
<file path=[Content_Types].xml><?xml version="1.0" encoding="utf-8"?>
<Types xmlns="http://schemas.openxmlformats.org/package/2006/content-types">
  <Default Extension="xml" ContentType="application/xml"/>
  <Default Extension="jpeg" ContentType="image/jpeg"/>
  <Default Extension="jpg" ContentType="image/jpeg"/>
  <Default Extension="m4v" ContentType="video/unknown"/>
  <Default Extension="rels" ContentType="application/vnd.openxmlformats-package.relationships+xml"/>
  <Default Extension="bin" ContentType="application/vnd.openxmlformats-officedocument.presentationml.printerSettings"/>
  <Default Extension="png" ContentType="image/p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3.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4.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5.xml" ContentType="application/vnd.openxmlformats-officedocument.theme+xml"/>
  <Override PartName="/ppt/theme/theme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ppt/revisionInfo.xml" ContentType="application/vnd.ms-powerpoint.revisioninfo+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 id="2147483672" r:id="rId3"/>
    <p:sldMasterId id="2147483685" r:id="rId4"/>
    <p:sldMasterId id="2147483697" r:id="rId5"/>
  </p:sldMasterIdLst>
  <p:notesMasterIdLst>
    <p:notesMasterId r:id="rId32"/>
  </p:notesMasterIdLst>
  <p:sldIdLst>
    <p:sldId id="256" r:id="rId6"/>
    <p:sldId id="262" r:id="rId7"/>
    <p:sldId id="264" r:id="rId8"/>
    <p:sldId id="268" r:id="rId9"/>
    <p:sldId id="269" r:id="rId10"/>
    <p:sldId id="265" r:id="rId11"/>
    <p:sldId id="266" r:id="rId12"/>
    <p:sldId id="270" r:id="rId13"/>
    <p:sldId id="267" r:id="rId14"/>
    <p:sldId id="271" r:id="rId15"/>
    <p:sldId id="276" r:id="rId16"/>
    <p:sldId id="277" r:id="rId17"/>
    <p:sldId id="279" r:id="rId18"/>
    <p:sldId id="280" r:id="rId19"/>
    <p:sldId id="281" r:id="rId20"/>
    <p:sldId id="282" r:id="rId21"/>
    <p:sldId id="283" r:id="rId22"/>
    <p:sldId id="278" r:id="rId23"/>
    <p:sldId id="284" r:id="rId24"/>
    <p:sldId id="285" r:id="rId25"/>
    <p:sldId id="286" r:id="rId26"/>
    <p:sldId id="287" r:id="rId27"/>
    <p:sldId id="288" r:id="rId28"/>
    <p:sldId id="289" r:id="rId29"/>
    <p:sldId id="290" r:id="rId30"/>
    <p:sldId id="260" r:id="rId31"/>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xmlns="">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28614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xmlns=""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775DCB02-9BB8-47FD-8907-85C794F793BA}" styleName="Themed Style 1 - Accent 4">
    <a:tblBg>
      <a:fillRef idx="2">
        <a:schemeClr val="accent4"/>
      </a:fillRef>
      <a:effectRef idx="1">
        <a:schemeClr val="accent4"/>
      </a:effectRef>
    </a:tblBg>
    <a:wholeTbl>
      <a:tcTxStyle>
        <a:fontRef idx="minor">
          <a:scrgbClr r="0" g="0" b="0"/>
        </a:fontRef>
        <a:schemeClr val="dk1"/>
      </a:tcTxStyle>
      <a:tcStyle>
        <a:tcBdr>
          <a:left>
            <a:lnRef idx="1">
              <a:schemeClr val="accent4"/>
            </a:lnRef>
          </a:left>
          <a:right>
            <a:lnRef idx="1">
              <a:schemeClr val="accent4"/>
            </a:lnRef>
          </a:right>
          <a:top>
            <a:lnRef idx="1">
              <a:schemeClr val="accent4"/>
            </a:lnRef>
          </a:top>
          <a:bottom>
            <a:lnRef idx="1">
              <a:schemeClr val="accent4"/>
            </a:lnRef>
          </a:bottom>
          <a:insideH>
            <a:lnRef idx="1">
              <a:schemeClr val="accent4"/>
            </a:lnRef>
          </a:insideH>
          <a:insideV>
            <a:lnRef idx="1">
              <a:schemeClr val="accent4"/>
            </a:lnRef>
          </a:insideV>
        </a:tcBdr>
        <a:fill>
          <a:noFill/>
        </a:fill>
      </a:tcStyle>
    </a:wholeTbl>
    <a:band1H>
      <a:tcStyle>
        <a:tcBdr/>
        <a:fill>
          <a:solidFill>
            <a:schemeClr val="accent4">
              <a:alpha val="40000"/>
            </a:schemeClr>
          </a:solidFill>
        </a:fill>
      </a:tcStyle>
    </a:band1H>
    <a:band2H>
      <a:tcStyle>
        <a:tcBdr/>
      </a:tcStyle>
    </a:band2H>
    <a:band1V>
      <a:tcStyle>
        <a:tcBdr>
          <a:top>
            <a:lnRef idx="1">
              <a:schemeClr val="accent4"/>
            </a:lnRef>
          </a:top>
          <a:bottom>
            <a:lnRef idx="1">
              <a:schemeClr val="accent4"/>
            </a:lnRef>
          </a:bottom>
        </a:tcBdr>
        <a:fill>
          <a:solidFill>
            <a:schemeClr val="accent4">
              <a:alpha val="40000"/>
            </a:schemeClr>
          </a:solidFill>
        </a:fill>
      </a:tcStyle>
    </a:band1V>
    <a:band2V>
      <a:tcStyle>
        <a:tcBdr/>
      </a:tcStyle>
    </a:band2V>
    <a:lastCol>
      <a:tcTxStyle b="on"/>
      <a:tcStyle>
        <a:tcBdr>
          <a:left>
            <a:lnRef idx="2">
              <a:schemeClr val="accent4"/>
            </a:lnRef>
          </a:left>
          <a:right>
            <a:lnRef idx="1">
              <a:schemeClr val="accent4"/>
            </a:lnRef>
          </a:right>
          <a:top>
            <a:lnRef idx="1">
              <a:schemeClr val="accent4"/>
            </a:lnRef>
          </a:top>
          <a:bottom>
            <a:lnRef idx="1">
              <a:schemeClr val="accent4"/>
            </a:lnRef>
          </a:bottom>
          <a:insideH>
            <a:lnRef idx="1">
              <a:schemeClr val="accent4"/>
            </a:lnRef>
          </a:insideH>
          <a:insideV>
            <a:ln>
              <a:noFill/>
            </a:ln>
          </a:insideV>
        </a:tcBdr>
      </a:tcStyle>
    </a:lastCol>
    <a:firstCol>
      <a:tcTxStyle b="on"/>
      <a:tcStyle>
        <a:tcBdr>
          <a:left>
            <a:lnRef idx="1">
              <a:schemeClr val="accent4"/>
            </a:lnRef>
          </a:left>
          <a:right>
            <a:lnRef idx="2">
              <a:schemeClr val="accent4"/>
            </a:lnRef>
          </a:right>
          <a:top>
            <a:lnRef idx="1">
              <a:schemeClr val="accent4"/>
            </a:lnRef>
          </a:top>
          <a:bottom>
            <a:lnRef idx="1">
              <a:schemeClr val="accent4"/>
            </a:lnRef>
          </a:bottom>
          <a:insideH>
            <a:lnRef idx="1">
              <a:schemeClr val="accent4"/>
            </a:lnRef>
          </a:insideH>
          <a:insideV>
            <a:ln>
              <a:noFill/>
            </a:ln>
          </a:insideV>
        </a:tcBdr>
      </a:tcStyle>
    </a:firstCol>
    <a:lastRow>
      <a:tcTxStyle b="on"/>
      <a:tcStyle>
        <a:tcBdr>
          <a:left>
            <a:lnRef idx="1">
              <a:schemeClr val="accent4"/>
            </a:lnRef>
          </a:left>
          <a:right>
            <a:lnRef idx="1">
              <a:schemeClr val="accent4"/>
            </a:lnRef>
          </a:right>
          <a:top>
            <a:lnRef idx="2">
              <a:schemeClr val="accent4"/>
            </a:lnRef>
          </a:top>
          <a:bottom>
            <a:lnRef idx="2">
              <a:schemeClr val="accent4"/>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4"/>
            </a:lnRef>
          </a:left>
          <a:right>
            <a:lnRef idx="1">
              <a:schemeClr val="accent4"/>
            </a:lnRef>
          </a:right>
          <a:top>
            <a:lnRef idx="1">
              <a:schemeClr val="accent4"/>
            </a:lnRef>
          </a:top>
          <a:bottom>
            <a:lnRef idx="2">
              <a:schemeClr val="lt1"/>
            </a:lnRef>
          </a:bottom>
          <a:insideH>
            <a:ln>
              <a:noFill/>
            </a:ln>
          </a:insideH>
          <a:insideV>
            <a:ln>
              <a:noFill/>
            </a:ln>
          </a:insideV>
        </a:tcBdr>
        <a:fill>
          <a:solidFill>
            <a:schemeClr val="accent4"/>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9D7B26C5-4107-4FEC-AEDC-1716B250A1EF}" styleName="Light Style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 styleId="{D27102A9-8310-4765-A935-A1911B00CA55}" styleName="Light Style 1 - Accent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72833802-FEF1-4C79-8D5D-14CF1EAF98D9}" styleName="Light Style 2 - Accent 2">
    <a:wholeTbl>
      <a:tcTxStyle>
        <a:fontRef idx="minor">
          <a:scrgbClr r="0" g="0" b="0"/>
        </a:fontRef>
        <a:schemeClr val="tx1"/>
      </a:tcTxStyle>
      <a:tcStyle>
        <a:tcBdr>
          <a:left>
            <a:lnRef idx="1">
              <a:schemeClr val="accent2"/>
            </a:lnRef>
          </a:left>
          <a:right>
            <a:lnRef idx="1">
              <a:schemeClr val="accent2"/>
            </a:lnRef>
          </a:right>
          <a:top>
            <a:lnRef idx="1">
              <a:schemeClr val="accent2"/>
            </a:lnRef>
          </a:top>
          <a:bottom>
            <a:lnRef idx="1">
              <a:schemeClr val="accent2"/>
            </a:lnRef>
          </a:bottom>
          <a:insideH>
            <a:ln>
              <a:noFill/>
            </a:ln>
          </a:insideH>
          <a:insideV>
            <a:ln>
              <a:noFill/>
            </a:ln>
          </a:insideV>
        </a:tcBdr>
        <a:fill>
          <a:noFill/>
        </a:fill>
      </a:tcStyle>
    </a:wholeTbl>
    <a:band1H>
      <a:tcStyle>
        <a:tcBdr>
          <a:top>
            <a:lnRef idx="1">
              <a:schemeClr val="accent2"/>
            </a:lnRef>
          </a:top>
          <a:bottom>
            <a:lnRef idx="1">
              <a:schemeClr val="accent2"/>
            </a:lnRef>
          </a:bottom>
        </a:tcBdr>
      </a:tcStyle>
    </a:band1H>
    <a:band1V>
      <a:tcStyle>
        <a:tcBdr>
          <a:left>
            <a:lnRef idx="1">
              <a:schemeClr val="accent2"/>
            </a:lnRef>
          </a:left>
          <a:right>
            <a:lnRef idx="1">
              <a:schemeClr val="accent2"/>
            </a:lnRef>
          </a:right>
        </a:tcBdr>
      </a:tcStyle>
    </a:band1V>
    <a:band2V>
      <a:tcStyle>
        <a:tcBdr>
          <a:left>
            <a:lnRef idx="1">
              <a:schemeClr val="accent2"/>
            </a:lnRef>
          </a:left>
          <a:right>
            <a:lnRef idx="1">
              <a:schemeClr val="accent2"/>
            </a:lnRef>
          </a:right>
        </a:tcBdr>
      </a:tcStyle>
    </a:band2V>
    <a:lastCol>
      <a:tcTxStyle b="on"/>
      <a:tcStyle>
        <a:tcBdr/>
      </a:tcStyle>
    </a:lastCol>
    <a:firstCol>
      <a:tcTxStyle b="on"/>
      <a:tcStyle>
        <a:tcBdr/>
      </a:tcStyle>
    </a:firstCol>
    <a:lastRow>
      <a:tcTxStyle b="on"/>
      <a:tcStyle>
        <a:tcBdr>
          <a:top>
            <a:ln w="50800" cmpd="dbl">
              <a:solidFill>
                <a:schemeClr val="accent2"/>
              </a:solidFill>
            </a:ln>
          </a:top>
        </a:tcBdr>
      </a:tcStyle>
    </a:lastRow>
    <a:firstRow>
      <a:tcTxStyle b="on">
        <a:fontRef idx="minor">
          <a:scrgbClr r="0" g="0" b="0"/>
        </a:fontRef>
        <a:schemeClr val="bg1"/>
      </a:tcTxStyle>
      <a:tcStyle>
        <a:tcBdr/>
        <a:fillRef idx="1">
          <a:schemeClr val="accent2"/>
        </a:fillRef>
      </a:tcStyle>
    </a:firstRow>
  </a:tblStyle>
  <a:tblStyle styleId="{17292A2E-F333-43FB-9621-5CBBE7FDCDCB}" styleName="Light Style 2 - Accent 4">
    <a:wholeTbl>
      <a:tcTxStyle>
        <a:fontRef idx="minor">
          <a:scrgbClr r="0" g="0" b="0"/>
        </a:fontRef>
        <a:schemeClr val="tx1"/>
      </a:tcTxStyle>
      <a:tcStyle>
        <a:tcBdr>
          <a:left>
            <a:lnRef idx="1">
              <a:schemeClr val="accent4"/>
            </a:lnRef>
          </a:left>
          <a:right>
            <a:lnRef idx="1">
              <a:schemeClr val="accent4"/>
            </a:lnRef>
          </a:right>
          <a:top>
            <a:lnRef idx="1">
              <a:schemeClr val="accent4"/>
            </a:lnRef>
          </a:top>
          <a:bottom>
            <a:lnRef idx="1">
              <a:schemeClr val="accent4"/>
            </a:lnRef>
          </a:bottom>
          <a:insideH>
            <a:ln>
              <a:noFill/>
            </a:ln>
          </a:insideH>
          <a:insideV>
            <a:ln>
              <a:noFill/>
            </a:ln>
          </a:insideV>
        </a:tcBdr>
        <a:fill>
          <a:noFill/>
        </a:fill>
      </a:tcStyle>
    </a:wholeTbl>
    <a:band1H>
      <a:tcStyle>
        <a:tcBdr>
          <a:top>
            <a:lnRef idx="1">
              <a:schemeClr val="accent4"/>
            </a:lnRef>
          </a:top>
          <a:bottom>
            <a:lnRef idx="1">
              <a:schemeClr val="accent4"/>
            </a:lnRef>
          </a:bottom>
        </a:tcBdr>
      </a:tcStyle>
    </a:band1H>
    <a:band1V>
      <a:tcStyle>
        <a:tcBdr>
          <a:left>
            <a:lnRef idx="1">
              <a:schemeClr val="accent4"/>
            </a:lnRef>
          </a:left>
          <a:right>
            <a:lnRef idx="1">
              <a:schemeClr val="accent4"/>
            </a:lnRef>
          </a:right>
        </a:tcBdr>
      </a:tcStyle>
    </a:band1V>
    <a:band2V>
      <a:tcStyle>
        <a:tcBdr>
          <a:left>
            <a:lnRef idx="1">
              <a:schemeClr val="accent4"/>
            </a:lnRef>
          </a:left>
          <a:right>
            <a:lnRef idx="1">
              <a:schemeClr val="accent4"/>
            </a:lnRef>
          </a:right>
        </a:tcBdr>
      </a:tcStyle>
    </a:band2V>
    <a:lastCol>
      <a:tcTxStyle b="on"/>
      <a:tcStyle>
        <a:tcBdr/>
      </a:tcStyle>
    </a:lastCol>
    <a:firstCol>
      <a:tcTxStyle b="on"/>
      <a:tcStyle>
        <a:tcBdr/>
      </a:tcStyle>
    </a:firstCol>
    <a:lastRow>
      <a:tcTxStyle b="on"/>
      <a:tcStyle>
        <a:tcBdr>
          <a:top>
            <a:ln w="50800" cmpd="dbl">
              <a:solidFill>
                <a:schemeClr val="accent4"/>
              </a:solidFill>
            </a:ln>
          </a:top>
        </a:tcBdr>
      </a:tcStyle>
    </a:lastRow>
    <a:firstRow>
      <a:tcTxStyle b="on">
        <a:fontRef idx="minor">
          <a:scrgbClr r="0" g="0" b="0"/>
        </a:fontRef>
        <a:schemeClr val="bg1"/>
      </a:tcTxStyle>
      <a:tcStyle>
        <a:tcBdr/>
        <a:fillRef idx="1">
          <a:schemeClr val="accent4"/>
        </a:fillRef>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5"/>
    <p:restoredTop sz="94681"/>
  </p:normalViewPr>
  <p:slideViewPr>
    <p:cSldViewPr>
      <p:cViewPr varScale="1">
        <p:scale>
          <a:sx n="91" d="100"/>
          <a:sy n="91" d="100"/>
        </p:scale>
        <p:origin x="-1384" y="-104"/>
      </p:cViewPr>
      <p:guideLst>
        <p:guide orient="horz" pos="2448"/>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0" Type="http://schemas.openxmlformats.org/officeDocument/2006/relationships/slide" Target="slides/slide15.xml"/><Relationship Id="rId21" Type="http://schemas.openxmlformats.org/officeDocument/2006/relationships/slide" Target="slides/slide16.xml"/><Relationship Id="rId22" Type="http://schemas.openxmlformats.org/officeDocument/2006/relationships/slide" Target="slides/slide17.xml"/><Relationship Id="rId23" Type="http://schemas.openxmlformats.org/officeDocument/2006/relationships/slide" Target="slides/slide18.xml"/><Relationship Id="rId24" Type="http://schemas.openxmlformats.org/officeDocument/2006/relationships/slide" Target="slides/slide19.xml"/><Relationship Id="rId25" Type="http://schemas.openxmlformats.org/officeDocument/2006/relationships/slide" Target="slides/slide20.xml"/><Relationship Id="rId26" Type="http://schemas.openxmlformats.org/officeDocument/2006/relationships/slide" Target="slides/slide21.xml"/><Relationship Id="rId27" Type="http://schemas.openxmlformats.org/officeDocument/2006/relationships/slide" Target="slides/slide22.xml"/><Relationship Id="rId28" Type="http://schemas.openxmlformats.org/officeDocument/2006/relationships/slide" Target="slides/slide23.xml"/><Relationship Id="rId29" Type="http://schemas.openxmlformats.org/officeDocument/2006/relationships/slide" Target="slides/slide24.xml"/><Relationship Id="rId1" Type="http://schemas.openxmlformats.org/officeDocument/2006/relationships/slideMaster" Target="slideMasters/slideMaster1.xml"/><Relationship Id="rId2" Type="http://schemas.openxmlformats.org/officeDocument/2006/relationships/slideMaster" Target="slideMasters/slideMaster2.xml"/><Relationship Id="rId3" Type="http://schemas.openxmlformats.org/officeDocument/2006/relationships/slideMaster" Target="slideMasters/slideMaster3.xml"/><Relationship Id="rId4" Type="http://schemas.openxmlformats.org/officeDocument/2006/relationships/slideMaster" Target="slideMasters/slideMaster4.xml"/><Relationship Id="rId5" Type="http://schemas.openxmlformats.org/officeDocument/2006/relationships/slideMaster" Target="slideMasters/slideMaster5.xml"/><Relationship Id="rId30" Type="http://schemas.openxmlformats.org/officeDocument/2006/relationships/slide" Target="slides/slide25.xml"/><Relationship Id="rId31" Type="http://schemas.openxmlformats.org/officeDocument/2006/relationships/slide" Target="slides/slide26.xml"/><Relationship Id="rId32" Type="http://schemas.openxmlformats.org/officeDocument/2006/relationships/notesMaster" Target="notesMasters/notesMaster1.xml"/><Relationship Id="rId9" Type="http://schemas.openxmlformats.org/officeDocument/2006/relationships/slide" Target="slides/slide4.xml"/><Relationship Id="rId6" Type="http://schemas.openxmlformats.org/officeDocument/2006/relationships/slide" Target="slides/slide1.xml"/><Relationship Id="rId7" Type="http://schemas.openxmlformats.org/officeDocument/2006/relationships/slide" Target="slides/slide2.xml"/><Relationship Id="rId8" Type="http://schemas.openxmlformats.org/officeDocument/2006/relationships/slide" Target="slides/slide3.xml"/><Relationship Id="rId33" Type="http://schemas.openxmlformats.org/officeDocument/2006/relationships/printerSettings" Target="printerSettings/printerSettings1.bin"/><Relationship Id="rId34" Type="http://schemas.openxmlformats.org/officeDocument/2006/relationships/presProps" Target="presProps.xml"/><Relationship Id="rId35" Type="http://schemas.openxmlformats.org/officeDocument/2006/relationships/viewProps" Target="viewProps.xml"/><Relationship Id="rId36" Type="http://schemas.openxmlformats.org/officeDocument/2006/relationships/theme" Target="theme/theme1.xml"/><Relationship Id="rId10" Type="http://schemas.openxmlformats.org/officeDocument/2006/relationships/slide" Target="slides/slide5.xml"/><Relationship Id="rId11" Type="http://schemas.openxmlformats.org/officeDocument/2006/relationships/slide" Target="slides/slide6.xml"/><Relationship Id="rId12" Type="http://schemas.openxmlformats.org/officeDocument/2006/relationships/slide" Target="slides/slide7.xml"/><Relationship Id="rId13" Type="http://schemas.openxmlformats.org/officeDocument/2006/relationships/slide" Target="slides/slide8.xml"/><Relationship Id="rId14" Type="http://schemas.openxmlformats.org/officeDocument/2006/relationships/slide" Target="slides/slide9.xml"/><Relationship Id="rId15" Type="http://schemas.openxmlformats.org/officeDocument/2006/relationships/slide" Target="slides/slide10.xml"/><Relationship Id="rId16" Type="http://schemas.openxmlformats.org/officeDocument/2006/relationships/slide" Target="slides/slide11.xml"/><Relationship Id="rId17" Type="http://schemas.openxmlformats.org/officeDocument/2006/relationships/slide" Target="slides/slide12.xml"/><Relationship Id="rId18" Type="http://schemas.openxmlformats.org/officeDocument/2006/relationships/slide" Target="slides/slide13.xml"/><Relationship Id="rId19" Type="http://schemas.openxmlformats.org/officeDocument/2006/relationships/slide" Target="slides/slide14.xml"/><Relationship Id="rId37" Type="http://schemas.openxmlformats.org/officeDocument/2006/relationships/tableStyles" Target="tableStyles.xml"/><Relationship Id="rId38" Type="http://schemas.microsoft.com/office/2015/10/relationships/revisionInfo" Target="revisionInfo.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5C4B0E5F-32B2-3445-BE1C-E060E4614614}" type="datetimeFigureOut">
              <a:rPr lang="en-US" smtClean="0"/>
              <a:t>1/16/18</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11EB257A-A81C-D34B-9D58-0075DD63810A}" type="slidenum">
              <a:rPr lang="en-US" smtClean="0"/>
              <a:t>‹#›</a:t>
            </a:fld>
            <a:endParaRPr lang="en-US"/>
          </a:p>
        </p:txBody>
      </p:sp>
    </p:spTree>
    <p:extLst>
      <p:ext uri="{BB962C8B-B14F-4D97-AF65-F5344CB8AC3E}">
        <p14:creationId xmlns:p14="http://schemas.microsoft.com/office/powerpoint/2010/main" val="642936181"/>
      </p:ext>
    </p:extLst>
  </p:cSld>
  <p:clrMap bg1="lt1" tx1="dk1" bg2="lt2" tx2="dk2" accent1="accent1" accent2="accent2" accent3="accent3" accent4="accent4" accent5="accent5" accent6="accent6" hlink="hlink" folHlink="folHlink"/>
  <p:notesStyle>
    <a:lvl1pPr marL="0" algn="l" defTabSz="457200" rtl="0" eaLnBrk="1" latinLnBrk="0" hangingPunct="1">
      <a:defRPr sz="1200" kern="1200">
        <a:solidFill>
          <a:schemeClr val="tx1"/>
        </a:solidFill>
        <a:latin typeface="+mn-lt"/>
        <a:ea typeface="+mn-ea"/>
        <a:cs typeface="+mn-cs"/>
      </a:defRPr>
    </a:lvl1pPr>
    <a:lvl2pPr marL="457200" algn="l" defTabSz="457200" rtl="0" eaLnBrk="1" latinLnBrk="0" hangingPunct="1">
      <a:defRPr sz="1200" kern="1200">
        <a:solidFill>
          <a:schemeClr val="tx1"/>
        </a:solidFill>
        <a:latin typeface="+mn-lt"/>
        <a:ea typeface="+mn-ea"/>
        <a:cs typeface="+mn-cs"/>
      </a:defRPr>
    </a:lvl2pPr>
    <a:lvl3pPr marL="914400" algn="l" defTabSz="457200" rtl="0" eaLnBrk="1" latinLnBrk="0" hangingPunct="1">
      <a:defRPr sz="1200" kern="1200">
        <a:solidFill>
          <a:schemeClr val="tx1"/>
        </a:solidFill>
        <a:latin typeface="+mn-lt"/>
        <a:ea typeface="+mn-ea"/>
        <a:cs typeface="+mn-cs"/>
      </a:defRPr>
    </a:lvl3pPr>
    <a:lvl4pPr marL="1371600" algn="l" defTabSz="457200" rtl="0" eaLnBrk="1" latinLnBrk="0" hangingPunct="1">
      <a:defRPr sz="1200" kern="1200">
        <a:solidFill>
          <a:schemeClr val="tx1"/>
        </a:solidFill>
        <a:latin typeface="+mn-lt"/>
        <a:ea typeface="+mn-ea"/>
        <a:cs typeface="+mn-cs"/>
      </a:defRPr>
    </a:lvl4pPr>
    <a:lvl5pPr marL="1828800" algn="l" defTabSz="457200" rtl="0" eaLnBrk="1" latinLnBrk="0" hangingPunct="1">
      <a:defRPr sz="1200" kern="1200">
        <a:solidFill>
          <a:schemeClr val="tx1"/>
        </a:solidFill>
        <a:latin typeface="+mn-lt"/>
        <a:ea typeface="+mn-ea"/>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t>Fixed sprays have a PR of  approx.1 to 2” per hour, with most in the 1.5 to 1.75 range.  They put water down much faster than most soils can take in.  Exceptions are loamy sand and sand.  Fixed sprays are used because they are forgiving.  They have no moving parts, large orifices and are not as prone to clogging as drip or </a:t>
            </a:r>
            <a:r>
              <a:rPr lang="en-US" sz="1000" dirty="0" err="1" smtClean="0"/>
              <a:t>multistream</a:t>
            </a:r>
            <a:r>
              <a:rPr lang="en-US" sz="1000" dirty="0" smtClean="0"/>
              <a:t> nozzles.  They come in fixed and variable arc models.</a:t>
            </a:r>
          </a:p>
          <a:p>
            <a:endParaRPr lang="en-US" sz="1000" dirty="0"/>
          </a:p>
          <a:p>
            <a:r>
              <a:rPr lang="en-US" sz="1000" dirty="0" err="1" smtClean="0"/>
              <a:t>Multistream</a:t>
            </a:r>
            <a:r>
              <a:rPr lang="en-US" sz="1000" dirty="0" smtClean="0"/>
              <a:t> nozzles have a PR of .4 to .65”/hour.  They can replace standard nozzles on standard bodies, however some brands have heads regulated to their nozzle’s sweet spot pressure.  Because they have much lower flows than fixed nozzles, they can reduce system pressure losses and increase working pressure at the nozzle.  They resist runoff, but do often require a longer scheduling or watering window to complete irrigation.</a:t>
            </a:r>
          </a:p>
          <a:p>
            <a:endParaRPr lang="en-US" sz="1000" dirty="0"/>
          </a:p>
          <a:p>
            <a:r>
              <a:rPr lang="en-US" sz="1000" dirty="0" smtClean="0"/>
              <a:t>Rotors have a typical PR range from .3 to 1”/hour.   They are used for larger areas where fixed sprays are impractical. They usually have a single or two opposing streams.  Low pressure kills rotor performance even when streams hit head to head.  Accurate pressures are key to performance.  Long water windows are typical with large zones.</a:t>
            </a:r>
          </a:p>
          <a:p>
            <a:endParaRPr lang="en-US" sz="1000" dirty="0"/>
          </a:p>
          <a:p>
            <a:r>
              <a:rPr lang="en-US" sz="1000" dirty="0" smtClean="0"/>
              <a:t>Drip irrigation whether line source or point source is a potentially very efficient way to irrigate.  PRs range from .3 to over 1.4 inches.  The key benefits are targeted irrigation, water in the soil and not on plant material.  High maintenance if not checked regularly.  Filtration and pressure reduction is important.  If not understood can overwater significantly.</a:t>
            </a:r>
          </a:p>
          <a:p>
            <a:endParaRPr lang="en-US" sz="1000" dirty="0"/>
          </a:p>
          <a:p>
            <a:r>
              <a:rPr lang="en-US" sz="1000" dirty="0" smtClean="0"/>
              <a:t>Bubblers are dedicated flooding devices.  They are typically used in tree wells to deliver a large amount of water quickly with flows ranging from .25 to 2 GPM.</a:t>
            </a:r>
          </a:p>
          <a:p>
            <a:endParaRPr lang="en-US" sz="1000" dirty="0"/>
          </a:p>
          <a:p>
            <a:endParaRPr lang="en-US" dirty="0"/>
          </a:p>
        </p:txBody>
      </p:sp>
      <p:sp>
        <p:nvSpPr>
          <p:cNvPr id="4" name="Slide Number Placeholder 3"/>
          <p:cNvSpPr>
            <a:spLocks noGrp="1"/>
          </p:cNvSpPr>
          <p:nvPr>
            <p:ph type="sldNum" sz="quarter" idx="10"/>
          </p:nvPr>
        </p:nvSpPr>
        <p:spPr/>
        <p:txBody>
          <a:bodyPr/>
          <a:lstStyle/>
          <a:p>
            <a:fld id="{D6FF09FE-C55C-44D8-BF5A-E1F83C3C3B24}" type="slidenum">
              <a:rPr lang="en-US" smtClean="0">
                <a:solidFill>
                  <a:prstClr val="black"/>
                </a:solidFill>
                <a:latin typeface="Calibri"/>
              </a:rPr>
              <a:pPr/>
              <a:t>11</a:t>
            </a:fld>
            <a:endParaRPr lang="en-US">
              <a:solidFill>
                <a:prstClr val="black"/>
              </a:solidFill>
              <a:latin typeface="Calibri"/>
            </a:endParaRPr>
          </a:p>
        </p:txBody>
      </p:sp>
    </p:spTree>
    <p:extLst>
      <p:ext uri="{BB962C8B-B14F-4D97-AF65-F5344CB8AC3E}">
        <p14:creationId xmlns:p14="http://schemas.microsoft.com/office/powerpoint/2010/main" val="137100486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t>Fixed sprays have a PR of  approx.1 to 2” per hour, with most in the 1.5 to 1.75 range.  They put water down much faster than most soils can take in.  Exceptions are loamy sand and sand.  Fixed sprays are used because they are forgiving.  They have no moving parts, large orifices and are not as prone to clogging as drip or </a:t>
            </a:r>
            <a:r>
              <a:rPr lang="en-US" sz="1000" dirty="0" err="1" smtClean="0"/>
              <a:t>multistream</a:t>
            </a:r>
            <a:r>
              <a:rPr lang="en-US" sz="1000" dirty="0" smtClean="0"/>
              <a:t> nozzles.  They come in fixed and variable arc models.</a:t>
            </a:r>
          </a:p>
          <a:p>
            <a:endParaRPr lang="en-US" sz="1000" dirty="0"/>
          </a:p>
          <a:p>
            <a:r>
              <a:rPr lang="en-US" sz="1000" dirty="0" err="1" smtClean="0"/>
              <a:t>Multistream</a:t>
            </a:r>
            <a:r>
              <a:rPr lang="en-US" sz="1000" dirty="0" smtClean="0"/>
              <a:t> nozzles have a PR of .4 to .65”/hour.  They can replace standard nozzles on standard bodies, however some brands have heads regulated to their nozzle’s sweet spot pressure.  Because they have much lower flows than fixed nozzles, they can reduce system pressure losses and increase working pressure at the nozzle.  They resist runoff, but do often require a longer scheduling or watering window to complete irrigation.</a:t>
            </a:r>
          </a:p>
          <a:p>
            <a:endParaRPr lang="en-US" sz="1000" dirty="0"/>
          </a:p>
          <a:p>
            <a:r>
              <a:rPr lang="en-US" sz="1000" dirty="0" smtClean="0"/>
              <a:t>Rotors have a typical PR range from .3 to 1”/hour.   They are used for larger areas where fixed sprays are impractical. They usually have a single or two opposing streams.  Low pressure kills rotor performance even when streams hit head to head.  Accurate pressures are key to performance.  Long water windows are typical with large zones.</a:t>
            </a:r>
          </a:p>
          <a:p>
            <a:endParaRPr lang="en-US" sz="1000" dirty="0"/>
          </a:p>
          <a:p>
            <a:r>
              <a:rPr lang="en-US" sz="1000" dirty="0" smtClean="0"/>
              <a:t>Drip irrigation whether line source or point source is a potentially very efficient way to irrigate.  PRs range from .3 to over 1.4 inches.  The key benefits are targeted irrigation, water in the soil and not on plant material.  High maintenance if not checked regularly.  Filtration and pressure reduction is important.  If not understood can overwater significantly.</a:t>
            </a:r>
          </a:p>
          <a:p>
            <a:endParaRPr lang="en-US" sz="1000" dirty="0"/>
          </a:p>
          <a:p>
            <a:r>
              <a:rPr lang="en-US" sz="1000" dirty="0" smtClean="0"/>
              <a:t>Bubblers are dedicated flooding devices.  They are typically used in tree wells to deliver a large amount of water quickly with flows ranging from .25 to 2 GPM.</a:t>
            </a:r>
          </a:p>
          <a:p>
            <a:endParaRPr lang="en-US" sz="1000" dirty="0"/>
          </a:p>
          <a:p>
            <a:endParaRPr lang="en-US" dirty="0"/>
          </a:p>
        </p:txBody>
      </p:sp>
      <p:sp>
        <p:nvSpPr>
          <p:cNvPr id="4" name="Slide Number Placeholder 3"/>
          <p:cNvSpPr>
            <a:spLocks noGrp="1"/>
          </p:cNvSpPr>
          <p:nvPr>
            <p:ph type="sldNum" sz="quarter" idx="10"/>
          </p:nvPr>
        </p:nvSpPr>
        <p:spPr/>
        <p:txBody>
          <a:bodyPr/>
          <a:lstStyle/>
          <a:p>
            <a:fld id="{D6FF09FE-C55C-44D8-BF5A-E1F83C3C3B24}" type="slidenum">
              <a:rPr lang="en-US" smtClean="0">
                <a:solidFill>
                  <a:prstClr val="black"/>
                </a:solidFill>
                <a:latin typeface="Calibri"/>
              </a:rPr>
              <a:pPr/>
              <a:t>13</a:t>
            </a:fld>
            <a:endParaRPr lang="en-US">
              <a:solidFill>
                <a:prstClr val="black"/>
              </a:solidFill>
              <a:latin typeface="Calibri"/>
            </a:endParaRPr>
          </a:p>
        </p:txBody>
      </p:sp>
    </p:spTree>
    <p:extLst>
      <p:ext uri="{BB962C8B-B14F-4D97-AF65-F5344CB8AC3E}">
        <p14:creationId xmlns:p14="http://schemas.microsoft.com/office/powerpoint/2010/main" val="137100486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000" dirty="0"/>
          </a:p>
          <a:p>
            <a:endParaRPr lang="en-US" sz="1000" dirty="0"/>
          </a:p>
          <a:p>
            <a:r>
              <a:rPr lang="en-US" sz="1000" dirty="0" smtClean="0"/>
              <a:t>Rotors have a typical PR range from .3 to 1”/hour.   They are used for larger areas where fixed sprays are impractical. They usually have a single or two opposing streams.  Low pressure kills rotor performance even when streams hit head to head.  Accurate pressures are key to performance.  Long water windows are typical with large zones.</a:t>
            </a:r>
          </a:p>
          <a:p>
            <a:endParaRPr lang="en-US" sz="1000" dirty="0"/>
          </a:p>
          <a:p>
            <a:r>
              <a:rPr lang="en-US" sz="1000" dirty="0" smtClean="0"/>
              <a:t>Drip irrigation whether line source or point source is a potentially very efficient way to irrigate.  PRs range from .3 to over 1.4 inches.  The key benefits are targeted irrigation, water in the soil and not on plant material.  High maintenance if not checked regularly.  Filtration and pressure reduction is important.  If not understood can overwater significantly.</a:t>
            </a:r>
          </a:p>
          <a:p>
            <a:endParaRPr lang="en-US" sz="1000" dirty="0"/>
          </a:p>
          <a:p>
            <a:r>
              <a:rPr lang="en-US" sz="1000" dirty="0" smtClean="0"/>
              <a:t>Bubblers are dedicated flooding devices.  They are typically used in tree wells to deliver a large amount of water quickly with flows ranging from .25 to 2 GPM.</a:t>
            </a:r>
          </a:p>
          <a:p>
            <a:endParaRPr lang="en-US" sz="1000" dirty="0"/>
          </a:p>
          <a:p>
            <a:endParaRPr lang="en-US" dirty="0"/>
          </a:p>
        </p:txBody>
      </p:sp>
      <p:sp>
        <p:nvSpPr>
          <p:cNvPr id="4" name="Slide Number Placeholder 3"/>
          <p:cNvSpPr>
            <a:spLocks noGrp="1"/>
          </p:cNvSpPr>
          <p:nvPr>
            <p:ph type="sldNum" sz="quarter" idx="10"/>
          </p:nvPr>
        </p:nvSpPr>
        <p:spPr/>
        <p:txBody>
          <a:bodyPr/>
          <a:lstStyle/>
          <a:p>
            <a:fld id="{D6FF09FE-C55C-44D8-BF5A-E1F83C3C3B24}" type="slidenum">
              <a:rPr lang="en-US" smtClean="0">
                <a:solidFill>
                  <a:prstClr val="black"/>
                </a:solidFill>
                <a:latin typeface="Calibri"/>
              </a:rPr>
              <a:pPr/>
              <a:t>19</a:t>
            </a:fld>
            <a:endParaRPr lang="en-US">
              <a:solidFill>
                <a:prstClr val="black"/>
              </a:solidFill>
              <a:latin typeface="Calibri"/>
            </a:endParaRPr>
          </a:p>
        </p:txBody>
      </p:sp>
    </p:spTree>
    <p:extLst>
      <p:ext uri="{BB962C8B-B14F-4D97-AF65-F5344CB8AC3E}">
        <p14:creationId xmlns:p14="http://schemas.microsoft.com/office/powerpoint/2010/main" val="137100486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000" dirty="0"/>
          </a:p>
          <a:p>
            <a:endParaRPr lang="en-US" dirty="0"/>
          </a:p>
        </p:txBody>
      </p:sp>
      <p:sp>
        <p:nvSpPr>
          <p:cNvPr id="4" name="Slide Number Placeholder 3"/>
          <p:cNvSpPr>
            <a:spLocks noGrp="1"/>
          </p:cNvSpPr>
          <p:nvPr>
            <p:ph type="sldNum" sz="quarter" idx="10"/>
          </p:nvPr>
        </p:nvSpPr>
        <p:spPr/>
        <p:txBody>
          <a:bodyPr/>
          <a:lstStyle/>
          <a:p>
            <a:fld id="{D6FF09FE-C55C-44D8-BF5A-E1F83C3C3B24}" type="slidenum">
              <a:rPr lang="en-US" smtClean="0">
                <a:solidFill>
                  <a:prstClr val="black"/>
                </a:solidFill>
                <a:latin typeface="Calibri"/>
              </a:rPr>
              <a:pPr/>
              <a:t>22</a:t>
            </a:fld>
            <a:endParaRPr lang="en-US">
              <a:solidFill>
                <a:prstClr val="black"/>
              </a:solidFill>
              <a:latin typeface="Calibri"/>
            </a:endParaRPr>
          </a:p>
        </p:txBody>
      </p:sp>
    </p:spTree>
    <p:extLst>
      <p:ext uri="{BB962C8B-B14F-4D97-AF65-F5344CB8AC3E}">
        <p14:creationId xmlns:p14="http://schemas.microsoft.com/office/powerpoint/2010/main" val="137100486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906C920-2248-5441-9A33-A5F038760C06}" type="slidenum">
              <a:rPr lang="en-US" sz="1200">
                <a:solidFill>
                  <a:prstClr val="black"/>
                </a:solidFill>
              </a:rPr>
              <a:pPr eaLnBrk="1" hangingPunct="1"/>
              <a:t>23</a:t>
            </a:fld>
            <a:endParaRPr lang="en-US" sz="1200">
              <a:solidFill>
                <a:prstClr val="black"/>
              </a:solidFill>
            </a:endParaRPr>
          </a:p>
        </p:txBody>
      </p:sp>
      <p:sp>
        <p:nvSpPr>
          <p:cNvPr id="105474" name="Rectangle 2"/>
          <p:cNvSpPr>
            <a:spLocks noRot="1" noChangeArrowheads="1" noTextEdit="1"/>
          </p:cNvSpPr>
          <p:nvPr>
            <p:ph type="sldImg"/>
          </p:nvPr>
        </p:nvSpPr>
        <p:spPr>
          <a:ln/>
        </p:spPr>
      </p:sp>
      <p:sp>
        <p:nvSpPr>
          <p:cNvPr id="105475" name="Rectangle 3"/>
          <p:cNvSpPr>
            <a:spLocks noGrp="1" noChangeArrowheads="1"/>
          </p:cNvSpPr>
          <p:nvPr>
            <p:ph type="body" idx="1"/>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9B0E375-1D97-114A-B6D3-0DD3EB02AC13}" type="slidenum">
              <a:rPr lang="en-US" sz="1200">
                <a:solidFill>
                  <a:prstClr val="black"/>
                </a:solidFill>
              </a:rPr>
              <a:pPr eaLnBrk="1" hangingPunct="1"/>
              <a:t>24</a:t>
            </a:fld>
            <a:endParaRPr lang="en-US" sz="1200">
              <a:solidFill>
                <a:prstClr val="black"/>
              </a:solidFill>
            </a:endParaRPr>
          </a:p>
        </p:txBody>
      </p:sp>
      <p:sp>
        <p:nvSpPr>
          <p:cNvPr id="107522" name="Rectangle 2"/>
          <p:cNvSpPr>
            <a:spLocks noRot="1" noChangeArrowheads="1" noTextEdit="1"/>
          </p:cNvSpPr>
          <p:nvPr>
            <p:ph type="sldImg"/>
          </p:nvPr>
        </p:nvSpPr>
        <p:spPr>
          <a:ln/>
        </p:spPr>
      </p:sp>
      <p:sp>
        <p:nvSpPr>
          <p:cNvPr id="107523" name="Rectangle 3"/>
          <p:cNvSpPr>
            <a:spLocks noGrp="1" noChangeArrowheads="1"/>
          </p:cNvSpPr>
          <p:nvPr>
            <p:ph type="body" idx="1"/>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CEFC6C3-9718-4E4D-82CC-7F87DEA2FA27}" type="slidenum">
              <a:rPr lang="en-US" sz="1200">
                <a:solidFill>
                  <a:prstClr val="black"/>
                </a:solidFill>
              </a:rPr>
              <a:pPr eaLnBrk="1" hangingPunct="1"/>
              <a:t>25</a:t>
            </a:fld>
            <a:endParaRPr lang="en-US" sz="1200">
              <a:solidFill>
                <a:prstClr val="black"/>
              </a:solidFill>
            </a:endParaRPr>
          </a:p>
        </p:txBody>
      </p:sp>
      <p:sp>
        <p:nvSpPr>
          <p:cNvPr id="109570" name="Rectangle 2"/>
          <p:cNvSpPr>
            <a:spLocks noRot="1" noChangeArrowheads="1" noTextEdit="1"/>
          </p:cNvSpPr>
          <p:nvPr>
            <p:ph type="sldImg"/>
          </p:nvPr>
        </p:nvSpPr>
        <p:spPr>
          <a:ln/>
        </p:spPr>
      </p:sp>
      <p:sp>
        <p:nvSpPr>
          <p:cNvPr id="109571" name="Rectangle 3"/>
          <p:cNvSpPr>
            <a:spLocks noGrp="1" noChangeArrowheads="1"/>
          </p:cNvSpPr>
          <p:nvPr>
            <p:ph type="body" idx="1"/>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73FBAD9E-AC1B-403C-8169-4DBA29AEFE36}" type="datetimeFigureOut">
              <a:rPr lang="en-US" smtClean="0"/>
              <a:pPr/>
              <a:t>1/16/18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B9A5B65-0DAF-43DF-8637-7670F167B106}" type="slidenum">
              <a:rPr lang="en-US" smtClean="0"/>
              <a:pPr/>
              <a:t>‹#›</a:t>
            </a:fld>
            <a:endParaRPr lang="en-US"/>
          </a:p>
        </p:txBody>
      </p:sp>
    </p:spTree>
    <p:extLst>
      <p:ext uri="{BB962C8B-B14F-4D97-AF65-F5344CB8AC3E}">
        <p14:creationId xmlns:p14="http://schemas.microsoft.com/office/powerpoint/2010/main" val="295715619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73FBAD9E-AC1B-403C-8169-4DBA29AEFE36}" type="datetimeFigureOut">
              <a:rPr lang="en-US" smtClean="0"/>
              <a:pPr/>
              <a:t>1/16/18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B9A5B65-0DAF-43DF-8637-7670F167B106}" type="slidenum">
              <a:rPr lang="en-US" smtClean="0"/>
              <a:pPr/>
              <a:t>‹#›</a:t>
            </a:fld>
            <a:endParaRPr lang="en-US"/>
          </a:p>
        </p:txBody>
      </p:sp>
    </p:spTree>
    <p:extLst>
      <p:ext uri="{BB962C8B-B14F-4D97-AF65-F5344CB8AC3E}">
        <p14:creationId xmlns:p14="http://schemas.microsoft.com/office/powerpoint/2010/main" val="41063491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73FBAD9E-AC1B-403C-8169-4DBA29AEFE36}" type="datetimeFigureOut">
              <a:rPr lang="en-US" smtClean="0"/>
              <a:pPr/>
              <a:t>1/16/18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B9A5B65-0DAF-43DF-8637-7670F167B106}" type="slidenum">
              <a:rPr lang="en-US" smtClean="0"/>
              <a:pPr/>
              <a:t>‹#›</a:t>
            </a:fld>
            <a:endParaRPr lang="en-US"/>
          </a:p>
        </p:txBody>
      </p:sp>
    </p:spTree>
    <p:extLst>
      <p:ext uri="{BB962C8B-B14F-4D97-AF65-F5344CB8AC3E}">
        <p14:creationId xmlns:p14="http://schemas.microsoft.com/office/powerpoint/2010/main" val="76048100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A2261045-EF36-A444-9532-B7D43D8A1BFC}" type="datetimeFigureOut">
              <a:rPr lang="en-US" smtClean="0"/>
              <a:pPr/>
              <a:t>1/16/18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2E42DA1-164A-2543-AB27-A2AB181212C0}" type="slidenum">
              <a:rPr lang="en-US" smtClean="0"/>
              <a:pPr/>
              <a:t>‹#›</a:t>
            </a:fld>
            <a:endParaRPr lang="en-US"/>
          </a:p>
        </p:txBody>
      </p:sp>
    </p:spTree>
    <p:extLst>
      <p:ext uri="{BB962C8B-B14F-4D97-AF65-F5344CB8AC3E}">
        <p14:creationId xmlns:p14="http://schemas.microsoft.com/office/powerpoint/2010/main" val="202132125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A2261045-EF36-A444-9532-B7D43D8A1BFC}" type="datetimeFigureOut">
              <a:rPr lang="en-US" smtClean="0"/>
              <a:pPr/>
              <a:t>1/16/18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2E42DA1-164A-2543-AB27-A2AB181212C0}" type="slidenum">
              <a:rPr lang="en-US" smtClean="0"/>
              <a:pPr/>
              <a:t>‹#›</a:t>
            </a:fld>
            <a:endParaRPr lang="en-US"/>
          </a:p>
        </p:txBody>
      </p:sp>
    </p:spTree>
    <p:extLst>
      <p:ext uri="{BB962C8B-B14F-4D97-AF65-F5344CB8AC3E}">
        <p14:creationId xmlns:p14="http://schemas.microsoft.com/office/powerpoint/2010/main" val="180578905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A2261045-EF36-A444-9532-B7D43D8A1BFC}" type="datetimeFigureOut">
              <a:rPr lang="en-US" smtClean="0"/>
              <a:pPr/>
              <a:t>1/16/18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2E42DA1-164A-2543-AB27-A2AB181212C0}" type="slidenum">
              <a:rPr lang="en-US" smtClean="0"/>
              <a:pPr/>
              <a:t>‹#›</a:t>
            </a:fld>
            <a:endParaRPr lang="en-US"/>
          </a:p>
        </p:txBody>
      </p:sp>
    </p:spTree>
    <p:extLst>
      <p:ext uri="{BB962C8B-B14F-4D97-AF65-F5344CB8AC3E}">
        <p14:creationId xmlns:p14="http://schemas.microsoft.com/office/powerpoint/2010/main" val="135938379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A2261045-EF36-A444-9532-B7D43D8A1BFC}" type="datetimeFigureOut">
              <a:rPr lang="en-US" smtClean="0"/>
              <a:pPr/>
              <a:t>1/16/18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92E42DA1-164A-2543-AB27-A2AB181212C0}" type="slidenum">
              <a:rPr lang="en-US" smtClean="0"/>
              <a:pPr/>
              <a:t>‹#›</a:t>
            </a:fld>
            <a:endParaRPr lang="en-US"/>
          </a:p>
        </p:txBody>
      </p:sp>
    </p:spTree>
    <p:extLst>
      <p:ext uri="{BB962C8B-B14F-4D97-AF65-F5344CB8AC3E}">
        <p14:creationId xmlns:p14="http://schemas.microsoft.com/office/powerpoint/2010/main" val="123435744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A2261045-EF36-A444-9532-B7D43D8A1BFC}" type="datetimeFigureOut">
              <a:rPr lang="en-US" smtClean="0"/>
              <a:pPr/>
              <a:t>1/16/18</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92E42DA1-164A-2543-AB27-A2AB181212C0}" type="slidenum">
              <a:rPr lang="en-US" smtClean="0"/>
              <a:pPr/>
              <a:t>‹#›</a:t>
            </a:fld>
            <a:endParaRPr lang="en-US"/>
          </a:p>
        </p:txBody>
      </p:sp>
    </p:spTree>
    <p:extLst>
      <p:ext uri="{BB962C8B-B14F-4D97-AF65-F5344CB8AC3E}">
        <p14:creationId xmlns:p14="http://schemas.microsoft.com/office/powerpoint/2010/main" val="8732297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A2261045-EF36-A444-9532-B7D43D8A1BFC}" type="datetimeFigureOut">
              <a:rPr lang="en-US" smtClean="0"/>
              <a:pPr/>
              <a:t>1/16/18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92E42DA1-164A-2543-AB27-A2AB181212C0}" type="slidenum">
              <a:rPr lang="en-US" smtClean="0"/>
              <a:pPr/>
              <a:t>‹#›</a:t>
            </a:fld>
            <a:endParaRPr lang="en-US"/>
          </a:p>
        </p:txBody>
      </p:sp>
    </p:spTree>
    <p:extLst>
      <p:ext uri="{BB962C8B-B14F-4D97-AF65-F5344CB8AC3E}">
        <p14:creationId xmlns:p14="http://schemas.microsoft.com/office/powerpoint/2010/main" val="47517958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261045-EF36-A444-9532-B7D43D8A1BFC}" type="datetimeFigureOut">
              <a:rPr lang="en-US" smtClean="0"/>
              <a:pPr/>
              <a:t>1/16/18</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92E42DA1-164A-2543-AB27-A2AB181212C0}" type="slidenum">
              <a:rPr lang="en-US" smtClean="0"/>
              <a:pPr/>
              <a:t>‹#›</a:t>
            </a:fld>
            <a:endParaRPr lang="en-US"/>
          </a:p>
        </p:txBody>
      </p:sp>
    </p:spTree>
    <p:extLst>
      <p:ext uri="{BB962C8B-B14F-4D97-AF65-F5344CB8AC3E}">
        <p14:creationId xmlns:p14="http://schemas.microsoft.com/office/powerpoint/2010/main" val="236070532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A2261045-EF36-A444-9532-B7D43D8A1BFC}" type="datetimeFigureOut">
              <a:rPr lang="en-US" smtClean="0"/>
              <a:pPr/>
              <a:t>1/16/18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92E42DA1-164A-2543-AB27-A2AB181212C0}" type="slidenum">
              <a:rPr lang="en-US" smtClean="0"/>
              <a:pPr/>
              <a:t>‹#›</a:t>
            </a:fld>
            <a:endParaRPr lang="en-US"/>
          </a:p>
        </p:txBody>
      </p:sp>
    </p:spTree>
    <p:extLst>
      <p:ext uri="{BB962C8B-B14F-4D97-AF65-F5344CB8AC3E}">
        <p14:creationId xmlns:p14="http://schemas.microsoft.com/office/powerpoint/2010/main" val="90740623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73FBAD9E-AC1B-403C-8169-4DBA29AEFE36}" type="datetimeFigureOut">
              <a:rPr lang="en-US" smtClean="0"/>
              <a:pPr/>
              <a:t>1/16/18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B9A5B65-0DAF-43DF-8637-7670F167B106}" type="slidenum">
              <a:rPr lang="en-US" smtClean="0"/>
              <a:pPr/>
              <a:t>‹#›</a:t>
            </a:fld>
            <a:endParaRPr lang="en-US"/>
          </a:p>
        </p:txBody>
      </p:sp>
    </p:spTree>
    <p:extLst>
      <p:ext uri="{BB962C8B-B14F-4D97-AF65-F5344CB8AC3E}">
        <p14:creationId xmlns:p14="http://schemas.microsoft.com/office/powerpoint/2010/main" val="81925518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A2261045-EF36-A444-9532-B7D43D8A1BFC}" type="datetimeFigureOut">
              <a:rPr lang="en-US" smtClean="0"/>
              <a:pPr/>
              <a:t>1/16/18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92E42DA1-164A-2543-AB27-A2AB181212C0}" type="slidenum">
              <a:rPr lang="en-US" smtClean="0"/>
              <a:pPr/>
              <a:t>‹#›</a:t>
            </a:fld>
            <a:endParaRPr lang="en-US"/>
          </a:p>
        </p:txBody>
      </p:sp>
    </p:spTree>
    <p:extLst>
      <p:ext uri="{BB962C8B-B14F-4D97-AF65-F5344CB8AC3E}">
        <p14:creationId xmlns:p14="http://schemas.microsoft.com/office/powerpoint/2010/main" val="106559537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A2261045-EF36-A444-9532-B7D43D8A1BFC}" type="datetimeFigureOut">
              <a:rPr lang="en-US" smtClean="0"/>
              <a:pPr/>
              <a:t>1/16/18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2E42DA1-164A-2543-AB27-A2AB181212C0}" type="slidenum">
              <a:rPr lang="en-US" smtClean="0"/>
              <a:pPr/>
              <a:t>‹#›</a:t>
            </a:fld>
            <a:endParaRPr lang="en-US"/>
          </a:p>
        </p:txBody>
      </p:sp>
    </p:spTree>
    <p:extLst>
      <p:ext uri="{BB962C8B-B14F-4D97-AF65-F5344CB8AC3E}">
        <p14:creationId xmlns:p14="http://schemas.microsoft.com/office/powerpoint/2010/main" val="290775940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A2261045-EF36-A444-9532-B7D43D8A1BFC}" type="datetimeFigureOut">
              <a:rPr lang="en-US" smtClean="0"/>
              <a:pPr/>
              <a:t>1/16/18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2E42DA1-164A-2543-AB27-A2AB181212C0}" type="slidenum">
              <a:rPr lang="en-US" smtClean="0"/>
              <a:pPr/>
              <a:t>‹#›</a:t>
            </a:fld>
            <a:endParaRPr lang="en-US"/>
          </a:p>
        </p:txBody>
      </p:sp>
    </p:spTree>
    <p:extLst>
      <p:ext uri="{BB962C8B-B14F-4D97-AF65-F5344CB8AC3E}">
        <p14:creationId xmlns:p14="http://schemas.microsoft.com/office/powerpoint/2010/main" val="406505539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96D8972-B48C-2F47-B3BE-3B163DF300C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47452976"/>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B4807B8-86BD-4849-B284-C17B508EF55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2696031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BD5C10B-4FA6-1944-9ACF-C09A5AF944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4519239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3A4471C-0586-2447-A772-60066126891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5089351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7DCD6896-B4BB-B94B-8B90-696790CD35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6208945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CDEF8B2C-755A-CA4D-AB7E-0B8D073F70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4813852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9D1C51A0-D3CB-AC4B-9089-692B5103A17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6007465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73FBAD9E-AC1B-403C-8169-4DBA29AEFE36}" type="datetimeFigureOut">
              <a:rPr lang="en-US" smtClean="0"/>
              <a:pPr/>
              <a:t>1/16/18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B9A5B65-0DAF-43DF-8637-7670F167B106}" type="slidenum">
              <a:rPr lang="en-US" smtClean="0"/>
              <a:pPr/>
              <a:t>‹#›</a:t>
            </a:fld>
            <a:endParaRPr lang="en-US"/>
          </a:p>
        </p:txBody>
      </p:sp>
    </p:spTree>
    <p:extLst>
      <p:ext uri="{BB962C8B-B14F-4D97-AF65-F5344CB8AC3E}">
        <p14:creationId xmlns:p14="http://schemas.microsoft.com/office/powerpoint/2010/main" val="4804757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88AE470-FCF8-3D42-9B8E-BF57C67C0F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258074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A72FA32-BF27-D643-ACA2-CA369707F82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53994138"/>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E9FBB6E-59C8-D64E-9C28-FF5C3EDCB6E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7232397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79B29F3-B6FB-164C-9E2B-0C61572080F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86891627"/>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38"/>
            <a:ext cx="8229600" cy="58515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0C50E179-CA3E-BF4D-ACF5-E8B64A09E90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3105493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73FBAD9E-AC1B-403C-8169-4DBA29AEFE36}" type="datetimeFigureOut">
              <a:rPr lang="en-US" smtClean="0">
                <a:solidFill>
                  <a:prstClr val="black">
                    <a:tint val="75000"/>
                  </a:prstClr>
                </a:solidFill>
                <a:latin typeface="Calibri"/>
              </a:rPr>
              <a:pPr/>
              <a:t>1/16/18</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3B9A5B65-0DAF-43DF-8637-7670F167B10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86075386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73FBAD9E-AC1B-403C-8169-4DBA29AEFE36}" type="datetimeFigureOut">
              <a:rPr lang="en-US" smtClean="0">
                <a:solidFill>
                  <a:prstClr val="black">
                    <a:tint val="75000"/>
                  </a:prstClr>
                </a:solidFill>
                <a:latin typeface="Calibri"/>
              </a:rPr>
              <a:pPr/>
              <a:t>1/16/18</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3B9A5B65-0DAF-43DF-8637-7670F167B10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96723788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73FBAD9E-AC1B-403C-8169-4DBA29AEFE36}" type="datetimeFigureOut">
              <a:rPr lang="en-US" smtClean="0">
                <a:solidFill>
                  <a:prstClr val="black">
                    <a:tint val="75000"/>
                  </a:prstClr>
                </a:solidFill>
                <a:latin typeface="Calibri"/>
              </a:rPr>
              <a:pPr/>
              <a:t>1/16/18</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3B9A5B65-0DAF-43DF-8637-7670F167B10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114281527"/>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73FBAD9E-AC1B-403C-8169-4DBA29AEFE36}" type="datetimeFigureOut">
              <a:rPr lang="en-US" smtClean="0">
                <a:solidFill>
                  <a:prstClr val="black">
                    <a:tint val="75000"/>
                  </a:prstClr>
                </a:solidFill>
                <a:latin typeface="Calibri"/>
              </a:rPr>
              <a:pPr/>
              <a:t>1/16/18</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3B9A5B65-0DAF-43DF-8637-7670F167B10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632780650"/>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73FBAD9E-AC1B-403C-8169-4DBA29AEFE36}" type="datetimeFigureOut">
              <a:rPr lang="en-US" smtClean="0">
                <a:solidFill>
                  <a:prstClr val="black">
                    <a:tint val="75000"/>
                  </a:prstClr>
                </a:solidFill>
                <a:latin typeface="Calibri"/>
              </a:rPr>
              <a:pPr/>
              <a:t>1/16/18</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3B9A5B65-0DAF-43DF-8637-7670F167B10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14610358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73FBAD9E-AC1B-403C-8169-4DBA29AEFE36}" type="datetimeFigureOut">
              <a:rPr lang="en-US" smtClean="0"/>
              <a:pPr/>
              <a:t>1/16/18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B9A5B65-0DAF-43DF-8637-7670F167B106}" type="slidenum">
              <a:rPr lang="en-US" smtClean="0"/>
              <a:pPr/>
              <a:t>‹#›</a:t>
            </a:fld>
            <a:endParaRPr lang="en-US"/>
          </a:p>
        </p:txBody>
      </p:sp>
    </p:spTree>
    <p:extLst>
      <p:ext uri="{BB962C8B-B14F-4D97-AF65-F5344CB8AC3E}">
        <p14:creationId xmlns:p14="http://schemas.microsoft.com/office/powerpoint/2010/main" val="2106879985"/>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73FBAD9E-AC1B-403C-8169-4DBA29AEFE36}" type="datetimeFigureOut">
              <a:rPr lang="en-US" smtClean="0">
                <a:solidFill>
                  <a:prstClr val="black">
                    <a:tint val="75000"/>
                  </a:prstClr>
                </a:solidFill>
                <a:latin typeface="Calibri"/>
              </a:rPr>
              <a:pPr/>
              <a:t>1/16/18</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3B9A5B65-0DAF-43DF-8637-7670F167B10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80802251"/>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73FBAD9E-AC1B-403C-8169-4DBA29AEFE36}" type="datetimeFigureOut">
              <a:rPr lang="en-US" smtClean="0">
                <a:solidFill>
                  <a:prstClr val="black">
                    <a:tint val="75000"/>
                  </a:prstClr>
                </a:solidFill>
                <a:latin typeface="Calibri"/>
              </a:rPr>
              <a:pPr/>
              <a:t>1/16/18</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3B9A5B65-0DAF-43DF-8637-7670F167B10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53457815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73FBAD9E-AC1B-403C-8169-4DBA29AEFE36}" type="datetimeFigureOut">
              <a:rPr lang="en-US" smtClean="0">
                <a:solidFill>
                  <a:prstClr val="black">
                    <a:tint val="75000"/>
                  </a:prstClr>
                </a:solidFill>
                <a:latin typeface="Calibri"/>
              </a:rPr>
              <a:pPr/>
              <a:t>1/16/18</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3B9A5B65-0DAF-43DF-8637-7670F167B10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46801280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73FBAD9E-AC1B-403C-8169-4DBA29AEFE36}" type="datetimeFigureOut">
              <a:rPr lang="en-US" smtClean="0">
                <a:solidFill>
                  <a:prstClr val="black">
                    <a:tint val="75000"/>
                  </a:prstClr>
                </a:solidFill>
                <a:latin typeface="Calibri"/>
              </a:rPr>
              <a:pPr/>
              <a:t>1/16/18</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3B9A5B65-0DAF-43DF-8637-7670F167B10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125169910"/>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73FBAD9E-AC1B-403C-8169-4DBA29AEFE36}" type="datetimeFigureOut">
              <a:rPr lang="en-US" smtClean="0">
                <a:solidFill>
                  <a:prstClr val="black">
                    <a:tint val="75000"/>
                  </a:prstClr>
                </a:solidFill>
                <a:latin typeface="Calibri"/>
              </a:rPr>
              <a:pPr/>
              <a:t>1/16/18</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3B9A5B65-0DAF-43DF-8637-7670F167B10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953479107"/>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73FBAD9E-AC1B-403C-8169-4DBA29AEFE36}" type="datetimeFigureOut">
              <a:rPr lang="en-US" smtClean="0">
                <a:solidFill>
                  <a:prstClr val="black">
                    <a:tint val="75000"/>
                  </a:prstClr>
                </a:solidFill>
                <a:latin typeface="Calibri"/>
              </a:rPr>
              <a:pPr/>
              <a:t>1/16/18</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3B9A5B65-0DAF-43DF-8637-7670F167B10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474532316"/>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96D8972-B48C-2F47-B3BE-3B163DF300C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9516757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B4807B8-86BD-4849-B284-C17B508EF55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23752914"/>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BD5C10B-4FA6-1944-9ACF-C09A5AF944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34868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3A4471C-0586-2447-A772-60066126891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4616587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73FBAD9E-AC1B-403C-8169-4DBA29AEFE36}" type="datetimeFigureOut">
              <a:rPr lang="en-US" smtClean="0"/>
              <a:pPr/>
              <a:t>1/16/18</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3B9A5B65-0DAF-43DF-8637-7670F167B106}" type="slidenum">
              <a:rPr lang="en-US" smtClean="0"/>
              <a:pPr/>
              <a:t>‹#›</a:t>
            </a:fld>
            <a:endParaRPr lang="en-US"/>
          </a:p>
        </p:txBody>
      </p:sp>
    </p:spTree>
    <p:extLst>
      <p:ext uri="{BB962C8B-B14F-4D97-AF65-F5344CB8AC3E}">
        <p14:creationId xmlns:p14="http://schemas.microsoft.com/office/powerpoint/2010/main" val="1670574171"/>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7DCD6896-B4BB-B94B-8B90-696790CD35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31388127"/>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CDEF8B2C-755A-CA4D-AB7E-0B8D073F70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32754021"/>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9D1C51A0-D3CB-AC4B-9089-692B5103A17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52636690"/>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88AE470-FCF8-3D42-9B8E-BF57C67C0F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50004107"/>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A72FA32-BF27-D643-ACA2-CA369707F82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2887055"/>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E9FBB6E-59C8-D64E-9C28-FF5C3EDCB6E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9499873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79B29F3-B6FB-164C-9E2B-0C61572080F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85629187"/>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38"/>
            <a:ext cx="8229600" cy="58515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0C50E179-CA3E-BF4D-ACF5-E8B64A09E90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1307621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73FBAD9E-AC1B-403C-8169-4DBA29AEFE36}" type="datetimeFigureOut">
              <a:rPr lang="en-US" smtClean="0"/>
              <a:pPr/>
              <a:t>1/16/18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B9A5B65-0DAF-43DF-8637-7670F167B106}" type="slidenum">
              <a:rPr lang="en-US" smtClean="0"/>
              <a:pPr/>
              <a:t>‹#›</a:t>
            </a:fld>
            <a:endParaRPr lang="en-US"/>
          </a:p>
        </p:txBody>
      </p:sp>
    </p:spTree>
    <p:extLst>
      <p:ext uri="{BB962C8B-B14F-4D97-AF65-F5344CB8AC3E}">
        <p14:creationId xmlns:p14="http://schemas.microsoft.com/office/powerpoint/2010/main" val="380658637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73FBAD9E-AC1B-403C-8169-4DBA29AEFE36}" type="datetimeFigureOut">
              <a:rPr lang="en-US" smtClean="0"/>
              <a:pPr/>
              <a:t>1/16/18</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3B9A5B65-0DAF-43DF-8637-7670F167B106}" type="slidenum">
              <a:rPr lang="en-US" smtClean="0"/>
              <a:pPr/>
              <a:t>‹#›</a:t>
            </a:fld>
            <a:endParaRPr lang="en-US"/>
          </a:p>
        </p:txBody>
      </p:sp>
    </p:spTree>
    <p:extLst>
      <p:ext uri="{BB962C8B-B14F-4D97-AF65-F5344CB8AC3E}">
        <p14:creationId xmlns:p14="http://schemas.microsoft.com/office/powerpoint/2010/main" val="172557258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73FBAD9E-AC1B-403C-8169-4DBA29AEFE36}" type="datetimeFigureOut">
              <a:rPr lang="en-US" smtClean="0"/>
              <a:pPr/>
              <a:t>1/16/18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B9A5B65-0DAF-43DF-8637-7670F167B106}" type="slidenum">
              <a:rPr lang="en-US" smtClean="0"/>
              <a:pPr/>
              <a:t>‹#›</a:t>
            </a:fld>
            <a:endParaRPr lang="en-US"/>
          </a:p>
        </p:txBody>
      </p:sp>
    </p:spTree>
    <p:extLst>
      <p:ext uri="{BB962C8B-B14F-4D97-AF65-F5344CB8AC3E}">
        <p14:creationId xmlns:p14="http://schemas.microsoft.com/office/powerpoint/2010/main" val="420825002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73FBAD9E-AC1B-403C-8169-4DBA29AEFE36}" type="datetimeFigureOut">
              <a:rPr lang="en-US" smtClean="0"/>
              <a:pPr/>
              <a:t>1/16/18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B9A5B65-0DAF-43DF-8637-7670F167B106}" type="slidenum">
              <a:rPr lang="en-US" smtClean="0"/>
              <a:pPr/>
              <a:t>‹#›</a:t>
            </a:fld>
            <a:endParaRPr lang="en-US"/>
          </a:p>
        </p:txBody>
      </p:sp>
    </p:spTree>
    <p:extLst>
      <p:ext uri="{BB962C8B-B14F-4D97-AF65-F5344CB8AC3E}">
        <p14:creationId xmlns:p14="http://schemas.microsoft.com/office/powerpoint/2010/main" val="4218386480"/>
      </p:ext>
    </p:extLst>
  </p:cSld>
  <p:clrMapOvr>
    <a:masterClrMapping/>
  </p:clrMapOvr>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2" Type="http://schemas.openxmlformats.org/officeDocument/2006/relationships/theme" Target="../theme/theme1.xml"/><Relationship Id="rId13" Type="http://schemas.openxmlformats.org/officeDocument/2006/relationships/image" Target="../media/image1.png"/><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9" Type="http://schemas.openxmlformats.org/officeDocument/2006/relationships/slideLayout" Target="../slideLayouts/slideLayout9.xml"/><Relationship Id="rId10" Type="http://schemas.openxmlformats.org/officeDocument/2006/relationships/slideLayout" Target="../slideLayouts/slideLayout10.xml"/></Relationships>
</file>

<file path=ppt/slideMasters/_rels/slideMaster2.xml.rels><?xml version="1.0" encoding="UTF-8" standalone="yes"?>
<Relationships xmlns="http://schemas.openxmlformats.org/package/2006/relationships"><Relationship Id="rId11" Type="http://schemas.openxmlformats.org/officeDocument/2006/relationships/slideLayout" Target="../slideLayouts/slideLayout22.xml"/><Relationship Id="rId12" Type="http://schemas.openxmlformats.org/officeDocument/2006/relationships/theme" Target="../theme/theme2.xml"/><Relationship Id="rId1" Type="http://schemas.openxmlformats.org/officeDocument/2006/relationships/slideLayout" Target="../slideLayouts/slideLayout12.xml"/><Relationship Id="rId2" Type="http://schemas.openxmlformats.org/officeDocument/2006/relationships/slideLayout" Target="../slideLayouts/slideLayout13.xml"/><Relationship Id="rId3" Type="http://schemas.openxmlformats.org/officeDocument/2006/relationships/slideLayout" Target="../slideLayouts/slideLayout14.xml"/><Relationship Id="rId4" Type="http://schemas.openxmlformats.org/officeDocument/2006/relationships/slideLayout" Target="../slideLayouts/slideLayout15.xml"/><Relationship Id="rId5" Type="http://schemas.openxmlformats.org/officeDocument/2006/relationships/slideLayout" Target="../slideLayouts/slideLayout16.xml"/><Relationship Id="rId6" Type="http://schemas.openxmlformats.org/officeDocument/2006/relationships/slideLayout" Target="../slideLayouts/slideLayout17.xml"/><Relationship Id="rId7" Type="http://schemas.openxmlformats.org/officeDocument/2006/relationships/slideLayout" Target="../slideLayouts/slideLayout18.xml"/><Relationship Id="rId8" Type="http://schemas.openxmlformats.org/officeDocument/2006/relationships/slideLayout" Target="../slideLayouts/slideLayout19.xml"/><Relationship Id="rId9" Type="http://schemas.openxmlformats.org/officeDocument/2006/relationships/slideLayout" Target="../slideLayouts/slideLayout20.xml"/><Relationship Id="rId10" Type="http://schemas.openxmlformats.org/officeDocument/2006/relationships/slideLayout" Target="../slideLayouts/slideLayout21.xml"/></Relationships>
</file>

<file path=ppt/slideMasters/_rels/slideMaster3.xml.rels><?xml version="1.0" encoding="UTF-8" standalone="yes"?>
<Relationships xmlns="http://schemas.openxmlformats.org/package/2006/relationships"><Relationship Id="rId11" Type="http://schemas.openxmlformats.org/officeDocument/2006/relationships/slideLayout" Target="../slideLayouts/slideLayout33.xml"/><Relationship Id="rId12" Type="http://schemas.openxmlformats.org/officeDocument/2006/relationships/slideLayout" Target="../slideLayouts/slideLayout34.xml"/><Relationship Id="rId13" Type="http://schemas.openxmlformats.org/officeDocument/2006/relationships/theme" Target="../theme/theme3.xml"/><Relationship Id="rId14" Type="http://schemas.openxmlformats.org/officeDocument/2006/relationships/image" Target="../media/image2.png"/><Relationship Id="rId1" Type="http://schemas.openxmlformats.org/officeDocument/2006/relationships/slideLayout" Target="../slideLayouts/slideLayout23.xml"/><Relationship Id="rId2" Type="http://schemas.openxmlformats.org/officeDocument/2006/relationships/slideLayout" Target="../slideLayouts/slideLayout24.xml"/><Relationship Id="rId3" Type="http://schemas.openxmlformats.org/officeDocument/2006/relationships/slideLayout" Target="../slideLayouts/slideLayout25.xml"/><Relationship Id="rId4" Type="http://schemas.openxmlformats.org/officeDocument/2006/relationships/slideLayout" Target="../slideLayouts/slideLayout26.xml"/><Relationship Id="rId5" Type="http://schemas.openxmlformats.org/officeDocument/2006/relationships/slideLayout" Target="../slideLayouts/slideLayout27.xml"/><Relationship Id="rId6" Type="http://schemas.openxmlformats.org/officeDocument/2006/relationships/slideLayout" Target="../slideLayouts/slideLayout28.xml"/><Relationship Id="rId7" Type="http://schemas.openxmlformats.org/officeDocument/2006/relationships/slideLayout" Target="../slideLayouts/slideLayout29.xml"/><Relationship Id="rId8" Type="http://schemas.openxmlformats.org/officeDocument/2006/relationships/slideLayout" Target="../slideLayouts/slideLayout30.xml"/><Relationship Id="rId9" Type="http://schemas.openxmlformats.org/officeDocument/2006/relationships/slideLayout" Target="../slideLayouts/slideLayout31.xml"/><Relationship Id="rId10" Type="http://schemas.openxmlformats.org/officeDocument/2006/relationships/slideLayout" Target="../slideLayouts/slideLayout32.xml"/></Relationships>
</file>

<file path=ppt/slideMasters/_rels/slideMaster4.xml.rels><?xml version="1.0" encoding="UTF-8" standalone="yes"?>
<Relationships xmlns="http://schemas.openxmlformats.org/package/2006/relationships"><Relationship Id="rId11" Type="http://schemas.openxmlformats.org/officeDocument/2006/relationships/slideLayout" Target="../slideLayouts/slideLayout45.xml"/><Relationship Id="rId12" Type="http://schemas.openxmlformats.org/officeDocument/2006/relationships/theme" Target="../theme/theme4.xml"/><Relationship Id="rId13" Type="http://schemas.openxmlformats.org/officeDocument/2006/relationships/image" Target="../media/image1.png"/><Relationship Id="rId1" Type="http://schemas.openxmlformats.org/officeDocument/2006/relationships/slideLayout" Target="../slideLayouts/slideLayout35.xml"/><Relationship Id="rId2" Type="http://schemas.openxmlformats.org/officeDocument/2006/relationships/slideLayout" Target="../slideLayouts/slideLayout36.xml"/><Relationship Id="rId3" Type="http://schemas.openxmlformats.org/officeDocument/2006/relationships/slideLayout" Target="../slideLayouts/slideLayout37.xml"/><Relationship Id="rId4" Type="http://schemas.openxmlformats.org/officeDocument/2006/relationships/slideLayout" Target="../slideLayouts/slideLayout38.xml"/><Relationship Id="rId5" Type="http://schemas.openxmlformats.org/officeDocument/2006/relationships/slideLayout" Target="../slideLayouts/slideLayout39.xml"/><Relationship Id="rId6" Type="http://schemas.openxmlformats.org/officeDocument/2006/relationships/slideLayout" Target="../slideLayouts/slideLayout40.xml"/><Relationship Id="rId7" Type="http://schemas.openxmlformats.org/officeDocument/2006/relationships/slideLayout" Target="../slideLayouts/slideLayout41.xml"/><Relationship Id="rId8" Type="http://schemas.openxmlformats.org/officeDocument/2006/relationships/slideLayout" Target="../slideLayouts/slideLayout42.xml"/><Relationship Id="rId9" Type="http://schemas.openxmlformats.org/officeDocument/2006/relationships/slideLayout" Target="../slideLayouts/slideLayout43.xml"/><Relationship Id="rId10" Type="http://schemas.openxmlformats.org/officeDocument/2006/relationships/slideLayout" Target="../slideLayouts/slideLayout44.xml"/></Relationships>
</file>

<file path=ppt/slideMasters/_rels/slideMaster5.xml.rels><?xml version="1.0" encoding="UTF-8" standalone="yes"?>
<Relationships xmlns="http://schemas.openxmlformats.org/package/2006/relationships"><Relationship Id="rId11" Type="http://schemas.openxmlformats.org/officeDocument/2006/relationships/slideLayout" Target="../slideLayouts/slideLayout56.xml"/><Relationship Id="rId12" Type="http://schemas.openxmlformats.org/officeDocument/2006/relationships/slideLayout" Target="../slideLayouts/slideLayout57.xml"/><Relationship Id="rId13" Type="http://schemas.openxmlformats.org/officeDocument/2006/relationships/theme" Target="../theme/theme5.xml"/><Relationship Id="rId14" Type="http://schemas.openxmlformats.org/officeDocument/2006/relationships/image" Target="../media/image2.png"/><Relationship Id="rId1" Type="http://schemas.openxmlformats.org/officeDocument/2006/relationships/slideLayout" Target="../slideLayouts/slideLayout46.xml"/><Relationship Id="rId2" Type="http://schemas.openxmlformats.org/officeDocument/2006/relationships/slideLayout" Target="../slideLayouts/slideLayout47.xml"/><Relationship Id="rId3" Type="http://schemas.openxmlformats.org/officeDocument/2006/relationships/slideLayout" Target="../slideLayouts/slideLayout48.xml"/><Relationship Id="rId4" Type="http://schemas.openxmlformats.org/officeDocument/2006/relationships/slideLayout" Target="../slideLayouts/slideLayout49.xml"/><Relationship Id="rId5" Type="http://schemas.openxmlformats.org/officeDocument/2006/relationships/slideLayout" Target="../slideLayouts/slideLayout50.xml"/><Relationship Id="rId6" Type="http://schemas.openxmlformats.org/officeDocument/2006/relationships/slideLayout" Target="../slideLayouts/slideLayout51.xml"/><Relationship Id="rId7" Type="http://schemas.openxmlformats.org/officeDocument/2006/relationships/slideLayout" Target="../slideLayouts/slideLayout52.xml"/><Relationship Id="rId8" Type="http://schemas.openxmlformats.org/officeDocument/2006/relationships/slideLayout" Target="../slideLayouts/slideLayout53.xml"/><Relationship Id="rId9" Type="http://schemas.openxmlformats.org/officeDocument/2006/relationships/slideLayout" Target="../slideLayouts/slideLayout54.xml"/><Relationship Id="rId10" Type="http://schemas.openxmlformats.org/officeDocument/2006/relationships/slideLayout" Target="../slideLayouts/slideLayout5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3" cstate="print">
            <a:lum/>
          </a:blip>
          <a:srcRect/>
          <a:stretch>
            <a:fillRect t="-40000" b="-40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73FBAD9E-AC1B-403C-8169-4DBA29AEFE36}" type="datetimeFigureOut">
              <a:rPr lang="en-US" smtClean="0"/>
              <a:pPr/>
              <a:t>1/16/18</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B9A5B65-0DAF-43DF-8637-7670F167B106}" type="slidenum">
              <a:rPr lang="en-US" smtClean="0"/>
              <a:pPr/>
              <a:t>‹#›</a:t>
            </a:fld>
            <a:endParaRPr lang="en-US"/>
          </a:p>
        </p:txBody>
      </p:sp>
    </p:spTree>
    <p:extLst>
      <p:ext uri="{BB962C8B-B14F-4D97-AF65-F5344CB8AC3E}">
        <p14:creationId xmlns:p14="http://schemas.microsoft.com/office/powerpoint/2010/main" val="375023459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4466"/>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350028"/>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106178"/>
            <a:ext cx="2133600" cy="365125"/>
          </a:xfrm>
          <a:prstGeom prst="rect">
            <a:avLst/>
          </a:prstGeom>
        </p:spPr>
        <p:txBody>
          <a:bodyPr vert="horz" lIns="91440" tIns="45720" rIns="91440" bIns="45720" rtlCol="0" anchor="ctr"/>
          <a:lstStyle>
            <a:lvl1pPr algn="l">
              <a:defRPr sz="1200">
                <a:solidFill>
                  <a:srgbClr val="FFFFFF"/>
                </a:solidFill>
                <a:latin typeface="ChunkFive Roman"/>
                <a:cs typeface="ChunkFive Roman"/>
              </a:defRPr>
            </a:lvl1pPr>
          </a:lstStyle>
          <a:p>
            <a:pPr defTabSz="457200"/>
            <a:fld id="{A2261045-EF36-A444-9532-B7D43D8A1BFC}" type="datetimeFigureOut">
              <a:rPr lang="en-US" smtClean="0"/>
              <a:pPr defTabSz="457200"/>
              <a:t>1/16/18</a:t>
            </a:fld>
            <a:endParaRPr lang="en-US"/>
          </a:p>
        </p:txBody>
      </p:sp>
      <p:sp>
        <p:nvSpPr>
          <p:cNvPr id="5" name="Footer Placeholder 4"/>
          <p:cNvSpPr>
            <a:spLocks noGrp="1"/>
          </p:cNvSpPr>
          <p:nvPr>
            <p:ph type="ftr" sz="quarter" idx="3"/>
          </p:nvPr>
        </p:nvSpPr>
        <p:spPr>
          <a:xfrm>
            <a:off x="3124200" y="6106178"/>
            <a:ext cx="2895600" cy="365125"/>
          </a:xfrm>
          <a:prstGeom prst="rect">
            <a:avLst/>
          </a:prstGeom>
        </p:spPr>
        <p:txBody>
          <a:bodyPr vert="horz" lIns="91440" tIns="45720" rIns="91440" bIns="45720" rtlCol="0" anchor="ctr"/>
          <a:lstStyle>
            <a:lvl1pPr algn="ctr">
              <a:defRPr sz="1200">
                <a:solidFill>
                  <a:srgbClr val="FFFFFF"/>
                </a:solidFill>
                <a:latin typeface="ChunkFive Roman"/>
                <a:cs typeface="ChunkFive Roman"/>
              </a:defRPr>
            </a:lvl1pPr>
          </a:lstStyle>
          <a:p>
            <a:pPr defTabSz="457200"/>
            <a:endParaRPr lang="en-US"/>
          </a:p>
        </p:txBody>
      </p:sp>
      <p:sp>
        <p:nvSpPr>
          <p:cNvPr id="6" name="Slide Number Placeholder 5"/>
          <p:cNvSpPr>
            <a:spLocks noGrp="1"/>
          </p:cNvSpPr>
          <p:nvPr>
            <p:ph type="sldNum" sz="quarter" idx="4"/>
          </p:nvPr>
        </p:nvSpPr>
        <p:spPr>
          <a:xfrm>
            <a:off x="6553200" y="6106178"/>
            <a:ext cx="2133600" cy="365125"/>
          </a:xfrm>
          <a:prstGeom prst="rect">
            <a:avLst/>
          </a:prstGeom>
        </p:spPr>
        <p:txBody>
          <a:bodyPr vert="horz" lIns="91440" tIns="45720" rIns="91440" bIns="45720" rtlCol="0" anchor="ctr"/>
          <a:lstStyle>
            <a:lvl1pPr algn="r">
              <a:defRPr sz="1200">
                <a:solidFill>
                  <a:srgbClr val="FFFFFF"/>
                </a:solidFill>
                <a:latin typeface="ChunkFive Roman"/>
                <a:cs typeface="ChunkFive Roman"/>
              </a:defRPr>
            </a:lvl1pPr>
          </a:lstStyle>
          <a:p>
            <a:pPr defTabSz="457200"/>
            <a:fld id="{92E42DA1-164A-2543-AB27-A2AB181212C0}" type="slidenum">
              <a:rPr lang="en-US" smtClean="0"/>
              <a:pPr defTabSz="457200"/>
              <a:t>‹#›</a:t>
            </a:fld>
            <a:endParaRPr lang="en-US"/>
          </a:p>
        </p:txBody>
      </p:sp>
    </p:spTree>
    <p:extLst>
      <p:ext uri="{BB962C8B-B14F-4D97-AF65-F5344CB8AC3E}">
        <p14:creationId xmlns:p14="http://schemas.microsoft.com/office/powerpoint/2010/main" val="4236018789"/>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ctr" defTabSz="457200" rtl="0" eaLnBrk="1" latinLnBrk="0" hangingPunct="1">
        <a:spcBef>
          <a:spcPct val="0"/>
        </a:spcBef>
        <a:buNone/>
        <a:defRPr sz="4400" kern="1200">
          <a:solidFill>
            <a:srgbClr val="FFFFFF"/>
          </a:solidFill>
          <a:latin typeface="ChunkFive Roman"/>
          <a:ea typeface="+mj-ea"/>
          <a:cs typeface="ChunkFive Roman"/>
        </a:defRPr>
      </a:lvl1pPr>
    </p:titleStyle>
    <p:bodyStyle>
      <a:lvl1pPr marL="342900" indent="-342900" algn="l" defTabSz="457200" rtl="0" eaLnBrk="1" latinLnBrk="0" hangingPunct="1">
        <a:spcBef>
          <a:spcPct val="20000"/>
        </a:spcBef>
        <a:buFont typeface="Arial"/>
        <a:buChar char="•"/>
        <a:defRPr sz="3200" kern="1200">
          <a:solidFill>
            <a:srgbClr val="FFFFFF"/>
          </a:solidFill>
          <a:latin typeface="ChunkFive Roman"/>
          <a:ea typeface="+mn-ea"/>
          <a:cs typeface="ChunkFive Roman"/>
        </a:defRPr>
      </a:lvl1pPr>
      <a:lvl2pPr marL="742950" indent="-285750" algn="l" defTabSz="457200" rtl="0" eaLnBrk="1" latinLnBrk="0" hangingPunct="1">
        <a:spcBef>
          <a:spcPct val="20000"/>
        </a:spcBef>
        <a:buFont typeface="Arial"/>
        <a:buChar char="–"/>
        <a:defRPr sz="2800" kern="1200">
          <a:solidFill>
            <a:srgbClr val="FFFFFF"/>
          </a:solidFill>
          <a:latin typeface="ChunkFive Roman"/>
          <a:ea typeface="+mn-ea"/>
          <a:cs typeface="ChunkFive Roman"/>
        </a:defRPr>
      </a:lvl2pPr>
      <a:lvl3pPr marL="1143000" indent="-228600" algn="l" defTabSz="457200" rtl="0" eaLnBrk="1" latinLnBrk="0" hangingPunct="1">
        <a:spcBef>
          <a:spcPct val="20000"/>
        </a:spcBef>
        <a:buFont typeface="Arial"/>
        <a:buChar char="•"/>
        <a:defRPr sz="2400" kern="1200">
          <a:solidFill>
            <a:srgbClr val="FFFFFF"/>
          </a:solidFill>
          <a:latin typeface="ChunkFive Roman"/>
          <a:ea typeface="+mn-ea"/>
          <a:cs typeface="ChunkFive Roman"/>
        </a:defRPr>
      </a:lvl3pPr>
      <a:lvl4pPr marL="1600200" indent="-228600" algn="l" defTabSz="457200" rtl="0" eaLnBrk="1" latinLnBrk="0" hangingPunct="1">
        <a:spcBef>
          <a:spcPct val="20000"/>
        </a:spcBef>
        <a:buFont typeface="Arial"/>
        <a:buChar char="–"/>
        <a:defRPr sz="2000" kern="1200">
          <a:solidFill>
            <a:srgbClr val="FFFFFF"/>
          </a:solidFill>
          <a:latin typeface="ChunkFive Roman"/>
          <a:ea typeface="+mn-ea"/>
          <a:cs typeface="ChunkFive Roman"/>
        </a:defRPr>
      </a:lvl4pPr>
      <a:lvl5pPr marL="2057400" indent="-228600" algn="l" defTabSz="457200" rtl="0" eaLnBrk="1" latinLnBrk="0" hangingPunct="1">
        <a:spcBef>
          <a:spcPct val="20000"/>
        </a:spcBef>
        <a:buFont typeface="Arial"/>
        <a:buChar char="»"/>
        <a:defRPr sz="2000" kern="1200">
          <a:solidFill>
            <a:srgbClr val="FFFFFF"/>
          </a:solidFill>
          <a:latin typeface="ChunkFive Roman"/>
          <a:ea typeface="+mn-ea"/>
          <a:cs typeface="ChunkFive Roman"/>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34" charset="0"/>
                <a:ea typeface="+mn-ea"/>
                <a:cs typeface="+mn-cs"/>
              </a:defRPr>
            </a:lvl1pPr>
          </a:lstStyle>
          <a:p>
            <a:pPr fontAlgn="base">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pitchFamily="34" charset="0"/>
                <a:ea typeface="+mn-ea"/>
                <a:cs typeface="+mn-cs"/>
              </a:defRPr>
            </a:lvl1pPr>
          </a:lstStyle>
          <a:p>
            <a:pPr fontAlgn="base">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mn-cs"/>
              </a:defRPr>
            </a:lvl1pPr>
          </a:lstStyle>
          <a:p>
            <a:pPr fontAlgn="base">
              <a:spcBef>
                <a:spcPct val="0"/>
              </a:spcBef>
              <a:spcAft>
                <a:spcPct val="0"/>
              </a:spcAft>
              <a:defRPr/>
            </a:pPr>
            <a:fld id="{58A024B3-D985-D14C-993E-3669E4F2D92F}" type="slidenum">
              <a:rPr lang="en-US">
                <a:solidFill>
                  <a:srgbClr val="000000"/>
                </a:solidFill>
                <a:latin typeface="Arial" charset="0"/>
                <a:ea typeface="ＭＳ Ｐゴシック" charset="0"/>
              </a:rPr>
              <a:pPr fontAlgn="base">
                <a:spcBef>
                  <a:spcPct val="0"/>
                </a:spcBef>
                <a:spcAft>
                  <a:spcPct val="0"/>
                </a:spcAft>
                <a:defRPr/>
              </a:pPr>
              <a:t>‹#›</a:t>
            </a:fld>
            <a:endParaRPr lang="en-US">
              <a:solidFill>
                <a:srgbClr val="000000"/>
              </a:solidFill>
              <a:latin typeface="Arial" charset="0"/>
              <a:ea typeface="ＭＳ Ｐゴシック" charset="0"/>
            </a:endParaRPr>
          </a:p>
        </p:txBody>
      </p:sp>
    </p:spTree>
    <p:extLst>
      <p:ext uri="{BB962C8B-B14F-4D97-AF65-F5344CB8AC3E}">
        <p14:creationId xmlns:p14="http://schemas.microsoft.com/office/powerpoint/2010/main" val="2036886061"/>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 id="2147483684"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Arial" pitchFamily="34"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pitchFamily="34"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pitchFamily="34"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pitchFamily="34"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pitchFamily="34" charset="0"/>
        </a:defRPr>
      </a:lvl6pPr>
      <a:lvl7pPr marL="914400" algn="ctr" rtl="0" fontAlgn="base">
        <a:spcBef>
          <a:spcPct val="0"/>
        </a:spcBef>
        <a:spcAft>
          <a:spcPct val="0"/>
        </a:spcAft>
        <a:defRPr sz="4400">
          <a:solidFill>
            <a:schemeClr val="tx2"/>
          </a:solidFill>
          <a:latin typeface="Arial" pitchFamily="34" charset="0"/>
        </a:defRPr>
      </a:lvl7pPr>
      <a:lvl8pPr marL="1371600" algn="ctr" rtl="0" fontAlgn="base">
        <a:spcBef>
          <a:spcPct val="0"/>
        </a:spcBef>
        <a:spcAft>
          <a:spcPct val="0"/>
        </a:spcAft>
        <a:defRPr sz="4400">
          <a:solidFill>
            <a:schemeClr val="tx2"/>
          </a:solidFill>
          <a:latin typeface="Arial" pitchFamily="34" charset="0"/>
        </a:defRPr>
      </a:lvl8pPr>
      <a:lvl9pPr marL="1828800" algn="ctr" rtl="0" fontAlgn="base">
        <a:spcBef>
          <a:spcPct val="0"/>
        </a:spcBef>
        <a:spcAft>
          <a:spcPct val="0"/>
        </a:spcAft>
        <a:defRPr sz="4400">
          <a:solidFill>
            <a:schemeClr val="tx2"/>
          </a:solidFill>
          <a:latin typeface="Arial"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0"/>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dpi="0" rotWithShape="1">
          <a:blip r:embed="rId13" cstate="print">
            <a:lum/>
          </a:blip>
          <a:srcRect/>
          <a:stretch>
            <a:fillRect t="-40000" b="-40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73FBAD9E-AC1B-403C-8169-4DBA29AEFE36}" type="datetimeFigureOut">
              <a:rPr lang="en-US" smtClean="0">
                <a:solidFill>
                  <a:prstClr val="black">
                    <a:tint val="75000"/>
                  </a:prstClr>
                </a:solidFill>
                <a:latin typeface="Calibri"/>
              </a:rPr>
              <a:pPr/>
              <a:t>1/16/18</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B9A5B65-0DAF-43DF-8637-7670F167B10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32359664"/>
      </p:ext>
    </p:extLst>
  </p:cSld>
  <p:clrMap bg1="lt1" tx1="dk1" bg2="lt2" tx2="dk2" accent1="accent1" accent2="accent2" accent3="accent3" accent4="accent4" accent5="accent5" accent6="accent6" hlink="hlink" folHlink="folHlink"/>
  <p:sldLayoutIdLst>
    <p:sldLayoutId id="2147483686" r:id="rId1"/>
    <p:sldLayoutId id="2147483687" r:id="rId2"/>
    <p:sldLayoutId id="2147483688" r:id="rId3"/>
    <p:sldLayoutId id="2147483689" r:id="rId4"/>
    <p:sldLayoutId id="2147483690" r:id="rId5"/>
    <p:sldLayoutId id="2147483691" r:id="rId6"/>
    <p:sldLayoutId id="2147483692" r:id="rId7"/>
    <p:sldLayoutId id="2147483693" r:id="rId8"/>
    <p:sldLayoutId id="2147483694" r:id="rId9"/>
    <p:sldLayoutId id="2147483695" r:id="rId10"/>
    <p:sldLayoutId id="2147483696"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34" charset="0"/>
                <a:ea typeface="+mn-ea"/>
                <a:cs typeface="+mn-cs"/>
              </a:defRPr>
            </a:lvl1pPr>
          </a:lstStyle>
          <a:p>
            <a:pPr fontAlgn="base">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pitchFamily="34" charset="0"/>
                <a:ea typeface="+mn-ea"/>
                <a:cs typeface="+mn-cs"/>
              </a:defRPr>
            </a:lvl1pPr>
          </a:lstStyle>
          <a:p>
            <a:pPr fontAlgn="base">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mn-cs"/>
              </a:defRPr>
            </a:lvl1pPr>
          </a:lstStyle>
          <a:p>
            <a:pPr fontAlgn="base">
              <a:spcBef>
                <a:spcPct val="0"/>
              </a:spcBef>
              <a:spcAft>
                <a:spcPct val="0"/>
              </a:spcAft>
              <a:defRPr/>
            </a:pPr>
            <a:fld id="{58A024B3-D985-D14C-993E-3669E4F2D92F}" type="slidenum">
              <a:rPr lang="en-US">
                <a:solidFill>
                  <a:srgbClr val="000000"/>
                </a:solidFill>
                <a:latin typeface="Arial" charset="0"/>
                <a:ea typeface="ＭＳ Ｐゴシック" charset="0"/>
              </a:rPr>
              <a:pPr fontAlgn="base">
                <a:spcBef>
                  <a:spcPct val="0"/>
                </a:spcBef>
                <a:spcAft>
                  <a:spcPct val="0"/>
                </a:spcAft>
                <a:defRPr/>
              </a:pPr>
              <a:t>‹#›</a:t>
            </a:fld>
            <a:endParaRPr lang="en-US">
              <a:solidFill>
                <a:srgbClr val="000000"/>
              </a:solidFill>
              <a:latin typeface="Arial" charset="0"/>
              <a:ea typeface="ＭＳ Ｐゴシック" charset="0"/>
            </a:endParaRPr>
          </a:p>
        </p:txBody>
      </p:sp>
    </p:spTree>
    <p:extLst>
      <p:ext uri="{BB962C8B-B14F-4D97-AF65-F5344CB8AC3E}">
        <p14:creationId xmlns:p14="http://schemas.microsoft.com/office/powerpoint/2010/main" val="1334373496"/>
      </p:ext>
    </p:extLst>
  </p:cSld>
  <p:clrMap bg1="lt1" tx1="dk1" bg2="lt2" tx2="dk2" accent1="accent1" accent2="accent2" accent3="accent3" accent4="accent4" accent5="accent5" accent6="accent6" hlink="hlink" folHlink="folHlink"/>
  <p:sldLayoutIdLst>
    <p:sldLayoutId id="2147483698" r:id="rId1"/>
    <p:sldLayoutId id="2147483699" r:id="rId2"/>
    <p:sldLayoutId id="2147483700" r:id="rId3"/>
    <p:sldLayoutId id="2147483701" r:id="rId4"/>
    <p:sldLayoutId id="2147483702" r:id="rId5"/>
    <p:sldLayoutId id="2147483703" r:id="rId6"/>
    <p:sldLayoutId id="2147483704" r:id="rId7"/>
    <p:sldLayoutId id="2147483705" r:id="rId8"/>
    <p:sldLayoutId id="2147483706" r:id="rId9"/>
    <p:sldLayoutId id="2147483707" r:id="rId10"/>
    <p:sldLayoutId id="2147483708" r:id="rId11"/>
    <p:sldLayoutId id="2147483709"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Arial" pitchFamily="34"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pitchFamily="34"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pitchFamily="34"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pitchFamily="34"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pitchFamily="34" charset="0"/>
        </a:defRPr>
      </a:lvl6pPr>
      <a:lvl7pPr marL="914400" algn="ctr" rtl="0" fontAlgn="base">
        <a:spcBef>
          <a:spcPct val="0"/>
        </a:spcBef>
        <a:spcAft>
          <a:spcPct val="0"/>
        </a:spcAft>
        <a:defRPr sz="4400">
          <a:solidFill>
            <a:schemeClr val="tx2"/>
          </a:solidFill>
          <a:latin typeface="Arial" pitchFamily="34" charset="0"/>
        </a:defRPr>
      </a:lvl7pPr>
      <a:lvl8pPr marL="1371600" algn="ctr" rtl="0" fontAlgn="base">
        <a:spcBef>
          <a:spcPct val="0"/>
        </a:spcBef>
        <a:spcAft>
          <a:spcPct val="0"/>
        </a:spcAft>
        <a:defRPr sz="4400">
          <a:solidFill>
            <a:schemeClr val="tx2"/>
          </a:solidFill>
          <a:latin typeface="Arial" pitchFamily="34" charset="0"/>
        </a:defRPr>
      </a:lvl8pPr>
      <a:lvl9pPr marL="1828800" algn="ctr" rtl="0" fontAlgn="base">
        <a:spcBef>
          <a:spcPct val="0"/>
        </a:spcBef>
        <a:spcAft>
          <a:spcPct val="0"/>
        </a:spcAft>
        <a:defRPr sz="4400">
          <a:solidFill>
            <a:schemeClr val="tx2"/>
          </a:solidFill>
          <a:latin typeface="Arial"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0"/>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image" Target="../media/image3.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0.jpeg"/></Relationships>
</file>

<file path=ppt/slides/_rels/slide11.xml.rels><?xml version="1.0" encoding="UTF-8" standalone="yes"?>
<Relationships xmlns="http://schemas.openxmlformats.org/package/2006/relationships"><Relationship Id="rId3" Type="http://schemas.openxmlformats.org/officeDocument/2006/relationships/image" Target="../media/image11.png"/><Relationship Id="rId4" Type="http://schemas.openxmlformats.org/officeDocument/2006/relationships/image" Target="../media/image12.png"/><Relationship Id="rId5" Type="http://schemas.openxmlformats.org/officeDocument/2006/relationships/image" Target="../media/image13.png"/><Relationship Id="rId6" Type="http://schemas.openxmlformats.org/officeDocument/2006/relationships/image" Target="../media/image14.jpeg"/><Relationship Id="rId7" Type="http://schemas.openxmlformats.org/officeDocument/2006/relationships/image" Target="../media/image15.png"/><Relationship Id="rId1" Type="http://schemas.openxmlformats.org/officeDocument/2006/relationships/slideLayout" Target="../slideLayouts/slideLayout7.xml"/><Relationship Id="rId2" Type="http://schemas.openxmlformats.org/officeDocument/2006/relationships/notesSlide" Target="../notesSlides/notesSlide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11.png"/><Relationship Id="rId4" Type="http://schemas.openxmlformats.org/officeDocument/2006/relationships/image" Target="../media/image12.png"/><Relationship Id="rId5" Type="http://schemas.openxmlformats.org/officeDocument/2006/relationships/image" Target="../media/image13.png"/><Relationship Id="rId6" Type="http://schemas.openxmlformats.org/officeDocument/2006/relationships/image" Target="../media/image14.jpeg"/><Relationship Id="rId7" Type="http://schemas.openxmlformats.org/officeDocument/2006/relationships/image" Target="../media/image15.png"/><Relationship Id="rId1" Type="http://schemas.openxmlformats.org/officeDocument/2006/relationships/slideLayout" Target="../slideLayouts/slideLayout7.xml"/><Relationship Id="rId2" Type="http://schemas.openxmlformats.org/officeDocument/2006/relationships/notesSlide" Target="../notesSlides/notesSlide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16.jp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image" Target="../media/image16.jpg"/></Relationships>
</file>

<file path=ppt/slides/_rels/slide16.xml.rels><?xml version="1.0" encoding="UTF-8" standalone="yes"?>
<Relationships xmlns="http://schemas.openxmlformats.org/package/2006/relationships"><Relationship Id="rId3" Type="http://schemas.openxmlformats.org/officeDocument/2006/relationships/slideLayout" Target="../slideLayouts/slideLayout18.xml"/><Relationship Id="rId4" Type="http://schemas.openxmlformats.org/officeDocument/2006/relationships/image" Target="../media/image17.png"/><Relationship Id="rId1" Type="http://schemas.microsoft.com/office/2007/relationships/media" Target="../media/media1.m4v"/><Relationship Id="rId2" Type="http://schemas.openxmlformats.org/officeDocument/2006/relationships/video" Target="../media/media1.m4v"/></Relationships>
</file>

<file path=ppt/slides/_rels/slide17.xml.rels><?xml version="1.0" encoding="UTF-8" standalone="yes"?>
<Relationships xmlns="http://schemas.openxmlformats.org/package/2006/relationships"><Relationship Id="rId3" Type="http://schemas.openxmlformats.org/officeDocument/2006/relationships/slideLayout" Target="../slideLayouts/slideLayout18.xml"/><Relationship Id="rId4" Type="http://schemas.openxmlformats.org/officeDocument/2006/relationships/image" Target="../media/image18.png"/><Relationship Id="rId1" Type="http://schemas.microsoft.com/office/2007/relationships/media" Target="../media/media2.m4v"/><Relationship Id="rId2" Type="http://schemas.openxmlformats.org/officeDocument/2006/relationships/video" Target="../media/media2.m4v"/></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9.png"/><Relationship Id="rId3" Type="http://schemas.openxmlformats.org/officeDocument/2006/relationships/image" Target="../media/image20.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3.xml"/><Relationship Id="rId3" Type="http://schemas.openxmlformats.org/officeDocument/2006/relationships/image" Target="../media/image21.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23.png"/><Relationship Id="rId4" Type="http://schemas.openxmlformats.org/officeDocument/2006/relationships/image" Target="../media/image24.png"/><Relationship Id="rId1" Type="http://schemas.openxmlformats.org/officeDocument/2006/relationships/slideLayout" Target="../slideLayouts/slideLayout18.xml"/><Relationship Id="rId2" Type="http://schemas.openxmlformats.org/officeDocument/2006/relationships/image" Target="../media/image22.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image" Target="../media/image25.jpe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4.xml"/><Relationship Id="rId3" Type="http://schemas.openxmlformats.org/officeDocument/2006/relationships/image" Target="../media/image26.jp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51.xml"/><Relationship Id="rId2" Type="http://schemas.openxmlformats.org/officeDocument/2006/relationships/notesSlide" Target="../notesSlides/notesSlide5.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51.xml"/><Relationship Id="rId2" Type="http://schemas.openxmlformats.org/officeDocument/2006/relationships/notesSlide" Target="../notesSlides/notesSlide6.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51.xml"/><Relationship Id="rId2" Type="http://schemas.openxmlformats.org/officeDocument/2006/relationships/notesSlide" Target="../notesSlides/notesSlide7.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7.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4.jpeg"/><Relationship Id="rId3" Type="http://schemas.openxmlformats.org/officeDocument/2006/relationships/image" Target="../media/image5.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6.jp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7.jp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8.jp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9.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1447800" y="4114800"/>
            <a:ext cx="6324600" cy="1569660"/>
          </a:xfrm>
          <a:prstGeom prst="rect">
            <a:avLst/>
          </a:prstGeom>
          <a:noFill/>
        </p:spPr>
        <p:txBody>
          <a:bodyPr wrap="square" rtlCol="0">
            <a:spAutoFit/>
          </a:bodyPr>
          <a:lstStyle/>
          <a:p>
            <a:pPr algn="ctr"/>
            <a:r>
              <a:rPr lang="en-US" sz="2400" dirty="0" smtClean="0">
                <a:latin typeface="Foundry Sterling Demi" pitchFamily="50" charset="0"/>
              </a:rPr>
              <a:t>Irrigation 101: Irrigation Fundamentals</a:t>
            </a:r>
            <a:endParaRPr lang="en-US" sz="2400" dirty="0">
              <a:latin typeface="Foundry Sterling Demi" pitchFamily="50" charset="0"/>
            </a:endParaRPr>
          </a:p>
          <a:p>
            <a:pPr algn="ctr"/>
            <a:r>
              <a:rPr lang="en-US" sz="2400" dirty="0">
                <a:latin typeface="Foundry Sterling Demi" pitchFamily="50" charset="0"/>
              </a:rPr>
              <a:t> </a:t>
            </a:r>
          </a:p>
          <a:p>
            <a:pPr algn="ctr"/>
            <a:r>
              <a:rPr lang="en-US" sz="2400" dirty="0" smtClean="0">
                <a:latin typeface="Foundry Sterling Demi" pitchFamily="50" charset="0"/>
              </a:rPr>
              <a:t>Jeffrey Knight</a:t>
            </a:r>
          </a:p>
          <a:p>
            <a:pPr algn="ctr"/>
            <a:r>
              <a:rPr lang="en-US" sz="2400" dirty="0" smtClean="0">
                <a:latin typeface="Foundry Sterling Demi" pitchFamily="50" charset="0"/>
              </a:rPr>
              <a:t>Ewing Irrigation and Landscape Supply</a:t>
            </a:r>
            <a:endParaRPr lang="en-US" sz="2400" dirty="0">
              <a:latin typeface="Foundry Sterling Demi" pitchFamily="50" charset="0"/>
            </a:endParaRPr>
          </a:p>
        </p:txBody>
      </p:sp>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28284" y="885954"/>
            <a:ext cx="7479580" cy="3098595"/>
          </a:xfrm>
          <a:prstGeom prst="rect">
            <a:avLst/>
          </a:prstGeom>
        </p:spPr>
      </p:pic>
    </p:spTree>
    <p:extLst>
      <p:ext uri="{BB962C8B-B14F-4D97-AF65-F5344CB8AC3E}">
        <p14:creationId xmlns:p14="http://schemas.microsoft.com/office/powerpoint/2010/main" val="3894656264"/>
      </p:ext>
    </p:extLst>
  </p:cSld>
  <p:clrMapOvr>
    <a:masterClrMapping/>
  </p:clrMapOvr>
  <p:timing>
    <p:tnLst>
      <p:par>
        <p:cTn xmlns:p14="http://schemas.microsoft.com/office/powerpoint/2010/mai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IMG_0140.JPG"/>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28222"/>
            <a:ext cx="9144000" cy="6829778"/>
          </a:xfrm>
          <a:prstGeom prst="rect">
            <a:avLst/>
          </a:prstGeom>
        </p:spPr>
      </p:pic>
    </p:spTree>
    <p:extLst>
      <p:ext uri="{BB962C8B-B14F-4D97-AF65-F5344CB8AC3E}">
        <p14:creationId xmlns:p14="http://schemas.microsoft.com/office/powerpoint/2010/main" val="1708182912"/>
      </p:ext>
    </p:extLst>
  </p:cSld>
  <p:clrMapOvr>
    <a:masterClrMapping/>
  </p:clrMapOvr>
  <p:timing>
    <p:tnLst>
      <p:par>
        <p:cTn xmlns:p14="http://schemas.microsoft.com/office/powerpoint/2010/mai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2370663" y="424957"/>
            <a:ext cx="4419452" cy="954107"/>
          </a:xfrm>
          <a:prstGeom prst="rect">
            <a:avLst/>
          </a:prstGeom>
          <a:noFill/>
        </p:spPr>
        <p:txBody>
          <a:bodyPr wrap="square" rtlCol="0">
            <a:spAutoFit/>
          </a:bodyPr>
          <a:lstStyle/>
          <a:p>
            <a:pPr algn="ctr"/>
            <a:r>
              <a:rPr lang="en-US" sz="2800" dirty="0" smtClean="0">
                <a:solidFill>
                  <a:srgbClr val="000090"/>
                </a:solidFill>
                <a:latin typeface="ChunkFive Roman"/>
                <a:cs typeface="ChunkFive Roman"/>
              </a:rPr>
              <a:t>What sprinkler head should I use?</a:t>
            </a:r>
            <a:endParaRPr lang="en-US" sz="2800" dirty="0">
              <a:solidFill>
                <a:srgbClr val="000090"/>
              </a:solidFill>
              <a:latin typeface="ChunkFive Roman"/>
              <a:cs typeface="ChunkFive Roman"/>
            </a:endParaRPr>
          </a:p>
        </p:txBody>
      </p:sp>
      <p:pic>
        <p:nvPicPr>
          <p:cNvPr id="1030" name="Picture 6" descr="http://www.hunterindustries.com/sites/default/files/styles/product_header/public/rotor_i40_03_0.png?itok=XCWedvWo"/>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t="12191"/>
          <a:stretch/>
        </p:blipFill>
        <p:spPr bwMode="auto">
          <a:xfrm>
            <a:off x="-1" y="2286000"/>
            <a:ext cx="9158724" cy="4506404"/>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p:cNvPicPr>
            <a:picLocks noChangeAspect="1"/>
          </p:cNvPicPr>
          <p:nvPr/>
        </p:nvPicPr>
        <p:blipFill rotWithShape="1">
          <a:blip r:embed="rId4" cstate="print"/>
          <a:srcRect b="6109"/>
          <a:stretch/>
        </p:blipFill>
        <p:spPr>
          <a:xfrm>
            <a:off x="6557589" y="59502"/>
            <a:ext cx="2685800" cy="3478883"/>
          </a:xfrm>
          <a:prstGeom prst="rect">
            <a:avLst/>
          </a:prstGeom>
        </p:spPr>
      </p:pic>
      <p:pic>
        <p:nvPicPr>
          <p:cNvPr id="6" name="Picture 5"/>
          <p:cNvPicPr>
            <a:picLocks noChangeAspect="1"/>
          </p:cNvPicPr>
          <p:nvPr/>
        </p:nvPicPr>
        <p:blipFill rotWithShape="1">
          <a:blip r:embed="rId5" cstate="print"/>
          <a:srcRect t="17336" b="1789"/>
          <a:stretch/>
        </p:blipFill>
        <p:spPr>
          <a:xfrm>
            <a:off x="4263859" y="3651250"/>
            <a:ext cx="4938151" cy="3141154"/>
          </a:xfrm>
          <a:prstGeom prst="rect">
            <a:avLst/>
          </a:prstGeom>
        </p:spPr>
      </p:pic>
      <p:pic>
        <p:nvPicPr>
          <p:cNvPr id="1028" name="Picture 4" descr="http://www.hunterindustries.com/sites/default/files/styles/product_landing_thumbnail/public/pl_nozzles_fixedarc.jpg?itok=02Uw5OWi"/>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6445" y="15141"/>
            <a:ext cx="2538663" cy="3502243"/>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1"/>
          <p:cNvPicPr>
            <a:picLocks noChangeAspect="1"/>
          </p:cNvPicPr>
          <p:nvPr/>
        </p:nvPicPr>
        <p:blipFill>
          <a:blip r:embed="rId7"/>
          <a:stretch>
            <a:fillRect/>
          </a:stretch>
        </p:blipFill>
        <p:spPr>
          <a:xfrm>
            <a:off x="-28223" y="3617404"/>
            <a:ext cx="4318000" cy="3175000"/>
          </a:xfrm>
          <a:prstGeom prst="rect">
            <a:avLst/>
          </a:prstGeom>
        </p:spPr>
      </p:pic>
    </p:spTree>
    <p:extLst>
      <p:ext uri="{BB962C8B-B14F-4D97-AF65-F5344CB8AC3E}">
        <p14:creationId xmlns:p14="http://schemas.microsoft.com/office/powerpoint/2010/main" val="371849716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3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2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Straight Connector 4"/>
          <p:cNvCxnSpPr/>
          <p:nvPr/>
        </p:nvCxnSpPr>
        <p:spPr>
          <a:xfrm>
            <a:off x="1143000" y="1905000"/>
            <a:ext cx="6731000" cy="0"/>
          </a:xfrm>
          <a:prstGeom prst="line">
            <a:avLst/>
          </a:prstGeom>
          <a:ln w="95250">
            <a:solidFill>
              <a:srgbClr val="FF0000"/>
            </a:solidFill>
          </a:ln>
          <a:effectLst/>
        </p:spPr>
        <p:style>
          <a:lnRef idx="2">
            <a:schemeClr val="accent1"/>
          </a:lnRef>
          <a:fillRef idx="0">
            <a:schemeClr val="accent1"/>
          </a:fillRef>
          <a:effectRef idx="1">
            <a:schemeClr val="accent1"/>
          </a:effectRef>
          <a:fontRef idx="minor">
            <a:schemeClr val="tx1"/>
          </a:fontRef>
        </p:style>
      </p:cxnSp>
      <p:cxnSp>
        <p:nvCxnSpPr>
          <p:cNvPr id="6" name="Straight Connector 5"/>
          <p:cNvCxnSpPr/>
          <p:nvPr/>
        </p:nvCxnSpPr>
        <p:spPr>
          <a:xfrm>
            <a:off x="1143000" y="3657600"/>
            <a:ext cx="6731000" cy="0"/>
          </a:xfrm>
          <a:prstGeom prst="line">
            <a:avLst/>
          </a:prstGeom>
          <a:ln w="95250">
            <a:solidFill>
              <a:srgbClr val="FF0000"/>
            </a:solidFill>
          </a:ln>
          <a:effectLst/>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a:xfrm>
            <a:off x="1143000" y="274638"/>
            <a:ext cx="6781800" cy="1143000"/>
          </a:xfrm>
          <a:solidFill>
            <a:schemeClr val="bg1"/>
          </a:solidFill>
          <a:ln>
            <a:solidFill>
              <a:schemeClr val="tx1"/>
            </a:solidFill>
          </a:ln>
        </p:spPr>
        <p:txBody>
          <a:bodyPr/>
          <a:lstStyle/>
          <a:p>
            <a:r>
              <a:rPr lang="en-US" b="1" dirty="0" smtClean="0"/>
              <a:t>What is a “Good Rain”??</a:t>
            </a:r>
            <a:endParaRPr lang="en-US" b="1" dirty="0"/>
          </a:p>
        </p:txBody>
      </p:sp>
      <p:sp>
        <p:nvSpPr>
          <p:cNvPr id="3" name="Content Placeholder 2"/>
          <p:cNvSpPr>
            <a:spLocks noGrp="1"/>
          </p:cNvSpPr>
          <p:nvPr>
            <p:ph idx="1"/>
          </p:nvPr>
        </p:nvSpPr>
        <p:spPr>
          <a:xfrm>
            <a:off x="1219200" y="1600200"/>
            <a:ext cx="8229600" cy="4525963"/>
          </a:xfrm>
        </p:spPr>
        <p:txBody>
          <a:bodyPr/>
          <a:lstStyle/>
          <a:p>
            <a:r>
              <a:rPr lang="en-US" b="1" dirty="0" smtClean="0"/>
              <a:t>Light Rain</a:t>
            </a:r>
          </a:p>
          <a:p>
            <a:r>
              <a:rPr lang="en-US" b="1" dirty="0" smtClean="0"/>
              <a:t>Moderate Rain</a:t>
            </a:r>
          </a:p>
          <a:p>
            <a:r>
              <a:rPr lang="en-US" b="1" dirty="0" smtClean="0"/>
              <a:t>Heavy Rain</a:t>
            </a:r>
          </a:p>
          <a:p>
            <a:r>
              <a:rPr lang="en-US" b="1" dirty="0" smtClean="0"/>
              <a:t>Violent Rain</a:t>
            </a:r>
            <a:endParaRPr lang="en-US" b="1" dirty="0"/>
          </a:p>
        </p:txBody>
      </p:sp>
      <p:sp>
        <p:nvSpPr>
          <p:cNvPr id="4" name="Content Placeholder 2"/>
          <p:cNvSpPr txBox="1">
            <a:spLocks/>
          </p:cNvSpPr>
          <p:nvPr/>
        </p:nvSpPr>
        <p:spPr>
          <a:xfrm>
            <a:off x="4349033" y="1570037"/>
            <a:ext cx="8229600" cy="4525963"/>
          </a:xfrm>
          <a:prstGeom prst="rect">
            <a:avLst/>
          </a:prstGeom>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rgbClr val="FFFFFF"/>
                </a:solidFill>
                <a:latin typeface="ChunkFive Roman"/>
                <a:ea typeface="+mn-ea"/>
                <a:cs typeface="ChunkFive Roman"/>
              </a:defRPr>
            </a:lvl1pPr>
            <a:lvl2pPr marL="742950" indent="-285750" algn="l" defTabSz="457200" rtl="0" eaLnBrk="1" latinLnBrk="0" hangingPunct="1">
              <a:spcBef>
                <a:spcPct val="20000"/>
              </a:spcBef>
              <a:buFont typeface="Arial"/>
              <a:buChar char="–"/>
              <a:defRPr sz="2800" kern="1200">
                <a:solidFill>
                  <a:srgbClr val="FFFFFF"/>
                </a:solidFill>
                <a:latin typeface="ChunkFive Roman"/>
                <a:ea typeface="+mn-ea"/>
                <a:cs typeface="ChunkFive Roman"/>
              </a:defRPr>
            </a:lvl2pPr>
            <a:lvl3pPr marL="1143000" indent="-228600" algn="l" defTabSz="457200" rtl="0" eaLnBrk="1" latinLnBrk="0" hangingPunct="1">
              <a:spcBef>
                <a:spcPct val="20000"/>
              </a:spcBef>
              <a:buFont typeface="Arial"/>
              <a:buChar char="•"/>
              <a:defRPr sz="2400" kern="1200">
                <a:solidFill>
                  <a:srgbClr val="FFFFFF"/>
                </a:solidFill>
                <a:latin typeface="ChunkFive Roman"/>
                <a:ea typeface="+mn-ea"/>
                <a:cs typeface="ChunkFive Roman"/>
              </a:defRPr>
            </a:lvl3pPr>
            <a:lvl4pPr marL="1600200" indent="-228600" algn="l" defTabSz="457200" rtl="0" eaLnBrk="1" latinLnBrk="0" hangingPunct="1">
              <a:spcBef>
                <a:spcPct val="20000"/>
              </a:spcBef>
              <a:buFont typeface="Arial"/>
              <a:buChar char="–"/>
              <a:defRPr sz="2000" kern="1200">
                <a:solidFill>
                  <a:srgbClr val="FFFFFF"/>
                </a:solidFill>
                <a:latin typeface="ChunkFive Roman"/>
                <a:ea typeface="+mn-ea"/>
                <a:cs typeface="ChunkFive Roman"/>
              </a:defRPr>
            </a:lvl4pPr>
            <a:lvl5pPr marL="2057400" indent="-228600" algn="l" defTabSz="457200" rtl="0" eaLnBrk="1" latinLnBrk="0" hangingPunct="1">
              <a:spcBef>
                <a:spcPct val="20000"/>
              </a:spcBef>
              <a:buFont typeface="Arial"/>
              <a:buChar char="»"/>
              <a:defRPr sz="2000" kern="1200">
                <a:solidFill>
                  <a:srgbClr val="FFFFFF"/>
                </a:solidFill>
                <a:latin typeface="ChunkFive Roman"/>
                <a:ea typeface="+mn-ea"/>
                <a:cs typeface="ChunkFive Roman"/>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dirty="0" smtClean="0">
                <a:solidFill>
                  <a:srgbClr val="000090"/>
                </a:solidFill>
              </a:rPr>
              <a:t>=  0.098 in/</a:t>
            </a:r>
            <a:r>
              <a:rPr lang="en-US" dirty="0" err="1" smtClean="0">
                <a:solidFill>
                  <a:srgbClr val="000090"/>
                </a:solidFill>
              </a:rPr>
              <a:t>hr</a:t>
            </a:r>
            <a:endParaRPr lang="en-US" dirty="0" smtClean="0">
              <a:solidFill>
                <a:srgbClr val="000090"/>
              </a:solidFill>
            </a:endParaRPr>
          </a:p>
          <a:p>
            <a:pPr marL="0" indent="0">
              <a:buNone/>
            </a:pPr>
            <a:r>
              <a:rPr lang="en-US" dirty="0" smtClean="0">
                <a:solidFill>
                  <a:srgbClr val="000090"/>
                </a:solidFill>
              </a:rPr>
              <a:t>=  </a:t>
            </a:r>
            <a:r>
              <a:rPr lang="en-US" dirty="0" smtClean="0">
                <a:solidFill>
                  <a:srgbClr val="000090"/>
                </a:solidFill>
              </a:rPr>
              <a:t>0.39 </a:t>
            </a:r>
            <a:r>
              <a:rPr lang="en-US" dirty="0">
                <a:solidFill>
                  <a:srgbClr val="000090"/>
                </a:solidFill>
              </a:rPr>
              <a:t>in/</a:t>
            </a:r>
            <a:r>
              <a:rPr lang="en-US" dirty="0" err="1" smtClean="0">
                <a:solidFill>
                  <a:srgbClr val="000090"/>
                </a:solidFill>
              </a:rPr>
              <a:t>hr</a:t>
            </a:r>
            <a:endParaRPr lang="en-US" dirty="0" smtClean="0">
              <a:solidFill>
                <a:srgbClr val="000090"/>
              </a:solidFill>
            </a:endParaRPr>
          </a:p>
          <a:p>
            <a:pPr marL="0" indent="0">
              <a:buNone/>
            </a:pPr>
            <a:r>
              <a:rPr lang="en-US" dirty="0">
                <a:solidFill>
                  <a:srgbClr val="000090"/>
                </a:solidFill>
              </a:rPr>
              <a:t>=  </a:t>
            </a:r>
            <a:r>
              <a:rPr lang="en-US" dirty="0" smtClean="0">
                <a:solidFill>
                  <a:srgbClr val="000090"/>
                </a:solidFill>
              </a:rPr>
              <a:t>2.0 </a:t>
            </a:r>
            <a:r>
              <a:rPr lang="en-US" dirty="0">
                <a:solidFill>
                  <a:srgbClr val="000090"/>
                </a:solidFill>
              </a:rPr>
              <a:t>in/</a:t>
            </a:r>
            <a:r>
              <a:rPr lang="en-US" dirty="0" err="1">
                <a:solidFill>
                  <a:srgbClr val="000090"/>
                </a:solidFill>
              </a:rPr>
              <a:t>hr</a:t>
            </a:r>
            <a:endParaRPr lang="en-US" dirty="0">
              <a:solidFill>
                <a:srgbClr val="000090"/>
              </a:solidFill>
            </a:endParaRPr>
          </a:p>
          <a:p>
            <a:pPr marL="0" indent="0">
              <a:buNone/>
            </a:pPr>
            <a:r>
              <a:rPr lang="en-US" dirty="0">
                <a:solidFill>
                  <a:srgbClr val="000090"/>
                </a:solidFill>
              </a:rPr>
              <a:t>=  </a:t>
            </a:r>
            <a:r>
              <a:rPr lang="en-US" dirty="0" smtClean="0">
                <a:solidFill>
                  <a:srgbClr val="000090"/>
                </a:solidFill>
              </a:rPr>
              <a:t>&gt; 2.0 </a:t>
            </a:r>
            <a:r>
              <a:rPr lang="en-US" dirty="0">
                <a:solidFill>
                  <a:srgbClr val="000090"/>
                </a:solidFill>
              </a:rPr>
              <a:t>in/</a:t>
            </a:r>
            <a:r>
              <a:rPr lang="en-US" dirty="0" err="1">
                <a:solidFill>
                  <a:srgbClr val="000090"/>
                </a:solidFill>
              </a:rPr>
              <a:t>hr</a:t>
            </a:r>
            <a:endParaRPr lang="en-US" dirty="0">
              <a:solidFill>
                <a:srgbClr val="000090"/>
              </a:solidFill>
            </a:endParaRPr>
          </a:p>
          <a:p>
            <a:pPr marL="0" indent="0">
              <a:buNone/>
            </a:pPr>
            <a:endParaRPr lang="en-US" dirty="0">
              <a:solidFill>
                <a:srgbClr val="000090"/>
              </a:solidFill>
            </a:endParaRPr>
          </a:p>
          <a:p>
            <a:pPr marL="0" indent="0">
              <a:buNone/>
            </a:pPr>
            <a:endParaRPr lang="en-US" dirty="0">
              <a:solidFill>
                <a:srgbClr val="000090"/>
              </a:solidFill>
            </a:endParaRPr>
          </a:p>
        </p:txBody>
      </p:sp>
    </p:spTree>
    <p:extLst>
      <p:ext uri="{BB962C8B-B14F-4D97-AF65-F5344CB8AC3E}">
        <p14:creationId xmlns:p14="http://schemas.microsoft.com/office/powerpoint/2010/main" val="79094259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nodeType="clickEffect">
                                  <p:stCondLst>
                                    <p:cond delay="0"/>
                                  </p:stCondLst>
                                  <p:childTnLst>
                                    <p:set>
                                      <p:cBhvr>
                                        <p:cTn id="38" dur="1" fill="hold">
                                          <p:stCondLst>
                                            <p:cond delay="0"/>
                                          </p:stCondLst>
                                        </p:cTn>
                                        <p:tgtEl>
                                          <p:spTgt spid="5"/>
                                        </p:tgtEl>
                                        <p:attrNameLst>
                                          <p:attrName>style.visibility</p:attrName>
                                        </p:attrNameLst>
                                      </p:cBhvr>
                                      <p:to>
                                        <p:strVal val="visible"/>
                                      </p:to>
                                    </p:set>
                                    <p:animEffect transition="in" filter="wipe(left)">
                                      <p:cBhvr>
                                        <p:cTn id="39" dur="500"/>
                                        <p:tgtEl>
                                          <p:spTgt spid="5"/>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8" fill="hold" nodeType="clickEffect">
                                  <p:stCondLst>
                                    <p:cond delay="0"/>
                                  </p:stCondLst>
                                  <p:childTnLst>
                                    <p:set>
                                      <p:cBhvr>
                                        <p:cTn id="43" dur="1" fill="hold">
                                          <p:stCondLst>
                                            <p:cond delay="0"/>
                                          </p:stCondLst>
                                        </p:cTn>
                                        <p:tgtEl>
                                          <p:spTgt spid="6"/>
                                        </p:tgtEl>
                                        <p:attrNameLst>
                                          <p:attrName>style.visibility</p:attrName>
                                        </p:attrNameLst>
                                      </p:cBhvr>
                                      <p:to>
                                        <p:strVal val="visible"/>
                                      </p:to>
                                    </p:set>
                                    <p:animEffect transition="in" filter="wipe(left)">
                                      <p:cBhvr>
                                        <p:cTn id="4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0" name="Picture 6" descr="http://www.hunterindustries.com/sites/default/files/styles/product_header/public/rotor_i40_03_0.png?itok=XCWedvWo"/>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t="12191"/>
          <a:stretch/>
        </p:blipFill>
        <p:spPr bwMode="auto">
          <a:xfrm>
            <a:off x="-1" y="2286000"/>
            <a:ext cx="9158724" cy="4506404"/>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p:cNvPicPr>
            <a:picLocks noChangeAspect="1"/>
          </p:cNvPicPr>
          <p:nvPr/>
        </p:nvPicPr>
        <p:blipFill rotWithShape="1">
          <a:blip r:embed="rId4" cstate="print"/>
          <a:srcRect b="6109"/>
          <a:stretch/>
        </p:blipFill>
        <p:spPr>
          <a:xfrm>
            <a:off x="6557589" y="59502"/>
            <a:ext cx="2685800" cy="3478883"/>
          </a:xfrm>
          <a:prstGeom prst="rect">
            <a:avLst/>
          </a:prstGeom>
        </p:spPr>
      </p:pic>
      <p:pic>
        <p:nvPicPr>
          <p:cNvPr id="6" name="Picture 5"/>
          <p:cNvPicPr>
            <a:picLocks noChangeAspect="1"/>
          </p:cNvPicPr>
          <p:nvPr/>
        </p:nvPicPr>
        <p:blipFill rotWithShape="1">
          <a:blip r:embed="rId5" cstate="print"/>
          <a:srcRect t="17336" b="1789"/>
          <a:stretch/>
        </p:blipFill>
        <p:spPr>
          <a:xfrm>
            <a:off x="4263859" y="3651250"/>
            <a:ext cx="4938151" cy="3141154"/>
          </a:xfrm>
          <a:prstGeom prst="rect">
            <a:avLst/>
          </a:prstGeom>
        </p:spPr>
      </p:pic>
      <p:pic>
        <p:nvPicPr>
          <p:cNvPr id="1028" name="Picture 4" descr="http://www.hunterindustries.com/sites/default/files/styles/product_landing_thumbnail/public/pl_nozzles_fixedarc.jpg?itok=02Uw5OWi"/>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6445" y="15141"/>
            <a:ext cx="2538663" cy="3502243"/>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1"/>
          <p:cNvPicPr>
            <a:picLocks noChangeAspect="1"/>
          </p:cNvPicPr>
          <p:nvPr/>
        </p:nvPicPr>
        <p:blipFill>
          <a:blip r:embed="rId7"/>
          <a:stretch>
            <a:fillRect/>
          </a:stretch>
        </p:blipFill>
        <p:spPr>
          <a:xfrm>
            <a:off x="-28223" y="3617404"/>
            <a:ext cx="4318000" cy="3175000"/>
          </a:xfrm>
          <a:prstGeom prst="rect">
            <a:avLst/>
          </a:prstGeom>
        </p:spPr>
      </p:pic>
      <p:sp>
        <p:nvSpPr>
          <p:cNvPr id="5" name="Rectangle 4"/>
          <p:cNvSpPr/>
          <p:nvPr/>
        </p:nvSpPr>
        <p:spPr>
          <a:xfrm>
            <a:off x="914400" y="0"/>
            <a:ext cx="7010400" cy="4419600"/>
          </a:xfrm>
          <a:prstGeom prst="rect">
            <a:avLst/>
          </a:prstGeom>
          <a:solidFill>
            <a:schemeClr val="tx1">
              <a:alpha val="82000"/>
            </a:schemeClr>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Content Placeholder 2"/>
          <p:cNvSpPr txBox="1">
            <a:spLocks/>
          </p:cNvSpPr>
          <p:nvPr/>
        </p:nvSpPr>
        <p:spPr>
          <a:xfrm>
            <a:off x="1216377" y="1447800"/>
            <a:ext cx="4651023" cy="3649133"/>
          </a:xfrm>
          <a:prstGeom prst="rect">
            <a:avLst/>
          </a:prstGeom>
        </p:spPr>
        <p:txBody>
          <a:bodyPr/>
          <a:lstStyle>
            <a:lvl1pPr marL="342900" indent="-342900" algn="l" defTabSz="457200" rtl="0" eaLnBrk="1" latinLnBrk="0" hangingPunct="1">
              <a:spcBef>
                <a:spcPct val="20000"/>
              </a:spcBef>
              <a:buFont typeface="Arial"/>
              <a:buChar char="•"/>
              <a:defRPr sz="3200" kern="1200">
                <a:solidFill>
                  <a:srgbClr val="FFFFFF"/>
                </a:solidFill>
                <a:latin typeface="ChunkFive Roman"/>
                <a:ea typeface="+mn-ea"/>
                <a:cs typeface="ChunkFive Roman"/>
              </a:defRPr>
            </a:lvl1pPr>
            <a:lvl2pPr marL="742950" indent="-285750" algn="l" defTabSz="457200" rtl="0" eaLnBrk="1" latinLnBrk="0" hangingPunct="1">
              <a:spcBef>
                <a:spcPct val="20000"/>
              </a:spcBef>
              <a:buFont typeface="Arial"/>
              <a:buChar char="–"/>
              <a:defRPr sz="2800" kern="1200">
                <a:solidFill>
                  <a:srgbClr val="FFFFFF"/>
                </a:solidFill>
                <a:latin typeface="ChunkFive Roman"/>
                <a:ea typeface="+mn-ea"/>
                <a:cs typeface="ChunkFive Roman"/>
              </a:defRPr>
            </a:lvl2pPr>
            <a:lvl3pPr marL="1143000" indent="-228600" algn="l" defTabSz="457200" rtl="0" eaLnBrk="1" latinLnBrk="0" hangingPunct="1">
              <a:spcBef>
                <a:spcPct val="20000"/>
              </a:spcBef>
              <a:buFont typeface="Arial"/>
              <a:buChar char="•"/>
              <a:defRPr sz="2400" kern="1200">
                <a:solidFill>
                  <a:srgbClr val="FFFFFF"/>
                </a:solidFill>
                <a:latin typeface="ChunkFive Roman"/>
                <a:ea typeface="+mn-ea"/>
                <a:cs typeface="ChunkFive Roman"/>
              </a:defRPr>
            </a:lvl3pPr>
            <a:lvl4pPr marL="1600200" indent="-228600" algn="l" defTabSz="457200" rtl="0" eaLnBrk="1" latinLnBrk="0" hangingPunct="1">
              <a:spcBef>
                <a:spcPct val="20000"/>
              </a:spcBef>
              <a:buFont typeface="Arial"/>
              <a:buChar char="–"/>
              <a:defRPr sz="2000" kern="1200">
                <a:solidFill>
                  <a:srgbClr val="FFFFFF"/>
                </a:solidFill>
                <a:latin typeface="ChunkFive Roman"/>
                <a:ea typeface="+mn-ea"/>
                <a:cs typeface="ChunkFive Roman"/>
              </a:defRPr>
            </a:lvl4pPr>
            <a:lvl5pPr marL="2057400" indent="-228600" algn="l" defTabSz="457200" rtl="0" eaLnBrk="1" latinLnBrk="0" hangingPunct="1">
              <a:spcBef>
                <a:spcPct val="20000"/>
              </a:spcBef>
              <a:buFont typeface="Arial"/>
              <a:buChar char="»"/>
              <a:defRPr sz="2000" kern="1200">
                <a:solidFill>
                  <a:srgbClr val="FFFFFF"/>
                </a:solidFill>
                <a:latin typeface="ChunkFive Roman"/>
                <a:ea typeface="+mn-ea"/>
                <a:cs typeface="ChunkFive Roman"/>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en-US" sz="2400" b="1" dirty="0" smtClean="0">
                <a:latin typeface="+mj-lt"/>
              </a:rPr>
              <a:t>Spray Heads =</a:t>
            </a:r>
          </a:p>
          <a:p>
            <a:r>
              <a:rPr lang="en-US" sz="2400" b="1" dirty="0" smtClean="0">
                <a:latin typeface="+mj-lt"/>
              </a:rPr>
              <a:t>Rotary Heads =</a:t>
            </a:r>
          </a:p>
          <a:p>
            <a:r>
              <a:rPr lang="en-US" sz="2400" b="1" dirty="0" smtClean="0">
                <a:latin typeface="+mj-lt"/>
              </a:rPr>
              <a:t>Inline Drip </a:t>
            </a:r>
            <a:endParaRPr lang="en-US" sz="2400" b="1" dirty="0" smtClean="0">
              <a:latin typeface="+mj-lt"/>
            </a:endParaRPr>
          </a:p>
          <a:p>
            <a:pPr marL="0" indent="0">
              <a:buNone/>
            </a:pPr>
            <a:r>
              <a:rPr lang="en-US" sz="2400" b="1" dirty="0" smtClean="0">
                <a:latin typeface="+mj-lt"/>
              </a:rPr>
              <a:t>    (</a:t>
            </a:r>
            <a:r>
              <a:rPr lang="en-US" sz="2400" b="1" dirty="0" smtClean="0">
                <a:latin typeface="+mj-lt"/>
              </a:rPr>
              <a:t>0.9 </a:t>
            </a:r>
            <a:r>
              <a:rPr lang="en-US" sz="2400" b="1" dirty="0" err="1" smtClean="0">
                <a:latin typeface="+mj-lt"/>
              </a:rPr>
              <a:t>gph</a:t>
            </a:r>
            <a:r>
              <a:rPr lang="en-US" sz="2400" b="1" dirty="0" smtClean="0">
                <a:latin typeface="+mj-lt"/>
              </a:rPr>
              <a:t> on a  12”x12” </a:t>
            </a:r>
            <a:r>
              <a:rPr lang="en-US" sz="2400" b="1" dirty="0" smtClean="0">
                <a:latin typeface="+mj-lt"/>
              </a:rPr>
              <a:t>grid) </a:t>
            </a:r>
            <a:r>
              <a:rPr lang="en-US" sz="2400" b="1" dirty="0" smtClean="0">
                <a:latin typeface="+mj-lt"/>
              </a:rPr>
              <a:t>=</a:t>
            </a:r>
          </a:p>
          <a:p>
            <a:r>
              <a:rPr lang="en-US" sz="2400" b="1" dirty="0" smtClean="0">
                <a:latin typeface="+mj-lt"/>
              </a:rPr>
              <a:t>Dripper (point source)</a:t>
            </a:r>
            <a:endParaRPr lang="en-US" sz="2400" b="1" dirty="0">
              <a:latin typeface="+mj-lt"/>
            </a:endParaRPr>
          </a:p>
        </p:txBody>
      </p:sp>
      <p:sp>
        <p:nvSpPr>
          <p:cNvPr id="10" name="Content Placeholder 3"/>
          <p:cNvSpPr txBox="1">
            <a:spLocks/>
          </p:cNvSpPr>
          <p:nvPr/>
        </p:nvSpPr>
        <p:spPr>
          <a:xfrm>
            <a:off x="5562600" y="1447800"/>
            <a:ext cx="3505200" cy="4525963"/>
          </a:xfrm>
          <a:prstGeom prst="rect">
            <a:avLst/>
          </a:prstGeom>
        </p:spPr>
        <p:txBody>
          <a:bodyPr/>
          <a:lstStyle>
            <a:lvl1pPr marL="342900" indent="-342900" algn="l" defTabSz="457200" rtl="0" eaLnBrk="1" latinLnBrk="0" hangingPunct="1">
              <a:spcBef>
                <a:spcPct val="20000"/>
              </a:spcBef>
              <a:buFont typeface="Arial"/>
              <a:buChar char="•"/>
              <a:defRPr sz="3200" kern="1200">
                <a:solidFill>
                  <a:srgbClr val="FFFFFF"/>
                </a:solidFill>
                <a:latin typeface="ChunkFive Roman"/>
                <a:ea typeface="+mn-ea"/>
                <a:cs typeface="ChunkFive Roman"/>
              </a:defRPr>
            </a:lvl1pPr>
            <a:lvl2pPr marL="742950" indent="-285750" algn="l" defTabSz="457200" rtl="0" eaLnBrk="1" latinLnBrk="0" hangingPunct="1">
              <a:spcBef>
                <a:spcPct val="20000"/>
              </a:spcBef>
              <a:buFont typeface="Arial"/>
              <a:buChar char="–"/>
              <a:defRPr sz="2800" kern="1200">
                <a:solidFill>
                  <a:srgbClr val="FFFFFF"/>
                </a:solidFill>
                <a:latin typeface="ChunkFive Roman"/>
                <a:ea typeface="+mn-ea"/>
                <a:cs typeface="ChunkFive Roman"/>
              </a:defRPr>
            </a:lvl2pPr>
            <a:lvl3pPr marL="1143000" indent="-228600" algn="l" defTabSz="457200" rtl="0" eaLnBrk="1" latinLnBrk="0" hangingPunct="1">
              <a:spcBef>
                <a:spcPct val="20000"/>
              </a:spcBef>
              <a:buFont typeface="Arial"/>
              <a:buChar char="•"/>
              <a:defRPr sz="2400" kern="1200">
                <a:solidFill>
                  <a:srgbClr val="FFFFFF"/>
                </a:solidFill>
                <a:latin typeface="ChunkFive Roman"/>
                <a:ea typeface="+mn-ea"/>
                <a:cs typeface="ChunkFive Roman"/>
              </a:defRPr>
            </a:lvl3pPr>
            <a:lvl4pPr marL="1600200" indent="-228600" algn="l" defTabSz="457200" rtl="0" eaLnBrk="1" latinLnBrk="0" hangingPunct="1">
              <a:spcBef>
                <a:spcPct val="20000"/>
              </a:spcBef>
              <a:buFont typeface="Arial"/>
              <a:buChar char="–"/>
              <a:defRPr sz="2000" kern="1200">
                <a:solidFill>
                  <a:srgbClr val="FFFFFF"/>
                </a:solidFill>
                <a:latin typeface="ChunkFive Roman"/>
                <a:ea typeface="+mn-ea"/>
                <a:cs typeface="ChunkFive Roman"/>
              </a:defRPr>
            </a:lvl4pPr>
            <a:lvl5pPr marL="2057400" indent="-228600" algn="l" defTabSz="457200" rtl="0" eaLnBrk="1" latinLnBrk="0" hangingPunct="1">
              <a:spcBef>
                <a:spcPct val="20000"/>
              </a:spcBef>
              <a:buFont typeface="Arial"/>
              <a:buChar char="»"/>
              <a:defRPr sz="2000" kern="1200">
                <a:solidFill>
                  <a:srgbClr val="FFFFFF"/>
                </a:solidFill>
                <a:latin typeface="ChunkFive Roman"/>
                <a:ea typeface="+mn-ea"/>
                <a:cs typeface="ChunkFive Roman"/>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Arial"/>
              <a:buNone/>
            </a:pPr>
            <a:r>
              <a:rPr lang="en-US" sz="2400" b="1" dirty="0" smtClean="0">
                <a:latin typeface="+mj-lt"/>
              </a:rPr>
              <a:t>1.58 in/</a:t>
            </a:r>
            <a:r>
              <a:rPr lang="en-US" sz="2400" b="1" dirty="0" err="1" smtClean="0">
                <a:latin typeface="+mj-lt"/>
              </a:rPr>
              <a:t>hr</a:t>
            </a:r>
            <a:endParaRPr lang="en-US" sz="2400" b="1" dirty="0" smtClean="0">
              <a:latin typeface="+mj-lt"/>
            </a:endParaRPr>
          </a:p>
          <a:p>
            <a:pPr marL="0" indent="0">
              <a:buFont typeface="Arial"/>
              <a:buNone/>
            </a:pPr>
            <a:r>
              <a:rPr lang="en-US" sz="2400" b="1" dirty="0" smtClean="0">
                <a:latin typeface="+mj-lt"/>
              </a:rPr>
              <a:t>0.5 – 1.0 in/</a:t>
            </a:r>
            <a:r>
              <a:rPr lang="en-US" sz="2400" b="1" dirty="0" err="1" smtClean="0">
                <a:latin typeface="+mj-lt"/>
              </a:rPr>
              <a:t>hr</a:t>
            </a:r>
            <a:endParaRPr lang="en-US" sz="2400" b="1" dirty="0" smtClean="0">
              <a:latin typeface="+mj-lt"/>
            </a:endParaRPr>
          </a:p>
          <a:p>
            <a:pPr marL="0" indent="0">
              <a:buFont typeface="Arial"/>
              <a:buNone/>
            </a:pPr>
            <a:endParaRPr lang="en-US" sz="2400" b="1" dirty="0" smtClean="0">
              <a:latin typeface="+mj-lt"/>
            </a:endParaRPr>
          </a:p>
          <a:p>
            <a:pPr marL="0" indent="0">
              <a:buFont typeface="Arial"/>
              <a:buNone/>
            </a:pPr>
            <a:r>
              <a:rPr lang="en-US" sz="2400" b="1" dirty="0" smtClean="0">
                <a:latin typeface="+mj-lt"/>
              </a:rPr>
              <a:t>1.43 in/</a:t>
            </a:r>
            <a:r>
              <a:rPr lang="en-US" sz="2400" b="1" dirty="0" err="1" smtClean="0">
                <a:latin typeface="+mj-lt"/>
              </a:rPr>
              <a:t>hr</a:t>
            </a:r>
            <a:endParaRPr lang="en-US" sz="2400" b="1" dirty="0" smtClean="0">
              <a:latin typeface="+mj-lt"/>
            </a:endParaRPr>
          </a:p>
          <a:p>
            <a:pPr marL="0" indent="0">
              <a:buFont typeface="Arial"/>
              <a:buNone/>
            </a:pPr>
            <a:r>
              <a:rPr lang="en-US" sz="2400" b="1" dirty="0" smtClean="0">
                <a:latin typeface="+mj-lt"/>
              </a:rPr>
              <a:t>?</a:t>
            </a:r>
            <a:r>
              <a:rPr lang="en-US" sz="2400" b="1" dirty="0" smtClean="0">
                <a:latin typeface="+mj-lt"/>
              </a:rPr>
              <a:t>???</a:t>
            </a:r>
            <a:endParaRPr lang="en-US" sz="2400" b="1" dirty="0">
              <a:latin typeface="+mj-lt"/>
            </a:endParaRPr>
          </a:p>
        </p:txBody>
      </p:sp>
      <p:sp>
        <p:nvSpPr>
          <p:cNvPr id="8" name="Title 1"/>
          <p:cNvSpPr txBox="1">
            <a:spLocks/>
          </p:cNvSpPr>
          <p:nvPr/>
        </p:nvSpPr>
        <p:spPr>
          <a:xfrm>
            <a:off x="457200" y="381000"/>
            <a:ext cx="8229600" cy="1143000"/>
          </a:xfrm>
          <a:prstGeom prst="rect">
            <a:avLst/>
          </a:prstGeom>
          <a:noFill/>
        </p:spPr>
        <p:txBody>
          <a:bodyPr/>
          <a:lstStyle>
            <a:lvl1pPr algn="ctr" defTabSz="457200" rtl="0" eaLnBrk="1" latinLnBrk="0" hangingPunct="1">
              <a:spcBef>
                <a:spcPct val="0"/>
              </a:spcBef>
              <a:buNone/>
              <a:defRPr sz="4400" kern="1200">
                <a:solidFill>
                  <a:srgbClr val="FFFFFF"/>
                </a:solidFill>
                <a:latin typeface="ChunkFive Roman"/>
                <a:ea typeface="+mj-ea"/>
                <a:cs typeface="ChunkFive Roman"/>
              </a:defRPr>
            </a:lvl1pPr>
          </a:lstStyle>
          <a:p>
            <a:r>
              <a:rPr lang="en-US" sz="3200" b="1" dirty="0" smtClean="0">
                <a:latin typeface="+mj-lt"/>
              </a:rPr>
              <a:t>Precipitation</a:t>
            </a:r>
            <a:r>
              <a:rPr lang="en-US" sz="3200" b="1" dirty="0" smtClean="0"/>
              <a:t> </a:t>
            </a:r>
            <a:r>
              <a:rPr lang="en-US" sz="3200" b="1" dirty="0" smtClean="0">
                <a:latin typeface="+mj-lt"/>
              </a:rPr>
              <a:t>Rates</a:t>
            </a:r>
            <a:endParaRPr lang="en-US" sz="3200" b="1" dirty="0">
              <a:latin typeface="+mj-lt"/>
            </a:endParaRPr>
          </a:p>
        </p:txBody>
      </p:sp>
    </p:spTree>
    <p:extLst>
      <p:ext uri="{BB962C8B-B14F-4D97-AF65-F5344CB8AC3E}">
        <p14:creationId xmlns:p14="http://schemas.microsoft.com/office/powerpoint/2010/main" val="283307763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9">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0">
                                            <p:txEl>
                                              <p:pRg st="1" end="1"/>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9">
                                            <p:txEl>
                                              <p:pRg st="2" end="2"/>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9">
                                            <p:txEl>
                                              <p:pRg st="3" end="3"/>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0">
                                            <p:txEl>
                                              <p:pRg st="3" end="3"/>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9">
                                            <p:txEl>
                                              <p:pRg st="4" end="4"/>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10">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IMG_0917.jpg"/>
          <p:cNvPicPr>
            <a:picLocks noChangeAspect="1"/>
          </p:cNvPicPr>
          <p:nvPr/>
        </p:nvPicPr>
        <p:blipFill rotWithShape="1">
          <a:blip r:embed="rId2">
            <a:extLst>
              <a:ext uri="{28A0092B-C50C-407E-A947-70E740481C1C}">
                <a14:useLocalDpi xmlns:a14="http://schemas.microsoft.com/office/drawing/2010/main" val="0"/>
              </a:ext>
            </a:extLst>
          </a:blip>
          <a:srcRect t="10872"/>
          <a:stretch/>
        </p:blipFill>
        <p:spPr>
          <a:xfrm>
            <a:off x="359849" y="352781"/>
            <a:ext cx="3539305" cy="5599287"/>
          </a:xfrm>
          <a:prstGeom prst="rect">
            <a:avLst/>
          </a:prstGeom>
          <a:ln>
            <a:solidFill>
              <a:srgbClr val="FFFFFF"/>
            </a:solidFill>
          </a:ln>
        </p:spPr>
      </p:pic>
      <p:sp>
        <p:nvSpPr>
          <p:cNvPr id="7" name="TextBox 6"/>
          <p:cNvSpPr txBox="1"/>
          <p:nvPr/>
        </p:nvSpPr>
        <p:spPr>
          <a:xfrm>
            <a:off x="4732863" y="140606"/>
            <a:ext cx="4072467" cy="954107"/>
          </a:xfrm>
          <a:prstGeom prst="rect">
            <a:avLst/>
          </a:prstGeom>
          <a:noFill/>
          <a:ln>
            <a:noFill/>
          </a:ln>
        </p:spPr>
        <p:txBody>
          <a:bodyPr wrap="square" rtlCol="0">
            <a:spAutoFit/>
          </a:bodyPr>
          <a:lstStyle/>
          <a:p>
            <a:pPr defTabSz="457200"/>
            <a:r>
              <a:rPr lang="en-US" sz="2800" b="1" dirty="0" smtClean="0">
                <a:solidFill>
                  <a:prstClr val="white"/>
                </a:solidFill>
                <a:latin typeface="+mj-lt"/>
                <a:cs typeface="ChunkFive Roman"/>
              </a:rPr>
              <a:t>Screen Shot from an </a:t>
            </a:r>
            <a:r>
              <a:rPr lang="en-US" sz="2800" b="1" dirty="0" err="1" smtClean="0">
                <a:solidFill>
                  <a:prstClr val="white"/>
                </a:solidFill>
                <a:latin typeface="+mj-lt"/>
                <a:cs typeface="ChunkFive Roman"/>
              </a:rPr>
              <a:t>iphone</a:t>
            </a:r>
            <a:r>
              <a:rPr lang="en-US" sz="2800" b="1" dirty="0" smtClean="0">
                <a:solidFill>
                  <a:prstClr val="white"/>
                </a:solidFill>
                <a:latin typeface="+mj-lt"/>
                <a:cs typeface="ChunkFive Roman"/>
              </a:rPr>
              <a:t> weather app</a:t>
            </a:r>
            <a:endParaRPr lang="en-US" sz="2800" b="1" dirty="0">
              <a:solidFill>
                <a:prstClr val="white"/>
              </a:solidFill>
              <a:latin typeface="+mj-lt"/>
              <a:cs typeface="ChunkFive Roman"/>
            </a:endParaRPr>
          </a:p>
        </p:txBody>
      </p:sp>
    </p:spTree>
    <p:extLst>
      <p:ext uri="{BB962C8B-B14F-4D97-AF65-F5344CB8AC3E}">
        <p14:creationId xmlns:p14="http://schemas.microsoft.com/office/powerpoint/2010/main" val="3225457732"/>
      </p:ext>
    </p:extLst>
  </p:cSld>
  <p:clrMapOvr>
    <a:masterClrMapping/>
  </p:clrMapOvr>
  <p:timing>
    <p:tnLst>
      <p:par>
        <p:cTn xmlns:p14="http://schemas.microsoft.com/office/powerpoint/2010/mai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IMG_0917.jpg"/>
          <p:cNvPicPr>
            <a:picLocks noChangeAspect="1"/>
          </p:cNvPicPr>
          <p:nvPr/>
        </p:nvPicPr>
        <p:blipFill rotWithShape="1">
          <a:blip r:embed="rId2">
            <a:extLst>
              <a:ext uri="{28A0092B-C50C-407E-A947-70E740481C1C}">
                <a14:useLocalDpi xmlns:a14="http://schemas.microsoft.com/office/drawing/2010/main" val="0"/>
              </a:ext>
            </a:extLst>
          </a:blip>
          <a:srcRect t="32194" b="10864"/>
          <a:stretch/>
        </p:blipFill>
        <p:spPr>
          <a:xfrm>
            <a:off x="-1" y="-1"/>
            <a:ext cx="6617829" cy="6688667"/>
          </a:xfrm>
          <a:prstGeom prst="rect">
            <a:avLst/>
          </a:prstGeom>
        </p:spPr>
      </p:pic>
      <p:grpSp>
        <p:nvGrpSpPr>
          <p:cNvPr id="7" name="Group 6"/>
          <p:cNvGrpSpPr/>
          <p:nvPr/>
        </p:nvGrpSpPr>
        <p:grpSpPr>
          <a:xfrm>
            <a:off x="254000" y="140606"/>
            <a:ext cx="8635998" cy="2500993"/>
            <a:chOff x="254000" y="140606"/>
            <a:chExt cx="8635998" cy="2500993"/>
          </a:xfrm>
        </p:grpSpPr>
        <p:sp>
          <p:nvSpPr>
            <p:cNvPr id="3" name="Oval 2"/>
            <p:cNvSpPr/>
            <p:nvPr/>
          </p:nvSpPr>
          <p:spPr>
            <a:xfrm>
              <a:off x="254000" y="1710266"/>
              <a:ext cx="3098800" cy="931333"/>
            </a:xfrm>
            <a:prstGeom prst="ellipse">
              <a:avLst/>
            </a:prstGeom>
            <a:noFill/>
            <a:ln w="76200" cmpd="sng">
              <a:solidFill>
                <a:srgbClr val="00FF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4" name="TextBox 3"/>
            <p:cNvSpPr txBox="1"/>
            <p:nvPr/>
          </p:nvSpPr>
          <p:spPr>
            <a:xfrm>
              <a:off x="6753292" y="140606"/>
              <a:ext cx="2136706" cy="1815882"/>
            </a:xfrm>
            <a:prstGeom prst="rect">
              <a:avLst/>
            </a:prstGeom>
            <a:noFill/>
            <a:ln>
              <a:solidFill>
                <a:srgbClr val="00FF00"/>
              </a:solidFill>
            </a:ln>
          </p:spPr>
          <p:txBody>
            <a:bodyPr wrap="square" rtlCol="0">
              <a:spAutoFit/>
            </a:bodyPr>
            <a:lstStyle/>
            <a:p>
              <a:pPr defTabSz="457200"/>
              <a:r>
                <a:rPr lang="en-US" sz="2800" b="1" dirty="0" smtClean="0">
                  <a:solidFill>
                    <a:prstClr val="white"/>
                  </a:solidFill>
                  <a:latin typeface="+mj-lt"/>
                  <a:cs typeface="ChunkFive Roman"/>
                </a:rPr>
                <a:t>Same as Sprays and Inline Drip Irrigation</a:t>
              </a:r>
              <a:endParaRPr lang="en-US" sz="2800" b="1" dirty="0">
                <a:solidFill>
                  <a:prstClr val="white"/>
                </a:solidFill>
                <a:latin typeface="+mj-lt"/>
                <a:cs typeface="ChunkFive Roman"/>
              </a:endParaRPr>
            </a:p>
          </p:txBody>
        </p:sp>
        <p:cxnSp>
          <p:nvCxnSpPr>
            <p:cNvPr id="6" name="Straight Arrow Connector 5"/>
            <p:cNvCxnSpPr/>
            <p:nvPr/>
          </p:nvCxnSpPr>
          <p:spPr>
            <a:xfrm flipH="1">
              <a:off x="3352800" y="931333"/>
              <a:ext cx="3265028" cy="1049867"/>
            </a:xfrm>
            <a:prstGeom prst="straightConnector1">
              <a:avLst/>
            </a:prstGeom>
            <a:ln w="38100" cmpd="sng">
              <a:solidFill>
                <a:srgbClr val="00FF00"/>
              </a:solidFill>
              <a:tailEnd type="arrow"/>
            </a:ln>
          </p:spPr>
          <p:style>
            <a:lnRef idx="2">
              <a:schemeClr val="accent1"/>
            </a:lnRef>
            <a:fillRef idx="0">
              <a:schemeClr val="accent1"/>
            </a:fillRef>
            <a:effectRef idx="1">
              <a:schemeClr val="accent1"/>
            </a:effectRef>
            <a:fontRef idx="minor">
              <a:schemeClr val="tx1"/>
            </a:fontRef>
          </p:style>
        </p:cxnSp>
      </p:grpSp>
    </p:spTree>
    <p:extLst>
      <p:ext uri="{BB962C8B-B14F-4D97-AF65-F5344CB8AC3E}">
        <p14:creationId xmlns:p14="http://schemas.microsoft.com/office/powerpoint/2010/main" val="1041189551"/>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xmlns:p14="http://schemas.microsoft.com/office/powerpoint/2010/main" spd="slow">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right)">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G_0924.m4v">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2643188" y="0"/>
            <a:ext cx="3857625" cy="6858000"/>
          </a:xfrm>
          <a:prstGeom prst="rect">
            <a:avLst/>
          </a:prstGeom>
        </p:spPr>
      </p:pic>
    </p:spTree>
    <p:extLst>
      <p:ext uri="{BB962C8B-B14F-4D97-AF65-F5344CB8AC3E}">
        <p14:creationId xmlns:p14="http://schemas.microsoft.com/office/powerpoint/2010/main" val="3453998367"/>
      </p:ext>
    </p:extLst>
  </p:cSld>
  <p:clrMapOvr>
    <a:masterClrMapping/>
  </p:clrMapOvr>
  <p:timing>
    <p:tnLst>
      <p:par>
        <p:cTn xmlns:p14="http://schemas.microsoft.com/office/powerpoint/2010/main" id="1" dur="indefinite" restart="never" nodeType="tmRoot">
          <p:childTnLst>
            <p:seq concurrent="1" nextAc="seek">
              <p:cTn id="2" restart="whenNotActive" fill="hold" evtFilter="cancelBubble" nodeType="interactiveSeq">
                <p:stCondLst>
                  <p:cond evt="onClick" delay="0">
                    <p:tgtEl>
                      <p:spTgt spid="2"/>
                    </p:tgtEl>
                  </p:cond>
                </p:stCondLst>
                <p:endSync evt="end" delay="0">
                  <p:rtn val="all"/>
                </p:endSync>
                <p:childTnLst>
                  <p:par>
                    <p:cTn id="3" fill="hold">
                      <p:stCondLst>
                        <p:cond delay="0"/>
                      </p:stCondLst>
                      <p:childTnLst>
                        <p:par>
                          <p:cTn id="4" fill="hold">
                            <p:stCondLst>
                              <p:cond delay="0"/>
                            </p:stCondLst>
                            <p:childTnLst>
                              <p:par>
                                <p:cTn id="5" presetID="2" presetClass="mediacall" presetSubtype="0" fill="hold" nodeType="clickEffect">
                                  <p:stCondLst>
                                    <p:cond delay="0"/>
                                  </p:stCondLst>
                                  <p:childTnLst>
                                    <p:cmd type="call" cmd="togglePause">
                                      <p:cBhvr>
                                        <p:cTn id="6" dur="1" fill="hold"/>
                                        <p:tgtEl>
                                          <p:spTgt spid="2"/>
                                        </p:tgtEl>
                                      </p:cBhvr>
                                    </p:cmd>
                                  </p:childTnLst>
                                </p:cTn>
                              </p:par>
                            </p:childTnLst>
                          </p:cTn>
                        </p:par>
                      </p:childTnLst>
                    </p:cTn>
                  </p:par>
                </p:childTnLst>
              </p:cTn>
              <p:nextCondLst>
                <p:cond evt="onClick" delay="0">
                  <p:tgtEl>
                    <p:spTgt spid="2"/>
                  </p:tgtEl>
                </p:cond>
              </p:nextCondLst>
            </p:seq>
            <p:video>
              <p:cMediaNode vol="80000">
                <p:cTn id="7" fill="hold" display="0">
                  <p:stCondLst>
                    <p:cond delay="indefinite"/>
                  </p:stCondLst>
                </p:cTn>
                <p:tgtEl>
                  <p:spTgt spid="2"/>
                </p:tgtEl>
              </p:cMediaNode>
            </p:video>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G_0928.m4v">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2643188" y="0"/>
            <a:ext cx="3857625" cy="6858000"/>
          </a:xfrm>
          <a:prstGeom prst="rect">
            <a:avLst/>
          </a:prstGeom>
        </p:spPr>
      </p:pic>
    </p:spTree>
    <p:extLst>
      <p:ext uri="{BB962C8B-B14F-4D97-AF65-F5344CB8AC3E}">
        <p14:creationId xmlns:p14="http://schemas.microsoft.com/office/powerpoint/2010/main" val="3072904209"/>
      </p:ext>
    </p:extLst>
  </p:cSld>
  <p:clrMapOvr>
    <a:masterClrMapping/>
  </p:clrMapOvr>
  <p:timing>
    <p:tnLst>
      <p:par>
        <p:cTn xmlns:p14="http://schemas.microsoft.com/office/powerpoint/2010/main" id="1" dur="indefinite" restart="never" nodeType="tmRoot">
          <p:childTnLst>
            <p:seq concurrent="1" nextAc="seek">
              <p:cTn id="2" restart="whenNotActive" fill="hold" evtFilter="cancelBubble" nodeType="interactiveSeq">
                <p:stCondLst>
                  <p:cond evt="onClick" delay="0">
                    <p:tgtEl>
                      <p:spTgt spid="2"/>
                    </p:tgtEl>
                  </p:cond>
                </p:stCondLst>
                <p:endSync evt="end" delay="0">
                  <p:rtn val="all"/>
                </p:endSync>
                <p:childTnLst>
                  <p:par>
                    <p:cTn id="3" fill="hold">
                      <p:stCondLst>
                        <p:cond delay="0"/>
                      </p:stCondLst>
                      <p:childTnLst>
                        <p:par>
                          <p:cTn id="4" fill="hold">
                            <p:stCondLst>
                              <p:cond delay="0"/>
                            </p:stCondLst>
                            <p:childTnLst>
                              <p:par>
                                <p:cTn id="5" presetID="2" presetClass="mediacall" presetSubtype="0" fill="hold" nodeType="clickEffect">
                                  <p:stCondLst>
                                    <p:cond delay="0"/>
                                  </p:stCondLst>
                                  <p:childTnLst>
                                    <p:cmd type="call" cmd="togglePause">
                                      <p:cBhvr>
                                        <p:cTn id="6" dur="1" fill="hold"/>
                                        <p:tgtEl>
                                          <p:spTgt spid="2"/>
                                        </p:tgtEl>
                                      </p:cBhvr>
                                    </p:cmd>
                                  </p:childTnLst>
                                </p:cTn>
                              </p:par>
                            </p:childTnLst>
                          </p:cTn>
                        </p:par>
                      </p:childTnLst>
                    </p:cTn>
                  </p:par>
                </p:childTnLst>
              </p:cTn>
              <p:nextCondLst>
                <p:cond evt="onClick" delay="0">
                  <p:tgtEl>
                    <p:spTgt spid="2"/>
                  </p:tgtEl>
                </p:cond>
              </p:nextCondLst>
            </p:seq>
            <p:video>
              <p:cMediaNode vol="80000">
                <p:cTn id="7" fill="hold" display="0">
                  <p:stCondLst>
                    <p:cond delay="indefinite"/>
                  </p:stCondLst>
                </p:cTn>
                <p:tgtEl>
                  <p:spTgt spid="2"/>
                </p:tgtEl>
              </p:cMediaNode>
            </p:video>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15246" y="317962"/>
            <a:ext cx="7919154" cy="1510838"/>
          </a:xfrm>
          <a:solidFill>
            <a:srgbClr val="FFFFFF"/>
          </a:solidFill>
          <a:ln>
            <a:solidFill>
              <a:srgbClr val="000000"/>
            </a:solidFill>
          </a:ln>
        </p:spPr>
        <p:txBody>
          <a:bodyPr>
            <a:noAutofit/>
          </a:bodyPr>
          <a:lstStyle/>
          <a:p>
            <a:pPr algn="l"/>
            <a:r>
              <a:rPr lang="en-US" sz="3200" b="1" dirty="0">
                <a:solidFill>
                  <a:srgbClr val="000090"/>
                </a:solidFill>
              </a:rPr>
              <a:t>P</a:t>
            </a:r>
            <a:r>
              <a:rPr lang="en-US" sz="3200" b="1" dirty="0" smtClean="0">
                <a:solidFill>
                  <a:srgbClr val="000090"/>
                </a:solidFill>
              </a:rPr>
              <a:t>oor sprinkler selection without consideration for soil type and slope will lead to excessive runoff!</a:t>
            </a:r>
            <a:endParaRPr lang="en-US" sz="3200" b="1" dirty="0">
              <a:solidFill>
                <a:srgbClr val="000090"/>
              </a:solidFill>
            </a:endParaRPr>
          </a:p>
        </p:txBody>
      </p:sp>
      <p:pic>
        <p:nvPicPr>
          <p:cNvPr id="3" name="Picture 2"/>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bwMode="auto">
          <a:xfrm>
            <a:off x="0" y="2667000"/>
            <a:ext cx="4607792" cy="338134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r="4091"/>
          <a:stretch/>
        </p:blipFill>
        <p:spPr bwMode="auto">
          <a:xfrm>
            <a:off x="4546599" y="2667000"/>
            <a:ext cx="4597401" cy="338134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054554480"/>
      </p:ext>
    </p:extLst>
  </p:cSld>
  <p:clrMapOvr>
    <a:masterClrMapping/>
  </p:clrMapOvr>
  <p:timing>
    <p:tnLst>
      <p:par>
        <p:cTn xmlns:p14="http://schemas.microsoft.com/office/powerpoint/2010/mai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990600" y="76200"/>
            <a:ext cx="7162800" cy="584776"/>
          </a:xfrm>
          <a:prstGeom prst="rect">
            <a:avLst/>
          </a:prstGeom>
          <a:solidFill>
            <a:srgbClr val="FFFFFF"/>
          </a:solidFill>
          <a:ln>
            <a:solidFill>
              <a:srgbClr val="000090"/>
            </a:solidFill>
          </a:ln>
        </p:spPr>
        <p:txBody>
          <a:bodyPr wrap="square" rtlCol="0">
            <a:spAutoFit/>
          </a:bodyPr>
          <a:lstStyle/>
          <a:p>
            <a:pPr algn="ctr"/>
            <a:r>
              <a:rPr lang="en-US" sz="3200" b="1" dirty="0" smtClean="0">
                <a:solidFill>
                  <a:srgbClr val="000090"/>
                </a:solidFill>
                <a:latin typeface="+mj-lt"/>
                <a:cs typeface="ChunkFive Roman"/>
              </a:rPr>
              <a:t>How many heads can I put on a zone?</a:t>
            </a:r>
            <a:endParaRPr lang="en-US" sz="3200" b="1" dirty="0">
              <a:solidFill>
                <a:srgbClr val="000090"/>
              </a:solidFill>
              <a:latin typeface="+mj-lt"/>
              <a:cs typeface="ChunkFive Roman"/>
            </a:endParaRPr>
          </a:p>
        </p:txBody>
      </p:sp>
      <p:pic>
        <p:nvPicPr>
          <p:cNvPr id="5" name="Picture 4" descr="Screen Shot 2018-01-16 at 12.25.33 PM.png"/>
          <p:cNvPicPr>
            <a:picLocks noChangeAspect="1"/>
          </p:cNvPicPr>
          <p:nvPr/>
        </p:nvPicPr>
        <p:blipFill rotWithShape="1">
          <a:blip r:embed="rId3">
            <a:extLst>
              <a:ext uri="{28A0092B-C50C-407E-A947-70E740481C1C}">
                <a14:useLocalDpi xmlns:a14="http://schemas.microsoft.com/office/drawing/2010/main" val="0"/>
              </a:ext>
            </a:extLst>
          </a:blip>
          <a:srcRect l="5799" t="7631" b="2946"/>
          <a:stretch/>
        </p:blipFill>
        <p:spPr>
          <a:xfrm>
            <a:off x="228600" y="914400"/>
            <a:ext cx="8613711" cy="5275653"/>
          </a:xfrm>
          <a:prstGeom prst="rect">
            <a:avLst/>
          </a:prstGeom>
          <a:ln>
            <a:solidFill>
              <a:srgbClr val="000090"/>
            </a:solidFill>
          </a:ln>
        </p:spPr>
      </p:pic>
      <p:grpSp>
        <p:nvGrpSpPr>
          <p:cNvPr id="7" name="Group 6"/>
          <p:cNvGrpSpPr/>
          <p:nvPr/>
        </p:nvGrpSpPr>
        <p:grpSpPr>
          <a:xfrm>
            <a:off x="6705600" y="1329729"/>
            <a:ext cx="304800" cy="304800"/>
            <a:chOff x="5410200" y="1905000"/>
            <a:chExt cx="457200" cy="457200"/>
          </a:xfrm>
        </p:grpSpPr>
        <p:sp>
          <p:nvSpPr>
            <p:cNvPr id="9" name="Oval 15"/>
            <p:cNvSpPr>
              <a:spLocks noChangeArrowheads="1"/>
            </p:cNvSpPr>
            <p:nvPr/>
          </p:nvSpPr>
          <p:spPr bwMode="auto">
            <a:xfrm>
              <a:off x="5410200" y="1905000"/>
              <a:ext cx="457200" cy="457200"/>
            </a:xfrm>
            <a:prstGeom prst="ellipse">
              <a:avLst/>
            </a:prstGeom>
            <a:solidFill>
              <a:srgbClr val="FFFFFF"/>
            </a:solidFill>
            <a:ln w="38100">
              <a:solidFill>
                <a:schemeClr val="tx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 name="Freeform 24"/>
            <p:cNvSpPr>
              <a:spLocks/>
            </p:cNvSpPr>
            <p:nvPr/>
          </p:nvSpPr>
          <p:spPr bwMode="auto">
            <a:xfrm>
              <a:off x="5410200" y="2133600"/>
              <a:ext cx="228600" cy="228600"/>
            </a:xfrm>
            <a:custGeom>
              <a:avLst/>
              <a:gdLst>
                <a:gd name="T0" fmla="*/ 144 w 144"/>
                <a:gd name="T1" fmla="*/ 0 h 144"/>
                <a:gd name="T2" fmla="*/ 144 w 144"/>
                <a:gd name="T3" fmla="*/ 144 h 144"/>
                <a:gd name="T4" fmla="*/ 96 w 144"/>
                <a:gd name="T5" fmla="*/ 132 h 144"/>
                <a:gd name="T6" fmla="*/ 64 w 144"/>
                <a:gd name="T7" fmla="*/ 116 h 144"/>
                <a:gd name="T8" fmla="*/ 24 w 144"/>
                <a:gd name="T9" fmla="*/ 84 h 144"/>
                <a:gd name="T10" fmla="*/ 4 w 144"/>
                <a:gd name="T11" fmla="*/ 44 h 144"/>
                <a:gd name="T12" fmla="*/ 0 w 144"/>
                <a:gd name="T13" fmla="*/ 0 h 144"/>
                <a:gd name="T14" fmla="*/ 144 w 144"/>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144"/>
                <a:gd name="T26" fmla="*/ 144 w 144"/>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144">
                  <a:moveTo>
                    <a:pt x="144" y="0"/>
                  </a:moveTo>
                  <a:lnTo>
                    <a:pt x="144" y="144"/>
                  </a:lnTo>
                  <a:lnTo>
                    <a:pt x="96" y="132"/>
                  </a:lnTo>
                  <a:lnTo>
                    <a:pt x="64" y="116"/>
                  </a:lnTo>
                  <a:lnTo>
                    <a:pt x="24" y="84"/>
                  </a:lnTo>
                  <a:lnTo>
                    <a:pt x="4" y="44"/>
                  </a:lnTo>
                  <a:lnTo>
                    <a:pt x="0" y="0"/>
                  </a:lnTo>
                  <a:lnTo>
                    <a:pt x="144" y="0"/>
                  </a:lnTo>
                  <a:close/>
                </a:path>
              </a:pathLst>
            </a:custGeom>
            <a:solidFill>
              <a:schemeClr val="tx1"/>
            </a:solidFill>
            <a:ln w="9525">
              <a:solidFill>
                <a:schemeClr val="tx1"/>
              </a:solidFill>
              <a:round/>
              <a:headEnd/>
              <a:tailEnd/>
            </a:ln>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11" name="Freeform 25"/>
            <p:cNvSpPr>
              <a:spLocks/>
            </p:cNvSpPr>
            <p:nvPr/>
          </p:nvSpPr>
          <p:spPr bwMode="auto">
            <a:xfrm rot="10800000">
              <a:off x="5638800" y="1905000"/>
              <a:ext cx="228600" cy="228600"/>
            </a:xfrm>
            <a:custGeom>
              <a:avLst/>
              <a:gdLst>
                <a:gd name="T0" fmla="*/ 144 w 144"/>
                <a:gd name="T1" fmla="*/ 0 h 144"/>
                <a:gd name="T2" fmla="*/ 144 w 144"/>
                <a:gd name="T3" fmla="*/ 144 h 144"/>
                <a:gd name="T4" fmla="*/ 96 w 144"/>
                <a:gd name="T5" fmla="*/ 132 h 144"/>
                <a:gd name="T6" fmla="*/ 64 w 144"/>
                <a:gd name="T7" fmla="*/ 116 h 144"/>
                <a:gd name="T8" fmla="*/ 24 w 144"/>
                <a:gd name="T9" fmla="*/ 84 h 144"/>
                <a:gd name="T10" fmla="*/ 4 w 144"/>
                <a:gd name="T11" fmla="*/ 44 h 144"/>
                <a:gd name="T12" fmla="*/ 0 w 144"/>
                <a:gd name="T13" fmla="*/ 0 h 144"/>
                <a:gd name="T14" fmla="*/ 144 w 144"/>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144"/>
                <a:gd name="T26" fmla="*/ 144 w 144"/>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144">
                  <a:moveTo>
                    <a:pt x="144" y="0"/>
                  </a:moveTo>
                  <a:lnTo>
                    <a:pt x="144" y="144"/>
                  </a:lnTo>
                  <a:lnTo>
                    <a:pt x="96" y="132"/>
                  </a:lnTo>
                  <a:lnTo>
                    <a:pt x="64" y="116"/>
                  </a:lnTo>
                  <a:lnTo>
                    <a:pt x="24" y="84"/>
                  </a:lnTo>
                  <a:lnTo>
                    <a:pt x="4" y="44"/>
                  </a:lnTo>
                  <a:lnTo>
                    <a:pt x="0" y="0"/>
                  </a:lnTo>
                  <a:lnTo>
                    <a:pt x="144" y="0"/>
                  </a:lnTo>
                  <a:close/>
                </a:path>
              </a:pathLst>
            </a:custGeom>
            <a:solidFill>
              <a:schemeClr val="tx1"/>
            </a:solidFill>
            <a:ln w="9525">
              <a:solidFill>
                <a:schemeClr val="tx1"/>
              </a:solidFill>
              <a:round/>
              <a:headEnd/>
              <a:tailEnd/>
            </a:ln>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grpSp>
      <p:cxnSp>
        <p:nvCxnSpPr>
          <p:cNvPr id="12" name="Straight Connector 11"/>
          <p:cNvCxnSpPr/>
          <p:nvPr/>
        </p:nvCxnSpPr>
        <p:spPr>
          <a:xfrm>
            <a:off x="6629400" y="990600"/>
            <a:ext cx="0" cy="5029200"/>
          </a:xfrm>
          <a:prstGeom prst="line">
            <a:avLst/>
          </a:prstGeom>
          <a:ln w="38100" cmpd="sng"/>
          <a:effectLst/>
        </p:spPr>
        <p:style>
          <a:lnRef idx="2">
            <a:schemeClr val="accent1"/>
          </a:lnRef>
          <a:fillRef idx="0">
            <a:schemeClr val="accent1"/>
          </a:fillRef>
          <a:effectRef idx="1">
            <a:schemeClr val="accent1"/>
          </a:effectRef>
          <a:fontRef idx="minor">
            <a:schemeClr val="tx1"/>
          </a:fontRef>
        </p:style>
      </p:cxnSp>
      <p:cxnSp>
        <p:nvCxnSpPr>
          <p:cNvPr id="15" name="Straight Connector 14"/>
          <p:cNvCxnSpPr/>
          <p:nvPr/>
        </p:nvCxnSpPr>
        <p:spPr>
          <a:xfrm>
            <a:off x="5791200" y="990600"/>
            <a:ext cx="2209800" cy="0"/>
          </a:xfrm>
          <a:prstGeom prst="line">
            <a:avLst/>
          </a:prstGeom>
          <a:ln w="38100" cmpd="sng"/>
          <a:effectLst/>
        </p:spPr>
        <p:style>
          <a:lnRef idx="2">
            <a:schemeClr val="accent1"/>
          </a:lnRef>
          <a:fillRef idx="0">
            <a:schemeClr val="accent1"/>
          </a:fillRef>
          <a:effectRef idx="1">
            <a:schemeClr val="accent1"/>
          </a:effectRef>
          <a:fontRef idx="minor">
            <a:schemeClr val="tx1"/>
          </a:fontRef>
        </p:style>
      </p:cxnSp>
      <p:cxnSp>
        <p:nvCxnSpPr>
          <p:cNvPr id="18" name="Straight Connector 17"/>
          <p:cNvCxnSpPr/>
          <p:nvPr/>
        </p:nvCxnSpPr>
        <p:spPr>
          <a:xfrm>
            <a:off x="5791200" y="1752600"/>
            <a:ext cx="2209800" cy="0"/>
          </a:xfrm>
          <a:prstGeom prst="line">
            <a:avLst/>
          </a:prstGeom>
          <a:ln w="38100" cmpd="sng"/>
          <a:effectLst/>
        </p:spPr>
        <p:style>
          <a:lnRef idx="2">
            <a:schemeClr val="accent1"/>
          </a:lnRef>
          <a:fillRef idx="0">
            <a:schemeClr val="accent1"/>
          </a:fillRef>
          <a:effectRef idx="1">
            <a:schemeClr val="accent1"/>
          </a:effectRef>
          <a:fontRef idx="minor">
            <a:schemeClr val="tx1"/>
          </a:fontRef>
        </p:style>
      </p:cxnSp>
      <p:cxnSp>
        <p:nvCxnSpPr>
          <p:cNvPr id="19" name="Straight Connector 18"/>
          <p:cNvCxnSpPr/>
          <p:nvPr/>
        </p:nvCxnSpPr>
        <p:spPr>
          <a:xfrm flipV="1">
            <a:off x="3962400" y="6019800"/>
            <a:ext cx="4038600" cy="41872"/>
          </a:xfrm>
          <a:prstGeom prst="line">
            <a:avLst/>
          </a:prstGeom>
          <a:ln w="38100" cmpd="sng"/>
          <a:effectLst/>
        </p:spPr>
        <p:style>
          <a:lnRef idx="2">
            <a:schemeClr val="accent1"/>
          </a:lnRef>
          <a:fillRef idx="0">
            <a:schemeClr val="accent1"/>
          </a:fillRef>
          <a:effectRef idx="1">
            <a:schemeClr val="accent1"/>
          </a:effectRef>
          <a:fontRef idx="minor">
            <a:schemeClr val="tx1"/>
          </a:fontRef>
        </p:style>
      </p:cxnSp>
      <p:cxnSp>
        <p:nvCxnSpPr>
          <p:cNvPr id="23" name="Straight Connector 22"/>
          <p:cNvCxnSpPr/>
          <p:nvPr/>
        </p:nvCxnSpPr>
        <p:spPr>
          <a:xfrm flipV="1">
            <a:off x="3962400" y="5410200"/>
            <a:ext cx="2667000" cy="41872"/>
          </a:xfrm>
          <a:prstGeom prst="line">
            <a:avLst/>
          </a:prstGeom>
          <a:ln w="38100" cmpd="sng"/>
          <a:effectLst/>
        </p:spPr>
        <p:style>
          <a:lnRef idx="2">
            <a:schemeClr val="accent1"/>
          </a:lnRef>
          <a:fillRef idx="0">
            <a:schemeClr val="accent1"/>
          </a:fillRef>
          <a:effectRef idx="1">
            <a:schemeClr val="accent1"/>
          </a:effectRef>
          <a:fontRef idx="minor">
            <a:schemeClr val="tx1"/>
          </a:fontRef>
        </p:style>
      </p:cxnSp>
      <p:cxnSp>
        <p:nvCxnSpPr>
          <p:cNvPr id="25" name="Straight Connector 24"/>
          <p:cNvCxnSpPr/>
          <p:nvPr/>
        </p:nvCxnSpPr>
        <p:spPr>
          <a:xfrm>
            <a:off x="6652260" y="5223472"/>
            <a:ext cx="586740" cy="7509"/>
          </a:xfrm>
          <a:prstGeom prst="line">
            <a:avLst/>
          </a:prstGeom>
          <a:ln w="38100" cmpd="sng"/>
          <a:effectLst/>
        </p:spPr>
        <p:style>
          <a:lnRef idx="2">
            <a:schemeClr val="accent1"/>
          </a:lnRef>
          <a:fillRef idx="0">
            <a:schemeClr val="accent1"/>
          </a:fillRef>
          <a:effectRef idx="1">
            <a:schemeClr val="accent1"/>
          </a:effectRef>
          <a:fontRef idx="minor">
            <a:schemeClr val="tx1"/>
          </a:fontRef>
        </p:style>
      </p:cxnSp>
      <p:cxnSp>
        <p:nvCxnSpPr>
          <p:cNvPr id="29" name="Straight Connector 28"/>
          <p:cNvCxnSpPr/>
          <p:nvPr/>
        </p:nvCxnSpPr>
        <p:spPr>
          <a:xfrm>
            <a:off x="6652260" y="4335891"/>
            <a:ext cx="586740" cy="7509"/>
          </a:xfrm>
          <a:prstGeom prst="line">
            <a:avLst/>
          </a:prstGeom>
          <a:ln w="38100" cmpd="sng"/>
          <a:effectLst/>
        </p:spPr>
        <p:style>
          <a:lnRef idx="2">
            <a:schemeClr val="accent1"/>
          </a:lnRef>
          <a:fillRef idx="0">
            <a:schemeClr val="accent1"/>
          </a:fillRef>
          <a:effectRef idx="1">
            <a:schemeClr val="accent1"/>
          </a:effectRef>
          <a:fontRef idx="minor">
            <a:schemeClr val="tx1"/>
          </a:fontRef>
        </p:style>
      </p:cxnSp>
      <p:cxnSp>
        <p:nvCxnSpPr>
          <p:cNvPr id="30" name="Straight Connector 29"/>
          <p:cNvCxnSpPr/>
          <p:nvPr/>
        </p:nvCxnSpPr>
        <p:spPr>
          <a:xfrm>
            <a:off x="6629400" y="3429000"/>
            <a:ext cx="709955" cy="7509"/>
          </a:xfrm>
          <a:prstGeom prst="line">
            <a:avLst/>
          </a:prstGeom>
          <a:ln w="38100" cmpd="sng"/>
          <a:effectLst/>
        </p:spPr>
        <p:style>
          <a:lnRef idx="2">
            <a:schemeClr val="accent1"/>
          </a:lnRef>
          <a:fillRef idx="0">
            <a:schemeClr val="accent1"/>
          </a:fillRef>
          <a:effectRef idx="1">
            <a:schemeClr val="accent1"/>
          </a:effectRef>
          <a:fontRef idx="minor">
            <a:schemeClr val="tx1"/>
          </a:fontRef>
        </p:style>
      </p:cxnSp>
      <p:cxnSp>
        <p:nvCxnSpPr>
          <p:cNvPr id="31" name="Straight Connector 30"/>
          <p:cNvCxnSpPr/>
          <p:nvPr/>
        </p:nvCxnSpPr>
        <p:spPr>
          <a:xfrm>
            <a:off x="8014955" y="4080824"/>
            <a:ext cx="0" cy="1938976"/>
          </a:xfrm>
          <a:prstGeom prst="line">
            <a:avLst/>
          </a:prstGeom>
          <a:ln w="38100" cmpd="sng"/>
          <a:effectLst/>
        </p:spPr>
        <p:style>
          <a:lnRef idx="2">
            <a:schemeClr val="accent1"/>
          </a:lnRef>
          <a:fillRef idx="0">
            <a:schemeClr val="accent1"/>
          </a:fillRef>
          <a:effectRef idx="1">
            <a:schemeClr val="accent1"/>
          </a:effectRef>
          <a:fontRef idx="minor">
            <a:schemeClr val="tx1"/>
          </a:fontRef>
        </p:style>
      </p:cxnSp>
      <p:sp>
        <p:nvSpPr>
          <p:cNvPr id="27" name="Oval 26"/>
          <p:cNvSpPr/>
          <p:nvPr/>
        </p:nvSpPr>
        <p:spPr>
          <a:xfrm>
            <a:off x="7924800" y="955236"/>
            <a:ext cx="111564" cy="111564"/>
          </a:xfrm>
          <a:prstGeom prst="ellipse">
            <a:avLst/>
          </a:prstGeom>
          <a:solidFill>
            <a:srgbClr val="FF0000"/>
          </a:solidFill>
          <a:ln>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3" name="Oval 32"/>
          <p:cNvSpPr/>
          <p:nvPr/>
        </p:nvSpPr>
        <p:spPr>
          <a:xfrm>
            <a:off x="7127436" y="955236"/>
            <a:ext cx="111564" cy="111564"/>
          </a:xfrm>
          <a:prstGeom prst="ellipse">
            <a:avLst/>
          </a:prstGeom>
          <a:solidFill>
            <a:srgbClr val="FF0000"/>
          </a:solidFill>
          <a:ln>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4" name="Oval 33"/>
          <p:cNvSpPr/>
          <p:nvPr/>
        </p:nvSpPr>
        <p:spPr>
          <a:xfrm>
            <a:off x="6441636" y="955236"/>
            <a:ext cx="111564" cy="111564"/>
          </a:xfrm>
          <a:prstGeom prst="ellipse">
            <a:avLst/>
          </a:prstGeom>
          <a:solidFill>
            <a:srgbClr val="FF0000"/>
          </a:solidFill>
          <a:ln>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5" name="Oval 34"/>
          <p:cNvSpPr/>
          <p:nvPr/>
        </p:nvSpPr>
        <p:spPr>
          <a:xfrm>
            <a:off x="5755836" y="955236"/>
            <a:ext cx="111564" cy="111564"/>
          </a:xfrm>
          <a:prstGeom prst="ellipse">
            <a:avLst/>
          </a:prstGeom>
          <a:solidFill>
            <a:srgbClr val="FF0000"/>
          </a:solidFill>
          <a:ln>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6" name="Oval 35"/>
          <p:cNvSpPr/>
          <p:nvPr/>
        </p:nvSpPr>
        <p:spPr>
          <a:xfrm>
            <a:off x="7315200" y="3393636"/>
            <a:ext cx="111564" cy="111564"/>
          </a:xfrm>
          <a:prstGeom prst="ellipse">
            <a:avLst/>
          </a:prstGeom>
          <a:solidFill>
            <a:srgbClr val="FF0000"/>
          </a:solidFill>
          <a:ln>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7" name="Oval 36"/>
          <p:cNvSpPr/>
          <p:nvPr/>
        </p:nvSpPr>
        <p:spPr>
          <a:xfrm>
            <a:off x="7937726" y="1641036"/>
            <a:ext cx="111564" cy="111564"/>
          </a:xfrm>
          <a:prstGeom prst="ellipse">
            <a:avLst/>
          </a:prstGeom>
          <a:solidFill>
            <a:srgbClr val="FF0000"/>
          </a:solidFill>
          <a:ln>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8" name="Oval 37"/>
          <p:cNvSpPr/>
          <p:nvPr/>
        </p:nvSpPr>
        <p:spPr>
          <a:xfrm>
            <a:off x="7140362" y="1641036"/>
            <a:ext cx="111564" cy="111564"/>
          </a:xfrm>
          <a:prstGeom prst="ellipse">
            <a:avLst/>
          </a:prstGeom>
          <a:solidFill>
            <a:srgbClr val="FF0000"/>
          </a:solidFill>
          <a:ln>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9" name="Oval 38"/>
          <p:cNvSpPr/>
          <p:nvPr/>
        </p:nvSpPr>
        <p:spPr>
          <a:xfrm>
            <a:off x="6454562" y="1641036"/>
            <a:ext cx="111564" cy="111564"/>
          </a:xfrm>
          <a:prstGeom prst="ellipse">
            <a:avLst/>
          </a:prstGeom>
          <a:solidFill>
            <a:srgbClr val="FF0000"/>
          </a:solidFill>
          <a:ln>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0" name="Oval 39"/>
          <p:cNvSpPr/>
          <p:nvPr/>
        </p:nvSpPr>
        <p:spPr>
          <a:xfrm>
            <a:off x="5768762" y="1641036"/>
            <a:ext cx="111564" cy="111564"/>
          </a:xfrm>
          <a:prstGeom prst="ellipse">
            <a:avLst/>
          </a:prstGeom>
          <a:solidFill>
            <a:srgbClr val="FF0000"/>
          </a:solidFill>
          <a:ln>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1" name="Oval 40"/>
          <p:cNvSpPr/>
          <p:nvPr/>
        </p:nvSpPr>
        <p:spPr>
          <a:xfrm>
            <a:off x="7211090" y="4294079"/>
            <a:ext cx="111564" cy="111564"/>
          </a:xfrm>
          <a:prstGeom prst="ellipse">
            <a:avLst/>
          </a:prstGeom>
          <a:solidFill>
            <a:srgbClr val="FF0000"/>
          </a:solidFill>
          <a:ln>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2" name="Oval 41"/>
          <p:cNvSpPr/>
          <p:nvPr/>
        </p:nvSpPr>
        <p:spPr>
          <a:xfrm>
            <a:off x="7203636" y="5146236"/>
            <a:ext cx="111564" cy="111564"/>
          </a:xfrm>
          <a:prstGeom prst="ellipse">
            <a:avLst/>
          </a:prstGeom>
          <a:solidFill>
            <a:srgbClr val="FF0000"/>
          </a:solidFill>
          <a:ln>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3" name="Oval 42"/>
          <p:cNvSpPr/>
          <p:nvPr/>
        </p:nvSpPr>
        <p:spPr>
          <a:xfrm>
            <a:off x="7965636" y="5943600"/>
            <a:ext cx="111564" cy="111564"/>
          </a:xfrm>
          <a:prstGeom prst="ellipse">
            <a:avLst/>
          </a:prstGeom>
          <a:solidFill>
            <a:srgbClr val="FF0000"/>
          </a:solidFill>
          <a:ln>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4" name="Oval 43"/>
          <p:cNvSpPr/>
          <p:nvPr/>
        </p:nvSpPr>
        <p:spPr>
          <a:xfrm>
            <a:off x="7965636" y="5070036"/>
            <a:ext cx="111564" cy="111564"/>
          </a:xfrm>
          <a:prstGeom prst="ellipse">
            <a:avLst/>
          </a:prstGeom>
          <a:solidFill>
            <a:srgbClr val="FF0000"/>
          </a:solidFill>
          <a:ln>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5" name="Oval 44"/>
          <p:cNvSpPr/>
          <p:nvPr/>
        </p:nvSpPr>
        <p:spPr>
          <a:xfrm>
            <a:off x="7924800" y="4038600"/>
            <a:ext cx="111564" cy="111564"/>
          </a:xfrm>
          <a:prstGeom prst="ellipse">
            <a:avLst/>
          </a:prstGeom>
          <a:solidFill>
            <a:srgbClr val="FF0000"/>
          </a:solidFill>
          <a:ln>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6" name="Oval 45"/>
          <p:cNvSpPr/>
          <p:nvPr/>
        </p:nvSpPr>
        <p:spPr>
          <a:xfrm>
            <a:off x="6553200" y="3733800"/>
            <a:ext cx="111564" cy="111564"/>
          </a:xfrm>
          <a:prstGeom prst="ellipse">
            <a:avLst/>
          </a:prstGeom>
          <a:solidFill>
            <a:srgbClr val="FF0000"/>
          </a:solidFill>
          <a:ln>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7" name="Oval 46"/>
          <p:cNvSpPr/>
          <p:nvPr/>
        </p:nvSpPr>
        <p:spPr>
          <a:xfrm>
            <a:off x="6553200" y="4612836"/>
            <a:ext cx="111564" cy="111564"/>
          </a:xfrm>
          <a:prstGeom prst="ellipse">
            <a:avLst/>
          </a:prstGeom>
          <a:solidFill>
            <a:srgbClr val="FF0000"/>
          </a:solidFill>
          <a:ln>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8" name="Oval 47"/>
          <p:cNvSpPr/>
          <p:nvPr/>
        </p:nvSpPr>
        <p:spPr>
          <a:xfrm>
            <a:off x="7086600" y="5943600"/>
            <a:ext cx="111564" cy="111564"/>
          </a:xfrm>
          <a:prstGeom prst="ellipse">
            <a:avLst/>
          </a:prstGeom>
          <a:solidFill>
            <a:srgbClr val="FF0000"/>
          </a:solidFill>
          <a:ln>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9" name="Oval 48"/>
          <p:cNvSpPr/>
          <p:nvPr/>
        </p:nvSpPr>
        <p:spPr>
          <a:xfrm>
            <a:off x="6248400" y="5984436"/>
            <a:ext cx="111564" cy="111564"/>
          </a:xfrm>
          <a:prstGeom prst="ellipse">
            <a:avLst/>
          </a:prstGeom>
          <a:solidFill>
            <a:srgbClr val="FF0000"/>
          </a:solidFill>
          <a:ln>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0" name="Oval 49"/>
          <p:cNvSpPr/>
          <p:nvPr/>
        </p:nvSpPr>
        <p:spPr>
          <a:xfrm>
            <a:off x="5486400" y="5984436"/>
            <a:ext cx="111564" cy="111564"/>
          </a:xfrm>
          <a:prstGeom prst="ellipse">
            <a:avLst/>
          </a:prstGeom>
          <a:solidFill>
            <a:srgbClr val="FF0000"/>
          </a:solidFill>
          <a:ln>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1" name="Oval 50"/>
          <p:cNvSpPr/>
          <p:nvPr/>
        </p:nvSpPr>
        <p:spPr>
          <a:xfrm>
            <a:off x="4689036" y="5984436"/>
            <a:ext cx="111564" cy="111564"/>
          </a:xfrm>
          <a:prstGeom prst="ellipse">
            <a:avLst/>
          </a:prstGeom>
          <a:solidFill>
            <a:srgbClr val="FF0000"/>
          </a:solidFill>
          <a:ln>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2" name="Oval 51"/>
          <p:cNvSpPr/>
          <p:nvPr/>
        </p:nvSpPr>
        <p:spPr>
          <a:xfrm>
            <a:off x="3927036" y="5984436"/>
            <a:ext cx="111564" cy="111564"/>
          </a:xfrm>
          <a:prstGeom prst="ellipse">
            <a:avLst/>
          </a:prstGeom>
          <a:solidFill>
            <a:srgbClr val="FF0000"/>
          </a:solidFill>
          <a:ln>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3" name="Oval 52"/>
          <p:cNvSpPr/>
          <p:nvPr/>
        </p:nvSpPr>
        <p:spPr>
          <a:xfrm>
            <a:off x="6249429" y="5374836"/>
            <a:ext cx="111564" cy="111564"/>
          </a:xfrm>
          <a:prstGeom prst="ellipse">
            <a:avLst/>
          </a:prstGeom>
          <a:solidFill>
            <a:srgbClr val="FF0000"/>
          </a:solidFill>
          <a:ln>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4" name="Oval 53"/>
          <p:cNvSpPr/>
          <p:nvPr/>
        </p:nvSpPr>
        <p:spPr>
          <a:xfrm>
            <a:off x="5487429" y="5374836"/>
            <a:ext cx="111564" cy="111564"/>
          </a:xfrm>
          <a:prstGeom prst="ellipse">
            <a:avLst/>
          </a:prstGeom>
          <a:solidFill>
            <a:srgbClr val="FF0000"/>
          </a:solidFill>
          <a:ln>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5" name="Oval 54"/>
          <p:cNvSpPr/>
          <p:nvPr/>
        </p:nvSpPr>
        <p:spPr>
          <a:xfrm>
            <a:off x="4690065" y="5374836"/>
            <a:ext cx="111564" cy="111564"/>
          </a:xfrm>
          <a:prstGeom prst="ellipse">
            <a:avLst/>
          </a:prstGeom>
          <a:solidFill>
            <a:srgbClr val="FF0000"/>
          </a:solidFill>
          <a:ln>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6" name="Oval 55"/>
          <p:cNvSpPr/>
          <p:nvPr/>
        </p:nvSpPr>
        <p:spPr>
          <a:xfrm>
            <a:off x="3928065" y="5374836"/>
            <a:ext cx="111564" cy="111564"/>
          </a:xfrm>
          <a:prstGeom prst="ellipse">
            <a:avLst/>
          </a:prstGeom>
          <a:solidFill>
            <a:srgbClr val="FF0000"/>
          </a:solidFill>
          <a:ln>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7" name="TextBox 56"/>
          <p:cNvSpPr txBox="1"/>
          <p:nvPr/>
        </p:nvSpPr>
        <p:spPr>
          <a:xfrm>
            <a:off x="3048000" y="2362200"/>
            <a:ext cx="3048000" cy="584776"/>
          </a:xfrm>
          <a:prstGeom prst="rect">
            <a:avLst/>
          </a:prstGeom>
          <a:solidFill>
            <a:srgbClr val="000090"/>
          </a:solidFill>
          <a:ln>
            <a:solidFill>
              <a:srgbClr val="000090"/>
            </a:solidFill>
          </a:ln>
        </p:spPr>
        <p:txBody>
          <a:bodyPr wrap="square" rtlCol="0">
            <a:spAutoFit/>
          </a:bodyPr>
          <a:lstStyle/>
          <a:p>
            <a:pPr algn="ctr"/>
            <a:r>
              <a:rPr lang="en-US" sz="3200" b="1" dirty="0" smtClean="0">
                <a:solidFill>
                  <a:schemeClr val="bg1"/>
                </a:solidFill>
                <a:latin typeface="+mj-lt"/>
                <a:cs typeface="ChunkFive Roman"/>
              </a:rPr>
              <a:t>25 Heads?!</a:t>
            </a:r>
            <a:endParaRPr lang="en-US" sz="3200" b="1" dirty="0">
              <a:solidFill>
                <a:schemeClr val="bg1"/>
              </a:solidFill>
              <a:latin typeface="+mj-lt"/>
              <a:cs typeface="ChunkFive Roman"/>
            </a:endParaRPr>
          </a:p>
        </p:txBody>
      </p:sp>
    </p:spTree>
    <p:extLst>
      <p:ext uri="{BB962C8B-B14F-4D97-AF65-F5344CB8AC3E}">
        <p14:creationId xmlns:p14="http://schemas.microsoft.com/office/powerpoint/2010/main" val="93255864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par>
                                <p:cTn id="8" presetID="9" presetClass="entr" presetSubtype="0" fill="hold"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dissolve">
                                      <p:cBhvr>
                                        <p:cTn id="10" dur="500"/>
                                        <p:tgtEl>
                                          <p:spTgt spid="12"/>
                                        </p:tgtEl>
                                      </p:cBhvr>
                                    </p:animEffect>
                                  </p:childTnLst>
                                </p:cTn>
                              </p:par>
                              <p:par>
                                <p:cTn id="11" presetID="9" presetClass="entr" presetSubtype="0" fill="hold" nodeType="with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dissolve">
                                      <p:cBhvr>
                                        <p:cTn id="13" dur="500"/>
                                        <p:tgtEl>
                                          <p:spTgt spid="15"/>
                                        </p:tgtEl>
                                      </p:cBhvr>
                                    </p:animEffect>
                                  </p:childTnLst>
                                </p:cTn>
                              </p:par>
                              <p:par>
                                <p:cTn id="14" presetID="9" presetClass="entr" presetSubtype="0" fill="hold" nodeType="withEffect">
                                  <p:stCondLst>
                                    <p:cond delay="0"/>
                                  </p:stCondLst>
                                  <p:childTnLst>
                                    <p:set>
                                      <p:cBhvr>
                                        <p:cTn id="15" dur="1" fill="hold">
                                          <p:stCondLst>
                                            <p:cond delay="0"/>
                                          </p:stCondLst>
                                        </p:cTn>
                                        <p:tgtEl>
                                          <p:spTgt spid="18"/>
                                        </p:tgtEl>
                                        <p:attrNameLst>
                                          <p:attrName>style.visibility</p:attrName>
                                        </p:attrNameLst>
                                      </p:cBhvr>
                                      <p:to>
                                        <p:strVal val="visible"/>
                                      </p:to>
                                    </p:set>
                                    <p:animEffect transition="in" filter="dissolve">
                                      <p:cBhvr>
                                        <p:cTn id="16" dur="500"/>
                                        <p:tgtEl>
                                          <p:spTgt spid="18"/>
                                        </p:tgtEl>
                                      </p:cBhvr>
                                    </p:animEffect>
                                  </p:childTnLst>
                                </p:cTn>
                              </p:par>
                              <p:par>
                                <p:cTn id="17" presetID="9" presetClass="entr" presetSubtype="0" fill="hold" nodeType="with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dissolve">
                                      <p:cBhvr>
                                        <p:cTn id="19" dur="500"/>
                                        <p:tgtEl>
                                          <p:spTgt spid="19"/>
                                        </p:tgtEl>
                                      </p:cBhvr>
                                    </p:animEffect>
                                  </p:childTnLst>
                                </p:cTn>
                              </p:par>
                              <p:par>
                                <p:cTn id="20" presetID="9" presetClass="entr" presetSubtype="0" fill="hold" nodeType="withEffect">
                                  <p:stCondLst>
                                    <p:cond delay="0"/>
                                  </p:stCondLst>
                                  <p:childTnLst>
                                    <p:set>
                                      <p:cBhvr>
                                        <p:cTn id="21" dur="1" fill="hold">
                                          <p:stCondLst>
                                            <p:cond delay="0"/>
                                          </p:stCondLst>
                                        </p:cTn>
                                        <p:tgtEl>
                                          <p:spTgt spid="23"/>
                                        </p:tgtEl>
                                        <p:attrNameLst>
                                          <p:attrName>style.visibility</p:attrName>
                                        </p:attrNameLst>
                                      </p:cBhvr>
                                      <p:to>
                                        <p:strVal val="visible"/>
                                      </p:to>
                                    </p:set>
                                    <p:animEffect transition="in" filter="dissolve">
                                      <p:cBhvr>
                                        <p:cTn id="22" dur="500"/>
                                        <p:tgtEl>
                                          <p:spTgt spid="23"/>
                                        </p:tgtEl>
                                      </p:cBhvr>
                                    </p:animEffect>
                                  </p:childTnLst>
                                </p:cTn>
                              </p:par>
                              <p:par>
                                <p:cTn id="23" presetID="9" presetClass="entr" presetSubtype="0" fill="hold" nodeType="withEffect">
                                  <p:stCondLst>
                                    <p:cond delay="0"/>
                                  </p:stCondLst>
                                  <p:childTnLst>
                                    <p:set>
                                      <p:cBhvr>
                                        <p:cTn id="24" dur="1" fill="hold">
                                          <p:stCondLst>
                                            <p:cond delay="0"/>
                                          </p:stCondLst>
                                        </p:cTn>
                                        <p:tgtEl>
                                          <p:spTgt spid="25"/>
                                        </p:tgtEl>
                                        <p:attrNameLst>
                                          <p:attrName>style.visibility</p:attrName>
                                        </p:attrNameLst>
                                      </p:cBhvr>
                                      <p:to>
                                        <p:strVal val="visible"/>
                                      </p:to>
                                    </p:set>
                                    <p:animEffect transition="in" filter="dissolve">
                                      <p:cBhvr>
                                        <p:cTn id="25" dur="500"/>
                                        <p:tgtEl>
                                          <p:spTgt spid="25"/>
                                        </p:tgtEl>
                                      </p:cBhvr>
                                    </p:animEffect>
                                  </p:childTnLst>
                                </p:cTn>
                              </p:par>
                              <p:par>
                                <p:cTn id="26" presetID="9" presetClass="entr" presetSubtype="0" fill="hold" nodeType="with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dissolve">
                                      <p:cBhvr>
                                        <p:cTn id="28" dur="500"/>
                                        <p:tgtEl>
                                          <p:spTgt spid="29"/>
                                        </p:tgtEl>
                                      </p:cBhvr>
                                    </p:animEffect>
                                  </p:childTnLst>
                                </p:cTn>
                              </p:par>
                              <p:par>
                                <p:cTn id="29" presetID="9" presetClass="entr" presetSubtype="0" fill="hold" nodeType="withEffect">
                                  <p:stCondLst>
                                    <p:cond delay="0"/>
                                  </p:stCondLst>
                                  <p:childTnLst>
                                    <p:set>
                                      <p:cBhvr>
                                        <p:cTn id="30" dur="1" fill="hold">
                                          <p:stCondLst>
                                            <p:cond delay="0"/>
                                          </p:stCondLst>
                                        </p:cTn>
                                        <p:tgtEl>
                                          <p:spTgt spid="30"/>
                                        </p:tgtEl>
                                        <p:attrNameLst>
                                          <p:attrName>style.visibility</p:attrName>
                                        </p:attrNameLst>
                                      </p:cBhvr>
                                      <p:to>
                                        <p:strVal val="visible"/>
                                      </p:to>
                                    </p:set>
                                    <p:animEffect transition="in" filter="dissolve">
                                      <p:cBhvr>
                                        <p:cTn id="31" dur="500"/>
                                        <p:tgtEl>
                                          <p:spTgt spid="30"/>
                                        </p:tgtEl>
                                      </p:cBhvr>
                                    </p:animEffect>
                                  </p:childTnLst>
                                </p:cTn>
                              </p:par>
                              <p:par>
                                <p:cTn id="32" presetID="9" presetClass="entr" presetSubtype="0" fill="hold" nodeType="withEffect">
                                  <p:stCondLst>
                                    <p:cond delay="0"/>
                                  </p:stCondLst>
                                  <p:childTnLst>
                                    <p:set>
                                      <p:cBhvr>
                                        <p:cTn id="33" dur="1" fill="hold">
                                          <p:stCondLst>
                                            <p:cond delay="0"/>
                                          </p:stCondLst>
                                        </p:cTn>
                                        <p:tgtEl>
                                          <p:spTgt spid="31"/>
                                        </p:tgtEl>
                                        <p:attrNameLst>
                                          <p:attrName>style.visibility</p:attrName>
                                        </p:attrNameLst>
                                      </p:cBhvr>
                                      <p:to>
                                        <p:strVal val="visible"/>
                                      </p:to>
                                    </p:set>
                                    <p:animEffect transition="in" filter="dissolve">
                                      <p:cBhvr>
                                        <p:cTn id="34" dur="500"/>
                                        <p:tgtEl>
                                          <p:spTgt spid="31"/>
                                        </p:tgtEl>
                                      </p:cBhvr>
                                    </p:animEffect>
                                  </p:childTnLst>
                                </p:cTn>
                              </p:par>
                              <p:par>
                                <p:cTn id="35" presetID="9" presetClass="entr" presetSubtype="0" fill="hold" grpId="0" nodeType="withEffect">
                                  <p:stCondLst>
                                    <p:cond delay="0"/>
                                  </p:stCondLst>
                                  <p:childTnLst>
                                    <p:set>
                                      <p:cBhvr>
                                        <p:cTn id="36" dur="1" fill="hold">
                                          <p:stCondLst>
                                            <p:cond delay="0"/>
                                          </p:stCondLst>
                                        </p:cTn>
                                        <p:tgtEl>
                                          <p:spTgt spid="27"/>
                                        </p:tgtEl>
                                        <p:attrNameLst>
                                          <p:attrName>style.visibility</p:attrName>
                                        </p:attrNameLst>
                                      </p:cBhvr>
                                      <p:to>
                                        <p:strVal val="visible"/>
                                      </p:to>
                                    </p:set>
                                    <p:animEffect transition="in" filter="dissolve">
                                      <p:cBhvr>
                                        <p:cTn id="37" dur="500"/>
                                        <p:tgtEl>
                                          <p:spTgt spid="27"/>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33"/>
                                        </p:tgtEl>
                                        <p:attrNameLst>
                                          <p:attrName>style.visibility</p:attrName>
                                        </p:attrNameLst>
                                      </p:cBhvr>
                                      <p:to>
                                        <p:strVal val="visible"/>
                                      </p:to>
                                    </p:set>
                                    <p:animEffect transition="in" filter="dissolve">
                                      <p:cBhvr>
                                        <p:cTn id="40" dur="500"/>
                                        <p:tgtEl>
                                          <p:spTgt spid="33"/>
                                        </p:tgtEl>
                                      </p:cBhvr>
                                    </p:animEffect>
                                  </p:childTnLst>
                                </p:cTn>
                              </p:par>
                              <p:par>
                                <p:cTn id="41" presetID="9" presetClass="entr" presetSubtype="0" fill="hold" grpId="0" nodeType="withEffect">
                                  <p:stCondLst>
                                    <p:cond delay="0"/>
                                  </p:stCondLst>
                                  <p:childTnLst>
                                    <p:set>
                                      <p:cBhvr>
                                        <p:cTn id="42" dur="1" fill="hold">
                                          <p:stCondLst>
                                            <p:cond delay="0"/>
                                          </p:stCondLst>
                                        </p:cTn>
                                        <p:tgtEl>
                                          <p:spTgt spid="34"/>
                                        </p:tgtEl>
                                        <p:attrNameLst>
                                          <p:attrName>style.visibility</p:attrName>
                                        </p:attrNameLst>
                                      </p:cBhvr>
                                      <p:to>
                                        <p:strVal val="visible"/>
                                      </p:to>
                                    </p:set>
                                    <p:animEffect transition="in" filter="dissolve">
                                      <p:cBhvr>
                                        <p:cTn id="43" dur="500"/>
                                        <p:tgtEl>
                                          <p:spTgt spid="34"/>
                                        </p:tgtEl>
                                      </p:cBhvr>
                                    </p:animEffect>
                                  </p:childTnLst>
                                </p:cTn>
                              </p:par>
                              <p:par>
                                <p:cTn id="44" presetID="9" presetClass="entr" presetSubtype="0" fill="hold" grpId="0" nodeType="withEffect">
                                  <p:stCondLst>
                                    <p:cond delay="0"/>
                                  </p:stCondLst>
                                  <p:childTnLst>
                                    <p:set>
                                      <p:cBhvr>
                                        <p:cTn id="45" dur="1" fill="hold">
                                          <p:stCondLst>
                                            <p:cond delay="0"/>
                                          </p:stCondLst>
                                        </p:cTn>
                                        <p:tgtEl>
                                          <p:spTgt spid="35"/>
                                        </p:tgtEl>
                                        <p:attrNameLst>
                                          <p:attrName>style.visibility</p:attrName>
                                        </p:attrNameLst>
                                      </p:cBhvr>
                                      <p:to>
                                        <p:strVal val="visible"/>
                                      </p:to>
                                    </p:set>
                                    <p:animEffect transition="in" filter="dissolve">
                                      <p:cBhvr>
                                        <p:cTn id="46" dur="500"/>
                                        <p:tgtEl>
                                          <p:spTgt spid="35"/>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36"/>
                                        </p:tgtEl>
                                        <p:attrNameLst>
                                          <p:attrName>style.visibility</p:attrName>
                                        </p:attrNameLst>
                                      </p:cBhvr>
                                      <p:to>
                                        <p:strVal val="visible"/>
                                      </p:to>
                                    </p:set>
                                    <p:animEffect transition="in" filter="dissolve">
                                      <p:cBhvr>
                                        <p:cTn id="49" dur="500"/>
                                        <p:tgtEl>
                                          <p:spTgt spid="36"/>
                                        </p:tgtEl>
                                      </p:cBhvr>
                                    </p:animEffect>
                                  </p:childTnLst>
                                </p:cTn>
                              </p:par>
                              <p:par>
                                <p:cTn id="50" presetID="9" presetClass="entr" presetSubtype="0" fill="hold" grpId="0" nodeType="withEffect">
                                  <p:stCondLst>
                                    <p:cond delay="0"/>
                                  </p:stCondLst>
                                  <p:childTnLst>
                                    <p:set>
                                      <p:cBhvr>
                                        <p:cTn id="51" dur="1" fill="hold">
                                          <p:stCondLst>
                                            <p:cond delay="0"/>
                                          </p:stCondLst>
                                        </p:cTn>
                                        <p:tgtEl>
                                          <p:spTgt spid="37"/>
                                        </p:tgtEl>
                                        <p:attrNameLst>
                                          <p:attrName>style.visibility</p:attrName>
                                        </p:attrNameLst>
                                      </p:cBhvr>
                                      <p:to>
                                        <p:strVal val="visible"/>
                                      </p:to>
                                    </p:set>
                                    <p:animEffect transition="in" filter="dissolve">
                                      <p:cBhvr>
                                        <p:cTn id="52" dur="500"/>
                                        <p:tgtEl>
                                          <p:spTgt spid="37"/>
                                        </p:tgtEl>
                                      </p:cBhvr>
                                    </p:animEffect>
                                  </p:childTnLst>
                                </p:cTn>
                              </p:par>
                              <p:par>
                                <p:cTn id="53" presetID="9" presetClass="entr" presetSubtype="0" fill="hold" grpId="0" nodeType="withEffect">
                                  <p:stCondLst>
                                    <p:cond delay="0"/>
                                  </p:stCondLst>
                                  <p:childTnLst>
                                    <p:set>
                                      <p:cBhvr>
                                        <p:cTn id="54" dur="1" fill="hold">
                                          <p:stCondLst>
                                            <p:cond delay="0"/>
                                          </p:stCondLst>
                                        </p:cTn>
                                        <p:tgtEl>
                                          <p:spTgt spid="38"/>
                                        </p:tgtEl>
                                        <p:attrNameLst>
                                          <p:attrName>style.visibility</p:attrName>
                                        </p:attrNameLst>
                                      </p:cBhvr>
                                      <p:to>
                                        <p:strVal val="visible"/>
                                      </p:to>
                                    </p:set>
                                    <p:animEffect transition="in" filter="dissolve">
                                      <p:cBhvr>
                                        <p:cTn id="55" dur="500"/>
                                        <p:tgtEl>
                                          <p:spTgt spid="38"/>
                                        </p:tgtEl>
                                      </p:cBhvr>
                                    </p:animEffect>
                                  </p:childTnLst>
                                </p:cTn>
                              </p:par>
                              <p:par>
                                <p:cTn id="56" presetID="9" presetClass="entr" presetSubtype="0" fill="hold" grpId="0" nodeType="withEffect">
                                  <p:stCondLst>
                                    <p:cond delay="0"/>
                                  </p:stCondLst>
                                  <p:childTnLst>
                                    <p:set>
                                      <p:cBhvr>
                                        <p:cTn id="57" dur="1" fill="hold">
                                          <p:stCondLst>
                                            <p:cond delay="0"/>
                                          </p:stCondLst>
                                        </p:cTn>
                                        <p:tgtEl>
                                          <p:spTgt spid="39"/>
                                        </p:tgtEl>
                                        <p:attrNameLst>
                                          <p:attrName>style.visibility</p:attrName>
                                        </p:attrNameLst>
                                      </p:cBhvr>
                                      <p:to>
                                        <p:strVal val="visible"/>
                                      </p:to>
                                    </p:set>
                                    <p:animEffect transition="in" filter="dissolve">
                                      <p:cBhvr>
                                        <p:cTn id="58" dur="500"/>
                                        <p:tgtEl>
                                          <p:spTgt spid="39"/>
                                        </p:tgtEl>
                                      </p:cBhvr>
                                    </p:animEffect>
                                  </p:childTnLst>
                                </p:cTn>
                              </p:par>
                              <p:par>
                                <p:cTn id="59" presetID="9" presetClass="entr" presetSubtype="0" fill="hold" grpId="0" nodeType="withEffect">
                                  <p:stCondLst>
                                    <p:cond delay="0"/>
                                  </p:stCondLst>
                                  <p:childTnLst>
                                    <p:set>
                                      <p:cBhvr>
                                        <p:cTn id="60" dur="1" fill="hold">
                                          <p:stCondLst>
                                            <p:cond delay="0"/>
                                          </p:stCondLst>
                                        </p:cTn>
                                        <p:tgtEl>
                                          <p:spTgt spid="40"/>
                                        </p:tgtEl>
                                        <p:attrNameLst>
                                          <p:attrName>style.visibility</p:attrName>
                                        </p:attrNameLst>
                                      </p:cBhvr>
                                      <p:to>
                                        <p:strVal val="visible"/>
                                      </p:to>
                                    </p:set>
                                    <p:animEffect transition="in" filter="dissolve">
                                      <p:cBhvr>
                                        <p:cTn id="61" dur="500"/>
                                        <p:tgtEl>
                                          <p:spTgt spid="40"/>
                                        </p:tgtEl>
                                      </p:cBhvr>
                                    </p:animEffect>
                                  </p:childTnLst>
                                </p:cTn>
                              </p:par>
                              <p:par>
                                <p:cTn id="62" presetID="9" presetClass="entr" presetSubtype="0" fill="hold" grpId="0" nodeType="withEffect">
                                  <p:stCondLst>
                                    <p:cond delay="0"/>
                                  </p:stCondLst>
                                  <p:childTnLst>
                                    <p:set>
                                      <p:cBhvr>
                                        <p:cTn id="63" dur="1" fill="hold">
                                          <p:stCondLst>
                                            <p:cond delay="0"/>
                                          </p:stCondLst>
                                        </p:cTn>
                                        <p:tgtEl>
                                          <p:spTgt spid="41"/>
                                        </p:tgtEl>
                                        <p:attrNameLst>
                                          <p:attrName>style.visibility</p:attrName>
                                        </p:attrNameLst>
                                      </p:cBhvr>
                                      <p:to>
                                        <p:strVal val="visible"/>
                                      </p:to>
                                    </p:set>
                                    <p:animEffect transition="in" filter="dissolve">
                                      <p:cBhvr>
                                        <p:cTn id="64" dur="500"/>
                                        <p:tgtEl>
                                          <p:spTgt spid="41"/>
                                        </p:tgtEl>
                                      </p:cBhvr>
                                    </p:animEffect>
                                  </p:childTnLst>
                                </p:cTn>
                              </p:par>
                              <p:par>
                                <p:cTn id="65" presetID="9" presetClass="entr" presetSubtype="0" fill="hold" grpId="0" nodeType="withEffect">
                                  <p:stCondLst>
                                    <p:cond delay="0"/>
                                  </p:stCondLst>
                                  <p:childTnLst>
                                    <p:set>
                                      <p:cBhvr>
                                        <p:cTn id="66" dur="1" fill="hold">
                                          <p:stCondLst>
                                            <p:cond delay="0"/>
                                          </p:stCondLst>
                                        </p:cTn>
                                        <p:tgtEl>
                                          <p:spTgt spid="42"/>
                                        </p:tgtEl>
                                        <p:attrNameLst>
                                          <p:attrName>style.visibility</p:attrName>
                                        </p:attrNameLst>
                                      </p:cBhvr>
                                      <p:to>
                                        <p:strVal val="visible"/>
                                      </p:to>
                                    </p:set>
                                    <p:animEffect transition="in" filter="dissolve">
                                      <p:cBhvr>
                                        <p:cTn id="67" dur="500"/>
                                        <p:tgtEl>
                                          <p:spTgt spid="42"/>
                                        </p:tgtEl>
                                      </p:cBhvr>
                                    </p:animEffect>
                                  </p:childTnLst>
                                </p:cTn>
                              </p:par>
                              <p:par>
                                <p:cTn id="68" presetID="9" presetClass="entr" presetSubtype="0" fill="hold" grpId="0" nodeType="withEffect">
                                  <p:stCondLst>
                                    <p:cond delay="0"/>
                                  </p:stCondLst>
                                  <p:childTnLst>
                                    <p:set>
                                      <p:cBhvr>
                                        <p:cTn id="69" dur="1" fill="hold">
                                          <p:stCondLst>
                                            <p:cond delay="0"/>
                                          </p:stCondLst>
                                        </p:cTn>
                                        <p:tgtEl>
                                          <p:spTgt spid="43"/>
                                        </p:tgtEl>
                                        <p:attrNameLst>
                                          <p:attrName>style.visibility</p:attrName>
                                        </p:attrNameLst>
                                      </p:cBhvr>
                                      <p:to>
                                        <p:strVal val="visible"/>
                                      </p:to>
                                    </p:set>
                                    <p:animEffect transition="in" filter="dissolve">
                                      <p:cBhvr>
                                        <p:cTn id="70" dur="500"/>
                                        <p:tgtEl>
                                          <p:spTgt spid="43"/>
                                        </p:tgtEl>
                                      </p:cBhvr>
                                    </p:animEffect>
                                  </p:childTnLst>
                                </p:cTn>
                              </p:par>
                              <p:par>
                                <p:cTn id="71" presetID="9" presetClass="entr" presetSubtype="0" fill="hold" grpId="0" nodeType="withEffect">
                                  <p:stCondLst>
                                    <p:cond delay="0"/>
                                  </p:stCondLst>
                                  <p:childTnLst>
                                    <p:set>
                                      <p:cBhvr>
                                        <p:cTn id="72" dur="1" fill="hold">
                                          <p:stCondLst>
                                            <p:cond delay="0"/>
                                          </p:stCondLst>
                                        </p:cTn>
                                        <p:tgtEl>
                                          <p:spTgt spid="44"/>
                                        </p:tgtEl>
                                        <p:attrNameLst>
                                          <p:attrName>style.visibility</p:attrName>
                                        </p:attrNameLst>
                                      </p:cBhvr>
                                      <p:to>
                                        <p:strVal val="visible"/>
                                      </p:to>
                                    </p:set>
                                    <p:animEffect transition="in" filter="dissolve">
                                      <p:cBhvr>
                                        <p:cTn id="73" dur="500"/>
                                        <p:tgtEl>
                                          <p:spTgt spid="44"/>
                                        </p:tgtEl>
                                      </p:cBhvr>
                                    </p:animEffect>
                                  </p:childTnLst>
                                </p:cTn>
                              </p:par>
                              <p:par>
                                <p:cTn id="74" presetID="9" presetClass="entr" presetSubtype="0" fill="hold" grpId="0" nodeType="withEffect">
                                  <p:stCondLst>
                                    <p:cond delay="0"/>
                                  </p:stCondLst>
                                  <p:childTnLst>
                                    <p:set>
                                      <p:cBhvr>
                                        <p:cTn id="75" dur="1" fill="hold">
                                          <p:stCondLst>
                                            <p:cond delay="0"/>
                                          </p:stCondLst>
                                        </p:cTn>
                                        <p:tgtEl>
                                          <p:spTgt spid="45"/>
                                        </p:tgtEl>
                                        <p:attrNameLst>
                                          <p:attrName>style.visibility</p:attrName>
                                        </p:attrNameLst>
                                      </p:cBhvr>
                                      <p:to>
                                        <p:strVal val="visible"/>
                                      </p:to>
                                    </p:set>
                                    <p:animEffect transition="in" filter="dissolve">
                                      <p:cBhvr>
                                        <p:cTn id="76" dur="500"/>
                                        <p:tgtEl>
                                          <p:spTgt spid="45"/>
                                        </p:tgtEl>
                                      </p:cBhvr>
                                    </p:animEffect>
                                  </p:childTnLst>
                                </p:cTn>
                              </p:par>
                              <p:par>
                                <p:cTn id="77" presetID="9" presetClass="entr" presetSubtype="0" fill="hold" grpId="0" nodeType="withEffect">
                                  <p:stCondLst>
                                    <p:cond delay="0"/>
                                  </p:stCondLst>
                                  <p:childTnLst>
                                    <p:set>
                                      <p:cBhvr>
                                        <p:cTn id="78" dur="1" fill="hold">
                                          <p:stCondLst>
                                            <p:cond delay="0"/>
                                          </p:stCondLst>
                                        </p:cTn>
                                        <p:tgtEl>
                                          <p:spTgt spid="46"/>
                                        </p:tgtEl>
                                        <p:attrNameLst>
                                          <p:attrName>style.visibility</p:attrName>
                                        </p:attrNameLst>
                                      </p:cBhvr>
                                      <p:to>
                                        <p:strVal val="visible"/>
                                      </p:to>
                                    </p:set>
                                    <p:animEffect transition="in" filter="dissolve">
                                      <p:cBhvr>
                                        <p:cTn id="79" dur="500"/>
                                        <p:tgtEl>
                                          <p:spTgt spid="46"/>
                                        </p:tgtEl>
                                      </p:cBhvr>
                                    </p:animEffect>
                                  </p:childTnLst>
                                </p:cTn>
                              </p:par>
                              <p:par>
                                <p:cTn id="80" presetID="9" presetClass="entr" presetSubtype="0" fill="hold" grpId="0" nodeType="withEffect">
                                  <p:stCondLst>
                                    <p:cond delay="0"/>
                                  </p:stCondLst>
                                  <p:childTnLst>
                                    <p:set>
                                      <p:cBhvr>
                                        <p:cTn id="81" dur="1" fill="hold">
                                          <p:stCondLst>
                                            <p:cond delay="0"/>
                                          </p:stCondLst>
                                        </p:cTn>
                                        <p:tgtEl>
                                          <p:spTgt spid="47"/>
                                        </p:tgtEl>
                                        <p:attrNameLst>
                                          <p:attrName>style.visibility</p:attrName>
                                        </p:attrNameLst>
                                      </p:cBhvr>
                                      <p:to>
                                        <p:strVal val="visible"/>
                                      </p:to>
                                    </p:set>
                                    <p:animEffect transition="in" filter="dissolve">
                                      <p:cBhvr>
                                        <p:cTn id="82" dur="500"/>
                                        <p:tgtEl>
                                          <p:spTgt spid="47"/>
                                        </p:tgtEl>
                                      </p:cBhvr>
                                    </p:animEffect>
                                  </p:childTnLst>
                                </p:cTn>
                              </p:par>
                              <p:par>
                                <p:cTn id="83" presetID="9" presetClass="entr" presetSubtype="0" fill="hold" grpId="0" nodeType="withEffect">
                                  <p:stCondLst>
                                    <p:cond delay="0"/>
                                  </p:stCondLst>
                                  <p:childTnLst>
                                    <p:set>
                                      <p:cBhvr>
                                        <p:cTn id="84" dur="1" fill="hold">
                                          <p:stCondLst>
                                            <p:cond delay="0"/>
                                          </p:stCondLst>
                                        </p:cTn>
                                        <p:tgtEl>
                                          <p:spTgt spid="48"/>
                                        </p:tgtEl>
                                        <p:attrNameLst>
                                          <p:attrName>style.visibility</p:attrName>
                                        </p:attrNameLst>
                                      </p:cBhvr>
                                      <p:to>
                                        <p:strVal val="visible"/>
                                      </p:to>
                                    </p:set>
                                    <p:animEffect transition="in" filter="dissolve">
                                      <p:cBhvr>
                                        <p:cTn id="85" dur="500"/>
                                        <p:tgtEl>
                                          <p:spTgt spid="48"/>
                                        </p:tgtEl>
                                      </p:cBhvr>
                                    </p:animEffect>
                                  </p:childTnLst>
                                </p:cTn>
                              </p:par>
                              <p:par>
                                <p:cTn id="86" presetID="9" presetClass="entr" presetSubtype="0" fill="hold" grpId="0" nodeType="withEffect">
                                  <p:stCondLst>
                                    <p:cond delay="0"/>
                                  </p:stCondLst>
                                  <p:childTnLst>
                                    <p:set>
                                      <p:cBhvr>
                                        <p:cTn id="87" dur="1" fill="hold">
                                          <p:stCondLst>
                                            <p:cond delay="0"/>
                                          </p:stCondLst>
                                        </p:cTn>
                                        <p:tgtEl>
                                          <p:spTgt spid="49"/>
                                        </p:tgtEl>
                                        <p:attrNameLst>
                                          <p:attrName>style.visibility</p:attrName>
                                        </p:attrNameLst>
                                      </p:cBhvr>
                                      <p:to>
                                        <p:strVal val="visible"/>
                                      </p:to>
                                    </p:set>
                                    <p:animEffect transition="in" filter="dissolve">
                                      <p:cBhvr>
                                        <p:cTn id="88" dur="500"/>
                                        <p:tgtEl>
                                          <p:spTgt spid="49"/>
                                        </p:tgtEl>
                                      </p:cBhvr>
                                    </p:animEffect>
                                  </p:childTnLst>
                                </p:cTn>
                              </p:par>
                              <p:par>
                                <p:cTn id="89" presetID="9" presetClass="entr" presetSubtype="0" fill="hold" grpId="0" nodeType="withEffect">
                                  <p:stCondLst>
                                    <p:cond delay="0"/>
                                  </p:stCondLst>
                                  <p:childTnLst>
                                    <p:set>
                                      <p:cBhvr>
                                        <p:cTn id="90" dur="1" fill="hold">
                                          <p:stCondLst>
                                            <p:cond delay="0"/>
                                          </p:stCondLst>
                                        </p:cTn>
                                        <p:tgtEl>
                                          <p:spTgt spid="50"/>
                                        </p:tgtEl>
                                        <p:attrNameLst>
                                          <p:attrName>style.visibility</p:attrName>
                                        </p:attrNameLst>
                                      </p:cBhvr>
                                      <p:to>
                                        <p:strVal val="visible"/>
                                      </p:to>
                                    </p:set>
                                    <p:animEffect transition="in" filter="dissolve">
                                      <p:cBhvr>
                                        <p:cTn id="91" dur="500"/>
                                        <p:tgtEl>
                                          <p:spTgt spid="50"/>
                                        </p:tgtEl>
                                      </p:cBhvr>
                                    </p:animEffect>
                                  </p:childTnLst>
                                </p:cTn>
                              </p:par>
                              <p:par>
                                <p:cTn id="92" presetID="9" presetClass="entr" presetSubtype="0" fill="hold" grpId="0" nodeType="withEffect">
                                  <p:stCondLst>
                                    <p:cond delay="0"/>
                                  </p:stCondLst>
                                  <p:childTnLst>
                                    <p:set>
                                      <p:cBhvr>
                                        <p:cTn id="93" dur="1" fill="hold">
                                          <p:stCondLst>
                                            <p:cond delay="0"/>
                                          </p:stCondLst>
                                        </p:cTn>
                                        <p:tgtEl>
                                          <p:spTgt spid="51"/>
                                        </p:tgtEl>
                                        <p:attrNameLst>
                                          <p:attrName>style.visibility</p:attrName>
                                        </p:attrNameLst>
                                      </p:cBhvr>
                                      <p:to>
                                        <p:strVal val="visible"/>
                                      </p:to>
                                    </p:set>
                                    <p:animEffect transition="in" filter="dissolve">
                                      <p:cBhvr>
                                        <p:cTn id="94" dur="500"/>
                                        <p:tgtEl>
                                          <p:spTgt spid="51"/>
                                        </p:tgtEl>
                                      </p:cBhvr>
                                    </p:animEffect>
                                  </p:childTnLst>
                                </p:cTn>
                              </p:par>
                              <p:par>
                                <p:cTn id="95" presetID="9" presetClass="entr" presetSubtype="0" fill="hold" grpId="0" nodeType="withEffect">
                                  <p:stCondLst>
                                    <p:cond delay="0"/>
                                  </p:stCondLst>
                                  <p:childTnLst>
                                    <p:set>
                                      <p:cBhvr>
                                        <p:cTn id="96" dur="1" fill="hold">
                                          <p:stCondLst>
                                            <p:cond delay="0"/>
                                          </p:stCondLst>
                                        </p:cTn>
                                        <p:tgtEl>
                                          <p:spTgt spid="52"/>
                                        </p:tgtEl>
                                        <p:attrNameLst>
                                          <p:attrName>style.visibility</p:attrName>
                                        </p:attrNameLst>
                                      </p:cBhvr>
                                      <p:to>
                                        <p:strVal val="visible"/>
                                      </p:to>
                                    </p:set>
                                    <p:animEffect transition="in" filter="dissolve">
                                      <p:cBhvr>
                                        <p:cTn id="97" dur="500"/>
                                        <p:tgtEl>
                                          <p:spTgt spid="52"/>
                                        </p:tgtEl>
                                      </p:cBhvr>
                                    </p:animEffect>
                                  </p:childTnLst>
                                </p:cTn>
                              </p:par>
                              <p:par>
                                <p:cTn id="98" presetID="9" presetClass="entr" presetSubtype="0" fill="hold" grpId="0" nodeType="withEffect">
                                  <p:stCondLst>
                                    <p:cond delay="0"/>
                                  </p:stCondLst>
                                  <p:childTnLst>
                                    <p:set>
                                      <p:cBhvr>
                                        <p:cTn id="99" dur="1" fill="hold">
                                          <p:stCondLst>
                                            <p:cond delay="0"/>
                                          </p:stCondLst>
                                        </p:cTn>
                                        <p:tgtEl>
                                          <p:spTgt spid="53"/>
                                        </p:tgtEl>
                                        <p:attrNameLst>
                                          <p:attrName>style.visibility</p:attrName>
                                        </p:attrNameLst>
                                      </p:cBhvr>
                                      <p:to>
                                        <p:strVal val="visible"/>
                                      </p:to>
                                    </p:set>
                                    <p:animEffect transition="in" filter="dissolve">
                                      <p:cBhvr>
                                        <p:cTn id="100" dur="500"/>
                                        <p:tgtEl>
                                          <p:spTgt spid="53"/>
                                        </p:tgtEl>
                                      </p:cBhvr>
                                    </p:animEffect>
                                  </p:childTnLst>
                                </p:cTn>
                              </p:par>
                              <p:par>
                                <p:cTn id="101" presetID="9" presetClass="entr" presetSubtype="0" fill="hold" grpId="0" nodeType="withEffect">
                                  <p:stCondLst>
                                    <p:cond delay="0"/>
                                  </p:stCondLst>
                                  <p:childTnLst>
                                    <p:set>
                                      <p:cBhvr>
                                        <p:cTn id="102" dur="1" fill="hold">
                                          <p:stCondLst>
                                            <p:cond delay="0"/>
                                          </p:stCondLst>
                                        </p:cTn>
                                        <p:tgtEl>
                                          <p:spTgt spid="54"/>
                                        </p:tgtEl>
                                        <p:attrNameLst>
                                          <p:attrName>style.visibility</p:attrName>
                                        </p:attrNameLst>
                                      </p:cBhvr>
                                      <p:to>
                                        <p:strVal val="visible"/>
                                      </p:to>
                                    </p:set>
                                    <p:animEffect transition="in" filter="dissolve">
                                      <p:cBhvr>
                                        <p:cTn id="103" dur="500"/>
                                        <p:tgtEl>
                                          <p:spTgt spid="54"/>
                                        </p:tgtEl>
                                      </p:cBhvr>
                                    </p:animEffect>
                                  </p:childTnLst>
                                </p:cTn>
                              </p:par>
                              <p:par>
                                <p:cTn id="104" presetID="9" presetClass="entr" presetSubtype="0" fill="hold" grpId="0" nodeType="withEffect">
                                  <p:stCondLst>
                                    <p:cond delay="0"/>
                                  </p:stCondLst>
                                  <p:childTnLst>
                                    <p:set>
                                      <p:cBhvr>
                                        <p:cTn id="105" dur="1" fill="hold">
                                          <p:stCondLst>
                                            <p:cond delay="0"/>
                                          </p:stCondLst>
                                        </p:cTn>
                                        <p:tgtEl>
                                          <p:spTgt spid="55"/>
                                        </p:tgtEl>
                                        <p:attrNameLst>
                                          <p:attrName>style.visibility</p:attrName>
                                        </p:attrNameLst>
                                      </p:cBhvr>
                                      <p:to>
                                        <p:strVal val="visible"/>
                                      </p:to>
                                    </p:set>
                                    <p:animEffect transition="in" filter="dissolve">
                                      <p:cBhvr>
                                        <p:cTn id="106" dur="500"/>
                                        <p:tgtEl>
                                          <p:spTgt spid="55"/>
                                        </p:tgtEl>
                                      </p:cBhvr>
                                    </p:animEffect>
                                  </p:childTnLst>
                                </p:cTn>
                              </p:par>
                              <p:par>
                                <p:cTn id="107" presetID="9" presetClass="entr" presetSubtype="0" fill="hold" grpId="0" nodeType="withEffect">
                                  <p:stCondLst>
                                    <p:cond delay="0"/>
                                  </p:stCondLst>
                                  <p:childTnLst>
                                    <p:set>
                                      <p:cBhvr>
                                        <p:cTn id="108" dur="1" fill="hold">
                                          <p:stCondLst>
                                            <p:cond delay="0"/>
                                          </p:stCondLst>
                                        </p:cTn>
                                        <p:tgtEl>
                                          <p:spTgt spid="56"/>
                                        </p:tgtEl>
                                        <p:attrNameLst>
                                          <p:attrName>style.visibility</p:attrName>
                                        </p:attrNameLst>
                                      </p:cBhvr>
                                      <p:to>
                                        <p:strVal val="visible"/>
                                      </p:to>
                                    </p:set>
                                    <p:animEffect transition="in" filter="dissolve">
                                      <p:cBhvr>
                                        <p:cTn id="109" dur="500"/>
                                        <p:tgtEl>
                                          <p:spTgt spid="56"/>
                                        </p:tgtEl>
                                      </p:cBhvr>
                                    </p:animEffect>
                                  </p:childTnLst>
                                </p:cTn>
                              </p:par>
                            </p:childTnLst>
                          </p:cTn>
                        </p:par>
                      </p:childTnLst>
                    </p:cTn>
                  </p:par>
                  <p:par>
                    <p:cTn id="110" fill="hold">
                      <p:stCondLst>
                        <p:cond delay="indefinite"/>
                      </p:stCondLst>
                      <p:childTnLst>
                        <p:par>
                          <p:cTn id="111" fill="hold">
                            <p:stCondLst>
                              <p:cond delay="0"/>
                            </p:stCondLst>
                            <p:childTnLst>
                              <p:par>
                                <p:cTn id="112" presetID="1" presetClass="entr" presetSubtype="0" fill="hold" grpId="0" nodeType="clickEffect">
                                  <p:stCondLst>
                                    <p:cond delay="0"/>
                                  </p:stCondLst>
                                  <p:childTnLst>
                                    <p:set>
                                      <p:cBhvr>
                                        <p:cTn id="113" dur="1" fill="hold">
                                          <p:stCondLst>
                                            <p:cond delay="0"/>
                                          </p:stCondLst>
                                        </p:cTn>
                                        <p:tgtEl>
                                          <p:spTgt spid="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Box 3"/>
          <p:cNvSpPr txBox="1">
            <a:spLocks noChangeArrowheads="1"/>
          </p:cNvSpPr>
          <p:nvPr/>
        </p:nvSpPr>
        <p:spPr bwMode="auto">
          <a:xfrm>
            <a:off x="533400" y="30162"/>
            <a:ext cx="80010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1" fontAlgn="base" hangingPunct="1">
              <a:spcBef>
                <a:spcPct val="50000"/>
              </a:spcBef>
              <a:spcAft>
                <a:spcPct val="0"/>
              </a:spcAft>
            </a:pPr>
            <a:r>
              <a:rPr lang="en-US" sz="3600" b="1" dirty="0"/>
              <a:t>What’</a:t>
            </a:r>
            <a:r>
              <a:rPr lang="en-US" altLang="ja-JP" sz="3600" b="1" dirty="0"/>
              <a:t>s it all about?</a:t>
            </a:r>
            <a:endParaRPr lang="en-US" sz="3600" b="1" dirty="0"/>
          </a:p>
        </p:txBody>
      </p:sp>
      <p:grpSp>
        <p:nvGrpSpPr>
          <p:cNvPr id="5" name="Group 4"/>
          <p:cNvGrpSpPr>
            <a:grpSpLocks/>
          </p:cNvGrpSpPr>
          <p:nvPr/>
        </p:nvGrpSpPr>
        <p:grpSpPr bwMode="auto">
          <a:xfrm>
            <a:off x="304800" y="1371600"/>
            <a:ext cx="8077200" cy="4343400"/>
            <a:chOff x="192" y="960"/>
            <a:chExt cx="5088" cy="2736"/>
          </a:xfrm>
        </p:grpSpPr>
        <p:sp>
          <p:nvSpPr>
            <p:cNvPr id="6" name="Line 5"/>
            <p:cNvSpPr>
              <a:spLocks noChangeShapeType="1"/>
            </p:cNvSpPr>
            <p:nvPr/>
          </p:nvSpPr>
          <p:spPr bwMode="auto">
            <a:xfrm>
              <a:off x="3552" y="1584"/>
              <a:ext cx="0" cy="2064"/>
            </a:xfrm>
            <a:prstGeom prst="line">
              <a:avLst/>
            </a:prstGeom>
            <a:noFill/>
            <a:ln w="57150">
              <a:solidFill>
                <a:srgbClr val="0099FF"/>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7" name="Line 6"/>
            <p:cNvSpPr>
              <a:spLocks noChangeShapeType="1"/>
            </p:cNvSpPr>
            <p:nvPr/>
          </p:nvSpPr>
          <p:spPr bwMode="auto">
            <a:xfrm flipV="1">
              <a:off x="192" y="1014"/>
              <a:ext cx="384" cy="1488"/>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8" name="Arc 7"/>
            <p:cNvSpPr>
              <a:spLocks/>
            </p:cNvSpPr>
            <p:nvPr/>
          </p:nvSpPr>
          <p:spPr bwMode="auto">
            <a:xfrm>
              <a:off x="576" y="966"/>
              <a:ext cx="144" cy="672"/>
            </a:xfrm>
            <a:custGeom>
              <a:avLst/>
              <a:gdLst>
                <a:gd name="T0" fmla="*/ 0 w 17291"/>
                <a:gd name="T1" fmla="*/ 0 h 21600"/>
                <a:gd name="T2" fmla="*/ 0 w 17291"/>
                <a:gd name="T3" fmla="*/ 0 h 21600"/>
                <a:gd name="T4" fmla="*/ 0 w 17291"/>
                <a:gd name="T5" fmla="*/ 0 h 21600"/>
                <a:gd name="T6" fmla="*/ 0 60000 65536"/>
                <a:gd name="T7" fmla="*/ 0 60000 65536"/>
                <a:gd name="T8" fmla="*/ 0 60000 65536"/>
                <a:gd name="T9" fmla="*/ 0 w 17291"/>
                <a:gd name="T10" fmla="*/ 0 h 21600"/>
                <a:gd name="T11" fmla="*/ 17291 w 17291"/>
                <a:gd name="T12" fmla="*/ 21600 h 21600"/>
              </a:gdLst>
              <a:ahLst/>
              <a:cxnLst>
                <a:cxn ang="T6">
                  <a:pos x="T0" y="T1"/>
                </a:cxn>
                <a:cxn ang="T7">
                  <a:pos x="T2" y="T3"/>
                </a:cxn>
                <a:cxn ang="T8">
                  <a:pos x="T4" y="T5"/>
                </a:cxn>
              </a:cxnLst>
              <a:rect l="T9" t="T10" r="T11" b="T12"/>
              <a:pathLst>
                <a:path w="17291" h="21600" fill="none" extrusionOk="0">
                  <a:moveTo>
                    <a:pt x="0" y="1720"/>
                  </a:moveTo>
                  <a:cubicBezTo>
                    <a:pt x="2671" y="585"/>
                    <a:pt x="5544" y="-1"/>
                    <a:pt x="8447" y="0"/>
                  </a:cubicBezTo>
                  <a:cubicBezTo>
                    <a:pt x="11495" y="0"/>
                    <a:pt x="14509" y="645"/>
                    <a:pt x="17291" y="1893"/>
                  </a:cubicBezTo>
                </a:path>
                <a:path w="17291" h="21600" stroke="0" extrusionOk="0">
                  <a:moveTo>
                    <a:pt x="0" y="1720"/>
                  </a:moveTo>
                  <a:cubicBezTo>
                    <a:pt x="2671" y="585"/>
                    <a:pt x="5544" y="-1"/>
                    <a:pt x="8447" y="0"/>
                  </a:cubicBezTo>
                  <a:cubicBezTo>
                    <a:pt x="11495" y="0"/>
                    <a:pt x="14509" y="645"/>
                    <a:pt x="17291" y="1893"/>
                  </a:cubicBezTo>
                  <a:lnTo>
                    <a:pt x="8447" y="21600"/>
                  </a:lnTo>
                  <a:lnTo>
                    <a:pt x="0" y="1720"/>
                  </a:lnTo>
                  <a:close/>
                </a:path>
              </a:pathLst>
            </a:custGeom>
            <a:noFill/>
            <a:ln w="9525">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9" name="Freeform 8"/>
            <p:cNvSpPr>
              <a:spLocks/>
            </p:cNvSpPr>
            <p:nvPr/>
          </p:nvSpPr>
          <p:spPr bwMode="auto">
            <a:xfrm>
              <a:off x="192" y="960"/>
              <a:ext cx="528" cy="1542"/>
            </a:xfrm>
            <a:custGeom>
              <a:avLst/>
              <a:gdLst>
                <a:gd name="T0" fmla="*/ 0 w 528"/>
                <a:gd name="T1" fmla="*/ 1494 h 1542"/>
                <a:gd name="T2" fmla="*/ 384 w 528"/>
                <a:gd name="T3" fmla="*/ 54 h 1542"/>
                <a:gd name="T4" fmla="*/ 408 w 528"/>
                <a:gd name="T5" fmla="*/ 12 h 1542"/>
                <a:gd name="T6" fmla="*/ 456 w 528"/>
                <a:gd name="T7" fmla="*/ 0 h 1542"/>
                <a:gd name="T8" fmla="*/ 498 w 528"/>
                <a:gd name="T9" fmla="*/ 9 h 1542"/>
                <a:gd name="T10" fmla="*/ 516 w 528"/>
                <a:gd name="T11" fmla="*/ 30 h 1542"/>
                <a:gd name="T12" fmla="*/ 528 w 528"/>
                <a:gd name="T13" fmla="*/ 54 h 1542"/>
                <a:gd name="T14" fmla="*/ 384 w 528"/>
                <a:gd name="T15" fmla="*/ 1542 h 1542"/>
                <a:gd name="T16" fmla="*/ 384 w 528"/>
                <a:gd name="T17" fmla="*/ 1494 h 1542"/>
                <a:gd name="T18" fmla="*/ 336 w 528"/>
                <a:gd name="T19" fmla="*/ 1446 h 1542"/>
                <a:gd name="T20" fmla="*/ 288 w 528"/>
                <a:gd name="T21" fmla="*/ 1398 h 1542"/>
                <a:gd name="T22" fmla="*/ 246 w 528"/>
                <a:gd name="T23" fmla="*/ 1365 h 1542"/>
                <a:gd name="T24" fmla="*/ 189 w 528"/>
                <a:gd name="T25" fmla="*/ 1356 h 1542"/>
                <a:gd name="T26" fmla="*/ 138 w 528"/>
                <a:gd name="T27" fmla="*/ 1362 h 1542"/>
                <a:gd name="T28" fmla="*/ 96 w 528"/>
                <a:gd name="T29" fmla="*/ 1398 h 1542"/>
                <a:gd name="T30" fmla="*/ 0 w 528"/>
                <a:gd name="T31" fmla="*/ 1494 h 154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28"/>
                <a:gd name="T49" fmla="*/ 0 h 1542"/>
                <a:gd name="T50" fmla="*/ 528 w 528"/>
                <a:gd name="T51" fmla="*/ 1542 h 154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28" h="1542">
                  <a:moveTo>
                    <a:pt x="0" y="1494"/>
                  </a:moveTo>
                  <a:lnTo>
                    <a:pt x="384" y="54"/>
                  </a:lnTo>
                  <a:lnTo>
                    <a:pt x="408" y="12"/>
                  </a:lnTo>
                  <a:cubicBezTo>
                    <a:pt x="420" y="3"/>
                    <a:pt x="441" y="0"/>
                    <a:pt x="456" y="0"/>
                  </a:cubicBezTo>
                  <a:cubicBezTo>
                    <a:pt x="472" y="1"/>
                    <a:pt x="486" y="0"/>
                    <a:pt x="498" y="9"/>
                  </a:cubicBezTo>
                  <a:lnTo>
                    <a:pt x="516" y="30"/>
                  </a:lnTo>
                  <a:lnTo>
                    <a:pt x="528" y="54"/>
                  </a:lnTo>
                  <a:lnTo>
                    <a:pt x="384" y="1542"/>
                  </a:lnTo>
                  <a:lnTo>
                    <a:pt x="384" y="1494"/>
                  </a:lnTo>
                  <a:lnTo>
                    <a:pt x="336" y="1446"/>
                  </a:lnTo>
                  <a:lnTo>
                    <a:pt x="288" y="1398"/>
                  </a:lnTo>
                  <a:lnTo>
                    <a:pt x="246" y="1365"/>
                  </a:lnTo>
                  <a:lnTo>
                    <a:pt x="189" y="1356"/>
                  </a:lnTo>
                  <a:lnTo>
                    <a:pt x="138" y="1362"/>
                  </a:lnTo>
                  <a:lnTo>
                    <a:pt x="96" y="1398"/>
                  </a:lnTo>
                  <a:lnTo>
                    <a:pt x="0" y="1494"/>
                  </a:lnTo>
                  <a:close/>
                </a:path>
              </a:pathLst>
            </a:custGeom>
            <a:solidFill>
              <a:schemeClr val="bg1"/>
            </a:solidFill>
            <a:ln w="9525">
              <a:solidFill>
                <a:schemeClr val="tx1"/>
              </a:solidFill>
              <a:round/>
              <a:headEnd/>
              <a:tailEnd/>
            </a:ln>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10" name="Oval 9"/>
            <p:cNvSpPr>
              <a:spLocks noChangeArrowheads="1"/>
            </p:cNvSpPr>
            <p:nvPr/>
          </p:nvSpPr>
          <p:spPr bwMode="auto">
            <a:xfrm>
              <a:off x="192" y="2310"/>
              <a:ext cx="384" cy="384"/>
            </a:xfrm>
            <a:prstGeom prst="ellipse">
              <a:avLst/>
            </a:prstGeom>
            <a:solidFill>
              <a:schemeClr val="tx1"/>
            </a:solidFill>
            <a:ln w="9525">
              <a:solidFill>
                <a:schemeClr val="bg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1" name="Freeform 10"/>
            <p:cNvSpPr>
              <a:spLocks/>
            </p:cNvSpPr>
            <p:nvPr/>
          </p:nvSpPr>
          <p:spPr bwMode="auto">
            <a:xfrm>
              <a:off x="576" y="1456"/>
              <a:ext cx="505" cy="230"/>
            </a:xfrm>
            <a:custGeom>
              <a:avLst/>
              <a:gdLst>
                <a:gd name="T0" fmla="*/ 0 w 505"/>
                <a:gd name="T1" fmla="*/ 230 h 230"/>
                <a:gd name="T2" fmla="*/ 96 w 505"/>
                <a:gd name="T3" fmla="*/ 38 h 230"/>
                <a:gd name="T4" fmla="*/ 505 w 505"/>
                <a:gd name="T5" fmla="*/ 2 h 230"/>
                <a:gd name="T6" fmla="*/ 0 60000 65536"/>
                <a:gd name="T7" fmla="*/ 0 60000 65536"/>
                <a:gd name="T8" fmla="*/ 0 60000 65536"/>
                <a:gd name="T9" fmla="*/ 0 w 505"/>
                <a:gd name="T10" fmla="*/ 0 h 230"/>
                <a:gd name="T11" fmla="*/ 505 w 505"/>
                <a:gd name="T12" fmla="*/ 230 h 230"/>
              </a:gdLst>
              <a:ahLst/>
              <a:cxnLst>
                <a:cxn ang="T6">
                  <a:pos x="T0" y="T1"/>
                </a:cxn>
                <a:cxn ang="T7">
                  <a:pos x="T2" y="T3"/>
                </a:cxn>
                <a:cxn ang="T8">
                  <a:pos x="T4" y="T5"/>
                </a:cxn>
              </a:cxnLst>
              <a:rect l="T9" t="T10" r="T11" b="T12"/>
              <a:pathLst>
                <a:path w="505" h="230">
                  <a:moveTo>
                    <a:pt x="0" y="230"/>
                  </a:moveTo>
                  <a:cubicBezTo>
                    <a:pt x="12" y="154"/>
                    <a:pt x="12" y="76"/>
                    <a:pt x="96" y="38"/>
                  </a:cubicBezTo>
                  <a:cubicBezTo>
                    <a:pt x="180" y="0"/>
                    <a:pt x="420" y="9"/>
                    <a:pt x="505" y="2"/>
                  </a:cubicBezTo>
                </a:path>
              </a:pathLst>
            </a:custGeom>
            <a:noFill/>
            <a:ln w="127000" cmpd="sng">
              <a:solidFill>
                <a:srgbClr val="0099FF"/>
              </a:solidFill>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12" name="Line 11"/>
            <p:cNvSpPr>
              <a:spLocks noChangeShapeType="1"/>
            </p:cNvSpPr>
            <p:nvPr/>
          </p:nvSpPr>
          <p:spPr bwMode="auto">
            <a:xfrm>
              <a:off x="1248" y="1447"/>
              <a:ext cx="288" cy="0"/>
            </a:xfrm>
            <a:prstGeom prst="line">
              <a:avLst/>
            </a:prstGeom>
            <a:noFill/>
            <a:ln w="127000">
              <a:solidFill>
                <a:srgbClr val="0099FF"/>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13" name="Rectangle 12"/>
            <p:cNvSpPr>
              <a:spLocks noChangeArrowheads="1"/>
            </p:cNvSpPr>
            <p:nvPr/>
          </p:nvSpPr>
          <p:spPr bwMode="auto">
            <a:xfrm>
              <a:off x="960" y="1303"/>
              <a:ext cx="288" cy="288"/>
            </a:xfrm>
            <a:prstGeom prst="rect">
              <a:avLst/>
            </a:prstGeom>
            <a:solidFill>
              <a:srgbClr val="0099FF"/>
            </a:solidFill>
            <a:ln w="9525">
              <a:solidFill>
                <a:schemeClr val="tx1"/>
              </a:solidFill>
              <a:miter lim="800000"/>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4" name="Text Box 13"/>
            <p:cNvSpPr txBox="1">
              <a:spLocks noChangeArrowheads="1"/>
            </p:cNvSpPr>
            <p:nvPr/>
          </p:nvSpPr>
          <p:spPr bwMode="auto">
            <a:xfrm>
              <a:off x="960" y="1303"/>
              <a:ext cx="288"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1" fontAlgn="base" hangingPunct="1">
                <a:spcBef>
                  <a:spcPct val="50000"/>
                </a:spcBef>
                <a:spcAft>
                  <a:spcPct val="0"/>
                </a:spcAft>
              </a:pPr>
              <a:r>
                <a:rPr lang="en-US">
                  <a:solidFill>
                    <a:srgbClr val="000000"/>
                  </a:solidFill>
                </a:rPr>
                <a:t>M</a:t>
              </a:r>
            </a:p>
          </p:txBody>
        </p:sp>
        <p:grpSp>
          <p:nvGrpSpPr>
            <p:cNvPr id="15" name="Group 14"/>
            <p:cNvGrpSpPr>
              <a:grpSpLocks/>
            </p:cNvGrpSpPr>
            <p:nvPr/>
          </p:nvGrpSpPr>
          <p:grpSpPr bwMode="auto">
            <a:xfrm>
              <a:off x="3408" y="1296"/>
              <a:ext cx="288" cy="288"/>
              <a:chOff x="3408" y="1296"/>
              <a:chExt cx="288" cy="288"/>
            </a:xfrm>
          </p:grpSpPr>
          <p:sp>
            <p:nvSpPr>
              <p:cNvPr id="32" name="Oval 15"/>
              <p:cNvSpPr>
                <a:spLocks noChangeArrowheads="1"/>
              </p:cNvSpPr>
              <p:nvPr/>
            </p:nvSpPr>
            <p:spPr bwMode="auto">
              <a:xfrm>
                <a:off x="3408" y="1296"/>
                <a:ext cx="288" cy="288"/>
              </a:xfrm>
              <a:prstGeom prst="ellipse">
                <a:avLst/>
              </a:prstGeom>
              <a:solidFill>
                <a:srgbClr val="0099FF"/>
              </a:solidFill>
              <a:ln w="38100">
                <a:solidFill>
                  <a:schemeClr val="tx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33" name="Line 16"/>
              <p:cNvSpPr>
                <a:spLocks noChangeShapeType="1"/>
              </p:cNvSpPr>
              <p:nvPr/>
            </p:nvSpPr>
            <p:spPr bwMode="auto">
              <a:xfrm>
                <a:off x="3552" y="1296"/>
                <a:ext cx="0" cy="2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34" name="Line 17"/>
              <p:cNvSpPr>
                <a:spLocks noChangeShapeType="1"/>
              </p:cNvSpPr>
              <p:nvPr/>
            </p:nvSpPr>
            <p:spPr bwMode="auto">
              <a:xfrm>
                <a:off x="3408" y="1440"/>
                <a:ext cx="28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35" name="Oval 18"/>
              <p:cNvSpPr>
                <a:spLocks noChangeArrowheads="1"/>
              </p:cNvSpPr>
              <p:nvPr/>
            </p:nvSpPr>
            <p:spPr bwMode="auto">
              <a:xfrm>
                <a:off x="3456" y="1488"/>
                <a:ext cx="96" cy="48"/>
              </a:xfrm>
              <a:prstGeom prst="ellipse">
                <a:avLst/>
              </a:prstGeom>
              <a:solidFill>
                <a:schemeClr val="tx1"/>
              </a:solidFill>
              <a:ln w="9525">
                <a:solidFill>
                  <a:schemeClr val="tx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36" name="Oval 19"/>
              <p:cNvSpPr>
                <a:spLocks noChangeArrowheads="1"/>
              </p:cNvSpPr>
              <p:nvPr/>
            </p:nvSpPr>
            <p:spPr bwMode="auto">
              <a:xfrm>
                <a:off x="3456" y="1440"/>
                <a:ext cx="96" cy="48"/>
              </a:xfrm>
              <a:prstGeom prst="ellipse">
                <a:avLst/>
              </a:prstGeom>
              <a:solidFill>
                <a:schemeClr val="tx1"/>
              </a:solidFill>
              <a:ln w="9525">
                <a:solidFill>
                  <a:schemeClr val="tx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37" name="Oval 20"/>
              <p:cNvSpPr>
                <a:spLocks noChangeArrowheads="1"/>
              </p:cNvSpPr>
              <p:nvPr/>
            </p:nvSpPr>
            <p:spPr bwMode="auto">
              <a:xfrm>
                <a:off x="3408" y="1440"/>
                <a:ext cx="96" cy="48"/>
              </a:xfrm>
              <a:prstGeom prst="ellipse">
                <a:avLst/>
              </a:prstGeom>
              <a:solidFill>
                <a:schemeClr val="tx1"/>
              </a:solidFill>
              <a:ln w="9525">
                <a:solidFill>
                  <a:schemeClr val="tx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38" name="Oval 21"/>
              <p:cNvSpPr>
                <a:spLocks noChangeArrowheads="1"/>
              </p:cNvSpPr>
              <p:nvPr/>
            </p:nvSpPr>
            <p:spPr bwMode="auto">
              <a:xfrm>
                <a:off x="3504" y="1536"/>
                <a:ext cx="48" cy="48"/>
              </a:xfrm>
              <a:prstGeom prst="ellipse">
                <a:avLst/>
              </a:prstGeom>
              <a:solidFill>
                <a:schemeClr val="tx1"/>
              </a:solidFill>
              <a:ln w="9525">
                <a:solidFill>
                  <a:schemeClr val="tx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39" name="Oval 22"/>
              <p:cNvSpPr>
                <a:spLocks noChangeArrowheads="1"/>
              </p:cNvSpPr>
              <p:nvPr/>
            </p:nvSpPr>
            <p:spPr bwMode="auto">
              <a:xfrm>
                <a:off x="3504" y="1488"/>
                <a:ext cx="48" cy="48"/>
              </a:xfrm>
              <a:prstGeom prst="ellipse">
                <a:avLst/>
              </a:prstGeom>
              <a:solidFill>
                <a:schemeClr val="tx1"/>
              </a:solidFill>
              <a:ln w="9525">
                <a:solidFill>
                  <a:schemeClr val="tx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40" name="Oval 23"/>
              <p:cNvSpPr>
                <a:spLocks noChangeArrowheads="1"/>
              </p:cNvSpPr>
              <p:nvPr/>
            </p:nvSpPr>
            <p:spPr bwMode="auto">
              <a:xfrm>
                <a:off x="3552" y="1392"/>
                <a:ext cx="48" cy="48"/>
              </a:xfrm>
              <a:prstGeom prst="ellipse">
                <a:avLst/>
              </a:prstGeom>
              <a:solidFill>
                <a:schemeClr val="tx1"/>
              </a:solidFill>
              <a:ln w="9525">
                <a:solidFill>
                  <a:schemeClr val="tx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41" name="Freeform 24"/>
              <p:cNvSpPr>
                <a:spLocks/>
              </p:cNvSpPr>
              <p:nvPr/>
            </p:nvSpPr>
            <p:spPr bwMode="auto">
              <a:xfrm>
                <a:off x="3408" y="1440"/>
                <a:ext cx="144" cy="144"/>
              </a:xfrm>
              <a:custGeom>
                <a:avLst/>
                <a:gdLst>
                  <a:gd name="T0" fmla="*/ 144 w 144"/>
                  <a:gd name="T1" fmla="*/ 0 h 144"/>
                  <a:gd name="T2" fmla="*/ 144 w 144"/>
                  <a:gd name="T3" fmla="*/ 144 h 144"/>
                  <a:gd name="T4" fmla="*/ 96 w 144"/>
                  <a:gd name="T5" fmla="*/ 132 h 144"/>
                  <a:gd name="T6" fmla="*/ 64 w 144"/>
                  <a:gd name="T7" fmla="*/ 116 h 144"/>
                  <a:gd name="T8" fmla="*/ 24 w 144"/>
                  <a:gd name="T9" fmla="*/ 84 h 144"/>
                  <a:gd name="T10" fmla="*/ 4 w 144"/>
                  <a:gd name="T11" fmla="*/ 44 h 144"/>
                  <a:gd name="T12" fmla="*/ 0 w 144"/>
                  <a:gd name="T13" fmla="*/ 0 h 144"/>
                  <a:gd name="T14" fmla="*/ 144 w 144"/>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144"/>
                  <a:gd name="T26" fmla="*/ 144 w 144"/>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144">
                    <a:moveTo>
                      <a:pt x="144" y="0"/>
                    </a:moveTo>
                    <a:lnTo>
                      <a:pt x="144" y="144"/>
                    </a:lnTo>
                    <a:lnTo>
                      <a:pt x="96" y="132"/>
                    </a:lnTo>
                    <a:lnTo>
                      <a:pt x="64" y="116"/>
                    </a:lnTo>
                    <a:lnTo>
                      <a:pt x="24" y="84"/>
                    </a:lnTo>
                    <a:lnTo>
                      <a:pt x="4" y="44"/>
                    </a:lnTo>
                    <a:lnTo>
                      <a:pt x="0" y="0"/>
                    </a:lnTo>
                    <a:lnTo>
                      <a:pt x="144" y="0"/>
                    </a:lnTo>
                    <a:close/>
                  </a:path>
                </a:pathLst>
              </a:custGeom>
              <a:solidFill>
                <a:schemeClr val="tx1"/>
              </a:solidFill>
              <a:ln w="9525">
                <a:solidFill>
                  <a:schemeClr val="tx1"/>
                </a:solidFill>
                <a:round/>
                <a:headEnd/>
                <a:tailEnd/>
              </a:ln>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42" name="Freeform 25"/>
              <p:cNvSpPr>
                <a:spLocks/>
              </p:cNvSpPr>
              <p:nvPr/>
            </p:nvSpPr>
            <p:spPr bwMode="auto">
              <a:xfrm rot="10800000">
                <a:off x="3552" y="1296"/>
                <a:ext cx="144" cy="144"/>
              </a:xfrm>
              <a:custGeom>
                <a:avLst/>
                <a:gdLst>
                  <a:gd name="T0" fmla="*/ 144 w 144"/>
                  <a:gd name="T1" fmla="*/ 0 h 144"/>
                  <a:gd name="T2" fmla="*/ 144 w 144"/>
                  <a:gd name="T3" fmla="*/ 144 h 144"/>
                  <a:gd name="T4" fmla="*/ 96 w 144"/>
                  <a:gd name="T5" fmla="*/ 132 h 144"/>
                  <a:gd name="T6" fmla="*/ 64 w 144"/>
                  <a:gd name="T7" fmla="*/ 116 h 144"/>
                  <a:gd name="T8" fmla="*/ 24 w 144"/>
                  <a:gd name="T9" fmla="*/ 84 h 144"/>
                  <a:gd name="T10" fmla="*/ 4 w 144"/>
                  <a:gd name="T11" fmla="*/ 44 h 144"/>
                  <a:gd name="T12" fmla="*/ 0 w 144"/>
                  <a:gd name="T13" fmla="*/ 0 h 144"/>
                  <a:gd name="T14" fmla="*/ 144 w 144"/>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144"/>
                  <a:gd name="T26" fmla="*/ 144 w 144"/>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144">
                    <a:moveTo>
                      <a:pt x="144" y="0"/>
                    </a:moveTo>
                    <a:lnTo>
                      <a:pt x="144" y="144"/>
                    </a:lnTo>
                    <a:lnTo>
                      <a:pt x="96" y="132"/>
                    </a:lnTo>
                    <a:lnTo>
                      <a:pt x="64" y="116"/>
                    </a:lnTo>
                    <a:lnTo>
                      <a:pt x="24" y="84"/>
                    </a:lnTo>
                    <a:lnTo>
                      <a:pt x="4" y="44"/>
                    </a:lnTo>
                    <a:lnTo>
                      <a:pt x="0" y="0"/>
                    </a:lnTo>
                    <a:lnTo>
                      <a:pt x="144" y="0"/>
                    </a:lnTo>
                    <a:close/>
                  </a:path>
                </a:pathLst>
              </a:custGeom>
              <a:solidFill>
                <a:schemeClr val="tx1"/>
              </a:solidFill>
              <a:ln w="9525">
                <a:solidFill>
                  <a:schemeClr val="tx1"/>
                </a:solidFill>
                <a:round/>
                <a:headEnd/>
                <a:tailEnd/>
              </a:ln>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grpSp>
        <p:sp>
          <p:nvSpPr>
            <p:cNvPr id="16" name="Line 26"/>
            <p:cNvSpPr>
              <a:spLocks noChangeShapeType="1"/>
            </p:cNvSpPr>
            <p:nvPr/>
          </p:nvSpPr>
          <p:spPr bwMode="auto">
            <a:xfrm>
              <a:off x="1728" y="1440"/>
              <a:ext cx="288" cy="0"/>
            </a:xfrm>
            <a:prstGeom prst="line">
              <a:avLst/>
            </a:prstGeom>
            <a:noFill/>
            <a:ln w="127000">
              <a:solidFill>
                <a:srgbClr val="0099FF"/>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17" name="Line 27"/>
            <p:cNvSpPr>
              <a:spLocks noChangeShapeType="1"/>
            </p:cNvSpPr>
            <p:nvPr/>
          </p:nvSpPr>
          <p:spPr bwMode="auto">
            <a:xfrm>
              <a:off x="2064" y="1440"/>
              <a:ext cx="288" cy="0"/>
            </a:xfrm>
            <a:prstGeom prst="line">
              <a:avLst/>
            </a:prstGeom>
            <a:noFill/>
            <a:ln w="127000">
              <a:solidFill>
                <a:srgbClr val="0099FF"/>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18" name="Line 28"/>
            <p:cNvSpPr>
              <a:spLocks noChangeShapeType="1"/>
            </p:cNvSpPr>
            <p:nvPr/>
          </p:nvSpPr>
          <p:spPr bwMode="auto">
            <a:xfrm>
              <a:off x="2400" y="1440"/>
              <a:ext cx="288" cy="0"/>
            </a:xfrm>
            <a:prstGeom prst="line">
              <a:avLst/>
            </a:prstGeom>
            <a:noFill/>
            <a:ln w="127000">
              <a:solidFill>
                <a:srgbClr val="0099FF"/>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19" name="Line 29"/>
            <p:cNvSpPr>
              <a:spLocks noChangeShapeType="1"/>
            </p:cNvSpPr>
            <p:nvPr/>
          </p:nvSpPr>
          <p:spPr bwMode="auto">
            <a:xfrm>
              <a:off x="2736" y="1440"/>
              <a:ext cx="288" cy="0"/>
            </a:xfrm>
            <a:prstGeom prst="line">
              <a:avLst/>
            </a:prstGeom>
            <a:noFill/>
            <a:ln w="127000">
              <a:solidFill>
                <a:srgbClr val="0099FF"/>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20" name="Line 30"/>
            <p:cNvSpPr>
              <a:spLocks noChangeShapeType="1"/>
            </p:cNvSpPr>
            <p:nvPr/>
          </p:nvSpPr>
          <p:spPr bwMode="auto">
            <a:xfrm>
              <a:off x="3072" y="1440"/>
              <a:ext cx="288" cy="0"/>
            </a:xfrm>
            <a:prstGeom prst="line">
              <a:avLst/>
            </a:prstGeom>
            <a:noFill/>
            <a:ln w="127000">
              <a:solidFill>
                <a:srgbClr val="0099FF"/>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21" name="Line 31"/>
            <p:cNvSpPr>
              <a:spLocks noChangeShapeType="1"/>
            </p:cNvSpPr>
            <p:nvPr/>
          </p:nvSpPr>
          <p:spPr bwMode="auto">
            <a:xfrm>
              <a:off x="1824" y="3648"/>
              <a:ext cx="3408" cy="0"/>
            </a:xfrm>
            <a:prstGeom prst="line">
              <a:avLst/>
            </a:prstGeom>
            <a:noFill/>
            <a:ln w="57150">
              <a:solidFill>
                <a:srgbClr val="0099FF"/>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22" name="Line 32"/>
            <p:cNvSpPr>
              <a:spLocks noChangeShapeType="1"/>
            </p:cNvSpPr>
            <p:nvPr/>
          </p:nvSpPr>
          <p:spPr bwMode="auto">
            <a:xfrm>
              <a:off x="1776" y="2496"/>
              <a:ext cx="3408" cy="0"/>
            </a:xfrm>
            <a:prstGeom prst="line">
              <a:avLst/>
            </a:prstGeom>
            <a:noFill/>
            <a:ln w="57150">
              <a:solidFill>
                <a:srgbClr val="0099FF"/>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23" name="Oval 33"/>
            <p:cNvSpPr>
              <a:spLocks noChangeArrowheads="1"/>
            </p:cNvSpPr>
            <p:nvPr/>
          </p:nvSpPr>
          <p:spPr bwMode="auto">
            <a:xfrm>
              <a:off x="1680" y="3552"/>
              <a:ext cx="144" cy="144"/>
            </a:xfrm>
            <a:prstGeom prst="ellipse">
              <a:avLst/>
            </a:prstGeom>
            <a:solidFill>
              <a:srgbClr val="0099FF"/>
            </a:solidFill>
            <a:ln w="9525">
              <a:solidFill>
                <a:schemeClr val="tx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24" name="Oval 34"/>
            <p:cNvSpPr>
              <a:spLocks noChangeArrowheads="1"/>
            </p:cNvSpPr>
            <p:nvPr/>
          </p:nvSpPr>
          <p:spPr bwMode="auto">
            <a:xfrm>
              <a:off x="2832" y="3552"/>
              <a:ext cx="144" cy="144"/>
            </a:xfrm>
            <a:prstGeom prst="ellipse">
              <a:avLst/>
            </a:prstGeom>
            <a:solidFill>
              <a:srgbClr val="0099FF"/>
            </a:solidFill>
            <a:ln w="9525">
              <a:solidFill>
                <a:schemeClr val="tx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25" name="Oval 35"/>
            <p:cNvSpPr>
              <a:spLocks noChangeArrowheads="1"/>
            </p:cNvSpPr>
            <p:nvPr/>
          </p:nvSpPr>
          <p:spPr bwMode="auto">
            <a:xfrm>
              <a:off x="5136" y="3552"/>
              <a:ext cx="144" cy="144"/>
            </a:xfrm>
            <a:prstGeom prst="ellipse">
              <a:avLst/>
            </a:prstGeom>
            <a:solidFill>
              <a:srgbClr val="0099FF"/>
            </a:solidFill>
            <a:ln w="9525">
              <a:solidFill>
                <a:schemeClr val="tx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26" name="Oval 36"/>
            <p:cNvSpPr>
              <a:spLocks noChangeArrowheads="1"/>
            </p:cNvSpPr>
            <p:nvPr/>
          </p:nvSpPr>
          <p:spPr bwMode="auto">
            <a:xfrm>
              <a:off x="3984" y="3552"/>
              <a:ext cx="144" cy="144"/>
            </a:xfrm>
            <a:prstGeom prst="ellipse">
              <a:avLst/>
            </a:prstGeom>
            <a:solidFill>
              <a:srgbClr val="0099FF"/>
            </a:solidFill>
            <a:ln w="9525">
              <a:solidFill>
                <a:schemeClr val="tx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27" name="Oval 37"/>
            <p:cNvSpPr>
              <a:spLocks noChangeArrowheads="1"/>
            </p:cNvSpPr>
            <p:nvPr/>
          </p:nvSpPr>
          <p:spPr bwMode="auto">
            <a:xfrm>
              <a:off x="5136" y="2400"/>
              <a:ext cx="144" cy="144"/>
            </a:xfrm>
            <a:prstGeom prst="ellipse">
              <a:avLst/>
            </a:prstGeom>
            <a:solidFill>
              <a:srgbClr val="0099FF"/>
            </a:solidFill>
            <a:ln w="9525">
              <a:solidFill>
                <a:schemeClr val="tx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28" name="Oval 38"/>
            <p:cNvSpPr>
              <a:spLocks noChangeArrowheads="1"/>
            </p:cNvSpPr>
            <p:nvPr/>
          </p:nvSpPr>
          <p:spPr bwMode="auto">
            <a:xfrm>
              <a:off x="3984" y="2400"/>
              <a:ext cx="144" cy="144"/>
            </a:xfrm>
            <a:prstGeom prst="ellipse">
              <a:avLst/>
            </a:prstGeom>
            <a:solidFill>
              <a:srgbClr val="0099FF"/>
            </a:solidFill>
            <a:ln w="9525">
              <a:solidFill>
                <a:schemeClr val="tx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29" name="Oval 39"/>
            <p:cNvSpPr>
              <a:spLocks noChangeArrowheads="1"/>
            </p:cNvSpPr>
            <p:nvPr/>
          </p:nvSpPr>
          <p:spPr bwMode="auto">
            <a:xfrm>
              <a:off x="2832" y="2400"/>
              <a:ext cx="144" cy="144"/>
            </a:xfrm>
            <a:prstGeom prst="ellipse">
              <a:avLst/>
            </a:prstGeom>
            <a:solidFill>
              <a:srgbClr val="0099FF"/>
            </a:solidFill>
            <a:ln w="9525">
              <a:solidFill>
                <a:schemeClr val="tx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30" name="Oval 40"/>
            <p:cNvSpPr>
              <a:spLocks noChangeArrowheads="1"/>
            </p:cNvSpPr>
            <p:nvPr/>
          </p:nvSpPr>
          <p:spPr bwMode="auto">
            <a:xfrm>
              <a:off x="1680" y="2400"/>
              <a:ext cx="144" cy="144"/>
            </a:xfrm>
            <a:prstGeom prst="ellipse">
              <a:avLst/>
            </a:prstGeom>
            <a:solidFill>
              <a:srgbClr val="0099FF"/>
            </a:solidFill>
            <a:ln w="9525">
              <a:solidFill>
                <a:schemeClr val="tx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31" name="Freeform 41"/>
            <p:cNvSpPr>
              <a:spLocks/>
            </p:cNvSpPr>
            <p:nvPr/>
          </p:nvSpPr>
          <p:spPr bwMode="auto">
            <a:xfrm>
              <a:off x="1488" y="1303"/>
              <a:ext cx="240" cy="288"/>
            </a:xfrm>
            <a:custGeom>
              <a:avLst/>
              <a:gdLst>
                <a:gd name="T0" fmla="*/ 0 w 336"/>
                <a:gd name="T1" fmla="*/ 0 h 288"/>
                <a:gd name="T2" fmla="*/ 0 w 336"/>
                <a:gd name="T3" fmla="*/ 288 h 288"/>
                <a:gd name="T4" fmla="*/ 44 w 336"/>
                <a:gd name="T5" fmla="*/ 0 h 288"/>
                <a:gd name="T6" fmla="*/ 44 w 336"/>
                <a:gd name="T7" fmla="*/ 288 h 288"/>
                <a:gd name="T8" fmla="*/ 0 w 336"/>
                <a:gd name="T9" fmla="*/ 0 h 288"/>
                <a:gd name="T10" fmla="*/ 0 60000 65536"/>
                <a:gd name="T11" fmla="*/ 0 60000 65536"/>
                <a:gd name="T12" fmla="*/ 0 60000 65536"/>
                <a:gd name="T13" fmla="*/ 0 60000 65536"/>
                <a:gd name="T14" fmla="*/ 0 60000 65536"/>
                <a:gd name="T15" fmla="*/ 0 w 336"/>
                <a:gd name="T16" fmla="*/ 0 h 288"/>
                <a:gd name="T17" fmla="*/ 336 w 336"/>
                <a:gd name="T18" fmla="*/ 288 h 288"/>
              </a:gdLst>
              <a:ahLst/>
              <a:cxnLst>
                <a:cxn ang="T10">
                  <a:pos x="T0" y="T1"/>
                </a:cxn>
                <a:cxn ang="T11">
                  <a:pos x="T2" y="T3"/>
                </a:cxn>
                <a:cxn ang="T12">
                  <a:pos x="T4" y="T5"/>
                </a:cxn>
                <a:cxn ang="T13">
                  <a:pos x="T6" y="T7"/>
                </a:cxn>
                <a:cxn ang="T14">
                  <a:pos x="T8" y="T9"/>
                </a:cxn>
              </a:cxnLst>
              <a:rect l="T15" t="T16" r="T17" b="T18"/>
              <a:pathLst>
                <a:path w="336" h="288">
                  <a:moveTo>
                    <a:pt x="0" y="0"/>
                  </a:moveTo>
                  <a:lnTo>
                    <a:pt x="0" y="288"/>
                  </a:lnTo>
                  <a:lnTo>
                    <a:pt x="336" y="0"/>
                  </a:lnTo>
                  <a:lnTo>
                    <a:pt x="336" y="288"/>
                  </a:lnTo>
                  <a:lnTo>
                    <a:pt x="0" y="0"/>
                  </a:lnTo>
                  <a:close/>
                </a:path>
              </a:pathLst>
            </a:custGeom>
            <a:solidFill>
              <a:srgbClr val="0099FF"/>
            </a:solidFill>
            <a:ln w="9525">
              <a:solidFill>
                <a:schemeClr val="tx1"/>
              </a:solidFill>
              <a:round/>
              <a:headEnd/>
              <a:tailEnd/>
            </a:ln>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grpSp>
      <p:grpSp>
        <p:nvGrpSpPr>
          <p:cNvPr id="43" name="Group 42"/>
          <p:cNvGrpSpPr>
            <a:grpSpLocks/>
          </p:cNvGrpSpPr>
          <p:nvPr/>
        </p:nvGrpSpPr>
        <p:grpSpPr bwMode="auto">
          <a:xfrm>
            <a:off x="990600" y="762000"/>
            <a:ext cx="1524000" cy="990600"/>
            <a:chOff x="624" y="480"/>
            <a:chExt cx="960" cy="624"/>
          </a:xfrm>
        </p:grpSpPr>
        <p:sp>
          <p:nvSpPr>
            <p:cNvPr id="44" name="Text Box 43"/>
            <p:cNvSpPr txBox="1">
              <a:spLocks noChangeArrowheads="1"/>
            </p:cNvSpPr>
            <p:nvPr/>
          </p:nvSpPr>
          <p:spPr bwMode="auto">
            <a:xfrm>
              <a:off x="624" y="480"/>
              <a:ext cx="960" cy="237"/>
            </a:xfrm>
            <a:prstGeom prst="rect">
              <a:avLst/>
            </a:prstGeom>
            <a:noFill/>
            <a:ln w="9525">
              <a:solidFill>
                <a:srgbClr val="00009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1" fontAlgn="base" hangingPunct="1">
                <a:spcBef>
                  <a:spcPct val="50000"/>
                </a:spcBef>
                <a:spcAft>
                  <a:spcPct val="0"/>
                </a:spcAft>
              </a:pPr>
              <a:r>
                <a:rPr lang="en-US" sz="1800" dirty="0">
                  <a:solidFill>
                    <a:srgbClr val="000090"/>
                  </a:solidFill>
                </a:rPr>
                <a:t>Water</a:t>
              </a:r>
              <a:r>
                <a:rPr lang="en-US" sz="1800" dirty="0">
                  <a:solidFill>
                    <a:srgbClr val="0099FF"/>
                  </a:solidFill>
                </a:rPr>
                <a:t> </a:t>
              </a:r>
              <a:r>
                <a:rPr lang="en-US" sz="1800" dirty="0">
                  <a:solidFill>
                    <a:srgbClr val="000090"/>
                  </a:solidFill>
                </a:rPr>
                <a:t>Meter</a:t>
              </a:r>
            </a:p>
          </p:txBody>
        </p:sp>
        <p:sp>
          <p:nvSpPr>
            <p:cNvPr id="45" name="Line 44"/>
            <p:cNvSpPr>
              <a:spLocks noChangeShapeType="1"/>
            </p:cNvSpPr>
            <p:nvPr/>
          </p:nvSpPr>
          <p:spPr bwMode="auto">
            <a:xfrm flipH="1">
              <a:off x="1152" y="768"/>
              <a:ext cx="96" cy="336"/>
            </a:xfrm>
            <a:prstGeom prst="line">
              <a:avLst/>
            </a:prstGeom>
            <a:noFill/>
            <a:ln w="9525">
              <a:solidFill>
                <a:srgbClr val="000090"/>
              </a:solidFill>
              <a:round/>
              <a:headEnd/>
              <a:tailEnd type="triangle" w="med" len="me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grpSp>
      <p:grpSp>
        <p:nvGrpSpPr>
          <p:cNvPr id="46" name="Group 45"/>
          <p:cNvGrpSpPr>
            <a:grpSpLocks/>
          </p:cNvGrpSpPr>
          <p:nvPr/>
        </p:nvGrpSpPr>
        <p:grpSpPr bwMode="auto">
          <a:xfrm>
            <a:off x="2819400" y="762000"/>
            <a:ext cx="1371600" cy="1066800"/>
            <a:chOff x="1776" y="480"/>
            <a:chExt cx="864" cy="672"/>
          </a:xfrm>
        </p:grpSpPr>
        <p:sp>
          <p:nvSpPr>
            <p:cNvPr id="47" name="Text Box 46"/>
            <p:cNvSpPr txBox="1">
              <a:spLocks noChangeArrowheads="1"/>
            </p:cNvSpPr>
            <p:nvPr/>
          </p:nvSpPr>
          <p:spPr bwMode="auto">
            <a:xfrm>
              <a:off x="1872" y="480"/>
              <a:ext cx="768" cy="410"/>
            </a:xfrm>
            <a:prstGeom prst="rect">
              <a:avLst/>
            </a:prstGeom>
            <a:noFill/>
            <a:ln w="9525">
              <a:solidFill>
                <a:srgbClr val="00009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1" fontAlgn="base" hangingPunct="1">
                <a:spcBef>
                  <a:spcPct val="50000"/>
                </a:spcBef>
                <a:spcAft>
                  <a:spcPct val="0"/>
                </a:spcAft>
              </a:pPr>
              <a:r>
                <a:rPr lang="en-US" sz="1800" dirty="0">
                  <a:solidFill>
                    <a:srgbClr val="000090"/>
                  </a:solidFill>
                </a:rPr>
                <a:t>Backflow Preventer</a:t>
              </a:r>
            </a:p>
          </p:txBody>
        </p:sp>
        <p:sp>
          <p:nvSpPr>
            <p:cNvPr id="48" name="Line 47"/>
            <p:cNvSpPr>
              <a:spLocks noChangeShapeType="1"/>
            </p:cNvSpPr>
            <p:nvPr/>
          </p:nvSpPr>
          <p:spPr bwMode="auto">
            <a:xfrm flipH="1">
              <a:off x="1776" y="960"/>
              <a:ext cx="96" cy="192"/>
            </a:xfrm>
            <a:prstGeom prst="line">
              <a:avLst/>
            </a:prstGeom>
            <a:noFill/>
            <a:ln w="9525">
              <a:solidFill>
                <a:srgbClr val="000090"/>
              </a:solidFill>
              <a:round/>
              <a:headEnd/>
              <a:tailEnd type="triangle" w="med" len="me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grpSp>
      <p:grpSp>
        <p:nvGrpSpPr>
          <p:cNvPr id="49" name="Group 48"/>
          <p:cNvGrpSpPr>
            <a:grpSpLocks/>
          </p:cNvGrpSpPr>
          <p:nvPr/>
        </p:nvGrpSpPr>
        <p:grpSpPr bwMode="auto">
          <a:xfrm>
            <a:off x="4648200" y="762000"/>
            <a:ext cx="1219200" cy="990600"/>
            <a:chOff x="2928" y="480"/>
            <a:chExt cx="768" cy="624"/>
          </a:xfrm>
        </p:grpSpPr>
        <p:sp>
          <p:nvSpPr>
            <p:cNvPr id="50" name="Text Box 49"/>
            <p:cNvSpPr txBox="1">
              <a:spLocks noChangeArrowheads="1"/>
            </p:cNvSpPr>
            <p:nvPr/>
          </p:nvSpPr>
          <p:spPr bwMode="auto">
            <a:xfrm>
              <a:off x="2928" y="480"/>
              <a:ext cx="768" cy="237"/>
            </a:xfrm>
            <a:prstGeom prst="rect">
              <a:avLst/>
            </a:prstGeom>
            <a:noFill/>
            <a:ln w="9525">
              <a:solidFill>
                <a:srgbClr val="00009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1" fontAlgn="base" hangingPunct="1">
                <a:spcBef>
                  <a:spcPct val="50000"/>
                </a:spcBef>
                <a:spcAft>
                  <a:spcPct val="0"/>
                </a:spcAft>
              </a:pPr>
              <a:r>
                <a:rPr lang="en-US" sz="1800" dirty="0">
                  <a:solidFill>
                    <a:srgbClr val="000090"/>
                  </a:solidFill>
                </a:rPr>
                <a:t>Main Line</a:t>
              </a:r>
            </a:p>
          </p:txBody>
        </p:sp>
        <p:sp>
          <p:nvSpPr>
            <p:cNvPr id="51" name="Line 50"/>
            <p:cNvSpPr>
              <a:spLocks noChangeShapeType="1"/>
            </p:cNvSpPr>
            <p:nvPr/>
          </p:nvSpPr>
          <p:spPr bwMode="auto">
            <a:xfrm flipH="1">
              <a:off x="2928" y="768"/>
              <a:ext cx="96" cy="336"/>
            </a:xfrm>
            <a:prstGeom prst="line">
              <a:avLst/>
            </a:prstGeom>
            <a:noFill/>
            <a:ln w="9525">
              <a:solidFill>
                <a:srgbClr val="000090"/>
              </a:solidFill>
              <a:round/>
              <a:headEnd/>
              <a:tailEnd type="triangle" w="med" len="me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grpSp>
      <p:grpSp>
        <p:nvGrpSpPr>
          <p:cNvPr id="52" name="Group 51"/>
          <p:cNvGrpSpPr>
            <a:grpSpLocks/>
          </p:cNvGrpSpPr>
          <p:nvPr/>
        </p:nvGrpSpPr>
        <p:grpSpPr bwMode="auto">
          <a:xfrm>
            <a:off x="6019800" y="1223963"/>
            <a:ext cx="1295400" cy="681037"/>
            <a:chOff x="3792" y="771"/>
            <a:chExt cx="816" cy="429"/>
          </a:xfrm>
        </p:grpSpPr>
        <p:sp>
          <p:nvSpPr>
            <p:cNvPr id="53" name="Text Box 52"/>
            <p:cNvSpPr txBox="1">
              <a:spLocks noChangeArrowheads="1"/>
            </p:cNvSpPr>
            <p:nvPr/>
          </p:nvSpPr>
          <p:spPr bwMode="auto">
            <a:xfrm>
              <a:off x="4080" y="771"/>
              <a:ext cx="528" cy="237"/>
            </a:xfrm>
            <a:prstGeom prst="rect">
              <a:avLst/>
            </a:prstGeom>
            <a:noFill/>
            <a:ln w="9525">
              <a:solidFill>
                <a:srgbClr val="00009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1" fontAlgn="base" hangingPunct="1">
                <a:spcBef>
                  <a:spcPct val="50000"/>
                </a:spcBef>
                <a:spcAft>
                  <a:spcPct val="0"/>
                </a:spcAft>
              </a:pPr>
              <a:r>
                <a:rPr lang="en-US" sz="1800" dirty="0">
                  <a:solidFill>
                    <a:srgbClr val="000090"/>
                  </a:solidFill>
                </a:rPr>
                <a:t>Valve</a:t>
              </a:r>
            </a:p>
          </p:txBody>
        </p:sp>
        <p:sp>
          <p:nvSpPr>
            <p:cNvPr id="54" name="Line 53"/>
            <p:cNvSpPr>
              <a:spLocks noChangeShapeType="1"/>
            </p:cNvSpPr>
            <p:nvPr/>
          </p:nvSpPr>
          <p:spPr bwMode="auto">
            <a:xfrm flipH="1">
              <a:off x="3792" y="1056"/>
              <a:ext cx="192" cy="144"/>
            </a:xfrm>
            <a:prstGeom prst="line">
              <a:avLst/>
            </a:prstGeom>
            <a:noFill/>
            <a:ln w="9525">
              <a:solidFill>
                <a:srgbClr val="000090"/>
              </a:solidFill>
              <a:round/>
              <a:headEnd/>
              <a:tailEnd type="triangle" w="med" len="me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grpSp>
      <p:grpSp>
        <p:nvGrpSpPr>
          <p:cNvPr id="55" name="Group 54"/>
          <p:cNvGrpSpPr>
            <a:grpSpLocks/>
          </p:cNvGrpSpPr>
          <p:nvPr/>
        </p:nvGrpSpPr>
        <p:grpSpPr bwMode="auto">
          <a:xfrm>
            <a:off x="5791200" y="1981200"/>
            <a:ext cx="2667000" cy="762000"/>
            <a:chOff x="3648" y="1248"/>
            <a:chExt cx="1680" cy="480"/>
          </a:xfrm>
        </p:grpSpPr>
        <p:sp>
          <p:nvSpPr>
            <p:cNvPr id="56" name="Text Box 55"/>
            <p:cNvSpPr txBox="1">
              <a:spLocks noChangeArrowheads="1"/>
            </p:cNvSpPr>
            <p:nvPr/>
          </p:nvSpPr>
          <p:spPr bwMode="auto">
            <a:xfrm>
              <a:off x="4416" y="1248"/>
              <a:ext cx="912" cy="237"/>
            </a:xfrm>
            <a:prstGeom prst="rect">
              <a:avLst/>
            </a:prstGeom>
            <a:noFill/>
            <a:ln w="9525">
              <a:solidFill>
                <a:srgbClr val="00009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1" fontAlgn="base" hangingPunct="1">
                <a:spcBef>
                  <a:spcPct val="50000"/>
                </a:spcBef>
                <a:spcAft>
                  <a:spcPct val="0"/>
                </a:spcAft>
              </a:pPr>
              <a:r>
                <a:rPr lang="en-US" sz="1800" dirty="0">
                  <a:solidFill>
                    <a:srgbClr val="000090"/>
                  </a:solidFill>
                </a:rPr>
                <a:t>Lateral</a:t>
              </a:r>
              <a:r>
                <a:rPr lang="en-US" sz="1800" dirty="0">
                  <a:solidFill>
                    <a:srgbClr val="0099FF"/>
                  </a:solidFill>
                </a:rPr>
                <a:t> </a:t>
              </a:r>
              <a:r>
                <a:rPr lang="en-US" sz="1800" dirty="0">
                  <a:solidFill>
                    <a:srgbClr val="000090"/>
                  </a:solidFill>
                </a:rPr>
                <a:t>Line</a:t>
              </a:r>
            </a:p>
          </p:txBody>
        </p:sp>
        <p:sp>
          <p:nvSpPr>
            <p:cNvPr id="57" name="Line 56"/>
            <p:cNvSpPr>
              <a:spLocks noChangeShapeType="1"/>
            </p:cNvSpPr>
            <p:nvPr/>
          </p:nvSpPr>
          <p:spPr bwMode="auto">
            <a:xfrm flipH="1">
              <a:off x="3648" y="1488"/>
              <a:ext cx="720" cy="240"/>
            </a:xfrm>
            <a:prstGeom prst="line">
              <a:avLst/>
            </a:prstGeom>
            <a:noFill/>
            <a:ln w="9525">
              <a:solidFill>
                <a:srgbClr val="000090"/>
              </a:solidFill>
              <a:round/>
              <a:headEnd/>
              <a:tailEnd type="triangle" w="med" len="me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grpSp>
      <p:grpSp>
        <p:nvGrpSpPr>
          <p:cNvPr id="58" name="Group 57"/>
          <p:cNvGrpSpPr>
            <a:grpSpLocks/>
          </p:cNvGrpSpPr>
          <p:nvPr/>
        </p:nvGrpSpPr>
        <p:grpSpPr bwMode="auto">
          <a:xfrm>
            <a:off x="6553200" y="3962400"/>
            <a:ext cx="1524000" cy="1447800"/>
            <a:chOff x="4128" y="2496"/>
            <a:chExt cx="960" cy="912"/>
          </a:xfrm>
        </p:grpSpPr>
        <p:sp>
          <p:nvSpPr>
            <p:cNvPr id="59" name="Text Box 58"/>
            <p:cNvSpPr txBox="1">
              <a:spLocks noChangeArrowheads="1"/>
            </p:cNvSpPr>
            <p:nvPr/>
          </p:nvSpPr>
          <p:spPr bwMode="auto">
            <a:xfrm>
              <a:off x="4224" y="2736"/>
              <a:ext cx="720" cy="410"/>
            </a:xfrm>
            <a:prstGeom prst="rect">
              <a:avLst/>
            </a:prstGeom>
            <a:noFill/>
            <a:ln w="9525">
              <a:solidFill>
                <a:srgbClr val="00009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1" fontAlgn="base" hangingPunct="1">
                <a:spcBef>
                  <a:spcPct val="50000"/>
                </a:spcBef>
                <a:spcAft>
                  <a:spcPct val="0"/>
                </a:spcAft>
              </a:pPr>
              <a:r>
                <a:rPr lang="en-US" sz="1800" dirty="0">
                  <a:solidFill>
                    <a:srgbClr val="000090"/>
                  </a:solidFill>
                </a:rPr>
                <a:t>Sprinkler Heads</a:t>
              </a:r>
            </a:p>
          </p:txBody>
        </p:sp>
        <p:sp>
          <p:nvSpPr>
            <p:cNvPr id="60" name="Line 59"/>
            <p:cNvSpPr>
              <a:spLocks noChangeShapeType="1"/>
            </p:cNvSpPr>
            <p:nvPr/>
          </p:nvSpPr>
          <p:spPr bwMode="auto">
            <a:xfrm flipH="1" flipV="1">
              <a:off x="4176" y="2496"/>
              <a:ext cx="144" cy="144"/>
            </a:xfrm>
            <a:prstGeom prst="line">
              <a:avLst/>
            </a:prstGeom>
            <a:noFill/>
            <a:ln w="9525">
              <a:solidFill>
                <a:srgbClr val="000090"/>
              </a:solidFill>
              <a:round/>
              <a:headEnd/>
              <a:tailEnd type="triangle" w="med" len="me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61" name="Line 60"/>
            <p:cNvSpPr>
              <a:spLocks noChangeShapeType="1"/>
            </p:cNvSpPr>
            <p:nvPr/>
          </p:nvSpPr>
          <p:spPr bwMode="auto">
            <a:xfrm flipV="1">
              <a:off x="4848" y="2544"/>
              <a:ext cx="192" cy="144"/>
            </a:xfrm>
            <a:prstGeom prst="line">
              <a:avLst/>
            </a:prstGeom>
            <a:noFill/>
            <a:ln w="9525">
              <a:solidFill>
                <a:srgbClr val="000090"/>
              </a:solidFill>
              <a:round/>
              <a:headEnd/>
              <a:tailEnd type="triangle" w="med" len="me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62" name="Line 61"/>
            <p:cNvSpPr>
              <a:spLocks noChangeShapeType="1"/>
            </p:cNvSpPr>
            <p:nvPr/>
          </p:nvSpPr>
          <p:spPr bwMode="auto">
            <a:xfrm flipH="1">
              <a:off x="4128" y="3216"/>
              <a:ext cx="144" cy="192"/>
            </a:xfrm>
            <a:prstGeom prst="line">
              <a:avLst/>
            </a:prstGeom>
            <a:noFill/>
            <a:ln w="9525">
              <a:solidFill>
                <a:srgbClr val="000090"/>
              </a:solidFill>
              <a:round/>
              <a:headEnd/>
              <a:tailEnd type="triangle" w="med" len="me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63" name="Line 62"/>
            <p:cNvSpPr>
              <a:spLocks noChangeShapeType="1"/>
            </p:cNvSpPr>
            <p:nvPr/>
          </p:nvSpPr>
          <p:spPr bwMode="auto">
            <a:xfrm>
              <a:off x="4896" y="3216"/>
              <a:ext cx="192" cy="192"/>
            </a:xfrm>
            <a:prstGeom prst="line">
              <a:avLst/>
            </a:prstGeom>
            <a:noFill/>
            <a:ln w="9525">
              <a:solidFill>
                <a:srgbClr val="000090"/>
              </a:solidFill>
              <a:round/>
              <a:headEnd/>
              <a:tailEnd type="triangle" w="med" len="me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grpSp>
    </p:spTree>
    <p:extLst>
      <p:ext uri="{BB962C8B-B14F-4D97-AF65-F5344CB8AC3E}">
        <p14:creationId xmlns:p14="http://schemas.microsoft.com/office/powerpoint/2010/main" val="246919266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2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43"/>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46"/>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nodeType="clickEffect">
                                  <p:stCondLst>
                                    <p:cond delay="0"/>
                                  </p:stCondLst>
                                  <p:childTnLst>
                                    <p:set>
                                      <p:cBhvr>
                                        <p:cTn id="19" dur="1" fill="hold">
                                          <p:stCondLst>
                                            <p:cond delay="0"/>
                                          </p:stCondLst>
                                        </p:cTn>
                                        <p:tgtEl>
                                          <p:spTgt spid="49"/>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52"/>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nodeType="clickEffect">
                                  <p:stCondLst>
                                    <p:cond delay="0"/>
                                  </p:stCondLst>
                                  <p:childTnLst>
                                    <p:set>
                                      <p:cBhvr>
                                        <p:cTn id="27" dur="1" fill="hold">
                                          <p:stCondLst>
                                            <p:cond delay="0"/>
                                          </p:stCondLst>
                                        </p:cTn>
                                        <p:tgtEl>
                                          <p:spTgt spid="55"/>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nodeType="clickEffect">
                                  <p:stCondLst>
                                    <p:cond delay="0"/>
                                  </p:stCondLst>
                                  <p:childTnLst>
                                    <p:set>
                                      <p:cBhvr>
                                        <p:cTn id="31" dur="1" fill="hold">
                                          <p:stCondLst>
                                            <p:cond delay="0"/>
                                          </p:stCondLst>
                                        </p:cTn>
                                        <p:tgtEl>
                                          <p:spTgt spid="5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2"/>
          <a:srcRect l="8299" r="4417"/>
          <a:stretch/>
        </p:blipFill>
        <p:spPr>
          <a:xfrm>
            <a:off x="76200" y="838200"/>
            <a:ext cx="9030513" cy="5791200"/>
          </a:xfrm>
          <a:prstGeom prst="rect">
            <a:avLst/>
          </a:prstGeom>
        </p:spPr>
      </p:pic>
      <p:sp>
        <p:nvSpPr>
          <p:cNvPr id="4" name="TextBox 3"/>
          <p:cNvSpPr txBox="1"/>
          <p:nvPr/>
        </p:nvSpPr>
        <p:spPr>
          <a:xfrm>
            <a:off x="838200" y="76200"/>
            <a:ext cx="7543800" cy="584776"/>
          </a:xfrm>
          <a:prstGeom prst="rect">
            <a:avLst/>
          </a:prstGeom>
          <a:solidFill>
            <a:srgbClr val="FFFFFF"/>
          </a:solidFill>
          <a:ln>
            <a:solidFill>
              <a:srgbClr val="000090"/>
            </a:solidFill>
          </a:ln>
        </p:spPr>
        <p:txBody>
          <a:bodyPr wrap="square" rtlCol="0">
            <a:spAutoFit/>
          </a:bodyPr>
          <a:lstStyle/>
          <a:p>
            <a:pPr algn="ctr"/>
            <a:r>
              <a:rPr lang="en-US" sz="3200" b="1" dirty="0" smtClean="0">
                <a:solidFill>
                  <a:srgbClr val="000090"/>
                </a:solidFill>
                <a:latin typeface="+mj-lt"/>
                <a:cs typeface="ChunkFive Roman"/>
              </a:rPr>
              <a:t>How many people can fit in an elevator??</a:t>
            </a:r>
            <a:endParaRPr lang="en-US" sz="3200" b="1" dirty="0">
              <a:solidFill>
                <a:srgbClr val="000090"/>
              </a:solidFill>
              <a:latin typeface="+mj-lt"/>
              <a:cs typeface="ChunkFive Roman"/>
            </a:endParaRPr>
          </a:p>
        </p:txBody>
      </p:sp>
      <p:sp>
        <p:nvSpPr>
          <p:cNvPr id="5" name="TextBox 4"/>
          <p:cNvSpPr txBox="1"/>
          <p:nvPr/>
        </p:nvSpPr>
        <p:spPr>
          <a:xfrm>
            <a:off x="2590800" y="1762780"/>
            <a:ext cx="3886200" cy="523220"/>
          </a:xfrm>
          <a:prstGeom prst="rect">
            <a:avLst/>
          </a:prstGeom>
          <a:solidFill>
            <a:srgbClr val="FFFFFF"/>
          </a:solidFill>
          <a:ln>
            <a:solidFill>
              <a:srgbClr val="000090"/>
            </a:solidFill>
          </a:ln>
        </p:spPr>
        <p:txBody>
          <a:bodyPr wrap="square" rtlCol="0">
            <a:spAutoFit/>
          </a:bodyPr>
          <a:lstStyle/>
          <a:p>
            <a:r>
              <a:rPr lang="en-US" sz="2800" b="1" dirty="0" smtClean="0">
                <a:solidFill>
                  <a:srgbClr val="000090"/>
                </a:solidFill>
                <a:latin typeface="+mj-lt"/>
                <a:cs typeface="ChunkFive Roman"/>
              </a:rPr>
              <a:t>Weight Limit = 1,000 </a:t>
            </a:r>
            <a:r>
              <a:rPr lang="en-US" sz="2800" b="1" dirty="0" err="1" smtClean="0">
                <a:solidFill>
                  <a:srgbClr val="000090"/>
                </a:solidFill>
                <a:latin typeface="+mj-lt"/>
                <a:cs typeface="ChunkFive Roman"/>
              </a:rPr>
              <a:t>lbs</a:t>
            </a:r>
            <a:endParaRPr lang="en-US" sz="2800" b="1" dirty="0">
              <a:solidFill>
                <a:srgbClr val="000090"/>
              </a:solidFill>
              <a:latin typeface="+mj-lt"/>
              <a:cs typeface="ChunkFive Roman"/>
            </a:endParaRPr>
          </a:p>
        </p:txBody>
      </p:sp>
      <p:pic>
        <p:nvPicPr>
          <p:cNvPr id="6" name="Picture 5"/>
          <p:cNvPicPr>
            <a:picLocks noChangeAspect="1"/>
          </p:cNvPicPr>
          <p:nvPr/>
        </p:nvPicPr>
        <p:blipFill rotWithShape="1">
          <a:blip r:embed="rId3"/>
          <a:srcRect l="36098" t="2172" b="7407"/>
          <a:stretch/>
        </p:blipFill>
        <p:spPr>
          <a:xfrm>
            <a:off x="4946734" y="2470344"/>
            <a:ext cx="4121065" cy="4235255"/>
          </a:xfrm>
          <a:prstGeom prst="rect">
            <a:avLst/>
          </a:prstGeom>
          <a:ln>
            <a:solidFill>
              <a:schemeClr val="bg1"/>
            </a:solidFill>
          </a:ln>
        </p:spPr>
      </p:pic>
      <p:sp>
        <p:nvSpPr>
          <p:cNvPr id="7" name="TextBox 6"/>
          <p:cNvSpPr txBox="1"/>
          <p:nvPr/>
        </p:nvSpPr>
        <p:spPr>
          <a:xfrm>
            <a:off x="5410200" y="5257800"/>
            <a:ext cx="3352800" cy="523220"/>
          </a:xfrm>
          <a:prstGeom prst="rect">
            <a:avLst/>
          </a:prstGeom>
          <a:solidFill>
            <a:srgbClr val="FFFFFF"/>
          </a:solidFill>
          <a:ln>
            <a:solidFill>
              <a:srgbClr val="000090"/>
            </a:solidFill>
          </a:ln>
        </p:spPr>
        <p:txBody>
          <a:bodyPr wrap="square" rtlCol="0">
            <a:spAutoFit/>
          </a:bodyPr>
          <a:lstStyle/>
          <a:p>
            <a:r>
              <a:rPr lang="en-US" sz="2800" b="1" dirty="0" err="1" smtClean="0">
                <a:solidFill>
                  <a:srgbClr val="000090"/>
                </a:solidFill>
                <a:latin typeface="+mj-lt"/>
                <a:cs typeface="ChunkFive Roman"/>
              </a:rPr>
              <a:t>Avg</a:t>
            </a:r>
            <a:r>
              <a:rPr lang="en-US" sz="2800" b="1" dirty="0" smtClean="0">
                <a:solidFill>
                  <a:srgbClr val="000090"/>
                </a:solidFill>
                <a:latin typeface="+mj-lt"/>
                <a:cs typeface="ChunkFive Roman"/>
              </a:rPr>
              <a:t> weight = 312 </a:t>
            </a:r>
            <a:r>
              <a:rPr lang="en-US" sz="2800" b="1" dirty="0" err="1" smtClean="0">
                <a:solidFill>
                  <a:srgbClr val="000090"/>
                </a:solidFill>
                <a:latin typeface="+mj-lt"/>
                <a:cs typeface="ChunkFive Roman"/>
              </a:rPr>
              <a:t>lbs</a:t>
            </a:r>
            <a:endParaRPr lang="en-US" sz="2800" b="1" dirty="0">
              <a:solidFill>
                <a:srgbClr val="000090"/>
              </a:solidFill>
              <a:latin typeface="+mj-lt"/>
              <a:cs typeface="ChunkFive Roman"/>
            </a:endParaRPr>
          </a:p>
        </p:txBody>
      </p:sp>
      <p:pic>
        <p:nvPicPr>
          <p:cNvPr id="8" name="Picture 7"/>
          <p:cNvPicPr>
            <a:picLocks noChangeAspect="1"/>
          </p:cNvPicPr>
          <p:nvPr/>
        </p:nvPicPr>
        <p:blipFill rotWithShape="1">
          <a:blip r:embed="rId4"/>
          <a:srcRect l="23433" t="691" r="18638" b="-1002"/>
          <a:stretch/>
        </p:blipFill>
        <p:spPr>
          <a:xfrm>
            <a:off x="78080" y="2476822"/>
            <a:ext cx="4341520" cy="4228778"/>
          </a:xfrm>
          <a:prstGeom prst="rect">
            <a:avLst/>
          </a:prstGeom>
          <a:ln>
            <a:solidFill>
              <a:srgbClr val="FFFFFF"/>
            </a:solidFill>
          </a:ln>
        </p:spPr>
      </p:pic>
      <p:sp>
        <p:nvSpPr>
          <p:cNvPr id="9" name="TextBox 8"/>
          <p:cNvSpPr txBox="1"/>
          <p:nvPr/>
        </p:nvSpPr>
        <p:spPr>
          <a:xfrm>
            <a:off x="609600" y="5257800"/>
            <a:ext cx="3352800" cy="523220"/>
          </a:xfrm>
          <a:prstGeom prst="rect">
            <a:avLst/>
          </a:prstGeom>
          <a:solidFill>
            <a:srgbClr val="FFFFFF"/>
          </a:solidFill>
          <a:ln>
            <a:solidFill>
              <a:srgbClr val="000090"/>
            </a:solidFill>
          </a:ln>
        </p:spPr>
        <p:txBody>
          <a:bodyPr wrap="square" rtlCol="0">
            <a:spAutoFit/>
          </a:bodyPr>
          <a:lstStyle/>
          <a:p>
            <a:r>
              <a:rPr lang="en-US" sz="2800" b="1" dirty="0" err="1" smtClean="0">
                <a:solidFill>
                  <a:srgbClr val="000090"/>
                </a:solidFill>
                <a:latin typeface="+mj-lt"/>
                <a:cs typeface="ChunkFive Roman"/>
              </a:rPr>
              <a:t>Avg</a:t>
            </a:r>
            <a:r>
              <a:rPr lang="en-US" sz="2800" b="1" dirty="0" smtClean="0">
                <a:solidFill>
                  <a:srgbClr val="000090"/>
                </a:solidFill>
                <a:latin typeface="+mj-lt"/>
                <a:cs typeface="ChunkFive Roman"/>
              </a:rPr>
              <a:t> weight = 100 </a:t>
            </a:r>
            <a:r>
              <a:rPr lang="en-US" sz="2800" b="1" dirty="0" err="1" smtClean="0">
                <a:solidFill>
                  <a:srgbClr val="000090"/>
                </a:solidFill>
                <a:latin typeface="+mj-lt"/>
                <a:cs typeface="ChunkFive Roman"/>
              </a:rPr>
              <a:t>lbs</a:t>
            </a:r>
            <a:endParaRPr lang="en-US" sz="2800" b="1" dirty="0">
              <a:solidFill>
                <a:srgbClr val="000090"/>
              </a:solidFill>
              <a:latin typeface="+mj-lt"/>
              <a:cs typeface="ChunkFive Roman"/>
            </a:endParaRPr>
          </a:p>
        </p:txBody>
      </p:sp>
    </p:spTree>
    <p:extLst>
      <p:ext uri="{BB962C8B-B14F-4D97-AF65-F5344CB8AC3E}">
        <p14:creationId xmlns:p14="http://schemas.microsoft.com/office/powerpoint/2010/main" val="87461421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up)">
                                      <p:cBhvr>
                                        <p:cTn id="12" dur="500"/>
                                        <p:tgtEl>
                                          <p:spTgt spid="6"/>
                                        </p:tgtEl>
                                      </p:cBhvr>
                                    </p:animEffect>
                                  </p:childTnLst>
                                </p:cTn>
                              </p:par>
                              <p:par>
                                <p:cTn id="13" presetID="22" presetClass="entr" presetSubtype="1"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up)">
                                      <p:cBhvr>
                                        <p:cTn id="15" dur="5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1" fill="hold" nodeType="click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500"/>
                                        <p:tgtEl>
                                          <p:spTgt spid="8"/>
                                        </p:tgtEl>
                                      </p:cBhvr>
                                    </p:animEffect>
                                  </p:childTnLst>
                                </p:cTn>
                              </p:par>
                              <p:par>
                                <p:cTn id="21" presetID="22" presetClass="entr" presetSubtype="1" fill="hold" grpId="0" nodeType="with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wipe(up)">
                                      <p:cBhvr>
                                        <p:cTn id="2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9"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7586" name="Picture 2" descr="Picture2"/>
          <p:cNvPicPr>
            <a:picLocks noChangeAspect="1" noChangeArrowheads="1"/>
          </p:cNvPicPr>
          <p:nvPr/>
        </p:nvPicPr>
        <p:blipFill rotWithShape="1">
          <a:blip r:embed="rId2">
            <a:extLst>
              <a:ext uri="{28A0092B-C50C-407E-A947-70E740481C1C}">
                <a14:useLocalDpi xmlns:a14="http://schemas.microsoft.com/office/drawing/2010/main" val="0"/>
              </a:ext>
            </a:extLst>
          </a:blip>
          <a:srcRect b="9965"/>
          <a:stretch/>
        </p:blipFill>
        <p:spPr bwMode="auto">
          <a:xfrm>
            <a:off x="0" y="1143000"/>
            <a:ext cx="9144000" cy="5469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Rectangle 9"/>
          <p:cNvSpPr/>
          <p:nvPr/>
        </p:nvSpPr>
        <p:spPr>
          <a:xfrm>
            <a:off x="1143000" y="0"/>
            <a:ext cx="6934200" cy="2362200"/>
          </a:xfrm>
          <a:prstGeom prst="rect">
            <a:avLst/>
          </a:prstGeom>
          <a:solidFill>
            <a:srgbClr val="FFFFFF"/>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aphicFrame>
        <p:nvGraphicFramePr>
          <p:cNvPr id="9" name="Table 8"/>
          <p:cNvGraphicFramePr>
            <a:graphicFrameLocks noGrp="1"/>
          </p:cNvGraphicFramePr>
          <p:nvPr>
            <p:extLst>
              <p:ext uri="{D42A27DB-BD31-4B8C-83A1-F6EECF244321}">
                <p14:modId xmlns:p14="http://schemas.microsoft.com/office/powerpoint/2010/main" val="3390756241"/>
              </p:ext>
            </p:extLst>
          </p:nvPr>
        </p:nvGraphicFramePr>
        <p:xfrm>
          <a:off x="1219200" y="76200"/>
          <a:ext cx="6781800" cy="2209800"/>
        </p:xfrm>
        <a:graphic>
          <a:graphicData uri="http://schemas.openxmlformats.org/drawingml/2006/table">
            <a:tbl>
              <a:tblPr firstRow="1" bandRow="1">
                <a:tableStyleId>{17292A2E-F333-43FB-9621-5CBBE7FDCDCB}</a:tableStyleId>
              </a:tblPr>
              <a:tblGrid>
                <a:gridCol w="2260600"/>
                <a:gridCol w="2260600"/>
                <a:gridCol w="2260600"/>
              </a:tblGrid>
              <a:tr h="807057">
                <a:tc>
                  <a:txBody>
                    <a:bodyPr/>
                    <a:lstStyle/>
                    <a:p>
                      <a:pPr algn="ctr"/>
                      <a:r>
                        <a:rPr lang="en-US" dirty="0" smtClean="0"/>
                        <a:t>Meter</a:t>
                      </a:r>
                      <a:r>
                        <a:rPr lang="en-US" baseline="0" dirty="0" smtClean="0"/>
                        <a:t> Size</a:t>
                      </a:r>
                      <a:endParaRPr lang="en-US" dirty="0"/>
                    </a:p>
                  </a:txBody>
                  <a:tcPr/>
                </a:tc>
                <a:tc>
                  <a:txBody>
                    <a:bodyPr/>
                    <a:lstStyle/>
                    <a:p>
                      <a:pPr algn="ctr"/>
                      <a:r>
                        <a:rPr lang="en-US" dirty="0" smtClean="0"/>
                        <a:t>Max Zone Flow</a:t>
                      </a:r>
                    </a:p>
                    <a:p>
                      <a:pPr algn="ctr"/>
                      <a:r>
                        <a:rPr lang="en-US" dirty="0" smtClean="0"/>
                        <a:t>&lt; 55 PSI Static</a:t>
                      </a:r>
                      <a:endParaRPr lang="en-US" dirty="0"/>
                    </a:p>
                  </a:txBody>
                  <a:tcPr/>
                </a:tc>
                <a:tc>
                  <a:txBody>
                    <a:bodyPr/>
                    <a:lstStyle/>
                    <a:p>
                      <a:pPr algn="ctr"/>
                      <a:r>
                        <a:rPr lang="en-US" dirty="0" smtClean="0"/>
                        <a:t>Max Zone Flow</a:t>
                      </a:r>
                    </a:p>
                    <a:p>
                      <a:pPr algn="ctr"/>
                      <a:r>
                        <a:rPr lang="en-US" dirty="0" smtClean="0"/>
                        <a:t>&gt; 55 PSI Static</a:t>
                      </a:r>
                      <a:endParaRPr lang="en-US" dirty="0"/>
                    </a:p>
                  </a:txBody>
                  <a:tcPr/>
                </a:tc>
              </a:tr>
              <a:tr h="467581">
                <a:tc>
                  <a:txBody>
                    <a:bodyPr/>
                    <a:lstStyle/>
                    <a:p>
                      <a:pPr algn="ctr"/>
                      <a:r>
                        <a:rPr lang="en-US" dirty="0" smtClean="0"/>
                        <a:t>5/8”</a:t>
                      </a:r>
                      <a:endParaRPr lang="en-US" dirty="0"/>
                    </a:p>
                  </a:txBody>
                  <a:tcPr>
                    <a:solidFill>
                      <a:schemeClr val="bg1"/>
                    </a:solidFill>
                  </a:tcPr>
                </a:tc>
                <a:tc>
                  <a:txBody>
                    <a:bodyPr/>
                    <a:lstStyle/>
                    <a:p>
                      <a:pPr algn="ctr"/>
                      <a:r>
                        <a:rPr lang="en-US" dirty="0" smtClean="0"/>
                        <a:t>12 GPM</a:t>
                      </a:r>
                      <a:endParaRPr lang="en-US" dirty="0"/>
                    </a:p>
                  </a:txBody>
                  <a:tcPr>
                    <a:solidFill>
                      <a:schemeClr val="bg1"/>
                    </a:solidFill>
                  </a:tcPr>
                </a:tc>
                <a:tc>
                  <a:txBody>
                    <a:bodyPr/>
                    <a:lstStyle/>
                    <a:p>
                      <a:pPr algn="ctr"/>
                      <a:r>
                        <a:rPr lang="en-US" dirty="0" smtClean="0"/>
                        <a:t>15</a:t>
                      </a:r>
                      <a:r>
                        <a:rPr lang="en-US" baseline="0" dirty="0" smtClean="0"/>
                        <a:t> GPM</a:t>
                      </a:r>
                      <a:endParaRPr lang="en-US" dirty="0"/>
                    </a:p>
                  </a:txBody>
                  <a:tcPr>
                    <a:solidFill>
                      <a:schemeClr val="bg1"/>
                    </a:solidFill>
                  </a:tcPr>
                </a:tc>
              </a:tr>
              <a:tr h="467581">
                <a:tc>
                  <a:txBody>
                    <a:bodyPr/>
                    <a:lstStyle/>
                    <a:p>
                      <a:pPr algn="ctr"/>
                      <a:r>
                        <a:rPr lang="bg-BG" dirty="0" smtClean="0"/>
                        <a:t>3/4</a:t>
                      </a:r>
                      <a:r>
                        <a:rPr lang="en-US" dirty="0" smtClean="0"/>
                        <a:t>”</a:t>
                      </a:r>
                      <a:endParaRPr lang="en-US" dirty="0"/>
                    </a:p>
                  </a:txBody>
                  <a:tcPr>
                    <a:solidFill>
                      <a:schemeClr val="bg1"/>
                    </a:solidFill>
                  </a:tcPr>
                </a:tc>
                <a:tc>
                  <a:txBody>
                    <a:bodyPr/>
                    <a:lstStyle/>
                    <a:p>
                      <a:pPr algn="ctr"/>
                      <a:r>
                        <a:rPr lang="en-US" dirty="0" smtClean="0"/>
                        <a:t>18 GPM</a:t>
                      </a:r>
                      <a:endParaRPr lang="en-US" dirty="0"/>
                    </a:p>
                  </a:txBody>
                  <a:tcPr>
                    <a:solidFill>
                      <a:schemeClr val="bg1"/>
                    </a:solidFill>
                  </a:tcPr>
                </a:tc>
                <a:tc>
                  <a:txBody>
                    <a:bodyPr/>
                    <a:lstStyle/>
                    <a:p>
                      <a:pPr algn="ctr"/>
                      <a:r>
                        <a:rPr lang="en-US" dirty="0" smtClean="0"/>
                        <a:t>22 GPM</a:t>
                      </a:r>
                      <a:endParaRPr lang="en-US" dirty="0"/>
                    </a:p>
                  </a:txBody>
                  <a:tcPr>
                    <a:solidFill>
                      <a:schemeClr val="bg1"/>
                    </a:solidFill>
                  </a:tcPr>
                </a:tc>
              </a:tr>
              <a:tr h="467581">
                <a:tc>
                  <a:txBody>
                    <a:bodyPr/>
                    <a:lstStyle/>
                    <a:p>
                      <a:pPr algn="ctr"/>
                      <a:r>
                        <a:rPr lang="en-US" dirty="0" smtClean="0"/>
                        <a:t>1”</a:t>
                      </a:r>
                      <a:endParaRPr lang="en-US" dirty="0"/>
                    </a:p>
                  </a:txBody>
                  <a:tcPr>
                    <a:solidFill>
                      <a:schemeClr val="bg1"/>
                    </a:solidFill>
                  </a:tcPr>
                </a:tc>
                <a:tc>
                  <a:txBody>
                    <a:bodyPr/>
                    <a:lstStyle/>
                    <a:p>
                      <a:pPr algn="ctr"/>
                      <a:r>
                        <a:rPr lang="en-US" dirty="0" smtClean="0"/>
                        <a:t>30 GPM</a:t>
                      </a:r>
                      <a:endParaRPr lang="en-US" dirty="0"/>
                    </a:p>
                  </a:txBody>
                  <a:tcPr>
                    <a:solidFill>
                      <a:schemeClr val="bg1"/>
                    </a:solidFill>
                  </a:tcPr>
                </a:tc>
                <a:tc>
                  <a:txBody>
                    <a:bodyPr/>
                    <a:lstStyle/>
                    <a:p>
                      <a:pPr algn="ctr"/>
                      <a:r>
                        <a:rPr lang="en-US" dirty="0" smtClean="0"/>
                        <a:t>37 GPM</a:t>
                      </a:r>
                      <a:endParaRPr lang="en-US" dirty="0"/>
                    </a:p>
                  </a:txBody>
                  <a:tcPr>
                    <a:solidFill>
                      <a:schemeClr val="bg1"/>
                    </a:solidFill>
                  </a:tcPr>
                </a:tc>
              </a:tr>
            </a:tbl>
          </a:graphicData>
        </a:graphic>
      </p:graphicFrame>
      <p:cxnSp>
        <p:nvCxnSpPr>
          <p:cNvPr id="12" name="Straight Connector 11"/>
          <p:cNvCxnSpPr/>
          <p:nvPr/>
        </p:nvCxnSpPr>
        <p:spPr>
          <a:xfrm>
            <a:off x="3429000" y="76200"/>
            <a:ext cx="0" cy="2209800"/>
          </a:xfrm>
          <a:prstGeom prst="line">
            <a:avLst/>
          </a:prstGeom>
          <a:ln w="1270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2" name="Straight Connector 21"/>
          <p:cNvCxnSpPr/>
          <p:nvPr/>
        </p:nvCxnSpPr>
        <p:spPr>
          <a:xfrm>
            <a:off x="5715000" y="76200"/>
            <a:ext cx="0" cy="2209800"/>
          </a:xfrm>
          <a:prstGeom prst="line">
            <a:avLst/>
          </a:prstGeom>
          <a:ln w="12700" cmpd="sng">
            <a:solidFill>
              <a:schemeClr val="tx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36245587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dissolve">
                                      <p:cBhvr>
                                        <p:cTn id="7" dur="500"/>
                                        <p:tgtEl>
                                          <p:spTgt spid="10"/>
                                        </p:tgtEl>
                                      </p:cBhvr>
                                    </p:animEffect>
                                  </p:childTnLst>
                                </p:cTn>
                              </p:par>
                              <p:par>
                                <p:cTn id="8" presetID="9" presetClass="entr" presetSubtype="0" fill="hold"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dissolve">
                                      <p:cBhvr>
                                        <p:cTn id="10" dur="500"/>
                                        <p:tgtEl>
                                          <p:spTgt spid="9"/>
                                        </p:tgtEl>
                                      </p:cBhvr>
                                    </p:animEffect>
                                  </p:childTnLst>
                                </p:cTn>
                              </p:par>
                              <p:par>
                                <p:cTn id="11" presetID="9" presetClass="entr" presetSubtype="0" fill="hold" nodeType="with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dissolve">
                                      <p:cBhvr>
                                        <p:cTn id="13" dur="500"/>
                                        <p:tgtEl>
                                          <p:spTgt spid="12"/>
                                        </p:tgtEl>
                                      </p:cBhvr>
                                    </p:animEffect>
                                  </p:childTnLst>
                                </p:cTn>
                              </p:par>
                              <p:par>
                                <p:cTn id="14" presetID="9" presetClass="entr" presetSubtype="0" fill="hold" nodeType="withEffect">
                                  <p:stCondLst>
                                    <p:cond delay="0"/>
                                  </p:stCondLst>
                                  <p:childTnLst>
                                    <p:set>
                                      <p:cBhvr>
                                        <p:cTn id="15" dur="1" fill="hold">
                                          <p:stCondLst>
                                            <p:cond delay="0"/>
                                          </p:stCondLst>
                                        </p:cTn>
                                        <p:tgtEl>
                                          <p:spTgt spid="22"/>
                                        </p:tgtEl>
                                        <p:attrNameLst>
                                          <p:attrName>style.visibility</p:attrName>
                                        </p:attrNameLst>
                                      </p:cBhvr>
                                      <p:to>
                                        <p:strVal val="visible"/>
                                      </p:to>
                                    </p:set>
                                    <p:animEffect transition="in" filter="dissolve">
                                      <p:cBhvr>
                                        <p:cTn id="16"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3 rotors.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20140" y="16933"/>
            <a:ext cx="6880860" cy="6841067"/>
          </a:xfrm>
          <a:prstGeom prst="rect">
            <a:avLst/>
          </a:prstGeom>
        </p:spPr>
      </p:pic>
      <p:sp>
        <p:nvSpPr>
          <p:cNvPr id="3" name="TextBox 2"/>
          <p:cNvSpPr txBox="1"/>
          <p:nvPr/>
        </p:nvSpPr>
        <p:spPr>
          <a:xfrm>
            <a:off x="1267490" y="76200"/>
            <a:ext cx="6629400" cy="584776"/>
          </a:xfrm>
          <a:prstGeom prst="rect">
            <a:avLst/>
          </a:prstGeom>
          <a:solidFill>
            <a:srgbClr val="FFFFFF"/>
          </a:solidFill>
          <a:ln>
            <a:solidFill>
              <a:srgbClr val="000090"/>
            </a:solidFill>
          </a:ln>
        </p:spPr>
        <p:txBody>
          <a:bodyPr wrap="square" rtlCol="0">
            <a:spAutoFit/>
          </a:bodyPr>
          <a:lstStyle/>
          <a:p>
            <a:pPr algn="ctr"/>
            <a:r>
              <a:rPr lang="en-US" sz="3200" b="1" dirty="0" smtClean="0">
                <a:solidFill>
                  <a:srgbClr val="000090"/>
                </a:solidFill>
                <a:latin typeface="Calibri"/>
                <a:cs typeface="ChunkFive Roman"/>
              </a:rPr>
              <a:t>How far apart do I space the heads?</a:t>
            </a:r>
            <a:endParaRPr lang="en-US" sz="3200" b="1" dirty="0">
              <a:solidFill>
                <a:srgbClr val="000090"/>
              </a:solidFill>
              <a:latin typeface="Calibri"/>
              <a:cs typeface="ChunkFive Roman"/>
            </a:endParaRPr>
          </a:p>
        </p:txBody>
      </p:sp>
    </p:spTree>
    <p:extLst>
      <p:ext uri="{BB962C8B-B14F-4D97-AF65-F5344CB8AC3E}">
        <p14:creationId xmlns:p14="http://schemas.microsoft.com/office/powerpoint/2010/main" val="173038905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49" name="Rectangle 2"/>
          <p:cNvSpPr>
            <a:spLocks noChangeArrowheads="1"/>
          </p:cNvSpPr>
          <p:nvPr/>
        </p:nvSpPr>
        <p:spPr bwMode="auto">
          <a:xfrm>
            <a:off x="0" y="0"/>
            <a:ext cx="9144000" cy="3124200"/>
          </a:xfrm>
          <a:prstGeom prst="rect">
            <a:avLst/>
          </a:prstGeom>
          <a:solidFill>
            <a:srgbClr val="CCECFF"/>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450" name="Freeform 3"/>
          <p:cNvSpPr>
            <a:spLocks/>
          </p:cNvSpPr>
          <p:nvPr/>
        </p:nvSpPr>
        <p:spPr bwMode="auto">
          <a:xfrm>
            <a:off x="0" y="3124200"/>
            <a:ext cx="9144000" cy="3733800"/>
          </a:xfrm>
          <a:custGeom>
            <a:avLst/>
            <a:gdLst>
              <a:gd name="T0" fmla="*/ 0 w 5760"/>
              <a:gd name="T1" fmla="*/ 0 h 2352"/>
              <a:gd name="T2" fmla="*/ 2147483647 w 5760"/>
              <a:gd name="T3" fmla="*/ 0 h 2352"/>
              <a:gd name="T4" fmla="*/ 2147483647 w 5760"/>
              <a:gd name="T5" fmla="*/ 2147483647 h 2352"/>
              <a:gd name="T6" fmla="*/ 0 w 5760"/>
              <a:gd name="T7" fmla="*/ 2147483647 h 2352"/>
              <a:gd name="T8" fmla="*/ 0 w 5760"/>
              <a:gd name="T9" fmla="*/ 0 h 2352"/>
              <a:gd name="T10" fmla="*/ 0 60000 65536"/>
              <a:gd name="T11" fmla="*/ 0 60000 65536"/>
              <a:gd name="T12" fmla="*/ 0 60000 65536"/>
              <a:gd name="T13" fmla="*/ 0 60000 65536"/>
              <a:gd name="T14" fmla="*/ 0 60000 65536"/>
              <a:gd name="T15" fmla="*/ 0 w 5760"/>
              <a:gd name="T16" fmla="*/ 0 h 2352"/>
              <a:gd name="T17" fmla="*/ 5760 w 5760"/>
              <a:gd name="T18" fmla="*/ 2352 h 2352"/>
            </a:gdLst>
            <a:ahLst/>
            <a:cxnLst>
              <a:cxn ang="T10">
                <a:pos x="T0" y="T1"/>
              </a:cxn>
              <a:cxn ang="T11">
                <a:pos x="T2" y="T3"/>
              </a:cxn>
              <a:cxn ang="T12">
                <a:pos x="T4" y="T5"/>
              </a:cxn>
              <a:cxn ang="T13">
                <a:pos x="T6" y="T7"/>
              </a:cxn>
              <a:cxn ang="T14">
                <a:pos x="T8" y="T9"/>
              </a:cxn>
            </a:cxnLst>
            <a:rect l="T15" t="T16" r="T17" b="T18"/>
            <a:pathLst>
              <a:path w="5760" h="2352">
                <a:moveTo>
                  <a:pt x="0" y="0"/>
                </a:moveTo>
                <a:lnTo>
                  <a:pt x="5760" y="0"/>
                </a:lnTo>
                <a:lnTo>
                  <a:pt x="5760" y="2352"/>
                </a:lnTo>
                <a:lnTo>
                  <a:pt x="0" y="2352"/>
                </a:lnTo>
                <a:lnTo>
                  <a:pt x="0" y="0"/>
                </a:lnTo>
                <a:close/>
              </a:path>
            </a:pathLst>
          </a:custGeom>
          <a:solidFill>
            <a:srgbClr val="CA945E"/>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nvGrpSpPr>
          <p:cNvPr id="104451" name="Group 4"/>
          <p:cNvGrpSpPr>
            <a:grpSpLocks/>
          </p:cNvGrpSpPr>
          <p:nvPr/>
        </p:nvGrpSpPr>
        <p:grpSpPr bwMode="auto">
          <a:xfrm>
            <a:off x="2887663" y="3068638"/>
            <a:ext cx="760412" cy="614362"/>
            <a:chOff x="2212" y="3226"/>
            <a:chExt cx="479" cy="387"/>
          </a:xfrm>
        </p:grpSpPr>
        <p:sp>
          <p:nvSpPr>
            <p:cNvPr id="493163" name="Freeform 5"/>
            <p:cNvSpPr>
              <a:spLocks/>
            </p:cNvSpPr>
            <p:nvPr/>
          </p:nvSpPr>
          <p:spPr bwMode="auto">
            <a:xfrm>
              <a:off x="2340" y="3226"/>
              <a:ext cx="48" cy="53"/>
            </a:xfrm>
            <a:custGeom>
              <a:avLst/>
              <a:gdLst>
                <a:gd name="T0" fmla="*/ 48 w 48"/>
                <a:gd name="T1" fmla="*/ 0 h 53"/>
                <a:gd name="T2" fmla="*/ 48 w 48"/>
                <a:gd name="T3" fmla="*/ 9 h 53"/>
                <a:gd name="T4" fmla="*/ 48 w 48"/>
                <a:gd name="T5" fmla="*/ 18 h 53"/>
                <a:gd name="T6" fmla="*/ 32 w 48"/>
                <a:gd name="T7" fmla="*/ 18 h 53"/>
                <a:gd name="T8" fmla="*/ 24 w 48"/>
                <a:gd name="T9" fmla="*/ 18 h 53"/>
                <a:gd name="T10" fmla="*/ 24 w 48"/>
                <a:gd name="T11" fmla="*/ 35 h 53"/>
                <a:gd name="T12" fmla="*/ 16 w 48"/>
                <a:gd name="T13" fmla="*/ 35 h 53"/>
                <a:gd name="T14" fmla="*/ 16 w 48"/>
                <a:gd name="T15" fmla="*/ 44 h 53"/>
                <a:gd name="T16" fmla="*/ 0 w 48"/>
                <a:gd name="T17" fmla="*/ 44 h 53"/>
                <a:gd name="T18" fmla="*/ 0 w 48"/>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53"/>
                <a:gd name="T32" fmla="*/ 48 w 48"/>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53">
                  <a:moveTo>
                    <a:pt x="48" y="0"/>
                  </a:moveTo>
                  <a:lnTo>
                    <a:pt x="48" y="9"/>
                  </a:lnTo>
                  <a:lnTo>
                    <a:pt x="48" y="18"/>
                  </a:lnTo>
                  <a:lnTo>
                    <a:pt x="32" y="18"/>
                  </a:lnTo>
                  <a:lnTo>
                    <a:pt x="24" y="18"/>
                  </a:lnTo>
                  <a:lnTo>
                    <a:pt x="24" y="35"/>
                  </a:lnTo>
                  <a:lnTo>
                    <a:pt x="16" y="35"/>
                  </a:lnTo>
                  <a:lnTo>
                    <a:pt x="16" y="44"/>
                  </a:lnTo>
                  <a:lnTo>
                    <a:pt x="0" y="44"/>
                  </a:lnTo>
                  <a:lnTo>
                    <a:pt x="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64" name="Freeform 6"/>
            <p:cNvSpPr>
              <a:spLocks/>
            </p:cNvSpPr>
            <p:nvPr/>
          </p:nvSpPr>
          <p:spPr bwMode="auto">
            <a:xfrm>
              <a:off x="2388" y="3226"/>
              <a:ext cx="47" cy="97"/>
            </a:xfrm>
            <a:custGeom>
              <a:avLst/>
              <a:gdLst>
                <a:gd name="T0" fmla="*/ 0 w 47"/>
                <a:gd name="T1" fmla="*/ 0 h 97"/>
                <a:gd name="T2" fmla="*/ 0 w 47"/>
                <a:gd name="T3" fmla="*/ 9 h 97"/>
                <a:gd name="T4" fmla="*/ 0 w 47"/>
                <a:gd name="T5" fmla="*/ 18 h 97"/>
                <a:gd name="T6" fmla="*/ 7 w 47"/>
                <a:gd name="T7" fmla="*/ 35 h 97"/>
                <a:gd name="T8" fmla="*/ 15 w 47"/>
                <a:gd name="T9" fmla="*/ 44 h 97"/>
                <a:gd name="T10" fmla="*/ 31 w 47"/>
                <a:gd name="T11" fmla="*/ 53 h 97"/>
                <a:gd name="T12" fmla="*/ 39 w 47"/>
                <a:gd name="T13" fmla="*/ 62 h 97"/>
                <a:gd name="T14" fmla="*/ 47 w 47"/>
                <a:gd name="T15" fmla="*/ 79 h 97"/>
                <a:gd name="T16" fmla="*/ 47 w 47"/>
                <a:gd name="T17" fmla="*/ 88 h 97"/>
                <a:gd name="T18" fmla="*/ 47 w 47"/>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7"/>
                <a:gd name="T31" fmla="*/ 0 h 97"/>
                <a:gd name="T32" fmla="*/ 47 w 47"/>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7" h="97">
                  <a:moveTo>
                    <a:pt x="0" y="0"/>
                  </a:moveTo>
                  <a:lnTo>
                    <a:pt x="0" y="9"/>
                  </a:lnTo>
                  <a:lnTo>
                    <a:pt x="0" y="18"/>
                  </a:lnTo>
                  <a:lnTo>
                    <a:pt x="7" y="35"/>
                  </a:lnTo>
                  <a:lnTo>
                    <a:pt x="15" y="44"/>
                  </a:lnTo>
                  <a:lnTo>
                    <a:pt x="31" y="53"/>
                  </a:lnTo>
                  <a:lnTo>
                    <a:pt x="39" y="62"/>
                  </a:lnTo>
                  <a:lnTo>
                    <a:pt x="47" y="79"/>
                  </a:lnTo>
                  <a:lnTo>
                    <a:pt x="47" y="88"/>
                  </a:lnTo>
                  <a:lnTo>
                    <a:pt x="47"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65" name="Freeform 7"/>
            <p:cNvSpPr>
              <a:spLocks/>
            </p:cNvSpPr>
            <p:nvPr/>
          </p:nvSpPr>
          <p:spPr bwMode="auto">
            <a:xfrm>
              <a:off x="2419" y="3226"/>
              <a:ext cx="80" cy="97"/>
            </a:xfrm>
            <a:custGeom>
              <a:avLst/>
              <a:gdLst>
                <a:gd name="T0" fmla="*/ 0 w 80"/>
                <a:gd name="T1" fmla="*/ 0 h 97"/>
                <a:gd name="T2" fmla="*/ 8 w 80"/>
                <a:gd name="T3" fmla="*/ 35 h 97"/>
                <a:gd name="T4" fmla="*/ 16 w 80"/>
                <a:gd name="T5" fmla="*/ 35 h 97"/>
                <a:gd name="T6" fmla="*/ 16 w 80"/>
                <a:gd name="T7" fmla="*/ 44 h 97"/>
                <a:gd name="T8" fmla="*/ 32 w 80"/>
                <a:gd name="T9" fmla="*/ 44 h 97"/>
                <a:gd name="T10" fmla="*/ 40 w 80"/>
                <a:gd name="T11" fmla="*/ 44 h 97"/>
                <a:gd name="T12" fmla="*/ 48 w 80"/>
                <a:gd name="T13" fmla="*/ 53 h 97"/>
                <a:gd name="T14" fmla="*/ 64 w 80"/>
                <a:gd name="T15" fmla="*/ 53 h 97"/>
                <a:gd name="T16" fmla="*/ 64 w 80"/>
                <a:gd name="T17" fmla="*/ 62 h 97"/>
                <a:gd name="T18" fmla="*/ 72 w 80"/>
                <a:gd name="T19" fmla="*/ 62 h 97"/>
                <a:gd name="T20" fmla="*/ 72 w 80"/>
                <a:gd name="T21" fmla="*/ 79 h 97"/>
                <a:gd name="T22" fmla="*/ 80 w 80"/>
                <a:gd name="T23" fmla="*/ 79 h 97"/>
                <a:gd name="T24" fmla="*/ 80 w 80"/>
                <a:gd name="T25" fmla="*/ 88 h 97"/>
                <a:gd name="T26" fmla="*/ 80 w 80"/>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
                <a:gd name="T43" fmla="*/ 0 h 97"/>
                <a:gd name="T44" fmla="*/ 80 w 80"/>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 h="97">
                  <a:moveTo>
                    <a:pt x="0" y="0"/>
                  </a:moveTo>
                  <a:lnTo>
                    <a:pt x="8" y="35"/>
                  </a:lnTo>
                  <a:lnTo>
                    <a:pt x="16" y="35"/>
                  </a:lnTo>
                  <a:lnTo>
                    <a:pt x="16" y="44"/>
                  </a:lnTo>
                  <a:lnTo>
                    <a:pt x="32" y="44"/>
                  </a:lnTo>
                  <a:lnTo>
                    <a:pt x="40" y="44"/>
                  </a:lnTo>
                  <a:lnTo>
                    <a:pt x="48" y="53"/>
                  </a:lnTo>
                  <a:lnTo>
                    <a:pt x="64" y="53"/>
                  </a:lnTo>
                  <a:lnTo>
                    <a:pt x="64" y="62"/>
                  </a:lnTo>
                  <a:lnTo>
                    <a:pt x="72" y="62"/>
                  </a:lnTo>
                  <a:lnTo>
                    <a:pt x="72" y="79"/>
                  </a:lnTo>
                  <a:lnTo>
                    <a:pt x="80" y="79"/>
                  </a:lnTo>
                  <a:lnTo>
                    <a:pt x="80" y="88"/>
                  </a:lnTo>
                  <a:lnTo>
                    <a:pt x="8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66" name="Freeform 8"/>
            <p:cNvSpPr>
              <a:spLocks/>
            </p:cNvSpPr>
            <p:nvPr/>
          </p:nvSpPr>
          <p:spPr bwMode="auto">
            <a:xfrm>
              <a:off x="2356" y="3270"/>
              <a:ext cx="47" cy="114"/>
            </a:xfrm>
            <a:custGeom>
              <a:avLst/>
              <a:gdLst>
                <a:gd name="T0" fmla="*/ 47 w 47"/>
                <a:gd name="T1" fmla="*/ 0 h 114"/>
                <a:gd name="T2" fmla="*/ 47 w 47"/>
                <a:gd name="T3" fmla="*/ 9 h 114"/>
                <a:gd name="T4" fmla="*/ 47 w 47"/>
                <a:gd name="T5" fmla="*/ 18 h 114"/>
                <a:gd name="T6" fmla="*/ 47 w 47"/>
                <a:gd name="T7" fmla="*/ 35 h 114"/>
                <a:gd name="T8" fmla="*/ 39 w 47"/>
                <a:gd name="T9" fmla="*/ 44 h 114"/>
                <a:gd name="T10" fmla="*/ 32 w 47"/>
                <a:gd name="T11" fmla="*/ 53 h 114"/>
                <a:gd name="T12" fmla="*/ 8 w 47"/>
                <a:gd name="T13" fmla="*/ 70 h 114"/>
                <a:gd name="T14" fmla="*/ 8 w 47"/>
                <a:gd name="T15" fmla="*/ 79 h 114"/>
                <a:gd name="T16" fmla="*/ 8 w 47"/>
                <a:gd name="T17" fmla="*/ 88 h 114"/>
                <a:gd name="T18" fmla="*/ 0 w 47"/>
                <a:gd name="T19" fmla="*/ 88 h 114"/>
                <a:gd name="T20" fmla="*/ 0 w 47"/>
                <a:gd name="T21" fmla="*/ 105 h 114"/>
                <a:gd name="T22" fmla="*/ 0 w 47"/>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7"/>
                <a:gd name="T37" fmla="*/ 0 h 114"/>
                <a:gd name="T38" fmla="*/ 47 w 47"/>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7" h="114">
                  <a:moveTo>
                    <a:pt x="47" y="0"/>
                  </a:moveTo>
                  <a:lnTo>
                    <a:pt x="47" y="9"/>
                  </a:lnTo>
                  <a:lnTo>
                    <a:pt x="47" y="18"/>
                  </a:lnTo>
                  <a:lnTo>
                    <a:pt x="47" y="35"/>
                  </a:lnTo>
                  <a:lnTo>
                    <a:pt x="39" y="44"/>
                  </a:lnTo>
                  <a:lnTo>
                    <a:pt x="32" y="53"/>
                  </a:lnTo>
                  <a:lnTo>
                    <a:pt x="8" y="70"/>
                  </a:lnTo>
                  <a:lnTo>
                    <a:pt x="8" y="79"/>
                  </a:lnTo>
                  <a:lnTo>
                    <a:pt x="8" y="88"/>
                  </a:lnTo>
                  <a:lnTo>
                    <a:pt x="0" y="88"/>
                  </a:lnTo>
                  <a:lnTo>
                    <a:pt x="0" y="105"/>
                  </a:lnTo>
                  <a:lnTo>
                    <a:pt x="0"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67" name="Freeform 9"/>
            <p:cNvSpPr>
              <a:spLocks/>
            </p:cNvSpPr>
            <p:nvPr/>
          </p:nvSpPr>
          <p:spPr bwMode="auto">
            <a:xfrm>
              <a:off x="2403" y="3226"/>
              <a:ext cx="80" cy="158"/>
            </a:xfrm>
            <a:custGeom>
              <a:avLst/>
              <a:gdLst>
                <a:gd name="T0" fmla="*/ 0 w 80"/>
                <a:gd name="T1" fmla="*/ 0 h 158"/>
                <a:gd name="T2" fmla="*/ 16 w 80"/>
                <a:gd name="T3" fmla="*/ 44 h 158"/>
                <a:gd name="T4" fmla="*/ 16 w 80"/>
                <a:gd name="T5" fmla="*/ 53 h 158"/>
                <a:gd name="T6" fmla="*/ 24 w 80"/>
                <a:gd name="T7" fmla="*/ 53 h 158"/>
                <a:gd name="T8" fmla="*/ 24 w 80"/>
                <a:gd name="T9" fmla="*/ 62 h 158"/>
                <a:gd name="T10" fmla="*/ 32 w 80"/>
                <a:gd name="T11" fmla="*/ 79 h 158"/>
                <a:gd name="T12" fmla="*/ 48 w 80"/>
                <a:gd name="T13" fmla="*/ 79 h 158"/>
                <a:gd name="T14" fmla="*/ 48 w 80"/>
                <a:gd name="T15" fmla="*/ 88 h 158"/>
                <a:gd name="T16" fmla="*/ 56 w 80"/>
                <a:gd name="T17" fmla="*/ 88 h 158"/>
                <a:gd name="T18" fmla="*/ 56 w 80"/>
                <a:gd name="T19" fmla="*/ 97 h 158"/>
                <a:gd name="T20" fmla="*/ 56 w 80"/>
                <a:gd name="T21" fmla="*/ 114 h 158"/>
                <a:gd name="T22" fmla="*/ 64 w 80"/>
                <a:gd name="T23" fmla="*/ 114 h 158"/>
                <a:gd name="T24" fmla="*/ 64 w 80"/>
                <a:gd name="T25" fmla="*/ 123 h 158"/>
                <a:gd name="T26" fmla="*/ 80 w 80"/>
                <a:gd name="T27" fmla="*/ 132 h 158"/>
                <a:gd name="T28" fmla="*/ 80 w 80"/>
                <a:gd name="T29" fmla="*/ 149 h 158"/>
                <a:gd name="T30" fmla="*/ 64 w 80"/>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0"/>
                <a:gd name="T49" fmla="*/ 0 h 158"/>
                <a:gd name="T50" fmla="*/ 80 w 80"/>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0" h="158">
                  <a:moveTo>
                    <a:pt x="0" y="0"/>
                  </a:moveTo>
                  <a:lnTo>
                    <a:pt x="16" y="44"/>
                  </a:lnTo>
                  <a:lnTo>
                    <a:pt x="16" y="53"/>
                  </a:lnTo>
                  <a:lnTo>
                    <a:pt x="24" y="53"/>
                  </a:lnTo>
                  <a:lnTo>
                    <a:pt x="24" y="62"/>
                  </a:lnTo>
                  <a:lnTo>
                    <a:pt x="32" y="79"/>
                  </a:lnTo>
                  <a:lnTo>
                    <a:pt x="48" y="79"/>
                  </a:lnTo>
                  <a:lnTo>
                    <a:pt x="48" y="88"/>
                  </a:lnTo>
                  <a:lnTo>
                    <a:pt x="56" y="88"/>
                  </a:lnTo>
                  <a:lnTo>
                    <a:pt x="56" y="97"/>
                  </a:lnTo>
                  <a:lnTo>
                    <a:pt x="56" y="114"/>
                  </a:lnTo>
                  <a:lnTo>
                    <a:pt x="64" y="114"/>
                  </a:lnTo>
                  <a:lnTo>
                    <a:pt x="64" y="123"/>
                  </a:lnTo>
                  <a:lnTo>
                    <a:pt x="80" y="132"/>
                  </a:lnTo>
                  <a:lnTo>
                    <a:pt x="80" y="149"/>
                  </a:lnTo>
                  <a:lnTo>
                    <a:pt x="64"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68" name="Freeform 10"/>
            <p:cNvSpPr>
              <a:spLocks/>
            </p:cNvSpPr>
            <p:nvPr/>
          </p:nvSpPr>
          <p:spPr bwMode="auto">
            <a:xfrm>
              <a:off x="2316" y="3226"/>
              <a:ext cx="87" cy="114"/>
            </a:xfrm>
            <a:custGeom>
              <a:avLst/>
              <a:gdLst>
                <a:gd name="T0" fmla="*/ 87 w 87"/>
                <a:gd name="T1" fmla="*/ 0 h 114"/>
                <a:gd name="T2" fmla="*/ 72 w 87"/>
                <a:gd name="T3" fmla="*/ 35 h 114"/>
                <a:gd name="T4" fmla="*/ 56 w 87"/>
                <a:gd name="T5" fmla="*/ 44 h 114"/>
                <a:gd name="T6" fmla="*/ 48 w 87"/>
                <a:gd name="T7" fmla="*/ 44 h 114"/>
                <a:gd name="T8" fmla="*/ 40 w 87"/>
                <a:gd name="T9" fmla="*/ 44 h 114"/>
                <a:gd name="T10" fmla="*/ 24 w 87"/>
                <a:gd name="T11" fmla="*/ 44 h 114"/>
                <a:gd name="T12" fmla="*/ 24 w 87"/>
                <a:gd name="T13" fmla="*/ 53 h 114"/>
                <a:gd name="T14" fmla="*/ 16 w 87"/>
                <a:gd name="T15" fmla="*/ 53 h 114"/>
                <a:gd name="T16" fmla="*/ 8 w 87"/>
                <a:gd name="T17" fmla="*/ 62 h 114"/>
                <a:gd name="T18" fmla="*/ 0 w 87"/>
                <a:gd name="T19" fmla="*/ 79 h 114"/>
                <a:gd name="T20" fmla="*/ 0 w 87"/>
                <a:gd name="T21" fmla="*/ 88 h 114"/>
                <a:gd name="T22" fmla="*/ 0 w 87"/>
                <a:gd name="T23" fmla="*/ 97 h 114"/>
                <a:gd name="T24" fmla="*/ 0 w 87"/>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7"/>
                <a:gd name="T40" fmla="*/ 0 h 114"/>
                <a:gd name="T41" fmla="*/ 87 w 87"/>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7" h="114">
                  <a:moveTo>
                    <a:pt x="87" y="0"/>
                  </a:moveTo>
                  <a:lnTo>
                    <a:pt x="72" y="35"/>
                  </a:lnTo>
                  <a:lnTo>
                    <a:pt x="56" y="44"/>
                  </a:lnTo>
                  <a:lnTo>
                    <a:pt x="48" y="44"/>
                  </a:lnTo>
                  <a:lnTo>
                    <a:pt x="40" y="44"/>
                  </a:lnTo>
                  <a:lnTo>
                    <a:pt x="24" y="44"/>
                  </a:lnTo>
                  <a:lnTo>
                    <a:pt x="24" y="53"/>
                  </a:lnTo>
                  <a:lnTo>
                    <a:pt x="16" y="53"/>
                  </a:lnTo>
                  <a:lnTo>
                    <a:pt x="8" y="62"/>
                  </a:lnTo>
                  <a:lnTo>
                    <a:pt x="0" y="79"/>
                  </a:lnTo>
                  <a:lnTo>
                    <a:pt x="0" y="88"/>
                  </a:lnTo>
                  <a:lnTo>
                    <a:pt x="0" y="97"/>
                  </a:lnTo>
                  <a:lnTo>
                    <a:pt x="0"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69" name="Freeform 11"/>
            <p:cNvSpPr>
              <a:spLocks/>
            </p:cNvSpPr>
            <p:nvPr/>
          </p:nvSpPr>
          <p:spPr bwMode="auto">
            <a:xfrm>
              <a:off x="2356" y="3270"/>
              <a:ext cx="39" cy="132"/>
            </a:xfrm>
            <a:custGeom>
              <a:avLst/>
              <a:gdLst>
                <a:gd name="T0" fmla="*/ 0 w 39"/>
                <a:gd name="T1" fmla="*/ 0 h 132"/>
                <a:gd name="T2" fmla="*/ 0 w 39"/>
                <a:gd name="T3" fmla="*/ 9 h 132"/>
                <a:gd name="T4" fmla="*/ 0 w 39"/>
                <a:gd name="T5" fmla="*/ 18 h 132"/>
                <a:gd name="T6" fmla="*/ 0 w 39"/>
                <a:gd name="T7" fmla="*/ 35 h 132"/>
                <a:gd name="T8" fmla="*/ 0 w 39"/>
                <a:gd name="T9" fmla="*/ 44 h 132"/>
                <a:gd name="T10" fmla="*/ 8 w 39"/>
                <a:gd name="T11" fmla="*/ 53 h 132"/>
                <a:gd name="T12" fmla="*/ 16 w 39"/>
                <a:gd name="T13" fmla="*/ 70 h 132"/>
                <a:gd name="T14" fmla="*/ 16 w 39"/>
                <a:gd name="T15" fmla="*/ 79 h 132"/>
                <a:gd name="T16" fmla="*/ 32 w 39"/>
                <a:gd name="T17" fmla="*/ 88 h 132"/>
                <a:gd name="T18" fmla="*/ 32 w 39"/>
                <a:gd name="T19" fmla="*/ 105 h 132"/>
                <a:gd name="T20" fmla="*/ 39 w 39"/>
                <a:gd name="T21" fmla="*/ 105 h 132"/>
                <a:gd name="T22" fmla="*/ 39 w 39"/>
                <a:gd name="T23" fmla="*/ 114 h 132"/>
                <a:gd name="T24" fmla="*/ 39 w 39"/>
                <a:gd name="T25" fmla="*/ 123 h 132"/>
                <a:gd name="T26" fmla="*/ 39 w 39"/>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9"/>
                <a:gd name="T43" fmla="*/ 0 h 132"/>
                <a:gd name="T44" fmla="*/ 39 w 39"/>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9" h="132">
                  <a:moveTo>
                    <a:pt x="0" y="0"/>
                  </a:moveTo>
                  <a:lnTo>
                    <a:pt x="0" y="9"/>
                  </a:lnTo>
                  <a:lnTo>
                    <a:pt x="0" y="18"/>
                  </a:lnTo>
                  <a:lnTo>
                    <a:pt x="0" y="35"/>
                  </a:lnTo>
                  <a:lnTo>
                    <a:pt x="0" y="44"/>
                  </a:lnTo>
                  <a:lnTo>
                    <a:pt x="8" y="53"/>
                  </a:lnTo>
                  <a:lnTo>
                    <a:pt x="16" y="70"/>
                  </a:lnTo>
                  <a:lnTo>
                    <a:pt x="16" y="79"/>
                  </a:lnTo>
                  <a:lnTo>
                    <a:pt x="32" y="88"/>
                  </a:lnTo>
                  <a:lnTo>
                    <a:pt x="32" y="105"/>
                  </a:lnTo>
                  <a:lnTo>
                    <a:pt x="39" y="105"/>
                  </a:lnTo>
                  <a:lnTo>
                    <a:pt x="39" y="114"/>
                  </a:lnTo>
                  <a:lnTo>
                    <a:pt x="39" y="123"/>
                  </a:lnTo>
                  <a:lnTo>
                    <a:pt x="39"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70" name="Freeform 12"/>
            <p:cNvSpPr>
              <a:spLocks/>
            </p:cNvSpPr>
            <p:nvPr/>
          </p:nvSpPr>
          <p:spPr bwMode="auto">
            <a:xfrm>
              <a:off x="2395" y="3305"/>
              <a:ext cx="48" cy="88"/>
            </a:xfrm>
            <a:custGeom>
              <a:avLst/>
              <a:gdLst>
                <a:gd name="T0" fmla="*/ 48 w 48"/>
                <a:gd name="T1" fmla="*/ 0 h 88"/>
                <a:gd name="T2" fmla="*/ 48 w 48"/>
                <a:gd name="T3" fmla="*/ 26 h 88"/>
                <a:gd name="T4" fmla="*/ 32 w 48"/>
                <a:gd name="T5" fmla="*/ 35 h 88"/>
                <a:gd name="T6" fmla="*/ 24 w 48"/>
                <a:gd name="T7" fmla="*/ 44 h 88"/>
                <a:gd name="T8" fmla="*/ 16 w 48"/>
                <a:gd name="T9" fmla="*/ 44 h 88"/>
                <a:gd name="T10" fmla="*/ 16 w 48"/>
                <a:gd name="T11" fmla="*/ 62 h 88"/>
                <a:gd name="T12" fmla="*/ 0 w 48"/>
                <a:gd name="T13" fmla="*/ 62 h 88"/>
                <a:gd name="T14" fmla="*/ 0 w 48"/>
                <a:gd name="T15" fmla="*/ 70 h 88"/>
                <a:gd name="T16" fmla="*/ 0 w 48"/>
                <a:gd name="T17" fmla="*/ 79 h 88"/>
                <a:gd name="T18" fmla="*/ 0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48" y="0"/>
                  </a:moveTo>
                  <a:lnTo>
                    <a:pt x="48" y="26"/>
                  </a:lnTo>
                  <a:lnTo>
                    <a:pt x="32" y="35"/>
                  </a:lnTo>
                  <a:lnTo>
                    <a:pt x="24" y="44"/>
                  </a:lnTo>
                  <a:lnTo>
                    <a:pt x="16" y="44"/>
                  </a:lnTo>
                  <a:lnTo>
                    <a:pt x="16" y="62"/>
                  </a:lnTo>
                  <a:lnTo>
                    <a:pt x="0" y="62"/>
                  </a:lnTo>
                  <a:lnTo>
                    <a:pt x="0" y="70"/>
                  </a:lnTo>
                  <a:lnTo>
                    <a:pt x="0" y="79"/>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71" name="Freeform 13"/>
            <p:cNvSpPr>
              <a:spLocks/>
            </p:cNvSpPr>
            <p:nvPr/>
          </p:nvSpPr>
          <p:spPr bwMode="auto">
            <a:xfrm>
              <a:off x="2419" y="3279"/>
              <a:ext cx="64" cy="140"/>
            </a:xfrm>
            <a:custGeom>
              <a:avLst/>
              <a:gdLst>
                <a:gd name="T0" fmla="*/ 64 w 64"/>
                <a:gd name="T1" fmla="*/ 0 h 140"/>
                <a:gd name="T2" fmla="*/ 48 w 64"/>
                <a:gd name="T3" fmla="*/ 61 h 140"/>
                <a:gd name="T4" fmla="*/ 40 w 64"/>
                <a:gd name="T5" fmla="*/ 70 h 140"/>
                <a:gd name="T6" fmla="*/ 32 w 64"/>
                <a:gd name="T7" fmla="*/ 79 h 140"/>
                <a:gd name="T8" fmla="*/ 32 w 64"/>
                <a:gd name="T9" fmla="*/ 105 h 140"/>
                <a:gd name="T10" fmla="*/ 16 w 64"/>
                <a:gd name="T11" fmla="*/ 114 h 140"/>
                <a:gd name="T12" fmla="*/ 16 w 64"/>
                <a:gd name="T13" fmla="*/ 123 h 140"/>
                <a:gd name="T14" fmla="*/ 8 w 64"/>
                <a:gd name="T15" fmla="*/ 123 h 140"/>
                <a:gd name="T16" fmla="*/ 0 w 64"/>
                <a:gd name="T17" fmla="*/ 123 h 140"/>
                <a:gd name="T18" fmla="*/ 0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64" y="0"/>
                  </a:moveTo>
                  <a:lnTo>
                    <a:pt x="48" y="61"/>
                  </a:lnTo>
                  <a:lnTo>
                    <a:pt x="40" y="70"/>
                  </a:lnTo>
                  <a:lnTo>
                    <a:pt x="32" y="79"/>
                  </a:lnTo>
                  <a:lnTo>
                    <a:pt x="32" y="105"/>
                  </a:lnTo>
                  <a:lnTo>
                    <a:pt x="16" y="114"/>
                  </a:lnTo>
                  <a:lnTo>
                    <a:pt x="16" y="123"/>
                  </a:lnTo>
                  <a:lnTo>
                    <a:pt x="8" y="123"/>
                  </a:lnTo>
                  <a:lnTo>
                    <a:pt x="0" y="123"/>
                  </a:lnTo>
                  <a:lnTo>
                    <a:pt x="0"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72" name="Freeform 14"/>
            <p:cNvSpPr>
              <a:spLocks/>
            </p:cNvSpPr>
            <p:nvPr/>
          </p:nvSpPr>
          <p:spPr bwMode="auto">
            <a:xfrm>
              <a:off x="2427" y="3226"/>
              <a:ext cx="104" cy="193"/>
            </a:xfrm>
            <a:custGeom>
              <a:avLst/>
              <a:gdLst>
                <a:gd name="T0" fmla="*/ 0 w 104"/>
                <a:gd name="T1" fmla="*/ 0 h 193"/>
                <a:gd name="T2" fmla="*/ 24 w 104"/>
                <a:gd name="T3" fmla="*/ 18 h 193"/>
                <a:gd name="T4" fmla="*/ 32 w 104"/>
                <a:gd name="T5" fmla="*/ 35 h 193"/>
                <a:gd name="T6" fmla="*/ 40 w 104"/>
                <a:gd name="T7" fmla="*/ 44 h 193"/>
                <a:gd name="T8" fmla="*/ 40 w 104"/>
                <a:gd name="T9" fmla="*/ 53 h 193"/>
                <a:gd name="T10" fmla="*/ 56 w 104"/>
                <a:gd name="T11" fmla="*/ 53 h 193"/>
                <a:gd name="T12" fmla="*/ 56 w 104"/>
                <a:gd name="T13" fmla="*/ 62 h 193"/>
                <a:gd name="T14" fmla="*/ 64 w 104"/>
                <a:gd name="T15" fmla="*/ 62 h 193"/>
                <a:gd name="T16" fmla="*/ 72 w 104"/>
                <a:gd name="T17" fmla="*/ 79 h 193"/>
                <a:gd name="T18" fmla="*/ 72 w 104"/>
                <a:gd name="T19" fmla="*/ 88 h 193"/>
                <a:gd name="T20" fmla="*/ 88 w 104"/>
                <a:gd name="T21" fmla="*/ 88 h 193"/>
                <a:gd name="T22" fmla="*/ 88 w 104"/>
                <a:gd name="T23" fmla="*/ 97 h 193"/>
                <a:gd name="T24" fmla="*/ 96 w 104"/>
                <a:gd name="T25" fmla="*/ 97 h 193"/>
                <a:gd name="T26" fmla="*/ 96 w 104"/>
                <a:gd name="T27" fmla="*/ 114 h 193"/>
                <a:gd name="T28" fmla="*/ 96 w 104"/>
                <a:gd name="T29" fmla="*/ 123 h 193"/>
                <a:gd name="T30" fmla="*/ 104 w 104"/>
                <a:gd name="T31" fmla="*/ 132 h 193"/>
                <a:gd name="T32" fmla="*/ 104 w 104"/>
                <a:gd name="T33" fmla="*/ 149 h 193"/>
                <a:gd name="T34" fmla="*/ 104 w 104"/>
                <a:gd name="T35" fmla="*/ 158 h 193"/>
                <a:gd name="T36" fmla="*/ 104 w 104"/>
                <a:gd name="T37" fmla="*/ 167 h 193"/>
                <a:gd name="T38" fmla="*/ 104 w 104"/>
                <a:gd name="T39" fmla="*/ 176 h 193"/>
                <a:gd name="T40" fmla="*/ 104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0" y="0"/>
                  </a:moveTo>
                  <a:lnTo>
                    <a:pt x="24" y="18"/>
                  </a:lnTo>
                  <a:lnTo>
                    <a:pt x="32" y="35"/>
                  </a:lnTo>
                  <a:lnTo>
                    <a:pt x="40" y="44"/>
                  </a:lnTo>
                  <a:lnTo>
                    <a:pt x="40" y="53"/>
                  </a:lnTo>
                  <a:lnTo>
                    <a:pt x="56" y="53"/>
                  </a:lnTo>
                  <a:lnTo>
                    <a:pt x="56" y="62"/>
                  </a:lnTo>
                  <a:lnTo>
                    <a:pt x="64" y="62"/>
                  </a:lnTo>
                  <a:lnTo>
                    <a:pt x="72" y="79"/>
                  </a:lnTo>
                  <a:lnTo>
                    <a:pt x="72" y="88"/>
                  </a:lnTo>
                  <a:lnTo>
                    <a:pt x="88" y="88"/>
                  </a:lnTo>
                  <a:lnTo>
                    <a:pt x="88" y="97"/>
                  </a:lnTo>
                  <a:lnTo>
                    <a:pt x="96" y="97"/>
                  </a:lnTo>
                  <a:lnTo>
                    <a:pt x="96" y="114"/>
                  </a:lnTo>
                  <a:lnTo>
                    <a:pt x="96" y="123"/>
                  </a:lnTo>
                  <a:lnTo>
                    <a:pt x="104" y="132"/>
                  </a:lnTo>
                  <a:lnTo>
                    <a:pt x="104" y="149"/>
                  </a:lnTo>
                  <a:lnTo>
                    <a:pt x="104" y="158"/>
                  </a:lnTo>
                  <a:lnTo>
                    <a:pt x="104" y="167"/>
                  </a:lnTo>
                  <a:lnTo>
                    <a:pt x="104" y="176"/>
                  </a:lnTo>
                  <a:lnTo>
                    <a:pt x="104"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73" name="Freeform 15"/>
            <p:cNvSpPr>
              <a:spLocks/>
            </p:cNvSpPr>
            <p:nvPr/>
          </p:nvSpPr>
          <p:spPr bwMode="auto">
            <a:xfrm>
              <a:off x="2324" y="3305"/>
              <a:ext cx="24" cy="106"/>
            </a:xfrm>
            <a:custGeom>
              <a:avLst/>
              <a:gdLst>
                <a:gd name="T0" fmla="*/ 8 w 24"/>
                <a:gd name="T1" fmla="*/ 0 h 106"/>
                <a:gd name="T2" fmla="*/ 8 w 24"/>
                <a:gd name="T3" fmla="*/ 9 h 106"/>
                <a:gd name="T4" fmla="*/ 8 w 24"/>
                <a:gd name="T5" fmla="*/ 26 h 106"/>
                <a:gd name="T6" fmla="*/ 8 w 24"/>
                <a:gd name="T7" fmla="*/ 35 h 106"/>
                <a:gd name="T8" fmla="*/ 24 w 24"/>
                <a:gd name="T9" fmla="*/ 35 h 106"/>
                <a:gd name="T10" fmla="*/ 24 w 24"/>
                <a:gd name="T11" fmla="*/ 44 h 106"/>
                <a:gd name="T12" fmla="*/ 24 w 24"/>
                <a:gd name="T13" fmla="*/ 62 h 106"/>
                <a:gd name="T14" fmla="*/ 8 w 24"/>
                <a:gd name="T15" fmla="*/ 70 h 106"/>
                <a:gd name="T16" fmla="*/ 8 w 24"/>
                <a:gd name="T17" fmla="*/ 79 h 106"/>
                <a:gd name="T18" fmla="*/ 0 w 24"/>
                <a:gd name="T19" fmla="*/ 88 h 106"/>
                <a:gd name="T20" fmla="*/ 0 w 24"/>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106"/>
                <a:gd name="T35" fmla="*/ 24 w 24"/>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106">
                  <a:moveTo>
                    <a:pt x="8" y="0"/>
                  </a:moveTo>
                  <a:lnTo>
                    <a:pt x="8" y="9"/>
                  </a:lnTo>
                  <a:lnTo>
                    <a:pt x="8" y="26"/>
                  </a:lnTo>
                  <a:lnTo>
                    <a:pt x="8" y="35"/>
                  </a:lnTo>
                  <a:lnTo>
                    <a:pt x="24" y="35"/>
                  </a:lnTo>
                  <a:lnTo>
                    <a:pt x="24" y="44"/>
                  </a:lnTo>
                  <a:lnTo>
                    <a:pt x="24" y="62"/>
                  </a:lnTo>
                  <a:lnTo>
                    <a:pt x="8" y="70"/>
                  </a:lnTo>
                  <a:lnTo>
                    <a:pt x="8" y="79"/>
                  </a:lnTo>
                  <a:lnTo>
                    <a:pt x="0" y="88"/>
                  </a:lnTo>
                  <a:lnTo>
                    <a:pt x="0"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74" name="Freeform 16"/>
            <p:cNvSpPr>
              <a:spLocks/>
            </p:cNvSpPr>
            <p:nvPr/>
          </p:nvSpPr>
          <p:spPr bwMode="auto">
            <a:xfrm>
              <a:off x="2356" y="3375"/>
              <a:ext cx="8" cy="62"/>
            </a:xfrm>
            <a:custGeom>
              <a:avLst/>
              <a:gdLst>
                <a:gd name="T0" fmla="*/ 0 w 8"/>
                <a:gd name="T1" fmla="*/ 0 h 62"/>
                <a:gd name="T2" fmla="*/ 8 w 8"/>
                <a:gd name="T3" fmla="*/ 9 h 62"/>
                <a:gd name="T4" fmla="*/ 8 w 8"/>
                <a:gd name="T5" fmla="*/ 18 h 62"/>
                <a:gd name="T6" fmla="*/ 8 w 8"/>
                <a:gd name="T7" fmla="*/ 27 h 62"/>
                <a:gd name="T8" fmla="*/ 8 w 8"/>
                <a:gd name="T9" fmla="*/ 44 h 62"/>
                <a:gd name="T10" fmla="*/ 8 w 8"/>
                <a:gd name="T11" fmla="*/ 53 h 62"/>
                <a:gd name="T12" fmla="*/ 8 w 8"/>
                <a:gd name="T13" fmla="*/ 62 h 62"/>
                <a:gd name="T14" fmla="*/ 0 60000 65536"/>
                <a:gd name="T15" fmla="*/ 0 60000 65536"/>
                <a:gd name="T16" fmla="*/ 0 60000 65536"/>
                <a:gd name="T17" fmla="*/ 0 60000 65536"/>
                <a:gd name="T18" fmla="*/ 0 60000 65536"/>
                <a:gd name="T19" fmla="*/ 0 60000 65536"/>
                <a:gd name="T20" fmla="*/ 0 60000 65536"/>
                <a:gd name="T21" fmla="*/ 0 w 8"/>
                <a:gd name="T22" fmla="*/ 0 h 62"/>
                <a:gd name="T23" fmla="*/ 8 w 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62">
                  <a:moveTo>
                    <a:pt x="0" y="0"/>
                  </a:moveTo>
                  <a:lnTo>
                    <a:pt x="8" y="9"/>
                  </a:lnTo>
                  <a:lnTo>
                    <a:pt x="8" y="18"/>
                  </a:lnTo>
                  <a:lnTo>
                    <a:pt x="8" y="27"/>
                  </a:lnTo>
                  <a:lnTo>
                    <a:pt x="8" y="44"/>
                  </a:lnTo>
                  <a:lnTo>
                    <a:pt x="8" y="53"/>
                  </a:lnTo>
                  <a:lnTo>
                    <a:pt x="8"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75" name="Freeform 17"/>
            <p:cNvSpPr>
              <a:spLocks/>
            </p:cNvSpPr>
            <p:nvPr/>
          </p:nvSpPr>
          <p:spPr bwMode="auto">
            <a:xfrm>
              <a:off x="2284" y="3340"/>
              <a:ext cx="40" cy="79"/>
            </a:xfrm>
            <a:custGeom>
              <a:avLst/>
              <a:gdLst>
                <a:gd name="T0" fmla="*/ 32 w 40"/>
                <a:gd name="T1" fmla="*/ 0 h 79"/>
                <a:gd name="T2" fmla="*/ 40 w 40"/>
                <a:gd name="T3" fmla="*/ 9 h 79"/>
                <a:gd name="T4" fmla="*/ 32 w 40"/>
                <a:gd name="T5" fmla="*/ 18 h 79"/>
                <a:gd name="T6" fmla="*/ 32 w 40"/>
                <a:gd name="T7" fmla="*/ 35 h 79"/>
                <a:gd name="T8" fmla="*/ 16 w 40"/>
                <a:gd name="T9" fmla="*/ 35 h 79"/>
                <a:gd name="T10" fmla="*/ 8 w 40"/>
                <a:gd name="T11" fmla="*/ 44 h 79"/>
                <a:gd name="T12" fmla="*/ 0 w 40"/>
                <a:gd name="T13" fmla="*/ 53 h 79"/>
                <a:gd name="T14" fmla="*/ 0 w 40"/>
                <a:gd name="T15" fmla="*/ 62 h 79"/>
                <a:gd name="T16" fmla="*/ 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32" y="0"/>
                  </a:moveTo>
                  <a:lnTo>
                    <a:pt x="40" y="9"/>
                  </a:lnTo>
                  <a:lnTo>
                    <a:pt x="32" y="18"/>
                  </a:lnTo>
                  <a:lnTo>
                    <a:pt x="32" y="35"/>
                  </a:lnTo>
                  <a:lnTo>
                    <a:pt x="16" y="35"/>
                  </a:lnTo>
                  <a:lnTo>
                    <a:pt x="8" y="44"/>
                  </a:lnTo>
                  <a:lnTo>
                    <a:pt x="0" y="53"/>
                  </a:lnTo>
                  <a:lnTo>
                    <a:pt x="0" y="62"/>
                  </a:lnTo>
                  <a:lnTo>
                    <a:pt x="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76" name="Freeform 18"/>
            <p:cNvSpPr>
              <a:spLocks/>
            </p:cNvSpPr>
            <p:nvPr/>
          </p:nvSpPr>
          <p:spPr bwMode="auto">
            <a:xfrm>
              <a:off x="2260" y="3288"/>
              <a:ext cx="64" cy="70"/>
            </a:xfrm>
            <a:custGeom>
              <a:avLst/>
              <a:gdLst>
                <a:gd name="T0" fmla="*/ 64 w 64"/>
                <a:gd name="T1" fmla="*/ 0 h 70"/>
                <a:gd name="T2" fmla="*/ 56 w 64"/>
                <a:gd name="T3" fmla="*/ 0 h 70"/>
                <a:gd name="T4" fmla="*/ 40 w 64"/>
                <a:gd name="T5" fmla="*/ 0 h 70"/>
                <a:gd name="T6" fmla="*/ 32 w 64"/>
                <a:gd name="T7" fmla="*/ 17 h 70"/>
                <a:gd name="T8" fmla="*/ 24 w 64"/>
                <a:gd name="T9" fmla="*/ 17 h 70"/>
                <a:gd name="T10" fmla="*/ 24 w 64"/>
                <a:gd name="T11" fmla="*/ 26 h 70"/>
                <a:gd name="T12" fmla="*/ 8 w 64"/>
                <a:gd name="T13" fmla="*/ 26 h 70"/>
                <a:gd name="T14" fmla="*/ 8 w 64"/>
                <a:gd name="T15" fmla="*/ 35 h 70"/>
                <a:gd name="T16" fmla="*/ 8 w 64"/>
                <a:gd name="T17" fmla="*/ 52 h 70"/>
                <a:gd name="T18" fmla="*/ 0 w 64"/>
                <a:gd name="T19" fmla="*/ 61 h 70"/>
                <a:gd name="T20" fmla="*/ 0 w 64"/>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70"/>
                <a:gd name="T35" fmla="*/ 64 w 64"/>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70">
                  <a:moveTo>
                    <a:pt x="64" y="0"/>
                  </a:moveTo>
                  <a:lnTo>
                    <a:pt x="56" y="0"/>
                  </a:lnTo>
                  <a:lnTo>
                    <a:pt x="40" y="0"/>
                  </a:lnTo>
                  <a:lnTo>
                    <a:pt x="32" y="17"/>
                  </a:lnTo>
                  <a:lnTo>
                    <a:pt x="24" y="17"/>
                  </a:lnTo>
                  <a:lnTo>
                    <a:pt x="24" y="26"/>
                  </a:lnTo>
                  <a:lnTo>
                    <a:pt x="8" y="26"/>
                  </a:lnTo>
                  <a:lnTo>
                    <a:pt x="8" y="35"/>
                  </a:lnTo>
                  <a:lnTo>
                    <a:pt x="8" y="52"/>
                  </a:lnTo>
                  <a:lnTo>
                    <a:pt x="0" y="61"/>
                  </a:lnTo>
                  <a:lnTo>
                    <a:pt x="0"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77" name="Freeform 19"/>
            <p:cNvSpPr>
              <a:spLocks/>
            </p:cNvSpPr>
            <p:nvPr/>
          </p:nvSpPr>
          <p:spPr bwMode="auto">
            <a:xfrm>
              <a:off x="2523" y="3331"/>
              <a:ext cx="72" cy="80"/>
            </a:xfrm>
            <a:custGeom>
              <a:avLst/>
              <a:gdLst>
                <a:gd name="T0" fmla="*/ 0 w 72"/>
                <a:gd name="T1" fmla="*/ 0 h 80"/>
                <a:gd name="T2" fmla="*/ 0 w 72"/>
                <a:gd name="T3" fmla="*/ 9 h 80"/>
                <a:gd name="T4" fmla="*/ 8 w 72"/>
                <a:gd name="T5" fmla="*/ 9 h 80"/>
                <a:gd name="T6" fmla="*/ 24 w 72"/>
                <a:gd name="T7" fmla="*/ 9 h 80"/>
                <a:gd name="T8" fmla="*/ 32 w 72"/>
                <a:gd name="T9" fmla="*/ 18 h 80"/>
                <a:gd name="T10" fmla="*/ 40 w 72"/>
                <a:gd name="T11" fmla="*/ 36 h 80"/>
                <a:gd name="T12" fmla="*/ 56 w 72"/>
                <a:gd name="T13" fmla="*/ 44 h 80"/>
                <a:gd name="T14" fmla="*/ 64 w 72"/>
                <a:gd name="T15" fmla="*/ 53 h 80"/>
                <a:gd name="T16" fmla="*/ 64 w 72"/>
                <a:gd name="T17" fmla="*/ 62 h 80"/>
                <a:gd name="T18" fmla="*/ 64 w 72"/>
                <a:gd name="T19" fmla="*/ 80 h 80"/>
                <a:gd name="T20" fmla="*/ 72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0" y="0"/>
                  </a:moveTo>
                  <a:lnTo>
                    <a:pt x="0" y="9"/>
                  </a:lnTo>
                  <a:lnTo>
                    <a:pt x="8" y="9"/>
                  </a:lnTo>
                  <a:lnTo>
                    <a:pt x="24" y="9"/>
                  </a:lnTo>
                  <a:lnTo>
                    <a:pt x="32" y="18"/>
                  </a:lnTo>
                  <a:lnTo>
                    <a:pt x="40" y="36"/>
                  </a:lnTo>
                  <a:lnTo>
                    <a:pt x="56" y="44"/>
                  </a:lnTo>
                  <a:lnTo>
                    <a:pt x="64" y="53"/>
                  </a:lnTo>
                  <a:lnTo>
                    <a:pt x="64" y="62"/>
                  </a:lnTo>
                  <a:lnTo>
                    <a:pt x="64" y="80"/>
                  </a:lnTo>
                  <a:lnTo>
                    <a:pt x="72"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78" name="Freeform 20"/>
            <p:cNvSpPr>
              <a:spLocks/>
            </p:cNvSpPr>
            <p:nvPr/>
          </p:nvSpPr>
          <p:spPr bwMode="auto">
            <a:xfrm>
              <a:off x="2483" y="3323"/>
              <a:ext cx="40" cy="105"/>
            </a:xfrm>
            <a:custGeom>
              <a:avLst/>
              <a:gdLst>
                <a:gd name="T0" fmla="*/ 40 w 40"/>
                <a:gd name="T1" fmla="*/ 0 h 105"/>
                <a:gd name="T2" fmla="*/ 32 w 40"/>
                <a:gd name="T3" fmla="*/ 17 h 105"/>
                <a:gd name="T4" fmla="*/ 32 w 40"/>
                <a:gd name="T5" fmla="*/ 26 h 105"/>
                <a:gd name="T6" fmla="*/ 32 w 40"/>
                <a:gd name="T7" fmla="*/ 35 h 105"/>
                <a:gd name="T8" fmla="*/ 16 w 40"/>
                <a:gd name="T9" fmla="*/ 35 h 105"/>
                <a:gd name="T10" fmla="*/ 16 w 40"/>
                <a:gd name="T11" fmla="*/ 52 h 105"/>
                <a:gd name="T12" fmla="*/ 8 w 40"/>
                <a:gd name="T13" fmla="*/ 61 h 105"/>
                <a:gd name="T14" fmla="*/ 0 w 40"/>
                <a:gd name="T15" fmla="*/ 70 h 105"/>
                <a:gd name="T16" fmla="*/ 0 w 40"/>
                <a:gd name="T17" fmla="*/ 79 h 105"/>
                <a:gd name="T18" fmla="*/ 0 w 40"/>
                <a:gd name="T19" fmla="*/ 96 h 105"/>
                <a:gd name="T20" fmla="*/ 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40" y="0"/>
                  </a:moveTo>
                  <a:lnTo>
                    <a:pt x="32" y="17"/>
                  </a:lnTo>
                  <a:lnTo>
                    <a:pt x="32" y="26"/>
                  </a:lnTo>
                  <a:lnTo>
                    <a:pt x="32" y="35"/>
                  </a:lnTo>
                  <a:lnTo>
                    <a:pt x="16" y="35"/>
                  </a:lnTo>
                  <a:lnTo>
                    <a:pt x="16" y="52"/>
                  </a:lnTo>
                  <a:lnTo>
                    <a:pt x="8" y="61"/>
                  </a:lnTo>
                  <a:lnTo>
                    <a:pt x="0" y="70"/>
                  </a:lnTo>
                  <a:lnTo>
                    <a:pt x="0" y="79"/>
                  </a:lnTo>
                  <a:lnTo>
                    <a:pt x="0" y="96"/>
                  </a:lnTo>
                  <a:lnTo>
                    <a:pt x="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79" name="Freeform 21"/>
            <p:cNvSpPr>
              <a:spLocks/>
            </p:cNvSpPr>
            <p:nvPr/>
          </p:nvSpPr>
          <p:spPr bwMode="auto">
            <a:xfrm>
              <a:off x="2547" y="3411"/>
              <a:ext cx="40" cy="70"/>
            </a:xfrm>
            <a:custGeom>
              <a:avLst/>
              <a:gdLst>
                <a:gd name="T0" fmla="*/ 0 w 40"/>
                <a:gd name="T1" fmla="*/ 0 h 70"/>
                <a:gd name="T2" fmla="*/ 0 w 40"/>
                <a:gd name="T3" fmla="*/ 8 h 70"/>
                <a:gd name="T4" fmla="*/ 8 w 40"/>
                <a:gd name="T5" fmla="*/ 8 h 70"/>
                <a:gd name="T6" fmla="*/ 16 w 40"/>
                <a:gd name="T7" fmla="*/ 17 h 70"/>
                <a:gd name="T8" fmla="*/ 32 w 40"/>
                <a:gd name="T9" fmla="*/ 17 h 70"/>
                <a:gd name="T10" fmla="*/ 32 w 40"/>
                <a:gd name="T11" fmla="*/ 35 h 70"/>
                <a:gd name="T12" fmla="*/ 40 w 40"/>
                <a:gd name="T13" fmla="*/ 44 h 70"/>
                <a:gd name="T14" fmla="*/ 40 w 40"/>
                <a:gd name="T15" fmla="*/ 52 h 70"/>
                <a:gd name="T16" fmla="*/ 4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0" y="0"/>
                  </a:moveTo>
                  <a:lnTo>
                    <a:pt x="0" y="8"/>
                  </a:lnTo>
                  <a:lnTo>
                    <a:pt x="8" y="8"/>
                  </a:lnTo>
                  <a:lnTo>
                    <a:pt x="16" y="17"/>
                  </a:lnTo>
                  <a:lnTo>
                    <a:pt x="32" y="17"/>
                  </a:lnTo>
                  <a:lnTo>
                    <a:pt x="32" y="35"/>
                  </a:lnTo>
                  <a:lnTo>
                    <a:pt x="40" y="44"/>
                  </a:lnTo>
                  <a:lnTo>
                    <a:pt x="40" y="52"/>
                  </a:lnTo>
                  <a:lnTo>
                    <a:pt x="4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80" name="Freeform 22"/>
            <p:cNvSpPr>
              <a:spLocks/>
            </p:cNvSpPr>
            <p:nvPr/>
          </p:nvSpPr>
          <p:spPr bwMode="auto">
            <a:xfrm>
              <a:off x="2451" y="3419"/>
              <a:ext cx="32" cy="71"/>
            </a:xfrm>
            <a:custGeom>
              <a:avLst/>
              <a:gdLst>
                <a:gd name="T0" fmla="*/ 0 w 32"/>
                <a:gd name="T1" fmla="*/ 0 h 71"/>
                <a:gd name="T2" fmla="*/ 0 w 32"/>
                <a:gd name="T3" fmla="*/ 9 h 71"/>
                <a:gd name="T4" fmla="*/ 8 w 32"/>
                <a:gd name="T5" fmla="*/ 27 h 71"/>
                <a:gd name="T6" fmla="*/ 24 w 32"/>
                <a:gd name="T7" fmla="*/ 36 h 71"/>
                <a:gd name="T8" fmla="*/ 24 w 32"/>
                <a:gd name="T9" fmla="*/ 44 h 71"/>
                <a:gd name="T10" fmla="*/ 24 w 32"/>
                <a:gd name="T11" fmla="*/ 62 h 71"/>
                <a:gd name="T12" fmla="*/ 32 w 32"/>
                <a:gd name="T13" fmla="*/ 62 h 71"/>
                <a:gd name="T14" fmla="*/ 32 w 32"/>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71"/>
                <a:gd name="T26" fmla="*/ 32 w 32"/>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71">
                  <a:moveTo>
                    <a:pt x="0" y="0"/>
                  </a:moveTo>
                  <a:lnTo>
                    <a:pt x="0" y="9"/>
                  </a:lnTo>
                  <a:lnTo>
                    <a:pt x="8" y="27"/>
                  </a:lnTo>
                  <a:lnTo>
                    <a:pt x="24" y="36"/>
                  </a:lnTo>
                  <a:lnTo>
                    <a:pt x="24" y="44"/>
                  </a:lnTo>
                  <a:lnTo>
                    <a:pt x="24" y="62"/>
                  </a:lnTo>
                  <a:lnTo>
                    <a:pt x="32" y="62"/>
                  </a:lnTo>
                  <a:lnTo>
                    <a:pt x="32"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81" name="Freeform 23"/>
            <p:cNvSpPr>
              <a:spLocks/>
            </p:cNvSpPr>
            <p:nvPr/>
          </p:nvSpPr>
          <p:spPr bwMode="auto">
            <a:xfrm>
              <a:off x="2324" y="3419"/>
              <a:ext cx="56" cy="71"/>
            </a:xfrm>
            <a:custGeom>
              <a:avLst/>
              <a:gdLst>
                <a:gd name="T0" fmla="*/ 56 w 56"/>
                <a:gd name="T1" fmla="*/ 0 h 71"/>
                <a:gd name="T2" fmla="*/ 40 w 56"/>
                <a:gd name="T3" fmla="*/ 9 h 71"/>
                <a:gd name="T4" fmla="*/ 32 w 56"/>
                <a:gd name="T5" fmla="*/ 27 h 71"/>
                <a:gd name="T6" fmla="*/ 24 w 56"/>
                <a:gd name="T7" fmla="*/ 36 h 71"/>
                <a:gd name="T8" fmla="*/ 8 w 56"/>
                <a:gd name="T9" fmla="*/ 44 h 71"/>
                <a:gd name="T10" fmla="*/ 0 w 56"/>
                <a:gd name="T11" fmla="*/ 44 h 71"/>
                <a:gd name="T12" fmla="*/ 0 w 56"/>
                <a:gd name="T13" fmla="*/ 62 h 71"/>
                <a:gd name="T14" fmla="*/ 0 w 56"/>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56"/>
                <a:gd name="T25" fmla="*/ 0 h 71"/>
                <a:gd name="T26" fmla="*/ 56 w 56"/>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6" h="71">
                  <a:moveTo>
                    <a:pt x="56" y="0"/>
                  </a:moveTo>
                  <a:lnTo>
                    <a:pt x="40" y="9"/>
                  </a:lnTo>
                  <a:lnTo>
                    <a:pt x="32" y="27"/>
                  </a:lnTo>
                  <a:lnTo>
                    <a:pt x="24" y="36"/>
                  </a:lnTo>
                  <a:lnTo>
                    <a:pt x="8" y="44"/>
                  </a:lnTo>
                  <a:lnTo>
                    <a:pt x="0" y="44"/>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82" name="Freeform 24"/>
            <p:cNvSpPr>
              <a:spLocks/>
            </p:cNvSpPr>
            <p:nvPr/>
          </p:nvSpPr>
          <p:spPr bwMode="auto">
            <a:xfrm>
              <a:off x="2332" y="3367"/>
              <a:ext cx="79" cy="123"/>
            </a:xfrm>
            <a:custGeom>
              <a:avLst/>
              <a:gdLst>
                <a:gd name="T0" fmla="*/ 16 w 79"/>
                <a:gd name="T1" fmla="*/ 0 h 123"/>
                <a:gd name="T2" fmla="*/ 0 w 79"/>
                <a:gd name="T3" fmla="*/ 8 h 123"/>
                <a:gd name="T4" fmla="*/ 16 w 79"/>
                <a:gd name="T5" fmla="*/ 17 h 123"/>
                <a:gd name="T6" fmla="*/ 16 w 79"/>
                <a:gd name="T7" fmla="*/ 26 h 123"/>
                <a:gd name="T8" fmla="*/ 24 w 79"/>
                <a:gd name="T9" fmla="*/ 44 h 123"/>
                <a:gd name="T10" fmla="*/ 32 w 79"/>
                <a:gd name="T11" fmla="*/ 52 h 123"/>
                <a:gd name="T12" fmla="*/ 48 w 79"/>
                <a:gd name="T13" fmla="*/ 61 h 123"/>
                <a:gd name="T14" fmla="*/ 56 w 79"/>
                <a:gd name="T15" fmla="*/ 79 h 123"/>
                <a:gd name="T16" fmla="*/ 63 w 79"/>
                <a:gd name="T17" fmla="*/ 88 h 123"/>
                <a:gd name="T18" fmla="*/ 79 w 79"/>
                <a:gd name="T19" fmla="*/ 96 h 123"/>
                <a:gd name="T20" fmla="*/ 79 w 79"/>
                <a:gd name="T21" fmla="*/ 114 h 123"/>
                <a:gd name="T22" fmla="*/ 79 w 79"/>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9"/>
                <a:gd name="T37" fmla="*/ 0 h 123"/>
                <a:gd name="T38" fmla="*/ 79 w 79"/>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9" h="123">
                  <a:moveTo>
                    <a:pt x="16" y="0"/>
                  </a:moveTo>
                  <a:lnTo>
                    <a:pt x="0" y="8"/>
                  </a:lnTo>
                  <a:lnTo>
                    <a:pt x="16" y="17"/>
                  </a:lnTo>
                  <a:lnTo>
                    <a:pt x="16" y="26"/>
                  </a:lnTo>
                  <a:lnTo>
                    <a:pt x="24" y="44"/>
                  </a:lnTo>
                  <a:lnTo>
                    <a:pt x="32" y="52"/>
                  </a:lnTo>
                  <a:lnTo>
                    <a:pt x="48" y="61"/>
                  </a:lnTo>
                  <a:lnTo>
                    <a:pt x="56" y="79"/>
                  </a:lnTo>
                  <a:lnTo>
                    <a:pt x="63" y="88"/>
                  </a:lnTo>
                  <a:lnTo>
                    <a:pt x="79" y="96"/>
                  </a:lnTo>
                  <a:lnTo>
                    <a:pt x="79" y="114"/>
                  </a:lnTo>
                  <a:lnTo>
                    <a:pt x="79"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83" name="Freeform 25"/>
            <p:cNvSpPr>
              <a:spLocks/>
            </p:cNvSpPr>
            <p:nvPr/>
          </p:nvSpPr>
          <p:spPr bwMode="auto">
            <a:xfrm>
              <a:off x="2284" y="3331"/>
              <a:ext cx="8" cy="115"/>
            </a:xfrm>
            <a:custGeom>
              <a:avLst/>
              <a:gdLst>
                <a:gd name="T0" fmla="*/ 0 w 8"/>
                <a:gd name="T1" fmla="*/ 0 h 115"/>
                <a:gd name="T2" fmla="*/ 8 w 8"/>
                <a:gd name="T3" fmla="*/ 18 h 115"/>
                <a:gd name="T4" fmla="*/ 8 w 8"/>
                <a:gd name="T5" fmla="*/ 36 h 115"/>
                <a:gd name="T6" fmla="*/ 8 w 8"/>
                <a:gd name="T7" fmla="*/ 44 h 115"/>
                <a:gd name="T8" fmla="*/ 8 w 8"/>
                <a:gd name="T9" fmla="*/ 53 h 115"/>
                <a:gd name="T10" fmla="*/ 0 w 8"/>
                <a:gd name="T11" fmla="*/ 62 h 115"/>
                <a:gd name="T12" fmla="*/ 0 w 8"/>
                <a:gd name="T13" fmla="*/ 80 h 115"/>
                <a:gd name="T14" fmla="*/ 0 w 8"/>
                <a:gd name="T15" fmla="*/ 88 h 115"/>
                <a:gd name="T16" fmla="*/ 0 w 8"/>
                <a:gd name="T17" fmla="*/ 97 h 115"/>
                <a:gd name="T18" fmla="*/ 0 w 8"/>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115"/>
                <a:gd name="T32" fmla="*/ 8 w 8"/>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115">
                  <a:moveTo>
                    <a:pt x="0" y="0"/>
                  </a:moveTo>
                  <a:lnTo>
                    <a:pt x="8" y="18"/>
                  </a:lnTo>
                  <a:lnTo>
                    <a:pt x="8" y="36"/>
                  </a:lnTo>
                  <a:lnTo>
                    <a:pt x="8" y="44"/>
                  </a:lnTo>
                  <a:lnTo>
                    <a:pt x="8" y="53"/>
                  </a:lnTo>
                  <a:lnTo>
                    <a:pt x="0" y="62"/>
                  </a:lnTo>
                  <a:lnTo>
                    <a:pt x="0" y="80"/>
                  </a:lnTo>
                  <a:lnTo>
                    <a:pt x="0" y="88"/>
                  </a:lnTo>
                  <a:lnTo>
                    <a:pt x="0" y="97"/>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84" name="Freeform 26"/>
            <p:cNvSpPr>
              <a:spLocks/>
            </p:cNvSpPr>
            <p:nvPr/>
          </p:nvSpPr>
          <p:spPr bwMode="auto">
            <a:xfrm>
              <a:off x="2308" y="3393"/>
              <a:ext cx="8" cy="97"/>
            </a:xfrm>
            <a:custGeom>
              <a:avLst/>
              <a:gdLst>
                <a:gd name="T0" fmla="*/ 0 w 8"/>
                <a:gd name="T1" fmla="*/ 0 h 97"/>
                <a:gd name="T2" fmla="*/ 0 w 8"/>
                <a:gd name="T3" fmla="*/ 18 h 97"/>
                <a:gd name="T4" fmla="*/ 8 w 8"/>
                <a:gd name="T5" fmla="*/ 26 h 97"/>
                <a:gd name="T6" fmla="*/ 8 w 8"/>
                <a:gd name="T7" fmla="*/ 35 h 97"/>
                <a:gd name="T8" fmla="*/ 8 w 8"/>
                <a:gd name="T9" fmla="*/ 53 h 97"/>
                <a:gd name="T10" fmla="*/ 8 w 8"/>
                <a:gd name="T11" fmla="*/ 62 h 97"/>
                <a:gd name="T12" fmla="*/ 8 w 8"/>
                <a:gd name="T13" fmla="*/ 70 h 97"/>
                <a:gd name="T14" fmla="*/ 8 w 8"/>
                <a:gd name="T15" fmla="*/ 88 h 97"/>
                <a:gd name="T16" fmla="*/ 0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0" y="0"/>
                  </a:moveTo>
                  <a:lnTo>
                    <a:pt x="0" y="18"/>
                  </a:lnTo>
                  <a:lnTo>
                    <a:pt x="8" y="26"/>
                  </a:lnTo>
                  <a:lnTo>
                    <a:pt x="8" y="35"/>
                  </a:lnTo>
                  <a:lnTo>
                    <a:pt x="8" y="53"/>
                  </a:lnTo>
                  <a:lnTo>
                    <a:pt x="8" y="62"/>
                  </a:lnTo>
                  <a:lnTo>
                    <a:pt x="8" y="70"/>
                  </a:lnTo>
                  <a:lnTo>
                    <a:pt x="8" y="88"/>
                  </a:lnTo>
                  <a:lnTo>
                    <a:pt x="0"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85" name="Freeform 27"/>
            <p:cNvSpPr>
              <a:spLocks/>
            </p:cNvSpPr>
            <p:nvPr/>
          </p:nvSpPr>
          <p:spPr bwMode="auto">
            <a:xfrm>
              <a:off x="2244" y="3411"/>
              <a:ext cx="40" cy="70"/>
            </a:xfrm>
            <a:custGeom>
              <a:avLst/>
              <a:gdLst>
                <a:gd name="T0" fmla="*/ 40 w 40"/>
                <a:gd name="T1" fmla="*/ 0 h 70"/>
                <a:gd name="T2" fmla="*/ 32 w 40"/>
                <a:gd name="T3" fmla="*/ 8 h 70"/>
                <a:gd name="T4" fmla="*/ 32 w 40"/>
                <a:gd name="T5" fmla="*/ 17 h 70"/>
                <a:gd name="T6" fmla="*/ 16 w 40"/>
                <a:gd name="T7" fmla="*/ 35 h 70"/>
                <a:gd name="T8" fmla="*/ 8 w 40"/>
                <a:gd name="T9" fmla="*/ 35 h 70"/>
                <a:gd name="T10" fmla="*/ 8 w 40"/>
                <a:gd name="T11" fmla="*/ 44 h 70"/>
                <a:gd name="T12" fmla="*/ 0 w 40"/>
                <a:gd name="T13" fmla="*/ 44 h 70"/>
                <a:gd name="T14" fmla="*/ 0 w 40"/>
                <a:gd name="T15" fmla="*/ 52 h 70"/>
                <a:gd name="T16" fmla="*/ 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40" y="0"/>
                  </a:moveTo>
                  <a:lnTo>
                    <a:pt x="32" y="8"/>
                  </a:lnTo>
                  <a:lnTo>
                    <a:pt x="32" y="17"/>
                  </a:lnTo>
                  <a:lnTo>
                    <a:pt x="16" y="35"/>
                  </a:lnTo>
                  <a:lnTo>
                    <a:pt x="8" y="35"/>
                  </a:lnTo>
                  <a:lnTo>
                    <a:pt x="8" y="44"/>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86" name="Freeform 28"/>
            <p:cNvSpPr>
              <a:spLocks/>
            </p:cNvSpPr>
            <p:nvPr/>
          </p:nvSpPr>
          <p:spPr bwMode="auto">
            <a:xfrm>
              <a:off x="2411" y="3419"/>
              <a:ext cx="48" cy="115"/>
            </a:xfrm>
            <a:custGeom>
              <a:avLst/>
              <a:gdLst>
                <a:gd name="T0" fmla="*/ 0 w 48"/>
                <a:gd name="T1" fmla="*/ 0 h 115"/>
                <a:gd name="T2" fmla="*/ 16 w 48"/>
                <a:gd name="T3" fmla="*/ 27 h 115"/>
                <a:gd name="T4" fmla="*/ 32 w 48"/>
                <a:gd name="T5" fmla="*/ 36 h 115"/>
                <a:gd name="T6" fmla="*/ 32 w 48"/>
                <a:gd name="T7" fmla="*/ 44 h 115"/>
                <a:gd name="T8" fmla="*/ 32 w 48"/>
                <a:gd name="T9" fmla="*/ 62 h 115"/>
                <a:gd name="T10" fmla="*/ 40 w 48"/>
                <a:gd name="T11" fmla="*/ 71 h 115"/>
                <a:gd name="T12" fmla="*/ 40 w 48"/>
                <a:gd name="T13" fmla="*/ 79 h 115"/>
                <a:gd name="T14" fmla="*/ 40 w 48"/>
                <a:gd name="T15" fmla="*/ 88 h 115"/>
                <a:gd name="T16" fmla="*/ 48 w 48"/>
                <a:gd name="T17" fmla="*/ 106 h 115"/>
                <a:gd name="T18" fmla="*/ 48 w 48"/>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115"/>
                <a:gd name="T32" fmla="*/ 48 w 48"/>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115">
                  <a:moveTo>
                    <a:pt x="0" y="0"/>
                  </a:moveTo>
                  <a:lnTo>
                    <a:pt x="16" y="27"/>
                  </a:lnTo>
                  <a:lnTo>
                    <a:pt x="32" y="36"/>
                  </a:lnTo>
                  <a:lnTo>
                    <a:pt x="32" y="44"/>
                  </a:lnTo>
                  <a:lnTo>
                    <a:pt x="32" y="62"/>
                  </a:lnTo>
                  <a:lnTo>
                    <a:pt x="40" y="71"/>
                  </a:lnTo>
                  <a:lnTo>
                    <a:pt x="40" y="79"/>
                  </a:lnTo>
                  <a:lnTo>
                    <a:pt x="40" y="88"/>
                  </a:lnTo>
                  <a:lnTo>
                    <a:pt x="48" y="106"/>
                  </a:lnTo>
                  <a:lnTo>
                    <a:pt x="48"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87" name="Freeform 29"/>
            <p:cNvSpPr>
              <a:spLocks/>
            </p:cNvSpPr>
            <p:nvPr/>
          </p:nvSpPr>
          <p:spPr bwMode="auto">
            <a:xfrm>
              <a:off x="2547" y="3455"/>
              <a:ext cx="40" cy="79"/>
            </a:xfrm>
            <a:custGeom>
              <a:avLst/>
              <a:gdLst>
                <a:gd name="T0" fmla="*/ 40 w 40"/>
                <a:gd name="T1" fmla="*/ 0 h 79"/>
                <a:gd name="T2" fmla="*/ 32 w 40"/>
                <a:gd name="T3" fmla="*/ 8 h 79"/>
                <a:gd name="T4" fmla="*/ 16 w 40"/>
                <a:gd name="T5" fmla="*/ 26 h 79"/>
                <a:gd name="T6" fmla="*/ 8 w 40"/>
                <a:gd name="T7" fmla="*/ 35 h 79"/>
                <a:gd name="T8" fmla="*/ 0 w 40"/>
                <a:gd name="T9" fmla="*/ 35 h 79"/>
                <a:gd name="T10" fmla="*/ 0 w 40"/>
                <a:gd name="T11" fmla="*/ 43 h 79"/>
                <a:gd name="T12" fmla="*/ 0 w 40"/>
                <a:gd name="T13" fmla="*/ 52 h 79"/>
                <a:gd name="T14" fmla="*/ 0 w 40"/>
                <a:gd name="T15" fmla="*/ 70 h 79"/>
                <a:gd name="T16" fmla="*/ 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40" y="0"/>
                  </a:moveTo>
                  <a:lnTo>
                    <a:pt x="32" y="8"/>
                  </a:lnTo>
                  <a:lnTo>
                    <a:pt x="16" y="26"/>
                  </a:lnTo>
                  <a:lnTo>
                    <a:pt x="8" y="35"/>
                  </a:lnTo>
                  <a:lnTo>
                    <a:pt x="0" y="35"/>
                  </a:lnTo>
                  <a:lnTo>
                    <a:pt x="0" y="43"/>
                  </a:lnTo>
                  <a:lnTo>
                    <a:pt x="0" y="52"/>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88" name="Freeform 30"/>
            <p:cNvSpPr>
              <a:spLocks/>
            </p:cNvSpPr>
            <p:nvPr/>
          </p:nvSpPr>
          <p:spPr bwMode="auto">
            <a:xfrm>
              <a:off x="2388" y="3481"/>
              <a:ext cx="55" cy="79"/>
            </a:xfrm>
            <a:custGeom>
              <a:avLst/>
              <a:gdLst>
                <a:gd name="T0" fmla="*/ 55 w 55"/>
                <a:gd name="T1" fmla="*/ 0 h 79"/>
                <a:gd name="T2" fmla="*/ 55 w 55"/>
                <a:gd name="T3" fmla="*/ 9 h 79"/>
                <a:gd name="T4" fmla="*/ 39 w 55"/>
                <a:gd name="T5" fmla="*/ 9 h 79"/>
                <a:gd name="T6" fmla="*/ 39 w 55"/>
                <a:gd name="T7" fmla="*/ 17 h 79"/>
                <a:gd name="T8" fmla="*/ 31 w 55"/>
                <a:gd name="T9" fmla="*/ 17 h 79"/>
                <a:gd name="T10" fmla="*/ 31 w 55"/>
                <a:gd name="T11" fmla="*/ 26 h 79"/>
                <a:gd name="T12" fmla="*/ 23 w 55"/>
                <a:gd name="T13" fmla="*/ 26 h 79"/>
                <a:gd name="T14" fmla="*/ 23 w 55"/>
                <a:gd name="T15" fmla="*/ 44 h 79"/>
                <a:gd name="T16" fmla="*/ 7 w 55"/>
                <a:gd name="T17" fmla="*/ 44 h 79"/>
                <a:gd name="T18" fmla="*/ 7 w 55"/>
                <a:gd name="T19" fmla="*/ 53 h 79"/>
                <a:gd name="T20" fmla="*/ 0 w 55"/>
                <a:gd name="T21" fmla="*/ 61 h 79"/>
                <a:gd name="T22" fmla="*/ 7 w 55"/>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5"/>
                <a:gd name="T37" fmla="*/ 0 h 79"/>
                <a:gd name="T38" fmla="*/ 55 w 55"/>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5" h="79">
                  <a:moveTo>
                    <a:pt x="55" y="0"/>
                  </a:moveTo>
                  <a:lnTo>
                    <a:pt x="55" y="9"/>
                  </a:lnTo>
                  <a:lnTo>
                    <a:pt x="39" y="9"/>
                  </a:lnTo>
                  <a:lnTo>
                    <a:pt x="39" y="17"/>
                  </a:lnTo>
                  <a:lnTo>
                    <a:pt x="31" y="17"/>
                  </a:lnTo>
                  <a:lnTo>
                    <a:pt x="31" y="26"/>
                  </a:lnTo>
                  <a:lnTo>
                    <a:pt x="23" y="26"/>
                  </a:lnTo>
                  <a:lnTo>
                    <a:pt x="23" y="44"/>
                  </a:lnTo>
                  <a:lnTo>
                    <a:pt x="7" y="44"/>
                  </a:lnTo>
                  <a:lnTo>
                    <a:pt x="7" y="53"/>
                  </a:lnTo>
                  <a:lnTo>
                    <a:pt x="0" y="61"/>
                  </a:lnTo>
                  <a:lnTo>
                    <a:pt x="7"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89" name="Freeform 31"/>
            <p:cNvSpPr>
              <a:spLocks/>
            </p:cNvSpPr>
            <p:nvPr/>
          </p:nvSpPr>
          <p:spPr bwMode="auto">
            <a:xfrm>
              <a:off x="2348" y="3455"/>
              <a:ext cx="8" cy="114"/>
            </a:xfrm>
            <a:custGeom>
              <a:avLst/>
              <a:gdLst>
                <a:gd name="T0" fmla="*/ 0 w 8"/>
                <a:gd name="T1" fmla="*/ 0 h 114"/>
                <a:gd name="T2" fmla="*/ 0 w 8"/>
                <a:gd name="T3" fmla="*/ 26 h 114"/>
                <a:gd name="T4" fmla="*/ 0 w 8"/>
                <a:gd name="T5" fmla="*/ 35 h 114"/>
                <a:gd name="T6" fmla="*/ 0 w 8"/>
                <a:gd name="T7" fmla="*/ 43 h 114"/>
                <a:gd name="T8" fmla="*/ 0 w 8"/>
                <a:gd name="T9" fmla="*/ 52 h 114"/>
                <a:gd name="T10" fmla="*/ 0 w 8"/>
                <a:gd name="T11" fmla="*/ 70 h 114"/>
                <a:gd name="T12" fmla="*/ 8 w 8"/>
                <a:gd name="T13" fmla="*/ 79 h 114"/>
                <a:gd name="T14" fmla="*/ 8 w 8"/>
                <a:gd name="T15" fmla="*/ 87 h 114"/>
                <a:gd name="T16" fmla="*/ 8 w 8"/>
                <a:gd name="T17" fmla="*/ 105 h 114"/>
                <a:gd name="T18" fmla="*/ 8 w 8"/>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114"/>
                <a:gd name="T32" fmla="*/ 8 w 8"/>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114">
                  <a:moveTo>
                    <a:pt x="0" y="0"/>
                  </a:moveTo>
                  <a:lnTo>
                    <a:pt x="0" y="26"/>
                  </a:lnTo>
                  <a:lnTo>
                    <a:pt x="0" y="35"/>
                  </a:lnTo>
                  <a:lnTo>
                    <a:pt x="0" y="43"/>
                  </a:lnTo>
                  <a:lnTo>
                    <a:pt x="0" y="52"/>
                  </a:lnTo>
                  <a:lnTo>
                    <a:pt x="0" y="70"/>
                  </a:lnTo>
                  <a:lnTo>
                    <a:pt x="8" y="79"/>
                  </a:lnTo>
                  <a:lnTo>
                    <a:pt x="8" y="87"/>
                  </a:lnTo>
                  <a:lnTo>
                    <a:pt x="8" y="105"/>
                  </a:lnTo>
                  <a:lnTo>
                    <a:pt x="8"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90" name="Freeform 32"/>
            <p:cNvSpPr>
              <a:spLocks/>
            </p:cNvSpPr>
            <p:nvPr/>
          </p:nvSpPr>
          <p:spPr bwMode="auto">
            <a:xfrm>
              <a:off x="2284" y="3463"/>
              <a:ext cx="32" cy="79"/>
            </a:xfrm>
            <a:custGeom>
              <a:avLst/>
              <a:gdLst>
                <a:gd name="T0" fmla="*/ 32 w 32"/>
                <a:gd name="T1" fmla="*/ 0 h 79"/>
                <a:gd name="T2" fmla="*/ 32 w 32"/>
                <a:gd name="T3" fmla="*/ 18 h 79"/>
                <a:gd name="T4" fmla="*/ 24 w 32"/>
                <a:gd name="T5" fmla="*/ 27 h 79"/>
                <a:gd name="T6" fmla="*/ 8 w 32"/>
                <a:gd name="T7" fmla="*/ 27 h 79"/>
                <a:gd name="T8" fmla="*/ 8 w 32"/>
                <a:gd name="T9" fmla="*/ 35 h 79"/>
                <a:gd name="T10" fmla="*/ 0 w 32"/>
                <a:gd name="T11" fmla="*/ 44 h 79"/>
                <a:gd name="T12" fmla="*/ 0 w 32"/>
                <a:gd name="T13" fmla="*/ 62 h 79"/>
                <a:gd name="T14" fmla="*/ 0 w 32"/>
                <a:gd name="T15" fmla="*/ 71 h 79"/>
                <a:gd name="T16" fmla="*/ 0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32" y="0"/>
                  </a:moveTo>
                  <a:lnTo>
                    <a:pt x="32" y="18"/>
                  </a:lnTo>
                  <a:lnTo>
                    <a:pt x="24" y="27"/>
                  </a:lnTo>
                  <a:lnTo>
                    <a:pt x="8" y="27"/>
                  </a:lnTo>
                  <a:lnTo>
                    <a:pt x="8" y="35"/>
                  </a:lnTo>
                  <a:lnTo>
                    <a:pt x="0" y="44"/>
                  </a:lnTo>
                  <a:lnTo>
                    <a:pt x="0" y="62"/>
                  </a:lnTo>
                  <a:lnTo>
                    <a:pt x="0" y="71"/>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91" name="Freeform 33"/>
            <p:cNvSpPr>
              <a:spLocks/>
            </p:cNvSpPr>
            <p:nvPr/>
          </p:nvSpPr>
          <p:spPr bwMode="auto">
            <a:xfrm>
              <a:off x="2244" y="3446"/>
              <a:ext cx="16" cy="149"/>
            </a:xfrm>
            <a:custGeom>
              <a:avLst/>
              <a:gdLst>
                <a:gd name="T0" fmla="*/ 16 w 16"/>
                <a:gd name="T1" fmla="*/ 0 h 149"/>
                <a:gd name="T2" fmla="*/ 16 w 16"/>
                <a:gd name="T3" fmla="*/ 9 h 149"/>
                <a:gd name="T4" fmla="*/ 16 w 16"/>
                <a:gd name="T5" fmla="*/ 35 h 149"/>
                <a:gd name="T6" fmla="*/ 16 w 16"/>
                <a:gd name="T7" fmla="*/ 44 h 149"/>
                <a:gd name="T8" fmla="*/ 16 w 16"/>
                <a:gd name="T9" fmla="*/ 52 h 149"/>
                <a:gd name="T10" fmla="*/ 8 w 16"/>
                <a:gd name="T11" fmla="*/ 61 h 149"/>
                <a:gd name="T12" fmla="*/ 8 w 16"/>
                <a:gd name="T13" fmla="*/ 88 h 149"/>
                <a:gd name="T14" fmla="*/ 0 w 16"/>
                <a:gd name="T15" fmla="*/ 96 h 149"/>
                <a:gd name="T16" fmla="*/ 0 w 16"/>
                <a:gd name="T17" fmla="*/ 114 h 149"/>
                <a:gd name="T18" fmla="*/ 0 w 16"/>
                <a:gd name="T19" fmla="*/ 123 h 149"/>
                <a:gd name="T20" fmla="*/ 0 w 16"/>
                <a:gd name="T21" fmla="*/ 132 h 149"/>
                <a:gd name="T22" fmla="*/ 8 w 16"/>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49"/>
                <a:gd name="T38" fmla="*/ 16 w 16"/>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49">
                  <a:moveTo>
                    <a:pt x="16" y="0"/>
                  </a:moveTo>
                  <a:lnTo>
                    <a:pt x="16" y="9"/>
                  </a:lnTo>
                  <a:lnTo>
                    <a:pt x="16" y="35"/>
                  </a:lnTo>
                  <a:lnTo>
                    <a:pt x="16" y="44"/>
                  </a:lnTo>
                  <a:lnTo>
                    <a:pt x="16" y="52"/>
                  </a:lnTo>
                  <a:lnTo>
                    <a:pt x="8" y="61"/>
                  </a:lnTo>
                  <a:lnTo>
                    <a:pt x="8" y="88"/>
                  </a:lnTo>
                  <a:lnTo>
                    <a:pt x="0" y="96"/>
                  </a:lnTo>
                  <a:lnTo>
                    <a:pt x="0" y="114"/>
                  </a:lnTo>
                  <a:lnTo>
                    <a:pt x="0" y="123"/>
                  </a:lnTo>
                  <a:lnTo>
                    <a:pt x="0" y="132"/>
                  </a:lnTo>
                  <a:lnTo>
                    <a:pt x="8"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92" name="Freeform 34"/>
            <p:cNvSpPr>
              <a:spLocks/>
            </p:cNvSpPr>
            <p:nvPr/>
          </p:nvSpPr>
          <p:spPr bwMode="auto">
            <a:xfrm>
              <a:off x="2212" y="3384"/>
              <a:ext cx="72" cy="114"/>
            </a:xfrm>
            <a:custGeom>
              <a:avLst/>
              <a:gdLst>
                <a:gd name="T0" fmla="*/ 72 w 72"/>
                <a:gd name="T1" fmla="*/ 0 h 114"/>
                <a:gd name="T2" fmla="*/ 64 w 72"/>
                <a:gd name="T3" fmla="*/ 9 h 114"/>
                <a:gd name="T4" fmla="*/ 48 w 72"/>
                <a:gd name="T5" fmla="*/ 27 h 114"/>
                <a:gd name="T6" fmla="*/ 40 w 72"/>
                <a:gd name="T7" fmla="*/ 27 h 114"/>
                <a:gd name="T8" fmla="*/ 32 w 72"/>
                <a:gd name="T9" fmla="*/ 35 h 114"/>
                <a:gd name="T10" fmla="*/ 16 w 72"/>
                <a:gd name="T11" fmla="*/ 44 h 114"/>
                <a:gd name="T12" fmla="*/ 8 w 72"/>
                <a:gd name="T13" fmla="*/ 62 h 114"/>
                <a:gd name="T14" fmla="*/ 8 w 72"/>
                <a:gd name="T15" fmla="*/ 71 h 114"/>
                <a:gd name="T16" fmla="*/ 8 w 72"/>
                <a:gd name="T17" fmla="*/ 79 h 114"/>
                <a:gd name="T18" fmla="*/ 8 w 72"/>
                <a:gd name="T19" fmla="*/ 97 h 114"/>
                <a:gd name="T20" fmla="*/ 0 w 72"/>
                <a:gd name="T21" fmla="*/ 106 h 114"/>
                <a:gd name="T22" fmla="*/ 0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72" y="0"/>
                  </a:moveTo>
                  <a:lnTo>
                    <a:pt x="64" y="9"/>
                  </a:lnTo>
                  <a:lnTo>
                    <a:pt x="48" y="27"/>
                  </a:lnTo>
                  <a:lnTo>
                    <a:pt x="40" y="27"/>
                  </a:lnTo>
                  <a:lnTo>
                    <a:pt x="32" y="35"/>
                  </a:lnTo>
                  <a:lnTo>
                    <a:pt x="16" y="44"/>
                  </a:lnTo>
                  <a:lnTo>
                    <a:pt x="8" y="62"/>
                  </a:lnTo>
                  <a:lnTo>
                    <a:pt x="8" y="71"/>
                  </a:lnTo>
                  <a:lnTo>
                    <a:pt x="8" y="79"/>
                  </a:lnTo>
                  <a:lnTo>
                    <a:pt x="8" y="97"/>
                  </a:lnTo>
                  <a:lnTo>
                    <a:pt x="0" y="106"/>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93" name="Freeform 35"/>
            <p:cNvSpPr>
              <a:spLocks/>
            </p:cNvSpPr>
            <p:nvPr/>
          </p:nvSpPr>
          <p:spPr bwMode="auto">
            <a:xfrm>
              <a:off x="2579" y="3446"/>
              <a:ext cx="40" cy="88"/>
            </a:xfrm>
            <a:custGeom>
              <a:avLst/>
              <a:gdLst>
                <a:gd name="T0" fmla="*/ 0 w 40"/>
                <a:gd name="T1" fmla="*/ 0 h 88"/>
                <a:gd name="T2" fmla="*/ 8 w 40"/>
                <a:gd name="T3" fmla="*/ 0 h 88"/>
                <a:gd name="T4" fmla="*/ 16 w 40"/>
                <a:gd name="T5" fmla="*/ 9 h 88"/>
                <a:gd name="T6" fmla="*/ 16 w 40"/>
                <a:gd name="T7" fmla="*/ 17 h 88"/>
                <a:gd name="T8" fmla="*/ 16 w 40"/>
                <a:gd name="T9" fmla="*/ 35 h 88"/>
                <a:gd name="T10" fmla="*/ 16 w 40"/>
                <a:gd name="T11" fmla="*/ 44 h 88"/>
                <a:gd name="T12" fmla="*/ 32 w 40"/>
                <a:gd name="T13" fmla="*/ 52 h 88"/>
                <a:gd name="T14" fmla="*/ 32 w 40"/>
                <a:gd name="T15" fmla="*/ 61 h 88"/>
                <a:gd name="T16" fmla="*/ 32 w 40"/>
                <a:gd name="T17" fmla="*/ 79 h 88"/>
                <a:gd name="T18" fmla="*/ 32 w 40"/>
                <a:gd name="T19" fmla="*/ 88 h 88"/>
                <a:gd name="T20" fmla="*/ 40 w 40"/>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88"/>
                <a:gd name="T35" fmla="*/ 40 w 40"/>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88">
                  <a:moveTo>
                    <a:pt x="0" y="0"/>
                  </a:moveTo>
                  <a:lnTo>
                    <a:pt x="8" y="0"/>
                  </a:lnTo>
                  <a:lnTo>
                    <a:pt x="16" y="9"/>
                  </a:lnTo>
                  <a:lnTo>
                    <a:pt x="16" y="17"/>
                  </a:lnTo>
                  <a:lnTo>
                    <a:pt x="16" y="35"/>
                  </a:lnTo>
                  <a:lnTo>
                    <a:pt x="16" y="44"/>
                  </a:lnTo>
                  <a:lnTo>
                    <a:pt x="32" y="52"/>
                  </a:lnTo>
                  <a:lnTo>
                    <a:pt x="32" y="61"/>
                  </a:lnTo>
                  <a:lnTo>
                    <a:pt x="32" y="79"/>
                  </a:lnTo>
                  <a:lnTo>
                    <a:pt x="32" y="88"/>
                  </a:lnTo>
                  <a:lnTo>
                    <a:pt x="4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94" name="Freeform 36"/>
            <p:cNvSpPr>
              <a:spLocks/>
            </p:cNvSpPr>
            <p:nvPr/>
          </p:nvSpPr>
          <p:spPr bwMode="auto">
            <a:xfrm>
              <a:off x="2507" y="3498"/>
              <a:ext cx="40" cy="80"/>
            </a:xfrm>
            <a:custGeom>
              <a:avLst/>
              <a:gdLst>
                <a:gd name="T0" fmla="*/ 40 w 40"/>
                <a:gd name="T1" fmla="*/ 0 h 80"/>
                <a:gd name="T2" fmla="*/ 16 w 40"/>
                <a:gd name="T3" fmla="*/ 0 h 80"/>
                <a:gd name="T4" fmla="*/ 8 w 40"/>
                <a:gd name="T5" fmla="*/ 0 h 80"/>
                <a:gd name="T6" fmla="*/ 8 w 40"/>
                <a:gd name="T7" fmla="*/ 9 h 80"/>
                <a:gd name="T8" fmla="*/ 0 w 40"/>
                <a:gd name="T9" fmla="*/ 27 h 80"/>
                <a:gd name="T10" fmla="*/ 0 w 40"/>
                <a:gd name="T11" fmla="*/ 36 h 80"/>
                <a:gd name="T12" fmla="*/ 0 w 40"/>
                <a:gd name="T13" fmla="*/ 44 h 80"/>
                <a:gd name="T14" fmla="*/ 0 w 40"/>
                <a:gd name="T15" fmla="*/ 62 h 80"/>
                <a:gd name="T16" fmla="*/ 0 w 40"/>
                <a:gd name="T17" fmla="*/ 71 h 80"/>
                <a:gd name="T18" fmla="*/ 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40" y="0"/>
                  </a:moveTo>
                  <a:lnTo>
                    <a:pt x="16" y="0"/>
                  </a:lnTo>
                  <a:lnTo>
                    <a:pt x="8" y="0"/>
                  </a:lnTo>
                  <a:lnTo>
                    <a:pt x="8" y="9"/>
                  </a:lnTo>
                  <a:lnTo>
                    <a:pt x="0" y="27"/>
                  </a:lnTo>
                  <a:lnTo>
                    <a:pt x="0" y="36"/>
                  </a:lnTo>
                  <a:lnTo>
                    <a:pt x="0" y="44"/>
                  </a:lnTo>
                  <a:lnTo>
                    <a:pt x="0" y="62"/>
                  </a:lnTo>
                  <a:lnTo>
                    <a:pt x="0" y="71"/>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95" name="Freeform 37"/>
            <p:cNvSpPr>
              <a:spLocks/>
            </p:cNvSpPr>
            <p:nvPr/>
          </p:nvSpPr>
          <p:spPr bwMode="auto">
            <a:xfrm>
              <a:off x="2515" y="3411"/>
              <a:ext cx="32" cy="79"/>
            </a:xfrm>
            <a:custGeom>
              <a:avLst/>
              <a:gdLst>
                <a:gd name="T0" fmla="*/ 32 w 32"/>
                <a:gd name="T1" fmla="*/ 8 h 79"/>
                <a:gd name="T2" fmla="*/ 16 w 32"/>
                <a:gd name="T3" fmla="*/ 0 h 79"/>
                <a:gd name="T4" fmla="*/ 16 w 32"/>
                <a:gd name="T5" fmla="*/ 8 h 79"/>
                <a:gd name="T6" fmla="*/ 16 w 32"/>
                <a:gd name="T7" fmla="*/ 17 h 79"/>
                <a:gd name="T8" fmla="*/ 8 w 32"/>
                <a:gd name="T9" fmla="*/ 17 h 79"/>
                <a:gd name="T10" fmla="*/ 8 w 32"/>
                <a:gd name="T11" fmla="*/ 35 h 79"/>
                <a:gd name="T12" fmla="*/ 8 w 32"/>
                <a:gd name="T13" fmla="*/ 44 h 79"/>
                <a:gd name="T14" fmla="*/ 8 w 32"/>
                <a:gd name="T15" fmla="*/ 52 h 79"/>
                <a:gd name="T16" fmla="*/ 8 w 32"/>
                <a:gd name="T17" fmla="*/ 70 h 79"/>
                <a:gd name="T18" fmla="*/ 0 w 32"/>
                <a:gd name="T19" fmla="*/ 70 h 79"/>
                <a:gd name="T20" fmla="*/ 0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32" y="8"/>
                  </a:moveTo>
                  <a:lnTo>
                    <a:pt x="16" y="0"/>
                  </a:lnTo>
                  <a:lnTo>
                    <a:pt x="16" y="8"/>
                  </a:lnTo>
                  <a:lnTo>
                    <a:pt x="16" y="17"/>
                  </a:lnTo>
                  <a:lnTo>
                    <a:pt x="8" y="17"/>
                  </a:lnTo>
                  <a:lnTo>
                    <a:pt x="8" y="35"/>
                  </a:lnTo>
                  <a:lnTo>
                    <a:pt x="8" y="44"/>
                  </a:lnTo>
                  <a:lnTo>
                    <a:pt x="8" y="52"/>
                  </a:lnTo>
                  <a:lnTo>
                    <a:pt x="8" y="70"/>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96" name="Freeform 38"/>
            <p:cNvSpPr>
              <a:spLocks/>
            </p:cNvSpPr>
            <p:nvPr/>
          </p:nvSpPr>
          <p:spPr bwMode="auto">
            <a:xfrm>
              <a:off x="2316" y="3534"/>
              <a:ext cx="40" cy="79"/>
            </a:xfrm>
            <a:custGeom>
              <a:avLst/>
              <a:gdLst>
                <a:gd name="T0" fmla="*/ 40 w 40"/>
                <a:gd name="T1" fmla="*/ 0 h 79"/>
                <a:gd name="T2" fmla="*/ 32 w 40"/>
                <a:gd name="T3" fmla="*/ 8 h 79"/>
                <a:gd name="T4" fmla="*/ 32 w 40"/>
                <a:gd name="T5" fmla="*/ 26 h 79"/>
                <a:gd name="T6" fmla="*/ 16 w 40"/>
                <a:gd name="T7" fmla="*/ 35 h 79"/>
                <a:gd name="T8" fmla="*/ 8 w 40"/>
                <a:gd name="T9" fmla="*/ 35 h 79"/>
                <a:gd name="T10" fmla="*/ 8 w 40"/>
                <a:gd name="T11" fmla="*/ 44 h 79"/>
                <a:gd name="T12" fmla="*/ 0 w 40"/>
                <a:gd name="T13" fmla="*/ 44 h 79"/>
                <a:gd name="T14" fmla="*/ 0 w 40"/>
                <a:gd name="T15" fmla="*/ 61 h 79"/>
                <a:gd name="T16" fmla="*/ 0 w 40"/>
                <a:gd name="T17" fmla="*/ 70 h 79"/>
                <a:gd name="T18" fmla="*/ 0 w 40"/>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79"/>
                <a:gd name="T32" fmla="*/ 40 w 40"/>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79">
                  <a:moveTo>
                    <a:pt x="40" y="0"/>
                  </a:moveTo>
                  <a:lnTo>
                    <a:pt x="32" y="8"/>
                  </a:lnTo>
                  <a:lnTo>
                    <a:pt x="32" y="26"/>
                  </a:lnTo>
                  <a:lnTo>
                    <a:pt x="16" y="35"/>
                  </a:lnTo>
                  <a:lnTo>
                    <a:pt x="8" y="35"/>
                  </a:lnTo>
                  <a:lnTo>
                    <a:pt x="8" y="44"/>
                  </a:lnTo>
                  <a:lnTo>
                    <a:pt x="0" y="44"/>
                  </a:lnTo>
                  <a:lnTo>
                    <a:pt x="0" y="61"/>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97" name="Freeform 39"/>
            <p:cNvSpPr>
              <a:spLocks/>
            </p:cNvSpPr>
            <p:nvPr/>
          </p:nvSpPr>
          <p:spPr bwMode="auto">
            <a:xfrm>
              <a:off x="2284" y="3455"/>
              <a:ext cx="64" cy="35"/>
            </a:xfrm>
            <a:custGeom>
              <a:avLst/>
              <a:gdLst>
                <a:gd name="T0" fmla="*/ 64 w 64"/>
                <a:gd name="T1" fmla="*/ 0 h 35"/>
                <a:gd name="T2" fmla="*/ 48 w 64"/>
                <a:gd name="T3" fmla="*/ 0 h 35"/>
                <a:gd name="T4" fmla="*/ 40 w 64"/>
                <a:gd name="T5" fmla="*/ 0 h 35"/>
                <a:gd name="T6" fmla="*/ 32 w 64"/>
                <a:gd name="T7" fmla="*/ 0 h 35"/>
                <a:gd name="T8" fmla="*/ 32 w 64"/>
                <a:gd name="T9" fmla="*/ 8 h 35"/>
                <a:gd name="T10" fmla="*/ 24 w 64"/>
                <a:gd name="T11" fmla="*/ 8 h 35"/>
                <a:gd name="T12" fmla="*/ 8 w 64"/>
                <a:gd name="T13" fmla="*/ 26 h 35"/>
                <a:gd name="T14" fmla="*/ 0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64" y="0"/>
                  </a:moveTo>
                  <a:lnTo>
                    <a:pt x="48" y="0"/>
                  </a:lnTo>
                  <a:lnTo>
                    <a:pt x="40" y="0"/>
                  </a:lnTo>
                  <a:lnTo>
                    <a:pt x="32" y="0"/>
                  </a:lnTo>
                  <a:lnTo>
                    <a:pt x="32" y="8"/>
                  </a:lnTo>
                  <a:lnTo>
                    <a:pt x="24" y="8"/>
                  </a:lnTo>
                  <a:lnTo>
                    <a:pt x="8"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98" name="Freeform 40"/>
            <p:cNvSpPr>
              <a:spLocks/>
            </p:cNvSpPr>
            <p:nvPr/>
          </p:nvSpPr>
          <p:spPr bwMode="auto">
            <a:xfrm>
              <a:off x="2356" y="3455"/>
              <a:ext cx="24" cy="123"/>
            </a:xfrm>
            <a:custGeom>
              <a:avLst/>
              <a:gdLst>
                <a:gd name="T0" fmla="*/ 0 w 24"/>
                <a:gd name="T1" fmla="*/ 0 h 123"/>
                <a:gd name="T2" fmla="*/ 0 w 24"/>
                <a:gd name="T3" fmla="*/ 35 h 123"/>
                <a:gd name="T4" fmla="*/ 0 w 24"/>
                <a:gd name="T5" fmla="*/ 43 h 123"/>
                <a:gd name="T6" fmla="*/ 0 w 24"/>
                <a:gd name="T7" fmla="*/ 70 h 123"/>
                <a:gd name="T8" fmla="*/ 8 w 24"/>
                <a:gd name="T9" fmla="*/ 70 h 123"/>
                <a:gd name="T10" fmla="*/ 8 w 24"/>
                <a:gd name="T11" fmla="*/ 79 h 123"/>
                <a:gd name="T12" fmla="*/ 8 w 24"/>
                <a:gd name="T13" fmla="*/ 87 h 123"/>
                <a:gd name="T14" fmla="*/ 8 w 24"/>
                <a:gd name="T15" fmla="*/ 105 h 123"/>
                <a:gd name="T16" fmla="*/ 24 w 24"/>
                <a:gd name="T17" fmla="*/ 114 h 123"/>
                <a:gd name="T18" fmla="*/ 24 w 24"/>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123"/>
                <a:gd name="T32" fmla="*/ 24 w 24"/>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123">
                  <a:moveTo>
                    <a:pt x="0" y="0"/>
                  </a:moveTo>
                  <a:lnTo>
                    <a:pt x="0" y="35"/>
                  </a:lnTo>
                  <a:lnTo>
                    <a:pt x="0" y="43"/>
                  </a:lnTo>
                  <a:lnTo>
                    <a:pt x="0" y="70"/>
                  </a:lnTo>
                  <a:lnTo>
                    <a:pt x="8" y="70"/>
                  </a:lnTo>
                  <a:lnTo>
                    <a:pt x="8" y="79"/>
                  </a:lnTo>
                  <a:lnTo>
                    <a:pt x="8" y="87"/>
                  </a:lnTo>
                  <a:lnTo>
                    <a:pt x="8" y="105"/>
                  </a:lnTo>
                  <a:lnTo>
                    <a:pt x="24" y="114"/>
                  </a:lnTo>
                  <a:lnTo>
                    <a:pt x="24"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99" name="Freeform 41"/>
            <p:cNvSpPr>
              <a:spLocks/>
            </p:cNvSpPr>
            <p:nvPr/>
          </p:nvSpPr>
          <p:spPr bwMode="auto">
            <a:xfrm>
              <a:off x="2388" y="3481"/>
              <a:ext cx="23" cy="61"/>
            </a:xfrm>
            <a:custGeom>
              <a:avLst/>
              <a:gdLst>
                <a:gd name="T0" fmla="*/ 23 w 23"/>
                <a:gd name="T1" fmla="*/ 0 h 61"/>
                <a:gd name="T2" fmla="*/ 7 w 23"/>
                <a:gd name="T3" fmla="*/ 9 h 61"/>
                <a:gd name="T4" fmla="*/ 0 w 23"/>
                <a:gd name="T5" fmla="*/ 17 h 61"/>
                <a:gd name="T6" fmla="*/ 0 w 23"/>
                <a:gd name="T7" fmla="*/ 26 h 61"/>
                <a:gd name="T8" fmla="*/ 0 w 23"/>
                <a:gd name="T9" fmla="*/ 44 h 61"/>
                <a:gd name="T10" fmla="*/ 0 w 23"/>
                <a:gd name="T11" fmla="*/ 53 h 61"/>
                <a:gd name="T12" fmla="*/ 0 w 23"/>
                <a:gd name="T13" fmla="*/ 61 h 61"/>
                <a:gd name="T14" fmla="*/ 0 60000 65536"/>
                <a:gd name="T15" fmla="*/ 0 60000 65536"/>
                <a:gd name="T16" fmla="*/ 0 60000 65536"/>
                <a:gd name="T17" fmla="*/ 0 60000 65536"/>
                <a:gd name="T18" fmla="*/ 0 60000 65536"/>
                <a:gd name="T19" fmla="*/ 0 60000 65536"/>
                <a:gd name="T20" fmla="*/ 0 60000 65536"/>
                <a:gd name="T21" fmla="*/ 0 w 23"/>
                <a:gd name="T22" fmla="*/ 0 h 61"/>
                <a:gd name="T23" fmla="*/ 23 w 23"/>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 h="61">
                  <a:moveTo>
                    <a:pt x="23" y="0"/>
                  </a:moveTo>
                  <a:lnTo>
                    <a:pt x="7" y="9"/>
                  </a:lnTo>
                  <a:lnTo>
                    <a:pt x="0" y="17"/>
                  </a:lnTo>
                  <a:lnTo>
                    <a:pt x="0" y="26"/>
                  </a:lnTo>
                  <a:lnTo>
                    <a:pt x="0" y="44"/>
                  </a:lnTo>
                  <a:lnTo>
                    <a:pt x="0" y="53"/>
                  </a:lnTo>
                  <a:lnTo>
                    <a:pt x="0"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200" name="Freeform 42"/>
            <p:cNvSpPr>
              <a:spLocks/>
            </p:cNvSpPr>
            <p:nvPr/>
          </p:nvSpPr>
          <p:spPr bwMode="auto">
            <a:xfrm>
              <a:off x="2419" y="3507"/>
              <a:ext cx="24" cy="88"/>
            </a:xfrm>
            <a:custGeom>
              <a:avLst/>
              <a:gdLst>
                <a:gd name="T0" fmla="*/ 0 w 24"/>
                <a:gd name="T1" fmla="*/ 0 h 88"/>
                <a:gd name="T2" fmla="*/ 0 w 24"/>
                <a:gd name="T3" fmla="*/ 27 h 88"/>
                <a:gd name="T4" fmla="*/ 8 w 24"/>
                <a:gd name="T5" fmla="*/ 35 h 88"/>
                <a:gd name="T6" fmla="*/ 8 w 24"/>
                <a:gd name="T7" fmla="*/ 53 h 88"/>
                <a:gd name="T8" fmla="*/ 24 w 24"/>
                <a:gd name="T9" fmla="*/ 62 h 88"/>
                <a:gd name="T10" fmla="*/ 24 w 24"/>
                <a:gd name="T11" fmla="*/ 71 h 88"/>
                <a:gd name="T12" fmla="*/ 24 w 24"/>
                <a:gd name="T13" fmla="*/ 88 h 88"/>
                <a:gd name="T14" fmla="*/ 0 60000 65536"/>
                <a:gd name="T15" fmla="*/ 0 60000 65536"/>
                <a:gd name="T16" fmla="*/ 0 60000 65536"/>
                <a:gd name="T17" fmla="*/ 0 60000 65536"/>
                <a:gd name="T18" fmla="*/ 0 60000 65536"/>
                <a:gd name="T19" fmla="*/ 0 60000 65536"/>
                <a:gd name="T20" fmla="*/ 0 60000 65536"/>
                <a:gd name="T21" fmla="*/ 0 w 24"/>
                <a:gd name="T22" fmla="*/ 0 h 88"/>
                <a:gd name="T23" fmla="*/ 24 w 24"/>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88">
                  <a:moveTo>
                    <a:pt x="0" y="0"/>
                  </a:moveTo>
                  <a:lnTo>
                    <a:pt x="0" y="27"/>
                  </a:lnTo>
                  <a:lnTo>
                    <a:pt x="8" y="35"/>
                  </a:lnTo>
                  <a:lnTo>
                    <a:pt x="8" y="53"/>
                  </a:lnTo>
                  <a:lnTo>
                    <a:pt x="24" y="62"/>
                  </a:lnTo>
                  <a:lnTo>
                    <a:pt x="24" y="71"/>
                  </a:lnTo>
                  <a:lnTo>
                    <a:pt x="24"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201" name="Freeform 43"/>
            <p:cNvSpPr>
              <a:spLocks/>
            </p:cNvSpPr>
            <p:nvPr/>
          </p:nvSpPr>
          <p:spPr bwMode="auto">
            <a:xfrm>
              <a:off x="2459" y="3455"/>
              <a:ext cx="24" cy="123"/>
            </a:xfrm>
            <a:custGeom>
              <a:avLst/>
              <a:gdLst>
                <a:gd name="T0" fmla="*/ 16 w 24"/>
                <a:gd name="T1" fmla="*/ 0 h 123"/>
                <a:gd name="T2" fmla="*/ 16 w 24"/>
                <a:gd name="T3" fmla="*/ 8 h 123"/>
                <a:gd name="T4" fmla="*/ 0 w 24"/>
                <a:gd name="T5" fmla="*/ 26 h 123"/>
                <a:gd name="T6" fmla="*/ 0 w 24"/>
                <a:gd name="T7" fmla="*/ 35 h 123"/>
                <a:gd name="T8" fmla="*/ 16 w 24"/>
                <a:gd name="T9" fmla="*/ 43 h 123"/>
                <a:gd name="T10" fmla="*/ 16 w 24"/>
                <a:gd name="T11" fmla="*/ 52 h 123"/>
                <a:gd name="T12" fmla="*/ 16 w 24"/>
                <a:gd name="T13" fmla="*/ 70 h 123"/>
                <a:gd name="T14" fmla="*/ 16 w 24"/>
                <a:gd name="T15" fmla="*/ 79 h 123"/>
                <a:gd name="T16" fmla="*/ 24 w 24"/>
                <a:gd name="T17" fmla="*/ 87 h 123"/>
                <a:gd name="T18" fmla="*/ 24 w 24"/>
                <a:gd name="T19" fmla="*/ 105 h 123"/>
                <a:gd name="T20" fmla="*/ 24 w 24"/>
                <a:gd name="T21" fmla="*/ 114 h 123"/>
                <a:gd name="T22" fmla="*/ 16 w 24"/>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23"/>
                <a:gd name="T38" fmla="*/ 24 w 24"/>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23">
                  <a:moveTo>
                    <a:pt x="16" y="0"/>
                  </a:moveTo>
                  <a:lnTo>
                    <a:pt x="16" y="8"/>
                  </a:lnTo>
                  <a:lnTo>
                    <a:pt x="0" y="26"/>
                  </a:lnTo>
                  <a:lnTo>
                    <a:pt x="0" y="35"/>
                  </a:lnTo>
                  <a:lnTo>
                    <a:pt x="16" y="43"/>
                  </a:lnTo>
                  <a:lnTo>
                    <a:pt x="16" y="52"/>
                  </a:lnTo>
                  <a:lnTo>
                    <a:pt x="16" y="70"/>
                  </a:lnTo>
                  <a:lnTo>
                    <a:pt x="16" y="79"/>
                  </a:lnTo>
                  <a:lnTo>
                    <a:pt x="24" y="87"/>
                  </a:lnTo>
                  <a:lnTo>
                    <a:pt x="24" y="105"/>
                  </a:lnTo>
                  <a:lnTo>
                    <a:pt x="24" y="114"/>
                  </a:lnTo>
                  <a:lnTo>
                    <a:pt x="16"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202" name="Freeform 44"/>
            <p:cNvSpPr>
              <a:spLocks/>
            </p:cNvSpPr>
            <p:nvPr/>
          </p:nvSpPr>
          <p:spPr bwMode="auto">
            <a:xfrm>
              <a:off x="2555" y="3490"/>
              <a:ext cx="40" cy="105"/>
            </a:xfrm>
            <a:custGeom>
              <a:avLst/>
              <a:gdLst>
                <a:gd name="T0" fmla="*/ 8 w 40"/>
                <a:gd name="T1" fmla="*/ 0 h 105"/>
                <a:gd name="T2" fmla="*/ 0 w 40"/>
                <a:gd name="T3" fmla="*/ 8 h 105"/>
                <a:gd name="T4" fmla="*/ 8 w 40"/>
                <a:gd name="T5" fmla="*/ 17 h 105"/>
                <a:gd name="T6" fmla="*/ 24 w 40"/>
                <a:gd name="T7" fmla="*/ 35 h 105"/>
                <a:gd name="T8" fmla="*/ 32 w 40"/>
                <a:gd name="T9" fmla="*/ 44 h 105"/>
                <a:gd name="T10" fmla="*/ 32 w 40"/>
                <a:gd name="T11" fmla="*/ 52 h 105"/>
                <a:gd name="T12" fmla="*/ 40 w 40"/>
                <a:gd name="T13" fmla="*/ 70 h 105"/>
                <a:gd name="T14" fmla="*/ 40 w 40"/>
                <a:gd name="T15" fmla="*/ 79 h 105"/>
                <a:gd name="T16" fmla="*/ 40 w 40"/>
                <a:gd name="T17" fmla="*/ 88 h 105"/>
                <a:gd name="T18" fmla="*/ 4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8" y="0"/>
                  </a:moveTo>
                  <a:lnTo>
                    <a:pt x="0" y="8"/>
                  </a:lnTo>
                  <a:lnTo>
                    <a:pt x="8" y="17"/>
                  </a:lnTo>
                  <a:lnTo>
                    <a:pt x="24" y="35"/>
                  </a:lnTo>
                  <a:lnTo>
                    <a:pt x="32" y="44"/>
                  </a:lnTo>
                  <a:lnTo>
                    <a:pt x="32" y="52"/>
                  </a:lnTo>
                  <a:lnTo>
                    <a:pt x="40" y="70"/>
                  </a:lnTo>
                  <a:lnTo>
                    <a:pt x="40" y="79"/>
                  </a:lnTo>
                  <a:lnTo>
                    <a:pt x="40" y="88"/>
                  </a:lnTo>
                  <a:lnTo>
                    <a:pt x="4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203" name="Freeform 45"/>
            <p:cNvSpPr>
              <a:spLocks/>
            </p:cNvSpPr>
            <p:nvPr/>
          </p:nvSpPr>
          <p:spPr bwMode="auto">
            <a:xfrm>
              <a:off x="2595" y="3463"/>
              <a:ext cx="64" cy="115"/>
            </a:xfrm>
            <a:custGeom>
              <a:avLst/>
              <a:gdLst>
                <a:gd name="T0" fmla="*/ 0 w 64"/>
                <a:gd name="T1" fmla="*/ 0 h 115"/>
                <a:gd name="T2" fmla="*/ 16 w 64"/>
                <a:gd name="T3" fmla="*/ 18 h 115"/>
                <a:gd name="T4" fmla="*/ 16 w 64"/>
                <a:gd name="T5" fmla="*/ 27 h 115"/>
                <a:gd name="T6" fmla="*/ 24 w 64"/>
                <a:gd name="T7" fmla="*/ 27 h 115"/>
                <a:gd name="T8" fmla="*/ 32 w 64"/>
                <a:gd name="T9" fmla="*/ 27 h 115"/>
                <a:gd name="T10" fmla="*/ 32 w 64"/>
                <a:gd name="T11" fmla="*/ 35 h 115"/>
                <a:gd name="T12" fmla="*/ 32 w 64"/>
                <a:gd name="T13" fmla="*/ 44 h 115"/>
                <a:gd name="T14" fmla="*/ 48 w 64"/>
                <a:gd name="T15" fmla="*/ 62 h 115"/>
                <a:gd name="T16" fmla="*/ 56 w 64"/>
                <a:gd name="T17" fmla="*/ 71 h 115"/>
                <a:gd name="T18" fmla="*/ 56 w 64"/>
                <a:gd name="T19" fmla="*/ 79 h 115"/>
                <a:gd name="T20" fmla="*/ 56 w 64"/>
                <a:gd name="T21" fmla="*/ 97 h 115"/>
                <a:gd name="T22" fmla="*/ 64 w 64"/>
                <a:gd name="T23" fmla="*/ 97 h 115"/>
                <a:gd name="T24" fmla="*/ 64 w 64"/>
                <a:gd name="T25" fmla="*/ 106 h 115"/>
                <a:gd name="T26" fmla="*/ 64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0" y="0"/>
                  </a:moveTo>
                  <a:lnTo>
                    <a:pt x="16" y="18"/>
                  </a:lnTo>
                  <a:lnTo>
                    <a:pt x="16" y="27"/>
                  </a:lnTo>
                  <a:lnTo>
                    <a:pt x="24" y="27"/>
                  </a:lnTo>
                  <a:lnTo>
                    <a:pt x="32" y="27"/>
                  </a:lnTo>
                  <a:lnTo>
                    <a:pt x="32" y="35"/>
                  </a:lnTo>
                  <a:lnTo>
                    <a:pt x="32" y="44"/>
                  </a:lnTo>
                  <a:lnTo>
                    <a:pt x="48" y="62"/>
                  </a:lnTo>
                  <a:lnTo>
                    <a:pt x="56" y="71"/>
                  </a:lnTo>
                  <a:lnTo>
                    <a:pt x="56" y="79"/>
                  </a:lnTo>
                  <a:lnTo>
                    <a:pt x="56" y="97"/>
                  </a:lnTo>
                  <a:lnTo>
                    <a:pt x="64" y="97"/>
                  </a:lnTo>
                  <a:lnTo>
                    <a:pt x="64" y="106"/>
                  </a:lnTo>
                  <a:lnTo>
                    <a:pt x="64"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204" name="Freeform 46"/>
            <p:cNvSpPr>
              <a:spLocks/>
            </p:cNvSpPr>
            <p:nvPr/>
          </p:nvSpPr>
          <p:spPr bwMode="auto">
            <a:xfrm>
              <a:off x="2212" y="3507"/>
              <a:ext cx="40" cy="88"/>
            </a:xfrm>
            <a:custGeom>
              <a:avLst/>
              <a:gdLst>
                <a:gd name="T0" fmla="*/ 40 w 40"/>
                <a:gd name="T1" fmla="*/ 0 h 88"/>
                <a:gd name="T2" fmla="*/ 40 w 40"/>
                <a:gd name="T3" fmla="*/ 18 h 88"/>
                <a:gd name="T4" fmla="*/ 40 w 40"/>
                <a:gd name="T5" fmla="*/ 27 h 88"/>
                <a:gd name="T6" fmla="*/ 32 w 40"/>
                <a:gd name="T7" fmla="*/ 27 h 88"/>
                <a:gd name="T8" fmla="*/ 32 w 40"/>
                <a:gd name="T9" fmla="*/ 35 h 88"/>
                <a:gd name="T10" fmla="*/ 16 w 40"/>
                <a:gd name="T11" fmla="*/ 35 h 88"/>
                <a:gd name="T12" fmla="*/ 8 w 40"/>
                <a:gd name="T13" fmla="*/ 53 h 88"/>
                <a:gd name="T14" fmla="*/ 0 w 40"/>
                <a:gd name="T15" fmla="*/ 62 h 88"/>
                <a:gd name="T16" fmla="*/ 0 w 40"/>
                <a:gd name="T17" fmla="*/ 71 h 88"/>
                <a:gd name="T18" fmla="*/ 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40" y="0"/>
                  </a:moveTo>
                  <a:lnTo>
                    <a:pt x="40" y="18"/>
                  </a:lnTo>
                  <a:lnTo>
                    <a:pt x="40" y="27"/>
                  </a:lnTo>
                  <a:lnTo>
                    <a:pt x="32" y="27"/>
                  </a:lnTo>
                  <a:lnTo>
                    <a:pt x="32" y="35"/>
                  </a:lnTo>
                  <a:lnTo>
                    <a:pt x="16" y="35"/>
                  </a:lnTo>
                  <a:lnTo>
                    <a:pt x="8"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205" name="Freeform 47"/>
            <p:cNvSpPr>
              <a:spLocks/>
            </p:cNvSpPr>
            <p:nvPr/>
          </p:nvSpPr>
          <p:spPr bwMode="auto">
            <a:xfrm>
              <a:off x="2228" y="3314"/>
              <a:ext cx="64" cy="53"/>
            </a:xfrm>
            <a:custGeom>
              <a:avLst/>
              <a:gdLst>
                <a:gd name="T0" fmla="*/ 64 w 64"/>
                <a:gd name="T1" fmla="*/ 0 h 53"/>
                <a:gd name="T2" fmla="*/ 48 w 64"/>
                <a:gd name="T3" fmla="*/ 17 h 53"/>
                <a:gd name="T4" fmla="*/ 32 w 64"/>
                <a:gd name="T5" fmla="*/ 17 h 53"/>
                <a:gd name="T6" fmla="*/ 24 w 64"/>
                <a:gd name="T7" fmla="*/ 17 h 53"/>
                <a:gd name="T8" fmla="*/ 16 w 64"/>
                <a:gd name="T9" fmla="*/ 17 h 53"/>
                <a:gd name="T10" fmla="*/ 0 w 64"/>
                <a:gd name="T11" fmla="*/ 26 h 53"/>
                <a:gd name="T12" fmla="*/ 0 w 64"/>
                <a:gd name="T13" fmla="*/ 35 h 53"/>
                <a:gd name="T14" fmla="*/ 0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64" y="0"/>
                  </a:moveTo>
                  <a:lnTo>
                    <a:pt x="48" y="17"/>
                  </a:lnTo>
                  <a:lnTo>
                    <a:pt x="32" y="17"/>
                  </a:lnTo>
                  <a:lnTo>
                    <a:pt x="24" y="17"/>
                  </a:lnTo>
                  <a:lnTo>
                    <a:pt x="16" y="17"/>
                  </a:lnTo>
                  <a:lnTo>
                    <a:pt x="0" y="26"/>
                  </a:lnTo>
                  <a:lnTo>
                    <a:pt x="0" y="35"/>
                  </a:lnTo>
                  <a:lnTo>
                    <a:pt x="0"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206" name="Freeform 48"/>
            <p:cNvSpPr>
              <a:spLocks/>
            </p:cNvSpPr>
            <p:nvPr/>
          </p:nvSpPr>
          <p:spPr bwMode="auto">
            <a:xfrm>
              <a:off x="2515" y="3314"/>
              <a:ext cx="96" cy="35"/>
            </a:xfrm>
            <a:custGeom>
              <a:avLst/>
              <a:gdLst>
                <a:gd name="T0" fmla="*/ 0 w 96"/>
                <a:gd name="T1" fmla="*/ 0 h 35"/>
                <a:gd name="T2" fmla="*/ 8 w 96"/>
                <a:gd name="T3" fmla="*/ 0 h 35"/>
                <a:gd name="T4" fmla="*/ 16 w 96"/>
                <a:gd name="T5" fmla="*/ 0 h 35"/>
                <a:gd name="T6" fmla="*/ 32 w 96"/>
                <a:gd name="T7" fmla="*/ 0 h 35"/>
                <a:gd name="T8" fmla="*/ 40 w 96"/>
                <a:gd name="T9" fmla="*/ 0 h 35"/>
                <a:gd name="T10" fmla="*/ 48 w 96"/>
                <a:gd name="T11" fmla="*/ 0 h 35"/>
                <a:gd name="T12" fmla="*/ 64 w 96"/>
                <a:gd name="T13" fmla="*/ 0 h 35"/>
                <a:gd name="T14" fmla="*/ 72 w 96"/>
                <a:gd name="T15" fmla="*/ 17 h 35"/>
                <a:gd name="T16" fmla="*/ 80 w 96"/>
                <a:gd name="T17" fmla="*/ 26 h 35"/>
                <a:gd name="T18" fmla="*/ 96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0" y="0"/>
                  </a:moveTo>
                  <a:lnTo>
                    <a:pt x="8" y="0"/>
                  </a:lnTo>
                  <a:lnTo>
                    <a:pt x="16" y="0"/>
                  </a:lnTo>
                  <a:lnTo>
                    <a:pt x="32" y="0"/>
                  </a:lnTo>
                  <a:lnTo>
                    <a:pt x="40" y="0"/>
                  </a:lnTo>
                  <a:lnTo>
                    <a:pt x="48" y="0"/>
                  </a:lnTo>
                  <a:lnTo>
                    <a:pt x="64" y="0"/>
                  </a:lnTo>
                  <a:lnTo>
                    <a:pt x="72" y="17"/>
                  </a:lnTo>
                  <a:lnTo>
                    <a:pt x="80" y="26"/>
                  </a:lnTo>
                  <a:lnTo>
                    <a:pt x="96"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207" name="Freeform 49"/>
            <p:cNvSpPr>
              <a:spLocks/>
            </p:cNvSpPr>
            <p:nvPr/>
          </p:nvSpPr>
          <p:spPr bwMode="auto">
            <a:xfrm>
              <a:off x="2491" y="3296"/>
              <a:ext cx="120" cy="44"/>
            </a:xfrm>
            <a:custGeom>
              <a:avLst/>
              <a:gdLst>
                <a:gd name="T0" fmla="*/ 0 w 120"/>
                <a:gd name="T1" fmla="*/ 0 h 44"/>
                <a:gd name="T2" fmla="*/ 16 w 120"/>
                <a:gd name="T3" fmla="*/ 0 h 44"/>
                <a:gd name="T4" fmla="*/ 24 w 120"/>
                <a:gd name="T5" fmla="*/ 0 h 44"/>
                <a:gd name="T6" fmla="*/ 32 w 120"/>
                <a:gd name="T7" fmla="*/ 0 h 44"/>
                <a:gd name="T8" fmla="*/ 40 w 120"/>
                <a:gd name="T9" fmla="*/ 0 h 44"/>
                <a:gd name="T10" fmla="*/ 56 w 120"/>
                <a:gd name="T11" fmla="*/ 0 h 44"/>
                <a:gd name="T12" fmla="*/ 64 w 120"/>
                <a:gd name="T13" fmla="*/ 0 h 44"/>
                <a:gd name="T14" fmla="*/ 72 w 120"/>
                <a:gd name="T15" fmla="*/ 9 h 44"/>
                <a:gd name="T16" fmla="*/ 88 w 120"/>
                <a:gd name="T17" fmla="*/ 9 h 44"/>
                <a:gd name="T18" fmla="*/ 88 w 120"/>
                <a:gd name="T19" fmla="*/ 18 h 44"/>
                <a:gd name="T20" fmla="*/ 96 w 120"/>
                <a:gd name="T21" fmla="*/ 18 h 44"/>
                <a:gd name="T22" fmla="*/ 104 w 120"/>
                <a:gd name="T23" fmla="*/ 35 h 44"/>
                <a:gd name="T24" fmla="*/ 120 w 120"/>
                <a:gd name="T25" fmla="*/ 35 h 44"/>
                <a:gd name="T26" fmla="*/ 120 w 120"/>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0"/>
                <a:gd name="T43" fmla="*/ 0 h 44"/>
                <a:gd name="T44" fmla="*/ 120 w 120"/>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0" h="44">
                  <a:moveTo>
                    <a:pt x="0" y="0"/>
                  </a:moveTo>
                  <a:lnTo>
                    <a:pt x="16" y="0"/>
                  </a:lnTo>
                  <a:lnTo>
                    <a:pt x="24" y="0"/>
                  </a:lnTo>
                  <a:lnTo>
                    <a:pt x="32" y="0"/>
                  </a:lnTo>
                  <a:lnTo>
                    <a:pt x="40" y="0"/>
                  </a:lnTo>
                  <a:lnTo>
                    <a:pt x="56" y="0"/>
                  </a:lnTo>
                  <a:lnTo>
                    <a:pt x="64" y="0"/>
                  </a:lnTo>
                  <a:lnTo>
                    <a:pt x="72" y="9"/>
                  </a:lnTo>
                  <a:lnTo>
                    <a:pt x="88" y="9"/>
                  </a:lnTo>
                  <a:lnTo>
                    <a:pt x="88" y="18"/>
                  </a:lnTo>
                  <a:lnTo>
                    <a:pt x="96" y="18"/>
                  </a:lnTo>
                  <a:lnTo>
                    <a:pt x="104" y="35"/>
                  </a:lnTo>
                  <a:lnTo>
                    <a:pt x="120" y="35"/>
                  </a:lnTo>
                  <a:lnTo>
                    <a:pt x="120"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208" name="Freeform 50"/>
            <p:cNvSpPr>
              <a:spLocks/>
            </p:cNvSpPr>
            <p:nvPr/>
          </p:nvSpPr>
          <p:spPr bwMode="auto">
            <a:xfrm>
              <a:off x="2579" y="3375"/>
              <a:ext cx="64" cy="71"/>
            </a:xfrm>
            <a:custGeom>
              <a:avLst/>
              <a:gdLst>
                <a:gd name="T0" fmla="*/ 0 w 64"/>
                <a:gd name="T1" fmla="*/ 0 h 71"/>
                <a:gd name="T2" fmla="*/ 8 w 64"/>
                <a:gd name="T3" fmla="*/ 0 h 71"/>
                <a:gd name="T4" fmla="*/ 16 w 64"/>
                <a:gd name="T5" fmla="*/ 9 h 71"/>
                <a:gd name="T6" fmla="*/ 32 w 64"/>
                <a:gd name="T7" fmla="*/ 18 h 71"/>
                <a:gd name="T8" fmla="*/ 32 w 64"/>
                <a:gd name="T9" fmla="*/ 36 h 71"/>
                <a:gd name="T10" fmla="*/ 40 w 64"/>
                <a:gd name="T11" fmla="*/ 44 h 71"/>
                <a:gd name="T12" fmla="*/ 40 w 64"/>
                <a:gd name="T13" fmla="*/ 53 h 71"/>
                <a:gd name="T14" fmla="*/ 48 w 64"/>
                <a:gd name="T15" fmla="*/ 53 h 71"/>
                <a:gd name="T16" fmla="*/ 64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0" y="0"/>
                  </a:moveTo>
                  <a:lnTo>
                    <a:pt x="8" y="0"/>
                  </a:lnTo>
                  <a:lnTo>
                    <a:pt x="16" y="9"/>
                  </a:lnTo>
                  <a:lnTo>
                    <a:pt x="32" y="18"/>
                  </a:lnTo>
                  <a:lnTo>
                    <a:pt x="32" y="36"/>
                  </a:lnTo>
                  <a:lnTo>
                    <a:pt x="40" y="44"/>
                  </a:lnTo>
                  <a:lnTo>
                    <a:pt x="40" y="53"/>
                  </a:lnTo>
                  <a:lnTo>
                    <a:pt x="48" y="53"/>
                  </a:lnTo>
                  <a:lnTo>
                    <a:pt x="64"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209" name="Freeform 51"/>
            <p:cNvSpPr>
              <a:spLocks/>
            </p:cNvSpPr>
            <p:nvPr/>
          </p:nvSpPr>
          <p:spPr bwMode="auto">
            <a:xfrm>
              <a:off x="2595" y="3455"/>
              <a:ext cx="96" cy="43"/>
            </a:xfrm>
            <a:custGeom>
              <a:avLst/>
              <a:gdLst>
                <a:gd name="T0" fmla="*/ 0 w 96"/>
                <a:gd name="T1" fmla="*/ 0 h 43"/>
                <a:gd name="T2" fmla="*/ 16 w 96"/>
                <a:gd name="T3" fmla="*/ 0 h 43"/>
                <a:gd name="T4" fmla="*/ 24 w 96"/>
                <a:gd name="T5" fmla="*/ 8 h 43"/>
                <a:gd name="T6" fmla="*/ 32 w 96"/>
                <a:gd name="T7" fmla="*/ 8 h 43"/>
                <a:gd name="T8" fmla="*/ 48 w 96"/>
                <a:gd name="T9" fmla="*/ 26 h 43"/>
                <a:gd name="T10" fmla="*/ 56 w 96"/>
                <a:gd name="T11" fmla="*/ 26 h 43"/>
                <a:gd name="T12" fmla="*/ 64 w 96"/>
                <a:gd name="T13" fmla="*/ 26 h 43"/>
                <a:gd name="T14" fmla="*/ 80 w 96"/>
                <a:gd name="T15" fmla="*/ 26 h 43"/>
                <a:gd name="T16" fmla="*/ 88 w 96"/>
                <a:gd name="T17" fmla="*/ 35 h 43"/>
                <a:gd name="T18" fmla="*/ 96 w 96"/>
                <a:gd name="T19" fmla="*/ 35 h 43"/>
                <a:gd name="T20" fmla="*/ 96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0" y="0"/>
                  </a:moveTo>
                  <a:lnTo>
                    <a:pt x="16" y="0"/>
                  </a:lnTo>
                  <a:lnTo>
                    <a:pt x="24" y="8"/>
                  </a:lnTo>
                  <a:lnTo>
                    <a:pt x="32" y="8"/>
                  </a:lnTo>
                  <a:lnTo>
                    <a:pt x="48" y="26"/>
                  </a:lnTo>
                  <a:lnTo>
                    <a:pt x="56" y="26"/>
                  </a:lnTo>
                  <a:lnTo>
                    <a:pt x="64" y="26"/>
                  </a:lnTo>
                  <a:lnTo>
                    <a:pt x="80" y="26"/>
                  </a:lnTo>
                  <a:lnTo>
                    <a:pt x="88" y="35"/>
                  </a:lnTo>
                  <a:lnTo>
                    <a:pt x="96" y="35"/>
                  </a:lnTo>
                  <a:lnTo>
                    <a:pt x="96"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4452" name="Group 52"/>
          <p:cNvGrpSpPr>
            <a:grpSpLocks/>
          </p:cNvGrpSpPr>
          <p:nvPr/>
        </p:nvGrpSpPr>
        <p:grpSpPr bwMode="auto">
          <a:xfrm>
            <a:off x="2798763" y="2344738"/>
            <a:ext cx="785812" cy="725487"/>
            <a:chOff x="2156" y="2760"/>
            <a:chExt cx="495" cy="457"/>
          </a:xfrm>
        </p:grpSpPr>
        <p:sp>
          <p:nvSpPr>
            <p:cNvPr id="493151" name="Freeform 53"/>
            <p:cNvSpPr>
              <a:spLocks/>
            </p:cNvSpPr>
            <p:nvPr/>
          </p:nvSpPr>
          <p:spPr bwMode="auto">
            <a:xfrm>
              <a:off x="2411" y="3006"/>
              <a:ext cx="240" cy="211"/>
            </a:xfrm>
            <a:custGeom>
              <a:avLst/>
              <a:gdLst>
                <a:gd name="T0" fmla="*/ 0 w 240"/>
                <a:gd name="T1" fmla="*/ 211 h 211"/>
                <a:gd name="T2" fmla="*/ 0 w 240"/>
                <a:gd name="T3" fmla="*/ 194 h 211"/>
                <a:gd name="T4" fmla="*/ 0 w 240"/>
                <a:gd name="T5" fmla="*/ 194 h 211"/>
                <a:gd name="T6" fmla="*/ 0 w 240"/>
                <a:gd name="T7" fmla="*/ 194 h 211"/>
                <a:gd name="T8" fmla="*/ 0 w 240"/>
                <a:gd name="T9" fmla="*/ 185 h 211"/>
                <a:gd name="T10" fmla="*/ 8 w 240"/>
                <a:gd name="T11" fmla="*/ 176 h 211"/>
                <a:gd name="T12" fmla="*/ 8 w 240"/>
                <a:gd name="T13" fmla="*/ 158 h 211"/>
                <a:gd name="T14" fmla="*/ 8 w 240"/>
                <a:gd name="T15" fmla="*/ 150 h 211"/>
                <a:gd name="T16" fmla="*/ 16 w 240"/>
                <a:gd name="T17" fmla="*/ 141 h 211"/>
                <a:gd name="T18" fmla="*/ 32 w 240"/>
                <a:gd name="T19" fmla="*/ 123 h 211"/>
                <a:gd name="T20" fmla="*/ 32 w 240"/>
                <a:gd name="T21" fmla="*/ 114 h 211"/>
                <a:gd name="T22" fmla="*/ 40 w 240"/>
                <a:gd name="T23" fmla="*/ 106 h 211"/>
                <a:gd name="T24" fmla="*/ 48 w 240"/>
                <a:gd name="T25" fmla="*/ 97 h 211"/>
                <a:gd name="T26" fmla="*/ 64 w 240"/>
                <a:gd name="T27" fmla="*/ 79 h 211"/>
                <a:gd name="T28" fmla="*/ 64 w 240"/>
                <a:gd name="T29" fmla="*/ 71 h 211"/>
                <a:gd name="T30" fmla="*/ 72 w 240"/>
                <a:gd name="T31" fmla="*/ 71 h 211"/>
                <a:gd name="T32" fmla="*/ 80 w 240"/>
                <a:gd name="T33" fmla="*/ 62 h 211"/>
                <a:gd name="T34" fmla="*/ 96 w 240"/>
                <a:gd name="T35" fmla="*/ 44 h 211"/>
                <a:gd name="T36" fmla="*/ 104 w 240"/>
                <a:gd name="T37" fmla="*/ 35 h 211"/>
                <a:gd name="T38" fmla="*/ 120 w 240"/>
                <a:gd name="T39" fmla="*/ 35 h 211"/>
                <a:gd name="T40" fmla="*/ 136 w 240"/>
                <a:gd name="T41" fmla="*/ 27 h 211"/>
                <a:gd name="T42" fmla="*/ 152 w 240"/>
                <a:gd name="T43" fmla="*/ 27 h 211"/>
                <a:gd name="T44" fmla="*/ 168 w 240"/>
                <a:gd name="T45" fmla="*/ 27 h 211"/>
                <a:gd name="T46" fmla="*/ 184 w 240"/>
                <a:gd name="T47" fmla="*/ 9 h 211"/>
                <a:gd name="T48" fmla="*/ 200 w 240"/>
                <a:gd name="T49" fmla="*/ 9 h 211"/>
                <a:gd name="T50" fmla="*/ 208 w 240"/>
                <a:gd name="T51" fmla="*/ 9 h 211"/>
                <a:gd name="T52" fmla="*/ 216 w 240"/>
                <a:gd name="T53" fmla="*/ 9 h 211"/>
                <a:gd name="T54" fmla="*/ 232 w 240"/>
                <a:gd name="T55" fmla="*/ 9 h 211"/>
                <a:gd name="T56" fmla="*/ 232 w 240"/>
                <a:gd name="T57" fmla="*/ 9 h 211"/>
                <a:gd name="T58" fmla="*/ 232 w 240"/>
                <a:gd name="T59" fmla="*/ 0 h 211"/>
                <a:gd name="T60" fmla="*/ 240 w 240"/>
                <a:gd name="T61" fmla="*/ 9 h 211"/>
                <a:gd name="T62" fmla="*/ 232 w 240"/>
                <a:gd name="T63" fmla="*/ 9 h 211"/>
                <a:gd name="T64" fmla="*/ 232 w 240"/>
                <a:gd name="T65" fmla="*/ 9 h 211"/>
                <a:gd name="T66" fmla="*/ 216 w 240"/>
                <a:gd name="T67" fmla="*/ 9 h 211"/>
                <a:gd name="T68" fmla="*/ 216 w 240"/>
                <a:gd name="T69" fmla="*/ 9 h 211"/>
                <a:gd name="T70" fmla="*/ 208 w 240"/>
                <a:gd name="T71" fmla="*/ 27 h 211"/>
                <a:gd name="T72" fmla="*/ 200 w 240"/>
                <a:gd name="T73" fmla="*/ 27 h 211"/>
                <a:gd name="T74" fmla="*/ 184 w 240"/>
                <a:gd name="T75" fmla="*/ 27 h 211"/>
                <a:gd name="T76" fmla="*/ 168 w 240"/>
                <a:gd name="T77" fmla="*/ 35 h 211"/>
                <a:gd name="T78" fmla="*/ 152 w 240"/>
                <a:gd name="T79" fmla="*/ 44 h 211"/>
                <a:gd name="T80" fmla="*/ 144 w 240"/>
                <a:gd name="T81" fmla="*/ 44 h 211"/>
                <a:gd name="T82" fmla="*/ 136 w 240"/>
                <a:gd name="T83" fmla="*/ 62 h 211"/>
                <a:gd name="T84" fmla="*/ 120 w 240"/>
                <a:gd name="T85" fmla="*/ 71 h 211"/>
                <a:gd name="T86" fmla="*/ 112 w 240"/>
                <a:gd name="T87" fmla="*/ 79 h 211"/>
                <a:gd name="T88" fmla="*/ 104 w 240"/>
                <a:gd name="T89" fmla="*/ 79 h 211"/>
                <a:gd name="T90" fmla="*/ 104 w 240"/>
                <a:gd name="T91" fmla="*/ 97 h 211"/>
                <a:gd name="T92" fmla="*/ 96 w 240"/>
                <a:gd name="T93" fmla="*/ 97 h 211"/>
                <a:gd name="T94" fmla="*/ 80 w 240"/>
                <a:gd name="T95" fmla="*/ 106 h 211"/>
                <a:gd name="T96" fmla="*/ 72 w 240"/>
                <a:gd name="T97" fmla="*/ 114 h 211"/>
                <a:gd name="T98" fmla="*/ 64 w 240"/>
                <a:gd name="T99" fmla="*/ 123 h 211"/>
                <a:gd name="T100" fmla="*/ 64 w 240"/>
                <a:gd name="T101" fmla="*/ 141 h 211"/>
                <a:gd name="T102" fmla="*/ 48 w 240"/>
                <a:gd name="T103" fmla="*/ 150 h 211"/>
                <a:gd name="T104" fmla="*/ 48 w 240"/>
                <a:gd name="T105" fmla="*/ 158 h 211"/>
                <a:gd name="T106" fmla="*/ 40 w 240"/>
                <a:gd name="T107" fmla="*/ 158 h 211"/>
                <a:gd name="T108" fmla="*/ 40 w 240"/>
                <a:gd name="T109" fmla="*/ 176 h 211"/>
                <a:gd name="T110" fmla="*/ 32 w 240"/>
                <a:gd name="T111" fmla="*/ 185 h 211"/>
                <a:gd name="T112" fmla="*/ 32 w 240"/>
                <a:gd name="T113" fmla="*/ 194 h 211"/>
                <a:gd name="T114" fmla="*/ 32 w 240"/>
                <a:gd name="T115" fmla="*/ 194 h 211"/>
                <a:gd name="T116" fmla="*/ 32 w 240"/>
                <a:gd name="T117" fmla="*/ 194 h 211"/>
                <a:gd name="T118" fmla="*/ 16 w 240"/>
                <a:gd name="T119" fmla="*/ 194 h 211"/>
                <a:gd name="T120" fmla="*/ 32 w 240"/>
                <a:gd name="T121" fmla="*/ 211 h 211"/>
                <a:gd name="T122" fmla="*/ 0 w 240"/>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0"/>
                <a:gd name="T187" fmla="*/ 0 h 211"/>
                <a:gd name="T188" fmla="*/ 240 w 240"/>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0" h="211">
                  <a:moveTo>
                    <a:pt x="0" y="211"/>
                  </a:moveTo>
                  <a:lnTo>
                    <a:pt x="0" y="194"/>
                  </a:lnTo>
                  <a:lnTo>
                    <a:pt x="0" y="185"/>
                  </a:lnTo>
                  <a:lnTo>
                    <a:pt x="8" y="176"/>
                  </a:lnTo>
                  <a:lnTo>
                    <a:pt x="8" y="158"/>
                  </a:lnTo>
                  <a:lnTo>
                    <a:pt x="8" y="150"/>
                  </a:lnTo>
                  <a:lnTo>
                    <a:pt x="16" y="141"/>
                  </a:lnTo>
                  <a:lnTo>
                    <a:pt x="32" y="123"/>
                  </a:lnTo>
                  <a:lnTo>
                    <a:pt x="32" y="114"/>
                  </a:lnTo>
                  <a:lnTo>
                    <a:pt x="40" y="106"/>
                  </a:lnTo>
                  <a:lnTo>
                    <a:pt x="48" y="97"/>
                  </a:lnTo>
                  <a:lnTo>
                    <a:pt x="64" y="79"/>
                  </a:lnTo>
                  <a:lnTo>
                    <a:pt x="64" y="71"/>
                  </a:lnTo>
                  <a:lnTo>
                    <a:pt x="72" y="71"/>
                  </a:lnTo>
                  <a:lnTo>
                    <a:pt x="80" y="62"/>
                  </a:lnTo>
                  <a:lnTo>
                    <a:pt x="96" y="44"/>
                  </a:lnTo>
                  <a:lnTo>
                    <a:pt x="104" y="35"/>
                  </a:lnTo>
                  <a:lnTo>
                    <a:pt x="120" y="35"/>
                  </a:lnTo>
                  <a:lnTo>
                    <a:pt x="136" y="27"/>
                  </a:lnTo>
                  <a:lnTo>
                    <a:pt x="152" y="27"/>
                  </a:lnTo>
                  <a:lnTo>
                    <a:pt x="168" y="27"/>
                  </a:lnTo>
                  <a:lnTo>
                    <a:pt x="184" y="9"/>
                  </a:lnTo>
                  <a:lnTo>
                    <a:pt x="200" y="9"/>
                  </a:lnTo>
                  <a:lnTo>
                    <a:pt x="208" y="9"/>
                  </a:lnTo>
                  <a:lnTo>
                    <a:pt x="216" y="9"/>
                  </a:lnTo>
                  <a:lnTo>
                    <a:pt x="232" y="9"/>
                  </a:lnTo>
                  <a:lnTo>
                    <a:pt x="232" y="0"/>
                  </a:lnTo>
                  <a:lnTo>
                    <a:pt x="240" y="9"/>
                  </a:lnTo>
                  <a:lnTo>
                    <a:pt x="232" y="9"/>
                  </a:lnTo>
                  <a:lnTo>
                    <a:pt x="216" y="9"/>
                  </a:lnTo>
                  <a:lnTo>
                    <a:pt x="208" y="27"/>
                  </a:lnTo>
                  <a:lnTo>
                    <a:pt x="200" y="27"/>
                  </a:lnTo>
                  <a:lnTo>
                    <a:pt x="184" y="27"/>
                  </a:lnTo>
                  <a:lnTo>
                    <a:pt x="168" y="35"/>
                  </a:lnTo>
                  <a:lnTo>
                    <a:pt x="152" y="44"/>
                  </a:lnTo>
                  <a:lnTo>
                    <a:pt x="144" y="44"/>
                  </a:lnTo>
                  <a:lnTo>
                    <a:pt x="136" y="62"/>
                  </a:lnTo>
                  <a:lnTo>
                    <a:pt x="120" y="71"/>
                  </a:lnTo>
                  <a:lnTo>
                    <a:pt x="112" y="79"/>
                  </a:lnTo>
                  <a:lnTo>
                    <a:pt x="104" y="79"/>
                  </a:lnTo>
                  <a:lnTo>
                    <a:pt x="104" y="97"/>
                  </a:lnTo>
                  <a:lnTo>
                    <a:pt x="96" y="97"/>
                  </a:lnTo>
                  <a:lnTo>
                    <a:pt x="80" y="106"/>
                  </a:lnTo>
                  <a:lnTo>
                    <a:pt x="72" y="114"/>
                  </a:lnTo>
                  <a:lnTo>
                    <a:pt x="64" y="123"/>
                  </a:lnTo>
                  <a:lnTo>
                    <a:pt x="64" y="141"/>
                  </a:lnTo>
                  <a:lnTo>
                    <a:pt x="48" y="150"/>
                  </a:lnTo>
                  <a:lnTo>
                    <a:pt x="48" y="158"/>
                  </a:lnTo>
                  <a:lnTo>
                    <a:pt x="40" y="158"/>
                  </a:lnTo>
                  <a:lnTo>
                    <a:pt x="40" y="176"/>
                  </a:lnTo>
                  <a:lnTo>
                    <a:pt x="32" y="185"/>
                  </a:lnTo>
                  <a:lnTo>
                    <a:pt x="32" y="194"/>
                  </a:lnTo>
                  <a:lnTo>
                    <a:pt x="16" y="194"/>
                  </a:lnTo>
                  <a:lnTo>
                    <a:pt x="32" y="211"/>
                  </a:lnTo>
                  <a:lnTo>
                    <a:pt x="0"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52" name="Freeform 54"/>
            <p:cNvSpPr>
              <a:spLocks/>
            </p:cNvSpPr>
            <p:nvPr/>
          </p:nvSpPr>
          <p:spPr bwMode="auto">
            <a:xfrm>
              <a:off x="2411" y="3006"/>
              <a:ext cx="240" cy="211"/>
            </a:xfrm>
            <a:custGeom>
              <a:avLst/>
              <a:gdLst>
                <a:gd name="T0" fmla="*/ 0 w 240"/>
                <a:gd name="T1" fmla="*/ 211 h 211"/>
                <a:gd name="T2" fmla="*/ 0 w 240"/>
                <a:gd name="T3" fmla="*/ 194 h 211"/>
                <a:gd name="T4" fmla="*/ 0 w 240"/>
                <a:gd name="T5" fmla="*/ 194 h 211"/>
                <a:gd name="T6" fmla="*/ 0 w 240"/>
                <a:gd name="T7" fmla="*/ 194 h 211"/>
                <a:gd name="T8" fmla="*/ 0 w 240"/>
                <a:gd name="T9" fmla="*/ 185 h 211"/>
                <a:gd name="T10" fmla="*/ 8 w 240"/>
                <a:gd name="T11" fmla="*/ 176 h 211"/>
                <a:gd name="T12" fmla="*/ 8 w 240"/>
                <a:gd name="T13" fmla="*/ 158 h 211"/>
                <a:gd name="T14" fmla="*/ 8 w 240"/>
                <a:gd name="T15" fmla="*/ 150 h 211"/>
                <a:gd name="T16" fmla="*/ 16 w 240"/>
                <a:gd name="T17" fmla="*/ 141 h 211"/>
                <a:gd name="T18" fmla="*/ 32 w 240"/>
                <a:gd name="T19" fmla="*/ 123 h 211"/>
                <a:gd name="T20" fmla="*/ 32 w 240"/>
                <a:gd name="T21" fmla="*/ 114 h 211"/>
                <a:gd name="T22" fmla="*/ 40 w 240"/>
                <a:gd name="T23" fmla="*/ 106 h 211"/>
                <a:gd name="T24" fmla="*/ 48 w 240"/>
                <a:gd name="T25" fmla="*/ 97 h 211"/>
                <a:gd name="T26" fmla="*/ 64 w 240"/>
                <a:gd name="T27" fmla="*/ 79 h 211"/>
                <a:gd name="T28" fmla="*/ 64 w 240"/>
                <a:gd name="T29" fmla="*/ 71 h 211"/>
                <a:gd name="T30" fmla="*/ 72 w 240"/>
                <a:gd name="T31" fmla="*/ 71 h 211"/>
                <a:gd name="T32" fmla="*/ 80 w 240"/>
                <a:gd name="T33" fmla="*/ 62 h 211"/>
                <a:gd name="T34" fmla="*/ 96 w 240"/>
                <a:gd name="T35" fmla="*/ 44 h 211"/>
                <a:gd name="T36" fmla="*/ 104 w 240"/>
                <a:gd name="T37" fmla="*/ 35 h 211"/>
                <a:gd name="T38" fmla="*/ 120 w 240"/>
                <a:gd name="T39" fmla="*/ 35 h 211"/>
                <a:gd name="T40" fmla="*/ 136 w 240"/>
                <a:gd name="T41" fmla="*/ 27 h 211"/>
                <a:gd name="T42" fmla="*/ 152 w 240"/>
                <a:gd name="T43" fmla="*/ 27 h 211"/>
                <a:gd name="T44" fmla="*/ 168 w 240"/>
                <a:gd name="T45" fmla="*/ 27 h 211"/>
                <a:gd name="T46" fmla="*/ 184 w 240"/>
                <a:gd name="T47" fmla="*/ 9 h 211"/>
                <a:gd name="T48" fmla="*/ 200 w 240"/>
                <a:gd name="T49" fmla="*/ 9 h 211"/>
                <a:gd name="T50" fmla="*/ 208 w 240"/>
                <a:gd name="T51" fmla="*/ 9 h 211"/>
                <a:gd name="T52" fmla="*/ 216 w 240"/>
                <a:gd name="T53" fmla="*/ 9 h 211"/>
                <a:gd name="T54" fmla="*/ 232 w 240"/>
                <a:gd name="T55" fmla="*/ 9 h 211"/>
                <a:gd name="T56" fmla="*/ 232 w 240"/>
                <a:gd name="T57" fmla="*/ 9 h 211"/>
                <a:gd name="T58" fmla="*/ 232 w 240"/>
                <a:gd name="T59" fmla="*/ 0 h 211"/>
                <a:gd name="T60" fmla="*/ 240 w 240"/>
                <a:gd name="T61" fmla="*/ 9 h 211"/>
                <a:gd name="T62" fmla="*/ 232 w 240"/>
                <a:gd name="T63" fmla="*/ 9 h 211"/>
                <a:gd name="T64" fmla="*/ 232 w 240"/>
                <a:gd name="T65" fmla="*/ 9 h 211"/>
                <a:gd name="T66" fmla="*/ 216 w 240"/>
                <a:gd name="T67" fmla="*/ 9 h 211"/>
                <a:gd name="T68" fmla="*/ 216 w 240"/>
                <a:gd name="T69" fmla="*/ 9 h 211"/>
                <a:gd name="T70" fmla="*/ 208 w 240"/>
                <a:gd name="T71" fmla="*/ 27 h 211"/>
                <a:gd name="T72" fmla="*/ 200 w 240"/>
                <a:gd name="T73" fmla="*/ 27 h 211"/>
                <a:gd name="T74" fmla="*/ 184 w 240"/>
                <a:gd name="T75" fmla="*/ 27 h 211"/>
                <a:gd name="T76" fmla="*/ 168 w 240"/>
                <a:gd name="T77" fmla="*/ 35 h 211"/>
                <a:gd name="T78" fmla="*/ 152 w 240"/>
                <a:gd name="T79" fmla="*/ 44 h 211"/>
                <a:gd name="T80" fmla="*/ 144 w 240"/>
                <a:gd name="T81" fmla="*/ 44 h 211"/>
                <a:gd name="T82" fmla="*/ 136 w 240"/>
                <a:gd name="T83" fmla="*/ 62 h 211"/>
                <a:gd name="T84" fmla="*/ 120 w 240"/>
                <a:gd name="T85" fmla="*/ 71 h 211"/>
                <a:gd name="T86" fmla="*/ 112 w 240"/>
                <a:gd name="T87" fmla="*/ 79 h 211"/>
                <a:gd name="T88" fmla="*/ 104 w 240"/>
                <a:gd name="T89" fmla="*/ 79 h 211"/>
                <a:gd name="T90" fmla="*/ 104 w 240"/>
                <a:gd name="T91" fmla="*/ 97 h 211"/>
                <a:gd name="T92" fmla="*/ 96 w 240"/>
                <a:gd name="T93" fmla="*/ 97 h 211"/>
                <a:gd name="T94" fmla="*/ 80 w 240"/>
                <a:gd name="T95" fmla="*/ 106 h 211"/>
                <a:gd name="T96" fmla="*/ 72 w 240"/>
                <a:gd name="T97" fmla="*/ 114 h 211"/>
                <a:gd name="T98" fmla="*/ 64 w 240"/>
                <a:gd name="T99" fmla="*/ 123 h 211"/>
                <a:gd name="T100" fmla="*/ 64 w 240"/>
                <a:gd name="T101" fmla="*/ 141 h 211"/>
                <a:gd name="T102" fmla="*/ 48 w 240"/>
                <a:gd name="T103" fmla="*/ 150 h 211"/>
                <a:gd name="T104" fmla="*/ 48 w 240"/>
                <a:gd name="T105" fmla="*/ 158 h 211"/>
                <a:gd name="T106" fmla="*/ 40 w 240"/>
                <a:gd name="T107" fmla="*/ 158 h 211"/>
                <a:gd name="T108" fmla="*/ 40 w 240"/>
                <a:gd name="T109" fmla="*/ 176 h 211"/>
                <a:gd name="T110" fmla="*/ 32 w 240"/>
                <a:gd name="T111" fmla="*/ 185 h 211"/>
                <a:gd name="T112" fmla="*/ 32 w 240"/>
                <a:gd name="T113" fmla="*/ 194 h 211"/>
                <a:gd name="T114" fmla="*/ 32 w 240"/>
                <a:gd name="T115" fmla="*/ 194 h 211"/>
                <a:gd name="T116" fmla="*/ 32 w 240"/>
                <a:gd name="T117" fmla="*/ 194 h 211"/>
                <a:gd name="T118" fmla="*/ 16 w 240"/>
                <a:gd name="T119" fmla="*/ 194 h 211"/>
                <a:gd name="T120" fmla="*/ 32 w 240"/>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0"/>
                <a:gd name="T184" fmla="*/ 0 h 211"/>
                <a:gd name="T185" fmla="*/ 240 w 240"/>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0" h="211">
                  <a:moveTo>
                    <a:pt x="0" y="211"/>
                  </a:moveTo>
                  <a:lnTo>
                    <a:pt x="0" y="194"/>
                  </a:lnTo>
                  <a:lnTo>
                    <a:pt x="0" y="185"/>
                  </a:lnTo>
                  <a:lnTo>
                    <a:pt x="8" y="176"/>
                  </a:lnTo>
                  <a:lnTo>
                    <a:pt x="8" y="158"/>
                  </a:lnTo>
                  <a:lnTo>
                    <a:pt x="8" y="150"/>
                  </a:lnTo>
                  <a:lnTo>
                    <a:pt x="16" y="141"/>
                  </a:lnTo>
                  <a:lnTo>
                    <a:pt x="32" y="123"/>
                  </a:lnTo>
                  <a:lnTo>
                    <a:pt x="32" y="114"/>
                  </a:lnTo>
                  <a:lnTo>
                    <a:pt x="40" y="106"/>
                  </a:lnTo>
                  <a:lnTo>
                    <a:pt x="48" y="97"/>
                  </a:lnTo>
                  <a:lnTo>
                    <a:pt x="64" y="79"/>
                  </a:lnTo>
                  <a:lnTo>
                    <a:pt x="64" y="71"/>
                  </a:lnTo>
                  <a:lnTo>
                    <a:pt x="72" y="71"/>
                  </a:lnTo>
                  <a:lnTo>
                    <a:pt x="80" y="62"/>
                  </a:lnTo>
                  <a:lnTo>
                    <a:pt x="96" y="44"/>
                  </a:lnTo>
                  <a:lnTo>
                    <a:pt x="104" y="35"/>
                  </a:lnTo>
                  <a:lnTo>
                    <a:pt x="120" y="35"/>
                  </a:lnTo>
                  <a:lnTo>
                    <a:pt x="136" y="27"/>
                  </a:lnTo>
                  <a:lnTo>
                    <a:pt x="152" y="27"/>
                  </a:lnTo>
                  <a:lnTo>
                    <a:pt x="168" y="27"/>
                  </a:lnTo>
                  <a:lnTo>
                    <a:pt x="184" y="9"/>
                  </a:lnTo>
                  <a:lnTo>
                    <a:pt x="200" y="9"/>
                  </a:lnTo>
                  <a:lnTo>
                    <a:pt x="208" y="9"/>
                  </a:lnTo>
                  <a:lnTo>
                    <a:pt x="216" y="9"/>
                  </a:lnTo>
                  <a:lnTo>
                    <a:pt x="232" y="9"/>
                  </a:lnTo>
                  <a:lnTo>
                    <a:pt x="232" y="0"/>
                  </a:lnTo>
                  <a:lnTo>
                    <a:pt x="240" y="9"/>
                  </a:lnTo>
                  <a:lnTo>
                    <a:pt x="232" y="9"/>
                  </a:lnTo>
                  <a:lnTo>
                    <a:pt x="216" y="9"/>
                  </a:lnTo>
                  <a:lnTo>
                    <a:pt x="208" y="27"/>
                  </a:lnTo>
                  <a:lnTo>
                    <a:pt x="200" y="27"/>
                  </a:lnTo>
                  <a:lnTo>
                    <a:pt x="184" y="27"/>
                  </a:lnTo>
                  <a:lnTo>
                    <a:pt x="168" y="35"/>
                  </a:lnTo>
                  <a:lnTo>
                    <a:pt x="152" y="44"/>
                  </a:lnTo>
                  <a:lnTo>
                    <a:pt x="144" y="44"/>
                  </a:lnTo>
                  <a:lnTo>
                    <a:pt x="136" y="62"/>
                  </a:lnTo>
                  <a:lnTo>
                    <a:pt x="120" y="71"/>
                  </a:lnTo>
                  <a:lnTo>
                    <a:pt x="112" y="79"/>
                  </a:lnTo>
                  <a:lnTo>
                    <a:pt x="104" y="79"/>
                  </a:lnTo>
                  <a:lnTo>
                    <a:pt x="104" y="97"/>
                  </a:lnTo>
                  <a:lnTo>
                    <a:pt x="96" y="97"/>
                  </a:lnTo>
                  <a:lnTo>
                    <a:pt x="80" y="106"/>
                  </a:lnTo>
                  <a:lnTo>
                    <a:pt x="72" y="114"/>
                  </a:lnTo>
                  <a:lnTo>
                    <a:pt x="64" y="123"/>
                  </a:lnTo>
                  <a:lnTo>
                    <a:pt x="64" y="141"/>
                  </a:lnTo>
                  <a:lnTo>
                    <a:pt x="48" y="150"/>
                  </a:lnTo>
                  <a:lnTo>
                    <a:pt x="48" y="158"/>
                  </a:lnTo>
                  <a:lnTo>
                    <a:pt x="40" y="158"/>
                  </a:lnTo>
                  <a:lnTo>
                    <a:pt x="40" y="176"/>
                  </a:lnTo>
                  <a:lnTo>
                    <a:pt x="32" y="185"/>
                  </a:lnTo>
                  <a:lnTo>
                    <a:pt x="32" y="194"/>
                  </a:lnTo>
                  <a:lnTo>
                    <a:pt x="16" y="194"/>
                  </a:lnTo>
                  <a:lnTo>
                    <a:pt x="32"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53" name="Freeform 55"/>
            <p:cNvSpPr>
              <a:spLocks/>
            </p:cNvSpPr>
            <p:nvPr/>
          </p:nvSpPr>
          <p:spPr bwMode="auto">
            <a:xfrm>
              <a:off x="2220" y="2962"/>
              <a:ext cx="199" cy="255"/>
            </a:xfrm>
            <a:custGeom>
              <a:avLst/>
              <a:gdLst>
                <a:gd name="T0" fmla="*/ 160 w 199"/>
                <a:gd name="T1" fmla="*/ 255 h 255"/>
                <a:gd name="T2" fmla="*/ 144 w 199"/>
                <a:gd name="T3" fmla="*/ 238 h 255"/>
                <a:gd name="T4" fmla="*/ 144 w 199"/>
                <a:gd name="T5" fmla="*/ 238 h 255"/>
                <a:gd name="T6" fmla="*/ 144 w 199"/>
                <a:gd name="T7" fmla="*/ 238 h 255"/>
                <a:gd name="T8" fmla="*/ 144 w 199"/>
                <a:gd name="T9" fmla="*/ 229 h 255"/>
                <a:gd name="T10" fmla="*/ 144 w 199"/>
                <a:gd name="T11" fmla="*/ 229 h 255"/>
                <a:gd name="T12" fmla="*/ 144 w 199"/>
                <a:gd name="T13" fmla="*/ 220 h 255"/>
                <a:gd name="T14" fmla="*/ 136 w 199"/>
                <a:gd name="T15" fmla="*/ 202 h 255"/>
                <a:gd name="T16" fmla="*/ 136 w 199"/>
                <a:gd name="T17" fmla="*/ 194 h 255"/>
                <a:gd name="T18" fmla="*/ 136 w 199"/>
                <a:gd name="T19" fmla="*/ 194 h 255"/>
                <a:gd name="T20" fmla="*/ 128 w 199"/>
                <a:gd name="T21" fmla="*/ 185 h 255"/>
                <a:gd name="T22" fmla="*/ 128 w 199"/>
                <a:gd name="T23" fmla="*/ 167 h 255"/>
                <a:gd name="T24" fmla="*/ 112 w 199"/>
                <a:gd name="T25" fmla="*/ 158 h 255"/>
                <a:gd name="T26" fmla="*/ 112 w 199"/>
                <a:gd name="T27" fmla="*/ 150 h 255"/>
                <a:gd name="T28" fmla="*/ 112 w 199"/>
                <a:gd name="T29" fmla="*/ 150 h 255"/>
                <a:gd name="T30" fmla="*/ 112 w 199"/>
                <a:gd name="T31" fmla="*/ 150 h 255"/>
                <a:gd name="T32" fmla="*/ 104 w 199"/>
                <a:gd name="T33" fmla="*/ 123 h 255"/>
                <a:gd name="T34" fmla="*/ 96 w 199"/>
                <a:gd name="T35" fmla="*/ 115 h 255"/>
                <a:gd name="T36" fmla="*/ 88 w 199"/>
                <a:gd name="T37" fmla="*/ 106 h 255"/>
                <a:gd name="T38" fmla="*/ 72 w 199"/>
                <a:gd name="T39" fmla="*/ 88 h 255"/>
                <a:gd name="T40" fmla="*/ 64 w 199"/>
                <a:gd name="T41" fmla="*/ 79 h 255"/>
                <a:gd name="T42" fmla="*/ 56 w 199"/>
                <a:gd name="T43" fmla="*/ 71 h 255"/>
                <a:gd name="T44" fmla="*/ 40 w 199"/>
                <a:gd name="T45" fmla="*/ 53 h 255"/>
                <a:gd name="T46" fmla="*/ 40 w 199"/>
                <a:gd name="T47" fmla="*/ 44 h 255"/>
                <a:gd name="T48" fmla="*/ 32 w 199"/>
                <a:gd name="T49" fmla="*/ 35 h 255"/>
                <a:gd name="T50" fmla="*/ 24 w 199"/>
                <a:gd name="T51" fmla="*/ 27 h 255"/>
                <a:gd name="T52" fmla="*/ 8 w 199"/>
                <a:gd name="T53" fmla="*/ 9 h 255"/>
                <a:gd name="T54" fmla="*/ 8 w 199"/>
                <a:gd name="T55" fmla="*/ 9 h 255"/>
                <a:gd name="T56" fmla="*/ 8 w 199"/>
                <a:gd name="T57" fmla="*/ 9 h 255"/>
                <a:gd name="T58" fmla="*/ 0 w 199"/>
                <a:gd name="T59" fmla="*/ 0 h 255"/>
                <a:gd name="T60" fmla="*/ 8 w 199"/>
                <a:gd name="T61" fmla="*/ 9 h 255"/>
                <a:gd name="T62" fmla="*/ 8 w 199"/>
                <a:gd name="T63" fmla="*/ 9 h 255"/>
                <a:gd name="T64" fmla="*/ 8 w 199"/>
                <a:gd name="T65" fmla="*/ 9 h 255"/>
                <a:gd name="T66" fmla="*/ 8 w 199"/>
                <a:gd name="T67" fmla="*/ 9 h 255"/>
                <a:gd name="T68" fmla="*/ 24 w 199"/>
                <a:gd name="T69" fmla="*/ 9 h 255"/>
                <a:gd name="T70" fmla="*/ 32 w 199"/>
                <a:gd name="T71" fmla="*/ 9 h 255"/>
                <a:gd name="T72" fmla="*/ 40 w 199"/>
                <a:gd name="T73" fmla="*/ 27 h 255"/>
                <a:gd name="T74" fmla="*/ 56 w 199"/>
                <a:gd name="T75" fmla="*/ 27 h 255"/>
                <a:gd name="T76" fmla="*/ 64 w 199"/>
                <a:gd name="T77" fmla="*/ 27 h 255"/>
                <a:gd name="T78" fmla="*/ 72 w 199"/>
                <a:gd name="T79" fmla="*/ 35 h 255"/>
                <a:gd name="T80" fmla="*/ 88 w 199"/>
                <a:gd name="T81" fmla="*/ 44 h 255"/>
                <a:gd name="T82" fmla="*/ 96 w 199"/>
                <a:gd name="T83" fmla="*/ 44 h 255"/>
                <a:gd name="T84" fmla="*/ 104 w 199"/>
                <a:gd name="T85" fmla="*/ 53 h 255"/>
                <a:gd name="T86" fmla="*/ 112 w 199"/>
                <a:gd name="T87" fmla="*/ 71 h 255"/>
                <a:gd name="T88" fmla="*/ 128 w 199"/>
                <a:gd name="T89" fmla="*/ 71 h 255"/>
                <a:gd name="T90" fmla="*/ 136 w 199"/>
                <a:gd name="T91" fmla="*/ 79 h 255"/>
                <a:gd name="T92" fmla="*/ 136 w 199"/>
                <a:gd name="T93" fmla="*/ 88 h 255"/>
                <a:gd name="T94" fmla="*/ 144 w 199"/>
                <a:gd name="T95" fmla="*/ 106 h 255"/>
                <a:gd name="T96" fmla="*/ 160 w 199"/>
                <a:gd name="T97" fmla="*/ 115 h 255"/>
                <a:gd name="T98" fmla="*/ 160 w 199"/>
                <a:gd name="T99" fmla="*/ 141 h 255"/>
                <a:gd name="T100" fmla="*/ 168 w 199"/>
                <a:gd name="T101" fmla="*/ 150 h 255"/>
                <a:gd name="T102" fmla="*/ 175 w 199"/>
                <a:gd name="T103" fmla="*/ 158 h 255"/>
                <a:gd name="T104" fmla="*/ 175 w 199"/>
                <a:gd name="T105" fmla="*/ 185 h 255"/>
                <a:gd name="T106" fmla="*/ 175 w 199"/>
                <a:gd name="T107" fmla="*/ 194 h 255"/>
                <a:gd name="T108" fmla="*/ 191 w 199"/>
                <a:gd name="T109" fmla="*/ 202 h 255"/>
                <a:gd name="T110" fmla="*/ 191 w 199"/>
                <a:gd name="T111" fmla="*/ 220 h 255"/>
                <a:gd name="T112" fmla="*/ 191 w 199"/>
                <a:gd name="T113" fmla="*/ 229 h 255"/>
                <a:gd name="T114" fmla="*/ 191 w 199"/>
                <a:gd name="T115" fmla="*/ 238 h 255"/>
                <a:gd name="T116" fmla="*/ 191 w 199"/>
                <a:gd name="T117" fmla="*/ 238 h 255"/>
                <a:gd name="T118" fmla="*/ 191 w 199"/>
                <a:gd name="T119" fmla="*/ 238 h 255"/>
                <a:gd name="T120" fmla="*/ 199 w 199"/>
                <a:gd name="T121" fmla="*/ 255 h 255"/>
                <a:gd name="T122" fmla="*/ 160 w 199"/>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99"/>
                <a:gd name="T187" fmla="*/ 0 h 255"/>
                <a:gd name="T188" fmla="*/ 199 w 199"/>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99" h="255">
                  <a:moveTo>
                    <a:pt x="160" y="255"/>
                  </a:moveTo>
                  <a:lnTo>
                    <a:pt x="144" y="238"/>
                  </a:lnTo>
                  <a:lnTo>
                    <a:pt x="144" y="229"/>
                  </a:lnTo>
                  <a:lnTo>
                    <a:pt x="144" y="220"/>
                  </a:lnTo>
                  <a:lnTo>
                    <a:pt x="136" y="202"/>
                  </a:lnTo>
                  <a:lnTo>
                    <a:pt x="136" y="194"/>
                  </a:lnTo>
                  <a:lnTo>
                    <a:pt x="128" y="185"/>
                  </a:lnTo>
                  <a:lnTo>
                    <a:pt x="128" y="167"/>
                  </a:lnTo>
                  <a:lnTo>
                    <a:pt x="112" y="158"/>
                  </a:lnTo>
                  <a:lnTo>
                    <a:pt x="112" y="150"/>
                  </a:lnTo>
                  <a:lnTo>
                    <a:pt x="104" y="123"/>
                  </a:lnTo>
                  <a:lnTo>
                    <a:pt x="96" y="115"/>
                  </a:lnTo>
                  <a:lnTo>
                    <a:pt x="88" y="106"/>
                  </a:lnTo>
                  <a:lnTo>
                    <a:pt x="72" y="88"/>
                  </a:lnTo>
                  <a:lnTo>
                    <a:pt x="64" y="79"/>
                  </a:lnTo>
                  <a:lnTo>
                    <a:pt x="56" y="71"/>
                  </a:lnTo>
                  <a:lnTo>
                    <a:pt x="40" y="53"/>
                  </a:lnTo>
                  <a:lnTo>
                    <a:pt x="40" y="44"/>
                  </a:lnTo>
                  <a:lnTo>
                    <a:pt x="32" y="35"/>
                  </a:lnTo>
                  <a:lnTo>
                    <a:pt x="24" y="27"/>
                  </a:lnTo>
                  <a:lnTo>
                    <a:pt x="8" y="9"/>
                  </a:lnTo>
                  <a:lnTo>
                    <a:pt x="0" y="0"/>
                  </a:lnTo>
                  <a:lnTo>
                    <a:pt x="8" y="9"/>
                  </a:lnTo>
                  <a:lnTo>
                    <a:pt x="24" y="9"/>
                  </a:lnTo>
                  <a:lnTo>
                    <a:pt x="32" y="9"/>
                  </a:lnTo>
                  <a:lnTo>
                    <a:pt x="40" y="27"/>
                  </a:lnTo>
                  <a:lnTo>
                    <a:pt x="56" y="27"/>
                  </a:lnTo>
                  <a:lnTo>
                    <a:pt x="64" y="27"/>
                  </a:lnTo>
                  <a:lnTo>
                    <a:pt x="72" y="35"/>
                  </a:lnTo>
                  <a:lnTo>
                    <a:pt x="88" y="44"/>
                  </a:lnTo>
                  <a:lnTo>
                    <a:pt x="96" y="44"/>
                  </a:lnTo>
                  <a:lnTo>
                    <a:pt x="104" y="53"/>
                  </a:lnTo>
                  <a:lnTo>
                    <a:pt x="112" y="71"/>
                  </a:lnTo>
                  <a:lnTo>
                    <a:pt x="128" y="71"/>
                  </a:lnTo>
                  <a:lnTo>
                    <a:pt x="136" y="79"/>
                  </a:lnTo>
                  <a:lnTo>
                    <a:pt x="136" y="88"/>
                  </a:lnTo>
                  <a:lnTo>
                    <a:pt x="144" y="106"/>
                  </a:lnTo>
                  <a:lnTo>
                    <a:pt x="160" y="115"/>
                  </a:lnTo>
                  <a:lnTo>
                    <a:pt x="160" y="141"/>
                  </a:lnTo>
                  <a:lnTo>
                    <a:pt x="168" y="150"/>
                  </a:lnTo>
                  <a:lnTo>
                    <a:pt x="175" y="158"/>
                  </a:lnTo>
                  <a:lnTo>
                    <a:pt x="175" y="185"/>
                  </a:lnTo>
                  <a:lnTo>
                    <a:pt x="175" y="194"/>
                  </a:lnTo>
                  <a:lnTo>
                    <a:pt x="191" y="202"/>
                  </a:lnTo>
                  <a:lnTo>
                    <a:pt x="191" y="220"/>
                  </a:lnTo>
                  <a:lnTo>
                    <a:pt x="191" y="229"/>
                  </a:lnTo>
                  <a:lnTo>
                    <a:pt x="191" y="238"/>
                  </a:lnTo>
                  <a:lnTo>
                    <a:pt x="199" y="255"/>
                  </a:lnTo>
                  <a:lnTo>
                    <a:pt x="160"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54" name="Freeform 56"/>
            <p:cNvSpPr>
              <a:spLocks/>
            </p:cNvSpPr>
            <p:nvPr/>
          </p:nvSpPr>
          <p:spPr bwMode="auto">
            <a:xfrm>
              <a:off x="2220" y="2962"/>
              <a:ext cx="199" cy="255"/>
            </a:xfrm>
            <a:custGeom>
              <a:avLst/>
              <a:gdLst>
                <a:gd name="T0" fmla="*/ 160 w 199"/>
                <a:gd name="T1" fmla="*/ 255 h 255"/>
                <a:gd name="T2" fmla="*/ 144 w 199"/>
                <a:gd name="T3" fmla="*/ 238 h 255"/>
                <a:gd name="T4" fmla="*/ 144 w 199"/>
                <a:gd name="T5" fmla="*/ 238 h 255"/>
                <a:gd name="T6" fmla="*/ 144 w 199"/>
                <a:gd name="T7" fmla="*/ 238 h 255"/>
                <a:gd name="T8" fmla="*/ 144 w 199"/>
                <a:gd name="T9" fmla="*/ 229 h 255"/>
                <a:gd name="T10" fmla="*/ 144 w 199"/>
                <a:gd name="T11" fmla="*/ 229 h 255"/>
                <a:gd name="T12" fmla="*/ 144 w 199"/>
                <a:gd name="T13" fmla="*/ 220 h 255"/>
                <a:gd name="T14" fmla="*/ 136 w 199"/>
                <a:gd name="T15" fmla="*/ 202 h 255"/>
                <a:gd name="T16" fmla="*/ 136 w 199"/>
                <a:gd name="T17" fmla="*/ 194 h 255"/>
                <a:gd name="T18" fmla="*/ 136 w 199"/>
                <a:gd name="T19" fmla="*/ 194 h 255"/>
                <a:gd name="T20" fmla="*/ 128 w 199"/>
                <a:gd name="T21" fmla="*/ 185 h 255"/>
                <a:gd name="T22" fmla="*/ 128 w 199"/>
                <a:gd name="T23" fmla="*/ 167 h 255"/>
                <a:gd name="T24" fmla="*/ 112 w 199"/>
                <a:gd name="T25" fmla="*/ 158 h 255"/>
                <a:gd name="T26" fmla="*/ 112 w 199"/>
                <a:gd name="T27" fmla="*/ 150 h 255"/>
                <a:gd name="T28" fmla="*/ 112 w 199"/>
                <a:gd name="T29" fmla="*/ 150 h 255"/>
                <a:gd name="T30" fmla="*/ 112 w 199"/>
                <a:gd name="T31" fmla="*/ 150 h 255"/>
                <a:gd name="T32" fmla="*/ 104 w 199"/>
                <a:gd name="T33" fmla="*/ 123 h 255"/>
                <a:gd name="T34" fmla="*/ 96 w 199"/>
                <a:gd name="T35" fmla="*/ 115 h 255"/>
                <a:gd name="T36" fmla="*/ 88 w 199"/>
                <a:gd name="T37" fmla="*/ 106 h 255"/>
                <a:gd name="T38" fmla="*/ 72 w 199"/>
                <a:gd name="T39" fmla="*/ 88 h 255"/>
                <a:gd name="T40" fmla="*/ 64 w 199"/>
                <a:gd name="T41" fmla="*/ 79 h 255"/>
                <a:gd name="T42" fmla="*/ 56 w 199"/>
                <a:gd name="T43" fmla="*/ 71 h 255"/>
                <a:gd name="T44" fmla="*/ 40 w 199"/>
                <a:gd name="T45" fmla="*/ 53 h 255"/>
                <a:gd name="T46" fmla="*/ 40 w 199"/>
                <a:gd name="T47" fmla="*/ 44 h 255"/>
                <a:gd name="T48" fmla="*/ 32 w 199"/>
                <a:gd name="T49" fmla="*/ 35 h 255"/>
                <a:gd name="T50" fmla="*/ 24 w 199"/>
                <a:gd name="T51" fmla="*/ 27 h 255"/>
                <a:gd name="T52" fmla="*/ 8 w 199"/>
                <a:gd name="T53" fmla="*/ 9 h 255"/>
                <a:gd name="T54" fmla="*/ 8 w 199"/>
                <a:gd name="T55" fmla="*/ 9 h 255"/>
                <a:gd name="T56" fmla="*/ 8 w 199"/>
                <a:gd name="T57" fmla="*/ 9 h 255"/>
                <a:gd name="T58" fmla="*/ 0 w 199"/>
                <a:gd name="T59" fmla="*/ 0 h 255"/>
                <a:gd name="T60" fmla="*/ 8 w 199"/>
                <a:gd name="T61" fmla="*/ 9 h 255"/>
                <a:gd name="T62" fmla="*/ 8 w 199"/>
                <a:gd name="T63" fmla="*/ 9 h 255"/>
                <a:gd name="T64" fmla="*/ 8 w 199"/>
                <a:gd name="T65" fmla="*/ 9 h 255"/>
                <a:gd name="T66" fmla="*/ 8 w 199"/>
                <a:gd name="T67" fmla="*/ 9 h 255"/>
                <a:gd name="T68" fmla="*/ 24 w 199"/>
                <a:gd name="T69" fmla="*/ 9 h 255"/>
                <a:gd name="T70" fmla="*/ 32 w 199"/>
                <a:gd name="T71" fmla="*/ 9 h 255"/>
                <a:gd name="T72" fmla="*/ 40 w 199"/>
                <a:gd name="T73" fmla="*/ 27 h 255"/>
                <a:gd name="T74" fmla="*/ 56 w 199"/>
                <a:gd name="T75" fmla="*/ 27 h 255"/>
                <a:gd name="T76" fmla="*/ 64 w 199"/>
                <a:gd name="T77" fmla="*/ 27 h 255"/>
                <a:gd name="T78" fmla="*/ 72 w 199"/>
                <a:gd name="T79" fmla="*/ 35 h 255"/>
                <a:gd name="T80" fmla="*/ 88 w 199"/>
                <a:gd name="T81" fmla="*/ 44 h 255"/>
                <a:gd name="T82" fmla="*/ 96 w 199"/>
                <a:gd name="T83" fmla="*/ 44 h 255"/>
                <a:gd name="T84" fmla="*/ 104 w 199"/>
                <a:gd name="T85" fmla="*/ 53 h 255"/>
                <a:gd name="T86" fmla="*/ 112 w 199"/>
                <a:gd name="T87" fmla="*/ 71 h 255"/>
                <a:gd name="T88" fmla="*/ 128 w 199"/>
                <a:gd name="T89" fmla="*/ 71 h 255"/>
                <a:gd name="T90" fmla="*/ 136 w 199"/>
                <a:gd name="T91" fmla="*/ 79 h 255"/>
                <a:gd name="T92" fmla="*/ 136 w 199"/>
                <a:gd name="T93" fmla="*/ 88 h 255"/>
                <a:gd name="T94" fmla="*/ 144 w 199"/>
                <a:gd name="T95" fmla="*/ 106 h 255"/>
                <a:gd name="T96" fmla="*/ 160 w 199"/>
                <a:gd name="T97" fmla="*/ 115 h 255"/>
                <a:gd name="T98" fmla="*/ 160 w 199"/>
                <a:gd name="T99" fmla="*/ 141 h 255"/>
                <a:gd name="T100" fmla="*/ 168 w 199"/>
                <a:gd name="T101" fmla="*/ 150 h 255"/>
                <a:gd name="T102" fmla="*/ 175 w 199"/>
                <a:gd name="T103" fmla="*/ 158 h 255"/>
                <a:gd name="T104" fmla="*/ 175 w 199"/>
                <a:gd name="T105" fmla="*/ 185 h 255"/>
                <a:gd name="T106" fmla="*/ 175 w 199"/>
                <a:gd name="T107" fmla="*/ 194 h 255"/>
                <a:gd name="T108" fmla="*/ 191 w 199"/>
                <a:gd name="T109" fmla="*/ 202 h 255"/>
                <a:gd name="T110" fmla="*/ 191 w 199"/>
                <a:gd name="T111" fmla="*/ 220 h 255"/>
                <a:gd name="T112" fmla="*/ 191 w 199"/>
                <a:gd name="T113" fmla="*/ 229 h 255"/>
                <a:gd name="T114" fmla="*/ 191 w 199"/>
                <a:gd name="T115" fmla="*/ 238 h 255"/>
                <a:gd name="T116" fmla="*/ 191 w 199"/>
                <a:gd name="T117" fmla="*/ 238 h 255"/>
                <a:gd name="T118" fmla="*/ 191 w 199"/>
                <a:gd name="T119" fmla="*/ 238 h 255"/>
                <a:gd name="T120" fmla="*/ 199 w 199"/>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99"/>
                <a:gd name="T184" fmla="*/ 0 h 255"/>
                <a:gd name="T185" fmla="*/ 199 w 199"/>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99" h="255">
                  <a:moveTo>
                    <a:pt x="160" y="255"/>
                  </a:moveTo>
                  <a:lnTo>
                    <a:pt x="144" y="238"/>
                  </a:lnTo>
                  <a:lnTo>
                    <a:pt x="144" y="229"/>
                  </a:lnTo>
                  <a:lnTo>
                    <a:pt x="144" y="220"/>
                  </a:lnTo>
                  <a:lnTo>
                    <a:pt x="136" y="202"/>
                  </a:lnTo>
                  <a:lnTo>
                    <a:pt x="136" y="194"/>
                  </a:lnTo>
                  <a:lnTo>
                    <a:pt x="128" y="185"/>
                  </a:lnTo>
                  <a:lnTo>
                    <a:pt x="128" y="167"/>
                  </a:lnTo>
                  <a:lnTo>
                    <a:pt x="112" y="158"/>
                  </a:lnTo>
                  <a:lnTo>
                    <a:pt x="112" y="150"/>
                  </a:lnTo>
                  <a:lnTo>
                    <a:pt x="104" y="123"/>
                  </a:lnTo>
                  <a:lnTo>
                    <a:pt x="96" y="115"/>
                  </a:lnTo>
                  <a:lnTo>
                    <a:pt x="88" y="106"/>
                  </a:lnTo>
                  <a:lnTo>
                    <a:pt x="72" y="88"/>
                  </a:lnTo>
                  <a:lnTo>
                    <a:pt x="64" y="79"/>
                  </a:lnTo>
                  <a:lnTo>
                    <a:pt x="56" y="71"/>
                  </a:lnTo>
                  <a:lnTo>
                    <a:pt x="40" y="53"/>
                  </a:lnTo>
                  <a:lnTo>
                    <a:pt x="40" y="44"/>
                  </a:lnTo>
                  <a:lnTo>
                    <a:pt x="32" y="35"/>
                  </a:lnTo>
                  <a:lnTo>
                    <a:pt x="24" y="27"/>
                  </a:lnTo>
                  <a:lnTo>
                    <a:pt x="8" y="9"/>
                  </a:lnTo>
                  <a:lnTo>
                    <a:pt x="0" y="0"/>
                  </a:lnTo>
                  <a:lnTo>
                    <a:pt x="8" y="9"/>
                  </a:lnTo>
                  <a:lnTo>
                    <a:pt x="24" y="9"/>
                  </a:lnTo>
                  <a:lnTo>
                    <a:pt x="32" y="9"/>
                  </a:lnTo>
                  <a:lnTo>
                    <a:pt x="40" y="27"/>
                  </a:lnTo>
                  <a:lnTo>
                    <a:pt x="56" y="27"/>
                  </a:lnTo>
                  <a:lnTo>
                    <a:pt x="64" y="27"/>
                  </a:lnTo>
                  <a:lnTo>
                    <a:pt x="72" y="35"/>
                  </a:lnTo>
                  <a:lnTo>
                    <a:pt x="88" y="44"/>
                  </a:lnTo>
                  <a:lnTo>
                    <a:pt x="96" y="44"/>
                  </a:lnTo>
                  <a:lnTo>
                    <a:pt x="104" y="53"/>
                  </a:lnTo>
                  <a:lnTo>
                    <a:pt x="112" y="71"/>
                  </a:lnTo>
                  <a:lnTo>
                    <a:pt x="128" y="71"/>
                  </a:lnTo>
                  <a:lnTo>
                    <a:pt x="136" y="79"/>
                  </a:lnTo>
                  <a:lnTo>
                    <a:pt x="136" y="88"/>
                  </a:lnTo>
                  <a:lnTo>
                    <a:pt x="144" y="106"/>
                  </a:lnTo>
                  <a:lnTo>
                    <a:pt x="160" y="115"/>
                  </a:lnTo>
                  <a:lnTo>
                    <a:pt x="160" y="141"/>
                  </a:lnTo>
                  <a:lnTo>
                    <a:pt x="168" y="150"/>
                  </a:lnTo>
                  <a:lnTo>
                    <a:pt x="175" y="158"/>
                  </a:lnTo>
                  <a:lnTo>
                    <a:pt x="175" y="185"/>
                  </a:lnTo>
                  <a:lnTo>
                    <a:pt x="175" y="194"/>
                  </a:lnTo>
                  <a:lnTo>
                    <a:pt x="191" y="202"/>
                  </a:lnTo>
                  <a:lnTo>
                    <a:pt x="191" y="220"/>
                  </a:lnTo>
                  <a:lnTo>
                    <a:pt x="191" y="229"/>
                  </a:lnTo>
                  <a:lnTo>
                    <a:pt x="191" y="238"/>
                  </a:lnTo>
                  <a:lnTo>
                    <a:pt x="199"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55" name="Freeform 57"/>
            <p:cNvSpPr>
              <a:spLocks/>
            </p:cNvSpPr>
            <p:nvPr/>
          </p:nvSpPr>
          <p:spPr bwMode="auto">
            <a:xfrm>
              <a:off x="2156" y="2857"/>
              <a:ext cx="271" cy="360"/>
            </a:xfrm>
            <a:custGeom>
              <a:avLst/>
              <a:gdLst>
                <a:gd name="T0" fmla="*/ 232 w 271"/>
                <a:gd name="T1" fmla="*/ 343 h 360"/>
                <a:gd name="T2" fmla="*/ 232 w 271"/>
                <a:gd name="T3" fmla="*/ 334 h 360"/>
                <a:gd name="T4" fmla="*/ 232 w 271"/>
                <a:gd name="T5" fmla="*/ 299 h 360"/>
                <a:gd name="T6" fmla="*/ 224 w 271"/>
                <a:gd name="T7" fmla="*/ 263 h 360"/>
                <a:gd name="T8" fmla="*/ 208 w 271"/>
                <a:gd name="T9" fmla="*/ 220 h 360"/>
                <a:gd name="T10" fmla="*/ 200 w 271"/>
                <a:gd name="T11" fmla="*/ 176 h 360"/>
                <a:gd name="T12" fmla="*/ 192 w 271"/>
                <a:gd name="T13" fmla="*/ 140 h 360"/>
                <a:gd name="T14" fmla="*/ 176 w 271"/>
                <a:gd name="T15" fmla="*/ 132 h 360"/>
                <a:gd name="T16" fmla="*/ 152 w 271"/>
                <a:gd name="T17" fmla="*/ 96 h 360"/>
                <a:gd name="T18" fmla="*/ 128 w 271"/>
                <a:gd name="T19" fmla="*/ 70 h 360"/>
                <a:gd name="T20" fmla="*/ 104 w 271"/>
                <a:gd name="T21" fmla="*/ 61 h 360"/>
                <a:gd name="T22" fmla="*/ 88 w 271"/>
                <a:gd name="T23" fmla="*/ 35 h 360"/>
                <a:gd name="T24" fmla="*/ 56 w 271"/>
                <a:gd name="T25" fmla="*/ 26 h 360"/>
                <a:gd name="T26" fmla="*/ 32 w 271"/>
                <a:gd name="T27" fmla="*/ 17 h 360"/>
                <a:gd name="T28" fmla="*/ 0 w 271"/>
                <a:gd name="T29" fmla="*/ 0 h 360"/>
                <a:gd name="T30" fmla="*/ 0 w 271"/>
                <a:gd name="T31" fmla="*/ 0 h 360"/>
                <a:gd name="T32" fmla="*/ 0 w 271"/>
                <a:gd name="T33" fmla="*/ 0 h 360"/>
                <a:gd name="T34" fmla="*/ 24 w 271"/>
                <a:gd name="T35" fmla="*/ 0 h 360"/>
                <a:gd name="T36" fmla="*/ 40 w 271"/>
                <a:gd name="T37" fmla="*/ 0 h 360"/>
                <a:gd name="T38" fmla="*/ 72 w 271"/>
                <a:gd name="T39" fmla="*/ 17 h 360"/>
                <a:gd name="T40" fmla="*/ 104 w 271"/>
                <a:gd name="T41" fmla="*/ 17 h 360"/>
                <a:gd name="T42" fmla="*/ 136 w 271"/>
                <a:gd name="T43" fmla="*/ 26 h 360"/>
                <a:gd name="T44" fmla="*/ 160 w 271"/>
                <a:gd name="T45" fmla="*/ 35 h 360"/>
                <a:gd name="T46" fmla="*/ 176 w 271"/>
                <a:gd name="T47" fmla="*/ 44 h 360"/>
                <a:gd name="T48" fmla="*/ 192 w 271"/>
                <a:gd name="T49" fmla="*/ 70 h 360"/>
                <a:gd name="T50" fmla="*/ 208 w 271"/>
                <a:gd name="T51" fmla="*/ 96 h 360"/>
                <a:gd name="T52" fmla="*/ 224 w 271"/>
                <a:gd name="T53" fmla="*/ 105 h 360"/>
                <a:gd name="T54" fmla="*/ 232 w 271"/>
                <a:gd name="T55" fmla="*/ 132 h 360"/>
                <a:gd name="T56" fmla="*/ 255 w 271"/>
                <a:gd name="T57" fmla="*/ 149 h 360"/>
                <a:gd name="T58" fmla="*/ 263 w 271"/>
                <a:gd name="T59" fmla="*/ 176 h 360"/>
                <a:gd name="T60" fmla="*/ 271 w 271"/>
                <a:gd name="T61" fmla="*/ 193 h 360"/>
                <a:gd name="T62" fmla="*/ 271 w 271"/>
                <a:gd name="T63" fmla="*/ 220 h 360"/>
                <a:gd name="T64" fmla="*/ 271 w 271"/>
                <a:gd name="T65" fmla="*/ 246 h 360"/>
                <a:gd name="T66" fmla="*/ 271 w 271"/>
                <a:gd name="T67" fmla="*/ 272 h 360"/>
                <a:gd name="T68" fmla="*/ 271 w 271"/>
                <a:gd name="T69" fmla="*/ 299 h 360"/>
                <a:gd name="T70" fmla="*/ 271 w 271"/>
                <a:gd name="T71" fmla="*/ 334 h 360"/>
                <a:gd name="T72" fmla="*/ 271 w 271"/>
                <a:gd name="T73" fmla="*/ 343 h 360"/>
                <a:gd name="T74" fmla="*/ 263 w 271"/>
                <a:gd name="T75" fmla="*/ 343 h 360"/>
                <a:gd name="T76" fmla="*/ 239 w 271"/>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71"/>
                <a:gd name="T118" fmla="*/ 0 h 360"/>
                <a:gd name="T119" fmla="*/ 271 w 271"/>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71" h="360">
                  <a:moveTo>
                    <a:pt x="239" y="360"/>
                  </a:moveTo>
                  <a:lnTo>
                    <a:pt x="232" y="343"/>
                  </a:lnTo>
                  <a:lnTo>
                    <a:pt x="232" y="334"/>
                  </a:lnTo>
                  <a:lnTo>
                    <a:pt x="232" y="325"/>
                  </a:lnTo>
                  <a:lnTo>
                    <a:pt x="232" y="299"/>
                  </a:lnTo>
                  <a:lnTo>
                    <a:pt x="232" y="290"/>
                  </a:lnTo>
                  <a:lnTo>
                    <a:pt x="224" y="263"/>
                  </a:lnTo>
                  <a:lnTo>
                    <a:pt x="224" y="246"/>
                  </a:lnTo>
                  <a:lnTo>
                    <a:pt x="208" y="220"/>
                  </a:lnTo>
                  <a:lnTo>
                    <a:pt x="208" y="193"/>
                  </a:lnTo>
                  <a:lnTo>
                    <a:pt x="200" y="176"/>
                  </a:lnTo>
                  <a:lnTo>
                    <a:pt x="192" y="158"/>
                  </a:lnTo>
                  <a:lnTo>
                    <a:pt x="192" y="140"/>
                  </a:lnTo>
                  <a:lnTo>
                    <a:pt x="176" y="132"/>
                  </a:lnTo>
                  <a:lnTo>
                    <a:pt x="160" y="105"/>
                  </a:lnTo>
                  <a:lnTo>
                    <a:pt x="152" y="96"/>
                  </a:lnTo>
                  <a:lnTo>
                    <a:pt x="136" y="79"/>
                  </a:lnTo>
                  <a:lnTo>
                    <a:pt x="128" y="70"/>
                  </a:lnTo>
                  <a:lnTo>
                    <a:pt x="120" y="61"/>
                  </a:lnTo>
                  <a:lnTo>
                    <a:pt x="104" y="61"/>
                  </a:lnTo>
                  <a:lnTo>
                    <a:pt x="96" y="44"/>
                  </a:lnTo>
                  <a:lnTo>
                    <a:pt x="88" y="35"/>
                  </a:lnTo>
                  <a:lnTo>
                    <a:pt x="64" y="35"/>
                  </a:lnTo>
                  <a:lnTo>
                    <a:pt x="56" y="26"/>
                  </a:lnTo>
                  <a:lnTo>
                    <a:pt x="40" y="26"/>
                  </a:lnTo>
                  <a:lnTo>
                    <a:pt x="32" y="17"/>
                  </a:lnTo>
                  <a:lnTo>
                    <a:pt x="8" y="0"/>
                  </a:lnTo>
                  <a:lnTo>
                    <a:pt x="0" y="0"/>
                  </a:lnTo>
                  <a:lnTo>
                    <a:pt x="8" y="0"/>
                  </a:lnTo>
                  <a:lnTo>
                    <a:pt x="24" y="0"/>
                  </a:lnTo>
                  <a:lnTo>
                    <a:pt x="32" y="0"/>
                  </a:lnTo>
                  <a:lnTo>
                    <a:pt x="40" y="0"/>
                  </a:lnTo>
                  <a:lnTo>
                    <a:pt x="56" y="0"/>
                  </a:lnTo>
                  <a:lnTo>
                    <a:pt x="72" y="17"/>
                  </a:lnTo>
                  <a:lnTo>
                    <a:pt x="88" y="17"/>
                  </a:lnTo>
                  <a:lnTo>
                    <a:pt x="104" y="17"/>
                  </a:lnTo>
                  <a:lnTo>
                    <a:pt x="120" y="26"/>
                  </a:lnTo>
                  <a:lnTo>
                    <a:pt x="136" y="26"/>
                  </a:lnTo>
                  <a:lnTo>
                    <a:pt x="152" y="35"/>
                  </a:lnTo>
                  <a:lnTo>
                    <a:pt x="160" y="35"/>
                  </a:lnTo>
                  <a:lnTo>
                    <a:pt x="168" y="44"/>
                  </a:lnTo>
                  <a:lnTo>
                    <a:pt x="176" y="44"/>
                  </a:lnTo>
                  <a:lnTo>
                    <a:pt x="176" y="61"/>
                  </a:lnTo>
                  <a:lnTo>
                    <a:pt x="192" y="70"/>
                  </a:lnTo>
                  <a:lnTo>
                    <a:pt x="200" y="79"/>
                  </a:lnTo>
                  <a:lnTo>
                    <a:pt x="208" y="96"/>
                  </a:lnTo>
                  <a:lnTo>
                    <a:pt x="224" y="96"/>
                  </a:lnTo>
                  <a:lnTo>
                    <a:pt x="224" y="105"/>
                  </a:lnTo>
                  <a:lnTo>
                    <a:pt x="232" y="114"/>
                  </a:lnTo>
                  <a:lnTo>
                    <a:pt x="232" y="132"/>
                  </a:lnTo>
                  <a:lnTo>
                    <a:pt x="239" y="140"/>
                  </a:lnTo>
                  <a:lnTo>
                    <a:pt x="255" y="149"/>
                  </a:lnTo>
                  <a:lnTo>
                    <a:pt x="255" y="158"/>
                  </a:lnTo>
                  <a:lnTo>
                    <a:pt x="263" y="176"/>
                  </a:lnTo>
                  <a:lnTo>
                    <a:pt x="263" y="184"/>
                  </a:lnTo>
                  <a:lnTo>
                    <a:pt x="271" y="193"/>
                  </a:lnTo>
                  <a:lnTo>
                    <a:pt x="271" y="211"/>
                  </a:lnTo>
                  <a:lnTo>
                    <a:pt x="271" y="220"/>
                  </a:lnTo>
                  <a:lnTo>
                    <a:pt x="271" y="228"/>
                  </a:lnTo>
                  <a:lnTo>
                    <a:pt x="271" y="246"/>
                  </a:lnTo>
                  <a:lnTo>
                    <a:pt x="271" y="263"/>
                  </a:lnTo>
                  <a:lnTo>
                    <a:pt x="271" y="272"/>
                  </a:lnTo>
                  <a:lnTo>
                    <a:pt x="271" y="290"/>
                  </a:lnTo>
                  <a:lnTo>
                    <a:pt x="271" y="299"/>
                  </a:lnTo>
                  <a:lnTo>
                    <a:pt x="271" y="325"/>
                  </a:lnTo>
                  <a:lnTo>
                    <a:pt x="271" y="334"/>
                  </a:lnTo>
                  <a:lnTo>
                    <a:pt x="271" y="343"/>
                  </a:lnTo>
                  <a:lnTo>
                    <a:pt x="263" y="343"/>
                  </a:lnTo>
                  <a:lnTo>
                    <a:pt x="271" y="360"/>
                  </a:lnTo>
                  <a:lnTo>
                    <a:pt x="239"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56" name="Freeform 58"/>
            <p:cNvSpPr>
              <a:spLocks/>
            </p:cNvSpPr>
            <p:nvPr/>
          </p:nvSpPr>
          <p:spPr bwMode="auto">
            <a:xfrm>
              <a:off x="2156" y="2857"/>
              <a:ext cx="271" cy="360"/>
            </a:xfrm>
            <a:custGeom>
              <a:avLst/>
              <a:gdLst>
                <a:gd name="T0" fmla="*/ 232 w 271"/>
                <a:gd name="T1" fmla="*/ 343 h 360"/>
                <a:gd name="T2" fmla="*/ 232 w 271"/>
                <a:gd name="T3" fmla="*/ 334 h 360"/>
                <a:gd name="T4" fmla="*/ 232 w 271"/>
                <a:gd name="T5" fmla="*/ 299 h 360"/>
                <a:gd name="T6" fmla="*/ 224 w 271"/>
                <a:gd name="T7" fmla="*/ 263 h 360"/>
                <a:gd name="T8" fmla="*/ 208 w 271"/>
                <a:gd name="T9" fmla="*/ 220 h 360"/>
                <a:gd name="T10" fmla="*/ 200 w 271"/>
                <a:gd name="T11" fmla="*/ 176 h 360"/>
                <a:gd name="T12" fmla="*/ 192 w 271"/>
                <a:gd name="T13" fmla="*/ 140 h 360"/>
                <a:gd name="T14" fmla="*/ 176 w 271"/>
                <a:gd name="T15" fmla="*/ 132 h 360"/>
                <a:gd name="T16" fmla="*/ 152 w 271"/>
                <a:gd name="T17" fmla="*/ 96 h 360"/>
                <a:gd name="T18" fmla="*/ 128 w 271"/>
                <a:gd name="T19" fmla="*/ 70 h 360"/>
                <a:gd name="T20" fmla="*/ 104 w 271"/>
                <a:gd name="T21" fmla="*/ 61 h 360"/>
                <a:gd name="T22" fmla="*/ 88 w 271"/>
                <a:gd name="T23" fmla="*/ 35 h 360"/>
                <a:gd name="T24" fmla="*/ 56 w 271"/>
                <a:gd name="T25" fmla="*/ 26 h 360"/>
                <a:gd name="T26" fmla="*/ 32 w 271"/>
                <a:gd name="T27" fmla="*/ 17 h 360"/>
                <a:gd name="T28" fmla="*/ 0 w 271"/>
                <a:gd name="T29" fmla="*/ 0 h 360"/>
                <a:gd name="T30" fmla="*/ 0 w 271"/>
                <a:gd name="T31" fmla="*/ 0 h 360"/>
                <a:gd name="T32" fmla="*/ 0 w 271"/>
                <a:gd name="T33" fmla="*/ 0 h 360"/>
                <a:gd name="T34" fmla="*/ 24 w 271"/>
                <a:gd name="T35" fmla="*/ 0 h 360"/>
                <a:gd name="T36" fmla="*/ 40 w 271"/>
                <a:gd name="T37" fmla="*/ 0 h 360"/>
                <a:gd name="T38" fmla="*/ 72 w 271"/>
                <a:gd name="T39" fmla="*/ 17 h 360"/>
                <a:gd name="T40" fmla="*/ 104 w 271"/>
                <a:gd name="T41" fmla="*/ 17 h 360"/>
                <a:gd name="T42" fmla="*/ 136 w 271"/>
                <a:gd name="T43" fmla="*/ 26 h 360"/>
                <a:gd name="T44" fmla="*/ 160 w 271"/>
                <a:gd name="T45" fmla="*/ 35 h 360"/>
                <a:gd name="T46" fmla="*/ 176 w 271"/>
                <a:gd name="T47" fmla="*/ 44 h 360"/>
                <a:gd name="T48" fmla="*/ 192 w 271"/>
                <a:gd name="T49" fmla="*/ 70 h 360"/>
                <a:gd name="T50" fmla="*/ 208 w 271"/>
                <a:gd name="T51" fmla="*/ 96 h 360"/>
                <a:gd name="T52" fmla="*/ 224 w 271"/>
                <a:gd name="T53" fmla="*/ 105 h 360"/>
                <a:gd name="T54" fmla="*/ 232 w 271"/>
                <a:gd name="T55" fmla="*/ 132 h 360"/>
                <a:gd name="T56" fmla="*/ 255 w 271"/>
                <a:gd name="T57" fmla="*/ 149 h 360"/>
                <a:gd name="T58" fmla="*/ 263 w 271"/>
                <a:gd name="T59" fmla="*/ 176 h 360"/>
                <a:gd name="T60" fmla="*/ 271 w 271"/>
                <a:gd name="T61" fmla="*/ 193 h 360"/>
                <a:gd name="T62" fmla="*/ 271 w 271"/>
                <a:gd name="T63" fmla="*/ 220 h 360"/>
                <a:gd name="T64" fmla="*/ 271 w 271"/>
                <a:gd name="T65" fmla="*/ 246 h 360"/>
                <a:gd name="T66" fmla="*/ 271 w 271"/>
                <a:gd name="T67" fmla="*/ 272 h 360"/>
                <a:gd name="T68" fmla="*/ 271 w 271"/>
                <a:gd name="T69" fmla="*/ 299 h 360"/>
                <a:gd name="T70" fmla="*/ 271 w 271"/>
                <a:gd name="T71" fmla="*/ 334 h 360"/>
                <a:gd name="T72" fmla="*/ 271 w 271"/>
                <a:gd name="T73" fmla="*/ 343 h 360"/>
                <a:gd name="T74" fmla="*/ 263 w 271"/>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1"/>
                <a:gd name="T115" fmla="*/ 0 h 360"/>
                <a:gd name="T116" fmla="*/ 271 w 271"/>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1" h="360">
                  <a:moveTo>
                    <a:pt x="239" y="360"/>
                  </a:moveTo>
                  <a:lnTo>
                    <a:pt x="232" y="343"/>
                  </a:lnTo>
                  <a:lnTo>
                    <a:pt x="232" y="334"/>
                  </a:lnTo>
                  <a:lnTo>
                    <a:pt x="232" y="325"/>
                  </a:lnTo>
                  <a:lnTo>
                    <a:pt x="232" y="299"/>
                  </a:lnTo>
                  <a:lnTo>
                    <a:pt x="232" y="290"/>
                  </a:lnTo>
                  <a:lnTo>
                    <a:pt x="224" y="263"/>
                  </a:lnTo>
                  <a:lnTo>
                    <a:pt x="224" y="246"/>
                  </a:lnTo>
                  <a:lnTo>
                    <a:pt x="208" y="220"/>
                  </a:lnTo>
                  <a:lnTo>
                    <a:pt x="208" y="193"/>
                  </a:lnTo>
                  <a:lnTo>
                    <a:pt x="200" y="176"/>
                  </a:lnTo>
                  <a:lnTo>
                    <a:pt x="192" y="158"/>
                  </a:lnTo>
                  <a:lnTo>
                    <a:pt x="192" y="140"/>
                  </a:lnTo>
                  <a:lnTo>
                    <a:pt x="176" y="132"/>
                  </a:lnTo>
                  <a:lnTo>
                    <a:pt x="160" y="105"/>
                  </a:lnTo>
                  <a:lnTo>
                    <a:pt x="152" y="96"/>
                  </a:lnTo>
                  <a:lnTo>
                    <a:pt x="136" y="79"/>
                  </a:lnTo>
                  <a:lnTo>
                    <a:pt x="128" y="70"/>
                  </a:lnTo>
                  <a:lnTo>
                    <a:pt x="120" y="61"/>
                  </a:lnTo>
                  <a:lnTo>
                    <a:pt x="104" y="61"/>
                  </a:lnTo>
                  <a:lnTo>
                    <a:pt x="96" y="44"/>
                  </a:lnTo>
                  <a:lnTo>
                    <a:pt x="88" y="35"/>
                  </a:lnTo>
                  <a:lnTo>
                    <a:pt x="64" y="35"/>
                  </a:lnTo>
                  <a:lnTo>
                    <a:pt x="56" y="26"/>
                  </a:lnTo>
                  <a:lnTo>
                    <a:pt x="40" y="26"/>
                  </a:lnTo>
                  <a:lnTo>
                    <a:pt x="32" y="17"/>
                  </a:lnTo>
                  <a:lnTo>
                    <a:pt x="8" y="0"/>
                  </a:lnTo>
                  <a:lnTo>
                    <a:pt x="0" y="0"/>
                  </a:lnTo>
                  <a:lnTo>
                    <a:pt x="8" y="0"/>
                  </a:lnTo>
                  <a:lnTo>
                    <a:pt x="24" y="0"/>
                  </a:lnTo>
                  <a:lnTo>
                    <a:pt x="32" y="0"/>
                  </a:lnTo>
                  <a:lnTo>
                    <a:pt x="40" y="0"/>
                  </a:lnTo>
                  <a:lnTo>
                    <a:pt x="56" y="0"/>
                  </a:lnTo>
                  <a:lnTo>
                    <a:pt x="72" y="17"/>
                  </a:lnTo>
                  <a:lnTo>
                    <a:pt x="88" y="17"/>
                  </a:lnTo>
                  <a:lnTo>
                    <a:pt x="104" y="17"/>
                  </a:lnTo>
                  <a:lnTo>
                    <a:pt x="120" y="26"/>
                  </a:lnTo>
                  <a:lnTo>
                    <a:pt x="136" y="26"/>
                  </a:lnTo>
                  <a:lnTo>
                    <a:pt x="152" y="35"/>
                  </a:lnTo>
                  <a:lnTo>
                    <a:pt x="160" y="35"/>
                  </a:lnTo>
                  <a:lnTo>
                    <a:pt x="168" y="44"/>
                  </a:lnTo>
                  <a:lnTo>
                    <a:pt x="176" y="44"/>
                  </a:lnTo>
                  <a:lnTo>
                    <a:pt x="176" y="61"/>
                  </a:lnTo>
                  <a:lnTo>
                    <a:pt x="192" y="70"/>
                  </a:lnTo>
                  <a:lnTo>
                    <a:pt x="200" y="79"/>
                  </a:lnTo>
                  <a:lnTo>
                    <a:pt x="208" y="96"/>
                  </a:lnTo>
                  <a:lnTo>
                    <a:pt x="224" y="96"/>
                  </a:lnTo>
                  <a:lnTo>
                    <a:pt x="224" y="105"/>
                  </a:lnTo>
                  <a:lnTo>
                    <a:pt x="232" y="114"/>
                  </a:lnTo>
                  <a:lnTo>
                    <a:pt x="232" y="132"/>
                  </a:lnTo>
                  <a:lnTo>
                    <a:pt x="239" y="140"/>
                  </a:lnTo>
                  <a:lnTo>
                    <a:pt x="255" y="149"/>
                  </a:lnTo>
                  <a:lnTo>
                    <a:pt x="255" y="158"/>
                  </a:lnTo>
                  <a:lnTo>
                    <a:pt x="263" y="176"/>
                  </a:lnTo>
                  <a:lnTo>
                    <a:pt x="263" y="184"/>
                  </a:lnTo>
                  <a:lnTo>
                    <a:pt x="271" y="193"/>
                  </a:lnTo>
                  <a:lnTo>
                    <a:pt x="271" y="211"/>
                  </a:lnTo>
                  <a:lnTo>
                    <a:pt x="271" y="220"/>
                  </a:lnTo>
                  <a:lnTo>
                    <a:pt x="271" y="228"/>
                  </a:lnTo>
                  <a:lnTo>
                    <a:pt x="271" y="246"/>
                  </a:lnTo>
                  <a:lnTo>
                    <a:pt x="271" y="263"/>
                  </a:lnTo>
                  <a:lnTo>
                    <a:pt x="271" y="272"/>
                  </a:lnTo>
                  <a:lnTo>
                    <a:pt x="271" y="290"/>
                  </a:lnTo>
                  <a:lnTo>
                    <a:pt x="271" y="299"/>
                  </a:lnTo>
                  <a:lnTo>
                    <a:pt x="271" y="325"/>
                  </a:lnTo>
                  <a:lnTo>
                    <a:pt x="271" y="334"/>
                  </a:lnTo>
                  <a:lnTo>
                    <a:pt x="271" y="343"/>
                  </a:lnTo>
                  <a:lnTo>
                    <a:pt x="263" y="343"/>
                  </a:lnTo>
                  <a:lnTo>
                    <a:pt x="271"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57" name="Freeform 59"/>
            <p:cNvSpPr>
              <a:spLocks/>
            </p:cNvSpPr>
            <p:nvPr/>
          </p:nvSpPr>
          <p:spPr bwMode="auto">
            <a:xfrm>
              <a:off x="2276" y="2822"/>
              <a:ext cx="151" cy="395"/>
            </a:xfrm>
            <a:custGeom>
              <a:avLst/>
              <a:gdLst>
                <a:gd name="T0" fmla="*/ 119 w 151"/>
                <a:gd name="T1" fmla="*/ 395 h 395"/>
                <a:gd name="T2" fmla="*/ 112 w 151"/>
                <a:gd name="T3" fmla="*/ 378 h 395"/>
                <a:gd name="T4" fmla="*/ 112 w 151"/>
                <a:gd name="T5" fmla="*/ 378 h 395"/>
                <a:gd name="T6" fmla="*/ 112 w 151"/>
                <a:gd name="T7" fmla="*/ 369 h 395"/>
                <a:gd name="T8" fmla="*/ 112 w 151"/>
                <a:gd name="T9" fmla="*/ 360 h 395"/>
                <a:gd name="T10" fmla="*/ 112 w 151"/>
                <a:gd name="T11" fmla="*/ 342 h 395"/>
                <a:gd name="T12" fmla="*/ 112 w 151"/>
                <a:gd name="T13" fmla="*/ 334 h 395"/>
                <a:gd name="T14" fmla="*/ 112 w 151"/>
                <a:gd name="T15" fmla="*/ 307 h 395"/>
                <a:gd name="T16" fmla="*/ 112 w 151"/>
                <a:gd name="T17" fmla="*/ 298 h 395"/>
                <a:gd name="T18" fmla="*/ 104 w 151"/>
                <a:gd name="T19" fmla="*/ 281 h 395"/>
                <a:gd name="T20" fmla="*/ 104 w 151"/>
                <a:gd name="T21" fmla="*/ 263 h 395"/>
                <a:gd name="T22" fmla="*/ 104 w 151"/>
                <a:gd name="T23" fmla="*/ 246 h 395"/>
                <a:gd name="T24" fmla="*/ 88 w 151"/>
                <a:gd name="T25" fmla="*/ 219 h 395"/>
                <a:gd name="T26" fmla="*/ 88 w 151"/>
                <a:gd name="T27" fmla="*/ 211 h 395"/>
                <a:gd name="T28" fmla="*/ 88 w 151"/>
                <a:gd name="T29" fmla="*/ 193 h 395"/>
                <a:gd name="T30" fmla="*/ 88 w 151"/>
                <a:gd name="T31" fmla="*/ 193 h 395"/>
                <a:gd name="T32" fmla="*/ 80 w 151"/>
                <a:gd name="T33" fmla="*/ 175 h 395"/>
                <a:gd name="T34" fmla="*/ 72 w 151"/>
                <a:gd name="T35" fmla="*/ 149 h 395"/>
                <a:gd name="T36" fmla="*/ 72 w 151"/>
                <a:gd name="T37" fmla="*/ 140 h 395"/>
                <a:gd name="T38" fmla="*/ 56 w 151"/>
                <a:gd name="T39" fmla="*/ 114 h 395"/>
                <a:gd name="T40" fmla="*/ 48 w 151"/>
                <a:gd name="T41" fmla="*/ 105 h 395"/>
                <a:gd name="T42" fmla="*/ 48 w 151"/>
                <a:gd name="T43" fmla="*/ 79 h 395"/>
                <a:gd name="T44" fmla="*/ 40 w 151"/>
                <a:gd name="T45" fmla="*/ 70 h 395"/>
                <a:gd name="T46" fmla="*/ 32 w 151"/>
                <a:gd name="T47" fmla="*/ 61 h 395"/>
                <a:gd name="T48" fmla="*/ 16 w 151"/>
                <a:gd name="T49" fmla="*/ 52 h 395"/>
                <a:gd name="T50" fmla="*/ 16 w 151"/>
                <a:gd name="T51" fmla="*/ 35 h 395"/>
                <a:gd name="T52" fmla="*/ 8 w 151"/>
                <a:gd name="T53" fmla="*/ 26 h 395"/>
                <a:gd name="T54" fmla="*/ 8 w 151"/>
                <a:gd name="T55" fmla="*/ 17 h 395"/>
                <a:gd name="T56" fmla="*/ 8 w 151"/>
                <a:gd name="T57" fmla="*/ 17 h 395"/>
                <a:gd name="T58" fmla="*/ 0 w 151"/>
                <a:gd name="T59" fmla="*/ 0 h 395"/>
                <a:gd name="T60" fmla="*/ 8 w 151"/>
                <a:gd name="T61" fmla="*/ 17 h 395"/>
                <a:gd name="T62" fmla="*/ 8 w 151"/>
                <a:gd name="T63" fmla="*/ 17 h 395"/>
                <a:gd name="T64" fmla="*/ 8 w 151"/>
                <a:gd name="T65" fmla="*/ 17 h 395"/>
                <a:gd name="T66" fmla="*/ 8 w 151"/>
                <a:gd name="T67" fmla="*/ 17 h 395"/>
                <a:gd name="T68" fmla="*/ 16 w 151"/>
                <a:gd name="T69" fmla="*/ 17 h 395"/>
                <a:gd name="T70" fmla="*/ 32 w 151"/>
                <a:gd name="T71" fmla="*/ 26 h 395"/>
                <a:gd name="T72" fmla="*/ 40 w 151"/>
                <a:gd name="T73" fmla="*/ 26 h 395"/>
                <a:gd name="T74" fmla="*/ 48 w 151"/>
                <a:gd name="T75" fmla="*/ 35 h 395"/>
                <a:gd name="T76" fmla="*/ 56 w 151"/>
                <a:gd name="T77" fmla="*/ 52 h 395"/>
                <a:gd name="T78" fmla="*/ 72 w 151"/>
                <a:gd name="T79" fmla="*/ 61 h 395"/>
                <a:gd name="T80" fmla="*/ 80 w 151"/>
                <a:gd name="T81" fmla="*/ 61 h 395"/>
                <a:gd name="T82" fmla="*/ 80 w 151"/>
                <a:gd name="T83" fmla="*/ 70 h 395"/>
                <a:gd name="T84" fmla="*/ 88 w 151"/>
                <a:gd name="T85" fmla="*/ 79 h 395"/>
                <a:gd name="T86" fmla="*/ 104 w 151"/>
                <a:gd name="T87" fmla="*/ 96 h 395"/>
                <a:gd name="T88" fmla="*/ 104 w 151"/>
                <a:gd name="T89" fmla="*/ 105 h 395"/>
                <a:gd name="T90" fmla="*/ 112 w 151"/>
                <a:gd name="T91" fmla="*/ 114 h 395"/>
                <a:gd name="T92" fmla="*/ 112 w 151"/>
                <a:gd name="T93" fmla="*/ 131 h 395"/>
                <a:gd name="T94" fmla="*/ 119 w 151"/>
                <a:gd name="T95" fmla="*/ 149 h 395"/>
                <a:gd name="T96" fmla="*/ 135 w 151"/>
                <a:gd name="T97" fmla="*/ 175 h 395"/>
                <a:gd name="T98" fmla="*/ 135 w 151"/>
                <a:gd name="T99" fmla="*/ 211 h 395"/>
                <a:gd name="T100" fmla="*/ 143 w 151"/>
                <a:gd name="T101" fmla="*/ 228 h 395"/>
                <a:gd name="T102" fmla="*/ 143 w 151"/>
                <a:gd name="T103" fmla="*/ 255 h 395"/>
                <a:gd name="T104" fmla="*/ 143 w 151"/>
                <a:gd name="T105" fmla="*/ 281 h 395"/>
                <a:gd name="T106" fmla="*/ 143 w 151"/>
                <a:gd name="T107" fmla="*/ 298 h 395"/>
                <a:gd name="T108" fmla="*/ 151 w 151"/>
                <a:gd name="T109" fmla="*/ 325 h 395"/>
                <a:gd name="T110" fmla="*/ 151 w 151"/>
                <a:gd name="T111" fmla="*/ 342 h 395"/>
                <a:gd name="T112" fmla="*/ 151 w 151"/>
                <a:gd name="T113" fmla="*/ 360 h 395"/>
                <a:gd name="T114" fmla="*/ 151 w 151"/>
                <a:gd name="T115" fmla="*/ 369 h 395"/>
                <a:gd name="T116" fmla="*/ 151 w 151"/>
                <a:gd name="T117" fmla="*/ 378 h 395"/>
                <a:gd name="T118" fmla="*/ 143 w 151"/>
                <a:gd name="T119" fmla="*/ 378 h 395"/>
                <a:gd name="T120" fmla="*/ 151 w 151"/>
                <a:gd name="T121" fmla="*/ 395 h 395"/>
                <a:gd name="T122" fmla="*/ 119 w 151"/>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51"/>
                <a:gd name="T187" fmla="*/ 0 h 395"/>
                <a:gd name="T188" fmla="*/ 151 w 151"/>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51" h="395">
                  <a:moveTo>
                    <a:pt x="119" y="395"/>
                  </a:moveTo>
                  <a:lnTo>
                    <a:pt x="112" y="378"/>
                  </a:lnTo>
                  <a:lnTo>
                    <a:pt x="112" y="369"/>
                  </a:lnTo>
                  <a:lnTo>
                    <a:pt x="112" y="360"/>
                  </a:lnTo>
                  <a:lnTo>
                    <a:pt x="112" y="342"/>
                  </a:lnTo>
                  <a:lnTo>
                    <a:pt x="112" y="334"/>
                  </a:lnTo>
                  <a:lnTo>
                    <a:pt x="112" y="307"/>
                  </a:lnTo>
                  <a:lnTo>
                    <a:pt x="112" y="298"/>
                  </a:lnTo>
                  <a:lnTo>
                    <a:pt x="104" y="281"/>
                  </a:lnTo>
                  <a:lnTo>
                    <a:pt x="104" y="263"/>
                  </a:lnTo>
                  <a:lnTo>
                    <a:pt x="104" y="246"/>
                  </a:lnTo>
                  <a:lnTo>
                    <a:pt x="88" y="219"/>
                  </a:lnTo>
                  <a:lnTo>
                    <a:pt x="88" y="211"/>
                  </a:lnTo>
                  <a:lnTo>
                    <a:pt x="88" y="193"/>
                  </a:lnTo>
                  <a:lnTo>
                    <a:pt x="80" y="175"/>
                  </a:lnTo>
                  <a:lnTo>
                    <a:pt x="72" y="149"/>
                  </a:lnTo>
                  <a:lnTo>
                    <a:pt x="72" y="140"/>
                  </a:lnTo>
                  <a:lnTo>
                    <a:pt x="56" y="114"/>
                  </a:lnTo>
                  <a:lnTo>
                    <a:pt x="48" y="105"/>
                  </a:lnTo>
                  <a:lnTo>
                    <a:pt x="48" y="79"/>
                  </a:lnTo>
                  <a:lnTo>
                    <a:pt x="40" y="70"/>
                  </a:lnTo>
                  <a:lnTo>
                    <a:pt x="32" y="61"/>
                  </a:lnTo>
                  <a:lnTo>
                    <a:pt x="16" y="52"/>
                  </a:lnTo>
                  <a:lnTo>
                    <a:pt x="16" y="35"/>
                  </a:lnTo>
                  <a:lnTo>
                    <a:pt x="8" y="26"/>
                  </a:lnTo>
                  <a:lnTo>
                    <a:pt x="8" y="17"/>
                  </a:lnTo>
                  <a:lnTo>
                    <a:pt x="0" y="0"/>
                  </a:lnTo>
                  <a:lnTo>
                    <a:pt x="8" y="17"/>
                  </a:lnTo>
                  <a:lnTo>
                    <a:pt x="16" y="17"/>
                  </a:lnTo>
                  <a:lnTo>
                    <a:pt x="32" y="26"/>
                  </a:lnTo>
                  <a:lnTo>
                    <a:pt x="40" y="26"/>
                  </a:lnTo>
                  <a:lnTo>
                    <a:pt x="48" y="35"/>
                  </a:lnTo>
                  <a:lnTo>
                    <a:pt x="56" y="52"/>
                  </a:lnTo>
                  <a:lnTo>
                    <a:pt x="72" y="61"/>
                  </a:lnTo>
                  <a:lnTo>
                    <a:pt x="80" y="61"/>
                  </a:lnTo>
                  <a:lnTo>
                    <a:pt x="80" y="70"/>
                  </a:lnTo>
                  <a:lnTo>
                    <a:pt x="88" y="79"/>
                  </a:lnTo>
                  <a:lnTo>
                    <a:pt x="104" y="96"/>
                  </a:lnTo>
                  <a:lnTo>
                    <a:pt x="104" y="105"/>
                  </a:lnTo>
                  <a:lnTo>
                    <a:pt x="112" y="114"/>
                  </a:lnTo>
                  <a:lnTo>
                    <a:pt x="112" y="131"/>
                  </a:lnTo>
                  <a:lnTo>
                    <a:pt x="119" y="149"/>
                  </a:lnTo>
                  <a:lnTo>
                    <a:pt x="135" y="175"/>
                  </a:lnTo>
                  <a:lnTo>
                    <a:pt x="135" y="211"/>
                  </a:lnTo>
                  <a:lnTo>
                    <a:pt x="143" y="228"/>
                  </a:lnTo>
                  <a:lnTo>
                    <a:pt x="143" y="255"/>
                  </a:lnTo>
                  <a:lnTo>
                    <a:pt x="143" y="281"/>
                  </a:lnTo>
                  <a:lnTo>
                    <a:pt x="143" y="298"/>
                  </a:lnTo>
                  <a:lnTo>
                    <a:pt x="151" y="325"/>
                  </a:lnTo>
                  <a:lnTo>
                    <a:pt x="151" y="342"/>
                  </a:lnTo>
                  <a:lnTo>
                    <a:pt x="151" y="360"/>
                  </a:lnTo>
                  <a:lnTo>
                    <a:pt x="151" y="369"/>
                  </a:lnTo>
                  <a:lnTo>
                    <a:pt x="151" y="378"/>
                  </a:lnTo>
                  <a:lnTo>
                    <a:pt x="143" y="378"/>
                  </a:lnTo>
                  <a:lnTo>
                    <a:pt x="151" y="395"/>
                  </a:lnTo>
                  <a:lnTo>
                    <a:pt x="119"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58" name="Freeform 60"/>
            <p:cNvSpPr>
              <a:spLocks/>
            </p:cNvSpPr>
            <p:nvPr/>
          </p:nvSpPr>
          <p:spPr bwMode="auto">
            <a:xfrm>
              <a:off x="2276" y="2822"/>
              <a:ext cx="151" cy="395"/>
            </a:xfrm>
            <a:custGeom>
              <a:avLst/>
              <a:gdLst>
                <a:gd name="T0" fmla="*/ 119 w 151"/>
                <a:gd name="T1" fmla="*/ 395 h 395"/>
                <a:gd name="T2" fmla="*/ 112 w 151"/>
                <a:gd name="T3" fmla="*/ 378 h 395"/>
                <a:gd name="T4" fmla="*/ 112 w 151"/>
                <a:gd name="T5" fmla="*/ 378 h 395"/>
                <a:gd name="T6" fmla="*/ 112 w 151"/>
                <a:gd name="T7" fmla="*/ 369 h 395"/>
                <a:gd name="T8" fmla="*/ 112 w 151"/>
                <a:gd name="T9" fmla="*/ 360 h 395"/>
                <a:gd name="T10" fmla="*/ 112 w 151"/>
                <a:gd name="T11" fmla="*/ 342 h 395"/>
                <a:gd name="T12" fmla="*/ 112 w 151"/>
                <a:gd name="T13" fmla="*/ 334 h 395"/>
                <a:gd name="T14" fmla="*/ 112 w 151"/>
                <a:gd name="T15" fmla="*/ 307 h 395"/>
                <a:gd name="T16" fmla="*/ 112 w 151"/>
                <a:gd name="T17" fmla="*/ 298 h 395"/>
                <a:gd name="T18" fmla="*/ 104 w 151"/>
                <a:gd name="T19" fmla="*/ 281 h 395"/>
                <a:gd name="T20" fmla="*/ 104 w 151"/>
                <a:gd name="T21" fmla="*/ 263 h 395"/>
                <a:gd name="T22" fmla="*/ 104 w 151"/>
                <a:gd name="T23" fmla="*/ 246 h 395"/>
                <a:gd name="T24" fmla="*/ 88 w 151"/>
                <a:gd name="T25" fmla="*/ 219 h 395"/>
                <a:gd name="T26" fmla="*/ 88 w 151"/>
                <a:gd name="T27" fmla="*/ 211 h 395"/>
                <a:gd name="T28" fmla="*/ 88 w 151"/>
                <a:gd name="T29" fmla="*/ 193 h 395"/>
                <a:gd name="T30" fmla="*/ 88 w 151"/>
                <a:gd name="T31" fmla="*/ 193 h 395"/>
                <a:gd name="T32" fmla="*/ 80 w 151"/>
                <a:gd name="T33" fmla="*/ 175 h 395"/>
                <a:gd name="T34" fmla="*/ 72 w 151"/>
                <a:gd name="T35" fmla="*/ 149 h 395"/>
                <a:gd name="T36" fmla="*/ 72 w 151"/>
                <a:gd name="T37" fmla="*/ 140 h 395"/>
                <a:gd name="T38" fmla="*/ 56 w 151"/>
                <a:gd name="T39" fmla="*/ 114 h 395"/>
                <a:gd name="T40" fmla="*/ 48 w 151"/>
                <a:gd name="T41" fmla="*/ 105 h 395"/>
                <a:gd name="T42" fmla="*/ 48 w 151"/>
                <a:gd name="T43" fmla="*/ 79 h 395"/>
                <a:gd name="T44" fmla="*/ 40 w 151"/>
                <a:gd name="T45" fmla="*/ 70 h 395"/>
                <a:gd name="T46" fmla="*/ 32 w 151"/>
                <a:gd name="T47" fmla="*/ 61 h 395"/>
                <a:gd name="T48" fmla="*/ 16 w 151"/>
                <a:gd name="T49" fmla="*/ 52 h 395"/>
                <a:gd name="T50" fmla="*/ 16 w 151"/>
                <a:gd name="T51" fmla="*/ 35 h 395"/>
                <a:gd name="T52" fmla="*/ 8 w 151"/>
                <a:gd name="T53" fmla="*/ 26 h 395"/>
                <a:gd name="T54" fmla="*/ 8 w 151"/>
                <a:gd name="T55" fmla="*/ 17 h 395"/>
                <a:gd name="T56" fmla="*/ 8 w 151"/>
                <a:gd name="T57" fmla="*/ 17 h 395"/>
                <a:gd name="T58" fmla="*/ 0 w 151"/>
                <a:gd name="T59" fmla="*/ 0 h 395"/>
                <a:gd name="T60" fmla="*/ 8 w 151"/>
                <a:gd name="T61" fmla="*/ 17 h 395"/>
                <a:gd name="T62" fmla="*/ 8 w 151"/>
                <a:gd name="T63" fmla="*/ 17 h 395"/>
                <a:gd name="T64" fmla="*/ 8 w 151"/>
                <a:gd name="T65" fmla="*/ 17 h 395"/>
                <a:gd name="T66" fmla="*/ 8 w 151"/>
                <a:gd name="T67" fmla="*/ 17 h 395"/>
                <a:gd name="T68" fmla="*/ 16 w 151"/>
                <a:gd name="T69" fmla="*/ 17 h 395"/>
                <a:gd name="T70" fmla="*/ 32 w 151"/>
                <a:gd name="T71" fmla="*/ 26 h 395"/>
                <a:gd name="T72" fmla="*/ 40 w 151"/>
                <a:gd name="T73" fmla="*/ 26 h 395"/>
                <a:gd name="T74" fmla="*/ 48 w 151"/>
                <a:gd name="T75" fmla="*/ 35 h 395"/>
                <a:gd name="T76" fmla="*/ 56 w 151"/>
                <a:gd name="T77" fmla="*/ 52 h 395"/>
                <a:gd name="T78" fmla="*/ 72 w 151"/>
                <a:gd name="T79" fmla="*/ 61 h 395"/>
                <a:gd name="T80" fmla="*/ 80 w 151"/>
                <a:gd name="T81" fmla="*/ 61 h 395"/>
                <a:gd name="T82" fmla="*/ 80 w 151"/>
                <a:gd name="T83" fmla="*/ 70 h 395"/>
                <a:gd name="T84" fmla="*/ 88 w 151"/>
                <a:gd name="T85" fmla="*/ 79 h 395"/>
                <a:gd name="T86" fmla="*/ 104 w 151"/>
                <a:gd name="T87" fmla="*/ 96 h 395"/>
                <a:gd name="T88" fmla="*/ 104 w 151"/>
                <a:gd name="T89" fmla="*/ 105 h 395"/>
                <a:gd name="T90" fmla="*/ 112 w 151"/>
                <a:gd name="T91" fmla="*/ 114 h 395"/>
                <a:gd name="T92" fmla="*/ 112 w 151"/>
                <a:gd name="T93" fmla="*/ 131 h 395"/>
                <a:gd name="T94" fmla="*/ 119 w 151"/>
                <a:gd name="T95" fmla="*/ 149 h 395"/>
                <a:gd name="T96" fmla="*/ 135 w 151"/>
                <a:gd name="T97" fmla="*/ 175 h 395"/>
                <a:gd name="T98" fmla="*/ 135 w 151"/>
                <a:gd name="T99" fmla="*/ 211 h 395"/>
                <a:gd name="T100" fmla="*/ 143 w 151"/>
                <a:gd name="T101" fmla="*/ 228 h 395"/>
                <a:gd name="T102" fmla="*/ 143 w 151"/>
                <a:gd name="T103" fmla="*/ 255 h 395"/>
                <a:gd name="T104" fmla="*/ 143 w 151"/>
                <a:gd name="T105" fmla="*/ 281 h 395"/>
                <a:gd name="T106" fmla="*/ 143 w 151"/>
                <a:gd name="T107" fmla="*/ 298 h 395"/>
                <a:gd name="T108" fmla="*/ 151 w 151"/>
                <a:gd name="T109" fmla="*/ 325 h 395"/>
                <a:gd name="T110" fmla="*/ 151 w 151"/>
                <a:gd name="T111" fmla="*/ 342 h 395"/>
                <a:gd name="T112" fmla="*/ 151 w 151"/>
                <a:gd name="T113" fmla="*/ 360 h 395"/>
                <a:gd name="T114" fmla="*/ 151 w 151"/>
                <a:gd name="T115" fmla="*/ 369 h 395"/>
                <a:gd name="T116" fmla="*/ 151 w 151"/>
                <a:gd name="T117" fmla="*/ 378 h 395"/>
                <a:gd name="T118" fmla="*/ 143 w 151"/>
                <a:gd name="T119" fmla="*/ 378 h 395"/>
                <a:gd name="T120" fmla="*/ 151 w 151"/>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1"/>
                <a:gd name="T184" fmla="*/ 0 h 395"/>
                <a:gd name="T185" fmla="*/ 151 w 151"/>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1" h="395">
                  <a:moveTo>
                    <a:pt x="119" y="395"/>
                  </a:moveTo>
                  <a:lnTo>
                    <a:pt x="112" y="378"/>
                  </a:lnTo>
                  <a:lnTo>
                    <a:pt x="112" y="369"/>
                  </a:lnTo>
                  <a:lnTo>
                    <a:pt x="112" y="360"/>
                  </a:lnTo>
                  <a:lnTo>
                    <a:pt x="112" y="342"/>
                  </a:lnTo>
                  <a:lnTo>
                    <a:pt x="112" y="334"/>
                  </a:lnTo>
                  <a:lnTo>
                    <a:pt x="112" y="307"/>
                  </a:lnTo>
                  <a:lnTo>
                    <a:pt x="112" y="298"/>
                  </a:lnTo>
                  <a:lnTo>
                    <a:pt x="104" y="281"/>
                  </a:lnTo>
                  <a:lnTo>
                    <a:pt x="104" y="263"/>
                  </a:lnTo>
                  <a:lnTo>
                    <a:pt x="104" y="246"/>
                  </a:lnTo>
                  <a:lnTo>
                    <a:pt x="88" y="219"/>
                  </a:lnTo>
                  <a:lnTo>
                    <a:pt x="88" y="211"/>
                  </a:lnTo>
                  <a:lnTo>
                    <a:pt x="88" y="193"/>
                  </a:lnTo>
                  <a:lnTo>
                    <a:pt x="80" y="175"/>
                  </a:lnTo>
                  <a:lnTo>
                    <a:pt x="72" y="149"/>
                  </a:lnTo>
                  <a:lnTo>
                    <a:pt x="72" y="140"/>
                  </a:lnTo>
                  <a:lnTo>
                    <a:pt x="56" y="114"/>
                  </a:lnTo>
                  <a:lnTo>
                    <a:pt x="48" y="105"/>
                  </a:lnTo>
                  <a:lnTo>
                    <a:pt x="48" y="79"/>
                  </a:lnTo>
                  <a:lnTo>
                    <a:pt x="40" y="70"/>
                  </a:lnTo>
                  <a:lnTo>
                    <a:pt x="32" y="61"/>
                  </a:lnTo>
                  <a:lnTo>
                    <a:pt x="16" y="52"/>
                  </a:lnTo>
                  <a:lnTo>
                    <a:pt x="16" y="35"/>
                  </a:lnTo>
                  <a:lnTo>
                    <a:pt x="8" y="26"/>
                  </a:lnTo>
                  <a:lnTo>
                    <a:pt x="8" y="17"/>
                  </a:lnTo>
                  <a:lnTo>
                    <a:pt x="0" y="0"/>
                  </a:lnTo>
                  <a:lnTo>
                    <a:pt x="8" y="17"/>
                  </a:lnTo>
                  <a:lnTo>
                    <a:pt x="16" y="17"/>
                  </a:lnTo>
                  <a:lnTo>
                    <a:pt x="32" y="26"/>
                  </a:lnTo>
                  <a:lnTo>
                    <a:pt x="40" y="26"/>
                  </a:lnTo>
                  <a:lnTo>
                    <a:pt x="48" y="35"/>
                  </a:lnTo>
                  <a:lnTo>
                    <a:pt x="56" y="52"/>
                  </a:lnTo>
                  <a:lnTo>
                    <a:pt x="72" y="61"/>
                  </a:lnTo>
                  <a:lnTo>
                    <a:pt x="80" y="61"/>
                  </a:lnTo>
                  <a:lnTo>
                    <a:pt x="80" y="70"/>
                  </a:lnTo>
                  <a:lnTo>
                    <a:pt x="88" y="79"/>
                  </a:lnTo>
                  <a:lnTo>
                    <a:pt x="104" y="96"/>
                  </a:lnTo>
                  <a:lnTo>
                    <a:pt x="104" y="105"/>
                  </a:lnTo>
                  <a:lnTo>
                    <a:pt x="112" y="114"/>
                  </a:lnTo>
                  <a:lnTo>
                    <a:pt x="112" y="131"/>
                  </a:lnTo>
                  <a:lnTo>
                    <a:pt x="119" y="149"/>
                  </a:lnTo>
                  <a:lnTo>
                    <a:pt x="135" y="175"/>
                  </a:lnTo>
                  <a:lnTo>
                    <a:pt x="135" y="211"/>
                  </a:lnTo>
                  <a:lnTo>
                    <a:pt x="143" y="228"/>
                  </a:lnTo>
                  <a:lnTo>
                    <a:pt x="143" y="255"/>
                  </a:lnTo>
                  <a:lnTo>
                    <a:pt x="143" y="281"/>
                  </a:lnTo>
                  <a:lnTo>
                    <a:pt x="143" y="298"/>
                  </a:lnTo>
                  <a:lnTo>
                    <a:pt x="151" y="325"/>
                  </a:lnTo>
                  <a:lnTo>
                    <a:pt x="151" y="342"/>
                  </a:lnTo>
                  <a:lnTo>
                    <a:pt x="151" y="360"/>
                  </a:lnTo>
                  <a:lnTo>
                    <a:pt x="151" y="369"/>
                  </a:lnTo>
                  <a:lnTo>
                    <a:pt x="151" y="378"/>
                  </a:lnTo>
                  <a:lnTo>
                    <a:pt x="143" y="378"/>
                  </a:lnTo>
                  <a:lnTo>
                    <a:pt x="151"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59" name="Freeform 61"/>
            <p:cNvSpPr>
              <a:spLocks/>
            </p:cNvSpPr>
            <p:nvPr/>
          </p:nvSpPr>
          <p:spPr bwMode="auto">
            <a:xfrm>
              <a:off x="2380" y="2760"/>
              <a:ext cx="207" cy="457"/>
            </a:xfrm>
            <a:custGeom>
              <a:avLst/>
              <a:gdLst>
                <a:gd name="T0" fmla="*/ 0 w 207"/>
                <a:gd name="T1" fmla="*/ 440 h 457"/>
                <a:gd name="T2" fmla="*/ 8 w 207"/>
                <a:gd name="T3" fmla="*/ 431 h 457"/>
                <a:gd name="T4" fmla="*/ 8 w 207"/>
                <a:gd name="T5" fmla="*/ 404 h 457"/>
                <a:gd name="T6" fmla="*/ 8 w 207"/>
                <a:gd name="T7" fmla="*/ 387 h 457"/>
                <a:gd name="T8" fmla="*/ 8 w 207"/>
                <a:gd name="T9" fmla="*/ 352 h 457"/>
                <a:gd name="T10" fmla="*/ 8 w 207"/>
                <a:gd name="T11" fmla="*/ 317 h 457"/>
                <a:gd name="T12" fmla="*/ 15 w 207"/>
                <a:gd name="T13" fmla="*/ 281 h 457"/>
                <a:gd name="T14" fmla="*/ 31 w 207"/>
                <a:gd name="T15" fmla="*/ 273 h 457"/>
                <a:gd name="T16" fmla="*/ 31 w 207"/>
                <a:gd name="T17" fmla="*/ 237 h 457"/>
                <a:gd name="T18" fmla="*/ 39 w 207"/>
                <a:gd name="T19" fmla="*/ 229 h 457"/>
                <a:gd name="T20" fmla="*/ 47 w 207"/>
                <a:gd name="T21" fmla="*/ 202 h 457"/>
                <a:gd name="T22" fmla="*/ 47 w 207"/>
                <a:gd name="T23" fmla="*/ 176 h 457"/>
                <a:gd name="T24" fmla="*/ 63 w 207"/>
                <a:gd name="T25" fmla="*/ 158 h 457"/>
                <a:gd name="T26" fmla="*/ 71 w 207"/>
                <a:gd name="T27" fmla="*/ 141 h 457"/>
                <a:gd name="T28" fmla="*/ 79 w 207"/>
                <a:gd name="T29" fmla="*/ 123 h 457"/>
                <a:gd name="T30" fmla="*/ 95 w 207"/>
                <a:gd name="T31" fmla="*/ 97 h 457"/>
                <a:gd name="T32" fmla="*/ 111 w 207"/>
                <a:gd name="T33" fmla="*/ 79 h 457"/>
                <a:gd name="T34" fmla="*/ 135 w 207"/>
                <a:gd name="T35" fmla="*/ 53 h 457"/>
                <a:gd name="T36" fmla="*/ 151 w 207"/>
                <a:gd name="T37" fmla="*/ 44 h 457"/>
                <a:gd name="T38" fmla="*/ 175 w 207"/>
                <a:gd name="T39" fmla="*/ 18 h 457"/>
                <a:gd name="T40" fmla="*/ 183 w 207"/>
                <a:gd name="T41" fmla="*/ 9 h 457"/>
                <a:gd name="T42" fmla="*/ 199 w 207"/>
                <a:gd name="T43" fmla="*/ 9 h 457"/>
                <a:gd name="T44" fmla="*/ 207 w 207"/>
                <a:gd name="T45" fmla="*/ 9 h 457"/>
                <a:gd name="T46" fmla="*/ 199 w 207"/>
                <a:gd name="T47" fmla="*/ 9 h 457"/>
                <a:gd name="T48" fmla="*/ 183 w 207"/>
                <a:gd name="T49" fmla="*/ 18 h 457"/>
                <a:gd name="T50" fmla="*/ 175 w 207"/>
                <a:gd name="T51" fmla="*/ 44 h 457"/>
                <a:gd name="T52" fmla="*/ 167 w 207"/>
                <a:gd name="T53" fmla="*/ 62 h 457"/>
                <a:gd name="T54" fmla="*/ 143 w 207"/>
                <a:gd name="T55" fmla="*/ 88 h 457"/>
                <a:gd name="T56" fmla="*/ 135 w 207"/>
                <a:gd name="T57" fmla="*/ 123 h 457"/>
                <a:gd name="T58" fmla="*/ 127 w 207"/>
                <a:gd name="T59" fmla="*/ 141 h 457"/>
                <a:gd name="T60" fmla="*/ 111 w 207"/>
                <a:gd name="T61" fmla="*/ 158 h 457"/>
                <a:gd name="T62" fmla="*/ 103 w 207"/>
                <a:gd name="T63" fmla="*/ 176 h 457"/>
                <a:gd name="T64" fmla="*/ 95 w 207"/>
                <a:gd name="T65" fmla="*/ 202 h 457"/>
                <a:gd name="T66" fmla="*/ 79 w 207"/>
                <a:gd name="T67" fmla="*/ 211 h 457"/>
                <a:gd name="T68" fmla="*/ 71 w 207"/>
                <a:gd name="T69" fmla="*/ 237 h 457"/>
                <a:gd name="T70" fmla="*/ 71 w 207"/>
                <a:gd name="T71" fmla="*/ 255 h 457"/>
                <a:gd name="T72" fmla="*/ 63 w 207"/>
                <a:gd name="T73" fmla="*/ 281 h 457"/>
                <a:gd name="T74" fmla="*/ 63 w 207"/>
                <a:gd name="T75" fmla="*/ 308 h 457"/>
                <a:gd name="T76" fmla="*/ 47 w 207"/>
                <a:gd name="T77" fmla="*/ 325 h 457"/>
                <a:gd name="T78" fmla="*/ 47 w 207"/>
                <a:gd name="T79" fmla="*/ 352 h 457"/>
                <a:gd name="T80" fmla="*/ 39 w 207"/>
                <a:gd name="T81" fmla="*/ 387 h 457"/>
                <a:gd name="T82" fmla="*/ 39 w 207"/>
                <a:gd name="T83" fmla="*/ 404 h 457"/>
                <a:gd name="T84" fmla="*/ 39 w 207"/>
                <a:gd name="T85" fmla="*/ 431 h 457"/>
                <a:gd name="T86" fmla="*/ 39 w 207"/>
                <a:gd name="T87" fmla="*/ 440 h 457"/>
                <a:gd name="T88" fmla="*/ 31 w 207"/>
                <a:gd name="T89" fmla="*/ 440 h 457"/>
                <a:gd name="T90" fmla="*/ 8 w 207"/>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7"/>
                <a:gd name="T139" fmla="*/ 0 h 457"/>
                <a:gd name="T140" fmla="*/ 207 w 207"/>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7" h="457">
                  <a:moveTo>
                    <a:pt x="8" y="457"/>
                  </a:moveTo>
                  <a:lnTo>
                    <a:pt x="0" y="440"/>
                  </a:lnTo>
                  <a:lnTo>
                    <a:pt x="8" y="440"/>
                  </a:lnTo>
                  <a:lnTo>
                    <a:pt x="8" y="431"/>
                  </a:lnTo>
                  <a:lnTo>
                    <a:pt x="8" y="422"/>
                  </a:lnTo>
                  <a:lnTo>
                    <a:pt x="8" y="404"/>
                  </a:lnTo>
                  <a:lnTo>
                    <a:pt x="8" y="396"/>
                  </a:lnTo>
                  <a:lnTo>
                    <a:pt x="8" y="387"/>
                  </a:lnTo>
                  <a:lnTo>
                    <a:pt x="8" y="360"/>
                  </a:lnTo>
                  <a:lnTo>
                    <a:pt x="8" y="352"/>
                  </a:lnTo>
                  <a:lnTo>
                    <a:pt x="8" y="325"/>
                  </a:lnTo>
                  <a:lnTo>
                    <a:pt x="8" y="317"/>
                  </a:lnTo>
                  <a:lnTo>
                    <a:pt x="15" y="290"/>
                  </a:lnTo>
                  <a:lnTo>
                    <a:pt x="15" y="281"/>
                  </a:lnTo>
                  <a:lnTo>
                    <a:pt x="15" y="273"/>
                  </a:lnTo>
                  <a:lnTo>
                    <a:pt x="31" y="273"/>
                  </a:lnTo>
                  <a:lnTo>
                    <a:pt x="31" y="246"/>
                  </a:lnTo>
                  <a:lnTo>
                    <a:pt x="31" y="237"/>
                  </a:lnTo>
                  <a:lnTo>
                    <a:pt x="39" y="237"/>
                  </a:lnTo>
                  <a:lnTo>
                    <a:pt x="39" y="229"/>
                  </a:lnTo>
                  <a:lnTo>
                    <a:pt x="39" y="211"/>
                  </a:lnTo>
                  <a:lnTo>
                    <a:pt x="47" y="202"/>
                  </a:lnTo>
                  <a:lnTo>
                    <a:pt x="47" y="193"/>
                  </a:lnTo>
                  <a:lnTo>
                    <a:pt x="47" y="176"/>
                  </a:lnTo>
                  <a:lnTo>
                    <a:pt x="63" y="167"/>
                  </a:lnTo>
                  <a:lnTo>
                    <a:pt x="63" y="158"/>
                  </a:lnTo>
                  <a:lnTo>
                    <a:pt x="71" y="158"/>
                  </a:lnTo>
                  <a:lnTo>
                    <a:pt x="71" y="141"/>
                  </a:lnTo>
                  <a:lnTo>
                    <a:pt x="79" y="132"/>
                  </a:lnTo>
                  <a:lnTo>
                    <a:pt x="79" y="123"/>
                  </a:lnTo>
                  <a:lnTo>
                    <a:pt x="95" y="123"/>
                  </a:lnTo>
                  <a:lnTo>
                    <a:pt x="95" y="97"/>
                  </a:lnTo>
                  <a:lnTo>
                    <a:pt x="103" y="88"/>
                  </a:lnTo>
                  <a:lnTo>
                    <a:pt x="111" y="79"/>
                  </a:lnTo>
                  <a:lnTo>
                    <a:pt x="127" y="62"/>
                  </a:lnTo>
                  <a:lnTo>
                    <a:pt x="135" y="53"/>
                  </a:lnTo>
                  <a:lnTo>
                    <a:pt x="143" y="44"/>
                  </a:lnTo>
                  <a:lnTo>
                    <a:pt x="151" y="44"/>
                  </a:lnTo>
                  <a:lnTo>
                    <a:pt x="167" y="26"/>
                  </a:lnTo>
                  <a:lnTo>
                    <a:pt x="175" y="18"/>
                  </a:lnTo>
                  <a:lnTo>
                    <a:pt x="183" y="18"/>
                  </a:lnTo>
                  <a:lnTo>
                    <a:pt x="183" y="9"/>
                  </a:lnTo>
                  <a:lnTo>
                    <a:pt x="199" y="9"/>
                  </a:lnTo>
                  <a:lnTo>
                    <a:pt x="199" y="0"/>
                  </a:lnTo>
                  <a:lnTo>
                    <a:pt x="207" y="9"/>
                  </a:lnTo>
                  <a:lnTo>
                    <a:pt x="199" y="9"/>
                  </a:lnTo>
                  <a:lnTo>
                    <a:pt x="183" y="18"/>
                  </a:lnTo>
                  <a:lnTo>
                    <a:pt x="183" y="26"/>
                  </a:lnTo>
                  <a:lnTo>
                    <a:pt x="175" y="44"/>
                  </a:lnTo>
                  <a:lnTo>
                    <a:pt x="167" y="53"/>
                  </a:lnTo>
                  <a:lnTo>
                    <a:pt x="167" y="62"/>
                  </a:lnTo>
                  <a:lnTo>
                    <a:pt x="151" y="79"/>
                  </a:lnTo>
                  <a:lnTo>
                    <a:pt x="143" y="88"/>
                  </a:lnTo>
                  <a:lnTo>
                    <a:pt x="135" y="97"/>
                  </a:lnTo>
                  <a:lnTo>
                    <a:pt x="135" y="123"/>
                  </a:lnTo>
                  <a:lnTo>
                    <a:pt x="127" y="132"/>
                  </a:lnTo>
                  <a:lnTo>
                    <a:pt x="127" y="141"/>
                  </a:lnTo>
                  <a:lnTo>
                    <a:pt x="127" y="158"/>
                  </a:lnTo>
                  <a:lnTo>
                    <a:pt x="111" y="158"/>
                  </a:lnTo>
                  <a:lnTo>
                    <a:pt x="103" y="167"/>
                  </a:lnTo>
                  <a:lnTo>
                    <a:pt x="103" y="176"/>
                  </a:lnTo>
                  <a:lnTo>
                    <a:pt x="95" y="193"/>
                  </a:lnTo>
                  <a:lnTo>
                    <a:pt x="95" y="202"/>
                  </a:lnTo>
                  <a:lnTo>
                    <a:pt x="79" y="211"/>
                  </a:lnTo>
                  <a:lnTo>
                    <a:pt x="79" y="229"/>
                  </a:lnTo>
                  <a:lnTo>
                    <a:pt x="71" y="237"/>
                  </a:lnTo>
                  <a:lnTo>
                    <a:pt x="71" y="246"/>
                  </a:lnTo>
                  <a:lnTo>
                    <a:pt x="71" y="255"/>
                  </a:lnTo>
                  <a:lnTo>
                    <a:pt x="63" y="273"/>
                  </a:lnTo>
                  <a:lnTo>
                    <a:pt x="63" y="281"/>
                  </a:lnTo>
                  <a:lnTo>
                    <a:pt x="63" y="290"/>
                  </a:lnTo>
                  <a:lnTo>
                    <a:pt x="63" y="308"/>
                  </a:lnTo>
                  <a:lnTo>
                    <a:pt x="47" y="317"/>
                  </a:lnTo>
                  <a:lnTo>
                    <a:pt x="47" y="325"/>
                  </a:lnTo>
                  <a:lnTo>
                    <a:pt x="47" y="343"/>
                  </a:lnTo>
                  <a:lnTo>
                    <a:pt x="47" y="352"/>
                  </a:lnTo>
                  <a:lnTo>
                    <a:pt x="39" y="360"/>
                  </a:lnTo>
                  <a:lnTo>
                    <a:pt x="39" y="387"/>
                  </a:lnTo>
                  <a:lnTo>
                    <a:pt x="39" y="396"/>
                  </a:lnTo>
                  <a:lnTo>
                    <a:pt x="39" y="404"/>
                  </a:lnTo>
                  <a:lnTo>
                    <a:pt x="39" y="422"/>
                  </a:lnTo>
                  <a:lnTo>
                    <a:pt x="39" y="431"/>
                  </a:lnTo>
                  <a:lnTo>
                    <a:pt x="39" y="440"/>
                  </a:lnTo>
                  <a:lnTo>
                    <a:pt x="31" y="440"/>
                  </a:lnTo>
                  <a:lnTo>
                    <a:pt x="39" y="457"/>
                  </a:lnTo>
                  <a:lnTo>
                    <a:pt x="8"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60" name="Freeform 62"/>
            <p:cNvSpPr>
              <a:spLocks/>
            </p:cNvSpPr>
            <p:nvPr/>
          </p:nvSpPr>
          <p:spPr bwMode="auto">
            <a:xfrm>
              <a:off x="2380" y="2760"/>
              <a:ext cx="207" cy="457"/>
            </a:xfrm>
            <a:custGeom>
              <a:avLst/>
              <a:gdLst>
                <a:gd name="T0" fmla="*/ 0 w 207"/>
                <a:gd name="T1" fmla="*/ 440 h 457"/>
                <a:gd name="T2" fmla="*/ 8 w 207"/>
                <a:gd name="T3" fmla="*/ 431 h 457"/>
                <a:gd name="T4" fmla="*/ 8 w 207"/>
                <a:gd name="T5" fmla="*/ 404 h 457"/>
                <a:gd name="T6" fmla="*/ 8 w 207"/>
                <a:gd name="T7" fmla="*/ 387 h 457"/>
                <a:gd name="T8" fmla="*/ 8 w 207"/>
                <a:gd name="T9" fmla="*/ 352 h 457"/>
                <a:gd name="T10" fmla="*/ 8 w 207"/>
                <a:gd name="T11" fmla="*/ 317 h 457"/>
                <a:gd name="T12" fmla="*/ 15 w 207"/>
                <a:gd name="T13" fmla="*/ 281 h 457"/>
                <a:gd name="T14" fmla="*/ 31 w 207"/>
                <a:gd name="T15" fmla="*/ 273 h 457"/>
                <a:gd name="T16" fmla="*/ 31 w 207"/>
                <a:gd name="T17" fmla="*/ 237 h 457"/>
                <a:gd name="T18" fmla="*/ 39 w 207"/>
                <a:gd name="T19" fmla="*/ 229 h 457"/>
                <a:gd name="T20" fmla="*/ 47 w 207"/>
                <a:gd name="T21" fmla="*/ 202 h 457"/>
                <a:gd name="T22" fmla="*/ 47 w 207"/>
                <a:gd name="T23" fmla="*/ 176 h 457"/>
                <a:gd name="T24" fmla="*/ 63 w 207"/>
                <a:gd name="T25" fmla="*/ 158 h 457"/>
                <a:gd name="T26" fmla="*/ 71 w 207"/>
                <a:gd name="T27" fmla="*/ 141 h 457"/>
                <a:gd name="T28" fmla="*/ 79 w 207"/>
                <a:gd name="T29" fmla="*/ 123 h 457"/>
                <a:gd name="T30" fmla="*/ 95 w 207"/>
                <a:gd name="T31" fmla="*/ 97 h 457"/>
                <a:gd name="T32" fmla="*/ 111 w 207"/>
                <a:gd name="T33" fmla="*/ 79 h 457"/>
                <a:gd name="T34" fmla="*/ 135 w 207"/>
                <a:gd name="T35" fmla="*/ 53 h 457"/>
                <a:gd name="T36" fmla="*/ 151 w 207"/>
                <a:gd name="T37" fmla="*/ 44 h 457"/>
                <a:gd name="T38" fmla="*/ 175 w 207"/>
                <a:gd name="T39" fmla="*/ 18 h 457"/>
                <a:gd name="T40" fmla="*/ 183 w 207"/>
                <a:gd name="T41" fmla="*/ 9 h 457"/>
                <a:gd name="T42" fmla="*/ 199 w 207"/>
                <a:gd name="T43" fmla="*/ 9 h 457"/>
                <a:gd name="T44" fmla="*/ 207 w 207"/>
                <a:gd name="T45" fmla="*/ 9 h 457"/>
                <a:gd name="T46" fmla="*/ 199 w 207"/>
                <a:gd name="T47" fmla="*/ 9 h 457"/>
                <a:gd name="T48" fmla="*/ 183 w 207"/>
                <a:gd name="T49" fmla="*/ 18 h 457"/>
                <a:gd name="T50" fmla="*/ 175 w 207"/>
                <a:gd name="T51" fmla="*/ 44 h 457"/>
                <a:gd name="T52" fmla="*/ 167 w 207"/>
                <a:gd name="T53" fmla="*/ 62 h 457"/>
                <a:gd name="T54" fmla="*/ 143 w 207"/>
                <a:gd name="T55" fmla="*/ 88 h 457"/>
                <a:gd name="T56" fmla="*/ 135 w 207"/>
                <a:gd name="T57" fmla="*/ 123 h 457"/>
                <a:gd name="T58" fmla="*/ 127 w 207"/>
                <a:gd name="T59" fmla="*/ 141 h 457"/>
                <a:gd name="T60" fmla="*/ 111 w 207"/>
                <a:gd name="T61" fmla="*/ 158 h 457"/>
                <a:gd name="T62" fmla="*/ 103 w 207"/>
                <a:gd name="T63" fmla="*/ 176 h 457"/>
                <a:gd name="T64" fmla="*/ 95 w 207"/>
                <a:gd name="T65" fmla="*/ 202 h 457"/>
                <a:gd name="T66" fmla="*/ 79 w 207"/>
                <a:gd name="T67" fmla="*/ 211 h 457"/>
                <a:gd name="T68" fmla="*/ 71 w 207"/>
                <a:gd name="T69" fmla="*/ 237 h 457"/>
                <a:gd name="T70" fmla="*/ 71 w 207"/>
                <a:gd name="T71" fmla="*/ 255 h 457"/>
                <a:gd name="T72" fmla="*/ 63 w 207"/>
                <a:gd name="T73" fmla="*/ 281 h 457"/>
                <a:gd name="T74" fmla="*/ 63 w 207"/>
                <a:gd name="T75" fmla="*/ 308 h 457"/>
                <a:gd name="T76" fmla="*/ 47 w 207"/>
                <a:gd name="T77" fmla="*/ 325 h 457"/>
                <a:gd name="T78" fmla="*/ 47 w 207"/>
                <a:gd name="T79" fmla="*/ 352 h 457"/>
                <a:gd name="T80" fmla="*/ 39 w 207"/>
                <a:gd name="T81" fmla="*/ 387 h 457"/>
                <a:gd name="T82" fmla="*/ 39 w 207"/>
                <a:gd name="T83" fmla="*/ 404 h 457"/>
                <a:gd name="T84" fmla="*/ 39 w 207"/>
                <a:gd name="T85" fmla="*/ 431 h 457"/>
                <a:gd name="T86" fmla="*/ 39 w 207"/>
                <a:gd name="T87" fmla="*/ 440 h 457"/>
                <a:gd name="T88" fmla="*/ 31 w 207"/>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7"/>
                <a:gd name="T136" fmla="*/ 0 h 457"/>
                <a:gd name="T137" fmla="*/ 207 w 207"/>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7" h="457">
                  <a:moveTo>
                    <a:pt x="8" y="457"/>
                  </a:moveTo>
                  <a:lnTo>
                    <a:pt x="0" y="440"/>
                  </a:lnTo>
                  <a:lnTo>
                    <a:pt x="8" y="440"/>
                  </a:lnTo>
                  <a:lnTo>
                    <a:pt x="8" y="431"/>
                  </a:lnTo>
                  <a:lnTo>
                    <a:pt x="8" y="422"/>
                  </a:lnTo>
                  <a:lnTo>
                    <a:pt x="8" y="404"/>
                  </a:lnTo>
                  <a:lnTo>
                    <a:pt x="8" y="396"/>
                  </a:lnTo>
                  <a:lnTo>
                    <a:pt x="8" y="387"/>
                  </a:lnTo>
                  <a:lnTo>
                    <a:pt x="8" y="360"/>
                  </a:lnTo>
                  <a:lnTo>
                    <a:pt x="8" y="352"/>
                  </a:lnTo>
                  <a:lnTo>
                    <a:pt x="8" y="325"/>
                  </a:lnTo>
                  <a:lnTo>
                    <a:pt x="8" y="317"/>
                  </a:lnTo>
                  <a:lnTo>
                    <a:pt x="15" y="290"/>
                  </a:lnTo>
                  <a:lnTo>
                    <a:pt x="15" y="281"/>
                  </a:lnTo>
                  <a:lnTo>
                    <a:pt x="15" y="273"/>
                  </a:lnTo>
                  <a:lnTo>
                    <a:pt x="31" y="273"/>
                  </a:lnTo>
                  <a:lnTo>
                    <a:pt x="31" y="246"/>
                  </a:lnTo>
                  <a:lnTo>
                    <a:pt x="31" y="237"/>
                  </a:lnTo>
                  <a:lnTo>
                    <a:pt x="39" y="237"/>
                  </a:lnTo>
                  <a:lnTo>
                    <a:pt x="39" y="229"/>
                  </a:lnTo>
                  <a:lnTo>
                    <a:pt x="39" y="211"/>
                  </a:lnTo>
                  <a:lnTo>
                    <a:pt x="47" y="202"/>
                  </a:lnTo>
                  <a:lnTo>
                    <a:pt x="47" y="193"/>
                  </a:lnTo>
                  <a:lnTo>
                    <a:pt x="47" y="176"/>
                  </a:lnTo>
                  <a:lnTo>
                    <a:pt x="63" y="167"/>
                  </a:lnTo>
                  <a:lnTo>
                    <a:pt x="63" y="158"/>
                  </a:lnTo>
                  <a:lnTo>
                    <a:pt x="71" y="158"/>
                  </a:lnTo>
                  <a:lnTo>
                    <a:pt x="71" y="141"/>
                  </a:lnTo>
                  <a:lnTo>
                    <a:pt x="79" y="132"/>
                  </a:lnTo>
                  <a:lnTo>
                    <a:pt x="79" y="123"/>
                  </a:lnTo>
                  <a:lnTo>
                    <a:pt x="95" y="123"/>
                  </a:lnTo>
                  <a:lnTo>
                    <a:pt x="95" y="97"/>
                  </a:lnTo>
                  <a:lnTo>
                    <a:pt x="103" y="88"/>
                  </a:lnTo>
                  <a:lnTo>
                    <a:pt x="111" y="79"/>
                  </a:lnTo>
                  <a:lnTo>
                    <a:pt x="127" y="62"/>
                  </a:lnTo>
                  <a:lnTo>
                    <a:pt x="135" y="53"/>
                  </a:lnTo>
                  <a:lnTo>
                    <a:pt x="143" y="44"/>
                  </a:lnTo>
                  <a:lnTo>
                    <a:pt x="151" y="44"/>
                  </a:lnTo>
                  <a:lnTo>
                    <a:pt x="167" y="26"/>
                  </a:lnTo>
                  <a:lnTo>
                    <a:pt x="175" y="18"/>
                  </a:lnTo>
                  <a:lnTo>
                    <a:pt x="183" y="18"/>
                  </a:lnTo>
                  <a:lnTo>
                    <a:pt x="183" y="9"/>
                  </a:lnTo>
                  <a:lnTo>
                    <a:pt x="199" y="9"/>
                  </a:lnTo>
                  <a:lnTo>
                    <a:pt x="199" y="0"/>
                  </a:lnTo>
                  <a:lnTo>
                    <a:pt x="207" y="9"/>
                  </a:lnTo>
                  <a:lnTo>
                    <a:pt x="199" y="9"/>
                  </a:lnTo>
                  <a:lnTo>
                    <a:pt x="183" y="18"/>
                  </a:lnTo>
                  <a:lnTo>
                    <a:pt x="183" y="26"/>
                  </a:lnTo>
                  <a:lnTo>
                    <a:pt x="175" y="44"/>
                  </a:lnTo>
                  <a:lnTo>
                    <a:pt x="167" y="53"/>
                  </a:lnTo>
                  <a:lnTo>
                    <a:pt x="167" y="62"/>
                  </a:lnTo>
                  <a:lnTo>
                    <a:pt x="151" y="79"/>
                  </a:lnTo>
                  <a:lnTo>
                    <a:pt x="143" y="88"/>
                  </a:lnTo>
                  <a:lnTo>
                    <a:pt x="135" y="97"/>
                  </a:lnTo>
                  <a:lnTo>
                    <a:pt x="135" y="123"/>
                  </a:lnTo>
                  <a:lnTo>
                    <a:pt x="127" y="132"/>
                  </a:lnTo>
                  <a:lnTo>
                    <a:pt x="127" y="141"/>
                  </a:lnTo>
                  <a:lnTo>
                    <a:pt x="127" y="158"/>
                  </a:lnTo>
                  <a:lnTo>
                    <a:pt x="111" y="158"/>
                  </a:lnTo>
                  <a:lnTo>
                    <a:pt x="103" y="167"/>
                  </a:lnTo>
                  <a:lnTo>
                    <a:pt x="103" y="176"/>
                  </a:lnTo>
                  <a:lnTo>
                    <a:pt x="95" y="193"/>
                  </a:lnTo>
                  <a:lnTo>
                    <a:pt x="95" y="202"/>
                  </a:lnTo>
                  <a:lnTo>
                    <a:pt x="79" y="211"/>
                  </a:lnTo>
                  <a:lnTo>
                    <a:pt x="79" y="229"/>
                  </a:lnTo>
                  <a:lnTo>
                    <a:pt x="71" y="237"/>
                  </a:lnTo>
                  <a:lnTo>
                    <a:pt x="71" y="246"/>
                  </a:lnTo>
                  <a:lnTo>
                    <a:pt x="71" y="255"/>
                  </a:lnTo>
                  <a:lnTo>
                    <a:pt x="63" y="273"/>
                  </a:lnTo>
                  <a:lnTo>
                    <a:pt x="63" y="281"/>
                  </a:lnTo>
                  <a:lnTo>
                    <a:pt x="63" y="290"/>
                  </a:lnTo>
                  <a:lnTo>
                    <a:pt x="63" y="308"/>
                  </a:lnTo>
                  <a:lnTo>
                    <a:pt x="47" y="317"/>
                  </a:lnTo>
                  <a:lnTo>
                    <a:pt x="47" y="325"/>
                  </a:lnTo>
                  <a:lnTo>
                    <a:pt x="47" y="343"/>
                  </a:lnTo>
                  <a:lnTo>
                    <a:pt x="47" y="352"/>
                  </a:lnTo>
                  <a:lnTo>
                    <a:pt x="39" y="360"/>
                  </a:lnTo>
                  <a:lnTo>
                    <a:pt x="39" y="387"/>
                  </a:lnTo>
                  <a:lnTo>
                    <a:pt x="39" y="396"/>
                  </a:lnTo>
                  <a:lnTo>
                    <a:pt x="39" y="404"/>
                  </a:lnTo>
                  <a:lnTo>
                    <a:pt x="39" y="422"/>
                  </a:lnTo>
                  <a:lnTo>
                    <a:pt x="39" y="431"/>
                  </a:lnTo>
                  <a:lnTo>
                    <a:pt x="39" y="440"/>
                  </a:lnTo>
                  <a:lnTo>
                    <a:pt x="31" y="440"/>
                  </a:lnTo>
                  <a:lnTo>
                    <a:pt x="39"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61" name="Freeform 63"/>
            <p:cNvSpPr>
              <a:spLocks/>
            </p:cNvSpPr>
            <p:nvPr/>
          </p:nvSpPr>
          <p:spPr bwMode="auto">
            <a:xfrm>
              <a:off x="2411" y="2892"/>
              <a:ext cx="240" cy="325"/>
            </a:xfrm>
            <a:custGeom>
              <a:avLst/>
              <a:gdLst>
                <a:gd name="T0" fmla="*/ 0 w 240"/>
                <a:gd name="T1" fmla="*/ 325 h 325"/>
                <a:gd name="T2" fmla="*/ 0 w 240"/>
                <a:gd name="T3" fmla="*/ 308 h 325"/>
                <a:gd name="T4" fmla="*/ 0 w 240"/>
                <a:gd name="T5" fmla="*/ 308 h 325"/>
                <a:gd name="T6" fmla="*/ 0 w 240"/>
                <a:gd name="T7" fmla="*/ 299 h 325"/>
                <a:gd name="T8" fmla="*/ 0 w 240"/>
                <a:gd name="T9" fmla="*/ 290 h 325"/>
                <a:gd name="T10" fmla="*/ 0 w 240"/>
                <a:gd name="T11" fmla="*/ 272 h 325"/>
                <a:gd name="T12" fmla="*/ 0 w 240"/>
                <a:gd name="T13" fmla="*/ 255 h 325"/>
                <a:gd name="T14" fmla="*/ 0 w 240"/>
                <a:gd name="T15" fmla="*/ 237 h 325"/>
                <a:gd name="T16" fmla="*/ 8 w 240"/>
                <a:gd name="T17" fmla="*/ 220 h 325"/>
                <a:gd name="T18" fmla="*/ 8 w 240"/>
                <a:gd name="T19" fmla="*/ 211 h 325"/>
                <a:gd name="T20" fmla="*/ 16 w 240"/>
                <a:gd name="T21" fmla="*/ 185 h 325"/>
                <a:gd name="T22" fmla="*/ 16 w 240"/>
                <a:gd name="T23" fmla="*/ 176 h 325"/>
                <a:gd name="T24" fmla="*/ 32 w 240"/>
                <a:gd name="T25" fmla="*/ 149 h 325"/>
                <a:gd name="T26" fmla="*/ 40 w 240"/>
                <a:gd name="T27" fmla="*/ 141 h 325"/>
                <a:gd name="T28" fmla="*/ 40 w 240"/>
                <a:gd name="T29" fmla="*/ 123 h 325"/>
                <a:gd name="T30" fmla="*/ 48 w 240"/>
                <a:gd name="T31" fmla="*/ 123 h 325"/>
                <a:gd name="T32" fmla="*/ 64 w 240"/>
                <a:gd name="T33" fmla="*/ 105 h 325"/>
                <a:gd name="T34" fmla="*/ 72 w 240"/>
                <a:gd name="T35" fmla="*/ 97 h 325"/>
                <a:gd name="T36" fmla="*/ 96 w 240"/>
                <a:gd name="T37" fmla="*/ 79 h 325"/>
                <a:gd name="T38" fmla="*/ 104 w 240"/>
                <a:gd name="T39" fmla="*/ 70 h 325"/>
                <a:gd name="T40" fmla="*/ 120 w 240"/>
                <a:gd name="T41" fmla="*/ 61 h 325"/>
                <a:gd name="T42" fmla="*/ 144 w 240"/>
                <a:gd name="T43" fmla="*/ 44 h 325"/>
                <a:gd name="T44" fmla="*/ 152 w 240"/>
                <a:gd name="T45" fmla="*/ 35 h 325"/>
                <a:gd name="T46" fmla="*/ 176 w 240"/>
                <a:gd name="T47" fmla="*/ 35 h 325"/>
                <a:gd name="T48" fmla="*/ 184 w 240"/>
                <a:gd name="T49" fmla="*/ 26 h 325"/>
                <a:gd name="T50" fmla="*/ 208 w 240"/>
                <a:gd name="T51" fmla="*/ 9 h 325"/>
                <a:gd name="T52" fmla="*/ 216 w 240"/>
                <a:gd name="T53" fmla="*/ 9 h 325"/>
                <a:gd name="T54" fmla="*/ 232 w 240"/>
                <a:gd name="T55" fmla="*/ 9 h 325"/>
                <a:gd name="T56" fmla="*/ 232 w 240"/>
                <a:gd name="T57" fmla="*/ 9 h 325"/>
                <a:gd name="T58" fmla="*/ 232 w 240"/>
                <a:gd name="T59" fmla="*/ 0 h 325"/>
                <a:gd name="T60" fmla="*/ 240 w 240"/>
                <a:gd name="T61" fmla="*/ 9 h 325"/>
                <a:gd name="T62" fmla="*/ 232 w 240"/>
                <a:gd name="T63" fmla="*/ 9 h 325"/>
                <a:gd name="T64" fmla="*/ 232 w 240"/>
                <a:gd name="T65" fmla="*/ 9 h 325"/>
                <a:gd name="T66" fmla="*/ 216 w 240"/>
                <a:gd name="T67" fmla="*/ 9 h 325"/>
                <a:gd name="T68" fmla="*/ 208 w 240"/>
                <a:gd name="T69" fmla="*/ 26 h 325"/>
                <a:gd name="T70" fmla="*/ 200 w 240"/>
                <a:gd name="T71" fmla="*/ 26 h 325"/>
                <a:gd name="T72" fmla="*/ 184 w 240"/>
                <a:gd name="T73" fmla="*/ 35 h 325"/>
                <a:gd name="T74" fmla="*/ 176 w 240"/>
                <a:gd name="T75" fmla="*/ 44 h 325"/>
                <a:gd name="T76" fmla="*/ 168 w 240"/>
                <a:gd name="T77" fmla="*/ 44 h 325"/>
                <a:gd name="T78" fmla="*/ 144 w 240"/>
                <a:gd name="T79" fmla="*/ 61 h 325"/>
                <a:gd name="T80" fmla="*/ 136 w 240"/>
                <a:gd name="T81" fmla="*/ 70 h 325"/>
                <a:gd name="T82" fmla="*/ 112 w 240"/>
                <a:gd name="T83" fmla="*/ 79 h 325"/>
                <a:gd name="T84" fmla="*/ 104 w 240"/>
                <a:gd name="T85" fmla="*/ 97 h 325"/>
                <a:gd name="T86" fmla="*/ 96 w 240"/>
                <a:gd name="T87" fmla="*/ 105 h 325"/>
                <a:gd name="T88" fmla="*/ 80 w 240"/>
                <a:gd name="T89" fmla="*/ 114 h 325"/>
                <a:gd name="T90" fmla="*/ 80 w 240"/>
                <a:gd name="T91" fmla="*/ 123 h 325"/>
                <a:gd name="T92" fmla="*/ 72 w 240"/>
                <a:gd name="T93" fmla="*/ 141 h 325"/>
                <a:gd name="T94" fmla="*/ 64 w 240"/>
                <a:gd name="T95" fmla="*/ 149 h 325"/>
                <a:gd name="T96" fmla="*/ 48 w 240"/>
                <a:gd name="T97" fmla="*/ 176 h 325"/>
                <a:gd name="T98" fmla="*/ 48 w 240"/>
                <a:gd name="T99" fmla="*/ 185 h 325"/>
                <a:gd name="T100" fmla="*/ 40 w 240"/>
                <a:gd name="T101" fmla="*/ 211 h 325"/>
                <a:gd name="T102" fmla="*/ 32 w 240"/>
                <a:gd name="T103" fmla="*/ 228 h 325"/>
                <a:gd name="T104" fmla="*/ 32 w 240"/>
                <a:gd name="T105" fmla="*/ 237 h 325"/>
                <a:gd name="T106" fmla="*/ 32 w 240"/>
                <a:gd name="T107" fmla="*/ 264 h 325"/>
                <a:gd name="T108" fmla="*/ 16 w 240"/>
                <a:gd name="T109" fmla="*/ 272 h 325"/>
                <a:gd name="T110" fmla="*/ 16 w 240"/>
                <a:gd name="T111" fmla="*/ 290 h 325"/>
                <a:gd name="T112" fmla="*/ 16 w 240"/>
                <a:gd name="T113" fmla="*/ 299 h 325"/>
                <a:gd name="T114" fmla="*/ 16 w 240"/>
                <a:gd name="T115" fmla="*/ 308 h 325"/>
                <a:gd name="T116" fmla="*/ 16 w 240"/>
                <a:gd name="T117" fmla="*/ 308 h 325"/>
                <a:gd name="T118" fmla="*/ 8 w 240"/>
                <a:gd name="T119" fmla="*/ 308 h 325"/>
                <a:gd name="T120" fmla="*/ 16 w 240"/>
                <a:gd name="T121" fmla="*/ 325 h 325"/>
                <a:gd name="T122" fmla="*/ 0 w 240"/>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0"/>
                <a:gd name="T187" fmla="*/ 0 h 325"/>
                <a:gd name="T188" fmla="*/ 240 w 240"/>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0" h="325">
                  <a:moveTo>
                    <a:pt x="0" y="325"/>
                  </a:moveTo>
                  <a:lnTo>
                    <a:pt x="0" y="308"/>
                  </a:lnTo>
                  <a:lnTo>
                    <a:pt x="0" y="299"/>
                  </a:lnTo>
                  <a:lnTo>
                    <a:pt x="0" y="290"/>
                  </a:lnTo>
                  <a:lnTo>
                    <a:pt x="0" y="272"/>
                  </a:lnTo>
                  <a:lnTo>
                    <a:pt x="0" y="255"/>
                  </a:lnTo>
                  <a:lnTo>
                    <a:pt x="0" y="237"/>
                  </a:lnTo>
                  <a:lnTo>
                    <a:pt x="8" y="220"/>
                  </a:lnTo>
                  <a:lnTo>
                    <a:pt x="8" y="211"/>
                  </a:lnTo>
                  <a:lnTo>
                    <a:pt x="16" y="185"/>
                  </a:lnTo>
                  <a:lnTo>
                    <a:pt x="16" y="176"/>
                  </a:lnTo>
                  <a:lnTo>
                    <a:pt x="32" y="149"/>
                  </a:lnTo>
                  <a:lnTo>
                    <a:pt x="40" y="141"/>
                  </a:lnTo>
                  <a:lnTo>
                    <a:pt x="40" y="123"/>
                  </a:lnTo>
                  <a:lnTo>
                    <a:pt x="48" y="123"/>
                  </a:lnTo>
                  <a:lnTo>
                    <a:pt x="64" y="105"/>
                  </a:lnTo>
                  <a:lnTo>
                    <a:pt x="72" y="97"/>
                  </a:lnTo>
                  <a:lnTo>
                    <a:pt x="96" y="79"/>
                  </a:lnTo>
                  <a:lnTo>
                    <a:pt x="104" y="70"/>
                  </a:lnTo>
                  <a:lnTo>
                    <a:pt x="120" y="61"/>
                  </a:lnTo>
                  <a:lnTo>
                    <a:pt x="144" y="44"/>
                  </a:lnTo>
                  <a:lnTo>
                    <a:pt x="152" y="35"/>
                  </a:lnTo>
                  <a:lnTo>
                    <a:pt x="176" y="35"/>
                  </a:lnTo>
                  <a:lnTo>
                    <a:pt x="184" y="26"/>
                  </a:lnTo>
                  <a:lnTo>
                    <a:pt x="208" y="9"/>
                  </a:lnTo>
                  <a:lnTo>
                    <a:pt x="216" y="9"/>
                  </a:lnTo>
                  <a:lnTo>
                    <a:pt x="232" y="9"/>
                  </a:lnTo>
                  <a:lnTo>
                    <a:pt x="232" y="0"/>
                  </a:lnTo>
                  <a:lnTo>
                    <a:pt x="240" y="9"/>
                  </a:lnTo>
                  <a:lnTo>
                    <a:pt x="232" y="9"/>
                  </a:lnTo>
                  <a:lnTo>
                    <a:pt x="216" y="9"/>
                  </a:lnTo>
                  <a:lnTo>
                    <a:pt x="208" y="26"/>
                  </a:lnTo>
                  <a:lnTo>
                    <a:pt x="200" y="26"/>
                  </a:lnTo>
                  <a:lnTo>
                    <a:pt x="184" y="35"/>
                  </a:lnTo>
                  <a:lnTo>
                    <a:pt x="176" y="44"/>
                  </a:lnTo>
                  <a:lnTo>
                    <a:pt x="168" y="44"/>
                  </a:lnTo>
                  <a:lnTo>
                    <a:pt x="144" y="61"/>
                  </a:lnTo>
                  <a:lnTo>
                    <a:pt x="136" y="70"/>
                  </a:lnTo>
                  <a:lnTo>
                    <a:pt x="112" y="79"/>
                  </a:lnTo>
                  <a:lnTo>
                    <a:pt x="104" y="97"/>
                  </a:lnTo>
                  <a:lnTo>
                    <a:pt x="96" y="105"/>
                  </a:lnTo>
                  <a:lnTo>
                    <a:pt x="80" y="114"/>
                  </a:lnTo>
                  <a:lnTo>
                    <a:pt x="80" y="123"/>
                  </a:lnTo>
                  <a:lnTo>
                    <a:pt x="72" y="141"/>
                  </a:lnTo>
                  <a:lnTo>
                    <a:pt x="64" y="149"/>
                  </a:lnTo>
                  <a:lnTo>
                    <a:pt x="48" y="176"/>
                  </a:lnTo>
                  <a:lnTo>
                    <a:pt x="48" y="185"/>
                  </a:lnTo>
                  <a:lnTo>
                    <a:pt x="40" y="211"/>
                  </a:lnTo>
                  <a:lnTo>
                    <a:pt x="32" y="228"/>
                  </a:lnTo>
                  <a:lnTo>
                    <a:pt x="32" y="237"/>
                  </a:lnTo>
                  <a:lnTo>
                    <a:pt x="32" y="264"/>
                  </a:lnTo>
                  <a:lnTo>
                    <a:pt x="16" y="272"/>
                  </a:lnTo>
                  <a:lnTo>
                    <a:pt x="16" y="290"/>
                  </a:lnTo>
                  <a:lnTo>
                    <a:pt x="16" y="299"/>
                  </a:lnTo>
                  <a:lnTo>
                    <a:pt x="16" y="308"/>
                  </a:lnTo>
                  <a:lnTo>
                    <a:pt x="8" y="308"/>
                  </a:lnTo>
                  <a:lnTo>
                    <a:pt x="16" y="325"/>
                  </a:lnTo>
                  <a:lnTo>
                    <a:pt x="0"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62" name="Freeform 64"/>
            <p:cNvSpPr>
              <a:spLocks/>
            </p:cNvSpPr>
            <p:nvPr/>
          </p:nvSpPr>
          <p:spPr bwMode="auto">
            <a:xfrm>
              <a:off x="2411" y="2892"/>
              <a:ext cx="240" cy="325"/>
            </a:xfrm>
            <a:custGeom>
              <a:avLst/>
              <a:gdLst>
                <a:gd name="T0" fmla="*/ 0 w 240"/>
                <a:gd name="T1" fmla="*/ 325 h 325"/>
                <a:gd name="T2" fmla="*/ 0 w 240"/>
                <a:gd name="T3" fmla="*/ 308 h 325"/>
                <a:gd name="T4" fmla="*/ 0 w 240"/>
                <a:gd name="T5" fmla="*/ 308 h 325"/>
                <a:gd name="T6" fmla="*/ 0 w 240"/>
                <a:gd name="T7" fmla="*/ 299 h 325"/>
                <a:gd name="T8" fmla="*/ 0 w 240"/>
                <a:gd name="T9" fmla="*/ 290 h 325"/>
                <a:gd name="T10" fmla="*/ 0 w 240"/>
                <a:gd name="T11" fmla="*/ 272 h 325"/>
                <a:gd name="T12" fmla="*/ 0 w 240"/>
                <a:gd name="T13" fmla="*/ 255 h 325"/>
                <a:gd name="T14" fmla="*/ 0 w 240"/>
                <a:gd name="T15" fmla="*/ 237 h 325"/>
                <a:gd name="T16" fmla="*/ 8 w 240"/>
                <a:gd name="T17" fmla="*/ 220 h 325"/>
                <a:gd name="T18" fmla="*/ 8 w 240"/>
                <a:gd name="T19" fmla="*/ 211 h 325"/>
                <a:gd name="T20" fmla="*/ 16 w 240"/>
                <a:gd name="T21" fmla="*/ 185 h 325"/>
                <a:gd name="T22" fmla="*/ 16 w 240"/>
                <a:gd name="T23" fmla="*/ 176 h 325"/>
                <a:gd name="T24" fmla="*/ 32 w 240"/>
                <a:gd name="T25" fmla="*/ 149 h 325"/>
                <a:gd name="T26" fmla="*/ 40 w 240"/>
                <a:gd name="T27" fmla="*/ 141 h 325"/>
                <a:gd name="T28" fmla="*/ 40 w 240"/>
                <a:gd name="T29" fmla="*/ 123 h 325"/>
                <a:gd name="T30" fmla="*/ 48 w 240"/>
                <a:gd name="T31" fmla="*/ 123 h 325"/>
                <a:gd name="T32" fmla="*/ 64 w 240"/>
                <a:gd name="T33" fmla="*/ 105 h 325"/>
                <a:gd name="T34" fmla="*/ 72 w 240"/>
                <a:gd name="T35" fmla="*/ 97 h 325"/>
                <a:gd name="T36" fmla="*/ 96 w 240"/>
                <a:gd name="T37" fmla="*/ 79 h 325"/>
                <a:gd name="T38" fmla="*/ 104 w 240"/>
                <a:gd name="T39" fmla="*/ 70 h 325"/>
                <a:gd name="T40" fmla="*/ 120 w 240"/>
                <a:gd name="T41" fmla="*/ 61 h 325"/>
                <a:gd name="T42" fmla="*/ 144 w 240"/>
                <a:gd name="T43" fmla="*/ 44 h 325"/>
                <a:gd name="T44" fmla="*/ 152 w 240"/>
                <a:gd name="T45" fmla="*/ 35 h 325"/>
                <a:gd name="T46" fmla="*/ 176 w 240"/>
                <a:gd name="T47" fmla="*/ 35 h 325"/>
                <a:gd name="T48" fmla="*/ 184 w 240"/>
                <a:gd name="T49" fmla="*/ 26 h 325"/>
                <a:gd name="T50" fmla="*/ 208 w 240"/>
                <a:gd name="T51" fmla="*/ 9 h 325"/>
                <a:gd name="T52" fmla="*/ 216 w 240"/>
                <a:gd name="T53" fmla="*/ 9 h 325"/>
                <a:gd name="T54" fmla="*/ 232 w 240"/>
                <a:gd name="T55" fmla="*/ 9 h 325"/>
                <a:gd name="T56" fmla="*/ 232 w 240"/>
                <a:gd name="T57" fmla="*/ 9 h 325"/>
                <a:gd name="T58" fmla="*/ 232 w 240"/>
                <a:gd name="T59" fmla="*/ 0 h 325"/>
                <a:gd name="T60" fmla="*/ 240 w 240"/>
                <a:gd name="T61" fmla="*/ 9 h 325"/>
                <a:gd name="T62" fmla="*/ 232 w 240"/>
                <a:gd name="T63" fmla="*/ 9 h 325"/>
                <a:gd name="T64" fmla="*/ 232 w 240"/>
                <a:gd name="T65" fmla="*/ 9 h 325"/>
                <a:gd name="T66" fmla="*/ 216 w 240"/>
                <a:gd name="T67" fmla="*/ 9 h 325"/>
                <a:gd name="T68" fmla="*/ 208 w 240"/>
                <a:gd name="T69" fmla="*/ 26 h 325"/>
                <a:gd name="T70" fmla="*/ 200 w 240"/>
                <a:gd name="T71" fmla="*/ 26 h 325"/>
                <a:gd name="T72" fmla="*/ 184 w 240"/>
                <a:gd name="T73" fmla="*/ 35 h 325"/>
                <a:gd name="T74" fmla="*/ 176 w 240"/>
                <a:gd name="T75" fmla="*/ 44 h 325"/>
                <a:gd name="T76" fmla="*/ 168 w 240"/>
                <a:gd name="T77" fmla="*/ 44 h 325"/>
                <a:gd name="T78" fmla="*/ 144 w 240"/>
                <a:gd name="T79" fmla="*/ 61 h 325"/>
                <a:gd name="T80" fmla="*/ 136 w 240"/>
                <a:gd name="T81" fmla="*/ 70 h 325"/>
                <a:gd name="T82" fmla="*/ 112 w 240"/>
                <a:gd name="T83" fmla="*/ 79 h 325"/>
                <a:gd name="T84" fmla="*/ 104 w 240"/>
                <a:gd name="T85" fmla="*/ 97 h 325"/>
                <a:gd name="T86" fmla="*/ 96 w 240"/>
                <a:gd name="T87" fmla="*/ 105 h 325"/>
                <a:gd name="T88" fmla="*/ 80 w 240"/>
                <a:gd name="T89" fmla="*/ 114 h 325"/>
                <a:gd name="T90" fmla="*/ 80 w 240"/>
                <a:gd name="T91" fmla="*/ 123 h 325"/>
                <a:gd name="T92" fmla="*/ 72 w 240"/>
                <a:gd name="T93" fmla="*/ 141 h 325"/>
                <a:gd name="T94" fmla="*/ 64 w 240"/>
                <a:gd name="T95" fmla="*/ 149 h 325"/>
                <a:gd name="T96" fmla="*/ 48 w 240"/>
                <a:gd name="T97" fmla="*/ 176 h 325"/>
                <a:gd name="T98" fmla="*/ 48 w 240"/>
                <a:gd name="T99" fmla="*/ 185 h 325"/>
                <a:gd name="T100" fmla="*/ 40 w 240"/>
                <a:gd name="T101" fmla="*/ 211 h 325"/>
                <a:gd name="T102" fmla="*/ 32 w 240"/>
                <a:gd name="T103" fmla="*/ 228 h 325"/>
                <a:gd name="T104" fmla="*/ 32 w 240"/>
                <a:gd name="T105" fmla="*/ 237 h 325"/>
                <a:gd name="T106" fmla="*/ 32 w 240"/>
                <a:gd name="T107" fmla="*/ 264 h 325"/>
                <a:gd name="T108" fmla="*/ 16 w 240"/>
                <a:gd name="T109" fmla="*/ 272 h 325"/>
                <a:gd name="T110" fmla="*/ 16 w 240"/>
                <a:gd name="T111" fmla="*/ 290 h 325"/>
                <a:gd name="T112" fmla="*/ 16 w 240"/>
                <a:gd name="T113" fmla="*/ 299 h 325"/>
                <a:gd name="T114" fmla="*/ 16 w 240"/>
                <a:gd name="T115" fmla="*/ 308 h 325"/>
                <a:gd name="T116" fmla="*/ 16 w 240"/>
                <a:gd name="T117" fmla="*/ 308 h 325"/>
                <a:gd name="T118" fmla="*/ 8 w 240"/>
                <a:gd name="T119" fmla="*/ 308 h 325"/>
                <a:gd name="T120" fmla="*/ 16 w 240"/>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0"/>
                <a:gd name="T184" fmla="*/ 0 h 325"/>
                <a:gd name="T185" fmla="*/ 240 w 240"/>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0" h="325">
                  <a:moveTo>
                    <a:pt x="0" y="325"/>
                  </a:moveTo>
                  <a:lnTo>
                    <a:pt x="0" y="308"/>
                  </a:lnTo>
                  <a:lnTo>
                    <a:pt x="0" y="299"/>
                  </a:lnTo>
                  <a:lnTo>
                    <a:pt x="0" y="290"/>
                  </a:lnTo>
                  <a:lnTo>
                    <a:pt x="0" y="272"/>
                  </a:lnTo>
                  <a:lnTo>
                    <a:pt x="0" y="255"/>
                  </a:lnTo>
                  <a:lnTo>
                    <a:pt x="0" y="237"/>
                  </a:lnTo>
                  <a:lnTo>
                    <a:pt x="8" y="220"/>
                  </a:lnTo>
                  <a:lnTo>
                    <a:pt x="8" y="211"/>
                  </a:lnTo>
                  <a:lnTo>
                    <a:pt x="16" y="185"/>
                  </a:lnTo>
                  <a:lnTo>
                    <a:pt x="16" y="176"/>
                  </a:lnTo>
                  <a:lnTo>
                    <a:pt x="32" y="149"/>
                  </a:lnTo>
                  <a:lnTo>
                    <a:pt x="40" y="141"/>
                  </a:lnTo>
                  <a:lnTo>
                    <a:pt x="40" y="123"/>
                  </a:lnTo>
                  <a:lnTo>
                    <a:pt x="48" y="123"/>
                  </a:lnTo>
                  <a:lnTo>
                    <a:pt x="64" y="105"/>
                  </a:lnTo>
                  <a:lnTo>
                    <a:pt x="72" y="97"/>
                  </a:lnTo>
                  <a:lnTo>
                    <a:pt x="96" y="79"/>
                  </a:lnTo>
                  <a:lnTo>
                    <a:pt x="104" y="70"/>
                  </a:lnTo>
                  <a:lnTo>
                    <a:pt x="120" y="61"/>
                  </a:lnTo>
                  <a:lnTo>
                    <a:pt x="144" y="44"/>
                  </a:lnTo>
                  <a:lnTo>
                    <a:pt x="152" y="35"/>
                  </a:lnTo>
                  <a:lnTo>
                    <a:pt x="176" y="35"/>
                  </a:lnTo>
                  <a:lnTo>
                    <a:pt x="184" y="26"/>
                  </a:lnTo>
                  <a:lnTo>
                    <a:pt x="208" y="9"/>
                  </a:lnTo>
                  <a:lnTo>
                    <a:pt x="216" y="9"/>
                  </a:lnTo>
                  <a:lnTo>
                    <a:pt x="232" y="9"/>
                  </a:lnTo>
                  <a:lnTo>
                    <a:pt x="232" y="0"/>
                  </a:lnTo>
                  <a:lnTo>
                    <a:pt x="240" y="9"/>
                  </a:lnTo>
                  <a:lnTo>
                    <a:pt x="232" y="9"/>
                  </a:lnTo>
                  <a:lnTo>
                    <a:pt x="216" y="9"/>
                  </a:lnTo>
                  <a:lnTo>
                    <a:pt x="208" y="26"/>
                  </a:lnTo>
                  <a:lnTo>
                    <a:pt x="200" y="26"/>
                  </a:lnTo>
                  <a:lnTo>
                    <a:pt x="184" y="35"/>
                  </a:lnTo>
                  <a:lnTo>
                    <a:pt x="176" y="44"/>
                  </a:lnTo>
                  <a:lnTo>
                    <a:pt x="168" y="44"/>
                  </a:lnTo>
                  <a:lnTo>
                    <a:pt x="144" y="61"/>
                  </a:lnTo>
                  <a:lnTo>
                    <a:pt x="136" y="70"/>
                  </a:lnTo>
                  <a:lnTo>
                    <a:pt x="112" y="79"/>
                  </a:lnTo>
                  <a:lnTo>
                    <a:pt x="104" y="97"/>
                  </a:lnTo>
                  <a:lnTo>
                    <a:pt x="96" y="105"/>
                  </a:lnTo>
                  <a:lnTo>
                    <a:pt x="80" y="114"/>
                  </a:lnTo>
                  <a:lnTo>
                    <a:pt x="80" y="123"/>
                  </a:lnTo>
                  <a:lnTo>
                    <a:pt x="72" y="141"/>
                  </a:lnTo>
                  <a:lnTo>
                    <a:pt x="64" y="149"/>
                  </a:lnTo>
                  <a:lnTo>
                    <a:pt x="48" y="176"/>
                  </a:lnTo>
                  <a:lnTo>
                    <a:pt x="48" y="185"/>
                  </a:lnTo>
                  <a:lnTo>
                    <a:pt x="40" y="211"/>
                  </a:lnTo>
                  <a:lnTo>
                    <a:pt x="32" y="228"/>
                  </a:lnTo>
                  <a:lnTo>
                    <a:pt x="32" y="237"/>
                  </a:lnTo>
                  <a:lnTo>
                    <a:pt x="32" y="264"/>
                  </a:lnTo>
                  <a:lnTo>
                    <a:pt x="16" y="272"/>
                  </a:lnTo>
                  <a:lnTo>
                    <a:pt x="16" y="290"/>
                  </a:lnTo>
                  <a:lnTo>
                    <a:pt x="16" y="299"/>
                  </a:lnTo>
                  <a:lnTo>
                    <a:pt x="16" y="308"/>
                  </a:lnTo>
                  <a:lnTo>
                    <a:pt x="8" y="308"/>
                  </a:lnTo>
                  <a:lnTo>
                    <a:pt x="16"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4453" name="Group 65"/>
          <p:cNvGrpSpPr>
            <a:grpSpLocks/>
          </p:cNvGrpSpPr>
          <p:nvPr/>
        </p:nvGrpSpPr>
        <p:grpSpPr bwMode="auto">
          <a:xfrm>
            <a:off x="3597275" y="3074988"/>
            <a:ext cx="774700" cy="614362"/>
            <a:chOff x="2659" y="3226"/>
            <a:chExt cx="488" cy="387"/>
          </a:xfrm>
        </p:grpSpPr>
        <p:sp>
          <p:nvSpPr>
            <p:cNvPr id="493104" name="Freeform 66"/>
            <p:cNvSpPr>
              <a:spLocks/>
            </p:cNvSpPr>
            <p:nvPr/>
          </p:nvSpPr>
          <p:spPr bwMode="auto">
            <a:xfrm>
              <a:off x="2795" y="3226"/>
              <a:ext cx="40" cy="53"/>
            </a:xfrm>
            <a:custGeom>
              <a:avLst/>
              <a:gdLst>
                <a:gd name="T0" fmla="*/ 40 w 40"/>
                <a:gd name="T1" fmla="*/ 0 h 53"/>
                <a:gd name="T2" fmla="*/ 40 w 40"/>
                <a:gd name="T3" fmla="*/ 9 h 53"/>
                <a:gd name="T4" fmla="*/ 40 w 40"/>
                <a:gd name="T5" fmla="*/ 18 h 53"/>
                <a:gd name="T6" fmla="*/ 32 w 40"/>
                <a:gd name="T7" fmla="*/ 18 h 53"/>
                <a:gd name="T8" fmla="*/ 24 w 40"/>
                <a:gd name="T9" fmla="*/ 18 h 53"/>
                <a:gd name="T10" fmla="*/ 24 w 40"/>
                <a:gd name="T11" fmla="*/ 35 h 53"/>
                <a:gd name="T12" fmla="*/ 8 w 40"/>
                <a:gd name="T13" fmla="*/ 35 h 53"/>
                <a:gd name="T14" fmla="*/ 8 w 40"/>
                <a:gd name="T15" fmla="*/ 44 h 53"/>
                <a:gd name="T16" fmla="*/ 0 w 40"/>
                <a:gd name="T17" fmla="*/ 44 h 53"/>
                <a:gd name="T18" fmla="*/ 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40" y="0"/>
                  </a:moveTo>
                  <a:lnTo>
                    <a:pt x="40" y="9"/>
                  </a:lnTo>
                  <a:lnTo>
                    <a:pt x="40" y="18"/>
                  </a:lnTo>
                  <a:lnTo>
                    <a:pt x="32" y="18"/>
                  </a:lnTo>
                  <a:lnTo>
                    <a:pt x="24" y="18"/>
                  </a:lnTo>
                  <a:lnTo>
                    <a:pt x="24" y="35"/>
                  </a:lnTo>
                  <a:lnTo>
                    <a:pt x="8" y="35"/>
                  </a:lnTo>
                  <a:lnTo>
                    <a:pt x="8" y="44"/>
                  </a:lnTo>
                  <a:lnTo>
                    <a:pt x="0" y="44"/>
                  </a:lnTo>
                  <a:lnTo>
                    <a:pt x="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05" name="Freeform 67"/>
            <p:cNvSpPr>
              <a:spLocks/>
            </p:cNvSpPr>
            <p:nvPr/>
          </p:nvSpPr>
          <p:spPr bwMode="auto">
            <a:xfrm>
              <a:off x="2835" y="3226"/>
              <a:ext cx="56" cy="97"/>
            </a:xfrm>
            <a:custGeom>
              <a:avLst/>
              <a:gdLst>
                <a:gd name="T0" fmla="*/ 0 w 56"/>
                <a:gd name="T1" fmla="*/ 0 h 97"/>
                <a:gd name="T2" fmla="*/ 0 w 56"/>
                <a:gd name="T3" fmla="*/ 9 h 97"/>
                <a:gd name="T4" fmla="*/ 0 w 56"/>
                <a:gd name="T5" fmla="*/ 18 h 97"/>
                <a:gd name="T6" fmla="*/ 16 w 56"/>
                <a:gd name="T7" fmla="*/ 35 h 97"/>
                <a:gd name="T8" fmla="*/ 24 w 56"/>
                <a:gd name="T9" fmla="*/ 44 h 97"/>
                <a:gd name="T10" fmla="*/ 32 w 56"/>
                <a:gd name="T11" fmla="*/ 53 h 97"/>
                <a:gd name="T12" fmla="*/ 48 w 56"/>
                <a:gd name="T13" fmla="*/ 62 h 97"/>
                <a:gd name="T14" fmla="*/ 56 w 56"/>
                <a:gd name="T15" fmla="*/ 79 h 97"/>
                <a:gd name="T16" fmla="*/ 56 w 56"/>
                <a:gd name="T17" fmla="*/ 88 h 97"/>
                <a:gd name="T18" fmla="*/ 56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0" y="0"/>
                  </a:moveTo>
                  <a:lnTo>
                    <a:pt x="0" y="9"/>
                  </a:lnTo>
                  <a:lnTo>
                    <a:pt x="0" y="18"/>
                  </a:lnTo>
                  <a:lnTo>
                    <a:pt x="16" y="35"/>
                  </a:lnTo>
                  <a:lnTo>
                    <a:pt x="24" y="44"/>
                  </a:lnTo>
                  <a:lnTo>
                    <a:pt x="32" y="53"/>
                  </a:lnTo>
                  <a:lnTo>
                    <a:pt x="48" y="62"/>
                  </a:lnTo>
                  <a:lnTo>
                    <a:pt x="56" y="79"/>
                  </a:lnTo>
                  <a:lnTo>
                    <a:pt x="56" y="88"/>
                  </a:lnTo>
                  <a:lnTo>
                    <a:pt x="56"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06" name="Freeform 68"/>
            <p:cNvSpPr>
              <a:spLocks/>
            </p:cNvSpPr>
            <p:nvPr/>
          </p:nvSpPr>
          <p:spPr bwMode="auto">
            <a:xfrm>
              <a:off x="2867" y="3226"/>
              <a:ext cx="88" cy="97"/>
            </a:xfrm>
            <a:custGeom>
              <a:avLst/>
              <a:gdLst>
                <a:gd name="T0" fmla="*/ 0 w 88"/>
                <a:gd name="T1" fmla="*/ 0 h 97"/>
                <a:gd name="T2" fmla="*/ 16 w 88"/>
                <a:gd name="T3" fmla="*/ 35 h 97"/>
                <a:gd name="T4" fmla="*/ 24 w 88"/>
                <a:gd name="T5" fmla="*/ 35 h 97"/>
                <a:gd name="T6" fmla="*/ 24 w 88"/>
                <a:gd name="T7" fmla="*/ 44 h 97"/>
                <a:gd name="T8" fmla="*/ 32 w 88"/>
                <a:gd name="T9" fmla="*/ 44 h 97"/>
                <a:gd name="T10" fmla="*/ 48 w 88"/>
                <a:gd name="T11" fmla="*/ 44 h 97"/>
                <a:gd name="T12" fmla="*/ 56 w 88"/>
                <a:gd name="T13" fmla="*/ 53 h 97"/>
                <a:gd name="T14" fmla="*/ 64 w 88"/>
                <a:gd name="T15" fmla="*/ 53 h 97"/>
                <a:gd name="T16" fmla="*/ 64 w 88"/>
                <a:gd name="T17" fmla="*/ 62 h 97"/>
                <a:gd name="T18" fmla="*/ 72 w 88"/>
                <a:gd name="T19" fmla="*/ 62 h 97"/>
                <a:gd name="T20" fmla="*/ 72 w 88"/>
                <a:gd name="T21" fmla="*/ 79 h 97"/>
                <a:gd name="T22" fmla="*/ 88 w 88"/>
                <a:gd name="T23" fmla="*/ 79 h 97"/>
                <a:gd name="T24" fmla="*/ 88 w 88"/>
                <a:gd name="T25" fmla="*/ 88 h 97"/>
                <a:gd name="T26" fmla="*/ 88 w 88"/>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8"/>
                <a:gd name="T43" fmla="*/ 0 h 97"/>
                <a:gd name="T44" fmla="*/ 88 w 88"/>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8" h="97">
                  <a:moveTo>
                    <a:pt x="0" y="0"/>
                  </a:moveTo>
                  <a:lnTo>
                    <a:pt x="16" y="35"/>
                  </a:lnTo>
                  <a:lnTo>
                    <a:pt x="24" y="35"/>
                  </a:lnTo>
                  <a:lnTo>
                    <a:pt x="24" y="44"/>
                  </a:lnTo>
                  <a:lnTo>
                    <a:pt x="32" y="44"/>
                  </a:lnTo>
                  <a:lnTo>
                    <a:pt x="48" y="44"/>
                  </a:lnTo>
                  <a:lnTo>
                    <a:pt x="56" y="53"/>
                  </a:lnTo>
                  <a:lnTo>
                    <a:pt x="64" y="53"/>
                  </a:lnTo>
                  <a:lnTo>
                    <a:pt x="64" y="62"/>
                  </a:lnTo>
                  <a:lnTo>
                    <a:pt x="72" y="62"/>
                  </a:lnTo>
                  <a:lnTo>
                    <a:pt x="72" y="79"/>
                  </a:lnTo>
                  <a:lnTo>
                    <a:pt x="88" y="79"/>
                  </a:lnTo>
                  <a:lnTo>
                    <a:pt x="88" y="88"/>
                  </a:lnTo>
                  <a:lnTo>
                    <a:pt x="88"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07" name="Freeform 69"/>
            <p:cNvSpPr>
              <a:spLocks/>
            </p:cNvSpPr>
            <p:nvPr/>
          </p:nvSpPr>
          <p:spPr bwMode="auto">
            <a:xfrm>
              <a:off x="2803" y="3270"/>
              <a:ext cx="56" cy="114"/>
            </a:xfrm>
            <a:custGeom>
              <a:avLst/>
              <a:gdLst>
                <a:gd name="T0" fmla="*/ 56 w 56"/>
                <a:gd name="T1" fmla="*/ 0 h 114"/>
                <a:gd name="T2" fmla="*/ 56 w 56"/>
                <a:gd name="T3" fmla="*/ 9 h 114"/>
                <a:gd name="T4" fmla="*/ 56 w 56"/>
                <a:gd name="T5" fmla="*/ 18 h 114"/>
                <a:gd name="T6" fmla="*/ 56 w 56"/>
                <a:gd name="T7" fmla="*/ 35 h 114"/>
                <a:gd name="T8" fmla="*/ 48 w 56"/>
                <a:gd name="T9" fmla="*/ 44 h 114"/>
                <a:gd name="T10" fmla="*/ 32 w 56"/>
                <a:gd name="T11" fmla="*/ 53 h 114"/>
                <a:gd name="T12" fmla="*/ 16 w 56"/>
                <a:gd name="T13" fmla="*/ 70 h 114"/>
                <a:gd name="T14" fmla="*/ 16 w 56"/>
                <a:gd name="T15" fmla="*/ 79 h 114"/>
                <a:gd name="T16" fmla="*/ 16 w 56"/>
                <a:gd name="T17" fmla="*/ 88 h 114"/>
                <a:gd name="T18" fmla="*/ 0 w 56"/>
                <a:gd name="T19" fmla="*/ 88 h 114"/>
                <a:gd name="T20" fmla="*/ 0 w 56"/>
                <a:gd name="T21" fmla="*/ 105 h 114"/>
                <a:gd name="T22" fmla="*/ 0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56" y="0"/>
                  </a:moveTo>
                  <a:lnTo>
                    <a:pt x="56" y="9"/>
                  </a:lnTo>
                  <a:lnTo>
                    <a:pt x="56" y="18"/>
                  </a:lnTo>
                  <a:lnTo>
                    <a:pt x="56" y="35"/>
                  </a:lnTo>
                  <a:lnTo>
                    <a:pt x="48" y="44"/>
                  </a:lnTo>
                  <a:lnTo>
                    <a:pt x="32" y="53"/>
                  </a:lnTo>
                  <a:lnTo>
                    <a:pt x="16" y="70"/>
                  </a:lnTo>
                  <a:lnTo>
                    <a:pt x="16" y="79"/>
                  </a:lnTo>
                  <a:lnTo>
                    <a:pt x="16" y="88"/>
                  </a:lnTo>
                  <a:lnTo>
                    <a:pt x="0" y="88"/>
                  </a:lnTo>
                  <a:lnTo>
                    <a:pt x="0" y="105"/>
                  </a:lnTo>
                  <a:lnTo>
                    <a:pt x="0"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08" name="Freeform 70"/>
            <p:cNvSpPr>
              <a:spLocks/>
            </p:cNvSpPr>
            <p:nvPr/>
          </p:nvSpPr>
          <p:spPr bwMode="auto">
            <a:xfrm>
              <a:off x="2859" y="3226"/>
              <a:ext cx="72" cy="158"/>
            </a:xfrm>
            <a:custGeom>
              <a:avLst/>
              <a:gdLst>
                <a:gd name="T0" fmla="*/ 0 w 72"/>
                <a:gd name="T1" fmla="*/ 0 h 158"/>
                <a:gd name="T2" fmla="*/ 8 w 72"/>
                <a:gd name="T3" fmla="*/ 44 h 158"/>
                <a:gd name="T4" fmla="*/ 8 w 72"/>
                <a:gd name="T5" fmla="*/ 53 h 158"/>
                <a:gd name="T6" fmla="*/ 24 w 72"/>
                <a:gd name="T7" fmla="*/ 53 h 158"/>
                <a:gd name="T8" fmla="*/ 24 w 72"/>
                <a:gd name="T9" fmla="*/ 62 h 158"/>
                <a:gd name="T10" fmla="*/ 32 w 72"/>
                <a:gd name="T11" fmla="*/ 79 h 158"/>
                <a:gd name="T12" fmla="*/ 40 w 72"/>
                <a:gd name="T13" fmla="*/ 79 h 158"/>
                <a:gd name="T14" fmla="*/ 40 w 72"/>
                <a:gd name="T15" fmla="*/ 88 h 158"/>
                <a:gd name="T16" fmla="*/ 56 w 72"/>
                <a:gd name="T17" fmla="*/ 88 h 158"/>
                <a:gd name="T18" fmla="*/ 56 w 72"/>
                <a:gd name="T19" fmla="*/ 97 h 158"/>
                <a:gd name="T20" fmla="*/ 56 w 72"/>
                <a:gd name="T21" fmla="*/ 114 h 158"/>
                <a:gd name="T22" fmla="*/ 64 w 72"/>
                <a:gd name="T23" fmla="*/ 114 h 158"/>
                <a:gd name="T24" fmla="*/ 64 w 72"/>
                <a:gd name="T25" fmla="*/ 123 h 158"/>
                <a:gd name="T26" fmla="*/ 72 w 72"/>
                <a:gd name="T27" fmla="*/ 132 h 158"/>
                <a:gd name="T28" fmla="*/ 72 w 72"/>
                <a:gd name="T29" fmla="*/ 149 h 158"/>
                <a:gd name="T30" fmla="*/ 64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0" y="0"/>
                  </a:moveTo>
                  <a:lnTo>
                    <a:pt x="8" y="44"/>
                  </a:lnTo>
                  <a:lnTo>
                    <a:pt x="8" y="53"/>
                  </a:lnTo>
                  <a:lnTo>
                    <a:pt x="24" y="53"/>
                  </a:lnTo>
                  <a:lnTo>
                    <a:pt x="24" y="62"/>
                  </a:lnTo>
                  <a:lnTo>
                    <a:pt x="32" y="79"/>
                  </a:lnTo>
                  <a:lnTo>
                    <a:pt x="40" y="79"/>
                  </a:lnTo>
                  <a:lnTo>
                    <a:pt x="40" y="88"/>
                  </a:lnTo>
                  <a:lnTo>
                    <a:pt x="56" y="88"/>
                  </a:lnTo>
                  <a:lnTo>
                    <a:pt x="56" y="97"/>
                  </a:lnTo>
                  <a:lnTo>
                    <a:pt x="56" y="114"/>
                  </a:lnTo>
                  <a:lnTo>
                    <a:pt x="64" y="114"/>
                  </a:lnTo>
                  <a:lnTo>
                    <a:pt x="64" y="123"/>
                  </a:lnTo>
                  <a:lnTo>
                    <a:pt x="72" y="132"/>
                  </a:lnTo>
                  <a:lnTo>
                    <a:pt x="72" y="149"/>
                  </a:lnTo>
                  <a:lnTo>
                    <a:pt x="64"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09" name="Freeform 71"/>
            <p:cNvSpPr>
              <a:spLocks/>
            </p:cNvSpPr>
            <p:nvPr/>
          </p:nvSpPr>
          <p:spPr bwMode="auto">
            <a:xfrm>
              <a:off x="2763" y="3226"/>
              <a:ext cx="96" cy="114"/>
            </a:xfrm>
            <a:custGeom>
              <a:avLst/>
              <a:gdLst>
                <a:gd name="T0" fmla="*/ 96 w 96"/>
                <a:gd name="T1" fmla="*/ 0 h 114"/>
                <a:gd name="T2" fmla="*/ 72 w 96"/>
                <a:gd name="T3" fmla="*/ 35 h 114"/>
                <a:gd name="T4" fmla="*/ 64 w 96"/>
                <a:gd name="T5" fmla="*/ 44 h 114"/>
                <a:gd name="T6" fmla="*/ 56 w 96"/>
                <a:gd name="T7" fmla="*/ 44 h 114"/>
                <a:gd name="T8" fmla="*/ 40 w 96"/>
                <a:gd name="T9" fmla="*/ 44 h 114"/>
                <a:gd name="T10" fmla="*/ 32 w 96"/>
                <a:gd name="T11" fmla="*/ 44 h 114"/>
                <a:gd name="T12" fmla="*/ 32 w 96"/>
                <a:gd name="T13" fmla="*/ 53 h 114"/>
                <a:gd name="T14" fmla="*/ 24 w 96"/>
                <a:gd name="T15" fmla="*/ 53 h 114"/>
                <a:gd name="T16" fmla="*/ 8 w 96"/>
                <a:gd name="T17" fmla="*/ 62 h 114"/>
                <a:gd name="T18" fmla="*/ 0 w 96"/>
                <a:gd name="T19" fmla="*/ 79 h 114"/>
                <a:gd name="T20" fmla="*/ 0 w 96"/>
                <a:gd name="T21" fmla="*/ 88 h 114"/>
                <a:gd name="T22" fmla="*/ 0 w 96"/>
                <a:gd name="T23" fmla="*/ 97 h 114"/>
                <a:gd name="T24" fmla="*/ 0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96" y="0"/>
                  </a:moveTo>
                  <a:lnTo>
                    <a:pt x="72" y="35"/>
                  </a:lnTo>
                  <a:lnTo>
                    <a:pt x="64" y="44"/>
                  </a:lnTo>
                  <a:lnTo>
                    <a:pt x="56" y="44"/>
                  </a:lnTo>
                  <a:lnTo>
                    <a:pt x="40" y="44"/>
                  </a:lnTo>
                  <a:lnTo>
                    <a:pt x="32" y="44"/>
                  </a:lnTo>
                  <a:lnTo>
                    <a:pt x="32" y="53"/>
                  </a:lnTo>
                  <a:lnTo>
                    <a:pt x="24" y="53"/>
                  </a:lnTo>
                  <a:lnTo>
                    <a:pt x="8" y="62"/>
                  </a:lnTo>
                  <a:lnTo>
                    <a:pt x="0" y="79"/>
                  </a:lnTo>
                  <a:lnTo>
                    <a:pt x="0" y="88"/>
                  </a:lnTo>
                  <a:lnTo>
                    <a:pt x="0" y="97"/>
                  </a:lnTo>
                  <a:lnTo>
                    <a:pt x="0"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10" name="Freeform 72"/>
            <p:cNvSpPr>
              <a:spLocks/>
            </p:cNvSpPr>
            <p:nvPr/>
          </p:nvSpPr>
          <p:spPr bwMode="auto">
            <a:xfrm>
              <a:off x="2803" y="3270"/>
              <a:ext cx="48" cy="132"/>
            </a:xfrm>
            <a:custGeom>
              <a:avLst/>
              <a:gdLst>
                <a:gd name="T0" fmla="*/ 0 w 48"/>
                <a:gd name="T1" fmla="*/ 0 h 132"/>
                <a:gd name="T2" fmla="*/ 0 w 48"/>
                <a:gd name="T3" fmla="*/ 9 h 132"/>
                <a:gd name="T4" fmla="*/ 0 w 48"/>
                <a:gd name="T5" fmla="*/ 18 h 132"/>
                <a:gd name="T6" fmla="*/ 0 w 48"/>
                <a:gd name="T7" fmla="*/ 35 h 132"/>
                <a:gd name="T8" fmla="*/ 0 w 48"/>
                <a:gd name="T9" fmla="*/ 44 h 132"/>
                <a:gd name="T10" fmla="*/ 16 w 48"/>
                <a:gd name="T11" fmla="*/ 53 h 132"/>
                <a:gd name="T12" fmla="*/ 24 w 48"/>
                <a:gd name="T13" fmla="*/ 70 h 132"/>
                <a:gd name="T14" fmla="*/ 24 w 48"/>
                <a:gd name="T15" fmla="*/ 79 h 132"/>
                <a:gd name="T16" fmla="*/ 32 w 48"/>
                <a:gd name="T17" fmla="*/ 88 h 132"/>
                <a:gd name="T18" fmla="*/ 32 w 48"/>
                <a:gd name="T19" fmla="*/ 105 h 132"/>
                <a:gd name="T20" fmla="*/ 48 w 48"/>
                <a:gd name="T21" fmla="*/ 105 h 132"/>
                <a:gd name="T22" fmla="*/ 48 w 48"/>
                <a:gd name="T23" fmla="*/ 114 h 132"/>
                <a:gd name="T24" fmla="*/ 48 w 48"/>
                <a:gd name="T25" fmla="*/ 123 h 132"/>
                <a:gd name="T26" fmla="*/ 48 w 48"/>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8"/>
                <a:gd name="T43" fmla="*/ 0 h 132"/>
                <a:gd name="T44" fmla="*/ 48 w 48"/>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8" h="132">
                  <a:moveTo>
                    <a:pt x="0" y="0"/>
                  </a:moveTo>
                  <a:lnTo>
                    <a:pt x="0" y="9"/>
                  </a:lnTo>
                  <a:lnTo>
                    <a:pt x="0" y="18"/>
                  </a:lnTo>
                  <a:lnTo>
                    <a:pt x="0" y="35"/>
                  </a:lnTo>
                  <a:lnTo>
                    <a:pt x="0" y="44"/>
                  </a:lnTo>
                  <a:lnTo>
                    <a:pt x="16" y="53"/>
                  </a:lnTo>
                  <a:lnTo>
                    <a:pt x="24" y="70"/>
                  </a:lnTo>
                  <a:lnTo>
                    <a:pt x="24" y="79"/>
                  </a:lnTo>
                  <a:lnTo>
                    <a:pt x="32" y="88"/>
                  </a:lnTo>
                  <a:lnTo>
                    <a:pt x="32" y="105"/>
                  </a:lnTo>
                  <a:lnTo>
                    <a:pt x="48" y="105"/>
                  </a:lnTo>
                  <a:lnTo>
                    <a:pt x="48" y="114"/>
                  </a:lnTo>
                  <a:lnTo>
                    <a:pt x="48" y="123"/>
                  </a:lnTo>
                  <a:lnTo>
                    <a:pt x="48"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11" name="Freeform 73"/>
            <p:cNvSpPr>
              <a:spLocks/>
            </p:cNvSpPr>
            <p:nvPr/>
          </p:nvSpPr>
          <p:spPr bwMode="auto">
            <a:xfrm>
              <a:off x="2851" y="3305"/>
              <a:ext cx="40" cy="88"/>
            </a:xfrm>
            <a:custGeom>
              <a:avLst/>
              <a:gdLst>
                <a:gd name="T0" fmla="*/ 40 w 40"/>
                <a:gd name="T1" fmla="*/ 0 h 88"/>
                <a:gd name="T2" fmla="*/ 40 w 40"/>
                <a:gd name="T3" fmla="*/ 26 h 88"/>
                <a:gd name="T4" fmla="*/ 32 w 40"/>
                <a:gd name="T5" fmla="*/ 35 h 88"/>
                <a:gd name="T6" fmla="*/ 24 w 40"/>
                <a:gd name="T7" fmla="*/ 44 h 88"/>
                <a:gd name="T8" fmla="*/ 8 w 40"/>
                <a:gd name="T9" fmla="*/ 44 h 88"/>
                <a:gd name="T10" fmla="*/ 8 w 40"/>
                <a:gd name="T11" fmla="*/ 62 h 88"/>
                <a:gd name="T12" fmla="*/ 0 w 40"/>
                <a:gd name="T13" fmla="*/ 62 h 88"/>
                <a:gd name="T14" fmla="*/ 0 w 40"/>
                <a:gd name="T15" fmla="*/ 70 h 88"/>
                <a:gd name="T16" fmla="*/ 0 w 40"/>
                <a:gd name="T17" fmla="*/ 79 h 88"/>
                <a:gd name="T18" fmla="*/ 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40" y="0"/>
                  </a:moveTo>
                  <a:lnTo>
                    <a:pt x="40" y="26"/>
                  </a:lnTo>
                  <a:lnTo>
                    <a:pt x="32" y="35"/>
                  </a:lnTo>
                  <a:lnTo>
                    <a:pt x="24" y="44"/>
                  </a:lnTo>
                  <a:lnTo>
                    <a:pt x="8" y="44"/>
                  </a:lnTo>
                  <a:lnTo>
                    <a:pt x="8" y="62"/>
                  </a:lnTo>
                  <a:lnTo>
                    <a:pt x="0" y="62"/>
                  </a:lnTo>
                  <a:lnTo>
                    <a:pt x="0" y="70"/>
                  </a:lnTo>
                  <a:lnTo>
                    <a:pt x="0" y="79"/>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12" name="Freeform 74"/>
            <p:cNvSpPr>
              <a:spLocks/>
            </p:cNvSpPr>
            <p:nvPr/>
          </p:nvSpPr>
          <p:spPr bwMode="auto">
            <a:xfrm>
              <a:off x="2867" y="3279"/>
              <a:ext cx="64" cy="140"/>
            </a:xfrm>
            <a:custGeom>
              <a:avLst/>
              <a:gdLst>
                <a:gd name="T0" fmla="*/ 64 w 64"/>
                <a:gd name="T1" fmla="*/ 0 h 140"/>
                <a:gd name="T2" fmla="*/ 56 w 64"/>
                <a:gd name="T3" fmla="*/ 61 h 140"/>
                <a:gd name="T4" fmla="*/ 48 w 64"/>
                <a:gd name="T5" fmla="*/ 70 h 140"/>
                <a:gd name="T6" fmla="*/ 32 w 64"/>
                <a:gd name="T7" fmla="*/ 79 h 140"/>
                <a:gd name="T8" fmla="*/ 32 w 64"/>
                <a:gd name="T9" fmla="*/ 105 h 140"/>
                <a:gd name="T10" fmla="*/ 24 w 64"/>
                <a:gd name="T11" fmla="*/ 114 h 140"/>
                <a:gd name="T12" fmla="*/ 24 w 64"/>
                <a:gd name="T13" fmla="*/ 123 h 140"/>
                <a:gd name="T14" fmla="*/ 16 w 64"/>
                <a:gd name="T15" fmla="*/ 123 h 140"/>
                <a:gd name="T16" fmla="*/ 0 w 64"/>
                <a:gd name="T17" fmla="*/ 123 h 140"/>
                <a:gd name="T18" fmla="*/ 0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64" y="0"/>
                  </a:moveTo>
                  <a:lnTo>
                    <a:pt x="56" y="61"/>
                  </a:lnTo>
                  <a:lnTo>
                    <a:pt x="48" y="70"/>
                  </a:lnTo>
                  <a:lnTo>
                    <a:pt x="32" y="79"/>
                  </a:lnTo>
                  <a:lnTo>
                    <a:pt x="32" y="105"/>
                  </a:lnTo>
                  <a:lnTo>
                    <a:pt x="24" y="114"/>
                  </a:lnTo>
                  <a:lnTo>
                    <a:pt x="24" y="123"/>
                  </a:lnTo>
                  <a:lnTo>
                    <a:pt x="16" y="123"/>
                  </a:lnTo>
                  <a:lnTo>
                    <a:pt x="0" y="123"/>
                  </a:lnTo>
                  <a:lnTo>
                    <a:pt x="0"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13" name="Freeform 75"/>
            <p:cNvSpPr>
              <a:spLocks/>
            </p:cNvSpPr>
            <p:nvPr/>
          </p:nvSpPr>
          <p:spPr bwMode="auto">
            <a:xfrm>
              <a:off x="2883" y="3226"/>
              <a:ext cx="104" cy="193"/>
            </a:xfrm>
            <a:custGeom>
              <a:avLst/>
              <a:gdLst>
                <a:gd name="T0" fmla="*/ 0 w 104"/>
                <a:gd name="T1" fmla="*/ 0 h 193"/>
                <a:gd name="T2" fmla="*/ 16 w 104"/>
                <a:gd name="T3" fmla="*/ 18 h 193"/>
                <a:gd name="T4" fmla="*/ 32 w 104"/>
                <a:gd name="T5" fmla="*/ 35 h 193"/>
                <a:gd name="T6" fmla="*/ 40 w 104"/>
                <a:gd name="T7" fmla="*/ 44 h 193"/>
                <a:gd name="T8" fmla="*/ 40 w 104"/>
                <a:gd name="T9" fmla="*/ 53 h 193"/>
                <a:gd name="T10" fmla="*/ 48 w 104"/>
                <a:gd name="T11" fmla="*/ 53 h 193"/>
                <a:gd name="T12" fmla="*/ 48 w 104"/>
                <a:gd name="T13" fmla="*/ 62 h 193"/>
                <a:gd name="T14" fmla="*/ 56 w 104"/>
                <a:gd name="T15" fmla="*/ 62 h 193"/>
                <a:gd name="T16" fmla="*/ 72 w 104"/>
                <a:gd name="T17" fmla="*/ 79 h 193"/>
                <a:gd name="T18" fmla="*/ 72 w 104"/>
                <a:gd name="T19" fmla="*/ 88 h 193"/>
                <a:gd name="T20" fmla="*/ 80 w 104"/>
                <a:gd name="T21" fmla="*/ 88 h 193"/>
                <a:gd name="T22" fmla="*/ 80 w 104"/>
                <a:gd name="T23" fmla="*/ 97 h 193"/>
                <a:gd name="T24" fmla="*/ 88 w 104"/>
                <a:gd name="T25" fmla="*/ 97 h 193"/>
                <a:gd name="T26" fmla="*/ 88 w 104"/>
                <a:gd name="T27" fmla="*/ 114 h 193"/>
                <a:gd name="T28" fmla="*/ 88 w 104"/>
                <a:gd name="T29" fmla="*/ 123 h 193"/>
                <a:gd name="T30" fmla="*/ 104 w 104"/>
                <a:gd name="T31" fmla="*/ 132 h 193"/>
                <a:gd name="T32" fmla="*/ 104 w 104"/>
                <a:gd name="T33" fmla="*/ 149 h 193"/>
                <a:gd name="T34" fmla="*/ 104 w 104"/>
                <a:gd name="T35" fmla="*/ 158 h 193"/>
                <a:gd name="T36" fmla="*/ 104 w 104"/>
                <a:gd name="T37" fmla="*/ 167 h 193"/>
                <a:gd name="T38" fmla="*/ 104 w 104"/>
                <a:gd name="T39" fmla="*/ 176 h 193"/>
                <a:gd name="T40" fmla="*/ 104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0" y="0"/>
                  </a:moveTo>
                  <a:lnTo>
                    <a:pt x="16" y="18"/>
                  </a:lnTo>
                  <a:lnTo>
                    <a:pt x="32" y="35"/>
                  </a:lnTo>
                  <a:lnTo>
                    <a:pt x="40" y="44"/>
                  </a:lnTo>
                  <a:lnTo>
                    <a:pt x="40" y="53"/>
                  </a:lnTo>
                  <a:lnTo>
                    <a:pt x="48" y="53"/>
                  </a:lnTo>
                  <a:lnTo>
                    <a:pt x="48" y="62"/>
                  </a:lnTo>
                  <a:lnTo>
                    <a:pt x="56" y="62"/>
                  </a:lnTo>
                  <a:lnTo>
                    <a:pt x="72" y="79"/>
                  </a:lnTo>
                  <a:lnTo>
                    <a:pt x="72" y="88"/>
                  </a:lnTo>
                  <a:lnTo>
                    <a:pt x="80" y="88"/>
                  </a:lnTo>
                  <a:lnTo>
                    <a:pt x="80" y="97"/>
                  </a:lnTo>
                  <a:lnTo>
                    <a:pt x="88" y="97"/>
                  </a:lnTo>
                  <a:lnTo>
                    <a:pt x="88" y="114"/>
                  </a:lnTo>
                  <a:lnTo>
                    <a:pt x="88" y="123"/>
                  </a:lnTo>
                  <a:lnTo>
                    <a:pt x="104" y="132"/>
                  </a:lnTo>
                  <a:lnTo>
                    <a:pt x="104" y="149"/>
                  </a:lnTo>
                  <a:lnTo>
                    <a:pt x="104" y="158"/>
                  </a:lnTo>
                  <a:lnTo>
                    <a:pt x="104" y="167"/>
                  </a:lnTo>
                  <a:lnTo>
                    <a:pt x="104" y="176"/>
                  </a:lnTo>
                  <a:lnTo>
                    <a:pt x="104"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14" name="Freeform 76"/>
            <p:cNvSpPr>
              <a:spLocks/>
            </p:cNvSpPr>
            <p:nvPr/>
          </p:nvSpPr>
          <p:spPr bwMode="auto">
            <a:xfrm>
              <a:off x="2779" y="3305"/>
              <a:ext cx="16" cy="106"/>
            </a:xfrm>
            <a:custGeom>
              <a:avLst/>
              <a:gdLst>
                <a:gd name="T0" fmla="*/ 8 w 16"/>
                <a:gd name="T1" fmla="*/ 0 h 106"/>
                <a:gd name="T2" fmla="*/ 8 w 16"/>
                <a:gd name="T3" fmla="*/ 9 h 106"/>
                <a:gd name="T4" fmla="*/ 8 w 16"/>
                <a:gd name="T5" fmla="*/ 26 h 106"/>
                <a:gd name="T6" fmla="*/ 8 w 16"/>
                <a:gd name="T7" fmla="*/ 35 h 106"/>
                <a:gd name="T8" fmla="*/ 16 w 16"/>
                <a:gd name="T9" fmla="*/ 35 h 106"/>
                <a:gd name="T10" fmla="*/ 16 w 16"/>
                <a:gd name="T11" fmla="*/ 44 h 106"/>
                <a:gd name="T12" fmla="*/ 16 w 16"/>
                <a:gd name="T13" fmla="*/ 62 h 106"/>
                <a:gd name="T14" fmla="*/ 8 w 16"/>
                <a:gd name="T15" fmla="*/ 70 h 106"/>
                <a:gd name="T16" fmla="*/ 8 w 16"/>
                <a:gd name="T17" fmla="*/ 79 h 106"/>
                <a:gd name="T18" fmla="*/ 0 w 16"/>
                <a:gd name="T19" fmla="*/ 88 h 106"/>
                <a:gd name="T20" fmla="*/ 0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16" y="35"/>
                  </a:lnTo>
                  <a:lnTo>
                    <a:pt x="16" y="44"/>
                  </a:lnTo>
                  <a:lnTo>
                    <a:pt x="16" y="62"/>
                  </a:lnTo>
                  <a:lnTo>
                    <a:pt x="8" y="70"/>
                  </a:lnTo>
                  <a:lnTo>
                    <a:pt x="8" y="79"/>
                  </a:lnTo>
                  <a:lnTo>
                    <a:pt x="0" y="88"/>
                  </a:lnTo>
                  <a:lnTo>
                    <a:pt x="0"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15" name="Freeform 77"/>
            <p:cNvSpPr>
              <a:spLocks/>
            </p:cNvSpPr>
            <p:nvPr/>
          </p:nvSpPr>
          <p:spPr bwMode="auto">
            <a:xfrm>
              <a:off x="2803" y="3375"/>
              <a:ext cx="16" cy="62"/>
            </a:xfrm>
            <a:custGeom>
              <a:avLst/>
              <a:gdLst>
                <a:gd name="T0" fmla="*/ 0 w 16"/>
                <a:gd name="T1" fmla="*/ 0 h 62"/>
                <a:gd name="T2" fmla="*/ 16 w 16"/>
                <a:gd name="T3" fmla="*/ 9 h 62"/>
                <a:gd name="T4" fmla="*/ 16 w 16"/>
                <a:gd name="T5" fmla="*/ 18 h 62"/>
                <a:gd name="T6" fmla="*/ 16 w 16"/>
                <a:gd name="T7" fmla="*/ 27 h 62"/>
                <a:gd name="T8" fmla="*/ 16 w 16"/>
                <a:gd name="T9" fmla="*/ 44 h 62"/>
                <a:gd name="T10" fmla="*/ 16 w 16"/>
                <a:gd name="T11" fmla="*/ 53 h 62"/>
                <a:gd name="T12" fmla="*/ 16 w 16"/>
                <a:gd name="T13" fmla="*/ 62 h 62"/>
                <a:gd name="T14" fmla="*/ 0 60000 65536"/>
                <a:gd name="T15" fmla="*/ 0 60000 65536"/>
                <a:gd name="T16" fmla="*/ 0 60000 65536"/>
                <a:gd name="T17" fmla="*/ 0 60000 65536"/>
                <a:gd name="T18" fmla="*/ 0 60000 65536"/>
                <a:gd name="T19" fmla="*/ 0 60000 65536"/>
                <a:gd name="T20" fmla="*/ 0 60000 65536"/>
                <a:gd name="T21" fmla="*/ 0 w 16"/>
                <a:gd name="T22" fmla="*/ 0 h 62"/>
                <a:gd name="T23" fmla="*/ 16 w 16"/>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2">
                  <a:moveTo>
                    <a:pt x="0" y="0"/>
                  </a:moveTo>
                  <a:lnTo>
                    <a:pt x="16" y="9"/>
                  </a:lnTo>
                  <a:lnTo>
                    <a:pt x="16" y="18"/>
                  </a:lnTo>
                  <a:lnTo>
                    <a:pt x="16" y="27"/>
                  </a:lnTo>
                  <a:lnTo>
                    <a:pt x="16" y="44"/>
                  </a:lnTo>
                  <a:lnTo>
                    <a:pt x="16" y="53"/>
                  </a:lnTo>
                  <a:lnTo>
                    <a:pt x="16"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16" name="Freeform 78"/>
            <p:cNvSpPr>
              <a:spLocks/>
            </p:cNvSpPr>
            <p:nvPr/>
          </p:nvSpPr>
          <p:spPr bwMode="auto">
            <a:xfrm>
              <a:off x="2731" y="3340"/>
              <a:ext cx="40" cy="79"/>
            </a:xfrm>
            <a:custGeom>
              <a:avLst/>
              <a:gdLst>
                <a:gd name="T0" fmla="*/ 32 w 40"/>
                <a:gd name="T1" fmla="*/ 0 h 79"/>
                <a:gd name="T2" fmla="*/ 40 w 40"/>
                <a:gd name="T3" fmla="*/ 9 h 79"/>
                <a:gd name="T4" fmla="*/ 32 w 40"/>
                <a:gd name="T5" fmla="*/ 18 h 79"/>
                <a:gd name="T6" fmla="*/ 32 w 40"/>
                <a:gd name="T7" fmla="*/ 35 h 79"/>
                <a:gd name="T8" fmla="*/ 24 w 40"/>
                <a:gd name="T9" fmla="*/ 35 h 79"/>
                <a:gd name="T10" fmla="*/ 8 w 40"/>
                <a:gd name="T11" fmla="*/ 44 h 79"/>
                <a:gd name="T12" fmla="*/ 0 w 40"/>
                <a:gd name="T13" fmla="*/ 53 h 79"/>
                <a:gd name="T14" fmla="*/ 0 w 40"/>
                <a:gd name="T15" fmla="*/ 62 h 79"/>
                <a:gd name="T16" fmla="*/ 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32" y="0"/>
                  </a:moveTo>
                  <a:lnTo>
                    <a:pt x="40" y="9"/>
                  </a:lnTo>
                  <a:lnTo>
                    <a:pt x="32" y="18"/>
                  </a:lnTo>
                  <a:lnTo>
                    <a:pt x="32" y="35"/>
                  </a:lnTo>
                  <a:lnTo>
                    <a:pt x="24" y="35"/>
                  </a:lnTo>
                  <a:lnTo>
                    <a:pt x="8" y="44"/>
                  </a:lnTo>
                  <a:lnTo>
                    <a:pt x="0" y="53"/>
                  </a:lnTo>
                  <a:lnTo>
                    <a:pt x="0" y="62"/>
                  </a:lnTo>
                  <a:lnTo>
                    <a:pt x="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17" name="Freeform 79"/>
            <p:cNvSpPr>
              <a:spLocks/>
            </p:cNvSpPr>
            <p:nvPr/>
          </p:nvSpPr>
          <p:spPr bwMode="auto">
            <a:xfrm>
              <a:off x="2715" y="3288"/>
              <a:ext cx="56" cy="70"/>
            </a:xfrm>
            <a:custGeom>
              <a:avLst/>
              <a:gdLst>
                <a:gd name="T0" fmla="*/ 56 w 56"/>
                <a:gd name="T1" fmla="*/ 0 h 70"/>
                <a:gd name="T2" fmla="*/ 48 w 56"/>
                <a:gd name="T3" fmla="*/ 0 h 70"/>
                <a:gd name="T4" fmla="*/ 40 w 56"/>
                <a:gd name="T5" fmla="*/ 0 h 70"/>
                <a:gd name="T6" fmla="*/ 24 w 56"/>
                <a:gd name="T7" fmla="*/ 17 h 70"/>
                <a:gd name="T8" fmla="*/ 16 w 56"/>
                <a:gd name="T9" fmla="*/ 17 h 70"/>
                <a:gd name="T10" fmla="*/ 16 w 56"/>
                <a:gd name="T11" fmla="*/ 26 h 70"/>
                <a:gd name="T12" fmla="*/ 8 w 56"/>
                <a:gd name="T13" fmla="*/ 26 h 70"/>
                <a:gd name="T14" fmla="*/ 8 w 56"/>
                <a:gd name="T15" fmla="*/ 35 h 70"/>
                <a:gd name="T16" fmla="*/ 8 w 56"/>
                <a:gd name="T17" fmla="*/ 52 h 70"/>
                <a:gd name="T18" fmla="*/ 0 w 56"/>
                <a:gd name="T19" fmla="*/ 61 h 70"/>
                <a:gd name="T20" fmla="*/ 0 w 56"/>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6"/>
                <a:gd name="T34" fmla="*/ 0 h 70"/>
                <a:gd name="T35" fmla="*/ 56 w 56"/>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6" h="70">
                  <a:moveTo>
                    <a:pt x="56" y="0"/>
                  </a:moveTo>
                  <a:lnTo>
                    <a:pt x="48" y="0"/>
                  </a:lnTo>
                  <a:lnTo>
                    <a:pt x="40" y="0"/>
                  </a:lnTo>
                  <a:lnTo>
                    <a:pt x="24" y="17"/>
                  </a:lnTo>
                  <a:lnTo>
                    <a:pt x="16" y="17"/>
                  </a:lnTo>
                  <a:lnTo>
                    <a:pt x="16" y="26"/>
                  </a:lnTo>
                  <a:lnTo>
                    <a:pt x="8" y="26"/>
                  </a:lnTo>
                  <a:lnTo>
                    <a:pt x="8" y="35"/>
                  </a:lnTo>
                  <a:lnTo>
                    <a:pt x="8" y="52"/>
                  </a:lnTo>
                  <a:lnTo>
                    <a:pt x="0" y="61"/>
                  </a:lnTo>
                  <a:lnTo>
                    <a:pt x="0"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18" name="Freeform 80"/>
            <p:cNvSpPr>
              <a:spLocks/>
            </p:cNvSpPr>
            <p:nvPr/>
          </p:nvSpPr>
          <p:spPr bwMode="auto">
            <a:xfrm>
              <a:off x="2979" y="3331"/>
              <a:ext cx="72" cy="80"/>
            </a:xfrm>
            <a:custGeom>
              <a:avLst/>
              <a:gdLst>
                <a:gd name="T0" fmla="*/ 0 w 72"/>
                <a:gd name="T1" fmla="*/ 0 h 80"/>
                <a:gd name="T2" fmla="*/ 0 w 72"/>
                <a:gd name="T3" fmla="*/ 9 h 80"/>
                <a:gd name="T4" fmla="*/ 8 w 72"/>
                <a:gd name="T5" fmla="*/ 9 h 80"/>
                <a:gd name="T6" fmla="*/ 16 w 72"/>
                <a:gd name="T7" fmla="*/ 9 h 80"/>
                <a:gd name="T8" fmla="*/ 32 w 72"/>
                <a:gd name="T9" fmla="*/ 18 h 80"/>
                <a:gd name="T10" fmla="*/ 40 w 72"/>
                <a:gd name="T11" fmla="*/ 36 h 80"/>
                <a:gd name="T12" fmla="*/ 48 w 72"/>
                <a:gd name="T13" fmla="*/ 44 h 80"/>
                <a:gd name="T14" fmla="*/ 64 w 72"/>
                <a:gd name="T15" fmla="*/ 53 h 80"/>
                <a:gd name="T16" fmla="*/ 64 w 72"/>
                <a:gd name="T17" fmla="*/ 62 h 80"/>
                <a:gd name="T18" fmla="*/ 64 w 72"/>
                <a:gd name="T19" fmla="*/ 80 h 80"/>
                <a:gd name="T20" fmla="*/ 72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0" y="0"/>
                  </a:moveTo>
                  <a:lnTo>
                    <a:pt x="0" y="9"/>
                  </a:lnTo>
                  <a:lnTo>
                    <a:pt x="8" y="9"/>
                  </a:lnTo>
                  <a:lnTo>
                    <a:pt x="16" y="9"/>
                  </a:lnTo>
                  <a:lnTo>
                    <a:pt x="32" y="18"/>
                  </a:lnTo>
                  <a:lnTo>
                    <a:pt x="40" y="36"/>
                  </a:lnTo>
                  <a:lnTo>
                    <a:pt x="48" y="44"/>
                  </a:lnTo>
                  <a:lnTo>
                    <a:pt x="64" y="53"/>
                  </a:lnTo>
                  <a:lnTo>
                    <a:pt x="64" y="62"/>
                  </a:lnTo>
                  <a:lnTo>
                    <a:pt x="64" y="80"/>
                  </a:lnTo>
                  <a:lnTo>
                    <a:pt x="72"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19" name="Freeform 81"/>
            <p:cNvSpPr>
              <a:spLocks/>
            </p:cNvSpPr>
            <p:nvPr/>
          </p:nvSpPr>
          <p:spPr bwMode="auto">
            <a:xfrm>
              <a:off x="2931" y="3323"/>
              <a:ext cx="40" cy="105"/>
            </a:xfrm>
            <a:custGeom>
              <a:avLst/>
              <a:gdLst>
                <a:gd name="T0" fmla="*/ 40 w 40"/>
                <a:gd name="T1" fmla="*/ 0 h 105"/>
                <a:gd name="T2" fmla="*/ 32 w 40"/>
                <a:gd name="T3" fmla="*/ 17 h 105"/>
                <a:gd name="T4" fmla="*/ 32 w 40"/>
                <a:gd name="T5" fmla="*/ 26 h 105"/>
                <a:gd name="T6" fmla="*/ 32 w 40"/>
                <a:gd name="T7" fmla="*/ 35 h 105"/>
                <a:gd name="T8" fmla="*/ 24 w 40"/>
                <a:gd name="T9" fmla="*/ 35 h 105"/>
                <a:gd name="T10" fmla="*/ 24 w 40"/>
                <a:gd name="T11" fmla="*/ 52 h 105"/>
                <a:gd name="T12" fmla="*/ 8 w 40"/>
                <a:gd name="T13" fmla="*/ 61 h 105"/>
                <a:gd name="T14" fmla="*/ 0 w 40"/>
                <a:gd name="T15" fmla="*/ 70 h 105"/>
                <a:gd name="T16" fmla="*/ 0 w 40"/>
                <a:gd name="T17" fmla="*/ 79 h 105"/>
                <a:gd name="T18" fmla="*/ 0 w 40"/>
                <a:gd name="T19" fmla="*/ 96 h 105"/>
                <a:gd name="T20" fmla="*/ 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40" y="0"/>
                  </a:moveTo>
                  <a:lnTo>
                    <a:pt x="32" y="17"/>
                  </a:lnTo>
                  <a:lnTo>
                    <a:pt x="32" y="26"/>
                  </a:lnTo>
                  <a:lnTo>
                    <a:pt x="32" y="35"/>
                  </a:lnTo>
                  <a:lnTo>
                    <a:pt x="24" y="35"/>
                  </a:lnTo>
                  <a:lnTo>
                    <a:pt x="24" y="52"/>
                  </a:lnTo>
                  <a:lnTo>
                    <a:pt x="8" y="61"/>
                  </a:lnTo>
                  <a:lnTo>
                    <a:pt x="0" y="70"/>
                  </a:lnTo>
                  <a:lnTo>
                    <a:pt x="0" y="79"/>
                  </a:lnTo>
                  <a:lnTo>
                    <a:pt x="0" y="96"/>
                  </a:lnTo>
                  <a:lnTo>
                    <a:pt x="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20" name="Freeform 82"/>
            <p:cNvSpPr>
              <a:spLocks/>
            </p:cNvSpPr>
            <p:nvPr/>
          </p:nvSpPr>
          <p:spPr bwMode="auto">
            <a:xfrm>
              <a:off x="2995" y="3411"/>
              <a:ext cx="48" cy="70"/>
            </a:xfrm>
            <a:custGeom>
              <a:avLst/>
              <a:gdLst>
                <a:gd name="T0" fmla="*/ 0 w 48"/>
                <a:gd name="T1" fmla="*/ 0 h 70"/>
                <a:gd name="T2" fmla="*/ 0 w 48"/>
                <a:gd name="T3" fmla="*/ 8 h 70"/>
                <a:gd name="T4" fmla="*/ 16 w 48"/>
                <a:gd name="T5" fmla="*/ 8 h 70"/>
                <a:gd name="T6" fmla="*/ 24 w 48"/>
                <a:gd name="T7" fmla="*/ 17 h 70"/>
                <a:gd name="T8" fmla="*/ 32 w 48"/>
                <a:gd name="T9" fmla="*/ 17 h 70"/>
                <a:gd name="T10" fmla="*/ 32 w 48"/>
                <a:gd name="T11" fmla="*/ 35 h 70"/>
                <a:gd name="T12" fmla="*/ 48 w 48"/>
                <a:gd name="T13" fmla="*/ 44 h 70"/>
                <a:gd name="T14" fmla="*/ 48 w 48"/>
                <a:gd name="T15" fmla="*/ 52 h 70"/>
                <a:gd name="T16" fmla="*/ 48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0" y="0"/>
                  </a:moveTo>
                  <a:lnTo>
                    <a:pt x="0" y="8"/>
                  </a:lnTo>
                  <a:lnTo>
                    <a:pt x="16" y="8"/>
                  </a:lnTo>
                  <a:lnTo>
                    <a:pt x="24" y="17"/>
                  </a:lnTo>
                  <a:lnTo>
                    <a:pt x="32" y="17"/>
                  </a:lnTo>
                  <a:lnTo>
                    <a:pt x="32" y="35"/>
                  </a:lnTo>
                  <a:lnTo>
                    <a:pt x="48" y="44"/>
                  </a:lnTo>
                  <a:lnTo>
                    <a:pt x="48" y="52"/>
                  </a:lnTo>
                  <a:lnTo>
                    <a:pt x="48"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21" name="Freeform 83"/>
            <p:cNvSpPr>
              <a:spLocks/>
            </p:cNvSpPr>
            <p:nvPr/>
          </p:nvSpPr>
          <p:spPr bwMode="auto">
            <a:xfrm>
              <a:off x="2907" y="3419"/>
              <a:ext cx="24" cy="71"/>
            </a:xfrm>
            <a:custGeom>
              <a:avLst/>
              <a:gdLst>
                <a:gd name="T0" fmla="*/ 0 w 24"/>
                <a:gd name="T1" fmla="*/ 0 h 71"/>
                <a:gd name="T2" fmla="*/ 0 w 24"/>
                <a:gd name="T3" fmla="*/ 9 h 71"/>
                <a:gd name="T4" fmla="*/ 8 w 24"/>
                <a:gd name="T5" fmla="*/ 27 h 71"/>
                <a:gd name="T6" fmla="*/ 16 w 24"/>
                <a:gd name="T7" fmla="*/ 36 h 71"/>
                <a:gd name="T8" fmla="*/ 16 w 24"/>
                <a:gd name="T9" fmla="*/ 44 h 71"/>
                <a:gd name="T10" fmla="*/ 16 w 24"/>
                <a:gd name="T11" fmla="*/ 62 h 71"/>
                <a:gd name="T12" fmla="*/ 24 w 24"/>
                <a:gd name="T13" fmla="*/ 62 h 71"/>
                <a:gd name="T14" fmla="*/ 24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0" y="0"/>
                  </a:moveTo>
                  <a:lnTo>
                    <a:pt x="0" y="9"/>
                  </a:lnTo>
                  <a:lnTo>
                    <a:pt x="8" y="27"/>
                  </a:lnTo>
                  <a:lnTo>
                    <a:pt x="16" y="36"/>
                  </a:lnTo>
                  <a:lnTo>
                    <a:pt x="16" y="44"/>
                  </a:lnTo>
                  <a:lnTo>
                    <a:pt x="16" y="62"/>
                  </a:lnTo>
                  <a:lnTo>
                    <a:pt x="24" y="62"/>
                  </a:lnTo>
                  <a:lnTo>
                    <a:pt x="24"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22" name="Freeform 84"/>
            <p:cNvSpPr>
              <a:spLocks/>
            </p:cNvSpPr>
            <p:nvPr/>
          </p:nvSpPr>
          <p:spPr bwMode="auto">
            <a:xfrm>
              <a:off x="2779" y="3419"/>
              <a:ext cx="48" cy="71"/>
            </a:xfrm>
            <a:custGeom>
              <a:avLst/>
              <a:gdLst>
                <a:gd name="T0" fmla="*/ 48 w 48"/>
                <a:gd name="T1" fmla="*/ 0 h 71"/>
                <a:gd name="T2" fmla="*/ 40 w 48"/>
                <a:gd name="T3" fmla="*/ 9 h 71"/>
                <a:gd name="T4" fmla="*/ 32 w 48"/>
                <a:gd name="T5" fmla="*/ 27 h 71"/>
                <a:gd name="T6" fmla="*/ 16 w 48"/>
                <a:gd name="T7" fmla="*/ 36 h 71"/>
                <a:gd name="T8" fmla="*/ 8 w 48"/>
                <a:gd name="T9" fmla="*/ 44 h 71"/>
                <a:gd name="T10" fmla="*/ 0 w 48"/>
                <a:gd name="T11" fmla="*/ 44 h 71"/>
                <a:gd name="T12" fmla="*/ 0 w 48"/>
                <a:gd name="T13" fmla="*/ 62 h 71"/>
                <a:gd name="T14" fmla="*/ 0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48" y="0"/>
                  </a:moveTo>
                  <a:lnTo>
                    <a:pt x="40" y="9"/>
                  </a:lnTo>
                  <a:lnTo>
                    <a:pt x="32" y="27"/>
                  </a:lnTo>
                  <a:lnTo>
                    <a:pt x="16" y="36"/>
                  </a:lnTo>
                  <a:lnTo>
                    <a:pt x="8" y="44"/>
                  </a:lnTo>
                  <a:lnTo>
                    <a:pt x="0" y="44"/>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23" name="Freeform 85"/>
            <p:cNvSpPr>
              <a:spLocks/>
            </p:cNvSpPr>
            <p:nvPr/>
          </p:nvSpPr>
          <p:spPr bwMode="auto">
            <a:xfrm>
              <a:off x="2787" y="3367"/>
              <a:ext cx="72" cy="123"/>
            </a:xfrm>
            <a:custGeom>
              <a:avLst/>
              <a:gdLst>
                <a:gd name="T0" fmla="*/ 8 w 72"/>
                <a:gd name="T1" fmla="*/ 0 h 123"/>
                <a:gd name="T2" fmla="*/ 0 w 72"/>
                <a:gd name="T3" fmla="*/ 8 h 123"/>
                <a:gd name="T4" fmla="*/ 8 w 72"/>
                <a:gd name="T5" fmla="*/ 17 h 123"/>
                <a:gd name="T6" fmla="*/ 8 w 72"/>
                <a:gd name="T7" fmla="*/ 26 h 123"/>
                <a:gd name="T8" fmla="*/ 24 w 72"/>
                <a:gd name="T9" fmla="*/ 44 h 123"/>
                <a:gd name="T10" fmla="*/ 32 w 72"/>
                <a:gd name="T11" fmla="*/ 52 h 123"/>
                <a:gd name="T12" fmla="*/ 40 w 72"/>
                <a:gd name="T13" fmla="*/ 61 h 123"/>
                <a:gd name="T14" fmla="*/ 56 w 72"/>
                <a:gd name="T15" fmla="*/ 79 h 123"/>
                <a:gd name="T16" fmla="*/ 64 w 72"/>
                <a:gd name="T17" fmla="*/ 88 h 123"/>
                <a:gd name="T18" fmla="*/ 72 w 72"/>
                <a:gd name="T19" fmla="*/ 96 h 123"/>
                <a:gd name="T20" fmla="*/ 72 w 72"/>
                <a:gd name="T21" fmla="*/ 114 h 123"/>
                <a:gd name="T22" fmla="*/ 72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8" y="0"/>
                  </a:moveTo>
                  <a:lnTo>
                    <a:pt x="0" y="8"/>
                  </a:lnTo>
                  <a:lnTo>
                    <a:pt x="8" y="17"/>
                  </a:lnTo>
                  <a:lnTo>
                    <a:pt x="8" y="26"/>
                  </a:lnTo>
                  <a:lnTo>
                    <a:pt x="24" y="44"/>
                  </a:lnTo>
                  <a:lnTo>
                    <a:pt x="32" y="52"/>
                  </a:lnTo>
                  <a:lnTo>
                    <a:pt x="40" y="61"/>
                  </a:lnTo>
                  <a:lnTo>
                    <a:pt x="56" y="79"/>
                  </a:lnTo>
                  <a:lnTo>
                    <a:pt x="64" y="88"/>
                  </a:lnTo>
                  <a:lnTo>
                    <a:pt x="72" y="96"/>
                  </a:lnTo>
                  <a:lnTo>
                    <a:pt x="72" y="114"/>
                  </a:lnTo>
                  <a:lnTo>
                    <a:pt x="72"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24" name="Freeform 86"/>
            <p:cNvSpPr>
              <a:spLocks/>
            </p:cNvSpPr>
            <p:nvPr/>
          </p:nvSpPr>
          <p:spPr bwMode="auto">
            <a:xfrm>
              <a:off x="2731" y="3331"/>
              <a:ext cx="16" cy="115"/>
            </a:xfrm>
            <a:custGeom>
              <a:avLst/>
              <a:gdLst>
                <a:gd name="T0" fmla="*/ 0 w 16"/>
                <a:gd name="T1" fmla="*/ 0 h 115"/>
                <a:gd name="T2" fmla="*/ 16 w 16"/>
                <a:gd name="T3" fmla="*/ 18 h 115"/>
                <a:gd name="T4" fmla="*/ 16 w 16"/>
                <a:gd name="T5" fmla="*/ 36 h 115"/>
                <a:gd name="T6" fmla="*/ 16 w 16"/>
                <a:gd name="T7" fmla="*/ 44 h 115"/>
                <a:gd name="T8" fmla="*/ 16 w 16"/>
                <a:gd name="T9" fmla="*/ 53 h 115"/>
                <a:gd name="T10" fmla="*/ 0 w 16"/>
                <a:gd name="T11" fmla="*/ 62 h 115"/>
                <a:gd name="T12" fmla="*/ 0 w 16"/>
                <a:gd name="T13" fmla="*/ 80 h 115"/>
                <a:gd name="T14" fmla="*/ 0 w 16"/>
                <a:gd name="T15" fmla="*/ 88 h 115"/>
                <a:gd name="T16" fmla="*/ 0 w 16"/>
                <a:gd name="T17" fmla="*/ 97 h 115"/>
                <a:gd name="T18" fmla="*/ 0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0" y="0"/>
                  </a:moveTo>
                  <a:lnTo>
                    <a:pt x="16" y="18"/>
                  </a:lnTo>
                  <a:lnTo>
                    <a:pt x="16" y="36"/>
                  </a:lnTo>
                  <a:lnTo>
                    <a:pt x="16" y="44"/>
                  </a:lnTo>
                  <a:lnTo>
                    <a:pt x="16" y="53"/>
                  </a:lnTo>
                  <a:lnTo>
                    <a:pt x="0" y="62"/>
                  </a:lnTo>
                  <a:lnTo>
                    <a:pt x="0" y="80"/>
                  </a:lnTo>
                  <a:lnTo>
                    <a:pt x="0" y="88"/>
                  </a:lnTo>
                  <a:lnTo>
                    <a:pt x="0" y="97"/>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25" name="Freeform 87"/>
            <p:cNvSpPr>
              <a:spLocks/>
            </p:cNvSpPr>
            <p:nvPr/>
          </p:nvSpPr>
          <p:spPr bwMode="auto">
            <a:xfrm>
              <a:off x="2755" y="3393"/>
              <a:ext cx="8" cy="97"/>
            </a:xfrm>
            <a:custGeom>
              <a:avLst/>
              <a:gdLst>
                <a:gd name="T0" fmla="*/ 0 w 8"/>
                <a:gd name="T1" fmla="*/ 0 h 97"/>
                <a:gd name="T2" fmla="*/ 0 w 8"/>
                <a:gd name="T3" fmla="*/ 18 h 97"/>
                <a:gd name="T4" fmla="*/ 8 w 8"/>
                <a:gd name="T5" fmla="*/ 26 h 97"/>
                <a:gd name="T6" fmla="*/ 8 w 8"/>
                <a:gd name="T7" fmla="*/ 35 h 97"/>
                <a:gd name="T8" fmla="*/ 8 w 8"/>
                <a:gd name="T9" fmla="*/ 53 h 97"/>
                <a:gd name="T10" fmla="*/ 8 w 8"/>
                <a:gd name="T11" fmla="*/ 62 h 97"/>
                <a:gd name="T12" fmla="*/ 8 w 8"/>
                <a:gd name="T13" fmla="*/ 70 h 97"/>
                <a:gd name="T14" fmla="*/ 8 w 8"/>
                <a:gd name="T15" fmla="*/ 88 h 97"/>
                <a:gd name="T16" fmla="*/ 0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0" y="0"/>
                  </a:moveTo>
                  <a:lnTo>
                    <a:pt x="0" y="18"/>
                  </a:lnTo>
                  <a:lnTo>
                    <a:pt x="8" y="26"/>
                  </a:lnTo>
                  <a:lnTo>
                    <a:pt x="8" y="35"/>
                  </a:lnTo>
                  <a:lnTo>
                    <a:pt x="8" y="53"/>
                  </a:lnTo>
                  <a:lnTo>
                    <a:pt x="8" y="62"/>
                  </a:lnTo>
                  <a:lnTo>
                    <a:pt x="8" y="70"/>
                  </a:lnTo>
                  <a:lnTo>
                    <a:pt x="8" y="88"/>
                  </a:lnTo>
                  <a:lnTo>
                    <a:pt x="0"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26" name="Freeform 88"/>
            <p:cNvSpPr>
              <a:spLocks/>
            </p:cNvSpPr>
            <p:nvPr/>
          </p:nvSpPr>
          <p:spPr bwMode="auto">
            <a:xfrm>
              <a:off x="2691" y="3411"/>
              <a:ext cx="40" cy="70"/>
            </a:xfrm>
            <a:custGeom>
              <a:avLst/>
              <a:gdLst>
                <a:gd name="T0" fmla="*/ 40 w 40"/>
                <a:gd name="T1" fmla="*/ 0 h 70"/>
                <a:gd name="T2" fmla="*/ 32 w 40"/>
                <a:gd name="T3" fmla="*/ 8 h 70"/>
                <a:gd name="T4" fmla="*/ 32 w 40"/>
                <a:gd name="T5" fmla="*/ 17 h 70"/>
                <a:gd name="T6" fmla="*/ 24 w 40"/>
                <a:gd name="T7" fmla="*/ 35 h 70"/>
                <a:gd name="T8" fmla="*/ 16 w 40"/>
                <a:gd name="T9" fmla="*/ 35 h 70"/>
                <a:gd name="T10" fmla="*/ 16 w 40"/>
                <a:gd name="T11" fmla="*/ 44 h 70"/>
                <a:gd name="T12" fmla="*/ 0 w 40"/>
                <a:gd name="T13" fmla="*/ 44 h 70"/>
                <a:gd name="T14" fmla="*/ 0 w 40"/>
                <a:gd name="T15" fmla="*/ 52 h 70"/>
                <a:gd name="T16" fmla="*/ 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40" y="0"/>
                  </a:moveTo>
                  <a:lnTo>
                    <a:pt x="32" y="8"/>
                  </a:lnTo>
                  <a:lnTo>
                    <a:pt x="32" y="17"/>
                  </a:lnTo>
                  <a:lnTo>
                    <a:pt x="24" y="35"/>
                  </a:lnTo>
                  <a:lnTo>
                    <a:pt x="16" y="35"/>
                  </a:lnTo>
                  <a:lnTo>
                    <a:pt x="16" y="44"/>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27" name="Freeform 89"/>
            <p:cNvSpPr>
              <a:spLocks/>
            </p:cNvSpPr>
            <p:nvPr/>
          </p:nvSpPr>
          <p:spPr bwMode="auto">
            <a:xfrm>
              <a:off x="2859" y="3419"/>
              <a:ext cx="56" cy="115"/>
            </a:xfrm>
            <a:custGeom>
              <a:avLst/>
              <a:gdLst>
                <a:gd name="T0" fmla="*/ 0 w 56"/>
                <a:gd name="T1" fmla="*/ 0 h 115"/>
                <a:gd name="T2" fmla="*/ 24 w 56"/>
                <a:gd name="T3" fmla="*/ 27 h 115"/>
                <a:gd name="T4" fmla="*/ 32 w 56"/>
                <a:gd name="T5" fmla="*/ 36 h 115"/>
                <a:gd name="T6" fmla="*/ 32 w 56"/>
                <a:gd name="T7" fmla="*/ 44 h 115"/>
                <a:gd name="T8" fmla="*/ 32 w 56"/>
                <a:gd name="T9" fmla="*/ 62 h 115"/>
                <a:gd name="T10" fmla="*/ 48 w 56"/>
                <a:gd name="T11" fmla="*/ 71 h 115"/>
                <a:gd name="T12" fmla="*/ 48 w 56"/>
                <a:gd name="T13" fmla="*/ 79 h 115"/>
                <a:gd name="T14" fmla="*/ 48 w 56"/>
                <a:gd name="T15" fmla="*/ 88 h 115"/>
                <a:gd name="T16" fmla="*/ 56 w 56"/>
                <a:gd name="T17" fmla="*/ 106 h 115"/>
                <a:gd name="T18" fmla="*/ 56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0" y="0"/>
                  </a:moveTo>
                  <a:lnTo>
                    <a:pt x="24" y="27"/>
                  </a:lnTo>
                  <a:lnTo>
                    <a:pt x="32" y="36"/>
                  </a:lnTo>
                  <a:lnTo>
                    <a:pt x="32" y="44"/>
                  </a:lnTo>
                  <a:lnTo>
                    <a:pt x="32" y="62"/>
                  </a:lnTo>
                  <a:lnTo>
                    <a:pt x="48" y="71"/>
                  </a:lnTo>
                  <a:lnTo>
                    <a:pt x="48" y="79"/>
                  </a:lnTo>
                  <a:lnTo>
                    <a:pt x="48" y="88"/>
                  </a:lnTo>
                  <a:lnTo>
                    <a:pt x="56" y="106"/>
                  </a:lnTo>
                  <a:lnTo>
                    <a:pt x="5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28" name="Freeform 90"/>
            <p:cNvSpPr>
              <a:spLocks/>
            </p:cNvSpPr>
            <p:nvPr/>
          </p:nvSpPr>
          <p:spPr bwMode="auto">
            <a:xfrm>
              <a:off x="2995" y="3455"/>
              <a:ext cx="48" cy="79"/>
            </a:xfrm>
            <a:custGeom>
              <a:avLst/>
              <a:gdLst>
                <a:gd name="T0" fmla="*/ 48 w 48"/>
                <a:gd name="T1" fmla="*/ 0 h 79"/>
                <a:gd name="T2" fmla="*/ 32 w 48"/>
                <a:gd name="T3" fmla="*/ 8 h 79"/>
                <a:gd name="T4" fmla="*/ 24 w 48"/>
                <a:gd name="T5" fmla="*/ 26 h 79"/>
                <a:gd name="T6" fmla="*/ 16 w 48"/>
                <a:gd name="T7" fmla="*/ 35 h 79"/>
                <a:gd name="T8" fmla="*/ 0 w 48"/>
                <a:gd name="T9" fmla="*/ 35 h 79"/>
                <a:gd name="T10" fmla="*/ 0 w 48"/>
                <a:gd name="T11" fmla="*/ 43 h 79"/>
                <a:gd name="T12" fmla="*/ 0 w 48"/>
                <a:gd name="T13" fmla="*/ 52 h 79"/>
                <a:gd name="T14" fmla="*/ 0 w 48"/>
                <a:gd name="T15" fmla="*/ 70 h 79"/>
                <a:gd name="T16" fmla="*/ 0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48" y="0"/>
                  </a:moveTo>
                  <a:lnTo>
                    <a:pt x="32" y="8"/>
                  </a:lnTo>
                  <a:lnTo>
                    <a:pt x="24" y="26"/>
                  </a:lnTo>
                  <a:lnTo>
                    <a:pt x="16" y="35"/>
                  </a:lnTo>
                  <a:lnTo>
                    <a:pt x="0" y="35"/>
                  </a:lnTo>
                  <a:lnTo>
                    <a:pt x="0" y="43"/>
                  </a:lnTo>
                  <a:lnTo>
                    <a:pt x="0" y="52"/>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29" name="Freeform 91"/>
            <p:cNvSpPr>
              <a:spLocks/>
            </p:cNvSpPr>
            <p:nvPr/>
          </p:nvSpPr>
          <p:spPr bwMode="auto">
            <a:xfrm>
              <a:off x="2843" y="3481"/>
              <a:ext cx="48" cy="79"/>
            </a:xfrm>
            <a:custGeom>
              <a:avLst/>
              <a:gdLst>
                <a:gd name="T0" fmla="*/ 48 w 48"/>
                <a:gd name="T1" fmla="*/ 0 h 79"/>
                <a:gd name="T2" fmla="*/ 48 w 48"/>
                <a:gd name="T3" fmla="*/ 9 h 79"/>
                <a:gd name="T4" fmla="*/ 40 w 48"/>
                <a:gd name="T5" fmla="*/ 9 h 79"/>
                <a:gd name="T6" fmla="*/ 40 w 48"/>
                <a:gd name="T7" fmla="*/ 17 h 79"/>
                <a:gd name="T8" fmla="*/ 32 w 48"/>
                <a:gd name="T9" fmla="*/ 17 h 79"/>
                <a:gd name="T10" fmla="*/ 32 w 48"/>
                <a:gd name="T11" fmla="*/ 26 h 79"/>
                <a:gd name="T12" fmla="*/ 16 w 48"/>
                <a:gd name="T13" fmla="*/ 26 h 79"/>
                <a:gd name="T14" fmla="*/ 16 w 48"/>
                <a:gd name="T15" fmla="*/ 44 h 79"/>
                <a:gd name="T16" fmla="*/ 8 w 48"/>
                <a:gd name="T17" fmla="*/ 44 h 79"/>
                <a:gd name="T18" fmla="*/ 8 w 48"/>
                <a:gd name="T19" fmla="*/ 53 h 79"/>
                <a:gd name="T20" fmla="*/ 0 w 48"/>
                <a:gd name="T21" fmla="*/ 61 h 79"/>
                <a:gd name="T22" fmla="*/ 8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48" y="0"/>
                  </a:moveTo>
                  <a:lnTo>
                    <a:pt x="48" y="9"/>
                  </a:lnTo>
                  <a:lnTo>
                    <a:pt x="40" y="9"/>
                  </a:lnTo>
                  <a:lnTo>
                    <a:pt x="40" y="17"/>
                  </a:lnTo>
                  <a:lnTo>
                    <a:pt x="32" y="17"/>
                  </a:lnTo>
                  <a:lnTo>
                    <a:pt x="32" y="26"/>
                  </a:lnTo>
                  <a:lnTo>
                    <a:pt x="16" y="26"/>
                  </a:lnTo>
                  <a:lnTo>
                    <a:pt x="16" y="44"/>
                  </a:lnTo>
                  <a:lnTo>
                    <a:pt x="8" y="44"/>
                  </a:lnTo>
                  <a:lnTo>
                    <a:pt x="8" y="53"/>
                  </a:lnTo>
                  <a:lnTo>
                    <a:pt x="0" y="61"/>
                  </a:lnTo>
                  <a:lnTo>
                    <a:pt x="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30" name="Freeform 92"/>
            <p:cNvSpPr>
              <a:spLocks/>
            </p:cNvSpPr>
            <p:nvPr/>
          </p:nvSpPr>
          <p:spPr bwMode="auto">
            <a:xfrm>
              <a:off x="2795" y="3455"/>
              <a:ext cx="16" cy="114"/>
            </a:xfrm>
            <a:custGeom>
              <a:avLst/>
              <a:gdLst>
                <a:gd name="T0" fmla="*/ 0 w 16"/>
                <a:gd name="T1" fmla="*/ 0 h 114"/>
                <a:gd name="T2" fmla="*/ 0 w 16"/>
                <a:gd name="T3" fmla="*/ 26 h 114"/>
                <a:gd name="T4" fmla="*/ 0 w 16"/>
                <a:gd name="T5" fmla="*/ 35 h 114"/>
                <a:gd name="T6" fmla="*/ 0 w 16"/>
                <a:gd name="T7" fmla="*/ 43 h 114"/>
                <a:gd name="T8" fmla="*/ 0 w 16"/>
                <a:gd name="T9" fmla="*/ 52 h 114"/>
                <a:gd name="T10" fmla="*/ 0 w 16"/>
                <a:gd name="T11" fmla="*/ 70 h 114"/>
                <a:gd name="T12" fmla="*/ 16 w 16"/>
                <a:gd name="T13" fmla="*/ 79 h 114"/>
                <a:gd name="T14" fmla="*/ 16 w 16"/>
                <a:gd name="T15" fmla="*/ 87 h 114"/>
                <a:gd name="T16" fmla="*/ 16 w 16"/>
                <a:gd name="T17" fmla="*/ 105 h 114"/>
                <a:gd name="T18" fmla="*/ 16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0" y="0"/>
                  </a:moveTo>
                  <a:lnTo>
                    <a:pt x="0" y="26"/>
                  </a:lnTo>
                  <a:lnTo>
                    <a:pt x="0" y="35"/>
                  </a:lnTo>
                  <a:lnTo>
                    <a:pt x="0" y="43"/>
                  </a:lnTo>
                  <a:lnTo>
                    <a:pt x="0" y="52"/>
                  </a:lnTo>
                  <a:lnTo>
                    <a:pt x="0" y="70"/>
                  </a:lnTo>
                  <a:lnTo>
                    <a:pt x="16" y="79"/>
                  </a:lnTo>
                  <a:lnTo>
                    <a:pt x="16" y="87"/>
                  </a:lnTo>
                  <a:lnTo>
                    <a:pt x="16" y="105"/>
                  </a:lnTo>
                  <a:lnTo>
                    <a:pt x="16"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31" name="Freeform 93"/>
            <p:cNvSpPr>
              <a:spLocks/>
            </p:cNvSpPr>
            <p:nvPr/>
          </p:nvSpPr>
          <p:spPr bwMode="auto">
            <a:xfrm>
              <a:off x="2731" y="3463"/>
              <a:ext cx="32" cy="79"/>
            </a:xfrm>
            <a:custGeom>
              <a:avLst/>
              <a:gdLst>
                <a:gd name="T0" fmla="*/ 32 w 32"/>
                <a:gd name="T1" fmla="*/ 0 h 79"/>
                <a:gd name="T2" fmla="*/ 32 w 32"/>
                <a:gd name="T3" fmla="*/ 18 h 79"/>
                <a:gd name="T4" fmla="*/ 24 w 32"/>
                <a:gd name="T5" fmla="*/ 27 h 79"/>
                <a:gd name="T6" fmla="*/ 16 w 32"/>
                <a:gd name="T7" fmla="*/ 27 h 79"/>
                <a:gd name="T8" fmla="*/ 16 w 32"/>
                <a:gd name="T9" fmla="*/ 35 h 79"/>
                <a:gd name="T10" fmla="*/ 0 w 32"/>
                <a:gd name="T11" fmla="*/ 44 h 79"/>
                <a:gd name="T12" fmla="*/ 0 w 32"/>
                <a:gd name="T13" fmla="*/ 62 h 79"/>
                <a:gd name="T14" fmla="*/ 0 w 32"/>
                <a:gd name="T15" fmla="*/ 71 h 79"/>
                <a:gd name="T16" fmla="*/ 0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32" y="0"/>
                  </a:moveTo>
                  <a:lnTo>
                    <a:pt x="32" y="18"/>
                  </a:lnTo>
                  <a:lnTo>
                    <a:pt x="24" y="27"/>
                  </a:lnTo>
                  <a:lnTo>
                    <a:pt x="16" y="27"/>
                  </a:lnTo>
                  <a:lnTo>
                    <a:pt x="16" y="35"/>
                  </a:lnTo>
                  <a:lnTo>
                    <a:pt x="0" y="44"/>
                  </a:lnTo>
                  <a:lnTo>
                    <a:pt x="0" y="62"/>
                  </a:lnTo>
                  <a:lnTo>
                    <a:pt x="0" y="71"/>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32" name="Freeform 94"/>
            <p:cNvSpPr>
              <a:spLocks/>
            </p:cNvSpPr>
            <p:nvPr/>
          </p:nvSpPr>
          <p:spPr bwMode="auto">
            <a:xfrm>
              <a:off x="2691" y="3446"/>
              <a:ext cx="24" cy="149"/>
            </a:xfrm>
            <a:custGeom>
              <a:avLst/>
              <a:gdLst>
                <a:gd name="T0" fmla="*/ 24 w 24"/>
                <a:gd name="T1" fmla="*/ 0 h 149"/>
                <a:gd name="T2" fmla="*/ 24 w 24"/>
                <a:gd name="T3" fmla="*/ 9 h 149"/>
                <a:gd name="T4" fmla="*/ 24 w 24"/>
                <a:gd name="T5" fmla="*/ 35 h 149"/>
                <a:gd name="T6" fmla="*/ 24 w 24"/>
                <a:gd name="T7" fmla="*/ 44 h 149"/>
                <a:gd name="T8" fmla="*/ 24 w 24"/>
                <a:gd name="T9" fmla="*/ 52 h 149"/>
                <a:gd name="T10" fmla="*/ 16 w 24"/>
                <a:gd name="T11" fmla="*/ 61 h 149"/>
                <a:gd name="T12" fmla="*/ 16 w 24"/>
                <a:gd name="T13" fmla="*/ 88 h 149"/>
                <a:gd name="T14" fmla="*/ 0 w 24"/>
                <a:gd name="T15" fmla="*/ 96 h 149"/>
                <a:gd name="T16" fmla="*/ 0 w 24"/>
                <a:gd name="T17" fmla="*/ 114 h 149"/>
                <a:gd name="T18" fmla="*/ 0 w 24"/>
                <a:gd name="T19" fmla="*/ 123 h 149"/>
                <a:gd name="T20" fmla="*/ 0 w 24"/>
                <a:gd name="T21" fmla="*/ 132 h 149"/>
                <a:gd name="T22" fmla="*/ 16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24" y="0"/>
                  </a:moveTo>
                  <a:lnTo>
                    <a:pt x="24" y="9"/>
                  </a:lnTo>
                  <a:lnTo>
                    <a:pt x="24" y="35"/>
                  </a:lnTo>
                  <a:lnTo>
                    <a:pt x="24" y="44"/>
                  </a:lnTo>
                  <a:lnTo>
                    <a:pt x="24" y="52"/>
                  </a:lnTo>
                  <a:lnTo>
                    <a:pt x="16" y="61"/>
                  </a:lnTo>
                  <a:lnTo>
                    <a:pt x="16" y="88"/>
                  </a:lnTo>
                  <a:lnTo>
                    <a:pt x="0" y="96"/>
                  </a:lnTo>
                  <a:lnTo>
                    <a:pt x="0" y="114"/>
                  </a:lnTo>
                  <a:lnTo>
                    <a:pt x="0" y="123"/>
                  </a:lnTo>
                  <a:lnTo>
                    <a:pt x="0" y="132"/>
                  </a:lnTo>
                  <a:lnTo>
                    <a:pt x="16"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33" name="Freeform 95"/>
            <p:cNvSpPr>
              <a:spLocks/>
            </p:cNvSpPr>
            <p:nvPr/>
          </p:nvSpPr>
          <p:spPr bwMode="auto">
            <a:xfrm>
              <a:off x="2659" y="3384"/>
              <a:ext cx="72" cy="114"/>
            </a:xfrm>
            <a:custGeom>
              <a:avLst/>
              <a:gdLst>
                <a:gd name="T0" fmla="*/ 72 w 72"/>
                <a:gd name="T1" fmla="*/ 0 h 114"/>
                <a:gd name="T2" fmla="*/ 64 w 72"/>
                <a:gd name="T3" fmla="*/ 9 h 114"/>
                <a:gd name="T4" fmla="*/ 56 w 72"/>
                <a:gd name="T5" fmla="*/ 27 h 114"/>
                <a:gd name="T6" fmla="*/ 48 w 72"/>
                <a:gd name="T7" fmla="*/ 27 h 114"/>
                <a:gd name="T8" fmla="*/ 32 w 72"/>
                <a:gd name="T9" fmla="*/ 35 h 114"/>
                <a:gd name="T10" fmla="*/ 24 w 72"/>
                <a:gd name="T11" fmla="*/ 44 h 114"/>
                <a:gd name="T12" fmla="*/ 16 w 72"/>
                <a:gd name="T13" fmla="*/ 62 h 114"/>
                <a:gd name="T14" fmla="*/ 16 w 72"/>
                <a:gd name="T15" fmla="*/ 71 h 114"/>
                <a:gd name="T16" fmla="*/ 16 w 72"/>
                <a:gd name="T17" fmla="*/ 79 h 114"/>
                <a:gd name="T18" fmla="*/ 16 w 72"/>
                <a:gd name="T19" fmla="*/ 97 h 114"/>
                <a:gd name="T20" fmla="*/ 0 w 72"/>
                <a:gd name="T21" fmla="*/ 106 h 114"/>
                <a:gd name="T22" fmla="*/ 0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72" y="0"/>
                  </a:moveTo>
                  <a:lnTo>
                    <a:pt x="64" y="9"/>
                  </a:lnTo>
                  <a:lnTo>
                    <a:pt x="56" y="27"/>
                  </a:lnTo>
                  <a:lnTo>
                    <a:pt x="48" y="27"/>
                  </a:lnTo>
                  <a:lnTo>
                    <a:pt x="32" y="35"/>
                  </a:lnTo>
                  <a:lnTo>
                    <a:pt x="24" y="44"/>
                  </a:lnTo>
                  <a:lnTo>
                    <a:pt x="16" y="62"/>
                  </a:lnTo>
                  <a:lnTo>
                    <a:pt x="16" y="71"/>
                  </a:lnTo>
                  <a:lnTo>
                    <a:pt x="16" y="79"/>
                  </a:lnTo>
                  <a:lnTo>
                    <a:pt x="16" y="97"/>
                  </a:lnTo>
                  <a:lnTo>
                    <a:pt x="0" y="106"/>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34" name="Freeform 96"/>
            <p:cNvSpPr>
              <a:spLocks/>
            </p:cNvSpPr>
            <p:nvPr/>
          </p:nvSpPr>
          <p:spPr bwMode="auto">
            <a:xfrm>
              <a:off x="3027" y="3446"/>
              <a:ext cx="48" cy="88"/>
            </a:xfrm>
            <a:custGeom>
              <a:avLst/>
              <a:gdLst>
                <a:gd name="T0" fmla="*/ 0 w 48"/>
                <a:gd name="T1" fmla="*/ 0 h 88"/>
                <a:gd name="T2" fmla="*/ 16 w 48"/>
                <a:gd name="T3" fmla="*/ 0 h 88"/>
                <a:gd name="T4" fmla="*/ 24 w 48"/>
                <a:gd name="T5" fmla="*/ 9 h 88"/>
                <a:gd name="T6" fmla="*/ 24 w 48"/>
                <a:gd name="T7" fmla="*/ 17 h 88"/>
                <a:gd name="T8" fmla="*/ 24 w 48"/>
                <a:gd name="T9" fmla="*/ 35 h 88"/>
                <a:gd name="T10" fmla="*/ 24 w 48"/>
                <a:gd name="T11" fmla="*/ 44 h 88"/>
                <a:gd name="T12" fmla="*/ 32 w 48"/>
                <a:gd name="T13" fmla="*/ 52 h 88"/>
                <a:gd name="T14" fmla="*/ 32 w 48"/>
                <a:gd name="T15" fmla="*/ 61 h 88"/>
                <a:gd name="T16" fmla="*/ 32 w 48"/>
                <a:gd name="T17" fmla="*/ 79 h 88"/>
                <a:gd name="T18" fmla="*/ 32 w 48"/>
                <a:gd name="T19" fmla="*/ 88 h 88"/>
                <a:gd name="T20" fmla="*/ 48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0" y="0"/>
                  </a:moveTo>
                  <a:lnTo>
                    <a:pt x="16" y="0"/>
                  </a:lnTo>
                  <a:lnTo>
                    <a:pt x="24" y="9"/>
                  </a:lnTo>
                  <a:lnTo>
                    <a:pt x="24" y="17"/>
                  </a:lnTo>
                  <a:lnTo>
                    <a:pt x="24" y="35"/>
                  </a:lnTo>
                  <a:lnTo>
                    <a:pt x="24" y="44"/>
                  </a:lnTo>
                  <a:lnTo>
                    <a:pt x="32" y="52"/>
                  </a:lnTo>
                  <a:lnTo>
                    <a:pt x="32" y="61"/>
                  </a:lnTo>
                  <a:lnTo>
                    <a:pt x="32" y="79"/>
                  </a:lnTo>
                  <a:lnTo>
                    <a:pt x="32" y="88"/>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35" name="Freeform 97"/>
            <p:cNvSpPr>
              <a:spLocks/>
            </p:cNvSpPr>
            <p:nvPr/>
          </p:nvSpPr>
          <p:spPr bwMode="auto">
            <a:xfrm>
              <a:off x="2955" y="3498"/>
              <a:ext cx="40" cy="80"/>
            </a:xfrm>
            <a:custGeom>
              <a:avLst/>
              <a:gdLst>
                <a:gd name="T0" fmla="*/ 40 w 40"/>
                <a:gd name="T1" fmla="*/ 0 h 80"/>
                <a:gd name="T2" fmla="*/ 24 w 40"/>
                <a:gd name="T3" fmla="*/ 0 h 80"/>
                <a:gd name="T4" fmla="*/ 8 w 40"/>
                <a:gd name="T5" fmla="*/ 0 h 80"/>
                <a:gd name="T6" fmla="*/ 8 w 40"/>
                <a:gd name="T7" fmla="*/ 9 h 80"/>
                <a:gd name="T8" fmla="*/ 0 w 40"/>
                <a:gd name="T9" fmla="*/ 27 h 80"/>
                <a:gd name="T10" fmla="*/ 0 w 40"/>
                <a:gd name="T11" fmla="*/ 36 h 80"/>
                <a:gd name="T12" fmla="*/ 0 w 40"/>
                <a:gd name="T13" fmla="*/ 44 h 80"/>
                <a:gd name="T14" fmla="*/ 0 w 40"/>
                <a:gd name="T15" fmla="*/ 62 h 80"/>
                <a:gd name="T16" fmla="*/ 0 w 40"/>
                <a:gd name="T17" fmla="*/ 71 h 80"/>
                <a:gd name="T18" fmla="*/ 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40" y="0"/>
                  </a:moveTo>
                  <a:lnTo>
                    <a:pt x="24" y="0"/>
                  </a:lnTo>
                  <a:lnTo>
                    <a:pt x="8" y="0"/>
                  </a:lnTo>
                  <a:lnTo>
                    <a:pt x="8" y="9"/>
                  </a:lnTo>
                  <a:lnTo>
                    <a:pt x="0" y="27"/>
                  </a:lnTo>
                  <a:lnTo>
                    <a:pt x="0" y="36"/>
                  </a:lnTo>
                  <a:lnTo>
                    <a:pt x="0" y="44"/>
                  </a:lnTo>
                  <a:lnTo>
                    <a:pt x="0" y="62"/>
                  </a:lnTo>
                  <a:lnTo>
                    <a:pt x="0" y="71"/>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36" name="Freeform 98"/>
            <p:cNvSpPr>
              <a:spLocks/>
            </p:cNvSpPr>
            <p:nvPr/>
          </p:nvSpPr>
          <p:spPr bwMode="auto">
            <a:xfrm>
              <a:off x="2963" y="3411"/>
              <a:ext cx="32" cy="79"/>
            </a:xfrm>
            <a:custGeom>
              <a:avLst/>
              <a:gdLst>
                <a:gd name="T0" fmla="*/ 32 w 32"/>
                <a:gd name="T1" fmla="*/ 8 h 79"/>
                <a:gd name="T2" fmla="*/ 24 w 32"/>
                <a:gd name="T3" fmla="*/ 0 h 79"/>
                <a:gd name="T4" fmla="*/ 24 w 32"/>
                <a:gd name="T5" fmla="*/ 8 h 79"/>
                <a:gd name="T6" fmla="*/ 24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0 w 32"/>
                <a:gd name="T19" fmla="*/ 70 h 79"/>
                <a:gd name="T20" fmla="*/ 0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32" y="8"/>
                  </a:moveTo>
                  <a:lnTo>
                    <a:pt x="24" y="0"/>
                  </a:lnTo>
                  <a:lnTo>
                    <a:pt x="24" y="8"/>
                  </a:lnTo>
                  <a:lnTo>
                    <a:pt x="24" y="17"/>
                  </a:lnTo>
                  <a:lnTo>
                    <a:pt x="16" y="17"/>
                  </a:lnTo>
                  <a:lnTo>
                    <a:pt x="16" y="35"/>
                  </a:lnTo>
                  <a:lnTo>
                    <a:pt x="16" y="44"/>
                  </a:lnTo>
                  <a:lnTo>
                    <a:pt x="16" y="52"/>
                  </a:lnTo>
                  <a:lnTo>
                    <a:pt x="16" y="70"/>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37" name="Freeform 99"/>
            <p:cNvSpPr>
              <a:spLocks/>
            </p:cNvSpPr>
            <p:nvPr/>
          </p:nvSpPr>
          <p:spPr bwMode="auto">
            <a:xfrm>
              <a:off x="2763" y="3534"/>
              <a:ext cx="48" cy="79"/>
            </a:xfrm>
            <a:custGeom>
              <a:avLst/>
              <a:gdLst>
                <a:gd name="T0" fmla="*/ 48 w 48"/>
                <a:gd name="T1" fmla="*/ 0 h 79"/>
                <a:gd name="T2" fmla="*/ 32 w 48"/>
                <a:gd name="T3" fmla="*/ 8 h 79"/>
                <a:gd name="T4" fmla="*/ 32 w 48"/>
                <a:gd name="T5" fmla="*/ 26 h 79"/>
                <a:gd name="T6" fmla="*/ 24 w 48"/>
                <a:gd name="T7" fmla="*/ 35 h 79"/>
                <a:gd name="T8" fmla="*/ 16 w 48"/>
                <a:gd name="T9" fmla="*/ 35 h 79"/>
                <a:gd name="T10" fmla="*/ 16 w 48"/>
                <a:gd name="T11" fmla="*/ 44 h 79"/>
                <a:gd name="T12" fmla="*/ 0 w 48"/>
                <a:gd name="T13" fmla="*/ 44 h 79"/>
                <a:gd name="T14" fmla="*/ 0 w 48"/>
                <a:gd name="T15" fmla="*/ 61 h 79"/>
                <a:gd name="T16" fmla="*/ 0 w 48"/>
                <a:gd name="T17" fmla="*/ 70 h 79"/>
                <a:gd name="T18" fmla="*/ 0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48" y="0"/>
                  </a:moveTo>
                  <a:lnTo>
                    <a:pt x="32" y="8"/>
                  </a:lnTo>
                  <a:lnTo>
                    <a:pt x="32" y="26"/>
                  </a:lnTo>
                  <a:lnTo>
                    <a:pt x="24" y="35"/>
                  </a:lnTo>
                  <a:lnTo>
                    <a:pt x="16" y="35"/>
                  </a:lnTo>
                  <a:lnTo>
                    <a:pt x="16" y="44"/>
                  </a:lnTo>
                  <a:lnTo>
                    <a:pt x="0" y="44"/>
                  </a:lnTo>
                  <a:lnTo>
                    <a:pt x="0" y="61"/>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38" name="Freeform 100"/>
            <p:cNvSpPr>
              <a:spLocks/>
            </p:cNvSpPr>
            <p:nvPr/>
          </p:nvSpPr>
          <p:spPr bwMode="auto">
            <a:xfrm>
              <a:off x="2731" y="3455"/>
              <a:ext cx="64" cy="35"/>
            </a:xfrm>
            <a:custGeom>
              <a:avLst/>
              <a:gdLst>
                <a:gd name="T0" fmla="*/ 64 w 64"/>
                <a:gd name="T1" fmla="*/ 0 h 35"/>
                <a:gd name="T2" fmla="*/ 56 w 64"/>
                <a:gd name="T3" fmla="*/ 0 h 35"/>
                <a:gd name="T4" fmla="*/ 48 w 64"/>
                <a:gd name="T5" fmla="*/ 0 h 35"/>
                <a:gd name="T6" fmla="*/ 32 w 64"/>
                <a:gd name="T7" fmla="*/ 0 h 35"/>
                <a:gd name="T8" fmla="*/ 32 w 64"/>
                <a:gd name="T9" fmla="*/ 8 h 35"/>
                <a:gd name="T10" fmla="*/ 24 w 64"/>
                <a:gd name="T11" fmla="*/ 8 h 35"/>
                <a:gd name="T12" fmla="*/ 16 w 64"/>
                <a:gd name="T13" fmla="*/ 26 h 35"/>
                <a:gd name="T14" fmla="*/ 0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64" y="0"/>
                  </a:moveTo>
                  <a:lnTo>
                    <a:pt x="56" y="0"/>
                  </a:lnTo>
                  <a:lnTo>
                    <a:pt x="48" y="0"/>
                  </a:lnTo>
                  <a:lnTo>
                    <a:pt x="32" y="0"/>
                  </a:lnTo>
                  <a:lnTo>
                    <a:pt x="32" y="8"/>
                  </a:lnTo>
                  <a:lnTo>
                    <a:pt x="24" y="8"/>
                  </a:lnTo>
                  <a:lnTo>
                    <a:pt x="16"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39" name="Freeform 101"/>
            <p:cNvSpPr>
              <a:spLocks/>
            </p:cNvSpPr>
            <p:nvPr/>
          </p:nvSpPr>
          <p:spPr bwMode="auto">
            <a:xfrm>
              <a:off x="2811" y="3455"/>
              <a:ext cx="16" cy="123"/>
            </a:xfrm>
            <a:custGeom>
              <a:avLst/>
              <a:gdLst>
                <a:gd name="T0" fmla="*/ 0 w 16"/>
                <a:gd name="T1" fmla="*/ 0 h 123"/>
                <a:gd name="T2" fmla="*/ 0 w 16"/>
                <a:gd name="T3" fmla="*/ 35 h 123"/>
                <a:gd name="T4" fmla="*/ 0 w 16"/>
                <a:gd name="T5" fmla="*/ 43 h 123"/>
                <a:gd name="T6" fmla="*/ 0 w 16"/>
                <a:gd name="T7" fmla="*/ 70 h 123"/>
                <a:gd name="T8" fmla="*/ 8 w 16"/>
                <a:gd name="T9" fmla="*/ 70 h 123"/>
                <a:gd name="T10" fmla="*/ 8 w 16"/>
                <a:gd name="T11" fmla="*/ 79 h 123"/>
                <a:gd name="T12" fmla="*/ 8 w 16"/>
                <a:gd name="T13" fmla="*/ 87 h 123"/>
                <a:gd name="T14" fmla="*/ 8 w 16"/>
                <a:gd name="T15" fmla="*/ 105 h 123"/>
                <a:gd name="T16" fmla="*/ 16 w 16"/>
                <a:gd name="T17" fmla="*/ 114 h 123"/>
                <a:gd name="T18" fmla="*/ 16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0" y="0"/>
                  </a:moveTo>
                  <a:lnTo>
                    <a:pt x="0" y="35"/>
                  </a:lnTo>
                  <a:lnTo>
                    <a:pt x="0" y="43"/>
                  </a:lnTo>
                  <a:lnTo>
                    <a:pt x="0" y="70"/>
                  </a:lnTo>
                  <a:lnTo>
                    <a:pt x="8" y="70"/>
                  </a:lnTo>
                  <a:lnTo>
                    <a:pt x="8" y="79"/>
                  </a:lnTo>
                  <a:lnTo>
                    <a:pt x="8" y="87"/>
                  </a:lnTo>
                  <a:lnTo>
                    <a:pt x="8" y="105"/>
                  </a:lnTo>
                  <a:lnTo>
                    <a:pt x="16" y="114"/>
                  </a:lnTo>
                  <a:lnTo>
                    <a:pt x="16"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40" name="Freeform 102"/>
            <p:cNvSpPr>
              <a:spLocks/>
            </p:cNvSpPr>
            <p:nvPr/>
          </p:nvSpPr>
          <p:spPr bwMode="auto">
            <a:xfrm>
              <a:off x="2843" y="3481"/>
              <a:ext cx="16" cy="61"/>
            </a:xfrm>
            <a:custGeom>
              <a:avLst/>
              <a:gdLst>
                <a:gd name="T0" fmla="*/ 16 w 16"/>
                <a:gd name="T1" fmla="*/ 0 h 61"/>
                <a:gd name="T2" fmla="*/ 8 w 16"/>
                <a:gd name="T3" fmla="*/ 9 h 61"/>
                <a:gd name="T4" fmla="*/ 0 w 16"/>
                <a:gd name="T5" fmla="*/ 17 h 61"/>
                <a:gd name="T6" fmla="*/ 0 w 16"/>
                <a:gd name="T7" fmla="*/ 26 h 61"/>
                <a:gd name="T8" fmla="*/ 0 w 16"/>
                <a:gd name="T9" fmla="*/ 44 h 61"/>
                <a:gd name="T10" fmla="*/ 0 w 16"/>
                <a:gd name="T11" fmla="*/ 53 h 61"/>
                <a:gd name="T12" fmla="*/ 0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16" y="0"/>
                  </a:moveTo>
                  <a:lnTo>
                    <a:pt x="8" y="9"/>
                  </a:lnTo>
                  <a:lnTo>
                    <a:pt x="0" y="17"/>
                  </a:lnTo>
                  <a:lnTo>
                    <a:pt x="0" y="26"/>
                  </a:lnTo>
                  <a:lnTo>
                    <a:pt x="0" y="44"/>
                  </a:lnTo>
                  <a:lnTo>
                    <a:pt x="0" y="53"/>
                  </a:lnTo>
                  <a:lnTo>
                    <a:pt x="0"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41" name="Freeform 103"/>
            <p:cNvSpPr>
              <a:spLocks/>
            </p:cNvSpPr>
            <p:nvPr/>
          </p:nvSpPr>
          <p:spPr bwMode="auto">
            <a:xfrm>
              <a:off x="2875" y="3507"/>
              <a:ext cx="16" cy="88"/>
            </a:xfrm>
            <a:custGeom>
              <a:avLst/>
              <a:gdLst>
                <a:gd name="T0" fmla="*/ 0 w 16"/>
                <a:gd name="T1" fmla="*/ 0 h 88"/>
                <a:gd name="T2" fmla="*/ 0 w 16"/>
                <a:gd name="T3" fmla="*/ 27 h 88"/>
                <a:gd name="T4" fmla="*/ 8 w 16"/>
                <a:gd name="T5" fmla="*/ 35 h 88"/>
                <a:gd name="T6" fmla="*/ 8 w 16"/>
                <a:gd name="T7" fmla="*/ 53 h 88"/>
                <a:gd name="T8" fmla="*/ 16 w 16"/>
                <a:gd name="T9" fmla="*/ 62 h 88"/>
                <a:gd name="T10" fmla="*/ 16 w 16"/>
                <a:gd name="T11" fmla="*/ 71 h 88"/>
                <a:gd name="T12" fmla="*/ 16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0" y="0"/>
                  </a:moveTo>
                  <a:lnTo>
                    <a:pt x="0" y="27"/>
                  </a:lnTo>
                  <a:lnTo>
                    <a:pt x="8" y="35"/>
                  </a:lnTo>
                  <a:lnTo>
                    <a:pt x="8" y="53"/>
                  </a:lnTo>
                  <a:lnTo>
                    <a:pt x="16" y="62"/>
                  </a:lnTo>
                  <a:lnTo>
                    <a:pt x="16" y="71"/>
                  </a:lnTo>
                  <a:lnTo>
                    <a:pt x="16"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42" name="Freeform 104"/>
            <p:cNvSpPr>
              <a:spLocks/>
            </p:cNvSpPr>
            <p:nvPr/>
          </p:nvSpPr>
          <p:spPr bwMode="auto">
            <a:xfrm>
              <a:off x="2915" y="3455"/>
              <a:ext cx="16" cy="123"/>
            </a:xfrm>
            <a:custGeom>
              <a:avLst/>
              <a:gdLst>
                <a:gd name="T0" fmla="*/ 8 w 16"/>
                <a:gd name="T1" fmla="*/ 0 h 123"/>
                <a:gd name="T2" fmla="*/ 8 w 16"/>
                <a:gd name="T3" fmla="*/ 8 h 123"/>
                <a:gd name="T4" fmla="*/ 0 w 16"/>
                <a:gd name="T5" fmla="*/ 26 h 123"/>
                <a:gd name="T6" fmla="*/ 0 w 16"/>
                <a:gd name="T7" fmla="*/ 35 h 123"/>
                <a:gd name="T8" fmla="*/ 8 w 16"/>
                <a:gd name="T9" fmla="*/ 43 h 123"/>
                <a:gd name="T10" fmla="*/ 8 w 16"/>
                <a:gd name="T11" fmla="*/ 52 h 123"/>
                <a:gd name="T12" fmla="*/ 8 w 16"/>
                <a:gd name="T13" fmla="*/ 70 h 123"/>
                <a:gd name="T14" fmla="*/ 8 w 16"/>
                <a:gd name="T15" fmla="*/ 79 h 123"/>
                <a:gd name="T16" fmla="*/ 16 w 16"/>
                <a:gd name="T17" fmla="*/ 87 h 123"/>
                <a:gd name="T18" fmla="*/ 16 w 16"/>
                <a:gd name="T19" fmla="*/ 105 h 123"/>
                <a:gd name="T20" fmla="*/ 16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0" y="26"/>
                  </a:lnTo>
                  <a:lnTo>
                    <a:pt x="0" y="35"/>
                  </a:lnTo>
                  <a:lnTo>
                    <a:pt x="8" y="43"/>
                  </a:lnTo>
                  <a:lnTo>
                    <a:pt x="8" y="52"/>
                  </a:lnTo>
                  <a:lnTo>
                    <a:pt x="8" y="70"/>
                  </a:lnTo>
                  <a:lnTo>
                    <a:pt x="8" y="79"/>
                  </a:lnTo>
                  <a:lnTo>
                    <a:pt x="16" y="87"/>
                  </a:lnTo>
                  <a:lnTo>
                    <a:pt x="16" y="105"/>
                  </a:lnTo>
                  <a:lnTo>
                    <a:pt x="16"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43" name="Freeform 105"/>
            <p:cNvSpPr>
              <a:spLocks/>
            </p:cNvSpPr>
            <p:nvPr/>
          </p:nvSpPr>
          <p:spPr bwMode="auto">
            <a:xfrm>
              <a:off x="3011" y="3490"/>
              <a:ext cx="40" cy="105"/>
            </a:xfrm>
            <a:custGeom>
              <a:avLst/>
              <a:gdLst>
                <a:gd name="T0" fmla="*/ 8 w 40"/>
                <a:gd name="T1" fmla="*/ 0 h 105"/>
                <a:gd name="T2" fmla="*/ 0 w 40"/>
                <a:gd name="T3" fmla="*/ 8 h 105"/>
                <a:gd name="T4" fmla="*/ 8 w 40"/>
                <a:gd name="T5" fmla="*/ 17 h 105"/>
                <a:gd name="T6" fmla="*/ 16 w 40"/>
                <a:gd name="T7" fmla="*/ 35 h 105"/>
                <a:gd name="T8" fmla="*/ 32 w 40"/>
                <a:gd name="T9" fmla="*/ 44 h 105"/>
                <a:gd name="T10" fmla="*/ 32 w 40"/>
                <a:gd name="T11" fmla="*/ 52 h 105"/>
                <a:gd name="T12" fmla="*/ 40 w 40"/>
                <a:gd name="T13" fmla="*/ 70 h 105"/>
                <a:gd name="T14" fmla="*/ 40 w 40"/>
                <a:gd name="T15" fmla="*/ 79 h 105"/>
                <a:gd name="T16" fmla="*/ 40 w 40"/>
                <a:gd name="T17" fmla="*/ 88 h 105"/>
                <a:gd name="T18" fmla="*/ 4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8" y="0"/>
                  </a:moveTo>
                  <a:lnTo>
                    <a:pt x="0" y="8"/>
                  </a:lnTo>
                  <a:lnTo>
                    <a:pt x="8" y="17"/>
                  </a:lnTo>
                  <a:lnTo>
                    <a:pt x="16" y="35"/>
                  </a:lnTo>
                  <a:lnTo>
                    <a:pt x="32" y="44"/>
                  </a:lnTo>
                  <a:lnTo>
                    <a:pt x="32" y="52"/>
                  </a:lnTo>
                  <a:lnTo>
                    <a:pt x="40" y="70"/>
                  </a:lnTo>
                  <a:lnTo>
                    <a:pt x="40" y="79"/>
                  </a:lnTo>
                  <a:lnTo>
                    <a:pt x="40" y="88"/>
                  </a:lnTo>
                  <a:lnTo>
                    <a:pt x="4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44" name="Freeform 106"/>
            <p:cNvSpPr>
              <a:spLocks/>
            </p:cNvSpPr>
            <p:nvPr/>
          </p:nvSpPr>
          <p:spPr bwMode="auto">
            <a:xfrm>
              <a:off x="3051" y="3463"/>
              <a:ext cx="64" cy="115"/>
            </a:xfrm>
            <a:custGeom>
              <a:avLst/>
              <a:gdLst>
                <a:gd name="T0" fmla="*/ 0 w 64"/>
                <a:gd name="T1" fmla="*/ 0 h 115"/>
                <a:gd name="T2" fmla="*/ 8 w 64"/>
                <a:gd name="T3" fmla="*/ 18 h 115"/>
                <a:gd name="T4" fmla="*/ 8 w 64"/>
                <a:gd name="T5" fmla="*/ 27 h 115"/>
                <a:gd name="T6" fmla="*/ 24 w 64"/>
                <a:gd name="T7" fmla="*/ 27 h 115"/>
                <a:gd name="T8" fmla="*/ 32 w 64"/>
                <a:gd name="T9" fmla="*/ 27 h 115"/>
                <a:gd name="T10" fmla="*/ 32 w 64"/>
                <a:gd name="T11" fmla="*/ 35 h 115"/>
                <a:gd name="T12" fmla="*/ 32 w 64"/>
                <a:gd name="T13" fmla="*/ 44 h 115"/>
                <a:gd name="T14" fmla="*/ 40 w 64"/>
                <a:gd name="T15" fmla="*/ 62 h 115"/>
                <a:gd name="T16" fmla="*/ 48 w 64"/>
                <a:gd name="T17" fmla="*/ 71 h 115"/>
                <a:gd name="T18" fmla="*/ 48 w 64"/>
                <a:gd name="T19" fmla="*/ 79 h 115"/>
                <a:gd name="T20" fmla="*/ 48 w 64"/>
                <a:gd name="T21" fmla="*/ 97 h 115"/>
                <a:gd name="T22" fmla="*/ 64 w 64"/>
                <a:gd name="T23" fmla="*/ 97 h 115"/>
                <a:gd name="T24" fmla="*/ 64 w 64"/>
                <a:gd name="T25" fmla="*/ 106 h 115"/>
                <a:gd name="T26" fmla="*/ 64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0" y="0"/>
                  </a:moveTo>
                  <a:lnTo>
                    <a:pt x="8" y="18"/>
                  </a:lnTo>
                  <a:lnTo>
                    <a:pt x="8" y="27"/>
                  </a:lnTo>
                  <a:lnTo>
                    <a:pt x="24" y="27"/>
                  </a:lnTo>
                  <a:lnTo>
                    <a:pt x="32" y="27"/>
                  </a:lnTo>
                  <a:lnTo>
                    <a:pt x="32" y="35"/>
                  </a:lnTo>
                  <a:lnTo>
                    <a:pt x="32" y="44"/>
                  </a:lnTo>
                  <a:lnTo>
                    <a:pt x="40" y="62"/>
                  </a:lnTo>
                  <a:lnTo>
                    <a:pt x="48" y="71"/>
                  </a:lnTo>
                  <a:lnTo>
                    <a:pt x="48" y="79"/>
                  </a:lnTo>
                  <a:lnTo>
                    <a:pt x="48" y="97"/>
                  </a:lnTo>
                  <a:lnTo>
                    <a:pt x="64" y="97"/>
                  </a:lnTo>
                  <a:lnTo>
                    <a:pt x="64" y="106"/>
                  </a:lnTo>
                  <a:lnTo>
                    <a:pt x="64"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45" name="Freeform 107"/>
            <p:cNvSpPr>
              <a:spLocks/>
            </p:cNvSpPr>
            <p:nvPr/>
          </p:nvSpPr>
          <p:spPr bwMode="auto">
            <a:xfrm>
              <a:off x="2659" y="3507"/>
              <a:ext cx="48" cy="88"/>
            </a:xfrm>
            <a:custGeom>
              <a:avLst/>
              <a:gdLst>
                <a:gd name="T0" fmla="*/ 48 w 48"/>
                <a:gd name="T1" fmla="*/ 0 h 88"/>
                <a:gd name="T2" fmla="*/ 48 w 48"/>
                <a:gd name="T3" fmla="*/ 18 h 88"/>
                <a:gd name="T4" fmla="*/ 48 w 48"/>
                <a:gd name="T5" fmla="*/ 27 h 88"/>
                <a:gd name="T6" fmla="*/ 32 w 48"/>
                <a:gd name="T7" fmla="*/ 27 h 88"/>
                <a:gd name="T8" fmla="*/ 32 w 48"/>
                <a:gd name="T9" fmla="*/ 35 h 88"/>
                <a:gd name="T10" fmla="*/ 24 w 48"/>
                <a:gd name="T11" fmla="*/ 35 h 88"/>
                <a:gd name="T12" fmla="*/ 16 w 48"/>
                <a:gd name="T13" fmla="*/ 53 h 88"/>
                <a:gd name="T14" fmla="*/ 0 w 48"/>
                <a:gd name="T15" fmla="*/ 62 h 88"/>
                <a:gd name="T16" fmla="*/ 0 w 48"/>
                <a:gd name="T17" fmla="*/ 71 h 88"/>
                <a:gd name="T18" fmla="*/ 0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48" y="0"/>
                  </a:moveTo>
                  <a:lnTo>
                    <a:pt x="48" y="18"/>
                  </a:lnTo>
                  <a:lnTo>
                    <a:pt x="48" y="27"/>
                  </a:lnTo>
                  <a:lnTo>
                    <a:pt x="32" y="27"/>
                  </a:lnTo>
                  <a:lnTo>
                    <a:pt x="32" y="35"/>
                  </a:lnTo>
                  <a:lnTo>
                    <a:pt x="24" y="35"/>
                  </a:lnTo>
                  <a:lnTo>
                    <a:pt x="16"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46" name="Freeform 108"/>
            <p:cNvSpPr>
              <a:spLocks/>
            </p:cNvSpPr>
            <p:nvPr/>
          </p:nvSpPr>
          <p:spPr bwMode="auto">
            <a:xfrm>
              <a:off x="2683" y="3314"/>
              <a:ext cx="64" cy="53"/>
            </a:xfrm>
            <a:custGeom>
              <a:avLst/>
              <a:gdLst>
                <a:gd name="T0" fmla="*/ 64 w 64"/>
                <a:gd name="T1" fmla="*/ 0 h 53"/>
                <a:gd name="T2" fmla="*/ 40 w 64"/>
                <a:gd name="T3" fmla="*/ 17 h 53"/>
                <a:gd name="T4" fmla="*/ 32 w 64"/>
                <a:gd name="T5" fmla="*/ 17 h 53"/>
                <a:gd name="T6" fmla="*/ 24 w 64"/>
                <a:gd name="T7" fmla="*/ 17 h 53"/>
                <a:gd name="T8" fmla="*/ 8 w 64"/>
                <a:gd name="T9" fmla="*/ 17 h 53"/>
                <a:gd name="T10" fmla="*/ 0 w 64"/>
                <a:gd name="T11" fmla="*/ 26 h 53"/>
                <a:gd name="T12" fmla="*/ 0 w 64"/>
                <a:gd name="T13" fmla="*/ 35 h 53"/>
                <a:gd name="T14" fmla="*/ 0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64" y="0"/>
                  </a:moveTo>
                  <a:lnTo>
                    <a:pt x="40" y="17"/>
                  </a:lnTo>
                  <a:lnTo>
                    <a:pt x="32" y="17"/>
                  </a:lnTo>
                  <a:lnTo>
                    <a:pt x="24" y="17"/>
                  </a:lnTo>
                  <a:lnTo>
                    <a:pt x="8" y="17"/>
                  </a:lnTo>
                  <a:lnTo>
                    <a:pt x="0" y="26"/>
                  </a:lnTo>
                  <a:lnTo>
                    <a:pt x="0" y="35"/>
                  </a:lnTo>
                  <a:lnTo>
                    <a:pt x="0"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47" name="Freeform 109"/>
            <p:cNvSpPr>
              <a:spLocks/>
            </p:cNvSpPr>
            <p:nvPr/>
          </p:nvSpPr>
          <p:spPr bwMode="auto">
            <a:xfrm>
              <a:off x="2963" y="3314"/>
              <a:ext cx="96" cy="35"/>
            </a:xfrm>
            <a:custGeom>
              <a:avLst/>
              <a:gdLst>
                <a:gd name="T0" fmla="*/ 0 w 96"/>
                <a:gd name="T1" fmla="*/ 0 h 35"/>
                <a:gd name="T2" fmla="*/ 16 w 96"/>
                <a:gd name="T3" fmla="*/ 0 h 35"/>
                <a:gd name="T4" fmla="*/ 24 w 96"/>
                <a:gd name="T5" fmla="*/ 0 h 35"/>
                <a:gd name="T6" fmla="*/ 32 w 96"/>
                <a:gd name="T7" fmla="*/ 0 h 35"/>
                <a:gd name="T8" fmla="*/ 48 w 96"/>
                <a:gd name="T9" fmla="*/ 0 h 35"/>
                <a:gd name="T10" fmla="*/ 56 w 96"/>
                <a:gd name="T11" fmla="*/ 0 h 35"/>
                <a:gd name="T12" fmla="*/ 64 w 96"/>
                <a:gd name="T13" fmla="*/ 0 h 35"/>
                <a:gd name="T14" fmla="*/ 80 w 96"/>
                <a:gd name="T15" fmla="*/ 17 h 35"/>
                <a:gd name="T16" fmla="*/ 88 w 96"/>
                <a:gd name="T17" fmla="*/ 26 h 35"/>
                <a:gd name="T18" fmla="*/ 96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0" y="0"/>
                  </a:moveTo>
                  <a:lnTo>
                    <a:pt x="16" y="0"/>
                  </a:lnTo>
                  <a:lnTo>
                    <a:pt x="24" y="0"/>
                  </a:lnTo>
                  <a:lnTo>
                    <a:pt x="32" y="0"/>
                  </a:lnTo>
                  <a:lnTo>
                    <a:pt x="48" y="0"/>
                  </a:lnTo>
                  <a:lnTo>
                    <a:pt x="56" y="0"/>
                  </a:lnTo>
                  <a:lnTo>
                    <a:pt x="64" y="0"/>
                  </a:lnTo>
                  <a:lnTo>
                    <a:pt x="80" y="17"/>
                  </a:lnTo>
                  <a:lnTo>
                    <a:pt x="88" y="26"/>
                  </a:lnTo>
                  <a:lnTo>
                    <a:pt x="96"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48" name="Freeform 110"/>
            <p:cNvSpPr>
              <a:spLocks/>
            </p:cNvSpPr>
            <p:nvPr/>
          </p:nvSpPr>
          <p:spPr bwMode="auto">
            <a:xfrm>
              <a:off x="2947" y="3296"/>
              <a:ext cx="112" cy="44"/>
            </a:xfrm>
            <a:custGeom>
              <a:avLst/>
              <a:gdLst>
                <a:gd name="T0" fmla="*/ 0 w 112"/>
                <a:gd name="T1" fmla="*/ 0 h 44"/>
                <a:gd name="T2" fmla="*/ 8 w 112"/>
                <a:gd name="T3" fmla="*/ 0 h 44"/>
                <a:gd name="T4" fmla="*/ 16 w 112"/>
                <a:gd name="T5" fmla="*/ 0 h 44"/>
                <a:gd name="T6" fmla="*/ 32 w 112"/>
                <a:gd name="T7" fmla="*/ 0 h 44"/>
                <a:gd name="T8" fmla="*/ 40 w 112"/>
                <a:gd name="T9" fmla="*/ 0 h 44"/>
                <a:gd name="T10" fmla="*/ 48 w 112"/>
                <a:gd name="T11" fmla="*/ 0 h 44"/>
                <a:gd name="T12" fmla="*/ 64 w 112"/>
                <a:gd name="T13" fmla="*/ 0 h 44"/>
                <a:gd name="T14" fmla="*/ 72 w 112"/>
                <a:gd name="T15" fmla="*/ 9 h 44"/>
                <a:gd name="T16" fmla="*/ 80 w 112"/>
                <a:gd name="T17" fmla="*/ 9 h 44"/>
                <a:gd name="T18" fmla="*/ 80 w 112"/>
                <a:gd name="T19" fmla="*/ 18 h 44"/>
                <a:gd name="T20" fmla="*/ 96 w 112"/>
                <a:gd name="T21" fmla="*/ 18 h 44"/>
                <a:gd name="T22" fmla="*/ 104 w 112"/>
                <a:gd name="T23" fmla="*/ 35 h 44"/>
                <a:gd name="T24" fmla="*/ 112 w 112"/>
                <a:gd name="T25" fmla="*/ 35 h 44"/>
                <a:gd name="T26" fmla="*/ 112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0" y="0"/>
                  </a:moveTo>
                  <a:lnTo>
                    <a:pt x="8" y="0"/>
                  </a:lnTo>
                  <a:lnTo>
                    <a:pt x="16" y="0"/>
                  </a:lnTo>
                  <a:lnTo>
                    <a:pt x="32" y="0"/>
                  </a:lnTo>
                  <a:lnTo>
                    <a:pt x="40" y="0"/>
                  </a:lnTo>
                  <a:lnTo>
                    <a:pt x="48" y="0"/>
                  </a:lnTo>
                  <a:lnTo>
                    <a:pt x="64" y="0"/>
                  </a:lnTo>
                  <a:lnTo>
                    <a:pt x="72" y="9"/>
                  </a:lnTo>
                  <a:lnTo>
                    <a:pt x="80" y="9"/>
                  </a:lnTo>
                  <a:lnTo>
                    <a:pt x="80" y="18"/>
                  </a:lnTo>
                  <a:lnTo>
                    <a:pt x="96" y="18"/>
                  </a:lnTo>
                  <a:lnTo>
                    <a:pt x="104" y="35"/>
                  </a:lnTo>
                  <a:lnTo>
                    <a:pt x="112" y="35"/>
                  </a:lnTo>
                  <a:lnTo>
                    <a:pt x="112"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49" name="Freeform 111"/>
            <p:cNvSpPr>
              <a:spLocks/>
            </p:cNvSpPr>
            <p:nvPr/>
          </p:nvSpPr>
          <p:spPr bwMode="auto">
            <a:xfrm>
              <a:off x="3027" y="3375"/>
              <a:ext cx="64" cy="71"/>
            </a:xfrm>
            <a:custGeom>
              <a:avLst/>
              <a:gdLst>
                <a:gd name="T0" fmla="*/ 0 w 64"/>
                <a:gd name="T1" fmla="*/ 0 h 71"/>
                <a:gd name="T2" fmla="*/ 16 w 64"/>
                <a:gd name="T3" fmla="*/ 0 h 71"/>
                <a:gd name="T4" fmla="*/ 24 w 64"/>
                <a:gd name="T5" fmla="*/ 9 h 71"/>
                <a:gd name="T6" fmla="*/ 32 w 64"/>
                <a:gd name="T7" fmla="*/ 18 h 71"/>
                <a:gd name="T8" fmla="*/ 32 w 64"/>
                <a:gd name="T9" fmla="*/ 36 h 71"/>
                <a:gd name="T10" fmla="*/ 48 w 64"/>
                <a:gd name="T11" fmla="*/ 44 h 71"/>
                <a:gd name="T12" fmla="*/ 48 w 64"/>
                <a:gd name="T13" fmla="*/ 53 h 71"/>
                <a:gd name="T14" fmla="*/ 56 w 64"/>
                <a:gd name="T15" fmla="*/ 53 h 71"/>
                <a:gd name="T16" fmla="*/ 64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0" y="0"/>
                  </a:moveTo>
                  <a:lnTo>
                    <a:pt x="16" y="0"/>
                  </a:lnTo>
                  <a:lnTo>
                    <a:pt x="24" y="9"/>
                  </a:lnTo>
                  <a:lnTo>
                    <a:pt x="32" y="18"/>
                  </a:lnTo>
                  <a:lnTo>
                    <a:pt x="32" y="36"/>
                  </a:lnTo>
                  <a:lnTo>
                    <a:pt x="48" y="44"/>
                  </a:lnTo>
                  <a:lnTo>
                    <a:pt x="48" y="53"/>
                  </a:lnTo>
                  <a:lnTo>
                    <a:pt x="56" y="53"/>
                  </a:lnTo>
                  <a:lnTo>
                    <a:pt x="64"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50" name="Freeform 112"/>
            <p:cNvSpPr>
              <a:spLocks/>
            </p:cNvSpPr>
            <p:nvPr/>
          </p:nvSpPr>
          <p:spPr bwMode="auto">
            <a:xfrm>
              <a:off x="3051" y="3455"/>
              <a:ext cx="96" cy="43"/>
            </a:xfrm>
            <a:custGeom>
              <a:avLst/>
              <a:gdLst>
                <a:gd name="T0" fmla="*/ 0 w 96"/>
                <a:gd name="T1" fmla="*/ 0 h 43"/>
                <a:gd name="T2" fmla="*/ 8 w 96"/>
                <a:gd name="T3" fmla="*/ 0 h 43"/>
                <a:gd name="T4" fmla="*/ 24 w 96"/>
                <a:gd name="T5" fmla="*/ 8 h 43"/>
                <a:gd name="T6" fmla="*/ 32 w 96"/>
                <a:gd name="T7" fmla="*/ 8 h 43"/>
                <a:gd name="T8" fmla="*/ 40 w 96"/>
                <a:gd name="T9" fmla="*/ 26 h 43"/>
                <a:gd name="T10" fmla="*/ 48 w 96"/>
                <a:gd name="T11" fmla="*/ 26 h 43"/>
                <a:gd name="T12" fmla="*/ 64 w 96"/>
                <a:gd name="T13" fmla="*/ 26 h 43"/>
                <a:gd name="T14" fmla="*/ 72 w 96"/>
                <a:gd name="T15" fmla="*/ 26 h 43"/>
                <a:gd name="T16" fmla="*/ 80 w 96"/>
                <a:gd name="T17" fmla="*/ 35 h 43"/>
                <a:gd name="T18" fmla="*/ 96 w 96"/>
                <a:gd name="T19" fmla="*/ 35 h 43"/>
                <a:gd name="T20" fmla="*/ 96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0" y="0"/>
                  </a:moveTo>
                  <a:lnTo>
                    <a:pt x="8" y="0"/>
                  </a:lnTo>
                  <a:lnTo>
                    <a:pt x="24" y="8"/>
                  </a:lnTo>
                  <a:lnTo>
                    <a:pt x="32" y="8"/>
                  </a:lnTo>
                  <a:lnTo>
                    <a:pt x="40" y="26"/>
                  </a:lnTo>
                  <a:lnTo>
                    <a:pt x="48" y="26"/>
                  </a:lnTo>
                  <a:lnTo>
                    <a:pt x="64" y="26"/>
                  </a:lnTo>
                  <a:lnTo>
                    <a:pt x="72" y="26"/>
                  </a:lnTo>
                  <a:lnTo>
                    <a:pt x="80" y="35"/>
                  </a:lnTo>
                  <a:lnTo>
                    <a:pt x="96" y="35"/>
                  </a:lnTo>
                  <a:lnTo>
                    <a:pt x="96"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4454" name="Group 113"/>
          <p:cNvGrpSpPr>
            <a:grpSpLocks/>
          </p:cNvGrpSpPr>
          <p:nvPr/>
        </p:nvGrpSpPr>
        <p:grpSpPr bwMode="auto">
          <a:xfrm>
            <a:off x="3521075" y="2351088"/>
            <a:ext cx="774700" cy="725487"/>
            <a:chOff x="2611" y="2760"/>
            <a:chExt cx="488" cy="457"/>
          </a:xfrm>
        </p:grpSpPr>
        <p:sp>
          <p:nvSpPr>
            <p:cNvPr id="493092" name="Freeform 114"/>
            <p:cNvSpPr>
              <a:spLocks/>
            </p:cNvSpPr>
            <p:nvPr/>
          </p:nvSpPr>
          <p:spPr bwMode="auto">
            <a:xfrm>
              <a:off x="2859" y="3006"/>
              <a:ext cx="240" cy="211"/>
            </a:xfrm>
            <a:custGeom>
              <a:avLst/>
              <a:gdLst>
                <a:gd name="T0" fmla="*/ 0 w 240"/>
                <a:gd name="T1" fmla="*/ 211 h 211"/>
                <a:gd name="T2" fmla="*/ 0 w 240"/>
                <a:gd name="T3" fmla="*/ 194 h 211"/>
                <a:gd name="T4" fmla="*/ 0 w 240"/>
                <a:gd name="T5" fmla="*/ 194 h 211"/>
                <a:gd name="T6" fmla="*/ 0 w 240"/>
                <a:gd name="T7" fmla="*/ 194 h 211"/>
                <a:gd name="T8" fmla="*/ 0 w 240"/>
                <a:gd name="T9" fmla="*/ 185 h 211"/>
                <a:gd name="T10" fmla="*/ 16 w 240"/>
                <a:gd name="T11" fmla="*/ 176 h 211"/>
                <a:gd name="T12" fmla="*/ 16 w 240"/>
                <a:gd name="T13" fmla="*/ 158 h 211"/>
                <a:gd name="T14" fmla="*/ 16 w 240"/>
                <a:gd name="T15" fmla="*/ 150 h 211"/>
                <a:gd name="T16" fmla="*/ 24 w 240"/>
                <a:gd name="T17" fmla="*/ 141 h 211"/>
                <a:gd name="T18" fmla="*/ 32 w 240"/>
                <a:gd name="T19" fmla="*/ 123 h 211"/>
                <a:gd name="T20" fmla="*/ 32 w 240"/>
                <a:gd name="T21" fmla="*/ 114 h 211"/>
                <a:gd name="T22" fmla="*/ 48 w 240"/>
                <a:gd name="T23" fmla="*/ 106 h 211"/>
                <a:gd name="T24" fmla="*/ 56 w 240"/>
                <a:gd name="T25" fmla="*/ 97 h 211"/>
                <a:gd name="T26" fmla="*/ 64 w 240"/>
                <a:gd name="T27" fmla="*/ 79 h 211"/>
                <a:gd name="T28" fmla="*/ 64 w 240"/>
                <a:gd name="T29" fmla="*/ 71 h 211"/>
                <a:gd name="T30" fmla="*/ 72 w 240"/>
                <a:gd name="T31" fmla="*/ 71 h 211"/>
                <a:gd name="T32" fmla="*/ 88 w 240"/>
                <a:gd name="T33" fmla="*/ 62 h 211"/>
                <a:gd name="T34" fmla="*/ 96 w 240"/>
                <a:gd name="T35" fmla="*/ 44 h 211"/>
                <a:gd name="T36" fmla="*/ 104 w 240"/>
                <a:gd name="T37" fmla="*/ 35 h 211"/>
                <a:gd name="T38" fmla="*/ 128 w 240"/>
                <a:gd name="T39" fmla="*/ 35 h 211"/>
                <a:gd name="T40" fmla="*/ 136 w 240"/>
                <a:gd name="T41" fmla="*/ 27 h 211"/>
                <a:gd name="T42" fmla="*/ 160 w 240"/>
                <a:gd name="T43" fmla="*/ 27 h 211"/>
                <a:gd name="T44" fmla="*/ 168 w 240"/>
                <a:gd name="T45" fmla="*/ 27 h 211"/>
                <a:gd name="T46" fmla="*/ 192 w 240"/>
                <a:gd name="T47" fmla="*/ 9 h 211"/>
                <a:gd name="T48" fmla="*/ 200 w 240"/>
                <a:gd name="T49" fmla="*/ 9 h 211"/>
                <a:gd name="T50" fmla="*/ 216 w 240"/>
                <a:gd name="T51" fmla="*/ 9 h 211"/>
                <a:gd name="T52" fmla="*/ 224 w 240"/>
                <a:gd name="T53" fmla="*/ 9 h 211"/>
                <a:gd name="T54" fmla="*/ 232 w 240"/>
                <a:gd name="T55" fmla="*/ 9 h 211"/>
                <a:gd name="T56" fmla="*/ 232 w 240"/>
                <a:gd name="T57" fmla="*/ 9 h 211"/>
                <a:gd name="T58" fmla="*/ 232 w 240"/>
                <a:gd name="T59" fmla="*/ 0 h 211"/>
                <a:gd name="T60" fmla="*/ 240 w 240"/>
                <a:gd name="T61" fmla="*/ 9 h 211"/>
                <a:gd name="T62" fmla="*/ 232 w 240"/>
                <a:gd name="T63" fmla="*/ 9 h 211"/>
                <a:gd name="T64" fmla="*/ 232 w 240"/>
                <a:gd name="T65" fmla="*/ 9 h 211"/>
                <a:gd name="T66" fmla="*/ 224 w 240"/>
                <a:gd name="T67" fmla="*/ 9 h 211"/>
                <a:gd name="T68" fmla="*/ 224 w 240"/>
                <a:gd name="T69" fmla="*/ 9 h 211"/>
                <a:gd name="T70" fmla="*/ 216 w 240"/>
                <a:gd name="T71" fmla="*/ 27 h 211"/>
                <a:gd name="T72" fmla="*/ 200 w 240"/>
                <a:gd name="T73" fmla="*/ 27 h 211"/>
                <a:gd name="T74" fmla="*/ 192 w 240"/>
                <a:gd name="T75" fmla="*/ 27 h 211"/>
                <a:gd name="T76" fmla="*/ 168 w 240"/>
                <a:gd name="T77" fmla="*/ 35 h 211"/>
                <a:gd name="T78" fmla="*/ 160 w 240"/>
                <a:gd name="T79" fmla="*/ 44 h 211"/>
                <a:gd name="T80" fmla="*/ 152 w 240"/>
                <a:gd name="T81" fmla="*/ 44 h 211"/>
                <a:gd name="T82" fmla="*/ 136 w 240"/>
                <a:gd name="T83" fmla="*/ 62 h 211"/>
                <a:gd name="T84" fmla="*/ 128 w 240"/>
                <a:gd name="T85" fmla="*/ 71 h 211"/>
                <a:gd name="T86" fmla="*/ 120 w 240"/>
                <a:gd name="T87" fmla="*/ 79 h 211"/>
                <a:gd name="T88" fmla="*/ 104 w 240"/>
                <a:gd name="T89" fmla="*/ 79 h 211"/>
                <a:gd name="T90" fmla="*/ 104 w 240"/>
                <a:gd name="T91" fmla="*/ 97 h 211"/>
                <a:gd name="T92" fmla="*/ 96 w 240"/>
                <a:gd name="T93" fmla="*/ 97 h 211"/>
                <a:gd name="T94" fmla="*/ 88 w 240"/>
                <a:gd name="T95" fmla="*/ 106 h 211"/>
                <a:gd name="T96" fmla="*/ 72 w 240"/>
                <a:gd name="T97" fmla="*/ 114 h 211"/>
                <a:gd name="T98" fmla="*/ 64 w 240"/>
                <a:gd name="T99" fmla="*/ 123 h 211"/>
                <a:gd name="T100" fmla="*/ 64 w 240"/>
                <a:gd name="T101" fmla="*/ 141 h 211"/>
                <a:gd name="T102" fmla="*/ 56 w 240"/>
                <a:gd name="T103" fmla="*/ 150 h 211"/>
                <a:gd name="T104" fmla="*/ 56 w 240"/>
                <a:gd name="T105" fmla="*/ 158 h 211"/>
                <a:gd name="T106" fmla="*/ 48 w 240"/>
                <a:gd name="T107" fmla="*/ 158 h 211"/>
                <a:gd name="T108" fmla="*/ 48 w 240"/>
                <a:gd name="T109" fmla="*/ 176 h 211"/>
                <a:gd name="T110" fmla="*/ 32 w 240"/>
                <a:gd name="T111" fmla="*/ 185 h 211"/>
                <a:gd name="T112" fmla="*/ 32 w 240"/>
                <a:gd name="T113" fmla="*/ 194 h 211"/>
                <a:gd name="T114" fmla="*/ 32 w 240"/>
                <a:gd name="T115" fmla="*/ 194 h 211"/>
                <a:gd name="T116" fmla="*/ 32 w 240"/>
                <a:gd name="T117" fmla="*/ 194 h 211"/>
                <a:gd name="T118" fmla="*/ 24 w 240"/>
                <a:gd name="T119" fmla="*/ 194 h 211"/>
                <a:gd name="T120" fmla="*/ 32 w 240"/>
                <a:gd name="T121" fmla="*/ 211 h 211"/>
                <a:gd name="T122" fmla="*/ 0 w 240"/>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0"/>
                <a:gd name="T187" fmla="*/ 0 h 211"/>
                <a:gd name="T188" fmla="*/ 240 w 240"/>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0" h="211">
                  <a:moveTo>
                    <a:pt x="0" y="211"/>
                  </a:moveTo>
                  <a:lnTo>
                    <a:pt x="0" y="194"/>
                  </a:lnTo>
                  <a:lnTo>
                    <a:pt x="0" y="185"/>
                  </a:lnTo>
                  <a:lnTo>
                    <a:pt x="16" y="176"/>
                  </a:lnTo>
                  <a:lnTo>
                    <a:pt x="16" y="158"/>
                  </a:lnTo>
                  <a:lnTo>
                    <a:pt x="16" y="150"/>
                  </a:lnTo>
                  <a:lnTo>
                    <a:pt x="24" y="141"/>
                  </a:lnTo>
                  <a:lnTo>
                    <a:pt x="32" y="123"/>
                  </a:lnTo>
                  <a:lnTo>
                    <a:pt x="32" y="114"/>
                  </a:lnTo>
                  <a:lnTo>
                    <a:pt x="48" y="106"/>
                  </a:lnTo>
                  <a:lnTo>
                    <a:pt x="56" y="97"/>
                  </a:lnTo>
                  <a:lnTo>
                    <a:pt x="64" y="79"/>
                  </a:lnTo>
                  <a:lnTo>
                    <a:pt x="64" y="71"/>
                  </a:lnTo>
                  <a:lnTo>
                    <a:pt x="72" y="71"/>
                  </a:lnTo>
                  <a:lnTo>
                    <a:pt x="88" y="62"/>
                  </a:lnTo>
                  <a:lnTo>
                    <a:pt x="96" y="44"/>
                  </a:lnTo>
                  <a:lnTo>
                    <a:pt x="104" y="35"/>
                  </a:lnTo>
                  <a:lnTo>
                    <a:pt x="128" y="35"/>
                  </a:lnTo>
                  <a:lnTo>
                    <a:pt x="136" y="27"/>
                  </a:lnTo>
                  <a:lnTo>
                    <a:pt x="160" y="27"/>
                  </a:lnTo>
                  <a:lnTo>
                    <a:pt x="168" y="27"/>
                  </a:lnTo>
                  <a:lnTo>
                    <a:pt x="192" y="9"/>
                  </a:lnTo>
                  <a:lnTo>
                    <a:pt x="200" y="9"/>
                  </a:lnTo>
                  <a:lnTo>
                    <a:pt x="216" y="9"/>
                  </a:lnTo>
                  <a:lnTo>
                    <a:pt x="224" y="9"/>
                  </a:lnTo>
                  <a:lnTo>
                    <a:pt x="232" y="9"/>
                  </a:lnTo>
                  <a:lnTo>
                    <a:pt x="232" y="0"/>
                  </a:lnTo>
                  <a:lnTo>
                    <a:pt x="240" y="9"/>
                  </a:lnTo>
                  <a:lnTo>
                    <a:pt x="232" y="9"/>
                  </a:lnTo>
                  <a:lnTo>
                    <a:pt x="224" y="9"/>
                  </a:lnTo>
                  <a:lnTo>
                    <a:pt x="216" y="27"/>
                  </a:lnTo>
                  <a:lnTo>
                    <a:pt x="200" y="27"/>
                  </a:lnTo>
                  <a:lnTo>
                    <a:pt x="192" y="27"/>
                  </a:lnTo>
                  <a:lnTo>
                    <a:pt x="168" y="35"/>
                  </a:lnTo>
                  <a:lnTo>
                    <a:pt x="160" y="44"/>
                  </a:lnTo>
                  <a:lnTo>
                    <a:pt x="152" y="44"/>
                  </a:lnTo>
                  <a:lnTo>
                    <a:pt x="136" y="62"/>
                  </a:lnTo>
                  <a:lnTo>
                    <a:pt x="128" y="71"/>
                  </a:lnTo>
                  <a:lnTo>
                    <a:pt x="120" y="79"/>
                  </a:lnTo>
                  <a:lnTo>
                    <a:pt x="104" y="79"/>
                  </a:lnTo>
                  <a:lnTo>
                    <a:pt x="104" y="97"/>
                  </a:lnTo>
                  <a:lnTo>
                    <a:pt x="96" y="97"/>
                  </a:lnTo>
                  <a:lnTo>
                    <a:pt x="88" y="106"/>
                  </a:lnTo>
                  <a:lnTo>
                    <a:pt x="72" y="114"/>
                  </a:lnTo>
                  <a:lnTo>
                    <a:pt x="64" y="123"/>
                  </a:lnTo>
                  <a:lnTo>
                    <a:pt x="64" y="141"/>
                  </a:lnTo>
                  <a:lnTo>
                    <a:pt x="56" y="150"/>
                  </a:lnTo>
                  <a:lnTo>
                    <a:pt x="56" y="158"/>
                  </a:lnTo>
                  <a:lnTo>
                    <a:pt x="48" y="158"/>
                  </a:lnTo>
                  <a:lnTo>
                    <a:pt x="48" y="176"/>
                  </a:lnTo>
                  <a:lnTo>
                    <a:pt x="32" y="185"/>
                  </a:lnTo>
                  <a:lnTo>
                    <a:pt x="32" y="194"/>
                  </a:lnTo>
                  <a:lnTo>
                    <a:pt x="24" y="194"/>
                  </a:lnTo>
                  <a:lnTo>
                    <a:pt x="32" y="211"/>
                  </a:lnTo>
                  <a:lnTo>
                    <a:pt x="0"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93" name="Freeform 115"/>
            <p:cNvSpPr>
              <a:spLocks/>
            </p:cNvSpPr>
            <p:nvPr/>
          </p:nvSpPr>
          <p:spPr bwMode="auto">
            <a:xfrm>
              <a:off x="2859" y="3006"/>
              <a:ext cx="240" cy="211"/>
            </a:xfrm>
            <a:custGeom>
              <a:avLst/>
              <a:gdLst>
                <a:gd name="T0" fmla="*/ 0 w 240"/>
                <a:gd name="T1" fmla="*/ 211 h 211"/>
                <a:gd name="T2" fmla="*/ 0 w 240"/>
                <a:gd name="T3" fmla="*/ 194 h 211"/>
                <a:gd name="T4" fmla="*/ 0 w 240"/>
                <a:gd name="T5" fmla="*/ 194 h 211"/>
                <a:gd name="T6" fmla="*/ 0 w 240"/>
                <a:gd name="T7" fmla="*/ 194 h 211"/>
                <a:gd name="T8" fmla="*/ 0 w 240"/>
                <a:gd name="T9" fmla="*/ 185 h 211"/>
                <a:gd name="T10" fmla="*/ 16 w 240"/>
                <a:gd name="T11" fmla="*/ 176 h 211"/>
                <a:gd name="T12" fmla="*/ 16 w 240"/>
                <a:gd name="T13" fmla="*/ 158 h 211"/>
                <a:gd name="T14" fmla="*/ 16 w 240"/>
                <a:gd name="T15" fmla="*/ 150 h 211"/>
                <a:gd name="T16" fmla="*/ 24 w 240"/>
                <a:gd name="T17" fmla="*/ 141 h 211"/>
                <a:gd name="T18" fmla="*/ 32 w 240"/>
                <a:gd name="T19" fmla="*/ 123 h 211"/>
                <a:gd name="T20" fmla="*/ 32 w 240"/>
                <a:gd name="T21" fmla="*/ 114 h 211"/>
                <a:gd name="T22" fmla="*/ 48 w 240"/>
                <a:gd name="T23" fmla="*/ 106 h 211"/>
                <a:gd name="T24" fmla="*/ 56 w 240"/>
                <a:gd name="T25" fmla="*/ 97 h 211"/>
                <a:gd name="T26" fmla="*/ 64 w 240"/>
                <a:gd name="T27" fmla="*/ 79 h 211"/>
                <a:gd name="T28" fmla="*/ 64 w 240"/>
                <a:gd name="T29" fmla="*/ 71 h 211"/>
                <a:gd name="T30" fmla="*/ 72 w 240"/>
                <a:gd name="T31" fmla="*/ 71 h 211"/>
                <a:gd name="T32" fmla="*/ 88 w 240"/>
                <a:gd name="T33" fmla="*/ 62 h 211"/>
                <a:gd name="T34" fmla="*/ 96 w 240"/>
                <a:gd name="T35" fmla="*/ 44 h 211"/>
                <a:gd name="T36" fmla="*/ 104 w 240"/>
                <a:gd name="T37" fmla="*/ 35 h 211"/>
                <a:gd name="T38" fmla="*/ 128 w 240"/>
                <a:gd name="T39" fmla="*/ 35 h 211"/>
                <a:gd name="T40" fmla="*/ 136 w 240"/>
                <a:gd name="T41" fmla="*/ 27 h 211"/>
                <a:gd name="T42" fmla="*/ 160 w 240"/>
                <a:gd name="T43" fmla="*/ 27 h 211"/>
                <a:gd name="T44" fmla="*/ 168 w 240"/>
                <a:gd name="T45" fmla="*/ 27 h 211"/>
                <a:gd name="T46" fmla="*/ 192 w 240"/>
                <a:gd name="T47" fmla="*/ 9 h 211"/>
                <a:gd name="T48" fmla="*/ 200 w 240"/>
                <a:gd name="T49" fmla="*/ 9 h 211"/>
                <a:gd name="T50" fmla="*/ 216 w 240"/>
                <a:gd name="T51" fmla="*/ 9 h 211"/>
                <a:gd name="T52" fmla="*/ 224 w 240"/>
                <a:gd name="T53" fmla="*/ 9 h 211"/>
                <a:gd name="T54" fmla="*/ 232 w 240"/>
                <a:gd name="T55" fmla="*/ 9 h 211"/>
                <a:gd name="T56" fmla="*/ 232 w 240"/>
                <a:gd name="T57" fmla="*/ 9 h 211"/>
                <a:gd name="T58" fmla="*/ 232 w 240"/>
                <a:gd name="T59" fmla="*/ 0 h 211"/>
                <a:gd name="T60" fmla="*/ 240 w 240"/>
                <a:gd name="T61" fmla="*/ 9 h 211"/>
                <a:gd name="T62" fmla="*/ 232 w 240"/>
                <a:gd name="T63" fmla="*/ 9 h 211"/>
                <a:gd name="T64" fmla="*/ 232 w 240"/>
                <a:gd name="T65" fmla="*/ 9 h 211"/>
                <a:gd name="T66" fmla="*/ 224 w 240"/>
                <a:gd name="T67" fmla="*/ 9 h 211"/>
                <a:gd name="T68" fmla="*/ 224 w 240"/>
                <a:gd name="T69" fmla="*/ 9 h 211"/>
                <a:gd name="T70" fmla="*/ 216 w 240"/>
                <a:gd name="T71" fmla="*/ 27 h 211"/>
                <a:gd name="T72" fmla="*/ 200 w 240"/>
                <a:gd name="T73" fmla="*/ 27 h 211"/>
                <a:gd name="T74" fmla="*/ 192 w 240"/>
                <a:gd name="T75" fmla="*/ 27 h 211"/>
                <a:gd name="T76" fmla="*/ 168 w 240"/>
                <a:gd name="T77" fmla="*/ 35 h 211"/>
                <a:gd name="T78" fmla="*/ 160 w 240"/>
                <a:gd name="T79" fmla="*/ 44 h 211"/>
                <a:gd name="T80" fmla="*/ 152 w 240"/>
                <a:gd name="T81" fmla="*/ 44 h 211"/>
                <a:gd name="T82" fmla="*/ 136 w 240"/>
                <a:gd name="T83" fmla="*/ 62 h 211"/>
                <a:gd name="T84" fmla="*/ 128 w 240"/>
                <a:gd name="T85" fmla="*/ 71 h 211"/>
                <a:gd name="T86" fmla="*/ 120 w 240"/>
                <a:gd name="T87" fmla="*/ 79 h 211"/>
                <a:gd name="T88" fmla="*/ 104 w 240"/>
                <a:gd name="T89" fmla="*/ 79 h 211"/>
                <a:gd name="T90" fmla="*/ 104 w 240"/>
                <a:gd name="T91" fmla="*/ 97 h 211"/>
                <a:gd name="T92" fmla="*/ 96 w 240"/>
                <a:gd name="T93" fmla="*/ 97 h 211"/>
                <a:gd name="T94" fmla="*/ 88 w 240"/>
                <a:gd name="T95" fmla="*/ 106 h 211"/>
                <a:gd name="T96" fmla="*/ 72 w 240"/>
                <a:gd name="T97" fmla="*/ 114 h 211"/>
                <a:gd name="T98" fmla="*/ 64 w 240"/>
                <a:gd name="T99" fmla="*/ 123 h 211"/>
                <a:gd name="T100" fmla="*/ 64 w 240"/>
                <a:gd name="T101" fmla="*/ 141 h 211"/>
                <a:gd name="T102" fmla="*/ 56 w 240"/>
                <a:gd name="T103" fmla="*/ 150 h 211"/>
                <a:gd name="T104" fmla="*/ 56 w 240"/>
                <a:gd name="T105" fmla="*/ 158 h 211"/>
                <a:gd name="T106" fmla="*/ 48 w 240"/>
                <a:gd name="T107" fmla="*/ 158 h 211"/>
                <a:gd name="T108" fmla="*/ 48 w 240"/>
                <a:gd name="T109" fmla="*/ 176 h 211"/>
                <a:gd name="T110" fmla="*/ 32 w 240"/>
                <a:gd name="T111" fmla="*/ 185 h 211"/>
                <a:gd name="T112" fmla="*/ 32 w 240"/>
                <a:gd name="T113" fmla="*/ 194 h 211"/>
                <a:gd name="T114" fmla="*/ 32 w 240"/>
                <a:gd name="T115" fmla="*/ 194 h 211"/>
                <a:gd name="T116" fmla="*/ 32 w 240"/>
                <a:gd name="T117" fmla="*/ 194 h 211"/>
                <a:gd name="T118" fmla="*/ 24 w 240"/>
                <a:gd name="T119" fmla="*/ 194 h 211"/>
                <a:gd name="T120" fmla="*/ 32 w 240"/>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0"/>
                <a:gd name="T184" fmla="*/ 0 h 211"/>
                <a:gd name="T185" fmla="*/ 240 w 240"/>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0" h="211">
                  <a:moveTo>
                    <a:pt x="0" y="211"/>
                  </a:moveTo>
                  <a:lnTo>
                    <a:pt x="0" y="194"/>
                  </a:lnTo>
                  <a:lnTo>
                    <a:pt x="0" y="185"/>
                  </a:lnTo>
                  <a:lnTo>
                    <a:pt x="16" y="176"/>
                  </a:lnTo>
                  <a:lnTo>
                    <a:pt x="16" y="158"/>
                  </a:lnTo>
                  <a:lnTo>
                    <a:pt x="16" y="150"/>
                  </a:lnTo>
                  <a:lnTo>
                    <a:pt x="24" y="141"/>
                  </a:lnTo>
                  <a:lnTo>
                    <a:pt x="32" y="123"/>
                  </a:lnTo>
                  <a:lnTo>
                    <a:pt x="32" y="114"/>
                  </a:lnTo>
                  <a:lnTo>
                    <a:pt x="48" y="106"/>
                  </a:lnTo>
                  <a:lnTo>
                    <a:pt x="56" y="97"/>
                  </a:lnTo>
                  <a:lnTo>
                    <a:pt x="64" y="79"/>
                  </a:lnTo>
                  <a:lnTo>
                    <a:pt x="64" y="71"/>
                  </a:lnTo>
                  <a:lnTo>
                    <a:pt x="72" y="71"/>
                  </a:lnTo>
                  <a:lnTo>
                    <a:pt x="88" y="62"/>
                  </a:lnTo>
                  <a:lnTo>
                    <a:pt x="96" y="44"/>
                  </a:lnTo>
                  <a:lnTo>
                    <a:pt x="104" y="35"/>
                  </a:lnTo>
                  <a:lnTo>
                    <a:pt x="128" y="35"/>
                  </a:lnTo>
                  <a:lnTo>
                    <a:pt x="136" y="27"/>
                  </a:lnTo>
                  <a:lnTo>
                    <a:pt x="160" y="27"/>
                  </a:lnTo>
                  <a:lnTo>
                    <a:pt x="168" y="27"/>
                  </a:lnTo>
                  <a:lnTo>
                    <a:pt x="192" y="9"/>
                  </a:lnTo>
                  <a:lnTo>
                    <a:pt x="200" y="9"/>
                  </a:lnTo>
                  <a:lnTo>
                    <a:pt x="216" y="9"/>
                  </a:lnTo>
                  <a:lnTo>
                    <a:pt x="224" y="9"/>
                  </a:lnTo>
                  <a:lnTo>
                    <a:pt x="232" y="9"/>
                  </a:lnTo>
                  <a:lnTo>
                    <a:pt x="232" y="0"/>
                  </a:lnTo>
                  <a:lnTo>
                    <a:pt x="240" y="9"/>
                  </a:lnTo>
                  <a:lnTo>
                    <a:pt x="232" y="9"/>
                  </a:lnTo>
                  <a:lnTo>
                    <a:pt x="224" y="9"/>
                  </a:lnTo>
                  <a:lnTo>
                    <a:pt x="216" y="27"/>
                  </a:lnTo>
                  <a:lnTo>
                    <a:pt x="200" y="27"/>
                  </a:lnTo>
                  <a:lnTo>
                    <a:pt x="192" y="27"/>
                  </a:lnTo>
                  <a:lnTo>
                    <a:pt x="168" y="35"/>
                  </a:lnTo>
                  <a:lnTo>
                    <a:pt x="160" y="44"/>
                  </a:lnTo>
                  <a:lnTo>
                    <a:pt x="152" y="44"/>
                  </a:lnTo>
                  <a:lnTo>
                    <a:pt x="136" y="62"/>
                  </a:lnTo>
                  <a:lnTo>
                    <a:pt x="128" y="71"/>
                  </a:lnTo>
                  <a:lnTo>
                    <a:pt x="120" y="79"/>
                  </a:lnTo>
                  <a:lnTo>
                    <a:pt x="104" y="79"/>
                  </a:lnTo>
                  <a:lnTo>
                    <a:pt x="104" y="97"/>
                  </a:lnTo>
                  <a:lnTo>
                    <a:pt x="96" y="97"/>
                  </a:lnTo>
                  <a:lnTo>
                    <a:pt x="88" y="106"/>
                  </a:lnTo>
                  <a:lnTo>
                    <a:pt x="72" y="114"/>
                  </a:lnTo>
                  <a:lnTo>
                    <a:pt x="64" y="123"/>
                  </a:lnTo>
                  <a:lnTo>
                    <a:pt x="64" y="141"/>
                  </a:lnTo>
                  <a:lnTo>
                    <a:pt x="56" y="150"/>
                  </a:lnTo>
                  <a:lnTo>
                    <a:pt x="56" y="158"/>
                  </a:lnTo>
                  <a:lnTo>
                    <a:pt x="48" y="158"/>
                  </a:lnTo>
                  <a:lnTo>
                    <a:pt x="48" y="176"/>
                  </a:lnTo>
                  <a:lnTo>
                    <a:pt x="32" y="185"/>
                  </a:lnTo>
                  <a:lnTo>
                    <a:pt x="32" y="194"/>
                  </a:lnTo>
                  <a:lnTo>
                    <a:pt x="24" y="194"/>
                  </a:lnTo>
                  <a:lnTo>
                    <a:pt x="32"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94" name="Freeform 116"/>
            <p:cNvSpPr>
              <a:spLocks/>
            </p:cNvSpPr>
            <p:nvPr/>
          </p:nvSpPr>
          <p:spPr bwMode="auto">
            <a:xfrm>
              <a:off x="2675" y="2962"/>
              <a:ext cx="200" cy="255"/>
            </a:xfrm>
            <a:custGeom>
              <a:avLst/>
              <a:gdLst>
                <a:gd name="T0" fmla="*/ 152 w 200"/>
                <a:gd name="T1" fmla="*/ 255 h 255"/>
                <a:gd name="T2" fmla="*/ 144 w 200"/>
                <a:gd name="T3" fmla="*/ 238 h 255"/>
                <a:gd name="T4" fmla="*/ 144 w 200"/>
                <a:gd name="T5" fmla="*/ 238 h 255"/>
                <a:gd name="T6" fmla="*/ 144 w 200"/>
                <a:gd name="T7" fmla="*/ 238 h 255"/>
                <a:gd name="T8" fmla="*/ 144 w 200"/>
                <a:gd name="T9" fmla="*/ 229 h 255"/>
                <a:gd name="T10" fmla="*/ 144 w 200"/>
                <a:gd name="T11" fmla="*/ 229 h 255"/>
                <a:gd name="T12" fmla="*/ 144 w 200"/>
                <a:gd name="T13" fmla="*/ 220 h 255"/>
                <a:gd name="T14" fmla="*/ 144 w 200"/>
                <a:gd name="T15" fmla="*/ 202 h 255"/>
                <a:gd name="T16" fmla="*/ 136 w 200"/>
                <a:gd name="T17" fmla="*/ 194 h 255"/>
                <a:gd name="T18" fmla="*/ 136 w 200"/>
                <a:gd name="T19" fmla="*/ 194 h 255"/>
                <a:gd name="T20" fmla="*/ 136 w 200"/>
                <a:gd name="T21" fmla="*/ 185 h 255"/>
                <a:gd name="T22" fmla="*/ 120 w 200"/>
                <a:gd name="T23" fmla="*/ 167 h 255"/>
                <a:gd name="T24" fmla="*/ 120 w 200"/>
                <a:gd name="T25" fmla="*/ 158 h 255"/>
                <a:gd name="T26" fmla="*/ 112 w 200"/>
                <a:gd name="T27" fmla="*/ 150 h 255"/>
                <a:gd name="T28" fmla="*/ 112 w 200"/>
                <a:gd name="T29" fmla="*/ 150 h 255"/>
                <a:gd name="T30" fmla="*/ 112 w 200"/>
                <a:gd name="T31" fmla="*/ 150 h 255"/>
                <a:gd name="T32" fmla="*/ 104 w 200"/>
                <a:gd name="T33" fmla="*/ 123 h 255"/>
                <a:gd name="T34" fmla="*/ 88 w 200"/>
                <a:gd name="T35" fmla="*/ 115 h 255"/>
                <a:gd name="T36" fmla="*/ 80 w 200"/>
                <a:gd name="T37" fmla="*/ 106 h 255"/>
                <a:gd name="T38" fmla="*/ 72 w 200"/>
                <a:gd name="T39" fmla="*/ 88 h 255"/>
                <a:gd name="T40" fmla="*/ 56 w 200"/>
                <a:gd name="T41" fmla="*/ 79 h 255"/>
                <a:gd name="T42" fmla="*/ 48 w 200"/>
                <a:gd name="T43" fmla="*/ 71 h 255"/>
                <a:gd name="T44" fmla="*/ 40 w 200"/>
                <a:gd name="T45" fmla="*/ 53 h 255"/>
                <a:gd name="T46" fmla="*/ 40 w 200"/>
                <a:gd name="T47" fmla="*/ 44 h 255"/>
                <a:gd name="T48" fmla="*/ 32 w 200"/>
                <a:gd name="T49" fmla="*/ 35 h 255"/>
                <a:gd name="T50" fmla="*/ 16 w 200"/>
                <a:gd name="T51" fmla="*/ 27 h 255"/>
                <a:gd name="T52" fmla="*/ 8 w 200"/>
                <a:gd name="T53" fmla="*/ 9 h 255"/>
                <a:gd name="T54" fmla="*/ 8 w 200"/>
                <a:gd name="T55" fmla="*/ 9 h 255"/>
                <a:gd name="T56" fmla="*/ 8 w 200"/>
                <a:gd name="T57" fmla="*/ 9 h 255"/>
                <a:gd name="T58" fmla="*/ 0 w 200"/>
                <a:gd name="T59" fmla="*/ 0 h 255"/>
                <a:gd name="T60" fmla="*/ 8 w 200"/>
                <a:gd name="T61" fmla="*/ 9 h 255"/>
                <a:gd name="T62" fmla="*/ 8 w 200"/>
                <a:gd name="T63" fmla="*/ 9 h 255"/>
                <a:gd name="T64" fmla="*/ 8 w 200"/>
                <a:gd name="T65" fmla="*/ 9 h 255"/>
                <a:gd name="T66" fmla="*/ 8 w 200"/>
                <a:gd name="T67" fmla="*/ 9 h 255"/>
                <a:gd name="T68" fmla="*/ 16 w 200"/>
                <a:gd name="T69" fmla="*/ 9 h 255"/>
                <a:gd name="T70" fmla="*/ 32 w 200"/>
                <a:gd name="T71" fmla="*/ 9 h 255"/>
                <a:gd name="T72" fmla="*/ 40 w 200"/>
                <a:gd name="T73" fmla="*/ 27 h 255"/>
                <a:gd name="T74" fmla="*/ 48 w 200"/>
                <a:gd name="T75" fmla="*/ 27 h 255"/>
                <a:gd name="T76" fmla="*/ 56 w 200"/>
                <a:gd name="T77" fmla="*/ 27 h 255"/>
                <a:gd name="T78" fmla="*/ 72 w 200"/>
                <a:gd name="T79" fmla="*/ 35 h 255"/>
                <a:gd name="T80" fmla="*/ 80 w 200"/>
                <a:gd name="T81" fmla="*/ 44 h 255"/>
                <a:gd name="T82" fmla="*/ 88 w 200"/>
                <a:gd name="T83" fmla="*/ 44 h 255"/>
                <a:gd name="T84" fmla="*/ 104 w 200"/>
                <a:gd name="T85" fmla="*/ 53 h 255"/>
                <a:gd name="T86" fmla="*/ 112 w 200"/>
                <a:gd name="T87" fmla="*/ 71 h 255"/>
                <a:gd name="T88" fmla="*/ 120 w 200"/>
                <a:gd name="T89" fmla="*/ 71 h 255"/>
                <a:gd name="T90" fmla="*/ 136 w 200"/>
                <a:gd name="T91" fmla="*/ 79 h 255"/>
                <a:gd name="T92" fmla="*/ 136 w 200"/>
                <a:gd name="T93" fmla="*/ 88 h 255"/>
                <a:gd name="T94" fmla="*/ 144 w 200"/>
                <a:gd name="T95" fmla="*/ 106 h 255"/>
                <a:gd name="T96" fmla="*/ 152 w 200"/>
                <a:gd name="T97" fmla="*/ 115 h 255"/>
                <a:gd name="T98" fmla="*/ 152 w 200"/>
                <a:gd name="T99" fmla="*/ 141 h 255"/>
                <a:gd name="T100" fmla="*/ 168 w 200"/>
                <a:gd name="T101" fmla="*/ 150 h 255"/>
                <a:gd name="T102" fmla="*/ 176 w 200"/>
                <a:gd name="T103" fmla="*/ 158 h 255"/>
                <a:gd name="T104" fmla="*/ 176 w 200"/>
                <a:gd name="T105" fmla="*/ 185 h 255"/>
                <a:gd name="T106" fmla="*/ 176 w 200"/>
                <a:gd name="T107" fmla="*/ 194 h 255"/>
                <a:gd name="T108" fmla="*/ 184 w 200"/>
                <a:gd name="T109" fmla="*/ 202 h 255"/>
                <a:gd name="T110" fmla="*/ 184 w 200"/>
                <a:gd name="T111" fmla="*/ 220 h 255"/>
                <a:gd name="T112" fmla="*/ 184 w 200"/>
                <a:gd name="T113" fmla="*/ 229 h 255"/>
                <a:gd name="T114" fmla="*/ 184 w 200"/>
                <a:gd name="T115" fmla="*/ 238 h 255"/>
                <a:gd name="T116" fmla="*/ 184 w 200"/>
                <a:gd name="T117" fmla="*/ 238 h 255"/>
                <a:gd name="T118" fmla="*/ 184 w 200"/>
                <a:gd name="T119" fmla="*/ 238 h 255"/>
                <a:gd name="T120" fmla="*/ 200 w 200"/>
                <a:gd name="T121" fmla="*/ 255 h 255"/>
                <a:gd name="T122" fmla="*/ 152 w 200"/>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0"/>
                <a:gd name="T187" fmla="*/ 0 h 255"/>
                <a:gd name="T188" fmla="*/ 200 w 200"/>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0" h="255">
                  <a:moveTo>
                    <a:pt x="152" y="255"/>
                  </a:moveTo>
                  <a:lnTo>
                    <a:pt x="144" y="238"/>
                  </a:lnTo>
                  <a:lnTo>
                    <a:pt x="144" y="229"/>
                  </a:lnTo>
                  <a:lnTo>
                    <a:pt x="144" y="220"/>
                  </a:lnTo>
                  <a:lnTo>
                    <a:pt x="144" y="202"/>
                  </a:lnTo>
                  <a:lnTo>
                    <a:pt x="136" y="194"/>
                  </a:lnTo>
                  <a:lnTo>
                    <a:pt x="136" y="185"/>
                  </a:lnTo>
                  <a:lnTo>
                    <a:pt x="120" y="167"/>
                  </a:lnTo>
                  <a:lnTo>
                    <a:pt x="120" y="158"/>
                  </a:lnTo>
                  <a:lnTo>
                    <a:pt x="112" y="150"/>
                  </a:lnTo>
                  <a:lnTo>
                    <a:pt x="104" y="123"/>
                  </a:lnTo>
                  <a:lnTo>
                    <a:pt x="88" y="115"/>
                  </a:lnTo>
                  <a:lnTo>
                    <a:pt x="80" y="106"/>
                  </a:lnTo>
                  <a:lnTo>
                    <a:pt x="72" y="88"/>
                  </a:lnTo>
                  <a:lnTo>
                    <a:pt x="56" y="79"/>
                  </a:lnTo>
                  <a:lnTo>
                    <a:pt x="48" y="71"/>
                  </a:lnTo>
                  <a:lnTo>
                    <a:pt x="40" y="53"/>
                  </a:lnTo>
                  <a:lnTo>
                    <a:pt x="40" y="44"/>
                  </a:lnTo>
                  <a:lnTo>
                    <a:pt x="32" y="35"/>
                  </a:lnTo>
                  <a:lnTo>
                    <a:pt x="16" y="27"/>
                  </a:lnTo>
                  <a:lnTo>
                    <a:pt x="8" y="9"/>
                  </a:lnTo>
                  <a:lnTo>
                    <a:pt x="0" y="0"/>
                  </a:lnTo>
                  <a:lnTo>
                    <a:pt x="8" y="9"/>
                  </a:lnTo>
                  <a:lnTo>
                    <a:pt x="16" y="9"/>
                  </a:lnTo>
                  <a:lnTo>
                    <a:pt x="32" y="9"/>
                  </a:lnTo>
                  <a:lnTo>
                    <a:pt x="40" y="27"/>
                  </a:lnTo>
                  <a:lnTo>
                    <a:pt x="48" y="27"/>
                  </a:lnTo>
                  <a:lnTo>
                    <a:pt x="56" y="27"/>
                  </a:lnTo>
                  <a:lnTo>
                    <a:pt x="72" y="35"/>
                  </a:lnTo>
                  <a:lnTo>
                    <a:pt x="80" y="44"/>
                  </a:lnTo>
                  <a:lnTo>
                    <a:pt x="88" y="44"/>
                  </a:lnTo>
                  <a:lnTo>
                    <a:pt x="104" y="53"/>
                  </a:lnTo>
                  <a:lnTo>
                    <a:pt x="112" y="71"/>
                  </a:lnTo>
                  <a:lnTo>
                    <a:pt x="120" y="71"/>
                  </a:lnTo>
                  <a:lnTo>
                    <a:pt x="136" y="79"/>
                  </a:lnTo>
                  <a:lnTo>
                    <a:pt x="136" y="88"/>
                  </a:lnTo>
                  <a:lnTo>
                    <a:pt x="144" y="106"/>
                  </a:lnTo>
                  <a:lnTo>
                    <a:pt x="152" y="115"/>
                  </a:lnTo>
                  <a:lnTo>
                    <a:pt x="152" y="141"/>
                  </a:lnTo>
                  <a:lnTo>
                    <a:pt x="168" y="150"/>
                  </a:lnTo>
                  <a:lnTo>
                    <a:pt x="176" y="158"/>
                  </a:lnTo>
                  <a:lnTo>
                    <a:pt x="176" y="185"/>
                  </a:lnTo>
                  <a:lnTo>
                    <a:pt x="176" y="194"/>
                  </a:lnTo>
                  <a:lnTo>
                    <a:pt x="184" y="202"/>
                  </a:lnTo>
                  <a:lnTo>
                    <a:pt x="184" y="220"/>
                  </a:lnTo>
                  <a:lnTo>
                    <a:pt x="184" y="229"/>
                  </a:lnTo>
                  <a:lnTo>
                    <a:pt x="184" y="238"/>
                  </a:lnTo>
                  <a:lnTo>
                    <a:pt x="200" y="255"/>
                  </a:lnTo>
                  <a:lnTo>
                    <a:pt x="152"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95" name="Freeform 117"/>
            <p:cNvSpPr>
              <a:spLocks/>
            </p:cNvSpPr>
            <p:nvPr/>
          </p:nvSpPr>
          <p:spPr bwMode="auto">
            <a:xfrm>
              <a:off x="2675" y="2962"/>
              <a:ext cx="200" cy="255"/>
            </a:xfrm>
            <a:custGeom>
              <a:avLst/>
              <a:gdLst>
                <a:gd name="T0" fmla="*/ 152 w 200"/>
                <a:gd name="T1" fmla="*/ 255 h 255"/>
                <a:gd name="T2" fmla="*/ 144 w 200"/>
                <a:gd name="T3" fmla="*/ 238 h 255"/>
                <a:gd name="T4" fmla="*/ 144 w 200"/>
                <a:gd name="T5" fmla="*/ 238 h 255"/>
                <a:gd name="T6" fmla="*/ 144 w 200"/>
                <a:gd name="T7" fmla="*/ 238 h 255"/>
                <a:gd name="T8" fmla="*/ 144 w 200"/>
                <a:gd name="T9" fmla="*/ 229 h 255"/>
                <a:gd name="T10" fmla="*/ 144 w 200"/>
                <a:gd name="T11" fmla="*/ 229 h 255"/>
                <a:gd name="T12" fmla="*/ 144 w 200"/>
                <a:gd name="T13" fmla="*/ 220 h 255"/>
                <a:gd name="T14" fmla="*/ 144 w 200"/>
                <a:gd name="T15" fmla="*/ 202 h 255"/>
                <a:gd name="T16" fmla="*/ 136 w 200"/>
                <a:gd name="T17" fmla="*/ 194 h 255"/>
                <a:gd name="T18" fmla="*/ 136 w 200"/>
                <a:gd name="T19" fmla="*/ 194 h 255"/>
                <a:gd name="T20" fmla="*/ 136 w 200"/>
                <a:gd name="T21" fmla="*/ 185 h 255"/>
                <a:gd name="T22" fmla="*/ 120 w 200"/>
                <a:gd name="T23" fmla="*/ 167 h 255"/>
                <a:gd name="T24" fmla="*/ 120 w 200"/>
                <a:gd name="T25" fmla="*/ 158 h 255"/>
                <a:gd name="T26" fmla="*/ 112 w 200"/>
                <a:gd name="T27" fmla="*/ 150 h 255"/>
                <a:gd name="T28" fmla="*/ 112 w 200"/>
                <a:gd name="T29" fmla="*/ 150 h 255"/>
                <a:gd name="T30" fmla="*/ 112 w 200"/>
                <a:gd name="T31" fmla="*/ 150 h 255"/>
                <a:gd name="T32" fmla="*/ 104 w 200"/>
                <a:gd name="T33" fmla="*/ 123 h 255"/>
                <a:gd name="T34" fmla="*/ 88 w 200"/>
                <a:gd name="T35" fmla="*/ 115 h 255"/>
                <a:gd name="T36" fmla="*/ 80 w 200"/>
                <a:gd name="T37" fmla="*/ 106 h 255"/>
                <a:gd name="T38" fmla="*/ 72 w 200"/>
                <a:gd name="T39" fmla="*/ 88 h 255"/>
                <a:gd name="T40" fmla="*/ 56 w 200"/>
                <a:gd name="T41" fmla="*/ 79 h 255"/>
                <a:gd name="T42" fmla="*/ 48 w 200"/>
                <a:gd name="T43" fmla="*/ 71 h 255"/>
                <a:gd name="T44" fmla="*/ 40 w 200"/>
                <a:gd name="T45" fmla="*/ 53 h 255"/>
                <a:gd name="T46" fmla="*/ 40 w 200"/>
                <a:gd name="T47" fmla="*/ 44 h 255"/>
                <a:gd name="T48" fmla="*/ 32 w 200"/>
                <a:gd name="T49" fmla="*/ 35 h 255"/>
                <a:gd name="T50" fmla="*/ 16 w 200"/>
                <a:gd name="T51" fmla="*/ 27 h 255"/>
                <a:gd name="T52" fmla="*/ 8 w 200"/>
                <a:gd name="T53" fmla="*/ 9 h 255"/>
                <a:gd name="T54" fmla="*/ 8 w 200"/>
                <a:gd name="T55" fmla="*/ 9 h 255"/>
                <a:gd name="T56" fmla="*/ 8 w 200"/>
                <a:gd name="T57" fmla="*/ 9 h 255"/>
                <a:gd name="T58" fmla="*/ 0 w 200"/>
                <a:gd name="T59" fmla="*/ 0 h 255"/>
                <a:gd name="T60" fmla="*/ 8 w 200"/>
                <a:gd name="T61" fmla="*/ 9 h 255"/>
                <a:gd name="T62" fmla="*/ 8 w 200"/>
                <a:gd name="T63" fmla="*/ 9 h 255"/>
                <a:gd name="T64" fmla="*/ 8 w 200"/>
                <a:gd name="T65" fmla="*/ 9 h 255"/>
                <a:gd name="T66" fmla="*/ 8 w 200"/>
                <a:gd name="T67" fmla="*/ 9 h 255"/>
                <a:gd name="T68" fmla="*/ 16 w 200"/>
                <a:gd name="T69" fmla="*/ 9 h 255"/>
                <a:gd name="T70" fmla="*/ 32 w 200"/>
                <a:gd name="T71" fmla="*/ 9 h 255"/>
                <a:gd name="T72" fmla="*/ 40 w 200"/>
                <a:gd name="T73" fmla="*/ 27 h 255"/>
                <a:gd name="T74" fmla="*/ 48 w 200"/>
                <a:gd name="T75" fmla="*/ 27 h 255"/>
                <a:gd name="T76" fmla="*/ 56 w 200"/>
                <a:gd name="T77" fmla="*/ 27 h 255"/>
                <a:gd name="T78" fmla="*/ 72 w 200"/>
                <a:gd name="T79" fmla="*/ 35 h 255"/>
                <a:gd name="T80" fmla="*/ 80 w 200"/>
                <a:gd name="T81" fmla="*/ 44 h 255"/>
                <a:gd name="T82" fmla="*/ 88 w 200"/>
                <a:gd name="T83" fmla="*/ 44 h 255"/>
                <a:gd name="T84" fmla="*/ 104 w 200"/>
                <a:gd name="T85" fmla="*/ 53 h 255"/>
                <a:gd name="T86" fmla="*/ 112 w 200"/>
                <a:gd name="T87" fmla="*/ 71 h 255"/>
                <a:gd name="T88" fmla="*/ 120 w 200"/>
                <a:gd name="T89" fmla="*/ 71 h 255"/>
                <a:gd name="T90" fmla="*/ 136 w 200"/>
                <a:gd name="T91" fmla="*/ 79 h 255"/>
                <a:gd name="T92" fmla="*/ 136 w 200"/>
                <a:gd name="T93" fmla="*/ 88 h 255"/>
                <a:gd name="T94" fmla="*/ 144 w 200"/>
                <a:gd name="T95" fmla="*/ 106 h 255"/>
                <a:gd name="T96" fmla="*/ 152 w 200"/>
                <a:gd name="T97" fmla="*/ 115 h 255"/>
                <a:gd name="T98" fmla="*/ 152 w 200"/>
                <a:gd name="T99" fmla="*/ 141 h 255"/>
                <a:gd name="T100" fmla="*/ 168 w 200"/>
                <a:gd name="T101" fmla="*/ 150 h 255"/>
                <a:gd name="T102" fmla="*/ 176 w 200"/>
                <a:gd name="T103" fmla="*/ 158 h 255"/>
                <a:gd name="T104" fmla="*/ 176 w 200"/>
                <a:gd name="T105" fmla="*/ 185 h 255"/>
                <a:gd name="T106" fmla="*/ 176 w 200"/>
                <a:gd name="T107" fmla="*/ 194 h 255"/>
                <a:gd name="T108" fmla="*/ 184 w 200"/>
                <a:gd name="T109" fmla="*/ 202 h 255"/>
                <a:gd name="T110" fmla="*/ 184 w 200"/>
                <a:gd name="T111" fmla="*/ 220 h 255"/>
                <a:gd name="T112" fmla="*/ 184 w 200"/>
                <a:gd name="T113" fmla="*/ 229 h 255"/>
                <a:gd name="T114" fmla="*/ 184 w 200"/>
                <a:gd name="T115" fmla="*/ 238 h 255"/>
                <a:gd name="T116" fmla="*/ 184 w 200"/>
                <a:gd name="T117" fmla="*/ 238 h 255"/>
                <a:gd name="T118" fmla="*/ 184 w 200"/>
                <a:gd name="T119" fmla="*/ 238 h 255"/>
                <a:gd name="T120" fmla="*/ 200 w 200"/>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0"/>
                <a:gd name="T184" fmla="*/ 0 h 255"/>
                <a:gd name="T185" fmla="*/ 200 w 200"/>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0" h="255">
                  <a:moveTo>
                    <a:pt x="152" y="255"/>
                  </a:moveTo>
                  <a:lnTo>
                    <a:pt x="144" y="238"/>
                  </a:lnTo>
                  <a:lnTo>
                    <a:pt x="144" y="229"/>
                  </a:lnTo>
                  <a:lnTo>
                    <a:pt x="144" y="220"/>
                  </a:lnTo>
                  <a:lnTo>
                    <a:pt x="144" y="202"/>
                  </a:lnTo>
                  <a:lnTo>
                    <a:pt x="136" y="194"/>
                  </a:lnTo>
                  <a:lnTo>
                    <a:pt x="136" y="185"/>
                  </a:lnTo>
                  <a:lnTo>
                    <a:pt x="120" y="167"/>
                  </a:lnTo>
                  <a:lnTo>
                    <a:pt x="120" y="158"/>
                  </a:lnTo>
                  <a:lnTo>
                    <a:pt x="112" y="150"/>
                  </a:lnTo>
                  <a:lnTo>
                    <a:pt x="104" y="123"/>
                  </a:lnTo>
                  <a:lnTo>
                    <a:pt x="88" y="115"/>
                  </a:lnTo>
                  <a:lnTo>
                    <a:pt x="80" y="106"/>
                  </a:lnTo>
                  <a:lnTo>
                    <a:pt x="72" y="88"/>
                  </a:lnTo>
                  <a:lnTo>
                    <a:pt x="56" y="79"/>
                  </a:lnTo>
                  <a:lnTo>
                    <a:pt x="48" y="71"/>
                  </a:lnTo>
                  <a:lnTo>
                    <a:pt x="40" y="53"/>
                  </a:lnTo>
                  <a:lnTo>
                    <a:pt x="40" y="44"/>
                  </a:lnTo>
                  <a:lnTo>
                    <a:pt x="32" y="35"/>
                  </a:lnTo>
                  <a:lnTo>
                    <a:pt x="16" y="27"/>
                  </a:lnTo>
                  <a:lnTo>
                    <a:pt x="8" y="9"/>
                  </a:lnTo>
                  <a:lnTo>
                    <a:pt x="0" y="0"/>
                  </a:lnTo>
                  <a:lnTo>
                    <a:pt x="8" y="9"/>
                  </a:lnTo>
                  <a:lnTo>
                    <a:pt x="16" y="9"/>
                  </a:lnTo>
                  <a:lnTo>
                    <a:pt x="32" y="9"/>
                  </a:lnTo>
                  <a:lnTo>
                    <a:pt x="40" y="27"/>
                  </a:lnTo>
                  <a:lnTo>
                    <a:pt x="48" y="27"/>
                  </a:lnTo>
                  <a:lnTo>
                    <a:pt x="56" y="27"/>
                  </a:lnTo>
                  <a:lnTo>
                    <a:pt x="72" y="35"/>
                  </a:lnTo>
                  <a:lnTo>
                    <a:pt x="80" y="44"/>
                  </a:lnTo>
                  <a:lnTo>
                    <a:pt x="88" y="44"/>
                  </a:lnTo>
                  <a:lnTo>
                    <a:pt x="104" y="53"/>
                  </a:lnTo>
                  <a:lnTo>
                    <a:pt x="112" y="71"/>
                  </a:lnTo>
                  <a:lnTo>
                    <a:pt x="120" y="71"/>
                  </a:lnTo>
                  <a:lnTo>
                    <a:pt x="136" y="79"/>
                  </a:lnTo>
                  <a:lnTo>
                    <a:pt x="136" y="88"/>
                  </a:lnTo>
                  <a:lnTo>
                    <a:pt x="144" y="106"/>
                  </a:lnTo>
                  <a:lnTo>
                    <a:pt x="152" y="115"/>
                  </a:lnTo>
                  <a:lnTo>
                    <a:pt x="152" y="141"/>
                  </a:lnTo>
                  <a:lnTo>
                    <a:pt x="168" y="150"/>
                  </a:lnTo>
                  <a:lnTo>
                    <a:pt x="176" y="158"/>
                  </a:lnTo>
                  <a:lnTo>
                    <a:pt x="176" y="185"/>
                  </a:lnTo>
                  <a:lnTo>
                    <a:pt x="176" y="194"/>
                  </a:lnTo>
                  <a:lnTo>
                    <a:pt x="184" y="202"/>
                  </a:lnTo>
                  <a:lnTo>
                    <a:pt x="184" y="220"/>
                  </a:lnTo>
                  <a:lnTo>
                    <a:pt x="184" y="229"/>
                  </a:lnTo>
                  <a:lnTo>
                    <a:pt x="184" y="238"/>
                  </a:lnTo>
                  <a:lnTo>
                    <a:pt x="200"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96" name="Freeform 118"/>
            <p:cNvSpPr>
              <a:spLocks/>
            </p:cNvSpPr>
            <p:nvPr/>
          </p:nvSpPr>
          <p:spPr bwMode="auto">
            <a:xfrm>
              <a:off x="2611" y="2857"/>
              <a:ext cx="272" cy="360"/>
            </a:xfrm>
            <a:custGeom>
              <a:avLst/>
              <a:gdLst>
                <a:gd name="T0" fmla="*/ 232 w 272"/>
                <a:gd name="T1" fmla="*/ 343 h 360"/>
                <a:gd name="T2" fmla="*/ 232 w 272"/>
                <a:gd name="T3" fmla="*/ 334 h 360"/>
                <a:gd name="T4" fmla="*/ 232 w 272"/>
                <a:gd name="T5" fmla="*/ 299 h 360"/>
                <a:gd name="T6" fmla="*/ 216 w 272"/>
                <a:gd name="T7" fmla="*/ 263 h 360"/>
                <a:gd name="T8" fmla="*/ 208 w 272"/>
                <a:gd name="T9" fmla="*/ 220 h 360"/>
                <a:gd name="T10" fmla="*/ 200 w 272"/>
                <a:gd name="T11" fmla="*/ 176 h 360"/>
                <a:gd name="T12" fmla="*/ 184 w 272"/>
                <a:gd name="T13" fmla="*/ 140 h 360"/>
                <a:gd name="T14" fmla="*/ 176 w 272"/>
                <a:gd name="T15" fmla="*/ 132 h 360"/>
                <a:gd name="T16" fmla="*/ 144 w 272"/>
                <a:gd name="T17" fmla="*/ 96 h 360"/>
                <a:gd name="T18" fmla="*/ 120 w 272"/>
                <a:gd name="T19" fmla="*/ 70 h 360"/>
                <a:gd name="T20" fmla="*/ 104 w 272"/>
                <a:gd name="T21" fmla="*/ 61 h 360"/>
                <a:gd name="T22" fmla="*/ 80 w 272"/>
                <a:gd name="T23" fmla="*/ 35 h 360"/>
                <a:gd name="T24" fmla="*/ 48 w 272"/>
                <a:gd name="T25" fmla="*/ 26 h 360"/>
                <a:gd name="T26" fmla="*/ 32 w 272"/>
                <a:gd name="T27" fmla="*/ 17 h 360"/>
                <a:gd name="T28" fmla="*/ 0 w 272"/>
                <a:gd name="T29" fmla="*/ 0 h 360"/>
                <a:gd name="T30" fmla="*/ 0 w 272"/>
                <a:gd name="T31" fmla="*/ 0 h 360"/>
                <a:gd name="T32" fmla="*/ 0 w 272"/>
                <a:gd name="T33" fmla="*/ 0 h 360"/>
                <a:gd name="T34" fmla="*/ 16 w 272"/>
                <a:gd name="T35" fmla="*/ 0 h 360"/>
                <a:gd name="T36" fmla="*/ 40 w 272"/>
                <a:gd name="T37" fmla="*/ 0 h 360"/>
                <a:gd name="T38" fmla="*/ 72 w 272"/>
                <a:gd name="T39" fmla="*/ 17 h 360"/>
                <a:gd name="T40" fmla="*/ 104 w 272"/>
                <a:gd name="T41" fmla="*/ 17 h 360"/>
                <a:gd name="T42" fmla="*/ 136 w 272"/>
                <a:gd name="T43" fmla="*/ 26 h 360"/>
                <a:gd name="T44" fmla="*/ 152 w 272"/>
                <a:gd name="T45" fmla="*/ 35 h 360"/>
                <a:gd name="T46" fmla="*/ 176 w 272"/>
                <a:gd name="T47" fmla="*/ 44 h 360"/>
                <a:gd name="T48" fmla="*/ 184 w 272"/>
                <a:gd name="T49" fmla="*/ 70 h 360"/>
                <a:gd name="T50" fmla="*/ 208 w 272"/>
                <a:gd name="T51" fmla="*/ 96 h 360"/>
                <a:gd name="T52" fmla="*/ 232 w 272"/>
                <a:gd name="T53" fmla="*/ 105 h 360"/>
                <a:gd name="T54" fmla="*/ 240 w 272"/>
                <a:gd name="T55" fmla="*/ 132 h 360"/>
                <a:gd name="T56" fmla="*/ 248 w 272"/>
                <a:gd name="T57" fmla="*/ 149 h 360"/>
                <a:gd name="T58" fmla="*/ 264 w 272"/>
                <a:gd name="T59" fmla="*/ 176 h 360"/>
                <a:gd name="T60" fmla="*/ 272 w 272"/>
                <a:gd name="T61" fmla="*/ 193 h 360"/>
                <a:gd name="T62" fmla="*/ 272 w 272"/>
                <a:gd name="T63" fmla="*/ 220 h 360"/>
                <a:gd name="T64" fmla="*/ 272 w 272"/>
                <a:gd name="T65" fmla="*/ 246 h 360"/>
                <a:gd name="T66" fmla="*/ 272 w 272"/>
                <a:gd name="T67" fmla="*/ 272 h 360"/>
                <a:gd name="T68" fmla="*/ 272 w 272"/>
                <a:gd name="T69" fmla="*/ 299 h 360"/>
                <a:gd name="T70" fmla="*/ 272 w 272"/>
                <a:gd name="T71" fmla="*/ 334 h 360"/>
                <a:gd name="T72" fmla="*/ 272 w 272"/>
                <a:gd name="T73" fmla="*/ 343 h 360"/>
                <a:gd name="T74" fmla="*/ 264 w 272"/>
                <a:gd name="T75" fmla="*/ 343 h 360"/>
                <a:gd name="T76" fmla="*/ 240 w 272"/>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72"/>
                <a:gd name="T118" fmla="*/ 0 h 360"/>
                <a:gd name="T119" fmla="*/ 272 w 272"/>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72" h="360">
                  <a:moveTo>
                    <a:pt x="240" y="360"/>
                  </a:moveTo>
                  <a:lnTo>
                    <a:pt x="232" y="343"/>
                  </a:lnTo>
                  <a:lnTo>
                    <a:pt x="232" y="334"/>
                  </a:lnTo>
                  <a:lnTo>
                    <a:pt x="232" y="325"/>
                  </a:lnTo>
                  <a:lnTo>
                    <a:pt x="232" y="299"/>
                  </a:lnTo>
                  <a:lnTo>
                    <a:pt x="232" y="290"/>
                  </a:lnTo>
                  <a:lnTo>
                    <a:pt x="216" y="263"/>
                  </a:lnTo>
                  <a:lnTo>
                    <a:pt x="216" y="246"/>
                  </a:lnTo>
                  <a:lnTo>
                    <a:pt x="208" y="220"/>
                  </a:lnTo>
                  <a:lnTo>
                    <a:pt x="208" y="193"/>
                  </a:lnTo>
                  <a:lnTo>
                    <a:pt x="200" y="176"/>
                  </a:lnTo>
                  <a:lnTo>
                    <a:pt x="184" y="158"/>
                  </a:lnTo>
                  <a:lnTo>
                    <a:pt x="184" y="140"/>
                  </a:lnTo>
                  <a:lnTo>
                    <a:pt x="176" y="132"/>
                  </a:lnTo>
                  <a:lnTo>
                    <a:pt x="152" y="105"/>
                  </a:lnTo>
                  <a:lnTo>
                    <a:pt x="144" y="96"/>
                  </a:lnTo>
                  <a:lnTo>
                    <a:pt x="136" y="79"/>
                  </a:lnTo>
                  <a:lnTo>
                    <a:pt x="120" y="70"/>
                  </a:lnTo>
                  <a:lnTo>
                    <a:pt x="112" y="61"/>
                  </a:lnTo>
                  <a:lnTo>
                    <a:pt x="104" y="61"/>
                  </a:lnTo>
                  <a:lnTo>
                    <a:pt x="96" y="44"/>
                  </a:lnTo>
                  <a:lnTo>
                    <a:pt x="80" y="35"/>
                  </a:lnTo>
                  <a:lnTo>
                    <a:pt x="64" y="35"/>
                  </a:lnTo>
                  <a:lnTo>
                    <a:pt x="48" y="26"/>
                  </a:lnTo>
                  <a:lnTo>
                    <a:pt x="40" y="26"/>
                  </a:lnTo>
                  <a:lnTo>
                    <a:pt x="32" y="17"/>
                  </a:lnTo>
                  <a:lnTo>
                    <a:pt x="8" y="0"/>
                  </a:lnTo>
                  <a:lnTo>
                    <a:pt x="0" y="0"/>
                  </a:lnTo>
                  <a:lnTo>
                    <a:pt x="8" y="0"/>
                  </a:lnTo>
                  <a:lnTo>
                    <a:pt x="16" y="0"/>
                  </a:lnTo>
                  <a:lnTo>
                    <a:pt x="32" y="0"/>
                  </a:lnTo>
                  <a:lnTo>
                    <a:pt x="40" y="0"/>
                  </a:lnTo>
                  <a:lnTo>
                    <a:pt x="48" y="0"/>
                  </a:lnTo>
                  <a:lnTo>
                    <a:pt x="72" y="17"/>
                  </a:lnTo>
                  <a:lnTo>
                    <a:pt x="80" y="17"/>
                  </a:lnTo>
                  <a:lnTo>
                    <a:pt x="104" y="17"/>
                  </a:lnTo>
                  <a:lnTo>
                    <a:pt x="112" y="26"/>
                  </a:lnTo>
                  <a:lnTo>
                    <a:pt x="136" y="26"/>
                  </a:lnTo>
                  <a:lnTo>
                    <a:pt x="144" y="35"/>
                  </a:lnTo>
                  <a:lnTo>
                    <a:pt x="152" y="35"/>
                  </a:lnTo>
                  <a:lnTo>
                    <a:pt x="168" y="44"/>
                  </a:lnTo>
                  <a:lnTo>
                    <a:pt x="176" y="44"/>
                  </a:lnTo>
                  <a:lnTo>
                    <a:pt x="184" y="61"/>
                  </a:lnTo>
                  <a:lnTo>
                    <a:pt x="184" y="70"/>
                  </a:lnTo>
                  <a:lnTo>
                    <a:pt x="200" y="79"/>
                  </a:lnTo>
                  <a:lnTo>
                    <a:pt x="208" y="96"/>
                  </a:lnTo>
                  <a:lnTo>
                    <a:pt x="216" y="96"/>
                  </a:lnTo>
                  <a:lnTo>
                    <a:pt x="232" y="105"/>
                  </a:lnTo>
                  <a:lnTo>
                    <a:pt x="232" y="114"/>
                  </a:lnTo>
                  <a:lnTo>
                    <a:pt x="240" y="132"/>
                  </a:lnTo>
                  <a:lnTo>
                    <a:pt x="240" y="140"/>
                  </a:lnTo>
                  <a:lnTo>
                    <a:pt x="248" y="149"/>
                  </a:lnTo>
                  <a:lnTo>
                    <a:pt x="264" y="158"/>
                  </a:lnTo>
                  <a:lnTo>
                    <a:pt x="264" y="176"/>
                  </a:lnTo>
                  <a:lnTo>
                    <a:pt x="264" y="184"/>
                  </a:lnTo>
                  <a:lnTo>
                    <a:pt x="272" y="193"/>
                  </a:lnTo>
                  <a:lnTo>
                    <a:pt x="272" y="211"/>
                  </a:lnTo>
                  <a:lnTo>
                    <a:pt x="272" y="220"/>
                  </a:lnTo>
                  <a:lnTo>
                    <a:pt x="272" y="228"/>
                  </a:lnTo>
                  <a:lnTo>
                    <a:pt x="272" y="246"/>
                  </a:lnTo>
                  <a:lnTo>
                    <a:pt x="272" y="263"/>
                  </a:lnTo>
                  <a:lnTo>
                    <a:pt x="272" y="272"/>
                  </a:lnTo>
                  <a:lnTo>
                    <a:pt x="272" y="290"/>
                  </a:lnTo>
                  <a:lnTo>
                    <a:pt x="272" y="299"/>
                  </a:lnTo>
                  <a:lnTo>
                    <a:pt x="272" y="325"/>
                  </a:lnTo>
                  <a:lnTo>
                    <a:pt x="272" y="334"/>
                  </a:lnTo>
                  <a:lnTo>
                    <a:pt x="272" y="343"/>
                  </a:lnTo>
                  <a:lnTo>
                    <a:pt x="264" y="343"/>
                  </a:lnTo>
                  <a:lnTo>
                    <a:pt x="272" y="360"/>
                  </a:lnTo>
                  <a:lnTo>
                    <a:pt x="2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97" name="Freeform 119"/>
            <p:cNvSpPr>
              <a:spLocks/>
            </p:cNvSpPr>
            <p:nvPr/>
          </p:nvSpPr>
          <p:spPr bwMode="auto">
            <a:xfrm>
              <a:off x="2611" y="2857"/>
              <a:ext cx="272" cy="360"/>
            </a:xfrm>
            <a:custGeom>
              <a:avLst/>
              <a:gdLst>
                <a:gd name="T0" fmla="*/ 232 w 272"/>
                <a:gd name="T1" fmla="*/ 343 h 360"/>
                <a:gd name="T2" fmla="*/ 232 w 272"/>
                <a:gd name="T3" fmla="*/ 334 h 360"/>
                <a:gd name="T4" fmla="*/ 232 w 272"/>
                <a:gd name="T5" fmla="*/ 299 h 360"/>
                <a:gd name="T6" fmla="*/ 216 w 272"/>
                <a:gd name="T7" fmla="*/ 263 h 360"/>
                <a:gd name="T8" fmla="*/ 208 w 272"/>
                <a:gd name="T9" fmla="*/ 220 h 360"/>
                <a:gd name="T10" fmla="*/ 200 w 272"/>
                <a:gd name="T11" fmla="*/ 176 h 360"/>
                <a:gd name="T12" fmla="*/ 184 w 272"/>
                <a:gd name="T13" fmla="*/ 140 h 360"/>
                <a:gd name="T14" fmla="*/ 176 w 272"/>
                <a:gd name="T15" fmla="*/ 132 h 360"/>
                <a:gd name="T16" fmla="*/ 144 w 272"/>
                <a:gd name="T17" fmla="*/ 96 h 360"/>
                <a:gd name="T18" fmla="*/ 120 w 272"/>
                <a:gd name="T19" fmla="*/ 70 h 360"/>
                <a:gd name="T20" fmla="*/ 104 w 272"/>
                <a:gd name="T21" fmla="*/ 61 h 360"/>
                <a:gd name="T22" fmla="*/ 80 w 272"/>
                <a:gd name="T23" fmla="*/ 35 h 360"/>
                <a:gd name="T24" fmla="*/ 48 w 272"/>
                <a:gd name="T25" fmla="*/ 26 h 360"/>
                <a:gd name="T26" fmla="*/ 32 w 272"/>
                <a:gd name="T27" fmla="*/ 17 h 360"/>
                <a:gd name="T28" fmla="*/ 0 w 272"/>
                <a:gd name="T29" fmla="*/ 0 h 360"/>
                <a:gd name="T30" fmla="*/ 0 w 272"/>
                <a:gd name="T31" fmla="*/ 0 h 360"/>
                <a:gd name="T32" fmla="*/ 0 w 272"/>
                <a:gd name="T33" fmla="*/ 0 h 360"/>
                <a:gd name="T34" fmla="*/ 16 w 272"/>
                <a:gd name="T35" fmla="*/ 0 h 360"/>
                <a:gd name="T36" fmla="*/ 40 w 272"/>
                <a:gd name="T37" fmla="*/ 0 h 360"/>
                <a:gd name="T38" fmla="*/ 72 w 272"/>
                <a:gd name="T39" fmla="*/ 17 h 360"/>
                <a:gd name="T40" fmla="*/ 104 w 272"/>
                <a:gd name="T41" fmla="*/ 17 h 360"/>
                <a:gd name="T42" fmla="*/ 136 w 272"/>
                <a:gd name="T43" fmla="*/ 26 h 360"/>
                <a:gd name="T44" fmla="*/ 152 w 272"/>
                <a:gd name="T45" fmla="*/ 35 h 360"/>
                <a:gd name="T46" fmla="*/ 176 w 272"/>
                <a:gd name="T47" fmla="*/ 44 h 360"/>
                <a:gd name="T48" fmla="*/ 184 w 272"/>
                <a:gd name="T49" fmla="*/ 70 h 360"/>
                <a:gd name="T50" fmla="*/ 208 w 272"/>
                <a:gd name="T51" fmla="*/ 96 h 360"/>
                <a:gd name="T52" fmla="*/ 232 w 272"/>
                <a:gd name="T53" fmla="*/ 105 h 360"/>
                <a:gd name="T54" fmla="*/ 240 w 272"/>
                <a:gd name="T55" fmla="*/ 132 h 360"/>
                <a:gd name="T56" fmla="*/ 248 w 272"/>
                <a:gd name="T57" fmla="*/ 149 h 360"/>
                <a:gd name="T58" fmla="*/ 264 w 272"/>
                <a:gd name="T59" fmla="*/ 176 h 360"/>
                <a:gd name="T60" fmla="*/ 272 w 272"/>
                <a:gd name="T61" fmla="*/ 193 h 360"/>
                <a:gd name="T62" fmla="*/ 272 w 272"/>
                <a:gd name="T63" fmla="*/ 220 h 360"/>
                <a:gd name="T64" fmla="*/ 272 w 272"/>
                <a:gd name="T65" fmla="*/ 246 h 360"/>
                <a:gd name="T66" fmla="*/ 272 w 272"/>
                <a:gd name="T67" fmla="*/ 272 h 360"/>
                <a:gd name="T68" fmla="*/ 272 w 272"/>
                <a:gd name="T69" fmla="*/ 299 h 360"/>
                <a:gd name="T70" fmla="*/ 272 w 272"/>
                <a:gd name="T71" fmla="*/ 334 h 360"/>
                <a:gd name="T72" fmla="*/ 272 w 272"/>
                <a:gd name="T73" fmla="*/ 343 h 360"/>
                <a:gd name="T74" fmla="*/ 264 w 272"/>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2"/>
                <a:gd name="T115" fmla="*/ 0 h 360"/>
                <a:gd name="T116" fmla="*/ 272 w 272"/>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2" h="360">
                  <a:moveTo>
                    <a:pt x="240" y="360"/>
                  </a:moveTo>
                  <a:lnTo>
                    <a:pt x="232" y="343"/>
                  </a:lnTo>
                  <a:lnTo>
                    <a:pt x="232" y="334"/>
                  </a:lnTo>
                  <a:lnTo>
                    <a:pt x="232" y="325"/>
                  </a:lnTo>
                  <a:lnTo>
                    <a:pt x="232" y="299"/>
                  </a:lnTo>
                  <a:lnTo>
                    <a:pt x="232" y="290"/>
                  </a:lnTo>
                  <a:lnTo>
                    <a:pt x="216" y="263"/>
                  </a:lnTo>
                  <a:lnTo>
                    <a:pt x="216" y="246"/>
                  </a:lnTo>
                  <a:lnTo>
                    <a:pt x="208" y="220"/>
                  </a:lnTo>
                  <a:lnTo>
                    <a:pt x="208" y="193"/>
                  </a:lnTo>
                  <a:lnTo>
                    <a:pt x="200" y="176"/>
                  </a:lnTo>
                  <a:lnTo>
                    <a:pt x="184" y="158"/>
                  </a:lnTo>
                  <a:lnTo>
                    <a:pt x="184" y="140"/>
                  </a:lnTo>
                  <a:lnTo>
                    <a:pt x="176" y="132"/>
                  </a:lnTo>
                  <a:lnTo>
                    <a:pt x="152" y="105"/>
                  </a:lnTo>
                  <a:lnTo>
                    <a:pt x="144" y="96"/>
                  </a:lnTo>
                  <a:lnTo>
                    <a:pt x="136" y="79"/>
                  </a:lnTo>
                  <a:lnTo>
                    <a:pt x="120" y="70"/>
                  </a:lnTo>
                  <a:lnTo>
                    <a:pt x="112" y="61"/>
                  </a:lnTo>
                  <a:lnTo>
                    <a:pt x="104" y="61"/>
                  </a:lnTo>
                  <a:lnTo>
                    <a:pt x="96" y="44"/>
                  </a:lnTo>
                  <a:lnTo>
                    <a:pt x="80" y="35"/>
                  </a:lnTo>
                  <a:lnTo>
                    <a:pt x="64" y="35"/>
                  </a:lnTo>
                  <a:lnTo>
                    <a:pt x="48" y="26"/>
                  </a:lnTo>
                  <a:lnTo>
                    <a:pt x="40" y="26"/>
                  </a:lnTo>
                  <a:lnTo>
                    <a:pt x="32" y="17"/>
                  </a:lnTo>
                  <a:lnTo>
                    <a:pt x="8" y="0"/>
                  </a:lnTo>
                  <a:lnTo>
                    <a:pt x="0" y="0"/>
                  </a:lnTo>
                  <a:lnTo>
                    <a:pt x="8" y="0"/>
                  </a:lnTo>
                  <a:lnTo>
                    <a:pt x="16" y="0"/>
                  </a:lnTo>
                  <a:lnTo>
                    <a:pt x="32" y="0"/>
                  </a:lnTo>
                  <a:lnTo>
                    <a:pt x="40" y="0"/>
                  </a:lnTo>
                  <a:lnTo>
                    <a:pt x="48" y="0"/>
                  </a:lnTo>
                  <a:lnTo>
                    <a:pt x="72" y="17"/>
                  </a:lnTo>
                  <a:lnTo>
                    <a:pt x="80" y="17"/>
                  </a:lnTo>
                  <a:lnTo>
                    <a:pt x="104" y="17"/>
                  </a:lnTo>
                  <a:lnTo>
                    <a:pt x="112" y="26"/>
                  </a:lnTo>
                  <a:lnTo>
                    <a:pt x="136" y="26"/>
                  </a:lnTo>
                  <a:lnTo>
                    <a:pt x="144" y="35"/>
                  </a:lnTo>
                  <a:lnTo>
                    <a:pt x="152" y="35"/>
                  </a:lnTo>
                  <a:lnTo>
                    <a:pt x="168" y="44"/>
                  </a:lnTo>
                  <a:lnTo>
                    <a:pt x="176" y="44"/>
                  </a:lnTo>
                  <a:lnTo>
                    <a:pt x="184" y="61"/>
                  </a:lnTo>
                  <a:lnTo>
                    <a:pt x="184" y="70"/>
                  </a:lnTo>
                  <a:lnTo>
                    <a:pt x="200" y="79"/>
                  </a:lnTo>
                  <a:lnTo>
                    <a:pt x="208" y="96"/>
                  </a:lnTo>
                  <a:lnTo>
                    <a:pt x="216" y="96"/>
                  </a:lnTo>
                  <a:lnTo>
                    <a:pt x="232" y="105"/>
                  </a:lnTo>
                  <a:lnTo>
                    <a:pt x="232" y="114"/>
                  </a:lnTo>
                  <a:lnTo>
                    <a:pt x="240" y="132"/>
                  </a:lnTo>
                  <a:lnTo>
                    <a:pt x="240" y="140"/>
                  </a:lnTo>
                  <a:lnTo>
                    <a:pt x="248" y="149"/>
                  </a:lnTo>
                  <a:lnTo>
                    <a:pt x="264" y="158"/>
                  </a:lnTo>
                  <a:lnTo>
                    <a:pt x="264" y="176"/>
                  </a:lnTo>
                  <a:lnTo>
                    <a:pt x="264" y="184"/>
                  </a:lnTo>
                  <a:lnTo>
                    <a:pt x="272" y="193"/>
                  </a:lnTo>
                  <a:lnTo>
                    <a:pt x="272" y="211"/>
                  </a:lnTo>
                  <a:lnTo>
                    <a:pt x="272" y="220"/>
                  </a:lnTo>
                  <a:lnTo>
                    <a:pt x="272" y="228"/>
                  </a:lnTo>
                  <a:lnTo>
                    <a:pt x="272" y="246"/>
                  </a:lnTo>
                  <a:lnTo>
                    <a:pt x="272" y="263"/>
                  </a:lnTo>
                  <a:lnTo>
                    <a:pt x="272" y="272"/>
                  </a:lnTo>
                  <a:lnTo>
                    <a:pt x="272" y="290"/>
                  </a:lnTo>
                  <a:lnTo>
                    <a:pt x="272" y="299"/>
                  </a:lnTo>
                  <a:lnTo>
                    <a:pt x="272" y="325"/>
                  </a:lnTo>
                  <a:lnTo>
                    <a:pt x="272" y="334"/>
                  </a:lnTo>
                  <a:lnTo>
                    <a:pt x="272" y="343"/>
                  </a:lnTo>
                  <a:lnTo>
                    <a:pt x="264" y="343"/>
                  </a:lnTo>
                  <a:lnTo>
                    <a:pt x="272"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98" name="Freeform 120"/>
            <p:cNvSpPr>
              <a:spLocks/>
            </p:cNvSpPr>
            <p:nvPr/>
          </p:nvSpPr>
          <p:spPr bwMode="auto">
            <a:xfrm>
              <a:off x="2723" y="2822"/>
              <a:ext cx="160" cy="395"/>
            </a:xfrm>
            <a:custGeom>
              <a:avLst/>
              <a:gdLst>
                <a:gd name="T0" fmla="*/ 128 w 160"/>
                <a:gd name="T1" fmla="*/ 395 h 395"/>
                <a:gd name="T2" fmla="*/ 120 w 160"/>
                <a:gd name="T3" fmla="*/ 378 h 395"/>
                <a:gd name="T4" fmla="*/ 120 w 160"/>
                <a:gd name="T5" fmla="*/ 378 h 395"/>
                <a:gd name="T6" fmla="*/ 120 w 160"/>
                <a:gd name="T7" fmla="*/ 369 h 395"/>
                <a:gd name="T8" fmla="*/ 120 w 160"/>
                <a:gd name="T9" fmla="*/ 360 h 395"/>
                <a:gd name="T10" fmla="*/ 120 w 160"/>
                <a:gd name="T11" fmla="*/ 342 h 395"/>
                <a:gd name="T12" fmla="*/ 120 w 160"/>
                <a:gd name="T13" fmla="*/ 334 h 395"/>
                <a:gd name="T14" fmla="*/ 120 w 160"/>
                <a:gd name="T15" fmla="*/ 307 h 395"/>
                <a:gd name="T16" fmla="*/ 120 w 160"/>
                <a:gd name="T17" fmla="*/ 298 h 395"/>
                <a:gd name="T18" fmla="*/ 120 w 160"/>
                <a:gd name="T19" fmla="*/ 281 h 395"/>
                <a:gd name="T20" fmla="*/ 104 w 160"/>
                <a:gd name="T21" fmla="*/ 263 h 395"/>
                <a:gd name="T22" fmla="*/ 104 w 160"/>
                <a:gd name="T23" fmla="*/ 246 h 395"/>
                <a:gd name="T24" fmla="*/ 104 w 160"/>
                <a:gd name="T25" fmla="*/ 219 h 395"/>
                <a:gd name="T26" fmla="*/ 96 w 160"/>
                <a:gd name="T27" fmla="*/ 211 h 395"/>
                <a:gd name="T28" fmla="*/ 96 w 160"/>
                <a:gd name="T29" fmla="*/ 193 h 395"/>
                <a:gd name="T30" fmla="*/ 96 w 160"/>
                <a:gd name="T31" fmla="*/ 193 h 395"/>
                <a:gd name="T32" fmla="*/ 88 w 160"/>
                <a:gd name="T33" fmla="*/ 175 h 395"/>
                <a:gd name="T34" fmla="*/ 72 w 160"/>
                <a:gd name="T35" fmla="*/ 149 h 395"/>
                <a:gd name="T36" fmla="*/ 72 w 160"/>
                <a:gd name="T37" fmla="*/ 140 h 395"/>
                <a:gd name="T38" fmla="*/ 64 w 160"/>
                <a:gd name="T39" fmla="*/ 114 h 395"/>
                <a:gd name="T40" fmla="*/ 56 w 160"/>
                <a:gd name="T41" fmla="*/ 105 h 395"/>
                <a:gd name="T42" fmla="*/ 56 w 160"/>
                <a:gd name="T43" fmla="*/ 79 h 395"/>
                <a:gd name="T44" fmla="*/ 40 w 160"/>
                <a:gd name="T45" fmla="*/ 70 h 395"/>
                <a:gd name="T46" fmla="*/ 32 w 160"/>
                <a:gd name="T47" fmla="*/ 61 h 395"/>
                <a:gd name="T48" fmla="*/ 24 w 160"/>
                <a:gd name="T49" fmla="*/ 52 h 395"/>
                <a:gd name="T50" fmla="*/ 24 w 160"/>
                <a:gd name="T51" fmla="*/ 35 h 395"/>
                <a:gd name="T52" fmla="*/ 8 w 160"/>
                <a:gd name="T53" fmla="*/ 26 h 395"/>
                <a:gd name="T54" fmla="*/ 8 w 160"/>
                <a:gd name="T55" fmla="*/ 17 h 395"/>
                <a:gd name="T56" fmla="*/ 8 w 160"/>
                <a:gd name="T57" fmla="*/ 17 h 395"/>
                <a:gd name="T58" fmla="*/ 0 w 160"/>
                <a:gd name="T59" fmla="*/ 0 h 395"/>
                <a:gd name="T60" fmla="*/ 8 w 160"/>
                <a:gd name="T61" fmla="*/ 17 h 395"/>
                <a:gd name="T62" fmla="*/ 8 w 160"/>
                <a:gd name="T63" fmla="*/ 17 h 395"/>
                <a:gd name="T64" fmla="*/ 8 w 160"/>
                <a:gd name="T65" fmla="*/ 17 h 395"/>
                <a:gd name="T66" fmla="*/ 8 w 160"/>
                <a:gd name="T67" fmla="*/ 17 h 395"/>
                <a:gd name="T68" fmla="*/ 24 w 160"/>
                <a:gd name="T69" fmla="*/ 17 h 395"/>
                <a:gd name="T70" fmla="*/ 32 w 160"/>
                <a:gd name="T71" fmla="*/ 26 h 395"/>
                <a:gd name="T72" fmla="*/ 40 w 160"/>
                <a:gd name="T73" fmla="*/ 26 h 395"/>
                <a:gd name="T74" fmla="*/ 56 w 160"/>
                <a:gd name="T75" fmla="*/ 35 h 395"/>
                <a:gd name="T76" fmla="*/ 64 w 160"/>
                <a:gd name="T77" fmla="*/ 52 h 395"/>
                <a:gd name="T78" fmla="*/ 72 w 160"/>
                <a:gd name="T79" fmla="*/ 61 h 395"/>
                <a:gd name="T80" fmla="*/ 88 w 160"/>
                <a:gd name="T81" fmla="*/ 61 h 395"/>
                <a:gd name="T82" fmla="*/ 88 w 160"/>
                <a:gd name="T83" fmla="*/ 70 h 395"/>
                <a:gd name="T84" fmla="*/ 96 w 160"/>
                <a:gd name="T85" fmla="*/ 79 h 395"/>
                <a:gd name="T86" fmla="*/ 104 w 160"/>
                <a:gd name="T87" fmla="*/ 96 h 395"/>
                <a:gd name="T88" fmla="*/ 104 w 160"/>
                <a:gd name="T89" fmla="*/ 105 h 395"/>
                <a:gd name="T90" fmla="*/ 120 w 160"/>
                <a:gd name="T91" fmla="*/ 114 h 395"/>
                <a:gd name="T92" fmla="*/ 120 w 160"/>
                <a:gd name="T93" fmla="*/ 131 h 395"/>
                <a:gd name="T94" fmla="*/ 128 w 160"/>
                <a:gd name="T95" fmla="*/ 149 h 395"/>
                <a:gd name="T96" fmla="*/ 136 w 160"/>
                <a:gd name="T97" fmla="*/ 175 h 395"/>
                <a:gd name="T98" fmla="*/ 136 w 160"/>
                <a:gd name="T99" fmla="*/ 211 h 395"/>
                <a:gd name="T100" fmla="*/ 152 w 160"/>
                <a:gd name="T101" fmla="*/ 228 h 395"/>
                <a:gd name="T102" fmla="*/ 152 w 160"/>
                <a:gd name="T103" fmla="*/ 255 h 395"/>
                <a:gd name="T104" fmla="*/ 152 w 160"/>
                <a:gd name="T105" fmla="*/ 281 h 395"/>
                <a:gd name="T106" fmla="*/ 152 w 160"/>
                <a:gd name="T107" fmla="*/ 298 h 395"/>
                <a:gd name="T108" fmla="*/ 160 w 160"/>
                <a:gd name="T109" fmla="*/ 325 h 395"/>
                <a:gd name="T110" fmla="*/ 160 w 160"/>
                <a:gd name="T111" fmla="*/ 342 h 395"/>
                <a:gd name="T112" fmla="*/ 160 w 160"/>
                <a:gd name="T113" fmla="*/ 360 h 395"/>
                <a:gd name="T114" fmla="*/ 160 w 160"/>
                <a:gd name="T115" fmla="*/ 369 h 395"/>
                <a:gd name="T116" fmla="*/ 160 w 160"/>
                <a:gd name="T117" fmla="*/ 378 h 395"/>
                <a:gd name="T118" fmla="*/ 152 w 160"/>
                <a:gd name="T119" fmla="*/ 378 h 395"/>
                <a:gd name="T120" fmla="*/ 160 w 160"/>
                <a:gd name="T121" fmla="*/ 395 h 395"/>
                <a:gd name="T122" fmla="*/ 128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128" y="395"/>
                  </a:moveTo>
                  <a:lnTo>
                    <a:pt x="120" y="378"/>
                  </a:lnTo>
                  <a:lnTo>
                    <a:pt x="120" y="369"/>
                  </a:lnTo>
                  <a:lnTo>
                    <a:pt x="120" y="360"/>
                  </a:lnTo>
                  <a:lnTo>
                    <a:pt x="120" y="342"/>
                  </a:lnTo>
                  <a:lnTo>
                    <a:pt x="120" y="334"/>
                  </a:lnTo>
                  <a:lnTo>
                    <a:pt x="120" y="307"/>
                  </a:lnTo>
                  <a:lnTo>
                    <a:pt x="120" y="298"/>
                  </a:lnTo>
                  <a:lnTo>
                    <a:pt x="120" y="281"/>
                  </a:lnTo>
                  <a:lnTo>
                    <a:pt x="104" y="263"/>
                  </a:lnTo>
                  <a:lnTo>
                    <a:pt x="104" y="246"/>
                  </a:lnTo>
                  <a:lnTo>
                    <a:pt x="104" y="219"/>
                  </a:lnTo>
                  <a:lnTo>
                    <a:pt x="96" y="211"/>
                  </a:lnTo>
                  <a:lnTo>
                    <a:pt x="96" y="193"/>
                  </a:lnTo>
                  <a:lnTo>
                    <a:pt x="88" y="175"/>
                  </a:lnTo>
                  <a:lnTo>
                    <a:pt x="72" y="149"/>
                  </a:lnTo>
                  <a:lnTo>
                    <a:pt x="72" y="140"/>
                  </a:lnTo>
                  <a:lnTo>
                    <a:pt x="64" y="114"/>
                  </a:lnTo>
                  <a:lnTo>
                    <a:pt x="56" y="105"/>
                  </a:lnTo>
                  <a:lnTo>
                    <a:pt x="56" y="79"/>
                  </a:lnTo>
                  <a:lnTo>
                    <a:pt x="40" y="70"/>
                  </a:lnTo>
                  <a:lnTo>
                    <a:pt x="32" y="61"/>
                  </a:lnTo>
                  <a:lnTo>
                    <a:pt x="24" y="52"/>
                  </a:lnTo>
                  <a:lnTo>
                    <a:pt x="24" y="35"/>
                  </a:lnTo>
                  <a:lnTo>
                    <a:pt x="8" y="26"/>
                  </a:lnTo>
                  <a:lnTo>
                    <a:pt x="8" y="17"/>
                  </a:lnTo>
                  <a:lnTo>
                    <a:pt x="0" y="0"/>
                  </a:lnTo>
                  <a:lnTo>
                    <a:pt x="8" y="17"/>
                  </a:lnTo>
                  <a:lnTo>
                    <a:pt x="24" y="17"/>
                  </a:lnTo>
                  <a:lnTo>
                    <a:pt x="32" y="26"/>
                  </a:lnTo>
                  <a:lnTo>
                    <a:pt x="40" y="26"/>
                  </a:lnTo>
                  <a:lnTo>
                    <a:pt x="56" y="35"/>
                  </a:lnTo>
                  <a:lnTo>
                    <a:pt x="64" y="52"/>
                  </a:lnTo>
                  <a:lnTo>
                    <a:pt x="72" y="61"/>
                  </a:lnTo>
                  <a:lnTo>
                    <a:pt x="88" y="61"/>
                  </a:lnTo>
                  <a:lnTo>
                    <a:pt x="88" y="70"/>
                  </a:lnTo>
                  <a:lnTo>
                    <a:pt x="96" y="79"/>
                  </a:lnTo>
                  <a:lnTo>
                    <a:pt x="104" y="96"/>
                  </a:lnTo>
                  <a:lnTo>
                    <a:pt x="104" y="105"/>
                  </a:lnTo>
                  <a:lnTo>
                    <a:pt x="120" y="114"/>
                  </a:lnTo>
                  <a:lnTo>
                    <a:pt x="120" y="131"/>
                  </a:lnTo>
                  <a:lnTo>
                    <a:pt x="128" y="149"/>
                  </a:lnTo>
                  <a:lnTo>
                    <a:pt x="136" y="175"/>
                  </a:lnTo>
                  <a:lnTo>
                    <a:pt x="136" y="211"/>
                  </a:lnTo>
                  <a:lnTo>
                    <a:pt x="152" y="228"/>
                  </a:lnTo>
                  <a:lnTo>
                    <a:pt x="152" y="255"/>
                  </a:lnTo>
                  <a:lnTo>
                    <a:pt x="152" y="281"/>
                  </a:lnTo>
                  <a:lnTo>
                    <a:pt x="152" y="298"/>
                  </a:lnTo>
                  <a:lnTo>
                    <a:pt x="160" y="325"/>
                  </a:lnTo>
                  <a:lnTo>
                    <a:pt x="160" y="342"/>
                  </a:lnTo>
                  <a:lnTo>
                    <a:pt x="160" y="360"/>
                  </a:lnTo>
                  <a:lnTo>
                    <a:pt x="160" y="369"/>
                  </a:lnTo>
                  <a:lnTo>
                    <a:pt x="160" y="378"/>
                  </a:lnTo>
                  <a:lnTo>
                    <a:pt x="152" y="378"/>
                  </a:lnTo>
                  <a:lnTo>
                    <a:pt x="160" y="395"/>
                  </a:lnTo>
                  <a:lnTo>
                    <a:pt x="128"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99" name="Freeform 121"/>
            <p:cNvSpPr>
              <a:spLocks/>
            </p:cNvSpPr>
            <p:nvPr/>
          </p:nvSpPr>
          <p:spPr bwMode="auto">
            <a:xfrm>
              <a:off x="2723" y="2822"/>
              <a:ext cx="160" cy="395"/>
            </a:xfrm>
            <a:custGeom>
              <a:avLst/>
              <a:gdLst>
                <a:gd name="T0" fmla="*/ 128 w 160"/>
                <a:gd name="T1" fmla="*/ 395 h 395"/>
                <a:gd name="T2" fmla="*/ 120 w 160"/>
                <a:gd name="T3" fmla="*/ 378 h 395"/>
                <a:gd name="T4" fmla="*/ 120 w 160"/>
                <a:gd name="T5" fmla="*/ 378 h 395"/>
                <a:gd name="T6" fmla="*/ 120 w 160"/>
                <a:gd name="T7" fmla="*/ 369 h 395"/>
                <a:gd name="T8" fmla="*/ 120 w 160"/>
                <a:gd name="T9" fmla="*/ 360 h 395"/>
                <a:gd name="T10" fmla="*/ 120 w 160"/>
                <a:gd name="T11" fmla="*/ 342 h 395"/>
                <a:gd name="T12" fmla="*/ 120 w 160"/>
                <a:gd name="T13" fmla="*/ 334 h 395"/>
                <a:gd name="T14" fmla="*/ 120 w 160"/>
                <a:gd name="T15" fmla="*/ 307 h 395"/>
                <a:gd name="T16" fmla="*/ 120 w 160"/>
                <a:gd name="T17" fmla="*/ 298 h 395"/>
                <a:gd name="T18" fmla="*/ 120 w 160"/>
                <a:gd name="T19" fmla="*/ 281 h 395"/>
                <a:gd name="T20" fmla="*/ 104 w 160"/>
                <a:gd name="T21" fmla="*/ 263 h 395"/>
                <a:gd name="T22" fmla="*/ 104 w 160"/>
                <a:gd name="T23" fmla="*/ 246 h 395"/>
                <a:gd name="T24" fmla="*/ 104 w 160"/>
                <a:gd name="T25" fmla="*/ 219 h 395"/>
                <a:gd name="T26" fmla="*/ 96 w 160"/>
                <a:gd name="T27" fmla="*/ 211 h 395"/>
                <a:gd name="T28" fmla="*/ 96 w 160"/>
                <a:gd name="T29" fmla="*/ 193 h 395"/>
                <a:gd name="T30" fmla="*/ 96 w 160"/>
                <a:gd name="T31" fmla="*/ 193 h 395"/>
                <a:gd name="T32" fmla="*/ 88 w 160"/>
                <a:gd name="T33" fmla="*/ 175 h 395"/>
                <a:gd name="T34" fmla="*/ 72 w 160"/>
                <a:gd name="T35" fmla="*/ 149 h 395"/>
                <a:gd name="T36" fmla="*/ 72 w 160"/>
                <a:gd name="T37" fmla="*/ 140 h 395"/>
                <a:gd name="T38" fmla="*/ 64 w 160"/>
                <a:gd name="T39" fmla="*/ 114 h 395"/>
                <a:gd name="T40" fmla="*/ 56 w 160"/>
                <a:gd name="T41" fmla="*/ 105 h 395"/>
                <a:gd name="T42" fmla="*/ 56 w 160"/>
                <a:gd name="T43" fmla="*/ 79 h 395"/>
                <a:gd name="T44" fmla="*/ 40 w 160"/>
                <a:gd name="T45" fmla="*/ 70 h 395"/>
                <a:gd name="T46" fmla="*/ 32 w 160"/>
                <a:gd name="T47" fmla="*/ 61 h 395"/>
                <a:gd name="T48" fmla="*/ 24 w 160"/>
                <a:gd name="T49" fmla="*/ 52 h 395"/>
                <a:gd name="T50" fmla="*/ 24 w 160"/>
                <a:gd name="T51" fmla="*/ 35 h 395"/>
                <a:gd name="T52" fmla="*/ 8 w 160"/>
                <a:gd name="T53" fmla="*/ 26 h 395"/>
                <a:gd name="T54" fmla="*/ 8 w 160"/>
                <a:gd name="T55" fmla="*/ 17 h 395"/>
                <a:gd name="T56" fmla="*/ 8 w 160"/>
                <a:gd name="T57" fmla="*/ 17 h 395"/>
                <a:gd name="T58" fmla="*/ 0 w 160"/>
                <a:gd name="T59" fmla="*/ 0 h 395"/>
                <a:gd name="T60" fmla="*/ 8 w 160"/>
                <a:gd name="T61" fmla="*/ 17 h 395"/>
                <a:gd name="T62" fmla="*/ 8 w 160"/>
                <a:gd name="T63" fmla="*/ 17 h 395"/>
                <a:gd name="T64" fmla="*/ 8 w 160"/>
                <a:gd name="T65" fmla="*/ 17 h 395"/>
                <a:gd name="T66" fmla="*/ 8 w 160"/>
                <a:gd name="T67" fmla="*/ 17 h 395"/>
                <a:gd name="T68" fmla="*/ 24 w 160"/>
                <a:gd name="T69" fmla="*/ 17 h 395"/>
                <a:gd name="T70" fmla="*/ 32 w 160"/>
                <a:gd name="T71" fmla="*/ 26 h 395"/>
                <a:gd name="T72" fmla="*/ 40 w 160"/>
                <a:gd name="T73" fmla="*/ 26 h 395"/>
                <a:gd name="T74" fmla="*/ 56 w 160"/>
                <a:gd name="T75" fmla="*/ 35 h 395"/>
                <a:gd name="T76" fmla="*/ 64 w 160"/>
                <a:gd name="T77" fmla="*/ 52 h 395"/>
                <a:gd name="T78" fmla="*/ 72 w 160"/>
                <a:gd name="T79" fmla="*/ 61 h 395"/>
                <a:gd name="T80" fmla="*/ 88 w 160"/>
                <a:gd name="T81" fmla="*/ 61 h 395"/>
                <a:gd name="T82" fmla="*/ 88 w 160"/>
                <a:gd name="T83" fmla="*/ 70 h 395"/>
                <a:gd name="T84" fmla="*/ 96 w 160"/>
                <a:gd name="T85" fmla="*/ 79 h 395"/>
                <a:gd name="T86" fmla="*/ 104 w 160"/>
                <a:gd name="T87" fmla="*/ 96 h 395"/>
                <a:gd name="T88" fmla="*/ 104 w 160"/>
                <a:gd name="T89" fmla="*/ 105 h 395"/>
                <a:gd name="T90" fmla="*/ 120 w 160"/>
                <a:gd name="T91" fmla="*/ 114 h 395"/>
                <a:gd name="T92" fmla="*/ 120 w 160"/>
                <a:gd name="T93" fmla="*/ 131 h 395"/>
                <a:gd name="T94" fmla="*/ 128 w 160"/>
                <a:gd name="T95" fmla="*/ 149 h 395"/>
                <a:gd name="T96" fmla="*/ 136 w 160"/>
                <a:gd name="T97" fmla="*/ 175 h 395"/>
                <a:gd name="T98" fmla="*/ 136 w 160"/>
                <a:gd name="T99" fmla="*/ 211 h 395"/>
                <a:gd name="T100" fmla="*/ 152 w 160"/>
                <a:gd name="T101" fmla="*/ 228 h 395"/>
                <a:gd name="T102" fmla="*/ 152 w 160"/>
                <a:gd name="T103" fmla="*/ 255 h 395"/>
                <a:gd name="T104" fmla="*/ 152 w 160"/>
                <a:gd name="T105" fmla="*/ 281 h 395"/>
                <a:gd name="T106" fmla="*/ 152 w 160"/>
                <a:gd name="T107" fmla="*/ 298 h 395"/>
                <a:gd name="T108" fmla="*/ 160 w 160"/>
                <a:gd name="T109" fmla="*/ 325 h 395"/>
                <a:gd name="T110" fmla="*/ 160 w 160"/>
                <a:gd name="T111" fmla="*/ 342 h 395"/>
                <a:gd name="T112" fmla="*/ 160 w 160"/>
                <a:gd name="T113" fmla="*/ 360 h 395"/>
                <a:gd name="T114" fmla="*/ 160 w 160"/>
                <a:gd name="T115" fmla="*/ 369 h 395"/>
                <a:gd name="T116" fmla="*/ 160 w 160"/>
                <a:gd name="T117" fmla="*/ 378 h 395"/>
                <a:gd name="T118" fmla="*/ 152 w 160"/>
                <a:gd name="T119" fmla="*/ 378 h 395"/>
                <a:gd name="T120" fmla="*/ 160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128" y="395"/>
                  </a:moveTo>
                  <a:lnTo>
                    <a:pt x="120" y="378"/>
                  </a:lnTo>
                  <a:lnTo>
                    <a:pt x="120" y="369"/>
                  </a:lnTo>
                  <a:lnTo>
                    <a:pt x="120" y="360"/>
                  </a:lnTo>
                  <a:lnTo>
                    <a:pt x="120" y="342"/>
                  </a:lnTo>
                  <a:lnTo>
                    <a:pt x="120" y="334"/>
                  </a:lnTo>
                  <a:lnTo>
                    <a:pt x="120" y="307"/>
                  </a:lnTo>
                  <a:lnTo>
                    <a:pt x="120" y="298"/>
                  </a:lnTo>
                  <a:lnTo>
                    <a:pt x="120" y="281"/>
                  </a:lnTo>
                  <a:lnTo>
                    <a:pt x="104" y="263"/>
                  </a:lnTo>
                  <a:lnTo>
                    <a:pt x="104" y="246"/>
                  </a:lnTo>
                  <a:lnTo>
                    <a:pt x="104" y="219"/>
                  </a:lnTo>
                  <a:lnTo>
                    <a:pt x="96" y="211"/>
                  </a:lnTo>
                  <a:lnTo>
                    <a:pt x="96" y="193"/>
                  </a:lnTo>
                  <a:lnTo>
                    <a:pt x="88" y="175"/>
                  </a:lnTo>
                  <a:lnTo>
                    <a:pt x="72" y="149"/>
                  </a:lnTo>
                  <a:lnTo>
                    <a:pt x="72" y="140"/>
                  </a:lnTo>
                  <a:lnTo>
                    <a:pt x="64" y="114"/>
                  </a:lnTo>
                  <a:lnTo>
                    <a:pt x="56" y="105"/>
                  </a:lnTo>
                  <a:lnTo>
                    <a:pt x="56" y="79"/>
                  </a:lnTo>
                  <a:lnTo>
                    <a:pt x="40" y="70"/>
                  </a:lnTo>
                  <a:lnTo>
                    <a:pt x="32" y="61"/>
                  </a:lnTo>
                  <a:lnTo>
                    <a:pt x="24" y="52"/>
                  </a:lnTo>
                  <a:lnTo>
                    <a:pt x="24" y="35"/>
                  </a:lnTo>
                  <a:lnTo>
                    <a:pt x="8" y="26"/>
                  </a:lnTo>
                  <a:lnTo>
                    <a:pt x="8" y="17"/>
                  </a:lnTo>
                  <a:lnTo>
                    <a:pt x="0" y="0"/>
                  </a:lnTo>
                  <a:lnTo>
                    <a:pt x="8" y="17"/>
                  </a:lnTo>
                  <a:lnTo>
                    <a:pt x="24" y="17"/>
                  </a:lnTo>
                  <a:lnTo>
                    <a:pt x="32" y="26"/>
                  </a:lnTo>
                  <a:lnTo>
                    <a:pt x="40" y="26"/>
                  </a:lnTo>
                  <a:lnTo>
                    <a:pt x="56" y="35"/>
                  </a:lnTo>
                  <a:lnTo>
                    <a:pt x="64" y="52"/>
                  </a:lnTo>
                  <a:lnTo>
                    <a:pt x="72" y="61"/>
                  </a:lnTo>
                  <a:lnTo>
                    <a:pt x="88" y="61"/>
                  </a:lnTo>
                  <a:lnTo>
                    <a:pt x="88" y="70"/>
                  </a:lnTo>
                  <a:lnTo>
                    <a:pt x="96" y="79"/>
                  </a:lnTo>
                  <a:lnTo>
                    <a:pt x="104" y="96"/>
                  </a:lnTo>
                  <a:lnTo>
                    <a:pt x="104" y="105"/>
                  </a:lnTo>
                  <a:lnTo>
                    <a:pt x="120" y="114"/>
                  </a:lnTo>
                  <a:lnTo>
                    <a:pt x="120" y="131"/>
                  </a:lnTo>
                  <a:lnTo>
                    <a:pt x="128" y="149"/>
                  </a:lnTo>
                  <a:lnTo>
                    <a:pt x="136" y="175"/>
                  </a:lnTo>
                  <a:lnTo>
                    <a:pt x="136" y="211"/>
                  </a:lnTo>
                  <a:lnTo>
                    <a:pt x="152" y="228"/>
                  </a:lnTo>
                  <a:lnTo>
                    <a:pt x="152" y="255"/>
                  </a:lnTo>
                  <a:lnTo>
                    <a:pt x="152" y="281"/>
                  </a:lnTo>
                  <a:lnTo>
                    <a:pt x="152" y="298"/>
                  </a:lnTo>
                  <a:lnTo>
                    <a:pt x="160" y="325"/>
                  </a:lnTo>
                  <a:lnTo>
                    <a:pt x="160" y="342"/>
                  </a:lnTo>
                  <a:lnTo>
                    <a:pt x="160" y="360"/>
                  </a:lnTo>
                  <a:lnTo>
                    <a:pt x="160" y="369"/>
                  </a:lnTo>
                  <a:lnTo>
                    <a:pt x="160" y="378"/>
                  </a:lnTo>
                  <a:lnTo>
                    <a:pt x="152" y="378"/>
                  </a:lnTo>
                  <a:lnTo>
                    <a:pt x="160"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00" name="Freeform 122"/>
            <p:cNvSpPr>
              <a:spLocks/>
            </p:cNvSpPr>
            <p:nvPr/>
          </p:nvSpPr>
          <p:spPr bwMode="auto">
            <a:xfrm>
              <a:off x="2843" y="2760"/>
              <a:ext cx="200" cy="457"/>
            </a:xfrm>
            <a:custGeom>
              <a:avLst/>
              <a:gdLst>
                <a:gd name="T0" fmla="*/ 0 w 200"/>
                <a:gd name="T1" fmla="*/ 440 h 457"/>
                <a:gd name="T2" fmla="*/ 0 w 200"/>
                <a:gd name="T3" fmla="*/ 431 h 457"/>
                <a:gd name="T4" fmla="*/ 0 w 200"/>
                <a:gd name="T5" fmla="*/ 404 h 457"/>
                <a:gd name="T6" fmla="*/ 0 w 200"/>
                <a:gd name="T7" fmla="*/ 387 h 457"/>
                <a:gd name="T8" fmla="*/ 0 w 200"/>
                <a:gd name="T9" fmla="*/ 352 h 457"/>
                <a:gd name="T10" fmla="*/ 8 w 200"/>
                <a:gd name="T11" fmla="*/ 317 h 457"/>
                <a:gd name="T12" fmla="*/ 8 w 200"/>
                <a:gd name="T13" fmla="*/ 281 h 457"/>
                <a:gd name="T14" fmla="*/ 16 w 200"/>
                <a:gd name="T15" fmla="*/ 273 h 457"/>
                <a:gd name="T16" fmla="*/ 16 w 200"/>
                <a:gd name="T17" fmla="*/ 237 h 457"/>
                <a:gd name="T18" fmla="*/ 32 w 200"/>
                <a:gd name="T19" fmla="*/ 229 h 457"/>
                <a:gd name="T20" fmla="*/ 40 w 200"/>
                <a:gd name="T21" fmla="*/ 202 h 457"/>
                <a:gd name="T22" fmla="*/ 40 w 200"/>
                <a:gd name="T23" fmla="*/ 176 h 457"/>
                <a:gd name="T24" fmla="*/ 48 w 200"/>
                <a:gd name="T25" fmla="*/ 158 h 457"/>
                <a:gd name="T26" fmla="*/ 64 w 200"/>
                <a:gd name="T27" fmla="*/ 141 h 457"/>
                <a:gd name="T28" fmla="*/ 72 w 200"/>
                <a:gd name="T29" fmla="*/ 123 h 457"/>
                <a:gd name="T30" fmla="*/ 80 w 200"/>
                <a:gd name="T31" fmla="*/ 97 h 457"/>
                <a:gd name="T32" fmla="*/ 104 w 200"/>
                <a:gd name="T33" fmla="*/ 79 h 457"/>
                <a:gd name="T34" fmla="*/ 120 w 200"/>
                <a:gd name="T35" fmla="*/ 53 h 457"/>
                <a:gd name="T36" fmla="*/ 144 w 200"/>
                <a:gd name="T37" fmla="*/ 44 h 457"/>
                <a:gd name="T38" fmla="*/ 168 w 200"/>
                <a:gd name="T39" fmla="*/ 18 h 457"/>
                <a:gd name="T40" fmla="*/ 184 w 200"/>
                <a:gd name="T41" fmla="*/ 9 h 457"/>
                <a:gd name="T42" fmla="*/ 184 w 200"/>
                <a:gd name="T43" fmla="*/ 9 h 457"/>
                <a:gd name="T44" fmla="*/ 200 w 200"/>
                <a:gd name="T45" fmla="*/ 9 h 457"/>
                <a:gd name="T46" fmla="*/ 184 w 200"/>
                <a:gd name="T47" fmla="*/ 9 h 457"/>
                <a:gd name="T48" fmla="*/ 176 w 200"/>
                <a:gd name="T49" fmla="*/ 18 h 457"/>
                <a:gd name="T50" fmla="*/ 168 w 200"/>
                <a:gd name="T51" fmla="*/ 44 h 457"/>
                <a:gd name="T52" fmla="*/ 152 w 200"/>
                <a:gd name="T53" fmla="*/ 62 h 457"/>
                <a:gd name="T54" fmla="*/ 136 w 200"/>
                <a:gd name="T55" fmla="*/ 88 h 457"/>
                <a:gd name="T56" fmla="*/ 120 w 200"/>
                <a:gd name="T57" fmla="*/ 123 h 457"/>
                <a:gd name="T58" fmla="*/ 112 w 200"/>
                <a:gd name="T59" fmla="*/ 141 h 457"/>
                <a:gd name="T60" fmla="*/ 104 w 200"/>
                <a:gd name="T61" fmla="*/ 158 h 457"/>
                <a:gd name="T62" fmla="*/ 88 w 200"/>
                <a:gd name="T63" fmla="*/ 176 h 457"/>
                <a:gd name="T64" fmla="*/ 80 w 200"/>
                <a:gd name="T65" fmla="*/ 202 h 457"/>
                <a:gd name="T66" fmla="*/ 72 w 200"/>
                <a:gd name="T67" fmla="*/ 211 h 457"/>
                <a:gd name="T68" fmla="*/ 64 w 200"/>
                <a:gd name="T69" fmla="*/ 237 h 457"/>
                <a:gd name="T70" fmla="*/ 64 w 200"/>
                <a:gd name="T71" fmla="*/ 255 h 457"/>
                <a:gd name="T72" fmla="*/ 48 w 200"/>
                <a:gd name="T73" fmla="*/ 281 h 457"/>
                <a:gd name="T74" fmla="*/ 48 w 200"/>
                <a:gd name="T75" fmla="*/ 308 h 457"/>
                <a:gd name="T76" fmla="*/ 40 w 200"/>
                <a:gd name="T77" fmla="*/ 325 h 457"/>
                <a:gd name="T78" fmla="*/ 40 w 200"/>
                <a:gd name="T79" fmla="*/ 352 h 457"/>
                <a:gd name="T80" fmla="*/ 32 w 200"/>
                <a:gd name="T81" fmla="*/ 387 h 457"/>
                <a:gd name="T82" fmla="*/ 32 w 200"/>
                <a:gd name="T83" fmla="*/ 404 h 457"/>
                <a:gd name="T84" fmla="*/ 32 w 200"/>
                <a:gd name="T85" fmla="*/ 431 h 457"/>
                <a:gd name="T86" fmla="*/ 32 w 200"/>
                <a:gd name="T87" fmla="*/ 440 h 457"/>
                <a:gd name="T88" fmla="*/ 16 w 200"/>
                <a:gd name="T89" fmla="*/ 440 h 457"/>
                <a:gd name="T90" fmla="*/ 0 w 200"/>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0"/>
                <a:gd name="T139" fmla="*/ 0 h 457"/>
                <a:gd name="T140" fmla="*/ 200 w 200"/>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0" h="457">
                  <a:moveTo>
                    <a:pt x="0" y="457"/>
                  </a:moveTo>
                  <a:lnTo>
                    <a:pt x="0" y="440"/>
                  </a:lnTo>
                  <a:lnTo>
                    <a:pt x="0" y="431"/>
                  </a:lnTo>
                  <a:lnTo>
                    <a:pt x="0" y="422"/>
                  </a:lnTo>
                  <a:lnTo>
                    <a:pt x="0" y="404"/>
                  </a:lnTo>
                  <a:lnTo>
                    <a:pt x="0" y="396"/>
                  </a:lnTo>
                  <a:lnTo>
                    <a:pt x="0" y="387"/>
                  </a:lnTo>
                  <a:lnTo>
                    <a:pt x="0" y="360"/>
                  </a:lnTo>
                  <a:lnTo>
                    <a:pt x="0" y="352"/>
                  </a:lnTo>
                  <a:lnTo>
                    <a:pt x="8" y="325"/>
                  </a:lnTo>
                  <a:lnTo>
                    <a:pt x="8" y="317"/>
                  </a:lnTo>
                  <a:lnTo>
                    <a:pt x="8" y="290"/>
                  </a:lnTo>
                  <a:lnTo>
                    <a:pt x="8" y="281"/>
                  </a:lnTo>
                  <a:lnTo>
                    <a:pt x="8" y="273"/>
                  </a:lnTo>
                  <a:lnTo>
                    <a:pt x="16" y="273"/>
                  </a:lnTo>
                  <a:lnTo>
                    <a:pt x="16" y="246"/>
                  </a:lnTo>
                  <a:lnTo>
                    <a:pt x="16" y="237"/>
                  </a:lnTo>
                  <a:lnTo>
                    <a:pt x="32" y="237"/>
                  </a:lnTo>
                  <a:lnTo>
                    <a:pt x="32" y="229"/>
                  </a:lnTo>
                  <a:lnTo>
                    <a:pt x="32" y="211"/>
                  </a:lnTo>
                  <a:lnTo>
                    <a:pt x="40" y="202"/>
                  </a:lnTo>
                  <a:lnTo>
                    <a:pt x="40" y="193"/>
                  </a:lnTo>
                  <a:lnTo>
                    <a:pt x="40" y="176"/>
                  </a:lnTo>
                  <a:lnTo>
                    <a:pt x="48" y="167"/>
                  </a:lnTo>
                  <a:lnTo>
                    <a:pt x="48" y="158"/>
                  </a:lnTo>
                  <a:lnTo>
                    <a:pt x="64" y="158"/>
                  </a:lnTo>
                  <a:lnTo>
                    <a:pt x="64" y="141"/>
                  </a:lnTo>
                  <a:lnTo>
                    <a:pt x="72" y="132"/>
                  </a:lnTo>
                  <a:lnTo>
                    <a:pt x="72" y="123"/>
                  </a:lnTo>
                  <a:lnTo>
                    <a:pt x="80" y="123"/>
                  </a:lnTo>
                  <a:lnTo>
                    <a:pt x="80" y="97"/>
                  </a:lnTo>
                  <a:lnTo>
                    <a:pt x="88" y="88"/>
                  </a:lnTo>
                  <a:lnTo>
                    <a:pt x="104" y="79"/>
                  </a:lnTo>
                  <a:lnTo>
                    <a:pt x="112" y="62"/>
                  </a:lnTo>
                  <a:lnTo>
                    <a:pt x="120" y="53"/>
                  </a:lnTo>
                  <a:lnTo>
                    <a:pt x="136" y="44"/>
                  </a:lnTo>
                  <a:lnTo>
                    <a:pt x="144" y="44"/>
                  </a:lnTo>
                  <a:lnTo>
                    <a:pt x="152" y="26"/>
                  </a:lnTo>
                  <a:lnTo>
                    <a:pt x="168" y="18"/>
                  </a:lnTo>
                  <a:lnTo>
                    <a:pt x="176" y="18"/>
                  </a:lnTo>
                  <a:lnTo>
                    <a:pt x="184" y="9"/>
                  </a:lnTo>
                  <a:lnTo>
                    <a:pt x="184" y="0"/>
                  </a:lnTo>
                  <a:lnTo>
                    <a:pt x="200" y="9"/>
                  </a:lnTo>
                  <a:lnTo>
                    <a:pt x="184" y="9"/>
                  </a:lnTo>
                  <a:lnTo>
                    <a:pt x="176" y="18"/>
                  </a:lnTo>
                  <a:lnTo>
                    <a:pt x="176" y="26"/>
                  </a:lnTo>
                  <a:lnTo>
                    <a:pt x="168" y="44"/>
                  </a:lnTo>
                  <a:lnTo>
                    <a:pt x="152" y="53"/>
                  </a:lnTo>
                  <a:lnTo>
                    <a:pt x="152" y="62"/>
                  </a:lnTo>
                  <a:lnTo>
                    <a:pt x="144" y="79"/>
                  </a:lnTo>
                  <a:lnTo>
                    <a:pt x="136" y="88"/>
                  </a:lnTo>
                  <a:lnTo>
                    <a:pt x="120" y="97"/>
                  </a:lnTo>
                  <a:lnTo>
                    <a:pt x="120" y="123"/>
                  </a:lnTo>
                  <a:lnTo>
                    <a:pt x="112" y="132"/>
                  </a:lnTo>
                  <a:lnTo>
                    <a:pt x="112" y="141"/>
                  </a:lnTo>
                  <a:lnTo>
                    <a:pt x="112" y="158"/>
                  </a:lnTo>
                  <a:lnTo>
                    <a:pt x="104" y="158"/>
                  </a:lnTo>
                  <a:lnTo>
                    <a:pt x="88" y="167"/>
                  </a:lnTo>
                  <a:lnTo>
                    <a:pt x="88" y="176"/>
                  </a:lnTo>
                  <a:lnTo>
                    <a:pt x="80" y="193"/>
                  </a:lnTo>
                  <a:lnTo>
                    <a:pt x="80" y="202"/>
                  </a:lnTo>
                  <a:lnTo>
                    <a:pt x="72" y="211"/>
                  </a:lnTo>
                  <a:lnTo>
                    <a:pt x="72" y="229"/>
                  </a:lnTo>
                  <a:lnTo>
                    <a:pt x="64" y="237"/>
                  </a:lnTo>
                  <a:lnTo>
                    <a:pt x="64" y="246"/>
                  </a:lnTo>
                  <a:lnTo>
                    <a:pt x="64" y="255"/>
                  </a:lnTo>
                  <a:lnTo>
                    <a:pt x="48" y="273"/>
                  </a:lnTo>
                  <a:lnTo>
                    <a:pt x="48" y="281"/>
                  </a:lnTo>
                  <a:lnTo>
                    <a:pt x="48" y="290"/>
                  </a:lnTo>
                  <a:lnTo>
                    <a:pt x="48" y="308"/>
                  </a:lnTo>
                  <a:lnTo>
                    <a:pt x="40" y="317"/>
                  </a:lnTo>
                  <a:lnTo>
                    <a:pt x="40" y="325"/>
                  </a:lnTo>
                  <a:lnTo>
                    <a:pt x="40" y="343"/>
                  </a:lnTo>
                  <a:lnTo>
                    <a:pt x="40" y="352"/>
                  </a:lnTo>
                  <a:lnTo>
                    <a:pt x="32" y="360"/>
                  </a:lnTo>
                  <a:lnTo>
                    <a:pt x="32" y="387"/>
                  </a:lnTo>
                  <a:lnTo>
                    <a:pt x="32" y="396"/>
                  </a:lnTo>
                  <a:lnTo>
                    <a:pt x="32" y="404"/>
                  </a:lnTo>
                  <a:lnTo>
                    <a:pt x="32" y="422"/>
                  </a:lnTo>
                  <a:lnTo>
                    <a:pt x="32" y="431"/>
                  </a:lnTo>
                  <a:lnTo>
                    <a:pt x="32" y="440"/>
                  </a:lnTo>
                  <a:lnTo>
                    <a:pt x="16" y="440"/>
                  </a:lnTo>
                  <a:lnTo>
                    <a:pt x="32" y="457"/>
                  </a:lnTo>
                  <a:lnTo>
                    <a:pt x="0"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01" name="Freeform 123"/>
            <p:cNvSpPr>
              <a:spLocks/>
            </p:cNvSpPr>
            <p:nvPr/>
          </p:nvSpPr>
          <p:spPr bwMode="auto">
            <a:xfrm>
              <a:off x="2843" y="2760"/>
              <a:ext cx="200" cy="457"/>
            </a:xfrm>
            <a:custGeom>
              <a:avLst/>
              <a:gdLst>
                <a:gd name="T0" fmla="*/ 0 w 200"/>
                <a:gd name="T1" fmla="*/ 440 h 457"/>
                <a:gd name="T2" fmla="*/ 0 w 200"/>
                <a:gd name="T3" fmla="*/ 431 h 457"/>
                <a:gd name="T4" fmla="*/ 0 w 200"/>
                <a:gd name="T5" fmla="*/ 404 h 457"/>
                <a:gd name="T6" fmla="*/ 0 w 200"/>
                <a:gd name="T7" fmla="*/ 387 h 457"/>
                <a:gd name="T8" fmla="*/ 0 w 200"/>
                <a:gd name="T9" fmla="*/ 352 h 457"/>
                <a:gd name="T10" fmla="*/ 8 w 200"/>
                <a:gd name="T11" fmla="*/ 317 h 457"/>
                <a:gd name="T12" fmla="*/ 8 w 200"/>
                <a:gd name="T13" fmla="*/ 281 h 457"/>
                <a:gd name="T14" fmla="*/ 16 w 200"/>
                <a:gd name="T15" fmla="*/ 273 h 457"/>
                <a:gd name="T16" fmla="*/ 16 w 200"/>
                <a:gd name="T17" fmla="*/ 237 h 457"/>
                <a:gd name="T18" fmla="*/ 32 w 200"/>
                <a:gd name="T19" fmla="*/ 229 h 457"/>
                <a:gd name="T20" fmla="*/ 40 w 200"/>
                <a:gd name="T21" fmla="*/ 202 h 457"/>
                <a:gd name="T22" fmla="*/ 40 w 200"/>
                <a:gd name="T23" fmla="*/ 176 h 457"/>
                <a:gd name="T24" fmla="*/ 48 w 200"/>
                <a:gd name="T25" fmla="*/ 158 h 457"/>
                <a:gd name="T26" fmla="*/ 64 w 200"/>
                <a:gd name="T27" fmla="*/ 141 h 457"/>
                <a:gd name="T28" fmla="*/ 72 w 200"/>
                <a:gd name="T29" fmla="*/ 123 h 457"/>
                <a:gd name="T30" fmla="*/ 80 w 200"/>
                <a:gd name="T31" fmla="*/ 97 h 457"/>
                <a:gd name="T32" fmla="*/ 104 w 200"/>
                <a:gd name="T33" fmla="*/ 79 h 457"/>
                <a:gd name="T34" fmla="*/ 120 w 200"/>
                <a:gd name="T35" fmla="*/ 53 h 457"/>
                <a:gd name="T36" fmla="*/ 144 w 200"/>
                <a:gd name="T37" fmla="*/ 44 h 457"/>
                <a:gd name="T38" fmla="*/ 168 w 200"/>
                <a:gd name="T39" fmla="*/ 18 h 457"/>
                <a:gd name="T40" fmla="*/ 184 w 200"/>
                <a:gd name="T41" fmla="*/ 9 h 457"/>
                <a:gd name="T42" fmla="*/ 184 w 200"/>
                <a:gd name="T43" fmla="*/ 9 h 457"/>
                <a:gd name="T44" fmla="*/ 200 w 200"/>
                <a:gd name="T45" fmla="*/ 9 h 457"/>
                <a:gd name="T46" fmla="*/ 184 w 200"/>
                <a:gd name="T47" fmla="*/ 9 h 457"/>
                <a:gd name="T48" fmla="*/ 176 w 200"/>
                <a:gd name="T49" fmla="*/ 18 h 457"/>
                <a:gd name="T50" fmla="*/ 168 w 200"/>
                <a:gd name="T51" fmla="*/ 44 h 457"/>
                <a:gd name="T52" fmla="*/ 152 w 200"/>
                <a:gd name="T53" fmla="*/ 62 h 457"/>
                <a:gd name="T54" fmla="*/ 136 w 200"/>
                <a:gd name="T55" fmla="*/ 88 h 457"/>
                <a:gd name="T56" fmla="*/ 120 w 200"/>
                <a:gd name="T57" fmla="*/ 123 h 457"/>
                <a:gd name="T58" fmla="*/ 112 w 200"/>
                <a:gd name="T59" fmla="*/ 141 h 457"/>
                <a:gd name="T60" fmla="*/ 104 w 200"/>
                <a:gd name="T61" fmla="*/ 158 h 457"/>
                <a:gd name="T62" fmla="*/ 88 w 200"/>
                <a:gd name="T63" fmla="*/ 176 h 457"/>
                <a:gd name="T64" fmla="*/ 80 w 200"/>
                <a:gd name="T65" fmla="*/ 202 h 457"/>
                <a:gd name="T66" fmla="*/ 72 w 200"/>
                <a:gd name="T67" fmla="*/ 211 h 457"/>
                <a:gd name="T68" fmla="*/ 64 w 200"/>
                <a:gd name="T69" fmla="*/ 237 h 457"/>
                <a:gd name="T70" fmla="*/ 64 w 200"/>
                <a:gd name="T71" fmla="*/ 255 h 457"/>
                <a:gd name="T72" fmla="*/ 48 w 200"/>
                <a:gd name="T73" fmla="*/ 281 h 457"/>
                <a:gd name="T74" fmla="*/ 48 w 200"/>
                <a:gd name="T75" fmla="*/ 308 h 457"/>
                <a:gd name="T76" fmla="*/ 40 w 200"/>
                <a:gd name="T77" fmla="*/ 325 h 457"/>
                <a:gd name="T78" fmla="*/ 40 w 200"/>
                <a:gd name="T79" fmla="*/ 352 h 457"/>
                <a:gd name="T80" fmla="*/ 32 w 200"/>
                <a:gd name="T81" fmla="*/ 387 h 457"/>
                <a:gd name="T82" fmla="*/ 32 w 200"/>
                <a:gd name="T83" fmla="*/ 404 h 457"/>
                <a:gd name="T84" fmla="*/ 32 w 200"/>
                <a:gd name="T85" fmla="*/ 431 h 457"/>
                <a:gd name="T86" fmla="*/ 32 w 200"/>
                <a:gd name="T87" fmla="*/ 440 h 457"/>
                <a:gd name="T88" fmla="*/ 16 w 200"/>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0"/>
                <a:gd name="T136" fmla="*/ 0 h 457"/>
                <a:gd name="T137" fmla="*/ 200 w 200"/>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0" h="457">
                  <a:moveTo>
                    <a:pt x="0" y="457"/>
                  </a:moveTo>
                  <a:lnTo>
                    <a:pt x="0" y="440"/>
                  </a:lnTo>
                  <a:lnTo>
                    <a:pt x="0" y="431"/>
                  </a:lnTo>
                  <a:lnTo>
                    <a:pt x="0" y="422"/>
                  </a:lnTo>
                  <a:lnTo>
                    <a:pt x="0" y="404"/>
                  </a:lnTo>
                  <a:lnTo>
                    <a:pt x="0" y="396"/>
                  </a:lnTo>
                  <a:lnTo>
                    <a:pt x="0" y="387"/>
                  </a:lnTo>
                  <a:lnTo>
                    <a:pt x="0" y="360"/>
                  </a:lnTo>
                  <a:lnTo>
                    <a:pt x="0" y="352"/>
                  </a:lnTo>
                  <a:lnTo>
                    <a:pt x="8" y="325"/>
                  </a:lnTo>
                  <a:lnTo>
                    <a:pt x="8" y="317"/>
                  </a:lnTo>
                  <a:lnTo>
                    <a:pt x="8" y="290"/>
                  </a:lnTo>
                  <a:lnTo>
                    <a:pt x="8" y="281"/>
                  </a:lnTo>
                  <a:lnTo>
                    <a:pt x="8" y="273"/>
                  </a:lnTo>
                  <a:lnTo>
                    <a:pt x="16" y="273"/>
                  </a:lnTo>
                  <a:lnTo>
                    <a:pt x="16" y="246"/>
                  </a:lnTo>
                  <a:lnTo>
                    <a:pt x="16" y="237"/>
                  </a:lnTo>
                  <a:lnTo>
                    <a:pt x="32" y="237"/>
                  </a:lnTo>
                  <a:lnTo>
                    <a:pt x="32" y="229"/>
                  </a:lnTo>
                  <a:lnTo>
                    <a:pt x="32" y="211"/>
                  </a:lnTo>
                  <a:lnTo>
                    <a:pt x="40" y="202"/>
                  </a:lnTo>
                  <a:lnTo>
                    <a:pt x="40" y="193"/>
                  </a:lnTo>
                  <a:lnTo>
                    <a:pt x="40" y="176"/>
                  </a:lnTo>
                  <a:lnTo>
                    <a:pt x="48" y="167"/>
                  </a:lnTo>
                  <a:lnTo>
                    <a:pt x="48" y="158"/>
                  </a:lnTo>
                  <a:lnTo>
                    <a:pt x="64" y="158"/>
                  </a:lnTo>
                  <a:lnTo>
                    <a:pt x="64" y="141"/>
                  </a:lnTo>
                  <a:lnTo>
                    <a:pt x="72" y="132"/>
                  </a:lnTo>
                  <a:lnTo>
                    <a:pt x="72" y="123"/>
                  </a:lnTo>
                  <a:lnTo>
                    <a:pt x="80" y="123"/>
                  </a:lnTo>
                  <a:lnTo>
                    <a:pt x="80" y="97"/>
                  </a:lnTo>
                  <a:lnTo>
                    <a:pt x="88" y="88"/>
                  </a:lnTo>
                  <a:lnTo>
                    <a:pt x="104" y="79"/>
                  </a:lnTo>
                  <a:lnTo>
                    <a:pt x="112" y="62"/>
                  </a:lnTo>
                  <a:lnTo>
                    <a:pt x="120" y="53"/>
                  </a:lnTo>
                  <a:lnTo>
                    <a:pt x="136" y="44"/>
                  </a:lnTo>
                  <a:lnTo>
                    <a:pt x="144" y="44"/>
                  </a:lnTo>
                  <a:lnTo>
                    <a:pt x="152" y="26"/>
                  </a:lnTo>
                  <a:lnTo>
                    <a:pt x="168" y="18"/>
                  </a:lnTo>
                  <a:lnTo>
                    <a:pt x="176" y="18"/>
                  </a:lnTo>
                  <a:lnTo>
                    <a:pt x="184" y="9"/>
                  </a:lnTo>
                  <a:lnTo>
                    <a:pt x="184" y="0"/>
                  </a:lnTo>
                  <a:lnTo>
                    <a:pt x="200" y="9"/>
                  </a:lnTo>
                  <a:lnTo>
                    <a:pt x="184" y="9"/>
                  </a:lnTo>
                  <a:lnTo>
                    <a:pt x="176" y="18"/>
                  </a:lnTo>
                  <a:lnTo>
                    <a:pt x="176" y="26"/>
                  </a:lnTo>
                  <a:lnTo>
                    <a:pt x="168" y="44"/>
                  </a:lnTo>
                  <a:lnTo>
                    <a:pt x="152" y="53"/>
                  </a:lnTo>
                  <a:lnTo>
                    <a:pt x="152" y="62"/>
                  </a:lnTo>
                  <a:lnTo>
                    <a:pt x="144" y="79"/>
                  </a:lnTo>
                  <a:lnTo>
                    <a:pt x="136" y="88"/>
                  </a:lnTo>
                  <a:lnTo>
                    <a:pt x="120" y="97"/>
                  </a:lnTo>
                  <a:lnTo>
                    <a:pt x="120" y="123"/>
                  </a:lnTo>
                  <a:lnTo>
                    <a:pt x="112" y="132"/>
                  </a:lnTo>
                  <a:lnTo>
                    <a:pt x="112" y="141"/>
                  </a:lnTo>
                  <a:lnTo>
                    <a:pt x="112" y="158"/>
                  </a:lnTo>
                  <a:lnTo>
                    <a:pt x="104" y="158"/>
                  </a:lnTo>
                  <a:lnTo>
                    <a:pt x="88" y="167"/>
                  </a:lnTo>
                  <a:lnTo>
                    <a:pt x="88" y="176"/>
                  </a:lnTo>
                  <a:lnTo>
                    <a:pt x="80" y="193"/>
                  </a:lnTo>
                  <a:lnTo>
                    <a:pt x="80" y="202"/>
                  </a:lnTo>
                  <a:lnTo>
                    <a:pt x="72" y="211"/>
                  </a:lnTo>
                  <a:lnTo>
                    <a:pt x="72" y="229"/>
                  </a:lnTo>
                  <a:lnTo>
                    <a:pt x="64" y="237"/>
                  </a:lnTo>
                  <a:lnTo>
                    <a:pt x="64" y="246"/>
                  </a:lnTo>
                  <a:lnTo>
                    <a:pt x="64" y="255"/>
                  </a:lnTo>
                  <a:lnTo>
                    <a:pt x="48" y="273"/>
                  </a:lnTo>
                  <a:lnTo>
                    <a:pt x="48" y="281"/>
                  </a:lnTo>
                  <a:lnTo>
                    <a:pt x="48" y="290"/>
                  </a:lnTo>
                  <a:lnTo>
                    <a:pt x="48" y="308"/>
                  </a:lnTo>
                  <a:lnTo>
                    <a:pt x="40" y="317"/>
                  </a:lnTo>
                  <a:lnTo>
                    <a:pt x="40" y="325"/>
                  </a:lnTo>
                  <a:lnTo>
                    <a:pt x="40" y="343"/>
                  </a:lnTo>
                  <a:lnTo>
                    <a:pt x="40" y="352"/>
                  </a:lnTo>
                  <a:lnTo>
                    <a:pt x="32" y="360"/>
                  </a:lnTo>
                  <a:lnTo>
                    <a:pt x="32" y="387"/>
                  </a:lnTo>
                  <a:lnTo>
                    <a:pt x="32" y="396"/>
                  </a:lnTo>
                  <a:lnTo>
                    <a:pt x="32" y="404"/>
                  </a:lnTo>
                  <a:lnTo>
                    <a:pt x="32" y="422"/>
                  </a:lnTo>
                  <a:lnTo>
                    <a:pt x="32" y="431"/>
                  </a:lnTo>
                  <a:lnTo>
                    <a:pt x="32" y="440"/>
                  </a:lnTo>
                  <a:lnTo>
                    <a:pt x="16" y="440"/>
                  </a:lnTo>
                  <a:lnTo>
                    <a:pt x="32"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02" name="Freeform 124"/>
            <p:cNvSpPr>
              <a:spLocks/>
            </p:cNvSpPr>
            <p:nvPr/>
          </p:nvSpPr>
          <p:spPr bwMode="auto">
            <a:xfrm>
              <a:off x="2859" y="2892"/>
              <a:ext cx="240" cy="325"/>
            </a:xfrm>
            <a:custGeom>
              <a:avLst/>
              <a:gdLst>
                <a:gd name="T0" fmla="*/ 0 w 240"/>
                <a:gd name="T1" fmla="*/ 325 h 325"/>
                <a:gd name="T2" fmla="*/ 0 w 240"/>
                <a:gd name="T3" fmla="*/ 308 h 325"/>
                <a:gd name="T4" fmla="*/ 0 w 240"/>
                <a:gd name="T5" fmla="*/ 308 h 325"/>
                <a:gd name="T6" fmla="*/ 0 w 240"/>
                <a:gd name="T7" fmla="*/ 299 h 325"/>
                <a:gd name="T8" fmla="*/ 0 w 240"/>
                <a:gd name="T9" fmla="*/ 290 h 325"/>
                <a:gd name="T10" fmla="*/ 0 w 240"/>
                <a:gd name="T11" fmla="*/ 272 h 325"/>
                <a:gd name="T12" fmla="*/ 0 w 240"/>
                <a:gd name="T13" fmla="*/ 255 h 325"/>
                <a:gd name="T14" fmla="*/ 0 w 240"/>
                <a:gd name="T15" fmla="*/ 237 h 325"/>
                <a:gd name="T16" fmla="*/ 16 w 240"/>
                <a:gd name="T17" fmla="*/ 220 h 325"/>
                <a:gd name="T18" fmla="*/ 16 w 240"/>
                <a:gd name="T19" fmla="*/ 211 h 325"/>
                <a:gd name="T20" fmla="*/ 24 w 240"/>
                <a:gd name="T21" fmla="*/ 185 h 325"/>
                <a:gd name="T22" fmla="*/ 24 w 240"/>
                <a:gd name="T23" fmla="*/ 176 h 325"/>
                <a:gd name="T24" fmla="*/ 32 w 240"/>
                <a:gd name="T25" fmla="*/ 149 h 325"/>
                <a:gd name="T26" fmla="*/ 48 w 240"/>
                <a:gd name="T27" fmla="*/ 141 h 325"/>
                <a:gd name="T28" fmla="*/ 48 w 240"/>
                <a:gd name="T29" fmla="*/ 123 h 325"/>
                <a:gd name="T30" fmla="*/ 56 w 240"/>
                <a:gd name="T31" fmla="*/ 123 h 325"/>
                <a:gd name="T32" fmla="*/ 64 w 240"/>
                <a:gd name="T33" fmla="*/ 105 h 325"/>
                <a:gd name="T34" fmla="*/ 72 w 240"/>
                <a:gd name="T35" fmla="*/ 97 h 325"/>
                <a:gd name="T36" fmla="*/ 96 w 240"/>
                <a:gd name="T37" fmla="*/ 79 h 325"/>
                <a:gd name="T38" fmla="*/ 104 w 240"/>
                <a:gd name="T39" fmla="*/ 70 h 325"/>
                <a:gd name="T40" fmla="*/ 128 w 240"/>
                <a:gd name="T41" fmla="*/ 61 h 325"/>
                <a:gd name="T42" fmla="*/ 152 w 240"/>
                <a:gd name="T43" fmla="*/ 44 h 325"/>
                <a:gd name="T44" fmla="*/ 160 w 240"/>
                <a:gd name="T45" fmla="*/ 35 h 325"/>
                <a:gd name="T46" fmla="*/ 184 w 240"/>
                <a:gd name="T47" fmla="*/ 35 h 325"/>
                <a:gd name="T48" fmla="*/ 192 w 240"/>
                <a:gd name="T49" fmla="*/ 26 h 325"/>
                <a:gd name="T50" fmla="*/ 216 w 240"/>
                <a:gd name="T51" fmla="*/ 9 h 325"/>
                <a:gd name="T52" fmla="*/ 224 w 240"/>
                <a:gd name="T53" fmla="*/ 9 h 325"/>
                <a:gd name="T54" fmla="*/ 232 w 240"/>
                <a:gd name="T55" fmla="*/ 9 h 325"/>
                <a:gd name="T56" fmla="*/ 232 w 240"/>
                <a:gd name="T57" fmla="*/ 9 h 325"/>
                <a:gd name="T58" fmla="*/ 232 w 240"/>
                <a:gd name="T59" fmla="*/ 0 h 325"/>
                <a:gd name="T60" fmla="*/ 240 w 240"/>
                <a:gd name="T61" fmla="*/ 9 h 325"/>
                <a:gd name="T62" fmla="*/ 232 w 240"/>
                <a:gd name="T63" fmla="*/ 9 h 325"/>
                <a:gd name="T64" fmla="*/ 232 w 240"/>
                <a:gd name="T65" fmla="*/ 9 h 325"/>
                <a:gd name="T66" fmla="*/ 224 w 240"/>
                <a:gd name="T67" fmla="*/ 9 h 325"/>
                <a:gd name="T68" fmla="*/ 216 w 240"/>
                <a:gd name="T69" fmla="*/ 26 h 325"/>
                <a:gd name="T70" fmla="*/ 200 w 240"/>
                <a:gd name="T71" fmla="*/ 26 h 325"/>
                <a:gd name="T72" fmla="*/ 192 w 240"/>
                <a:gd name="T73" fmla="*/ 35 h 325"/>
                <a:gd name="T74" fmla="*/ 184 w 240"/>
                <a:gd name="T75" fmla="*/ 44 h 325"/>
                <a:gd name="T76" fmla="*/ 168 w 240"/>
                <a:gd name="T77" fmla="*/ 44 h 325"/>
                <a:gd name="T78" fmla="*/ 152 w 240"/>
                <a:gd name="T79" fmla="*/ 61 h 325"/>
                <a:gd name="T80" fmla="*/ 136 w 240"/>
                <a:gd name="T81" fmla="*/ 70 h 325"/>
                <a:gd name="T82" fmla="*/ 120 w 240"/>
                <a:gd name="T83" fmla="*/ 79 h 325"/>
                <a:gd name="T84" fmla="*/ 104 w 240"/>
                <a:gd name="T85" fmla="*/ 97 h 325"/>
                <a:gd name="T86" fmla="*/ 96 w 240"/>
                <a:gd name="T87" fmla="*/ 105 h 325"/>
                <a:gd name="T88" fmla="*/ 88 w 240"/>
                <a:gd name="T89" fmla="*/ 114 h 325"/>
                <a:gd name="T90" fmla="*/ 88 w 240"/>
                <a:gd name="T91" fmla="*/ 123 h 325"/>
                <a:gd name="T92" fmla="*/ 72 w 240"/>
                <a:gd name="T93" fmla="*/ 141 h 325"/>
                <a:gd name="T94" fmla="*/ 64 w 240"/>
                <a:gd name="T95" fmla="*/ 149 h 325"/>
                <a:gd name="T96" fmla="*/ 56 w 240"/>
                <a:gd name="T97" fmla="*/ 176 h 325"/>
                <a:gd name="T98" fmla="*/ 56 w 240"/>
                <a:gd name="T99" fmla="*/ 185 h 325"/>
                <a:gd name="T100" fmla="*/ 48 w 240"/>
                <a:gd name="T101" fmla="*/ 211 h 325"/>
                <a:gd name="T102" fmla="*/ 32 w 240"/>
                <a:gd name="T103" fmla="*/ 228 h 325"/>
                <a:gd name="T104" fmla="*/ 32 w 240"/>
                <a:gd name="T105" fmla="*/ 237 h 325"/>
                <a:gd name="T106" fmla="*/ 32 w 240"/>
                <a:gd name="T107" fmla="*/ 264 h 325"/>
                <a:gd name="T108" fmla="*/ 24 w 240"/>
                <a:gd name="T109" fmla="*/ 272 h 325"/>
                <a:gd name="T110" fmla="*/ 24 w 240"/>
                <a:gd name="T111" fmla="*/ 290 h 325"/>
                <a:gd name="T112" fmla="*/ 24 w 240"/>
                <a:gd name="T113" fmla="*/ 299 h 325"/>
                <a:gd name="T114" fmla="*/ 24 w 240"/>
                <a:gd name="T115" fmla="*/ 308 h 325"/>
                <a:gd name="T116" fmla="*/ 24 w 240"/>
                <a:gd name="T117" fmla="*/ 308 h 325"/>
                <a:gd name="T118" fmla="*/ 16 w 240"/>
                <a:gd name="T119" fmla="*/ 308 h 325"/>
                <a:gd name="T120" fmla="*/ 24 w 240"/>
                <a:gd name="T121" fmla="*/ 325 h 325"/>
                <a:gd name="T122" fmla="*/ 0 w 240"/>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0"/>
                <a:gd name="T187" fmla="*/ 0 h 325"/>
                <a:gd name="T188" fmla="*/ 240 w 240"/>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0" h="325">
                  <a:moveTo>
                    <a:pt x="0" y="325"/>
                  </a:moveTo>
                  <a:lnTo>
                    <a:pt x="0" y="308"/>
                  </a:lnTo>
                  <a:lnTo>
                    <a:pt x="0" y="299"/>
                  </a:lnTo>
                  <a:lnTo>
                    <a:pt x="0" y="290"/>
                  </a:lnTo>
                  <a:lnTo>
                    <a:pt x="0" y="272"/>
                  </a:lnTo>
                  <a:lnTo>
                    <a:pt x="0" y="255"/>
                  </a:lnTo>
                  <a:lnTo>
                    <a:pt x="0" y="237"/>
                  </a:lnTo>
                  <a:lnTo>
                    <a:pt x="16" y="220"/>
                  </a:lnTo>
                  <a:lnTo>
                    <a:pt x="16" y="211"/>
                  </a:lnTo>
                  <a:lnTo>
                    <a:pt x="24" y="185"/>
                  </a:lnTo>
                  <a:lnTo>
                    <a:pt x="24" y="176"/>
                  </a:lnTo>
                  <a:lnTo>
                    <a:pt x="32" y="149"/>
                  </a:lnTo>
                  <a:lnTo>
                    <a:pt x="48" y="141"/>
                  </a:lnTo>
                  <a:lnTo>
                    <a:pt x="48" y="123"/>
                  </a:lnTo>
                  <a:lnTo>
                    <a:pt x="56" y="123"/>
                  </a:lnTo>
                  <a:lnTo>
                    <a:pt x="64" y="105"/>
                  </a:lnTo>
                  <a:lnTo>
                    <a:pt x="72" y="97"/>
                  </a:lnTo>
                  <a:lnTo>
                    <a:pt x="96" y="79"/>
                  </a:lnTo>
                  <a:lnTo>
                    <a:pt x="104" y="70"/>
                  </a:lnTo>
                  <a:lnTo>
                    <a:pt x="128" y="61"/>
                  </a:lnTo>
                  <a:lnTo>
                    <a:pt x="152" y="44"/>
                  </a:lnTo>
                  <a:lnTo>
                    <a:pt x="160" y="35"/>
                  </a:lnTo>
                  <a:lnTo>
                    <a:pt x="184" y="35"/>
                  </a:lnTo>
                  <a:lnTo>
                    <a:pt x="192" y="26"/>
                  </a:lnTo>
                  <a:lnTo>
                    <a:pt x="216" y="9"/>
                  </a:lnTo>
                  <a:lnTo>
                    <a:pt x="224" y="9"/>
                  </a:lnTo>
                  <a:lnTo>
                    <a:pt x="232" y="9"/>
                  </a:lnTo>
                  <a:lnTo>
                    <a:pt x="232" y="0"/>
                  </a:lnTo>
                  <a:lnTo>
                    <a:pt x="240" y="9"/>
                  </a:lnTo>
                  <a:lnTo>
                    <a:pt x="232" y="9"/>
                  </a:lnTo>
                  <a:lnTo>
                    <a:pt x="224" y="9"/>
                  </a:lnTo>
                  <a:lnTo>
                    <a:pt x="216" y="26"/>
                  </a:lnTo>
                  <a:lnTo>
                    <a:pt x="200" y="26"/>
                  </a:lnTo>
                  <a:lnTo>
                    <a:pt x="192" y="35"/>
                  </a:lnTo>
                  <a:lnTo>
                    <a:pt x="184" y="44"/>
                  </a:lnTo>
                  <a:lnTo>
                    <a:pt x="168" y="44"/>
                  </a:lnTo>
                  <a:lnTo>
                    <a:pt x="152" y="61"/>
                  </a:lnTo>
                  <a:lnTo>
                    <a:pt x="136" y="70"/>
                  </a:lnTo>
                  <a:lnTo>
                    <a:pt x="120" y="79"/>
                  </a:lnTo>
                  <a:lnTo>
                    <a:pt x="104" y="97"/>
                  </a:lnTo>
                  <a:lnTo>
                    <a:pt x="96" y="105"/>
                  </a:lnTo>
                  <a:lnTo>
                    <a:pt x="88" y="114"/>
                  </a:lnTo>
                  <a:lnTo>
                    <a:pt x="88" y="123"/>
                  </a:lnTo>
                  <a:lnTo>
                    <a:pt x="72" y="141"/>
                  </a:lnTo>
                  <a:lnTo>
                    <a:pt x="64" y="149"/>
                  </a:lnTo>
                  <a:lnTo>
                    <a:pt x="56" y="176"/>
                  </a:lnTo>
                  <a:lnTo>
                    <a:pt x="56" y="185"/>
                  </a:lnTo>
                  <a:lnTo>
                    <a:pt x="48" y="211"/>
                  </a:lnTo>
                  <a:lnTo>
                    <a:pt x="32" y="228"/>
                  </a:lnTo>
                  <a:lnTo>
                    <a:pt x="32" y="237"/>
                  </a:lnTo>
                  <a:lnTo>
                    <a:pt x="32" y="264"/>
                  </a:lnTo>
                  <a:lnTo>
                    <a:pt x="24" y="272"/>
                  </a:lnTo>
                  <a:lnTo>
                    <a:pt x="24" y="290"/>
                  </a:lnTo>
                  <a:lnTo>
                    <a:pt x="24" y="299"/>
                  </a:lnTo>
                  <a:lnTo>
                    <a:pt x="24" y="308"/>
                  </a:lnTo>
                  <a:lnTo>
                    <a:pt x="16" y="308"/>
                  </a:lnTo>
                  <a:lnTo>
                    <a:pt x="24" y="325"/>
                  </a:lnTo>
                  <a:lnTo>
                    <a:pt x="0"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103" name="Freeform 125"/>
            <p:cNvSpPr>
              <a:spLocks/>
            </p:cNvSpPr>
            <p:nvPr/>
          </p:nvSpPr>
          <p:spPr bwMode="auto">
            <a:xfrm>
              <a:off x="2859" y="2892"/>
              <a:ext cx="240" cy="325"/>
            </a:xfrm>
            <a:custGeom>
              <a:avLst/>
              <a:gdLst>
                <a:gd name="T0" fmla="*/ 0 w 240"/>
                <a:gd name="T1" fmla="*/ 325 h 325"/>
                <a:gd name="T2" fmla="*/ 0 w 240"/>
                <a:gd name="T3" fmla="*/ 308 h 325"/>
                <a:gd name="T4" fmla="*/ 0 w 240"/>
                <a:gd name="T5" fmla="*/ 308 h 325"/>
                <a:gd name="T6" fmla="*/ 0 w 240"/>
                <a:gd name="T7" fmla="*/ 299 h 325"/>
                <a:gd name="T8" fmla="*/ 0 w 240"/>
                <a:gd name="T9" fmla="*/ 290 h 325"/>
                <a:gd name="T10" fmla="*/ 0 w 240"/>
                <a:gd name="T11" fmla="*/ 272 h 325"/>
                <a:gd name="T12" fmla="*/ 0 w 240"/>
                <a:gd name="T13" fmla="*/ 255 h 325"/>
                <a:gd name="T14" fmla="*/ 0 w 240"/>
                <a:gd name="T15" fmla="*/ 237 h 325"/>
                <a:gd name="T16" fmla="*/ 16 w 240"/>
                <a:gd name="T17" fmla="*/ 220 h 325"/>
                <a:gd name="T18" fmla="*/ 16 w 240"/>
                <a:gd name="T19" fmla="*/ 211 h 325"/>
                <a:gd name="T20" fmla="*/ 24 w 240"/>
                <a:gd name="T21" fmla="*/ 185 h 325"/>
                <a:gd name="T22" fmla="*/ 24 w 240"/>
                <a:gd name="T23" fmla="*/ 176 h 325"/>
                <a:gd name="T24" fmla="*/ 32 w 240"/>
                <a:gd name="T25" fmla="*/ 149 h 325"/>
                <a:gd name="T26" fmla="*/ 48 w 240"/>
                <a:gd name="T27" fmla="*/ 141 h 325"/>
                <a:gd name="T28" fmla="*/ 48 w 240"/>
                <a:gd name="T29" fmla="*/ 123 h 325"/>
                <a:gd name="T30" fmla="*/ 56 w 240"/>
                <a:gd name="T31" fmla="*/ 123 h 325"/>
                <a:gd name="T32" fmla="*/ 64 w 240"/>
                <a:gd name="T33" fmla="*/ 105 h 325"/>
                <a:gd name="T34" fmla="*/ 72 w 240"/>
                <a:gd name="T35" fmla="*/ 97 h 325"/>
                <a:gd name="T36" fmla="*/ 96 w 240"/>
                <a:gd name="T37" fmla="*/ 79 h 325"/>
                <a:gd name="T38" fmla="*/ 104 w 240"/>
                <a:gd name="T39" fmla="*/ 70 h 325"/>
                <a:gd name="T40" fmla="*/ 128 w 240"/>
                <a:gd name="T41" fmla="*/ 61 h 325"/>
                <a:gd name="T42" fmla="*/ 152 w 240"/>
                <a:gd name="T43" fmla="*/ 44 h 325"/>
                <a:gd name="T44" fmla="*/ 160 w 240"/>
                <a:gd name="T45" fmla="*/ 35 h 325"/>
                <a:gd name="T46" fmla="*/ 184 w 240"/>
                <a:gd name="T47" fmla="*/ 35 h 325"/>
                <a:gd name="T48" fmla="*/ 192 w 240"/>
                <a:gd name="T49" fmla="*/ 26 h 325"/>
                <a:gd name="T50" fmla="*/ 216 w 240"/>
                <a:gd name="T51" fmla="*/ 9 h 325"/>
                <a:gd name="T52" fmla="*/ 224 w 240"/>
                <a:gd name="T53" fmla="*/ 9 h 325"/>
                <a:gd name="T54" fmla="*/ 232 w 240"/>
                <a:gd name="T55" fmla="*/ 9 h 325"/>
                <a:gd name="T56" fmla="*/ 232 w 240"/>
                <a:gd name="T57" fmla="*/ 9 h 325"/>
                <a:gd name="T58" fmla="*/ 232 w 240"/>
                <a:gd name="T59" fmla="*/ 0 h 325"/>
                <a:gd name="T60" fmla="*/ 240 w 240"/>
                <a:gd name="T61" fmla="*/ 9 h 325"/>
                <a:gd name="T62" fmla="*/ 232 w 240"/>
                <a:gd name="T63" fmla="*/ 9 h 325"/>
                <a:gd name="T64" fmla="*/ 232 w 240"/>
                <a:gd name="T65" fmla="*/ 9 h 325"/>
                <a:gd name="T66" fmla="*/ 224 w 240"/>
                <a:gd name="T67" fmla="*/ 9 h 325"/>
                <a:gd name="T68" fmla="*/ 216 w 240"/>
                <a:gd name="T69" fmla="*/ 26 h 325"/>
                <a:gd name="T70" fmla="*/ 200 w 240"/>
                <a:gd name="T71" fmla="*/ 26 h 325"/>
                <a:gd name="T72" fmla="*/ 192 w 240"/>
                <a:gd name="T73" fmla="*/ 35 h 325"/>
                <a:gd name="T74" fmla="*/ 184 w 240"/>
                <a:gd name="T75" fmla="*/ 44 h 325"/>
                <a:gd name="T76" fmla="*/ 168 w 240"/>
                <a:gd name="T77" fmla="*/ 44 h 325"/>
                <a:gd name="T78" fmla="*/ 152 w 240"/>
                <a:gd name="T79" fmla="*/ 61 h 325"/>
                <a:gd name="T80" fmla="*/ 136 w 240"/>
                <a:gd name="T81" fmla="*/ 70 h 325"/>
                <a:gd name="T82" fmla="*/ 120 w 240"/>
                <a:gd name="T83" fmla="*/ 79 h 325"/>
                <a:gd name="T84" fmla="*/ 104 w 240"/>
                <a:gd name="T85" fmla="*/ 97 h 325"/>
                <a:gd name="T86" fmla="*/ 96 w 240"/>
                <a:gd name="T87" fmla="*/ 105 h 325"/>
                <a:gd name="T88" fmla="*/ 88 w 240"/>
                <a:gd name="T89" fmla="*/ 114 h 325"/>
                <a:gd name="T90" fmla="*/ 88 w 240"/>
                <a:gd name="T91" fmla="*/ 123 h 325"/>
                <a:gd name="T92" fmla="*/ 72 w 240"/>
                <a:gd name="T93" fmla="*/ 141 h 325"/>
                <a:gd name="T94" fmla="*/ 64 w 240"/>
                <a:gd name="T95" fmla="*/ 149 h 325"/>
                <a:gd name="T96" fmla="*/ 56 w 240"/>
                <a:gd name="T97" fmla="*/ 176 h 325"/>
                <a:gd name="T98" fmla="*/ 56 w 240"/>
                <a:gd name="T99" fmla="*/ 185 h 325"/>
                <a:gd name="T100" fmla="*/ 48 w 240"/>
                <a:gd name="T101" fmla="*/ 211 h 325"/>
                <a:gd name="T102" fmla="*/ 32 w 240"/>
                <a:gd name="T103" fmla="*/ 228 h 325"/>
                <a:gd name="T104" fmla="*/ 32 w 240"/>
                <a:gd name="T105" fmla="*/ 237 h 325"/>
                <a:gd name="T106" fmla="*/ 32 w 240"/>
                <a:gd name="T107" fmla="*/ 264 h 325"/>
                <a:gd name="T108" fmla="*/ 24 w 240"/>
                <a:gd name="T109" fmla="*/ 272 h 325"/>
                <a:gd name="T110" fmla="*/ 24 w 240"/>
                <a:gd name="T111" fmla="*/ 290 h 325"/>
                <a:gd name="T112" fmla="*/ 24 w 240"/>
                <a:gd name="T113" fmla="*/ 299 h 325"/>
                <a:gd name="T114" fmla="*/ 24 w 240"/>
                <a:gd name="T115" fmla="*/ 308 h 325"/>
                <a:gd name="T116" fmla="*/ 24 w 240"/>
                <a:gd name="T117" fmla="*/ 308 h 325"/>
                <a:gd name="T118" fmla="*/ 16 w 240"/>
                <a:gd name="T119" fmla="*/ 308 h 325"/>
                <a:gd name="T120" fmla="*/ 24 w 240"/>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0"/>
                <a:gd name="T184" fmla="*/ 0 h 325"/>
                <a:gd name="T185" fmla="*/ 240 w 240"/>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0" h="325">
                  <a:moveTo>
                    <a:pt x="0" y="325"/>
                  </a:moveTo>
                  <a:lnTo>
                    <a:pt x="0" y="308"/>
                  </a:lnTo>
                  <a:lnTo>
                    <a:pt x="0" y="299"/>
                  </a:lnTo>
                  <a:lnTo>
                    <a:pt x="0" y="290"/>
                  </a:lnTo>
                  <a:lnTo>
                    <a:pt x="0" y="272"/>
                  </a:lnTo>
                  <a:lnTo>
                    <a:pt x="0" y="255"/>
                  </a:lnTo>
                  <a:lnTo>
                    <a:pt x="0" y="237"/>
                  </a:lnTo>
                  <a:lnTo>
                    <a:pt x="16" y="220"/>
                  </a:lnTo>
                  <a:lnTo>
                    <a:pt x="16" y="211"/>
                  </a:lnTo>
                  <a:lnTo>
                    <a:pt x="24" y="185"/>
                  </a:lnTo>
                  <a:lnTo>
                    <a:pt x="24" y="176"/>
                  </a:lnTo>
                  <a:lnTo>
                    <a:pt x="32" y="149"/>
                  </a:lnTo>
                  <a:lnTo>
                    <a:pt x="48" y="141"/>
                  </a:lnTo>
                  <a:lnTo>
                    <a:pt x="48" y="123"/>
                  </a:lnTo>
                  <a:lnTo>
                    <a:pt x="56" y="123"/>
                  </a:lnTo>
                  <a:lnTo>
                    <a:pt x="64" y="105"/>
                  </a:lnTo>
                  <a:lnTo>
                    <a:pt x="72" y="97"/>
                  </a:lnTo>
                  <a:lnTo>
                    <a:pt x="96" y="79"/>
                  </a:lnTo>
                  <a:lnTo>
                    <a:pt x="104" y="70"/>
                  </a:lnTo>
                  <a:lnTo>
                    <a:pt x="128" y="61"/>
                  </a:lnTo>
                  <a:lnTo>
                    <a:pt x="152" y="44"/>
                  </a:lnTo>
                  <a:lnTo>
                    <a:pt x="160" y="35"/>
                  </a:lnTo>
                  <a:lnTo>
                    <a:pt x="184" y="35"/>
                  </a:lnTo>
                  <a:lnTo>
                    <a:pt x="192" y="26"/>
                  </a:lnTo>
                  <a:lnTo>
                    <a:pt x="216" y="9"/>
                  </a:lnTo>
                  <a:lnTo>
                    <a:pt x="224" y="9"/>
                  </a:lnTo>
                  <a:lnTo>
                    <a:pt x="232" y="9"/>
                  </a:lnTo>
                  <a:lnTo>
                    <a:pt x="232" y="0"/>
                  </a:lnTo>
                  <a:lnTo>
                    <a:pt x="240" y="9"/>
                  </a:lnTo>
                  <a:lnTo>
                    <a:pt x="232" y="9"/>
                  </a:lnTo>
                  <a:lnTo>
                    <a:pt x="224" y="9"/>
                  </a:lnTo>
                  <a:lnTo>
                    <a:pt x="216" y="26"/>
                  </a:lnTo>
                  <a:lnTo>
                    <a:pt x="200" y="26"/>
                  </a:lnTo>
                  <a:lnTo>
                    <a:pt x="192" y="35"/>
                  </a:lnTo>
                  <a:lnTo>
                    <a:pt x="184" y="44"/>
                  </a:lnTo>
                  <a:lnTo>
                    <a:pt x="168" y="44"/>
                  </a:lnTo>
                  <a:lnTo>
                    <a:pt x="152" y="61"/>
                  </a:lnTo>
                  <a:lnTo>
                    <a:pt x="136" y="70"/>
                  </a:lnTo>
                  <a:lnTo>
                    <a:pt x="120" y="79"/>
                  </a:lnTo>
                  <a:lnTo>
                    <a:pt x="104" y="97"/>
                  </a:lnTo>
                  <a:lnTo>
                    <a:pt x="96" y="105"/>
                  </a:lnTo>
                  <a:lnTo>
                    <a:pt x="88" y="114"/>
                  </a:lnTo>
                  <a:lnTo>
                    <a:pt x="88" y="123"/>
                  </a:lnTo>
                  <a:lnTo>
                    <a:pt x="72" y="141"/>
                  </a:lnTo>
                  <a:lnTo>
                    <a:pt x="64" y="149"/>
                  </a:lnTo>
                  <a:lnTo>
                    <a:pt x="56" y="176"/>
                  </a:lnTo>
                  <a:lnTo>
                    <a:pt x="56" y="185"/>
                  </a:lnTo>
                  <a:lnTo>
                    <a:pt x="48" y="211"/>
                  </a:lnTo>
                  <a:lnTo>
                    <a:pt x="32" y="228"/>
                  </a:lnTo>
                  <a:lnTo>
                    <a:pt x="32" y="237"/>
                  </a:lnTo>
                  <a:lnTo>
                    <a:pt x="32" y="264"/>
                  </a:lnTo>
                  <a:lnTo>
                    <a:pt x="24" y="272"/>
                  </a:lnTo>
                  <a:lnTo>
                    <a:pt x="24" y="290"/>
                  </a:lnTo>
                  <a:lnTo>
                    <a:pt x="24" y="299"/>
                  </a:lnTo>
                  <a:lnTo>
                    <a:pt x="24" y="308"/>
                  </a:lnTo>
                  <a:lnTo>
                    <a:pt x="16" y="308"/>
                  </a:lnTo>
                  <a:lnTo>
                    <a:pt x="24"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4455" name="Group 126"/>
          <p:cNvGrpSpPr>
            <a:grpSpLocks/>
          </p:cNvGrpSpPr>
          <p:nvPr/>
        </p:nvGrpSpPr>
        <p:grpSpPr bwMode="auto">
          <a:xfrm>
            <a:off x="3192463" y="3043238"/>
            <a:ext cx="774700" cy="614362"/>
            <a:chOff x="1692" y="3226"/>
            <a:chExt cx="488" cy="387"/>
          </a:xfrm>
        </p:grpSpPr>
        <p:sp>
          <p:nvSpPr>
            <p:cNvPr id="493045" name="Freeform 127"/>
            <p:cNvSpPr>
              <a:spLocks/>
            </p:cNvSpPr>
            <p:nvPr/>
          </p:nvSpPr>
          <p:spPr bwMode="auto">
            <a:xfrm>
              <a:off x="1996" y="3226"/>
              <a:ext cx="40" cy="53"/>
            </a:xfrm>
            <a:custGeom>
              <a:avLst/>
              <a:gdLst>
                <a:gd name="T0" fmla="*/ 0 w 40"/>
                <a:gd name="T1" fmla="*/ 0 h 53"/>
                <a:gd name="T2" fmla="*/ 0 w 40"/>
                <a:gd name="T3" fmla="*/ 9 h 53"/>
                <a:gd name="T4" fmla="*/ 0 w 40"/>
                <a:gd name="T5" fmla="*/ 18 h 53"/>
                <a:gd name="T6" fmla="*/ 8 w 40"/>
                <a:gd name="T7" fmla="*/ 18 h 53"/>
                <a:gd name="T8" fmla="*/ 24 w 40"/>
                <a:gd name="T9" fmla="*/ 18 h 53"/>
                <a:gd name="T10" fmla="*/ 24 w 40"/>
                <a:gd name="T11" fmla="*/ 35 h 53"/>
                <a:gd name="T12" fmla="*/ 32 w 40"/>
                <a:gd name="T13" fmla="*/ 35 h 53"/>
                <a:gd name="T14" fmla="*/ 32 w 40"/>
                <a:gd name="T15" fmla="*/ 44 h 53"/>
                <a:gd name="T16" fmla="*/ 40 w 40"/>
                <a:gd name="T17" fmla="*/ 44 h 53"/>
                <a:gd name="T18" fmla="*/ 4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0" y="0"/>
                  </a:moveTo>
                  <a:lnTo>
                    <a:pt x="0" y="9"/>
                  </a:lnTo>
                  <a:lnTo>
                    <a:pt x="0" y="18"/>
                  </a:lnTo>
                  <a:lnTo>
                    <a:pt x="8" y="18"/>
                  </a:lnTo>
                  <a:lnTo>
                    <a:pt x="24" y="18"/>
                  </a:lnTo>
                  <a:lnTo>
                    <a:pt x="24" y="35"/>
                  </a:lnTo>
                  <a:lnTo>
                    <a:pt x="32" y="35"/>
                  </a:lnTo>
                  <a:lnTo>
                    <a:pt x="32" y="44"/>
                  </a:lnTo>
                  <a:lnTo>
                    <a:pt x="40" y="44"/>
                  </a:lnTo>
                  <a:lnTo>
                    <a:pt x="4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46" name="Freeform 128"/>
            <p:cNvSpPr>
              <a:spLocks/>
            </p:cNvSpPr>
            <p:nvPr/>
          </p:nvSpPr>
          <p:spPr bwMode="auto">
            <a:xfrm>
              <a:off x="1940" y="3226"/>
              <a:ext cx="56" cy="97"/>
            </a:xfrm>
            <a:custGeom>
              <a:avLst/>
              <a:gdLst>
                <a:gd name="T0" fmla="*/ 56 w 56"/>
                <a:gd name="T1" fmla="*/ 0 h 97"/>
                <a:gd name="T2" fmla="*/ 56 w 56"/>
                <a:gd name="T3" fmla="*/ 9 h 97"/>
                <a:gd name="T4" fmla="*/ 56 w 56"/>
                <a:gd name="T5" fmla="*/ 18 h 97"/>
                <a:gd name="T6" fmla="*/ 48 w 56"/>
                <a:gd name="T7" fmla="*/ 35 h 97"/>
                <a:gd name="T8" fmla="*/ 32 w 56"/>
                <a:gd name="T9" fmla="*/ 44 h 97"/>
                <a:gd name="T10" fmla="*/ 24 w 56"/>
                <a:gd name="T11" fmla="*/ 53 h 97"/>
                <a:gd name="T12" fmla="*/ 16 w 56"/>
                <a:gd name="T13" fmla="*/ 62 h 97"/>
                <a:gd name="T14" fmla="*/ 0 w 56"/>
                <a:gd name="T15" fmla="*/ 79 h 97"/>
                <a:gd name="T16" fmla="*/ 0 w 56"/>
                <a:gd name="T17" fmla="*/ 88 h 97"/>
                <a:gd name="T18" fmla="*/ 0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56" y="0"/>
                  </a:moveTo>
                  <a:lnTo>
                    <a:pt x="56" y="9"/>
                  </a:lnTo>
                  <a:lnTo>
                    <a:pt x="56" y="18"/>
                  </a:lnTo>
                  <a:lnTo>
                    <a:pt x="48" y="35"/>
                  </a:lnTo>
                  <a:lnTo>
                    <a:pt x="32" y="44"/>
                  </a:lnTo>
                  <a:lnTo>
                    <a:pt x="24" y="53"/>
                  </a:lnTo>
                  <a:lnTo>
                    <a:pt x="16" y="62"/>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47" name="Freeform 129"/>
            <p:cNvSpPr>
              <a:spLocks/>
            </p:cNvSpPr>
            <p:nvPr/>
          </p:nvSpPr>
          <p:spPr bwMode="auto">
            <a:xfrm>
              <a:off x="1884" y="3226"/>
              <a:ext cx="80" cy="97"/>
            </a:xfrm>
            <a:custGeom>
              <a:avLst/>
              <a:gdLst>
                <a:gd name="T0" fmla="*/ 80 w 80"/>
                <a:gd name="T1" fmla="*/ 0 h 97"/>
                <a:gd name="T2" fmla="*/ 72 w 80"/>
                <a:gd name="T3" fmla="*/ 35 h 97"/>
                <a:gd name="T4" fmla="*/ 56 w 80"/>
                <a:gd name="T5" fmla="*/ 35 h 97"/>
                <a:gd name="T6" fmla="*/ 56 w 80"/>
                <a:gd name="T7" fmla="*/ 44 h 97"/>
                <a:gd name="T8" fmla="*/ 48 w 80"/>
                <a:gd name="T9" fmla="*/ 44 h 97"/>
                <a:gd name="T10" fmla="*/ 40 w 80"/>
                <a:gd name="T11" fmla="*/ 44 h 97"/>
                <a:gd name="T12" fmla="*/ 32 w 80"/>
                <a:gd name="T13" fmla="*/ 53 h 97"/>
                <a:gd name="T14" fmla="*/ 16 w 80"/>
                <a:gd name="T15" fmla="*/ 53 h 97"/>
                <a:gd name="T16" fmla="*/ 16 w 80"/>
                <a:gd name="T17" fmla="*/ 62 h 97"/>
                <a:gd name="T18" fmla="*/ 8 w 80"/>
                <a:gd name="T19" fmla="*/ 62 h 97"/>
                <a:gd name="T20" fmla="*/ 8 w 80"/>
                <a:gd name="T21" fmla="*/ 79 h 97"/>
                <a:gd name="T22" fmla="*/ 0 w 80"/>
                <a:gd name="T23" fmla="*/ 79 h 97"/>
                <a:gd name="T24" fmla="*/ 0 w 80"/>
                <a:gd name="T25" fmla="*/ 88 h 97"/>
                <a:gd name="T26" fmla="*/ 0 w 80"/>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
                <a:gd name="T43" fmla="*/ 0 h 97"/>
                <a:gd name="T44" fmla="*/ 80 w 80"/>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 h="97">
                  <a:moveTo>
                    <a:pt x="80" y="0"/>
                  </a:moveTo>
                  <a:lnTo>
                    <a:pt x="72" y="35"/>
                  </a:lnTo>
                  <a:lnTo>
                    <a:pt x="56" y="35"/>
                  </a:lnTo>
                  <a:lnTo>
                    <a:pt x="56" y="44"/>
                  </a:lnTo>
                  <a:lnTo>
                    <a:pt x="48" y="44"/>
                  </a:lnTo>
                  <a:lnTo>
                    <a:pt x="40" y="44"/>
                  </a:lnTo>
                  <a:lnTo>
                    <a:pt x="32" y="53"/>
                  </a:lnTo>
                  <a:lnTo>
                    <a:pt x="16" y="53"/>
                  </a:lnTo>
                  <a:lnTo>
                    <a:pt x="16" y="62"/>
                  </a:lnTo>
                  <a:lnTo>
                    <a:pt x="8" y="62"/>
                  </a:lnTo>
                  <a:lnTo>
                    <a:pt x="8" y="79"/>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48" name="Freeform 130"/>
            <p:cNvSpPr>
              <a:spLocks/>
            </p:cNvSpPr>
            <p:nvPr/>
          </p:nvSpPr>
          <p:spPr bwMode="auto">
            <a:xfrm>
              <a:off x="1972" y="3270"/>
              <a:ext cx="56" cy="114"/>
            </a:xfrm>
            <a:custGeom>
              <a:avLst/>
              <a:gdLst>
                <a:gd name="T0" fmla="*/ 0 w 56"/>
                <a:gd name="T1" fmla="*/ 0 h 114"/>
                <a:gd name="T2" fmla="*/ 0 w 56"/>
                <a:gd name="T3" fmla="*/ 9 h 114"/>
                <a:gd name="T4" fmla="*/ 0 w 56"/>
                <a:gd name="T5" fmla="*/ 18 h 114"/>
                <a:gd name="T6" fmla="*/ 0 w 56"/>
                <a:gd name="T7" fmla="*/ 35 h 114"/>
                <a:gd name="T8" fmla="*/ 16 w 56"/>
                <a:gd name="T9" fmla="*/ 44 h 114"/>
                <a:gd name="T10" fmla="*/ 24 w 56"/>
                <a:gd name="T11" fmla="*/ 53 h 114"/>
                <a:gd name="T12" fmla="*/ 48 w 56"/>
                <a:gd name="T13" fmla="*/ 70 h 114"/>
                <a:gd name="T14" fmla="*/ 48 w 56"/>
                <a:gd name="T15" fmla="*/ 79 h 114"/>
                <a:gd name="T16" fmla="*/ 48 w 56"/>
                <a:gd name="T17" fmla="*/ 88 h 114"/>
                <a:gd name="T18" fmla="*/ 56 w 56"/>
                <a:gd name="T19" fmla="*/ 88 h 114"/>
                <a:gd name="T20" fmla="*/ 56 w 56"/>
                <a:gd name="T21" fmla="*/ 105 h 114"/>
                <a:gd name="T22" fmla="*/ 56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0" y="0"/>
                  </a:moveTo>
                  <a:lnTo>
                    <a:pt x="0" y="9"/>
                  </a:lnTo>
                  <a:lnTo>
                    <a:pt x="0" y="18"/>
                  </a:lnTo>
                  <a:lnTo>
                    <a:pt x="0" y="35"/>
                  </a:lnTo>
                  <a:lnTo>
                    <a:pt x="16" y="44"/>
                  </a:lnTo>
                  <a:lnTo>
                    <a:pt x="24" y="53"/>
                  </a:lnTo>
                  <a:lnTo>
                    <a:pt x="48" y="70"/>
                  </a:lnTo>
                  <a:lnTo>
                    <a:pt x="48" y="79"/>
                  </a:lnTo>
                  <a:lnTo>
                    <a:pt x="48" y="88"/>
                  </a:lnTo>
                  <a:lnTo>
                    <a:pt x="56" y="88"/>
                  </a:lnTo>
                  <a:lnTo>
                    <a:pt x="56" y="105"/>
                  </a:lnTo>
                  <a:lnTo>
                    <a:pt x="5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49" name="Freeform 131"/>
            <p:cNvSpPr>
              <a:spLocks/>
            </p:cNvSpPr>
            <p:nvPr/>
          </p:nvSpPr>
          <p:spPr bwMode="auto">
            <a:xfrm>
              <a:off x="1900" y="3226"/>
              <a:ext cx="72" cy="158"/>
            </a:xfrm>
            <a:custGeom>
              <a:avLst/>
              <a:gdLst>
                <a:gd name="T0" fmla="*/ 72 w 72"/>
                <a:gd name="T1" fmla="*/ 0 h 158"/>
                <a:gd name="T2" fmla="*/ 64 w 72"/>
                <a:gd name="T3" fmla="*/ 44 h 158"/>
                <a:gd name="T4" fmla="*/ 64 w 72"/>
                <a:gd name="T5" fmla="*/ 53 h 158"/>
                <a:gd name="T6" fmla="*/ 56 w 72"/>
                <a:gd name="T7" fmla="*/ 53 h 158"/>
                <a:gd name="T8" fmla="*/ 56 w 72"/>
                <a:gd name="T9" fmla="*/ 62 h 158"/>
                <a:gd name="T10" fmla="*/ 40 w 72"/>
                <a:gd name="T11" fmla="*/ 79 h 158"/>
                <a:gd name="T12" fmla="*/ 32 w 72"/>
                <a:gd name="T13" fmla="*/ 79 h 158"/>
                <a:gd name="T14" fmla="*/ 32 w 72"/>
                <a:gd name="T15" fmla="*/ 88 h 158"/>
                <a:gd name="T16" fmla="*/ 24 w 72"/>
                <a:gd name="T17" fmla="*/ 88 h 158"/>
                <a:gd name="T18" fmla="*/ 24 w 72"/>
                <a:gd name="T19" fmla="*/ 97 h 158"/>
                <a:gd name="T20" fmla="*/ 24 w 72"/>
                <a:gd name="T21" fmla="*/ 114 h 158"/>
                <a:gd name="T22" fmla="*/ 16 w 72"/>
                <a:gd name="T23" fmla="*/ 114 h 158"/>
                <a:gd name="T24" fmla="*/ 16 w 72"/>
                <a:gd name="T25" fmla="*/ 123 h 158"/>
                <a:gd name="T26" fmla="*/ 0 w 72"/>
                <a:gd name="T27" fmla="*/ 132 h 158"/>
                <a:gd name="T28" fmla="*/ 0 w 72"/>
                <a:gd name="T29" fmla="*/ 149 h 158"/>
                <a:gd name="T30" fmla="*/ 16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72" y="0"/>
                  </a:moveTo>
                  <a:lnTo>
                    <a:pt x="64" y="44"/>
                  </a:lnTo>
                  <a:lnTo>
                    <a:pt x="64" y="53"/>
                  </a:lnTo>
                  <a:lnTo>
                    <a:pt x="56" y="53"/>
                  </a:lnTo>
                  <a:lnTo>
                    <a:pt x="56" y="62"/>
                  </a:lnTo>
                  <a:lnTo>
                    <a:pt x="40" y="79"/>
                  </a:lnTo>
                  <a:lnTo>
                    <a:pt x="32" y="79"/>
                  </a:lnTo>
                  <a:lnTo>
                    <a:pt x="32" y="88"/>
                  </a:lnTo>
                  <a:lnTo>
                    <a:pt x="24" y="88"/>
                  </a:lnTo>
                  <a:lnTo>
                    <a:pt x="24" y="97"/>
                  </a:lnTo>
                  <a:lnTo>
                    <a:pt x="24" y="114"/>
                  </a:lnTo>
                  <a:lnTo>
                    <a:pt x="16" y="114"/>
                  </a:lnTo>
                  <a:lnTo>
                    <a:pt x="16" y="123"/>
                  </a:lnTo>
                  <a:lnTo>
                    <a:pt x="0" y="132"/>
                  </a:lnTo>
                  <a:lnTo>
                    <a:pt x="0" y="149"/>
                  </a:lnTo>
                  <a:lnTo>
                    <a:pt x="16"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50" name="Freeform 132"/>
            <p:cNvSpPr>
              <a:spLocks/>
            </p:cNvSpPr>
            <p:nvPr/>
          </p:nvSpPr>
          <p:spPr bwMode="auto">
            <a:xfrm>
              <a:off x="1972" y="3226"/>
              <a:ext cx="96" cy="114"/>
            </a:xfrm>
            <a:custGeom>
              <a:avLst/>
              <a:gdLst>
                <a:gd name="T0" fmla="*/ 0 w 96"/>
                <a:gd name="T1" fmla="*/ 0 h 114"/>
                <a:gd name="T2" fmla="*/ 24 w 96"/>
                <a:gd name="T3" fmla="*/ 35 h 114"/>
                <a:gd name="T4" fmla="*/ 32 w 96"/>
                <a:gd name="T5" fmla="*/ 44 h 114"/>
                <a:gd name="T6" fmla="*/ 48 w 96"/>
                <a:gd name="T7" fmla="*/ 44 h 114"/>
                <a:gd name="T8" fmla="*/ 56 w 96"/>
                <a:gd name="T9" fmla="*/ 44 h 114"/>
                <a:gd name="T10" fmla="*/ 64 w 96"/>
                <a:gd name="T11" fmla="*/ 44 h 114"/>
                <a:gd name="T12" fmla="*/ 64 w 96"/>
                <a:gd name="T13" fmla="*/ 53 h 114"/>
                <a:gd name="T14" fmla="*/ 80 w 96"/>
                <a:gd name="T15" fmla="*/ 53 h 114"/>
                <a:gd name="T16" fmla="*/ 88 w 96"/>
                <a:gd name="T17" fmla="*/ 62 h 114"/>
                <a:gd name="T18" fmla="*/ 96 w 96"/>
                <a:gd name="T19" fmla="*/ 79 h 114"/>
                <a:gd name="T20" fmla="*/ 96 w 96"/>
                <a:gd name="T21" fmla="*/ 88 h 114"/>
                <a:gd name="T22" fmla="*/ 96 w 96"/>
                <a:gd name="T23" fmla="*/ 97 h 114"/>
                <a:gd name="T24" fmla="*/ 96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0" y="0"/>
                  </a:moveTo>
                  <a:lnTo>
                    <a:pt x="24" y="35"/>
                  </a:lnTo>
                  <a:lnTo>
                    <a:pt x="32" y="44"/>
                  </a:lnTo>
                  <a:lnTo>
                    <a:pt x="48" y="44"/>
                  </a:lnTo>
                  <a:lnTo>
                    <a:pt x="56" y="44"/>
                  </a:lnTo>
                  <a:lnTo>
                    <a:pt x="64" y="44"/>
                  </a:lnTo>
                  <a:lnTo>
                    <a:pt x="64" y="53"/>
                  </a:lnTo>
                  <a:lnTo>
                    <a:pt x="80" y="53"/>
                  </a:lnTo>
                  <a:lnTo>
                    <a:pt x="88" y="62"/>
                  </a:lnTo>
                  <a:lnTo>
                    <a:pt x="96" y="79"/>
                  </a:lnTo>
                  <a:lnTo>
                    <a:pt x="96" y="88"/>
                  </a:lnTo>
                  <a:lnTo>
                    <a:pt x="96" y="97"/>
                  </a:lnTo>
                  <a:lnTo>
                    <a:pt x="9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51" name="Freeform 133"/>
            <p:cNvSpPr>
              <a:spLocks/>
            </p:cNvSpPr>
            <p:nvPr/>
          </p:nvSpPr>
          <p:spPr bwMode="auto">
            <a:xfrm>
              <a:off x="1988" y="3270"/>
              <a:ext cx="40" cy="132"/>
            </a:xfrm>
            <a:custGeom>
              <a:avLst/>
              <a:gdLst>
                <a:gd name="T0" fmla="*/ 40 w 40"/>
                <a:gd name="T1" fmla="*/ 0 h 132"/>
                <a:gd name="T2" fmla="*/ 40 w 40"/>
                <a:gd name="T3" fmla="*/ 9 h 132"/>
                <a:gd name="T4" fmla="*/ 40 w 40"/>
                <a:gd name="T5" fmla="*/ 18 h 132"/>
                <a:gd name="T6" fmla="*/ 40 w 40"/>
                <a:gd name="T7" fmla="*/ 35 h 132"/>
                <a:gd name="T8" fmla="*/ 40 w 40"/>
                <a:gd name="T9" fmla="*/ 44 h 132"/>
                <a:gd name="T10" fmla="*/ 32 w 40"/>
                <a:gd name="T11" fmla="*/ 53 h 132"/>
                <a:gd name="T12" fmla="*/ 16 w 40"/>
                <a:gd name="T13" fmla="*/ 70 h 132"/>
                <a:gd name="T14" fmla="*/ 16 w 40"/>
                <a:gd name="T15" fmla="*/ 79 h 132"/>
                <a:gd name="T16" fmla="*/ 8 w 40"/>
                <a:gd name="T17" fmla="*/ 88 h 132"/>
                <a:gd name="T18" fmla="*/ 8 w 40"/>
                <a:gd name="T19" fmla="*/ 105 h 132"/>
                <a:gd name="T20" fmla="*/ 0 w 40"/>
                <a:gd name="T21" fmla="*/ 105 h 132"/>
                <a:gd name="T22" fmla="*/ 0 w 40"/>
                <a:gd name="T23" fmla="*/ 114 h 132"/>
                <a:gd name="T24" fmla="*/ 0 w 40"/>
                <a:gd name="T25" fmla="*/ 123 h 132"/>
                <a:gd name="T26" fmla="*/ 0 w 40"/>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132"/>
                <a:gd name="T44" fmla="*/ 40 w 40"/>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132">
                  <a:moveTo>
                    <a:pt x="40" y="0"/>
                  </a:moveTo>
                  <a:lnTo>
                    <a:pt x="40" y="9"/>
                  </a:lnTo>
                  <a:lnTo>
                    <a:pt x="40" y="18"/>
                  </a:lnTo>
                  <a:lnTo>
                    <a:pt x="40" y="35"/>
                  </a:lnTo>
                  <a:lnTo>
                    <a:pt x="40" y="44"/>
                  </a:lnTo>
                  <a:lnTo>
                    <a:pt x="32" y="53"/>
                  </a:lnTo>
                  <a:lnTo>
                    <a:pt x="16" y="70"/>
                  </a:lnTo>
                  <a:lnTo>
                    <a:pt x="16" y="79"/>
                  </a:lnTo>
                  <a:lnTo>
                    <a:pt x="8" y="88"/>
                  </a:lnTo>
                  <a:lnTo>
                    <a:pt x="8" y="105"/>
                  </a:lnTo>
                  <a:lnTo>
                    <a:pt x="0" y="105"/>
                  </a:lnTo>
                  <a:lnTo>
                    <a:pt x="0" y="114"/>
                  </a:lnTo>
                  <a:lnTo>
                    <a:pt x="0" y="123"/>
                  </a:lnTo>
                  <a:lnTo>
                    <a:pt x="0"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52" name="Freeform 134"/>
            <p:cNvSpPr>
              <a:spLocks/>
            </p:cNvSpPr>
            <p:nvPr/>
          </p:nvSpPr>
          <p:spPr bwMode="auto">
            <a:xfrm>
              <a:off x="1948" y="3305"/>
              <a:ext cx="40" cy="88"/>
            </a:xfrm>
            <a:custGeom>
              <a:avLst/>
              <a:gdLst>
                <a:gd name="T0" fmla="*/ 0 w 40"/>
                <a:gd name="T1" fmla="*/ 0 h 88"/>
                <a:gd name="T2" fmla="*/ 0 w 40"/>
                <a:gd name="T3" fmla="*/ 26 h 88"/>
                <a:gd name="T4" fmla="*/ 8 w 40"/>
                <a:gd name="T5" fmla="*/ 35 h 88"/>
                <a:gd name="T6" fmla="*/ 16 w 40"/>
                <a:gd name="T7" fmla="*/ 44 h 88"/>
                <a:gd name="T8" fmla="*/ 32 w 40"/>
                <a:gd name="T9" fmla="*/ 44 h 88"/>
                <a:gd name="T10" fmla="*/ 32 w 40"/>
                <a:gd name="T11" fmla="*/ 62 h 88"/>
                <a:gd name="T12" fmla="*/ 40 w 40"/>
                <a:gd name="T13" fmla="*/ 62 h 88"/>
                <a:gd name="T14" fmla="*/ 40 w 40"/>
                <a:gd name="T15" fmla="*/ 70 h 88"/>
                <a:gd name="T16" fmla="*/ 40 w 40"/>
                <a:gd name="T17" fmla="*/ 79 h 88"/>
                <a:gd name="T18" fmla="*/ 4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0" y="0"/>
                  </a:moveTo>
                  <a:lnTo>
                    <a:pt x="0" y="26"/>
                  </a:lnTo>
                  <a:lnTo>
                    <a:pt x="8" y="35"/>
                  </a:lnTo>
                  <a:lnTo>
                    <a:pt x="16" y="44"/>
                  </a:lnTo>
                  <a:lnTo>
                    <a:pt x="32" y="44"/>
                  </a:lnTo>
                  <a:lnTo>
                    <a:pt x="32" y="62"/>
                  </a:lnTo>
                  <a:lnTo>
                    <a:pt x="40" y="62"/>
                  </a:lnTo>
                  <a:lnTo>
                    <a:pt x="40" y="70"/>
                  </a:lnTo>
                  <a:lnTo>
                    <a:pt x="40" y="79"/>
                  </a:lnTo>
                  <a:lnTo>
                    <a:pt x="4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53" name="Freeform 135"/>
            <p:cNvSpPr>
              <a:spLocks/>
            </p:cNvSpPr>
            <p:nvPr/>
          </p:nvSpPr>
          <p:spPr bwMode="auto">
            <a:xfrm>
              <a:off x="1900" y="3279"/>
              <a:ext cx="64" cy="140"/>
            </a:xfrm>
            <a:custGeom>
              <a:avLst/>
              <a:gdLst>
                <a:gd name="T0" fmla="*/ 0 w 64"/>
                <a:gd name="T1" fmla="*/ 0 h 140"/>
                <a:gd name="T2" fmla="*/ 16 w 64"/>
                <a:gd name="T3" fmla="*/ 61 h 140"/>
                <a:gd name="T4" fmla="*/ 24 w 64"/>
                <a:gd name="T5" fmla="*/ 70 h 140"/>
                <a:gd name="T6" fmla="*/ 32 w 64"/>
                <a:gd name="T7" fmla="*/ 79 h 140"/>
                <a:gd name="T8" fmla="*/ 32 w 64"/>
                <a:gd name="T9" fmla="*/ 105 h 140"/>
                <a:gd name="T10" fmla="*/ 40 w 64"/>
                <a:gd name="T11" fmla="*/ 114 h 140"/>
                <a:gd name="T12" fmla="*/ 40 w 64"/>
                <a:gd name="T13" fmla="*/ 123 h 140"/>
                <a:gd name="T14" fmla="*/ 56 w 64"/>
                <a:gd name="T15" fmla="*/ 123 h 140"/>
                <a:gd name="T16" fmla="*/ 64 w 64"/>
                <a:gd name="T17" fmla="*/ 123 h 140"/>
                <a:gd name="T18" fmla="*/ 64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0" y="0"/>
                  </a:moveTo>
                  <a:lnTo>
                    <a:pt x="16" y="61"/>
                  </a:lnTo>
                  <a:lnTo>
                    <a:pt x="24" y="70"/>
                  </a:lnTo>
                  <a:lnTo>
                    <a:pt x="32" y="79"/>
                  </a:lnTo>
                  <a:lnTo>
                    <a:pt x="32" y="105"/>
                  </a:lnTo>
                  <a:lnTo>
                    <a:pt x="40" y="114"/>
                  </a:lnTo>
                  <a:lnTo>
                    <a:pt x="40" y="123"/>
                  </a:lnTo>
                  <a:lnTo>
                    <a:pt x="56" y="123"/>
                  </a:lnTo>
                  <a:lnTo>
                    <a:pt x="64" y="123"/>
                  </a:lnTo>
                  <a:lnTo>
                    <a:pt x="64"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54" name="Freeform 136"/>
            <p:cNvSpPr>
              <a:spLocks/>
            </p:cNvSpPr>
            <p:nvPr/>
          </p:nvSpPr>
          <p:spPr bwMode="auto">
            <a:xfrm>
              <a:off x="1852" y="3226"/>
              <a:ext cx="104" cy="193"/>
            </a:xfrm>
            <a:custGeom>
              <a:avLst/>
              <a:gdLst>
                <a:gd name="T0" fmla="*/ 104 w 104"/>
                <a:gd name="T1" fmla="*/ 0 h 193"/>
                <a:gd name="T2" fmla="*/ 80 w 104"/>
                <a:gd name="T3" fmla="*/ 18 h 193"/>
                <a:gd name="T4" fmla="*/ 72 w 104"/>
                <a:gd name="T5" fmla="*/ 35 h 193"/>
                <a:gd name="T6" fmla="*/ 64 w 104"/>
                <a:gd name="T7" fmla="*/ 44 h 193"/>
                <a:gd name="T8" fmla="*/ 64 w 104"/>
                <a:gd name="T9" fmla="*/ 53 h 193"/>
                <a:gd name="T10" fmla="*/ 48 w 104"/>
                <a:gd name="T11" fmla="*/ 53 h 193"/>
                <a:gd name="T12" fmla="*/ 48 w 104"/>
                <a:gd name="T13" fmla="*/ 62 h 193"/>
                <a:gd name="T14" fmla="*/ 40 w 104"/>
                <a:gd name="T15" fmla="*/ 62 h 193"/>
                <a:gd name="T16" fmla="*/ 32 w 104"/>
                <a:gd name="T17" fmla="*/ 79 h 193"/>
                <a:gd name="T18" fmla="*/ 32 w 104"/>
                <a:gd name="T19" fmla="*/ 88 h 193"/>
                <a:gd name="T20" fmla="*/ 16 w 104"/>
                <a:gd name="T21" fmla="*/ 88 h 193"/>
                <a:gd name="T22" fmla="*/ 16 w 104"/>
                <a:gd name="T23" fmla="*/ 97 h 193"/>
                <a:gd name="T24" fmla="*/ 8 w 104"/>
                <a:gd name="T25" fmla="*/ 97 h 193"/>
                <a:gd name="T26" fmla="*/ 8 w 104"/>
                <a:gd name="T27" fmla="*/ 114 h 193"/>
                <a:gd name="T28" fmla="*/ 8 w 104"/>
                <a:gd name="T29" fmla="*/ 123 h 193"/>
                <a:gd name="T30" fmla="*/ 0 w 104"/>
                <a:gd name="T31" fmla="*/ 132 h 193"/>
                <a:gd name="T32" fmla="*/ 0 w 104"/>
                <a:gd name="T33" fmla="*/ 149 h 193"/>
                <a:gd name="T34" fmla="*/ 0 w 104"/>
                <a:gd name="T35" fmla="*/ 158 h 193"/>
                <a:gd name="T36" fmla="*/ 0 w 104"/>
                <a:gd name="T37" fmla="*/ 167 h 193"/>
                <a:gd name="T38" fmla="*/ 0 w 104"/>
                <a:gd name="T39" fmla="*/ 176 h 193"/>
                <a:gd name="T40" fmla="*/ 0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104" y="0"/>
                  </a:moveTo>
                  <a:lnTo>
                    <a:pt x="80" y="18"/>
                  </a:lnTo>
                  <a:lnTo>
                    <a:pt x="72" y="35"/>
                  </a:lnTo>
                  <a:lnTo>
                    <a:pt x="64" y="44"/>
                  </a:lnTo>
                  <a:lnTo>
                    <a:pt x="64" y="53"/>
                  </a:lnTo>
                  <a:lnTo>
                    <a:pt x="48" y="53"/>
                  </a:lnTo>
                  <a:lnTo>
                    <a:pt x="48" y="62"/>
                  </a:lnTo>
                  <a:lnTo>
                    <a:pt x="40" y="62"/>
                  </a:lnTo>
                  <a:lnTo>
                    <a:pt x="32" y="79"/>
                  </a:lnTo>
                  <a:lnTo>
                    <a:pt x="32" y="88"/>
                  </a:lnTo>
                  <a:lnTo>
                    <a:pt x="16" y="88"/>
                  </a:lnTo>
                  <a:lnTo>
                    <a:pt x="16" y="97"/>
                  </a:lnTo>
                  <a:lnTo>
                    <a:pt x="8" y="97"/>
                  </a:lnTo>
                  <a:lnTo>
                    <a:pt x="8" y="114"/>
                  </a:lnTo>
                  <a:lnTo>
                    <a:pt x="8" y="123"/>
                  </a:lnTo>
                  <a:lnTo>
                    <a:pt x="0" y="132"/>
                  </a:lnTo>
                  <a:lnTo>
                    <a:pt x="0" y="149"/>
                  </a:lnTo>
                  <a:lnTo>
                    <a:pt x="0" y="158"/>
                  </a:lnTo>
                  <a:lnTo>
                    <a:pt x="0" y="167"/>
                  </a:lnTo>
                  <a:lnTo>
                    <a:pt x="0" y="176"/>
                  </a:lnTo>
                  <a:lnTo>
                    <a:pt x="0"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55" name="Freeform 137"/>
            <p:cNvSpPr>
              <a:spLocks/>
            </p:cNvSpPr>
            <p:nvPr/>
          </p:nvSpPr>
          <p:spPr bwMode="auto">
            <a:xfrm>
              <a:off x="2044" y="3305"/>
              <a:ext cx="16" cy="106"/>
            </a:xfrm>
            <a:custGeom>
              <a:avLst/>
              <a:gdLst>
                <a:gd name="T0" fmla="*/ 8 w 16"/>
                <a:gd name="T1" fmla="*/ 0 h 106"/>
                <a:gd name="T2" fmla="*/ 8 w 16"/>
                <a:gd name="T3" fmla="*/ 9 h 106"/>
                <a:gd name="T4" fmla="*/ 8 w 16"/>
                <a:gd name="T5" fmla="*/ 26 h 106"/>
                <a:gd name="T6" fmla="*/ 8 w 16"/>
                <a:gd name="T7" fmla="*/ 35 h 106"/>
                <a:gd name="T8" fmla="*/ 0 w 16"/>
                <a:gd name="T9" fmla="*/ 35 h 106"/>
                <a:gd name="T10" fmla="*/ 0 w 16"/>
                <a:gd name="T11" fmla="*/ 44 h 106"/>
                <a:gd name="T12" fmla="*/ 0 w 16"/>
                <a:gd name="T13" fmla="*/ 62 h 106"/>
                <a:gd name="T14" fmla="*/ 8 w 16"/>
                <a:gd name="T15" fmla="*/ 70 h 106"/>
                <a:gd name="T16" fmla="*/ 8 w 16"/>
                <a:gd name="T17" fmla="*/ 79 h 106"/>
                <a:gd name="T18" fmla="*/ 16 w 16"/>
                <a:gd name="T19" fmla="*/ 88 h 106"/>
                <a:gd name="T20" fmla="*/ 16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0" y="35"/>
                  </a:lnTo>
                  <a:lnTo>
                    <a:pt x="0" y="44"/>
                  </a:lnTo>
                  <a:lnTo>
                    <a:pt x="0" y="62"/>
                  </a:lnTo>
                  <a:lnTo>
                    <a:pt x="8" y="70"/>
                  </a:lnTo>
                  <a:lnTo>
                    <a:pt x="8" y="79"/>
                  </a:lnTo>
                  <a:lnTo>
                    <a:pt x="16" y="88"/>
                  </a:lnTo>
                  <a:lnTo>
                    <a:pt x="16"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56" name="Freeform 138"/>
            <p:cNvSpPr>
              <a:spLocks/>
            </p:cNvSpPr>
            <p:nvPr/>
          </p:nvSpPr>
          <p:spPr bwMode="auto">
            <a:xfrm>
              <a:off x="2020" y="3375"/>
              <a:ext cx="8" cy="62"/>
            </a:xfrm>
            <a:custGeom>
              <a:avLst/>
              <a:gdLst>
                <a:gd name="T0" fmla="*/ 8 w 8"/>
                <a:gd name="T1" fmla="*/ 0 h 62"/>
                <a:gd name="T2" fmla="*/ 0 w 8"/>
                <a:gd name="T3" fmla="*/ 9 h 62"/>
                <a:gd name="T4" fmla="*/ 0 w 8"/>
                <a:gd name="T5" fmla="*/ 18 h 62"/>
                <a:gd name="T6" fmla="*/ 0 w 8"/>
                <a:gd name="T7" fmla="*/ 27 h 62"/>
                <a:gd name="T8" fmla="*/ 0 w 8"/>
                <a:gd name="T9" fmla="*/ 44 h 62"/>
                <a:gd name="T10" fmla="*/ 0 w 8"/>
                <a:gd name="T11" fmla="*/ 53 h 62"/>
                <a:gd name="T12" fmla="*/ 0 w 8"/>
                <a:gd name="T13" fmla="*/ 62 h 62"/>
                <a:gd name="T14" fmla="*/ 0 60000 65536"/>
                <a:gd name="T15" fmla="*/ 0 60000 65536"/>
                <a:gd name="T16" fmla="*/ 0 60000 65536"/>
                <a:gd name="T17" fmla="*/ 0 60000 65536"/>
                <a:gd name="T18" fmla="*/ 0 60000 65536"/>
                <a:gd name="T19" fmla="*/ 0 60000 65536"/>
                <a:gd name="T20" fmla="*/ 0 60000 65536"/>
                <a:gd name="T21" fmla="*/ 0 w 8"/>
                <a:gd name="T22" fmla="*/ 0 h 62"/>
                <a:gd name="T23" fmla="*/ 8 w 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62">
                  <a:moveTo>
                    <a:pt x="8" y="0"/>
                  </a:moveTo>
                  <a:lnTo>
                    <a:pt x="0" y="9"/>
                  </a:lnTo>
                  <a:lnTo>
                    <a:pt x="0" y="18"/>
                  </a:lnTo>
                  <a:lnTo>
                    <a:pt x="0" y="27"/>
                  </a:lnTo>
                  <a:lnTo>
                    <a:pt x="0" y="44"/>
                  </a:lnTo>
                  <a:lnTo>
                    <a:pt x="0" y="53"/>
                  </a:lnTo>
                  <a:lnTo>
                    <a:pt x="0"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57" name="Freeform 139"/>
            <p:cNvSpPr>
              <a:spLocks/>
            </p:cNvSpPr>
            <p:nvPr/>
          </p:nvSpPr>
          <p:spPr bwMode="auto">
            <a:xfrm>
              <a:off x="2060" y="3340"/>
              <a:ext cx="40" cy="79"/>
            </a:xfrm>
            <a:custGeom>
              <a:avLst/>
              <a:gdLst>
                <a:gd name="T0" fmla="*/ 8 w 40"/>
                <a:gd name="T1" fmla="*/ 0 h 79"/>
                <a:gd name="T2" fmla="*/ 0 w 40"/>
                <a:gd name="T3" fmla="*/ 9 h 79"/>
                <a:gd name="T4" fmla="*/ 8 w 40"/>
                <a:gd name="T5" fmla="*/ 18 h 79"/>
                <a:gd name="T6" fmla="*/ 8 w 40"/>
                <a:gd name="T7" fmla="*/ 35 h 79"/>
                <a:gd name="T8" fmla="*/ 24 w 40"/>
                <a:gd name="T9" fmla="*/ 35 h 79"/>
                <a:gd name="T10" fmla="*/ 32 w 40"/>
                <a:gd name="T11" fmla="*/ 44 h 79"/>
                <a:gd name="T12" fmla="*/ 40 w 40"/>
                <a:gd name="T13" fmla="*/ 53 h 79"/>
                <a:gd name="T14" fmla="*/ 40 w 40"/>
                <a:gd name="T15" fmla="*/ 62 h 79"/>
                <a:gd name="T16" fmla="*/ 4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8" y="0"/>
                  </a:moveTo>
                  <a:lnTo>
                    <a:pt x="0" y="9"/>
                  </a:lnTo>
                  <a:lnTo>
                    <a:pt x="8" y="18"/>
                  </a:lnTo>
                  <a:lnTo>
                    <a:pt x="8" y="35"/>
                  </a:lnTo>
                  <a:lnTo>
                    <a:pt x="24" y="35"/>
                  </a:lnTo>
                  <a:lnTo>
                    <a:pt x="32" y="44"/>
                  </a:lnTo>
                  <a:lnTo>
                    <a:pt x="40" y="53"/>
                  </a:lnTo>
                  <a:lnTo>
                    <a:pt x="40" y="62"/>
                  </a:lnTo>
                  <a:lnTo>
                    <a:pt x="4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58" name="Freeform 140"/>
            <p:cNvSpPr>
              <a:spLocks/>
            </p:cNvSpPr>
            <p:nvPr/>
          </p:nvSpPr>
          <p:spPr bwMode="auto">
            <a:xfrm>
              <a:off x="2060" y="3288"/>
              <a:ext cx="64" cy="70"/>
            </a:xfrm>
            <a:custGeom>
              <a:avLst/>
              <a:gdLst>
                <a:gd name="T0" fmla="*/ 0 w 64"/>
                <a:gd name="T1" fmla="*/ 0 h 70"/>
                <a:gd name="T2" fmla="*/ 8 w 64"/>
                <a:gd name="T3" fmla="*/ 0 h 70"/>
                <a:gd name="T4" fmla="*/ 24 w 64"/>
                <a:gd name="T5" fmla="*/ 0 h 70"/>
                <a:gd name="T6" fmla="*/ 32 w 64"/>
                <a:gd name="T7" fmla="*/ 17 h 70"/>
                <a:gd name="T8" fmla="*/ 40 w 64"/>
                <a:gd name="T9" fmla="*/ 17 h 70"/>
                <a:gd name="T10" fmla="*/ 40 w 64"/>
                <a:gd name="T11" fmla="*/ 26 h 70"/>
                <a:gd name="T12" fmla="*/ 56 w 64"/>
                <a:gd name="T13" fmla="*/ 26 h 70"/>
                <a:gd name="T14" fmla="*/ 56 w 64"/>
                <a:gd name="T15" fmla="*/ 35 h 70"/>
                <a:gd name="T16" fmla="*/ 56 w 64"/>
                <a:gd name="T17" fmla="*/ 52 h 70"/>
                <a:gd name="T18" fmla="*/ 64 w 64"/>
                <a:gd name="T19" fmla="*/ 61 h 70"/>
                <a:gd name="T20" fmla="*/ 64 w 64"/>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70"/>
                <a:gd name="T35" fmla="*/ 64 w 64"/>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70">
                  <a:moveTo>
                    <a:pt x="0" y="0"/>
                  </a:moveTo>
                  <a:lnTo>
                    <a:pt x="8" y="0"/>
                  </a:lnTo>
                  <a:lnTo>
                    <a:pt x="24" y="0"/>
                  </a:lnTo>
                  <a:lnTo>
                    <a:pt x="32" y="17"/>
                  </a:lnTo>
                  <a:lnTo>
                    <a:pt x="40" y="17"/>
                  </a:lnTo>
                  <a:lnTo>
                    <a:pt x="40" y="26"/>
                  </a:lnTo>
                  <a:lnTo>
                    <a:pt x="56" y="26"/>
                  </a:lnTo>
                  <a:lnTo>
                    <a:pt x="56" y="35"/>
                  </a:lnTo>
                  <a:lnTo>
                    <a:pt x="56" y="52"/>
                  </a:lnTo>
                  <a:lnTo>
                    <a:pt x="64" y="61"/>
                  </a:lnTo>
                  <a:lnTo>
                    <a:pt x="64"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59" name="Freeform 141"/>
            <p:cNvSpPr>
              <a:spLocks/>
            </p:cNvSpPr>
            <p:nvPr/>
          </p:nvSpPr>
          <p:spPr bwMode="auto">
            <a:xfrm>
              <a:off x="1788" y="3331"/>
              <a:ext cx="72" cy="80"/>
            </a:xfrm>
            <a:custGeom>
              <a:avLst/>
              <a:gdLst>
                <a:gd name="T0" fmla="*/ 72 w 72"/>
                <a:gd name="T1" fmla="*/ 0 h 80"/>
                <a:gd name="T2" fmla="*/ 72 w 72"/>
                <a:gd name="T3" fmla="*/ 9 h 80"/>
                <a:gd name="T4" fmla="*/ 64 w 72"/>
                <a:gd name="T5" fmla="*/ 9 h 80"/>
                <a:gd name="T6" fmla="*/ 56 w 72"/>
                <a:gd name="T7" fmla="*/ 9 h 80"/>
                <a:gd name="T8" fmla="*/ 40 w 72"/>
                <a:gd name="T9" fmla="*/ 18 h 80"/>
                <a:gd name="T10" fmla="*/ 32 w 72"/>
                <a:gd name="T11" fmla="*/ 36 h 80"/>
                <a:gd name="T12" fmla="*/ 24 w 72"/>
                <a:gd name="T13" fmla="*/ 44 h 80"/>
                <a:gd name="T14" fmla="*/ 8 w 72"/>
                <a:gd name="T15" fmla="*/ 53 h 80"/>
                <a:gd name="T16" fmla="*/ 8 w 72"/>
                <a:gd name="T17" fmla="*/ 62 h 80"/>
                <a:gd name="T18" fmla="*/ 8 w 72"/>
                <a:gd name="T19" fmla="*/ 80 h 80"/>
                <a:gd name="T20" fmla="*/ 0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72" y="0"/>
                  </a:moveTo>
                  <a:lnTo>
                    <a:pt x="72" y="9"/>
                  </a:lnTo>
                  <a:lnTo>
                    <a:pt x="64" y="9"/>
                  </a:lnTo>
                  <a:lnTo>
                    <a:pt x="56" y="9"/>
                  </a:lnTo>
                  <a:lnTo>
                    <a:pt x="40" y="18"/>
                  </a:lnTo>
                  <a:lnTo>
                    <a:pt x="32" y="36"/>
                  </a:lnTo>
                  <a:lnTo>
                    <a:pt x="24" y="44"/>
                  </a:lnTo>
                  <a:lnTo>
                    <a:pt x="8" y="53"/>
                  </a:lnTo>
                  <a:lnTo>
                    <a:pt x="8" y="62"/>
                  </a:lnTo>
                  <a:lnTo>
                    <a:pt x="8" y="80"/>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60" name="Freeform 142"/>
            <p:cNvSpPr>
              <a:spLocks/>
            </p:cNvSpPr>
            <p:nvPr/>
          </p:nvSpPr>
          <p:spPr bwMode="auto">
            <a:xfrm>
              <a:off x="1860" y="3323"/>
              <a:ext cx="40" cy="105"/>
            </a:xfrm>
            <a:custGeom>
              <a:avLst/>
              <a:gdLst>
                <a:gd name="T0" fmla="*/ 0 w 40"/>
                <a:gd name="T1" fmla="*/ 0 h 105"/>
                <a:gd name="T2" fmla="*/ 8 w 40"/>
                <a:gd name="T3" fmla="*/ 17 h 105"/>
                <a:gd name="T4" fmla="*/ 8 w 40"/>
                <a:gd name="T5" fmla="*/ 26 h 105"/>
                <a:gd name="T6" fmla="*/ 8 w 40"/>
                <a:gd name="T7" fmla="*/ 35 h 105"/>
                <a:gd name="T8" fmla="*/ 24 w 40"/>
                <a:gd name="T9" fmla="*/ 35 h 105"/>
                <a:gd name="T10" fmla="*/ 24 w 40"/>
                <a:gd name="T11" fmla="*/ 52 h 105"/>
                <a:gd name="T12" fmla="*/ 32 w 40"/>
                <a:gd name="T13" fmla="*/ 61 h 105"/>
                <a:gd name="T14" fmla="*/ 40 w 40"/>
                <a:gd name="T15" fmla="*/ 70 h 105"/>
                <a:gd name="T16" fmla="*/ 40 w 40"/>
                <a:gd name="T17" fmla="*/ 79 h 105"/>
                <a:gd name="T18" fmla="*/ 40 w 40"/>
                <a:gd name="T19" fmla="*/ 96 h 105"/>
                <a:gd name="T20" fmla="*/ 4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0" y="0"/>
                  </a:moveTo>
                  <a:lnTo>
                    <a:pt x="8" y="17"/>
                  </a:lnTo>
                  <a:lnTo>
                    <a:pt x="8" y="26"/>
                  </a:lnTo>
                  <a:lnTo>
                    <a:pt x="8" y="35"/>
                  </a:lnTo>
                  <a:lnTo>
                    <a:pt x="24" y="35"/>
                  </a:lnTo>
                  <a:lnTo>
                    <a:pt x="24" y="52"/>
                  </a:lnTo>
                  <a:lnTo>
                    <a:pt x="32" y="61"/>
                  </a:lnTo>
                  <a:lnTo>
                    <a:pt x="40" y="70"/>
                  </a:lnTo>
                  <a:lnTo>
                    <a:pt x="40" y="79"/>
                  </a:lnTo>
                  <a:lnTo>
                    <a:pt x="40" y="96"/>
                  </a:lnTo>
                  <a:lnTo>
                    <a:pt x="4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61" name="Freeform 143"/>
            <p:cNvSpPr>
              <a:spLocks/>
            </p:cNvSpPr>
            <p:nvPr/>
          </p:nvSpPr>
          <p:spPr bwMode="auto">
            <a:xfrm>
              <a:off x="1796" y="3411"/>
              <a:ext cx="48" cy="70"/>
            </a:xfrm>
            <a:custGeom>
              <a:avLst/>
              <a:gdLst>
                <a:gd name="T0" fmla="*/ 48 w 48"/>
                <a:gd name="T1" fmla="*/ 0 h 70"/>
                <a:gd name="T2" fmla="*/ 48 w 48"/>
                <a:gd name="T3" fmla="*/ 8 h 70"/>
                <a:gd name="T4" fmla="*/ 32 w 48"/>
                <a:gd name="T5" fmla="*/ 8 h 70"/>
                <a:gd name="T6" fmla="*/ 24 w 48"/>
                <a:gd name="T7" fmla="*/ 17 h 70"/>
                <a:gd name="T8" fmla="*/ 16 w 48"/>
                <a:gd name="T9" fmla="*/ 17 h 70"/>
                <a:gd name="T10" fmla="*/ 16 w 48"/>
                <a:gd name="T11" fmla="*/ 35 h 70"/>
                <a:gd name="T12" fmla="*/ 0 w 48"/>
                <a:gd name="T13" fmla="*/ 44 h 70"/>
                <a:gd name="T14" fmla="*/ 0 w 48"/>
                <a:gd name="T15" fmla="*/ 52 h 70"/>
                <a:gd name="T16" fmla="*/ 0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48" y="0"/>
                  </a:moveTo>
                  <a:lnTo>
                    <a:pt x="48" y="8"/>
                  </a:lnTo>
                  <a:lnTo>
                    <a:pt x="32" y="8"/>
                  </a:lnTo>
                  <a:lnTo>
                    <a:pt x="24" y="17"/>
                  </a:lnTo>
                  <a:lnTo>
                    <a:pt x="16" y="17"/>
                  </a:lnTo>
                  <a:lnTo>
                    <a:pt x="16" y="35"/>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62" name="Freeform 144"/>
            <p:cNvSpPr>
              <a:spLocks/>
            </p:cNvSpPr>
            <p:nvPr/>
          </p:nvSpPr>
          <p:spPr bwMode="auto">
            <a:xfrm>
              <a:off x="1908" y="3419"/>
              <a:ext cx="24" cy="71"/>
            </a:xfrm>
            <a:custGeom>
              <a:avLst/>
              <a:gdLst>
                <a:gd name="T0" fmla="*/ 24 w 24"/>
                <a:gd name="T1" fmla="*/ 0 h 71"/>
                <a:gd name="T2" fmla="*/ 24 w 24"/>
                <a:gd name="T3" fmla="*/ 9 h 71"/>
                <a:gd name="T4" fmla="*/ 16 w 24"/>
                <a:gd name="T5" fmla="*/ 27 h 71"/>
                <a:gd name="T6" fmla="*/ 8 w 24"/>
                <a:gd name="T7" fmla="*/ 36 h 71"/>
                <a:gd name="T8" fmla="*/ 8 w 24"/>
                <a:gd name="T9" fmla="*/ 44 h 71"/>
                <a:gd name="T10" fmla="*/ 8 w 24"/>
                <a:gd name="T11" fmla="*/ 62 h 71"/>
                <a:gd name="T12" fmla="*/ 0 w 24"/>
                <a:gd name="T13" fmla="*/ 62 h 71"/>
                <a:gd name="T14" fmla="*/ 0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24" y="0"/>
                  </a:moveTo>
                  <a:lnTo>
                    <a:pt x="24" y="9"/>
                  </a:lnTo>
                  <a:lnTo>
                    <a:pt x="16" y="27"/>
                  </a:lnTo>
                  <a:lnTo>
                    <a:pt x="8" y="36"/>
                  </a:lnTo>
                  <a:lnTo>
                    <a:pt x="8" y="44"/>
                  </a:lnTo>
                  <a:lnTo>
                    <a:pt x="8" y="62"/>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63" name="Freeform 145"/>
            <p:cNvSpPr>
              <a:spLocks/>
            </p:cNvSpPr>
            <p:nvPr/>
          </p:nvSpPr>
          <p:spPr bwMode="auto">
            <a:xfrm>
              <a:off x="2012" y="3419"/>
              <a:ext cx="48" cy="71"/>
            </a:xfrm>
            <a:custGeom>
              <a:avLst/>
              <a:gdLst>
                <a:gd name="T0" fmla="*/ 0 w 48"/>
                <a:gd name="T1" fmla="*/ 0 h 71"/>
                <a:gd name="T2" fmla="*/ 8 w 48"/>
                <a:gd name="T3" fmla="*/ 9 h 71"/>
                <a:gd name="T4" fmla="*/ 16 w 48"/>
                <a:gd name="T5" fmla="*/ 27 h 71"/>
                <a:gd name="T6" fmla="*/ 32 w 48"/>
                <a:gd name="T7" fmla="*/ 36 h 71"/>
                <a:gd name="T8" fmla="*/ 40 w 48"/>
                <a:gd name="T9" fmla="*/ 44 h 71"/>
                <a:gd name="T10" fmla="*/ 48 w 48"/>
                <a:gd name="T11" fmla="*/ 44 h 71"/>
                <a:gd name="T12" fmla="*/ 48 w 48"/>
                <a:gd name="T13" fmla="*/ 62 h 71"/>
                <a:gd name="T14" fmla="*/ 48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0" y="0"/>
                  </a:moveTo>
                  <a:lnTo>
                    <a:pt x="8" y="9"/>
                  </a:lnTo>
                  <a:lnTo>
                    <a:pt x="16" y="27"/>
                  </a:lnTo>
                  <a:lnTo>
                    <a:pt x="32" y="36"/>
                  </a:lnTo>
                  <a:lnTo>
                    <a:pt x="40" y="44"/>
                  </a:lnTo>
                  <a:lnTo>
                    <a:pt x="48" y="44"/>
                  </a:lnTo>
                  <a:lnTo>
                    <a:pt x="48" y="62"/>
                  </a:lnTo>
                  <a:lnTo>
                    <a:pt x="48"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64" name="Freeform 146"/>
            <p:cNvSpPr>
              <a:spLocks/>
            </p:cNvSpPr>
            <p:nvPr/>
          </p:nvSpPr>
          <p:spPr bwMode="auto">
            <a:xfrm>
              <a:off x="1980" y="3367"/>
              <a:ext cx="72" cy="123"/>
            </a:xfrm>
            <a:custGeom>
              <a:avLst/>
              <a:gdLst>
                <a:gd name="T0" fmla="*/ 64 w 72"/>
                <a:gd name="T1" fmla="*/ 0 h 123"/>
                <a:gd name="T2" fmla="*/ 72 w 72"/>
                <a:gd name="T3" fmla="*/ 8 h 123"/>
                <a:gd name="T4" fmla="*/ 64 w 72"/>
                <a:gd name="T5" fmla="*/ 17 h 123"/>
                <a:gd name="T6" fmla="*/ 64 w 72"/>
                <a:gd name="T7" fmla="*/ 26 h 123"/>
                <a:gd name="T8" fmla="*/ 48 w 72"/>
                <a:gd name="T9" fmla="*/ 44 h 123"/>
                <a:gd name="T10" fmla="*/ 40 w 72"/>
                <a:gd name="T11" fmla="*/ 52 h 123"/>
                <a:gd name="T12" fmla="*/ 32 w 72"/>
                <a:gd name="T13" fmla="*/ 61 h 123"/>
                <a:gd name="T14" fmla="*/ 16 w 72"/>
                <a:gd name="T15" fmla="*/ 79 h 123"/>
                <a:gd name="T16" fmla="*/ 8 w 72"/>
                <a:gd name="T17" fmla="*/ 88 h 123"/>
                <a:gd name="T18" fmla="*/ 0 w 72"/>
                <a:gd name="T19" fmla="*/ 96 h 123"/>
                <a:gd name="T20" fmla="*/ 0 w 72"/>
                <a:gd name="T21" fmla="*/ 114 h 123"/>
                <a:gd name="T22" fmla="*/ 0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64" y="0"/>
                  </a:moveTo>
                  <a:lnTo>
                    <a:pt x="72" y="8"/>
                  </a:lnTo>
                  <a:lnTo>
                    <a:pt x="64" y="17"/>
                  </a:lnTo>
                  <a:lnTo>
                    <a:pt x="64" y="26"/>
                  </a:lnTo>
                  <a:lnTo>
                    <a:pt x="48" y="44"/>
                  </a:lnTo>
                  <a:lnTo>
                    <a:pt x="40" y="52"/>
                  </a:lnTo>
                  <a:lnTo>
                    <a:pt x="32" y="61"/>
                  </a:lnTo>
                  <a:lnTo>
                    <a:pt x="16" y="79"/>
                  </a:lnTo>
                  <a:lnTo>
                    <a:pt x="8" y="88"/>
                  </a:lnTo>
                  <a:lnTo>
                    <a:pt x="0" y="96"/>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65" name="Freeform 147"/>
            <p:cNvSpPr>
              <a:spLocks/>
            </p:cNvSpPr>
            <p:nvPr/>
          </p:nvSpPr>
          <p:spPr bwMode="auto">
            <a:xfrm>
              <a:off x="2092" y="3331"/>
              <a:ext cx="16" cy="115"/>
            </a:xfrm>
            <a:custGeom>
              <a:avLst/>
              <a:gdLst>
                <a:gd name="T0" fmla="*/ 16 w 16"/>
                <a:gd name="T1" fmla="*/ 0 h 115"/>
                <a:gd name="T2" fmla="*/ 0 w 16"/>
                <a:gd name="T3" fmla="*/ 18 h 115"/>
                <a:gd name="T4" fmla="*/ 0 w 16"/>
                <a:gd name="T5" fmla="*/ 36 h 115"/>
                <a:gd name="T6" fmla="*/ 0 w 16"/>
                <a:gd name="T7" fmla="*/ 44 h 115"/>
                <a:gd name="T8" fmla="*/ 0 w 16"/>
                <a:gd name="T9" fmla="*/ 53 h 115"/>
                <a:gd name="T10" fmla="*/ 16 w 16"/>
                <a:gd name="T11" fmla="*/ 62 h 115"/>
                <a:gd name="T12" fmla="*/ 16 w 16"/>
                <a:gd name="T13" fmla="*/ 80 h 115"/>
                <a:gd name="T14" fmla="*/ 16 w 16"/>
                <a:gd name="T15" fmla="*/ 88 h 115"/>
                <a:gd name="T16" fmla="*/ 16 w 16"/>
                <a:gd name="T17" fmla="*/ 97 h 115"/>
                <a:gd name="T18" fmla="*/ 16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16" y="0"/>
                  </a:moveTo>
                  <a:lnTo>
                    <a:pt x="0" y="18"/>
                  </a:lnTo>
                  <a:lnTo>
                    <a:pt x="0" y="36"/>
                  </a:lnTo>
                  <a:lnTo>
                    <a:pt x="0" y="44"/>
                  </a:lnTo>
                  <a:lnTo>
                    <a:pt x="0" y="53"/>
                  </a:lnTo>
                  <a:lnTo>
                    <a:pt x="16" y="62"/>
                  </a:lnTo>
                  <a:lnTo>
                    <a:pt x="16" y="80"/>
                  </a:lnTo>
                  <a:lnTo>
                    <a:pt x="16" y="88"/>
                  </a:lnTo>
                  <a:lnTo>
                    <a:pt x="16" y="97"/>
                  </a:lnTo>
                  <a:lnTo>
                    <a:pt x="1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66" name="Freeform 148"/>
            <p:cNvSpPr>
              <a:spLocks/>
            </p:cNvSpPr>
            <p:nvPr/>
          </p:nvSpPr>
          <p:spPr bwMode="auto">
            <a:xfrm>
              <a:off x="2076" y="3393"/>
              <a:ext cx="8" cy="97"/>
            </a:xfrm>
            <a:custGeom>
              <a:avLst/>
              <a:gdLst>
                <a:gd name="T0" fmla="*/ 8 w 8"/>
                <a:gd name="T1" fmla="*/ 0 h 97"/>
                <a:gd name="T2" fmla="*/ 8 w 8"/>
                <a:gd name="T3" fmla="*/ 18 h 97"/>
                <a:gd name="T4" fmla="*/ 0 w 8"/>
                <a:gd name="T5" fmla="*/ 26 h 97"/>
                <a:gd name="T6" fmla="*/ 0 w 8"/>
                <a:gd name="T7" fmla="*/ 35 h 97"/>
                <a:gd name="T8" fmla="*/ 0 w 8"/>
                <a:gd name="T9" fmla="*/ 53 h 97"/>
                <a:gd name="T10" fmla="*/ 0 w 8"/>
                <a:gd name="T11" fmla="*/ 62 h 97"/>
                <a:gd name="T12" fmla="*/ 0 w 8"/>
                <a:gd name="T13" fmla="*/ 70 h 97"/>
                <a:gd name="T14" fmla="*/ 0 w 8"/>
                <a:gd name="T15" fmla="*/ 88 h 97"/>
                <a:gd name="T16" fmla="*/ 8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8" y="0"/>
                  </a:moveTo>
                  <a:lnTo>
                    <a:pt x="8" y="18"/>
                  </a:lnTo>
                  <a:lnTo>
                    <a:pt x="0" y="26"/>
                  </a:lnTo>
                  <a:lnTo>
                    <a:pt x="0" y="35"/>
                  </a:lnTo>
                  <a:lnTo>
                    <a:pt x="0" y="53"/>
                  </a:lnTo>
                  <a:lnTo>
                    <a:pt x="0" y="62"/>
                  </a:lnTo>
                  <a:lnTo>
                    <a:pt x="0" y="70"/>
                  </a:lnTo>
                  <a:lnTo>
                    <a:pt x="0" y="88"/>
                  </a:lnTo>
                  <a:lnTo>
                    <a:pt x="8"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67" name="Freeform 149"/>
            <p:cNvSpPr>
              <a:spLocks/>
            </p:cNvSpPr>
            <p:nvPr/>
          </p:nvSpPr>
          <p:spPr bwMode="auto">
            <a:xfrm>
              <a:off x="2108" y="3411"/>
              <a:ext cx="40" cy="70"/>
            </a:xfrm>
            <a:custGeom>
              <a:avLst/>
              <a:gdLst>
                <a:gd name="T0" fmla="*/ 0 w 40"/>
                <a:gd name="T1" fmla="*/ 0 h 70"/>
                <a:gd name="T2" fmla="*/ 8 w 40"/>
                <a:gd name="T3" fmla="*/ 8 h 70"/>
                <a:gd name="T4" fmla="*/ 8 w 40"/>
                <a:gd name="T5" fmla="*/ 17 h 70"/>
                <a:gd name="T6" fmla="*/ 16 w 40"/>
                <a:gd name="T7" fmla="*/ 35 h 70"/>
                <a:gd name="T8" fmla="*/ 24 w 40"/>
                <a:gd name="T9" fmla="*/ 35 h 70"/>
                <a:gd name="T10" fmla="*/ 24 w 40"/>
                <a:gd name="T11" fmla="*/ 44 h 70"/>
                <a:gd name="T12" fmla="*/ 40 w 40"/>
                <a:gd name="T13" fmla="*/ 44 h 70"/>
                <a:gd name="T14" fmla="*/ 40 w 40"/>
                <a:gd name="T15" fmla="*/ 52 h 70"/>
                <a:gd name="T16" fmla="*/ 4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0" y="0"/>
                  </a:moveTo>
                  <a:lnTo>
                    <a:pt x="8" y="8"/>
                  </a:lnTo>
                  <a:lnTo>
                    <a:pt x="8" y="17"/>
                  </a:lnTo>
                  <a:lnTo>
                    <a:pt x="16" y="35"/>
                  </a:lnTo>
                  <a:lnTo>
                    <a:pt x="24" y="35"/>
                  </a:lnTo>
                  <a:lnTo>
                    <a:pt x="24" y="44"/>
                  </a:lnTo>
                  <a:lnTo>
                    <a:pt x="40" y="44"/>
                  </a:lnTo>
                  <a:lnTo>
                    <a:pt x="40" y="52"/>
                  </a:lnTo>
                  <a:lnTo>
                    <a:pt x="4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68" name="Freeform 150"/>
            <p:cNvSpPr>
              <a:spLocks/>
            </p:cNvSpPr>
            <p:nvPr/>
          </p:nvSpPr>
          <p:spPr bwMode="auto">
            <a:xfrm>
              <a:off x="1924" y="3419"/>
              <a:ext cx="56" cy="115"/>
            </a:xfrm>
            <a:custGeom>
              <a:avLst/>
              <a:gdLst>
                <a:gd name="T0" fmla="*/ 56 w 56"/>
                <a:gd name="T1" fmla="*/ 0 h 115"/>
                <a:gd name="T2" fmla="*/ 32 w 56"/>
                <a:gd name="T3" fmla="*/ 27 h 115"/>
                <a:gd name="T4" fmla="*/ 24 w 56"/>
                <a:gd name="T5" fmla="*/ 36 h 115"/>
                <a:gd name="T6" fmla="*/ 24 w 56"/>
                <a:gd name="T7" fmla="*/ 44 h 115"/>
                <a:gd name="T8" fmla="*/ 24 w 56"/>
                <a:gd name="T9" fmla="*/ 62 h 115"/>
                <a:gd name="T10" fmla="*/ 8 w 56"/>
                <a:gd name="T11" fmla="*/ 71 h 115"/>
                <a:gd name="T12" fmla="*/ 8 w 56"/>
                <a:gd name="T13" fmla="*/ 79 h 115"/>
                <a:gd name="T14" fmla="*/ 8 w 56"/>
                <a:gd name="T15" fmla="*/ 88 h 115"/>
                <a:gd name="T16" fmla="*/ 0 w 56"/>
                <a:gd name="T17" fmla="*/ 106 h 115"/>
                <a:gd name="T18" fmla="*/ 0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56" y="0"/>
                  </a:moveTo>
                  <a:lnTo>
                    <a:pt x="32" y="27"/>
                  </a:lnTo>
                  <a:lnTo>
                    <a:pt x="24" y="36"/>
                  </a:lnTo>
                  <a:lnTo>
                    <a:pt x="24" y="44"/>
                  </a:lnTo>
                  <a:lnTo>
                    <a:pt x="24" y="62"/>
                  </a:lnTo>
                  <a:lnTo>
                    <a:pt x="8" y="71"/>
                  </a:lnTo>
                  <a:lnTo>
                    <a:pt x="8" y="79"/>
                  </a:lnTo>
                  <a:lnTo>
                    <a:pt x="8" y="88"/>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69" name="Freeform 151"/>
            <p:cNvSpPr>
              <a:spLocks/>
            </p:cNvSpPr>
            <p:nvPr/>
          </p:nvSpPr>
          <p:spPr bwMode="auto">
            <a:xfrm>
              <a:off x="1796" y="3455"/>
              <a:ext cx="48" cy="79"/>
            </a:xfrm>
            <a:custGeom>
              <a:avLst/>
              <a:gdLst>
                <a:gd name="T0" fmla="*/ 0 w 48"/>
                <a:gd name="T1" fmla="*/ 0 h 79"/>
                <a:gd name="T2" fmla="*/ 16 w 48"/>
                <a:gd name="T3" fmla="*/ 8 h 79"/>
                <a:gd name="T4" fmla="*/ 24 w 48"/>
                <a:gd name="T5" fmla="*/ 26 h 79"/>
                <a:gd name="T6" fmla="*/ 32 w 48"/>
                <a:gd name="T7" fmla="*/ 35 h 79"/>
                <a:gd name="T8" fmla="*/ 48 w 48"/>
                <a:gd name="T9" fmla="*/ 35 h 79"/>
                <a:gd name="T10" fmla="*/ 48 w 48"/>
                <a:gd name="T11" fmla="*/ 43 h 79"/>
                <a:gd name="T12" fmla="*/ 48 w 48"/>
                <a:gd name="T13" fmla="*/ 52 h 79"/>
                <a:gd name="T14" fmla="*/ 48 w 48"/>
                <a:gd name="T15" fmla="*/ 70 h 79"/>
                <a:gd name="T16" fmla="*/ 48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0" y="0"/>
                  </a:moveTo>
                  <a:lnTo>
                    <a:pt x="16" y="8"/>
                  </a:lnTo>
                  <a:lnTo>
                    <a:pt x="24" y="26"/>
                  </a:lnTo>
                  <a:lnTo>
                    <a:pt x="32" y="35"/>
                  </a:lnTo>
                  <a:lnTo>
                    <a:pt x="48" y="35"/>
                  </a:lnTo>
                  <a:lnTo>
                    <a:pt x="48" y="43"/>
                  </a:lnTo>
                  <a:lnTo>
                    <a:pt x="48" y="52"/>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70" name="Freeform 152"/>
            <p:cNvSpPr>
              <a:spLocks/>
            </p:cNvSpPr>
            <p:nvPr/>
          </p:nvSpPr>
          <p:spPr bwMode="auto">
            <a:xfrm>
              <a:off x="1948" y="3481"/>
              <a:ext cx="48" cy="79"/>
            </a:xfrm>
            <a:custGeom>
              <a:avLst/>
              <a:gdLst>
                <a:gd name="T0" fmla="*/ 0 w 48"/>
                <a:gd name="T1" fmla="*/ 0 h 79"/>
                <a:gd name="T2" fmla="*/ 0 w 48"/>
                <a:gd name="T3" fmla="*/ 9 h 79"/>
                <a:gd name="T4" fmla="*/ 8 w 48"/>
                <a:gd name="T5" fmla="*/ 9 h 79"/>
                <a:gd name="T6" fmla="*/ 8 w 48"/>
                <a:gd name="T7" fmla="*/ 17 h 79"/>
                <a:gd name="T8" fmla="*/ 16 w 48"/>
                <a:gd name="T9" fmla="*/ 17 h 79"/>
                <a:gd name="T10" fmla="*/ 16 w 48"/>
                <a:gd name="T11" fmla="*/ 26 h 79"/>
                <a:gd name="T12" fmla="*/ 32 w 48"/>
                <a:gd name="T13" fmla="*/ 26 h 79"/>
                <a:gd name="T14" fmla="*/ 32 w 48"/>
                <a:gd name="T15" fmla="*/ 44 h 79"/>
                <a:gd name="T16" fmla="*/ 40 w 48"/>
                <a:gd name="T17" fmla="*/ 44 h 79"/>
                <a:gd name="T18" fmla="*/ 40 w 48"/>
                <a:gd name="T19" fmla="*/ 53 h 79"/>
                <a:gd name="T20" fmla="*/ 48 w 48"/>
                <a:gd name="T21" fmla="*/ 61 h 79"/>
                <a:gd name="T22" fmla="*/ 40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0" y="0"/>
                  </a:moveTo>
                  <a:lnTo>
                    <a:pt x="0" y="9"/>
                  </a:lnTo>
                  <a:lnTo>
                    <a:pt x="8" y="9"/>
                  </a:lnTo>
                  <a:lnTo>
                    <a:pt x="8" y="17"/>
                  </a:lnTo>
                  <a:lnTo>
                    <a:pt x="16" y="17"/>
                  </a:lnTo>
                  <a:lnTo>
                    <a:pt x="16" y="26"/>
                  </a:lnTo>
                  <a:lnTo>
                    <a:pt x="32" y="26"/>
                  </a:lnTo>
                  <a:lnTo>
                    <a:pt x="32" y="44"/>
                  </a:lnTo>
                  <a:lnTo>
                    <a:pt x="40" y="44"/>
                  </a:lnTo>
                  <a:lnTo>
                    <a:pt x="40" y="53"/>
                  </a:lnTo>
                  <a:lnTo>
                    <a:pt x="48" y="61"/>
                  </a:lnTo>
                  <a:lnTo>
                    <a:pt x="4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71" name="Freeform 153"/>
            <p:cNvSpPr>
              <a:spLocks/>
            </p:cNvSpPr>
            <p:nvPr/>
          </p:nvSpPr>
          <p:spPr bwMode="auto">
            <a:xfrm>
              <a:off x="2028" y="3455"/>
              <a:ext cx="16" cy="114"/>
            </a:xfrm>
            <a:custGeom>
              <a:avLst/>
              <a:gdLst>
                <a:gd name="T0" fmla="*/ 16 w 16"/>
                <a:gd name="T1" fmla="*/ 0 h 114"/>
                <a:gd name="T2" fmla="*/ 16 w 16"/>
                <a:gd name="T3" fmla="*/ 26 h 114"/>
                <a:gd name="T4" fmla="*/ 16 w 16"/>
                <a:gd name="T5" fmla="*/ 35 h 114"/>
                <a:gd name="T6" fmla="*/ 16 w 16"/>
                <a:gd name="T7" fmla="*/ 43 h 114"/>
                <a:gd name="T8" fmla="*/ 16 w 16"/>
                <a:gd name="T9" fmla="*/ 52 h 114"/>
                <a:gd name="T10" fmla="*/ 16 w 16"/>
                <a:gd name="T11" fmla="*/ 70 h 114"/>
                <a:gd name="T12" fmla="*/ 0 w 16"/>
                <a:gd name="T13" fmla="*/ 79 h 114"/>
                <a:gd name="T14" fmla="*/ 0 w 16"/>
                <a:gd name="T15" fmla="*/ 87 h 114"/>
                <a:gd name="T16" fmla="*/ 0 w 16"/>
                <a:gd name="T17" fmla="*/ 105 h 114"/>
                <a:gd name="T18" fmla="*/ 0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16" y="0"/>
                  </a:moveTo>
                  <a:lnTo>
                    <a:pt x="16" y="26"/>
                  </a:lnTo>
                  <a:lnTo>
                    <a:pt x="16" y="35"/>
                  </a:lnTo>
                  <a:lnTo>
                    <a:pt x="16" y="43"/>
                  </a:lnTo>
                  <a:lnTo>
                    <a:pt x="16" y="52"/>
                  </a:lnTo>
                  <a:lnTo>
                    <a:pt x="16" y="70"/>
                  </a:lnTo>
                  <a:lnTo>
                    <a:pt x="0" y="79"/>
                  </a:lnTo>
                  <a:lnTo>
                    <a:pt x="0" y="87"/>
                  </a:lnTo>
                  <a:lnTo>
                    <a:pt x="0" y="105"/>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72" name="Freeform 154"/>
            <p:cNvSpPr>
              <a:spLocks/>
            </p:cNvSpPr>
            <p:nvPr/>
          </p:nvSpPr>
          <p:spPr bwMode="auto">
            <a:xfrm>
              <a:off x="2076" y="3463"/>
              <a:ext cx="32" cy="79"/>
            </a:xfrm>
            <a:custGeom>
              <a:avLst/>
              <a:gdLst>
                <a:gd name="T0" fmla="*/ 0 w 32"/>
                <a:gd name="T1" fmla="*/ 0 h 79"/>
                <a:gd name="T2" fmla="*/ 0 w 32"/>
                <a:gd name="T3" fmla="*/ 18 h 79"/>
                <a:gd name="T4" fmla="*/ 8 w 32"/>
                <a:gd name="T5" fmla="*/ 27 h 79"/>
                <a:gd name="T6" fmla="*/ 16 w 32"/>
                <a:gd name="T7" fmla="*/ 27 h 79"/>
                <a:gd name="T8" fmla="*/ 16 w 32"/>
                <a:gd name="T9" fmla="*/ 35 h 79"/>
                <a:gd name="T10" fmla="*/ 32 w 32"/>
                <a:gd name="T11" fmla="*/ 44 h 79"/>
                <a:gd name="T12" fmla="*/ 32 w 32"/>
                <a:gd name="T13" fmla="*/ 62 h 79"/>
                <a:gd name="T14" fmla="*/ 32 w 32"/>
                <a:gd name="T15" fmla="*/ 71 h 79"/>
                <a:gd name="T16" fmla="*/ 32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0" y="0"/>
                  </a:moveTo>
                  <a:lnTo>
                    <a:pt x="0" y="18"/>
                  </a:lnTo>
                  <a:lnTo>
                    <a:pt x="8" y="27"/>
                  </a:lnTo>
                  <a:lnTo>
                    <a:pt x="16" y="27"/>
                  </a:lnTo>
                  <a:lnTo>
                    <a:pt x="16" y="35"/>
                  </a:lnTo>
                  <a:lnTo>
                    <a:pt x="32" y="44"/>
                  </a:lnTo>
                  <a:lnTo>
                    <a:pt x="32" y="62"/>
                  </a:lnTo>
                  <a:lnTo>
                    <a:pt x="32" y="71"/>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73" name="Freeform 155"/>
            <p:cNvSpPr>
              <a:spLocks/>
            </p:cNvSpPr>
            <p:nvPr/>
          </p:nvSpPr>
          <p:spPr bwMode="auto">
            <a:xfrm>
              <a:off x="2124" y="3446"/>
              <a:ext cx="24" cy="149"/>
            </a:xfrm>
            <a:custGeom>
              <a:avLst/>
              <a:gdLst>
                <a:gd name="T0" fmla="*/ 0 w 24"/>
                <a:gd name="T1" fmla="*/ 0 h 149"/>
                <a:gd name="T2" fmla="*/ 0 w 24"/>
                <a:gd name="T3" fmla="*/ 9 h 149"/>
                <a:gd name="T4" fmla="*/ 0 w 24"/>
                <a:gd name="T5" fmla="*/ 35 h 149"/>
                <a:gd name="T6" fmla="*/ 0 w 24"/>
                <a:gd name="T7" fmla="*/ 44 h 149"/>
                <a:gd name="T8" fmla="*/ 0 w 24"/>
                <a:gd name="T9" fmla="*/ 52 h 149"/>
                <a:gd name="T10" fmla="*/ 8 w 24"/>
                <a:gd name="T11" fmla="*/ 61 h 149"/>
                <a:gd name="T12" fmla="*/ 8 w 24"/>
                <a:gd name="T13" fmla="*/ 88 h 149"/>
                <a:gd name="T14" fmla="*/ 24 w 24"/>
                <a:gd name="T15" fmla="*/ 96 h 149"/>
                <a:gd name="T16" fmla="*/ 24 w 24"/>
                <a:gd name="T17" fmla="*/ 114 h 149"/>
                <a:gd name="T18" fmla="*/ 24 w 24"/>
                <a:gd name="T19" fmla="*/ 123 h 149"/>
                <a:gd name="T20" fmla="*/ 24 w 24"/>
                <a:gd name="T21" fmla="*/ 132 h 149"/>
                <a:gd name="T22" fmla="*/ 8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0" y="0"/>
                  </a:moveTo>
                  <a:lnTo>
                    <a:pt x="0" y="9"/>
                  </a:lnTo>
                  <a:lnTo>
                    <a:pt x="0" y="35"/>
                  </a:lnTo>
                  <a:lnTo>
                    <a:pt x="0" y="44"/>
                  </a:lnTo>
                  <a:lnTo>
                    <a:pt x="0" y="52"/>
                  </a:lnTo>
                  <a:lnTo>
                    <a:pt x="8" y="61"/>
                  </a:lnTo>
                  <a:lnTo>
                    <a:pt x="8" y="88"/>
                  </a:lnTo>
                  <a:lnTo>
                    <a:pt x="24" y="96"/>
                  </a:lnTo>
                  <a:lnTo>
                    <a:pt x="24" y="114"/>
                  </a:lnTo>
                  <a:lnTo>
                    <a:pt x="24" y="123"/>
                  </a:lnTo>
                  <a:lnTo>
                    <a:pt x="24" y="132"/>
                  </a:lnTo>
                  <a:lnTo>
                    <a:pt x="8"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74" name="Freeform 156"/>
            <p:cNvSpPr>
              <a:spLocks/>
            </p:cNvSpPr>
            <p:nvPr/>
          </p:nvSpPr>
          <p:spPr bwMode="auto">
            <a:xfrm>
              <a:off x="2108" y="3384"/>
              <a:ext cx="72" cy="114"/>
            </a:xfrm>
            <a:custGeom>
              <a:avLst/>
              <a:gdLst>
                <a:gd name="T0" fmla="*/ 0 w 72"/>
                <a:gd name="T1" fmla="*/ 0 h 114"/>
                <a:gd name="T2" fmla="*/ 8 w 72"/>
                <a:gd name="T3" fmla="*/ 9 h 114"/>
                <a:gd name="T4" fmla="*/ 16 w 72"/>
                <a:gd name="T5" fmla="*/ 27 h 114"/>
                <a:gd name="T6" fmla="*/ 24 w 72"/>
                <a:gd name="T7" fmla="*/ 27 h 114"/>
                <a:gd name="T8" fmla="*/ 40 w 72"/>
                <a:gd name="T9" fmla="*/ 35 h 114"/>
                <a:gd name="T10" fmla="*/ 48 w 72"/>
                <a:gd name="T11" fmla="*/ 44 h 114"/>
                <a:gd name="T12" fmla="*/ 56 w 72"/>
                <a:gd name="T13" fmla="*/ 62 h 114"/>
                <a:gd name="T14" fmla="*/ 56 w 72"/>
                <a:gd name="T15" fmla="*/ 71 h 114"/>
                <a:gd name="T16" fmla="*/ 56 w 72"/>
                <a:gd name="T17" fmla="*/ 79 h 114"/>
                <a:gd name="T18" fmla="*/ 56 w 72"/>
                <a:gd name="T19" fmla="*/ 97 h 114"/>
                <a:gd name="T20" fmla="*/ 72 w 72"/>
                <a:gd name="T21" fmla="*/ 106 h 114"/>
                <a:gd name="T22" fmla="*/ 72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0" y="0"/>
                  </a:moveTo>
                  <a:lnTo>
                    <a:pt x="8" y="9"/>
                  </a:lnTo>
                  <a:lnTo>
                    <a:pt x="16" y="27"/>
                  </a:lnTo>
                  <a:lnTo>
                    <a:pt x="24" y="27"/>
                  </a:lnTo>
                  <a:lnTo>
                    <a:pt x="40" y="35"/>
                  </a:lnTo>
                  <a:lnTo>
                    <a:pt x="48" y="44"/>
                  </a:lnTo>
                  <a:lnTo>
                    <a:pt x="56" y="62"/>
                  </a:lnTo>
                  <a:lnTo>
                    <a:pt x="56" y="71"/>
                  </a:lnTo>
                  <a:lnTo>
                    <a:pt x="56" y="79"/>
                  </a:lnTo>
                  <a:lnTo>
                    <a:pt x="56" y="97"/>
                  </a:lnTo>
                  <a:lnTo>
                    <a:pt x="72" y="106"/>
                  </a:lnTo>
                  <a:lnTo>
                    <a:pt x="72"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75" name="Freeform 157"/>
            <p:cNvSpPr>
              <a:spLocks/>
            </p:cNvSpPr>
            <p:nvPr/>
          </p:nvSpPr>
          <p:spPr bwMode="auto">
            <a:xfrm>
              <a:off x="1764" y="3446"/>
              <a:ext cx="48" cy="88"/>
            </a:xfrm>
            <a:custGeom>
              <a:avLst/>
              <a:gdLst>
                <a:gd name="T0" fmla="*/ 48 w 48"/>
                <a:gd name="T1" fmla="*/ 0 h 88"/>
                <a:gd name="T2" fmla="*/ 32 w 48"/>
                <a:gd name="T3" fmla="*/ 0 h 88"/>
                <a:gd name="T4" fmla="*/ 24 w 48"/>
                <a:gd name="T5" fmla="*/ 9 h 88"/>
                <a:gd name="T6" fmla="*/ 24 w 48"/>
                <a:gd name="T7" fmla="*/ 17 h 88"/>
                <a:gd name="T8" fmla="*/ 24 w 48"/>
                <a:gd name="T9" fmla="*/ 35 h 88"/>
                <a:gd name="T10" fmla="*/ 24 w 48"/>
                <a:gd name="T11" fmla="*/ 44 h 88"/>
                <a:gd name="T12" fmla="*/ 16 w 48"/>
                <a:gd name="T13" fmla="*/ 52 h 88"/>
                <a:gd name="T14" fmla="*/ 16 w 48"/>
                <a:gd name="T15" fmla="*/ 61 h 88"/>
                <a:gd name="T16" fmla="*/ 16 w 48"/>
                <a:gd name="T17" fmla="*/ 79 h 88"/>
                <a:gd name="T18" fmla="*/ 16 w 48"/>
                <a:gd name="T19" fmla="*/ 88 h 88"/>
                <a:gd name="T20" fmla="*/ 0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48" y="0"/>
                  </a:moveTo>
                  <a:lnTo>
                    <a:pt x="32" y="0"/>
                  </a:lnTo>
                  <a:lnTo>
                    <a:pt x="24" y="9"/>
                  </a:lnTo>
                  <a:lnTo>
                    <a:pt x="24" y="17"/>
                  </a:lnTo>
                  <a:lnTo>
                    <a:pt x="24" y="35"/>
                  </a:lnTo>
                  <a:lnTo>
                    <a:pt x="24" y="44"/>
                  </a:lnTo>
                  <a:lnTo>
                    <a:pt x="16" y="52"/>
                  </a:lnTo>
                  <a:lnTo>
                    <a:pt x="16" y="61"/>
                  </a:lnTo>
                  <a:lnTo>
                    <a:pt x="16" y="79"/>
                  </a:lnTo>
                  <a:lnTo>
                    <a:pt x="16" y="88"/>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76" name="Freeform 158"/>
            <p:cNvSpPr>
              <a:spLocks/>
            </p:cNvSpPr>
            <p:nvPr/>
          </p:nvSpPr>
          <p:spPr bwMode="auto">
            <a:xfrm>
              <a:off x="1844" y="3498"/>
              <a:ext cx="40" cy="80"/>
            </a:xfrm>
            <a:custGeom>
              <a:avLst/>
              <a:gdLst>
                <a:gd name="T0" fmla="*/ 0 w 40"/>
                <a:gd name="T1" fmla="*/ 0 h 80"/>
                <a:gd name="T2" fmla="*/ 16 w 40"/>
                <a:gd name="T3" fmla="*/ 0 h 80"/>
                <a:gd name="T4" fmla="*/ 32 w 40"/>
                <a:gd name="T5" fmla="*/ 0 h 80"/>
                <a:gd name="T6" fmla="*/ 32 w 40"/>
                <a:gd name="T7" fmla="*/ 9 h 80"/>
                <a:gd name="T8" fmla="*/ 40 w 40"/>
                <a:gd name="T9" fmla="*/ 27 h 80"/>
                <a:gd name="T10" fmla="*/ 40 w 40"/>
                <a:gd name="T11" fmla="*/ 36 h 80"/>
                <a:gd name="T12" fmla="*/ 40 w 40"/>
                <a:gd name="T13" fmla="*/ 44 h 80"/>
                <a:gd name="T14" fmla="*/ 40 w 40"/>
                <a:gd name="T15" fmla="*/ 62 h 80"/>
                <a:gd name="T16" fmla="*/ 40 w 40"/>
                <a:gd name="T17" fmla="*/ 71 h 80"/>
                <a:gd name="T18" fmla="*/ 4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0" y="0"/>
                  </a:moveTo>
                  <a:lnTo>
                    <a:pt x="16" y="0"/>
                  </a:lnTo>
                  <a:lnTo>
                    <a:pt x="32" y="0"/>
                  </a:lnTo>
                  <a:lnTo>
                    <a:pt x="32" y="9"/>
                  </a:lnTo>
                  <a:lnTo>
                    <a:pt x="40" y="27"/>
                  </a:lnTo>
                  <a:lnTo>
                    <a:pt x="40" y="36"/>
                  </a:lnTo>
                  <a:lnTo>
                    <a:pt x="40" y="44"/>
                  </a:lnTo>
                  <a:lnTo>
                    <a:pt x="40" y="62"/>
                  </a:lnTo>
                  <a:lnTo>
                    <a:pt x="40" y="71"/>
                  </a:lnTo>
                  <a:lnTo>
                    <a:pt x="4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77" name="Freeform 159"/>
            <p:cNvSpPr>
              <a:spLocks/>
            </p:cNvSpPr>
            <p:nvPr/>
          </p:nvSpPr>
          <p:spPr bwMode="auto">
            <a:xfrm>
              <a:off x="1844" y="3411"/>
              <a:ext cx="32" cy="79"/>
            </a:xfrm>
            <a:custGeom>
              <a:avLst/>
              <a:gdLst>
                <a:gd name="T0" fmla="*/ 0 w 32"/>
                <a:gd name="T1" fmla="*/ 8 h 79"/>
                <a:gd name="T2" fmla="*/ 8 w 32"/>
                <a:gd name="T3" fmla="*/ 0 h 79"/>
                <a:gd name="T4" fmla="*/ 8 w 32"/>
                <a:gd name="T5" fmla="*/ 8 h 79"/>
                <a:gd name="T6" fmla="*/ 8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32 w 32"/>
                <a:gd name="T19" fmla="*/ 70 h 79"/>
                <a:gd name="T20" fmla="*/ 32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0" y="8"/>
                  </a:moveTo>
                  <a:lnTo>
                    <a:pt x="8" y="0"/>
                  </a:lnTo>
                  <a:lnTo>
                    <a:pt x="8" y="8"/>
                  </a:lnTo>
                  <a:lnTo>
                    <a:pt x="8" y="17"/>
                  </a:lnTo>
                  <a:lnTo>
                    <a:pt x="16" y="17"/>
                  </a:lnTo>
                  <a:lnTo>
                    <a:pt x="16" y="35"/>
                  </a:lnTo>
                  <a:lnTo>
                    <a:pt x="16" y="44"/>
                  </a:lnTo>
                  <a:lnTo>
                    <a:pt x="16" y="52"/>
                  </a:lnTo>
                  <a:lnTo>
                    <a:pt x="16" y="70"/>
                  </a:lnTo>
                  <a:lnTo>
                    <a:pt x="32" y="70"/>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78" name="Freeform 160"/>
            <p:cNvSpPr>
              <a:spLocks/>
            </p:cNvSpPr>
            <p:nvPr/>
          </p:nvSpPr>
          <p:spPr bwMode="auto">
            <a:xfrm>
              <a:off x="2028" y="3534"/>
              <a:ext cx="48" cy="79"/>
            </a:xfrm>
            <a:custGeom>
              <a:avLst/>
              <a:gdLst>
                <a:gd name="T0" fmla="*/ 0 w 48"/>
                <a:gd name="T1" fmla="*/ 0 h 79"/>
                <a:gd name="T2" fmla="*/ 16 w 48"/>
                <a:gd name="T3" fmla="*/ 8 h 79"/>
                <a:gd name="T4" fmla="*/ 16 w 48"/>
                <a:gd name="T5" fmla="*/ 26 h 79"/>
                <a:gd name="T6" fmla="*/ 24 w 48"/>
                <a:gd name="T7" fmla="*/ 35 h 79"/>
                <a:gd name="T8" fmla="*/ 32 w 48"/>
                <a:gd name="T9" fmla="*/ 35 h 79"/>
                <a:gd name="T10" fmla="*/ 32 w 48"/>
                <a:gd name="T11" fmla="*/ 44 h 79"/>
                <a:gd name="T12" fmla="*/ 48 w 48"/>
                <a:gd name="T13" fmla="*/ 44 h 79"/>
                <a:gd name="T14" fmla="*/ 48 w 48"/>
                <a:gd name="T15" fmla="*/ 61 h 79"/>
                <a:gd name="T16" fmla="*/ 48 w 48"/>
                <a:gd name="T17" fmla="*/ 70 h 79"/>
                <a:gd name="T18" fmla="*/ 48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0" y="0"/>
                  </a:moveTo>
                  <a:lnTo>
                    <a:pt x="16" y="8"/>
                  </a:lnTo>
                  <a:lnTo>
                    <a:pt x="16" y="26"/>
                  </a:lnTo>
                  <a:lnTo>
                    <a:pt x="24" y="35"/>
                  </a:lnTo>
                  <a:lnTo>
                    <a:pt x="32" y="35"/>
                  </a:lnTo>
                  <a:lnTo>
                    <a:pt x="32" y="44"/>
                  </a:lnTo>
                  <a:lnTo>
                    <a:pt x="48" y="44"/>
                  </a:lnTo>
                  <a:lnTo>
                    <a:pt x="48" y="61"/>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79" name="Freeform 161"/>
            <p:cNvSpPr>
              <a:spLocks/>
            </p:cNvSpPr>
            <p:nvPr/>
          </p:nvSpPr>
          <p:spPr bwMode="auto">
            <a:xfrm>
              <a:off x="2044" y="3455"/>
              <a:ext cx="64" cy="35"/>
            </a:xfrm>
            <a:custGeom>
              <a:avLst/>
              <a:gdLst>
                <a:gd name="T0" fmla="*/ 0 w 64"/>
                <a:gd name="T1" fmla="*/ 0 h 35"/>
                <a:gd name="T2" fmla="*/ 8 w 64"/>
                <a:gd name="T3" fmla="*/ 0 h 35"/>
                <a:gd name="T4" fmla="*/ 16 w 64"/>
                <a:gd name="T5" fmla="*/ 0 h 35"/>
                <a:gd name="T6" fmla="*/ 32 w 64"/>
                <a:gd name="T7" fmla="*/ 0 h 35"/>
                <a:gd name="T8" fmla="*/ 32 w 64"/>
                <a:gd name="T9" fmla="*/ 8 h 35"/>
                <a:gd name="T10" fmla="*/ 40 w 64"/>
                <a:gd name="T11" fmla="*/ 8 h 35"/>
                <a:gd name="T12" fmla="*/ 48 w 64"/>
                <a:gd name="T13" fmla="*/ 26 h 35"/>
                <a:gd name="T14" fmla="*/ 64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0" y="0"/>
                  </a:moveTo>
                  <a:lnTo>
                    <a:pt x="8" y="0"/>
                  </a:lnTo>
                  <a:lnTo>
                    <a:pt x="16" y="0"/>
                  </a:lnTo>
                  <a:lnTo>
                    <a:pt x="32" y="0"/>
                  </a:lnTo>
                  <a:lnTo>
                    <a:pt x="32" y="8"/>
                  </a:lnTo>
                  <a:lnTo>
                    <a:pt x="40" y="8"/>
                  </a:lnTo>
                  <a:lnTo>
                    <a:pt x="48" y="26"/>
                  </a:lnTo>
                  <a:lnTo>
                    <a:pt x="64"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80" name="Freeform 162"/>
            <p:cNvSpPr>
              <a:spLocks/>
            </p:cNvSpPr>
            <p:nvPr/>
          </p:nvSpPr>
          <p:spPr bwMode="auto">
            <a:xfrm>
              <a:off x="2012" y="3455"/>
              <a:ext cx="16" cy="123"/>
            </a:xfrm>
            <a:custGeom>
              <a:avLst/>
              <a:gdLst>
                <a:gd name="T0" fmla="*/ 16 w 16"/>
                <a:gd name="T1" fmla="*/ 0 h 123"/>
                <a:gd name="T2" fmla="*/ 16 w 16"/>
                <a:gd name="T3" fmla="*/ 35 h 123"/>
                <a:gd name="T4" fmla="*/ 16 w 16"/>
                <a:gd name="T5" fmla="*/ 43 h 123"/>
                <a:gd name="T6" fmla="*/ 16 w 16"/>
                <a:gd name="T7" fmla="*/ 70 h 123"/>
                <a:gd name="T8" fmla="*/ 8 w 16"/>
                <a:gd name="T9" fmla="*/ 70 h 123"/>
                <a:gd name="T10" fmla="*/ 8 w 16"/>
                <a:gd name="T11" fmla="*/ 79 h 123"/>
                <a:gd name="T12" fmla="*/ 8 w 16"/>
                <a:gd name="T13" fmla="*/ 87 h 123"/>
                <a:gd name="T14" fmla="*/ 8 w 16"/>
                <a:gd name="T15" fmla="*/ 105 h 123"/>
                <a:gd name="T16" fmla="*/ 0 w 16"/>
                <a:gd name="T17" fmla="*/ 114 h 123"/>
                <a:gd name="T18" fmla="*/ 0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16" y="0"/>
                  </a:moveTo>
                  <a:lnTo>
                    <a:pt x="16" y="35"/>
                  </a:lnTo>
                  <a:lnTo>
                    <a:pt x="16" y="43"/>
                  </a:lnTo>
                  <a:lnTo>
                    <a:pt x="16" y="70"/>
                  </a:lnTo>
                  <a:lnTo>
                    <a:pt x="8" y="70"/>
                  </a:lnTo>
                  <a:lnTo>
                    <a:pt x="8" y="79"/>
                  </a:lnTo>
                  <a:lnTo>
                    <a:pt x="8" y="87"/>
                  </a:lnTo>
                  <a:lnTo>
                    <a:pt x="8" y="105"/>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81" name="Freeform 163"/>
            <p:cNvSpPr>
              <a:spLocks/>
            </p:cNvSpPr>
            <p:nvPr/>
          </p:nvSpPr>
          <p:spPr bwMode="auto">
            <a:xfrm>
              <a:off x="1980" y="3481"/>
              <a:ext cx="16" cy="61"/>
            </a:xfrm>
            <a:custGeom>
              <a:avLst/>
              <a:gdLst>
                <a:gd name="T0" fmla="*/ 0 w 16"/>
                <a:gd name="T1" fmla="*/ 0 h 61"/>
                <a:gd name="T2" fmla="*/ 8 w 16"/>
                <a:gd name="T3" fmla="*/ 9 h 61"/>
                <a:gd name="T4" fmla="*/ 16 w 16"/>
                <a:gd name="T5" fmla="*/ 17 h 61"/>
                <a:gd name="T6" fmla="*/ 16 w 16"/>
                <a:gd name="T7" fmla="*/ 26 h 61"/>
                <a:gd name="T8" fmla="*/ 16 w 16"/>
                <a:gd name="T9" fmla="*/ 44 h 61"/>
                <a:gd name="T10" fmla="*/ 16 w 16"/>
                <a:gd name="T11" fmla="*/ 53 h 61"/>
                <a:gd name="T12" fmla="*/ 16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0" y="0"/>
                  </a:moveTo>
                  <a:lnTo>
                    <a:pt x="8" y="9"/>
                  </a:lnTo>
                  <a:lnTo>
                    <a:pt x="16" y="17"/>
                  </a:lnTo>
                  <a:lnTo>
                    <a:pt x="16" y="26"/>
                  </a:lnTo>
                  <a:lnTo>
                    <a:pt x="16" y="44"/>
                  </a:lnTo>
                  <a:lnTo>
                    <a:pt x="16" y="53"/>
                  </a:lnTo>
                  <a:lnTo>
                    <a:pt x="16"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82" name="Freeform 164"/>
            <p:cNvSpPr>
              <a:spLocks/>
            </p:cNvSpPr>
            <p:nvPr/>
          </p:nvSpPr>
          <p:spPr bwMode="auto">
            <a:xfrm>
              <a:off x="1948" y="3507"/>
              <a:ext cx="16" cy="88"/>
            </a:xfrm>
            <a:custGeom>
              <a:avLst/>
              <a:gdLst>
                <a:gd name="T0" fmla="*/ 16 w 16"/>
                <a:gd name="T1" fmla="*/ 0 h 88"/>
                <a:gd name="T2" fmla="*/ 16 w 16"/>
                <a:gd name="T3" fmla="*/ 27 h 88"/>
                <a:gd name="T4" fmla="*/ 8 w 16"/>
                <a:gd name="T5" fmla="*/ 35 h 88"/>
                <a:gd name="T6" fmla="*/ 8 w 16"/>
                <a:gd name="T7" fmla="*/ 53 h 88"/>
                <a:gd name="T8" fmla="*/ 0 w 16"/>
                <a:gd name="T9" fmla="*/ 62 h 88"/>
                <a:gd name="T10" fmla="*/ 0 w 16"/>
                <a:gd name="T11" fmla="*/ 71 h 88"/>
                <a:gd name="T12" fmla="*/ 0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16" y="0"/>
                  </a:moveTo>
                  <a:lnTo>
                    <a:pt x="16" y="27"/>
                  </a:lnTo>
                  <a:lnTo>
                    <a:pt x="8" y="35"/>
                  </a:lnTo>
                  <a:lnTo>
                    <a:pt x="8"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83" name="Freeform 165"/>
            <p:cNvSpPr>
              <a:spLocks/>
            </p:cNvSpPr>
            <p:nvPr/>
          </p:nvSpPr>
          <p:spPr bwMode="auto">
            <a:xfrm>
              <a:off x="1908" y="3455"/>
              <a:ext cx="16" cy="123"/>
            </a:xfrm>
            <a:custGeom>
              <a:avLst/>
              <a:gdLst>
                <a:gd name="T0" fmla="*/ 8 w 16"/>
                <a:gd name="T1" fmla="*/ 0 h 123"/>
                <a:gd name="T2" fmla="*/ 8 w 16"/>
                <a:gd name="T3" fmla="*/ 8 h 123"/>
                <a:gd name="T4" fmla="*/ 16 w 16"/>
                <a:gd name="T5" fmla="*/ 26 h 123"/>
                <a:gd name="T6" fmla="*/ 16 w 16"/>
                <a:gd name="T7" fmla="*/ 35 h 123"/>
                <a:gd name="T8" fmla="*/ 8 w 16"/>
                <a:gd name="T9" fmla="*/ 43 h 123"/>
                <a:gd name="T10" fmla="*/ 8 w 16"/>
                <a:gd name="T11" fmla="*/ 52 h 123"/>
                <a:gd name="T12" fmla="*/ 8 w 16"/>
                <a:gd name="T13" fmla="*/ 70 h 123"/>
                <a:gd name="T14" fmla="*/ 8 w 16"/>
                <a:gd name="T15" fmla="*/ 79 h 123"/>
                <a:gd name="T16" fmla="*/ 0 w 16"/>
                <a:gd name="T17" fmla="*/ 87 h 123"/>
                <a:gd name="T18" fmla="*/ 0 w 16"/>
                <a:gd name="T19" fmla="*/ 105 h 123"/>
                <a:gd name="T20" fmla="*/ 0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16" y="26"/>
                  </a:lnTo>
                  <a:lnTo>
                    <a:pt x="16" y="35"/>
                  </a:lnTo>
                  <a:lnTo>
                    <a:pt x="8" y="43"/>
                  </a:lnTo>
                  <a:lnTo>
                    <a:pt x="8" y="52"/>
                  </a:lnTo>
                  <a:lnTo>
                    <a:pt x="8" y="70"/>
                  </a:lnTo>
                  <a:lnTo>
                    <a:pt x="8" y="79"/>
                  </a:lnTo>
                  <a:lnTo>
                    <a:pt x="0" y="87"/>
                  </a:lnTo>
                  <a:lnTo>
                    <a:pt x="0" y="105"/>
                  </a:lnTo>
                  <a:lnTo>
                    <a:pt x="0"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84" name="Freeform 166"/>
            <p:cNvSpPr>
              <a:spLocks/>
            </p:cNvSpPr>
            <p:nvPr/>
          </p:nvSpPr>
          <p:spPr bwMode="auto">
            <a:xfrm>
              <a:off x="1788" y="3490"/>
              <a:ext cx="40" cy="105"/>
            </a:xfrm>
            <a:custGeom>
              <a:avLst/>
              <a:gdLst>
                <a:gd name="T0" fmla="*/ 32 w 40"/>
                <a:gd name="T1" fmla="*/ 0 h 105"/>
                <a:gd name="T2" fmla="*/ 40 w 40"/>
                <a:gd name="T3" fmla="*/ 8 h 105"/>
                <a:gd name="T4" fmla="*/ 32 w 40"/>
                <a:gd name="T5" fmla="*/ 17 h 105"/>
                <a:gd name="T6" fmla="*/ 24 w 40"/>
                <a:gd name="T7" fmla="*/ 35 h 105"/>
                <a:gd name="T8" fmla="*/ 8 w 40"/>
                <a:gd name="T9" fmla="*/ 44 h 105"/>
                <a:gd name="T10" fmla="*/ 8 w 40"/>
                <a:gd name="T11" fmla="*/ 52 h 105"/>
                <a:gd name="T12" fmla="*/ 0 w 40"/>
                <a:gd name="T13" fmla="*/ 70 h 105"/>
                <a:gd name="T14" fmla="*/ 0 w 40"/>
                <a:gd name="T15" fmla="*/ 79 h 105"/>
                <a:gd name="T16" fmla="*/ 0 w 40"/>
                <a:gd name="T17" fmla="*/ 88 h 105"/>
                <a:gd name="T18" fmla="*/ 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32" y="0"/>
                  </a:moveTo>
                  <a:lnTo>
                    <a:pt x="40" y="8"/>
                  </a:lnTo>
                  <a:lnTo>
                    <a:pt x="32" y="17"/>
                  </a:lnTo>
                  <a:lnTo>
                    <a:pt x="24" y="35"/>
                  </a:lnTo>
                  <a:lnTo>
                    <a:pt x="8" y="44"/>
                  </a:lnTo>
                  <a:lnTo>
                    <a:pt x="8" y="52"/>
                  </a:lnTo>
                  <a:lnTo>
                    <a:pt x="0" y="70"/>
                  </a:lnTo>
                  <a:lnTo>
                    <a:pt x="0" y="79"/>
                  </a:lnTo>
                  <a:lnTo>
                    <a:pt x="0" y="88"/>
                  </a:lnTo>
                  <a:lnTo>
                    <a:pt x="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85" name="Freeform 167"/>
            <p:cNvSpPr>
              <a:spLocks/>
            </p:cNvSpPr>
            <p:nvPr/>
          </p:nvSpPr>
          <p:spPr bwMode="auto">
            <a:xfrm>
              <a:off x="1724" y="3463"/>
              <a:ext cx="64" cy="115"/>
            </a:xfrm>
            <a:custGeom>
              <a:avLst/>
              <a:gdLst>
                <a:gd name="T0" fmla="*/ 64 w 64"/>
                <a:gd name="T1" fmla="*/ 0 h 115"/>
                <a:gd name="T2" fmla="*/ 56 w 64"/>
                <a:gd name="T3" fmla="*/ 18 h 115"/>
                <a:gd name="T4" fmla="*/ 56 w 64"/>
                <a:gd name="T5" fmla="*/ 27 h 115"/>
                <a:gd name="T6" fmla="*/ 40 w 64"/>
                <a:gd name="T7" fmla="*/ 27 h 115"/>
                <a:gd name="T8" fmla="*/ 32 w 64"/>
                <a:gd name="T9" fmla="*/ 27 h 115"/>
                <a:gd name="T10" fmla="*/ 32 w 64"/>
                <a:gd name="T11" fmla="*/ 35 h 115"/>
                <a:gd name="T12" fmla="*/ 32 w 64"/>
                <a:gd name="T13" fmla="*/ 44 h 115"/>
                <a:gd name="T14" fmla="*/ 24 w 64"/>
                <a:gd name="T15" fmla="*/ 62 h 115"/>
                <a:gd name="T16" fmla="*/ 16 w 64"/>
                <a:gd name="T17" fmla="*/ 71 h 115"/>
                <a:gd name="T18" fmla="*/ 16 w 64"/>
                <a:gd name="T19" fmla="*/ 79 h 115"/>
                <a:gd name="T20" fmla="*/ 16 w 64"/>
                <a:gd name="T21" fmla="*/ 97 h 115"/>
                <a:gd name="T22" fmla="*/ 0 w 64"/>
                <a:gd name="T23" fmla="*/ 97 h 115"/>
                <a:gd name="T24" fmla="*/ 0 w 64"/>
                <a:gd name="T25" fmla="*/ 106 h 115"/>
                <a:gd name="T26" fmla="*/ 0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64" y="0"/>
                  </a:moveTo>
                  <a:lnTo>
                    <a:pt x="56" y="18"/>
                  </a:lnTo>
                  <a:lnTo>
                    <a:pt x="56" y="27"/>
                  </a:lnTo>
                  <a:lnTo>
                    <a:pt x="40" y="27"/>
                  </a:lnTo>
                  <a:lnTo>
                    <a:pt x="32" y="27"/>
                  </a:lnTo>
                  <a:lnTo>
                    <a:pt x="32" y="35"/>
                  </a:lnTo>
                  <a:lnTo>
                    <a:pt x="32" y="44"/>
                  </a:lnTo>
                  <a:lnTo>
                    <a:pt x="24" y="62"/>
                  </a:lnTo>
                  <a:lnTo>
                    <a:pt x="16" y="71"/>
                  </a:lnTo>
                  <a:lnTo>
                    <a:pt x="16" y="79"/>
                  </a:lnTo>
                  <a:lnTo>
                    <a:pt x="16" y="97"/>
                  </a:lnTo>
                  <a:lnTo>
                    <a:pt x="0" y="97"/>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86" name="Freeform 168"/>
            <p:cNvSpPr>
              <a:spLocks/>
            </p:cNvSpPr>
            <p:nvPr/>
          </p:nvSpPr>
          <p:spPr bwMode="auto">
            <a:xfrm>
              <a:off x="2132" y="3507"/>
              <a:ext cx="48" cy="88"/>
            </a:xfrm>
            <a:custGeom>
              <a:avLst/>
              <a:gdLst>
                <a:gd name="T0" fmla="*/ 0 w 48"/>
                <a:gd name="T1" fmla="*/ 0 h 88"/>
                <a:gd name="T2" fmla="*/ 0 w 48"/>
                <a:gd name="T3" fmla="*/ 18 h 88"/>
                <a:gd name="T4" fmla="*/ 0 w 48"/>
                <a:gd name="T5" fmla="*/ 27 h 88"/>
                <a:gd name="T6" fmla="*/ 16 w 48"/>
                <a:gd name="T7" fmla="*/ 27 h 88"/>
                <a:gd name="T8" fmla="*/ 16 w 48"/>
                <a:gd name="T9" fmla="*/ 35 h 88"/>
                <a:gd name="T10" fmla="*/ 24 w 48"/>
                <a:gd name="T11" fmla="*/ 35 h 88"/>
                <a:gd name="T12" fmla="*/ 32 w 48"/>
                <a:gd name="T13" fmla="*/ 53 h 88"/>
                <a:gd name="T14" fmla="*/ 48 w 48"/>
                <a:gd name="T15" fmla="*/ 62 h 88"/>
                <a:gd name="T16" fmla="*/ 48 w 48"/>
                <a:gd name="T17" fmla="*/ 71 h 88"/>
                <a:gd name="T18" fmla="*/ 48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0" y="0"/>
                  </a:moveTo>
                  <a:lnTo>
                    <a:pt x="0" y="18"/>
                  </a:lnTo>
                  <a:lnTo>
                    <a:pt x="0" y="27"/>
                  </a:lnTo>
                  <a:lnTo>
                    <a:pt x="16" y="27"/>
                  </a:lnTo>
                  <a:lnTo>
                    <a:pt x="16" y="35"/>
                  </a:lnTo>
                  <a:lnTo>
                    <a:pt x="24" y="35"/>
                  </a:lnTo>
                  <a:lnTo>
                    <a:pt x="32" y="53"/>
                  </a:lnTo>
                  <a:lnTo>
                    <a:pt x="48" y="62"/>
                  </a:lnTo>
                  <a:lnTo>
                    <a:pt x="48" y="71"/>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87" name="Freeform 169"/>
            <p:cNvSpPr>
              <a:spLocks/>
            </p:cNvSpPr>
            <p:nvPr/>
          </p:nvSpPr>
          <p:spPr bwMode="auto">
            <a:xfrm>
              <a:off x="2092" y="3314"/>
              <a:ext cx="64" cy="53"/>
            </a:xfrm>
            <a:custGeom>
              <a:avLst/>
              <a:gdLst>
                <a:gd name="T0" fmla="*/ 0 w 64"/>
                <a:gd name="T1" fmla="*/ 0 h 53"/>
                <a:gd name="T2" fmla="*/ 24 w 64"/>
                <a:gd name="T3" fmla="*/ 17 h 53"/>
                <a:gd name="T4" fmla="*/ 32 w 64"/>
                <a:gd name="T5" fmla="*/ 17 h 53"/>
                <a:gd name="T6" fmla="*/ 40 w 64"/>
                <a:gd name="T7" fmla="*/ 17 h 53"/>
                <a:gd name="T8" fmla="*/ 56 w 64"/>
                <a:gd name="T9" fmla="*/ 17 h 53"/>
                <a:gd name="T10" fmla="*/ 64 w 64"/>
                <a:gd name="T11" fmla="*/ 26 h 53"/>
                <a:gd name="T12" fmla="*/ 64 w 64"/>
                <a:gd name="T13" fmla="*/ 35 h 53"/>
                <a:gd name="T14" fmla="*/ 64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0" y="0"/>
                  </a:moveTo>
                  <a:lnTo>
                    <a:pt x="24" y="17"/>
                  </a:lnTo>
                  <a:lnTo>
                    <a:pt x="32" y="17"/>
                  </a:lnTo>
                  <a:lnTo>
                    <a:pt x="40" y="17"/>
                  </a:lnTo>
                  <a:lnTo>
                    <a:pt x="56" y="17"/>
                  </a:lnTo>
                  <a:lnTo>
                    <a:pt x="64" y="26"/>
                  </a:lnTo>
                  <a:lnTo>
                    <a:pt x="64" y="35"/>
                  </a:lnTo>
                  <a:lnTo>
                    <a:pt x="64"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88" name="Freeform 170"/>
            <p:cNvSpPr>
              <a:spLocks/>
            </p:cNvSpPr>
            <p:nvPr/>
          </p:nvSpPr>
          <p:spPr bwMode="auto">
            <a:xfrm>
              <a:off x="1780" y="3314"/>
              <a:ext cx="96" cy="35"/>
            </a:xfrm>
            <a:custGeom>
              <a:avLst/>
              <a:gdLst>
                <a:gd name="T0" fmla="*/ 96 w 96"/>
                <a:gd name="T1" fmla="*/ 0 h 35"/>
                <a:gd name="T2" fmla="*/ 80 w 96"/>
                <a:gd name="T3" fmla="*/ 0 h 35"/>
                <a:gd name="T4" fmla="*/ 72 w 96"/>
                <a:gd name="T5" fmla="*/ 0 h 35"/>
                <a:gd name="T6" fmla="*/ 64 w 96"/>
                <a:gd name="T7" fmla="*/ 0 h 35"/>
                <a:gd name="T8" fmla="*/ 48 w 96"/>
                <a:gd name="T9" fmla="*/ 0 h 35"/>
                <a:gd name="T10" fmla="*/ 40 w 96"/>
                <a:gd name="T11" fmla="*/ 0 h 35"/>
                <a:gd name="T12" fmla="*/ 32 w 96"/>
                <a:gd name="T13" fmla="*/ 0 h 35"/>
                <a:gd name="T14" fmla="*/ 16 w 96"/>
                <a:gd name="T15" fmla="*/ 17 h 35"/>
                <a:gd name="T16" fmla="*/ 8 w 96"/>
                <a:gd name="T17" fmla="*/ 26 h 35"/>
                <a:gd name="T18" fmla="*/ 0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96" y="0"/>
                  </a:moveTo>
                  <a:lnTo>
                    <a:pt x="80" y="0"/>
                  </a:lnTo>
                  <a:lnTo>
                    <a:pt x="72" y="0"/>
                  </a:lnTo>
                  <a:lnTo>
                    <a:pt x="64" y="0"/>
                  </a:lnTo>
                  <a:lnTo>
                    <a:pt x="48" y="0"/>
                  </a:lnTo>
                  <a:lnTo>
                    <a:pt x="40" y="0"/>
                  </a:lnTo>
                  <a:lnTo>
                    <a:pt x="32" y="0"/>
                  </a:lnTo>
                  <a:lnTo>
                    <a:pt x="16" y="17"/>
                  </a:lnTo>
                  <a:lnTo>
                    <a:pt x="8"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89" name="Freeform 171"/>
            <p:cNvSpPr>
              <a:spLocks/>
            </p:cNvSpPr>
            <p:nvPr/>
          </p:nvSpPr>
          <p:spPr bwMode="auto">
            <a:xfrm>
              <a:off x="1780" y="3296"/>
              <a:ext cx="112" cy="44"/>
            </a:xfrm>
            <a:custGeom>
              <a:avLst/>
              <a:gdLst>
                <a:gd name="T0" fmla="*/ 112 w 112"/>
                <a:gd name="T1" fmla="*/ 0 h 44"/>
                <a:gd name="T2" fmla="*/ 104 w 112"/>
                <a:gd name="T3" fmla="*/ 0 h 44"/>
                <a:gd name="T4" fmla="*/ 96 w 112"/>
                <a:gd name="T5" fmla="*/ 0 h 44"/>
                <a:gd name="T6" fmla="*/ 80 w 112"/>
                <a:gd name="T7" fmla="*/ 0 h 44"/>
                <a:gd name="T8" fmla="*/ 72 w 112"/>
                <a:gd name="T9" fmla="*/ 0 h 44"/>
                <a:gd name="T10" fmla="*/ 64 w 112"/>
                <a:gd name="T11" fmla="*/ 0 h 44"/>
                <a:gd name="T12" fmla="*/ 48 w 112"/>
                <a:gd name="T13" fmla="*/ 0 h 44"/>
                <a:gd name="T14" fmla="*/ 40 w 112"/>
                <a:gd name="T15" fmla="*/ 9 h 44"/>
                <a:gd name="T16" fmla="*/ 32 w 112"/>
                <a:gd name="T17" fmla="*/ 9 h 44"/>
                <a:gd name="T18" fmla="*/ 32 w 112"/>
                <a:gd name="T19" fmla="*/ 18 h 44"/>
                <a:gd name="T20" fmla="*/ 16 w 112"/>
                <a:gd name="T21" fmla="*/ 18 h 44"/>
                <a:gd name="T22" fmla="*/ 8 w 112"/>
                <a:gd name="T23" fmla="*/ 35 h 44"/>
                <a:gd name="T24" fmla="*/ 0 w 112"/>
                <a:gd name="T25" fmla="*/ 35 h 44"/>
                <a:gd name="T26" fmla="*/ 0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112" y="0"/>
                  </a:moveTo>
                  <a:lnTo>
                    <a:pt x="104" y="0"/>
                  </a:lnTo>
                  <a:lnTo>
                    <a:pt x="96" y="0"/>
                  </a:lnTo>
                  <a:lnTo>
                    <a:pt x="80" y="0"/>
                  </a:lnTo>
                  <a:lnTo>
                    <a:pt x="72" y="0"/>
                  </a:lnTo>
                  <a:lnTo>
                    <a:pt x="64" y="0"/>
                  </a:lnTo>
                  <a:lnTo>
                    <a:pt x="48" y="0"/>
                  </a:lnTo>
                  <a:lnTo>
                    <a:pt x="40" y="9"/>
                  </a:lnTo>
                  <a:lnTo>
                    <a:pt x="32" y="9"/>
                  </a:lnTo>
                  <a:lnTo>
                    <a:pt x="32" y="18"/>
                  </a:lnTo>
                  <a:lnTo>
                    <a:pt x="16" y="18"/>
                  </a:lnTo>
                  <a:lnTo>
                    <a:pt x="8" y="35"/>
                  </a:lnTo>
                  <a:lnTo>
                    <a:pt x="0" y="35"/>
                  </a:lnTo>
                  <a:lnTo>
                    <a:pt x="0"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90" name="Freeform 172"/>
            <p:cNvSpPr>
              <a:spLocks/>
            </p:cNvSpPr>
            <p:nvPr/>
          </p:nvSpPr>
          <p:spPr bwMode="auto">
            <a:xfrm>
              <a:off x="1748" y="3375"/>
              <a:ext cx="64" cy="71"/>
            </a:xfrm>
            <a:custGeom>
              <a:avLst/>
              <a:gdLst>
                <a:gd name="T0" fmla="*/ 64 w 64"/>
                <a:gd name="T1" fmla="*/ 0 h 71"/>
                <a:gd name="T2" fmla="*/ 48 w 64"/>
                <a:gd name="T3" fmla="*/ 0 h 71"/>
                <a:gd name="T4" fmla="*/ 40 w 64"/>
                <a:gd name="T5" fmla="*/ 9 h 71"/>
                <a:gd name="T6" fmla="*/ 32 w 64"/>
                <a:gd name="T7" fmla="*/ 18 h 71"/>
                <a:gd name="T8" fmla="*/ 32 w 64"/>
                <a:gd name="T9" fmla="*/ 36 h 71"/>
                <a:gd name="T10" fmla="*/ 16 w 64"/>
                <a:gd name="T11" fmla="*/ 44 h 71"/>
                <a:gd name="T12" fmla="*/ 16 w 64"/>
                <a:gd name="T13" fmla="*/ 53 h 71"/>
                <a:gd name="T14" fmla="*/ 8 w 64"/>
                <a:gd name="T15" fmla="*/ 53 h 71"/>
                <a:gd name="T16" fmla="*/ 0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64" y="0"/>
                  </a:moveTo>
                  <a:lnTo>
                    <a:pt x="48" y="0"/>
                  </a:lnTo>
                  <a:lnTo>
                    <a:pt x="40" y="9"/>
                  </a:lnTo>
                  <a:lnTo>
                    <a:pt x="32" y="18"/>
                  </a:lnTo>
                  <a:lnTo>
                    <a:pt x="32" y="36"/>
                  </a:lnTo>
                  <a:lnTo>
                    <a:pt x="16" y="44"/>
                  </a:lnTo>
                  <a:lnTo>
                    <a:pt x="16" y="53"/>
                  </a:lnTo>
                  <a:lnTo>
                    <a:pt x="8" y="53"/>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91" name="Freeform 173"/>
            <p:cNvSpPr>
              <a:spLocks/>
            </p:cNvSpPr>
            <p:nvPr/>
          </p:nvSpPr>
          <p:spPr bwMode="auto">
            <a:xfrm>
              <a:off x="1692" y="3455"/>
              <a:ext cx="96" cy="43"/>
            </a:xfrm>
            <a:custGeom>
              <a:avLst/>
              <a:gdLst>
                <a:gd name="T0" fmla="*/ 96 w 96"/>
                <a:gd name="T1" fmla="*/ 0 h 43"/>
                <a:gd name="T2" fmla="*/ 88 w 96"/>
                <a:gd name="T3" fmla="*/ 0 h 43"/>
                <a:gd name="T4" fmla="*/ 72 w 96"/>
                <a:gd name="T5" fmla="*/ 8 h 43"/>
                <a:gd name="T6" fmla="*/ 64 w 96"/>
                <a:gd name="T7" fmla="*/ 8 h 43"/>
                <a:gd name="T8" fmla="*/ 56 w 96"/>
                <a:gd name="T9" fmla="*/ 26 h 43"/>
                <a:gd name="T10" fmla="*/ 48 w 96"/>
                <a:gd name="T11" fmla="*/ 26 h 43"/>
                <a:gd name="T12" fmla="*/ 32 w 96"/>
                <a:gd name="T13" fmla="*/ 26 h 43"/>
                <a:gd name="T14" fmla="*/ 24 w 96"/>
                <a:gd name="T15" fmla="*/ 26 h 43"/>
                <a:gd name="T16" fmla="*/ 16 w 96"/>
                <a:gd name="T17" fmla="*/ 35 h 43"/>
                <a:gd name="T18" fmla="*/ 0 w 96"/>
                <a:gd name="T19" fmla="*/ 35 h 43"/>
                <a:gd name="T20" fmla="*/ 0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96" y="0"/>
                  </a:moveTo>
                  <a:lnTo>
                    <a:pt x="88" y="0"/>
                  </a:lnTo>
                  <a:lnTo>
                    <a:pt x="72" y="8"/>
                  </a:lnTo>
                  <a:lnTo>
                    <a:pt x="64" y="8"/>
                  </a:lnTo>
                  <a:lnTo>
                    <a:pt x="56" y="26"/>
                  </a:lnTo>
                  <a:lnTo>
                    <a:pt x="48" y="26"/>
                  </a:lnTo>
                  <a:lnTo>
                    <a:pt x="32" y="26"/>
                  </a:lnTo>
                  <a:lnTo>
                    <a:pt x="24" y="26"/>
                  </a:lnTo>
                  <a:lnTo>
                    <a:pt x="16" y="35"/>
                  </a:lnTo>
                  <a:lnTo>
                    <a:pt x="0" y="35"/>
                  </a:lnTo>
                  <a:lnTo>
                    <a:pt x="0"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4456" name="Group 174"/>
          <p:cNvGrpSpPr>
            <a:grpSpLocks/>
          </p:cNvGrpSpPr>
          <p:nvPr/>
        </p:nvGrpSpPr>
        <p:grpSpPr bwMode="auto">
          <a:xfrm>
            <a:off x="3281363" y="2514600"/>
            <a:ext cx="685800" cy="573088"/>
            <a:chOff x="1748" y="2760"/>
            <a:chExt cx="480" cy="457"/>
          </a:xfrm>
        </p:grpSpPr>
        <p:sp>
          <p:nvSpPr>
            <p:cNvPr id="493033" name="Freeform 175"/>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232 w 232"/>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211"/>
                <a:gd name="T188" fmla="*/ 232 w 232"/>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lnTo>
                    <a:pt x="232"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34" name="Freeform 176"/>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211"/>
                <a:gd name="T185" fmla="*/ 232 w 232"/>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35" name="Freeform 177"/>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56 w 208"/>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8"/>
                <a:gd name="T187" fmla="*/ 0 h 255"/>
                <a:gd name="T188" fmla="*/ 208 w 208"/>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lnTo>
                    <a:pt x="56"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36" name="Freeform 178"/>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8"/>
                <a:gd name="T184" fmla="*/ 0 h 255"/>
                <a:gd name="T185" fmla="*/ 208 w 208"/>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37" name="Freeform 179"/>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40 w 280"/>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0"/>
                <a:gd name="T118" fmla="*/ 0 h 360"/>
                <a:gd name="T119" fmla="*/ 280 w 280"/>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lnTo>
                    <a:pt x="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38" name="Freeform 180"/>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80"/>
                <a:gd name="T115" fmla="*/ 0 h 360"/>
                <a:gd name="T116" fmla="*/ 280 w 280"/>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39" name="Freeform 181"/>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40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lnTo>
                    <a:pt x="40"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40" name="Freeform 182"/>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41" name="Freeform 183"/>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208 w 208"/>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8"/>
                <a:gd name="T139" fmla="*/ 0 h 457"/>
                <a:gd name="T140" fmla="*/ 208 w 208"/>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lnTo>
                    <a:pt x="208"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42" name="Freeform 184"/>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8"/>
                <a:gd name="T136" fmla="*/ 0 h 457"/>
                <a:gd name="T137" fmla="*/ 208 w 208"/>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43" name="Freeform 185"/>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232 w 232"/>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325"/>
                <a:gd name="T188" fmla="*/ 232 w 232"/>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lnTo>
                    <a:pt x="232"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44" name="Freeform 186"/>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325"/>
                <a:gd name="T185" fmla="*/ 232 w 232"/>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4457" name="Group 187"/>
          <p:cNvGrpSpPr>
            <a:grpSpLocks/>
          </p:cNvGrpSpPr>
          <p:nvPr/>
        </p:nvGrpSpPr>
        <p:grpSpPr bwMode="auto">
          <a:xfrm>
            <a:off x="3725863" y="3043238"/>
            <a:ext cx="774700" cy="614362"/>
            <a:chOff x="1692" y="3226"/>
            <a:chExt cx="488" cy="387"/>
          </a:xfrm>
        </p:grpSpPr>
        <p:sp>
          <p:nvSpPr>
            <p:cNvPr id="492986" name="Freeform 188"/>
            <p:cNvSpPr>
              <a:spLocks/>
            </p:cNvSpPr>
            <p:nvPr/>
          </p:nvSpPr>
          <p:spPr bwMode="auto">
            <a:xfrm>
              <a:off x="1996" y="3226"/>
              <a:ext cx="40" cy="53"/>
            </a:xfrm>
            <a:custGeom>
              <a:avLst/>
              <a:gdLst>
                <a:gd name="T0" fmla="*/ 0 w 40"/>
                <a:gd name="T1" fmla="*/ 0 h 53"/>
                <a:gd name="T2" fmla="*/ 0 w 40"/>
                <a:gd name="T3" fmla="*/ 9 h 53"/>
                <a:gd name="T4" fmla="*/ 0 w 40"/>
                <a:gd name="T5" fmla="*/ 18 h 53"/>
                <a:gd name="T6" fmla="*/ 8 w 40"/>
                <a:gd name="T7" fmla="*/ 18 h 53"/>
                <a:gd name="T8" fmla="*/ 24 w 40"/>
                <a:gd name="T9" fmla="*/ 18 h 53"/>
                <a:gd name="T10" fmla="*/ 24 w 40"/>
                <a:gd name="T11" fmla="*/ 35 h 53"/>
                <a:gd name="T12" fmla="*/ 32 w 40"/>
                <a:gd name="T13" fmla="*/ 35 h 53"/>
                <a:gd name="T14" fmla="*/ 32 w 40"/>
                <a:gd name="T15" fmla="*/ 44 h 53"/>
                <a:gd name="T16" fmla="*/ 40 w 40"/>
                <a:gd name="T17" fmla="*/ 44 h 53"/>
                <a:gd name="T18" fmla="*/ 4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0" y="0"/>
                  </a:moveTo>
                  <a:lnTo>
                    <a:pt x="0" y="9"/>
                  </a:lnTo>
                  <a:lnTo>
                    <a:pt x="0" y="18"/>
                  </a:lnTo>
                  <a:lnTo>
                    <a:pt x="8" y="18"/>
                  </a:lnTo>
                  <a:lnTo>
                    <a:pt x="24" y="18"/>
                  </a:lnTo>
                  <a:lnTo>
                    <a:pt x="24" y="35"/>
                  </a:lnTo>
                  <a:lnTo>
                    <a:pt x="32" y="35"/>
                  </a:lnTo>
                  <a:lnTo>
                    <a:pt x="32" y="44"/>
                  </a:lnTo>
                  <a:lnTo>
                    <a:pt x="40" y="44"/>
                  </a:lnTo>
                  <a:lnTo>
                    <a:pt x="4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87" name="Freeform 189"/>
            <p:cNvSpPr>
              <a:spLocks/>
            </p:cNvSpPr>
            <p:nvPr/>
          </p:nvSpPr>
          <p:spPr bwMode="auto">
            <a:xfrm>
              <a:off x="1940" y="3226"/>
              <a:ext cx="56" cy="97"/>
            </a:xfrm>
            <a:custGeom>
              <a:avLst/>
              <a:gdLst>
                <a:gd name="T0" fmla="*/ 56 w 56"/>
                <a:gd name="T1" fmla="*/ 0 h 97"/>
                <a:gd name="T2" fmla="*/ 56 w 56"/>
                <a:gd name="T3" fmla="*/ 9 h 97"/>
                <a:gd name="T4" fmla="*/ 56 w 56"/>
                <a:gd name="T5" fmla="*/ 18 h 97"/>
                <a:gd name="T6" fmla="*/ 48 w 56"/>
                <a:gd name="T7" fmla="*/ 35 h 97"/>
                <a:gd name="T8" fmla="*/ 32 w 56"/>
                <a:gd name="T9" fmla="*/ 44 h 97"/>
                <a:gd name="T10" fmla="*/ 24 w 56"/>
                <a:gd name="T11" fmla="*/ 53 h 97"/>
                <a:gd name="T12" fmla="*/ 16 w 56"/>
                <a:gd name="T13" fmla="*/ 62 h 97"/>
                <a:gd name="T14" fmla="*/ 0 w 56"/>
                <a:gd name="T15" fmla="*/ 79 h 97"/>
                <a:gd name="T16" fmla="*/ 0 w 56"/>
                <a:gd name="T17" fmla="*/ 88 h 97"/>
                <a:gd name="T18" fmla="*/ 0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56" y="0"/>
                  </a:moveTo>
                  <a:lnTo>
                    <a:pt x="56" y="9"/>
                  </a:lnTo>
                  <a:lnTo>
                    <a:pt x="56" y="18"/>
                  </a:lnTo>
                  <a:lnTo>
                    <a:pt x="48" y="35"/>
                  </a:lnTo>
                  <a:lnTo>
                    <a:pt x="32" y="44"/>
                  </a:lnTo>
                  <a:lnTo>
                    <a:pt x="24" y="53"/>
                  </a:lnTo>
                  <a:lnTo>
                    <a:pt x="16" y="62"/>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88" name="Freeform 190"/>
            <p:cNvSpPr>
              <a:spLocks/>
            </p:cNvSpPr>
            <p:nvPr/>
          </p:nvSpPr>
          <p:spPr bwMode="auto">
            <a:xfrm>
              <a:off x="1884" y="3226"/>
              <a:ext cx="80" cy="97"/>
            </a:xfrm>
            <a:custGeom>
              <a:avLst/>
              <a:gdLst>
                <a:gd name="T0" fmla="*/ 80 w 80"/>
                <a:gd name="T1" fmla="*/ 0 h 97"/>
                <a:gd name="T2" fmla="*/ 72 w 80"/>
                <a:gd name="T3" fmla="*/ 35 h 97"/>
                <a:gd name="T4" fmla="*/ 56 w 80"/>
                <a:gd name="T5" fmla="*/ 35 h 97"/>
                <a:gd name="T6" fmla="*/ 56 w 80"/>
                <a:gd name="T7" fmla="*/ 44 h 97"/>
                <a:gd name="T8" fmla="*/ 48 w 80"/>
                <a:gd name="T9" fmla="*/ 44 h 97"/>
                <a:gd name="T10" fmla="*/ 40 w 80"/>
                <a:gd name="T11" fmla="*/ 44 h 97"/>
                <a:gd name="T12" fmla="*/ 32 w 80"/>
                <a:gd name="T13" fmla="*/ 53 h 97"/>
                <a:gd name="T14" fmla="*/ 16 w 80"/>
                <a:gd name="T15" fmla="*/ 53 h 97"/>
                <a:gd name="T16" fmla="*/ 16 w 80"/>
                <a:gd name="T17" fmla="*/ 62 h 97"/>
                <a:gd name="T18" fmla="*/ 8 w 80"/>
                <a:gd name="T19" fmla="*/ 62 h 97"/>
                <a:gd name="T20" fmla="*/ 8 w 80"/>
                <a:gd name="T21" fmla="*/ 79 h 97"/>
                <a:gd name="T22" fmla="*/ 0 w 80"/>
                <a:gd name="T23" fmla="*/ 79 h 97"/>
                <a:gd name="T24" fmla="*/ 0 w 80"/>
                <a:gd name="T25" fmla="*/ 88 h 97"/>
                <a:gd name="T26" fmla="*/ 0 w 80"/>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
                <a:gd name="T43" fmla="*/ 0 h 97"/>
                <a:gd name="T44" fmla="*/ 80 w 80"/>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 h="97">
                  <a:moveTo>
                    <a:pt x="80" y="0"/>
                  </a:moveTo>
                  <a:lnTo>
                    <a:pt x="72" y="35"/>
                  </a:lnTo>
                  <a:lnTo>
                    <a:pt x="56" y="35"/>
                  </a:lnTo>
                  <a:lnTo>
                    <a:pt x="56" y="44"/>
                  </a:lnTo>
                  <a:lnTo>
                    <a:pt x="48" y="44"/>
                  </a:lnTo>
                  <a:lnTo>
                    <a:pt x="40" y="44"/>
                  </a:lnTo>
                  <a:lnTo>
                    <a:pt x="32" y="53"/>
                  </a:lnTo>
                  <a:lnTo>
                    <a:pt x="16" y="53"/>
                  </a:lnTo>
                  <a:lnTo>
                    <a:pt x="16" y="62"/>
                  </a:lnTo>
                  <a:lnTo>
                    <a:pt x="8" y="62"/>
                  </a:lnTo>
                  <a:lnTo>
                    <a:pt x="8" y="79"/>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89" name="Freeform 191"/>
            <p:cNvSpPr>
              <a:spLocks/>
            </p:cNvSpPr>
            <p:nvPr/>
          </p:nvSpPr>
          <p:spPr bwMode="auto">
            <a:xfrm>
              <a:off x="1972" y="3270"/>
              <a:ext cx="56" cy="114"/>
            </a:xfrm>
            <a:custGeom>
              <a:avLst/>
              <a:gdLst>
                <a:gd name="T0" fmla="*/ 0 w 56"/>
                <a:gd name="T1" fmla="*/ 0 h 114"/>
                <a:gd name="T2" fmla="*/ 0 w 56"/>
                <a:gd name="T3" fmla="*/ 9 h 114"/>
                <a:gd name="T4" fmla="*/ 0 w 56"/>
                <a:gd name="T5" fmla="*/ 18 h 114"/>
                <a:gd name="T6" fmla="*/ 0 w 56"/>
                <a:gd name="T7" fmla="*/ 35 h 114"/>
                <a:gd name="T8" fmla="*/ 16 w 56"/>
                <a:gd name="T9" fmla="*/ 44 h 114"/>
                <a:gd name="T10" fmla="*/ 24 w 56"/>
                <a:gd name="T11" fmla="*/ 53 h 114"/>
                <a:gd name="T12" fmla="*/ 48 w 56"/>
                <a:gd name="T13" fmla="*/ 70 h 114"/>
                <a:gd name="T14" fmla="*/ 48 w 56"/>
                <a:gd name="T15" fmla="*/ 79 h 114"/>
                <a:gd name="T16" fmla="*/ 48 w 56"/>
                <a:gd name="T17" fmla="*/ 88 h 114"/>
                <a:gd name="T18" fmla="*/ 56 w 56"/>
                <a:gd name="T19" fmla="*/ 88 h 114"/>
                <a:gd name="T20" fmla="*/ 56 w 56"/>
                <a:gd name="T21" fmla="*/ 105 h 114"/>
                <a:gd name="T22" fmla="*/ 56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0" y="0"/>
                  </a:moveTo>
                  <a:lnTo>
                    <a:pt x="0" y="9"/>
                  </a:lnTo>
                  <a:lnTo>
                    <a:pt x="0" y="18"/>
                  </a:lnTo>
                  <a:lnTo>
                    <a:pt x="0" y="35"/>
                  </a:lnTo>
                  <a:lnTo>
                    <a:pt x="16" y="44"/>
                  </a:lnTo>
                  <a:lnTo>
                    <a:pt x="24" y="53"/>
                  </a:lnTo>
                  <a:lnTo>
                    <a:pt x="48" y="70"/>
                  </a:lnTo>
                  <a:lnTo>
                    <a:pt x="48" y="79"/>
                  </a:lnTo>
                  <a:lnTo>
                    <a:pt x="48" y="88"/>
                  </a:lnTo>
                  <a:lnTo>
                    <a:pt x="56" y="88"/>
                  </a:lnTo>
                  <a:lnTo>
                    <a:pt x="56" y="105"/>
                  </a:lnTo>
                  <a:lnTo>
                    <a:pt x="5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90" name="Freeform 192"/>
            <p:cNvSpPr>
              <a:spLocks/>
            </p:cNvSpPr>
            <p:nvPr/>
          </p:nvSpPr>
          <p:spPr bwMode="auto">
            <a:xfrm>
              <a:off x="1900" y="3226"/>
              <a:ext cx="72" cy="158"/>
            </a:xfrm>
            <a:custGeom>
              <a:avLst/>
              <a:gdLst>
                <a:gd name="T0" fmla="*/ 72 w 72"/>
                <a:gd name="T1" fmla="*/ 0 h 158"/>
                <a:gd name="T2" fmla="*/ 64 w 72"/>
                <a:gd name="T3" fmla="*/ 44 h 158"/>
                <a:gd name="T4" fmla="*/ 64 w 72"/>
                <a:gd name="T5" fmla="*/ 53 h 158"/>
                <a:gd name="T6" fmla="*/ 56 w 72"/>
                <a:gd name="T7" fmla="*/ 53 h 158"/>
                <a:gd name="T8" fmla="*/ 56 w 72"/>
                <a:gd name="T9" fmla="*/ 62 h 158"/>
                <a:gd name="T10" fmla="*/ 40 w 72"/>
                <a:gd name="T11" fmla="*/ 79 h 158"/>
                <a:gd name="T12" fmla="*/ 32 w 72"/>
                <a:gd name="T13" fmla="*/ 79 h 158"/>
                <a:gd name="T14" fmla="*/ 32 w 72"/>
                <a:gd name="T15" fmla="*/ 88 h 158"/>
                <a:gd name="T16" fmla="*/ 24 w 72"/>
                <a:gd name="T17" fmla="*/ 88 h 158"/>
                <a:gd name="T18" fmla="*/ 24 w 72"/>
                <a:gd name="T19" fmla="*/ 97 h 158"/>
                <a:gd name="T20" fmla="*/ 24 w 72"/>
                <a:gd name="T21" fmla="*/ 114 h 158"/>
                <a:gd name="T22" fmla="*/ 16 w 72"/>
                <a:gd name="T23" fmla="*/ 114 h 158"/>
                <a:gd name="T24" fmla="*/ 16 w 72"/>
                <a:gd name="T25" fmla="*/ 123 h 158"/>
                <a:gd name="T26" fmla="*/ 0 w 72"/>
                <a:gd name="T27" fmla="*/ 132 h 158"/>
                <a:gd name="T28" fmla="*/ 0 w 72"/>
                <a:gd name="T29" fmla="*/ 149 h 158"/>
                <a:gd name="T30" fmla="*/ 16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72" y="0"/>
                  </a:moveTo>
                  <a:lnTo>
                    <a:pt x="64" y="44"/>
                  </a:lnTo>
                  <a:lnTo>
                    <a:pt x="64" y="53"/>
                  </a:lnTo>
                  <a:lnTo>
                    <a:pt x="56" y="53"/>
                  </a:lnTo>
                  <a:lnTo>
                    <a:pt x="56" y="62"/>
                  </a:lnTo>
                  <a:lnTo>
                    <a:pt x="40" y="79"/>
                  </a:lnTo>
                  <a:lnTo>
                    <a:pt x="32" y="79"/>
                  </a:lnTo>
                  <a:lnTo>
                    <a:pt x="32" y="88"/>
                  </a:lnTo>
                  <a:lnTo>
                    <a:pt x="24" y="88"/>
                  </a:lnTo>
                  <a:lnTo>
                    <a:pt x="24" y="97"/>
                  </a:lnTo>
                  <a:lnTo>
                    <a:pt x="24" y="114"/>
                  </a:lnTo>
                  <a:lnTo>
                    <a:pt x="16" y="114"/>
                  </a:lnTo>
                  <a:lnTo>
                    <a:pt x="16" y="123"/>
                  </a:lnTo>
                  <a:lnTo>
                    <a:pt x="0" y="132"/>
                  </a:lnTo>
                  <a:lnTo>
                    <a:pt x="0" y="149"/>
                  </a:lnTo>
                  <a:lnTo>
                    <a:pt x="16"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91" name="Freeform 193"/>
            <p:cNvSpPr>
              <a:spLocks/>
            </p:cNvSpPr>
            <p:nvPr/>
          </p:nvSpPr>
          <p:spPr bwMode="auto">
            <a:xfrm>
              <a:off x="1972" y="3226"/>
              <a:ext cx="96" cy="114"/>
            </a:xfrm>
            <a:custGeom>
              <a:avLst/>
              <a:gdLst>
                <a:gd name="T0" fmla="*/ 0 w 96"/>
                <a:gd name="T1" fmla="*/ 0 h 114"/>
                <a:gd name="T2" fmla="*/ 24 w 96"/>
                <a:gd name="T3" fmla="*/ 35 h 114"/>
                <a:gd name="T4" fmla="*/ 32 w 96"/>
                <a:gd name="T5" fmla="*/ 44 h 114"/>
                <a:gd name="T6" fmla="*/ 48 w 96"/>
                <a:gd name="T7" fmla="*/ 44 h 114"/>
                <a:gd name="T8" fmla="*/ 56 w 96"/>
                <a:gd name="T9" fmla="*/ 44 h 114"/>
                <a:gd name="T10" fmla="*/ 64 w 96"/>
                <a:gd name="T11" fmla="*/ 44 h 114"/>
                <a:gd name="T12" fmla="*/ 64 w 96"/>
                <a:gd name="T13" fmla="*/ 53 h 114"/>
                <a:gd name="T14" fmla="*/ 80 w 96"/>
                <a:gd name="T15" fmla="*/ 53 h 114"/>
                <a:gd name="T16" fmla="*/ 88 w 96"/>
                <a:gd name="T17" fmla="*/ 62 h 114"/>
                <a:gd name="T18" fmla="*/ 96 w 96"/>
                <a:gd name="T19" fmla="*/ 79 h 114"/>
                <a:gd name="T20" fmla="*/ 96 w 96"/>
                <a:gd name="T21" fmla="*/ 88 h 114"/>
                <a:gd name="T22" fmla="*/ 96 w 96"/>
                <a:gd name="T23" fmla="*/ 97 h 114"/>
                <a:gd name="T24" fmla="*/ 96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0" y="0"/>
                  </a:moveTo>
                  <a:lnTo>
                    <a:pt x="24" y="35"/>
                  </a:lnTo>
                  <a:lnTo>
                    <a:pt x="32" y="44"/>
                  </a:lnTo>
                  <a:lnTo>
                    <a:pt x="48" y="44"/>
                  </a:lnTo>
                  <a:lnTo>
                    <a:pt x="56" y="44"/>
                  </a:lnTo>
                  <a:lnTo>
                    <a:pt x="64" y="44"/>
                  </a:lnTo>
                  <a:lnTo>
                    <a:pt x="64" y="53"/>
                  </a:lnTo>
                  <a:lnTo>
                    <a:pt x="80" y="53"/>
                  </a:lnTo>
                  <a:lnTo>
                    <a:pt x="88" y="62"/>
                  </a:lnTo>
                  <a:lnTo>
                    <a:pt x="96" y="79"/>
                  </a:lnTo>
                  <a:lnTo>
                    <a:pt x="96" y="88"/>
                  </a:lnTo>
                  <a:lnTo>
                    <a:pt x="96" y="97"/>
                  </a:lnTo>
                  <a:lnTo>
                    <a:pt x="9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92" name="Freeform 194"/>
            <p:cNvSpPr>
              <a:spLocks/>
            </p:cNvSpPr>
            <p:nvPr/>
          </p:nvSpPr>
          <p:spPr bwMode="auto">
            <a:xfrm>
              <a:off x="1988" y="3270"/>
              <a:ext cx="40" cy="132"/>
            </a:xfrm>
            <a:custGeom>
              <a:avLst/>
              <a:gdLst>
                <a:gd name="T0" fmla="*/ 40 w 40"/>
                <a:gd name="T1" fmla="*/ 0 h 132"/>
                <a:gd name="T2" fmla="*/ 40 w 40"/>
                <a:gd name="T3" fmla="*/ 9 h 132"/>
                <a:gd name="T4" fmla="*/ 40 w 40"/>
                <a:gd name="T5" fmla="*/ 18 h 132"/>
                <a:gd name="T6" fmla="*/ 40 w 40"/>
                <a:gd name="T7" fmla="*/ 35 h 132"/>
                <a:gd name="T8" fmla="*/ 40 w 40"/>
                <a:gd name="T9" fmla="*/ 44 h 132"/>
                <a:gd name="T10" fmla="*/ 32 w 40"/>
                <a:gd name="T11" fmla="*/ 53 h 132"/>
                <a:gd name="T12" fmla="*/ 16 w 40"/>
                <a:gd name="T13" fmla="*/ 70 h 132"/>
                <a:gd name="T14" fmla="*/ 16 w 40"/>
                <a:gd name="T15" fmla="*/ 79 h 132"/>
                <a:gd name="T16" fmla="*/ 8 w 40"/>
                <a:gd name="T17" fmla="*/ 88 h 132"/>
                <a:gd name="T18" fmla="*/ 8 w 40"/>
                <a:gd name="T19" fmla="*/ 105 h 132"/>
                <a:gd name="T20" fmla="*/ 0 w 40"/>
                <a:gd name="T21" fmla="*/ 105 h 132"/>
                <a:gd name="T22" fmla="*/ 0 w 40"/>
                <a:gd name="T23" fmla="*/ 114 h 132"/>
                <a:gd name="T24" fmla="*/ 0 w 40"/>
                <a:gd name="T25" fmla="*/ 123 h 132"/>
                <a:gd name="T26" fmla="*/ 0 w 40"/>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132"/>
                <a:gd name="T44" fmla="*/ 40 w 40"/>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132">
                  <a:moveTo>
                    <a:pt x="40" y="0"/>
                  </a:moveTo>
                  <a:lnTo>
                    <a:pt x="40" y="9"/>
                  </a:lnTo>
                  <a:lnTo>
                    <a:pt x="40" y="18"/>
                  </a:lnTo>
                  <a:lnTo>
                    <a:pt x="40" y="35"/>
                  </a:lnTo>
                  <a:lnTo>
                    <a:pt x="40" y="44"/>
                  </a:lnTo>
                  <a:lnTo>
                    <a:pt x="32" y="53"/>
                  </a:lnTo>
                  <a:lnTo>
                    <a:pt x="16" y="70"/>
                  </a:lnTo>
                  <a:lnTo>
                    <a:pt x="16" y="79"/>
                  </a:lnTo>
                  <a:lnTo>
                    <a:pt x="8" y="88"/>
                  </a:lnTo>
                  <a:lnTo>
                    <a:pt x="8" y="105"/>
                  </a:lnTo>
                  <a:lnTo>
                    <a:pt x="0" y="105"/>
                  </a:lnTo>
                  <a:lnTo>
                    <a:pt x="0" y="114"/>
                  </a:lnTo>
                  <a:lnTo>
                    <a:pt x="0" y="123"/>
                  </a:lnTo>
                  <a:lnTo>
                    <a:pt x="0"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93" name="Freeform 195"/>
            <p:cNvSpPr>
              <a:spLocks/>
            </p:cNvSpPr>
            <p:nvPr/>
          </p:nvSpPr>
          <p:spPr bwMode="auto">
            <a:xfrm>
              <a:off x="1948" y="3305"/>
              <a:ext cx="40" cy="88"/>
            </a:xfrm>
            <a:custGeom>
              <a:avLst/>
              <a:gdLst>
                <a:gd name="T0" fmla="*/ 0 w 40"/>
                <a:gd name="T1" fmla="*/ 0 h 88"/>
                <a:gd name="T2" fmla="*/ 0 w 40"/>
                <a:gd name="T3" fmla="*/ 26 h 88"/>
                <a:gd name="T4" fmla="*/ 8 w 40"/>
                <a:gd name="T5" fmla="*/ 35 h 88"/>
                <a:gd name="T6" fmla="*/ 16 w 40"/>
                <a:gd name="T7" fmla="*/ 44 h 88"/>
                <a:gd name="T8" fmla="*/ 32 w 40"/>
                <a:gd name="T9" fmla="*/ 44 h 88"/>
                <a:gd name="T10" fmla="*/ 32 w 40"/>
                <a:gd name="T11" fmla="*/ 62 h 88"/>
                <a:gd name="T12" fmla="*/ 40 w 40"/>
                <a:gd name="T13" fmla="*/ 62 h 88"/>
                <a:gd name="T14" fmla="*/ 40 w 40"/>
                <a:gd name="T15" fmla="*/ 70 h 88"/>
                <a:gd name="T16" fmla="*/ 40 w 40"/>
                <a:gd name="T17" fmla="*/ 79 h 88"/>
                <a:gd name="T18" fmla="*/ 4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0" y="0"/>
                  </a:moveTo>
                  <a:lnTo>
                    <a:pt x="0" y="26"/>
                  </a:lnTo>
                  <a:lnTo>
                    <a:pt x="8" y="35"/>
                  </a:lnTo>
                  <a:lnTo>
                    <a:pt x="16" y="44"/>
                  </a:lnTo>
                  <a:lnTo>
                    <a:pt x="32" y="44"/>
                  </a:lnTo>
                  <a:lnTo>
                    <a:pt x="32" y="62"/>
                  </a:lnTo>
                  <a:lnTo>
                    <a:pt x="40" y="62"/>
                  </a:lnTo>
                  <a:lnTo>
                    <a:pt x="40" y="70"/>
                  </a:lnTo>
                  <a:lnTo>
                    <a:pt x="40" y="79"/>
                  </a:lnTo>
                  <a:lnTo>
                    <a:pt x="4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94" name="Freeform 196"/>
            <p:cNvSpPr>
              <a:spLocks/>
            </p:cNvSpPr>
            <p:nvPr/>
          </p:nvSpPr>
          <p:spPr bwMode="auto">
            <a:xfrm>
              <a:off x="1900" y="3279"/>
              <a:ext cx="64" cy="140"/>
            </a:xfrm>
            <a:custGeom>
              <a:avLst/>
              <a:gdLst>
                <a:gd name="T0" fmla="*/ 0 w 64"/>
                <a:gd name="T1" fmla="*/ 0 h 140"/>
                <a:gd name="T2" fmla="*/ 16 w 64"/>
                <a:gd name="T3" fmla="*/ 61 h 140"/>
                <a:gd name="T4" fmla="*/ 24 w 64"/>
                <a:gd name="T5" fmla="*/ 70 h 140"/>
                <a:gd name="T6" fmla="*/ 32 w 64"/>
                <a:gd name="T7" fmla="*/ 79 h 140"/>
                <a:gd name="T8" fmla="*/ 32 w 64"/>
                <a:gd name="T9" fmla="*/ 105 h 140"/>
                <a:gd name="T10" fmla="*/ 40 w 64"/>
                <a:gd name="T11" fmla="*/ 114 h 140"/>
                <a:gd name="T12" fmla="*/ 40 w 64"/>
                <a:gd name="T13" fmla="*/ 123 h 140"/>
                <a:gd name="T14" fmla="*/ 56 w 64"/>
                <a:gd name="T15" fmla="*/ 123 h 140"/>
                <a:gd name="T16" fmla="*/ 64 w 64"/>
                <a:gd name="T17" fmla="*/ 123 h 140"/>
                <a:gd name="T18" fmla="*/ 64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0" y="0"/>
                  </a:moveTo>
                  <a:lnTo>
                    <a:pt x="16" y="61"/>
                  </a:lnTo>
                  <a:lnTo>
                    <a:pt x="24" y="70"/>
                  </a:lnTo>
                  <a:lnTo>
                    <a:pt x="32" y="79"/>
                  </a:lnTo>
                  <a:lnTo>
                    <a:pt x="32" y="105"/>
                  </a:lnTo>
                  <a:lnTo>
                    <a:pt x="40" y="114"/>
                  </a:lnTo>
                  <a:lnTo>
                    <a:pt x="40" y="123"/>
                  </a:lnTo>
                  <a:lnTo>
                    <a:pt x="56" y="123"/>
                  </a:lnTo>
                  <a:lnTo>
                    <a:pt x="64" y="123"/>
                  </a:lnTo>
                  <a:lnTo>
                    <a:pt x="64"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95" name="Freeform 197"/>
            <p:cNvSpPr>
              <a:spLocks/>
            </p:cNvSpPr>
            <p:nvPr/>
          </p:nvSpPr>
          <p:spPr bwMode="auto">
            <a:xfrm>
              <a:off x="1852" y="3226"/>
              <a:ext cx="104" cy="193"/>
            </a:xfrm>
            <a:custGeom>
              <a:avLst/>
              <a:gdLst>
                <a:gd name="T0" fmla="*/ 104 w 104"/>
                <a:gd name="T1" fmla="*/ 0 h 193"/>
                <a:gd name="T2" fmla="*/ 80 w 104"/>
                <a:gd name="T3" fmla="*/ 18 h 193"/>
                <a:gd name="T4" fmla="*/ 72 w 104"/>
                <a:gd name="T5" fmla="*/ 35 h 193"/>
                <a:gd name="T6" fmla="*/ 64 w 104"/>
                <a:gd name="T7" fmla="*/ 44 h 193"/>
                <a:gd name="T8" fmla="*/ 64 w 104"/>
                <a:gd name="T9" fmla="*/ 53 h 193"/>
                <a:gd name="T10" fmla="*/ 48 w 104"/>
                <a:gd name="T11" fmla="*/ 53 h 193"/>
                <a:gd name="T12" fmla="*/ 48 w 104"/>
                <a:gd name="T13" fmla="*/ 62 h 193"/>
                <a:gd name="T14" fmla="*/ 40 w 104"/>
                <a:gd name="T15" fmla="*/ 62 h 193"/>
                <a:gd name="T16" fmla="*/ 32 w 104"/>
                <a:gd name="T17" fmla="*/ 79 h 193"/>
                <a:gd name="T18" fmla="*/ 32 w 104"/>
                <a:gd name="T19" fmla="*/ 88 h 193"/>
                <a:gd name="T20" fmla="*/ 16 w 104"/>
                <a:gd name="T21" fmla="*/ 88 h 193"/>
                <a:gd name="T22" fmla="*/ 16 w 104"/>
                <a:gd name="T23" fmla="*/ 97 h 193"/>
                <a:gd name="T24" fmla="*/ 8 w 104"/>
                <a:gd name="T25" fmla="*/ 97 h 193"/>
                <a:gd name="T26" fmla="*/ 8 w 104"/>
                <a:gd name="T27" fmla="*/ 114 h 193"/>
                <a:gd name="T28" fmla="*/ 8 w 104"/>
                <a:gd name="T29" fmla="*/ 123 h 193"/>
                <a:gd name="T30" fmla="*/ 0 w 104"/>
                <a:gd name="T31" fmla="*/ 132 h 193"/>
                <a:gd name="T32" fmla="*/ 0 w 104"/>
                <a:gd name="T33" fmla="*/ 149 h 193"/>
                <a:gd name="T34" fmla="*/ 0 w 104"/>
                <a:gd name="T35" fmla="*/ 158 h 193"/>
                <a:gd name="T36" fmla="*/ 0 w 104"/>
                <a:gd name="T37" fmla="*/ 167 h 193"/>
                <a:gd name="T38" fmla="*/ 0 w 104"/>
                <a:gd name="T39" fmla="*/ 176 h 193"/>
                <a:gd name="T40" fmla="*/ 0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104" y="0"/>
                  </a:moveTo>
                  <a:lnTo>
                    <a:pt x="80" y="18"/>
                  </a:lnTo>
                  <a:lnTo>
                    <a:pt x="72" y="35"/>
                  </a:lnTo>
                  <a:lnTo>
                    <a:pt x="64" y="44"/>
                  </a:lnTo>
                  <a:lnTo>
                    <a:pt x="64" y="53"/>
                  </a:lnTo>
                  <a:lnTo>
                    <a:pt x="48" y="53"/>
                  </a:lnTo>
                  <a:lnTo>
                    <a:pt x="48" y="62"/>
                  </a:lnTo>
                  <a:lnTo>
                    <a:pt x="40" y="62"/>
                  </a:lnTo>
                  <a:lnTo>
                    <a:pt x="32" y="79"/>
                  </a:lnTo>
                  <a:lnTo>
                    <a:pt x="32" y="88"/>
                  </a:lnTo>
                  <a:lnTo>
                    <a:pt x="16" y="88"/>
                  </a:lnTo>
                  <a:lnTo>
                    <a:pt x="16" y="97"/>
                  </a:lnTo>
                  <a:lnTo>
                    <a:pt x="8" y="97"/>
                  </a:lnTo>
                  <a:lnTo>
                    <a:pt x="8" y="114"/>
                  </a:lnTo>
                  <a:lnTo>
                    <a:pt x="8" y="123"/>
                  </a:lnTo>
                  <a:lnTo>
                    <a:pt x="0" y="132"/>
                  </a:lnTo>
                  <a:lnTo>
                    <a:pt x="0" y="149"/>
                  </a:lnTo>
                  <a:lnTo>
                    <a:pt x="0" y="158"/>
                  </a:lnTo>
                  <a:lnTo>
                    <a:pt x="0" y="167"/>
                  </a:lnTo>
                  <a:lnTo>
                    <a:pt x="0" y="176"/>
                  </a:lnTo>
                  <a:lnTo>
                    <a:pt x="0"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96" name="Freeform 198"/>
            <p:cNvSpPr>
              <a:spLocks/>
            </p:cNvSpPr>
            <p:nvPr/>
          </p:nvSpPr>
          <p:spPr bwMode="auto">
            <a:xfrm>
              <a:off x="2044" y="3305"/>
              <a:ext cx="16" cy="106"/>
            </a:xfrm>
            <a:custGeom>
              <a:avLst/>
              <a:gdLst>
                <a:gd name="T0" fmla="*/ 8 w 16"/>
                <a:gd name="T1" fmla="*/ 0 h 106"/>
                <a:gd name="T2" fmla="*/ 8 w 16"/>
                <a:gd name="T3" fmla="*/ 9 h 106"/>
                <a:gd name="T4" fmla="*/ 8 w 16"/>
                <a:gd name="T5" fmla="*/ 26 h 106"/>
                <a:gd name="T6" fmla="*/ 8 w 16"/>
                <a:gd name="T7" fmla="*/ 35 h 106"/>
                <a:gd name="T8" fmla="*/ 0 w 16"/>
                <a:gd name="T9" fmla="*/ 35 h 106"/>
                <a:gd name="T10" fmla="*/ 0 w 16"/>
                <a:gd name="T11" fmla="*/ 44 h 106"/>
                <a:gd name="T12" fmla="*/ 0 w 16"/>
                <a:gd name="T13" fmla="*/ 62 h 106"/>
                <a:gd name="T14" fmla="*/ 8 w 16"/>
                <a:gd name="T15" fmla="*/ 70 h 106"/>
                <a:gd name="T16" fmla="*/ 8 w 16"/>
                <a:gd name="T17" fmla="*/ 79 h 106"/>
                <a:gd name="T18" fmla="*/ 16 w 16"/>
                <a:gd name="T19" fmla="*/ 88 h 106"/>
                <a:gd name="T20" fmla="*/ 16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0" y="35"/>
                  </a:lnTo>
                  <a:lnTo>
                    <a:pt x="0" y="44"/>
                  </a:lnTo>
                  <a:lnTo>
                    <a:pt x="0" y="62"/>
                  </a:lnTo>
                  <a:lnTo>
                    <a:pt x="8" y="70"/>
                  </a:lnTo>
                  <a:lnTo>
                    <a:pt x="8" y="79"/>
                  </a:lnTo>
                  <a:lnTo>
                    <a:pt x="16" y="88"/>
                  </a:lnTo>
                  <a:lnTo>
                    <a:pt x="16"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97" name="Freeform 199"/>
            <p:cNvSpPr>
              <a:spLocks/>
            </p:cNvSpPr>
            <p:nvPr/>
          </p:nvSpPr>
          <p:spPr bwMode="auto">
            <a:xfrm>
              <a:off x="2020" y="3375"/>
              <a:ext cx="8" cy="62"/>
            </a:xfrm>
            <a:custGeom>
              <a:avLst/>
              <a:gdLst>
                <a:gd name="T0" fmla="*/ 8 w 8"/>
                <a:gd name="T1" fmla="*/ 0 h 62"/>
                <a:gd name="T2" fmla="*/ 0 w 8"/>
                <a:gd name="T3" fmla="*/ 9 h 62"/>
                <a:gd name="T4" fmla="*/ 0 w 8"/>
                <a:gd name="T5" fmla="*/ 18 h 62"/>
                <a:gd name="T6" fmla="*/ 0 w 8"/>
                <a:gd name="T7" fmla="*/ 27 h 62"/>
                <a:gd name="T8" fmla="*/ 0 w 8"/>
                <a:gd name="T9" fmla="*/ 44 h 62"/>
                <a:gd name="T10" fmla="*/ 0 w 8"/>
                <a:gd name="T11" fmla="*/ 53 h 62"/>
                <a:gd name="T12" fmla="*/ 0 w 8"/>
                <a:gd name="T13" fmla="*/ 62 h 62"/>
                <a:gd name="T14" fmla="*/ 0 60000 65536"/>
                <a:gd name="T15" fmla="*/ 0 60000 65536"/>
                <a:gd name="T16" fmla="*/ 0 60000 65536"/>
                <a:gd name="T17" fmla="*/ 0 60000 65536"/>
                <a:gd name="T18" fmla="*/ 0 60000 65536"/>
                <a:gd name="T19" fmla="*/ 0 60000 65536"/>
                <a:gd name="T20" fmla="*/ 0 60000 65536"/>
                <a:gd name="T21" fmla="*/ 0 w 8"/>
                <a:gd name="T22" fmla="*/ 0 h 62"/>
                <a:gd name="T23" fmla="*/ 8 w 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62">
                  <a:moveTo>
                    <a:pt x="8" y="0"/>
                  </a:moveTo>
                  <a:lnTo>
                    <a:pt x="0" y="9"/>
                  </a:lnTo>
                  <a:lnTo>
                    <a:pt x="0" y="18"/>
                  </a:lnTo>
                  <a:lnTo>
                    <a:pt x="0" y="27"/>
                  </a:lnTo>
                  <a:lnTo>
                    <a:pt x="0" y="44"/>
                  </a:lnTo>
                  <a:lnTo>
                    <a:pt x="0" y="53"/>
                  </a:lnTo>
                  <a:lnTo>
                    <a:pt x="0"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98" name="Freeform 200"/>
            <p:cNvSpPr>
              <a:spLocks/>
            </p:cNvSpPr>
            <p:nvPr/>
          </p:nvSpPr>
          <p:spPr bwMode="auto">
            <a:xfrm>
              <a:off x="2060" y="3340"/>
              <a:ext cx="40" cy="79"/>
            </a:xfrm>
            <a:custGeom>
              <a:avLst/>
              <a:gdLst>
                <a:gd name="T0" fmla="*/ 8 w 40"/>
                <a:gd name="T1" fmla="*/ 0 h 79"/>
                <a:gd name="T2" fmla="*/ 0 w 40"/>
                <a:gd name="T3" fmla="*/ 9 h 79"/>
                <a:gd name="T4" fmla="*/ 8 w 40"/>
                <a:gd name="T5" fmla="*/ 18 h 79"/>
                <a:gd name="T6" fmla="*/ 8 w 40"/>
                <a:gd name="T7" fmla="*/ 35 h 79"/>
                <a:gd name="T8" fmla="*/ 24 w 40"/>
                <a:gd name="T9" fmla="*/ 35 h 79"/>
                <a:gd name="T10" fmla="*/ 32 w 40"/>
                <a:gd name="T11" fmla="*/ 44 h 79"/>
                <a:gd name="T12" fmla="*/ 40 w 40"/>
                <a:gd name="T13" fmla="*/ 53 h 79"/>
                <a:gd name="T14" fmla="*/ 40 w 40"/>
                <a:gd name="T15" fmla="*/ 62 h 79"/>
                <a:gd name="T16" fmla="*/ 4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8" y="0"/>
                  </a:moveTo>
                  <a:lnTo>
                    <a:pt x="0" y="9"/>
                  </a:lnTo>
                  <a:lnTo>
                    <a:pt x="8" y="18"/>
                  </a:lnTo>
                  <a:lnTo>
                    <a:pt x="8" y="35"/>
                  </a:lnTo>
                  <a:lnTo>
                    <a:pt x="24" y="35"/>
                  </a:lnTo>
                  <a:lnTo>
                    <a:pt x="32" y="44"/>
                  </a:lnTo>
                  <a:lnTo>
                    <a:pt x="40" y="53"/>
                  </a:lnTo>
                  <a:lnTo>
                    <a:pt x="40" y="62"/>
                  </a:lnTo>
                  <a:lnTo>
                    <a:pt x="4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99" name="Freeform 201"/>
            <p:cNvSpPr>
              <a:spLocks/>
            </p:cNvSpPr>
            <p:nvPr/>
          </p:nvSpPr>
          <p:spPr bwMode="auto">
            <a:xfrm>
              <a:off x="2060" y="3288"/>
              <a:ext cx="64" cy="70"/>
            </a:xfrm>
            <a:custGeom>
              <a:avLst/>
              <a:gdLst>
                <a:gd name="T0" fmla="*/ 0 w 64"/>
                <a:gd name="T1" fmla="*/ 0 h 70"/>
                <a:gd name="T2" fmla="*/ 8 w 64"/>
                <a:gd name="T3" fmla="*/ 0 h 70"/>
                <a:gd name="T4" fmla="*/ 24 w 64"/>
                <a:gd name="T5" fmla="*/ 0 h 70"/>
                <a:gd name="T6" fmla="*/ 32 w 64"/>
                <a:gd name="T7" fmla="*/ 17 h 70"/>
                <a:gd name="T8" fmla="*/ 40 w 64"/>
                <a:gd name="T9" fmla="*/ 17 h 70"/>
                <a:gd name="T10" fmla="*/ 40 w 64"/>
                <a:gd name="T11" fmla="*/ 26 h 70"/>
                <a:gd name="T12" fmla="*/ 56 w 64"/>
                <a:gd name="T13" fmla="*/ 26 h 70"/>
                <a:gd name="T14" fmla="*/ 56 w 64"/>
                <a:gd name="T15" fmla="*/ 35 h 70"/>
                <a:gd name="T16" fmla="*/ 56 w 64"/>
                <a:gd name="T17" fmla="*/ 52 h 70"/>
                <a:gd name="T18" fmla="*/ 64 w 64"/>
                <a:gd name="T19" fmla="*/ 61 h 70"/>
                <a:gd name="T20" fmla="*/ 64 w 64"/>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70"/>
                <a:gd name="T35" fmla="*/ 64 w 64"/>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70">
                  <a:moveTo>
                    <a:pt x="0" y="0"/>
                  </a:moveTo>
                  <a:lnTo>
                    <a:pt x="8" y="0"/>
                  </a:lnTo>
                  <a:lnTo>
                    <a:pt x="24" y="0"/>
                  </a:lnTo>
                  <a:lnTo>
                    <a:pt x="32" y="17"/>
                  </a:lnTo>
                  <a:lnTo>
                    <a:pt x="40" y="17"/>
                  </a:lnTo>
                  <a:lnTo>
                    <a:pt x="40" y="26"/>
                  </a:lnTo>
                  <a:lnTo>
                    <a:pt x="56" y="26"/>
                  </a:lnTo>
                  <a:lnTo>
                    <a:pt x="56" y="35"/>
                  </a:lnTo>
                  <a:lnTo>
                    <a:pt x="56" y="52"/>
                  </a:lnTo>
                  <a:lnTo>
                    <a:pt x="64" y="61"/>
                  </a:lnTo>
                  <a:lnTo>
                    <a:pt x="64"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00" name="Freeform 202"/>
            <p:cNvSpPr>
              <a:spLocks/>
            </p:cNvSpPr>
            <p:nvPr/>
          </p:nvSpPr>
          <p:spPr bwMode="auto">
            <a:xfrm>
              <a:off x="1788" y="3331"/>
              <a:ext cx="72" cy="80"/>
            </a:xfrm>
            <a:custGeom>
              <a:avLst/>
              <a:gdLst>
                <a:gd name="T0" fmla="*/ 72 w 72"/>
                <a:gd name="T1" fmla="*/ 0 h 80"/>
                <a:gd name="T2" fmla="*/ 72 w 72"/>
                <a:gd name="T3" fmla="*/ 9 h 80"/>
                <a:gd name="T4" fmla="*/ 64 w 72"/>
                <a:gd name="T5" fmla="*/ 9 h 80"/>
                <a:gd name="T6" fmla="*/ 56 w 72"/>
                <a:gd name="T7" fmla="*/ 9 h 80"/>
                <a:gd name="T8" fmla="*/ 40 w 72"/>
                <a:gd name="T9" fmla="*/ 18 h 80"/>
                <a:gd name="T10" fmla="*/ 32 w 72"/>
                <a:gd name="T11" fmla="*/ 36 h 80"/>
                <a:gd name="T12" fmla="*/ 24 w 72"/>
                <a:gd name="T13" fmla="*/ 44 h 80"/>
                <a:gd name="T14" fmla="*/ 8 w 72"/>
                <a:gd name="T15" fmla="*/ 53 h 80"/>
                <a:gd name="T16" fmla="*/ 8 w 72"/>
                <a:gd name="T17" fmla="*/ 62 h 80"/>
                <a:gd name="T18" fmla="*/ 8 w 72"/>
                <a:gd name="T19" fmla="*/ 80 h 80"/>
                <a:gd name="T20" fmla="*/ 0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72" y="0"/>
                  </a:moveTo>
                  <a:lnTo>
                    <a:pt x="72" y="9"/>
                  </a:lnTo>
                  <a:lnTo>
                    <a:pt x="64" y="9"/>
                  </a:lnTo>
                  <a:lnTo>
                    <a:pt x="56" y="9"/>
                  </a:lnTo>
                  <a:lnTo>
                    <a:pt x="40" y="18"/>
                  </a:lnTo>
                  <a:lnTo>
                    <a:pt x="32" y="36"/>
                  </a:lnTo>
                  <a:lnTo>
                    <a:pt x="24" y="44"/>
                  </a:lnTo>
                  <a:lnTo>
                    <a:pt x="8" y="53"/>
                  </a:lnTo>
                  <a:lnTo>
                    <a:pt x="8" y="62"/>
                  </a:lnTo>
                  <a:lnTo>
                    <a:pt x="8" y="80"/>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01" name="Freeform 203"/>
            <p:cNvSpPr>
              <a:spLocks/>
            </p:cNvSpPr>
            <p:nvPr/>
          </p:nvSpPr>
          <p:spPr bwMode="auto">
            <a:xfrm>
              <a:off x="1860" y="3323"/>
              <a:ext cx="40" cy="105"/>
            </a:xfrm>
            <a:custGeom>
              <a:avLst/>
              <a:gdLst>
                <a:gd name="T0" fmla="*/ 0 w 40"/>
                <a:gd name="T1" fmla="*/ 0 h 105"/>
                <a:gd name="T2" fmla="*/ 8 w 40"/>
                <a:gd name="T3" fmla="*/ 17 h 105"/>
                <a:gd name="T4" fmla="*/ 8 w 40"/>
                <a:gd name="T5" fmla="*/ 26 h 105"/>
                <a:gd name="T6" fmla="*/ 8 w 40"/>
                <a:gd name="T7" fmla="*/ 35 h 105"/>
                <a:gd name="T8" fmla="*/ 24 w 40"/>
                <a:gd name="T9" fmla="*/ 35 h 105"/>
                <a:gd name="T10" fmla="*/ 24 w 40"/>
                <a:gd name="T11" fmla="*/ 52 h 105"/>
                <a:gd name="T12" fmla="*/ 32 w 40"/>
                <a:gd name="T13" fmla="*/ 61 h 105"/>
                <a:gd name="T14" fmla="*/ 40 w 40"/>
                <a:gd name="T15" fmla="*/ 70 h 105"/>
                <a:gd name="T16" fmla="*/ 40 w 40"/>
                <a:gd name="T17" fmla="*/ 79 h 105"/>
                <a:gd name="T18" fmla="*/ 40 w 40"/>
                <a:gd name="T19" fmla="*/ 96 h 105"/>
                <a:gd name="T20" fmla="*/ 4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0" y="0"/>
                  </a:moveTo>
                  <a:lnTo>
                    <a:pt x="8" y="17"/>
                  </a:lnTo>
                  <a:lnTo>
                    <a:pt x="8" y="26"/>
                  </a:lnTo>
                  <a:lnTo>
                    <a:pt x="8" y="35"/>
                  </a:lnTo>
                  <a:lnTo>
                    <a:pt x="24" y="35"/>
                  </a:lnTo>
                  <a:lnTo>
                    <a:pt x="24" y="52"/>
                  </a:lnTo>
                  <a:lnTo>
                    <a:pt x="32" y="61"/>
                  </a:lnTo>
                  <a:lnTo>
                    <a:pt x="40" y="70"/>
                  </a:lnTo>
                  <a:lnTo>
                    <a:pt x="40" y="79"/>
                  </a:lnTo>
                  <a:lnTo>
                    <a:pt x="40" y="96"/>
                  </a:lnTo>
                  <a:lnTo>
                    <a:pt x="4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02" name="Freeform 204"/>
            <p:cNvSpPr>
              <a:spLocks/>
            </p:cNvSpPr>
            <p:nvPr/>
          </p:nvSpPr>
          <p:spPr bwMode="auto">
            <a:xfrm>
              <a:off x="1796" y="3411"/>
              <a:ext cx="48" cy="70"/>
            </a:xfrm>
            <a:custGeom>
              <a:avLst/>
              <a:gdLst>
                <a:gd name="T0" fmla="*/ 48 w 48"/>
                <a:gd name="T1" fmla="*/ 0 h 70"/>
                <a:gd name="T2" fmla="*/ 48 w 48"/>
                <a:gd name="T3" fmla="*/ 8 h 70"/>
                <a:gd name="T4" fmla="*/ 32 w 48"/>
                <a:gd name="T5" fmla="*/ 8 h 70"/>
                <a:gd name="T6" fmla="*/ 24 w 48"/>
                <a:gd name="T7" fmla="*/ 17 h 70"/>
                <a:gd name="T8" fmla="*/ 16 w 48"/>
                <a:gd name="T9" fmla="*/ 17 h 70"/>
                <a:gd name="T10" fmla="*/ 16 w 48"/>
                <a:gd name="T11" fmla="*/ 35 h 70"/>
                <a:gd name="T12" fmla="*/ 0 w 48"/>
                <a:gd name="T13" fmla="*/ 44 h 70"/>
                <a:gd name="T14" fmla="*/ 0 w 48"/>
                <a:gd name="T15" fmla="*/ 52 h 70"/>
                <a:gd name="T16" fmla="*/ 0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48" y="0"/>
                  </a:moveTo>
                  <a:lnTo>
                    <a:pt x="48" y="8"/>
                  </a:lnTo>
                  <a:lnTo>
                    <a:pt x="32" y="8"/>
                  </a:lnTo>
                  <a:lnTo>
                    <a:pt x="24" y="17"/>
                  </a:lnTo>
                  <a:lnTo>
                    <a:pt x="16" y="17"/>
                  </a:lnTo>
                  <a:lnTo>
                    <a:pt x="16" y="35"/>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03" name="Freeform 205"/>
            <p:cNvSpPr>
              <a:spLocks/>
            </p:cNvSpPr>
            <p:nvPr/>
          </p:nvSpPr>
          <p:spPr bwMode="auto">
            <a:xfrm>
              <a:off x="1908" y="3419"/>
              <a:ext cx="24" cy="71"/>
            </a:xfrm>
            <a:custGeom>
              <a:avLst/>
              <a:gdLst>
                <a:gd name="T0" fmla="*/ 24 w 24"/>
                <a:gd name="T1" fmla="*/ 0 h 71"/>
                <a:gd name="T2" fmla="*/ 24 w 24"/>
                <a:gd name="T3" fmla="*/ 9 h 71"/>
                <a:gd name="T4" fmla="*/ 16 w 24"/>
                <a:gd name="T5" fmla="*/ 27 h 71"/>
                <a:gd name="T6" fmla="*/ 8 w 24"/>
                <a:gd name="T7" fmla="*/ 36 h 71"/>
                <a:gd name="T8" fmla="*/ 8 w 24"/>
                <a:gd name="T9" fmla="*/ 44 h 71"/>
                <a:gd name="T10" fmla="*/ 8 w 24"/>
                <a:gd name="T11" fmla="*/ 62 h 71"/>
                <a:gd name="T12" fmla="*/ 0 w 24"/>
                <a:gd name="T13" fmla="*/ 62 h 71"/>
                <a:gd name="T14" fmla="*/ 0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24" y="0"/>
                  </a:moveTo>
                  <a:lnTo>
                    <a:pt x="24" y="9"/>
                  </a:lnTo>
                  <a:lnTo>
                    <a:pt x="16" y="27"/>
                  </a:lnTo>
                  <a:lnTo>
                    <a:pt x="8" y="36"/>
                  </a:lnTo>
                  <a:lnTo>
                    <a:pt x="8" y="44"/>
                  </a:lnTo>
                  <a:lnTo>
                    <a:pt x="8" y="62"/>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04" name="Freeform 206"/>
            <p:cNvSpPr>
              <a:spLocks/>
            </p:cNvSpPr>
            <p:nvPr/>
          </p:nvSpPr>
          <p:spPr bwMode="auto">
            <a:xfrm>
              <a:off x="2012" y="3419"/>
              <a:ext cx="48" cy="71"/>
            </a:xfrm>
            <a:custGeom>
              <a:avLst/>
              <a:gdLst>
                <a:gd name="T0" fmla="*/ 0 w 48"/>
                <a:gd name="T1" fmla="*/ 0 h 71"/>
                <a:gd name="T2" fmla="*/ 8 w 48"/>
                <a:gd name="T3" fmla="*/ 9 h 71"/>
                <a:gd name="T4" fmla="*/ 16 w 48"/>
                <a:gd name="T5" fmla="*/ 27 h 71"/>
                <a:gd name="T6" fmla="*/ 32 w 48"/>
                <a:gd name="T7" fmla="*/ 36 h 71"/>
                <a:gd name="T8" fmla="*/ 40 w 48"/>
                <a:gd name="T9" fmla="*/ 44 h 71"/>
                <a:gd name="T10" fmla="*/ 48 w 48"/>
                <a:gd name="T11" fmla="*/ 44 h 71"/>
                <a:gd name="T12" fmla="*/ 48 w 48"/>
                <a:gd name="T13" fmla="*/ 62 h 71"/>
                <a:gd name="T14" fmla="*/ 48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0" y="0"/>
                  </a:moveTo>
                  <a:lnTo>
                    <a:pt x="8" y="9"/>
                  </a:lnTo>
                  <a:lnTo>
                    <a:pt x="16" y="27"/>
                  </a:lnTo>
                  <a:lnTo>
                    <a:pt x="32" y="36"/>
                  </a:lnTo>
                  <a:lnTo>
                    <a:pt x="40" y="44"/>
                  </a:lnTo>
                  <a:lnTo>
                    <a:pt x="48" y="44"/>
                  </a:lnTo>
                  <a:lnTo>
                    <a:pt x="48" y="62"/>
                  </a:lnTo>
                  <a:lnTo>
                    <a:pt x="48"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05" name="Freeform 207"/>
            <p:cNvSpPr>
              <a:spLocks/>
            </p:cNvSpPr>
            <p:nvPr/>
          </p:nvSpPr>
          <p:spPr bwMode="auto">
            <a:xfrm>
              <a:off x="1980" y="3367"/>
              <a:ext cx="72" cy="123"/>
            </a:xfrm>
            <a:custGeom>
              <a:avLst/>
              <a:gdLst>
                <a:gd name="T0" fmla="*/ 64 w 72"/>
                <a:gd name="T1" fmla="*/ 0 h 123"/>
                <a:gd name="T2" fmla="*/ 72 w 72"/>
                <a:gd name="T3" fmla="*/ 8 h 123"/>
                <a:gd name="T4" fmla="*/ 64 w 72"/>
                <a:gd name="T5" fmla="*/ 17 h 123"/>
                <a:gd name="T6" fmla="*/ 64 w 72"/>
                <a:gd name="T7" fmla="*/ 26 h 123"/>
                <a:gd name="T8" fmla="*/ 48 w 72"/>
                <a:gd name="T9" fmla="*/ 44 h 123"/>
                <a:gd name="T10" fmla="*/ 40 w 72"/>
                <a:gd name="T11" fmla="*/ 52 h 123"/>
                <a:gd name="T12" fmla="*/ 32 w 72"/>
                <a:gd name="T13" fmla="*/ 61 h 123"/>
                <a:gd name="T14" fmla="*/ 16 w 72"/>
                <a:gd name="T15" fmla="*/ 79 h 123"/>
                <a:gd name="T16" fmla="*/ 8 w 72"/>
                <a:gd name="T17" fmla="*/ 88 h 123"/>
                <a:gd name="T18" fmla="*/ 0 w 72"/>
                <a:gd name="T19" fmla="*/ 96 h 123"/>
                <a:gd name="T20" fmla="*/ 0 w 72"/>
                <a:gd name="T21" fmla="*/ 114 h 123"/>
                <a:gd name="T22" fmla="*/ 0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64" y="0"/>
                  </a:moveTo>
                  <a:lnTo>
                    <a:pt x="72" y="8"/>
                  </a:lnTo>
                  <a:lnTo>
                    <a:pt x="64" y="17"/>
                  </a:lnTo>
                  <a:lnTo>
                    <a:pt x="64" y="26"/>
                  </a:lnTo>
                  <a:lnTo>
                    <a:pt x="48" y="44"/>
                  </a:lnTo>
                  <a:lnTo>
                    <a:pt x="40" y="52"/>
                  </a:lnTo>
                  <a:lnTo>
                    <a:pt x="32" y="61"/>
                  </a:lnTo>
                  <a:lnTo>
                    <a:pt x="16" y="79"/>
                  </a:lnTo>
                  <a:lnTo>
                    <a:pt x="8" y="88"/>
                  </a:lnTo>
                  <a:lnTo>
                    <a:pt x="0" y="96"/>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06" name="Freeform 208"/>
            <p:cNvSpPr>
              <a:spLocks/>
            </p:cNvSpPr>
            <p:nvPr/>
          </p:nvSpPr>
          <p:spPr bwMode="auto">
            <a:xfrm>
              <a:off x="2092" y="3331"/>
              <a:ext cx="16" cy="115"/>
            </a:xfrm>
            <a:custGeom>
              <a:avLst/>
              <a:gdLst>
                <a:gd name="T0" fmla="*/ 16 w 16"/>
                <a:gd name="T1" fmla="*/ 0 h 115"/>
                <a:gd name="T2" fmla="*/ 0 w 16"/>
                <a:gd name="T3" fmla="*/ 18 h 115"/>
                <a:gd name="T4" fmla="*/ 0 w 16"/>
                <a:gd name="T5" fmla="*/ 36 h 115"/>
                <a:gd name="T6" fmla="*/ 0 w 16"/>
                <a:gd name="T7" fmla="*/ 44 h 115"/>
                <a:gd name="T8" fmla="*/ 0 w 16"/>
                <a:gd name="T9" fmla="*/ 53 h 115"/>
                <a:gd name="T10" fmla="*/ 16 w 16"/>
                <a:gd name="T11" fmla="*/ 62 h 115"/>
                <a:gd name="T12" fmla="*/ 16 w 16"/>
                <a:gd name="T13" fmla="*/ 80 h 115"/>
                <a:gd name="T14" fmla="*/ 16 w 16"/>
                <a:gd name="T15" fmla="*/ 88 h 115"/>
                <a:gd name="T16" fmla="*/ 16 w 16"/>
                <a:gd name="T17" fmla="*/ 97 h 115"/>
                <a:gd name="T18" fmla="*/ 16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16" y="0"/>
                  </a:moveTo>
                  <a:lnTo>
                    <a:pt x="0" y="18"/>
                  </a:lnTo>
                  <a:lnTo>
                    <a:pt x="0" y="36"/>
                  </a:lnTo>
                  <a:lnTo>
                    <a:pt x="0" y="44"/>
                  </a:lnTo>
                  <a:lnTo>
                    <a:pt x="0" y="53"/>
                  </a:lnTo>
                  <a:lnTo>
                    <a:pt x="16" y="62"/>
                  </a:lnTo>
                  <a:lnTo>
                    <a:pt x="16" y="80"/>
                  </a:lnTo>
                  <a:lnTo>
                    <a:pt x="16" y="88"/>
                  </a:lnTo>
                  <a:lnTo>
                    <a:pt x="16" y="97"/>
                  </a:lnTo>
                  <a:lnTo>
                    <a:pt x="1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07" name="Freeform 209"/>
            <p:cNvSpPr>
              <a:spLocks/>
            </p:cNvSpPr>
            <p:nvPr/>
          </p:nvSpPr>
          <p:spPr bwMode="auto">
            <a:xfrm>
              <a:off x="2076" y="3393"/>
              <a:ext cx="8" cy="97"/>
            </a:xfrm>
            <a:custGeom>
              <a:avLst/>
              <a:gdLst>
                <a:gd name="T0" fmla="*/ 8 w 8"/>
                <a:gd name="T1" fmla="*/ 0 h 97"/>
                <a:gd name="T2" fmla="*/ 8 w 8"/>
                <a:gd name="T3" fmla="*/ 18 h 97"/>
                <a:gd name="T4" fmla="*/ 0 w 8"/>
                <a:gd name="T5" fmla="*/ 26 h 97"/>
                <a:gd name="T6" fmla="*/ 0 w 8"/>
                <a:gd name="T7" fmla="*/ 35 h 97"/>
                <a:gd name="T8" fmla="*/ 0 w 8"/>
                <a:gd name="T9" fmla="*/ 53 h 97"/>
                <a:gd name="T10" fmla="*/ 0 w 8"/>
                <a:gd name="T11" fmla="*/ 62 h 97"/>
                <a:gd name="T12" fmla="*/ 0 w 8"/>
                <a:gd name="T13" fmla="*/ 70 h 97"/>
                <a:gd name="T14" fmla="*/ 0 w 8"/>
                <a:gd name="T15" fmla="*/ 88 h 97"/>
                <a:gd name="T16" fmla="*/ 8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8" y="0"/>
                  </a:moveTo>
                  <a:lnTo>
                    <a:pt x="8" y="18"/>
                  </a:lnTo>
                  <a:lnTo>
                    <a:pt x="0" y="26"/>
                  </a:lnTo>
                  <a:lnTo>
                    <a:pt x="0" y="35"/>
                  </a:lnTo>
                  <a:lnTo>
                    <a:pt x="0" y="53"/>
                  </a:lnTo>
                  <a:lnTo>
                    <a:pt x="0" y="62"/>
                  </a:lnTo>
                  <a:lnTo>
                    <a:pt x="0" y="70"/>
                  </a:lnTo>
                  <a:lnTo>
                    <a:pt x="0" y="88"/>
                  </a:lnTo>
                  <a:lnTo>
                    <a:pt x="8"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08" name="Freeform 210"/>
            <p:cNvSpPr>
              <a:spLocks/>
            </p:cNvSpPr>
            <p:nvPr/>
          </p:nvSpPr>
          <p:spPr bwMode="auto">
            <a:xfrm>
              <a:off x="2108" y="3411"/>
              <a:ext cx="40" cy="70"/>
            </a:xfrm>
            <a:custGeom>
              <a:avLst/>
              <a:gdLst>
                <a:gd name="T0" fmla="*/ 0 w 40"/>
                <a:gd name="T1" fmla="*/ 0 h 70"/>
                <a:gd name="T2" fmla="*/ 8 w 40"/>
                <a:gd name="T3" fmla="*/ 8 h 70"/>
                <a:gd name="T4" fmla="*/ 8 w 40"/>
                <a:gd name="T5" fmla="*/ 17 h 70"/>
                <a:gd name="T6" fmla="*/ 16 w 40"/>
                <a:gd name="T7" fmla="*/ 35 h 70"/>
                <a:gd name="T8" fmla="*/ 24 w 40"/>
                <a:gd name="T9" fmla="*/ 35 h 70"/>
                <a:gd name="T10" fmla="*/ 24 w 40"/>
                <a:gd name="T11" fmla="*/ 44 h 70"/>
                <a:gd name="T12" fmla="*/ 40 w 40"/>
                <a:gd name="T13" fmla="*/ 44 h 70"/>
                <a:gd name="T14" fmla="*/ 40 w 40"/>
                <a:gd name="T15" fmla="*/ 52 h 70"/>
                <a:gd name="T16" fmla="*/ 4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0" y="0"/>
                  </a:moveTo>
                  <a:lnTo>
                    <a:pt x="8" y="8"/>
                  </a:lnTo>
                  <a:lnTo>
                    <a:pt x="8" y="17"/>
                  </a:lnTo>
                  <a:lnTo>
                    <a:pt x="16" y="35"/>
                  </a:lnTo>
                  <a:lnTo>
                    <a:pt x="24" y="35"/>
                  </a:lnTo>
                  <a:lnTo>
                    <a:pt x="24" y="44"/>
                  </a:lnTo>
                  <a:lnTo>
                    <a:pt x="40" y="44"/>
                  </a:lnTo>
                  <a:lnTo>
                    <a:pt x="40" y="52"/>
                  </a:lnTo>
                  <a:lnTo>
                    <a:pt x="4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09" name="Freeform 211"/>
            <p:cNvSpPr>
              <a:spLocks/>
            </p:cNvSpPr>
            <p:nvPr/>
          </p:nvSpPr>
          <p:spPr bwMode="auto">
            <a:xfrm>
              <a:off x="1924" y="3419"/>
              <a:ext cx="56" cy="115"/>
            </a:xfrm>
            <a:custGeom>
              <a:avLst/>
              <a:gdLst>
                <a:gd name="T0" fmla="*/ 56 w 56"/>
                <a:gd name="T1" fmla="*/ 0 h 115"/>
                <a:gd name="T2" fmla="*/ 32 w 56"/>
                <a:gd name="T3" fmla="*/ 27 h 115"/>
                <a:gd name="T4" fmla="*/ 24 w 56"/>
                <a:gd name="T5" fmla="*/ 36 h 115"/>
                <a:gd name="T6" fmla="*/ 24 w 56"/>
                <a:gd name="T7" fmla="*/ 44 h 115"/>
                <a:gd name="T8" fmla="*/ 24 w 56"/>
                <a:gd name="T9" fmla="*/ 62 h 115"/>
                <a:gd name="T10" fmla="*/ 8 w 56"/>
                <a:gd name="T11" fmla="*/ 71 h 115"/>
                <a:gd name="T12" fmla="*/ 8 w 56"/>
                <a:gd name="T13" fmla="*/ 79 h 115"/>
                <a:gd name="T14" fmla="*/ 8 w 56"/>
                <a:gd name="T15" fmla="*/ 88 h 115"/>
                <a:gd name="T16" fmla="*/ 0 w 56"/>
                <a:gd name="T17" fmla="*/ 106 h 115"/>
                <a:gd name="T18" fmla="*/ 0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56" y="0"/>
                  </a:moveTo>
                  <a:lnTo>
                    <a:pt x="32" y="27"/>
                  </a:lnTo>
                  <a:lnTo>
                    <a:pt x="24" y="36"/>
                  </a:lnTo>
                  <a:lnTo>
                    <a:pt x="24" y="44"/>
                  </a:lnTo>
                  <a:lnTo>
                    <a:pt x="24" y="62"/>
                  </a:lnTo>
                  <a:lnTo>
                    <a:pt x="8" y="71"/>
                  </a:lnTo>
                  <a:lnTo>
                    <a:pt x="8" y="79"/>
                  </a:lnTo>
                  <a:lnTo>
                    <a:pt x="8" y="88"/>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10" name="Freeform 212"/>
            <p:cNvSpPr>
              <a:spLocks/>
            </p:cNvSpPr>
            <p:nvPr/>
          </p:nvSpPr>
          <p:spPr bwMode="auto">
            <a:xfrm>
              <a:off x="1796" y="3455"/>
              <a:ext cx="48" cy="79"/>
            </a:xfrm>
            <a:custGeom>
              <a:avLst/>
              <a:gdLst>
                <a:gd name="T0" fmla="*/ 0 w 48"/>
                <a:gd name="T1" fmla="*/ 0 h 79"/>
                <a:gd name="T2" fmla="*/ 16 w 48"/>
                <a:gd name="T3" fmla="*/ 8 h 79"/>
                <a:gd name="T4" fmla="*/ 24 w 48"/>
                <a:gd name="T5" fmla="*/ 26 h 79"/>
                <a:gd name="T6" fmla="*/ 32 w 48"/>
                <a:gd name="T7" fmla="*/ 35 h 79"/>
                <a:gd name="T8" fmla="*/ 48 w 48"/>
                <a:gd name="T9" fmla="*/ 35 h 79"/>
                <a:gd name="T10" fmla="*/ 48 w 48"/>
                <a:gd name="T11" fmla="*/ 43 h 79"/>
                <a:gd name="T12" fmla="*/ 48 w 48"/>
                <a:gd name="T13" fmla="*/ 52 h 79"/>
                <a:gd name="T14" fmla="*/ 48 w 48"/>
                <a:gd name="T15" fmla="*/ 70 h 79"/>
                <a:gd name="T16" fmla="*/ 48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0" y="0"/>
                  </a:moveTo>
                  <a:lnTo>
                    <a:pt x="16" y="8"/>
                  </a:lnTo>
                  <a:lnTo>
                    <a:pt x="24" y="26"/>
                  </a:lnTo>
                  <a:lnTo>
                    <a:pt x="32" y="35"/>
                  </a:lnTo>
                  <a:lnTo>
                    <a:pt x="48" y="35"/>
                  </a:lnTo>
                  <a:lnTo>
                    <a:pt x="48" y="43"/>
                  </a:lnTo>
                  <a:lnTo>
                    <a:pt x="48" y="52"/>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11" name="Freeform 213"/>
            <p:cNvSpPr>
              <a:spLocks/>
            </p:cNvSpPr>
            <p:nvPr/>
          </p:nvSpPr>
          <p:spPr bwMode="auto">
            <a:xfrm>
              <a:off x="1948" y="3481"/>
              <a:ext cx="48" cy="79"/>
            </a:xfrm>
            <a:custGeom>
              <a:avLst/>
              <a:gdLst>
                <a:gd name="T0" fmla="*/ 0 w 48"/>
                <a:gd name="T1" fmla="*/ 0 h 79"/>
                <a:gd name="T2" fmla="*/ 0 w 48"/>
                <a:gd name="T3" fmla="*/ 9 h 79"/>
                <a:gd name="T4" fmla="*/ 8 w 48"/>
                <a:gd name="T5" fmla="*/ 9 h 79"/>
                <a:gd name="T6" fmla="*/ 8 w 48"/>
                <a:gd name="T7" fmla="*/ 17 h 79"/>
                <a:gd name="T8" fmla="*/ 16 w 48"/>
                <a:gd name="T9" fmla="*/ 17 h 79"/>
                <a:gd name="T10" fmla="*/ 16 w 48"/>
                <a:gd name="T11" fmla="*/ 26 h 79"/>
                <a:gd name="T12" fmla="*/ 32 w 48"/>
                <a:gd name="T13" fmla="*/ 26 h 79"/>
                <a:gd name="T14" fmla="*/ 32 w 48"/>
                <a:gd name="T15" fmla="*/ 44 h 79"/>
                <a:gd name="T16" fmla="*/ 40 w 48"/>
                <a:gd name="T17" fmla="*/ 44 h 79"/>
                <a:gd name="T18" fmla="*/ 40 w 48"/>
                <a:gd name="T19" fmla="*/ 53 h 79"/>
                <a:gd name="T20" fmla="*/ 48 w 48"/>
                <a:gd name="T21" fmla="*/ 61 h 79"/>
                <a:gd name="T22" fmla="*/ 40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0" y="0"/>
                  </a:moveTo>
                  <a:lnTo>
                    <a:pt x="0" y="9"/>
                  </a:lnTo>
                  <a:lnTo>
                    <a:pt x="8" y="9"/>
                  </a:lnTo>
                  <a:lnTo>
                    <a:pt x="8" y="17"/>
                  </a:lnTo>
                  <a:lnTo>
                    <a:pt x="16" y="17"/>
                  </a:lnTo>
                  <a:lnTo>
                    <a:pt x="16" y="26"/>
                  </a:lnTo>
                  <a:lnTo>
                    <a:pt x="32" y="26"/>
                  </a:lnTo>
                  <a:lnTo>
                    <a:pt x="32" y="44"/>
                  </a:lnTo>
                  <a:lnTo>
                    <a:pt x="40" y="44"/>
                  </a:lnTo>
                  <a:lnTo>
                    <a:pt x="40" y="53"/>
                  </a:lnTo>
                  <a:lnTo>
                    <a:pt x="48" y="61"/>
                  </a:lnTo>
                  <a:lnTo>
                    <a:pt x="4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12" name="Freeform 214"/>
            <p:cNvSpPr>
              <a:spLocks/>
            </p:cNvSpPr>
            <p:nvPr/>
          </p:nvSpPr>
          <p:spPr bwMode="auto">
            <a:xfrm>
              <a:off x="2028" y="3455"/>
              <a:ext cx="16" cy="114"/>
            </a:xfrm>
            <a:custGeom>
              <a:avLst/>
              <a:gdLst>
                <a:gd name="T0" fmla="*/ 16 w 16"/>
                <a:gd name="T1" fmla="*/ 0 h 114"/>
                <a:gd name="T2" fmla="*/ 16 w 16"/>
                <a:gd name="T3" fmla="*/ 26 h 114"/>
                <a:gd name="T4" fmla="*/ 16 w 16"/>
                <a:gd name="T5" fmla="*/ 35 h 114"/>
                <a:gd name="T6" fmla="*/ 16 w 16"/>
                <a:gd name="T7" fmla="*/ 43 h 114"/>
                <a:gd name="T8" fmla="*/ 16 w 16"/>
                <a:gd name="T9" fmla="*/ 52 h 114"/>
                <a:gd name="T10" fmla="*/ 16 w 16"/>
                <a:gd name="T11" fmla="*/ 70 h 114"/>
                <a:gd name="T12" fmla="*/ 0 w 16"/>
                <a:gd name="T13" fmla="*/ 79 h 114"/>
                <a:gd name="T14" fmla="*/ 0 w 16"/>
                <a:gd name="T15" fmla="*/ 87 h 114"/>
                <a:gd name="T16" fmla="*/ 0 w 16"/>
                <a:gd name="T17" fmla="*/ 105 h 114"/>
                <a:gd name="T18" fmla="*/ 0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16" y="0"/>
                  </a:moveTo>
                  <a:lnTo>
                    <a:pt x="16" y="26"/>
                  </a:lnTo>
                  <a:lnTo>
                    <a:pt x="16" y="35"/>
                  </a:lnTo>
                  <a:lnTo>
                    <a:pt x="16" y="43"/>
                  </a:lnTo>
                  <a:lnTo>
                    <a:pt x="16" y="52"/>
                  </a:lnTo>
                  <a:lnTo>
                    <a:pt x="16" y="70"/>
                  </a:lnTo>
                  <a:lnTo>
                    <a:pt x="0" y="79"/>
                  </a:lnTo>
                  <a:lnTo>
                    <a:pt x="0" y="87"/>
                  </a:lnTo>
                  <a:lnTo>
                    <a:pt x="0" y="105"/>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13" name="Freeform 215"/>
            <p:cNvSpPr>
              <a:spLocks/>
            </p:cNvSpPr>
            <p:nvPr/>
          </p:nvSpPr>
          <p:spPr bwMode="auto">
            <a:xfrm>
              <a:off x="2076" y="3463"/>
              <a:ext cx="32" cy="79"/>
            </a:xfrm>
            <a:custGeom>
              <a:avLst/>
              <a:gdLst>
                <a:gd name="T0" fmla="*/ 0 w 32"/>
                <a:gd name="T1" fmla="*/ 0 h 79"/>
                <a:gd name="T2" fmla="*/ 0 w 32"/>
                <a:gd name="T3" fmla="*/ 18 h 79"/>
                <a:gd name="T4" fmla="*/ 8 w 32"/>
                <a:gd name="T5" fmla="*/ 27 h 79"/>
                <a:gd name="T6" fmla="*/ 16 w 32"/>
                <a:gd name="T7" fmla="*/ 27 h 79"/>
                <a:gd name="T8" fmla="*/ 16 w 32"/>
                <a:gd name="T9" fmla="*/ 35 h 79"/>
                <a:gd name="T10" fmla="*/ 32 w 32"/>
                <a:gd name="T11" fmla="*/ 44 h 79"/>
                <a:gd name="T12" fmla="*/ 32 w 32"/>
                <a:gd name="T13" fmla="*/ 62 h 79"/>
                <a:gd name="T14" fmla="*/ 32 w 32"/>
                <a:gd name="T15" fmla="*/ 71 h 79"/>
                <a:gd name="T16" fmla="*/ 32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0" y="0"/>
                  </a:moveTo>
                  <a:lnTo>
                    <a:pt x="0" y="18"/>
                  </a:lnTo>
                  <a:lnTo>
                    <a:pt x="8" y="27"/>
                  </a:lnTo>
                  <a:lnTo>
                    <a:pt x="16" y="27"/>
                  </a:lnTo>
                  <a:lnTo>
                    <a:pt x="16" y="35"/>
                  </a:lnTo>
                  <a:lnTo>
                    <a:pt x="32" y="44"/>
                  </a:lnTo>
                  <a:lnTo>
                    <a:pt x="32" y="62"/>
                  </a:lnTo>
                  <a:lnTo>
                    <a:pt x="32" y="71"/>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14" name="Freeform 216"/>
            <p:cNvSpPr>
              <a:spLocks/>
            </p:cNvSpPr>
            <p:nvPr/>
          </p:nvSpPr>
          <p:spPr bwMode="auto">
            <a:xfrm>
              <a:off x="2124" y="3446"/>
              <a:ext cx="24" cy="149"/>
            </a:xfrm>
            <a:custGeom>
              <a:avLst/>
              <a:gdLst>
                <a:gd name="T0" fmla="*/ 0 w 24"/>
                <a:gd name="T1" fmla="*/ 0 h 149"/>
                <a:gd name="T2" fmla="*/ 0 w 24"/>
                <a:gd name="T3" fmla="*/ 9 h 149"/>
                <a:gd name="T4" fmla="*/ 0 w 24"/>
                <a:gd name="T5" fmla="*/ 35 h 149"/>
                <a:gd name="T6" fmla="*/ 0 w 24"/>
                <a:gd name="T7" fmla="*/ 44 h 149"/>
                <a:gd name="T8" fmla="*/ 0 w 24"/>
                <a:gd name="T9" fmla="*/ 52 h 149"/>
                <a:gd name="T10" fmla="*/ 8 w 24"/>
                <a:gd name="T11" fmla="*/ 61 h 149"/>
                <a:gd name="T12" fmla="*/ 8 w 24"/>
                <a:gd name="T13" fmla="*/ 88 h 149"/>
                <a:gd name="T14" fmla="*/ 24 w 24"/>
                <a:gd name="T15" fmla="*/ 96 h 149"/>
                <a:gd name="T16" fmla="*/ 24 w 24"/>
                <a:gd name="T17" fmla="*/ 114 h 149"/>
                <a:gd name="T18" fmla="*/ 24 w 24"/>
                <a:gd name="T19" fmla="*/ 123 h 149"/>
                <a:gd name="T20" fmla="*/ 24 w 24"/>
                <a:gd name="T21" fmla="*/ 132 h 149"/>
                <a:gd name="T22" fmla="*/ 8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0" y="0"/>
                  </a:moveTo>
                  <a:lnTo>
                    <a:pt x="0" y="9"/>
                  </a:lnTo>
                  <a:lnTo>
                    <a:pt x="0" y="35"/>
                  </a:lnTo>
                  <a:lnTo>
                    <a:pt x="0" y="44"/>
                  </a:lnTo>
                  <a:lnTo>
                    <a:pt x="0" y="52"/>
                  </a:lnTo>
                  <a:lnTo>
                    <a:pt x="8" y="61"/>
                  </a:lnTo>
                  <a:lnTo>
                    <a:pt x="8" y="88"/>
                  </a:lnTo>
                  <a:lnTo>
                    <a:pt x="24" y="96"/>
                  </a:lnTo>
                  <a:lnTo>
                    <a:pt x="24" y="114"/>
                  </a:lnTo>
                  <a:lnTo>
                    <a:pt x="24" y="123"/>
                  </a:lnTo>
                  <a:lnTo>
                    <a:pt x="24" y="132"/>
                  </a:lnTo>
                  <a:lnTo>
                    <a:pt x="8"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15" name="Freeform 217"/>
            <p:cNvSpPr>
              <a:spLocks/>
            </p:cNvSpPr>
            <p:nvPr/>
          </p:nvSpPr>
          <p:spPr bwMode="auto">
            <a:xfrm>
              <a:off x="2108" y="3384"/>
              <a:ext cx="72" cy="114"/>
            </a:xfrm>
            <a:custGeom>
              <a:avLst/>
              <a:gdLst>
                <a:gd name="T0" fmla="*/ 0 w 72"/>
                <a:gd name="T1" fmla="*/ 0 h 114"/>
                <a:gd name="T2" fmla="*/ 8 w 72"/>
                <a:gd name="T3" fmla="*/ 9 h 114"/>
                <a:gd name="T4" fmla="*/ 16 w 72"/>
                <a:gd name="T5" fmla="*/ 27 h 114"/>
                <a:gd name="T6" fmla="*/ 24 w 72"/>
                <a:gd name="T7" fmla="*/ 27 h 114"/>
                <a:gd name="T8" fmla="*/ 40 w 72"/>
                <a:gd name="T9" fmla="*/ 35 h 114"/>
                <a:gd name="T10" fmla="*/ 48 w 72"/>
                <a:gd name="T11" fmla="*/ 44 h 114"/>
                <a:gd name="T12" fmla="*/ 56 w 72"/>
                <a:gd name="T13" fmla="*/ 62 h 114"/>
                <a:gd name="T14" fmla="*/ 56 w 72"/>
                <a:gd name="T15" fmla="*/ 71 h 114"/>
                <a:gd name="T16" fmla="*/ 56 w 72"/>
                <a:gd name="T17" fmla="*/ 79 h 114"/>
                <a:gd name="T18" fmla="*/ 56 w 72"/>
                <a:gd name="T19" fmla="*/ 97 h 114"/>
                <a:gd name="T20" fmla="*/ 72 w 72"/>
                <a:gd name="T21" fmla="*/ 106 h 114"/>
                <a:gd name="T22" fmla="*/ 72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0" y="0"/>
                  </a:moveTo>
                  <a:lnTo>
                    <a:pt x="8" y="9"/>
                  </a:lnTo>
                  <a:lnTo>
                    <a:pt x="16" y="27"/>
                  </a:lnTo>
                  <a:lnTo>
                    <a:pt x="24" y="27"/>
                  </a:lnTo>
                  <a:lnTo>
                    <a:pt x="40" y="35"/>
                  </a:lnTo>
                  <a:lnTo>
                    <a:pt x="48" y="44"/>
                  </a:lnTo>
                  <a:lnTo>
                    <a:pt x="56" y="62"/>
                  </a:lnTo>
                  <a:lnTo>
                    <a:pt x="56" y="71"/>
                  </a:lnTo>
                  <a:lnTo>
                    <a:pt x="56" y="79"/>
                  </a:lnTo>
                  <a:lnTo>
                    <a:pt x="56" y="97"/>
                  </a:lnTo>
                  <a:lnTo>
                    <a:pt x="72" y="106"/>
                  </a:lnTo>
                  <a:lnTo>
                    <a:pt x="72"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16" name="Freeform 218"/>
            <p:cNvSpPr>
              <a:spLocks/>
            </p:cNvSpPr>
            <p:nvPr/>
          </p:nvSpPr>
          <p:spPr bwMode="auto">
            <a:xfrm>
              <a:off x="1764" y="3446"/>
              <a:ext cx="48" cy="88"/>
            </a:xfrm>
            <a:custGeom>
              <a:avLst/>
              <a:gdLst>
                <a:gd name="T0" fmla="*/ 48 w 48"/>
                <a:gd name="T1" fmla="*/ 0 h 88"/>
                <a:gd name="T2" fmla="*/ 32 w 48"/>
                <a:gd name="T3" fmla="*/ 0 h 88"/>
                <a:gd name="T4" fmla="*/ 24 w 48"/>
                <a:gd name="T5" fmla="*/ 9 h 88"/>
                <a:gd name="T6" fmla="*/ 24 w 48"/>
                <a:gd name="T7" fmla="*/ 17 h 88"/>
                <a:gd name="T8" fmla="*/ 24 w 48"/>
                <a:gd name="T9" fmla="*/ 35 h 88"/>
                <a:gd name="T10" fmla="*/ 24 w 48"/>
                <a:gd name="T11" fmla="*/ 44 h 88"/>
                <a:gd name="T12" fmla="*/ 16 w 48"/>
                <a:gd name="T13" fmla="*/ 52 h 88"/>
                <a:gd name="T14" fmla="*/ 16 w 48"/>
                <a:gd name="T15" fmla="*/ 61 h 88"/>
                <a:gd name="T16" fmla="*/ 16 w 48"/>
                <a:gd name="T17" fmla="*/ 79 h 88"/>
                <a:gd name="T18" fmla="*/ 16 w 48"/>
                <a:gd name="T19" fmla="*/ 88 h 88"/>
                <a:gd name="T20" fmla="*/ 0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48" y="0"/>
                  </a:moveTo>
                  <a:lnTo>
                    <a:pt x="32" y="0"/>
                  </a:lnTo>
                  <a:lnTo>
                    <a:pt x="24" y="9"/>
                  </a:lnTo>
                  <a:lnTo>
                    <a:pt x="24" y="17"/>
                  </a:lnTo>
                  <a:lnTo>
                    <a:pt x="24" y="35"/>
                  </a:lnTo>
                  <a:lnTo>
                    <a:pt x="24" y="44"/>
                  </a:lnTo>
                  <a:lnTo>
                    <a:pt x="16" y="52"/>
                  </a:lnTo>
                  <a:lnTo>
                    <a:pt x="16" y="61"/>
                  </a:lnTo>
                  <a:lnTo>
                    <a:pt x="16" y="79"/>
                  </a:lnTo>
                  <a:lnTo>
                    <a:pt x="16" y="88"/>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17" name="Freeform 219"/>
            <p:cNvSpPr>
              <a:spLocks/>
            </p:cNvSpPr>
            <p:nvPr/>
          </p:nvSpPr>
          <p:spPr bwMode="auto">
            <a:xfrm>
              <a:off x="1844" y="3498"/>
              <a:ext cx="40" cy="80"/>
            </a:xfrm>
            <a:custGeom>
              <a:avLst/>
              <a:gdLst>
                <a:gd name="T0" fmla="*/ 0 w 40"/>
                <a:gd name="T1" fmla="*/ 0 h 80"/>
                <a:gd name="T2" fmla="*/ 16 w 40"/>
                <a:gd name="T3" fmla="*/ 0 h 80"/>
                <a:gd name="T4" fmla="*/ 32 w 40"/>
                <a:gd name="T5" fmla="*/ 0 h 80"/>
                <a:gd name="T6" fmla="*/ 32 w 40"/>
                <a:gd name="T7" fmla="*/ 9 h 80"/>
                <a:gd name="T8" fmla="*/ 40 w 40"/>
                <a:gd name="T9" fmla="*/ 27 h 80"/>
                <a:gd name="T10" fmla="*/ 40 w 40"/>
                <a:gd name="T11" fmla="*/ 36 h 80"/>
                <a:gd name="T12" fmla="*/ 40 w 40"/>
                <a:gd name="T13" fmla="*/ 44 h 80"/>
                <a:gd name="T14" fmla="*/ 40 w 40"/>
                <a:gd name="T15" fmla="*/ 62 h 80"/>
                <a:gd name="T16" fmla="*/ 40 w 40"/>
                <a:gd name="T17" fmla="*/ 71 h 80"/>
                <a:gd name="T18" fmla="*/ 4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0" y="0"/>
                  </a:moveTo>
                  <a:lnTo>
                    <a:pt x="16" y="0"/>
                  </a:lnTo>
                  <a:lnTo>
                    <a:pt x="32" y="0"/>
                  </a:lnTo>
                  <a:lnTo>
                    <a:pt x="32" y="9"/>
                  </a:lnTo>
                  <a:lnTo>
                    <a:pt x="40" y="27"/>
                  </a:lnTo>
                  <a:lnTo>
                    <a:pt x="40" y="36"/>
                  </a:lnTo>
                  <a:lnTo>
                    <a:pt x="40" y="44"/>
                  </a:lnTo>
                  <a:lnTo>
                    <a:pt x="40" y="62"/>
                  </a:lnTo>
                  <a:lnTo>
                    <a:pt x="40" y="71"/>
                  </a:lnTo>
                  <a:lnTo>
                    <a:pt x="4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18" name="Freeform 220"/>
            <p:cNvSpPr>
              <a:spLocks/>
            </p:cNvSpPr>
            <p:nvPr/>
          </p:nvSpPr>
          <p:spPr bwMode="auto">
            <a:xfrm>
              <a:off x="1844" y="3411"/>
              <a:ext cx="32" cy="79"/>
            </a:xfrm>
            <a:custGeom>
              <a:avLst/>
              <a:gdLst>
                <a:gd name="T0" fmla="*/ 0 w 32"/>
                <a:gd name="T1" fmla="*/ 8 h 79"/>
                <a:gd name="T2" fmla="*/ 8 w 32"/>
                <a:gd name="T3" fmla="*/ 0 h 79"/>
                <a:gd name="T4" fmla="*/ 8 w 32"/>
                <a:gd name="T5" fmla="*/ 8 h 79"/>
                <a:gd name="T6" fmla="*/ 8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32 w 32"/>
                <a:gd name="T19" fmla="*/ 70 h 79"/>
                <a:gd name="T20" fmla="*/ 32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0" y="8"/>
                  </a:moveTo>
                  <a:lnTo>
                    <a:pt x="8" y="0"/>
                  </a:lnTo>
                  <a:lnTo>
                    <a:pt x="8" y="8"/>
                  </a:lnTo>
                  <a:lnTo>
                    <a:pt x="8" y="17"/>
                  </a:lnTo>
                  <a:lnTo>
                    <a:pt x="16" y="17"/>
                  </a:lnTo>
                  <a:lnTo>
                    <a:pt x="16" y="35"/>
                  </a:lnTo>
                  <a:lnTo>
                    <a:pt x="16" y="44"/>
                  </a:lnTo>
                  <a:lnTo>
                    <a:pt x="16" y="52"/>
                  </a:lnTo>
                  <a:lnTo>
                    <a:pt x="16" y="70"/>
                  </a:lnTo>
                  <a:lnTo>
                    <a:pt x="32" y="70"/>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19" name="Freeform 221"/>
            <p:cNvSpPr>
              <a:spLocks/>
            </p:cNvSpPr>
            <p:nvPr/>
          </p:nvSpPr>
          <p:spPr bwMode="auto">
            <a:xfrm>
              <a:off x="2028" y="3534"/>
              <a:ext cx="48" cy="79"/>
            </a:xfrm>
            <a:custGeom>
              <a:avLst/>
              <a:gdLst>
                <a:gd name="T0" fmla="*/ 0 w 48"/>
                <a:gd name="T1" fmla="*/ 0 h 79"/>
                <a:gd name="T2" fmla="*/ 16 w 48"/>
                <a:gd name="T3" fmla="*/ 8 h 79"/>
                <a:gd name="T4" fmla="*/ 16 w 48"/>
                <a:gd name="T5" fmla="*/ 26 h 79"/>
                <a:gd name="T6" fmla="*/ 24 w 48"/>
                <a:gd name="T7" fmla="*/ 35 h 79"/>
                <a:gd name="T8" fmla="*/ 32 w 48"/>
                <a:gd name="T9" fmla="*/ 35 h 79"/>
                <a:gd name="T10" fmla="*/ 32 w 48"/>
                <a:gd name="T11" fmla="*/ 44 h 79"/>
                <a:gd name="T12" fmla="*/ 48 w 48"/>
                <a:gd name="T13" fmla="*/ 44 h 79"/>
                <a:gd name="T14" fmla="*/ 48 w 48"/>
                <a:gd name="T15" fmla="*/ 61 h 79"/>
                <a:gd name="T16" fmla="*/ 48 w 48"/>
                <a:gd name="T17" fmla="*/ 70 h 79"/>
                <a:gd name="T18" fmla="*/ 48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0" y="0"/>
                  </a:moveTo>
                  <a:lnTo>
                    <a:pt x="16" y="8"/>
                  </a:lnTo>
                  <a:lnTo>
                    <a:pt x="16" y="26"/>
                  </a:lnTo>
                  <a:lnTo>
                    <a:pt x="24" y="35"/>
                  </a:lnTo>
                  <a:lnTo>
                    <a:pt x="32" y="35"/>
                  </a:lnTo>
                  <a:lnTo>
                    <a:pt x="32" y="44"/>
                  </a:lnTo>
                  <a:lnTo>
                    <a:pt x="48" y="44"/>
                  </a:lnTo>
                  <a:lnTo>
                    <a:pt x="48" y="61"/>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20" name="Freeform 222"/>
            <p:cNvSpPr>
              <a:spLocks/>
            </p:cNvSpPr>
            <p:nvPr/>
          </p:nvSpPr>
          <p:spPr bwMode="auto">
            <a:xfrm>
              <a:off x="2044" y="3455"/>
              <a:ext cx="64" cy="35"/>
            </a:xfrm>
            <a:custGeom>
              <a:avLst/>
              <a:gdLst>
                <a:gd name="T0" fmla="*/ 0 w 64"/>
                <a:gd name="T1" fmla="*/ 0 h 35"/>
                <a:gd name="T2" fmla="*/ 8 w 64"/>
                <a:gd name="T3" fmla="*/ 0 h 35"/>
                <a:gd name="T4" fmla="*/ 16 w 64"/>
                <a:gd name="T5" fmla="*/ 0 h 35"/>
                <a:gd name="T6" fmla="*/ 32 w 64"/>
                <a:gd name="T7" fmla="*/ 0 h 35"/>
                <a:gd name="T8" fmla="*/ 32 w 64"/>
                <a:gd name="T9" fmla="*/ 8 h 35"/>
                <a:gd name="T10" fmla="*/ 40 w 64"/>
                <a:gd name="T11" fmla="*/ 8 h 35"/>
                <a:gd name="T12" fmla="*/ 48 w 64"/>
                <a:gd name="T13" fmla="*/ 26 h 35"/>
                <a:gd name="T14" fmla="*/ 64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0" y="0"/>
                  </a:moveTo>
                  <a:lnTo>
                    <a:pt x="8" y="0"/>
                  </a:lnTo>
                  <a:lnTo>
                    <a:pt x="16" y="0"/>
                  </a:lnTo>
                  <a:lnTo>
                    <a:pt x="32" y="0"/>
                  </a:lnTo>
                  <a:lnTo>
                    <a:pt x="32" y="8"/>
                  </a:lnTo>
                  <a:lnTo>
                    <a:pt x="40" y="8"/>
                  </a:lnTo>
                  <a:lnTo>
                    <a:pt x="48" y="26"/>
                  </a:lnTo>
                  <a:lnTo>
                    <a:pt x="64"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21" name="Freeform 223"/>
            <p:cNvSpPr>
              <a:spLocks/>
            </p:cNvSpPr>
            <p:nvPr/>
          </p:nvSpPr>
          <p:spPr bwMode="auto">
            <a:xfrm>
              <a:off x="2012" y="3455"/>
              <a:ext cx="16" cy="123"/>
            </a:xfrm>
            <a:custGeom>
              <a:avLst/>
              <a:gdLst>
                <a:gd name="T0" fmla="*/ 16 w 16"/>
                <a:gd name="T1" fmla="*/ 0 h 123"/>
                <a:gd name="T2" fmla="*/ 16 w 16"/>
                <a:gd name="T3" fmla="*/ 35 h 123"/>
                <a:gd name="T4" fmla="*/ 16 w 16"/>
                <a:gd name="T5" fmla="*/ 43 h 123"/>
                <a:gd name="T6" fmla="*/ 16 w 16"/>
                <a:gd name="T7" fmla="*/ 70 h 123"/>
                <a:gd name="T8" fmla="*/ 8 w 16"/>
                <a:gd name="T9" fmla="*/ 70 h 123"/>
                <a:gd name="T10" fmla="*/ 8 w 16"/>
                <a:gd name="T11" fmla="*/ 79 h 123"/>
                <a:gd name="T12" fmla="*/ 8 w 16"/>
                <a:gd name="T13" fmla="*/ 87 h 123"/>
                <a:gd name="T14" fmla="*/ 8 w 16"/>
                <a:gd name="T15" fmla="*/ 105 h 123"/>
                <a:gd name="T16" fmla="*/ 0 w 16"/>
                <a:gd name="T17" fmla="*/ 114 h 123"/>
                <a:gd name="T18" fmla="*/ 0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16" y="0"/>
                  </a:moveTo>
                  <a:lnTo>
                    <a:pt x="16" y="35"/>
                  </a:lnTo>
                  <a:lnTo>
                    <a:pt x="16" y="43"/>
                  </a:lnTo>
                  <a:lnTo>
                    <a:pt x="16" y="70"/>
                  </a:lnTo>
                  <a:lnTo>
                    <a:pt x="8" y="70"/>
                  </a:lnTo>
                  <a:lnTo>
                    <a:pt x="8" y="79"/>
                  </a:lnTo>
                  <a:lnTo>
                    <a:pt x="8" y="87"/>
                  </a:lnTo>
                  <a:lnTo>
                    <a:pt x="8" y="105"/>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22" name="Freeform 224"/>
            <p:cNvSpPr>
              <a:spLocks/>
            </p:cNvSpPr>
            <p:nvPr/>
          </p:nvSpPr>
          <p:spPr bwMode="auto">
            <a:xfrm>
              <a:off x="1980" y="3481"/>
              <a:ext cx="16" cy="61"/>
            </a:xfrm>
            <a:custGeom>
              <a:avLst/>
              <a:gdLst>
                <a:gd name="T0" fmla="*/ 0 w 16"/>
                <a:gd name="T1" fmla="*/ 0 h 61"/>
                <a:gd name="T2" fmla="*/ 8 w 16"/>
                <a:gd name="T3" fmla="*/ 9 h 61"/>
                <a:gd name="T4" fmla="*/ 16 w 16"/>
                <a:gd name="T5" fmla="*/ 17 h 61"/>
                <a:gd name="T6" fmla="*/ 16 w 16"/>
                <a:gd name="T7" fmla="*/ 26 h 61"/>
                <a:gd name="T8" fmla="*/ 16 w 16"/>
                <a:gd name="T9" fmla="*/ 44 h 61"/>
                <a:gd name="T10" fmla="*/ 16 w 16"/>
                <a:gd name="T11" fmla="*/ 53 h 61"/>
                <a:gd name="T12" fmla="*/ 16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0" y="0"/>
                  </a:moveTo>
                  <a:lnTo>
                    <a:pt x="8" y="9"/>
                  </a:lnTo>
                  <a:lnTo>
                    <a:pt x="16" y="17"/>
                  </a:lnTo>
                  <a:lnTo>
                    <a:pt x="16" y="26"/>
                  </a:lnTo>
                  <a:lnTo>
                    <a:pt x="16" y="44"/>
                  </a:lnTo>
                  <a:lnTo>
                    <a:pt x="16" y="53"/>
                  </a:lnTo>
                  <a:lnTo>
                    <a:pt x="16"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23" name="Freeform 225"/>
            <p:cNvSpPr>
              <a:spLocks/>
            </p:cNvSpPr>
            <p:nvPr/>
          </p:nvSpPr>
          <p:spPr bwMode="auto">
            <a:xfrm>
              <a:off x="1948" y="3507"/>
              <a:ext cx="16" cy="88"/>
            </a:xfrm>
            <a:custGeom>
              <a:avLst/>
              <a:gdLst>
                <a:gd name="T0" fmla="*/ 16 w 16"/>
                <a:gd name="T1" fmla="*/ 0 h 88"/>
                <a:gd name="T2" fmla="*/ 16 w 16"/>
                <a:gd name="T3" fmla="*/ 27 h 88"/>
                <a:gd name="T4" fmla="*/ 8 w 16"/>
                <a:gd name="T5" fmla="*/ 35 h 88"/>
                <a:gd name="T6" fmla="*/ 8 w 16"/>
                <a:gd name="T7" fmla="*/ 53 h 88"/>
                <a:gd name="T8" fmla="*/ 0 w 16"/>
                <a:gd name="T9" fmla="*/ 62 h 88"/>
                <a:gd name="T10" fmla="*/ 0 w 16"/>
                <a:gd name="T11" fmla="*/ 71 h 88"/>
                <a:gd name="T12" fmla="*/ 0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16" y="0"/>
                  </a:moveTo>
                  <a:lnTo>
                    <a:pt x="16" y="27"/>
                  </a:lnTo>
                  <a:lnTo>
                    <a:pt x="8" y="35"/>
                  </a:lnTo>
                  <a:lnTo>
                    <a:pt x="8"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24" name="Freeform 226"/>
            <p:cNvSpPr>
              <a:spLocks/>
            </p:cNvSpPr>
            <p:nvPr/>
          </p:nvSpPr>
          <p:spPr bwMode="auto">
            <a:xfrm>
              <a:off x="1908" y="3455"/>
              <a:ext cx="16" cy="123"/>
            </a:xfrm>
            <a:custGeom>
              <a:avLst/>
              <a:gdLst>
                <a:gd name="T0" fmla="*/ 8 w 16"/>
                <a:gd name="T1" fmla="*/ 0 h 123"/>
                <a:gd name="T2" fmla="*/ 8 w 16"/>
                <a:gd name="T3" fmla="*/ 8 h 123"/>
                <a:gd name="T4" fmla="*/ 16 w 16"/>
                <a:gd name="T5" fmla="*/ 26 h 123"/>
                <a:gd name="T6" fmla="*/ 16 w 16"/>
                <a:gd name="T7" fmla="*/ 35 h 123"/>
                <a:gd name="T8" fmla="*/ 8 w 16"/>
                <a:gd name="T9" fmla="*/ 43 h 123"/>
                <a:gd name="T10" fmla="*/ 8 w 16"/>
                <a:gd name="T11" fmla="*/ 52 h 123"/>
                <a:gd name="T12" fmla="*/ 8 w 16"/>
                <a:gd name="T13" fmla="*/ 70 h 123"/>
                <a:gd name="T14" fmla="*/ 8 w 16"/>
                <a:gd name="T15" fmla="*/ 79 h 123"/>
                <a:gd name="T16" fmla="*/ 0 w 16"/>
                <a:gd name="T17" fmla="*/ 87 h 123"/>
                <a:gd name="T18" fmla="*/ 0 w 16"/>
                <a:gd name="T19" fmla="*/ 105 h 123"/>
                <a:gd name="T20" fmla="*/ 0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16" y="26"/>
                  </a:lnTo>
                  <a:lnTo>
                    <a:pt x="16" y="35"/>
                  </a:lnTo>
                  <a:lnTo>
                    <a:pt x="8" y="43"/>
                  </a:lnTo>
                  <a:lnTo>
                    <a:pt x="8" y="52"/>
                  </a:lnTo>
                  <a:lnTo>
                    <a:pt x="8" y="70"/>
                  </a:lnTo>
                  <a:lnTo>
                    <a:pt x="8" y="79"/>
                  </a:lnTo>
                  <a:lnTo>
                    <a:pt x="0" y="87"/>
                  </a:lnTo>
                  <a:lnTo>
                    <a:pt x="0" y="105"/>
                  </a:lnTo>
                  <a:lnTo>
                    <a:pt x="0"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25" name="Freeform 227"/>
            <p:cNvSpPr>
              <a:spLocks/>
            </p:cNvSpPr>
            <p:nvPr/>
          </p:nvSpPr>
          <p:spPr bwMode="auto">
            <a:xfrm>
              <a:off x="1788" y="3490"/>
              <a:ext cx="40" cy="105"/>
            </a:xfrm>
            <a:custGeom>
              <a:avLst/>
              <a:gdLst>
                <a:gd name="T0" fmla="*/ 32 w 40"/>
                <a:gd name="T1" fmla="*/ 0 h 105"/>
                <a:gd name="T2" fmla="*/ 40 w 40"/>
                <a:gd name="T3" fmla="*/ 8 h 105"/>
                <a:gd name="T4" fmla="*/ 32 w 40"/>
                <a:gd name="T5" fmla="*/ 17 h 105"/>
                <a:gd name="T6" fmla="*/ 24 w 40"/>
                <a:gd name="T7" fmla="*/ 35 h 105"/>
                <a:gd name="T8" fmla="*/ 8 w 40"/>
                <a:gd name="T9" fmla="*/ 44 h 105"/>
                <a:gd name="T10" fmla="*/ 8 w 40"/>
                <a:gd name="T11" fmla="*/ 52 h 105"/>
                <a:gd name="T12" fmla="*/ 0 w 40"/>
                <a:gd name="T13" fmla="*/ 70 h 105"/>
                <a:gd name="T14" fmla="*/ 0 w 40"/>
                <a:gd name="T15" fmla="*/ 79 h 105"/>
                <a:gd name="T16" fmla="*/ 0 w 40"/>
                <a:gd name="T17" fmla="*/ 88 h 105"/>
                <a:gd name="T18" fmla="*/ 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32" y="0"/>
                  </a:moveTo>
                  <a:lnTo>
                    <a:pt x="40" y="8"/>
                  </a:lnTo>
                  <a:lnTo>
                    <a:pt x="32" y="17"/>
                  </a:lnTo>
                  <a:lnTo>
                    <a:pt x="24" y="35"/>
                  </a:lnTo>
                  <a:lnTo>
                    <a:pt x="8" y="44"/>
                  </a:lnTo>
                  <a:lnTo>
                    <a:pt x="8" y="52"/>
                  </a:lnTo>
                  <a:lnTo>
                    <a:pt x="0" y="70"/>
                  </a:lnTo>
                  <a:lnTo>
                    <a:pt x="0" y="79"/>
                  </a:lnTo>
                  <a:lnTo>
                    <a:pt x="0" y="88"/>
                  </a:lnTo>
                  <a:lnTo>
                    <a:pt x="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26" name="Freeform 228"/>
            <p:cNvSpPr>
              <a:spLocks/>
            </p:cNvSpPr>
            <p:nvPr/>
          </p:nvSpPr>
          <p:spPr bwMode="auto">
            <a:xfrm>
              <a:off x="1724" y="3463"/>
              <a:ext cx="64" cy="115"/>
            </a:xfrm>
            <a:custGeom>
              <a:avLst/>
              <a:gdLst>
                <a:gd name="T0" fmla="*/ 64 w 64"/>
                <a:gd name="T1" fmla="*/ 0 h 115"/>
                <a:gd name="T2" fmla="*/ 56 w 64"/>
                <a:gd name="T3" fmla="*/ 18 h 115"/>
                <a:gd name="T4" fmla="*/ 56 w 64"/>
                <a:gd name="T5" fmla="*/ 27 h 115"/>
                <a:gd name="T6" fmla="*/ 40 w 64"/>
                <a:gd name="T7" fmla="*/ 27 h 115"/>
                <a:gd name="T8" fmla="*/ 32 w 64"/>
                <a:gd name="T9" fmla="*/ 27 h 115"/>
                <a:gd name="T10" fmla="*/ 32 w 64"/>
                <a:gd name="T11" fmla="*/ 35 h 115"/>
                <a:gd name="T12" fmla="*/ 32 w 64"/>
                <a:gd name="T13" fmla="*/ 44 h 115"/>
                <a:gd name="T14" fmla="*/ 24 w 64"/>
                <a:gd name="T15" fmla="*/ 62 h 115"/>
                <a:gd name="T16" fmla="*/ 16 w 64"/>
                <a:gd name="T17" fmla="*/ 71 h 115"/>
                <a:gd name="T18" fmla="*/ 16 w 64"/>
                <a:gd name="T19" fmla="*/ 79 h 115"/>
                <a:gd name="T20" fmla="*/ 16 w 64"/>
                <a:gd name="T21" fmla="*/ 97 h 115"/>
                <a:gd name="T22" fmla="*/ 0 w 64"/>
                <a:gd name="T23" fmla="*/ 97 h 115"/>
                <a:gd name="T24" fmla="*/ 0 w 64"/>
                <a:gd name="T25" fmla="*/ 106 h 115"/>
                <a:gd name="T26" fmla="*/ 0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64" y="0"/>
                  </a:moveTo>
                  <a:lnTo>
                    <a:pt x="56" y="18"/>
                  </a:lnTo>
                  <a:lnTo>
                    <a:pt x="56" y="27"/>
                  </a:lnTo>
                  <a:lnTo>
                    <a:pt x="40" y="27"/>
                  </a:lnTo>
                  <a:lnTo>
                    <a:pt x="32" y="27"/>
                  </a:lnTo>
                  <a:lnTo>
                    <a:pt x="32" y="35"/>
                  </a:lnTo>
                  <a:lnTo>
                    <a:pt x="32" y="44"/>
                  </a:lnTo>
                  <a:lnTo>
                    <a:pt x="24" y="62"/>
                  </a:lnTo>
                  <a:lnTo>
                    <a:pt x="16" y="71"/>
                  </a:lnTo>
                  <a:lnTo>
                    <a:pt x="16" y="79"/>
                  </a:lnTo>
                  <a:lnTo>
                    <a:pt x="16" y="97"/>
                  </a:lnTo>
                  <a:lnTo>
                    <a:pt x="0" y="97"/>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27" name="Freeform 229"/>
            <p:cNvSpPr>
              <a:spLocks/>
            </p:cNvSpPr>
            <p:nvPr/>
          </p:nvSpPr>
          <p:spPr bwMode="auto">
            <a:xfrm>
              <a:off x="2132" y="3507"/>
              <a:ext cx="48" cy="88"/>
            </a:xfrm>
            <a:custGeom>
              <a:avLst/>
              <a:gdLst>
                <a:gd name="T0" fmla="*/ 0 w 48"/>
                <a:gd name="T1" fmla="*/ 0 h 88"/>
                <a:gd name="T2" fmla="*/ 0 w 48"/>
                <a:gd name="T3" fmla="*/ 18 h 88"/>
                <a:gd name="T4" fmla="*/ 0 w 48"/>
                <a:gd name="T5" fmla="*/ 27 h 88"/>
                <a:gd name="T6" fmla="*/ 16 w 48"/>
                <a:gd name="T7" fmla="*/ 27 h 88"/>
                <a:gd name="T8" fmla="*/ 16 w 48"/>
                <a:gd name="T9" fmla="*/ 35 h 88"/>
                <a:gd name="T10" fmla="*/ 24 w 48"/>
                <a:gd name="T11" fmla="*/ 35 h 88"/>
                <a:gd name="T12" fmla="*/ 32 w 48"/>
                <a:gd name="T13" fmla="*/ 53 h 88"/>
                <a:gd name="T14" fmla="*/ 48 w 48"/>
                <a:gd name="T15" fmla="*/ 62 h 88"/>
                <a:gd name="T16" fmla="*/ 48 w 48"/>
                <a:gd name="T17" fmla="*/ 71 h 88"/>
                <a:gd name="T18" fmla="*/ 48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0" y="0"/>
                  </a:moveTo>
                  <a:lnTo>
                    <a:pt x="0" y="18"/>
                  </a:lnTo>
                  <a:lnTo>
                    <a:pt x="0" y="27"/>
                  </a:lnTo>
                  <a:lnTo>
                    <a:pt x="16" y="27"/>
                  </a:lnTo>
                  <a:lnTo>
                    <a:pt x="16" y="35"/>
                  </a:lnTo>
                  <a:lnTo>
                    <a:pt x="24" y="35"/>
                  </a:lnTo>
                  <a:lnTo>
                    <a:pt x="32" y="53"/>
                  </a:lnTo>
                  <a:lnTo>
                    <a:pt x="48" y="62"/>
                  </a:lnTo>
                  <a:lnTo>
                    <a:pt x="48" y="71"/>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28" name="Freeform 230"/>
            <p:cNvSpPr>
              <a:spLocks/>
            </p:cNvSpPr>
            <p:nvPr/>
          </p:nvSpPr>
          <p:spPr bwMode="auto">
            <a:xfrm>
              <a:off x="2092" y="3314"/>
              <a:ext cx="64" cy="53"/>
            </a:xfrm>
            <a:custGeom>
              <a:avLst/>
              <a:gdLst>
                <a:gd name="T0" fmla="*/ 0 w 64"/>
                <a:gd name="T1" fmla="*/ 0 h 53"/>
                <a:gd name="T2" fmla="*/ 24 w 64"/>
                <a:gd name="T3" fmla="*/ 17 h 53"/>
                <a:gd name="T4" fmla="*/ 32 w 64"/>
                <a:gd name="T5" fmla="*/ 17 h 53"/>
                <a:gd name="T6" fmla="*/ 40 w 64"/>
                <a:gd name="T7" fmla="*/ 17 h 53"/>
                <a:gd name="T8" fmla="*/ 56 w 64"/>
                <a:gd name="T9" fmla="*/ 17 h 53"/>
                <a:gd name="T10" fmla="*/ 64 w 64"/>
                <a:gd name="T11" fmla="*/ 26 h 53"/>
                <a:gd name="T12" fmla="*/ 64 w 64"/>
                <a:gd name="T13" fmla="*/ 35 h 53"/>
                <a:gd name="T14" fmla="*/ 64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0" y="0"/>
                  </a:moveTo>
                  <a:lnTo>
                    <a:pt x="24" y="17"/>
                  </a:lnTo>
                  <a:lnTo>
                    <a:pt x="32" y="17"/>
                  </a:lnTo>
                  <a:lnTo>
                    <a:pt x="40" y="17"/>
                  </a:lnTo>
                  <a:lnTo>
                    <a:pt x="56" y="17"/>
                  </a:lnTo>
                  <a:lnTo>
                    <a:pt x="64" y="26"/>
                  </a:lnTo>
                  <a:lnTo>
                    <a:pt x="64" y="35"/>
                  </a:lnTo>
                  <a:lnTo>
                    <a:pt x="64"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29" name="Freeform 231"/>
            <p:cNvSpPr>
              <a:spLocks/>
            </p:cNvSpPr>
            <p:nvPr/>
          </p:nvSpPr>
          <p:spPr bwMode="auto">
            <a:xfrm>
              <a:off x="1780" y="3314"/>
              <a:ext cx="96" cy="35"/>
            </a:xfrm>
            <a:custGeom>
              <a:avLst/>
              <a:gdLst>
                <a:gd name="T0" fmla="*/ 96 w 96"/>
                <a:gd name="T1" fmla="*/ 0 h 35"/>
                <a:gd name="T2" fmla="*/ 80 w 96"/>
                <a:gd name="T3" fmla="*/ 0 h 35"/>
                <a:gd name="T4" fmla="*/ 72 w 96"/>
                <a:gd name="T5" fmla="*/ 0 h 35"/>
                <a:gd name="T6" fmla="*/ 64 w 96"/>
                <a:gd name="T7" fmla="*/ 0 h 35"/>
                <a:gd name="T8" fmla="*/ 48 w 96"/>
                <a:gd name="T9" fmla="*/ 0 h 35"/>
                <a:gd name="T10" fmla="*/ 40 w 96"/>
                <a:gd name="T11" fmla="*/ 0 h 35"/>
                <a:gd name="T12" fmla="*/ 32 w 96"/>
                <a:gd name="T13" fmla="*/ 0 h 35"/>
                <a:gd name="T14" fmla="*/ 16 w 96"/>
                <a:gd name="T15" fmla="*/ 17 h 35"/>
                <a:gd name="T16" fmla="*/ 8 w 96"/>
                <a:gd name="T17" fmla="*/ 26 h 35"/>
                <a:gd name="T18" fmla="*/ 0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96" y="0"/>
                  </a:moveTo>
                  <a:lnTo>
                    <a:pt x="80" y="0"/>
                  </a:lnTo>
                  <a:lnTo>
                    <a:pt x="72" y="0"/>
                  </a:lnTo>
                  <a:lnTo>
                    <a:pt x="64" y="0"/>
                  </a:lnTo>
                  <a:lnTo>
                    <a:pt x="48" y="0"/>
                  </a:lnTo>
                  <a:lnTo>
                    <a:pt x="40" y="0"/>
                  </a:lnTo>
                  <a:lnTo>
                    <a:pt x="32" y="0"/>
                  </a:lnTo>
                  <a:lnTo>
                    <a:pt x="16" y="17"/>
                  </a:lnTo>
                  <a:lnTo>
                    <a:pt x="8"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30" name="Freeform 232"/>
            <p:cNvSpPr>
              <a:spLocks/>
            </p:cNvSpPr>
            <p:nvPr/>
          </p:nvSpPr>
          <p:spPr bwMode="auto">
            <a:xfrm>
              <a:off x="1780" y="3296"/>
              <a:ext cx="112" cy="44"/>
            </a:xfrm>
            <a:custGeom>
              <a:avLst/>
              <a:gdLst>
                <a:gd name="T0" fmla="*/ 112 w 112"/>
                <a:gd name="T1" fmla="*/ 0 h 44"/>
                <a:gd name="T2" fmla="*/ 104 w 112"/>
                <a:gd name="T3" fmla="*/ 0 h 44"/>
                <a:gd name="T4" fmla="*/ 96 w 112"/>
                <a:gd name="T5" fmla="*/ 0 h 44"/>
                <a:gd name="T6" fmla="*/ 80 w 112"/>
                <a:gd name="T7" fmla="*/ 0 h 44"/>
                <a:gd name="T8" fmla="*/ 72 w 112"/>
                <a:gd name="T9" fmla="*/ 0 h 44"/>
                <a:gd name="T10" fmla="*/ 64 w 112"/>
                <a:gd name="T11" fmla="*/ 0 h 44"/>
                <a:gd name="T12" fmla="*/ 48 w 112"/>
                <a:gd name="T13" fmla="*/ 0 h 44"/>
                <a:gd name="T14" fmla="*/ 40 w 112"/>
                <a:gd name="T15" fmla="*/ 9 h 44"/>
                <a:gd name="T16" fmla="*/ 32 w 112"/>
                <a:gd name="T17" fmla="*/ 9 h 44"/>
                <a:gd name="T18" fmla="*/ 32 w 112"/>
                <a:gd name="T19" fmla="*/ 18 h 44"/>
                <a:gd name="T20" fmla="*/ 16 w 112"/>
                <a:gd name="T21" fmla="*/ 18 h 44"/>
                <a:gd name="T22" fmla="*/ 8 w 112"/>
                <a:gd name="T23" fmla="*/ 35 h 44"/>
                <a:gd name="T24" fmla="*/ 0 w 112"/>
                <a:gd name="T25" fmla="*/ 35 h 44"/>
                <a:gd name="T26" fmla="*/ 0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112" y="0"/>
                  </a:moveTo>
                  <a:lnTo>
                    <a:pt x="104" y="0"/>
                  </a:lnTo>
                  <a:lnTo>
                    <a:pt x="96" y="0"/>
                  </a:lnTo>
                  <a:lnTo>
                    <a:pt x="80" y="0"/>
                  </a:lnTo>
                  <a:lnTo>
                    <a:pt x="72" y="0"/>
                  </a:lnTo>
                  <a:lnTo>
                    <a:pt x="64" y="0"/>
                  </a:lnTo>
                  <a:lnTo>
                    <a:pt x="48" y="0"/>
                  </a:lnTo>
                  <a:lnTo>
                    <a:pt x="40" y="9"/>
                  </a:lnTo>
                  <a:lnTo>
                    <a:pt x="32" y="9"/>
                  </a:lnTo>
                  <a:lnTo>
                    <a:pt x="32" y="18"/>
                  </a:lnTo>
                  <a:lnTo>
                    <a:pt x="16" y="18"/>
                  </a:lnTo>
                  <a:lnTo>
                    <a:pt x="8" y="35"/>
                  </a:lnTo>
                  <a:lnTo>
                    <a:pt x="0" y="35"/>
                  </a:lnTo>
                  <a:lnTo>
                    <a:pt x="0"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31" name="Freeform 233"/>
            <p:cNvSpPr>
              <a:spLocks/>
            </p:cNvSpPr>
            <p:nvPr/>
          </p:nvSpPr>
          <p:spPr bwMode="auto">
            <a:xfrm>
              <a:off x="1748" y="3375"/>
              <a:ext cx="64" cy="71"/>
            </a:xfrm>
            <a:custGeom>
              <a:avLst/>
              <a:gdLst>
                <a:gd name="T0" fmla="*/ 64 w 64"/>
                <a:gd name="T1" fmla="*/ 0 h 71"/>
                <a:gd name="T2" fmla="*/ 48 w 64"/>
                <a:gd name="T3" fmla="*/ 0 h 71"/>
                <a:gd name="T4" fmla="*/ 40 w 64"/>
                <a:gd name="T5" fmla="*/ 9 h 71"/>
                <a:gd name="T6" fmla="*/ 32 w 64"/>
                <a:gd name="T7" fmla="*/ 18 h 71"/>
                <a:gd name="T8" fmla="*/ 32 w 64"/>
                <a:gd name="T9" fmla="*/ 36 h 71"/>
                <a:gd name="T10" fmla="*/ 16 w 64"/>
                <a:gd name="T11" fmla="*/ 44 h 71"/>
                <a:gd name="T12" fmla="*/ 16 w 64"/>
                <a:gd name="T13" fmla="*/ 53 h 71"/>
                <a:gd name="T14" fmla="*/ 8 w 64"/>
                <a:gd name="T15" fmla="*/ 53 h 71"/>
                <a:gd name="T16" fmla="*/ 0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64" y="0"/>
                  </a:moveTo>
                  <a:lnTo>
                    <a:pt x="48" y="0"/>
                  </a:lnTo>
                  <a:lnTo>
                    <a:pt x="40" y="9"/>
                  </a:lnTo>
                  <a:lnTo>
                    <a:pt x="32" y="18"/>
                  </a:lnTo>
                  <a:lnTo>
                    <a:pt x="32" y="36"/>
                  </a:lnTo>
                  <a:lnTo>
                    <a:pt x="16" y="44"/>
                  </a:lnTo>
                  <a:lnTo>
                    <a:pt x="16" y="53"/>
                  </a:lnTo>
                  <a:lnTo>
                    <a:pt x="8" y="53"/>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032" name="Freeform 234"/>
            <p:cNvSpPr>
              <a:spLocks/>
            </p:cNvSpPr>
            <p:nvPr/>
          </p:nvSpPr>
          <p:spPr bwMode="auto">
            <a:xfrm>
              <a:off x="1692" y="3455"/>
              <a:ext cx="96" cy="43"/>
            </a:xfrm>
            <a:custGeom>
              <a:avLst/>
              <a:gdLst>
                <a:gd name="T0" fmla="*/ 96 w 96"/>
                <a:gd name="T1" fmla="*/ 0 h 43"/>
                <a:gd name="T2" fmla="*/ 88 w 96"/>
                <a:gd name="T3" fmla="*/ 0 h 43"/>
                <a:gd name="T4" fmla="*/ 72 w 96"/>
                <a:gd name="T5" fmla="*/ 8 h 43"/>
                <a:gd name="T6" fmla="*/ 64 w 96"/>
                <a:gd name="T7" fmla="*/ 8 h 43"/>
                <a:gd name="T8" fmla="*/ 56 w 96"/>
                <a:gd name="T9" fmla="*/ 26 h 43"/>
                <a:gd name="T10" fmla="*/ 48 w 96"/>
                <a:gd name="T11" fmla="*/ 26 h 43"/>
                <a:gd name="T12" fmla="*/ 32 w 96"/>
                <a:gd name="T13" fmla="*/ 26 h 43"/>
                <a:gd name="T14" fmla="*/ 24 w 96"/>
                <a:gd name="T15" fmla="*/ 26 h 43"/>
                <a:gd name="T16" fmla="*/ 16 w 96"/>
                <a:gd name="T17" fmla="*/ 35 h 43"/>
                <a:gd name="T18" fmla="*/ 0 w 96"/>
                <a:gd name="T19" fmla="*/ 35 h 43"/>
                <a:gd name="T20" fmla="*/ 0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96" y="0"/>
                  </a:moveTo>
                  <a:lnTo>
                    <a:pt x="88" y="0"/>
                  </a:lnTo>
                  <a:lnTo>
                    <a:pt x="72" y="8"/>
                  </a:lnTo>
                  <a:lnTo>
                    <a:pt x="64" y="8"/>
                  </a:lnTo>
                  <a:lnTo>
                    <a:pt x="56" y="26"/>
                  </a:lnTo>
                  <a:lnTo>
                    <a:pt x="48" y="26"/>
                  </a:lnTo>
                  <a:lnTo>
                    <a:pt x="32" y="26"/>
                  </a:lnTo>
                  <a:lnTo>
                    <a:pt x="24" y="26"/>
                  </a:lnTo>
                  <a:lnTo>
                    <a:pt x="16" y="35"/>
                  </a:lnTo>
                  <a:lnTo>
                    <a:pt x="0" y="35"/>
                  </a:lnTo>
                  <a:lnTo>
                    <a:pt x="0"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4458" name="Group 235"/>
          <p:cNvGrpSpPr>
            <a:grpSpLocks/>
          </p:cNvGrpSpPr>
          <p:nvPr/>
        </p:nvGrpSpPr>
        <p:grpSpPr bwMode="auto">
          <a:xfrm>
            <a:off x="3890963" y="2590800"/>
            <a:ext cx="609600" cy="496888"/>
            <a:chOff x="1748" y="2760"/>
            <a:chExt cx="480" cy="457"/>
          </a:xfrm>
        </p:grpSpPr>
        <p:sp>
          <p:nvSpPr>
            <p:cNvPr id="492974" name="Freeform 236"/>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232 w 232"/>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211"/>
                <a:gd name="T188" fmla="*/ 232 w 232"/>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lnTo>
                    <a:pt x="232"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75" name="Freeform 237"/>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211"/>
                <a:gd name="T185" fmla="*/ 232 w 232"/>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76" name="Freeform 238"/>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56 w 208"/>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8"/>
                <a:gd name="T187" fmla="*/ 0 h 255"/>
                <a:gd name="T188" fmla="*/ 208 w 208"/>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lnTo>
                    <a:pt x="56"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77" name="Freeform 239"/>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8"/>
                <a:gd name="T184" fmla="*/ 0 h 255"/>
                <a:gd name="T185" fmla="*/ 208 w 208"/>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78" name="Freeform 240"/>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40 w 280"/>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0"/>
                <a:gd name="T118" fmla="*/ 0 h 360"/>
                <a:gd name="T119" fmla="*/ 280 w 280"/>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lnTo>
                    <a:pt x="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79" name="Freeform 241"/>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80"/>
                <a:gd name="T115" fmla="*/ 0 h 360"/>
                <a:gd name="T116" fmla="*/ 280 w 280"/>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80" name="Freeform 242"/>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40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lnTo>
                    <a:pt x="40"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81" name="Freeform 243"/>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82" name="Freeform 244"/>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208 w 208"/>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8"/>
                <a:gd name="T139" fmla="*/ 0 h 457"/>
                <a:gd name="T140" fmla="*/ 208 w 208"/>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lnTo>
                    <a:pt x="208"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83" name="Freeform 245"/>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8"/>
                <a:gd name="T136" fmla="*/ 0 h 457"/>
                <a:gd name="T137" fmla="*/ 208 w 208"/>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84" name="Freeform 246"/>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232 w 232"/>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325"/>
                <a:gd name="T188" fmla="*/ 232 w 232"/>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lnTo>
                    <a:pt x="232"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85" name="Freeform 247"/>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325"/>
                <a:gd name="T185" fmla="*/ 232 w 232"/>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4459" name="Group 248"/>
          <p:cNvGrpSpPr>
            <a:grpSpLocks/>
          </p:cNvGrpSpPr>
          <p:nvPr/>
        </p:nvGrpSpPr>
        <p:grpSpPr bwMode="auto">
          <a:xfrm>
            <a:off x="4017963" y="3043238"/>
            <a:ext cx="774700" cy="614362"/>
            <a:chOff x="1692" y="3226"/>
            <a:chExt cx="488" cy="387"/>
          </a:xfrm>
        </p:grpSpPr>
        <p:sp>
          <p:nvSpPr>
            <p:cNvPr id="492927" name="Freeform 249"/>
            <p:cNvSpPr>
              <a:spLocks/>
            </p:cNvSpPr>
            <p:nvPr/>
          </p:nvSpPr>
          <p:spPr bwMode="auto">
            <a:xfrm>
              <a:off x="1996" y="3226"/>
              <a:ext cx="40" cy="53"/>
            </a:xfrm>
            <a:custGeom>
              <a:avLst/>
              <a:gdLst>
                <a:gd name="T0" fmla="*/ 0 w 40"/>
                <a:gd name="T1" fmla="*/ 0 h 53"/>
                <a:gd name="T2" fmla="*/ 0 w 40"/>
                <a:gd name="T3" fmla="*/ 9 h 53"/>
                <a:gd name="T4" fmla="*/ 0 w 40"/>
                <a:gd name="T5" fmla="*/ 18 h 53"/>
                <a:gd name="T6" fmla="*/ 8 w 40"/>
                <a:gd name="T7" fmla="*/ 18 h 53"/>
                <a:gd name="T8" fmla="*/ 24 w 40"/>
                <a:gd name="T9" fmla="*/ 18 h 53"/>
                <a:gd name="T10" fmla="*/ 24 w 40"/>
                <a:gd name="T11" fmla="*/ 35 h 53"/>
                <a:gd name="T12" fmla="*/ 32 w 40"/>
                <a:gd name="T13" fmla="*/ 35 h 53"/>
                <a:gd name="T14" fmla="*/ 32 w 40"/>
                <a:gd name="T15" fmla="*/ 44 h 53"/>
                <a:gd name="T16" fmla="*/ 40 w 40"/>
                <a:gd name="T17" fmla="*/ 44 h 53"/>
                <a:gd name="T18" fmla="*/ 4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0" y="0"/>
                  </a:moveTo>
                  <a:lnTo>
                    <a:pt x="0" y="9"/>
                  </a:lnTo>
                  <a:lnTo>
                    <a:pt x="0" y="18"/>
                  </a:lnTo>
                  <a:lnTo>
                    <a:pt x="8" y="18"/>
                  </a:lnTo>
                  <a:lnTo>
                    <a:pt x="24" y="18"/>
                  </a:lnTo>
                  <a:lnTo>
                    <a:pt x="24" y="35"/>
                  </a:lnTo>
                  <a:lnTo>
                    <a:pt x="32" y="35"/>
                  </a:lnTo>
                  <a:lnTo>
                    <a:pt x="32" y="44"/>
                  </a:lnTo>
                  <a:lnTo>
                    <a:pt x="40" y="44"/>
                  </a:lnTo>
                  <a:lnTo>
                    <a:pt x="4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28" name="Freeform 250"/>
            <p:cNvSpPr>
              <a:spLocks/>
            </p:cNvSpPr>
            <p:nvPr/>
          </p:nvSpPr>
          <p:spPr bwMode="auto">
            <a:xfrm>
              <a:off x="1940" y="3226"/>
              <a:ext cx="56" cy="97"/>
            </a:xfrm>
            <a:custGeom>
              <a:avLst/>
              <a:gdLst>
                <a:gd name="T0" fmla="*/ 56 w 56"/>
                <a:gd name="T1" fmla="*/ 0 h 97"/>
                <a:gd name="T2" fmla="*/ 56 w 56"/>
                <a:gd name="T3" fmla="*/ 9 h 97"/>
                <a:gd name="T4" fmla="*/ 56 w 56"/>
                <a:gd name="T5" fmla="*/ 18 h 97"/>
                <a:gd name="T6" fmla="*/ 48 w 56"/>
                <a:gd name="T7" fmla="*/ 35 h 97"/>
                <a:gd name="T8" fmla="*/ 32 w 56"/>
                <a:gd name="T9" fmla="*/ 44 h 97"/>
                <a:gd name="T10" fmla="*/ 24 w 56"/>
                <a:gd name="T11" fmla="*/ 53 h 97"/>
                <a:gd name="T12" fmla="*/ 16 w 56"/>
                <a:gd name="T13" fmla="*/ 62 h 97"/>
                <a:gd name="T14" fmla="*/ 0 w 56"/>
                <a:gd name="T15" fmla="*/ 79 h 97"/>
                <a:gd name="T16" fmla="*/ 0 w 56"/>
                <a:gd name="T17" fmla="*/ 88 h 97"/>
                <a:gd name="T18" fmla="*/ 0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56" y="0"/>
                  </a:moveTo>
                  <a:lnTo>
                    <a:pt x="56" y="9"/>
                  </a:lnTo>
                  <a:lnTo>
                    <a:pt x="56" y="18"/>
                  </a:lnTo>
                  <a:lnTo>
                    <a:pt x="48" y="35"/>
                  </a:lnTo>
                  <a:lnTo>
                    <a:pt x="32" y="44"/>
                  </a:lnTo>
                  <a:lnTo>
                    <a:pt x="24" y="53"/>
                  </a:lnTo>
                  <a:lnTo>
                    <a:pt x="16" y="62"/>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29" name="Freeform 251"/>
            <p:cNvSpPr>
              <a:spLocks/>
            </p:cNvSpPr>
            <p:nvPr/>
          </p:nvSpPr>
          <p:spPr bwMode="auto">
            <a:xfrm>
              <a:off x="1884" y="3226"/>
              <a:ext cx="80" cy="97"/>
            </a:xfrm>
            <a:custGeom>
              <a:avLst/>
              <a:gdLst>
                <a:gd name="T0" fmla="*/ 80 w 80"/>
                <a:gd name="T1" fmla="*/ 0 h 97"/>
                <a:gd name="T2" fmla="*/ 72 w 80"/>
                <a:gd name="T3" fmla="*/ 35 h 97"/>
                <a:gd name="T4" fmla="*/ 56 w 80"/>
                <a:gd name="T5" fmla="*/ 35 h 97"/>
                <a:gd name="T6" fmla="*/ 56 w 80"/>
                <a:gd name="T7" fmla="*/ 44 h 97"/>
                <a:gd name="T8" fmla="*/ 48 w 80"/>
                <a:gd name="T9" fmla="*/ 44 h 97"/>
                <a:gd name="T10" fmla="*/ 40 w 80"/>
                <a:gd name="T11" fmla="*/ 44 h 97"/>
                <a:gd name="T12" fmla="*/ 32 w 80"/>
                <a:gd name="T13" fmla="*/ 53 h 97"/>
                <a:gd name="T14" fmla="*/ 16 w 80"/>
                <a:gd name="T15" fmla="*/ 53 h 97"/>
                <a:gd name="T16" fmla="*/ 16 w 80"/>
                <a:gd name="T17" fmla="*/ 62 h 97"/>
                <a:gd name="T18" fmla="*/ 8 w 80"/>
                <a:gd name="T19" fmla="*/ 62 h 97"/>
                <a:gd name="T20" fmla="*/ 8 w 80"/>
                <a:gd name="T21" fmla="*/ 79 h 97"/>
                <a:gd name="T22" fmla="*/ 0 w 80"/>
                <a:gd name="T23" fmla="*/ 79 h 97"/>
                <a:gd name="T24" fmla="*/ 0 w 80"/>
                <a:gd name="T25" fmla="*/ 88 h 97"/>
                <a:gd name="T26" fmla="*/ 0 w 80"/>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
                <a:gd name="T43" fmla="*/ 0 h 97"/>
                <a:gd name="T44" fmla="*/ 80 w 80"/>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 h="97">
                  <a:moveTo>
                    <a:pt x="80" y="0"/>
                  </a:moveTo>
                  <a:lnTo>
                    <a:pt x="72" y="35"/>
                  </a:lnTo>
                  <a:lnTo>
                    <a:pt x="56" y="35"/>
                  </a:lnTo>
                  <a:lnTo>
                    <a:pt x="56" y="44"/>
                  </a:lnTo>
                  <a:lnTo>
                    <a:pt x="48" y="44"/>
                  </a:lnTo>
                  <a:lnTo>
                    <a:pt x="40" y="44"/>
                  </a:lnTo>
                  <a:lnTo>
                    <a:pt x="32" y="53"/>
                  </a:lnTo>
                  <a:lnTo>
                    <a:pt x="16" y="53"/>
                  </a:lnTo>
                  <a:lnTo>
                    <a:pt x="16" y="62"/>
                  </a:lnTo>
                  <a:lnTo>
                    <a:pt x="8" y="62"/>
                  </a:lnTo>
                  <a:lnTo>
                    <a:pt x="8" y="79"/>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30" name="Freeform 252"/>
            <p:cNvSpPr>
              <a:spLocks/>
            </p:cNvSpPr>
            <p:nvPr/>
          </p:nvSpPr>
          <p:spPr bwMode="auto">
            <a:xfrm>
              <a:off x="1972" y="3270"/>
              <a:ext cx="56" cy="114"/>
            </a:xfrm>
            <a:custGeom>
              <a:avLst/>
              <a:gdLst>
                <a:gd name="T0" fmla="*/ 0 w 56"/>
                <a:gd name="T1" fmla="*/ 0 h 114"/>
                <a:gd name="T2" fmla="*/ 0 w 56"/>
                <a:gd name="T3" fmla="*/ 9 h 114"/>
                <a:gd name="T4" fmla="*/ 0 w 56"/>
                <a:gd name="T5" fmla="*/ 18 h 114"/>
                <a:gd name="T6" fmla="*/ 0 w 56"/>
                <a:gd name="T7" fmla="*/ 35 h 114"/>
                <a:gd name="T8" fmla="*/ 16 w 56"/>
                <a:gd name="T9" fmla="*/ 44 h 114"/>
                <a:gd name="T10" fmla="*/ 24 w 56"/>
                <a:gd name="T11" fmla="*/ 53 h 114"/>
                <a:gd name="T12" fmla="*/ 48 w 56"/>
                <a:gd name="T13" fmla="*/ 70 h 114"/>
                <a:gd name="T14" fmla="*/ 48 w 56"/>
                <a:gd name="T15" fmla="*/ 79 h 114"/>
                <a:gd name="T16" fmla="*/ 48 w 56"/>
                <a:gd name="T17" fmla="*/ 88 h 114"/>
                <a:gd name="T18" fmla="*/ 56 w 56"/>
                <a:gd name="T19" fmla="*/ 88 h 114"/>
                <a:gd name="T20" fmla="*/ 56 w 56"/>
                <a:gd name="T21" fmla="*/ 105 h 114"/>
                <a:gd name="T22" fmla="*/ 56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0" y="0"/>
                  </a:moveTo>
                  <a:lnTo>
                    <a:pt x="0" y="9"/>
                  </a:lnTo>
                  <a:lnTo>
                    <a:pt x="0" y="18"/>
                  </a:lnTo>
                  <a:lnTo>
                    <a:pt x="0" y="35"/>
                  </a:lnTo>
                  <a:lnTo>
                    <a:pt x="16" y="44"/>
                  </a:lnTo>
                  <a:lnTo>
                    <a:pt x="24" y="53"/>
                  </a:lnTo>
                  <a:lnTo>
                    <a:pt x="48" y="70"/>
                  </a:lnTo>
                  <a:lnTo>
                    <a:pt x="48" y="79"/>
                  </a:lnTo>
                  <a:lnTo>
                    <a:pt x="48" y="88"/>
                  </a:lnTo>
                  <a:lnTo>
                    <a:pt x="56" y="88"/>
                  </a:lnTo>
                  <a:lnTo>
                    <a:pt x="56" y="105"/>
                  </a:lnTo>
                  <a:lnTo>
                    <a:pt x="5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31" name="Freeform 253"/>
            <p:cNvSpPr>
              <a:spLocks/>
            </p:cNvSpPr>
            <p:nvPr/>
          </p:nvSpPr>
          <p:spPr bwMode="auto">
            <a:xfrm>
              <a:off x="1900" y="3226"/>
              <a:ext cx="72" cy="158"/>
            </a:xfrm>
            <a:custGeom>
              <a:avLst/>
              <a:gdLst>
                <a:gd name="T0" fmla="*/ 72 w 72"/>
                <a:gd name="T1" fmla="*/ 0 h 158"/>
                <a:gd name="T2" fmla="*/ 64 w 72"/>
                <a:gd name="T3" fmla="*/ 44 h 158"/>
                <a:gd name="T4" fmla="*/ 64 w 72"/>
                <a:gd name="T5" fmla="*/ 53 h 158"/>
                <a:gd name="T6" fmla="*/ 56 w 72"/>
                <a:gd name="T7" fmla="*/ 53 h 158"/>
                <a:gd name="T8" fmla="*/ 56 w 72"/>
                <a:gd name="T9" fmla="*/ 62 h 158"/>
                <a:gd name="T10" fmla="*/ 40 w 72"/>
                <a:gd name="T11" fmla="*/ 79 h 158"/>
                <a:gd name="T12" fmla="*/ 32 w 72"/>
                <a:gd name="T13" fmla="*/ 79 h 158"/>
                <a:gd name="T14" fmla="*/ 32 w 72"/>
                <a:gd name="T15" fmla="*/ 88 h 158"/>
                <a:gd name="T16" fmla="*/ 24 w 72"/>
                <a:gd name="T17" fmla="*/ 88 h 158"/>
                <a:gd name="T18" fmla="*/ 24 w 72"/>
                <a:gd name="T19" fmla="*/ 97 h 158"/>
                <a:gd name="T20" fmla="*/ 24 w 72"/>
                <a:gd name="T21" fmla="*/ 114 h 158"/>
                <a:gd name="T22" fmla="*/ 16 w 72"/>
                <a:gd name="T23" fmla="*/ 114 h 158"/>
                <a:gd name="T24" fmla="*/ 16 w 72"/>
                <a:gd name="T25" fmla="*/ 123 h 158"/>
                <a:gd name="T26" fmla="*/ 0 w 72"/>
                <a:gd name="T27" fmla="*/ 132 h 158"/>
                <a:gd name="T28" fmla="*/ 0 w 72"/>
                <a:gd name="T29" fmla="*/ 149 h 158"/>
                <a:gd name="T30" fmla="*/ 16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72" y="0"/>
                  </a:moveTo>
                  <a:lnTo>
                    <a:pt x="64" y="44"/>
                  </a:lnTo>
                  <a:lnTo>
                    <a:pt x="64" y="53"/>
                  </a:lnTo>
                  <a:lnTo>
                    <a:pt x="56" y="53"/>
                  </a:lnTo>
                  <a:lnTo>
                    <a:pt x="56" y="62"/>
                  </a:lnTo>
                  <a:lnTo>
                    <a:pt x="40" y="79"/>
                  </a:lnTo>
                  <a:lnTo>
                    <a:pt x="32" y="79"/>
                  </a:lnTo>
                  <a:lnTo>
                    <a:pt x="32" y="88"/>
                  </a:lnTo>
                  <a:lnTo>
                    <a:pt x="24" y="88"/>
                  </a:lnTo>
                  <a:lnTo>
                    <a:pt x="24" y="97"/>
                  </a:lnTo>
                  <a:lnTo>
                    <a:pt x="24" y="114"/>
                  </a:lnTo>
                  <a:lnTo>
                    <a:pt x="16" y="114"/>
                  </a:lnTo>
                  <a:lnTo>
                    <a:pt x="16" y="123"/>
                  </a:lnTo>
                  <a:lnTo>
                    <a:pt x="0" y="132"/>
                  </a:lnTo>
                  <a:lnTo>
                    <a:pt x="0" y="149"/>
                  </a:lnTo>
                  <a:lnTo>
                    <a:pt x="16"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32" name="Freeform 254"/>
            <p:cNvSpPr>
              <a:spLocks/>
            </p:cNvSpPr>
            <p:nvPr/>
          </p:nvSpPr>
          <p:spPr bwMode="auto">
            <a:xfrm>
              <a:off x="1972" y="3226"/>
              <a:ext cx="96" cy="114"/>
            </a:xfrm>
            <a:custGeom>
              <a:avLst/>
              <a:gdLst>
                <a:gd name="T0" fmla="*/ 0 w 96"/>
                <a:gd name="T1" fmla="*/ 0 h 114"/>
                <a:gd name="T2" fmla="*/ 24 w 96"/>
                <a:gd name="T3" fmla="*/ 35 h 114"/>
                <a:gd name="T4" fmla="*/ 32 w 96"/>
                <a:gd name="T5" fmla="*/ 44 h 114"/>
                <a:gd name="T6" fmla="*/ 48 w 96"/>
                <a:gd name="T7" fmla="*/ 44 h 114"/>
                <a:gd name="T8" fmla="*/ 56 w 96"/>
                <a:gd name="T9" fmla="*/ 44 h 114"/>
                <a:gd name="T10" fmla="*/ 64 w 96"/>
                <a:gd name="T11" fmla="*/ 44 h 114"/>
                <a:gd name="T12" fmla="*/ 64 w 96"/>
                <a:gd name="T13" fmla="*/ 53 h 114"/>
                <a:gd name="T14" fmla="*/ 80 w 96"/>
                <a:gd name="T15" fmla="*/ 53 h 114"/>
                <a:gd name="T16" fmla="*/ 88 w 96"/>
                <a:gd name="T17" fmla="*/ 62 h 114"/>
                <a:gd name="T18" fmla="*/ 96 w 96"/>
                <a:gd name="T19" fmla="*/ 79 h 114"/>
                <a:gd name="T20" fmla="*/ 96 w 96"/>
                <a:gd name="T21" fmla="*/ 88 h 114"/>
                <a:gd name="T22" fmla="*/ 96 w 96"/>
                <a:gd name="T23" fmla="*/ 97 h 114"/>
                <a:gd name="T24" fmla="*/ 96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0" y="0"/>
                  </a:moveTo>
                  <a:lnTo>
                    <a:pt x="24" y="35"/>
                  </a:lnTo>
                  <a:lnTo>
                    <a:pt x="32" y="44"/>
                  </a:lnTo>
                  <a:lnTo>
                    <a:pt x="48" y="44"/>
                  </a:lnTo>
                  <a:lnTo>
                    <a:pt x="56" y="44"/>
                  </a:lnTo>
                  <a:lnTo>
                    <a:pt x="64" y="44"/>
                  </a:lnTo>
                  <a:lnTo>
                    <a:pt x="64" y="53"/>
                  </a:lnTo>
                  <a:lnTo>
                    <a:pt x="80" y="53"/>
                  </a:lnTo>
                  <a:lnTo>
                    <a:pt x="88" y="62"/>
                  </a:lnTo>
                  <a:lnTo>
                    <a:pt x="96" y="79"/>
                  </a:lnTo>
                  <a:lnTo>
                    <a:pt x="96" y="88"/>
                  </a:lnTo>
                  <a:lnTo>
                    <a:pt x="96" y="97"/>
                  </a:lnTo>
                  <a:lnTo>
                    <a:pt x="9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33" name="Freeform 255"/>
            <p:cNvSpPr>
              <a:spLocks/>
            </p:cNvSpPr>
            <p:nvPr/>
          </p:nvSpPr>
          <p:spPr bwMode="auto">
            <a:xfrm>
              <a:off x="1988" y="3270"/>
              <a:ext cx="40" cy="132"/>
            </a:xfrm>
            <a:custGeom>
              <a:avLst/>
              <a:gdLst>
                <a:gd name="T0" fmla="*/ 40 w 40"/>
                <a:gd name="T1" fmla="*/ 0 h 132"/>
                <a:gd name="T2" fmla="*/ 40 w 40"/>
                <a:gd name="T3" fmla="*/ 9 h 132"/>
                <a:gd name="T4" fmla="*/ 40 w 40"/>
                <a:gd name="T5" fmla="*/ 18 h 132"/>
                <a:gd name="T6" fmla="*/ 40 w 40"/>
                <a:gd name="T7" fmla="*/ 35 h 132"/>
                <a:gd name="T8" fmla="*/ 40 w 40"/>
                <a:gd name="T9" fmla="*/ 44 h 132"/>
                <a:gd name="T10" fmla="*/ 32 w 40"/>
                <a:gd name="T11" fmla="*/ 53 h 132"/>
                <a:gd name="T12" fmla="*/ 16 w 40"/>
                <a:gd name="T13" fmla="*/ 70 h 132"/>
                <a:gd name="T14" fmla="*/ 16 w 40"/>
                <a:gd name="T15" fmla="*/ 79 h 132"/>
                <a:gd name="T16" fmla="*/ 8 w 40"/>
                <a:gd name="T17" fmla="*/ 88 h 132"/>
                <a:gd name="T18" fmla="*/ 8 w 40"/>
                <a:gd name="T19" fmla="*/ 105 h 132"/>
                <a:gd name="T20" fmla="*/ 0 w 40"/>
                <a:gd name="T21" fmla="*/ 105 h 132"/>
                <a:gd name="T22" fmla="*/ 0 w 40"/>
                <a:gd name="T23" fmla="*/ 114 h 132"/>
                <a:gd name="T24" fmla="*/ 0 w 40"/>
                <a:gd name="T25" fmla="*/ 123 h 132"/>
                <a:gd name="T26" fmla="*/ 0 w 40"/>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132"/>
                <a:gd name="T44" fmla="*/ 40 w 40"/>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132">
                  <a:moveTo>
                    <a:pt x="40" y="0"/>
                  </a:moveTo>
                  <a:lnTo>
                    <a:pt x="40" y="9"/>
                  </a:lnTo>
                  <a:lnTo>
                    <a:pt x="40" y="18"/>
                  </a:lnTo>
                  <a:lnTo>
                    <a:pt x="40" y="35"/>
                  </a:lnTo>
                  <a:lnTo>
                    <a:pt x="40" y="44"/>
                  </a:lnTo>
                  <a:lnTo>
                    <a:pt x="32" y="53"/>
                  </a:lnTo>
                  <a:lnTo>
                    <a:pt x="16" y="70"/>
                  </a:lnTo>
                  <a:lnTo>
                    <a:pt x="16" y="79"/>
                  </a:lnTo>
                  <a:lnTo>
                    <a:pt x="8" y="88"/>
                  </a:lnTo>
                  <a:lnTo>
                    <a:pt x="8" y="105"/>
                  </a:lnTo>
                  <a:lnTo>
                    <a:pt x="0" y="105"/>
                  </a:lnTo>
                  <a:lnTo>
                    <a:pt x="0" y="114"/>
                  </a:lnTo>
                  <a:lnTo>
                    <a:pt x="0" y="123"/>
                  </a:lnTo>
                  <a:lnTo>
                    <a:pt x="0"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34" name="Freeform 256"/>
            <p:cNvSpPr>
              <a:spLocks/>
            </p:cNvSpPr>
            <p:nvPr/>
          </p:nvSpPr>
          <p:spPr bwMode="auto">
            <a:xfrm>
              <a:off x="1948" y="3305"/>
              <a:ext cx="40" cy="88"/>
            </a:xfrm>
            <a:custGeom>
              <a:avLst/>
              <a:gdLst>
                <a:gd name="T0" fmla="*/ 0 w 40"/>
                <a:gd name="T1" fmla="*/ 0 h 88"/>
                <a:gd name="T2" fmla="*/ 0 w 40"/>
                <a:gd name="T3" fmla="*/ 26 h 88"/>
                <a:gd name="T4" fmla="*/ 8 w 40"/>
                <a:gd name="T5" fmla="*/ 35 h 88"/>
                <a:gd name="T6" fmla="*/ 16 w 40"/>
                <a:gd name="T7" fmla="*/ 44 h 88"/>
                <a:gd name="T8" fmla="*/ 32 w 40"/>
                <a:gd name="T9" fmla="*/ 44 h 88"/>
                <a:gd name="T10" fmla="*/ 32 w 40"/>
                <a:gd name="T11" fmla="*/ 62 h 88"/>
                <a:gd name="T12" fmla="*/ 40 w 40"/>
                <a:gd name="T13" fmla="*/ 62 h 88"/>
                <a:gd name="T14" fmla="*/ 40 w 40"/>
                <a:gd name="T15" fmla="*/ 70 h 88"/>
                <a:gd name="T16" fmla="*/ 40 w 40"/>
                <a:gd name="T17" fmla="*/ 79 h 88"/>
                <a:gd name="T18" fmla="*/ 4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0" y="0"/>
                  </a:moveTo>
                  <a:lnTo>
                    <a:pt x="0" y="26"/>
                  </a:lnTo>
                  <a:lnTo>
                    <a:pt x="8" y="35"/>
                  </a:lnTo>
                  <a:lnTo>
                    <a:pt x="16" y="44"/>
                  </a:lnTo>
                  <a:lnTo>
                    <a:pt x="32" y="44"/>
                  </a:lnTo>
                  <a:lnTo>
                    <a:pt x="32" y="62"/>
                  </a:lnTo>
                  <a:lnTo>
                    <a:pt x="40" y="62"/>
                  </a:lnTo>
                  <a:lnTo>
                    <a:pt x="40" y="70"/>
                  </a:lnTo>
                  <a:lnTo>
                    <a:pt x="40" y="79"/>
                  </a:lnTo>
                  <a:lnTo>
                    <a:pt x="4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35" name="Freeform 257"/>
            <p:cNvSpPr>
              <a:spLocks/>
            </p:cNvSpPr>
            <p:nvPr/>
          </p:nvSpPr>
          <p:spPr bwMode="auto">
            <a:xfrm>
              <a:off x="1900" y="3279"/>
              <a:ext cx="64" cy="140"/>
            </a:xfrm>
            <a:custGeom>
              <a:avLst/>
              <a:gdLst>
                <a:gd name="T0" fmla="*/ 0 w 64"/>
                <a:gd name="T1" fmla="*/ 0 h 140"/>
                <a:gd name="T2" fmla="*/ 16 w 64"/>
                <a:gd name="T3" fmla="*/ 61 h 140"/>
                <a:gd name="T4" fmla="*/ 24 w 64"/>
                <a:gd name="T5" fmla="*/ 70 h 140"/>
                <a:gd name="T6" fmla="*/ 32 w 64"/>
                <a:gd name="T7" fmla="*/ 79 h 140"/>
                <a:gd name="T8" fmla="*/ 32 w 64"/>
                <a:gd name="T9" fmla="*/ 105 h 140"/>
                <a:gd name="T10" fmla="*/ 40 w 64"/>
                <a:gd name="T11" fmla="*/ 114 h 140"/>
                <a:gd name="T12" fmla="*/ 40 w 64"/>
                <a:gd name="T13" fmla="*/ 123 h 140"/>
                <a:gd name="T14" fmla="*/ 56 w 64"/>
                <a:gd name="T15" fmla="*/ 123 h 140"/>
                <a:gd name="T16" fmla="*/ 64 w 64"/>
                <a:gd name="T17" fmla="*/ 123 h 140"/>
                <a:gd name="T18" fmla="*/ 64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0" y="0"/>
                  </a:moveTo>
                  <a:lnTo>
                    <a:pt x="16" y="61"/>
                  </a:lnTo>
                  <a:lnTo>
                    <a:pt x="24" y="70"/>
                  </a:lnTo>
                  <a:lnTo>
                    <a:pt x="32" y="79"/>
                  </a:lnTo>
                  <a:lnTo>
                    <a:pt x="32" y="105"/>
                  </a:lnTo>
                  <a:lnTo>
                    <a:pt x="40" y="114"/>
                  </a:lnTo>
                  <a:lnTo>
                    <a:pt x="40" y="123"/>
                  </a:lnTo>
                  <a:lnTo>
                    <a:pt x="56" y="123"/>
                  </a:lnTo>
                  <a:lnTo>
                    <a:pt x="64" y="123"/>
                  </a:lnTo>
                  <a:lnTo>
                    <a:pt x="64"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36" name="Freeform 258"/>
            <p:cNvSpPr>
              <a:spLocks/>
            </p:cNvSpPr>
            <p:nvPr/>
          </p:nvSpPr>
          <p:spPr bwMode="auto">
            <a:xfrm>
              <a:off x="1852" y="3226"/>
              <a:ext cx="104" cy="193"/>
            </a:xfrm>
            <a:custGeom>
              <a:avLst/>
              <a:gdLst>
                <a:gd name="T0" fmla="*/ 104 w 104"/>
                <a:gd name="T1" fmla="*/ 0 h 193"/>
                <a:gd name="T2" fmla="*/ 80 w 104"/>
                <a:gd name="T3" fmla="*/ 18 h 193"/>
                <a:gd name="T4" fmla="*/ 72 w 104"/>
                <a:gd name="T5" fmla="*/ 35 h 193"/>
                <a:gd name="T6" fmla="*/ 64 w 104"/>
                <a:gd name="T7" fmla="*/ 44 h 193"/>
                <a:gd name="T8" fmla="*/ 64 w 104"/>
                <a:gd name="T9" fmla="*/ 53 h 193"/>
                <a:gd name="T10" fmla="*/ 48 w 104"/>
                <a:gd name="T11" fmla="*/ 53 h 193"/>
                <a:gd name="T12" fmla="*/ 48 w 104"/>
                <a:gd name="T13" fmla="*/ 62 h 193"/>
                <a:gd name="T14" fmla="*/ 40 w 104"/>
                <a:gd name="T15" fmla="*/ 62 h 193"/>
                <a:gd name="T16" fmla="*/ 32 w 104"/>
                <a:gd name="T17" fmla="*/ 79 h 193"/>
                <a:gd name="T18" fmla="*/ 32 w 104"/>
                <a:gd name="T19" fmla="*/ 88 h 193"/>
                <a:gd name="T20" fmla="*/ 16 w 104"/>
                <a:gd name="T21" fmla="*/ 88 h 193"/>
                <a:gd name="T22" fmla="*/ 16 w 104"/>
                <a:gd name="T23" fmla="*/ 97 h 193"/>
                <a:gd name="T24" fmla="*/ 8 w 104"/>
                <a:gd name="T25" fmla="*/ 97 h 193"/>
                <a:gd name="T26" fmla="*/ 8 w 104"/>
                <a:gd name="T27" fmla="*/ 114 h 193"/>
                <a:gd name="T28" fmla="*/ 8 w 104"/>
                <a:gd name="T29" fmla="*/ 123 h 193"/>
                <a:gd name="T30" fmla="*/ 0 w 104"/>
                <a:gd name="T31" fmla="*/ 132 h 193"/>
                <a:gd name="T32" fmla="*/ 0 w 104"/>
                <a:gd name="T33" fmla="*/ 149 h 193"/>
                <a:gd name="T34" fmla="*/ 0 w 104"/>
                <a:gd name="T35" fmla="*/ 158 h 193"/>
                <a:gd name="T36" fmla="*/ 0 w 104"/>
                <a:gd name="T37" fmla="*/ 167 h 193"/>
                <a:gd name="T38" fmla="*/ 0 w 104"/>
                <a:gd name="T39" fmla="*/ 176 h 193"/>
                <a:gd name="T40" fmla="*/ 0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104" y="0"/>
                  </a:moveTo>
                  <a:lnTo>
                    <a:pt x="80" y="18"/>
                  </a:lnTo>
                  <a:lnTo>
                    <a:pt x="72" y="35"/>
                  </a:lnTo>
                  <a:lnTo>
                    <a:pt x="64" y="44"/>
                  </a:lnTo>
                  <a:lnTo>
                    <a:pt x="64" y="53"/>
                  </a:lnTo>
                  <a:lnTo>
                    <a:pt x="48" y="53"/>
                  </a:lnTo>
                  <a:lnTo>
                    <a:pt x="48" y="62"/>
                  </a:lnTo>
                  <a:lnTo>
                    <a:pt x="40" y="62"/>
                  </a:lnTo>
                  <a:lnTo>
                    <a:pt x="32" y="79"/>
                  </a:lnTo>
                  <a:lnTo>
                    <a:pt x="32" y="88"/>
                  </a:lnTo>
                  <a:lnTo>
                    <a:pt x="16" y="88"/>
                  </a:lnTo>
                  <a:lnTo>
                    <a:pt x="16" y="97"/>
                  </a:lnTo>
                  <a:lnTo>
                    <a:pt x="8" y="97"/>
                  </a:lnTo>
                  <a:lnTo>
                    <a:pt x="8" y="114"/>
                  </a:lnTo>
                  <a:lnTo>
                    <a:pt x="8" y="123"/>
                  </a:lnTo>
                  <a:lnTo>
                    <a:pt x="0" y="132"/>
                  </a:lnTo>
                  <a:lnTo>
                    <a:pt x="0" y="149"/>
                  </a:lnTo>
                  <a:lnTo>
                    <a:pt x="0" y="158"/>
                  </a:lnTo>
                  <a:lnTo>
                    <a:pt x="0" y="167"/>
                  </a:lnTo>
                  <a:lnTo>
                    <a:pt x="0" y="176"/>
                  </a:lnTo>
                  <a:lnTo>
                    <a:pt x="0"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37" name="Freeform 259"/>
            <p:cNvSpPr>
              <a:spLocks/>
            </p:cNvSpPr>
            <p:nvPr/>
          </p:nvSpPr>
          <p:spPr bwMode="auto">
            <a:xfrm>
              <a:off x="2044" y="3305"/>
              <a:ext cx="16" cy="106"/>
            </a:xfrm>
            <a:custGeom>
              <a:avLst/>
              <a:gdLst>
                <a:gd name="T0" fmla="*/ 8 w 16"/>
                <a:gd name="T1" fmla="*/ 0 h 106"/>
                <a:gd name="T2" fmla="*/ 8 w 16"/>
                <a:gd name="T3" fmla="*/ 9 h 106"/>
                <a:gd name="T4" fmla="*/ 8 w 16"/>
                <a:gd name="T5" fmla="*/ 26 h 106"/>
                <a:gd name="T6" fmla="*/ 8 w 16"/>
                <a:gd name="T7" fmla="*/ 35 h 106"/>
                <a:gd name="T8" fmla="*/ 0 w 16"/>
                <a:gd name="T9" fmla="*/ 35 h 106"/>
                <a:gd name="T10" fmla="*/ 0 w 16"/>
                <a:gd name="T11" fmla="*/ 44 h 106"/>
                <a:gd name="T12" fmla="*/ 0 w 16"/>
                <a:gd name="T13" fmla="*/ 62 h 106"/>
                <a:gd name="T14" fmla="*/ 8 w 16"/>
                <a:gd name="T15" fmla="*/ 70 h 106"/>
                <a:gd name="T16" fmla="*/ 8 w 16"/>
                <a:gd name="T17" fmla="*/ 79 h 106"/>
                <a:gd name="T18" fmla="*/ 16 w 16"/>
                <a:gd name="T19" fmla="*/ 88 h 106"/>
                <a:gd name="T20" fmla="*/ 16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0" y="35"/>
                  </a:lnTo>
                  <a:lnTo>
                    <a:pt x="0" y="44"/>
                  </a:lnTo>
                  <a:lnTo>
                    <a:pt x="0" y="62"/>
                  </a:lnTo>
                  <a:lnTo>
                    <a:pt x="8" y="70"/>
                  </a:lnTo>
                  <a:lnTo>
                    <a:pt x="8" y="79"/>
                  </a:lnTo>
                  <a:lnTo>
                    <a:pt x="16" y="88"/>
                  </a:lnTo>
                  <a:lnTo>
                    <a:pt x="16"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38" name="Freeform 260"/>
            <p:cNvSpPr>
              <a:spLocks/>
            </p:cNvSpPr>
            <p:nvPr/>
          </p:nvSpPr>
          <p:spPr bwMode="auto">
            <a:xfrm>
              <a:off x="2020" y="3375"/>
              <a:ext cx="8" cy="62"/>
            </a:xfrm>
            <a:custGeom>
              <a:avLst/>
              <a:gdLst>
                <a:gd name="T0" fmla="*/ 8 w 8"/>
                <a:gd name="T1" fmla="*/ 0 h 62"/>
                <a:gd name="T2" fmla="*/ 0 w 8"/>
                <a:gd name="T3" fmla="*/ 9 h 62"/>
                <a:gd name="T4" fmla="*/ 0 w 8"/>
                <a:gd name="T5" fmla="*/ 18 h 62"/>
                <a:gd name="T6" fmla="*/ 0 w 8"/>
                <a:gd name="T7" fmla="*/ 27 h 62"/>
                <a:gd name="T8" fmla="*/ 0 w 8"/>
                <a:gd name="T9" fmla="*/ 44 h 62"/>
                <a:gd name="T10" fmla="*/ 0 w 8"/>
                <a:gd name="T11" fmla="*/ 53 h 62"/>
                <a:gd name="T12" fmla="*/ 0 w 8"/>
                <a:gd name="T13" fmla="*/ 62 h 62"/>
                <a:gd name="T14" fmla="*/ 0 60000 65536"/>
                <a:gd name="T15" fmla="*/ 0 60000 65536"/>
                <a:gd name="T16" fmla="*/ 0 60000 65536"/>
                <a:gd name="T17" fmla="*/ 0 60000 65536"/>
                <a:gd name="T18" fmla="*/ 0 60000 65536"/>
                <a:gd name="T19" fmla="*/ 0 60000 65536"/>
                <a:gd name="T20" fmla="*/ 0 60000 65536"/>
                <a:gd name="T21" fmla="*/ 0 w 8"/>
                <a:gd name="T22" fmla="*/ 0 h 62"/>
                <a:gd name="T23" fmla="*/ 8 w 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62">
                  <a:moveTo>
                    <a:pt x="8" y="0"/>
                  </a:moveTo>
                  <a:lnTo>
                    <a:pt x="0" y="9"/>
                  </a:lnTo>
                  <a:lnTo>
                    <a:pt x="0" y="18"/>
                  </a:lnTo>
                  <a:lnTo>
                    <a:pt x="0" y="27"/>
                  </a:lnTo>
                  <a:lnTo>
                    <a:pt x="0" y="44"/>
                  </a:lnTo>
                  <a:lnTo>
                    <a:pt x="0" y="53"/>
                  </a:lnTo>
                  <a:lnTo>
                    <a:pt x="0"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39" name="Freeform 261"/>
            <p:cNvSpPr>
              <a:spLocks/>
            </p:cNvSpPr>
            <p:nvPr/>
          </p:nvSpPr>
          <p:spPr bwMode="auto">
            <a:xfrm>
              <a:off x="2060" y="3340"/>
              <a:ext cx="40" cy="79"/>
            </a:xfrm>
            <a:custGeom>
              <a:avLst/>
              <a:gdLst>
                <a:gd name="T0" fmla="*/ 8 w 40"/>
                <a:gd name="T1" fmla="*/ 0 h 79"/>
                <a:gd name="T2" fmla="*/ 0 w 40"/>
                <a:gd name="T3" fmla="*/ 9 h 79"/>
                <a:gd name="T4" fmla="*/ 8 w 40"/>
                <a:gd name="T5" fmla="*/ 18 h 79"/>
                <a:gd name="T6" fmla="*/ 8 w 40"/>
                <a:gd name="T7" fmla="*/ 35 h 79"/>
                <a:gd name="T8" fmla="*/ 24 w 40"/>
                <a:gd name="T9" fmla="*/ 35 h 79"/>
                <a:gd name="T10" fmla="*/ 32 w 40"/>
                <a:gd name="T11" fmla="*/ 44 h 79"/>
                <a:gd name="T12" fmla="*/ 40 w 40"/>
                <a:gd name="T13" fmla="*/ 53 h 79"/>
                <a:gd name="T14" fmla="*/ 40 w 40"/>
                <a:gd name="T15" fmla="*/ 62 h 79"/>
                <a:gd name="T16" fmla="*/ 4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8" y="0"/>
                  </a:moveTo>
                  <a:lnTo>
                    <a:pt x="0" y="9"/>
                  </a:lnTo>
                  <a:lnTo>
                    <a:pt x="8" y="18"/>
                  </a:lnTo>
                  <a:lnTo>
                    <a:pt x="8" y="35"/>
                  </a:lnTo>
                  <a:lnTo>
                    <a:pt x="24" y="35"/>
                  </a:lnTo>
                  <a:lnTo>
                    <a:pt x="32" y="44"/>
                  </a:lnTo>
                  <a:lnTo>
                    <a:pt x="40" y="53"/>
                  </a:lnTo>
                  <a:lnTo>
                    <a:pt x="40" y="62"/>
                  </a:lnTo>
                  <a:lnTo>
                    <a:pt x="4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40" name="Freeform 262"/>
            <p:cNvSpPr>
              <a:spLocks/>
            </p:cNvSpPr>
            <p:nvPr/>
          </p:nvSpPr>
          <p:spPr bwMode="auto">
            <a:xfrm>
              <a:off x="2060" y="3288"/>
              <a:ext cx="64" cy="70"/>
            </a:xfrm>
            <a:custGeom>
              <a:avLst/>
              <a:gdLst>
                <a:gd name="T0" fmla="*/ 0 w 64"/>
                <a:gd name="T1" fmla="*/ 0 h 70"/>
                <a:gd name="T2" fmla="*/ 8 w 64"/>
                <a:gd name="T3" fmla="*/ 0 h 70"/>
                <a:gd name="T4" fmla="*/ 24 w 64"/>
                <a:gd name="T5" fmla="*/ 0 h 70"/>
                <a:gd name="T6" fmla="*/ 32 w 64"/>
                <a:gd name="T7" fmla="*/ 17 h 70"/>
                <a:gd name="T8" fmla="*/ 40 w 64"/>
                <a:gd name="T9" fmla="*/ 17 h 70"/>
                <a:gd name="T10" fmla="*/ 40 w 64"/>
                <a:gd name="T11" fmla="*/ 26 h 70"/>
                <a:gd name="T12" fmla="*/ 56 w 64"/>
                <a:gd name="T13" fmla="*/ 26 h 70"/>
                <a:gd name="T14" fmla="*/ 56 w 64"/>
                <a:gd name="T15" fmla="*/ 35 h 70"/>
                <a:gd name="T16" fmla="*/ 56 w 64"/>
                <a:gd name="T17" fmla="*/ 52 h 70"/>
                <a:gd name="T18" fmla="*/ 64 w 64"/>
                <a:gd name="T19" fmla="*/ 61 h 70"/>
                <a:gd name="T20" fmla="*/ 64 w 64"/>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70"/>
                <a:gd name="T35" fmla="*/ 64 w 64"/>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70">
                  <a:moveTo>
                    <a:pt x="0" y="0"/>
                  </a:moveTo>
                  <a:lnTo>
                    <a:pt x="8" y="0"/>
                  </a:lnTo>
                  <a:lnTo>
                    <a:pt x="24" y="0"/>
                  </a:lnTo>
                  <a:lnTo>
                    <a:pt x="32" y="17"/>
                  </a:lnTo>
                  <a:lnTo>
                    <a:pt x="40" y="17"/>
                  </a:lnTo>
                  <a:lnTo>
                    <a:pt x="40" y="26"/>
                  </a:lnTo>
                  <a:lnTo>
                    <a:pt x="56" y="26"/>
                  </a:lnTo>
                  <a:lnTo>
                    <a:pt x="56" y="35"/>
                  </a:lnTo>
                  <a:lnTo>
                    <a:pt x="56" y="52"/>
                  </a:lnTo>
                  <a:lnTo>
                    <a:pt x="64" y="61"/>
                  </a:lnTo>
                  <a:lnTo>
                    <a:pt x="64"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41" name="Freeform 263"/>
            <p:cNvSpPr>
              <a:spLocks/>
            </p:cNvSpPr>
            <p:nvPr/>
          </p:nvSpPr>
          <p:spPr bwMode="auto">
            <a:xfrm>
              <a:off x="1788" y="3331"/>
              <a:ext cx="72" cy="80"/>
            </a:xfrm>
            <a:custGeom>
              <a:avLst/>
              <a:gdLst>
                <a:gd name="T0" fmla="*/ 72 w 72"/>
                <a:gd name="T1" fmla="*/ 0 h 80"/>
                <a:gd name="T2" fmla="*/ 72 w 72"/>
                <a:gd name="T3" fmla="*/ 9 h 80"/>
                <a:gd name="T4" fmla="*/ 64 w 72"/>
                <a:gd name="T5" fmla="*/ 9 h 80"/>
                <a:gd name="T6" fmla="*/ 56 w 72"/>
                <a:gd name="T7" fmla="*/ 9 h 80"/>
                <a:gd name="T8" fmla="*/ 40 w 72"/>
                <a:gd name="T9" fmla="*/ 18 h 80"/>
                <a:gd name="T10" fmla="*/ 32 w 72"/>
                <a:gd name="T11" fmla="*/ 36 h 80"/>
                <a:gd name="T12" fmla="*/ 24 w 72"/>
                <a:gd name="T13" fmla="*/ 44 h 80"/>
                <a:gd name="T14" fmla="*/ 8 w 72"/>
                <a:gd name="T15" fmla="*/ 53 h 80"/>
                <a:gd name="T16" fmla="*/ 8 w 72"/>
                <a:gd name="T17" fmla="*/ 62 h 80"/>
                <a:gd name="T18" fmla="*/ 8 w 72"/>
                <a:gd name="T19" fmla="*/ 80 h 80"/>
                <a:gd name="T20" fmla="*/ 0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72" y="0"/>
                  </a:moveTo>
                  <a:lnTo>
                    <a:pt x="72" y="9"/>
                  </a:lnTo>
                  <a:lnTo>
                    <a:pt x="64" y="9"/>
                  </a:lnTo>
                  <a:lnTo>
                    <a:pt x="56" y="9"/>
                  </a:lnTo>
                  <a:lnTo>
                    <a:pt x="40" y="18"/>
                  </a:lnTo>
                  <a:lnTo>
                    <a:pt x="32" y="36"/>
                  </a:lnTo>
                  <a:lnTo>
                    <a:pt x="24" y="44"/>
                  </a:lnTo>
                  <a:lnTo>
                    <a:pt x="8" y="53"/>
                  </a:lnTo>
                  <a:lnTo>
                    <a:pt x="8" y="62"/>
                  </a:lnTo>
                  <a:lnTo>
                    <a:pt x="8" y="80"/>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42" name="Freeform 264"/>
            <p:cNvSpPr>
              <a:spLocks/>
            </p:cNvSpPr>
            <p:nvPr/>
          </p:nvSpPr>
          <p:spPr bwMode="auto">
            <a:xfrm>
              <a:off x="1860" y="3323"/>
              <a:ext cx="40" cy="105"/>
            </a:xfrm>
            <a:custGeom>
              <a:avLst/>
              <a:gdLst>
                <a:gd name="T0" fmla="*/ 0 w 40"/>
                <a:gd name="T1" fmla="*/ 0 h 105"/>
                <a:gd name="T2" fmla="*/ 8 w 40"/>
                <a:gd name="T3" fmla="*/ 17 h 105"/>
                <a:gd name="T4" fmla="*/ 8 w 40"/>
                <a:gd name="T5" fmla="*/ 26 h 105"/>
                <a:gd name="T6" fmla="*/ 8 w 40"/>
                <a:gd name="T7" fmla="*/ 35 h 105"/>
                <a:gd name="T8" fmla="*/ 24 w 40"/>
                <a:gd name="T9" fmla="*/ 35 h 105"/>
                <a:gd name="T10" fmla="*/ 24 w 40"/>
                <a:gd name="T11" fmla="*/ 52 h 105"/>
                <a:gd name="T12" fmla="*/ 32 w 40"/>
                <a:gd name="T13" fmla="*/ 61 h 105"/>
                <a:gd name="T14" fmla="*/ 40 w 40"/>
                <a:gd name="T15" fmla="*/ 70 h 105"/>
                <a:gd name="T16" fmla="*/ 40 w 40"/>
                <a:gd name="T17" fmla="*/ 79 h 105"/>
                <a:gd name="T18" fmla="*/ 40 w 40"/>
                <a:gd name="T19" fmla="*/ 96 h 105"/>
                <a:gd name="T20" fmla="*/ 4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0" y="0"/>
                  </a:moveTo>
                  <a:lnTo>
                    <a:pt x="8" y="17"/>
                  </a:lnTo>
                  <a:lnTo>
                    <a:pt x="8" y="26"/>
                  </a:lnTo>
                  <a:lnTo>
                    <a:pt x="8" y="35"/>
                  </a:lnTo>
                  <a:lnTo>
                    <a:pt x="24" y="35"/>
                  </a:lnTo>
                  <a:lnTo>
                    <a:pt x="24" y="52"/>
                  </a:lnTo>
                  <a:lnTo>
                    <a:pt x="32" y="61"/>
                  </a:lnTo>
                  <a:lnTo>
                    <a:pt x="40" y="70"/>
                  </a:lnTo>
                  <a:lnTo>
                    <a:pt x="40" y="79"/>
                  </a:lnTo>
                  <a:lnTo>
                    <a:pt x="40" y="96"/>
                  </a:lnTo>
                  <a:lnTo>
                    <a:pt x="4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43" name="Freeform 265"/>
            <p:cNvSpPr>
              <a:spLocks/>
            </p:cNvSpPr>
            <p:nvPr/>
          </p:nvSpPr>
          <p:spPr bwMode="auto">
            <a:xfrm>
              <a:off x="1796" y="3411"/>
              <a:ext cx="48" cy="70"/>
            </a:xfrm>
            <a:custGeom>
              <a:avLst/>
              <a:gdLst>
                <a:gd name="T0" fmla="*/ 48 w 48"/>
                <a:gd name="T1" fmla="*/ 0 h 70"/>
                <a:gd name="T2" fmla="*/ 48 w 48"/>
                <a:gd name="T3" fmla="*/ 8 h 70"/>
                <a:gd name="T4" fmla="*/ 32 w 48"/>
                <a:gd name="T5" fmla="*/ 8 h 70"/>
                <a:gd name="T6" fmla="*/ 24 w 48"/>
                <a:gd name="T7" fmla="*/ 17 h 70"/>
                <a:gd name="T8" fmla="*/ 16 w 48"/>
                <a:gd name="T9" fmla="*/ 17 h 70"/>
                <a:gd name="T10" fmla="*/ 16 w 48"/>
                <a:gd name="T11" fmla="*/ 35 h 70"/>
                <a:gd name="T12" fmla="*/ 0 w 48"/>
                <a:gd name="T13" fmla="*/ 44 h 70"/>
                <a:gd name="T14" fmla="*/ 0 w 48"/>
                <a:gd name="T15" fmla="*/ 52 h 70"/>
                <a:gd name="T16" fmla="*/ 0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48" y="0"/>
                  </a:moveTo>
                  <a:lnTo>
                    <a:pt x="48" y="8"/>
                  </a:lnTo>
                  <a:lnTo>
                    <a:pt x="32" y="8"/>
                  </a:lnTo>
                  <a:lnTo>
                    <a:pt x="24" y="17"/>
                  </a:lnTo>
                  <a:lnTo>
                    <a:pt x="16" y="17"/>
                  </a:lnTo>
                  <a:lnTo>
                    <a:pt x="16" y="35"/>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44" name="Freeform 266"/>
            <p:cNvSpPr>
              <a:spLocks/>
            </p:cNvSpPr>
            <p:nvPr/>
          </p:nvSpPr>
          <p:spPr bwMode="auto">
            <a:xfrm>
              <a:off x="1908" y="3419"/>
              <a:ext cx="24" cy="71"/>
            </a:xfrm>
            <a:custGeom>
              <a:avLst/>
              <a:gdLst>
                <a:gd name="T0" fmla="*/ 24 w 24"/>
                <a:gd name="T1" fmla="*/ 0 h 71"/>
                <a:gd name="T2" fmla="*/ 24 w 24"/>
                <a:gd name="T3" fmla="*/ 9 h 71"/>
                <a:gd name="T4" fmla="*/ 16 w 24"/>
                <a:gd name="T5" fmla="*/ 27 h 71"/>
                <a:gd name="T6" fmla="*/ 8 w 24"/>
                <a:gd name="T7" fmla="*/ 36 h 71"/>
                <a:gd name="T8" fmla="*/ 8 w 24"/>
                <a:gd name="T9" fmla="*/ 44 h 71"/>
                <a:gd name="T10" fmla="*/ 8 w 24"/>
                <a:gd name="T11" fmla="*/ 62 h 71"/>
                <a:gd name="T12" fmla="*/ 0 w 24"/>
                <a:gd name="T13" fmla="*/ 62 h 71"/>
                <a:gd name="T14" fmla="*/ 0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24" y="0"/>
                  </a:moveTo>
                  <a:lnTo>
                    <a:pt x="24" y="9"/>
                  </a:lnTo>
                  <a:lnTo>
                    <a:pt x="16" y="27"/>
                  </a:lnTo>
                  <a:lnTo>
                    <a:pt x="8" y="36"/>
                  </a:lnTo>
                  <a:lnTo>
                    <a:pt x="8" y="44"/>
                  </a:lnTo>
                  <a:lnTo>
                    <a:pt x="8" y="62"/>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45" name="Freeform 267"/>
            <p:cNvSpPr>
              <a:spLocks/>
            </p:cNvSpPr>
            <p:nvPr/>
          </p:nvSpPr>
          <p:spPr bwMode="auto">
            <a:xfrm>
              <a:off x="2012" y="3419"/>
              <a:ext cx="48" cy="71"/>
            </a:xfrm>
            <a:custGeom>
              <a:avLst/>
              <a:gdLst>
                <a:gd name="T0" fmla="*/ 0 w 48"/>
                <a:gd name="T1" fmla="*/ 0 h 71"/>
                <a:gd name="T2" fmla="*/ 8 w 48"/>
                <a:gd name="T3" fmla="*/ 9 h 71"/>
                <a:gd name="T4" fmla="*/ 16 w 48"/>
                <a:gd name="T5" fmla="*/ 27 h 71"/>
                <a:gd name="T6" fmla="*/ 32 w 48"/>
                <a:gd name="T7" fmla="*/ 36 h 71"/>
                <a:gd name="T8" fmla="*/ 40 w 48"/>
                <a:gd name="T9" fmla="*/ 44 h 71"/>
                <a:gd name="T10" fmla="*/ 48 w 48"/>
                <a:gd name="T11" fmla="*/ 44 h 71"/>
                <a:gd name="T12" fmla="*/ 48 w 48"/>
                <a:gd name="T13" fmla="*/ 62 h 71"/>
                <a:gd name="T14" fmla="*/ 48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0" y="0"/>
                  </a:moveTo>
                  <a:lnTo>
                    <a:pt x="8" y="9"/>
                  </a:lnTo>
                  <a:lnTo>
                    <a:pt x="16" y="27"/>
                  </a:lnTo>
                  <a:lnTo>
                    <a:pt x="32" y="36"/>
                  </a:lnTo>
                  <a:lnTo>
                    <a:pt x="40" y="44"/>
                  </a:lnTo>
                  <a:lnTo>
                    <a:pt x="48" y="44"/>
                  </a:lnTo>
                  <a:lnTo>
                    <a:pt x="48" y="62"/>
                  </a:lnTo>
                  <a:lnTo>
                    <a:pt x="48"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46" name="Freeform 268"/>
            <p:cNvSpPr>
              <a:spLocks/>
            </p:cNvSpPr>
            <p:nvPr/>
          </p:nvSpPr>
          <p:spPr bwMode="auto">
            <a:xfrm>
              <a:off x="1980" y="3367"/>
              <a:ext cx="72" cy="123"/>
            </a:xfrm>
            <a:custGeom>
              <a:avLst/>
              <a:gdLst>
                <a:gd name="T0" fmla="*/ 64 w 72"/>
                <a:gd name="T1" fmla="*/ 0 h 123"/>
                <a:gd name="T2" fmla="*/ 72 w 72"/>
                <a:gd name="T3" fmla="*/ 8 h 123"/>
                <a:gd name="T4" fmla="*/ 64 w 72"/>
                <a:gd name="T5" fmla="*/ 17 h 123"/>
                <a:gd name="T6" fmla="*/ 64 w 72"/>
                <a:gd name="T7" fmla="*/ 26 h 123"/>
                <a:gd name="T8" fmla="*/ 48 w 72"/>
                <a:gd name="T9" fmla="*/ 44 h 123"/>
                <a:gd name="T10" fmla="*/ 40 w 72"/>
                <a:gd name="T11" fmla="*/ 52 h 123"/>
                <a:gd name="T12" fmla="*/ 32 w 72"/>
                <a:gd name="T13" fmla="*/ 61 h 123"/>
                <a:gd name="T14" fmla="*/ 16 w 72"/>
                <a:gd name="T15" fmla="*/ 79 h 123"/>
                <a:gd name="T16" fmla="*/ 8 w 72"/>
                <a:gd name="T17" fmla="*/ 88 h 123"/>
                <a:gd name="T18" fmla="*/ 0 w 72"/>
                <a:gd name="T19" fmla="*/ 96 h 123"/>
                <a:gd name="T20" fmla="*/ 0 w 72"/>
                <a:gd name="T21" fmla="*/ 114 h 123"/>
                <a:gd name="T22" fmla="*/ 0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64" y="0"/>
                  </a:moveTo>
                  <a:lnTo>
                    <a:pt x="72" y="8"/>
                  </a:lnTo>
                  <a:lnTo>
                    <a:pt x="64" y="17"/>
                  </a:lnTo>
                  <a:lnTo>
                    <a:pt x="64" y="26"/>
                  </a:lnTo>
                  <a:lnTo>
                    <a:pt x="48" y="44"/>
                  </a:lnTo>
                  <a:lnTo>
                    <a:pt x="40" y="52"/>
                  </a:lnTo>
                  <a:lnTo>
                    <a:pt x="32" y="61"/>
                  </a:lnTo>
                  <a:lnTo>
                    <a:pt x="16" y="79"/>
                  </a:lnTo>
                  <a:lnTo>
                    <a:pt x="8" y="88"/>
                  </a:lnTo>
                  <a:lnTo>
                    <a:pt x="0" y="96"/>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47" name="Freeform 269"/>
            <p:cNvSpPr>
              <a:spLocks/>
            </p:cNvSpPr>
            <p:nvPr/>
          </p:nvSpPr>
          <p:spPr bwMode="auto">
            <a:xfrm>
              <a:off x="2092" y="3331"/>
              <a:ext cx="16" cy="115"/>
            </a:xfrm>
            <a:custGeom>
              <a:avLst/>
              <a:gdLst>
                <a:gd name="T0" fmla="*/ 16 w 16"/>
                <a:gd name="T1" fmla="*/ 0 h 115"/>
                <a:gd name="T2" fmla="*/ 0 w 16"/>
                <a:gd name="T3" fmla="*/ 18 h 115"/>
                <a:gd name="T4" fmla="*/ 0 w 16"/>
                <a:gd name="T5" fmla="*/ 36 h 115"/>
                <a:gd name="T6" fmla="*/ 0 w 16"/>
                <a:gd name="T7" fmla="*/ 44 h 115"/>
                <a:gd name="T8" fmla="*/ 0 w 16"/>
                <a:gd name="T9" fmla="*/ 53 h 115"/>
                <a:gd name="T10" fmla="*/ 16 w 16"/>
                <a:gd name="T11" fmla="*/ 62 h 115"/>
                <a:gd name="T12" fmla="*/ 16 w 16"/>
                <a:gd name="T13" fmla="*/ 80 h 115"/>
                <a:gd name="T14" fmla="*/ 16 w 16"/>
                <a:gd name="T15" fmla="*/ 88 h 115"/>
                <a:gd name="T16" fmla="*/ 16 w 16"/>
                <a:gd name="T17" fmla="*/ 97 h 115"/>
                <a:gd name="T18" fmla="*/ 16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16" y="0"/>
                  </a:moveTo>
                  <a:lnTo>
                    <a:pt x="0" y="18"/>
                  </a:lnTo>
                  <a:lnTo>
                    <a:pt x="0" y="36"/>
                  </a:lnTo>
                  <a:lnTo>
                    <a:pt x="0" y="44"/>
                  </a:lnTo>
                  <a:lnTo>
                    <a:pt x="0" y="53"/>
                  </a:lnTo>
                  <a:lnTo>
                    <a:pt x="16" y="62"/>
                  </a:lnTo>
                  <a:lnTo>
                    <a:pt x="16" y="80"/>
                  </a:lnTo>
                  <a:lnTo>
                    <a:pt x="16" y="88"/>
                  </a:lnTo>
                  <a:lnTo>
                    <a:pt x="16" y="97"/>
                  </a:lnTo>
                  <a:lnTo>
                    <a:pt x="1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48" name="Freeform 270"/>
            <p:cNvSpPr>
              <a:spLocks/>
            </p:cNvSpPr>
            <p:nvPr/>
          </p:nvSpPr>
          <p:spPr bwMode="auto">
            <a:xfrm>
              <a:off x="2076" y="3393"/>
              <a:ext cx="8" cy="97"/>
            </a:xfrm>
            <a:custGeom>
              <a:avLst/>
              <a:gdLst>
                <a:gd name="T0" fmla="*/ 8 w 8"/>
                <a:gd name="T1" fmla="*/ 0 h 97"/>
                <a:gd name="T2" fmla="*/ 8 w 8"/>
                <a:gd name="T3" fmla="*/ 18 h 97"/>
                <a:gd name="T4" fmla="*/ 0 w 8"/>
                <a:gd name="T5" fmla="*/ 26 h 97"/>
                <a:gd name="T6" fmla="*/ 0 w 8"/>
                <a:gd name="T7" fmla="*/ 35 h 97"/>
                <a:gd name="T8" fmla="*/ 0 w 8"/>
                <a:gd name="T9" fmla="*/ 53 h 97"/>
                <a:gd name="T10" fmla="*/ 0 w 8"/>
                <a:gd name="T11" fmla="*/ 62 h 97"/>
                <a:gd name="T12" fmla="*/ 0 w 8"/>
                <a:gd name="T13" fmla="*/ 70 h 97"/>
                <a:gd name="T14" fmla="*/ 0 w 8"/>
                <a:gd name="T15" fmla="*/ 88 h 97"/>
                <a:gd name="T16" fmla="*/ 8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8" y="0"/>
                  </a:moveTo>
                  <a:lnTo>
                    <a:pt x="8" y="18"/>
                  </a:lnTo>
                  <a:lnTo>
                    <a:pt x="0" y="26"/>
                  </a:lnTo>
                  <a:lnTo>
                    <a:pt x="0" y="35"/>
                  </a:lnTo>
                  <a:lnTo>
                    <a:pt x="0" y="53"/>
                  </a:lnTo>
                  <a:lnTo>
                    <a:pt x="0" y="62"/>
                  </a:lnTo>
                  <a:lnTo>
                    <a:pt x="0" y="70"/>
                  </a:lnTo>
                  <a:lnTo>
                    <a:pt x="0" y="88"/>
                  </a:lnTo>
                  <a:lnTo>
                    <a:pt x="8"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49" name="Freeform 271"/>
            <p:cNvSpPr>
              <a:spLocks/>
            </p:cNvSpPr>
            <p:nvPr/>
          </p:nvSpPr>
          <p:spPr bwMode="auto">
            <a:xfrm>
              <a:off x="2108" y="3411"/>
              <a:ext cx="40" cy="70"/>
            </a:xfrm>
            <a:custGeom>
              <a:avLst/>
              <a:gdLst>
                <a:gd name="T0" fmla="*/ 0 w 40"/>
                <a:gd name="T1" fmla="*/ 0 h 70"/>
                <a:gd name="T2" fmla="*/ 8 w 40"/>
                <a:gd name="T3" fmla="*/ 8 h 70"/>
                <a:gd name="T4" fmla="*/ 8 w 40"/>
                <a:gd name="T5" fmla="*/ 17 h 70"/>
                <a:gd name="T6" fmla="*/ 16 w 40"/>
                <a:gd name="T7" fmla="*/ 35 h 70"/>
                <a:gd name="T8" fmla="*/ 24 w 40"/>
                <a:gd name="T9" fmla="*/ 35 h 70"/>
                <a:gd name="T10" fmla="*/ 24 w 40"/>
                <a:gd name="T11" fmla="*/ 44 h 70"/>
                <a:gd name="T12" fmla="*/ 40 w 40"/>
                <a:gd name="T13" fmla="*/ 44 h 70"/>
                <a:gd name="T14" fmla="*/ 40 w 40"/>
                <a:gd name="T15" fmla="*/ 52 h 70"/>
                <a:gd name="T16" fmla="*/ 4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0" y="0"/>
                  </a:moveTo>
                  <a:lnTo>
                    <a:pt x="8" y="8"/>
                  </a:lnTo>
                  <a:lnTo>
                    <a:pt x="8" y="17"/>
                  </a:lnTo>
                  <a:lnTo>
                    <a:pt x="16" y="35"/>
                  </a:lnTo>
                  <a:lnTo>
                    <a:pt x="24" y="35"/>
                  </a:lnTo>
                  <a:lnTo>
                    <a:pt x="24" y="44"/>
                  </a:lnTo>
                  <a:lnTo>
                    <a:pt x="40" y="44"/>
                  </a:lnTo>
                  <a:lnTo>
                    <a:pt x="40" y="52"/>
                  </a:lnTo>
                  <a:lnTo>
                    <a:pt x="4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50" name="Freeform 272"/>
            <p:cNvSpPr>
              <a:spLocks/>
            </p:cNvSpPr>
            <p:nvPr/>
          </p:nvSpPr>
          <p:spPr bwMode="auto">
            <a:xfrm>
              <a:off x="1924" y="3419"/>
              <a:ext cx="56" cy="115"/>
            </a:xfrm>
            <a:custGeom>
              <a:avLst/>
              <a:gdLst>
                <a:gd name="T0" fmla="*/ 56 w 56"/>
                <a:gd name="T1" fmla="*/ 0 h 115"/>
                <a:gd name="T2" fmla="*/ 32 w 56"/>
                <a:gd name="T3" fmla="*/ 27 h 115"/>
                <a:gd name="T4" fmla="*/ 24 w 56"/>
                <a:gd name="T5" fmla="*/ 36 h 115"/>
                <a:gd name="T6" fmla="*/ 24 w 56"/>
                <a:gd name="T7" fmla="*/ 44 h 115"/>
                <a:gd name="T8" fmla="*/ 24 w 56"/>
                <a:gd name="T9" fmla="*/ 62 h 115"/>
                <a:gd name="T10" fmla="*/ 8 w 56"/>
                <a:gd name="T11" fmla="*/ 71 h 115"/>
                <a:gd name="T12" fmla="*/ 8 w 56"/>
                <a:gd name="T13" fmla="*/ 79 h 115"/>
                <a:gd name="T14" fmla="*/ 8 w 56"/>
                <a:gd name="T15" fmla="*/ 88 h 115"/>
                <a:gd name="T16" fmla="*/ 0 w 56"/>
                <a:gd name="T17" fmla="*/ 106 h 115"/>
                <a:gd name="T18" fmla="*/ 0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56" y="0"/>
                  </a:moveTo>
                  <a:lnTo>
                    <a:pt x="32" y="27"/>
                  </a:lnTo>
                  <a:lnTo>
                    <a:pt x="24" y="36"/>
                  </a:lnTo>
                  <a:lnTo>
                    <a:pt x="24" y="44"/>
                  </a:lnTo>
                  <a:lnTo>
                    <a:pt x="24" y="62"/>
                  </a:lnTo>
                  <a:lnTo>
                    <a:pt x="8" y="71"/>
                  </a:lnTo>
                  <a:lnTo>
                    <a:pt x="8" y="79"/>
                  </a:lnTo>
                  <a:lnTo>
                    <a:pt x="8" y="88"/>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51" name="Freeform 273"/>
            <p:cNvSpPr>
              <a:spLocks/>
            </p:cNvSpPr>
            <p:nvPr/>
          </p:nvSpPr>
          <p:spPr bwMode="auto">
            <a:xfrm>
              <a:off x="1796" y="3455"/>
              <a:ext cx="48" cy="79"/>
            </a:xfrm>
            <a:custGeom>
              <a:avLst/>
              <a:gdLst>
                <a:gd name="T0" fmla="*/ 0 w 48"/>
                <a:gd name="T1" fmla="*/ 0 h 79"/>
                <a:gd name="T2" fmla="*/ 16 w 48"/>
                <a:gd name="T3" fmla="*/ 8 h 79"/>
                <a:gd name="T4" fmla="*/ 24 w 48"/>
                <a:gd name="T5" fmla="*/ 26 h 79"/>
                <a:gd name="T6" fmla="*/ 32 w 48"/>
                <a:gd name="T7" fmla="*/ 35 h 79"/>
                <a:gd name="T8" fmla="*/ 48 w 48"/>
                <a:gd name="T9" fmla="*/ 35 h 79"/>
                <a:gd name="T10" fmla="*/ 48 w 48"/>
                <a:gd name="T11" fmla="*/ 43 h 79"/>
                <a:gd name="T12" fmla="*/ 48 w 48"/>
                <a:gd name="T13" fmla="*/ 52 h 79"/>
                <a:gd name="T14" fmla="*/ 48 w 48"/>
                <a:gd name="T15" fmla="*/ 70 h 79"/>
                <a:gd name="T16" fmla="*/ 48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0" y="0"/>
                  </a:moveTo>
                  <a:lnTo>
                    <a:pt x="16" y="8"/>
                  </a:lnTo>
                  <a:lnTo>
                    <a:pt x="24" y="26"/>
                  </a:lnTo>
                  <a:lnTo>
                    <a:pt x="32" y="35"/>
                  </a:lnTo>
                  <a:lnTo>
                    <a:pt x="48" y="35"/>
                  </a:lnTo>
                  <a:lnTo>
                    <a:pt x="48" y="43"/>
                  </a:lnTo>
                  <a:lnTo>
                    <a:pt x="48" y="52"/>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52" name="Freeform 274"/>
            <p:cNvSpPr>
              <a:spLocks/>
            </p:cNvSpPr>
            <p:nvPr/>
          </p:nvSpPr>
          <p:spPr bwMode="auto">
            <a:xfrm>
              <a:off x="1948" y="3481"/>
              <a:ext cx="48" cy="79"/>
            </a:xfrm>
            <a:custGeom>
              <a:avLst/>
              <a:gdLst>
                <a:gd name="T0" fmla="*/ 0 w 48"/>
                <a:gd name="T1" fmla="*/ 0 h 79"/>
                <a:gd name="T2" fmla="*/ 0 w 48"/>
                <a:gd name="T3" fmla="*/ 9 h 79"/>
                <a:gd name="T4" fmla="*/ 8 w 48"/>
                <a:gd name="T5" fmla="*/ 9 h 79"/>
                <a:gd name="T6" fmla="*/ 8 w 48"/>
                <a:gd name="T7" fmla="*/ 17 h 79"/>
                <a:gd name="T8" fmla="*/ 16 w 48"/>
                <a:gd name="T9" fmla="*/ 17 h 79"/>
                <a:gd name="T10" fmla="*/ 16 w 48"/>
                <a:gd name="T11" fmla="*/ 26 h 79"/>
                <a:gd name="T12" fmla="*/ 32 w 48"/>
                <a:gd name="T13" fmla="*/ 26 h 79"/>
                <a:gd name="T14" fmla="*/ 32 w 48"/>
                <a:gd name="T15" fmla="*/ 44 h 79"/>
                <a:gd name="T16" fmla="*/ 40 w 48"/>
                <a:gd name="T17" fmla="*/ 44 h 79"/>
                <a:gd name="T18" fmla="*/ 40 w 48"/>
                <a:gd name="T19" fmla="*/ 53 h 79"/>
                <a:gd name="T20" fmla="*/ 48 w 48"/>
                <a:gd name="T21" fmla="*/ 61 h 79"/>
                <a:gd name="T22" fmla="*/ 40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0" y="0"/>
                  </a:moveTo>
                  <a:lnTo>
                    <a:pt x="0" y="9"/>
                  </a:lnTo>
                  <a:lnTo>
                    <a:pt x="8" y="9"/>
                  </a:lnTo>
                  <a:lnTo>
                    <a:pt x="8" y="17"/>
                  </a:lnTo>
                  <a:lnTo>
                    <a:pt x="16" y="17"/>
                  </a:lnTo>
                  <a:lnTo>
                    <a:pt x="16" y="26"/>
                  </a:lnTo>
                  <a:lnTo>
                    <a:pt x="32" y="26"/>
                  </a:lnTo>
                  <a:lnTo>
                    <a:pt x="32" y="44"/>
                  </a:lnTo>
                  <a:lnTo>
                    <a:pt x="40" y="44"/>
                  </a:lnTo>
                  <a:lnTo>
                    <a:pt x="40" y="53"/>
                  </a:lnTo>
                  <a:lnTo>
                    <a:pt x="48" y="61"/>
                  </a:lnTo>
                  <a:lnTo>
                    <a:pt x="4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53" name="Freeform 275"/>
            <p:cNvSpPr>
              <a:spLocks/>
            </p:cNvSpPr>
            <p:nvPr/>
          </p:nvSpPr>
          <p:spPr bwMode="auto">
            <a:xfrm>
              <a:off x="2028" y="3455"/>
              <a:ext cx="16" cy="114"/>
            </a:xfrm>
            <a:custGeom>
              <a:avLst/>
              <a:gdLst>
                <a:gd name="T0" fmla="*/ 16 w 16"/>
                <a:gd name="T1" fmla="*/ 0 h 114"/>
                <a:gd name="T2" fmla="*/ 16 w 16"/>
                <a:gd name="T3" fmla="*/ 26 h 114"/>
                <a:gd name="T4" fmla="*/ 16 w 16"/>
                <a:gd name="T5" fmla="*/ 35 h 114"/>
                <a:gd name="T6" fmla="*/ 16 w 16"/>
                <a:gd name="T7" fmla="*/ 43 h 114"/>
                <a:gd name="T8" fmla="*/ 16 w 16"/>
                <a:gd name="T9" fmla="*/ 52 h 114"/>
                <a:gd name="T10" fmla="*/ 16 w 16"/>
                <a:gd name="T11" fmla="*/ 70 h 114"/>
                <a:gd name="T12" fmla="*/ 0 w 16"/>
                <a:gd name="T13" fmla="*/ 79 h 114"/>
                <a:gd name="T14" fmla="*/ 0 w 16"/>
                <a:gd name="T15" fmla="*/ 87 h 114"/>
                <a:gd name="T16" fmla="*/ 0 w 16"/>
                <a:gd name="T17" fmla="*/ 105 h 114"/>
                <a:gd name="T18" fmla="*/ 0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16" y="0"/>
                  </a:moveTo>
                  <a:lnTo>
                    <a:pt x="16" y="26"/>
                  </a:lnTo>
                  <a:lnTo>
                    <a:pt x="16" y="35"/>
                  </a:lnTo>
                  <a:lnTo>
                    <a:pt x="16" y="43"/>
                  </a:lnTo>
                  <a:lnTo>
                    <a:pt x="16" y="52"/>
                  </a:lnTo>
                  <a:lnTo>
                    <a:pt x="16" y="70"/>
                  </a:lnTo>
                  <a:lnTo>
                    <a:pt x="0" y="79"/>
                  </a:lnTo>
                  <a:lnTo>
                    <a:pt x="0" y="87"/>
                  </a:lnTo>
                  <a:lnTo>
                    <a:pt x="0" y="105"/>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54" name="Freeform 276"/>
            <p:cNvSpPr>
              <a:spLocks/>
            </p:cNvSpPr>
            <p:nvPr/>
          </p:nvSpPr>
          <p:spPr bwMode="auto">
            <a:xfrm>
              <a:off x="2076" y="3463"/>
              <a:ext cx="32" cy="79"/>
            </a:xfrm>
            <a:custGeom>
              <a:avLst/>
              <a:gdLst>
                <a:gd name="T0" fmla="*/ 0 w 32"/>
                <a:gd name="T1" fmla="*/ 0 h 79"/>
                <a:gd name="T2" fmla="*/ 0 w 32"/>
                <a:gd name="T3" fmla="*/ 18 h 79"/>
                <a:gd name="T4" fmla="*/ 8 w 32"/>
                <a:gd name="T5" fmla="*/ 27 h 79"/>
                <a:gd name="T6" fmla="*/ 16 w 32"/>
                <a:gd name="T7" fmla="*/ 27 h 79"/>
                <a:gd name="T8" fmla="*/ 16 w 32"/>
                <a:gd name="T9" fmla="*/ 35 h 79"/>
                <a:gd name="T10" fmla="*/ 32 w 32"/>
                <a:gd name="T11" fmla="*/ 44 h 79"/>
                <a:gd name="T12" fmla="*/ 32 w 32"/>
                <a:gd name="T13" fmla="*/ 62 h 79"/>
                <a:gd name="T14" fmla="*/ 32 w 32"/>
                <a:gd name="T15" fmla="*/ 71 h 79"/>
                <a:gd name="T16" fmla="*/ 32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0" y="0"/>
                  </a:moveTo>
                  <a:lnTo>
                    <a:pt x="0" y="18"/>
                  </a:lnTo>
                  <a:lnTo>
                    <a:pt x="8" y="27"/>
                  </a:lnTo>
                  <a:lnTo>
                    <a:pt x="16" y="27"/>
                  </a:lnTo>
                  <a:lnTo>
                    <a:pt x="16" y="35"/>
                  </a:lnTo>
                  <a:lnTo>
                    <a:pt x="32" y="44"/>
                  </a:lnTo>
                  <a:lnTo>
                    <a:pt x="32" y="62"/>
                  </a:lnTo>
                  <a:lnTo>
                    <a:pt x="32" y="71"/>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55" name="Freeform 277"/>
            <p:cNvSpPr>
              <a:spLocks/>
            </p:cNvSpPr>
            <p:nvPr/>
          </p:nvSpPr>
          <p:spPr bwMode="auto">
            <a:xfrm>
              <a:off x="2124" y="3446"/>
              <a:ext cx="24" cy="149"/>
            </a:xfrm>
            <a:custGeom>
              <a:avLst/>
              <a:gdLst>
                <a:gd name="T0" fmla="*/ 0 w 24"/>
                <a:gd name="T1" fmla="*/ 0 h 149"/>
                <a:gd name="T2" fmla="*/ 0 w 24"/>
                <a:gd name="T3" fmla="*/ 9 h 149"/>
                <a:gd name="T4" fmla="*/ 0 w 24"/>
                <a:gd name="T5" fmla="*/ 35 h 149"/>
                <a:gd name="T6" fmla="*/ 0 w 24"/>
                <a:gd name="T7" fmla="*/ 44 h 149"/>
                <a:gd name="T8" fmla="*/ 0 w 24"/>
                <a:gd name="T9" fmla="*/ 52 h 149"/>
                <a:gd name="T10" fmla="*/ 8 w 24"/>
                <a:gd name="T11" fmla="*/ 61 h 149"/>
                <a:gd name="T12" fmla="*/ 8 w 24"/>
                <a:gd name="T13" fmla="*/ 88 h 149"/>
                <a:gd name="T14" fmla="*/ 24 w 24"/>
                <a:gd name="T15" fmla="*/ 96 h 149"/>
                <a:gd name="T16" fmla="*/ 24 w 24"/>
                <a:gd name="T17" fmla="*/ 114 h 149"/>
                <a:gd name="T18" fmla="*/ 24 w 24"/>
                <a:gd name="T19" fmla="*/ 123 h 149"/>
                <a:gd name="T20" fmla="*/ 24 w 24"/>
                <a:gd name="T21" fmla="*/ 132 h 149"/>
                <a:gd name="T22" fmla="*/ 8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0" y="0"/>
                  </a:moveTo>
                  <a:lnTo>
                    <a:pt x="0" y="9"/>
                  </a:lnTo>
                  <a:lnTo>
                    <a:pt x="0" y="35"/>
                  </a:lnTo>
                  <a:lnTo>
                    <a:pt x="0" y="44"/>
                  </a:lnTo>
                  <a:lnTo>
                    <a:pt x="0" y="52"/>
                  </a:lnTo>
                  <a:lnTo>
                    <a:pt x="8" y="61"/>
                  </a:lnTo>
                  <a:lnTo>
                    <a:pt x="8" y="88"/>
                  </a:lnTo>
                  <a:lnTo>
                    <a:pt x="24" y="96"/>
                  </a:lnTo>
                  <a:lnTo>
                    <a:pt x="24" y="114"/>
                  </a:lnTo>
                  <a:lnTo>
                    <a:pt x="24" y="123"/>
                  </a:lnTo>
                  <a:lnTo>
                    <a:pt x="24" y="132"/>
                  </a:lnTo>
                  <a:lnTo>
                    <a:pt x="8"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56" name="Freeform 278"/>
            <p:cNvSpPr>
              <a:spLocks/>
            </p:cNvSpPr>
            <p:nvPr/>
          </p:nvSpPr>
          <p:spPr bwMode="auto">
            <a:xfrm>
              <a:off x="2108" y="3384"/>
              <a:ext cx="72" cy="114"/>
            </a:xfrm>
            <a:custGeom>
              <a:avLst/>
              <a:gdLst>
                <a:gd name="T0" fmla="*/ 0 w 72"/>
                <a:gd name="T1" fmla="*/ 0 h 114"/>
                <a:gd name="T2" fmla="*/ 8 w 72"/>
                <a:gd name="T3" fmla="*/ 9 h 114"/>
                <a:gd name="T4" fmla="*/ 16 w 72"/>
                <a:gd name="T5" fmla="*/ 27 h 114"/>
                <a:gd name="T6" fmla="*/ 24 w 72"/>
                <a:gd name="T7" fmla="*/ 27 h 114"/>
                <a:gd name="T8" fmla="*/ 40 w 72"/>
                <a:gd name="T9" fmla="*/ 35 h 114"/>
                <a:gd name="T10" fmla="*/ 48 w 72"/>
                <a:gd name="T11" fmla="*/ 44 h 114"/>
                <a:gd name="T12" fmla="*/ 56 w 72"/>
                <a:gd name="T13" fmla="*/ 62 h 114"/>
                <a:gd name="T14" fmla="*/ 56 w 72"/>
                <a:gd name="T15" fmla="*/ 71 h 114"/>
                <a:gd name="T16" fmla="*/ 56 w 72"/>
                <a:gd name="T17" fmla="*/ 79 h 114"/>
                <a:gd name="T18" fmla="*/ 56 w 72"/>
                <a:gd name="T19" fmla="*/ 97 h 114"/>
                <a:gd name="T20" fmla="*/ 72 w 72"/>
                <a:gd name="T21" fmla="*/ 106 h 114"/>
                <a:gd name="T22" fmla="*/ 72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0" y="0"/>
                  </a:moveTo>
                  <a:lnTo>
                    <a:pt x="8" y="9"/>
                  </a:lnTo>
                  <a:lnTo>
                    <a:pt x="16" y="27"/>
                  </a:lnTo>
                  <a:lnTo>
                    <a:pt x="24" y="27"/>
                  </a:lnTo>
                  <a:lnTo>
                    <a:pt x="40" y="35"/>
                  </a:lnTo>
                  <a:lnTo>
                    <a:pt x="48" y="44"/>
                  </a:lnTo>
                  <a:lnTo>
                    <a:pt x="56" y="62"/>
                  </a:lnTo>
                  <a:lnTo>
                    <a:pt x="56" y="71"/>
                  </a:lnTo>
                  <a:lnTo>
                    <a:pt x="56" y="79"/>
                  </a:lnTo>
                  <a:lnTo>
                    <a:pt x="56" y="97"/>
                  </a:lnTo>
                  <a:lnTo>
                    <a:pt x="72" y="106"/>
                  </a:lnTo>
                  <a:lnTo>
                    <a:pt x="72"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57" name="Freeform 279"/>
            <p:cNvSpPr>
              <a:spLocks/>
            </p:cNvSpPr>
            <p:nvPr/>
          </p:nvSpPr>
          <p:spPr bwMode="auto">
            <a:xfrm>
              <a:off x="1764" y="3446"/>
              <a:ext cx="48" cy="88"/>
            </a:xfrm>
            <a:custGeom>
              <a:avLst/>
              <a:gdLst>
                <a:gd name="T0" fmla="*/ 48 w 48"/>
                <a:gd name="T1" fmla="*/ 0 h 88"/>
                <a:gd name="T2" fmla="*/ 32 w 48"/>
                <a:gd name="T3" fmla="*/ 0 h 88"/>
                <a:gd name="T4" fmla="*/ 24 w 48"/>
                <a:gd name="T5" fmla="*/ 9 h 88"/>
                <a:gd name="T6" fmla="*/ 24 w 48"/>
                <a:gd name="T7" fmla="*/ 17 h 88"/>
                <a:gd name="T8" fmla="*/ 24 w 48"/>
                <a:gd name="T9" fmla="*/ 35 h 88"/>
                <a:gd name="T10" fmla="*/ 24 w 48"/>
                <a:gd name="T11" fmla="*/ 44 h 88"/>
                <a:gd name="T12" fmla="*/ 16 w 48"/>
                <a:gd name="T13" fmla="*/ 52 h 88"/>
                <a:gd name="T14" fmla="*/ 16 w 48"/>
                <a:gd name="T15" fmla="*/ 61 h 88"/>
                <a:gd name="T16" fmla="*/ 16 w 48"/>
                <a:gd name="T17" fmla="*/ 79 h 88"/>
                <a:gd name="T18" fmla="*/ 16 w 48"/>
                <a:gd name="T19" fmla="*/ 88 h 88"/>
                <a:gd name="T20" fmla="*/ 0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48" y="0"/>
                  </a:moveTo>
                  <a:lnTo>
                    <a:pt x="32" y="0"/>
                  </a:lnTo>
                  <a:lnTo>
                    <a:pt x="24" y="9"/>
                  </a:lnTo>
                  <a:lnTo>
                    <a:pt x="24" y="17"/>
                  </a:lnTo>
                  <a:lnTo>
                    <a:pt x="24" y="35"/>
                  </a:lnTo>
                  <a:lnTo>
                    <a:pt x="24" y="44"/>
                  </a:lnTo>
                  <a:lnTo>
                    <a:pt x="16" y="52"/>
                  </a:lnTo>
                  <a:lnTo>
                    <a:pt x="16" y="61"/>
                  </a:lnTo>
                  <a:lnTo>
                    <a:pt x="16" y="79"/>
                  </a:lnTo>
                  <a:lnTo>
                    <a:pt x="16" y="88"/>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58" name="Freeform 280"/>
            <p:cNvSpPr>
              <a:spLocks/>
            </p:cNvSpPr>
            <p:nvPr/>
          </p:nvSpPr>
          <p:spPr bwMode="auto">
            <a:xfrm>
              <a:off x="1844" y="3498"/>
              <a:ext cx="40" cy="80"/>
            </a:xfrm>
            <a:custGeom>
              <a:avLst/>
              <a:gdLst>
                <a:gd name="T0" fmla="*/ 0 w 40"/>
                <a:gd name="T1" fmla="*/ 0 h 80"/>
                <a:gd name="T2" fmla="*/ 16 w 40"/>
                <a:gd name="T3" fmla="*/ 0 h 80"/>
                <a:gd name="T4" fmla="*/ 32 w 40"/>
                <a:gd name="T5" fmla="*/ 0 h 80"/>
                <a:gd name="T6" fmla="*/ 32 w 40"/>
                <a:gd name="T7" fmla="*/ 9 h 80"/>
                <a:gd name="T8" fmla="*/ 40 w 40"/>
                <a:gd name="T9" fmla="*/ 27 h 80"/>
                <a:gd name="T10" fmla="*/ 40 w 40"/>
                <a:gd name="T11" fmla="*/ 36 h 80"/>
                <a:gd name="T12" fmla="*/ 40 w 40"/>
                <a:gd name="T13" fmla="*/ 44 h 80"/>
                <a:gd name="T14" fmla="*/ 40 w 40"/>
                <a:gd name="T15" fmla="*/ 62 h 80"/>
                <a:gd name="T16" fmla="*/ 40 w 40"/>
                <a:gd name="T17" fmla="*/ 71 h 80"/>
                <a:gd name="T18" fmla="*/ 4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0" y="0"/>
                  </a:moveTo>
                  <a:lnTo>
                    <a:pt x="16" y="0"/>
                  </a:lnTo>
                  <a:lnTo>
                    <a:pt x="32" y="0"/>
                  </a:lnTo>
                  <a:lnTo>
                    <a:pt x="32" y="9"/>
                  </a:lnTo>
                  <a:lnTo>
                    <a:pt x="40" y="27"/>
                  </a:lnTo>
                  <a:lnTo>
                    <a:pt x="40" y="36"/>
                  </a:lnTo>
                  <a:lnTo>
                    <a:pt x="40" y="44"/>
                  </a:lnTo>
                  <a:lnTo>
                    <a:pt x="40" y="62"/>
                  </a:lnTo>
                  <a:lnTo>
                    <a:pt x="40" y="71"/>
                  </a:lnTo>
                  <a:lnTo>
                    <a:pt x="4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59" name="Freeform 281"/>
            <p:cNvSpPr>
              <a:spLocks/>
            </p:cNvSpPr>
            <p:nvPr/>
          </p:nvSpPr>
          <p:spPr bwMode="auto">
            <a:xfrm>
              <a:off x="1844" y="3411"/>
              <a:ext cx="32" cy="79"/>
            </a:xfrm>
            <a:custGeom>
              <a:avLst/>
              <a:gdLst>
                <a:gd name="T0" fmla="*/ 0 w 32"/>
                <a:gd name="T1" fmla="*/ 8 h 79"/>
                <a:gd name="T2" fmla="*/ 8 w 32"/>
                <a:gd name="T3" fmla="*/ 0 h 79"/>
                <a:gd name="T4" fmla="*/ 8 w 32"/>
                <a:gd name="T5" fmla="*/ 8 h 79"/>
                <a:gd name="T6" fmla="*/ 8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32 w 32"/>
                <a:gd name="T19" fmla="*/ 70 h 79"/>
                <a:gd name="T20" fmla="*/ 32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0" y="8"/>
                  </a:moveTo>
                  <a:lnTo>
                    <a:pt x="8" y="0"/>
                  </a:lnTo>
                  <a:lnTo>
                    <a:pt x="8" y="8"/>
                  </a:lnTo>
                  <a:lnTo>
                    <a:pt x="8" y="17"/>
                  </a:lnTo>
                  <a:lnTo>
                    <a:pt x="16" y="17"/>
                  </a:lnTo>
                  <a:lnTo>
                    <a:pt x="16" y="35"/>
                  </a:lnTo>
                  <a:lnTo>
                    <a:pt x="16" y="44"/>
                  </a:lnTo>
                  <a:lnTo>
                    <a:pt x="16" y="52"/>
                  </a:lnTo>
                  <a:lnTo>
                    <a:pt x="16" y="70"/>
                  </a:lnTo>
                  <a:lnTo>
                    <a:pt x="32" y="70"/>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60" name="Freeform 282"/>
            <p:cNvSpPr>
              <a:spLocks/>
            </p:cNvSpPr>
            <p:nvPr/>
          </p:nvSpPr>
          <p:spPr bwMode="auto">
            <a:xfrm>
              <a:off x="2028" y="3534"/>
              <a:ext cx="48" cy="79"/>
            </a:xfrm>
            <a:custGeom>
              <a:avLst/>
              <a:gdLst>
                <a:gd name="T0" fmla="*/ 0 w 48"/>
                <a:gd name="T1" fmla="*/ 0 h 79"/>
                <a:gd name="T2" fmla="*/ 16 w 48"/>
                <a:gd name="T3" fmla="*/ 8 h 79"/>
                <a:gd name="T4" fmla="*/ 16 w 48"/>
                <a:gd name="T5" fmla="*/ 26 h 79"/>
                <a:gd name="T6" fmla="*/ 24 w 48"/>
                <a:gd name="T7" fmla="*/ 35 h 79"/>
                <a:gd name="T8" fmla="*/ 32 w 48"/>
                <a:gd name="T9" fmla="*/ 35 h 79"/>
                <a:gd name="T10" fmla="*/ 32 w 48"/>
                <a:gd name="T11" fmla="*/ 44 h 79"/>
                <a:gd name="T12" fmla="*/ 48 w 48"/>
                <a:gd name="T13" fmla="*/ 44 h 79"/>
                <a:gd name="T14" fmla="*/ 48 w 48"/>
                <a:gd name="T15" fmla="*/ 61 h 79"/>
                <a:gd name="T16" fmla="*/ 48 w 48"/>
                <a:gd name="T17" fmla="*/ 70 h 79"/>
                <a:gd name="T18" fmla="*/ 48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0" y="0"/>
                  </a:moveTo>
                  <a:lnTo>
                    <a:pt x="16" y="8"/>
                  </a:lnTo>
                  <a:lnTo>
                    <a:pt x="16" y="26"/>
                  </a:lnTo>
                  <a:lnTo>
                    <a:pt x="24" y="35"/>
                  </a:lnTo>
                  <a:lnTo>
                    <a:pt x="32" y="35"/>
                  </a:lnTo>
                  <a:lnTo>
                    <a:pt x="32" y="44"/>
                  </a:lnTo>
                  <a:lnTo>
                    <a:pt x="48" y="44"/>
                  </a:lnTo>
                  <a:lnTo>
                    <a:pt x="48" y="61"/>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61" name="Freeform 283"/>
            <p:cNvSpPr>
              <a:spLocks/>
            </p:cNvSpPr>
            <p:nvPr/>
          </p:nvSpPr>
          <p:spPr bwMode="auto">
            <a:xfrm>
              <a:off x="2044" y="3455"/>
              <a:ext cx="64" cy="35"/>
            </a:xfrm>
            <a:custGeom>
              <a:avLst/>
              <a:gdLst>
                <a:gd name="T0" fmla="*/ 0 w 64"/>
                <a:gd name="T1" fmla="*/ 0 h 35"/>
                <a:gd name="T2" fmla="*/ 8 w 64"/>
                <a:gd name="T3" fmla="*/ 0 h 35"/>
                <a:gd name="T4" fmla="*/ 16 w 64"/>
                <a:gd name="T5" fmla="*/ 0 h 35"/>
                <a:gd name="T6" fmla="*/ 32 w 64"/>
                <a:gd name="T7" fmla="*/ 0 h 35"/>
                <a:gd name="T8" fmla="*/ 32 w 64"/>
                <a:gd name="T9" fmla="*/ 8 h 35"/>
                <a:gd name="T10" fmla="*/ 40 w 64"/>
                <a:gd name="T11" fmla="*/ 8 h 35"/>
                <a:gd name="T12" fmla="*/ 48 w 64"/>
                <a:gd name="T13" fmla="*/ 26 h 35"/>
                <a:gd name="T14" fmla="*/ 64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0" y="0"/>
                  </a:moveTo>
                  <a:lnTo>
                    <a:pt x="8" y="0"/>
                  </a:lnTo>
                  <a:lnTo>
                    <a:pt x="16" y="0"/>
                  </a:lnTo>
                  <a:lnTo>
                    <a:pt x="32" y="0"/>
                  </a:lnTo>
                  <a:lnTo>
                    <a:pt x="32" y="8"/>
                  </a:lnTo>
                  <a:lnTo>
                    <a:pt x="40" y="8"/>
                  </a:lnTo>
                  <a:lnTo>
                    <a:pt x="48" y="26"/>
                  </a:lnTo>
                  <a:lnTo>
                    <a:pt x="64"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62" name="Freeform 284"/>
            <p:cNvSpPr>
              <a:spLocks/>
            </p:cNvSpPr>
            <p:nvPr/>
          </p:nvSpPr>
          <p:spPr bwMode="auto">
            <a:xfrm>
              <a:off x="2012" y="3455"/>
              <a:ext cx="16" cy="123"/>
            </a:xfrm>
            <a:custGeom>
              <a:avLst/>
              <a:gdLst>
                <a:gd name="T0" fmla="*/ 16 w 16"/>
                <a:gd name="T1" fmla="*/ 0 h 123"/>
                <a:gd name="T2" fmla="*/ 16 w 16"/>
                <a:gd name="T3" fmla="*/ 35 h 123"/>
                <a:gd name="T4" fmla="*/ 16 w 16"/>
                <a:gd name="T5" fmla="*/ 43 h 123"/>
                <a:gd name="T6" fmla="*/ 16 w 16"/>
                <a:gd name="T7" fmla="*/ 70 h 123"/>
                <a:gd name="T8" fmla="*/ 8 w 16"/>
                <a:gd name="T9" fmla="*/ 70 h 123"/>
                <a:gd name="T10" fmla="*/ 8 w 16"/>
                <a:gd name="T11" fmla="*/ 79 h 123"/>
                <a:gd name="T12" fmla="*/ 8 w 16"/>
                <a:gd name="T13" fmla="*/ 87 h 123"/>
                <a:gd name="T14" fmla="*/ 8 w 16"/>
                <a:gd name="T15" fmla="*/ 105 h 123"/>
                <a:gd name="T16" fmla="*/ 0 w 16"/>
                <a:gd name="T17" fmla="*/ 114 h 123"/>
                <a:gd name="T18" fmla="*/ 0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16" y="0"/>
                  </a:moveTo>
                  <a:lnTo>
                    <a:pt x="16" y="35"/>
                  </a:lnTo>
                  <a:lnTo>
                    <a:pt x="16" y="43"/>
                  </a:lnTo>
                  <a:lnTo>
                    <a:pt x="16" y="70"/>
                  </a:lnTo>
                  <a:lnTo>
                    <a:pt x="8" y="70"/>
                  </a:lnTo>
                  <a:lnTo>
                    <a:pt x="8" y="79"/>
                  </a:lnTo>
                  <a:lnTo>
                    <a:pt x="8" y="87"/>
                  </a:lnTo>
                  <a:lnTo>
                    <a:pt x="8" y="105"/>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63" name="Freeform 285"/>
            <p:cNvSpPr>
              <a:spLocks/>
            </p:cNvSpPr>
            <p:nvPr/>
          </p:nvSpPr>
          <p:spPr bwMode="auto">
            <a:xfrm>
              <a:off x="1980" y="3481"/>
              <a:ext cx="16" cy="61"/>
            </a:xfrm>
            <a:custGeom>
              <a:avLst/>
              <a:gdLst>
                <a:gd name="T0" fmla="*/ 0 w 16"/>
                <a:gd name="T1" fmla="*/ 0 h 61"/>
                <a:gd name="T2" fmla="*/ 8 w 16"/>
                <a:gd name="T3" fmla="*/ 9 h 61"/>
                <a:gd name="T4" fmla="*/ 16 w 16"/>
                <a:gd name="T5" fmla="*/ 17 h 61"/>
                <a:gd name="T6" fmla="*/ 16 w 16"/>
                <a:gd name="T7" fmla="*/ 26 h 61"/>
                <a:gd name="T8" fmla="*/ 16 w 16"/>
                <a:gd name="T9" fmla="*/ 44 h 61"/>
                <a:gd name="T10" fmla="*/ 16 w 16"/>
                <a:gd name="T11" fmla="*/ 53 h 61"/>
                <a:gd name="T12" fmla="*/ 16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0" y="0"/>
                  </a:moveTo>
                  <a:lnTo>
                    <a:pt x="8" y="9"/>
                  </a:lnTo>
                  <a:lnTo>
                    <a:pt x="16" y="17"/>
                  </a:lnTo>
                  <a:lnTo>
                    <a:pt x="16" y="26"/>
                  </a:lnTo>
                  <a:lnTo>
                    <a:pt x="16" y="44"/>
                  </a:lnTo>
                  <a:lnTo>
                    <a:pt x="16" y="53"/>
                  </a:lnTo>
                  <a:lnTo>
                    <a:pt x="16"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64" name="Freeform 286"/>
            <p:cNvSpPr>
              <a:spLocks/>
            </p:cNvSpPr>
            <p:nvPr/>
          </p:nvSpPr>
          <p:spPr bwMode="auto">
            <a:xfrm>
              <a:off x="1948" y="3507"/>
              <a:ext cx="16" cy="88"/>
            </a:xfrm>
            <a:custGeom>
              <a:avLst/>
              <a:gdLst>
                <a:gd name="T0" fmla="*/ 16 w 16"/>
                <a:gd name="T1" fmla="*/ 0 h 88"/>
                <a:gd name="T2" fmla="*/ 16 w 16"/>
                <a:gd name="T3" fmla="*/ 27 h 88"/>
                <a:gd name="T4" fmla="*/ 8 w 16"/>
                <a:gd name="T5" fmla="*/ 35 h 88"/>
                <a:gd name="T6" fmla="*/ 8 w 16"/>
                <a:gd name="T7" fmla="*/ 53 h 88"/>
                <a:gd name="T8" fmla="*/ 0 w 16"/>
                <a:gd name="T9" fmla="*/ 62 h 88"/>
                <a:gd name="T10" fmla="*/ 0 w 16"/>
                <a:gd name="T11" fmla="*/ 71 h 88"/>
                <a:gd name="T12" fmla="*/ 0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16" y="0"/>
                  </a:moveTo>
                  <a:lnTo>
                    <a:pt x="16" y="27"/>
                  </a:lnTo>
                  <a:lnTo>
                    <a:pt x="8" y="35"/>
                  </a:lnTo>
                  <a:lnTo>
                    <a:pt x="8"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65" name="Freeform 287"/>
            <p:cNvSpPr>
              <a:spLocks/>
            </p:cNvSpPr>
            <p:nvPr/>
          </p:nvSpPr>
          <p:spPr bwMode="auto">
            <a:xfrm>
              <a:off x="1908" y="3455"/>
              <a:ext cx="16" cy="123"/>
            </a:xfrm>
            <a:custGeom>
              <a:avLst/>
              <a:gdLst>
                <a:gd name="T0" fmla="*/ 8 w 16"/>
                <a:gd name="T1" fmla="*/ 0 h 123"/>
                <a:gd name="T2" fmla="*/ 8 w 16"/>
                <a:gd name="T3" fmla="*/ 8 h 123"/>
                <a:gd name="T4" fmla="*/ 16 w 16"/>
                <a:gd name="T5" fmla="*/ 26 h 123"/>
                <a:gd name="T6" fmla="*/ 16 w 16"/>
                <a:gd name="T7" fmla="*/ 35 h 123"/>
                <a:gd name="T8" fmla="*/ 8 w 16"/>
                <a:gd name="T9" fmla="*/ 43 h 123"/>
                <a:gd name="T10" fmla="*/ 8 w 16"/>
                <a:gd name="T11" fmla="*/ 52 h 123"/>
                <a:gd name="T12" fmla="*/ 8 w 16"/>
                <a:gd name="T13" fmla="*/ 70 h 123"/>
                <a:gd name="T14" fmla="*/ 8 w 16"/>
                <a:gd name="T15" fmla="*/ 79 h 123"/>
                <a:gd name="T16" fmla="*/ 0 w 16"/>
                <a:gd name="T17" fmla="*/ 87 h 123"/>
                <a:gd name="T18" fmla="*/ 0 w 16"/>
                <a:gd name="T19" fmla="*/ 105 h 123"/>
                <a:gd name="T20" fmla="*/ 0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16" y="26"/>
                  </a:lnTo>
                  <a:lnTo>
                    <a:pt x="16" y="35"/>
                  </a:lnTo>
                  <a:lnTo>
                    <a:pt x="8" y="43"/>
                  </a:lnTo>
                  <a:lnTo>
                    <a:pt x="8" y="52"/>
                  </a:lnTo>
                  <a:lnTo>
                    <a:pt x="8" y="70"/>
                  </a:lnTo>
                  <a:lnTo>
                    <a:pt x="8" y="79"/>
                  </a:lnTo>
                  <a:lnTo>
                    <a:pt x="0" y="87"/>
                  </a:lnTo>
                  <a:lnTo>
                    <a:pt x="0" y="105"/>
                  </a:lnTo>
                  <a:lnTo>
                    <a:pt x="0"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66" name="Freeform 288"/>
            <p:cNvSpPr>
              <a:spLocks/>
            </p:cNvSpPr>
            <p:nvPr/>
          </p:nvSpPr>
          <p:spPr bwMode="auto">
            <a:xfrm>
              <a:off x="1788" y="3490"/>
              <a:ext cx="40" cy="105"/>
            </a:xfrm>
            <a:custGeom>
              <a:avLst/>
              <a:gdLst>
                <a:gd name="T0" fmla="*/ 32 w 40"/>
                <a:gd name="T1" fmla="*/ 0 h 105"/>
                <a:gd name="T2" fmla="*/ 40 w 40"/>
                <a:gd name="T3" fmla="*/ 8 h 105"/>
                <a:gd name="T4" fmla="*/ 32 w 40"/>
                <a:gd name="T5" fmla="*/ 17 h 105"/>
                <a:gd name="T6" fmla="*/ 24 w 40"/>
                <a:gd name="T7" fmla="*/ 35 h 105"/>
                <a:gd name="T8" fmla="*/ 8 w 40"/>
                <a:gd name="T9" fmla="*/ 44 h 105"/>
                <a:gd name="T10" fmla="*/ 8 w 40"/>
                <a:gd name="T11" fmla="*/ 52 h 105"/>
                <a:gd name="T12" fmla="*/ 0 w 40"/>
                <a:gd name="T13" fmla="*/ 70 h 105"/>
                <a:gd name="T14" fmla="*/ 0 w 40"/>
                <a:gd name="T15" fmla="*/ 79 h 105"/>
                <a:gd name="T16" fmla="*/ 0 w 40"/>
                <a:gd name="T17" fmla="*/ 88 h 105"/>
                <a:gd name="T18" fmla="*/ 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32" y="0"/>
                  </a:moveTo>
                  <a:lnTo>
                    <a:pt x="40" y="8"/>
                  </a:lnTo>
                  <a:lnTo>
                    <a:pt x="32" y="17"/>
                  </a:lnTo>
                  <a:lnTo>
                    <a:pt x="24" y="35"/>
                  </a:lnTo>
                  <a:lnTo>
                    <a:pt x="8" y="44"/>
                  </a:lnTo>
                  <a:lnTo>
                    <a:pt x="8" y="52"/>
                  </a:lnTo>
                  <a:lnTo>
                    <a:pt x="0" y="70"/>
                  </a:lnTo>
                  <a:lnTo>
                    <a:pt x="0" y="79"/>
                  </a:lnTo>
                  <a:lnTo>
                    <a:pt x="0" y="88"/>
                  </a:lnTo>
                  <a:lnTo>
                    <a:pt x="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67" name="Freeform 289"/>
            <p:cNvSpPr>
              <a:spLocks/>
            </p:cNvSpPr>
            <p:nvPr/>
          </p:nvSpPr>
          <p:spPr bwMode="auto">
            <a:xfrm>
              <a:off x="1724" y="3463"/>
              <a:ext cx="64" cy="115"/>
            </a:xfrm>
            <a:custGeom>
              <a:avLst/>
              <a:gdLst>
                <a:gd name="T0" fmla="*/ 64 w 64"/>
                <a:gd name="T1" fmla="*/ 0 h 115"/>
                <a:gd name="T2" fmla="*/ 56 w 64"/>
                <a:gd name="T3" fmla="*/ 18 h 115"/>
                <a:gd name="T4" fmla="*/ 56 w 64"/>
                <a:gd name="T5" fmla="*/ 27 h 115"/>
                <a:gd name="T6" fmla="*/ 40 w 64"/>
                <a:gd name="T7" fmla="*/ 27 h 115"/>
                <a:gd name="T8" fmla="*/ 32 w 64"/>
                <a:gd name="T9" fmla="*/ 27 h 115"/>
                <a:gd name="T10" fmla="*/ 32 w 64"/>
                <a:gd name="T11" fmla="*/ 35 h 115"/>
                <a:gd name="T12" fmla="*/ 32 w 64"/>
                <a:gd name="T13" fmla="*/ 44 h 115"/>
                <a:gd name="T14" fmla="*/ 24 w 64"/>
                <a:gd name="T15" fmla="*/ 62 h 115"/>
                <a:gd name="T16" fmla="*/ 16 w 64"/>
                <a:gd name="T17" fmla="*/ 71 h 115"/>
                <a:gd name="T18" fmla="*/ 16 w 64"/>
                <a:gd name="T19" fmla="*/ 79 h 115"/>
                <a:gd name="T20" fmla="*/ 16 w 64"/>
                <a:gd name="T21" fmla="*/ 97 h 115"/>
                <a:gd name="T22" fmla="*/ 0 w 64"/>
                <a:gd name="T23" fmla="*/ 97 h 115"/>
                <a:gd name="T24" fmla="*/ 0 w 64"/>
                <a:gd name="T25" fmla="*/ 106 h 115"/>
                <a:gd name="T26" fmla="*/ 0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64" y="0"/>
                  </a:moveTo>
                  <a:lnTo>
                    <a:pt x="56" y="18"/>
                  </a:lnTo>
                  <a:lnTo>
                    <a:pt x="56" y="27"/>
                  </a:lnTo>
                  <a:lnTo>
                    <a:pt x="40" y="27"/>
                  </a:lnTo>
                  <a:lnTo>
                    <a:pt x="32" y="27"/>
                  </a:lnTo>
                  <a:lnTo>
                    <a:pt x="32" y="35"/>
                  </a:lnTo>
                  <a:lnTo>
                    <a:pt x="32" y="44"/>
                  </a:lnTo>
                  <a:lnTo>
                    <a:pt x="24" y="62"/>
                  </a:lnTo>
                  <a:lnTo>
                    <a:pt x="16" y="71"/>
                  </a:lnTo>
                  <a:lnTo>
                    <a:pt x="16" y="79"/>
                  </a:lnTo>
                  <a:lnTo>
                    <a:pt x="16" y="97"/>
                  </a:lnTo>
                  <a:lnTo>
                    <a:pt x="0" y="97"/>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68" name="Freeform 290"/>
            <p:cNvSpPr>
              <a:spLocks/>
            </p:cNvSpPr>
            <p:nvPr/>
          </p:nvSpPr>
          <p:spPr bwMode="auto">
            <a:xfrm>
              <a:off x="2132" y="3507"/>
              <a:ext cx="48" cy="88"/>
            </a:xfrm>
            <a:custGeom>
              <a:avLst/>
              <a:gdLst>
                <a:gd name="T0" fmla="*/ 0 w 48"/>
                <a:gd name="T1" fmla="*/ 0 h 88"/>
                <a:gd name="T2" fmla="*/ 0 w 48"/>
                <a:gd name="T3" fmla="*/ 18 h 88"/>
                <a:gd name="T4" fmla="*/ 0 w 48"/>
                <a:gd name="T5" fmla="*/ 27 h 88"/>
                <a:gd name="T6" fmla="*/ 16 w 48"/>
                <a:gd name="T7" fmla="*/ 27 h 88"/>
                <a:gd name="T8" fmla="*/ 16 w 48"/>
                <a:gd name="T9" fmla="*/ 35 h 88"/>
                <a:gd name="T10" fmla="*/ 24 w 48"/>
                <a:gd name="T11" fmla="*/ 35 h 88"/>
                <a:gd name="T12" fmla="*/ 32 w 48"/>
                <a:gd name="T13" fmla="*/ 53 h 88"/>
                <a:gd name="T14" fmla="*/ 48 w 48"/>
                <a:gd name="T15" fmla="*/ 62 h 88"/>
                <a:gd name="T16" fmla="*/ 48 w 48"/>
                <a:gd name="T17" fmla="*/ 71 h 88"/>
                <a:gd name="T18" fmla="*/ 48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0" y="0"/>
                  </a:moveTo>
                  <a:lnTo>
                    <a:pt x="0" y="18"/>
                  </a:lnTo>
                  <a:lnTo>
                    <a:pt x="0" y="27"/>
                  </a:lnTo>
                  <a:lnTo>
                    <a:pt x="16" y="27"/>
                  </a:lnTo>
                  <a:lnTo>
                    <a:pt x="16" y="35"/>
                  </a:lnTo>
                  <a:lnTo>
                    <a:pt x="24" y="35"/>
                  </a:lnTo>
                  <a:lnTo>
                    <a:pt x="32" y="53"/>
                  </a:lnTo>
                  <a:lnTo>
                    <a:pt x="48" y="62"/>
                  </a:lnTo>
                  <a:lnTo>
                    <a:pt x="48" y="71"/>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69" name="Freeform 291"/>
            <p:cNvSpPr>
              <a:spLocks/>
            </p:cNvSpPr>
            <p:nvPr/>
          </p:nvSpPr>
          <p:spPr bwMode="auto">
            <a:xfrm>
              <a:off x="2092" y="3314"/>
              <a:ext cx="64" cy="53"/>
            </a:xfrm>
            <a:custGeom>
              <a:avLst/>
              <a:gdLst>
                <a:gd name="T0" fmla="*/ 0 w 64"/>
                <a:gd name="T1" fmla="*/ 0 h 53"/>
                <a:gd name="T2" fmla="*/ 24 w 64"/>
                <a:gd name="T3" fmla="*/ 17 h 53"/>
                <a:gd name="T4" fmla="*/ 32 w 64"/>
                <a:gd name="T5" fmla="*/ 17 h 53"/>
                <a:gd name="T6" fmla="*/ 40 w 64"/>
                <a:gd name="T7" fmla="*/ 17 h 53"/>
                <a:gd name="T8" fmla="*/ 56 w 64"/>
                <a:gd name="T9" fmla="*/ 17 h 53"/>
                <a:gd name="T10" fmla="*/ 64 w 64"/>
                <a:gd name="T11" fmla="*/ 26 h 53"/>
                <a:gd name="T12" fmla="*/ 64 w 64"/>
                <a:gd name="T13" fmla="*/ 35 h 53"/>
                <a:gd name="T14" fmla="*/ 64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0" y="0"/>
                  </a:moveTo>
                  <a:lnTo>
                    <a:pt x="24" y="17"/>
                  </a:lnTo>
                  <a:lnTo>
                    <a:pt x="32" y="17"/>
                  </a:lnTo>
                  <a:lnTo>
                    <a:pt x="40" y="17"/>
                  </a:lnTo>
                  <a:lnTo>
                    <a:pt x="56" y="17"/>
                  </a:lnTo>
                  <a:lnTo>
                    <a:pt x="64" y="26"/>
                  </a:lnTo>
                  <a:lnTo>
                    <a:pt x="64" y="35"/>
                  </a:lnTo>
                  <a:lnTo>
                    <a:pt x="64"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70" name="Freeform 292"/>
            <p:cNvSpPr>
              <a:spLocks/>
            </p:cNvSpPr>
            <p:nvPr/>
          </p:nvSpPr>
          <p:spPr bwMode="auto">
            <a:xfrm>
              <a:off x="1780" y="3314"/>
              <a:ext cx="96" cy="35"/>
            </a:xfrm>
            <a:custGeom>
              <a:avLst/>
              <a:gdLst>
                <a:gd name="T0" fmla="*/ 96 w 96"/>
                <a:gd name="T1" fmla="*/ 0 h 35"/>
                <a:gd name="T2" fmla="*/ 80 w 96"/>
                <a:gd name="T3" fmla="*/ 0 h 35"/>
                <a:gd name="T4" fmla="*/ 72 w 96"/>
                <a:gd name="T5" fmla="*/ 0 h 35"/>
                <a:gd name="T6" fmla="*/ 64 w 96"/>
                <a:gd name="T7" fmla="*/ 0 h 35"/>
                <a:gd name="T8" fmla="*/ 48 w 96"/>
                <a:gd name="T9" fmla="*/ 0 h 35"/>
                <a:gd name="T10" fmla="*/ 40 w 96"/>
                <a:gd name="T11" fmla="*/ 0 h 35"/>
                <a:gd name="T12" fmla="*/ 32 w 96"/>
                <a:gd name="T13" fmla="*/ 0 h 35"/>
                <a:gd name="T14" fmla="*/ 16 w 96"/>
                <a:gd name="T15" fmla="*/ 17 h 35"/>
                <a:gd name="T16" fmla="*/ 8 w 96"/>
                <a:gd name="T17" fmla="*/ 26 h 35"/>
                <a:gd name="T18" fmla="*/ 0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96" y="0"/>
                  </a:moveTo>
                  <a:lnTo>
                    <a:pt x="80" y="0"/>
                  </a:lnTo>
                  <a:lnTo>
                    <a:pt x="72" y="0"/>
                  </a:lnTo>
                  <a:lnTo>
                    <a:pt x="64" y="0"/>
                  </a:lnTo>
                  <a:lnTo>
                    <a:pt x="48" y="0"/>
                  </a:lnTo>
                  <a:lnTo>
                    <a:pt x="40" y="0"/>
                  </a:lnTo>
                  <a:lnTo>
                    <a:pt x="32" y="0"/>
                  </a:lnTo>
                  <a:lnTo>
                    <a:pt x="16" y="17"/>
                  </a:lnTo>
                  <a:lnTo>
                    <a:pt x="8"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71" name="Freeform 293"/>
            <p:cNvSpPr>
              <a:spLocks/>
            </p:cNvSpPr>
            <p:nvPr/>
          </p:nvSpPr>
          <p:spPr bwMode="auto">
            <a:xfrm>
              <a:off x="1780" y="3296"/>
              <a:ext cx="112" cy="44"/>
            </a:xfrm>
            <a:custGeom>
              <a:avLst/>
              <a:gdLst>
                <a:gd name="T0" fmla="*/ 112 w 112"/>
                <a:gd name="T1" fmla="*/ 0 h 44"/>
                <a:gd name="T2" fmla="*/ 104 w 112"/>
                <a:gd name="T3" fmla="*/ 0 h 44"/>
                <a:gd name="T4" fmla="*/ 96 w 112"/>
                <a:gd name="T5" fmla="*/ 0 h 44"/>
                <a:gd name="T6" fmla="*/ 80 w 112"/>
                <a:gd name="T7" fmla="*/ 0 h 44"/>
                <a:gd name="T8" fmla="*/ 72 w 112"/>
                <a:gd name="T9" fmla="*/ 0 h 44"/>
                <a:gd name="T10" fmla="*/ 64 w 112"/>
                <a:gd name="T11" fmla="*/ 0 h 44"/>
                <a:gd name="T12" fmla="*/ 48 w 112"/>
                <a:gd name="T13" fmla="*/ 0 h 44"/>
                <a:gd name="T14" fmla="*/ 40 w 112"/>
                <a:gd name="T15" fmla="*/ 9 h 44"/>
                <a:gd name="T16" fmla="*/ 32 w 112"/>
                <a:gd name="T17" fmla="*/ 9 h 44"/>
                <a:gd name="T18" fmla="*/ 32 w 112"/>
                <a:gd name="T19" fmla="*/ 18 h 44"/>
                <a:gd name="T20" fmla="*/ 16 w 112"/>
                <a:gd name="T21" fmla="*/ 18 h 44"/>
                <a:gd name="T22" fmla="*/ 8 w 112"/>
                <a:gd name="T23" fmla="*/ 35 h 44"/>
                <a:gd name="T24" fmla="*/ 0 w 112"/>
                <a:gd name="T25" fmla="*/ 35 h 44"/>
                <a:gd name="T26" fmla="*/ 0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112" y="0"/>
                  </a:moveTo>
                  <a:lnTo>
                    <a:pt x="104" y="0"/>
                  </a:lnTo>
                  <a:lnTo>
                    <a:pt x="96" y="0"/>
                  </a:lnTo>
                  <a:lnTo>
                    <a:pt x="80" y="0"/>
                  </a:lnTo>
                  <a:lnTo>
                    <a:pt x="72" y="0"/>
                  </a:lnTo>
                  <a:lnTo>
                    <a:pt x="64" y="0"/>
                  </a:lnTo>
                  <a:lnTo>
                    <a:pt x="48" y="0"/>
                  </a:lnTo>
                  <a:lnTo>
                    <a:pt x="40" y="9"/>
                  </a:lnTo>
                  <a:lnTo>
                    <a:pt x="32" y="9"/>
                  </a:lnTo>
                  <a:lnTo>
                    <a:pt x="32" y="18"/>
                  </a:lnTo>
                  <a:lnTo>
                    <a:pt x="16" y="18"/>
                  </a:lnTo>
                  <a:lnTo>
                    <a:pt x="8" y="35"/>
                  </a:lnTo>
                  <a:lnTo>
                    <a:pt x="0" y="35"/>
                  </a:lnTo>
                  <a:lnTo>
                    <a:pt x="0"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72" name="Freeform 294"/>
            <p:cNvSpPr>
              <a:spLocks/>
            </p:cNvSpPr>
            <p:nvPr/>
          </p:nvSpPr>
          <p:spPr bwMode="auto">
            <a:xfrm>
              <a:off x="1748" y="3375"/>
              <a:ext cx="64" cy="71"/>
            </a:xfrm>
            <a:custGeom>
              <a:avLst/>
              <a:gdLst>
                <a:gd name="T0" fmla="*/ 64 w 64"/>
                <a:gd name="T1" fmla="*/ 0 h 71"/>
                <a:gd name="T2" fmla="*/ 48 w 64"/>
                <a:gd name="T3" fmla="*/ 0 h 71"/>
                <a:gd name="T4" fmla="*/ 40 w 64"/>
                <a:gd name="T5" fmla="*/ 9 h 71"/>
                <a:gd name="T6" fmla="*/ 32 w 64"/>
                <a:gd name="T7" fmla="*/ 18 h 71"/>
                <a:gd name="T8" fmla="*/ 32 w 64"/>
                <a:gd name="T9" fmla="*/ 36 h 71"/>
                <a:gd name="T10" fmla="*/ 16 w 64"/>
                <a:gd name="T11" fmla="*/ 44 h 71"/>
                <a:gd name="T12" fmla="*/ 16 w 64"/>
                <a:gd name="T13" fmla="*/ 53 h 71"/>
                <a:gd name="T14" fmla="*/ 8 w 64"/>
                <a:gd name="T15" fmla="*/ 53 h 71"/>
                <a:gd name="T16" fmla="*/ 0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64" y="0"/>
                  </a:moveTo>
                  <a:lnTo>
                    <a:pt x="48" y="0"/>
                  </a:lnTo>
                  <a:lnTo>
                    <a:pt x="40" y="9"/>
                  </a:lnTo>
                  <a:lnTo>
                    <a:pt x="32" y="18"/>
                  </a:lnTo>
                  <a:lnTo>
                    <a:pt x="32" y="36"/>
                  </a:lnTo>
                  <a:lnTo>
                    <a:pt x="16" y="44"/>
                  </a:lnTo>
                  <a:lnTo>
                    <a:pt x="16" y="53"/>
                  </a:lnTo>
                  <a:lnTo>
                    <a:pt x="8" y="53"/>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73" name="Freeform 295"/>
            <p:cNvSpPr>
              <a:spLocks/>
            </p:cNvSpPr>
            <p:nvPr/>
          </p:nvSpPr>
          <p:spPr bwMode="auto">
            <a:xfrm>
              <a:off x="1692" y="3455"/>
              <a:ext cx="96" cy="43"/>
            </a:xfrm>
            <a:custGeom>
              <a:avLst/>
              <a:gdLst>
                <a:gd name="T0" fmla="*/ 96 w 96"/>
                <a:gd name="T1" fmla="*/ 0 h 43"/>
                <a:gd name="T2" fmla="*/ 88 w 96"/>
                <a:gd name="T3" fmla="*/ 0 h 43"/>
                <a:gd name="T4" fmla="*/ 72 w 96"/>
                <a:gd name="T5" fmla="*/ 8 h 43"/>
                <a:gd name="T6" fmla="*/ 64 w 96"/>
                <a:gd name="T7" fmla="*/ 8 h 43"/>
                <a:gd name="T8" fmla="*/ 56 w 96"/>
                <a:gd name="T9" fmla="*/ 26 h 43"/>
                <a:gd name="T10" fmla="*/ 48 w 96"/>
                <a:gd name="T11" fmla="*/ 26 h 43"/>
                <a:gd name="T12" fmla="*/ 32 w 96"/>
                <a:gd name="T13" fmla="*/ 26 h 43"/>
                <a:gd name="T14" fmla="*/ 24 w 96"/>
                <a:gd name="T15" fmla="*/ 26 h 43"/>
                <a:gd name="T16" fmla="*/ 16 w 96"/>
                <a:gd name="T17" fmla="*/ 35 h 43"/>
                <a:gd name="T18" fmla="*/ 0 w 96"/>
                <a:gd name="T19" fmla="*/ 35 h 43"/>
                <a:gd name="T20" fmla="*/ 0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96" y="0"/>
                  </a:moveTo>
                  <a:lnTo>
                    <a:pt x="88" y="0"/>
                  </a:lnTo>
                  <a:lnTo>
                    <a:pt x="72" y="8"/>
                  </a:lnTo>
                  <a:lnTo>
                    <a:pt x="64" y="8"/>
                  </a:lnTo>
                  <a:lnTo>
                    <a:pt x="56" y="26"/>
                  </a:lnTo>
                  <a:lnTo>
                    <a:pt x="48" y="26"/>
                  </a:lnTo>
                  <a:lnTo>
                    <a:pt x="32" y="26"/>
                  </a:lnTo>
                  <a:lnTo>
                    <a:pt x="24" y="26"/>
                  </a:lnTo>
                  <a:lnTo>
                    <a:pt x="16" y="35"/>
                  </a:lnTo>
                  <a:lnTo>
                    <a:pt x="0" y="35"/>
                  </a:lnTo>
                  <a:lnTo>
                    <a:pt x="0"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4460" name="Group 296"/>
          <p:cNvGrpSpPr>
            <a:grpSpLocks/>
          </p:cNvGrpSpPr>
          <p:nvPr/>
        </p:nvGrpSpPr>
        <p:grpSpPr bwMode="auto">
          <a:xfrm>
            <a:off x="4183063" y="2590800"/>
            <a:ext cx="609600" cy="496888"/>
            <a:chOff x="1748" y="2760"/>
            <a:chExt cx="480" cy="457"/>
          </a:xfrm>
        </p:grpSpPr>
        <p:sp>
          <p:nvSpPr>
            <p:cNvPr id="492915" name="Freeform 297"/>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232 w 232"/>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211"/>
                <a:gd name="T188" fmla="*/ 232 w 232"/>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lnTo>
                    <a:pt x="232"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16" name="Freeform 298"/>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211"/>
                <a:gd name="T185" fmla="*/ 232 w 232"/>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17" name="Freeform 299"/>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56 w 208"/>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8"/>
                <a:gd name="T187" fmla="*/ 0 h 255"/>
                <a:gd name="T188" fmla="*/ 208 w 208"/>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lnTo>
                    <a:pt x="56"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18" name="Freeform 300"/>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8"/>
                <a:gd name="T184" fmla="*/ 0 h 255"/>
                <a:gd name="T185" fmla="*/ 208 w 208"/>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19" name="Freeform 301"/>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40 w 280"/>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0"/>
                <a:gd name="T118" fmla="*/ 0 h 360"/>
                <a:gd name="T119" fmla="*/ 280 w 280"/>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lnTo>
                    <a:pt x="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20" name="Freeform 302"/>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80"/>
                <a:gd name="T115" fmla="*/ 0 h 360"/>
                <a:gd name="T116" fmla="*/ 280 w 280"/>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21" name="Freeform 303"/>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40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lnTo>
                    <a:pt x="40"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22" name="Freeform 304"/>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23" name="Freeform 305"/>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208 w 208"/>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8"/>
                <a:gd name="T139" fmla="*/ 0 h 457"/>
                <a:gd name="T140" fmla="*/ 208 w 208"/>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lnTo>
                    <a:pt x="208"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24" name="Freeform 306"/>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8"/>
                <a:gd name="T136" fmla="*/ 0 h 457"/>
                <a:gd name="T137" fmla="*/ 208 w 208"/>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25" name="Freeform 307"/>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232 w 232"/>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325"/>
                <a:gd name="T188" fmla="*/ 232 w 232"/>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lnTo>
                    <a:pt x="232"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26" name="Freeform 308"/>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325"/>
                <a:gd name="T185" fmla="*/ 232 w 232"/>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4461" name="Group 309"/>
          <p:cNvGrpSpPr>
            <a:grpSpLocks/>
          </p:cNvGrpSpPr>
          <p:nvPr/>
        </p:nvGrpSpPr>
        <p:grpSpPr bwMode="auto">
          <a:xfrm>
            <a:off x="4324350" y="3119438"/>
            <a:ext cx="760413" cy="614362"/>
            <a:chOff x="3946" y="3226"/>
            <a:chExt cx="479" cy="387"/>
          </a:xfrm>
        </p:grpSpPr>
        <p:sp>
          <p:nvSpPr>
            <p:cNvPr id="492868" name="Freeform 310"/>
            <p:cNvSpPr>
              <a:spLocks/>
            </p:cNvSpPr>
            <p:nvPr/>
          </p:nvSpPr>
          <p:spPr bwMode="auto">
            <a:xfrm>
              <a:off x="4250" y="3226"/>
              <a:ext cx="40" cy="53"/>
            </a:xfrm>
            <a:custGeom>
              <a:avLst/>
              <a:gdLst>
                <a:gd name="T0" fmla="*/ 0 w 40"/>
                <a:gd name="T1" fmla="*/ 0 h 53"/>
                <a:gd name="T2" fmla="*/ 0 w 40"/>
                <a:gd name="T3" fmla="*/ 9 h 53"/>
                <a:gd name="T4" fmla="*/ 0 w 40"/>
                <a:gd name="T5" fmla="*/ 18 h 53"/>
                <a:gd name="T6" fmla="*/ 8 w 40"/>
                <a:gd name="T7" fmla="*/ 18 h 53"/>
                <a:gd name="T8" fmla="*/ 16 w 40"/>
                <a:gd name="T9" fmla="*/ 18 h 53"/>
                <a:gd name="T10" fmla="*/ 16 w 40"/>
                <a:gd name="T11" fmla="*/ 35 h 53"/>
                <a:gd name="T12" fmla="*/ 24 w 40"/>
                <a:gd name="T13" fmla="*/ 35 h 53"/>
                <a:gd name="T14" fmla="*/ 24 w 40"/>
                <a:gd name="T15" fmla="*/ 44 h 53"/>
                <a:gd name="T16" fmla="*/ 40 w 40"/>
                <a:gd name="T17" fmla="*/ 44 h 53"/>
                <a:gd name="T18" fmla="*/ 4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0" y="0"/>
                  </a:moveTo>
                  <a:lnTo>
                    <a:pt x="0" y="9"/>
                  </a:lnTo>
                  <a:lnTo>
                    <a:pt x="0" y="18"/>
                  </a:lnTo>
                  <a:lnTo>
                    <a:pt x="8" y="18"/>
                  </a:lnTo>
                  <a:lnTo>
                    <a:pt x="16" y="18"/>
                  </a:lnTo>
                  <a:lnTo>
                    <a:pt x="16" y="35"/>
                  </a:lnTo>
                  <a:lnTo>
                    <a:pt x="24" y="35"/>
                  </a:lnTo>
                  <a:lnTo>
                    <a:pt x="24" y="44"/>
                  </a:lnTo>
                  <a:lnTo>
                    <a:pt x="40" y="44"/>
                  </a:lnTo>
                  <a:lnTo>
                    <a:pt x="4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69" name="Freeform 311"/>
            <p:cNvSpPr>
              <a:spLocks/>
            </p:cNvSpPr>
            <p:nvPr/>
          </p:nvSpPr>
          <p:spPr bwMode="auto">
            <a:xfrm>
              <a:off x="4194" y="3226"/>
              <a:ext cx="56" cy="97"/>
            </a:xfrm>
            <a:custGeom>
              <a:avLst/>
              <a:gdLst>
                <a:gd name="T0" fmla="*/ 56 w 56"/>
                <a:gd name="T1" fmla="*/ 0 h 97"/>
                <a:gd name="T2" fmla="*/ 56 w 56"/>
                <a:gd name="T3" fmla="*/ 9 h 97"/>
                <a:gd name="T4" fmla="*/ 56 w 56"/>
                <a:gd name="T5" fmla="*/ 18 h 97"/>
                <a:gd name="T6" fmla="*/ 40 w 56"/>
                <a:gd name="T7" fmla="*/ 35 h 97"/>
                <a:gd name="T8" fmla="*/ 32 w 56"/>
                <a:gd name="T9" fmla="*/ 44 h 97"/>
                <a:gd name="T10" fmla="*/ 24 w 56"/>
                <a:gd name="T11" fmla="*/ 53 h 97"/>
                <a:gd name="T12" fmla="*/ 8 w 56"/>
                <a:gd name="T13" fmla="*/ 62 h 97"/>
                <a:gd name="T14" fmla="*/ 0 w 56"/>
                <a:gd name="T15" fmla="*/ 79 h 97"/>
                <a:gd name="T16" fmla="*/ 0 w 56"/>
                <a:gd name="T17" fmla="*/ 88 h 97"/>
                <a:gd name="T18" fmla="*/ 0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56" y="0"/>
                  </a:moveTo>
                  <a:lnTo>
                    <a:pt x="56" y="9"/>
                  </a:lnTo>
                  <a:lnTo>
                    <a:pt x="56" y="18"/>
                  </a:lnTo>
                  <a:lnTo>
                    <a:pt x="40" y="35"/>
                  </a:lnTo>
                  <a:lnTo>
                    <a:pt x="32" y="44"/>
                  </a:lnTo>
                  <a:lnTo>
                    <a:pt x="24" y="53"/>
                  </a:lnTo>
                  <a:lnTo>
                    <a:pt x="8" y="62"/>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70" name="Freeform 312"/>
            <p:cNvSpPr>
              <a:spLocks/>
            </p:cNvSpPr>
            <p:nvPr/>
          </p:nvSpPr>
          <p:spPr bwMode="auto">
            <a:xfrm>
              <a:off x="4130" y="3226"/>
              <a:ext cx="88" cy="97"/>
            </a:xfrm>
            <a:custGeom>
              <a:avLst/>
              <a:gdLst>
                <a:gd name="T0" fmla="*/ 88 w 88"/>
                <a:gd name="T1" fmla="*/ 0 h 97"/>
                <a:gd name="T2" fmla="*/ 72 w 88"/>
                <a:gd name="T3" fmla="*/ 35 h 97"/>
                <a:gd name="T4" fmla="*/ 64 w 88"/>
                <a:gd name="T5" fmla="*/ 35 h 97"/>
                <a:gd name="T6" fmla="*/ 64 w 88"/>
                <a:gd name="T7" fmla="*/ 44 h 97"/>
                <a:gd name="T8" fmla="*/ 56 w 88"/>
                <a:gd name="T9" fmla="*/ 44 h 97"/>
                <a:gd name="T10" fmla="*/ 40 w 88"/>
                <a:gd name="T11" fmla="*/ 44 h 97"/>
                <a:gd name="T12" fmla="*/ 32 w 88"/>
                <a:gd name="T13" fmla="*/ 53 h 97"/>
                <a:gd name="T14" fmla="*/ 24 w 88"/>
                <a:gd name="T15" fmla="*/ 53 h 97"/>
                <a:gd name="T16" fmla="*/ 24 w 88"/>
                <a:gd name="T17" fmla="*/ 62 h 97"/>
                <a:gd name="T18" fmla="*/ 8 w 88"/>
                <a:gd name="T19" fmla="*/ 62 h 97"/>
                <a:gd name="T20" fmla="*/ 8 w 88"/>
                <a:gd name="T21" fmla="*/ 79 h 97"/>
                <a:gd name="T22" fmla="*/ 0 w 88"/>
                <a:gd name="T23" fmla="*/ 79 h 97"/>
                <a:gd name="T24" fmla="*/ 0 w 88"/>
                <a:gd name="T25" fmla="*/ 88 h 97"/>
                <a:gd name="T26" fmla="*/ 0 w 88"/>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8"/>
                <a:gd name="T43" fmla="*/ 0 h 97"/>
                <a:gd name="T44" fmla="*/ 88 w 88"/>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8" h="97">
                  <a:moveTo>
                    <a:pt x="88" y="0"/>
                  </a:moveTo>
                  <a:lnTo>
                    <a:pt x="72" y="35"/>
                  </a:lnTo>
                  <a:lnTo>
                    <a:pt x="64" y="35"/>
                  </a:lnTo>
                  <a:lnTo>
                    <a:pt x="64" y="44"/>
                  </a:lnTo>
                  <a:lnTo>
                    <a:pt x="56" y="44"/>
                  </a:lnTo>
                  <a:lnTo>
                    <a:pt x="40" y="44"/>
                  </a:lnTo>
                  <a:lnTo>
                    <a:pt x="32" y="53"/>
                  </a:lnTo>
                  <a:lnTo>
                    <a:pt x="24" y="53"/>
                  </a:lnTo>
                  <a:lnTo>
                    <a:pt x="24" y="62"/>
                  </a:lnTo>
                  <a:lnTo>
                    <a:pt x="8" y="62"/>
                  </a:lnTo>
                  <a:lnTo>
                    <a:pt x="8" y="79"/>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71" name="Freeform 313"/>
            <p:cNvSpPr>
              <a:spLocks/>
            </p:cNvSpPr>
            <p:nvPr/>
          </p:nvSpPr>
          <p:spPr bwMode="auto">
            <a:xfrm>
              <a:off x="4226" y="3270"/>
              <a:ext cx="48" cy="114"/>
            </a:xfrm>
            <a:custGeom>
              <a:avLst/>
              <a:gdLst>
                <a:gd name="T0" fmla="*/ 0 w 48"/>
                <a:gd name="T1" fmla="*/ 0 h 114"/>
                <a:gd name="T2" fmla="*/ 0 w 48"/>
                <a:gd name="T3" fmla="*/ 9 h 114"/>
                <a:gd name="T4" fmla="*/ 0 w 48"/>
                <a:gd name="T5" fmla="*/ 18 h 114"/>
                <a:gd name="T6" fmla="*/ 0 w 48"/>
                <a:gd name="T7" fmla="*/ 35 h 114"/>
                <a:gd name="T8" fmla="*/ 8 w 48"/>
                <a:gd name="T9" fmla="*/ 44 h 114"/>
                <a:gd name="T10" fmla="*/ 24 w 48"/>
                <a:gd name="T11" fmla="*/ 53 h 114"/>
                <a:gd name="T12" fmla="*/ 40 w 48"/>
                <a:gd name="T13" fmla="*/ 70 h 114"/>
                <a:gd name="T14" fmla="*/ 40 w 48"/>
                <a:gd name="T15" fmla="*/ 79 h 114"/>
                <a:gd name="T16" fmla="*/ 40 w 48"/>
                <a:gd name="T17" fmla="*/ 88 h 114"/>
                <a:gd name="T18" fmla="*/ 48 w 48"/>
                <a:gd name="T19" fmla="*/ 88 h 114"/>
                <a:gd name="T20" fmla="*/ 48 w 48"/>
                <a:gd name="T21" fmla="*/ 105 h 114"/>
                <a:gd name="T22" fmla="*/ 48 w 48"/>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114"/>
                <a:gd name="T38" fmla="*/ 48 w 48"/>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114">
                  <a:moveTo>
                    <a:pt x="0" y="0"/>
                  </a:moveTo>
                  <a:lnTo>
                    <a:pt x="0" y="9"/>
                  </a:lnTo>
                  <a:lnTo>
                    <a:pt x="0" y="18"/>
                  </a:lnTo>
                  <a:lnTo>
                    <a:pt x="0" y="35"/>
                  </a:lnTo>
                  <a:lnTo>
                    <a:pt x="8" y="44"/>
                  </a:lnTo>
                  <a:lnTo>
                    <a:pt x="24" y="53"/>
                  </a:lnTo>
                  <a:lnTo>
                    <a:pt x="40" y="70"/>
                  </a:lnTo>
                  <a:lnTo>
                    <a:pt x="40" y="79"/>
                  </a:lnTo>
                  <a:lnTo>
                    <a:pt x="40" y="88"/>
                  </a:lnTo>
                  <a:lnTo>
                    <a:pt x="48" y="88"/>
                  </a:lnTo>
                  <a:lnTo>
                    <a:pt x="48" y="105"/>
                  </a:lnTo>
                  <a:lnTo>
                    <a:pt x="48"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72" name="Freeform 314"/>
            <p:cNvSpPr>
              <a:spLocks/>
            </p:cNvSpPr>
            <p:nvPr/>
          </p:nvSpPr>
          <p:spPr bwMode="auto">
            <a:xfrm>
              <a:off x="4154" y="3226"/>
              <a:ext cx="72" cy="158"/>
            </a:xfrm>
            <a:custGeom>
              <a:avLst/>
              <a:gdLst>
                <a:gd name="T0" fmla="*/ 72 w 72"/>
                <a:gd name="T1" fmla="*/ 0 h 158"/>
                <a:gd name="T2" fmla="*/ 64 w 72"/>
                <a:gd name="T3" fmla="*/ 44 h 158"/>
                <a:gd name="T4" fmla="*/ 64 w 72"/>
                <a:gd name="T5" fmla="*/ 53 h 158"/>
                <a:gd name="T6" fmla="*/ 48 w 72"/>
                <a:gd name="T7" fmla="*/ 53 h 158"/>
                <a:gd name="T8" fmla="*/ 48 w 72"/>
                <a:gd name="T9" fmla="*/ 62 h 158"/>
                <a:gd name="T10" fmla="*/ 40 w 72"/>
                <a:gd name="T11" fmla="*/ 79 h 158"/>
                <a:gd name="T12" fmla="*/ 32 w 72"/>
                <a:gd name="T13" fmla="*/ 79 h 158"/>
                <a:gd name="T14" fmla="*/ 32 w 72"/>
                <a:gd name="T15" fmla="*/ 88 h 158"/>
                <a:gd name="T16" fmla="*/ 16 w 72"/>
                <a:gd name="T17" fmla="*/ 88 h 158"/>
                <a:gd name="T18" fmla="*/ 16 w 72"/>
                <a:gd name="T19" fmla="*/ 97 h 158"/>
                <a:gd name="T20" fmla="*/ 16 w 72"/>
                <a:gd name="T21" fmla="*/ 114 h 158"/>
                <a:gd name="T22" fmla="*/ 8 w 72"/>
                <a:gd name="T23" fmla="*/ 114 h 158"/>
                <a:gd name="T24" fmla="*/ 8 w 72"/>
                <a:gd name="T25" fmla="*/ 123 h 158"/>
                <a:gd name="T26" fmla="*/ 0 w 72"/>
                <a:gd name="T27" fmla="*/ 132 h 158"/>
                <a:gd name="T28" fmla="*/ 0 w 72"/>
                <a:gd name="T29" fmla="*/ 149 h 158"/>
                <a:gd name="T30" fmla="*/ 8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72" y="0"/>
                  </a:moveTo>
                  <a:lnTo>
                    <a:pt x="64" y="44"/>
                  </a:lnTo>
                  <a:lnTo>
                    <a:pt x="64" y="53"/>
                  </a:lnTo>
                  <a:lnTo>
                    <a:pt x="48" y="53"/>
                  </a:lnTo>
                  <a:lnTo>
                    <a:pt x="48" y="62"/>
                  </a:lnTo>
                  <a:lnTo>
                    <a:pt x="40" y="79"/>
                  </a:lnTo>
                  <a:lnTo>
                    <a:pt x="32" y="79"/>
                  </a:lnTo>
                  <a:lnTo>
                    <a:pt x="32" y="88"/>
                  </a:lnTo>
                  <a:lnTo>
                    <a:pt x="16" y="88"/>
                  </a:lnTo>
                  <a:lnTo>
                    <a:pt x="16" y="97"/>
                  </a:lnTo>
                  <a:lnTo>
                    <a:pt x="16" y="114"/>
                  </a:lnTo>
                  <a:lnTo>
                    <a:pt x="8" y="114"/>
                  </a:lnTo>
                  <a:lnTo>
                    <a:pt x="8" y="123"/>
                  </a:lnTo>
                  <a:lnTo>
                    <a:pt x="0" y="132"/>
                  </a:lnTo>
                  <a:lnTo>
                    <a:pt x="0" y="149"/>
                  </a:lnTo>
                  <a:lnTo>
                    <a:pt x="8"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73" name="Freeform 315"/>
            <p:cNvSpPr>
              <a:spLocks/>
            </p:cNvSpPr>
            <p:nvPr/>
          </p:nvSpPr>
          <p:spPr bwMode="auto">
            <a:xfrm>
              <a:off x="4226" y="3226"/>
              <a:ext cx="96" cy="114"/>
            </a:xfrm>
            <a:custGeom>
              <a:avLst/>
              <a:gdLst>
                <a:gd name="T0" fmla="*/ 0 w 96"/>
                <a:gd name="T1" fmla="*/ 0 h 114"/>
                <a:gd name="T2" fmla="*/ 24 w 96"/>
                <a:gd name="T3" fmla="*/ 35 h 114"/>
                <a:gd name="T4" fmla="*/ 32 w 96"/>
                <a:gd name="T5" fmla="*/ 44 h 114"/>
                <a:gd name="T6" fmla="*/ 40 w 96"/>
                <a:gd name="T7" fmla="*/ 44 h 114"/>
                <a:gd name="T8" fmla="*/ 48 w 96"/>
                <a:gd name="T9" fmla="*/ 44 h 114"/>
                <a:gd name="T10" fmla="*/ 64 w 96"/>
                <a:gd name="T11" fmla="*/ 44 h 114"/>
                <a:gd name="T12" fmla="*/ 64 w 96"/>
                <a:gd name="T13" fmla="*/ 53 h 114"/>
                <a:gd name="T14" fmla="*/ 72 w 96"/>
                <a:gd name="T15" fmla="*/ 53 h 114"/>
                <a:gd name="T16" fmla="*/ 80 w 96"/>
                <a:gd name="T17" fmla="*/ 62 h 114"/>
                <a:gd name="T18" fmla="*/ 96 w 96"/>
                <a:gd name="T19" fmla="*/ 79 h 114"/>
                <a:gd name="T20" fmla="*/ 96 w 96"/>
                <a:gd name="T21" fmla="*/ 88 h 114"/>
                <a:gd name="T22" fmla="*/ 96 w 96"/>
                <a:gd name="T23" fmla="*/ 97 h 114"/>
                <a:gd name="T24" fmla="*/ 96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0" y="0"/>
                  </a:moveTo>
                  <a:lnTo>
                    <a:pt x="24" y="35"/>
                  </a:lnTo>
                  <a:lnTo>
                    <a:pt x="32" y="44"/>
                  </a:lnTo>
                  <a:lnTo>
                    <a:pt x="40" y="44"/>
                  </a:lnTo>
                  <a:lnTo>
                    <a:pt x="48" y="44"/>
                  </a:lnTo>
                  <a:lnTo>
                    <a:pt x="64" y="44"/>
                  </a:lnTo>
                  <a:lnTo>
                    <a:pt x="64" y="53"/>
                  </a:lnTo>
                  <a:lnTo>
                    <a:pt x="72" y="53"/>
                  </a:lnTo>
                  <a:lnTo>
                    <a:pt x="80" y="62"/>
                  </a:lnTo>
                  <a:lnTo>
                    <a:pt x="96" y="79"/>
                  </a:lnTo>
                  <a:lnTo>
                    <a:pt x="96" y="88"/>
                  </a:lnTo>
                  <a:lnTo>
                    <a:pt x="96" y="97"/>
                  </a:lnTo>
                  <a:lnTo>
                    <a:pt x="9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74" name="Freeform 316"/>
            <p:cNvSpPr>
              <a:spLocks/>
            </p:cNvSpPr>
            <p:nvPr/>
          </p:nvSpPr>
          <p:spPr bwMode="auto">
            <a:xfrm>
              <a:off x="4234" y="3270"/>
              <a:ext cx="40" cy="132"/>
            </a:xfrm>
            <a:custGeom>
              <a:avLst/>
              <a:gdLst>
                <a:gd name="T0" fmla="*/ 40 w 40"/>
                <a:gd name="T1" fmla="*/ 0 h 132"/>
                <a:gd name="T2" fmla="*/ 40 w 40"/>
                <a:gd name="T3" fmla="*/ 9 h 132"/>
                <a:gd name="T4" fmla="*/ 40 w 40"/>
                <a:gd name="T5" fmla="*/ 18 h 132"/>
                <a:gd name="T6" fmla="*/ 40 w 40"/>
                <a:gd name="T7" fmla="*/ 35 h 132"/>
                <a:gd name="T8" fmla="*/ 40 w 40"/>
                <a:gd name="T9" fmla="*/ 44 h 132"/>
                <a:gd name="T10" fmla="*/ 32 w 40"/>
                <a:gd name="T11" fmla="*/ 53 h 132"/>
                <a:gd name="T12" fmla="*/ 24 w 40"/>
                <a:gd name="T13" fmla="*/ 70 h 132"/>
                <a:gd name="T14" fmla="*/ 24 w 40"/>
                <a:gd name="T15" fmla="*/ 79 h 132"/>
                <a:gd name="T16" fmla="*/ 16 w 40"/>
                <a:gd name="T17" fmla="*/ 88 h 132"/>
                <a:gd name="T18" fmla="*/ 16 w 40"/>
                <a:gd name="T19" fmla="*/ 105 h 132"/>
                <a:gd name="T20" fmla="*/ 0 w 40"/>
                <a:gd name="T21" fmla="*/ 105 h 132"/>
                <a:gd name="T22" fmla="*/ 0 w 40"/>
                <a:gd name="T23" fmla="*/ 114 h 132"/>
                <a:gd name="T24" fmla="*/ 0 w 40"/>
                <a:gd name="T25" fmla="*/ 123 h 132"/>
                <a:gd name="T26" fmla="*/ 0 w 40"/>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132"/>
                <a:gd name="T44" fmla="*/ 40 w 40"/>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132">
                  <a:moveTo>
                    <a:pt x="40" y="0"/>
                  </a:moveTo>
                  <a:lnTo>
                    <a:pt x="40" y="9"/>
                  </a:lnTo>
                  <a:lnTo>
                    <a:pt x="40" y="18"/>
                  </a:lnTo>
                  <a:lnTo>
                    <a:pt x="40" y="35"/>
                  </a:lnTo>
                  <a:lnTo>
                    <a:pt x="40" y="44"/>
                  </a:lnTo>
                  <a:lnTo>
                    <a:pt x="32" y="53"/>
                  </a:lnTo>
                  <a:lnTo>
                    <a:pt x="24" y="70"/>
                  </a:lnTo>
                  <a:lnTo>
                    <a:pt x="24" y="79"/>
                  </a:lnTo>
                  <a:lnTo>
                    <a:pt x="16" y="88"/>
                  </a:lnTo>
                  <a:lnTo>
                    <a:pt x="16" y="105"/>
                  </a:lnTo>
                  <a:lnTo>
                    <a:pt x="0" y="105"/>
                  </a:lnTo>
                  <a:lnTo>
                    <a:pt x="0" y="114"/>
                  </a:lnTo>
                  <a:lnTo>
                    <a:pt x="0" y="123"/>
                  </a:lnTo>
                  <a:lnTo>
                    <a:pt x="0"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75" name="Freeform 317"/>
            <p:cNvSpPr>
              <a:spLocks/>
            </p:cNvSpPr>
            <p:nvPr/>
          </p:nvSpPr>
          <p:spPr bwMode="auto">
            <a:xfrm>
              <a:off x="4194" y="3305"/>
              <a:ext cx="48" cy="88"/>
            </a:xfrm>
            <a:custGeom>
              <a:avLst/>
              <a:gdLst>
                <a:gd name="T0" fmla="*/ 0 w 48"/>
                <a:gd name="T1" fmla="*/ 0 h 88"/>
                <a:gd name="T2" fmla="*/ 0 w 48"/>
                <a:gd name="T3" fmla="*/ 26 h 88"/>
                <a:gd name="T4" fmla="*/ 16 w 48"/>
                <a:gd name="T5" fmla="*/ 35 h 88"/>
                <a:gd name="T6" fmla="*/ 24 w 48"/>
                <a:gd name="T7" fmla="*/ 44 h 88"/>
                <a:gd name="T8" fmla="*/ 32 w 48"/>
                <a:gd name="T9" fmla="*/ 44 h 88"/>
                <a:gd name="T10" fmla="*/ 32 w 48"/>
                <a:gd name="T11" fmla="*/ 62 h 88"/>
                <a:gd name="T12" fmla="*/ 48 w 48"/>
                <a:gd name="T13" fmla="*/ 62 h 88"/>
                <a:gd name="T14" fmla="*/ 48 w 48"/>
                <a:gd name="T15" fmla="*/ 70 h 88"/>
                <a:gd name="T16" fmla="*/ 48 w 48"/>
                <a:gd name="T17" fmla="*/ 79 h 88"/>
                <a:gd name="T18" fmla="*/ 48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0" y="0"/>
                  </a:moveTo>
                  <a:lnTo>
                    <a:pt x="0" y="26"/>
                  </a:lnTo>
                  <a:lnTo>
                    <a:pt x="16" y="35"/>
                  </a:lnTo>
                  <a:lnTo>
                    <a:pt x="24" y="44"/>
                  </a:lnTo>
                  <a:lnTo>
                    <a:pt x="32" y="44"/>
                  </a:lnTo>
                  <a:lnTo>
                    <a:pt x="32" y="62"/>
                  </a:lnTo>
                  <a:lnTo>
                    <a:pt x="48" y="62"/>
                  </a:lnTo>
                  <a:lnTo>
                    <a:pt x="48" y="70"/>
                  </a:lnTo>
                  <a:lnTo>
                    <a:pt x="48" y="79"/>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76" name="Freeform 318"/>
            <p:cNvSpPr>
              <a:spLocks/>
            </p:cNvSpPr>
            <p:nvPr/>
          </p:nvSpPr>
          <p:spPr bwMode="auto">
            <a:xfrm>
              <a:off x="4154" y="3279"/>
              <a:ext cx="64" cy="140"/>
            </a:xfrm>
            <a:custGeom>
              <a:avLst/>
              <a:gdLst>
                <a:gd name="T0" fmla="*/ 0 w 64"/>
                <a:gd name="T1" fmla="*/ 0 h 140"/>
                <a:gd name="T2" fmla="*/ 8 w 64"/>
                <a:gd name="T3" fmla="*/ 61 h 140"/>
                <a:gd name="T4" fmla="*/ 16 w 64"/>
                <a:gd name="T5" fmla="*/ 70 h 140"/>
                <a:gd name="T6" fmla="*/ 32 w 64"/>
                <a:gd name="T7" fmla="*/ 79 h 140"/>
                <a:gd name="T8" fmla="*/ 32 w 64"/>
                <a:gd name="T9" fmla="*/ 105 h 140"/>
                <a:gd name="T10" fmla="*/ 40 w 64"/>
                <a:gd name="T11" fmla="*/ 114 h 140"/>
                <a:gd name="T12" fmla="*/ 40 w 64"/>
                <a:gd name="T13" fmla="*/ 123 h 140"/>
                <a:gd name="T14" fmla="*/ 48 w 64"/>
                <a:gd name="T15" fmla="*/ 123 h 140"/>
                <a:gd name="T16" fmla="*/ 64 w 64"/>
                <a:gd name="T17" fmla="*/ 123 h 140"/>
                <a:gd name="T18" fmla="*/ 64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0" y="0"/>
                  </a:moveTo>
                  <a:lnTo>
                    <a:pt x="8" y="61"/>
                  </a:lnTo>
                  <a:lnTo>
                    <a:pt x="16" y="70"/>
                  </a:lnTo>
                  <a:lnTo>
                    <a:pt x="32" y="79"/>
                  </a:lnTo>
                  <a:lnTo>
                    <a:pt x="32" y="105"/>
                  </a:lnTo>
                  <a:lnTo>
                    <a:pt x="40" y="114"/>
                  </a:lnTo>
                  <a:lnTo>
                    <a:pt x="40" y="123"/>
                  </a:lnTo>
                  <a:lnTo>
                    <a:pt x="48" y="123"/>
                  </a:lnTo>
                  <a:lnTo>
                    <a:pt x="64" y="123"/>
                  </a:lnTo>
                  <a:lnTo>
                    <a:pt x="64"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77" name="Freeform 319"/>
            <p:cNvSpPr>
              <a:spLocks/>
            </p:cNvSpPr>
            <p:nvPr/>
          </p:nvSpPr>
          <p:spPr bwMode="auto">
            <a:xfrm>
              <a:off x="4098" y="3226"/>
              <a:ext cx="104" cy="193"/>
            </a:xfrm>
            <a:custGeom>
              <a:avLst/>
              <a:gdLst>
                <a:gd name="T0" fmla="*/ 104 w 104"/>
                <a:gd name="T1" fmla="*/ 0 h 193"/>
                <a:gd name="T2" fmla="*/ 88 w 104"/>
                <a:gd name="T3" fmla="*/ 18 h 193"/>
                <a:gd name="T4" fmla="*/ 72 w 104"/>
                <a:gd name="T5" fmla="*/ 35 h 193"/>
                <a:gd name="T6" fmla="*/ 64 w 104"/>
                <a:gd name="T7" fmla="*/ 44 h 193"/>
                <a:gd name="T8" fmla="*/ 64 w 104"/>
                <a:gd name="T9" fmla="*/ 53 h 193"/>
                <a:gd name="T10" fmla="*/ 56 w 104"/>
                <a:gd name="T11" fmla="*/ 53 h 193"/>
                <a:gd name="T12" fmla="*/ 56 w 104"/>
                <a:gd name="T13" fmla="*/ 62 h 193"/>
                <a:gd name="T14" fmla="*/ 40 w 104"/>
                <a:gd name="T15" fmla="*/ 62 h 193"/>
                <a:gd name="T16" fmla="*/ 32 w 104"/>
                <a:gd name="T17" fmla="*/ 79 h 193"/>
                <a:gd name="T18" fmla="*/ 32 w 104"/>
                <a:gd name="T19" fmla="*/ 88 h 193"/>
                <a:gd name="T20" fmla="*/ 24 w 104"/>
                <a:gd name="T21" fmla="*/ 88 h 193"/>
                <a:gd name="T22" fmla="*/ 24 w 104"/>
                <a:gd name="T23" fmla="*/ 97 h 193"/>
                <a:gd name="T24" fmla="*/ 8 w 104"/>
                <a:gd name="T25" fmla="*/ 97 h 193"/>
                <a:gd name="T26" fmla="*/ 8 w 104"/>
                <a:gd name="T27" fmla="*/ 114 h 193"/>
                <a:gd name="T28" fmla="*/ 8 w 104"/>
                <a:gd name="T29" fmla="*/ 123 h 193"/>
                <a:gd name="T30" fmla="*/ 0 w 104"/>
                <a:gd name="T31" fmla="*/ 132 h 193"/>
                <a:gd name="T32" fmla="*/ 0 w 104"/>
                <a:gd name="T33" fmla="*/ 149 h 193"/>
                <a:gd name="T34" fmla="*/ 0 w 104"/>
                <a:gd name="T35" fmla="*/ 158 h 193"/>
                <a:gd name="T36" fmla="*/ 0 w 104"/>
                <a:gd name="T37" fmla="*/ 167 h 193"/>
                <a:gd name="T38" fmla="*/ 0 w 104"/>
                <a:gd name="T39" fmla="*/ 176 h 193"/>
                <a:gd name="T40" fmla="*/ 0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104" y="0"/>
                  </a:moveTo>
                  <a:lnTo>
                    <a:pt x="88" y="18"/>
                  </a:lnTo>
                  <a:lnTo>
                    <a:pt x="72" y="35"/>
                  </a:lnTo>
                  <a:lnTo>
                    <a:pt x="64" y="44"/>
                  </a:lnTo>
                  <a:lnTo>
                    <a:pt x="64" y="53"/>
                  </a:lnTo>
                  <a:lnTo>
                    <a:pt x="56" y="53"/>
                  </a:lnTo>
                  <a:lnTo>
                    <a:pt x="56" y="62"/>
                  </a:lnTo>
                  <a:lnTo>
                    <a:pt x="40" y="62"/>
                  </a:lnTo>
                  <a:lnTo>
                    <a:pt x="32" y="79"/>
                  </a:lnTo>
                  <a:lnTo>
                    <a:pt x="32" y="88"/>
                  </a:lnTo>
                  <a:lnTo>
                    <a:pt x="24" y="88"/>
                  </a:lnTo>
                  <a:lnTo>
                    <a:pt x="24" y="97"/>
                  </a:lnTo>
                  <a:lnTo>
                    <a:pt x="8" y="97"/>
                  </a:lnTo>
                  <a:lnTo>
                    <a:pt x="8" y="114"/>
                  </a:lnTo>
                  <a:lnTo>
                    <a:pt x="8" y="123"/>
                  </a:lnTo>
                  <a:lnTo>
                    <a:pt x="0" y="132"/>
                  </a:lnTo>
                  <a:lnTo>
                    <a:pt x="0" y="149"/>
                  </a:lnTo>
                  <a:lnTo>
                    <a:pt x="0" y="158"/>
                  </a:lnTo>
                  <a:lnTo>
                    <a:pt x="0" y="167"/>
                  </a:lnTo>
                  <a:lnTo>
                    <a:pt x="0" y="176"/>
                  </a:lnTo>
                  <a:lnTo>
                    <a:pt x="0"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78" name="Freeform 320"/>
            <p:cNvSpPr>
              <a:spLocks/>
            </p:cNvSpPr>
            <p:nvPr/>
          </p:nvSpPr>
          <p:spPr bwMode="auto">
            <a:xfrm>
              <a:off x="4290" y="3305"/>
              <a:ext cx="24" cy="106"/>
            </a:xfrm>
            <a:custGeom>
              <a:avLst/>
              <a:gdLst>
                <a:gd name="T0" fmla="*/ 8 w 24"/>
                <a:gd name="T1" fmla="*/ 0 h 106"/>
                <a:gd name="T2" fmla="*/ 8 w 24"/>
                <a:gd name="T3" fmla="*/ 9 h 106"/>
                <a:gd name="T4" fmla="*/ 8 w 24"/>
                <a:gd name="T5" fmla="*/ 26 h 106"/>
                <a:gd name="T6" fmla="*/ 8 w 24"/>
                <a:gd name="T7" fmla="*/ 35 h 106"/>
                <a:gd name="T8" fmla="*/ 0 w 24"/>
                <a:gd name="T9" fmla="*/ 35 h 106"/>
                <a:gd name="T10" fmla="*/ 0 w 24"/>
                <a:gd name="T11" fmla="*/ 44 h 106"/>
                <a:gd name="T12" fmla="*/ 0 w 24"/>
                <a:gd name="T13" fmla="*/ 62 h 106"/>
                <a:gd name="T14" fmla="*/ 8 w 24"/>
                <a:gd name="T15" fmla="*/ 70 h 106"/>
                <a:gd name="T16" fmla="*/ 8 w 24"/>
                <a:gd name="T17" fmla="*/ 79 h 106"/>
                <a:gd name="T18" fmla="*/ 24 w 24"/>
                <a:gd name="T19" fmla="*/ 88 h 106"/>
                <a:gd name="T20" fmla="*/ 24 w 24"/>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106"/>
                <a:gd name="T35" fmla="*/ 24 w 24"/>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106">
                  <a:moveTo>
                    <a:pt x="8" y="0"/>
                  </a:moveTo>
                  <a:lnTo>
                    <a:pt x="8" y="9"/>
                  </a:lnTo>
                  <a:lnTo>
                    <a:pt x="8" y="26"/>
                  </a:lnTo>
                  <a:lnTo>
                    <a:pt x="8" y="35"/>
                  </a:lnTo>
                  <a:lnTo>
                    <a:pt x="0" y="35"/>
                  </a:lnTo>
                  <a:lnTo>
                    <a:pt x="0" y="44"/>
                  </a:lnTo>
                  <a:lnTo>
                    <a:pt x="0" y="62"/>
                  </a:lnTo>
                  <a:lnTo>
                    <a:pt x="8" y="70"/>
                  </a:lnTo>
                  <a:lnTo>
                    <a:pt x="8" y="79"/>
                  </a:lnTo>
                  <a:lnTo>
                    <a:pt x="24" y="88"/>
                  </a:lnTo>
                  <a:lnTo>
                    <a:pt x="24"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79" name="Freeform 321"/>
            <p:cNvSpPr>
              <a:spLocks/>
            </p:cNvSpPr>
            <p:nvPr/>
          </p:nvSpPr>
          <p:spPr bwMode="auto">
            <a:xfrm>
              <a:off x="4266" y="3375"/>
              <a:ext cx="8" cy="62"/>
            </a:xfrm>
            <a:custGeom>
              <a:avLst/>
              <a:gdLst>
                <a:gd name="T0" fmla="*/ 8 w 8"/>
                <a:gd name="T1" fmla="*/ 0 h 62"/>
                <a:gd name="T2" fmla="*/ 0 w 8"/>
                <a:gd name="T3" fmla="*/ 9 h 62"/>
                <a:gd name="T4" fmla="*/ 0 w 8"/>
                <a:gd name="T5" fmla="*/ 18 h 62"/>
                <a:gd name="T6" fmla="*/ 0 w 8"/>
                <a:gd name="T7" fmla="*/ 27 h 62"/>
                <a:gd name="T8" fmla="*/ 0 w 8"/>
                <a:gd name="T9" fmla="*/ 44 h 62"/>
                <a:gd name="T10" fmla="*/ 0 w 8"/>
                <a:gd name="T11" fmla="*/ 53 h 62"/>
                <a:gd name="T12" fmla="*/ 0 w 8"/>
                <a:gd name="T13" fmla="*/ 62 h 62"/>
                <a:gd name="T14" fmla="*/ 0 60000 65536"/>
                <a:gd name="T15" fmla="*/ 0 60000 65536"/>
                <a:gd name="T16" fmla="*/ 0 60000 65536"/>
                <a:gd name="T17" fmla="*/ 0 60000 65536"/>
                <a:gd name="T18" fmla="*/ 0 60000 65536"/>
                <a:gd name="T19" fmla="*/ 0 60000 65536"/>
                <a:gd name="T20" fmla="*/ 0 60000 65536"/>
                <a:gd name="T21" fmla="*/ 0 w 8"/>
                <a:gd name="T22" fmla="*/ 0 h 62"/>
                <a:gd name="T23" fmla="*/ 8 w 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62">
                  <a:moveTo>
                    <a:pt x="8" y="0"/>
                  </a:moveTo>
                  <a:lnTo>
                    <a:pt x="0" y="9"/>
                  </a:lnTo>
                  <a:lnTo>
                    <a:pt x="0" y="18"/>
                  </a:lnTo>
                  <a:lnTo>
                    <a:pt x="0" y="27"/>
                  </a:lnTo>
                  <a:lnTo>
                    <a:pt x="0" y="44"/>
                  </a:lnTo>
                  <a:lnTo>
                    <a:pt x="0" y="53"/>
                  </a:lnTo>
                  <a:lnTo>
                    <a:pt x="0"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80" name="Freeform 322"/>
            <p:cNvSpPr>
              <a:spLocks/>
            </p:cNvSpPr>
            <p:nvPr/>
          </p:nvSpPr>
          <p:spPr bwMode="auto">
            <a:xfrm>
              <a:off x="4306" y="3340"/>
              <a:ext cx="47" cy="79"/>
            </a:xfrm>
            <a:custGeom>
              <a:avLst/>
              <a:gdLst>
                <a:gd name="T0" fmla="*/ 16 w 47"/>
                <a:gd name="T1" fmla="*/ 0 h 79"/>
                <a:gd name="T2" fmla="*/ 0 w 47"/>
                <a:gd name="T3" fmla="*/ 9 h 79"/>
                <a:gd name="T4" fmla="*/ 16 w 47"/>
                <a:gd name="T5" fmla="*/ 18 h 79"/>
                <a:gd name="T6" fmla="*/ 16 w 47"/>
                <a:gd name="T7" fmla="*/ 35 h 79"/>
                <a:gd name="T8" fmla="*/ 24 w 47"/>
                <a:gd name="T9" fmla="*/ 35 h 79"/>
                <a:gd name="T10" fmla="*/ 31 w 47"/>
                <a:gd name="T11" fmla="*/ 44 h 79"/>
                <a:gd name="T12" fmla="*/ 47 w 47"/>
                <a:gd name="T13" fmla="*/ 53 h 79"/>
                <a:gd name="T14" fmla="*/ 47 w 47"/>
                <a:gd name="T15" fmla="*/ 62 h 79"/>
                <a:gd name="T16" fmla="*/ 47 w 47"/>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7"/>
                <a:gd name="T28" fmla="*/ 0 h 79"/>
                <a:gd name="T29" fmla="*/ 47 w 47"/>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7" h="79">
                  <a:moveTo>
                    <a:pt x="16" y="0"/>
                  </a:moveTo>
                  <a:lnTo>
                    <a:pt x="0" y="9"/>
                  </a:lnTo>
                  <a:lnTo>
                    <a:pt x="16" y="18"/>
                  </a:lnTo>
                  <a:lnTo>
                    <a:pt x="16" y="35"/>
                  </a:lnTo>
                  <a:lnTo>
                    <a:pt x="24" y="35"/>
                  </a:lnTo>
                  <a:lnTo>
                    <a:pt x="31" y="44"/>
                  </a:lnTo>
                  <a:lnTo>
                    <a:pt x="47" y="53"/>
                  </a:lnTo>
                  <a:lnTo>
                    <a:pt x="47" y="62"/>
                  </a:lnTo>
                  <a:lnTo>
                    <a:pt x="47"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81" name="Freeform 323"/>
            <p:cNvSpPr>
              <a:spLocks/>
            </p:cNvSpPr>
            <p:nvPr/>
          </p:nvSpPr>
          <p:spPr bwMode="auto">
            <a:xfrm>
              <a:off x="4306" y="3288"/>
              <a:ext cx="63" cy="70"/>
            </a:xfrm>
            <a:custGeom>
              <a:avLst/>
              <a:gdLst>
                <a:gd name="T0" fmla="*/ 0 w 63"/>
                <a:gd name="T1" fmla="*/ 0 h 70"/>
                <a:gd name="T2" fmla="*/ 16 w 63"/>
                <a:gd name="T3" fmla="*/ 0 h 70"/>
                <a:gd name="T4" fmla="*/ 24 w 63"/>
                <a:gd name="T5" fmla="*/ 0 h 70"/>
                <a:gd name="T6" fmla="*/ 31 w 63"/>
                <a:gd name="T7" fmla="*/ 17 h 70"/>
                <a:gd name="T8" fmla="*/ 47 w 63"/>
                <a:gd name="T9" fmla="*/ 17 h 70"/>
                <a:gd name="T10" fmla="*/ 47 w 63"/>
                <a:gd name="T11" fmla="*/ 26 h 70"/>
                <a:gd name="T12" fmla="*/ 55 w 63"/>
                <a:gd name="T13" fmla="*/ 26 h 70"/>
                <a:gd name="T14" fmla="*/ 55 w 63"/>
                <a:gd name="T15" fmla="*/ 35 h 70"/>
                <a:gd name="T16" fmla="*/ 55 w 63"/>
                <a:gd name="T17" fmla="*/ 52 h 70"/>
                <a:gd name="T18" fmla="*/ 63 w 63"/>
                <a:gd name="T19" fmla="*/ 61 h 70"/>
                <a:gd name="T20" fmla="*/ 63 w 63"/>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3"/>
                <a:gd name="T34" fmla="*/ 0 h 70"/>
                <a:gd name="T35" fmla="*/ 63 w 63"/>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3" h="70">
                  <a:moveTo>
                    <a:pt x="0" y="0"/>
                  </a:moveTo>
                  <a:lnTo>
                    <a:pt x="16" y="0"/>
                  </a:lnTo>
                  <a:lnTo>
                    <a:pt x="24" y="0"/>
                  </a:lnTo>
                  <a:lnTo>
                    <a:pt x="31" y="17"/>
                  </a:lnTo>
                  <a:lnTo>
                    <a:pt x="47" y="17"/>
                  </a:lnTo>
                  <a:lnTo>
                    <a:pt x="47" y="26"/>
                  </a:lnTo>
                  <a:lnTo>
                    <a:pt x="55" y="26"/>
                  </a:lnTo>
                  <a:lnTo>
                    <a:pt x="55" y="35"/>
                  </a:lnTo>
                  <a:lnTo>
                    <a:pt x="55" y="52"/>
                  </a:lnTo>
                  <a:lnTo>
                    <a:pt x="63" y="61"/>
                  </a:lnTo>
                  <a:lnTo>
                    <a:pt x="63"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82" name="Freeform 324"/>
            <p:cNvSpPr>
              <a:spLocks/>
            </p:cNvSpPr>
            <p:nvPr/>
          </p:nvSpPr>
          <p:spPr bwMode="auto">
            <a:xfrm>
              <a:off x="4042" y="3331"/>
              <a:ext cx="72" cy="80"/>
            </a:xfrm>
            <a:custGeom>
              <a:avLst/>
              <a:gdLst>
                <a:gd name="T0" fmla="*/ 72 w 72"/>
                <a:gd name="T1" fmla="*/ 0 h 80"/>
                <a:gd name="T2" fmla="*/ 72 w 72"/>
                <a:gd name="T3" fmla="*/ 9 h 80"/>
                <a:gd name="T4" fmla="*/ 56 w 72"/>
                <a:gd name="T5" fmla="*/ 9 h 80"/>
                <a:gd name="T6" fmla="*/ 48 w 72"/>
                <a:gd name="T7" fmla="*/ 9 h 80"/>
                <a:gd name="T8" fmla="*/ 40 w 72"/>
                <a:gd name="T9" fmla="*/ 18 h 80"/>
                <a:gd name="T10" fmla="*/ 24 w 72"/>
                <a:gd name="T11" fmla="*/ 36 h 80"/>
                <a:gd name="T12" fmla="*/ 16 w 72"/>
                <a:gd name="T13" fmla="*/ 44 h 80"/>
                <a:gd name="T14" fmla="*/ 8 w 72"/>
                <a:gd name="T15" fmla="*/ 53 h 80"/>
                <a:gd name="T16" fmla="*/ 8 w 72"/>
                <a:gd name="T17" fmla="*/ 62 h 80"/>
                <a:gd name="T18" fmla="*/ 8 w 72"/>
                <a:gd name="T19" fmla="*/ 80 h 80"/>
                <a:gd name="T20" fmla="*/ 0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72" y="0"/>
                  </a:moveTo>
                  <a:lnTo>
                    <a:pt x="72" y="9"/>
                  </a:lnTo>
                  <a:lnTo>
                    <a:pt x="56" y="9"/>
                  </a:lnTo>
                  <a:lnTo>
                    <a:pt x="48" y="9"/>
                  </a:lnTo>
                  <a:lnTo>
                    <a:pt x="40" y="18"/>
                  </a:lnTo>
                  <a:lnTo>
                    <a:pt x="24" y="36"/>
                  </a:lnTo>
                  <a:lnTo>
                    <a:pt x="16" y="44"/>
                  </a:lnTo>
                  <a:lnTo>
                    <a:pt x="8" y="53"/>
                  </a:lnTo>
                  <a:lnTo>
                    <a:pt x="8" y="62"/>
                  </a:lnTo>
                  <a:lnTo>
                    <a:pt x="8" y="80"/>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83" name="Freeform 325"/>
            <p:cNvSpPr>
              <a:spLocks/>
            </p:cNvSpPr>
            <p:nvPr/>
          </p:nvSpPr>
          <p:spPr bwMode="auto">
            <a:xfrm>
              <a:off x="4106" y="3323"/>
              <a:ext cx="48" cy="105"/>
            </a:xfrm>
            <a:custGeom>
              <a:avLst/>
              <a:gdLst>
                <a:gd name="T0" fmla="*/ 0 w 48"/>
                <a:gd name="T1" fmla="*/ 0 h 105"/>
                <a:gd name="T2" fmla="*/ 16 w 48"/>
                <a:gd name="T3" fmla="*/ 17 h 105"/>
                <a:gd name="T4" fmla="*/ 16 w 48"/>
                <a:gd name="T5" fmla="*/ 26 h 105"/>
                <a:gd name="T6" fmla="*/ 16 w 48"/>
                <a:gd name="T7" fmla="*/ 35 h 105"/>
                <a:gd name="T8" fmla="*/ 24 w 48"/>
                <a:gd name="T9" fmla="*/ 35 h 105"/>
                <a:gd name="T10" fmla="*/ 24 w 48"/>
                <a:gd name="T11" fmla="*/ 52 h 105"/>
                <a:gd name="T12" fmla="*/ 32 w 48"/>
                <a:gd name="T13" fmla="*/ 61 h 105"/>
                <a:gd name="T14" fmla="*/ 48 w 48"/>
                <a:gd name="T15" fmla="*/ 70 h 105"/>
                <a:gd name="T16" fmla="*/ 48 w 48"/>
                <a:gd name="T17" fmla="*/ 79 h 105"/>
                <a:gd name="T18" fmla="*/ 48 w 48"/>
                <a:gd name="T19" fmla="*/ 96 h 105"/>
                <a:gd name="T20" fmla="*/ 48 w 48"/>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105"/>
                <a:gd name="T35" fmla="*/ 48 w 48"/>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105">
                  <a:moveTo>
                    <a:pt x="0" y="0"/>
                  </a:moveTo>
                  <a:lnTo>
                    <a:pt x="16" y="17"/>
                  </a:lnTo>
                  <a:lnTo>
                    <a:pt x="16" y="26"/>
                  </a:lnTo>
                  <a:lnTo>
                    <a:pt x="16" y="35"/>
                  </a:lnTo>
                  <a:lnTo>
                    <a:pt x="24" y="35"/>
                  </a:lnTo>
                  <a:lnTo>
                    <a:pt x="24" y="52"/>
                  </a:lnTo>
                  <a:lnTo>
                    <a:pt x="32" y="61"/>
                  </a:lnTo>
                  <a:lnTo>
                    <a:pt x="48" y="70"/>
                  </a:lnTo>
                  <a:lnTo>
                    <a:pt x="48" y="79"/>
                  </a:lnTo>
                  <a:lnTo>
                    <a:pt x="48" y="96"/>
                  </a:lnTo>
                  <a:lnTo>
                    <a:pt x="48"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84" name="Freeform 326"/>
            <p:cNvSpPr>
              <a:spLocks/>
            </p:cNvSpPr>
            <p:nvPr/>
          </p:nvSpPr>
          <p:spPr bwMode="auto">
            <a:xfrm>
              <a:off x="4050" y="3411"/>
              <a:ext cx="40" cy="70"/>
            </a:xfrm>
            <a:custGeom>
              <a:avLst/>
              <a:gdLst>
                <a:gd name="T0" fmla="*/ 40 w 40"/>
                <a:gd name="T1" fmla="*/ 0 h 70"/>
                <a:gd name="T2" fmla="*/ 40 w 40"/>
                <a:gd name="T3" fmla="*/ 8 h 70"/>
                <a:gd name="T4" fmla="*/ 32 w 40"/>
                <a:gd name="T5" fmla="*/ 8 h 70"/>
                <a:gd name="T6" fmla="*/ 16 w 40"/>
                <a:gd name="T7" fmla="*/ 17 h 70"/>
                <a:gd name="T8" fmla="*/ 8 w 40"/>
                <a:gd name="T9" fmla="*/ 17 h 70"/>
                <a:gd name="T10" fmla="*/ 8 w 40"/>
                <a:gd name="T11" fmla="*/ 35 h 70"/>
                <a:gd name="T12" fmla="*/ 0 w 40"/>
                <a:gd name="T13" fmla="*/ 44 h 70"/>
                <a:gd name="T14" fmla="*/ 0 w 40"/>
                <a:gd name="T15" fmla="*/ 52 h 70"/>
                <a:gd name="T16" fmla="*/ 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40" y="0"/>
                  </a:moveTo>
                  <a:lnTo>
                    <a:pt x="40" y="8"/>
                  </a:lnTo>
                  <a:lnTo>
                    <a:pt x="32" y="8"/>
                  </a:lnTo>
                  <a:lnTo>
                    <a:pt x="16" y="17"/>
                  </a:lnTo>
                  <a:lnTo>
                    <a:pt x="8" y="17"/>
                  </a:lnTo>
                  <a:lnTo>
                    <a:pt x="8" y="35"/>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85" name="Freeform 327"/>
            <p:cNvSpPr>
              <a:spLocks/>
            </p:cNvSpPr>
            <p:nvPr/>
          </p:nvSpPr>
          <p:spPr bwMode="auto">
            <a:xfrm>
              <a:off x="4154" y="3419"/>
              <a:ext cx="32" cy="71"/>
            </a:xfrm>
            <a:custGeom>
              <a:avLst/>
              <a:gdLst>
                <a:gd name="T0" fmla="*/ 32 w 32"/>
                <a:gd name="T1" fmla="*/ 0 h 71"/>
                <a:gd name="T2" fmla="*/ 32 w 32"/>
                <a:gd name="T3" fmla="*/ 9 h 71"/>
                <a:gd name="T4" fmla="*/ 24 w 32"/>
                <a:gd name="T5" fmla="*/ 27 h 71"/>
                <a:gd name="T6" fmla="*/ 8 w 32"/>
                <a:gd name="T7" fmla="*/ 36 h 71"/>
                <a:gd name="T8" fmla="*/ 8 w 32"/>
                <a:gd name="T9" fmla="*/ 44 h 71"/>
                <a:gd name="T10" fmla="*/ 8 w 32"/>
                <a:gd name="T11" fmla="*/ 62 h 71"/>
                <a:gd name="T12" fmla="*/ 0 w 32"/>
                <a:gd name="T13" fmla="*/ 62 h 71"/>
                <a:gd name="T14" fmla="*/ 0 w 32"/>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71"/>
                <a:gd name="T26" fmla="*/ 32 w 32"/>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71">
                  <a:moveTo>
                    <a:pt x="32" y="0"/>
                  </a:moveTo>
                  <a:lnTo>
                    <a:pt x="32" y="9"/>
                  </a:lnTo>
                  <a:lnTo>
                    <a:pt x="24" y="27"/>
                  </a:lnTo>
                  <a:lnTo>
                    <a:pt x="8" y="36"/>
                  </a:lnTo>
                  <a:lnTo>
                    <a:pt x="8" y="44"/>
                  </a:lnTo>
                  <a:lnTo>
                    <a:pt x="8" y="62"/>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86" name="Freeform 328"/>
            <p:cNvSpPr>
              <a:spLocks/>
            </p:cNvSpPr>
            <p:nvPr/>
          </p:nvSpPr>
          <p:spPr bwMode="auto">
            <a:xfrm>
              <a:off x="4258" y="3419"/>
              <a:ext cx="56" cy="71"/>
            </a:xfrm>
            <a:custGeom>
              <a:avLst/>
              <a:gdLst>
                <a:gd name="T0" fmla="*/ 0 w 56"/>
                <a:gd name="T1" fmla="*/ 0 h 71"/>
                <a:gd name="T2" fmla="*/ 8 w 56"/>
                <a:gd name="T3" fmla="*/ 9 h 71"/>
                <a:gd name="T4" fmla="*/ 24 w 56"/>
                <a:gd name="T5" fmla="*/ 27 h 71"/>
                <a:gd name="T6" fmla="*/ 32 w 56"/>
                <a:gd name="T7" fmla="*/ 36 h 71"/>
                <a:gd name="T8" fmla="*/ 40 w 56"/>
                <a:gd name="T9" fmla="*/ 44 h 71"/>
                <a:gd name="T10" fmla="*/ 56 w 56"/>
                <a:gd name="T11" fmla="*/ 44 h 71"/>
                <a:gd name="T12" fmla="*/ 56 w 56"/>
                <a:gd name="T13" fmla="*/ 62 h 71"/>
                <a:gd name="T14" fmla="*/ 56 w 56"/>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56"/>
                <a:gd name="T25" fmla="*/ 0 h 71"/>
                <a:gd name="T26" fmla="*/ 56 w 56"/>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6" h="71">
                  <a:moveTo>
                    <a:pt x="0" y="0"/>
                  </a:moveTo>
                  <a:lnTo>
                    <a:pt x="8" y="9"/>
                  </a:lnTo>
                  <a:lnTo>
                    <a:pt x="24" y="27"/>
                  </a:lnTo>
                  <a:lnTo>
                    <a:pt x="32" y="36"/>
                  </a:lnTo>
                  <a:lnTo>
                    <a:pt x="40" y="44"/>
                  </a:lnTo>
                  <a:lnTo>
                    <a:pt x="56" y="44"/>
                  </a:lnTo>
                  <a:lnTo>
                    <a:pt x="56" y="62"/>
                  </a:lnTo>
                  <a:lnTo>
                    <a:pt x="56"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87" name="Freeform 329"/>
            <p:cNvSpPr>
              <a:spLocks/>
            </p:cNvSpPr>
            <p:nvPr/>
          </p:nvSpPr>
          <p:spPr bwMode="auto">
            <a:xfrm>
              <a:off x="4226" y="3367"/>
              <a:ext cx="72" cy="123"/>
            </a:xfrm>
            <a:custGeom>
              <a:avLst/>
              <a:gdLst>
                <a:gd name="T0" fmla="*/ 64 w 72"/>
                <a:gd name="T1" fmla="*/ 0 h 123"/>
                <a:gd name="T2" fmla="*/ 72 w 72"/>
                <a:gd name="T3" fmla="*/ 8 h 123"/>
                <a:gd name="T4" fmla="*/ 64 w 72"/>
                <a:gd name="T5" fmla="*/ 17 h 123"/>
                <a:gd name="T6" fmla="*/ 64 w 72"/>
                <a:gd name="T7" fmla="*/ 26 h 123"/>
                <a:gd name="T8" fmla="*/ 56 w 72"/>
                <a:gd name="T9" fmla="*/ 44 h 123"/>
                <a:gd name="T10" fmla="*/ 40 w 72"/>
                <a:gd name="T11" fmla="*/ 52 h 123"/>
                <a:gd name="T12" fmla="*/ 32 w 72"/>
                <a:gd name="T13" fmla="*/ 61 h 123"/>
                <a:gd name="T14" fmla="*/ 24 w 72"/>
                <a:gd name="T15" fmla="*/ 79 h 123"/>
                <a:gd name="T16" fmla="*/ 16 w 72"/>
                <a:gd name="T17" fmla="*/ 88 h 123"/>
                <a:gd name="T18" fmla="*/ 0 w 72"/>
                <a:gd name="T19" fmla="*/ 96 h 123"/>
                <a:gd name="T20" fmla="*/ 0 w 72"/>
                <a:gd name="T21" fmla="*/ 114 h 123"/>
                <a:gd name="T22" fmla="*/ 0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64" y="0"/>
                  </a:moveTo>
                  <a:lnTo>
                    <a:pt x="72" y="8"/>
                  </a:lnTo>
                  <a:lnTo>
                    <a:pt x="64" y="17"/>
                  </a:lnTo>
                  <a:lnTo>
                    <a:pt x="64" y="26"/>
                  </a:lnTo>
                  <a:lnTo>
                    <a:pt x="56" y="44"/>
                  </a:lnTo>
                  <a:lnTo>
                    <a:pt x="40" y="52"/>
                  </a:lnTo>
                  <a:lnTo>
                    <a:pt x="32" y="61"/>
                  </a:lnTo>
                  <a:lnTo>
                    <a:pt x="24" y="79"/>
                  </a:lnTo>
                  <a:lnTo>
                    <a:pt x="16" y="88"/>
                  </a:lnTo>
                  <a:lnTo>
                    <a:pt x="0" y="96"/>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88" name="Freeform 330"/>
            <p:cNvSpPr>
              <a:spLocks/>
            </p:cNvSpPr>
            <p:nvPr/>
          </p:nvSpPr>
          <p:spPr bwMode="auto">
            <a:xfrm>
              <a:off x="4345" y="3331"/>
              <a:ext cx="8" cy="115"/>
            </a:xfrm>
            <a:custGeom>
              <a:avLst/>
              <a:gdLst>
                <a:gd name="T0" fmla="*/ 8 w 8"/>
                <a:gd name="T1" fmla="*/ 0 h 115"/>
                <a:gd name="T2" fmla="*/ 0 w 8"/>
                <a:gd name="T3" fmla="*/ 18 h 115"/>
                <a:gd name="T4" fmla="*/ 0 w 8"/>
                <a:gd name="T5" fmla="*/ 36 h 115"/>
                <a:gd name="T6" fmla="*/ 0 w 8"/>
                <a:gd name="T7" fmla="*/ 44 h 115"/>
                <a:gd name="T8" fmla="*/ 0 w 8"/>
                <a:gd name="T9" fmla="*/ 53 h 115"/>
                <a:gd name="T10" fmla="*/ 8 w 8"/>
                <a:gd name="T11" fmla="*/ 62 h 115"/>
                <a:gd name="T12" fmla="*/ 8 w 8"/>
                <a:gd name="T13" fmla="*/ 80 h 115"/>
                <a:gd name="T14" fmla="*/ 8 w 8"/>
                <a:gd name="T15" fmla="*/ 88 h 115"/>
                <a:gd name="T16" fmla="*/ 8 w 8"/>
                <a:gd name="T17" fmla="*/ 97 h 115"/>
                <a:gd name="T18" fmla="*/ 8 w 8"/>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115"/>
                <a:gd name="T32" fmla="*/ 8 w 8"/>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115">
                  <a:moveTo>
                    <a:pt x="8" y="0"/>
                  </a:moveTo>
                  <a:lnTo>
                    <a:pt x="0" y="18"/>
                  </a:lnTo>
                  <a:lnTo>
                    <a:pt x="0" y="36"/>
                  </a:lnTo>
                  <a:lnTo>
                    <a:pt x="0" y="44"/>
                  </a:lnTo>
                  <a:lnTo>
                    <a:pt x="0" y="53"/>
                  </a:lnTo>
                  <a:lnTo>
                    <a:pt x="8" y="62"/>
                  </a:lnTo>
                  <a:lnTo>
                    <a:pt x="8" y="80"/>
                  </a:lnTo>
                  <a:lnTo>
                    <a:pt x="8" y="88"/>
                  </a:lnTo>
                  <a:lnTo>
                    <a:pt x="8" y="97"/>
                  </a:lnTo>
                  <a:lnTo>
                    <a:pt x="8"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89" name="Freeform 331"/>
            <p:cNvSpPr>
              <a:spLocks/>
            </p:cNvSpPr>
            <p:nvPr/>
          </p:nvSpPr>
          <p:spPr bwMode="auto">
            <a:xfrm>
              <a:off x="4322" y="3393"/>
              <a:ext cx="8" cy="97"/>
            </a:xfrm>
            <a:custGeom>
              <a:avLst/>
              <a:gdLst>
                <a:gd name="T0" fmla="*/ 8 w 8"/>
                <a:gd name="T1" fmla="*/ 0 h 97"/>
                <a:gd name="T2" fmla="*/ 8 w 8"/>
                <a:gd name="T3" fmla="*/ 18 h 97"/>
                <a:gd name="T4" fmla="*/ 0 w 8"/>
                <a:gd name="T5" fmla="*/ 26 h 97"/>
                <a:gd name="T6" fmla="*/ 0 w 8"/>
                <a:gd name="T7" fmla="*/ 35 h 97"/>
                <a:gd name="T8" fmla="*/ 0 w 8"/>
                <a:gd name="T9" fmla="*/ 53 h 97"/>
                <a:gd name="T10" fmla="*/ 0 w 8"/>
                <a:gd name="T11" fmla="*/ 62 h 97"/>
                <a:gd name="T12" fmla="*/ 0 w 8"/>
                <a:gd name="T13" fmla="*/ 70 h 97"/>
                <a:gd name="T14" fmla="*/ 0 w 8"/>
                <a:gd name="T15" fmla="*/ 88 h 97"/>
                <a:gd name="T16" fmla="*/ 8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8" y="0"/>
                  </a:moveTo>
                  <a:lnTo>
                    <a:pt x="8" y="18"/>
                  </a:lnTo>
                  <a:lnTo>
                    <a:pt x="0" y="26"/>
                  </a:lnTo>
                  <a:lnTo>
                    <a:pt x="0" y="35"/>
                  </a:lnTo>
                  <a:lnTo>
                    <a:pt x="0" y="53"/>
                  </a:lnTo>
                  <a:lnTo>
                    <a:pt x="0" y="62"/>
                  </a:lnTo>
                  <a:lnTo>
                    <a:pt x="0" y="70"/>
                  </a:lnTo>
                  <a:lnTo>
                    <a:pt x="0" y="88"/>
                  </a:lnTo>
                  <a:lnTo>
                    <a:pt x="8"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90" name="Freeform 332"/>
            <p:cNvSpPr>
              <a:spLocks/>
            </p:cNvSpPr>
            <p:nvPr/>
          </p:nvSpPr>
          <p:spPr bwMode="auto">
            <a:xfrm>
              <a:off x="4353" y="3411"/>
              <a:ext cx="40" cy="70"/>
            </a:xfrm>
            <a:custGeom>
              <a:avLst/>
              <a:gdLst>
                <a:gd name="T0" fmla="*/ 0 w 40"/>
                <a:gd name="T1" fmla="*/ 0 h 70"/>
                <a:gd name="T2" fmla="*/ 8 w 40"/>
                <a:gd name="T3" fmla="*/ 8 h 70"/>
                <a:gd name="T4" fmla="*/ 8 w 40"/>
                <a:gd name="T5" fmla="*/ 17 h 70"/>
                <a:gd name="T6" fmla="*/ 24 w 40"/>
                <a:gd name="T7" fmla="*/ 35 h 70"/>
                <a:gd name="T8" fmla="*/ 32 w 40"/>
                <a:gd name="T9" fmla="*/ 35 h 70"/>
                <a:gd name="T10" fmla="*/ 32 w 40"/>
                <a:gd name="T11" fmla="*/ 44 h 70"/>
                <a:gd name="T12" fmla="*/ 40 w 40"/>
                <a:gd name="T13" fmla="*/ 44 h 70"/>
                <a:gd name="T14" fmla="*/ 40 w 40"/>
                <a:gd name="T15" fmla="*/ 52 h 70"/>
                <a:gd name="T16" fmla="*/ 4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0" y="0"/>
                  </a:moveTo>
                  <a:lnTo>
                    <a:pt x="8" y="8"/>
                  </a:lnTo>
                  <a:lnTo>
                    <a:pt x="8" y="17"/>
                  </a:lnTo>
                  <a:lnTo>
                    <a:pt x="24" y="35"/>
                  </a:lnTo>
                  <a:lnTo>
                    <a:pt x="32" y="35"/>
                  </a:lnTo>
                  <a:lnTo>
                    <a:pt x="32" y="44"/>
                  </a:lnTo>
                  <a:lnTo>
                    <a:pt x="40" y="44"/>
                  </a:lnTo>
                  <a:lnTo>
                    <a:pt x="40" y="52"/>
                  </a:lnTo>
                  <a:lnTo>
                    <a:pt x="4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91" name="Freeform 333"/>
            <p:cNvSpPr>
              <a:spLocks/>
            </p:cNvSpPr>
            <p:nvPr/>
          </p:nvSpPr>
          <p:spPr bwMode="auto">
            <a:xfrm>
              <a:off x="4178" y="3419"/>
              <a:ext cx="48" cy="115"/>
            </a:xfrm>
            <a:custGeom>
              <a:avLst/>
              <a:gdLst>
                <a:gd name="T0" fmla="*/ 48 w 48"/>
                <a:gd name="T1" fmla="*/ 0 h 115"/>
                <a:gd name="T2" fmla="*/ 32 w 48"/>
                <a:gd name="T3" fmla="*/ 27 h 115"/>
                <a:gd name="T4" fmla="*/ 16 w 48"/>
                <a:gd name="T5" fmla="*/ 36 h 115"/>
                <a:gd name="T6" fmla="*/ 16 w 48"/>
                <a:gd name="T7" fmla="*/ 44 h 115"/>
                <a:gd name="T8" fmla="*/ 16 w 48"/>
                <a:gd name="T9" fmla="*/ 62 h 115"/>
                <a:gd name="T10" fmla="*/ 8 w 48"/>
                <a:gd name="T11" fmla="*/ 71 h 115"/>
                <a:gd name="T12" fmla="*/ 8 w 48"/>
                <a:gd name="T13" fmla="*/ 79 h 115"/>
                <a:gd name="T14" fmla="*/ 8 w 48"/>
                <a:gd name="T15" fmla="*/ 88 h 115"/>
                <a:gd name="T16" fmla="*/ 0 w 48"/>
                <a:gd name="T17" fmla="*/ 106 h 115"/>
                <a:gd name="T18" fmla="*/ 0 w 48"/>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115"/>
                <a:gd name="T32" fmla="*/ 48 w 48"/>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115">
                  <a:moveTo>
                    <a:pt x="48" y="0"/>
                  </a:moveTo>
                  <a:lnTo>
                    <a:pt x="32" y="27"/>
                  </a:lnTo>
                  <a:lnTo>
                    <a:pt x="16" y="36"/>
                  </a:lnTo>
                  <a:lnTo>
                    <a:pt x="16" y="44"/>
                  </a:lnTo>
                  <a:lnTo>
                    <a:pt x="16" y="62"/>
                  </a:lnTo>
                  <a:lnTo>
                    <a:pt x="8" y="71"/>
                  </a:lnTo>
                  <a:lnTo>
                    <a:pt x="8" y="79"/>
                  </a:lnTo>
                  <a:lnTo>
                    <a:pt x="8" y="88"/>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92" name="Freeform 334"/>
            <p:cNvSpPr>
              <a:spLocks/>
            </p:cNvSpPr>
            <p:nvPr/>
          </p:nvSpPr>
          <p:spPr bwMode="auto">
            <a:xfrm>
              <a:off x="4050" y="3455"/>
              <a:ext cx="40" cy="79"/>
            </a:xfrm>
            <a:custGeom>
              <a:avLst/>
              <a:gdLst>
                <a:gd name="T0" fmla="*/ 0 w 40"/>
                <a:gd name="T1" fmla="*/ 0 h 79"/>
                <a:gd name="T2" fmla="*/ 8 w 40"/>
                <a:gd name="T3" fmla="*/ 8 h 79"/>
                <a:gd name="T4" fmla="*/ 16 w 40"/>
                <a:gd name="T5" fmla="*/ 26 h 79"/>
                <a:gd name="T6" fmla="*/ 32 w 40"/>
                <a:gd name="T7" fmla="*/ 35 h 79"/>
                <a:gd name="T8" fmla="*/ 40 w 40"/>
                <a:gd name="T9" fmla="*/ 35 h 79"/>
                <a:gd name="T10" fmla="*/ 40 w 40"/>
                <a:gd name="T11" fmla="*/ 43 h 79"/>
                <a:gd name="T12" fmla="*/ 40 w 40"/>
                <a:gd name="T13" fmla="*/ 52 h 79"/>
                <a:gd name="T14" fmla="*/ 40 w 40"/>
                <a:gd name="T15" fmla="*/ 70 h 79"/>
                <a:gd name="T16" fmla="*/ 4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0" y="0"/>
                  </a:moveTo>
                  <a:lnTo>
                    <a:pt x="8" y="8"/>
                  </a:lnTo>
                  <a:lnTo>
                    <a:pt x="16" y="26"/>
                  </a:lnTo>
                  <a:lnTo>
                    <a:pt x="32" y="35"/>
                  </a:lnTo>
                  <a:lnTo>
                    <a:pt x="40" y="35"/>
                  </a:lnTo>
                  <a:lnTo>
                    <a:pt x="40" y="43"/>
                  </a:lnTo>
                  <a:lnTo>
                    <a:pt x="40" y="52"/>
                  </a:lnTo>
                  <a:lnTo>
                    <a:pt x="40" y="70"/>
                  </a:lnTo>
                  <a:lnTo>
                    <a:pt x="4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93" name="Freeform 335"/>
            <p:cNvSpPr>
              <a:spLocks/>
            </p:cNvSpPr>
            <p:nvPr/>
          </p:nvSpPr>
          <p:spPr bwMode="auto">
            <a:xfrm>
              <a:off x="4194" y="3481"/>
              <a:ext cx="56" cy="79"/>
            </a:xfrm>
            <a:custGeom>
              <a:avLst/>
              <a:gdLst>
                <a:gd name="T0" fmla="*/ 0 w 56"/>
                <a:gd name="T1" fmla="*/ 0 h 79"/>
                <a:gd name="T2" fmla="*/ 0 w 56"/>
                <a:gd name="T3" fmla="*/ 9 h 79"/>
                <a:gd name="T4" fmla="*/ 16 w 56"/>
                <a:gd name="T5" fmla="*/ 9 h 79"/>
                <a:gd name="T6" fmla="*/ 16 w 56"/>
                <a:gd name="T7" fmla="*/ 17 h 79"/>
                <a:gd name="T8" fmla="*/ 24 w 56"/>
                <a:gd name="T9" fmla="*/ 17 h 79"/>
                <a:gd name="T10" fmla="*/ 24 w 56"/>
                <a:gd name="T11" fmla="*/ 26 h 79"/>
                <a:gd name="T12" fmla="*/ 32 w 56"/>
                <a:gd name="T13" fmla="*/ 26 h 79"/>
                <a:gd name="T14" fmla="*/ 32 w 56"/>
                <a:gd name="T15" fmla="*/ 44 h 79"/>
                <a:gd name="T16" fmla="*/ 48 w 56"/>
                <a:gd name="T17" fmla="*/ 44 h 79"/>
                <a:gd name="T18" fmla="*/ 48 w 56"/>
                <a:gd name="T19" fmla="*/ 53 h 79"/>
                <a:gd name="T20" fmla="*/ 56 w 56"/>
                <a:gd name="T21" fmla="*/ 61 h 79"/>
                <a:gd name="T22" fmla="*/ 48 w 56"/>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79"/>
                <a:gd name="T38" fmla="*/ 56 w 56"/>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79">
                  <a:moveTo>
                    <a:pt x="0" y="0"/>
                  </a:moveTo>
                  <a:lnTo>
                    <a:pt x="0" y="9"/>
                  </a:lnTo>
                  <a:lnTo>
                    <a:pt x="16" y="9"/>
                  </a:lnTo>
                  <a:lnTo>
                    <a:pt x="16" y="17"/>
                  </a:lnTo>
                  <a:lnTo>
                    <a:pt x="24" y="17"/>
                  </a:lnTo>
                  <a:lnTo>
                    <a:pt x="24" y="26"/>
                  </a:lnTo>
                  <a:lnTo>
                    <a:pt x="32" y="26"/>
                  </a:lnTo>
                  <a:lnTo>
                    <a:pt x="32" y="44"/>
                  </a:lnTo>
                  <a:lnTo>
                    <a:pt x="48" y="44"/>
                  </a:lnTo>
                  <a:lnTo>
                    <a:pt x="48" y="53"/>
                  </a:lnTo>
                  <a:lnTo>
                    <a:pt x="56" y="61"/>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94" name="Freeform 336"/>
            <p:cNvSpPr>
              <a:spLocks/>
            </p:cNvSpPr>
            <p:nvPr/>
          </p:nvSpPr>
          <p:spPr bwMode="auto">
            <a:xfrm>
              <a:off x="4282" y="3455"/>
              <a:ext cx="8" cy="114"/>
            </a:xfrm>
            <a:custGeom>
              <a:avLst/>
              <a:gdLst>
                <a:gd name="T0" fmla="*/ 8 w 8"/>
                <a:gd name="T1" fmla="*/ 0 h 114"/>
                <a:gd name="T2" fmla="*/ 8 w 8"/>
                <a:gd name="T3" fmla="*/ 26 h 114"/>
                <a:gd name="T4" fmla="*/ 8 w 8"/>
                <a:gd name="T5" fmla="*/ 35 h 114"/>
                <a:gd name="T6" fmla="*/ 8 w 8"/>
                <a:gd name="T7" fmla="*/ 43 h 114"/>
                <a:gd name="T8" fmla="*/ 8 w 8"/>
                <a:gd name="T9" fmla="*/ 52 h 114"/>
                <a:gd name="T10" fmla="*/ 8 w 8"/>
                <a:gd name="T11" fmla="*/ 70 h 114"/>
                <a:gd name="T12" fmla="*/ 0 w 8"/>
                <a:gd name="T13" fmla="*/ 79 h 114"/>
                <a:gd name="T14" fmla="*/ 0 w 8"/>
                <a:gd name="T15" fmla="*/ 87 h 114"/>
                <a:gd name="T16" fmla="*/ 0 w 8"/>
                <a:gd name="T17" fmla="*/ 105 h 114"/>
                <a:gd name="T18" fmla="*/ 0 w 8"/>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114"/>
                <a:gd name="T32" fmla="*/ 8 w 8"/>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114">
                  <a:moveTo>
                    <a:pt x="8" y="0"/>
                  </a:moveTo>
                  <a:lnTo>
                    <a:pt x="8" y="26"/>
                  </a:lnTo>
                  <a:lnTo>
                    <a:pt x="8" y="35"/>
                  </a:lnTo>
                  <a:lnTo>
                    <a:pt x="8" y="43"/>
                  </a:lnTo>
                  <a:lnTo>
                    <a:pt x="8" y="52"/>
                  </a:lnTo>
                  <a:lnTo>
                    <a:pt x="8" y="70"/>
                  </a:lnTo>
                  <a:lnTo>
                    <a:pt x="0" y="79"/>
                  </a:lnTo>
                  <a:lnTo>
                    <a:pt x="0" y="87"/>
                  </a:lnTo>
                  <a:lnTo>
                    <a:pt x="0" y="105"/>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95" name="Freeform 337"/>
            <p:cNvSpPr>
              <a:spLocks/>
            </p:cNvSpPr>
            <p:nvPr/>
          </p:nvSpPr>
          <p:spPr bwMode="auto">
            <a:xfrm>
              <a:off x="4322" y="3463"/>
              <a:ext cx="31" cy="79"/>
            </a:xfrm>
            <a:custGeom>
              <a:avLst/>
              <a:gdLst>
                <a:gd name="T0" fmla="*/ 0 w 31"/>
                <a:gd name="T1" fmla="*/ 0 h 79"/>
                <a:gd name="T2" fmla="*/ 0 w 31"/>
                <a:gd name="T3" fmla="*/ 18 h 79"/>
                <a:gd name="T4" fmla="*/ 8 w 31"/>
                <a:gd name="T5" fmla="*/ 27 h 79"/>
                <a:gd name="T6" fmla="*/ 23 w 31"/>
                <a:gd name="T7" fmla="*/ 27 h 79"/>
                <a:gd name="T8" fmla="*/ 23 w 31"/>
                <a:gd name="T9" fmla="*/ 35 h 79"/>
                <a:gd name="T10" fmla="*/ 31 w 31"/>
                <a:gd name="T11" fmla="*/ 44 h 79"/>
                <a:gd name="T12" fmla="*/ 31 w 31"/>
                <a:gd name="T13" fmla="*/ 62 h 79"/>
                <a:gd name="T14" fmla="*/ 31 w 31"/>
                <a:gd name="T15" fmla="*/ 71 h 79"/>
                <a:gd name="T16" fmla="*/ 31 w 31"/>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79"/>
                <a:gd name="T29" fmla="*/ 31 w 31"/>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79">
                  <a:moveTo>
                    <a:pt x="0" y="0"/>
                  </a:moveTo>
                  <a:lnTo>
                    <a:pt x="0" y="18"/>
                  </a:lnTo>
                  <a:lnTo>
                    <a:pt x="8" y="27"/>
                  </a:lnTo>
                  <a:lnTo>
                    <a:pt x="23" y="27"/>
                  </a:lnTo>
                  <a:lnTo>
                    <a:pt x="23" y="35"/>
                  </a:lnTo>
                  <a:lnTo>
                    <a:pt x="31" y="44"/>
                  </a:lnTo>
                  <a:lnTo>
                    <a:pt x="31" y="62"/>
                  </a:lnTo>
                  <a:lnTo>
                    <a:pt x="31" y="71"/>
                  </a:lnTo>
                  <a:lnTo>
                    <a:pt x="31"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96" name="Freeform 338"/>
            <p:cNvSpPr>
              <a:spLocks/>
            </p:cNvSpPr>
            <p:nvPr/>
          </p:nvSpPr>
          <p:spPr bwMode="auto">
            <a:xfrm>
              <a:off x="4377" y="3446"/>
              <a:ext cx="16" cy="149"/>
            </a:xfrm>
            <a:custGeom>
              <a:avLst/>
              <a:gdLst>
                <a:gd name="T0" fmla="*/ 0 w 16"/>
                <a:gd name="T1" fmla="*/ 0 h 149"/>
                <a:gd name="T2" fmla="*/ 0 w 16"/>
                <a:gd name="T3" fmla="*/ 9 h 149"/>
                <a:gd name="T4" fmla="*/ 0 w 16"/>
                <a:gd name="T5" fmla="*/ 35 h 149"/>
                <a:gd name="T6" fmla="*/ 0 w 16"/>
                <a:gd name="T7" fmla="*/ 44 h 149"/>
                <a:gd name="T8" fmla="*/ 0 w 16"/>
                <a:gd name="T9" fmla="*/ 52 h 149"/>
                <a:gd name="T10" fmla="*/ 8 w 16"/>
                <a:gd name="T11" fmla="*/ 61 h 149"/>
                <a:gd name="T12" fmla="*/ 8 w 16"/>
                <a:gd name="T13" fmla="*/ 88 h 149"/>
                <a:gd name="T14" fmla="*/ 16 w 16"/>
                <a:gd name="T15" fmla="*/ 96 h 149"/>
                <a:gd name="T16" fmla="*/ 16 w 16"/>
                <a:gd name="T17" fmla="*/ 114 h 149"/>
                <a:gd name="T18" fmla="*/ 16 w 16"/>
                <a:gd name="T19" fmla="*/ 123 h 149"/>
                <a:gd name="T20" fmla="*/ 16 w 16"/>
                <a:gd name="T21" fmla="*/ 132 h 149"/>
                <a:gd name="T22" fmla="*/ 8 w 16"/>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49"/>
                <a:gd name="T38" fmla="*/ 16 w 16"/>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49">
                  <a:moveTo>
                    <a:pt x="0" y="0"/>
                  </a:moveTo>
                  <a:lnTo>
                    <a:pt x="0" y="9"/>
                  </a:lnTo>
                  <a:lnTo>
                    <a:pt x="0" y="35"/>
                  </a:lnTo>
                  <a:lnTo>
                    <a:pt x="0" y="44"/>
                  </a:lnTo>
                  <a:lnTo>
                    <a:pt x="0" y="52"/>
                  </a:lnTo>
                  <a:lnTo>
                    <a:pt x="8" y="61"/>
                  </a:lnTo>
                  <a:lnTo>
                    <a:pt x="8" y="88"/>
                  </a:lnTo>
                  <a:lnTo>
                    <a:pt x="16" y="96"/>
                  </a:lnTo>
                  <a:lnTo>
                    <a:pt x="16" y="114"/>
                  </a:lnTo>
                  <a:lnTo>
                    <a:pt x="16" y="123"/>
                  </a:lnTo>
                  <a:lnTo>
                    <a:pt x="16" y="132"/>
                  </a:lnTo>
                  <a:lnTo>
                    <a:pt x="8"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97" name="Freeform 339"/>
            <p:cNvSpPr>
              <a:spLocks/>
            </p:cNvSpPr>
            <p:nvPr/>
          </p:nvSpPr>
          <p:spPr bwMode="auto">
            <a:xfrm>
              <a:off x="4353" y="3384"/>
              <a:ext cx="72" cy="114"/>
            </a:xfrm>
            <a:custGeom>
              <a:avLst/>
              <a:gdLst>
                <a:gd name="T0" fmla="*/ 0 w 72"/>
                <a:gd name="T1" fmla="*/ 0 h 114"/>
                <a:gd name="T2" fmla="*/ 8 w 72"/>
                <a:gd name="T3" fmla="*/ 9 h 114"/>
                <a:gd name="T4" fmla="*/ 24 w 72"/>
                <a:gd name="T5" fmla="*/ 27 h 114"/>
                <a:gd name="T6" fmla="*/ 32 w 72"/>
                <a:gd name="T7" fmla="*/ 27 h 114"/>
                <a:gd name="T8" fmla="*/ 40 w 72"/>
                <a:gd name="T9" fmla="*/ 35 h 114"/>
                <a:gd name="T10" fmla="*/ 56 w 72"/>
                <a:gd name="T11" fmla="*/ 44 h 114"/>
                <a:gd name="T12" fmla="*/ 64 w 72"/>
                <a:gd name="T13" fmla="*/ 62 h 114"/>
                <a:gd name="T14" fmla="*/ 64 w 72"/>
                <a:gd name="T15" fmla="*/ 71 h 114"/>
                <a:gd name="T16" fmla="*/ 64 w 72"/>
                <a:gd name="T17" fmla="*/ 79 h 114"/>
                <a:gd name="T18" fmla="*/ 64 w 72"/>
                <a:gd name="T19" fmla="*/ 97 h 114"/>
                <a:gd name="T20" fmla="*/ 72 w 72"/>
                <a:gd name="T21" fmla="*/ 106 h 114"/>
                <a:gd name="T22" fmla="*/ 72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0" y="0"/>
                  </a:moveTo>
                  <a:lnTo>
                    <a:pt x="8" y="9"/>
                  </a:lnTo>
                  <a:lnTo>
                    <a:pt x="24" y="27"/>
                  </a:lnTo>
                  <a:lnTo>
                    <a:pt x="32" y="27"/>
                  </a:lnTo>
                  <a:lnTo>
                    <a:pt x="40" y="35"/>
                  </a:lnTo>
                  <a:lnTo>
                    <a:pt x="56" y="44"/>
                  </a:lnTo>
                  <a:lnTo>
                    <a:pt x="64" y="62"/>
                  </a:lnTo>
                  <a:lnTo>
                    <a:pt x="64" y="71"/>
                  </a:lnTo>
                  <a:lnTo>
                    <a:pt x="64" y="79"/>
                  </a:lnTo>
                  <a:lnTo>
                    <a:pt x="64" y="97"/>
                  </a:lnTo>
                  <a:lnTo>
                    <a:pt x="72" y="106"/>
                  </a:lnTo>
                  <a:lnTo>
                    <a:pt x="72"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98" name="Freeform 340"/>
            <p:cNvSpPr>
              <a:spLocks/>
            </p:cNvSpPr>
            <p:nvPr/>
          </p:nvSpPr>
          <p:spPr bwMode="auto">
            <a:xfrm>
              <a:off x="4018" y="3446"/>
              <a:ext cx="40" cy="88"/>
            </a:xfrm>
            <a:custGeom>
              <a:avLst/>
              <a:gdLst>
                <a:gd name="T0" fmla="*/ 40 w 40"/>
                <a:gd name="T1" fmla="*/ 0 h 88"/>
                <a:gd name="T2" fmla="*/ 32 w 40"/>
                <a:gd name="T3" fmla="*/ 0 h 88"/>
                <a:gd name="T4" fmla="*/ 24 w 40"/>
                <a:gd name="T5" fmla="*/ 9 h 88"/>
                <a:gd name="T6" fmla="*/ 24 w 40"/>
                <a:gd name="T7" fmla="*/ 17 h 88"/>
                <a:gd name="T8" fmla="*/ 24 w 40"/>
                <a:gd name="T9" fmla="*/ 35 h 88"/>
                <a:gd name="T10" fmla="*/ 24 w 40"/>
                <a:gd name="T11" fmla="*/ 44 h 88"/>
                <a:gd name="T12" fmla="*/ 8 w 40"/>
                <a:gd name="T13" fmla="*/ 52 h 88"/>
                <a:gd name="T14" fmla="*/ 8 w 40"/>
                <a:gd name="T15" fmla="*/ 61 h 88"/>
                <a:gd name="T16" fmla="*/ 8 w 40"/>
                <a:gd name="T17" fmla="*/ 79 h 88"/>
                <a:gd name="T18" fmla="*/ 8 w 40"/>
                <a:gd name="T19" fmla="*/ 88 h 88"/>
                <a:gd name="T20" fmla="*/ 0 w 40"/>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88"/>
                <a:gd name="T35" fmla="*/ 40 w 40"/>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88">
                  <a:moveTo>
                    <a:pt x="40" y="0"/>
                  </a:moveTo>
                  <a:lnTo>
                    <a:pt x="32" y="0"/>
                  </a:lnTo>
                  <a:lnTo>
                    <a:pt x="24" y="9"/>
                  </a:lnTo>
                  <a:lnTo>
                    <a:pt x="24" y="17"/>
                  </a:lnTo>
                  <a:lnTo>
                    <a:pt x="24" y="35"/>
                  </a:lnTo>
                  <a:lnTo>
                    <a:pt x="24" y="44"/>
                  </a:lnTo>
                  <a:lnTo>
                    <a:pt x="8" y="52"/>
                  </a:lnTo>
                  <a:lnTo>
                    <a:pt x="8" y="61"/>
                  </a:lnTo>
                  <a:lnTo>
                    <a:pt x="8" y="79"/>
                  </a:lnTo>
                  <a:lnTo>
                    <a:pt x="8" y="88"/>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99" name="Freeform 341"/>
            <p:cNvSpPr>
              <a:spLocks/>
            </p:cNvSpPr>
            <p:nvPr/>
          </p:nvSpPr>
          <p:spPr bwMode="auto">
            <a:xfrm>
              <a:off x="4090" y="3498"/>
              <a:ext cx="40" cy="80"/>
            </a:xfrm>
            <a:custGeom>
              <a:avLst/>
              <a:gdLst>
                <a:gd name="T0" fmla="*/ 0 w 40"/>
                <a:gd name="T1" fmla="*/ 0 h 80"/>
                <a:gd name="T2" fmla="*/ 24 w 40"/>
                <a:gd name="T3" fmla="*/ 0 h 80"/>
                <a:gd name="T4" fmla="*/ 32 w 40"/>
                <a:gd name="T5" fmla="*/ 0 h 80"/>
                <a:gd name="T6" fmla="*/ 32 w 40"/>
                <a:gd name="T7" fmla="*/ 9 h 80"/>
                <a:gd name="T8" fmla="*/ 40 w 40"/>
                <a:gd name="T9" fmla="*/ 27 h 80"/>
                <a:gd name="T10" fmla="*/ 40 w 40"/>
                <a:gd name="T11" fmla="*/ 36 h 80"/>
                <a:gd name="T12" fmla="*/ 40 w 40"/>
                <a:gd name="T13" fmla="*/ 44 h 80"/>
                <a:gd name="T14" fmla="*/ 40 w 40"/>
                <a:gd name="T15" fmla="*/ 62 h 80"/>
                <a:gd name="T16" fmla="*/ 40 w 40"/>
                <a:gd name="T17" fmla="*/ 71 h 80"/>
                <a:gd name="T18" fmla="*/ 4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0" y="0"/>
                  </a:moveTo>
                  <a:lnTo>
                    <a:pt x="24" y="0"/>
                  </a:lnTo>
                  <a:lnTo>
                    <a:pt x="32" y="0"/>
                  </a:lnTo>
                  <a:lnTo>
                    <a:pt x="32" y="9"/>
                  </a:lnTo>
                  <a:lnTo>
                    <a:pt x="40" y="27"/>
                  </a:lnTo>
                  <a:lnTo>
                    <a:pt x="40" y="36"/>
                  </a:lnTo>
                  <a:lnTo>
                    <a:pt x="40" y="44"/>
                  </a:lnTo>
                  <a:lnTo>
                    <a:pt x="40" y="62"/>
                  </a:lnTo>
                  <a:lnTo>
                    <a:pt x="40" y="71"/>
                  </a:lnTo>
                  <a:lnTo>
                    <a:pt x="4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00" name="Freeform 342"/>
            <p:cNvSpPr>
              <a:spLocks/>
            </p:cNvSpPr>
            <p:nvPr/>
          </p:nvSpPr>
          <p:spPr bwMode="auto">
            <a:xfrm>
              <a:off x="4090" y="3411"/>
              <a:ext cx="32" cy="79"/>
            </a:xfrm>
            <a:custGeom>
              <a:avLst/>
              <a:gdLst>
                <a:gd name="T0" fmla="*/ 0 w 32"/>
                <a:gd name="T1" fmla="*/ 8 h 79"/>
                <a:gd name="T2" fmla="*/ 8 w 32"/>
                <a:gd name="T3" fmla="*/ 0 h 79"/>
                <a:gd name="T4" fmla="*/ 8 w 32"/>
                <a:gd name="T5" fmla="*/ 8 h 79"/>
                <a:gd name="T6" fmla="*/ 8 w 32"/>
                <a:gd name="T7" fmla="*/ 17 h 79"/>
                <a:gd name="T8" fmla="*/ 24 w 32"/>
                <a:gd name="T9" fmla="*/ 17 h 79"/>
                <a:gd name="T10" fmla="*/ 24 w 32"/>
                <a:gd name="T11" fmla="*/ 35 h 79"/>
                <a:gd name="T12" fmla="*/ 24 w 32"/>
                <a:gd name="T13" fmla="*/ 44 h 79"/>
                <a:gd name="T14" fmla="*/ 24 w 32"/>
                <a:gd name="T15" fmla="*/ 52 h 79"/>
                <a:gd name="T16" fmla="*/ 24 w 32"/>
                <a:gd name="T17" fmla="*/ 70 h 79"/>
                <a:gd name="T18" fmla="*/ 32 w 32"/>
                <a:gd name="T19" fmla="*/ 70 h 79"/>
                <a:gd name="T20" fmla="*/ 32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0" y="8"/>
                  </a:moveTo>
                  <a:lnTo>
                    <a:pt x="8" y="0"/>
                  </a:lnTo>
                  <a:lnTo>
                    <a:pt x="8" y="8"/>
                  </a:lnTo>
                  <a:lnTo>
                    <a:pt x="8" y="17"/>
                  </a:lnTo>
                  <a:lnTo>
                    <a:pt x="24" y="17"/>
                  </a:lnTo>
                  <a:lnTo>
                    <a:pt x="24" y="35"/>
                  </a:lnTo>
                  <a:lnTo>
                    <a:pt x="24" y="44"/>
                  </a:lnTo>
                  <a:lnTo>
                    <a:pt x="24" y="52"/>
                  </a:lnTo>
                  <a:lnTo>
                    <a:pt x="24" y="70"/>
                  </a:lnTo>
                  <a:lnTo>
                    <a:pt x="32" y="70"/>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01" name="Freeform 343"/>
            <p:cNvSpPr>
              <a:spLocks/>
            </p:cNvSpPr>
            <p:nvPr/>
          </p:nvSpPr>
          <p:spPr bwMode="auto">
            <a:xfrm>
              <a:off x="4282" y="3534"/>
              <a:ext cx="40" cy="79"/>
            </a:xfrm>
            <a:custGeom>
              <a:avLst/>
              <a:gdLst>
                <a:gd name="T0" fmla="*/ 0 w 40"/>
                <a:gd name="T1" fmla="*/ 0 h 79"/>
                <a:gd name="T2" fmla="*/ 8 w 40"/>
                <a:gd name="T3" fmla="*/ 8 h 79"/>
                <a:gd name="T4" fmla="*/ 8 w 40"/>
                <a:gd name="T5" fmla="*/ 26 h 79"/>
                <a:gd name="T6" fmla="*/ 16 w 40"/>
                <a:gd name="T7" fmla="*/ 35 h 79"/>
                <a:gd name="T8" fmla="*/ 32 w 40"/>
                <a:gd name="T9" fmla="*/ 35 h 79"/>
                <a:gd name="T10" fmla="*/ 32 w 40"/>
                <a:gd name="T11" fmla="*/ 44 h 79"/>
                <a:gd name="T12" fmla="*/ 40 w 40"/>
                <a:gd name="T13" fmla="*/ 44 h 79"/>
                <a:gd name="T14" fmla="*/ 40 w 40"/>
                <a:gd name="T15" fmla="*/ 61 h 79"/>
                <a:gd name="T16" fmla="*/ 40 w 40"/>
                <a:gd name="T17" fmla="*/ 70 h 79"/>
                <a:gd name="T18" fmla="*/ 40 w 40"/>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79"/>
                <a:gd name="T32" fmla="*/ 40 w 40"/>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79">
                  <a:moveTo>
                    <a:pt x="0" y="0"/>
                  </a:moveTo>
                  <a:lnTo>
                    <a:pt x="8" y="8"/>
                  </a:lnTo>
                  <a:lnTo>
                    <a:pt x="8" y="26"/>
                  </a:lnTo>
                  <a:lnTo>
                    <a:pt x="16" y="35"/>
                  </a:lnTo>
                  <a:lnTo>
                    <a:pt x="32" y="35"/>
                  </a:lnTo>
                  <a:lnTo>
                    <a:pt x="32" y="44"/>
                  </a:lnTo>
                  <a:lnTo>
                    <a:pt x="40" y="44"/>
                  </a:lnTo>
                  <a:lnTo>
                    <a:pt x="40" y="61"/>
                  </a:lnTo>
                  <a:lnTo>
                    <a:pt x="40" y="70"/>
                  </a:lnTo>
                  <a:lnTo>
                    <a:pt x="4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02" name="Freeform 344"/>
            <p:cNvSpPr>
              <a:spLocks/>
            </p:cNvSpPr>
            <p:nvPr/>
          </p:nvSpPr>
          <p:spPr bwMode="auto">
            <a:xfrm>
              <a:off x="4290" y="3455"/>
              <a:ext cx="63" cy="35"/>
            </a:xfrm>
            <a:custGeom>
              <a:avLst/>
              <a:gdLst>
                <a:gd name="T0" fmla="*/ 0 w 63"/>
                <a:gd name="T1" fmla="*/ 0 h 35"/>
                <a:gd name="T2" fmla="*/ 8 w 63"/>
                <a:gd name="T3" fmla="*/ 0 h 35"/>
                <a:gd name="T4" fmla="*/ 24 w 63"/>
                <a:gd name="T5" fmla="*/ 0 h 35"/>
                <a:gd name="T6" fmla="*/ 32 w 63"/>
                <a:gd name="T7" fmla="*/ 0 h 35"/>
                <a:gd name="T8" fmla="*/ 32 w 63"/>
                <a:gd name="T9" fmla="*/ 8 h 35"/>
                <a:gd name="T10" fmla="*/ 40 w 63"/>
                <a:gd name="T11" fmla="*/ 8 h 35"/>
                <a:gd name="T12" fmla="*/ 55 w 63"/>
                <a:gd name="T13" fmla="*/ 26 h 35"/>
                <a:gd name="T14" fmla="*/ 63 w 63"/>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3"/>
                <a:gd name="T25" fmla="*/ 0 h 35"/>
                <a:gd name="T26" fmla="*/ 63 w 63"/>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3" h="35">
                  <a:moveTo>
                    <a:pt x="0" y="0"/>
                  </a:moveTo>
                  <a:lnTo>
                    <a:pt x="8" y="0"/>
                  </a:lnTo>
                  <a:lnTo>
                    <a:pt x="24" y="0"/>
                  </a:lnTo>
                  <a:lnTo>
                    <a:pt x="32" y="0"/>
                  </a:lnTo>
                  <a:lnTo>
                    <a:pt x="32" y="8"/>
                  </a:lnTo>
                  <a:lnTo>
                    <a:pt x="40" y="8"/>
                  </a:lnTo>
                  <a:lnTo>
                    <a:pt x="55" y="26"/>
                  </a:lnTo>
                  <a:lnTo>
                    <a:pt x="63"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03" name="Freeform 345"/>
            <p:cNvSpPr>
              <a:spLocks/>
            </p:cNvSpPr>
            <p:nvPr/>
          </p:nvSpPr>
          <p:spPr bwMode="auto">
            <a:xfrm>
              <a:off x="4258" y="3455"/>
              <a:ext cx="24" cy="123"/>
            </a:xfrm>
            <a:custGeom>
              <a:avLst/>
              <a:gdLst>
                <a:gd name="T0" fmla="*/ 24 w 24"/>
                <a:gd name="T1" fmla="*/ 0 h 123"/>
                <a:gd name="T2" fmla="*/ 24 w 24"/>
                <a:gd name="T3" fmla="*/ 35 h 123"/>
                <a:gd name="T4" fmla="*/ 24 w 24"/>
                <a:gd name="T5" fmla="*/ 43 h 123"/>
                <a:gd name="T6" fmla="*/ 24 w 24"/>
                <a:gd name="T7" fmla="*/ 70 h 123"/>
                <a:gd name="T8" fmla="*/ 8 w 24"/>
                <a:gd name="T9" fmla="*/ 70 h 123"/>
                <a:gd name="T10" fmla="*/ 8 w 24"/>
                <a:gd name="T11" fmla="*/ 79 h 123"/>
                <a:gd name="T12" fmla="*/ 8 w 24"/>
                <a:gd name="T13" fmla="*/ 87 h 123"/>
                <a:gd name="T14" fmla="*/ 8 w 24"/>
                <a:gd name="T15" fmla="*/ 105 h 123"/>
                <a:gd name="T16" fmla="*/ 0 w 24"/>
                <a:gd name="T17" fmla="*/ 114 h 123"/>
                <a:gd name="T18" fmla="*/ 0 w 24"/>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123"/>
                <a:gd name="T32" fmla="*/ 24 w 24"/>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123">
                  <a:moveTo>
                    <a:pt x="24" y="0"/>
                  </a:moveTo>
                  <a:lnTo>
                    <a:pt x="24" y="35"/>
                  </a:lnTo>
                  <a:lnTo>
                    <a:pt x="24" y="43"/>
                  </a:lnTo>
                  <a:lnTo>
                    <a:pt x="24" y="70"/>
                  </a:lnTo>
                  <a:lnTo>
                    <a:pt x="8" y="70"/>
                  </a:lnTo>
                  <a:lnTo>
                    <a:pt x="8" y="79"/>
                  </a:lnTo>
                  <a:lnTo>
                    <a:pt x="8" y="87"/>
                  </a:lnTo>
                  <a:lnTo>
                    <a:pt x="8" y="105"/>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04" name="Freeform 346"/>
            <p:cNvSpPr>
              <a:spLocks/>
            </p:cNvSpPr>
            <p:nvPr/>
          </p:nvSpPr>
          <p:spPr bwMode="auto">
            <a:xfrm>
              <a:off x="4226" y="3481"/>
              <a:ext cx="24" cy="61"/>
            </a:xfrm>
            <a:custGeom>
              <a:avLst/>
              <a:gdLst>
                <a:gd name="T0" fmla="*/ 0 w 24"/>
                <a:gd name="T1" fmla="*/ 0 h 61"/>
                <a:gd name="T2" fmla="*/ 16 w 24"/>
                <a:gd name="T3" fmla="*/ 9 h 61"/>
                <a:gd name="T4" fmla="*/ 24 w 24"/>
                <a:gd name="T5" fmla="*/ 17 h 61"/>
                <a:gd name="T6" fmla="*/ 24 w 24"/>
                <a:gd name="T7" fmla="*/ 26 h 61"/>
                <a:gd name="T8" fmla="*/ 24 w 24"/>
                <a:gd name="T9" fmla="*/ 44 h 61"/>
                <a:gd name="T10" fmla="*/ 24 w 24"/>
                <a:gd name="T11" fmla="*/ 53 h 61"/>
                <a:gd name="T12" fmla="*/ 24 w 24"/>
                <a:gd name="T13" fmla="*/ 61 h 61"/>
                <a:gd name="T14" fmla="*/ 0 60000 65536"/>
                <a:gd name="T15" fmla="*/ 0 60000 65536"/>
                <a:gd name="T16" fmla="*/ 0 60000 65536"/>
                <a:gd name="T17" fmla="*/ 0 60000 65536"/>
                <a:gd name="T18" fmla="*/ 0 60000 65536"/>
                <a:gd name="T19" fmla="*/ 0 60000 65536"/>
                <a:gd name="T20" fmla="*/ 0 60000 65536"/>
                <a:gd name="T21" fmla="*/ 0 w 24"/>
                <a:gd name="T22" fmla="*/ 0 h 61"/>
                <a:gd name="T23" fmla="*/ 24 w 24"/>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61">
                  <a:moveTo>
                    <a:pt x="0" y="0"/>
                  </a:moveTo>
                  <a:lnTo>
                    <a:pt x="16" y="9"/>
                  </a:lnTo>
                  <a:lnTo>
                    <a:pt x="24" y="17"/>
                  </a:lnTo>
                  <a:lnTo>
                    <a:pt x="24" y="26"/>
                  </a:lnTo>
                  <a:lnTo>
                    <a:pt x="24" y="44"/>
                  </a:lnTo>
                  <a:lnTo>
                    <a:pt x="24" y="53"/>
                  </a:lnTo>
                  <a:lnTo>
                    <a:pt x="24"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05" name="Freeform 347"/>
            <p:cNvSpPr>
              <a:spLocks/>
            </p:cNvSpPr>
            <p:nvPr/>
          </p:nvSpPr>
          <p:spPr bwMode="auto">
            <a:xfrm>
              <a:off x="4194" y="3507"/>
              <a:ext cx="24" cy="88"/>
            </a:xfrm>
            <a:custGeom>
              <a:avLst/>
              <a:gdLst>
                <a:gd name="T0" fmla="*/ 24 w 24"/>
                <a:gd name="T1" fmla="*/ 0 h 88"/>
                <a:gd name="T2" fmla="*/ 24 w 24"/>
                <a:gd name="T3" fmla="*/ 27 h 88"/>
                <a:gd name="T4" fmla="*/ 16 w 24"/>
                <a:gd name="T5" fmla="*/ 35 h 88"/>
                <a:gd name="T6" fmla="*/ 16 w 24"/>
                <a:gd name="T7" fmla="*/ 53 h 88"/>
                <a:gd name="T8" fmla="*/ 0 w 24"/>
                <a:gd name="T9" fmla="*/ 62 h 88"/>
                <a:gd name="T10" fmla="*/ 0 w 24"/>
                <a:gd name="T11" fmla="*/ 71 h 88"/>
                <a:gd name="T12" fmla="*/ 0 w 24"/>
                <a:gd name="T13" fmla="*/ 88 h 88"/>
                <a:gd name="T14" fmla="*/ 0 60000 65536"/>
                <a:gd name="T15" fmla="*/ 0 60000 65536"/>
                <a:gd name="T16" fmla="*/ 0 60000 65536"/>
                <a:gd name="T17" fmla="*/ 0 60000 65536"/>
                <a:gd name="T18" fmla="*/ 0 60000 65536"/>
                <a:gd name="T19" fmla="*/ 0 60000 65536"/>
                <a:gd name="T20" fmla="*/ 0 60000 65536"/>
                <a:gd name="T21" fmla="*/ 0 w 24"/>
                <a:gd name="T22" fmla="*/ 0 h 88"/>
                <a:gd name="T23" fmla="*/ 24 w 24"/>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88">
                  <a:moveTo>
                    <a:pt x="24" y="0"/>
                  </a:moveTo>
                  <a:lnTo>
                    <a:pt x="24" y="27"/>
                  </a:lnTo>
                  <a:lnTo>
                    <a:pt x="16" y="35"/>
                  </a:lnTo>
                  <a:lnTo>
                    <a:pt x="16"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06" name="Freeform 348"/>
            <p:cNvSpPr>
              <a:spLocks/>
            </p:cNvSpPr>
            <p:nvPr/>
          </p:nvSpPr>
          <p:spPr bwMode="auto">
            <a:xfrm>
              <a:off x="4154" y="3455"/>
              <a:ext cx="24" cy="123"/>
            </a:xfrm>
            <a:custGeom>
              <a:avLst/>
              <a:gdLst>
                <a:gd name="T0" fmla="*/ 8 w 24"/>
                <a:gd name="T1" fmla="*/ 0 h 123"/>
                <a:gd name="T2" fmla="*/ 8 w 24"/>
                <a:gd name="T3" fmla="*/ 8 h 123"/>
                <a:gd name="T4" fmla="*/ 24 w 24"/>
                <a:gd name="T5" fmla="*/ 26 h 123"/>
                <a:gd name="T6" fmla="*/ 24 w 24"/>
                <a:gd name="T7" fmla="*/ 35 h 123"/>
                <a:gd name="T8" fmla="*/ 8 w 24"/>
                <a:gd name="T9" fmla="*/ 43 h 123"/>
                <a:gd name="T10" fmla="*/ 8 w 24"/>
                <a:gd name="T11" fmla="*/ 52 h 123"/>
                <a:gd name="T12" fmla="*/ 8 w 24"/>
                <a:gd name="T13" fmla="*/ 70 h 123"/>
                <a:gd name="T14" fmla="*/ 8 w 24"/>
                <a:gd name="T15" fmla="*/ 79 h 123"/>
                <a:gd name="T16" fmla="*/ 0 w 24"/>
                <a:gd name="T17" fmla="*/ 87 h 123"/>
                <a:gd name="T18" fmla="*/ 0 w 24"/>
                <a:gd name="T19" fmla="*/ 105 h 123"/>
                <a:gd name="T20" fmla="*/ 0 w 24"/>
                <a:gd name="T21" fmla="*/ 114 h 123"/>
                <a:gd name="T22" fmla="*/ 8 w 24"/>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23"/>
                <a:gd name="T38" fmla="*/ 24 w 24"/>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23">
                  <a:moveTo>
                    <a:pt x="8" y="0"/>
                  </a:moveTo>
                  <a:lnTo>
                    <a:pt x="8" y="8"/>
                  </a:lnTo>
                  <a:lnTo>
                    <a:pt x="24" y="26"/>
                  </a:lnTo>
                  <a:lnTo>
                    <a:pt x="24" y="35"/>
                  </a:lnTo>
                  <a:lnTo>
                    <a:pt x="8" y="43"/>
                  </a:lnTo>
                  <a:lnTo>
                    <a:pt x="8" y="52"/>
                  </a:lnTo>
                  <a:lnTo>
                    <a:pt x="8" y="70"/>
                  </a:lnTo>
                  <a:lnTo>
                    <a:pt x="8" y="79"/>
                  </a:lnTo>
                  <a:lnTo>
                    <a:pt x="0" y="87"/>
                  </a:lnTo>
                  <a:lnTo>
                    <a:pt x="0" y="105"/>
                  </a:lnTo>
                  <a:lnTo>
                    <a:pt x="0"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07" name="Freeform 349"/>
            <p:cNvSpPr>
              <a:spLocks/>
            </p:cNvSpPr>
            <p:nvPr/>
          </p:nvSpPr>
          <p:spPr bwMode="auto">
            <a:xfrm>
              <a:off x="4042" y="3490"/>
              <a:ext cx="40" cy="105"/>
            </a:xfrm>
            <a:custGeom>
              <a:avLst/>
              <a:gdLst>
                <a:gd name="T0" fmla="*/ 24 w 40"/>
                <a:gd name="T1" fmla="*/ 0 h 105"/>
                <a:gd name="T2" fmla="*/ 40 w 40"/>
                <a:gd name="T3" fmla="*/ 8 h 105"/>
                <a:gd name="T4" fmla="*/ 24 w 40"/>
                <a:gd name="T5" fmla="*/ 17 h 105"/>
                <a:gd name="T6" fmla="*/ 16 w 40"/>
                <a:gd name="T7" fmla="*/ 35 h 105"/>
                <a:gd name="T8" fmla="*/ 8 w 40"/>
                <a:gd name="T9" fmla="*/ 44 h 105"/>
                <a:gd name="T10" fmla="*/ 8 w 40"/>
                <a:gd name="T11" fmla="*/ 52 h 105"/>
                <a:gd name="T12" fmla="*/ 0 w 40"/>
                <a:gd name="T13" fmla="*/ 70 h 105"/>
                <a:gd name="T14" fmla="*/ 0 w 40"/>
                <a:gd name="T15" fmla="*/ 79 h 105"/>
                <a:gd name="T16" fmla="*/ 0 w 40"/>
                <a:gd name="T17" fmla="*/ 88 h 105"/>
                <a:gd name="T18" fmla="*/ 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24" y="0"/>
                  </a:moveTo>
                  <a:lnTo>
                    <a:pt x="40" y="8"/>
                  </a:lnTo>
                  <a:lnTo>
                    <a:pt x="24" y="17"/>
                  </a:lnTo>
                  <a:lnTo>
                    <a:pt x="16" y="35"/>
                  </a:lnTo>
                  <a:lnTo>
                    <a:pt x="8" y="44"/>
                  </a:lnTo>
                  <a:lnTo>
                    <a:pt x="8" y="52"/>
                  </a:lnTo>
                  <a:lnTo>
                    <a:pt x="0" y="70"/>
                  </a:lnTo>
                  <a:lnTo>
                    <a:pt x="0" y="79"/>
                  </a:lnTo>
                  <a:lnTo>
                    <a:pt x="0" y="88"/>
                  </a:lnTo>
                  <a:lnTo>
                    <a:pt x="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08" name="Freeform 350"/>
            <p:cNvSpPr>
              <a:spLocks/>
            </p:cNvSpPr>
            <p:nvPr/>
          </p:nvSpPr>
          <p:spPr bwMode="auto">
            <a:xfrm>
              <a:off x="3978" y="3463"/>
              <a:ext cx="64" cy="115"/>
            </a:xfrm>
            <a:custGeom>
              <a:avLst/>
              <a:gdLst>
                <a:gd name="T0" fmla="*/ 64 w 64"/>
                <a:gd name="T1" fmla="*/ 0 h 115"/>
                <a:gd name="T2" fmla="*/ 48 w 64"/>
                <a:gd name="T3" fmla="*/ 18 h 115"/>
                <a:gd name="T4" fmla="*/ 48 w 64"/>
                <a:gd name="T5" fmla="*/ 27 h 115"/>
                <a:gd name="T6" fmla="*/ 40 w 64"/>
                <a:gd name="T7" fmla="*/ 27 h 115"/>
                <a:gd name="T8" fmla="*/ 32 w 64"/>
                <a:gd name="T9" fmla="*/ 27 h 115"/>
                <a:gd name="T10" fmla="*/ 32 w 64"/>
                <a:gd name="T11" fmla="*/ 35 h 115"/>
                <a:gd name="T12" fmla="*/ 32 w 64"/>
                <a:gd name="T13" fmla="*/ 44 h 115"/>
                <a:gd name="T14" fmla="*/ 16 w 64"/>
                <a:gd name="T15" fmla="*/ 62 h 115"/>
                <a:gd name="T16" fmla="*/ 8 w 64"/>
                <a:gd name="T17" fmla="*/ 71 h 115"/>
                <a:gd name="T18" fmla="*/ 8 w 64"/>
                <a:gd name="T19" fmla="*/ 79 h 115"/>
                <a:gd name="T20" fmla="*/ 8 w 64"/>
                <a:gd name="T21" fmla="*/ 97 h 115"/>
                <a:gd name="T22" fmla="*/ 0 w 64"/>
                <a:gd name="T23" fmla="*/ 97 h 115"/>
                <a:gd name="T24" fmla="*/ 0 w 64"/>
                <a:gd name="T25" fmla="*/ 106 h 115"/>
                <a:gd name="T26" fmla="*/ 0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64" y="0"/>
                  </a:moveTo>
                  <a:lnTo>
                    <a:pt x="48" y="18"/>
                  </a:lnTo>
                  <a:lnTo>
                    <a:pt x="48" y="27"/>
                  </a:lnTo>
                  <a:lnTo>
                    <a:pt x="40" y="27"/>
                  </a:lnTo>
                  <a:lnTo>
                    <a:pt x="32" y="27"/>
                  </a:lnTo>
                  <a:lnTo>
                    <a:pt x="32" y="35"/>
                  </a:lnTo>
                  <a:lnTo>
                    <a:pt x="32" y="44"/>
                  </a:lnTo>
                  <a:lnTo>
                    <a:pt x="16" y="62"/>
                  </a:lnTo>
                  <a:lnTo>
                    <a:pt x="8" y="71"/>
                  </a:lnTo>
                  <a:lnTo>
                    <a:pt x="8" y="79"/>
                  </a:lnTo>
                  <a:lnTo>
                    <a:pt x="8" y="97"/>
                  </a:lnTo>
                  <a:lnTo>
                    <a:pt x="0" y="97"/>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09" name="Freeform 351"/>
            <p:cNvSpPr>
              <a:spLocks/>
            </p:cNvSpPr>
            <p:nvPr/>
          </p:nvSpPr>
          <p:spPr bwMode="auto">
            <a:xfrm>
              <a:off x="4385" y="3507"/>
              <a:ext cx="40" cy="88"/>
            </a:xfrm>
            <a:custGeom>
              <a:avLst/>
              <a:gdLst>
                <a:gd name="T0" fmla="*/ 0 w 40"/>
                <a:gd name="T1" fmla="*/ 0 h 88"/>
                <a:gd name="T2" fmla="*/ 0 w 40"/>
                <a:gd name="T3" fmla="*/ 18 h 88"/>
                <a:gd name="T4" fmla="*/ 0 w 40"/>
                <a:gd name="T5" fmla="*/ 27 h 88"/>
                <a:gd name="T6" fmla="*/ 8 w 40"/>
                <a:gd name="T7" fmla="*/ 27 h 88"/>
                <a:gd name="T8" fmla="*/ 8 w 40"/>
                <a:gd name="T9" fmla="*/ 35 h 88"/>
                <a:gd name="T10" fmla="*/ 24 w 40"/>
                <a:gd name="T11" fmla="*/ 35 h 88"/>
                <a:gd name="T12" fmla="*/ 32 w 40"/>
                <a:gd name="T13" fmla="*/ 53 h 88"/>
                <a:gd name="T14" fmla="*/ 40 w 40"/>
                <a:gd name="T15" fmla="*/ 62 h 88"/>
                <a:gd name="T16" fmla="*/ 40 w 40"/>
                <a:gd name="T17" fmla="*/ 71 h 88"/>
                <a:gd name="T18" fmla="*/ 4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0" y="0"/>
                  </a:moveTo>
                  <a:lnTo>
                    <a:pt x="0" y="18"/>
                  </a:lnTo>
                  <a:lnTo>
                    <a:pt x="0" y="27"/>
                  </a:lnTo>
                  <a:lnTo>
                    <a:pt x="8" y="27"/>
                  </a:lnTo>
                  <a:lnTo>
                    <a:pt x="8" y="35"/>
                  </a:lnTo>
                  <a:lnTo>
                    <a:pt x="24" y="35"/>
                  </a:lnTo>
                  <a:lnTo>
                    <a:pt x="32" y="53"/>
                  </a:lnTo>
                  <a:lnTo>
                    <a:pt x="40" y="62"/>
                  </a:lnTo>
                  <a:lnTo>
                    <a:pt x="40" y="71"/>
                  </a:lnTo>
                  <a:lnTo>
                    <a:pt x="4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10" name="Freeform 352"/>
            <p:cNvSpPr>
              <a:spLocks/>
            </p:cNvSpPr>
            <p:nvPr/>
          </p:nvSpPr>
          <p:spPr bwMode="auto">
            <a:xfrm>
              <a:off x="4345" y="3314"/>
              <a:ext cx="64" cy="53"/>
            </a:xfrm>
            <a:custGeom>
              <a:avLst/>
              <a:gdLst>
                <a:gd name="T0" fmla="*/ 0 w 64"/>
                <a:gd name="T1" fmla="*/ 0 h 53"/>
                <a:gd name="T2" fmla="*/ 16 w 64"/>
                <a:gd name="T3" fmla="*/ 17 h 53"/>
                <a:gd name="T4" fmla="*/ 32 w 64"/>
                <a:gd name="T5" fmla="*/ 17 h 53"/>
                <a:gd name="T6" fmla="*/ 40 w 64"/>
                <a:gd name="T7" fmla="*/ 17 h 53"/>
                <a:gd name="T8" fmla="*/ 48 w 64"/>
                <a:gd name="T9" fmla="*/ 17 h 53"/>
                <a:gd name="T10" fmla="*/ 64 w 64"/>
                <a:gd name="T11" fmla="*/ 26 h 53"/>
                <a:gd name="T12" fmla="*/ 64 w 64"/>
                <a:gd name="T13" fmla="*/ 35 h 53"/>
                <a:gd name="T14" fmla="*/ 64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0" y="0"/>
                  </a:moveTo>
                  <a:lnTo>
                    <a:pt x="16" y="17"/>
                  </a:lnTo>
                  <a:lnTo>
                    <a:pt x="32" y="17"/>
                  </a:lnTo>
                  <a:lnTo>
                    <a:pt x="40" y="17"/>
                  </a:lnTo>
                  <a:lnTo>
                    <a:pt x="48" y="17"/>
                  </a:lnTo>
                  <a:lnTo>
                    <a:pt x="64" y="26"/>
                  </a:lnTo>
                  <a:lnTo>
                    <a:pt x="64" y="35"/>
                  </a:lnTo>
                  <a:lnTo>
                    <a:pt x="64"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11" name="Freeform 353"/>
            <p:cNvSpPr>
              <a:spLocks/>
            </p:cNvSpPr>
            <p:nvPr/>
          </p:nvSpPr>
          <p:spPr bwMode="auto">
            <a:xfrm>
              <a:off x="4026" y="3314"/>
              <a:ext cx="96" cy="35"/>
            </a:xfrm>
            <a:custGeom>
              <a:avLst/>
              <a:gdLst>
                <a:gd name="T0" fmla="*/ 96 w 96"/>
                <a:gd name="T1" fmla="*/ 0 h 35"/>
                <a:gd name="T2" fmla="*/ 88 w 96"/>
                <a:gd name="T3" fmla="*/ 0 h 35"/>
                <a:gd name="T4" fmla="*/ 72 w 96"/>
                <a:gd name="T5" fmla="*/ 0 h 35"/>
                <a:gd name="T6" fmla="*/ 64 w 96"/>
                <a:gd name="T7" fmla="*/ 0 h 35"/>
                <a:gd name="T8" fmla="*/ 56 w 96"/>
                <a:gd name="T9" fmla="*/ 0 h 35"/>
                <a:gd name="T10" fmla="*/ 40 w 96"/>
                <a:gd name="T11" fmla="*/ 0 h 35"/>
                <a:gd name="T12" fmla="*/ 32 w 96"/>
                <a:gd name="T13" fmla="*/ 0 h 35"/>
                <a:gd name="T14" fmla="*/ 24 w 96"/>
                <a:gd name="T15" fmla="*/ 17 h 35"/>
                <a:gd name="T16" fmla="*/ 16 w 96"/>
                <a:gd name="T17" fmla="*/ 26 h 35"/>
                <a:gd name="T18" fmla="*/ 0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96" y="0"/>
                  </a:moveTo>
                  <a:lnTo>
                    <a:pt x="88" y="0"/>
                  </a:lnTo>
                  <a:lnTo>
                    <a:pt x="72" y="0"/>
                  </a:lnTo>
                  <a:lnTo>
                    <a:pt x="64" y="0"/>
                  </a:lnTo>
                  <a:lnTo>
                    <a:pt x="56" y="0"/>
                  </a:lnTo>
                  <a:lnTo>
                    <a:pt x="40" y="0"/>
                  </a:lnTo>
                  <a:lnTo>
                    <a:pt x="32" y="0"/>
                  </a:lnTo>
                  <a:lnTo>
                    <a:pt x="24" y="17"/>
                  </a:lnTo>
                  <a:lnTo>
                    <a:pt x="16"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12" name="Freeform 354"/>
            <p:cNvSpPr>
              <a:spLocks/>
            </p:cNvSpPr>
            <p:nvPr/>
          </p:nvSpPr>
          <p:spPr bwMode="auto">
            <a:xfrm>
              <a:off x="4026" y="3296"/>
              <a:ext cx="120" cy="44"/>
            </a:xfrm>
            <a:custGeom>
              <a:avLst/>
              <a:gdLst>
                <a:gd name="T0" fmla="*/ 120 w 120"/>
                <a:gd name="T1" fmla="*/ 0 h 44"/>
                <a:gd name="T2" fmla="*/ 104 w 120"/>
                <a:gd name="T3" fmla="*/ 0 h 44"/>
                <a:gd name="T4" fmla="*/ 96 w 120"/>
                <a:gd name="T5" fmla="*/ 0 h 44"/>
                <a:gd name="T6" fmla="*/ 88 w 120"/>
                <a:gd name="T7" fmla="*/ 0 h 44"/>
                <a:gd name="T8" fmla="*/ 72 w 120"/>
                <a:gd name="T9" fmla="*/ 0 h 44"/>
                <a:gd name="T10" fmla="*/ 64 w 120"/>
                <a:gd name="T11" fmla="*/ 0 h 44"/>
                <a:gd name="T12" fmla="*/ 56 w 120"/>
                <a:gd name="T13" fmla="*/ 0 h 44"/>
                <a:gd name="T14" fmla="*/ 40 w 120"/>
                <a:gd name="T15" fmla="*/ 9 h 44"/>
                <a:gd name="T16" fmla="*/ 32 w 120"/>
                <a:gd name="T17" fmla="*/ 9 h 44"/>
                <a:gd name="T18" fmla="*/ 32 w 120"/>
                <a:gd name="T19" fmla="*/ 18 h 44"/>
                <a:gd name="T20" fmla="*/ 24 w 120"/>
                <a:gd name="T21" fmla="*/ 18 h 44"/>
                <a:gd name="T22" fmla="*/ 16 w 120"/>
                <a:gd name="T23" fmla="*/ 35 h 44"/>
                <a:gd name="T24" fmla="*/ 0 w 120"/>
                <a:gd name="T25" fmla="*/ 35 h 44"/>
                <a:gd name="T26" fmla="*/ 0 w 120"/>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0"/>
                <a:gd name="T43" fmla="*/ 0 h 44"/>
                <a:gd name="T44" fmla="*/ 120 w 120"/>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0" h="44">
                  <a:moveTo>
                    <a:pt x="120" y="0"/>
                  </a:moveTo>
                  <a:lnTo>
                    <a:pt x="104" y="0"/>
                  </a:lnTo>
                  <a:lnTo>
                    <a:pt x="96" y="0"/>
                  </a:lnTo>
                  <a:lnTo>
                    <a:pt x="88" y="0"/>
                  </a:lnTo>
                  <a:lnTo>
                    <a:pt x="72" y="0"/>
                  </a:lnTo>
                  <a:lnTo>
                    <a:pt x="64" y="0"/>
                  </a:lnTo>
                  <a:lnTo>
                    <a:pt x="56" y="0"/>
                  </a:lnTo>
                  <a:lnTo>
                    <a:pt x="40" y="9"/>
                  </a:lnTo>
                  <a:lnTo>
                    <a:pt x="32" y="9"/>
                  </a:lnTo>
                  <a:lnTo>
                    <a:pt x="32" y="18"/>
                  </a:lnTo>
                  <a:lnTo>
                    <a:pt x="24" y="18"/>
                  </a:lnTo>
                  <a:lnTo>
                    <a:pt x="16" y="35"/>
                  </a:lnTo>
                  <a:lnTo>
                    <a:pt x="0" y="35"/>
                  </a:lnTo>
                  <a:lnTo>
                    <a:pt x="0"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13" name="Freeform 355"/>
            <p:cNvSpPr>
              <a:spLocks/>
            </p:cNvSpPr>
            <p:nvPr/>
          </p:nvSpPr>
          <p:spPr bwMode="auto">
            <a:xfrm>
              <a:off x="3994" y="3375"/>
              <a:ext cx="64" cy="71"/>
            </a:xfrm>
            <a:custGeom>
              <a:avLst/>
              <a:gdLst>
                <a:gd name="T0" fmla="*/ 64 w 64"/>
                <a:gd name="T1" fmla="*/ 0 h 71"/>
                <a:gd name="T2" fmla="*/ 56 w 64"/>
                <a:gd name="T3" fmla="*/ 0 h 71"/>
                <a:gd name="T4" fmla="*/ 48 w 64"/>
                <a:gd name="T5" fmla="*/ 9 h 71"/>
                <a:gd name="T6" fmla="*/ 32 w 64"/>
                <a:gd name="T7" fmla="*/ 18 h 71"/>
                <a:gd name="T8" fmla="*/ 32 w 64"/>
                <a:gd name="T9" fmla="*/ 36 h 71"/>
                <a:gd name="T10" fmla="*/ 24 w 64"/>
                <a:gd name="T11" fmla="*/ 44 h 71"/>
                <a:gd name="T12" fmla="*/ 24 w 64"/>
                <a:gd name="T13" fmla="*/ 53 h 71"/>
                <a:gd name="T14" fmla="*/ 16 w 64"/>
                <a:gd name="T15" fmla="*/ 53 h 71"/>
                <a:gd name="T16" fmla="*/ 0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64" y="0"/>
                  </a:moveTo>
                  <a:lnTo>
                    <a:pt x="56" y="0"/>
                  </a:lnTo>
                  <a:lnTo>
                    <a:pt x="48" y="9"/>
                  </a:lnTo>
                  <a:lnTo>
                    <a:pt x="32" y="18"/>
                  </a:lnTo>
                  <a:lnTo>
                    <a:pt x="32" y="36"/>
                  </a:lnTo>
                  <a:lnTo>
                    <a:pt x="24" y="44"/>
                  </a:lnTo>
                  <a:lnTo>
                    <a:pt x="24" y="53"/>
                  </a:lnTo>
                  <a:lnTo>
                    <a:pt x="16" y="53"/>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914" name="Freeform 356"/>
            <p:cNvSpPr>
              <a:spLocks/>
            </p:cNvSpPr>
            <p:nvPr/>
          </p:nvSpPr>
          <p:spPr bwMode="auto">
            <a:xfrm>
              <a:off x="3946" y="3455"/>
              <a:ext cx="96" cy="43"/>
            </a:xfrm>
            <a:custGeom>
              <a:avLst/>
              <a:gdLst>
                <a:gd name="T0" fmla="*/ 96 w 96"/>
                <a:gd name="T1" fmla="*/ 0 h 43"/>
                <a:gd name="T2" fmla="*/ 80 w 96"/>
                <a:gd name="T3" fmla="*/ 0 h 43"/>
                <a:gd name="T4" fmla="*/ 72 w 96"/>
                <a:gd name="T5" fmla="*/ 8 h 43"/>
                <a:gd name="T6" fmla="*/ 64 w 96"/>
                <a:gd name="T7" fmla="*/ 8 h 43"/>
                <a:gd name="T8" fmla="*/ 48 w 96"/>
                <a:gd name="T9" fmla="*/ 26 h 43"/>
                <a:gd name="T10" fmla="*/ 40 w 96"/>
                <a:gd name="T11" fmla="*/ 26 h 43"/>
                <a:gd name="T12" fmla="*/ 32 w 96"/>
                <a:gd name="T13" fmla="*/ 26 h 43"/>
                <a:gd name="T14" fmla="*/ 16 w 96"/>
                <a:gd name="T15" fmla="*/ 26 h 43"/>
                <a:gd name="T16" fmla="*/ 8 w 96"/>
                <a:gd name="T17" fmla="*/ 35 h 43"/>
                <a:gd name="T18" fmla="*/ 0 w 96"/>
                <a:gd name="T19" fmla="*/ 35 h 43"/>
                <a:gd name="T20" fmla="*/ 0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96" y="0"/>
                  </a:moveTo>
                  <a:lnTo>
                    <a:pt x="80" y="0"/>
                  </a:lnTo>
                  <a:lnTo>
                    <a:pt x="72" y="8"/>
                  </a:lnTo>
                  <a:lnTo>
                    <a:pt x="64" y="8"/>
                  </a:lnTo>
                  <a:lnTo>
                    <a:pt x="48" y="26"/>
                  </a:lnTo>
                  <a:lnTo>
                    <a:pt x="40" y="26"/>
                  </a:lnTo>
                  <a:lnTo>
                    <a:pt x="32" y="26"/>
                  </a:lnTo>
                  <a:lnTo>
                    <a:pt x="16" y="26"/>
                  </a:lnTo>
                  <a:lnTo>
                    <a:pt x="8" y="35"/>
                  </a:lnTo>
                  <a:lnTo>
                    <a:pt x="0" y="35"/>
                  </a:lnTo>
                  <a:lnTo>
                    <a:pt x="0"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4462" name="Group 357"/>
          <p:cNvGrpSpPr>
            <a:grpSpLocks/>
          </p:cNvGrpSpPr>
          <p:nvPr/>
        </p:nvGrpSpPr>
        <p:grpSpPr bwMode="auto">
          <a:xfrm>
            <a:off x="4375150" y="2393950"/>
            <a:ext cx="798513" cy="725488"/>
            <a:chOff x="3978" y="2760"/>
            <a:chExt cx="503" cy="457"/>
          </a:xfrm>
        </p:grpSpPr>
        <p:sp>
          <p:nvSpPr>
            <p:cNvPr id="492856" name="Freeform 358"/>
            <p:cNvSpPr>
              <a:spLocks/>
            </p:cNvSpPr>
            <p:nvPr/>
          </p:nvSpPr>
          <p:spPr bwMode="auto">
            <a:xfrm>
              <a:off x="3978" y="3006"/>
              <a:ext cx="248" cy="211"/>
            </a:xfrm>
            <a:custGeom>
              <a:avLst/>
              <a:gdLst>
                <a:gd name="T0" fmla="*/ 248 w 248"/>
                <a:gd name="T1" fmla="*/ 211 h 211"/>
                <a:gd name="T2" fmla="*/ 240 w 248"/>
                <a:gd name="T3" fmla="*/ 194 h 211"/>
                <a:gd name="T4" fmla="*/ 240 w 248"/>
                <a:gd name="T5" fmla="*/ 194 h 211"/>
                <a:gd name="T6" fmla="*/ 240 w 248"/>
                <a:gd name="T7" fmla="*/ 194 h 211"/>
                <a:gd name="T8" fmla="*/ 240 w 248"/>
                <a:gd name="T9" fmla="*/ 185 h 211"/>
                <a:gd name="T10" fmla="*/ 232 w 248"/>
                <a:gd name="T11" fmla="*/ 176 h 211"/>
                <a:gd name="T12" fmla="*/ 232 w 248"/>
                <a:gd name="T13" fmla="*/ 158 h 211"/>
                <a:gd name="T14" fmla="*/ 232 w 248"/>
                <a:gd name="T15" fmla="*/ 150 h 211"/>
                <a:gd name="T16" fmla="*/ 216 w 248"/>
                <a:gd name="T17" fmla="*/ 141 h 211"/>
                <a:gd name="T18" fmla="*/ 208 w 248"/>
                <a:gd name="T19" fmla="*/ 123 h 211"/>
                <a:gd name="T20" fmla="*/ 208 w 248"/>
                <a:gd name="T21" fmla="*/ 114 h 211"/>
                <a:gd name="T22" fmla="*/ 200 w 248"/>
                <a:gd name="T23" fmla="*/ 106 h 211"/>
                <a:gd name="T24" fmla="*/ 184 w 248"/>
                <a:gd name="T25" fmla="*/ 97 h 211"/>
                <a:gd name="T26" fmla="*/ 176 w 248"/>
                <a:gd name="T27" fmla="*/ 79 h 211"/>
                <a:gd name="T28" fmla="*/ 176 w 248"/>
                <a:gd name="T29" fmla="*/ 71 h 211"/>
                <a:gd name="T30" fmla="*/ 176 w 248"/>
                <a:gd name="T31" fmla="*/ 71 h 211"/>
                <a:gd name="T32" fmla="*/ 152 w 248"/>
                <a:gd name="T33" fmla="*/ 62 h 211"/>
                <a:gd name="T34" fmla="*/ 144 w 248"/>
                <a:gd name="T35" fmla="*/ 44 h 211"/>
                <a:gd name="T36" fmla="*/ 136 w 248"/>
                <a:gd name="T37" fmla="*/ 35 h 211"/>
                <a:gd name="T38" fmla="*/ 112 w 248"/>
                <a:gd name="T39" fmla="*/ 35 h 211"/>
                <a:gd name="T40" fmla="*/ 104 w 248"/>
                <a:gd name="T41" fmla="*/ 27 h 211"/>
                <a:gd name="T42" fmla="*/ 80 w 248"/>
                <a:gd name="T43" fmla="*/ 27 h 211"/>
                <a:gd name="T44" fmla="*/ 72 w 248"/>
                <a:gd name="T45" fmla="*/ 27 h 211"/>
                <a:gd name="T46" fmla="*/ 48 w 248"/>
                <a:gd name="T47" fmla="*/ 9 h 211"/>
                <a:gd name="T48" fmla="*/ 40 w 248"/>
                <a:gd name="T49" fmla="*/ 9 h 211"/>
                <a:gd name="T50" fmla="*/ 32 w 248"/>
                <a:gd name="T51" fmla="*/ 9 h 211"/>
                <a:gd name="T52" fmla="*/ 16 w 248"/>
                <a:gd name="T53" fmla="*/ 9 h 211"/>
                <a:gd name="T54" fmla="*/ 8 w 248"/>
                <a:gd name="T55" fmla="*/ 9 h 211"/>
                <a:gd name="T56" fmla="*/ 8 w 248"/>
                <a:gd name="T57" fmla="*/ 9 h 211"/>
                <a:gd name="T58" fmla="*/ 0 w 248"/>
                <a:gd name="T59" fmla="*/ 0 h 211"/>
                <a:gd name="T60" fmla="*/ 8 w 248"/>
                <a:gd name="T61" fmla="*/ 9 h 211"/>
                <a:gd name="T62" fmla="*/ 8 w 248"/>
                <a:gd name="T63" fmla="*/ 9 h 211"/>
                <a:gd name="T64" fmla="*/ 8 w 248"/>
                <a:gd name="T65" fmla="*/ 9 h 211"/>
                <a:gd name="T66" fmla="*/ 16 w 248"/>
                <a:gd name="T67" fmla="*/ 9 h 211"/>
                <a:gd name="T68" fmla="*/ 16 w 248"/>
                <a:gd name="T69" fmla="*/ 9 h 211"/>
                <a:gd name="T70" fmla="*/ 32 w 248"/>
                <a:gd name="T71" fmla="*/ 27 h 211"/>
                <a:gd name="T72" fmla="*/ 40 w 248"/>
                <a:gd name="T73" fmla="*/ 27 h 211"/>
                <a:gd name="T74" fmla="*/ 48 w 248"/>
                <a:gd name="T75" fmla="*/ 27 h 211"/>
                <a:gd name="T76" fmla="*/ 72 w 248"/>
                <a:gd name="T77" fmla="*/ 35 h 211"/>
                <a:gd name="T78" fmla="*/ 80 w 248"/>
                <a:gd name="T79" fmla="*/ 44 h 211"/>
                <a:gd name="T80" fmla="*/ 88 w 248"/>
                <a:gd name="T81" fmla="*/ 44 h 211"/>
                <a:gd name="T82" fmla="*/ 104 w 248"/>
                <a:gd name="T83" fmla="*/ 62 h 211"/>
                <a:gd name="T84" fmla="*/ 112 w 248"/>
                <a:gd name="T85" fmla="*/ 71 h 211"/>
                <a:gd name="T86" fmla="*/ 120 w 248"/>
                <a:gd name="T87" fmla="*/ 79 h 211"/>
                <a:gd name="T88" fmla="*/ 136 w 248"/>
                <a:gd name="T89" fmla="*/ 79 h 211"/>
                <a:gd name="T90" fmla="*/ 144 w 248"/>
                <a:gd name="T91" fmla="*/ 97 h 211"/>
                <a:gd name="T92" fmla="*/ 144 w 248"/>
                <a:gd name="T93" fmla="*/ 97 h 211"/>
                <a:gd name="T94" fmla="*/ 152 w 248"/>
                <a:gd name="T95" fmla="*/ 106 h 211"/>
                <a:gd name="T96" fmla="*/ 168 w 248"/>
                <a:gd name="T97" fmla="*/ 114 h 211"/>
                <a:gd name="T98" fmla="*/ 176 w 248"/>
                <a:gd name="T99" fmla="*/ 123 h 211"/>
                <a:gd name="T100" fmla="*/ 176 w 248"/>
                <a:gd name="T101" fmla="*/ 141 h 211"/>
                <a:gd name="T102" fmla="*/ 184 w 248"/>
                <a:gd name="T103" fmla="*/ 150 h 211"/>
                <a:gd name="T104" fmla="*/ 184 w 248"/>
                <a:gd name="T105" fmla="*/ 158 h 211"/>
                <a:gd name="T106" fmla="*/ 200 w 248"/>
                <a:gd name="T107" fmla="*/ 158 h 211"/>
                <a:gd name="T108" fmla="*/ 200 w 248"/>
                <a:gd name="T109" fmla="*/ 176 h 211"/>
                <a:gd name="T110" fmla="*/ 208 w 248"/>
                <a:gd name="T111" fmla="*/ 185 h 211"/>
                <a:gd name="T112" fmla="*/ 208 w 248"/>
                <a:gd name="T113" fmla="*/ 194 h 211"/>
                <a:gd name="T114" fmla="*/ 208 w 248"/>
                <a:gd name="T115" fmla="*/ 194 h 211"/>
                <a:gd name="T116" fmla="*/ 208 w 248"/>
                <a:gd name="T117" fmla="*/ 194 h 211"/>
                <a:gd name="T118" fmla="*/ 208 w 248"/>
                <a:gd name="T119" fmla="*/ 194 h 211"/>
                <a:gd name="T120" fmla="*/ 216 w 248"/>
                <a:gd name="T121" fmla="*/ 211 h 211"/>
                <a:gd name="T122" fmla="*/ 248 w 248"/>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8"/>
                <a:gd name="T187" fmla="*/ 0 h 211"/>
                <a:gd name="T188" fmla="*/ 248 w 248"/>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8" h="211">
                  <a:moveTo>
                    <a:pt x="248" y="211"/>
                  </a:moveTo>
                  <a:lnTo>
                    <a:pt x="240" y="194"/>
                  </a:lnTo>
                  <a:lnTo>
                    <a:pt x="240" y="185"/>
                  </a:lnTo>
                  <a:lnTo>
                    <a:pt x="232" y="176"/>
                  </a:lnTo>
                  <a:lnTo>
                    <a:pt x="232" y="158"/>
                  </a:lnTo>
                  <a:lnTo>
                    <a:pt x="232" y="150"/>
                  </a:lnTo>
                  <a:lnTo>
                    <a:pt x="216" y="141"/>
                  </a:lnTo>
                  <a:lnTo>
                    <a:pt x="208" y="123"/>
                  </a:lnTo>
                  <a:lnTo>
                    <a:pt x="208" y="114"/>
                  </a:lnTo>
                  <a:lnTo>
                    <a:pt x="200" y="106"/>
                  </a:lnTo>
                  <a:lnTo>
                    <a:pt x="184" y="97"/>
                  </a:lnTo>
                  <a:lnTo>
                    <a:pt x="176" y="79"/>
                  </a:lnTo>
                  <a:lnTo>
                    <a:pt x="176" y="71"/>
                  </a:lnTo>
                  <a:lnTo>
                    <a:pt x="152" y="62"/>
                  </a:lnTo>
                  <a:lnTo>
                    <a:pt x="144" y="44"/>
                  </a:lnTo>
                  <a:lnTo>
                    <a:pt x="136" y="35"/>
                  </a:lnTo>
                  <a:lnTo>
                    <a:pt x="112" y="35"/>
                  </a:lnTo>
                  <a:lnTo>
                    <a:pt x="104" y="27"/>
                  </a:lnTo>
                  <a:lnTo>
                    <a:pt x="80" y="27"/>
                  </a:lnTo>
                  <a:lnTo>
                    <a:pt x="72" y="27"/>
                  </a:lnTo>
                  <a:lnTo>
                    <a:pt x="48" y="9"/>
                  </a:lnTo>
                  <a:lnTo>
                    <a:pt x="40" y="9"/>
                  </a:lnTo>
                  <a:lnTo>
                    <a:pt x="32" y="9"/>
                  </a:lnTo>
                  <a:lnTo>
                    <a:pt x="16" y="9"/>
                  </a:lnTo>
                  <a:lnTo>
                    <a:pt x="8" y="9"/>
                  </a:lnTo>
                  <a:lnTo>
                    <a:pt x="0" y="0"/>
                  </a:lnTo>
                  <a:lnTo>
                    <a:pt x="8" y="9"/>
                  </a:lnTo>
                  <a:lnTo>
                    <a:pt x="16" y="9"/>
                  </a:lnTo>
                  <a:lnTo>
                    <a:pt x="32" y="27"/>
                  </a:lnTo>
                  <a:lnTo>
                    <a:pt x="40" y="27"/>
                  </a:lnTo>
                  <a:lnTo>
                    <a:pt x="48" y="27"/>
                  </a:lnTo>
                  <a:lnTo>
                    <a:pt x="72" y="35"/>
                  </a:lnTo>
                  <a:lnTo>
                    <a:pt x="80" y="44"/>
                  </a:lnTo>
                  <a:lnTo>
                    <a:pt x="88" y="44"/>
                  </a:lnTo>
                  <a:lnTo>
                    <a:pt x="104" y="62"/>
                  </a:lnTo>
                  <a:lnTo>
                    <a:pt x="112" y="71"/>
                  </a:lnTo>
                  <a:lnTo>
                    <a:pt x="120" y="79"/>
                  </a:lnTo>
                  <a:lnTo>
                    <a:pt x="136" y="79"/>
                  </a:lnTo>
                  <a:lnTo>
                    <a:pt x="144" y="97"/>
                  </a:lnTo>
                  <a:lnTo>
                    <a:pt x="152" y="106"/>
                  </a:lnTo>
                  <a:lnTo>
                    <a:pt x="168" y="114"/>
                  </a:lnTo>
                  <a:lnTo>
                    <a:pt x="176" y="123"/>
                  </a:lnTo>
                  <a:lnTo>
                    <a:pt x="176" y="141"/>
                  </a:lnTo>
                  <a:lnTo>
                    <a:pt x="184" y="150"/>
                  </a:lnTo>
                  <a:lnTo>
                    <a:pt x="184" y="158"/>
                  </a:lnTo>
                  <a:lnTo>
                    <a:pt x="200" y="158"/>
                  </a:lnTo>
                  <a:lnTo>
                    <a:pt x="200" y="176"/>
                  </a:lnTo>
                  <a:lnTo>
                    <a:pt x="208" y="185"/>
                  </a:lnTo>
                  <a:lnTo>
                    <a:pt x="208" y="194"/>
                  </a:lnTo>
                  <a:lnTo>
                    <a:pt x="216" y="211"/>
                  </a:lnTo>
                  <a:lnTo>
                    <a:pt x="248"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57" name="Freeform 359"/>
            <p:cNvSpPr>
              <a:spLocks/>
            </p:cNvSpPr>
            <p:nvPr/>
          </p:nvSpPr>
          <p:spPr bwMode="auto">
            <a:xfrm>
              <a:off x="3978" y="3006"/>
              <a:ext cx="248" cy="211"/>
            </a:xfrm>
            <a:custGeom>
              <a:avLst/>
              <a:gdLst>
                <a:gd name="T0" fmla="*/ 248 w 248"/>
                <a:gd name="T1" fmla="*/ 211 h 211"/>
                <a:gd name="T2" fmla="*/ 240 w 248"/>
                <a:gd name="T3" fmla="*/ 194 h 211"/>
                <a:gd name="T4" fmla="*/ 240 w 248"/>
                <a:gd name="T5" fmla="*/ 194 h 211"/>
                <a:gd name="T6" fmla="*/ 240 w 248"/>
                <a:gd name="T7" fmla="*/ 194 h 211"/>
                <a:gd name="T8" fmla="*/ 240 w 248"/>
                <a:gd name="T9" fmla="*/ 185 h 211"/>
                <a:gd name="T10" fmla="*/ 232 w 248"/>
                <a:gd name="T11" fmla="*/ 176 h 211"/>
                <a:gd name="T12" fmla="*/ 232 w 248"/>
                <a:gd name="T13" fmla="*/ 158 h 211"/>
                <a:gd name="T14" fmla="*/ 232 w 248"/>
                <a:gd name="T15" fmla="*/ 150 h 211"/>
                <a:gd name="T16" fmla="*/ 216 w 248"/>
                <a:gd name="T17" fmla="*/ 141 h 211"/>
                <a:gd name="T18" fmla="*/ 208 w 248"/>
                <a:gd name="T19" fmla="*/ 123 h 211"/>
                <a:gd name="T20" fmla="*/ 208 w 248"/>
                <a:gd name="T21" fmla="*/ 114 h 211"/>
                <a:gd name="T22" fmla="*/ 200 w 248"/>
                <a:gd name="T23" fmla="*/ 106 h 211"/>
                <a:gd name="T24" fmla="*/ 184 w 248"/>
                <a:gd name="T25" fmla="*/ 97 h 211"/>
                <a:gd name="T26" fmla="*/ 176 w 248"/>
                <a:gd name="T27" fmla="*/ 79 h 211"/>
                <a:gd name="T28" fmla="*/ 176 w 248"/>
                <a:gd name="T29" fmla="*/ 71 h 211"/>
                <a:gd name="T30" fmla="*/ 176 w 248"/>
                <a:gd name="T31" fmla="*/ 71 h 211"/>
                <a:gd name="T32" fmla="*/ 152 w 248"/>
                <a:gd name="T33" fmla="*/ 62 h 211"/>
                <a:gd name="T34" fmla="*/ 144 w 248"/>
                <a:gd name="T35" fmla="*/ 44 h 211"/>
                <a:gd name="T36" fmla="*/ 136 w 248"/>
                <a:gd name="T37" fmla="*/ 35 h 211"/>
                <a:gd name="T38" fmla="*/ 112 w 248"/>
                <a:gd name="T39" fmla="*/ 35 h 211"/>
                <a:gd name="T40" fmla="*/ 104 w 248"/>
                <a:gd name="T41" fmla="*/ 27 h 211"/>
                <a:gd name="T42" fmla="*/ 80 w 248"/>
                <a:gd name="T43" fmla="*/ 27 h 211"/>
                <a:gd name="T44" fmla="*/ 72 w 248"/>
                <a:gd name="T45" fmla="*/ 27 h 211"/>
                <a:gd name="T46" fmla="*/ 48 w 248"/>
                <a:gd name="T47" fmla="*/ 9 h 211"/>
                <a:gd name="T48" fmla="*/ 40 w 248"/>
                <a:gd name="T49" fmla="*/ 9 h 211"/>
                <a:gd name="T50" fmla="*/ 32 w 248"/>
                <a:gd name="T51" fmla="*/ 9 h 211"/>
                <a:gd name="T52" fmla="*/ 16 w 248"/>
                <a:gd name="T53" fmla="*/ 9 h 211"/>
                <a:gd name="T54" fmla="*/ 8 w 248"/>
                <a:gd name="T55" fmla="*/ 9 h 211"/>
                <a:gd name="T56" fmla="*/ 8 w 248"/>
                <a:gd name="T57" fmla="*/ 9 h 211"/>
                <a:gd name="T58" fmla="*/ 0 w 248"/>
                <a:gd name="T59" fmla="*/ 0 h 211"/>
                <a:gd name="T60" fmla="*/ 8 w 248"/>
                <a:gd name="T61" fmla="*/ 9 h 211"/>
                <a:gd name="T62" fmla="*/ 8 w 248"/>
                <a:gd name="T63" fmla="*/ 9 h 211"/>
                <a:gd name="T64" fmla="*/ 8 w 248"/>
                <a:gd name="T65" fmla="*/ 9 h 211"/>
                <a:gd name="T66" fmla="*/ 16 w 248"/>
                <a:gd name="T67" fmla="*/ 9 h 211"/>
                <a:gd name="T68" fmla="*/ 16 w 248"/>
                <a:gd name="T69" fmla="*/ 9 h 211"/>
                <a:gd name="T70" fmla="*/ 32 w 248"/>
                <a:gd name="T71" fmla="*/ 27 h 211"/>
                <a:gd name="T72" fmla="*/ 40 w 248"/>
                <a:gd name="T73" fmla="*/ 27 h 211"/>
                <a:gd name="T74" fmla="*/ 48 w 248"/>
                <a:gd name="T75" fmla="*/ 27 h 211"/>
                <a:gd name="T76" fmla="*/ 72 w 248"/>
                <a:gd name="T77" fmla="*/ 35 h 211"/>
                <a:gd name="T78" fmla="*/ 80 w 248"/>
                <a:gd name="T79" fmla="*/ 44 h 211"/>
                <a:gd name="T80" fmla="*/ 88 w 248"/>
                <a:gd name="T81" fmla="*/ 44 h 211"/>
                <a:gd name="T82" fmla="*/ 104 w 248"/>
                <a:gd name="T83" fmla="*/ 62 h 211"/>
                <a:gd name="T84" fmla="*/ 112 w 248"/>
                <a:gd name="T85" fmla="*/ 71 h 211"/>
                <a:gd name="T86" fmla="*/ 120 w 248"/>
                <a:gd name="T87" fmla="*/ 79 h 211"/>
                <a:gd name="T88" fmla="*/ 136 w 248"/>
                <a:gd name="T89" fmla="*/ 79 h 211"/>
                <a:gd name="T90" fmla="*/ 144 w 248"/>
                <a:gd name="T91" fmla="*/ 97 h 211"/>
                <a:gd name="T92" fmla="*/ 144 w 248"/>
                <a:gd name="T93" fmla="*/ 97 h 211"/>
                <a:gd name="T94" fmla="*/ 152 w 248"/>
                <a:gd name="T95" fmla="*/ 106 h 211"/>
                <a:gd name="T96" fmla="*/ 168 w 248"/>
                <a:gd name="T97" fmla="*/ 114 h 211"/>
                <a:gd name="T98" fmla="*/ 176 w 248"/>
                <a:gd name="T99" fmla="*/ 123 h 211"/>
                <a:gd name="T100" fmla="*/ 176 w 248"/>
                <a:gd name="T101" fmla="*/ 141 h 211"/>
                <a:gd name="T102" fmla="*/ 184 w 248"/>
                <a:gd name="T103" fmla="*/ 150 h 211"/>
                <a:gd name="T104" fmla="*/ 184 w 248"/>
                <a:gd name="T105" fmla="*/ 158 h 211"/>
                <a:gd name="T106" fmla="*/ 200 w 248"/>
                <a:gd name="T107" fmla="*/ 158 h 211"/>
                <a:gd name="T108" fmla="*/ 200 w 248"/>
                <a:gd name="T109" fmla="*/ 176 h 211"/>
                <a:gd name="T110" fmla="*/ 208 w 248"/>
                <a:gd name="T111" fmla="*/ 185 h 211"/>
                <a:gd name="T112" fmla="*/ 208 w 248"/>
                <a:gd name="T113" fmla="*/ 194 h 211"/>
                <a:gd name="T114" fmla="*/ 208 w 248"/>
                <a:gd name="T115" fmla="*/ 194 h 211"/>
                <a:gd name="T116" fmla="*/ 208 w 248"/>
                <a:gd name="T117" fmla="*/ 194 h 211"/>
                <a:gd name="T118" fmla="*/ 208 w 248"/>
                <a:gd name="T119" fmla="*/ 194 h 211"/>
                <a:gd name="T120" fmla="*/ 216 w 248"/>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8"/>
                <a:gd name="T184" fmla="*/ 0 h 211"/>
                <a:gd name="T185" fmla="*/ 248 w 248"/>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8" h="211">
                  <a:moveTo>
                    <a:pt x="248" y="211"/>
                  </a:moveTo>
                  <a:lnTo>
                    <a:pt x="240" y="194"/>
                  </a:lnTo>
                  <a:lnTo>
                    <a:pt x="240" y="185"/>
                  </a:lnTo>
                  <a:lnTo>
                    <a:pt x="232" y="176"/>
                  </a:lnTo>
                  <a:lnTo>
                    <a:pt x="232" y="158"/>
                  </a:lnTo>
                  <a:lnTo>
                    <a:pt x="232" y="150"/>
                  </a:lnTo>
                  <a:lnTo>
                    <a:pt x="216" y="141"/>
                  </a:lnTo>
                  <a:lnTo>
                    <a:pt x="208" y="123"/>
                  </a:lnTo>
                  <a:lnTo>
                    <a:pt x="208" y="114"/>
                  </a:lnTo>
                  <a:lnTo>
                    <a:pt x="200" y="106"/>
                  </a:lnTo>
                  <a:lnTo>
                    <a:pt x="184" y="97"/>
                  </a:lnTo>
                  <a:lnTo>
                    <a:pt x="176" y="79"/>
                  </a:lnTo>
                  <a:lnTo>
                    <a:pt x="176" y="71"/>
                  </a:lnTo>
                  <a:lnTo>
                    <a:pt x="152" y="62"/>
                  </a:lnTo>
                  <a:lnTo>
                    <a:pt x="144" y="44"/>
                  </a:lnTo>
                  <a:lnTo>
                    <a:pt x="136" y="35"/>
                  </a:lnTo>
                  <a:lnTo>
                    <a:pt x="112" y="35"/>
                  </a:lnTo>
                  <a:lnTo>
                    <a:pt x="104" y="27"/>
                  </a:lnTo>
                  <a:lnTo>
                    <a:pt x="80" y="27"/>
                  </a:lnTo>
                  <a:lnTo>
                    <a:pt x="72" y="27"/>
                  </a:lnTo>
                  <a:lnTo>
                    <a:pt x="48" y="9"/>
                  </a:lnTo>
                  <a:lnTo>
                    <a:pt x="40" y="9"/>
                  </a:lnTo>
                  <a:lnTo>
                    <a:pt x="32" y="9"/>
                  </a:lnTo>
                  <a:lnTo>
                    <a:pt x="16" y="9"/>
                  </a:lnTo>
                  <a:lnTo>
                    <a:pt x="8" y="9"/>
                  </a:lnTo>
                  <a:lnTo>
                    <a:pt x="0" y="0"/>
                  </a:lnTo>
                  <a:lnTo>
                    <a:pt x="8" y="9"/>
                  </a:lnTo>
                  <a:lnTo>
                    <a:pt x="16" y="9"/>
                  </a:lnTo>
                  <a:lnTo>
                    <a:pt x="32" y="27"/>
                  </a:lnTo>
                  <a:lnTo>
                    <a:pt x="40" y="27"/>
                  </a:lnTo>
                  <a:lnTo>
                    <a:pt x="48" y="27"/>
                  </a:lnTo>
                  <a:lnTo>
                    <a:pt x="72" y="35"/>
                  </a:lnTo>
                  <a:lnTo>
                    <a:pt x="80" y="44"/>
                  </a:lnTo>
                  <a:lnTo>
                    <a:pt x="88" y="44"/>
                  </a:lnTo>
                  <a:lnTo>
                    <a:pt x="104" y="62"/>
                  </a:lnTo>
                  <a:lnTo>
                    <a:pt x="112" y="71"/>
                  </a:lnTo>
                  <a:lnTo>
                    <a:pt x="120" y="79"/>
                  </a:lnTo>
                  <a:lnTo>
                    <a:pt x="136" y="79"/>
                  </a:lnTo>
                  <a:lnTo>
                    <a:pt x="144" y="97"/>
                  </a:lnTo>
                  <a:lnTo>
                    <a:pt x="152" y="106"/>
                  </a:lnTo>
                  <a:lnTo>
                    <a:pt x="168" y="114"/>
                  </a:lnTo>
                  <a:lnTo>
                    <a:pt x="176" y="123"/>
                  </a:lnTo>
                  <a:lnTo>
                    <a:pt x="176" y="141"/>
                  </a:lnTo>
                  <a:lnTo>
                    <a:pt x="184" y="150"/>
                  </a:lnTo>
                  <a:lnTo>
                    <a:pt x="184" y="158"/>
                  </a:lnTo>
                  <a:lnTo>
                    <a:pt x="200" y="158"/>
                  </a:lnTo>
                  <a:lnTo>
                    <a:pt x="200" y="176"/>
                  </a:lnTo>
                  <a:lnTo>
                    <a:pt x="208" y="185"/>
                  </a:lnTo>
                  <a:lnTo>
                    <a:pt x="208" y="194"/>
                  </a:lnTo>
                  <a:lnTo>
                    <a:pt x="216"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58" name="Freeform 360"/>
            <p:cNvSpPr>
              <a:spLocks/>
            </p:cNvSpPr>
            <p:nvPr/>
          </p:nvSpPr>
          <p:spPr bwMode="auto">
            <a:xfrm>
              <a:off x="4210" y="2962"/>
              <a:ext cx="199" cy="255"/>
            </a:xfrm>
            <a:custGeom>
              <a:avLst/>
              <a:gdLst>
                <a:gd name="T0" fmla="*/ 48 w 199"/>
                <a:gd name="T1" fmla="*/ 255 h 255"/>
                <a:gd name="T2" fmla="*/ 48 w 199"/>
                <a:gd name="T3" fmla="*/ 238 h 255"/>
                <a:gd name="T4" fmla="*/ 48 w 199"/>
                <a:gd name="T5" fmla="*/ 238 h 255"/>
                <a:gd name="T6" fmla="*/ 48 w 199"/>
                <a:gd name="T7" fmla="*/ 238 h 255"/>
                <a:gd name="T8" fmla="*/ 48 w 199"/>
                <a:gd name="T9" fmla="*/ 229 h 255"/>
                <a:gd name="T10" fmla="*/ 48 w 199"/>
                <a:gd name="T11" fmla="*/ 229 h 255"/>
                <a:gd name="T12" fmla="*/ 48 w 199"/>
                <a:gd name="T13" fmla="*/ 220 h 255"/>
                <a:gd name="T14" fmla="*/ 56 w 199"/>
                <a:gd name="T15" fmla="*/ 202 h 255"/>
                <a:gd name="T16" fmla="*/ 56 w 199"/>
                <a:gd name="T17" fmla="*/ 194 h 255"/>
                <a:gd name="T18" fmla="*/ 56 w 199"/>
                <a:gd name="T19" fmla="*/ 194 h 255"/>
                <a:gd name="T20" fmla="*/ 72 w 199"/>
                <a:gd name="T21" fmla="*/ 185 h 255"/>
                <a:gd name="T22" fmla="*/ 72 w 199"/>
                <a:gd name="T23" fmla="*/ 167 h 255"/>
                <a:gd name="T24" fmla="*/ 80 w 199"/>
                <a:gd name="T25" fmla="*/ 158 h 255"/>
                <a:gd name="T26" fmla="*/ 80 w 199"/>
                <a:gd name="T27" fmla="*/ 150 h 255"/>
                <a:gd name="T28" fmla="*/ 80 w 199"/>
                <a:gd name="T29" fmla="*/ 150 h 255"/>
                <a:gd name="T30" fmla="*/ 88 w 199"/>
                <a:gd name="T31" fmla="*/ 150 h 255"/>
                <a:gd name="T32" fmla="*/ 88 w 199"/>
                <a:gd name="T33" fmla="*/ 123 h 255"/>
                <a:gd name="T34" fmla="*/ 104 w 199"/>
                <a:gd name="T35" fmla="*/ 115 h 255"/>
                <a:gd name="T36" fmla="*/ 112 w 199"/>
                <a:gd name="T37" fmla="*/ 106 h 255"/>
                <a:gd name="T38" fmla="*/ 120 w 199"/>
                <a:gd name="T39" fmla="*/ 88 h 255"/>
                <a:gd name="T40" fmla="*/ 135 w 199"/>
                <a:gd name="T41" fmla="*/ 79 h 255"/>
                <a:gd name="T42" fmla="*/ 143 w 199"/>
                <a:gd name="T43" fmla="*/ 71 h 255"/>
                <a:gd name="T44" fmla="*/ 151 w 199"/>
                <a:gd name="T45" fmla="*/ 53 h 255"/>
                <a:gd name="T46" fmla="*/ 151 w 199"/>
                <a:gd name="T47" fmla="*/ 44 h 255"/>
                <a:gd name="T48" fmla="*/ 167 w 199"/>
                <a:gd name="T49" fmla="*/ 35 h 255"/>
                <a:gd name="T50" fmla="*/ 175 w 199"/>
                <a:gd name="T51" fmla="*/ 27 h 255"/>
                <a:gd name="T52" fmla="*/ 183 w 199"/>
                <a:gd name="T53" fmla="*/ 9 h 255"/>
                <a:gd name="T54" fmla="*/ 183 w 199"/>
                <a:gd name="T55" fmla="*/ 9 h 255"/>
                <a:gd name="T56" fmla="*/ 183 w 199"/>
                <a:gd name="T57" fmla="*/ 9 h 255"/>
                <a:gd name="T58" fmla="*/ 183 w 199"/>
                <a:gd name="T59" fmla="*/ 0 h 255"/>
                <a:gd name="T60" fmla="*/ 199 w 199"/>
                <a:gd name="T61" fmla="*/ 9 h 255"/>
                <a:gd name="T62" fmla="*/ 183 w 199"/>
                <a:gd name="T63" fmla="*/ 9 h 255"/>
                <a:gd name="T64" fmla="*/ 183 w 199"/>
                <a:gd name="T65" fmla="*/ 9 h 255"/>
                <a:gd name="T66" fmla="*/ 183 w 199"/>
                <a:gd name="T67" fmla="*/ 9 h 255"/>
                <a:gd name="T68" fmla="*/ 175 w 199"/>
                <a:gd name="T69" fmla="*/ 9 h 255"/>
                <a:gd name="T70" fmla="*/ 167 w 199"/>
                <a:gd name="T71" fmla="*/ 9 h 255"/>
                <a:gd name="T72" fmla="*/ 151 w 199"/>
                <a:gd name="T73" fmla="*/ 27 h 255"/>
                <a:gd name="T74" fmla="*/ 143 w 199"/>
                <a:gd name="T75" fmla="*/ 27 h 255"/>
                <a:gd name="T76" fmla="*/ 135 w 199"/>
                <a:gd name="T77" fmla="*/ 27 h 255"/>
                <a:gd name="T78" fmla="*/ 120 w 199"/>
                <a:gd name="T79" fmla="*/ 35 h 255"/>
                <a:gd name="T80" fmla="*/ 112 w 199"/>
                <a:gd name="T81" fmla="*/ 44 h 255"/>
                <a:gd name="T82" fmla="*/ 104 w 199"/>
                <a:gd name="T83" fmla="*/ 44 h 255"/>
                <a:gd name="T84" fmla="*/ 88 w 199"/>
                <a:gd name="T85" fmla="*/ 53 h 255"/>
                <a:gd name="T86" fmla="*/ 72 w 199"/>
                <a:gd name="T87" fmla="*/ 71 h 255"/>
                <a:gd name="T88" fmla="*/ 72 w 199"/>
                <a:gd name="T89" fmla="*/ 71 h 255"/>
                <a:gd name="T90" fmla="*/ 72 w 199"/>
                <a:gd name="T91" fmla="*/ 79 h 255"/>
                <a:gd name="T92" fmla="*/ 56 w 199"/>
                <a:gd name="T93" fmla="*/ 88 h 255"/>
                <a:gd name="T94" fmla="*/ 48 w 199"/>
                <a:gd name="T95" fmla="*/ 106 h 255"/>
                <a:gd name="T96" fmla="*/ 40 w 199"/>
                <a:gd name="T97" fmla="*/ 115 h 255"/>
                <a:gd name="T98" fmla="*/ 40 w 199"/>
                <a:gd name="T99" fmla="*/ 141 h 255"/>
                <a:gd name="T100" fmla="*/ 32 w 199"/>
                <a:gd name="T101" fmla="*/ 150 h 255"/>
                <a:gd name="T102" fmla="*/ 16 w 199"/>
                <a:gd name="T103" fmla="*/ 158 h 255"/>
                <a:gd name="T104" fmla="*/ 16 w 199"/>
                <a:gd name="T105" fmla="*/ 185 h 255"/>
                <a:gd name="T106" fmla="*/ 16 w 199"/>
                <a:gd name="T107" fmla="*/ 194 h 255"/>
                <a:gd name="T108" fmla="*/ 8 w 199"/>
                <a:gd name="T109" fmla="*/ 202 h 255"/>
                <a:gd name="T110" fmla="*/ 8 w 199"/>
                <a:gd name="T111" fmla="*/ 220 h 255"/>
                <a:gd name="T112" fmla="*/ 8 w 199"/>
                <a:gd name="T113" fmla="*/ 229 h 255"/>
                <a:gd name="T114" fmla="*/ 8 w 199"/>
                <a:gd name="T115" fmla="*/ 238 h 255"/>
                <a:gd name="T116" fmla="*/ 8 w 199"/>
                <a:gd name="T117" fmla="*/ 238 h 255"/>
                <a:gd name="T118" fmla="*/ 0 w 199"/>
                <a:gd name="T119" fmla="*/ 238 h 255"/>
                <a:gd name="T120" fmla="*/ 8 w 199"/>
                <a:gd name="T121" fmla="*/ 255 h 255"/>
                <a:gd name="T122" fmla="*/ 48 w 199"/>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99"/>
                <a:gd name="T187" fmla="*/ 0 h 255"/>
                <a:gd name="T188" fmla="*/ 199 w 199"/>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99" h="255">
                  <a:moveTo>
                    <a:pt x="48" y="255"/>
                  </a:moveTo>
                  <a:lnTo>
                    <a:pt x="48" y="238"/>
                  </a:lnTo>
                  <a:lnTo>
                    <a:pt x="48" y="229"/>
                  </a:lnTo>
                  <a:lnTo>
                    <a:pt x="48" y="220"/>
                  </a:lnTo>
                  <a:lnTo>
                    <a:pt x="56" y="202"/>
                  </a:lnTo>
                  <a:lnTo>
                    <a:pt x="56" y="194"/>
                  </a:lnTo>
                  <a:lnTo>
                    <a:pt x="72" y="185"/>
                  </a:lnTo>
                  <a:lnTo>
                    <a:pt x="72" y="167"/>
                  </a:lnTo>
                  <a:lnTo>
                    <a:pt x="80" y="158"/>
                  </a:lnTo>
                  <a:lnTo>
                    <a:pt x="80" y="150"/>
                  </a:lnTo>
                  <a:lnTo>
                    <a:pt x="88" y="150"/>
                  </a:lnTo>
                  <a:lnTo>
                    <a:pt x="88" y="123"/>
                  </a:lnTo>
                  <a:lnTo>
                    <a:pt x="104" y="115"/>
                  </a:lnTo>
                  <a:lnTo>
                    <a:pt x="112" y="106"/>
                  </a:lnTo>
                  <a:lnTo>
                    <a:pt x="120" y="88"/>
                  </a:lnTo>
                  <a:lnTo>
                    <a:pt x="135" y="79"/>
                  </a:lnTo>
                  <a:lnTo>
                    <a:pt x="143" y="71"/>
                  </a:lnTo>
                  <a:lnTo>
                    <a:pt x="151" y="53"/>
                  </a:lnTo>
                  <a:lnTo>
                    <a:pt x="151" y="44"/>
                  </a:lnTo>
                  <a:lnTo>
                    <a:pt x="167" y="35"/>
                  </a:lnTo>
                  <a:lnTo>
                    <a:pt x="175" y="27"/>
                  </a:lnTo>
                  <a:lnTo>
                    <a:pt x="183" y="9"/>
                  </a:lnTo>
                  <a:lnTo>
                    <a:pt x="183" y="0"/>
                  </a:lnTo>
                  <a:lnTo>
                    <a:pt x="199" y="9"/>
                  </a:lnTo>
                  <a:lnTo>
                    <a:pt x="183" y="9"/>
                  </a:lnTo>
                  <a:lnTo>
                    <a:pt x="175" y="9"/>
                  </a:lnTo>
                  <a:lnTo>
                    <a:pt x="167" y="9"/>
                  </a:lnTo>
                  <a:lnTo>
                    <a:pt x="151" y="27"/>
                  </a:lnTo>
                  <a:lnTo>
                    <a:pt x="143" y="27"/>
                  </a:lnTo>
                  <a:lnTo>
                    <a:pt x="135" y="27"/>
                  </a:lnTo>
                  <a:lnTo>
                    <a:pt x="120" y="35"/>
                  </a:lnTo>
                  <a:lnTo>
                    <a:pt x="112" y="44"/>
                  </a:lnTo>
                  <a:lnTo>
                    <a:pt x="104" y="44"/>
                  </a:lnTo>
                  <a:lnTo>
                    <a:pt x="88" y="53"/>
                  </a:lnTo>
                  <a:lnTo>
                    <a:pt x="72" y="71"/>
                  </a:lnTo>
                  <a:lnTo>
                    <a:pt x="72" y="79"/>
                  </a:lnTo>
                  <a:lnTo>
                    <a:pt x="56" y="88"/>
                  </a:lnTo>
                  <a:lnTo>
                    <a:pt x="48" y="106"/>
                  </a:lnTo>
                  <a:lnTo>
                    <a:pt x="40" y="115"/>
                  </a:lnTo>
                  <a:lnTo>
                    <a:pt x="40" y="141"/>
                  </a:lnTo>
                  <a:lnTo>
                    <a:pt x="32" y="150"/>
                  </a:lnTo>
                  <a:lnTo>
                    <a:pt x="16" y="158"/>
                  </a:lnTo>
                  <a:lnTo>
                    <a:pt x="16" y="185"/>
                  </a:lnTo>
                  <a:lnTo>
                    <a:pt x="16" y="194"/>
                  </a:lnTo>
                  <a:lnTo>
                    <a:pt x="8" y="202"/>
                  </a:lnTo>
                  <a:lnTo>
                    <a:pt x="8" y="220"/>
                  </a:lnTo>
                  <a:lnTo>
                    <a:pt x="8" y="229"/>
                  </a:lnTo>
                  <a:lnTo>
                    <a:pt x="8" y="238"/>
                  </a:lnTo>
                  <a:lnTo>
                    <a:pt x="0" y="238"/>
                  </a:lnTo>
                  <a:lnTo>
                    <a:pt x="8" y="255"/>
                  </a:lnTo>
                  <a:lnTo>
                    <a:pt x="48"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59" name="Freeform 361"/>
            <p:cNvSpPr>
              <a:spLocks/>
            </p:cNvSpPr>
            <p:nvPr/>
          </p:nvSpPr>
          <p:spPr bwMode="auto">
            <a:xfrm>
              <a:off x="4210" y="2962"/>
              <a:ext cx="199" cy="255"/>
            </a:xfrm>
            <a:custGeom>
              <a:avLst/>
              <a:gdLst>
                <a:gd name="T0" fmla="*/ 48 w 199"/>
                <a:gd name="T1" fmla="*/ 255 h 255"/>
                <a:gd name="T2" fmla="*/ 48 w 199"/>
                <a:gd name="T3" fmla="*/ 238 h 255"/>
                <a:gd name="T4" fmla="*/ 48 w 199"/>
                <a:gd name="T5" fmla="*/ 238 h 255"/>
                <a:gd name="T6" fmla="*/ 48 w 199"/>
                <a:gd name="T7" fmla="*/ 238 h 255"/>
                <a:gd name="T8" fmla="*/ 48 w 199"/>
                <a:gd name="T9" fmla="*/ 229 h 255"/>
                <a:gd name="T10" fmla="*/ 48 w 199"/>
                <a:gd name="T11" fmla="*/ 229 h 255"/>
                <a:gd name="T12" fmla="*/ 48 w 199"/>
                <a:gd name="T13" fmla="*/ 220 h 255"/>
                <a:gd name="T14" fmla="*/ 56 w 199"/>
                <a:gd name="T15" fmla="*/ 202 h 255"/>
                <a:gd name="T16" fmla="*/ 56 w 199"/>
                <a:gd name="T17" fmla="*/ 194 h 255"/>
                <a:gd name="T18" fmla="*/ 56 w 199"/>
                <a:gd name="T19" fmla="*/ 194 h 255"/>
                <a:gd name="T20" fmla="*/ 72 w 199"/>
                <a:gd name="T21" fmla="*/ 185 h 255"/>
                <a:gd name="T22" fmla="*/ 72 w 199"/>
                <a:gd name="T23" fmla="*/ 167 h 255"/>
                <a:gd name="T24" fmla="*/ 80 w 199"/>
                <a:gd name="T25" fmla="*/ 158 h 255"/>
                <a:gd name="T26" fmla="*/ 80 w 199"/>
                <a:gd name="T27" fmla="*/ 150 h 255"/>
                <a:gd name="T28" fmla="*/ 80 w 199"/>
                <a:gd name="T29" fmla="*/ 150 h 255"/>
                <a:gd name="T30" fmla="*/ 88 w 199"/>
                <a:gd name="T31" fmla="*/ 150 h 255"/>
                <a:gd name="T32" fmla="*/ 88 w 199"/>
                <a:gd name="T33" fmla="*/ 123 h 255"/>
                <a:gd name="T34" fmla="*/ 104 w 199"/>
                <a:gd name="T35" fmla="*/ 115 h 255"/>
                <a:gd name="T36" fmla="*/ 112 w 199"/>
                <a:gd name="T37" fmla="*/ 106 h 255"/>
                <a:gd name="T38" fmla="*/ 120 w 199"/>
                <a:gd name="T39" fmla="*/ 88 h 255"/>
                <a:gd name="T40" fmla="*/ 135 w 199"/>
                <a:gd name="T41" fmla="*/ 79 h 255"/>
                <a:gd name="T42" fmla="*/ 143 w 199"/>
                <a:gd name="T43" fmla="*/ 71 h 255"/>
                <a:gd name="T44" fmla="*/ 151 w 199"/>
                <a:gd name="T45" fmla="*/ 53 h 255"/>
                <a:gd name="T46" fmla="*/ 151 w 199"/>
                <a:gd name="T47" fmla="*/ 44 h 255"/>
                <a:gd name="T48" fmla="*/ 167 w 199"/>
                <a:gd name="T49" fmla="*/ 35 h 255"/>
                <a:gd name="T50" fmla="*/ 175 w 199"/>
                <a:gd name="T51" fmla="*/ 27 h 255"/>
                <a:gd name="T52" fmla="*/ 183 w 199"/>
                <a:gd name="T53" fmla="*/ 9 h 255"/>
                <a:gd name="T54" fmla="*/ 183 w 199"/>
                <a:gd name="T55" fmla="*/ 9 h 255"/>
                <a:gd name="T56" fmla="*/ 183 w 199"/>
                <a:gd name="T57" fmla="*/ 9 h 255"/>
                <a:gd name="T58" fmla="*/ 183 w 199"/>
                <a:gd name="T59" fmla="*/ 0 h 255"/>
                <a:gd name="T60" fmla="*/ 199 w 199"/>
                <a:gd name="T61" fmla="*/ 9 h 255"/>
                <a:gd name="T62" fmla="*/ 183 w 199"/>
                <a:gd name="T63" fmla="*/ 9 h 255"/>
                <a:gd name="T64" fmla="*/ 183 w 199"/>
                <a:gd name="T65" fmla="*/ 9 h 255"/>
                <a:gd name="T66" fmla="*/ 183 w 199"/>
                <a:gd name="T67" fmla="*/ 9 h 255"/>
                <a:gd name="T68" fmla="*/ 175 w 199"/>
                <a:gd name="T69" fmla="*/ 9 h 255"/>
                <a:gd name="T70" fmla="*/ 167 w 199"/>
                <a:gd name="T71" fmla="*/ 9 h 255"/>
                <a:gd name="T72" fmla="*/ 151 w 199"/>
                <a:gd name="T73" fmla="*/ 27 h 255"/>
                <a:gd name="T74" fmla="*/ 143 w 199"/>
                <a:gd name="T75" fmla="*/ 27 h 255"/>
                <a:gd name="T76" fmla="*/ 135 w 199"/>
                <a:gd name="T77" fmla="*/ 27 h 255"/>
                <a:gd name="T78" fmla="*/ 120 w 199"/>
                <a:gd name="T79" fmla="*/ 35 h 255"/>
                <a:gd name="T80" fmla="*/ 112 w 199"/>
                <a:gd name="T81" fmla="*/ 44 h 255"/>
                <a:gd name="T82" fmla="*/ 104 w 199"/>
                <a:gd name="T83" fmla="*/ 44 h 255"/>
                <a:gd name="T84" fmla="*/ 88 w 199"/>
                <a:gd name="T85" fmla="*/ 53 h 255"/>
                <a:gd name="T86" fmla="*/ 72 w 199"/>
                <a:gd name="T87" fmla="*/ 71 h 255"/>
                <a:gd name="T88" fmla="*/ 72 w 199"/>
                <a:gd name="T89" fmla="*/ 71 h 255"/>
                <a:gd name="T90" fmla="*/ 72 w 199"/>
                <a:gd name="T91" fmla="*/ 79 h 255"/>
                <a:gd name="T92" fmla="*/ 56 w 199"/>
                <a:gd name="T93" fmla="*/ 88 h 255"/>
                <a:gd name="T94" fmla="*/ 48 w 199"/>
                <a:gd name="T95" fmla="*/ 106 h 255"/>
                <a:gd name="T96" fmla="*/ 40 w 199"/>
                <a:gd name="T97" fmla="*/ 115 h 255"/>
                <a:gd name="T98" fmla="*/ 40 w 199"/>
                <a:gd name="T99" fmla="*/ 141 h 255"/>
                <a:gd name="T100" fmla="*/ 32 w 199"/>
                <a:gd name="T101" fmla="*/ 150 h 255"/>
                <a:gd name="T102" fmla="*/ 16 w 199"/>
                <a:gd name="T103" fmla="*/ 158 h 255"/>
                <a:gd name="T104" fmla="*/ 16 w 199"/>
                <a:gd name="T105" fmla="*/ 185 h 255"/>
                <a:gd name="T106" fmla="*/ 16 w 199"/>
                <a:gd name="T107" fmla="*/ 194 h 255"/>
                <a:gd name="T108" fmla="*/ 8 w 199"/>
                <a:gd name="T109" fmla="*/ 202 h 255"/>
                <a:gd name="T110" fmla="*/ 8 w 199"/>
                <a:gd name="T111" fmla="*/ 220 h 255"/>
                <a:gd name="T112" fmla="*/ 8 w 199"/>
                <a:gd name="T113" fmla="*/ 229 h 255"/>
                <a:gd name="T114" fmla="*/ 8 w 199"/>
                <a:gd name="T115" fmla="*/ 238 h 255"/>
                <a:gd name="T116" fmla="*/ 8 w 199"/>
                <a:gd name="T117" fmla="*/ 238 h 255"/>
                <a:gd name="T118" fmla="*/ 0 w 199"/>
                <a:gd name="T119" fmla="*/ 238 h 255"/>
                <a:gd name="T120" fmla="*/ 8 w 199"/>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99"/>
                <a:gd name="T184" fmla="*/ 0 h 255"/>
                <a:gd name="T185" fmla="*/ 199 w 199"/>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99" h="255">
                  <a:moveTo>
                    <a:pt x="48" y="255"/>
                  </a:moveTo>
                  <a:lnTo>
                    <a:pt x="48" y="238"/>
                  </a:lnTo>
                  <a:lnTo>
                    <a:pt x="48" y="229"/>
                  </a:lnTo>
                  <a:lnTo>
                    <a:pt x="48" y="220"/>
                  </a:lnTo>
                  <a:lnTo>
                    <a:pt x="56" y="202"/>
                  </a:lnTo>
                  <a:lnTo>
                    <a:pt x="56" y="194"/>
                  </a:lnTo>
                  <a:lnTo>
                    <a:pt x="72" y="185"/>
                  </a:lnTo>
                  <a:lnTo>
                    <a:pt x="72" y="167"/>
                  </a:lnTo>
                  <a:lnTo>
                    <a:pt x="80" y="158"/>
                  </a:lnTo>
                  <a:lnTo>
                    <a:pt x="80" y="150"/>
                  </a:lnTo>
                  <a:lnTo>
                    <a:pt x="88" y="150"/>
                  </a:lnTo>
                  <a:lnTo>
                    <a:pt x="88" y="123"/>
                  </a:lnTo>
                  <a:lnTo>
                    <a:pt x="104" y="115"/>
                  </a:lnTo>
                  <a:lnTo>
                    <a:pt x="112" y="106"/>
                  </a:lnTo>
                  <a:lnTo>
                    <a:pt x="120" y="88"/>
                  </a:lnTo>
                  <a:lnTo>
                    <a:pt x="135" y="79"/>
                  </a:lnTo>
                  <a:lnTo>
                    <a:pt x="143" y="71"/>
                  </a:lnTo>
                  <a:lnTo>
                    <a:pt x="151" y="53"/>
                  </a:lnTo>
                  <a:lnTo>
                    <a:pt x="151" y="44"/>
                  </a:lnTo>
                  <a:lnTo>
                    <a:pt x="167" y="35"/>
                  </a:lnTo>
                  <a:lnTo>
                    <a:pt x="175" y="27"/>
                  </a:lnTo>
                  <a:lnTo>
                    <a:pt x="183" y="9"/>
                  </a:lnTo>
                  <a:lnTo>
                    <a:pt x="183" y="0"/>
                  </a:lnTo>
                  <a:lnTo>
                    <a:pt x="199" y="9"/>
                  </a:lnTo>
                  <a:lnTo>
                    <a:pt x="183" y="9"/>
                  </a:lnTo>
                  <a:lnTo>
                    <a:pt x="175" y="9"/>
                  </a:lnTo>
                  <a:lnTo>
                    <a:pt x="167" y="9"/>
                  </a:lnTo>
                  <a:lnTo>
                    <a:pt x="151" y="27"/>
                  </a:lnTo>
                  <a:lnTo>
                    <a:pt x="143" y="27"/>
                  </a:lnTo>
                  <a:lnTo>
                    <a:pt x="135" y="27"/>
                  </a:lnTo>
                  <a:lnTo>
                    <a:pt x="120" y="35"/>
                  </a:lnTo>
                  <a:lnTo>
                    <a:pt x="112" y="44"/>
                  </a:lnTo>
                  <a:lnTo>
                    <a:pt x="104" y="44"/>
                  </a:lnTo>
                  <a:lnTo>
                    <a:pt x="88" y="53"/>
                  </a:lnTo>
                  <a:lnTo>
                    <a:pt x="72" y="71"/>
                  </a:lnTo>
                  <a:lnTo>
                    <a:pt x="72" y="79"/>
                  </a:lnTo>
                  <a:lnTo>
                    <a:pt x="56" y="88"/>
                  </a:lnTo>
                  <a:lnTo>
                    <a:pt x="48" y="106"/>
                  </a:lnTo>
                  <a:lnTo>
                    <a:pt x="40" y="115"/>
                  </a:lnTo>
                  <a:lnTo>
                    <a:pt x="40" y="141"/>
                  </a:lnTo>
                  <a:lnTo>
                    <a:pt x="32" y="150"/>
                  </a:lnTo>
                  <a:lnTo>
                    <a:pt x="16" y="158"/>
                  </a:lnTo>
                  <a:lnTo>
                    <a:pt x="16" y="185"/>
                  </a:lnTo>
                  <a:lnTo>
                    <a:pt x="16" y="194"/>
                  </a:lnTo>
                  <a:lnTo>
                    <a:pt x="8" y="202"/>
                  </a:lnTo>
                  <a:lnTo>
                    <a:pt x="8" y="220"/>
                  </a:lnTo>
                  <a:lnTo>
                    <a:pt x="8" y="229"/>
                  </a:lnTo>
                  <a:lnTo>
                    <a:pt x="8" y="238"/>
                  </a:lnTo>
                  <a:lnTo>
                    <a:pt x="0" y="238"/>
                  </a:lnTo>
                  <a:lnTo>
                    <a:pt x="8"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60" name="Freeform 362"/>
            <p:cNvSpPr>
              <a:spLocks/>
            </p:cNvSpPr>
            <p:nvPr/>
          </p:nvSpPr>
          <p:spPr bwMode="auto">
            <a:xfrm>
              <a:off x="4194" y="2857"/>
              <a:ext cx="287" cy="360"/>
            </a:xfrm>
            <a:custGeom>
              <a:avLst/>
              <a:gdLst>
                <a:gd name="T0" fmla="*/ 48 w 287"/>
                <a:gd name="T1" fmla="*/ 343 h 360"/>
                <a:gd name="T2" fmla="*/ 48 w 287"/>
                <a:gd name="T3" fmla="*/ 334 h 360"/>
                <a:gd name="T4" fmla="*/ 48 w 287"/>
                <a:gd name="T5" fmla="*/ 299 h 360"/>
                <a:gd name="T6" fmla="*/ 56 w 287"/>
                <a:gd name="T7" fmla="*/ 263 h 360"/>
                <a:gd name="T8" fmla="*/ 56 w 287"/>
                <a:gd name="T9" fmla="*/ 220 h 360"/>
                <a:gd name="T10" fmla="*/ 72 w 287"/>
                <a:gd name="T11" fmla="*/ 176 h 360"/>
                <a:gd name="T12" fmla="*/ 88 w 287"/>
                <a:gd name="T13" fmla="*/ 140 h 360"/>
                <a:gd name="T14" fmla="*/ 104 w 287"/>
                <a:gd name="T15" fmla="*/ 132 h 360"/>
                <a:gd name="T16" fmla="*/ 128 w 287"/>
                <a:gd name="T17" fmla="*/ 96 h 360"/>
                <a:gd name="T18" fmla="*/ 151 w 287"/>
                <a:gd name="T19" fmla="*/ 70 h 360"/>
                <a:gd name="T20" fmla="*/ 167 w 287"/>
                <a:gd name="T21" fmla="*/ 61 h 360"/>
                <a:gd name="T22" fmla="*/ 191 w 287"/>
                <a:gd name="T23" fmla="*/ 35 h 360"/>
                <a:gd name="T24" fmla="*/ 223 w 287"/>
                <a:gd name="T25" fmla="*/ 26 h 360"/>
                <a:gd name="T26" fmla="*/ 247 w 287"/>
                <a:gd name="T27" fmla="*/ 17 h 360"/>
                <a:gd name="T28" fmla="*/ 271 w 287"/>
                <a:gd name="T29" fmla="*/ 0 h 360"/>
                <a:gd name="T30" fmla="*/ 287 w 287"/>
                <a:gd name="T31" fmla="*/ 0 h 360"/>
                <a:gd name="T32" fmla="*/ 271 w 287"/>
                <a:gd name="T33" fmla="*/ 0 h 360"/>
                <a:gd name="T34" fmla="*/ 255 w 287"/>
                <a:gd name="T35" fmla="*/ 0 h 360"/>
                <a:gd name="T36" fmla="*/ 231 w 287"/>
                <a:gd name="T37" fmla="*/ 0 h 360"/>
                <a:gd name="T38" fmla="*/ 199 w 287"/>
                <a:gd name="T39" fmla="*/ 17 h 360"/>
                <a:gd name="T40" fmla="*/ 167 w 287"/>
                <a:gd name="T41" fmla="*/ 17 h 360"/>
                <a:gd name="T42" fmla="*/ 136 w 287"/>
                <a:gd name="T43" fmla="*/ 26 h 360"/>
                <a:gd name="T44" fmla="*/ 120 w 287"/>
                <a:gd name="T45" fmla="*/ 35 h 360"/>
                <a:gd name="T46" fmla="*/ 96 w 287"/>
                <a:gd name="T47" fmla="*/ 44 h 360"/>
                <a:gd name="T48" fmla="*/ 88 w 287"/>
                <a:gd name="T49" fmla="*/ 70 h 360"/>
                <a:gd name="T50" fmla="*/ 64 w 287"/>
                <a:gd name="T51" fmla="*/ 96 h 360"/>
                <a:gd name="T52" fmla="*/ 56 w 287"/>
                <a:gd name="T53" fmla="*/ 105 h 360"/>
                <a:gd name="T54" fmla="*/ 48 w 287"/>
                <a:gd name="T55" fmla="*/ 132 h 360"/>
                <a:gd name="T56" fmla="*/ 24 w 287"/>
                <a:gd name="T57" fmla="*/ 149 h 360"/>
                <a:gd name="T58" fmla="*/ 16 w 287"/>
                <a:gd name="T59" fmla="*/ 176 h 360"/>
                <a:gd name="T60" fmla="*/ 16 w 287"/>
                <a:gd name="T61" fmla="*/ 193 h 360"/>
                <a:gd name="T62" fmla="*/ 0 w 287"/>
                <a:gd name="T63" fmla="*/ 220 h 360"/>
                <a:gd name="T64" fmla="*/ 0 w 287"/>
                <a:gd name="T65" fmla="*/ 246 h 360"/>
                <a:gd name="T66" fmla="*/ 0 w 287"/>
                <a:gd name="T67" fmla="*/ 272 h 360"/>
                <a:gd name="T68" fmla="*/ 0 w 287"/>
                <a:gd name="T69" fmla="*/ 299 h 360"/>
                <a:gd name="T70" fmla="*/ 0 w 287"/>
                <a:gd name="T71" fmla="*/ 334 h 360"/>
                <a:gd name="T72" fmla="*/ 0 w 287"/>
                <a:gd name="T73" fmla="*/ 343 h 360"/>
                <a:gd name="T74" fmla="*/ 0 w 287"/>
                <a:gd name="T75" fmla="*/ 343 h 360"/>
                <a:gd name="T76" fmla="*/ 48 w 287"/>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7"/>
                <a:gd name="T118" fmla="*/ 0 h 360"/>
                <a:gd name="T119" fmla="*/ 287 w 287"/>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7" h="360">
                  <a:moveTo>
                    <a:pt x="48" y="360"/>
                  </a:moveTo>
                  <a:lnTo>
                    <a:pt x="48" y="343"/>
                  </a:lnTo>
                  <a:lnTo>
                    <a:pt x="48" y="334"/>
                  </a:lnTo>
                  <a:lnTo>
                    <a:pt x="48" y="325"/>
                  </a:lnTo>
                  <a:lnTo>
                    <a:pt x="48" y="299"/>
                  </a:lnTo>
                  <a:lnTo>
                    <a:pt x="48" y="290"/>
                  </a:lnTo>
                  <a:lnTo>
                    <a:pt x="56" y="263"/>
                  </a:lnTo>
                  <a:lnTo>
                    <a:pt x="56" y="246"/>
                  </a:lnTo>
                  <a:lnTo>
                    <a:pt x="56" y="220"/>
                  </a:lnTo>
                  <a:lnTo>
                    <a:pt x="64" y="193"/>
                  </a:lnTo>
                  <a:lnTo>
                    <a:pt x="72" y="176"/>
                  </a:lnTo>
                  <a:lnTo>
                    <a:pt x="88" y="158"/>
                  </a:lnTo>
                  <a:lnTo>
                    <a:pt x="88" y="140"/>
                  </a:lnTo>
                  <a:lnTo>
                    <a:pt x="96" y="132"/>
                  </a:lnTo>
                  <a:lnTo>
                    <a:pt x="104" y="132"/>
                  </a:lnTo>
                  <a:lnTo>
                    <a:pt x="120" y="105"/>
                  </a:lnTo>
                  <a:lnTo>
                    <a:pt x="128" y="96"/>
                  </a:lnTo>
                  <a:lnTo>
                    <a:pt x="136" y="79"/>
                  </a:lnTo>
                  <a:lnTo>
                    <a:pt x="151" y="70"/>
                  </a:lnTo>
                  <a:lnTo>
                    <a:pt x="159" y="61"/>
                  </a:lnTo>
                  <a:lnTo>
                    <a:pt x="167" y="61"/>
                  </a:lnTo>
                  <a:lnTo>
                    <a:pt x="183" y="44"/>
                  </a:lnTo>
                  <a:lnTo>
                    <a:pt x="191" y="35"/>
                  </a:lnTo>
                  <a:lnTo>
                    <a:pt x="215" y="35"/>
                  </a:lnTo>
                  <a:lnTo>
                    <a:pt x="223" y="26"/>
                  </a:lnTo>
                  <a:lnTo>
                    <a:pt x="231" y="26"/>
                  </a:lnTo>
                  <a:lnTo>
                    <a:pt x="247" y="17"/>
                  </a:lnTo>
                  <a:lnTo>
                    <a:pt x="263" y="0"/>
                  </a:lnTo>
                  <a:lnTo>
                    <a:pt x="271" y="0"/>
                  </a:lnTo>
                  <a:lnTo>
                    <a:pt x="287" y="0"/>
                  </a:lnTo>
                  <a:lnTo>
                    <a:pt x="271" y="0"/>
                  </a:lnTo>
                  <a:lnTo>
                    <a:pt x="263" y="0"/>
                  </a:lnTo>
                  <a:lnTo>
                    <a:pt x="255" y="0"/>
                  </a:lnTo>
                  <a:lnTo>
                    <a:pt x="247" y="0"/>
                  </a:lnTo>
                  <a:lnTo>
                    <a:pt x="231" y="0"/>
                  </a:lnTo>
                  <a:lnTo>
                    <a:pt x="223" y="0"/>
                  </a:lnTo>
                  <a:lnTo>
                    <a:pt x="199" y="17"/>
                  </a:lnTo>
                  <a:lnTo>
                    <a:pt x="191" y="17"/>
                  </a:lnTo>
                  <a:lnTo>
                    <a:pt x="167" y="17"/>
                  </a:lnTo>
                  <a:lnTo>
                    <a:pt x="159" y="26"/>
                  </a:lnTo>
                  <a:lnTo>
                    <a:pt x="136" y="26"/>
                  </a:lnTo>
                  <a:lnTo>
                    <a:pt x="128" y="35"/>
                  </a:lnTo>
                  <a:lnTo>
                    <a:pt x="120" y="35"/>
                  </a:lnTo>
                  <a:lnTo>
                    <a:pt x="120" y="44"/>
                  </a:lnTo>
                  <a:lnTo>
                    <a:pt x="96" y="44"/>
                  </a:lnTo>
                  <a:lnTo>
                    <a:pt x="96" y="61"/>
                  </a:lnTo>
                  <a:lnTo>
                    <a:pt x="88" y="70"/>
                  </a:lnTo>
                  <a:lnTo>
                    <a:pt x="72" y="79"/>
                  </a:lnTo>
                  <a:lnTo>
                    <a:pt x="64" y="96"/>
                  </a:lnTo>
                  <a:lnTo>
                    <a:pt x="56" y="96"/>
                  </a:lnTo>
                  <a:lnTo>
                    <a:pt x="56" y="105"/>
                  </a:lnTo>
                  <a:lnTo>
                    <a:pt x="48" y="114"/>
                  </a:lnTo>
                  <a:lnTo>
                    <a:pt x="48" y="132"/>
                  </a:lnTo>
                  <a:lnTo>
                    <a:pt x="32" y="140"/>
                  </a:lnTo>
                  <a:lnTo>
                    <a:pt x="24" y="149"/>
                  </a:lnTo>
                  <a:lnTo>
                    <a:pt x="24" y="158"/>
                  </a:lnTo>
                  <a:lnTo>
                    <a:pt x="16" y="176"/>
                  </a:lnTo>
                  <a:lnTo>
                    <a:pt x="16" y="184"/>
                  </a:lnTo>
                  <a:lnTo>
                    <a:pt x="16" y="193"/>
                  </a:lnTo>
                  <a:lnTo>
                    <a:pt x="0" y="211"/>
                  </a:lnTo>
                  <a:lnTo>
                    <a:pt x="0" y="220"/>
                  </a:lnTo>
                  <a:lnTo>
                    <a:pt x="0" y="228"/>
                  </a:lnTo>
                  <a:lnTo>
                    <a:pt x="0" y="246"/>
                  </a:lnTo>
                  <a:lnTo>
                    <a:pt x="0" y="263"/>
                  </a:lnTo>
                  <a:lnTo>
                    <a:pt x="0" y="272"/>
                  </a:lnTo>
                  <a:lnTo>
                    <a:pt x="0" y="290"/>
                  </a:lnTo>
                  <a:lnTo>
                    <a:pt x="0" y="299"/>
                  </a:lnTo>
                  <a:lnTo>
                    <a:pt x="0" y="325"/>
                  </a:lnTo>
                  <a:lnTo>
                    <a:pt x="0" y="334"/>
                  </a:lnTo>
                  <a:lnTo>
                    <a:pt x="0" y="343"/>
                  </a:lnTo>
                  <a:lnTo>
                    <a:pt x="16" y="360"/>
                  </a:lnTo>
                  <a:lnTo>
                    <a:pt x="48"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61" name="Freeform 363"/>
            <p:cNvSpPr>
              <a:spLocks/>
            </p:cNvSpPr>
            <p:nvPr/>
          </p:nvSpPr>
          <p:spPr bwMode="auto">
            <a:xfrm>
              <a:off x="4194" y="2857"/>
              <a:ext cx="287" cy="360"/>
            </a:xfrm>
            <a:custGeom>
              <a:avLst/>
              <a:gdLst>
                <a:gd name="T0" fmla="*/ 48 w 287"/>
                <a:gd name="T1" fmla="*/ 343 h 360"/>
                <a:gd name="T2" fmla="*/ 48 w 287"/>
                <a:gd name="T3" fmla="*/ 334 h 360"/>
                <a:gd name="T4" fmla="*/ 48 w 287"/>
                <a:gd name="T5" fmla="*/ 299 h 360"/>
                <a:gd name="T6" fmla="*/ 56 w 287"/>
                <a:gd name="T7" fmla="*/ 263 h 360"/>
                <a:gd name="T8" fmla="*/ 56 w 287"/>
                <a:gd name="T9" fmla="*/ 220 h 360"/>
                <a:gd name="T10" fmla="*/ 72 w 287"/>
                <a:gd name="T11" fmla="*/ 176 h 360"/>
                <a:gd name="T12" fmla="*/ 88 w 287"/>
                <a:gd name="T13" fmla="*/ 140 h 360"/>
                <a:gd name="T14" fmla="*/ 104 w 287"/>
                <a:gd name="T15" fmla="*/ 132 h 360"/>
                <a:gd name="T16" fmla="*/ 128 w 287"/>
                <a:gd name="T17" fmla="*/ 96 h 360"/>
                <a:gd name="T18" fmla="*/ 151 w 287"/>
                <a:gd name="T19" fmla="*/ 70 h 360"/>
                <a:gd name="T20" fmla="*/ 167 w 287"/>
                <a:gd name="T21" fmla="*/ 61 h 360"/>
                <a:gd name="T22" fmla="*/ 191 w 287"/>
                <a:gd name="T23" fmla="*/ 35 h 360"/>
                <a:gd name="T24" fmla="*/ 223 w 287"/>
                <a:gd name="T25" fmla="*/ 26 h 360"/>
                <a:gd name="T26" fmla="*/ 247 w 287"/>
                <a:gd name="T27" fmla="*/ 17 h 360"/>
                <a:gd name="T28" fmla="*/ 271 w 287"/>
                <a:gd name="T29" fmla="*/ 0 h 360"/>
                <a:gd name="T30" fmla="*/ 287 w 287"/>
                <a:gd name="T31" fmla="*/ 0 h 360"/>
                <a:gd name="T32" fmla="*/ 271 w 287"/>
                <a:gd name="T33" fmla="*/ 0 h 360"/>
                <a:gd name="T34" fmla="*/ 255 w 287"/>
                <a:gd name="T35" fmla="*/ 0 h 360"/>
                <a:gd name="T36" fmla="*/ 231 w 287"/>
                <a:gd name="T37" fmla="*/ 0 h 360"/>
                <a:gd name="T38" fmla="*/ 199 w 287"/>
                <a:gd name="T39" fmla="*/ 17 h 360"/>
                <a:gd name="T40" fmla="*/ 167 w 287"/>
                <a:gd name="T41" fmla="*/ 17 h 360"/>
                <a:gd name="T42" fmla="*/ 136 w 287"/>
                <a:gd name="T43" fmla="*/ 26 h 360"/>
                <a:gd name="T44" fmla="*/ 120 w 287"/>
                <a:gd name="T45" fmla="*/ 35 h 360"/>
                <a:gd name="T46" fmla="*/ 96 w 287"/>
                <a:gd name="T47" fmla="*/ 44 h 360"/>
                <a:gd name="T48" fmla="*/ 88 w 287"/>
                <a:gd name="T49" fmla="*/ 70 h 360"/>
                <a:gd name="T50" fmla="*/ 64 w 287"/>
                <a:gd name="T51" fmla="*/ 96 h 360"/>
                <a:gd name="T52" fmla="*/ 56 w 287"/>
                <a:gd name="T53" fmla="*/ 105 h 360"/>
                <a:gd name="T54" fmla="*/ 48 w 287"/>
                <a:gd name="T55" fmla="*/ 132 h 360"/>
                <a:gd name="T56" fmla="*/ 24 w 287"/>
                <a:gd name="T57" fmla="*/ 149 h 360"/>
                <a:gd name="T58" fmla="*/ 16 w 287"/>
                <a:gd name="T59" fmla="*/ 176 h 360"/>
                <a:gd name="T60" fmla="*/ 16 w 287"/>
                <a:gd name="T61" fmla="*/ 193 h 360"/>
                <a:gd name="T62" fmla="*/ 0 w 287"/>
                <a:gd name="T63" fmla="*/ 220 h 360"/>
                <a:gd name="T64" fmla="*/ 0 w 287"/>
                <a:gd name="T65" fmla="*/ 246 h 360"/>
                <a:gd name="T66" fmla="*/ 0 w 287"/>
                <a:gd name="T67" fmla="*/ 272 h 360"/>
                <a:gd name="T68" fmla="*/ 0 w 287"/>
                <a:gd name="T69" fmla="*/ 299 h 360"/>
                <a:gd name="T70" fmla="*/ 0 w 287"/>
                <a:gd name="T71" fmla="*/ 334 h 360"/>
                <a:gd name="T72" fmla="*/ 0 w 287"/>
                <a:gd name="T73" fmla="*/ 343 h 360"/>
                <a:gd name="T74" fmla="*/ 0 w 287"/>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87"/>
                <a:gd name="T115" fmla="*/ 0 h 360"/>
                <a:gd name="T116" fmla="*/ 287 w 287"/>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87" h="360">
                  <a:moveTo>
                    <a:pt x="48" y="360"/>
                  </a:moveTo>
                  <a:lnTo>
                    <a:pt x="48" y="343"/>
                  </a:lnTo>
                  <a:lnTo>
                    <a:pt x="48" y="334"/>
                  </a:lnTo>
                  <a:lnTo>
                    <a:pt x="48" y="325"/>
                  </a:lnTo>
                  <a:lnTo>
                    <a:pt x="48" y="299"/>
                  </a:lnTo>
                  <a:lnTo>
                    <a:pt x="48" y="290"/>
                  </a:lnTo>
                  <a:lnTo>
                    <a:pt x="56" y="263"/>
                  </a:lnTo>
                  <a:lnTo>
                    <a:pt x="56" y="246"/>
                  </a:lnTo>
                  <a:lnTo>
                    <a:pt x="56" y="220"/>
                  </a:lnTo>
                  <a:lnTo>
                    <a:pt x="64" y="193"/>
                  </a:lnTo>
                  <a:lnTo>
                    <a:pt x="72" y="176"/>
                  </a:lnTo>
                  <a:lnTo>
                    <a:pt x="88" y="158"/>
                  </a:lnTo>
                  <a:lnTo>
                    <a:pt x="88" y="140"/>
                  </a:lnTo>
                  <a:lnTo>
                    <a:pt x="96" y="132"/>
                  </a:lnTo>
                  <a:lnTo>
                    <a:pt x="104" y="132"/>
                  </a:lnTo>
                  <a:lnTo>
                    <a:pt x="120" y="105"/>
                  </a:lnTo>
                  <a:lnTo>
                    <a:pt x="128" y="96"/>
                  </a:lnTo>
                  <a:lnTo>
                    <a:pt x="136" y="79"/>
                  </a:lnTo>
                  <a:lnTo>
                    <a:pt x="151" y="70"/>
                  </a:lnTo>
                  <a:lnTo>
                    <a:pt x="159" y="61"/>
                  </a:lnTo>
                  <a:lnTo>
                    <a:pt x="167" y="61"/>
                  </a:lnTo>
                  <a:lnTo>
                    <a:pt x="183" y="44"/>
                  </a:lnTo>
                  <a:lnTo>
                    <a:pt x="191" y="35"/>
                  </a:lnTo>
                  <a:lnTo>
                    <a:pt x="215" y="35"/>
                  </a:lnTo>
                  <a:lnTo>
                    <a:pt x="223" y="26"/>
                  </a:lnTo>
                  <a:lnTo>
                    <a:pt x="231" y="26"/>
                  </a:lnTo>
                  <a:lnTo>
                    <a:pt x="247" y="17"/>
                  </a:lnTo>
                  <a:lnTo>
                    <a:pt x="263" y="0"/>
                  </a:lnTo>
                  <a:lnTo>
                    <a:pt x="271" y="0"/>
                  </a:lnTo>
                  <a:lnTo>
                    <a:pt x="287" y="0"/>
                  </a:lnTo>
                  <a:lnTo>
                    <a:pt x="271" y="0"/>
                  </a:lnTo>
                  <a:lnTo>
                    <a:pt x="263" y="0"/>
                  </a:lnTo>
                  <a:lnTo>
                    <a:pt x="255" y="0"/>
                  </a:lnTo>
                  <a:lnTo>
                    <a:pt x="247" y="0"/>
                  </a:lnTo>
                  <a:lnTo>
                    <a:pt x="231" y="0"/>
                  </a:lnTo>
                  <a:lnTo>
                    <a:pt x="223" y="0"/>
                  </a:lnTo>
                  <a:lnTo>
                    <a:pt x="199" y="17"/>
                  </a:lnTo>
                  <a:lnTo>
                    <a:pt x="191" y="17"/>
                  </a:lnTo>
                  <a:lnTo>
                    <a:pt x="167" y="17"/>
                  </a:lnTo>
                  <a:lnTo>
                    <a:pt x="159" y="26"/>
                  </a:lnTo>
                  <a:lnTo>
                    <a:pt x="136" y="26"/>
                  </a:lnTo>
                  <a:lnTo>
                    <a:pt x="128" y="35"/>
                  </a:lnTo>
                  <a:lnTo>
                    <a:pt x="120" y="35"/>
                  </a:lnTo>
                  <a:lnTo>
                    <a:pt x="120" y="44"/>
                  </a:lnTo>
                  <a:lnTo>
                    <a:pt x="96" y="44"/>
                  </a:lnTo>
                  <a:lnTo>
                    <a:pt x="96" y="61"/>
                  </a:lnTo>
                  <a:lnTo>
                    <a:pt x="88" y="70"/>
                  </a:lnTo>
                  <a:lnTo>
                    <a:pt x="72" y="79"/>
                  </a:lnTo>
                  <a:lnTo>
                    <a:pt x="64" y="96"/>
                  </a:lnTo>
                  <a:lnTo>
                    <a:pt x="56" y="96"/>
                  </a:lnTo>
                  <a:lnTo>
                    <a:pt x="56" y="105"/>
                  </a:lnTo>
                  <a:lnTo>
                    <a:pt x="48" y="114"/>
                  </a:lnTo>
                  <a:lnTo>
                    <a:pt x="48" y="132"/>
                  </a:lnTo>
                  <a:lnTo>
                    <a:pt x="32" y="140"/>
                  </a:lnTo>
                  <a:lnTo>
                    <a:pt x="24" y="149"/>
                  </a:lnTo>
                  <a:lnTo>
                    <a:pt x="24" y="158"/>
                  </a:lnTo>
                  <a:lnTo>
                    <a:pt x="16" y="176"/>
                  </a:lnTo>
                  <a:lnTo>
                    <a:pt x="16" y="184"/>
                  </a:lnTo>
                  <a:lnTo>
                    <a:pt x="16" y="193"/>
                  </a:lnTo>
                  <a:lnTo>
                    <a:pt x="0" y="211"/>
                  </a:lnTo>
                  <a:lnTo>
                    <a:pt x="0" y="220"/>
                  </a:lnTo>
                  <a:lnTo>
                    <a:pt x="0" y="228"/>
                  </a:lnTo>
                  <a:lnTo>
                    <a:pt x="0" y="246"/>
                  </a:lnTo>
                  <a:lnTo>
                    <a:pt x="0" y="263"/>
                  </a:lnTo>
                  <a:lnTo>
                    <a:pt x="0" y="272"/>
                  </a:lnTo>
                  <a:lnTo>
                    <a:pt x="0" y="290"/>
                  </a:lnTo>
                  <a:lnTo>
                    <a:pt x="0" y="299"/>
                  </a:lnTo>
                  <a:lnTo>
                    <a:pt x="0" y="325"/>
                  </a:lnTo>
                  <a:lnTo>
                    <a:pt x="0" y="334"/>
                  </a:lnTo>
                  <a:lnTo>
                    <a:pt x="0" y="343"/>
                  </a:lnTo>
                  <a:lnTo>
                    <a:pt x="16"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62" name="Freeform 364"/>
            <p:cNvSpPr>
              <a:spLocks/>
            </p:cNvSpPr>
            <p:nvPr/>
          </p:nvSpPr>
          <p:spPr bwMode="auto">
            <a:xfrm>
              <a:off x="4194" y="2822"/>
              <a:ext cx="159" cy="395"/>
            </a:xfrm>
            <a:custGeom>
              <a:avLst/>
              <a:gdLst>
                <a:gd name="T0" fmla="*/ 48 w 159"/>
                <a:gd name="T1" fmla="*/ 395 h 395"/>
                <a:gd name="T2" fmla="*/ 48 w 159"/>
                <a:gd name="T3" fmla="*/ 378 h 395"/>
                <a:gd name="T4" fmla="*/ 48 w 159"/>
                <a:gd name="T5" fmla="*/ 378 h 395"/>
                <a:gd name="T6" fmla="*/ 48 w 159"/>
                <a:gd name="T7" fmla="*/ 369 h 395"/>
                <a:gd name="T8" fmla="*/ 48 w 159"/>
                <a:gd name="T9" fmla="*/ 360 h 395"/>
                <a:gd name="T10" fmla="*/ 48 w 159"/>
                <a:gd name="T11" fmla="*/ 342 h 395"/>
                <a:gd name="T12" fmla="*/ 48 w 159"/>
                <a:gd name="T13" fmla="*/ 334 h 395"/>
                <a:gd name="T14" fmla="*/ 48 w 159"/>
                <a:gd name="T15" fmla="*/ 307 h 395"/>
                <a:gd name="T16" fmla="*/ 48 w 159"/>
                <a:gd name="T17" fmla="*/ 298 h 395"/>
                <a:gd name="T18" fmla="*/ 56 w 159"/>
                <a:gd name="T19" fmla="*/ 281 h 395"/>
                <a:gd name="T20" fmla="*/ 56 w 159"/>
                <a:gd name="T21" fmla="*/ 263 h 395"/>
                <a:gd name="T22" fmla="*/ 56 w 159"/>
                <a:gd name="T23" fmla="*/ 246 h 395"/>
                <a:gd name="T24" fmla="*/ 64 w 159"/>
                <a:gd name="T25" fmla="*/ 219 h 395"/>
                <a:gd name="T26" fmla="*/ 64 w 159"/>
                <a:gd name="T27" fmla="*/ 211 h 395"/>
                <a:gd name="T28" fmla="*/ 64 w 159"/>
                <a:gd name="T29" fmla="*/ 193 h 395"/>
                <a:gd name="T30" fmla="*/ 72 w 159"/>
                <a:gd name="T31" fmla="*/ 193 h 395"/>
                <a:gd name="T32" fmla="*/ 72 w 159"/>
                <a:gd name="T33" fmla="*/ 175 h 395"/>
                <a:gd name="T34" fmla="*/ 88 w 159"/>
                <a:gd name="T35" fmla="*/ 149 h 395"/>
                <a:gd name="T36" fmla="*/ 88 w 159"/>
                <a:gd name="T37" fmla="*/ 140 h 395"/>
                <a:gd name="T38" fmla="*/ 96 w 159"/>
                <a:gd name="T39" fmla="*/ 114 h 395"/>
                <a:gd name="T40" fmla="*/ 104 w 159"/>
                <a:gd name="T41" fmla="*/ 105 h 395"/>
                <a:gd name="T42" fmla="*/ 104 w 159"/>
                <a:gd name="T43" fmla="*/ 79 h 395"/>
                <a:gd name="T44" fmla="*/ 120 w 159"/>
                <a:gd name="T45" fmla="*/ 70 h 395"/>
                <a:gd name="T46" fmla="*/ 128 w 159"/>
                <a:gd name="T47" fmla="*/ 61 h 395"/>
                <a:gd name="T48" fmla="*/ 136 w 159"/>
                <a:gd name="T49" fmla="*/ 52 h 395"/>
                <a:gd name="T50" fmla="*/ 136 w 159"/>
                <a:gd name="T51" fmla="*/ 35 h 395"/>
                <a:gd name="T52" fmla="*/ 151 w 159"/>
                <a:gd name="T53" fmla="*/ 26 h 395"/>
                <a:gd name="T54" fmla="*/ 151 w 159"/>
                <a:gd name="T55" fmla="*/ 17 h 395"/>
                <a:gd name="T56" fmla="*/ 151 w 159"/>
                <a:gd name="T57" fmla="*/ 17 h 395"/>
                <a:gd name="T58" fmla="*/ 151 w 159"/>
                <a:gd name="T59" fmla="*/ 0 h 395"/>
                <a:gd name="T60" fmla="*/ 159 w 159"/>
                <a:gd name="T61" fmla="*/ 17 h 395"/>
                <a:gd name="T62" fmla="*/ 151 w 159"/>
                <a:gd name="T63" fmla="*/ 17 h 395"/>
                <a:gd name="T64" fmla="*/ 151 w 159"/>
                <a:gd name="T65" fmla="*/ 17 h 395"/>
                <a:gd name="T66" fmla="*/ 151 w 159"/>
                <a:gd name="T67" fmla="*/ 17 h 395"/>
                <a:gd name="T68" fmla="*/ 136 w 159"/>
                <a:gd name="T69" fmla="*/ 17 h 395"/>
                <a:gd name="T70" fmla="*/ 128 w 159"/>
                <a:gd name="T71" fmla="*/ 26 h 395"/>
                <a:gd name="T72" fmla="*/ 120 w 159"/>
                <a:gd name="T73" fmla="*/ 26 h 395"/>
                <a:gd name="T74" fmla="*/ 104 w 159"/>
                <a:gd name="T75" fmla="*/ 35 h 395"/>
                <a:gd name="T76" fmla="*/ 96 w 159"/>
                <a:gd name="T77" fmla="*/ 52 h 395"/>
                <a:gd name="T78" fmla="*/ 88 w 159"/>
                <a:gd name="T79" fmla="*/ 61 h 395"/>
                <a:gd name="T80" fmla="*/ 72 w 159"/>
                <a:gd name="T81" fmla="*/ 61 h 395"/>
                <a:gd name="T82" fmla="*/ 72 w 159"/>
                <a:gd name="T83" fmla="*/ 70 h 395"/>
                <a:gd name="T84" fmla="*/ 64 w 159"/>
                <a:gd name="T85" fmla="*/ 79 h 395"/>
                <a:gd name="T86" fmla="*/ 56 w 159"/>
                <a:gd name="T87" fmla="*/ 96 h 395"/>
                <a:gd name="T88" fmla="*/ 56 w 159"/>
                <a:gd name="T89" fmla="*/ 105 h 395"/>
                <a:gd name="T90" fmla="*/ 56 w 159"/>
                <a:gd name="T91" fmla="*/ 114 h 395"/>
                <a:gd name="T92" fmla="*/ 48 w 159"/>
                <a:gd name="T93" fmla="*/ 131 h 395"/>
                <a:gd name="T94" fmla="*/ 32 w 159"/>
                <a:gd name="T95" fmla="*/ 149 h 395"/>
                <a:gd name="T96" fmla="*/ 24 w 159"/>
                <a:gd name="T97" fmla="*/ 175 h 395"/>
                <a:gd name="T98" fmla="*/ 24 w 159"/>
                <a:gd name="T99" fmla="*/ 211 h 395"/>
                <a:gd name="T100" fmla="*/ 16 w 159"/>
                <a:gd name="T101" fmla="*/ 228 h 395"/>
                <a:gd name="T102" fmla="*/ 16 w 159"/>
                <a:gd name="T103" fmla="*/ 255 h 395"/>
                <a:gd name="T104" fmla="*/ 16 w 159"/>
                <a:gd name="T105" fmla="*/ 281 h 395"/>
                <a:gd name="T106" fmla="*/ 0 w 159"/>
                <a:gd name="T107" fmla="*/ 298 h 395"/>
                <a:gd name="T108" fmla="*/ 0 w 159"/>
                <a:gd name="T109" fmla="*/ 325 h 395"/>
                <a:gd name="T110" fmla="*/ 0 w 159"/>
                <a:gd name="T111" fmla="*/ 342 h 395"/>
                <a:gd name="T112" fmla="*/ 0 w 159"/>
                <a:gd name="T113" fmla="*/ 360 h 395"/>
                <a:gd name="T114" fmla="*/ 0 w 159"/>
                <a:gd name="T115" fmla="*/ 369 h 395"/>
                <a:gd name="T116" fmla="*/ 0 w 159"/>
                <a:gd name="T117" fmla="*/ 378 h 395"/>
                <a:gd name="T118" fmla="*/ 0 w 159"/>
                <a:gd name="T119" fmla="*/ 378 h 395"/>
                <a:gd name="T120" fmla="*/ 16 w 159"/>
                <a:gd name="T121" fmla="*/ 395 h 395"/>
                <a:gd name="T122" fmla="*/ 48 w 159"/>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59"/>
                <a:gd name="T187" fmla="*/ 0 h 395"/>
                <a:gd name="T188" fmla="*/ 159 w 159"/>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59" h="395">
                  <a:moveTo>
                    <a:pt x="48" y="395"/>
                  </a:moveTo>
                  <a:lnTo>
                    <a:pt x="48" y="378"/>
                  </a:lnTo>
                  <a:lnTo>
                    <a:pt x="48" y="369"/>
                  </a:lnTo>
                  <a:lnTo>
                    <a:pt x="48" y="360"/>
                  </a:lnTo>
                  <a:lnTo>
                    <a:pt x="48" y="342"/>
                  </a:lnTo>
                  <a:lnTo>
                    <a:pt x="48" y="334"/>
                  </a:lnTo>
                  <a:lnTo>
                    <a:pt x="48" y="307"/>
                  </a:lnTo>
                  <a:lnTo>
                    <a:pt x="48" y="298"/>
                  </a:lnTo>
                  <a:lnTo>
                    <a:pt x="56" y="281"/>
                  </a:lnTo>
                  <a:lnTo>
                    <a:pt x="56" y="263"/>
                  </a:lnTo>
                  <a:lnTo>
                    <a:pt x="56" y="246"/>
                  </a:lnTo>
                  <a:lnTo>
                    <a:pt x="64" y="219"/>
                  </a:lnTo>
                  <a:lnTo>
                    <a:pt x="64" y="211"/>
                  </a:lnTo>
                  <a:lnTo>
                    <a:pt x="64" y="193"/>
                  </a:lnTo>
                  <a:lnTo>
                    <a:pt x="72" y="193"/>
                  </a:lnTo>
                  <a:lnTo>
                    <a:pt x="72" y="175"/>
                  </a:lnTo>
                  <a:lnTo>
                    <a:pt x="88" y="149"/>
                  </a:lnTo>
                  <a:lnTo>
                    <a:pt x="88" y="140"/>
                  </a:lnTo>
                  <a:lnTo>
                    <a:pt x="96" y="114"/>
                  </a:lnTo>
                  <a:lnTo>
                    <a:pt x="104" y="105"/>
                  </a:lnTo>
                  <a:lnTo>
                    <a:pt x="104" y="79"/>
                  </a:lnTo>
                  <a:lnTo>
                    <a:pt x="120" y="70"/>
                  </a:lnTo>
                  <a:lnTo>
                    <a:pt x="128" y="61"/>
                  </a:lnTo>
                  <a:lnTo>
                    <a:pt x="136" y="52"/>
                  </a:lnTo>
                  <a:lnTo>
                    <a:pt x="136" y="35"/>
                  </a:lnTo>
                  <a:lnTo>
                    <a:pt x="151" y="26"/>
                  </a:lnTo>
                  <a:lnTo>
                    <a:pt x="151" y="17"/>
                  </a:lnTo>
                  <a:lnTo>
                    <a:pt x="151" y="0"/>
                  </a:lnTo>
                  <a:lnTo>
                    <a:pt x="159" y="17"/>
                  </a:lnTo>
                  <a:lnTo>
                    <a:pt x="151" y="17"/>
                  </a:lnTo>
                  <a:lnTo>
                    <a:pt x="136" y="17"/>
                  </a:lnTo>
                  <a:lnTo>
                    <a:pt x="128" y="26"/>
                  </a:lnTo>
                  <a:lnTo>
                    <a:pt x="120" y="26"/>
                  </a:lnTo>
                  <a:lnTo>
                    <a:pt x="104" y="35"/>
                  </a:lnTo>
                  <a:lnTo>
                    <a:pt x="96" y="52"/>
                  </a:lnTo>
                  <a:lnTo>
                    <a:pt x="88" y="61"/>
                  </a:lnTo>
                  <a:lnTo>
                    <a:pt x="72" y="61"/>
                  </a:lnTo>
                  <a:lnTo>
                    <a:pt x="72" y="70"/>
                  </a:lnTo>
                  <a:lnTo>
                    <a:pt x="64" y="79"/>
                  </a:lnTo>
                  <a:lnTo>
                    <a:pt x="56" y="96"/>
                  </a:lnTo>
                  <a:lnTo>
                    <a:pt x="56" y="105"/>
                  </a:lnTo>
                  <a:lnTo>
                    <a:pt x="56" y="114"/>
                  </a:lnTo>
                  <a:lnTo>
                    <a:pt x="48" y="131"/>
                  </a:lnTo>
                  <a:lnTo>
                    <a:pt x="32" y="149"/>
                  </a:lnTo>
                  <a:lnTo>
                    <a:pt x="24" y="175"/>
                  </a:lnTo>
                  <a:lnTo>
                    <a:pt x="24" y="211"/>
                  </a:lnTo>
                  <a:lnTo>
                    <a:pt x="16" y="228"/>
                  </a:lnTo>
                  <a:lnTo>
                    <a:pt x="16" y="255"/>
                  </a:lnTo>
                  <a:lnTo>
                    <a:pt x="16" y="281"/>
                  </a:lnTo>
                  <a:lnTo>
                    <a:pt x="0" y="298"/>
                  </a:lnTo>
                  <a:lnTo>
                    <a:pt x="0" y="325"/>
                  </a:lnTo>
                  <a:lnTo>
                    <a:pt x="0" y="342"/>
                  </a:lnTo>
                  <a:lnTo>
                    <a:pt x="0" y="360"/>
                  </a:lnTo>
                  <a:lnTo>
                    <a:pt x="0" y="369"/>
                  </a:lnTo>
                  <a:lnTo>
                    <a:pt x="0" y="378"/>
                  </a:lnTo>
                  <a:lnTo>
                    <a:pt x="16" y="395"/>
                  </a:lnTo>
                  <a:lnTo>
                    <a:pt x="48"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63" name="Freeform 365"/>
            <p:cNvSpPr>
              <a:spLocks/>
            </p:cNvSpPr>
            <p:nvPr/>
          </p:nvSpPr>
          <p:spPr bwMode="auto">
            <a:xfrm>
              <a:off x="4194" y="2822"/>
              <a:ext cx="159" cy="395"/>
            </a:xfrm>
            <a:custGeom>
              <a:avLst/>
              <a:gdLst>
                <a:gd name="T0" fmla="*/ 48 w 159"/>
                <a:gd name="T1" fmla="*/ 395 h 395"/>
                <a:gd name="T2" fmla="*/ 48 w 159"/>
                <a:gd name="T3" fmla="*/ 378 h 395"/>
                <a:gd name="T4" fmla="*/ 48 w 159"/>
                <a:gd name="T5" fmla="*/ 378 h 395"/>
                <a:gd name="T6" fmla="*/ 48 w 159"/>
                <a:gd name="T7" fmla="*/ 369 h 395"/>
                <a:gd name="T8" fmla="*/ 48 w 159"/>
                <a:gd name="T9" fmla="*/ 360 h 395"/>
                <a:gd name="T10" fmla="*/ 48 w 159"/>
                <a:gd name="T11" fmla="*/ 342 h 395"/>
                <a:gd name="T12" fmla="*/ 48 w 159"/>
                <a:gd name="T13" fmla="*/ 334 h 395"/>
                <a:gd name="T14" fmla="*/ 48 w 159"/>
                <a:gd name="T15" fmla="*/ 307 h 395"/>
                <a:gd name="T16" fmla="*/ 48 w 159"/>
                <a:gd name="T17" fmla="*/ 298 h 395"/>
                <a:gd name="T18" fmla="*/ 56 w 159"/>
                <a:gd name="T19" fmla="*/ 281 h 395"/>
                <a:gd name="T20" fmla="*/ 56 w 159"/>
                <a:gd name="T21" fmla="*/ 263 h 395"/>
                <a:gd name="T22" fmla="*/ 56 w 159"/>
                <a:gd name="T23" fmla="*/ 246 h 395"/>
                <a:gd name="T24" fmla="*/ 64 w 159"/>
                <a:gd name="T25" fmla="*/ 219 h 395"/>
                <a:gd name="T26" fmla="*/ 64 w 159"/>
                <a:gd name="T27" fmla="*/ 211 h 395"/>
                <a:gd name="T28" fmla="*/ 64 w 159"/>
                <a:gd name="T29" fmla="*/ 193 h 395"/>
                <a:gd name="T30" fmla="*/ 72 w 159"/>
                <a:gd name="T31" fmla="*/ 193 h 395"/>
                <a:gd name="T32" fmla="*/ 72 w 159"/>
                <a:gd name="T33" fmla="*/ 175 h 395"/>
                <a:gd name="T34" fmla="*/ 88 w 159"/>
                <a:gd name="T35" fmla="*/ 149 h 395"/>
                <a:gd name="T36" fmla="*/ 88 w 159"/>
                <a:gd name="T37" fmla="*/ 140 h 395"/>
                <a:gd name="T38" fmla="*/ 96 w 159"/>
                <a:gd name="T39" fmla="*/ 114 h 395"/>
                <a:gd name="T40" fmla="*/ 104 w 159"/>
                <a:gd name="T41" fmla="*/ 105 h 395"/>
                <a:gd name="T42" fmla="*/ 104 w 159"/>
                <a:gd name="T43" fmla="*/ 79 h 395"/>
                <a:gd name="T44" fmla="*/ 120 w 159"/>
                <a:gd name="T45" fmla="*/ 70 h 395"/>
                <a:gd name="T46" fmla="*/ 128 w 159"/>
                <a:gd name="T47" fmla="*/ 61 h 395"/>
                <a:gd name="T48" fmla="*/ 136 w 159"/>
                <a:gd name="T49" fmla="*/ 52 h 395"/>
                <a:gd name="T50" fmla="*/ 136 w 159"/>
                <a:gd name="T51" fmla="*/ 35 h 395"/>
                <a:gd name="T52" fmla="*/ 151 w 159"/>
                <a:gd name="T53" fmla="*/ 26 h 395"/>
                <a:gd name="T54" fmla="*/ 151 w 159"/>
                <a:gd name="T55" fmla="*/ 17 h 395"/>
                <a:gd name="T56" fmla="*/ 151 w 159"/>
                <a:gd name="T57" fmla="*/ 17 h 395"/>
                <a:gd name="T58" fmla="*/ 151 w 159"/>
                <a:gd name="T59" fmla="*/ 0 h 395"/>
                <a:gd name="T60" fmla="*/ 159 w 159"/>
                <a:gd name="T61" fmla="*/ 17 h 395"/>
                <a:gd name="T62" fmla="*/ 151 w 159"/>
                <a:gd name="T63" fmla="*/ 17 h 395"/>
                <a:gd name="T64" fmla="*/ 151 w 159"/>
                <a:gd name="T65" fmla="*/ 17 h 395"/>
                <a:gd name="T66" fmla="*/ 151 w 159"/>
                <a:gd name="T67" fmla="*/ 17 h 395"/>
                <a:gd name="T68" fmla="*/ 136 w 159"/>
                <a:gd name="T69" fmla="*/ 17 h 395"/>
                <a:gd name="T70" fmla="*/ 128 w 159"/>
                <a:gd name="T71" fmla="*/ 26 h 395"/>
                <a:gd name="T72" fmla="*/ 120 w 159"/>
                <a:gd name="T73" fmla="*/ 26 h 395"/>
                <a:gd name="T74" fmla="*/ 104 w 159"/>
                <a:gd name="T75" fmla="*/ 35 h 395"/>
                <a:gd name="T76" fmla="*/ 96 w 159"/>
                <a:gd name="T77" fmla="*/ 52 h 395"/>
                <a:gd name="T78" fmla="*/ 88 w 159"/>
                <a:gd name="T79" fmla="*/ 61 h 395"/>
                <a:gd name="T80" fmla="*/ 72 w 159"/>
                <a:gd name="T81" fmla="*/ 61 h 395"/>
                <a:gd name="T82" fmla="*/ 72 w 159"/>
                <a:gd name="T83" fmla="*/ 70 h 395"/>
                <a:gd name="T84" fmla="*/ 64 w 159"/>
                <a:gd name="T85" fmla="*/ 79 h 395"/>
                <a:gd name="T86" fmla="*/ 56 w 159"/>
                <a:gd name="T87" fmla="*/ 96 h 395"/>
                <a:gd name="T88" fmla="*/ 56 w 159"/>
                <a:gd name="T89" fmla="*/ 105 h 395"/>
                <a:gd name="T90" fmla="*/ 56 w 159"/>
                <a:gd name="T91" fmla="*/ 114 h 395"/>
                <a:gd name="T92" fmla="*/ 48 w 159"/>
                <a:gd name="T93" fmla="*/ 131 h 395"/>
                <a:gd name="T94" fmla="*/ 32 w 159"/>
                <a:gd name="T95" fmla="*/ 149 h 395"/>
                <a:gd name="T96" fmla="*/ 24 w 159"/>
                <a:gd name="T97" fmla="*/ 175 h 395"/>
                <a:gd name="T98" fmla="*/ 24 w 159"/>
                <a:gd name="T99" fmla="*/ 211 h 395"/>
                <a:gd name="T100" fmla="*/ 16 w 159"/>
                <a:gd name="T101" fmla="*/ 228 h 395"/>
                <a:gd name="T102" fmla="*/ 16 w 159"/>
                <a:gd name="T103" fmla="*/ 255 h 395"/>
                <a:gd name="T104" fmla="*/ 16 w 159"/>
                <a:gd name="T105" fmla="*/ 281 h 395"/>
                <a:gd name="T106" fmla="*/ 0 w 159"/>
                <a:gd name="T107" fmla="*/ 298 h 395"/>
                <a:gd name="T108" fmla="*/ 0 w 159"/>
                <a:gd name="T109" fmla="*/ 325 h 395"/>
                <a:gd name="T110" fmla="*/ 0 w 159"/>
                <a:gd name="T111" fmla="*/ 342 h 395"/>
                <a:gd name="T112" fmla="*/ 0 w 159"/>
                <a:gd name="T113" fmla="*/ 360 h 395"/>
                <a:gd name="T114" fmla="*/ 0 w 159"/>
                <a:gd name="T115" fmla="*/ 369 h 395"/>
                <a:gd name="T116" fmla="*/ 0 w 159"/>
                <a:gd name="T117" fmla="*/ 378 h 395"/>
                <a:gd name="T118" fmla="*/ 0 w 159"/>
                <a:gd name="T119" fmla="*/ 378 h 395"/>
                <a:gd name="T120" fmla="*/ 16 w 159"/>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9"/>
                <a:gd name="T184" fmla="*/ 0 h 395"/>
                <a:gd name="T185" fmla="*/ 159 w 159"/>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9" h="395">
                  <a:moveTo>
                    <a:pt x="48" y="395"/>
                  </a:moveTo>
                  <a:lnTo>
                    <a:pt x="48" y="378"/>
                  </a:lnTo>
                  <a:lnTo>
                    <a:pt x="48" y="369"/>
                  </a:lnTo>
                  <a:lnTo>
                    <a:pt x="48" y="360"/>
                  </a:lnTo>
                  <a:lnTo>
                    <a:pt x="48" y="342"/>
                  </a:lnTo>
                  <a:lnTo>
                    <a:pt x="48" y="334"/>
                  </a:lnTo>
                  <a:lnTo>
                    <a:pt x="48" y="307"/>
                  </a:lnTo>
                  <a:lnTo>
                    <a:pt x="48" y="298"/>
                  </a:lnTo>
                  <a:lnTo>
                    <a:pt x="56" y="281"/>
                  </a:lnTo>
                  <a:lnTo>
                    <a:pt x="56" y="263"/>
                  </a:lnTo>
                  <a:lnTo>
                    <a:pt x="56" y="246"/>
                  </a:lnTo>
                  <a:lnTo>
                    <a:pt x="64" y="219"/>
                  </a:lnTo>
                  <a:lnTo>
                    <a:pt x="64" y="211"/>
                  </a:lnTo>
                  <a:lnTo>
                    <a:pt x="64" y="193"/>
                  </a:lnTo>
                  <a:lnTo>
                    <a:pt x="72" y="193"/>
                  </a:lnTo>
                  <a:lnTo>
                    <a:pt x="72" y="175"/>
                  </a:lnTo>
                  <a:lnTo>
                    <a:pt x="88" y="149"/>
                  </a:lnTo>
                  <a:lnTo>
                    <a:pt x="88" y="140"/>
                  </a:lnTo>
                  <a:lnTo>
                    <a:pt x="96" y="114"/>
                  </a:lnTo>
                  <a:lnTo>
                    <a:pt x="104" y="105"/>
                  </a:lnTo>
                  <a:lnTo>
                    <a:pt x="104" y="79"/>
                  </a:lnTo>
                  <a:lnTo>
                    <a:pt x="120" y="70"/>
                  </a:lnTo>
                  <a:lnTo>
                    <a:pt x="128" y="61"/>
                  </a:lnTo>
                  <a:lnTo>
                    <a:pt x="136" y="52"/>
                  </a:lnTo>
                  <a:lnTo>
                    <a:pt x="136" y="35"/>
                  </a:lnTo>
                  <a:lnTo>
                    <a:pt x="151" y="26"/>
                  </a:lnTo>
                  <a:lnTo>
                    <a:pt x="151" y="17"/>
                  </a:lnTo>
                  <a:lnTo>
                    <a:pt x="151" y="0"/>
                  </a:lnTo>
                  <a:lnTo>
                    <a:pt x="159" y="17"/>
                  </a:lnTo>
                  <a:lnTo>
                    <a:pt x="151" y="17"/>
                  </a:lnTo>
                  <a:lnTo>
                    <a:pt x="136" y="17"/>
                  </a:lnTo>
                  <a:lnTo>
                    <a:pt x="128" y="26"/>
                  </a:lnTo>
                  <a:lnTo>
                    <a:pt x="120" y="26"/>
                  </a:lnTo>
                  <a:lnTo>
                    <a:pt x="104" y="35"/>
                  </a:lnTo>
                  <a:lnTo>
                    <a:pt x="96" y="52"/>
                  </a:lnTo>
                  <a:lnTo>
                    <a:pt x="88" y="61"/>
                  </a:lnTo>
                  <a:lnTo>
                    <a:pt x="72" y="61"/>
                  </a:lnTo>
                  <a:lnTo>
                    <a:pt x="72" y="70"/>
                  </a:lnTo>
                  <a:lnTo>
                    <a:pt x="64" y="79"/>
                  </a:lnTo>
                  <a:lnTo>
                    <a:pt x="56" y="96"/>
                  </a:lnTo>
                  <a:lnTo>
                    <a:pt x="56" y="105"/>
                  </a:lnTo>
                  <a:lnTo>
                    <a:pt x="56" y="114"/>
                  </a:lnTo>
                  <a:lnTo>
                    <a:pt x="48" y="131"/>
                  </a:lnTo>
                  <a:lnTo>
                    <a:pt x="32" y="149"/>
                  </a:lnTo>
                  <a:lnTo>
                    <a:pt x="24" y="175"/>
                  </a:lnTo>
                  <a:lnTo>
                    <a:pt x="24" y="211"/>
                  </a:lnTo>
                  <a:lnTo>
                    <a:pt x="16" y="228"/>
                  </a:lnTo>
                  <a:lnTo>
                    <a:pt x="16" y="255"/>
                  </a:lnTo>
                  <a:lnTo>
                    <a:pt x="16" y="281"/>
                  </a:lnTo>
                  <a:lnTo>
                    <a:pt x="0" y="298"/>
                  </a:lnTo>
                  <a:lnTo>
                    <a:pt x="0" y="325"/>
                  </a:lnTo>
                  <a:lnTo>
                    <a:pt x="0" y="342"/>
                  </a:lnTo>
                  <a:lnTo>
                    <a:pt x="0" y="360"/>
                  </a:lnTo>
                  <a:lnTo>
                    <a:pt x="0" y="369"/>
                  </a:lnTo>
                  <a:lnTo>
                    <a:pt x="0" y="378"/>
                  </a:lnTo>
                  <a:lnTo>
                    <a:pt x="16"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64" name="Freeform 366"/>
            <p:cNvSpPr>
              <a:spLocks/>
            </p:cNvSpPr>
            <p:nvPr/>
          </p:nvSpPr>
          <p:spPr bwMode="auto">
            <a:xfrm>
              <a:off x="4042"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84 w 208"/>
                <a:gd name="T13" fmla="*/ 281 h 457"/>
                <a:gd name="T14" fmla="*/ 184 w 208"/>
                <a:gd name="T15" fmla="*/ 273 h 457"/>
                <a:gd name="T16" fmla="*/ 176 w 208"/>
                <a:gd name="T17" fmla="*/ 237 h 457"/>
                <a:gd name="T18" fmla="*/ 168 w 208"/>
                <a:gd name="T19" fmla="*/ 229 h 457"/>
                <a:gd name="T20" fmla="*/ 152 w 208"/>
                <a:gd name="T21" fmla="*/ 202 h 457"/>
                <a:gd name="T22" fmla="*/ 144 w 208"/>
                <a:gd name="T23" fmla="*/ 176 h 457"/>
                <a:gd name="T24" fmla="*/ 144 w 208"/>
                <a:gd name="T25" fmla="*/ 158 h 457"/>
                <a:gd name="T26" fmla="*/ 136 w 208"/>
                <a:gd name="T27" fmla="*/ 141 h 457"/>
                <a:gd name="T28" fmla="*/ 120 w 208"/>
                <a:gd name="T29" fmla="*/ 123 h 457"/>
                <a:gd name="T30" fmla="*/ 112 w 208"/>
                <a:gd name="T31" fmla="*/ 97 h 457"/>
                <a:gd name="T32" fmla="*/ 88 w 208"/>
                <a:gd name="T33" fmla="*/ 79 h 457"/>
                <a:gd name="T34" fmla="*/ 72 w 208"/>
                <a:gd name="T35" fmla="*/ 53 h 457"/>
                <a:gd name="T36" fmla="*/ 48 w 208"/>
                <a:gd name="T37" fmla="*/ 44 h 457"/>
                <a:gd name="T38" fmla="*/ 24 w 208"/>
                <a:gd name="T39" fmla="*/ 18 h 457"/>
                <a:gd name="T40" fmla="*/ 16 w 208"/>
                <a:gd name="T41" fmla="*/ 9 h 457"/>
                <a:gd name="T42" fmla="*/ 8 w 208"/>
                <a:gd name="T43" fmla="*/ 9 h 457"/>
                <a:gd name="T44" fmla="*/ 8 w 208"/>
                <a:gd name="T45" fmla="*/ 9 h 457"/>
                <a:gd name="T46" fmla="*/ 8 w 208"/>
                <a:gd name="T47" fmla="*/ 9 h 457"/>
                <a:gd name="T48" fmla="*/ 16 w 208"/>
                <a:gd name="T49" fmla="*/ 18 h 457"/>
                <a:gd name="T50" fmla="*/ 24 w 208"/>
                <a:gd name="T51" fmla="*/ 44 h 457"/>
                <a:gd name="T52" fmla="*/ 40 w 208"/>
                <a:gd name="T53" fmla="*/ 62 h 457"/>
                <a:gd name="T54" fmla="*/ 56 w 208"/>
                <a:gd name="T55" fmla="*/ 88 h 457"/>
                <a:gd name="T56" fmla="*/ 72 w 208"/>
                <a:gd name="T57" fmla="*/ 123 h 457"/>
                <a:gd name="T58" fmla="*/ 80 w 208"/>
                <a:gd name="T59" fmla="*/ 141 h 457"/>
                <a:gd name="T60" fmla="*/ 88 w 208"/>
                <a:gd name="T61" fmla="*/ 158 h 457"/>
                <a:gd name="T62" fmla="*/ 104 w 208"/>
                <a:gd name="T63" fmla="*/ 176 h 457"/>
                <a:gd name="T64" fmla="*/ 112 w 208"/>
                <a:gd name="T65" fmla="*/ 202 h 457"/>
                <a:gd name="T66" fmla="*/ 120 w 208"/>
                <a:gd name="T67" fmla="*/ 211 h 457"/>
                <a:gd name="T68" fmla="*/ 136 w 208"/>
                <a:gd name="T69" fmla="*/ 237 h 457"/>
                <a:gd name="T70" fmla="*/ 136 w 208"/>
                <a:gd name="T71" fmla="*/ 255 h 457"/>
                <a:gd name="T72" fmla="*/ 144 w 208"/>
                <a:gd name="T73" fmla="*/ 281 h 457"/>
                <a:gd name="T74" fmla="*/ 152 w 208"/>
                <a:gd name="T75" fmla="*/ 308 h 457"/>
                <a:gd name="T76" fmla="*/ 152 w 208"/>
                <a:gd name="T77" fmla="*/ 325 h 457"/>
                <a:gd name="T78" fmla="*/ 152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208 w 208"/>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8"/>
                <a:gd name="T139" fmla="*/ 0 h 457"/>
                <a:gd name="T140" fmla="*/ 208 w 208"/>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84" y="290"/>
                  </a:lnTo>
                  <a:lnTo>
                    <a:pt x="184" y="281"/>
                  </a:lnTo>
                  <a:lnTo>
                    <a:pt x="184" y="273"/>
                  </a:lnTo>
                  <a:lnTo>
                    <a:pt x="176" y="246"/>
                  </a:lnTo>
                  <a:lnTo>
                    <a:pt x="176" y="237"/>
                  </a:lnTo>
                  <a:lnTo>
                    <a:pt x="168" y="237"/>
                  </a:lnTo>
                  <a:lnTo>
                    <a:pt x="168" y="229"/>
                  </a:lnTo>
                  <a:lnTo>
                    <a:pt x="168" y="211"/>
                  </a:lnTo>
                  <a:lnTo>
                    <a:pt x="152" y="202"/>
                  </a:lnTo>
                  <a:lnTo>
                    <a:pt x="152" y="193"/>
                  </a:lnTo>
                  <a:lnTo>
                    <a:pt x="144" y="176"/>
                  </a:lnTo>
                  <a:lnTo>
                    <a:pt x="144" y="167"/>
                  </a:lnTo>
                  <a:lnTo>
                    <a:pt x="144" y="158"/>
                  </a:lnTo>
                  <a:lnTo>
                    <a:pt x="136" y="158"/>
                  </a:lnTo>
                  <a:lnTo>
                    <a:pt x="136" y="141"/>
                  </a:lnTo>
                  <a:lnTo>
                    <a:pt x="120" y="132"/>
                  </a:lnTo>
                  <a:lnTo>
                    <a:pt x="120" y="123"/>
                  </a:lnTo>
                  <a:lnTo>
                    <a:pt x="112" y="97"/>
                  </a:lnTo>
                  <a:lnTo>
                    <a:pt x="104" y="88"/>
                  </a:lnTo>
                  <a:lnTo>
                    <a:pt x="88" y="79"/>
                  </a:lnTo>
                  <a:lnTo>
                    <a:pt x="80" y="62"/>
                  </a:lnTo>
                  <a:lnTo>
                    <a:pt x="72" y="53"/>
                  </a:lnTo>
                  <a:lnTo>
                    <a:pt x="56" y="44"/>
                  </a:lnTo>
                  <a:lnTo>
                    <a:pt x="48" y="44"/>
                  </a:lnTo>
                  <a:lnTo>
                    <a:pt x="40" y="26"/>
                  </a:lnTo>
                  <a:lnTo>
                    <a:pt x="24" y="18"/>
                  </a:lnTo>
                  <a:lnTo>
                    <a:pt x="16" y="18"/>
                  </a:lnTo>
                  <a:lnTo>
                    <a:pt x="16" y="9"/>
                  </a:lnTo>
                  <a:lnTo>
                    <a:pt x="8" y="9"/>
                  </a:lnTo>
                  <a:lnTo>
                    <a:pt x="0" y="0"/>
                  </a:lnTo>
                  <a:lnTo>
                    <a:pt x="8" y="9"/>
                  </a:lnTo>
                  <a:lnTo>
                    <a:pt x="16" y="18"/>
                  </a:lnTo>
                  <a:lnTo>
                    <a:pt x="16" y="26"/>
                  </a:lnTo>
                  <a:lnTo>
                    <a:pt x="24" y="44"/>
                  </a:lnTo>
                  <a:lnTo>
                    <a:pt x="40" y="53"/>
                  </a:lnTo>
                  <a:lnTo>
                    <a:pt x="40" y="62"/>
                  </a:lnTo>
                  <a:lnTo>
                    <a:pt x="48" y="79"/>
                  </a:lnTo>
                  <a:lnTo>
                    <a:pt x="56" y="88"/>
                  </a:lnTo>
                  <a:lnTo>
                    <a:pt x="72" y="97"/>
                  </a:lnTo>
                  <a:lnTo>
                    <a:pt x="72" y="123"/>
                  </a:lnTo>
                  <a:lnTo>
                    <a:pt x="80" y="132"/>
                  </a:lnTo>
                  <a:lnTo>
                    <a:pt x="80" y="141"/>
                  </a:lnTo>
                  <a:lnTo>
                    <a:pt x="88" y="158"/>
                  </a:lnTo>
                  <a:lnTo>
                    <a:pt x="104" y="167"/>
                  </a:lnTo>
                  <a:lnTo>
                    <a:pt x="104" y="176"/>
                  </a:lnTo>
                  <a:lnTo>
                    <a:pt x="112" y="193"/>
                  </a:lnTo>
                  <a:lnTo>
                    <a:pt x="112" y="202"/>
                  </a:lnTo>
                  <a:lnTo>
                    <a:pt x="120" y="211"/>
                  </a:lnTo>
                  <a:lnTo>
                    <a:pt x="120" y="229"/>
                  </a:lnTo>
                  <a:lnTo>
                    <a:pt x="136" y="237"/>
                  </a:lnTo>
                  <a:lnTo>
                    <a:pt x="136" y="246"/>
                  </a:lnTo>
                  <a:lnTo>
                    <a:pt x="136" y="255"/>
                  </a:lnTo>
                  <a:lnTo>
                    <a:pt x="144" y="273"/>
                  </a:lnTo>
                  <a:lnTo>
                    <a:pt x="144" y="281"/>
                  </a:lnTo>
                  <a:lnTo>
                    <a:pt x="144" y="290"/>
                  </a:lnTo>
                  <a:lnTo>
                    <a:pt x="152" y="308"/>
                  </a:lnTo>
                  <a:lnTo>
                    <a:pt x="152" y="317"/>
                  </a:lnTo>
                  <a:lnTo>
                    <a:pt x="152" y="325"/>
                  </a:lnTo>
                  <a:lnTo>
                    <a:pt x="152" y="343"/>
                  </a:lnTo>
                  <a:lnTo>
                    <a:pt x="152" y="352"/>
                  </a:lnTo>
                  <a:lnTo>
                    <a:pt x="168" y="360"/>
                  </a:lnTo>
                  <a:lnTo>
                    <a:pt x="168" y="387"/>
                  </a:lnTo>
                  <a:lnTo>
                    <a:pt x="168" y="396"/>
                  </a:lnTo>
                  <a:lnTo>
                    <a:pt x="168" y="404"/>
                  </a:lnTo>
                  <a:lnTo>
                    <a:pt x="168" y="422"/>
                  </a:lnTo>
                  <a:lnTo>
                    <a:pt x="168" y="431"/>
                  </a:lnTo>
                  <a:lnTo>
                    <a:pt x="168" y="440"/>
                  </a:lnTo>
                  <a:lnTo>
                    <a:pt x="176" y="457"/>
                  </a:lnTo>
                  <a:lnTo>
                    <a:pt x="208"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65" name="Freeform 367"/>
            <p:cNvSpPr>
              <a:spLocks/>
            </p:cNvSpPr>
            <p:nvPr/>
          </p:nvSpPr>
          <p:spPr bwMode="auto">
            <a:xfrm>
              <a:off x="4042"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84 w 208"/>
                <a:gd name="T13" fmla="*/ 281 h 457"/>
                <a:gd name="T14" fmla="*/ 184 w 208"/>
                <a:gd name="T15" fmla="*/ 273 h 457"/>
                <a:gd name="T16" fmla="*/ 176 w 208"/>
                <a:gd name="T17" fmla="*/ 237 h 457"/>
                <a:gd name="T18" fmla="*/ 168 w 208"/>
                <a:gd name="T19" fmla="*/ 229 h 457"/>
                <a:gd name="T20" fmla="*/ 152 w 208"/>
                <a:gd name="T21" fmla="*/ 202 h 457"/>
                <a:gd name="T22" fmla="*/ 144 w 208"/>
                <a:gd name="T23" fmla="*/ 176 h 457"/>
                <a:gd name="T24" fmla="*/ 144 w 208"/>
                <a:gd name="T25" fmla="*/ 158 h 457"/>
                <a:gd name="T26" fmla="*/ 136 w 208"/>
                <a:gd name="T27" fmla="*/ 141 h 457"/>
                <a:gd name="T28" fmla="*/ 120 w 208"/>
                <a:gd name="T29" fmla="*/ 123 h 457"/>
                <a:gd name="T30" fmla="*/ 112 w 208"/>
                <a:gd name="T31" fmla="*/ 97 h 457"/>
                <a:gd name="T32" fmla="*/ 88 w 208"/>
                <a:gd name="T33" fmla="*/ 79 h 457"/>
                <a:gd name="T34" fmla="*/ 72 w 208"/>
                <a:gd name="T35" fmla="*/ 53 h 457"/>
                <a:gd name="T36" fmla="*/ 48 w 208"/>
                <a:gd name="T37" fmla="*/ 44 h 457"/>
                <a:gd name="T38" fmla="*/ 24 w 208"/>
                <a:gd name="T39" fmla="*/ 18 h 457"/>
                <a:gd name="T40" fmla="*/ 16 w 208"/>
                <a:gd name="T41" fmla="*/ 9 h 457"/>
                <a:gd name="T42" fmla="*/ 8 w 208"/>
                <a:gd name="T43" fmla="*/ 9 h 457"/>
                <a:gd name="T44" fmla="*/ 8 w 208"/>
                <a:gd name="T45" fmla="*/ 9 h 457"/>
                <a:gd name="T46" fmla="*/ 8 w 208"/>
                <a:gd name="T47" fmla="*/ 9 h 457"/>
                <a:gd name="T48" fmla="*/ 16 w 208"/>
                <a:gd name="T49" fmla="*/ 18 h 457"/>
                <a:gd name="T50" fmla="*/ 24 w 208"/>
                <a:gd name="T51" fmla="*/ 44 h 457"/>
                <a:gd name="T52" fmla="*/ 40 w 208"/>
                <a:gd name="T53" fmla="*/ 62 h 457"/>
                <a:gd name="T54" fmla="*/ 56 w 208"/>
                <a:gd name="T55" fmla="*/ 88 h 457"/>
                <a:gd name="T56" fmla="*/ 72 w 208"/>
                <a:gd name="T57" fmla="*/ 123 h 457"/>
                <a:gd name="T58" fmla="*/ 80 w 208"/>
                <a:gd name="T59" fmla="*/ 141 h 457"/>
                <a:gd name="T60" fmla="*/ 88 w 208"/>
                <a:gd name="T61" fmla="*/ 158 h 457"/>
                <a:gd name="T62" fmla="*/ 104 w 208"/>
                <a:gd name="T63" fmla="*/ 176 h 457"/>
                <a:gd name="T64" fmla="*/ 112 w 208"/>
                <a:gd name="T65" fmla="*/ 202 h 457"/>
                <a:gd name="T66" fmla="*/ 120 w 208"/>
                <a:gd name="T67" fmla="*/ 211 h 457"/>
                <a:gd name="T68" fmla="*/ 136 w 208"/>
                <a:gd name="T69" fmla="*/ 237 h 457"/>
                <a:gd name="T70" fmla="*/ 136 w 208"/>
                <a:gd name="T71" fmla="*/ 255 h 457"/>
                <a:gd name="T72" fmla="*/ 144 w 208"/>
                <a:gd name="T73" fmla="*/ 281 h 457"/>
                <a:gd name="T74" fmla="*/ 152 w 208"/>
                <a:gd name="T75" fmla="*/ 308 h 457"/>
                <a:gd name="T76" fmla="*/ 152 w 208"/>
                <a:gd name="T77" fmla="*/ 325 h 457"/>
                <a:gd name="T78" fmla="*/ 152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8"/>
                <a:gd name="T136" fmla="*/ 0 h 457"/>
                <a:gd name="T137" fmla="*/ 208 w 208"/>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84" y="290"/>
                  </a:lnTo>
                  <a:lnTo>
                    <a:pt x="184" y="281"/>
                  </a:lnTo>
                  <a:lnTo>
                    <a:pt x="184" y="273"/>
                  </a:lnTo>
                  <a:lnTo>
                    <a:pt x="176" y="246"/>
                  </a:lnTo>
                  <a:lnTo>
                    <a:pt x="176" y="237"/>
                  </a:lnTo>
                  <a:lnTo>
                    <a:pt x="168" y="237"/>
                  </a:lnTo>
                  <a:lnTo>
                    <a:pt x="168" y="229"/>
                  </a:lnTo>
                  <a:lnTo>
                    <a:pt x="168" y="211"/>
                  </a:lnTo>
                  <a:lnTo>
                    <a:pt x="152" y="202"/>
                  </a:lnTo>
                  <a:lnTo>
                    <a:pt x="152" y="193"/>
                  </a:lnTo>
                  <a:lnTo>
                    <a:pt x="144" y="176"/>
                  </a:lnTo>
                  <a:lnTo>
                    <a:pt x="144" y="167"/>
                  </a:lnTo>
                  <a:lnTo>
                    <a:pt x="144" y="158"/>
                  </a:lnTo>
                  <a:lnTo>
                    <a:pt x="136" y="158"/>
                  </a:lnTo>
                  <a:lnTo>
                    <a:pt x="136" y="141"/>
                  </a:lnTo>
                  <a:lnTo>
                    <a:pt x="120" y="132"/>
                  </a:lnTo>
                  <a:lnTo>
                    <a:pt x="120" y="123"/>
                  </a:lnTo>
                  <a:lnTo>
                    <a:pt x="112" y="97"/>
                  </a:lnTo>
                  <a:lnTo>
                    <a:pt x="104" y="88"/>
                  </a:lnTo>
                  <a:lnTo>
                    <a:pt x="88" y="79"/>
                  </a:lnTo>
                  <a:lnTo>
                    <a:pt x="80" y="62"/>
                  </a:lnTo>
                  <a:lnTo>
                    <a:pt x="72" y="53"/>
                  </a:lnTo>
                  <a:lnTo>
                    <a:pt x="56" y="44"/>
                  </a:lnTo>
                  <a:lnTo>
                    <a:pt x="48" y="44"/>
                  </a:lnTo>
                  <a:lnTo>
                    <a:pt x="40" y="26"/>
                  </a:lnTo>
                  <a:lnTo>
                    <a:pt x="24" y="18"/>
                  </a:lnTo>
                  <a:lnTo>
                    <a:pt x="16" y="18"/>
                  </a:lnTo>
                  <a:lnTo>
                    <a:pt x="16" y="9"/>
                  </a:lnTo>
                  <a:lnTo>
                    <a:pt x="8" y="9"/>
                  </a:lnTo>
                  <a:lnTo>
                    <a:pt x="0" y="0"/>
                  </a:lnTo>
                  <a:lnTo>
                    <a:pt x="8" y="9"/>
                  </a:lnTo>
                  <a:lnTo>
                    <a:pt x="16" y="18"/>
                  </a:lnTo>
                  <a:lnTo>
                    <a:pt x="16" y="26"/>
                  </a:lnTo>
                  <a:lnTo>
                    <a:pt x="24" y="44"/>
                  </a:lnTo>
                  <a:lnTo>
                    <a:pt x="40" y="53"/>
                  </a:lnTo>
                  <a:lnTo>
                    <a:pt x="40" y="62"/>
                  </a:lnTo>
                  <a:lnTo>
                    <a:pt x="48" y="79"/>
                  </a:lnTo>
                  <a:lnTo>
                    <a:pt x="56" y="88"/>
                  </a:lnTo>
                  <a:lnTo>
                    <a:pt x="72" y="97"/>
                  </a:lnTo>
                  <a:lnTo>
                    <a:pt x="72" y="123"/>
                  </a:lnTo>
                  <a:lnTo>
                    <a:pt x="80" y="132"/>
                  </a:lnTo>
                  <a:lnTo>
                    <a:pt x="80" y="141"/>
                  </a:lnTo>
                  <a:lnTo>
                    <a:pt x="88" y="158"/>
                  </a:lnTo>
                  <a:lnTo>
                    <a:pt x="104" y="167"/>
                  </a:lnTo>
                  <a:lnTo>
                    <a:pt x="104" y="176"/>
                  </a:lnTo>
                  <a:lnTo>
                    <a:pt x="112" y="193"/>
                  </a:lnTo>
                  <a:lnTo>
                    <a:pt x="112" y="202"/>
                  </a:lnTo>
                  <a:lnTo>
                    <a:pt x="120" y="211"/>
                  </a:lnTo>
                  <a:lnTo>
                    <a:pt x="120" y="229"/>
                  </a:lnTo>
                  <a:lnTo>
                    <a:pt x="136" y="237"/>
                  </a:lnTo>
                  <a:lnTo>
                    <a:pt x="136" y="246"/>
                  </a:lnTo>
                  <a:lnTo>
                    <a:pt x="136" y="255"/>
                  </a:lnTo>
                  <a:lnTo>
                    <a:pt x="144" y="273"/>
                  </a:lnTo>
                  <a:lnTo>
                    <a:pt x="144" y="281"/>
                  </a:lnTo>
                  <a:lnTo>
                    <a:pt x="144" y="290"/>
                  </a:lnTo>
                  <a:lnTo>
                    <a:pt x="152" y="308"/>
                  </a:lnTo>
                  <a:lnTo>
                    <a:pt x="152" y="317"/>
                  </a:lnTo>
                  <a:lnTo>
                    <a:pt x="152" y="325"/>
                  </a:lnTo>
                  <a:lnTo>
                    <a:pt x="152" y="343"/>
                  </a:lnTo>
                  <a:lnTo>
                    <a:pt x="152" y="352"/>
                  </a:lnTo>
                  <a:lnTo>
                    <a:pt x="168" y="360"/>
                  </a:lnTo>
                  <a:lnTo>
                    <a:pt x="168" y="387"/>
                  </a:lnTo>
                  <a:lnTo>
                    <a:pt x="168" y="396"/>
                  </a:lnTo>
                  <a:lnTo>
                    <a:pt x="168" y="404"/>
                  </a:lnTo>
                  <a:lnTo>
                    <a:pt x="168" y="422"/>
                  </a:lnTo>
                  <a:lnTo>
                    <a:pt x="168" y="431"/>
                  </a:lnTo>
                  <a:lnTo>
                    <a:pt x="168" y="440"/>
                  </a:lnTo>
                  <a:lnTo>
                    <a:pt x="176"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66" name="Freeform 368"/>
            <p:cNvSpPr>
              <a:spLocks/>
            </p:cNvSpPr>
            <p:nvPr/>
          </p:nvSpPr>
          <p:spPr bwMode="auto">
            <a:xfrm>
              <a:off x="3978" y="2892"/>
              <a:ext cx="248" cy="325"/>
            </a:xfrm>
            <a:custGeom>
              <a:avLst/>
              <a:gdLst>
                <a:gd name="T0" fmla="*/ 248 w 248"/>
                <a:gd name="T1" fmla="*/ 325 h 325"/>
                <a:gd name="T2" fmla="*/ 240 w 248"/>
                <a:gd name="T3" fmla="*/ 308 h 325"/>
                <a:gd name="T4" fmla="*/ 240 w 248"/>
                <a:gd name="T5" fmla="*/ 308 h 325"/>
                <a:gd name="T6" fmla="*/ 240 w 248"/>
                <a:gd name="T7" fmla="*/ 299 h 325"/>
                <a:gd name="T8" fmla="*/ 240 w 248"/>
                <a:gd name="T9" fmla="*/ 290 h 325"/>
                <a:gd name="T10" fmla="*/ 240 w 248"/>
                <a:gd name="T11" fmla="*/ 272 h 325"/>
                <a:gd name="T12" fmla="*/ 240 w 248"/>
                <a:gd name="T13" fmla="*/ 255 h 325"/>
                <a:gd name="T14" fmla="*/ 240 w 248"/>
                <a:gd name="T15" fmla="*/ 237 h 325"/>
                <a:gd name="T16" fmla="*/ 232 w 248"/>
                <a:gd name="T17" fmla="*/ 220 h 325"/>
                <a:gd name="T18" fmla="*/ 232 w 248"/>
                <a:gd name="T19" fmla="*/ 211 h 325"/>
                <a:gd name="T20" fmla="*/ 216 w 248"/>
                <a:gd name="T21" fmla="*/ 185 h 325"/>
                <a:gd name="T22" fmla="*/ 216 w 248"/>
                <a:gd name="T23" fmla="*/ 176 h 325"/>
                <a:gd name="T24" fmla="*/ 208 w 248"/>
                <a:gd name="T25" fmla="*/ 149 h 325"/>
                <a:gd name="T26" fmla="*/ 200 w 248"/>
                <a:gd name="T27" fmla="*/ 141 h 325"/>
                <a:gd name="T28" fmla="*/ 200 w 248"/>
                <a:gd name="T29" fmla="*/ 123 h 325"/>
                <a:gd name="T30" fmla="*/ 200 w 248"/>
                <a:gd name="T31" fmla="*/ 123 h 325"/>
                <a:gd name="T32" fmla="*/ 176 w 248"/>
                <a:gd name="T33" fmla="*/ 105 h 325"/>
                <a:gd name="T34" fmla="*/ 168 w 248"/>
                <a:gd name="T35" fmla="*/ 97 h 325"/>
                <a:gd name="T36" fmla="*/ 144 w 248"/>
                <a:gd name="T37" fmla="*/ 79 h 325"/>
                <a:gd name="T38" fmla="*/ 136 w 248"/>
                <a:gd name="T39" fmla="*/ 70 h 325"/>
                <a:gd name="T40" fmla="*/ 112 w 248"/>
                <a:gd name="T41" fmla="*/ 61 h 325"/>
                <a:gd name="T42" fmla="*/ 88 w 248"/>
                <a:gd name="T43" fmla="*/ 44 h 325"/>
                <a:gd name="T44" fmla="*/ 80 w 248"/>
                <a:gd name="T45" fmla="*/ 35 h 325"/>
                <a:gd name="T46" fmla="*/ 64 w 248"/>
                <a:gd name="T47" fmla="*/ 35 h 325"/>
                <a:gd name="T48" fmla="*/ 48 w 248"/>
                <a:gd name="T49" fmla="*/ 26 h 325"/>
                <a:gd name="T50" fmla="*/ 32 w 248"/>
                <a:gd name="T51" fmla="*/ 9 h 325"/>
                <a:gd name="T52" fmla="*/ 16 w 248"/>
                <a:gd name="T53" fmla="*/ 9 h 325"/>
                <a:gd name="T54" fmla="*/ 8 w 248"/>
                <a:gd name="T55" fmla="*/ 9 h 325"/>
                <a:gd name="T56" fmla="*/ 8 w 248"/>
                <a:gd name="T57" fmla="*/ 9 h 325"/>
                <a:gd name="T58" fmla="*/ 0 w 248"/>
                <a:gd name="T59" fmla="*/ 0 h 325"/>
                <a:gd name="T60" fmla="*/ 8 w 248"/>
                <a:gd name="T61" fmla="*/ 9 h 325"/>
                <a:gd name="T62" fmla="*/ 8 w 248"/>
                <a:gd name="T63" fmla="*/ 9 h 325"/>
                <a:gd name="T64" fmla="*/ 8 w 248"/>
                <a:gd name="T65" fmla="*/ 9 h 325"/>
                <a:gd name="T66" fmla="*/ 16 w 248"/>
                <a:gd name="T67" fmla="*/ 9 h 325"/>
                <a:gd name="T68" fmla="*/ 32 w 248"/>
                <a:gd name="T69" fmla="*/ 26 h 325"/>
                <a:gd name="T70" fmla="*/ 40 w 248"/>
                <a:gd name="T71" fmla="*/ 26 h 325"/>
                <a:gd name="T72" fmla="*/ 48 w 248"/>
                <a:gd name="T73" fmla="*/ 35 h 325"/>
                <a:gd name="T74" fmla="*/ 64 w 248"/>
                <a:gd name="T75" fmla="*/ 44 h 325"/>
                <a:gd name="T76" fmla="*/ 80 w 248"/>
                <a:gd name="T77" fmla="*/ 44 h 325"/>
                <a:gd name="T78" fmla="*/ 88 w 248"/>
                <a:gd name="T79" fmla="*/ 61 h 325"/>
                <a:gd name="T80" fmla="*/ 112 w 248"/>
                <a:gd name="T81" fmla="*/ 70 h 325"/>
                <a:gd name="T82" fmla="*/ 120 w 248"/>
                <a:gd name="T83" fmla="*/ 79 h 325"/>
                <a:gd name="T84" fmla="*/ 136 w 248"/>
                <a:gd name="T85" fmla="*/ 97 h 325"/>
                <a:gd name="T86" fmla="*/ 144 w 248"/>
                <a:gd name="T87" fmla="*/ 105 h 325"/>
                <a:gd name="T88" fmla="*/ 152 w 248"/>
                <a:gd name="T89" fmla="*/ 114 h 325"/>
                <a:gd name="T90" fmla="*/ 168 w 248"/>
                <a:gd name="T91" fmla="*/ 123 h 325"/>
                <a:gd name="T92" fmla="*/ 168 w 248"/>
                <a:gd name="T93" fmla="*/ 141 h 325"/>
                <a:gd name="T94" fmla="*/ 176 w 248"/>
                <a:gd name="T95" fmla="*/ 149 h 325"/>
                <a:gd name="T96" fmla="*/ 184 w 248"/>
                <a:gd name="T97" fmla="*/ 176 h 325"/>
                <a:gd name="T98" fmla="*/ 184 w 248"/>
                <a:gd name="T99" fmla="*/ 185 h 325"/>
                <a:gd name="T100" fmla="*/ 200 w 248"/>
                <a:gd name="T101" fmla="*/ 211 h 325"/>
                <a:gd name="T102" fmla="*/ 208 w 248"/>
                <a:gd name="T103" fmla="*/ 228 h 325"/>
                <a:gd name="T104" fmla="*/ 208 w 248"/>
                <a:gd name="T105" fmla="*/ 237 h 325"/>
                <a:gd name="T106" fmla="*/ 208 w 248"/>
                <a:gd name="T107" fmla="*/ 264 h 325"/>
                <a:gd name="T108" fmla="*/ 216 w 248"/>
                <a:gd name="T109" fmla="*/ 272 h 325"/>
                <a:gd name="T110" fmla="*/ 216 w 248"/>
                <a:gd name="T111" fmla="*/ 290 h 325"/>
                <a:gd name="T112" fmla="*/ 216 w 248"/>
                <a:gd name="T113" fmla="*/ 299 h 325"/>
                <a:gd name="T114" fmla="*/ 216 w 248"/>
                <a:gd name="T115" fmla="*/ 308 h 325"/>
                <a:gd name="T116" fmla="*/ 216 w 248"/>
                <a:gd name="T117" fmla="*/ 308 h 325"/>
                <a:gd name="T118" fmla="*/ 216 w 248"/>
                <a:gd name="T119" fmla="*/ 308 h 325"/>
                <a:gd name="T120" fmla="*/ 232 w 248"/>
                <a:gd name="T121" fmla="*/ 325 h 325"/>
                <a:gd name="T122" fmla="*/ 248 w 248"/>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8"/>
                <a:gd name="T187" fmla="*/ 0 h 325"/>
                <a:gd name="T188" fmla="*/ 248 w 248"/>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8" h="325">
                  <a:moveTo>
                    <a:pt x="248" y="325"/>
                  </a:moveTo>
                  <a:lnTo>
                    <a:pt x="240" y="308"/>
                  </a:lnTo>
                  <a:lnTo>
                    <a:pt x="240" y="299"/>
                  </a:lnTo>
                  <a:lnTo>
                    <a:pt x="240" y="290"/>
                  </a:lnTo>
                  <a:lnTo>
                    <a:pt x="240" y="272"/>
                  </a:lnTo>
                  <a:lnTo>
                    <a:pt x="240" y="255"/>
                  </a:lnTo>
                  <a:lnTo>
                    <a:pt x="240" y="237"/>
                  </a:lnTo>
                  <a:lnTo>
                    <a:pt x="232" y="220"/>
                  </a:lnTo>
                  <a:lnTo>
                    <a:pt x="232" y="211"/>
                  </a:lnTo>
                  <a:lnTo>
                    <a:pt x="216" y="185"/>
                  </a:lnTo>
                  <a:lnTo>
                    <a:pt x="216" y="176"/>
                  </a:lnTo>
                  <a:lnTo>
                    <a:pt x="208" y="149"/>
                  </a:lnTo>
                  <a:lnTo>
                    <a:pt x="200" y="141"/>
                  </a:lnTo>
                  <a:lnTo>
                    <a:pt x="200" y="123"/>
                  </a:lnTo>
                  <a:lnTo>
                    <a:pt x="176" y="105"/>
                  </a:lnTo>
                  <a:lnTo>
                    <a:pt x="168" y="97"/>
                  </a:lnTo>
                  <a:lnTo>
                    <a:pt x="144" y="79"/>
                  </a:lnTo>
                  <a:lnTo>
                    <a:pt x="136" y="70"/>
                  </a:lnTo>
                  <a:lnTo>
                    <a:pt x="112" y="61"/>
                  </a:lnTo>
                  <a:lnTo>
                    <a:pt x="88" y="44"/>
                  </a:lnTo>
                  <a:lnTo>
                    <a:pt x="80" y="35"/>
                  </a:lnTo>
                  <a:lnTo>
                    <a:pt x="64" y="35"/>
                  </a:lnTo>
                  <a:lnTo>
                    <a:pt x="48" y="26"/>
                  </a:lnTo>
                  <a:lnTo>
                    <a:pt x="32" y="9"/>
                  </a:lnTo>
                  <a:lnTo>
                    <a:pt x="16" y="9"/>
                  </a:lnTo>
                  <a:lnTo>
                    <a:pt x="8" y="9"/>
                  </a:lnTo>
                  <a:lnTo>
                    <a:pt x="0" y="0"/>
                  </a:lnTo>
                  <a:lnTo>
                    <a:pt x="8" y="9"/>
                  </a:lnTo>
                  <a:lnTo>
                    <a:pt x="16" y="9"/>
                  </a:lnTo>
                  <a:lnTo>
                    <a:pt x="32" y="26"/>
                  </a:lnTo>
                  <a:lnTo>
                    <a:pt x="40" y="26"/>
                  </a:lnTo>
                  <a:lnTo>
                    <a:pt x="48" y="35"/>
                  </a:lnTo>
                  <a:lnTo>
                    <a:pt x="64" y="44"/>
                  </a:lnTo>
                  <a:lnTo>
                    <a:pt x="80" y="44"/>
                  </a:lnTo>
                  <a:lnTo>
                    <a:pt x="88" y="61"/>
                  </a:lnTo>
                  <a:lnTo>
                    <a:pt x="112" y="70"/>
                  </a:lnTo>
                  <a:lnTo>
                    <a:pt x="120" y="79"/>
                  </a:lnTo>
                  <a:lnTo>
                    <a:pt x="136" y="97"/>
                  </a:lnTo>
                  <a:lnTo>
                    <a:pt x="144" y="105"/>
                  </a:lnTo>
                  <a:lnTo>
                    <a:pt x="152" y="114"/>
                  </a:lnTo>
                  <a:lnTo>
                    <a:pt x="168" y="123"/>
                  </a:lnTo>
                  <a:lnTo>
                    <a:pt x="168" y="141"/>
                  </a:lnTo>
                  <a:lnTo>
                    <a:pt x="176" y="149"/>
                  </a:lnTo>
                  <a:lnTo>
                    <a:pt x="184" y="176"/>
                  </a:lnTo>
                  <a:lnTo>
                    <a:pt x="184" y="185"/>
                  </a:lnTo>
                  <a:lnTo>
                    <a:pt x="200" y="211"/>
                  </a:lnTo>
                  <a:lnTo>
                    <a:pt x="208" y="228"/>
                  </a:lnTo>
                  <a:lnTo>
                    <a:pt x="208" y="237"/>
                  </a:lnTo>
                  <a:lnTo>
                    <a:pt x="208" y="264"/>
                  </a:lnTo>
                  <a:lnTo>
                    <a:pt x="216" y="272"/>
                  </a:lnTo>
                  <a:lnTo>
                    <a:pt x="216" y="290"/>
                  </a:lnTo>
                  <a:lnTo>
                    <a:pt x="216" y="299"/>
                  </a:lnTo>
                  <a:lnTo>
                    <a:pt x="216" y="308"/>
                  </a:lnTo>
                  <a:lnTo>
                    <a:pt x="232" y="325"/>
                  </a:lnTo>
                  <a:lnTo>
                    <a:pt x="248"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67" name="Freeform 369"/>
            <p:cNvSpPr>
              <a:spLocks/>
            </p:cNvSpPr>
            <p:nvPr/>
          </p:nvSpPr>
          <p:spPr bwMode="auto">
            <a:xfrm>
              <a:off x="3978" y="2892"/>
              <a:ext cx="248" cy="325"/>
            </a:xfrm>
            <a:custGeom>
              <a:avLst/>
              <a:gdLst>
                <a:gd name="T0" fmla="*/ 248 w 248"/>
                <a:gd name="T1" fmla="*/ 325 h 325"/>
                <a:gd name="T2" fmla="*/ 240 w 248"/>
                <a:gd name="T3" fmla="*/ 308 h 325"/>
                <a:gd name="T4" fmla="*/ 240 w 248"/>
                <a:gd name="T5" fmla="*/ 308 h 325"/>
                <a:gd name="T6" fmla="*/ 240 w 248"/>
                <a:gd name="T7" fmla="*/ 299 h 325"/>
                <a:gd name="T8" fmla="*/ 240 w 248"/>
                <a:gd name="T9" fmla="*/ 290 h 325"/>
                <a:gd name="T10" fmla="*/ 240 w 248"/>
                <a:gd name="T11" fmla="*/ 272 h 325"/>
                <a:gd name="T12" fmla="*/ 240 w 248"/>
                <a:gd name="T13" fmla="*/ 255 h 325"/>
                <a:gd name="T14" fmla="*/ 240 w 248"/>
                <a:gd name="T15" fmla="*/ 237 h 325"/>
                <a:gd name="T16" fmla="*/ 232 w 248"/>
                <a:gd name="T17" fmla="*/ 220 h 325"/>
                <a:gd name="T18" fmla="*/ 232 w 248"/>
                <a:gd name="T19" fmla="*/ 211 h 325"/>
                <a:gd name="T20" fmla="*/ 216 w 248"/>
                <a:gd name="T21" fmla="*/ 185 h 325"/>
                <a:gd name="T22" fmla="*/ 216 w 248"/>
                <a:gd name="T23" fmla="*/ 176 h 325"/>
                <a:gd name="T24" fmla="*/ 208 w 248"/>
                <a:gd name="T25" fmla="*/ 149 h 325"/>
                <a:gd name="T26" fmla="*/ 200 w 248"/>
                <a:gd name="T27" fmla="*/ 141 h 325"/>
                <a:gd name="T28" fmla="*/ 200 w 248"/>
                <a:gd name="T29" fmla="*/ 123 h 325"/>
                <a:gd name="T30" fmla="*/ 200 w 248"/>
                <a:gd name="T31" fmla="*/ 123 h 325"/>
                <a:gd name="T32" fmla="*/ 176 w 248"/>
                <a:gd name="T33" fmla="*/ 105 h 325"/>
                <a:gd name="T34" fmla="*/ 168 w 248"/>
                <a:gd name="T35" fmla="*/ 97 h 325"/>
                <a:gd name="T36" fmla="*/ 144 w 248"/>
                <a:gd name="T37" fmla="*/ 79 h 325"/>
                <a:gd name="T38" fmla="*/ 136 w 248"/>
                <a:gd name="T39" fmla="*/ 70 h 325"/>
                <a:gd name="T40" fmla="*/ 112 w 248"/>
                <a:gd name="T41" fmla="*/ 61 h 325"/>
                <a:gd name="T42" fmla="*/ 88 w 248"/>
                <a:gd name="T43" fmla="*/ 44 h 325"/>
                <a:gd name="T44" fmla="*/ 80 w 248"/>
                <a:gd name="T45" fmla="*/ 35 h 325"/>
                <a:gd name="T46" fmla="*/ 64 w 248"/>
                <a:gd name="T47" fmla="*/ 35 h 325"/>
                <a:gd name="T48" fmla="*/ 48 w 248"/>
                <a:gd name="T49" fmla="*/ 26 h 325"/>
                <a:gd name="T50" fmla="*/ 32 w 248"/>
                <a:gd name="T51" fmla="*/ 9 h 325"/>
                <a:gd name="T52" fmla="*/ 16 w 248"/>
                <a:gd name="T53" fmla="*/ 9 h 325"/>
                <a:gd name="T54" fmla="*/ 8 w 248"/>
                <a:gd name="T55" fmla="*/ 9 h 325"/>
                <a:gd name="T56" fmla="*/ 8 w 248"/>
                <a:gd name="T57" fmla="*/ 9 h 325"/>
                <a:gd name="T58" fmla="*/ 0 w 248"/>
                <a:gd name="T59" fmla="*/ 0 h 325"/>
                <a:gd name="T60" fmla="*/ 8 w 248"/>
                <a:gd name="T61" fmla="*/ 9 h 325"/>
                <a:gd name="T62" fmla="*/ 8 w 248"/>
                <a:gd name="T63" fmla="*/ 9 h 325"/>
                <a:gd name="T64" fmla="*/ 8 w 248"/>
                <a:gd name="T65" fmla="*/ 9 h 325"/>
                <a:gd name="T66" fmla="*/ 16 w 248"/>
                <a:gd name="T67" fmla="*/ 9 h 325"/>
                <a:gd name="T68" fmla="*/ 32 w 248"/>
                <a:gd name="T69" fmla="*/ 26 h 325"/>
                <a:gd name="T70" fmla="*/ 40 w 248"/>
                <a:gd name="T71" fmla="*/ 26 h 325"/>
                <a:gd name="T72" fmla="*/ 48 w 248"/>
                <a:gd name="T73" fmla="*/ 35 h 325"/>
                <a:gd name="T74" fmla="*/ 64 w 248"/>
                <a:gd name="T75" fmla="*/ 44 h 325"/>
                <a:gd name="T76" fmla="*/ 80 w 248"/>
                <a:gd name="T77" fmla="*/ 44 h 325"/>
                <a:gd name="T78" fmla="*/ 88 w 248"/>
                <a:gd name="T79" fmla="*/ 61 h 325"/>
                <a:gd name="T80" fmla="*/ 112 w 248"/>
                <a:gd name="T81" fmla="*/ 70 h 325"/>
                <a:gd name="T82" fmla="*/ 120 w 248"/>
                <a:gd name="T83" fmla="*/ 79 h 325"/>
                <a:gd name="T84" fmla="*/ 136 w 248"/>
                <a:gd name="T85" fmla="*/ 97 h 325"/>
                <a:gd name="T86" fmla="*/ 144 w 248"/>
                <a:gd name="T87" fmla="*/ 105 h 325"/>
                <a:gd name="T88" fmla="*/ 152 w 248"/>
                <a:gd name="T89" fmla="*/ 114 h 325"/>
                <a:gd name="T90" fmla="*/ 168 w 248"/>
                <a:gd name="T91" fmla="*/ 123 h 325"/>
                <a:gd name="T92" fmla="*/ 168 w 248"/>
                <a:gd name="T93" fmla="*/ 141 h 325"/>
                <a:gd name="T94" fmla="*/ 176 w 248"/>
                <a:gd name="T95" fmla="*/ 149 h 325"/>
                <a:gd name="T96" fmla="*/ 184 w 248"/>
                <a:gd name="T97" fmla="*/ 176 h 325"/>
                <a:gd name="T98" fmla="*/ 184 w 248"/>
                <a:gd name="T99" fmla="*/ 185 h 325"/>
                <a:gd name="T100" fmla="*/ 200 w 248"/>
                <a:gd name="T101" fmla="*/ 211 h 325"/>
                <a:gd name="T102" fmla="*/ 208 w 248"/>
                <a:gd name="T103" fmla="*/ 228 h 325"/>
                <a:gd name="T104" fmla="*/ 208 w 248"/>
                <a:gd name="T105" fmla="*/ 237 h 325"/>
                <a:gd name="T106" fmla="*/ 208 w 248"/>
                <a:gd name="T107" fmla="*/ 264 h 325"/>
                <a:gd name="T108" fmla="*/ 216 w 248"/>
                <a:gd name="T109" fmla="*/ 272 h 325"/>
                <a:gd name="T110" fmla="*/ 216 w 248"/>
                <a:gd name="T111" fmla="*/ 290 h 325"/>
                <a:gd name="T112" fmla="*/ 216 w 248"/>
                <a:gd name="T113" fmla="*/ 299 h 325"/>
                <a:gd name="T114" fmla="*/ 216 w 248"/>
                <a:gd name="T115" fmla="*/ 308 h 325"/>
                <a:gd name="T116" fmla="*/ 216 w 248"/>
                <a:gd name="T117" fmla="*/ 308 h 325"/>
                <a:gd name="T118" fmla="*/ 216 w 248"/>
                <a:gd name="T119" fmla="*/ 308 h 325"/>
                <a:gd name="T120" fmla="*/ 232 w 248"/>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8"/>
                <a:gd name="T184" fmla="*/ 0 h 325"/>
                <a:gd name="T185" fmla="*/ 248 w 248"/>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8" h="325">
                  <a:moveTo>
                    <a:pt x="248" y="325"/>
                  </a:moveTo>
                  <a:lnTo>
                    <a:pt x="240" y="308"/>
                  </a:lnTo>
                  <a:lnTo>
                    <a:pt x="240" y="299"/>
                  </a:lnTo>
                  <a:lnTo>
                    <a:pt x="240" y="290"/>
                  </a:lnTo>
                  <a:lnTo>
                    <a:pt x="240" y="272"/>
                  </a:lnTo>
                  <a:lnTo>
                    <a:pt x="240" y="255"/>
                  </a:lnTo>
                  <a:lnTo>
                    <a:pt x="240" y="237"/>
                  </a:lnTo>
                  <a:lnTo>
                    <a:pt x="232" y="220"/>
                  </a:lnTo>
                  <a:lnTo>
                    <a:pt x="232" y="211"/>
                  </a:lnTo>
                  <a:lnTo>
                    <a:pt x="216" y="185"/>
                  </a:lnTo>
                  <a:lnTo>
                    <a:pt x="216" y="176"/>
                  </a:lnTo>
                  <a:lnTo>
                    <a:pt x="208" y="149"/>
                  </a:lnTo>
                  <a:lnTo>
                    <a:pt x="200" y="141"/>
                  </a:lnTo>
                  <a:lnTo>
                    <a:pt x="200" y="123"/>
                  </a:lnTo>
                  <a:lnTo>
                    <a:pt x="176" y="105"/>
                  </a:lnTo>
                  <a:lnTo>
                    <a:pt x="168" y="97"/>
                  </a:lnTo>
                  <a:lnTo>
                    <a:pt x="144" y="79"/>
                  </a:lnTo>
                  <a:lnTo>
                    <a:pt x="136" y="70"/>
                  </a:lnTo>
                  <a:lnTo>
                    <a:pt x="112" y="61"/>
                  </a:lnTo>
                  <a:lnTo>
                    <a:pt x="88" y="44"/>
                  </a:lnTo>
                  <a:lnTo>
                    <a:pt x="80" y="35"/>
                  </a:lnTo>
                  <a:lnTo>
                    <a:pt x="64" y="35"/>
                  </a:lnTo>
                  <a:lnTo>
                    <a:pt x="48" y="26"/>
                  </a:lnTo>
                  <a:lnTo>
                    <a:pt x="32" y="9"/>
                  </a:lnTo>
                  <a:lnTo>
                    <a:pt x="16" y="9"/>
                  </a:lnTo>
                  <a:lnTo>
                    <a:pt x="8" y="9"/>
                  </a:lnTo>
                  <a:lnTo>
                    <a:pt x="0" y="0"/>
                  </a:lnTo>
                  <a:lnTo>
                    <a:pt x="8" y="9"/>
                  </a:lnTo>
                  <a:lnTo>
                    <a:pt x="16" y="9"/>
                  </a:lnTo>
                  <a:lnTo>
                    <a:pt x="32" y="26"/>
                  </a:lnTo>
                  <a:lnTo>
                    <a:pt x="40" y="26"/>
                  </a:lnTo>
                  <a:lnTo>
                    <a:pt x="48" y="35"/>
                  </a:lnTo>
                  <a:lnTo>
                    <a:pt x="64" y="44"/>
                  </a:lnTo>
                  <a:lnTo>
                    <a:pt x="80" y="44"/>
                  </a:lnTo>
                  <a:lnTo>
                    <a:pt x="88" y="61"/>
                  </a:lnTo>
                  <a:lnTo>
                    <a:pt x="112" y="70"/>
                  </a:lnTo>
                  <a:lnTo>
                    <a:pt x="120" y="79"/>
                  </a:lnTo>
                  <a:lnTo>
                    <a:pt x="136" y="97"/>
                  </a:lnTo>
                  <a:lnTo>
                    <a:pt x="144" y="105"/>
                  </a:lnTo>
                  <a:lnTo>
                    <a:pt x="152" y="114"/>
                  </a:lnTo>
                  <a:lnTo>
                    <a:pt x="168" y="123"/>
                  </a:lnTo>
                  <a:lnTo>
                    <a:pt x="168" y="141"/>
                  </a:lnTo>
                  <a:lnTo>
                    <a:pt x="176" y="149"/>
                  </a:lnTo>
                  <a:lnTo>
                    <a:pt x="184" y="176"/>
                  </a:lnTo>
                  <a:lnTo>
                    <a:pt x="184" y="185"/>
                  </a:lnTo>
                  <a:lnTo>
                    <a:pt x="200" y="211"/>
                  </a:lnTo>
                  <a:lnTo>
                    <a:pt x="208" y="228"/>
                  </a:lnTo>
                  <a:lnTo>
                    <a:pt x="208" y="237"/>
                  </a:lnTo>
                  <a:lnTo>
                    <a:pt x="208" y="264"/>
                  </a:lnTo>
                  <a:lnTo>
                    <a:pt x="216" y="272"/>
                  </a:lnTo>
                  <a:lnTo>
                    <a:pt x="216" y="290"/>
                  </a:lnTo>
                  <a:lnTo>
                    <a:pt x="216" y="299"/>
                  </a:lnTo>
                  <a:lnTo>
                    <a:pt x="216" y="308"/>
                  </a:lnTo>
                  <a:lnTo>
                    <a:pt x="232"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4463" name="Group 370"/>
          <p:cNvGrpSpPr>
            <a:grpSpLocks/>
          </p:cNvGrpSpPr>
          <p:nvPr/>
        </p:nvGrpSpPr>
        <p:grpSpPr bwMode="auto">
          <a:xfrm>
            <a:off x="5032375" y="3086100"/>
            <a:ext cx="774700" cy="614363"/>
            <a:chOff x="2659" y="3226"/>
            <a:chExt cx="488" cy="387"/>
          </a:xfrm>
        </p:grpSpPr>
        <p:sp>
          <p:nvSpPr>
            <p:cNvPr id="492809" name="Freeform 371"/>
            <p:cNvSpPr>
              <a:spLocks/>
            </p:cNvSpPr>
            <p:nvPr/>
          </p:nvSpPr>
          <p:spPr bwMode="auto">
            <a:xfrm>
              <a:off x="2795" y="3226"/>
              <a:ext cx="40" cy="53"/>
            </a:xfrm>
            <a:custGeom>
              <a:avLst/>
              <a:gdLst>
                <a:gd name="T0" fmla="*/ 40 w 40"/>
                <a:gd name="T1" fmla="*/ 0 h 53"/>
                <a:gd name="T2" fmla="*/ 40 w 40"/>
                <a:gd name="T3" fmla="*/ 9 h 53"/>
                <a:gd name="T4" fmla="*/ 40 w 40"/>
                <a:gd name="T5" fmla="*/ 18 h 53"/>
                <a:gd name="T6" fmla="*/ 32 w 40"/>
                <a:gd name="T7" fmla="*/ 18 h 53"/>
                <a:gd name="T8" fmla="*/ 24 w 40"/>
                <a:gd name="T9" fmla="*/ 18 h 53"/>
                <a:gd name="T10" fmla="*/ 24 w 40"/>
                <a:gd name="T11" fmla="*/ 35 h 53"/>
                <a:gd name="T12" fmla="*/ 8 w 40"/>
                <a:gd name="T13" fmla="*/ 35 h 53"/>
                <a:gd name="T14" fmla="*/ 8 w 40"/>
                <a:gd name="T15" fmla="*/ 44 h 53"/>
                <a:gd name="T16" fmla="*/ 0 w 40"/>
                <a:gd name="T17" fmla="*/ 44 h 53"/>
                <a:gd name="T18" fmla="*/ 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40" y="0"/>
                  </a:moveTo>
                  <a:lnTo>
                    <a:pt x="40" y="9"/>
                  </a:lnTo>
                  <a:lnTo>
                    <a:pt x="40" y="18"/>
                  </a:lnTo>
                  <a:lnTo>
                    <a:pt x="32" y="18"/>
                  </a:lnTo>
                  <a:lnTo>
                    <a:pt x="24" y="18"/>
                  </a:lnTo>
                  <a:lnTo>
                    <a:pt x="24" y="35"/>
                  </a:lnTo>
                  <a:lnTo>
                    <a:pt x="8" y="35"/>
                  </a:lnTo>
                  <a:lnTo>
                    <a:pt x="8" y="44"/>
                  </a:lnTo>
                  <a:lnTo>
                    <a:pt x="0" y="44"/>
                  </a:lnTo>
                  <a:lnTo>
                    <a:pt x="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10" name="Freeform 372"/>
            <p:cNvSpPr>
              <a:spLocks/>
            </p:cNvSpPr>
            <p:nvPr/>
          </p:nvSpPr>
          <p:spPr bwMode="auto">
            <a:xfrm>
              <a:off x="2835" y="3226"/>
              <a:ext cx="56" cy="97"/>
            </a:xfrm>
            <a:custGeom>
              <a:avLst/>
              <a:gdLst>
                <a:gd name="T0" fmla="*/ 0 w 56"/>
                <a:gd name="T1" fmla="*/ 0 h 97"/>
                <a:gd name="T2" fmla="*/ 0 w 56"/>
                <a:gd name="T3" fmla="*/ 9 h 97"/>
                <a:gd name="T4" fmla="*/ 0 w 56"/>
                <a:gd name="T5" fmla="*/ 18 h 97"/>
                <a:gd name="T6" fmla="*/ 16 w 56"/>
                <a:gd name="T7" fmla="*/ 35 h 97"/>
                <a:gd name="T8" fmla="*/ 24 w 56"/>
                <a:gd name="T9" fmla="*/ 44 h 97"/>
                <a:gd name="T10" fmla="*/ 32 w 56"/>
                <a:gd name="T11" fmla="*/ 53 h 97"/>
                <a:gd name="T12" fmla="*/ 48 w 56"/>
                <a:gd name="T13" fmla="*/ 62 h 97"/>
                <a:gd name="T14" fmla="*/ 56 w 56"/>
                <a:gd name="T15" fmla="*/ 79 h 97"/>
                <a:gd name="T16" fmla="*/ 56 w 56"/>
                <a:gd name="T17" fmla="*/ 88 h 97"/>
                <a:gd name="T18" fmla="*/ 56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0" y="0"/>
                  </a:moveTo>
                  <a:lnTo>
                    <a:pt x="0" y="9"/>
                  </a:lnTo>
                  <a:lnTo>
                    <a:pt x="0" y="18"/>
                  </a:lnTo>
                  <a:lnTo>
                    <a:pt x="16" y="35"/>
                  </a:lnTo>
                  <a:lnTo>
                    <a:pt x="24" y="44"/>
                  </a:lnTo>
                  <a:lnTo>
                    <a:pt x="32" y="53"/>
                  </a:lnTo>
                  <a:lnTo>
                    <a:pt x="48" y="62"/>
                  </a:lnTo>
                  <a:lnTo>
                    <a:pt x="56" y="79"/>
                  </a:lnTo>
                  <a:lnTo>
                    <a:pt x="56" y="88"/>
                  </a:lnTo>
                  <a:lnTo>
                    <a:pt x="56"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11" name="Freeform 373"/>
            <p:cNvSpPr>
              <a:spLocks/>
            </p:cNvSpPr>
            <p:nvPr/>
          </p:nvSpPr>
          <p:spPr bwMode="auto">
            <a:xfrm>
              <a:off x="2867" y="3226"/>
              <a:ext cx="88" cy="97"/>
            </a:xfrm>
            <a:custGeom>
              <a:avLst/>
              <a:gdLst>
                <a:gd name="T0" fmla="*/ 0 w 88"/>
                <a:gd name="T1" fmla="*/ 0 h 97"/>
                <a:gd name="T2" fmla="*/ 16 w 88"/>
                <a:gd name="T3" fmla="*/ 35 h 97"/>
                <a:gd name="T4" fmla="*/ 24 w 88"/>
                <a:gd name="T5" fmla="*/ 35 h 97"/>
                <a:gd name="T6" fmla="*/ 24 w 88"/>
                <a:gd name="T7" fmla="*/ 44 h 97"/>
                <a:gd name="T8" fmla="*/ 32 w 88"/>
                <a:gd name="T9" fmla="*/ 44 h 97"/>
                <a:gd name="T10" fmla="*/ 48 w 88"/>
                <a:gd name="T11" fmla="*/ 44 h 97"/>
                <a:gd name="T12" fmla="*/ 56 w 88"/>
                <a:gd name="T13" fmla="*/ 53 h 97"/>
                <a:gd name="T14" fmla="*/ 64 w 88"/>
                <a:gd name="T15" fmla="*/ 53 h 97"/>
                <a:gd name="T16" fmla="*/ 64 w 88"/>
                <a:gd name="T17" fmla="*/ 62 h 97"/>
                <a:gd name="T18" fmla="*/ 72 w 88"/>
                <a:gd name="T19" fmla="*/ 62 h 97"/>
                <a:gd name="T20" fmla="*/ 72 w 88"/>
                <a:gd name="T21" fmla="*/ 79 h 97"/>
                <a:gd name="T22" fmla="*/ 88 w 88"/>
                <a:gd name="T23" fmla="*/ 79 h 97"/>
                <a:gd name="T24" fmla="*/ 88 w 88"/>
                <a:gd name="T25" fmla="*/ 88 h 97"/>
                <a:gd name="T26" fmla="*/ 88 w 88"/>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8"/>
                <a:gd name="T43" fmla="*/ 0 h 97"/>
                <a:gd name="T44" fmla="*/ 88 w 88"/>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8" h="97">
                  <a:moveTo>
                    <a:pt x="0" y="0"/>
                  </a:moveTo>
                  <a:lnTo>
                    <a:pt x="16" y="35"/>
                  </a:lnTo>
                  <a:lnTo>
                    <a:pt x="24" y="35"/>
                  </a:lnTo>
                  <a:lnTo>
                    <a:pt x="24" y="44"/>
                  </a:lnTo>
                  <a:lnTo>
                    <a:pt x="32" y="44"/>
                  </a:lnTo>
                  <a:lnTo>
                    <a:pt x="48" y="44"/>
                  </a:lnTo>
                  <a:lnTo>
                    <a:pt x="56" y="53"/>
                  </a:lnTo>
                  <a:lnTo>
                    <a:pt x="64" y="53"/>
                  </a:lnTo>
                  <a:lnTo>
                    <a:pt x="64" y="62"/>
                  </a:lnTo>
                  <a:lnTo>
                    <a:pt x="72" y="62"/>
                  </a:lnTo>
                  <a:lnTo>
                    <a:pt x="72" y="79"/>
                  </a:lnTo>
                  <a:lnTo>
                    <a:pt x="88" y="79"/>
                  </a:lnTo>
                  <a:lnTo>
                    <a:pt x="88" y="88"/>
                  </a:lnTo>
                  <a:lnTo>
                    <a:pt x="88"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12" name="Freeform 374"/>
            <p:cNvSpPr>
              <a:spLocks/>
            </p:cNvSpPr>
            <p:nvPr/>
          </p:nvSpPr>
          <p:spPr bwMode="auto">
            <a:xfrm>
              <a:off x="2803" y="3270"/>
              <a:ext cx="56" cy="114"/>
            </a:xfrm>
            <a:custGeom>
              <a:avLst/>
              <a:gdLst>
                <a:gd name="T0" fmla="*/ 56 w 56"/>
                <a:gd name="T1" fmla="*/ 0 h 114"/>
                <a:gd name="T2" fmla="*/ 56 w 56"/>
                <a:gd name="T3" fmla="*/ 9 h 114"/>
                <a:gd name="T4" fmla="*/ 56 w 56"/>
                <a:gd name="T5" fmla="*/ 18 h 114"/>
                <a:gd name="T6" fmla="*/ 56 w 56"/>
                <a:gd name="T7" fmla="*/ 35 h 114"/>
                <a:gd name="T8" fmla="*/ 48 w 56"/>
                <a:gd name="T9" fmla="*/ 44 h 114"/>
                <a:gd name="T10" fmla="*/ 32 w 56"/>
                <a:gd name="T11" fmla="*/ 53 h 114"/>
                <a:gd name="T12" fmla="*/ 16 w 56"/>
                <a:gd name="T13" fmla="*/ 70 h 114"/>
                <a:gd name="T14" fmla="*/ 16 w 56"/>
                <a:gd name="T15" fmla="*/ 79 h 114"/>
                <a:gd name="T16" fmla="*/ 16 w 56"/>
                <a:gd name="T17" fmla="*/ 88 h 114"/>
                <a:gd name="T18" fmla="*/ 0 w 56"/>
                <a:gd name="T19" fmla="*/ 88 h 114"/>
                <a:gd name="T20" fmla="*/ 0 w 56"/>
                <a:gd name="T21" fmla="*/ 105 h 114"/>
                <a:gd name="T22" fmla="*/ 0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56" y="0"/>
                  </a:moveTo>
                  <a:lnTo>
                    <a:pt x="56" y="9"/>
                  </a:lnTo>
                  <a:lnTo>
                    <a:pt x="56" y="18"/>
                  </a:lnTo>
                  <a:lnTo>
                    <a:pt x="56" y="35"/>
                  </a:lnTo>
                  <a:lnTo>
                    <a:pt x="48" y="44"/>
                  </a:lnTo>
                  <a:lnTo>
                    <a:pt x="32" y="53"/>
                  </a:lnTo>
                  <a:lnTo>
                    <a:pt x="16" y="70"/>
                  </a:lnTo>
                  <a:lnTo>
                    <a:pt x="16" y="79"/>
                  </a:lnTo>
                  <a:lnTo>
                    <a:pt x="16" y="88"/>
                  </a:lnTo>
                  <a:lnTo>
                    <a:pt x="0" y="88"/>
                  </a:lnTo>
                  <a:lnTo>
                    <a:pt x="0" y="105"/>
                  </a:lnTo>
                  <a:lnTo>
                    <a:pt x="0"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13" name="Freeform 375"/>
            <p:cNvSpPr>
              <a:spLocks/>
            </p:cNvSpPr>
            <p:nvPr/>
          </p:nvSpPr>
          <p:spPr bwMode="auto">
            <a:xfrm>
              <a:off x="2859" y="3226"/>
              <a:ext cx="72" cy="158"/>
            </a:xfrm>
            <a:custGeom>
              <a:avLst/>
              <a:gdLst>
                <a:gd name="T0" fmla="*/ 0 w 72"/>
                <a:gd name="T1" fmla="*/ 0 h 158"/>
                <a:gd name="T2" fmla="*/ 8 w 72"/>
                <a:gd name="T3" fmla="*/ 44 h 158"/>
                <a:gd name="T4" fmla="*/ 8 w 72"/>
                <a:gd name="T5" fmla="*/ 53 h 158"/>
                <a:gd name="T6" fmla="*/ 24 w 72"/>
                <a:gd name="T7" fmla="*/ 53 h 158"/>
                <a:gd name="T8" fmla="*/ 24 w 72"/>
                <a:gd name="T9" fmla="*/ 62 h 158"/>
                <a:gd name="T10" fmla="*/ 32 w 72"/>
                <a:gd name="T11" fmla="*/ 79 h 158"/>
                <a:gd name="T12" fmla="*/ 40 w 72"/>
                <a:gd name="T13" fmla="*/ 79 h 158"/>
                <a:gd name="T14" fmla="*/ 40 w 72"/>
                <a:gd name="T15" fmla="*/ 88 h 158"/>
                <a:gd name="T16" fmla="*/ 56 w 72"/>
                <a:gd name="T17" fmla="*/ 88 h 158"/>
                <a:gd name="T18" fmla="*/ 56 w 72"/>
                <a:gd name="T19" fmla="*/ 97 h 158"/>
                <a:gd name="T20" fmla="*/ 56 w 72"/>
                <a:gd name="T21" fmla="*/ 114 h 158"/>
                <a:gd name="T22" fmla="*/ 64 w 72"/>
                <a:gd name="T23" fmla="*/ 114 h 158"/>
                <a:gd name="T24" fmla="*/ 64 w 72"/>
                <a:gd name="T25" fmla="*/ 123 h 158"/>
                <a:gd name="T26" fmla="*/ 72 w 72"/>
                <a:gd name="T27" fmla="*/ 132 h 158"/>
                <a:gd name="T28" fmla="*/ 72 w 72"/>
                <a:gd name="T29" fmla="*/ 149 h 158"/>
                <a:gd name="T30" fmla="*/ 64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0" y="0"/>
                  </a:moveTo>
                  <a:lnTo>
                    <a:pt x="8" y="44"/>
                  </a:lnTo>
                  <a:lnTo>
                    <a:pt x="8" y="53"/>
                  </a:lnTo>
                  <a:lnTo>
                    <a:pt x="24" y="53"/>
                  </a:lnTo>
                  <a:lnTo>
                    <a:pt x="24" y="62"/>
                  </a:lnTo>
                  <a:lnTo>
                    <a:pt x="32" y="79"/>
                  </a:lnTo>
                  <a:lnTo>
                    <a:pt x="40" y="79"/>
                  </a:lnTo>
                  <a:lnTo>
                    <a:pt x="40" y="88"/>
                  </a:lnTo>
                  <a:lnTo>
                    <a:pt x="56" y="88"/>
                  </a:lnTo>
                  <a:lnTo>
                    <a:pt x="56" y="97"/>
                  </a:lnTo>
                  <a:lnTo>
                    <a:pt x="56" y="114"/>
                  </a:lnTo>
                  <a:lnTo>
                    <a:pt x="64" y="114"/>
                  </a:lnTo>
                  <a:lnTo>
                    <a:pt x="64" y="123"/>
                  </a:lnTo>
                  <a:lnTo>
                    <a:pt x="72" y="132"/>
                  </a:lnTo>
                  <a:lnTo>
                    <a:pt x="72" y="149"/>
                  </a:lnTo>
                  <a:lnTo>
                    <a:pt x="64"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14" name="Freeform 376"/>
            <p:cNvSpPr>
              <a:spLocks/>
            </p:cNvSpPr>
            <p:nvPr/>
          </p:nvSpPr>
          <p:spPr bwMode="auto">
            <a:xfrm>
              <a:off x="2763" y="3226"/>
              <a:ext cx="96" cy="114"/>
            </a:xfrm>
            <a:custGeom>
              <a:avLst/>
              <a:gdLst>
                <a:gd name="T0" fmla="*/ 96 w 96"/>
                <a:gd name="T1" fmla="*/ 0 h 114"/>
                <a:gd name="T2" fmla="*/ 72 w 96"/>
                <a:gd name="T3" fmla="*/ 35 h 114"/>
                <a:gd name="T4" fmla="*/ 64 w 96"/>
                <a:gd name="T5" fmla="*/ 44 h 114"/>
                <a:gd name="T6" fmla="*/ 56 w 96"/>
                <a:gd name="T7" fmla="*/ 44 h 114"/>
                <a:gd name="T8" fmla="*/ 40 w 96"/>
                <a:gd name="T9" fmla="*/ 44 h 114"/>
                <a:gd name="T10" fmla="*/ 32 w 96"/>
                <a:gd name="T11" fmla="*/ 44 h 114"/>
                <a:gd name="T12" fmla="*/ 32 w 96"/>
                <a:gd name="T13" fmla="*/ 53 h 114"/>
                <a:gd name="T14" fmla="*/ 24 w 96"/>
                <a:gd name="T15" fmla="*/ 53 h 114"/>
                <a:gd name="T16" fmla="*/ 8 w 96"/>
                <a:gd name="T17" fmla="*/ 62 h 114"/>
                <a:gd name="T18" fmla="*/ 0 w 96"/>
                <a:gd name="T19" fmla="*/ 79 h 114"/>
                <a:gd name="T20" fmla="*/ 0 w 96"/>
                <a:gd name="T21" fmla="*/ 88 h 114"/>
                <a:gd name="T22" fmla="*/ 0 w 96"/>
                <a:gd name="T23" fmla="*/ 97 h 114"/>
                <a:gd name="T24" fmla="*/ 0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96" y="0"/>
                  </a:moveTo>
                  <a:lnTo>
                    <a:pt x="72" y="35"/>
                  </a:lnTo>
                  <a:lnTo>
                    <a:pt x="64" y="44"/>
                  </a:lnTo>
                  <a:lnTo>
                    <a:pt x="56" y="44"/>
                  </a:lnTo>
                  <a:lnTo>
                    <a:pt x="40" y="44"/>
                  </a:lnTo>
                  <a:lnTo>
                    <a:pt x="32" y="44"/>
                  </a:lnTo>
                  <a:lnTo>
                    <a:pt x="32" y="53"/>
                  </a:lnTo>
                  <a:lnTo>
                    <a:pt x="24" y="53"/>
                  </a:lnTo>
                  <a:lnTo>
                    <a:pt x="8" y="62"/>
                  </a:lnTo>
                  <a:lnTo>
                    <a:pt x="0" y="79"/>
                  </a:lnTo>
                  <a:lnTo>
                    <a:pt x="0" y="88"/>
                  </a:lnTo>
                  <a:lnTo>
                    <a:pt x="0" y="97"/>
                  </a:lnTo>
                  <a:lnTo>
                    <a:pt x="0"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15" name="Freeform 377"/>
            <p:cNvSpPr>
              <a:spLocks/>
            </p:cNvSpPr>
            <p:nvPr/>
          </p:nvSpPr>
          <p:spPr bwMode="auto">
            <a:xfrm>
              <a:off x="2803" y="3270"/>
              <a:ext cx="48" cy="132"/>
            </a:xfrm>
            <a:custGeom>
              <a:avLst/>
              <a:gdLst>
                <a:gd name="T0" fmla="*/ 0 w 48"/>
                <a:gd name="T1" fmla="*/ 0 h 132"/>
                <a:gd name="T2" fmla="*/ 0 w 48"/>
                <a:gd name="T3" fmla="*/ 9 h 132"/>
                <a:gd name="T4" fmla="*/ 0 w 48"/>
                <a:gd name="T5" fmla="*/ 18 h 132"/>
                <a:gd name="T6" fmla="*/ 0 w 48"/>
                <a:gd name="T7" fmla="*/ 35 h 132"/>
                <a:gd name="T8" fmla="*/ 0 w 48"/>
                <a:gd name="T9" fmla="*/ 44 h 132"/>
                <a:gd name="T10" fmla="*/ 16 w 48"/>
                <a:gd name="T11" fmla="*/ 53 h 132"/>
                <a:gd name="T12" fmla="*/ 24 w 48"/>
                <a:gd name="T13" fmla="*/ 70 h 132"/>
                <a:gd name="T14" fmla="*/ 24 w 48"/>
                <a:gd name="T15" fmla="*/ 79 h 132"/>
                <a:gd name="T16" fmla="*/ 32 w 48"/>
                <a:gd name="T17" fmla="*/ 88 h 132"/>
                <a:gd name="T18" fmla="*/ 32 w 48"/>
                <a:gd name="T19" fmla="*/ 105 h 132"/>
                <a:gd name="T20" fmla="*/ 48 w 48"/>
                <a:gd name="T21" fmla="*/ 105 h 132"/>
                <a:gd name="T22" fmla="*/ 48 w 48"/>
                <a:gd name="T23" fmla="*/ 114 h 132"/>
                <a:gd name="T24" fmla="*/ 48 w 48"/>
                <a:gd name="T25" fmla="*/ 123 h 132"/>
                <a:gd name="T26" fmla="*/ 48 w 48"/>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8"/>
                <a:gd name="T43" fmla="*/ 0 h 132"/>
                <a:gd name="T44" fmla="*/ 48 w 48"/>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8" h="132">
                  <a:moveTo>
                    <a:pt x="0" y="0"/>
                  </a:moveTo>
                  <a:lnTo>
                    <a:pt x="0" y="9"/>
                  </a:lnTo>
                  <a:lnTo>
                    <a:pt x="0" y="18"/>
                  </a:lnTo>
                  <a:lnTo>
                    <a:pt x="0" y="35"/>
                  </a:lnTo>
                  <a:lnTo>
                    <a:pt x="0" y="44"/>
                  </a:lnTo>
                  <a:lnTo>
                    <a:pt x="16" y="53"/>
                  </a:lnTo>
                  <a:lnTo>
                    <a:pt x="24" y="70"/>
                  </a:lnTo>
                  <a:lnTo>
                    <a:pt x="24" y="79"/>
                  </a:lnTo>
                  <a:lnTo>
                    <a:pt x="32" y="88"/>
                  </a:lnTo>
                  <a:lnTo>
                    <a:pt x="32" y="105"/>
                  </a:lnTo>
                  <a:lnTo>
                    <a:pt x="48" y="105"/>
                  </a:lnTo>
                  <a:lnTo>
                    <a:pt x="48" y="114"/>
                  </a:lnTo>
                  <a:lnTo>
                    <a:pt x="48" y="123"/>
                  </a:lnTo>
                  <a:lnTo>
                    <a:pt x="48"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16" name="Freeform 378"/>
            <p:cNvSpPr>
              <a:spLocks/>
            </p:cNvSpPr>
            <p:nvPr/>
          </p:nvSpPr>
          <p:spPr bwMode="auto">
            <a:xfrm>
              <a:off x="2851" y="3305"/>
              <a:ext cx="40" cy="88"/>
            </a:xfrm>
            <a:custGeom>
              <a:avLst/>
              <a:gdLst>
                <a:gd name="T0" fmla="*/ 40 w 40"/>
                <a:gd name="T1" fmla="*/ 0 h 88"/>
                <a:gd name="T2" fmla="*/ 40 w 40"/>
                <a:gd name="T3" fmla="*/ 26 h 88"/>
                <a:gd name="T4" fmla="*/ 32 w 40"/>
                <a:gd name="T5" fmla="*/ 35 h 88"/>
                <a:gd name="T6" fmla="*/ 24 w 40"/>
                <a:gd name="T7" fmla="*/ 44 h 88"/>
                <a:gd name="T8" fmla="*/ 8 w 40"/>
                <a:gd name="T9" fmla="*/ 44 h 88"/>
                <a:gd name="T10" fmla="*/ 8 w 40"/>
                <a:gd name="T11" fmla="*/ 62 h 88"/>
                <a:gd name="T12" fmla="*/ 0 w 40"/>
                <a:gd name="T13" fmla="*/ 62 h 88"/>
                <a:gd name="T14" fmla="*/ 0 w 40"/>
                <a:gd name="T15" fmla="*/ 70 h 88"/>
                <a:gd name="T16" fmla="*/ 0 w 40"/>
                <a:gd name="T17" fmla="*/ 79 h 88"/>
                <a:gd name="T18" fmla="*/ 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40" y="0"/>
                  </a:moveTo>
                  <a:lnTo>
                    <a:pt x="40" y="26"/>
                  </a:lnTo>
                  <a:lnTo>
                    <a:pt x="32" y="35"/>
                  </a:lnTo>
                  <a:lnTo>
                    <a:pt x="24" y="44"/>
                  </a:lnTo>
                  <a:lnTo>
                    <a:pt x="8" y="44"/>
                  </a:lnTo>
                  <a:lnTo>
                    <a:pt x="8" y="62"/>
                  </a:lnTo>
                  <a:lnTo>
                    <a:pt x="0" y="62"/>
                  </a:lnTo>
                  <a:lnTo>
                    <a:pt x="0" y="70"/>
                  </a:lnTo>
                  <a:lnTo>
                    <a:pt x="0" y="79"/>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17" name="Freeform 379"/>
            <p:cNvSpPr>
              <a:spLocks/>
            </p:cNvSpPr>
            <p:nvPr/>
          </p:nvSpPr>
          <p:spPr bwMode="auto">
            <a:xfrm>
              <a:off x="2867" y="3279"/>
              <a:ext cx="64" cy="140"/>
            </a:xfrm>
            <a:custGeom>
              <a:avLst/>
              <a:gdLst>
                <a:gd name="T0" fmla="*/ 64 w 64"/>
                <a:gd name="T1" fmla="*/ 0 h 140"/>
                <a:gd name="T2" fmla="*/ 56 w 64"/>
                <a:gd name="T3" fmla="*/ 61 h 140"/>
                <a:gd name="T4" fmla="*/ 48 w 64"/>
                <a:gd name="T5" fmla="*/ 70 h 140"/>
                <a:gd name="T6" fmla="*/ 32 w 64"/>
                <a:gd name="T7" fmla="*/ 79 h 140"/>
                <a:gd name="T8" fmla="*/ 32 w 64"/>
                <a:gd name="T9" fmla="*/ 105 h 140"/>
                <a:gd name="T10" fmla="*/ 24 w 64"/>
                <a:gd name="T11" fmla="*/ 114 h 140"/>
                <a:gd name="T12" fmla="*/ 24 w 64"/>
                <a:gd name="T13" fmla="*/ 123 h 140"/>
                <a:gd name="T14" fmla="*/ 16 w 64"/>
                <a:gd name="T15" fmla="*/ 123 h 140"/>
                <a:gd name="T16" fmla="*/ 0 w 64"/>
                <a:gd name="T17" fmla="*/ 123 h 140"/>
                <a:gd name="T18" fmla="*/ 0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64" y="0"/>
                  </a:moveTo>
                  <a:lnTo>
                    <a:pt x="56" y="61"/>
                  </a:lnTo>
                  <a:lnTo>
                    <a:pt x="48" y="70"/>
                  </a:lnTo>
                  <a:lnTo>
                    <a:pt x="32" y="79"/>
                  </a:lnTo>
                  <a:lnTo>
                    <a:pt x="32" y="105"/>
                  </a:lnTo>
                  <a:lnTo>
                    <a:pt x="24" y="114"/>
                  </a:lnTo>
                  <a:lnTo>
                    <a:pt x="24" y="123"/>
                  </a:lnTo>
                  <a:lnTo>
                    <a:pt x="16" y="123"/>
                  </a:lnTo>
                  <a:lnTo>
                    <a:pt x="0" y="123"/>
                  </a:lnTo>
                  <a:lnTo>
                    <a:pt x="0"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18" name="Freeform 380"/>
            <p:cNvSpPr>
              <a:spLocks/>
            </p:cNvSpPr>
            <p:nvPr/>
          </p:nvSpPr>
          <p:spPr bwMode="auto">
            <a:xfrm>
              <a:off x="2883" y="3226"/>
              <a:ext cx="104" cy="193"/>
            </a:xfrm>
            <a:custGeom>
              <a:avLst/>
              <a:gdLst>
                <a:gd name="T0" fmla="*/ 0 w 104"/>
                <a:gd name="T1" fmla="*/ 0 h 193"/>
                <a:gd name="T2" fmla="*/ 16 w 104"/>
                <a:gd name="T3" fmla="*/ 18 h 193"/>
                <a:gd name="T4" fmla="*/ 32 w 104"/>
                <a:gd name="T5" fmla="*/ 35 h 193"/>
                <a:gd name="T6" fmla="*/ 40 w 104"/>
                <a:gd name="T7" fmla="*/ 44 h 193"/>
                <a:gd name="T8" fmla="*/ 40 w 104"/>
                <a:gd name="T9" fmla="*/ 53 h 193"/>
                <a:gd name="T10" fmla="*/ 48 w 104"/>
                <a:gd name="T11" fmla="*/ 53 h 193"/>
                <a:gd name="T12" fmla="*/ 48 w 104"/>
                <a:gd name="T13" fmla="*/ 62 h 193"/>
                <a:gd name="T14" fmla="*/ 56 w 104"/>
                <a:gd name="T15" fmla="*/ 62 h 193"/>
                <a:gd name="T16" fmla="*/ 72 w 104"/>
                <a:gd name="T17" fmla="*/ 79 h 193"/>
                <a:gd name="T18" fmla="*/ 72 w 104"/>
                <a:gd name="T19" fmla="*/ 88 h 193"/>
                <a:gd name="T20" fmla="*/ 80 w 104"/>
                <a:gd name="T21" fmla="*/ 88 h 193"/>
                <a:gd name="T22" fmla="*/ 80 w 104"/>
                <a:gd name="T23" fmla="*/ 97 h 193"/>
                <a:gd name="T24" fmla="*/ 88 w 104"/>
                <a:gd name="T25" fmla="*/ 97 h 193"/>
                <a:gd name="T26" fmla="*/ 88 w 104"/>
                <a:gd name="T27" fmla="*/ 114 h 193"/>
                <a:gd name="T28" fmla="*/ 88 w 104"/>
                <a:gd name="T29" fmla="*/ 123 h 193"/>
                <a:gd name="T30" fmla="*/ 104 w 104"/>
                <a:gd name="T31" fmla="*/ 132 h 193"/>
                <a:gd name="T32" fmla="*/ 104 w 104"/>
                <a:gd name="T33" fmla="*/ 149 h 193"/>
                <a:gd name="T34" fmla="*/ 104 w 104"/>
                <a:gd name="T35" fmla="*/ 158 h 193"/>
                <a:gd name="T36" fmla="*/ 104 w 104"/>
                <a:gd name="T37" fmla="*/ 167 h 193"/>
                <a:gd name="T38" fmla="*/ 104 w 104"/>
                <a:gd name="T39" fmla="*/ 176 h 193"/>
                <a:gd name="T40" fmla="*/ 104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0" y="0"/>
                  </a:moveTo>
                  <a:lnTo>
                    <a:pt x="16" y="18"/>
                  </a:lnTo>
                  <a:lnTo>
                    <a:pt x="32" y="35"/>
                  </a:lnTo>
                  <a:lnTo>
                    <a:pt x="40" y="44"/>
                  </a:lnTo>
                  <a:lnTo>
                    <a:pt x="40" y="53"/>
                  </a:lnTo>
                  <a:lnTo>
                    <a:pt x="48" y="53"/>
                  </a:lnTo>
                  <a:lnTo>
                    <a:pt x="48" y="62"/>
                  </a:lnTo>
                  <a:lnTo>
                    <a:pt x="56" y="62"/>
                  </a:lnTo>
                  <a:lnTo>
                    <a:pt x="72" y="79"/>
                  </a:lnTo>
                  <a:lnTo>
                    <a:pt x="72" y="88"/>
                  </a:lnTo>
                  <a:lnTo>
                    <a:pt x="80" y="88"/>
                  </a:lnTo>
                  <a:lnTo>
                    <a:pt x="80" y="97"/>
                  </a:lnTo>
                  <a:lnTo>
                    <a:pt x="88" y="97"/>
                  </a:lnTo>
                  <a:lnTo>
                    <a:pt x="88" y="114"/>
                  </a:lnTo>
                  <a:lnTo>
                    <a:pt x="88" y="123"/>
                  </a:lnTo>
                  <a:lnTo>
                    <a:pt x="104" y="132"/>
                  </a:lnTo>
                  <a:lnTo>
                    <a:pt x="104" y="149"/>
                  </a:lnTo>
                  <a:lnTo>
                    <a:pt x="104" y="158"/>
                  </a:lnTo>
                  <a:lnTo>
                    <a:pt x="104" y="167"/>
                  </a:lnTo>
                  <a:lnTo>
                    <a:pt x="104" y="176"/>
                  </a:lnTo>
                  <a:lnTo>
                    <a:pt x="104"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19" name="Freeform 381"/>
            <p:cNvSpPr>
              <a:spLocks/>
            </p:cNvSpPr>
            <p:nvPr/>
          </p:nvSpPr>
          <p:spPr bwMode="auto">
            <a:xfrm>
              <a:off x="2779" y="3305"/>
              <a:ext cx="16" cy="106"/>
            </a:xfrm>
            <a:custGeom>
              <a:avLst/>
              <a:gdLst>
                <a:gd name="T0" fmla="*/ 8 w 16"/>
                <a:gd name="T1" fmla="*/ 0 h 106"/>
                <a:gd name="T2" fmla="*/ 8 w 16"/>
                <a:gd name="T3" fmla="*/ 9 h 106"/>
                <a:gd name="T4" fmla="*/ 8 w 16"/>
                <a:gd name="T5" fmla="*/ 26 h 106"/>
                <a:gd name="T6" fmla="*/ 8 w 16"/>
                <a:gd name="T7" fmla="*/ 35 h 106"/>
                <a:gd name="T8" fmla="*/ 16 w 16"/>
                <a:gd name="T9" fmla="*/ 35 h 106"/>
                <a:gd name="T10" fmla="*/ 16 w 16"/>
                <a:gd name="T11" fmla="*/ 44 h 106"/>
                <a:gd name="T12" fmla="*/ 16 w 16"/>
                <a:gd name="T13" fmla="*/ 62 h 106"/>
                <a:gd name="T14" fmla="*/ 8 w 16"/>
                <a:gd name="T15" fmla="*/ 70 h 106"/>
                <a:gd name="T16" fmla="*/ 8 w 16"/>
                <a:gd name="T17" fmla="*/ 79 h 106"/>
                <a:gd name="T18" fmla="*/ 0 w 16"/>
                <a:gd name="T19" fmla="*/ 88 h 106"/>
                <a:gd name="T20" fmla="*/ 0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16" y="35"/>
                  </a:lnTo>
                  <a:lnTo>
                    <a:pt x="16" y="44"/>
                  </a:lnTo>
                  <a:lnTo>
                    <a:pt x="16" y="62"/>
                  </a:lnTo>
                  <a:lnTo>
                    <a:pt x="8" y="70"/>
                  </a:lnTo>
                  <a:lnTo>
                    <a:pt x="8" y="79"/>
                  </a:lnTo>
                  <a:lnTo>
                    <a:pt x="0" y="88"/>
                  </a:lnTo>
                  <a:lnTo>
                    <a:pt x="0"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20" name="Freeform 382"/>
            <p:cNvSpPr>
              <a:spLocks/>
            </p:cNvSpPr>
            <p:nvPr/>
          </p:nvSpPr>
          <p:spPr bwMode="auto">
            <a:xfrm>
              <a:off x="2803" y="3375"/>
              <a:ext cx="16" cy="62"/>
            </a:xfrm>
            <a:custGeom>
              <a:avLst/>
              <a:gdLst>
                <a:gd name="T0" fmla="*/ 0 w 16"/>
                <a:gd name="T1" fmla="*/ 0 h 62"/>
                <a:gd name="T2" fmla="*/ 16 w 16"/>
                <a:gd name="T3" fmla="*/ 9 h 62"/>
                <a:gd name="T4" fmla="*/ 16 w 16"/>
                <a:gd name="T5" fmla="*/ 18 h 62"/>
                <a:gd name="T6" fmla="*/ 16 w 16"/>
                <a:gd name="T7" fmla="*/ 27 h 62"/>
                <a:gd name="T8" fmla="*/ 16 w 16"/>
                <a:gd name="T9" fmla="*/ 44 h 62"/>
                <a:gd name="T10" fmla="*/ 16 w 16"/>
                <a:gd name="T11" fmla="*/ 53 h 62"/>
                <a:gd name="T12" fmla="*/ 16 w 16"/>
                <a:gd name="T13" fmla="*/ 62 h 62"/>
                <a:gd name="T14" fmla="*/ 0 60000 65536"/>
                <a:gd name="T15" fmla="*/ 0 60000 65536"/>
                <a:gd name="T16" fmla="*/ 0 60000 65536"/>
                <a:gd name="T17" fmla="*/ 0 60000 65536"/>
                <a:gd name="T18" fmla="*/ 0 60000 65536"/>
                <a:gd name="T19" fmla="*/ 0 60000 65536"/>
                <a:gd name="T20" fmla="*/ 0 60000 65536"/>
                <a:gd name="T21" fmla="*/ 0 w 16"/>
                <a:gd name="T22" fmla="*/ 0 h 62"/>
                <a:gd name="T23" fmla="*/ 16 w 16"/>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2">
                  <a:moveTo>
                    <a:pt x="0" y="0"/>
                  </a:moveTo>
                  <a:lnTo>
                    <a:pt x="16" y="9"/>
                  </a:lnTo>
                  <a:lnTo>
                    <a:pt x="16" y="18"/>
                  </a:lnTo>
                  <a:lnTo>
                    <a:pt x="16" y="27"/>
                  </a:lnTo>
                  <a:lnTo>
                    <a:pt x="16" y="44"/>
                  </a:lnTo>
                  <a:lnTo>
                    <a:pt x="16" y="53"/>
                  </a:lnTo>
                  <a:lnTo>
                    <a:pt x="16"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21" name="Freeform 383"/>
            <p:cNvSpPr>
              <a:spLocks/>
            </p:cNvSpPr>
            <p:nvPr/>
          </p:nvSpPr>
          <p:spPr bwMode="auto">
            <a:xfrm>
              <a:off x="2731" y="3340"/>
              <a:ext cx="40" cy="79"/>
            </a:xfrm>
            <a:custGeom>
              <a:avLst/>
              <a:gdLst>
                <a:gd name="T0" fmla="*/ 32 w 40"/>
                <a:gd name="T1" fmla="*/ 0 h 79"/>
                <a:gd name="T2" fmla="*/ 40 w 40"/>
                <a:gd name="T3" fmla="*/ 9 h 79"/>
                <a:gd name="T4" fmla="*/ 32 w 40"/>
                <a:gd name="T5" fmla="*/ 18 h 79"/>
                <a:gd name="T6" fmla="*/ 32 w 40"/>
                <a:gd name="T7" fmla="*/ 35 h 79"/>
                <a:gd name="T8" fmla="*/ 24 w 40"/>
                <a:gd name="T9" fmla="*/ 35 h 79"/>
                <a:gd name="T10" fmla="*/ 8 w 40"/>
                <a:gd name="T11" fmla="*/ 44 h 79"/>
                <a:gd name="T12" fmla="*/ 0 w 40"/>
                <a:gd name="T13" fmla="*/ 53 h 79"/>
                <a:gd name="T14" fmla="*/ 0 w 40"/>
                <a:gd name="T15" fmla="*/ 62 h 79"/>
                <a:gd name="T16" fmla="*/ 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32" y="0"/>
                  </a:moveTo>
                  <a:lnTo>
                    <a:pt x="40" y="9"/>
                  </a:lnTo>
                  <a:lnTo>
                    <a:pt x="32" y="18"/>
                  </a:lnTo>
                  <a:lnTo>
                    <a:pt x="32" y="35"/>
                  </a:lnTo>
                  <a:lnTo>
                    <a:pt x="24" y="35"/>
                  </a:lnTo>
                  <a:lnTo>
                    <a:pt x="8" y="44"/>
                  </a:lnTo>
                  <a:lnTo>
                    <a:pt x="0" y="53"/>
                  </a:lnTo>
                  <a:lnTo>
                    <a:pt x="0" y="62"/>
                  </a:lnTo>
                  <a:lnTo>
                    <a:pt x="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22" name="Freeform 384"/>
            <p:cNvSpPr>
              <a:spLocks/>
            </p:cNvSpPr>
            <p:nvPr/>
          </p:nvSpPr>
          <p:spPr bwMode="auto">
            <a:xfrm>
              <a:off x="2715" y="3288"/>
              <a:ext cx="56" cy="70"/>
            </a:xfrm>
            <a:custGeom>
              <a:avLst/>
              <a:gdLst>
                <a:gd name="T0" fmla="*/ 56 w 56"/>
                <a:gd name="T1" fmla="*/ 0 h 70"/>
                <a:gd name="T2" fmla="*/ 48 w 56"/>
                <a:gd name="T3" fmla="*/ 0 h 70"/>
                <a:gd name="T4" fmla="*/ 40 w 56"/>
                <a:gd name="T5" fmla="*/ 0 h 70"/>
                <a:gd name="T6" fmla="*/ 24 w 56"/>
                <a:gd name="T7" fmla="*/ 17 h 70"/>
                <a:gd name="T8" fmla="*/ 16 w 56"/>
                <a:gd name="T9" fmla="*/ 17 h 70"/>
                <a:gd name="T10" fmla="*/ 16 w 56"/>
                <a:gd name="T11" fmla="*/ 26 h 70"/>
                <a:gd name="T12" fmla="*/ 8 w 56"/>
                <a:gd name="T13" fmla="*/ 26 h 70"/>
                <a:gd name="T14" fmla="*/ 8 w 56"/>
                <a:gd name="T15" fmla="*/ 35 h 70"/>
                <a:gd name="T16" fmla="*/ 8 w 56"/>
                <a:gd name="T17" fmla="*/ 52 h 70"/>
                <a:gd name="T18" fmla="*/ 0 w 56"/>
                <a:gd name="T19" fmla="*/ 61 h 70"/>
                <a:gd name="T20" fmla="*/ 0 w 56"/>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6"/>
                <a:gd name="T34" fmla="*/ 0 h 70"/>
                <a:gd name="T35" fmla="*/ 56 w 56"/>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6" h="70">
                  <a:moveTo>
                    <a:pt x="56" y="0"/>
                  </a:moveTo>
                  <a:lnTo>
                    <a:pt x="48" y="0"/>
                  </a:lnTo>
                  <a:lnTo>
                    <a:pt x="40" y="0"/>
                  </a:lnTo>
                  <a:lnTo>
                    <a:pt x="24" y="17"/>
                  </a:lnTo>
                  <a:lnTo>
                    <a:pt x="16" y="17"/>
                  </a:lnTo>
                  <a:lnTo>
                    <a:pt x="16" y="26"/>
                  </a:lnTo>
                  <a:lnTo>
                    <a:pt x="8" y="26"/>
                  </a:lnTo>
                  <a:lnTo>
                    <a:pt x="8" y="35"/>
                  </a:lnTo>
                  <a:lnTo>
                    <a:pt x="8" y="52"/>
                  </a:lnTo>
                  <a:lnTo>
                    <a:pt x="0" y="61"/>
                  </a:lnTo>
                  <a:lnTo>
                    <a:pt x="0"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23" name="Freeform 385"/>
            <p:cNvSpPr>
              <a:spLocks/>
            </p:cNvSpPr>
            <p:nvPr/>
          </p:nvSpPr>
          <p:spPr bwMode="auto">
            <a:xfrm>
              <a:off x="2979" y="3331"/>
              <a:ext cx="72" cy="80"/>
            </a:xfrm>
            <a:custGeom>
              <a:avLst/>
              <a:gdLst>
                <a:gd name="T0" fmla="*/ 0 w 72"/>
                <a:gd name="T1" fmla="*/ 0 h 80"/>
                <a:gd name="T2" fmla="*/ 0 w 72"/>
                <a:gd name="T3" fmla="*/ 9 h 80"/>
                <a:gd name="T4" fmla="*/ 8 w 72"/>
                <a:gd name="T5" fmla="*/ 9 h 80"/>
                <a:gd name="T6" fmla="*/ 16 w 72"/>
                <a:gd name="T7" fmla="*/ 9 h 80"/>
                <a:gd name="T8" fmla="*/ 32 w 72"/>
                <a:gd name="T9" fmla="*/ 18 h 80"/>
                <a:gd name="T10" fmla="*/ 40 w 72"/>
                <a:gd name="T11" fmla="*/ 36 h 80"/>
                <a:gd name="T12" fmla="*/ 48 w 72"/>
                <a:gd name="T13" fmla="*/ 44 h 80"/>
                <a:gd name="T14" fmla="*/ 64 w 72"/>
                <a:gd name="T15" fmla="*/ 53 h 80"/>
                <a:gd name="T16" fmla="*/ 64 w 72"/>
                <a:gd name="T17" fmla="*/ 62 h 80"/>
                <a:gd name="T18" fmla="*/ 64 w 72"/>
                <a:gd name="T19" fmla="*/ 80 h 80"/>
                <a:gd name="T20" fmla="*/ 72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0" y="0"/>
                  </a:moveTo>
                  <a:lnTo>
                    <a:pt x="0" y="9"/>
                  </a:lnTo>
                  <a:lnTo>
                    <a:pt x="8" y="9"/>
                  </a:lnTo>
                  <a:lnTo>
                    <a:pt x="16" y="9"/>
                  </a:lnTo>
                  <a:lnTo>
                    <a:pt x="32" y="18"/>
                  </a:lnTo>
                  <a:lnTo>
                    <a:pt x="40" y="36"/>
                  </a:lnTo>
                  <a:lnTo>
                    <a:pt x="48" y="44"/>
                  </a:lnTo>
                  <a:lnTo>
                    <a:pt x="64" y="53"/>
                  </a:lnTo>
                  <a:lnTo>
                    <a:pt x="64" y="62"/>
                  </a:lnTo>
                  <a:lnTo>
                    <a:pt x="64" y="80"/>
                  </a:lnTo>
                  <a:lnTo>
                    <a:pt x="72"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24" name="Freeform 386"/>
            <p:cNvSpPr>
              <a:spLocks/>
            </p:cNvSpPr>
            <p:nvPr/>
          </p:nvSpPr>
          <p:spPr bwMode="auto">
            <a:xfrm>
              <a:off x="2931" y="3323"/>
              <a:ext cx="40" cy="105"/>
            </a:xfrm>
            <a:custGeom>
              <a:avLst/>
              <a:gdLst>
                <a:gd name="T0" fmla="*/ 40 w 40"/>
                <a:gd name="T1" fmla="*/ 0 h 105"/>
                <a:gd name="T2" fmla="*/ 32 w 40"/>
                <a:gd name="T3" fmla="*/ 17 h 105"/>
                <a:gd name="T4" fmla="*/ 32 w 40"/>
                <a:gd name="T5" fmla="*/ 26 h 105"/>
                <a:gd name="T6" fmla="*/ 32 w 40"/>
                <a:gd name="T7" fmla="*/ 35 h 105"/>
                <a:gd name="T8" fmla="*/ 24 w 40"/>
                <a:gd name="T9" fmla="*/ 35 h 105"/>
                <a:gd name="T10" fmla="*/ 24 w 40"/>
                <a:gd name="T11" fmla="*/ 52 h 105"/>
                <a:gd name="T12" fmla="*/ 8 w 40"/>
                <a:gd name="T13" fmla="*/ 61 h 105"/>
                <a:gd name="T14" fmla="*/ 0 w 40"/>
                <a:gd name="T15" fmla="*/ 70 h 105"/>
                <a:gd name="T16" fmla="*/ 0 w 40"/>
                <a:gd name="T17" fmla="*/ 79 h 105"/>
                <a:gd name="T18" fmla="*/ 0 w 40"/>
                <a:gd name="T19" fmla="*/ 96 h 105"/>
                <a:gd name="T20" fmla="*/ 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40" y="0"/>
                  </a:moveTo>
                  <a:lnTo>
                    <a:pt x="32" y="17"/>
                  </a:lnTo>
                  <a:lnTo>
                    <a:pt x="32" y="26"/>
                  </a:lnTo>
                  <a:lnTo>
                    <a:pt x="32" y="35"/>
                  </a:lnTo>
                  <a:lnTo>
                    <a:pt x="24" y="35"/>
                  </a:lnTo>
                  <a:lnTo>
                    <a:pt x="24" y="52"/>
                  </a:lnTo>
                  <a:lnTo>
                    <a:pt x="8" y="61"/>
                  </a:lnTo>
                  <a:lnTo>
                    <a:pt x="0" y="70"/>
                  </a:lnTo>
                  <a:lnTo>
                    <a:pt x="0" y="79"/>
                  </a:lnTo>
                  <a:lnTo>
                    <a:pt x="0" y="96"/>
                  </a:lnTo>
                  <a:lnTo>
                    <a:pt x="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25" name="Freeform 387"/>
            <p:cNvSpPr>
              <a:spLocks/>
            </p:cNvSpPr>
            <p:nvPr/>
          </p:nvSpPr>
          <p:spPr bwMode="auto">
            <a:xfrm>
              <a:off x="2995" y="3411"/>
              <a:ext cx="48" cy="70"/>
            </a:xfrm>
            <a:custGeom>
              <a:avLst/>
              <a:gdLst>
                <a:gd name="T0" fmla="*/ 0 w 48"/>
                <a:gd name="T1" fmla="*/ 0 h 70"/>
                <a:gd name="T2" fmla="*/ 0 w 48"/>
                <a:gd name="T3" fmla="*/ 8 h 70"/>
                <a:gd name="T4" fmla="*/ 16 w 48"/>
                <a:gd name="T5" fmla="*/ 8 h 70"/>
                <a:gd name="T6" fmla="*/ 24 w 48"/>
                <a:gd name="T7" fmla="*/ 17 h 70"/>
                <a:gd name="T8" fmla="*/ 32 w 48"/>
                <a:gd name="T9" fmla="*/ 17 h 70"/>
                <a:gd name="T10" fmla="*/ 32 w 48"/>
                <a:gd name="T11" fmla="*/ 35 h 70"/>
                <a:gd name="T12" fmla="*/ 48 w 48"/>
                <a:gd name="T13" fmla="*/ 44 h 70"/>
                <a:gd name="T14" fmla="*/ 48 w 48"/>
                <a:gd name="T15" fmla="*/ 52 h 70"/>
                <a:gd name="T16" fmla="*/ 48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0" y="0"/>
                  </a:moveTo>
                  <a:lnTo>
                    <a:pt x="0" y="8"/>
                  </a:lnTo>
                  <a:lnTo>
                    <a:pt x="16" y="8"/>
                  </a:lnTo>
                  <a:lnTo>
                    <a:pt x="24" y="17"/>
                  </a:lnTo>
                  <a:lnTo>
                    <a:pt x="32" y="17"/>
                  </a:lnTo>
                  <a:lnTo>
                    <a:pt x="32" y="35"/>
                  </a:lnTo>
                  <a:lnTo>
                    <a:pt x="48" y="44"/>
                  </a:lnTo>
                  <a:lnTo>
                    <a:pt x="48" y="52"/>
                  </a:lnTo>
                  <a:lnTo>
                    <a:pt x="48"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26" name="Freeform 388"/>
            <p:cNvSpPr>
              <a:spLocks/>
            </p:cNvSpPr>
            <p:nvPr/>
          </p:nvSpPr>
          <p:spPr bwMode="auto">
            <a:xfrm>
              <a:off x="2907" y="3419"/>
              <a:ext cx="24" cy="71"/>
            </a:xfrm>
            <a:custGeom>
              <a:avLst/>
              <a:gdLst>
                <a:gd name="T0" fmla="*/ 0 w 24"/>
                <a:gd name="T1" fmla="*/ 0 h 71"/>
                <a:gd name="T2" fmla="*/ 0 w 24"/>
                <a:gd name="T3" fmla="*/ 9 h 71"/>
                <a:gd name="T4" fmla="*/ 8 w 24"/>
                <a:gd name="T5" fmla="*/ 27 h 71"/>
                <a:gd name="T6" fmla="*/ 16 w 24"/>
                <a:gd name="T7" fmla="*/ 36 h 71"/>
                <a:gd name="T8" fmla="*/ 16 w 24"/>
                <a:gd name="T9" fmla="*/ 44 h 71"/>
                <a:gd name="T10" fmla="*/ 16 w 24"/>
                <a:gd name="T11" fmla="*/ 62 h 71"/>
                <a:gd name="T12" fmla="*/ 24 w 24"/>
                <a:gd name="T13" fmla="*/ 62 h 71"/>
                <a:gd name="T14" fmla="*/ 24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0" y="0"/>
                  </a:moveTo>
                  <a:lnTo>
                    <a:pt x="0" y="9"/>
                  </a:lnTo>
                  <a:lnTo>
                    <a:pt x="8" y="27"/>
                  </a:lnTo>
                  <a:lnTo>
                    <a:pt x="16" y="36"/>
                  </a:lnTo>
                  <a:lnTo>
                    <a:pt x="16" y="44"/>
                  </a:lnTo>
                  <a:lnTo>
                    <a:pt x="16" y="62"/>
                  </a:lnTo>
                  <a:lnTo>
                    <a:pt x="24" y="62"/>
                  </a:lnTo>
                  <a:lnTo>
                    <a:pt x="24"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27" name="Freeform 389"/>
            <p:cNvSpPr>
              <a:spLocks/>
            </p:cNvSpPr>
            <p:nvPr/>
          </p:nvSpPr>
          <p:spPr bwMode="auto">
            <a:xfrm>
              <a:off x="2779" y="3419"/>
              <a:ext cx="48" cy="71"/>
            </a:xfrm>
            <a:custGeom>
              <a:avLst/>
              <a:gdLst>
                <a:gd name="T0" fmla="*/ 48 w 48"/>
                <a:gd name="T1" fmla="*/ 0 h 71"/>
                <a:gd name="T2" fmla="*/ 40 w 48"/>
                <a:gd name="T3" fmla="*/ 9 h 71"/>
                <a:gd name="T4" fmla="*/ 32 w 48"/>
                <a:gd name="T5" fmla="*/ 27 h 71"/>
                <a:gd name="T6" fmla="*/ 16 w 48"/>
                <a:gd name="T7" fmla="*/ 36 h 71"/>
                <a:gd name="T8" fmla="*/ 8 w 48"/>
                <a:gd name="T9" fmla="*/ 44 h 71"/>
                <a:gd name="T10" fmla="*/ 0 w 48"/>
                <a:gd name="T11" fmla="*/ 44 h 71"/>
                <a:gd name="T12" fmla="*/ 0 w 48"/>
                <a:gd name="T13" fmla="*/ 62 h 71"/>
                <a:gd name="T14" fmla="*/ 0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48" y="0"/>
                  </a:moveTo>
                  <a:lnTo>
                    <a:pt x="40" y="9"/>
                  </a:lnTo>
                  <a:lnTo>
                    <a:pt x="32" y="27"/>
                  </a:lnTo>
                  <a:lnTo>
                    <a:pt x="16" y="36"/>
                  </a:lnTo>
                  <a:lnTo>
                    <a:pt x="8" y="44"/>
                  </a:lnTo>
                  <a:lnTo>
                    <a:pt x="0" y="44"/>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28" name="Freeform 390"/>
            <p:cNvSpPr>
              <a:spLocks/>
            </p:cNvSpPr>
            <p:nvPr/>
          </p:nvSpPr>
          <p:spPr bwMode="auto">
            <a:xfrm>
              <a:off x="2787" y="3367"/>
              <a:ext cx="72" cy="123"/>
            </a:xfrm>
            <a:custGeom>
              <a:avLst/>
              <a:gdLst>
                <a:gd name="T0" fmla="*/ 8 w 72"/>
                <a:gd name="T1" fmla="*/ 0 h 123"/>
                <a:gd name="T2" fmla="*/ 0 w 72"/>
                <a:gd name="T3" fmla="*/ 8 h 123"/>
                <a:gd name="T4" fmla="*/ 8 w 72"/>
                <a:gd name="T5" fmla="*/ 17 h 123"/>
                <a:gd name="T6" fmla="*/ 8 w 72"/>
                <a:gd name="T7" fmla="*/ 26 h 123"/>
                <a:gd name="T8" fmla="*/ 24 w 72"/>
                <a:gd name="T9" fmla="*/ 44 h 123"/>
                <a:gd name="T10" fmla="*/ 32 w 72"/>
                <a:gd name="T11" fmla="*/ 52 h 123"/>
                <a:gd name="T12" fmla="*/ 40 w 72"/>
                <a:gd name="T13" fmla="*/ 61 h 123"/>
                <a:gd name="T14" fmla="*/ 56 w 72"/>
                <a:gd name="T15" fmla="*/ 79 h 123"/>
                <a:gd name="T16" fmla="*/ 64 w 72"/>
                <a:gd name="T17" fmla="*/ 88 h 123"/>
                <a:gd name="T18" fmla="*/ 72 w 72"/>
                <a:gd name="T19" fmla="*/ 96 h 123"/>
                <a:gd name="T20" fmla="*/ 72 w 72"/>
                <a:gd name="T21" fmla="*/ 114 h 123"/>
                <a:gd name="T22" fmla="*/ 72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8" y="0"/>
                  </a:moveTo>
                  <a:lnTo>
                    <a:pt x="0" y="8"/>
                  </a:lnTo>
                  <a:lnTo>
                    <a:pt x="8" y="17"/>
                  </a:lnTo>
                  <a:lnTo>
                    <a:pt x="8" y="26"/>
                  </a:lnTo>
                  <a:lnTo>
                    <a:pt x="24" y="44"/>
                  </a:lnTo>
                  <a:lnTo>
                    <a:pt x="32" y="52"/>
                  </a:lnTo>
                  <a:lnTo>
                    <a:pt x="40" y="61"/>
                  </a:lnTo>
                  <a:lnTo>
                    <a:pt x="56" y="79"/>
                  </a:lnTo>
                  <a:lnTo>
                    <a:pt x="64" y="88"/>
                  </a:lnTo>
                  <a:lnTo>
                    <a:pt x="72" y="96"/>
                  </a:lnTo>
                  <a:lnTo>
                    <a:pt x="72" y="114"/>
                  </a:lnTo>
                  <a:lnTo>
                    <a:pt x="72"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29" name="Freeform 391"/>
            <p:cNvSpPr>
              <a:spLocks/>
            </p:cNvSpPr>
            <p:nvPr/>
          </p:nvSpPr>
          <p:spPr bwMode="auto">
            <a:xfrm>
              <a:off x="2731" y="3331"/>
              <a:ext cx="16" cy="115"/>
            </a:xfrm>
            <a:custGeom>
              <a:avLst/>
              <a:gdLst>
                <a:gd name="T0" fmla="*/ 0 w 16"/>
                <a:gd name="T1" fmla="*/ 0 h 115"/>
                <a:gd name="T2" fmla="*/ 16 w 16"/>
                <a:gd name="T3" fmla="*/ 18 h 115"/>
                <a:gd name="T4" fmla="*/ 16 w 16"/>
                <a:gd name="T5" fmla="*/ 36 h 115"/>
                <a:gd name="T6" fmla="*/ 16 w 16"/>
                <a:gd name="T7" fmla="*/ 44 h 115"/>
                <a:gd name="T8" fmla="*/ 16 w 16"/>
                <a:gd name="T9" fmla="*/ 53 h 115"/>
                <a:gd name="T10" fmla="*/ 0 w 16"/>
                <a:gd name="T11" fmla="*/ 62 h 115"/>
                <a:gd name="T12" fmla="*/ 0 w 16"/>
                <a:gd name="T13" fmla="*/ 80 h 115"/>
                <a:gd name="T14" fmla="*/ 0 w 16"/>
                <a:gd name="T15" fmla="*/ 88 h 115"/>
                <a:gd name="T16" fmla="*/ 0 w 16"/>
                <a:gd name="T17" fmla="*/ 97 h 115"/>
                <a:gd name="T18" fmla="*/ 0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0" y="0"/>
                  </a:moveTo>
                  <a:lnTo>
                    <a:pt x="16" y="18"/>
                  </a:lnTo>
                  <a:lnTo>
                    <a:pt x="16" y="36"/>
                  </a:lnTo>
                  <a:lnTo>
                    <a:pt x="16" y="44"/>
                  </a:lnTo>
                  <a:lnTo>
                    <a:pt x="16" y="53"/>
                  </a:lnTo>
                  <a:lnTo>
                    <a:pt x="0" y="62"/>
                  </a:lnTo>
                  <a:lnTo>
                    <a:pt x="0" y="80"/>
                  </a:lnTo>
                  <a:lnTo>
                    <a:pt x="0" y="88"/>
                  </a:lnTo>
                  <a:lnTo>
                    <a:pt x="0" y="97"/>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30" name="Freeform 392"/>
            <p:cNvSpPr>
              <a:spLocks/>
            </p:cNvSpPr>
            <p:nvPr/>
          </p:nvSpPr>
          <p:spPr bwMode="auto">
            <a:xfrm>
              <a:off x="2755" y="3393"/>
              <a:ext cx="8" cy="97"/>
            </a:xfrm>
            <a:custGeom>
              <a:avLst/>
              <a:gdLst>
                <a:gd name="T0" fmla="*/ 0 w 8"/>
                <a:gd name="T1" fmla="*/ 0 h 97"/>
                <a:gd name="T2" fmla="*/ 0 w 8"/>
                <a:gd name="T3" fmla="*/ 18 h 97"/>
                <a:gd name="T4" fmla="*/ 8 w 8"/>
                <a:gd name="T5" fmla="*/ 26 h 97"/>
                <a:gd name="T6" fmla="*/ 8 w 8"/>
                <a:gd name="T7" fmla="*/ 35 h 97"/>
                <a:gd name="T8" fmla="*/ 8 w 8"/>
                <a:gd name="T9" fmla="*/ 53 h 97"/>
                <a:gd name="T10" fmla="*/ 8 w 8"/>
                <a:gd name="T11" fmla="*/ 62 h 97"/>
                <a:gd name="T12" fmla="*/ 8 w 8"/>
                <a:gd name="T13" fmla="*/ 70 h 97"/>
                <a:gd name="T14" fmla="*/ 8 w 8"/>
                <a:gd name="T15" fmla="*/ 88 h 97"/>
                <a:gd name="T16" fmla="*/ 0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0" y="0"/>
                  </a:moveTo>
                  <a:lnTo>
                    <a:pt x="0" y="18"/>
                  </a:lnTo>
                  <a:lnTo>
                    <a:pt x="8" y="26"/>
                  </a:lnTo>
                  <a:lnTo>
                    <a:pt x="8" y="35"/>
                  </a:lnTo>
                  <a:lnTo>
                    <a:pt x="8" y="53"/>
                  </a:lnTo>
                  <a:lnTo>
                    <a:pt x="8" y="62"/>
                  </a:lnTo>
                  <a:lnTo>
                    <a:pt x="8" y="70"/>
                  </a:lnTo>
                  <a:lnTo>
                    <a:pt x="8" y="88"/>
                  </a:lnTo>
                  <a:lnTo>
                    <a:pt x="0"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31" name="Freeform 393"/>
            <p:cNvSpPr>
              <a:spLocks/>
            </p:cNvSpPr>
            <p:nvPr/>
          </p:nvSpPr>
          <p:spPr bwMode="auto">
            <a:xfrm>
              <a:off x="2691" y="3411"/>
              <a:ext cx="40" cy="70"/>
            </a:xfrm>
            <a:custGeom>
              <a:avLst/>
              <a:gdLst>
                <a:gd name="T0" fmla="*/ 40 w 40"/>
                <a:gd name="T1" fmla="*/ 0 h 70"/>
                <a:gd name="T2" fmla="*/ 32 w 40"/>
                <a:gd name="T3" fmla="*/ 8 h 70"/>
                <a:gd name="T4" fmla="*/ 32 w 40"/>
                <a:gd name="T5" fmla="*/ 17 h 70"/>
                <a:gd name="T6" fmla="*/ 24 w 40"/>
                <a:gd name="T7" fmla="*/ 35 h 70"/>
                <a:gd name="T8" fmla="*/ 16 w 40"/>
                <a:gd name="T9" fmla="*/ 35 h 70"/>
                <a:gd name="T10" fmla="*/ 16 w 40"/>
                <a:gd name="T11" fmla="*/ 44 h 70"/>
                <a:gd name="T12" fmla="*/ 0 w 40"/>
                <a:gd name="T13" fmla="*/ 44 h 70"/>
                <a:gd name="T14" fmla="*/ 0 w 40"/>
                <a:gd name="T15" fmla="*/ 52 h 70"/>
                <a:gd name="T16" fmla="*/ 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40" y="0"/>
                  </a:moveTo>
                  <a:lnTo>
                    <a:pt x="32" y="8"/>
                  </a:lnTo>
                  <a:lnTo>
                    <a:pt x="32" y="17"/>
                  </a:lnTo>
                  <a:lnTo>
                    <a:pt x="24" y="35"/>
                  </a:lnTo>
                  <a:lnTo>
                    <a:pt x="16" y="35"/>
                  </a:lnTo>
                  <a:lnTo>
                    <a:pt x="16" y="44"/>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32" name="Freeform 394"/>
            <p:cNvSpPr>
              <a:spLocks/>
            </p:cNvSpPr>
            <p:nvPr/>
          </p:nvSpPr>
          <p:spPr bwMode="auto">
            <a:xfrm>
              <a:off x="2859" y="3419"/>
              <a:ext cx="56" cy="115"/>
            </a:xfrm>
            <a:custGeom>
              <a:avLst/>
              <a:gdLst>
                <a:gd name="T0" fmla="*/ 0 w 56"/>
                <a:gd name="T1" fmla="*/ 0 h 115"/>
                <a:gd name="T2" fmla="*/ 24 w 56"/>
                <a:gd name="T3" fmla="*/ 27 h 115"/>
                <a:gd name="T4" fmla="*/ 32 w 56"/>
                <a:gd name="T5" fmla="*/ 36 h 115"/>
                <a:gd name="T6" fmla="*/ 32 w 56"/>
                <a:gd name="T7" fmla="*/ 44 h 115"/>
                <a:gd name="T8" fmla="*/ 32 w 56"/>
                <a:gd name="T9" fmla="*/ 62 h 115"/>
                <a:gd name="T10" fmla="*/ 48 w 56"/>
                <a:gd name="T11" fmla="*/ 71 h 115"/>
                <a:gd name="T12" fmla="*/ 48 w 56"/>
                <a:gd name="T13" fmla="*/ 79 h 115"/>
                <a:gd name="T14" fmla="*/ 48 w 56"/>
                <a:gd name="T15" fmla="*/ 88 h 115"/>
                <a:gd name="T16" fmla="*/ 56 w 56"/>
                <a:gd name="T17" fmla="*/ 106 h 115"/>
                <a:gd name="T18" fmla="*/ 56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0" y="0"/>
                  </a:moveTo>
                  <a:lnTo>
                    <a:pt x="24" y="27"/>
                  </a:lnTo>
                  <a:lnTo>
                    <a:pt x="32" y="36"/>
                  </a:lnTo>
                  <a:lnTo>
                    <a:pt x="32" y="44"/>
                  </a:lnTo>
                  <a:lnTo>
                    <a:pt x="32" y="62"/>
                  </a:lnTo>
                  <a:lnTo>
                    <a:pt x="48" y="71"/>
                  </a:lnTo>
                  <a:lnTo>
                    <a:pt x="48" y="79"/>
                  </a:lnTo>
                  <a:lnTo>
                    <a:pt x="48" y="88"/>
                  </a:lnTo>
                  <a:lnTo>
                    <a:pt x="56" y="106"/>
                  </a:lnTo>
                  <a:lnTo>
                    <a:pt x="5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33" name="Freeform 395"/>
            <p:cNvSpPr>
              <a:spLocks/>
            </p:cNvSpPr>
            <p:nvPr/>
          </p:nvSpPr>
          <p:spPr bwMode="auto">
            <a:xfrm>
              <a:off x="2995" y="3455"/>
              <a:ext cx="48" cy="79"/>
            </a:xfrm>
            <a:custGeom>
              <a:avLst/>
              <a:gdLst>
                <a:gd name="T0" fmla="*/ 48 w 48"/>
                <a:gd name="T1" fmla="*/ 0 h 79"/>
                <a:gd name="T2" fmla="*/ 32 w 48"/>
                <a:gd name="T3" fmla="*/ 8 h 79"/>
                <a:gd name="T4" fmla="*/ 24 w 48"/>
                <a:gd name="T5" fmla="*/ 26 h 79"/>
                <a:gd name="T6" fmla="*/ 16 w 48"/>
                <a:gd name="T7" fmla="*/ 35 h 79"/>
                <a:gd name="T8" fmla="*/ 0 w 48"/>
                <a:gd name="T9" fmla="*/ 35 h 79"/>
                <a:gd name="T10" fmla="*/ 0 w 48"/>
                <a:gd name="T11" fmla="*/ 43 h 79"/>
                <a:gd name="T12" fmla="*/ 0 w 48"/>
                <a:gd name="T13" fmla="*/ 52 h 79"/>
                <a:gd name="T14" fmla="*/ 0 w 48"/>
                <a:gd name="T15" fmla="*/ 70 h 79"/>
                <a:gd name="T16" fmla="*/ 0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48" y="0"/>
                  </a:moveTo>
                  <a:lnTo>
                    <a:pt x="32" y="8"/>
                  </a:lnTo>
                  <a:lnTo>
                    <a:pt x="24" y="26"/>
                  </a:lnTo>
                  <a:lnTo>
                    <a:pt x="16" y="35"/>
                  </a:lnTo>
                  <a:lnTo>
                    <a:pt x="0" y="35"/>
                  </a:lnTo>
                  <a:lnTo>
                    <a:pt x="0" y="43"/>
                  </a:lnTo>
                  <a:lnTo>
                    <a:pt x="0" y="52"/>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34" name="Freeform 396"/>
            <p:cNvSpPr>
              <a:spLocks/>
            </p:cNvSpPr>
            <p:nvPr/>
          </p:nvSpPr>
          <p:spPr bwMode="auto">
            <a:xfrm>
              <a:off x="2843" y="3481"/>
              <a:ext cx="48" cy="79"/>
            </a:xfrm>
            <a:custGeom>
              <a:avLst/>
              <a:gdLst>
                <a:gd name="T0" fmla="*/ 48 w 48"/>
                <a:gd name="T1" fmla="*/ 0 h 79"/>
                <a:gd name="T2" fmla="*/ 48 w 48"/>
                <a:gd name="T3" fmla="*/ 9 h 79"/>
                <a:gd name="T4" fmla="*/ 40 w 48"/>
                <a:gd name="T5" fmla="*/ 9 h 79"/>
                <a:gd name="T6" fmla="*/ 40 w 48"/>
                <a:gd name="T7" fmla="*/ 17 h 79"/>
                <a:gd name="T8" fmla="*/ 32 w 48"/>
                <a:gd name="T9" fmla="*/ 17 h 79"/>
                <a:gd name="T10" fmla="*/ 32 w 48"/>
                <a:gd name="T11" fmla="*/ 26 h 79"/>
                <a:gd name="T12" fmla="*/ 16 w 48"/>
                <a:gd name="T13" fmla="*/ 26 h 79"/>
                <a:gd name="T14" fmla="*/ 16 w 48"/>
                <a:gd name="T15" fmla="*/ 44 h 79"/>
                <a:gd name="T16" fmla="*/ 8 w 48"/>
                <a:gd name="T17" fmla="*/ 44 h 79"/>
                <a:gd name="T18" fmla="*/ 8 w 48"/>
                <a:gd name="T19" fmla="*/ 53 h 79"/>
                <a:gd name="T20" fmla="*/ 0 w 48"/>
                <a:gd name="T21" fmla="*/ 61 h 79"/>
                <a:gd name="T22" fmla="*/ 8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48" y="0"/>
                  </a:moveTo>
                  <a:lnTo>
                    <a:pt x="48" y="9"/>
                  </a:lnTo>
                  <a:lnTo>
                    <a:pt x="40" y="9"/>
                  </a:lnTo>
                  <a:lnTo>
                    <a:pt x="40" y="17"/>
                  </a:lnTo>
                  <a:lnTo>
                    <a:pt x="32" y="17"/>
                  </a:lnTo>
                  <a:lnTo>
                    <a:pt x="32" y="26"/>
                  </a:lnTo>
                  <a:lnTo>
                    <a:pt x="16" y="26"/>
                  </a:lnTo>
                  <a:lnTo>
                    <a:pt x="16" y="44"/>
                  </a:lnTo>
                  <a:lnTo>
                    <a:pt x="8" y="44"/>
                  </a:lnTo>
                  <a:lnTo>
                    <a:pt x="8" y="53"/>
                  </a:lnTo>
                  <a:lnTo>
                    <a:pt x="0" y="61"/>
                  </a:lnTo>
                  <a:lnTo>
                    <a:pt x="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35" name="Freeform 397"/>
            <p:cNvSpPr>
              <a:spLocks/>
            </p:cNvSpPr>
            <p:nvPr/>
          </p:nvSpPr>
          <p:spPr bwMode="auto">
            <a:xfrm>
              <a:off x="2795" y="3455"/>
              <a:ext cx="16" cy="114"/>
            </a:xfrm>
            <a:custGeom>
              <a:avLst/>
              <a:gdLst>
                <a:gd name="T0" fmla="*/ 0 w 16"/>
                <a:gd name="T1" fmla="*/ 0 h 114"/>
                <a:gd name="T2" fmla="*/ 0 w 16"/>
                <a:gd name="T3" fmla="*/ 26 h 114"/>
                <a:gd name="T4" fmla="*/ 0 w 16"/>
                <a:gd name="T5" fmla="*/ 35 h 114"/>
                <a:gd name="T6" fmla="*/ 0 w 16"/>
                <a:gd name="T7" fmla="*/ 43 h 114"/>
                <a:gd name="T8" fmla="*/ 0 w 16"/>
                <a:gd name="T9" fmla="*/ 52 h 114"/>
                <a:gd name="T10" fmla="*/ 0 w 16"/>
                <a:gd name="T11" fmla="*/ 70 h 114"/>
                <a:gd name="T12" fmla="*/ 16 w 16"/>
                <a:gd name="T13" fmla="*/ 79 h 114"/>
                <a:gd name="T14" fmla="*/ 16 w 16"/>
                <a:gd name="T15" fmla="*/ 87 h 114"/>
                <a:gd name="T16" fmla="*/ 16 w 16"/>
                <a:gd name="T17" fmla="*/ 105 h 114"/>
                <a:gd name="T18" fmla="*/ 16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0" y="0"/>
                  </a:moveTo>
                  <a:lnTo>
                    <a:pt x="0" y="26"/>
                  </a:lnTo>
                  <a:lnTo>
                    <a:pt x="0" y="35"/>
                  </a:lnTo>
                  <a:lnTo>
                    <a:pt x="0" y="43"/>
                  </a:lnTo>
                  <a:lnTo>
                    <a:pt x="0" y="52"/>
                  </a:lnTo>
                  <a:lnTo>
                    <a:pt x="0" y="70"/>
                  </a:lnTo>
                  <a:lnTo>
                    <a:pt x="16" y="79"/>
                  </a:lnTo>
                  <a:lnTo>
                    <a:pt x="16" y="87"/>
                  </a:lnTo>
                  <a:lnTo>
                    <a:pt x="16" y="105"/>
                  </a:lnTo>
                  <a:lnTo>
                    <a:pt x="16"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36" name="Freeform 398"/>
            <p:cNvSpPr>
              <a:spLocks/>
            </p:cNvSpPr>
            <p:nvPr/>
          </p:nvSpPr>
          <p:spPr bwMode="auto">
            <a:xfrm>
              <a:off x="2731" y="3463"/>
              <a:ext cx="32" cy="79"/>
            </a:xfrm>
            <a:custGeom>
              <a:avLst/>
              <a:gdLst>
                <a:gd name="T0" fmla="*/ 32 w 32"/>
                <a:gd name="T1" fmla="*/ 0 h 79"/>
                <a:gd name="T2" fmla="*/ 32 w 32"/>
                <a:gd name="T3" fmla="*/ 18 h 79"/>
                <a:gd name="T4" fmla="*/ 24 w 32"/>
                <a:gd name="T5" fmla="*/ 27 h 79"/>
                <a:gd name="T6" fmla="*/ 16 w 32"/>
                <a:gd name="T7" fmla="*/ 27 h 79"/>
                <a:gd name="T8" fmla="*/ 16 w 32"/>
                <a:gd name="T9" fmla="*/ 35 h 79"/>
                <a:gd name="T10" fmla="*/ 0 w 32"/>
                <a:gd name="T11" fmla="*/ 44 h 79"/>
                <a:gd name="T12" fmla="*/ 0 w 32"/>
                <a:gd name="T13" fmla="*/ 62 h 79"/>
                <a:gd name="T14" fmla="*/ 0 w 32"/>
                <a:gd name="T15" fmla="*/ 71 h 79"/>
                <a:gd name="T16" fmla="*/ 0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32" y="0"/>
                  </a:moveTo>
                  <a:lnTo>
                    <a:pt x="32" y="18"/>
                  </a:lnTo>
                  <a:lnTo>
                    <a:pt x="24" y="27"/>
                  </a:lnTo>
                  <a:lnTo>
                    <a:pt x="16" y="27"/>
                  </a:lnTo>
                  <a:lnTo>
                    <a:pt x="16" y="35"/>
                  </a:lnTo>
                  <a:lnTo>
                    <a:pt x="0" y="44"/>
                  </a:lnTo>
                  <a:lnTo>
                    <a:pt x="0" y="62"/>
                  </a:lnTo>
                  <a:lnTo>
                    <a:pt x="0" y="71"/>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37" name="Freeform 399"/>
            <p:cNvSpPr>
              <a:spLocks/>
            </p:cNvSpPr>
            <p:nvPr/>
          </p:nvSpPr>
          <p:spPr bwMode="auto">
            <a:xfrm>
              <a:off x="2691" y="3446"/>
              <a:ext cx="24" cy="149"/>
            </a:xfrm>
            <a:custGeom>
              <a:avLst/>
              <a:gdLst>
                <a:gd name="T0" fmla="*/ 24 w 24"/>
                <a:gd name="T1" fmla="*/ 0 h 149"/>
                <a:gd name="T2" fmla="*/ 24 w 24"/>
                <a:gd name="T3" fmla="*/ 9 h 149"/>
                <a:gd name="T4" fmla="*/ 24 w 24"/>
                <a:gd name="T5" fmla="*/ 35 h 149"/>
                <a:gd name="T6" fmla="*/ 24 w 24"/>
                <a:gd name="T7" fmla="*/ 44 h 149"/>
                <a:gd name="T8" fmla="*/ 24 w 24"/>
                <a:gd name="T9" fmla="*/ 52 h 149"/>
                <a:gd name="T10" fmla="*/ 16 w 24"/>
                <a:gd name="T11" fmla="*/ 61 h 149"/>
                <a:gd name="T12" fmla="*/ 16 w 24"/>
                <a:gd name="T13" fmla="*/ 88 h 149"/>
                <a:gd name="T14" fmla="*/ 0 w 24"/>
                <a:gd name="T15" fmla="*/ 96 h 149"/>
                <a:gd name="T16" fmla="*/ 0 w 24"/>
                <a:gd name="T17" fmla="*/ 114 h 149"/>
                <a:gd name="T18" fmla="*/ 0 w 24"/>
                <a:gd name="T19" fmla="*/ 123 h 149"/>
                <a:gd name="T20" fmla="*/ 0 w 24"/>
                <a:gd name="T21" fmla="*/ 132 h 149"/>
                <a:gd name="T22" fmla="*/ 16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24" y="0"/>
                  </a:moveTo>
                  <a:lnTo>
                    <a:pt x="24" y="9"/>
                  </a:lnTo>
                  <a:lnTo>
                    <a:pt x="24" y="35"/>
                  </a:lnTo>
                  <a:lnTo>
                    <a:pt x="24" y="44"/>
                  </a:lnTo>
                  <a:lnTo>
                    <a:pt x="24" y="52"/>
                  </a:lnTo>
                  <a:lnTo>
                    <a:pt x="16" y="61"/>
                  </a:lnTo>
                  <a:lnTo>
                    <a:pt x="16" y="88"/>
                  </a:lnTo>
                  <a:lnTo>
                    <a:pt x="0" y="96"/>
                  </a:lnTo>
                  <a:lnTo>
                    <a:pt x="0" y="114"/>
                  </a:lnTo>
                  <a:lnTo>
                    <a:pt x="0" y="123"/>
                  </a:lnTo>
                  <a:lnTo>
                    <a:pt x="0" y="132"/>
                  </a:lnTo>
                  <a:lnTo>
                    <a:pt x="16"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38" name="Freeform 400"/>
            <p:cNvSpPr>
              <a:spLocks/>
            </p:cNvSpPr>
            <p:nvPr/>
          </p:nvSpPr>
          <p:spPr bwMode="auto">
            <a:xfrm>
              <a:off x="2659" y="3384"/>
              <a:ext cx="72" cy="114"/>
            </a:xfrm>
            <a:custGeom>
              <a:avLst/>
              <a:gdLst>
                <a:gd name="T0" fmla="*/ 72 w 72"/>
                <a:gd name="T1" fmla="*/ 0 h 114"/>
                <a:gd name="T2" fmla="*/ 64 w 72"/>
                <a:gd name="T3" fmla="*/ 9 h 114"/>
                <a:gd name="T4" fmla="*/ 56 w 72"/>
                <a:gd name="T5" fmla="*/ 27 h 114"/>
                <a:gd name="T6" fmla="*/ 48 w 72"/>
                <a:gd name="T7" fmla="*/ 27 h 114"/>
                <a:gd name="T8" fmla="*/ 32 w 72"/>
                <a:gd name="T9" fmla="*/ 35 h 114"/>
                <a:gd name="T10" fmla="*/ 24 w 72"/>
                <a:gd name="T11" fmla="*/ 44 h 114"/>
                <a:gd name="T12" fmla="*/ 16 w 72"/>
                <a:gd name="T13" fmla="*/ 62 h 114"/>
                <a:gd name="T14" fmla="*/ 16 w 72"/>
                <a:gd name="T15" fmla="*/ 71 h 114"/>
                <a:gd name="T16" fmla="*/ 16 w 72"/>
                <a:gd name="T17" fmla="*/ 79 h 114"/>
                <a:gd name="T18" fmla="*/ 16 w 72"/>
                <a:gd name="T19" fmla="*/ 97 h 114"/>
                <a:gd name="T20" fmla="*/ 0 w 72"/>
                <a:gd name="T21" fmla="*/ 106 h 114"/>
                <a:gd name="T22" fmla="*/ 0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72" y="0"/>
                  </a:moveTo>
                  <a:lnTo>
                    <a:pt x="64" y="9"/>
                  </a:lnTo>
                  <a:lnTo>
                    <a:pt x="56" y="27"/>
                  </a:lnTo>
                  <a:lnTo>
                    <a:pt x="48" y="27"/>
                  </a:lnTo>
                  <a:lnTo>
                    <a:pt x="32" y="35"/>
                  </a:lnTo>
                  <a:lnTo>
                    <a:pt x="24" y="44"/>
                  </a:lnTo>
                  <a:lnTo>
                    <a:pt x="16" y="62"/>
                  </a:lnTo>
                  <a:lnTo>
                    <a:pt x="16" y="71"/>
                  </a:lnTo>
                  <a:lnTo>
                    <a:pt x="16" y="79"/>
                  </a:lnTo>
                  <a:lnTo>
                    <a:pt x="16" y="97"/>
                  </a:lnTo>
                  <a:lnTo>
                    <a:pt x="0" y="106"/>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39" name="Freeform 401"/>
            <p:cNvSpPr>
              <a:spLocks/>
            </p:cNvSpPr>
            <p:nvPr/>
          </p:nvSpPr>
          <p:spPr bwMode="auto">
            <a:xfrm>
              <a:off x="3027" y="3446"/>
              <a:ext cx="48" cy="88"/>
            </a:xfrm>
            <a:custGeom>
              <a:avLst/>
              <a:gdLst>
                <a:gd name="T0" fmla="*/ 0 w 48"/>
                <a:gd name="T1" fmla="*/ 0 h 88"/>
                <a:gd name="T2" fmla="*/ 16 w 48"/>
                <a:gd name="T3" fmla="*/ 0 h 88"/>
                <a:gd name="T4" fmla="*/ 24 w 48"/>
                <a:gd name="T5" fmla="*/ 9 h 88"/>
                <a:gd name="T6" fmla="*/ 24 w 48"/>
                <a:gd name="T7" fmla="*/ 17 h 88"/>
                <a:gd name="T8" fmla="*/ 24 w 48"/>
                <a:gd name="T9" fmla="*/ 35 h 88"/>
                <a:gd name="T10" fmla="*/ 24 w 48"/>
                <a:gd name="T11" fmla="*/ 44 h 88"/>
                <a:gd name="T12" fmla="*/ 32 w 48"/>
                <a:gd name="T13" fmla="*/ 52 h 88"/>
                <a:gd name="T14" fmla="*/ 32 w 48"/>
                <a:gd name="T15" fmla="*/ 61 h 88"/>
                <a:gd name="T16" fmla="*/ 32 w 48"/>
                <a:gd name="T17" fmla="*/ 79 h 88"/>
                <a:gd name="T18" fmla="*/ 32 w 48"/>
                <a:gd name="T19" fmla="*/ 88 h 88"/>
                <a:gd name="T20" fmla="*/ 48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0" y="0"/>
                  </a:moveTo>
                  <a:lnTo>
                    <a:pt x="16" y="0"/>
                  </a:lnTo>
                  <a:lnTo>
                    <a:pt x="24" y="9"/>
                  </a:lnTo>
                  <a:lnTo>
                    <a:pt x="24" y="17"/>
                  </a:lnTo>
                  <a:lnTo>
                    <a:pt x="24" y="35"/>
                  </a:lnTo>
                  <a:lnTo>
                    <a:pt x="24" y="44"/>
                  </a:lnTo>
                  <a:lnTo>
                    <a:pt x="32" y="52"/>
                  </a:lnTo>
                  <a:lnTo>
                    <a:pt x="32" y="61"/>
                  </a:lnTo>
                  <a:lnTo>
                    <a:pt x="32" y="79"/>
                  </a:lnTo>
                  <a:lnTo>
                    <a:pt x="32" y="88"/>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40" name="Freeform 402"/>
            <p:cNvSpPr>
              <a:spLocks/>
            </p:cNvSpPr>
            <p:nvPr/>
          </p:nvSpPr>
          <p:spPr bwMode="auto">
            <a:xfrm>
              <a:off x="2955" y="3498"/>
              <a:ext cx="40" cy="80"/>
            </a:xfrm>
            <a:custGeom>
              <a:avLst/>
              <a:gdLst>
                <a:gd name="T0" fmla="*/ 40 w 40"/>
                <a:gd name="T1" fmla="*/ 0 h 80"/>
                <a:gd name="T2" fmla="*/ 24 w 40"/>
                <a:gd name="T3" fmla="*/ 0 h 80"/>
                <a:gd name="T4" fmla="*/ 8 w 40"/>
                <a:gd name="T5" fmla="*/ 0 h 80"/>
                <a:gd name="T6" fmla="*/ 8 w 40"/>
                <a:gd name="T7" fmla="*/ 9 h 80"/>
                <a:gd name="T8" fmla="*/ 0 w 40"/>
                <a:gd name="T9" fmla="*/ 27 h 80"/>
                <a:gd name="T10" fmla="*/ 0 w 40"/>
                <a:gd name="T11" fmla="*/ 36 h 80"/>
                <a:gd name="T12" fmla="*/ 0 w 40"/>
                <a:gd name="T13" fmla="*/ 44 h 80"/>
                <a:gd name="T14" fmla="*/ 0 w 40"/>
                <a:gd name="T15" fmla="*/ 62 h 80"/>
                <a:gd name="T16" fmla="*/ 0 w 40"/>
                <a:gd name="T17" fmla="*/ 71 h 80"/>
                <a:gd name="T18" fmla="*/ 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40" y="0"/>
                  </a:moveTo>
                  <a:lnTo>
                    <a:pt x="24" y="0"/>
                  </a:lnTo>
                  <a:lnTo>
                    <a:pt x="8" y="0"/>
                  </a:lnTo>
                  <a:lnTo>
                    <a:pt x="8" y="9"/>
                  </a:lnTo>
                  <a:lnTo>
                    <a:pt x="0" y="27"/>
                  </a:lnTo>
                  <a:lnTo>
                    <a:pt x="0" y="36"/>
                  </a:lnTo>
                  <a:lnTo>
                    <a:pt x="0" y="44"/>
                  </a:lnTo>
                  <a:lnTo>
                    <a:pt x="0" y="62"/>
                  </a:lnTo>
                  <a:lnTo>
                    <a:pt x="0" y="71"/>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41" name="Freeform 403"/>
            <p:cNvSpPr>
              <a:spLocks/>
            </p:cNvSpPr>
            <p:nvPr/>
          </p:nvSpPr>
          <p:spPr bwMode="auto">
            <a:xfrm>
              <a:off x="2963" y="3411"/>
              <a:ext cx="32" cy="79"/>
            </a:xfrm>
            <a:custGeom>
              <a:avLst/>
              <a:gdLst>
                <a:gd name="T0" fmla="*/ 32 w 32"/>
                <a:gd name="T1" fmla="*/ 8 h 79"/>
                <a:gd name="T2" fmla="*/ 24 w 32"/>
                <a:gd name="T3" fmla="*/ 0 h 79"/>
                <a:gd name="T4" fmla="*/ 24 w 32"/>
                <a:gd name="T5" fmla="*/ 8 h 79"/>
                <a:gd name="T6" fmla="*/ 24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0 w 32"/>
                <a:gd name="T19" fmla="*/ 70 h 79"/>
                <a:gd name="T20" fmla="*/ 0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32" y="8"/>
                  </a:moveTo>
                  <a:lnTo>
                    <a:pt x="24" y="0"/>
                  </a:lnTo>
                  <a:lnTo>
                    <a:pt x="24" y="8"/>
                  </a:lnTo>
                  <a:lnTo>
                    <a:pt x="24" y="17"/>
                  </a:lnTo>
                  <a:lnTo>
                    <a:pt x="16" y="17"/>
                  </a:lnTo>
                  <a:lnTo>
                    <a:pt x="16" y="35"/>
                  </a:lnTo>
                  <a:lnTo>
                    <a:pt x="16" y="44"/>
                  </a:lnTo>
                  <a:lnTo>
                    <a:pt x="16" y="52"/>
                  </a:lnTo>
                  <a:lnTo>
                    <a:pt x="16" y="70"/>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42" name="Freeform 404"/>
            <p:cNvSpPr>
              <a:spLocks/>
            </p:cNvSpPr>
            <p:nvPr/>
          </p:nvSpPr>
          <p:spPr bwMode="auto">
            <a:xfrm>
              <a:off x="2763" y="3534"/>
              <a:ext cx="48" cy="79"/>
            </a:xfrm>
            <a:custGeom>
              <a:avLst/>
              <a:gdLst>
                <a:gd name="T0" fmla="*/ 48 w 48"/>
                <a:gd name="T1" fmla="*/ 0 h 79"/>
                <a:gd name="T2" fmla="*/ 32 w 48"/>
                <a:gd name="T3" fmla="*/ 8 h 79"/>
                <a:gd name="T4" fmla="*/ 32 w 48"/>
                <a:gd name="T5" fmla="*/ 26 h 79"/>
                <a:gd name="T6" fmla="*/ 24 w 48"/>
                <a:gd name="T7" fmla="*/ 35 h 79"/>
                <a:gd name="T8" fmla="*/ 16 w 48"/>
                <a:gd name="T9" fmla="*/ 35 h 79"/>
                <a:gd name="T10" fmla="*/ 16 w 48"/>
                <a:gd name="T11" fmla="*/ 44 h 79"/>
                <a:gd name="T12" fmla="*/ 0 w 48"/>
                <a:gd name="T13" fmla="*/ 44 h 79"/>
                <a:gd name="T14" fmla="*/ 0 w 48"/>
                <a:gd name="T15" fmla="*/ 61 h 79"/>
                <a:gd name="T16" fmla="*/ 0 w 48"/>
                <a:gd name="T17" fmla="*/ 70 h 79"/>
                <a:gd name="T18" fmla="*/ 0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48" y="0"/>
                  </a:moveTo>
                  <a:lnTo>
                    <a:pt x="32" y="8"/>
                  </a:lnTo>
                  <a:lnTo>
                    <a:pt x="32" y="26"/>
                  </a:lnTo>
                  <a:lnTo>
                    <a:pt x="24" y="35"/>
                  </a:lnTo>
                  <a:lnTo>
                    <a:pt x="16" y="35"/>
                  </a:lnTo>
                  <a:lnTo>
                    <a:pt x="16" y="44"/>
                  </a:lnTo>
                  <a:lnTo>
                    <a:pt x="0" y="44"/>
                  </a:lnTo>
                  <a:lnTo>
                    <a:pt x="0" y="61"/>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43" name="Freeform 405"/>
            <p:cNvSpPr>
              <a:spLocks/>
            </p:cNvSpPr>
            <p:nvPr/>
          </p:nvSpPr>
          <p:spPr bwMode="auto">
            <a:xfrm>
              <a:off x="2731" y="3455"/>
              <a:ext cx="64" cy="35"/>
            </a:xfrm>
            <a:custGeom>
              <a:avLst/>
              <a:gdLst>
                <a:gd name="T0" fmla="*/ 64 w 64"/>
                <a:gd name="T1" fmla="*/ 0 h 35"/>
                <a:gd name="T2" fmla="*/ 56 w 64"/>
                <a:gd name="T3" fmla="*/ 0 h 35"/>
                <a:gd name="T4" fmla="*/ 48 w 64"/>
                <a:gd name="T5" fmla="*/ 0 h 35"/>
                <a:gd name="T6" fmla="*/ 32 w 64"/>
                <a:gd name="T7" fmla="*/ 0 h 35"/>
                <a:gd name="T8" fmla="*/ 32 w 64"/>
                <a:gd name="T9" fmla="*/ 8 h 35"/>
                <a:gd name="T10" fmla="*/ 24 w 64"/>
                <a:gd name="T11" fmla="*/ 8 h 35"/>
                <a:gd name="T12" fmla="*/ 16 w 64"/>
                <a:gd name="T13" fmla="*/ 26 h 35"/>
                <a:gd name="T14" fmla="*/ 0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64" y="0"/>
                  </a:moveTo>
                  <a:lnTo>
                    <a:pt x="56" y="0"/>
                  </a:lnTo>
                  <a:lnTo>
                    <a:pt x="48" y="0"/>
                  </a:lnTo>
                  <a:lnTo>
                    <a:pt x="32" y="0"/>
                  </a:lnTo>
                  <a:lnTo>
                    <a:pt x="32" y="8"/>
                  </a:lnTo>
                  <a:lnTo>
                    <a:pt x="24" y="8"/>
                  </a:lnTo>
                  <a:lnTo>
                    <a:pt x="16"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44" name="Freeform 406"/>
            <p:cNvSpPr>
              <a:spLocks/>
            </p:cNvSpPr>
            <p:nvPr/>
          </p:nvSpPr>
          <p:spPr bwMode="auto">
            <a:xfrm>
              <a:off x="2811" y="3455"/>
              <a:ext cx="16" cy="123"/>
            </a:xfrm>
            <a:custGeom>
              <a:avLst/>
              <a:gdLst>
                <a:gd name="T0" fmla="*/ 0 w 16"/>
                <a:gd name="T1" fmla="*/ 0 h 123"/>
                <a:gd name="T2" fmla="*/ 0 w 16"/>
                <a:gd name="T3" fmla="*/ 35 h 123"/>
                <a:gd name="T4" fmla="*/ 0 w 16"/>
                <a:gd name="T5" fmla="*/ 43 h 123"/>
                <a:gd name="T6" fmla="*/ 0 w 16"/>
                <a:gd name="T7" fmla="*/ 70 h 123"/>
                <a:gd name="T8" fmla="*/ 8 w 16"/>
                <a:gd name="T9" fmla="*/ 70 h 123"/>
                <a:gd name="T10" fmla="*/ 8 w 16"/>
                <a:gd name="T11" fmla="*/ 79 h 123"/>
                <a:gd name="T12" fmla="*/ 8 w 16"/>
                <a:gd name="T13" fmla="*/ 87 h 123"/>
                <a:gd name="T14" fmla="*/ 8 w 16"/>
                <a:gd name="T15" fmla="*/ 105 h 123"/>
                <a:gd name="T16" fmla="*/ 16 w 16"/>
                <a:gd name="T17" fmla="*/ 114 h 123"/>
                <a:gd name="T18" fmla="*/ 16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0" y="0"/>
                  </a:moveTo>
                  <a:lnTo>
                    <a:pt x="0" y="35"/>
                  </a:lnTo>
                  <a:lnTo>
                    <a:pt x="0" y="43"/>
                  </a:lnTo>
                  <a:lnTo>
                    <a:pt x="0" y="70"/>
                  </a:lnTo>
                  <a:lnTo>
                    <a:pt x="8" y="70"/>
                  </a:lnTo>
                  <a:lnTo>
                    <a:pt x="8" y="79"/>
                  </a:lnTo>
                  <a:lnTo>
                    <a:pt x="8" y="87"/>
                  </a:lnTo>
                  <a:lnTo>
                    <a:pt x="8" y="105"/>
                  </a:lnTo>
                  <a:lnTo>
                    <a:pt x="16" y="114"/>
                  </a:lnTo>
                  <a:lnTo>
                    <a:pt x="16"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45" name="Freeform 407"/>
            <p:cNvSpPr>
              <a:spLocks/>
            </p:cNvSpPr>
            <p:nvPr/>
          </p:nvSpPr>
          <p:spPr bwMode="auto">
            <a:xfrm>
              <a:off x="2843" y="3481"/>
              <a:ext cx="16" cy="61"/>
            </a:xfrm>
            <a:custGeom>
              <a:avLst/>
              <a:gdLst>
                <a:gd name="T0" fmla="*/ 16 w 16"/>
                <a:gd name="T1" fmla="*/ 0 h 61"/>
                <a:gd name="T2" fmla="*/ 8 w 16"/>
                <a:gd name="T3" fmla="*/ 9 h 61"/>
                <a:gd name="T4" fmla="*/ 0 w 16"/>
                <a:gd name="T5" fmla="*/ 17 h 61"/>
                <a:gd name="T6" fmla="*/ 0 w 16"/>
                <a:gd name="T7" fmla="*/ 26 h 61"/>
                <a:gd name="T8" fmla="*/ 0 w 16"/>
                <a:gd name="T9" fmla="*/ 44 h 61"/>
                <a:gd name="T10" fmla="*/ 0 w 16"/>
                <a:gd name="T11" fmla="*/ 53 h 61"/>
                <a:gd name="T12" fmla="*/ 0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16" y="0"/>
                  </a:moveTo>
                  <a:lnTo>
                    <a:pt x="8" y="9"/>
                  </a:lnTo>
                  <a:lnTo>
                    <a:pt x="0" y="17"/>
                  </a:lnTo>
                  <a:lnTo>
                    <a:pt x="0" y="26"/>
                  </a:lnTo>
                  <a:lnTo>
                    <a:pt x="0" y="44"/>
                  </a:lnTo>
                  <a:lnTo>
                    <a:pt x="0" y="53"/>
                  </a:lnTo>
                  <a:lnTo>
                    <a:pt x="0"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46" name="Freeform 408"/>
            <p:cNvSpPr>
              <a:spLocks/>
            </p:cNvSpPr>
            <p:nvPr/>
          </p:nvSpPr>
          <p:spPr bwMode="auto">
            <a:xfrm>
              <a:off x="2875" y="3507"/>
              <a:ext cx="16" cy="88"/>
            </a:xfrm>
            <a:custGeom>
              <a:avLst/>
              <a:gdLst>
                <a:gd name="T0" fmla="*/ 0 w 16"/>
                <a:gd name="T1" fmla="*/ 0 h 88"/>
                <a:gd name="T2" fmla="*/ 0 w 16"/>
                <a:gd name="T3" fmla="*/ 27 h 88"/>
                <a:gd name="T4" fmla="*/ 8 w 16"/>
                <a:gd name="T5" fmla="*/ 35 h 88"/>
                <a:gd name="T6" fmla="*/ 8 w 16"/>
                <a:gd name="T7" fmla="*/ 53 h 88"/>
                <a:gd name="T8" fmla="*/ 16 w 16"/>
                <a:gd name="T9" fmla="*/ 62 h 88"/>
                <a:gd name="T10" fmla="*/ 16 w 16"/>
                <a:gd name="T11" fmla="*/ 71 h 88"/>
                <a:gd name="T12" fmla="*/ 16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0" y="0"/>
                  </a:moveTo>
                  <a:lnTo>
                    <a:pt x="0" y="27"/>
                  </a:lnTo>
                  <a:lnTo>
                    <a:pt x="8" y="35"/>
                  </a:lnTo>
                  <a:lnTo>
                    <a:pt x="8" y="53"/>
                  </a:lnTo>
                  <a:lnTo>
                    <a:pt x="16" y="62"/>
                  </a:lnTo>
                  <a:lnTo>
                    <a:pt x="16" y="71"/>
                  </a:lnTo>
                  <a:lnTo>
                    <a:pt x="16"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47" name="Freeform 409"/>
            <p:cNvSpPr>
              <a:spLocks/>
            </p:cNvSpPr>
            <p:nvPr/>
          </p:nvSpPr>
          <p:spPr bwMode="auto">
            <a:xfrm>
              <a:off x="2915" y="3455"/>
              <a:ext cx="16" cy="123"/>
            </a:xfrm>
            <a:custGeom>
              <a:avLst/>
              <a:gdLst>
                <a:gd name="T0" fmla="*/ 8 w 16"/>
                <a:gd name="T1" fmla="*/ 0 h 123"/>
                <a:gd name="T2" fmla="*/ 8 w 16"/>
                <a:gd name="T3" fmla="*/ 8 h 123"/>
                <a:gd name="T4" fmla="*/ 0 w 16"/>
                <a:gd name="T5" fmla="*/ 26 h 123"/>
                <a:gd name="T6" fmla="*/ 0 w 16"/>
                <a:gd name="T7" fmla="*/ 35 h 123"/>
                <a:gd name="T8" fmla="*/ 8 w 16"/>
                <a:gd name="T9" fmla="*/ 43 h 123"/>
                <a:gd name="T10" fmla="*/ 8 w 16"/>
                <a:gd name="T11" fmla="*/ 52 h 123"/>
                <a:gd name="T12" fmla="*/ 8 w 16"/>
                <a:gd name="T13" fmla="*/ 70 h 123"/>
                <a:gd name="T14" fmla="*/ 8 w 16"/>
                <a:gd name="T15" fmla="*/ 79 h 123"/>
                <a:gd name="T16" fmla="*/ 16 w 16"/>
                <a:gd name="T17" fmla="*/ 87 h 123"/>
                <a:gd name="T18" fmla="*/ 16 w 16"/>
                <a:gd name="T19" fmla="*/ 105 h 123"/>
                <a:gd name="T20" fmla="*/ 16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0" y="26"/>
                  </a:lnTo>
                  <a:lnTo>
                    <a:pt x="0" y="35"/>
                  </a:lnTo>
                  <a:lnTo>
                    <a:pt x="8" y="43"/>
                  </a:lnTo>
                  <a:lnTo>
                    <a:pt x="8" y="52"/>
                  </a:lnTo>
                  <a:lnTo>
                    <a:pt x="8" y="70"/>
                  </a:lnTo>
                  <a:lnTo>
                    <a:pt x="8" y="79"/>
                  </a:lnTo>
                  <a:lnTo>
                    <a:pt x="16" y="87"/>
                  </a:lnTo>
                  <a:lnTo>
                    <a:pt x="16" y="105"/>
                  </a:lnTo>
                  <a:lnTo>
                    <a:pt x="16"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48" name="Freeform 410"/>
            <p:cNvSpPr>
              <a:spLocks/>
            </p:cNvSpPr>
            <p:nvPr/>
          </p:nvSpPr>
          <p:spPr bwMode="auto">
            <a:xfrm>
              <a:off x="3011" y="3490"/>
              <a:ext cx="40" cy="105"/>
            </a:xfrm>
            <a:custGeom>
              <a:avLst/>
              <a:gdLst>
                <a:gd name="T0" fmla="*/ 8 w 40"/>
                <a:gd name="T1" fmla="*/ 0 h 105"/>
                <a:gd name="T2" fmla="*/ 0 w 40"/>
                <a:gd name="T3" fmla="*/ 8 h 105"/>
                <a:gd name="T4" fmla="*/ 8 w 40"/>
                <a:gd name="T5" fmla="*/ 17 h 105"/>
                <a:gd name="T6" fmla="*/ 16 w 40"/>
                <a:gd name="T7" fmla="*/ 35 h 105"/>
                <a:gd name="T8" fmla="*/ 32 w 40"/>
                <a:gd name="T9" fmla="*/ 44 h 105"/>
                <a:gd name="T10" fmla="*/ 32 w 40"/>
                <a:gd name="T11" fmla="*/ 52 h 105"/>
                <a:gd name="T12" fmla="*/ 40 w 40"/>
                <a:gd name="T13" fmla="*/ 70 h 105"/>
                <a:gd name="T14" fmla="*/ 40 w 40"/>
                <a:gd name="T15" fmla="*/ 79 h 105"/>
                <a:gd name="T16" fmla="*/ 40 w 40"/>
                <a:gd name="T17" fmla="*/ 88 h 105"/>
                <a:gd name="T18" fmla="*/ 4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8" y="0"/>
                  </a:moveTo>
                  <a:lnTo>
                    <a:pt x="0" y="8"/>
                  </a:lnTo>
                  <a:lnTo>
                    <a:pt x="8" y="17"/>
                  </a:lnTo>
                  <a:lnTo>
                    <a:pt x="16" y="35"/>
                  </a:lnTo>
                  <a:lnTo>
                    <a:pt x="32" y="44"/>
                  </a:lnTo>
                  <a:lnTo>
                    <a:pt x="32" y="52"/>
                  </a:lnTo>
                  <a:lnTo>
                    <a:pt x="40" y="70"/>
                  </a:lnTo>
                  <a:lnTo>
                    <a:pt x="40" y="79"/>
                  </a:lnTo>
                  <a:lnTo>
                    <a:pt x="40" y="88"/>
                  </a:lnTo>
                  <a:lnTo>
                    <a:pt x="4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49" name="Freeform 411"/>
            <p:cNvSpPr>
              <a:spLocks/>
            </p:cNvSpPr>
            <p:nvPr/>
          </p:nvSpPr>
          <p:spPr bwMode="auto">
            <a:xfrm>
              <a:off x="3051" y="3463"/>
              <a:ext cx="64" cy="115"/>
            </a:xfrm>
            <a:custGeom>
              <a:avLst/>
              <a:gdLst>
                <a:gd name="T0" fmla="*/ 0 w 64"/>
                <a:gd name="T1" fmla="*/ 0 h 115"/>
                <a:gd name="T2" fmla="*/ 8 w 64"/>
                <a:gd name="T3" fmla="*/ 18 h 115"/>
                <a:gd name="T4" fmla="*/ 8 w 64"/>
                <a:gd name="T5" fmla="*/ 27 h 115"/>
                <a:gd name="T6" fmla="*/ 24 w 64"/>
                <a:gd name="T7" fmla="*/ 27 h 115"/>
                <a:gd name="T8" fmla="*/ 32 w 64"/>
                <a:gd name="T9" fmla="*/ 27 h 115"/>
                <a:gd name="T10" fmla="*/ 32 w 64"/>
                <a:gd name="T11" fmla="*/ 35 h 115"/>
                <a:gd name="T12" fmla="*/ 32 w 64"/>
                <a:gd name="T13" fmla="*/ 44 h 115"/>
                <a:gd name="T14" fmla="*/ 40 w 64"/>
                <a:gd name="T15" fmla="*/ 62 h 115"/>
                <a:gd name="T16" fmla="*/ 48 w 64"/>
                <a:gd name="T17" fmla="*/ 71 h 115"/>
                <a:gd name="T18" fmla="*/ 48 w 64"/>
                <a:gd name="T19" fmla="*/ 79 h 115"/>
                <a:gd name="T20" fmla="*/ 48 w 64"/>
                <a:gd name="T21" fmla="*/ 97 h 115"/>
                <a:gd name="T22" fmla="*/ 64 w 64"/>
                <a:gd name="T23" fmla="*/ 97 h 115"/>
                <a:gd name="T24" fmla="*/ 64 w 64"/>
                <a:gd name="T25" fmla="*/ 106 h 115"/>
                <a:gd name="T26" fmla="*/ 64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0" y="0"/>
                  </a:moveTo>
                  <a:lnTo>
                    <a:pt x="8" y="18"/>
                  </a:lnTo>
                  <a:lnTo>
                    <a:pt x="8" y="27"/>
                  </a:lnTo>
                  <a:lnTo>
                    <a:pt x="24" y="27"/>
                  </a:lnTo>
                  <a:lnTo>
                    <a:pt x="32" y="27"/>
                  </a:lnTo>
                  <a:lnTo>
                    <a:pt x="32" y="35"/>
                  </a:lnTo>
                  <a:lnTo>
                    <a:pt x="32" y="44"/>
                  </a:lnTo>
                  <a:lnTo>
                    <a:pt x="40" y="62"/>
                  </a:lnTo>
                  <a:lnTo>
                    <a:pt x="48" y="71"/>
                  </a:lnTo>
                  <a:lnTo>
                    <a:pt x="48" y="79"/>
                  </a:lnTo>
                  <a:lnTo>
                    <a:pt x="48" y="97"/>
                  </a:lnTo>
                  <a:lnTo>
                    <a:pt x="64" y="97"/>
                  </a:lnTo>
                  <a:lnTo>
                    <a:pt x="64" y="106"/>
                  </a:lnTo>
                  <a:lnTo>
                    <a:pt x="64"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50" name="Freeform 412"/>
            <p:cNvSpPr>
              <a:spLocks/>
            </p:cNvSpPr>
            <p:nvPr/>
          </p:nvSpPr>
          <p:spPr bwMode="auto">
            <a:xfrm>
              <a:off x="2659" y="3507"/>
              <a:ext cx="48" cy="88"/>
            </a:xfrm>
            <a:custGeom>
              <a:avLst/>
              <a:gdLst>
                <a:gd name="T0" fmla="*/ 48 w 48"/>
                <a:gd name="T1" fmla="*/ 0 h 88"/>
                <a:gd name="T2" fmla="*/ 48 w 48"/>
                <a:gd name="T3" fmla="*/ 18 h 88"/>
                <a:gd name="T4" fmla="*/ 48 w 48"/>
                <a:gd name="T5" fmla="*/ 27 h 88"/>
                <a:gd name="T6" fmla="*/ 32 w 48"/>
                <a:gd name="T7" fmla="*/ 27 h 88"/>
                <a:gd name="T8" fmla="*/ 32 w 48"/>
                <a:gd name="T9" fmla="*/ 35 h 88"/>
                <a:gd name="T10" fmla="*/ 24 w 48"/>
                <a:gd name="T11" fmla="*/ 35 h 88"/>
                <a:gd name="T12" fmla="*/ 16 w 48"/>
                <a:gd name="T13" fmla="*/ 53 h 88"/>
                <a:gd name="T14" fmla="*/ 0 w 48"/>
                <a:gd name="T15" fmla="*/ 62 h 88"/>
                <a:gd name="T16" fmla="*/ 0 w 48"/>
                <a:gd name="T17" fmla="*/ 71 h 88"/>
                <a:gd name="T18" fmla="*/ 0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48" y="0"/>
                  </a:moveTo>
                  <a:lnTo>
                    <a:pt x="48" y="18"/>
                  </a:lnTo>
                  <a:lnTo>
                    <a:pt x="48" y="27"/>
                  </a:lnTo>
                  <a:lnTo>
                    <a:pt x="32" y="27"/>
                  </a:lnTo>
                  <a:lnTo>
                    <a:pt x="32" y="35"/>
                  </a:lnTo>
                  <a:lnTo>
                    <a:pt x="24" y="35"/>
                  </a:lnTo>
                  <a:lnTo>
                    <a:pt x="16"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51" name="Freeform 413"/>
            <p:cNvSpPr>
              <a:spLocks/>
            </p:cNvSpPr>
            <p:nvPr/>
          </p:nvSpPr>
          <p:spPr bwMode="auto">
            <a:xfrm>
              <a:off x="2683" y="3314"/>
              <a:ext cx="64" cy="53"/>
            </a:xfrm>
            <a:custGeom>
              <a:avLst/>
              <a:gdLst>
                <a:gd name="T0" fmla="*/ 64 w 64"/>
                <a:gd name="T1" fmla="*/ 0 h 53"/>
                <a:gd name="T2" fmla="*/ 40 w 64"/>
                <a:gd name="T3" fmla="*/ 17 h 53"/>
                <a:gd name="T4" fmla="*/ 32 w 64"/>
                <a:gd name="T5" fmla="*/ 17 h 53"/>
                <a:gd name="T6" fmla="*/ 24 w 64"/>
                <a:gd name="T7" fmla="*/ 17 h 53"/>
                <a:gd name="T8" fmla="*/ 8 w 64"/>
                <a:gd name="T9" fmla="*/ 17 h 53"/>
                <a:gd name="T10" fmla="*/ 0 w 64"/>
                <a:gd name="T11" fmla="*/ 26 h 53"/>
                <a:gd name="T12" fmla="*/ 0 w 64"/>
                <a:gd name="T13" fmla="*/ 35 h 53"/>
                <a:gd name="T14" fmla="*/ 0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64" y="0"/>
                  </a:moveTo>
                  <a:lnTo>
                    <a:pt x="40" y="17"/>
                  </a:lnTo>
                  <a:lnTo>
                    <a:pt x="32" y="17"/>
                  </a:lnTo>
                  <a:lnTo>
                    <a:pt x="24" y="17"/>
                  </a:lnTo>
                  <a:lnTo>
                    <a:pt x="8" y="17"/>
                  </a:lnTo>
                  <a:lnTo>
                    <a:pt x="0" y="26"/>
                  </a:lnTo>
                  <a:lnTo>
                    <a:pt x="0" y="35"/>
                  </a:lnTo>
                  <a:lnTo>
                    <a:pt x="0"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52" name="Freeform 414"/>
            <p:cNvSpPr>
              <a:spLocks/>
            </p:cNvSpPr>
            <p:nvPr/>
          </p:nvSpPr>
          <p:spPr bwMode="auto">
            <a:xfrm>
              <a:off x="2963" y="3314"/>
              <a:ext cx="96" cy="35"/>
            </a:xfrm>
            <a:custGeom>
              <a:avLst/>
              <a:gdLst>
                <a:gd name="T0" fmla="*/ 0 w 96"/>
                <a:gd name="T1" fmla="*/ 0 h 35"/>
                <a:gd name="T2" fmla="*/ 16 w 96"/>
                <a:gd name="T3" fmla="*/ 0 h 35"/>
                <a:gd name="T4" fmla="*/ 24 w 96"/>
                <a:gd name="T5" fmla="*/ 0 h 35"/>
                <a:gd name="T6" fmla="*/ 32 w 96"/>
                <a:gd name="T7" fmla="*/ 0 h 35"/>
                <a:gd name="T8" fmla="*/ 48 w 96"/>
                <a:gd name="T9" fmla="*/ 0 h 35"/>
                <a:gd name="T10" fmla="*/ 56 w 96"/>
                <a:gd name="T11" fmla="*/ 0 h 35"/>
                <a:gd name="T12" fmla="*/ 64 w 96"/>
                <a:gd name="T13" fmla="*/ 0 h 35"/>
                <a:gd name="T14" fmla="*/ 80 w 96"/>
                <a:gd name="T15" fmla="*/ 17 h 35"/>
                <a:gd name="T16" fmla="*/ 88 w 96"/>
                <a:gd name="T17" fmla="*/ 26 h 35"/>
                <a:gd name="T18" fmla="*/ 96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0" y="0"/>
                  </a:moveTo>
                  <a:lnTo>
                    <a:pt x="16" y="0"/>
                  </a:lnTo>
                  <a:lnTo>
                    <a:pt x="24" y="0"/>
                  </a:lnTo>
                  <a:lnTo>
                    <a:pt x="32" y="0"/>
                  </a:lnTo>
                  <a:lnTo>
                    <a:pt x="48" y="0"/>
                  </a:lnTo>
                  <a:lnTo>
                    <a:pt x="56" y="0"/>
                  </a:lnTo>
                  <a:lnTo>
                    <a:pt x="64" y="0"/>
                  </a:lnTo>
                  <a:lnTo>
                    <a:pt x="80" y="17"/>
                  </a:lnTo>
                  <a:lnTo>
                    <a:pt x="88" y="26"/>
                  </a:lnTo>
                  <a:lnTo>
                    <a:pt x="96"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53" name="Freeform 415"/>
            <p:cNvSpPr>
              <a:spLocks/>
            </p:cNvSpPr>
            <p:nvPr/>
          </p:nvSpPr>
          <p:spPr bwMode="auto">
            <a:xfrm>
              <a:off x="2947" y="3296"/>
              <a:ext cx="112" cy="44"/>
            </a:xfrm>
            <a:custGeom>
              <a:avLst/>
              <a:gdLst>
                <a:gd name="T0" fmla="*/ 0 w 112"/>
                <a:gd name="T1" fmla="*/ 0 h 44"/>
                <a:gd name="T2" fmla="*/ 8 w 112"/>
                <a:gd name="T3" fmla="*/ 0 h 44"/>
                <a:gd name="T4" fmla="*/ 16 w 112"/>
                <a:gd name="T5" fmla="*/ 0 h 44"/>
                <a:gd name="T6" fmla="*/ 32 w 112"/>
                <a:gd name="T7" fmla="*/ 0 h 44"/>
                <a:gd name="T8" fmla="*/ 40 w 112"/>
                <a:gd name="T9" fmla="*/ 0 h 44"/>
                <a:gd name="T10" fmla="*/ 48 w 112"/>
                <a:gd name="T11" fmla="*/ 0 h 44"/>
                <a:gd name="T12" fmla="*/ 64 w 112"/>
                <a:gd name="T13" fmla="*/ 0 h 44"/>
                <a:gd name="T14" fmla="*/ 72 w 112"/>
                <a:gd name="T15" fmla="*/ 9 h 44"/>
                <a:gd name="T16" fmla="*/ 80 w 112"/>
                <a:gd name="T17" fmla="*/ 9 h 44"/>
                <a:gd name="T18" fmla="*/ 80 w 112"/>
                <a:gd name="T19" fmla="*/ 18 h 44"/>
                <a:gd name="T20" fmla="*/ 96 w 112"/>
                <a:gd name="T21" fmla="*/ 18 h 44"/>
                <a:gd name="T22" fmla="*/ 104 w 112"/>
                <a:gd name="T23" fmla="*/ 35 h 44"/>
                <a:gd name="T24" fmla="*/ 112 w 112"/>
                <a:gd name="T25" fmla="*/ 35 h 44"/>
                <a:gd name="T26" fmla="*/ 112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0" y="0"/>
                  </a:moveTo>
                  <a:lnTo>
                    <a:pt x="8" y="0"/>
                  </a:lnTo>
                  <a:lnTo>
                    <a:pt x="16" y="0"/>
                  </a:lnTo>
                  <a:lnTo>
                    <a:pt x="32" y="0"/>
                  </a:lnTo>
                  <a:lnTo>
                    <a:pt x="40" y="0"/>
                  </a:lnTo>
                  <a:lnTo>
                    <a:pt x="48" y="0"/>
                  </a:lnTo>
                  <a:lnTo>
                    <a:pt x="64" y="0"/>
                  </a:lnTo>
                  <a:lnTo>
                    <a:pt x="72" y="9"/>
                  </a:lnTo>
                  <a:lnTo>
                    <a:pt x="80" y="9"/>
                  </a:lnTo>
                  <a:lnTo>
                    <a:pt x="80" y="18"/>
                  </a:lnTo>
                  <a:lnTo>
                    <a:pt x="96" y="18"/>
                  </a:lnTo>
                  <a:lnTo>
                    <a:pt x="104" y="35"/>
                  </a:lnTo>
                  <a:lnTo>
                    <a:pt x="112" y="35"/>
                  </a:lnTo>
                  <a:lnTo>
                    <a:pt x="112"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54" name="Freeform 416"/>
            <p:cNvSpPr>
              <a:spLocks/>
            </p:cNvSpPr>
            <p:nvPr/>
          </p:nvSpPr>
          <p:spPr bwMode="auto">
            <a:xfrm>
              <a:off x="3027" y="3375"/>
              <a:ext cx="64" cy="71"/>
            </a:xfrm>
            <a:custGeom>
              <a:avLst/>
              <a:gdLst>
                <a:gd name="T0" fmla="*/ 0 w 64"/>
                <a:gd name="T1" fmla="*/ 0 h 71"/>
                <a:gd name="T2" fmla="*/ 16 w 64"/>
                <a:gd name="T3" fmla="*/ 0 h 71"/>
                <a:gd name="T4" fmla="*/ 24 w 64"/>
                <a:gd name="T5" fmla="*/ 9 h 71"/>
                <a:gd name="T6" fmla="*/ 32 w 64"/>
                <a:gd name="T7" fmla="*/ 18 h 71"/>
                <a:gd name="T8" fmla="*/ 32 w 64"/>
                <a:gd name="T9" fmla="*/ 36 h 71"/>
                <a:gd name="T10" fmla="*/ 48 w 64"/>
                <a:gd name="T11" fmla="*/ 44 h 71"/>
                <a:gd name="T12" fmla="*/ 48 w 64"/>
                <a:gd name="T13" fmla="*/ 53 h 71"/>
                <a:gd name="T14" fmla="*/ 56 w 64"/>
                <a:gd name="T15" fmla="*/ 53 h 71"/>
                <a:gd name="T16" fmla="*/ 64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0" y="0"/>
                  </a:moveTo>
                  <a:lnTo>
                    <a:pt x="16" y="0"/>
                  </a:lnTo>
                  <a:lnTo>
                    <a:pt x="24" y="9"/>
                  </a:lnTo>
                  <a:lnTo>
                    <a:pt x="32" y="18"/>
                  </a:lnTo>
                  <a:lnTo>
                    <a:pt x="32" y="36"/>
                  </a:lnTo>
                  <a:lnTo>
                    <a:pt x="48" y="44"/>
                  </a:lnTo>
                  <a:lnTo>
                    <a:pt x="48" y="53"/>
                  </a:lnTo>
                  <a:lnTo>
                    <a:pt x="56" y="53"/>
                  </a:lnTo>
                  <a:lnTo>
                    <a:pt x="64"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55" name="Freeform 417"/>
            <p:cNvSpPr>
              <a:spLocks/>
            </p:cNvSpPr>
            <p:nvPr/>
          </p:nvSpPr>
          <p:spPr bwMode="auto">
            <a:xfrm>
              <a:off x="3051" y="3455"/>
              <a:ext cx="96" cy="43"/>
            </a:xfrm>
            <a:custGeom>
              <a:avLst/>
              <a:gdLst>
                <a:gd name="T0" fmla="*/ 0 w 96"/>
                <a:gd name="T1" fmla="*/ 0 h 43"/>
                <a:gd name="T2" fmla="*/ 8 w 96"/>
                <a:gd name="T3" fmla="*/ 0 h 43"/>
                <a:gd name="T4" fmla="*/ 24 w 96"/>
                <a:gd name="T5" fmla="*/ 8 h 43"/>
                <a:gd name="T6" fmla="*/ 32 w 96"/>
                <a:gd name="T7" fmla="*/ 8 h 43"/>
                <a:gd name="T8" fmla="*/ 40 w 96"/>
                <a:gd name="T9" fmla="*/ 26 h 43"/>
                <a:gd name="T10" fmla="*/ 48 w 96"/>
                <a:gd name="T11" fmla="*/ 26 h 43"/>
                <a:gd name="T12" fmla="*/ 64 w 96"/>
                <a:gd name="T13" fmla="*/ 26 h 43"/>
                <a:gd name="T14" fmla="*/ 72 w 96"/>
                <a:gd name="T15" fmla="*/ 26 h 43"/>
                <a:gd name="T16" fmla="*/ 80 w 96"/>
                <a:gd name="T17" fmla="*/ 35 h 43"/>
                <a:gd name="T18" fmla="*/ 96 w 96"/>
                <a:gd name="T19" fmla="*/ 35 h 43"/>
                <a:gd name="T20" fmla="*/ 96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0" y="0"/>
                  </a:moveTo>
                  <a:lnTo>
                    <a:pt x="8" y="0"/>
                  </a:lnTo>
                  <a:lnTo>
                    <a:pt x="24" y="8"/>
                  </a:lnTo>
                  <a:lnTo>
                    <a:pt x="32" y="8"/>
                  </a:lnTo>
                  <a:lnTo>
                    <a:pt x="40" y="26"/>
                  </a:lnTo>
                  <a:lnTo>
                    <a:pt x="48" y="26"/>
                  </a:lnTo>
                  <a:lnTo>
                    <a:pt x="64" y="26"/>
                  </a:lnTo>
                  <a:lnTo>
                    <a:pt x="72" y="26"/>
                  </a:lnTo>
                  <a:lnTo>
                    <a:pt x="80" y="35"/>
                  </a:lnTo>
                  <a:lnTo>
                    <a:pt x="96" y="35"/>
                  </a:lnTo>
                  <a:lnTo>
                    <a:pt x="96"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4464" name="Group 418"/>
          <p:cNvGrpSpPr>
            <a:grpSpLocks/>
          </p:cNvGrpSpPr>
          <p:nvPr/>
        </p:nvGrpSpPr>
        <p:grpSpPr bwMode="auto">
          <a:xfrm>
            <a:off x="4956175" y="2362200"/>
            <a:ext cx="774700" cy="725488"/>
            <a:chOff x="2611" y="2760"/>
            <a:chExt cx="488" cy="457"/>
          </a:xfrm>
        </p:grpSpPr>
        <p:sp>
          <p:nvSpPr>
            <p:cNvPr id="492797" name="Freeform 419"/>
            <p:cNvSpPr>
              <a:spLocks/>
            </p:cNvSpPr>
            <p:nvPr/>
          </p:nvSpPr>
          <p:spPr bwMode="auto">
            <a:xfrm>
              <a:off x="2859" y="3006"/>
              <a:ext cx="240" cy="211"/>
            </a:xfrm>
            <a:custGeom>
              <a:avLst/>
              <a:gdLst>
                <a:gd name="T0" fmla="*/ 0 w 240"/>
                <a:gd name="T1" fmla="*/ 211 h 211"/>
                <a:gd name="T2" fmla="*/ 0 w 240"/>
                <a:gd name="T3" fmla="*/ 194 h 211"/>
                <a:gd name="T4" fmla="*/ 0 w 240"/>
                <a:gd name="T5" fmla="*/ 194 h 211"/>
                <a:gd name="T6" fmla="*/ 0 w 240"/>
                <a:gd name="T7" fmla="*/ 194 h 211"/>
                <a:gd name="T8" fmla="*/ 0 w 240"/>
                <a:gd name="T9" fmla="*/ 185 h 211"/>
                <a:gd name="T10" fmla="*/ 16 w 240"/>
                <a:gd name="T11" fmla="*/ 176 h 211"/>
                <a:gd name="T12" fmla="*/ 16 w 240"/>
                <a:gd name="T13" fmla="*/ 158 h 211"/>
                <a:gd name="T14" fmla="*/ 16 w 240"/>
                <a:gd name="T15" fmla="*/ 150 h 211"/>
                <a:gd name="T16" fmla="*/ 24 w 240"/>
                <a:gd name="T17" fmla="*/ 141 h 211"/>
                <a:gd name="T18" fmla="*/ 32 w 240"/>
                <a:gd name="T19" fmla="*/ 123 h 211"/>
                <a:gd name="T20" fmla="*/ 32 w 240"/>
                <a:gd name="T21" fmla="*/ 114 h 211"/>
                <a:gd name="T22" fmla="*/ 48 w 240"/>
                <a:gd name="T23" fmla="*/ 106 h 211"/>
                <a:gd name="T24" fmla="*/ 56 w 240"/>
                <a:gd name="T25" fmla="*/ 97 h 211"/>
                <a:gd name="T26" fmla="*/ 64 w 240"/>
                <a:gd name="T27" fmla="*/ 79 h 211"/>
                <a:gd name="T28" fmla="*/ 64 w 240"/>
                <a:gd name="T29" fmla="*/ 71 h 211"/>
                <a:gd name="T30" fmla="*/ 72 w 240"/>
                <a:gd name="T31" fmla="*/ 71 h 211"/>
                <a:gd name="T32" fmla="*/ 88 w 240"/>
                <a:gd name="T33" fmla="*/ 62 h 211"/>
                <a:gd name="T34" fmla="*/ 96 w 240"/>
                <a:gd name="T35" fmla="*/ 44 h 211"/>
                <a:gd name="T36" fmla="*/ 104 w 240"/>
                <a:gd name="T37" fmla="*/ 35 h 211"/>
                <a:gd name="T38" fmla="*/ 128 w 240"/>
                <a:gd name="T39" fmla="*/ 35 h 211"/>
                <a:gd name="T40" fmla="*/ 136 w 240"/>
                <a:gd name="T41" fmla="*/ 27 h 211"/>
                <a:gd name="T42" fmla="*/ 160 w 240"/>
                <a:gd name="T43" fmla="*/ 27 h 211"/>
                <a:gd name="T44" fmla="*/ 168 w 240"/>
                <a:gd name="T45" fmla="*/ 27 h 211"/>
                <a:gd name="T46" fmla="*/ 192 w 240"/>
                <a:gd name="T47" fmla="*/ 9 h 211"/>
                <a:gd name="T48" fmla="*/ 200 w 240"/>
                <a:gd name="T49" fmla="*/ 9 h 211"/>
                <a:gd name="T50" fmla="*/ 216 w 240"/>
                <a:gd name="T51" fmla="*/ 9 h 211"/>
                <a:gd name="T52" fmla="*/ 224 w 240"/>
                <a:gd name="T53" fmla="*/ 9 h 211"/>
                <a:gd name="T54" fmla="*/ 232 w 240"/>
                <a:gd name="T55" fmla="*/ 9 h 211"/>
                <a:gd name="T56" fmla="*/ 232 w 240"/>
                <a:gd name="T57" fmla="*/ 9 h 211"/>
                <a:gd name="T58" fmla="*/ 232 w 240"/>
                <a:gd name="T59" fmla="*/ 0 h 211"/>
                <a:gd name="T60" fmla="*/ 240 w 240"/>
                <a:gd name="T61" fmla="*/ 9 h 211"/>
                <a:gd name="T62" fmla="*/ 232 w 240"/>
                <a:gd name="T63" fmla="*/ 9 h 211"/>
                <a:gd name="T64" fmla="*/ 232 w 240"/>
                <a:gd name="T65" fmla="*/ 9 h 211"/>
                <a:gd name="T66" fmla="*/ 224 w 240"/>
                <a:gd name="T67" fmla="*/ 9 h 211"/>
                <a:gd name="T68" fmla="*/ 224 w 240"/>
                <a:gd name="T69" fmla="*/ 9 h 211"/>
                <a:gd name="T70" fmla="*/ 216 w 240"/>
                <a:gd name="T71" fmla="*/ 27 h 211"/>
                <a:gd name="T72" fmla="*/ 200 w 240"/>
                <a:gd name="T73" fmla="*/ 27 h 211"/>
                <a:gd name="T74" fmla="*/ 192 w 240"/>
                <a:gd name="T75" fmla="*/ 27 h 211"/>
                <a:gd name="T76" fmla="*/ 168 w 240"/>
                <a:gd name="T77" fmla="*/ 35 h 211"/>
                <a:gd name="T78" fmla="*/ 160 w 240"/>
                <a:gd name="T79" fmla="*/ 44 h 211"/>
                <a:gd name="T80" fmla="*/ 152 w 240"/>
                <a:gd name="T81" fmla="*/ 44 h 211"/>
                <a:gd name="T82" fmla="*/ 136 w 240"/>
                <a:gd name="T83" fmla="*/ 62 h 211"/>
                <a:gd name="T84" fmla="*/ 128 w 240"/>
                <a:gd name="T85" fmla="*/ 71 h 211"/>
                <a:gd name="T86" fmla="*/ 120 w 240"/>
                <a:gd name="T87" fmla="*/ 79 h 211"/>
                <a:gd name="T88" fmla="*/ 104 w 240"/>
                <a:gd name="T89" fmla="*/ 79 h 211"/>
                <a:gd name="T90" fmla="*/ 104 w 240"/>
                <a:gd name="T91" fmla="*/ 97 h 211"/>
                <a:gd name="T92" fmla="*/ 96 w 240"/>
                <a:gd name="T93" fmla="*/ 97 h 211"/>
                <a:gd name="T94" fmla="*/ 88 w 240"/>
                <a:gd name="T95" fmla="*/ 106 h 211"/>
                <a:gd name="T96" fmla="*/ 72 w 240"/>
                <a:gd name="T97" fmla="*/ 114 h 211"/>
                <a:gd name="T98" fmla="*/ 64 w 240"/>
                <a:gd name="T99" fmla="*/ 123 h 211"/>
                <a:gd name="T100" fmla="*/ 64 w 240"/>
                <a:gd name="T101" fmla="*/ 141 h 211"/>
                <a:gd name="T102" fmla="*/ 56 w 240"/>
                <a:gd name="T103" fmla="*/ 150 h 211"/>
                <a:gd name="T104" fmla="*/ 56 w 240"/>
                <a:gd name="T105" fmla="*/ 158 h 211"/>
                <a:gd name="T106" fmla="*/ 48 w 240"/>
                <a:gd name="T107" fmla="*/ 158 h 211"/>
                <a:gd name="T108" fmla="*/ 48 w 240"/>
                <a:gd name="T109" fmla="*/ 176 h 211"/>
                <a:gd name="T110" fmla="*/ 32 w 240"/>
                <a:gd name="T111" fmla="*/ 185 h 211"/>
                <a:gd name="T112" fmla="*/ 32 w 240"/>
                <a:gd name="T113" fmla="*/ 194 h 211"/>
                <a:gd name="T114" fmla="*/ 32 w 240"/>
                <a:gd name="T115" fmla="*/ 194 h 211"/>
                <a:gd name="T116" fmla="*/ 32 w 240"/>
                <a:gd name="T117" fmla="*/ 194 h 211"/>
                <a:gd name="T118" fmla="*/ 24 w 240"/>
                <a:gd name="T119" fmla="*/ 194 h 211"/>
                <a:gd name="T120" fmla="*/ 32 w 240"/>
                <a:gd name="T121" fmla="*/ 211 h 211"/>
                <a:gd name="T122" fmla="*/ 0 w 240"/>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0"/>
                <a:gd name="T187" fmla="*/ 0 h 211"/>
                <a:gd name="T188" fmla="*/ 240 w 240"/>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0" h="211">
                  <a:moveTo>
                    <a:pt x="0" y="211"/>
                  </a:moveTo>
                  <a:lnTo>
                    <a:pt x="0" y="194"/>
                  </a:lnTo>
                  <a:lnTo>
                    <a:pt x="0" y="185"/>
                  </a:lnTo>
                  <a:lnTo>
                    <a:pt x="16" y="176"/>
                  </a:lnTo>
                  <a:lnTo>
                    <a:pt x="16" y="158"/>
                  </a:lnTo>
                  <a:lnTo>
                    <a:pt x="16" y="150"/>
                  </a:lnTo>
                  <a:lnTo>
                    <a:pt x="24" y="141"/>
                  </a:lnTo>
                  <a:lnTo>
                    <a:pt x="32" y="123"/>
                  </a:lnTo>
                  <a:lnTo>
                    <a:pt x="32" y="114"/>
                  </a:lnTo>
                  <a:lnTo>
                    <a:pt x="48" y="106"/>
                  </a:lnTo>
                  <a:lnTo>
                    <a:pt x="56" y="97"/>
                  </a:lnTo>
                  <a:lnTo>
                    <a:pt x="64" y="79"/>
                  </a:lnTo>
                  <a:lnTo>
                    <a:pt x="64" y="71"/>
                  </a:lnTo>
                  <a:lnTo>
                    <a:pt x="72" y="71"/>
                  </a:lnTo>
                  <a:lnTo>
                    <a:pt x="88" y="62"/>
                  </a:lnTo>
                  <a:lnTo>
                    <a:pt x="96" y="44"/>
                  </a:lnTo>
                  <a:lnTo>
                    <a:pt x="104" y="35"/>
                  </a:lnTo>
                  <a:lnTo>
                    <a:pt x="128" y="35"/>
                  </a:lnTo>
                  <a:lnTo>
                    <a:pt x="136" y="27"/>
                  </a:lnTo>
                  <a:lnTo>
                    <a:pt x="160" y="27"/>
                  </a:lnTo>
                  <a:lnTo>
                    <a:pt x="168" y="27"/>
                  </a:lnTo>
                  <a:lnTo>
                    <a:pt x="192" y="9"/>
                  </a:lnTo>
                  <a:lnTo>
                    <a:pt x="200" y="9"/>
                  </a:lnTo>
                  <a:lnTo>
                    <a:pt x="216" y="9"/>
                  </a:lnTo>
                  <a:lnTo>
                    <a:pt x="224" y="9"/>
                  </a:lnTo>
                  <a:lnTo>
                    <a:pt x="232" y="9"/>
                  </a:lnTo>
                  <a:lnTo>
                    <a:pt x="232" y="0"/>
                  </a:lnTo>
                  <a:lnTo>
                    <a:pt x="240" y="9"/>
                  </a:lnTo>
                  <a:lnTo>
                    <a:pt x="232" y="9"/>
                  </a:lnTo>
                  <a:lnTo>
                    <a:pt x="224" y="9"/>
                  </a:lnTo>
                  <a:lnTo>
                    <a:pt x="216" y="27"/>
                  </a:lnTo>
                  <a:lnTo>
                    <a:pt x="200" y="27"/>
                  </a:lnTo>
                  <a:lnTo>
                    <a:pt x="192" y="27"/>
                  </a:lnTo>
                  <a:lnTo>
                    <a:pt x="168" y="35"/>
                  </a:lnTo>
                  <a:lnTo>
                    <a:pt x="160" y="44"/>
                  </a:lnTo>
                  <a:lnTo>
                    <a:pt x="152" y="44"/>
                  </a:lnTo>
                  <a:lnTo>
                    <a:pt x="136" y="62"/>
                  </a:lnTo>
                  <a:lnTo>
                    <a:pt x="128" y="71"/>
                  </a:lnTo>
                  <a:lnTo>
                    <a:pt x="120" y="79"/>
                  </a:lnTo>
                  <a:lnTo>
                    <a:pt x="104" y="79"/>
                  </a:lnTo>
                  <a:lnTo>
                    <a:pt x="104" y="97"/>
                  </a:lnTo>
                  <a:lnTo>
                    <a:pt x="96" y="97"/>
                  </a:lnTo>
                  <a:lnTo>
                    <a:pt x="88" y="106"/>
                  </a:lnTo>
                  <a:lnTo>
                    <a:pt x="72" y="114"/>
                  </a:lnTo>
                  <a:lnTo>
                    <a:pt x="64" y="123"/>
                  </a:lnTo>
                  <a:lnTo>
                    <a:pt x="64" y="141"/>
                  </a:lnTo>
                  <a:lnTo>
                    <a:pt x="56" y="150"/>
                  </a:lnTo>
                  <a:lnTo>
                    <a:pt x="56" y="158"/>
                  </a:lnTo>
                  <a:lnTo>
                    <a:pt x="48" y="158"/>
                  </a:lnTo>
                  <a:lnTo>
                    <a:pt x="48" y="176"/>
                  </a:lnTo>
                  <a:lnTo>
                    <a:pt x="32" y="185"/>
                  </a:lnTo>
                  <a:lnTo>
                    <a:pt x="32" y="194"/>
                  </a:lnTo>
                  <a:lnTo>
                    <a:pt x="24" y="194"/>
                  </a:lnTo>
                  <a:lnTo>
                    <a:pt x="32" y="211"/>
                  </a:lnTo>
                  <a:lnTo>
                    <a:pt x="0"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98" name="Freeform 420"/>
            <p:cNvSpPr>
              <a:spLocks/>
            </p:cNvSpPr>
            <p:nvPr/>
          </p:nvSpPr>
          <p:spPr bwMode="auto">
            <a:xfrm>
              <a:off x="2859" y="3006"/>
              <a:ext cx="240" cy="211"/>
            </a:xfrm>
            <a:custGeom>
              <a:avLst/>
              <a:gdLst>
                <a:gd name="T0" fmla="*/ 0 w 240"/>
                <a:gd name="T1" fmla="*/ 211 h 211"/>
                <a:gd name="T2" fmla="*/ 0 w 240"/>
                <a:gd name="T3" fmla="*/ 194 h 211"/>
                <a:gd name="T4" fmla="*/ 0 w 240"/>
                <a:gd name="T5" fmla="*/ 194 h 211"/>
                <a:gd name="T6" fmla="*/ 0 w 240"/>
                <a:gd name="T7" fmla="*/ 194 h 211"/>
                <a:gd name="T8" fmla="*/ 0 w 240"/>
                <a:gd name="T9" fmla="*/ 185 h 211"/>
                <a:gd name="T10" fmla="*/ 16 w 240"/>
                <a:gd name="T11" fmla="*/ 176 h 211"/>
                <a:gd name="T12" fmla="*/ 16 w 240"/>
                <a:gd name="T13" fmla="*/ 158 h 211"/>
                <a:gd name="T14" fmla="*/ 16 w 240"/>
                <a:gd name="T15" fmla="*/ 150 h 211"/>
                <a:gd name="T16" fmla="*/ 24 w 240"/>
                <a:gd name="T17" fmla="*/ 141 h 211"/>
                <a:gd name="T18" fmla="*/ 32 w 240"/>
                <a:gd name="T19" fmla="*/ 123 h 211"/>
                <a:gd name="T20" fmla="*/ 32 w 240"/>
                <a:gd name="T21" fmla="*/ 114 h 211"/>
                <a:gd name="T22" fmla="*/ 48 w 240"/>
                <a:gd name="T23" fmla="*/ 106 h 211"/>
                <a:gd name="T24" fmla="*/ 56 w 240"/>
                <a:gd name="T25" fmla="*/ 97 h 211"/>
                <a:gd name="T26" fmla="*/ 64 w 240"/>
                <a:gd name="T27" fmla="*/ 79 h 211"/>
                <a:gd name="T28" fmla="*/ 64 w 240"/>
                <a:gd name="T29" fmla="*/ 71 h 211"/>
                <a:gd name="T30" fmla="*/ 72 w 240"/>
                <a:gd name="T31" fmla="*/ 71 h 211"/>
                <a:gd name="T32" fmla="*/ 88 w 240"/>
                <a:gd name="T33" fmla="*/ 62 h 211"/>
                <a:gd name="T34" fmla="*/ 96 w 240"/>
                <a:gd name="T35" fmla="*/ 44 h 211"/>
                <a:gd name="T36" fmla="*/ 104 w 240"/>
                <a:gd name="T37" fmla="*/ 35 h 211"/>
                <a:gd name="T38" fmla="*/ 128 w 240"/>
                <a:gd name="T39" fmla="*/ 35 h 211"/>
                <a:gd name="T40" fmla="*/ 136 w 240"/>
                <a:gd name="T41" fmla="*/ 27 h 211"/>
                <a:gd name="T42" fmla="*/ 160 w 240"/>
                <a:gd name="T43" fmla="*/ 27 h 211"/>
                <a:gd name="T44" fmla="*/ 168 w 240"/>
                <a:gd name="T45" fmla="*/ 27 h 211"/>
                <a:gd name="T46" fmla="*/ 192 w 240"/>
                <a:gd name="T47" fmla="*/ 9 h 211"/>
                <a:gd name="T48" fmla="*/ 200 w 240"/>
                <a:gd name="T49" fmla="*/ 9 h 211"/>
                <a:gd name="T50" fmla="*/ 216 w 240"/>
                <a:gd name="T51" fmla="*/ 9 h 211"/>
                <a:gd name="T52" fmla="*/ 224 w 240"/>
                <a:gd name="T53" fmla="*/ 9 h 211"/>
                <a:gd name="T54" fmla="*/ 232 w 240"/>
                <a:gd name="T55" fmla="*/ 9 h 211"/>
                <a:gd name="T56" fmla="*/ 232 w 240"/>
                <a:gd name="T57" fmla="*/ 9 h 211"/>
                <a:gd name="T58" fmla="*/ 232 w 240"/>
                <a:gd name="T59" fmla="*/ 0 h 211"/>
                <a:gd name="T60" fmla="*/ 240 w 240"/>
                <a:gd name="T61" fmla="*/ 9 h 211"/>
                <a:gd name="T62" fmla="*/ 232 w 240"/>
                <a:gd name="T63" fmla="*/ 9 h 211"/>
                <a:gd name="T64" fmla="*/ 232 w 240"/>
                <a:gd name="T65" fmla="*/ 9 h 211"/>
                <a:gd name="T66" fmla="*/ 224 w 240"/>
                <a:gd name="T67" fmla="*/ 9 h 211"/>
                <a:gd name="T68" fmla="*/ 224 w 240"/>
                <a:gd name="T69" fmla="*/ 9 h 211"/>
                <a:gd name="T70" fmla="*/ 216 w 240"/>
                <a:gd name="T71" fmla="*/ 27 h 211"/>
                <a:gd name="T72" fmla="*/ 200 w 240"/>
                <a:gd name="T73" fmla="*/ 27 h 211"/>
                <a:gd name="T74" fmla="*/ 192 w 240"/>
                <a:gd name="T75" fmla="*/ 27 h 211"/>
                <a:gd name="T76" fmla="*/ 168 w 240"/>
                <a:gd name="T77" fmla="*/ 35 h 211"/>
                <a:gd name="T78" fmla="*/ 160 w 240"/>
                <a:gd name="T79" fmla="*/ 44 h 211"/>
                <a:gd name="T80" fmla="*/ 152 w 240"/>
                <a:gd name="T81" fmla="*/ 44 h 211"/>
                <a:gd name="T82" fmla="*/ 136 w 240"/>
                <a:gd name="T83" fmla="*/ 62 h 211"/>
                <a:gd name="T84" fmla="*/ 128 w 240"/>
                <a:gd name="T85" fmla="*/ 71 h 211"/>
                <a:gd name="T86" fmla="*/ 120 w 240"/>
                <a:gd name="T87" fmla="*/ 79 h 211"/>
                <a:gd name="T88" fmla="*/ 104 w 240"/>
                <a:gd name="T89" fmla="*/ 79 h 211"/>
                <a:gd name="T90" fmla="*/ 104 w 240"/>
                <a:gd name="T91" fmla="*/ 97 h 211"/>
                <a:gd name="T92" fmla="*/ 96 w 240"/>
                <a:gd name="T93" fmla="*/ 97 h 211"/>
                <a:gd name="T94" fmla="*/ 88 w 240"/>
                <a:gd name="T95" fmla="*/ 106 h 211"/>
                <a:gd name="T96" fmla="*/ 72 w 240"/>
                <a:gd name="T97" fmla="*/ 114 h 211"/>
                <a:gd name="T98" fmla="*/ 64 w 240"/>
                <a:gd name="T99" fmla="*/ 123 h 211"/>
                <a:gd name="T100" fmla="*/ 64 w 240"/>
                <a:gd name="T101" fmla="*/ 141 h 211"/>
                <a:gd name="T102" fmla="*/ 56 w 240"/>
                <a:gd name="T103" fmla="*/ 150 h 211"/>
                <a:gd name="T104" fmla="*/ 56 w 240"/>
                <a:gd name="T105" fmla="*/ 158 h 211"/>
                <a:gd name="T106" fmla="*/ 48 w 240"/>
                <a:gd name="T107" fmla="*/ 158 h 211"/>
                <a:gd name="T108" fmla="*/ 48 w 240"/>
                <a:gd name="T109" fmla="*/ 176 h 211"/>
                <a:gd name="T110" fmla="*/ 32 w 240"/>
                <a:gd name="T111" fmla="*/ 185 h 211"/>
                <a:gd name="T112" fmla="*/ 32 w 240"/>
                <a:gd name="T113" fmla="*/ 194 h 211"/>
                <a:gd name="T114" fmla="*/ 32 w 240"/>
                <a:gd name="T115" fmla="*/ 194 h 211"/>
                <a:gd name="T116" fmla="*/ 32 w 240"/>
                <a:gd name="T117" fmla="*/ 194 h 211"/>
                <a:gd name="T118" fmla="*/ 24 w 240"/>
                <a:gd name="T119" fmla="*/ 194 h 211"/>
                <a:gd name="T120" fmla="*/ 32 w 240"/>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0"/>
                <a:gd name="T184" fmla="*/ 0 h 211"/>
                <a:gd name="T185" fmla="*/ 240 w 240"/>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0" h="211">
                  <a:moveTo>
                    <a:pt x="0" y="211"/>
                  </a:moveTo>
                  <a:lnTo>
                    <a:pt x="0" y="194"/>
                  </a:lnTo>
                  <a:lnTo>
                    <a:pt x="0" y="185"/>
                  </a:lnTo>
                  <a:lnTo>
                    <a:pt x="16" y="176"/>
                  </a:lnTo>
                  <a:lnTo>
                    <a:pt x="16" y="158"/>
                  </a:lnTo>
                  <a:lnTo>
                    <a:pt x="16" y="150"/>
                  </a:lnTo>
                  <a:lnTo>
                    <a:pt x="24" y="141"/>
                  </a:lnTo>
                  <a:lnTo>
                    <a:pt x="32" y="123"/>
                  </a:lnTo>
                  <a:lnTo>
                    <a:pt x="32" y="114"/>
                  </a:lnTo>
                  <a:lnTo>
                    <a:pt x="48" y="106"/>
                  </a:lnTo>
                  <a:lnTo>
                    <a:pt x="56" y="97"/>
                  </a:lnTo>
                  <a:lnTo>
                    <a:pt x="64" y="79"/>
                  </a:lnTo>
                  <a:lnTo>
                    <a:pt x="64" y="71"/>
                  </a:lnTo>
                  <a:lnTo>
                    <a:pt x="72" y="71"/>
                  </a:lnTo>
                  <a:lnTo>
                    <a:pt x="88" y="62"/>
                  </a:lnTo>
                  <a:lnTo>
                    <a:pt x="96" y="44"/>
                  </a:lnTo>
                  <a:lnTo>
                    <a:pt x="104" y="35"/>
                  </a:lnTo>
                  <a:lnTo>
                    <a:pt x="128" y="35"/>
                  </a:lnTo>
                  <a:lnTo>
                    <a:pt x="136" y="27"/>
                  </a:lnTo>
                  <a:lnTo>
                    <a:pt x="160" y="27"/>
                  </a:lnTo>
                  <a:lnTo>
                    <a:pt x="168" y="27"/>
                  </a:lnTo>
                  <a:lnTo>
                    <a:pt x="192" y="9"/>
                  </a:lnTo>
                  <a:lnTo>
                    <a:pt x="200" y="9"/>
                  </a:lnTo>
                  <a:lnTo>
                    <a:pt x="216" y="9"/>
                  </a:lnTo>
                  <a:lnTo>
                    <a:pt x="224" y="9"/>
                  </a:lnTo>
                  <a:lnTo>
                    <a:pt x="232" y="9"/>
                  </a:lnTo>
                  <a:lnTo>
                    <a:pt x="232" y="0"/>
                  </a:lnTo>
                  <a:lnTo>
                    <a:pt x="240" y="9"/>
                  </a:lnTo>
                  <a:lnTo>
                    <a:pt x="232" y="9"/>
                  </a:lnTo>
                  <a:lnTo>
                    <a:pt x="224" y="9"/>
                  </a:lnTo>
                  <a:lnTo>
                    <a:pt x="216" y="27"/>
                  </a:lnTo>
                  <a:lnTo>
                    <a:pt x="200" y="27"/>
                  </a:lnTo>
                  <a:lnTo>
                    <a:pt x="192" y="27"/>
                  </a:lnTo>
                  <a:lnTo>
                    <a:pt x="168" y="35"/>
                  </a:lnTo>
                  <a:lnTo>
                    <a:pt x="160" y="44"/>
                  </a:lnTo>
                  <a:lnTo>
                    <a:pt x="152" y="44"/>
                  </a:lnTo>
                  <a:lnTo>
                    <a:pt x="136" y="62"/>
                  </a:lnTo>
                  <a:lnTo>
                    <a:pt x="128" y="71"/>
                  </a:lnTo>
                  <a:lnTo>
                    <a:pt x="120" y="79"/>
                  </a:lnTo>
                  <a:lnTo>
                    <a:pt x="104" y="79"/>
                  </a:lnTo>
                  <a:lnTo>
                    <a:pt x="104" y="97"/>
                  </a:lnTo>
                  <a:lnTo>
                    <a:pt x="96" y="97"/>
                  </a:lnTo>
                  <a:lnTo>
                    <a:pt x="88" y="106"/>
                  </a:lnTo>
                  <a:lnTo>
                    <a:pt x="72" y="114"/>
                  </a:lnTo>
                  <a:lnTo>
                    <a:pt x="64" y="123"/>
                  </a:lnTo>
                  <a:lnTo>
                    <a:pt x="64" y="141"/>
                  </a:lnTo>
                  <a:lnTo>
                    <a:pt x="56" y="150"/>
                  </a:lnTo>
                  <a:lnTo>
                    <a:pt x="56" y="158"/>
                  </a:lnTo>
                  <a:lnTo>
                    <a:pt x="48" y="158"/>
                  </a:lnTo>
                  <a:lnTo>
                    <a:pt x="48" y="176"/>
                  </a:lnTo>
                  <a:lnTo>
                    <a:pt x="32" y="185"/>
                  </a:lnTo>
                  <a:lnTo>
                    <a:pt x="32" y="194"/>
                  </a:lnTo>
                  <a:lnTo>
                    <a:pt x="24" y="194"/>
                  </a:lnTo>
                  <a:lnTo>
                    <a:pt x="32"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99" name="Freeform 421"/>
            <p:cNvSpPr>
              <a:spLocks/>
            </p:cNvSpPr>
            <p:nvPr/>
          </p:nvSpPr>
          <p:spPr bwMode="auto">
            <a:xfrm>
              <a:off x="2675" y="2962"/>
              <a:ext cx="200" cy="255"/>
            </a:xfrm>
            <a:custGeom>
              <a:avLst/>
              <a:gdLst>
                <a:gd name="T0" fmla="*/ 152 w 200"/>
                <a:gd name="T1" fmla="*/ 255 h 255"/>
                <a:gd name="T2" fmla="*/ 144 w 200"/>
                <a:gd name="T3" fmla="*/ 238 h 255"/>
                <a:gd name="T4" fmla="*/ 144 w 200"/>
                <a:gd name="T5" fmla="*/ 238 h 255"/>
                <a:gd name="T6" fmla="*/ 144 w 200"/>
                <a:gd name="T7" fmla="*/ 238 h 255"/>
                <a:gd name="T8" fmla="*/ 144 w 200"/>
                <a:gd name="T9" fmla="*/ 229 h 255"/>
                <a:gd name="T10" fmla="*/ 144 w 200"/>
                <a:gd name="T11" fmla="*/ 229 h 255"/>
                <a:gd name="T12" fmla="*/ 144 w 200"/>
                <a:gd name="T13" fmla="*/ 220 h 255"/>
                <a:gd name="T14" fmla="*/ 144 w 200"/>
                <a:gd name="T15" fmla="*/ 202 h 255"/>
                <a:gd name="T16" fmla="*/ 136 w 200"/>
                <a:gd name="T17" fmla="*/ 194 h 255"/>
                <a:gd name="T18" fmla="*/ 136 w 200"/>
                <a:gd name="T19" fmla="*/ 194 h 255"/>
                <a:gd name="T20" fmla="*/ 136 w 200"/>
                <a:gd name="T21" fmla="*/ 185 h 255"/>
                <a:gd name="T22" fmla="*/ 120 w 200"/>
                <a:gd name="T23" fmla="*/ 167 h 255"/>
                <a:gd name="T24" fmla="*/ 120 w 200"/>
                <a:gd name="T25" fmla="*/ 158 h 255"/>
                <a:gd name="T26" fmla="*/ 112 w 200"/>
                <a:gd name="T27" fmla="*/ 150 h 255"/>
                <a:gd name="T28" fmla="*/ 112 w 200"/>
                <a:gd name="T29" fmla="*/ 150 h 255"/>
                <a:gd name="T30" fmla="*/ 112 w 200"/>
                <a:gd name="T31" fmla="*/ 150 h 255"/>
                <a:gd name="T32" fmla="*/ 104 w 200"/>
                <a:gd name="T33" fmla="*/ 123 h 255"/>
                <a:gd name="T34" fmla="*/ 88 w 200"/>
                <a:gd name="T35" fmla="*/ 115 h 255"/>
                <a:gd name="T36" fmla="*/ 80 w 200"/>
                <a:gd name="T37" fmla="*/ 106 h 255"/>
                <a:gd name="T38" fmla="*/ 72 w 200"/>
                <a:gd name="T39" fmla="*/ 88 h 255"/>
                <a:gd name="T40" fmla="*/ 56 w 200"/>
                <a:gd name="T41" fmla="*/ 79 h 255"/>
                <a:gd name="T42" fmla="*/ 48 w 200"/>
                <a:gd name="T43" fmla="*/ 71 h 255"/>
                <a:gd name="T44" fmla="*/ 40 w 200"/>
                <a:gd name="T45" fmla="*/ 53 h 255"/>
                <a:gd name="T46" fmla="*/ 40 w 200"/>
                <a:gd name="T47" fmla="*/ 44 h 255"/>
                <a:gd name="T48" fmla="*/ 32 w 200"/>
                <a:gd name="T49" fmla="*/ 35 h 255"/>
                <a:gd name="T50" fmla="*/ 16 w 200"/>
                <a:gd name="T51" fmla="*/ 27 h 255"/>
                <a:gd name="T52" fmla="*/ 8 w 200"/>
                <a:gd name="T53" fmla="*/ 9 h 255"/>
                <a:gd name="T54" fmla="*/ 8 w 200"/>
                <a:gd name="T55" fmla="*/ 9 h 255"/>
                <a:gd name="T56" fmla="*/ 8 w 200"/>
                <a:gd name="T57" fmla="*/ 9 h 255"/>
                <a:gd name="T58" fmla="*/ 0 w 200"/>
                <a:gd name="T59" fmla="*/ 0 h 255"/>
                <a:gd name="T60" fmla="*/ 8 w 200"/>
                <a:gd name="T61" fmla="*/ 9 h 255"/>
                <a:gd name="T62" fmla="*/ 8 w 200"/>
                <a:gd name="T63" fmla="*/ 9 h 255"/>
                <a:gd name="T64" fmla="*/ 8 w 200"/>
                <a:gd name="T65" fmla="*/ 9 h 255"/>
                <a:gd name="T66" fmla="*/ 8 w 200"/>
                <a:gd name="T67" fmla="*/ 9 h 255"/>
                <a:gd name="T68" fmla="*/ 16 w 200"/>
                <a:gd name="T69" fmla="*/ 9 h 255"/>
                <a:gd name="T70" fmla="*/ 32 w 200"/>
                <a:gd name="T71" fmla="*/ 9 h 255"/>
                <a:gd name="T72" fmla="*/ 40 w 200"/>
                <a:gd name="T73" fmla="*/ 27 h 255"/>
                <a:gd name="T74" fmla="*/ 48 w 200"/>
                <a:gd name="T75" fmla="*/ 27 h 255"/>
                <a:gd name="T76" fmla="*/ 56 w 200"/>
                <a:gd name="T77" fmla="*/ 27 h 255"/>
                <a:gd name="T78" fmla="*/ 72 w 200"/>
                <a:gd name="T79" fmla="*/ 35 h 255"/>
                <a:gd name="T80" fmla="*/ 80 w 200"/>
                <a:gd name="T81" fmla="*/ 44 h 255"/>
                <a:gd name="T82" fmla="*/ 88 w 200"/>
                <a:gd name="T83" fmla="*/ 44 h 255"/>
                <a:gd name="T84" fmla="*/ 104 w 200"/>
                <a:gd name="T85" fmla="*/ 53 h 255"/>
                <a:gd name="T86" fmla="*/ 112 w 200"/>
                <a:gd name="T87" fmla="*/ 71 h 255"/>
                <a:gd name="T88" fmla="*/ 120 w 200"/>
                <a:gd name="T89" fmla="*/ 71 h 255"/>
                <a:gd name="T90" fmla="*/ 136 w 200"/>
                <a:gd name="T91" fmla="*/ 79 h 255"/>
                <a:gd name="T92" fmla="*/ 136 w 200"/>
                <a:gd name="T93" fmla="*/ 88 h 255"/>
                <a:gd name="T94" fmla="*/ 144 w 200"/>
                <a:gd name="T95" fmla="*/ 106 h 255"/>
                <a:gd name="T96" fmla="*/ 152 w 200"/>
                <a:gd name="T97" fmla="*/ 115 h 255"/>
                <a:gd name="T98" fmla="*/ 152 w 200"/>
                <a:gd name="T99" fmla="*/ 141 h 255"/>
                <a:gd name="T100" fmla="*/ 168 w 200"/>
                <a:gd name="T101" fmla="*/ 150 h 255"/>
                <a:gd name="T102" fmla="*/ 176 w 200"/>
                <a:gd name="T103" fmla="*/ 158 h 255"/>
                <a:gd name="T104" fmla="*/ 176 w 200"/>
                <a:gd name="T105" fmla="*/ 185 h 255"/>
                <a:gd name="T106" fmla="*/ 176 w 200"/>
                <a:gd name="T107" fmla="*/ 194 h 255"/>
                <a:gd name="T108" fmla="*/ 184 w 200"/>
                <a:gd name="T109" fmla="*/ 202 h 255"/>
                <a:gd name="T110" fmla="*/ 184 w 200"/>
                <a:gd name="T111" fmla="*/ 220 h 255"/>
                <a:gd name="T112" fmla="*/ 184 w 200"/>
                <a:gd name="T113" fmla="*/ 229 h 255"/>
                <a:gd name="T114" fmla="*/ 184 w 200"/>
                <a:gd name="T115" fmla="*/ 238 h 255"/>
                <a:gd name="T116" fmla="*/ 184 w 200"/>
                <a:gd name="T117" fmla="*/ 238 h 255"/>
                <a:gd name="T118" fmla="*/ 184 w 200"/>
                <a:gd name="T119" fmla="*/ 238 h 255"/>
                <a:gd name="T120" fmla="*/ 200 w 200"/>
                <a:gd name="T121" fmla="*/ 255 h 255"/>
                <a:gd name="T122" fmla="*/ 152 w 200"/>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0"/>
                <a:gd name="T187" fmla="*/ 0 h 255"/>
                <a:gd name="T188" fmla="*/ 200 w 200"/>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0" h="255">
                  <a:moveTo>
                    <a:pt x="152" y="255"/>
                  </a:moveTo>
                  <a:lnTo>
                    <a:pt x="144" y="238"/>
                  </a:lnTo>
                  <a:lnTo>
                    <a:pt x="144" y="229"/>
                  </a:lnTo>
                  <a:lnTo>
                    <a:pt x="144" y="220"/>
                  </a:lnTo>
                  <a:lnTo>
                    <a:pt x="144" y="202"/>
                  </a:lnTo>
                  <a:lnTo>
                    <a:pt x="136" y="194"/>
                  </a:lnTo>
                  <a:lnTo>
                    <a:pt x="136" y="185"/>
                  </a:lnTo>
                  <a:lnTo>
                    <a:pt x="120" y="167"/>
                  </a:lnTo>
                  <a:lnTo>
                    <a:pt x="120" y="158"/>
                  </a:lnTo>
                  <a:lnTo>
                    <a:pt x="112" y="150"/>
                  </a:lnTo>
                  <a:lnTo>
                    <a:pt x="104" y="123"/>
                  </a:lnTo>
                  <a:lnTo>
                    <a:pt x="88" y="115"/>
                  </a:lnTo>
                  <a:lnTo>
                    <a:pt x="80" y="106"/>
                  </a:lnTo>
                  <a:lnTo>
                    <a:pt x="72" y="88"/>
                  </a:lnTo>
                  <a:lnTo>
                    <a:pt x="56" y="79"/>
                  </a:lnTo>
                  <a:lnTo>
                    <a:pt x="48" y="71"/>
                  </a:lnTo>
                  <a:lnTo>
                    <a:pt x="40" y="53"/>
                  </a:lnTo>
                  <a:lnTo>
                    <a:pt x="40" y="44"/>
                  </a:lnTo>
                  <a:lnTo>
                    <a:pt x="32" y="35"/>
                  </a:lnTo>
                  <a:lnTo>
                    <a:pt x="16" y="27"/>
                  </a:lnTo>
                  <a:lnTo>
                    <a:pt x="8" y="9"/>
                  </a:lnTo>
                  <a:lnTo>
                    <a:pt x="0" y="0"/>
                  </a:lnTo>
                  <a:lnTo>
                    <a:pt x="8" y="9"/>
                  </a:lnTo>
                  <a:lnTo>
                    <a:pt x="16" y="9"/>
                  </a:lnTo>
                  <a:lnTo>
                    <a:pt x="32" y="9"/>
                  </a:lnTo>
                  <a:lnTo>
                    <a:pt x="40" y="27"/>
                  </a:lnTo>
                  <a:lnTo>
                    <a:pt x="48" y="27"/>
                  </a:lnTo>
                  <a:lnTo>
                    <a:pt x="56" y="27"/>
                  </a:lnTo>
                  <a:lnTo>
                    <a:pt x="72" y="35"/>
                  </a:lnTo>
                  <a:lnTo>
                    <a:pt x="80" y="44"/>
                  </a:lnTo>
                  <a:lnTo>
                    <a:pt x="88" y="44"/>
                  </a:lnTo>
                  <a:lnTo>
                    <a:pt x="104" y="53"/>
                  </a:lnTo>
                  <a:lnTo>
                    <a:pt x="112" y="71"/>
                  </a:lnTo>
                  <a:lnTo>
                    <a:pt x="120" y="71"/>
                  </a:lnTo>
                  <a:lnTo>
                    <a:pt x="136" y="79"/>
                  </a:lnTo>
                  <a:lnTo>
                    <a:pt x="136" y="88"/>
                  </a:lnTo>
                  <a:lnTo>
                    <a:pt x="144" y="106"/>
                  </a:lnTo>
                  <a:lnTo>
                    <a:pt x="152" y="115"/>
                  </a:lnTo>
                  <a:lnTo>
                    <a:pt x="152" y="141"/>
                  </a:lnTo>
                  <a:lnTo>
                    <a:pt x="168" y="150"/>
                  </a:lnTo>
                  <a:lnTo>
                    <a:pt x="176" y="158"/>
                  </a:lnTo>
                  <a:lnTo>
                    <a:pt x="176" y="185"/>
                  </a:lnTo>
                  <a:lnTo>
                    <a:pt x="176" y="194"/>
                  </a:lnTo>
                  <a:lnTo>
                    <a:pt x="184" y="202"/>
                  </a:lnTo>
                  <a:lnTo>
                    <a:pt x="184" y="220"/>
                  </a:lnTo>
                  <a:lnTo>
                    <a:pt x="184" y="229"/>
                  </a:lnTo>
                  <a:lnTo>
                    <a:pt x="184" y="238"/>
                  </a:lnTo>
                  <a:lnTo>
                    <a:pt x="200" y="255"/>
                  </a:lnTo>
                  <a:lnTo>
                    <a:pt x="152"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00" name="Freeform 422"/>
            <p:cNvSpPr>
              <a:spLocks/>
            </p:cNvSpPr>
            <p:nvPr/>
          </p:nvSpPr>
          <p:spPr bwMode="auto">
            <a:xfrm>
              <a:off x="2675" y="2962"/>
              <a:ext cx="200" cy="255"/>
            </a:xfrm>
            <a:custGeom>
              <a:avLst/>
              <a:gdLst>
                <a:gd name="T0" fmla="*/ 152 w 200"/>
                <a:gd name="T1" fmla="*/ 255 h 255"/>
                <a:gd name="T2" fmla="*/ 144 w 200"/>
                <a:gd name="T3" fmla="*/ 238 h 255"/>
                <a:gd name="T4" fmla="*/ 144 w 200"/>
                <a:gd name="T5" fmla="*/ 238 h 255"/>
                <a:gd name="T6" fmla="*/ 144 w 200"/>
                <a:gd name="T7" fmla="*/ 238 h 255"/>
                <a:gd name="T8" fmla="*/ 144 w 200"/>
                <a:gd name="T9" fmla="*/ 229 h 255"/>
                <a:gd name="T10" fmla="*/ 144 w 200"/>
                <a:gd name="T11" fmla="*/ 229 h 255"/>
                <a:gd name="T12" fmla="*/ 144 w 200"/>
                <a:gd name="T13" fmla="*/ 220 h 255"/>
                <a:gd name="T14" fmla="*/ 144 w 200"/>
                <a:gd name="T15" fmla="*/ 202 h 255"/>
                <a:gd name="T16" fmla="*/ 136 w 200"/>
                <a:gd name="T17" fmla="*/ 194 h 255"/>
                <a:gd name="T18" fmla="*/ 136 w 200"/>
                <a:gd name="T19" fmla="*/ 194 h 255"/>
                <a:gd name="T20" fmla="*/ 136 w 200"/>
                <a:gd name="T21" fmla="*/ 185 h 255"/>
                <a:gd name="T22" fmla="*/ 120 w 200"/>
                <a:gd name="T23" fmla="*/ 167 h 255"/>
                <a:gd name="T24" fmla="*/ 120 w 200"/>
                <a:gd name="T25" fmla="*/ 158 h 255"/>
                <a:gd name="T26" fmla="*/ 112 w 200"/>
                <a:gd name="T27" fmla="*/ 150 h 255"/>
                <a:gd name="T28" fmla="*/ 112 w 200"/>
                <a:gd name="T29" fmla="*/ 150 h 255"/>
                <a:gd name="T30" fmla="*/ 112 w 200"/>
                <a:gd name="T31" fmla="*/ 150 h 255"/>
                <a:gd name="T32" fmla="*/ 104 w 200"/>
                <a:gd name="T33" fmla="*/ 123 h 255"/>
                <a:gd name="T34" fmla="*/ 88 w 200"/>
                <a:gd name="T35" fmla="*/ 115 h 255"/>
                <a:gd name="T36" fmla="*/ 80 w 200"/>
                <a:gd name="T37" fmla="*/ 106 h 255"/>
                <a:gd name="T38" fmla="*/ 72 w 200"/>
                <a:gd name="T39" fmla="*/ 88 h 255"/>
                <a:gd name="T40" fmla="*/ 56 w 200"/>
                <a:gd name="T41" fmla="*/ 79 h 255"/>
                <a:gd name="T42" fmla="*/ 48 w 200"/>
                <a:gd name="T43" fmla="*/ 71 h 255"/>
                <a:gd name="T44" fmla="*/ 40 w 200"/>
                <a:gd name="T45" fmla="*/ 53 h 255"/>
                <a:gd name="T46" fmla="*/ 40 w 200"/>
                <a:gd name="T47" fmla="*/ 44 h 255"/>
                <a:gd name="T48" fmla="*/ 32 w 200"/>
                <a:gd name="T49" fmla="*/ 35 h 255"/>
                <a:gd name="T50" fmla="*/ 16 w 200"/>
                <a:gd name="T51" fmla="*/ 27 h 255"/>
                <a:gd name="T52" fmla="*/ 8 w 200"/>
                <a:gd name="T53" fmla="*/ 9 h 255"/>
                <a:gd name="T54" fmla="*/ 8 w 200"/>
                <a:gd name="T55" fmla="*/ 9 h 255"/>
                <a:gd name="T56" fmla="*/ 8 w 200"/>
                <a:gd name="T57" fmla="*/ 9 h 255"/>
                <a:gd name="T58" fmla="*/ 0 w 200"/>
                <a:gd name="T59" fmla="*/ 0 h 255"/>
                <a:gd name="T60" fmla="*/ 8 w 200"/>
                <a:gd name="T61" fmla="*/ 9 h 255"/>
                <a:gd name="T62" fmla="*/ 8 w 200"/>
                <a:gd name="T63" fmla="*/ 9 h 255"/>
                <a:gd name="T64" fmla="*/ 8 w 200"/>
                <a:gd name="T65" fmla="*/ 9 h 255"/>
                <a:gd name="T66" fmla="*/ 8 w 200"/>
                <a:gd name="T67" fmla="*/ 9 h 255"/>
                <a:gd name="T68" fmla="*/ 16 w 200"/>
                <a:gd name="T69" fmla="*/ 9 h 255"/>
                <a:gd name="T70" fmla="*/ 32 w 200"/>
                <a:gd name="T71" fmla="*/ 9 h 255"/>
                <a:gd name="T72" fmla="*/ 40 w 200"/>
                <a:gd name="T73" fmla="*/ 27 h 255"/>
                <a:gd name="T74" fmla="*/ 48 w 200"/>
                <a:gd name="T75" fmla="*/ 27 h 255"/>
                <a:gd name="T76" fmla="*/ 56 w 200"/>
                <a:gd name="T77" fmla="*/ 27 h 255"/>
                <a:gd name="T78" fmla="*/ 72 w 200"/>
                <a:gd name="T79" fmla="*/ 35 h 255"/>
                <a:gd name="T80" fmla="*/ 80 w 200"/>
                <a:gd name="T81" fmla="*/ 44 h 255"/>
                <a:gd name="T82" fmla="*/ 88 w 200"/>
                <a:gd name="T83" fmla="*/ 44 h 255"/>
                <a:gd name="T84" fmla="*/ 104 w 200"/>
                <a:gd name="T85" fmla="*/ 53 h 255"/>
                <a:gd name="T86" fmla="*/ 112 w 200"/>
                <a:gd name="T87" fmla="*/ 71 h 255"/>
                <a:gd name="T88" fmla="*/ 120 w 200"/>
                <a:gd name="T89" fmla="*/ 71 h 255"/>
                <a:gd name="T90" fmla="*/ 136 w 200"/>
                <a:gd name="T91" fmla="*/ 79 h 255"/>
                <a:gd name="T92" fmla="*/ 136 w 200"/>
                <a:gd name="T93" fmla="*/ 88 h 255"/>
                <a:gd name="T94" fmla="*/ 144 w 200"/>
                <a:gd name="T95" fmla="*/ 106 h 255"/>
                <a:gd name="T96" fmla="*/ 152 w 200"/>
                <a:gd name="T97" fmla="*/ 115 h 255"/>
                <a:gd name="T98" fmla="*/ 152 w 200"/>
                <a:gd name="T99" fmla="*/ 141 h 255"/>
                <a:gd name="T100" fmla="*/ 168 w 200"/>
                <a:gd name="T101" fmla="*/ 150 h 255"/>
                <a:gd name="T102" fmla="*/ 176 w 200"/>
                <a:gd name="T103" fmla="*/ 158 h 255"/>
                <a:gd name="T104" fmla="*/ 176 w 200"/>
                <a:gd name="T105" fmla="*/ 185 h 255"/>
                <a:gd name="T106" fmla="*/ 176 w 200"/>
                <a:gd name="T107" fmla="*/ 194 h 255"/>
                <a:gd name="T108" fmla="*/ 184 w 200"/>
                <a:gd name="T109" fmla="*/ 202 h 255"/>
                <a:gd name="T110" fmla="*/ 184 w 200"/>
                <a:gd name="T111" fmla="*/ 220 h 255"/>
                <a:gd name="T112" fmla="*/ 184 w 200"/>
                <a:gd name="T113" fmla="*/ 229 h 255"/>
                <a:gd name="T114" fmla="*/ 184 w 200"/>
                <a:gd name="T115" fmla="*/ 238 h 255"/>
                <a:gd name="T116" fmla="*/ 184 w 200"/>
                <a:gd name="T117" fmla="*/ 238 h 255"/>
                <a:gd name="T118" fmla="*/ 184 w 200"/>
                <a:gd name="T119" fmla="*/ 238 h 255"/>
                <a:gd name="T120" fmla="*/ 200 w 200"/>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0"/>
                <a:gd name="T184" fmla="*/ 0 h 255"/>
                <a:gd name="T185" fmla="*/ 200 w 200"/>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0" h="255">
                  <a:moveTo>
                    <a:pt x="152" y="255"/>
                  </a:moveTo>
                  <a:lnTo>
                    <a:pt x="144" y="238"/>
                  </a:lnTo>
                  <a:lnTo>
                    <a:pt x="144" y="229"/>
                  </a:lnTo>
                  <a:lnTo>
                    <a:pt x="144" y="220"/>
                  </a:lnTo>
                  <a:lnTo>
                    <a:pt x="144" y="202"/>
                  </a:lnTo>
                  <a:lnTo>
                    <a:pt x="136" y="194"/>
                  </a:lnTo>
                  <a:lnTo>
                    <a:pt x="136" y="185"/>
                  </a:lnTo>
                  <a:lnTo>
                    <a:pt x="120" y="167"/>
                  </a:lnTo>
                  <a:lnTo>
                    <a:pt x="120" y="158"/>
                  </a:lnTo>
                  <a:lnTo>
                    <a:pt x="112" y="150"/>
                  </a:lnTo>
                  <a:lnTo>
                    <a:pt x="104" y="123"/>
                  </a:lnTo>
                  <a:lnTo>
                    <a:pt x="88" y="115"/>
                  </a:lnTo>
                  <a:lnTo>
                    <a:pt x="80" y="106"/>
                  </a:lnTo>
                  <a:lnTo>
                    <a:pt x="72" y="88"/>
                  </a:lnTo>
                  <a:lnTo>
                    <a:pt x="56" y="79"/>
                  </a:lnTo>
                  <a:lnTo>
                    <a:pt x="48" y="71"/>
                  </a:lnTo>
                  <a:lnTo>
                    <a:pt x="40" y="53"/>
                  </a:lnTo>
                  <a:lnTo>
                    <a:pt x="40" y="44"/>
                  </a:lnTo>
                  <a:lnTo>
                    <a:pt x="32" y="35"/>
                  </a:lnTo>
                  <a:lnTo>
                    <a:pt x="16" y="27"/>
                  </a:lnTo>
                  <a:lnTo>
                    <a:pt x="8" y="9"/>
                  </a:lnTo>
                  <a:lnTo>
                    <a:pt x="0" y="0"/>
                  </a:lnTo>
                  <a:lnTo>
                    <a:pt x="8" y="9"/>
                  </a:lnTo>
                  <a:lnTo>
                    <a:pt x="16" y="9"/>
                  </a:lnTo>
                  <a:lnTo>
                    <a:pt x="32" y="9"/>
                  </a:lnTo>
                  <a:lnTo>
                    <a:pt x="40" y="27"/>
                  </a:lnTo>
                  <a:lnTo>
                    <a:pt x="48" y="27"/>
                  </a:lnTo>
                  <a:lnTo>
                    <a:pt x="56" y="27"/>
                  </a:lnTo>
                  <a:lnTo>
                    <a:pt x="72" y="35"/>
                  </a:lnTo>
                  <a:lnTo>
                    <a:pt x="80" y="44"/>
                  </a:lnTo>
                  <a:lnTo>
                    <a:pt x="88" y="44"/>
                  </a:lnTo>
                  <a:lnTo>
                    <a:pt x="104" y="53"/>
                  </a:lnTo>
                  <a:lnTo>
                    <a:pt x="112" y="71"/>
                  </a:lnTo>
                  <a:lnTo>
                    <a:pt x="120" y="71"/>
                  </a:lnTo>
                  <a:lnTo>
                    <a:pt x="136" y="79"/>
                  </a:lnTo>
                  <a:lnTo>
                    <a:pt x="136" y="88"/>
                  </a:lnTo>
                  <a:lnTo>
                    <a:pt x="144" y="106"/>
                  </a:lnTo>
                  <a:lnTo>
                    <a:pt x="152" y="115"/>
                  </a:lnTo>
                  <a:lnTo>
                    <a:pt x="152" y="141"/>
                  </a:lnTo>
                  <a:lnTo>
                    <a:pt x="168" y="150"/>
                  </a:lnTo>
                  <a:lnTo>
                    <a:pt x="176" y="158"/>
                  </a:lnTo>
                  <a:lnTo>
                    <a:pt x="176" y="185"/>
                  </a:lnTo>
                  <a:lnTo>
                    <a:pt x="176" y="194"/>
                  </a:lnTo>
                  <a:lnTo>
                    <a:pt x="184" y="202"/>
                  </a:lnTo>
                  <a:lnTo>
                    <a:pt x="184" y="220"/>
                  </a:lnTo>
                  <a:lnTo>
                    <a:pt x="184" y="229"/>
                  </a:lnTo>
                  <a:lnTo>
                    <a:pt x="184" y="238"/>
                  </a:lnTo>
                  <a:lnTo>
                    <a:pt x="200"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01" name="Freeform 423"/>
            <p:cNvSpPr>
              <a:spLocks/>
            </p:cNvSpPr>
            <p:nvPr/>
          </p:nvSpPr>
          <p:spPr bwMode="auto">
            <a:xfrm>
              <a:off x="2611" y="2857"/>
              <a:ext cx="272" cy="360"/>
            </a:xfrm>
            <a:custGeom>
              <a:avLst/>
              <a:gdLst>
                <a:gd name="T0" fmla="*/ 232 w 272"/>
                <a:gd name="T1" fmla="*/ 343 h 360"/>
                <a:gd name="T2" fmla="*/ 232 w 272"/>
                <a:gd name="T3" fmla="*/ 334 h 360"/>
                <a:gd name="T4" fmla="*/ 232 w 272"/>
                <a:gd name="T5" fmla="*/ 299 h 360"/>
                <a:gd name="T6" fmla="*/ 216 w 272"/>
                <a:gd name="T7" fmla="*/ 263 h 360"/>
                <a:gd name="T8" fmla="*/ 208 w 272"/>
                <a:gd name="T9" fmla="*/ 220 h 360"/>
                <a:gd name="T10" fmla="*/ 200 w 272"/>
                <a:gd name="T11" fmla="*/ 176 h 360"/>
                <a:gd name="T12" fmla="*/ 184 w 272"/>
                <a:gd name="T13" fmla="*/ 140 h 360"/>
                <a:gd name="T14" fmla="*/ 176 w 272"/>
                <a:gd name="T15" fmla="*/ 132 h 360"/>
                <a:gd name="T16" fmla="*/ 144 w 272"/>
                <a:gd name="T17" fmla="*/ 96 h 360"/>
                <a:gd name="T18" fmla="*/ 120 w 272"/>
                <a:gd name="T19" fmla="*/ 70 h 360"/>
                <a:gd name="T20" fmla="*/ 104 w 272"/>
                <a:gd name="T21" fmla="*/ 61 h 360"/>
                <a:gd name="T22" fmla="*/ 80 w 272"/>
                <a:gd name="T23" fmla="*/ 35 h 360"/>
                <a:gd name="T24" fmla="*/ 48 w 272"/>
                <a:gd name="T25" fmla="*/ 26 h 360"/>
                <a:gd name="T26" fmla="*/ 32 w 272"/>
                <a:gd name="T27" fmla="*/ 17 h 360"/>
                <a:gd name="T28" fmla="*/ 0 w 272"/>
                <a:gd name="T29" fmla="*/ 0 h 360"/>
                <a:gd name="T30" fmla="*/ 0 w 272"/>
                <a:gd name="T31" fmla="*/ 0 h 360"/>
                <a:gd name="T32" fmla="*/ 0 w 272"/>
                <a:gd name="T33" fmla="*/ 0 h 360"/>
                <a:gd name="T34" fmla="*/ 16 w 272"/>
                <a:gd name="T35" fmla="*/ 0 h 360"/>
                <a:gd name="T36" fmla="*/ 40 w 272"/>
                <a:gd name="T37" fmla="*/ 0 h 360"/>
                <a:gd name="T38" fmla="*/ 72 w 272"/>
                <a:gd name="T39" fmla="*/ 17 h 360"/>
                <a:gd name="T40" fmla="*/ 104 w 272"/>
                <a:gd name="T41" fmla="*/ 17 h 360"/>
                <a:gd name="T42" fmla="*/ 136 w 272"/>
                <a:gd name="T43" fmla="*/ 26 h 360"/>
                <a:gd name="T44" fmla="*/ 152 w 272"/>
                <a:gd name="T45" fmla="*/ 35 h 360"/>
                <a:gd name="T46" fmla="*/ 176 w 272"/>
                <a:gd name="T47" fmla="*/ 44 h 360"/>
                <a:gd name="T48" fmla="*/ 184 w 272"/>
                <a:gd name="T49" fmla="*/ 70 h 360"/>
                <a:gd name="T50" fmla="*/ 208 w 272"/>
                <a:gd name="T51" fmla="*/ 96 h 360"/>
                <a:gd name="T52" fmla="*/ 232 w 272"/>
                <a:gd name="T53" fmla="*/ 105 h 360"/>
                <a:gd name="T54" fmla="*/ 240 w 272"/>
                <a:gd name="T55" fmla="*/ 132 h 360"/>
                <a:gd name="T56" fmla="*/ 248 w 272"/>
                <a:gd name="T57" fmla="*/ 149 h 360"/>
                <a:gd name="T58" fmla="*/ 264 w 272"/>
                <a:gd name="T59" fmla="*/ 176 h 360"/>
                <a:gd name="T60" fmla="*/ 272 w 272"/>
                <a:gd name="T61" fmla="*/ 193 h 360"/>
                <a:gd name="T62" fmla="*/ 272 w 272"/>
                <a:gd name="T63" fmla="*/ 220 h 360"/>
                <a:gd name="T64" fmla="*/ 272 w 272"/>
                <a:gd name="T65" fmla="*/ 246 h 360"/>
                <a:gd name="T66" fmla="*/ 272 w 272"/>
                <a:gd name="T67" fmla="*/ 272 h 360"/>
                <a:gd name="T68" fmla="*/ 272 w 272"/>
                <a:gd name="T69" fmla="*/ 299 h 360"/>
                <a:gd name="T70" fmla="*/ 272 w 272"/>
                <a:gd name="T71" fmla="*/ 334 h 360"/>
                <a:gd name="T72" fmla="*/ 272 w 272"/>
                <a:gd name="T73" fmla="*/ 343 h 360"/>
                <a:gd name="T74" fmla="*/ 264 w 272"/>
                <a:gd name="T75" fmla="*/ 343 h 360"/>
                <a:gd name="T76" fmla="*/ 240 w 272"/>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72"/>
                <a:gd name="T118" fmla="*/ 0 h 360"/>
                <a:gd name="T119" fmla="*/ 272 w 272"/>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72" h="360">
                  <a:moveTo>
                    <a:pt x="240" y="360"/>
                  </a:moveTo>
                  <a:lnTo>
                    <a:pt x="232" y="343"/>
                  </a:lnTo>
                  <a:lnTo>
                    <a:pt x="232" y="334"/>
                  </a:lnTo>
                  <a:lnTo>
                    <a:pt x="232" y="325"/>
                  </a:lnTo>
                  <a:lnTo>
                    <a:pt x="232" y="299"/>
                  </a:lnTo>
                  <a:lnTo>
                    <a:pt x="232" y="290"/>
                  </a:lnTo>
                  <a:lnTo>
                    <a:pt x="216" y="263"/>
                  </a:lnTo>
                  <a:lnTo>
                    <a:pt x="216" y="246"/>
                  </a:lnTo>
                  <a:lnTo>
                    <a:pt x="208" y="220"/>
                  </a:lnTo>
                  <a:lnTo>
                    <a:pt x="208" y="193"/>
                  </a:lnTo>
                  <a:lnTo>
                    <a:pt x="200" y="176"/>
                  </a:lnTo>
                  <a:lnTo>
                    <a:pt x="184" y="158"/>
                  </a:lnTo>
                  <a:lnTo>
                    <a:pt x="184" y="140"/>
                  </a:lnTo>
                  <a:lnTo>
                    <a:pt x="176" y="132"/>
                  </a:lnTo>
                  <a:lnTo>
                    <a:pt x="152" y="105"/>
                  </a:lnTo>
                  <a:lnTo>
                    <a:pt x="144" y="96"/>
                  </a:lnTo>
                  <a:lnTo>
                    <a:pt x="136" y="79"/>
                  </a:lnTo>
                  <a:lnTo>
                    <a:pt x="120" y="70"/>
                  </a:lnTo>
                  <a:lnTo>
                    <a:pt x="112" y="61"/>
                  </a:lnTo>
                  <a:lnTo>
                    <a:pt x="104" y="61"/>
                  </a:lnTo>
                  <a:lnTo>
                    <a:pt x="96" y="44"/>
                  </a:lnTo>
                  <a:lnTo>
                    <a:pt x="80" y="35"/>
                  </a:lnTo>
                  <a:lnTo>
                    <a:pt x="64" y="35"/>
                  </a:lnTo>
                  <a:lnTo>
                    <a:pt x="48" y="26"/>
                  </a:lnTo>
                  <a:lnTo>
                    <a:pt x="40" y="26"/>
                  </a:lnTo>
                  <a:lnTo>
                    <a:pt x="32" y="17"/>
                  </a:lnTo>
                  <a:lnTo>
                    <a:pt x="8" y="0"/>
                  </a:lnTo>
                  <a:lnTo>
                    <a:pt x="0" y="0"/>
                  </a:lnTo>
                  <a:lnTo>
                    <a:pt x="8" y="0"/>
                  </a:lnTo>
                  <a:lnTo>
                    <a:pt x="16" y="0"/>
                  </a:lnTo>
                  <a:lnTo>
                    <a:pt x="32" y="0"/>
                  </a:lnTo>
                  <a:lnTo>
                    <a:pt x="40" y="0"/>
                  </a:lnTo>
                  <a:lnTo>
                    <a:pt x="48" y="0"/>
                  </a:lnTo>
                  <a:lnTo>
                    <a:pt x="72" y="17"/>
                  </a:lnTo>
                  <a:lnTo>
                    <a:pt x="80" y="17"/>
                  </a:lnTo>
                  <a:lnTo>
                    <a:pt x="104" y="17"/>
                  </a:lnTo>
                  <a:lnTo>
                    <a:pt x="112" y="26"/>
                  </a:lnTo>
                  <a:lnTo>
                    <a:pt x="136" y="26"/>
                  </a:lnTo>
                  <a:lnTo>
                    <a:pt x="144" y="35"/>
                  </a:lnTo>
                  <a:lnTo>
                    <a:pt x="152" y="35"/>
                  </a:lnTo>
                  <a:lnTo>
                    <a:pt x="168" y="44"/>
                  </a:lnTo>
                  <a:lnTo>
                    <a:pt x="176" y="44"/>
                  </a:lnTo>
                  <a:lnTo>
                    <a:pt x="184" y="61"/>
                  </a:lnTo>
                  <a:lnTo>
                    <a:pt x="184" y="70"/>
                  </a:lnTo>
                  <a:lnTo>
                    <a:pt x="200" y="79"/>
                  </a:lnTo>
                  <a:lnTo>
                    <a:pt x="208" y="96"/>
                  </a:lnTo>
                  <a:lnTo>
                    <a:pt x="216" y="96"/>
                  </a:lnTo>
                  <a:lnTo>
                    <a:pt x="232" y="105"/>
                  </a:lnTo>
                  <a:lnTo>
                    <a:pt x="232" y="114"/>
                  </a:lnTo>
                  <a:lnTo>
                    <a:pt x="240" y="132"/>
                  </a:lnTo>
                  <a:lnTo>
                    <a:pt x="240" y="140"/>
                  </a:lnTo>
                  <a:lnTo>
                    <a:pt x="248" y="149"/>
                  </a:lnTo>
                  <a:lnTo>
                    <a:pt x="264" y="158"/>
                  </a:lnTo>
                  <a:lnTo>
                    <a:pt x="264" y="176"/>
                  </a:lnTo>
                  <a:lnTo>
                    <a:pt x="264" y="184"/>
                  </a:lnTo>
                  <a:lnTo>
                    <a:pt x="272" y="193"/>
                  </a:lnTo>
                  <a:lnTo>
                    <a:pt x="272" y="211"/>
                  </a:lnTo>
                  <a:lnTo>
                    <a:pt x="272" y="220"/>
                  </a:lnTo>
                  <a:lnTo>
                    <a:pt x="272" y="228"/>
                  </a:lnTo>
                  <a:lnTo>
                    <a:pt x="272" y="246"/>
                  </a:lnTo>
                  <a:lnTo>
                    <a:pt x="272" y="263"/>
                  </a:lnTo>
                  <a:lnTo>
                    <a:pt x="272" y="272"/>
                  </a:lnTo>
                  <a:lnTo>
                    <a:pt x="272" y="290"/>
                  </a:lnTo>
                  <a:lnTo>
                    <a:pt x="272" y="299"/>
                  </a:lnTo>
                  <a:lnTo>
                    <a:pt x="272" y="325"/>
                  </a:lnTo>
                  <a:lnTo>
                    <a:pt x="272" y="334"/>
                  </a:lnTo>
                  <a:lnTo>
                    <a:pt x="272" y="343"/>
                  </a:lnTo>
                  <a:lnTo>
                    <a:pt x="264" y="343"/>
                  </a:lnTo>
                  <a:lnTo>
                    <a:pt x="272" y="360"/>
                  </a:lnTo>
                  <a:lnTo>
                    <a:pt x="2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02" name="Freeform 424"/>
            <p:cNvSpPr>
              <a:spLocks/>
            </p:cNvSpPr>
            <p:nvPr/>
          </p:nvSpPr>
          <p:spPr bwMode="auto">
            <a:xfrm>
              <a:off x="2611" y="2857"/>
              <a:ext cx="272" cy="360"/>
            </a:xfrm>
            <a:custGeom>
              <a:avLst/>
              <a:gdLst>
                <a:gd name="T0" fmla="*/ 232 w 272"/>
                <a:gd name="T1" fmla="*/ 343 h 360"/>
                <a:gd name="T2" fmla="*/ 232 w 272"/>
                <a:gd name="T3" fmla="*/ 334 h 360"/>
                <a:gd name="T4" fmla="*/ 232 w 272"/>
                <a:gd name="T5" fmla="*/ 299 h 360"/>
                <a:gd name="T6" fmla="*/ 216 w 272"/>
                <a:gd name="T7" fmla="*/ 263 h 360"/>
                <a:gd name="T8" fmla="*/ 208 w 272"/>
                <a:gd name="T9" fmla="*/ 220 h 360"/>
                <a:gd name="T10" fmla="*/ 200 w 272"/>
                <a:gd name="T11" fmla="*/ 176 h 360"/>
                <a:gd name="T12" fmla="*/ 184 w 272"/>
                <a:gd name="T13" fmla="*/ 140 h 360"/>
                <a:gd name="T14" fmla="*/ 176 w 272"/>
                <a:gd name="T15" fmla="*/ 132 h 360"/>
                <a:gd name="T16" fmla="*/ 144 w 272"/>
                <a:gd name="T17" fmla="*/ 96 h 360"/>
                <a:gd name="T18" fmla="*/ 120 w 272"/>
                <a:gd name="T19" fmla="*/ 70 h 360"/>
                <a:gd name="T20" fmla="*/ 104 w 272"/>
                <a:gd name="T21" fmla="*/ 61 h 360"/>
                <a:gd name="T22" fmla="*/ 80 w 272"/>
                <a:gd name="T23" fmla="*/ 35 h 360"/>
                <a:gd name="T24" fmla="*/ 48 w 272"/>
                <a:gd name="T25" fmla="*/ 26 h 360"/>
                <a:gd name="T26" fmla="*/ 32 w 272"/>
                <a:gd name="T27" fmla="*/ 17 h 360"/>
                <a:gd name="T28" fmla="*/ 0 w 272"/>
                <a:gd name="T29" fmla="*/ 0 h 360"/>
                <a:gd name="T30" fmla="*/ 0 w 272"/>
                <a:gd name="T31" fmla="*/ 0 h 360"/>
                <a:gd name="T32" fmla="*/ 0 w 272"/>
                <a:gd name="T33" fmla="*/ 0 h 360"/>
                <a:gd name="T34" fmla="*/ 16 w 272"/>
                <a:gd name="T35" fmla="*/ 0 h 360"/>
                <a:gd name="T36" fmla="*/ 40 w 272"/>
                <a:gd name="T37" fmla="*/ 0 h 360"/>
                <a:gd name="T38" fmla="*/ 72 w 272"/>
                <a:gd name="T39" fmla="*/ 17 h 360"/>
                <a:gd name="T40" fmla="*/ 104 w 272"/>
                <a:gd name="T41" fmla="*/ 17 h 360"/>
                <a:gd name="T42" fmla="*/ 136 w 272"/>
                <a:gd name="T43" fmla="*/ 26 h 360"/>
                <a:gd name="T44" fmla="*/ 152 w 272"/>
                <a:gd name="T45" fmla="*/ 35 h 360"/>
                <a:gd name="T46" fmla="*/ 176 w 272"/>
                <a:gd name="T47" fmla="*/ 44 h 360"/>
                <a:gd name="T48" fmla="*/ 184 w 272"/>
                <a:gd name="T49" fmla="*/ 70 h 360"/>
                <a:gd name="T50" fmla="*/ 208 w 272"/>
                <a:gd name="T51" fmla="*/ 96 h 360"/>
                <a:gd name="T52" fmla="*/ 232 w 272"/>
                <a:gd name="T53" fmla="*/ 105 h 360"/>
                <a:gd name="T54" fmla="*/ 240 w 272"/>
                <a:gd name="T55" fmla="*/ 132 h 360"/>
                <a:gd name="T56" fmla="*/ 248 w 272"/>
                <a:gd name="T57" fmla="*/ 149 h 360"/>
                <a:gd name="T58" fmla="*/ 264 w 272"/>
                <a:gd name="T59" fmla="*/ 176 h 360"/>
                <a:gd name="T60" fmla="*/ 272 w 272"/>
                <a:gd name="T61" fmla="*/ 193 h 360"/>
                <a:gd name="T62" fmla="*/ 272 w 272"/>
                <a:gd name="T63" fmla="*/ 220 h 360"/>
                <a:gd name="T64" fmla="*/ 272 w 272"/>
                <a:gd name="T65" fmla="*/ 246 h 360"/>
                <a:gd name="T66" fmla="*/ 272 w 272"/>
                <a:gd name="T67" fmla="*/ 272 h 360"/>
                <a:gd name="T68" fmla="*/ 272 w 272"/>
                <a:gd name="T69" fmla="*/ 299 h 360"/>
                <a:gd name="T70" fmla="*/ 272 w 272"/>
                <a:gd name="T71" fmla="*/ 334 h 360"/>
                <a:gd name="T72" fmla="*/ 272 w 272"/>
                <a:gd name="T73" fmla="*/ 343 h 360"/>
                <a:gd name="T74" fmla="*/ 264 w 272"/>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2"/>
                <a:gd name="T115" fmla="*/ 0 h 360"/>
                <a:gd name="T116" fmla="*/ 272 w 272"/>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2" h="360">
                  <a:moveTo>
                    <a:pt x="240" y="360"/>
                  </a:moveTo>
                  <a:lnTo>
                    <a:pt x="232" y="343"/>
                  </a:lnTo>
                  <a:lnTo>
                    <a:pt x="232" y="334"/>
                  </a:lnTo>
                  <a:lnTo>
                    <a:pt x="232" y="325"/>
                  </a:lnTo>
                  <a:lnTo>
                    <a:pt x="232" y="299"/>
                  </a:lnTo>
                  <a:lnTo>
                    <a:pt x="232" y="290"/>
                  </a:lnTo>
                  <a:lnTo>
                    <a:pt x="216" y="263"/>
                  </a:lnTo>
                  <a:lnTo>
                    <a:pt x="216" y="246"/>
                  </a:lnTo>
                  <a:lnTo>
                    <a:pt x="208" y="220"/>
                  </a:lnTo>
                  <a:lnTo>
                    <a:pt x="208" y="193"/>
                  </a:lnTo>
                  <a:lnTo>
                    <a:pt x="200" y="176"/>
                  </a:lnTo>
                  <a:lnTo>
                    <a:pt x="184" y="158"/>
                  </a:lnTo>
                  <a:lnTo>
                    <a:pt x="184" y="140"/>
                  </a:lnTo>
                  <a:lnTo>
                    <a:pt x="176" y="132"/>
                  </a:lnTo>
                  <a:lnTo>
                    <a:pt x="152" y="105"/>
                  </a:lnTo>
                  <a:lnTo>
                    <a:pt x="144" y="96"/>
                  </a:lnTo>
                  <a:lnTo>
                    <a:pt x="136" y="79"/>
                  </a:lnTo>
                  <a:lnTo>
                    <a:pt x="120" y="70"/>
                  </a:lnTo>
                  <a:lnTo>
                    <a:pt x="112" y="61"/>
                  </a:lnTo>
                  <a:lnTo>
                    <a:pt x="104" y="61"/>
                  </a:lnTo>
                  <a:lnTo>
                    <a:pt x="96" y="44"/>
                  </a:lnTo>
                  <a:lnTo>
                    <a:pt x="80" y="35"/>
                  </a:lnTo>
                  <a:lnTo>
                    <a:pt x="64" y="35"/>
                  </a:lnTo>
                  <a:lnTo>
                    <a:pt x="48" y="26"/>
                  </a:lnTo>
                  <a:lnTo>
                    <a:pt x="40" y="26"/>
                  </a:lnTo>
                  <a:lnTo>
                    <a:pt x="32" y="17"/>
                  </a:lnTo>
                  <a:lnTo>
                    <a:pt x="8" y="0"/>
                  </a:lnTo>
                  <a:lnTo>
                    <a:pt x="0" y="0"/>
                  </a:lnTo>
                  <a:lnTo>
                    <a:pt x="8" y="0"/>
                  </a:lnTo>
                  <a:lnTo>
                    <a:pt x="16" y="0"/>
                  </a:lnTo>
                  <a:lnTo>
                    <a:pt x="32" y="0"/>
                  </a:lnTo>
                  <a:lnTo>
                    <a:pt x="40" y="0"/>
                  </a:lnTo>
                  <a:lnTo>
                    <a:pt x="48" y="0"/>
                  </a:lnTo>
                  <a:lnTo>
                    <a:pt x="72" y="17"/>
                  </a:lnTo>
                  <a:lnTo>
                    <a:pt x="80" y="17"/>
                  </a:lnTo>
                  <a:lnTo>
                    <a:pt x="104" y="17"/>
                  </a:lnTo>
                  <a:lnTo>
                    <a:pt x="112" y="26"/>
                  </a:lnTo>
                  <a:lnTo>
                    <a:pt x="136" y="26"/>
                  </a:lnTo>
                  <a:lnTo>
                    <a:pt x="144" y="35"/>
                  </a:lnTo>
                  <a:lnTo>
                    <a:pt x="152" y="35"/>
                  </a:lnTo>
                  <a:lnTo>
                    <a:pt x="168" y="44"/>
                  </a:lnTo>
                  <a:lnTo>
                    <a:pt x="176" y="44"/>
                  </a:lnTo>
                  <a:lnTo>
                    <a:pt x="184" y="61"/>
                  </a:lnTo>
                  <a:lnTo>
                    <a:pt x="184" y="70"/>
                  </a:lnTo>
                  <a:lnTo>
                    <a:pt x="200" y="79"/>
                  </a:lnTo>
                  <a:lnTo>
                    <a:pt x="208" y="96"/>
                  </a:lnTo>
                  <a:lnTo>
                    <a:pt x="216" y="96"/>
                  </a:lnTo>
                  <a:lnTo>
                    <a:pt x="232" y="105"/>
                  </a:lnTo>
                  <a:lnTo>
                    <a:pt x="232" y="114"/>
                  </a:lnTo>
                  <a:lnTo>
                    <a:pt x="240" y="132"/>
                  </a:lnTo>
                  <a:lnTo>
                    <a:pt x="240" y="140"/>
                  </a:lnTo>
                  <a:lnTo>
                    <a:pt x="248" y="149"/>
                  </a:lnTo>
                  <a:lnTo>
                    <a:pt x="264" y="158"/>
                  </a:lnTo>
                  <a:lnTo>
                    <a:pt x="264" y="176"/>
                  </a:lnTo>
                  <a:lnTo>
                    <a:pt x="264" y="184"/>
                  </a:lnTo>
                  <a:lnTo>
                    <a:pt x="272" y="193"/>
                  </a:lnTo>
                  <a:lnTo>
                    <a:pt x="272" y="211"/>
                  </a:lnTo>
                  <a:lnTo>
                    <a:pt x="272" y="220"/>
                  </a:lnTo>
                  <a:lnTo>
                    <a:pt x="272" y="228"/>
                  </a:lnTo>
                  <a:lnTo>
                    <a:pt x="272" y="246"/>
                  </a:lnTo>
                  <a:lnTo>
                    <a:pt x="272" y="263"/>
                  </a:lnTo>
                  <a:lnTo>
                    <a:pt x="272" y="272"/>
                  </a:lnTo>
                  <a:lnTo>
                    <a:pt x="272" y="290"/>
                  </a:lnTo>
                  <a:lnTo>
                    <a:pt x="272" y="299"/>
                  </a:lnTo>
                  <a:lnTo>
                    <a:pt x="272" y="325"/>
                  </a:lnTo>
                  <a:lnTo>
                    <a:pt x="272" y="334"/>
                  </a:lnTo>
                  <a:lnTo>
                    <a:pt x="272" y="343"/>
                  </a:lnTo>
                  <a:lnTo>
                    <a:pt x="264" y="343"/>
                  </a:lnTo>
                  <a:lnTo>
                    <a:pt x="272"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03" name="Freeform 425"/>
            <p:cNvSpPr>
              <a:spLocks/>
            </p:cNvSpPr>
            <p:nvPr/>
          </p:nvSpPr>
          <p:spPr bwMode="auto">
            <a:xfrm>
              <a:off x="2723" y="2822"/>
              <a:ext cx="160" cy="395"/>
            </a:xfrm>
            <a:custGeom>
              <a:avLst/>
              <a:gdLst>
                <a:gd name="T0" fmla="*/ 128 w 160"/>
                <a:gd name="T1" fmla="*/ 395 h 395"/>
                <a:gd name="T2" fmla="*/ 120 w 160"/>
                <a:gd name="T3" fmla="*/ 378 h 395"/>
                <a:gd name="T4" fmla="*/ 120 w 160"/>
                <a:gd name="T5" fmla="*/ 378 h 395"/>
                <a:gd name="T6" fmla="*/ 120 w 160"/>
                <a:gd name="T7" fmla="*/ 369 h 395"/>
                <a:gd name="T8" fmla="*/ 120 w 160"/>
                <a:gd name="T9" fmla="*/ 360 h 395"/>
                <a:gd name="T10" fmla="*/ 120 w 160"/>
                <a:gd name="T11" fmla="*/ 342 h 395"/>
                <a:gd name="T12" fmla="*/ 120 w 160"/>
                <a:gd name="T13" fmla="*/ 334 h 395"/>
                <a:gd name="T14" fmla="*/ 120 w 160"/>
                <a:gd name="T15" fmla="*/ 307 h 395"/>
                <a:gd name="T16" fmla="*/ 120 w 160"/>
                <a:gd name="T17" fmla="*/ 298 h 395"/>
                <a:gd name="T18" fmla="*/ 120 w 160"/>
                <a:gd name="T19" fmla="*/ 281 h 395"/>
                <a:gd name="T20" fmla="*/ 104 w 160"/>
                <a:gd name="T21" fmla="*/ 263 h 395"/>
                <a:gd name="T22" fmla="*/ 104 w 160"/>
                <a:gd name="T23" fmla="*/ 246 h 395"/>
                <a:gd name="T24" fmla="*/ 104 w 160"/>
                <a:gd name="T25" fmla="*/ 219 h 395"/>
                <a:gd name="T26" fmla="*/ 96 w 160"/>
                <a:gd name="T27" fmla="*/ 211 h 395"/>
                <a:gd name="T28" fmla="*/ 96 w 160"/>
                <a:gd name="T29" fmla="*/ 193 h 395"/>
                <a:gd name="T30" fmla="*/ 96 w 160"/>
                <a:gd name="T31" fmla="*/ 193 h 395"/>
                <a:gd name="T32" fmla="*/ 88 w 160"/>
                <a:gd name="T33" fmla="*/ 175 h 395"/>
                <a:gd name="T34" fmla="*/ 72 w 160"/>
                <a:gd name="T35" fmla="*/ 149 h 395"/>
                <a:gd name="T36" fmla="*/ 72 w 160"/>
                <a:gd name="T37" fmla="*/ 140 h 395"/>
                <a:gd name="T38" fmla="*/ 64 w 160"/>
                <a:gd name="T39" fmla="*/ 114 h 395"/>
                <a:gd name="T40" fmla="*/ 56 w 160"/>
                <a:gd name="T41" fmla="*/ 105 h 395"/>
                <a:gd name="T42" fmla="*/ 56 w 160"/>
                <a:gd name="T43" fmla="*/ 79 h 395"/>
                <a:gd name="T44" fmla="*/ 40 w 160"/>
                <a:gd name="T45" fmla="*/ 70 h 395"/>
                <a:gd name="T46" fmla="*/ 32 w 160"/>
                <a:gd name="T47" fmla="*/ 61 h 395"/>
                <a:gd name="T48" fmla="*/ 24 w 160"/>
                <a:gd name="T49" fmla="*/ 52 h 395"/>
                <a:gd name="T50" fmla="*/ 24 w 160"/>
                <a:gd name="T51" fmla="*/ 35 h 395"/>
                <a:gd name="T52" fmla="*/ 8 w 160"/>
                <a:gd name="T53" fmla="*/ 26 h 395"/>
                <a:gd name="T54" fmla="*/ 8 w 160"/>
                <a:gd name="T55" fmla="*/ 17 h 395"/>
                <a:gd name="T56" fmla="*/ 8 w 160"/>
                <a:gd name="T57" fmla="*/ 17 h 395"/>
                <a:gd name="T58" fmla="*/ 0 w 160"/>
                <a:gd name="T59" fmla="*/ 0 h 395"/>
                <a:gd name="T60" fmla="*/ 8 w 160"/>
                <a:gd name="T61" fmla="*/ 17 h 395"/>
                <a:gd name="T62" fmla="*/ 8 w 160"/>
                <a:gd name="T63" fmla="*/ 17 h 395"/>
                <a:gd name="T64" fmla="*/ 8 w 160"/>
                <a:gd name="T65" fmla="*/ 17 h 395"/>
                <a:gd name="T66" fmla="*/ 8 w 160"/>
                <a:gd name="T67" fmla="*/ 17 h 395"/>
                <a:gd name="T68" fmla="*/ 24 w 160"/>
                <a:gd name="T69" fmla="*/ 17 h 395"/>
                <a:gd name="T70" fmla="*/ 32 w 160"/>
                <a:gd name="T71" fmla="*/ 26 h 395"/>
                <a:gd name="T72" fmla="*/ 40 w 160"/>
                <a:gd name="T73" fmla="*/ 26 h 395"/>
                <a:gd name="T74" fmla="*/ 56 w 160"/>
                <a:gd name="T75" fmla="*/ 35 h 395"/>
                <a:gd name="T76" fmla="*/ 64 w 160"/>
                <a:gd name="T77" fmla="*/ 52 h 395"/>
                <a:gd name="T78" fmla="*/ 72 w 160"/>
                <a:gd name="T79" fmla="*/ 61 h 395"/>
                <a:gd name="T80" fmla="*/ 88 w 160"/>
                <a:gd name="T81" fmla="*/ 61 h 395"/>
                <a:gd name="T82" fmla="*/ 88 w 160"/>
                <a:gd name="T83" fmla="*/ 70 h 395"/>
                <a:gd name="T84" fmla="*/ 96 w 160"/>
                <a:gd name="T85" fmla="*/ 79 h 395"/>
                <a:gd name="T86" fmla="*/ 104 w 160"/>
                <a:gd name="T87" fmla="*/ 96 h 395"/>
                <a:gd name="T88" fmla="*/ 104 w 160"/>
                <a:gd name="T89" fmla="*/ 105 h 395"/>
                <a:gd name="T90" fmla="*/ 120 w 160"/>
                <a:gd name="T91" fmla="*/ 114 h 395"/>
                <a:gd name="T92" fmla="*/ 120 w 160"/>
                <a:gd name="T93" fmla="*/ 131 h 395"/>
                <a:gd name="T94" fmla="*/ 128 w 160"/>
                <a:gd name="T95" fmla="*/ 149 h 395"/>
                <a:gd name="T96" fmla="*/ 136 w 160"/>
                <a:gd name="T97" fmla="*/ 175 h 395"/>
                <a:gd name="T98" fmla="*/ 136 w 160"/>
                <a:gd name="T99" fmla="*/ 211 h 395"/>
                <a:gd name="T100" fmla="*/ 152 w 160"/>
                <a:gd name="T101" fmla="*/ 228 h 395"/>
                <a:gd name="T102" fmla="*/ 152 w 160"/>
                <a:gd name="T103" fmla="*/ 255 h 395"/>
                <a:gd name="T104" fmla="*/ 152 w 160"/>
                <a:gd name="T105" fmla="*/ 281 h 395"/>
                <a:gd name="T106" fmla="*/ 152 w 160"/>
                <a:gd name="T107" fmla="*/ 298 h 395"/>
                <a:gd name="T108" fmla="*/ 160 w 160"/>
                <a:gd name="T109" fmla="*/ 325 h 395"/>
                <a:gd name="T110" fmla="*/ 160 w 160"/>
                <a:gd name="T111" fmla="*/ 342 h 395"/>
                <a:gd name="T112" fmla="*/ 160 w 160"/>
                <a:gd name="T113" fmla="*/ 360 h 395"/>
                <a:gd name="T114" fmla="*/ 160 w 160"/>
                <a:gd name="T115" fmla="*/ 369 h 395"/>
                <a:gd name="T116" fmla="*/ 160 w 160"/>
                <a:gd name="T117" fmla="*/ 378 h 395"/>
                <a:gd name="T118" fmla="*/ 152 w 160"/>
                <a:gd name="T119" fmla="*/ 378 h 395"/>
                <a:gd name="T120" fmla="*/ 160 w 160"/>
                <a:gd name="T121" fmla="*/ 395 h 395"/>
                <a:gd name="T122" fmla="*/ 128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128" y="395"/>
                  </a:moveTo>
                  <a:lnTo>
                    <a:pt x="120" y="378"/>
                  </a:lnTo>
                  <a:lnTo>
                    <a:pt x="120" y="369"/>
                  </a:lnTo>
                  <a:lnTo>
                    <a:pt x="120" y="360"/>
                  </a:lnTo>
                  <a:lnTo>
                    <a:pt x="120" y="342"/>
                  </a:lnTo>
                  <a:lnTo>
                    <a:pt x="120" y="334"/>
                  </a:lnTo>
                  <a:lnTo>
                    <a:pt x="120" y="307"/>
                  </a:lnTo>
                  <a:lnTo>
                    <a:pt x="120" y="298"/>
                  </a:lnTo>
                  <a:lnTo>
                    <a:pt x="120" y="281"/>
                  </a:lnTo>
                  <a:lnTo>
                    <a:pt x="104" y="263"/>
                  </a:lnTo>
                  <a:lnTo>
                    <a:pt x="104" y="246"/>
                  </a:lnTo>
                  <a:lnTo>
                    <a:pt x="104" y="219"/>
                  </a:lnTo>
                  <a:lnTo>
                    <a:pt x="96" y="211"/>
                  </a:lnTo>
                  <a:lnTo>
                    <a:pt x="96" y="193"/>
                  </a:lnTo>
                  <a:lnTo>
                    <a:pt x="88" y="175"/>
                  </a:lnTo>
                  <a:lnTo>
                    <a:pt x="72" y="149"/>
                  </a:lnTo>
                  <a:lnTo>
                    <a:pt x="72" y="140"/>
                  </a:lnTo>
                  <a:lnTo>
                    <a:pt x="64" y="114"/>
                  </a:lnTo>
                  <a:lnTo>
                    <a:pt x="56" y="105"/>
                  </a:lnTo>
                  <a:lnTo>
                    <a:pt x="56" y="79"/>
                  </a:lnTo>
                  <a:lnTo>
                    <a:pt x="40" y="70"/>
                  </a:lnTo>
                  <a:lnTo>
                    <a:pt x="32" y="61"/>
                  </a:lnTo>
                  <a:lnTo>
                    <a:pt x="24" y="52"/>
                  </a:lnTo>
                  <a:lnTo>
                    <a:pt x="24" y="35"/>
                  </a:lnTo>
                  <a:lnTo>
                    <a:pt x="8" y="26"/>
                  </a:lnTo>
                  <a:lnTo>
                    <a:pt x="8" y="17"/>
                  </a:lnTo>
                  <a:lnTo>
                    <a:pt x="0" y="0"/>
                  </a:lnTo>
                  <a:lnTo>
                    <a:pt x="8" y="17"/>
                  </a:lnTo>
                  <a:lnTo>
                    <a:pt x="24" y="17"/>
                  </a:lnTo>
                  <a:lnTo>
                    <a:pt x="32" y="26"/>
                  </a:lnTo>
                  <a:lnTo>
                    <a:pt x="40" y="26"/>
                  </a:lnTo>
                  <a:lnTo>
                    <a:pt x="56" y="35"/>
                  </a:lnTo>
                  <a:lnTo>
                    <a:pt x="64" y="52"/>
                  </a:lnTo>
                  <a:lnTo>
                    <a:pt x="72" y="61"/>
                  </a:lnTo>
                  <a:lnTo>
                    <a:pt x="88" y="61"/>
                  </a:lnTo>
                  <a:lnTo>
                    <a:pt x="88" y="70"/>
                  </a:lnTo>
                  <a:lnTo>
                    <a:pt x="96" y="79"/>
                  </a:lnTo>
                  <a:lnTo>
                    <a:pt x="104" y="96"/>
                  </a:lnTo>
                  <a:lnTo>
                    <a:pt x="104" y="105"/>
                  </a:lnTo>
                  <a:lnTo>
                    <a:pt x="120" y="114"/>
                  </a:lnTo>
                  <a:lnTo>
                    <a:pt x="120" y="131"/>
                  </a:lnTo>
                  <a:lnTo>
                    <a:pt x="128" y="149"/>
                  </a:lnTo>
                  <a:lnTo>
                    <a:pt x="136" y="175"/>
                  </a:lnTo>
                  <a:lnTo>
                    <a:pt x="136" y="211"/>
                  </a:lnTo>
                  <a:lnTo>
                    <a:pt x="152" y="228"/>
                  </a:lnTo>
                  <a:lnTo>
                    <a:pt x="152" y="255"/>
                  </a:lnTo>
                  <a:lnTo>
                    <a:pt x="152" y="281"/>
                  </a:lnTo>
                  <a:lnTo>
                    <a:pt x="152" y="298"/>
                  </a:lnTo>
                  <a:lnTo>
                    <a:pt x="160" y="325"/>
                  </a:lnTo>
                  <a:lnTo>
                    <a:pt x="160" y="342"/>
                  </a:lnTo>
                  <a:lnTo>
                    <a:pt x="160" y="360"/>
                  </a:lnTo>
                  <a:lnTo>
                    <a:pt x="160" y="369"/>
                  </a:lnTo>
                  <a:lnTo>
                    <a:pt x="160" y="378"/>
                  </a:lnTo>
                  <a:lnTo>
                    <a:pt x="152" y="378"/>
                  </a:lnTo>
                  <a:lnTo>
                    <a:pt x="160" y="395"/>
                  </a:lnTo>
                  <a:lnTo>
                    <a:pt x="128"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04" name="Freeform 426"/>
            <p:cNvSpPr>
              <a:spLocks/>
            </p:cNvSpPr>
            <p:nvPr/>
          </p:nvSpPr>
          <p:spPr bwMode="auto">
            <a:xfrm>
              <a:off x="2723" y="2822"/>
              <a:ext cx="160" cy="395"/>
            </a:xfrm>
            <a:custGeom>
              <a:avLst/>
              <a:gdLst>
                <a:gd name="T0" fmla="*/ 128 w 160"/>
                <a:gd name="T1" fmla="*/ 395 h 395"/>
                <a:gd name="T2" fmla="*/ 120 w 160"/>
                <a:gd name="T3" fmla="*/ 378 h 395"/>
                <a:gd name="T4" fmla="*/ 120 w 160"/>
                <a:gd name="T5" fmla="*/ 378 h 395"/>
                <a:gd name="T6" fmla="*/ 120 w 160"/>
                <a:gd name="T7" fmla="*/ 369 h 395"/>
                <a:gd name="T8" fmla="*/ 120 w 160"/>
                <a:gd name="T9" fmla="*/ 360 h 395"/>
                <a:gd name="T10" fmla="*/ 120 w 160"/>
                <a:gd name="T11" fmla="*/ 342 h 395"/>
                <a:gd name="T12" fmla="*/ 120 w 160"/>
                <a:gd name="T13" fmla="*/ 334 h 395"/>
                <a:gd name="T14" fmla="*/ 120 w 160"/>
                <a:gd name="T15" fmla="*/ 307 h 395"/>
                <a:gd name="T16" fmla="*/ 120 w 160"/>
                <a:gd name="T17" fmla="*/ 298 h 395"/>
                <a:gd name="T18" fmla="*/ 120 w 160"/>
                <a:gd name="T19" fmla="*/ 281 h 395"/>
                <a:gd name="T20" fmla="*/ 104 w 160"/>
                <a:gd name="T21" fmla="*/ 263 h 395"/>
                <a:gd name="T22" fmla="*/ 104 w 160"/>
                <a:gd name="T23" fmla="*/ 246 h 395"/>
                <a:gd name="T24" fmla="*/ 104 w 160"/>
                <a:gd name="T25" fmla="*/ 219 h 395"/>
                <a:gd name="T26" fmla="*/ 96 w 160"/>
                <a:gd name="T27" fmla="*/ 211 h 395"/>
                <a:gd name="T28" fmla="*/ 96 w 160"/>
                <a:gd name="T29" fmla="*/ 193 h 395"/>
                <a:gd name="T30" fmla="*/ 96 w 160"/>
                <a:gd name="T31" fmla="*/ 193 h 395"/>
                <a:gd name="T32" fmla="*/ 88 w 160"/>
                <a:gd name="T33" fmla="*/ 175 h 395"/>
                <a:gd name="T34" fmla="*/ 72 w 160"/>
                <a:gd name="T35" fmla="*/ 149 h 395"/>
                <a:gd name="T36" fmla="*/ 72 w 160"/>
                <a:gd name="T37" fmla="*/ 140 h 395"/>
                <a:gd name="T38" fmla="*/ 64 w 160"/>
                <a:gd name="T39" fmla="*/ 114 h 395"/>
                <a:gd name="T40" fmla="*/ 56 w 160"/>
                <a:gd name="T41" fmla="*/ 105 h 395"/>
                <a:gd name="T42" fmla="*/ 56 w 160"/>
                <a:gd name="T43" fmla="*/ 79 h 395"/>
                <a:gd name="T44" fmla="*/ 40 w 160"/>
                <a:gd name="T45" fmla="*/ 70 h 395"/>
                <a:gd name="T46" fmla="*/ 32 w 160"/>
                <a:gd name="T47" fmla="*/ 61 h 395"/>
                <a:gd name="T48" fmla="*/ 24 w 160"/>
                <a:gd name="T49" fmla="*/ 52 h 395"/>
                <a:gd name="T50" fmla="*/ 24 w 160"/>
                <a:gd name="T51" fmla="*/ 35 h 395"/>
                <a:gd name="T52" fmla="*/ 8 w 160"/>
                <a:gd name="T53" fmla="*/ 26 h 395"/>
                <a:gd name="T54" fmla="*/ 8 w 160"/>
                <a:gd name="T55" fmla="*/ 17 h 395"/>
                <a:gd name="T56" fmla="*/ 8 w 160"/>
                <a:gd name="T57" fmla="*/ 17 h 395"/>
                <a:gd name="T58" fmla="*/ 0 w 160"/>
                <a:gd name="T59" fmla="*/ 0 h 395"/>
                <a:gd name="T60" fmla="*/ 8 w 160"/>
                <a:gd name="T61" fmla="*/ 17 h 395"/>
                <a:gd name="T62" fmla="*/ 8 w 160"/>
                <a:gd name="T63" fmla="*/ 17 h 395"/>
                <a:gd name="T64" fmla="*/ 8 w 160"/>
                <a:gd name="T65" fmla="*/ 17 h 395"/>
                <a:gd name="T66" fmla="*/ 8 w 160"/>
                <a:gd name="T67" fmla="*/ 17 h 395"/>
                <a:gd name="T68" fmla="*/ 24 w 160"/>
                <a:gd name="T69" fmla="*/ 17 h 395"/>
                <a:gd name="T70" fmla="*/ 32 w 160"/>
                <a:gd name="T71" fmla="*/ 26 h 395"/>
                <a:gd name="T72" fmla="*/ 40 w 160"/>
                <a:gd name="T73" fmla="*/ 26 h 395"/>
                <a:gd name="T74" fmla="*/ 56 w 160"/>
                <a:gd name="T75" fmla="*/ 35 h 395"/>
                <a:gd name="T76" fmla="*/ 64 w 160"/>
                <a:gd name="T77" fmla="*/ 52 h 395"/>
                <a:gd name="T78" fmla="*/ 72 w 160"/>
                <a:gd name="T79" fmla="*/ 61 h 395"/>
                <a:gd name="T80" fmla="*/ 88 w 160"/>
                <a:gd name="T81" fmla="*/ 61 h 395"/>
                <a:gd name="T82" fmla="*/ 88 w 160"/>
                <a:gd name="T83" fmla="*/ 70 h 395"/>
                <a:gd name="T84" fmla="*/ 96 w 160"/>
                <a:gd name="T85" fmla="*/ 79 h 395"/>
                <a:gd name="T86" fmla="*/ 104 w 160"/>
                <a:gd name="T87" fmla="*/ 96 h 395"/>
                <a:gd name="T88" fmla="*/ 104 w 160"/>
                <a:gd name="T89" fmla="*/ 105 h 395"/>
                <a:gd name="T90" fmla="*/ 120 w 160"/>
                <a:gd name="T91" fmla="*/ 114 h 395"/>
                <a:gd name="T92" fmla="*/ 120 w 160"/>
                <a:gd name="T93" fmla="*/ 131 h 395"/>
                <a:gd name="T94" fmla="*/ 128 w 160"/>
                <a:gd name="T95" fmla="*/ 149 h 395"/>
                <a:gd name="T96" fmla="*/ 136 w 160"/>
                <a:gd name="T97" fmla="*/ 175 h 395"/>
                <a:gd name="T98" fmla="*/ 136 w 160"/>
                <a:gd name="T99" fmla="*/ 211 h 395"/>
                <a:gd name="T100" fmla="*/ 152 w 160"/>
                <a:gd name="T101" fmla="*/ 228 h 395"/>
                <a:gd name="T102" fmla="*/ 152 w 160"/>
                <a:gd name="T103" fmla="*/ 255 h 395"/>
                <a:gd name="T104" fmla="*/ 152 w 160"/>
                <a:gd name="T105" fmla="*/ 281 h 395"/>
                <a:gd name="T106" fmla="*/ 152 w 160"/>
                <a:gd name="T107" fmla="*/ 298 h 395"/>
                <a:gd name="T108" fmla="*/ 160 w 160"/>
                <a:gd name="T109" fmla="*/ 325 h 395"/>
                <a:gd name="T110" fmla="*/ 160 w 160"/>
                <a:gd name="T111" fmla="*/ 342 h 395"/>
                <a:gd name="T112" fmla="*/ 160 w 160"/>
                <a:gd name="T113" fmla="*/ 360 h 395"/>
                <a:gd name="T114" fmla="*/ 160 w 160"/>
                <a:gd name="T115" fmla="*/ 369 h 395"/>
                <a:gd name="T116" fmla="*/ 160 w 160"/>
                <a:gd name="T117" fmla="*/ 378 h 395"/>
                <a:gd name="T118" fmla="*/ 152 w 160"/>
                <a:gd name="T119" fmla="*/ 378 h 395"/>
                <a:gd name="T120" fmla="*/ 160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128" y="395"/>
                  </a:moveTo>
                  <a:lnTo>
                    <a:pt x="120" y="378"/>
                  </a:lnTo>
                  <a:lnTo>
                    <a:pt x="120" y="369"/>
                  </a:lnTo>
                  <a:lnTo>
                    <a:pt x="120" y="360"/>
                  </a:lnTo>
                  <a:lnTo>
                    <a:pt x="120" y="342"/>
                  </a:lnTo>
                  <a:lnTo>
                    <a:pt x="120" y="334"/>
                  </a:lnTo>
                  <a:lnTo>
                    <a:pt x="120" y="307"/>
                  </a:lnTo>
                  <a:lnTo>
                    <a:pt x="120" y="298"/>
                  </a:lnTo>
                  <a:lnTo>
                    <a:pt x="120" y="281"/>
                  </a:lnTo>
                  <a:lnTo>
                    <a:pt x="104" y="263"/>
                  </a:lnTo>
                  <a:lnTo>
                    <a:pt x="104" y="246"/>
                  </a:lnTo>
                  <a:lnTo>
                    <a:pt x="104" y="219"/>
                  </a:lnTo>
                  <a:lnTo>
                    <a:pt x="96" y="211"/>
                  </a:lnTo>
                  <a:lnTo>
                    <a:pt x="96" y="193"/>
                  </a:lnTo>
                  <a:lnTo>
                    <a:pt x="88" y="175"/>
                  </a:lnTo>
                  <a:lnTo>
                    <a:pt x="72" y="149"/>
                  </a:lnTo>
                  <a:lnTo>
                    <a:pt x="72" y="140"/>
                  </a:lnTo>
                  <a:lnTo>
                    <a:pt x="64" y="114"/>
                  </a:lnTo>
                  <a:lnTo>
                    <a:pt x="56" y="105"/>
                  </a:lnTo>
                  <a:lnTo>
                    <a:pt x="56" y="79"/>
                  </a:lnTo>
                  <a:lnTo>
                    <a:pt x="40" y="70"/>
                  </a:lnTo>
                  <a:lnTo>
                    <a:pt x="32" y="61"/>
                  </a:lnTo>
                  <a:lnTo>
                    <a:pt x="24" y="52"/>
                  </a:lnTo>
                  <a:lnTo>
                    <a:pt x="24" y="35"/>
                  </a:lnTo>
                  <a:lnTo>
                    <a:pt x="8" y="26"/>
                  </a:lnTo>
                  <a:lnTo>
                    <a:pt x="8" y="17"/>
                  </a:lnTo>
                  <a:lnTo>
                    <a:pt x="0" y="0"/>
                  </a:lnTo>
                  <a:lnTo>
                    <a:pt x="8" y="17"/>
                  </a:lnTo>
                  <a:lnTo>
                    <a:pt x="24" y="17"/>
                  </a:lnTo>
                  <a:lnTo>
                    <a:pt x="32" y="26"/>
                  </a:lnTo>
                  <a:lnTo>
                    <a:pt x="40" y="26"/>
                  </a:lnTo>
                  <a:lnTo>
                    <a:pt x="56" y="35"/>
                  </a:lnTo>
                  <a:lnTo>
                    <a:pt x="64" y="52"/>
                  </a:lnTo>
                  <a:lnTo>
                    <a:pt x="72" y="61"/>
                  </a:lnTo>
                  <a:lnTo>
                    <a:pt x="88" y="61"/>
                  </a:lnTo>
                  <a:lnTo>
                    <a:pt x="88" y="70"/>
                  </a:lnTo>
                  <a:lnTo>
                    <a:pt x="96" y="79"/>
                  </a:lnTo>
                  <a:lnTo>
                    <a:pt x="104" y="96"/>
                  </a:lnTo>
                  <a:lnTo>
                    <a:pt x="104" y="105"/>
                  </a:lnTo>
                  <a:lnTo>
                    <a:pt x="120" y="114"/>
                  </a:lnTo>
                  <a:lnTo>
                    <a:pt x="120" y="131"/>
                  </a:lnTo>
                  <a:lnTo>
                    <a:pt x="128" y="149"/>
                  </a:lnTo>
                  <a:lnTo>
                    <a:pt x="136" y="175"/>
                  </a:lnTo>
                  <a:lnTo>
                    <a:pt x="136" y="211"/>
                  </a:lnTo>
                  <a:lnTo>
                    <a:pt x="152" y="228"/>
                  </a:lnTo>
                  <a:lnTo>
                    <a:pt x="152" y="255"/>
                  </a:lnTo>
                  <a:lnTo>
                    <a:pt x="152" y="281"/>
                  </a:lnTo>
                  <a:lnTo>
                    <a:pt x="152" y="298"/>
                  </a:lnTo>
                  <a:lnTo>
                    <a:pt x="160" y="325"/>
                  </a:lnTo>
                  <a:lnTo>
                    <a:pt x="160" y="342"/>
                  </a:lnTo>
                  <a:lnTo>
                    <a:pt x="160" y="360"/>
                  </a:lnTo>
                  <a:lnTo>
                    <a:pt x="160" y="369"/>
                  </a:lnTo>
                  <a:lnTo>
                    <a:pt x="160" y="378"/>
                  </a:lnTo>
                  <a:lnTo>
                    <a:pt x="152" y="378"/>
                  </a:lnTo>
                  <a:lnTo>
                    <a:pt x="160"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05" name="Freeform 427"/>
            <p:cNvSpPr>
              <a:spLocks/>
            </p:cNvSpPr>
            <p:nvPr/>
          </p:nvSpPr>
          <p:spPr bwMode="auto">
            <a:xfrm>
              <a:off x="2843" y="2760"/>
              <a:ext cx="200" cy="457"/>
            </a:xfrm>
            <a:custGeom>
              <a:avLst/>
              <a:gdLst>
                <a:gd name="T0" fmla="*/ 0 w 200"/>
                <a:gd name="T1" fmla="*/ 440 h 457"/>
                <a:gd name="T2" fmla="*/ 0 w 200"/>
                <a:gd name="T3" fmla="*/ 431 h 457"/>
                <a:gd name="T4" fmla="*/ 0 w 200"/>
                <a:gd name="T5" fmla="*/ 404 h 457"/>
                <a:gd name="T6" fmla="*/ 0 w 200"/>
                <a:gd name="T7" fmla="*/ 387 h 457"/>
                <a:gd name="T8" fmla="*/ 0 w 200"/>
                <a:gd name="T9" fmla="*/ 352 h 457"/>
                <a:gd name="T10" fmla="*/ 8 w 200"/>
                <a:gd name="T11" fmla="*/ 317 h 457"/>
                <a:gd name="T12" fmla="*/ 8 w 200"/>
                <a:gd name="T13" fmla="*/ 281 h 457"/>
                <a:gd name="T14" fmla="*/ 16 w 200"/>
                <a:gd name="T15" fmla="*/ 273 h 457"/>
                <a:gd name="T16" fmla="*/ 16 w 200"/>
                <a:gd name="T17" fmla="*/ 237 h 457"/>
                <a:gd name="T18" fmla="*/ 32 w 200"/>
                <a:gd name="T19" fmla="*/ 229 h 457"/>
                <a:gd name="T20" fmla="*/ 40 w 200"/>
                <a:gd name="T21" fmla="*/ 202 h 457"/>
                <a:gd name="T22" fmla="*/ 40 w 200"/>
                <a:gd name="T23" fmla="*/ 176 h 457"/>
                <a:gd name="T24" fmla="*/ 48 w 200"/>
                <a:gd name="T25" fmla="*/ 158 h 457"/>
                <a:gd name="T26" fmla="*/ 64 w 200"/>
                <a:gd name="T27" fmla="*/ 141 h 457"/>
                <a:gd name="T28" fmla="*/ 72 w 200"/>
                <a:gd name="T29" fmla="*/ 123 h 457"/>
                <a:gd name="T30" fmla="*/ 80 w 200"/>
                <a:gd name="T31" fmla="*/ 97 h 457"/>
                <a:gd name="T32" fmla="*/ 104 w 200"/>
                <a:gd name="T33" fmla="*/ 79 h 457"/>
                <a:gd name="T34" fmla="*/ 120 w 200"/>
                <a:gd name="T35" fmla="*/ 53 h 457"/>
                <a:gd name="T36" fmla="*/ 144 w 200"/>
                <a:gd name="T37" fmla="*/ 44 h 457"/>
                <a:gd name="T38" fmla="*/ 168 w 200"/>
                <a:gd name="T39" fmla="*/ 18 h 457"/>
                <a:gd name="T40" fmla="*/ 184 w 200"/>
                <a:gd name="T41" fmla="*/ 9 h 457"/>
                <a:gd name="T42" fmla="*/ 184 w 200"/>
                <a:gd name="T43" fmla="*/ 9 h 457"/>
                <a:gd name="T44" fmla="*/ 200 w 200"/>
                <a:gd name="T45" fmla="*/ 9 h 457"/>
                <a:gd name="T46" fmla="*/ 184 w 200"/>
                <a:gd name="T47" fmla="*/ 9 h 457"/>
                <a:gd name="T48" fmla="*/ 176 w 200"/>
                <a:gd name="T49" fmla="*/ 18 h 457"/>
                <a:gd name="T50" fmla="*/ 168 w 200"/>
                <a:gd name="T51" fmla="*/ 44 h 457"/>
                <a:gd name="T52" fmla="*/ 152 w 200"/>
                <a:gd name="T53" fmla="*/ 62 h 457"/>
                <a:gd name="T54" fmla="*/ 136 w 200"/>
                <a:gd name="T55" fmla="*/ 88 h 457"/>
                <a:gd name="T56" fmla="*/ 120 w 200"/>
                <a:gd name="T57" fmla="*/ 123 h 457"/>
                <a:gd name="T58" fmla="*/ 112 w 200"/>
                <a:gd name="T59" fmla="*/ 141 h 457"/>
                <a:gd name="T60" fmla="*/ 104 w 200"/>
                <a:gd name="T61" fmla="*/ 158 h 457"/>
                <a:gd name="T62" fmla="*/ 88 w 200"/>
                <a:gd name="T63" fmla="*/ 176 h 457"/>
                <a:gd name="T64" fmla="*/ 80 w 200"/>
                <a:gd name="T65" fmla="*/ 202 h 457"/>
                <a:gd name="T66" fmla="*/ 72 w 200"/>
                <a:gd name="T67" fmla="*/ 211 h 457"/>
                <a:gd name="T68" fmla="*/ 64 w 200"/>
                <a:gd name="T69" fmla="*/ 237 h 457"/>
                <a:gd name="T70" fmla="*/ 64 w 200"/>
                <a:gd name="T71" fmla="*/ 255 h 457"/>
                <a:gd name="T72" fmla="*/ 48 w 200"/>
                <a:gd name="T73" fmla="*/ 281 h 457"/>
                <a:gd name="T74" fmla="*/ 48 w 200"/>
                <a:gd name="T75" fmla="*/ 308 h 457"/>
                <a:gd name="T76" fmla="*/ 40 w 200"/>
                <a:gd name="T77" fmla="*/ 325 h 457"/>
                <a:gd name="T78" fmla="*/ 40 w 200"/>
                <a:gd name="T79" fmla="*/ 352 h 457"/>
                <a:gd name="T80" fmla="*/ 32 w 200"/>
                <a:gd name="T81" fmla="*/ 387 h 457"/>
                <a:gd name="T82" fmla="*/ 32 w 200"/>
                <a:gd name="T83" fmla="*/ 404 h 457"/>
                <a:gd name="T84" fmla="*/ 32 w 200"/>
                <a:gd name="T85" fmla="*/ 431 h 457"/>
                <a:gd name="T86" fmla="*/ 32 w 200"/>
                <a:gd name="T87" fmla="*/ 440 h 457"/>
                <a:gd name="T88" fmla="*/ 16 w 200"/>
                <a:gd name="T89" fmla="*/ 440 h 457"/>
                <a:gd name="T90" fmla="*/ 0 w 200"/>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0"/>
                <a:gd name="T139" fmla="*/ 0 h 457"/>
                <a:gd name="T140" fmla="*/ 200 w 200"/>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0" h="457">
                  <a:moveTo>
                    <a:pt x="0" y="457"/>
                  </a:moveTo>
                  <a:lnTo>
                    <a:pt x="0" y="440"/>
                  </a:lnTo>
                  <a:lnTo>
                    <a:pt x="0" y="431"/>
                  </a:lnTo>
                  <a:lnTo>
                    <a:pt x="0" y="422"/>
                  </a:lnTo>
                  <a:lnTo>
                    <a:pt x="0" y="404"/>
                  </a:lnTo>
                  <a:lnTo>
                    <a:pt x="0" y="396"/>
                  </a:lnTo>
                  <a:lnTo>
                    <a:pt x="0" y="387"/>
                  </a:lnTo>
                  <a:lnTo>
                    <a:pt x="0" y="360"/>
                  </a:lnTo>
                  <a:lnTo>
                    <a:pt x="0" y="352"/>
                  </a:lnTo>
                  <a:lnTo>
                    <a:pt x="8" y="325"/>
                  </a:lnTo>
                  <a:lnTo>
                    <a:pt x="8" y="317"/>
                  </a:lnTo>
                  <a:lnTo>
                    <a:pt x="8" y="290"/>
                  </a:lnTo>
                  <a:lnTo>
                    <a:pt x="8" y="281"/>
                  </a:lnTo>
                  <a:lnTo>
                    <a:pt x="8" y="273"/>
                  </a:lnTo>
                  <a:lnTo>
                    <a:pt x="16" y="273"/>
                  </a:lnTo>
                  <a:lnTo>
                    <a:pt x="16" y="246"/>
                  </a:lnTo>
                  <a:lnTo>
                    <a:pt x="16" y="237"/>
                  </a:lnTo>
                  <a:lnTo>
                    <a:pt x="32" y="237"/>
                  </a:lnTo>
                  <a:lnTo>
                    <a:pt x="32" y="229"/>
                  </a:lnTo>
                  <a:lnTo>
                    <a:pt x="32" y="211"/>
                  </a:lnTo>
                  <a:lnTo>
                    <a:pt x="40" y="202"/>
                  </a:lnTo>
                  <a:lnTo>
                    <a:pt x="40" y="193"/>
                  </a:lnTo>
                  <a:lnTo>
                    <a:pt x="40" y="176"/>
                  </a:lnTo>
                  <a:lnTo>
                    <a:pt x="48" y="167"/>
                  </a:lnTo>
                  <a:lnTo>
                    <a:pt x="48" y="158"/>
                  </a:lnTo>
                  <a:lnTo>
                    <a:pt x="64" y="158"/>
                  </a:lnTo>
                  <a:lnTo>
                    <a:pt x="64" y="141"/>
                  </a:lnTo>
                  <a:lnTo>
                    <a:pt x="72" y="132"/>
                  </a:lnTo>
                  <a:lnTo>
                    <a:pt x="72" y="123"/>
                  </a:lnTo>
                  <a:lnTo>
                    <a:pt x="80" y="123"/>
                  </a:lnTo>
                  <a:lnTo>
                    <a:pt x="80" y="97"/>
                  </a:lnTo>
                  <a:lnTo>
                    <a:pt x="88" y="88"/>
                  </a:lnTo>
                  <a:lnTo>
                    <a:pt x="104" y="79"/>
                  </a:lnTo>
                  <a:lnTo>
                    <a:pt x="112" y="62"/>
                  </a:lnTo>
                  <a:lnTo>
                    <a:pt x="120" y="53"/>
                  </a:lnTo>
                  <a:lnTo>
                    <a:pt x="136" y="44"/>
                  </a:lnTo>
                  <a:lnTo>
                    <a:pt x="144" y="44"/>
                  </a:lnTo>
                  <a:lnTo>
                    <a:pt x="152" y="26"/>
                  </a:lnTo>
                  <a:lnTo>
                    <a:pt x="168" y="18"/>
                  </a:lnTo>
                  <a:lnTo>
                    <a:pt x="176" y="18"/>
                  </a:lnTo>
                  <a:lnTo>
                    <a:pt x="184" y="9"/>
                  </a:lnTo>
                  <a:lnTo>
                    <a:pt x="184" y="0"/>
                  </a:lnTo>
                  <a:lnTo>
                    <a:pt x="200" y="9"/>
                  </a:lnTo>
                  <a:lnTo>
                    <a:pt x="184" y="9"/>
                  </a:lnTo>
                  <a:lnTo>
                    <a:pt x="176" y="18"/>
                  </a:lnTo>
                  <a:lnTo>
                    <a:pt x="176" y="26"/>
                  </a:lnTo>
                  <a:lnTo>
                    <a:pt x="168" y="44"/>
                  </a:lnTo>
                  <a:lnTo>
                    <a:pt x="152" y="53"/>
                  </a:lnTo>
                  <a:lnTo>
                    <a:pt x="152" y="62"/>
                  </a:lnTo>
                  <a:lnTo>
                    <a:pt x="144" y="79"/>
                  </a:lnTo>
                  <a:lnTo>
                    <a:pt x="136" y="88"/>
                  </a:lnTo>
                  <a:lnTo>
                    <a:pt x="120" y="97"/>
                  </a:lnTo>
                  <a:lnTo>
                    <a:pt x="120" y="123"/>
                  </a:lnTo>
                  <a:lnTo>
                    <a:pt x="112" y="132"/>
                  </a:lnTo>
                  <a:lnTo>
                    <a:pt x="112" y="141"/>
                  </a:lnTo>
                  <a:lnTo>
                    <a:pt x="112" y="158"/>
                  </a:lnTo>
                  <a:lnTo>
                    <a:pt x="104" y="158"/>
                  </a:lnTo>
                  <a:lnTo>
                    <a:pt x="88" y="167"/>
                  </a:lnTo>
                  <a:lnTo>
                    <a:pt x="88" y="176"/>
                  </a:lnTo>
                  <a:lnTo>
                    <a:pt x="80" y="193"/>
                  </a:lnTo>
                  <a:lnTo>
                    <a:pt x="80" y="202"/>
                  </a:lnTo>
                  <a:lnTo>
                    <a:pt x="72" y="211"/>
                  </a:lnTo>
                  <a:lnTo>
                    <a:pt x="72" y="229"/>
                  </a:lnTo>
                  <a:lnTo>
                    <a:pt x="64" y="237"/>
                  </a:lnTo>
                  <a:lnTo>
                    <a:pt x="64" y="246"/>
                  </a:lnTo>
                  <a:lnTo>
                    <a:pt x="64" y="255"/>
                  </a:lnTo>
                  <a:lnTo>
                    <a:pt x="48" y="273"/>
                  </a:lnTo>
                  <a:lnTo>
                    <a:pt x="48" y="281"/>
                  </a:lnTo>
                  <a:lnTo>
                    <a:pt x="48" y="290"/>
                  </a:lnTo>
                  <a:lnTo>
                    <a:pt x="48" y="308"/>
                  </a:lnTo>
                  <a:lnTo>
                    <a:pt x="40" y="317"/>
                  </a:lnTo>
                  <a:lnTo>
                    <a:pt x="40" y="325"/>
                  </a:lnTo>
                  <a:lnTo>
                    <a:pt x="40" y="343"/>
                  </a:lnTo>
                  <a:lnTo>
                    <a:pt x="40" y="352"/>
                  </a:lnTo>
                  <a:lnTo>
                    <a:pt x="32" y="360"/>
                  </a:lnTo>
                  <a:lnTo>
                    <a:pt x="32" y="387"/>
                  </a:lnTo>
                  <a:lnTo>
                    <a:pt x="32" y="396"/>
                  </a:lnTo>
                  <a:lnTo>
                    <a:pt x="32" y="404"/>
                  </a:lnTo>
                  <a:lnTo>
                    <a:pt x="32" y="422"/>
                  </a:lnTo>
                  <a:lnTo>
                    <a:pt x="32" y="431"/>
                  </a:lnTo>
                  <a:lnTo>
                    <a:pt x="32" y="440"/>
                  </a:lnTo>
                  <a:lnTo>
                    <a:pt x="16" y="440"/>
                  </a:lnTo>
                  <a:lnTo>
                    <a:pt x="32" y="457"/>
                  </a:lnTo>
                  <a:lnTo>
                    <a:pt x="0"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06" name="Freeform 428"/>
            <p:cNvSpPr>
              <a:spLocks/>
            </p:cNvSpPr>
            <p:nvPr/>
          </p:nvSpPr>
          <p:spPr bwMode="auto">
            <a:xfrm>
              <a:off x="2843" y="2760"/>
              <a:ext cx="200" cy="457"/>
            </a:xfrm>
            <a:custGeom>
              <a:avLst/>
              <a:gdLst>
                <a:gd name="T0" fmla="*/ 0 w 200"/>
                <a:gd name="T1" fmla="*/ 440 h 457"/>
                <a:gd name="T2" fmla="*/ 0 w 200"/>
                <a:gd name="T3" fmla="*/ 431 h 457"/>
                <a:gd name="T4" fmla="*/ 0 w 200"/>
                <a:gd name="T5" fmla="*/ 404 h 457"/>
                <a:gd name="T6" fmla="*/ 0 w 200"/>
                <a:gd name="T7" fmla="*/ 387 h 457"/>
                <a:gd name="T8" fmla="*/ 0 w 200"/>
                <a:gd name="T9" fmla="*/ 352 h 457"/>
                <a:gd name="T10" fmla="*/ 8 w 200"/>
                <a:gd name="T11" fmla="*/ 317 h 457"/>
                <a:gd name="T12" fmla="*/ 8 w 200"/>
                <a:gd name="T13" fmla="*/ 281 h 457"/>
                <a:gd name="T14" fmla="*/ 16 w 200"/>
                <a:gd name="T15" fmla="*/ 273 h 457"/>
                <a:gd name="T16" fmla="*/ 16 w 200"/>
                <a:gd name="T17" fmla="*/ 237 h 457"/>
                <a:gd name="T18" fmla="*/ 32 w 200"/>
                <a:gd name="T19" fmla="*/ 229 h 457"/>
                <a:gd name="T20" fmla="*/ 40 w 200"/>
                <a:gd name="T21" fmla="*/ 202 h 457"/>
                <a:gd name="T22" fmla="*/ 40 w 200"/>
                <a:gd name="T23" fmla="*/ 176 h 457"/>
                <a:gd name="T24" fmla="*/ 48 w 200"/>
                <a:gd name="T25" fmla="*/ 158 h 457"/>
                <a:gd name="T26" fmla="*/ 64 w 200"/>
                <a:gd name="T27" fmla="*/ 141 h 457"/>
                <a:gd name="T28" fmla="*/ 72 w 200"/>
                <a:gd name="T29" fmla="*/ 123 h 457"/>
                <a:gd name="T30" fmla="*/ 80 w 200"/>
                <a:gd name="T31" fmla="*/ 97 h 457"/>
                <a:gd name="T32" fmla="*/ 104 w 200"/>
                <a:gd name="T33" fmla="*/ 79 h 457"/>
                <a:gd name="T34" fmla="*/ 120 w 200"/>
                <a:gd name="T35" fmla="*/ 53 h 457"/>
                <a:gd name="T36" fmla="*/ 144 w 200"/>
                <a:gd name="T37" fmla="*/ 44 h 457"/>
                <a:gd name="T38" fmla="*/ 168 w 200"/>
                <a:gd name="T39" fmla="*/ 18 h 457"/>
                <a:gd name="T40" fmla="*/ 184 w 200"/>
                <a:gd name="T41" fmla="*/ 9 h 457"/>
                <a:gd name="T42" fmla="*/ 184 w 200"/>
                <a:gd name="T43" fmla="*/ 9 h 457"/>
                <a:gd name="T44" fmla="*/ 200 w 200"/>
                <a:gd name="T45" fmla="*/ 9 h 457"/>
                <a:gd name="T46" fmla="*/ 184 w 200"/>
                <a:gd name="T47" fmla="*/ 9 h 457"/>
                <a:gd name="T48" fmla="*/ 176 w 200"/>
                <a:gd name="T49" fmla="*/ 18 h 457"/>
                <a:gd name="T50" fmla="*/ 168 w 200"/>
                <a:gd name="T51" fmla="*/ 44 h 457"/>
                <a:gd name="T52" fmla="*/ 152 w 200"/>
                <a:gd name="T53" fmla="*/ 62 h 457"/>
                <a:gd name="T54" fmla="*/ 136 w 200"/>
                <a:gd name="T55" fmla="*/ 88 h 457"/>
                <a:gd name="T56" fmla="*/ 120 w 200"/>
                <a:gd name="T57" fmla="*/ 123 h 457"/>
                <a:gd name="T58" fmla="*/ 112 w 200"/>
                <a:gd name="T59" fmla="*/ 141 h 457"/>
                <a:gd name="T60" fmla="*/ 104 w 200"/>
                <a:gd name="T61" fmla="*/ 158 h 457"/>
                <a:gd name="T62" fmla="*/ 88 w 200"/>
                <a:gd name="T63" fmla="*/ 176 h 457"/>
                <a:gd name="T64" fmla="*/ 80 w 200"/>
                <a:gd name="T65" fmla="*/ 202 h 457"/>
                <a:gd name="T66" fmla="*/ 72 w 200"/>
                <a:gd name="T67" fmla="*/ 211 h 457"/>
                <a:gd name="T68" fmla="*/ 64 w 200"/>
                <a:gd name="T69" fmla="*/ 237 h 457"/>
                <a:gd name="T70" fmla="*/ 64 w 200"/>
                <a:gd name="T71" fmla="*/ 255 h 457"/>
                <a:gd name="T72" fmla="*/ 48 w 200"/>
                <a:gd name="T73" fmla="*/ 281 h 457"/>
                <a:gd name="T74" fmla="*/ 48 w 200"/>
                <a:gd name="T75" fmla="*/ 308 h 457"/>
                <a:gd name="T76" fmla="*/ 40 w 200"/>
                <a:gd name="T77" fmla="*/ 325 h 457"/>
                <a:gd name="T78" fmla="*/ 40 w 200"/>
                <a:gd name="T79" fmla="*/ 352 h 457"/>
                <a:gd name="T80" fmla="*/ 32 w 200"/>
                <a:gd name="T81" fmla="*/ 387 h 457"/>
                <a:gd name="T82" fmla="*/ 32 w 200"/>
                <a:gd name="T83" fmla="*/ 404 h 457"/>
                <a:gd name="T84" fmla="*/ 32 w 200"/>
                <a:gd name="T85" fmla="*/ 431 h 457"/>
                <a:gd name="T86" fmla="*/ 32 w 200"/>
                <a:gd name="T87" fmla="*/ 440 h 457"/>
                <a:gd name="T88" fmla="*/ 16 w 200"/>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0"/>
                <a:gd name="T136" fmla="*/ 0 h 457"/>
                <a:gd name="T137" fmla="*/ 200 w 200"/>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0" h="457">
                  <a:moveTo>
                    <a:pt x="0" y="457"/>
                  </a:moveTo>
                  <a:lnTo>
                    <a:pt x="0" y="440"/>
                  </a:lnTo>
                  <a:lnTo>
                    <a:pt x="0" y="431"/>
                  </a:lnTo>
                  <a:lnTo>
                    <a:pt x="0" y="422"/>
                  </a:lnTo>
                  <a:lnTo>
                    <a:pt x="0" y="404"/>
                  </a:lnTo>
                  <a:lnTo>
                    <a:pt x="0" y="396"/>
                  </a:lnTo>
                  <a:lnTo>
                    <a:pt x="0" y="387"/>
                  </a:lnTo>
                  <a:lnTo>
                    <a:pt x="0" y="360"/>
                  </a:lnTo>
                  <a:lnTo>
                    <a:pt x="0" y="352"/>
                  </a:lnTo>
                  <a:lnTo>
                    <a:pt x="8" y="325"/>
                  </a:lnTo>
                  <a:lnTo>
                    <a:pt x="8" y="317"/>
                  </a:lnTo>
                  <a:lnTo>
                    <a:pt x="8" y="290"/>
                  </a:lnTo>
                  <a:lnTo>
                    <a:pt x="8" y="281"/>
                  </a:lnTo>
                  <a:lnTo>
                    <a:pt x="8" y="273"/>
                  </a:lnTo>
                  <a:lnTo>
                    <a:pt x="16" y="273"/>
                  </a:lnTo>
                  <a:lnTo>
                    <a:pt x="16" y="246"/>
                  </a:lnTo>
                  <a:lnTo>
                    <a:pt x="16" y="237"/>
                  </a:lnTo>
                  <a:lnTo>
                    <a:pt x="32" y="237"/>
                  </a:lnTo>
                  <a:lnTo>
                    <a:pt x="32" y="229"/>
                  </a:lnTo>
                  <a:lnTo>
                    <a:pt x="32" y="211"/>
                  </a:lnTo>
                  <a:lnTo>
                    <a:pt x="40" y="202"/>
                  </a:lnTo>
                  <a:lnTo>
                    <a:pt x="40" y="193"/>
                  </a:lnTo>
                  <a:lnTo>
                    <a:pt x="40" y="176"/>
                  </a:lnTo>
                  <a:lnTo>
                    <a:pt x="48" y="167"/>
                  </a:lnTo>
                  <a:lnTo>
                    <a:pt x="48" y="158"/>
                  </a:lnTo>
                  <a:lnTo>
                    <a:pt x="64" y="158"/>
                  </a:lnTo>
                  <a:lnTo>
                    <a:pt x="64" y="141"/>
                  </a:lnTo>
                  <a:lnTo>
                    <a:pt x="72" y="132"/>
                  </a:lnTo>
                  <a:lnTo>
                    <a:pt x="72" y="123"/>
                  </a:lnTo>
                  <a:lnTo>
                    <a:pt x="80" y="123"/>
                  </a:lnTo>
                  <a:lnTo>
                    <a:pt x="80" y="97"/>
                  </a:lnTo>
                  <a:lnTo>
                    <a:pt x="88" y="88"/>
                  </a:lnTo>
                  <a:lnTo>
                    <a:pt x="104" y="79"/>
                  </a:lnTo>
                  <a:lnTo>
                    <a:pt x="112" y="62"/>
                  </a:lnTo>
                  <a:lnTo>
                    <a:pt x="120" y="53"/>
                  </a:lnTo>
                  <a:lnTo>
                    <a:pt x="136" y="44"/>
                  </a:lnTo>
                  <a:lnTo>
                    <a:pt x="144" y="44"/>
                  </a:lnTo>
                  <a:lnTo>
                    <a:pt x="152" y="26"/>
                  </a:lnTo>
                  <a:lnTo>
                    <a:pt x="168" y="18"/>
                  </a:lnTo>
                  <a:lnTo>
                    <a:pt x="176" y="18"/>
                  </a:lnTo>
                  <a:lnTo>
                    <a:pt x="184" y="9"/>
                  </a:lnTo>
                  <a:lnTo>
                    <a:pt x="184" y="0"/>
                  </a:lnTo>
                  <a:lnTo>
                    <a:pt x="200" y="9"/>
                  </a:lnTo>
                  <a:lnTo>
                    <a:pt x="184" y="9"/>
                  </a:lnTo>
                  <a:lnTo>
                    <a:pt x="176" y="18"/>
                  </a:lnTo>
                  <a:lnTo>
                    <a:pt x="176" y="26"/>
                  </a:lnTo>
                  <a:lnTo>
                    <a:pt x="168" y="44"/>
                  </a:lnTo>
                  <a:lnTo>
                    <a:pt x="152" y="53"/>
                  </a:lnTo>
                  <a:lnTo>
                    <a:pt x="152" y="62"/>
                  </a:lnTo>
                  <a:lnTo>
                    <a:pt x="144" y="79"/>
                  </a:lnTo>
                  <a:lnTo>
                    <a:pt x="136" y="88"/>
                  </a:lnTo>
                  <a:lnTo>
                    <a:pt x="120" y="97"/>
                  </a:lnTo>
                  <a:lnTo>
                    <a:pt x="120" y="123"/>
                  </a:lnTo>
                  <a:lnTo>
                    <a:pt x="112" y="132"/>
                  </a:lnTo>
                  <a:lnTo>
                    <a:pt x="112" y="141"/>
                  </a:lnTo>
                  <a:lnTo>
                    <a:pt x="112" y="158"/>
                  </a:lnTo>
                  <a:lnTo>
                    <a:pt x="104" y="158"/>
                  </a:lnTo>
                  <a:lnTo>
                    <a:pt x="88" y="167"/>
                  </a:lnTo>
                  <a:lnTo>
                    <a:pt x="88" y="176"/>
                  </a:lnTo>
                  <a:lnTo>
                    <a:pt x="80" y="193"/>
                  </a:lnTo>
                  <a:lnTo>
                    <a:pt x="80" y="202"/>
                  </a:lnTo>
                  <a:lnTo>
                    <a:pt x="72" y="211"/>
                  </a:lnTo>
                  <a:lnTo>
                    <a:pt x="72" y="229"/>
                  </a:lnTo>
                  <a:lnTo>
                    <a:pt x="64" y="237"/>
                  </a:lnTo>
                  <a:lnTo>
                    <a:pt x="64" y="246"/>
                  </a:lnTo>
                  <a:lnTo>
                    <a:pt x="64" y="255"/>
                  </a:lnTo>
                  <a:lnTo>
                    <a:pt x="48" y="273"/>
                  </a:lnTo>
                  <a:lnTo>
                    <a:pt x="48" y="281"/>
                  </a:lnTo>
                  <a:lnTo>
                    <a:pt x="48" y="290"/>
                  </a:lnTo>
                  <a:lnTo>
                    <a:pt x="48" y="308"/>
                  </a:lnTo>
                  <a:lnTo>
                    <a:pt x="40" y="317"/>
                  </a:lnTo>
                  <a:lnTo>
                    <a:pt x="40" y="325"/>
                  </a:lnTo>
                  <a:lnTo>
                    <a:pt x="40" y="343"/>
                  </a:lnTo>
                  <a:lnTo>
                    <a:pt x="40" y="352"/>
                  </a:lnTo>
                  <a:lnTo>
                    <a:pt x="32" y="360"/>
                  </a:lnTo>
                  <a:lnTo>
                    <a:pt x="32" y="387"/>
                  </a:lnTo>
                  <a:lnTo>
                    <a:pt x="32" y="396"/>
                  </a:lnTo>
                  <a:lnTo>
                    <a:pt x="32" y="404"/>
                  </a:lnTo>
                  <a:lnTo>
                    <a:pt x="32" y="422"/>
                  </a:lnTo>
                  <a:lnTo>
                    <a:pt x="32" y="431"/>
                  </a:lnTo>
                  <a:lnTo>
                    <a:pt x="32" y="440"/>
                  </a:lnTo>
                  <a:lnTo>
                    <a:pt x="16" y="440"/>
                  </a:lnTo>
                  <a:lnTo>
                    <a:pt x="32"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07" name="Freeform 429"/>
            <p:cNvSpPr>
              <a:spLocks/>
            </p:cNvSpPr>
            <p:nvPr/>
          </p:nvSpPr>
          <p:spPr bwMode="auto">
            <a:xfrm>
              <a:off x="2859" y="2892"/>
              <a:ext cx="240" cy="325"/>
            </a:xfrm>
            <a:custGeom>
              <a:avLst/>
              <a:gdLst>
                <a:gd name="T0" fmla="*/ 0 w 240"/>
                <a:gd name="T1" fmla="*/ 325 h 325"/>
                <a:gd name="T2" fmla="*/ 0 w 240"/>
                <a:gd name="T3" fmla="*/ 308 h 325"/>
                <a:gd name="T4" fmla="*/ 0 w 240"/>
                <a:gd name="T5" fmla="*/ 308 h 325"/>
                <a:gd name="T6" fmla="*/ 0 w 240"/>
                <a:gd name="T7" fmla="*/ 299 h 325"/>
                <a:gd name="T8" fmla="*/ 0 w 240"/>
                <a:gd name="T9" fmla="*/ 290 h 325"/>
                <a:gd name="T10" fmla="*/ 0 w 240"/>
                <a:gd name="T11" fmla="*/ 272 h 325"/>
                <a:gd name="T12" fmla="*/ 0 w 240"/>
                <a:gd name="T13" fmla="*/ 255 h 325"/>
                <a:gd name="T14" fmla="*/ 0 w 240"/>
                <a:gd name="T15" fmla="*/ 237 h 325"/>
                <a:gd name="T16" fmla="*/ 16 w 240"/>
                <a:gd name="T17" fmla="*/ 220 h 325"/>
                <a:gd name="T18" fmla="*/ 16 w 240"/>
                <a:gd name="T19" fmla="*/ 211 h 325"/>
                <a:gd name="T20" fmla="*/ 24 w 240"/>
                <a:gd name="T21" fmla="*/ 185 h 325"/>
                <a:gd name="T22" fmla="*/ 24 w 240"/>
                <a:gd name="T23" fmla="*/ 176 h 325"/>
                <a:gd name="T24" fmla="*/ 32 w 240"/>
                <a:gd name="T25" fmla="*/ 149 h 325"/>
                <a:gd name="T26" fmla="*/ 48 w 240"/>
                <a:gd name="T27" fmla="*/ 141 h 325"/>
                <a:gd name="T28" fmla="*/ 48 w 240"/>
                <a:gd name="T29" fmla="*/ 123 h 325"/>
                <a:gd name="T30" fmla="*/ 56 w 240"/>
                <a:gd name="T31" fmla="*/ 123 h 325"/>
                <a:gd name="T32" fmla="*/ 64 w 240"/>
                <a:gd name="T33" fmla="*/ 105 h 325"/>
                <a:gd name="T34" fmla="*/ 72 w 240"/>
                <a:gd name="T35" fmla="*/ 97 h 325"/>
                <a:gd name="T36" fmla="*/ 96 w 240"/>
                <a:gd name="T37" fmla="*/ 79 h 325"/>
                <a:gd name="T38" fmla="*/ 104 w 240"/>
                <a:gd name="T39" fmla="*/ 70 h 325"/>
                <a:gd name="T40" fmla="*/ 128 w 240"/>
                <a:gd name="T41" fmla="*/ 61 h 325"/>
                <a:gd name="T42" fmla="*/ 152 w 240"/>
                <a:gd name="T43" fmla="*/ 44 h 325"/>
                <a:gd name="T44" fmla="*/ 160 w 240"/>
                <a:gd name="T45" fmla="*/ 35 h 325"/>
                <a:gd name="T46" fmla="*/ 184 w 240"/>
                <a:gd name="T47" fmla="*/ 35 h 325"/>
                <a:gd name="T48" fmla="*/ 192 w 240"/>
                <a:gd name="T49" fmla="*/ 26 h 325"/>
                <a:gd name="T50" fmla="*/ 216 w 240"/>
                <a:gd name="T51" fmla="*/ 9 h 325"/>
                <a:gd name="T52" fmla="*/ 224 w 240"/>
                <a:gd name="T53" fmla="*/ 9 h 325"/>
                <a:gd name="T54" fmla="*/ 232 w 240"/>
                <a:gd name="T55" fmla="*/ 9 h 325"/>
                <a:gd name="T56" fmla="*/ 232 w 240"/>
                <a:gd name="T57" fmla="*/ 9 h 325"/>
                <a:gd name="T58" fmla="*/ 232 w 240"/>
                <a:gd name="T59" fmla="*/ 0 h 325"/>
                <a:gd name="T60" fmla="*/ 240 w 240"/>
                <a:gd name="T61" fmla="*/ 9 h 325"/>
                <a:gd name="T62" fmla="*/ 232 w 240"/>
                <a:gd name="T63" fmla="*/ 9 h 325"/>
                <a:gd name="T64" fmla="*/ 232 w 240"/>
                <a:gd name="T65" fmla="*/ 9 h 325"/>
                <a:gd name="T66" fmla="*/ 224 w 240"/>
                <a:gd name="T67" fmla="*/ 9 h 325"/>
                <a:gd name="T68" fmla="*/ 216 w 240"/>
                <a:gd name="T69" fmla="*/ 26 h 325"/>
                <a:gd name="T70" fmla="*/ 200 w 240"/>
                <a:gd name="T71" fmla="*/ 26 h 325"/>
                <a:gd name="T72" fmla="*/ 192 w 240"/>
                <a:gd name="T73" fmla="*/ 35 h 325"/>
                <a:gd name="T74" fmla="*/ 184 w 240"/>
                <a:gd name="T75" fmla="*/ 44 h 325"/>
                <a:gd name="T76" fmla="*/ 168 w 240"/>
                <a:gd name="T77" fmla="*/ 44 h 325"/>
                <a:gd name="T78" fmla="*/ 152 w 240"/>
                <a:gd name="T79" fmla="*/ 61 h 325"/>
                <a:gd name="T80" fmla="*/ 136 w 240"/>
                <a:gd name="T81" fmla="*/ 70 h 325"/>
                <a:gd name="T82" fmla="*/ 120 w 240"/>
                <a:gd name="T83" fmla="*/ 79 h 325"/>
                <a:gd name="T84" fmla="*/ 104 w 240"/>
                <a:gd name="T85" fmla="*/ 97 h 325"/>
                <a:gd name="T86" fmla="*/ 96 w 240"/>
                <a:gd name="T87" fmla="*/ 105 h 325"/>
                <a:gd name="T88" fmla="*/ 88 w 240"/>
                <a:gd name="T89" fmla="*/ 114 h 325"/>
                <a:gd name="T90" fmla="*/ 88 w 240"/>
                <a:gd name="T91" fmla="*/ 123 h 325"/>
                <a:gd name="T92" fmla="*/ 72 w 240"/>
                <a:gd name="T93" fmla="*/ 141 h 325"/>
                <a:gd name="T94" fmla="*/ 64 w 240"/>
                <a:gd name="T95" fmla="*/ 149 h 325"/>
                <a:gd name="T96" fmla="*/ 56 w 240"/>
                <a:gd name="T97" fmla="*/ 176 h 325"/>
                <a:gd name="T98" fmla="*/ 56 w 240"/>
                <a:gd name="T99" fmla="*/ 185 h 325"/>
                <a:gd name="T100" fmla="*/ 48 w 240"/>
                <a:gd name="T101" fmla="*/ 211 h 325"/>
                <a:gd name="T102" fmla="*/ 32 w 240"/>
                <a:gd name="T103" fmla="*/ 228 h 325"/>
                <a:gd name="T104" fmla="*/ 32 w 240"/>
                <a:gd name="T105" fmla="*/ 237 h 325"/>
                <a:gd name="T106" fmla="*/ 32 w 240"/>
                <a:gd name="T107" fmla="*/ 264 h 325"/>
                <a:gd name="T108" fmla="*/ 24 w 240"/>
                <a:gd name="T109" fmla="*/ 272 h 325"/>
                <a:gd name="T110" fmla="*/ 24 w 240"/>
                <a:gd name="T111" fmla="*/ 290 h 325"/>
                <a:gd name="T112" fmla="*/ 24 w 240"/>
                <a:gd name="T113" fmla="*/ 299 h 325"/>
                <a:gd name="T114" fmla="*/ 24 w 240"/>
                <a:gd name="T115" fmla="*/ 308 h 325"/>
                <a:gd name="T116" fmla="*/ 24 w 240"/>
                <a:gd name="T117" fmla="*/ 308 h 325"/>
                <a:gd name="T118" fmla="*/ 16 w 240"/>
                <a:gd name="T119" fmla="*/ 308 h 325"/>
                <a:gd name="T120" fmla="*/ 24 w 240"/>
                <a:gd name="T121" fmla="*/ 325 h 325"/>
                <a:gd name="T122" fmla="*/ 0 w 240"/>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0"/>
                <a:gd name="T187" fmla="*/ 0 h 325"/>
                <a:gd name="T188" fmla="*/ 240 w 240"/>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0" h="325">
                  <a:moveTo>
                    <a:pt x="0" y="325"/>
                  </a:moveTo>
                  <a:lnTo>
                    <a:pt x="0" y="308"/>
                  </a:lnTo>
                  <a:lnTo>
                    <a:pt x="0" y="299"/>
                  </a:lnTo>
                  <a:lnTo>
                    <a:pt x="0" y="290"/>
                  </a:lnTo>
                  <a:lnTo>
                    <a:pt x="0" y="272"/>
                  </a:lnTo>
                  <a:lnTo>
                    <a:pt x="0" y="255"/>
                  </a:lnTo>
                  <a:lnTo>
                    <a:pt x="0" y="237"/>
                  </a:lnTo>
                  <a:lnTo>
                    <a:pt x="16" y="220"/>
                  </a:lnTo>
                  <a:lnTo>
                    <a:pt x="16" y="211"/>
                  </a:lnTo>
                  <a:lnTo>
                    <a:pt x="24" y="185"/>
                  </a:lnTo>
                  <a:lnTo>
                    <a:pt x="24" y="176"/>
                  </a:lnTo>
                  <a:lnTo>
                    <a:pt x="32" y="149"/>
                  </a:lnTo>
                  <a:lnTo>
                    <a:pt x="48" y="141"/>
                  </a:lnTo>
                  <a:lnTo>
                    <a:pt x="48" y="123"/>
                  </a:lnTo>
                  <a:lnTo>
                    <a:pt x="56" y="123"/>
                  </a:lnTo>
                  <a:lnTo>
                    <a:pt x="64" y="105"/>
                  </a:lnTo>
                  <a:lnTo>
                    <a:pt x="72" y="97"/>
                  </a:lnTo>
                  <a:lnTo>
                    <a:pt x="96" y="79"/>
                  </a:lnTo>
                  <a:lnTo>
                    <a:pt x="104" y="70"/>
                  </a:lnTo>
                  <a:lnTo>
                    <a:pt x="128" y="61"/>
                  </a:lnTo>
                  <a:lnTo>
                    <a:pt x="152" y="44"/>
                  </a:lnTo>
                  <a:lnTo>
                    <a:pt x="160" y="35"/>
                  </a:lnTo>
                  <a:lnTo>
                    <a:pt x="184" y="35"/>
                  </a:lnTo>
                  <a:lnTo>
                    <a:pt x="192" y="26"/>
                  </a:lnTo>
                  <a:lnTo>
                    <a:pt x="216" y="9"/>
                  </a:lnTo>
                  <a:lnTo>
                    <a:pt x="224" y="9"/>
                  </a:lnTo>
                  <a:lnTo>
                    <a:pt x="232" y="9"/>
                  </a:lnTo>
                  <a:lnTo>
                    <a:pt x="232" y="0"/>
                  </a:lnTo>
                  <a:lnTo>
                    <a:pt x="240" y="9"/>
                  </a:lnTo>
                  <a:lnTo>
                    <a:pt x="232" y="9"/>
                  </a:lnTo>
                  <a:lnTo>
                    <a:pt x="224" y="9"/>
                  </a:lnTo>
                  <a:lnTo>
                    <a:pt x="216" y="26"/>
                  </a:lnTo>
                  <a:lnTo>
                    <a:pt x="200" y="26"/>
                  </a:lnTo>
                  <a:lnTo>
                    <a:pt x="192" y="35"/>
                  </a:lnTo>
                  <a:lnTo>
                    <a:pt x="184" y="44"/>
                  </a:lnTo>
                  <a:lnTo>
                    <a:pt x="168" y="44"/>
                  </a:lnTo>
                  <a:lnTo>
                    <a:pt x="152" y="61"/>
                  </a:lnTo>
                  <a:lnTo>
                    <a:pt x="136" y="70"/>
                  </a:lnTo>
                  <a:lnTo>
                    <a:pt x="120" y="79"/>
                  </a:lnTo>
                  <a:lnTo>
                    <a:pt x="104" y="97"/>
                  </a:lnTo>
                  <a:lnTo>
                    <a:pt x="96" y="105"/>
                  </a:lnTo>
                  <a:lnTo>
                    <a:pt x="88" y="114"/>
                  </a:lnTo>
                  <a:lnTo>
                    <a:pt x="88" y="123"/>
                  </a:lnTo>
                  <a:lnTo>
                    <a:pt x="72" y="141"/>
                  </a:lnTo>
                  <a:lnTo>
                    <a:pt x="64" y="149"/>
                  </a:lnTo>
                  <a:lnTo>
                    <a:pt x="56" y="176"/>
                  </a:lnTo>
                  <a:lnTo>
                    <a:pt x="56" y="185"/>
                  </a:lnTo>
                  <a:lnTo>
                    <a:pt x="48" y="211"/>
                  </a:lnTo>
                  <a:lnTo>
                    <a:pt x="32" y="228"/>
                  </a:lnTo>
                  <a:lnTo>
                    <a:pt x="32" y="237"/>
                  </a:lnTo>
                  <a:lnTo>
                    <a:pt x="32" y="264"/>
                  </a:lnTo>
                  <a:lnTo>
                    <a:pt x="24" y="272"/>
                  </a:lnTo>
                  <a:lnTo>
                    <a:pt x="24" y="290"/>
                  </a:lnTo>
                  <a:lnTo>
                    <a:pt x="24" y="299"/>
                  </a:lnTo>
                  <a:lnTo>
                    <a:pt x="24" y="308"/>
                  </a:lnTo>
                  <a:lnTo>
                    <a:pt x="16" y="308"/>
                  </a:lnTo>
                  <a:lnTo>
                    <a:pt x="24" y="325"/>
                  </a:lnTo>
                  <a:lnTo>
                    <a:pt x="0"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808" name="Freeform 430"/>
            <p:cNvSpPr>
              <a:spLocks/>
            </p:cNvSpPr>
            <p:nvPr/>
          </p:nvSpPr>
          <p:spPr bwMode="auto">
            <a:xfrm>
              <a:off x="2859" y="2892"/>
              <a:ext cx="240" cy="325"/>
            </a:xfrm>
            <a:custGeom>
              <a:avLst/>
              <a:gdLst>
                <a:gd name="T0" fmla="*/ 0 w 240"/>
                <a:gd name="T1" fmla="*/ 325 h 325"/>
                <a:gd name="T2" fmla="*/ 0 w 240"/>
                <a:gd name="T3" fmla="*/ 308 h 325"/>
                <a:gd name="T4" fmla="*/ 0 w 240"/>
                <a:gd name="T5" fmla="*/ 308 h 325"/>
                <a:gd name="T6" fmla="*/ 0 w 240"/>
                <a:gd name="T7" fmla="*/ 299 h 325"/>
                <a:gd name="T8" fmla="*/ 0 w 240"/>
                <a:gd name="T9" fmla="*/ 290 h 325"/>
                <a:gd name="T10" fmla="*/ 0 w 240"/>
                <a:gd name="T11" fmla="*/ 272 h 325"/>
                <a:gd name="T12" fmla="*/ 0 w 240"/>
                <a:gd name="T13" fmla="*/ 255 h 325"/>
                <a:gd name="T14" fmla="*/ 0 w 240"/>
                <a:gd name="T15" fmla="*/ 237 h 325"/>
                <a:gd name="T16" fmla="*/ 16 w 240"/>
                <a:gd name="T17" fmla="*/ 220 h 325"/>
                <a:gd name="T18" fmla="*/ 16 w 240"/>
                <a:gd name="T19" fmla="*/ 211 h 325"/>
                <a:gd name="T20" fmla="*/ 24 w 240"/>
                <a:gd name="T21" fmla="*/ 185 h 325"/>
                <a:gd name="T22" fmla="*/ 24 w 240"/>
                <a:gd name="T23" fmla="*/ 176 h 325"/>
                <a:gd name="T24" fmla="*/ 32 w 240"/>
                <a:gd name="T25" fmla="*/ 149 h 325"/>
                <a:gd name="T26" fmla="*/ 48 w 240"/>
                <a:gd name="T27" fmla="*/ 141 h 325"/>
                <a:gd name="T28" fmla="*/ 48 w 240"/>
                <a:gd name="T29" fmla="*/ 123 h 325"/>
                <a:gd name="T30" fmla="*/ 56 w 240"/>
                <a:gd name="T31" fmla="*/ 123 h 325"/>
                <a:gd name="T32" fmla="*/ 64 w 240"/>
                <a:gd name="T33" fmla="*/ 105 h 325"/>
                <a:gd name="T34" fmla="*/ 72 w 240"/>
                <a:gd name="T35" fmla="*/ 97 h 325"/>
                <a:gd name="T36" fmla="*/ 96 w 240"/>
                <a:gd name="T37" fmla="*/ 79 h 325"/>
                <a:gd name="T38" fmla="*/ 104 w 240"/>
                <a:gd name="T39" fmla="*/ 70 h 325"/>
                <a:gd name="T40" fmla="*/ 128 w 240"/>
                <a:gd name="T41" fmla="*/ 61 h 325"/>
                <a:gd name="T42" fmla="*/ 152 w 240"/>
                <a:gd name="T43" fmla="*/ 44 h 325"/>
                <a:gd name="T44" fmla="*/ 160 w 240"/>
                <a:gd name="T45" fmla="*/ 35 h 325"/>
                <a:gd name="T46" fmla="*/ 184 w 240"/>
                <a:gd name="T47" fmla="*/ 35 h 325"/>
                <a:gd name="T48" fmla="*/ 192 w 240"/>
                <a:gd name="T49" fmla="*/ 26 h 325"/>
                <a:gd name="T50" fmla="*/ 216 w 240"/>
                <a:gd name="T51" fmla="*/ 9 h 325"/>
                <a:gd name="T52" fmla="*/ 224 w 240"/>
                <a:gd name="T53" fmla="*/ 9 h 325"/>
                <a:gd name="T54" fmla="*/ 232 w 240"/>
                <a:gd name="T55" fmla="*/ 9 h 325"/>
                <a:gd name="T56" fmla="*/ 232 w 240"/>
                <a:gd name="T57" fmla="*/ 9 h 325"/>
                <a:gd name="T58" fmla="*/ 232 w 240"/>
                <a:gd name="T59" fmla="*/ 0 h 325"/>
                <a:gd name="T60" fmla="*/ 240 w 240"/>
                <a:gd name="T61" fmla="*/ 9 h 325"/>
                <a:gd name="T62" fmla="*/ 232 w 240"/>
                <a:gd name="T63" fmla="*/ 9 h 325"/>
                <a:gd name="T64" fmla="*/ 232 w 240"/>
                <a:gd name="T65" fmla="*/ 9 h 325"/>
                <a:gd name="T66" fmla="*/ 224 w 240"/>
                <a:gd name="T67" fmla="*/ 9 h 325"/>
                <a:gd name="T68" fmla="*/ 216 w 240"/>
                <a:gd name="T69" fmla="*/ 26 h 325"/>
                <a:gd name="T70" fmla="*/ 200 w 240"/>
                <a:gd name="T71" fmla="*/ 26 h 325"/>
                <a:gd name="T72" fmla="*/ 192 w 240"/>
                <a:gd name="T73" fmla="*/ 35 h 325"/>
                <a:gd name="T74" fmla="*/ 184 w 240"/>
                <a:gd name="T75" fmla="*/ 44 h 325"/>
                <a:gd name="T76" fmla="*/ 168 w 240"/>
                <a:gd name="T77" fmla="*/ 44 h 325"/>
                <a:gd name="T78" fmla="*/ 152 w 240"/>
                <a:gd name="T79" fmla="*/ 61 h 325"/>
                <a:gd name="T80" fmla="*/ 136 w 240"/>
                <a:gd name="T81" fmla="*/ 70 h 325"/>
                <a:gd name="T82" fmla="*/ 120 w 240"/>
                <a:gd name="T83" fmla="*/ 79 h 325"/>
                <a:gd name="T84" fmla="*/ 104 w 240"/>
                <a:gd name="T85" fmla="*/ 97 h 325"/>
                <a:gd name="T86" fmla="*/ 96 w 240"/>
                <a:gd name="T87" fmla="*/ 105 h 325"/>
                <a:gd name="T88" fmla="*/ 88 w 240"/>
                <a:gd name="T89" fmla="*/ 114 h 325"/>
                <a:gd name="T90" fmla="*/ 88 w 240"/>
                <a:gd name="T91" fmla="*/ 123 h 325"/>
                <a:gd name="T92" fmla="*/ 72 w 240"/>
                <a:gd name="T93" fmla="*/ 141 h 325"/>
                <a:gd name="T94" fmla="*/ 64 w 240"/>
                <a:gd name="T95" fmla="*/ 149 h 325"/>
                <a:gd name="T96" fmla="*/ 56 w 240"/>
                <a:gd name="T97" fmla="*/ 176 h 325"/>
                <a:gd name="T98" fmla="*/ 56 w 240"/>
                <a:gd name="T99" fmla="*/ 185 h 325"/>
                <a:gd name="T100" fmla="*/ 48 w 240"/>
                <a:gd name="T101" fmla="*/ 211 h 325"/>
                <a:gd name="T102" fmla="*/ 32 w 240"/>
                <a:gd name="T103" fmla="*/ 228 h 325"/>
                <a:gd name="T104" fmla="*/ 32 w 240"/>
                <a:gd name="T105" fmla="*/ 237 h 325"/>
                <a:gd name="T106" fmla="*/ 32 w 240"/>
                <a:gd name="T107" fmla="*/ 264 h 325"/>
                <a:gd name="T108" fmla="*/ 24 w 240"/>
                <a:gd name="T109" fmla="*/ 272 h 325"/>
                <a:gd name="T110" fmla="*/ 24 w 240"/>
                <a:gd name="T111" fmla="*/ 290 h 325"/>
                <a:gd name="T112" fmla="*/ 24 w 240"/>
                <a:gd name="T113" fmla="*/ 299 h 325"/>
                <a:gd name="T114" fmla="*/ 24 w 240"/>
                <a:gd name="T115" fmla="*/ 308 h 325"/>
                <a:gd name="T116" fmla="*/ 24 w 240"/>
                <a:gd name="T117" fmla="*/ 308 h 325"/>
                <a:gd name="T118" fmla="*/ 16 w 240"/>
                <a:gd name="T119" fmla="*/ 308 h 325"/>
                <a:gd name="T120" fmla="*/ 24 w 240"/>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0"/>
                <a:gd name="T184" fmla="*/ 0 h 325"/>
                <a:gd name="T185" fmla="*/ 240 w 240"/>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0" h="325">
                  <a:moveTo>
                    <a:pt x="0" y="325"/>
                  </a:moveTo>
                  <a:lnTo>
                    <a:pt x="0" y="308"/>
                  </a:lnTo>
                  <a:lnTo>
                    <a:pt x="0" y="299"/>
                  </a:lnTo>
                  <a:lnTo>
                    <a:pt x="0" y="290"/>
                  </a:lnTo>
                  <a:lnTo>
                    <a:pt x="0" y="272"/>
                  </a:lnTo>
                  <a:lnTo>
                    <a:pt x="0" y="255"/>
                  </a:lnTo>
                  <a:lnTo>
                    <a:pt x="0" y="237"/>
                  </a:lnTo>
                  <a:lnTo>
                    <a:pt x="16" y="220"/>
                  </a:lnTo>
                  <a:lnTo>
                    <a:pt x="16" y="211"/>
                  </a:lnTo>
                  <a:lnTo>
                    <a:pt x="24" y="185"/>
                  </a:lnTo>
                  <a:lnTo>
                    <a:pt x="24" y="176"/>
                  </a:lnTo>
                  <a:lnTo>
                    <a:pt x="32" y="149"/>
                  </a:lnTo>
                  <a:lnTo>
                    <a:pt x="48" y="141"/>
                  </a:lnTo>
                  <a:lnTo>
                    <a:pt x="48" y="123"/>
                  </a:lnTo>
                  <a:lnTo>
                    <a:pt x="56" y="123"/>
                  </a:lnTo>
                  <a:lnTo>
                    <a:pt x="64" y="105"/>
                  </a:lnTo>
                  <a:lnTo>
                    <a:pt x="72" y="97"/>
                  </a:lnTo>
                  <a:lnTo>
                    <a:pt x="96" y="79"/>
                  </a:lnTo>
                  <a:lnTo>
                    <a:pt x="104" y="70"/>
                  </a:lnTo>
                  <a:lnTo>
                    <a:pt x="128" y="61"/>
                  </a:lnTo>
                  <a:lnTo>
                    <a:pt x="152" y="44"/>
                  </a:lnTo>
                  <a:lnTo>
                    <a:pt x="160" y="35"/>
                  </a:lnTo>
                  <a:lnTo>
                    <a:pt x="184" y="35"/>
                  </a:lnTo>
                  <a:lnTo>
                    <a:pt x="192" y="26"/>
                  </a:lnTo>
                  <a:lnTo>
                    <a:pt x="216" y="9"/>
                  </a:lnTo>
                  <a:lnTo>
                    <a:pt x="224" y="9"/>
                  </a:lnTo>
                  <a:lnTo>
                    <a:pt x="232" y="9"/>
                  </a:lnTo>
                  <a:lnTo>
                    <a:pt x="232" y="0"/>
                  </a:lnTo>
                  <a:lnTo>
                    <a:pt x="240" y="9"/>
                  </a:lnTo>
                  <a:lnTo>
                    <a:pt x="232" y="9"/>
                  </a:lnTo>
                  <a:lnTo>
                    <a:pt x="224" y="9"/>
                  </a:lnTo>
                  <a:lnTo>
                    <a:pt x="216" y="26"/>
                  </a:lnTo>
                  <a:lnTo>
                    <a:pt x="200" y="26"/>
                  </a:lnTo>
                  <a:lnTo>
                    <a:pt x="192" y="35"/>
                  </a:lnTo>
                  <a:lnTo>
                    <a:pt x="184" y="44"/>
                  </a:lnTo>
                  <a:lnTo>
                    <a:pt x="168" y="44"/>
                  </a:lnTo>
                  <a:lnTo>
                    <a:pt x="152" y="61"/>
                  </a:lnTo>
                  <a:lnTo>
                    <a:pt x="136" y="70"/>
                  </a:lnTo>
                  <a:lnTo>
                    <a:pt x="120" y="79"/>
                  </a:lnTo>
                  <a:lnTo>
                    <a:pt x="104" y="97"/>
                  </a:lnTo>
                  <a:lnTo>
                    <a:pt x="96" y="105"/>
                  </a:lnTo>
                  <a:lnTo>
                    <a:pt x="88" y="114"/>
                  </a:lnTo>
                  <a:lnTo>
                    <a:pt x="88" y="123"/>
                  </a:lnTo>
                  <a:lnTo>
                    <a:pt x="72" y="141"/>
                  </a:lnTo>
                  <a:lnTo>
                    <a:pt x="64" y="149"/>
                  </a:lnTo>
                  <a:lnTo>
                    <a:pt x="56" y="176"/>
                  </a:lnTo>
                  <a:lnTo>
                    <a:pt x="56" y="185"/>
                  </a:lnTo>
                  <a:lnTo>
                    <a:pt x="48" y="211"/>
                  </a:lnTo>
                  <a:lnTo>
                    <a:pt x="32" y="228"/>
                  </a:lnTo>
                  <a:lnTo>
                    <a:pt x="32" y="237"/>
                  </a:lnTo>
                  <a:lnTo>
                    <a:pt x="32" y="264"/>
                  </a:lnTo>
                  <a:lnTo>
                    <a:pt x="24" y="272"/>
                  </a:lnTo>
                  <a:lnTo>
                    <a:pt x="24" y="290"/>
                  </a:lnTo>
                  <a:lnTo>
                    <a:pt x="24" y="299"/>
                  </a:lnTo>
                  <a:lnTo>
                    <a:pt x="24" y="308"/>
                  </a:lnTo>
                  <a:lnTo>
                    <a:pt x="16" y="308"/>
                  </a:lnTo>
                  <a:lnTo>
                    <a:pt x="24"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4465" name="Group 431"/>
          <p:cNvGrpSpPr>
            <a:grpSpLocks/>
          </p:cNvGrpSpPr>
          <p:nvPr/>
        </p:nvGrpSpPr>
        <p:grpSpPr bwMode="auto">
          <a:xfrm>
            <a:off x="4627563" y="3087688"/>
            <a:ext cx="774700" cy="614362"/>
            <a:chOff x="1692" y="3226"/>
            <a:chExt cx="488" cy="387"/>
          </a:xfrm>
        </p:grpSpPr>
        <p:sp>
          <p:nvSpPr>
            <p:cNvPr id="492750" name="Freeform 432"/>
            <p:cNvSpPr>
              <a:spLocks/>
            </p:cNvSpPr>
            <p:nvPr/>
          </p:nvSpPr>
          <p:spPr bwMode="auto">
            <a:xfrm>
              <a:off x="1996" y="3226"/>
              <a:ext cx="40" cy="53"/>
            </a:xfrm>
            <a:custGeom>
              <a:avLst/>
              <a:gdLst>
                <a:gd name="T0" fmla="*/ 0 w 40"/>
                <a:gd name="T1" fmla="*/ 0 h 53"/>
                <a:gd name="T2" fmla="*/ 0 w 40"/>
                <a:gd name="T3" fmla="*/ 9 h 53"/>
                <a:gd name="T4" fmla="*/ 0 w 40"/>
                <a:gd name="T5" fmla="*/ 18 h 53"/>
                <a:gd name="T6" fmla="*/ 8 w 40"/>
                <a:gd name="T7" fmla="*/ 18 h 53"/>
                <a:gd name="T8" fmla="*/ 24 w 40"/>
                <a:gd name="T9" fmla="*/ 18 h 53"/>
                <a:gd name="T10" fmla="*/ 24 w 40"/>
                <a:gd name="T11" fmla="*/ 35 h 53"/>
                <a:gd name="T12" fmla="*/ 32 w 40"/>
                <a:gd name="T13" fmla="*/ 35 h 53"/>
                <a:gd name="T14" fmla="*/ 32 w 40"/>
                <a:gd name="T15" fmla="*/ 44 h 53"/>
                <a:gd name="T16" fmla="*/ 40 w 40"/>
                <a:gd name="T17" fmla="*/ 44 h 53"/>
                <a:gd name="T18" fmla="*/ 4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0" y="0"/>
                  </a:moveTo>
                  <a:lnTo>
                    <a:pt x="0" y="9"/>
                  </a:lnTo>
                  <a:lnTo>
                    <a:pt x="0" y="18"/>
                  </a:lnTo>
                  <a:lnTo>
                    <a:pt x="8" y="18"/>
                  </a:lnTo>
                  <a:lnTo>
                    <a:pt x="24" y="18"/>
                  </a:lnTo>
                  <a:lnTo>
                    <a:pt x="24" y="35"/>
                  </a:lnTo>
                  <a:lnTo>
                    <a:pt x="32" y="35"/>
                  </a:lnTo>
                  <a:lnTo>
                    <a:pt x="32" y="44"/>
                  </a:lnTo>
                  <a:lnTo>
                    <a:pt x="40" y="44"/>
                  </a:lnTo>
                  <a:lnTo>
                    <a:pt x="4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51" name="Freeform 433"/>
            <p:cNvSpPr>
              <a:spLocks/>
            </p:cNvSpPr>
            <p:nvPr/>
          </p:nvSpPr>
          <p:spPr bwMode="auto">
            <a:xfrm>
              <a:off x="1940" y="3226"/>
              <a:ext cx="56" cy="97"/>
            </a:xfrm>
            <a:custGeom>
              <a:avLst/>
              <a:gdLst>
                <a:gd name="T0" fmla="*/ 56 w 56"/>
                <a:gd name="T1" fmla="*/ 0 h 97"/>
                <a:gd name="T2" fmla="*/ 56 w 56"/>
                <a:gd name="T3" fmla="*/ 9 h 97"/>
                <a:gd name="T4" fmla="*/ 56 w 56"/>
                <a:gd name="T5" fmla="*/ 18 h 97"/>
                <a:gd name="T6" fmla="*/ 48 w 56"/>
                <a:gd name="T7" fmla="*/ 35 h 97"/>
                <a:gd name="T8" fmla="*/ 32 w 56"/>
                <a:gd name="T9" fmla="*/ 44 h 97"/>
                <a:gd name="T10" fmla="*/ 24 w 56"/>
                <a:gd name="T11" fmla="*/ 53 h 97"/>
                <a:gd name="T12" fmla="*/ 16 w 56"/>
                <a:gd name="T13" fmla="*/ 62 h 97"/>
                <a:gd name="T14" fmla="*/ 0 w 56"/>
                <a:gd name="T15" fmla="*/ 79 h 97"/>
                <a:gd name="T16" fmla="*/ 0 w 56"/>
                <a:gd name="T17" fmla="*/ 88 h 97"/>
                <a:gd name="T18" fmla="*/ 0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56" y="0"/>
                  </a:moveTo>
                  <a:lnTo>
                    <a:pt x="56" y="9"/>
                  </a:lnTo>
                  <a:lnTo>
                    <a:pt x="56" y="18"/>
                  </a:lnTo>
                  <a:lnTo>
                    <a:pt x="48" y="35"/>
                  </a:lnTo>
                  <a:lnTo>
                    <a:pt x="32" y="44"/>
                  </a:lnTo>
                  <a:lnTo>
                    <a:pt x="24" y="53"/>
                  </a:lnTo>
                  <a:lnTo>
                    <a:pt x="16" y="62"/>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52" name="Freeform 434"/>
            <p:cNvSpPr>
              <a:spLocks/>
            </p:cNvSpPr>
            <p:nvPr/>
          </p:nvSpPr>
          <p:spPr bwMode="auto">
            <a:xfrm>
              <a:off x="1884" y="3226"/>
              <a:ext cx="80" cy="97"/>
            </a:xfrm>
            <a:custGeom>
              <a:avLst/>
              <a:gdLst>
                <a:gd name="T0" fmla="*/ 80 w 80"/>
                <a:gd name="T1" fmla="*/ 0 h 97"/>
                <a:gd name="T2" fmla="*/ 72 w 80"/>
                <a:gd name="T3" fmla="*/ 35 h 97"/>
                <a:gd name="T4" fmla="*/ 56 w 80"/>
                <a:gd name="T5" fmla="*/ 35 h 97"/>
                <a:gd name="T6" fmla="*/ 56 w 80"/>
                <a:gd name="T7" fmla="*/ 44 h 97"/>
                <a:gd name="T8" fmla="*/ 48 w 80"/>
                <a:gd name="T9" fmla="*/ 44 h 97"/>
                <a:gd name="T10" fmla="*/ 40 w 80"/>
                <a:gd name="T11" fmla="*/ 44 h 97"/>
                <a:gd name="T12" fmla="*/ 32 w 80"/>
                <a:gd name="T13" fmla="*/ 53 h 97"/>
                <a:gd name="T14" fmla="*/ 16 w 80"/>
                <a:gd name="T15" fmla="*/ 53 h 97"/>
                <a:gd name="T16" fmla="*/ 16 w 80"/>
                <a:gd name="T17" fmla="*/ 62 h 97"/>
                <a:gd name="T18" fmla="*/ 8 w 80"/>
                <a:gd name="T19" fmla="*/ 62 h 97"/>
                <a:gd name="T20" fmla="*/ 8 w 80"/>
                <a:gd name="T21" fmla="*/ 79 h 97"/>
                <a:gd name="T22" fmla="*/ 0 w 80"/>
                <a:gd name="T23" fmla="*/ 79 h 97"/>
                <a:gd name="T24" fmla="*/ 0 w 80"/>
                <a:gd name="T25" fmla="*/ 88 h 97"/>
                <a:gd name="T26" fmla="*/ 0 w 80"/>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
                <a:gd name="T43" fmla="*/ 0 h 97"/>
                <a:gd name="T44" fmla="*/ 80 w 80"/>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 h="97">
                  <a:moveTo>
                    <a:pt x="80" y="0"/>
                  </a:moveTo>
                  <a:lnTo>
                    <a:pt x="72" y="35"/>
                  </a:lnTo>
                  <a:lnTo>
                    <a:pt x="56" y="35"/>
                  </a:lnTo>
                  <a:lnTo>
                    <a:pt x="56" y="44"/>
                  </a:lnTo>
                  <a:lnTo>
                    <a:pt x="48" y="44"/>
                  </a:lnTo>
                  <a:lnTo>
                    <a:pt x="40" y="44"/>
                  </a:lnTo>
                  <a:lnTo>
                    <a:pt x="32" y="53"/>
                  </a:lnTo>
                  <a:lnTo>
                    <a:pt x="16" y="53"/>
                  </a:lnTo>
                  <a:lnTo>
                    <a:pt x="16" y="62"/>
                  </a:lnTo>
                  <a:lnTo>
                    <a:pt x="8" y="62"/>
                  </a:lnTo>
                  <a:lnTo>
                    <a:pt x="8" y="79"/>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53" name="Freeform 435"/>
            <p:cNvSpPr>
              <a:spLocks/>
            </p:cNvSpPr>
            <p:nvPr/>
          </p:nvSpPr>
          <p:spPr bwMode="auto">
            <a:xfrm>
              <a:off x="1972" y="3270"/>
              <a:ext cx="56" cy="114"/>
            </a:xfrm>
            <a:custGeom>
              <a:avLst/>
              <a:gdLst>
                <a:gd name="T0" fmla="*/ 0 w 56"/>
                <a:gd name="T1" fmla="*/ 0 h 114"/>
                <a:gd name="T2" fmla="*/ 0 w 56"/>
                <a:gd name="T3" fmla="*/ 9 h 114"/>
                <a:gd name="T4" fmla="*/ 0 w 56"/>
                <a:gd name="T5" fmla="*/ 18 h 114"/>
                <a:gd name="T6" fmla="*/ 0 w 56"/>
                <a:gd name="T7" fmla="*/ 35 h 114"/>
                <a:gd name="T8" fmla="*/ 16 w 56"/>
                <a:gd name="T9" fmla="*/ 44 h 114"/>
                <a:gd name="T10" fmla="*/ 24 w 56"/>
                <a:gd name="T11" fmla="*/ 53 h 114"/>
                <a:gd name="T12" fmla="*/ 48 w 56"/>
                <a:gd name="T13" fmla="*/ 70 h 114"/>
                <a:gd name="T14" fmla="*/ 48 w 56"/>
                <a:gd name="T15" fmla="*/ 79 h 114"/>
                <a:gd name="T16" fmla="*/ 48 w 56"/>
                <a:gd name="T17" fmla="*/ 88 h 114"/>
                <a:gd name="T18" fmla="*/ 56 w 56"/>
                <a:gd name="T19" fmla="*/ 88 h 114"/>
                <a:gd name="T20" fmla="*/ 56 w 56"/>
                <a:gd name="T21" fmla="*/ 105 h 114"/>
                <a:gd name="T22" fmla="*/ 56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0" y="0"/>
                  </a:moveTo>
                  <a:lnTo>
                    <a:pt x="0" y="9"/>
                  </a:lnTo>
                  <a:lnTo>
                    <a:pt x="0" y="18"/>
                  </a:lnTo>
                  <a:lnTo>
                    <a:pt x="0" y="35"/>
                  </a:lnTo>
                  <a:lnTo>
                    <a:pt x="16" y="44"/>
                  </a:lnTo>
                  <a:lnTo>
                    <a:pt x="24" y="53"/>
                  </a:lnTo>
                  <a:lnTo>
                    <a:pt x="48" y="70"/>
                  </a:lnTo>
                  <a:lnTo>
                    <a:pt x="48" y="79"/>
                  </a:lnTo>
                  <a:lnTo>
                    <a:pt x="48" y="88"/>
                  </a:lnTo>
                  <a:lnTo>
                    <a:pt x="56" y="88"/>
                  </a:lnTo>
                  <a:lnTo>
                    <a:pt x="56" y="105"/>
                  </a:lnTo>
                  <a:lnTo>
                    <a:pt x="5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54" name="Freeform 436"/>
            <p:cNvSpPr>
              <a:spLocks/>
            </p:cNvSpPr>
            <p:nvPr/>
          </p:nvSpPr>
          <p:spPr bwMode="auto">
            <a:xfrm>
              <a:off x="1900" y="3226"/>
              <a:ext cx="72" cy="158"/>
            </a:xfrm>
            <a:custGeom>
              <a:avLst/>
              <a:gdLst>
                <a:gd name="T0" fmla="*/ 72 w 72"/>
                <a:gd name="T1" fmla="*/ 0 h 158"/>
                <a:gd name="T2" fmla="*/ 64 w 72"/>
                <a:gd name="T3" fmla="*/ 44 h 158"/>
                <a:gd name="T4" fmla="*/ 64 w 72"/>
                <a:gd name="T5" fmla="*/ 53 h 158"/>
                <a:gd name="T6" fmla="*/ 56 w 72"/>
                <a:gd name="T7" fmla="*/ 53 h 158"/>
                <a:gd name="T8" fmla="*/ 56 w 72"/>
                <a:gd name="T9" fmla="*/ 62 h 158"/>
                <a:gd name="T10" fmla="*/ 40 w 72"/>
                <a:gd name="T11" fmla="*/ 79 h 158"/>
                <a:gd name="T12" fmla="*/ 32 w 72"/>
                <a:gd name="T13" fmla="*/ 79 h 158"/>
                <a:gd name="T14" fmla="*/ 32 w 72"/>
                <a:gd name="T15" fmla="*/ 88 h 158"/>
                <a:gd name="T16" fmla="*/ 24 w 72"/>
                <a:gd name="T17" fmla="*/ 88 h 158"/>
                <a:gd name="T18" fmla="*/ 24 w 72"/>
                <a:gd name="T19" fmla="*/ 97 h 158"/>
                <a:gd name="T20" fmla="*/ 24 w 72"/>
                <a:gd name="T21" fmla="*/ 114 h 158"/>
                <a:gd name="T22" fmla="*/ 16 w 72"/>
                <a:gd name="T23" fmla="*/ 114 h 158"/>
                <a:gd name="T24" fmla="*/ 16 w 72"/>
                <a:gd name="T25" fmla="*/ 123 h 158"/>
                <a:gd name="T26" fmla="*/ 0 w 72"/>
                <a:gd name="T27" fmla="*/ 132 h 158"/>
                <a:gd name="T28" fmla="*/ 0 w 72"/>
                <a:gd name="T29" fmla="*/ 149 h 158"/>
                <a:gd name="T30" fmla="*/ 16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72" y="0"/>
                  </a:moveTo>
                  <a:lnTo>
                    <a:pt x="64" y="44"/>
                  </a:lnTo>
                  <a:lnTo>
                    <a:pt x="64" y="53"/>
                  </a:lnTo>
                  <a:lnTo>
                    <a:pt x="56" y="53"/>
                  </a:lnTo>
                  <a:lnTo>
                    <a:pt x="56" y="62"/>
                  </a:lnTo>
                  <a:lnTo>
                    <a:pt x="40" y="79"/>
                  </a:lnTo>
                  <a:lnTo>
                    <a:pt x="32" y="79"/>
                  </a:lnTo>
                  <a:lnTo>
                    <a:pt x="32" y="88"/>
                  </a:lnTo>
                  <a:lnTo>
                    <a:pt x="24" y="88"/>
                  </a:lnTo>
                  <a:lnTo>
                    <a:pt x="24" y="97"/>
                  </a:lnTo>
                  <a:lnTo>
                    <a:pt x="24" y="114"/>
                  </a:lnTo>
                  <a:lnTo>
                    <a:pt x="16" y="114"/>
                  </a:lnTo>
                  <a:lnTo>
                    <a:pt x="16" y="123"/>
                  </a:lnTo>
                  <a:lnTo>
                    <a:pt x="0" y="132"/>
                  </a:lnTo>
                  <a:lnTo>
                    <a:pt x="0" y="149"/>
                  </a:lnTo>
                  <a:lnTo>
                    <a:pt x="16"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55" name="Freeform 437"/>
            <p:cNvSpPr>
              <a:spLocks/>
            </p:cNvSpPr>
            <p:nvPr/>
          </p:nvSpPr>
          <p:spPr bwMode="auto">
            <a:xfrm>
              <a:off x="1972" y="3226"/>
              <a:ext cx="96" cy="114"/>
            </a:xfrm>
            <a:custGeom>
              <a:avLst/>
              <a:gdLst>
                <a:gd name="T0" fmla="*/ 0 w 96"/>
                <a:gd name="T1" fmla="*/ 0 h 114"/>
                <a:gd name="T2" fmla="*/ 24 w 96"/>
                <a:gd name="T3" fmla="*/ 35 h 114"/>
                <a:gd name="T4" fmla="*/ 32 w 96"/>
                <a:gd name="T5" fmla="*/ 44 h 114"/>
                <a:gd name="T6" fmla="*/ 48 w 96"/>
                <a:gd name="T7" fmla="*/ 44 h 114"/>
                <a:gd name="T8" fmla="*/ 56 w 96"/>
                <a:gd name="T9" fmla="*/ 44 h 114"/>
                <a:gd name="T10" fmla="*/ 64 w 96"/>
                <a:gd name="T11" fmla="*/ 44 h 114"/>
                <a:gd name="T12" fmla="*/ 64 w 96"/>
                <a:gd name="T13" fmla="*/ 53 h 114"/>
                <a:gd name="T14" fmla="*/ 80 w 96"/>
                <a:gd name="T15" fmla="*/ 53 h 114"/>
                <a:gd name="T16" fmla="*/ 88 w 96"/>
                <a:gd name="T17" fmla="*/ 62 h 114"/>
                <a:gd name="T18" fmla="*/ 96 w 96"/>
                <a:gd name="T19" fmla="*/ 79 h 114"/>
                <a:gd name="T20" fmla="*/ 96 w 96"/>
                <a:gd name="T21" fmla="*/ 88 h 114"/>
                <a:gd name="T22" fmla="*/ 96 w 96"/>
                <a:gd name="T23" fmla="*/ 97 h 114"/>
                <a:gd name="T24" fmla="*/ 96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0" y="0"/>
                  </a:moveTo>
                  <a:lnTo>
                    <a:pt x="24" y="35"/>
                  </a:lnTo>
                  <a:lnTo>
                    <a:pt x="32" y="44"/>
                  </a:lnTo>
                  <a:lnTo>
                    <a:pt x="48" y="44"/>
                  </a:lnTo>
                  <a:lnTo>
                    <a:pt x="56" y="44"/>
                  </a:lnTo>
                  <a:lnTo>
                    <a:pt x="64" y="44"/>
                  </a:lnTo>
                  <a:lnTo>
                    <a:pt x="64" y="53"/>
                  </a:lnTo>
                  <a:lnTo>
                    <a:pt x="80" y="53"/>
                  </a:lnTo>
                  <a:lnTo>
                    <a:pt x="88" y="62"/>
                  </a:lnTo>
                  <a:lnTo>
                    <a:pt x="96" y="79"/>
                  </a:lnTo>
                  <a:lnTo>
                    <a:pt x="96" y="88"/>
                  </a:lnTo>
                  <a:lnTo>
                    <a:pt x="96" y="97"/>
                  </a:lnTo>
                  <a:lnTo>
                    <a:pt x="9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56" name="Freeform 438"/>
            <p:cNvSpPr>
              <a:spLocks/>
            </p:cNvSpPr>
            <p:nvPr/>
          </p:nvSpPr>
          <p:spPr bwMode="auto">
            <a:xfrm>
              <a:off x="1988" y="3270"/>
              <a:ext cx="40" cy="132"/>
            </a:xfrm>
            <a:custGeom>
              <a:avLst/>
              <a:gdLst>
                <a:gd name="T0" fmla="*/ 40 w 40"/>
                <a:gd name="T1" fmla="*/ 0 h 132"/>
                <a:gd name="T2" fmla="*/ 40 w 40"/>
                <a:gd name="T3" fmla="*/ 9 h 132"/>
                <a:gd name="T4" fmla="*/ 40 w 40"/>
                <a:gd name="T5" fmla="*/ 18 h 132"/>
                <a:gd name="T6" fmla="*/ 40 w 40"/>
                <a:gd name="T7" fmla="*/ 35 h 132"/>
                <a:gd name="T8" fmla="*/ 40 w 40"/>
                <a:gd name="T9" fmla="*/ 44 h 132"/>
                <a:gd name="T10" fmla="*/ 32 w 40"/>
                <a:gd name="T11" fmla="*/ 53 h 132"/>
                <a:gd name="T12" fmla="*/ 16 w 40"/>
                <a:gd name="T13" fmla="*/ 70 h 132"/>
                <a:gd name="T14" fmla="*/ 16 w 40"/>
                <a:gd name="T15" fmla="*/ 79 h 132"/>
                <a:gd name="T16" fmla="*/ 8 w 40"/>
                <a:gd name="T17" fmla="*/ 88 h 132"/>
                <a:gd name="T18" fmla="*/ 8 w 40"/>
                <a:gd name="T19" fmla="*/ 105 h 132"/>
                <a:gd name="T20" fmla="*/ 0 w 40"/>
                <a:gd name="T21" fmla="*/ 105 h 132"/>
                <a:gd name="T22" fmla="*/ 0 w 40"/>
                <a:gd name="T23" fmla="*/ 114 h 132"/>
                <a:gd name="T24" fmla="*/ 0 w 40"/>
                <a:gd name="T25" fmla="*/ 123 h 132"/>
                <a:gd name="T26" fmla="*/ 0 w 40"/>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132"/>
                <a:gd name="T44" fmla="*/ 40 w 40"/>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132">
                  <a:moveTo>
                    <a:pt x="40" y="0"/>
                  </a:moveTo>
                  <a:lnTo>
                    <a:pt x="40" y="9"/>
                  </a:lnTo>
                  <a:lnTo>
                    <a:pt x="40" y="18"/>
                  </a:lnTo>
                  <a:lnTo>
                    <a:pt x="40" y="35"/>
                  </a:lnTo>
                  <a:lnTo>
                    <a:pt x="40" y="44"/>
                  </a:lnTo>
                  <a:lnTo>
                    <a:pt x="32" y="53"/>
                  </a:lnTo>
                  <a:lnTo>
                    <a:pt x="16" y="70"/>
                  </a:lnTo>
                  <a:lnTo>
                    <a:pt x="16" y="79"/>
                  </a:lnTo>
                  <a:lnTo>
                    <a:pt x="8" y="88"/>
                  </a:lnTo>
                  <a:lnTo>
                    <a:pt x="8" y="105"/>
                  </a:lnTo>
                  <a:lnTo>
                    <a:pt x="0" y="105"/>
                  </a:lnTo>
                  <a:lnTo>
                    <a:pt x="0" y="114"/>
                  </a:lnTo>
                  <a:lnTo>
                    <a:pt x="0" y="123"/>
                  </a:lnTo>
                  <a:lnTo>
                    <a:pt x="0"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57" name="Freeform 439"/>
            <p:cNvSpPr>
              <a:spLocks/>
            </p:cNvSpPr>
            <p:nvPr/>
          </p:nvSpPr>
          <p:spPr bwMode="auto">
            <a:xfrm>
              <a:off x="1948" y="3305"/>
              <a:ext cx="40" cy="88"/>
            </a:xfrm>
            <a:custGeom>
              <a:avLst/>
              <a:gdLst>
                <a:gd name="T0" fmla="*/ 0 w 40"/>
                <a:gd name="T1" fmla="*/ 0 h 88"/>
                <a:gd name="T2" fmla="*/ 0 w 40"/>
                <a:gd name="T3" fmla="*/ 26 h 88"/>
                <a:gd name="T4" fmla="*/ 8 w 40"/>
                <a:gd name="T5" fmla="*/ 35 h 88"/>
                <a:gd name="T6" fmla="*/ 16 w 40"/>
                <a:gd name="T7" fmla="*/ 44 h 88"/>
                <a:gd name="T8" fmla="*/ 32 w 40"/>
                <a:gd name="T9" fmla="*/ 44 h 88"/>
                <a:gd name="T10" fmla="*/ 32 w 40"/>
                <a:gd name="T11" fmla="*/ 62 h 88"/>
                <a:gd name="T12" fmla="*/ 40 w 40"/>
                <a:gd name="T13" fmla="*/ 62 h 88"/>
                <a:gd name="T14" fmla="*/ 40 w 40"/>
                <a:gd name="T15" fmla="*/ 70 h 88"/>
                <a:gd name="T16" fmla="*/ 40 w 40"/>
                <a:gd name="T17" fmla="*/ 79 h 88"/>
                <a:gd name="T18" fmla="*/ 4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0" y="0"/>
                  </a:moveTo>
                  <a:lnTo>
                    <a:pt x="0" y="26"/>
                  </a:lnTo>
                  <a:lnTo>
                    <a:pt x="8" y="35"/>
                  </a:lnTo>
                  <a:lnTo>
                    <a:pt x="16" y="44"/>
                  </a:lnTo>
                  <a:lnTo>
                    <a:pt x="32" y="44"/>
                  </a:lnTo>
                  <a:lnTo>
                    <a:pt x="32" y="62"/>
                  </a:lnTo>
                  <a:lnTo>
                    <a:pt x="40" y="62"/>
                  </a:lnTo>
                  <a:lnTo>
                    <a:pt x="40" y="70"/>
                  </a:lnTo>
                  <a:lnTo>
                    <a:pt x="40" y="79"/>
                  </a:lnTo>
                  <a:lnTo>
                    <a:pt x="4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58" name="Freeform 440"/>
            <p:cNvSpPr>
              <a:spLocks/>
            </p:cNvSpPr>
            <p:nvPr/>
          </p:nvSpPr>
          <p:spPr bwMode="auto">
            <a:xfrm>
              <a:off x="1900" y="3279"/>
              <a:ext cx="64" cy="140"/>
            </a:xfrm>
            <a:custGeom>
              <a:avLst/>
              <a:gdLst>
                <a:gd name="T0" fmla="*/ 0 w 64"/>
                <a:gd name="T1" fmla="*/ 0 h 140"/>
                <a:gd name="T2" fmla="*/ 16 w 64"/>
                <a:gd name="T3" fmla="*/ 61 h 140"/>
                <a:gd name="T4" fmla="*/ 24 w 64"/>
                <a:gd name="T5" fmla="*/ 70 h 140"/>
                <a:gd name="T6" fmla="*/ 32 w 64"/>
                <a:gd name="T7" fmla="*/ 79 h 140"/>
                <a:gd name="T8" fmla="*/ 32 w 64"/>
                <a:gd name="T9" fmla="*/ 105 h 140"/>
                <a:gd name="T10" fmla="*/ 40 w 64"/>
                <a:gd name="T11" fmla="*/ 114 h 140"/>
                <a:gd name="T12" fmla="*/ 40 w 64"/>
                <a:gd name="T13" fmla="*/ 123 h 140"/>
                <a:gd name="T14" fmla="*/ 56 w 64"/>
                <a:gd name="T15" fmla="*/ 123 h 140"/>
                <a:gd name="T16" fmla="*/ 64 w 64"/>
                <a:gd name="T17" fmla="*/ 123 h 140"/>
                <a:gd name="T18" fmla="*/ 64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0" y="0"/>
                  </a:moveTo>
                  <a:lnTo>
                    <a:pt x="16" y="61"/>
                  </a:lnTo>
                  <a:lnTo>
                    <a:pt x="24" y="70"/>
                  </a:lnTo>
                  <a:lnTo>
                    <a:pt x="32" y="79"/>
                  </a:lnTo>
                  <a:lnTo>
                    <a:pt x="32" y="105"/>
                  </a:lnTo>
                  <a:lnTo>
                    <a:pt x="40" y="114"/>
                  </a:lnTo>
                  <a:lnTo>
                    <a:pt x="40" y="123"/>
                  </a:lnTo>
                  <a:lnTo>
                    <a:pt x="56" y="123"/>
                  </a:lnTo>
                  <a:lnTo>
                    <a:pt x="64" y="123"/>
                  </a:lnTo>
                  <a:lnTo>
                    <a:pt x="64"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59" name="Freeform 441"/>
            <p:cNvSpPr>
              <a:spLocks/>
            </p:cNvSpPr>
            <p:nvPr/>
          </p:nvSpPr>
          <p:spPr bwMode="auto">
            <a:xfrm>
              <a:off x="1852" y="3226"/>
              <a:ext cx="104" cy="193"/>
            </a:xfrm>
            <a:custGeom>
              <a:avLst/>
              <a:gdLst>
                <a:gd name="T0" fmla="*/ 104 w 104"/>
                <a:gd name="T1" fmla="*/ 0 h 193"/>
                <a:gd name="T2" fmla="*/ 80 w 104"/>
                <a:gd name="T3" fmla="*/ 18 h 193"/>
                <a:gd name="T4" fmla="*/ 72 w 104"/>
                <a:gd name="T5" fmla="*/ 35 h 193"/>
                <a:gd name="T6" fmla="*/ 64 w 104"/>
                <a:gd name="T7" fmla="*/ 44 h 193"/>
                <a:gd name="T8" fmla="*/ 64 w 104"/>
                <a:gd name="T9" fmla="*/ 53 h 193"/>
                <a:gd name="T10" fmla="*/ 48 w 104"/>
                <a:gd name="T11" fmla="*/ 53 h 193"/>
                <a:gd name="T12" fmla="*/ 48 w 104"/>
                <a:gd name="T13" fmla="*/ 62 h 193"/>
                <a:gd name="T14" fmla="*/ 40 w 104"/>
                <a:gd name="T15" fmla="*/ 62 h 193"/>
                <a:gd name="T16" fmla="*/ 32 w 104"/>
                <a:gd name="T17" fmla="*/ 79 h 193"/>
                <a:gd name="T18" fmla="*/ 32 w 104"/>
                <a:gd name="T19" fmla="*/ 88 h 193"/>
                <a:gd name="T20" fmla="*/ 16 w 104"/>
                <a:gd name="T21" fmla="*/ 88 h 193"/>
                <a:gd name="T22" fmla="*/ 16 w 104"/>
                <a:gd name="T23" fmla="*/ 97 h 193"/>
                <a:gd name="T24" fmla="*/ 8 w 104"/>
                <a:gd name="T25" fmla="*/ 97 h 193"/>
                <a:gd name="T26" fmla="*/ 8 w 104"/>
                <a:gd name="T27" fmla="*/ 114 h 193"/>
                <a:gd name="T28" fmla="*/ 8 w 104"/>
                <a:gd name="T29" fmla="*/ 123 h 193"/>
                <a:gd name="T30" fmla="*/ 0 w 104"/>
                <a:gd name="T31" fmla="*/ 132 h 193"/>
                <a:gd name="T32" fmla="*/ 0 w 104"/>
                <a:gd name="T33" fmla="*/ 149 h 193"/>
                <a:gd name="T34" fmla="*/ 0 w 104"/>
                <a:gd name="T35" fmla="*/ 158 h 193"/>
                <a:gd name="T36" fmla="*/ 0 w 104"/>
                <a:gd name="T37" fmla="*/ 167 h 193"/>
                <a:gd name="T38" fmla="*/ 0 w 104"/>
                <a:gd name="T39" fmla="*/ 176 h 193"/>
                <a:gd name="T40" fmla="*/ 0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104" y="0"/>
                  </a:moveTo>
                  <a:lnTo>
                    <a:pt x="80" y="18"/>
                  </a:lnTo>
                  <a:lnTo>
                    <a:pt x="72" y="35"/>
                  </a:lnTo>
                  <a:lnTo>
                    <a:pt x="64" y="44"/>
                  </a:lnTo>
                  <a:lnTo>
                    <a:pt x="64" y="53"/>
                  </a:lnTo>
                  <a:lnTo>
                    <a:pt x="48" y="53"/>
                  </a:lnTo>
                  <a:lnTo>
                    <a:pt x="48" y="62"/>
                  </a:lnTo>
                  <a:lnTo>
                    <a:pt x="40" y="62"/>
                  </a:lnTo>
                  <a:lnTo>
                    <a:pt x="32" y="79"/>
                  </a:lnTo>
                  <a:lnTo>
                    <a:pt x="32" y="88"/>
                  </a:lnTo>
                  <a:lnTo>
                    <a:pt x="16" y="88"/>
                  </a:lnTo>
                  <a:lnTo>
                    <a:pt x="16" y="97"/>
                  </a:lnTo>
                  <a:lnTo>
                    <a:pt x="8" y="97"/>
                  </a:lnTo>
                  <a:lnTo>
                    <a:pt x="8" y="114"/>
                  </a:lnTo>
                  <a:lnTo>
                    <a:pt x="8" y="123"/>
                  </a:lnTo>
                  <a:lnTo>
                    <a:pt x="0" y="132"/>
                  </a:lnTo>
                  <a:lnTo>
                    <a:pt x="0" y="149"/>
                  </a:lnTo>
                  <a:lnTo>
                    <a:pt x="0" y="158"/>
                  </a:lnTo>
                  <a:lnTo>
                    <a:pt x="0" y="167"/>
                  </a:lnTo>
                  <a:lnTo>
                    <a:pt x="0" y="176"/>
                  </a:lnTo>
                  <a:lnTo>
                    <a:pt x="0"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60" name="Freeform 442"/>
            <p:cNvSpPr>
              <a:spLocks/>
            </p:cNvSpPr>
            <p:nvPr/>
          </p:nvSpPr>
          <p:spPr bwMode="auto">
            <a:xfrm>
              <a:off x="2044" y="3305"/>
              <a:ext cx="16" cy="106"/>
            </a:xfrm>
            <a:custGeom>
              <a:avLst/>
              <a:gdLst>
                <a:gd name="T0" fmla="*/ 8 w 16"/>
                <a:gd name="T1" fmla="*/ 0 h 106"/>
                <a:gd name="T2" fmla="*/ 8 w 16"/>
                <a:gd name="T3" fmla="*/ 9 h 106"/>
                <a:gd name="T4" fmla="*/ 8 w 16"/>
                <a:gd name="T5" fmla="*/ 26 h 106"/>
                <a:gd name="T6" fmla="*/ 8 w 16"/>
                <a:gd name="T7" fmla="*/ 35 h 106"/>
                <a:gd name="T8" fmla="*/ 0 w 16"/>
                <a:gd name="T9" fmla="*/ 35 h 106"/>
                <a:gd name="T10" fmla="*/ 0 w 16"/>
                <a:gd name="T11" fmla="*/ 44 h 106"/>
                <a:gd name="T12" fmla="*/ 0 w 16"/>
                <a:gd name="T13" fmla="*/ 62 h 106"/>
                <a:gd name="T14" fmla="*/ 8 w 16"/>
                <a:gd name="T15" fmla="*/ 70 h 106"/>
                <a:gd name="T16" fmla="*/ 8 w 16"/>
                <a:gd name="T17" fmla="*/ 79 h 106"/>
                <a:gd name="T18" fmla="*/ 16 w 16"/>
                <a:gd name="T19" fmla="*/ 88 h 106"/>
                <a:gd name="T20" fmla="*/ 16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0" y="35"/>
                  </a:lnTo>
                  <a:lnTo>
                    <a:pt x="0" y="44"/>
                  </a:lnTo>
                  <a:lnTo>
                    <a:pt x="0" y="62"/>
                  </a:lnTo>
                  <a:lnTo>
                    <a:pt x="8" y="70"/>
                  </a:lnTo>
                  <a:lnTo>
                    <a:pt x="8" y="79"/>
                  </a:lnTo>
                  <a:lnTo>
                    <a:pt x="16" y="88"/>
                  </a:lnTo>
                  <a:lnTo>
                    <a:pt x="16"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61" name="Freeform 443"/>
            <p:cNvSpPr>
              <a:spLocks/>
            </p:cNvSpPr>
            <p:nvPr/>
          </p:nvSpPr>
          <p:spPr bwMode="auto">
            <a:xfrm>
              <a:off x="2020" y="3375"/>
              <a:ext cx="8" cy="62"/>
            </a:xfrm>
            <a:custGeom>
              <a:avLst/>
              <a:gdLst>
                <a:gd name="T0" fmla="*/ 8 w 8"/>
                <a:gd name="T1" fmla="*/ 0 h 62"/>
                <a:gd name="T2" fmla="*/ 0 w 8"/>
                <a:gd name="T3" fmla="*/ 9 h 62"/>
                <a:gd name="T4" fmla="*/ 0 w 8"/>
                <a:gd name="T5" fmla="*/ 18 h 62"/>
                <a:gd name="T6" fmla="*/ 0 w 8"/>
                <a:gd name="T7" fmla="*/ 27 h 62"/>
                <a:gd name="T8" fmla="*/ 0 w 8"/>
                <a:gd name="T9" fmla="*/ 44 h 62"/>
                <a:gd name="T10" fmla="*/ 0 w 8"/>
                <a:gd name="T11" fmla="*/ 53 h 62"/>
                <a:gd name="T12" fmla="*/ 0 w 8"/>
                <a:gd name="T13" fmla="*/ 62 h 62"/>
                <a:gd name="T14" fmla="*/ 0 60000 65536"/>
                <a:gd name="T15" fmla="*/ 0 60000 65536"/>
                <a:gd name="T16" fmla="*/ 0 60000 65536"/>
                <a:gd name="T17" fmla="*/ 0 60000 65536"/>
                <a:gd name="T18" fmla="*/ 0 60000 65536"/>
                <a:gd name="T19" fmla="*/ 0 60000 65536"/>
                <a:gd name="T20" fmla="*/ 0 60000 65536"/>
                <a:gd name="T21" fmla="*/ 0 w 8"/>
                <a:gd name="T22" fmla="*/ 0 h 62"/>
                <a:gd name="T23" fmla="*/ 8 w 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62">
                  <a:moveTo>
                    <a:pt x="8" y="0"/>
                  </a:moveTo>
                  <a:lnTo>
                    <a:pt x="0" y="9"/>
                  </a:lnTo>
                  <a:lnTo>
                    <a:pt x="0" y="18"/>
                  </a:lnTo>
                  <a:lnTo>
                    <a:pt x="0" y="27"/>
                  </a:lnTo>
                  <a:lnTo>
                    <a:pt x="0" y="44"/>
                  </a:lnTo>
                  <a:lnTo>
                    <a:pt x="0" y="53"/>
                  </a:lnTo>
                  <a:lnTo>
                    <a:pt x="0"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62" name="Freeform 444"/>
            <p:cNvSpPr>
              <a:spLocks/>
            </p:cNvSpPr>
            <p:nvPr/>
          </p:nvSpPr>
          <p:spPr bwMode="auto">
            <a:xfrm>
              <a:off x="2060" y="3340"/>
              <a:ext cx="40" cy="79"/>
            </a:xfrm>
            <a:custGeom>
              <a:avLst/>
              <a:gdLst>
                <a:gd name="T0" fmla="*/ 8 w 40"/>
                <a:gd name="T1" fmla="*/ 0 h 79"/>
                <a:gd name="T2" fmla="*/ 0 w 40"/>
                <a:gd name="T3" fmla="*/ 9 h 79"/>
                <a:gd name="T4" fmla="*/ 8 w 40"/>
                <a:gd name="T5" fmla="*/ 18 h 79"/>
                <a:gd name="T6" fmla="*/ 8 w 40"/>
                <a:gd name="T7" fmla="*/ 35 h 79"/>
                <a:gd name="T8" fmla="*/ 24 w 40"/>
                <a:gd name="T9" fmla="*/ 35 h 79"/>
                <a:gd name="T10" fmla="*/ 32 w 40"/>
                <a:gd name="T11" fmla="*/ 44 h 79"/>
                <a:gd name="T12" fmla="*/ 40 w 40"/>
                <a:gd name="T13" fmla="*/ 53 h 79"/>
                <a:gd name="T14" fmla="*/ 40 w 40"/>
                <a:gd name="T15" fmla="*/ 62 h 79"/>
                <a:gd name="T16" fmla="*/ 4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8" y="0"/>
                  </a:moveTo>
                  <a:lnTo>
                    <a:pt x="0" y="9"/>
                  </a:lnTo>
                  <a:lnTo>
                    <a:pt x="8" y="18"/>
                  </a:lnTo>
                  <a:lnTo>
                    <a:pt x="8" y="35"/>
                  </a:lnTo>
                  <a:lnTo>
                    <a:pt x="24" y="35"/>
                  </a:lnTo>
                  <a:lnTo>
                    <a:pt x="32" y="44"/>
                  </a:lnTo>
                  <a:lnTo>
                    <a:pt x="40" y="53"/>
                  </a:lnTo>
                  <a:lnTo>
                    <a:pt x="40" y="62"/>
                  </a:lnTo>
                  <a:lnTo>
                    <a:pt x="4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63" name="Freeform 445"/>
            <p:cNvSpPr>
              <a:spLocks/>
            </p:cNvSpPr>
            <p:nvPr/>
          </p:nvSpPr>
          <p:spPr bwMode="auto">
            <a:xfrm>
              <a:off x="2060" y="3288"/>
              <a:ext cx="64" cy="70"/>
            </a:xfrm>
            <a:custGeom>
              <a:avLst/>
              <a:gdLst>
                <a:gd name="T0" fmla="*/ 0 w 64"/>
                <a:gd name="T1" fmla="*/ 0 h 70"/>
                <a:gd name="T2" fmla="*/ 8 w 64"/>
                <a:gd name="T3" fmla="*/ 0 h 70"/>
                <a:gd name="T4" fmla="*/ 24 w 64"/>
                <a:gd name="T5" fmla="*/ 0 h 70"/>
                <a:gd name="T6" fmla="*/ 32 w 64"/>
                <a:gd name="T7" fmla="*/ 17 h 70"/>
                <a:gd name="T8" fmla="*/ 40 w 64"/>
                <a:gd name="T9" fmla="*/ 17 h 70"/>
                <a:gd name="T10" fmla="*/ 40 w 64"/>
                <a:gd name="T11" fmla="*/ 26 h 70"/>
                <a:gd name="T12" fmla="*/ 56 w 64"/>
                <a:gd name="T13" fmla="*/ 26 h 70"/>
                <a:gd name="T14" fmla="*/ 56 w 64"/>
                <a:gd name="T15" fmla="*/ 35 h 70"/>
                <a:gd name="T16" fmla="*/ 56 w 64"/>
                <a:gd name="T17" fmla="*/ 52 h 70"/>
                <a:gd name="T18" fmla="*/ 64 w 64"/>
                <a:gd name="T19" fmla="*/ 61 h 70"/>
                <a:gd name="T20" fmla="*/ 64 w 64"/>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70"/>
                <a:gd name="T35" fmla="*/ 64 w 64"/>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70">
                  <a:moveTo>
                    <a:pt x="0" y="0"/>
                  </a:moveTo>
                  <a:lnTo>
                    <a:pt x="8" y="0"/>
                  </a:lnTo>
                  <a:lnTo>
                    <a:pt x="24" y="0"/>
                  </a:lnTo>
                  <a:lnTo>
                    <a:pt x="32" y="17"/>
                  </a:lnTo>
                  <a:lnTo>
                    <a:pt x="40" y="17"/>
                  </a:lnTo>
                  <a:lnTo>
                    <a:pt x="40" y="26"/>
                  </a:lnTo>
                  <a:lnTo>
                    <a:pt x="56" y="26"/>
                  </a:lnTo>
                  <a:lnTo>
                    <a:pt x="56" y="35"/>
                  </a:lnTo>
                  <a:lnTo>
                    <a:pt x="56" y="52"/>
                  </a:lnTo>
                  <a:lnTo>
                    <a:pt x="64" y="61"/>
                  </a:lnTo>
                  <a:lnTo>
                    <a:pt x="64"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64" name="Freeform 446"/>
            <p:cNvSpPr>
              <a:spLocks/>
            </p:cNvSpPr>
            <p:nvPr/>
          </p:nvSpPr>
          <p:spPr bwMode="auto">
            <a:xfrm>
              <a:off x="1788" y="3331"/>
              <a:ext cx="72" cy="80"/>
            </a:xfrm>
            <a:custGeom>
              <a:avLst/>
              <a:gdLst>
                <a:gd name="T0" fmla="*/ 72 w 72"/>
                <a:gd name="T1" fmla="*/ 0 h 80"/>
                <a:gd name="T2" fmla="*/ 72 w 72"/>
                <a:gd name="T3" fmla="*/ 9 h 80"/>
                <a:gd name="T4" fmla="*/ 64 w 72"/>
                <a:gd name="T5" fmla="*/ 9 h 80"/>
                <a:gd name="T6" fmla="*/ 56 w 72"/>
                <a:gd name="T7" fmla="*/ 9 h 80"/>
                <a:gd name="T8" fmla="*/ 40 w 72"/>
                <a:gd name="T9" fmla="*/ 18 h 80"/>
                <a:gd name="T10" fmla="*/ 32 w 72"/>
                <a:gd name="T11" fmla="*/ 36 h 80"/>
                <a:gd name="T12" fmla="*/ 24 w 72"/>
                <a:gd name="T13" fmla="*/ 44 h 80"/>
                <a:gd name="T14" fmla="*/ 8 w 72"/>
                <a:gd name="T15" fmla="*/ 53 h 80"/>
                <a:gd name="T16" fmla="*/ 8 w 72"/>
                <a:gd name="T17" fmla="*/ 62 h 80"/>
                <a:gd name="T18" fmla="*/ 8 w 72"/>
                <a:gd name="T19" fmla="*/ 80 h 80"/>
                <a:gd name="T20" fmla="*/ 0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72" y="0"/>
                  </a:moveTo>
                  <a:lnTo>
                    <a:pt x="72" y="9"/>
                  </a:lnTo>
                  <a:lnTo>
                    <a:pt x="64" y="9"/>
                  </a:lnTo>
                  <a:lnTo>
                    <a:pt x="56" y="9"/>
                  </a:lnTo>
                  <a:lnTo>
                    <a:pt x="40" y="18"/>
                  </a:lnTo>
                  <a:lnTo>
                    <a:pt x="32" y="36"/>
                  </a:lnTo>
                  <a:lnTo>
                    <a:pt x="24" y="44"/>
                  </a:lnTo>
                  <a:lnTo>
                    <a:pt x="8" y="53"/>
                  </a:lnTo>
                  <a:lnTo>
                    <a:pt x="8" y="62"/>
                  </a:lnTo>
                  <a:lnTo>
                    <a:pt x="8" y="80"/>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65" name="Freeform 447"/>
            <p:cNvSpPr>
              <a:spLocks/>
            </p:cNvSpPr>
            <p:nvPr/>
          </p:nvSpPr>
          <p:spPr bwMode="auto">
            <a:xfrm>
              <a:off x="1860" y="3323"/>
              <a:ext cx="40" cy="105"/>
            </a:xfrm>
            <a:custGeom>
              <a:avLst/>
              <a:gdLst>
                <a:gd name="T0" fmla="*/ 0 w 40"/>
                <a:gd name="T1" fmla="*/ 0 h 105"/>
                <a:gd name="T2" fmla="*/ 8 w 40"/>
                <a:gd name="T3" fmla="*/ 17 h 105"/>
                <a:gd name="T4" fmla="*/ 8 w 40"/>
                <a:gd name="T5" fmla="*/ 26 h 105"/>
                <a:gd name="T6" fmla="*/ 8 w 40"/>
                <a:gd name="T7" fmla="*/ 35 h 105"/>
                <a:gd name="T8" fmla="*/ 24 w 40"/>
                <a:gd name="T9" fmla="*/ 35 h 105"/>
                <a:gd name="T10" fmla="*/ 24 w 40"/>
                <a:gd name="T11" fmla="*/ 52 h 105"/>
                <a:gd name="T12" fmla="*/ 32 w 40"/>
                <a:gd name="T13" fmla="*/ 61 h 105"/>
                <a:gd name="T14" fmla="*/ 40 w 40"/>
                <a:gd name="T15" fmla="*/ 70 h 105"/>
                <a:gd name="T16" fmla="*/ 40 w 40"/>
                <a:gd name="T17" fmla="*/ 79 h 105"/>
                <a:gd name="T18" fmla="*/ 40 w 40"/>
                <a:gd name="T19" fmla="*/ 96 h 105"/>
                <a:gd name="T20" fmla="*/ 4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0" y="0"/>
                  </a:moveTo>
                  <a:lnTo>
                    <a:pt x="8" y="17"/>
                  </a:lnTo>
                  <a:lnTo>
                    <a:pt x="8" y="26"/>
                  </a:lnTo>
                  <a:lnTo>
                    <a:pt x="8" y="35"/>
                  </a:lnTo>
                  <a:lnTo>
                    <a:pt x="24" y="35"/>
                  </a:lnTo>
                  <a:lnTo>
                    <a:pt x="24" y="52"/>
                  </a:lnTo>
                  <a:lnTo>
                    <a:pt x="32" y="61"/>
                  </a:lnTo>
                  <a:lnTo>
                    <a:pt x="40" y="70"/>
                  </a:lnTo>
                  <a:lnTo>
                    <a:pt x="40" y="79"/>
                  </a:lnTo>
                  <a:lnTo>
                    <a:pt x="40" y="96"/>
                  </a:lnTo>
                  <a:lnTo>
                    <a:pt x="4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66" name="Freeform 448"/>
            <p:cNvSpPr>
              <a:spLocks/>
            </p:cNvSpPr>
            <p:nvPr/>
          </p:nvSpPr>
          <p:spPr bwMode="auto">
            <a:xfrm>
              <a:off x="1796" y="3411"/>
              <a:ext cx="48" cy="70"/>
            </a:xfrm>
            <a:custGeom>
              <a:avLst/>
              <a:gdLst>
                <a:gd name="T0" fmla="*/ 48 w 48"/>
                <a:gd name="T1" fmla="*/ 0 h 70"/>
                <a:gd name="T2" fmla="*/ 48 w 48"/>
                <a:gd name="T3" fmla="*/ 8 h 70"/>
                <a:gd name="T4" fmla="*/ 32 w 48"/>
                <a:gd name="T5" fmla="*/ 8 h 70"/>
                <a:gd name="T6" fmla="*/ 24 w 48"/>
                <a:gd name="T7" fmla="*/ 17 h 70"/>
                <a:gd name="T8" fmla="*/ 16 w 48"/>
                <a:gd name="T9" fmla="*/ 17 h 70"/>
                <a:gd name="T10" fmla="*/ 16 w 48"/>
                <a:gd name="T11" fmla="*/ 35 h 70"/>
                <a:gd name="T12" fmla="*/ 0 w 48"/>
                <a:gd name="T13" fmla="*/ 44 h 70"/>
                <a:gd name="T14" fmla="*/ 0 w 48"/>
                <a:gd name="T15" fmla="*/ 52 h 70"/>
                <a:gd name="T16" fmla="*/ 0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48" y="0"/>
                  </a:moveTo>
                  <a:lnTo>
                    <a:pt x="48" y="8"/>
                  </a:lnTo>
                  <a:lnTo>
                    <a:pt x="32" y="8"/>
                  </a:lnTo>
                  <a:lnTo>
                    <a:pt x="24" y="17"/>
                  </a:lnTo>
                  <a:lnTo>
                    <a:pt x="16" y="17"/>
                  </a:lnTo>
                  <a:lnTo>
                    <a:pt x="16" y="35"/>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67" name="Freeform 449"/>
            <p:cNvSpPr>
              <a:spLocks/>
            </p:cNvSpPr>
            <p:nvPr/>
          </p:nvSpPr>
          <p:spPr bwMode="auto">
            <a:xfrm>
              <a:off x="1908" y="3419"/>
              <a:ext cx="24" cy="71"/>
            </a:xfrm>
            <a:custGeom>
              <a:avLst/>
              <a:gdLst>
                <a:gd name="T0" fmla="*/ 24 w 24"/>
                <a:gd name="T1" fmla="*/ 0 h 71"/>
                <a:gd name="T2" fmla="*/ 24 w 24"/>
                <a:gd name="T3" fmla="*/ 9 h 71"/>
                <a:gd name="T4" fmla="*/ 16 w 24"/>
                <a:gd name="T5" fmla="*/ 27 h 71"/>
                <a:gd name="T6" fmla="*/ 8 w 24"/>
                <a:gd name="T7" fmla="*/ 36 h 71"/>
                <a:gd name="T8" fmla="*/ 8 w 24"/>
                <a:gd name="T9" fmla="*/ 44 h 71"/>
                <a:gd name="T10" fmla="*/ 8 w 24"/>
                <a:gd name="T11" fmla="*/ 62 h 71"/>
                <a:gd name="T12" fmla="*/ 0 w 24"/>
                <a:gd name="T13" fmla="*/ 62 h 71"/>
                <a:gd name="T14" fmla="*/ 0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24" y="0"/>
                  </a:moveTo>
                  <a:lnTo>
                    <a:pt x="24" y="9"/>
                  </a:lnTo>
                  <a:lnTo>
                    <a:pt x="16" y="27"/>
                  </a:lnTo>
                  <a:lnTo>
                    <a:pt x="8" y="36"/>
                  </a:lnTo>
                  <a:lnTo>
                    <a:pt x="8" y="44"/>
                  </a:lnTo>
                  <a:lnTo>
                    <a:pt x="8" y="62"/>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68" name="Freeform 450"/>
            <p:cNvSpPr>
              <a:spLocks/>
            </p:cNvSpPr>
            <p:nvPr/>
          </p:nvSpPr>
          <p:spPr bwMode="auto">
            <a:xfrm>
              <a:off x="2012" y="3419"/>
              <a:ext cx="48" cy="71"/>
            </a:xfrm>
            <a:custGeom>
              <a:avLst/>
              <a:gdLst>
                <a:gd name="T0" fmla="*/ 0 w 48"/>
                <a:gd name="T1" fmla="*/ 0 h 71"/>
                <a:gd name="T2" fmla="*/ 8 w 48"/>
                <a:gd name="T3" fmla="*/ 9 h 71"/>
                <a:gd name="T4" fmla="*/ 16 w 48"/>
                <a:gd name="T5" fmla="*/ 27 h 71"/>
                <a:gd name="T6" fmla="*/ 32 w 48"/>
                <a:gd name="T7" fmla="*/ 36 h 71"/>
                <a:gd name="T8" fmla="*/ 40 w 48"/>
                <a:gd name="T9" fmla="*/ 44 h 71"/>
                <a:gd name="T10" fmla="*/ 48 w 48"/>
                <a:gd name="T11" fmla="*/ 44 h 71"/>
                <a:gd name="T12" fmla="*/ 48 w 48"/>
                <a:gd name="T13" fmla="*/ 62 h 71"/>
                <a:gd name="T14" fmla="*/ 48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0" y="0"/>
                  </a:moveTo>
                  <a:lnTo>
                    <a:pt x="8" y="9"/>
                  </a:lnTo>
                  <a:lnTo>
                    <a:pt x="16" y="27"/>
                  </a:lnTo>
                  <a:lnTo>
                    <a:pt x="32" y="36"/>
                  </a:lnTo>
                  <a:lnTo>
                    <a:pt x="40" y="44"/>
                  </a:lnTo>
                  <a:lnTo>
                    <a:pt x="48" y="44"/>
                  </a:lnTo>
                  <a:lnTo>
                    <a:pt x="48" y="62"/>
                  </a:lnTo>
                  <a:lnTo>
                    <a:pt x="48"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69" name="Freeform 451"/>
            <p:cNvSpPr>
              <a:spLocks/>
            </p:cNvSpPr>
            <p:nvPr/>
          </p:nvSpPr>
          <p:spPr bwMode="auto">
            <a:xfrm>
              <a:off x="1980" y="3367"/>
              <a:ext cx="72" cy="123"/>
            </a:xfrm>
            <a:custGeom>
              <a:avLst/>
              <a:gdLst>
                <a:gd name="T0" fmla="*/ 64 w 72"/>
                <a:gd name="T1" fmla="*/ 0 h 123"/>
                <a:gd name="T2" fmla="*/ 72 w 72"/>
                <a:gd name="T3" fmla="*/ 8 h 123"/>
                <a:gd name="T4" fmla="*/ 64 w 72"/>
                <a:gd name="T5" fmla="*/ 17 h 123"/>
                <a:gd name="T6" fmla="*/ 64 w 72"/>
                <a:gd name="T7" fmla="*/ 26 h 123"/>
                <a:gd name="T8" fmla="*/ 48 w 72"/>
                <a:gd name="T9" fmla="*/ 44 h 123"/>
                <a:gd name="T10" fmla="*/ 40 w 72"/>
                <a:gd name="T11" fmla="*/ 52 h 123"/>
                <a:gd name="T12" fmla="*/ 32 w 72"/>
                <a:gd name="T13" fmla="*/ 61 h 123"/>
                <a:gd name="T14" fmla="*/ 16 w 72"/>
                <a:gd name="T15" fmla="*/ 79 h 123"/>
                <a:gd name="T16" fmla="*/ 8 w 72"/>
                <a:gd name="T17" fmla="*/ 88 h 123"/>
                <a:gd name="T18" fmla="*/ 0 w 72"/>
                <a:gd name="T19" fmla="*/ 96 h 123"/>
                <a:gd name="T20" fmla="*/ 0 w 72"/>
                <a:gd name="T21" fmla="*/ 114 h 123"/>
                <a:gd name="T22" fmla="*/ 0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64" y="0"/>
                  </a:moveTo>
                  <a:lnTo>
                    <a:pt x="72" y="8"/>
                  </a:lnTo>
                  <a:lnTo>
                    <a:pt x="64" y="17"/>
                  </a:lnTo>
                  <a:lnTo>
                    <a:pt x="64" y="26"/>
                  </a:lnTo>
                  <a:lnTo>
                    <a:pt x="48" y="44"/>
                  </a:lnTo>
                  <a:lnTo>
                    <a:pt x="40" y="52"/>
                  </a:lnTo>
                  <a:lnTo>
                    <a:pt x="32" y="61"/>
                  </a:lnTo>
                  <a:lnTo>
                    <a:pt x="16" y="79"/>
                  </a:lnTo>
                  <a:lnTo>
                    <a:pt x="8" y="88"/>
                  </a:lnTo>
                  <a:lnTo>
                    <a:pt x="0" y="96"/>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70" name="Freeform 452"/>
            <p:cNvSpPr>
              <a:spLocks/>
            </p:cNvSpPr>
            <p:nvPr/>
          </p:nvSpPr>
          <p:spPr bwMode="auto">
            <a:xfrm>
              <a:off x="2092" y="3331"/>
              <a:ext cx="16" cy="115"/>
            </a:xfrm>
            <a:custGeom>
              <a:avLst/>
              <a:gdLst>
                <a:gd name="T0" fmla="*/ 16 w 16"/>
                <a:gd name="T1" fmla="*/ 0 h 115"/>
                <a:gd name="T2" fmla="*/ 0 w 16"/>
                <a:gd name="T3" fmla="*/ 18 h 115"/>
                <a:gd name="T4" fmla="*/ 0 w 16"/>
                <a:gd name="T5" fmla="*/ 36 h 115"/>
                <a:gd name="T6" fmla="*/ 0 w 16"/>
                <a:gd name="T7" fmla="*/ 44 h 115"/>
                <a:gd name="T8" fmla="*/ 0 w 16"/>
                <a:gd name="T9" fmla="*/ 53 h 115"/>
                <a:gd name="T10" fmla="*/ 16 w 16"/>
                <a:gd name="T11" fmla="*/ 62 h 115"/>
                <a:gd name="T12" fmla="*/ 16 w 16"/>
                <a:gd name="T13" fmla="*/ 80 h 115"/>
                <a:gd name="T14" fmla="*/ 16 w 16"/>
                <a:gd name="T15" fmla="*/ 88 h 115"/>
                <a:gd name="T16" fmla="*/ 16 w 16"/>
                <a:gd name="T17" fmla="*/ 97 h 115"/>
                <a:gd name="T18" fmla="*/ 16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16" y="0"/>
                  </a:moveTo>
                  <a:lnTo>
                    <a:pt x="0" y="18"/>
                  </a:lnTo>
                  <a:lnTo>
                    <a:pt x="0" y="36"/>
                  </a:lnTo>
                  <a:lnTo>
                    <a:pt x="0" y="44"/>
                  </a:lnTo>
                  <a:lnTo>
                    <a:pt x="0" y="53"/>
                  </a:lnTo>
                  <a:lnTo>
                    <a:pt x="16" y="62"/>
                  </a:lnTo>
                  <a:lnTo>
                    <a:pt x="16" y="80"/>
                  </a:lnTo>
                  <a:lnTo>
                    <a:pt x="16" y="88"/>
                  </a:lnTo>
                  <a:lnTo>
                    <a:pt x="16" y="97"/>
                  </a:lnTo>
                  <a:lnTo>
                    <a:pt x="1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71" name="Freeform 453"/>
            <p:cNvSpPr>
              <a:spLocks/>
            </p:cNvSpPr>
            <p:nvPr/>
          </p:nvSpPr>
          <p:spPr bwMode="auto">
            <a:xfrm>
              <a:off x="2076" y="3393"/>
              <a:ext cx="8" cy="97"/>
            </a:xfrm>
            <a:custGeom>
              <a:avLst/>
              <a:gdLst>
                <a:gd name="T0" fmla="*/ 8 w 8"/>
                <a:gd name="T1" fmla="*/ 0 h 97"/>
                <a:gd name="T2" fmla="*/ 8 w 8"/>
                <a:gd name="T3" fmla="*/ 18 h 97"/>
                <a:gd name="T4" fmla="*/ 0 w 8"/>
                <a:gd name="T5" fmla="*/ 26 h 97"/>
                <a:gd name="T6" fmla="*/ 0 w 8"/>
                <a:gd name="T7" fmla="*/ 35 h 97"/>
                <a:gd name="T8" fmla="*/ 0 w 8"/>
                <a:gd name="T9" fmla="*/ 53 h 97"/>
                <a:gd name="T10" fmla="*/ 0 w 8"/>
                <a:gd name="T11" fmla="*/ 62 h 97"/>
                <a:gd name="T12" fmla="*/ 0 w 8"/>
                <a:gd name="T13" fmla="*/ 70 h 97"/>
                <a:gd name="T14" fmla="*/ 0 w 8"/>
                <a:gd name="T15" fmla="*/ 88 h 97"/>
                <a:gd name="T16" fmla="*/ 8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8" y="0"/>
                  </a:moveTo>
                  <a:lnTo>
                    <a:pt x="8" y="18"/>
                  </a:lnTo>
                  <a:lnTo>
                    <a:pt x="0" y="26"/>
                  </a:lnTo>
                  <a:lnTo>
                    <a:pt x="0" y="35"/>
                  </a:lnTo>
                  <a:lnTo>
                    <a:pt x="0" y="53"/>
                  </a:lnTo>
                  <a:lnTo>
                    <a:pt x="0" y="62"/>
                  </a:lnTo>
                  <a:lnTo>
                    <a:pt x="0" y="70"/>
                  </a:lnTo>
                  <a:lnTo>
                    <a:pt x="0" y="88"/>
                  </a:lnTo>
                  <a:lnTo>
                    <a:pt x="8"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72" name="Freeform 454"/>
            <p:cNvSpPr>
              <a:spLocks/>
            </p:cNvSpPr>
            <p:nvPr/>
          </p:nvSpPr>
          <p:spPr bwMode="auto">
            <a:xfrm>
              <a:off x="2108" y="3411"/>
              <a:ext cx="40" cy="70"/>
            </a:xfrm>
            <a:custGeom>
              <a:avLst/>
              <a:gdLst>
                <a:gd name="T0" fmla="*/ 0 w 40"/>
                <a:gd name="T1" fmla="*/ 0 h 70"/>
                <a:gd name="T2" fmla="*/ 8 w 40"/>
                <a:gd name="T3" fmla="*/ 8 h 70"/>
                <a:gd name="T4" fmla="*/ 8 w 40"/>
                <a:gd name="T5" fmla="*/ 17 h 70"/>
                <a:gd name="T6" fmla="*/ 16 w 40"/>
                <a:gd name="T7" fmla="*/ 35 h 70"/>
                <a:gd name="T8" fmla="*/ 24 w 40"/>
                <a:gd name="T9" fmla="*/ 35 h 70"/>
                <a:gd name="T10" fmla="*/ 24 w 40"/>
                <a:gd name="T11" fmla="*/ 44 h 70"/>
                <a:gd name="T12" fmla="*/ 40 w 40"/>
                <a:gd name="T13" fmla="*/ 44 h 70"/>
                <a:gd name="T14" fmla="*/ 40 w 40"/>
                <a:gd name="T15" fmla="*/ 52 h 70"/>
                <a:gd name="T16" fmla="*/ 4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0" y="0"/>
                  </a:moveTo>
                  <a:lnTo>
                    <a:pt x="8" y="8"/>
                  </a:lnTo>
                  <a:lnTo>
                    <a:pt x="8" y="17"/>
                  </a:lnTo>
                  <a:lnTo>
                    <a:pt x="16" y="35"/>
                  </a:lnTo>
                  <a:lnTo>
                    <a:pt x="24" y="35"/>
                  </a:lnTo>
                  <a:lnTo>
                    <a:pt x="24" y="44"/>
                  </a:lnTo>
                  <a:lnTo>
                    <a:pt x="40" y="44"/>
                  </a:lnTo>
                  <a:lnTo>
                    <a:pt x="40" y="52"/>
                  </a:lnTo>
                  <a:lnTo>
                    <a:pt x="4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73" name="Freeform 455"/>
            <p:cNvSpPr>
              <a:spLocks/>
            </p:cNvSpPr>
            <p:nvPr/>
          </p:nvSpPr>
          <p:spPr bwMode="auto">
            <a:xfrm>
              <a:off x="1924" y="3419"/>
              <a:ext cx="56" cy="115"/>
            </a:xfrm>
            <a:custGeom>
              <a:avLst/>
              <a:gdLst>
                <a:gd name="T0" fmla="*/ 56 w 56"/>
                <a:gd name="T1" fmla="*/ 0 h 115"/>
                <a:gd name="T2" fmla="*/ 32 w 56"/>
                <a:gd name="T3" fmla="*/ 27 h 115"/>
                <a:gd name="T4" fmla="*/ 24 w 56"/>
                <a:gd name="T5" fmla="*/ 36 h 115"/>
                <a:gd name="T6" fmla="*/ 24 w 56"/>
                <a:gd name="T7" fmla="*/ 44 h 115"/>
                <a:gd name="T8" fmla="*/ 24 w 56"/>
                <a:gd name="T9" fmla="*/ 62 h 115"/>
                <a:gd name="T10" fmla="*/ 8 w 56"/>
                <a:gd name="T11" fmla="*/ 71 h 115"/>
                <a:gd name="T12" fmla="*/ 8 w 56"/>
                <a:gd name="T13" fmla="*/ 79 h 115"/>
                <a:gd name="T14" fmla="*/ 8 w 56"/>
                <a:gd name="T15" fmla="*/ 88 h 115"/>
                <a:gd name="T16" fmla="*/ 0 w 56"/>
                <a:gd name="T17" fmla="*/ 106 h 115"/>
                <a:gd name="T18" fmla="*/ 0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56" y="0"/>
                  </a:moveTo>
                  <a:lnTo>
                    <a:pt x="32" y="27"/>
                  </a:lnTo>
                  <a:lnTo>
                    <a:pt x="24" y="36"/>
                  </a:lnTo>
                  <a:lnTo>
                    <a:pt x="24" y="44"/>
                  </a:lnTo>
                  <a:lnTo>
                    <a:pt x="24" y="62"/>
                  </a:lnTo>
                  <a:lnTo>
                    <a:pt x="8" y="71"/>
                  </a:lnTo>
                  <a:lnTo>
                    <a:pt x="8" y="79"/>
                  </a:lnTo>
                  <a:lnTo>
                    <a:pt x="8" y="88"/>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74" name="Freeform 456"/>
            <p:cNvSpPr>
              <a:spLocks/>
            </p:cNvSpPr>
            <p:nvPr/>
          </p:nvSpPr>
          <p:spPr bwMode="auto">
            <a:xfrm>
              <a:off x="1796" y="3455"/>
              <a:ext cx="48" cy="79"/>
            </a:xfrm>
            <a:custGeom>
              <a:avLst/>
              <a:gdLst>
                <a:gd name="T0" fmla="*/ 0 w 48"/>
                <a:gd name="T1" fmla="*/ 0 h 79"/>
                <a:gd name="T2" fmla="*/ 16 w 48"/>
                <a:gd name="T3" fmla="*/ 8 h 79"/>
                <a:gd name="T4" fmla="*/ 24 w 48"/>
                <a:gd name="T5" fmla="*/ 26 h 79"/>
                <a:gd name="T6" fmla="*/ 32 w 48"/>
                <a:gd name="T7" fmla="*/ 35 h 79"/>
                <a:gd name="T8" fmla="*/ 48 w 48"/>
                <a:gd name="T9" fmla="*/ 35 h 79"/>
                <a:gd name="T10" fmla="*/ 48 w 48"/>
                <a:gd name="T11" fmla="*/ 43 h 79"/>
                <a:gd name="T12" fmla="*/ 48 w 48"/>
                <a:gd name="T13" fmla="*/ 52 h 79"/>
                <a:gd name="T14" fmla="*/ 48 w 48"/>
                <a:gd name="T15" fmla="*/ 70 h 79"/>
                <a:gd name="T16" fmla="*/ 48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0" y="0"/>
                  </a:moveTo>
                  <a:lnTo>
                    <a:pt x="16" y="8"/>
                  </a:lnTo>
                  <a:lnTo>
                    <a:pt x="24" y="26"/>
                  </a:lnTo>
                  <a:lnTo>
                    <a:pt x="32" y="35"/>
                  </a:lnTo>
                  <a:lnTo>
                    <a:pt x="48" y="35"/>
                  </a:lnTo>
                  <a:lnTo>
                    <a:pt x="48" y="43"/>
                  </a:lnTo>
                  <a:lnTo>
                    <a:pt x="48" y="52"/>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75" name="Freeform 457"/>
            <p:cNvSpPr>
              <a:spLocks/>
            </p:cNvSpPr>
            <p:nvPr/>
          </p:nvSpPr>
          <p:spPr bwMode="auto">
            <a:xfrm>
              <a:off x="1948" y="3481"/>
              <a:ext cx="48" cy="79"/>
            </a:xfrm>
            <a:custGeom>
              <a:avLst/>
              <a:gdLst>
                <a:gd name="T0" fmla="*/ 0 w 48"/>
                <a:gd name="T1" fmla="*/ 0 h 79"/>
                <a:gd name="T2" fmla="*/ 0 w 48"/>
                <a:gd name="T3" fmla="*/ 9 h 79"/>
                <a:gd name="T4" fmla="*/ 8 w 48"/>
                <a:gd name="T5" fmla="*/ 9 h 79"/>
                <a:gd name="T6" fmla="*/ 8 w 48"/>
                <a:gd name="T7" fmla="*/ 17 h 79"/>
                <a:gd name="T8" fmla="*/ 16 w 48"/>
                <a:gd name="T9" fmla="*/ 17 h 79"/>
                <a:gd name="T10" fmla="*/ 16 w 48"/>
                <a:gd name="T11" fmla="*/ 26 h 79"/>
                <a:gd name="T12" fmla="*/ 32 w 48"/>
                <a:gd name="T13" fmla="*/ 26 h 79"/>
                <a:gd name="T14" fmla="*/ 32 w 48"/>
                <a:gd name="T15" fmla="*/ 44 h 79"/>
                <a:gd name="T16" fmla="*/ 40 w 48"/>
                <a:gd name="T17" fmla="*/ 44 h 79"/>
                <a:gd name="T18" fmla="*/ 40 w 48"/>
                <a:gd name="T19" fmla="*/ 53 h 79"/>
                <a:gd name="T20" fmla="*/ 48 w 48"/>
                <a:gd name="T21" fmla="*/ 61 h 79"/>
                <a:gd name="T22" fmla="*/ 40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0" y="0"/>
                  </a:moveTo>
                  <a:lnTo>
                    <a:pt x="0" y="9"/>
                  </a:lnTo>
                  <a:lnTo>
                    <a:pt x="8" y="9"/>
                  </a:lnTo>
                  <a:lnTo>
                    <a:pt x="8" y="17"/>
                  </a:lnTo>
                  <a:lnTo>
                    <a:pt x="16" y="17"/>
                  </a:lnTo>
                  <a:lnTo>
                    <a:pt x="16" y="26"/>
                  </a:lnTo>
                  <a:lnTo>
                    <a:pt x="32" y="26"/>
                  </a:lnTo>
                  <a:lnTo>
                    <a:pt x="32" y="44"/>
                  </a:lnTo>
                  <a:lnTo>
                    <a:pt x="40" y="44"/>
                  </a:lnTo>
                  <a:lnTo>
                    <a:pt x="40" y="53"/>
                  </a:lnTo>
                  <a:lnTo>
                    <a:pt x="48" y="61"/>
                  </a:lnTo>
                  <a:lnTo>
                    <a:pt x="4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76" name="Freeform 458"/>
            <p:cNvSpPr>
              <a:spLocks/>
            </p:cNvSpPr>
            <p:nvPr/>
          </p:nvSpPr>
          <p:spPr bwMode="auto">
            <a:xfrm>
              <a:off x="2028" y="3455"/>
              <a:ext cx="16" cy="114"/>
            </a:xfrm>
            <a:custGeom>
              <a:avLst/>
              <a:gdLst>
                <a:gd name="T0" fmla="*/ 16 w 16"/>
                <a:gd name="T1" fmla="*/ 0 h 114"/>
                <a:gd name="T2" fmla="*/ 16 w 16"/>
                <a:gd name="T3" fmla="*/ 26 h 114"/>
                <a:gd name="T4" fmla="*/ 16 w 16"/>
                <a:gd name="T5" fmla="*/ 35 h 114"/>
                <a:gd name="T6" fmla="*/ 16 w 16"/>
                <a:gd name="T7" fmla="*/ 43 h 114"/>
                <a:gd name="T8" fmla="*/ 16 w 16"/>
                <a:gd name="T9" fmla="*/ 52 h 114"/>
                <a:gd name="T10" fmla="*/ 16 w 16"/>
                <a:gd name="T11" fmla="*/ 70 h 114"/>
                <a:gd name="T12" fmla="*/ 0 w 16"/>
                <a:gd name="T13" fmla="*/ 79 h 114"/>
                <a:gd name="T14" fmla="*/ 0 w 16"/>
                <a:gd name="T15" fmla="*/ 87 h 114"/>
                <a:gd name="T16" fmla="*/ 0 w 16"/>
                <a:gd name="T17" fmla="*/ 105 h 114"/>
                <a:gd name="T18" fmla="*/ 0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16" y="0"/>
                  </a:moveTo>
                  <a:lnTo>
                    <a:pt x="16" y="26"/>
                  </a:lnTo>
                  <a:lnTo>
                    <a:pt x="16" y="35"/>
                  </a:lnTo>
                  <a:lnTo>
                    <a:pt x="16" y="43"/>
                  </a:lnTo>
                  <a:lnTo>
                    <a:pt x="16" y="52"/>
                  </a:lnTo>
                  <a:lnTo>
                    <a:pt x="16" y="70"/>
                  </a:lnTo>
                  <a:lnTo>
                    <a:pt x="0" y="79"/>
                  </a:lnTo>
                  <a:lnTo>
                    <a:pt x="0" y="87"/>
                  </a:lnTo>
                  <a:lnTo>
                    <a:pt x="0" y="105"/>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77" name="Freeform 459"/>
            <p:cNvSpPr>
              <a:spLocks/>
            </p:cNvSpPr>
            <p:nvPr/>
          </p:nvSpPr>
          <p:spPr bwMode="auto">
            <a:xfrm>
              <a:off x="2076" y="3463"/>
              <a:ext cx="32" cy="79"/>
            </a:xfrm>
            <a:custGeom>
              <a:avLst/>
              <a:gdLst>
                <a:gd name="T0" fmla="*/ 0 w 32"/>
                <a:gd name="T1" fmla="*/ 0 h 79"/>
                <a:gd name="T2" fmla="*/ 0 w 32"/>
                <a:gd name="T3" fmla="*/ 18 h 79"/>
                <a:gd name="T4" fmla="*/ 8 w 32"/>
                <a:gd name="T5" fmla="*/ 27 h 79"/>
                <a:gd name="T6" fmla="*/ 16 w 32"/>
                <a:gd name="T7" fmla="*/ 27 h 79"/>
                <a:gd name="T8" fmla="*/ 16 w 32"/>
                <a:gd name="T9" fmla="*/ 35 h 79"/>
                <a:gd name="T10" fmla="*/ 32 w 32"/>
                <a:gd name="T11" fmla="*/ 44 h 79"/>
                <a:gd name="T12" fmla="*/ 32 w 32"/>
                <a:gd name="T13" fmla="*/ 62 h 79"/>
                <a:gd name="T14" fmla="*/ 32 w 32"/>
                <a:gd name="T15" fmla="*/ 71 h 79"/>
                <a:gd name="T16" fmla="*/ 32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0" y="0"/>
                  </a:moveTo>
                  <a:lnTo>
                    <a:pt x="0" y="18"/>
                  </a:lnTo>
                  <a:lnTo>
                    <a:pt x="8" y="27"/>
                  </a:lnTo>
                  <a:lnTo>
                    <a:pt x="16" y="27"/>
                  </a:lnTo>
                  <a:lnTo>
                    <a:pt x="16" y="35"/>
                  </a:lnTo>
                  <a:lnTo>
                    <a:pt x="32" y="44"/>
                  </a:lnTo>
                  <a:lnTo>
                    <a:pt x="32" y="62"/>
                  </a:lnTo>
                  <a:lnTo>
                    <a:pt x="32" y="71"/>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78" name="Freeform 460"/>
            <p:cNvSpPr>
              <a:spLocks/>
            </p:cNvSpPr>
            <p:nvPr/>
          </p:nvSpPr>
          <p:spPr bwMode="auto">
            <a:xfrm>
              <a:off x="2124" y="3446"/>
              <a:ext cx="24" cy="149"/>
            </a:xfrm>
            <a:custGeom>
              <a:avLst/>
              <a:gdLst>
                <a:gd name="T0" fmla="*/ 0 w 24"/>
                <a:gd name="T1" fmla="*/ 0 h 149"/>
                <a:gd name="T2" fmla="*/ 0 w 24"/>
                <a:gd name="T3" fmla="*/ 9 h 149"/>
                <a:gd name="T4" fmla="*/ 0 w 24"/>
                <a:gd name="T5" fmla="*/ 35 h 149"/>
                <a:gd name="T6" fmla="*/ 0 w 24"/>
                <a:gd name="T7" fmla="*/ 44 h 149"/>
                <a:gd name="T8" fmla="*/ 0 w 24"/>
                <a:gd name="T9" fmla="*/ 52 h 149"/>
                <a:gd name="T10" fmla="*/ 8 w 24"/>
                <a:gd name="T11" fmla="*/ 61 h 149"/>
                <a:gd name="T12" fmla="*/ 8 w 24"/>
                <a:gd name="T13" fmla="*/ 88 h 149"/>
                <a:gd name="T14" fmla="*/ 24 w 24"/>
                <a:gd name="T15" fmla="*/ 96 h 149"/>
                <a:gd name="T16" fmla="*/ 24 w 24"/>
                <a:gd name="T17" fmla="*/ 114 h 149"/>
                <a:gd name="T18" fmla="*/ 24 w 24"/>
                <a:gd name="T19" fmla="*/ 123 h 149"/>
                <a:gd name="T20" fmla="*/ 24 w 24"/>
                <a:gd name="T21" fmla="*/ 132 h 149"/>
                <a:gd name="T22" fmla="*/ 8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0" y="0"/>
                  </a:moveTo>
                  <a:lnTo>
                    <a:pt x="0" y="9"/>
                  </a:lnTo>
                  <a:lnTo>
                    <a:pt x="0" y="35"/>
                  </a:lnTo>
                  <a:lnTo>
                    <a:pt x="0" y="44"/>
                  </a:lnTo>
                  <a:lnTo>
                    <a:pt x="0" y="52"/>
                  </a:lnTo>
                  <a:lnTo>
                    <a:pt x="8" y="61"/>
                  </a:lnTo>
                  <a:lnTo>
                    <a:pt x="8" y="88"/>
                  </a:lnTo>
                  <a:lnTo>
                    <a:pt x="24" y="96"/>
                  </a:lnTo>
                  <a:lnTo>
                    <a:pt x="24" y="114"/>
                  </a:lnTo>
                  <a:lnTo>
                    <a:pt x="24" y="123"/>
                  </a:lnTo>
                  <a:lnTo>
                    <a:pt x="24" y="132"/>
                  </a:lnTo>
                  <a:lnTo>
                    <a:pt x="8"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79" name="Freeform 461"/>
            <p:cNvSpPr>
              <a:spLocks/>
            </p:cNvSpPr>
            <p:nvPr/>
          </p:nvSpPr>
          <p:spPr bwMode="auto">
            <a:xfrm>
              <a:off x="2108" y="3384"/>
              <a:ext cx="72" cy="114"/>
            </a:xfrm>
            <a:custGeom>
              <a:avLst/>
              <a:gdLst>
                <a:gd name="T0" fmla="*/ 0 w 72"/>
                <a:gd name="T1" fmla="*/ 0 h 114"/>
                <a:gd name="T2" fmla="*/ 8 w 72"/>
                <a:gd name="T3" fmla="*/ 9 h 114"/>
                <a:gd name="T4" fmla="*/ 16 w 72"/>
                <a:gd name="T5" fmla="*/ 27 h 114"/>
                <a:gd name="T6" fmla="*/ 24 w 72"/>
                <a:gd name="T7" fmla="*/ 27 h 114"/>
                <a:gd name="T8" fmla="*/ 40 w 72"/>
                <a:gd name="T9" fmla="*/ 35 h 114"/>
                <a:gd name="T10" fmla="*/ 48 w 72"/>
                <a:gd name="T11" fmla="*/ 44 h 114"/>
                <a:gd name="T12" fmla="*/ 56 w 72"/>
                <a:gd name="T13" fmla="*/ 62 h 114"/>
                <a:gd name="T14" fmla="*/ 56 w 72"/>
                <a:gd name="T15" fmla="*/ 71 h 114"/>
                <a:gd name="T16" fmla="*/ 56 w 72"/>
                <a:gd name="T17" fmla="*/ 79 h 114"/>
                <a:gd name="T18" fmla="*/ 56 w 72"/>
                <a:gd name="T19" fmla="*/ 97 h 114"/>
                <a:gd name="T20" fmla="*/ 72 w 72"/>
                <a:gd name="T21" fmla="*/ 106 h 114"/>
                <a:gd name="T22" fmla="*/ 72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0" y="0"/>
                  </a:moveTo>
                  <a:lnTo>
                    <a:pt x="8" y="9"/>
                  </a:lnTo>
                  <a:lnTo>
                    <a:pt x="16" y="27"/>
                  </a:lnTo>
                  <a:lnTo>
                    <a:pt x="24" y="27"/>
                  </a:lnTo>
                  <a:lnTo>
                    <a:pt x="40" y="35"/>
                  </a:lnTo>
                  <a:lnTo>
                    <a:pt x="48" y="44"/>
                  </a:lnTo>
                  <a:lnTo>
                    <a:pt x="56" y="62"/>
                  </a:lnTo>
                  <a:lnTo>
                    <a:pt x="56" y="71"/>
                  </a:lnTo>
                  <a:lnTo>
                    <a:pt x="56" y="79"/>
                  </a:lnTo>
                  <a:lnTo>
                    <a:pt x="56" y="97"/>
                  </a:lnTo>
                  <a:lnTo>
                    <a:pt x="72" y="106"/>
                  </a:lnTo>
                  <a:lnTo>
                    <a:pt x="72"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80" name="Freeform 462"/>
            <p:cNvSpPr>
              <a:spLocks/>
            </p:cNvSpPr>
            <p:nvPr/>
          </p:nvSpPr>
          <p:spPr bwMode="auto">
            <a:xfrm>
              <a:off x="1764" y="3446"/>
              <a:ext cx="48" cy="88"/>
            </a:xfrm>
            <a:custGeom>
              <a:avLst/>
              <a:gdLst>
                <a:gd name="T0" fmla="*/ 48 w 48"/>
                <a:gd name="T1" fmla="*/ 0 h 88"/>
                <a:gd name="T2" fmla="*/ 32 w 48"/>
                <a:gd name="T3" fmla="*/ 0 h 88"/>
                <a:gd name="T4" fmla="*/ 24 w 48"/>
                <a:gd name="T5" fmla="*/ 9 h 88"/>
                <a:gd name="T6" fmla="*/ 24 w 48"/>
                <a:gd name="T7" fmla="*/ 17 h 88"/>
                <a:gd name="T8" fmla="*/ 24 w 48"/>
                <a:gd name="T9" fmla="*/ 35 h 88"/>
                <a:gd name="T10" fmla="*/ 24 w 48"/>
                <a:gd name="T11" fmla="*/ 44 h 88"/>
                <a:gd name="T12" fmla="*/ 16 w 48"/>
                <a:gd name="T13" fmla="*/ 52 h 88"/>
                <a:gd name="T14" fmla="*/ 16 w 48"/>
                <a:gd name="T15" fmla="*/ 61 h 88"/>
                <a:gd name="T16" fmla="*/ 16 w 48"/>
                <a:gd name="T17" fmla="*/ 79 h 88"/>
                <a:gd name="T18" fmla="*/ 16 w 48"/>
                <a:gd name="T19" fmla="*/ 88 h 88"/>
                <a:gd name="T20" fmla="*/ 0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48" y="0"/>
                  </a:moveTo>
                  <a:lnTo>
                    <a:pt x="32" y="0"/>
                  </a:lnTo>
                  <a:lnTo>
                    <a:pt x="24" y="9"/>
                  </a:lnTo>
                  <a:lnTo>
                    <a:pt x="24" y="17"/>
                  </a:lnTo>
                  <a:lnTo>
                    <a:pt x="24" y="35"/>
                  </a:lnTo>
                  <a:lnTo>
                    <a:pt x="24" y="44"/>
                  </a:lnTo>
                  <a:lnTo>
                    <a:pt x="16" y="52"/>
                  </a:lnTo>
                  <a:lnTo>
                    <a:pt x="16" y="61"/>
                  </a:lnTo>
                  <a:lnTo>
                    <a:pt x="16" y="79"/>
                  </a:lnTo>
                  <a:lnTo>
                    <a:pt x="16" y="88"/>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81" name="Freeform 463"/>
            <p:cNvSpPr>
              <a:spLocks/>
            </p:cNvSpPr>
            <p:nvPr/>
          </p:nvSpPr>
          <p:spPr bwMode="auto">
            <a:xfrm>
              <a:off x="1844" y="3498"/>
              <a:ext cx="40" cy="80"/>
            </a:xfrm>
            <a:custGeom>
              <a:avLst/>
              <a:gdLst>
                <a:gd name="T0" fmla="*/ 0 w 40"/>
                <a:gd name="T1" fmla="*/ 0 h 80"/>
                <a:gd name="T2" fmla="*/ 16 w 40"/>
                <a:gd name="T3" fmla="*/ 0 h 80"/>
                <a:gd name="T4" fmla="*/ 32 w 40"/>
                <a:gd name="T5" fmla="*/ 0 h 80"/>
                <a:gd name="T6" fmla="*/ 32 w 40"/>
                <a:gd name="T7" fmla="*/ 9 h 80"/>
                <a:gd name="T8" fmla="*/ 40 w 40"/>
                <a:gd name="T9" fmla="*/ 27 h 80"/>
                <a:gd name="T10" fmla="*/ 40 w 40"/>
                <a:gd name="T11" fmla="*/ 36 h 80"/>
                <a:gd name="T12" fmla="*/ 40 w 40"/>
                <a:gd name="T13" fmla="*/ 44 h 80"/>
                <a:gd name="T14" fmla="*/ 40 w 40"/>
                <a:gd name="T15" fmla="*/ 62 h 80"/>
                <a:gd name="T16" fmla="*/ 40 w 40"/>
                <a:gd name="T17" fmla="*/ 71 h 80"/>
                <a:gd name="T18" fmla="*/ 4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0" y="0"/>
                  </a:moveTo>
                  <a:lnTo>
                    <a:pt x="16" y="0"/>
                  </a:lnTo>
                  <a:lnTo>
                    <a:pt x="32" y="0"/>
                  </a:lnTo>
                  <a:lnTo>
                    <a:pt x="32" y="9"/>
                  </a:lnTo>
                  <a:lnTo>
                    <a:pt x="40" y="27"/>
                  </a:lnTo>
                  <a:lnTo>
                    <a:pt x="40" y="36"/>
                  </a:lnTo>
                  <a:lnTo>
                    <a:pt x="40" y="44"/>
                  </a:lnTo>
                  <a:lnTo>
                    <a:pt x="40" y="62"/>
                  </a:lnTo>
                  <a:lnTo>
                    <a:pt x="40" y="71"/>
                  </a:lnTo>
                  <a:lnTo>
                    <a:pt x="4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82" name="Freeform 464"/>
            <p:cNvSpPr>
              <a:spLocks/>
            </p:cNvSpPr>
            <p:nvPr/>
          </p:nvSpPr>
          <p:spPr bwMode="auto">
            <a:xfrm>
              <a:off x="1844" y="3411"/>
              <a:ext cx="32" cy="79"/>
            </a:xfrm>
            <a:custGeom>
              <a:avLst/>
              <a:gdLst>
                <a:gd name="T0" fmla="*/ 0 w 32"/>
                <a:gd name="T1" fmla="*/ 8 h 79"/>
                <a:gd name="T2" fmla="*/ 8 w 32"/>
                <a:gd name="T3" fmla="*/ 0 h 79"/>
                <a:gd name="T4" fmla="*/ 8 w 32"/>
                <a:gd name="T5" fmla="*/ 8 h 79"/>
                <a:gd name="T6" fmla="*/ 8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32 w 32"/>
                <a:gd name="T19" fmla="*/ 70 h 79"/>
                <a:gd name="T20" fmla="*/ 32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0" y="8"/>
                  </a:moveTo>
                  <a:lnTo>
                    <a:pt x="8" y="0"/>
                  </a:lnTo>
                  <a:lnTo>
                    <a:pt x="8" y="8"/>
                  </a:lnTo>
                  <a:lnTo>
                    <a:pt x="8" y="17"/>
                  </a:lnTo>
                  <a:lnTo>
                    <a:pt x="16" y="17"/>
                  </a:lnTo>
                  <a:lnTo>
                    <a:pt x="16" y="35"/>
                  </a:lnTo>
                  <a:lnTo>
                    <a:pt x="16" y="44"/>
                  </a:lnTo>
                  <a:lnTo>
                    <a:pt x="16" y="52"/>
                  </a:lnTo>
                  <a:lnTo>
                    <a:pt x="16" y="70"/>
                  </a:lnTo>
                  <a:lnTo>
                    <a:pt x="32" y="70"/>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83" name="Freeform 465"/>
            <p:cNvSpPr>
              <a:spLocks/>
            </p:cNvSpPr>
            <p:nvPr/>
          </p:nvSpPr>
          <p:spPr bwMode="auto">
            <a:xfrm>
              <a:off x="2028" y="3534"/>
              <a:ext cx="48" cy="79"/>
            </a:xfrm>
            <a:custGeom>
              <a:avLst/>
              <a:gdLst>
                <a:gd name="T0" fmla="*/ 0 w 48"/>
                <a:gd name="T1" fmla="*/ 0 h 79"/>
                <a:gd name="T2" fmla="*/ 16 w 48"/>
                <a:gd name="T3" fmla="*/ 8 h 79"/>
                <a:gd name="T4" fmla="*/ 16 w 48"/>
                <a:gd name="T5" fmla="*/ 26 h 79"/>
                <a:gd name="T6" fmla="*/ 24 w 48"/>
                <a:gd name="T7" fmla="*/ 35 h 79"/>
                <a:gd name="T8" fmla="*/ 32 w 48"/>
                <a:gd name="T9" fmla="*/ 35 h 79"/>
                <a:gd name="T10" fmla="*/ 32 w 48"/>
                <a:gd name="T11" fmla="*/ 44 h 79"/>
                <a:gd name="T12" fmla="*/ 48 w 48"/>
                <a:gd name="T13" fmla="*/ 44 h 79"/>
                <a:gd name="T14" fmla="*/ 48 w 48"/>
                <a:gd name="T15" fmla="*/ 61 h 79"/>
                <a:gd name="T16" fmla="*/ 48 w 48"/>
                <a:gd name="T17" fmla="*/ 70 h 79"/>
                <a:gd name="T18" fmla="*/ 48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0" y="0"/>
                  </a:moveTo>
                  <a:lnTo>
                    <a:pt x="16" y="8"/>
                  </a:lnTo>
                  <a:lnTo>
                    <a:pt x="16" y="26"/>
                  </a:lnTo>
                  <a:lnTo>
                    <a:pt x="24" y="35"/>
                  </a:lnTo>
                  <a:lnTo>
                    <a:pt x="32" y="35"/>
                  </a:lnTo>
                  <a:lnTo>
                    <a:pt x="32" y="44"/>
                  </a:lnTo>
                  <a:lnTo>
                    <a:pt x="48" y="44"/>
                  </a:lnTo>
                  <a:lnTo>
                    <a:pt x="48" y="61"/>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84" name="Freeform 466"/>
            <p:cNvSpPr>
              <a:spLocks/>
            </p:cNvSpPr>
            <p:nvPr/>
          </p:nvSpPr>
          <p:spPr bwMode="auto">
            <a:xfrm>
              <a:off x="2044" y="3455"/>
              <a:ext cx="64" cy="35"/>
            </a:xfrm>
            <a:custGeom>
              <a:avLst/>
              <a:gdLst>
                <a:gd name="T0" fmla="*/ 0 w 64"/>
                <a:gd name="T1" fmla="*/ 0 h 35"/>
                <a:gd name="T2" fmla="*/ 8 w 64"/>
                <a:gd name="T3" fmla="*/ 0 h 35"/>
                <a:gd name="T4" fmla="*/ 16 w 64"/>
                <a:gd name="T5" fmla="*/ 0 h 35"/>
                <a:gd name="T6" fmla="*/ 32 w 64"/>
                <a:gd name="T7" fmla="*/ 0 h 35"/>
                <a:gd name="T8" fmla="*/ 32 w 64"/>
                <a:gd name="T9" fmla="*/ 8 h 35"/>
                <a:gd name="T10" fmla="*/ 40 w 64"/>
                <a:gd name="T11" fmla="*/ 8 h 35"/>
                <a:gd name="T12" fmla="*/ 48 w 64"/>
                <a:gd name="T13" fmla="*/ 26 h 35"/>
                <a:gd name="T14" fmla="*/ 64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0" y="0"/>
                  </a:moveTo>
                  <a:lnTo>
                    <a:pt x="8" y="0"/>
                  </a:lnTo>
                  <a:lnTo>
                    <a:pt x="16" y="0"/>
                  </a:lnTo>
                  <a:lnTo>
                    <a:pt x="32" y="0"/>
                  </a:lnTo>
                  <a:lnTo>
                    <a:pt x="32" y="8"/>
                  </a:lnTo>
                  <a:lnTo>
                    <a:pt x="40" y="8"/>
                  </a:lnTo>
                  <a:lnTo>
                    <a:pt x="48" y="26"/>
                  </a:lnTo>
                  <a:lnTo>
                    <a:pt x="64"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85" name="Freeform 467"/>
            <p:cNvSpPr>
              <a:spLocks/>
            </p:cNvSpPr>
            <p:nvPr/>
          </p:nvSpPr>
          <p:spPr bwMode="auto">
            <a:xfrm>
              <a:off x="2012" y="3455"/>
              <a:ext cx="16" cy="123"/>
            </a:xfrm>
            <a:custGeom>
              <a:avLst/>
              <a:gdLst>
                <a:gd name="T0" fmla="*/ 16 w 16"/>
                <a:gd name="T1" fmla="*/ 0 h 123"/>
                <a:gd name="T2" fmla="*/ 16 w 16"/>
                <a:gd name="T3" fmla="*/ 35 h 123"/>
                <a:gd name="T4" fmla="*/ 16 w 16"/>
                <a:gd name="T5" fmla="*/ 43 h 123"/>
                <a:gd name="T6" fmla="*/ 16 w 16"/>
                <a:gd name="T7" fmla="*/ 70 h 123"/>
                <a:gd name="T8" fmla="*/ 8 w 16"/>
                <a:gd name="T9" fmla="*/ 70 h 123"/>
                <a:gd name="T10" fmla="*/ 8 w 16"/>
                <a:gd name="T11" fmla="*/ 79 h 123"/>
                <a:gd name="T12" fmla="*/ 8 w 16"/>
                <a:gd name="T13" fmla="*/ 87 h 123"/>
                <a:gd name="T14" fmla="*/ 8 w 16"/>
                <a:gd name="T15" fmla="*/ 105 h 123"/>
                <a:gd name="T16" fmla="*/ 0 w 16"/>
                <a:gd name="T17" fmla="*/ 114 h 123"/>
                <a:gd name="T18" fmla="*/ 0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16" y="0"/>
                  </a:moveTo>
                  <a:lnTo>
                    <a:pt x="16" y="35"/>
                  </a:lnTo>
                  <a:lnTo>
                    <a:pt x="16" y="43"/>
                  </a:lnTo>
                  <a:lnTo>
                    <a:pt x="16" y="70"/>
                  </a:lnTo>
                  <a:lnTo>
                    <a:pt x="8" y="70"/>
                  </a:lnTo>
                  <a:lnTo>
                    <a:pt x="8" y="79"/>
                  </a:lnTo>
                  <a:lnTo>
                    <a:pt x="8" y="87"/>
                  </a:lnTo>
                  <a:lnTo>
                    <a:pt x="8" y="105"/>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86" name="Freeform 468"/>
            <p:cNvSpPr>
              <a:spLocks/>
            </p:cNvSpPr>
            <p:nvPr/>
          </p:nvSpPr>
          <p:spPr bwMode="auto">
            <a:xfrm>
              <a:off x="1980" y="3481"/>
              <a:ext cx="16" cy="61"/>
            </a:xfrm>
            <a:custGeom>
              <a:avLst/>
              <a:gdLst>
                <a:gd name="T0" fmla="*/ 0 w 16"/>
                <a:gd name="T1" fmla="*/ 0 h 61"/>
                <a:gd name="T2" fmla="*/ 8 w 16"/>
                <a:gd name="T3" fmla="*/ 9 h 61"/>
                <a:gd name="T4" fmla="*/ 16 w 16"/>
                <a:gd name="T5" fmla="*/ 17 h 61"/>
                <a:gd name="T6" fmla="*/ 16 w 16"/>
                <a:gd name="T7" fmla="*/ 26 h 61"/>
                <a:gd name="T8" fmla="*/ 16 w 16"/>
                <a:gd name="T9" fmla="*/ 44 h 61"/>
                <a:gd name="T10" fmla="*/ 16 w 16"/>
                <a:gd name="T11" fmla="*/ 53 h 61"/>
                <a:gd name="T12" fmla="*/ 16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0" y="0"/>
                  </a:moveTo>
                  <a:lnTo>
                    <a:pt x="8" y="9"/>
                  </a:lnTo>
                  <a:lnTo>
                    <a:pt x="16" y="17"/>
                  </a:lnTo>
                  <a:lnTo>
                    <a:pt x="16" y="26"/>
                  </a:lnTo>
                  <a:lnTo>
                    <a:pt x="16" y="44"/>
                  </a:lnTo>
                  <a:lnTo>
                    <a:pt x="16" y="53"/>
                  </a:lnTo>
                  <a:lnTo>
                    <a:pt x="16"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87" name="Freeform 469"/>
            <p:cNvSpPr>
              <a:spLocks/>
            </p:cNvSpPr>
            <p:nvPr/>
          </p:nvSpPr>
          <p:spPr bwMode="auto">
            <a:xfrm>
              <a:off x="1948" y="3507"/>
              <a:ext cx="16" cy="88"/>
            </a:xfrm>
            <a:custGeom>
              <a:avLst/>
              <a:gdLst>
                <a:gd name="T0" fmla="*/ 16 w 16"/>
                <a:gd name="T1" fmla="*/ 0 h 88"/>
                <a:gd name="T2" fmla="*/ 16 w 16"/>
                <a:gd name="T3" fmla="*/ 27 h 88"/>
                <a:gd name="T4" fmla="*/ 8 w 16"/>
                <a:gd name="T5" fmla="*/ 35 h 88"/>
                <a:gd name="T6" fmla="*/ 8 w 16"/>
                <a:gd name="T7" fmla="*/ 53 h 88"/>
                <a:gd name="T8" fmla="*/ 0 w 16"/>
                <a:gd name="T9" fmla="*/ 62 h 88"/>
                <a:gd name="T10" fmla="*/ 0 w 16"/>
                <a:gd name="T11" fmla="*/ 71 h 88"/>
                <a:gd name="T12" fmla="*/ 0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16" y="0"/>
                  </a:moveTo>
                  <a:lnTo>
                    <a:pt x="16" y="27"/>
                  </a:lnTo>
                  <a:lnTo>
                    <a:pt x="8" y="35"/>
                  </a:lnTo>
                  <a:lnTo>
                    <a:pt x="8"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88" name="Freeform 470"/>
            <p:cNvSpPr>
              <a:spLocks/>
            </p:cNvSpPr>
            <p:nvPr/>
          </p:nvSpPr>
          <p:spPr bwMode="auto">
            <a:xfrm>
              <a:off x="1908" y="3455"/>
              <a:ext cx="16" cy="123"/>
            </a:xfrm>
            <a:custGeom>
              <a:avLst/>
              <a:gdLst>
                <a:gd name="T0" fmla="*/ 8 w 16"/>
                <a:gd name="T1" fmla="*/ 0 h 123"/>
                <a:gd name="T2" fmla="*/ 8 w 16"/>
                <a:gd name="T3" fmla="*/ 8 h 123"/>
                <a:gd name="T4" fmla="*/ 16 w 16"/>
                <a:gd name="T5" fmla="*/ 26 h 123"/>
                <a:gd name="T6" fmla="*/ 16 w 16"/>
                <a:gd name="T7" fmla="*/ 35 h 123"/>
                <a:gd name="T8" fmla="*/ 8 w 16"/>
                <a:gd name="T9" fmla="*/ 43 h 123"/>
                <a:gd name="T10" fmla="*/ 8 w 16"/>
                <a:gd name="T11" fmla="*/ 52 h 123"/>
                <a:gd name="T12" fmla="*/ 8 w 16"/>
                <a:gd name="T13" fmla="*/ 70 h 123"/>
                <a:gd name="T14" fmla="*/ 8 w 16"/>
                <a:gd name="T15" fmla="*/ 79 h 123"/>
                <a:gd name="T16" fmla="*/ 0 w 16"/>
                <a:gd name="T17" fmla="*/ 87 h 123"/>
                <a:gd name="T18" fmla="*/ 0 w 16"/>
                <a:gd name="T19" fmla="*/ 105 h 123"/>
                <a:gd name="T20" fmla="*/ 0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16" y="26"/>
                  </a:lnTo>
                  <a:lnTo>
                    <a:pt x="16" y="35"/>
                  </a:lnTo>
                  <a:lnTo>
                    <a:pt x="8" y="43"/>
                  </a:lnTo>
                  <a:lnTo>
                    <a:pt x="8" y="52"/>
                  </a:lnTo>
                  <a:lnTo>
                    <a:pt x="8" y="70"/>
                  </a:lnTo>
                  <a:lnTo>
                    <a:pt x="8" y="79"/>
                  </a:lnTo>
                  <a:lnTo>
                    <a:pt x="0" y="87"/>
                  </a:lnTo>
                  <a:lnTo>
                    <a:pt x="0" y="105"/>
                  </a:lnTo>
                  <a:lnTo>
                    <a:pt x="0"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89" name="Freeform 471"/>
            <p:cNvSpPr>
              <a:spLocks/>
            </p:cNvSpPr>
            <p:nvPr/>
          </p:nvSpPr>
          <p:spPr bwMode="auto">
            <a:xfrm>
              <a:off x="1788" y="3490"/>
              <a:ext cx="40" cy="105"/>
            </a:xfrm>
            <a:custGeom>
              <a:avLst/>
              <a:gdLst>
                <a:gd name="T0" fmla="*/ 32 w 40"/>
                <a:gd name="T1" fmla="*/ 0 h 105"/>
                <a:gd name="T2" fmla="*/ 40 w 40"/>
                <a:gd name="T3" fmla="*/ 8 h 105"/>
                <a:gd name="T4" fmla="*/ 32 w 40"/>
                <a:gd name="T5" fmla="*/ 17 h 105"/>
                <a:gd name="T6" fmla="*/ 24 w 40"/>
                <a:gd name="T7" fmla="*/ 35 h 105"/>
                <a:gd name="T8" fmla="*/ 8 w 40"/>
                <a:gd name="T9" fmla="*/ 44 h 105"/>
                <a:gd name="T10" fmla="*/ 8 w 40"/>
                <a:gd name="T11" fmla="*/ 52 h 105"/>
                <a:gd name="T12" fmla="*/ 0 w 40"/>
                <a:gd name="T13" fmla="*/ 70 h 105"/>
                <a:gd name="T14" fmla="*/ 0 w 40"/>
                <a:gd name="T15" fmla="*/ 79 h 105"/>
                <a:gd name="T16" fmla="*/ 0 w 40"/>
                <a:gd name="T17" fmla="*/ 88 h 105"/>
                <a:gd name="T18" fmla="*/ 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32" y="0"/>
                  </a:moveTo>
                  <a:lnTo>
                    <a:pt x="40" y="8"/>
                  </a:lnTo>
                  <a:lnTo>
                    <a:pt x="32" y="17"/>
                  </a:lnTo>
                  <a:lnTo>
                    <a:pt x="24" y="35"/>
                  </a:lnTo>
                  <a:lnTo>
                    <a:pt x="8" y="44"/>
                  </a:lnTo>
                  <a:lnTo>
                    <a:pt x="8" y="52"/>
                  </a:lnTo>
                  <a:lnTo>
                    <a:pt x="0" y="70"/>
                  </a:lnTo>
                  <a:lnTo>
                    <a:pt x="0" y="79"/>
                  </a:lnTo>
                  <a:lnTo>
                    <a:pt x="0" y="88"/>
                  </a:lnTo>
                  <a:lnTo>
                    <a:pt x="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90" name="Freeform 472"/>
            <p:cNvSpPr>
              <a:spLocks/>
            </p:cNvSpPr>
            <p:nvPr/>
          </p:nvSpPr>
          <p:spPr bwMode="auto">
            <a:xfrm>
              <a:off x="1724" y="3463"/>
              <a:ext cx="64" cy="115"/>
            </a:xfrm>
            <a:custGeom>
              <a:avLst/>
              <a:gdLst>
                <a:gd name="T0" fmla="*/ 64 w 64"/>
                <a:gd name="T1" fmla="*/ 0 h 115"/>
                <a:gd name="T2" fmla="*/ 56 w 64"/>
                <a:gd name="T3" fmla="*/ 18 h 115"/>
                <a:gd name="T4" fmla="*/ 56 w 64"/>
                <a:gd name="T5" fmla="*/ 27 h 115"/>
                <a:gd name="T6" fmla="*/ 40 w 64"/>
                <a:gd name="T7" fmla="*/ 27 h 115"/>
                <a:gd name="T8" fmla="*/ 32 w 64"/>
                <a:gd name="T9" fmla="*/ 27 h 115"/>
                <a:gd name="T10" fmla="*/ 32 w 64"/>
                <a:gd name="T11" fmla="*/ 35 h 115"/>
                <a:gd name="T12" fmla="*/ 32 w 64"/>
                <a:gd name="T13" fmla="*/ 44 h 115"/>
                <a:gd name="T14" fmla="*/ 24 w 64"/>
                <a:gd name="T15" fmla="*/ 62 h 115"/>
                <a:gd name="T16" fmla="*/ 16 w 64"/>
                <a:gd name="T17" fmla="*/ 71 h 115"/>
                <a:gd name="T18" fmla="*/ 16 w 64"/>
                <a:gd name="T19" fmla="*/ 79 h 115"/>
                <a:gd name="T20" fmla="*/ 16 w 64"/>
                <a:gd name="T21" fmla="*/ 97 h 115"/>
                <a:gd name="T22" fmla="*/ 0 w 64"/>
                <a:gd name="T23" fmla="*/ 97 h 115"/>
                <a:gd name="T24" fmla="*/ 0 w 64"/>
                <a:gd name="T25" fmla="*/ 106 h 115"/>
                <a:gd name="T26" fmla="*/ 0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64" y="0"/>
                  </a:moveTo>
                  <a:lnTo>
                    <a:pt x="56" y="18"/>
                  </a:lnTo>
                  <a:lnTo>
                    <a:pt x="56" y="27"/>
                  </a:lnTo>
                  <a:lnTo>
                    <a:pt x="40" y="27"/>
                  </a:lnTo>
                  <a:lnTo>
                    <a:pt x="32" y="27"/>
                  </a:lnTo>
                  <a:lnTo>
                    <a:pt x="32" y="35"/>
                  </a:lnTo>
                  <a:lnTo>
                    <a:pt x="32" y="44"/>
                  </a:lnTo>
                  <a:lnTo>
                    <a:pt x="24" y="62"/>
                  </a:lnTo>
                  <a:lnTo>
                    <a:pt x="16" y="71"/>
                  </a:lnTo>
                  <a:lnTo>
                    <a:pt x="16" y="79"/>
                  </a:lnTo>
                  <a:lnTo>
                    <a:pt x="16" y="97"/>
                  </a:lnTo>
                  <a:lnTo>
                    <a:pt x="0" y="97"/>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91" name="Freeform 473"/>
            <p:cNvSpPr>
              <a:spLocks/>
            </p:cNvSpPr>
            <p:nvPr/>
          </p:nvSpPr>
          <p:spPr bwMode="auto">
            <a:xfrm>
              <a:off x="2132" y="3507"/>
              <a:ext cx="48" cy="88"/>
            </a:xfrm>
            <a:custGeom>
              <a:avLst/>
              <a:gdLst>
                <a:gd name="T0" fmla="*/ 0 w 48"/>
                <a:gd name="T1" fmla="*/ 0 h 88"/>
                <a:gd name="T2" fmla="*/ 0 w 48"/>
                <a:gd name="T3" fmla="*/ 18 h 88"/>
                <a:gd name="T4" fmla="*/ 0 w 48"/>
                <a:gd name="T5" fmla="*/ 27 h 88"/>
                <a:gd name="T6" fmla="*/ 16 w 48"/>
                <a:gd name="T7" fmla="*/ 27 h 88"/>
                <a:gd name="T8" fmla="*/ 16 w 48"/>
                <a:gd name="T9" fmla="*/ 35 h 88"/>
                <a:gd name="T10" fmla="*/ 24 w 48"/>
                <a:gd name="T11" fmla="*/ 35 h 88"/>
                <a:gd name="T12" fmla="*/ 32 w 48"/>
                <a:gd name="T13" fmla="*/ 53 h 88"/>
                <a:gd name="T14" fmla="*/ 48 w 48"/>
                <a:gd name="T15" fmla="*/ 62 h 88"/>
                <a:gd name="T16" fmla="*/ 48 w 48"/>
                <a:gd name="T17" fmla="*/ 71 h 88"/>
                <a:gd name="T18" fmla="*/ 48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0" y="0"/>
                  </a:moveTo>
                  <a:lnTo>
                    <a:pt x="0" y="18"/>
                  </a:lnTo>
                  <a:lnTo>
                    <a:pt x="0" y="27"/>
                  </a:lnTo>
                  <a:lnTo>
                    <a:pt x="16" y="27"/>
                  </a:lnTo>
                  <a:lnTo>
                    <a:pt x="16" y="35"/>
                  </a:lnTo>
                  <a:lnTo>
                    <a:pt x="24" y="35"/>
                  </a:lnTo>
                  <a:lnTo>
                    <a:pt x="32" y="53"/>
                  </a:lnTo>
                  <a:lnTo>
                    <a:pt x="48" y="62"/>
                  </a:lnTo>
                  <a:lnTo>
                    <a:pt x="48" y="71"/>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92" name="Freeform 474"/>
            <p:cNvSpPr>
              <a:spLocks/>
            </p:cNvSpPr>
            <p:nvPr/>
          </p:nvSpPr>
          <p:spPr bwMode="auto">
            <a:xfrm>
              <a:off x="2092" y="3314"/>
              <a:ext cx="64" cy="53"/>
            </a:xfrm>
            <a:custGeom>
              <a:avLst/>
              <a:gdLst>
                <a:gd name="T0" fmla="*/ 0 w 64"/>
                <a:gd name="T1" fmla="*/ 0 h 53"/>
                <a:gd name="T2" fmla="*/ 24 w 64"/>
                <a:gd name="T3" fmla="*/ 17 h 53"/>
                <a:gd name="T4" fmla="*/ 32 w 64"/>
                <a:gd name="T5" fmla="*/ 17 h 53"/>
                <a:gd name="T6" fmla="*/ 40 w 64"/>
                <a:gd name="T7" fmla="*/ 17 h 53"/>
                <a:gd name="T8" fmla="*/ 56 w 64"/>
                <a:gd name="T9" fmla="*/ 17 h 53"/>
                <a:gd name="T10" fmla="*/ 64 w 64"/>
                <a:gd name="T11" fmla="*/ 26 h 53"/>
                <a:gd name="T12" fmla="*/ 64 w 64"/>
                <a:gd name="T13" fmla="*/ 35 h 53"/>
                <a:gd name="T14" fmla="*/ 64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0" y="0"/>
                  </a:moveTo>
                  <a:lnTo>
                    <a:pt x="24" y="17"/>
                  </a:lnTo>
                  <a:lnTo>
                    <a:pt x="32" y="17"/>
                  </a:lnTo>
                  <a:lnTo>
                    <a:pt x="40" y="17"/>
                  </a:lnTo>
                  <a:lnTo>
                    <a:pt x="56" y="17"/>
                  </a:lnTo>
                  <a:lnTo>
                    <a:pt x="64" y="26"/>
                  </a:lnTo>
                  <a:lnTo>
                    <a:pt x="64" y="35"/>
                  </a:lnTo>
                  <a:lnTo>
                    <a:pt x="64"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93" name="Freeform 475"/>
            <p:cNvSpPr>
              <a:spLocks/>
            </p:cNvSpPr>
            <p:nvPr/>
          </p:nvSpPr>
          <p:spPr bwMode="auto">
            <a:xfrm>
              <a:off x="1780" y="3314"/>
              <a:ext cx="96" cy="35"/>
            </a:xfrm>
            <a:custGeom>
              <a:avLst/>
              <a:gdLst>
                <a:gd name="T0" fmla="*/ 96 w 96"/>
                <a:gd name="T1" fmla="*/ 0 h 35"/>
                <a:gd name="T2" fmla="*/ 80 w 96"/>
                <a:gd name="T3" fmla="*/ 0 h 35"/>
                <a:gd name="T4" fmla="*/ 72 w 96"/>
                <a:gd name="T5" fmla="*/ 0 h 35"/>
                <a:gd name="T6" fmla="*/ 64 w 96"/>
                <a:gd name="T7" fmla="*/ 0 h 35"/>
                <a:gd name="T8" fmla="*/ 48 w 96"/>
                <a:gd name="T9" fmla="*/ 0 h 35"/>
                <a:gd name="T10" fmla="*/ 40 w 96"/>
                <a:gd name="T11" fmla="*/ 0 h 35"/>
                <a:gd name="T12" fmla="*/ 32 w 96"/>
                <a:gd name="T13" fmla="*/ 0 h 35"/>
                <a:gd name="T14" fmla="*/ 16 w 96"/>
                <a:gd name="T15" fmla="*/ 17 h 35"/>
                <a:gd name="T16" fmla="*/ 8 w 96"/>
                <a:gd name="T17" fmla="*/ 26 h 35"/>
                <a:gd name="T18" fmla="*/ 0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96" y="0"/>
                  </a:moveTo>
                  <a:lnTo>
                    <a:pt x="80" y="0"/>
                  </a:lnTo>
                  <a:lnTo>
                    <a:pt x="72" y="0"/>
                  </a:lnTo>
                  <a:lnTo>
                    <a:pt x="64" y="0"/>
                  </a:lnTo>
                  <a:lnTo>
                    <a:pt x="48" y="0"/>
                  </a:lnTo>
                  <a:lnTo>
                    <a:pt x="40" y="0"/>
                  </a:lnTo>
                  <a:lnTo>
                    <a:pt x="32" y="0"/>
                  </a:lnTo>
                  <a:lnTo>
                    <a:pt x="16" y="17"/>
                  </a:lnTo>
                  <a:lnTo>
                    <a:pt x="8"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94" name="Freeform 476"/>
            <p:cNvSpPr>
              <a:spLocks/>
            </p:cNvSpPr>
            <p:nvPr/>
          </p:nvSpPr>
          <p:spPr bwMode="auto">
            <a:xfrm>
              <a:off x="1780" y="3296"/>
              <a:ext cx="112" cy="44"/>
            </a:xfrm>
            <a:custGeom>
              <a:avLst/>
              <a:gdLst>
                <a:gd name="T0" fmla="*/ 112 w 112"/>
                <a:gd name="T1" fmla="*/ 0 h 44"/>
                <a:gd name="T2" fmla="*/ 104 w 112"/>
                <a:gd name="T3" fmla="*/ 0 h 44"/>
                <a:gd name="T4" fmla="*/ 96 w 112"/>
                <a:gd name="T5" fmla="*/ 0 h 44"/>
                <a:gd name="T6" fmla="*/ 80 w 112"/>
                <a:gd name="T7" fmla="*/ 0 h 44"/>
                <a:gd name="T8" fmla="*/ 72 w 112"/>
                <a:gd name="T9" fmla="*/ 0 h 44"/>
                <a:gd name="T10" fmla="*/ 64 w 112"/>
                <a:gd name="T11" fmla="*/ 0 h 44"/>
                <a:gd name="T12" fmla="*/ 48 w 112"/>
                <a:gd name="T13" fmla="*/ 0 h 44"/>
                <a:gd name="T14" fmla="*/ 40 w 112"/>
                <a:gd name="T15" fmla="*/ 9 h 44"/>
                <a:gd name="T16" fmla="*/ 32 w 112"/>
                <a:gd name="T17" fmla="*/ 9 h 44"/>
                <a:gd name="T18" fmla="*/ 32 w 112"/>
                <a:gd name="T19" fmla="*/ 18 h 44"/>
                <a:gd name="T20" fmla="*/ 16 w 112"/>
                <a:gd name="T21" fmla="*/ 18 h 44"/>
                <a:gd name="T22" fmla="*/ 8 w 112"/>
                <a:gd name="T23" fmla="*/ 35 h 44"/>
                <a:gd name="T24" fmla="*/ 0 w 112"/>
                <a:gd name="T25" fmla="*/ 35 h 44"/>
                <a:gd name="T26" fmla="*/ 0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112" y="0"/>
                  </a:moveTo>
                  <a:lnTo>
                    <a:pt x="104" y="0"/>
                  </a:lnTo>
                  <a:lnTo>
                    <a:pt x="96" y="0"/>
                  </a:lnTo>
                  <a:lnTo>
                    <a:pt x="80" y="0"/>
                  </a:lnTo>
                  <a:lnTo>
                    <a:pt x="72" y="0"/>
                  </a:lnTo>
                  <a:lnTo>
                    <a:pt x="64" y="0"/>
                  </a:lnTo>
                  <a:lnTo>
                    <a:pt x="48" y="0"/>
                  </a:lnTo>
                  <a:lnTo>
                    <a:pt x="40" y="9"/>
                  </a:lnTo>
                  <a:lnTo>
                    <a:pt x="32" y="9"/>
                  </a:lnTo>
                  <a:lnTo>
                    <a:pt x="32" y="18"/>
                  </a:lnTo>
                  <a:lnTo>
                    <a:pt x="16" y="18"/>
                  </a:lnTo>
                  <a:lnTo>
                    <a:pt x="8" y="35"/>
                  </a:lnTo>
                  <a:lnTo>
                    <a:pt x="0" y="35"/>
                  </a:lnTo>
                  <a:lnTo>
                    <a:pt x="0"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95" name="Freeform 477"/>
            <p:cNvSpPr>
              <a:spLocks/>
            </p:cNvSpPr>
            <p:nvPr/>
          </p:nvSpPr>
          <p:spPr bwMode="auto">
            <a:xfrm>
              <a:off x="1748" y="3375"/>
              <a:ext cx="64" cy="71"/>
            </a:xfrm>
            <a:custGeom>
              <a:avLst/>
              <a:gdLst>
                <a:gd name="T0" fmla="*/ 64 w 64"/>
                <a:gd name="T1" fmla="*/ 0 h 71"/>
                <a:gd name="T2" fmla="*/ 48 w 64"/>
                <a:gd name="T3" fmla="*/ 0 h 71"/>
                <a:gd name="T4" fmla="*/ 40 w 64"/>
                <a:gd name="T5" fmla="*/ 9 h 71"/>
                <a:gd name="T6" fmla="*/ 32 w 64"/>
                <a:gd name="T7" fmla="*/ 18 h 71"/>
                <a:gd name="T8" fmla="*/ 32 w 64"/>
                <a:gd name="T9" fmla="*/ 36 h 71"/>
                <a:gd name="T10" fmla="*/ 16 w 64"/>
                <a:gd name="T11" fmla="*/ 44 h 71"/>
                <a:gd name="T12" fmla="*/ 16 w 64"/>
                <a:gd name="T13" fmla="*/ 53 h 71"/>
                <a:gd name="T14" fmla="*/ 8 w 64"/>
                <a:gd name="T15" fmla="*/ 53 h 71"/>
                <a:gd name="T16" fmla="*/ 0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64" y="0"/>
                  </a:moveTo>
                  <a:lnTo>
                    <a:pt x="48" y="0"/>
                  </a:lnTo>
                  <a:lnTo>
                    <a:pt x="40" y="9"/>
                  </a:lnTo>
                  <a:lnTo>
                    <a:pt x="32" y="18"/>
                  </a:lnTo>
                  <a:lnTo>
                    <a:pt x="32" y="36"/>
                  </a:lnTo>
                  <a:lnTo>
                    <a:pt x="16" y="44"/>
                  </a:lnTo>
                  <a:lnTo>
                    <a:pt x="16" y="53"/>
                  </a:lnTo>
                  <a:lnTo>
                    <a:pt x="8" y="53"/>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96" name="Freeform 478"/>
            <p:cNvSpPr>
              <a:spLocks/>
            </p:cNvSpPr>
            <p:nvPr/>
          </p:nvSpPr>
          <p:spPr bwMode="auto">
            <a:xfrm>
              <a:off x="1692" y="3455"/>
              <a:ext cx="96" cy="43"/>
            </a:xfrm>
            <a:custGeom>
              <a:avLst/>
              <a:gdLst>
                <a:gd name="T0" fmla="*/ 96 w 96"/>
                <a:gd name="T1" fmla="*/ 0 h 43"/>
                <a:gd name="T2" fmla="*/ 88 w 96"/>
                <a:gd name="T3" fmla="*/ 0 h 43"/>
                <a:gd name="T4" fmla="*/ 72 w 96"/>
                <a:gd name="T5" fmla="*/ 8 h 43"/>
                <a:gd name="T6" fmla="*/ 64 w 96"/>
                <a:gd name="T7" fmla="*/ 8 h 43"/>
                <a:gd name="T8" fmla="*/ 56 w 96"/>
                <a:gd name="T9" fmla="*/ 26 h 43"/>
                <a:gd name="T10" fmla="*/ 48 w 96"/>
                <a:gd name="T11" fmla="*/ 26 h 43"/>
                <a:gd name="T12" fmla="*/ 32 w 96"/>
                <a:gd name="T13" fmla="*/ 26 h 43"/>
                <a:gd name="T14" fmla="*/ 24 w 96"/>
                <a:gd name="T15" fmla="*/ 26 h 43"/>
                <a:gd name="T16" fmla="*/ 16 w 96"/>
                <a:gd name="T17" fmla="*/ 35 h 43"/>
                <a:gd name="T18" fmla="*/ 0 w 96"/>
                <a:gd name="T19" fmla="*/ 35 h 43"/>
                <a:gd name="T20" fmla="*/ 0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96" y="0"/>
                  </a:moveTo>
                  <a:lnTo>
                    <a:pt x="88" y="0"/>
                  </a:lnTo>
                  <a:lnTo>
                    <a:pt x="72" y="8"/>
                  </a:lnTo>
                  <a:lnTo>
                    <a:pt x="64" y="8"/>
                  </a:lnTo>
                  <a:lnTo>
                    <a:pt x="56" y="26"/>
                  </a:lnTo>
                  <a:lnTo>
                    <a:pt x="48" y="26"/>
                  </a:lnTo>
                  <a:lnTo>
                    <a:pt x="32" y="26"/>
                  </a:lnTo>
                  <a:lnTo>
                    <a:pt x="24" y="26"/>
                  </a:lnTo>
                  <a:lnTo>
                    <a:pt x="16" y="35"/>
                  </a:lnTo>
                  <a:lnTo>
                    <a:pt x="0" y="35"/>
                  </a:lnTo>
                  <a:lnTo>
                    <a:pt x="0"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4466" name="Group 479"/>
          <p:cNvGrpSpPr>
            <a:grpSpLocks/>
          </p:cNvGrpSpPr>
          <p:nvPr/>
        </p:nvGrpSpPr>
        <p:grpSpPr bwMode="auto">
          <a:xfrm>
            <a:off x="4716463" y="2559050"/>
            <a:ext cx="685800" cy="573088"/>
            <a:chOff x="1748" y="2760"/>
            <a:chExt cx="480" cy="457"/>
          </a:xfrm>
        </p:grpSpPr>
        <p:sp>
          <p:nvSpPr>
            <p:cNvPr id="492738" name="Freeform 480"/>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232 w 232"/>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211"/>
                <a:gd name="T188" fmla="*/ 232 w 232"/>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lnTo>
                    <a:pt x="232"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39" name="Freeform 481"/>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211"/>
                <a:gd name="T185" fmla="*/ 232 w 232"/>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40" name="Freeform 482"/>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56 w 208"/>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8"/>
                <a:gd name="T187" fmla="*/ 0 h 255"/>
                <a:gd name="T188" fmla="*/ 208 w 208"/>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lnTo>
                    <a:pt x="56"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41" name="Freeform 483"/>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8"/>
                <a:gd name="T184" fmla="*/ 0 h 255"/>
                <a:gd name="T185" fmla="*/ 208 w 208"/>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42" name="Freeform 484"/>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40 w 280"/>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0"/>
                <a:gd name="T118" fmla="*/ 0 h 360"/>
                <a:gd name="T119" fmla="*/ 280 w 280"/>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lnTo>
                    <a:pt x="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43" name="Freeform 485"/>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80"/>
                <a:gd name="T115" fmla="*/ 0 h 360"/>
                <a:gd name="T116" fmla="*/ 280 w 280"/>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44" name="Freeform 486"/>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40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lnTo>
                    <a:pt x="40"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45" name="Freeform 487"/>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46" name="Freeform 488"/>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208 w 208"/>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8"/>
                <a:gd name="T139" fmla="*/ 0 h 457"/>
                <a:gd name="T140" fmla="*/ 208 w 208"/>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lnTo>
                    <a:pt x="208"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47" name="Freeform 489"/>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8"/>
                <a:gd name="T136" fmla="*/ 0 h 457"/>
                <a:gd name="T137" fmla="*/ 208 w 208"/>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48" name="Freeform 490"/>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232 w 232"/>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325"/>
                <a:gd name="T188" fmla="*/ 232 w 232"/>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lnTo>
                    <a:pt x="232"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49" name="Freeform 491"/>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325"/>
                <a:gd name="T185" fmla="*/ 232 w 232"/>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4467" name="Group 492"/>
          <p:cNvGrpSpPr>
            <a:grpSpLocks/>
          </p:cNvGrpSpPr>
          <p:nvPr/>
        </p:nvGrpSpPr>
        <p:grpSpPr bwMode="auto">
          <a:xfrm>
            <a:off x="5160963" y="3054350"/>
            <a:ext cx="774700" cy="614363"/>
            <a:chOff x="1692" y="3226"/>
            <a:chExt cx="488" cy="387"/>
          </a:xfrm>
        </p:grpSpPr>
        <p:sp>
          <p:nvSpPr>
            <p:cNvPr id="492691" name="Freeform 493"/>
            <p:cNvSpPr>
              <a:spLocks/>
            </p:cNvSpPr>
            <p:nvPr/>
          </p:nvSpPr>
          <p:spPr bwMode="auto">
            <a:xfrm>
              <a:off x="1996" y="3226"/>
              <a:ext cx="40" cy="53"/>
            </a:xfrm>
            <a:custGeom>
              <a:avLst/>
              <a:gdLst>
                <a:gd name="T0" fmla="*/ 0 w 40"/>
                <a:gd name="T1" fmla="*/ 0 h 53"/>
                <a:gd name="T2" fmla="*/ 0 w 40"/>
                <a:gd name="T3" fmla="*/ 9 h 53"/>
                <a:gd name="T4" fmla="*/ 0 w 40"/>
                <a:gd name="T5" fmla="*/ 18 h 53"/>
                <a:gd name="T6" fmla="*/ 8 w 40"/>
                <a:gd name="T7" fmla="*/ 18 h 53"/>
                <a:gd name="T8" fmla="*/ 24 w 40"/>
                <a:gd name="T9" fmla="*/ 18 h 53"/>
                <a:gd name="T10" fmla="*/ 24 w 40"/>
                <a:gd name="T11" fmla="*/ 35 h 53"/>
                <a:gd name="T12" fmla="*/ 32 w 40"/>
                <a:gd name="T13" fmla="*/ 35 h 53"/>
                <a:gd name="T14" fmla="*/ 32 w 40"/>
                <a:gd name="T15" fmla="*/ 44 h 53"/>
                <a:gd name="T16" fmla="*/ 40 w 40"/>
                <a:gd name="T17" fmla="*/ 44 h 53"/>
                <a:gd name="T18" fmla="*/ 4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0" y="0"/>
                  </a:moveTo>
                  <a:lnTo>
                    <a:pt x="0" y="9"/>
                  </a:lnTo>
                  <a:lnTo>
                    <a:pt x="0" y="18"/>
                  </a:lnTo>
                  <a:lnTo>
                    <a:pt x="8" y="18"/>
                  </a:lnTo>
                  <a:lnTo>
                    <a:pt x="24" y="18"/>
                  </a:lnTo>
                  <a:lnTo>
                    <a:pt x="24" y="35"/>
                  </a:lnTo>
                  <a:lnTo>
                    <a:pt x="32" y="35"/>
                  </a:lnTo>
                  <a:lnTo>
                    <a:pt x="32" y="44"/>
                  </a:lnTo>
                  <a:lnTo>
                    <a:pt x="40" y="44"/>
                  </a:lnTo>
                  <a:lnTo>
                    <a:pt x="4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92" name="Freeform 494"/>
            <p:cNvSpPr>
              <a:spLocks/>
            </p:cNvSpPr>
            <p:nvPr/>
          </p:nvSpPr>
          <p:spPr bwMode="auto">
            <a:xfrm>
              <a:off x="1940" y="3226"/>
              <a:ext cx="56" cy="97"/>
            </a:xfrm>
            <a:custGeom>
              <a:avLst/>
              <a:gdLst>
                <a:gd name="T0" fmla="*/ 56 w 56"/>
                <a:gd name="T1" fmla="*/ 0 h 97"/>
                <a:gd name="T2" fmla="*/ 56 w 56"/>
                <a:gd name="T3" fmla="*/ 9 h 97"/>
                <a:gd name="T4" fmla="*/ 56 w 56"/>
                <a:gd name="T5" fmla="*/ 18 h 97"/>
                <a:gd name="T6" fmla="*/ 48 w 56"/>
                <a:gd name="T7" fmla="*/ 35 h 97"/>
                <a:gd name="T8" fmla="*/ 32 w 56"/>
                <a:gd name="T9" fmla="*/ 44 h 97"/>
                <a:gd name="T10" fmla="*/ 24 w 56"/>
                <a:gd name="T11" fmla="*/ 53 h 97"/>
                <a:gd name="T12" fmla="*/ 16 w 56"/>
                <a:gd name="T13" fmla="*/ 62 h 97"/>
                <a:gd name="T14" fmla="*/ 0 w 56"/>
                <a:gd name="T15" fmla="*/ 79 h 97"/>
                <a:gd name="T16" fmla="*/ 0 w 56"/>
                <a:gd name="T17" fmla="*/ 88 h 97"/>
                <a:gd name="T18" fmla="*/ 0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56" y="0"/>
                  </a:moveTo>
                  <a:lnTo>
                    <a:pt x="56" y="9"/>
                  </a:lnTo>
                  <a:lnTo>
                    <a:pt x="56" y="18"/>
                  </a:lnTo>
                  <a:lnTo>
                    <a:pt x="48" y="35"/>
                  </a:lnTo>
                  <a:lnTo>
                    <a:pt x="32" y="44"/>
                  </a:lnTo>
                  <a:lnTo>
                    <a:pt x="24" y="53"/>
                  </a:lnTo>
                  <a:lnTo>
                    <a:pt x="16" y="62"/>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93" name="Freeform 495"/>
            <p:cNvSpPr>
              <a:spLocks/>
            </p:cNvSpPr>
            <p:nvPr/>
          </p:nvSpPr>
          <p:spPr bwMode="auto">
            <a:xfrm>
              <a:off x="1884" y="3226"/>
              <a:ext cx="80" cy="97"/>
            </a:xfrm>
            <a:custGeom>
              <a:avLst/>
              <a:gdLst>
                <a:gd name="T0" fmla="*/ 80 w 80"/>
                <a:gd name="T1" fmla="*/ 0 h 97"/>
                <a:gd name="T2" fmla="*/ 72 w 80"/>
                <a:gd name="T3" fmla="*/ 35 h 97"/>
                <a:gd name="T4" fmla="*/ 56 w 80"/>
                <a:gd name="T5" fmla="*/ 35 h 97"/>
                <a:gd name="T6" fmla="*/ 56 w 80"/>
                <a:gd name="T7" fmla="*/ 44 h 97"/>
                <a:gd name="T8" fmla="*/ 48 w 80"/>
                <a:gd name="T9" fmla="*/ 44 h 97"/>
                <a:gd name="T10" fmla="*/ 40 w 80"/>
                <a:gd name="T11" fmla="*/ 44 h 97"/>
                <a:gd name="T12" fmla="*/ 32 w 80"/>
                <a:gd name="T13" fmla="*/ 53 h 97"/>
                <a:gd name="T14" fmla="*/ 16 w 80"/>
                <a:gd name="T15" fmla="*/ 53 h 97"/>
                <a:gd name="T16" fmla="*/ 16 w 80"/>
                <a:gd name="T17" fmla="*/ 62 h 97"/>
                <a:gd name="T18" fmla="*/ 8 w 80"/>
                <a:gd name="T19" fmla="*/ 62 h 97"/>
                <a:gd name="T20" fmla="*/ 8 w 80"/>
                <a:gd name="T21" fmla="*/ 79 h 97"/>
                <a:gd name="T22" fmla="*/ 0 w 80"/>
                <a:gd name="T23" fmla="*/ 79 h 97"/>
                <a:gd name="T24" fmla="*/ 0 w 80"/>
                <a:gd name="T25" fmla="*/ 88 h 97"/>
                <a:gd name="T26" fmla="*/ 0 w 80"/>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
                <a:gd name="T43" fmla="*/ 0 h 97"/>
                <a:gd name="T44" fmla="*/ 80 w 80"/>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 h="97">
                  <a:moveTo>
                    <a:pt x="80" y="0"/>
                  </a:moveTo>
                  <a:lnTo>
                    <a:pt x="72" y="35"/>
                  </a:lnTo>
                  <a:lnTo>
                    <a:pt x="56" y="35"/>
                  </a:lnTo>
                  <a:lnTo>
                    <a:pt x="56" y="44"/>
                  </a:lnTo>
                  <a:lnTo>
                    <a:pt x="48" y="44"/>
                  </a:lnTo>
                  <a:lnTo>
                    <a:pt x="40" y="44"/>
                  </a:lnTo>
                  <a:lnTo>
                    <a:pt x="32" y="53"/>
                  </a:lnTo>
                  <a:lnTo>
                    <a:pt x="16" y="53"/>
                  </a:lnTo>
                  <a:lnTo>
                    <a:pt x="16" y="62"/>
                  </a:lnTo>
                  <a:lnTo>
                    <a:pt x="8" y="62"/>
                  </a:lnTo>
                  <a:lnTo>
                    <a:pt x="8" y="79"/>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94" name="Freeform 496"/>
            <p:cNvSpPr>
              <a:spLocks/>
            </p:cNvSpPr>
            <p:nvPr/>
          </p:nvSpPr>
          <p:spPr bwMode="auto">
            <a:xfrm>
              <a:off x="1972" y="3270"/>
              <a:ext cx="56" cy="114"/>
            </a:xfrm>
            <a:custGeom>
              <a:avLst/>
              <a:gdLst>
                <a:gd name="T0" fmla="*/ 0 w 56"/>
                <a:gd name="T1" fmla="*/ 0 h 114"/>
                <a:gd name="T2" fmla="*/ 0 w 56"/>
                <a:gd name="T3" fmla="*/ 9 h 114"/>
                <a:gd name="T4" fmla="*/ 0 w 56"/>
                <a:gd name="T5" fmla="*/ 18 h 114"/>
                <a:gd name="T6" fmla="*/ 0 w 56"/>
                <a:gd name="T7" fmla="*/ 35 h 114"/>
                <a:gd name="T8" fmla="*/ 16 w 56"/>
                <a:gd name="T9" fmla="*/ 44 h 114"/>
                <a:gd name="T10" fmla="*/ 24 w 56"/>
                <a:gd name="T11" fmla="*/ 53 h 114"/>
                <a:gd name="T12" fmla="*/ 48 w 56"/>
                <a:gd name="T13" fmla="*/ 70 h 114"/>
                <a:gd name="T14" fmla="*/ 48 w 56"/>
                <a:gd name="T15" fmla="*/ 79 h 114"/>
                <a:gd name="T16" fmla="*/ 48 w 56"/>
                <a:gd name="T17" fmla="*/ 88 h 114"/>
                <a:gd name="T18" fmla="*/ 56 w 56"/>
                <a:gd name="T19" fmla="*/ 88 h 114"/>
                <a:gd name="T20" fmla="*/ 56 w 56"/>
                <a:gd name="T21" fmla="*/ 105 h 114"/>
                <a:gd name="T22" fmla="*/ 56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0" y="0"/>
                  </a:moveTo>
                  <a:lnTo>
                    <a:pt x="0" y="9"/>
                  </a:lnTo>
                  <a:lnTo>
                    <a:pt x="0" y="18"/>
                  </a:lnTo>
                  <a:lnTo>
                    <a:pt x="0" y="35"/>
                  </a:lnTo>
                  <a:lnTo>
                    <a:pt x="16" y="44"/>
                  </a:lnTo>
                  <a:lnTo>
                    <a:pt x="24" y="53"/>
                  </a:lnTo>
                  <a:lnTo>
                    <a:pt x="48" y="70"/>
                  </a:lnTo>
                  <a:lnTo>
                    <a:pt x="48" y="79"/>
                  </a:lnTo>
                  <a:lnTo>
                    <a:pt x="48" y="88"/>
                  </a:lnTo>
                  <a:lnTo>
                    <a:pt x="56" y="88"/>
                  </a:lnTo>
                  <a:lnTo>
                    <a:pt x="56" y="105"/>
                  </a:lnTo>
                  <a:lnTo>
                    <a:pt x="5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95" name="Freeform 497"/>
            <p:cNvSpPr>
              <a:spLocks/>
            </p:cNvSpPr>
            <p:nvPr/>
          </p:nvSpPr>
          <p:spPr bwMode="auto">
            <a:xfrm>
              <a:off x="1900" y="3226"/>
              <a:ext cx="72" cy="158"/>
            </a:xfrm>
            <a:custGeom>
              <a:avLst/>
              <a:gdLst>
                <a:gd name="T0" fmla="*/ 72 w 72"/>
                <a:gd name="T1" fmla="*/ 0 h 158"/>
                <a:gd name="T2" fmla="*/ 64 w 72"/>
                <a:gd name="T3" fmla="*/ 44 h 158"/>
                <a:gd name="T4" fmla="*/ 64 w 72"/>
                <a:gd name="T5" fmla="*/ 53 h 158"/>
                <a:gd name="T6" fmla="*/ 56 w 72"/>
                <a:gd name="T7" fmla="*/ 53 h 158"/>
                <a:gd name="T8" fmla="*/ 56 w 72"/>
                <a:gd name="T9" fmla="*/ 62 h 158"/>
                <a:gd name="T10" fmla="*/ 40 w 72"/>
                <a:gd name="T11" fmla="*/ 79 h 158"/>
                <a:gd name="T12" fmla="*/ 32 w 72"/>
                <a:gd name="T13" fmla="*/ 79 h 158"/>
                <a:gd name="T14" fmla="*/ 32 w 72"/>
                <a:gd name="T15" fmla="*/ 88 h 158"/>
                <a:gd name="T16" fmla="*/ 24 w 72"/>
                <a:gd name="T17" fmla="*/ 88 h 158"/>
                <a:gd name="T18" fmla="*/ 24 w 72"/>
                <a:gd name="T19" fmla="*/ 97 h 158"/>
                <a:gd name="T20" fmla="*/ 24 w 72"/>
                <a:gd name="T21" fmla="*/ 114 h 158"/>
                <a:gd name="T22" fmla="*/ 16 w 72"/>
                <a:gd name="T23" fmla="*/ 114 h 158"/>
                <a:gd name="T24" fmla="*/ 16 w 72"/>
                <a:gd name="T25" fmla="*/ 123 h 158"/>
                <a:gd name="T26" fmla="*/ 0 w 72"/>
                <a:gd name="T27" fmla="*/ 132 h 158"/>
                <a:gd name="T28" fmla="*/ 0 w 72"/>
                <a:gd name="T29" fmla="*/ 149 h 158"/>
                <a:gd name="T30" fmla="*/ 16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72" y="0"/>
                  </a:moveTo>
                  <a:lnTo>
                    <a:pt x="64" y="44"/>
                  </a:lnTo>
                  <a:lnTo>
                    <a:pt x="64" y="53"/>
                  </a:lnTo>
                  <a:lnTo>
                    <a:pt x="56" y="53"/>
                  </a:lnTo>
                  <a:lnTo>
                    <a:pt x="56" y="62"/>
                  </a:lnTo>
                  <a:lnTo>
                    <a:pt x="40" y="79"/>
                  </a:lnTo>
                  <a:lnTo>
                    <a:pt x="32" y="79"/>
                  </a:lnTo>
                  <a:lnTo>
                    <a:pt x="32" y="88"/>
                  </a:lnTo>
                  <a:lnTo>
                    <a:pt x="24" y="88"/>
                  </a:lnTo>
                  <a:lnTo>
                    <a:pt x="24" y="97"/>
                  </a:lnTo>
                  <a:lnTo>
                    <a:pt x="24" y="114"/>
                  </a:lnTo>
                  <a:lnTo>
                    <a:pt x="16" y="114"/>
                  </a:lnTo>
                  <a:lnTo>
                    <a:pt x="16" y="123"/>
                  </a:lnTo>
                  <a:lnTo>
                    <a:pt x="0" y="132"/>
                  </a:lnTo>
                  <a:lnTo>
                    <a:pt x="0" y="149"/>
                  </a:lnTo>
                  <a:lnTo>
                    <a:pt x="16"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96" name="Freeform 498"/>
            <p:cNvSpPr>
              <a:spLocks/>
            </p:cNvSpPr>
            <p:nvPr/>
          </p:nvSpPr>
          <p:spPr bwMode="auto">
            <a:xfrm>
              <a:off x="1972" y="3226"/>
              <a:ext cx="96" cy="114"/>
            </a:xfrm>
            <a:custGeom>
              <a:avLst/>
              <a:gdLst>
                <a:gd name="T0" fmla="*/ 0 w 96"/>
                <a:gd name="T1" fmla="*/ 0 h 114"/>
                <a:gd name="T2" fmla="*/ 24 w 96"/>
                <a:gd name="T3" fmla="*/ 35 h 114"/>
                <a:gd name="T4" fmla="*/ 32 w 96"/>
                <a:gd name="T5" fmla="*/ 44 h 114"/>
                <a:gd name="T6" fmla="*/ 48 w 96"/>
                <a:gd name="T7" fmla="*/ 44 h 114"/>
                <a:gd name="T8" fmla="*/ 56 w 96"/>
                <a:gd name="T9" fmla="*/ 44 h 114"/>
                <a:gd name="T10" fmla="*/ 64 w 96"/>
                <a:gd name="T11" fmla="*/ 44 h 114"/>
                <a:gd name="T12" fmla="*/ 64 w 96"/>
                <a:gd name="T13" fmla="*/ 53 h 114"/>
                <a:gd name="T14" fmla="*/ 80 w 96"/>
                <a:gd name="T15" fmla="*/ 53 h 114"/>
                <a:gd name="T16" fmla="*/ 88 w 96"/>
                <a:gd name="T17" fmla="*/ 62 h 114"/>
                <a:gd name="T18" fmla="*/ 96 w 96"/>
                <a:gd name="T19" fmla="*/ 79 h 114"/>
                <a:gd name="T20" fmla="*/ 96 w 96"/>
                <a:gd name="T21" fmla="*/ 88 h 114"/>
                <a:gd name="T22" fmla="*/ 96 w 96"/>
                <a:gd name="T23" fmla="*/ 97 h 114"/>
                <a:gd name="T24" fmla="*/ 96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0" y="0"/>
                  </a:moveTo>
                  <a:lnTo>
                    <a:pt x="24" y="35"/>
                  </a:lnTo>
                  <a:lnTo>
                    <a:pt x="32" y="44"/>
                  </a:lnTo>
                  <a:lnTo>
                    <a:pt x="48" y="44"/>
                  </a:lnTo>
                  <a:lnTo>
                    <a:pt x="56" y="44"/>
                  </a:lnTo>
                  <a:lnTo>
                    <a:pt x="64" y="44"/>
                  </a:lnTo>
                  <a:lnTo>
                    <a:pt x="64" y="53"/>
                  </a:lnTo>
                  <a:lnTo>
                    <a:pt x="80" y="53"/>
                  </a:lnTo>
                  <a:lnTo>
                    <a:pt x="88" y="62"/>
                  </a:lnTo>
                  <a:lnTo>
                    <a:pt x="96" y="79"/>
                  </a:lnTo>
                  <a:lnTo>
                    <a:pt x="96" y="88"/>
                  </a:lnTo>
                  <a:lnTo>
                    <a:pt x="96" y="97"/>
                  </a:lnTo>
                  <a:lnTo>
                    <a:pt x="9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97" name="Freeform 499"/>
            <p:cNvSpPr>
              <a:spLocks/>
            </p:cNvSpPr>
            <p:nvPr/>
          </p:nvSpPr>
          <p:spPr bwMode="auto">
            <a:xfrm>
              <a:off x="1988" y="3270"/>
              <a:ext cx="40" cy="132"/>
            </a:xfrm>
            <a:custGeom>
              <a:avLst/>
              <a:gdLst>
                <a:gd name="T0" fmla="*/ 40 w 40"/>
                <a:gd name="T1" fmla="*/ 0 h 132"/>
                <a:gd name="T2" fmla="*/ 40 w 40"/>
                <a:gd name="T3" fmla="*/ 9 h 132"/>
                <a:gd name="T4" fmla="*/ 40 w 40"/>
                <a:gd name="T5" fmla="*/ 18 h 132"/>
                <a:gd name="T6" fmla="*/ 40 w 40"/>
                <a:gd name="T7" fmla="*/ 35 h 132"/>
                <a:gd name="T8" fmla="*/ 40 w 40"/>
                <a:gd name="T9" fmla="*/ 44 h 132"/>
                <a:gd name="T10" fmla="*/ 32 w 40"/>
                <a:gd name="T11" fmla="*/ 53 h 132"/>
                <a:gd name="T12" fmla="*/ 16 w 40"/>
                <a:gd name="T13" fmla="*/ 70 h 132"/>
                <a:gd name="T14" fmla="*/ 16 w 40"/>
                <a:gd name="T15" fmla="*/ 79 h 132"/>
                <a:gd name="T16" fmla="*/ 8 w 40"/>
                <a:gd name="T17" fmla="*/ 88 h 132"/>
                <a:gd name="T18" fmla="*/ 8 w 40"/>
                <a:gd name="T19" fmla="*/ 105 h 132"/>
                <a:gd name="T20" fmla="*/ 0 w 40"/>
                <a:gd name="T21" fmla="*/ 105 h 132"/>
                <a:gd name="T22" fmla="*/ 0 w 40"/>
                <a:gd name="T23" fmla="*/ 114 h 132"/>
                <a:gd name="T24" fmla="*/ 0 w 40"/>
                <a:gd name="T25" fmla="*/ 123 h 132"/>
                <a:gd name="T26" fmla="*/ 0 w 40"/>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132"/>
                <a:gd name="T44" fmla="*/ 40 w 40"/>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132">
                  <a:moveTo>
                    <a:pt x="40" y="0"/>
                  </a:moveTo>
                  <a:lnTo>
                    <a:pt x="40" y="9"/>
                  </a:lnTo>
                  <a:lnTo>
                    <a:pt x="40" y="18"/>
                  </a:lnTo>
                  <a:lnTo>
                    <a:pt x="40" y="35"/>
                  </a:lnTo>
                  <a:lnTo>
                    <a:pt x="40" y="44"/>
                  </a:lnTo>
                  <a:lnTo>
                    <a:pt x="32" y="53"/>
                  </a:lnTo>
                  <a:lnTo>
                    <a:pt x="16" y="70"/>
                  </a:lnTo>
                  <a:lnTo>
                    <a:pt x="16" y="79"/>
                  </a:lnTo>
                  <a:lnTo>
                    <a:pt x="8" y="88"/>
                  </a:lnTo>
                  <a:lnTo>
                    <a:pt x="8" y="105"/>
                  </a:lnTo>
                  <a:lnTo>
                    <a:pt x="0" y="105"/>
                  </a:lnTo>
                  <a:lnTo>
                    <a:pt x="0" y="114"/>
                  </a:lnTo>
                  <a:lnTo>
                    <a:pt x="0" y="123"/>
                  </a:lnTo>
                  <a:lnTo>
                    <a:pt x="0"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98" name="Freeform 500"/>
            <p:cNvSpPr>
              <a:spLocks/>
            </p:cNvSpPr>
            <p:nvPr/>
          </p:nvSpPr>
          <p:spPr bwMode="auto">
            <a:xfrm>
              <a:off x="1948" y="3305"/>
              <a:ext cx="40" cy="88"/>
            </a:xfrm>
            <a:custGeom>
              <a:avLst/>
              <a:gdLst>
                <a:gd name="T0" fmla="*/ 0 w 40"/>
                <a:gd name="T1" fmla="*/ 0 h 88"/>
                <a:gd name="T2" fmla="*/ 0 w 40"/>
                <a:gd name="T3" fmla="*/ 26 h 88"/>
                <a:gd name="T4" fmla="*/ 8 w 40"/>
                <a:gd name="T5" fmla="*/ 35 h 88"/>
                <a:gd name="T6" fmla="*/ 16 w 40"/>
                <a:gd name="T7" fmla="*/ 44 h 88"/>
                <a:gd name="T8" fmla="*/ 32 w 40"/>
                <a:gd name="T9" fmla="*/ 44 h 88"/>
                <a:gd name="T10" fmla="*/ 32 w 40"/>
                <a:gd name="T11" fmla="*/ 62 h 88"/>
                <a:gd name="T12" fmla="*/ 40 w 40"/>
                <a:gd name="T13" fmla="*/ 62 h 88"/>
                <a:gd name="T14" fmla="*/ 40 w 40"/>
                <a:gd name="T15" fmla="*/ 70 h 88"/>
                <a:gd name="T16" fmla="*/ 40 w 40"/>
                <a:gd name="T17" fmla="*/ 79 h 88"/>
                <a:gd name="T18" fmla="*/ 4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0" y="0"/>
                  </a:moveTo>
                  <a:lnTo>
                    <a:pt x="0" y="26"/>
                  </a:lnTo>
                  <a:lnTo>
                    <a:pt x="8" y="35"/>
                  </a:lnTo>
                  <a:lnTo>
                    <a:pt x="16" y="44"/>
                  </a:lnTo>
                  <a:lnTo>
                    <a:pt x="32" y="44"/>
                  </a:lnTo>
                  <a:lnTo>
                    <a:pt x="32" y="62"/>
                  </a:lnTo>
                  <a:lnTo>
                    <a:pt x="40" y="62"/>
                  </a:lnTo>
                  <a:lnTo>
                    <a:pt x="40" y="70"/>
                  </a:lnTo>
                  <a:lnTo>
                    <a:pt x="40" y="79"/>
                  </a:lnTo>
                  <a:lnTo>
                    <a:pt x="4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99" name="Freeform 501"/>
            <p:cNvSpPr>
              <a:spLocks/>
            </p:cNvSpPr>
            <p:nvPr/>
          </p:nvSpPr>
          <p:spPr bwMode="auto">
            <a:xfrm>
              <a:off x="1900" y="3279"/>
              <a:ext cx="64" cy="140"/>
            </a:xfrm>
            <a:custGeom>
              <a:avLst/>
              <a:gdLst>
                <a:gd name="T0" fmla="*/ 0 w 64"/>
                <a:gd name="T1" fmla="*/ 0 h 140"/>
                <a:gd name="T2" fmla="*/ 16 w 64"/>
                <a:gd name="T3" fmla="*/ 61 h 140"/>
                <a:gd name="T4" fmla="*/ 24 w 64"/>
                <a:gd name="T5" fmla="*/ 70 h 140"/>
                <a:gd name="T6" fmla="*/ 32 w 64"/>
                <a:gd name="T7" fmla="*/ 79 h 140"/>
                <a:gd name="T8" fmla="*/ 32 w 64"/>
                <a:gd name="T9" fmla="*/ 105 h 140"/>
                <a:gd name="T10" fmla="*/ 40 w 64"/>
                <a:gd name="T11" fmla="*/ 114 h 140"/>
                <a:gd name="T12" fmla="*/ 40 w 64"/>
                <a:gd name="T13" fmla="*/ 123 h 140"/>
                <a:gd name="T14" fmla="*/ 56 w 64"/>
                <a:gd name="T15" fmla="*/ 123 h 140"/>
                <a:gd name="T16" fmla="*/ 64 w 64"/>
                <a:gd name="T17" fmla="*/ 123 h 140"/>
                <a:gd name="T18" fmla="*/ 64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0" y="0"/>
                  </a:moveTo>
                  <a:lnTo>
                    <a:pt x="16" y="61"/>
                  </a:lnTo>
                  <a:lnTo>
                    <a:pt x="24" y="70"/>
                  </a:lnTo>
                  <a:lnTo>
                    <a:pt x="32" y="79"/>
                  </a:lnTo>
                  <a:lnTo>
                    <a:pt x="32" y="105"/>
                  </a:lnTo>
                  <a:lnTo>
                    <a:pt x="40" y="114"/>
                  </a:lnTo>
                  <a:lnTo>
                    <a:pt x="40" y="123"/>
                  </a:lnTo>
                  <a:lnTo>
                    <a:pt x="56" y="123"/>
                  </a:lnTo>
                  <a:lnTo>
                    <a:pt x="64" y="123"/>
                  </a:lnTo>
                  <a:lnTo>
                    <a:pt x="64"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00" name="Freeform 502"/>
            <p:cNvSpPr>
              <a:spLocks/>
            </p:cNvSpPr>
            <p:nvPr/>
          </p:nvSpPr>
          <p:spPr bwMode="auto">
            <a:xfrm>
              <a:off x="1852" y="3226"/>
              <a:ext cx="104" cy="193"/>
            </a:xfrm>
            <a:custGeom>
              <a:avLst/>
              <a:gdLst>
                <a:gd name="T0" fmla="*/ 104 w 104"/>
                <a:gd name="T1" fmla="*/ 0 h 193"/>
                <a:gd name="T2" fmla="*/ 80 w 104"/>
                <a:gd name="T3" fmla="*/ 18 h 193"/>
                <a:gd name="T4" fmla="*/ 72 w 104"/>
                <a:gd name="T5" fmla="*/ 35 h 193"/>
                <a:gd name="T6" fmla="*/ 64 w 104"/>
                <a:gd name="T7" fmla="*/ 44 h 193"/>
                <a:gd name="T8" fmla="*/ 64 w 104"/>
                <a:gd name="T9" fmla="*/ 53 h 193"/>
                <a:gd name="T10" fmla="*/ 48 w 104"/>
                <a:gd name="T11" fmla="*/ 53 h 193"/>
                <a:gd name="T12" fmla="*/ 48 w 104"/>
                <a:gd name="T13" fmla="*/ 62 h 193"/>
                <a:gd name="T14" fmla="*/ 40 w 104"/>
                <a:gd name="T15" fmla="*/ 62 h 193"/>
                <a:gd name="T16" fmla="*/ 32 w 104"/>
                <a:gd name="T17" fmla="*/ 79 h 193"/>
                <a:gd name="T18" fmla="*/ 32 w 104"/>
                <a:gd name="T19" fmla="*/ 88 h 193"/>
                <a:gd name="T20" fmla="*/ 16 w 104"/>
                <a:gd name="T21" fmla="*/ 88 h 193"/>
                <a:gd name="T22" fmla="*/ 16 w 104"/>
                <a:gd name="T23" fmla="*/ 97 h 193"/>
                <a:gd name="T24" fmla="*/ 8 w 104"/>
                <a:gd name="T25" fmla="*/ 97 h 193"/>
                <a:gd name="T26" fmla="*/ 8 w 104"/>
                <a:gd name="T27" fmla="*/ 114 h 193"/>
                <a:gd name="T28" fmla="*/ 8 w 104"/>
                <a:gd name="T29" fmla="*/ 123 h 193"/>
                <a:gd name="T30" fmla="*/ 0 w 104"/>
                <a:gd name="T31" fmla="*/ 132 h 193"/>
                <a:gd name="T32" fmla="*/ 0 w 104"/>
                <a:gd name="T33" fmla="*/ 149 h 193"/>
                <a:gd name="T34" fmla="*/ 0 w 104"/>
                <a:gd name="T35" fmla="*/ 158 h 193"/>
                <a:gd name="T36" fmla="*/ 0 w 104"/>
                <a:gd name="T37" fmla="*/ 167 h 193"/>
                <a:gd name="T38" fmla="*/ 0 w 104"/>
                <a:gd name="T39" fmla="*/ 176 h 193"/>
                <a:gd name="T40" fmla="*/ 0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104" y="0"/>
                  </a:moveTo>
                  <a:lnTo>
                    <a:pt x="80" y="18"/>
                  </a:lnTo>
                  <a:lnTo>
                    <a:pt x="72" y="35"/>
                  </a:lnTo>
                  <a:lnTo>
                    <a:pt x="64" y="44"/>
                  </a:lnTo>
                  <a:lnTo>
                    <a:pt x="64" y="53"/>
                  </a:lnTo>
                  <a:lnTo>
                    <a:pt x="48" y="53"/>
                  </a:lnTo>
                  <a:lnTo>
                    <a:pt x="48" y="62"/>
                  </a:lnTo>
                  <a:lnTo>
                    <a:pt x="40" y="62"/>
                  </a:lnTo>
                  <a:lnTo>
                    <a:pt x="32" y="79"/>
                  </a:lnTo>
                  <a:lnTo>
                    <a:pt x="32" y="88"/>
                  </a:lnTo>
                  <a:lnTo>
                    <a:pt x="16" y="88"/>
                  </a:lnTo>
                  <a:lnTo>
                    <a:pt x="16" y="97"/>
                  </a:lnTo>
                  <a:lnTo>
                    <a:pt x="8" y="97"/>
                  </a:lnTo>
                  <a:lnTo>
                    <a:pt x="8" y="114"/>
                  </a:lnTo>
                  <a:lnTo>
                    <a:pt x="8" y="123"/>
                  </a:lnTo>
                  <a:lnTo>
                    <a:pt x="0" y="132"/>
                  </a:lnTo>
                  <a:lnTo>
                    <a:pt x="0" y="149"/>
                  </a:lnTo>
                  <a:lnTo>
                    <a:pt x="0" y="158"/>
                  </a:lnTo>
                  <a:lnTo>
                    <a:pt x="0" y="167"/>
                  </a:lnTo>
                  <a:lnTo>
                    <a:pt x="0" y="176"/>
                  </a:lnTo>
                  <a:lnTo>
                    <a:pt x="0"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01" name="Freeform 503"/>
            <p:cNvSpPr>
              <a:spLocks/>
            </p:cNvSpPr>
            <p:nvPr/>
          </p:nvSpPr>
          <p:spPr bwMode="auto">
            <a:xfrm>
              <a:off x="2044" y="3305"/>
              <a:ext cx="16" cy="106"/>
            </a:xfrm>
            <a:custGeom>
              <a:avLst/>
              <a:gdLst>
                <a:gd name="T0" fmla="*/ 8 w 16"/>
                <a:gd name="T1" fmla="*/ 0 h 106"/>
                <a:gd name="T2" fmla="*/ 8 w 16"/>
                <a:gd name="T3" fmla="*/ 9 h 106"/>
                <a:gd name="T4" fmla="*/ 8 w 16"/>
                <a:gd name="T5" fmla="*/ 26 h 106"/>
                <a:gd name="T6" fmla="*/ 8 w 16"/>
                <a:gd name="T7" fmla="*/ 35 h 106"/>
                <a:gd name="T8" fmla="*/ 0 w 16"/>
                <a:gd name="T9" fmla="*/ 35 h 106"/>
                <a:gd name="T10" fmla="*/ 0 w 16"/>
                <a:gd name="T11" fmla="*/ 44 h 106"/>
                <a:gd name="T12" fmla="*/ 0 w 16"/>
                <a:gd name="T13" fmla="*/ 62 h 106"/>
                <a:gd name="T14" fmla="*/ 8 w 16"/>
                <a:gd name="T15" fmla="*/ 70 h 106"/>
                <a:gd name="T16" fmla="*/ 8 w 16"/>
                <a:gd name="T17" fmla="*/ 79 h 106"/>
                <a:gd name="T18" fmla="*/ 16 w 16"/>
                <a:gd name="T19" fmla="*/ 88 h 106"/>
                <a:gd name="T20" fmla="*/ 16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0" y="35"/>
                  </a:lnTo>
                  <a:lnTo>
                    <a:pt x="0" y="44"/>
                  </a:lnTo>
                  <a:lnTo>
                    <a:pt x="0" y="62"/>
                  </a:lnTo>
                  <a:lnTo>
                    <a:pt x="8" y="70"/>
                  </a:lnTo>
                  <a:lnTo>
                    <a:pt x="8" y="79"/>
                  </a:lnTo>
                  <a:lnTo>
                    <a:pt x="16" y="88"/>
                  </a:lnTo>
                  <a:lnTo>
                    <a:pt x="16"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02" name="Freeform 504"/>
            <p:cNvSpPr>
              <a:spLocks/>
            </p:cNvSpPr>
            <p:nvPr/>
          </p:nvSpPr>
          <p:spPr bwMode="auto">
            <a:xfrm>
              <a:off x="2020" y="3375"/>
              <a:ext cx="8" cy="62"/>
            </a:xfrm>
            <a:custGeom>
              <a:avLst/>
              <a:gdLst>
                <a:gd name="T0" fmla="*/ 8 w 8"/>
                <a:gd name="T1" fmla="*/ 0 h 62"/>
                <a:gd name="T2" fmla="*/ 0 w 8"/>
                <a:gd name="T3" fmla="*/ 9 h 62"/>
                <a:gd name="T4" fmla="*/ 0 w 8"/>
                <a:gd name="T5" fmla="*/ 18 h 62"/>
                <a:gd name="T6" fmla="*/ 0 w 8"/>
                <a:gd name="T7" fmla="*/ 27 h 62"/>
                <a:gd name="T8" fmla="*/ 0 w 8"/>
                <a:gd name="T9" fmla="*/ 44 h 62"/>
                <a:gd name="T10" fmla="*/ 0 w 8"/>
                <a:gd name="T11" fmla="*/ 53 h 62"/>
                <a:gd name="T12" fmla="*/ 0 w 8"/>
                <a:gd name="T13" fmla="*/ 62 h 62"/>
                <a:gd name="T14" fmla="*/ 0 60000 65536"/>
                <a:gd name="T15" fmla="*/ 0 60000 65536"/>
                <a:gd name="T16" fmla="*/ 0 60000 65536"/>
                <a:gd name="T17" fmla="*/ 0 60000 65536"/>
                <a:gd name="T18" fmla="*/ 0 60000 65536"/>
                <a:gd name="T19" fmla="*/ 0 60000 65536"/>
                <a:gd name="T20" fmla="*/ 0 60000 65536"/>
                <a:gd name="T21" fmla="*/ 0 w 8"/>
                <a:gd name="T22" fmla="*/ 0 h 62"/>
                <a:gd name="T23" fmla="*/ 8 w 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62">
                  <a:moveTo>
                    <a:pt x="8" y="0"/>
                  </a:moveTo>
                  <a:lnTo>
                    <a:pt x="0" y="9"/>
                  </a:lnTo>
                  <a:lnTo>
                    <a:pt x="0" y="18"/>
                  </a:lnTo>
                  <a:lnTo>
                    <a:pt x="0" y="27"/>
                  </a:lnTo>
                  <a:lnTo>
                    <a:pt x="0" y="44"/>
                  </a:lnTo>
                  <a:lnTo>
                    <a:pt x="0" y="53"/>
                  </a:lnTo>
                  <a:lnTo>
                    <a:pt x="0"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03" name="Freeform 505"/>
            <p:cNvSpPr>
              <a:spLocks/>
            </p:cNvSpPr>
            <p:nvPr/>
          </p:nvSpPr>
          <p:spPr bwMode="auto">
            <a:xfrm>
              <a:off x="2060" y="3340"/>
              <a:ext cx="40" cy="79"/>
            </a:xfrm>
            <a:custGeom>
              <a:avLst/>
              <a:gdLst>
                <a:gd name="T0" fmla="*/ 8 w 40"/>
                <a:gd name="T1" fmla="*/ 0 h 79"/>
                <a:gd name="T2" fmla="*/ 0 w 40"/>
                <a:gd name="T3" fmla="*/ 9 h 79"/>
                <a:gd name="T4" fmla="*/ 8 w 40"/>
                <a:gd name="T5" fmla="*/ 18 h 79"/>
                <a:gd name="T6" fmla="*/ 8 w 40"/>
                <a:gd name="T7" fmla="*/ 35 h 79"/>
                <a:gd name="T8" fmla="*/ 24 w 40"/>
                <a:gd name="T9" fmla="*/ 35 h 79"/>
                <a:gd name="T10" fmla="*/ 32 w 40"/>
                <a:gd name="T11" fmla="*/ 44 h 79"/>
                <a:gd name="T12" fmla="*/ 40 w 40"/>
                <a:gd name="T13" fmla="*/ 53 h 79"/>
                <a:gd name="T14" fmla="*/ 40 w 40"/>
                <a:gd name="T15" fmla="*/ 62 h 79"/>
                <a:gd name="T16" fmla="*/ 4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8" y="0"/>
                  </a:moveTo>
                  <a:lnTo>
                    <a:pt x="0" y="9"/>
                  </a:lnTo>
                  <a:lnTo>
                    <a:pt x="8" y="18"/>
                  </a:lnTo>
                  <a:lnTo>
                    <a:pt x="8" y="35"/>
                  </a:lnTo>
                  <a:lnTo>
                    <a:pt x="24" y="35"/>
                  </a:lnTo>
                  <a:lnTo>
                    <a:pt x="32" y="44"/>
                  </a:lnTo>
                  <a:lnTo>
                    <a:pt x="40" y="53"/>
                  </a:lnTo>
                  <a:lnTo>
                    <a:pt x="40" y="62"/>
                  </a:lnTo>
                  <a:lnTo>
                    <a:pt x="4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04" name="Freeform 506"/>
            <p:cNvSpPr>
              <a:spLocks/>
            </p:cNvSpPr>
            <p:nvPr/>
          </p:nvSpPr>
          <p:spPr bwMode="auto">
            <a:xfrm>
              <a:off x="2060" y="3288"/>
              <a:ext cx="64" cy="70"/>
            </a:xfrm>
            <a:custGeom>
              <a:avLst/>
              <a:gdLst>
                <a:gd name="T0" fmla="*/ 0 w 64"/>
                <a:gd name="T1" fmla="*/ 0 h 70"/>
                <a:gd name="T2" fmla="*/ 8 w 64"/>
                <a:gd name="T3" fmla="*/ 0 h 70"/>
                <a:gd name="T4" fmla="*/ 24 w 64"/>
                <a:gd name="T5" fmla="*/ 0 h 70"/>
                <a:gd name="T6" fmla="*/ 32 w 64"/>
                <a:gd name="T7" fmla="*/ 17 h 70"/>
                <a:gd name="T8" fmla="*/ 40 w 64"/>
                <a:gd name="T9" fmla="*/ 17 h 70"/>
                <a:gd name="T10" fmla="*/ 40 w 64"/>
                <a:gd name="T11" fmla="*/ 26 h 70"/>
                <a:gd name="T12" fmla="*/ 56 w 64"/>
                <a:gd name="T13" fmla="*/ 26 h 70"/>
                <a:gd name="T14" fmla="*/ 56 w 64"/>
                <a:gd name="T15" fmla="*/ 35 h 70"/>
                <a:gd name="T16" fmla="*/ 56 w 64"/>
                <a:gd name="T17" fmla="*/ 52 h 70"/>
                <a:gd name="T18" fmla="*/ 64 w 64"/>
                <a:gd name="T19" fmla="*/ 61 h 70"/>
                <a:gd name="T20" fmla="*/ 64 w 64"/>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70"/>
                <a:gd name="T35" fmla="*/ 64 w 64"/>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70">
                  <a:moveTo>
                    <a:pt x="0" y="0"/>
                  </a:moveTo>
                  <a:lnTo>
                    <a:pt x="8" y="0"/>
                  </a:lnTo>
                  <a:lnTo>
                    <a:pt x="24" y="0"/>
                  </a:lnTo>
                  <a:lnTo>
                    <a:pt x="32" y="17"/>
                  </a:lnTo>
                  <a:lnTo>
                    <a:pt x="40" y="17"/>
                  </a:lnTo>
                  <a:lnTo>
                    <a:pt x="40" y="26"/>
                  </a:lnTo>
                  <a:lnTo>
                    <a:pt x="56" y="26"/>
                  </a:lnTo>
                  <a:lnTo>
                    <a:pt x="56" y="35"/>
                  </a:lnTo>
                  <a:lnTo>
                    <a:pt x="56" y="52"/>
                  </a:lnTo>
                  <a:lnTo>
                    <a:pt x="64" y="61"/>
                  </a:lnTo>
                  <a:lnTo>
                    <a:pt x="64"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05" name="Freeform 507"/>
            <p:cNvSpPr>
              <a:spLocks/>
            </p:cNvSpPr>
            <p:nvPr/>
          </p:nvSpPr>
          <p:spPr bwMode="auto">
            <a:xfrm>
              <a:off x="1788" y="3331"/>
              <a:ext cx="72" cy="80"/>
            </a:xfrm>
            <a:custGeom>
              <a:avLst/>
              <a:gdLst>
                <a:gd name="T0" fmla="*/ 72 w 72"/>
                <a:gd name="T1" fmla="*/ 0 h 80"/>
                <a:gd name="T2" fmla="*/ 72 w 72"/>
                <a:gd name="T3" fmla="*/ 9 h 80"/>
                <a:gd name="T4" fmla="*/ 64 w 72"/>
                <a:gd name="T5" fmla="*/ 9 h 80"/>
                <a:gd name="T6" fmla="*/ 56 w 72"/>
                <a:gd name="T7" fmla="*/ 9 h 80"/>
                <a:gd name="T8" fmla="*/ 40 w 72"/>
                <a:gd name="T9" fmla="*/ 18 h 80"/>
                <a:gd name="T10" fmla="*/ 32 w 72"/>
                <a:gd name="T11" fmla="*/ 36 h 80"/>
                <a:gd name="T12" fmla="*/ 24 w 72"/>
                <a:gd name="T13" fmla="*/ 44 h 80"/>
                <a:gd name="T14" fmla="*/ 8 w 72"/>
                <a:gd name="T15" fmla="*/ 53 h 80"/>
                <a:gd name="T16" fmla="*/ 8 w 72"/>
                <a:gd name="T17" fmla="*/ 62 h 80"/>
                <a:gd name="T18" fmla="*/ 8 w 72"/>
                <a:gd name="T19" fmla="*/ 80 h 80"/>
                <a:gd name="T20" fmla="*/ 0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72" y="0"/>
                  </a:moveTo>
                  <a:lnTo>
                    <a:pt x="72" y="9"/>
                  </a:lnTo>
                  <a:lnTo>
                    <a:pt x="64" y="9"/>
                  </a:lnTo>
                  <a:lnTo>
                    <a:pt x="56" y="9"/>
                  </a:lnTo>
                  <a:lnTo>
                    <a:pt x="40" y="18"/>
                  </a:lnTo>
                  <a:lnTo>
                    <a:pt x="32" y="36"/>
                  </a:lnTo>
                  <a:lnTo>
                    <a:pt x="24" y="44"/>
                  </a:lnTo>
                  <a:lnTo>
                    <a:pt x="8" y="53"/>
                  </a:lnTo>
                  <a:lnTo>
                    <a:pt x="8" y="62"/>
                  </a:lnTo>
                  <a:lnTo>
                    <a:pt x="8" y="80"/>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06" name="Freeform 508"/>
            <p:cNvSpPr>
              <a:spLocks/>
            </p:cNvSpPr>
            <p:nvPr/>
          </p:nvSpPr>
          <p:spPr bwMode="auto">
            <a:xfrm>
              <a:off x="1860" y="3323"/>
              <a:ext cx="40" cy="105"/>
            </a:xfrm>
            <a:custGeom>
              <a:avLst/>
              <a:gdLst>
                <a:gd name="T0" fmla="*/ 0 w 40"/>
                <a:gd name="T1" fmla="*/ 0 h 105"/>
                <a:gd name="T2" fmla="*/ 8 w 40"/>
                <a:gd name="T3" fmla="*/ 17 h 105"/>
                <a:gd name="T4" fmla="*/ 8 w 40"/>
                <a:gd name="T5" fmla="*/ 26 h 105"/>
                <a:gd name="T6" fmla="*/ 8 w 40"/>
                <a:gd name="T7" fmla="*/ 35 h 105"/>
                <a:gd name="T8" fmla="*/ 24 w 40"/>
                <a:gd name="T9" fmla="*/ 35 h 105"/>
                <a:gd name="T10" fmla="*/ 24 w 40"/>
                <a:gd name="T11" fmla="*/ 52 h 105"/>
                <a:gd name="T12" fmla="*/ 32 w 40"/>
                <a:gd name="T13" fmla="*/ 61 h 105"/>
                <a:gd name="T14" fmla="*/ 40 w 40"/>
                <a:gd name="T15" fmla="*/ 70 h 105"/>
                <a:gd name="T16" fmla="*/ 40 w 40"/>
                <a:gd name="T17" fmla="*/ 79 h 105"/>
                <a:gd name="T18" fmla="*/ 40 w 40"/>
                <a:gd name="T19" fmla="*/ 96 h 105"/>
                <a:gd name="T20" fmla="*/ 4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0" y="0"/>
                  </a:moveTo>
                  <a:lnTo>
                    <a:pt x="8" y="17"/>
                  </a:lnTo>
                  <a:lnTo>
                    <a:pt x="8" y="26"/>
                  </a:lnTo>
                  <a:lnTo>
                    <a:pt x="8" y="35"/>
                  </a:lnTo>
                  <a:lnTo>
                    <a:pt x="24" y="35"/>
                  </a:lnTo>
                  <a:lnTo>
                    <a:pt x="24" y="52"/>
                  </a:lnTo>
                  <a:lnTo>
                    <a:pt x="32" y="61"/>
                  </a:lnTo>
                  <a:lnTo>
                    <a:pt x="40" y="70"/>
                  </a:lnTo>
                  <a:lnTo>
                    <a:pt x="40" y="79"/>
                  </a:lnTo>
                  <a:lnTo>
                    <a:pt x="40" y="96"/>
                  </a:lnTo>
                  <a:lnTo>
                    <a:pt x="4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07" name="Freeform 509"/>
            <p:cNvSpPr>
              <a:spLocks/>
            </p:cNvSpPr>
            <p:nvPr/>
          </p:nvSpPr>
          <p:spPr bwMode="auto">
            <a:xfrm>
              <a:off x="1796" y="3411"/>
              <a:ext cx="48" cy="70"/>
            </a:xfrm>
            <a:custGeom>
              <a:avLst/>
              <a:gdLst>
                <a:gd name="T0" fmla="*/ 48 w 48"/>
                <a:gd name="T1" fmla="*/ 0 h 70"/>
                <a:gd name="T2" fmla="*/ 48 w 48"/>
                <a:gd name="T3" fmla="*/ 8 h 70"/>
                <a:gd name="T4" fmla="*/ 32 w 48"/>
                <a:gd name="T5" fmla="*/ 8 h 70"/>
                <a:gd name="T6" fmla="*/ 24 w 48"/>
                <a:gd name="T7" fmla="*/ 17 h 70"/>
                <a:gd name="T8" fmla="*/ 16 w 48"/>
                <a:gd name="T9" fmla="*/ 17 h 70"/>
                <a:gd name="T10" fmla="*/ 16 w 48"/>
                <a:gd name="T11" fmla="*/ 35 h 70"/>
                <a:gd name="T12" fmla="*/ 0 w 48"/>
                <a:gd name="T13" fmla="*/ 44 h 70"/>
                <a:gd name="T14" fmla="*/ 0 w 48"/>
                <a:gd name="T15" fmla="*/ 52 h 70"/>
                <a:gd name="T16" fmla="*/ 0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48" y="0"/>
                  </a:moveTo>
                  <a:lnTo>
                    <a:pt x="48" y="8"/>
                  </a:lnTo>
                  <a:lnTo>
                    <a:pt x="32" y="8"/>
                  </a:lnTo>
                  <a:lnTo>
                    <a:pt x="24" y="17"/>
                  </a:lnTo>
                  <a:lnTo>
                    <a:pt x="16" y="17"/>
                  </a:lnTo>
                  <a:lnTo>
                    <a:pt x="16" y="35"/>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08" name="Freeform 510"/>
            <p:cNvSpPr>
              <a:spLocks/>
            </p:cNvSpPr>
            <p:nvPr/>
          </p:nvSpPr>
          <p:spPr bwMode="auto">
            <a:xfrm>
              <a:off x="1908" y="3419"/>
              <a:ext cx="24" cy="71"/>
            </a:xfrm>
            <a:custGeom>
              <a:avLst/>
              <a:gdLst>
                <a:gd name="T0" fmla="*/ 24 w 24"/>
                <a:gd name="T1" fmla="*/ 0 h 71"/>
                <a:gd name="T2" fmla="*/ 24 w 24"/>
                <a:gd name="T3" fmla="*/ 9 h 71"/>
                <a:gd name="T4" fmla="*/ 16 w 24"/>
                <a:gd name="T5" fmla="*/ 27 h 71"/>
                <a:gd name="T6" fmla="*/ 8 w 24"/>
                <a:gd name="T7" fmla="*/ 36 h 71"/>
                <a:gd name="T8" fmla="*/ 8 w 24"/>
                <a:gd name="T9" fmla="*/ 44 h 71"/>
                <a:gd name="T10" fmla="*/ 8 w 24"/>
                <a:gd name="T11" fmla="*/ 62 h 71"/>
                <a:gd name="T12" fmla="*/ 0 w 24"/>
                <a:gd name="T13" fmla="*/ 62 h 71"/>
                <a:gd name="T14" fmla="*/ 0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24" y="0"/>
                  </a:moveTo>
                  <a:lnTo>
                    <a:pt x="24" y="9"/>
                  </a:lnTo>
                  <a:lnTo>
                    <a:pt x="16" y="27"/>
                  </a:lnTo>
                  <a:lnTo>
                    <a:pt x="8" y="36"/>
                  </a:lnTo>
                  <a:lnTo>
                    <a:pt x="8" y="44"/>
                  </a:lnTo>
                  <a:lnTo>
                    <a:pt x="8" y="62"/>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09" name="Freeform 511"/>
            <p:cNvSpPr>
              <a:spLocks/>
            </p:cNvSpPr>
            <p:nvPr/>
          </p:nvSpPr>
          <p:spPr bwMode="auto">
            <a:xfrm>
              <a:off x="2012" y="3419"/>
              <a:ext cx="48" cy="71"/>
            </a:xfrm>
            <a:custGeom>
              <a:avLst/>
              <a:gdLst>
                <a:gd name="T0" fmla="*/ 0 w 48"/>
                <a:gd name="T1" fmla="*/ 0 h 71"/>
                <a:gd name="T2" fmla="*/ 8 w 48"/>
                <a:gd name="T3" fmla="*/ 9 h 71"/>
                <a:gd name="T4" fmla="*/ 16 w 48"/>
                <a:gd name="T5" fmla="*/ 27 h 71"/>
                <a:gd name="T6" fmla="*/ 32 w 48"/>
                <a:gd name="T7" fmla="*/ 36 h 71"/>
                <a:gd name="T8" fmla="*/ 40 w 48"/>
                <a:gd name="T9" fmla="*/ 44 h 71"/>
                <a:gd name="T10" fmla="*/ 48 w 48"/>
                <a:gd name="T11" fmla="*/ 44 h 71"/>
                <a:gd name="T12" fmla="*/ 48 w 48"/>
                <a:gd name="T13" fmla="*/ 62 h 71"/>
                <a:gd name="T14" fmla="*/ 48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0" y="0"/>
                  </a:moveTo>
                  <a:lnTo>
                    <a:pt x="8" y="9"/>
                  </a:lnTo>
                  <a:lnTo>
                    <a:pt x="16" y="27"/>
                  </a:lnTo>
                  <a:lnTo>
                    <a:pt x="32" y="36"/>
                  </a:lnTo>
                  <a:lnTo>
                    <a:pt x="40" y="44"/>
                  </a:lnTo>
                  <a:lnTo>
                    <a:pt x="48" y="44"/>
                  </a:lnTo>
                  <a:lnTo>
                    <a:pt x="48" y="62"/>
                  </a:lnTo>
                  <a:lnTo>
                    <a:pt x="48"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10" name="Freeform 512"/>
            <p:cNvSpPr>
              <a:spLocks/>
            </p:cNvSpPr>
            <p:nvPr/>
          </p:nvSpPr>
          <p:spPr bwMode="auto">
            <a:xfrm>
              <a:off x="1980" y="3367"/>
              <a:ext cx="72" cy="123"/>
            </a:xfrm>
            <a:custGeom>
              <a:avLst/>
              <a:gdLst>
                <a:gd name="T0" fmla="*/ 64 w 72"/>
                <a:gd name="T1" fmla="*/ 0 h 123"/>
                <a:gd name="T2" fmla="*/ 72 w 72"/>
                <a:gd name="T3" fmla="*/ 8 h 123"/>
                <a:gd name="T4" fmla="*/ 64 w 72"/>
                <a:gd name="T5" fmla="*/ 17 h 123"/>
                <a:gd name="T6" fmla="*/ 64 w 72"/>
                <a:gd name="T7" fmla="*/ 26 h 123"/>
                <a:gd name="T8" fmla="*/ 48 w 72"/>
                <a:gd name="T9" fmla="*/ 44 h 123"/>
                <a:gd name="T10" fmla="*/ 40 w 72"/>
                <a:gd name="T11" fmla="*/ 52 h 123"/>
                <a:gd name="T12" fmla="*/ 32 w 72"/>
                <a:gd name="T13" fmla="*/ 61 h 123"/>
                <a:gd name="T14" fmla="*/ 16 w 72"/>
                <a:gd name="T15" fmla="*/ 79 h 123"/>
                <a:gd name="T16" fmla="*/ 8 w 72"/>
                <a:gd name="T17" fmla="*/ 88 h 123"/>
                <a:gd name="T18" fmla="*/ 0 w 72"/>
                <a:gd name="T19" fmla="*/ 96 h 123"/>
                <a:gd name="T20" fmla="*/ 0 w 72"/>
                <a:gd name="T21" fmla="*/ 114 h 123"/>
                <a:gd name="T22" fmla="*/ 0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64" y="0"/>
                  </a:moveTo>
                  <a:lnTo>
                    <a:pt x="72" y="8"/>
                  </a:lnTo>
                  <a:lnTo>
                    <a:pt x="64" y="17"/>
                  </a:lnTo>
                  <a:lnTo>
                    <a:pt x="64" y="26"/>
                  </a:lnTo>
                  <a:lnTo>
                    <a:pt x="48" y="44"/>
                  </a:lnTo>
                  <a:lnTo>
                    <a:pt x="40" y="52"/>
                  </a:lnTo>
                  <a:lnTo>
                    <a:pt x="32" y="61"/>
                  </a:lnTo>
                  <a:lnTo>
                    <a:pt x="16" y="79"/>
                  </a:lnTo>
                  <a:lnTo>
                    <a:pt x="8" y="88"/>
                  </a:lnTo>
                  <a:lnTo>
                    <a:pt x="0" y="96"/>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11" name="Freeform 513"/>
            <p:cNvSpPr>
              <a:spLocks/>
            </p:cNvSpPr>
            <p:nvPr/>
          </p:nvSpPr>
          <p:spPr bwMode="auto">
            <a:xfrm>
              <a:off x="2092" y="3331"/>
              <a:ext cx="16" cy="115"/>
            </a:xfrm>
            <a:custGeom>
              <a:avLst/>
              <a:gdLst>
                <a:gd name="T0" fmla="*/ 16 w 16"/>
                <a:gd name="T1" fmla="*/ 0 h 115"/>
                <a:gd name="T2" fmla="*/ 0 w 16"/>
                <a:gd name="T3" fmla="*/ 18 h 115"/>
                <a:gd name="T4" fmla="*/ 0 w 16"/>
                <a:gd name="T5" fmla="*/ 36 h 115"/>
                <a:gd name="T6" fmla="*/ 0 w 16"/>
                <a:gd name="T7" fmla="*/ 44 h 115"/>
                <a:gd name="T8" fmla="*/ 0 w 16"/>
                <a:gd name="T9" fmla="*/ 53 h 115"/>
                <a:gd name="T10" fmla="*/ 16 w 16"/>
                <a:gd name="T11" fmla="*/ 62 h 115"/>
                <a:gd name="T12" fmla="*/ 16 w 16"/>
                <a:gd name="T13" fmla="*/ 80 h 115"/>
                <a:gd name="T14" fmla="*/ 16 w 16"/>
                <a:gd name="T15" fmla="*/ 88 h 115"/>
                <a:gd name="T16" fmla="*/ 16 w 16"/>
                <a:gd name="T17" fmla="*/ 97 h 115"/>
                <a:gd name="T18" fmla="*/ 16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16" y="0"/>
                  </a:moveTo>
                  <a:lnTo>
                    <a:pt x="0" y="18"/>
                  </a:lnTo>
                  <a:lnTo>
                    <a:pt x="0" y="36"/>
                  </a:lnTo>
                  <a:lnTo>
                    <a:pt x="0" y="44"/>
                  </a:lnTo>
                  <a:lnTo>
                    <a:pt x="0" y="53"/>
                  </a:lnTo>
                  <a:lnTo>
                    <a:pt x="16" y="62"/>
                  </a:lnTo>
                  <a:lnTo>
                    <a:pt x="16" y="80"/>
                  </a:lnTo>
                  <a:lnTo>
                    <a:pt x="16" y="88"/>
                  </a:lnTo>
                  <a:lnTo>
                    <a:pt x="16" y="97"/>
                  </a:lnTo>
                  <a:lnTo>
                    <a:pt x="1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12" name="Freeform 514"/>
            <p:cNvSpPr>
              <a:spLocks/>
            </p:cNvSpPr>
            <p:nvPr/>
          </p:nvSpPr>
          <p:spPr bwMode="auto">
            <a:xfrm>
              <a:off x="2076" y="3393"/>
              <a:ext cx="8" cy="97"/>
            </a:xfrm>
            <a:custGeom>
              <a:avLst/>
              <a:gdLst>
                <a:gd name="T0" fmla="*/ 8 w 8"/>
                <a:gd name="T1" fmla="*/ 0 h 97"/>
                <a:gd name="T2" fmla="*/ 8 w 8"/>
                <a:gd name="T3" fmla="*/ 18 h 97"/>
                <a:gd name="T4" fmla="*/ 0 w 8"/>
                <a:gd name="T5" fmla="*/ 26 h 97"/>
                <a:gd name="T6" fmla="*/ 0 w 8"/>
                <a:gd name="T7" fmla="*/ 35 h 97"/>
                <a:gd name="T8" fmla="*/ 0 w 8"/>
                <a:gd name="T9" fmla="*/ 53 h 97"/>
                <a:gd name="T10" fmla="*/ 0 w 8"/>
                <a:gd name="T11" fmla="*/ 62 h 97"/>
                <a:gd name="T12" fmla="*/ 0 w 8"/>
                <a:gd name="T13" fmla="*/ 70 h 97"/>
                <a:gd name="T14" fmla="*/ 0 w 8"/>
                <a:gd name="T15" fmla="*/ 88 h 97"/>
                <a:gd name="T16" fmla="*/ 8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8" y="0"/>
                  </a:moveTo>
                  <a:lnTo>
                    <a:pt x="8" y="18"/>
                  </a:lnTo>
                  <a:lnTo>
                    <a:pt x="0" y="26"/>
                  </a:lnTo>
                  <a:lnTo>
                    <a:pt x="0" y="35"/>
                  </a:lnTo>
                  <a:lnTo>
                    <a:pt x="0" y="53"/>
                  </a:lnTo>
                  <a:lnTo>
                    <a:pt x="0" y="62"/>
                  </a:lnTo>
                  <a:lnTo>
                    <a:pt x="0" y="70"/>
                  </a:lnTo>
                  <a:lnTo>
                    <a:pt x="0" y="88"/>
                  </a:lnTo>
                  <a:lnTo>
                    <a:pt x="8"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13" name="Freeform 515"/>
            <p:cNvSpPr>
              <a:spLocks/>
            </p:cNvSpPr>
            <p:nvPr/>
          </p:nvSpPr>
          <p:spPr bwMode="auto">
            <a:xfrm>
              <a:off x="2108" y="3411"/>
              <a:ext cx="40" cy="70"/>
            </a:xfrm>
            <a:custGeom>
              <a:avLst/>
              <a:gdLst>
                <a:gd name="T0" fmla="*/ 0 w 40"/>
                <a:gd name="T1" fmla="*/ 0 h 70"/>
                <a:gd name="T2" fmla="*/ 8 w 40"/>
                <a:gd name="T3" fmla="*/ 8 h 70"/>
                <a:gd name="T4" fmla="*/ 8 w 40"/>
                <a:gd name="T5" fmla="*/ 17 h 70"/>
                <a:gd name="T6" fmla="*/ 16 w 40"/>
                <a:gd name="T7" fmla="*/ 35 h 70"/>
                <a:gd name="T8" fmla="*/ 24 w 40"/>
                <a:gd name="T9" fmla="*/ 35 h 70"/>
                <a:gd name="T10" fmla="*/ 24 w 40"/>
                <a:gd name="T11" fmla="*/ 44 h 70"/>
                <a:gd name="T12" fmla="*/ 40 w 40"/>
                <a:gd name="T13" fmla="*/ 44 h 70"/>
                <a:gd name="T14" fmla="*/ 40 w 40"/>
                <a:gd name="T15" fmla="*/ 52 h 70"/>
                <a:gd name="T16" fmla="*/ 4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0" y="0"/>
                  </a:moveTo>
                  <a:lnTo>
                    <a:pt x="8" y="8"/>
                  </a:lnTo>
                  <a:lnTo>
                    <a:pt x="8" y="17"/>
                  </a:lnTo>
                  <a:lnTo>
                    <a:pt x="16" y="35"/>
                  </a:lnTo>
                  <a:lnTo>
                    <a:pt x="24" y="35"/>
                  </a:lnTo>
                  <a:lnTo>
                    <a:pt x="24" y="44"/>
                  </a:lnTo>
                  <a:lnTo>
                    <a:pt x="40" y="44"/>
                  </a:lnTo>
                  <a:lnTo>
                    <a:pt x="40" y="52"/>
                  </a:lnTo>
                  <a:lnTo>
                    <a:pt x="4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14" name="Freeform 516"/>
            <p:cNvSpPr>
              <a:spLocks/>
            </p:cNvSpPr>
            <p:nvPr/>
          </p:nvSpPr>
          <p:spPr bwMode="auto">
            <a:xfrm>
              <a:off x="1924" y="3419"/>
              <a:ext cx="56" cy="115"/>
            </a:xfrm>
            <a:custGeom>
              <a:avLst/>
              <a:gdLst>
                <a:gd name="T0" fmla="*/ 56 w 56"/>
                <a:gd name="T1" fmla="*/ 0 h 115"/>
                <a:gd name="T2" fmla="*/ 32 w 56"/>
                <a:gd name="T3" fmla="*/ 27 h 115"/>
                <a:gd name="T4" fmla="*/ 24 w 56"/>
                <a:gd name="T5" fmla="*/ 36 h 115"/>
                <a:gd name="T6" fmla="*/ 24 w 56"/>
                <a:gd name="T7" fmla="*/ 44 h 115"/>
                <a:gd name="T8" fmla="*/ 24 w 56"/>
                <a:gd name="T9" fmla="*/ 62 h 115"/>
                <a:gd name="T10" fmla="*/ 8 w 56"/>
                <a:gd name="T11" fmla="*/ 71 h 115"/>
                <a:gd name="T12" fmla="*/ 8 w 56"/>
                <a:gd name="T13" fmla="*/ 79 h 115"/>
                <a:gd name="T14" fmla="*/ 8 w 56"/>
                <a:gd name="T15" fmla="*/ 88 h 115"/>
                <a:gd name="T16" fmla="*/ 0 w 56"/>
                <a:gd name="T17" fmla="*/ 106 h 115"/>
                <a:gd name="T18" fmla="*/ 0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56" y="0"/>
                  </a:moveTo>
                  <a:lnTo>
                    <a:pt x="32" y="27"/>
                  </a:lnTo>
                  <a:lnTo>
                    <a:pt x="24" y="36"/>
                  </a:lnTo>
                  <a:lnTo>
                    <a:pt x="24" y="44"/>
                  </a:lnTo>
                  <a:lnTo>
                    <a:pt x="24" y="62"/>
                  </a:lnTo>
                  <a:lnTo>
                    <a:pt x="8" y="71"/>
                  </a:lnTo>
                  <a:lnTo>
                    <a:pt x="8" y="79"/>
                  </a:lnTo>
                  <a:lnTo>
                    <a:pt x="8" y="88"/>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15" name="Freeform 517"/>
            <p:cNvSpPr>
              <a:spLocks/>
            </p:cNvSpPr>
            <p:nvPr/>
          </p:nvSpPr>
          <p:spPr bwMode="auto">
            <a:xfrm>
              <a:off x="1796" y="3455"/>
              <a:ext cx="48" cy="79"/>
            </a:xfrm>
            <a:custGeom>
              <a:avLst/>
              <a:gdLst>
                <a:gd name="T0" fmla="*/ 0 w 48"/>
                <a:gd name="T1" fmla="*/ 0 h 79"/>
                <a:gd name="T2" fmla="*/ 16 w 48"/>
                <a:gd name="T3" fmla="*/ 8 h 79"/>
                <a:gd name="T4" fmla="*/ 24 w 48"/>
                <a:gd name="T5" fmla="*/ 26 h 79"/>
                <a:gd name="T6" fmla="*/ 32 w 48"/>
                <a:gd name="T7" fmla="*/ 35 h 79"/>
                <a:gd name="T8" fmla="*/ 48 w 48"/>
                <a:gd name="T9" fmla="*/ 35 h 79"/>
                <a:gd name="T10" fmla="*/ 48 w 48"/>
                <a:gd name="T11" fmla="*/ 43 h 79"/>
                <a:gd name="T12" fmla="*/ 48 w 48"/>
                <a:gd name="T13" fmla="*/ 52 h 79"/>
                <a:gd name="T14" fmla="*/ 48 w 48"/>
                <a:gd name="T15" fmla="*/ 70 h 79"/>
                <a:gd name="T16" fmla="*/ 48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0" y="0"/>
                  </a:moveTo>
                  <a:lnTo>
                    <a:pt x="16" y="8"/>
                  </a:lnTo>
                  <a:lnTo>
                    <a:pt x="24" y="26"/>
                  </a:lnTo>
                  <a:lnTo>
                    <a:pt x="32" y="35"/>
                  </a:lnTo>
                  <a:lnTo>
                    <a:pt x="48" y="35"/>
                  </a:lnTo>
                  <a:lnTo>
                    <a:pt x="48" y="43"/>
                  </a:lnTo>
                  <a:lnTo>
                    <a:pt x="48" y="52"/>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16" name="Freeform 518"/>
            <p:cNvSpPr>
              <a:spLocks/>
            </p:cNvSpPr>
            <p:nvPr/>
          </p:nvSpPr>
          <p:spPr bwMode="auto">
            <a:xfrm>
              <a:off x="1948" y="3481"/>
              <a:ext cx="48" cy="79"/>
            </a:xfrm>
            <a:custGeom>
              <a:avLst/>
              <a:gdLst>
                <a:gd name="T0" fmla="*/ 0 w 48"/>
                <a:gd name="T1" fmla="*/ 0 h 79"/>
                <a:gd name="T2" fmla="*/ 0 w 48"/>
                <a:gd name="T3" fmla="*/ 9 h 79"/>
                <a:gd name="T4" fmla="*/ 8 w 48"/>
                <a:gd name="T5" fmla="*/ 9 h 79"/>
                <a:gd name="T6" fmla="*/ 8 w 48"/>
                <a:gd name="T7" fmla="*/ 17 h 79"/>
                <a:gd name="T8" fmla="*/ 16 w 48"/>
                <a:gd name="T9" fmla="*/ 17 h 79"/>
                <a:gd name="T10" fmla="*/ 16 w 48"/>
                <a:gd name="T11" fmla="*/ 26 h 79"/>
                <a:gd name="T12" fmla="*/ 32 w 48"/>
                <a:gd name="T13" fmla="*/ 26 h 79"/>
                <a:gd name="T14" fmla="*/ 32 w 48"/>
                <a:gd name="T15" fmla="*/ 44 h 79"/>
                <a:gd name="T16" fmla="*/ 40 w 48"/>
                <a:gd name="T17" fmla="*/ 44 h 79"/>
                <a:gd name="T18" fmla="*/ 40 w 48"/>
                <a:gd name="T19" fmla="*/ 53 h 79"/>
                <a:gd name="T20" fmla="*/ 48 w 48"/>
                <a:gd name="T21" fmla="*/ 61 h 79"/>
                <a:gd name="T22" fmla="*/ 40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0" y="0"/>
                  </a:moveTo>
                  <a:lnTo>
                    <a:pt x="0" y="9"/>
                  </a:lnTo>
                  <a:lnTo>
                    <a:pt x="8" y="9"/>
                  </a:lnTo>
                  <a:lnTo>
                    <a:pt x="8" y="17"/>
                  </a:lnTo>
                  <a:lnTo>
                    <a:pt x="16" y="17"/>
                  </a:lnTo>
                  <a:lnTo>
                    <a:pt x="16" y="26"/>
                  </a:lnTo>
                  <a:lnTo>
                    <a:pt x="32" y="26"/>
                  </a:lnTo>
                  <a:lnTo>
                    <a:pt x="32" y="44"/>
                  </a:lnTo>
                  <a:lnTo>
                    <a:pt x="40" y="44"/>
                  </a:lnTo>
                  <a:lnTo>
                    <a:pt x="40" y="53"/>
                  </a:lnTo>
                  <a:lnTo>
                    <a:pt x="48" y="61"/>
                  </a:lnTo>
                  <a:lnTo>
                    <a:pt x="4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17" name="Freeform 519"/>
            <p:cNvSpPr>
              <a:spLocks/>
            </p:cNvSpPr>
            <p:nvPr/>
          </p:nvSpPr>
          <p:spPr bwMode="auto">
            <a:xfrm>
              <a:off x="2028" y="3455"/>
              <a:ext cx="16" cy="114"/>
            </a:xfrm>
            <a:custGeom>
              <a:avLst/>
              <a:gdLst>
                <a:gd name="T0" fmla="*/ 16 w 16"/>
                <a:gd name="T1" fmla="*/ 0 h 114"/>
                <a:gd name="T2" fmla="*/ 16 w 16"/>
                <a:gd name="T3" fmla="*/ 26 h 114"/>
                <a:gd name="T4" fmla="*/ 16 w 16"/>
                <a:gd name="T5" fmla="*/ 35 h 114"/>
                <a:gd name="T6" fmla="*/ 16 w 16"/>
                <a:gd name="T7" fmla="*/ 43 h 114"/>
                <a:gd name="T8" fmla="*/ 16 w 16"/>
                <a:gd name="T9" fmla="*/ 52 h 114"/>
                <a:gd name="T10" fmla="*/ 16 w 16"/>
                <a:gd name="T11" fmla="*/ 70 h 114"/>
                <a:gd name="T12" fmla="*/ 0 w 16"/>
                <a:gd name="T13" fmla="*/ 79 h 114"/>
                <a:gd name="T14" fmla="*/ 0 w 16"/>
                <a:gd name="T15" fmla="*/ 87 h 114"/>
                <a:gd name="T16" fmla="*/ 0 w 16"/>
                <a:gd name="T17" fmla="*/ 105 h 114"/>
                <a:gd name="T18" fmla="*/ 0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16" y="0"/>
                  </a:moveTo>
                  <a:lnTo>
                    <a:pt x="16" y="26"/>
                  </a:lnTo>
                  <a:lnTo>
                    <a:pt x="16" y="35"/>
                  </a:lnTo>
                  <a:lnTo>
                    <a:pt x="16" y="43"/>
                  </a:lnTo>
                  <a:lnTo>
                    <a:pt x="16" y="52"/>
                  </a:lnTo>
                  <a:lnTo>
                    <a:pt x="16" y="70"/>
                  </a:lnTo>
                  <a:lnTo>
                    <a:pt x="0" y="79"/>
                  </a:lnTo>
                  <a:lnTo>
                    <a:pt x="0" y="87"/>
                  </a:lnTo>
                  <a:lnTo>
                    <a:pt x="0" y="105"/>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18" name="Freeform 520"/>
            <p:cNvSpPr>
              <a:spLocks/>
            </p:cNvSpPr>
            <p:nvPr/>
          </p:nvSpPr>
          <p:spPr bwMode="auto">
            <a:xfrm>
              <a:off x="2076" y="3463"/>
              <a:ext cx="32" cy="79"/>
            </a:xfrm>
            <a:custGeom>
              <a:avLst/>
              <a:gdLst>
                <a:gd name="T0" fmla="*/ 0 w 32"/>
                <a:gd name="T1" fmla="*/ 0 h 79"/>
                <a:gd name="T2" fmla="*/ 0 w 32"/>
                <a:gd name="T3" fmla="*/ 18 h 79"/>
                <a:gd name="T4" fmla="*/ 8 w 32"/>
                <a:gd name="T5" fmla="*/ 27 h 79"/>
                <a:gd name="T6" fmla="*/ 16 w 32"/>
                <a:gd name="T7" fmla="*/ 27 h 79"/>
                <a:gd name="T8" fmla="*/ 16 w 32"/>
                <a:gd name="T9" fmla="*/ 35 h 79"/>
                <a:gd name="T10" fmla="*/ 32 w 32"/>
                <a:gd name="T11" fmla="*/ 44 h 79"/>
                <a:gd name="T12" fmla="*/ 32 w 32"/>
                <a:gd name="T13" fmla="*/ 62 h 79"/>
                <a:gd name="T14" fmla="*/ 32 w 32"/>
                <a:gd name="T15" fmla="*/ 71 h 79"/>
                <a:gd name="T16" fmla="*/ 32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0" y="0"/>
                  </a:moveTo>
                  <a:lnTo>
                    <a:pt x="0" y="18"/>
                  </a:lnTo>
                  <a:lnTo>
                    <a:pt x="8" y="27"/>
                  </a:lnTo>
                  <a:lnTo>
                    <a:pt x="16" y="27"/>
                  </a:lnTo>
                  <a:lnTo>
                    <a:pt x="16" y="35"/>
                  </a:lnTo>
                  <a:lnTo>
                    <a:pt x="32" y="44"/>
                  </a:lnTo>
                  <a:lnTo>
                    <a:pt x="32" y="62"/>
                  </a:lnTo>
                  <a:lnTo>
                    <a:pt x="32" y="71"/>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19" name="Freeform 521"/>
            <p:cNvSpPr>
              <a:spLocks/>
            </p:cNvSpPr>
            <p:nvPr/>
          </p:nvSpPr>
          <p:spPr bwMode="auto">
            <a:xfrm>
              <a:off x="2124" y="3446"/>
              <a:ext cx="24" cy="149"/>
            </a:xfrm>
            <a:custGeom>
              <a:avLst/>
              <a:gdLst>
                <a:gd name="T0" fmla="*/ 0 w 24"/>
                <a:gd name="T1" fmla="*/ 0 h 149"/>
                <a:gd name="T2" fmla="*/ 0 w 24"/>
                <a:gd name="T3" fmla="*/ 9 h 149"/>
                <a:gd name="T4" fmla="*/ 0 w 24"/>
                <a:gd name="T5" fmla="*/ 35 h 149"/>
                <a:gd name="T6" fmla="*/ 0 w 24"/>
                <a:gd name="T7" fmla="*/ 44 h 149"/>
                <a:gd name="T8" fmla="*/ 0 w 24"/>
                <a:gd name="T9" fmla="*/ 52 h 149"/>
                <a:gd name="T10" fmla="*/ 8 w 24"/>
                <a:gd name="T11" fmla="*/ 61 h 149"/>
                <a:gd name="T12" fmla="*/ 8 w 24"/>
                <a:gd name="T13" fmla="*/ 88 h 149"/>
                <a:gd name="T14" fmla="*/ 24 w 24"/>
                <a:gd name="T15" fmla="*/ 96 h 149"/>
                <a:gd name="T16" fmla="*/ 24 w 24"/>
                <a:gd name="T17" fmla="*/ 114 h 149"/>
                <a:gd name="T18" fmla="*/ 24 w 24"/>
                <a:gd name="T19" fmla="*/ 123 h 149"/>
                <a:gd name="T20" fmla="*/ 24 w 24"/>
                <a:gd name="T21" fmla="*/ 132 h 149"/>
                <a:gd name="T22" fmla="*/ 8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0" y="0"/>
                  </a:moveTo>
                  <a:lnTo>
                    <a:pt x="0" y="9"/>
                  </a:lnTo>
                  <a:lnTo>
                    <a:pt x="0" y="35"/>
                  </a:lnTo>
                  <a:lnTo>
                    <a:pt x="0" y="44"/>
                  </a:lnTo>
                  <a:lnTo>
                    <a:pt x="0" y="52"/>
                  </a:lnTo>
                  <a:lnTo>
                    <a:pt x="8" y="61"/>
                  </a:lnTo>
                  <a:lnTo>
                    <a:pt x="8" y="88"/>
                  </a:lnTo>
                  <a:lnTo>
                    <a:pt x="24" y="96"/>
                  </a:lnTo>
                  <a:lnTo>
                    <a:pt x="24" y="114"/>
                  </a:lnTo>
                  <a:lnTo>
                    <a:pt x="24" y="123"/>
                  </a:lnTo>
                  <a:lnTo>
                    <a:pt x="24" y="132"/>
                  </a:lnTo>
                  <a:lnTo>
                    <a:pt x="8"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20" name="Freeform 522"/>
            <p:cNvSpPr>
              <a:spLocks/>
            </p:cNvSpPr>
            <p:nvPr/>
          </p:nvSpPr>
          <p:spPr bwMode="auto">
            <a:xfrm>
              <a:off x="2108" y="3384"/>
              <a:ext cx="72" cy="114"/>
            </a:xfrm>
            <a:custGeom>
              <a:avLst/>
              <a:gdLst>
                <a:gd name="T0" fmla="*/ 0 w 72"/>
                <a:gd name="T1" fmla="*/ 0 h 114"/>
                <a:gd name="T2" fmla="*/ 8 w 72"/>
                <a:gd name="T3" fmla="*/ 9 h 114"/>
                <a:gd name="T4" fmla="*/ 16 w 72"/>
                <a:gd name="T5" fmla="*/ 27 h 114"/>
                <a:gd name="T6" fmla="*/ 24 w 72"/>
                <a:gd name="T7" fmla="*/ 27 h 114"/>
                <a:gd name="T8" fmla="*/ 40 w 72"/>
                <a:gd name="T9" fmla="*/ 35 h 114"/>
                <a:gd name="T10" fmla="*/ 48 w 72"/>
                <a:gd name="T11" fmla="*/ 44 h 114"/>
                <a:gd name="T12" fmla="*/ 56 w 72"/>
                <a:gd name="T13" fmla="*/ 62 h 114"/>
                <a:gd name="T14" fmla="*/ 56 w 72"/>
                <a:gd name="T15" fmla="*/ 71 h 114"/>
                <a:gd name="T16" fmla="*/ 56 w 72"/>
                <a:gd name="T17" fmla="*/ 79 h 114"/>
                <a:gd name="T18" fmla="*/ 56 w 72"/>
                <a:gd name="T19" fmla="*/ 97 h 114"/>
                <a:gd name="T20" fmla="*/ 72 w 72"/>
                <a:gd name="T21" fmla="*/ 106 h 114"/>
                <a:gd name="T22" fmla="*/ 72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0" y="0"/>
                  </a:moveTo>
                  <a:lnTo>
                    <a:pt x="8" y="9"/>
                  </a:lnTo>
                  <a:lnTo>
                    <a:pt x="16" y="27"/>
                  </a:lnTo>
                  <a:lnTo>
                    <a:pt x="24" y="27"/>
                  </a:lnTo>
                  <a:lnTo>
                    <a:pt x="40" y="35"/>
                  </a:lnTo>
                  <a:lnTo>
                    <a:pt x="48" y="44"/>
                  </a:lnTo>
                  <a:lnTo>
                    <a:pt x="56" y="62"/>
                  </a:lnTo>
                  <a:lnTo>
                    <a:pt x="56" y="71"/>
                  </a:lnTo>
                  <a:lnTo>
                    <a:pt x="56" y="79"/>
                  </a:lnTo>
                  <a:lnTo>
                    <a:pt x="56" y="97"/>
                  </a:lnTo>
                  <a:lnTo>
                    <a:pt x="72" y="106"/>
                  </a:lnTo>
                  <a:lnTo>
                    <a:pt x="72"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21" name="Freeform 523"/>
            <p:cNvSpPr>
              <a:spLocks/>
            </p:cNvSpPr>
            <p:nvPr/>
          </p:nvSpPr>
          <p:spPr bwMode="auto">
            <a:xfrm>
              <a:off x="1764" y="3446"/>
              <a:ext cx="48" cy="88"/>
            </a:xfrm>
            <a:custGeom>
              <a:avLst/>
              <a:gdLst>
                <a:gd name="T0" fmla="*/ 48 w 48"/>
                <a:gd name="T1" fmla="*/ 0 h 88"/>
                <a:gd name="T2" fmla="*/ 32 w 48"/>
                <a:gd name="T3" fmla="*/ 0 h 88"/>
                <a:gd name="T4" fmla="*/ 24 w 48"/>
                <a:gd name="T5" fmla="*/ 9 h 88"/>
                <a:gd name="T6" fmla="*/ 24 w 48"/>
                <a:gd name="T7" fmla="*/ 17 h 88"/>
                <a:gd name="T8" fmla="*/ 24 w 48"/>
                <a:gd name="T9" fmla="*/ 35 h 88"/>
                <a:gd name="T10" fmla="*/ 24 w 48"/>
                <a:gd name="T11" fmla="*/ 44 h 88"/>
                <a:gd name="T12" fmla="*/ 16 w 48"/>
                <a:gd name="T13" fmla="*/ 52 h 88"/>
                <a:gd name="T14" fmla="*/ 16 w 48"/>
                <a:gd name="T15" fmla="*/ 61 h 88"/>
                <a:gd name="T16" fmla="*/ 16 w 48"/>
                <a:gd name="T17" fmla="*/ 79 h 88"/>
                <a:gd name="T18" fmla="*/ 16 w 48"/>
                <a:gd name="T19" fmla="*/ 88 h 88"/>
                <a:gd name="T20" fmla="*/ 0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48" y="0"/>
                  </a:moveTo>
                  <a:lnTo>
                    <a:pt x="32" y="0"/>
                  </a:lnTo>
                  <a:lnTo>
                    <a:pt x="24" y="9"/>
                  </a:lnTo>
                  <a:lnTo>
                    <a:pt x="24" y="17"/>
                  </a:lnTo>
                  <a:lnTo>
                    <a:pt x="24" y="35"/>
                  </a:lnTo>
                  <a:lnTo>
                    <a:pt x="24" y="44"/>
                  </a:lnTo>
                  <a:lnTo>
                    <a:pt x="16" y="52"/>
                  </a:lnTo>
                  <a:lnTo>
                    <a:pt x="16" y="61"/>
                  </a:lnTo>
                  <a:lnTo>
                    <a:pt x="16" y="79"/>
                  </a:lnTo>
                  <a:lnTo>
                    <a:pt x="16" y="88"/>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22" name="Freeform 524"/>
            <p:cNvSpPr>
              <a:spLocks/>
            </p:cNvSpPr>
            <p:nvPr/>
          </p:nvSpPr>
          <p:spPr bwMode="auto">
            <a:xfrm>
              <a:off x="1844" y="3498"/>
              <a:ext cx="40" cy="80"/>
            </a:xfrm>
            <a:custGeom>
              <a:avLst/>
              <a:gdLst>
                <a:gd name="T0" fmla="*/ 0 w 40"/>
                <a:gd name="T1" fmla="*/ 0 h 80"/>
                <a:gd name="T2" fmla="*/ 16 w 40"/>
                <a:gd name="T3" fmla="*/ 0 h 80"/>
                <a:gd name="T4" fmla="*/ 32 w 40"/>
                <a:gd name="T5" fmla="*/ 0 h 80"/>
                <a:gd name="T6" fmla="*/ 32 w 40"/>
                <a:gd name="T7" fmla="*/ 9 h 80"/>
                <a:gd name="T8" fmla="*/ 40 w 40"/>
                <a:gd name="T9" fmla="*/ 27 h 80"/>
                <a:gd name="T10" fmla="*/ 40 w 40"/>
                <a:gd name="T11" fmla="*/ 36 h 80"/>
                <a:gd name="T12" fmla="*/ 40 w 40"/>
                <a:gd name="T13" fmla="*/ 44 h 80"/>
                <a:gd name="T14" fmla="*/ 40 w 40"/>
                <a:gd name="T15" fmla="*/ 62 h 80"/>
                <a:gd name="T16" fmla="*/ 40 w 40"/>
                <a:gd name="T17" fmla="*/ 71 h 80"/>
                <a:gd name="T18" fmla="*/ 4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0" y="0"/>
                  </a:moveTo>
                  <a:lnTo>
                    <a:pt x="16" y="0"/>
                  </a:lnTo>
                  <a:lnTo>
                    <a:pt x="32" y="0"/>
                  </a:lnTo>
                  <a:lnTo>
                    <a:pt x="32" y="9"/>
                  </a:lnTo>
                  <a:lnTo>
                    <a:pt x="40" y="27"/>
                  </a:lnTo>
                  <a:lnTo>
                    <a:pt x="40" y="36"/>
                  </a:lnTo>
                  <a:lnTo>
                    <a:pt x="40" y="44"/>
                  </a:lnTo>
                  <a:lnTo>
                    <a:pt x="40" y="62"/>
                  </a:lnTo>
                  <a:lnTo>
                    <a:pt x="40" y="71"/>
                  </a:lnTo>
                  <a:lnTo>
                    <a:pt x="4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23" name="Freeform 525"/>
            <p:cNvSpPr>
              <a:spLocks/>
            </p:cNvSpPr>
            <p:nvPr/>
          </p:nvSpPr>
          <p:spPr bwMode="auto">
            <a:xfrm>
              <a:off x="1844" y="3411"/>
              <a:ext cx="32" cy="79"/>
            </a:xfrm>
            <a:custGeom>
              <a:avLst/>
              <a:gdLst>
                <a:gd name="T0" fmla="*/ 0 w 32"/>
                <a:gd name="T1" fmla="*/ 8 h 79"/>
                <a:gd name="T2" fmla="*/ 8 w 32"/>
                <a:gd name="T3" fmla="*/ 0 h 79"/>
                <a:gd name="T4" fmla="*/ 8 w 32"/>
                <a:gd name="T5" fmla="*/ 8 h 79"/>
                <a:gd name="T6" fmla="*/ 8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32 w 32"/>
                <a:gd name="T19" fmla="*/ 70 h 79"/>
                <a:gd name="T20" fmla="*/ 32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0" y="8"/>
                  </a:moveTo>
                  <a:lnTo>
                    <a:pt x="8" y="0"/>
                  </a:lnTo>
                  <a:lnTo>
                    <a:pt x="8" y="8"/>
                  </a:lnTo>
                  <a:lnTo>
                    <a:pt x="8" y="17"/>
                  </a:lnTo>
                  <a:lnTo>
                    <a:pt x="16" y="17"/>
                  </a:lnTo>
                  <a:lnTo>
                    <a:pt x="16" y="35"/>
                  </a:lnTo>
                  <a:lnTo>
                    <a:pt x="16" y="44"/>
                  </a:lnTo>
                  <a:lnTo>
                    <a:pt x="16" y="52"/>
                  </a:lnTo>
                  <a:lnTo>
                    <a:pt x="16" y="70"/>
                  </a:lnTo>
                  <a:lnTo>
                    <a:pt x="32" y="70"/>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24" name="Freeform 526"/>
            <p:cNvSpPr>
              <a:spLocks/>
            </p:cNvSpPr>
            <p:nvPr/>
          </p:nvSpPr>
          <p:spPr bwMode="auto">
            <a:xfrm>
              <a:off x="2028" y="3534"/>
              <a:ext cx="48" cy="79"/>
            </a:xfrm>
            <a:custGeom>
              <a:avLst/>
              <a:gdLst>
                <a:gd name="T0" fmla="*/ 0 w 48"/>
                <a:gd name="T1" fmla="*/ 0 h 79"/>
                <a:gd name="T2" fmla="*/ 16 w 48"/>
                <a:gd name="T3" fmla="*/ 8 h 79"/>
                <a:gd name="T4" fmla="*/ 16 w 48"/>
                <a:gd name="T5" fmla="*/ 26 h 79"/>
                <a:gd name="T6" fmla="*/ 24 w 48"/>
                <a:gd name="T7" fmla="*/ 35 h 79"/>
                <a:gd name="T8" fmla="*/ 32 w 48"/>
                <a:gd name="T9" fmla="*/ 35 h 79"/>
                <a:gd name="T10" fmla="*/ 32 w 48"/>
                <a:gd name="T11" fmla="*/ 44 h 79"/>
                <a:gd name="T12" fmla="*/ 48 w 48"/>
                <a:gd name="T13" fmla="*/ 44 h 79"/>
                <a:gd name="T14" fmla="*/ 48 w 48"/>
                <a:gd name="T15" fmla="*/ 61 h 79"/>
                <a:gd name="T16" fmla="*/ 48 w 48"/>
                <a:gd name="T17" fmla="*/ 70 h 79"/>
                <a:gd name="T18" fmla="*/ 48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0" y="0"/>
                  </a:moveTo>
                  <a:lnTo>
                    <a:pt x="16" y="8"/>
                  </a:lnTo>
                  <a:lnTo>
                    <a:pt x="16" y="26"/>
                  </a:lnTo>
                  <a:lnTo>
                    <a:pt x="24" y="35"/>
                  </a:lnTo>
                  <a:lnTo>
                    <a:pt x="32" y="35"/>
                  </a:lnTo>
                  <a:lnTo>
                    <a:pt x="32" y="44"/>
                  </a:lnTo>
                  <a:lnTo>
                    <a:pt x="48" y="44"/>
                  </a:lnTo>
                  <a:lnTo>
                    <a:pt x="48" y="61"/>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25" name="Freeform 527"/>
            <p:cNvSpPr>
              <a:spLocks/>
            </p:cNvSpPr>
            <p:nvPr/>
          </p:nvSpPr>
          <p:spPr bwMode="auto">
            <a:xfrm>
              <a:off x="2044" y="3455"/>
              <a:ext cx="64" cy="35"/>
            </a:xfrm>
            <a:custGeom>
              <a:avLst/>
              <a:gdLst>
                <a:gd name="T0" fmla="*/ 0 w 64"/>
                <a:gd name="T1" fmla="*/ 0 h 35"/>
                <a:gd name="T2" fmla="*/ 8 w 64"/>
                <a:gd name="T3" fmla="*/ 0 h 35"/>
                <a:gd name="T4" fmla="*/ 16 w 64"/>
                <a:gd name="T5" fmla="*/ 0 h 35"/>
                <a:gd name="T6" fmla="*/ 32 w 64"/>
                <a:gd name="T7" fmla="*/ 0 h 35"/>
                <a:gd name="T8" fmla="*/ 32 w 64"/>
                <a:gd name="T9" fmla="*/ 8 h 35"/>
                <a:gd name="T10" fmla="*/ 40 w 64"/>
                <a:gd name="T11" fmla="*/ 8 h 35"/>
                <a:gd name="T12" fmla="*/ 48 w 64"/>
                <a:gd name="T13" fmla="*/ 26 h 35"/>
                <a:gd name="T14" fmla="*/ 64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0" y="0"/>
                  </a:moveTo>
                  <a:lnTo>
                    <a:pt x="8" y="0"/>
                  </a:lnTo>
                  <a:lnTo>
                    <a:pt x="16" y="0"/>
                  </a:lnTo>
                  <a:lnTo>
                    <a:pt x="32" y="0"/>
                  </a:lnTo>
                  <a:lnTo>
                    <a:pt x="32" y="8"/>
                  </a:lnTo>
                  <a:lnTo>
                    <a:pt x="40" y="8"/>
                  </a:lnTo>
                  <a:lnTo>
                    <a:pt x="48" y="26"/>
                  </a:lnTo>
                  <a:lnTo>
                    <a:pt x="64"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26" name="Freeform 528"/>
            <p:cNvSpPr>
              <a:spLocks/>
            </p:cNvSpPr>
            <p:nvPr/>
          </p:nvSpPr>
          <p:spPr bwMode="auto">
            <a:xfrm>
              <a:off x="2012" y="3455"/>
              <a:ext cx="16" cy="123"/>
            </a:xfrm>
            <a:custGeom>
              <a:avLst/>
              <a:gdLst>
                <a:gd name="T0" fmla="*/ 16 w 16"/>
                <a:gd name="T1" fmla="*/ 0 h 123"/>
                <a:gd name="T2" fmla="*/ 16 w 16"/>
                <a:gd name="T3" fmla="*/ 35 h 123"/>
                <a:gd name="T4" fmla="*/ 16 w 16"/>
                <a:gd name="T5" fmla="*/ 43 h 123"/>
                <a:gd name="T6" fmla="*/ 16 w 16"/>
                <a:gd name="T7" fmla="*/ 70 h 123"/>
                <a:gd name="T8" fmla="*/ 8 w 16"/>
                <a:gd name="T9" fmla="*/ 70 h 123"/>
                <a:gd name="T10" fmla="*/ 8 w 16"/>
                <a:gd name="T11" fmla="*/ 79 h 123"/>
                <a:gd name="T12" fmla="*/ 8 w 16"/>
                <a:gd name="T13" fmla="*/ 87 h 123"/>
                <a:gd name="T14" fmla="*/ 8 w 16"/>
                <a:gd name="T15" fmla="*/ 105 h 123"/>
                <a:gd name="T16" fmla="*/ 0 w 16"/>
                <a:gd name="T17" fmla="*/ 114 h 123"/>
                <a:gd name="T18" fmla="*/ 0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16" y="0"/>
                  </a:moveTo>
                  <a:lnTo>
                    <a:pt x="16" y="35"/>
                  </a:lnTo>
                  <a:lnTo>
                    <a:pt x="16" y="43"/>
                  </a:lnTo>
                  <a:lnTo>
                    <a:pt x="16" y="70"/>
                  </a:lnTo>
                  <a:lnTo>
                    <a:pt x="8" y="70"/>
                  </a:lnTo>
                  <a:lnTo>
                    <a:pt x="8" y="79"/>
                  </a:lnTo>
                  <a:lnTo>
                    <a:pt x="8" y="87"/>
                  </a:lnTo>
                  <a:lnTo>
                    <a:pt x="8" y="105"/>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27" name="Freeform 529"/>
            <p:cNvSpPr>
              <a:spLocks/>
            </p:cNvSpPr>
            <p:nvPr/>
          </p:nvSpPr>
          <p:spPr bwMode="auto">
            <a:xfrm>
              <a:off x="1980" y="3481"/>
              <a:ext cx="16" cy="61"/>
            </a:xfrm>
            <a:custGeom>
              <a:avLst/>
              <a:gdLst>
                <a:gd name="T0" fmla="*/ 0 w 16"/>
                <a:gd name="T1" fmla="*/ 0 h 61"/>
                <a:gd name="T2" fmla="*/ 8 w 16"/>
                <a:gd name="T3" fmla="*/ 9 h 61"/>
                <a:gd name="T4" fmla="*/ 16 w 16"/>
                <a:gd name="T5" fmla="*/ 17 h 61"/>
                <a:gd name="T6" fmla="*/ 16 w 16"/>
                <a:gd name="T7" fmla="*/ 26 h 61"/>
                <a:gd name="T8" fmla="*/ 16 w 16"/>
                <a:gd name="T9" fmla="*/ 44 h 61"/>
                <a:gd name="T10" fmla="*/ 16 w 16"/>
                <a:gd name="T11" fmla="*/ 53 h 61"/>
                <a:gd name="T12" fmla="*/ 16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0" y="0"/>
                  </a:moveTo>
                  <a:lnTo>
                    <a:pt x="8" y="9"/>
                  </a:lnTo>
                  <a:lnTo>
                    <a:pt x="16" y="17"/>
                  </a:lnTo>
                  <a:lnTo>
                    <a:pt x="16" y="26"/>
                  </a:lnTo>
                  <a:lnTo>
                    <a:pt x="16" y="44"/>
                  </a:lnTo>
                  <a:lnTo>
                    <a:pt x="16" y="53"/>
                  </a:lnTo>
                  <a:lnTo>
                    <a:pt x="16"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28" name="Freeform 530"/>
            <p:cNvSpPr>
              <a:spLocks/>
            </p:cNvSpPr>
            <p:nvPr/>
          </p:nvSpPr>
          <p:spPr bwMode="auto">
            <a:xfrm>
              <a:off x="1948" y="3507"/>
              <a:ext cx="16" cy="88"/>
            </a:xfrm>
            <a:custGeom>
              <a:avLst/>
              <a:gdLst>
                <a:gd name="T0" fmla="*/ 16 w 16"/>
                <a:gd name="T1" fmla="*/ 0 h 88"/>
                <a:gd name="T2" fmla="*/ 16 w 16"/>
                <a:gd name="T3" fmla="*/ 27 h 88"/>
                <a:gd name="T4" fmla="*/ 8 w 16"/>
                <a:gd name="T5" fmla="*/ 35 h 88"/>
                <a:gd name="T6" fmla="*/ 8 w 16"/>
                <a:gd name="T7" fmla="*/ 53 h 88"/>
                <a:gd name="T8" fmla="*/ 0 w 16"/>
                <a:gd name="T9" fmla="*/ 62 h 88"/>
                <a:gd name="T10" fmla="*/ 0 w 16"/>
                <a:gd name="T11" fmla="*/ 71 h 88"/>
                <a:gd name="T12" fmla="*/ 0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16" y="0"/>
                  </a:moveTo>
                  <a:lnTo>
                    <a:pt x="16" y="27"/>
                  </a:lnTo>
                  <a:lnTo>
                    <a:pt x="8" y="35"/>
                  </a:lnTo>
                  <a:lnTo>
                    <a:pt x="8"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29" name="Freeform 531"/>
            <p:cNvSpPr>
              <a:spLocks/>
            </p:cNvSpPr>
            <p:nvPr/>
          </p:nvSpPr>
          <p:spPr bwMode="auto">
            <a:xfrm>
              <a:off x="1908" y="3455"/>
              <a:ext cx="16" cy="123"/>
            </a:xfrm>
            <a:custGeom>
              <a:avLst/>
              <a:gdLst>
                <a:gd name="T0" fmla="*/ 8 w 16"/>
                <a:gd name="T1" fmla="*/ 0 h 123"/>
                <a:gd name="T2" fmla="*/ 8 w 16"/>
                <a:gd name="T3" fmla="*/ 8 h 123"/>
                <a:gd name="T4" fmla="*/ 16 w 16"/>
                <a:gd name="T5" fmla="*/ 26 h 123"/>
                <a:gd name="T6" fmla="*/ 16 w 16"/>
                <a:gd name="T7" fmla="*/ 35 h 123"/>
                <a:gd name="T8" fmla="*/ 8 w 16"/>
                <a:gd name="T9" fmla="*/ 43 h 123"/>
                <a:gd name="T10" fmla="*/ 8 w 16"/>
                <a:gd name="T11" fmla="*/ 52 h 123"/>
                <a:gd name="T12" fmla="*/ 8 w 16"/>
                <a:gd name="T13" fmla="*/ 70 h 123"/>
                <a:gd name="T14" fmla="*/ 8 w 16"/>
                <a:gd name="T15" fmla="*/ 79 h 123"/>
                <a:gd name="T16" fmla="*/ 0 w 16"/>
                <a:gd name="T17" fmla="*/ 87 h 123"/>
                <a:gd name="T18" fmla="*/ 0 w 16"/>
                <a:gd name="T19" fmla="*/ 105 h 123"/>
                <a:gd name="T20" fmla="*/ 0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16" y="26"/>
                  </a:lnTo>
                  <a:lnTo>
                    <a:pt x="16" y="35"/>
                  </a:lnTo>
                  <a:lnTo>
                    <a:pt x="8" y="43"/>
                  </a:lnTo>
                  <a:lnTo>
                    <a:pt x="8" y="52"/>
                  </a:lnTo>
                  <a:lnTo>
                    <a:pt x="8" y="70"/>
                  </a:lnTo>
                  <a:lnTo>
                    <a:pt x="8" y="79"/>
                  </a:lnTo>
                  <a:lnTo>
                    <a:pt x="0" y="87"/>
                  </a:lnTo>
                  <a:lnTo>
                    <a:pt x="0" y="105"/>
                  </a:lnTo>
                  <a:lnTo>
                    <a:pt x="0"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30" name="Freeform 532"/>
            <p:cNvSpPr>
              <a:spLocks/>
            </p:cNvSpPr>
            <p:nvPr/>
          </p:nvSpPr>
          <p:spPr bwMode="auto">
            <a:xfrm>
              <a:off x="1788" y="3490"/>
              <a:ext cx="40" cy="105"/>
            </a:xfrm>
            <a:custGeom>
              <a:avLst/>
              <a:gdLst>
                <a:gd name="T0" fmla="*/ 32 w 40"/>
                <a:gd name="T1" fmla="*/ 0 h 105"/>
                <a:gd name="T2" fmla="*/ 40 w 40"/>
                <a:gd name="T3" fmla="*/ 8 h 105"/>
                <a:gd name="T4" fmla="*/ 32 w 40"/>
                <a:gd name="T5" fmla="*/ 17 h 105"/>
                <a:gd name="T6" fmla="*/ 24 w 40"/>
                <a:gd name="T7" fmla="*/ 35 h 105"/>
                <a:gd name="T8" fmla="*/ 8 w 40"/>
                <a:gd name="T9" fmla="*/ 44 h 105"/>
                <a:gd name="T10" fmla="*/ 8 w 40"/>
                <a:gd name="T11" fmla="*/ 52 h 105"/>
                <a:gd name="T12" fmla="*/ 0 w 40"/>
                <a:gd name="T13" fmla="*/ 70 h 105"/>
                <a:gd name="T14" fmla="*/ 0 w 40"/>
                <a:gd name="T15" fmla="*/ 79 h 105"/>
                <a:gd name="T16" fmla="*/ 0 w 40"/>
                <a:gd name="T17" fmla="*/ 88 h 105"/>
                <a:gd name="T18" fmla="*/ 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32" y="0"/>
                  </a:moveTo>
                  <a:lnTo>
                    <a:pt x="40" y="8"/>
                  </a:lnTo>
                  <a:lnTo>
                    <a:pt x="32" y="17"/>
                  </a:lnTo>
                  <a:lnTo>
                    <a:pt x="24" y="35"/>
                  </a:lnTo>
                  <a:lnTo>
                    <a:pt x="8" y="44"/>
                  </a:lnTo>
                  <a:lnTo>
                    <a:pt x="8" y="52"/>
                  </a:lnTo>
                  <a:lnTo>
                    <a:pt x="0" y="70"/>
                  </a:lnTo>
                  <a:lnTo>
                    <a:pt x="0" y="79"/>
                  </a:lnTo>
                  <a:lnTo>
                    <a:pt x="0" y="88"/>
                  </a:lnTo>
                  <a:lnTo>
                    <a:pt x="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31" name="Freeform 533"/>
            <p:cNvSpPr>
              <a:spLocks/>
            </p:cNvSpPr>
            <p:nvPr/>
          </p:nvSpPr>
          <p:spPr bwMode="auto">
            <a:xfrm>
              <a:off x="1724" y="3463"/>
              <a:ext cx="64" cy="115"/>
            </a:xfrm>
            <a:custGeom>
              <a:avLst/>
              <a:gdLst>
                <a:gd name="T0" fmla="*/ 64 w 64"/>
                <a:gd name="T1" fmla="*/ 0 h 115"/>
                <a:gd name="T2" fmla="*/ 56 w 64"/>
                <a:gd name="T3" fmla="*/ 18 h 115"/>
                <a:gd name="T4" fmla="*/ 56 w 64"/>
                <a:gd name="T5" fmla="*/ 27 h 115"/>
                <a:gd name="T6" fmla="*/ 40 w 64"/>
                <a:gd name="T7" fmla="*/ 27 h 115"/>
                <a:gd name="T8" fmla="*/ 32 w 64"/>
                <a:gd name="T9" fmla="*/ 27 h 115"/>
                <a:gd name="T10" fmla="*/ 32 w 64"/>
                <a:gd name="T11" fmla="*/ 35 h 115"/>
                <a:gd name="T12" fmla="*/ 32 w 64"/>
                <a:gd name="T13" fmla="*/ 44 h 115"/>
                <a:gd name="T14" fmla="*/ 24 w 64"/>
                <a:gd name="T15" fmla="*/ 62 h 115"/>
                <a:gd name="T16" fmla="*/ 16 w 64"/>
                <a:gd name="T17" fmla="*/ 71 h 115"/>
                <a:gd name="T18" fmla="*/ 16 w 64"/>
                <a:gd name="T19" fmla="*/ 79 h 115"/>
                <a:gd name="T20" fmla="*/ 16 w 64"/>
                <a:gd name="T21" fmla="*/ 97 h 115"/>
                <a:gd name="T22" fmla="*/ 0 w 64"/>
                <a:gd name="T23" fmla="*/ 97 h 115"/>
                <a:gd name="T24" fmla="*/ 0 w 64"/>
                <a:gd name="T25" fmla="*/ 106 h 115"/>
                <a:gd name="T26" fmla="*/ 0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64" y="0"/>
                  </a:moveTo>
                  <a:lnTo>
                    <a:pt x="56" y="18"/>
                  </a:lnTo>
                  <a:lnTo>
                    <a:pt x="56" y="27"/>
                  </a:lnTo>
                  <a:lnTo>
                    <a:pt x="40" y="27"/>
                  </a:lnTo>
                  <a:lnTo>
                    <a:pt x="32" y="27"/>
                  </a:lnTo>
                  <a:lnTo>
                    <a:pt x="32" y="35"/>
                  </a:lnTo>
                  <a:lnTo>
                    <a:pt x="32" y="44"/>
                  </a:lnTo>
                  <a:lnTo>
                    <a:pt x="24" y="62"/>
                  </a:lnTo>
                  <a:lnTo>
                    <a:pt x="16" y="71"/>
                  </a:lnTo>
                  <a:lnTo>
                    <a:pt x="16" y="79"/>
                  </a:lnTo>
                  <a:lnTo>
                    <a:pt x="16" y="97"/>
                  </a:lnTo>
                  <a:lnTo>
                    <a:pt x="0" y="97"/>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32" name="Freeform 534"/>
            <p:cNvSpPr>
              <a:spLocks/>
            </p:cNvSpPr>
            <p:nvPr/>
          </p:nvSpPr>
          <p:spPr bwMode="auto">
            <a:xfrm>
              <a:off x="2132" y="3507"/>
              <a:ext cx="48" cy="88"/>
            </a:xfrm>
            <a:custGeom>
              <a:avLst/>
              <a:gdLst>
                <a:gd name="T0" fmla="*/ 0 w 48"/>
                <a:gd name="T1" fmla="*/ 0 h 88"/>
                <a:gd name="T2" fmla="*/ 0 w 48"/>
                <a:gd name="T3" fmla="*/ 18 h 88"/>
                <a:gd name="T4" fmla="*/ 0 w 48"/>
                <a:gd name="T5" fmla="*/ 27 h 88"/>
                <a:gd name="T6" fmla="*/ 16 w 48"/>
                <a:gd name="T7" fmla="*/ 27 h 88"/>
                <a:gd name="T8" fmla="*/ 16 w 48"/>
                <a:gd name="T9" fmla="*/ 35 h 88"/>
                <a:gd name="T10" fmla="*/ 24 w 48"/>
                <a:gd name="T11" fmla="*/ 35 h 88"/>
                <a:gd name="T12" fmla="*/ 32 w 48"/>
                <a:gd name="T13" fmla="*/ 53 h 88"/>
                <a:gd name="T14" fmla="*/ 48 w 48"/>
                <a:gd name="T15" fmla="*/ 62 h 88"/>
                <a:gd name="T16" fmla="*/ 48 w 48"/>
                <a:gd name="T17" fmla="*/ 71 h 88"/>
                <a:gd name="T18" fmla="*/ 48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0" y="0"/>
                  </a:moveTo>
                  <a:lnTo>
                    <a:pt x="0" y="18"/>
                  </a:lnTo>
                  <a:lnTo>
                    <a:pt x="0" y="27"/>
                  </a:lnTo>
                  <a:lnTo>
                    <a:pt x="16" y="27"/>
                  </a:lnTo>
                  <a:lnTo>
                    <a:pt x="16" y="35"/>
                  </a:lnTo>
                  <a:lnTo>
                    <a:pt x="24" y="35"/>
                  </a:lnTo>
                  <a:lnTo>
                    <a:pt x="32" y="53"/>
                  </a:lnTo>
                  <a:lnTo>
                    <a:pt x="48" y="62"/>
                  </a:lnTo>
                  <a:lnTo>
                    <a:pt x="48" y="71"/>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33" name="Freeform 535"/>
            <p:cNvSpPr>
              <a:spLocks/>
            </p:cNvSpPr>
            <p:nvPr/>
          </p:nvSpPr>
          <p:spPr bwMode="auto">
            <a:xfrm>
              <a:off x="2092" y="3314"/>
              <a:ext cx="64" cy="53"/>
            </a:xfrm>
            <a:custGeom>
              <a:avLst/>
              <a:gdLst>
                <a:gd name="T0" fmla="*/ 0 w 64"/>
                <a:gd name="T1" fmla="*/ 0 h 53"/>
                <a:gd name="T2" fmla="*/ 24 w 64"/>
                <a:gd name="T3" fmla="*/ 17 h 53"/>
                <a:gd name="T4" fmla="*/ 32 w 64"/>
                <a:gd name="T5" fmla="*/ 17 h 53"/>
                <a:gd name="T6" fmla="*/ 40 w 64"/>
                <a:gd name="T7" fmla="*/ 17 h 53"/>
                <a:gd name="T8" fmla="*/ 56 w 64"/>
                <a:gd name="T9" fmla="*/ 17 h 53"/>
                <a:gd name="T10" fmla="*/ 64 w 64"/>
                <a:gd name="T11" fmla="*/ 26 h 53"/>
                <a:gd name="T12" fmla="*/ 64 w 64"/>
                <a:gd name="T13" fmla="*/ 35 h 53"/>
                <a:gd name="T14" fmla="*/ 64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0" y="0"/>
                  </a:moveTo>
                  <a:lnTo>
                    <a:pt x="24" y="17"/>
                  </a:lnTo>
                  <a:lnTo>
                    <a:pt x="32" y="17"/>
                  </a:lnTo>
                  <a:lnTo>
                    <a:pt x="40" y="17"/>
                  </a:lnTo>
                  <a:lnTo>
                    <a:pt x="56" y="17"/>
                  </a:lnTo>
                  <a:lnTo>
                    <a:pt x="64" y="26"/>
                  </a:lnTo>
                  <a:lnTo>
                    <a:pt x="64" y="35"/>
                  </a:lnTo>
                  <a:lnTo>
                    <a:pt x="64"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34" name="Freeform 536"/>
            <p:cNvSpPr>
              <a:spLocks/>
            </p:cNvSpPr>
            <p:nvPr/>
          </p:nvSpPr>
          <p:spPr bwMode="auto">
            <a:xfrm>
              <a:off x="1780" y="3314"/>
              <a:ext cx="96" cy="35"/>
            </a:xfrm>
            <a:custGeom>
              <a:avLst/>
              <a:gdLst>
                <a:gd name="T0" fmla="*/ 96 w 96"/>
                <a:gd name="T1" fmla="*/ 0 h 35"/>
                <a:gd name="T2" fmla="*/ 80 w 96"/>
                <a:gd name="T3" fmla="*/ 0 h 35"/>
                <a:gd name="T4" fmla="*/ 72 w 96"/>
                <a:gd name="T5" fmla="*/ 0 h 35"/>
                <a:gd name="T6" fmla="*/ 64 w 96"/>
                <a:gd name="T7" fmla="*/ 0 h 35"/>
                <a:gd name="T8" fmla="*/ 48 w 96"/>
                <a:gd name="T9" fmla="*/ 0 h 35"/>
                <a:gd name="T10" fmla="*/ 40 w 96"/>
                <a:gd name="T11" fmla="*/ 0 h 35"/>
                <a:gd name="T12" fmla="*/ 32 w 96"/>
                <a:gd name="T13" fmla="*/ 0 h 35"/>
                <a:gd name="T14" fmla="*/ 16 w 96"/>
                <a:gd name="T15" fmla="*/ 17 h 35"/>
                <a:gd name="T16" fmla="*/ 8 w 96"/>
                <a:gd name="T17" fmla="*/ 26 h 35"/>
                <a:gd name="T18" fmla="*/ 0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96" y="0"/>
                  </a:moveTo>
                  <a:lnTo>
                    <a:pt x="80" y="0"/>
                  </a:lnTo>
                  <a:lnTo>
                    <a:pt x="72" y="0"/>
                  </a:lnTo>
                  <a:lnTo>
                    <a:pt x="64" y="0"/>
                  </a:lnTo>
                  <a:lnTo>
                    <a:pt x="48" y="0"/>
                  </a:lnTo>
                  <a:lnTo>
                    <a:pt x="40" y="0"/>
                  </a:lnTo>
                  <a:lnTo>
                    <a:pt x="32" y="0"/>
                  </a:lnTo>
                  <a:lnTo>
                    <a:pt x="16" y="17"/>
                  </a:lnTo>
                  <a:lnTo>
                    <a:pt x="8"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35" name="Freeform 537"/>
            <p:cNvSpPr>
              <a:spLocks/>
            </p:cNvSpPr>
            <p:nvPr/>
          </p:nvSpPr>
          <p:spPr bwMode="auto">
            <a:xfrm>
              <a:off x="1780" y="3296"/>
              <a:ext cx="112" cy="44"/>
            </a:xfrm>
            <a:custGeom>
              <a:avLst/>
              <a:gdLst>
                <a:gd name="T0" fmla="*/ 112 w 112"/>
                <a:gd name="T1" fmla="*/ 0 h 44"/>
                <a:gd name="T2" fmla="*/ 104 w 112"/>
                <a:gd name="T3" fmla="*/ 0 h 44"/>
                <a:gd name="T4" fmla="*/ 96 w 112"/>
                <a:gd name="T5" fmla="*/ 0 h 44"/>
                <a:gd name="T6" fmla="*/ 80 w 112"/>
                <a:gd name="T7" fmla="*/ 0 h 44"/>
                <a:gd name="T8" fmla="*/ 72 w 112"/>
                <a:gd name="T9" fmla="*/ 0 h 44"/>
                <a:gd name="T10" fmla="*/ 64 w 112"/>
                <a:gd name="T11" fmla="*/ 0 h 44"/>
                <a:gd name="T12" fmla="*/ 48 w 112"/>
                <a:gd name="T13" fmla="*/ 0 h 44"/>
                <a:gd name="T14" fmla="*/ 40 w 112"/>
                <a:gd name="T15" fmla="*/ 9 h 44"/>
                <a:gd name="T16" fmla="*/ 32 w 112"/>
                <a:gd name="T17" fmla="*/ 9 h 44"/>
                <a:gd name="T18" fmla="*/ 32 w 112"/>
                <a:gd name="T19" fmla="*/ 18 h 44"/>
                <a:gd name="T20" fmla="*/ 16 w 112"/>
                <a:gd name="T21" fmla="*/ 18 h 44"/>
                <a:gd name="T22" fmla="*/ 8 w 112"/>
                <a:gd name="T23" fmla="*/ 35 h 44"/>
                <a:gd name="T24" fmla="*/ 0 w 112"/>
                <a:gd name="T25" fmla="*/ 35 h 44"/>
                <a:gd name="T26" fmla="*/ 0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112" y="0"/>
                  </a:moveTo>
                  <a:lnTo>
                    <a:pt x="104" y="0"/>
                  </a:lnTo>
                  <a:lnTo>
                    <a:pt x="96" y="0"/>
                  </a:lnTo>
                  <a:lnTo>
                    <a:pt x="80" y="0"/>
                  </a:lnTo>
                  <a:lnTo>
                    <a:pt x="72" y="0"/>
                  </a:lnTo>
                  <a:lnTo>
                    <a:pt x="64" y="0"/>
                  </a:lnTo>
                  <a:lnTo>
                    <a:pt x="48" y="0"/>
                  </a:lnTo>
                  <a:lnTo>
                    <a:pt x="40" y="9"/>
                  </a:lnTo>
                  <a:lnTo>
                    <a:pt x="32" y="9"/>
                  </a:lnTo>
                  <a:lnTo>
                    <a:pt x="32" y="18"/>
                  </a:lnTo>
                  <a:lnTo>
                    <a:pt x="16" y="18"/>
                  </a:lnTo>
                  <a:lnTo>
                    <a:pt x="8" y="35"/>
                  </a:lnTo>
                  <a:lnTo>
                    <a:pt x="0" y="35"/>
                  </a:lnTo>
                  <a:lnTo>
                    <a:pt x="0"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36" name="Freeform 538"/>
            <p:cNvSpPr>
              <a:spLocks/>
            </p:cNvSpPr>
            <p:nvPr/>
          </p:nvSpPr>
          <p:spPr bwMode="auto">
            <a:xfrm>
              <a:off x="1748" y="3375"/>
              <a:ext cx="64" cy="71"/>
            </a:xfrm>
            <a:custGeom>
              <a:avLst/>
              <a:gdLst>
                <a:gd name="T0" fmla="*/ 64 w 64"/>
                <a:gd name="T1" fmla="*/ 0 h 71"/>
                <a:gd name="T2" fmla="*/ 48 w 64"/>
                <a:gd name="T3" fmla="*/ 0 h 71"/>
                <a:gd name="T4" fmla="*/ 40 w 64"/>
                <a:gd name="T5" fmla="*/ 9 h 71"/>
                <a:gd name="T6" fmla="*/ 32 w 64"/>
                <a:gd name="T7" fmla="*/ 18 h 71"/>
                <a:gd name="T8" fmla="*/ 32 w 64"/>
                <a:gd name="T9" fmla="*/ 36 h 71"/>
                <a:gd name="T10" fmla="*/ 16 w 64"/>
                <a:gd name="T11" fmla="*/ 44 h 71"/>
                <a:gd name="T12" fmla="*/ 16 w 64"/>
                <a:gd name="T13" fmla="*/ 53 h 71"/>
                <a:gd name="T14" fmla="*/ 8 w 64"/>
                <a:gd name="T15" fmla="*/ 53 h 71"/>
                <a:gd name="T16" fmla="*/ 0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64" y="0"/>
                  </a:moveTo>
                  <a:lnTo>
                    <a:pt x="48" y="0"/>
                  </a:lnTo>
                  <a:lnTo>
                    <a:pt x="40" y="9"/>
                  </a:lnTo>
                  <a:lnTo>
                    <a:pt x="32" y="18"/>
                  </a:lnTo>
                  <a:lnTo>
                    <a:pt x="32" y="36"/>
                  </a:lnTo>
                  <a:lnTo>
                    <a:pt x="16" y="44"/>
                  </a:lnTo>
                  <a:lnTo>
                    <a:pt x="16" y="53"/>
                  </a:lnTo>
                  <a:lnTo>
                    <a:pt x="8" y="53"/>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737" name="Freeform 539"/>
            <p:cNvSpPr>
              <a:spLocks/>
            </p:cNvSpPr>
            <p:nvPr/>
          </p:nvSpPr>
          <p:spPr bwMode="auto">
            <a:xfrm>
              <a:off x="1692" y="3455"/>
              <a:ext cx="96" cy="43"/>
            </a:xfrm>
            <a:custGeom>
              <a:avLst/>
              <a:gdLst>
                <a:gd name="T0" fmla="*/ 96 w 96"/>
                <a:gd name="T1" fmla="*/ 0 h 43"/>
                <a:gd name="T2" fmla="*/ 88 w 96"/>
                <a:gd name="T3" fmla="*/ 0 h 43"/>
                <a:gd name="T4" fmla="*/ 72 w 96"/>
                <a:gd name="T5" fmla="*/ 8 h 43"/>
                <a:gd name="T6" fmla="*/ 64 w 96"/>
                <a:gd name="T7" fmla="*/ 8 h 43"/>
                <a:gd name="T8" fmla="*/ 56 w 96"/>
                <a:gd name="T9" fmla="*/ 26 h 43"/>
                <a:gd name="T10" fmla="*/ 48 w 96"/>
                <a:gd name="T11" fmla="*/ 26 h 43"/>
                <a:gd name="T12" fmla="*/ 32 w 96"/>
                <a:gd name="T13" fmla="*/ 26 h 43"/>
                <a:gd name="T14" fmla="*/ 24 w 96"/>
                <a:gd name="T15" fmla="*/ 26 h 43"/>
                <a:gd name="T16" fmla="*/ 16 w 96"/>
                <a:gd name="T17" fmla="*/ 35 h 43"/>
                <a:gd name="T18" fmla="*/ 0 w 96"/>
                <a:gd name="T19" fmla="*/ 35 h 43"/>
                <a:gd name="T20" fmla="*/ 0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96" y="0"/>
                  </a:moveTo>
                  <a:lnTo>
                    <a:pt x="88" y="0"/>
                  </a:lnTo>
                  <a:lnTo>
                    <a:pt x="72" y="8"/>
                  </a:lnTo>
                  <a:lnTo>
                    <a:pt x="64" y="8"/>
                  </a:lnTo>
                  <a:lnTo>
                    <a:pt x="56" y="26"/>
                  </a:lnTo>
                  <a:lnTo>
                    <a:pt x="48" y="26"/>
                  </a:lnTo>
                  <a:lnTo>
                    <a:pt x="32" y="26"/>
                  </a:lnTo>
                  <a:lnTo>
                    <a:pt x="24" y="26"/>
                  </a:lnTo>
                  <a:lnTo>
                    <a:pt x="16" y="35"/>
                  </a:lnTo>
                  <a:lnTo>
                    <a:pt x="0" y="35"/>
                  </a:lnTo>
                  <a:lnTo>
                    <a:pt x="0"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4468" name="Group 540"/>
          <p:cNvGrpSpPr>
            <a:grpSpLocks/>
          </p:cNvGrpSpPr>
          <p:nvPr/>
        </p:nvGrpSpPr>
        <p:grpSpPr bwMode="auto">
          <a:xfrm>
            <a:off x="5326063" y="2601913"/>
            <a:ext cx="609600" cy="496887"/>
            <a:chOff x="1748" y="2760"/>
            <a:chExt cx="480" cy="457"/>
          </a:xfrm>
        </p:grpSpPr>
        <p:sp>
          <p:nvSpPr>
            <p:cNvPr id="492679" name="Freeform 541"/>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232 w 232"/>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211"/>
                <a:gd name="T188" fmla="*/ 232 w 232"/>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lnTo>
                    <a:pt x="232"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80" name="Freeform 542"/>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211"/>
                <a:gd name="T185" fmla="*/ 232 w 232"/>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81" name="Freeform 543"/>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56 w 208"/>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8"/>
                <a:gd name="T187" fmla="*/ 0 h 255"/>
                <a:gd name="T188" fmla="*/ 208 w 208"/>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lnTo>
                    <a:pt x="56"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82" name="Freeform 544"/>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8"/>
                <a:gd name="T184" fmla="*/ 0 h 255"/>
                <a:gd name="T185" fmla="*/ 208 w 208"/>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83" name="Freeform 545"/>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40 w 280"/>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0"/>
                <a:gd name="T118" fmla="*/ 0 h 360"/>
                <a:gd name="T119" fmla="*/ 280 w 280"/>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lnTo>
                    <a:pt x="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84" name="Freeform 546"/>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80"/>
                <a:gd name="T115" fmla="*/ 0 h 360"/>
                <a:gd name="T116" fmla="*/ 280 w 280"/>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85" name="Freeform 547"/>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40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lnTo>
                    <a:pt x="40"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86" name="Freeform 548"/>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87" name="Freeform 549"/>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208 w 208"/>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8"/>
                <a:gd name="T139" fmla="*/ 0 h 457"/>
                <a:gd name="T140" fmla="*/ 208 w 208"/>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lnTo>
                    <a:pt x="208"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88" name="Freeform 550"/>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8"/>
                <a:gd name="T136" fmla="*/ 0 h 457"/>
                <a:gd name="T137" fmla="*/ 208 w 208"/>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89" name="Freeform 551"/>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232 w 232"/>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325"/>
                <a:gd name="T188" fmla="*/ 232 w 232"/>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lnTo>
                    <a:pt x="232"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90" name="Freeform 552"/>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325"/>
                <a:gd name="T185" fmla="*/ 232 w 232"/>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4469" name="Group 553"/>
          <p:cNvGrpSpPr>
            <a:grpSpLocks/>
          </p:cNvGrpSpPr>
          <p:nvPr/>
        </p:nvGrpSpPr>
        <p:grpSpPr bwMode="auto">
          <a:xfrm>
            <a:off x="5478463" y="3086100"/>
            <a:ext cx="774700" cy="614363"/>
            <a:chOff x="1692" y="3226"/>
            <a:chExt cx="488" cy="387"/>
          </a:xfrm>
        </p:grpSpPr>
        <p:sp>
          <p:nvSpPr>
            <p:cNvPr id="492632" name="Freeform 554"/>
            <p:cNvSpPr>
              <a:spLocks/>
            </p:cNvSpPr>
            <p:nvPr/>
          </p:nvSpPr>
          <p:spPr bwMode="auto">
            <a:xfrm>
              <a:off x="1996" y="3226"/>
              <a:ext cx="40" cy="53"/>
            </a:xfrm>
            <a:custGeom>
              <a:avLst/>
              <a:gdLst>
                <a:gd name="T0" fmla="*/ 0 w 40"/>
                <a:gd name="T1" fmla="*/ 0 h 53"/>
                <a:gd name="T2" fmla="*/ 0 w 40"/>
                <a:gd name="T3" fmla="*/ 9 h 53"/>
                <a:gd name="T4" fmla="*/ 0 w 40"/>
                <a:gd name="T5" fmla="*/ 18 h 53"/>
                <a:gd name="T6" fmla="*/ 8 w 40"/>
                <a:gd name="T7" fmla="*/ 18 h 53"/>
                <a:gd name="T8" fmla="*/ 24 w 40"/>
                <a:gd name="T9" fmla="*/ 18 h 53"/>
                <a:gd name="T10" fmla="*/ 24 w 40"/>
                <a:gd name="T11" fmla="*/ 35 h 53"/>
                <a:gd name="T12" fmla="*/ 32 w 40"/>
                <a:gd name="T13" fmla="*/ 35 h 53"/>
                <a:gd name="T14" fmla="*/ 32 w 40"/>
                <a:gd name="T15" fmla="*/ 44 h 53"/>
                <a:gd name="T16" fmla="*/ 40 w 40"/>
                <a:gd name="T17" fmla="*/ 44 h 53"/>
                <a:gd name="T18" fmla="*/ 4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0" y="0"/>
                  </a:moveTo>
                  <a:lnTo>
                    <a:pt x="0" y="9"/>
                  </a:lnTo>
                  <a:lnTo>
                    <a:pt x="0" y="18"/>
                  </a:lnTo>
                  <a:lnTo>
                    <a:pt x="8" y="18"/>
                  </a:lnTo>
                  <a:lnTo>
                    <a:pt x="24" y="18"/>
                  </a:lnTo>
                  <a:lnTo>
                    <a:pt x="24" y="35"/>
                  </a:lnTo>
                  <a:lnTo>
                    <a:pt x="32" y="35"/>
                  </a:lnTo>
                  <a:lnTo>
                    <a:pt x="32" y="44"/>
                  </a:lnTo>
                  <a:lnTo>
                    <a:pt x="40" y="44"/>
                  </a:lnTo>
                  <a:lnTo>
                    <a:pt x="4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33" name="Freeform 555"/>
            <p:cNvSpPr>
              <a:spLocks/>
            </p:cNvSpPr>
            <p:nvPr/>
          </p:nvSpPr>
          <p:spPr bwMode="auto">
            <a:xfrm>
              <a:off x="1940" y="3226"/>
              <a:ext cx="56" cy="97"/>
            </a:xfrm>
            <a:custGeom>
              <a:avLst/>
              <a:gdLst>
                <a:gd name="T0" fmla="*/ 56 w 56"/>
                <a:gd name="T1" fmla="*/ 0 h 97"/>
                <a:gd name="T2" fmla="*/ 56 w 56"/>
                <a:gd name="T3" fmla="*/ 9 h 97"/>
                <a:gd name="T4" fmla="*/ 56 w 56"/>
                <a:gd name="T5" fmla="*/ 18 h 97"/>
                <a:gd name="T6" fmla="*/ 48 w 56"/>
                <a:gd name="T7" fmla="*/ 35 h 97"/>
                <a:gd name="T8" fmla="*/ 32 w 56"/>
                <a:gd name="T9" fmla="*/ 44 h 97"/>
                <a:gd name="T10" fmla="*/ 24 w 56"/>
                <a:gd name="T11" fmla="*/ 53 h 97"/>
                <a:gd name="T12" fmla="*/ 16 w 56"/>
                <a:gd name="T13" fmla="*/ 62 h 97"/>
                <a:gd name="T14" fmla="*/ 0 w 56"/>
                <a:gd name="T15" fmla="*/ 79 h 97"/>
                <a:gd name="T16" fmla="*/ 0 w 56"/>
                <a:gd name="T17" fmla="*/ 88 h 97"/>
                <a:gd name="T18" fmla="*/ 0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56" y="0"/>
                  </a:moveTo>
                  <a:lnTo>
                    <a:pt x="56" y="9"/>
                  </a:lnTo>
                  <a:lnTo>
                    <a:pt x="56" y="18"/>
                  </a:lnTo>
                  <a:lnTo>
                    <a:pt x="48" y="35"/>
                  </a:lnTo>
                  <a:lnTo>
                    <a:pt x="32" y="44"/>
                  </a:lnTo>
                  <a:lnTo>
                    <a:pt x="24" y="53"/>
                  </a:lnTo>
                  <a:lnTo>
                    <a:pt x="16" y="62"/>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34" name="Freeform 556"/>
            <p:cNvSpPr>
              <a:spLocks/>
            </p:cNvSpPr>
            <p:nvPr/>
          </p:nvSpPr>
          <p:spPr bwMode="auto">
            <a:xfrm>
              <a:off x="1884" y="3226"/>
              <a:ext cx="80" cy="97"/>
            </a:xfrm>
            <a:custGeom>
              <a:avLst/>
              <a:gdLst>
                <a:gd name="T0" fmla="*/ 80 w 80"/>
                <a:gd name="T1" fmla="*/ 0 h 97"/>
                <a:gd name="T2" fmla="*/ 72 w 80"/>
                <a:gd name="T3" fmla="*/ 35 h 97"/>
                <a:gd name="T4" fmla="*/ 56 w 80"/>
                <a:gd name="T5" fmla="*/ 35 h 97"/>
                <a:gd name="T6" fmla="*/ 56 w 80"/>
                <a:gd name="T7" fmla="*/ 44 h 97"/>
                <a:gd name="T8" fmla="*/ 48 w 80"/>
                <a:gd name="T9" fmla="*/ 44 h 97"/>
                <a:gd name="T10" fmla="*/ 40 w 80"/>
                <a:gd name="T11" fmla="*/ 44 h 97"/>
                <a:gd name="T12" fmla="*/ 32 w 80"/>
                <a:gd name="T13" fmla="*/ 53 h 97"/>
                <a:gd name="T14" fmla="*/ 16 w 80"/>
                <a:gd name="T15" fmla="*/ 53 h 97"/>
                <a:gd name="T16" fmla="*/ 16 w 80"/>
                <a:gd name="T17" fmla="*/ 62 h 97"/>
                <a:gd name="T18" fmla="*/ 8 w 80"/>
                <a:gd name="T19" fmla="*/ 62 h 97"/>
                <a:gd name="T20" fmla="*/ 8 w 80"/>
                <a:gd name="T21" fmla="*/ 79 h 97"/>
                <a:gd name="T22" fmla="*/ 0 w 80"/>
                <a:gd name="T23" fmla="*/ 79 h 97"/>
                <a:gd name="T24" fmla="*/ 0 w 80"/>
                <a:gd name="T25" fmla="*/ 88 h 97"/>
                <a:gd name="T26" fmla="*/ 0 w 80"/>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
                <a:gd name="T43" fmla="*/ 0 h 97"/>
                <a:gd name="T44" fmla="*/ 80 w 80"/>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 h="97">
                  <a:moveTo>
                    <a:pt x="80" y="0"/>
                  </a:moveTo>
                  <a:lnTo>
                    <a:pt x="72" y="35"/>
                  </a:lnTo>
                  <a:lnTo>
                    <a:pt x="56" y="35"/>
                  </a:lnTo>
                  <a:lnTo>
                    <a:pt x="56" y="44"/>
                  </a:lnTo>
                  <a:lnTo>
                    <a:pt x="48" y="44"/>
                  </a:lnTo>
                  <a:lnTo>
                    <a:pt x="40" y="44"/>
                  </a:lnTo>
                  <a:lnTo>
                    <a:pt x="32" y="53"/>
                  </a:lnTo>
                  <a:lnTo>
                    <a:pt x="16" y="53"/>
                  </a:lnTo>
                  <a:lnTo>
                    <a:pt x="16" y="62"/>
                  </a:lnTo>
                  <a:lnTo>
                    <a:pt x="8" y="62"/>
                  </a:lnTo>
                  <a:lnTo>
                    <a:pt x="8" y="79"/>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35" name="Freeform 557"/>
            <p:cNvSpPr>
              <a:spLocks/>
            </p:cNvSpPr>
            <p:nvPr/>
          </p:nvSpPr>
          <p:spPr bwMode="auto">
            <a:xfrm>
              <a:off x="1972" y="3270"/>
              <a:ext cx="56" cy="114"/>
            </a:xfrm>
            <a:custGeom>
              <a:avLst/>
              <a:gdLst>
                <a:gd name="T0" fmla="*/ 0 w 56"/>
                <a:gd name="T1" fmla="*/ 0 h 114"/>
                <a:gd name="T2" fmla="*/ 0 w 56"/>
                <a:gd name="T3" fmla="*/ 9 h 114"/>
                <a:gd name="T4" fmla="*/ 0 w 56"/>
                <a:gd name="T5" fmla="*/ 18 h 114"/>
                <a:gd name="T6" fmla="*/ 0 w 56"/>
                <a:gd name="T7" fmla="*/ 35 h 114"/>
                <a:gd name="T8" fmla="*/ 16 w 56"/>
                <a:gd name="T9" fmla="*/ 44 h 114"/>
                <a:gd name="T10" fmla="*/ 24 w 56"/>
                <a:gd name="T11" fmla="*/ 53 h 114"/>
                <a:gd name="T12" fmla="*/ 48 w 56"/>
                <a:gd name="T13" fmla="*/ 70 h 114"/>
                <a:gd name="T14" fmla="*/ 48 w 56"/>
                <a:gd name="T15" fmla="*/ 79 h 114"/>
                <a:gd name="T16" fmla="*/ 48 w 56"/>
                <a:gd name="T17" fmla="*/ 88 h 114"/>
                <a:gd name="T18" fmla="*/ 56 w 56"/>
                <a:gd name="T19" fmla="*/ 88 h 114"/>
                <a:gd name="T20" fmla="*/ 56 w 56"/>
                <a:gd name="T21" fmla="*/ 105 h 114"/>
                <a:gd name="T22" fmla="*/ 56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0" y="0"/>
                  </a:moveTo>
                  <a:lnTo>
                    <a:pt x="0" y="9"/>
                  </a:lnTo>
                  <a:lnTo>
                    <a:pt x="0" y="18"/>
                  </a:lnTo>
                  <a:lnTo>
                    <a:pt x="0" y="35"/>
                  </a:lnTo>
                  <a:lnTo>
                    <a:pt x="16" y="44"/>
                  </a:lnTo>
                  <a:lnTo>
                    <a:pt x="24" y="53"/>
                  </a:lnTo>
                  <a:lnTo>
                    <a:pt x="48" y="70"/>
                  </a:lnTo>
                  <a:lnTo>
                    <a:pt x="48" y="79"/>
                  </a:lnTo>
                  <a:lnTo>
                    <a:pt x="48" y="88"/>
                  </a:lnTo>
                  <a:lnTo>
                    <a:pt x="56" y="88"/>
                  </a:lnTo>
                  <a:lnTo>
                    <a:pt x="56" y="105"/>
                  </a:lnTo>
                  <a:lnTo>
                    <a:pt x="5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36" name="Freeform 558"/>
            <p:cNvSpPr>
              <a:spLocks/>
            </p:cNvSpPr>
            <p:nvPr/>
          </p:nvSpPr>
          <p:spPr bwMode="auto">
            <a:xfrm>
              <a:off x="1900" y="3226"/>
              <a:ext cx="72" cy="158"/>
            </a:xfrm>
            <a:custGeom>
              <a:avLst/>
              <a:gdLst>
                <a:gd name="T0" fmla="*/ 72 w 72"/>
                <a:gd name="T1" fmla="*/ 0 h 158"/>
                <a:gd name="T2" fmla="*/ 64 w 72"/>
                <a:gd name="T3" fmla="*/ 44 h 158"/>
                <a:gd name="T4" fmla="*/ 64 w 72"/>
                <a:gd name="T5" fmla="*/ 53 h 158"/>
                <a:gd name="T6" fmla="*/ 56 w 72"/>
                <a:gd name="T7" fmla="*/ 53 h 158"/>
                <a:gd name="T8" fmla="*/ 56 w 72"/>
                <a:gd name="T9" fmla="*/ 62 h 158"/>
                <a:gd name="T10" fmla="*/ 40 w 72"/>
                <a:gd name="T11" fmla="*/ 79 h 158"/>
                <a:gd name="T12" fmla="*/ 32 w 72"/>
                <a:gd name="T13" fmla="*/ 79 h 158"/>
                <a:gd name="T14" fmla="*/ 32 w 72"/>
                <a:gd name="T15" fmla="*/ 88 h 158"/>
                <a:gd name="T16" fmla="*/ 24 w 72"/>
                <a:gd name="T17" fmla="*/ 88 h 158"/>
                <a:gd name="T18" fmla="*/ 24 w 72"/>
                <a:gd name="T19" fmla="*/ 97 h 158"/>
                <a:gd name="T20" fmla="*/ 24 w 72"/>
                <a:gd name="T21" fmla="*/ 114 h 158"/>
                <a:gd name="T22" fmla="*/ 16 w 72"/>
                <a:gd name="T23" fmla="*/ 114 h 158"/>
                <a:gd name="T24" fmla="*/ 16 w 72"/>
                <a:gd name="T25" fmla="*/ 123 h 158"/>
                <a:gd name="T26" fmla="*/ 0 w 72"/>
                <a:gd name="T27" fmla="*/ 132 h 158"/>
                <a:gd name="T28" fmla="*/ 0 w 72"/>
                <a:gd name="T29" fmla="*/ 149 h 158"/>
                <a:gd name="T30" fmla="*/ 16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72" y="0"/>
                  </a:moveTo>
                  <a:lnTo>
                    <a:pt x="64" y="44"/>
                  </a:lnTo>
                  <a:lnTo>
                    <a:pt x="64" y="53"/>
                  </a:lnTo>
                  <a:lnTo>
                    <a:pt x="56" y="53"/>
                  </a:lnTo>
                  <a:lnTo>
                    <a:pt x="56" y="62"/>
                  </a:lnTo>
                  <a:lnTo>
                    <a:pt x="40" y="79"/>
                  </a:lnTo>
                  <a:lnTo>
                    <a:pt x="32" y="79"/>
                  </a:lnTo>
                  <a:lnTo>
                    <a:pt x="32" y="88"/>
                  </a:lnTo>
                  <a:lnTo>
                    <a:pt x="24" y="88"/>
                  </a:lnTo>
                  <a:lnTo>
                    <a:pt x="24" y="97"/>
                  </a:lnTo>
                  <a:lnTo>
                    <a:pt x="24" y="114"/>
                  </a:lnTo>
                  <a:lnTo>
                    <a:pt x="16" y="114"/>
                  </a:lnTo>
                  <a:lnTo>
                    <a:pt x="16" y="123"/>
                  </a:lnTo>
                  <a:lnTo>
                    <a:pt x="0" y="132"/>
                  </a:lnTo>
                  <a:lnTo>
                    <a:pt x="0" y="149"/>
                  </a:lnTo>
                  <a:lnTo>
                    <a:pt x="16"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37" name="Freeform 559"/>
            <p:cNvSpPr>
              <a:spLocks/>
            </p:cNvSpPr>
            <p:nvPr/>
          </p:nvSpPr>
          <p:spPr bwMode="auto">
            <a:xfrm>
              <a:off x="1972" y="3226"/>
              <a:ext cx="96" cy="114"/>
            </a:xfrm>
            <a:custGeom>
              <a:avLst/>
              <a:gdLst>
                <a:gd name="T0" fmla="*/ 0 w 96"/>
                <a:gd name="T1" fmla="*/ 0 h 114"/>
                <a:gd name="T2" fmla="*/ 24 w 96"/>
                <a:gd name="T3" fmla="*/ 35 h 114"/>
                <a:gd name="T4" fmla="*/ 32 w 96"/>
                <a:gd name="T5" fmla="*/ 44 h 114"/>
                <a:gd name="T6" fmla="*/ 48 w 96"/>
                <a:gd name="T7" fmla="*/ 44 h 114"/>
                <a:gd name="T8" fmla="*/ 56 w 96"/>
                <a:gd name="T9" fmla="*/ 44 h 114"/>
                <a:gd name="T10" fmla="*/ 64 w 96"/>
                <a:gd name="T11" fmla="*/ 44 h 114"/>
                <a:gd name="T12" fmla="*/ 64 w 96"/>
                <a:gd name="T13" fmla="*/ 53 h 114"/>
                <a:gd name="T14" fmla="*/ 80 w 96"/>
                <a:gd name="T15" fmla="*/ 53 h 114"/>
                <a:gd name="T16" fmla="*/ 88 w 96"/>
                <a:gd name="T17" fmla="*/ 62 h 114"/>
                <a:gd name="T18" fmla="*/ 96 w 96"/>
                <a:gd name="T19" fmla="*/ 79 h 114"/>
                <a:gd name="T20" fmla="*/ 96 w 96"/>
                <a:gd name="T21" fmla="*/ 88 h 114"/>
                <a:gd name="T22" fmla="*/ 96 w 96"/>
                <a:gd name="T23" fmla="*/ 97 h 114"/>
                <a:gd name="T24" fmla="*/ 96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0" y="0"/>
                  </a:moveTo>
                  <a:lnTo>
                    <a:pt x="24" y="35"/>
                  </a:lnTo>
                  <a:lnTo>
                    <a:pt x="32" y="44"/>
                  </a:lnTo>
                  <a:lnTo>
                    <a:pt x="48" y="44"/>
                  </a:lnTo>
                  <a:lnTo>
                    <a:pt x="56" y="44"/>
                  </a:lnTo>
                  <a:lnTo>
                    <a:pt x="64" y="44"/>
                  </a:lnTo>
                  <a:lnTo>
                    <a:pt x="64" y="53"/>
                  </a:lnTo>
                  <a:lnTo>
                    <a:pt x="80" y="53"/>
                  </a:lnTo>
                  <a:lnTo>
                    <a:pt x="88" y="62"/>
                  </a:lnTo>
                  <a:lnTo>
                    <a:pt x="96" y="79"/>
                  </a:lnTo>
                  <a:lnTo>
                    <a:pt x="96" y="88"/>
                  </a:lnTo>
                  <a:lnTo>
                    <a:pt x="96" y="97"/>
                  </a:lnTo>
                  <a:lnTo>
                    <a:pt x="9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38" name="Freeform 560"/>
            <p:cNvSpPr>
              <a:spLocks/>
            </p:cNvSpPr>
            <p:nvPr/>
          </p:nvSpPr>
          <p:spPr bwMode="auto">
            <a:xfrm>
              <a:off x="1988" y="3270"/>
              <a:ext cx="40" cy="132"/>
            </a:xfrm>
            <a:custGeom>
              <a:avLst/>
              <a:gdLst>
                <a:gd name="T0" fmla="*/ 40 w 40"/>
                <a:gd name="T1" fmla="*/ 0 h 132"/>
                <a:gd name="T2" fmla="*/ 40 w 40"/>
                <a:gd name="T3" fmla="*/ 9 h 132"/>
                <a:gd name="T4" fmla="*/ 40 w 40"/>
                <a:gd name="T5" fmla="*/ 18 h 132"/>
                <a:gd name="T6" fmla="*/ 40 w 40"/>
                <a:gd name="T7" fmla="*/ 35 h 132"/>
                <a:gd name="T8" fmla="*/ 40 w 40"/>
                <a:gd name="T9" fmla="*/ 44 h 132"/>
                <a:gd name="T10" fmla="*/ 32 w 40"/>
                <a:gd name="T11" fmla="*/ 53 h 132"/>
                <a:gd name="T12" fmla="*/ 16 w 40"/>
                <a:gd name="T13" fmla="*/ 70 h 132"/>
                <a:gd name="T14" fmla="*/ 16 w 40"/>
                <a:gd name="T15" fmla="*/ 79 h 132"/>
                <a:gd name="T16" fmla="*/ 8 w 40"/>
                <a:gd name="T17" fmla="*/ 88 h 132"/>
                <a:gd name="T18" fmla="*/ 8 w 40"/>
                <a:gd name="T19" fmla="*/ 105 h 132"/>
                <a:gd name="T20" fmla="*/ 0 w 40"/>
                <a:gd name="T21" fmla="*/ 105 h 132"/>
                <a:gd name="T22" fmla="*/ 0 w 40"/>
                <a:gd name="T23" fmla="*/ 114 h 132"/>
                <a:gd name="T24" fmla="*/ 0 w 40"/>
                <a:gd name="T25" fmla="*/ 123 h 132"/>
                <a:gd name="T26" fmla="*/ 0 w 40"/>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132"/>
                <a:gd name="T44" fmla="*/ 40 w 40"/>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132">
                  <a:moveTo>
                    <a:pt x="40" y="0"/>
                  </a:moveTo>
                  <a:lnTo>
                    <a:pt x="40" y="9"/>
                  </a:lnTo>
                  <a:lnTo>
                    <a:pt x="40" y="18"/>
                  </a:lnTo>
                  <a:lnTo>
                    <a:pt x="40" y="35"/>
                  </a:lnTo>
                  <a:lnTo>
                    <a:pt x="40" y="44"/>
                  </a:lnTo>
                  <a:lnTo>
                    <a:pt x="32" y="53"/>
                  </a:lnTo>
                  <a:lnTo>
                    <a:pt x="16" y="70"/>
                  </a:lnTo>
                  <a:lnTo>
                    <a:pt x="16" y="79"/>
                  </a:lnTo>
                  <a:lnTo>
                    <a:pt x="8" y="88"/>
                  </a:lnTo>
                  <a:lnTo>
                    <a:pt x="8" y="105"/>
                  </a:lnTo>
                  <a:lnTo>
                    <a:pt x="0" y="105"/>
                  </a:lnTo>
                  <a:lnTo>
                    <a:pt x="0" y="114"/>
                  </a:lnTo>
                  <a:lnTo>
                    <a:pt x="0" y="123"/>
                  </a:lnTo>
                  <a:lnTo>
                    <a:pt x="0"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39" name="Freeform 561"/>
            <p:cNvSpPr>
              <a:spLocks/>
            </p:cNvSpPr>
            <p:nvPr/>
          </p:nvSpPr>
          <p:spPr bwMode="auto">
            <a:xfrm>
              <a:off x="1948" y="3305"/>
              <a:ext cx="40" cy="88"/>
            </a:xfrm>
            <a:custGeom>
              <a:avLst/>
              <a:gdLst>
                <a:gd name="T0" fmla="*/ 0 w 40"/>
                <a:gd name="T1" fmla="*/ 0 h 88"/>
                <a:gd name="T2" fmla="*/ 0 w 40"/>
                <a:gd name="T3" fmla="*/ 26 h 88"/>
                <a:gd name="T4" fmla="*/ 8 w 40"/>
                <a:gd name="T5" fmla="*/ 35 h 88"/>
                <a:gd name="T6" fmla="*/ 16 w 40"/>
                <a:gd name="T7" fmla="*/ 44 h 88"/>
                <a:gd name="T8" fmla="*/ 32 w 40"/>
                <a:gd name="T9" fmla="*/ 44 h 88"/>
                <a:gd name="T10" fmla="*/ 32 w 40"/>
                <a:gd name="T11" fmla="*/ 62 h 88"/>
                <a:gd name="T12" fmla="*/ 40 w 40"/>
                <a:gd name="T13" fmla="*/ 62 h 88"/>
                <a:gd name="T14" fmla="*/ 40 w 40"/>
                <a:gd name="T15" fmla="*/ 70 h 88"/>
                <a:gd name="T16" fmla="*/ 40 w 40"/>
                <a:gd name="T17" fmla="*/ 79 h 88"/>
                <a:gd name="T18" fmla="*/ 4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0" y="0"/>
                  </a:moveTo>
                  <a:lnTo>
                    <a:pt x="0" y="26"/>
                  </a:lnTo>
                  <a:lnTo>
                    <a:pt x="8" y="35"/>
                  </a:lnTo>
                  <a:lnTo>
                    <a:pt x="16" y="44"/>
                  </a:lnTo>
                  <a:lnTo>
                    <a:pt x="32" y="44"/>
                  </a:lnTo>
                  <a:lnTo>
                    <a:pt x="32" y="62"/>
                  </a:lnTo>
                  <a:lnTo>
                    <a:pt x="40" y="62"/>
                  </a:lnTo>
                  <a:lnTo>
                    <a:pt x="40" y="70"/>
                  </a:lnTo>
                  <a:lnTo>
                    <a:pt x="40" y="79"/>
                  </a:lnTo>
                  <a:lnTo>
                    <a:pt x="4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40" name="Freeform 562"/>
            <p:cNvSpPr>
              <a:spLocks/>
            </p:cNvSpPr>
            <p:nvPr/>
          </p:nvSpPr>
          <p:spPr bwMode="auto">
            <a:xfrm>
              <a:off x="1900" y="3279"/>
              <a:ext cx="64" cy="140"/>
            </a:xfrm>
            <a:custGeom>
              <a:avLst/>
              <a:gdLst>
                <a:gd name="T0" fmla="*/ 0 w 64"/>
                <a:gd name="T1" fmla="*/ 0 h 140"/>
                <a:gd name="T2" fmla="*/ 16 w 64"/>
                <a:gd name="T3" fmla="*/ 61 h 140"/>
                <a:gd name="T4" fmla="*/ 24 w 64"/>
                <a:gd name="T5" fmla="*/ 70 h 140"/>
                <a:gd name="T6" fmla="*/ 32 w 64"/>
                <a:gd name="T7" fmla="*/ 79 h 140"/>
                <a:gd name="T8" fmla="*/ 32 w 64"/>
                <a:gd name="T9" fmla="*/ 105 h 140"/>
                <a:gd name="T10" fmla="*/ 40 w 64"/>
                <a:gd name="T11" fmla="*/ 114 h 140"/>
                <a:gd name="T12" fmla="*/ 40 w 64"/>
                <a:gd name="T13" fmla="*/ 123 h 140"/>
                <a:gd name="T14" fmla="*/ 56 w 64"/>
                <a:gd name="T15" fmla="*/ 123 h 140"/>
                <a:gd name="T16" fmla="*/ 64 w 64"/>
                <a:gd name="T17" fmla="*/ 123 h 140"/>
                <a:gd name="T18" fmla="*/ 64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0" y="0"/>
                  </a:moveTo>
                  <a:lnTo>
                    <a:pt x="16" y="61"/>
                  </a:lnTo>
                  <a:lnTo>
                    <a:pt x="24" y="70"/>
                  </a:lnTo>
                  <a:lnTo>
                    <a:pt x="32" y="79"/>
                  </a:lnTo>
                  <a:lnTo>
                    <a:pt x="32" y="105"/>
                  </a:lnTo>
                  <a:lnTo>
                    <a:pt x="40" y="114"/>
                  </a:lnTo>
                  <a:lnTo>
                    <a:pt x="40" y="123"/>
                  </a:lnTo>
                  <a:lnTo>
                    <a:pt x="56" y="123"/>
                  </a:lnTo>
                  <a:lnTo>
                    <a:pt x="64" y="123"/>
                  </a:lnTo>
                  <a:lnTo>
                    <a:pt x="64"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41" name="Freeform 563"/>
            <p:cNvSpPr>
              <a:spLocks/>
            </p:cNvSpPr>
            <p:nvPr/>
          </p:nvSpPr>
          <p:spPr bwMode="auto">
            <a:xfrm>
              <a:off x="1852" y="3226"/>
              <a:ext cx="104" cy="193"/>
            </a:xfrm>
            <a:custGeom>
              <a:avLst/>
              <a:gdLst>
                <a:gd name="T0" fmla="*/ 104 w 104"/>
                <a:gd name="T1" fmla="*/ 0 h 193"/>
                <a:gd name="T2" fmla="*/ 80 w 104"/>
                <a:gd name="T3" fmla="*/ 18 h 193"/>
                <a:gd name="T4" fmla="*/ 72 w 104"/>
                <a:gd name="T5" fmla="*/ 35 h 193"/>
                <a:gd name="T6" fmla="*/ 64 w 104"/>
                <a:gd name="T7" fmla="*/ 44 h 193"/>
                <a:gd name="T8" fmla="*/ 64 w 104"/>
                <a:gd name="T9" fmla="*/ 53 h 193"/>
                <a:gd name="T10" fmla="*/ 48 w 104"/>
                <a:gd name="T11" fmla="*/ 53 h 193"/>
                <a:gd name="T12" fmla="*/ 48 w 104"/>
                <a:gd name="T13" fmla="*/ 62 h 193"/>
                <a:gd name="T14" fmla="*/ 40 w 104"/>
                <a:gd name="T15" fmla="*/ 62 h 193"/>
                <a:gd name="T16" fmla="*/ 32 w 104"/>
                <a:gd name="T17" fmla="*/ 79 h 193"/>
                <a:gd name="T18" fmla="*/ 32 w 104"/>
                <a:gd name="T19" fmla="*/ 88 h 193"/>
                <a:gd name="T20" fmla="*/ 16 w 104"/>
                <a:gd name="T21" fmla="*/ 88 h 193"/>
                <a:gd name="T22" fmla="*/ 16 w 104"/>
                <a:gd name="T23" fmla="*/ 97 h 193"/>
                <a:gd name="T24" fmla="*/ 8 w 104"/>
                <a:gd name="T25" fmla="*/ 97 h 193"/>
                <a:gd name="T26" fmla="*/ 8 w 104"/>
                <a:gd name="T27" fmla="*/ 114 h 193"/>
                <a:gd name="T28" fmla="*/ 8 w 104"/>
                <a:gd name="T29" fmla="*/ 123 h 193"/>
                <a:gd name="T30" fmla="*/ 0 w 104"/>
                <a:gd name="T31" fmla="*/ 132 h 193"/>
                <a:gd name="T32" fmla="*/ 0 w 104"/>
                <a:gd name="T33" fmla="*/ 149 h 193"/>
                <a:gd name="T34" fmla="*/ 0 w 104"/>
                <a:gd name="T35" fmla="*/ 158 h 193"/>
                <a:gd name="T36" fmla="*/ 0 w 104"/>
                <a:gd name="T37" fmla="*/ 167 h 193"/>
                <a:gd name="T38" fmla="*/ 0 w 104"/>
                <a:gd name="T39" fmla="*/ 176 h 193"/>
                <a:gd name="T40" fmla="*/ 0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104" y="0"/>
                  </a:moveTo>
                  <a:lnTo>
                    <a:pt x="80" y="18"/>
                  </a:lnTo>
                  <a:lnTo>
                    <a:pt x="72" y="35"/>
                  </a:lnTo>
                  <a:lnTo>
                    <a:pt x="64" y="44"/>
                  </a:lnTo>
                  <a:lnTo>
                    <a:pt x="64" y="53"/>
                  </a:lnTo>
                  <a:lnTo>
                    <a:pt x="48" y="53"/>
                  </a:lnTo>
                  <a:lnTo>
                    <a:pt x="48" y="62"/>
                  </a:lnTo>
                  <a:lnTo>
                    <a:pt x="40" y="62"/>
                  </a:lnTo>
                  <a:lnTo>
                    <a:pt x="32" y="79"/>
                  </a:lnTo>
                  <a:lnTo>
                    <a:pt x="32" y="88"/>
                  </a:lnTo>
                  <a:lnTo>
                    <a:pt x="16" y="88"/>
                  </a:lnTo>
                  <a:lnTo>
                    <a:pt x="16" y="97"/>
                  </a:lnTo>
                  <a:lnTo>
                    <a:pt x="8" y="97"/>
                  </a:lnTo>
                  <a:lnTo>
                    <a:pt x="8" y="114"/>
                  </a:lnTo>
                  <a:lnTo>
                    <a:pt x="8" y="123"/>
                  </a:lnTo>
                  <a:lnTo>
                    <a:pt x="0" y="132"/>
                  </a:lnTo>
                  <a:lnTo>
                    <a:pt x="0" y="149"/>
                  </a:lnTo>
                  <a:lnTo>
                    <a:pt x="0" y="158"/>
                  </a:lnTo>
                  <a:lnTo>
                    <a:pt x="0" y="167"/>
                  </a:lnTo>
                  <a:lnTo>
                    <a:pt x="0" y="176"/>
                  </a:lnTo>
                  <a:lnTo>
                    <a:pt x="0"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42" name="Freeform 564"/>
            <p:cNvSpPr>
              <a:spLocks/>
            </p:cNvSpPr>
            <p:nvPr/>
          </p:nvSpPr>
          <p:spPr bwMode="auto">
            <a:xfrm>
              <a:off x="2044" y="3305"/>
              <a:ext cx="16" cy="106"/>
            </a:xfrm>
            <a:custGeom>
              <a:avLst/>
              <a:gdLst>
                <a:gd name="T0" fmla="*/ 8 w 16"/>
                <a:gd name="T1" fmla="*/ 0 h 106"/>
                <a:gd name="T2" fmla="*/ 8 w 16"/>
                <a:gd name="T3" fmla="*/ 9 h 106"/>
                <a:gd name="T4" fmla="*/ 8 w 16"/>
                <a:gd name="T5" fmla="*/ 26 h 106"/>
                <a:gd name="T6" fmla="*/ 8 w 16"/>
                <a:gd name="T7" fmla="*/ 35 h 106"/>
                <a:gd name="T8" fmla="*/ 0 w 16"/>
                <a:gd name="T9" fmla="*/ 35 h 106"/>
                <a:gd name="T10" fmla="*/ 0 w 16"/>
                <a:gd name="T11" fmla="*/ 44 h 106"/>
                <a:gd name="T12" fmla="*/ 0 w 16"/>
                <a:gd name="T13" fmla="*/ 62 h 106"/>
                <a:gd name="T14" fmla="*/ 8 w 16"/>
                <a:gd name="T15" fmla="*/ 70 h 106"/>
                <a:gd name="T16" fmla="*/ 8 w 16"/>
                <a:gd name="T17" fmla="*/ 79 h 106"/>
                <a:gd name="T18" fmla="*/ 16 w 16"/>
                <a:gd name="T19" fmla="*/ 88 h 106"/>
                <a:gd name="T20" fmla="*/ 16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0" y="35"/>
                  </a:lnTo>
                  <a:lnTo>
                    <a:pt x="0" y="44"/>
                  </a:lnTo>
                  <a:lnTo>
                    <a:pt x="0" y="62"/>
                  </a:lnTo>
                  <a:lnTo>
                    <a:pt x="8" y="70"/>
                  </a:lnTo>
                  <a:lnTo>
                    <a:pt x="8" y="79"/>
                  </a:lnTo>
                  <a:lnTo>
                    <a:pt x="16" y="88"/>
                  </a:lnTo>
                  <a:lnTo>
                    <a:pt x="16"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43" name="Freeform 565"/>
            <p:cNvSpPr>
              <a:spLocks/>
            </p:cNvSpPr>
            <p:nvPr/>
          </p:nvSpPr>
          <p:spPr bwMode="auto">
            <a:xfrm>
              <a:off x="2020" y="3375"/>
              <a:ext cx="8" cy="62"/>
            </a:xfrm>
            <a:custGeom>
              <a:avLst/>
              <a:gdLst>
                <a:gd name="T0" fmla="*/ 8 w 8"/>
                <a:gd name="T1" fmla="*/ 0 h 62"/>
                <a:gd name="T2" fmla="*/ 0 w 8"/>
                <a:gd name="T3" fmla="*/ 9 h 62"/>
                <a:gd name="T4" fmla="*/ 0 w 8"/>
                <a:gd name="T5" fmla="*/ 18 h 62"/>
                <a:gd name="T6" fmla="*/ 0 w 8"/>
                <a:gd name="T7" fmla="*/ 27 h 62"/>
                <a:gd name="T8" fmla="*/ 0 w 8"/>
                <a:gd name="T9" fmla="*/ 44 h 62"/>
                <a:gd name="T10" fmla="*/ 0 w 8"/>
                <a:gd name="T11" fmla="*/ 53 h 62"/>
                <a:gd name="T12" fmla="*/ 0 w 8"/>
                <a:gd name="T13" fmla="*/ 62 h 62"/>
                <a:gd name="T14" fmla="*/ 0 60000 65536"/>
                <a:gd name="T15" fmla="*/ 0 60000 65536"/>
                <a:gd name="T16" fmla="*/ 0 60000 65536"/>
                <a:gd name="T17" fmla="*/ 0 60000 65536"/>
                <a:gd name="T18" fmla="*/ 0 60000 65536"/>
                <a:gd name="T19" fmla="*/ 0 60000 65536"/>
                <a:gd name="T20" fmla="*/ 0 60000 65536"/>
                <a:gd name="T21" fmla="*/ 0 w 8"/>
                <a:gd name="T22" fmla="*/ 0 h 62"/>
                <a:gd name="T23" fmla="*/ 8 w 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62">
                  <a:moveTo>
                    <a:pt x="8" y="0"/>
                  </a:moveTo>
                  <a:lnTo>
                    <a:pt x="0" y="9"/>
                  </a:lnTo>
                  <a:lnTo>
                    <a:pt x="0" y="18"/>
                  </a:lnTo>
                  <a:lnTo>
                    <a:pt x="0" y="27"/>
                  </a:lnTo>
                  <a:lnTo>
                    <a:pt x="0" y="44"/>
                  </a:lnTo>
                  <a:lnTo>
                    <a:pt x="0" y="53"/>
                  </a:lnTo>
                  <a:lnTo>
                    <a:pt x="0"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44" name="Freeform 566"/>
            <p:cNvSpPr>
              <a:spLocks/>
            </p:cNvSpPr>
            <p:nvPr/>
          </p:nvSpPr>
          <p:spPr bwMode="auto">
            <a:xfrm>
              <a:off x="2060" y="3340"/>
              <a:ext cx="40" cy="79"/>
            </a:xfrm>
            <a:custGeom>
              <a:avLst/>
              <a:gdLst>
                <a:gd name="T0" fmla="*/ 8 w 40"/>
                <a:gd name="T1" fmla="*/ 0 h 79"/>
                <a:gd name="T2" fmla="*/ 0 w 40"/>
                <a:gd name="T3" fmla="*/ 9 h 79"/>
                <a:gd name="T4" fmla="*/ 8 w 40"/>
                <a:gd name="T5" fmla="*/ 18 h 79"/>
                <a:gd name="T6" fmla="*/ 8 w 40"/>
                <a:gd name="T7" fmla="*/ 35 h 79"/>
                <a:gd name="T8" fmla="*/ 24 w 40"/>
                <a:gd name="T9" fmla="*/ 35 h 79"/>
                <a:gd name="T10" fmla="*/ 32 w 40"/>
                <a:gd name="T11" fmla="*/ 44 h 79"/>
                <a:gd name="T12" fmla="*/ 40 w 40"/>
                <a:gd name="T13" fmla="*/ 53 h 79"/>
                <a:gd name="T14" fmla="*/ 40 w 40"/>
                <a:gd name="T15" fmla="*/ 62 h 79"/>
                <a:gd name="T16" fmla="*/ 4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8" y="0"/>
                  </a:moveTo>
                  <a:lnTo>
                    <a:pt x="0" y="9"/>
                  </a:lnTo>
                  <a:lnTo>
                    <a:pt x="8" y="18"/>
                  </a:lnTo>
                  <a:lnTo>
                    <a:pt x="8" y="35"/>
                  </a:lnTo>
                  <a:lnTo>
                    <a:pt x="24" y="35"/>
                  </a:lnTo>
                  <a:lnTo>
                    <a:pt x="32" y="44"/>
                  </a:lnTo>
                  <a:lnTo>
                    <a:pt x="40" y="53"/>
                  </a:lnTo>
                  <a:lnTo>
                    <a:pt x="40" y="62"/>
                  </a:lnTo>
                  <a:lnTo>
                    <a:pt x="4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45" name="Freeform 567"/>
            <p:cNvSpPr>
              <a:spLocks/>
            </p:cNvSpPr>
            <p:nvPr/>
          </p:nvSpPr>
          <p:spPr bwMode="auto">
            <a:xfrm>
              <a:off x="2060" y="3288"/>
              <a:ext cx="64" cy="70"/>
            </a:xfrm>
            <a:custGeom>
              <a:avLst/>
              <a:gdLst>
                <a:gd name="T0" fmla="*/ 0 w 64"/>
                <a:gd name="T1" fmla="*/ 0 h 70"/>
                <a:gd name="T2" fmla="*/ 8 w 64"/>
                <a:gd name="T3" fmla="*/ 0 h 70"/>
                <a:gd name="T4" fmla="*/ 24 w 64"/>
                <a:gd name="T5" fmla="*/ 0 h 70"/>
                <a:gd name="T6" fmla="*/ 32 w 64"/>
                <a:gd name="T7" fmla="*/ 17 h 70"/>
                <a:gd name="T8" fmla="*/ 40 w 64"/>
                <a:gd name="T9" fmla="*/ 17 h 70"/>
                <a:gd name="T10" fmla="*/ 40 w 64"/>
                <a:gd name="T11" fmla="*/ 26 h 70"/>
                <a:gd name="T12" fmla="*/ 56 w 64"/>
                <a:gd name="T13" fmla="*/ 26 h 70"/>
                <a:gd name="T14" fmla="*/ 56 w 64"/>
                <a:gd name="T15" fmla="*/ 35 h 70"/>
                <a:gd name="T16" fmla="*/ 56 w 64"/>
                <a:gd name="T17" fmla="*/ 52 h 70"/>
                <a:gd name="T18" fmla="*/ 64 w 64"/>
                <a:gd name="T19" fmla="*/ 61 h 70"/>
                <a:gd name="T20" fmla="*/ 64 w 64"/>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70"/>
                <a:gd name="T35" fmla="*/ 64 w 64"/>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70">
                  <a:moveTo>
                    <a:pt x="0" y="0"/>
                  </a:moveTo>
                  <a:lnTo>
                    <a:pt x="8" y="0"/>
                  </a:lnTo>
                  <a:lnTo>
                    <a:pt x="24" y="0"/>
                  </a:lnTo>
                  <a:lnTo>
                    <a:pt x="32" y="17"/>
                  </a:lnTo>
                  <a:lnTo>
                    <a:pt x="40" y="17"/>
                  </a:lnTo>
                  <a:lnTo>
                    <a:pt x="40" y="26"/>
                  </a:lnTo>
                  <a:lnTo>
                    <a:pt x="56" y="26"/>
                  </a:lnTo>
                  <a:lnTo>
                    <a:pt x="56" y="35"/>
                  </a:lnTo>
                  <a:lnTo>
                    <a:pt x="56" y="52"/>
                  </a:lnTo>
                  <a:lnTo>
                    <a:pt x="64" y="61"/>
                  </a:lnTo>
                  <a:lnTo>
                    <a:pt x="64"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46" name="Freeform 568"/>
            <p:cNvSpPr>
              <a:spLocks/>
            </p:cNvSpPr>
            <p:nvPr/>
          </p:nvSpPr>
          <p:spPr bwMode="auto">
            <a:xfrm>
              <a:off x="1788" y="3331"/>
              <a:ext cx="72" cy="80"/>
            </a:xfrm>
            <a:custGeom>
              <a:avLst/>
              <a:gdLst>
                <a:gd name="T0" fmla="*/ 72 w 72"/>
                <a:gd name="T1" fmla="*/ 0 h 80"/>
                <a:gd name="T2" fmla="*/ 72 w 72"/>
                <a:gd name="T3" fmla="*/ 9 h 80"/>
                <a:gd name="T4" fmla="*/ 64 w 72"/>
                <a:gd name="T5" fmla="*/ 9 h 80"/>
                <a:gd name="T6" fmla="*/ 56 w 72"/>
                <a:gd name="T7" fmla="*/ 9 h 80"/>
                <a:gd name="T8" fmla="*/ 40 w 72"/>
                <a:gd name="T9" fmla="*/ 18 h 80"/>
                <a:gd name="T10" fmla="*/ 32 w 72"/>
                <a:gd name="T11" fmla="*/ 36 h 80"/>
                <a:gd name="T12" fmla="*/ 24 w 72"/>
                <a:gd name="T13" fmla="*/ 44 h 80"/>
                <a:gd name="T14" fmla="*/ 8 w 72"/>
                <a:gd name="T15" fmla="*/ 53 h 80"/>
                <a:gd name="T16" fmla="*/ 8 w 72"/>
                <a:gd name="T17" fmla="*/ 62 h 80"/>
                <a:gd name="T18" fmla="*/ 8 w 72"/>
                <a:gd name="T19" fmla="*/ 80 h 80"/>
                <a:gd name="T20" fmla="*/ 0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72" y="0"/>
                  </a:moveTo>
                  <a:lnTo>
                    <a:pt x="72" y="9"/>
                  </a:lnTo>
                  <a:lnTo>
                    <a:pt x="64" y="9"/>
                  </a:lnTo>
                  <a:lnTo>
                    <a:pt x="56" y="9"/>
                  </a:lnTo>
                  <a:lnTo>
                    <a:pt x="40" y="18"/>
                  </a:lnTo>
                  <a:lnTo>
                    <a:pt x="32" y="36"/>
                  </a:lnTo>
                  <a:lnTo>
                    <a:pt x="24" y="44"/>
                  </a:lnTo>
                  <a:lnTo>
                    <a:pt x="8" y="53"/>
                  </a:lnTo>
                  <a:lnTo>
                    <a:pt x="8" y="62"/>
                  </a:lnTo>
                  <a:lnTo>
                    <a:pt x="8" y="80"/>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47" name="Freeform 569"/>
            <p:cNvSpPr>
              <a:spLocks/>
            </p:cNvSpPr>
            <p:nvPr/>
          </p:nvSpPr>
          <p:spPr bwMode="auto">
            <a:xfrm>
              <a:off x="1860" y="3323"/>
              <a:ext cx="40" cy="105"/>
            </a:xfrm>
            <a:custGeom>
              <a:avLst/>
              <a:gdLst>
                <a:gd name="T0" fmla="*/ 0 w 40"/>
                <a:gd name="T1" fmla="*/ 0 h 105"/>
                <a:gd name="T2" fmla="*/ 8 w 40"/>
                <a:gd name="T3" fmla="*/ 17 h 105"/>
                <a:gd name="T4" fmla="*/ 8 w 40"/>
                <a:gd name="T5" fmla="*/ 26 h 105"/>
                <a:gd name="T6" fmla="*/ 8 w 40"/>
                <a:gd name="T7" fmla="*/ 35 h 105"/>
                <a:gd name="T8" fmla="*/ 24 w 40"/>
                <a:gd name="T9" fmla="*/ 35 h 105"/>
                <a:gd name="T10" fmla="*/ 24 w 40"/>
                <a:gd name="T11" fmla="*/ 52 h 105"/>
                <a:gd name="T12" fmla="*/ 32 w 40"/>
                <a:gd name="T13" fmla="*/ 61 h 105"/>
                <a:gd name="T14" fmla="*/ 40 w 40"/>
                <a:gd name="T15" fmla="*/ 70 h 105"/>
                <a:gd name="T16" fmla="*/ 40 w 40"/>
                <a:gd name="T17" fmla="*/ 79 h 105"/>
                <a:gd name="T18" fmla="*/ 40 w 40"/>
                <a:gd name="T19" fmla="*/ 96 h 105"/>
                <a:gd name="T20" fmla="*/ 4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0" y="0"/>
                  </a:moveTo>
                  <a:lnTo>
                    <a:pt x="8" y="17"/>
                  </a:lnTo>
                  <a:lnTo>
                    <a:pt x="8" y="26"/>
                  </a:lnTo>
                  <a:lnTo>
                    <a:pt x="8" y="35"/>
                  </a:lnTo>
                  <a:lnTo>
                    <a:pt x="24" y="35"/>
                  </a:lnTo>
                  <a:lnTo>
                    <a:pt x="24" y="52"/>
                  </a:lnTo>
                  <a:lnTo>
                    <a:pt x="32" y="61"/>
                  </a:lnTo>
                  <a:lnTo>
                    <a:pt x="40" y="70"/>
                  </a:lnTo>
                  <a:lnTo>
                    <a:pt x="40" y="79"/>
                  </a:lnTo>
                  <a:lnTo>
                    <a:pt x="40" y="96"/>
                  </a:lnTo>
                  <a:lnTo>
                    <a:pt x="4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48" name="Freeform 570"/>
            <p:cNvSpPr>
              <a:spLocks/>
            </p:cNvSpPr>
            <p:nvPr/>
          </p:nvSpPr>
          <p:spPr bwMode="auto">
            <a:xfrm>
              <a:off x="1796" y="3411"/>
              <a:ext cx="48" cy="70"/>
            </a:xfrm>
            <a:custGeom>
              <a:avLst/>
              <a:gdLst>
                <a:gd name="T0" fmla="*/ 48 w 48"/>
                <a:gd name="T1" fmla="*/ 0 h 70"/>
                <a:gd name="T2" fmla="*/ 48 w 48"/>
                <a:gd name="T3" fmla="*/ 8 h 70"/>
                <a:gd name="T4" fmla="*/ 32 w 48"/>
                <a:gd name="T5" fmla="*/ 8 h 70"/>
                <a:gd name="T6" fmla="*/ 24 w 48"/>
                <a:gd name="T7" fmla="*/ 17 h 70"/>
                <a:gd name="T8" fmla="*/ 16 w 48"/>
                <a:gd name="T9" fmla="*/ 17 h 70"/>
                <a:gd name="T10" fmla="*/ 16 w 48"/>
                <a:gd name="T11" fmla="*/ 35 h 70"/>
                <a:gd name="T12" fmla="*/ 0 w 48"/>
                <a:gd name="T13" fmla="*/ 44 h 70"/>
                <a:gd name="T14" fmla="*/ 0 w 48"/>
                <a:gd name="T15" fmla="*/ 52 h 70"/>
                <a:gd name="T16" fmla="*/ 0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48" y="0"/>
                  </a:moveTo>
                  <a:lnTo>
                    <a:pt x="48" y="8"/>
                  </a:lnTo>
                  <a:lnTo>
                    <a:pt x="32" y="8"/>
                  </a:lnTo>
                  <a:lnTo>
                    <a:pt x="24" y="17"/>
                  </a:lnTo>
                  <a:lnTo>
                    <a:pt x="16" y="17"/>
                  </a:lnTo>
                  <a:lnTo>
                    <a:pt x="16" y="35"/>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49" name="Freeform 571"/>
            <p:cNvSpPr>
              <a:spLocks/>
            </p:cNvSpPr>
            <p:nvPr/>
          </p:nvSpPr>
          <p:spPr bwMode="auto">
            <a:xfrm>
              <a:off x="1908" y="3419"/>
              <a:ext cx="24" cy="71"/>
            </a:xfrm>
            <a:custGeom>
              <a:avLst/>
              <a:gdLst>
                <a:gd name="T0" fmla="*/ 24 w 24"/>
                <a:gd name="T1" fmla="*/ 0 h 71"/>
                <a:gd name="T2" fmla="*/ 24 w 24"/>
                <a:gd name="T3" fmla="*/ 9 h 71"/>
                <a:gd name="T4" fmla="*/ 16 w 24"/>
                <a:gd name="T5" fmla="*/ 27 h 71"/>
                <a:gd name="T6" fmla="*/ 8 w 24"/>
                <a:gd name="T7" fmla="*/ 36 h 71"/>
                <a:gd name="T8" fmla="*/ 8 w 24"/>
                <a:gd name="T9" fmla="*/ 44 h 71"/>
                <a:gd name="T10" fmla="*/ 8 w 24"/>
                <a:gd name="T11" fmla="*/ 62 h 71"/>
                <a:gd name="T12" fmla="*/ 0 w 24"/>
                <a:gd name="T13" fmla="*/ 62 h 71"/>
                <a:gd name="T14" fmla="*/ 0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24" y="0"/>
                  </a:moveTo>
                  <a:lnTo>
                    <a:pt x="24" y="9"/>
                  </a:lnTo>
                  <a:lnTo>
                    <a:pt x="16" y="27"/>
                  </a:lnTo>
                  <a:lnTo>
                    <a:pt x="8" y="36"/>
                  </a:lnTo>
                  <a:lnTo>
                    <a:pt x="8" y="44"/>
                  </a:lnTo>
                  <a:lnTo>
                    <a:pt x="8" y="62"/>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50" name="Freeform 572"/>
            <p:cNvSpPr>
              <a:spLocks/>
            </p:cNvSpPr>
            <p:nvPr/>
          </p:nvSpPr>
          <p:spPr bwMode="auto">
            <a:xfrm>
              <a:off x="2012" y="3419"/>
              <a:ext cx="48" cy="71"/>
            </a:xfrm>
            <a:custGeom>
              <a:avLst/>
              <a:gdLst>
                <a:gd name="T0" fmla="*/ 0 w 48"/>
                <a:gd name="T1" fmla="*/ 0 h 71"/>
                <a:gd name="T2" fmla="*/ 8 w 48"/>
                <a:gd name="T3" fmla="*/ 9 h 71"/>
                <a:gd name="T4" fmla="*/ 16 w 48"/>
                <a:gd name="T5" fmla="*/ 27 h 71"/>
                <a:gd name="T6" fmla="*/ 32 w 48"/>
                <a:gd name="T7" fmla="*/ 36 h 71"/>
                <a:gd name="T8" fmla="*/ 40 w 48"/>
                <a:gd name="T9" fmla="*/ 44 h 71"/>
                <a:gd name="T10" fmla="*/ 48 w 48"/>
                <a:gd name="T11" fmla="*/ 44 h 71"/>
                <a:gd name="T12" fmla="*/ 48 w 48"/>
                <a:gd name="T13" fmla="*/ 62 h 71"/>
                <a:gd name="T14" fmla="*/ 48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0" y="0"/>
                  </a:moveTo>
                  <a:lnTo>
                    <a:pt x="8" y="9"/>
                  </a:lnTo>
                  <a:lnTo>
                    <a:pt x="16" y="27"/>
                  </a:lnTo>
                  <a:lnTo>
                    <a:pt x="32" y="36"/>
                  </a:lnTo>
                  <a:lnTo>
                    <a:pt x="40" y="44"/>
                  </a:lnTo>
                  <a:lnTo>
                    <a:pt x="48" y="44"/>
                  </a:lnTo>
                  <a:lnTo>
                    <a:pt x="48" y="62"/>
                  </a:lnTo>
                  <a:lnTo>
                    <a:pt x="48"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51" name="Freeform 573"/>
            <p:cNvSpPr>
              <a:spLocks/>
            </p:cNvSpPr>
            <p:nvPr/>
          </p:nvSpPr>
          <p:spPr bwMode="auto">
            <a:xfrm>
              <a:off x="1980" y="3367"/>
              <a:ext cx="72" cy="123"/>
            </a:xfrm>
            <a:custGeom>
              <a:avLst/>
              <a:gdLst>
                <a:gd name="T0" fmla="*/ 64 w 72"/>
                <a:gd name="T1" fmla="*/ 0 h 123"/>
                <a:gd name="T2" fmla="*/ 72 w 72"/>
                <a:gd name="T3" fmla="*/ 8 h 123"/>
                <a:gd name="T4" fmla="*/ 64 w 72"/>
                <a:gd name="T5" fmla="*/ 17 h 123"/>
                <a:gd name="T6" fmla="*/ 64 w 72"/>
                <a:gd name="T7" fmla="*/ 26 h 123"/>
                <a:gd name="T8" fmla="*/ 48 w 72"/>
                <a:gd name="T9" fmla="*/ 44 h 123"/>
                <a:gd name="T10" fmla="*/ 40 w 72"/>
                <a:gd name="T11" fmla="*/ 52 h 123"/>
                <a:gd name="T12" fmla="*/ 32 w 72"/>
                <a:gd name="T13" fmla="*/ 61 h 123"/>
                <a:gd name="T14" fmla="*/ 16 w 72"/>
                <a:gd name="T15" fmla="*/ 79 h 123"/>
                <a:gd name="T16" fmla="*/ 8 w 72"/>
                <a:gd name="T17" fmla="*/ 88 h 123"/>
                <a:gd name="T18" fmla="*/ 0 w 72"/>
                <a:gd name="T19" fmla="*/ 96 h 123"/>
                <a:gd name="T20" fmla="*/ 0 w 72"/>
                <a:gd name="T21" fmla="*/ 114 h 123"/>
                <a:gd name="T22" fmla="*/ 0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64" y="0"/>
                  </a:moveTo>
                  <a:lnTo>
                    <a:pt x="72" y="8"/>
                  </a:lnTo>
                  <a:lnTo>
                    <a:pt x="64" y="17"/>
                  </a:lnTo>
                  <a:lnTo>
                    <a:pt x="64" y="26"/>
                  </a:lnTo>
                  <a:lnTo>
                    <a:pt x="48" y="44"/>
                  </a:lnTo>
                  <a:lnTo>
                    <a:pt x="40" y="52"/>
                  </a:lnTo>
                  <a:lnTo>
                    <a:pt x="32" y="61"/>
                  </a:lnTo>
                  <a:lnTo>
                    <a:pt x="16" y="79"/>
                  </a:lnTo>
                  <a:lnTo>
                    <a:pt x="8" y="88"/>
                  </a:lnTo>
                  <a:lnTo>
                    <a:pt x="0" y="96"/>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52" name="Freeform 574"/>
            <p:cNvSpPr>
              <a:spLocks/>
            </p:cNvSpPr>
            <p:nvPr/>
          </p:nvSpPr>
          <p:spPr bwMode="auto">
            <a:xfrm>
              <a:off x="2092" y="3331"/>
              <a:ext cx="16" cy="115"/>
            </a:xfrm>
            <a:custGeom>
              <a:avLst/>
              <a:gdLst>
                <a:gd name="T0" fmla="*/ 16 w 16"/>
                <a:gd name="T1" fmla="*/ 0 h 115"/>
                <a:gd name="T2" fmla="*/ 0 w 16"/>
                <a:gd name="T3" fmla="*/ 18 h 115"/>
                <a:gd name="T4" fmla="*/ 0 w 16"/>
                <a:gd name="T5" fmla="*/ 36 h 115"/>
                <a:gd name="T6" fmla="*/ 0 w 16"/>
                <a:gd name="T7" fmla="*/ 44 h 115"/>
                <a:gd name="T8" fmla="*/ 0 w 16"/>
                <a:gd name="T9" fmla="*/ 53 h 115"/>
                <a:gd name="T10" fmla="*/ 16 w 16"/>
                <a:gd name="T11" fmla="*/ 62 h 115"/>
                <a:gd name="T12" fmla="*/ 16 w 16"/>
                <a:gd name="T13" fmla="*/ 80 h 115"/>
                <a:gd name="T14" fmla="*/ 16 w 16"/>
                <a:gd name="T15" fmla="*/ 88 h 115"/>
                <a:gd name="T16" fmla="*/ 16 w 16"/>
                <a:gd name="T17" fmla="*/ 97 h 115"/>
                <a:gd name="T18" fmla="*/ 16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16" y="0"/>
                  </a:moveTo>
                  <a:lnTo>
                    <a:pt x="0" y="18"/>
                  </a:lnTo>
                  <a:lnTo>
                    <a:pt x="0" y="36"/>
                  </a:lnTo>
                  <a:lnTo>
                    <a:pt x="0" y="44"/>
                  </a:lnTo>
                  <a:lnTo>
                    <a:pt x="0" y="53"/>
                  </a:lnTo>
                  <a:lnTo>
                    <a:pt x="16" y="62"/>
                  </a:lnTo>
                  <a:lnTo>
                    <a:pt x="16" y="80"/>
                  </a:lnTo>
                  <a:lnTo>
                    <a:pt x="16" y="88"/>
                  </a:lnTo>
                  <a:lnTo>
                    <a:pt x="16" y="97"/>
                  </a:lnTo>
                  <a:lnTo>
                    <a:pt x="1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53" name="Freeform 575"/>
            <p:cNvSpPr>
              <a:spLocks/>
            </p:cNvSpPr>
            <p:nvPr/>
          </p:nvSpPr>
          <p:spPr bwMode="auto">
            <a:xfrm>
              <a:off x="2076" y="3393"/>
              <a:ext cx="8" cy="97"/>
            </a:xfrm>
            <a:custGeom>
              <a:avLst/>
              <a:gdLst>
                <a:gd name="T0" fmla="*/ 8 w 8"/>
                <a:gd name="T1" fmla="*/ 0 h 97"/>
                <a:gd name="T2" fmla="*/ 8 w 8"/>
                <a:gd name="T3" fmla="*/ 18 h 97"/>
                <a:gd name="T4" fmla="*/ 0 w 8"/>
                <a:gd name="T5" fmla="*/ 26 h 97"/>
                <a:gd name="T6" fmla="*/ 0 w 8"/>
                <a:gd name="T7" fmla="*/ 35 h 97"/>
                <a:gd name="T8" fmla="*/ 0 w 8"/>
                <a:gd name="T9" fmla="*/ 53 h 97"/>
                <a:gd name="T10" fmla="*/ 0 w 8"/>
                <a:gd name="T11" fmla="*/ 62 h 97"/>
                <a:gd name="T12" fmla="*/ 0 w 8"/>
                <a:gd name="T13" fmla="*/ 70 h 97"/>
                <a:gd name="T14" fmla="*/ 0 w 8"/>
                <a:gd name="T15" fmla="*/ 88 h 97"/>
                <a:gd name="T16" fmla="*/ 8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8" y="0"/>
                  </a:moveTo>
                  <a:lnTo>
                    <a:pt x="8" y="18"/>
                  </a:lnTo>
                  <a:lnTo>
                    <a:pt x="0" y="26"/>
                  </a:lnTo>
                  <a:lnTo>
                    <a:pt x="0" y="35"/>
                  </a:lnTo>
                  <a:lnTo>
                    <a:pt x="0" y="53"/>
                  </a:lnTo>
                  <a:lnTo>
                    <a:pt x="0" y="62"/>
                  </a:lnTo>
                  <a:lnTo>
                    <a:pt x="0" y="70"/>
                  </a:lnTo>
                  <a:lnTo>
                    <a:pt x="0" y="88"/>
                  </a:lnTo>
                  <a:lnTo>
                    <a:pt x="8"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54" name="Freeform 576"/>
            <p:cNvSpPr>
              <a:spLocks/>
            </p:cNvSpPr>
            <p:nvPr/>
          </p:nvSpPr>
          <p:spPr bwMode="auto">
            <a:xfrm>
              <a:off x="2108" y="3411"/>
              <a:ext cx="40" cy="70"/>
            </a:xfrm>
            <a:custGeom>
              <a:avLst/>
              <a:gdLst>
                <a:gd name="T0" fmla="*/ 0 w 40"/>
                <a:gd name="T1" fmla="*/ 0 h 70"/>
                <a:gd name="T2" fmla="*/ 8 w 40"/>
                <a:gd name="T3" fmla="*/ 8 h 70"/>
                <a:gd name="T4" fmla="*/ 8 w 40"/>
                <a:gd name="T5" fmla="*/ 17 h 70"/>
                <a:gd name="T6" fmla="*/ 16 w 40"/>
                <a:gd name="T7" fmla="*/ 35 h 70"/>
                <a:gd name="T8" fmla="*/ 24 w 40"/>
                <a:gd name="T9" fmla="*/ 35 h 70"/>
                <a:gd name="T10" fmla="*/ 24 w 40"/>
                <a:gd name="T11" fmla="*/ 44 h 70"/>
                <a:gd name="T12" fmla="*/ 40 w 40"/>
                <a:gd name="T13" fmla="*/ 44 h 70"/>
                <a:gd name="T14" fmla="*/ 40 w 40"/>
                <a:gd name="T15" fmla="*/ 52 h 70"/>
                <a:gd name="T16" fmla="*/ 4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0" y="0"/>
                  </a:moveTo>
                  <a:lnTo>
                    <a:pt x="8" y="8"/>
                  </a:lnTo>
                  <a:lnTo>
                    <a:pt x="8" y="17"/>
                  </a:lnTo>
                  <a:lnTo>
                    <a:pt x="16" y="35"/>
                  </a:lnTo>
                  <a:lnTo>
                    <a:pt x="24" y="35"/>
                  </a:lnTo>
                  <a:lnTo>
                    <a:pt x="24" y="44"/>
                  </a:lnTo>
                  <a:lnTo>
                    <a:pt x="40" y="44"/>
                  </a:lnTo>
                  <a:lnTo>
                    <a:pt x="40" y="52"/>
                  </a:lnTo>
                  <a:lnTo>
                    <a:pt x="4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55" name="Freeform 577"/>
            <p:cNvSpPr>
              <a:spLocks/>
            </p:cNvSpPr>
            <p:nvPr/>
          </p:nvSpPr>
          <p:spPr bwMode="auto">
            <a:xfrm>
              <a:off x="1924" y="3419"/>
              <a:ext cx="56" cy="115"/>
            </a:xfrm>
            <a:custGeom>
              <a:avLst/>
              <a:gdLst>
                <a:gd name="T0" fmla="*/ 56 w 56"/>
                <a:gd name="T1" fmla="*/ 0 h 115"/>
                <a:gd name="T2" fmla="*/ 32 w 56"/>
                <a:gd name="T3" fmla="*/ 27 h 115"/>
                <a:gd name="T4" fmla="*/ 24 w 56"/>
                <a:gd name="T5" fmla="*/ 36 h 115"/>
                <a:gd name="T6" fmla="*/ 24 w 56"/>
                <a:gd name="T7" fmla="*/ 44 h 115"/>
                <a:gd name="T8" fmla="*/ 24 w 56"/>
                <a:gd name="T9" fmla="*/ 62 h 115"/>
                <a:gd name="T10" fmla="*/ 8 w 56"/>
                <a:gd name="T11" fmla="*/ 71 h 115"/>
                <a:gd name="T12" fmla="*/ 8 w 56"/>
                <a:gd name="T13" fmla="*/ 79 h 115"/>
                <a:gd name="T14" fmla="*/ 8 w 56"/>
                <a:gd name="T15" fmla="*/ 88 h 115"/>
                <a:gd name="T16" fmla="*/ 0 w 56"/>
                <a:gd name="T17" fmla="*/ 106 h 115"/>
                <a:gd name="T18" fmla="*/ 0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56" y="0"/>
                  </a:moveTo>
                  <a:lnTo>
                    <a:pt x="32" y="27"/>
                  </a:lnTo>
                  <a:lnTo>
                    <a:pt x="24" y="36"/>
                  </a:lnTo>
                  <a:lnTo>
                    <a:pt x="24" y="44"/>
                  </a:lnTo>
                  <a:lnTo>
                    <a:pt x="24" y="62"/>
                  </a:lnTo>
                  <a:lnTo>
                    <a:pt x="8" y="71"/>
                  </a:lnTo>
                  <a:lnTo>
                    <a:pt x="8" y="79"/>
                  </a:lnTo>
                  <a:lnTo>
                    <a:pt x="8" y="88"/>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56" name="Freeform 578"/>
            <p:cNvSpPr>
              <a:spLocks/>
            </p:cNvSpPr>
            <p:nvPr/>
          </p:nvSpPr>
          <p:spPr bwMode="auto">
            <a:xfrm>
              <a:off x="1796" y="3455"/>
              <a:ext cx="48" cy="79"/>
            </a:xfrm>
            <a:custGeom>
              <a:avLst/>
              <a:gdLst>
                <a:gd name="T0" fmla="*/ 0 w 48"/>
                <a:gd name="T1" fmla="*/ 0 h 79"/>
                <a:gd name="T2" fmla="*/ 16 w 48"/>
                <a:gd name="T3" fmla="*/ 8 h 79"/>
                <a:gd name="T4" fmla="*/ 24 w 48"/>
                <a:gd name="T5" fmla="*/ 26 h 79"/>
                <a:gd name="T6" fmla="*/ 32 w 48"/>
                <a:gd name="T7" fmla="*/ 35 h 79"/>
                <a:gd name="T8" fmla="*/ 48 w 48"/>
                <a:gd name="T9" fmla="*/ 35 h 79"/>
                <a:gd name="T10" fmla="*/ 48 w 48"/>
                <a:gd name="T11" fmla="*/ 43 h 79"/>
                <a:gd name="T12" fmla="*/ 48 w 48"/>
                <a:gd name="T13" fmla="*/ 52 h 79"/>
                <a:gd name="T14" fmla="*/ 48 w 48"/>
                <a:gd name="T15" fmla="*/ 70 h 79"/>
                <a:gd name="T16" fmla="*/ 48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0" y="0"/>
                  </a:moveTo>
                  <a:lnTo>
                    <a:pt x="16" y="8"/>
                  </a:lnTo>
                  <a:lnTo>
                    <a:pt x="24" y="26"/>
                  </a:lnTo>
                  <a:lnTo>
                    <a:pt x="32" y="35"/>
                  </a:lnTo>
                  <a:lnTo>
                    <a:pt x="48" y="35"/>
                  </a:lnTo>
                  <a:lnTo>
                    <a:pt x="48" y="43"/>
                  </a:lnTo>
                  <a:lnTo>
                    <a:pt x="48" y="52"/>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57" name="Freeform 579"/>
            <p:cNvSpPr>
              <a:spLocks/>
            </p:cNvSpPr>
            <p:nvPr/>
          </p:nvSpPr>
          <p:spPr bwMode="auto">
            <a:xfrm>
              <a:off x="1948" y="3481"/>
              <a:ext cx="48" cy="79"/>
            </a:xfrm>
            <a:custGeom>
              <a:avLst/>
              <a:gdLst>
                <a:gd name="T0" fmla="*/ 0 w 48"/>
                <a:gd name="T1" fmla="*/ 0 h 79"/>
                <a:gd name="T2" fmla="*/ 0 w 48"/>
                <a:gd name="T3" fmla="*/ 9 h 79"/>
                <a:gd name="T4" fmla="*/ 8 w 48"/>
                <a:gd name="T5" fmla="*/ 9 h 79"/>
                <a:gd name="T6" fmla="*/ 8 w 48"/>
                <a:gd name="T7" fmla="*/ 17 h 79"/>
                <a:gd name="T8" fmla="*/ 16 w 48"/>
                <a:gd name="T9" fmla="*/ 17 h 79"/>
                <a:gd name="T10" fmla="*/ 16 w 48"/>
                <a:gd name="T11" fmla="*/ 26 h 79"/>
                <a:gd name="T12" fmla="*/ 32 w 48"/>
                <a:gd name="T13" fmla="*/ 26 h 79"/>
                <a:gd name="T14" fmla="*/ 32 w 48"/>
                <a:gd name="T15" fmla="*/ 44 h 79"/>
                <a:gd name="T16" fmla="*/ 40 w 48"/>
                <a:gd name="T17" fmla="*/ 44 h 79"/>
                <a:gd name="T18" fmla="*/ 40 w 48"/>
                <a:gd name="T19" fmla="*/ 53 h 79"/>
                <a:gd name="T20" fmla="*/ 48 w 48"/>
                <a:gd name="T21" fmla="*/ 61 h 79"/>
                <a:gd name="T22" fmla="*/ 40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0" y="0"/>
                  </a:moveTo>
                  <a:lnTo>
                    <a:pt x="0" y="9"/>
                  </a:lnTo>
                  <a:lnTo>
                    <a:pt x="8" y="9"/>
                  </a:lnTo>
                  <a:lnTo>
                    <a:pt x="8" y="17"/>
                  </a:lnTo>
                  <a:lnTo>
                    <a:pt x="16" y="17"/>
                  </a:lnTo>
                  <a:lnTo>
                    <a:pt x="16" y="26"/>
                  </a:lnTo>
                  <a:lnTo>
                    <a:pt x="32" y="26"/>
                  </a:lnTo>
                  <a:lnTo>
                    <a:pt x="32" y="44"/>
                  </a:lnTo>
                  <a:lnTo>
                    <a:pt x="40" y="44"/>
                  </a:lnTo>
                  <a:lnTo>
                    <a:pt x="40" y="53"/>
                  </a:lnTo>
                  <a:lnTo>
                    <a:pt x="48" y="61"/>
                  </a:lnTo>
                  <a:lnTo>
                    <a:pt x="4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58" name="Freeform 580"/>
            <p:cNvSpPr>
              <a:spLocks/>
            </p:cNvSpPr>
            <p:nvPr/>
          </p:nvSpPr>
          <p:spPr bwMode="auto">
            <a:xfrm>
              <a:off x="2028" y="3455"/>
              <a:ext cx="16" cy="114"/>
            </a:xfrm>
            <a:custGeom>
              <a:avLst/>
              <a:gdLst>
                <a:gd name="T0" fmla="*/ 16 w 16"/>
                <a:gd name="T1" fmla="*/ 0 h 114"/>
                <a:gd name="T2" fmla="*/ 16 w 16"/>
                <a:gd name="T3" fmla="*/ 26 h 114"/>
                <a:gd name="T4" fmla="*/ 16 w 16"/>
                <a:gd name="T5" fmla="*/ 35 h 114"/>
                <a:gd name="T6" fmla="*/ 16 w 16"/>
                <a:gd name="T7" fmla="*/ 43 h 114"/>
                <a:gd name="T8" fmla="*/ 16 w 16"/>
                <a:gd name="T9" fmla="*/ 52 h 114"/>
                <a:gd name="T10" fmla="*/ 16 w 16"/>
                <a:gd name="T11" fmla="*/ 70 h 114"/>
                <a:gd name="T12" fmla="*/ 0 w 16"/>
                <a:gd name="T13" fmla="*/ 79 h 114"/>
                <a:gd name="T14" fmla="*/ 0 w 16"/>
                <a:gd name="T15" fmla="*/ 87 h 114"/>
                <a:gd name="T16" fmla="*/ 0 w 16"/>
                <a:gd name="T17" fmla="*/ 105 h 114"/>
                <a:gd name="T18" fmla="*/ 0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16" y="0"/>
                  </a:moveTo>
                  <a:lnTo>
                    <a:pt x="16" y="26"/>
                  </a:lnTo>
                  <a:lnTo>
                    <a:pt x="16" y="35"/>
                  </a:lnTo>
                  <a:lnTo>
                    <a:pt x="16" y="43"/>
                  </a:lnTo>
                  <a:lnTo>
                    <a:pt x="16" y="52"/>
                  </a:lnTo>
                  <a:lnTo>
                    <a:pt x="16" y="70"/>
                  </a:lnTo>
                  <a:lnTo>
                    <a:pt x="0" y="79"/>
                  </a:lnTo>
                  <a:lnTo>
                    <a:pt x="0" y="87"/>
                  </a:lnTo>
                  <a:lnTo>
                    <a:pt x="0" y="105"/>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59" name="Freeform 581"/>
            <p:cNvSpPr>
              <a:spLocks/>
            </p:cNvSpPr>
            <p:nvPr/>
          </p:nvSpPr>
          <p:spPr bwMode="auto">
            <a:xfrm>
              <a:off x="2076" y="3463"/>
              <a:ext cx="32" cy="79"/>
            </a:xfrm>
            <a:custGeom>
              <a:avLst/>
              <a:gdLst>
                <a:gd name="T0" fmla="*/ 0 w 32"/>
                <a:gd name="T1" fmla="*/ 0 h 79"/>
                <a:gd name="T2" fmla="*/ 0 w 32"/>
                <a:gd name="T3" fmla="*/ 18 h 79"/>
                <a:gd name="T4" fmla="*/ 8 w 32"/>
                <a:gd name="T5" fmla="*/ 27 h 79"/>
                <a:gd name="T6" fmla="*/ 16 w 32"/>
                <a:gd name="T7" fmla="*/ 27 h 79"/>
                <a:gd name="T8" fmla="*/ 16 w 32"/>
                <a:gd name="T9" fmla="*/ 35 h 79"/>
                <a:gd name="T10" fmla="*/ 32 w 32"/>
                <a:gd name="T11" fmla="*/ 44 h 79"/>
                <a:gd name="T12" fmla="*/ 32 w 32"/>
                <a:gd name="T13" fmla="*/ 62 h 79"/>
                <a:gd name="T14" fmla="*/ 32 w 32"/>
                <a:gd name="T15" fmla="*/ 71 h 79"/>
                <a:gd name="T16" fmla="*/ 32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0" y="0"/>
                  </a:moveTo>
                  <a:lnTo>
                    <a:pt x="0" y="18"/>
                  </a:lnTo>
                  <a:lnTo>
                    <a:pt x="8" y="27"/>
                  </a:lnTo>
                  <a:lnTo>
                    <a:pt x="16" y="27"/>
                  </a:lnTo>
                  <a:lnTo>
                    <a:pt x="16" y="35"/>
                  </a:lnTo>
                  <a:lnTo>
                    <a:pt x="32" y="44"/>
                  </a:lnTo>
                  <a:lnTo>
                    <a:pt x="32" y="62"/>
                  </a:lnTo>
                  <a:lnTo>
                    <a:pt x="32" y="71"/>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60" name="Freeform 582"/>
            <p:cNvSpPr>
              <a:spLocks/>
            </p:cNvSpPr>
            <p:nvPr/>
          </p:nvSpPr>
          <p:spPr bwMode="auto">
            <a:xfrm>
              <a:off x="2124" y="3446"/>
              <a:ext cx="24" cy="149"/>
            </a:xfrm>
            <a:custGeom>
              <a:avLst/>
              <a:gdLst>
                <a:gd name="T0" fmla="*/ 0 w 24"/>
                <a:gd name="T1" fmla="*/ 0 h 149"/>
                <a:gd name="T2" fmla="*/ 0 w 24"/>
                <a:gd name="T3" fmla="*/ 9 h 149"/>
                <a:gd name="T4" fmla="*/ 0 w 24"/>
                <a:gd name="T5" fmla="*/ 35 h 149"/>
                <a:gd name="T6" fmla="*/ 0 w 24"/>
                <a:gd name="T7" fmla="*/ 44 h 149"/>
                <a:gd name="T8" fmla="*/ 0 w 24"/>
                <a:gd name="T9" fmla="*/ 52 h 149"/>
                <a:gd name="T10" fmla="*/ 8 w 24"/>
                <a:gd name="T11" fmla="*/ 61 h 149"/>
                <a:gd name="T12" fmla="*/ 8 w 24"/>
                <a:gd name="T13" fmla="*/ 88 h 149"/>
                <a:gd name="T14" fmla="*/ 24 w 24"/>
                <a:gd name="T15" fmla="*/ 96 h 149"/>
                <a:gd name="T16" fmla="*/ 24 w 24"/>
                <a:gd name="T17" fmla="*/ 114 h 149"/>
                <a:gd name="T18" fmla="*/ 24 w 24"/>
                <a:gd name="T19" fmla="*/ 123 h 149"/>
                <a:gd name="T20" fmla="*/ 24 w 24"/>
                <a:gd name="T21" fmla="*/ 132 h 149"/>
                <a:gd name="T22" fmla="*/ 8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0" y="0"/>
                  </a:moveTo>
                  <a:lnTo>
                    <a:pt x="0" y="9"/>
                  </a:lnTo>
                  <a:lnTo>
                    <a:pt x="0" y="35"/>
                  </a:lnTo>
                  <a:lnTo>
                    <a:pt x="0" y="44"/>
                  </a:lnTo>
                  <a:lnTo>
                    <a:pt x="0" y="52"/>
                  </a:lnTo>
                  <a:lnTo>
                    <a:pt x="8" y="61"/>
                  </a:lnTo>
                  <a:lnTo>
                    <a:pt x="8" y="88"/>
                  </a:lnTo>
                  <a:lnTo>
                    <a:pt x="24" y="96"/>
                  </a:lnTo>
                  <a:lnTo>
                    <a:pt x="24" y="114"/>
                  </a:lnTo>
                  <a:lnTo>
                    <a:pt x="24" y="123"/>
                  </a:lnTo>
                  <a:lnTo>
                    <a:pt x="24" y="132"/>
                  </a:lnTo>
                  <a:lnTo>
                    <a:pt x="8"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61" name="Freeform 583"/>
            <p:cNvSpPr>
              <a:spLocks/>
            </p:cNvSpPr>
            <p:nvPr/>
          </p:nvSpPr>
          <p:spPr bwMode="auto">
            <a:xfrm>
              <a:off x="2108" y="3384"/>
              <a:ext cx="72" cy="114"/>
            </a:xfrm>
            <a:custGeom>
              <a:avLst/>
              <a:gdLst>
                <a:gd name="T0" fmla="*/ 0 w 72"/>
                <a:gd name="T1" fmla="*/ 0 h 114"/>
                <a:gd name="T2" fmla="*/ 8 w 72"/>
                <a:gd name="T3" fmla="*/ 9 h 114"/>
                <a:gd name="T4" fmla="*/ 16 w 72"/>
                <a:gd name="T5" fmla="*/ 27 h 114"/>
                <a:gd name="T6" fmla="*/ 24 w 72"/>
                <a:gd name="T7" fmla="*/ 27 h 114"/>
                <a:gd name="T8" fmla="*/ 40 w 72"/>
                <a:gd name="T9" fmla="*/ 35 h 114"/>
                <a:gd name="T10" fmla="*/ 48 w 72"/>
                <a:gd name="T11" fmla="*/ 44 h 114"/>
                <a:gd name="T12" fmla="*/ 56 w 72"/>
                <a:gd name="T13" fmla="*/ 62 h 114"/>
                <a:gd name="T14" fmla="*/ 56 w 72"/>
                <a:gd name="T15" fmla="*/ 71 h 114"/>
                <a:gd name="T16" fmla="*/ 56 w 72"/>
                <a:gd name="T17" fmla="*/ 79 h 114"/>
                <a:gd name="T18" fmla="*/ 56 w 72"/>
                <a:gd name="T19" fmla="*/ 97 h 114"/>
                <a:gd name="T20" fmla="*/ 72 w 72"/>
                <a:gd name="T21" fmla="*/ 106 h 114"/>
                <a:gd name="T22" fmla="*/ 72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0" y="0"/>
                  </a:moveTo>
                  <a:lnTo>
                    <a:pt x="8" y="9"/>
                  </a:lnTo>
                  <a:lnTo>
                    <a:pt x="16" y="27"/>
                  </a:lnTo>
                  <a:lnTo>
                    <a:pt x="24" y="27"/>
                  </a:lnTo>
                  <a:lnTo>
                    <a:pt x="40" y="35"/>
                  </a:lnTo>
                  <a:lnTo>
                    <a:pt x="48" y="44"/>
                  </a:lnTo>
                  <a:lnTo>
                    <a:pt x="56" y="62"/>
                  </a:lnTo>
                  <a:lnTo>
                    <a:pt x="56" y="71"/>
                  </a:lnTo>
                  <a:lnTo>
                    <a:pt x="56" y="79"/>
                  </a:lnTo>
                  <a:lnTo>
                    <a:pt x="56" y="97"/>
                  </a:lnTo>
                  <a:lnTo>
                    <a:pt x="72" y="106"/>
                  </a:lnTo>
                  <a:lnTo>
                    <a:pt x="72"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62" name="Freeform 584"/>
            <p:cNvSpPr>
              <a:spLocks/>
            </p:cNvSpPr>
            <p:nvPr/>
          </p:nvSpPr>
          <p:spPr bwMode="auto">
            <a:xfrm>
              <a:off x="1764" y="3446"/>
              <a:ext cx="48" cy="88"/>
            </a:xfrm>
            <a:custGeom>
              <a:avLst/>
              <a:gdLst>
                <a:gd name="T0" fmla="*/ 48 w 48"/>
                <a:gd name="T1" fmla="*/ 0 h 88"/>
                <a:gd name="T2" fmla="*/ 32 w 48"/>
                <a:gd name="T3" fmla="*/ 0 h 88"/>
                <a:gd name="T4" fmla="*/ 24 w 48"/>
                <a:gd name="T5" fmla="*/ 9 h 88"/>
                <a:gd name="T6" fmla="*/ 24 w 48"/>
                <a:gd name="T7" fmla="*/ 17 h 88"/>
                <a:gd name="T8" fmla="*/ 24 w 48"/>
                <a:gd name="T9" fmla="*/ 35 h 88"/>
                <a:gd name="T10" fmla="*/ 24 w 48"/>
                <a:gd name="T11" fmla="*/ 44 h 88"/>
                <a:gd name="T12" fmla="*/ 16 w 48"/>
                <a:gd name="T13" fmla="*/ 52 h 88"/>
                <a:gd name="T14" fmla="*/ 16 w 48"/>
                <a:gd name="T15" fmla="*/ 61 h 88"/>
                <a:gd name="T16" fmla="*/ 16 w 48"/>
                <a:gd name="T17" fmla="*/ 79 h 88"/>
                <a:gd name="T18" fmla="*/ 16 w 48"/>
                <a:gd name="T19" fmla="*/ 88 h 88"/>
                <a:gd name="T20" fmla="*/ 0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48" y="0"/>
                  </a:moveTo>
                  <a:lnTo>
                    <a:pt x="32" y="0"/>
                  </a:lnTo>
                  <a:lnTo>
                    <a:pt x="24" y="9"/>
                  </a:lnTo>
                  <a:lnTo>
                    <a:pt x="24" y="17"/>
                  </a:lnTo>
                  <a:lnTo>
                    <a:pt x="24" y="35"/>
                  </a:lnTo>
                  <a:lnTo>
                    <a:pt x="24" y="44"/>
                  </a:lnTo>
                  <a:lnTo>
                    <a:pt x="16" y="52"/>
                  </a:lnTo>
                  <a:lnTo>
                    <a:pt x="16" y="61"/>
                  </a:lnTo>
                  <a:lnTo>
                    <a:pt x="16" y="79"/>
                  </a:lnTo>
                  <a:lnTo>
                    <a:pt x="16" y="88"/>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63" name="Freeform 585"/>
            <p:cNvSpPr>
              <a:spLocks/>
            </p:cNvSpPr>
            <p:nvPr/>
          </p:nvSpPr>
          <p:spPr bwMode="auto">
            <a:xfrm>
              <a:off x="1844" y="3498"/>
              <a:ext cx="40" cy="80"/>
            </a:xfrm>
            <a:custGeom>
              <a:avLst/>
              <a:gdLst>
                <a:gd name="T0" fmla="*/ 0 w 40"/>
                <a:gd name="T1" fmla="*/ 0 h 80"/>
                <a:gd name="T2" fmla="*/ 16 w 40"/>
                <a:gd name="T3" fmla="*/ 0 h 80"/>
                <a:gd name="T4" fmla="*/ 32 w 40"/>
                <a:gd name="T5" fmla="*/ 0 h 80"/>
                <a:gd name="T6" fmla="*/ 32 w 40"/>
                <a:gd name="T7" fmla="*/ 9 h 80"/>
                <a:gd name="T8" fmla="*/ 40 w 40"/>
                <a:gd name="T9" fmla="*/ 27 h 80"/>
                <a:gd name="T10" fmla="*/ 40 w 40"/>
                <a:gd name="T11" fmla="*/ 36 h 80"/>
                <a:gd name="T12" fmla="*/ 40 w 40"/>
                <a:gd name="T13" fmla="*/ 44 h 80"/>
                <a:gd name="T14" fmla="*/ 40 w 40"/>
                <a:gd name="T15" fmla="*/ 62 h 80"/>
                <a:gd name="T16" fmla="*/ 40 w 40"/>
                <a:gd name="T17" fmla="*/ 71 h 80"/>
                <a:gd name="T18" fmla="*/ 4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0" y="0"/>
                  </a:moveTo>
                  <a:lnTo>
                    <a:pt x="16" y="0"/>
                  </a:lnTo>
                  <a:lnTo>
                    <a:pt x="32" y="0"/>
                  </a:lnTo>
                  <a:lnTo>
                    <a:pt x="32" y="9"/>
                  </a:lnTo>
                  <a:lnTo>
                    <a:pt x="40" y="27"/>
                  </a:lnTo>
                  <a:lnTo>
                    <a:pt x="40" y="36"/>
                  </a:lnTo>
                  <a:lnTo>
                    <a:pt x="40" y="44"/>
                  </a:lnTo>
                  <a:lnTo>
                    <a:pt x="40" y="62"/>
                  </a:lnTo>
                  <a:lnTo>
                    <a:pt x="40" y="71"/>
                  </a:lnTo>
                  <a:lnTo>
                    <a:pt x="4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64" name="Freeform 586"/>
            <p:cNvSpPr>
              <a:spLocks/>
            </p:cNvSpPr>
            <p:nvPr/>
          </p:nvSpPr>
          <p:spPr bwMode="auto">
            <a:xfrm>
              <a:off x="1844" y="3411"/>
              <a:ext cx="32" cy="79"/>
            </a:xfrm>
            <a:custGeom>
              <a:avLst/>
              <a:gdLst>
                <a:gd name="T0" fmla="*/ 0 w 32"/>
                <a:gd name="T1" fmla="*/ 8 h 79"/>
                <a:gd name="T2" fmla="*/ 8 w 32"/>
                <a:gd name="T3" fmla="*/ 0 h 79"/>
                <a:gd name="T4" fmla="*/ 8 w 32"/>
                <a:gd name="T5" fmla="*/ 8 h 79"/>
                <a:gd name="T6" fmla="*/ 8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32 w 32"/>
                <a:gd name="T19" fmla="*/ 70 h 79"/>
                <a:gd name="T20" fmla="*/ 32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0" y="8"/>
                  </a:moveTo>
                  <a:lnTo>
                    <a:pt x="8" y="0"/>
                  </a:lnTo>
                  <a:lnTo>
                    <a:pt x="8" y="8"/>
                  </a:lnTo>
                  <a:lnTo>
                    <a:pt x="8" y="17"/>
                  </a:lnTo>
                  <a:lnTo>
                    <a:pt x="16" y="17"/>
                  </a:lnTo>
                  <a:lnTo>
                    <a:pt x="16" y="35"/>
                  </a:lnTo>
                  <a:lnTo>
                    <a:pt x="16" y="44"/>
                  </a:lnTo>
                  <a:lnTo>
                    <a:pt x="16" y="52"/>
                  </a:lnTo>
                  <a:lnTo>
                    <a:pt x="16" y="70"/>
                  </a:lnTo>
                  <a:lnTo>
                    <a:pt x="32" y="70"/>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65" name="Freeform 587"/>
            <p:cNvSpPr>
              <a:spLocks/>
            </p:cNvSpPr>
            <p:nvPr/>
          </p:nvSpPr>
          <p:spPr bwMode="auto">
            <a:xfrm>
              <a:off x="2028" y="3534"/>
              <a:ext cx="48" cy="79"/>
            </a:xfrm>
            <a:custGeom>
              <a:avLst/>
              <a:gdLst>
                <a:gd name="T0" fmla="*/ 0 w 48"/>
                <a:gd name="T1" fmla="*/ 0 h 79"/>
                <a:gd name="T2" fmla="*/ 16 w 48"/>
                <a:gd name="T3" fmla="*/ 8 h 79"/>
                <a:gd name="T4" fmla="*/ 16 w 48"/>
                <a:gd name="T5" fmla="*/ 26 h 79"/>
                <a:gd name="T6" fmla="*/ 24 w 48"/>
                <a:gd name="T7" fmla="*/ 35 h 79"/>
                <a:gd name="T8" fmla="*/ 32 w 48"/>
                <a:gd name="T9" fmla="*/ 35 h 79"/>
                <a:gd name="T10" fmla="*/ 32 w 48"/>
                <a:gd name="T11" fmla="*/ 44 h 79"/>
                <a:gd name="T12" fmla="*/ 48 w 48"/>
                <a:gd name="T13" fmla="*/ 44 h 79"/>
                <a:gd name="T14" fmla="*/ 48 w 48"/>
                <a:gd name="T15" fmla="*/ 61 h 79"/>
                <a:gd name="T16" fmla="*/ 48 w 48"/>
                <a:gd name="T17" fmla="*/ 70 h 79"/>
                <a:gd name="T18" fmla="*/ 48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0" y="0"/>
                  </a:moveTo>
                  <a:lnTo>
                    <a:pt x="16" y="8"/>
                  </a:lnTo>
                  <a:lnTo>
                    <a:pt x="16" y="26"/>
                  </a:lnTo>
                  <a:lnTo>
                    <a:pt x="24" y="35"/>
                  </a:lnTo>
                  <a:lnTo>
                    <a:pt x="32" y="35"/>
                  </a:lnTo>
                  <a:lnTo>
                    <a:pt x="32" y="44"/>
                  </a:lnTo>
                  <a:lnTo>
                    <a:pt x="48" y="44"/>
                  </a:lnTo>
                  <a:lnTo>
                    <a:pt x="48" y="61"/>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66" name="Freeform 588"/>
            <p:cNvSpPr>
              <a:spLocks/>
            </p:cNvSpPr>
            <p:nvPr/>
          </p:nvSpPr>
          <p:spPr bwMode="auto">
            <a:xfrm>
              <a:off x="2044" y="3455"/>
              <a:ext cx="64" cy="35"/>
            </a:xfrm>
            <a:custGeom>
              <a:avLst/>
              <a:gdLst>
                <a:gd name="T0" fmla="*/ 0 w 64"/>
                <a:gd name="T1" fmla="*/ 0 h 35"/>
                <a:gd name="T2" fmla="*/ 8 w 64"/>
                <a:gd name="T3" fmla="*/ 0 h 35"/>
                <a:gd name="T4" fmla="*/ 16 w 64"/>
                <a:gd name="T5" fmla="*/ 0 h 35"/>
                <a:gd name="T6" fmla="*/ 32 w 64"/>
                <a:gd name="T7" fmla="*/ 0 h 35"/>
                <a:gd name="T8" fmla="*/ 32 w 64"/>
                <a:gd name="T9" fmla="*/ 8 h 35"/>
                <a:gd name="T10" fmla="*/ 40 w 64"/>
                <a:gd name="T11" fmla="*/ 8 h 35"/>
                <a:gd name="T12" fmla="*/ 48 w 64"/>
                <a:gd name="T13" fmla="*/ 26 h 35"/>
                <a:gd name="T14" fmla="*/ 64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0" y="0"/>
                  </a:moveTo>
                  <a:lnTo>
                    <a:pt x="8" y="0"/>
                  </a:lnTo>
                  <a:lnTo>
                    <a:pt x="16" y="0"/>
                  </a:lnTo>
                  <a:lnTo>
                    <a:pt x="32" y="0"/>
                  </a:lnTo>
                  <a:lnTo>
                    <a:pt x="32" y="8"/>
                  </a:lnTo>
                  <a:lnTo>
                    <a:pt x="40" y="8"/>
                  </a:lnTo>
                  <a:lnTo>
                    <a:pt x="48" y="26"/>
                  </a:lnTo>
                  <a:lnTo>
                    <a:pt x="64"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67" name="Freeform 589"/>
            <p:cNvSpPr>
              <a:spLocks/>
            </p:cNvSpPr>
            <p:nvPr/>
          </p:nvSpPr>
          <p:spPr bwMode="auto">
            <a:xfrm>
              <a:off x="2012" y="3455"/>
              <a:ext cx="16" cy="123"/>
            </a:xfrm>
            <a:custGeom>
              <a:avLst/>
              <a:gdLst>
                <a:gd name="T0" fmla="*/ 16 w 16"/>
                <a:gd name="T1" fmla="*/ 0 h 123"/>
                <a:gd name="T2" fmla="*/ 16 w 16"/>
                <a:gd name="T3" fmla="*/ 35 h 123"/>
                <a:gd name="T4" fmla="*/ 16 w 16"/>
                <a:gd name="T5" fmla="*/ 43 h 123"/>
                <a:gd name="T6" fmla="*/ 16 w 16"/>
                <a:gd name="T7" fmla="*/ 70 h 123"/>
                <a:gd name="T8" fmla="*/ 8 w 16"/>
                <a:gd name="T9" fmla="*/ 70 h 123"/>
                <a:gd name="T10" fmla="*/ 8 w 16"/>
                <a:gd name="T11" fmla="*/ 79 h 123"/>
                <a:gd name="T12" fmla="*/ 8 w 16"/>
                <a:gd name="T13" fmla="*/ 87 h 123"/>
                <a:gd name="T14" fmla="*/ 8 w 16"/>
                <a:gd name="T15" fmla="*/ 105 h 123"/>
                <a:gd name="T16" fmla="*/ 0 w 16"/>
                <a:gd name="T17" fmla="*/ 114 h 123"/>
                <a:gd name="T18" fmla="*/ 0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16" y="0"/>
                  </a:moveTo>
                  <a:lnTo>
                    <a:pt x="16" y="35"/>
                  </a:lnTo>
                  <a:lnTo>
                    <a:pt x="16" y="43"/>
                  </a:lnTo>
                  <a:lnTo>
                    <a:pt x="16" y="70"/>
                  </a:lnTo>
                  <a:lnTo>
                    <a:pt x="8" y="70"/>
                  </a:lnTo>
                  <a:lnTo>
                    <a:pt x="8" y="79"/>
                  </a:lnTo>
                  <a:lnTo>
                    <a:pt x="8" y="87"/>
                  </a:lnTo>
                  <a:lnTo>
                    <a:pt x="8" y="105"/>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68" name="Freeform 590"/>
            <p:cNvSpPr>
              <a:spLocks/>
            </p:cNvSpPr>
            <p:nvPr/>
          </p:nvSpPr>
          <p:spPr bwMode="auto">
            <a:xfrm>
              <a:off x="1980" y="3481"/>
              <a:ext cx="16" cy="61"/>
            </a:xfrm>
            <a:custGeom>
              <a:avLst/>
              <a:gdLst>
                <a:gd name="T0" fmla="*/ 0 w 16"/>
                <a:gd name="T1" fmla="*/ 0 h 61"/>
                <a:gd name="T2" fmla="*/ 8 w 16"/>
                <a:gd name="T3" fmla="*/ 9 h 61"/>
                <a:gd name="T4" fmla="*/ 16 w 16"/>
                <a:gd name="T5" fmla="*/ 17 h 61"/>
                <a:gd name="T6" fmla="*/ 16 w 16"/>
                <a:gd name="T7" fmla="*/ 26 h 61"/>
                <a:gd name="T8" fmla="*/ 16 w 16"/>
                <a:gd name="T9" fmla="*/ 44 h 61"/>
                <a:gd name="T10" fmla="*/ 16 w 16"/>
                <a:gd name="T11" fmla="*/ 53 h 61"/>
                <a:gd name="T12" fmla="*/ 16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0" y="0"/>
                  </a:moveTo>
                  <a:lnTo>
                    <a:pt x="8" y="9"/>
                  </a:lnTo>
                  <a:lnTo>
                    <a:pt x="16" y="17"/>
                  </a:lnTo>
                  <a:lnTo>
                    <a:pt x="16" y="26"/>
                  </a:lnTo>
                  <a:lnTo>
                    <a:pt x="16" y="44"/>
                  </a:lnTo>
                  <a:lnTo>
                    <a:pt x="16" y="53"/>
                  </a:lnTo>
                  <a:lnTo>
                    <a:pt x="16"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69" name="Freeform 591"/>
            <p:cNvSpPr>
              <a:spLocks/>
            </p:cNvSpPr>
            <p:nvPr/>
          </p:nvSpPr>
          <p:spPr bwMode="auto">
            <a:xfrm>
              <a:off x="1948" y="3507"/>
              <a:ext cx="16" cy="88"/>
            </a:xfrm>
            <a:custGeom>
              <a:avLst/>
              <a:gdLst>
                <a:gd name="T0" fmla="*/ 16 w 16"/>
                <a:gd name="T1" fmla="*/ 0 h 88"/>
                <a:gd name="T2" fmla="*/ 16 w 16"/>
                <a:gd name="T3" fmla="*/ 27 h 88"/>
                <a:gd name="T4" fmla="*/ 8 w 16"/>
                <a:gd name="T5" fmla="*/ 35 h 88"/>
                <a:gd name="T6" fmla="*/ 8 w 16"/>
                <a:gd name="T7" fmla="*/ 53 h 88"/>
                <a:gd name="T8" fmla="*/ 0 w 16"/>
                <a:gd name="T9" fmla="*/ 62 h 88"/>
                <a:gd name="T10" fmla="*/ 0 w 16"/>
                <a:gd name="T11" fmla="*/ 71 h 88"/>
                <a:gd name="T12" fmla="*/ 0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16" y="0"/>
                  </a:moveTo>
                  <a:lnTo>
                    <a:pt x="16" y="27"/>
                  </a:lnTo>
                  <a:lnTo>
                    <a:pt x="8" y="35"/>
                  </a:lnTo>
                  <a:lnTo>
                    <a:pt x="8"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70" name="Freeform 592"/>
            <p:cNvSpPr>
              <a:spLocks/>
            </p:cNvSpPr>
            <p:nvPr/>
          </p:nvSpPr>
          <p:spPr bwMode="auto">
            <a:xfrm>
              <a:off x="1908" y="3455"/>
              <a:ext cx="16" cy="123"/>
            </a:xfrm>
            <a:custGeom>
              <a:avLst/>
              <a:gdLst>
                <a:gd name="T0" fmla="*/ 8 w 16"/>
                <a:gd name="T1" fmla="*/ 0 h 123"/>
                <a:gd name="T2" fmla="*/ 8 w 16"/>
                <a:gd name="T3" fmla="*/ 8 h 123"/>
                <a:gd name="T4" fmla="*/ 16 w 16"/>
                <a:gd name="T5" fmla="*/ 26 h 123"/>
                <a:gd name="T6" fmla="*/ 16 w 16"/>
                <a:gd name="T7" fmla="*/ 35 h 123"/>
                <a:gd name="T8" fmla="*/ 8 w 16"/>
                <a:gd name="T9" fmla="*/ 43 h 123"/>
                <a:gd name="T10" fmla="*/ 8 w 16"/>
                <a:gd name="T11" fmla="*/ 52 h 123"/>
                <a:gd name="T12" fmla="*/ 8 w 16"/>
                <a:gd name="T13" fmla="*/ 70 h 123"/>
                <a:gd name="T14" fmla="*/ 8 w 16"/>
                <a:gd name="T15" fmla="*/ 79 h 123"/>
                <a:gd name="T16" fmla="*/ 0 w 16"/>
                <a:gd name="T17" fmla="*/ 87 h 123"/>
                <a:gd name="T18" fmla="*/ 0 w 16"/>
                <a:gd name="T19" fmla="*/ 105 h 123"/>
                <a:gd name="T20" fmla="*/ 0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16" y="26"/>
                  </a:lnTo>
                  <a:lnTo>
                    <a:pt x="16" y="35"/>
                  </a:lnTo>
                  <a:lnTo>
                    <a:pt x="8" y="43"/>
                  </a:lnTo>
                  <a:lnTo>
                    <a:pt x="8" y="52"/>
                  </a:lnTo>
                  <a:lnTo>
                    <a:pt x="8" y="70"/>
                  </a:lnTo>
                  <a:lnTo>
                    <a:pt x="8" y="79"/>
                  </a:lnTo>
                  <a:lnTo>
                    <a:pt x="0" y="87"/>
                  </a:lnTo>
                  <a:lnTo>
                    <a:pt x="0" y="105"/>
                  </a:lnTo>
                  <a:lnTo>
                    <a:pt x="0"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71" name="Freeform 593"/>
            <p:cNvSpPr>
              <a:spLocks/>
            </p:cNvSpPr>
            <p:nvPr/>
          </p:nvSpPr>
          <p:spPr bwMode="auto">
            <a:xfrm>
              <a:off x="1788" y="3490"/>
              <a:ext cx="40" cy="105"/>
            </a:xfrm>
            <a:custGeom>
              <a:avLst/>
              <a:gdLst>
                <a:gd name="T0" fmla="*/ 32 w 40"/>
                <a:gd name="T1" fmla="*/ 0 h 105"/>
                <a:gd name="T2" fmla="*/ 40 w 40"/>
                <a:gd name="T3" fmla="*/ 8 h 105"/>
                <a:gd name="T4" fmla="*/ 32 w 40"/>
                <a:gd name="T5" fmla="*/ 17 h 105"/>
                <a:gd name="T6" fmla="*/ 24 w 40"/>
                <a:gd name="T7" fmla="*/ 35 h 105"/>
                <a:gd name="T8" fmla="*/ 8 w 40"/>
                <a:gd name="T9" fmla="*/ 44 h 105"/>
                <a:gd name="T10" fmla="*/ 8 w 40"/>
                <a:gd name="T11" fmla="*/ 52 h 105"/>
                <a:gd name="T12" fmla="*/ 0 w 40"/>
                <a:gd name="T13" fmla="*/ 70 h 105"/>
                <a:gd name="T14" fmla="*/ 0 w 40"/>
                <a:gd name="T15" fmla="*/ 79 h 105"/>
                <a:gd name="T16" fmla="*/ 0 w 40"/>
                <a:gd name="T17" fmla="*/ 88 h 105"/>
                <a:gd name="T18" fmla="*/ 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32" y="0"/>
                  </a:moveTo>
                  <a:lnTo>
                    <a:pt x="40" y="8"/>
                  </a:lnTo>
                  <a:lnTo>
                    <a:pt x="32" y="17"/>
                  </a:lnTo>
                  <a:lnTo>
                    <a:pt x="24" y="35"/>
                  </a:lnTo>
                  <a:lnTo>
                    <a:pt x="8" y="44"/>
                  </a:lnTo>
                  <a:lnTo>
                    <a:pt x="8" y="52"/>
                  </a:lnTo>
                  <a:lnTo>
                    <a:pt x="0" y="70"/>
                  </a:lnTo>
                  <a:lnTo>
                    <a:pt x="0" y="79"/>
                  </a:lnTo>
                  <a:lnTo>
                    <a:pt x="0" y="88"/>
                  </a:lnTo>
                  <a:lnTo>
                    <a:pt x="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72" name="Freeform 594"/>
            <p:cNvSpPr>
              <a:spLocks/>
            </p:cNvSpPr>
            <p:nvPr/>
          </p:nvSpPr>
          <p:spPr bwMode="auto">
            <a:xfrm>
              <a:off x="1724" y="3463"/>
              <a:ext cx="64" cy="115"/>
            </a:xfrm>
            <a:custGeom>
              <a:avLst/>
              <a:gdLst>
                <a:gd name="T0" fmla="*/ 64 w 64"/>
                <a:gd name="T1" fmla="*/ 0 h 115"/>
                <a:gd name="T2" fmla="*/ 56 w 64"/>
                <a:gd name="T3" fmla="*/ 18 h 115"/>
                <a:gd name="T4" fmla="*/ 56 w 64"/>
                <a:gd name="T5" fmla="*/ 27 h 115"/>
                <a:gd name="T6" fmla="*/ 40 w 64"/>
                <a:gd name="T7" fmla="*/ 27 h 115"/>
                <a:gd name="T8" fmla="*/ 32 w 64"/>
                <a:gd name="T9" fmla="*/ 27 h 115"/>
                <a:gd name="T10" fmla="*/ 32 w 64"/>
                <a:gd name="T11" fmla="*/ 35 h 115"/>
                <a:gd name="T12" fmla="*/ 32 w 64"/>
                <a:gd name="T13" fmla="*/ 44 h 115"/>
                <a:gd name="T14" fmla="*/ 24 w 64"/>
                <a:gd name="T15" fmla="*/ 62 h 115"/>
                <a:gd name="T16" fmla="*/ 16 w 64"/>
                <a:gd name="T17" fmla="*/ 71 h 115"/>
                <a:gd name="T18" fmla="*/ 16 w 64"/>
                <a:gd name="T19" fmla="*/ 79 h 115"/>
                <a:gd name="T20" fmla="*/ 16 w 64"/>
                <a:gd name="T21" fmla="*/ 97 h 115"/>
                <a:gd name="T22" fmla="*/ 0 w 64"/>
                <a:gd name="T23" fmla="*/ 97 h 115"/>
                <a:gd name="T24" fmla="*/ 0 w 64"/>
                <a:gd name="T25" fmla="*/ 106 h 115"/>
                <a:gd name="T26" fmla="*/ 0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64" y="0"/>
                  </a:moveTo>
                  <a:lnTo>
                    <a:pt x="56" y="18"/>
                  </a:lnTo>
                  <a:lnTo>
                    <a:pt x="56" y="27"/>
                  </a:lnTo>
                  <a:lnTo>
                    <a:pt x="40" y="27"/>
                  </a:lnTo>
                  <a:lnTo>
                    <a:pt x="32" y="27"/>
                  </a:lnTo>
                  <a:lnTo>
                    <a:pt x="32" y="35"/>
                  </a:lnTo>
                  <a:lnTo>
                    <a:pt x="32" y="44"/>
                  </a:lnTo>
                  <a:lnTo>
                    <a:pt x="24" y="62"/>
                  </a:lnTo>
                  <a:lnTo>
                    <a:pt x="16" y="71"/>
                  </a:lnTo>
                  <a:lnTo>
                    <a:pt x="16" y="79"/>
                  </a:lnTo>
                  <a:lnTo>
                    <a:pt x="16" y="97"/>
                  </a:lnTo>
                  <a:lnTo>
                    <a:pt x="0" y="97"/>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73" name="Freeform 595"/>
            <p:cNvSpPr>
              <a:spLocks/>
            </p:cNvSpPr>
            <p:nvPr/>
          </p:nvSpPr>
          <p:spPr bwMode="auto">
            <a:xfrm>
              <a:off x="2132" y="3507"/>
              <a:ext cx="48" cy="88"/>
            </a:xfrm>
            <a:custGeom>
              <a:avLst/>
              <a:gdLst>
                <a:gd name="T0" fmla="*/ 0 w 48"/>
                <a:gd name="T1" fmla="*/ 0 h 88"/>
                <a:gd name="T2" fmla="*/ 0 w 48"/>
                <a:gd name="T3" fmla="*/ 18 h 88"/>
                <a:gd name="T4" fmla="*/ 0 w 48"/>
                <a:gd name="T5" fmla="*/ 27 h 88"/>
                <a:gd name="T6" fmla="*/ 16 w 48"/>
                <a:gd name="T7" fmla="*/ 27 h 88"/>
                <a:gd name="T8" fmla="*/ 16 w 48"/>
                <a:gd name="T9" fmla="*/ 35 h 88"/>
                <a:gd name="T10" fmla="*/ 24 w 48"/>
                <a:gd name="T11" fmla="*/ 35 h 88"/>
                <a:gd name="T12" fmla="*/ 32 w 48"/>
                <a:gd name="T13" fmla="*/ 53 h 88"/>
                <a:gd name="T14" fmla="*/ 48 w 48"/>
                <a:gd name="T15" fmla="*/ 62 h 88"/>
                <a:gd name="T16" fmla="*/ 48 w 48"/>
                <a:gd name="T17" fmla="*/ 71 h 88"/>
                <a:gd name="T18" fmla="*/ 48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0" y="0"/>
                  </a:moveTo>
                  <a:lnTo>
                    <a:pt x="0" y="18"/>
                  </a:lnTo>
                  <a:lnTo>
                    <a:pt x="0" y="27"/>
                  </a:lnTo>
                  <a:lnTo>
                    <a:pt x="16" y="27"/>
                  </a:lnTo>
                  <a:lnTo>
                    <a:pt x="16" y="35"/>
                  </a:lnTo>
                  <a:lnTo>
                    <a:pt x="24" y="35"/>
                  </a:lnTo>
                  <a:lnTo>
                    <a:pt x="32" y="53"/>
                  </a:lnTo>
                  <a:lnTo>
                    <a:pt x="48" y="62"/>
                  </a:lnTo>
                  <a:lnTo>
                    <a:pt x="48" y="71"/>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74" name="Freeform 596"/>
            <p:cNvSpPr>
              <a:spLocks/>
            </p:cNvSpPr>
            <p:nvPr/>
          </p:nvSpPr>
          <p:spPr bwMode="auto">
            <a:xfrm>
              <a:off x="2092" y="3314"/>
              <a:ext cx="64" cy="53"/>
            </a:xfrm>
            <a:custGeom>
              <a:avLst/>
              <a:gdLst>
                <a:gd name="T0" fmla="*/ 0 w 64"/>
                <a:gd name="T1" fmla="*/ 0 h 53"/>
                <a:gd name="T2" fmla="*/ 24 w 64"/>
                <a:gd name="T3" fmla="*/ 17 h 53"/>
                <a:gd name="T4" fmla="*/ 32 w 64"/>
                <a:gd name="T5" fmla="*/ 17 h 53"/>
                <a:gd name="T6" fmla="*/ 40 w 64"/>
                <a:gd name="T7" fmla="*/ 17 h 53"/>
                <a:gd name="T8" fmla="*/ 56 w 64"/>
                <a:gd name="T9" fmla="*/ 17 h 53"/>
                <a:gd name="T10" fmla="*/ 64 w 64"/>
                <a:gd name="T11" fmla="*/ 26 h 53"/>
                <a:gd name="T12" fmla="*/ 64 w 64"/>
                <a:gd name="T13" fmla="*/ 35 h 53"/>
                <a:gd name="T14" fmla="*/ 64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0" y="0"/>
                  </a:moveTo>
                  <a:lnTo>
                    <a:pt x="24" y="17"/>
                  </a:lnTo>
                  <a:lnTo>
                    <a:pt x="32" y="17"/>
                  </a:lnTo>
                  <a:lnTo>
                    <a:pt x="40" y="17"/>
                  </a:lnTo>
                  <a:lnTo>
                    <a:pt x="56" y="17"/>
                  </a:lnTo>
                  <a:lnTo>
                    <a:pt x="64" y="26"/>
                  </a:lnTo>
                  <a:lnTo>
                    <a:pt x="64" y="35"/>
                  </a:lnTo>
                  <a:lnTo>
                    <a:pt x="64"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75" name="Freeform 597"/>
            <p:cNvSpPr>
              <a:spLocks/>
            </p:cNvSpPr>
            <p:nvPr/>
          </p:nvSpPr>
          <p:spPr bwMode="auto">
            <a:xfrm>
              <a:off x="1780" y="3314"/>
              <a:ext cx="96" cy="35"/>
            </a:xfrm>
            <a:custGeom>
              <a:avLst/>
              <a:gdLst>
                <a:gd name="T0" fmla="*/ 96 w 96"/>
                <a:gd name="T1" fmla="*/ 0 h 35"/>
                <a:gd name="T2" fmla="*/ 80 w 96"/>
                <a:gd name="T3" fmla="*/ 0 h 35"/>
                <a:gd name="T4" fmla="*/ 72 w 96"/>
                <a:gd name="T5" fmla="*/ 0 h 35"/>
                <a:gd name="T6" fmla="*/ 64 w 96"/>
                <a:gd name="T7" fmla="*/ 0 h 35"/>
                <a:gd name="T8" fmla="*/ 48 w 96"/>
                <a:gd name="T9" fmla="*/ 0 h 35"/>
                <a:gd name="T10" fmla="*/ 40 w 96"/>
                <a:gd name="T11" fmla="*/ 0 h 35"/>
                <a:gd name="T12" fmla="*/ 32 w 96"/>
                <a:gd name="T13" fmla="*/ 0 h 35"/>
                <a:gd name="T14" fmla="*/ 16 w 96"/>
                <a:gd name="T15" fmla="*/ 17 h 35"/>
                <a:gd name="T16" fmla="*/ 8 w 96"/>
                <a:gd name="T17" fmla="*/ 26 h 35"/>
                <a:gd name="T18" fmla="*/ 0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96" y="0"/>
                  </a:moveTo>
                  <a:lnTo>
                    <a:pt x="80" y="0"/>
                  </a:lnTo>
                  <a:lnTo>
                    <a:pt x="72" y="0"/>
                  </a:lnTo>
                  <a:lnTo>
                    <a:pt x="64" y="0"/>
                  </a:lnTo>
                  <a:lnTo>
                    <a:pt x="48" y="0"/>
                  </a:lnTo>
                  <a:lnTo>
                    <a:pt x="40" y="0"/>
                  </a:lnTo>
                  <a:lnTo>
                    <a:pt x="32" y="0"/>
                  </a:lnTo>
                  <a:lnTo>
                    <a:pt x="16" y="17"/>
                  </a:lnTo>
                  <a:lnTo>
                    <a:pt x="8"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76" name="Freeform 598"/>
            <p:cNvSpPr>
              <a:spLocks/>
            </p:cNvSpPr>
            <p:nvPr/>
          </p:nvSpPr>
          <p:spPr bwMode="auto">
            <a:xfrm>
              <a:off x="1780" y="3296"/>
              <a:ext cx="112" cy="44"/>
            </a:xfrm>
            <a:custGeom>
              <a:avLst/>
              <a:gdLst>
                <a:gd name="T0" fmla="*/ 112 w 112"/>
                <a:gd name="T1" fmla="*/ 0 h 44"/>
                <a:gd name="T2" fmla="*/ 104 w 112"/>
                <a:gd name="T3" fmla="*/ 0 h 44"/>
                <a:gd name="T4" fmla="*/ 96 w 112"/>
                <a:gd name="T5" fmla="*/ 0 h 44"/>
                <a:gd name="T6" fmla="*/ 80 w 112"/>
                <a:gd name="T7" fmla="*/ 0 h 44"/>
                <a:gd name="T8" fmla="*/ 72 w 112"/>
                <a:gd name="T9" fmla="*/ 0 h 44"/>
                <a:gd name="T10" fmla="*/ 64 w 112"/>
                <a:gd name="T11" fmla="*/ 0 h 44"/>
                <a:gd name="T12" fmla="*/ 48 w 112"/>
                <a:gd name="T13" fmla="*/ 0 h 44"/>
                <a:gd name="T14" fmla="*/ 40 w 112"/>
                <a:gd name="T15" fmla="*/ 9 h 44"/>
                <a:gd name="T16" fmla="*/ 32 w 112"/>
                <a:gd name="T17" fmla="*/ 9 h 44"/>
                <a:gd name="T18" fmla="*/ 32 w 112"/>
                <a:gd name="T19" fmla="*/ 18 h 44"/>
                <a:gd name="T20" fmla="*/ 16 w 112"/>
                <a:gd name="T21" fmla="*/ 18 h 44"/>
                <a:gd name="T22" fmla="*/ 8 w 112"/>
                <a:gd name="T23" fmla="*/ 35 h 44"/>
                <a:gd name="T24" fmla="*/ 0 w 112"/>
                <a:gd name="T25" fmla="*/ 35 h 44"/>
                <a:gd name="T26" fmla="*/ 0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112" y="0"/>
                  </a:moveTo>
                  <a:lnTo>
                    <a:pt x="104" y="0"/>
                  </a:lnTo>
                  <a:lnTo>
                    <a:pt x="96" y="0"/>
                  </a:lnTo>
                  <a:lnTo>
                    <a:pt x="80" y="0"/>
                  </a:lnTo>
                  <a:lnTo>
                    <a:pt x="72" y="0"/>
                  </a:lnTo>
                  <a:lnTo>
                    <a:pt x="64" y="0"/>
                  </a:lnTo>
                  <a:lnTo>
                    <a:pt x="48" y="0"/>
                  </a:lnTo>
                  <a:lnTo>
                    <a:pt x="40" y="9"/>
                  </a:lnTo>
                  <a:lnTo>
                    <a:pt x="32" y="9"/>
                  </a:lnTo>
                  <a:lnTo>
                    <a:pt x="32" y="18"/>
                  </a:lnTo>
                  <a:lnTo>
                    <a:pt x="16" y="18"/>
                  </a:lnTo>
                  <a:lnTo>
                    <a:pt x="8" y="35"/>
                  </a:lnTo>
                  <a:lnTo>
                    <a:pt x="0" y="35"/>
                  </a:lnTo>
                  <a:lnTo>
                    <a:pt x="0"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77" name="Freeform 599"/>
            <p:cNvSpPr>
              <a:spLocks/>
            </p:cNvSpPr>
            <p:nvPr/>
          </p:nvSpPr>
          <p:spPr bwMode="auto">
            <a:xfrm>
              <a:off x="1748" y="3375"/>
              <a:ext cx="64" cy="71"/>
            </a:xfrm>
            <a:custGeom>
              <a:avLst/>
              <a:gdLst>
                <a:gd name="T0" fmla="*/ 64 w 64"/>
                <a:gd name="T1" fmla="*/ 0 h 71"/>
                <a:gd name="T2" fmla="*/ 48 w 64"/>
                <a:gd name="T3" fmla="*/ 0 h 71"/>
                <a:gd name="T4" fmla="*/ 40 w 64"/>
                <a:gd name="T5" fmla="*/ 9 h 71"/>
                <a:gd name="T6" fmla="*/ 32 w 64"/>
                <a:gd name="T7" fmla="*/ 18 h 71"/>
                <a:gd name="T8" fmla="*/ 32 w 64"/>
                <a:gd name="T9" fmla="*/ 36 h 71"/>
                <a:gd name="T10" fmla="*/ 16 w 64"/>
                <a:gd name="T11" fmla="*/ 44 h 71"/>
                <a:gd name="T12" fmla="*/ 16 w 64"/>
                <a:gd name="T13" fmla="*/ 53 h 71"/>
                <a:gd name="T14" fmla="*/ 8 w 64"/>
                <a:gd name="T15" fmla="*/ 53 h 71"/>
                <a:gd name="T16" fmla="*/ 0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64" y="0"/>
                  </a:moveTo>
                  <a:lnTo>
                    <a:pt x="48" y="0"/>
                  </a:lnTo>
                  <a:lnTo>
                    <a:pt x="40" y="9"/>
                  </a:lnTo>
                  <a:lnTo>
                    <a:pt x="32" y="18"/>
                  </a:lnTo>
                  <a:lnTo>
                    <a:pt x="32" y="36"/>
                  </a:lnTo>
                  <a:lnTo>
                    <a:pt x="16" y="44"/>
                  </a:lnTo>
                  <a:lnTo>
                    <a:pt x="16" y="53"/>
                  </a:lnTo>
                  <a:lnTo>
                    <a:pt x="8" y="53"/>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78" name="Freeform 600"/>
            <p:cNvSpPr>
              <a:spLocks/>
            </p:cNvSpPr>
            <p:nvPr/>
          </p:nvSpPr>
          <p:spPr bwMode="auto">
            <a:xfrm>
              <a:off x="1692" y="3455"/>
              <a:ext cx="96" cy="43"/>
            </a:xfrm>
            <a:custGeom>
              <a:avLst/>
              <a:gdLst>
                <a:gd name="T0" fmla="*/ 96 w 96"/>
                <a:gd name="T1" fmla="*/ 0 h 43"/>
                <a:gd name="T2" fmla="*/ 88 w 96"/>
                <a:gd name="T3" fmla="*/ 0 h 43"/>
                <a:gd name="T4" fmla="*/ 72 w 96"/>
                <a:gd name="T5" fmla="*/ 8 h 43"/>
                <a:gd name="T6" fmla="*/ 64 w 96"/>
                <a:gd name="T7" fmla="*/ 8 h 43"/>
                <a:gd name="T8" fmla="*/ 56 w 96"/>
                <a:gd name="T9" fmla="*/ 26 h 43"/>
                <a:gd name="T10" fmla="*/ 48 w 96"/>
                <a:gd name="T11" fmla="*/ 26 h 43"/>
                <a:gd name="T12" fmla="*/ 32 w 96"/>
                <a:gd name="T13" fmla="*/ 26 h 43"/>
                <a:gd name="T14" fmla="*/ 24 w 96"/>
                <a:gd name="T15" fmla="*/ 26 h 43"/>
                <a:gd name="T16" fmla="*/ 16 w 96"/>
                <a:gd name="T17" fmla="*/ 35 h 43"/>
                <a:gd name="T18" fmla="*/ 0 w 96"/>
                <a:gd name="T19" fmla="*/ 35 h 43"/>
                <a:gd name="T20" fmla="*/ 0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96" y="0"/>
                  </a:moveTo>
                  <a:lnTo>
                    <a:pt x="88" y="0"/>
                  </a:lnTo>
                  <a:lnTo>
                    <a:pt x="72" y="8"/>
                  </a:lnTo>
                  <a:lnTo>
                    <a:pt x="64" y="8"/>
                  </a:lnTo>
                  <a:lnTo>
                    <a:pt x="56" y="26"/>
                  </a:lnTo>
                  <a:lnTo>
                    <a:pt x="48" y="26"/>
                  </a:lnTo>
                  <a:lnTo>
                    <a:pt x="32" y="26"/>
                  </a:lnTo>
                  <a:lnTo>
                    <a:pt x="24" y="26"/>
                  </a:lnTo>
                  <a:lnTo>
                    <a:pt x="16" y="35"/>
                  </a:lnTo>
                  <a:lnTo>
                    <a:pt x="0" y="35"/>
                  </a:lnTo>
                  <a:lnTo>
                    <a:pt x="0"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4470" name="Group 601"/>
          <p:cNvGrpSpPr>
            <a:grpSpLocks/>
          </p:cNvGrpSpPr>
          <p:nvPr/>
        </p:nvGrpSpPr>
        <p:grpSpPr bwMode="auto">
          <a:xfrm>
            <a:off x="5567363" y="2557463"/>
            <a:ext cx="685800" cy="573087"/>
            <a:chOff x="1748" y="2760"/>
            <a:chExt cx="480" cy="457"/>
          </a:xfrm>
        </p:grpSpPr>
        <p:sp>
          <p:nvSpPr>
            <p:cNvPr id="492620" name="Freeform 602"/>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232 w 232"/>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211"/>
                <a:gd name="T188" fmla="*/ 232 w 232"/>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lnTo>
                    <a:pt x="232"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21" name="Freeform 603"/>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211"/>
                <a:gd name="T185" fmla="*/ 232 w 232"/>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22" name="Freeform 604"/>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56 w 208"/>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8"/>
                <a:gd name="T187" fmla="*/ 0 h 255"/>
                <a:gd name="T188" fmla="*/ 208 w 208"/>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lnTo>
                    <a:pt x="56"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23" name="Freeform 605"/>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8"/>
                <a:gd name="T184" fmla="*/ 0 h 255"/>
                <a:gd name="T185" fmla="*/ 208 w 208"/>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24" name="Freeform 606"/>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40 w 280"/>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0"/>
                <a:gd name="T118" fmla="*/ 0 h 360"/>
                <a:gd name="T119" fmla="*/ 280 w 280"/>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lnTo>
                    <a:pt x="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25" name="Freeform 607"/>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80"/>
                <a:gd name="T115" fmla="*/ 0 h 360"/>
                <a:gd name="T116" fmla="*/ 280 w 280"/>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26" name="Freeform 608"/>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40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lnTo>
                    <a:pt x="40"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27" name="Freeform 609"/>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28" name="Freeform 610"/>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208 w 208"/>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8"/>
                <a:gd name="T139" fmla="*/ 0 h 457"/>
                <a:gd name="T140" fmla="*/ 208 w 208"/>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lnTo>
                    <a:pt x="208"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29" name="Freeform 611"/>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8"/>
                <a:gd name="T136" fmla="*/ 0 h 457"/>
                <a:gd name="T137" fmla="*/ 208 w 208"/>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30" name="Freeform 612"/>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232 w 232"/>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325"/>
                <a:gd name="T188" fmla="*/ 232 w 232"/>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lnTo>
                    <a:pt x="232"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31" name="Freeform 613"/>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325"/>
                <a:gd name="T185" fmla="*/ 232 w 232"/>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4471" name="Group 614"/>
          <p:cNvGrpSpPr>
            <a:grpSpLocks/>
          </p:cNvGrpSpPr>
          <p:nvPr/>
        </p:nvGrpSpPr>
        <p:grpSpPr bwMode="auto">
          <a:xfrm>
            <a:off x="1997075" y="3086100"/>
            <a:ext cx="774700" cy="614363"/>
            <a:chOff x="2659" y="3226"/>
            <a:chExt cx="488" cy="387"/>
          </a:xfrm>
        </p:grpSpPr>
        <p:sp>
          <p:nvSpPr>
            <p:cNvPr id="492573" name="Freeform 615"/>
            <p:cNvSpPr>
              <a:spLocks/>
            </p:cNvSpPr>
            <p:nvPr/>
          </p:nvSpPr>
          <p:spPr bwMode="auto">
            <a:xfrm>
              <a:off x="2795" y="3226"/>
              <a:ext cx="40" cy="53"/>
            </a:xfrm>
            <a:custGeom>
              <a:avLst/>
              <a:gdLst>
                <a:gd name="T0" fmla="*/ 40 w 40"/>
                <a:gd name="T1" fmla="*/ 0 h 53"/>
                <a:gd name="T2" fmla="*/ 40 w 40"/>
                <a:gd name="T3" fmla="*/ 9 h 53"/>
                <a:gd name="T4" fmla="*/ 40 w 40"/>
                <a:gd name="T5" fmla="*/ 18 h 53"/>
                <a:gd name="T6" fmla="*/ 32 w 40"/>
                <a:gd name="T7" fmla="*/ 18 h 53"/>
                <a:gd name="T8" fmla="*/ 24 w 40"/>
                <a:gd name="T9" fmla="*/ 18 h 53"/>
                <a:gd name="T10" fmla="*/ 24 w 40"/>
                <a:gd name="T11" fmla="*/ 35 h 53"/>
                <a:gd name="T12" fmla="*/ 8 w 40"/>
                <a:gd name="T13" fmla="*/ 35 h 53"/>
                <a:gd name="T14" fmla="*/ 8 w 40"/>
                <a:gd name="T15" fmla="*/ 44 h 53"/>
                <a:gd name="T16" fmla="*/ 0 w 40"/>
                <a:gd name="T17" fmla="*/ 44 h 53"/>
                <a:gd name="T18" fmla="*/ 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40" y="0"/>
                  </a:moveTo>
                  <a:lnTo>
                    <a:pt x="40" y="9"/>
                  </a:lnTo>
                  <a:lnTo>
                    <a:pt x="40" y="18"/>
                  </a:lnTo>
                  <a:lnTo>
                    <a:pt x="32" y="18"/>
                  </a:lnTo>
                  <a:lnTo>
                    <a:pt x="24" y="18"/>
                  </a:lnTo>
                  <a:lnTo>
                    <a:pt x="24" y="35"/>
                  </a:lnTo>
                  <a:lnTo>
                    <a:pt x="8" y="35"/>
                  </a:lnTo>
                  <a:lnTo>
                    <a:pt x="8" y="44"/>
                  </a:lnTo>
                  <a:lnTo>
                    <a:pt x="0" y="44"/>
                  </a:lnTo>
                  <a:lnTo>
                    <a:pt x="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574" name="Freeform 616"/>
            <p:cNvSpPr>
              <a:spLocks/>
            </p:cNvSpPr>
            <p:nvPr/>
          </p:nvSpPr>
          <p:spPr bwMode="auto">
            <a:xfrm>
              <a:off x="2835" y="3226"/>
              <a:ext cx="56" cy="97"/>
            </a:xfrm>
            <a:custGeom>
              <a:avLst/>
              <a:gdLst>
                <a:gd name="T0" fmla="*/ 0 w 56"/>
                <a:gd name="T1" fmla="*/ 0 h 97"/>
                <a:gd name="T2" fmla="*/ 0 w 56"/>
                <a:gd name="T3" fmla="*/ 9 h 97"/>
                <a:gd name="T4" fmla="*/ 0 w 56"/>
                <a:gd name="T5" fmla="*/ 18 h 97"/>
                <a:gd name="T6" fmla="*/ 16 w 56"/>
                <a:gd name="T7" fmla="*/ 35 h 97"/>
                <a:gd name="T8" fmla="*/ 24 w 56"/>
                <a:gd name="T9" fmla="*/ 44 h 97"/>
                <a:gd name="T10" fmla="*/ 32 w 56"/>
                <a:gd name="T11" fmla="*/ 53 h 97"/>
                <a:gd name="T12" fmla="*/ 48 w 56"/>
                <a:gd name="T13" fmla="*/ 62 h 97"/>
                <a:gd name="T14" fmla="*/ 56 w 56"/>
                <a:gd name="T15" fmla="*/ 79 h 97"/>
                <a:gd name="T16" fmla="*/ 56 w 56"/>
                <a:gd name="T17" fmla="*/ 88 h 97"/>
                <a:gd name="T18" fmla="*/ 56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0" y="0"/>
                  </a:moveTo>
                  <a:lnTo>
                    <a:pt x="0" y="9"/>
                  </a:lnTo>
                  <a:lnTo>
                    <a:pt x="0" y="18"/>
                  </a:lnTo>
                  <a:lnTo>
                    <a:pt x="16" y="35"/>
                  </a:lnTo>
                  <a:lnTo>
                    <a:pt x="24" y="44"/>
                  </a:lnTo>
                  <a:lnTo>
                    <a:pt x="32" y="53"/>
                  </a:lnTo>
                  <a:lnTo>
                    <a:pt x="48" y="62"/>
                  </a:lnTo>
                  <a:lnTo>
                    <a:pt x="56" y="79"/>
                  </a:lnTo>
                  <a:lnTo>
                    <a:pt x="56" y="88"/>
                  </a:lnTo>
                  <a:lnTo>
                    <a:pt x="56"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575" name="Freeform 617"/>
            <p:cNvSpPr>
              <a:spLocks/>
            </p:cNvSpPr>
            <p:nvPr/>
          </p:nvSpPr>
          <p:spPr bwMode="auto">
            <a:xfrm>
              <a:off x="2867" y="3226"/>
              <a:ext cx="88" cy="97"/>
            </a:xfrm>
            <a:custGeom>
              <a:avLst/>
              <a:gdLst>
                <a:gd name="T0" fmla="*/ 0 w 88"/>
                <a:gd name="T1" fmla="*/ 0 h 97"/>
                <a:gd name="T2" fmla="*/ 16 w 88"/>
                <a:gd name="T3" fmla="*/ 35 h 97"/>
                <a:gd name="T4" fmla="*/ 24 w 88"/>
                <a:gd name="T5" fmla="*/ 35 h 97"/>
                <a:gd name="T6" fmla="*/ 24 w 88"/>
                <a:gd name="T7" fmla="*/ 44 h 97"/>
                <a:gd name="T8" fmla="*/ 32 w 88"/>
                <a:gd name="T9" fmla="*/ 44 h 97"/>
                <a:gd name="T10" fmla="*/ 48 w 88"/>
                <a:gd name="T11" fmla="*/ 44 h 97"/>
                <a:gd name="T12" fmla="*/ 56 w 88"/>
                <a:gd name="T13" fmla="*/ 53 h 97"/>
                <a:gd name="T14" fmla="*/ 64 w 88"/>
                <a:gd name="T15" fmla="*/ 53 h 97"/>
                <a:gd name="T16" fmla="*/ 64 w 88"/>
                <a:gd name="T17" fmla="*/ 62 h 97"/>
                <a:gd name="T18" fmla="*/ 72 w 88"/>
                <a:gd name="T19" fmla="*/ 62 h 97"/>
                <a:gd name="T20" fmla="*/ 72 w 88"/>
                <a:gd name="T21" fmla="*/ 79 h 97"/>
                <a:gd name="T22" fmla="*/ 88 w 88"/>
                <a:gd name="T23" fmla="*/ 79 h 97"/>
                <a:gd name="T24" fmla="*/ 88 w 88"/>
                <a:gd name="T25" fmla="*/ 88 h 97"/>
                <a:gd name="T26" fmla="*/ 88 w 88"/>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8"/>
                <a:gd name="T43" fmla="*/ 0 h 97"/>
                <a:gd name="T44" fmla="*/ 88 w 88"/>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8" h="97">
                  <a:moveTo>
                    <a:pt x="0" y="0"/>
                  </a:moveTo>
                  <a:lnTo>
                    <a:pt x="16" y="35"/>
                  </a:lnTo>
                  <a:lnTo>
                    <a:pt x="24" y="35"/>
                  </a:lnTo>
                  <a:lnTo>
                    <a:pt x="24" y="44"/>
                  </a:lnTo>
                  <a:lnTo>
                    <a:pt x="32" y="44"/>
                  </a:lnTo>
                  <a:lnTo>
                    <a:pt x="48" y="44"/>
                  </a:lnTo>
                  <a:lnTo>
                    <a:pt x="56" y="53"/>
                  </a:lnTo>
                  <a:lnTo>
                    <a:pt x="64" y="53"/>
                  </a:lnTo>
                  <a:lnTo>
                    <a:pt x="64" y="62"/>
                  </a:lnTo>
                  <a:lnTo>
                    <a:pt x="72" y="62"/>
                  </a:lnTo>
                  <a:lnTo>
                    <a:pt x="72" y="79"/>
                  </a:lnTo>
                  <a:lnTo>
                    <a:pt x="88" y="79"/>
                  </a:lnTo>
                  <a:lnTo>
                    <a:pt x="88" y="88"/>
                  </a:lnTo>
                  <a:lnTo>
                    <a:pt x="88"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576" name="Freeform 618"/>
            <p:cNvSpPr>
              <a:spLocks/>
            </p:cNvSpPr>
            <p:nvPr/>
          </p:nvSpPr>
          <p:spPr bwMode="auto">
            <a:xfrm>
              <a:off x="2803" y="3270"/>
              <a:ext cx="56" cy="114"/>
            </a:xfrm>
            <a:custGeom>
              <a:avLst/>
              <a:gdLst>
                <a:gd name="T0" fmla="*/ 56 w 56"/>
                <a:gd name="T1" fmla="*/ 0 h 114"/>
                <a:gd name="T2" fmla="*/ 56 w 56"/>
                <a:gd name="T3" fmla="*/ 9 h 114"/>
                <a:gd name="T4" fmla="*/ 56 w 56"/>
                <a:gd name="T5" fmla="*/ 18 h 114"/>
                <a:gd name="T6" fmla="*/ 56 w 56"/>
                <a:gd name="T7" fmla="*/ 35 h 114"/>
                <a:gd name="T8" fmla="*/ 48 w 56"/>
                <a:gd name="T9" fmla="*/ 44 h 114"/>
                <a:gd name="T10" fmla="*/ 32 w 56"/>
                <a:gd name="T11" fmla="*/ 53 h 114"/>
                <a:gd name="T12" fmla="*/ 16 w 56"/>
                <a:gd name="T13" fmla="*/ 70 h 114"/>
                <a:gd name="T14" fmla="*/ 16 w 56"/>
                <a:gd name="T15" fmla="*/ 79 h 114"/>
                <a:gd name="T16" fmla="*/ 16 w 56"/>
                <a:gd name="T17" fmla="*/ 88 h 114"/>
                <a:gd name="T18" fmla="*/ 0 w 56"/>
                <a:gd name="T19" fmla="*/ 88 h 114"/>
                <a:gd name="T20" fmla="*/ 0 w 56"/>
                <a:gd name="T21" fmla="*/ 105 h 114"/>
                <a:gd name="T22" fmla="*/ 0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56" y="0"/>
                  </a:moveTo>
                  <a:lnTo>
                    <a:pt x="56" y="9"/>
                  </a:lnTo>
                  <a:lnTo>
                    <a:pt x="56" y="18"/>
                  </a:lnTo>
                  <a:lnTo>
                    <a:pt x="56" y="35"/>
                  </a:lnTo>
                  <a:lnTo>
                    <a:pt x="48" y="44"/>
                  </a:lnTo>
                  <a:lnTo>
                    <a:pt x="32" y="53"/>
                  </a:lnTo>
                  <a:lnTo>
                    <a:pt x="16" y="70"/>
                  </a:lnTo>
                  <a:lnTo>
                    <a:pt x="16" y="79"/>
                  </a:lnTo>
                  <a:lnTo>
                    <a:pt x="16" y="88"/>
                  </a:lnTo>
                  <a:lnTo>
                    <a:pt x="0" y="88"/>
                  </a:lnTo>
                  <a:lnTo>
                    <a:pt x="0" y="105"/>
                  </a:lnTo>
                  <a:lnTo>
                    <a:pt x="0"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577" name="Freeform 619"/>
            <p:cNvSpPr>
              <a:spLocks/>
            </p:cNvSpPr>
            <p:nvPr/>
          </p:nvSpPr>
          <p:spPr bwMode="auto">
            <a:xfrm>
              <a:off x="2859" y="3226"/>
              <a:ext cx="72" cy="158"/>
            </a:xfrm>
            <a:custGeom>
              <a:avLst/>
              <a:gdLst>
                <a:gd name="T0" fmla="*/ 0 w 72"/>
                <a:gd name="T1" fmla="*/ 0 h 158"/>
                <a:gd name="T2" fmla="*/ 8 w 72"/>
                <a:gd name="T3" fmla="*/ 44 h 158"/>
                <a:gd name="T4" fmla="*/ 8 w 72"/>
                <a:gd name="T5" fmla="*/ 53 h 158"/>
                <a:gd name="T6" fmla="*/ 24 w 72"/>
                <a:gd name="T7" fmla="*/ 53 h 158"/>
                <a:gd name="T8" fmla="*/ 24 w 72"/>
                <a:gd name="T9" fmla="*/ 62 h 158"/>
                <a:gd name="T10" fmla="*/ 32 w 72"/>
                <a:gd name="T11" fmla="*/ 79 h 158"/>
                <a:gd name="T12" fmla="*/ 40 w 72"/>
                <a:gd name="T13" fmla="*/ 79 h 158"/>
                <a:gd name="T14" fmla="*/ 40 w 72"/>
                <a:gd name="T15" fmla="*/ 88 h 158"/>
                <a:gd name="T16" fmla="*/ 56 w 72"/>
                <a:gd name="T17" fmla="*/ 88 h 158"/>
                <a:gd name="T18" fmla="*/ 56 w 72"/>
                <a:gd name="T19" fmla="*/ 97 h 158"/>
                <a:gd name="T20" fmla="*/ 56 w 72"/>
                <a:gd name="T21" fmla="*/ 114 h 158"/>
                <a:gd name="T22" fmla="*/ 64 w 72"/>
                <a:gd name="T23" fmla="*/ 114 h 158"/>
                <a:gd name="T24" fmla="*/ 64 w 72"/>
                <a:gd name="T25" fmla="*/ 123 h 158"/>
                <a:gd name="T26" fmla="*/ 72 w 72"/>
                <a:gd name="T27" fmla="*/ 132 h 158"/>
                <a:gd name="T28" fmla="*/ 72 w 72"/>
                <a:gd name="T29" fmla="*/ 149 h 158"/>
                <a:gd name="T30" fmla="*/ 64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0" y="0"/>
                  </a:moveTo>
                  <a:lnTo>
                    <a:pt x="8" y="44"/>
                  </a:lnTo>
                  <a:lnTo>
                    <a:pt x="8" y="53"/>
                  </a:lnTo>
                  <a:lnTo>
                    <a:pt x="24" y="53"/>
                  </a:lnTo>
                  <a:lnTo>
                    <a:pt x="24" y="62"/>
                  </a:lnTo>
                  <a:lnTo>
                    <a:pt x="32" y="79"/>
                  </a:lnTo>
                  <a:lnTo>
                    <a:pt x="40" y="79"/>
                  </a:lnTo>
                  <a:lnTo>
                    <a:pt x="40" y="88"/>
                  </a:lnTo>
                  <a:lnTo>
                    <a:pt x="56" y="88"/>
                  </a:lnTo>
                  <a:lnTo>
                    <a:pt x="56" y="97"/>
                  </a:lnTo>
                  <a:lnTo>
                    <a:pt x="56" y="114"/>
                  </a:lnTo>
                  <a:lnTo>
                    <a:pt x="64" y="114"/>
                  </a:lnTo>
                  <a:lnTo>
                    <a:pt x="64" y="123"/>
                  </a:lnTo>
                  <a:lnTo>
                    <a:pt x="72" y="132"/>
                  </a:lnTo>
                  <a:lnTo>
                    <a:pt x="72" y="149"/>
                  </a:lnTo>
                  <a:lnTo>
                    <a:pt x="64"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578" name="Freeform 620"/>
            <p:cNvSpPr>
              <a:spLocks/>
            </p:cNvSpPr>
            <p:nvPr/>
          </p:nvSpPr>
          <p:spPr bwMode="auto">
            <a:xfrm>
              <a:off x="2763" y="3226"/>
              <a:ext cx="96" cy="114"/>
            </a:xfrm>
            <a:custGeom>
              <a:avLst/>
              <a:gdLst>
                <a:gd name="T0" fmla="*/ 96 w 96"/>
                <a:gd name="T1" fmla="*/ 0 h 114"/>
                <a:gd name="T2" fmla="*/ 72 w 96"/>
                <a:gd name="T3" fmla="*/ 35 h 114"/>
                <a:gd name="T4" fmla="*/ 64 w 96"/>
                <a:gd name="T5" fmla="*/ 44 h 114"/>
                <a:gd name="T6" fmla="*/ 56 w 96"/>
                <a:gd name="T7" fmla="*/ 44 h 114"/>
                <a:gd name="T8" fmla="*/ 40 w 96"/>
                <a:gd name="T9" fmla="*/ 44 h 114"/>
                <a:gd name="T10" fmla="*/ 32 w 96"/>
                <a:gd name="T11" fmla="*/ 44 h 114"/>
                <a:gd name="T12" fmla="*/ 32 w 96"/>
                <a:gd name="T13" fmla="*/ 53 h 114"/>
                <a:gd name="T14" fmla="*/ 24 w 96"/>
                <a:gd name="T15" fmla="*/ 53 h 114"/>
                <a:gd name="T16" fmla="*/ 8 w 96"/>
                <a:gd name="T17" fmla="*/ 62 h 114"/>
                <a:gd name="T18" fmla="*/ 0 w 96"/>
                <a:gd name="T19" fmla="*/ 79 h 114"/>
                <a:gd name="T20" fmla="*/ 0 w 96"/>
                <a:gd name="T21" fmla="*/ 88 h 114"/>
                <a:gd name="T22" fmla="*/ 0 w 96"/>
                <a:gd name="T23" fmla="*/ 97 h 114"/>
                <a:gd name="T24" fmla="*/ 0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96" y="0"/>
                  </a:moveTo>
                  <a:lnTo>
                    <a:pt x="72" y="35"/>
                  </a:lnTo>
                  <a:lnTo>
                    <a:pt x="64" y="44"/>
                  </a:lnTo>
                  <a:lnTo>
                    <a:pt x="56" y="44"/>
                  </a:lnTo>
                  <a:lnTo>
                    <a:pt x="40" y="44"/>
                  </a:lnTo>
                  <a:lnTo>
                    <a:pt x="32" y="44"/>
                  </a:lnTo>
                  <a:lnTo>
                    <a:pt x="32" y="53"/>
                  </a:lnTo>
                  <a:lnTo>
                    <a:pt x="24" y="53"/>
                  </a:lnTo>
                  <a:lnTo>
                    <a:pt x="8" y="62"/>
                  </a:lnTo>
                  <a:lnTo>
                    <a:pt x="0" y="79"/>
                  </a:lnTo>
                  <a:lnTo>
                    <a:pt x="0" y="88"/>
                  </a:lnTo>
                  <a:lnTo>
                    <a:pt x="0" y="97"/>
                  </a:lnTo>
                  <a:lnTo>
                    <a:pt x="0"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579" name="Freeform 621"/>
            <p:cNvSpPr>
              <a:spLocks/>
            </p:cNvSpPr>
            <p:nvPr/>
          </p:nvSpPr>
          <p:spPr bwMode="auto">
            <a:xfrm>
              <a:off x="2803" y="3270"/>
              <a:ext cx="48" cy="132"/>
            </a:xfrm>
            <a:custGeom>
              <a:avLst/>
              <a:gdLst>
                <a:gd name="T0" fmla="*/ 0 w 48"/>
                <a:gd name="T1" fmla="*/ 0 h 132"/>
                <a:gd name="T2" fmla="*/ 0 w 48"/>
                <a:gd name="T3" fmla="*/ 9 h 132"/>
                <a:gd name="T4" fmla="*/ 0 w 48"/>
                <a:gd name="T5" fmla="*/ 18 h 132"/>
                <a:gd name="T6" fmla="*/ 0 w 48"/>
                <a:gd name="T7" fmla="*/ 35 h 132"/>
                <a:gd name="T8" fmla="*/ 0 w 48"/>
                <a:gd name="T9" fmla="*/ 44 h 132"/>
                <a:gd name="T10" fmla="*/ 16 w 48"/>
                <a:gd name="T11" fmla="*/ 53 h 132"/>
                <a:gd name="T12" fmla="*/ 24 w 48"/>
                <a:gd name="T13" fmla="*/ 70 h 132"/>
                <a:gd name="T14" fmla="*/ 24 w 48"/>
                <a:gd name="T15" fmla="*/ 79 h 132"/>
                <a:gd name="T16" fmla="*/ 32 w 48"/>
                <a:gd name="T17" fmla="*/ 88 h 132"/>
                <a:gd name="T18" fmla="*/ 32 w 48"/>
                <a:gd name="T19" fmla="*/ 105 h 132"/>
                <a:gd name="T20" fmla="*/ 48 w 48"/>
                <a:gd name="T21" fmla="*/ 105 h 132"/>
                <a:gd name="T22" fmla="*/ 48 w 48"/>
                <a:gd name="T23" fmla="*/ 114 h 132"/>
                <a:gd name="T24" fmla="*/ 48 w 48"/>
                <a:gd name="T25" fmla="*/ 123 h 132"/>
                <a:gd name="T26" fmla="*/ 48 w 48"/>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8"/>
                <a:gd name="T43" fmla="*/ 0 h 132"/>
                <a:gd name="T44" fmla="*/ 48 w 48"/>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8" h="132">
                  <a:moveTo>
                    <a:pt x="0" y="0"/>
                  </a:moveTo>
                  <a:lnTo>
                    <a:pt x="0" y="9"/>
                  </a:lnTo>
                  <a:lnTo>
                    <a:pt x="0" y="18"/>
                  </a:lnTo>
                  <a:lnTo>
                    <a:pt x="0" y="35"/>
                  </a:lnTo>
                  <a:lnTo>
                    <a:pt x="0" y="44"/>
                  </a:lnTo>
                  <a:lnTo>
                    <a:pt x="16" y="53"/>
                  </a:lnTo>
                  <a:lnTo>
                    <a:pt x="24" y="70"/>
                  </a:lnTo>
                  <a:lnTo>
                    <a:pt x="24" y="79"/>
                  </a:lnTo>
                  <a:lnTo>
                    <a:pt x="32" y="88"/>
                  </a:lnTo>
                  <a:lnTo>
                    <a:pt x="32" y="105"/>
                  </a:lnTo>
                  <a:lnTo>
                    <a:pt x="48" y="105"/>
                  </a:lnTo>
                  <a:lnTo>
                    <a:pt x="48" y="114"/>
                  </a:lnTo>
                  <a:lnTo>
                    <a:pt x="48" y="123"/>
                  </a:lnTo>
                  <a:lnTo>
                    <a:pt x="48"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580" name="Freeform 622"/>
            <p:cNvSpPr>
              <a:spLocks/>
            </p:cNvSpPr>
            <p:nvPr/>
          </p:nvSpPr>
          <p:spPr bwMode="auto">
            <a:xfrm>
              <a:off x="2851" y="3305"/>
              <a:ext cx="40" cy="88"/>
            </a:xfrm>
            <a:custGeom>
              <a:avLst/>
              <a:gdLst>
                <a:gd name="T0" fmla="*/ 40 w 40"/>
                <a:gd name="T1" fmla="*/ 0 h 88"/>
                <a:gd name="T2" fmla="*/ 40 w 40"/>
                <a:gd name="T3" fmla="*/ 26 h 88"/>
                <a:gd name="T4" fmla="*/ 32 w 40"/>
                <a:gd name="T5" fmla="*/ 35 h 88"/>
                <a:gd name="T6" fmla="*/ 24 w 40"/>
                <a:gd name="T7" fmla="*/ 44 h 88"/>
                <a:gd name="T8" fmla="*/ 8 w 40"/>
                <a:gd name="T9" fmla="*/ 44 h 88"/>
                <a:gd name="T10" fmla="*/ 8 w 40"/>
                <a:gd name="T11" fmla="*/ 62 h 88"/>
                <a:gd name="T12" fmla="*/ 0 w 40"/>
                <a:gd name="T13" fmla="*/ 62 h 88"/>
                <a:gd name="T14" fmla="*/ 0 w 40"/>
                <a:gd name="T15" fmla="*/ 70 h 88"/>
                <a:gd name="T16" fmla="*/ 0 w 40"/>
                <a:gd name="T17" fmla="*/ 79 h 88"/>
                <a:gd name="T18" fmla="*/ 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40" y="0"/>
                  </a:moveTo>
                  <a:lnTo>
                    <a:pt x="40" y="26"/>
                  </a:lnTo>
                  <a:lnTo>
                    <a:pt x="32" y="35"/>
                  </a:lnTo>
                  <a:lnTo>
                    <a:pt x="24" y="44"/>
                  </a:lnTo>
                  <a:lnTo>
                    <a:pt x="8" y="44"/>
                  </a:lnTo>
                  <a:lnTo>
                    <a:pt x="8" y="62"/>
                  </a:lnTo>
                  <a:lnTo>
                    <a:pt x="0" y="62"/>
                  </a:lnTo>
                  <a:lnTo>
                    <a:pt x="0" y="70"/>
                  </a:lnTo>
                  <a:lnTo>
                    <a:pt x="0" y="79"/>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581" name="Freeform 623"/>
            <p:cNvSpPr>
              <a:spLocks/>
            </p:cNvSpPr>
            <p:nvPr/>
          </p:nvSpPr>
          <p:spPr bwMode="auto">
            <a:xfrm>
              <a:off x="2867" y="3279"/>
              <a:ext cx="64" cy="140"/>
            </a:xfrm>
            <a:custGeom>
              <a:avLst/>
              <a:gdLst>
                <a:gd name="T0" fmla="*/ 64 w 64"/>
                <a:gd name="T1" fmla="*/ 0 h 140"/>
                <a:gd name="T2" fmla="*/ 56 w 64"/>
                <a:gd name="T3" fmla="*/ 61 h 140"/>
                <a:gd name="T4" fmla="*/ 48 w 64"/>
                <a:gd name="T5" fmla="*/ 70 h 140"/>
                <a:gd name="T6" fmla="*/ 32 w 64"/>
                <a:gd name="T7" fmla="*/ 79 h 140"/>
                <a:gd name="T8" fmla="*/ 32 w 64"/>
                <a:gd name="T9" fmla="*/ 105 h 140"/>
                <a:gd name="T10" fmla="*/ 24 w 64"/>
                <a:gd name="T11" fmla="*/ 114 h 140"/>
                <a:gd name="T12" fmla="*/ 24 w 64"/>
                <a:gd name="T13" fmla="*/ 123 h 140"/>
                <a:gd name="T14" fmla="*/ 16 w 64"/>
                <a:gd name="T15" fmla="*/ 123 h 140"/>
                <a:gd name="T16" fmla="*/ 0 w 64"/>
                <a:gd name="T17" fmla="*/ 123 h 140"/>
                <a:gd name="T18" fmla="*/ 0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64" y="0"/>
                  </a:moveTo>
                  <a:lnTo>
                    <a:pt x="56" y="61"/>
                  </a:lnTo>
                  <a:lnTo>
                    <a:pt x="48" y="70"/>
                  </a:lnTo>
                  <a:lnTo>
                    <a:pt x="32" y="79"/>
                  </a:lnTo>
                  <a:lnTo>
                    <a:pt x="32" y="105"/>
                  </a:lnTo>
                  <a:lnTo>
                    <a:pt x="24" y="114"/>
                  </a:lnTo>
                  <a:lnTo>
                    <a:pt x="24" y="123"/>
                  </a:lnTo>
                  <a:lnTo>
                    <a:pt x="16" y="123"/>
                  </a:lnTo>
                  <a:lnTo>
                    <a:pt x="0" y="123"/>
                  </a:lnTo>
                  <a:lnTo>
                    <a:pt x="0"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582" name="Freeform 624"/>
            <p:cNvSpPr>
              <a:spLocks/>
            </p:cNvSpPr>
            <p:nvPr/>
          </p:nvSpPr>
          <p:spPr bwMode="auto">
            <a:xfrm>
              <a:off x="2883" y="3226"/>
              <a:ext cx="104" cy="193"/>
            </a:xfrm>
            <a:custGeom>
              <a:avLst/>
              <a:gdLst>
                <a:gd name="T0" fmla="*/ 0 w 104"/>
                <a:gd name="T1" fmla="*/ 0 h 193"/>
                <a:gd name="T2" fmla="*/ 16 w 104"/>
                <a:gd name="T3" fmla="*/ 18 h 193"/>
                <a:gd name="T4" fmla="*/ 32 w 104"/>
                <a:gd name="T5" fmla="*/ 35 h 193"/>
                <a:gd name="T6" fmla="*/ 40 w 104"/>
                <a:gd name="T7" fmla="*/ 44 h 193"/>
                <a:gd name="T8" fmla="*/ 40 w 104"/>
                <a:gd name="T9" fmla="*/ 53 h 193"/>
                <a:gd name="T10" fmla="*/ 48 w 104"/>
                <a:gd name="T11" fmla="*/ 53 h 193"/>
                <a:gd name="T12" fmla="*/ 48 w 104"/>
                <a:gd name="T13" fmla="*/ 62 h 193"/>
                <a:gd name="T14" fmla="*/ 56 w 104"/>
                <a:gd name="T15" fmla="*/ 62 h 193"/>
                <a:gd name="T16" fmla="*/ 72 w 104"/>
                <a:gd name="T17" fmla="*/ 79 h 193"/>
                <a:gd name="T18" fmla="*/ 72 w 104"/>
                <a:gd name="T19" fmla="*/ 88 h 193"/>
                <a:gd name="T20" fmla="*/ 80 w 104"/>
                <a:gd name="T21" fmla="*/ 88 h 193"/>
                <a:gd name="T22" fmla="*/ 80 w 104"/>
                <a:gd name="T23" fmla="*/ 97 h 193"/>
                <a:gd name="T24" fmla="*/ 88 w 104"/>
                <a:gd name="T25" fmla="*/ 97 h 193"/>
                <a:gd name="T26" fmla="*/ 88 w 104"/>
                <a:gd name="T27" fmla="*/ 114 h 193"/>
                <a:gd name="T28" fmla="*/ 88 w 104"/>
                <a:gd name="T29" fmla="*/ 123 h 193"/>
                <a:gd name="T30" fmla="*/ 104 w 104"/>
                <a:gd name="T31" fmla="*/ 132 h 193"/>
                <a:gd name="T32" fmla="*/ 104 w 104"/>
                <a:gd name="T33" fmla="*/ 149 h 193"/>
                <a:gd name="T34" fmla="*/ 104 w 104"/>
                <a:gd name="T35" fmla="*/ 158 h 193"/>
                <a:gd name="T36" fmla="*/ 104 w 104"/>
                <a:gd name="T37" fmla="*/ 167 h 193"/>
                <a:gd name="T38" fmla="*/ 104 w 104"/>
                <a:gd name="T39" fmla="*/ 176 h 193"/>
                <a:gd name="T40" fmla="*/ 104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0" y="0"/>
                  </a:moveTo>
                  <a:lnTo>
                    <a:pt x="16" y="18"/>
                  </a:lnTo>
                  <a:lnTo>
                    <a:pt x="32" y="35"/>
                  </a:lnTo>
                  <a:lnTo>
                    <a:pt x="40" y="44"/>
                  </a:lnTo>
                  <a:lnTo>
                    <a:pt x="40" y="53"/>
                  </a:lnTo>
                  <a:lnTo>
                    <a:pt x="48" y="53"/>
                  </a:lnTo>
                  <a:lnTo>
                    <a:pt x="48" y="62"/>
                  </a:lnTo>
                  <a:lnTo>
                    <a:pt x="56" y="62"/>
                  </a:lnTo>
                  <a:lnTo>
                    <a:pt x="72" y="79"/>
                  </a:lnTo>
                  <a:lnTo>
                    <a:pt x="72" y="88"/>
                  </a:lnTo>
                  <a:lnTo>
                    <a:pt x="80" y="88"/>
                  </a:lnTo>
                  <a:lnTo>
                    <a:pt x="80" y="97"/>
                  </a:lnTo>
                  <a:lnTo>
                    <a:pt x="88" y="97"/>
                  </a:lnTo>
                  <a:lnTo>
                    <a:pt x="88" y="114"/>
                  </a:lnTo>
                  <a:lnTo>
                    <a:pt x="88" y="123"/>
                  </a:lnTo>
                  <a:lnTo>
                    <a:pt x="104" y="132"/>
                  </a:lnTo>
                  <a:lnTo>
                    <a:pt x="104" y="149"/>
                  </a:lnTo>
                  <a:lnTo>
                    <a:pt x="104" y="158"/>
                  </a:lnTo>
                  <a:lnTo>
                    <a:pt x="104" y="167"/>
                  </a:lnTo>
                  <a:lnTo>
                    <a:pt x="104" y="176"/>
                  </a:lnTo>
                  <a:lnTo>
                    <a:pt x="104"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583" name="Freeform 625"/>
            <p:cNvSpPr>
              <a:spLocks/>
            </p:cNvSpPr>
            <p:nvPr/>
          </p:nvSpPr>
          <p:spPr bwMode="auto">
            <a:xfrm>
              <a:off x="2779" y="3305"/>
              <a:ext cx="16" cy="106"/>
            </a:xfrm>
            <a:custGeom>
              <a:avLst/>
              <a:gdLst>
                <a:gd name="T0" fmla="*/ 8 w 16"/>
                <a:gd name="T1" fmla="*/ 0 h 106"/>
                <a:gd name="T2" fmla="*/ 8 w 16"/>
                <a:gd name="T3" fmla="*/ 9 h 106"/>
                <a:gd name="T4" fmla="*/ 8 w 16"/>
                <a:gd name="T5" fmla="*/ 26 h 106"/>
                <a:gd name="T6" fmla="*/ 8 w 16"/>
                <a:gd name="T7" fmla="*/ 35 h 106"/>
                <a:gd name="T8" fmla="*/ 16 w 16"/>
                <a:gd name="T9" fmla="*/ 35 h 106"/>
                <a:gd name="T10" fmla="*/ 16 w 16"/>
                <a:gd name="T11" fmla="*/ 44 h 106"/>
                <a:gd name="T12" fmla="*/ 16 w 16"/>
                <a:gd name="T13" fmla="*/ 62 h 106"/>
                <a:gd name="T14" fmla="*/ 8 w 16"/>
                <a:gd name="T15" fmla="*/ 70 h 106"/>
                <a:gd name="T16" fmla="*/ 8 w 16"/>
                <a:gd name="T17" fmla="*/ 79 h 106"/>
                <a:gd name="T18" fmla="*/ 0 w 16"/>
                <a:gd name="T19" fmla="*/ 88 h 106"/>
                <a:gd name="T20" fmla="*/ 0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16" y="35"/>
                  </a:lnTo>
                  <a:lnTo>
                    <a:pt x="16" y="44"/>
                  </a:lnTo>
                  <a:lnTo>
                    <a:pt x="16" y="62"/>
                  </a:lnTo>
                  <a:lnTo>
                    <a:pt x="8" y="70"/>
                  </a:lnTo>
                  <a:lnTo>
                    <a:pt x="8" y="79"/>
                  </a:lnTo>
                  <a:lnTo>
                    <a:pt x="0" y="88"/>
                  </a:lnTo>
                  <a:lnTo>
                    <a:pt x="0"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584" name="Freeform 626"/>
            <p:cNvSpPr>
              <a:spLocks/>
            </p:cNvSpPr>
            <p:nvPr/>
          </p:nvSpPr>
          <p:spPr bwMode="auto">
            <a:xfrm>
              <a:off x="2803" y="3375"/>
              <a:ext cx="16" cy="62"/>
            </a:xfrm>
            <a:custGeom>
              <a:avLst/>
              <a:gdLst>
                <a:gd name="T0" fmla="*/ 0 w 16"/>
                <a:gd name="T1" fmla="*/ 0 h 62"/>
                <a:gd name="T2" fmla="*/ 16 w 16"/>
                <a:gd name="T3" fmla="*/ 9 h 62"/>
                <a:gd name="T4" fmla="*/ 16 w 16"/>
                <a:gd name="T5" fmla="*/ 18 h 62"/>
                <a:gd name="T6" fmla="*/ 16 w 16"/>
                <a:gd name="T7" fmla="*/ 27 h 62"/>
                <a:gd name="T8" fmla="*/ 16 w 16"/>
                <a:gd name="T9" fmla="*/ 44 h 62"/>
                <a:gd name="T10" fmla="*/ 16 w 16"/>
                <a:gd name="T11" fmla="*/ 53 h 62"/>
                <a:gd name="T12" fmla="*/ 16 w 16"/>
                <a:gd name="T13" fmla="*/ 62 h 62"/>
                <a:gd name="T14" fmla="*/ 0 60000 65536"/>
                <a:gd name="T15" fmla="*/ 0 60000 65536"/>
                <a:gd name="T16" fmla="*/ 0 60000 65536"/>
                <a:gd name="T17" fmla="*/ 0 60000 65536"/>
                <a:gd name="T18" fmla="*/ 0 60000 65536"/>
                <a:gd name="T19" fmla="*/ 0 60000 65536"/>
                <a:gd name="T20" fmla="*/ 0 60000 65536"/>
                <a:gd name="T21" fmla="*/ 0 w 16"/>
                <a:gd name="T22" fmla="*/ 0 h 62"/>
                <a:gd name="T23" fmla="*/ 16 w 16"/>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2">
                  <a:moveTo>
                    <a:pt x="0" y="0"/>
                  </a:moveTo>
                  <a:lnTo>
                    <a:pt x="16" y="9"/>
                  </a:lnTo>
                  <a:lnTo>
                    <a:pt x="16" y="18"/>
                  </a:lnTo>
                  <a:lnTo>
                    <a:pt x="16" y="27"/>
                  </a:lnTo>
                  <a:lnTo>
                    <a:pt x="16" y="44"/>
                  </a:lnTo>
                  <a:lnTo>
                    <a:pt x="16" y="53"/>
                  </a:lnTo>
                  <a:lnTo>
                    <a:pt x="16"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585" name="Freeform 627"/>
            <p:cNvSpPr>
              <a:spLocks/>
            </p:cNvSpPr>
            <p:nvPr/>
          </p:nvSpPr>
          <p:spPr bwMode="auto">
            <a:xfrm>
              <a:off x="2731" y="3340"/>
              <a:ext cx="40" cy="79"/>
            </a:xfrm>
            <a:custGeom>
              <a:avLst/>
              <a:gdLst>
                <a:gd name="T0" fmla="*/ 32 w 40"/>
                <a:gd name="T1" fmla="*/ 0 h 79"/>
                <a:gd name="T2" fmla="*/ 40 w 40"/>
                <a:gd name="T3" fmla="*/ 9 h 79"/>
                <a:gd name="T4" fmla="*/ 32 w 40"/>
                <a:gd name="T5" fmla="*/ 18 h 79"/>
                <a:gd name="T6" fmla="*/ 32 w 40"/>
                <a:gd name="T7" fmla="*/ 35 h 79"/>
                <a:gd name="T8" fmla="*/ 24 w 40"/>
                <a:gd name="T9" fmla="*/ 35 h 79"/>
                <a:gd name="T10" fmla="*/ 8 w 40"/>
                <a:gd name="T11" fmla="*/ 44 h 79"/>
                <a:gd name="T12" fmla="*/ 0 w 40"/>
                <a:gd name="T13" fmla="*/ 53 h 79"/>
                <a:gd name="T14" fmla="*/ 0 w 40"/>
                <a:gd name="T15" fmla="*/ 62 h 79"/>
                <a:gd name="T16" fmla="*/ 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32" y="0"/>
                  </a:moveTo>
                  <a:lnTo>
                    <a:pt x="40" y="9"/>
                  </a:lnTo>
                  <a:lnTo>
                    <a:pt x="32" y="18"/>
                  </a:lnTo>
                  <a:lnTo>
                    <a:pt x="32" y="35"/>
                  </a:lnTo>
                  <a:lnTo>
                    <a:pt x="24" y="35"/>
                  </a:lnTo>
                  <a:lnTo>
                    <a:pt x="8" y="44"/>
                  </a:lnTo>
                  <a:lnTo>
                    <a:pt x="0" y="53"/>
                  </a:lnTo>
                  <a:lnTo>
                    <a:pt x="0" y="62"/>
                  </a:lnTo>
                  <a:lnTo>
                    <a:pt x="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586" name="Freeform 628"/>
            <p:cNvSpPr>
              <a:spLocks/>
            </p:cNvSpPr>
            <p:nvPr/>
          </p:nvSpPr>
          <p:spPr bwMode="auto">
            <a:xfrm>
              <a:off x="2715" y="3288"/>
              <a:ext cx="56" cy="70"/>
            </a:xfrm>
            <a:custGeom>
              <a:avLst/>
              <a:gdLst>
                <a:gd name="T0" fmla="*/ 56 w 56"/>
                <a:gd name="T1" fmla="*/ 0 h 70"/>
                <a:gd name="T2" fmla="*/ 48 w 56"/>
                <a:gd name="T3" fmla="*/ 0 h 70"/>
                <a:gd name="T4" fmla="*/ 40 w 56"/>
                <a:gd name="T5" fmla="*/ 0 h 70"/>
                <a:gd name="T6" fmla="*/ 24 w 56"/>
                <a:gd name="T7" fmla="*/ 17 h 70"/>
                <a:gd name="T8" fmla="*/ 16 w 56"/>
                <a:gd name="T9" fmla="*/ 17 h 70"/>
                <a:gd name="T10" fmla="*/ 16 w 56"/>
                <a:gd name="T11" fmla="*/ 26 h 70"/>
                <a:gd name="T12" fmla="*/ 8 w 56"/>
                <a:gd name="T13" fmla="*/ 26 h 70"/>
                <a:gd name="T14" fmla="*/ 8 w 56"/>
                <a:gd name="T15" fmla="*/ 35 h 70"/>
                <a:gd name="T16" fmla="*/ 8 w 56"/>
                <a:gd name="T17" fmla="*/ 52 h 70"/>
                <a:gd name="T18" fmla="*/ 0 w 56"/>
                <a:gd name="T19" fmla="*/ 61 h 70"/>
                <a:gd name="T20" fmla="*/ 0 w 56"/>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6"/>
                <a:gd name="T34" fmla="*/ 0 h 70"/>
                <a:gd name="T35" fmla="*/ 56 w 56"/>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6" h="70">
                  <a:moveTo>
                    <a:pt x="56" y="0"/>
                  </a:moveTo>
                  <a:lnTo>
                    <a:pt x="48" y="0"/>
                  </a:lnTo>
                  <a:lnTo>
                    <a:pt x="40" y="0"/>
                  </a:lnTo>
                  <a:lnTo>
                    <a:pt x="24" y="17"/>
                  </a:lnTo>
                  <a:lnTo>
                    <a:pt x="16" y="17"/>
                  </a:lnTo>
                  <a:lnTo>
                    <a:pt x="16" y="26"/>
                  </a:lnTo>
                  <a:lnTo>
                    <a:pt x="8" y="26"/>
                  </a:lnTo>
                  <a:lnTo>
                    <a:pt x="8" y="35"/>
                  </a:lnTo>
                  <a:lnTo>
                    <a:pt x="8" y="52"/>
                  </a:lnTo>
                  <a:lnTo>
                    <a:pt x="0" y="61"/>
                  </a:lnTo>
                  <a:lnTo>
                    <a:pt x="0"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587" name="Freeform 629"/>
            <p:cNvSpPr>
              <a:spLocks/>
            </p:cNvSpPr>
            <p:nvPr/>
          </p:nvSpPr>
          <p:spPr bwMode="auto">
            <a:xfrm>
              <a:off x="2979" y="3331"/>
              <a:ext cx="72" cy="80"/>
            </a:xfrm>
            <a:custGeom>
              <a:avLst/>
              <a:gdLst>
                <a:gd name="T0" fmla="*/ 0 w 72"/>
                <a:gd name="T1" fmla="*/ 0 h 80"/>
                <a:gd name="T2" fmla="*/ 0 w 72"/>
                <a:gd name="T3" fmla="*/ 9 h 80"/>
                <a:gd name="T4" fmla="*/ 8 w 72"/>
                <a:gd name="T5" fmla="*/ 9 h 80"/>
                <a:gd name="T6" fmla="*/ 16 w 72"/>
                <a:gd name="T7" fmla="*/ 9 h 80"/>
                <a:gd name="T8" fmla="*/ 32 w 72"/>
                <a:gd name="T9" fmla="*/ 18 h 80"/>
                <a:gd name="T10" fmla="*/ 40 w 72"/>
                <a:gd name="T11" fmla="*/ 36 h 80"/>
                <a:gd name="T12" fmla="*/ 48 w 72"/>
                <a:gd name="T13" fmla="*/ 44 h 80"/>
                <a:gd name="T14" fmla="*/ 64 w 72"/>
                <a:gd name="T15" fmla="*/ 53 h 80"/>
                <a:gd name="T16" fmla="*/ 64 w 72"/>
                <a:gd name="T17" fmla="*/ 62 h 80"/>
                <a:gd name="T18" fmla="*/ 64 w 72"/>
                <a:gd name="T19" fmla="*/ 80 h 80"/>
                <a:gd name="T20" fmla="*/ 72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0" y="0"/>
                  </a:moveTo>
                  <a:lnTo>
                    <a:pt x="0" y="9"/>
                  </a:lnTo>
                  <a:lnTo>
                    <a:pt x="8" y="9"/>
                  </a:lnTo>
                  <a:lnTo>
                    <a:pt x="16" y="9"/>
                  </a:lnTo>
                  <a:lnTo>
                    <a:pt x="32" y="18"/>
                  </a:lnTo>
                  <a:lnTo>
                    <a:pt x="40" y="36"/>
                  </a:lnTo>
                  <a:lnTo>
                    <a:pt x="48" y="44"/>
                  </a:lnTo>
                  <a:lnTo>
                    <a:pt x="64" y="53"/>
                  </a:lnTo>
                  <a:lnTo>
                    <a:pt x="64" y="62"/>
                  </a:lnTo>
                  <a:lnTo>
                    <a:pt x="64" y="80"/>
                  </a:lnTo>
                  <a:lnTo>
                    <a:pt x="72"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588" name="Freeform 630"/>
            <p:cNvSpPr>
              <a:spLocks/>
            </p:cNvSpPr>
            <p:nvPr/>
          </p:nvSpPr>
          <p:spPr bwMode="auto">
            <a:xfrm>
              <a:off x="2931" y="3323"/>
              <a:ext cx="40" cy="105"/>
            </a:xfrm>
            <a:custGeom>
              <a:avLst/>
              <a:gdLst>
                <a:gd name="T0" fmla="*/ 40 w 40"/>
                <a:gd name="T1" fmla="*/ 0 h 105"/>
                <a:gd name="T2" fmla="*/ 32 w 40"/>
                <a:gd name="T3" fmla="*/ 17 h 105"/>
                <a:gd name="T4" fmla="*/ 32 w 40"/>
                <a:gd name="T5" fmla="*/ 26 h 105"/>
                <a:gd name="T6" fmla="*/ 32 w 40"/>
                <a:gd name="T7" fmla="*/ 35 h 105"/>
                <a:gd name="T8" fmla="*/ 24 w 40"/>
                <a:gd name="T9" fmla="*/ 35 h 105"/>
                <a:gd name="T10" fmla="*/ 24 w 40"/>
                <a:gd name="T11" fmla="*/ 52 h 105"/>
                <a:gd name="T12" fmla="*/ 8 w 40"/>
                <a:gd name="T13" fmla="*/ 61 h 105"/>
                <a:gd name="T14" fmla="*/ 0 w 40"/>
                <a:gd name="T15" fmla="*/ 70 h 105"/>
                <a:gd name="T16" fmla="*/ 0 w 40"/>
                <a:gd name="T17" fmla="*/ 79 h 105"/>
                <a:gd name="T18" fmla="*/ 0 w 40"/>
                <a:gd name="T19" fmla="*/ 96 h 105"/>
                <a:gd name="T20" fmla="*/ 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40" y="0"/>
                  </a:moveTo>
                  <a:lnTo>
                    <a:pt x="32" y="17"/>
                  </a:lnTo>
                  <a:lnTo>
                    <a:pt x="32" y="26"/>
                  </a:lnTo>
                  <a:lnTo>
                    <a:pt x="32" y="35"/>
                  </a:lnTo>
                  <a:lnTo>
                    <a:pt x="24" y="35"/>
                  </a:lnTo>
                  <a:lnTo>
                    <a:pt x="24" y="52"/>
                  </a:lnTo>
                  <a:lnTo>
                    <a:pt x="8" y="61"/>
                  </a:lnTo>
                  <a:lnTo>
                    <a:pt x="0" y="70"/>
                  </a:lnTo>
                  <a:lnTo>
                    <a:pt x="0" y="79"/>
                  </a:lnTo>
                  <a:lnTo>
                    <a:pt x="0" y="96"/>
                  </a:lnTo>
                  <a:lnTo>
                    <a:pt x="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589" name="Freeform 631"/>
            <p:cNvSpPr>
              <a:spLocks/>
            </p:cNvSpPr>
            <p:nvPr/>
          </p:nvSpPr>
          <p:spPr bwMode="auto">
            <a:xfrm>
              <a:off x="2995" y="3411"/>
              <a:ext cx="48" cy="70"/>
            </a:xfrm>
            <a:custGeom>
              <a:avLst/>
              <a:gdLst>
                <a:gd name="T0" fmla="*/ 0 w 48"/>
                <a:gd name="T1" fmla="*/ 0 h 70"/>
                <a:gd name="T2" fmla="*/ 0 w 48"/>
                <a:gd name="T3" fmla="*/ 8 h 70"/>
                <a:gd name="T4" fmla="*/ 16 w 48"/>
                <a:gd name="T5" fmla="*/ 8 h 70"/>
                <a:gd name="T6" fmla="*/ 24 w 48"/>
                <a:gd name="T7" fmla="*/ 17 h 70"/>
                <a:gd name="T8" fmla="*/ 32 w 48"/>
                <a:gd name="T9" fmla="*/ 17 h 70"/>
                <a:gd name="T10" fmla="*/ 32 w 48"/>
                <a:gd name="T11" fmla="*/ 35 h 70"/>
                <a:gd name="T12" fmla="*/ 48 w 48"/>
                <a:gd name="T13" fmla="*/ 44 h 70"/>
                <a:gd name="T14" fmla="*/ 48 w 48"/>
                <a:gd name="T15" fmla="*/ 52 h 70"/>
                <a:gd name="T16" fmla="*/ 48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0" y="0"/>
                  </a:moveTo>
                  <a:lnTo>
                    <a:pt x="0" y="8"/>
                  </a:lnTo>
                  <a:lnTo>
                    <a:pt x="16" y="8"/>
                  </a:lnTo>
                  <a:lnTo>
                    <a:pt x="24" y="17"/>
                  </a:lnTo>
                  <a:lnTo>
                    <a:pt x="32" y="17"/>
                  </a:lnTo>
                  <a:lnTo>
                    <a:pt x="32" y="35"/>
                  </a:lnTo>
                  <a:lnTo>
                    <a:pt x="48" y="44"/>
                  </a:lnTo>
                  <a:lnTo>
                    <a:pt x="48" y="52"/>
                  </a:lnTo>
                  <a:lnTo>
                    <a:pt x="48"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590" name="Freeform 632"/>
            <p:cNvSpPr>
              <a:spLocks/>
            </p:cNvSpPr>
            <p:nvPr/>
          </p:nvSpPr>
          <p:spPr bwMode="auto">
            <a:xfrm>
              <a:off x="2907" y="3419"/>
              <a:ext cx="24" cy="71"/>
            </a:xfrm>
            <a:custGeom>
              <a:avLst/>
              <a:gdLst>
                <a:gd name="T0" fmla="*/ 0 w 24"/>
                <a:gd name="T1" fmla="*/ 0 h 71"/>
                <a:gd name="T2" fmla="*/ 0 w 24"/>
                <a:gd name="T3" fmla="*/ 9 h 71"/>
                <a:gd name="T4" fmla="*/ 8 w 24"/>
                <a:gd name="T5" fmla="*/ 27 h 71"/>
                <a:gd name="T6" fmla="*/ 16 w 24"/>
                <a:gd name="T7" fmla="*/ 36 h 71"/>
                <a:gd name="T8" fmla="*/ 16 w 24"/>
                <a:gd name="T9" fmla="*/ 44 h 71"/>
                <a:gd name="T10" fmla="*/ 16 w 24"/>
                <a:gd name="T11" fmla="*/ 62 h 71"/>
                <a:gd name="T12" fmla="*/ 24 w 24"/>
                <a:gd name="T13" fmla="*/ 62 h 71"/>
                <a:gd name="T14" fmla="*/ 24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0" y="0"/>
                  </a:moveTo>
                  <a:lnTo>
                    <a:pt x="0" y="9"/>
                  </a:lnTo>
                  <a:lnTo>
                    <a:pt x="8" y="27"/>
                  </a:lnTo>
                  <a:lnTo>
                    <a:pt x="16" y="36"/>
                  </a:lnTo>
                  <a:lnTo>
                    <a:pt x="16" y="44"/>
                  </a:lnTo>
                  <a:lnTo>
                    <a:pt x="16" y="62"/>
                  </a:lnTo>
                  <a:lnTo>
                    <a:pt x="24" y="62"/>
                  </a:lnTo>
                  <a:lnTo>
                    <a:pt x="24"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591" name="Freeform 633"/>
            <p:cNvSpPr>
              <a:spLocks/>
            </p:cNvSpPr>
            <p:nvPr/>
          </p:nvSpPr>
          <p:spPr bwMode="auto">
            <a:xfrm>
              <a:off x="2779" y="3419"/>
              <a:ext cx="48" cy="71"/>
            </a:xfrm>
            <a:custGeom>
              <a:avLst/>
              <a:gdLst>
                <a:gd name="T0" fmla="*/ 48 w 48"/>
                <a:gd name="T1" fmla="*/ 0 h 71"/>
                <a:gd name="T2" fmla="*/ 40 w 48"/>
                <a:gd name="T3" fmla="*/ 9 h 71"/>
                <a:gd name="T4" fmla="*/ 32 w 48"/>
                <a:gd name="T5" fmla="*/ 27 h 71"/>
                <a:gd name="T6" fmla="*/ 16 w 48"/>
                <a:gd name="T7" fmla="*/ 36 h 71"/>
                <a:gd name="T8" fmla="*/ 8 w 48"/>
                <a:gd name="T9" fmla="*/ 44 h 71"/>
                <a:gd name="T10" fmla="*/ 0 w 48"/>
                <a:gd name="T11" fmla="*/ 44 h 71"/>
                <a:gd name="T12" fmla="*/ 0 w 48"/>
                <a:gd name="T13" fmla="*/ 62 h 71"/>
                <a:gd name="T14" fmla="*/ 0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48" y="0"/>
                  </a:moveTo>
                  <a:lnTo>
                    <a:pt x="40" y="9"/>
                  </a:lnTo>
                  <a:lnTo>
                    <a:pt x="32" y="27"/>
                  </a:lnTo>
                  <a:lnTo>
                    <a:pt x="16" y="36"/>
                  </a:lnTo>
                  <a:lnTo>
                    <a:pt x="8" y="44"/>
                  </a:lnTo>
                  <a:lnTo>
                    <a:pt x="0" y="44"/>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592" name="Freeform 634"/>
            <p:cNvSpPr>
              <a:spLocks/>
            </p:cNvSpPr>
            <p:nvPr/>
          </p:nvSpPr>
          <p:spPr bwMode="auto">
            <a:xfrm>
              <a:off x="2787" y="3367"/>
              <a:ext cx="72" cy="123"/>
            </a:xfrm>
            <a:custGeom>
              <a:avLst/>
              <a:gdLst>
                <a:gd name="T0" fmla="*/ 8 w 72"/>
                <a:gd name="T1" fmla="*/ 0 h 123"/>
                <a:gd name="T2" fmla="*/ 0 w 72"/>
                <a:gd name="T3" fmla="*/ 8 h 123"/>
                <a:gd name="T4" fmla="*/ 8 w 72"/>
                <a:gd name="T5" fmla="*/ 17 h 123"/>
                <a:gd name="T6" fmla="*/ 8 w 72"/>
                <a:gd name="T7" fmla="*/ 26 h 123"/>
                <a:gd name="T8" fmla="*/ 24 w 72"/>
                <a:gd name="T9" fmla="*/ 44 h 123"/>
                <a:gd name="T10" fmla="*/ 32 w 72"/>
                <a:gd name="T11" fmla="*/ 52 h 123"/>
                <a:gd name="T12" fmla="*/ 40 w 72"/>
                <a:gd name="T13" fmla="*/ 61 h 123"/>
                <a:gd name="T14" fmla="*/ 56 w 72"/>
                <a:gd name="T15" fmla="*/ 79 h 123"/>
                <a:gd name="T16" fmla="*/ 64 w 72"/>
                <a:gd name="T17" fmla="*/ 88 h 123"/>
                <a:gd name="T18" fmla="*/ 72 w 72"/>
                <a:gd name="T19" fmla="*/ 96 h 123"/>
                <a:gd name="T20" fmla="*/ 72 w 72"/>
                <a:gd name="T21" fmla="*/ 114 h 123"/>
                <a:gd name="T22" fmla="*/ 72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8" y="0"/>
                  </a:moveTo>
                  <a:lnTo>
                    <a:pt x="0" y="8"/>
                  </a:lnTo>
                  <a:lnTo>
                    <a:pt x="8" y="17"/>
                  </a:lnTo>
                  <a:lnTo>
                    <a:pt x="8" y="26"/>
                  </a:lnTo>
                  <a:lnTo>
                    <a:pt x="24" y="44"/>
                  </a:lnTo>
                  <a:lnTo>
                    <a:pt x="32" y="52"/>
                  </a:lnTo>
                  <a:lnTo>
                    <a:pt x="40" y="61"/>
                  </a:lnTo>
                  <a:lnTo>
                    <a:pt x="56" y="79"/>
                  </a:lnTo>
                  <a:lnTo>
                    <a:pt x="64" y="88"/>
                  </a:lnTo>
                  <a:lnTo>
                    <a:pt x="72" y="96"/>
                  </a:lnTo>
                  <a:lnTo>
                    <a:pt x="72" y="114"/>
                  </a:lnTo>
                  <a:lnTo>
                    <a:pt x="72"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593" name="Freeform 635"/>
            <p:cNvSpPr>
              <a:spLocks/>
            </p:cNvSpPr>
            <p:nvPr/>
          </p:nvSpPr>
          <p:spPr bwMode="auto">
            <a:xfrm>
              <a:off x="2731" y="3331"/>
              <a:ext cx="16" cy="115"/>
            </a:xfrm>
            <a:custGeom>
              <a:avLst/>
              <a:gdLst>
                <a:gd name="T0" fmla="*/ 0 w 16"/>
                <a:gd name="T1" fmla="*/ 0 h 115"/>
                <a:gd name="T2" fmla="*/ 16 w 16"/>
                <a:gd name="T3" fmla="*/ 18 h 115"/>
                <a:gd name="T4" fmla="*/ 16 w 16"/>
                <a:gd name="T5" fmla="*/ 36 h 115"/>
                <a:gd name="T6" fmla="*/ 16 w 16"/>
                <a:gd name="T7" fmla="*/ 44 h 115"/>
                <a:gd name="T8" fmla="*/ 16 w 16"/>
                <a:gd name="T9" fmla="*/ 53 h 115"/>
                <a:gd name="T10" fmla="*/ 0 w 16"/>
                <a:gd name="T11" fmla="*/ 62 h 115"/>
                <a:gd name="T12" fmla="*/ 0 w 16"/>
                <a:gd name="T13" fmla="*/ 80 h 115"/>
                <a:gd name="T14" fmla="*/ 0 w 16"/>
                <a:gd name="T15" fmla="*/ 88 h 115"/>
                <a:gd name="T16" fmla="*/ 0 w 16"/>
                <a:gd name="T17" fmla="*/ 97 h 115"/>
                <a:gd name="T18" fmla="*/ 0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0" y="0"/>
                  </a:moveTo>
                  <a:lnTo>
                    <a:pt x="16" y="18"/>
                  </a:lnTo>
                  <a:lnTo>
                    <a:pt x="16" y="36"/>
                  </a:lnTo>
                  <a:lnTo>
                    <a:pt x="16" y="44"/>
                  </a:lnTo>
                  <a:lnTo>
                    <a:pt x="16" y="53"/>
                  </a:lnTo>
                  <a:lnTo>
                    <a:pt x="0" y="62"/>
                  </a:lnTo>
                  <a:lnTo>
                    <a:pt x="0" y="80"/>
                  </a:lnTo>
                  <a:lnTo>
                    <a:pt x="0" y="88"/>
                  </a:lnTo>
                  <a:lnTo>
                    <a:pt x="0" y="97"/>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594" name="Freeform 636"/>
            <p:cNvSpPr>
              <a:spLocks/>
            </p:cNvSpPr>
            <p:nvPr/>
          </p:nvSpPr>
          <p:spPr bwMode="auto">
            <a:xfrm>
              <a:off x="2755" y="3393"/>
              <a:ext cx="8" cy="97"/>
            </a:xfrm>
            <a:custGeom>
              <a:avLst/>
              <a:gdLst>
                <a:gd name="T0" fmla="*/ 0 w 8"/>
                <a:gd name="T1" fmla="*/ 0 h 97"/>
                <a:gd name="T2" fmla="*/ 0 w 8"/>
                <a:gd name="T3" fmla="*/ 18 h 97"/>
                <a:gd name="T4" fmla="*/ 8 w 8"/>
                <a:gd name="T5" fmla="*/ 26 h 97"/>
                <a:gd name="T6" fmla="*/ 8 w 8"/>
                <a:gd name="T7" fmla="*/ 35 h 97"/>
                <a:gd name="T8" fmla="*/ 8 w 8"/>
                <a:gd name="T9" fmla="*/ 53 h 97"/>
                <a:gd name="T10" fmla="*/ 8 w 8"/>
                <a:gd name="T11" fmla="*/ 62 h 97"/>
                <a:gd name="T12" fmla="*/ 8 w 8"/>
                <a:gd name="T13" fmla="*/ 70 h 97"/>
                <a:gd name="T14" fmla="*/ 8 w 8"/>
                <a:gd name="T15" fmla="*/ 88 h 97"/>
                <a:gd name="T16" fmla="*/ 0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0" y="0"/>
                  </a:moveTo>
                  <a:lnTo>
                    <a:pt x="0" y="18"/>
                  </a:lnTo>
                  <a:lnTo>
                    <a:pt x="8" y="26"/>
                  </a:lnTo>
                  <a:lnTo>
                    <a:pt x="8" y="35"/>
                  </a:lnTo>
                  <a:lnTo>
                    <a:pt x="8" y="53"/>
                  </a:lnTo>
                  <a:lnTo>
                    <a:pt x="8" y="62"/>
                  </a:lnTo>
                  <a:lnTo>
                    <a:pt x="8" y="70"/>
                  </a:lnTo>
                  <a:lnTo>
                    <a:pt x="8" y="88"/>
                  </a:lnTo>
                  <a:lnTo>
                    <a:pt x="0"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595" name="Freeform 637"/>
            <p:cNvSpPr>
              <a:spLocks/>
            </p:cNvSpPr>
            <p:nvPr/>
          </p:nvSpPr>
          <p:spPr bwMode="auto">
            <a:xfrm>
              <a:off x="2691" y="3411"/>
              <a:ext cx="40" cy="70"/>
            </a:xfrm>
            <a:custGeom>
              <a:avLst/>
              <a:gdLst>
                <a:gd name="T0" fmla="*/ 40 w 40"/>
                <a:gd name="T1" fmla="*/ 0 h 70"/>
                <a:gd name="T2" fmla="*/ 32 w 40"/>
                <a:gd name="T3" fmla="*/ 8 h 70"/>
                <a:gd name="T4" fmla="*/ 32 w 40"/>
                <a:gd name="T5" fmla="*/ 17 h 70"/>
                <a:gd name="T6" fmla="*/ 24 w 40"/>
                <a:gd name="T7" fmla="*/ 35 h 70"/>
                <a:gd name="T8" fmla="*/ 16 w 40"/>
                <a:gd name="T9" fmla="*/ 35 h 70"/>
                <a:gd name="T10" fmla="*/ 16 w 40"/>
                <a:gd name="T11" fmla="*/ 44 h 70"/>
                <a:gd name="T12" fmla="*/ 0 w 40"/>
                <a:gd name="T13" fmla="*/ 44 h 70"/>
                <a:gd name="T14" fmla="*/ 0 w 40"/>
                <a:gd name="T15" fmla="*/ 52 h 70"/>
                <a:gd name="T16" fmla="*/ 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40" y="0"/>
                  </a:moveTo>
                  <a:lnTo>
                    <a:pt x="32" y="8"/>
                  </a:lnTo>
                  <a:lnTo>
                    <a:pt x="32" y="17"/>
                  </a:lnTo>
                  <a:lnTo>
                    <a:pt x="24" y="35"/>
                  </a:lnTo>
                  <a:lnTo>
                    <a:pt x="16" y="35"/>
                  </a:lnTo>
                  <a:lnTo>
                    <a:pt x="16" y="44"/>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596" name="Freeform 638"/>
            <p:cNvSpPr>
              <a:spLocks/>
            </p:cNvSpPr>
            <p:nvPr/>
          </p:nvSpPr>
          <p:spPr bwMode="auto">
            <a:xfrm>
              <a:off x="2859" y="3419"/>
              <a:ext cx="56" cy="115"/>
            </a:xfrm>
            <a:custGeom>
              <a:avLst/>
              <a:gdLst>
                <a:gd name="T0" fmla="*/ 0 w 56"/>
                <a:gd name="T1" fmla="*/ 0 h 115"/>
                <a:gd name="T2" fmla="*/ 24 w 56"/>
                <a:gd name="T3" fmla="*/ 27 h 115"/>
                <a:gd name="T4" fmla="*/ 32 w 56"/>
                <a:gd name="T5" fmla="*/ 36 h 115"/>
                <a:gd name="T6" fmla="*/ 32 w 56"/>
                <a:gd name="T7" fmla="*/ 44 h 115"/>
                <a:gd name="T8" fmla="*/ 32 w 56"/>
                <a:gd name="T9" fmla="*/ 62 h 115"/>
                <a:gd name="T10" fmla="*/ 48 w 56"/>
                <a:gd name="T11" fmla="*/ 71 h 115"/>
                <a:gd name="T12" fmla="*/ 48 w 56"/>
                <a:gd name="T13" fmla="*/ 79 h 115"/>
                <a:gd name="T14" fmla="*/ 48 w 56"/>
                <a:gd name="T15" fmla="*/ 88 h 115"/>
                <a:gd name="T16" fmla="*/ 56 w 56"/>
                <a:gd name="T17" fmla="*/ 106 h 115"/>
                <a:gd name="T18" fmla="*/ 56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0" y="0"/>
                  </a:moveTo>
                  <a:lnTo>
                    <a:pt x="24" y="27"/>
                  </a:lnTo>
                  <a:lnTo>
                    <a:pt x="32" y="36"/>
                  </a:lnTo>
                  <a:lnTo>
                    <a:pt x="32" y="44"/>
                  </a:lnTo>
                  <a:lnTo>
                    <a:pt x="32" y="62"/>
                  </a:lnTo>
                  <a:lnTo>
                    <a:pt x="48" y="71"/>
                  </a:lnTo>
                  <a:lnTo>
                    <a:pt x="48" y="79"/>
                  </a:lnTo>
                  <a:lnTo>
                    <a:pt x="48" y="88"/>
                  </a:lnTo>
                  <a:lnTo>
                    <a:pt x="56" y="106"/>
                  </a:lnTo>
                  <a:lnTo>
                    <a:pt x="5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597" name="Freeform 639"/>
            <p:cNvSpPr>
              <a:spLocks/>
            </p:cNvSpPr>
            <p:nvPr/>
          </p:nvSpPr>
          <p:spPr bwMode="auto">
            <a:xfrm>
              <a:off x="2995" y="3455"/>
              <a:ext cx="48" cy="79"/>
            </a:xfrm>
            <a:custGeom>
              <a:avLst/>
              <a:gdLst>
                <a:gd name="T0" fmla="*/ 48 w 48"/>
                <a:gd name="T1" fmla="*/ 0 h 79"/>
                <a:gd name="T2" fmla="*/ 32 w 48"/>
                <a:gd name="T3" fmla="*/ 8 h 79"/>
                <a:gd name="T4" fmla="*/ 24 w 48"/>
                <a:gd name="T5" fmla="*/ 26 h 79"/>
                <a:gd name="T6" fmla="*/ 16 w 48"/>
                <a:gd name="T7" fmla="*/ 35 h 79"/>
                <a:gd name="T8" fmla="*/ 0 w 48"/>
                <a:gd name="T9" fmla="*/ 35 h 79"/>
                <a:gd name="T10" fmla="*/ 0 w 48"/>
                <a:gd name="T11" fmla="*/ 43 h 79"/>
                <a:gd name="T12" fmla="*/ 0 w 48"/>
                <a:gd name="T13" fmla="*/ 52 h 79"/>
                <a:gd name="T14" fmla="*/ 0 w 48"/>
                <a:gd name="T15" fmla="*/ 70 h 79"/>
                <a:gd name="T16" fmla="*/ 0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48" y="0"/>
                  </a:moveTo>
                  <a:lnTo>
                    <a:pt x="32" y="8"/>
                  </a:lnTo>
                  <a:lnTo>
                    <a:pt x="24" y="26"/>
                  </a:lnTo>
                  <a:lnTo>
                    <a:pt x="16" y="35"/>
                  </a:lnTo>
                  <a:lnTo>
                    <a:pt x="0" y="35"/>
                  </a:lnTo>
                  <a:lnTo>
                    <a:pt x="0" y="43"/>
                  </a:lnTo>
                  <a:lnTo>
                    <a:pt x="0" y="52"/>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598" name="Freeform 640"/>
            <p:cNvSpPr>
              <a:spLocks/>
            </p:cNvSpPr>
            <p:nvPr/>
          </p:nvSpPr>
          <p:spPr bwMode="auto">
            <a:xfrm>
              <a:off x="2843" y="3481"/>
              <a:ext cx="48" cy="79"/>
            </a:xfrm>
            <a:custGeom>
              <a:avLst/>
              <a:gdLst>
                <a:gd name="T0" fmla="*/ 48 w 48"/>
                <a:gd name="T1" fmla="*/ 0 h 79"/>
                <a:gd name="T2" fmla="*/ 48 w 48"/>
                <a:gd name="T3" fmla="*/ 9 h 79"/>
                <a:gd name="T4" fmla="*/ 40 w 48"/>
                <a:gd name="T5" fmla="*/ 9 h 79"/>
                <a:gd name="T6" fmla="*/ 40 w 48"/>
                <a:gd name="T7" fmla="*/ 17 h 79"/>
                <a:gd name="T8" fmla="*/ 32 w 48"/>
                <a:gd name="T9" fmla="*/ 17 h 79"/>
                <a:gd name="T10" fmla="*/ 32 w 48"/>
                <a:gd name="T11" fmla="*/ 26 h 79"/>
                <a:gd name="T12" fmla="*/ 16 w 48"/>
                <a:gd name="T13" fmla="*/ 26 h 79"/>
                <a:gd name="T14" fmla="*/ 16 w 48"/>
                <a:gd name="T15" fmla="*/ 44 h 79"/>
                <a:gd name="T16" fmla="*/ 8 w 48"/>
                <a:gd name="T17" fmla="*/ 44 h 79"/>
                <a:gd name="T18" fmla="*/ 8 w 48"/>
                <a:gd name="T19" fmla="*/ 53 h 79"/>
                <a:gd name="T20" fmla="*/ 0 w 48"/>
                <a:gd name="T21" fmla="*/ 61 h 79"/>
                <a:gd name="T22" fmla="*/ 8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48" y="0"/>
                  </a:moveTo>
                  <a:lnTo>
                    <a:pt x="48" y="9"/>
                  </a:lnTo>
                  <a:lnTo>
                    <a:pt x="40" y="9"/>
                  </a:lnTo>
                  <a:lnTo>
                    <a:pt x="40" y="17"/>
                  </a:lnTo>
                  <a:lnTo>
                    <a:pt x="32" y="17"/>
                  </a:lnTo>
                  <a:lnTo>
                    <a:pt x="32" y="26"/>
                  </a:lnTo>
                  <a:lnTo>
                    <a:pt x="16" y="26"/>
                  </a:lnTo>
                  <a:lnTo>
                    <a:pt x="16" y="44"/>
                  </a:lnTo>
                  <a:lnTo>
                    <a:pt x="8" y="44"/>
                  </a:lnTo>
                  <a:lnTo>
                    <a:pt x="8" y="53"/>
                  </a:lnTo>
                  <a:lnTo>
                    <a:pt x="0" y="61"/>
                  </a:lnTo>
                  <a:lnTo>
                    <a:pt x="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599" name="Freeform 641"/>
            <p:cNvSpPr>
              <a:spLocks/>
            </p:cNvSpPr>
            <p:nvPr/>
          </p:nvSpPr>
          <p:spPr bwMode="auto">
            <a:xfrm>
              <a:off x="2795" y="3455"/>
              <a:ext cx="16" cy="114"/>
            </a:xfrm>
            <a:custGeom>
              <a:avLst/>
              <a:gdLst>
                <a:gd name="T0" fmla="*/ 0 w 16"/>
                <a:gd name="T1" fmla="*/ 0 h 114"/>
                <a:gd name="T2" fmla="*/ 0 w 16"/>
                <a:gd name="T3" fmla="*/ 26 h 114"/>
                <a:gd name="T4" fmla="*/ 0 w 16"/>
                <a:gd name="T5" fmla="*/ 35 h 114"/>
                <a:gd name="T6" fmla="*/ 0 w 16"/>
                <a:gd name="T7" fmla="*/ 43 h 114"/>
                <a:gd name="T8" fmla="*/ 0 w 16"/>
                <a:gd name="T9" fmla="*/ 52 h 114"/>
                <a:gd name="T10" fmla="*/ 0 w 16"/>
                <a:gd name="T11" fmla="*/ 70 h 114"/>
                <a:gd name="T12" fmla="*/ 16 w 16"/>
                <a:gd name="T13" fmla="*/ 79 h 114"/>
                <a:gd name="T14" fmla="*/ 16 w 16"/>
                <a:gd name="T15" fmla="*/ 87 h 114"/>
                <a:gd name="T16" fmla="*/ 16 w 16"/>
                <a:gd name="T17" fmla="*/ 105 h 114"/>
                <a:gd name="T18" fmla="*/ 16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0" y="0"/>
                  </a:moveTo>
                  <a:lnTo>
                    <a:pt x="0" y="26"/>
                  </a:lnTo>
                  <a:lnTo>
                    <a:pt x="0" y="35"/>
                  </a:lnTo>
                  <a:lnTo>
                    <a:pt x="0" y="43"/>
                  </a:lnTo>
                  <a:lnTo>
                    <a:pt x="0" y="52"/>
                  </a:lnTo>
                  <a:lnTo>
                    <a:pt x="0" y="70"/>
                  </a:lnTo>
                  <a:lnTo>
                    <a:pt x="16" y="79"/>
                  </a:lnTo>
                  <a:lnTo>
                    <a:pt x="16" y="87"/>
                  </a:lnTo>
                  <a:lnTo>
                    <a:pt x="16" y="105"/>
                  </a:lnTo>
                  <a:lnTo>
                    <a:pt x="16"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00" name="Freeform 642"/>
            <p:cNvSpPr>
              <a:spLocks/>
            </p:cNvSpPr>
            <p:nvPr/>
          </p:nvSpPr>
          <p:spPr bwMode="auto">
            <a:xfrm>
              <a:off x="2731" y="3463"/>
              <a:ext cx="32" cy="79"/>
            </a:xfrm>
            <a:custGeom>
              <a:avLst/>
              <a:gdLst>
                <a:gd name="T0" fmla="*/ 32 w 32"/>
                <a:gd name="T1" fmla="*/ 0 h 79"/>
                <a:gd name="T2" fmla="*/ 32 w 32"/>
                <a:gd name="T3" fmla="*/ 18 h 79"/>
                <a:gd name="T4" fmla="*/ 24 w 32"/>
                <a:gd name="T5" fmla="*/ 27 h 79"/>
                <a:gd name="T6" fmla="*/ 16 w 32"/>
                <a:gd name="T7" fmla="*/ 27 h 79"/>
                <a:gd name="T8" fmla="*/ 16 w 32"/>
                <a:gd name="T9" fmla="*/ 35 h 79"/>
                <a:gd name="T10" fmla="*/ 0 w 32"/>
                <a:gd name="T11" fmla="*/ 44 h 79"/>
                <a:gd name="T12" fmla="*/ 0 w 32"/>
                <a:gd name="T13" fmla="*/ 62 h 79"/>
                <a:gd name="T14" fmla="*/ 0 w 32"/>
                <a:gd name="T15" fmla="*/ 71 h 79"/>
                <a:gd name="T16" fmla="*/ 0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32" y="0"/>
                  </a:moveTo>
                  <a:lnTo>
                    <a:pt x="32" y="18"/>
                  </a:lnTo>
                  <a:lnTo>
                    <a:pt x="24" y="27"/>
                  </a:lnTo>
                  <a:lnTo>
                    <a:pt x="16" y="27"/>
                  </a:lnTo>
                  <a:lnTo>
                    <a:pt x="16" y="35"/>
                  </a:lnTo>
                  <a:lnTo>
                    <a:pt x="0" y="44"/>
                  </a:lnTo>
                  <a:lnTo>
                    <a:pt x="0" y="62"/>
                  </a:lnTo>
                  <a:lnTo>
                    <a:pt x="0" y="71"/>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01" name="Freeform 643"/>
            <p:cNvSpPr>
              <a:spLocks/>
            </p:cNvSpPr>
            <p:nvPr/>
          </p:nvSpPr>
          <p:spPr bwMode="auto">
            <a:xfrm>
              <a:off x="2691" y="3446"/>
              <a:ext cx="24" cy="149"/>
            </a:xfrm>
            <a:custGeom>
              <a:avLst/>
              <a:gdLst>
                <a:gd name="T0" fmla="*/ 24 w 24"/>
                <a:gd name="T1" fmla="*/ 0 h 149"/>
                <a:gd name="T2" fmla="*/ 24 w 24"/>
                <a:gd name="T3" fmla="*/ 9 h 149"/>
                <a:gd name="T4" fmla="*/ 24 w 24"/>
                <a:gd name="T5" fmla="*/ 35 h 149"/>
                <a:gd name="T6" fmla="*/ 24 w 24"/>
                <a:gd name="T7" fmla="*/ 44 h 149"/>
                <a:gd name="T8" fmla="*/ 24 w 24"/>
                <a:gd name="T9" fmla="*/ 52 h 149"/>
                <a:gd name="T10" fmla="*/ 16 w 24"/>
                <a:gd name="T11" fmla="*/ 61 h 149"/>
                <a:gd name="T12" fmla="*/ 16 w 24"/>
                <a:gd name="T13" fmla="*/ 88 h 149"/>
                <a:gd name="T14" fmla="*/ 0 w 24"/>
                <a:gd name="T15" fmla="*/ 96 h 149"/>
                <a:gd name="T16" fmla="*/ 0 w 24"/>
                <a:gd name="T17" fmla="*/ 114 h 149"/>
                <a:gd name="T18" fmla="*/ 0 w 24"/>
                <a:gd name="T19" fmla="*/ 123 h 149"/>
                <a:gd name="T20" fmla="*/ 0 w 24"/>
                <a:gd name="T21" fmla="*/ 132 h 149"/>
                <a:gd name="T22" fmla="*/ 16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24" y="0"/>
                  </a:moveTo>
                  <a:lnTo>
                    <a:pt x="24" y="9"/>
                  </a:lnTo>
                  <a:lnTo>
                    <a:pt x="24" y="35"/>
                  </a:lnTo>
                  <a:lnTo>
                    <a:pt x="24" y="44"/>
                  </a:lnTo>
                  <a:lnTo>
                    <a:pt x="24" y="52"/>
                  </a:lnTo>
                  <a:lnTo>
                    <a:pt x="16" y="61"/>
                  </a:lnTo>
                  <a:lnTo>
                    <a:pt x="16" y="88"/>
                  </a:lnTo>
                  <a:lnTo>
                    <a:pt x="0" y="96"/>
                  </a:lnTo>
                  <a:lnTo>
                    <a:pt x="0" y="114"/>
                  </a:lnTo>
                  <a:lnTo>
                    <a:pt x="0" y="123"/>
                  </a:lnTo>
                  <a:lnTo>
                    <a:pt x="0" y="132"/>
                  </a:lnTo>
                  <a:lnTo>
                    <a:pt x="16"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02" name="Freeform 644"/>
            <p:cNvSpPr>
              <a:spLocks/>
            </p:cNvSpPr>
            <p:nvPr/>
          </p:nvSpPr>
          <p:spPr bwMode="auto">
            <a:xfrm>
              <a:off x="2659" y="3384"/>
              <a:ext cx="72" cy="114"/>
            </a:xfrm>
            <a:custGeom>
              <a:avLst/>
              <a:gdLst>
                <a:gd name="T0" fmla="*/ 72 w 72"/>
                <a:gd name="T1" fmla="*/ 0 h 114"/>
                <a:gd name="T2" fmla="*/ 64 w 72"/>
                <a:gd name="T3" fmla="*/ 9 h 114"/>
                <a:gd name="T4" fmla="*/ 56 w 72"/>
                <a:gd name="T5" fmla="*/ 27 h 114"/>
                <a:gd name="T6" fmla="*/ 48 w 72"/>
                <a:gd name="T7" fmla="*/ 27 h 114"/>
                <a:gd name="T8" fmla="*/ 32 w 72"/>
                <a:gd name="T9" fmla="*/ 35 h 114"/>
                <a:gd name="T10" fmla="*/ 24 w 72"/>
                <a:gd name="T11" fmla="*/ 44 h 114"/>
                <a:gd name="T12" fmla="*/ 16 w 72"/>
                <a:gd name="T13" fmla="*/ 62 h 114"/>
                <a:gd name="T14" fmla="*/ 16 w 72"/>
                <a:gd name="T15" fmla="*/ 71 h 114"/>
                <a:gd name="T16" fmla="*/ 16 w 72"/>
                <a:gd name="T17" fmla="*/ 79 h 114"/>
                <a:gd name="T18" fmla="*/ 16 w 72"/>
                <a:gd name="T19" fmla="*/ 97 h 114"/>
                <a:gd name="T20" fmla="*/ 0 w 72"/>
                <a:gd name="T21" fmla="*/ 106 h 114"/>
                <a:gd name="T22" fmla="*/ 0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72" y="0"/>
                  </a:moveTo>
                  <a:lnTo>
                    <a:pt x="64" y="9"/>
                  </a:lnTo>
                  <a:lnTo>
                    <a:pt x="56" y="27"/>
                  </a:lnTo>
                  <a:lnTo>
                    <a:pt x="48" y="27"/>
                  </a:lnTo>
                  <a:lnTo>
                    <a:pt x="32" y="35"/>
                  </a:lnTo>
                  <a:lnTo>
                    <a:pt x="24" y="44"/>
                  </a:lnTo>
                  <a:lnTo>
                    <a:pt x="16" y="62"/>
                  </a:lnTo>
                  <a:lnTo>
                    <a:pt x="16" y="71"/>
                  </a:lnTo>
                  <a:lnTo>
                    <a:pt x="16" y="79"/>
                  </a:lnTo>
                  <a:lnTo>
                    <a:pt x="16" y="97"/>
                  </a:lnTo>
                  <a:lnTo>
                    <a:pt x="0" y="106"/>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03" name="Freeform 645"/>
            <p:cNvSpPr>
              <a:spLocks/>
            </p:cNvSpPr>
            <p:nvPr/>
          </p:nvSpPr>
          <p:spPr bwMode="auto">
            <a:xfrm>
              <a:off x="3027" y="3446"/>
              <a:ext cx="48" cy="88"/>
            </a:xfrm>
            <a:custGeom>
              <a:avLst/>
              <a:gdLst>
                <a:gd name="T0" fmla="*/ 0 w 48"/>
                <a:gd name="T1" fmla="*/ 0 h 88"/>
                <a:gd name="T2" fmla="*/ 16 w 48"/>
                <a:gd name="T3" fmla="*/ 0 h 88"/>
                <a:gd name="T4" fmla="*/ 24 w 48"/>
                <a:gd name="T5" fmla="*/ 9 h 88"/>
                <a:gd name="T6" fmla="*/ 24 w 48"/>
                <a:gd name="T7" fmla="*/ 17 h 88"/>
                <a:gd name="T8" fmla="*/ 24 w 48"/>
                <a:gd name="T9" fmla="*/ 35 h 88"/>
                <a:gd name="T10" fmla="*/ 24 w 48"/>
                <a:gd name="T11" fmla="*/ 44 h 88"/>
                <a:gd name="T12" fmla="*/ 32 w 48"/>
                <a:gd name="T13" fmla="*/ 52 h 88"/>
                <a:gd name="T14" fmla="*/ 32 w 48"/>
                <a:gd name="T15" fmla="*/ 61 h 88"/>
                <a:gd name="T16" fmla="*/ 32 w 48"/>
                <a:gd name="T17" fmla="*/ 79 h 88"/>
                <a:gd name="T18" fmla="*/ 32 w 48"/>
                <a:gd name="T19" fmla="*/ 88 h 88"/>
                <a:gd name="T20" fmla="*/ 48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0" y="0"/>
                  </a:moveTo>
                  <a:lnTo>
                    <a:pt x="16" y="0"/>
                  </a:lnTo>
                  <a:lnTo>
                    <a:pt x="24" y="9"/>
                  </a:lnTo>
                  <a:lnTo>
                    <a:pt x="24" y="17"/>
                  </a:lnTo>
                  <a:lnTo>
                    <a:pt x="24" y="35"/>
                  </a:lnTo>
                  <a:lnTo>
                    <a:pt x="24" y="44"/>
                  </a:lnTo>
                  <a:lnTo>
                    <a:pt x="32" y="52"/>
                  </a:lnTo>
                  <a:lnTo>
                    <a:pt x="32" y="61"/>
                  </a:lnTo>
                  <a:lnTo>
                    <a:pt x="32" y="79"/>
                  </a:lnTo>
                  <a:lnTo>
                    <a:pt x="32" y="88"/>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04" name="Freeform 646"/>
            <p:cNvSpPr>
              <a:spLocks/>
            </p:cNvSpPr>
            <p:nvPr/>
          </p:nvSpPr>
          <p:spPr bwMode="auto">
            <a:xfrm>
              <a:off x="2955" y="3498"/>
              <a:ext cx="40" cy="80"/>
            </a:xfrm>
            <a:custGeom>
              <a:avLst/>
              <a:gdLst>
                <a:gd name="T0" fmla="*/ 40 w 40"/>
                <a:gd name="T1" fmla="*/ 0 h 80"/>
                <a:gd name="T2" fmla="*/ 24 w 40"/>
                <a:gd name="T3" fmla="*/ 0 h 80"/>
                <a:gd name="T4" fmla="*/ 8 w 40"/>
                <a:gd name="T5" fmla="*/ 0 h 80"/>
                <a:gd name="T6" fmla="*/ 8 w 40"/>
                <a:gd name="T7" fmla="*/ 9 h 80"/>
                <a:gd name="T8" fmla="*/ 0 w 40"/>
                <a:gd name="T9" fmla="*/ 27 h 80"/>
                <a:gd name="T10" fmla="*/ 0 w 40"/>
                <a:gd name="T11" fmla="*/ 36 h 80"/>
                <a:gd name="T12" fmla="*/ 0 w 40"/>
                <a:gd name="T13" fmla="*/ 44 h 80"/>
                <a:gd name="T14" fmla="*/ 0 w 40"/>
                <a:gd name="T15" fmla="*/ 62 h 80"/>
                <a:gd name="T16" fmla="*/ 0 w 40"/>
                <a:gd name="T17" fmla="*/ 71 h 80"/>
                <a:gd name="T18" fmla="*/ 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40" y="0"/>
                  </a:moveTo>
                  <a:lnTo>
                    <a:pt x="24" y="0"/>
                  </a:lnTo>
                  <a:lnTo>
                    <a:pt x="8" y="0"/>
                  </a:lnTo>
                  <a:lnTo>
                    <a:pt x="8" y="9"/>
                  </a:lnTo>
                  <a:lnTo>
                    <a:pt x="0" y="27"/>
                  </a:lnTo>
                  <a:lnTo>
                    <a:pt x="0" y="36"/>
                  </a:lnTo>
                  <a:lnTo>
                    <a:pt x="0" y="44"/>
                  </a:lnTo>
                  <a:lnTo>
                    <a:pt x="0" y="62"/>
                  </a:lnTo>
                  <a:lnTo>
                    <a:pt x="0" y="71"/>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05" name="Freeform 647"/>
            <p:cNvSpPr>
              <a:spLocks/>
            </p:cNvSpPr>
            <p:nvPr/>
          </p:nvSpPr>
          <p:spPr bwMode="auto">
            <a:xfrm>
              <a:off x="2963" y="3411"/>
              <a:ext cx="32" cy="79"/>
            </a:xfrm>
            <a:custGeom>
              <a:avLst/>
              <a:gdLst>
                <a:gd name="T0" fmla="*/ 32 w 32"/>
                <a:gd name="T1" fmla="*/ 8 h 79"/>
                <a:gd name="T2" fmla="*/ 24 w 32"/>
                <a:gd name="T3" fmla="*/ 0 h 79"/>
                <a:gd name="T4" fmla="*/ 24 w 32"/>
                <a:gd name="T5" fmla="*/ 8 h 79"/>
                <a:gd name="T6" fmla="*/ 24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0 w 32"/>
                <a:gd name="T19" fmla="*/ 70 h 79"/>
                <a:gd name="T20" fmla="*/ 0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32" y="8"/>
                  </a:moveTo>
                  <a:lnTo>
                    <a:pt x="24" y="0"/>
                  </a:lnTo>
                  <a:lnTo>
                    <a:pt x="24" y="8"/>
                  </a:lnTo>
                  <a:lnTo>
                    <a:pt x="24" y="17"/>
                  </a:lnTo>
                  <a:lnTo>
                    <a:pt x="16" y="17"/>
                  </a:lnTo>
                  <a:lnTo>
                    <a:pt x="16" y="35"/>
                  </a:lnTo>
                  <a:lnTo>
                    <a:pt x="16" y="44"/>
                  </a:lnTo>
                  <a:lnTo>
                    <a:pt x="16" y="52"/>
                  </a:lnTo>
                  <a:lnTo>
                    <a:pt x="16" y="70"/>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06" name="Freeform 648"/>
            <p:cNvSpPr>
              <a:spLocks/>
            </p:cNvSpPr>
            <p:nvPr/>
          </p:nvSpPr>
          <p:spPr bwMode="auto">
            <a:xfrm>
              <a:off x="2763" y="3534"/>
              <a:ext cx="48" cy="79"/>
            </a:xfrm>
            <a:custGeom>
              <a:avLst/>
              <a:gdLst>
                <a:gd name="T0" fmla="*/ 48 w 48"/>
                <a:gd name="T1" fmla="*/ 0 h 79"/>
                <a:gd name="T2" fmla="*/ 32 w 48"/>
                <a:gd name="T3" fmla="*/ 8 h 79"/>
                <a:gd name="T4" fmla="*/ 32 w 48"/>
                <a:gd name="T5" fmla="*/ 26 h 79"/>
                <a:gd name="T6" fmla="*/ 24 w 48"/>
                <a:gd name="T7" fmla="*/ 35 h 79"/>
                <a:gd name="T8" fmla="*/ 16 w 48"/>
                <a:gd name="T9" fmla="*/ 35 h 79"/>
                <a:gd name="T10" fmla="*/ 16 w 48"/>
                <a:gd name="T11" fmla="*/ 44 h 79"/>
                <a:gd name="T12" fmla="*/ 0 w 48"/>
                <a:gd name="T13" fmla="*/ 44 h 79"/>
                <a:gd name="T14" fmla="*/ 0 w 48"/>
                <a:gd name="T15" fmla="*/ 61 h 79"/>
                <a:gd name="T16" fmla="*/ 0 w 48"/>
                <a:gd name="T17" fmla="*/ 70 h 79"/>
                <a:gd name="T18" fmla="*/ 0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48" y="0"/>
                  </a:moveTo>
                  <a:lnTo>
                    <a:pt x="32" y="8"/>
                  </a:lnTo>
                  <a:lnTo>
                    <a:pt x="32" y="26"/>
                  </a:lnTo>
                  <a:lnTo>
                    <a:pt x="24" y="35"/>
                  </a:lnTo>
                  <a:lnTo>
                    <a:pt x="16" y="35"/>
                  </a:lnTo>
                  <a:lnTo>
                    <a:pt x="16" y="44"/>
                  </a:lnTo>
                  <a:lnTo>
                    <a:pt x="0" y="44"/>
                  </a:lnTo>
                  <a:lnTo>
                    <a:pt x="0" y="61"/>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07" name="Freeform 649"/>
            <p:cNvSpPr>
              <a:spLocks/>
            </p:cNvSpPr>
            <p:nvPr/>
          </p:nvSpPr>
          <p:spPr bwMode="auto">
            <a:xfrm>
              <a:off x="2731" y="3455"/>
              <a:ext cx="64" cy="35"/>
            </a:xfrm>
            <a:custGeom>
              <a:avLst/>
              <a:gdLst>
                <a:gd name="T0" fmla="*/ 64 w 64"/>
                <a:gd name="T1" fmla="*/ 0 h 35"/>
                <a:gd name="T2" fmla="*/ 56 w 64"/>
                <a:gd name="T3" fmla="*/ 0 h 35"/>
                <a:gd name="T4" fmla="*/ 48 w 64"/>
                <a:gd name="T5" fmla="*/ 0 h 35"/>
                <a:gd name="T6" fmla="*/ 32 w 64"/>
                <a:gd name="T7" fmla="*/ 0 h 35"/>
                <a:gd name="T8" fmla="*/ 32 w 64"/>
                <a:gd name="T9" fmla="*/ 8 h 35"/>
                <a:gd name="T10" fmla="*/ 24 w 64"/>
                <a:gd name="T11" fmla="*/ 8 h 35"/>
                <a:gd name="T12" fmla="*/ 16 w 64"/>
                <a:gd name="T13" fmla="*/ 26 h 35"/>
                <a:gd name="T14" fmla="*/ 0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64" y="0"/>
                  </a:moveTo>
                  <a:lnTo>
                    <a:pt x="56" y="0"/>
                  </a:lnTo>
                  <a:lnTo>
                    <a:pt x="48" y="0"/>
                  </a:lnTo>
                  <a:lnTo>
                    <a:pt x="32" y="0"/>
                  </a:lnTo>
                  <a:lnTo>
                    <a:pt x="32" y="8"/>
                  </a:lnTo>
                  <a:lnTo>
                    <a:pt x="24" y="8"/>
                  </a:lnTo>
                  <a:lnTo>
                    <a:pt x="16"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08" name="Freeform 650"/>
            <p:cNvSpPr>
              <a:spLocks/>
            </p:cNvSpPr>
            <p:nvPr/>
          </p:nvSpPr>
          <p:spPr bwMode="auto">
            <a:xfrm>
              <a:off x="2811" y="3455"/>
              <a:ext cx="16" cy="123"/>
            </a:xfrm>
            <a:custGeom>
              <a:avLst/>
              <a:gdLst>
                <a:gd name="T0" fmla="*/ 0 w 16"/>
                <a:gd name="T1" fmla="*/ 0 h 123"/>
                <a:gd name="T2" fmla="*/ 0 w 16"/>
                <a:gd name="T3" fmla="*/ 35 h 123"/>
                <a:gd name="T4" fmla="*/ 0 w 16"/>
                <a:gd name="T5" fmla="*/ 43 h 123"/>
                <a:gd name="T6" fmla="*/ 0 w 16"/>
                <a:gd name="T7" fmla="*/ 70 h 123"/>
                <a:gd name="T8" fmla="*/ 8 w 16"/>
                <a:gd name="T9" fmla="*/ 70 h 123"/>
                <a:gd name="T10" fmla="*/ 8 w 16"/>
                <a:gd name="T11" fmla="*/ 79 h 123"/>
                <a:gd name="T12" fmla="*/ 8 w 16"/>
                <a:gd name="T13" fmla="*/ 87 h 123"/>
                <a:gd name="T14" fmla="*/ 8 w 16"/>
                <a:gd name="T15" fmla="*/ 105 h 123"/>
                <a:gd name="T16" fmla="*/ 16 w 16"/>
                <a:gd name="T17" fmla="*/ 114 h 123"/>
                <a:gd name="T18" fmla="*/ 16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0" y="0"/>
                  </a:moveTo>
                  <a:lnTo>
                    <a:pt x="0" y="35"/>
                  </a:lnTo>
                  <a:lnTo>
                    <a:pt x="0" y="43"/>
                  </a:lnTo>
                  <a:lnTo>
                    <a:pt x="0" y="70"/>
                  </a:lnTo>
                  <a:lnTo>
                    <a:pt x="8" y="70"/>
                  </a:lnTo>
                  <a:lnTo>
                    <a:pt x="8" y="79"/>
                  </a:lnTo>
                  <a:lnTo>
                    <a:pt x="8" y="87"/>
                  </a:lnTo>
                  <a:lnTo>
                    <a:pt x="8" y="105"/>
                  </a:lnTo>
                  <a:lnTo>
                    <a:pt x="16" y="114"/>
                  </a:lnTo>
                  <a:lnTo>
                    <a:pt x="16"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09" name="Freeform 651"/>
            <p:cNvSpPr>
              <a:spLocks/>
            </p:cNvSpPr>
            <p:nvPr/>
          </p:nvSpPr>
          <p:spPr bwMode="auto">
            <a:xfrm>
              <a:off x="2843" y="3481"/>
              <a:ext cx="16" cy="61"/>
            </a:xfrm>
            <a:custGeom>
              <a:avLst/>
              <a:gdLst>
                <a:gd name="T0" fmla="*/ 16 w 16"/>
                <a:gd name="T1" fmla="*/ 0 h 61"/>
                <a:gd name="T2" fmla="*/ 8 w 16"/>
                <a:gd name="T3" fmla="*/ 9 h 61"/>
                <a:gd name="T4" fmla="*/ 0 w 16"/>
                <a:gd name="T5" fmla="*/ 17 h 61"/>
                <a:gd name="T6" fmla="*/ 0 w 16"/>
                <a:gd name="T7" fmla="*/ 26 h 61"/>
                <a:gd name="T8" fmla="*/ 0 w 16"/>
                <a:gd name="T9" fmla="*/ 44 h 61"/>
                <a:gd name="T10" fmla="*/ 0 w 16"/>
                <a:gd name="T11" fmla="*/ 53 h 61"/>
                <a:gd name="T12" fmla="*/ 0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16" y="0"/>
                  </a:moveTo>
                  <a:lnTo>
                    <a:pt x="8" y="9"/>
                  </a:lnTo>
                  <a:lnTo>
                    <a:pt x="0" y="17"/>
                  </a:lnTo>
                  <a:lnTo>
                    <a:pt x="0" y="26"/>
                  </a:lnTo>
                  <a:lnTo>
                    <a:pt x="0" y="44"/>
                  </a:lnTo>
                  <a:lnTo>
                    <a:pt x="0" y="53"/>
                  </a:lnTo>
                  <a:lnTo>
                    <a:pt x="0"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10" name="Freeform 652"/>
            <p:cNvSpPr>
              <a:spLocks/>
            </p:cNvSpPr>
            <p:nvPr/>
          </p:nvSpPr>
          <p:spPr bwMode="auto">
            <a:xfrm>
              <a:off x="2875" y="3507"/>
              <a:ext cx="16" cy="88"/>
            </a:xfrm>
            <a:custGeom>
              <a:avLst/>
              <a:gdLst>
                <a:gd name="T0" fmla="*/ 0 w 16"/>
                <a:gd name="T1" fmla="*/ 0 h 88"/>
                <a:gd name="T2" fmla="*/ 0 w 16"/>
                <a:gd name="T3" fmla="*/ 27 h 88"/>
                <a:gd name="T4" fmla="*/ 8 w 16"/>
                <a:gd name="T5" fmla="*/ 35 h 88"/>
                <a:gd name="T6" fmla="*/ 8 w 16"/>
                <a:gd name="T7" fmla="*/ 53 h 88"/>
                <a:gd name="T8" fmla="*/ 16 w 16"/>
                <a:gd name="T9" fmla="*/ 62 h 88"/>
                <a:gd name="T10" fmla="*/ 16 w 16"/>
                <a:gd name="T11" fmla="*/ 71 h 88"/>
                <a:gd name="T12" fmla="*/ 16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0" y="0"/>
                  </a:moveTo>
                  <a:lnTo>
                    <a:pt x="0" y="27"/>
                  </a:lnTo>
                  <a:lnTo>
                    <a:pt x="8" y="35"/>
                  </a:lnTo>
                  <a:lnTo>
                    <a:pt x="8" y="53"/>
                  </a:lnTo>
                  <a:lnTo>
                    <a:pt x="16" y="62"/>
                  </a:lnTo>
                  <a:lnTo>
                    <a:pt x="16" y="71"/>
                  </a:lnTo>
                  <a:lnTo>
                    <a:pt x="16"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11" name="Freeform 653"/>
            <p:cNvSpPr>
              <a:spLocks/>
            </p:cNvSpPr>
            <p:nvPr/>
          </p:nvSpPr>
          <p:spPr bwMode="auto">
            <a:xfrm>
              <a:off x="2915" y="3455"/>
              <a:ext cx="16" cy="123"/>
            </a:xfrm>
            <a:custGeom>
              <a:avLst/>
              <a:gdLst>
                <a:gd name="T0" fmla="*/ 8 w 16"/>
                <a:gd name="T1" fmla="*/ 0 h 123"/>
                <a:gd name="T2" fmla="*/ 8 w 16"/>
                <a:gd name="T3" fmla="*/ 8 h 123"/>
                <a:gd name="T4" fmla="*/ 0 w 16"/>
                <a:gd name="T5" fmla="*/ 26 h 123"/>
                <a:gd name="T6" fmla="*/ 0 w 16"/>
                <a:gd name="T7" fmla="*/ 35 h 123"/>
                <a:gd name="T8" fmla="*/ 8 w 16"/>
                <a:gd name="T9" fmla="*/ 43 h 123"/>
                <a:gd name="T10" fmla="*/ 8 w 16"/>
                <a:gd name="T11" fmla="*/ 52 h 123"/>
                <a:gd name="T12" fmla="*/ 8 w 16"/>
                <a:gd name="T13" fmla="*/ 70 h 123"/>
                <a:gd name="T14" fmla="*/ 8 w 16"/>
                <a:gd name="T15" fmla="*/ 79 h 123"/>
                <a:gd name="T16" fmla="*/ 16 w 16"/>
                <a:gd name="T17" fmla="*/ 87 h 123"/>
                <a:gd name="T18" fmla="*/ 16 w 16"/>
                <a:gd name="T19" fmla="*/ 105 h 123"/>
                <a:gd name="T20" fmla="*/ 16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0" y="26"/>
                  </a:lnTo>
                  <a:lnTo>
                    <a:pt x="0" y="35"/>
                  </a:lnTo>
                  <a:lnTo>
                    <a:pt x="8" y="43"/>
                  </a:lnTo>
                  <a:lnTo>
                    <a:pt x="8" y="52"/>
                  </a:lnTo>
                  <a:lnTo>
                    <a:pt x="8" y="70"/>
                  </a:lnTo>
                  <a:lnTo>
                    <a:pt x="8" y="79"/>
                  </a:lnTo>
                  <a:lnTo>
                    <a:pt x="16" y="87"/>
                  </a:lnTo>
                  <a:lnTo>
                    <a:pt x="16" y="105"/>
                  </a:lnTo>
                  <a:lnTo>
                    <a:pt x="16"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12" name="Freeform 654"/>
            <p:cNvSpPr>
              <a:spLocks/>
            </p:cNvSpPr>
            <p:nvPr/>
          </p:nvSpPr>
          <p:spPr bwMode="auto">
            <a:xfrm>
              <a:off x="3011" y="3490"/>
              <a:ext cx="40" cy="105"/>
            </a:xfrm>
            <a:custGeom>
              <a:avLst/>
              <a:gdLst>
                <a:gd name="T0" fmla="*/ 8 w 40"/>
                <a:gd name="T1" fmla="*/ 0 h 105"/>
                <a:gd name="T2" fmla="*/ 0 w 40"/>
                <a:gd name="T3" fmla="*/ 8 h 105"/>
                <a:gd name="T4" fmla="*/ 8 w 40"/>
                <a:gd name="T5" fmla="*/ 17 h 105"/>
                <a:gd name="T6" fmla="*/ 16 w 40"/>
                <a:gd name="T7" fmla="*/ 35 h 105"/>
                <a:gd name="T8" fmla="*/ 32 w 40"/>
                <a:gd name="T9" fmla="*/ 44 h 105"/>
                <a:gd name="T10" fmla="*/ 32 w 40"/>
                <a:gd name="T11" fmla="*/ 52 h 105"/>
                <a:gd name="T12" fmla="*/ 40 w 40"/>
                <a:gd name="T13" fmla="*/ 70 h 105"/>
                <a:gd name="T14" fmla="*/ 40 w 40"/>
                <a:gd name="T15" fmla="*/ 79 h 105"/>
                <a:gd name="T16" fmla="*/ 40 w 40"/>
                <a:gd name="T17" fmla="*/ 88 h 105"/>
                <a:gd name="T18" fmla="*/ 4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8" y="0"/>
                  </a:moveTo>
                  <a:lnTo>
                    <a:pt x="0" y="8"/>
                  </a:lnTo>
                  <a:lnTo>
                    <a:pt x="8" y="17"/>
                  </a:lnTo>
                  <a:lnTo>
                    <a:pt x="16" y="35"/>
                  </a:lnTo>
                  <a:lnTo>
                    <a:pt x="32" y="44"/>
                  </a:lnTo>
                  <a:lnTo>
                    <a:pt x="32" y="52"/>
                  </a:lnTo>
                  <a:lnTo>
                    <a:pt x="40" y="70"/>
                  </a:lnTo>
                  <a:lnTo>
                    <a:pt x="40" y="79"/>
                  </a:lnTo>
                  <a:lnTo>
                    <a:pt x="40" y="88"/>
                  </a:lnTo>
                  <a:lnTo>
                    <a:pt x="4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13" name="Freeform 655"/>
            <p:cNvSpPr>
              <a:spLocks/>
            </p:cNvSpPr>
            <p:nvPr/>
          </p:nvSpPr>
          <p:spPr bwMode="auto">
            <a:xfrm>
              <a:off x="3051" y="3463"/>
              <a:ext cx="64" cy="115"/>
            </a:xfrm>
            <a:custGeom>
              <a:avLst/>
              <a:gdLst>
                <a:gd name="T0" fmla="*/ 0 w 64"/>
                <a:gd name="T1" fmla="*/ 0 h 115"/>
                <a:gd name="T2" fmla="*/ 8 w 64"/>
                <a:gd name="T3" fmla="*/ 18 h 115"/>
                <a:gd name="T4" fmla="*/ 8 w 64"/>
                <a:gd name="T5" fmla="*/ 27 h 115"/>
                <a:gd name="T6" fmla="*/ 24 w 64"/>
                <a:gd name="T7" fmla="*/ 27 h 115"/>
                <a:gd name="T8" fmla="*/ 32 w 64"/>
                <a:gd name="T9" fmla="*/ 27 h 115"/>
                <a:gd name="T10" fmla="*/ 32 w 64"/>
                <a:gd name="T11" fmla="*/ 35 h 115"/>
                <a:gd name="T12" fmla="*/ 32 w 64"/>
                <a:gd name="T13" fmla="*/ 44 h 115"/>
                <a:gd name="T14" fmla="*/ 40 w 64"/>
                <a:gd name="T15" fmla="*/ 62 h 115"/>
                <a:gd name="T16" fmla="*/ 48 w 64"/>
                <a:gd name="T17" fmla="*/ 71 h 115"/>
                <a:gd name="T18" fmla="*/ 48 w 64"/>
                <a:gd name="T19" fmla="*/ 79 h 115"/>
                <a:gd name="T20" fmla="*/ 48 w 64"/>
                <a:gd name="T21" fmla="*/ 97 h 115"/>
                <a:gd name="T22" fmla="*/ 64 w 64"/>
                <a:gd name="T23" fmla="*/ 97 h 115"/>
                <a:gd name="T24" fmla="*/ 64 w 64"/>
                <a:gd name="T25" fmla="*/ 106 h 115"/>
                <a:gd name="T26" fmla="*/ 64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0" y="0"/>
                  </a:moveTo>
                  <a:lnTo>
                    <a:pt x="8" y="18"/>
                  </a:lnTo>
                  <a:lnTo>
                    <a:pt x="8" y="27"/>
                  </a:lnTo>
                  <a:lnTo>
                    <a:pt x="24" y="27"/>
                  </a:lnTo>
                  <a:lnTo>
                    <a:pt x="32" y="27"/>
                  </a:lnTo>
                  <a:lnTo>
                    <a:pt x="32" y="35"/>
                  </a:lnTo>
                  <a:lnTo>
                    <a:pt x="32" y="44"/>
                  </a:lnTo>
                  <a:lnTo>
                    <a:pt x="40" y="62"/>
                  </a:lnTo>
                  <a:lnTo>
                    <a:pt x="48" y="71"/>
                  </a:lnTo>
                  <a:lnTo>
                    <a:pt x="48" y="79"/>
                  </a:lnTo>
                  <a:lnTo>
                    <a:pt x="48" y="97"/>
                  </a:lnTo>
                  <a:lnTo>
                    <a:pt x="64" y="97"/>
                  </a:lnTo>
                  <a:lnTo>
                    <a:pt x="64" y="106"/>
                  </a:lnTo>
                  <a:lnTo>
                    <a:pt x="64"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14" name="Freeform 656"/>
            <p:cNvSpPr>
              <a:spLocks/>
            </p:cNvSpPr>
            <p:nvPr/>
          </p:nvSpPr>
          <p:spPr bwMode="auto">
            <a:xfrm>
              <a:off x="2659" y="3507"/>
              <a:ext cx="48" cy="88"/>
            </a:xfrm>
            <a:custGeom>
              <a:avLst/>
              <a:gdLst>
                <a:gd name="T0" fmla="*/ 48 w 48"/>
                <a:gd name="T1" fmla="*/ 0 h 88"/>
                <a:gd name="T2" fmla="*/ 48 w 48"/>
                <a:gd name="T3" fmla="*/ 18 h 88"/>
                <a:gd name="T4" fmla="*/ 48 w 48"/>
                <a:gd name="T5" fmla="*/ 27 h 88"/>
                <a:gd name="T6" fmla="*/ 32 w 48"/>
                <a:gd name="T7" fmla="*/ 27 h 88"/>
                <a:gd name="T8" fmla="*/ 32 w 48"/>
                <a:gd name="T9" fmla="*/ 35 h 88"/>
                <a:gd name="T10" fmla="*/ 24 w 48"/>
                <a:gd name="T11" fmla="*/ 35 h 88"/>
                <a:gd name="T12" fmla="*/ 16 w 48"/>
                <a:gd name="T13" fmla="*/ 53 h 88"/>
                <a:gd name="T14" fmla="*/ 0 w 48"/>
                <a:gd name="T15" fmla="*/ 62 h 88"/>
                <a:gd name="T16" fmla="*/ 0 w 48"/>
                <a:gd name="T17" fmla="*/ 71 h 88"/>
                <a:gd name="T18" fmla="*/ 0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48" y="0"/>
                  </a:moveTo>
                  <a:lnTo>
                    <a:pt x="48" y="18"/>
                  </a:lnTo>
                  <a:lnTo>
                    <a:pt x="48" y="27"/>
                  </a:lnTo>
                  <a:lnTo>
                    <a:pt x="32" y="27"/>
                  </a:lnTo>
                  <a:lnTo>
                    <a:pt x="32" y="35"/>
                  </a:lnTo>
                  <a:lnTo>
                    <a:pt x="24" y="35"/>
                  </a:lnTo>
                  <a:lnTo>
                    <a:pt x="16"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15" name="Freeform 657"/>
            <p:cNvSpPr>
              <a:spLocks/>
            </p:cNvSpPr>
            <p:nvPr/>
          </p:nvSpPr>
          <p:spPr bwMode="auto">
            <a:xfrm>
              <a:off x="2683" y="3314"/>
              <a:ext cx="64" cy="53"/>
            </a:xfrm>
            <a:custGeom>
              <a:avLst/>
              <a:gdLst>
                <a:gd name="T0" fmla="*/ 64 w 64"/>
                <a:gd name="T1" fmla="*/ 0 h 53"/>
                <a:gd name="T2" fmla="*/ 40 w 64"/>
                <a:gd name="T3" fmla="*/ 17 h 53"/>
                <a:gd name="T4" fmla="*/ 32 w 64"/>
                <a:gd name="T5" fmla="*/ 17 h 53"/>
                <a:gd name="T6" fmla="*/ 24 w 64"/>
                <a:gd name="T7" fmla="*/ 17 h 53"/>
                <a:gd name="T8" fmla="*/ 8 w 64"/>
                <a:gd name="T9" fmla="*/ 17 h 53"/>
                <a:gd name="T10" fmla="*/ 0 w 64"/>
                <a:gd name="T11" fmla="*/ 26 h 53"/>
                <a:gd name="T12" fmla="*/ 0 w 64"/>
                <a:gd name="T13" fmla="*/ 35 h 53"/>
                <a:gd name="T14" fmla="*/ 0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64" y="0"/>
                  </a:moveTo>
                  <a:lnTo>
                    <a:pt x="40" y="17"/>
                  </a:lnTo>
                  <a:lnTo>
                    <a:pt x="32" y="17"/>
                  </a:lnTo>
                  <a:lnTo>
                    <a:pt x="24" y="17"/>
                  </a:lnTo>
                  <a:lnTo>
                    <a:pt x="8" y="17"/>
                  </a:lnTo>
                  <a:lnTo>
                    <a:pt x="0" y="26"/>
                  </a:lnTo>
                  <a:lnTo>
                    <a:pt x="0" y="35"/>
                  </a:lnTo>
                  <a:lnTo>
                    <a:pt x="0"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16" name="Freeform 658"/>
            <p:cNvSpPr>
              <a:spLocks/>
            </p:cNvSpPr>
            <p:nvPr/>
          </p:nvSpPr>
          <p:spPr bwMode="auto">
            <a:xfrm>
              <a:off x="2963" y="3314"/>
              <a:ext cx="96" cy="35"/>
            </a:xfrm>
            <a:custGeom>
              <a:avLst/>
              <a:gdLst>
                <a:gd name="T0" fmla="*/ 0 w 96"/>
                <a:gd name="T1" fmla="*/ 0 h 35"/>
                <a:gd name="T2" fmla="*/ 16 w 96"/>
                <a:gd name="T3" fmla="*/ 0 h 35"/>
                <a:gd name="T4" fmla="*/ 24 w 96"/>
                <a:gd name="T5" fmla="*/ 0 h 35"/>
                <a:gd name="T6" fmla="*/ 32 w 96"/>
                <a:gd name="T7" fmla="*/ 0 h 35"/>
                <a:gd name="T8" fmla="*/ 48 w 96"/>
                <a:gd name="T9" fmla="*/ 0 h 35"/>
                <a:gd name="T10" fmla="*/ 56 w 96"/>
                <a:gd name="T11" fmla="*/ 0 h 35"/>
                <a:gd name="T12" fmla="*/ 64 w 96"/>
                <a:gd name="T13" fmla="*/ 0 h 35"/>
                <a:gd name="T14" fmla="*/ 80 w 96"/>
                <a:gd name="T15" fmla="*/ 17 h 35"/>
                <a:gd name="T16" fmla="*/ 88 w 96"/>
                <a:gd name="T17" fmla="*/ 26 h 35"/>
                <a:gd name="T18" fmla="*/ 96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0" y="0"/>
                  </a:moveTo>
                  <a:lnTo>
                    <a:pt x="16" y="0"/>
                  </a:lnTo>
                  <a:lnTo>
                    <a:pt x="24" y="0"/>
                  </a:lnTo>
                  <a:lnTo>
                    <a:pt x="32" y="0"/>
                  </a:lnTo>
                  <a:lnTo>
                    <a:pt x="48" y="0"/>
                  </a:lnTo>
                  <a:lnTo>
                    <a:pt x="56" y="0"/>
                  </a:lnTo>
                  <a:lnTo>
                    <a:pt x="64" y="0"/>
                  </a:lnTo>
                  <a:lnTo>
                    <a:pt x="80" y="17"/>
                  </a:lnTo>
                  <a:lnTo>
                    <a:pt x="88" y="26"/>
                  </a:lnTo>
                  <a:lnTo>
                    <a:pt x="96"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17" name="Freeform 659"/>
            <p:cNvSpPr>
              <a:spLocks/>
            </p:cNvSpPr>
            <p:nvPr/>
          </p:nvSpPr>
          <p:spPr bwMode="auto">
            <a:xfrm>
              <a:off x="2947" y="3296"/>
              <a:ext cx="112" cy="44"/>
            </a:xfrm>
            <a:custGeom>
              <a:avLst/>
              <a:gdLst>
                <a:gd name="T0" fmla="*/ 0 w 112"/>
                <a:gd name="T1" fmla="*/ 0 h 44"/>
                <a:gd name="T2" fmla="*/ 8 w 112"/>
                <a:gd name="T3" fmla="*/ 0 h 44"/>
                <a:gd name="T4" fmla="*/ 16 w 112"/>
                <a:gd name="T5" fmla="*/ 0 h 44"/>
                <a:gd name="T6" fmla="*/ 32 w 112"/>
                <a:gd name="T7" fmla="*/ 0 h 44"/>
                <a:gd name="T8" fmla="*/ 40 w 112"/>
                <a:gd name="T9" fmla="*/ 0 h 44"/>
                <a:gd name="T10" fmla="*/ 48 w 112"/>
                <a:gd name="T11" fmla="*/ 0 h 44"/>
                <a:gd name="T12" fmla="*/ 64 w 112"/>
                <a:gd name="T13" fmla="*/ 0 h 44"/>
                <a:gd name="T14" fmla="*/ 72 w 112"/>
                <a:gd name="T15" fmla="*/ 9 h 44"/>
                <a:gd name="T16" fmla="*/ 80 w 112"/>
                <a:gd name="T17" fmla="*/ 9 h 44"/>
                <a:gd name="T18" fmla="*/ 80 w 112"/>
                <a:gd name="T19" fmla="*/ 18 h 44"/>
                <a:gd name="T20" fmla="*/ 96 w 112"/>
                <a:gd name="T21" fmla="*/ 18 h 44"/>
                <a:gd name="T22" fmla="*/ 104 w 112"/>
                <a:gd name="T23" fmla="*/ 35 h 44"/>
                <a:gd name="T24" fmla="*/ 112 w 112"/>
                <a:gd name="T25" fmla="*/ 35 h 44"/>
                <a:gd name="T26" fmla="*/ 112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0" y="0"/>
                  </a:moveTo>
                  <a:lnTo>
                    <a:pt x="8" y="0"/>
                  </a:lnTo>
                  <a:lnTo>
                    <a:pt x="16" y="0"/>
                  </a:lnTo>
                  <a:lnTo>
                    <a:pt x="32" y="0"/>
                  </a:lnTo>
                  <a:lnTo>
                    <a:pt x="40" y="0"/>
                  </a:lnTo>
                  <a:lnTo>
                    <a:pt x="48" y="0"/>
                  </a:lnTo>
                  <a:lnTo>
                    <a:pt x="64" y="0"/>
                  </a:lnTo>
                  <a:lnTo>
                    <a:pt x="72" y="9"/>
                  </a:lnTo>
                  <a:lnTo>
                    <a:pt x="80" y="9"/>
                  </a:lnTo>
                  <a:lnTo>
                    <a:pt x="80" y="18"/>
                  </a:lnTo>
                  <a:lnTo>
                    <a:pt x="96" y="18"/>
                  </a:lnTo>
                  <a:lnTo>
                    <a:pt x="104" y="35"/>
                  </a:lnTo>
                  <a:lnTo>
                    <a:pt x="112" y="35"/>
                  </a:lnTo>
                  <a:lnTo>
                    <a:pt x="112"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18" name="Freeform 660"/>
            <p:cNvSpPr>
              <a:spLocks/>
            </p:cNvSpPr>
            <p:nvPr/>
          </p:nvSpPr>
          <p:spPr bwMode="auto">
            <a:xfrm>
              <a:off x="3027" y="3375"/>
              <a:ext cx="64" cy="71"/>
            </a:xfrm>
            <a:custGeom>
              <a:avLst/>
              <a:gdLst>
                <a:gd name="T0" fmla="*/ 0 w 64"/>
                <a:gd name="T1" fmla="*/ 0 h 71"/>
                <a:gd name="T2" fmla="*/ 16 w 64"/>
                <a:gd name="T3" fmla="*/ 0 h 71"/>
                <a:gd name="T4" fmla="*/ 24 w 64"/>
                <a:gd name="T5" fmla="*/ 9 h 71"/>
                <a:gd name="T6" fmla="*/ 32 w 64"/>
                <a:gd name="T7" fmla="*/ 18 h 71"/>
                <a:gd name="T8" fmla="*/ 32 w 64"/>
                <a:gd name="T9" fmla="*/ 36 h 71"/>
                <a:gd name="T10" fmla="*/ 48 w 64"/>
                <a:gd name="T11" fmla="*/ 44 h 71"/>
                <a:gd name="T12" fmla="*/ 48 w 64"/>
                <a:gd name="T13" fmla="*/ 53 h 71"/>
                <a:gd name="T14" fmla="*/ 56 w 64"/>
                <a:gd name="T15" fmla="*/ 53 h 71"/>
                <a:gd name="T16" fmla="*/ 64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0" y="0"/>
                  </a:moveTo>
                  <a:lnTo>
                    <a:pt x="16" y="0"/>
                  </a:lnTo>
                  <a:lnTo>
                    <a:pt x="24" y="9"/>
                  </a:lnTo>
                  <a:lnTo>
                    <a:pt x="32" y="18"/>
                  </a:lnTo>
                  <a:lnTo>
                    <a:pt x="32" y="36"/>
                  </a:lnTo>
                  <a:lnTo>
                    <a:pt x="48" y="44"/>
                  </a:lnTo>
                  <a:lnTo>
                    <a:pt x="48" y="53"/>
                  </a:lnTo>
                  <a:lnTo>
                    <a:pt x="56" y="53"/>
                  </a:lnTo>
                  <a:lnTo>
                    <a:pt x="64"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619" name="Freeform 661"/>
            <p:cNvSpPr>
              <a:spLocks/>
            </p:cNvSpPr>
            <p:nvPr/>
          </p:nvSpPr>
          <p:spPr bwMode="auto">
            <a:xfrm>
              <a:off x="3051" y="3455"/>
              <a:ext cx="96" cy="43"/>
            </a:xfrm>
            <a:custGeom>
              <a:avLst/>
              <a:gdLst>
                <a:gd name="T0" fmla="*/ 0 w 96"/>
                <a:gd name="T1" fmla="*/ 0 h 43"/>
                <a:gd name="T2" fmla="*/ 8 w 96"/>
                <a:gd name="T3" fmla="*/ 0 h 43"/>
                <a:gd name="T4" fmla="*/ 24 w 96"/>
                <a:gd name="T5" fmla="*/ 8 h 43"/>
                <a:gd name="T6" fmla="*/ 32 w 96"/>
                <a:gd name="T7" fmla="*/ 8 h 43"/>
                <a:gd name="T8" fmla="*/ 40 w 96"/>
                <a:gd name="T9" fmla="*/ 26 h 43"/>
                <a:gd name="T10" fmla="*/ 48 w 96"/>
                <a:gd name="T11" fmla="*/ 26 h 43"/>
                <a:gd name="T12" fmla="*/ 64 w 96"/>
                <a:gd name="T13" fmla="*/ 26 h 43"/>
                <a:gd name="T14" fmla="*/ 72 w 96"/>
                <a:gd name="T15" fmla="*/ 26 h 43"/>
                <a:gd name="T16" fmla="*/ 80 w 96"/>
                <a:gd name="T17" fmla="*/ 35 h 43"/>
                <a:gd name="T18" fmla="*/ 96 w 96"/>
                <a:gd name="T19" fmla="*/ 35 h 43"/>
                <a:gd name="T20" fmla="*/ 96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0" y="0"/>
                  </a:moveTo>
                  <a:lnTo>
                    <a:pt x="8" y="0"/>
                  </a:lnTo>
                  <a:lnTo>
                    <a:pt x="24" y="8"/>
                  </a:lnTo>
                  <a:lnTo>
                    <a:pt x="32" y="8"/>
                  </a:lnTo>
                  <a:lnTo>
                    <a:pt x="40" y="26"/>
                  </a:lnTo>
                  <a:lnTo>
                    <a:pt x="48" y="26"/>
                  </a:lnTo>
                  <a:lnTo>
                    <a:pt x="64" y="26"/>
                  </a:lnTo>
                  <a:lnTo>
                    <a:pt x="72" y="26"/>
                  </a:lnTo>
                  <a:lnTo>
                    <a:pt x="80" y="35"/>
                  </a:lnTo>
                  <a:lnTo>
                    <a:pt x="96" y="35"/>
                  </a:lnTo>
                  <a:lnTo>
                    <a:pt x="96"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4472" name="Group 662"/>
          <p:cNvGrpSpPr>
            <a:grpSpLocks/>
          </p:cNvGrpSpPr>
          <p:nvPr/>
        </p:nvGrpSpPr>
        <p:grpSpPr bwMode="auto">
          <a:xfrm>
            <a:off x="1920875" y="2362200"/>
            <a:ext cx="774700" cy="725488"/>
            <a:chOff x="2611" y="2760"/>
            <a:chExt cx="488" cy="457"/>
          </a:xfrm>
        </p:grpSpPr>
        <p:sp>
          <p:nvSpPr>
            <p:cNvPr id="492561" name="Freeform 663"/>
            <p:cNvSpPr>
              <a:spLocks/>
            </p:cNvSpPr>
            <p:nvPr/>
          </p:nvSpPr>
          <p:spPr bwMode="auto">
            <a:xfrm>
              <a:off x="2859" y="3006"/>
              <a:ext cx="240" cy="211"/>
            </a:xfrm>
            <a:custGeom>
              <a:avLst/>
              <a:gdLst>
                <a:gd name="T0" fmla="*/ 0 w 240"/>
                <a:gd name="T1" fmla="*/ 211 h 211"/>
                <a:gd name="T2" fmla="*/ 0 w 240"/>
                <a:gd name="T3" fmla="*/ 194 h 211"/>
                <a:gd name="T4" fmla="*/ 0 w 240"/>
                <a:gd name="T5" fmla="*/ 194 h 211"/>
                <a:gd name="T6" fmla="*/ 0 w 240"/>
                <a:gd name="T7" fmla="*/ 194 h 211"/>
                <a:gd name="T8" fmla="*/ 0 w 240"/>
                <a:gd name="T9" fmla="*/ 185 h 211"/>
                <a:gd name="T10" fmla="*/ 16 w 240"/>
                <a:gd name="T11" fmla="*/ 176 h 211"/>
                <a:gd name="T12" fmla="*/ 16 w 240"/>
                <a:gd name="T13" fmla="*/ 158 h 211"/>
                <a:gd name="T14" fmla="*/ 16 w 240"/>
                <a:gd name="T15" fmla="*/ 150 h 211"/>
                <a:gd name="T16" fmla="*/ 24 w 240"/>
                <a:gd name="T17" fmla="*/ 141 h 211"/>
                <a:gd name="T18" fmla="*/ 32 w 240"/>
                <a:gd name="T19" fmla="*/ 123 h 211"/>
                <a:gd name="T20" fmla="*/ 32 w 240"/>
                <a:gd name="T21" fmla="*/ 114 h 211"/>
                <a:gd name="T22" fmla="*/ 48 w 240"/>
                <a:gd name="T23" fmla="*/ 106 h 211"/>
                <a:gd name="T24" fmla="*/ 56 w 240"/>
                <a:gd name="T25" fmla="*/ 97 h 211"/>
                <a:gd name="T26" fmla="*/ 64 w 240"/>
                <a:gd name="T27" fmla="*/ 79 h 211"/>
                <a:gd name="T28" fmla="*/ 64 w 240"/>
                <a:gd name="T29" fmla="*/ 71 h 211"/>
                <a:gd name="T30" fmla="*/ 72 w 240"/>
                <a:gd name="T31" fmla="*/ 71 h 211"/>
                <a:gd name="T32" fmla="*/ 88 w 240"/>
                <a:gd name="T33" fmla="*/ 62 h 211"/>
                <a:gd name="T34" fmla="*/ 96 w 240"/>
                <a:gd name="T35" fmla="*/ 44 h 211"/>
                <a:gd name="T36" fmla="*/ 104 w 240"/>
                <a:gd name="T37" fmla="*/ 35 h 211"/>
                <a:gd name="T38" fmla="*/ 128 w 240"/>
                <a:gd name="T39" fmla="*/ 35 h 211"/>
                <a:gd name="T40" fmla="*/ 136 w 240"/>
                <a:gd name="T41" fmla="*/ 27 h 211"/>
                <a:gd name="T42" fmla="*/ 160 w 240"/>
                <a:gd name="T43" fmla="*/ 27 h 211"/>
                <a:gd name="T44" fmla="*/ 168 w 240"/>
                <a:gd name="T45" fmla="*/ 27 h 211"/>
                <a:gd name="T46" fmla="*/ 192 w 240"/>
                <a:gd name="T47" fmla="*/ 9 h 211"/>
                <a:gd name="T48" fmla="*/ 200 w 240"/>
                <a:gd name="T49" fmla="*/ 9 h 211"/>
                <a:gd name="T50" fmla="*/ 216 w 240"/>
                <a:gd name="T51" fmla="*/ 9 h 211"/>
                <a:gd name="T52" fmla="*/ 224 w 240"/>
                <a:gd name="T53" fmla="*/ 9 h 211"/>
                <a:gd name="T54" fmla="*/ 232 w 240"/>
                <a:gd name="T55" fmla="*/ 9 h 211"/>
                <a:gd name="T56" fmla="*/ 232 w 240"/>
                <a:gd name="T57" fmla="*/ 9 h 211"/>
                <a:gd name="T58" fmla="*/ 232 w 240"/>
                <a:gd name="T59" fmla="*/ 0 h 211"/>
                <a:gd name="T60" fmla="*/ 240 w 240"/>
                <a:gd name="T61" fmla="*/ 9 h 211"/>
                <a:gd name="T62" fmla="*/ 232 w 240"/>
                <a:gd name="T63" fmla="*/ 9 h 211"/>
                <a:gd name="T64" fmla="*/ 232 w 240"/>
                <a:gd name="T65" fmla="*/ 9 h 211"/>
                <a:gd name="T66" fmla="*/ 224 w 240"/>
                <a:gd name="T67" fmla="*/ 9 h 211"/>
                <a:gd name="T68" fmla="*/ 224 w 240"/>
                <a:gd name="T69" fmla="*/ 9 h 211"/>
                <a:gd name="T70" fmla="*/ 216 w 240"/>
                <a:gd name="T71" fmla="*/ 27 h 211"/>
                <a:gd name="T72" fmla="*/ 200 w 240"/>
                <a:gd name="T73" fmla="*/ 27 h 211"/>
                <a:gd name="T74" fmla="*/ 192 w 240"/>
                <a:gd name="T75" fmla="*/ 27 h 211"/>
                <a:gd name="T76" fmla="*/ 168 w 240"/>
                <a:gd name="T77" fmla="*/ 35 h 211"/>
                <a:gd name="T78" fmla="*/ 160 w 240"/>
                <a:gd name="T79" fmla="*/ 44 h 211"/>
                <a:gd name="T80" fmla="*/ 152 w 240"/>
                <a:gd name="T81" fmla="*/ 44 h 211"/>
                <a:gd name="T82" fmla="*/ 136 w 240"/>
                <a:gd name="T83" fmla="*/ 62 h 211"/>
                <a:gd name="T84" fmla="*/ 128 w 240"/>
                <a:gd name="T85" fmla="*/ 71 h 211"/>
                <a:gd name="T86" fmla="*/ 120 w 240"/>
                <a:gd name="T87" fmla="*/ 79 h 211"/>
                <a:gd name="T88" fmla="*/ 104 w 240"/>
                <a:gd name="T89" fmla="*/ 79 h 211"/>
                <a:gd name="T90" fmla="*/ 104 w 240"/>
                <a:gd name="T91" fmla="*/ 97 h 211"/>
                <a:gd name="T92" fmla="*/ 96 w 240"/>
                <a:gd name="T93" fmla="*/ 97 h 211"/>
                <a:gd name="T94" fmla="*/ 88 w 240"/>
                <a:gd name="T95" fmla="*/ 106 h 211"/>
                <a:gd name="T96" fmla="*/ 72 w 240"/>
                <a:gd name="T97" fmla="*/ 114 h 211"/>
                <a:gd name="T98" fmla="*/ 64 w 240"/>
                <a:gd name="T99" fmla="*/ 123 h 211"/>
                <a:gd name="T100" fmla="*/ 64 w 240"/>
                <a:gd name="T101" fmla="*/ 141 h 211"/>
                <a:gd name="T102" fmla="*/ 56 w 240"/>
                <a:gd name="T103" fmla="*/ 150 h 211"/>
                <a:gd name="T104" fmla="*/ 56 w 240"/>
                <a:gd name="T105" fmla="*/ 158 h 211"/>
                <a:gd name="T106" fmla="*/ 48 w 240"/>
                <a:gd name="T107" fmla="*/ 158 h 211"/>
                <a:gd name="T108" fmla="*/ 48 w 240"/>
                <a:gd name="T109" fmla="*/ 176 h 211"/>
                <a:gd name="T110" fmla="*/ 32 w 240"/>
                <a:gd name="T111" fmla="*/ 185 h 211"/>
                <a:gd name="T112" fmla="*/ 32 w 240"/>
                <a:gd name="T113" fmla="*/ 194 h 211"/>
                <a:gd name="T114" fmla="*/ 32 w 240"/>
                <a:gd name="T115" fmla="*/ 194 h 211"/>
                <a:gd name="T116" fmla="*/ 32 w 240"/>
                <a:gd name="T117" fmla="*/ 194 h 211"/>
                <a:gd name="T118" fmla="*/ 24 w 240"/>
                <a:gd name="T119" fmla="*/ 194 h 211"/>
                <a:gd name="T120" fmla="*/ 32 w 240"/>
                <a:gd name="T121" fmla="*/ 211 h 211"/>
                <a:gd name="T122" fmla="*/ 0 w 240"/>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0"/>
                <a:gd name="T187" fmla="*/ 0 h 211"/>
                <a:gd name="T188" fmla="*/ 240 w 240"/>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0" h="211">
                  <a:moveTo>
                    <a:pt x="0" y="211"/>
                  </a:moveTo>
                  <a:lnTo>
                    <a:pt x="0" y="194"/>
                  </a:lnTo>
                  <a:lnTo>
                    <a:pt x="0" y="185"/>
                  </a:lnTo>
                  <a:lnTo>
                    <a:pt x="16" y="176"/>
                  </a:lnTo>
                  <a:lnTo>
                    <a:pt x="16" y="158"/>
                  </a:lnTo>
                  <a:lnTo>
                    <a:pt x="16" y="150"/>
                  </a:lnTo>
                  <a:lnTo>
                    <a:pt x="24" y="141"/>
                  </a:lnTo>
                  <a:lnTo>
                    <a:pt x="32" y="123"/>
                  </a:lnTo>
                  <a:lnTo>
                    <a:pt x="32" y="114"/>
                  </a:lnTo>
                  <a:lnTo>
                    <a:pt x="48" y="106"/>
                  </a:lnTo>
                  <a:lnTo>
                    <a:pt x="56" y="97"/>
                  </a:lnTo>
                  <a:lnTo>
                    <a:pt x="64" y="79"/>
                  </a:lnTo>
                  <a:lnTo>
                    <a:pt x="64" y="71"/>
                  </a:lnTo>
                  <a:lnTo>
                    <a:pt x="72" y="71"/>
                  </a:lnTo>
                  <a:lnTo>
                    <a:pt x="88" y="62"/>
                  </a:lnTo>
                  <a:lnTo>
                    <a:pt x="96" y="44"/>
                  </a:lnTo>
                  <a:lnTo>
                    <a:pt x="104" y="35"/>
                  </a:lnTo>
                  <a:lnTo>
                    <a:pt x="128" y="35"/>
                  </a:lnTo>
                  <a:lnTo>
                    <a:pt x="136" y="27"/>
                  </a:lnTo>
                  <a:lnTo>
                    <a:pt x="160" y="27"/>
                  </a:lnTo>
                  <a:lnTo>
                    <a:pt x="168" y="27"/>
                  </a:lnTo>
                  <a:lnTo>
                    <a:pt x="192" y="9"/>
                  </a:lnTo>
                  <a:lnTo>
                    <a:pt x="200" y="9"/>
                  </a:lnTo>
                  <a:lnTo>
                    <a:pt x="216" y="9"/>
                  </a:lnTo>
                  <a:lnTo>
                    <a:pt x="224" y="9"/>
                  </a:lnTo>
                  <a:lnTo>
                    <a:pt x="232" y="9"/>
                  </a:lnTo>
                  <a:lnTo>
                    <a:pt x="232" y="0"/>
                  </a:lnTo>
                  <a:lnTo>
                    <a:pt x="240" y="9"/>
                  </a:lnTo>
                  <a:lnTo>
                    <a:pt x="232" y="9"/>
                  </a:lnTo>
                  <a:lnTo>
                    <a:pt x="224" y="9"/>
                  </a:lnTo>
                  <a:lnTo>
                    <a:pt x="216" y="27"/>
                  </a:lnTo>
                  <a:lnTo>
                    <a:pt x="200" y="27"/>
                  </a:lnTo>
                  <a:lnTo>
                    <a:pt x="192" y="27"/>
                  </a:lnTo>
                  <a:lnTo>
                    <a:pt x="168" y="35"/>
                  </a:lnTo>
                  <a:lnTo>
                    <a:pt x="160" y="44"/>
                  </a:lnTo>
                  <a:lnTo>
                    <a:pt x="152" y="44"/>
                  </a:lnTo>
                  <a:lnTo>
                    <a:pt x="136" y="62"/>
                  </a:lnTo>
                  <a:lnTo>
                    <a:pt x="128" y="71"/>
                  </a:lnTo>
                  <a:lnTo>
                    <a:pt x="120" y="79"/>
                  </a:lnTo>
                  <a:lnTo>
                    <a:pt x="104" y="79"/>
                  </a:lnTo>
                  <a:lnTo>
                    <a:pt x="104" y="97"/>
                  </a:lnTo>
                  <a:lnTo>
                    <a:pt x="96" y="97"/>
                  </a:lnTo>
                  <a:lnTo>
                    <a:pt x="88" y="106"/>
                  </a:lnTo>
                  <a:lnTo>
                    <a:pt x="72" y="114"/>
                  </a:lnTo>
                  <a:lnTo>
                    <a:pt x="64" y="123"/>
                  </a:lnTo>
                  <a:lnTo>
                    <a:pt x="64" y="141"/>
                  </a:lnTo>
                  <a:lnTo>
                    <a:pt x="56" y="150"/>
                  </a:lnTo>
                  <a:lnTo>
                    <a:pt x="56" y="158"/>
                  </a:lnTo>
                  <a:lnTo>
                    <a:pt x="48" y="158"/>
                  </a:lnTo>
                  <a:lnTo>
                    <a:pt x="48" y="176"/>
                  </a:lnTo>
                  <a:lnTo>
                    <a:pt x="32" y="185"/>
                  </a:lnTo>
                  <a:lnTo>
                    <a:pt x="32" y="194"/>
                  </a:lnTo>
                  <a:lnTo>
                    <a:pt x="24" y="194"/>
                  </a:lnTo>
                  <a:lnTo>
                    <a:pt x="32" y="211"/>
                  </a:lnTo>
                  <a:lnTo>
                    <a:pt x="0"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562" name="Freeform 664"/>
            <p:cNvSpPr>
              <a:spLocks/>
            </p:cNvSpPr>
            <p:nvPr/>
          </p:nvSpPr>
          <p:spPr bwMode="auto">
            <a:xfrm>
              <a:off x="2859" y="3006"/>
              <a:ext cx="240" cy="211"/>
            </a:xfrm>
            <a:custGeom>
              <a:avLst/>
              <a:gdLst>
                <a:gd name="T0" fmla="*/ 0 w 240"/>
                <a:gd name="T1" fmla="*/ 211 h 211"/>
                <a:gd name="T2" fmla="*/ 0 w 240"/>
                <a:gd name="T3" fmla="*/ 194 h 211"/>
                <a:gd name="T4" fmla="*/ 0 w 240"/>
                <a:gd name="T5" fmla="*/ 194 h 211"/>
                <a:gd name="T6" fmla="*/ 0 w 240"/>
                <a:gd name="T7" fmla="*/ 194 h 211"/>
                <a:gd name="T8" fmla="*/ 0 w 240"/>
                <a:gd name="T9" fmla="*/ 185 h 211"/>
                <a:gd name="T10" fmla="*/ 16 w 240"/>
                <a:gd name="T11" fmla="*/ 176 h 211"/>
                <a:gd name="T12" fmla="*/ 16 w 240"/>
                <a:gd name="T13" fmla="*/ 158 h 211"/>
                <a:gd name="T14" fmla="*/ 16 w 240"/>
                <a:gd name="T15" fmla="*/ 150 h 211"/>
                <a:gd name="T16" fmla="*/ 24 w 240"/>
                <a:gd name="T17" fmla="*/ 141 h 211"/>
                <a:gd name="T18" fmla="*/ 32 w 240"/>
                <a:gd name="T19" fmla="*/ 123 h 211"/>
                <a:gd name="T20" fmla="*/ 32 w 240"/>
                <a:gd name="T21" fmla="*/ 114 h 211"/>
                <a:gd name="T22" fmla="*/ 48 w 240"/>
                <a:gd name="T23" fmla="*/ 106 h 211"/>
                <a:gd name="T24" fmla="*/ 56 w 240"/>
                <a:gd name="T25" fmla="*/ 97 h 211"/>
                <a:gd name="T26" fmla="*/ 64 w 240"/>
                <a:gd name="T27" fmla="*/ 79 h 211"/>
                <a:gd name="T28" fmla="*/ 64 w 240"/>
                <a:gd name="T29" fmla="*/ 71 h 211"/>
                <a:gd name="T30" fmla="*/ 72 w 240"/>
                <a:gd name="T31" fmla="*/ 71 h 211"/>
                <a:gd name="T32" fmla="*/ 88 w 240"/>
                <a:gd name="T33" fmla="*/ 62 h 211"/>
                <a:gd name="T34" fmla="*/ 96 w 240"/>
                <a:gd name="T35" fmla="*/ 44 h 211"/>
                <a:gd name="T36" fmla="*/ 104 w 240"/>
                <a:gd name="T37" fmla="*/ 35 h 211"/>
                <a:gd name="T38" fmla="*/ 128 w 240"/>
                <a:gd name="T39" fmla="*/ 35 h 211"/>
                <a:gd name="T40" fmla="*/ 136 w 240"/>
                <a:gd name="T41" fmla="*/ 27 h 211"/>
                <a:gd name="T42" fmla="*/ 160 w 240"/>
                <a:gd name="T43" fmla="*/ 27 h 211"/>
                <a:gd name="T44" fmla="*/ 168 w 240"/>
                <a:gd name="T45" fmla="*/ 27 h 211"/>
                <a:gd name="T46" fmla="*/ 192 w 240"/>
                <a:gd name="T47" fmla="*/ 9 h 211"/>
                <a:gd name="T48" fmla="*/ 200 w 240"/>
                <a:gd name="T49" fmla="*/ 9 h 211"/>
                <a:gd name="T50" fmla="*/ 216 w 240"/>
                <a:gd name="T51" fmla="*/ 9 h 211"/>
                <a:gd name="T52" fmla="*/ 224 w 240"/>
                <a:gd name="T53" fmla="*/ 9 h 211"/>
                <a:gd name="T54" fmla="*/ 232 w 240"/>
                <a:gd name="T55" fmla="*/ 9 h 211"/>
                <a:gd name="T56" fmla="*/ 232 w 240"/>
                <a:gd name="T57" fmla="*/ 9 h 211"/>
                <a:gd name="T58" fmla="*/ 232 w 240"/>
                <a:gd name="T59" fmla="*/ 0 h 211"/>
                <a:gd name="T60" fmla="*/ 240 w 240"/>
                <a:gd name="T61" fmla="*/ 9 h 211"/>
                <a:gd name="T62" fmla="*/ 232 w 240"/>
                <a:gd name="T63" fmla="*/ 9 h 211"/>
                <a:gd name="T64" fmla="*/ 232 w 240"/>
                <a:gd name="T65" fmla="*/ 9 h 211"/>
                <a:gd name="T66" fmla="*/ 224 w 240"/>
                <a:gd name="T67" fmla="*/ 9 h 211"/>
                <a:gd name="T68" fmla="*/ 224 w 240"/>
                <a:gd name="T69" fmla="*/ 9 h 211"/>
                <a:gd name="T70" fmla="*/ 216 w 240"/>
                <a:gd name="T71" fmla="*/ 27 h 211"/>
                <a:gd name="T72" fmla="*/ 200 w 240"/>
                <a:gd name="T73" fmla="*/ 27 h 211"/>
                <a:gd name="T74" fmla="*/ 192 w 240"/>
                <a:gd name="T75" fmla="*/ 27 h 211"/>
                <a:gd name="T76" fmla="*/ 168 w 240"/>
                <a:gd name="T77" fmla="*/ 35 h 211"/>
                <a:gd name="T78" fmla="*/ 160 w 240"/>
                <a:gd name="T79" fmla="*/ 44 h 211"/>
                <a:gd name="T80" fmla="*/ 152 w 240"/>
                <a:gd name="T81" fmla="*/ 44 h 211"/>
                <a:gd name="T82" fmla="*/ 136 w 240"/>
                <a:gd name="T83" fmla="*/ 62 h 211"/>
                <a:gd name="T84" fmla="*/ 128 w 240"/>
                <a:gd name="T85" fmla="*/ 71 h 211"/>
                <a:gd name="T86" fmla="*/ 120 w 240"/>
                <a:gd name="T87" fmla="*/ 79 h 211"/>
                <a:gd name="T88" fmla="*/ 104 w 240"/>
                <a:gd name="T89" fmla="*/ 79 h 211"/>
                <a:gd name="T90" fmla="*/ 104 w 240"/>
                <a:gd name="T91" fmla="*/ 97 h 211"/>
                <a:gd name="T92" fmla="*/ 96 w 240"/>
                <a:gd name="T93" fmla="*/ 97 h 211"/>
                <a:gd name="T94" fmla="*/ 88 w 240"/>
                <a:gd name="T95" fmla="*/ 106 h 211"/>
                <a:gd name="T96" fmla="*/ 72 w 240"/>
                <a:gd name="T97" fmla="*/ 114 h 211"/>
                <a:gd name="T98" fmla="*/ 64 w 240"/>
                <a:gd name="T99" fmla="*/ 123 h 211"/>
                <a:gd name="T100" fmla="*/ 64 w 240"/>
                <a:gd name="T101" fmla="*/ 141 h 211"/>
                <a:gd name="T102" fmla="*/ 56 w 240"/>
                <a:gd name="T103" fmla="*/ 150 h 211"/>
                <a:gd name="T104" fmla="*/ 56 w 240"/>
                <a:gd name="T105" fmla="*/ 158 h 211"/>
                <a:gd name="T106" fmla="*/ 48 w 240"/>
                <a:gd name="T107" fmla="*/ 158 h 211"/>
                <a:gd name="T108" fmla="*/ 48 w 240"/>
                <a:gd name="T109" fmla="*/ 176 h 211"/>
                <a:gd name="T110" fmla="*/ 32 w 240"/>
                <a:gd name="T111" fmla="*/ 185 h 211"/>
                <a:gd name="T112" fmla="*/ 32 w 240"/>
                <a:gd name="T113" fmla="*/ 194 h 211"/>
                <a:gd name="T114" fmla="*/ 32 w 240"/>
                <a:gd name="T115" fmla="*/ 194 h 211"/>
                <a:gd name="T116" fmla="*/ 32 w 240"/>
                <a:gd name="T117" fmla="*/ 194 h 211"/>
                <a:gd name="T118" fmla="*/ 24 w 240"/>
                <a:gd name="T119" fmla="*/ 194 h 211"/>
                <a:gd name="T120" fmla="*/ 32 w 240"/>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0"/>
                <a:gd name="T184" fmla="*/ 0 h 211"/>
                <a:gd name="T185" fmla="*/ 240 w 240"/>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0" h="211">
                  <a:moveTo>
                    <a:pt x="0" y="211"/>
                  </a:moveTo>
                  <a:lnTo>
                    <a:pt x="0" y="194"/>
                  </a:lnTo>
                  <a:lnTo>
                    <a:pt x="0" y="185"/>
                  </a:lnTo>
                  <a:lnTo>
                    <a:pt x="16" y="176"/>
                  </a:lnTo>
                  <a:lnTo>
                    <a:pt x="16" y="158"/>
                  </a:lnTo>
                  <a:lnTo>
                    <a:pt x="16" y="150"/>
                  </a:lnTo>
                  <a:lnTo>
                    <a:pt x="24" y="141"/>
                  </a:lnTo>
                  <a:lnTo>
                    <a:pt x="32" y="123"/>
                  </a:lnTo>
                  <a:lnTo>
                    <a:pt x="32" y="114"/>
                  </a:lnTo>
                  <a:lnTo>
                    <a:pt x="48" y="106"/>
                  </a:lnTo>
                  <a:lnTo>
                    <a:pt x="56" y="97"/>
                  </a:lnTo>
                  <a:lnTo>
                    <a:pt x="64" y="79"/>
                  </a:lnTo>
                  <a:lnTo>
                    <a:pt x="64" y="71"/>
                  </a:lnTo>
                  <a:lnTo>
                    <a:pt x="72" y="71"/>
                  </a:lnTo>
                  <a:lnTo>
                    <a:pt x="88" y="62"/>
                  </a:lnTo>
                  <a:lnTo>
                    <a:pt x="96" y="44"/>
                  </a:lnTo>
                  <a:lnTo>
                    <a:pt x="104" y="35"/>
                  </a:lnTo>
                  <a:lnTo>
                    <a:pt x="128" y="35"/>
                  </a:lnTo>
                  <a:lnTo>
                    <a:pt x="136" y="27"/>
                  </a:lnTo>
                  <a:lnTo>
                    <a:pt x="160" y="27"/>
                  </a:lnTo>
                  <a:lnTo>
                    <a:pt x="168" y="27"/>
                  </a:lnTo>
                  <a:lnTo>
                    <a:pt x="192" y="9"/>
                  </a:lnTo>
                  <a:lnTo>
                    <a:pt x="200" y="9"/>
                  </a:lnTo>
                  <a:lnTo>
                    <a:pt x="216" y="9"/>
                  </a:lnTo>
                  <a:lnTo>
                    <a:pt x="224" y="9"/>
                  </a:lnTo>
                  <a:lnTo>
                    <a:pt x="232" y="9"/>
                  </a:lnTo>
                  <a:lnTo>
                    <a:pt x="232" y="0"/>
                  </a:lnTo>
                  <a:lnTo>
                    <a:pt x="240" y="9"/>
                  </a:lnTo>
                  <a:lnTo>
                    <a:pt x="232" y="9"/>
                  </a:lnTo>
                  <a:lnTo>
                    <a:pt x="224" y="9"/>
                  </a:lnTo>
                  <a:lnTo>
                    <a:pt x="216" y="27"/>
                  </a:lnTo>
                  <a:lnTo>
                    <a:pt x="200" y="27"/>
                  </a:lnTo>
                  <a:lnTo>
                    <a:pt x="192" y="27"/>
                  </a:lnTo>
                  <a:lnTo>
                    <a:pt x="168" y="35"/>
                  </a:lnTo>
                  <a:lnTo>
                    <a:pt x="160" y="44"/>
                  </a:lnTo>
                  <a:lnTo>
                    <a:pt x="152" y="44"/>
                  </a:lnTo>
                  <a:lnTo>
                    <a:pt x="136" y="62"/>
                  </a:lnTo>
                  <a:lnTo>
                    <a:pt x="128" y="71"/>
                  </a:lnTo>
                  <a:lnTo>
                    <a:pt x="120" y="79"/>
                  </a:lnTo>
                  <a:lnTo>
                    <a:pt x="104" y="79"/>
                  </a:lnTo>
                  <a:lnTo>
                    <a:pt x="104" y="97"/>
                  </a:lnTo>
                  <a:lnTo>
                    <a:pt x="96" y="97"/>
                  </a:lnTo>
                  <a:lnTo>
                    <a:pt x="88" y="106"/>
                  </a:lnTo>
                  <a:lnTo>
                    <a:pt x="72" y="114"/>
                  </a:lnTo>
                  <a:lnTo>
                    <a:pt x="64" y="123"/>
                  </a:lnTo>
                  <a:lnTo>
                    <a:pt x="64" y="141"/>
                  </a:lnTo>
                  <a:lnTo>
                    <a:pt x="56" y="150"/>
                  </a:lnTo>
                  <a:lnTo>
                    <a:pt x="56" y="158"/>
                  </a:lnTo>
                  <a:lnTo>
                    <a:pt x="48" y="158"/>
                  </a:lnTo>
                  <a:lnTo>
                    <a:pt x="48" y="176"/>
                  </a:lnTo>
                  <a:lnTo>
                    <a:pt x="32" y="185"/>
                  </a:lnTo>
                  <a:lnTo>
                    <a:pt x="32" y="194"/>
                  </a:lnTo>
                  <a:lnTo>
                    <a:pt x="24" y="194"/>
                  </a:lnTo>
                  <a:lnTo>
                    <a:pt x="32"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563" name="Freeform 665"/>
            <p:cNvSpPr>
              <a:spLocks/>
            </p:cNvSpPr>
            <p:nvPr/>
          </p:nvSpPr>
          <p:spPr bwMode="auto">
            <a:xfrm>
              <a:off x="2675" y="2962"/>
              <a:ext cx="200" cy="255"/>
            </a:xfrm>
            <a:custGeom>
              <a:avLst/>
              <a:gdLst>
                <a:gd name="T0" fmla="*/ 152 w 200"/>
                <a:gd name="T1" fmla="*/ 255 h 255"/>
                <a:gd name="T2" fmla="*/ 144 w 200"/>
                <a:gd name="T3" fmla="*/ 238 h 255"/>
                <a:gd name="T4" fmla="*/ 144 w 200"/>
                <a:gd name="T5" fmla="*/ 238 h 255"/>
                <a:gd name="T6" fmla="*/ 144 w 200"/>
                <a:gd name="T7" fmla="*/ 238 h 255"/>
                <a:gd name="T8" fmla="*/ 144 w 200"/>
                <a:gd name="T9" fmla="*/ 229 h 255"/>
                <a:gd name="T10" fmla="*/ 144 w 200"/>
                <a:gd name="T11" fmla="*/ 229 h 255"/>
                <a:gd name="T12" fmla="*/ 144 w 200"/>
                <a:gd name="T13" fmla="*/ 220 h 255"/>
                <a:gd name="T14" fmla="*/ 144 w 200"/>
                <a:gd name="T15" fmla="*/ 202 h 255"/>
                <a:gd name="T16" fmla="*/ 136 w 200"/>
                <a:gd name="T17" fmla="*/ 194 h 255"/>
                <a:gd name="T18" fmla="*/ 136 w 200"/>
                <a:gd name="T19" fmla="*/ 194 h 255"/>
                <a:gd name="T20" fmla="*/ 136 w 200"/>
                <a:gd name="T21" fmla="*/ 185 h 255"/>
                <a:gd name="T22" fmla="*/ 120 w 200"/>
                <a:gd name="T23" fmla="*/ 167 h 255"/>
                <a:gd name="T24" fmla="*/ 120 w 200"/>
                <a:gd name="T25" fmla="*/ 158 h 255"/>
                <a:gd name="T26" fmla="*/ 112 w 200"/>
                <a:gd name="T27" fmla="*/ 150 h 255"/>
                <a:gd name="T28" fmla="*/ 112 w 200"/>
                <a:gd name="T29" fmla="*/ 150 h 255"/>
                <a:gd name="T30" fmla="*/ 112 w 200"/>
                <a:gd name="T31" fmla="*/ 150 h 255"/>
                <a:gd name="T32" fmla="*/ 104 w 200"/>
                <a:gd name="T33" fmla="*/ 123 h 255"/>
                <a:gd name="T34" fmla="*/ 88 w 200"/>
                <a:gd name="T35" fmla="*/ 115 h 255"/>
                <a:gd name="T36" fmla="*/ 80 w 200"/>
                <a:gd name="T37" fmla="*/ 106 h 255"/>
                <a:gd name="T38" fmla="*/ 72 w 200"/>
                <a:gd name="T39" fmla="*/ 88 h 255"/>
                <a:gd name="T40" fmla="*/ 56 w 200"/>
                <a:gd name="T41" fmla="*/ 79 h 255"/>
                <a:gd name="T42" fmla="*/ 48 w 200"/>
                <a:gd name="T43" fmla="*/ 71 h 255"/>
                <a:gd name="T44" fmla="*/ 40 w 200"/>
                <a:gd name="T45" fmla="*/ 53 h 255"/>
                <a:gd name="T46" fmla="*/ 40 w 200"/>
                <a:gd name="T47" fmla="*/ 44 h 255"/>
                <a:gd name="T48" fmla="*/ 32 w 200"/>
                <a:gd name="T49" fmla="*/ 35 h 255"/>
                <a:gd name="T50" fmla="*/ 16 w 200"/>
                <a:gd name="T51" fmla="*/ 27 h 255"/>
                <a:gd name="T52" fmla="*/ 8 w 200"/>
                <a:gd name="T53" fmla="*/ 9 h 255"/>
                <a:gd name="T54" fmla="*/ 8 w 200"/>
                <a:gd name="T55" fmla="*/ 9 h 255"/>
                <a:gd name="T56" fmla="*/ 8 w 200"/>
                <a:gd name="T57" fmla="*/ 9 h 255"/>
                <a:gd name="T58" fmla="*/ 0 w 200"/>
                <a:gd name="T59" fmla="*/ 0 h 255"/>
                <a:gd name="T60" fmla="*/ 8 w 200"/>
                <a:gd name="T61" fmla="*/ 9 h 255"/>
                <a:gd name="T62" fmla="*/ 8 w 200"/>
                <a:gd name="T63" fmla="*/ 9 h 255"/>
                <a:gd name="T64" fmla="*/ 8 w 200"/>
                <a:gd name="T65" fmla="*/ 9 h 255"/>
                <a:gd name="T66" fmla="*/ 8 w 200"/>
                <a:gd name="T67" fmla="*/ 9 h 255"/>
                <a:gd name="T68" fmla="*/ 16 w 200"/>
                <a:gd name="T69" fmla="*/ 9 h 255"/>
                <a:gd name="T70" fmla="*/ 32 w 200"/>
                <a:gd name="T71" fmla="*/ 9 h 255"/>
                <a:gd name="T72" fmla="*/ 40 w 200"/>
                <a:gd name="T73" fmla="*/ 27 h 255"/>
                <a:gd name="T74" fmla="*/ 48 w 200"/>
                <a:gd name="T75" fmla="*/ 27 h 255"/>
                <a:gd name="T76" fmla="*/ 56 w 200"/>
                <a:gd name="T77" fmla="*/ 27 h 255"/>
                <a:gd name="T78" fmla="*/ 72 w 200"/>
                <a:gd name="T79" fmla="*/ 35 h 255"/>
                <a:gd name="T80" fmla="*/ 80 w 200"/>
                <a:gd name="T81" fmla="*/ 44 h 255"/>
                <a:gd name="T82" fmla="*/ 88 w 200"/>
                <a:gd name="T83" fmla="*/ 44 h 255"/>
                <a:gd name="T84" fmla="*/ 104 w 200"/>
                <a:gd name="T85" fmla="*/ 53 h 255"/>
                <a:gd name="T86" fmla="*/ 112 w 200"/>
                <a:gd name="T87" fmla="*/ 71 h 255"/>
                <a:gd name="T88" fmla="*/ 120 w 200"/>
                <a:gd name="T89" fmla="*/ 71 h 255"/>
                <a:gd name="T90" fmla="*/ 136 w 200"/>
                <a:gd name="T91" fmla="*/ 79 h 255"/>
                <a:gd name="T92" fmla="*/ 136 w 200"/>
                <a:gd name="T93" fmla="*/ 88 h 255"/>
                <a:gd name="T94" fmla="*/ 144 w 200"/>
                <a:gd name="T95" fmla="*/ 106 h 255"/>
                <a:gd name="T96" fmla="*/ 152 w 200"/>
                <a:gd name="T97" fmla="*/ 115 h 255"/>
                <a:gd name="T98" fmla="*/ 152 w 200"/>
                <a:gd name="T99" fmla="*/ 141 h 255"/>
                <a:gd name="T100" fmla="*/ 168 w 200"/>
                <a:gd name="T101" fmla="*/ 150 h 255"/>
                <a:gd name="T102" fmla="*/ 176 w 200"/>
                <a:gd name="T103" fmla="*/ 158 h 255"/>
                <a:gd name="T104" fmla="*/ 176 w 200"/>
                <a:gd name="T105" fmla="*/ 185 h 255"/>
                <a:gd name="T106" fmla="*/ 176 w 200"/>
                <a:gd name="T107" fmla="*/ 194 h 255"/>
                <a:gd name="T108" fmla="*/ 184 w 200"/>
                <a:gd name="T109" fmla="*/ 202 h 255"/>
                <a:gd name="T110" fmla="*/ 184 w 200"/>
                <a:gd name="T111" fmla="*/ 220 h 255"/>
                <a:gd name="T112" fmla="*/ 184 w 200"/>
                <a:gd name="T113" fmla="*/ 229 h 255"/>
                <a:gd name="T114" fmla="*/ 184 w 200"/>
                <a:gd name="T115" fmla="*/ 238 h 255"/>
                <a:gd name="T116" fmla="*/ 184 w 200"/>
                <a:gd name="T117" fmla="*/ 238 h 255"/>
                <a:gd name="T118" fmla="*/ 184 w 200"/>
                <a:gd name="T119" fmla="*/ 238 h 255"/>
                <a:gd name="T120" fmla="*/ 200 w 200"/>
                <a:gd name="T121" fmla="*/ 255 h 255"/>
                <a:gd name="T122" fmla="*/ 152 w 200"/>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0"/>
                <a:gd name="T187" fmla="*/ 0 h 255"/>
                <a:gd name="T188" fmla="*/ 200 w 200"/>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0" h="255">
                  <a:moveTo>
                    <a:pt x="152" y="255"/>
                  </a:moveTo>
                  <a:lnTo>
                    <a:pt x="144" y="238"/>
                  </a:lnTo>
                  <a:lnTo>
                    <a:pt x="144" y="229"/>
                  </a:lnTo>
                  <a:lnTo>
                    <a:pt x="144" y="220"/>
                  </a:lnTo>
                  <a:lnTo>
                    <a:pt x="144" y="202"/>
                  </a:lnTo>
                  <a:lnTo>
                    <a:pt x="136" y="194"/>
                  </a:lnTo>
                  <a:lnTo>
                    <a:pt x="136" y="185"/>
                  </a:lnTo>
                  <a:lnTo>
                    <a:pt x="120" y="167"/>
                  </a:lnTo>
                  <a:lnTo>
                    <a:pt x="120" y="158"/>
                  </a:lnTo>
                  <a:lnTo>
                    <a:pt x="112" y="150"/>
                  </a:lnTo>
                  <a:lnTo>
                    <a:pt x="104" y="123"/>
                  </a:lnTo>
                  <a:lnTo>
                    <a:pt x="88" y="115"/>
                  </a:lnTo>
                  <a:lnTo>
                    <a:pt x="80" y="106"/>
                  </a:lnTo>
                  <a:lnTo>
                    <a:pt x="72" y="88"/>
                  </a:lnTo>
                  <a:lnTo>
                    <a:pt x="56" y="79"/>
                  </a:lnTo>
                  <a:lnTo>
                    <a:pt x="48" y="71"/>
                  </a:lnTo>
                  <a:lnTo>
                    <a:pt x="40" y="53"/>
                  </a:lnTo>
                  <a:lnTo>
                    <a:pt x="40" y="44"/>
                  </a:lnTo>
                  <a:lnTo>
                    <a:pt x="32" y="35"/>
                  </a:lnTo>
                  <a:lnTo>
                    <a:pt x="16" y="27"/>
                  </a:lnTo>
                  <a:lnTo>
                    <a:pt x="8" y="9"/>
                  </a:lnTo>
                  <a:lnTo>
                    <a:pt x="0" y="0"/>
                  </a:lnTo>
                  <a:lnTo>
                    <a:pt x="8" y="9"/>
                  </a:lnTo>
                  <a:lnTo>
                    <a:pt x="16" y="9"/>
                  </a:lnTo>
                  <a:lnTo>
                    <a:pt x="32" y="9"/>
                  </a:lnTo>
                  <a:lnTo>
                    <a:pt x="40" y="27"/>
                  </a:lnTo>
                  <a:lnTo>
                    <a:pt x="48" y="27"/>
                  </a:lnTo>
                  <a:lnTo>
                    <a:pt x="56" y="27"/>
                  </a:lnTo>
                  <a:lnTo>
                    <a:pt x="72" y="35"/>
                  </a:lnTo>
                  <a:lnTo>
                    <a:pt x="80" y="44"/>
                  </a:lnTo>
                  <a:lnTo>
                    <a:pt x="88" y="44"/>
                  </a:lnTo>
                  <a:lnTo>
                    <a:pt x="104" y="53"/>
                  </a:lnTo>
                  <a:lnTo>
                    <a:pt x="112" y="71"/>
                  </a:lnTo>
                  <a:lnTo>
                    <a:pt x="120" y="71"/>
                  </a:lnTo>
                  <a:lnTo>
                    <a:pt x="136" y="79"/>
                  </a:lnTo>
                  <a:lnTo>
                    <a:pt x="136" y="88"/>
                  </a:lnTo>
                  <a:lnTo>
                    <a:pt x="144" y="106"/>
                  </a:lnTo>
                  <a:lnTo>
                    <a:pt x="152" y="115"/>
                  </a:lnTo>
                  <a:lnTo>
                    <a:pt x="152" y="141"/>
                  </a:lnTo>
                  <a:lnTo>
                    <a:pt x="168" y="150"/>
                  </a:lnTo>
                  <a:lnTo>
                    <a:pt x="176" y="158"/>
                  </a:lnTo>
                  <a:lnTo>
                    <a:pt x="176" y="185"/>
                  </a:lnTo>
                  <a:lnTo>
                    <a:pt x="176" y="194"/>
                  </a:lnTo>
                  <a:lnTo>
                    <a:pt x="184" y="202"/>
                  </a:lnTo>
                  <a:lnTo>
                    <a:pt x="184" y="220"/>
                  </a:lnTo>
                  <a:lnTo>
                    <a:pt x="184" y="229"/>
                  </a:lnTo>
                  <a:lnTo>
                    <a:pt x="184" y="238"/>
                  </a:lnTo>
                  <a:lnTo>
                    <a:pt x="200" y="255"/>
                  </a:lnTo>
                  <a:lnTo>
                    <a:pt x="152"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564" name="Freeform 666"/>
            <p:cNvSpPr>
              <a:spLocks/>
            </p:cNvSpPr>
            <p:nvPr/>
          </p:nvSpPr>
          <p:spPr bwMode="auto">
            <a:xfrm>
              <a:off x="2675" y="2962"/>
              <a:ext cx="200" cy="255"/>
            </a:xfrm>
            <a:custGeom>
              <a:avLst/>
              <a:gdLst>
                <a:gd name="T0" fmla="*/ 152 w 200"/>
                <a:gd name="T1" fmla="*/ 255 h 255"/>
                <a:gd name="T2" fmla="*/ 144 w 200"/>
                <a:gd name="T3" fmla="*/ 238 h 255"/>
                <a:gd name="T4" fmla="*/ 144 w 200"/>
                <a:gd name="T5" fmla="*/ 238 h 255"/>
                <a:gd name="T6" fmla="*/ 144 w 200"/>
                <a:gd name="T7" fmla="*/ 238 h 255"/>
                <a:gd name="T8" fmla="*/ 144 w 200"/>
                <a:gd name="T9" fmla="*/ 229 h 255"/>
                <a:gd name="T10" fmla="*/ 144 w 200"/>
                <a:gd name="T11" fmla="*/ 229 h 255"/>
                <a:gd name="T12" fmla="*/ 144 w 200"/>
                <a:gd name="T13" fmla="*/ 220 h 255"/>
                <a:gd name="T14" fmla="*/ 144 w 200"/>
                <a:gd name="T15" fmla="*/ 202 h 255"/>
                <a:gd name="T16" fmla="*/ 136 w 200"/>
                <a:gd name="T17" fmla="*/ 194 h 255"/>
                <a:gd name="T18" fmla="*/ 136 w 200"/>
                <a:gd name="T19" fmla="*/ 194 h 255"/>
                <a:gd name="T20" fmla="*/ 136 w 200"/>
                <a:gd name="T21" fmla="*/ 185 h 255"/>
                <a:gd name="T22" fmla="*/ 120 w 200"/>
                <a:gd name="T23" fmla="*/ 167 h 255"/>
                <a:gd name="T24" fmla="*/ 120 w 200"/>
                <a:gd name="T25" fmla="*/ 158 h 255"/>
                <a:gd name="T26" fmla="*/ 112 w 200"/>
                <a:gd name="T27" fmla="*/ 150 h 255"/>
                <a:gd name="T28" fmla="*/ 112 w 200"/>
                <a:gd name="T29" fmla="*/ 150 h 255"/>
                <a:gd name="T30" fmla="*/ 112 w 200"/>
                <a:gd name="T31" fmla="*/ 150 h 255"/>
                <a:gd name="T32" fmla="*/ 104 w 200"/>
                <a:gd name="T33" fmla="*/ 123 h 255"/>
                <a:gd name="T34" fmla="*/ 88 w 200"/>
                <a:gd name="T35" fmla="*/ 115 h 255"/>
                <a:gd name="T36" fmla="*/ 80 w 200"/>
                <a:gd name="T37" fmla="*/ 106 h 255"/>
                <a:gd name="T38" fmla="*/ 72 w 200"/>
                <a:gd name="T39" fmla="*/ 88 h 255"/>
                <a:gd name="T40" fmla="*/ 56 w 200"/>
                <a:gd name="T41" fmla="*/ 79 h 255"/>
                <a:gd name="T42" fmla="*/ 48 w 200"/>
                <a:gd name="T43" fmla="*/ 71 h 255"/>
                <a:gd name="T44" fmla="*/ 40 w 200"/>
                <a:gd name="T45" fmla="*/ 53 h 255"/>
                <a:gd name="T46" fmla="*/ 40 w 200"/>
                <a:gd name="T47" fmla="*/ 44 h 255"/>
                <a:gd name="T48" fmla="*/ 32 w 200"/>
                <a:gd name="T49" fmla="*/ 35 h 255"/>
                <a:gd name="T50" fmla="*/ 16 w 200"/>
                <a:gd name="T51" fmla="*/ 27 h 255"/>
                <a:gd name="T52" fmla="*/ 8 w 200"/>
                <a:gd name="T53" fmla="*/ 9 h 255"/>
                <a:gd name="T54" fmla="*/ 8 w 200"/>
                <a:gd name="T55" fmla="*/ 9 h 255"/>
                <a:gd name="T56" fmla="*/ 8 w 200"/>
                <a:gd name="T57" fmla="*/ 9 h 255"/>
                <a:gd name="T58" fmla="*/ 0 w 200"/>
                <a:gd name="T59" fmla="*/ 0 h 255"/>
                <a:gd name="T60" fmla="*/ 8 w 200"/>
                <a:gd name="T61" fmla="*/ 9 h 255"/>
                <a:gd name="T62" fmla="*/ 8 w 200"/>
                <a:gd name="T63" fmla="*/ 9 h 255"/>
                <a:gd name="T64" fmla="*/ 8 w 200"/>
                <a:gd name="T65" fmla="*/ 9 h 255"/>
                <a:gd name="T66" fmla="*/ 8 w 200"/>
                <a:gd name="T67" fmla="*/ 9 h 255"/>
                <a:gd name="T68" fmla="*/ 16 w 200"/>
                <a:gd name="T69" fmla="*/ 9 h 255"/>
                <a:gd name="T70" fmla="*/ 32 w 200"/>
                <a:gd name="T71" fmla="*/ 9 h 255"/>
                <a:gd name="T72" fmla="*/ 40 w 200"/>
                <a:gd name="T73" fmla="*/ 27 h 255"/>
                <a:gd name="T74" fmla="*/ 48 w 200"/>
                <a:gd name="T75" fmla="*/ 27 h 255"/>
                <a:gd name="T76" fmla="*/ 56 w 200"/>
                <a:gd name="T77" fmla="*/ 27 h 255"/>
                <a:gd name="T78" fmla="*/ 72 w 200"/>
                <a:gd name="T79" fmla="*/ 35 h 255"/>
                <a:gd name="T80" fmla="*/ 80 w 200"/>
                <a:gd name="T81" fmla="*/ 44 h 255"/>
                <a:gd name="T82" fmla="*/ 88 w 200"/>
                <a:gd name="T83" fmla="*/ 44 h 255"/>
                <a:gd name="T84" fmla="*/ 104 w 200"/>
                <a:gd name="T85" fmla="*/ 53 h 255"/>
                <a:gd name="T86" fmla="*/ 112 w 200"/>
                <a:gd name="T87" fmla="*/ 71 h 255"/>
                <a:gd name="T88" fmla="*/ 120 w 200"/>
                <a:gd name="T89" fmla="*/ 71 h 255"/>
                <a:gd name="T90" fmla="*/ 136 w 200"/>
                <a:gd name="T91" fmla="*/ 79 h 255"/>
                <a:gd name="T92" fmla="*/ 136 w 200"/>
                <a:gd name="T93" fmla="*/ 88 h 255"/>
                <a:gd name="T94" fmla="*/ 144 w 200"/>
                <a:gd name="T95" fmla="*/ 106 h 255"/>
                <a:gd name="T96" fmla="*/ 152 w 200"/>
                <a:gd name="T97" fmla="*/ 115 h 255"/>
                <a:gd name="T98" fmla="*/ 152 w 200"/>
                <a:gd name="T99" fmla="*/ 141 h 255"/>
                <a:gd name="T100" fmla="*/ 168 w 200"/>
                <a:gd name="T101" fmla="*/ 150 h 255"/>
                <a:gd name="T102" fmla="*/ 176 w 200"/>
                <a:gd name="T103" fmla="*/ 158 h 255"/>
                <a:gd name="T104" fmla="*/ 176 w 200"/>
                <a:gd name="T105" fmla="*/ 185 h 255"/>
                <a:gd name="T106" fmla="*/ 176 w 200"/>
                <a:gd name="T107" fmla="*/ 194 h 255"/>
                <a:gd name="T108" fmla="*/ 184 w 200"/>
                <a:gd name="T109" fmla="*/ 202 h 255"/>
                <a:gd name="T110" fmla="*/ 184 w 200"/>
                <a:gd name="T111" fmla="*/ 220 h 255"/>
                <a:gd name="T112" fmla="*/ 184 w 200"/>
                <a:gd name="T113" fmla="*/ 229 h 255"/>
                <a:gd name="T114" fmla="*/ 184 w 200"/>
                <a:gd name="T115" fmla="*/ 238 h 255"/>
                <a:gd name="T116" fmla="*/ 184 w 200"/>
                <a:gd name="T117" fmla="*/ 238 h 255"/>
                <a:gd name="T118" fmla="*/ 184 w 200"/>
                <a:gd name="T119" fmla="*/ 238 h 255"/>
                <a:gd name="T120" fmla="*/ 200 w 200"/>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0"/>
                <a:gd name="T184" fmla="*/ 0 h 255"/>
                <a:gd name="T185" fmla="*/ 200 w 200"/>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0" h="255">
                  <a:moveTo>
                    <a:pt x="152" y="255"/>
                  </a:moveTo>
                  <a:lnTo>
                    <a:pt x="144" y="238"/>
                  </a:lnTo>
                  <a:lnTo>
                    <a:pt x="144" y="229"/>
                  </a:lnTo>
                  <a:lnTo>
                    <a:pt x="144" y="220"/>
                  </a:lnTo>
                  <a:lnTo>
                    <a:pt x="144" y="202"/>
                  </a:lnTo>
                  <a:lnTo>
                    <a:pt x="136" y="194"/>
                  </a:lnTo>
                  <a:lnTo>
                    <a:pt x="136" y="185"/>
                  </a:lnTo>
                  <a:lnTo>
                    <a:pt x="120" y="167"/>
                  </a:lnTo>
                  <a:lnTo>
                    <a:pt x="120" y="158"/>
                  </a:lnTo>
                  <a:lnTo>
                    <a:pt x="112" y="150"/>
                  </a:lnTo>
                  <a:lnTo>
                    <a:pt x="104" y="123"/>
                  </a:lnTo>
                  <a:lnTo>
                    <a:pt x="88" y="115"/>
                  </a:lnTo>
                  <a:lnTo>
                    <a:pt x="80" y="106"/>
                  </a:lnTo>
                  <a:lnTo>
                    <a:pt x="72" y="88"/>
                  </a:lnTo>
                  <a:lnTo>
                    <a:pt x="56" y="79"/>
                  </a:lnTo>
                  <a:lnTo>
                    <a:pt x="48" y="71"/>
                  </a:lnTo>
                  <a:lnTo>
                    <a:pt x="40" y="53"/>
                  </a:lnTo>
                  <a:lnTo>
                    <a:pt x="40" y="44"/>
                  </a:lnTo>
                  <a:lnTo>
                    <a:pt x="32" y="35"/>
                  </a:lnTo>
                  <a:lnTo>
                    <a:pt x="16" y="27"/>
                  </a:lnTo>
                  <a:lnTo>
                    <a:pt x="8" y="9"/>
                  </a:lnTo>
                  <a:lnTo>
                    <a:pt x="0" y="0"/>
                  </a:lnTo>
                  <a:lnTo>
                    <a:pt x="8" y="9"/>
                  </a:lnTo>
                  <a:lnTo>
                    <a:pt x="16" y="9"/>
                  </a:lnTo>
                  <a:lnTo>
                    <a:pt x="32" y="9"/>
                  </a:lnTo>
                  <a:lnTo>
                    <a:pt x="40" y="27"/>
                  </a:lnTo>
                  <a:lnTo>
                    <a:pt x="48" y="27"/>
                  </a:lnTo>
                  <a:lnTo>
                    <a:pt x="56" y="27"/>
                  </a:lnTo>
                  <a:lnTo>
                    <a:pt x="72" y="35"/>
                  </a:lnTo>
                  <a:lnTo>
                    <a:pt x="80" y="44"/>
                  </a:lnTo>
                  <a:lnTo>
                    <a:pt x="88" y="44"/>
                  </a:lnTo>
                  <a:lnTo>
                    <a:pt x="104" y="53"/>
                  </a:lnTo>
                  <a:lnTo>
                    <a:pt x="112" y="71"/>
                  </a:lnTo>
                  <a:lnTo>
                    <a:pt x="120" y="71"/>
                  </a:lnTo>
                  <a:lnTo>
                    <a:pt x="136" y="79"/>
                  </a:lnTo>
                  <a:lnTo>
                    <a:pt x="136" y="88"/>
                  </a:lnTo>
                  <a:lnTo>
                    <a:pt x="144" y="106"/>
                  </a:lnTo>
                  <a:lnTo>
                    <a:pt x="152" y="115"/>
                  </a:lnTo>
                  <a:lnTo>
                    <a:pt x="152" y="141"/>
                  </a:lnTo>
                  <a:lnTo>
                    <a:pt x="168" y="150"/>
                  </a:lnTo>
                  <a:lnTo>
                    <a:pt x="176" y="158"/>
                  </a:lnTo>
                  <a:lnTo>
                    <a:pt x="176" y="185"/>
                  </a:lnTo>
                  <a:lnTo>
                    <a:pt x="176" y="194"/>
                  </a:lnTo>
                  <a:lnTo>
                    <a:pt x="184" y="202"/>
                  </a:lnTo>
                  <a:lnTo>
                    <a:pt x="184" y="220"/>
                  </a:lnTo>
                  <a:lnTo>
                    <a:pt x="184" y="229"/>
                  </a:lnTo>
                  <a:lnTo>
                    <a:pt x="184" y="238"/>
                  </a:lnTo>
                  <a:lnTo>
                    <a:pt x="200"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565" name="Freeform 667"/>
            <p:cNvSpPr>
              <a:spLocks/>
            </p:cNvSpPr>
            <p:nvPr/>
          </p:nvSpPr>
          <p:spPr bwMode="auto">
            <a:xfrm>
              <a:off x="2611" y="2857"/>
              <a:ext cx="272" cy="360"/>
            </a:xfrm>
            <a:custGeom>
              <a:avLst/>
              <a:gdLst>
                <a:gd name="T0" fmla="*/ 232 w 272"/>
                <a:gd name="T1" fmla="*/ 343 h 360"/>
                <a:gd name="T2" fmla="*/ 232 w 272"/>
                <a:gd name="T3" fmla="*/ 334 h 360"/>
                <a:gd name="T4" fmla="*/ 232 w 272"/>
                <a:gd name="T5" fmla="*/ 299 h 360"/>
                <a:gd name="T6" fmla="*/ 216 w 272"/>
                <a:gd name="T7" fmla="*/ 263 h 360"/>
                <a:gd name="T8" fmla="*/ 208 w 272"/>
                <a:gd name="T9" fmla="*/ 220 h 360"/>
                <a:gd name="T10" fmla="*/ 200 w 272"/>
                <a:gd name="T11" fmla="*/ 176 h 360"/>
                <a:gd name="T12" fmla="*/ 184 w 272"/>
                <a:gd name="T13" fmla="*/ 140 h 360"/>
                <a:gd name="T14" fmla="*/ 176 w 272"/>
                <a:gd name="T15" fmla="*/ 132 h 360"/>
                <a:gd name="T16" fmla="*/ 144 w 272"/>
                <a:gd name="T17" fmla="*/ 96 h 360"/>
                <a:gd name="T18" fmla="*/ 120 w 272"/>
                <a:gd name="T19" fmla="*/ 70 h 360"/>
                <a:gd name="T20" fmla="*/ 104 w 272"/>
                <a:gd name="T21" fmla="*/ 61 h 360"/>
                <a:gd name="T22" fmla="*/ 80 w 272"/>
                <a:gd name="T23" fmla="*/ 35 h 360"/>
                <a:gd name="T24" fmla="*/ 48 w 272"/>
                <a:gd name="T25" fmla="*/ 26 h 360"/>
                <a:gd name="T26" fmla="*/ 32 w 272"/>
                <a:gd name="T27" fmla="*/ 17 h 360"/>
                <a:gd name="T28" fmla="*/ 0 w 272"/>
                <a:gd name="T29" fmla="*/ 0 h 360"/>
                <a:gd name="T30" fmla="*/ 0 w 272"/>
                <a:gd name="T31" fmla="*/ 0 h 360"/>
                <a:gd name="T32" fmla="*/ 0 w 272"/>
                <a:gd name="T33" fmla="*/ 0 h 360"/>
                <a:gd name="T34" fmla="*/ 16 w 272"/>
                <a:gd name="T35" fmla="*/ 0 h 360"/>
                <a:gd name="T36" fmla="*/ 40 w 272"/>
                <a:gd name="T37" fmla="*/ 0 h 360"/>
                <a:gd name="T38" fmla="*/ 72 w 272"/>
                <a:gd name="T39" fmla="*/ 17 h 360"/>
                <a:gd name="T40" fmla="*/ 104 w 272"/>
                <a:gd name="T41" fmla="*/ 17 h 360"/>
                <a:gd name="T42" fmla="*/ 136 w 272"/>
                <a:gd name="T43" fmla="*/ 26 h 360"/>
                <a:gd name="T44" fmla="*/ 152 w 272"/>
                <a:gd name="T45" fmla="*/ 35 h 360"/>
                <a:gd name="T46" fmla="*/ 176 w 272"/>
                <a:gd name="T47" fmla="*/ 44 h 360"/>
                <a:gd name="T48" fmla="*/ 184 w 272"/>
                <a:gd name="T49" fmla="*/ 70 h 360"/>
                <a:gd name="T50" fmla="*/ 208 w 272"/>
                <a:gd name="T51" fmla="*/ 96 h 360"/>
                <a:gd name="T52" fmla="*/ 232 w 272"/>
                <a:gd name="T53" fmla="*/ 105 h 360"/>
                <a:gd name="T54" fmla="*/ 240 w 272"/>
                <a:gd name="T55" fmla="*/ 132 h 360"/>
                <a:gd name="T56" fmla="*/ 248 w 272"/>
                <a:gd name="T57" fmla="*/ 149 h 360"/>
                <a:gd name="T58" fmla="*/ 264 w 272"/>
                <a:gd name="T59" fmla="*/ 176 h 360"/>
                <a:gd name="T60" fmla="*/ 272 w 272"/>
                <a:gd name="T61" fmla="*/ 193 h 360"/>
                <a:gd name="T62" fmla="*/ 272 w 272"/>
                <a:gd name="T63" fmla="*/ 220 h 360"/>
                <a:gd name="T64" fmla="*/ 272 w 272"/>
                <a:gd name="T65" fmla="*/ 246 h 360"/>
                <a:gd name="T66" fmla="*/ 272 w 272"/>
                <a:gd name="T67" fmla="*/ 272 h 360"/>
                <a:gd name="T68" fmla="*/ 272 w 272"/>
                <a:gd name="T69" fmla="*/ 299 h 360"/>
                <a:gd name="T70" fmla="*/ 272 w 272"/>
                <a:gd name="T71" fmla="*/ 334 h 360"/>
                <a:gd name="T72" fmla="*/ 272 w 272"/>
                <a:gd name="T73" fmla="*/ 343 h 360"/>
                <a:gd name="T74" fmla="*/ 264 w 272"/>
                <a:gd name="T75" fmla="*/ 343 h 360"/>
                <a:gd name="T76" fmla="*/ 240 w 272"/>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72"/>
                <a:gd name="T118" fmla="*/ 0 h 360"/>
                <a:gd name="T119" fmla="*/ 272 w 272"/>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72" h="360">
                  <a:moveTo>
                    <a:pt x="240" y="360"/>
                  </a:moveTo>
                  <a:lnTo>
                    <a:pt x="232" y="343"/>
                  </a:lnTo>
                  <a:lnTo>
                    <a:pt x="232" y="334"/>
                  </a:lnTo>
                  <a:lnTo>
                    <a:pt x="232" y="325"/>
                  </a:lnTo>
                  <a:lnTo>
                    <a:pt x="232" y="299"/>
                  </a:lnTo>
                  <a:lnTo>
                    <a:pt x="232" y="290"/>
                  </a:lnTo>
                  <a:lnTo>
                    <a:pt x="216" y="263"/>
                  </a:lnTo>
                  <a:lnTo>
                    <a:pt x="216" y="246"/>
                  </a:lnTo>
                  <a:lnTo>
                    <a:pt x="208" y="220"/>
                  </a:lnTo>
                  <a:lnTo>
                    <a:pt x="208" y="193"/>
                  </a:lnTo>
                  <a:lnTo>
                    <a:pt x="200" y="176"/>
                  </a:lnTo>
                  <a:lnTo>
                    <a:pt x="184" y="158"/>
                  </a:lnTo>
                  <a:lnTo>
                    <a:pt x="184" y="140"/>
                  </a:lnTo>
                  <a:lnTo>
                    <a:pt x="176" y="132"/>
                  </a:lnTo>
                  <a:lnTo>
                    <a:pt x="152" y="105"/>
                  </a:lnTo>
                  <a:lnTo>
                    <a:pt x="144" y="96"/>
                  </a:lnTo>
                  <a:lnTo>
                    <a:pt x="136" y="79"/>
                  </a:lnTo>
                  <a:lnTo>
                    <a:pt x="120" y="70"/>
                  </a:lnTo>
                  <a:lnTo>
                    <a:pt x="112" y="61"/>
                  </a:lnTo>
                  <a:lnTo>
                    <a:pt x="104" y="61"/>
                  </a:lnTo>
                  <a:lnTo>
                    <a:pt x="96" y="44"/>
                  </a:lnTo>
                  <a:lnTo>
                    <a:pt x="80" y="35"/>
                  </a:lnTo>
                  <a:lnTo>
                    <a:pt x="64" y="35"/>
                  </a:lnTo>
                  <a:lnTo>
                    <a:pt x="48" y="26"/>
                  </a:lnTo>
                  <a:lnTo>
                    <a:pt x="40" y="26"/>
                  </a:lnTo>
                  <a:lnTo>
                    <a:pt x="32" y="17"/>
                  </a:lnTo>
                  <a:lnTo>
                    <a:pt x="8" y="0"/>
                  </a:lnTo>
                  <a:lnTo>
                    <a:pt x="0" y="0"/>
                  </a:lnTo>
                  <a:lnTo>
                    <a:pt x="8" y="0"/>
                  </a:lnTo>
                  <a:lnTo>
                    <a:pt x="16" y="0"/>
                  </a:lnTo>
                  <a:lnTo>
                    <a:pt x="32" y="0"/>
                  </a:lnTo>
                  <a:lnTo>
                    <a:pt x="40" y="0"/>
                  </a:lnTo>
                  <a:lnTo>
                    <a:pt x="48" y="0"/>
                  </a:lnTo>
                  <a:lnTo>
                    <a:pt x="72" y="17"/>
                  </a:lnTo>
                  <a:lnTo>
                    <a:pt x="80" y="17"/>
                  </a:lnTo>
                  <a:lnTo>
                    <a:pt x="104" y="17"/>
                  </a:lnTo>
                  <a:lnTo>
                    <a:pt x="112" y="26"/>
                  </a:lnTo>
                  <a:lnTo>
                    <a:pt x="136" y="26"/>
                  </a:lnTo>
                  <a:lnTo>
                    <a:pt x="144" y="35"/>
                  </a:lnTo>
                  <a:lnTo>
                    <a:pt x="152" y="35"/>
                  </a:lnTo>
                  <a:lnTo>
                    <a:pt x="168" y="44"/>
                  </a:lnTo>
                  <a:lnTo>
                    <a:pt x="176" y="44"/>
                  </a:lnTo>
                  <a:lnTo>
                    <a:pt x="184" y="61"/>
                  </a:lnTo>
                  <a:lnTo>
                    <a:pt x="184" y="70"/>
                  </a:lnTo>
                  <a:lnTo>
                    <a:pt x="200" y="79"/>
                  </a:lnTo>
                  <a:lnTo>
                    <a:pt x="208" y="96"/>
                  </a:lnTo>
                  <a:lnTo>
                    <a:pt x="216" y="96"/>
                  </a:lnTo>
                  <a:lnTo>
                    <a:pt x="232" y="105"/>
                  </a:lnTo>
                  <a:lnTo>
                    <a:pt x="232" y="114"/>
                  </a:lnTo>
                  <a:lnTo>
                    <a:pt x="240" y="132"/>
                  </a:lnTo>
                  <a:lnTo>
                    <a:pt x="240" y="140"/>
                  </a:lnTo>
                  <a:lnTo>
                    <a:pt x="248" y="149"/>
                  </a:lnTo>
                  <a:lnTo>
                    <a:pt x="264" y="158"/>
                  </a:lnTo>
                  <a:lnTo>
                    <a:pt x="264" y="176"/>
                  </a:lnTo>
                  <a:lnTo>
                    <a:pt x="264" y="184"/>
                  </a:lnTo>
                  <a:lnTo>
                    <a:pt x="272" y="193"/>
                  </a:lnTo>
                  <a:lnTo>
                    <a:pt x="272" y="211"/>
                  </a:lnTo>
                  <a:lnTo>
                    <a:pt x="272" y="220"/>
                  </a:lnTo>
                  <a:lnTo>
                    <a:pt x="272" y="228"/>
                  </a:lnTo>
                  <a:lnTo>
                    <a:pt x="272" y="246"/>
                  </a:lnTo>
                  <a:lnTo>
                    <a:pt x="272" y="263"/>
                  </a:lnTo>
                  <a:lnTo>
                    <a:pt x="272" y="272"/>
                  </a:lnTo>
                  <a:lnTo>
                    <a:pt x="272" y="290"/>
                  </a:lnTo>
                  <a:lnTo>
                    <a:pt x="272" y="299"/>
                  </a:lnTo>
                  <a:lnTo>
                    <a:pt x="272" y="325"/>
                  </a:lnTo>
                  <a:lnTo>
                    <a:pt x="272" y="334"/>
                  </a:lnTo>
                  <a:lnTo>
                    <a:pt x="272" y="343"/>
                  </a:lnTo>
                  <a:lnTo>
                    <a:pt x="264" y="343"/>
                  </a:lnTo>
                  <a:lnTo>
                    <a:pt x="272" y="360"/>
                  </a:lnTo>
                  <a:lnTo>
                    <a:pt x="2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566" name="Freeform 668"/>
            <p:cNvSpPr>
              <a:spLocks/>
            </p:cNvSpPr>
            <p:nvPr/>
          </p:nvSpPr>
          <p:spPr bwMode="auto">
            <a:xfrm>
              <a:off x="2611" y="2857"/>
              <a:ext cx="272" cy="360"/>
            </a:xfrm>
            <a:custGeom>
              <a:avLst/>
              <a:gdLst>
                <a:gd name="T0" fmla="*/ 232 w 272"/>
                <a:gd name="T1" fmla="*/ 343 h 360"/>
                <a:gd name="T2" fmla="*/ 232 w 272"/>
                <a:gd name="T3" fmla="*/ 334 h 360"/>
                <a:gd name="T4" fmla="*/ 232 w 272"/>
                <a:gd name="T5" fmla="*/ 299 h 360"/>
                <a:gd name="T6" fmla="*/ 216 w 272"/>
                <a:gd name="T7" fmla="*/ 263 h 360"/>
                <a:gd name="T8" fmla="*/ 208 w 272"/>
                <a:gd name="T9" fmla="*/ 220 h 360"/>
                <a:gd name="T10" fmla="*/ 200 w 272"/>
                <a:gd name="T11" fmla="*/ 176 h 360"/>
                <a:gd name="T12" fmla="*/ 184 w 272"/>
                <a:gd name="T13" fmla="*/ 140 h 360"/>
                <a:gd name="T14" fmla="*/ 176 w 272"/>
                <a:gd name="T15" fmla="*/ 132 h 360"/>
                <a:gd name="T16" fmla="*/ 144 w 272"/>
                <a:gd name="T17" fmla="*/ 96 h 360"/>
                <a:gd name="T18" fmla="*/ 120 w 272"/>
                <a:gd name="T19" fmla="*/ 70 h 360"/>
                <a:gd name="T20" fmla="*/ 104 w 272"/>
                <a:gd name="T21" fmla="*/ 61 h 360"/>
                <a:gd name="T22" fmla="*/ 80 w 272"/>
                <a:gd name="T23" fmla="*/ 35 h 360"/>
                <a:gd name="T24" fmla="*/ 48 w 272"/>
                <a:gd name="T25" fmla="*/ 26 h 360"/>
                <a:gd name="T26" fmla="*/ 32 w 272"/>
                <a:gd name="T27" fmla="*/ 17 h 360"/>
                <a:gd name="T28" fmla="*/ 0 w 272"/>
                <a:gd name="T29" fmla="*/ 0 h 360"/>
                <a:gd name="T30" fmla="*/ 0 w 272"/>
                <a:gd name="T31" fmla="*/ 0 h 360"/>
                <a:gd name="T32" fmla="*/ 0 w 272"/>
                <a:gd name="T33" fmla="*/ 0 h 360"/>
                <a:gd name="T34" fmla="*/ 16 w 272"/>
                <a:gd name="T35" fmla="*/ 0 h 360"/>
                <a:gd name="T36" fmla="*/ 40 w 272"/>
                <a:gd name="T37" fmla="*/ 0 h 360"/>
                <a:gd name="T38" fmla="*/ 72 w 272"/>
                <a:gd name="T39" fmla="*/ 17 h 360"/>
                <a:gd name="T40" fmla="*/ 104 w 272"/>
                <a:gd name="T41" fmla="*/ 17 h 360"/>
                <a:gd name="T42" fmla="*/ 136 w 272"/>
                <a:gd name="T43" fmla="*/ 26 h 360"/>
                <a:gd name="T44" fmla="*/ 152 w 272"/>
                <a:gd name="T45" fmla="*/ 35 h 360"/>
                <a:gd name="T46" fmla="*/ 176 w 272"/>
                <a:gd name="T47" fmla="*/ 44 h 360"/>
                <a:gd name="T48" fmla="*/ 184 w 272"/>
                <a:gd name="T49" fmla="*/ 70 h 360"/>
                <a:gd name="T50" fmla="*/ 208 w 272"/>
                <a:gd name="T51" fmla="*/ 96 h 360"/>
                <a:gd name="T52" fmla="*/ 232 w 272"/>
                <a:gd name="T53" fmla="*/ 105 h 360"/>
                <a:gd name="T54" fmla="*/ 240 w 272"/>
                <a:gd name="T55" fmla="*/ 132 h 360"/>
                <a:gd name="T56" fmla="*/ 248 w 272"/>
                <a:gd name="T57" fmla="*/ 149 h 360"/>
                <a:gd name="T58" fmla="*/ 264 w 272"/>
                <a:gd name="T59" fmla="*/ 176 h 360"/>
                <a:gd name="T60" fmla="*/ 272 w 272"/>
                <a:gd name="T61" fmla="*/ 193 h 360"/>
                <a:gd name="T62" fmla="*/ 272 w 272"/>
                <a:gd name="T63" fmla="*/ 220 h 360"/>
                <a:gd name="T64" fmla="*/ 272 w 272"/>
                <a:gd name="T65" fmla="*/ 246 h 360"/>
                <a:gd name="T66" fmla="*/ 272 w 272"/>
                <a:gd name="T67" fmla="*/ 272 h 360"/>
                <a:gd name="T68" fmla="*/ 272 w 272"/>
                <a:gd name="T69" fmla="*/ 299 h 360"/>
                <a:gd name="T70" fmla="*/ 272 w 272"/>
                <a:gd name="T71" fmla="*/ 334 h 360"/>
                <a:gd name="T72" fmla="*/ 272 w 272"/>
                <a:gd name="T73" fmla="*/ 343 h 360"/>
                <a:gd name="T74" fmla="*/ 264 w 272"/>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2"/>
                <a:gd name="T115" fmla="*/ 0 h 360"/>
                <a:gd name="T116" fmla="*/ 272 w 272"/>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2" h="360">
                  <a:moveTo>
                    <a:pt x="240" y="360"/>
                  </a:moveTo>
                  <a:lnTo>
                    <a:pt x="232" y="343"/>
                  </a:lnTo>
                  <a:lnTo>
                    <a:pt x="232" y="334"/>
                  </a:lnTo>
                  <a:lnTo>
                    <a:pt x="232" y="325"/>
                  </a:lnTo>
                  <a:lnTo>
                    <a:pt x="232" y="299"/>
                  </a:lnTo>
                  <a:lnTo>
                    <a:pt x="232" y="290"/>
                  </a:lnTo>
                  <a:lnTo>
                    <a:pt x="216" y="263"/>
                  </a:lnTo>
                  <a:lnTo>
                    <a:pt x="216" y="246"/>
                  </a:lnTo>
                  <a:lnTo>
                    <a:pt x="208" y="220"/>
                  </a:lnTo>
                  <a:lnTo>
                    <a:pt x="208" y="193"/>
                  </a:lnTo>
                  <a:lnTo>
                    <a:pt x="200" y="176"/>
                  </a:lnTo>
                  <a:lnTo>
                    <a:pt x="184" y="158"/>
                  </a:lnTo>
                  <a:lnTo>
                    <a:pt x="184" y="140"/>
                  </a:lnTo>
                  <a:lnTo>
                    <a:pt x="176" y="132"/>
                  </a:lnTo>
                  <a:lnTo>
                    <a:pt x="152" y="105"/>
                  </a:lnTo>
                  <a:lnTo>
                    <a:pt x="144" y="96"/>
                  </a:lnTo>
                  <a:lnTo>
                    <a:pt x="136" y="79"/>
                  </a:lnTo>
                  <a:lnTo>
                    <a:pt x="120" y="70"/>
                  </a:lnTo>
                  <a:lnTo>
                    <a:pt x="112" y="61"/>
                  </a:lnTo>
                  <a:lnTo>
                    <a:pt x="104" y="61"/>
                  </a:lnTo>
                  <a:lnTo>
                    <a:pt x="96" y="44"/>
                  </a:lnTo>
                  <a:lnTo>
                    <a:pt x="80" y="35"/>
                  </a:lnTo>
                  <a:lnTo>
                    <a:pt x="64" y="35"/>
                  </a:lnTo>
                  <a:lnTo>
                    <a:pt x="48" y="26"/>
                  </a:lnTo>
                  <a:lnTo>
                    <a:pt x="40" y="26"/>
                  </a:lnTo>
                  <a:lnTo>
                    <a:pt x="32" y="17"/>
                  </a:lnTo>
                  <a:lnTo>
                    <a:pt x="8" y="0"/>
                  </a:lnTo>
                  <a:lnTo>
                    <a:pt x="0" y="0"/>
                  </a:lnTo>
                  <a:lnTo>
                    <a:pt x="8" y="0"/>
                  </a:lnTo>
                  <a:lnTo>
                    <a:pt x="16" y="0"/>
                  </a:lnTo>
                  <a:lnTo>
                    <a:pt x="32" y="0"/>
                  </a:lnTo>
                  <a:lnTo>
                    <a:pt x="40" y="0"/>
                  </a:lnTo>
                  <a:lnTo>
                    <a:pt x="48" y="0"/>
                  </a:lnTo>
                  <a:lnTo>
                    <a:pt x="72" y="17"/>
                  </a:lnTo>
                  <a:lnTo>
                    <a:pt x="80" y="17"/>
                  </a:lnTo>
                  <a:lnTo>
                    <a:pt x="104" y="17"/>
                  </a:lnTo>
                  <a:lnTo>
                    <a:pt x="112" y="26"/>
                  </a:lnTo>
                  <a:lnTo>
                    <a:pt x="136" y="26"/>
                  </a:lnTo>
                  <a:lnTo>
                    <a:pt x="144" y="35"/>
                  </a:lnTo>
                  <a:lnTo>
                    <a:pt x="152" y="35"/>
                  </a:lnTo>
                  <a:lnTo>
                    <a:pt x="168" y="44"/>
                  </a:lnTo>
                  <a:lnTo>
                    <a:pt x="176" y="44"/>
                  </a:lnTo>
                  <a:lnTo>
                    <a:pt x="184" y="61"/>
                  </a:lnTo>
                  <a:lnTo>
                    <a:pt x="184" y="70"/>
                  </a:lnTo>
                  <a:lnTo>
                    <a:pt x="200" y="79"/>
                  </a:lnTo>
                  <a:lnTo>
                    <a:pt x="208" y="96"/>
                  </a:lnTo>
                  <a:lnTo>
                    <a:pt x="216" y="96"/>
                  </a:lnTo>
                  <a:lnTo>
                    <a:pt x="232" y="105"/>
                  </a:lnTo>
                  <a:lnTo>
                    <a:pt x="232" y="114"/>
                  </a:lnTo>
                  <a:lnTo>
                    <a:pt x="240" y="132"/>
                  </a:lnTo>
                  <a:lnTo>
                    <a:pt x="240" y="140"/>
                  </a:lnTo>
                  <a:lnTo>
                    <a:pt x="248" y="149"/>
                  </a:lnTo>
                  <a:lnTo>
                    <a:pt x="264" y="158"/>
                  </a:lnTo>
                  <a:lnTo>
                    <a:pt x="264" y="176"/>
                  </a:lnTo>
                  <a:lnTo>
                    <a:pt x="264" y="184"/>
                  </a:lnTo>
                  <a:lnTo>
                    <a:pt x="272" y="193"/>
                  </a:lnTo>
                  <a:lnTo>
                    <a:pt x="272" y="211"/>
                  </a:lnTo>
                  <a:lnTo>
                    <a:pt x="272" y="220"/>
                  </a:lnTo>
                  <a:lnTo>
                    <a:pt x="272" y="228"/>
                  </a:lnTo>
                  <a:lnTo>
                    <a:pt x="272" y="246"/>
                  </a:lnTo>
                  <a:lnTo>
                    <a:pt x="272" y="263"/>
                  </a:lnTo>
                  <a:lnTo>
                    <a:pt x="272" y="272"/>
                  </a:lnTo>
                  <a:lnTo>
                    <a:pt x="272" y="290"/>
                  </a:lnTo>
                  <a:lnTo>
                    <a:pt x="272" y="299"/>
                  </a:lnTo>
                  <a:lnTo>
                    <a:pt x="272" y="325"/>
                  </a:lnTo>
                  <a:lnTo>
                    <a:pt x="272" y="334"/>
                  </a:lnTo>
                  <a:lnTo>
                    <a:pt x="272" y="343"/>
                  </a:lnTo>
                  <a:lnTo>
                    <a:pt x="264" y="343"/>
                  </a:lnTo>
                  <a:lnTo>
                    <a:pt x="272"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567" name="Freeform 669"/>
            <p:cNvSpPr>
              <a:spLocks/>
            </p:cNvSpPr>
            <p:nvPr/>
          </p:nvSpPr>
          <p:spPr bwMode="auto">
            <a:xfrm>
              <a:off x="2723" y="2822"/>
              <a:ext cx="160" cy="395"/>
            </a:xfrm>
            <a:custGeom>
              <a:avLst/>
              <a:gdLst>
                <a:gd name="T0" fmla="*/ 128 w 160"/>
                <a:gd name="T1" fmla="*/ 395 h 395"/>
                <a:gd name="T2" fmla="*/ 120 w 160"/>
                <a:gd name="T3" fmla="*/ 378 h 395"/>
                <a:gd name="T4" fmla="*/ 120 w 160"/>
                <a:gd name="T5" fmla="*/ 378 h 395"/>
                <a:gd name="T6" fmla="*/ 120 w 160"/>
                <a:gd name="T7" fmla="*/ 369 h 395"/>
                <a:gd name="T8" fmla="*/ 120 w 160"/>
                <a:gd name="T9" fmla="*/ 360 h 395"/>
                <a:gd name="T10" fmla="*/ 120 w 160"/>
                <a:gd name="T11" fmla="*/ 342 h 395"/>
                <a:gd name="T12" fmla="*/ 120 w 160"/>
                <a:gd name="T13" fmla="*/ 334 h 395"/>
                <a:gd name="T14" fmla="*/ 120 w 160"/>
                <a:gd name="T15" fmla="*/ 307 h 395"/>
                <a:gd name="T16" fmla="*/ 120 w 160"/>
                <a:gd name="T17" fmla="*/ 298 h 395"/>
                <a:gd name="T18" fmla="*/ 120 w 160"/>
                <a:gd name="T19" fmla="*/ 281 h 395"/>
                <a:gd name="T20" fmla="*/ 104 w 160"/>
                <a:gd name="T21" fmla="*/ 263 h 395"/>
                <a:gd name="T22" fmla="*/ 104 w 160"/>
                <a:gd name="T23" fmla="*/ 246 h 395"/>
                <a:gd name="T24" fmla="*/ 104 w 160"/>
                <a:gd name="T25" fmla="*/ 219 h 395"/>
                <a:gd name="T26" fmla="*/ 96 w 160"/>
                <a:gd name="T27" fmla="*/ 211 h 395"/>
                <a:gd name="T28" fmla="*/ 96 w 160"/>
                <a:gd name="T29" fmla="*/ 193 h 395"/>
                <a:gd name="T30" fmla="*/ 96 w 160"/>
                <a:gd name="T31" fmla="*/ 193 h 395"/>
                <a:gd name="T32" fmla="*/ 88 w 160"/>
                <a:gd name="T33" fmla="*/ 175 h 395"/>
                <a:gd name="T34" fmla="*/ 72 w 160"/>
                <a:gd name="T35" fmla="*/ 149 h 395"/>
                <a:gd name="T36" fmla="*/ 72 w 160"/>
                <a:gd name="T37" fmla="*/ 140 h 395"/>
                <a:gd name="T38" fmla="*/ 64 w 160"/>
                <a:gd name="T39" fmla="*/ 114 h 395"/>
                <a:gd name="T40" fmla="*/ 56 w 160"/>
                <a:gd name="T41" fmla="*/ 105 h 395"/>
                <a:gd name="T42" fmla="*/ 56 w 160"/>
                <a:gd name="T43" fmla="*/ 79 h 395"/>
                <a:gd name="T44" fmla="*/ 40 w 160"/>
                <a:gd name="T45" fmla="*/ 70 h 395"/>
                <a:gd name="T46" fmla="*/ 32 w 160"/>
                <a:gd name="T47" fmla="*/ 61 h 395"/>
                <a:gd name="T48" fmla="*/ 24 w 160"/>
                <a:gd name="T49" fmla="*/ 52 h 395"/>
                <a:gd name="T50" fmla="*/ 24 w 160"/>
                <a:gd name="T51" fmla="*/ 35 h 395"/>
                <a:gd name="T52" fmla="*/ 8 w 160"/>
                <a:gd name="T53" fmla="*/ 26 h 395"/>
                <a:gd name="T54" fmla="*/ 8 w 160"/>
                <a:gd name="T55" fmla="*/ 17 h 395"/>
                <a:gd name="T56" fmla="*/ 8 w 160"/>
                <a:gd name="T57" fmla="*/ 17 h 395"/>
                <a:gd name="T58" fmla="*/ 0 w 160"/>
                <a:gd name="T59" fmla="*/ 0 h 395"/>
                <a:gd name="T60" fmla="*/ 8 w 160"/>
                <a:gd name="T61" fmla="*/ 17 h 395"/>
                <a:gd name="T62" fmla="*/ 8 w 160"/>
                <a:gd name="T63" fmla="*/ 17 h 395"/>
                <a:gd name="T64" fmla="*/ 8 w 160"/>
                <a:gd name="T65" fmla="*/ 17 h 395"/>
                <a:gd name="T66" fmla="*/ 8 w 160"/>
                <a:gd name="T67" fmla="*/ 17 h 395"/>
                <a:gd name="T68" fmla="*/ 24 w 160"/>
                <a:gd name="T69" fmla="*/ 17 h 395"/>
                <a:gd name="T70" fmla="*/ 32 w 160"/>
                <a:gd name="T71" fmla="*/ 26 h 395"/>
                <a:gd name="T72" fmla="*/ 40 w 160"/>
                <a:gd name="T73" fmla="*/ 26 h 395"/>
                <a:gd name="T74" fmla="*/ 56 w 160"/>
                <a:gd name="T75" fmla="*/ 35 h 395"/>
                <a:gd name="T76" fmla="*/ 64 w 160"/>
                <a:gd name="T77" fmla="*/ 52 h 395"/>
                <a:gd name="T78" fmla="*/ 72 w 160"/>
                <a:gd name="T79" fmla="*/ 61 h 395"/>
                <a:gd name="T80" fmla="*/ 88 w 160"/>
                <a:gd name="T81" fmla="*/ 61 h 395"/>
                <a:gd name="T82" fmla="*/ 88 w 160"/>
                <a:gd name="T83" fmla="*/ 70 h 395"/>
                <a:gd name="T84" fmla="*/ 96 w 160"/>
                <a:gd name="T85" fmla="*/ 79 h 395"/>
                <a:gd name="T86" fmla="*/ 104 w 160"/>
                <a:gd name="T87" fmla="*/ 96 h 395"/>
                <a:gd name="T88" fmla="*/ 104 w 160"/>
                <a:gd name="T89" fmla="*/ 105 h 395"/>
                <a:gd name="T90" fmla="*/ 120 w 160"/>
                <a:gd name="T91" fmla="*/ 114 h 395"/>
                <a:gd name="T92" fmla="*/ 120 w 160"/>
                <a:gd name="T93" fmla="*/ 131 h 395"/>
                <a:gd name="T94" fmla="*/ 128 w 160"/>
                <a:gd name="T95" fmla="*/ 149 h 395"/>
                <a:gd name="T96" fmla="*/ 136 w 160"/>
                <a:gd name="T97" fmla="*/ 175 h 395"/>
                <a:gd name="T98" fmla="*/ 136 w 160"/>
                <a:gd name="T99" fmla="*/ 211 h 395"/>
                <a:gd name="T100" fmla="*/ 152 w 160"/>
                <a:gd name="T101" fmla="*/ 228 h 395"/>
                <a:gd name="T102" fmla="*/ 152 w 160"/>
                <a:gd name="T103" fmla="*/ 255 h 395"/>
                <a:gd name="T104" fmla="*/ 152 w 160"/>
                <a:gd name="T105" fmla="*/ 281 h 395"/>
                <a:gd name="T106" fmla="*/ 152 w 160"/>
                <a:gd name="T107" fmla="*/ 298 h 395"/>
                <a:gd name="T108" fmla="*/ 160 w 160"/>
                <a:gd name="T109" fmla="*/ 325 h 395"/>
                <a:gd name="T110" fmla="*/ 160 w 160"/>
                <a:gd name="T111" fmla="*/ 342 h 395"/>
                <a:gd name="T112" fmla="*/ 160 w 160"/>
                <a:gd name="T113" fmla="*/ 360 h 395"/>
                <a:gd name="T114" fmla="*/ 160 w 160"/>
                <a:gd name="T115" fmla="*/ 369 h 395"/>
                <a:gd name="T116" fmla="*/ 160 w 160"/>
                <a:gd name="T117" fmla="*/ 378 h 395"/>
                <a:gd name="T118" fmla="*/ 152 w 160"/>
                <a:gd name="T119" fmla="*/ 378 h 395"/>
                <a:gd name="T120" fmla="*/ 160 w 160"/>
                <a:gd name="T121" fmla="*/ 395 h 395"/>
                <a:gd name="T122" fmla="*/ 128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128" y="395"/>
                  </a:moveTo>
                  <a:lnTo>
                    <a:pt x="120" y="378"/>
                  </a:lnTo>
                  <a:lnTo>
                    <a:pt x="120" y="369"/>
                  </a:lnTo>
                  <a:lnTo>
                    <a:pt x="120" y="360"/>
                  </a:lnTo>
                  <a:lnTo>
                    <a:pt x="120" y="342"/>
                  </a:lnTo>
                  <a:lnTo>
                    <a:pt x="120" y="334"/>
                  </a:lnTo>
                  <a:lnTo>
                    <a:pt x="120" y="307"/>
                  </a:lnTo>
                  <a:lnTo>
                    <a:pt x="120" y="298"/>
                  </a:lnTo>
                  <a:lnTo>
                    <a:pt x="120" y="281"/>
                  </a:lnTo>
                  <a:lnTo>
                    <a:pt x="104" y="263"/>
                  </a:lnTo>
                  <a:lnTo>
                    <a:pt x="104" y="246"/>
                  </a:lnTo>
                  <a:lnTo>
                    <a:pt x="104" y="219"/>
                  </a:lnTo>
                  <a:lnTo>
                    <a:pt x="96" y="211"/>
                  </a:lnTo>
                  <a:lnTo>
                    <a:pt x="96" y="193"/>
                  </a:lnTo>
                  <a:lnTo>
                    <a:pt x="88" y="175"/>
                  </a:lnTo>
                  <a:lnTo>
                    <a:pt x="72" y="149"/>
                  </a:lnTo>
                  <a:lnTo>
                    <a:pt x="72" y="140"/>
                  </a:lnTo>
                  <a:lnTo>
                    <a:pt x="64" y="114"/>
                  </a:lnTo>
                  <a:lnTo>
                    <a:pt x="56" y="105"/>
                  </a:lnTo>
                  <a:lnTo>
                    <a:pt x="56" y="79"/>
                  </a:lnTo>
                  <a:lnTo>
                    <a:pt x="40" y="70"/>
                  </a:lnTo>
                  <a:lnTo>
                    <a:pt x="32" y="61"/>
                  </a:lnTo>
                  <a:lnTo>
                    <a:pt x="24" y="52"/>
                  </a:lnTo>
                  <a:lnTo>
                    <a:pt x="24" y="35"/>
                  </a:lnTo>
                  <a:lnTo>
                    <a:pt x="8" y="26"/>
                  </a:lnTo>
                  <a:lnTo>
                    <a:pt x="8" y="17"/>
                  </a:lnTo>
                  <a:lnTo>
                    <a:pt x="0" y="0"/>
                  </a:lnTo>
                  <a:lnTo>
                    <a:pt x="8" y="17"/>
                  </a:lnTo>
                  <a:lnTo>
                    <a:pt x="24" y="17"/>
                  </a:lnTo>
                  <a:lnTo>
                    <a:pt x="32" y="26"/>
                  </a:lnTo>
                  <a:lnTo>
                    <a:pt x="40" y="26"/>
                  </a:lnTo>
                  <a:lnTo>
                    <a:pt x="56" y="35"/>
                  </a:lnTo>
                  <a:lnTo>
                    <a:pt x="64" y="52"/>
                  </a:lnTo>
                  <a:lnTo>
                    <a:pt x="72" y="61"/>
                  </a:lnTo>
                  <a:lnTo>
                    <a:pt x="88" y="61"/>
                  </a:lnTo>
                  <a:lnTo>
                    <a:pt x="88" y="70"/>
                  </a:lnTo>
                  <a:lnTo>
                    <a:pt x="96" y="79"/>
                  </a:lnTo>
                  <a:lnTo>
                    <a:pt x="104" y="96"/>
                  </a:lnTo>
                  <a:lnTo>
                    <a:pt x="104" y="105"/>
                  </a:lnTo>
                  <a:lnTo>
                    <a:pt x="120" y="114"/>
                  </a:lnTo>
                  <a:lnTo>
                    <a:pt x="120" y="131"/>
                  </a:lnTo>
                  <a:lnTo>
                    <a:pt x="128" y="149"/>
                  </a:lnTo>
                  <a:lnTo>
                    <a:pt x="136" y="175"/>
                  </a:lnTo>
                  <a:lnTo>
                    <a:pt x="136" y="211"/>
                  </a:lnTo>
                  <a:lnTo>
                    <a:pt x="152" y="228"/>
                  </a:lnTo>
                  <a:lnTo>
                    <a:pt x="152" y="255"/>
                  </a:lnTo>
                  <a:lnTo>
                    <a:pt x="152" y="281"/>
                  </a:lnTo>
                  <a:lnTo>
                    <a:pt x="152" y="298"/>
                  </a:lnTo>
                  <a:lnTo>
                    <a:pt x="160" y="325"/>
                  </a:lnTo>
                  <a:lnTo>
                    <a:pt x="160" y="342"/>
                  </a:lnTo>
                  <a:lnTo>
                    <a:pt x="160" y="360"/>
                  </a:lnTo>
                  <a:lnTo>
                    <a:pt x="160" y="369"/>
                  </a:lnTo>
                  <a:lnTo>
                    <a:pt x="160" y="378"/>
                  </a:lnTo>
                  <a:lnTo>
                    <a:pt x="152" y="378"/>
                  </a:lnTo>
                  <a:lnTo>
                    <a:pt x="160" y="395"/>
                  </a:lnTo>
                  <a:lnTo>
                    <a:pt x="128"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568" name="Freeform 670"/>
            <p:cNvSpPr>
              <a:spLocks/>
            </p:cNvSpPr>
            <p:nvPr/>
          </p:nvSpPr>
          <p:spPr bwMode="auto">
            <a:xfrm>
              <a:off x="2723" y="2822"/>
              <a:ext cx="160" cy="395"/>
            </a:xfrm>
            <a:custGeom>
              <a:avLst/>
              <a:gdLst>
                <a:gd name="T0" fmla="*/ 128 w 160"/>
                <a:gd name="T1" fmla="*/ 395 h 395"/>
                <a:gd name="T2" fmla="*/ 120 w 160"/>
                <a:gd name="T3" fmla="*/ 378 h 395"/>
                <a:gd name="T4" fmla="*/ 120 w 160"/>
                <a:gd name="T5" fmla="*/ 378 h 395"/>
                <a:gd name="T6" fmla="*/ 120 w 160"/>
                <a:gd name="T7" fmla="*/ 369 h 395"/>
                <a:gd name="T8" fmla="*/ 120 w 160"/>
                <a:gd name="T9" fmla="*/ 360 h 395"/>
                <a:gd name="T10" fmla="*/ 120 w 160"/>
                <a:gd name="T11" fmla="*/ 342 h 395"/>
                <a:gd name="T12" fmla="*/ 120 w 160"/>
                <a:gd name="T13" fmla="*/ 334 h 395"/>
                <a:gd name="T14" fmla="*/ 120 w 160"/>
                <a:gd name="T15" fmla="*/ 307 h 395"/>
                <a:gd name="T16" fmla="*/ 120 w 160"/>
                <a:gd name="T17" fmla="*/ 298 h 395"/>
                <a:gd name="T18" fmla="*/ 120 w 160"/>
                <a:gd name="T19" fmla="*/ 281 h 395"/>
                <a:gd name="T20" fmla="*/ 104 w 160"/>
                <a:gd name="T21" fmla="*/ 263 h 395"/>
                <a:gd name="T22" fmla="*/ 104 w 160"/>
                <a:gd name="T23" fmla="*/ 246 h 395"/>
                <a:gd name="T24" fmla="*/ 104 w 160"/>
                <a:gd name="T25" fmla="*/ 219 h 395"/>
                <a:gd name="T26" fmla="*/ 96 w 160"/>
                <a:gd name="T27" fmla="*/ 211 h 395"/>
                <a:gd name="T28" fmla="*/ 96 w 160"/>
                <a:gd name="T29" fmla="*/ 193 h 395"/>
                <a:gd name="T30" fmla="*/ 96 w 160"/>
                <a:gd name="T31" fmla="*/ 193 h 395"/>
                <a:gd name="T32" fmla="*/ 88 w 160"/>
                <a:gd name="T33" fmla="*/ 175 h 395"/>
                <a:gd name="T34" fmla="*/ 72 w 160"/>
                <a:gd name="T35" fmla="*/ 149 h 395"/>
                <a:gd name="T36" fmla="*/ 72 w 160"/>
                <a:gd name="T37" fmla="*/ 140 h 395"/>
                <a:gd name="T38" fmla="*/ 64 w 160"/>
                <a:gd name="T39" fmla="*/ 114 h 395"/>
                <a:gd name="T40" fmla="*/ 56 w 160"/>
                <a:gd name="T41" fmla="*/ 105 h 395"/>
                <a:gd name="T42" fmla="*/ 56 w 160"/>
                <a:gd name="T43" fmla="*/ 79 h 395"/>
                <a:gd name="T44" fmla="*/ 40 w 160"/>
                <a:gd name="T45" fmla="*/ 70 h 395"/>
                <a:gd name="T46" fmla="*/ 32 w 160"/>
                <a:gd name="T47" fmla="*/ 61 h 395"/>
                <a:gd name="T48" fmla="*/ 24 w 160"/>
                <a:gd name="T49" fmla="*/ 52 h 395"/>
                <a:gd name="T50" fmla="*/ 24 w 160"/>
                <a:gd name="T51" fmla="*/ 35 h 395"/>
                <a:gd name="T52" fmla="*/ 8 w 160"/>
                <a:gd name="T53" fmla="*/ 26 h 395"/>
                <a:gd name="T54" fmla="*/ 8 w 160"/>
                <a:gd name="T55" fmla="*/ 17 h 395"/>
                <a:gd name="T56" fmla="*/ 8 w 160"/>
                <a:gd name="T57" fmla="*/ 17 h 395"/>
                <a:gd name="T58" fmla="*/ 0 w 160"/>
                <a:gd name="T59" fmla="*/ 0 h 395"/>
                <a:gd name="T60" fmla="*/ 8 w 160"/>
                <a:gd name="T61" fmla="*/ 17 h 395"/>
                <a:gd name="T62" fmla="*/ 8 w 160"/>
                <a:gd name="T63" fmla="*/ 17 h 395"/>
                <a:gd name="T64" fmla="*/ 8 w 160"/>
                <a:gd name="T65" fmla="*/ 17 h 395"/>
                <a:gd name="T66" fmla="*/ 8 w 160"/>
                <a:gd name="T67" fmla="*/ 17 h 395"/>
                <a:gd name="T68" fmla="*/ 24 w 160"/>
                <a:gd name="T69" fmla="*/ 17 h 395"/>
                <a:gd name="T70" fmla="*/ 32 w 160"/>
                <a:gd name="T71" fmla="*/ 26 h 395"/>
                <a:gd name="T72" fmla="*/ 40 w 160"/>
                <a:gd name="T73" fmla="*/ 26 h 395"/>
                <a:gd name="T74" fmla="*/ 56 w 160"/>
                <a:gd name="T75" fmla="*/ 35 h 395"/>
                <a:gd name="T76" fmla="*/ 64 w 160"/>
                <a:gd name="T77" fmla="*/ 52 h 395"/>
                <a:gd name="T78" fmla="*/ 72 w 160"/>
                <a:gd name="T79" fmla="*/ 61 h 395"/>
                <a:gd name="T80" fmla="*/ 88 w 160"/>
                <a:gd name="T81" fmla="*/ 61 h 395"/>
                <a:gd name="T82" fmla="*/ 88 w 160"/>
                <a:gd name="T83" fmla="*/ 70 h 395"/>
                <a:gd name="T84" fmla="*/ 96 w 160"/>
                <a:gd name="T85" fmla="*/ 79 h 395"/>
                <a:gd name="T86" fmla="*/ 104 w 160"/>
                <a:gd name="T87" fmla="*/ 96 h 395"/>
                <a:gd name="T88" fmla="*/ 104 w 160"/>
                <a:gd name="T89" fmla="*/ 105 h 395"/>
                <a:gd name="T90" fmla="*/ 120 w 160"/>
                <a:gd name="T91" fmla="*/ 114 h 395"/>
                <a:gd name="T92" fmla="*/ 120 w 160"/>
                <a:gd name="T93" fmla="*/ 131 h 395"/>
                <a:gd name="T94" fmla="*/ 128 w 160"/>
                <a:gd name="T95" fmla="*/ 149 h 395"/>
                <a:gd name="T96" fmla="*/ 136 w 160"/>
                <a:gd name="T97" fmla="*/ 175 h 395"/>
                <a:gd name="T98" fmla="*/ 136 w 160"/>
                <a:gd name="T99" fmla="*/ 211 h 395"/>
                <a:gd name="T100" fmla="*/ 152 w 160"/>
                <a:gd name="T101" fmla="*/ 228 h 395"/>
                <a:gd name="T102" fmla="*/ 152 w 160"/>
                <a:gd name="T103" fmla="*/ 255 h 395"/>
                <a:gd name="T104" fmla="*/ 152 w 160"/>
                <a:gd name="T105" fmla="*/ 281 h 395"/>
                <a:gd name="T106" fmla="*/ 152 w 160"/>
                <a:gd name="T107" fmla="*/ 298 h 395"/>
                <a:gd name="T108" fmla="*/ 160 w 160"/>
                <a:gd name="T109" fmla="*/ 325 h 395"/>
                <a:gd name="T110" fmla="*/ 160 w 160"/>
                <a:gd name="T111" fmla="*/ 342 h 395"/>
                <a:gd name="T112" fmla="*/ 160 w 160"/>
                <a:gd name="T113" fmla="*/ 360 h 395"/>
                <a:gd name="T114" fmla="*/ 160 w 160"/>
                <a:gd name="T115" fmla="*/ 369 h 395"/>
                <a:gd name="T116" fmla="*/ 160 w 160"/>
                <a:gd name="T117" fmla="*/ 378 h 395"/>
                <a:gd name="T118" fmla="*/ 152 w 160"/>
                <a:gd name="T119" fmla="*/ 378 h 395"/>
                <a:gd name="T120" fmla="*/ 160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128" y="395"/>
                  </a:moveTo>
                  <a:lnTo>
                    <a:pt x="120" y="378"/>
                  </a:lnTo>
                  <a:lnTo>
                    <a:pt x="120" y="369"/>
                  </a:lnTo>
                  <a:lnTo>
                    <a:pt x="120" y="360"/>
                  </a:lnTo>
                  <a:lnTo>
                    <a:pt x="120" y="342"/>
                  </a:lnTo>
                  <a:lnTo>
                    <a:pt x="120" y="334"/>
                  </a:lnTo>
                  <a:lnTo>
                    <a:pt x="120" y="307"/>
                  </a:lnTo>
                  <a:lnTo>
                    <a:pt x="120" y="298"/>
                  </a:lnTo>
                  <a:lnTo>
                    <a:pt x="120" y="281"/>
                  </a:lnTo>
                  <a:lnTo>
                    <a:pt x="104" y="263"/>
                  </a:lnTo>
                  <a:lnTo>
                    <a:pt x="104" y="246"/>
                  </a:lnTo>
                  <a:lnTo>
                    <a:pt x="104" y="219"/>
                  </a:lnTo>
                  <a:lnTo>
                    <a:pt x="96" y="211"/>
                  </a:lnTo>
                  <a:lnTo>
                    <a:pt x="96" y="193"/>
                  </a:lnTo>
                  <a:lnTo>
                    <a:pt x="88" y="175"/>
                  </a:lnTo>
                  <a:lnTo>
                    <a:pt x="72" y="149"/>
                  </a:lnTo>
                  <a:lnTo>
                    <a:pt x="72" y="140"/>
                  </a:lnTo>
                  <a:lnTo>
                    <a:pt x="64" y="114"/>
                  </a:lnTo>
                  <a:lnTo>
                    <a:pt x="56" y="105"/>
                  </a:lnTo>
                  <a:lnTo>
                    <a:pt x="56" y="79"/>
                  </a:lnTo>
                  <a:lnTo>
                    <a:pt x="40" y="70"/>
                  </a:lnTo>
                  <a:lnTo>
                    <a:pt x="32" y="61"/>
                  </a:lnTo>
                  <a:lnTo>
                    <a:pt x="24" y="52"/>
                  </a:lnTo>
                  <a:lnTo>
                    <a:pt x="24" y="35"/>
                  </a:lnTo>
                  <a:lnTo>
                    <a:pt x="8" y="26"/>
                  </a:lnTo>
                  <a:lnTo>
                    <a:pt x="8" y="17"/>
                  </a:lnTo>
                  <a:lnTo>
                    <a:pt x="0" y="0"/>
                  </a:lnTo>
                  <a:lnTo>
                    <a:pt x="8" y="17"/>
                  </a:lnTo>
                  <a:lnTo>
                    <a:pt x="24" y="17"/>
                  </a:lnTo>
                  <a:lnTo>
                    <a:pt x="32" y="26"/>
                  </a:lnTo>
                  <a:lnTo>
                    <a:pt x="40" y="26"/>
                  </a:lnTo>
                  <a:lnTo>
                    <a:pt x="56" y="35"/>
                  </a:lnTo>
                  <a:lnTo>
                    <a:pt x="64" y="52"/>
                  </a:lnTo>
                  <a:lnTo>
                    <a:pt x="72" y="61"/>
                  </a:lnTo>
                  <a:lnTo>
                    <a:pt x="88" y="61"/>
                  </a:lnTo>
                  <a:lnTo>
                    <a:pt x="88" y="70"/>
                  </a:lnTo>
                  <a:lnTo>
                    <a:pt x="96" y="79"/>
                  </a:lnTo>
                  <a:lnTo>
                    <a:pt x="104" y="96"/>
                  </a:lnTo>
                  <a:lnTo>
                    <a:pt x="104" y="105"/>
                  </a:lnTo>
                  <a:lnTo>
                    <a:pt x="120" y="114"/>
                  </a:lnTo>
                  <a:lnTo>
                    <a:pt x="120" y="131"/>
                  </a:lnTo>
                  <a:lnTo>
                    <a:pt x="128" y="149"/>
                  </a:lnTo>
                  <a:lnTo>
                    <a:pt x="136" y="175"/>
                  </a:lnTo>
                  <a:lnTo>
                    <a:pt x="136" y="211"/>
                  </a:lnTo>
                  <a:lnTo>
                    <a:pt x="152" y="228"/>
                  </a:lnTo>
                  <a:lnTo>
                    <a:pt x="152" y="255"/>
                  </a:lnTo>
                  <a:lnTo>
                    <a:pt x="152" y="281"/>
                  </a:lnTo>
                  <a:lnTo>
                    <a:pt x="152" y="298"/>
                  </a:lnTo>
                  <a:lnTo>
                    <a:pt x="160" y="325"/>
                  </a:lnTo>
                  <a:lnTo>
                    <a:pt x="160" y="342"/>
                  </a:lnTo>
                  <a:lnTo>
                    <a:pt x="160" y="360"/>
                  </a:lnTo>
                  <a:lnTo>
                    <a:pt x="160" y="369"/>
                  </a:lnTo>
                  <a:lnTo>
                    <a:pt x="160" y="378"/>
                  </a:lnTo>
                  <a:lnTo>
                    <a:pt x="152" y="378"/>
                  </a:lnTo>
                  <a:lnTo>
                    <a:pt x="160"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569" name="Freeform 671"/>
            <p:cNvSpPr>
              <a:spLocks/>
            </p:cNvSpPr>
            <p:nvPr/>
          </p:nvSpPr>
          <p:spPr bwMode="auto">
            <a:xfrm>
              <a:off x="2843" y="2760"/>
              <a:ext cx="200" cy="457"/>
            </a:xfrm>
            <a:custGeom>
              <a:avLst/>
              <a:gdLst>
                <a:gd name="T0" fmla="*/ 0 w 200"/>
                <a:gd name="T1" fmla="*/ 440 h 457"/>
                <a:gd name="T2" fmla="*/ 0 w 200"/>
                <a:gd name="T3" fmla="*/ 431 h 457"/>
                <a:gd name="T4" fmla="*/ 0 w 200"/>
                <a:gd name="T5" fmla="*/ 404 h 457"/>
                <a:gd name="T6" fmla="*/ 0 w 200"/>
                <a:gd name="T7" fmla="*/ 387 h 457"/>
                <a:gd name="T8" fmla="*/ 0 w 200"/>
                <a:gd name="T9" fmla="*/ 352 h 457"/>
                <a:gd name="T10" fmla="*/ 8 w 200"/>
                <a:gd name="T11" fmla="*/ 317 h 457"/>
                <a:gd name="T12" fmla="*/ 8 w 200"/>
                <a:gd name="T13" fmla="*/ 281 h 457"/>
                <a:gd name="T14" fmla="*/ 16 w 200"/>
                <a:gd name="T15" fmla="*/ 273 h 457"/>
                <a:gd name="T16" fmla="*/ 16 w 200"/>
                <a:gd name="T17" fmla="*/ 237 h 457"/>
                <a:gd name="T18" fmla="*/ 32 w 200"/>
                <a:gd name="T19" fmla="*/ 229 h 457"/>
                <a:gd name="T20" fmla="*/ 40 w 200"/>
                <a:gd name="T21" fmla="*/ 202 h 457"/>
                <a:gd name="T22" fmla="*/ 40 w 200"/>
                <a:gd name="T23" fmla="*/ 176 h 457"/>
                <a:gd name="T24" fmla="*/ 48 w 200"/>
                <a:gd name="T25" fmla="*/ 158 h 457"/>
                <a:gd name="T26" fmla="*/ 64 w 200"/>
                <a:gd name="T27" fmla="*/ 141 h 457"/>
                <a:gd name="T28" fmla="*/ 72 w 200"/>
                <a:gd name="T29" fmla="*/ 123 h 457"/>
                <a:gd name="T30" fmla="*/ 80 w 200"/>
                <a:gd name="T31" fmla="*/ 97 h 457"/>
                <a:gd name="T32" fmla="*/ 104 w 200"/>
                <a:gd name="T33" fmla="*/ 79 h 457"/>
                <a:gd name="T34" fmla="*/ 120 w 200"/>
                <a:gd name="T35" fmla="*/ 53 h 457"/>
                <a:gd name="T36" fmla="*/ 144 w 200"/>
                <a:gd name="T37" fmla="*/ 44 h 457"/>
                <a:gd name="T38" fmla="*/ 168 w 200"/>
                <a:gd name="T39" fmla="*/ 18 h 457"/>
                <a:gd name="T40" fmla="*/ 184 w 200"/>
                <a:gd name="T41" fmla="*/ 9 h 457"/>
                <a:gd name="T42" fmla="*/ 184 w 200"/>
                <a:gd name="T43" fmla="*/ 9 h 457"/>
                <a:gd name="T44" fmla="*/ 200 w 200"/>
                <a:gd name="T45" fmla="*/ 9 h 457"/>
                <a:gd name="T46" fmla="*/ 184 w 200"/>
                <a:gd name="T47" fmla="*/ 9 h 457"/>
                <a:gd name="T48" fmla="*/ 176 w 200"/>
                <a:gd name="T49" fmla="*/ 18 h 457"/>
                <a:gd name="T50" fmla="*/ 168 w 200"/>
                <a:gd name="T51" fmla="*/ 44 h 457"/>
                <a:gd name="T52" fmla="*/ 152 w 200"/>
                <a:gd name="T53" fmla="*/ 62 h 457"/>
                <a:gd name="T54" fmla="*/ 136 w 200"/>
                <a:gd name="T55" fmla="*/ 88 h 457"/>
                <a:gd name="T56" fmla="*/ 120 w 200"/>
                <a:gd name="T57" fmla="*/ 123 h 457"/>
                <a:gd name="T58" fmla="*/ 112 w 200"/>
                <a:gd name="T59" fmla="*/ 141 h 457"/>
                <a:gd name="T60" fmla="*/ 104 w 200"/>
                <a:gd name="T61" fmla="*/ 158 h 457"/>
                <a:gd name="T62" fmla="*/ 88 w 200"/>
                <a:gd name="T63" fmla="*/ 176 h 457"/>
                <a:gd name="T64" fmla="*/ 80 w 200"/>
                <a:gd name="T65" fmla="*/ 202 h 457"/>
                <a:gd name="T66" fmla="*/ 72 w 200"/>
                <a:gd name="T67" fmla="*/ 211 h 457"/>
                <a:gd name="T68" fmla="*/ 64 w 200"/>
                <a:gd name="T69" fmla="*/ 237 h 457"/>
                <a:gd name="T70" fmla="*/ 64 w 200"/>
                <a:gd name="T71" fmla="*/ 255 h 457"/>
                <a:gd name="T72" fmla="*/ 48 w 200"/>
                <a:gd name="T73" fmla="*/ 281 h 457"/>
                <a:gd name="T74" fmla="*/ 48 w 200"/>
                <a:gd name="T75" fmla="*/ 308 h 457"/>
                <a:gd name="T76" fmla="*/ 40 w 200"/>
                <a:gd name="T77" fmla="*/ 325 h 457"/>
                <a:gd name="T78" fmla="*/ 40 w 200"/>
                <a:gd name="T79" fmla="*/ 352 h 457"/>
                <a:gd name="T80" fmla="*/ 32 w 200"/>
                <a:gd name="T81" fmla="*/ 387 h 457"/>
                <a:gd name="T82" fmla="*/ 32 w 200"/>
                <a:gd name="T83" fmla="*/ 404 h 457"/>
                <a:gd name="T84" fmla="*/ 32 w 200"/>
                <a:gd name="T85" fmla="*/ 431 h 457"/>
                <a:gd name="T86" fmla="*/ 32 w 200"/>
                <a:gd name="T87" fmla="*/ 440 h 457"/>
                <a:gd name="T88" fmla="*/ 16 w 200"/>
                <a:gd name="T89" fmla="*/ 440 h 457"/>
                <a:gd name="T90" fmla="*/ 0 w 200"/>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0"/>
                <a:gd name="T139" fmla="*/ 0 h 457"/>
                <a:gd name="T140" fmla="*/ 200 w 200"/>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0" h="457">
                  <a:moveTo>
                    <a:pt x="0" y="457"/>
                  </a:moveTo>
                  <a:lnTo>
                    <a:pt x="0" y="440"/>
                  </a:lnTo>
                  <a:lnTo>
                    <a:pt x="0" y="431"/>
                  </a:lnTo>
                  <a:lnTo>
                    <a:pt x="0" y="422"/>
                  </a:lnTo>
                  <a:lnTo>
                    <a:pt x="0" y="404"/>
                  </a:lnTo>
                  <a:lnTo>
                    <a:pt x="0" y="396"/>
                  </a:lnTo>
                  <a:lnTo>
                    <a:pt x="0" y="387"/>
                  </a:lnTo>
                  <a:lnTo>
                    <a:pt x="0" y="360"/>
                  </a:lnTo>
                  <a:lnTo>
                    <a:pt x="0" y="352"/>
                  </a:lnTo>
                  <a:lnTo>
                    <a:pt x="8" y="325"/>
                  </a:lnTo>
                  <a:lnTo>
                    <a:pt x="8" y="317"/>
                  </a:lnTo>
                  <a:lnTo>
                    <a:pt x="8" y="290"/>
                  </a:lnTo>
                  <a:lnTo>
                    <a:pt x="8" y="281"/>
                  </a:lnTo>
                  <a:lnTo>
                    <a:pt x="8" y="273"/>
                  </a:lnTo>
                  <a:lnTo>
                    <a:pt x="16" y="273"/>
                  </a:lnTo>
                  <a:lnTo>
                    <a:pt x="16" y="246"/>
                  </a:lnTo>
                  <a:lnTo>
                    <a:pt x="16" y="237"/>
                  </a:lnTo>
                  <a:lnTo>
                    <a:pt x="32" y="237"/>
                  </a:lnTo>
                  <a:lnTo>
                    <a:pt x="32" y="229"/>
                  </a:lnTo>
                  <a:lnTo>
                    <a:pt x="32" y="211"/>
                  </a:lnTo>
                  <a:lnTo>
                    <a:pt x="40" y="202"/>
                  </a:lnTo>
                  <a:lnTo>
                    <a:pt x="40" y="193"/>
                  </a:lnTo>
                  <a:lnTo>
                    <a:pt x="40" y="176"/>
                  </a:lnTo>
                  <a:lnTo>
                    <a:pt x="48" y="167"/>
                  </a:lnTo>
                  <a:lnTo>
                    <a:pt x="48" y="158"/>
                  </a:lnTo>
                  <a:lnTo>
                    <a:pt x="64" y="158"/>
                  </a:lnTo>
                  <a:lnTo>
                    <a:pt x="64" y="141"/>
                  </a:lnTo>
                  <a:lnTo>
                    <a:pt x="72" y="132"/>
                  </a:lnTo>
                  <a:lnTo>
                    <a:pt x="72" y="123"/>
                  </a:lnTo>
                  <a:lnTo>
                    <a:pt x="80" y="123"/>
                  </a:lnTo>
                  <a:lnTo>
                    <a:pt x="80" y="97"/>
                  </a:lnTo>
                  <a:lnTo>
                    <a:pt x="88" y="88"/>
                  </a:lnTo>
                  <a:lnTo>
                    <a:pt x="104" y="79"/>
                  </a:lnTo>
                  <a:lnTo>
                    <a:pt x="112" y="62"/>
                  </a:lnTo>
                  <a:lnTo>
                    <a:pt x="120" y="53"/>
                  </a:lnTo>
                  <a:lnTo>
                    <a:pt x="136" y="44"/>
                  </a:lnTo>
                  <a:lnTo>
                    <a:pt x="144" y="44"/>
                  </a:lnTo>
                  <a:lnTo>
                    <a:pt x="152" y="26"/>
                  </a:lnTo>
                  <a:lnTo>
                    <a:pt x="168" y="18"/>
                  </a:lnTo>
                  <a:lnTo>
                    <a:pt x="176" y="18"/>
                  </a:lnTo>
                  <a:lnTo>
                    <a:pt x="184" y="9"/>
                  </a:lnTo>
                  <a:lnTo>
                    <a:pt x="184" y="0"/>
                  </a:lnTo>
                  <a:lnTo>
                    <a:pt x="200" y="9"/>
                  </a:lnTo>
                  <a:lnTo>
                    <a:pt x="184" y="9"/>
                  </a:lnTo>
                  <a:lnTo>
                    <a:pt x="176" y="18"/>
                  </a:lnTo>
                  <a:lnTo>
                    <a:pt x="176" y="26"/>
                  </a:lnTo>
                  <a:lnTo>
                    <a:pt x="168" y="44"/>
                  </a:lnTo>
                  <a:lnTo>
                    <a:pt x="152" y="53"/>
                  </a:lnTo>
                  <a:lnTo>
                    <a:pt x="152" y="62"/>
                  </a:lnTo>
                  <a:lnTo>
                    <a:pt x="144" y="79"/>
                  </a:lnTo>
                  <a:lnTo>
                    <a:pt x="136" y="88"/>
                  </a:lnTo>
                  <a:lnTo>
                    <a:pt x="120" y="97"/>
                  </a:lnTo>
                  <a:lnTo>
                    <a:pt x="120" y="123"/>
                  </a:lnTo>
                  <a:lnTo>
                    <a:pt x="112" y="132"/>
                  </a:lnTo>
                  <a:lnTo>
                    <a:pt x="112" y="141"/>
                  </a:lnTo>
                  <a:lnTo>
                    <a:pt x="112" y="158"/>
                  </a:lnTo>
                  <a:lnTo>
                    <a:pt x="104" y="158"/>
                  </a:lnTo>
                  <a:lnTo>
                    <a:pt x="88" y="167"/>
                  </a:lnTo>
                  <a:lnTo>
                    <a:pt x="88" y="176"/>
                  </a:lnTo>
                  <a:lnTo>
                    <a:pt x="80" y="193"/>
                  </a:lnTo>
                  <a:lnTo>
                    <a:pt x="80" y="202"/>
                  </a:lnTo>
                  <a:lnTo>
                    <a:pt x="72" y="211"/>
                  </a:lnTo>
                  <a:lnTo>
                    <a:pt x="72" y="229"/>
                  </a:lnTo>
                  <a:lnTo>
                    <a:pt x="64" y="237"/>
                  </a:lnTo>
                  <a:lnTo>
                    <a:pt x="64" y="246"/>
                  </a:lnTo>
                  <a:lnTo>
                    <a:pt x="64" y="255"/>
                  </a:lnTo>
                  <a:lnTo>
                    <a:pt x="48" y="273"/>
                  </a:lnTo>
                  <a:lnTo>
                    <a:pt x="48" y="281"/>
                  </a:lnTo>
                  <a:lnTo>
                    <a:pt x="48" y="290"/>
                  </a:lnTo>
                  <a:lnTo>
                    <a:pt x="48" y="308"/>
                  </a:lnTo>
                  <a:lnTo>
                    <a:pt x="40" y="317"/>
                  </a:lnTo>
                  <a:lnTo>
                    <a:pt x="40" y="325"/>
                  </a:lnTo>
                  <a:lnTo>
                    <a:pt x="40" y="343"/>
                  </a:lnTo>
                  <a:lnTo>
                    <a:pt x="40" y="352"/>
                  </a:lnTo>
                  <a:lnTo>
                    <a:pt x="32" y="360"/>
                  </a:lnTo>
                  <a:lnTo>
                    <a:pt x="32" y="387"/>
                  </a:lnTo>
                  <a:lnTo>
                    <a:pt x="32" y="396"/>
                  </a:lnTo>
                  <a:lnTo>
                    <a:pt x="32" y="404"/>
                  </a:lnTo>
                  <a:lnTo>
                    <a:pt x="32" y="422"/>
                  </a:lnTo>
                  <a:lnTo>
                    <a:pt x="32" y="431"/>
                  </a:lnTo>
                  <a:lnTo>
                    <a:pt x="32" y="440"/>
                  </a:lnTo>
                  <a:lnTo>
                    <a:pt x="16" y="440"/>
                  </a:lnTo>
                  <a:lnTo>
                    <a:pt x="32" y="457"/>
                  </a:lnTo>
                  <a:lnTo>
                    <a:pt x="0"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570" name="Freeform 672"/>
            <p:cNvSpPr>
              <a:spLocks/>
            </p:cNvSpPr>
            <p:nvPr/>
          </p:nvSpPr>
          <p:spPr bwMode="auto">
            <a:xfrm>
              <a:off x="2843" y="2760"/>
              <a:ext cx="200" cy="457"/>
            </a:xfrm>
            <a:custGeom>
              <a:avLst/>
              <a:gdLst>
                <a:gd name="T0" fmla="*/ 0 w 200"/>
                <a:gd name="T1" fmla="*/ 440 h 457"/>
                <a:gd name="T2" fmla="*/ 0 w 200"/>
                <a:gd name="T3" fmla="*/ 431 h 457"/>
                <a:gd name="T4" fmla="*/ 0 w 200"/>
                <a:gd name="T5" fmla="*/ 404 h 457"/>
                <a:gd name="T6" fmla="*/ 0 w 200"/>
                <a:gd name="T7" fmla="*/ 387 h 457"/>
                <a:gd name="T8" fmla="*/ 0 w 200"/>
                <a:gd name="T9" fmla="*/ 352 h 457"/>
                <a:gd name="T10" fmla="*/ 8 w 200"/>
                <a:gd name="T11" fmla="*/ 317 h 457"/>
                <a:gd name="T12" fmla="*/ 8 w 200"/>
                <a:gd name="T13" fmla="*/ 281 h 457"/>
                <a:gd name="T14" fmla="*/ 16 w 200"/>
                <a:gd name="T15" fmla="*/ 273 h 457"/>
                <a:gd name="T16" fmla="*/ 16 w 200"/>
                <a:gd name="T17" fmla="*/ 237 h 457"/>
                <a:gd name="T18" fmla="*/ 32 w 200"/>
                <a:gd name="T19" fmla="*/ 229 h 457"/>
                <a:gd name="T20" fmla="*/ 40 w 200"/>
                <a:gd name="T21" fmla="*/ 202 h 457"/>
                <a:gd name="T22" fmla="*/ 40 w 200"/>
                <a:gd name="T23" fmla="*/ 176 h 457"/>
                <a:gd name="T24" fmla="*/ 48 w 200"/>
                <a:gd name="T25" fmla="*/ 158 h 457"/>
                <a:gd name="T26" fmla="*/ 64 w 200"/>
                <a:gd name="T27" fmla="*/ 141 h 457"/>
                <a:gd name="T28" fmla="*/ 72 w 200"/>
                <a:gd name="T29" fmla="*/ 123 h 457"/>
                <a:gd name="T30" fmla="*/ 80 w 200"/>
                <a:gd name="T31" fmla="*/ 97 h 457"/>
                <a:gd name="T32" fmla="*/ 104 w 200"/>
                <a:gd name="T33" fmla="*/ 79 h 457"/>
                <a:gd name="T34" fmla="*/ 120 w 200"/>
                <a:gd name="T35" fmla="*/ 53 h 457"/>
                <a:gd name="T36" fmla="*/ 144 w 200"/>
                <a:gd name="T37" fmla="*/ 44 h 457"/>
                <a:gd name="T38" fmla="*/ 168 w 200"/>
                <a:gd name="T39" fmla="*/ 18 h 457"/>
                <a:gd name="T40" fmla="*/ 184 w 200"/>
                <a:gd name="T41" fmla="*/ 9 h 457"/>
                <a:gd name="T42" fmla="*/ 184 w 200"/>
                <a:gd name="T43" fmla="*/ 9 h 457"/>
                <a:gd name="T44" fmla="*/ 200 w 200"/>
                <a:gd name="T45" fmla="*/ 9 h 457"/>
                <a:gd name="T46" fmla="*/ 184 w 200"/>
                <a:gd name="T47" fmla="*/ 9 h 457"/>
                <a:gd name="T48" fmla="*/ 176 w 200"/>
                <a:gd name="T49" fmla="*/ 18 h 457"/>
                <a:gd name="T50" fmla="*/ 168 w 200"/>
                <a:gd name="T51" fmla="*/ 44 h 457"/>
                <a:gd name="T52" fmla="*/ 152 w 200"/>
                <a:gd name="T53" fmla="*/ 62 h 457"/>
                <a:gd name="T54" fmla="*/ 136 w 200"/>
                <a:gd name="T55" fmla="*/ 88 h 457"/>
                <a:gd name="T56" fmla="*/ 120 w 200"/>
                <a:gd name="T57" fmla="*/ 123 h 457"/>
                <a:gd name="T58" fmla="*/ 112 w 200"/>
                <a:gd name="T59" fmla="*/ 141 h 457"/>
                <a:gd name="T60" fmla="*/ 104 w 200"/>
                <a:gd name="T61" fmla="*/ 158 h 457"/>
                <a:gd name="T62" fmla="*/ 88 w 200"/>
                <a:gd name="T63" fmla="*/ 176 h 457"/>
                <a:gd name="T64" fmla="*/ 80 w 200"/>
                <a:gd name="T65" fmla="*/ 202 h 457"/>
                <a:gd name="T66" fmla="*/ 72 w 200"/>
                <a:gd name="T67" fmla="*/ 211 h 457"/>
                <a:gd name="T68" fmla="*/ 64 w 200"/>
                <a:gd name="T69" fmla="*/ 237 h 457"/>
                <a:gd name="T70" fmla="*/ 64 w 200"/>
                <a:gd name="T71" fmla="*/ 255 h 457"/>
                <a:gd name="T72" fmla="*/ 48 w 200"/>
                <a:gd name="T73" fmla="*/ 281 h 457"/>
                <a:gd name="T74" fmla="*/ 48 w 200"/>
                <a:gd name="T75" fmla="*/ 308 h 457"/>
                <a:gd name="T76" fmla="*/ 40 w 200"/>
                <a:gd name="T77" fmla="*/ 325 h 457"/>
                <a:gd name="T78" fmla="*/ 40 w 200"/>
                <a:gd name="T79" fmla="*/ 352 h 457"/>
                <a:gd name="T80" fmla="*/ 32 w 200"/>
                <a:gd name="T81" fmla="*/ 387 h 457"/>
                <a:gd name="T82" fmla="*/ 32 w 200"/>
                <a:gd name="T83" fmla="*/ 404 h 457"/>
                <a:gd name="T84" fmla="*/ 32 w 200"/>
                <a:gd name="T85" fmla="*/ 431 h 457"/>
                <a:gd name="T86" fmla="*/ 32 w 200"/>
                <a:gd name="T87" fmla="*/ 440 h 457"/>
                <a:gd name="T88" fmla="*/ 16 w 200"/>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0"/>
                <a:gd name="T136" fmla="*/ 0 h 457"/>
                <a:gd name="T137" fmla="*/ 200 w 200"/>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0" h="457">
                  <a:moveTo>
                    <a:pt x="0" y="457"/>
                  </a:moveTo>
                  <a:lnTo>
                    <a:pt x="0" y="440"/>
                  </a:lnTo>
                  <a:lnTo>
                    <a:pt x="0" y="431"/>
                  </a:lnTo>
                  <a:lnTo>
                    <a:pt x="0" y="422"/>
                  </a:lnTo>
                  <a:lnTo>
                    <a:pt x="0" y="404"/>
                  </a:lnTo>
                  <a:lnTo>
                    <a:pt x="0" y="396"/>
                  </a:lnTo>
                  <a:lnTo>
                    <a:pt x="0" y="387"/>
                  </a:lnTo>
                  <a:lnTo>
                    <a:pt x="0" y="360"/>
                  </a:lnTo>
                  <a:lnTo>
                    <a:pt x="0" y="352"/>
                  </a:lnTo>
                  <a:lnTo>
                    <a:pt x="8" y="325"/>
                  </a:lnTo>
                  <a:lnTo>
                    <a:pt x="8" y="317"/>
                  </a:lnTo>
                  <a:lnTo>
                    <a:pt x="8" y="290"/>
                  </a:lnTo>
                  <a:lnTo>
                    <a:pt x="8" y="281"/>
                  </a:lnTo>
                  <a:lnTo>
                    <a:pt x="8" y="273"/>
                  </a:lnTo>
                  <a:lnTo>
                    <a:pt x="16" y="273"/>
                  </a:lnTo>
                  <a:lnTo>
                    <a:pt x="16" y="246"/>
                  </a:lnTo>
                  <a:lnTo>
                    <a:pt x="16" y="237"/>
                  </a:lnTo>
                  <a:lnTo>
                    <a:pt x="32" y="237"/>
                  </a:lnTo>
                  <a:lnTo>
                    <a:pt x="32" y="229"/>
                  </a:lnTo>
                  <a:lnTo>
                    <a:pt x="32" y="211"/>
                  </a:lnTo>
                  <a:lnTo>
                    <a:pt x="40" y="202"/>
                  </a:lnTo>
                  <a:lnTo>
                    <a:pt x="40" y="193"/>
                  </a:lnTo>
                  <a:lnTo>
                    <a:pt x="40" y="176"/>
                  </a:lnTo>
                  <a:lnTo>
                    <a:pt x="48" y="167"/>
                  </a:lnTo>
                  <a:lnTo>
                    <a:pt x="48" y="158"/>
                  </a:lnTo>
                  <a:lnTo>
                    <a:pt x="64" y="158"/>
                  </a:lnTo>
                  <a:lnTo>
                    <a:pt x="64" y="141"/>
                  </a:lnTo>
                  <a:lnTo>
                    <a:pt x="72" y="132"/>
                  </a:lnTo>
                  <a:lnTo>
                    <a:pt x="72" y="123"/>
                  </a:lnTo>
                  <a:lnTo>
                    <a:pt x="80" y="123"/>
                  </a:lnTo>
                  <a:lnTo>
                    <a:pt x="80" y="97"/>
                  </a:lnTo>
                  <a:lnTo>
                    <a:pt x="88" y="88"/>
                  </a:lnTo>
                  <a:lnTo>
                    <a:pt x="104" y="79"/>
                  </a:lnTo>
                  <a:lnTo>
                    <a:pt x="112" y="62"/>
                  </a:lnTo>
                  <a:lnTo>
                    <a:pt x="120" y="53"/>
                  </a:lnTo>
                  <a:lnTo>
                    <a:pt x="136" y="44"/>
                  </a:lnTo>
                  <a:lnTo>
                    <a:pt x="144" y="44"/>
                  </a:lnTo>
                  <a:lnTo>
                    <a:pt x="152" y="26"/>
                  </a:lnTo>
                  <a:lnTo>
                    <a:pt x="168" y="18"/>
                  </a:lnTo>
                  <a:lnTo>
                    <a:pt x="176" y="18"/>
                  </a:lnTo>
                  <a:lnTo>
                    <a:pt x="184" y="9"/>
                  </a:lnTo>
                  <a:lnTo>
                    <a:pt x="184" y="0"/>
                  </a:lnTo>
                  <a:lnTo>
                    <a:pt x="200" y="9"/>
                  </a:lnTo>
                  <a:lnTo>
                    <a:pt x="184" y="9"/>
                  </a:lnTo>
                  <a:lnTo>
                    <a:pt x="176" y="18"/>
                  </a:lnTo>
                  <a:lnTo>
                    <a:pt x="176" y="26"/>
                  </a:lnTo>
                  <a:lnTo>
                    <a:pt x="168" y="44"/>
                  </a:lnTo>
                  <a:lnTo>
                    <a:pt x="152" y="53"/>
                  </a:lnTo>
                  <a:lnTo>
                    <a:pt x="152" y="62"/>
                  </a:lnTo>
                  <a:lnTo>
                    <a:pt x="144" y="79"/>
                  </a:lnTo>
                  <a:lnTo>
                    <a:pt x="136" y="88"/>
                  </a:lnTo>
                  <a:lnTo>
                    <a:pt x="120" y="97"/>
                  </a:lnTo>
                  <a:lnTo>
                    <a:pt x="120" y="123"/>
                  </a:lnTo>
                  <a:lnTo>
                    <a:pt x="112" y="132"/>
                  </a:lnTo>
                  <a:lnTo>
                    <a:pt x="112" y="141"/>
                  </a:lnTo>
                  <a:lnTo>
                    <a:pt x="112" y="158"/>
                  </a:lnTo>
                  <a:lnTo>
                    <a:pt x="104" y="158"/>
                  </a:lnTo>
                  <a:lnTo>
                    <a:pt x="88" y="167"/>
                  </a:lnTo>
                  <a:lnTo>
                    <a:pt x="88" y="176"/>
                  </a:lnTo>
                  <a:lnTo>
                    <a:pt x="80" y="193"/>
                  </a:lnTo>
                  <a:lnTo>
                    <a:pt x="80" y="202"/>
                  </a:lnTo>
                  <a:lnTo>
                    <a:pt x="72" y="211"/>
                  </a:lnTo>
                  <a:lnTo>
                    <a:pt x="72" y="229"/>
                  </a:lnTo>
                  <a:lnTo>
                    <a:pt x="64" y="237"/>
                  </a:lnTo>
                  <a:lnTo>
                    <a:pt x="64" y="246"/>
                  </a:lnTo>
                  <a:lnTo>
                    <a:pt x="64" y="255"/>
                  </a:lnTo>
                  <a:lnTo>
                    <a:pt x="48" y="273"/>
                  </a:lnTo>
                  <a:lnTo>
                    <a:pt x="48" y="281"/>
                  </a:lnTo>
                  <a:lnTo>
                    <a:pt x="48" y="290"/>
                  </a:lnTo>
                  <a:lnTo>
                    <a:pt x="48" y="308"/>
                  </a:lnTo>
                  <a:lnTo>
                    <a:pt x="40" y="317"/>
                  </a:lnTo>
                  <a:lnTo>
                    <a:pt x="40" y="325"/>
                  </a:lnTo>
                  <a:lnTo>
                    <a:pt x="40" y="343"/>
                  </a:lnTo>
                  <a:lnTo>
                    <a:pt x="40" y="352"/>
                  </a:lnTo>
                  <a:lnTo>
                    <a:pt x="32" y="360"/>
                  </a:lnTo>
                  <a:lnTo>
                    <a:pt x="32" y="387"/>
                  </a:lnTo>
                  <a:lnTo>
                    <a:pt x="32" y="396"/>
                  </a:lnTo>
                  <a:lnTo>
                    <a:pt x="32" y="404"/>
                  </a:lnTo>
                  <a:lnTo>
                    <a:pt x="32" y="422"/>
                  </a:lnTo>
                  <a:lnTo>
                    <a:pt x="32" y="431"/>
                  </a:lnTo>
                  <a:lnTo>
                    <a:pt x="32" y="440"/>
                  </a:lnTo>
                  <a:lnTo>
                    <a:pt x="16" y="440"/>
                  </a:lnTo>
                  <a:lnTo>
                    <a:pt x="32"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571" name="Freeform 673"/>
            <p:cNvSpPr>
              <a:spLocks/>
            </p:cNvSpPr>
            <p:nvPr/>
          </p:nvSpPr>
          <p:spPr bwMode="auto">
            <a:xfrm>
              <a:off x="2859" y="2892"/>
              <a:ext cx="240" cy="325"/>
            </a:xfrm>
            <a:custGeom>
              <a:avLst/>
              <a:gdLst>
                <a:gd name="T0" fmla="*/ 0 w 240"/>
                <a:gd name="T1" fmla="*/ 325 h 325"/>
                <a:gd name="T2" fmla="*/ 0 w 240"/>
                <a:gd name="T3" fmla="*/ 308 h 325"/>
                <a:gd name="T4" fmla="*/ 0 w 240"/>
                <a:gd name="T5" fmla="*/ 308 h 325"/>
                <a:gd name="T6" fmla="*/ 0 w 240"/>
                <a:gd name="T7" fmla="*/ 299 h 325"/>
                <a:gd name="T8" fmla="*/ 0 w 240"/>
                <a:gd name="T9" fmla="*/ 290 h 325"/>
                <a:gd name="T10" fmla="*/ 0 w 240"/>
                <a:gd name="T11" fmla="*/ 272 h 325"/>
                <a:gd name="T12" fmla="*/ 0 w 240"/>
                <a:gd name="T13" fmla="*/ 255 h 325"/>
                <a:gd name="T14" fmla="*/ 0 w 240"/>
                <a:gd name="T15" fmla="*/ 237 h 325"/>
                <a:gd name="T16" fmla="*/ 16 w 240"/>
                <a:gd name="T17" fmla="*/ 220 h 325"/>
                <a:gd name="T18" fmla="*/ 16 w 240"/>
                <a:gd name="T19" fmla="*/ 211 h 325"/>
                <a:gd name="T20" fmla="*/ 24 w 240"/>
                <a:gd name="T21" fmla="*/ 185 h 325"/>
                <a:gd name="T22" fmla="*/ 24 w 240"/>
                <a:gd name="T23" fmla="*/ 176 h 325"/>
                <a:gd name="T24" fmla="*/ 32 w 240"/>
                <a:gd name="T25" fmla="*/ 149 h 325"/>
                <a:gd name="T26" fmla="*/ 48 w 240"/>
                <a:gd name="T27" fmla="*/ 141 h 325"/>
                <a:gd name="T28" fmla="*/ 48 w 240"/>
                <a:gd name="T29" fmla="*/ 123 h 325"/>
                <a:gd name="T30" fmla="*/ 56 w 240"/>
                <a:gd name="T31" fmla="*/ 123 h 325"/>
                <a:gd name="T32" fmla="*/ 64 w 240"/>
                <a:gd name="T33" fmla="*/ 105 h 325"/>
                <a:gd name="T34" fmla="*/ 72 w 240"/>
                <a:gd name="T35" fmla="*/ 97 h 325"/>
                <a:gd name="T36" fmla="*/ 96 w 240"/>
                <a:gd name="T37" fmla="*/ 79 h 325"/>
                <a:gd name="T38" fmla="*/ 104 w 240"/>
                <a:gd name="T39" fmla="*/ 70 h 325"/>
                <a:gd name="T40" fmla="*/ 128 w 240"/>
                <a:gd name="T41" fmla="*/ 61 h 325"/>
                <a:gd name="T42" fmla="*/ 152 w 240"/>
                <a:gd name="T43" fmla="*/ 44 h 325"/>
                <a:gd name="T44" fmla="*/ 160 w 240"/>
                <a:gd name="T45" fmla="*/ 35 h 325"/>
                <a:gd name="T46" fmla="*/ 184 w 240"/>
                <a:gd name="T47" fmla="*/ 35 h 325"/>
                <a:gd name="T48" fmla="*/ 192 w 240"/>
                <a:gd name="T49" fmla="*/ 26 h 325"/>
                <a:gd name="T50" fmla="*/ 216 w 240"/>
                <a:gd name="T51" fmla="*/ 9 h 325"/>
                <a:gd name="T52" fmla="*/ 224 w 240"/>
                <a:gd name="T53" fmla="*/ 9 h 325"/>
                <a:gd name="T54" fmla="*/ 232 w 240"/>
                <a:gd name="T55" fmla="*/ 9 h 325"/>
                <a:gd name="T56" fmla="*/ 232 w 240"/>
                <a:gd name="T57" fmla="*/ 9 h 325"/>
                <a:gd name="T58" fmla="*/ 232 w 240"/>
                <a:gd name="T59" fmla="*/ 0 h 325"/>
                <a:gd name="T60" fmla="*/ 240 w 240"/>
                <a:gd name="T61" fmla="*/ 9 h 325"/>
                <a:gd name="T62" fmla="*/ 232 w 240"/>
                <a:gd name="T63" fmla="*/ 9 h 325"/>
                <a:gd name="T64" fmla="*/ 232 w 240"/>
                <a:gd name="T65" fmla="*/ 9 h 325"/>
                <a:gd name="T66" fmla="*/ 224 w 240"/>
                <a:gd name="T67" fmla="*/ 9 h 325"/>
                <a:gd name="T68" fmla="*/ 216 w 240"/>
                <a:gd name="T69" fmla="*/ 26 h 325"/>
                <a:gd name="T70" fmla="*/ 200 w 240"/>
                <a:gd name="T71" fmla="*/ 26 h 325"/>
                <a:gd name="T72" fmla="*/ 192 w 240"/>
                <a:gd name="T73" fmla="*/ 35 h 325"/>
                <a:gd name="T74" fmla="*/ 184 w 240"/>
                <a:gd name="T75" fmla="*/ 44 h 325"/>
                <a:gd name="T76" fmla="*/ 168 w 240"/>
                <a:gd name="T77" fmla="*/ 44 h 325"/>
                <a:gd name="T78" fmla="*/ 152 w 240"/>
                <a:gd name="T79" fmla="*/ 61 h 325"/>
                <a:gd name="T80" fmla="*/ 136 w 240"/>
                <a:gd name="T81" fmla="*/ 70 h 325"/>
                <a:gd name="T82" fmla="*/ 120 w 240"/>
                <a:gd name="T83" fmla="*/ 79 h 325"/>
                <a:gd name="T84" fmla="*/ 104 w 240"/>
                <a:gd name="T85" fmla="*/ 97 h 325"/>
                <a:gd name="T86" fmla="*/ 96 w 240"/>
                <a:gd name="T87" fmla="*/ 105 h 325"/>
                <a:gd name="T88" fmla="*/ 88 w 240"/>
                <a:gd name="T89" fmla="*/ 114 h 325"/>
                <a:gd name="T90" fmla="*/ 88 w 240"/>
                <a:gd name="T91" fmla="*/ 123 h 325"/>
                <a:gd name="T92" fmla="*/ 72 w 240"/>
                <a:gd name="T93" fmla="*/ 141 h 325"/>
                <a:gd name="T94" fmla="*/ 64 w 240"/>
                <a:gd name="T95" fmla="*/ 149 h 325"/>
                <a:gd name="T96" fmla="*/ 56 w 240"/>
                <a:gd name="T97" fmla="*/ 176 h 325"/>
                <a:gd name="T98" fmla="*/ 56 w 240"/>
                <a:gd name="T99" fmla="*/ 185 h 325"/>
                <a:gd name="T100" fmla="*/ 48 w 240"/>
                <a:gd name="T101" fmla="*/ 211 h 325"/>
                <a:gd name="T102" fmla="*/ 32 w 240"/>
                <a:gd name="T103" fmla="*/ 228 h 325"/>
                <a:gd name="T104" fmla="*/ 32 w 240"/>
                <a:gd name="T105" fmla="*/ 237 h 325"/>
                <a:gd name="T106" fmla="*/ 32 w 240"/>
                <a:gd name="T107" fmla="*/ 264 h 325"/>
                <a:gd name="T108" fmla="*/ 24 w 240"/>
                <a:gd name="T109" fmla="*/ 272 h 325"/>
                <a:gd name="T110" fmla="*/ 24 w 240"/>
                <a:gd name="T111" fmla="*/ 290 h 325"/>
                <a:gd name="T112" fmla="*/ 24 w 240"/>
                <a:gd name="T113" fmla="*/ 299 h 325"/>
                <a:gd name="T114" fmla="*/ 24 w 240"/>
                <a:gd name="T115" fmla="*/ 308 h 325"/>
                <a:gd name="T116" fmla="*/ 24 w 240"/>
                <a:gd name="T117" fmla="*/ 308 h 325"/>
                <a:gd name="T118" fmla="*/ 16 w 240"/>
                <a:gd name="T119" fmla="*/ 308 h 325"/>
                <a:gd name="T120" fmla="*/ 24 w 240"/>
                <a:gd name="T121" fmla="*/ 325 h 325"/>
                <a:gd name="T122" fmla="*/ 0 w 240"/>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0"/>
                <a:gd name="T187" fmla="*/ 0 h 325"/>
                <a:gd name="T188" fmla="*/ 240 w 240"/>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0" h="325">
                  <a:moveTo>
                    <a:pt x="0" y="325"/>
                  </a:moveTo>
                  <a:lnTo>
                    <a:pt x="0" y="308"/>
                  </a:lnTo>
                  <a:lnTo>
                    <a:pt x="0" y="299"/>
                  </a:lnTo>
                  <a:lnTo>
                    <a:pt x="0" y="290"/>
                  </a:lnTo>
                  <a:lnTo>
                    <a:pt x="0" y="272"/>
                  </a:lnTo>
                  <a:lnTo>
                    <a:pt x="0" y="255"/>
                  </a:lnTo>
                  <a:lnTo>
                    <a:pt x="0" y="237"/>
                  </a:lnTo>
                  <a:lnTo>
                    <a:pt x="16" y="220"/>
                  </a:lnTo>
                  <a:lnTo>
                    <a:pt x="16" y="211"/>
                  </a:lnTo>
                  <a:lnTo>
                    <a:pt x="24" y="185"/>
                  </a:lnTo>
                  <a:lnTo>
                    <a:pt x="24" y="176"/>
                  </a:lnTo>
                  <a:lnTo>
                    <a:pt x="32" y="149"/>
                  </a:lnTo>
                  <a:lnTo>
                    <a:pt x="48" y="141"/>
                  </a:lnTo>
                  <a:lnTo>
                    <a:pt x="48" y="123"/>
                  </a:lnTo>
                  <a:lnTo>
                    <a:pt x="56" y="123"/>
                  </a:lnTo>
                  <a:lnTo>
                    <a:pt x="64" y="105"/>
                  </a:lnTo>
                  <a:lnTo>
                    <a:pt x="72" y="97"/>
                  </a:lnTo>
                  <a:lnTo>
                    <a:pt x="96" y="79"/>
                  </a:lnTo>
                  <a:lnTo>
                    <a:pt x="104" y="70"/>
                  </a:lnTo>
                  <a:lnTo>
                    <a:pt x="128" y="61"/>
                  </a:lnTo>
                  <a:lnTo>
                    <a:pt x="152" y="44"/>
                  </a:lnTo>
                  <a:lnTo>
                    <a:pt x="160" y="35"/>
                  </a:lnTo>
                  <a:lnTo>
                    <a:pt x="184" y="35"/>
                  </a:lnTo>
                  <a:lnTo>
                    <a:pt x="192" y="26"/>
                  </a:lnTo>
                  <a:lnTo>
                    <a:pt x="216" y="9"/>
                  </a:lnTo>
                  <a:lnTo>
                    <a:pt x="224" y="9"/>
                  </a:lnTo>
                  <a:lnTo>
                    <a:pt x="232" y="9"/>
                  </a:lnTo>
                  <a:lnTo>
                    <a:pt x="232" y="0"/>
                  </a:lnTo>
                  <a:lnTo>
                    <a:pt x="240" y="9"/>
                  </a:lnTo>
                  <a:lnTo>
                    <a:pt x="232" y="9"/>
                  </a:lnTo>
                  <a:lnTo>
                    <a:pt x="224" y="9"/>
                  </a:lnTo>
                  <a:lnTo>
                    <a:pt x="216" y="26"/>
                  </a:lnTo>
                  <a:lnTo>
                    <a:pt x="200" y="26"/>
                  </a:lnTo>
                  <a:lnTo>
                    <a:pt x="192" y="35"/>
                  </a:lnTo>
                  <a:lnTo>
                    <a:pt x="184" y="44"/>
                  </a:lnTo>
                  <a:lnTo>
                    <a:pt x="168" y="44"/>
                  </a:lnTo>
                  <a:lnTo>
                    <a:pt x="152" y="61"/>
                  </a:lnTo>
                  <a:lnTo>
                    <a:pt x="136" y="70"/>
                  </a:lnTo>
                  <a:lnTo>
                    <a:pt x="120" y="79"/>
                  </a:lnTo>
                  <a:lnTo>
                    <a:pt x="104" y="97"/>
                  </a:lnTo>
                  <a:lnTo>
                    <a:pt x="96" y="105"/>
                  </a:lnTo>
                  <a:lnTo>
                    <a:pt x="88" y="114"/>
                  </a:lnTo>
                  <a:lnTo>
                    <a:pt x="88" y="123"/>
                  </a:lnTo>
                  <a:lnTo>
                    <a:pt x="72" y="141"/>
                  </a:lnTo>
                  <a:lnTo>
                    <a:pt x="64" y="149"/>
                  </a:lnTo>
                  <a:lnTo>
                    <a:pt x="56" y="176"/>
                  </a:lnTo>
                  <a:lnTo>
                    <a:pt x="56" y="185"/>
                  </a:lnTo>
                  <a:lnTo>
                    <a:pt x="48" y="211"/>
                  </a:lnTo>
                  <a:lnTo>
                    <a:pt x="32" y="228"/>
                  </a:lnTo>
                  <a:lnTo>
                    <a:pt x="32" y="237"/>
                  </a:lnTo>
                  <a:lnTo>
                    <a:pt x="32" y="264"/>
                  </a:lnTo>
                  <a:lnTo>
                    <a:pt x="24" y="272"/>
                  </a:lnTo>
                  <a:lnTo>
                    <a:pt x="24" y="290"/>
                  </a:lnTo>
                  <a:lnTo>
                    <a:pt x="24" y="299"/>
                  </a:lnTo>
                  <a:lnTo>
                    <a:pt x="24" y="308"/>
                  </a:lnTo>
                  <a:lnTo>
                    <a:pt x="16" y="308"/>
                  </a:lnTo>
                  <a:lnTo>
                    <a:pt x="24" y="325"/>
                  </a:lnTo>
                  <a:lnTo>
                    <a:pt x="0"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572" name="Freeform 674"/>
            <p:cNvSpPr>
              <a:spLocks/>
            </p:cNvSpPr>
            <p:nvPr/>
          </p:nvSpPr>
          <p:spPr bwMode="auto">
            <a:xfrm>
              <a:off x="2859" y="2892"/>
              <a:ext cx="240" cy="325"/>
            </a:xfrm>
            <a:custGeom>
              <a:avLst/>
              <a:gdLst>
                <a:gd name="T0" fmla="*/ 0 w 240"/>
                <a:gd name="T1" fmla="*/ 325 h 325"/>
                <a:gd name="T2" fmla="*/ 0 w 240"/>
                <a:gd name="T3" fmla="*/ 308 h 325"/>
                <a:gd name="T4" fmla="*/ 0 w 240"/>
                <a:gd name="T5" fmla="*/ 308 h 325"/>
                <a:gd name="T6" fmla="*/ 0 w 240"/>
                <a:gd name="T7" fmla="*/ 299 h 325"/>
                <a:gd name="T8" fmla="*/ 0 w 240"/>
                <a:gd name="T9" fmla="*/ 290 h 325"/>
                <a:gd name="T10" fmla="*/ 0 w 240"/>
                <a:gd name="T11" fmla="*/ 272 h 325"/>
                <a:gd name="T12" fmla="*/ 0 w 240"/>
                <a:gd name="T13" fmla="*/ 255 h 325"/>
                <a:gd name="T14" fmla="*/ 0 w 240"/>
                <a:gd name="T15" fmla="*/ 237 h 325"/>
                <a:gd name="T16" fmla="*/ 16 w 240"/>
                <a:gd name="T17" fmla="*/ 220 h 325"/>
                <a:gd name="T18" fmla="*/ 16 w 240"/>
                <a:gd name="T19" fmla="*/ 211 h 325"/>
                <a:gd name="T20" fmla="*/ 24 w 240"/>
                <a:gd name="T21" fmla="*/ 185 h 325"/>
                <a:gd name="T22" fmla="*/ 24 w 240"/>
                <a:gd name="T23" fmla="*/ 176 h 325"/>
                <a:gd name="T24" fmla="*/ 32 w 240"/>
                <a:gd name="T25" fmla="*/ 149 h 325"/>
                <a:gd name="T26" fmla="*/ 48 w 240"/>
                <a:gd name="T27" fmla="*/ 141 h 325"/>
                <a:gd name="T28" fmla="*/ 48 w 240"/>
                <a:gd name="T29" fmla="*/ 123 h 325"/>
                <a:gd name="T30" fmla="*/ 56 w 240"/>
                <a:gd name="T31" fmla="*/ 123 h 325"/>
                <a:gd name="T32" fmla="*/ 64 w 240"/>
                <a:gd name="T33" fmla="*/ 105 h 325"/>
                <a:gd name="T34" fmla="*/ 72 w 240"/>
                <a:gd name="T35" fmla="*/ 97 h 325"/>
                <a:gd name="T36" fmla="*/ 96 w 240"/>
                <a:gd name="T37" fmla="*/ 79 h 325"/>
                <a:gd name="T38" fmla="*/ 104 w 240"/>
                <a:gd name="T39" fmla="*/ 70 h 325"/>
                <a:gd name="T40" fmla="*/ 128 w 240"/>
                <a:gd name="T41" fmla="*/ 61 h 325"/>
                <a:gd name="T42" fmla="*/ 152 w 240"/>
                <a:gd name="T43" fmla="*/ 44 h 325"/>
                <a:gd name="T44" fmla="*/ 160 w 240"/>
                <a:gd name="T45" fmla="*/ 35 h 325"/>
                <a:gd name="T46" fmla="*/ 184 w 240"/>
                <a:gd name="T47" fmla="*/ 35 h 325"/>
                <a:gd name="T48" fmla="*/ 192 w 240"/>
                <a:gd name="T49" fmla="*/ 26 h 325"/>
                <a:gd name="T50" fmla="*/ 216 w 240"/>
                <a:gd name="T51" fmla="*/ 9 h 325"/>
                <a:gd name="T52" fmla="*/ 224 w 240"/>
                <a:gd name="T53" fmla="*/ 9 h 325"/>
                <a:gd name="T54" fmla="*/ 232 w 240"/>
                <a:gd name="T55" fmla="*/ 9 h 325"/>
                <a:gd name="T56" fmla="*/ 232 w 240"/>
                <a:gd name="T57" fmla="*/ 9 h 325"/>
                <a:gd name="T58" fmla="*/ 232 w 240"/>
                <a:gd name="T59" fmla="*/ 0 h 325"/>
                <a:gd name="T60" fmla="*/ 240 w 240"/>
                <a:gd name="T61" fmla="*/ 9 h 325"/>
                <a:gd name="T62" fmla="*/ 232 w 240"/>
                <a:gd name="T63" fmla="*/ 9 h 325"/>
                <a:gd name="T64" fmla="*/ 232 w 240"/>
                <a:gd name="T65" fmla="*/ 9 h 325"/>
                <a:gd name="T66" fmla="*/ 224 w 240"/>
                <a:gd name="T67" fmla="*/ 9 h 325"/>
                <a:gd name="T68" fmla="*/ 216 w 240"/>
                <a:gd name="T69" fmla="*/ 26 h 325"/>
                <a:gd name="T70" fmla="*/ 200 w 240"/>
                <a:gd name="T71" fmla="*/ 26 h 325"/>
                <a:gd name="T72" fmla="*/ 192 w 240"/>
                <a:gd name="T73" fmla="*/ 35 h 325"/>
                <a:gd name="T74" fmla="*/ 184 w 240"/>
                <a:gd name="T75" fmla="*/ 44 h 325"/>
                <a:gd name="T76" fmla="*/ 168 w 240"/>
                <a:gd name="T77" fmla="*/ 44 h 325"/>
                <a:gd name="T78" fmla="*/ 152 w 240"/>
                <a:gd name="T79" fmla="*/ 61 h 325"/>
                <a:gd name="T80" fmla="*/ 136 w 240"/>
                <a:gd name="T81" fmla="*/ 70 h 325"/>
                <a:gd name="T82" fmla="*/ 120 w 240"/>
                <a:gd name="T83" fmla="*/ 79 h 325"/>
                <a:gd name="T84" fmla="*/ 104 w 240"/>
                <a:gd name="T85" fmla="*/ 97 h 325"/>
                <a:gd name="T86" fmla="*/ 96 w 240"/>
                <a:gd name="T87" fmla="*/ 105 h 325"/>
                <a:gd name="T88" fmla="*/ 88 w 240"/>
                <a:gd name="T89" fmla="*/ 114 h 325"/>
                <a:gd name="T90" fmla="*/ 88 w 240"/>
                <a:gd name="T91" fmla="*/ 123 h 325"/>
                <a:gd name="T92" fmla="*/ 72 w 240"/>
                <a:gd name="T93" fmla="*/ 141 h 325"/>
                <a:gd name="T94" fmla="*/ 64 w 240"/>
                <a:gd name="T95" fmla="*/ 149 h 325"/>
                <a:gd name="T96" fmla="*/ 56 w 240"/>
                <a:gd name="T97" fmla="*/ 176 h 325"/>
                <a:gd name="T98" fmla="*/ 56 w 240"/>
                <a:gd name="T99" fmla="*/ 185 h 325"/>
                <a:gd name="T100" fmla="*/ 48 w 240"/>
                <a:gd name="T101" fmla="*/ 211 h 325"/>
                <a:gd name="T102" fmla="*/ 32 w 240"/>
                <a:gd name="T103" fmla="*/ 228 h 325"/>
                <a:gd name="T104" fmla="*/ 32 w 240"/>
                <a:gd name="T105" fmla="*/ 237 h 325"/>
                <a:gd name="T106" fmla="*/ 32 w 240"/>
                <a:gd name="T107" fmla="*/ 264 h 325"/>
                <a:gd name="T108" fmla="*/ 24 w 240"/>
                <a:gd name="T109" fmla="*/ 272 h 325"/>
                <a:gd name="T110" fmla="*/ 24 w 240"/>
                <a:gd name="T111" fmla="*/ 290 h 325"/>
                <a:gd name="T112" fmla="*/ 24 w 240"/>
                <a:gd name="T113" fmla="*/ 299 h 325"/>
                <a:gd name="T114" fmla="*/ 24 w 240"/>
                <a:gd name="T115" fmla="*/ 308 h 325"/>
                <a:gd name="T116" fmla="*/ 24 w 240"/>
                <a:gd name="T117" fmla="*/ 308 h 325"/>
                <a:gd name="T118" fmla="*/ 16 w 240"/>
                <a:gd name="T119" fmla="*/ 308 h 325"/>
                <a:gd name="T120" fmla="*/ 24 w 240"/>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0"/>
                <a:gd name="T184" fmla="*/ 0 h 325"/>
                <a:gd name="T185" fmla="*/ 240 w 240"/>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0" h="325">
                  <a:moveTo>
                    <a:pt x="0" y="325"/>
                  </a:moveTo>
                  <a:lnTo>
                    <a:pt x="0" y="308"/>
                  </a:lnTo>
                  <a:lnTo>
                    <a:pt x="0" y="299"/>
                  </a:lnTo>
                  <a:lnTo>
                    <a:pt x="0" y="290"/>
                  </a:lnTo>
                  <a:lnTo>
                    <a:pt x="0" y="272"/>
                  </a:lnTo>
                  <a:lnTo>
                    <a:pt x="0" y="255"/>
                  </a:lnTo>
                  <a:lnTo>
                    <a:pt x="0" y="237"/>
                  </a:lnTo>
                  <a:lnTo>
                    <a:pt x="16" y="220"/>
                  </a:lnTo>
                  <a:lnTo>
                    <a:pt x="16" y="211"/>
                  </a:lnTo>
                  <a:lnTo>
                    <a:pt x="24" y="185"/>
                  </a:lnTo>
                  <a:lnTo>
                    <a:pt x="24" y="176"/>
                  </a:lnTo>
                  <a:lnTo>
                    <a:pt x="32" y="149"/>
                  </a:lnTo>
                  <a:lnTo>
                    <a:pt x="48" y="141"/>
                  </a:lnTo>
                  <a:lnTo>
                    <a:pt x="48" y="123"/>
                  </a:lnTo>
                  <a:lnTo>
                    <a:pt x="56" y="123"/>
                  </a:lnTo>
                  <a:lnTo>
                    <a:pt x="64" y="105"/>
                  </a:lnTo>
                  <a:lnTo>
                    <a:pt x="72" y="97"/>
                  </a:lnTo>
                  <a:lnTo>
                    <a:pt x="96" y="79"/>
                  </a:lnTo>
                  <a:lnTo>
                    <a:pt x="104" y="70"/>
                  </a:lnTo>
                  <a:lnTo>
                    <a:pt x="128" y="61"/>
                  </a:lnTo>
                  <a:lnTo>
                    <a:pt x="152" y="44"/>
                  </a:lnTo>
                  <a:lnTo>
                    <a:pt x="160" y="35"/>
                  </a:lnTo>
                  <a:lnTo>
                    <a:pt x="184" y="35"/>
                  </a:lnTo>
                  <a:lnTo>
                    <a:pt x="192" y="26"/>
                  </a:lnTo>
                  <a:lnTo>
                    <a:pt x="216" y="9"/>
                  </a:lnTo>
                  <a:lnTo>
                    <a:pt x="224" y="9"/>
                  </a:lnTo>
                  <a:lnTo>
                    <a:pt x="232" y="9"/>
                  </a:lnTo>
                  <a:lnTo>
                    <a:pt x="232" y="0"/>
                  </a:lnTo>
                  <a:lnTo>
                    <a:pt x="240" y="9"/>
                  </a:lnTo>
                  <a:lnTo>
                    <a:pt x="232" y="9"/>
                  </a:lnTo>
                  <a:lnTo>
                    <a:pt x="224" y="9"/>
                  </a:lnTo>
                  <a:lnTo>
                    <a:pt x="216" y="26"/>
                  </a:lnTo>
                  <a:lnTo>
                    <a:pt x="200" y="26"/>
                  </a:lnTo>
                  <a:lnTo>
                    <a:pt x="192" y="35"/>
                  </a:lnTo>
                  <a:lnTo>
                    <a:pt x="184" y="44"/>
                  </a:lnTo>
                  <a:lnTo>
                    <a:pt x="168" y="44"/>
                  </a:lnTo>
                  <a:lnTo>
                    <a:pt x="152" y="61"/>
                  </a:lnTo>
                  <a:lnTo>
                    <a:pt x="136" y="70"/>
                  </a:lnTo>
                  <a:lnTo>
                    <a:pt x="120" y="79"/>
                  </a:lnTo>
                  <a:lnTo>
                    <a:pt x="104" y="97"/>
                  </a:lnTo>
                  <a:lnTo>
                    <a:pt x="96" y="105"/>
                  </a:lnTo>
                  <a:lnTo>
                    <a:pt x="88" y="114"/>
                  </a:lnTo>
                  <a:lnTo>
                    <a:pt x="88" y="123"/>
                  </a:lnTo>
                  <a:lnTo>
                    <a:pt x="72" y="141"/>
                  </a:lnTo>
                  <a:lnTo>
                    <a:pt x="64" y="149"/>
                  </a:lnTo>
                  <a:lnTo>
                    <a:pt x="56" y="176"/>
                  </a:lnTo>
                  <a:lnTo>
                    <a:pt x="56" y="185"/>
                  </a:lnTo>
                  <a:lnTo>
                    <a:pt x="48" y="211"/>
                  </a:lnTo>
                  <a:lnTo>
                    <a:pt x="32" y="228"/>
                  </a:lnTo>
                  <a:lnTo>
                    <a:pt x="32" y="237"/>
                  </a:lnTo>
                  <a:lnTo>
                    <a:pt x="32" y="264"/>
                  </a:lnTo>
                  <a:lnTo>
                    <a:pt x="24" y="272"/>
                  </a:lnTo>
                  <a:lnTo>
                    <a:pt x="24" y="290"/>
                  </a:lnTo>
                  <a:lnTo>
                    <a:pt x="24" y="299"/>
                  </a:lnTo>
                  <a:lnTo>
                    <a:pt x="24" y="308"/>
                  </a:lnTo>
                  <a:lnTo>
                    <a:pt x="16" y="308"/>
                  </a:lnTo>
                  <a:lnTo>
                    <a:pt x="24"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4473" name="Group 675"/>
          <p:cNvGrpSpPr>
            <a:grpSpLocks/>
          </p:cNvGrpSpPr>
          <p:nvPr/>
        </p:nvGrpSpPr>
        <p:grpSpPr bwMode="auto">
          <a:xfrm>
            <a:off x="1592263" y="3054350"/>
            <a:ext cx="774700" cy="614363"/>
            <a:chOff x="1692" y="3226"/>
            <a:chExt cx="488" cy="387"/>
          </a:xfrm>
        </p:grpSpPr>
        <p:sp>
          <p:nvSpPr>
            <p:cNvPr id="105442" name="Freeform 676"/>
            <p:cNvSpPr>
              <a:spLocks/>
            </p:cNvSpPr>
            <p:nvPr/>
          </p:nvSpPr>
          <p:spPr bwMode="auto">
            <a:xfrm>
              <a:off x="1996" y="3226"/>
              <a:ext cx="40" cy="53"/>
            </a:xfrm>
            <a:custGeom>
              <a:avLst/>
              <a:gdLst>
                <a:gd name="T0" fmla="*/ 0 w 40"/>
                <a:gd name="T1" fmla="*/ 0 h 53"/>
                <a:gd name="T2" fmla="*/ 0 w 40"/>
                <a:gd name="T3" fmla="*/ 9 h 53"/>
                <a:gd name="T4" fmla="*/ 0 w 40"/>
                <a:gd name="T5" fmla="*/ 18 h 53"/>
                <a:gd name="T6" fmla="*/ 8 w 40"/>
                <a:gd name="T7" fmla="*/ 18 h 53"/>
                <a:gd name="T8" fmla="*/ 24 w 40"/>
                <a:gd name="T9" fmla="*/ 18 h 53"/>
                <a:gd name="T10" fmla="*/ 24 w 40"/>
                <a:gd name="T11" fmla="*/ 35 h 53"/>
                <a:gd name="T12" fmla="*/ 32 w 40"/>
                <a:gd name="T13" fmla="*/ 35 h 53"/>
                <a:gd name="T14" fmla="*/ 32 w 40"/>
                <a:gd name="T15" fmla="*/ 44 h 53"/>
                <a:gd name="T16" fmla="*/ 40 w 40"/>
                <a:gd name="T17" fmla="*/ 44 h 53"/>
                <a:gd name="T18" fmla="*/ 4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0" y="0"/>
                  </a:moveTo>
                  <a:lnTo>
                    <a:pt x="0" y="9"/>
                  </a:lnTo>
                  <a:lnTo>
                    <a:pt x="0" y="18"/>
                  </a:lnTo>
                  <a:lnTo>
                    <a:pt x="8" y="18"/>
                  </a:lnTo>
                  <a:lnTo>
                    <a:pt x="24" y="18"/>
                  </a:lnTo>
                  <a:lnTo>
                    <a:pt x="24" y="35"/>
                  </a:lnTo>
                  <a:lnTo>
                    <a:pt x="32" y="35"/>
                  </a:lnTo>
                  <a:lnTo>
                    <a:pt x="32" y="44"/>
                  </a:lnTo>
                  <a:lnTo>
                    <a:pt x="40" y="44"/>
                  </a:lnTo>
                  <a:lnTo>
                    <a:pt x="4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43" name="Freeform 677"/>
            <p:cNvSpPr>
              <a:spLocks/>
            </p:cNvSpPr>
            <p:nvPr/>
          </p:nvSpPr>
          <p:spPr bwMode="auto">
            <a:xfrm>
              <a:off x="1940" y="3226"/>
              <a:ext cx="56" cy="97"/>
            </a:xfrm>
            <a:custGeom>
              <a:avLst/>
              <a:gdLst>
                <a:gd name="T0" fmla="*/ 56 w 56"/>
                <a:gd name="T1" fmla="*/ 0 h 97"/>
                <a:gd name="T2" fmla="*/ 56 w 56"/>
                <a:gd name="T3" fmla="*/ 9 h 97"/>
                <a:gd name="T4" fmla="*/ 56 w 56"/>
                <a:gd name="T5" fmla="*/ 18 h 97"/>
                <a:gd name="T6" fmla="*/ 48 w 56"/>
                <a:gd name="T7" fmla="*/ 35 h 97"/>
                <a:gd name="T8" fmla="*/ 32 w 56"/>
                <a:gd name="T9" fmla="*/ 44 h 97"/>
                <a:gd name="T10" fmla="*/ 24 w 56"/>
                <a:gd name="T11" fmla="*/ 53 h 97"/>
                <a:gd name="T12" fmla="*/ 16 w 56"/>
                <a:gd name="T13" fmla="*/ 62 h 97"/>
                <a:gd name="T14" fmla="*/ 0 w 56"/>
                <a:gd name="T15" fmla="*/ 79 h 97"/>
                <a:gd name="T16" fmla="*/ 0 w 56"/>
                <a:gd name="T17" fmla="*/ 88 h 97"/>
                <a:gd name="T18" fmla="*/ 0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56" y="0"/>
                  </a:moveTo>
                  <a:lnTo>
                    <a:pt x="56" y="9"/>
                  </a:lnTo>
                  <a:lnTo>
                    <a:pt x="56" y="18"/>
                  </a:lnTo>
                  <a:lnTo>
                    <a:pt x="48" y="35"/>
                  </a:lnTo>
                  <a:lnTo>
                    <a:pt x="32" y="44"/>
                  </a:lnTo>
                  <a:lnTo>
                    <a:pt x="24" y="53"/>
                  </a:lnTo>
                  <a:lnTo>
                    <a:pt x="16" y="62"/>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44" name="Freeform 678"/>
            <p:cNvSpPr>
              <a:spLocks/>
            </p:cNvSpPr>
            <p:nvPr/>
          </p:nvSpPr>
          <p:spPr bwMode="auto">
            <a:xfrm>
              <a:off x="1884" y="3226"/>
              <a:ext cx="80" cy="97"/>
            </a:xfrm>
            <a:custGeom>
              <a:avLst/>
              <a:gdLst>
                <a:gd name="T0" fmla="*/ 80 w 80"/>
                <a:gd name="T1" fmla="*/ 0 h 97"/>
                <a:gd name="T2" fmla="*/ 72 w 80"/>
                <a:gd name="T3" fmla="*/ 35 h 97"/>
                <a:gd name="T4" fmla="*/ 56 w 80"/>
                <a:gd name="T5" fmla="*/ 35 h 97"/>
                <a:gd name="T6" fmla="*/ 56 w 80"/>
                <a:gd name="T7" fmla="*/ 44 h 97"/>
                <a:gd name="T8" fmla="*/ 48 w 80"/>
                <a:gd name="T9" fmla="*/ 44 h 97"/>
                <a:gd name="T10" fmla="*/ 40 w 80"/>
                <a:gd name="T11" fmla="*/ 44 h 97"/>
                <a:gd name="T12" fmla="*/ 32 w 80"/>
                <a:gd name="T13" fmla="*/ 53 h 97"/>
                <a:gd name="T14" fmla="*/ 16 w 80"/>
                <a:gd name="T15" fmla="*/ 53 h 97"/>
                <a:gd name="T16" fmla="*/ 16 w 80"/>
                <a:gd name="T17" fmla="*/ 62 h 97"/>
                <a:gd name="T18" fmla="*/ 8 w 80"/>
                <a:gd name="T19" fmla="*/ 62 h 97"/>
                <a:gd name="T20" fmla="*/ 8 w 80"/>
                <a:gd name="T21" fmla="*/ 79 h 97"/>
                <a:gd name="T22" fmla="*/ 0 w 80"/>
                <a:gd name="T23" fmla="*/ 79 h 97"/>
                <a:gd name="T24" fmla="*/ 0 w 80"/>
                <a:gd name="T25" fmla="*/ 88 h 97"/>
                <a:gd name="T26" fmla="*/ 0 w 80"/>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
                <a:gd name="T43" fmla="*/ 0 h 97"/>
                <a:gd name="T44" fmla="*/ 80 w 80"/>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 h="97">
                  <a:moveTo>
                    <a:pt x="80" y="0"/>
                  </a:moveTo>
                  <a:lnTo>
                    <a:pt x="72" y="35"/>
                  </a:lnTo>
                  <a:lnTo>
                    <a:pt x="56" y="35"/>
                  </a:lnTo>
                  <a:lnTo>
                    <a:pt x="56" y="44"/>
                  </a:lnTo>
                  <a:lnTo>
                    <a:pt x="48" y="44"/>
                  </a:lnTo>
                  <a:lnTo>
                    <a:pt x="40" y="44"/>
                  </a:lnTo>
                  <a:lnTo>
                    <a:pt x="32" y="53"/>
                  </a:lnTo>
                  <a:lnTo>
                    <a:pt x="16" y="53"/>
                  </a:lnTo>
                  <a:lnTo>
                    <a:pt x="16" y="62"/>
                  </a:lnTo>
                  <a:lnTo>
                    <a:pt x="8" y="62"/>
                  </a:lnTo>
                  <a:lnTo>
                    <a:pt x="8" y="79"/>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45" name="Freeform 679"/>
            <p:cNvSpPr>
              <a:spLocks/>
            </p:cNvSpPr>
            <p:nvPr/>
          </p:nvSpPr>
          <p:spPr bwMode="auto">
            <a:xfrm>
              <a:off x="1972" y="3270"/>
              <a:ext cx="56" cy="114"/>
            </a:xfrm>
            <a:custGeom>
              <a:avLst/>
              <a:gdLst>
                <a:gd name="T0" fmla="*/ 0 w 56"/>
                <a:gd name="T1" fmla="*/ 0 h 114"/>
                <a:gd name="T2" fmla="*/ 0 w 56"/>
                <a:gd name="T3" fmla="*/ 9 h 114"/>
                <a:gd name="T4" fmla="*/ 0 w 56"/>
                <a:gd name="T5" fmla="*/ 18 h 114"/>
                <a:gd name="T6" fmla="*/ 0 w 56"/>
                <a:gd name="T7" fmla="*/ 35 h 114"/>
                <a:gd name="T8" fmla="*/ 16 w 56"/>
                <a:gd name="T9" fmla="*/ 44 h 114"/>
                <a:gd name="T10" fmla="*/ 24 w 56"/>
                <a:gd name="T11" fmla="*/ 53 h 114"/>
                <a:gd name="T12" fmla="*/ 48 w 56"/>
                <a:gd name="T13" fmla="*/ 70 h 114"/>
                <a:gd name="T14" fmla="*/ 48 w 56"/>
                <a:gd name="T15" fmla="*/ 79 h 114"/>
                <a:gd name="T16" fmla="*/ 48 w 56"/>
                <a:gd name="T17" fmla="*/ 88 h 114"/>
                <a:gd name="T18" fmla="*/ 56 w 56"/>
                <a:gd name="T19" fmla="*/ 88 h 114"/>
                <a:gd name="T20" fmla="*/ 56 w 56"/>
                <a:gd name="T21" fmla="*/ 105 h 114"/>
                <a:gd name="T22" fmla="*/ 56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0" y="0"/>
                  </a:moveTo>
                  <a:lnTo>
                    <a:pt x="0" y="9"/>
                  </a:lnTo>
                  <a:lnTo>
                    <a:pt x="0" y="18"/>
                  </a:lnTo>
                  <a:lnTo>
                    <a:pt x="0" y="35"/>
                  </a:lnTo>
                  <a:lnTo>
                    <a:pt x="16" y="44"/>
                  </a:lnTo>
                  <a:lnTo>
                    <a:pt x="24" y="53"/>
                  </a:lnTo>
                  <a:lnTo>
                    <a:pt x="48" y="70"/>
                  </a:lnTo>
                  <a:lnTo>
                    <a:pt x="48" y="79"/>
                  </a:lnTo>
                  <a:lnTo>
                    <a:pt x="48" y="88"/>
                  </a:lnTo>
                  <a:lnTo>
                    <a:pt x="56" y="88"/>
                  </a:lnTo>
                  <a:lnTo>
                    <a:pt x="56" y="105"/>
                  </a:lnTo>
                  <a:lnTo>
                    <a:pt x="5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46" name="Freeform 680"/>
            <p:cNvSpPr>
              <a:spLocks/>
            </p:cNvSpPr>
            <p:nvPr/>
          </p:nvSpPr>
          <p:spPr bwMode="auto">
            <a:xfrm>
              <a:off x="1900" y="3226"/>
              <a:ext cx="72" cy="158"/>
            </a:xfrm>
            <a:custGeom>
              <a:avLst/>
              <a:gdLst>
                <a:gd name="T0" fmla="*/ 72 w 72"/>
                <a:gd name="T1" fmla="*/ 0 h 158"/>
                <a:gd name="T2" fmla="*/ 64 w 72"/>
                <a:gd name="T3" fmla="*/ 44 h 158"/>
                <a:gd name="T4" fmla="*/ 64 w 72"/>
                <a:gd name="T5" fmla="*/ 53 h 158"/>
                <a:gd name="T6" fmla="*/ 56 w 72"/>
                <a:gd name="T7" fmla="*/ 53 h 158"/>
                <a:gd name="T8" fmla="*/ 56 w 72"/>
                <a:gd name="T9" fmla="*/ 62 h 158"/>
                <a:gd name="T10" fmla="*/ 40 w 72"/>
                <a:gd name="T11" fmla="*/ 79 h 158"/>
                <a:gd name="T12" fmla="*/ 32 w 72"/>
                <a:gd name="T13" fmla="*/ 79 h 158"/>
                <a:gd name="T14" fmla="*/ 32 w 72"/>
                <a:gd name="T15" fmla="*/ 88 h 158"/>
                <a:gd name="T16" fmla="*/ 24 w 72"/>
                <a:gd name="T17" fmla="*/ 88 h 158"/>
                <a:gd name="T18" fmla="*/ 24 w 72"/>
                <a:gd name="T19" fmla="*/ 97 h 158"/>
                <a:gd name="T20" fmla="*/ 24 w 72"/>
                <a:gd name="T21" fmla="*/ 114 h 158"/>
                <a:gd name="T22" fmla="*/ 16 w 72"/>
                <a:gd name="T23" fmla="*/ 114 h 158"/>
                <a:gd name="T24" fmla="*/ 16 w 72"/>
                <a:gd name="T25" fmla="*/ 123 h 158"/>
                <a:gd name="T26" fmla="*/ 0 w 72"/>
                <a:gd name="T27" fmla="*/ 132 h 158"/>
                <a:gd name="T28" fmla="*/ 0 w 72"/>
                <a:gd name="T29" fmla="*/ 149 h 158"/>
                <a:gd name="T30" fmla="*/ 16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72" y="0"/>
                  </a:moveTo>
                  <a:lnTo>
                    <a:pt x="64" y="44"/>
                  </a:lnTo>
                  <a:lnTo>
                    <a:pt x="64" y="53"/>
                  </a:lnTo>
                  <a:lnTo>
                    <a:pt x="56" y="53"/>
                  </a:lnTo>
                  <a:lnTo>
                    <a:pt x="56" y="62"/>
                  </a:lnTo>
                  <a:lnTo>
                    <a:pt x="40" y="79"/>
                  </a:lnTo>
                  <a:lnTo>
                    <a:pt x="32" y="79"/>
                  </a:lnTo>
                  <a:lnTo>
                    <a:pt x="32" y="88"/>
                  </a:lnTo>
                  <a:lnTo>
                    <a:pt x="24" y="88"/>
                  </a:lnTo>
                  <a:lnTo>
                    <a:pt x="24" y="97"/>
                  </a:lnTo>
                  <a:lnTo>
                    <a:pt x="24" y="114"/>
                  </a:lnTo>
                  <a:lnTo>
                    <a:pt x="16" y="114"/>
                  </a:lnTo>
                  <a:lnTo>
                    <a:pt x="16" y="123"/>
                  </a:lnTo>
                  <a:lnTo>
                    <a:pt x="0" y="132"/>
                  </a:lnTo>
                  <a:lnTo>
                    <a:pt x="0" y="149"/>
                  </a:lnTo>
                  <a:lnTo>
                    <a:pt x="16"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47" name="Freeform 681"/>
            <p:cNvSpPr>
              <a:spLocks/>
            </p:cNvSpPr>
            <p:nvPr/>
          </p:nvSpPr>
          <p:spPr bwMode="auto">
            <a:xfrm>
              <a:off x="1972" y="3226"/>
              <a:ext cx="96" cy="114"/>
            </a:xfrm>
            <a:custGeom>
              <a:avLst/>
              <a:gdLst>
                <a:gd name="T0" fmla="*/ 0 w 96"/>
                <a:gd name="T1" fmla="*/ 0 h 114"/>
                <a:gd name="T2" fmla="*/ 24 w 96"/>
                <a:gd name="T3" fmla="*/ 35 h 114"/>
                <a:gd name="T4" fmla="*/ 32 w 96"/>
                <a:gd name="T5" fmla="*/ 44 h 114"/>
                <a:gd name="T6" fmla="*/ 48 w 96"/>
                <a:gd name="T7" fmla="*/ 44 h 114"/>
                <a:gd name="T8" fmla="*/ 56 w 96"/>
                <a:gd name="T9" fmla="*/ 44 h 114"/>
                <a:gd name="T10" fmla="*/ 64 w 96"/>
                <a:gd name="T11" fmla="*/ 44 h 114"/>
                <a:gd name="T12" fmla="*/ 64 w 96"/>
                <a:gd name="T13" fmla="*/ 53 h 114"/>
                <a:gd name="T14" fmla="*/ 80 w 96"/>
                <a:gd name="T15" fmla="*/ 53 h 114"/>
                <a:gd name="T16" fmla="*/ 88 w 96"/>
                <a:gd name="T17" fmla="*/ 62 h 114"/>
                <a:gd name="T18" fmla="*/ 96 w 96"/>
                <a:gd name="T19" fmla="*/ 79 h 114"/>
                <a:gd name="T20" fmla="*/ 96 w 96"/>
                <a:gd name="T21" fmla="*/ 88 h 114"/>
                <a:gd name="T22" fmla="*/ 96 w 96"/>
                <a:gd name="T23" fmla="*/ 97 h 114"/>
                <a:gd name="T24" fmla="*/ 96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0" y="0"/>
                  </a:moveTo>
                  <a:lnTo>
                    <a:pt x="24" y="35"/>
                  </a:lnTo>
                  <a:lnTo>
                    <a:pt x="32" y="44"/>
                  </a:lnTo>
                  <a:lnTo>
                    <a:pt x="48" y="44"/>
                  </a:lnTo>
                  <a:lnTo>
                    <a:pt x="56" y="44"/>
                  </a:lnTo>
                  <a:lnTo>
                    <a:pt x="64" y="44"/>
                  </a:lnTo>
                  <a:lnTo>
                    <a:pt x="64" y="53"/>
                  </a:lnTo>
                  <a:lnTo>
                    <a:pt x="80" y="53"/>
                  </a:lnTo>
                  <a:lnTo>
                    <a:pt x="88" y="62"/>
                  </a:lnTo>
                  <a:lnTo>
                    <a:pt x="96" y="79"/>
                  </a:lnTo>
                  <a:lnTo>
                    <a:pt x="96" y="88"/>
                  </a:lnTo>
                  <a:lnTo>
                    <a:pt x="96" y="97"/>
                  </a:lnTo>
                  <a:lnTo>
                    <a:pt x="9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48" name="Freeform 682"/>
            <p:cNvSpPr>
              <a:spLocks/>
            </p:cNvSpPr>
            <p:nvPr/>
          </p:nvSpPr>
          <p:spPr bwMode="auto">
            <a:xfrm>
              <a:off x="1988" y="3270"/>
              <a:ext cx="40" cy="132"/>
            </a:xfrm>
            <a:custGeom>
              <a:avLst/>
              <a:gdLst>
                <a:gd name="T0" fmla="*/ 40 w 40"/>
                <a:gd name="T1" fmla="*/ 0 h 132"/>
                <a:gd name="T2" fmla="*/ 40 w 40"/>
                <a:gd name="T3" fmla="*/ 9 h 132"/>
                <a:gd name="T4" fmla="*/ 40 w 40"/>
                <a:gd name="T5" fmla="*/ 18 h 132"/>
                <a:gd name="T6" fmla="*/ 40 w 40"/>
                <a:gd name="T7" fmla="*/ 35 h 132"/>
                <a:gd name="T8" fmla="*/ 40 w 40"/>
                <a:gd name="T9" fmla="*/ 44 h 132"/>
                <a:gd name="T10" fmla="*/ 32 w 40"/>
                <a:gd name="T11" fmla="*/ 53 h 132"/>
                <a:gd name="T12" fmla="*/ 16 w 40"/>
                <a:gd name="T13" fmla="*/ 70 h 132"/>
                <a:gd name="T14" fmla="*/ 16 w 40"/>
                <a:gd name="T15" fmla="*/ 79 h 132"/>
                <a:gd name="T16" fmla="*/ 8 w 40"/>
                <a:gd name="T17" fmla="*/ 88 h 132"/>
                <a:gd name="T18" fmla="*/ 8 w 40"/>
                <a:gd name="T19" fmla="*/ 105 h 132"/>
                <a:gd name="T20" fmla="*/ 0 w 40"/>
                <a:gd name="T21" fmla="*/ 105 h 132"/>
                <a:gd name="T22" fmla="*/ 0 w 40"/>
                <a:gd name="T23" fmla="*/ 114 h 132"/>
                <a:gd name="T24" fmla="*/ 0 w 40"/>
                <a:gd name="T25" fmla="*/ 123 h 132"/>
                <a:gd name="T26" fmla="*/ 0 w 40"/>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132"/>
                <a:gd name="T44" fmla="*/ 40 w 40"/>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132">
                  <a:moveTo>
                    <a:pt x="40" y="0"/>
                  </a:moveTo>
                  <a:lnTo>
                    <a:pt x="40" y="9"/>
                  </a:lnTo>
                  <a:lnTo>
                    <a:pt x="40" y="18"/>
                  </a:lnTo>
                  <a:lnTo>
                    <a:pt x="40" y="35"/>
                  </a:lnTo>
                  <a:lnTo>
                    <a:pt x="40" y="44"/>
                  </a:lnTo>
                  <a:lnTo>
                    <a:pt x="32" y="53"/>
                  </a:lnTo>
                  <a:lnTo>
                    <a:pt x="16" y="70"/>
                  </a:lnTo>
                  <a:lnTo>
                    <a:pt x="16" y="79"/>
                  </a:lnTo>
                  <a:lnTo>
                    <a:pt x="8" y="88"/>
                  </a:lnTo>
                  <a:lnTo>
                    <a:pt x="8" y="105"/>
                  </a:lnTo>
                  <a:lnTo>
                    <a:pt x="0" y="105"/>
                  </a:lnTo>
                  <a:lnTo>
                    <a:pt x="0" y="114"/>
                  </a:lnTo>
                  <a:lnTo>
                    <a:pt x="0" y="123"/>
                  </a:lnTo>
                  <a:lnTo>
                    <a:pt x="0"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49" name="Freeform 683"/>
            <p:cNvSpPr>
              <a:spLocks/>
            </p:cNvSpPr>
            <p:nvPr/>
          </p:nvSpPr>
          <p:spPr bwMode="auto">
            <a:xfrm>
              <a:off x="1948" y="3305"/>
              <a:ext cx="40" cy="88"/>
            </a:xfrm>
            <a:custGeom>
              <a:avLst/>
              <a:gdLst>
                <a:gd name="T0" fmla="*/ 0 w 40"/>
                <a:gd name="T1" fmla="*/ 0 h 88"/>
                <a:gd name="T2" fmla="*/ 0 w 40"/>
                <a:gd name="T3" fmla="*/ 26 h 88"/>
                <a:gd name="T4" fmla="*/ 8 w 40"/>
                <a:gd name="T5" fmla="*/ 35 h 88"/>
                <a:gd name="T6" fmla="*/ 16 w 40"/>
                <a:gd name="T7" fmla="*/ 44 h 88"/>
                <a:gd name="T8" fmla="*/ 32 w 40"/>
                <a:gd name="T9" fmla="*/ 44 h 88"/>
                <a:gd name="T10" fmla="*/ 32 w 40"/>
                <a:gd name="T11" fmla="*/ 62 h 88"/>
                <a:gd name="T12" fmla="*/ 40 w 40"/>
                <a:gd name="T13" fmla="*/ 62 h 88"/>
                <a:gd name="T14" fmla="*/ 40 w 40"/>
                <a:gd name="T15" fmla="*/ 70 h 88"/>
                <a:gd name="T16" fmla="*/ 40 w 40"/>
                <a:gd name="T17" fmla="*/ 79 h 88"/>
                <a:gd name="T18" fmla="*/ 4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0" y="0"/>
                  </a:moveTo>
                  <a:lnTo>
                    <a:pt x="0" y="26"/>
                  </a:lnTo>
                  <a:lnTo>
                    <a:pt x="8" y="35"/>
                  </a:lnTo>
                  <a:lnTo>
                    <a:pt x="16" y="44"/>
                  </a:lnTo>
                  <a:lnTo>
                    <a:pt x="32" y="44"/>
                  </a:lnTo>
                  <a:lnTo>
                    <a:pt x="32" y="62"/>
                  </a:lnTo>
                  <a:lnTo>
                    <a:pt x="40" y="62"/>
                  </a:lnTo>
                  <a:lnTo>
                    <a:pt x="40" y="70"/>
                  </a:lnTo>
                  <a:lnTo>
                    <a:pt x="40" y="79"/>
                  </a:lnTo>
                  <a:lnTo>
                    <a:pt x="4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50" name="Freeform 684"/>
            <p:cNvSpPr>
              <a:spLocks/>
            </p:cNvSpPr>
            <p:nvPr/>
          </p:nvSpPr>
          <p:spPr bwMode="auto">
            <a:xfrm>
              <a:off x="1900" y="3279"/>
              <a:ext cx="64" cy="140"/>
            </a:xfrm>
            <a:custGeom>
              <a:avLst/>
              <a:gdLst>
                <a:gd name="T0" fmla="*/ 0 w 64"/>
                <a:gd name="T1" fmla="*/ 0 h 140"/>
                <a:gd name="T2" fmla="*/ 16 w 64"/>
                <a:gd name="T3" fmla="*/ 61 h 140"/>
                <a:gd name="T4" fmla="*/ 24 w 64"/>
                <a:gd name="T5" fmla="*/ 70 h 140"/>
                <a:gd name="T6" fmla="*/ 32 w 64"/>
                <a:gd name="T7" fmla="*/ 79 h 140"/>
                <a:gd name="T8" fmla="*/ 32 w 64"/>
                <a:gd name="T9" fmla="*/ 105 h 140"/>
                <a:gd name="T10" fmla="*/ 40 w 64"/>
                <a:gd name="T11" fmla="*/ 114 h 140"/>
                <a:gd name="T12" fmla="*/ 40 w 64"/>
                <a:gd name="T13" fmla="*/ 123 h 140"/>
                <a:gd name="T14" fmla="*/ 56 w 64"/>
                <a:gd name="T15" fmla="*/ 123 h 140"/>
                <a:gd name="T16" fmla="*/ 64 w 64"/>
                <a:gd name="T17" fmla="*/ 123 h 140"/>
                <a:gd name="T18" fmla="*/ 64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0" y="0"/>
                  </a:moveTo>
                  <a:lnTo>
                    <a:pt x="16" y="61"/>
                  </a:lnTo>
                  <a:lnTo>
                    <a:pt x="24" y="70"/>
                  </a:lnTo>
                  <a:lnTo>
                    <a:pt x="32" y="79"/>
                  </a:lnTo>
                  <a:lnTo>
                    <a:pt x="32" y="105"/>
                  </a:lnTo>
                  <a:lnTo>
                    <a:pt x="40" y="114"/>
                  </a:lnTo>
                  <a:lnTo>
                    <a:pt x="40" y="123"/>
                  </a:lnTo>
                  <a:lnTo>
                    <a:pt x="56" y="123"/>
                  </a:lnTo>
                  <a:lnTo>
                    <a:pt x="64" y="123"/>
                  </a:lnTo>
                  <a:lnTo>
                    <a:pt x="64"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51" name="Freeform 685"/>
            <p:cNvSpPr>
              <a:spLocks/>
            </p:cNvSpPr>
            <p:nvPr/>
          </p:nvSpPr>
          <p:spPr bwMode="auto">
            <a:xfrm>
              <a:off x="1852" y="3226"/>
              <a:ext cx="104" cy="193"/>
            </a:xfrm>
            <a:custGeom>
              <a:avLst/>
              <a:gdLst>
                <a:gd name="T0" fmla="*/ 104 w 104"/>
                <a:gd name="T1" fmla="*/ 0 h 193"/>
                <a:gd name="T2" fmla="*/ 80 w 104"/>
                <a:gd name="T3" fmla="*/ 18 h 193"/>
                <a:gd name="T4" fmla="*/ 72 w 104"/>
                <a:gd name="T5" fmla="*/ 35 h 193"/>
                <a:gd name="T6" fmla="*/ 64 w 104"/>
                <a:gd name="T7" fmla="*/ 44 h 193"/>
                <a:gd name="T8" fmla="*/ 64 w 104"/>
                <a:gd name="T9" fmla="*/ 53 h 193"/>
                <a:gd name="T10" fmla="*/ 48 w 104"/>
                <a:gd name="T11" fmla="*/ 53 h 193"/>
                <a:gd name="T12" fmla="*/ 48 w 104"/>
                <a:gd name="T13" fmla="*/ 62 h 193"/>
                <a:gd name="T14" fmla="*/ 40 w 104"/>
                <a:gd name="T15" fmla="*/ 62 h 193"/>
                <a:gd name="T16" fmla="*/ 32 w 104"/>
                <a:gd name="T17" fmla="*/ 79 h 193"/>
                <a:gd name="T18" fmla="*/ 32 w 104"/>
                <a:gd name="T19" fmla="*/ 88 h 193"/>
                <a:gd name="T20" fmla="*/ 16 w 104"/>
                <a:gd name="T21" fmla="*/ 88 h 193"/>
                <a:gd name="T22" fmla="*/ 16 w 104"/>
                <a:gd name="T23" fmla="*/ 97 h 193"/>
                <a:gd name="T24" fmla="*/ 8 w 104"/>
                <a:gd name="T25" fmla="*/ 97 h 193"/>
                <a:gd name="T26" fmla="*/ 8 w 104"/>
                <a:gd name="T27" fmla="*/ 114 h 193"/>
                <a:gd name="T28" fmla="*/ 8 w 104"/>
                <a:gd name="T29" fmla="*/ 123 h 193"/>
                <a:gd name="T30" fmla="*/ 0 w 104"/>
                <a:gd name="T31" fmla="*/ 132 h 193"/>
                <a:gd name="T32" fmla="*/ 0 w 104"/>
                <a:gd name="T33" fmla="*/ 149 h 193"/>
                <a:gd name="T34" fmla="*/ 0 w 104"/>
                <a:gd name="T35" fmla="*/ 158 h 193"/>
                <a:gd name="T36" fmla="*/ 0 w 104"/>
                <a:gd name="T37" fmla="*/ 167 h 193"/>
                <a:gd name="T38" fmla="*/ 0 w 104"/>
                <a:gd name="T39" fmla="*/ 176 h 193"/>
                <a:gd name="T40" fmla="*/ 0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104" y="0"/>
                  </a:moveTo>
                  <a:lnTo>
                    <a:pt x="80" y="18"/>
                  </a:lnTo>
                  <a:lnTo>
                    <a:pt x="72" y="35"/>
                  </a:lnTo>
                  <a:lnTo>
                    <a:pt x="64" y="44"/>
                  </a:lnTo>
                  <a:lnTo>
                    <a:pt x="64" y="53"/>
                  </a:lnTo>
                  <a:lnTo>
                    <a:pt x="48" y="53"/>
                  </a:lnTo>
                  <a:lnTo>
                    <a:pt x="48" y="62"/>
                  </a:lnTo>
                  <a:lnTo>
                    <a:pt x="40" y="62"/>
                  </a:lnTo>
                  <a:lnTo>
                    <a:pt x="32" y="79"/>
                  </a:lnTo>
                  <a:lnTo>
                    <a:pt x="32" y="88"/>
                  </a:lnTo>
                  <a:lnTo>
                    <a:pt x="16" y="88"/>
                  </a:lnTo>
                  <a:lnTo>
                    <a:pt x="16" y="97"/>
                  </a:lnTo>
                  <a:lnTo>
                    <a:pt x="8" y="97"/>
                  </a:lnTo>
                  <a:lnTo>
                    <a:pt x="8" y="114"/>
                  </a:lnTo>
                  <a:lnTo>
                    <a:pt x="8" y="123"/>
                  </a:lnTo>
                  <a:lnTo>
                    <a:pt x="0" y="132"/>
                  </a:lnTo>
                  <a:lnTo>
                    <a:pt x="0" y="149"/>
                  </a:lnTo>
                  <a:lnTo>
                    <a:pt x="0" y="158"/>
                  </a:lnTo>
                  <a:lnTo>
                    <a:pt x="0" y="167"/>
                  </a:lnTo>
                  <a:lnTo>
                    <a:pt x="0" y="176"/>
                  </a:lnTo>
                  <a:lnTo>
                    <a:pt x="0"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52" name="Freeform 686"/>
            <p:cNvSpPr>
              <a:spLocks/>
            </p:cNvSpPr>
            <p:nvPr/>
          </p:nvSpPr>
          <p:spPr bwMode="auto">
            <a:xfrm>
              <a:off x="2044" y="3305"/>
              <a:ext cx="16" cy="106"/>
            </a:xfrm>
            <a:custGeom>
              <a:avLst/>
              <a:gdLst>
                <a:gd name="T0" fmla="*/ 8 w 16"/>
                <a:gd name="T1" fmla="*/ 0 h 106"/>
                <a:gd name="T2" fmla="*/ 8 w 16"/>
                <a:gd name="T3" fmla="*/ 9 h 106"/>
                <a:gd name="T4" fmla="*/ 8 w 16"/>
                <a:gd name="T5" fmla="*/ 26 h 106"/>
                <a:gd name="T6" fmla="*/ 8 w 16"/>
                <a:gd name="T7" fmla="*/ 35 h 106"/>
                <a:gd name="T8" fmla="*/ 0 w 16"/>
                <a:gd name="T9" fmla="*/ 35 h 106"/>
                <a:gd name="T10" fmla="*/ 0 w 16"/>
                <a:gd name="T11" fmla="*/ 44 h 106"/>
                <a:gd name="T12" fmla="*/ 0 w 16"/>
                <a:gd name="T13" fmla="*/ 62 h 106"/>
                <a:gd name="T14" fmla="*/ 8 w 16"/>
                <a:gd name="T15" fmla="*/ 70 h 106"/>
                <a:gd name="T16" fmla="*/ 8 w 16"/>
                <a:gd name="T17" fmla="*/ 79 h 106"/>
                <a:gd name="T18" fmla="*/ 16 w 16"/>
                <a:gd name="T19" fmla="*/ 88 h 106"/>
                <a:gd name="T20" fmla="*/ 16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0" y="35"/>
                  </a:lnTo>
                  <a:lnTo>
                    <a:pt x="0" y="44"/>
                  </a:lnTo>
                  <a:lnTo>
                    <a:pt x="0" y="62"/>
                  </a:lnTo>
                  <a:lnTo>
                    <a:pt x="8" y="70"/>
                  </a:lnTo>
                  <a:lnTo>
                    <a:pt x="8" y="79"/>
                  </a:lnTo>
                  <a:lnTo>
                    <a:pt x="16" y="88"/>
                  </a:lnTo>
                  <a:lnTo>
                    <a:pt x="16"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53" name="Freeform 687"/>
            <p:cNvSpPr>
              <a:spLocks/>
            </p:cNvSpPr>
            <p:nvPr/>
          </p:nvSpPr>
          <p:spPr bwMode="auto">
            <a:xfrm>
              <a:off x="2020" y="3375"/>
              <a:ext cx="8" cy="62"/>
            </a:xfrm>
            <a:custGeom>
              <a:avLst/>
              <a:gdLst>
                <a:gd name="T0" fmla="*/ 8 w 8"/>
                <a:gd name="T1" fmla="*/ 0 h 62"/>
                <a:gd name="T2" fmla="*/ 0 w 8"/>
                <a:gd name="T3" fmla="*/ 9 h 62"/>
                <a:gd name="T4" fmla="*/ 0 w 8"/>
                <a:gd name="T5" fmla="*/ 18 h 62"/>
                <a:gd name="T6" fmla="*/ 0 w 8"/>
                <a:gd name="T7" fmla="*/ 27 h 62"/>
                <a:gd name="T8" fmla="*/ 0 w 8"/>
                <a:gd name="T9" fmla="*/ 44 h 62"/>
                <a:gd name="T10" fmla="*/ 0 w 8"/>
                <a:gd name="T11" fmla="*/ 53 h 62"/>
                <a:gd name="T12" fmla="*/ 0 w 8"/>
                <a:gd name="T13" fmla="*/ 62 h 62"/>
                <a:gd name="T14" fmla="*/ 0 60000 65536"/>
                <a:gd name="T15" fmla="*/ 0 60000 65536"/>
                <a:gd name="T16" fmla="*/ 0 60000 65536"/>
                <a:gd name="T17" fmla="*/ 0 60000 65536"/>
                <a:gd name="T18" fmla="*/ 0 60000 65536"/>
                <a:gd name="T19" fmla="*/ 0 60000 65536"/>
                <a:gd name="T20" fmla="*/ 0 60000 65536"/>
                <a:gd name="T21" fmla="*/ 0 w 8"/>
                <a:gd name="T22" fmla="*/ 0 h 62"/>
                <a:gd name="T23" fmla="*/ 8 w 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62">
                  <a:moveTo>
                    <a:pt x="8" y="0"/>
                  </a:moveTo>
                  <a:lnTo>
                    <a:pt x="0" y="9"/>
                  </a:lnTo>
                  <a:lnTo>
                    <a:pt x="0" y="18"/>
                  </a:lnTo>
                  <a:lnTo>
                    <a:pt x="0" y="27"/>
                  </a:lnTo>
                  <a:lnTo>
                    <a:pt x="0" y="44"/>
                  </a:lnTo>
                  <a:lnTo>
                    <a:pt x="0" y="53"/>
                  </a:lnTo>
                  <a:lnTo>
                    <a:pt x="0"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54" name="Freeform 688"/>
            <p:cNvSpPr>
              <a:spLocks/>
            </p:cNvSpPr>
            <p:nvPr/>
          </p:nvSpPr>
          <p:spPr bwMode="auto">
            <a:xfrm>
              <a:off x="2060" y="3340"/>
              <a:ext cx="40" cy="79"/>
            </a:xfrm>
            <a:custGeom>
              <a:avLst/>
              <a:gdLst>
                <a:gd name="T0" fmla="*/ 8 w 40"/>
                <a:gd name="T1" fmla="*/ 0 h 79"/>
                <a:gd name="T2" fmla="*/ 0 w 40"/>
                <a:gd name="T3" fmla="*/ 9 h 79"/>
                <a:gd name="T4" fmla="*/ 8 w 40"/>
                <a:gd name="T5" fmla="*/ 18 h 79"/>
                <a:gd name="T6" fmla="*/ 8 w 40"/>
                <a:gd name="T7" fmla="*/ 35 h 79"/>
                <a:gd name="T8" fmla="*/ 24 w 40"/>
                <a:gd name="T9" fmla="*/ 35 h 79"/>
                <a:gd name="T10" fmla="*/ 32 w 40"/>
                <a:gd name="T11" fmla="*/ 44 h 79"/>
                <a:gd name="T12" fmla="*/ 40 w 40"/>
                <a:gd name="T13" fmla="*/ 53 h 79"/>
                <a:gd name="T14" fmla="*/ 40 w 40"/>
                <a:gd name="T15" fmla="*/ 62 h 79"/>
                <a:gd name="T16" fmla="*/ 4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8" y="0"/>
                  </a:moveTo>
                  <a:lnTo>
                    <a:pt x="0" y="9"/>
                  </a:lnTo>
                  <a:lnTo>
                    <a:pt x="8" y="18"/>
                  </a:lnTo>
                  <a:lnTo>
                    <a:pt x="8" y="35"/>
                  </a:lnTo>
                  <a:lnTo>
                    <a:pt x="24" y="35"/>
                  </a:lnTo>
                  <a:lnTo>
                    <a:pt x="32" y="44"/>
                  </a:lnTo>
                  <a:lnTo>
                    <a:pt x="40" y="53"/>
                  </a:lnTo>
                  <a:lnTo>
                    <a:pt x="40" y="62"/>
                  </a:lnTo>
                  <a:lnTo>
                    <a:pt x="4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55" name="Freeform 689"/>
            <p:cNvSpPr>
              <a:spLocks/>
            </p:cNvSpPr>
            <p:nvPr/>
          </p:nvSpPr>
          <p:spPr bwMode="auto">
            <a:xfrm>
              <a:off x="2060" y="3288"/>
              <a:ext cx="64" cy="70"/>
            </a:xfrm>
            <a:custGeom>
              <a:avLst/>
              <a:gdLst>
                <a:gd name="T0" fmla="*/ 0 w 64"/>
                <a:gd name="T1" fmla="*/ 0 h 70"/>
                <a:gd name="T2" fmla="*/ 8 w 64"/>
                <a:gd name="T3" fmla="*/ 0 h 70"/>
                <a:gd name="T4" fmla="*/ 24 w 64"/>
                <a:gd name="T5" fmla="*/ 0 h 70"/>
                <a:gd name="T6" fmla="*/ 32 w 64"/>
                <a:gd name="T7" fmla="*/ 17 h 70"/>
                <a:gd name="T8" fmla="*/ 40 w 64"/>
                <a:gd name="T9" fmla="*/ 17 h 70"/>
                <a:gd name="T10" fmla="*/ 40 w 64"/>
                <a:gd name="T11" fmla="*/ 26 h 70"/>
                <a:gd name="T12" fmla="*/ 56 w 64"/>
                <a:gd name="T13" fmla="*/ 26 h 70"/>
                <a:gd name="T14" fmla="*/ 56 w 64"/>
                <a:gd name="T15" fmla="*/ 35 h 70"/>
                <a:gd name="T16" fmla="*/ 56 w 64"/>
                <a:gd name="T17" fmla="*/ 52 h 70"/>
                <a:gd name="T18" fmla="*/ 64 w 64"/>
                <a:gd name="T19" fmla="*/ 61 h 70"/>
                <a:gd name="T20" fmla="*/ 64 w 64"/>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70"/>
                <a:gd name="T35" fmla="*/ 64 w 64"/>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70">
                  <a:moveTo>
                    <a:pt x="0" y="0"/>
                  </a:moveTo>
                  <a:lnTo>
                    <a:pt x="8" y="0"/>
                  </a:lnTo>
                  <a:lnTo>
                    <a:pt x="24" y="0"/>
                  </a:lnTo>
                  <a:lnTo>
                    <a:pt x="32" y="17"/>
                  </a:lnTo>
                  <a:lnTo>
                    <a:pt x="40" y="17"/>
                  </a:lnTo>
                  <a:lnTo>
                    <a:pt x="40" y="26"/>
                  </a:lnTo>
                  <a:lnTo>
                    <a:pt x="56" y="26"/>
                  </a:lnTo>
                  <a:lnTo>
                    <a:pt x="56" y="35"/>
                  </a:lnTo>
                  <a:lnTo>
                    <a:pt x="56" y="52"/>
                  </a:lnTo>
                  <a:lnTo>
                    <a:pt x="64" y="61"/>
                  </a:lnTo>
                  <a:lnTo>
                    <a:pt x="64"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56" name="Freeform 690"/>
            <p:cNvSpPr>
              <a:spLocks/>
            </p:cNvSpPr>
            <p:nvPr/>
          </p:nvSpPr>
          <p:spPr bwMode="auto">
            <a:xfrm>
              <a:off x="1788" y="3331"/>
              <a:ext cx="72" cy="80"/>
            </a:xfrm>
            <a:custGeom>
              <a:avLst/>
              <a:gdLst>
                <a:gd name="T0" fmla="*/ 72 w 72"/>
                <a:gd name="T1" fmla="*/ 0 h 80"/>
                <a:gd name="T2" fmla="*/ 72 w 72"/>
                <a:gd name="T3" fmla="*/ 9 h 80"/>
                <a:gd name="T4" fmla="*/ 64 w 72"/>
                <a:gd name="T5" fmla="*/ 9 h 80"/>
                <a:gd name="T6" fmla="*/ 56 w 72"/>
                <a:gd name="T7" fmla="*/ 9 h 80"/>
                <a:gd name="T8" fmla="*/ 40 w 72"/>
                <a:gd name="T9" fmla="*/ 18 h 80"/>
                <a:gd name="T10" fmla="*/ 32 w 72"/>
                <a:gd name="T11" fmla="*/ 36 h 80"/>
                <a:gd name="T12" fmla="*/ 24 w 72"/>
                <a:gd name="T13" fmla="*/ 44 h 80"/>
                <a:gd name="T14" fmla="*/ 8 w 72"/>
                <a:gd name="T15" fmla="*/ 53 h 80"/>
                <a:gd name="T16" fmla="*/ 8 w 72"/>
                <a:gd name="T17" fmla="*/ 62 h 80"/>
                <a:gd name="T18" fmla="*/ 8 w 72"/>
                <a:gd name="T19" fmla="*/ 80 h 80"/>
                <a:gd name="T20" fmla="*/ 0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72" y="0"/>
                  </a:moveTo>
                  <a:lnTo>
                    <a:pt x="72" y="9"/>
                  </a:lnTo>
                  <a:lnTo>
                    <a:pt x="64" y="9"/>
                  </a:lnTo>
                  <a:lnTo>
                    <a:pt x="56" y="9"/>
                  </a:lnTo>
                  <a:lnTo>
                    <a:pt x="40" y="18"/>
                  </a:lnTo>
                  <a:lnTo>
                    <a:pt x="32" y="36"/>
                  </a:lnTo>
                  <a:lnTo>
                    <a:pt x="24" y="44"/>
                  </a:lnTo>
                  <a:lnTo>
                    <a:pt x="8" y="53"/>
                  </a:lnTo>
                  <a:lnTo>
                    <a:pt x="8" y="62"/>
                  </a:lnTo>
                  <a:lnTo>
                    <a:pt x="8" y="80"/>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57" name="Freeform 691"/>
            <p:cNvSpPr>
              <a:spLocks/>
            </p:cNvSpPr>
            <p:nvPr/>
          </p:nvSpPr>
          <p:spPr bwMode="auto">
            <a:xfrm>
              <a:off x="1860" y="3323"/>
              <a:ext cx="40" cy="105"/>
            </a:xfrm>
            <a:custGeom>
              <a:avLst/>
              <a:gdLst>
                <a:gd name="T0" fmla="*/ 0 w 40"/>
                <a:gd name="T1" fmla="*/ 0 h 105"/>
                <a:gd name="T2" fmla="*/ 8 w 40"/>
                <a:gd name="T3" fmla="*/ 17 h 105"/>
                <a:gd name="T4" fmla="*/ 8 w 40"/>
                <a:gd name="T5" fmla="*/ 26 h 105"/>
                <a:gd name="T6" fmla="*/ 8 w 40"/>
                <a:gd name="T7" fmla="*/ 35 h 105"/>
                <a:gd name="T8" fmla="*/ 24 w 40"/>
                <a:gd name="T9" fmla="*/ 35 h 105"/>
                <a:gd name="T10" fmla="*/ 24 w 40"/>
                <a:gd name="T11" fmla="*/ 52 h 105"/>
                <a:gd name="T12" fmla="*/ 32 w 40"/>
                <a:gd name="T13" fmla="*/ 61 h 105"/>
                <a:gd name="T14" fmla="*/ 40 w 40"/>
                <a:gd name="T15" fmla="*/ 70 h 105"/>
                <a:gd name="T16" fmla="*/ 40 w 40"/>
                <a:gd name="T17" fmla="*/ 79 h 105"/>
                <a:gd name="T18" fmla="*/ 40 w 40"/>
                <a:gd name="T19" fmla="*/ 96 h 105"/>
                <a:gd name="T20" fmla="*/ 4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0" y="0"/>
                  </a:moveTo>
                  <a:lnTo>
                    <a:pt x="8" y="17"/>
                  </a:lnTo>
                  <a:lnTo>
                    <a:pt x="8" y="26"/>
                  </a:lnTo>
                  <a:lnTo>
                    <a:pt x="8" y="35"/>
                  </a:lnTo>
                  <a:lnTo>
                    <a:pt x="24" y="35"/>
                  </a:lnTo>
                  <a:lnTo>
                    <a:pt x="24" y="52"/>
                  </a:lnTo>
                  <a:lnTo>
                    <a:pt x="32" y="61"/>
                  </a:lnTo>
                  <a:lnTo>
                    <a:pt x="40" y="70"/>
                  </a:lnTo>
                  <a:lnTo>
                    <a:pt x="40" y="79"/>
                  </a:lnTo>
                  <a:lnTo>
                    <a:pt x="40" y="96"/>
                  </a:lnTo>
                  <a:lnTo>
                    <a:pt x="4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58" name="Freeform 692"/>
            <p:cNvSpPr>
              <a:spLocks/>
            </p:cNvSpPr>
            <p:nvPr/>
          </p:nvSpPr>
          <p:spPr bwMode="auto">
            <a:xfrm>
              <a:off x="1796" y="3411"/>
              <a:ext cx="48" cy="70"/>
            </a:xfrm>
            <a:custGeom>
              <a:avLst/>
              <a:gdLst>
                <a:gd name="T0" fmla="*/ 48 w 48"/>
                <a:gd name="T1" fmla="*/ 0 h 70"/>
                <a:gd name="T2" fmla="*/ 48 w 48"/>
                <a:gd name="T3" fmla="*/ 8 h 70"/>
                <a:gd name="T4" fmla="*/ 32 w 48"/>
                <a:gd name="T5" fmla="*/ 8 h 70"/>
                <a:gd name="T6" fmla="*/ 24 w 48"/>
                <a:gd name="T7" fmla="*/ 17 h 70"/>
                <a:gd name="T8" fmla="*/ 16 w 48"/>
                <a:gd name="T9" fmla="*/ 17 h 70"/>
                <a:gd name="T10" fmla="*/ 16 w 48"/>
                <a:gd name="T11" fmla="*/ 35 h 70"/>
                <a:gd name="T12" fmla="*/ 0 w 48"/>
                <a:gd name="T13" fmla="*/ 44 h 70"/>
                <a:gd name="T14" fmla="*/ 0 w 48"/>
                <a:gd name="T15" fmla="*/ 52 h 70"/>
                <a:gd name="T16" fmla="*/ 0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48" y="0"/>
                  </a:moveTo>
                  <a:lnTo>
                    <a:pt x="48" y="8"/>
                  </a:lnTo>
                  <a:lnTo>
                    <a:pt x="32" y="8"/>
                  </a:lnTo>
                  <a:lnTo>
                    <a:pt x="24" y="17"/>
                  </a:lnTo>
                  <a:lnTo>
                    <a:pt x="16" y="17"/>
                  </a:lnTo>
                  <a:lnTo>
                    <a:pt x="16" y="35"/>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59" name="Freeform 693"/>
            <p:cNvSpPr>
              <a:spLocks/>
            </p:cNvSpPr>
            <p:nvPr/>
          </p:nvSpPr>
          <p:spPr bwMode="auto">
            <a:xfrm>
              <a:off x="1908" y="3419"/>
              <a:ext cx="24" cy="71"/>
            </a:xfrm>
            <a:custGeom>
              <a:avLst/>
              <a:gdLst>
                <a:gd name="T0" fmla="*/ 24 w 24"/>
                <a:gd name="T1" fmla="*/ 0 h 71"/>
                <a:gd name="T2" fmla="*/ 24 w 24"/>
                <a:gd name="T3" fmla="*/ 9 h 71"/>
                <a:gd name="T4" fmla="*/ 16 w 24"/>
                <a:gd name="T5" fmla="*/ 27 h 71"/>
                <a:gd name="T6" fmla="*/ 8 w 24"/>
                <a:gd name="T7" fmla="*/ 36 h 71"/>
                <a:gd name="T8" fmla="*/ 8 w 24"/>
                <a:gd name="T9" fmla="*/ 44 h 71"/>
                <a:gd name="T10" fmla="*/ 8 w 24"/>
                <a:gd name="T11" fmla="*/ 62 h 71"/>
                <a:gd name="T12" fmla="*/ 0 w 24"/>
                <a:gd name="T13" fmla="*/ 62 h 71"/>
                <a:gd name="T14" fmla="*/ 0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24" y="0"/>
                  </a:moveTo>
                  <a:lnTo>
                    <a:pt x="24" y="9"/>
                  </a:lnTo>
                  <a:lnTo>
                    <a:pt x="16" y="27"/>
                  </a:lnTo>
                  <a:lnTo>
                    <a:pt x="8" y="36"/>
                  </a:lnTo>
                  <a:lnTo>
                    <a:pt x="8" y="44"/>
                  </a:lnTo>
                  <a:lnTo>
                    <a:pt x="8" y="62"/>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60" name="Freeform 694"/>
            <p:cNvSpPr>
              <a:spLocks/>
            </p:cNvSpPr>
            <p:nvPr/>
          </p:nvSpPr>
          <p:spPr bwMode="auto">
            <a:xfrm>
              <a:off x="2012" y="3419"/>
              <a:ext cx="48" cy="71"/>
            </a:xfrm>
            <a:custGeom>
              <a:avLst/>
              <a:gdLst>
                <a:gd name="T0" fmla="*/ 0 w 48"/>
                <a:gd name="T1" fmla="*/ 0 h 71"/>
                <a:gd name="T2" fmla="*/ 8 w 48"/>
                <a:gd name="T3" fmla="*/ 9 h 71"/>
                <a:gd name="T4" fmla="*/ 16 w 48"/>
                <a:gd name="T5" fmla="*/ 27 h 71"/>
                <a:gd name="T6" fmla="*/ 32 w 48"/>
                <a:gd name="T7" fmla="*/ 36 h 71"/>
                <a:gd name="T8" fmla="*/ 40 w 48"/>
                <a:gd name="T9" fmla="*/ 44 h 71"/>
                <a:gd name="T10" fmla="*/ 48 w 48"/>
                <a:gd name="T11" fmla="*/ 44 h 71"/>
                <a:gd name="T12" fmla="*/ 48 w 48"/>
                <a:gd name="T13" fmla="*/ 62 h 71"/>
                <a:gd name="T14" fmla="*/ 48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0" y="0"/>
                  </a:moveTo>
                  <a:lnTo>
                    <a:pt x="8" y="9"/>
                  </a:lnTo>
                  <a:lnTo>
                    <a:pt x="16" y="27"/>
                  </a:lnTo>
                  <a:lnTo>
                    <a:pt x="32" y="36"/>
                  </a:lnTo>
                  <a:lnTo>
                    <a:pt x="40" y="44"/>
                  </a:lnTo>
                  <a:lnTo>
                    <a:pt x="48" y="44"/>
                  </a:lnTo>
                  <a:lnTo>
                    <a:pt x="48" y="62"/>
                  </a:lnTo>
                  <a:lnTo>
                    <a:pt x="48"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61" name="Freeform 695"/>
            <p:cNvSpPr>
              <a:spLocks/>
            </p:cNvSpPr>
            <p:nvPr/>
          </p:nvSpPr>
          <p:spPr bwMode="auto">
            <a:xfrm>
              <a:off x="1980" y="3367"/>
              <a:ext cx="72" cy="123"/>
            </a:xfrm>
            <a:custGeom>
              <a:avLst/>
              <a:gdLst>
                <a:gd name="T0" fmla="*/ 64 w 72"/>
                <a:gd name="T1" fmla="*/ 0 h 123"/>
                <a:gd name="T2" fmla="*/ 72 w 72"/>
                <a:gd name="T3" fmla="*/ 8 h 123"/>
                <a:gd name="T4" fmla="*/ 64 w 72"/>
                <a:gd name="T5" fmla="*/ 17 h 123"/>
                <a:gd name="T6" fmla="*/ 64 w 72"/>
                <a:gd name="T7" fmla="*/ 26 h 123"/>
                <a:gd name="T8" fmla="*/ 48 w 72"/>
                <a:gd name="T9" fmla="*/ 44 h 123"/>
                <a:gd name="T10" fmla="*/ 40 w 72"/>
                <a:gd name="T11" fmla="*/ 52 h 123"/>
                <a:gd name="T12" fmla="*/ 32 w 72"/>
                <a:gd name="T13" fmla="*/ 61 h 123"/>
                <a:gd name="T14" fmla="*/ 16 w 72"/>
                <a:gd name="T15" fmla="*/ 79 h 123"/>
                <a:gd name="T16" fmla="*/ 8 w 72"/>
                <a:gd name="T17" fmla="*/ 88 h 123"/>
                <a:gd name="T18" fmla="*/ 0 w 72"/>
                <a:gd name="T19" fmla="*/ 96 h 123"/>
                <a:gd name="T20" fmla="*/ 0 w 72"/>
                <a:gd name="T21" fmla="*/ 114 h 123"/>
                <a:gd name="T22" fmla="*/ 0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64" y="0"/>
                  </a:moveTo>
                  <a:lnTo>
                    <a:pt x="72" y="8"/>
                  </a:lnTo>
                  <a:lnTo>
                    <a:pt x="64" y="17"/>
                  </a:lnTo>
                  <a:lnTo>
                    <a:pt x="64" y="26"/>
                  </a:lnTo>
                  <a:lnTo>
                    <a:pt x="48" y="44"/>
                  </a:lnTo>
                  <a:lnTo>
                    <a:pt x="40" y="52"/>
                  </a:lnTo>
                  <a:lnTo>
                    <a:pt x="32" y="61"/>
                  </a:lnTo>
                  <a:lnTo>
                    <a:pt x="16" y="79"/>
                  </a:lnTo>
                  <a:lnTo>
                    <a:pt x="8" y="88"/>
                  </a:lnTo>
                  <a:lnTo>
                    <a:pt x="0" y="96"/>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62" name="Freeform 696"/>
            <p:cNvSpPr>
              <a:spLocks/>
            </p:cNvSpPr>
            <p:nvPr/>
          </p:nvSpPr>
          <p:spPr bwMode="auto">
            <a:xfrm>
              <a:off x="2092" y="3331"/>
              <a:ext cx="16" cy="115"/>
            </a:xfrm>
            <a:custGeom>
              <a:avLst/>
              <a:gdLst>
                <a:gd name="T0" fmla="*/ 16 w 16"/>
                <a:gd name="T1" fmla="*/ 0 h 115"/>
                <a:gd name="T2" fmla="*/ 0 w 16"/>
                <a:gd name="T3" fmla="*/ 18 h 115"/>
                <a:gd name="T4" fmla="*/ 0 w 16"/>
                <a:gd name="T5" fmla="*/ 36 h 115"/>
                <a:gd name="T6" fmla="*/ 0 w 16"/>
                <a:gd name="T7" fmla="*/ 44 h 115"/>
                <a:gd name="T8" fmla="*/ 0 w 16"/>
                <a:gd name="T9" fmla="*/ 53 h 115"/>
                <a:gd name="T10" fmla="*/ 16 w 16"/>
                <a:gd name="T11" fmla="*/ 62 h 115"/>
                <a:gd name="T12" fmla="*/ 16 w 16"/>
                <a:gd name="T13" fmla="*/ 80 h 115"/>
                <a:gd name="T14" fmla="*/ 16 w 16"/>
                <a:gd name="T15" fmla="*/ 88 h 115"/>
                <a:gd name="T16" fmla="*/ 16 w 16"/>
                <a:gd name="T17" fmla="*/ 97 h 115"/>
                <a:gd name="T18" fmla="*/ 16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16" y="0"/>
                  </a:moveTo>
                  <a:lnTo>
                    <a:pt x="0" y="18"/>
                  </a:lnTo>
                  <a:lnTo>
                    <a:pt x="0" y="36"/>
                  </a:lnTo>
                  <a:lnTo>
                    <a:pt x="0" y="44"/>
                  </a:lnTo>
                  <a:lnTo>
                    <a:pt x="0" y="53"/>
                  </a:lnTo>
                  <a:lnTo>
                    <a:pt x="16" y="62"/>
                  </a:lnTo>
                  <a:lnTo>
                    <a:pt x="16" y="80"/>
                  </a:lnTo>
                  <a:lnTo>
                    <a:pt x="16" y="88"/>
                  </a:lnTo>
                  <a:lnTo>
                    <a:pt x="16" y="97"/>
                  </a:lnTo>
                  <a:lnTo>
                    <a:pt x="1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63" name="Freeform 697"/>
            <p:cNvSpPr>
              <a:spLocks/>
            </p:cNvSpPr>
            <p:nvPr/>
          </p:nvSpPr>
          <p:spPr bwMode="auto">
            <a:xfrm>
              <a:off x="2076" y="3393"/>
              <a:ext cx="8" cy="97"/>
            </a:xfrm>
            <a:custGeom>
              <a:avLst/>
              <a:gdLst>
                <a:gd name="T0" fmla="*/ 8 w 8"/>
                <a:gd name="T1" fmla="*/ 0 h 97"/>
                <a:gd name="T2" fmla="*/ 8 w 8"/>
                <a:gd name="T3" fmla="*/ 18 h 97"/>
                <a:gd name="T4" fmla="*/ 0 w 8"/>
                <a:gd name="T5" fmla="*/ 26 h 97"/>
                <a:gd name="T6" fmla="*/ 0 w 8"/>
                <a:gd name="T7" fmla="*/ 35 h 97"/>
                <a:gd name="T8" fmla="*/ 0 w 8"/>
                <a:gd name="T9" fmla="*/ 53 h 97"/>
                <a:gd name="T10" fmla="*/ 0 w 8"/>
                <a:gd name="T11" fmla="*/ 62 h 97"/>
                <a:gd name="T12" fmla="*/ 0 w 8"/>
                <a:gd name="T13" fmla="*/ 70 h 97"/>
                <a:gd name="T14" fmla="*/ 0 w 8"/>
                <a:gd name="T15" fmla="*/ 88 h 97"/>
                <a:gd name="T16" fmla="*/ 8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8" y="0"/>
                  </a:moveTo>
                  <a:lnTo>
                    <a:pt x="8" y="18"/>
                  </a:lnTo>
                  <a:lnTo>
                    <a:pt x="0" y="26"/>
                  </a:lnTo>
                  <a:lnTo>
                    <a:pt x="0" y="35"/>
                  </a:lnTo>
                  <a:lnTo>
                    <a:pt x="0" y="53"/>
                  </a:lnTo>
                  <a:lnTo>
                    <a:pt x="0" y="62"/>
                  </a:lnTo>
                  <a:lnTo>
                    <a:pt x="0" y="70"/>
                  </a:lnTo>
                  <a:lnTo>
                    <a:pt x="0" y="88"/>
                  </a:lnTo>
                  <a:lnTo>
                    <a:pt x="8"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64" name="Freeform 698"/>
            <p:cNvSpPr>
              <a:spLocks/>
            </p:cNvSpPr>
            <p:nvPr/>
          </p:nvSpPr>
          <p:spPr bwMode="auto">
            <a:xfrm>
              <a:off x="2108" y="3411"/>
              <a:ext cx="40" cy="70"/>
            </a:xfrm>
            <a:custGeom>
              <a:avLst/>
              <a:gdLst>
                <a:gd name="T0" fmla="*/ 0 w 40"/>
                <a:gd name="T1" fmla="*/ 0 h 70"/>
                <a:gd name="T2" fmla="*/ 8 w 40"/>
                <a:gd name="T3" fmla="*/ 8 h 70"/>
                <a:gd name="T4" fmla="*/ 8 w 40"/>
                <a:gd name="T5" fmla="*/ 17 h 70"/>
                <a:gd name="T6" fmla="*/ 16 w 40"/>
                <a:gd name="T7" fmla="*/ 35 h 70"/>
                <a:gd name="T8" fmla="*/ 24 w 40"/>
                <a:gd name="T9" fmla="*/ 35 h 70"/>
                <a:gd name="T10" fmla="*/ 24 w 40"/>
                <a:gd name="T11" fmla="*/ 44 h 70"/>
                <a:gd name="T12" fmla="*/ 40 w 40"/>
                <a:gd name="T13" fmla="*/ 44 h 70"/>
                <a:gd name="T14" fmla="*/ 40 w 40"/>
                <a:gd name="T15" fmla="*/ 52 h 70"/>
                <a:gd name="T16" fmla="*/ 4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0" y="0"/>
                  </a:moveTo>
                  <a:lnTo>
                    <a:pt x="8" y="8"/>
                  </a:lnTo>
                  <a:lnTo>
                    <a:pt x="8" y="17"/>
                  </a:lnTo>
                  <a:lnTo>
                    <a:pt x="16" y="35"/>
                  </a:lnTo>
                  <a:lnTo>
                    <a:pt x="24" y="35"/>
                  </a:lnTo>
                  <a:lnTo>
                    <a:pt x="24" y="44"/>
                  </a:lnTo>
                  <a:lnTo>
                    <a:pt x="40" y="44"/>
                  </a:lnTo>
                  <a:lnTo>
                    <a:pt x="40" y="52"/>
                  </a:lnTo>
                  <a:lnTo>
                    <a:pt x="4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65" name="Freeform 699"/>
            <p:cNvSpPr>
              <a:spLocks/>
            </p:cNvSpPr>
            <p:nvPr/>
          </p:nvSpPr>
          <p:spPr bwMode="auto">
            <a:xfrm>
              <a:off x="1924" y="3419"/>
              <a:ext cx="56" cy="115"/>
            </a:xfrm>
            <a:custGeom>
              <a:avLst/>
              <a:gdLst>
                <a:gd name="T0" fmla="*/ 56 w 56"/>
                <a:gd name="T1" fmla="*/ 0 h 115"/>
                <a:gd name="T2" fmla="*/ 32 w 56"/>
                <a:gd name="T3" fmla="*/ 27 h 115"/>
                <a:gd name="T4" fmla="*/ 24 w 56"/>
                <a:gd name="T5" fmla="*/ 36 h 115"/>
                <a:gd name="T6" fmla="*/ 24 w 56"/>
                <a:gd name="T7" fmla="*/ 44 h 115"/>
                <a:gd name="T8" fmla="*/ 24 w 56"/>
                <a:gd name="T9" fmla="*/ 62 h 115"/>
                <a:gd name="T10" fmla="*/ 8 w 56"/>
                <a:gd name="T11" fmla="*/ 71 h 115"/>
                <a:gd name="T12" fmla="*/ 8 w 56"/>
                <a:gd name="T13" fmla="*/ 79 h 115"/>
                <a:gd name="T14" fmla="*/ 8 w 56"/>
                <a:gd name="T15" fmla="*/ 88 h 115"/>
                <a:gd name="T16" fmla="*/ 0 w 56"/>
                <a:gd name="T17" fmla="*/ 106 h 115"/>
                <a:gd name="T18" fmla="*/ 0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56" y="0"/>
                  </a:moveTo>
                  <a:lnTo>
                    <a:pt x="32" y="27"/>
                  </a:lnTo>
                  <a:lnTo>
                    <a:pt x="24" y="36"/>
                  </a:lnTo>
                  <a:lnTo>
                    <a:pt x="24" y="44"/>
                  </a:lnTo>
                  <a:lnTo>
                    <a:pt x="24" y="62"/>
                  </a:lnTo>
                  <a:lnTo>
                    <a:pt x="8" y="71"/>
                  </a:lnTo>
                  <a:lnTo>
                    <a:pt x="8" y="79"/>
                  </a:lnTo>
                  <a:lnTo>
                    <a:pt x="8" y="88"/>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66" name="Freeform 700"/>
            <p:cNvSpPr>
              <a:spLocks/>
            </p:cNvSpPr>
            <p:nvPr/>
          </p:nvSpPr>
          <p:spPr bwMode="auto">
            <a:xfrm>
              <a:off x="1796" y="3455"/>
              <a:ext cx="48" cy="79"/>
            </a:xfrm>
            <a:custGeom>
              <a:avLst/>
              <a:gdLst>
                <a:gd name="T0" fmla="*/ 0 w 48"/>
                <a:gd name="T1" fmla="*/ 0 h 79"/>
                <a:gd name="T2" fmla="*/ 16 w 48"/>
                <a:gd name="T3" fmla="*/ 8 h 79"/>
                <a:gd name="T4" fmla="*/ 24 w 48"/>
                <a:gd name="T5" fmla="*/ 26 h 79"/>
                <a:gd name="T6" fmla="*/ 32 w 48"/>
                <a:gd name="T7" fmla="*/ 35 h 79"/>
                <a:gd name="T8" fmla="*/ 48 w 48"/>
                <a:gd name="T9" fmla="*/ 35 h 79"/>
                <a:gd name="T10" fmla="*/ 48 w 48"/>
                <a:gd name="T11" fmla="*/ 43 h 79"/>
                <a:gd name="T12" fmla="*/ 48 w 48"/>
                <a:gd name="T13" fmla="*/ 52 h 79"/>
                <a:gd name="T14" fmla="*/ 48 w 48"/>
                <a:gd name="T15" fmla="*/ 70 h 79"/>
                <a:gd name="T16" fmla="*/ 48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0" y="0"/>
                  </a:moveTo>
                  <a:lnTo>
                    <a:pt x="16" y="8"/>
                  </a:lnTo>
                  <a:lnTo>
                    <a:pt x="24" y="26"/>
                  </a:lnTo>
                  <a:lnTo>
                    <a:pt x="32" y="35"/>
                  </a:lnTo>
                  <a:lnTo>
                    <a:pt x="48" y="35"/>
                  </a:lnTo>
                  <a:lnTo>
                    <a:pt x="48" y="43"/>
                  </a:lnTo>
                  <a:lnTo>
                    <a:pt x="48" y="52"/>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67" name="Freeform 701"/>
            <p:cNvSpPr>
              <a:spLocks/>
            </p:cNvSpPr>
            <p:nvPr/>
          </p:nvSpPr>
          <p:spPr bwMode="auto">
            <a:xfrm>
              <a:off x="1948" y="3481"/>
              <a:ext cx="48" cy="79"/>
            </a:xfrm>
            <a:custGeom>
              <a:avLst/>
              <a:gdLst>
                <a:gd name="T0" fmla="*/ 0 w 48"/>
                <a:gd name="T1" fmla="*/ 0 h 79"/>
                <a:gd name="T2" fmla="*/ 0 w 48"/>
                <a:gd name="T3" fmla="*/ 9 h 79"/>
                <a:gd name="T4" fmla="*/ 8 w 48"/>
                <a:gd name="T5" fmla="*/ 9 h 79"/>
                <a:gd name="T6" fmla="*/ 8 w 48"/>
                <a:gd name="T7" fmla="*/ 17 h 79"/>
                <a:gd name="T8" fmla="*/ 16 w 48"/>
                <a:gd name="T9" fmla="*/ 17 h 79"/>
                <a:gd name="T10" fmla="*/ 16 w 48"/>
                <a:gd name="T11" fmla="*/ 26 h 79"/>
                <a:gd name="T12" fmla="*/ 32 w 48"/>
                <a:gd name="T13" fmla="*/ 26 h 79"/>
                <a:gd name="T14" fmla="*/ 32 w 48"/>
                <a:gd name="T15" fmla="*/ 44 h 79"/>
                <a:gd name="T16" fmla="*/ 40 w 48"/>
                <a:gd name="T17" fmla="*/ 44 h 79"/>
                <a:gd name="T18" fmla="*/ 40 w 48"/>
                <a:gd name="T19" fmla="*/ 53 h 79"/>
                <a:gd name="T20" fmla="*/ 48 w 48"/>
                <a:gd name="T21" fmla="*/ 61 h 79"/>
                <a:gd name="T22" fmla="*/ 40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0" y="0"/>
                  </a:moveTo>
                  <a:lnTo>
                    <a:pt x="0" y="9"/>
                  </a:lnTo>
                  <a:lnTo>
                    <a:pt x="8" y="9"/>
                  </a:lnTo>
                  <a:lnTo>
                    <a:pt x="8" y="17"/>
                  </a:lnTo>
                  <a:lnTo>
                    <a:pt x="16" y="17"/>
                  </a:lnTo>
                  <a:lnTo>
                    <a:pt x="16" y="26"/>
                  </a:lnTo>
                  <a:lnTo>
                    <a:pt x="32" y="26"/>
                  </a:lnTo>
                  <a:lnTo>
                    <a:pt x="32" y="44"/>
                  </a:lnTo>
                  <a:lnTo>
                    <a:pt x="40" y="44"/>
                  </a:lnTo>
                  <a:lnTo>
                    <a:pt x="40" y="53"/>
                  </a:lnTo>
                  <a:lnTo>
                    <a:pt x="48" y="61"/>
                  </a:lnTo>
                  <a:lnTo>
                    <a:pt x="4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68" name="Freeform 702"/>
            <p:cNvSpPr>
              <a:spLocks/>
            </p:cNvSpPr>
            <p:nvPr/>
          </p:nvSpPr>
          <p:spPr bwMode="auto">
            <a:xfrm>
              <a:off x="2028" y="3455"/>
              <a:ext cx="16" cy="114"/>
            </a:xfrm>
            <a:custGeom>
              <a:avLst/>
              <a:gdLst>
                <a:gd name="T0" fmla="*/ 16 w 16"/>
                <a:gd name="T1" fmla="*/ 0 h 114"/>
                <a:gd name="T2" fmla="*/ 16 w 16"/>
                <a:gd name="T3" fmla="*/ 26 h 114"/>
                <a:gd name="T4" fmla="*/ 16 w 16"/>
                <a:gd name="T5" fmla="*/ 35 h 114"/>
                <a:gd name="T6" fmla="*/ 16 w 16"/>
                <a:gd name="T7" fmla="*/ 43 h 114"/>
                <a:gd name="T8" fmla="*/ 16 w 16"/>
                <a:gd name="T9" fmla="*/ 52 h 114"/>
                <a:gd name="T10" fmla="*/ 16 w 16"/>
                <a:gd name="T11" fmla="*/ 70 h 114"/>
                <a:gd name="T12" fmla="*/ 0 w 16"/>
                <a:gd name="T13" fmla="*/ 79 h 114"/>
                <a:gd name="T14" fmla="*/ 0 w 16"/>
                <a:gd name="T15" fmla="*/ 87 h 114"/>
                <a:gd name="T16" fmla="*/ 0 w 16"/>
                <a:gd name="T17" fmla="*/ 105 h 114"/>
                <a:gd name="T18" fmla="*/ 0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16" y="0"/>
                  </a:moveTo>
                  <a:lnTo>
                    <a:pt x="16" y="26"/>
                  </a:lnTo>
                  <a:lnTo>
                    <a:pt x="16" y="35"/>
                  </a:lnTo>
                  <a:lnTo>
                    <a:pt x="16" y="43"/>
                  </a:lnTo>
                  <a:lnTo>
                    <a:pt x="16" y="52"/>
                  </a:lnTo>
                  <a:lnTo>
                    <a:pt x="16" y="70"/>
                  </a:lnTo>
                  <a:lnTo>
                    <a:pt x="0" y="79"/>
                  </a:lnTo>
                  <a:lnTo>
                    <a:pt x="0" y="87"/>
                  </a:lnTo>
                  <a:lnTo>
                    <a:pt x="0" y="105"/>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69" name="Freeform 703"/>
            <p:cNvSpPr>
              <a:spLocks/>
            </p:cNvSpPr>
            <p:nvPr/>
          </p:nvSpPr>
          <p:spPr bwMode="auto">
            <a:xfrm>
              <a:off x="2076" y="3463"/>
              <a:ext cx="32" cy="79"/>
            </a:xfrm>
            <a:custGeom>
              <a:avLst/>
              <a:gdLst>
                <a:gd name="T0" fmla="*/ 0 w 32"/>
                <a:gd name="T1" fmla="*/ 0 h 79"/>
                <a:gd name="T2" fmla="*/ 0 w 32"/>
                <a:gd name="T3" fmla="*/ 18 h 79"/>
                <a:gd name="T4" fmla="*/ 8 w 32"/>
                <a:gd name="T5" fmla="*/ 27 h 79"/>
                <a:gd name="T6" fmla="*/ 16 w 32"/>
                <a:gd name="T7" fmla="*/ 27 h 79"/>
                <a:gd name="T8" fmla="*/ 16 w 32"/>
                <a:gd name="T9" fmla="*/ 35 h 79"/>
                <a:gd name="T10" fmla="*/ 32 w 32"/>
                <a:gd name="T11" fmla="*/ 44 h 79"/>
                <a:gd name="T12" fmla="*/ 32 w 32"/>
                <a:gd name="T13" fmla="*/ 62 h 79"/>
                <a:gd name="T14" fmla="*/ 32 w 32"/>
                <a:gd name="T15" fmla="*/ 71 h 79"/>
                <a:gd name="T16" fmla="*/ 32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0" y="0"/>
                  </a:moveTo>
                  <a:lnTo>
                    <a:pt x="0" y="18"/>
                  </a:lnTo>
                  <a:lnTo>
                    <a:pt x="8" y="27"/>
                  </a:lnTo>
                  <a:lnTo>
                    <a:pt x="16" y="27"/>
                  </a:lnTo>
                  <a:lnTo>
                    <a:pt x="16" y="35"/>
                  </a:lnTo>
                  <a:lnTo>
                    <a:pt x="32" y="44"/>
                  </a:lnTo>
                  <a:lnTo>
                    <a:pt x="32" y="62"/>
                  </a:lnTo>
                  <a:lnTo>
                    <a:pt x="32" y="71"/>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70" name="Freeform 704"/>
            <p:cNvSpPr>
              <a:spLocks/>
            </p:cNvSpPr>
            <p:nvPr/>
          </p:nvSpPr>
          <p:spPr bwMode="auto">
            <a:xfrm>
              <a:off x="2124" y="3446"/>
              <a:ext cx="24" cy="149"/>
            </a:xfrm>
            <a:custGeom>
              <a:avLst/>
              <a:gdLst>
                <a:gd name="T0" fmla="*/ 0 w 24"/>
                <a:gd name="T1" fmla="*/ 0 h 149"/>
                <a:gd name="T2" fmla="*/ 0 w 24"/>
                <a:gd name="T3" fmla="*/ 9 h 149"/>
                <a:gd name="T4" fmla="*/ 0 w 24"/>
                <a:gd name="T5" fmla="*/ 35 h 149"/>
                <a:gd name="T6" fmla="*/ 0 w 24"/>
                <a:gd name="T7" fmla="*/ 44 h 149"/>
                <a:gd name="T8" fmla="*/ 0 w 24"/>
                <a:gd name="T9" fmla="*/ 52 h 149"/>
                <a:gd name="T10" fmla="*/ 8 w 24"/>
                <a:gd name="T11" fmla="*/ 61 h 149"/>
                <a:gd name="T12" fmla="*/ 8 w 24"/>
                <a:gd name="T13" fmla="*/ 88 h 149"/>
                <a:gd name="T14" fmla="*/ 24 w 24"/>
                <a:gd name="T15" fmla="*/ 96 h 149"/>
                <a:gd name="T16" fmla="*/ 24 w 24"/>
                <a:gd name="T17" fmla="*/ 114 h 149"/>
                <a:gd name="T18" fmla="*/ 24 w 24"/>
                <a:gd name="T19" fmla="*/ 123 h 149"/>
                <a:gd name="T20" fmla="*/ 24 w 24"/>
                <a:gd name="T21" fmla="*/ 132 h 149"/>
                <a:gd name="T22" fmla="*/ 8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0" y="0"/>
                  </a:moveTo>
                  <a:lnTo>
                    <a:pt x="0" y="9"/>
                  </a:lnTo>
                  <a:lnTo>
                    <a:pt x="0" y="35"/>
                  </a:lnTo>
                  <a:lnTo>
                    <a:pt x="0" y="44"/>
                  </a:lnTo>
                  <a:lnTo>
                    <a:pt x="0" y="52"/>
                  </a:lnTo>
                  <a:lnTo>
                    <a:pt x="8" y="61"/>
                  </a:lnTo>
                  <a:lnTo>
                    <a:pt x="8" y="88"/>
                  </a:lnTo>
                  <a:lnTo>
                    <a:pt x="24" y="96"/>
                  </a:lnTo>
                  <a:lnTo>
                    <a:pt x="24" y="114"/>
                  </a:lnTo>
                  <a:lnTo>
                    <a:pt x="24" y="123"/>
                  </a:lnTo>
                  <a:lnTo>
                    <a:pt x="24" y="132"/>
                  </a:lnTo>
                  <a:lnTo>
                    <a:pt x="8"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71" name="Freeform 705"/>
            <p:cNvSpPr>
              <a:spLocks/>
            </p:cNvSpPr>
            <p:nvPr/>
          </p:nvSpPr>
          <p:spPr bwMode="auto">
            <a:xfrm>
              <a:off x="2108" y="3384"/>
              <a:ext cx="72" cy="114"/>
            </a:xfrm>
            <a:custGeom>
              <a:avLst/>
              <a:gdLst>
                <a:gd name="T0" fmla="*/ 0 w 72"/>
                <a:gd name="T1" fmla="*/ 0 h 114"/>
                <a:gd name="T2" fmla="*/ 8 w 72"/>
                <a:gd name="T3" fmla="*/ 9 h 114"/>
                <a:gd name="T4" fmla="*/ 16 w 72"/>
                <a:gd name="T5" fmla="*/ 27 h 114"/>
                <a:gd name="T6" fmla="*/ 24 w 72"/>
                <a:gd name="T7" fmla="*/ 27 h 114"/>
                <a:gd name="T8" fmla="*/ 40 w 72"/>
                <a:gd name="T9" fmla="*/ 35 h 114"/>
                <a:gd name="T10" fmla="*/ 48 w 72"/>
                <a:gd name="T11" fmla="*/ 44 h 114"/>
                <a:gd name="T12" fmla="*/ 56 w 72"/>
                <a:gd name="T13" fmla="*/ 62 h 114"/>
                <a:gd name="T14" fmla="*/ 56 w 72"/>
                <a:gd name="T15" fmla="*/ 71 h 114"/>
                <a:gd name="T16" fmla="*/ 56 w 72"/>
                <a:gd name="T17" fmla="*/ 79 h 114"/>
                <a:gd name="T18" fmla="*/ 56 w 72"/>
                <a:gd name="T19" fmla="*/ 97 h 114"/>
                <a:gd name="T20" fmla="*/ 72 w 72"/>
                <a:gd name="T21" fmla="*/ 106 h 114"/>
                <a:gd name="T22" fmla="*/ 72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0" y="0"/>
                  </a:moveTo>
                  <a:lnTo>
                    <a:pt x="8" y="9"/>
                  </a:lnTo>
                  <a:lnTo>
                    <a:pt x="16" y="27"/>
                  </a:lnTo>
                  <a:lnTo>
                    <a:pt x="24" y="27"/>
                  </a:lnTo>
                  <a:lnTo>
                    <a:pt x="40" y="35"/>
                  </a:lnTo>
                  <a:lnTo>
                    <a:pt x="48" y="44"/>
                  </a:lnTo>
                  <a:lnTo>
                    <a:pt x="56" y="62"/>
                  </a:lnTo>
                  <a:lnTo>
                    <a:pt x="56" y="71"/>
                  </a:lnTo>
                  <a:lnTo>
                    <a:pt x="56" y="79"/>
                  </a:lnTo>
                  <a:lnTo>
                    <a:pt x="56" y="97"/>
                  </a:lnTo>
                  <a:lnTo>
                    <a:pt x="72" y="106"/>
                  </a:lnTo>
                  <a:lnTo>
                    <a:pt x="72"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544" name="Freeform 706"/>
            <p:cNvSpPr>
              <a:spLocks/>
            </p:cNvSpPr>
            <p:nvPr/>
          </p:nvSpPr>
          <p:spPr bwMode="auto">
            <a:xfrm>
              <a:off x="1764" y="3446"/>
              <a:ext cx="48" cy="88"/>
            </a:xfrm>
            <a:custGeom>
              <a:avLst/>
              <a:gdLst>
                <a:gd name="T0" fmla="*/ 48 w 48"/>
                <a:gd name="T1" fmla="*/ 0 h 88"/>
                <a:gd name="T2" fmla="*/ 32 w 48"/>
                <a:gd name="T3" fmla="*/ 0 h 88"/>
                <a:gd name="T4" fmla="*/ 24 w 48"/>
                <a:gd name="T5" fmla="*/ 9 h 88"/>
                <a:gd name="T6" fmla="*/ 24 w 48"/>
                <a:gd name="T7" fmla="*/ 17 h 88"/>
                <a:gd name="T8" fmla="*/ 24 w 48"/>
                <a:gd name="T9" fmla="*/ 35 h 88"/>
                <a:gd name="T10" fmla="*/ 24 w 48"/>
                <a:gd name="T11" fmla="*/ 44 h 88"/>
                <a:gd name="T12" fmla="*/ 16 w 48"/>
                <a:gd name="T13" fmla="*/ 52 h 88"/>
                <a:gd name="T14" fmla="*/ 16 w 48"/>
                <a:gd name="T15" fmla="*/ 61 h 88"/>
                <a:gd name="T16" fmla="*/ 16 w 48"/>
                <a:gd name="T17" fmla="*/ 79 h 88"/>
                <a:gd name="T18" fmla="*/ 16 w 48"/>
                <a:gd name="T19" fmla="*/ 88 h 88"/>
                <a:gd name="T20" fmla="*/ 0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48" y="0"/>
                  </a:moveTo>
                  <a:lnTo>
                    <a:pt x="32" y="0"/>
                  </a:lnTo>
                  <a:lnTo>
                    <a:pt x="24" y="9"/>
                  </a:lnTo>
                  <a:lnTo>
                    <a:pt x="24" y="17"/>
                  </a:lnTo>
                  <a:lnTo>
                    <a:pt x="24" y="35"/>
                  </a:lnTo>
                  <a:lnTo>
                    <a:pt x="24" y="44"/>
                  </a:lnTo>
                  <a:lnTo>
                    <a:pt x="16" y="52"/>
                  </a:lnTo>
                  <a:lnTo>
                    <a:pt x="16" y="61"/>
                  </a:lnTo>
                  <a:lnTo>
                    <a:pt x="16" y="79"/>
                  </a:lnTo>
                  <a:lnTo>
                    <a:pt x="16" y="88"/>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545" name="Freeform 707"/>
            <p:cNvSpPr>
              <a:spLocks/>
            </p:cNvSpPr>
            <p:nvPr/>
          </p:nvSpPr>
          <p:spPr bwMode="auto">
            <a:xfrm>
              <a:off x="1844" y="3498"/>
              <a:ext cx="40" cy="80"/>
            </a:xfrm>
            <a:custGeom>
              <a:avLst/>
              <a:gdLst>
                <a:gd name="T0" fmla="*/ 0 w 40"/>
                <a:gd name="T1" fmla="*/ 0 h 80"/>
                <a:gd name="T2" fmla="*/ 16 w 40"/>
                <a:gd name="T3" fmla="*/ 0 h 80"/>
                <a:gd name="T4" fmla="*/ 32 w 40"/>
                <a:gd name="T5" fmla="*/ 0 h 80"/>
                <a:gd name="T6" fmla="*/ 32 w 40"/>
                <a:gd name="T7" fmla="*/ 9 h 80"/>
                <a:gd name="T8" fmla="*/ 40 w 40"/>
                <a:gd name="T9" fmla="*/ 27 h 80"/>
                <a:gd name="T10" fmla="*/ 40 w 40"/>
                <a:gd name="T11" fmla="*/ 36 h 80"/>
                <a:gd name="T12" fmla="*/ 40 w 40"/>
                <a:gd name="T13" fmla="*/ 44 h 80"/>
                <a:gd name="T14" fmla="*/ 40 w 40"/>
                <a:gd name="T15" fmla="*/ 62 h 80"/>
                <a:gd name="T16" fmla="*/ 40 w 40"/>
                <a:gd name="T17" fmla="*/ 71 h 80"/>
                <a:gd name="T18" fmla="*/ 4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0" y="0"/>
                  </a:moveTo>
                  <a:lnTo>
                    <a:pt x="16" y="0"/>
                  </a:lnTo>
                  <a:lnTo>
                    <a:pt x="32" y="0"/>
                  </a:lnTo>
                  <a:lnTo>
                    <a:pt x="32" y="9"/>
                  </a:lnTo>
                  <a:lnTo>
                    <a:pt x="40" y="27"/>
                  </a:lnTo>
                  <a:lnTo>
                    <a:pt x="40" y="36"/>
                  </a:lnTo>
                  <a:lnTo>
                    <a:pt x="40" y="44"/>
                  </a:lnTo>
                  <a:lnTo>
                    <a:pt x="40" y="62"/>
                  </a:lnTo>
                  <a:lnTo>
                    <a:pt x="40" y="71"/>
                  </a:lnTo>
                  <a:lnTo>
                    <a:pt x="4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546" name="Freeform 708"/>
            <p:cNvSpPr>
              <a:spLocks/>
            </p:cNvSpPr>
            <p:nvPr/>
          </p:nvSpPr>
          <p:spPr bwMode="auto">
            <a:xfrm>
              <a:off x="1844" y="3411"/>
              <a:ext cx="32" cy="79"/>
            </a:xfrm>
            <a:custGeom>
              <a:avLst/>
              <a:gdLst>
                <a:gd name="T0" fmla="*/ 0 w 32"/>
                <a:gd name="T1" fmla="*/ 8 h 79"/>
                <a:gd name="T2" fmla="*/ 8 w 32"/>
                <a:gd name="T3" fmla="*/ 0 h 79"/>
                <a:gd name="T4" fmla="*/ 8 w 32"/>
                <a:gd name="T5" fmla="*/ 8 h 79"/>
                <a:gd name="T6" fmla="*/ 8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32 w 32"/>
                <a:gd name="T19" fmla="*/ 70 h 79"/>
                <a:gd name="T20" fmla="*/ 32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0" y="8"/>
                  </a:moveTo>
                  <a:lnTo>
                    <a:pt x="8" y="0"/>
                  </a:lnTo>
                  <a:lnTo>
                    <a:pt x="8" y="8"/>
                  </a:lnTo>
                  <a:lnTo>
                    <a:pt x="8" y="17"/>
                  </a:lnTo>
                  <a:lnTo>
                    <a:pt x="16" y="17"/>
                  </a:lnTo>
                  <a:lnTo>
                    <a:pt x="16" y="35"/>
                  </a:lnTo>
                  <a:lnTo>
                    <a:pt x="16" y="44"/>
                  </a:lnTo>
                  <a:lnTo>
                    <a:pt x="16" y="52"/>
                  </a:lnTo>
                  <a:lnTo>
                    <a:pt x="16" y="70"/>
                  </a:lnTo>
                  <a:lnTo>
                    <a:pt x="32" y="70"/>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547" name="Freeform 709"/>
            <p:cNvSpPr>
              <a:spLocks/>
            </p:cNvSpPr>
            <p:nvPr/>
          </p:nvSpPr>
          <p:spPr bwMode="auto">
            <a:xfrm>
              <a:off x="2028" y="3534"/>
              <a:ext cx="48" cy="79"/>
            </a:xfrm>
            <a:custGeom>
              <a:avLst/>
              <a:gdLst>
                <a:gd name="T0" fmla="*/ 0 w 48"/>
                <a:gd name="T1" fmla="*/ 0 h 79"/>
                <a:gd name="T2" fmla="*/ 16 w 48"/>
                <a:gd name="T3" fmla="*/ 8 h 79"/>
                <a:gd name="T4" fmla="*/ 16 w 48"/>
                <a:gd name="T5" fmla="*/ 26 h 79"/>
                <a:gd name="T6" fmla="*/ 24 w 48"/>
                <a:gd name="T7" fmla="*/ 35 h 79"/>
                <a:gd name="T8" fmla="*/ 32 w 48"/>
                <a:gd name="T9" fmla="*/ 35 h 79"/>
                <a:gd name="T10" fmla="*/ 32 w 48"/>
                <a:gd name="T11" fmla="*/ 44 h 79"/>
                <a:gd name="T12" fmla="*/ 48 w 48"/>
                <a:gd name="T13" fmla="*/ 44 h 79"/>
                <a:gd name="T14" fmla="*/ 48 w 48"/>
                <a:gd name="T15" fmla="*/ 61 h 79"/>
                <a:gd name="T16" fmla="*/ 48 w 48"/>
                <a:gd name="T17" fmla="*/ 70 h 79"/>
                <a:gd name="T18" fmla="*/ 48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0" y="0"/>
                  </a:moveTo>
                  <a:lnTo>
                    <a:pt x="16" y="8"/>
                  </a:lnTo>
                  <a:lnTo>
                    <a:pt x="16" y="26"/>
                  </a:lnTo>
                  <a:lnTo>
                    <a:pt x="24" y="35"/>
                  </a:lnTo>
                  <a:lnTo>
                    <a:pt x="32" y="35"/>
                  </a:lnTo>
                  <a:lnTo>
                    <a:pt x="32" y="44"/>
                  </a:lnTo>
                  <a:lnTo>
                    <a:pt x="48" y="44"/>
                  </a:lnTo>
                  <a:lnTo>
                    <a:pt x="48" y="61"/>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548" name="Freeform 710"/>
            <p:cNvSpPr>
              <a:spLocks/>
            </p:cNvSpPr>
            <p:nvPr/>
          </p:nvSpPr>
          <p:spPr bwMode="auto">
            <a:xfrm>
              <a:off x="2044" y="3455"/>
              <a:ext cx="64" cy="35"/>
            </a:xfrm>
            <a:custGeom>
              <a:avLst/>
              <a:gdLst>
                <a:gd name="T0" fmla="*/ 0 w 64"/>
                <a:gd name="T1" fmla="*/ 0 h 35"/>
                <a:gd name="T2" fmla="*/ 8 w 64"/>
                <a:gd name="T3" fmla="*/ 0 h 35"/>
                <a:gd name="T4" fmla="*/ 16 w 64"/>
                <a:gd name="T5" fmla="*/ 0 h 35"/>
                <a:gd name="T6" fmla="*/ 32 w 64"/>
                <a:gd name="T7" fmla="*/ 0 h 35"/>
                <a:gd name="T8" fmla="*/ 32 w 64"/>
                <a:gd name="T9" fmla="*/ 8 h 35"/>
                <a:gd name="T10" fmla="*/ 40 w 64"/>
                <a:gd name="T11" fmla="*/ 8 h 35"/>
                <a:gd name="T12" fmla="*/ 48 w 64"/>
                <a:gd name="T13" fmla="*/ 26 h 35"/>
                <a:gd name="T14" fmla="*/ 64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0" y="0"/>
                  </a:moveTo>
                  <a:lnTo>
                    <a:pt x="8" y="0"/>
                  </a:lnTo>
                  <a:lnTo>
                    <a:pt x="16" y="0"/>
                  </a:lnTo>
                  <a:lnTo>
                    <a:pt x="32" y="0"/>
                  </a:lnTo>
                  <a:lnTo>
                    <a:pt x="32" y="8"/>
                  </a:lnTo>
                  <a:lnTo>
                    <a:pt x="40" y="8"/>
                  </a:lnTo>
                  <a:lnTo>
                    <a:pt x="48" y="26"/>
                  </a:lnTo>
                  <a:lnTo>
                    <a:pt x="64"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549" name="Freeform 711"/>
            <p:cNvSpPr>
              <a:spLocks/>
            </p:cNvSpPr>
            <p:nvPr/>
          </p:nvSpPr>
          <p:spPr bwMode="auto">
            <a:xfrm>
              <a:off x="2012" y="3455"/>
              <a:ext cx="16" cy="123"/>
            </a:xfrm>
            <a:custGeom>
              <a:avLst/>
              <a:gdLst>
                <a:gd name="T0" fmla="*/ 16 w 16"/>
                <a:gd name="T1" fmla="*/ 0 h 123"/>
                <a:gd name="T2" fmla="*/ 16 w 16"/>
                <a:gd name="T3" fmla="*/ 35 h 123"/>
                <a:gd name="T4" fmla="*/ 16 w 16"/>
                <a:gd name="T5" fmla="*/ 43 h 123"/>
                <a:gd name="T6" fmla="*/ 16 w 16"/>
                <a:gd name="T7" fmla="*/ 70 h 123"/>
                <a:gd name="T8" fmla="*/ 8 w 16"/>
                <a:gd name="T9" fmla="*/ 70 h 123"/>
                <a:gd name="T10" fmla="*/ 8 w 16"/>
                <a:gd name="T11" fmla="*/ 79 h 123"/>
                <a:gd name="T12" fmla="*/ 8 w 16"/>
                <a:gd name="T13" fmla="*/ 87 h 123"/>
                <a:gd name="T14" fmla="*/ 8 w 16"/>
                <a:gd name="T15" fmla="*/ 105 h 123"/>
                <a:gd name="T16" fmla="*/ 0 w 16"/>
                <a:gd name="T17" fmla="*/ 114 h 123"/>
                <a:gd name="T18" fmla="*/ 0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16" y="0"/>
                  </a:moveTo>
                  <a:lnTo>
                    <a:pt x="16" y="35"/>
                  </a:lnTo>
                  <a:lnTo>
                    <a:pt x="16" y="43"/>
                  </a:lnTo>
                  <a:lnTo>
                    <a:pt x="16" y="70"/>
                  </a:lnTo>
                  <a:lnTo>
                    <a:pt x="8" y="70"/>
                  </a:lnTo>
                  <a:lnTo>
                    <a:pt x="8" y="79"/>
                  </a:lnTo>
                  <a:lnTo>
                    <a:pt x="8" y="87"/>
                  </a:lnTo>
                  <a:lnTo>
                    <a:pt x="8" y="105"/>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550" name="Freeform 712"/>
            <p:cNvSpPr>
              <a:spLocks/>
            </p:cNvSpPr>
            <p:nvPr/>
          </p:nvSpPr>
          <p:spPr bwMode="auto">
            <a:xfrm>
              <a:off x="1980" y="3481"/>
              <a:ext cx="16" cy="61"/>
            </a:xfrm>
            <a:custGeom>
              <a:avLst/>
              <a:gdLst>
                <a:gd name="T0" fmla="*/ 0 w 16"/>
                <a:gd name="T1" fmla="*/ 0 h 61"/>
                <a:gd name="T2" fmla="*/ 8 w 16"/>
                <a:gd name="T3" fmla="*/ 9 h 61"/>
                <a:gd name="T4" fmla="*/ 16 w 16"/>
                <a:gd name="T5" fmla="*/ 17 h 61"/>
                <a:gd name="T6" fmla="*/ 16 w 16"/>
                <a:gd name="T7" fmla="*/ 26 h 61"/>
                <a:gd name="T8" fmla="*/ 16 w 16"/>
                <a:gd name="T9" fmla="*/ 44 h 61"/>
                <a:gd name="T10" fmla="*/ 16 w 16"/>
                <a:gd name="T11" fmla="*/ 53 h 61"/>
                <a:gd name="T12" fmla="*/ 16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0" y="0"/>
                  </a:moveTo>
                  <a:lnTo>
                    <a:pt x="8" y="9"/>
                  </a:lnTo>
                  <a:lnTo>
                    <a:pt x="16" y="17"/>
                  </a:lnTo>
                  <a:lnTo>
                    <a:pt x="16" y="26"/>
                  </a:lnTo>
                  <a:lnTo>
                    <a:pt x="16" y="44"/>
                  </a:lnTo>
                  <a:lnTo>
                    <a:pt x="16" y="53"/>
                  </a:lnTo>
                  <a:lnTo>
                    <a:pt x="16"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551" name="Freeform 713"/>
            <p:cNvSpPr>
              <a:spLocks/>
            </p:cNvSpPr>
            <p:nvPr/>
          </p:nvSpPr>
          <p:spPr bwMode="auto">
            <a:xfrm>
              <a:off x="1948" y="3507"/>
              <a:ext cx="16" cy="88"/>
            </a:xfrm>
            <a:custGeom>
              <a:avLst/>
              <a:gdLst>
                <a:gd name="T0" fmla="*/ 16 w 16"/>
                <a:gd name="T1" fmla="*/ 0 h 88"/>
                <a:gd name="T2" fmla="*/ 16 w 16"/>
                <a:gd name="T3" fmla="*/ 27 h 88"/>
                <a:gd name="T4" fmla="*/ 8 w 16"/>
                <a:gd name="T5" fmla="*/ 35 h 88"/>
                <a:gd name="T6" fmla="*/ 8 w 16"/>
                <a:gd name="T7" fmla="*/ 53 h 88"/>
                <a:gd name="T8" fmla="*/ 0 w 16"/>
                <a:gd name="T9" fmla="*/ 62 h 88"/>
                <a:gd name="T10" fmla="*/ 0 w 16"/>
                <a:gd name="T11" fmla="*/ 71 h 88"/>
                <a:gd name="T12" fmla="*/ 0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16" y="0"/>
                  </a:moveTo>
                  <a:lnTo>
                    <a:pt x="16" y="27"/>
                  </a:lnTo>
                  <a:lnTo>
                    <a:pt x="8" y="35"/>
                  </a:lnTo>
                  <a:lnTo>
                    <a:pt x="8"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552" name="Freeform 714"/>
            <p:cNvSpPr>
              <a:spLocks/>
            </p:cNvSpPr>
            <p:nvPr/>
          </p:nvSpPr>
          <p:spPr bwMode="auto">
            <a:xfrm>
              <a:off x="1908" y="3455"/>
              <a:ext cx="16" cy="123"/>
            </a:xfrm>
            <a:custGeom>
              <a:avLst/>
              <a:gdLst>
                <a:gd name="T0" fmla="*/ 8 w 16"/>
                <a:gd name="T1" fmla="*/ 0 h 123"/>
                <a:gd name="T2" fmla="*/ 8 w 16"/>
                <a:gd name="T3" fmla="*/ 8 h 123"/>
                <a:gd name="T4" fmla="*/ 16 w 16"/>
                <a:gd name="T5" fmla="*/ 26 h 123"/>
                <a:gd name="T6" fmla="*/ 16 w 16"/>
                <a:gd name="T7" fmla="*/ 35 h 123"/>
                <a:gd name="T8" fmla="*/ 8 w 16"/>
                <a:gd name="T9" fmla="*/ 43 h 123"/>
                <a:gd name="T10" fmla="*/ 8 w 16"/>
                <a:gd name="T11" fmla="*/ 52 h 123"/>
                <a:gd name="T12" fmla="*/ 8 w 16"/>
                <a:gd name="T13" fmla="*/ 70 h 123"/>
                <a:gd name="T14" fmla="*/ 8 w 16"/>
                <a:gd name="T15" fmla="*/ 79 h 123"/>
                <a:gd name="T16" fmla="*/ 0 w 16"/>
                <a:gd name="T17" fmla="*/ 87 h 123"/>
                <a:gd name="T18" fmla="*/ 0 w 16"/>
                <a:gd name="T19" fmla="*/ 105 h 123"/>
                <a:gd name="T20" fmla="*/ 0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16" y="26"/>
                  </a:lnTo>
                  <a:lnTo>
                    <a:pt x="16" y="35"/>
                  </a:lnTo>
                  <a:lnTo>
                    <a:pt x="8" y="43"/>
                  </a:lnTo>
                  <a:lnTo>
                    <a:pt x="8" y="52"/>
                  </a:lnTo>
                  <a:lnTo>
                    <a:pt x="8" y="70"/>
                  </a:lnTo>
                  <a:lnTo>
                    <a:pt x="8" y="79"/>
                  </a:lnTo>
                  <a:lnTo>
                    <a:pt x="0" y="87"/>
                  </a:lnTo>
                  <a:lnTo>
                    <a:pt x="0" y="105"/>
                  </a:lnTo>
                  <a:lnTo>
                    <a:pt x="0"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553" name="Freeform 715"/>
            <p:cNvSpPr>
              <a:spLocks/>
            </p:cNvSpPr>
            <p:nvPr/>
          </p:nvSpPr>
          <p:spPr bwMode="auto">
            <a:xfrm>
              <a:off x="1788" y="3490"/>
              <a:ext cx="40" cy="105"/>
            </a:xfrm>
            <a:custGeom>
              <a:avLst/>
              <a:gdLst>
                <a:gd name="T0" fmla="*/ 32 w 40"/>
                <a:gd name="T1" fmla="*/ 0 h 105"/>
                <a:gd name="T2" fmla="*/ 40 w 40"/>
                <a:gd name="T3" fmla="*/ 8 h 105"/>
                <a:gd name="T4" fmla="*/ 32 w 40"/>
                <a:gd name="T5" fmla="*/ 17 h 105"/>
                <a:gd name="T6" fmla="*/ 24 w 40"/>
                <a:gd name="T7" fmla="*/ 35 h 105"/>
                <a:gd name="T8" fmla="*/ 8 w 40"/>
                <a:gd name="T9" fmla="*/ 44 h 105"/>
                <a:gd name="T10" fmla="*/ 8 w 40"/>
                <a:gd name="T11" fmla="*/ 52 h 105"/>
                <a:gd name="T12" fmla="*/ 0 w 40"/>
                <a:gd name="T13" fmla="*/ 70 h 105"/>
                <a:gd name="T14" fmla="*/ 0 w 40"/>
                <a:gd name="T15" fmla="*/ 79 h 105"/>
                <a:gd name="T16" fmla="*/ 0 w 40"/>
                <a:gd name="T17" fmla="*/ 88 h 105"/>
                <a:gd name="T18" fmla="*/ 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32" y="0"/>
                  </a:moveTo>
                  <a:lnTo>
                    <a:pt x="40" y="8"/>
                  </a:lnTo>
                  <a:lnTo>
                    <a:pt x="32" y="17"/>
                  </a:lnTo>
                  <a:lnTo>
                    <a:pt x="24" y="35"/>
                  </a:lnTo>
                  <a:lnTo>
                    <a:pt x="8" y="44"/>
                  </a:lnTo>
                  <a:lnTo>
                    <a:pt x="8" y="52"/>
                  </a:lnTo>
                  <a:lnTo>
                    <a:pt x="0" y="70"/>
                  </a:lnTo>
                  <a:lnTo>
                    <a:pt x="0" y="79"/>
                  </a:lnTo>
                  <a:lnTo>
                    <a:pt x="0" y="88"/>
                  </a:lnTo>
                  <a:lnTo>
                    <a:pt x="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554" name="Freeform 716"/>
            <p:cNvSpPr>
              <a:spLocks/>
            </p:cNvSpPr>
            <p:nvPr/>
          </p:nvSpPr>
          <p:spPr bwMode="auto">
            <a:xfrm>
              <a:off x="1724" y="3463"/>
              <a:ext cx="64" cy="115"/>
            </a:xfrm>
            <a:custGeom>
              <a:avLst/>
              <a:gdLst>
                <a:gd name="T0" fmla="*/ 64 w 64"/>
                <a:gd name="T1" fmla="*/ 0 h 115"/>
                <a:gd name="T2" fmla="*/ 56 w 64"/>
                <a:gd name="T3" fmla="*/ 18 h 115"/>
                <a:gd name="T4" fmla="*/ 56 w 64"/>
                <a:gd name="T5" fmla="*/ 27 h 115"/>
                <a:gd name="T6" fmla="*/ 40 w 64"/>
                <a:gd name="T7" fmla="*/ 27 h 115"/>
                <a:gd name="T8" fmla="*/ 32 w 64"/>
                <a:gd name="T9" fmla="*/ 27 h 115"/>
                <a:gd name="T10" fmla="*/ 32 w 64"/>
                <a:gd name="T11" fmla="*/ 35 h 115"/>
                <a:gd name="T12" fmla="*/ 32 w 64"/>
                <a:gd name="T13" fmla="*/ 44 h 115"/>
                <a:gd name="T14" fmla="*/ 24 w 64"/>
                <a:gd name="T15" fmla="*/ 62 h 115"/>
                <a:gd name="T16" fmla="*/ 16 w 64"/>
                <a:gd name="T17" fmla="*/ 71 h 115"/>
                <a:gd name="T18" fmla="*/ 16 w 64"/>
                <a:gd name="T19" fmla="*/ 79 h 115"/>
                <a:gd name="T20" fmla="*/ 16 w 64"/>
                <a:gd name="T21" fmla="*/ 97 h 115"/>
                <a:gd name="T22" fmla="*/ 0 w 64"/>
                <a:gd name="T23" fmla="*/ 97 h 115"/>
                <a:gd name="T24" fmla="*/ 0 w 64"/>
                <a:gd name="T25" fmla="*/ 106 h 115"/>
                <a:gd name="T26" fmla="*/ 0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64" y="0"/>
                  </a:moveTo>
                  <a:lnTo>
                    <a:pt x="56" y="18"/>
                  </a:lnTo>
                  <a:lnTo>
                    <a:pt x="56" y="27"/>
                  </a:lnTo>
                  <a:lnTo>
                    <a:pt x="40" y="27"/>
                  </a:lnTo>
                  <a:lnTo>
                    <a:pt x="32" y="27"/>
                  </a:lnTo>
                  <a:lnTo>
                    <a:pt x="32" y="35"/>
                  </a:lnTo>
                  <a:lnTo>
                    <a:pt x="32" y="44"/>
                  </a:lnTo>
                  <a:lnTo>
                    <a:pt x="24" y="62"/>
                  </a:lnTo>
                  <a:lnTo>
                    <a:pt x="16" y="71"/>
                  </a:lnTo>
                  <a:lnTo>
                    <a:pt x="16" y="79"/>
                  </a:lnTo>
                  <a:lnTo>
                    <a:pt x="16" y="97"/>
                  </a:lnTo>
                  <a:lnTo>
                    <a:pt x="0" y="97"/>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555" name="Freeform 717"/>
            <p:cNvSpPr>
              <a:spLocks/>
            </p:cNvSpPr>
            <p:nvPr/>
          </p:nvSpPr>
          <p:spPr bwMode="auto">
            <a:xfrm>
              <a:off x="2132" y="3507"/>
              <a:ext cx="48" cy="88"/>
            </a:xfrm>
            <a:custGeom>
              <a:avLst/>
              <a:gdLst>
                <a:gd name="T0" fmla="*/ 0 w 48"/>
                <a:gd name="T1" fmla="*/ 0 h 88"/>
                <a:gd name="T2" fmla="*/ 0 w 48"/>
                <a:gd name="T3" fmla="*/ 18 h 88"/>
                <a:gd name="T4" fmla="*/ 0 w 48"/>
                <a:gd name="T5" fmla="*/ 27 h 88"/>
                <a:gd name="T6" fmla="*/ 16 w 48"/>
                <a:gd name="T7" fmla="*/ 27 h 88"/>
                <a:gd name="T8" fmla="*/ 16 w 48"/>
                <a:gd name="T9" fmla="*/ 35 h 88"/>
                <a:gd name="T10" fmla="*/ 24 w 48"/>
                <a:gd name="T11" fmla="*/ 35 h 88"/>
                <a:gd name="T12" fmla="*/ 32 w 48"/>
                <a:gd name="T13" fmla="*/ 53 h 88"/>
                <a:gd name="T14" fmla="*/ 48 w 48"/>
                <a:gd name="T15" fmla="*/ 62 h 88"/>
                <a:gd name="T16" fmla="*/ 48 w 48"/>
                <a:gd name="T17" fmla="*/ 71 h 88"/>
                <a:gd name="T18" fmla="*/ 48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0" y="0"/>
                  </a:moveTo>
                  <a:lnTo>
                    <a:pt x="0" y="18"/>
                  </a:lnTo>
                  <a:lnTo>
                    <a:pt x="0" y="27"/>
                  </a:lnTo>
                  <a:lnTo>
                    <a:pt x="16" y="27"/>
                  </a:lnTo>
                  <a:lnTo>
                    <a:pt x="16" y="35"/>
                  </a:lnTo>
                  <a:lnTo>
                    <a:pt x="24" y="35"/>
                  </a:lnTo>
                  <a:lnTo>
                    <a:pt x="32" y="53"/>
                  </a:lnTo>
                  <a:lnTo>
                    <a:pt x="48" y="62"/>
                  </a:lnTo>
                  <a:lnTo>
                    <a:pt x="48" y="71"/>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556" name="Freeform 718"/>
            <p:cNvSpPr>
              <a:spLocks/>
            </p:cNvSpPr>
            <p:nvPr/>
          </p:nvSpPr>
          <p:spPr bwMode="auto">
            <a:xfrm>
              <a:off x="2092" y="3314"/>
              <a:ext cx="64" cy="53"/>
            </a:xfrm>
            <a:custGeom>
              <a:avLst/>
              <a:gdLst>
                <a:gd name="T0" fmla="*/ 0 w 64"/>
                <a:gd name="T1" fmla="*/ 0 h 53"/>
                <a:gd name="T2" fmla="*/ 24 w 64"/>
                <a:gd name="T3" fmla="*/ 17 h 53"/>
                <a:gd name="T4" fmla="*/ 32 w 64"/>
                <a:gd name="T5" fmla="*/ 17 h 53"/>
                <a:gd name="T6" fmla="*/ 40 w 64"/>
                <a:gd name="T7" fmla="*/ 17 h 53"/>
                <a:gd name="T8" fmla="*/ 56 w 64"/>
                <a:gd name="T9" fmla="*/ 17 h 53"/>
                <a:gd name="T10" fmla="*/ 64 w 64"/>
                <a:gd name="T11" fmla="*/ 26 h 53"/>
                <a:gd name="T12" fmla="*/ 64 w 64"/>
                <a:gd name="T13" fmla="*/ 35 h 53"/>
                <a:gd name="T14" fmla="*/ 64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0" y="0"/>
                  </a:moveTo>
                  <a:lnTo>
                    <a:pt x="24" y="17"/>
                  </a:lnTo>
                  <a:lnTo>
                    <a:pt x="32" y="17"/>
                  </a:lnTo>
                  <a:lnTo>
                    <a:pt x="40" y="17"/>
                  </a:lnTo>
                  <a:lnTo>
                    <a:pt x="56" y="17"/>
                  </a:lnTo>
                  <a:lnTo>
                    <a:pt x="64" y="26"/>
                  </a:lnTo>
                  <a:lnTo>
                    <a:pt x="64" y="35"/>
                  </a:lnTo>
                  <a:lnTo>
                    <a:pt x="64"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557" name="Freeform 719"/>
            <p:cNvSpPr>
              <a:spLocks/>
            </p:cNvSpPr>
            <p:nvPr/>
          </p:nvSpPr>
          <p:spPr bwMode="auto">
            <a:xfrm>
              <a:off x="1780" y="3314"/>
              <a:ext cx="96" cy="35"/>
            </a:xfrm>
            <a:custGeom>
              <a:avLst/>
              <a:gdLst>
                <a:gd name="T0" fmla="*/ 96 w 96"/>
                <a:gd name="T1" fmla="*/ 0 h 35"/>
                <a:gd name="T2" fmla="*/ 80 w 96"/>
                <a:gd name="T3" fmla="*/ 0 h 35"/>
                <a:gd name="T4" fmla="*/ 72 w 96"/>
                <a:gd name="T5" fmla="*/ 0 h 35"/>
                <a:gd name="T6" fmla="*/ 64 w 96"/>
                <a:gd name="T7" fmla="*/ 0 h 35"/>
                <a:gd name="T8" fmla="*/ 48 w 96"/>
                <a:gd name="T9" fmla="*/ 0 h 35"/>
                <a:gd name="T10" fmla="*/ 40 w 96"/>
                <a:gd name="T11" fmla="*/ 0 h 35"/>
                <a:gd name="T12" fmla="*/ 32 w 96"/>
                <a:gd name="T13" fmla="*/ 0 h 35"/>
                <a:gd name="T14" fmla="*/ 16 w 96"/>
                <a:gd name="T15" fmla="*/ 17 h 35"/>
                <a:gd name="T16" fmla="*/ 8 w 96"/>
                <a:gd name="T17" fmla="*/ 26 h 35"/>
                <a:gd name="T18" fmla="*/ 0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96" y="0"/>
                  </a:moveTo>
                  <a:lnTo>
                    <a:pt x="80" y="0"/>
                  </a:lnTo>
                  <a:lnTo>
                    <a:pt x="72" y="0"/>
                  </a:lnTo>
                  <a:lnTo>
                    <a:pt x="64" y="0"/>
                  </a:lnTo>
                  <a:lnTo>
                    <a:pt x="48" y="0"/>
                  </a:lnTo>
                  <a:lnTo>
                    <a:pt x="40" y="0"/>
                  </a:lnTo>
                  <a:lnTo>
                    <a:pt x="32" y="0"/>
                  </a:lnTo>
                  <a:lnTo>
                    <a:pt x="16" y="17"/>
                  </a:lnTo>
                  <a:lnTo>
                    <a:pt x="8"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558" name="Freeform 720"/>
            <p:cNvSpPr>
              <a:spLocks/>
            </p:cNvSpPr>
            <p:nvPr/>
          </p:nvSpPr>
          <p:spPr bwMode="auto">
            <a:xfrm>
              <a:off x="1780" y="3296"/>
              <a:ext cx="112" cy="44"/>
            </a:xfrm>
            <a:custGeom>
              <a:avLst/>
              <a:gdLst>
                <a:gd name="T0" fmla="*/ 112 w 112"/>
                <a:gd name="T1" fmla="*/ 0 h 44"/>
                <a:gd name="T2" fmla="*/ 104 w 112"/>
                <a:gd name="T3" fmla="*/ 0 h 44"/>
                <a:gd name="T4" fmla="*/ 96 w 112"/>
                <a:gd name="T5" fmla="*/ 0 h 44"/>
                <a:gd name="T6" fmla="*/ 80 w 112"/>
                <a:gd name="T7" fmla="*/ 0 h 44"/>
                <a:gd name="T8" fmla="*/ 72 w 112"/>
                <a:gd name="T9" fmla="*/ 0 h 44"/>
                <a:gd name="T10" fmla="*/ 64 w 112"/>
                <a:gd name="T11" fmla="*/ 0 h 44"/>
                <a:gd name="T12" fmla="*/ 48 w 112"/>
                <a:gd name="T13" fmla="*/ 0 h 44"/>
                <a:gd name="T14" fmla="*/ 40 w 112"/>
                <a:gd name="T15" fmla="*/ 9 h 44"/>
                <a:gd name="T16" fmla="*/ 32 w 112"/>
                <a:gd name="T17" fmla="*/ 9 h 44"/>
                <a:gd name="T18" fmla="*/ 32 w 112"/>
                <a:gd name="T19" fmla="*/ 18 h 44"/>
                <a:gd name="T20" fmla="*/ 16 w 112"/>
                <a:gd name="T21" fmla="*/ 18 h 44"/>
                <a:gd name="T22" fmla="*/ 8 w 112"/>
                <a:gd name="T23" fmla="*/ 35 h 44"/>
                <a:gd name="T24" fmla="*/ 0 w 112"/>
                <a:gd name="T25" fmla="*/ 35 h 44"/>
                <a:gd name="T26" fmla="*/ 0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112" y="0"/>
                  </a:moveTo>
                  <a:lnTo>
                    <a:pt x="104" y="0"/>
                  </a:lnTo>
                  <a:lnTo>
                    <a:pt x="96" y="0"/>
                  </a:lnTo>
                  <a:lnTo>
                    <a:pt x="80" y="0"/>
                  </a:lnTo>
                  <a:lnTo>
                    <a:pt x="72" y="0"/>
                  </a:lnTo>
                  <a:lnTo>
                    <a:pt x="64" y="0"/>
                  </a:lnTo>
                  <a:lnTo>
                    <a:pt x="48" y="0"/>
                  </a:lnTo>
                  <a:lnTo>
                    <a:pt x="40" y="9"/>
                  </a:lnTo>
                  <a:lnTo>
                    <a:pt x="32" y="9"/>
                  </a:lnTo>
                  <a:lnTo>
                    <a:pt x="32" y="18"/>
                  </a:lnTo>
                  <a:lnTo>
                    <a:pt x="16" y="18"/>
                  </a:lnTo>
                  <a:lnTo>
                    <a:pt x="8" y="35"/>
                  </a:lnTo>
                  <a:lnTo>
                    <a:pt x="0" y="35"/>
                  </a:lnTo>
                  <a:lnTo>
                    <a:pt x="0"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559" name="Freeform 721"/>
            <p:cNvSpPr>
              <a:spLocks/>
            </p:cNvSpPr>
            <p:nvPr/>
          </p:nvSpPr>
          <p:spPr bwMode="auto">
            <a:xfrm>
              <a:off x="1748" y="3375"/>
              <a:ext cx="64" cy="71"/>
            </a:xfrm>
            <a:custGeom>
              <a:avLst/>
              <a:gdLst>
                <a:gd name="T0" fmla="*/ 64 w 64"/>
                <a:gd name="T1" fmla="*/ 0 h 71"/>
                <a:gd name="T2" fmla="*/ 48 w 64"/>
                <a:gd name="T3" fmla="*/ 0 h 71"/>
                <a:gd name="T4" fmla="*/ 40 w 64"/>
                <a:gd name="T5" fmla="*/ 9 h 71"/>
                <a:gd name="T6" fmla="*/ 32 w 64"/>
                <a:gd name="T7" fmla="*/ 18 h 71"/>
                <a:gd name="T8" fmla="*/ 32 w 64"/>
                <a:gd name="T9" fmla="*/ 36 h 71"/>
                <a:gd name="T10" fmla="*/ 16 w 64"/>
                <a:gd name="T11" fmla="*/ 44 h 71"/>
                <a:gd name="T12" fmla="*/ 16 w 64"/>
                <a:gd name="T13" fmla="*/ 53 h 71"/>
                <a:gd name="T14" fmla="*/ 8 w 64"/>
                <a:gd name="T15" fmla="*/ 53 h 71"/>
                <a:gd name="T16" fmla="*/ 0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64" y="0"/>
                  </a:moveTo>
                  <a:lnTo>
                    <a:pt x="48" y="0"/>
                  </a:lnTo>
                  <a:lnTo>
                    <a:pt x="40" y="9"/>
                  </a:lnTo>
                  <a:lnTo>
                    <a:pt x="32" y="18"/>
                  </a:lnTo>
                  <a:lnTo>
                    <a:pt x="32" y="36"/>
                  </a:lnTo>
                  <a:lnTo>
                    <a:pt x="16" y="44"/>
                  </a:lnTo>
                  <a:lnTo>
                    <a:pt x="16" y="53"/>
                  </a:lnTo>
                  <a:lnTo>
                    <a:pt x="8" y="53"/>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2560" name="Freeform 722"/>
            <p:cNvSpPr>
              <a:spLocks/>
            </p:cNvSpPr>
            <p:nvPr/>
          </p:nvSpPr>
          <p:spPr bwMode="auto">
            <a:xfrm>
              <a:off x="1692" y="3455"/>
              <a:ext cx="96" cy="43"/>
            </a:xfrm>
            <a:custGeom>
              <a:avLst/>
              <a:gdLst>
                <a:gd name="T0" fmla="*/ 96 w 96"/>
                <a:gd name="T1" fmla="*/ 0 h 43"/>
                <a:gd name="T2" fmla="*/ 88 w 96"/>
                <a:gd name="T3" fmla="*/ 0 h 43"/>
                <a:gd name="T4" fmla="*/ 72 w 96"/>
                <a:gd name="T5" fmla="*/ 8 h 43"/>
                <a:gd name="T6" fmla="*/ 64 w 96"/>
                <a:gd name="T7" fmla="*/ 8 h 43"/>
                <a:gd name="T8" fmla="*/ 56 w 96"/>
                <a:gd name="T9" fmla="*/ 26 h 43"/>
                <a:gd name="T10" fmla="*/ 48 w 96"/>
                <a:gd name="T11" fmla="*/ 26 h 43"/>
                <a:gd name="T12" fmla="*/ 32 w 96"/>
                <a:gd name="T13" fmla="*/ 26 h 43"/>
                <a:gd name="T14" fmla="*/ 24 w 96"/>
                <a:gd name="T15" fmla="*/ 26 h 43"/>
                <a:gd name="T16" fmla="*/ 16 w 96"/>
                <a:gd name="T17" fmla="*/ 35 h 43"/>
                <a:gd name="T18" fmla="*/ 0 w 96"/>
                <a:gd name="T19" fmla="*/ 35 h 43"/>
                <a:gd name="T20" fmla="*/ 0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96" y="0"/>
                  </a:moveTo>
                  <a:lnTo>
                    <a:pt x="88" y="0"/>
                  </a:lnTo>
                  <a:lnTo>
                    <a:pt x="72" y="8"/>
                  </a:lnTo>
                  <a:lnTo>
                    <a:pt x="64" y="8"/>
                  </a:lnTo>
                  <a:lnTo>
                    <a:pt x="56" y="26"/>
                  </a:lnTo>
                  <a:lnTo>
                    <a:pt x="48" y="26"/>
                  </a:lnTo>
                  <a:lnTo>
                    <a:pt x="32" y="26"/>
                  </a:lnTo>
                  <a:lnTo>
                    <a:pt x="24" y="26"/>
                  </a:lnTo>
                  <a:lnTo>
                    <a:pt x="16" y="35"/>
                  </a:lnTo>
                  <a:lnTo>
                    <a:pt x="0" y="35"/>
                  </a:lnTo>
                  <a:lnTo>
                    <a:pt x="0"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4474" name="Group 723"/>
          <p:cNvGrpSpPr>
            <a:grpSpLocks/>
          </p:cNvGrpSpPr>
          <p:nvPr/>
        </p:nvGrpSpPr>
        <p:grpSpPr bwMode="auto">
          <a:xfrm>
            <a:off x="1681163" y="2525713"/>
            <a:ext cx="685800" cy="573087"/>
            <a:chOff x="1748" y="2760"/>
            <a:chExt cx="480" cy="457"/>
          </a:xfrm>
        </p:grpSpPr>
        <p:sp>
          <p:nvSpPr>
            <p:cNvPr id="105430" name="Freeform 724"/>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232 w 232"/>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211"/>
                <a:gd name="T188" fmla="*/ 232 w 232"/>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lnTo>
                    <a:pt x="232"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31" name="Freeform 725"/>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211"/>
                <a:gd name="T185" fmla="*/ 232 w 232"/>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32" name="Freeform 726"/>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56 w 208"/>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8"/>
                <a:gd name="T187" fmla="*/ 0 h 255"/>
                <a:gd name="T188" fmla="*/ 208 w 208"/>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lnTo>
                    <a:pt x="56"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33" name="Freeform 727"/>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8"/>
                <a:gd name="T184" fmla="*/ 0 h 255"/>
                <a:gd name="T185" fmla="*/ 208 w 208"/>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34" name="Freeform 728"/>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40 w 280"/>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0"/>
                <a:gd name="T118" fmla="*/ 0 h 360"/>
                <a:gd name="T119" fmla="*/ 280 w 280"/>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lnTo>
                    <a:pt x="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35" name="Freeform 729"/>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80"/>
                <a:gd name="T115" fmla="*/ 0 h 360"/>
                <a:gd name="T116" fmla="*/ 280 w 280"/>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36" name="Freeform 730"/>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40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lnTo>
                    <a:pt x="40"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37" name="Freeform 731"/>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38" name="Freeform 732"/>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208 w 208"/>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8"/>
                <a:gd name="T139" fmla="*/ 0 h 457"/>
                <a:gd name="T140" fmla="*/ 208 w 208"/>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lnTo>
                    <a:pt x="208"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39" name="Freeform 733"/>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8"/>
                <a:gd name="T136" fmla="*/ 0 h 457"/>
                <a:gd name="T137" fmla="*/ 208 w 208"/>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40" name="Freeform 734"/>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232 w 232"/>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325"/>
                <a:gd name="T188" fmla="*/ 232 w 232"/>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lnTo>
                    <a:pt x="232"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41" name="Freeform 735"/>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325"/>
                <a:gd name="T185" fmla="*/ 232 w 232"/>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4475" name="Group 736"/>
          <p:cNvGrpSpPr>
            <a:grpSpLocks/>
          </p:cNvGrpSpPr>
          <p:nvPr/>
        </p:nvGrpSpPr>
        <p:grpSpPr bwMode="auto">
          <a:xfrm>
            <a:off x="2125663" y="3054350"/>
            <a:ext cx="774700" cy="614363"/>
            <a:chOff x="1692" y="3226"/>
            <a:chExt cx="488" cy="387"/>
          </a:xfrm>
        </p:grpSpPr>
        <p:sp>
          <p:nvSpPr>
            <p:cNvPr id="105383" name="Freeform 737"/>
            <p:cNvSpPr>
              <a:spLocks/>
            </p:cNvSpPr>
            <p:nvPr/>
          </p:nvSpPr>
          <p:spPr bwMode="auto">
            <a:xfrm>
              <a:off x="1996" y="3226"/>
              <a:ext cx="40" cy="53"/>
            </a:xfrm>
            <a:custGeom>
              <a:avLst/>
              <a:gdLst>
                <a:gd name="T0" fmla="*/ 0 w 40"/>
                <a:gd name="T1" fmla="*/ 0 h 53"/>
                <a:gd name="T2" fmla="*/ 0 w 40"/>
                <a:gd name="T3" fmla="*/ 9 h 53"/>
                <a:gd name="T4" fmla="*/ 0 w 40"/>
                <a:gd name="T5" fmla="*/ 18 h 53"/>
                <a:gd name="T6" fmla="*/ 8 w 40"/>
                <a:gd name="T7" fmla="*/ 18 h 53"/>
                <a:gd name="T8" fmla="*/ 24 w 40"/>
                <a:gd name="T9" fmla="*/ 18 h 53"/>
                <a:gd name="T10" fmla="*/ 24 w 40"/>
                <a:gd name="T11" fmla="*/ 35 h 53"/>
                <a:gd name="T12" fmla="*/ 32 w 40"/>
                <a:gd name="T13" fmla="*/ 35 h 53"/>
                <a:gd name="T14" fmla="*/ 32 w 40"/>
                <a:gd name="T15" fmla="*/ 44 h 53"/>
                <a:gd name="T16" fmla="*/ 40 w 40"/>
                <a:gd name="T17" fmla="*/ 44 h 53"/>
                <a:gd name="T18" fmla="*/ 4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0" y="0"/>
                  </a:moveTo>
                  <a:lnTo>
                    <a:pt x="0" y="9"/>
                  </a:lnTo>
                  <a:lnTo>
                    <a:pt x="0" y="18"/>
                  </a:lnTo>
                  <a:lnTo>
                    <a:pt x="8" y="18"/>
                  </a:lnTo>
                  <a:lnTo>
                    <a:pt x="24" y="18"/>
                  </a:lnTo>
                  <a:lnTo>
                    <a:pt x="24" y="35"/>
                  </a:lnTo>
                  <a:lnTo>
                    <a:pt x="32" y="35"/>
                  </a:lnTo>
                  <a:lnTo>
                    <a:pt x="32" y="44"/>
                  </a:lnTo>
                  <a:lnTo>
                    <a:pt x="40" y="44"/>
                  </a:lnTo>
                  <a:lnTo>
                    <a:pt x="4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84" name="Freeform 738"/>
            <p:cNvSpPr>
              <a:spLocks/>
            </p:cNvSpPr>
            <p:nvPr/>
          </p:nvSpPr>
          <p:spPr bwMode="auto">
            <a:xfrm>
              <a:off x="1940" y="3226"/>
              <a:ext cx="56" cy="97"/>
            </a:xfrm>
            <a:custGeom>
              <a:avLst/>
              <a:gdLst>
                <a:gd name="T0" fmla="*/ 56 w 56"/>
                <a:gd name="T1" fmla="*/ 0 h 97"/>
                <a:gd name="T2" fmla="*/ 56 w 56"/>
                <a:gd name="T3" fmla="*/ 9 h 97"/>
                <a:gd name="T4" fmla="*/ 56 w 56"/>
                <a:gd name="T5" fmla="*/ 18 h 97"/>
                <a:gd name="T6" fmla="*/ 48 w 56"/>
                <a:gd name="T7" fmla="*/ 35 h 97"/>
                <a:gd name="T8" fmla="*/ 32 w 56"/>
                <a:gd name="T9" fmla="*/ 44 h 97"/>
                <a:gd name="T10" fmla="*/ 24 w 56"/>
                <a:gd name="T11" fmla="*/ 53 h 97"/>
                <a:gd name="T12" fmla="*/ 16 w 56"/>
                <a:gd name="T13" fmla="*/ 62 h 97"/>
                <a:gd name="T14" fmla="*/ 0 w 56"/>
                <a:gd name="T15" fmla="*/ 79 h 97"/>
                <a:gd name="T16" fmla="*/ 0 w 56"/>
                <a:gd name="T17" fmla="*/ 88 h 97"/>
                <a:gd name="T18" fmla="*/ 0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56" y="0"/>
                  </a:moveTo>
                  <a:lnTo>
                    <a:pt x="56" y="9"/>
                  </a:lnTo>
                  <a:lnTo>
                    <a:pt x="56" y="18"/>
                  </a:lnTo>
                  <a:lnTo>
                    <a:pt x="48" y="35"/>
                  </a:lnTo>
                  <a:lnTo>
                    <a:pt x="32" y="44"/>
                  </a:lnTo>
                  <a:lnTo>
                    <a:pt x="24" y="53"/>
                  </a:lnTo>
                  <a:lnTo>
                    <a:pt x="16" y="62"/>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85" name="Freeform 739"/>
            <p:cNvSpPr>
              <a:spLocks/>
            </p:cNvSpPr>
            <p:nvPr/>
          </p:nvSpPr>
          <p:spPr bwMode="auto">
            <a:xfrm>
              <a:off x="1884" y="3226"/>
              <a:ext cx="80" cy="97"/>
            </a:xfrm>
            <a:custGeom>
              <a:avLst/>
              <a:gdLst>
                <a:gd name="T0" fmla="*/ 80 w 80"/>
                <a:gd name="T1" fmla="*/ 0 h 97"/>
                <a:gd name="T2" fmla="*/ 72 w 80"/>
                <a:gd name="T3" fmla="*/ 35 h 97"/>
                <a:gd name="T4" fmla="*/ 56 w 80"/>
                <a:gd name="T5" fmla="*/ 35 h 97"/>
                <a:gd name="T6" fmla="*/ 56 w 80"/>
                <a:gd name="T7" fmla="*/ 44 h 97"/>
                <a:gd name="T8" fmla="*/ 48 w 80"/>
                <a:gd name="T9" fmla="*/ 44 h 97"/>
                <a:gd name="T10" fmla="*/ 40 w 80"/>
                <a:gd name="T11" fmla="*/ 44 h 97"/>
                <a:gd name="T12" fmla="*/ 32 w 80"/>
                <a:gd name="T13" fmla="*/ 53 h 97"/>
                <a:gd name="T14" fmla="*/ 16 w 80"/>
                <a:gd name="T15" fmla="*/ 53 h 97"/>
                <a:gd name="T16" fmla="*/ 16 w 80"/>
                <a:gd name="T17" fmla="*/ 62 h 97"/>
                <a:gd name="T18" fmla="*/ 8 w 80"/>
                <a:gd name="T19" fmla="*/ 62 h 97"/>
                <a:gd name="T20" fmla="*/ 8 w 80"/>
                <a:gd name="T21" fmla="*/ 79 h 97"/>
                <a:gd name="T22" fmla="*/ 0 w 80"/>
                <a:gd name="T23" fmla="*/ 79 h 97"/>
                <a:gd name="T24" fmla="*/ 0 w 80"/>
                <a:gd name="T25" fmla="*/ 88 h 97"/>
                <a:gd name="T26" fmla="*/ 0 w 80"/>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
                <a:gd name="T43" fmla="*/ 0 h 97"/>
                <a:gd name="T44" fmla="*/ 80 w 80"/>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 h="97">
                  <a:moveTo>
                    <a:pt x="80" y="0"/>
                  </a:moveTo>
                  <a:lnTo>
                    <a:pt x="72" y="35"/>
                  </a:lnTo>
                  <a:lnTo>
                    <a:pt x="56" y="35"/>
                  </a:lnTo>
                  <a:lnTo>
                    <a:pt x="56" y="44"/>
                  </a:lnTo>
                  <a:lnTo>
                    <a:pt x="48" y="44"/>
                  </a:lnTo>
                  <a:lnTo>
                    <a:pt x="40" y="44"/>
                  </a:lnTo>
                  <a:lnTo>
                    <a:pt x="32" y="53"/>
                  </a:lnTo>
                  <a:lnTo>
                    <a:pt x="16" y="53"/>
                  </a:lnTo>
                  <a:lnTo>
                    <a:pt x="16" y="62"/>
                  </a:lnTo>
                  <a:lnTo>
                    <a:pt x="8" y="62"/>
                  </a:lnTo>
                  <a:lnTo>
                    <a:pt x="8" y="79"/>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86" name="Freeform 740"/>
            <p:cNvSpPr>
              <a:spLocks/>
            </p:cNvSpPr>
            <p:nvPr/>
          </p:nvSpPr>
          <p:spPr bwMode="auto">
            <a:xfrm>
              <a:off x="1972" y="3270"/>
              <a:ext cx="56" cy="114"/>
            </a:xfrm>
            <a:custGeom>
              <a:avLst/>
              <a:gdLst>
                <a:gd name="T0" fmla="*/ 0 w 56"/>
                <a:gd name="T1" fmla="*/ 0 h 114"/>
                <a:gd name="T2" fmla="*/ 0 w 56"/>
                <a:gd name="T3" fmla="*/ 9 h 114"/>
                <a:gd name="T4" fmla="*/ 0 w 56"/>
                <a:gd name="T5" fmla="*/ 18 h 114"/>
                <a:gd name="T6" fmla="*/ 0 w 56"/>
                <a:gd name="T7" fmla="*/ 35 h 114"/>
                <a:gd name="T8" fmla="*/ 16 w 56"/>
                <a:gd name="T9" fmla="*/ 44 h 114"/>
                <a:gd name="T10" fmla="*/ 24 w 56"/>
                <a:gd name="T11" fmla="*/ 53 h 114"/>
                <a:gd name="T12" fmla="*/ 48 w 56"/>
                <a:gd name="T13" fmla="*/ 70 h 114"/>
                <a:gd name="T14" fmla="*/ 48 w 56"/>
                <a:gd name="T15" fmla="*/ 79 h 114"/>
                <a:gd name="T16" fmla="*/ 48 w 56"/>
                <a:gd name="T17" fmla="*/ 88 h 114"/>
                <a:gd name="T18" fmla="*/ 56 w 56"/>
                <a:gd name="T19" fmla="*/ 88 h 114"/>
                <a:gd name="T20" fmla="*/ 56 w 56"/>
                <a:gd name="T21" fmla="*/ 105 h 114"/>
                <a:gd name="T22" fmla="*/ 56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0" y="0"/>
                  </a:moveTo>
                  <a:lnTo>
                    <a:pt x="0" y="9"/>
                  </a:lnTo>
                  <a:lnTo>
                    <a:pt x="0" y="18"/>
                  </a:lnTo>
                  <a:lnTo>
                    <a:pt x="0" y="35"/>
                  </a:lnTo>
                  <a:lnTo>
                    <a:pt x="16" y="44"/>
                  </a:lnTo>
                  <a:lnTo>
                    <a:pt x="24" y="53"/>
                  </a:lnTo>
                  <a:lnTo>
                    <a:pt x="48" y="70"/>
                  </a:lnTo>
                  <a:lnTo>
                    <a:pt x="48" y="79"/>
                  </a:lnTo>
                  <a:lnTo>
                    <a:pt x="48" y="88"/>
                  </a:lnTo>
                  <a:lnTo>
                    <a:pt x="56" y="88"/>
                  </a:lnTo>
                  <a:lnTo>
                    <a:pt x="56" y="105"/>
                  </a:lnTo>
                  <a:lnTo>
                    <a:pt x="5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87" name="Freeform 741"/>
            <p:cNvSpPr>
              <a:spLocks/>
            </p:cNvSpPr>
            <p:nvPr/>
          </p:nvSpPr>
          <p:spPr bwMode="auto">
            <a:xfrm>
              <a:off x="1900" y="3226"/>
              <a:ext cx="72" cy="158"/>
            </a:xfrm>
            <a:custGeom>
              <a:avLst/>
              <a:gdLst>
                <a:gd name="T0" fmla="*/ 72 w 72"/>
                <a:gd name="T1" fmla="*/ 0 h 158"/>
                <a:gd name="T2" fmla="*/ 64 w 72"/>
                <a:gd name="T3" fmla="*/ 44 h 158"/>
                <a:gd name="T4" fmla="*/ 64 w 72"/>
                <a:gd name="T5" fmla="*/ 53 h 158"/>
                <a:gd name="T6" fmla="*/ 56 w 72"/>
                <a:gd name="T7" fmla="*/ 53 h 158"/>
                <a:gd name="T8" fmla="*/ 56 w 72"/>
                <a:gd name="T9" fmla="*/ 62 h 158"/>
                <a:gd name="T10" fmla="*/ 40 w 72"/>
                <a:gd name="T11" fmla="*/ 79 h 158"/>
                <a:gd name="T12" fmla="*/ 32 w 72"/>
                <a:gd name="T13" fmla="*/ 79 h 158"/>
                <a:gd name="T14" fmla="*/ 32 w 72"/>
                <a:gd name="T15" fmla="*/ 88 h 158"/>
                <a:gd name="T16" fmla="*/ 24 w 72"/>
                <a:gd name="T17" fmla="*/ 88 h 158"/>
                <a:gd name="T18" fmla="*/ 24 w 72"/>
                <a:gd name="T19" fmla="*/ 97 h 158"/>
                <a:gd name="T20" fmla="*/ 24 w 72"/>
                <a:gd name="T21" fmla="*/ 114 h 158"/>
                <a:gd name="T22" fmla="*/ 16 w 72"/>
                <a:gd name="T23" fmla="*/ 114 h 158"/>
                <a:gd name="T24" fmla="*/ 16 w 72"/>
                <a:gd name="T25" fmla="*/ 123 h 158"/>
                <a:gd name="T26" fmla="*/ 0 w 72"/>
                <a:gd name="T27" fmla="*/ 132 h 158"/>
                <a:gd name="T28" fmla="*/ 0 w 72"/>
                <a:gd name="T29" fmla="*/ 149 h 158"/>
                <a:gd name="T30" fmla="*/ 16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72" y="0"/>
                  </a:moveTo>
                  <a:lnTo>
                    <a:pt x="64" y="44"/>
                  </a:lnTo>
                  <a:lnTo>
                    <a:pt x="64" y="53"/>
                  </a:lnTo>
                  <a:lnTo>
                    <a:pt x="56" y="53"/>
                  </a:lnTo>
                  <a:lnTo>
                    <a:pt x="56" y="62"/>
                  </a:lnTo>
                  <a:lnTo>
                    <a:pt x="40" y="79"/>
                  </a:lnTo>
                  <a:lnTo>
                    <a:pt x="32" y="79"/>
                  </a:lnTo>
                  <a:lnTo>
                    <a:pt x="32" y="88"/>
                  </a:lnTo>
                  <a:lnTo>
                    <a:pt x="24" y="88"/>
                  </a:lnTo>
                  <a:lnTo>
                    <a:pt x="24" y="97"/>
                  </a:lnTo>
                  <a:lnTo>
                    <a:pt x="24" y="114"/>
                  </a:lnTo>
                  <a:lnTo>
                    <a:pt x="16" y="114"/>
                  </a:lnTo>
                  <a:lnTo>
                    <a:pt x="16" y="123"/>
                  </a:lnTo>
                  <a:lnTo>
                    <a:pt x="0" y="132"/>
                  </a:lnTo>
                  <a:lnTo>
                    <a:pt x="0" y="149"/>
                  </a:lnTo>
                  <a:lnTo>
                    <a:pt x="16"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88" name="Freeform 742"/>
            <p:cNvSpPr>
              <a:spLocks/>
            </p:cNvSpPr>
            <p:nvPr/>
          </p:nvSpPr>
          <p:spPr bwMode="auto">
            <a:xfrm>
              <a:off x="1972" y="3226"/>
              <a:ext cx="96" cy="114"/>
            </a:xfrm>
            <a:custGeom>
              <a:avLst/>
              <a:gdLst>
                <a:gd name="T0" fmla="*/ 0 w 96"/>
                <a:gd name="T1" fmla="*/ 0 h 114"/>
                <a:gd name="T2" fmla="*/ 24 w 96"/>
                <a:gd name="T3" fmla="*/ 35 h 114"/>
                <a:gd name="T4" fmla="*/ 32 w 96"/>
                <a:gd name="T5" fmla="*/ 44 h 114"/>
                <a:gd name="T6" fmla="*/ 48 w 96"/>
                <a:gd name="T7" fmla="*/ 44 h 114"/>
                <a:gd name="T8" fmla="*/ 56 w 96"/>
                <a:gd name="T9" fmla="*/ 44 h 114"/>
                <a:gd name="T10" fmla="*/ 64 w 96"/>
                <a:gd name="T11" fmla="*/ 44 h 114"/>
                <a:gd name="T12" fmla="*/ 64 w 96"/>
                <a:gd name="T13" fmla="*/ 53 h 114"/>
                <a:gd name="T14" fmla="*/ 80 w 96"/>
                <a:gd name="T15" fmla="*/ 53 h 114"/>
                <a:gd name="T16" fmla="*/ 88 w 96"/>
                <a:gd name="T17" fmla="*/ 62 h 114"/>
                <a:gd name="T18" fmla="*/ 96 w 96"/>
                <a:gd name="T19" fmla="*/ 79 h 114"/>
                <a:gd name="T20" fmla="*/ 96 w 96"/>
                <a:gd name="T21" fmla="*/ 88 h 114"/>
                <a:gd name="T22" fmla="*/ 96 w 96"/>
                <a:gd name="T23" fmla="*/ 97 h 114"/>
                <a:gd name="T24" fmla="*/ 96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0" y="0"/>
                  </a:moveTo>
                  <a:lnTo>
                    <a:pt x="24" y="35"/>
                  </a:lnTo>
                  <a:lnTo>
                    <a:pt x="32" y="44"/>
                  </a:lnTo>
                  <a:lnTo>
                    <a:pt x="48" y="44"/>
                  </a:lnTo>
                  <a:lnTo>
                    <a:pt x="56" y="44"/>
                  </a:lnTo>
                  <a:lnTo>
                    <a:pt x="64" y="44"/>
                  </a:lnTo>
                  <a:lnTo>
                    <a:pt x="64" y="53"/>
                  </a:lnTo>
                  <a:lnTo>
                    <a:pt x="80" y="53"/>
                  </a:lnTo>
                  <a:lnTo>
                    <a:pt x="88" y="62"/>
                  </a:lnTo>
                  <a:lnTo>
                    <a:pt x="96" y="79"/>
                  </a:lnTo>
                  <a:lnTo>
                    <a:pt x="96" y="88"/>
                  </a:lnTo>
                  <a:lnTo>
                    <a:pt x="96" y="97"/>
                  </a:lnTo>
                  <a:lnTo>
                    <a:pt x="9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89" name="Freeform 743"/>
            <p:cNvSpPr>
              <a:spLocks/>
            </p:cNvSpPr>
            <p:nvPr/>
          </p:nvSpPr>
          <p:spPr bwMode="auto">
            <a:xfrm>
              <a:off x="1988" y="3270"/>
              <a:ext cx="40" cy="132"/>
            </a:xfrm>
            <a:custGeom>
              <a:avLst/>
              <a:gdLst>
                <a:gd name="T0" fmla="*/ 40 w 40"/>
                <a:gd name="T1" fmla="*/ 0 h 132"/>
                <a:gd name="T2" fmla="*/ 40 w 40"/>
                <a:gd name="T3" fmla="*/ 9 h 132"/>
                <a:gd name="T4" fmla="*/ 40 w 40"/>
                <a:gd name="T5" fmla="*/ 18 h 132"/>
                <a:gd name="T6" fmla="*/ 40 w 40"/>
                <a:gd name="T7" fmla="*/ 35 h 132"/>
                <a:gd name="T8" fmla="*/ 40 w 40"/>
                <a:gd name="T9" fmla="*/ 44 h 132"/>
                <a:gd name="T10" fmla="*/ 32 w 40"/>
                <a:gd name="T11" fmla="*/ 53 h 132"/>
                <a:gd name="T12" fmla="*/ 16 w 40"/>
                <a:gd name="T13" fmla="*/ 70 h 132"/>
                <a:gd name="T14" fmla="*/ 16 w 40"/>
                <a:gd name="T15" fmla="*/ 79 h 132"/>
                <a:gd name="T16" fmla="*/ 8 w 40"/>
                <a:gd name="T17" fmla="*/ 88 h 132"/>
                <a:gd name="T18" fmla="*/ 8 w 40"/>
                <a:gd name="T19" fmla="*/ 105 h 132"/>
                <a:gd name="T20" fmla="*/ 0 w 40"/>
                <a:gd name="T21" fmla="*/ 105 h 132"/>
                <a:gd name="T22" fmla="*/ 0 w 40"/>
                <a:gd name="T23" fmla="*/ 114 h 132"/>
                <a:gd name="T24" fmla="*/ 0 w 40"/>
                <a:gd name="T25" fmla="*/ 123 h 132"/>
                <a:gd name="T26" fmla="*/ 0 w 40"/>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132"/>
                <a:gd name="T44" fmla="*/ 40 w 40"/>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132">
                  <a:moveTo>
                    <a:pt x="40" y="0"/>
                  </a:moveTo>
                  <a:lnTo>
                    <a:pt x="40" y="9"/>
                  </a:lnTo>
                  <a:lnTo>
                    <a:pt x="40" y="18"/>
                  </a:lnTo>
                  <a:lnTo>
                    <a:pt x="40" y="35"/>
                  </a:lnTo>
                  <a:lnTo>
                    <a:pt x="40" y="44"/>
                  </a:lnTo>
                  <a:lnTo>
                    <a:pt x="32" y="53"/>
                  </a:lnTo>
                  <a:lnTo>
                    <a:pt x="16" y="70"/>
                  </a:lnTo>
                  <a:lnTo>
                    <a:pt x="16" y="79"/>
                  </a:lnTo>
                  <a:lnTo>
                    <a:pt x="8" y="88"/>
                  </a:lnTo>
                  <a:lnTo>
                    <a:pt x="8" y="105"/>
                  </a:lnTo>
                  <a:lnTo>
                    <a:pt x="0" y="105"/>
                  </a:lnTo>
                  <a:lnTo>
                    <a:pt x="0" y="114"/>
                  </a:lnTo>
                  <a:lnTo>
                    <a:pt x="0" y="123"/>
                  </a:lnTo>
                  <a:lnTo>
                    <a:pt x="0"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90" name="Freeform 744"/>
            <p:cNvSpPr>
              <a:spLocks/>
            </p:cNvSpPr>
            <p:nvPr/>
          </p:nvSpPr>
          <p:spPr bwMode="auto">
            <a:xfrm>
              <a:off x="1948" y="3305"/>
              <a:ext cx="40" cy="88"/>
            </a:xfrm>
            <a:custGeom>
              <a:avLst/>
              <a:gdLst>
                <a:gd name="T0" fmla="*/ 0 w 40"/>
                <a:gd name="T1" fmla="*/ 0 h 88"/>
                <a:gd name="T2" fmla="*/ 0 w 40"/>
                <a:gd name="T3" fmla="*/ 26 h 88"/>
                <a:gd name="T4" fmla="*/ 8 w 40"/>
                <a:gd name="T5" fmla="*/ 35 h 88"/>
                <a:gd name="T6" fmla="*/ 16 w 40"/>
                <a:gd name="T7" fmla="*/ 44 h 88"/>
                <a:gd name="T8" fmla="*/ 32 w 40"/>
                <a:gd name="T9" fmla="*/ 44 h 88"/>
                <a:gd name="T10" fmla="*/ 32 w 40"/>
                <a:gd name="T11" fmla="*/ 62 h 88"/>
                <a:gd name="T12" fmla="*/ 40 w 40"/>
                <a:gd name="T13" fmla="*/ 62 h 88"/>
                <a:gd name="T14" fmla="*/ 40 w 40"/>
                <a:gd name="T15" fmla="*/ 70 h 88"/>
                <a:gd name="T16" fmla="*/ 40 w 40"/>
                <a:gd name="T17" fmla="*/ 79 h 88"/>
                <a:gd name="T18" fmla="*/ 4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0" y="0"/>
                  </a:moveTo>
                  <a:lnTo>
                    <a:pt x="0" y="26"/>
                  </a:lnTo>
                  <a:lnTo>
                    <a:pt x="8" y="35"/>
                  </a:lnTo>
                  <a:lnTo>
                    <a:pt x="16" y="44"/>
                  </a:lnTo>
                  <a:lnTo>
                    <a:pt x="32" y="44"/>
                  </a:lnTo>
                  <a:lnTo>
                    <a:pt x="32" y="62"/>
                  </a:lnTo>
                  <a:lnTo>
                    <a:pt x="40" y="62"/>
                  </a:lnTo>
                  <a:lnTo>
                    <a:pt x="40" y="70"/>
                  </a:lnTo>
                  <a:lnTo>
                    <a:pt x="40" y="79"/>
                  </a:lnTo>
                  <a:lnTo>
                    <a:pt x="4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91" name="Freeform 745"/>
            <p:cNvSpPr>
              <a:spLocks/>
            </p:cNvSpPr>
            <p:nvPr/>
          </p:nvSpPr>
          <p:spPr bwMode="auto">
            <a:xfrm>
              <a:off x="1900" y="3279"/>
              <a:ext cx="64" cy="140"/>
            </a:xfrm>
            <a:custGeom>
              <a:avLst/>
              <a:gdLst>
                <a:gd name="T0" fmla="*/ 0 w 64"/>
                <a:gd name="T1" fmla="*/ 0 h 140"/>
                <a:gd name="T2" fmla="*/ 16 w 64"/>
                <a:gd name="T3" fmla="*/ 61 h 140"/>
                <a:gd name="T4" fmla="*/ 24 w 64"/>
                <a:gd name="T5" fmla="*/ 70 h 140"/>
                <a:gd name="T6" fmla="*/ 32 w 64"/>
                <a:gd name="T7" fmla="*/ 79 h 140"/>
                <a:gd name="T8" fmla="*/ 32 w 64"/>
                <a:gd name="T9" fmla="*/ 105 h 140"/>
                <a:gd name="T10" fmla="*/ 40 w 64"/>
                <a:gd name="T11" fmla="*/ 114 h 140"/>
                <a:gd name="T12" fmla="*/ 40 w 64"/>
                <a:gd name="T13" fmla="*/ 123 h 140"/>
                <a:gd name="T14" fmla="*/ 56 w 64"/>
                <a:gd name="T15" fmla="*/ 123 h 140"/>
                <a:gd name="T16" fmla="*/ 64 w 64"/>
                <a:gd name="T17" fmla="*/ 123 h 140"/>
                <a:gd name="T18" fmla="*/ 64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0" y="0"/>
                  </a:moveTo>
                  <a:lnTo>
                    <a:pt x="16" y="61"/>
                  </a:lnTo>
                  <a:lnTo>
                    <a:pt x="24" y="70"/>
                  </a:lnTo>
                  <a:lnTo>
                    <a:pt x="32" y="79"/>
                  </a:lnTo>
                  <a:lnTo>
                    <a:pt x="32" y="105"/>
                  </a:lnTo>
                  <a:lnTo>
                    <a:pt x="40" y="114"/>
                  </a:lnTo>
                  <a:lnTo>
                    <a:pt x="40" y="123"/>
                  </a:lnTo>
                  <a:lnTo>
                    <a:pt x="56" y="123"/>
                  </a:lnTo>
                  <a:lnTo>
                    <a:pt x="64" y="123"/>
                  </a:lnTo>
                  <a:lnTo>
                    <a:pt x="64"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92" name="Freeform 746"/>
            <p:cNvSpPr>
              <a:spLocks/>
            </p:cNvSpPr>
            <p:nvPr/>
          </p:nvSpPr>
          <p:spPr bwMode="auto">
            <a:xfrm>
              <a:off x="1852" y="3226"/>
              <a:ext cx="104" cy="193"/>
            </a:xfrm>
            <a:custGeom>
              <a:avLst/>
              <a:gdLst>
                <a:gd name="T0" fmla="*/ 104 w 104"/>
                <a:gd name="T1" fmla="*/ 0 h 193"/>
                <a:gd name="T2" fmla="*/ 80 w 104"/>
                <a:gd name="T3" fmla="*/ 18 h 193"/>
                <a:gd name="T4" fmla="*/ 72 w 104"/>
                <a:gd name="T5" fmla="*/ 35 h 193"/>
                <a:gd name="T6" fmla="*/ 64 w 104"/>
                <a:gd name="T7" fmla="*/ 44 h 193"/>
                <a:gd name="T8" fmla="*/ 64 w 104"/>
                <a:gd name="T9" fmla="*/ 53 h 193"/>
                <a:gd name="T10" fmla="*/ 48 w 104"/>
                <a:gd name="T11" fmla="*/ 53 h 193"/>
                <a:gd name="T12" fmla="*/ 48 w 104"/>
                <a:gd name="T13" fmla="*/ 62 h 193"/>
                <a:gd name="T14" fmla="*/ 40 w 104"/>
                <a:gd name="T15" fmla="*/ 62 h 193"/>
                <a:gd name="T16" fmla="*/ 32 w 104"/>
                <a:gd name="T17" fmla="*/ 79 h 193"/>
                <a:gd name="T18" fmla="*/ 32 w 104"/>
                <a:gd name="T19" fmla="*/ 88 h 193"/>
                <a:gd name="T20" fmla="*/ 16 w 104"/>
                <a:gd name="T21" fmla="*/ 88 h 193"/>
                <a:gd name="T22" fmla="*/ 16 w 104"/>
                <a:gd name="T23" fmla="*/ 97 h 193"/>
                <a:gd name="T24" fmla="*/ 8 w 104"/>
                <a:gd name="T25" fmla="*/ 97 h 193"/>
                <a:gd name="T26" fmla="*/ 8 w 104"/>
                <a:gd name="T27" fmla="*/ 114 h 193"/>
                <a:gd name="T28" fmla="*/ 8 w 104"/>
                <a:gd name="T29" fmla="*/ 123 h 193"/>
                <a:gd name="T30" fmla="*/ 0 w 104"/>
                <a:gd name="T31" fmla="*/ 132 h 193"/>
                <a:gd name="T32" fmla="*/ 0 w 104"/>
                <a:gd name="T33" fmla="*/ 149 h 193"/>
                <a:gd name="T34" fmla="*/ 0 w 104"/>
                <a:gd name="T35" fmla="*/ 158 h 193"/>
                <a:gd name="T36" fmla="*/ 0 w 104"/>
                <a:gd name="T37" fmla="*/ 167 h 193"/>
                <a:gd name="T38" fmla="*/ 0 w 104"/>
                <a:gd name="T39" fmla="*/ 176 h 193"/>
                <a:gd name="T40" fmla="*/ 0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104" y="0"/>
                  </a:moveTo>
                  <a:lnTo>
                    <a:pt x="80" y="18"/>
                  </a:lnTo>
                  <a:lnTo>
                    <a:pt x="72" y="35"/>
                  </a:lnTo>
                  <a:lnTo>
                    <a:pt x="64" y="44"/>
                  </a:lnTo>
                  <a:lnTo>
                    <a:pt x="64" y="53"/>
                  </a:lnTo>
                  <a:lnTo>
                    <a:pt x="48" y="53"/>
                  </a:lnTo>
                  <a:lnTo>
                    <a:pt x="48" y="62"/>
                  </a:lnTo>
                  <a:lnTo>
                    <a:pt x="40" y="62"/>
                  </a:lnTo>
                  <a:lnTo>
                    <a:pt x="32" y="79"/>
                  </a:lnTo>
                  <a:lnTo>
                    <a:pt x="32" y="88"/>
                  </a:lnTo>
                  <a:lnTo>
                    <a:pt x="16" y="88"/>
                  </a:lnTo>
                  <a:lnTo>
                    <a:pt x="16" y="97"/>
                  </a:lnTo>
                  <a:lnTo>
                    <a:pt x="8" y="97"/>
                  </a:lnTo>
                  <a:lnTo>
                    <a:pt x="8" y="114"/>
                  </a:lnTo>
                  <a:lnTo>
                    <a:pt x="8" y="123"/>
                  </a:lnTo>
                  <a:lnTo>
                    <a:pt x="0" y="132"/>
                  </a:lnTo>
                  <a:lnTo>
                    <a:pt x="0" y="149"/>
                  </a:lnTo>
                  <a:lnTo>
                    <a:pt x="0" y="158"/>
                  </a:lnTo>
                  <a:lnTo>
                    <a:pt x="0" y="167"/>
                  </a:lnTo>
                  <a:lnTo>
                    <a:pt x="0" y="176"/>
                  </a:lnTo>
                  <a:lnTo>
                    <a:pt x="0"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93" name="Freeform 747"/>
            <p:cNvSpPr>
              <a:spLocks/>
            </p:cNvSpPr>
            <p:nvPr/>
          </p:nvSpPr>
          <p:spPr bwMode="auto">
            <a:xfrm>
              <a:off x="2044" y="3305"/>
              <a:ext cx="16" cy="106"/>
            </a:xfrm>
            <a:custGeom>
              <a:avLst/>
              <a:gdLst>
                <a:gd name="T0" fmla="*/ 8 w 16"/>
                <a:gd name="T1" fmla="*/ 0 h 106"/>
                <a:gd name="T2" fmla="*/ 8 w 16"/>
                <a:gd name="T3" fmla="*/ 9 h 106"/>
                <a:gd name="T4" fmla="*/ 8 w 16"/>
                <a:gd name="T5" fmla="*/ 26 h 106"/>
                <a:gd name="T6" fmla="*/ 8 w 16"/>
                <a:gd name="T7" fmla="*/ 35 h 106"/>
                <a:gd name="T8" fmla="*/ 0 w 16"/>
                <a:gd name="T9" fmla="*/ 35 h 106"/>
                <a:gd name="T10" fmla="*/ 0 w 16"/>
                <a:gd name="T11" fmla="*/ 44 h 106"/>
                <a:gd name="T12" fmla="*/ 0 w 16"/>
                <a:gd name="T13" fmla="*/ 62 h 106"/>
                <a:gd name="T14" fmla="*/ 8 w 16"/>
                <a:gd name="T15" fmla="*/ 70 h 106"/>
                <a:gd name="T16" fmla="*/ 8 w 16"/>
                <a:gd name="T17" fmla="*/ 79 h 106"/>
                <a:gd name="T18" fmla="*/ 16 w 16"/>
                <a:gd name="T19" fmla="*/ 88 h 106"/>
                <a:gd name="T20" fmla="*/ 16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0" y="35"/>
                  </a:lnTo>
                  <a:lnTo>
                    <a:pt x="0" y="44"/>
                  </a:lnTo>
                  <a:lnTo>
                    <a:pt x="0" y="62"/>
                  </a:lnTo>
                  <a:lnTo>
                    <a:pt x="8" y="70"/>
                  </a:lnTo>
                  <a:lnTo>
                    <a:pt x="8" y="79"/>
                  </a:lnTo>
                  <a:lnTo>
                    <a:pt x="16" y="88"/>
                  </a:lnTo>
                  <a:lnTo>
                    <a:pt x="16"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94" name="Freeform 748"/>
            <p:cNvSpPr>
              <a:spLocks/>
            </p:cNvSpPr>
            <p:nvPr/>
          </p:nvSpPr>
          <p:spPr bwMode="auto">
            <a:xfrm>
              <a:off x="2020" y="3375"/>
              <a:ext cx="8" cy="62"/>
            </a:xfrm>
            <a:custGeom>
              <a:avLst/>
              <a:gdLst>
                <a:gd name="T0" fmla="*/ 8 w 8"/>
                <a:gd name="T1" fmla="*/ 0 h 62"/>
                <a:gd name="T2" fmla="*/ 0 w 8"/>
                <a:gd name="T3" fmla="*/ 9 h 62"/>
                <a:gd name="T4" fmla="*/ 0 w 8"/>
                <a:gd name="T5" fmla="*/ 18 h 62"/>
                <a:gd name="T6" fmla="*/ 0 w 8"/>
                <a:gd name="T7" fmla="*/ 27 h 62"/>
                <a:gd name="T8" fmla="*/ 0 w 8"/>
                <a:gd name="T9" fmla="*/ 44 h 62"/>
                <a:gd name="T10" fmla="*/ 0 w 8"/>
                <a:gd name="T11" fmla="*/ 53 h 62"/>
                <a:gd name="T12" fmla="*/ 0 w 8"/>
                <a:gd name="T13" fmla="*/ 62 h 62"/>
                <a:gd name="T14" fmla="*/ 0 60000 65536"/>
                <a:gd name="T15" fmla="*/ 0 60000 65536"/>
                <a:gd name="T16" fmla="*/ 0 60000 65536"/>
                <a:gd name="T17" fmla="*/ 0 60000 65536"/>
                <a:gd name="T18" fmla="*/ 0 60000 65536"/>
                <a:gd name="T19" fmla="*/ 0 60000 65536"/>
                <a:gd name="T20" fmla="*/ 0 60000 65536"/>
                <a:gd name="T21" fmla="*/ 0 w 8"/>
                <a:gd name="T22" fmla="*/ 0 h 62"/>
                <a:gd name="T23" fmla="*/ 8 w 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62">
                  <a:moveTo>
                    <a:pt x="8" y="0"/>
                  </a:moveTo>
                  <a:lnTo>
                    <a:pt x="0" y="9"/>
                  </a:lnTo>
                  <a:lnTo>
                    <a:pt x="0" y="18"/>
                  </a:lnTo>
                  <a:lnTo>
                    <a:pt x="0" y="27"/>
                  </a:lnTo>
                  <a:lnTo>
                    <a:pt x="0" y="44"/>
                  </a:lnTo>
                  <a:lnTo>
                    <a:pt x="0" y="53"/>
                  </a:lnTo>
                  <a:lnTo>
                    <a:pt x="0"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95" name="Freeform 749"/>
            <p:cNvSpPr>
              <a:spLocks/>
            </p:cNvSpPr>
            <p:nvPr/>
          </p:nvSpPr>
          <p:spPr bwMode="auto">
            <a:xfrm>
              <a:off x="2060" y="3340"/>
              <a:ext cx="40" cy="79"/>
            </a:xfrm>
            <a:custGeom>
              <a:avLst/>
              <a:gdLst>
                <a:gd name="T0" fmla="*/ 8 w 40"/>
                <a:gd name="T1" fmla="*/ 0 h 79"/>
                <a:gd name="T2" fmla="*/ 0 w 40"/>
                <a:gd name="T3" fmla="*/ 9 h 79"/>
                <a:gd name="T4" fmla="*/ 8 w 40"/>
                <a:gd name="T5" fmla="*/ 18 h 79"/>
                <a:gd name="T6" fmla="*/ 8 w 40"/>
                <a:gd name="T7" fmla="*/ 35 h 79"/>
                <a:gd name="T8" fmla="*/ 24 w 40"/>
                <a:gd name="T9" fmla="*/ 35 h 79"/>
                <a:gd name="T10" fmla="*/ 32 w 40"/>
                <a:gd name="T11" fmla="*/ 44 h 79"/>
                <a:gd name="T12" fmla="*/ 40 w 40"/>
                <a:gd name="T13" fmla="*/ 53 h 79"/>
                <a:gd name="T14" fmla="*/ 40 w 40"/>
                <a:gd name="T15" fmla="*/ 62 h 79"/>
                <a:gd name="T16" fmla="*/ 4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8" y="0"/>
                  </a:moveTo>
                  <a:lnTo>
                    <a:pt x="0" y="9"/>
                  </a:lnTo>
                  <a:lnTo>
                    <a:pt x="8" y="18"/>
                  </a:lnTo>
                  <a:lnTo>
                    <a:pt x="8" y="35"/>
                  </a:lnTo>
                  <a:lnTo>
                    <a:pt x="24" y="35"/>
                  </a:lnTo>
                  <a:lnTo>
                    <a:pt x="32" y="44"/>
                  </a:lnTo>
                  <a:lnTo>
                    <a:pt x="40" y="53"/>
                  </a:lnTo>
                  <a:lnTo>
                    <a:pt x="40" y="62"/>
                  </a:lnTo>
                  <a:lnTo>
                    <a:pt x="4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96" name="Freeform 750"/>
            <p:cNvSpPr>
              <a:spLocks/>
            </p:cNvSpPr>
            <p:nvPr/>
          </p:nvSpPr>
          <p:spPr bwMode="auto">
            <a:xfrm>
              <a:off x="2060" y="3288"/>
              <a:ext cx="64" cy="70"/>
            </a:xfrm>
            <a:custGeom>
              <a:avLst/>
              <a:gdLst>
                <a:gd name="T0" fmla="*/ 0 w 64"/>
                <a:gd name="T1" fmla="*/ 0 h 70"/>
                <a:gd name="T2" fmla="*/ 8 w 64"/>
                <a:gd name="T3" fmla="*/ 0 h 70"/>
                <a:gd name="T4" fmla="*/ 24 w 64"/>
                <a:gd name="T5" fmla="*/ 0 h 70"/>
                <a:gd name="T6" fmla="*/ 32 w 64"/>
                <a:gd name="T7" fmla="*/ 17 h 70"/>
                <a:gd name="T8" fmla="*/ 40 w 64"/>
                <a:gd name="T9" fmla="*/ 17 h 70"/>
                <a:gd name="T10" fmla="*/ 40 w 64"/>
                <a:gd name="T11" fmla="*/ 26 h 70"/>
                <a:gd name="T12" fmla="*/ 56 w 64"/>
                <a:gd name="T13" fmla="*/ 26 h 70"/>
                <a:gd name="T14" fmla="*/ 56 w 64"/>
                <a:gd name="T15" fmla="*/ 35 h 70"/>
                <a:gd name="T16" fmla="*/ 56 w 64"/>
                <a:gd name="T17" fmla="*/ 52 h 70"/>
                <a:gd name="T18" fmla="*/ 64 w 64"/>
                <a:gd name="T19" fmla="*/ 61 h 70"/>
                <a:gd name="T20" fmla="*/ 64 w 64"/>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70"/>
                <a:gd name="T35" fmla="*/ 64 w 64"/>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70">
                  <a:moveTo>
                    <a:pt x="0" y="0"/>
                  </a:moveTo>
                  <a:lnTo>
                    <a:pt x="8" y="0"/>
                  </a:lnTo>
                  <a:lnTo>
                    <a:pt x="24" y="0"/>
                  </a:lnTo>
                  <a:lnTo>
                    <a:pt x="32" y="17"/>
                  </a:lnTo>
                  <a:lnTo>
                    <a:pt x="40" y="17"/>
                  </a:lnTo>
                  <a:lnTo>
                    <a:pt x="40" y="26"/>
                  </a:lnTo>
                  <a:lnTo>
                    <a:pt x="56" y="26"/>
                  </a:lnTo>
                  <a:lnTo>
                    <a:pt x="56" y="35"/>
                  </a:lnTo>
                  <a:lnTo>
                    <a:pt x="56" y="52"/>
                  </a:lnTo>
                  <a:lnTo>
                    <a:pt x="64" y="61"/>
                  </a:lnTo>
                  <a:lnTo>
                    <a:pt x="64"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97" name="Freeform 751"/>
            <p:cNvSpPr>
              <a:spLocks/>
            </p:cNvSpPr>
            <p:nvPr/>
          </p:nvSpPr>
          <p:spPr bwMode="auto">
            <a:xfrm>
              <a:off x="1788" y="3331"/>
              <a:ext cx="72" cy="80"/>
            </a:xfrm>
            <a:custGeom>
              <a:avLst/>
              <a:gdLst>
                <a:gd name="T0" fmla="*/ 72 w 72"/>
                <a:gd name="T1" fmla="*/ 0 h 80"/>
                <a:gd name="T2" fmla="*/ 72 w 72"/>
                <a:gd name="T3" fmla="*/ 9 h 80"/>
                <a:gd name="T4" fmla="*/ 64 w 72"/>
                <a:gd name="T5" fmla="*/ 9 h 80"/>
                <a:gd name="T6" fmla="*/ 56 w 72"/>
                <a:gd name="T7" fmla="*/ 9 h 80"/>
                <a:gd name="T8" fmla="*/ 40 w 72"/>
                <a:gd name="T9" fmla="*/ 18 h 80"/>
                <a:gd name="T10" fmla="*/ 32 w 72"/>
                <a:gd name="T11" fmla="*/ 36 h 80"/>
                <a:gd name="T12" fmla="*/ 24 w 72"/>
                <a:gd name="T13" fmla="*/ 44 h 80"/>
                <a:gd name="T14" fmla="*/ 8 w 72"/>
                <a:gd name="T15" fmla="*/ 53 h 80"/>
                <a:gd name="T16" fmla="*/ 8 w 72"/>
                <a:gd name="T17" fmla="*/ 62 h 80"/>
                <a:gd name="T18" fmla="*/ 8 w 72"/>
                <a:gd name="T19" fmla="*/ 80 h 80"/>
                <a:gd name="T20" fmla="*/ 0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72" y="0"/>
                  </a:moveTo>
                  <a:lnTo>
                    <a:pt x="72" y="9"/>
                  </a:lnTo>
                  <a:lnTo>
                    <a:pt x="64" y="9"/>
                  </a:lnTo>
                  <a:lnTo>
                    <a:pt x="56" y="9"/>
                  </a:lnTo>
                  <a:lnTo>
                    <a:pt x="40" y="18"/>
                  </a:lnTo>
                  <a:lnTo>
                    <a:pt x="32" y="36"/>
                  </a:lnTo>
                  <a:lnTo>
                    <a:pt x="24" y="44"/>
                  </a:lnTo>
                  <a:lnTo>
                    <a:pt x="8" y="53"/>
                  </a:lnTo>
                  <a:lnTo>
                    <a:pt x="8" y="62"/>
                  </a:lnTo>
                  <a:lnTo>
                    <a:pt x="8" y="80"/>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98" name="Freeform 752"/>
            <p:cNvSpPr>
              <a:spLocks/>
            </p:cNvSpPr>
            <p:nvPr/>
          </p:nvSpPr>
          <p:spPr bwMode="auto">
            <a:xfrm>
              <a:off x="1860" y="3323"/>
              <a:ext cx="40" cy="105"/>
            </a:xfrm>
            <a:custGeom>
              <a:avLst/>
              <a:gdLst>
                <a:gd name="T0" fmla="*/ 0 w 40"/>
                <a:gd name="T1" fmla="*/ 0 h 105"/>
                <a:gd name="T2" fmla="*/ 8 w 40"/>
                <a:gd name="T3" fmla="*/ 17 h 105"/>
                <a:gd name="T4" fmla="*/ 8 w 40"/>
                <a:gd name="T5" fmla="*/ 26 h 105"/>
                <a:gd name="T6" fmla="*/ 8 w 40"/>
                <a:gd name="T7" fmla="*/ 35 h 105"/>
                <a:gd name="T8" fmla="*/ 24 w 40"/>
                <a:gd name="T9" fmla="*/ 35 h 105"/>
                <a:gd name="T10" fmla="*/ 24 w 40"/>
                <a:gd name="T11" fmla="*/ 52 h 105"/>
                <a:gd name="T12" fmla="*/ 32 w 40"/>
                <a:gd name="T13" fmla="*/ 61 h 105"/>
                <a:gd name="T14" fmla="*/ 40 w 40"/>
                <a:gd name="T15" fmla="*/ 70 h 105"/>
                <a:gd name="T16" fmla="*/ 40 w 40"/>
                <a:gd name="T17" fmla="*/ 79 h 105"/>
                <a:gd name="T18" fmla="*/ 40 w 40"/>
                <a:gd name="T19" fmla="*/ 96 h 105"/>
                <a:gd name="T20" fmla="*/ 4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0" y="0"/>
                  </a:moveTo>
                  <a:lnTo>
                    <a:pt x="8" y="17"/>
                  </a:lnTo>
                  <a:lnTo>
                    <a:pt x="8" y="26"/>
                  </a:lnTo>
                  <a:lnTo>
                    <a:pt x="8" y="35"/>
                  </a:lnTo>
                  <a:lnTo>
                    <a:pt x="24" y="35"/>
                  </a:lnTo>
                  <a:lnTo>
                    <a:pt x="24" y="52"/>
                  </a:lnTo>
                  <a:lnTo>
                    <a:pt x="32" y="61"/>
                  </a:lnTo>
                  <a:lnTo>
                    <a:pt x="40" y="70"/>
                  </a:lnTo>
                  <a:lnTo>
                    <a:pt x="40" y="79"/>
                  </a:lnTo>
                  <a:lnTo>
                    <a:pt x="40" y="96"/>
                  </a:lnTo>
                  <a:lnTo>
                    <a:pt x="4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99" name="Freeform 753"/>
            <p:cNvSpPr>
              <a:spLocks/>
            </p:cNvSpPr>
            <p:nvPr/>
          </p:nvSpPr>
          <p:spPr bwMode="auto">
            <a:xfrm>
              <a:off x="1796" y="3411"/>
              <a:ext cx="48" cy="70"/>
            </a:xfrm>
            <a:custGeom>
              <a:avLst/>
              <a:gdLst>
                <a:gd name="T0" fmla="*/ 48 w 48"/>
                <a:gd name="T1" fmla="*/ 0 h 70"/>
                <a:gd name="T2" fmla="*/ 48 w 48"/>
                <a:gd name="T3" fmla="*/ 8 h 70"/>
                <a:gd name="T4" fmla="*/ 32 w 48"/>
                <a:gd name="T5" fmla="*/ 8 h 70"/>
                <a:gd name="T6" fmla="*/ 24 w 48"/>
                <a:gd name="T7" fmla="*/ 17 h 70"/>
                <a:gd name="T8" fmla="*/ 16 w 48"/>
                <a:gd name="T9" fmla="*/ 17 h 70"/>
                <a:gd name="T10" fmla="*/ 16 w 48"/>
                <a:gd name="T11" fmla="*/ 35 h 70"/>
                <a:gd name="T12" fmla="*/ 0 w 48"/>
                <a:gd name="T13" fmla="*/ 44 h 70"/>
                <a:gd name="T14" fmla="*/ 0 w 48"/>
                <a:gd name="T15" fmla="*/ 52 h 70"/>
                <a:gd name="T16" fmla="*/ 0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48" y="0"/>
                  </a:moveTo>
                  <a:lnTo>
                    <a:pt x="48" y="8"/>
                  </a:lnTo>
                  <a:lnTo>
                    <a:pt x="32" y="8"/>
                  </a:lnTo>
                  <a:lnTo>
                    <a:pt x="24" y="17"/>
                  </a:lnTo>
                  <a:lnTo>
                    <a:pt x="16" y="17"/>
                  </a:lnTo>
                  <a:lnTo>
                    <a:pt x="16" y="35"/>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00" name="Freeform 754"/>
            <p:cNvSpPr>
              <a:spLocks/>
            </p:cNvSpPr>
            <p:nvPr/>
          </p:nvSpPr>
          <p:spPr bwMode="auto">
            <a:xfrm>
              <a:off x="1908" y="3419"/>
              <a:ext cx="24" cy="71"/>
            </a:xfrm>
            <a:custGeom>
              <a:avLst/>
              <a:gdLst>
                <a:gd name="T0" fmla="*/ 24 w 24"/>
                <a:gd name="T1" fmla="*/ 0 h 71"/>
                <a:gd name="T2" fmla="*/ 24 w 24"/>
                <a:gd name="T3" fmla="*/ 9 h 71"/>
                <a:gd name="T4" fmla="*/ 16 w 24"/>
                <a:gd name="T5" fmla="*/ 27 h 71"/>
                <a:gd name="T6" fmla="*/ 8 w 24"/>
                <a:gd name="T7" fmla="*/ 36 h 71"/>
                <a:gd name="T8" fmla="*/ 8 w 24"/>
                <a:gd name="T9" fmla="*/ 44 h 71"/>
                <a:gd name="T10" fmla="*/ 8 w 24"/>
                <a:gd name="T11" fmla="*/ 62 h 71"/>
                <a:gd name="T12" fmla="*/ 0 w 24"/>
                <a:gd name="T13" fmla="*/ 62 h 71"/>
                <a:gd name="T14" fmla="*/ 0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24" y="0"/>
                  </a:moveTo>
                  <a:lnTo>
                    <a:pt x="24" y="9"/>
                  </a:lnTo>
                  <a:lnTo>
                    <a:pt x="16" y="27"/>
                  </a:lnTo>
                  <a:lnTo>
                    <a:pt x="8" y="36"/>
                  </a:lnTo>
                  <a:lnTo>
                    <a:pt x="8" y="44"/>
                  </a:lnTo>
                  <a:lnTo>
                    <a:pt x="8" y="62"/>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01" name="Freeform 755"/>
            <p:cNvSpPr>
              <a:spLocks/>
            </p:cNvSpPr>
            <p:nvPr/>
          </p:nvSpPr>
          <p:spPr bwMode="auto">
            <a:xfrm>
              <a:off x="2012" y="3419"/>
              <a:ext cx="48" cy="71"/>
            </a:xfrm>
            <a:custGeom>
              <a:avLst/>
              <a:gdLst>
                <a:gd name="T0" fmla="*/ 0 w 48"/>
                <a:gd name="T1" fmla="*/ 0 h 71"/>
                <a:gd name="T2" fmla="*/ 8 w 48"/>
                <a:gd name="T3" fmla="*/ 9 h 71"/>
                <a:gd name="T4" fmla="*/ 16 w 48"/>
                <a:gd name="T5" fmla="*/ 27 h 71"/>
                <a:gd name="T6" fmla="*/ 32 w 48"/>
                <a:gd name="T7" fmla="*/ 36 h 71"/>
                <a:gd name="T8" fmla="*/ 40 w 48"/>
                <a:gd name="T9" fmla="*/ 44 h 71"/>
                <a:gd name="T10" fmla="*/ 48 w 48"/>
                <a:gd name="T11" fmla="*/ 44 h 71"/>
                <a:gd name="T12" fmla="*/ 48 w 48"/>
                <a:gd name="T13" fmla="*/ 62 h 71"/>
                <a:gd name="T14" fmla="*/ 48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0" y="0"/>
                  </a:moveTo>
                  <a:lnTo>
                    <a:pt x="8" y="9"/>
                  </a:lnTo>
                  <a:lnTo>
                    <a:pt x="16" y="27"/>
                  </a:lnTo>
                  <a:lnTo>
                    <a:pt x="32" y="36"/>
                  </a:lnTo>
                  <a:lnTo>
                    <a:pt x="40" y="44"/>
                  </a:lnTo>
                  <a:lnTo>
                    <a:pt x="48" y="44"/>
                  </a:lnTo>
                  <a:lnTo>
                    <a:pt x="48" y="62"/>
                  </a:lnTo>
                  <a:lnTo>
                    <a:pt x="48"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02" name="Freeform 756"/>
            <p:cNvSpPr>
              <a:spLocks/>
            </p:cNvSpPr>
            <p:nvPr/>
          </p:nvSpPr>
          <p:spPr bwMode="auto">
            <a:xfrm>
              <a:off x="1980" y="3367"/>
              <a:ext cx="72" cy="123"/>
            </a:xfrm>
            <a:custGeom>
              <a:avLst/>
              <a:gdLst>
                <a:gd name="T0" fmla="*/ 64 w 72"/>
                <a:gd name="T1" fmla="*/ 0 h 123"/>
                <a:gd name="T2" fmla="*/ 72 w 72"/>
                <a:gd name="T3" fmla="*/ 8 h 123"/>
                <a:gd name="T4" fmla="*/ 64 w 72"/>
                <a:gd name="T5" fmla="*/ 17 h 123"/>
                <a:gd name="T6" fmla="*/ 64 w 72"/>
                <a:gd name="T7" fmla="*/ 26 h 123"/>
                <a:gd name="T8" fmla="*/ 48 w 72"/>
                <a:gd name="T9" fmla="*/ 44 h 123"/>
                <a:gd name="T10" fmla="*/ 40 w 72"/>
                <a:gd name="T11" fmla="*/ 52 h 123"/>
                <a:gd name="T12" fmla="*/ 32 w 72"/>
                <a:gd name="T13" fmla="*/ 61 h 123"/>
                <a:gd name="T14" fmla="*/ 16 w 72"/>
                <a:gd name="T15" fmla="*/ 79 h 123"/>
                <a:gd name="T16" fmla="*/ 8 w 72"/>
                <a:gd name="T17" fmla="*/ 88 h 123"/>
                <a:gd name="T18" fmla="*/ 0 w 72"/>
                <a:gd name="T19" fmla="*/ 96 h 123"/>
                <a:gd name="T20" fmla="*/ 0 w 72"/>
                <a:gd name="T21" fmla="*/ 114 h 123"/>
                <a:gd name="T22" fmla="*/ 0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64" y="0"/>
                  </a:moveTo>
                  <a:lnTo>
                    <a:pt x="72" y="8"/>
                  </a:lnTo>
                  <a:lnTo>
                    <a:pt x="64" y="17"/>
                  </a:lnTo>
                  <a:lnTo>
                    <a:pt x="64" y="26"/>
                  </a:lnTo>
                  <a:lnTo>
                    <a:pt x="48" y="44"/>
                  </a:lnTo>
                  <a:lnTo>
                    <a:pt x="40" y="52"/>
                  </a:lnTo>
                  <a:lnTo>
                    <a:pt x="32" y="61"/>
                  </a:lnTo>
                  <a:lnTo>
                    <a:pt x="16" y="79"/>
                  </a:lnTo>
                  <a:lnTo>
                    <a:pt x="8" y="88"/>
                  </a:lnTo>
                  <a:lnTo>
                    <a:pt x="0" y="96"/>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03" name="Freeform 757"/>
            <p:cNvSpPr>
              <a:spLocks/>
            </p:cNvSpPr>
            <p:nvPr/>
          </p:nvSpPr>
          <p:spPr bwMode="auto">
            <a:xfrm>
              <a:off x="2092" y="3331"/>
              <a:ext cx="16" cy="115"/>
            </a:xfrm>
            <a:custGeom>
              <a:avLst/>
              <a:gdLst>
                <a:gd name="T0" fmla="*/ 16 w 16"/>
                <a:gd name="T1" fmla="*/ 0 h 115"/>
                <a:gd name="T2" fmla="*/ 0 w 16"/>
                <a:gd name="T3" fmla="*/ 18 h 115"/>
                <a:gd name="T4" fmla="*/ 0 w 16"/>
                <a:gd name="T5" fmla="*/ 36 h 115"/>
                <a:gd name="T6" fmla="*/ 0 w 16"/>
                <a:gd name="T7" fmla="*/ 44 h 115"/>
                <a:gd name="T8" fmla="*/ 0 w 16"/>
                <a:gd name="T9" fmla="*/ 53 h 115"/>
                <a:gd name="T10" fmla="*/ 16 w 16"/>
                <a:gd name="T11" fmla="*/ 62 h 115"/>
                <a:gd name="T12" fmla="*/ 16 w 16"/>
                <a:gd name="T13" fmla="*/ 80 h 115"/>
                <a:gd name="T14" fmla="*/ 16 w 16"/>
                <a:gd name="T15" fmla="*/ 88 h 115"/>
                <a:gd name="T16" fmla="*/ 16 w 16"/>
                <a:gd name="T17" fmla="*/ 97 h 115"/>
                <a:gd name="T18" fmla="*/ 16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16" y="0"/>
                  </a:moveTo>
                  <a:lnTo>
                    <a:pt x="0" y="18"/>
                  </a:lnTo>
                  <a:lnTo>
                    <a:pt x="0" y="36"/>
                  </a:lnTo>
                  <a:lnTo>
                    <a:pt x="0" y="44"/>
                  </a:lnTo>
                  <a:lnTo>
                    <a:pt x="0" y="53"/>
                  </a:lnTo>
                  <a:lnTo>
                    <a:pt x="16" y="62"/>
                  </a:lnTo>
                  <a:lnTo>
                    <a:pt x="16" y="80"/>
                  </a:lnTo>
                  <a:lnTo>
                    <a:pt x="16" y="88"/>
                  </a:lnTo>
                  <a:lnTo>
                    <a:pt x="16" y="97"/>
                  </a:lnTo>
                  <a:lnTo>
                    <a:pt x="1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04" name="Freeform 758"/>
            <p:cNvSpPr>
              <a:spLocks/>
            </p:cNvSpPr>
            <p:nvPr/>
          </p:nvSpPr>
          <p:spPr bwMode="auto">
            <a:xfrm>
              <a:off x="2076" y="3393"/>
              <a:ext cx="8" cy="97"/>
            </a:xfrm>
            <a:custGeom>
              <a:avLst/>
              <a:gdLst>
                <a:gd name="T0" fmla="*/ 8 w 8"/>
                <a:gd name="T1" fmla="*/ 0 h 97"/>
                <a:gd name="T2" fmla="*/ 8 w 8"/>
                <a:gd name="T3" fmla="*/ 18 h 97"/>
                <a:gd name="T4" fmla="*/ 0 w 8"/>
                <a:gd name="T5" fmla="*/ 26 h 97"/>
                <a:gd name="T6" fmla="*/ 0 w 8"/>
                <a:gd name="T7" fmla="*/ 35 h 97"/>
                <a:gd name="T8" fmla="*/ 0 w 8"/>
                <a:gd name="T9" fmla="*/ 53 h 97"/>
                <a:gd name="T10" fmla="*/ 0 w 8"/>
                <a:gd name="T11" fmla="*/ 62 h 97"/>
                <a:gd name="T12" fmla="*/ 0 w 8"/>
                <a:gd name="T13" fmla="*/ 70 h 97"/>
                <a:gd name="T14" fmla="*/ 0 w 8"/>
                <a:gd name="T15" fmla="*/ 88 h 97"/>
                <a:gd name="T16" fmla="*/ 8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8" y="0"/>
                  </a:moveTo>
                  <a:lnTo>
                    <a:pt x="8" y="18"/>
                  </a:lnTo>
                  <a:lnTo>
                    <a:pt x="0" y="26"/>
                  </a:lnTo>
                  <a:lnTo>
                    <a:pt x="0" y="35"/>
                  </a:lnTo>
                  <a:lnTo>
                    <a:pt x="0" y="53"/>
                  </a:lnTo>
                  <a:lnTo>
                    <a:pt x="0" y="62"/>
                  </a:lnTo>
                  <a:lnTo>
                    <a:pt x="0" y="70"/>
                  </a:lnTo>
                  <a:lnTo>
                    <a:pt x="0" y="88"/>
                  </a:lnTo>
                  <a:lnTo>
                    <a:pt x="8"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05" name="Freeform 759"/>
            <p:cNvSpPr>
              <a:spLocks/>
            </p:cNvSpPr>
            <p:nvPr/>
          </p:nvSpPr>
          <p:spPr bwMode="auto">
            <a:xfrm>
              <a:off x="2108" y="3411"/>
              <a:ext cx="40" cy="70"/>
            </a:xfrm>
            <a:custGeom>
              <a:avLst/>
              <a:gdLst>
                <a:gd name="T0" fmla="*/ 0 w 40"/>
                <a:gd name="T1" fmla="*/ 0 h 70"/>
                <a:gd name="T2" fmla="*/ 8 w 40"/>
                <a:gd name="T3" fmla="*/ 8 h 70"/>
                <a:gd name="T4" fmla="*/ 8 w 40"/>
                <a:gd name="T5" fmla="*/ 17 h 70"/>
                <a:gd name="T6" fmla="*/ 16 w 40"/>
                <a:gd name="T7" fmla="*/ 35 h 70"/>
                <a:gd name="T8" fmla="*/ 24 w 40"/>
                <a:gd name="T9" fmla="*/ 35 h 70"/>
                <a:gd name="T10" fmla="*/ 24 w 40"/>
                <a:gd name="T11" fmla="*/ 44 h 70"/>
                <a:gd name="T12" fmla="*/ 40 w 40"/>
                <a:gd name="T13" fmla="*/ 44 h 70"/>
                <a:gd name="T14" fmla="*/ 40 w 40"/>
                <a:gd name="T15" fmla="*/ 52 h 70"/>
                <a:gd name="T16" fmla="*/ 4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0" y="0"/>
                  </a:moveTo>
                  <a:lnTo>
                    <a:pt x="8" y="8"/>
                  </a:lnTo>
                  <a:lnTo>
                    <a:pt x="8" y="17"/>
                  </a:lnTo>
                  <a:lnTo>
                    <a:pt x="16" y="35"/>
                  </a:lnTo>
                  <a:lnTo>
                    <a:pt x="24" y="35"/>
                  </a:lnTo>
                  <a:lnTo>
                    <a:pt x="24" y="44"/>
                  </a:lnTo>
                  <a:lnTo>
                    <a:pt x="40" y="44"/>
                  </a:lnTo>
                  <a:lnTo>
                    <a:pt x="40" y="52"/>
                  </a:lnTo>
                  <a:lnTo>
                    <a:pt x="4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06" name="Freeform 760"/>
            <p:cNvSpPr>
              <a:spLocks/>
            </p:cNvSpPr>
            <p:nvPr/>
          </p:nvSpPr>
          <p:spPr bwMode="auto">
            <a:xfrm>
              <a:off x="1924" y="3419"/>
              <a:ext cx="56" cy="115"/>
            </a:xfrm>
            <a:custGeom>
              <a:avLst/>
              <a:gdLst>
                <a:gd name="T0" fmla="*/ 56 w 56"/>
                <a:gd name="T1" fmla="*/ 0 h 115"/>
                <a:gd name="T2" fmla="*/ 32 w 56"/>
                <a:gd name="T3" fmla="*/ 27 h 115"/>
                <a:gd name="T4" fmla="*/ 24 w 56"/>
                <a:gd name="T5" fmla="*/ 36 h 115"/>
                <a:gd name="T6" fmla="*/ 24 w 56"/>
                <a:gd name="T7" fmla="*/ 44 h 115"/>
                <a:gd name="T8" fmla="*/ 24 w 56"/>
                <a:gd name="T9" fmla="*/ 62 h 115"/>
                <a:gd name="T10" fmla="*/ 8 w 56"/>
                <a:gd name="T11" fmla="*/ 71 h 115"/>
                <a:gd name="T12" fmla="*/ 8 w 56"/>
                <a:gd name="T13" fmla="*/ 79 h 115"/>
                <a:gd name="T14" fmla="*/ 8 w 56"/>
                <a:gd name="T15" fmla="*/ 88 h 115"/>
                <a:gd name="T16" fmla="*/ 0 w 56"/>
                <a:gd name="T17" fmla="*/ 106 h 115"/>
                <a:gd name="T18" fmla="*/ 0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56" y="0"/>
                  </a:moveTo>
                  <a:lnTo>
                    <a:pt x="32" y="27"/>
                  </a:lnTo>
                  <a:lnTo>
                    <a:pt x="24" y="36"/>
                  </a:lnTo>
                  <a:lnTo>
                    <a:pt x="24" y="44"/>
                  </a:lnTo>
                  <a:lnTo>
                    <a:pt x="24" y="62"/>
                  </a:lnTo>
                  <a:lnTo>
                    <a:pt x="8" y="71"/>
                  </a:lnTo>
                  <a:lnTo>
                    <a:pt x="8" y="79"/>
                  </a:lnTo>
                  <a:lnTo>
                    <a:pt x="8" y="88"/>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07" name="Freeform 761"/>
            <p:cNvSpPr>
              <a:spLocks/>
            </p:cNvSpPr>
            <p:nvPr/>
          </p:nvSpPr>
          <p:spPr bwMode="auto">
            <a:xfrm>
              <a:off x="1796" y="3455"/>
              <a:ext cx="48" cy="79"/>
            </a:xfrm>
            <a:custGeom>
              <a:avLst/>
              <a:gdLst>
                <a:gd name="T0" fmla="*/ 0 w 48"/>
                <a:gd name="T1" fmla="*/ 0 h 79"/>
                <a:gd name="T2" fmla="*/ 16 w 48"/>
                <a:gd name="T3" fmla="*/ 8 h 79"/>
                <a:gd name="T4" fmla="*/ 24 w 48"/>
                <a:gd name="T5" fmla="*/ 26 h 79"/>
                <a:gd name="T6" fmla="*/ 32 w 48"/>
                <a:gd name="T7" fmla="*/ 35 h 79"/>
                <a:gd name="T8" fmla="*/ 48 w 48"/>
                <a:gd name="T9" fmla="*/ 35 h 79"/>
                <a:gd name="T10" fmla="*/ 48 w 48"/>
                <a:gd name="T11" fmla="*/ 43 h 79"/>
                <a:gd name="T12" fmla="*/ 48 w 48"/>
                <a:gd name="T13" fmla="*/ 52 h 79"/>
                <a:gd name="T14" fmla="*/ 48 w 48"/>
                <a:gd name="T15" fmla="*/ 70 h 79"/>
                <a:gd name="T16" fmla="*/ 48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0" y="0"/>
                  </a:moveTo>
                  <a:lnTo>
                    <a:pt x="16" y="8"/>
                  </a:lnTo>
                  <a:lnTo>
                    <a:pt x="24" y="26"/>
                  </a:lnTo>
                  <a:lnTo>
                    <a:pt x="32" y="35"/>
                  </a:lnTo>
                  <a:lnTo>
                    <a:pt x="48" y="35"/>
                  </a:lnTo>
                  <a:lnTo>
                    <a:pt x="48" y="43"/>
                  </a:lnTo>
                  <a:lnTo>
                    <a:pt x="48" y="52"/>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08" name="Freeform 762"/>
            <p:cNvSpPr>
              <a:spLocks/>
            </p:cNvSpPr>
            <p:nvPr/>
          </p:nvSpPr>
          <p:spPr bwMode="auto">
            <a:xfrm>
              <a:off x="1948" y="3481"/>
              <a:ext cx="48" cy="79"/>
            </a:xfrm>
            <a:custGeom>
              <a:avLst/>
              <a:gdLst>
                <a:gd name="T0" fmla="*/ 0 w 48"/>
                <a:gd name="T1" fmla="*/ 0 h 79"/>
                <a:gd name="T2" fmla="*/ 0 w 48"/>
                <a:gd name="T3" fmla="*/ 9 h 79"/>
                <a:gd name="T4" fmla="*/ 8 w 48"/>
                <a:gd name="T5" fmla="*/ 9 h 79"/>
                <a:gd name="T6" fmla="*/ 8 w 48"/>
                <a:gd name="T7" fmla="*/ 17 h 79"/>
                <a:gd name="T8" fmla="*/ 16 w 48"/>
                <a:gd name="T9" fmla="*/ 17 h 79"/>
                <a:gd name="T10" fmla="*/ 16 w 48"/>
                <a:gd name="T11" fmla="*/ 26 h 79"/>
                <a:gd name="T12" fmla="*/ 32 w 48"/>
                <a:gd name="T13" fmla="*/ 26 h 79"/>
                <a:gd name="T14" fmla="*/ 32 w 48"/>
                <a:gd name="T15" fmla="*/ 44 h 79"/>
                <a:gd name="T16" fmla="*/ 40 w 48"/>
                <a:gd name="T17" fmla="*/ 44 h 79"/>
                <a:gd name="T18" fmla="*/ 40 w 48"/>
                <a:gd name="T19" fmla="*/ 53 h 79"/>
                <a:gd name="T20" fmla="*/ 48 w 48"/>
                <a:gd name="T21" fmla="*/ 61 h 79"/>
                <a:gd name="T22" fmla="*/ 40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0" y="0"/>
                  </a:moveTo>
                  <a:lnTo>
                    <a:pt x="0" y="9"/>
                  </a:lnTo>
                  <a:lnTo>
                    <a:pt x="8" y="9"/>
                  </a:lnTo>
                  <a:lnTo>
                    <a:pt x="8" y="17"/>
                  </a:lnTo>
                  <a:lnTo>
                    <a:pt x="16" y="17"/>
                  </a:lnTo>
                  <a:lnTo>
                    <a:pt x="16" y="26"/>
                  </a:lnTo>
                  <a:lnTo>
                    <a:pt x="32" y="26"/>
                  </a:lnTo>
                  <a:lnTo>
                    <a:pt x="32" y="44"/>
                  </a:lnTo>
                  <a:lnTo>
                    <a:pt x="40" y="44"/>
                  </a:lnTo>
                  <a:lnTo>
                    <a:pt x="40" y="53"/>
                  </a:lnTo>
                  <a:lnTo>
                    <a:pt x="48" y="61"/>
                  </a:lnTo>
                  <a:lnTo>
                    <a:pt x="4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09" name="Freeform 763"/>
            <p:cNvSpPr>
              <a:spLocks/>
            </p:cNvSpPr>
            <p:nvPr/>
          </p:nvSpPr>
          <p:spPr bwMode="auto">
            <a:xfrm>
              <a:off x="2028" y="3455"/>
              <a:ext cx="16" cy="114"/>
            </a:xfrm>
            <a:custGeom>
              <a:avLst/>
              <a:gdLst>
                <a:gd name="T0" fmla="*/ 16 w 16"/>
                <a:gd name="T1" fmla="*/ 0 h 114"/>
                <a:gd name="T2" fmla="*/ 16 w 16"/>
                <a:gd name="T3" fmla="*/ 26 h 114"/>
                <a:gd name="T4" fmla="*/ 16 w 16"/>
                <a:gd name="T5" fmla="*/ 35 h 114"/>
                <a:gd name="T6" fmla="*/ 16 w 16"/>
                <a:gd name="T7" fmla="*/ 43 h 114"/>
                <a:gd name="T8" fmla="*/ 16 w 16"/>
                <a:gd name="T9" fmla="*/ 52 h 114"/>
                <a:gd name="T10" fmla="*/ 16 w 16"/>
                <a:gd name="T11" fmla="*/ 70 h 114"/>
                <a:gd name="T12" fmla="*/ 0 w 16"/>
                <a:gd name="T13" fmla="*/ 79 h 114"/>
                <a:gd name="T14" fmla="*/ 0 w 16"/>
                <a:gd name="T15" fmla="*/ 87 h 114"/>
                <a:gd name="T16" fmla="*/ 0 w 16"/>
                <a:gd name="T17" fmla="*/ 105 h 114"/>
                <a:gd name="T18" fmla="*/ 0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16" y="0"/>
                  </a:moveTo>
                  <a:lnTo>
                    <a:pt x="16" y="26"/>
                  </a:lnTo>
                  <a:lnTo>
                    <a:pt x="16" y="35"/>
                  </a:lnTo>
                  <a:lnTo>
                    <a:pt x="16" y="43"/>
                  </a:lnTo>
                  <a:lnTo>
                    <a:pt x="16" y="52"/>
                  </a:lnTo>
                  <a:lnTo>
                    <a:pt x="16" y="70"/>
                  </a:lnTo>
                  <a:lnTo>
                    <a:pt x="0" y="79"/>
                  </a:lnTo>
                  <a:lnTo>
                    <a:pt x="0" y="87"/>
                  </a:lnTo>
                  <a:lnTo>
                    <a:pt x="0" y="105"/>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10" name="Freeform 764"/>
            <p:cNvSpPr>
              <a:spLocks/>
            </p:cNvSpPr>
            <p:nvPr/>
          </p:nvSpPr>
          <p:spPr bwMode="auto">
            <a:xfrm>
              <a:off x="2076" y="3463"/>
              <a:ext cx="32" cy="79"/>
            </a:xfrm>
            <a:custGeom>
              <a:avLst/>
              <a:gdLst>
                <a:gd name="T0" fmla="*/ 0 w 32"/>
                <a:gd name="T1" fmla="*/ 0 h 79"/>
                <a:gd name="T2" fmla="*/ 0 w 32"/>
                <a:gd name="T3" fmla="*/ 18 h 79"/>
                <a:gd name="T4" fmla="*/ 8 w 32"/>
                <a:gd name="T5" fmla="*/ 27 h 79"/>
                <a:gd name="T6" fmla="*/ 16 w 32"/>
                <a:gd name="T7" fmla="*/ 27 h 79"/>
                <a:gd name="T8" fmla="*/ 16 w 32"/>
                <a:gd name="T9" fmla="*/ 35 h 79"/>
                <a:gd name="T10" fmla="*/ 32 w 32"/>
                <a:gd name="T11" fmla="*/ 44 h 79"/>
                <a:gd name="T12" fmla="*/ 32 w 32"/>
                <a:gd name="T13" fmla="*/ 62 h 79"/>
                <a:gd name="T14" fmla="*/ 32 w 32"/>
                <a:gd name="T15" fmla="*/ 71 h 79"/>
                <a:gd name="T16" fmla="*/ 32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0" y="0"/>
                  </a:moveTo>
                  <a:lnTo>
                    <a:pt x="0" y="18"/>
                  </a:lnTo>
                  <a:lnTo>
                    <a:pt x="8" y="27"/>
                  </a:lnTo>
                  <a:lnTo>
                    <a:pt x="16" y="27"/>
                  </a:lnTo>
                  <a:lnTo>
                    <a:pt x="16" y="35"/>
                  </a:lnTo>
                  <a:lnTo>
                    <a:pt x="32" y="44"/>
                  </a:lnTo>
                  <a:lnTo>
                    <a:pt x="32" y="62"/>
                  </a:lnTo>
                  <a:lnTo>
                    <a:pt x="32" y="71"/>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11" name="Freeform 765"/>
            <p:cNvSpPr>
              <a:spLocks/>
            </p:cNvSpPr>
            <p:nvPr/>
          </p:nvSpPr>
          <p:spPr bwMode="auto">
            <a:xfrm>
              <a:off x="2124" y="3446"/>
              <a:ext cx="24" cy="149"/>
            </a:xfrm>
            <a:custGeom>
              <a:avLst/>
              <a:gdLst>
                <a:gd name="T0" fmla="*/ 0 w 24"/>
                <a:gd name="T1" fmla="*/ 0 h 149"/>
                <a:gd name="T2" fmla="*/ 0 w 24"/>
                <a:gd name="T3" fmla="*/ 9 h 149"/>
                <a:gd name="T4" fmla="*/ 0 w 24"/>
                <a:gd name="T5" fmla="*/ 35 h 149"/>
                <a:gd name="T6" fmla="*/ 0 w 24"/>
                <a:gd name="T7" fmla="*/ 44 h 149"/>
                <a:gd name="T8" fmla="*/ 0 w 24"/>
                <a:gd name="T9" fmla="*/ 52 h 149"/>
                <a:gd name="T10" fmla="*/ 8 w 24"/>
                <a:gd name="T11" fmla="*/ 61 h 149"/>
                <a:gd name="T12" fmla="*/ 8 w 24"/>
                <a:gd name="T13" fmla="*/ 88 h 149"/>
                <a:gd name="T14" fmla="*/ 24 w 24"/>
                <a:gd name="T15" fmla="*/ 96 h 149"/>
                <a:gd name="T16" fmla="*/ 24 w 24"/>
                <a:gd name="T17" fmla="*/ 114 h 149"/>
                <a:gd name="T18" fmla="*/ 24 w 24"/>
                <a:gd name="T19" fmla="*/ 123 h 149"/>
                <a:gd name="T20" fmla="*/ 24 w 24"/>
                <a:gd name="T21" fmla="*/ 132 h 149"/>
                <a:gd name="T22" fmla="*/ 8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0" y="0"/>
                  </a:moveTo>
                  <a:lnTo>
                    <a:pt x="0" y="9"/>
                  </a:lnTo>
                  <a:lnTo>
                    <a:pt x="0" y="35"/>
                  </a:lnTo>
                  <a:lnTo>
                    <a:pt x="0" y="44"/>
                  </a:lnTo>
                  <a:lnTo>
                    <a:pt x="0" y="52"/>
                  </a:lnTo>
                  <a:lnTo>
                    <a:pt x="8" y="61"/>
                  </a:lnTo>
                  <a:lnTo>
                    <a:pt x="8" y="88"/>
                  </a:lnTo>
                  <a:lnTo>
                    <a:pt x="24" y="96"/>
                  </a:lnTo>
                  <a:lnTo>
                    <a:pt x="24" y="114"/>
                  </a:lnTo>
                  <a:lnTo>
                    <a:pt x="24" y="123"/>
                  </a:lnTo>
                  <a:lnTo>
                    <a:pt x="24" y="132"/>
                  </a:lnTo>
                  <a:lnTo>
                    <a:pt x="8"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12" name="Freeform 766"/>
            <p:cNvSpPr>
              <a:spLocks/>
            </p:cNvSpPr>
            <p:nvPr/>
          </p:nvSpPr>
          <p:spPr bwMode="auto">
            <a:xfrm>
              <a:off x="2108" y="3384"/>
              <a:ext cx="72" cy="114"/>
            </a:xfrm>
            <a:custGeom>
              <a:avLst/>
              <a:gdLst>
                <a:gd name="T0" fmla="*/ 0 w 72"/>
                <a:gd name="T1" fmla="*/ 0 h 114"/>
                <a:gd name="T2" fmla="*/ 8 w 72"/>
                <a:gd name="T3" fmla="*/ 9 h 114"/>
                <a:gd name="T4" fmla="*/ 16 w 72"/>
                <a:gd name="T5" fmla="*/ 27 h 114"/>
                <a:gd name="T6" fmla="*/ 24 w 72"/>
                <a:gd name="T7" fmla="*/ 27 h 114"/>
                <a:gd name="T8" fmla="*/ 40 w 72"/>
                <a:gd name="T9" fmla="*/ 35 h 114"/>
                <a:gd name="T10" fmla="*/ 48 w 72"/>
                <a:gd name="T11" fmla="*/ 44 h 114"/>
                <a:gd name="T12" fmla="*/ 56 w 72"/>
                <a:gd name="T13" fmla="*/ 62 h 114"/>
                <a:gd name="T14" fmla="*/ 56 w 72"/>
                <a:gd name="T15" fmla="*/ 71 h 114"/>
                <a:gd name="T16" fmla="*/ 56 w 72"/>
                <a:gd name="T17" fmla="*/ 79 h 114"/>
                <a:gd name="T18" fmla="*/ 56 w 72"/>
                <a:gd name="T19" fmla="*/ 97 h 114"/>
                <a:gd name="T20" fmla="*/ 72 w 72"/>
                <a:gd name="T21" fmla="*/ 106 h 114"/>
                <a:gd name="T22" fmla="*/ 72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0" y="0"/>
                  </a:moveTo>
                  <a:lnTo>
                    <a:pt x="8" y="9"/>
                  </a:lnTo>
                  <a:lnTo>
                    <a:pt x="16" y="27"/>
                  </a:lnTo>
                  <a:lnTo>
                    <a:pt x="24" y="27"/>
                  </a:lnTo>
                  <a:lnTo>
                    <a:pt x="40" y="35"/>
                  </a:lnTo>
                  <a:lnTo>
                    <a:pt x="48" y="44"/>
                  </a:lnTo>
                  <a:lnTo>
                    <a:pt x="56" y="62"/>
                  </a:lnTo>
                  <a:lnTo>
                    <a:pt x="56" y="71"/>
                  </a:lnTo>
                  <a:lnTo>
                    <a:pt x="56" y="79"/>
                  </a:lnTo>
                  <a:lnTo>
                    <a:pt x="56" y="97"/>
                  </a:lnTo>
                  <a:lnTo>
                    <a:pt x="72" y="106"/>
                  </a:lnTo>
                  <a:lnTo>
                    <a:pt x="72"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13" name="Freeform 767"/>
            <p:cNvSpPr>
              <a:spLocks/>
            </p:cNvSpPr>
            <p:nvPr/>
          </p:nvSpPr>
          <p:spPr bwMode="auto">
            <a:xfrm>
              <a:off x="1764" y="3446"/>
              <a:ext cx="48" cy="88"/>
            </a:xfrm>
            <a:custGeom>
              <a:avLst/>
              <a:gdLst>
                <a:gd name="T0" fmla="*/ 48 w 48"/>
                <a:gd name="T1" fmla="*/ 0 h 88"/>
                <a:gd name="T2" fmla="*/ 32 w 48"/>
                <a:gd name="T3" fmla="*/ 0 h 88"/>
                <a:gd name="T4" fmla="*/ 24 w 48"/>
                <a:gd name="T5" fmla="*/ 9 h 88"/>
                <a:gd name="T6" fmla="*/ 24 w 48"/>
                <a:gd name="T7" fmla="*/ 17 h 88"/>
                <a:gd name="T8" fmla="*/ 24 w 48"/>
                <a:gd name="T9" fmla="*/ 35 h 88"/>
                <a:gd name="T10" fmla="*/ 24 w 48"/>
                <a:gd name="T11" fmla="*/ 44 h 88"/>
                <a:gd name="T12" fmla="*/ 16 w 48"/>
                <a:gd name="T13" fmla="*/ 52 h 88"/>
                <a:gd name="T14" fmla="*/ 16 w 48"/>
                <a:gd name="T15" fmla="*/ 61 h 88"/>
                <a:gd name="T16" fmla="*/ 16 w 48"/>
                <a:gd name="T17" fmla="*/ 79 h 88"/>
                <a:gd name="T18" fmla="*/ 16 w 48"/>
                <a:gd name="T19" fmla="*/ 88 h 88"/>
                <a:gd name="T20" fmla="*/ 0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48" y="0"/>
                  </a:moveTo>
                  <a:lnTo>
                    <a:pt x="32" y="0"/>
                  </a:lnTo>
                  <a:lnTo>
                    <a:pt x="24" y="9"/>
                  </a:lnTo>
                  <a:lnTo>
                    <a:pt x="24" y="17"/>
                  </a:lnTo>
                  <a:lnTo>
                    <a:pt x="24" y="35"/>
                  </a:lnTo>
                  <a:lnTo>
                    <a:pt x="24" y="44"/>
                  </a:lnTo>
                  <a:lnTo>
                    <a:pt x="16" y="52"/>
                  </a:lnTo>
                  <a:lnTo>
                    <a:pt x="16" y="61"/>
                  </a:lnTo>
                  <a:lnTo>
                    <a:pt x="16" y="79"/>
                  </a:lnTo>
                  <a:lnTo>
                    <a:pt x="16" y="88"/>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14" name="Freeform 768"/>
            <p:cNvSpPr>
              <a:spLocks/>
            </p:cNvSpPr>
            <p:nvPr/>
          </p:nvSpPr>
          <p:spPr bwMode="auto">
            <a:xfrm>
              <a:off x="1844" y="3498"/>
              <a:ext cx="40" cy="80"/>
            </a:xfrm>
            <a:custGeom>
              <a:avLst/>
              <a:gdLst>
                <a:gd name="T0" fmla="*/ 0 w 40"/>
                <a:gd name="T1" fmla="*/ 0 h 80"/>
                <a:gd name="T2" fmla="*/ 16 w 40"/>
                <a:gd name="T3" fmla="*/ 0 h 80"/>
                <a:gd name="T4" fmla="*/ 32 w 40"/>
                <a:gd name="T5" fmla="*/ 0 h 80"/>
                <a:gd name="T6" fmla="*/ 32 w 40"/>
                <a:gd name="T7" fmla="*/ 9 h 80"/>
                <a:gd name="T8" fmla="*/ 40 w 40"/>
                <a:gd name="T9" fmla="*/ 27 h 80"/>
                <a:gd name="T10" fmla="*/ 40 w 40"/>
                <a:gd name="T11" fmla="*/ 36 h 80"/>
                <a:gd name="T12" fmla="*/ 40 w 40"/>
                <a:gd name="T13" fmla="*/ 44 h 80"/>
                <a:gd name="T14" fmla="*/ 40 w 40"/>
                <a:gd name="T15" fmla="*/ 62 h 80"/>
                <a:gd name="T16" fmla="*/ 40 w 40"/>
                <a:gd name="T17" fmla="*/ 71 h 80"/>
                <a:gd name="T18" fmla="*/ 4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0" y="0"/>
                  </a:moveTo>
                  <a:lnTo>
                    <a:pt x="16" y="0"/>
                  </a:lnTo>
                  <a:lnTo>
                    <a:pt x="32" y="0"/>
                  </a:lnTo>
                  <a:lnTo>
                    <a:pt x="32" y="9"/>
                  </a:lnTo>
                  <a:lnTo>
                    <a:pt x="40" y="27"/>
                  </a:lnTo>
                  <a:lnTo>
                    <a:pt x="40" y="36"/>
                  </a:lnTo>
                  <a:lnTo>
                    <a:pt x="40" y="44"/>
                  </a:lnTo>
                  <a:lnTo>
                    <a:pt x="40" y="62"/>
                  </a:lnTo>
                  <a:lnTo>
                    <a:pt x="40" y="71"/>
                  </a:lnTo>
                  <a:lnTo>
                    <a:pt x="4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15" name="Freeform 769"/>
            <p:cNvSpPr>
              <a:spLocks/>
            </p:cNvSpPr>
            <p:nvPr/>
          </p:nvSpPr>
          <p:spPr bwMode="auto">
            <a:xfrm>
              <a:off x="1844" y="3411"/>
              <a:ext cx="32" cy="79"/>
            </a:xfrm>
            <a:custGeom>
              <a:avLst/>
              <a:gdLst>
                <a:gd name="T0" fmla="*/ 0 w 32"/>
                <a:gd name="T1" fmla="*/ 8 h 79"/>
                <a:gd name="T2" fmla="*/ 8 w 32"/>
                <a:gd name="T3" fmla="*/ 0 h 79"/>
                <a:gd name="T4" fmla="*/ 8 w 32"/>
                <a:gd name="T5" fmla="*/ 8 h 79"/>
                <a:gd name="T6" fmla="*/ 8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32 w 32"/>
                <a:gd name="T19" fmla="*/ 70 h 79"/>
                <a:gd name="T20" fmla="*/ 32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0" y="8"/>
                  </a:moveTo>
                  <a:lnTo>
                    <a:pt x="8" y="0"/>
                  </a:lnTo>
                  <a:lnTo>
                    <a:pt x="8" y="8"/>
                  </a:lnTo>
                  <a:lnTo>
                    <a:pt x="8" y="17"/>
                  </a:lnTo>
                  <a:lnTo>
                    <a:pt x="16" y="17"/>
                  </a:lnTo>
                  <a:lnTo>
                    <a:pt x="16" y="35"/>
                  </a:lnTo>
                  <a:lnTo>
                    <a:pt x="16" y="44"/>
                  </a:lnTo>
                  <a:lnTo>
                    <a:pt x="16" y="52"/>
                  </a:lnTo>
                  <a:lnTo>
                    <a:pt x="16" y="70"/>
                  </a:lnTo>
                  <a:lnTo>
                    <a:pt x="32" y="70"/>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16" name="Freeform 770"/>
            <p:cNvSpPr>
              <a:spLocks/>
            </p:cNvSpPr>
            <p:nvPr/>
          </p:nvSpPr>
          <p:spPr bwMode="auto">
            <a:xfrm>
              <a:off x="2028" y="3534"/>
              <a:ext cx="48" cy="79"/>
            </a:xfrm>
            <a:custGeom>
              <a:avLst/>
              <a:gdLst>
                <a:gd name="T0" fmla="*/ 0 w 48"/>
                <a:gd name="T1" fmla="*/ 0 h 79"/>
                <a:gd name="T2" fmla="*/ 16 w 48"/>
                <a:gd name="T3" fmla="*/ 8 h 79"/>
                <a:gd name="T4" fmla="*/ 16 w 48"/>
                <a:gd name="T5" fmla="*/ 26 h 79"/>
                <a:gd name="T6" fmla="*/ 24 w 48"/>
                <a:gd name="T7" fmla="*/ 35 h 79"/>
                <a:gd name="T8" fmla="*/ 32 w 48"/>
                <a:gd name="T9" fmla="*/ 35 h 79"/>
                <a:gd name="T10" fmla="*/ 32 w 48"/>
                <a:gd name="T11" fmla="*/ 44 h 79"/>
                <a:gd name="T12" fmla="*/ 48 w 48"/>
                <a:gd name="T13" fmla="*/ 44 h 79"/>
                <a:gd name="T14" fmla="*/ 48 w 48"/>
                <a:gd name="T15" fmla="*/ 61 h 79"/>
                <a:gd name="T16" fmla="*/ 48 w 48"/>
                <a:gd name="T17" fmla="*/ 70 h 79"/>
                <a:gd name="T18" fmla="*/ 48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0" y="0"/>
                  </a:moveTo>
                  <a:lnTo>
                    <a:pt x="16" y="8"/>
                  </a:lnTo>
                  <a:lnTo>
                    <a:pt x="16" y="26"/>
                  </a:lnTo>
                  <a:lnTo>
                    <a:pt x="24" y="35"/>
                  </a:lnTo>
                  <a:lnTo>
                    <a:pt x="32" y="35"/>
                  </a:lnTo>
                  <a:lnTo>
                    <a:pt x="32" y="44"/>
                  </a:lnTo>
                  <a:lnTo>
                    <a:pt x="48" y="44"/>
                  </a:lnTo>
                  <a:lnTo>
                    <a:pt x="48" y="61"/>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17" name="Freeform 771"/>
            <p:cNvSpPr>
              <a:spLocks/>
            </p:cNvSpPr>
            <p:nvPr/>
          </p:nvSpPr>
          <p:spPr bwMode="auto">
            <a:xfrm>
              <a:off x="2044" y="3455"/>
              <a:ext cx="64" cy="35"/>
            </a:xfrm>
            <a:custGeom>
              <a:avLst/>
              <a:gdLst>
                <a:gd name="T0" fmla="*/ 0 w 64"/>
                <a:gd name="T1" fmla="*/ 0 h 35"/>
                <a:gd name="T2" fmla="*/ 8 w 64"/>
                <a:gd name="T3" fmla="*/ 0 h 35"/>
                <a:gd name="T4" fmla="*/ 16 w 64"/>
                <a:gd name="T5" fmla="*/ 0 h 35"/>
                <a:gd name="T6" fmla="*/ 32 w 64"/>
                <a:gd name="T7" fmla="*/ 0 h 35"/>
                <a:gd name="T8" fmla="*/ 32 w 64"/>
                <a:gd name="T9" fmla="*/ 8 h 35"/>
                <a:gd name="T10" fmla="*/ 40 w 64"/>
                <a:gd name="T11" fmla="*/ 8 h 35"/>
                <a:gd name="T12" fmla="*/ 48 w 64"/>
                <a:gd name="T13" fmla="*/ 26 h 35"/>
                <a:gd name="T14" fmla="*/ 64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0" y="0"/>
                  </a:moveTo>
                  <a:lnTo>
                    <a:pt x="8" y="0"/>
                  </a:lnTo>
                  <a:lnTo>
                    <a:pt x="16" y="0"/>
                  </a:lnTo>
                  <a:lnTo>
                    <a:pt x="32" y="0"/>
                  </a:lnTo>
                  <a:lnTo>
                    <a:pt x="32" y="8"/>
                  </a:lnTo>
                  <a:lnTo>
                    <a:pt x="40" y="8"/>
                  </a:lnTo>
                  <a:lnTo>
                    <a:pt x="48" y="26"/>
                  </a:lnTo>
                  <a:lnTo>
                    <a:pt x="64"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18" name="Freeform 772"/>
            <p:cNvSpPr>
              <a:spLocks/>
            </p:cNvSpPr>
            <p:nvPr/>
          </p:nvSpPr>
          <p:spPr bwMode="auto">
            <a:xfrm>
              <a:off x="2012" y="3455"/>
              <a:ext cx="16" cy="123"/>
            </a:xfrm>
            <a:custGeom>
              <a:avLst/>
              <a:gdLst>
                <a:gd name="T0" fmla="*/ 16 w 16"/>
                <a:gd name="T1" fmla="*/ 0 h 123"/>
                <a:gd name="T2" fmla="*/ 16 w 16"/>
                <a:gd name="T3" fmla="*/ 35 h 123"/>
                <a:gd name="T4" fmla="*/ 16 w 16"/>
                <a:gd name="T5" fmla="*/ 43 h 123"/>
                <a:gd name="T6" fmla="*/ 16 w 16"/>
                <a:gd name="T7" fmla="*/ 70 h 123"/>
                <a:gd name="T8" fmla="*/ 8 w 16"/>
                <a:gd name="T9" fmla="*/ 70 h 123"/>
                <a:gd name="T10" fmla="*/ 8 w 16"/>
                <a:gd name="T11" fmla="*/ 79 h 123"/>
                <a:gd name="T12" fmla="*/ 8 w 16"/>
                <a:gd name="T13" fmla="*/ 87 h 123"/>
                <a:gd name="T14" fmla="*/ 8 w 16"/>
                <a:gd name="T15" fmla="*/ 105 h 123"/>
                <a:gd name="T16" fmla="*/ 0 w 16"/>
                <a:gd name="T17" fmla="*/ 114 h 123"/>
                <a:gd name="T18" fmla="*/ 0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16" y="0"/>
                  </a:moveTo>
                  <a:lnTo>
                    <a:pt x="16" y="35"/>
                  </a:lnTo>
                  <a:lnTo>
                    <a:pt x="16" y="43"/>
                  </a:lnTo>
                  <a:lnTo>
                    <a:pt x="16" y="70"/>
                  </a:lnTo>
                  <a:lnTo>
                    <a:pt x="8" y="70"/>
                  </a:lnTo>
                  <a:lnTo>
                    <a:pt x="8" y="79"/>
                  </a:lnTo>
                  <a:lnTo>
                    <a:pt x="8" y="87"/>
                  </a:lnTo>
                  <a:lnTo>
                    <a:pt x="8" y="105"/>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19" name="Freeform 773"/>
            <p:cNvSpPr>
              <a:spLocks/>
            </p:cNvSpPr>
            <p:nvPr/>
          </p:nvSpPr>
          <p:spPr bwMode="auto">
            <a:xfrm>
              <a:off x="1980" y="3481"/>
              <a:ext cx="16" cy="61"/>
            </a:xfrm>
            <a:custGeom>
              <a:avLst/>
              <a:gdLst>
                <a:gd name="T0" fmla="*/ 0 w 16"/>
                <a:gd name="T1" fmla="*/ 0 h 61"/>
                <a:gd name="T2" fmla="*/ 8 w 16"/>
                <a:gd name="T3" fmla="*/ 9 h 61"/>
                <a:gd name="T4" fmla="*/ 16 w 16"/>
                <a:gd name="T5" fmla="*/ 17 h 61"/>
                <a:gd name="T6" fmla="*/ 16 w 16"/>
                <a:gd name="T7" fmla="*/ 26 h 61"/>
                <a:gd name="T8" fmla="*/ 16 w 16"/>
                <a:gd name="T9" fmla="*/ 44 h 61"/>
                <a:gd name="T10" fmla="*/ 16 w 16"/>
                <a:gd name="T11" fmla="*/ 53 h 61"/>
                <a:gd name="T12" fmla="*/ 16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0" y="0"/>
                  </a:moveTo>
                  <a:lnTo>
                    <a:pt x="8" y="9"/>
                  </a:lnTo>
                  <a:lnTo>
                    <a:pt x="16" y="17"/>
                  </a:lnTo>
                  <a:lnTo>
                    <a:pt x="16" y="26"/>
                  </a:lnTo>
                  <a:lnTo>
                    <a:pt x="16" y="44"/>
                  </a:lnTo>
                  <a:lnTo>
                    <a:pt x="16" y="53"/>
                  </a:lnTo>
                  <a:lnTo>
                    <a:pt x="16"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20" name="Freeform 774"/>
            <p:cNvSpPr>
              <a:spLocks/>
            </p:cNvSpPr>
            <p:nvPr/>
          </p:nvSpPr>
          <p:spPr bwMode="auto">
            <a:xfrm>
              <a:off x="1948" y="3507"/>
              <a:ext cx="16" cy="88"/>
            </a:xfrm>
            <a:custGeom>
              <a:avLst/>
              <a:gdLst>
                <a:gd name="T0" fmla="*/ 16 w 16"/>
                <a:gd name="T1" fmla="*/ 0 h 88"/>
                <a:gd name="T2" fmla="*/ 16 w 16"/>
                <a:gd name="T3" fmla="*/ 27 h 88"/>
                <a:gd name="T4" fmla="*/ 8 w 16"/>
                <a:gd name="T5" fmla="*/ 35 h 88"/>
                <a:gd name="T6" fmla="*/ 8 w 16"/>
                <a:gd name="T7" fmla="*/ 53 h 88"/>
                <a:gd name="T8" fmla="*/ 0 w 16"/>
                <a:gd name="T9" fmla="*/ 62 h 88"/>
                <a:gd name="T10" fmla="*/ 0 w 16"/>
                <a:gd name="T11" fmla="*/ 71 h 88"/>
                <a:gd name="T12" fmla="*/ 0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16" y="0"/>
                  </a:moveTo>
                  <a:lnTo>
                    <a:pt x="16" y="27"/>
                  </a:lnTo>
                  <a:lnTo>
                    <a:pt x="8" y="35"/>
                  </a:lnTo>
                  <a:lnTo>
                    <a:pt x="8"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21" name="Freeform 775"/>
            <p:cNvSpPr>
              <a:spLocks/>
            </p:cNvSpPr>
            <p:nvPr/>
          </p:nvSpPr>
          <p:spPr bwMode="auto">
            <a:xfrm>
              <a:off x="1908" y="3455"/>
              <a:ext cx="16" cy="123"/>
            </a:xfrm>
            <a:custGeom>
              <a:avLst/>
              <a:gdLst>
                <a:gd name="T0" fmla="*/ 8 w 16"/>
                <a:gd name="T1" fmla="*/ 0 h 123"/>
                <a:gd name="T2" fmla="*/ 8 w 16"/>
                <a:gd name="T3" fmla="*/ 8 h 123"/>
                <a:gd name="T4" fmla="*/ 16 w 16"/>
                <a:gd name="T5" fmla="*/ 26 h 123"/>
                <a:gd name="T6" fmla="*/ 16 w 16"/>
                <a:gd name="T7" fmla="*/ 35 h 123"/>
                <a:gd name="T8" fmla="*/ 8 w 16"/>
                <a:gd name="T9" fmla="*/ 43 h 123"/>
                <a:gd name="T10" fmla="*/ 8 w 16"/>
                <a:gd name="T11" fmla="*/ 52 h 123"/>
                <a:gd name="T12" fmla="*/ 8 w 16"/>
                <a:gd name="T13" fmla="*/ 70 h 123"/>
                <a:gd name="T14" fmla="*/ 8 w 16"/>
                <a:gd name="T15" fmla="*/ 79 h 123"/>
                <a:gd name="T16" fmla="*/ 0 w 16"/>
                <a:gd name="T17" fmla="*/ 87 h 123"/>
                <a:gd name="T18" fmla="*/ 0 w 16"/>
                <a:gd name="T19" fmla="*/ 105 h 123"/>
                <a:gd name="T20" fmla="*/ 0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16" y="26"/>
                  </a:lnTo>
                  <a:lnTo>
                    <a:pt x="16" y="35"/>
                  </a:lnTo>
                  <a:lnTo>
                    <a:pt x="8" y="43"/>
                  </a:lnTo>
                  <a:lnTo>
                    <a:pt x="8" y="52"/>
                  </a:lnTo>
                  <a:lnTo>
                    <a:pt x="8" y="70"/>
                  </a:lnTo>
                  <a:lnTo>
                    <a:pt x="8" y="79"/>
                  </a:lnTo>
                  <a:lnTo>
                    <a:pt x="0" y="87"/>
                  </a:lnTo>
                  <a:lnTo>
                    <a:pt x="0" y="105"/>
                  </a:lnTo>
                  <a:lnTo>
                    <a:pt x="0"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22" name="Freeform 776"/>
            <p:cNvSpPr>
              <a:spLocks/>
            </p:cNvSpPr>
            <p:nvPr/>
          </p:nvSpPr>
          <p:spPr bwMode="auto">
            <a:xfrm>
              <a:off x="1788" y="3490"/>
              <a:ext cx="40" cy="105"/>
            </a:xfrm>
            <a:custGeom>
              <a:avLst/>
              <a:gdLst>
                <a:gd name="T0" fmla="*/ 32 w 40"/>
                <a:gd name="T1" fmla="*/ 0 h 105"/>
                <a:gd name="T2" fmla="*/ 40 w 40"/>
                <a:gd name="T3" fmla="*/ 8 h 105"/>
                <a:gd name="T4" fmla="*/ 32 w 40"/>
                <a:gd name="T5" fmla="*/ 17 h 105"/>
                <a:gd name="T6" fmla="*/ 24 w 40"/>
                <a:gd name="T7" fmla="*/ 35 h 105"/>
                <a:gd name="T8" fmla="*/ 8 w 40"/>
                <a:gd name="T9" fmla="*/ 44 h 105"/>
                <a:gd name="T10" fmla="*/ 8 w 40"/>
                <a:gd name="T11" fmla="*/ 52 h 105"/>
                <a:gd name="T12" fmla="*/ 0 w 40"/>
                <a:gd name="T13" fmla="*/ 70 h 105"/>
                <a:gd name="T14" fmla="*/ 0 w 40"/>
                <a:gd name="T15" fmla="*/ 79 h 105"/>
                <a:gd name="T16" fmla="*/ 0 w 40"/>
                <a:gd name="T17" fmla="*/ 88 h 105"/>
                <a:gd name="T18" fmla="*/ 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32" y="0"/>
                  </a:moveTo>
                  <a:lnTo>
                    <a:pt x="40" y="8"/>
                  </a:lnTo>
                  <a:lnTo>
                    <a:pt x="32" y="17"/>
                  </a:lnTo>
                  <a:lnTo>
                    <a:pt x="24" y="35"/>
                  </a:lnTo>
                  <a:lnTo>
                    <a:pt x="8" y="44"/>
                  </a:lnTo>
                  <a:lnTo>
                    <a:pt x="8" y="52"/>
                  </a:lnTo>
                  <a:lnTo>
                    <a:pt x="0" y="70"/>
                  </a:lnTo>
                  <a:lnTo>
                    <a:pt x="0" y="79"/>
                  </a:lnTo>
                  <a:lnTo>
                    <a:pt x="0" y="88"/>
                  </a:lnTo>
                  <a:lnTo>
                    <a:pt x="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23" name="Freeform 777"/>
            <p:cNvSpPr>
              <a:spLocks/>
            </p:cNvSpPr>
            <p:nvPr/>
          </p:nvSpPr>
          <p:spPr bwMode="auto">
            <a:xfrm>
              <a:off x="1724" y="3463"/>
              <a:ext cx="64" cy="115"/>
            </a:xfrm>
            <a:custGeom>
              <a:avLst/>
              <a:gdLst>
                <a:gd name="T0" fmla="*/ 64 w 64"/>
                <a:gd name="T1" fmla="*/ 0 h 115"/>
                <a:gd name="T2" fmla="*/ 56 w 64"/>
                <a:gd name="T3" fmla="*/ 18 h 115"/>
                <a:gd name="T4" fmla="*/ 56 w 64"/>
                <a:gd name="T5" fmla="*/ 27 h 115"/>
                <a:gd name="T6" fmla="*/ 40 w 64"/>
                <a:gd name="T7" fmla="*/ 27 h 115"/>
                <a:gd name="T8" fmla="*/ 32 w 64"/>
                <a:gd name="T9" fmla="*/ 27 h 115"/>
                <a:gd name="T10" fmla="*/ 32 w 64"/>
                <a:gd name="T11" fmla="*/ 35 h 115"/>
                <a:gd name="T12" fmla="*/ 32 w 64"/>
                <a:gd name="T13" fmla="*/ 44 h 115"/>
                <a:gd name="T14" fmla="*/ 24 w 64"/>
                <a:gd name="T15" fmla="*/ 62 h 115"/>
                <a:gd name="T16" fmla="*/ 16 w 64"/>
                <a:gd name="T17" fmla="*/ 71 h 115"/>
                <a:gd name="T18" fmla="*/ 16 w 64"/>
                <a:gd name="T19" fmla="*/ 79 h 115"/>
                <a:gd name="T20" fmla="*/ 16 w 64"/>
                <a:gd name="T21" fmla="*/ 97 h 115"/>
                <a:gd name="T22" fmla="*/ 0 w 64"/>
                <a:gd name="T23" fmla="*/ 97 h 115"/>
                <a:gd name="T24" fmla="*/ 0 w 64"/>
                <a:gd name="T25" fmla="*/ 106 h 115"/>
                <a:gd name="T26" fmla="*/ 0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64" y="0"/>
                  </a:moveTo>
                  <a:lnTo>
                    <a:pt x="56" y="18"/>
                  </a:lnTo>
                  <a:lnTo>
                    <a:pt x="56" y="27"/>
                  </a:lnTo>
                  <a:lnTo>
                    <a:pt x="40" y="27"/>
                  </a:lnTo>
                  <a:lnTo>
                    <a:pt x="32" y="27"/>
                  </a:lnTo>
                  <a:lnTo>
                    <a:pt x="32" y="35"/>
                  </a:lnTo>
                  <a:lnTo>
                    <a:pt x="32" y="44"/>
                  </a:lnTo>
                  <a:lnTo>
                    <a:pt x="24" y="62"/>
                  </a:lnTo>
                  <a:lnTo>
                    <a:pt x="16" y="71"/>
                  </a:lnTo>
                  <a:lnTo>
                    <a:pt x="16" y="79"/>
                  </a:lnTo>
                  <a:lnTo>
                    <a:pt x="16" y="97"/>
                  </a:lnTo>
                  <a:lnTo>
                    <a:pt x="0" y="97"/>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24" name="Freeform 778"/>
            <p:cNvSpPr>
              <a:spLocks/>
            </p:cNvSpPr>
            <p:nvPr/>
          </p:nvSpPr>
          <p:spPr bwMode="auto">
            <a:xfrm>
              <a:off x="2132" y="3507"/>
              <a:ext cx="48" cy="88"/>
            </a:xfrm>
            <a:custGeom>
              <a:avLst/>
              <a:gdLst>
                <a:gd name="T0" fmla="*/ 0 w 48"/>
                <a:gd name="T1" fmla="*/ 0 h 88"/>
                <a:gd name="T2" fmla="*/ 0 w 48"/>
                <a:gd name="T3" fmla="*/ 18 h 88"/>
                <a:gd name="T4" fmla="*/ 0 w 48"/>
                <a:gd name="T5" fmla="*/ 27 h 88"/>
                <a:gd name="T6" fmla="*/ 16 w 48"/>
                <a:gd name="T7" fmla="*/ 27 h 88"/>
                <a:gd name="T8" fmla="*/ 16 w 48"/>
                <a:gd name="T9" fmla="*/ 35 h 88"/>
                <a:gd name="T10" fmla="*/ 24 w 48"/>
                <a:gd name="T11" fmla="*/ 35 h 88"/>
                <a:gd name="T12" fmla="*/ 32 w 48"/>
                <a:gd name="T13" fmla="*/ 53 h 88"/>
                <a:gd name="T14" fmla="*/ 48 w 48"/>
                <a:gd name="T15" fmla="*/ 62 h 88"/>
                <a:gd name="T16" fmla="*/ 48 w 48"/>
                <a:gd name="T17" fmla="*/ 71 h 88"/>
                <a:gd name="T18" fmla="*/ 48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0" y="0"/>
                  </a:moveTo>
                  <a:lnTo>
                    <a:pt x="0" y="18"/>
                  </a:lnTo>
                  <a:lnTo>
                    <a:pt x="0" y="27"/>
                  </a:lnTo>
                  <a:lnTo>
                    <a:pt x="16" y="27"/>
                  </a:lnTo>
                  <a:lnTo>
                    <a:pt x="16" y="35"/>
                  </a:lnTo>
                  <a:lnTo>
                    <a:pt x="24" y="35"/>
                  </a:lnTo>
                  <a:lnTo>
                    <a:pt x="32" y="53"/>
                  </a:lnTo>
                  <a:lnTo>
                    <a:pt x="48" y="62"/>
                  </a:lnTo>
                  <a:lnTo>
                    <a:pt x="48" y="71"/>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25" name="Freeform 779"/>
            <p:cNvSpPr>
              <a:spLocks/>
            </p:cNvSpPr>
            <p:nvPr/>
          </p:nvSpPr>
          <p:spPr bwMode="auto">
            <a:xfrm>
              <a:off x="2092" y="3314"/>
              <a:ext cx="64" cy="53"/>
            </a:xfrm>
            <a:custGeom>
              <a:avLst/>
              <a:gdLst>
                <a:gd name="T0" fmla="*/ 0 w 64"/>
                <a:gd name="T1" fmla="*/ 0 h 53"/>
                <a:gd name="T2" fmla="*/ 24 w 64"/>
                <a:gd name="T3" fmla="*/ 17 h 53"/>
                <a:gd name="T4" fmla="*/ 32 w 64"/>
                <a:gd name="T5" fmla="*/ 17 h 53"/>
                <a:gd name="T6" fmla="*/ 40 w 64"/>
                <a:gd name="T7" fmla="*/ 17 h 53"/>
                <a:gd name="T8" fmla="*/ 56 w 64"/>
                <a:gd name="T9" fmla="*/ 17 h 53"/>
                <a:gd name="T10" fmla="*/ 64 w 64"/>
                <a:gd name="T11" fmla="*/ 26 h 53"/>
                <a:gd name="T12" fmla="*/ 64 w 64"/>
                <a:gd name="T13" fmla="*/ 35 h 53"/>
                <a:gd name="T14" fmla="*/ 64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0" y="0"/>
                  </a:moveTo>
                  <a:lnTo>
                    <a:pt x="24" y="17"/>
                  </a:lnTo>
                  <a:lnTo>
                    <a:pt x="32" y="17"/>
                  </a:lnTo>
                  <a:lnTo>
                    <a:pt x="40" y="17"/>
                  </a:lnTo>
                  <a:lnTo>
                    <a:pt x="56" y="17"/>
                  </a:lnTo>
                  <a:lnTo>
                    <a:pt x="64" y="26"/>
                  </a:lnTo>
                  <a:lnTo>
                    <a:pt x="64" y="35"/>
                  </a:lnTo>
                  <a:lnTo>
                    <a:pt x="64"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26" name="Freeform 780"/>
            <p:cNvSpPr>
              <a:spLocks/>
            </p:cNvSpPr>
            <p:nvPr/>
          </p:nvSpPr>
          <p:spPr bwMode="auto">
            <a:xfrm>
              <a:off x="1780" y="3314"/>
              <a:ext cx="96" cy="35"/>
            </a:xfrm>
            <a:custGeom>
              <a:avLst/>
              <a:gdLst>
                <a:gd name="T0" fmla="*/ 96 w 96"/>
                <a:gd name="T1" fmla="*/ 0 h 35"/>
                <a:gd name="T2" fmla="*/ 80 w 96"/>
                <a:gd name="T3" fmla="*/ 0 h 35"/>
                <a:gd name="T4" fmla="*/ 72 w 96"/>
                <a:gd name="T5" fmla="*/ 0 h 35"/>
                <a:gd name="T6" fmla="*/ 64 w 96"/>
                <a:gd name="T7" fmla="*/ 0 h 35"/>
                <a:gd name="T8" fmla="*/ 48 w 96"/>
                <a:gd name="T9" fmla="*/ 0 h 35"/>
                <a:gd name="T10" fmla="*/ 40 w 96"/>
                <a:gd name="T11" fmla="*/ 0 h 35"/>
                <a:gd name="T12" fmla="*/ 32 w 96"/>
                <a:gd name="T13" fmla="*/ 0 h 35"/>
                <a:gd name="T14" fmla="*/ 16 w 96"/>
                <a:gd name="T15" fmla="*/ 17 h 35"/>
                <a:gd name="T16" fmla="*/ 8 w 96"/>
                <a:gd name="T17" fmla="*/ 26 h 35"/>
                <a:gd name="T18" fmla="*/ 0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96" y="0"/>
                  </a:moveTo>
                  <a:lnTo>
                    <a:pt x="80" y="0"/>
                  </a:lnTo>
                  <a:lnTo>
                    <a:pt x="72" y="0"/>
                  </a:lnTo>
                  <a:lnTo>
                    <a:pt x="64" y="0"/>
                  </a:lnTo>
                  <a:lnTo>
                    <a:pt x="48" y="0"/>
                  </a:lnTo>
                  <a:lnTo>
                    <a:pt x="40" y="0"/>
                  </a:lnTo>
                  <a:lnTo>
                    <a:pt x="32" y="0"/>
                  </a:lnTo>
                  <a:lnTo>
                    <a:pt x="16" y="17"/>
                  </a:lnTo>
                  <a:lnTo>
                    <a:pt x="8"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27" name="Freeform 781"/>
            <p:cNvSpPr>
              <a:spLocks/>
            </p:cNvSpPr>
            <p:nvPr/>
          </p:nvSpPr>
          <p:spPr bwMode="auto">
            <a:xfrm>
              <a:off x="1780" y="3296"/>
              <a:ext cx="112" cy="44"/>
            </a:xfrm>
            <a:custGeom>
              <a:avLst/>
              <a:gdLst>
                <a:gd name="T0" fmla="*/ 112 w 112"/>
                <a:gd name="T1" fmla="*/ 0 h 44"/>
                <a:gd name="T2" fmla="*/ 104 w 112"/>
                <a:gd name="T3" fmla="*/ 0 h 44"/>
                <a:gd name="T4" fmla="*/ 96 w 112"/>
                <a:gd name="T5" fmla="*/ 0 h 44"/>
                <a:gd name="T6" fmla="*/ 80 w 112"/>
                <a:gd name="T7" fmla="*/ 0 h 44"/>
                <a:gd name="T8" fmla="*/ 72 w 112"/>
                <a:gd name="T9" fmla="*/ 0 h 44"/>
                <a:gd name="T10" fmla="*/ 64 w 112"/>
                <a:gd name="T11" fmla="*/ 0 h 44"/>
                <a:gd name="T12" fmla="*/ 48 w 112"/>
                <a:gd name="T13" fmla="*/ 0 h 44"/>
                <a:gd name="T14" fmla="*/ 40 w 112"/>
                <a:gd name="T15" fmla="*/ 9 h 44"/>
                <a:gd name="T16" fmla="*/ 32 w 112"/>
                <a:gd name="T17" fmla="*/ 9 h 44"/>
                <a:gd name="T18" fmla="*/ 32 w 112"/>
                <a:gd name="T19" fmla="*/ 18 h 44"/>
                <a:gd name="T20" fmla="*/ 16 w 112"/>
                <a:gd name="T21" fmla="*/ 18 h 44"/>
                <a:gd name="T22" fmla="*/ 8 w 112"/>
                <a:gd name="T23" fmla="*/ 35 h 44"/>
                <a:gd name="T24" fmla="*/ 0 w 112"/>
                <a:gd name="T25" fmla="*/ 35 h 44"/>
                <a:gd name="T26" fmla="*/ 0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112" y="0"/>
                  </a:moveTo>
                  <a:lnTo>
                    <a:pt x="104" y="0"/>
                  </a:lnTo>
                  <a:lnTo>
                    <a:pt x="96" y="0"/>
                  </a:lnTo>
                  <a:lnTo>
                    <a:pt x="80" y="0"/>
                  </a:lnTo>
                  <a:lnTo>
                    <a:pt x="72" y="0"/>
                  </a:lnTo>
                  <a:lnTo>
                    <a:pt x="64" y="0"/>
                  </a:lnTo>
                  <a:lnTo>
                    <a:pt x="48" y="0"/>
                  </a:lnTo>
                  <a:lnTo>
                    <a:pt x="40" y="9"/>
                  </a:lnTo>
                  <a:lnTo>
                    <a:pt x="32" y="9"/>
                  </a:lnTo>
                  <a:lnTo>
                    <a:pt x="32" y="18"/>
                  </a:lnTo>
                  <a:lnTo>
                    <a:pt x="16" y="18"/>
                  </a:lnTo>
                  <a:lnTo>
                    <a:pt x="8" y="35"/>
                  </a:lnTo>
                  <a:lnTo>
                    <a:pt x="0" y="35"/>
                  </a:lnTo>
                  <a:lnTo>
                    <a:pt x="0"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28" name="Freeform 782"/>
            <p:cNvSpPr>
              <a:spLocks/>
            </p:cNvSpPr>
            <p:nvPr/>
          </p:nvSpPr>
          <p:spPr bwMode="auto">
            <a:xfrm>
              <a:off x="1748" y="3375"/>
              <a:ext cx="64" cy="71"/>
            </a:xfrm>
            <a:custGeom>
              <a:avLst/>
              <a:gdLst>
                <a:gd name="T0" fmla="*/ 64 w 64"/>
                <a:gd name="T1" fmla="*/ 0 h 71"/>
                <a:gd name="T2" fmla="*/ 48 w 64"/>
                <a:gd name="T3" fmla="*/ 0 h 71"/>
                <a:gd name="T4" fmla="*/ 40 w 64"/>
                <a:gd name="T5" fmla="*/ 9 h 71"/>
                <a:gd name="T6" fmla="*/ 32 w 64"/>
                <a:gd name="T7" fmla="*/ 18 h 71"/>
                <a:gd name="T8" fmla="*/ 32 w 64"/>
                <a:gd name="T9" fmla="*/ 36 h 71"/>
                <a:gd name="T10" fmla="*/ 16 w 64"/>
                <a:gd name="T11" fmla="*/ 44 h 71"/>
                <a:gd name="T12" fmla="*/ 16 w 64"/>
                <a:gd name="T13" fmla="*/ 53 h 71"/>
                <a:gd name="T14" fmla="*/ 8 w 64"/>
                <a:gd name="T15" fmla="*/ 53 h 71"/>
                <a:gd name="T16" fmla="*/ 0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64" y="0"/>
                  </a:moveTo>
                  <a:lnTo>
                    <a:pt x="48" y="0"/>
                  </a:lnTo>
                  <a:lnTo>
                    <a:pt x="40" y="9"/>
                  </a:lnTo>
                  <a:lnTo>
                    <a:pt x="32" y="18"/>
                  </a:lnTo>
                  <a:lnTo>
                    <a:pt x="32" y="36"/>
                  </a:lnTo>
                  <a:lnTo>
                    <a:pt x="16" y="44"/>
                  </a:lnTo>
                  <a:lnTo>
                    <a:pt x="16" y="53"/>
                  </a:lnTo>
                  <a:lnTo>
                    <a:pt x="8" y="53"/>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429" name="Freeform 783"/>
            <p:cNvSpPr>
              <a:spLocks/>
            </p:cNvSpPr>
            <p:nvPr/>
          </p:nvSpPr>
          <p:spPr bwMode="auto">
            <a:xfrm>
              <a:off x="1692" y="3455"/>
              <a:ext cx="96" cy="43"/>
            </a:xfrm>
            <a:custGeom>
              <a:avLst/>
              <a:gdLst>
                <a:gd name="T0" fmla="*/ 96 w 96"/>
                <a:gd name="T1" fmla="*/ 0 h 43"/>
                <a:gd name="T2" fmla="*/ 88 w 96"/>
                <a:gd name="T3" fmla="*/ 0 h 43"/>
                <a:gd name="T4" fmla="*/ 72 w 96"/>
                <a:gd name="T5" fmla="*/ 8 h 43"/>
                <a:gd name="T6" fmla="*/ 64 w 96"/>
                <a:gd name="T7" fmla="*/ 8 h 43"/>
                <a:gd name="T8" fmla="*/ 56 w 96"/>
                <a:gd name="T9" fmla="*/ 26 h 43"/>
                <a:gd name="T10" fmla="*/ 48 w 96"/>
                <a:gd name="T11" fmla="*/ 26 h 43"/>
                <a:gd name="T12" fmla="*/ 32 w 96"/>
                <a:gd name="T13" fmla="*/ 26 h 43"/>
                <a:gd name="T14" fmla="*/ 24 w 96"/>
                <a:gd name="T15" fmla="*/ 26 h 43"/>
                <a:gd name="T16" fmla="*/ 16 w 96"/>
                <a:gd name="T17" fmla="*/ 35 h 43"/>
                <a:gd name="T18" fmla="*/ 0 w 96"/>
                <a:gd name="T19" fmla="*/ 35 h 43"/>
                <a:gd name="T20" fmla="*/ 0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96" y="0"/>
                  </a:moveTo>
                  <a:lnTo>
                    <a:pt x="88" y="0"/>
                  </a:lnTo>
                  <a:lnTo>
                    <a:pt x="72" y="8"/>
                  </a:lnTo>
                  <a:lnTo>
                    <a:pt x="64" y="8"/>
                  </a:lnTo>
                  <a:lnTo>
                    <a:pt x="56" y="26"/>
                  </a:lnTo>
                  <a:lnTo>
                    <a:pt x="48" y="26"/>
                  </a:lnTo>
                  <a:lnTo>
                    <a:pt x="32" y="26"/>
                  </a:lnTo>
                  <a:lnTo>
                    <a:pt x="24" y="26"/>
                  </a:lnTo>
                  <a:lnTo>
                    <a:pt x="16" y="35"/>
                  </a:lnTo>
                  <a:lnTo>
                    <a:pt x="0" y="35"/>
                  </a:lnTo>
                  <a:lnTo>
                    <a:pt x="0"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4476" name="Group 784"/>
          <p:cNvGrpSpPr>
            <a:grpSpLocks/>
          </p:cNvGrpSpPr>
          <p:nvPr/>
        </p:nvGrpSpPr>
        <p:grpSpPr bwMode="auto">
          <a:xfrm>
            <a:off x="2290763" y="2601913"/>
            <a:ext cx="609600" cy="496887"/>
            <a:chOff x="1748" y="2760"/>
            <a:chExt cx="480" cy="457"/>
          </a:xfrm>
        </p:grpSpPr>
        <p:sp>
          <p:nvSpPr>
            <p:cNvPr id="105371" name="Freeform 785"/>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232 w 232"/>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211"/>
                <a:gd name="T188" fmla="*/ 232 w 232"/>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lnTo>
                    <a:pt x="232"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72" name="Freeform 786"/>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211"/>
                <a:gd name="T185" fmla="*/ 232 w 232"/>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73" name="Freeform 787"/>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56 w 208"/>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8"/>
                <a:gd name="T187" fmla="*/ 0 h 255"/>
                <a:gd name="T188" fmla="*/ 208 w 208"/>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lnTo>
                    <a:pt x="56"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74" name="Freeform 788"/>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8"/>
                <a:gd name="T184" fmla="*/ 0 h 255"/>
                <a:gd name="T185" fmla="*/ 208 w 208"/>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75" name="Freeform 789"/>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40 w 280"/>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0"/>
                <a:gd name="T118" fmla="*/ 0 h 360"/>
                <a:gd name="T119" fmla="*/ 280 w 280"/>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lnTo>
                    <a:pt x="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76" name="Freeform 790"/>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80"/>
                <a:gd name="T115" fmla="*/ 0 h 360"/>
                <a:gd name="T116" fmla="*/ 280 w 280"/>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77" name="Freeform 791"/>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40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lnTo>
                    <a:pt x="40"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78" name="Freeform 792"/>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79" name="Freeform 793"/>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208 w 208"/>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8"/>
                <a:gd name="T139" fmla="*/ 0 h 457"/>
                <a:gd name="T140" fmla="*/ 208 w 208"/>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lnTo>
                    <a:pt x="208"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80" name="Freeform 794"/>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8"/>
                <a:gd name="T136" fmla="*/ 0 h 457"/>
                <a:gd name="T137" fmla="*/ 208 w 208"/>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81" name="Freeform 795"/>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232 w 232"/>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325"/>
                <a:gd name="T188" fmla="*/ 232 w 232"/>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lnTo>
                    <a:pt x="232"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82" name="Freeform 796"/>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325"/>
                <a:gd name="T185" fmla="*/ 232 w 232"/>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4477" name="Group 797"/>
          <p:cNvGrpSpPr>
            <a:grpSpLocks/>
          </p:cNvGrpSpPr>
          <p:nvPr/>
        </p:nvGrpSpPr>
        <p:grpSpPr bwMode="auto">
          <a:xfrm>
            <a:off x="2417763" y="3054350"/>
            <a:ext cx="774700" cy="614363"/>
            <a:chOff x="1692" y="3226"/>
            <a:chExt cx="488" cy="387"/>
          </a:xfrm>
        </p:grpSpPr>
        <p:sp>
          <p:nvSpPr>
            <p:cNvPr id="105324" name="Freeform 798"/>
            <p:cNvSpPr>
              <a:spLocks/>
            </p:cNvSpPr>
            <p:nvPr/>
          </p:nvSpPr>
          <p:spPr bwMode="auto">
            <a:xfrm>
              <a:off x="1996" y="3226"/>
              <a:ext cx="40" cy="53"/>
            </a:xfrm>
            <a:custGeom>
              <a:avLst/>
              <a:gdLst>
                <a:gd name="T0" fmla="*/ 0 w 40"/>
                <a:gd name="T1" fmla="*/ 0 h 53"/>
                <a:gd name="T2" fmla="*/ 0 w 40"/>
                <a:gd name="T3" fmla="*/ 9 h 53"/>
                <a:gd name="T4" fmla="*/ 0 w 40"/>
                <a:gd name="T5" fmla="*/ 18 h 53"/>
                <a:gd name="T6" fmla="*/ 8 w 40"/>
                <a:gd name="T7" fmla="*/ 18 h 53"/>
                <a:gd name="T8" fmla="*/ 24 w 40"/>
                <a:gd name="T9" fmla="*/ 18 h 53"/>
                <a:gd name="T10" fmla="*/ 24 w 40"/>
                <a:gd name="T11" fmla="*/ 35 h 53"/>
                <a:gd name="T12" fmla="*/ 32 w 40"/>
                <a:gd name="T13" fmla="*/ 35 h 53"/>
                <a:gd name="T14" fmla="*/ 32 w 40"/>
                <a:gd name="T15" fmla="*/ 44 h 53"/>
                <a:gd name="T16" fmla="*/ 40 w 40"/>
                <a:gd name="T17" fmla="*/ 44 h 53"/>
                <a:gd name="T18" fmla="*/ 4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0" y="0"/>
                  </a:moveTo>
                  <a:lnTo>
                    <a:pt x="0" y="9"/>
                  </a:lnTo>
                  <a:lnTo>
                    <a:pt x="0" y="18"/>
                  </a:lnTo>
                  <a:lnTo>
                    <a:pt x="8" y="18"/>
                  </a:lnTo>
                  <a:lnTo>
                    <a:pt x="24" y="18"/>
                  </a:lnTo>
                  <a:lnTo>
                    <a:pt x="24" y="35"/>
                  </a:lnTo>
                  <a:lnTo>
                    <a:pt x="32" y="35"/>
                  </a:lnTo>
                  <a:lnTo>
                    <a:pt x="32" y="44"/>
                  </a:lnTo>
                  <a:lnTo>
                    <a:pt x="40" y="44"/>
                  </a:lnTo>
                  <a:lnTo>
                    <a:pt x="4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25" name="Freeform 799"/>
            <p:cNvSpPr>
              <a:spLocks/>
            </p:cNvSpPr>
            <p:nvPr/>
          </p:nvSpPr>
          <p:spPr bwMode="auto">
            <a:xfrm>
              <a:off x="1940" y="3226"/>
              <a:ext cx="56" cy="97"/>
            </a:xfrm>
            <a:custGeom>
              <a:avLst/>
              <a:gdLst>
                <a:gd name="T0" fmla="*/ 56 w 56"/>
                <a:gd name="T1" fmla="*/ 0 h 97"/>
                <a:gd name="T2" fmla="*/ 56 w 56"/>
                <a:gd name="T3" fmla="*/ 9 h 97"/>
                <a:gd name="T4" fmla="*/ 56 w 56"/>
                <a:gd name="T5" fmla="*/ 18 h 97"/>
                <a:gd name="T6" fmla="*/ 48 w 56"/>
                <a:gd name="T7" fmla="*/ 35 h 97"/>
                <a:gd name="T8" fmla="*/ 32 w 56"/>
                <a:gd name="T9" fmla="*/ 44 h 97"/>
                <a:gd name="T10" fmla="*/ 24 w 56"/>
                <a:gd name="T11" fmla="*/ 53 h 97"/>
                <a:gd name="T12" fmla="*/ 16 w 56"/>
                <a:gd name="T13" fmla="*/ 62 h 97"/>
                <a:gd name="T14" fmla="*/ 0 w 56"/>
                <a:gd name="T15" fmla="*/ 79 h 97"/>
                <a:gd name="T16" fmla="*/ 0 w 56"/>
                <a:gd name="T17" fmla="*/ 88 h 97"/>
                <a:gd name="T18" fmla="*/ 0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56" y="0"/>
                  </a:moveTo>
                  <a:lnTo>
                    <a:pt x="56" y="9"/>
                  </a:lnTo>
                  <a:lnTo>
                    <a:pt x="56" y="18"/>
                  </a:lnTo>
                  <a:lnTo>
                    <a:pt x="48" y="35"/>
                  </a:lnTo>
                  <a:lnTo>
                    <a:pt x="32" y="44"/>
                  </a:lnTo>
                  <a:lnTo>
                    <a:pt x="24" y="53"/>
                  </a:lnTo>
                  <a:lnTo>
                    <a:pt x="16" y="62"/>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26" name="Freeform 800"/>
            <p:cNvSpPr>
              <a:spLocks/>
            </p:cNvSpPr>
            <p:nvPr/>
          </p:nvSpPr>
          <p:spPr bwMode="auto">
            <a:xfrm>
              <a:off x="1884" y="3226"/>
              <a:ext cx="80" cy="97"/>
            </a:xfrm>
            <a:custGeom>
              <a:avLst/>
              <a:gdLst>
                <a:gd name="T0" fmla="*/ 80 w 80"/>
                <a:gd name="T1" fmla="*/ 0 h 97"/>
                <a:gd name="T2" fmla="*/ 72 w 80"/>
                <a:gd name="T3" fmla="*/ 35 h 97"/>
                <a:gd name="T4" fmla="*/ 56 w 80"/>
                <a:gd name="T5" fmla="*/ 35 h 97"/>
                <a:gd name="T6" fmla="*/ 56 w 80"/>
                <a:gd name="T7" fmla="*/ 44 h 97"/>
                <a:gd name="T8" fmla="*/ 48 w 80"/>
                <a:gd name="T9" fmla="*/ 44 h 97"/>
                <a:gd name="T10" fmla="*/ 40 w 80"/>
                <a:gd name="T11" fmla="*/ 44 h 97"/>
                <a:gd name="T12" fmla="*/ 32 w 80"/>
                <a:gd name="T13" fmla="*/ 53 h 97"/>
                <a:gd name="T14" fmla="*/ 16 w 80"/>
                <a:gd name="T15" fmla="*/ 53 h 97"/>
                <a:gd name="T16" fmla="*/ 16 w 80"/>
                <a:gd name="T17" fmla="*/ 62 h 97"/>
                <a:gd name="T18" fmla="*/ 8 w 80"/>
                <a:gd name="T19" fmla="*/ 62 h 97"/>
                <a:gd name="T20" fmla="*/ 8 w 80"/>
                <a:gd name="T21" fmla="*/ 79 h 97"/>
                <a:gd name="T22" fmla="*/ 0 w 80"/>
                <a:gd name="T23" fmla="*/ 79 h 97"/>
                <a:gd name="T24" fmla="*/ 0 w 80"/>
                <a:gd name="T25" fmla="*/ 88 h 97"/>
                <a:gd name="T26" fmla="*/ 0 w 80"/>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
                <a:gd name="T43" fmla="*/ 0 h 97"/>
                <a:gd name="T44" fmla="*/ 80 w 80"/>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 h="97">
                  <a:moveTo>
                    <a:pt x="80" y="0"/>
                  </a:moveTo>
                  <a:lnTo>
                    <a:pt x="72" y="35"/>
                  </a:lnTo>
                  <a:lnTo>
                    <a:pt x="56" y="35"/>
                  </a:lnTo>
                  <a:lnTo>
                    <a:pt x="56" y="44"/>
                  </a:lnTo>
                  <a:lnTo>
                    <a:pt x="48" y="44"/>
                  </a:lnTo>
                  <a:lnTo>
                    <a:pt x="40" y="44"/>
                  </a:lnTo>
                  <a:lnTo>
                    <a:pt x="32" y="53"/>
                  </a:lnTo>
                  <a:lnTo>
                    <a:pt x="16" y="53"/>
                  </a:lnTo>
                  <a:lnTo>
                    <a:pt x="16" y="62"/>
                  </a:lnTo>
                  <a:lnTo>
                    <a:pt x="8" y="62"/>
                  </a:lnTo>
                  <a:lnTo>
                    <a:pt x="8" y="79"/>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27" name="Freeform 801"/>
            <p:cNvSpPr>
              <a:spLocks/>
            </p:cNvSpPr>
            <p:nvPr/>
          </p:nvSpPr>
          <p:spPr bwMode="auto">
            <a:xfrm>
              <a:off x="1972" y="3270"/>
              <a:ext cx="56" cy="114"/>
            </a:xfrm>
            <a:custGeom>
              <a:avLst/>
              <a:gdLst>
                <a:gd name="T0" fmla="*/ 0 w 56"/>
                <a:gd name="T1" fmla="*/ 0 h 114"/>
                <a:gd name="T2" fmla="*/ 0 w 56"/>
                <a:gd name="T3" fmla="*/ 9 h 114"/>
                <a:gd name="T4" fmla="*/ 0 w 56"/>
                <a:gd name="T5" fmla="*/ 18 h 114"/>
                <a:gd name="T6" fmla="*/ 0 w 56"/>
                <a:gd name="T7" fmla="*/ 35 h 114"/>
                <a:gd name="T8" fmla="*/ 16 w 56"/>
                <a:gd name="T9" fmla="*/ 44 h 114"/>
                <a:gd name="T10" fmla="*/ 24 w 56"/>
                <a:gd name="T11" fmla="*/ 53 h 114"/>
                <a:gd name="T12" fmla="*/ 48 w 56"/>
                <a:gd name="T13" fmla="*/ 70 h 114"/>
                <a:gd name="T14" fmla="*/ 48 w 56"/>
                <a:gd name="T15" fmla="*/ 79 h 114"/>
                <a:gd name="T16" fmla="*/ 48 w 56"/>
                <a:gd name="T17" fmla="*/ 88 h 114"/>
                <a:gd name="T18" fmla="*/ 56 w 56"/>
                <a:gd name="T19" fmla="*/ 88 h 114"/>
                <a:gd name="T20" fmla="*/ 56 w 56"/>
                <a:gd name="T21" fmla="*/ 105 h 114"/>
                <a:gd name="T22" fmla="*/ 56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0" y="0"/>
                  </a:moveTo>
                  <a:lnTo>
                    <a:pt x="0" y="9"/>
                  </a:lnTo>
                  <a:lnTo>
                    <a:pt x="0" y="18"/>
                  </a:lnTo>
                  <a:lnTo>
                    <a:pt x="0" y="35"/>
                  </a:lnTo>
                  <a:lnTo>
                    <a:pt x="16" y="44"/>
                  </a:lnTo>
                  <a:lnTo>
                    <a:pt x="24" y="53"/>
                  </a:lnTo>
                  <a:lnTo>
                    <a:pt x="48" y="70"/>
                  </a:lnTo>
                  <a:lnTo>
                    <a:pt x="48" y="79"/>
                  </a:lnTo>
                  <a:lnTo>
                    <a:pt x="48" y="88"/>
                  </a:lnTo>
                  <a:lnTo>
                    <a:pt x="56" y="88"/>
                  </a:lnTo>
                  <a:lnTo>
                    <a:pt x="56" y="105"/>
                  </a:lnTo>
                  <a:lnTo>
                    <a:pt x="5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28" name="Freeform 802"/>
            <p:cNvSpPr>
              <a:spLocks/>
            </p:cNvSpPr>
            <p:nvPr/>
          </p:nvSpPr>
          <p:spPr bwMode="auto">
            <a:xfrm>
              <a:off x="1900" y="3226"/>
              <a:ext cx="72" cy="158"/>
            </a:xfrm>
            <a:custGeom>
              <a:avLst/>
              <a:gdLst>
                <a:gd name="T0" fmla="*/ 72 w 72"/>
                <a:gd name="T1" fmla="*/ 0 h 158"/>
                <a:gd name="T2" fmla="*/ 64 w 72"/>
                <a:gd name="T3" fmla="*/ 44 h 158"/>
                <a:gd name="T4" fmla="*/ 64 w 72"/>
                <a:gd name="T5" fmla="*/ 53 h 158"/>
                <a:gd name="T6" fmla="*/ 56 w 72"/>
                <a:gd name="T7" fmla="*/ 53 h 158"/>
                <a:gd name="T8" fmla="*/ 56 w 72"/>
                <a:gd name="T9" fmla="*/ 62 h 158"/>
                <a:gd name="T10" fmla="*/ 40 w 72"/>
                <a:gd name="T11" fmla="*/ 79 h 158"/>
                <a:gd name="T12" fmla="*/ 32 w 72"/>
                <a:gd name="T13" fmla="*/ 79 h 158"/>
                <a:gd name="T14" fmla="*/ 32 w 72"/>
                <a:gd name="T15" fmla="*/ 88 h 158"/>
                <a:gd name="T16" fmla="*/ 24 w 72"/>
                <a:gd name="T17" fmla="*/ 88 h 158"/>
                <a:gd name="T18" fmla="*/ 24 w 72"/>
                <a:gd name="T19" fmla="*/ 97 h 158"/>
                <a:gd name="T20" fmla="*/ 24 w 72"/>
                <a:gd name="T21" fmla="*/ 114 h 158"/>
                <a:gd name="T22" fmla="*/ 16 w 72"/>
                <a:gd name="T23" fmla="*/ 114 h 158"/>
                <a:gd name="T24" fmla="*/ 16 w 72"/>
                <a:gd name="T25" fmla="*/ 123 h 158"/>
                <a:gd name="T26" fmla="*/ 0 w 72"/>
                <a:gd name="T27" fmla="*/ 132 h 158"/>
                <a:gd name="T28" fmla="*/ 0 w 72"/>
                <a:gd name="T29" fmla="*/ 149 h 158"/>
                <a:gd name="T30" fmla="*/ 16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72" y="0"/>
                  </a:moveTo>
                  <a:lnTo>
                    <a:pt x="64" y="44"/>
                  </a:lnTo>
                  <a:lnTo>
                    <a:pt x="64" y="53"/>
                  </a:lnTo>
                  <a:lnTo>
                    <a:pt x="56" y="53"/>
                  </a:lnTo>
                  <a:lnTo>
                    <a:pt x="56" y="62"/>
                  </a:lnTo>
                  <a:lnTo>
                    <a:pt x="40" y="79"/>
                  </a:lnTo>
                  <a:lnTo>
                    <a:pt x="32" y="79"/>
                  </a:lnTo>
                  <a:lnTo>
                    <a:pt x="32" y="88"/>
                  </a:lnTo>
                  <a:lnTo>
                    <a:pt x="24" y="88"/>
                  </a:lnTo>
                  <a:lnTo>
                    <a:pt x="24" y="97"/>
                  </a:lnTo>
                  <a:lnTo>
                    <a:pt x="24" y="114"/>
                  </a:lnTo>
                  <a:lnTo>
                    <a:pt x="16" y="114"/>
                  </a:lnTo>
                  <a:lnTo>
                    <a:pt x="16" y="123"/>
                  </a:lnTo>
                  <a:lnTo>
                    <a:pt x="0" y="132"/>
                  </a:lnTo>
                  <a:lnTo>
                    <a:pt x="0" y="149"/>
                  </a:lnTo>
                  <a:lnTo>
                    <a:pt x="16"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29" name="Freeform 803"/>
            <p:cNvSpPr>
              <a:spLocks/>
            </p:cNvSpPr>
            <p:nvPr/>
          </p:nvSpPr>
          <p:spPr bwMode="auto">
            <a:xfrm>
              <a:off x="1972" y="3226"/>
              <a:ext cx="96" cy="114"/>
            </a:xfrm>
            <a:custGeom>
              <a:avLst/>
              <a:gdLst>
                <a:gd name="T0" fmla="*/ 0 w 96"/>
                <a:gd name="T1" fmla="*/ 0 h 114"/>
                <a:gd name="T2" fmla="*/ 24 w 96"/>
                <a:gd name="T3" fmla="*/ 35 h 114"/>
                <a:gd name="T4" fmla="*/ 32 w 96"/>
                <a:gd name="T5" fmla="*/ 44 h 114"/>
                <a:gd name="T6" fmla="*/ 48 w 96"/>
                <a:gd name="T7" fmla="*/ 44 h 114"/>
                <a:gd name="T8" fmla="*/ 56 w 96"/>
                <a:gd name="T9" fmla="*/ 44 h 114"/>
                <a:gd name="T10" fmla="*/ 64 w 96"/>
                <a:gd name="T11" fmla="*/ 44 h 114"/>
                <a:gd name="T12" fmla="*/ 64 w 96"/>
                <a:gd name="T13" fmla="*/ 53 h 114"/>
                <a:gd name="T14" fmla="*/ 80 w 96"/>
                <a:gd name="T15" fmla="*/ 53 h 114"/>
                <a:gd name="T16" fmla="*/ 88 w 96"/>
                <a:gd name="T17" fmla="*/ 62 h 114"/>
                <a:gd name="T18" fmla="*/ 96 w 96"/>
                <a:gd name="T19" fmla="*/ 79 h 114"/>
                <a:gd name="T20" fmla="*/ 96 w 96"/>
                <a:gd name="T21" fmla="*/ 88 h 114"/>
                <a:gd name="T22" fmla="*/ 96 w 96"/>
                <a:gd name="T23" fmla="*/ 97 h 114"/>
                <a:gd name="T24" fmla="*/ 96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0" y="0"/>
                  </a:moveTo>
                  <a:lnTo>
                    <a:pt x="24" y="35"/>
                  </a:lnTo>
                  <a:lnTo>
                    <a:pt x="32" y="44"/>
                  </a:lnTo>
                  <a:lnTo>
                    <a:pt x="48" y="44"/>
                  </a:lnTo>
                  <a:lnTo>
                    <a:pt x="56" y="44"/>
                  </a:lnTo>
                  <a:lnTo>
                    <a:pt x="64" y="44"/>
                  </a:lnTo>
                  <a:lnTo>
                    <a:pt x="64" y="53"/>
                  </a:lnTo>
                  <a:lnTo>
                    <a:pt x="80" y="53"/>
                  </a:lnTo>
                  <a:lnTo>
                    <a:pt x="88" y="62"/>
                  </a:lnTo>
                  <a:lnTo>
                    <a:pt x="96" y="79"/>
                  </a:lnTo>
                  <a:lnTo>
                    <a:pt x="96" y="88"/>
                  </a:lnTo>
                  <a:lnTo>
                    <a:pt x="96" y="97"/>
                  </a:lnTo>
                  <a:lnTo>
                    <a:pt x="9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30" name="Freeform 804"/>
            <p:cNvSpPr>
              <a:spLocks/>
            </p:cNvSpPr>
            <p:nvPr/>
          </p:nvSpPr>
          <p:spPr bwMode="auto">
            <a:xfrm>
              <a:off x="1988" y="3270"/>
              <a:ext cx="40" cy="132"/>
            </a:xfrm>
            <a:custGeom>
              <a:avLst/>
              <a:gdLst>
                <a:gd name="T0" fmla="*/ 40 w 40"/>
                <a:gd name="T1" fmla="*/ 0 h 132"/>
                <a:gd name="T2" fmla="*/ 40 w 40"/>
                <a:gd name="T3" fmla="*/ 9 h 132"/>
                <a:gd name="T4" fmla="*/ 40 w 40"/>
                <a:gd name="T5" fmla="*/ 18 h 132"/>
                <a:gd name="T6" fmla="*/ 40 w 40"/>
                <a:gd name="T7" fmla="*/ 35 h 132"/>
                <a:gd name="T8" fmla="*/ 40 w 40"/>
                <a:gd name="T9" fmla="*/ 44 h 132"/>
                <a:gd name="T10" fmla="*/ 32 w 40"/>
                <a:gd name="T11" fmla="*/ 53 h 132"/>
                <a:gd name="T12" fmla="*/ 16 w 40"/>
                <a:gd name="T13" fmla="*/ 70 h 132"/>
                <a:gd name="T14" fmla="*/ 16 w 40"/>
                <a:gd name="T15" fmla="*/ 79 h 132"/>
                <a:gd name="T16" fmla="*/ 8 w 40"/>
                <a:gd name="T17" fmla="*/ 88 h 132"/>
                <a:gd name="T18" fmla="*/ 8 w 40"/>
                <a:gd name="T19" fmla="*/ 105 h 132"/>
                <a:gd name="T20" fmla="*/ 0 w 40"/>
                <a:gd name="T21" fmla="*/ 105 h 132"/>
                <a:gd name="T22" fmla="*/ 0 w 40"/>
                <a:gd name="T23" fmla="*/ 114 h 132"/>
                <a:gd name="T24" fmla="*/ 0 w 40"/>
                <a:gd name="T25" fmla="*/ 123 h 132"/>
                <a:gd name="T26" fmla="*/ 0 w 40"/>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132"/>
                <a:gd name="T44" fmla="*/ 40 w 40"/>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132">
                  <a:moveTo>
                    <a:pt x="40" y="0"/>
                  </a:moveTo>
                  <a:lnTo>
                    <a:pt x="40" y="9"/>
                  </a:lnTo>
                  <a:lnTo>
                    <a:pt x="40" y="18"/>
                  </a:lnTo>
                  <a:lnTo>
                    <a:pt x="40" y="35"/>
                  </a:lnTo>
                  <a:lnTo>
                    <a:pt x="40" y="44"/>
                  </a:lnTo>
                  <a:lnTo>
                    <a:pt x="32" y="53"/>
                  </a:lnTo>
                  <a:lnTo>
                    <a:pt x="16" y="70"/>
                  </a:lnTo>
                  <a:lnTo>
                    <a:pt x="16" y="79"/>
                  </a:lnTo>
                  <a:lnTo>
                    <a:pt x="8" y="88"/>
                  </a:lnTo>
                  <a:lnTo>
                    <a:pt x="8" y="105"/>
                  </a:lnTo>
                  <a:lnTo>
                    <a:pt x="0" y="105"/>
                  </a:lnTo>
                  <a:lnTo>
                    <a:pt x="0" y="114"/>
                  </a:lnTo>
                  <a:lnTo>
                    <a:pt x="0" y="123"/>
                  </a:lnTo>
                  <a:lnTo>
                    <a:pt x="0"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31" name="Freeform 805"/>
            <p:cNvSpPr>
              <a:spLocks/>
            </p:cNvSpPr>
            <p:nvPr/>
          </p:nvSpPr>
          <p:spPr bwMode="auto">
            <a:xfrm>
              <a:off x="1948" y="3305"/>
              <a:ext cx="40" cy="88"/>
            </a:xfrm>
            <a:custGeom>
              <a:avLst/>
              <a:gdLst>
                <a:gd name="T0" fmla="*/ 0 w 40"/>
                <a:gd name="T1" fmla="*/ 0 h 88"/>
                <a:gd name="T2" fmla="*/ 0 w 40"/>
                <a:gd name="T3" fmla="*/ 26 h 88"/>
                <a:gd name="T4" fmla="*/ 8 w 40"/>
                <a:gd name="T5" fmla="*/ 35 h 88"/>
                <a:gd name="T6" fmla="*/ 16 w 40"/>
                <a:gd name="T7" fmla="*/ 44 h 88"/>
                <a:gd name="T8" fmla="*/ 32 w 40"/>
                <a:gd name="T9" fmla="*/ 44 h 88"/>
                <a:gd name="T10" fmla="*/ 32 w 40"/>
                <a:gd name="T11" fmla="*/ 62 h 88"/>
                <a:gd name="T12" fmla="*/ 40 w 40"/>
                <a:gd name="T13" fmla="*/ 62 h 88"/>
                <a:gd name="T14" fmla="*/ 40 w 40"/>
                <a:gd name="T15" fmla="*/ 70 h 88"/>
                <a:gd name="T16" fmla="*/ 40 w 40"/>
                <a:gd name="T17" fmla="*/ 79 h 88"/>
                <a:gd name="T18" fmla="*/ 4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0" y="0"/>
                  </a:moveTo>
                  <a:lnTo>
                    <a:pt x="0" y="26"/>
                  </a:lnTo>
                  <a:lnTo>
                    <a:pt x="8" y="35"/>
                  </a:lnTo>
                  <a:lnTo>
                    <a:pt x="16" y="44"/>
                  </a:lnTo>
                  <a:lnTo>
                    <a:pt x="32" y="44"/>
                  </a:lnTo>
                  <a:lnTo>
                    <a:pt x="32" y="62"/>
                  </a:lnTo>
                  <a:lnTo>
                    <a:pt x="40" y="62"/>
                  </a:lnTo>
                  <a:lnTo>
                    <a:pt x="40" y="70"/>
                  </a:lnTo>
                  <a:lnTo>
                    <a:pt x="40" y="79"/>
                  </a:lnTo>
                  <a:lnTo>
                    <a:pt x="4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32" name="Freeform 806"/>
            <p:cNvSpPr>
              <a:spLocks/>
            </p:cNvSpPr>
            <p:nvPr/>
          </p:nvSpPr>
          <p:spPr bwMode="auto">
            <a:xfrm>
              <a:off x="1900" y="3279"/>
              <a:ext cx="64" cy="140"/>
            </a:xfrm>
            <a:custGeom>
              <a:avLst/>
              <a:gdLst>
                <a:gd name="T0" fmla="*/ 0 w 64"/>
                <a:gd name="T1" fmla="*/ 0 h 140"/>
                <a:gd name="T2" fmla="*/ 16 w 64"/>
                <a:gd name="T3" fmla="*/ 61 h 140"/>
                <a:gd name="T4" fmla="*/ 24 w 64"/>
                <a:gd name="T5" fmla="*/ 70 h 140"/>
                <a:gd name="T6" fmla="*/ 32 w 64"/>
                <a:gd name="T7" fmla="*/ 79 h 140"/>
                <a:gd name="T8" fmla="*/ 32 w 64"/>
                <a:gd name="T9" fmla="*/ 105 h 140"/>
                <a:gd name="T10" fmla="*/ 40 w 64"/>
                <a:gd name="T11" fmla="*/ 114 h 140"/>
                <a:gd name="T12" fmla="*/ 40 w 64"/>
                <a:gd name="T13" fmla="*/ 123 h 140"/>
                <a:gd name="T14" fmla="*/ 56 w 64"/>
                <a:gd name="T15" fmla="*/ 123 h 140"/>
                <a:gd name="T16" fmla="*/ 64 w 64"/>
                <a:gd name="T17" fmla="*/ 123 h 140"/>
                <a:gd name="T18" fmla="*/ 64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0" y="0"/>
                  </a:moveTo>
                  <a:lnTo>
                    <a:pt x="16" y="61"/>
                  </a:lnTo>
                  <a:lnTo>
                    <a:pt x="24" y="70"/>
                  </a:lnTo>
                  <a:lnTo>
                    <a:pt x="32" y="79"/>
                  </a:lnTo>
                  <a:lnTo>
                    <a:pt x="32" y="105"/>
                  </a:lnTo>
                  <a:lnTo>
                    <a:pt x="40" y="114"/>
                  </a:lnTo>
                  <a:lnTo>
                    <a:pt x="40" y="123"/>
                  </a:lnTo>
                  <a:lnTo>
                    <a:pt x="56" y="123"/>
                  </a:lnTo>
                  <a:lnTo>
                    <a:pt x="64" y="123"/>
                  </a:lnTo>
                  <a:lnTo>
                    <a:pt x="64"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33" name="Freeform 807"/>
            <p:cNvSpPr>
              <a:spLocks/>
            </p:cNvSpPr>
            <p:nvPr/>
          </p:nvSpPr>
          <p:spPr bwMode="auto">
            <a:xfrm>
              <a:off x="1852" y="3226"/>
              <a:ext cx="104" cy="193"/>
            </a:xfrm>
            <a:custGeom>
              <a:avLst/>
              <a:gdLst>
                <a:gd name="T0" fmla="*/ 104 w 104"/>
                <a:gd name="T1" fmla="*/ 0 h 193"/>
                <a:gd name="T2" fmla="*/ 80 w 104"/>
                <a:gd name="T3" fmla="*/ 18 h 193"/>
                <a:gd name="T4" fmla="*/ 72 w 104"/>
                <a:gd name="T5" fmla="*/ 35 h 193"/>
                <a:gd name="T6" fmla="*/ 64 w 104"/>
                <a:gd name="T7" fmla="*/ 44 h 193"/>
                <a:gd name="T8" fmla="*/ 64 w 104"/>
                <a:gd name="T9" fmla="*/ 53 h 193"/>
                <a:gd name="T10" fmla="*/ 48 w 104"/>
                <a:gd name="T11" fmla="*/ 53 h 193"/>
                <a:gd name="T12" fmla="*/ 48 w 104"/>
                <a:gd name="T13" fmla="*/ 62 h 193"/>
                <a:gd name="T14" fmla="*/ 40 w 104"/>
                <a:gd name="T15" fmla="*/ 62 h 193"/>
                <a:gd name="T16" fmla="*/ 32 w 104"/>
                <a:gd name="T17" fmla="*/ 79 h 193"/>
                <a:gd name="T18" fmla="*/ 32 w 104"/>
                <a:gd name="T19" fmla="*/ 88 h 193"/>
                <a:gd name="T20" fmla="*/ 16 w 104"/>
                <a:gd name="T21" fmla="*/ 88 h 193"/>
                <a:gd name="T22" fmla="*/ 16 w 104"/>
                <a:gd name="T23" fmla="*/ 97 h 193"/>
                <a:gd name="T24" fmla="*/ 8 w 104"/>
                <a:gd name="T25" fmla="*/ 97 h 193"/>
                <a:gd name="T26" fmla="*/ 8 w 104"/>
                <a:gd name="T27" fmla="*/ 114 h 193"/>
                <a:gd name="T28" fmla="*/ 8 w 104"/>
                <a:gd name="T29" fmla="*/ 123 h 193"/>
                <a:gd name="T30" fmla="*/ 0 w 104"/>
                <a:gd name="T31" fmla="*/ 132 h 193"/>
                <a:gd name="T32" fmla="*/ 0 w 104"/>
                <a:gd name="T33" fmla="*/ 149 h 193"/>
                <a:gd name="T34" fmla="*/ 0 w 104"/>
                <a:gd name="T35" fmla="*/ 158 h 193"/>
                <a:gd name="T36" fmla="*/ 0 w 104"/>
                <a:gd name="T37" fmla="*/ 167 h 193"/>
                <a:gd name="T38" fmla="*/ 0 w 104"/>
                <a:gd name="T39" fmla="*/ 176 h 193"/>
                <a:gd name="T40" fmla="*/ 0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104" y="0"/>
                  </a:moveTo>
                  <a:lnTo>
                    <a:pt x="80" y="18"/>
                  </a:lnTo>
                  <a:lnTo>
                    <a:pt x="72" y="35"/>
                  </a:lnTo>
                  <a:lnTo>
                    <a:pt x="64" y="44"/>
                  </a:lnTo>
                  <a:lnTo>
                    <a:pt x="64" y="53"/>
                  </a:lnTo>
                  <a:lnTo>
                    <a:pt x="48" y="53"/>
                  </a:lnTo>
                  <a:lnTo>
                    <a:pt x="48" y="62"/>
                  </a:lnTo>
                  <a:lnTo>
                    <a:pt x="40" y="62"/>
                  </a:lnTo>
                  <a:lnTo>
                    <a:pt x="32" y="79"/>
                  </a:lnTo>
                  <a:lnTo>
                    <a:pt x="32" y="88"/>
                  </a:lnTo>
                  <a:lnTo>
                    <a:pt x="16" y="88"/>
                  </a:lnTo>
                  <a:lnTo>
                    <a:pt x="16" y="97"/>
                  </a:lnTo>
                  <a:lnTo>
                    <a:pt x="8" y="97"/>
                  </a:lnTo>
                  <a:lnTo>
                    <a:pt x="8" y="114"/>
                  </a:lnTo>
                  <a:lnTo>
                    <a:pt x="8" y="123"/>
                  </a:lnTo>
                  <a:lnTo>
                    <a:pt x="0" y="132"/>
                  </a:lnTo>
                  <a:lnTo>
                    <a:pt x="0" y="149"/>
                  </a:lnTo>
                  <a:lnTo>
                    <a:pt x="0" y="158"/>
                  </a:lnTo>
                  <a:lnTo>
                    <a:pt x="0" y="167"/>
                  </a:lnTo>
                  <a:lnTo>
                    <a:pt x="0" y="176"/>
                  </a:lnTo>
                  <a:lnTo>
                    <a:pt x="0"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34" name="Freeform 808"/>
            <p:cNvSpPr>
              <a:spLocks/>
            </p:cNvSpPr>
            <p:nvPr/>
          </p:nvSpPr>
          <p:spPr bwMode="auto">
            <a:xfrm>
              <a:off x="2044" y="3305"/>
              <a:ext cx="16" cy="106"/>
            </a:xfrm>
            <a:custGeom>
              <a:avLst/>
              <a:gdLst>
                <a:gd name="T0" fmla="*/ 8 w 16"/>
                <a:gd name="T1" fmla="*/ 0 h 106"/>
                <a:gd name="T2" fmla="*/ 8 w 16"/>
                <a:gd name="T3" fmla="*/ 9 h 106"/>
                <a:gd name="T4" fmla="*/ 8 w 16"/>
                <a:gd name="T5" fmla="*/ 26 h 106"/>
                <a:gd name="T6" fmla="*/ 8 w 16"/>
                <a:gd name="T7" fmla="*/ 35 h 106"/>
                <a:gd name="T8" fmla="*/ 0 w 16"/>
                <a:gd name="T9" fmla="*/ 35 h 106"/>
                <a:gd name="T10" fmla="*/ 0 w 16"/>
                <a:gd name="T11" fmla="*/ 44 h 106"/>
                <a:gd name="T12" fmla="*/ 0 w 16"/>
                <a:gd name="T13" fmla="*/ 62 h 106"/>
                <a:gd name="T14" fmla="*/ 8 w 16"/>
                <a:gd name="T15" fmla="*/ 70 h 106"/>
                <a:gd name="T16" fmla="*/ 8 w 16"/>
                <a:gd name="T17" fmla="*/ 79 h 106"/>
                <a:gd name="T18" fmla="*/ 16 w 16"/>
                <a:gd name="T19" fmla="*/ 88 h 106"/>
                <a:gd name="T20" fmla="*/ 16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0" y="35"/>
                  </a:lnTo>
                  <a:lnTo>
                    <a:pt x="0" y="44"/>
                  </a:lnTo>
                  <a:lnTo>
                    <a:pt x="0" y="62"/>
                  </a:lnTo>
                  <a:lnTo>
                    <a:pt x="8" y="70"/>
                  </a:lnTo>
                  <a:lnTo>
                    <a:pt x="8" y="79"/>
                  </a:lnTo>
                  <a:lnTo>
                    <a:pt x="16" y="88"/>
                  </a:lnTo>
                  <a:lnTo>
                    <a:pt x="16"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35" name="Freeform 809"/>
            <p:cNvSpPr>
              <a:spLocks/>
            </p:cNvSpPr>
            <p:nvPr/>
          </p:nvSpPr>
          <p:spPr bwMode="auto">
            <a:xfrm>
              <a:off x="2020" y="3375"/>
              <a:ext cx="8" cy="62"/>
            </a:xfrm>
            <a:custGeom>
              <a:avLst/>
              <a:gdLst>
                <a:gd name="T0" fmla="*/ 8 w 8"/>
                <a:gd name="T1" fmla="*/ 0 h 62"/>
                <a:gd name="T2" fmla="*/ 0 w 8"/>
                <a:gd name="T3" fmla="*/ 9 h 62"/>
                <a:gd name="T4" fmla="*/ 0 w 8"/>
                <a:gd name="T5" fmla="*/ 18 h 62"/>
                <a:gd name="T6" fmla="*/ 0 w 8"/>
                <a:gd name="T7" fmla="*/ 27 h 62"/>
                <a:gd name="T8" fmla="*/ 0 w 8"/>
                <a:gd name="T9" fmla="*/ 44 h 62"/>
                <a:gd name="T10" fmla="*/ 0 w 8"/>
                <a:gd name="T11" fmla="*/ 53 h 62"/>
                <a:gd name="T12" fmla="*/ 0 w 8"/>
                <a:gd name="T13" fmla="*/ 62 h 62"/>
                <a:gd name="T14" fmla="*/ 0 60000 65536"/>
                <a:gd name="T15" fmla="*/ 0 60000 65536"/>
                <a:gd name="T16" fmla="*/ 0 60000 65536"/>
                <a:gd name="T17" fmla="*/ 0 60000 65536"/>
                <a:gd name="T18" fmla="*/ 0 60000 65536"/>
                <a:gd name="T19" fmla="*/ 0 60000 65536"/>
                <a:gd name="T20" fmla="*/ 0 60000 65536"/>
                <a:gd name="T21" fmla="*/ 0 w 8"/>
                <a:gd name="T22" fmla="*/ 0 h 62"/>
                <a:gd name="T23" fmla="*/ 8 w 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62">
                  <a:moveTo>
                    <a:pt x="8" y="0"/>
                  </a:moveTo>
                  <a:lnTo>
                    <a:pt x="0" y="9"/>
                  </a:lnTo>
                  <a:lnTo>
                    <a:pt x="0" y="18"/>
                  </a:lnTo>
                  <a:lnTo>
                    <a:pt x="0" y="27"/>
                  </a:lnTo>
                  <a:lnTo>
                    <a:pt x="0" y="44"/>
                  </a:lnTo>
                  <a:lnTo>
                    <a:pt x="0" y="53"/>
                  </a:lnTo>
                  <a:lnTo>
                    <a:pt x="0"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36" name="Freeform 810"/>
            <p:cNvSpPr>
              <a:spLocks/>
            </p:cNvSpPr>
            <p:nvPr/>
          </p:nvSpPr>
          <p:spPr bwMode="auto">
            <a:xfrm>
              <a:off x="2060" y="3340"/>
              <a:ext cx="40" cy="79"/>
            </a:xfrm>
            <a:custGeom>
              <a:avLst/>
              <a:gdLst>
                <a:gd name="T0" fmla="*/ 8 w 40"/>
                <a:gd name="T1" fmla="*/ 0 h 79"/>
                <a:gd name="T2" fmla="*/ 0 w 40"/>
                <a:gd name="T3" fmla="*/ 9 h 79"/>
                <a:gd name="T4" fmla="*/ 8 w 40"/>
                <a:gd name="T5" fmla="*/ 18 h 79"/>
                <a:gd name="T6" fmla="*/ 8 w 40"/>
                <a:gd name="T7" fmla="*/ 35 h 79"/>
                <a:gd name="T8" fmla="*/ 24 w 40"/>
                <a:gd name="T9" fmla="*/ 35 h 79"/>
                <a:gd name="T10" fmla="*/ 32 w 40"/>
                <a:gd name="T11" fmla="*/ 44 h 79"/>
                <a:gd name="T12" fmla="*/ 40 w 40"/>
                <a:gd name="T13" fmla="*/ 53 h 79"/>
                <a:gd name="T14" fmla="*/ 40 w 40"/>
                <a:gd name="T15" fmla="*/ 62 h 79"/>
                <a:gd name="T16" fmla="*/ 4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8" y="0"/>
                  </a:moveTo>
                  <a:lnTo>
                    <a:pt x="0" y="9"/>
                  </a:lnTo>
                  <a:lnTo>
                    <a:pt x="8" y="18"/>
                  </a:lnTo>
                  <a:lnTo>
                    <a:pt x="8" y="35"/>
                  </a:lnTo>
                  <a:lnTo>
                    <a:pt x="24" y="35"/>
                  </a:lnTo>
                  <a:lnTo>
                    <a:pt x="32" y="44"/>
                  </a:lnTo>
                  <a:lnTo>
                    <a:pt x="40" y="53"/>
                  </a:lnTo>
                  <a:lnTo>
                    <a:pt x="40" y="62"/>
                  </a:lnTo>
                  <a:lnTo>
                    <a:pt x="4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37" name="Freeform 811"/>
            <p:cNvSpPr>
              <a:spLocks/>
            </p:cNvSpPr>
            <p:nvPr/>
          </p:nvSpPr>
          <p:spPr bwMode="auto">
            <a:xfrm>
              <a:off x="2060" y="3288"/>
              <a:ext cx="64" cy="70"/>
            </a:xfrm>
            <a:custGeom>
              <a:avLst/>
              <a:gdLst>
                <a:gd name="T0" fmla="*/ 0 w 64"/>
                <a:gd name="T1" fmla="*/ 0 h 70"/>
                <a:gd name="T2" fmla="*/ 8 w 64"/>
                <a:gd name="T3" fmla="*/ 0 h 70"/>
                <a:gd name="T4" fmla="*/ 24 w 64"/>
                <a:gd name="T5" fmla="*/ 0 h 70"/>
                <a:gd name="T6" fmla="*/ 32 w 64"/>
                <a:gd name="T7" fmla="*/ 17 h 70"/>
                <a:gd name="T8" fmla="*/ 40 w 64"/>
                <a:gd name="T9" fmla="*/ 17 h 70"/>
                <a:gd name="T10" fmla="*/ 40 w 64"/>
                <a:gd name="T11" fmla="*/ 26 h 70"/>
                <a:gd name="T12" fmla="*/ 56 w 64"/>
                <a:gd name="T13" fmla="*/ 26 h 70"/>
                <a:gd name="T14" fmla="*/ 56 w 64"/>
                <a:gd name="T15" fmla="*/ 35 h 70"/>
                <a:gd name="T16" fmla="*/ 56 w 64"/>
                <a:gd name="T17" fmla="*/ 52 h 70"/>
                <a:gd name="T18" fmla="*/ 64 w 64"/>
                <a:gd name="T19" fmla="*/ 61 h 70"/>
                <a:gd name="T20" fmla="*/ 64 w 64"/>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70"/>
                <a:gd name="T35" fmla="*/ 64 w 64"/>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70">
                  <a:moveTo>
                    <a:pt x="0" y="0"/>
                  </a:moveTo>
                  <a:lnTo>
                    <a:pt x="8" y="0"/>
                  </a:lnTo>
                  <a:lnTo>
                    <a:pt x="24" y="0"/>
                  </a:lnTo>
                  <a:lnTo>
                    <a:pt x="32" y="17"/>
                  </a:lnTo>
                  <a:lnTo>
                    <a:pt x="40" y="17"/>
                  </a:lnTo>
                  <a:lnTo>
                    <a:pt x="40" y="26"/>
                  </a:lnTo>
                  <a:lnTo>
                    <a:pt x="56" y="26"/>
                  </a:lnTo>
                  <a:lnTo>
                    <a:pt x="56" y="35"/>
                  </a:lnTo>
                  <a:lnTo>
                    <a:pt x="56" y="52"/>
                  </a:lnTo>
                  <a:lnTo>
                    <a:pt x="64" y="61"/>
                  </a:lnTo>
                  <a:lnTo>
                    <a:pt x="64"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38" name="Freeform 812"/>
            <p:cNvSpPr>
              <a:spLocks/>
            </p:cNvSpPr>
            <p:nvPr/>
          </p:nvSpPr>
          <p:spPr bwMode="auto">
            <a:xfrm>
              <a:off x="1788" y="3331"/>
              <a:ext cx="72" cy="80"/>
            </a:xfrm>
            <a:custGeom>
              <a:avLst/>
              <a:gdLst>
                <a:gd name="T0" fmla="*/ 72 w 72"/>
                <a:gd name="T1" fmla="*/ 0 h 80"/>
                <a:gd name="T2" fmla="*/ 72 w 72"/>
                <a:gd name="T3" fmla="*/ 9 h 80"/>
                <a:gd name="T4" fmla="*/ 64 w 72"/>
                <a:gd name="T5" fmla="*/ 9 h 80"/>
                <a:gd name="T6" fmla="*/ 56 w 72"/>
                <a:gd name="T7" fmla="*/ 9 h 80"/>
                <a:gd name="T8" fmla="*/ 40 w 72"/>
                <a:gd name="T9" fmla="*/ 18 h 80"/>
                <a:gd name="T10" fmla="*/ 32 w 72"/>
                <a:gd name="T11" fmla="*/ 36 h 80"/>
                <a:gd name="T12" fmla="*/ 24 w 72"/>
                <a:gd name="T13" fmla="*/ 44 h 80"/>
                <a:gd name="T14" fmla="*/ 8 w 72"/>
                <a:gd name="T15" fmla="*/ 53 h 80"/>
                <a:gd name="T16" fmla="*/ 8 w 72"/>
                <a:gd name="T17" fmla="*/ 62 h 80"/>
                <a:gd name="T18" fmla="*/ 8 w 72"/>
                <a:gd name="T19" fmla="*/ 80 h 80"/>
                <a:gd name="T20" fmla="*/ 0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72" y="0"/>
                  </a:moveTo>
                  <a:lnTo>
                    <a:pt x="72" y="9"/>
                  </a:lnTo>
                  <a:lnTo>
                    <a:pt x="64" y="9"/>
                  </a:lnTo>
                  <a:lnTo>
                    <a:pt x="56" y="9"/>
                  </a:lnTo>
                  <a:lnTo>
                    <a:pt x="40" y="18"/>
                  </a:lnTo>
                  <a:lnTo>
                    <a:pt x="32" y="36"/>
                  </a:lnTo>
                  <a:lnTo>
                    <a:pt x="24" y="44"/>
                  </a:lnTo>
                  <a:lnTo>
                    <a:pt x="8" y="53"/>
                  </a:lnTo>
                  <a:lnTo>
                    <a:pt x="8" y="62"/>
                  </a:lnTo>
                  <a:lnTo>
                    <a:pt x="8" y="80"/>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39" name="Freeform 813"/>
            <p:cNvSpPr>
              <a:spLocks/>
            </p:cNvSpPr>
            <p:nvPr/>
          </p:nvSpPr>
          <p:spPr bwMode="auto">
            <a:xfrm>
              <a:off x="1860" y="3323"/>
              <a:ext cx="40" cy="105"/>
            </a:xfrm>
            <a:custGeom>
              <a:avLst/>
              <a:gdLst>
                <a:gd name="T0" fmla="*/ 0 w 40"/>
                <a:gd name="T1" fmla="*/ 0 h 105"/>
                <a:gd name="T2" fmla="*/ 8 w 40"/>
                <a:gd name="T3" fmla="*/ 17 h 105"/>
                <a:gd name="T4" fmla="*/ 8 w 40"/>
                <a:gd name="T5" fmla="*/ 26 h 105"/>
                <a:gd name="T6" fmla="*/ 8 w 40"/>
                <a:gd name="T7" fmla="*/ 35 h 105"/>
                <a:gd name="T8" fmla="*/ 24 w 40"/>
                <a:gd name="T9" fmla="*/ 35 h 105"/>
                <a:gd name="T10" fmla="*/ 24 w 40"/>
                <a:gd name="T11" fmla="*/ 52 h 105"/>
                <a:gd name="T12" fmla="*/ 32 w 40"/>
                <a:gd name="T13" fmla="*/ 61 h 105"/>
                <a:gd name="T14" fmla="*/ 40 w 40"/>
                <a:gd name="T15" fmla="*/ 70 h 105"/>
                <a:gd name="T16" fmla="*/ 40 w 40"/>
                <a:gd name="T17" fmla="*/ 79 h 105"/>
                <a:gd name="T18" fmla="*/ 40 w 40"/>
                <a:gd name="T19" fmla="*/ 96 h 105"/>
                <a:gd name="T20" fmla="*/ 4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0" y="0"/>
                  </a:moveTo>
                  <a:lnTo>
                    <a:pt x="8" y="17"/>
                  </a:lnTo>
                  <a:lnTo>
                    <a:pt x="8" y="26"/>
                  </a:lnTo>
                  <a:lnTo>
                    <a:pt x="8" y="35"/>
                  </a:lnTo>
                  <a:lnTo>
                    <a:pt x="24" y="35"/>
                  </a:lnTo>
                  <a:lnTo>
                    <a:pt x="24" y="52"/>
                  </a:lnTo>
                  <a:lnTo>
                    <a:pt x="32" y="61"/>
                  </a:lnTo>
                  <a:lnTo>
                    <a:pt x="40" y="70"/>
                  </a:lnTo>
                  <a:lnTo>
                    <a:pt x="40" y="79"/>
                  </a:lnTo>
                  <a:lnTo>
                    <a:pt x="40" y="96"/>
                  </a:lnTo>
                  <a:lnTo>
                    <a:pt x="4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40" name="Freeform 814"/>
            <p:cNvSpPr>
              <a:spLocks/>
            </p:cNvSpPr>
            <p:nvPr/>
          </p:nvSpPr>
          <p:spPr bwMode="auto">
            <a:xfrm>
              <a:off x="1796" y="3411"/>
              <a:ext cx="48" cy="70"/>
            </a:xfrm>
            <a:custGeom>
              <a:avLst/>
              <a:gdLst>
                <a:gd name="T0" fmla="*/ 48 w 48"/>
                <a:gd name="T1" fmla="*/ 0 h 70"/>
                <a:gd name="T2" fmla="*/ 48 w 48"/>
                <a:gd name="T3" fmla="*/ 8 h 70"/>
                <a:gd name="T4" fmla="*/ 32 w 48"/>
                <a:gd name="T5" fmla="*/ 8 h 70"/>
                <a:gd name="T6" fmla="*/ 24 w 48"/>
                <a:gd name="T7" fmla="*/ 17 h 70"/>
                <a:gd name="T8" fmla="*/ 16 w 48"/>
                <a:gd name="T9" fmla="*/ 17 h 70"/>
                <a:gd name="T10" fmla="*/ 16 w 48"/>
                <a:gd name="T11" fmla="*/ 35 h 70"/>
                <a:gd name="T12" fmla="*/ 0 w 48"/>
                <a:gd name="T13" fmla="*/ 44 h 70"/>
                <a:gd name="T14" fmla="*/ 0 w 48"/>
                <a:gd name="T15" fmla="*/ 52 h 70"/>
                <a:gd name="T16" fmla="*/ 0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48" y="0"/>
                  </a:moveTo>
                  <a:lnTo>
                    <a:pt x="48" y="8"/>
                  </a:lnTo>
                  <a:lnTo>
                    <a:pt x="32" y="8"/>
                  </a:lnTo>
                  <a:lnTo>
                    <a:pt x="24" y="17"/>
                  </a:lnTo>
                  <a:lnTo>
                    <a:pt x="16" y="17"/>
                  </a:lnTo>
                  <a:lnTo>
                    <a:pt x="16" y="35"/>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41" name="Freeform 815"/>
            <p:cNvSpPr>
              <a:spLocks/>
            </p:cNvSpPr>
            <p:nvPr/>
          </p:nvSpPr>
          <p:spPr bwMode="auto">
            <a:xfrm>
              <a:off x="1908" y="3419"/>
              <a:ext cx="24" cy="71"/>
            </a:xfrm>
            <a:custGeom>
              <a:avLst/>
              <a:gdLst>
                <a:gd name="T0" fmla="*/ 24 w 24"/>
                <a:gd name="T1" fmla="*/ 0 h 71"/>
                <a:gd name="T2" fmla="*/ 24 w 24"/>
                <a:gd name="T3" fmla="*/ 9 h 71"/>
                <a:gd name="T4" fmla="*/ 16 w 24"/>
                <a:gd name="T5" fmla="*/ 27 h 71"/>
                <a:gd name="T6" fmla="*/ 8 w 24"/>
                <a:gd name="T7" fmla="*/ 36 h 71"/>
                <a:gd name="T8" fmla="*/ 8 w 24"/>
                <a:gd name="T9" fmla="*/ 44 h 71"/>
                <a:gd name="T10" fmla="*/ 8 w 24"/>
                <a:gd name="T11" fmla="*/ 62 h 71"/>
                <a:gd name="T12" fmla="*/ 0 w 24"/>
                <a:gd name="T13" fmla="*/ 62 h 71"/>
                <a:gd name="T14" fmla="*/ 0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24" y="0"/>
                  </a:moveTo>
                  <a:lnTo>
                    <a:pt x="24" y="9"/>
                  </a:lnTo>
                  <a:lnTo>
                    <a:pt x="16" y="27"/>
                  </a:lnTo>
                  <a:lnTo>
                    <a:pt x="8" y="36"/>
                  </a:lnTo>
                  <a:lnTo>
                    <a:pt x="8" y="44"/>
                  </a:lnTo>
                  <a:lnTo>
                    <a:pt x="8" y="62"/>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42" name="Freeform 816"/>
            <p:cNvSpPr>
              <a:spLocks/>
            </p:cNvSpPr>
            <p:nvPr/>
          </p:nvSpPr>
          <p:spPr bwMode="auto">
            <a:xfrm>
              <a:off x="2012" y="3419"/>
              <a:ext cx="48" cy="71"/>
            </a:xfrm>
            <a:custGeom>
              <a:avLst/>
              <a:gdLst>
                <a:gd name="T0" fmla="*/ 0 w 48"/>
                <a:gd name="T1" fmla="*/ 0 h 71"/>
                <a:gd name="T2" fmla="*/ 8 w 48"/>
                <a:gd name="T3" fmla="*/ 9 h 71"/>
                <a:gd name="T4" fmla="*/ 16 w 48"/>
                <a:gd name="T5" fmla="*/ 27 h 71"/>
                <a:gd name="T6" fmla="*/ 32 w 48"/>
                <a:gd name="T7" fmla="*/ 36 h 71"/>
                <a:gd name="T8" fmla="*/ 40 w 48"/>
                <a:gd name="T9" fmla="*/ 44 h 71"/>
                <a:gd name="T10" fmla="*/ 48 w 48"/>
                <a:gd name="T11" fmla="*/ 44 h 71"/>
                <a:gd name="T12" fmla="*/ 48 w 48"/>
                <a:gd name="T13" fmla="*/ 62 h 71"/>
                <a:gd name="T14" fmla="*/ 48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0" y="0"/>
                  </a:moveTo>
                  <a:lnTo>
                    <a:pt x="8" y="9"/>
                  </a:lnTo>
                  <a:lnTo>
                    <a:pt x="16" y="27"/>
                  </a:lnTo>
                  <a:lnTo>
                    <a:pt x="32" y="36"/>
                  </a:lnTo>
                  <a:lnTo>
                    <a:pt x="40" y="44"/>
                  </a:lnTo>
                  <a:lnTo>
                    <a:pt x="48" y="44"/>
                  </a:lnTo>
                  <a:lnTo>
                    <a:pt x="48" y="62"/>
                  </a:lnTo>
                  <a:lnTo>
                    <a:pt x="48"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43" name="Freeform 817"/>
            <p:cNvSpPr>
              <a:spLocks/>
            </p:cNvSpPr>
            <p:nvPr/>
          </p:nvSpPr>
          <p:spPr bwMode="auto">
            <a:xfrm>
              <a:off x="1980" y="3367"/>
              <a:ext cx="72" cy="123"/>
            </a:xfrm>
            <a:custGeom>
              <a:avLst/>
              <a:gdLst>
                <a:gd name="T0" fmla="*/ 64 w 72"/>
                <a:gd name="T1" fmla="*/ 0 h 123"/>
                <a:gd name="T2" fmla="*/ 72 w 72"/>
                <a:gd name="T3" fmla="*/ 8 h 123"/>
                <a:gd name="T4" fmla="*/ 64 w 72"/>
                <a:gd name="T5" fmla="*/ 17 h 123"/>
                <a:gd name="T6" fmla="*/ 64 w 72"/>
                <a:gd name="T7" fmla="*/ 26 h 123"/>
                <a:gd name="T8" fmla="*/ 48 w 72"/>
                <a:gd name="T9" fmla="*/ 44 h 123"/>
                <a:gd name="T10" fmla="*/ 40 w 72"/>
                <a:gd name="T11" fmla="*/ 52 h 123"/>
                <a:gd name="T12" fmla="*/ 32 w 72"/>
                <a:gd name="T13" fmla="*/ 61 h 123"/>
                <a:gd name="T14" fmla="*/ 16 w 72"/>
                <a:gd name="T15" fmla="*/ 79 h 123"/>
                <a:gd name="T16" fmla="*/ 8 w 72"/>
                <a:gd name="T17" fmla="*/ 88 h 123"/>
                <a:gd name="T18" fmla="*/ 0 w 72"/>
                <a:gd name="T19" fmla="*/ 96 h 123"/>
                <a:gd name="T20" fmla="*/ 0 w 72"/>
                <a:gd name="T21" fmla="*/ 114 h 123"/>
                <a:gd name="T22" fmla="*/ 0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64" y="0"/>
                  </a:moveTo>
                  <a:lnTo>
                    <a:pt x="72" y="8"/>
                  </a:lnTo>
                  <a:lnTo>
                    <a:pt x="64" y="17"/>
                  </a:lnTo>
                  <a:lnTo>
                    <a:pt x="64" y="26"/>
                  </a:lnTo>
                  <a:lnTo>
                    <a:pt x="48" y="44"/>
                  </a:lnTo>
                  <a:lnTo>
                    <a:pt x="40" y="52"/>
                  </a:lnTo>
                  <a:lnTo>
                    <a:pt x="32" y="61"/>
                  </a:lnTo>
                  <a:lnTo>
                    <a:pt x="16" y="79"/>
                  </a:lnTo>
                  <a:lnTo>
                    <a:pt x="8" y="88"/>
                  </a:lnTo>
                  <a:lnTo>
                    <a:pt x="0" y="96"/>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44" name="Freeform 818"/>
            <p:cNvSpPr>
              <a:spLocks/>
            </p:cNvSpPr>
            <p:nvPr/>
          </p:nvSpPr>
          <p:spPr bwMode="auto">
            <a:xfrm>
              <a:off x="2092" y="3331"/>
              <a:ext cx="16" cy="115"/>
            </a:xfrm>
            <a:custGeom>
              <a:avLst/>
              <a:gdLst>
                <a:gd name="T0" fmla="*/ 16 w 16"/>
                <a:gd name="T1" fmla="*/ 0 h 115"/>
                <a:gd name="T2" fmla="*/ 0 w 16"/>
                <a:gd name="T3" fmla="*/ 18 h 115"/>
                <a:gd name="T4" fmla="*/ 0 w 16"/>
                <a:gd name="T5" fmla="*/ 36 h 115"/>
                <a:gd name="T6" fmla="*/ 0 w 16"/>
                <a:gd name="T7" fmla="*/ 44 h 115"/>
                <a:gd name="T8" fmla="*/ 0 w 16"/>
                <a:gd name="T9" fmla="*/ 53 h 115"/>
                <a:gd name="T10" fmla="*/ 16 w 16"/>
                <a:gd name="T11" fmla="*/ 62 h 115"/>
                <a:gd name="T12" fmla="*/ 16 w 16"/>
                <a:gd name="T13" fmla="*/ 80 h 115"/>
                <a:gd name="T14" fmla="*/ 16 w 16"/>
                <a:gd name="T15" fmla="*/ 88 h 115"/>
                <a:gd name="T16" fmla="*/ 16 w 16"/>
                <a:gd name="T17" fmla="*/ 97 h 115"/>
                <a:gd name="T18" fmla="*/ 16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16" y="0"/>
                  </a:moveTo>
                  <a:lnTo>
                    <a:pt x="0" y="18"/>
                  </a:lnTo>
                  <a:lnTo>
                    <a:pt x="0" y="36"/>
                  </a:lnTo>
                  <a:lnTo>
                    <a:pt x="0" y="44"/>
                  </a:lnTo>
                  <a:lnTo>
                    <a:pt x="0" y="53"/>
                  </a:lnTo>
                  <a:lnTo>
                    <a:pt x="16" y="62"/>
                  </a:lnTo>
                  <a:lnTo>
                    <a:pt x="16" y="80"/>
                  </a:lnTo>
                  <a:lnTo>
                    <a:pt x="16" y="88"/>
                  </a:lnTo>
                  <a:lnTo>
                    <a:pt x="16" y="97"/>
                  </a:lnTo>
                  <a:lnTo>
                    <a:pt x="1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45" name="Freeform 819"/>
            <p:cNvSpPr>
              <a:spLocks/>
            </p:cNvSpPr>
            <p:nvPr/>
          </p:nvSpPr>
          <p:spPr bwMode="auto">
            <a:xfrm>
              <a:off x="2076" y="3393"/>
              <a:ext cx="8" cy="97"/>
            </a:xfrm>
            <a:custGeom>
              <a:avLst/>
              <a:gdLst>
                <a:gd name="T0" fmla="*/ 8 w 8"/>
                <a:gd name="T1" fmla="*/ 0 h 97"/>
                <a:gd name="T2" fmla="*/ 8 w 8"/>
                <a:gd name="T3" fmla="*/ 18 h 97"/>
                <a:gd name="T4" fmla="*/ 0 w 8"/>
                <a:gd name="T5" fmla="*/ 26 h 97"/>
                <a:gd name="T6" fmla="*/ 0 w 8"/>
                <a:gd name="T7" fmla="*/ 35 h 97"/>
                <a:gd name="T8" fmla="*/ 0 w 8"/>
                <a:gd name="T9" fmla="*/ 53 h 97"/>
                <a:gd name="T10" fmla="*/ 0 w 8"/>
                <a:gd name="T11" fmla="*/ 62 h 97"/>
                <a:gd name="T12" fmla="*/ 0 w 8"/>
                <a:gd name="T13" fmla="*/ 70 h 97"/>
                <a:gd name="T14" fmla="*/ 0 w 8"/>
                <a:gd name="T15" fmla="*/ 88 h 97"/>
                <a:gd name="T16" fmla="*/ 8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8" y="0"/>
                  </a:moveTo>
                  <a:lnTo>
                    <a:pt x="8" y="18"/>
                  </a:lnTo>
                  <a:lnTo>
                    <a:pt x="0" y="26"/>
                  </a:lnTo>
                  <a:lnTo>
                    <a:pt x="0" y="35"/>
                  </a:lnTo>
                  <a:lnTo>
                    <a:pt x="0" y="53"/>
                  </a:lnTo>
                  <a:lnTo>
                    <a:pt x="0" y="62"/>
                  </a:lnTo>
                  <a:lnTo>
                    <a:pt x="0" y="70"/>
                  </a:lnTo>
                  <a:lnTo>
                    <a:pt x="0" y="88"/>
                  </a:lnTo>
                  <a:lnTo>
                    <a:pt x="8"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46" name="Freeform 820"/>
            <p:cNvSpPr>
              <a:spLocks/>
            </p:cNvSpPr>
            <p:nvPr/>
          </p:nvSpPr>
          <p:spPr bwMode="auto">
            <a:xfrm>
              <a:off x="2108" y="3411"/>
              <a:ext cx="40" cy="70"/>
            </a:xfrm>
            <a:custGeom>
              <a:avLst/>
              <a:gdLst>
                <a:gd name="T0" fmla="*/ 0 w 40"/>
                <a:gd name="T1" fmla="*/ 0 h 70"/>
                <a:gd name="T2" fmla="*/ 8 w 40"/>
                <a:gd name="T3" fmla="*/ 8 h 70"/>
                <a:gd name="T4" fmla="*/ 8 w 40"/>
                <a:gd name="T5" fmla="*/ 17 h 70"/>
                <a:gd name="T6" fmla="*/ 16 w 40"/>
                <a:gd name="T7" fmla="*/ 35 h 70"/>
                <a:gd name="T8" fmla="*/ 24 w 40"/>
                <a:gd name="T9" fmla="*/ 35 h 70"/>
                <a:gd name="T10" fmla="*/ 24 w 40"/>
                <a:gd name="T11" fmla="*/ 44 h 70"/>
                <a:gd name="T12" fmla="*/ 40 w 40"/>
                <a:gd name="T13" fmla="*/ 44 h 70"/>
                <a:gd name="T14" fmla="*/ 40 w 40"/>
                <a:gd name="T15" fmla="*/ 52 h 70"/>
                <a:gd name="T16" fmla="*/ 4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0" y="0"/>
                  </a:moveTo>
                  <a:lnTo>
                    <a:pt x="8" y="8"/>
                  </a:lnTo>
                  <a:lnTo>
                    <a:pt x="8" y="17"/>
                  </a:lnTo>
                  <a:lnTo>
                    <a:pt x="16" y="35"/>
                  </a:lnTo>
                  <a:lnTo>
                    <a:pt x="24" y="35"/>
                  </a:lnTo>
                  <a:lnTo>
                    <a:pt x="24" y="44"/>
                  </a:lnTo>
                  <a:lnTo>
                    <a:pt x="40" y="44"/>
                  </a:lnTo>
                  <a:lnTo>
                    <a:pt x="40" y="52"/>
                  </a:lnTo>
                  <a:lnTo>
                    <a:pt x="4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47" name="Freeform 821"/>
            <p:cNvSpPr>
              <a:spLocks/>
            </p:cNvSpPr>
            <p:nvPr/>
          </p:nvSpPr>
          <p:spPr bwMode="auto">
            <a:xfrm>
              <a:off x="1924" y="3419"/>
              <a:ext cx="56" cy="115"/>
            </a:xfrm>
            <a:custGeom>
              <a:avLst/>
              <a:gdLst>
                <a:gd name="T0" fmla="*/ 56 w 56"/>
                <a:gd name="T1" fmla="*/ 0 h 115"/>
                <a:gd name="T2" fmla="*/ 32 w 56"/>
                <a:gd name="T3" fmla="*/ 27 h 115"/>
                <a:gd name="T4" fmla="*/ 24 w 56"/>
                <a:gd name="T5" fmla="*/ 36 h 115"/>
                <a:gd name="T6" fmla="*/ 24 w 56"/>
                <a:gd name="T7" fmla="*/ 44 h 115"/>
                <a:gd name="T8" fmla="*/ 24 w 56"/>
                <a:gd name="T9" fmla="*/ 62 h 115"/>
                <a:gd name="T10" fmla="*/ 8 w 56"/>
                <a:gd name="T11" fmla="*/ 71 h 115"/>
                <a:gd name="T12" fmla="*/ 8 w 56"/>
                <a:gd name="T13" fmla="*/ 79 h 115"/>
                <a:gd name="T14" fmla="*/ 8 w 56"/>
                <a:gd name="T15" fmla="*/ 88 h 115"/>
                <a:gd name="T16" fmla="*/ 0 w 56"/>
                <a:gd name="T17" fmla="*/ 106 h 115"/>
                <a:gd name="T18" fmla="*/ 0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56" y="0"/>
                  </a:moveTo>
                  <a:lnTo>
                    <a:pt x="32" y="27"/>
                  </a:lnTo>
                  <a:lnTo>
                    <a:pt x="24" y="36"/>
                  </a:lnTo>
                  <a:lnTo>
                    <a:pt x="24" y="44"/>
                  </a:lnTo>
                  <a:lnTo>
                    <a:pt x="24" y="62"/>
                  </a:lnTo>
                  <a:lnTo>
                    <a:pt x="8" y="71"/>
                  </a:lnTo>
                  <a:lnTo>
                    <a:pt x="8" y="79"/>
                  </a:lnTo>
                  <a:lnTo>
                    <a:pt x="8" y="88"/>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48" name="Freeform 822"/>
            <p:cNvSpPr>
              <a:spLocks/>
            </p:cNvSpPr>
            <p:nvPr/>
          </p:nvSpPr>
          <p:spPr bwMode="auto">
            <a:xfrm>
              <a:off x="1796" y="3455"/>
              <a:ext cx="48" cy="79"/>
            </a:xfrm>
            <a:custGeom>
              <a:avLst/>
              <a:gdLst>
                <a:gd name="T0" fmla="*/ 0 w 48"/>
                <a:gd name="T1" fmla="*/ 0 h 79"/>
                <a:gd name="T2" fmla="*/ 16 w 48"/>
                <a:gd name="T3" fmla="*/ 8 h 79"/>
                <a:gd name="T4" fmla="*/ 24 w 48"/>
                <a:gd name="T5" fmla="*/ 26 h 79"/>
                <a:gd name="T6" fmla="*/ 32 w 48"/>
                <a:gd name="T7" fmla="*/ 35 h 79"/>
                <a:gd name="T8" fmla="*/ 48 w 48"/>
                <a:gd name="T9" fmla="*/ 35 h 79"/>
                <a:gd name="T10" fmla="*/ 48 w 48"/>
                <a:gd name="T11" fmla="*/ 43 h 79"/>
                <a:gd name="T12" fmla="*/ 48 w 48"/>
                <a:gd name="T13" fmla="*/ 52 h 79"/>
                <a:gd name="T14" fmla="*/ 48 w 48"/>
                <a:gd name="T15" fmla="*/ 70 h 79"/>
                <a:gd name="T16" fmla="*/ 48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0" y="0"/>
                  </a:moveTo>
                  <a:lnTo>
                    <a:pt x="16" y="8"/>
                  </a:lnTo>
                  <a:lnTo>
                    <a:pt x="24" y="26"/>
                  </a:lnTo>
                  <a:lnTo>
                    <a:pt x="32" y="35"/>
                  </a:lnTo>
                  <a:lnTo>
                    <a:pt x="48" y="35"/>
                  </a:lnTo>
                  <a:lnTo>
                    <a:pt x="48" y="43"/>
                  </a:lnTo>
                  <a:lnTo>
                    <a:pt x="48" y="52"/>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49" name="Freeform 823"/>
            <p:cNvSpPr>
              <a:spLocks/>
            </p:cNvSpPr>
            <p:nvPr/>
          </p:nvSpPr>
          <p:spPr bwMode="auto">
            <a:xfrm>
              <a:off x="1948" y="3481"/>
              <a:ext cx="48" cy="79"/>
            </a:xfrm>
            <a:custGeom>
              <a:avLst/>
              <a:gdLst>
                <a:gd name="T0" fmla="*/ 0 w 48"/>
                <a:gd name="T1" fmla="*/ 0 h 79"/>
                <a:gd name="T2" fmla="*/ 0 w 48"/>
                <a:gd name="T3" fmla="*/ 9 h 79"/>
                <a:gd name="T4" fmla="*/ 8 w 48"/>
                <a:gd name="T5" fmla="*/ 9 h 79"/>
                <a:gd name="T6" fmla="*/ 8 w 48"/>
                <a:gd name="T7" fmla="*/ 17 h 79"/>
                <a:gd name="T8" fmla="*/ 16 w 48"/>
                <a:gd name="T9" fmla="*/ 17 h 79"/>
                <a:gd name="T10" fmla="*/ 16 w 48"/>
                <a:gd name="T11" fmla="*/ 26 h 79"/>
                <a:gd name="T12" fmla="*/ 32 w 48"/>
                <a:gd name="T13" fmla="*/ 26 h 79"/>
                <a:gd name="T14" fmla="*/ 32 w 48"/>
                <a:gd name="T15" fmla="*/ 44 h 79"/>
                <a:gd name="T16" fmla="*/ 40 w 48"/>
                <a:gd name="T17" fmla="*/ 44 h 79"/>
                <a:gd name="T18" fmla="*/ 40 w 48"/>
                <a:gd name="T19" fmla="*/ 53 h 79"/>
                <a:gd name="T20" fmla="*/ 48 w 48"/>
                <a:gd name="T21" fmla="*/ 61 h 79"/>
                <a:gd name="T22" fmla="*/ 40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0" y="0"/>
                  </a:moveTo>
                  <a:lnTo>
                    <a:pt x="0" y="9"/>
                  </a:lnTo>
                  <a:lnTo>
                    <a:pt x="8" y="9"/>
                  </a:lnTo>
                  <a:lnTo>
                    <a:pt x="8" y="17"/>
                  </a:lnTo>
                  <a:lnTo>
                    <a:pt x="16" y="17"/>
                  </a:lnTo>
                  <a:lnTo>
                    <a:pt x="16" y="26"/>
                  </a:lnTo>
                  <a:lnTo>
                    <a:pt x="32" y="26"/>
                  </a:lnTo>
                  <a:lnTo>
                    <a:pt x="32" y="44"/>
                  </a:lnTo>
                  <a:lnTo>
                    <a:pt x="40" y="44"/>
                  </a:lnTo>
                  <a:lnTo>
                    <a:pt x="40" y="53"/>
                  </a:lnTo>
                  <a:lnTo>
                    <a:pt x="48" y="61"/>
                  </a:lnTo>
                  <a:lnTo>
                    <a:pt x="4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50" name="Freeform 824"/>
            <p:cNvSpPr>
              <a:spLocks/>
            </p:cNvSpPr>
            <p:nvPr/>
          </p:nvSpPr>
          <p:spPr bwMode="auto">
            <a:xfrm>
              <a:off x="2028" y="3455"/>
              <a:ext cx="16" cy="114"/>
            </a:xfrm>
            <a:custGeom>
              <a:avLst/>
              <a:gdLst>
                <a:gd name="T0" fmla="*/ 16 w 16"/>
                <a:gd name="T1" fmla="*/ 0 h 114"/>
                <a:gd name="T2" fmla="*/ 16 w 16"/>
                <a:gd name="T3" fmla="*/ 26 h 114"/>
                <a:gd name="T4" fmla="*/ 16 w 16"/>
                <a:gd name="T5" fmla="*/ 35 h 114"/>
                <a:gd name="T6" fmla="*/ 16 w 16"/>
                <a:gd name="T7" fmla="*/ 43 h 114"/>
                <a:gd name="T8" fmla="*/ 16 w 16"/>
                <a:gd name="T9" fmla="*/ 52 h 114"/>
                <a:gd name="T10" fmla="*/ 16 w 16"/>
                <a:gd name="T11" fmla="*/ 70 h 114"/>
                <a:gd name="T12" fmla="*/ 0 w 16"/>
                <a:gd name="T13" fmla="*/ 79 h 114"/>
                <a:gd name="T14" fmla="*/ 0 w 16"/>
                <a:gd name="T15" fmla="*/ 87 h 114"/>
                <a:gd name="T16" fmla="*/ 0 w 16"/>
                <a:gd name="T17" fmla="*/ 105 h 114"/>
                <a:gd name="T18" fmla="*/ 0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16" y="0"/>
                  </a:moveTo>
                  <a:lnTo>
                    <a:pt x="16" y="26"/>
                  </a:lnTo>
                  <a:lnTo>
                    <a:pt x="16" y="35"/>
                  </a:lnTo>
                  <a:lnTo>
                    <a:pt x="16" y="43"/>
                  </a:lnTo>
                  <a:lnTo>
                    <a:pt x="16" y="52"/>
                  </a:lnTo>
                  <a:lnTo>
                    <a:pt x="16" y="70"/>
                  </a:lnTo>
                  <a:lnTo>
                    <a:pt x="0" y="79"/>
                  </a:lnTo>
                  <a:lnTo>
                    <a:pt x="0" y="87"/>
                  </a:lnTo>
                  <a:lnTo>
                    <a:pt x="0" y="105"/>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51" name="Freeform 825"/>
            <p:cNvSpPr>
              <a:spLocks/>
            </p:cNvSpPr>
            <p:nvPr/>
          </p:nvSpPr>
          <p:spPr bwMode="auto">
            <a:xfrm>
              <a:off x="2076" y="3463"/>
              <a:ext cx="32" cy="79"/>
            </a:xfrm>
            <a:custGeom>
              <a:avLst/>
              <a:gdLst>
                <a:gd name="T0" fmla="*/ 0 w 32"/>
                <a:gd name="T1" fmla="*/ 0 h 79"/>
                <a:gd name="T2" fmla="*/ 0 w 32"/>
                <a:gd name="T3" fmla="*/ 18 h 79"/>
                <a:gd name="T4" fmla="*/ 8 w 32"/>
                <a:gd name="T5" fmla="*/ 27 h 79"/>
                <a:gd name="T6" fmla="*/ 16 w 32"/>
                <a:gd name="T7" fmla="*/ 27 h 79"/>
                <a:gd name="T8" fmla="*/ 16 w 32"/>
                <a:gd name="T9" fmla="*/ 35 h 79"/>
                <a:gd name="T10" fmla="*/ 32 w 32"/>
                <a:gd name="T11" fmla="*/ 44 h 79"/>
                <a:gd name="T12" fmla="*/ 32 w 32"/>
                <a:gd name="T13" fmla="*/ 62 h 79"/>
                <a:gd name="T14" fmla="*/ 32 w 32"/>
                <a:gd name="T15" fmla="*/ 71 h 79"/>
                <a:gd name="T16" fmla="*/ 32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0" y="0"/>
                  </a:moveTo>
                  <a:lnTo>
                    <a:pt x="0" y="18"/>
                  </a:lnTo>
                  <a:lnTo>
                    <a:pt x="8" y="27"/>
                  </a:lnTo>
                  <a:lnTo>
                    <a:pt x="16" y="27"/>
                  </a:lnTo>
                  <a:lnTo>
                    <a:pt x="16" y="35"/>
                  </a:lnTo>
                  <a:lnTo>
                    <a:pt x="32" y="44"/>
                  </a:lnTo>
                  <a:lnTo>
                    <a:pt x="32" y="62"/>
                  </a:lnTo>
                  <a:lnTo>
                    <a:pt x="32" y="71"/>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52" name="Freeform 826"/>
            <p:cNvSpPr>
              <a:spLocks/>
            </p:cNvSpPr>
            <p:nvPr/>
          </p:nvSpPr>
          <p:spPr bwMode="auto">
            <a:xfrm>
              <a:off x="2124" y="3446"/>
              <a:ext cx="24" cy="149"/>
            </a:xfrm>
            <a:custGeom>
              <a:avLst/>
              <a:gdLst>
                <a:gd name="T0" fmla="*/ 0 w 24"/>
                <a:gd name="T1" fmla="*/ 0 h 149"/>
                <a:gd name="T2" fmla="*/ 0 w 24"/>
                <a:gd name="T3" fmla="*/ 9 h 149"/>
                <a:gd name="T4" fmla="*/ 0 w 24"/>
                <a:gd name="T5" fmla="*/ 35 h 149"/>
                <a:gd name="T6" fmla="*/ 0 w 24"/>
                <a:gd name="T7" fmla="*/ 44 h 149"/>
                <a:gd name="T8" fmla="*/ 0 w 24"/>
                <a:gd name="T9" fmla="*/ 52 h 149"/>
                <a:gd name="T10" fmla="*/ 8 w 24"/>
                <a:gd name="T11" fmla="*/ 61 h 149"/>
                <a:gd name="T12" fmla="*/ 8 w 24"/>
                <a:gd name="T13" fmla="*/ 88 h 149"/>
                <a:gd name="T14" fmla="*/ 24 w 24"/>
                <a:gd name="T15" fmla="*/ 96 h 149"/>
                <a:gd name="T16" fmla="*/ 24 w 24"/>
                <a:gd name="T17" fmla="*/ 114 h 149"/>
                <a:gd name="T18" fmla="*/ 24 w 24"/>
                <a:gd name="T19" fmla="*/ 123 h 149"/>
                <a:gd name="T20" fmla="*/ 24 w 24"/>
                <a:gd name="T21" fmla="*/ 132 h 149"/>
                <a:gd name="T22" fmla="*/ 8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0" y="0"/>
                  </a:moveTo>
                  <a:lnTo>
                    <a:pt x="0" y="9"/>
                  </a:lnTo>
                  <a:lnTo>
                    <a:pt x="0" y="35"/>
                  </a:lnTo>
                  <a:lnTo>
                    <a:pt x="0" y="44"/>
                  </a:lnTo>
                  <a:lnTo>
                    <a:pt x="0" y="52"/>
                  </a:lnTo>
                  <a:lnTo>
                    <a:pt x="8" y="61"/>
                  </a:lnTo>
                  <a:lnTo>
                    <a:pt x="8" y="88"/>
                  </a:lnTo>
                  <a:lnTo>
                    <a:pt x="24" y="96"/>
                  </a:lnTo>
                  <a:lnTo>
                    <a:pt x="24" y="114"/>
                  </a:lnTo>
                  <a:lnTo>
                    <a:pt x="24" y="123"/>
                  </a:lnTo>
                  <a:lnTo>
                    <a:pt x="24" y="132"/>
                  </a:lnTo>
                  <a:lnTo>
                    <a:pt x="8"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53" name="Freeform 827"/>
            <p:cNvSpPr>
              <a:spLocks/>
            </p:cNvSpPr>
            <p:nvPr/>
          </p:nvSpPr>
          <p:spPr bwMode="auto">
            <a:xfrm>
              <a:off x="2108" y="3384"/>
              <a:ext cx="72" cy="114"/>
            </a:xfrm>
            <a:custGeom>
              <a:avLst/>
              <a:gdLst>
                <a:gd name="T0" fmla="*/ 0 w 72"/>
                <a:gd name="T1" fmla="*/ 0 h 114"/>
                <a:gd name="T2" fmla="*/ 8 w 72"/>
                <a:gd name="T3" fmla="*/ 9 h 114"/>
                <a:gd name="T4" fmla="*/ 16 w 72"/>
                <a:gd name="T5" fmla="*/ 27 h 114"/>
                <a:gd name="T6" fmla="*/ 24 w 72"/>
                <a:gd name="T7" fmla="*/ 27 h 114"/>
                <a:gd name="T8" fmla="*/ 40 w 72"/>
                <a:gd name="T9" fmla="*/ 35 h 114"/>
                <a:gd name="T10" fmla="*/ 48 w 72"/>
                <a:gd name="T11" fmla="*/ 44 h 114"/>
                <a:gd name="T12" fmla="*/ 56 w 72"/>
                <a:gd name="T13" fmla="*/ 62 h 114"/>
                <a:gd name="T14" fmla="*/ 56 w 72"/>
                <a:gd name="T15" fmla="*/ 71 h 114"/>
                <a:gd name="T16" fmla="*/ 56 w 72"/>
                <a:gd name="T17" fmla="*/ 79 h 114"/>
                <a:gd name="T18" fmla="*/ 56 w 72"/>
                <a:gd name="T19" fmla="*/ 97 h 114"/>
                <a:gd name="T20" fmla="*/ 72 w 72"/>
                <a:gd name="T21" fmla="*/ 106 h 114"/>
                <a:gd name="T22" fmla="*/ 72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0" y="0"/>
                  </a:moveTo>
                  <a:lnTo>
                    <a:pt x="8" y="9"/>
                  </a:lnTo>
                  <a:lnTo>
                    <a:pt x="16" y="27"/>
                  </a:lnTo>
                  <a:lnTo>
                    <a:pt x="24" y="27"/>
                  </a:lnTo>
                  <a:lnTo>
                    <a:pt x="40" y="35"/>
                  </a:lnTo>
                  <a:lnTo>
                    <a:pt x="48" y="44"/>
                  </a:lnTo>
                  <a:lnTo>
                    <a:pt x="56" y="62"/>
                  </a:lnTo>
                  <a:lnTo>
                    <a:pt x="56" y="71"/>
                  </a:lnTo>
                  <a:lnTo>
                    <a:pt x="56" y="79"/>
                  </a:lnTo>
                  <a:lnTo>
                    <a:pt x="56" y="97"/>
                  </a:lnTo>
                  <a:lnTo>
                    <a:pt x="72" y="106"/>
                  </a:lnTo>
                  <a:lnTo>
                    <a:pt x="72"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54" name="Freeform 828"/>
            <p:cNvSpPr>
              <a:spLocks/>
            </p:cNvSpPr>
            <p:nvPr/>
          </p:nvSpPr>
          <p:spPr bwMode="auto">
            <a:xfrm>
              <a:off x="1764" y="3446"/>
              <a:ext cx="48" cy="88"/>
            </a:xfrm>
            <a:custGeom>
              <a:avLst/>
              <a:gdLst>
                <a:gd name="T0" fmla="*/ 48 w 48"/>
                <a:gd name="T1" fmla="*/ 0 h 88"/>
                <a:gd name="T2" fmla="*/ 32 w 48"/>
                <a:gd name="T3" fmla="*/ 0 h 88"/>
                <a:gd name="T4" fmla="*/ 24 w 48"/>
                <a:gd name="T5" fmla="*/ 9 h 88"/>
                <a:gd name="T6" fmla="*/ 24 w 48"/>
                <a:gd name="T7" fmla="*/ 17 h 88"/>
                <a:gd name="T8" fmla="*/ 24 w 48"/>
                <a:gd name="T9" fmla="*/ 35 h 88"/>
                <a:gd name="T10" fmla="*/ 24 w 48"/>
                <a:gd name="T11" fmla="*/ 44 h 88"/>
                <a:gd name="T12" fmla="*/ 16 w 48"/>
                <a:gd name="T13" fmla="*/ 52 h 88"/>
                <a:gd name="T14" fmla="*/ 16 w 48"/>
                <a:gd name="T15" fmla="*/ 61 h 88"/>
                <a:gd name="T16" fmla="*/ 16 w 48"/>
                <a:gd name="T17" fmla="*/ 79 h 88"/>
                <a:gd name="T18" fmla="*/ 16 w 48"/>
                <a:gd name="T19" fmla="*/ 88 h 88"/>
                <a:gd name="T20" fmla="*/ 0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48" y="0"/>
                  </a:moveTo>
                  <a:lnTo>
                    <a:pt x="32" y="0"/>
                  </a:lnTo>
                  <a:lnTo>
                    <a:pt x="24" y="9"/>
                  </a:lnTo>
                  <a:lnTo>
                    <a:pt x="24" y="17"/>
                  </a:lnTo>
                  <a:lnTo>
                    <a:pt x="24" y="35"/>
                  </a:lnTo>
                  <a:lnTo>
                    <a:pt x="24" y="44"/>
                  </a:lnTo>
                  <a:lnTo>
                    <a:pt x="16" y="52"/>
                  </a:lnTo>
                  <a:lnTo>
                    <a:pt x="16" y="61"/>
                  </a:lnTo>
                  <a:lnTo>
                    <a:pt x="16" y="79"/>
                  </a:lnTo>
                  <a:lnTo>
                    <a:pt x="16" y="88"/>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55" name="Freeform 829"/>
            <p:cNvSpPr>
              <a:spLocks/>
            </p:cNvSpPr>
            <p:nvPr/>
          </p:nvSpPr>
          <p:spPr bwMode="auto">
            <a:xfrm>
              <a:off x="1844" y="3498"/>
              <a:ext cx="40" cy="80"/>
            </a:xfrm>
            <a:custGeom>
              <a:avLst/>
              <a:gdLst>
                <a:gd name="T0" fmla="*/ 0 w 40"/>
                <a:gd name="T1" fmla="*/ 0 h 80"/>
                <a:gd name="T2" fmla="*/ 16 w 40"/>
                <a:gd name="T3" fmla="*/ 0 h 80"/>
                <a:gd name="T4" fmla="*/ 32 w 40"/>
                <a:gd name="T5" fmla="*/ 0 h 80"/>
                <a:gd name="T6" fmla="*/ 32 w 40"/>
                <a:gd name="T7" fmla="*/ 9 h 80"/>
                <a:gd name="T8" fmla="*/ 40 w 40"/>
                <a:gd name="T9" fmla="*/ 27 h 80"/>
                <a:gd name="T10" fmla="*/ 40 w 40"/>
                <a:gd name="T11" fmla="*/ 36 h 80"/>
                <a:gd name="T12" fmla="*/ 40 w 40"/>
                <a:gd name="T13" fmla="*/ 44 h 80"/>
                <a:gd name="T14" fmla="*/ 40 w 40"/>
                <a:gd name="T15" fmla="*/ 62 h 80"/>
                <a:gd name="T16" fmla="*/ 40 w 40"/>
                <a:gd name="T17" fmla="*/ 71 h 80"/>
                <a:gd name="T18" fmla="*/ 4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0" y="0"/>
                  </a:moveTo>
                  <a:lnTo>
                    <a:pt x="16" y="0"/>
                  </a:lnTo>
                  <a:lnTo>
                    <a:pt x="32" y="0"/>
                  </a:lnTo>
                  <a:lnTo>
                    <a:pt x="32" y="9"/>
                  </a:lnTo>
                  <a:lnTo>
                    <a:pt x="40" y="27"/>
                  </a:lnTo>
                  <a:lnTo>
                    <a:pt x="40" y="36"/>
                  </a:lnTo>
                  <a:lnTo>
                    <a:pt x="40" y="44"/>
                  </a:lnTo>
                  <a:lnTo>
                    <a:pt x="40" y="62"/>
                  </a:lnTo>
                  <a:lnTo>
                    <a:pt x="40" y="71"/>
                  </a:lnTo>
                  <a:lnTo>
                    <a:pt x="4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56" name="Freeform 830"/>
            <p:cNvSpPr>
              <a:spLocks/>
            </p:cNvSpPr>
            <p:nvPr/>
          </p:nvSpPr>
          <p:spPr bwMode="auto">
            <a:xfrm>
              <a:off x="1844" y="3411"/>
              <a:ext cx="32" cy="79"/>
            </a:xfrm>
            <a:custGeom>
              <a:avLst/>
              <a:gdLst>
                <a:gd name="T0" fmla="*/ 0 w 32"/>
                <a:gd name="T1" fmla="*/ 8 h 79"/>
                <a:gd name="T2" fmla="*/ 8 w 32"/>
                <a:gd name="T3" fmla="*/ 0 h 79"/>
                <a:gd name="T4" fmla="*/ 8 w 32"/>
                <a:gd name="T5" fmla="*/ 8 h 79"/>
                <a:gd name="T6" fmla="*/ 8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32 w 32"/>
                <a:gd name="T19" fmla="*/ 70 h 79"/>
                <a:gd name="T20" fmla="*/ 32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0" y="8"/>
                  </a:moveTo>
                  <a:lnTo>
                    <a:pt x="8" y="0"/>
                  </a:lnTo>
                  <a:lnTo>
                    <a:pt x="8" y="8"/>
                  </a:lnTo>
                  <a:lnTo>
                    <a:pt x="8" y="17"/>
                  </a:lnTo>
                  <a:lnTo>
                    <a:pt x="16" y="17"/>
                  </a:lnTo>
                  <a:lnTo>
                    <a:pt x="16" y="35"/>
                  </a:lnTo>
                  <a:lnTo>
                    <a:pt x="16" y="44"/>
                  </a:lnTo>
                  <a:lnTo>
                    <a:pt x="16" y="52"/>
                  </a:lnTo>
                  <a:lnTo>
                    <a:pt x="16" y="70"/>
                  </a:lnTo>
                  <a:lnTo>
                    <a:pt x="32" y="70"/>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57" name="Freeform 831"/>
            <p:cNvSpPr>
              <a:spLocks/>
            </p:cNvSpPr>
            <p:nvPr/>
          </p:nvSpPr>
          <p:spPr bwMode="auto">
            <a:xfrm>
              <a:off x="2028" y="3534"/>
              <a:ext cx="48" cy="79"/>
            </a:xfrm>
            <a:custGeom>
              <a:avLst/>
              <a:gdLst>
                <a:gd name="T0" fmla="*/ 0 w 48"/>
                <a:gd name="T1" fmla="*/ 0 h 79"/>
                <a:gd name="T2" fmla="*/ 16 w 48"/>
                <a:gd name="T3" fmla="*/ 8 h 79"/>
                <a:gd name="T4" fmla="*/ 16 w 48"/>
                <a:gd name="T5" fmla="*/ 26 h 79"/>
                <a:gd name="T6" fmla="*/ 24 w 48"/>
                <a:gd name="T7" fmla="*/ 35 h 79"/>
                <a:gd name="T8" fmla="*/ 32 w 48"/>
                <a:gd name="T9" fmla="*/ 35 h 79"/>
                <a:gd name="T10" fmla="*/ 32 w 48"/>
                <a:gd name="T11" fmla="*/ 44 h 79"/>
                <a:gd name="T12" fmla="*/ 48 w 48"/>
                <a:gd name="T13" fmla="*/ 44 h 79"/>
                <a:gd name="T14" fmla="*/ 48 w 48"/>
                <a:gd name="T15" fmla="*/ 61 h 79"/>
                <a:gd name="T16" fmla="*/ 48 w 48"/>
                <a:gd name="T17" fmla="*/ 70 h 79"/>
                <a:gd name="T18" fmla="*/ 48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0" y="0"/>
                  </a:moveTo>
                  <a:lnTo>
                    <a:pt x="16" y="8"/>
                  </a:lnTo>
                  <a:lnTo>
                    <a:pt x="16" y="26"/>
                  </a:lnTo>
                  <a:lnTo>
                    <a:pt x="24" y="35"/>
                  </a:lnTo>
                  <a:lnTo>
                    <a:pt x="32" y="35"/>
                  </a:lnTo>
                  <a:lnTo>
                    <a:pt x="32" y="44"/>
                  </a:lnTo>
                  <a:lnTo>
                    <a:pt x="48" y="44"/>
                  </a:lnTo>
                  <a:lnTo>
                    <a:pt x="48" y="61"/>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58" name="Freeform 832"/>
            <p:cNvSpPr>
              <a:spLocks/>
            </p:cNvSpPr>
            <p:nvPr/>
          </p:nvSpPr>
          <p:spPr bwMode="auto">
            <a:xfrm>
              <a:off x="2044" y="3455"/>
              <a:ext cx="64" cy="35"/>
            </a:xfrm>
            <a:custGeom>
              <a:avLst/>
              <a:gdLst>
                <a:gd name="T0" fmla="*/ 0 w 64"/>
                <a:gd name="T1" fmla="*/ 0 h 35"/>
                <a:gd name="T2" fmla="*/ 8 w 64"/>
                <a:gd name="T3" fmla="*/ 0 h 35"/>
                <a:gd name="T4" fmla="*/ 16 w 64"/>
                <a:gd name="T5" fmla="*/ 0 h 35"/>
                <a:gd name="T6" fmla="*/ 32 w 64"/>
                <a:gd name="T7" fmla="*/ 0 h 35"/>
                <a:gd name="T8" fmla="*/ 32 w 64"/>
                <a:gd name="T9" fmla="*/ 8 h 35"/>
                <a:gd name="T10" fmla="*/ 40 w 64"/>
                <a:gd name="T11" fmla="*/ 8 h 35"/>
                <a:gd name="T12" fmla="*/ 48 w 64"/>
                <a:gd name="T13" fmla="*/ 26 h 35"/>
                <a:gd name="T14" fmla="*/ 64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0" y="0"/>
                  </a:moveTo>
                  <a:lnTo>
                    <a:pt x="8" y="0"/>
                  </a:lnTo>
                  <a:lnTo>
                    <a:pt x="16" y="0"/>
                  </a:lnTo>
                  <a:lnTo>
                    <a:pt x="32" y="0"/>
                  </a:lnTo>
                  <a:lnTo>
                    <a:pt x="32" y="8"/>
                  </a:lnTo>
                  <a:lnTo>
                    <a:pt x="40" y="8"/>
                  </a:lnTo>
                  <a:lnTo>
                    <a:pt x="48" y="26"/>
                  </a:lnTo>
                  <a:lnTo>
                    <a:pt x="64"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59" name="Freeform 833"/>
            <p:cNvSpPr>
              <a:spLocks/>
            </p:cNvSpPr>
            <p:nvPr/>
          </p:nvSpPr>
          <p:spPr bwMode="auto">
            <a:xfrm>
              <a:off x="2012" y="3455"/>
              <a:ext cx="16" cy="123"/>
            </a:xfrm>
            <a:custGeom>
              <a:avLst/>
              <a:gdLst>
                <a:gd name="T0" fmla="*/ 16 w 16"/>
                <a:gd name="T1" fmla="*/ 0 h 123"/>
                <a:gd name="T2" fmla="*/ 16 w 16"/>
                <a:gd name="T3" fmla="*/ 35 h 123"/>
                <a:gd name="T4" fmla="*/ 16 w 16"/>
                <a:gd name="T5" fmla="*/ 43 h 123"/>
                <a:gd name="T6" fmla="*/ 16 w 16"/>
                <a:gd name="T7" fmla="*/ 70 h 123"/>
                <a:gd name="T8" fmla="*/ 8 w 16"/>
                <a:gd name="T9" fmla="*/ 70 h 123"/>
                <a:gd name="T10" fmla="*/ 8 w 16"/>
                <a:gd name="T11" fmla="*/ 79 h 123"/>
                <a:gd name="T12" fmla="*/ 8 w 16"/>
                <a:gd name="T13" fmla="*/ 87 h 123"/>
                <a:gd name="T14" fmla="*/ 8 w 16"/>
                <a:gd name="T15" fmla="*/ 105 h 123"/>
                <a:gd name="T16" fmla="*/ 0 w 16"/>
                <a:gd name="T17" fmla="*/ 114 h 123"/>
                <a:gd name="T18" fmla="*/ 0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16" y="0"/>
                  </a:moveTo>
                  <a:lnTo>
                    <a:pt x="16" y="35"/>
                  </a:lnTo>
                  <a:lnTo>
                    <a:pt x="16" y="43"/>
                  </a:lnTo>
                  <a:lnTo>
                    <a:pt x="16" y="70"/>
                  </a:lnTo>
                  <a:lnTo>
                    <a:pt x="8" y="70"/>
                  </a:lnTo>
                  <a:lnTo>
                    <a:pt x="8" y="79"/>
                  </a:lnTo>
                  <a:lnTo>
                    <a:pt x="8" y="87"/>
                  </a:lnTo>
                  <a:lnTo>
                    <a:pt x="8" y="105"/>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60" name="Freeform 834"/>
            <p:cNvSpPr>
              <a:spLocks/>
            </p:cNvSpPr>
            <p:nvPr/>
          </p:nvSpPr>
          <p:spPr bwMode="auto">
            <a:xfrm>
              <a:off x="1980" y="3481"/>
              <a:ext cx="16" cy="61"/>
            </a:xfrm>
            <a:custGeom>
              <a:avLst/>
              <a:gdLst>
                <a:gd name="T0" fmla="*/ 0 w 16"/>
                <a:gd name="T1" fmla="*/ 0 h 61"/>
                <a:gd name="T2" fmla="*/ 8 w 16"/>
                <a:gd name="T3" fmla="*/ 9 h 61"/>
                <a:gd name="T4" fmla="*/ 16 w 16"/>
                <a:gd name="T5" fmla="*/ 17 h 61"/>
                <a:gd name="T6" fmla="*/ 16 w 16"/>
                <a:gd name="T7" fmla="*/ 26 h 61"/>
                <a:gd name="T8" fmla="*/ 16 w 16"/>
                <a:gd name="T9" fmla="*/ 44 h 61"/>
                <a:gd name="T10" fmla="*/ 16 w 16"/>
                <a:gd name="T11" fmla="*/ 53 h 61"/>
                <a:gd name="T12" fmla="*/ 16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0" y="0"/>
                  </a:moveTo>
                  <a:lnTo>
                    <a:pt x="8" y="9"/>
                  </a:lnTo>
                  <a:lnTo>
                    <a:pt x="16" y="17"/>
                  </a:lnTo>
                  <a:lnTo>
                    <a:pt x="16" y="26"/>
                  </a:lnTo>
                  <a:lnTo>
                    <a:pt x="16" y="44"/>
                  </a:lnTo>
                  <a:lnTo>
                    <a:pt x="16" y="53"/>
                  </a:lnTo>
                  <a:lnTo>
                    <a:pt x="16"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61" name="Freeform 835"/>
            <p:cNvSpPr>
              <a:spLocks/>
            </p:cNvSpPr>
            <p:nvPr/>
          </p:nvSpPr>
          <p:spPr bwMode="auto">
            <a:xfrm>
              <a:off x="1948" y="3507"/>
              <a:ext cx="16" cy="88"/>
            </a:xfrm>
            <a:custGeom>
              <a:avLst/>
              <a:gdLst>
                <a:gd name="T0" fmla="*/ 16 w 16"/>
                <a:gd name="T1" fmla="*/ 0 h 88"/>
                <a:gd name="T2" fmla="*/ 16 w 16"/>
                <a:gd name="T3" fmla="*/ 27 h 88"/>
                <a:gd name="T4" fmla="*/ 8 w 16"/>
                <a:gd name="T5" fmla="*/ 35 h 88"/>
                <a:gd name="T6" fmla="*/ 8 w 16"/>
                <a:gd name="T7" fmla="*/ 53 h 88"/>
                <a:gd name="T8" fmla="*/ 0 w 16"/>
                <a:gd name="T9" fmla="*/ 62 h 88"/>
                <a:gd name="T10" fmla="*/ 0 w 16"/>
                <a:gd name="T11" fmla="*/ 71 h 88"/>
                <a:gd name="T12" fmla="*/ 0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16" y="0"/>
                  </a:moveTo>
                  <a:lnTo>
                    <a:pt x="16" y="27"/>
                  </a:lnTo>
                  <a:lnTo>
                    <a:pt x="8" y="35"/>
                  </a:lnTo>
                  <a:lnTo>
                    <a:pt x="8"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62" name="Freeform 836"/>
            <p:cNvSpPr>
              <a:spLocks/>
            </p:cNvSpPr>
            <p:nvPr/>
          </p:nvSpPr>
          <p:spPr bwMode="auto">
            <a:xfrm>
              <a:off x="1908" y="3455"/>
              <a:ext cx="16" cy="123"/>
            </a:xfrm>
            <a:custGeom>
              <a:avLst/>
              <a:gdLst>
                <a:gd name="T0" fmla="*/ 8 w 16"/>
                <a:gd name="T1" fmla="*/ 0 h 123"/>
                <a:gd name="T2" fmla="*/ 8 w 16"/>
                <a:gd name="T3" fmla="*/ 8 h 123"/>
                <a:gd name="T4" fmla="*/ 16 w 16"/>
                <a:gd name="T5" fmla="*/ 26 h 123"/>
                <a:gd name="T6" fmla="*/ 16 w 16"/>
                <a:gd name="T7" fmla="*/ 35 h 123"/>
                <a:gd name="T8" fmla="*/ 8 w 16"/>
                <a:gd name="T9" fmla="*/ 43 h 123"/>
                <a:gd name="T10" fmla="*/ 8 w 16"/>
                <a:gd name="T11" fmla="*/ 52 h 123"/>
                <a:gd name="T12" fmla="*/ 8 w 16"/>
                <a:gd name="T13" fmla="*/ 70 h 123"/>
                <a:gd name="T14" fmla="*/ 8 w 16"/>
                <a:gd name="T15" fmla="*/ 79 h 123"/>
                <a:gd name="T16" fmla="*/ 0 w 16"/>
                <a:gd name="T17" fmla="*/ 87 h 123"/>
                <a:gd name="T18" fmla="*/ 0 w 16"/>
                <a:gd name="T19" fmla="*/ 105 h 123"/>
                <a:gd name="T20" fmla="*/ 0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16" y="26"/>
                  </a:lnTo>
                  <a:lnTo>
                    <a:pt x="16" y="35"/>
                  </a:lnTo>
                  <a:lnTo>
                    <a:pt x="8" y="43"/>
                  </a:lnTo>
                  <a:lnTo>
                    <a:pt x="8" y="52"/>
                  </a:lnTo>
                  <a:lnTo>
                    <a:pt x="8" y="70"/>
                  </a:lnTo>
                  <a:lnTo>
                    <a:pt x="8" y="79"/>
                  </a:lnTo>
                  <a:lnTo>
                    <a:pt x="0" y="87"/>
                  </a:lnTo>
                  <a:lnTo>
                    <a:pt x="0" y="105"/>
                  </a:lnTo>
                  <a:lnTo>
                    <a:pt x="0"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63" name="Freeform 837"/>
            <p:cNvSpPr>
              <a:spLocks/>
            </p:cNvSpPr>
            <p:nvPr/>
          </p:nvSpPr>
          <p:spPr bwMode="auto">
            <a:xfrm>
              <a:off x="1788" y="3490"/>
              <a:ext cx="40" cy="105"/>
            </a:xfrm>
            <a:custGeom>
              <a:avLst/>
              <a:gdLst>
                <a:gd name="T0" fmla="*/ 32 w 40"/>
                <a:gd name="T1" fmla="*/ 0 h 105"/>
                <a:gd name="T2" fmla="*/ 40 w 40"/>
                <a:gd name="T3" fmla="*/ 8 h 105"/>
                <a:gd name="T4" fmla="*/ 32 w 40"/>
                <a:gd name="T5" fmla="*/ 17 h 105"/>
                <a:gd name="T6" fmla="*/ 24 w 40"/>
                <a:gd name="T7" fmla="*/ 35 h 105"/>
                <a:gd name="T8" fmla="*/ 8 w 40"/>
                <a:gd name="T9" fmla="*/ 44 h 105"/>
                <a:gd name="T10" fmla="*/ 8 w 40"/>
                <a:gd name="T11" fmla="*/ 52 h 105"/>
                <a:gd name="T12" fmla="*/ 0 w 40"/>
                <a:gd name="T13" fmla="*/ 70 h 105"/>
                <a:gd name="T14" fmla="*/ 0 w 40"/>
                <a:gd name="T15" fmla="*/ 79 h 105"/>
                <a:gd name="T16" fmla="*/ 0 w 40"/>
                <a:gd name="T17" fmla="*/ 88 h 105"/>
                <a:gd name="T18" fmla="*/ 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32" y="0"/>
                  </a:moveTo>
                  <a:lnTo>
                    <a:pt x="40" y="8"/>
                  </a:lnTo>
                  <a:lnTo>
                    <a:pt x="32" y="17"/>
                  </a:lnTo>
                  <a:lnTo>
                    <a:pt x="24" y="35"/>
                  </a:lnTo>
                  <a:lnTo>
                    <a:pt x="8" y="44"/>
                  </a:lnTo>
                  <a:lnTo>
                    <a:pt x="8" y="52"/>
                  </a:lnTo>
                  <a:lnTo>
                    <a:pt x="0" y="70"/>
                  </a:lnTo>
                  <a:lnTo>
                    <a:pt x="0" y="79"/>
                  </a:lnTo>
                  <a:lnTo>
                    <a:pt x="0" y="88"/>
                  </a:lnTo>
                  <a:lnTo>
                    <a:pt x="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64" name="Freeform 838"/>
            <p:cNvSpPr>
              <a:spLocks/>
            </p:cNvSpPr>
            <p:nvPr/>
          </p:nvSpPr>
          <p:spPr bwMode="auto">
            <a:xfrm>
              <a:off x="1724" y="3463"/>
              <a:ext cx="64" cy="115"/>
            </a:xfrm>
            <a:custGeom>
              <a:avLst/>
              <a:gdLst>
                <a:gd name="T0" fmla="*/ 64 w 64"/>
                <a:gd name="T1" fmla="*/ 0 h 115"/>
                <a:gd name="T2" fmla="*/ 56 w 64"/>
                <a:gd name="T3" fmla="*/ 18 h 115"/>
                <a:gd name="T4" fmla="*/ 56 w 64"/>
                <a:gd name="T5" fmla="*/ 27 h 115"/>
                <a:gd name="T6" fmla="*/ 40 w 64"/>
                <a:gd name="T7" fmla="*/ 27 h 115"/>
                <a:gd name="T8" fmla="*/ 32 w 64"/>
                <a:gd name="T9" fmla="*/ 27 h 115"/>
                <a:gd name="T10" fmla="*/ 32 w 64"/>
                <a:gd name="T11" fmla="*/ 35 h 115"/>
                <a:gd name="T12" fmla="*/ 32 w 64"/>
                <a:gd name="T13" fmla="*/ 44 h 115"/>
                <a:gd name="T14" fmla="*/ 24 w 64"/>
                <a:gd name="T15" fmla="*/ 62 h 115"/>
                <a:gd name="T16" fmla="*/ 16 w 64"/>
                <a:gd name="T17" fmla="*/ 71 h 115"/>
                <a:gd name="T18" fmla="*/ 16 w 64"/>
                <a:gd name="T19" fmla="*/ 79 h 115"/>
                <a:gd name="T20" fmla="*/ 16 w 64"/>
                <a:gd name="T21" fmla="*/ 97 h 115"/>
                <a:gd name="T22" fmla="*/ 0 w 64"/>
                <a:gd name="T23" fmla="*/ 97 h 115"/>
                <a:gd name="T24" fmla="*/ 0 w 64"/>
                <a:gd name="T25" fmla="*/ 106 h 115"/>
                <a:gd name="T26" fmla="*/ 0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64" y="0"/>
                  </a:moveTo>
                  <a:lnTo>
                    <a:pt x="56" y="18"/>
                  </a:lnTo>
                  <a:lnTo>
                    <a:pt x="56" y="27"/>
                  </a:lnTo>
                  <a:lnTo>
                    <a:pt x="40" y="27"/>
                  </a:lnTo>
                  <a:lnTo>
                    <a:pt x="32" y="27"/>
                  </a:lnTo>
                  <a:lnTo>
                    <a:pt x="32" y="35"/>
                  </a:lnTo>
                  <a:lnTo>
                    <a:pt x="32" y="44"/>
                  </a:lnTo>
                  <a:lnTo>
                    <a:pt x="24" y="62"/>
                  </a:lnTo>
                  <a:lnTo>
                    <a:pt x="16" y="71"/>
                  </a:lnTo>
                  <a:lnTo>
                    <a:pt x="16" y="79"/>
                  </a:lnTo>
                  <a:lnTo>
                    <a:pt x="16" y="97"/>
                  </a:lnTo>
                  <a:lnTo>
                    <a:pt x="0" y="97"/>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65" name="Freeform 839"/>
            <p:cNvSpPr>
              <a:spLocks/>
            </p:cNvSpPr>
            <p:nvPr/>
          </p:nvSpPr>
          <p:spPr bwMode="auto">
            <a:xfrm>
              <a:off x="2132" y="3507"/>
              <a:ext cx="48" cy="88"/>
            </a:xfrm>
            <a:custGeom>
              <a:avLst/>
              <a:gdLst>
                <a:gd name="T0" fmla="*/ 0 w 48"/>
                <a:gd name="T1" fmla="*/ 0 h 88"/>
                <a:gd name="T2" fmla="*/ 0 w 48"/>
                <a:gd name="T3" fmla="*/ 18 h 88"/>
                <a:gd name="T4" fmla="*/ 0 w 48"/>
                <a:gd name="T5" fmla="*/ 27 h 88"/>
                <a:gd name="T6" fmla="*/ 16 w 48"/>
                <a:gd name="T7" fmla="*/ 27 h 88"/>
                <a:gd name="T8" fmla="*/ 16 w 48"/>
                <a:gd name="T9" fmla="*/ 35 h 88"/>
                <a:gd name="T10" fmla="*/ 24 w 48"/>
                <a:gd name="T11" fmla="*/ 35 h 88"/>
                <a:gd name="T12" fmla="*/ 32 w 48"/>
                <a:gd name="T13" fmla="*/ 53 h 88"/>
                <a:gd name="T14" fmla="*/ 48 w 48"/>
                <a:gd name="T15" fmla="*/ 62 h 88"/>
                <a:gd name="T16" fmla="*/ 48 w 48"/>
                <a:gd name="T17" fmla="*/ 71 h 88"/>
                <a:gd name="T18" fmla="*/ 48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0" y="0"/>
                  </a:moveTo>
                  <a:lnTo>
                    <a:pt x="0" y="18"/>
                  </a:lnTo>
                  <a:lnTo>
                    <a:pt x="0" y="27"/>
                  </a:lnTo>
                  <a:lnTo>
                    <a:pt x="16" y="27"/>
                  </a:lnTo>
                  <a:lnTo>
                    <a:pt x="16" y="35"/>
                  </a:lnTo>
                  <a:lnTo>
                    <a:pt x="24" y="35"/>
                  </a:lnTo>
                  <a:lnTo>
                    <a:pt x="32" y="53"/>
                  </a:lnTo>
                  <a:lnTo>
                    <a:pt x="48" y="62"/>
                  </a:lnTo>
                  <a:lnTo>
                    <a:pt x="48" y="71"/>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66" name="Freeform 840"/>
            <p:cNvSpPr>
              <a:spLocks/>
            </p:cNvSpPr>
            <p:nvPr/>
          </p:nvSpPr>
          <p:spPr bwMode="auto">
            <a:xfrm>
              <a:off x="2092" y="3314"/>
              <a:ext cx="64" cy="53"/>
            </a:xfrm>
            <a:custGeom>
              <a:avLst/>
              <a:gdLst>
                <a:gd name="T0" fmla="*/ 0 w 64"/>
                <a:gd name="T1" fmla="*/ 0 h 53"/>
                <a:gd name="T2" fmla="*/ 24 w 64"/>
                <a:gd name="T3" fmla="*/ 17 h 53"/>
                <a:gd name="T4" fmla="*/ 32 w 64"/>
                <a:gd name="T5" fmla="*/ 17 h 53"/>
                <a:gd name="T6" fmla="*/ 40 w 64"/>
                <a:gd name="T7" fmla="*/ 17 h 53"/>
                <a:gd name="T8" fmla="*/ 56 w 64"/>
                <a:gd name="T9" fmla="*/ 17 h 53"/>
                <a:gd name="T10" fmla="*/ 64 w 64"/>
                <a:gd name="T11" fmla="*/ 26 h 53"/>
                <a:gd name="T12" fmla="*/ 64 w 64"/>
                <a:gd name="T13" fmla="*/ 35 h 53"/>
                <a:gd name="T14" fmla="*/ 64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0" y="0"/>
                  </a:moveTo>
                  <a:lnTo>
                    <a:pt x="24" y="17"/>
                  </a:lnTo>
                  <a:lnTo>
                    <a:pt x="32" y="17"/>
                  </a:lnTo>
                  <a:lnTo>
                    <a:pt x="40" y="17"/>
                  </a:lnTo>
                  <a:lnTo>
                    <a:pt x="56" y="17"/>
                  </a:lnTo>
                  <a:lnTo>
                    <a:pt x="64" y="26"/>
                  </a:lnTo>
                  <a:lnTo>
                    <a:pt x="64" y="35"/>
                  </a:lnTo>
                  <a:lnTo>
                    <a:pt x="64"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67" name="Freeform 841"/>
            <p:cNvSpPr>
              <a:spLocks/>
            </p:cNvSpPr>
            <p:nvPr/>
          </p:nvSpPr>
          <p:spPr bwMode="auto">
            <a:xfrm>
              <a:off x="1780" y="3314"/>
              <a:ext cx="96" cy="35"/>
            </a:xfrm>
            <a:custGeom>
              <a:avLst/>
              <a:gdLst>
                <a:gd name="T0" fmla="*/ 96 w 96"/>
                <a:gd name="T1" fmla="*/ 0 h 35"/>
                <a:gd name="T2" fmla="*/ 80 w 96"/>
                <a:gd name="T3" fmla="*/ 0 h 35"/>
                <a:gd name="T4" fmla="*/ 72 w 96"/>
                <a:gd name="T5" fmla="*/ 0 h 35"/>
                <a:gd name="T6" fmla="*/ 64 w 96"/>
                <a:gd name="T7" fmla="*/ 0 h 35"/>
                <a:gd name="T8" fmla="*/ 48 w 96"/>
                <a:gd name="T9" fmla="*/ 0 h 35"/>
                <a:gd name="T10" fmla="*/ 40 w 96"/>
                <a:gd name="T11" fmla="*/ 0 h 35"/>
                <a:gd name="T12" fmla="*/ 32 w 96"/>
                <a:gd name="T13" fmla="*/ 0 h 35"/>
                <a:gd name="T14" fmla="*/ 16 w 96"/>
                <a:gd name="T15" fmla="*/ 17 h 35"/>
                <a:gd name="T16" fmla="*/ 8 w 96"/>
                <a:gd name="T17" fmla="*/ 26 h 35"/>
                <a:gd name="T18" fmla="*/ 0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96" y="0"/>
                  </a:moveTo>
                  <a:lnTo>
                    <a:pt x="80" y="0"/>
                  </a:lnTo>
                  <a:lnTo>
                    <a:pt x="72" y="0"/>
                  </a:lnTo>
                  <a:lnTo>
                    <a:pt x="64" y="0"/>
                  </a:lnTo>
                  <a:lnTo>
                    <a:pt x="48" y="0"/>
                  </a:lnTo>
                  <a:lnTo>
                    <a:pt x="40" y="0"/>
                  </a:lnTo>
                  <a:lnTo>
                    <a:pt x="32" y="0"/>
                  </a:lnTo>
                  <a:lnTo>
                    <a:pt x="16" y="17"/>
                  </a:lnTo>
                  <a:lnTo>
                    <a:pt x="8"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68" name="Freeform 842"/>
            <p:cNvSpPr>
              <a:spLocks/>
            </p:cNvSpPr>
            <p:nvPr/>
          </p:nvSpPr>
          <p:spPr bwMode="auto">
            <a:xfrm>
              <a:off x="1780" y="3296"/>
              <a:ext cx="112" cy="44"/>
            </a:xfrm>
            <a:custGeom>
              <a:avLst/>
              <a:gdLst>
                <a:gd name="T0" fmla="*/ 112 w 112"/>
                <a:gd name="T1" fmla="*/ 0 h 44"/>
                <a:gd name="T2" fmla="*/ 104 w 112"/>
                <a:gd name="T3" fmla="*/ 0 h 44"/>
                <a:gd name="T4" fmla="*/ 96 w 112"/>
                <a:gd name="T5" fmla="*/ 0 h 44"/>
                <a:gd name="T6" fmla="*/ 80 w 112"/>
                <a:gd name="T7" fmla="*/ 0 h 44"/>
                <a:gd name="T8" fmla="*/ 72 w 112"/>
                <a:gd name="T9" fmla="*/ 0 h 44"/>
                <a:gd name="T10" fmla="*/ 64 w 112"/>
                <a:gd name="T11" fmla="*/ 0 h 44"/>
                <a:gd name="T12" fmla="*/ 48 w 112"/>
                <a:gd name="T13" fmla="*/ 0 h 44"/>
                <a:gd name="T14" fmla="*/ 40 w 112"/>
                <a:gd name="T15" fmla="*/ 9 h 44"/>
                <a:gd name="T16" fmla="*/ 32 w 112"/>
                <a:gd name="T17" fmla="*/ 9 h 44"/>
                <a:gd name="T18" fmla="*/ 32 w 112"/>
                <a:gd name="T19" fmla="*/ 18 h 44"/>
                <a:gd name="T20" fmla="*/ 16 w 112"/>
                <a:gd name="T21" fmla="*/ 18 h 44"/>
                <a:gd name="T22" fmla="*/ 8 w 112"/>
                <a:gd name="T23" fmla="*/ 35 h 44"/>
                <a:gd name="T24" fmla="*/ 0 w 112"/>
                <a:gd name="T25" fmla="*/ 35 h 44"/>
                <a:gd name="T26" fmla="*/ 0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112" y="0"/>
                  </a:moveTo>
                  <a:lnTo>
                    <a:pt x="104" y="0"/>
                  </a:lnTo>
                  <a:lnTo>
                    <a:pt x="96" y="0"/>
                  </a:lnTo>
                  <a:lnTo>
                    <a:pt x="80" y="0"/>
                  </a:lnTo>
                  <a:lnTo>
                    <a:pt x="72" y="0"/>
                  </a:lnTo>
                  <a:lnTo>
                    <a:pt x="64" y="0"/>
                  </a:lnTo>
                  <a:lnTo>
                    <a:pt x="48" y="0"/>
                  </a:lnTo>
                  <a:lnTo>
                    <a:pt x="40" y="9"/>
                  </a:lnTo>
                  <a:lnTo>
                    <a:pt x="32" y="9"/>
                  </a:lnTo>
                  <a:lnTo>
                    <a:pt x="32" y="18"/>
                  </a:lnTo>
                  <a:lnTo>
                    <a:pt x="16" y="18"/>
                  </a:lnTo>
                  <a:lnTo>
                    <a:pt x="8" y="35"/>
                  </a:lnTo>
                  <a:lnTo>
                    <a:pt x="0" y="35"/>
                  </a:lnTo>
                  <a:lnTo>
                    <a:pt x="0"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69" name="Freeform 843"/>
            <p:cNvSpPr>
              <a:spLocks/>
            </p:cNvSpPr>
            <p:nvPr/>
          </p:nvSpPr>
          <p:spPr bwMode="auto">
            <a:xfrm>
              <a:off x="1748" y="3375"/>
              <a:ext cx="64" cy="71"/>
            </a:xfrm>
            <a:custGeom>
              <a:avLst/>
              <a:gdLst>
                <a:gd name="T0" fmla="*/ 64 w 64"/>
                <a:gd name="T1" fmla="*/ 0 h 71"/>
                <a:gd name="T2" fmla="*/ 48 w 64"/>
                <a:gd name="T3" fmla="*/ 0 h 71"/>
                <a:gd name="T4" fmla="*/ 40 w 64"/>
                <a:gd name="T5" fmla="*/ 9 h 71"/>
                <a:gd name="T6" fmla="*/ 32 w 64"/>
                <a:gd name="T7" fmla="*/ 18 h 71"/>
                <a:gd name="T8" fmla="*/ 32 w 64"/>
                <a:gd name="T9" fmla="*/ 36 h 71"/>
                <a:gd name="T10" fmla="*/ 16 w 64"/>
                <a:gd name="T11" fmla="*/ 44 h 71"/>
                <a:gd name="T12" fmla="*/ 16 w 64"/>
                <a:gd name="T13" fmla="*/ 53 h 71"/>
                <a:gd name="T14" fmla="*/ 8 w 64"/>
                <a:gd name="T15" fmla="*/ 53 h 71"/>
                <a:gd name="T16" fmla="*/ 0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64" y="0"/>
                  </a:moveTo>
                  <a:lnTo>
                    <a:pt x="48" y="0"/>
                  </a:lnTo>
                  <a:lnTo>
                    <a:pt x="40" y="9"/>
                  </a:lnTo>
                  <a:lnTo>
                    <a:pt x="32" y="18"/>
                  </a:lnTo>
                  <a:lnTo>
                    <a:pt x="32" y="36"/>
                  </a:lnTo>
                  <a:lnTo>
                    <a:pt x="16" y="44"/>
                  </a:lnTo>
                  <a:lnTo>
                    <a:pt x="16" y="53"/>
                  </a:lnTo>
                  <a:lnTo>
                    <a:pt x="8" y="53"/>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70" name="Freeform 844"/>
            <p:cNvSpPr>
              <a:spLocks/>
            </p:cNvSpPr>
            <p:nvPr/>
          </p:nvSpPr>
          <p:spPr bwMode="auto">
            <a:xfrm>
              <a:off x="1692" y="3455"/>
              <a:ext cx="96" cy="43"/>
            </a:xfrm>
            <a:custGeom>
              <a:avLst/>
              <a:gdLst>
                <a:gd name="T0" fmla="*/ 96 w 96"/>
                <a:gd name="T1" fmla="*/ 0 h 43"/>
                <a:gd name="T2" fmla="*/ 88 w 96"/>
                <a:gd name="T3" fmla="*/ 0 h 43"/>
                <a:gd name="T4" fmla="*/ 72 w 96"/>
                <a:gd name="T5" fmla="*/ 8 h 43"/>
                <a:gd name="T6" fmla="*/ 64 w 96"/>
                <a:gd name="T7" fmla="*/ 8 h 43"/>
                <a:gd name="T8" fmla="*/ 56 w 96"/>
                <a:gd name="T9" fmla="*/ 26 h 43"/>
                <a:gd name="T10" fmla="*/ 48 w 96"/>
                <a:gd name="T11" fmla="*/ 26 h 43"/>
                <a:gd name="T12" fmla="*/ 32 w 96"/>
                <a:gd name="T13" fmla="*/ 26 h 43"/>
                <a:gd name="T14" fmla="*/ 24 w 96"/>
                <a:gd name="T15" fmla="*/ 26 h 43"/>
                <a:gd name="T16" fmla="*/ 16 w 96"/>
                <a:gd name="T17" fmla="*/ 35 h 43"/>
                <a:gd name="T18" fmla="*/ 0 w 96"/>
                <a:gd name="T19" fmla="*/ 35 h 43"/>
                <a:gd name="T20" fmla="*/ 0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96" y="0"/>
                  </a:moveTo>
                  <a:lnTo>
                    <a:pt x="88" y="0"/>
                  </a:lnTo>
                  <a:lnTo>
                    <a:pt x="72" y="8"/>
                  </a:lnTo>
                  <a:lnTo>
                    <a:pt x="64" y="8"/>
                  </a:lnTo>
                  <a:lnTo>
                    <a:pt x="56" y="26"/>
                  </a:lnTo>
                  <a:lnTo>
                    <a:pt x="48" y="26"/>
                  </a:lnTo>
                  <a:lnTo>
                    <a:pt x="32" y="26"/>
                  </a:lnTo>
                  <a:lnTo>
                    <a:pt x="24" y="26"/>
                  </a:lnTo>
                  <a:lnTo>
                    <a:pt x="16" y="35"/>
                  </a:lnTo>
                  <a:lnTo>
                    <a:pt x="0" y="35"/>
                  </a:lnTo>
                  <a:lnTo>
                    <a:pt x="0"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4478" name="Group 845"/>
          <p:cNvGrpSpPr>
            <a:grpSpLocks/>
          </p:cNvGrpSpPr>
          <p:nvPr/>
        </p:nvGrpSpPr>
        <p:grpSpPr bwMode="auto">
          <a:xfrm>
            <a:off x="2582863" y="2601913"/>
            <a:ext cx="609600" cy="496887"/>
            <a:chOff x="1748" y="2760"/>
            <a:chExt cx="480" cy="457"/>
          </a:xfrm>
        </p:grpSpPr>
        <p:sp>
          <p:nvSpPr>
            <p:cNvPr id="105312" name="Freeform 846"/>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232 w 232"/>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211"/>
                <a:gd name="T188" fmla="*/ 232 w 232"/>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lnTo>
                    <a:pt x="232"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13" name="Freeform 847"/>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211"/>
                <a:gd name="T185" fmla="*/ 232 w 232"/>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14" name="Freeform 848"/>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56 w 208"/>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8"/>
                <a:gd name="T187" fmla="*/ 0 h 255"/>
                <a:gd name="T188" fmla="*/ 208 w 208"/>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lnTo>
                    <a:pt x="56"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15" name="Freeform 849"/>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8"/>
                <a:gd name="T184" fmla="*/ 0 h 255"/>
                <a:gd name="T185" fmla="*/ 208 w 208"/>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16" name="Freeform 850"/>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40 w 280"/>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0"/>
                <a:gd name="T118" fmla="*/ 0 h 360"/>
                <a:gd name="T119" fmla="*/ 280 w 280"/>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lnTo>
                    <a:pt x="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17" name="Freeform 851"/>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80"/>
                <a:gd name="T115" fmla="*/ 0 h 360"/>
                <a:gd name="T116" fmla="*/ 280 w 280"/>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18" name="Freeform 852"/>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40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lnTo>
                    <a:pt x="40"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19" name="Freeform 853"/>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20" name="Freeform 854"/>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208 w 208"/>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8"/>
                <a:gd name="T139" fmla="*/ 0 h 457"/>
                <a:gd name="T140" fmla="*/ 208 w 208"/>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lnTo>
                    <a:pt x="208"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21" name="Freeform 855"/>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8"/>
                <a:gd name="T136" fmla="*/ 0 h 457"/>
                <a:gd name="T137" fmla="*/ 208 w 208"/>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22" name="Freeform 856"/>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232 w 232"/>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325"/>
                <a:gd name="T188" fmla="*/ 232 w 232"/>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lnTo>
                    <a:pt x="232"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23" name="Freeform 857"/>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325"/>
                <a:gd name="T185" fmla="*/ 232 w 232"/>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4479" name="Group 858"/>
          <p:cNvGrpSpPr>
            <a:grpSpLocks/>
          </p:cNvGrpSpPr>
          <p:nvPr/>
        </p:nvGrpSpPr>
        <p:grpSpPr bwMode="auto">
          <a:xfrm>
            <a:off x="57150" y="3119438"/>
            <a:ext cx="774700" cy="614362"/>
            <a:chOff x="2659" y="3226"/>
            <a:chExt cx="488" cy="387"/>
          </a:xfrm>
        </p:grpSpPr>
        <p:sp>
          <p:nvSpPr>
            <p:cNvPr id="105265" name="Freeform 859"/>
            <p:cNvSpPr>
              <a:spLocks/>
            </p:cNvSpPr>
            <p:nvPr/>
          </p:nvSpPr>
          <p:spPr bwMode="auto">
            <a:xfrm>
              <a:off x="2795" y="3226"/>
              <a:ext cx="40" cy="53"/>
            </a:xfrm>
            <a:custGeom>
              <a:avLst/>
              <a:gdLst>
                <a:gd name="T0" fmla="*/ 40 w 40"/>
                <a:gd name="T1" fmla="*/ 0 h 53"/>
                <a:gd name="T2" fmla="*/ 40 w 40"/>
                <a:gd name="T3" fmla="*/ 9 h 53"/>
                <a:gd name="T4" fmla="*/ 40 w 40"/>
                <a:gd name="T5" fmla="*/ 18 h 53"/>
                <a:gd name="T6" fmla="*/ 32 w 40"/>
                <a:gd name="T7" fmla="*/ 18 h 53"/>
                <a:gd name="T8" fmla="*/ 24 w 40"/>
                <a:gd name="T9" fmla="*/ 18 h 53"/>
                <a:gd name="T10" fmla="*/ 24 w 40"/>
                <a:gd name="T11" fmla="*/ 35 h 53"/>
                <a:gd name="T12" fmla="*/ 8 w 40"/>
                <a:gd name="T13" fmla="*/ 35 h 53"/>
                <a:gd name="T14" fmla="*/ 8 w 40"/>
                <a:gd name="T15" fmla="*/ 44 h 53"/>
                <a:gd name="T16" fmla="*/ 0 w 40"/>
                <a:gd name="T17" fmla="*/ 44 h 53"/>
                <a:gd name="T18" fmla="*/ 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40" y="0"/>
                  </a:moveTo>
                  <a:lnTo>
                    <a:pt x="40" y="9"/>
                  </a:lnTo>
                  <a:lnTo>
                    <a:pt x="40" y="18"/>
                  </a:lnTo>
                  <a:lnTo>
                    <a:pt x="32" y="18"/>
                  </a:lnTo>
                  <a:lnTo>
                    <a:pt x="24" y="18"/>
                  </a:lnTo>
                  <a:lnTo>
                    <a:pt x="24" y="35"/>
                  </a:lnTo>
                  <a:lnTo>
                    <a:pt x="8" y="35"/>
                  </a:lnTo>
                  <a:lnTo>
                    <a:pt x="8" y="44"/>
                  </a:lnTo>
                  <a:lnTo>
                    <a:pt x="0" y="44"/>
                  </a:lnTo>
                  <a:lnTo>
                    <a:pt x="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66" name="Freeform 860"/>
            <p:cNvSpPr>
              <a:spLocks/>
            </p:cNvSpPr>
            <p:nvPr/>
          </p:nvSpPr>
          <p:spPr bwMode="auto">
            <a:xfrm>
              <a:off x="2835" y="3226"/>
              <a:ext cx="56" cy="97"/>
            </a:xfrm>
            <a:custGeom>
              <a:avLst/>
              <a:gdLst>
                <a:gd name="T0" fmla="*/ 0 w 56"/>
                <a:gd name="T1" fmla="*/ 0 h 97"/>
                <a:gd name="T2" fmla="*/ 0 w 56"/>
                <a:gd name="T3" fmla="*/ 9 h 97"/>
                <a:gd name="T4" fmla="*/ 0 w 56"/>
                <a:gd name="T5" fmla="*/ 18 h 97"/>
                <a:gd name="T6" fmla="*/ 16 w 56"/>
                <a:gd name="T7" fmla="*/ 35 h 97"/>
                <a:gd name="T8" fmla="*/ 24 w 56"/>
                <a:gd name="T9" fmla="*/ 44 h 97"/>
                <a:gd name="T10" fmla="*/ 32 w 56"/>
                <a:gd name="T11" fmla="*/ 53 h 97"/>
                <a:gd name="T12" fmla="*/ 48 w 56"/>
                <a:gd name="T13" fmla="*/ 62 h 97"/>
                <a:gd name="T14" fmla="*/ 56 w 56"/>
                <a:gd name="T15" fmla="*/ 79 h 97"/>
                <a:gd name="T16" fmla="*/ 56 w 56"/>
                <a:gd name="T17" fmla="*/ 88 h 97"/>
                <a:gd name="T18" fmla="*/ 56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0" y="0"/>
                  </a:moveTo>
                  <a:lnTo>
                    <a:pt x="0" y="9"/>
                  </a:lnTo>
                  <a:lnTo>
                    <a:pt x="0" y="18"/>
                  </a:lnTo>
                  <a:lnTo>
                    <a:pt x="16" y="35"/>
                  </a:lnTo>
                  <a:lnTo>
                    <a:pt x="24" y="44"/>
                  </a:lnTo>
                  <a:lnTo>
                    <a:pt x="32" y="53"/>
                  </a:lnTo>
                  <a:lnTo>
                    <a:pt x="48" y="62"/>
                  </a:lnTo>
                  <a:lnTo>
                    <a:pt x="56" y="79"/>
                  </a:lnTo>
                  <a:lnTo>
                    <a:pt x="56" y="88"/>
                  </a:lnTo>
                  <a:lnTo>
                    <a:pt x="56"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67" name="Freeform 861"/>
            <p:cNvSpPr>
              <a:spLocks/>
            </p:cNvSpPr>
            <p:nvPr/>
          </p:nvSpPr>
          <p:spPr bwMode="auto">
            <a:xfrm>
              <a:off x="2867" y="3226"/>
              <a:ext cx="88" cy="97"/>
            </a:xfrm>
            <a:custGeom>
              <a:avLst/>
              <a:gdLst>
                <a:gd name="T0" fmla="*/ 0 w 88"/>
                <a:gd name="T1" fmla="*/ 0 h 97"/>
                <a:gd name="T2" fmla="*/ 16 w 88"/>
                <a:gd name="T3" fmla="*/ 35 h 97"/>
                <a:gd name="T4" fmla="*/ 24 w 88"/>
                <a:gd name="T5" fmla="*/ 35 h 97"/>
                <a:gd name="T6" fmla="*/ 24 w 88"/>
                <a:gd name="T7" fmla="*/ 44 h 97"/>
                <a:gd name="T8" fmla="*/ 32 w 88"/>
                <a:gd name="T9" fmla="*/ 44 h 97"/>
                <a:gd name="T10" fmla="*/ 48 w 88"/>
                <a:gd name="T11" fmla="*/ 44 h 97"/>
                <a:gd name="T12" fmla="*/ 56 w 88"/>
                <a:gd name="T13" fmla="*/ 53 h 97"/>
                <a:gd name="T14" fmla="*/ 64 w 88"/>
                <a:gd name="T15" fmla="*/ 53 h 97"/>
                <a:gd name="T16" fmla="*/ 64 w 88"/>
                <a:gd name="T17" fmla="*/ 62 h 97"/>
                <a:gd name="T18" fmla="*/ 72 w 88"/>
                <a:gd name="T19" fmla="*/ 62 h 97"/>
                <a:gd name="T20" fmla="*/ 72 w 88"/>
                <a:gd name="T21" fmla="*/ 79 h 97"/>
                <a:gd name="T22" fmla="*/ 88 w 88"/>
                <a:gd name="T23" fmla="*/ 79 h 97"/>
                <a:gd name="T24" fmla="*/ 88 w 88"/>
                <a:gd name="T25" fmla="*/ 88 h 97"/>
                <a:gd name="T26" fmla="*/ 88 w 88"/>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8"/>
                <a:gd name="T43" fmla="*/ 0 h 97"/>
                <a:gd name="T44" fmla="*/ 88 w 88"/>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8" h="97">
                  <a:moveTo>
                    <a:pt x="0" y="0"/>
                  </a:moveTo>
                  <a:lnTo>
                    <a:pt x="16" y="35"/>
                  </a:lnTo>
                  <a:lnTo>
                    <a:pt x="24" y="35"/>
                  </a:lnTo>
                  <a:lnTo>
                    <a:pt x="24" y="44"/>
                  </a:lnTo>
                  <a:lnTo>
                    <a:pt x="32" y="44"/>
                  </a:lnTo>
                  <a:lnTo>
                    <a:pt x="48" y="44"/>
                  </a:lnTo>
                  <a:lnTo>
                    <a:pt x="56" y="53"/>
                  </a:lnTo>
                  <a:lnTo>
                    <a:pt x="64" y="53"/>
                  </a:lnTo>
                  <a:lnTo>
                    <a:pt x="64" y="62"/>
                  </a:lnTo>
                  <a:lnTo>
                    <a:pt x="72" y="62"/>
                  </a:lnTo>
                  <a:lnTo>
                    <a:pt x="72" y="79"/>
                  </a:lnTo>
                  <a:lnTo>
                    <a:pt x="88" y="79"/>
                  </a:lnTo>
                  <a:lnTo>
                    <a:pt x="88" y="88"/>
                  </a:lnTo>
                  <a:lnTo>
                    <a:pt x="88"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68" name="Freeform 862"/>
            <p:cNvSpPr>
              <a:spLocks/>
            </p:cNvSpPr>
            <p:nvPr/>
          </p:nvSpPr>
          <p:spPr bwMode="auto">
            <a:xfrm>
              <a:off x="2803" y="3270"/>
              <a:ext cx="56" cy="114"/>
            </a:xfrm>
            <a:custGeom>
              <a:avLst/>
              <a:gdLst>
                <a:gd name="T0" fmla="*/ 56 w 56"/>
                <a:gd name="T1" fmla="*/ 0 h 114"/>
                <a:gd name="T2" fmla="*/ 56 w 56"/>
                <a:gd name="T3" fmla="*/ 9 h 114"/>
                <a:gd name="T4" fmla="*/ 56 w 56"/>
                <a:gd name="T5" fmla="*/ 18 h 114"/>
                <a:gd name="T6" fmla="*/ 56 w 56"/>
                <a:gd name="T7" fmla="*/ 35 h 114"/>
                <a:gd name="T8" fmla="*/ 48 w 56"/>
                <a:gd name="T9" fmla="*/ 44 h 114"/>
                <a:gd name="T10" fmla="*/ 32 w 56"/>
                <a:gd name="T11" fmla="*/ 53 h 114"/>
                <a:gd name="T12" fmla="*/ 16 w 56"/>
                <a:gd name="T13" fmla="*/ 70 h 114"/>
                <a:gd name="T14" fmla="*/ 16 w 56"/>
                <a:gd name="T15" fmla="*/ 79 h 114"/>
                <a:gd name="T16" fmla="*/ 16 w 56"/>
                <a:gd name="T17" fmla="*/ 88 h 114"/>
                <a:gd name="T18" fmla="*/ 0 w 56"/>
                <a:gd name="T19" fmla="*/ 88 h 114"/>
                <a:gd name="T20" fmla="*/ 0 w 56"/>
                <a:gd name="T21" fmla="*/ 105 h 114"/>
                <a:gd name="T22" fmla="*/ 0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56" y="0"/>
                  </a:moveTo>
                  <a:lnTo>
                    <a:pt x="56" y="9"/>
                  </a:lnTo>
                  <a:lnTo>
                    <a:pt x="56" y="18"/>
                  </a:lnTo>
                  <a:lnTo>
                    <a:pt x="56" y="35"/>
                  </a:lnTo>
                  <a:lnTo>
                    <a:pt x="48" y="44"/>
                  </a:lnTo>
                  <a:lnTo>
                    <a:pt x="32" y="53"/>
                  </a:lnTo>
                  <a:lnTo>
                    <a:pt x="16" y="70"/>
                  </a:lnTo>
                  <a:lnTo>
                    <a:pt x="16" y="79"/>
                  </a:lnTo>
                  <a:lnTo>
                    <a:pt x="16" y="88"/>
                  </a:lnTo>
                  <a:lnTo>
                    <a:pt x="0" y="88"/>
                  </a:lnTo>
                  <a:lnTo>
                    <a:pt x="0" y="105"/>
                  </a:lnTo>
                  <a:lnTo>
                    <a:pt x="0"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69" name="Freeform 863"/>
            <p:cNvSpPr>
              <a:spLocks/>
            </p:cNvSpPr>
            <p:nvPr/>
          </p:nvSpPr>
          <p:spPr bwMode="auto">
            <a:xfrm>
              <a:off x="2859" y="3226"/>
              <a:ext cx="72" cy="158"/>
            </a:xfrm>
            <a:custGeom>
              <a:avLst/>
              <a:gdLst>
                <a:gd name="T0" fmla="*/ 0 w 72"/>
                <a:gd name="T1" fmla="*/ 0 h 158"/>
                <a:gd name="T2" fmla="*/ 8 w 72"/>
                <a:gd name="T3" fmla="*/ 44 h 158"/>
                <a:gd name="T4" fmla="*/ 8 w 72"/>
                <a:gd name="T5" fmla="*/ 53 h 158"/>
                <a:gd name="T6" fmla="*/ 24 w 72"/>
                <a:gd name="T7" fmla="*/ 53 h 158"/>
                <a:gd name="T8" fmla="*/ 24 w 72"/>
                <a:gd name="T9" fmla="*/ 62 h 158"/>
                <a:gd name="T10" fmla="*/ 32 w 72"/>
                <a:gd name="T11" fmla="*/ 79 h 158"/>
                <a:gd name="T12" fmla="*/ 40 w 72"/>
                <a:gd name="T13" fmla="*/ 79 h 158"/>
                <a:gd name="T14" fmla="*/ 40 w 72"/>
                <a:gd name="T15" fmla="*/ 88 h 158"/>
                <a:gd name="T16" fmla="*/ 56 w 72"/>
                <a:gd name="T17" fmla="*/ 88 h 158"/>
                <a:gd name="T18" fmla="*/ 56 w 72"/>
                <a:gd name="T19" fmla="*/ 97 h 158"/>
                <a:gd name="T20" fmla="*/ 56 w 72"/>
                <a:gd name="T21" fmla="*/ 114 h 158"/>
                <a:gd name="T22" fmla="*/ 64 w 72"/>
                <a:gd name="T23" fmla="*/ 114 h 158"/>
                <a:gd name="T24" fmla="*/ 64 w 72"/>
                <a:gd name="T25" fmla="*/ 123 h 158"/>
                <a:gd name="T26" fmla="*/ 72 w 72"/>
                <a:gd name="T27" fmla="*/ 132 h 158"/>
                <a:gd name="T28" fmla="*/ 72 w 72"/>
                <a:gd name="T29" fmla="*/ 149 h 158"/>
                <a:gd name="T30" fmla="*/ 64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0" y="0"/>
                  </a:moveTo>
                  <a:lnTo>
                    <a:pt x="8" y="44"/>
                  </a:lnTo>
                  <a:lnTo>
                    <a:pt x="8" y="53"/>
                  </a:lnTo>
                  <a:lnTo>
                    <a:pt x="24" y="53"/>
                  </a:lnTo>
                  <a:lnTo>
                    <a:pt x="24" y="62"/>
                  </a:lnTo>
                  <a:lnTo>
                    <a:pt x="32" y="79"/>
                  </a:lnTo>
                  <a:lnTo>
                    <a:pt x="40" y="79"/>
                  </a:lnTo>
                  <a:lnTo>
                    <a:pt x="40" y="88"/>
                  </a:lnTo>
                  <a:lnTo>
                    <a:pt x="56" y="88"/>
                  </a:lnTo>
                  <a:lnTo>
                    <a:pt x="56" y="97"/>
                  </a:lnTo>
                  <a:lnTo>
                    <a:pt x="56" y="114"/>
                  </a:lnTo>
                  <a:lnTo>
                    <a:pt x="64" y="114"/>
                  </a:lnTo>
                  <a:lnTo>
                    <a:pt x="64" y="123"/>
                  </a:lnTo>
                  <a:lnTo>
                    <a:pt x="72" y="132"/>
                  </a:lnTo>
                  <a:lnTo>
                    <a:pt x="72" y="149"/>
                  </a:lnTo>
                  <a:lnTo>
                    <a:pt x="64"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70" name="Freeform 864"/>
            <p:cNvSpPr>
              <a:spLocks/>
            </p:cNvSpPr>
            <p:nvPr/>
          </p:nvSpPr>
          <p:spPr bwMode="auto">
            <a:xfrm>
              <a:off x="2763" y="3226"/>
              <a:ext cx="96" cy="114"/>
            </a:xfrm>
            <a:custGeom>
              <a:avLst/>
              <a:gdLst>
                <a:gd name="T0" fmla="*/ 96 w 96"/>
                <a:gd name="T1" fmla="*/ 0 h 114"/>
                <a:gd name="T2" fmla="*/ 72 w 96"/>
                <a:gd name="T3" fmla="*/ 35 h 114"/>
                <a:gd name="T4" fmla="*/ 64 w 96"/>
                <a:gd name="T5" fmla="*/ 44 h 114"/>
                <a:gd name="T6" fmla="*/ 56 w 96"/>
                <a:gd name="T7" fmla="*/ 44 h 114"/>
                <a:gd name="T8" fmla="*/ 40 w 96"/>
                <a:gd name="T9" fmla="*/ 44 h 114"/>
                <a:gd name="T10" fmla="*/ 32 w 96"/>
                <a:gd name="T11" fmla="*/ 44 h 114"/>
                <a:gd name="T12" fmla="*/ 32 w 96"/>
                <a:gd name="T13" fmla="*/ 53 h 114"/>
                <a:gd name="T14" fmla="*/ 24 w 96"/>
                <a:gd name="T15" fmla="*/ 53 h 114"/>
                <a:gd name="T16" fmla="*/ 8 w 96"/>
                <a:gd name="T17" fmla="*/ 62 h 114"/>
                <a:gd name="T18" fmla="*/ 0 w 96"/>
                <a:gd name="T19" fmla="*/ 79 h 114"/>
                <a:gd name="T20" fmla="*/ 0 w 96"/>
                <a:gd name="T21" fmla="*/ 88 h 114"/>
                <a:gd name="T22" fmla="*/ 0 w 96"/>
                <a:gd name="T23" fmla="*/ 97 h 114"/>
                <a:gd name="T24" fmla="*/ 0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96" y="0"/>
                  </a:moveTo>
                  <a:lnTo>
                    <a:pt x="72" y="35"/>
                  </a:lnTo>
                  <a:lnTo>
                    <a:pt x="64" y="44"/>
                  </a:lnTo>
                  <a:lnTo>
                    <a:pt x="56" y="44"/>
                  </a:lnTo>
                  <a:lnTo>
                    <a:pt x="40" y="44"/>
                  </a:lnTo>
                  <a:lnTo>
                    <a:pt x="32" y="44"/>
                  </a:lnTo>
                  <a:lnTo>
                    <a:pt x="32" y="53"/>
                  </a:lnTo>
                  <a:lnTo>
                    <a:pt x="24" y="53"/>
                  </a:lnTo>
                  <a:lnTo>
                    <a:pt x="8" y="62"/>
                  </a:lnTo>
                  <a:lnTo>
                    <a:pt x="0" y="79"/>
                  </a:lnTo>
                  <a:lnTo>
                    <a:pt x="0" y="88"/>
                  </a:lnTo>
                  <a:lnTo>
                    <a:pt x="0" y="97"/>
                  </a:lnTo>
                  <a:lnTo>
                    <a:pt x="0"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71" name="Freeform 865"/>
            <p:cNvSpPr>
              <a:spLocks/>
            </p:cNvSpPr>
            <p:nvPr/>
          </p:nvSpPr>
          <p:spPr bwMode="auto">
            <a:xfrm>
              <a:off x="2803" y="3270"/>
              <a:ext cx="48" cy="132"/>
            </a:xfrm>
            <a:custGeom>
              <a:avLst/>
              <a:gdLst>
                <a:gd name="T0" fmla="*/ 0 w 48"/>
                <a:gd name="T1" fmla="*/ 0 h 132"/>
                <a:gd name="T2" fmla="*/ 0 w 48"/>
                <a:gd name="T3" fmla="*/ 9 h 132"/>
                <a:gd name="T4" fmla="*/ 0 w 48"/>
                <a:gd name="T5" fmla="*/ 18 h 132"/>
                <a:gd name="T6" fmla="*/ 0 w 48"/>
                <a:gd name="T7" fmla="*/ 35 h 132"/>
                <a:gd name="T8" fmla="*/ 0 w 48"/>
                <a:gd name="T9" fmla="*/ 44 h 132"/>
                <a:gd name="T10" fmla="*/ 16 w 48"/>
                <a:gd name="T11" fmla="*/ 53 h 132"/>
                <a:gd name="T12" fmla="*/ 24 w 48"/>
                <a:gd name="T13" fmla="*/ 70 h 132"/>
                <a:gd name="T14" fmla="*/ 24 w 48"/>
                <a:gd name="T15" fmla="*/ 79 h 132"/>
                <a:gd name="T16" fmla="*/ 32 w 48"/>
                <a:gd name="T17" fmla="*/ 88 h 132"/>
                <a:gd name="T18" fmla="*/ 32 w 48"/>
                <a:gd name="T19" fmla="*/ 105 h 132"/>
                <a:gd name="T20" fmla="*/ 48 w 48"/>
                <a:gd name="T21" fmla="*/ 105 h 132"/>
                <a:gd name="T22" fmla="*/ 48 w 48"/>
                <a:gd name="T23" fmla="*/ 114 h 132"/>
                <a:gd name="T24" fmla="*/ 48 w 48"/>
                <a:gd name="T25" fmla="*/ 123 h 132"/>
                <a:gd name="T26" fmla="*/ 48 w 48"/>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8"/>
                <a:gd name="T43" fmla="*/ 0 h 132"/>
                <a:gd name="T44" fmla="*/ 48 w 48"/>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8" h="132">
                  <a:moveTo>
                    <a:pt x="0" y="0"/>
                  </a:moveTo>
                  <a:lnTo>
                    <a:pt x="0" y="9"/>
                  </a:lnTo>
                  <a:lnTo>
                    <a:pt x="0" y="18"/>
                  </a:lnTo>
                  <a:lnTo>
                    <a:pt x="0" y="35"/>
                  </a:lnTo>
                  <a:lnTo>
                    <a:pt x="0" y="44"/>
                  </a:lnTo>
                  <a:lnTo>
                    <a:pt x="16" y="53"/>
                  </a:lnTo>
                  <a:lnTo>
                    <a:pt x="24" y="70"/>
                  </a:lnTo>
                  <a:lnTo>
                    <a:pt x="24" y="79"/>
                  </a:lnTo>
                  <a:lnTo>
                    <a:pt x="32" y="88"/>
                  </a:lnTo>
                  <a:lnTo>
                    <a:pt x="32" y="105"/>
                  </a:lnTo>
                  <a:lnTo>
                    <a:pt x="48" y="105"/>
                  </a:lnTo>
                  <a:lnTo>
                    <a:pt x="48" y="114"/>
                  </a:lnTo>
                  <a:lnTo>
                    <a:pt x="48" y="123"/>
                  </a:lnTo>
                  <a:lnTo>
                    <a:pt x="48"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72" name="Freeform 866"/>
            <p:cNvSpPr>
              <a:spLocks/>
            </p:cNvSpPr>
            <p:nvPr/>
          </p:nvSpPr>
          <p:spPr bwMode="auto">
            <a:xfrm>
              <a:off x="2851" y="3305"/>
              <a:ext cx="40" cy="88"/>
            </a:xfrm>
            <a:custGeom>
              <a:avLst/>
              <a:gdLst>
                <a:gd name="T0" fmla="*/ 40 w 40"/>
                <a:gd name="T1" fmla="*/ 0 h 88"/>
                <a:gd name="T2" fmla="*/ 40 w 40"/>
                <a:gd name="T3" fmla="*/ 26 h 88"/>
                <a:gd name="T4" fmla="*/ 32 w 40"/>
                <a:gd name="T5" fmla="*/ 35 h 88"/>
                <a:gd name="T6" fmla="*/ 24 w 40"/>
                <a:gd name="T7" fmla="*/ 44 h 88"/>
                <a:gd name="T8" fmla="*/ 8 w 40"/>
                <a:gd name="T9" fmla="*/ 44 h 88"/>
                <a:gd name="T10" fmla="*/ 8 w 40"/>
                <a:gd name="T11" fmla="*/ 62 h 88"/>
                <a:gd name="T12" fmla="*/ 0 w 40"/>
                <a:gd name="T13" fmla="*/ 62 h 88"/>
                <a:gd name="T14" fmla="*/ 0 w 40"/>
                <a:gd name="T15" fmla="*/ 70 h 88"/>
                <a:gd name="T16" fmla="*/ 0 w 40"/>
                <a:gd name="T17" fmla="*/ 79 h 88"/>
                <a:gd name="T18" fmla="*/ 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40" y="0"/>
                  </a:moveTo>
                  <a:lnTo>
                    <a:pt x="40" y="26"/>
                  </a:lnTo>
                  <a:lnTo>
                    <a:pt x="32" y="35"/>
                  </a:lnTo>
                  <a:lnTo>
                    <a:pt x="24" y="44"/>
                  </a:lnTo>
                  <a:lnTo>
                    <a:pt x="8" y="44"/>
                  </a:lnTo>
                  <a:lnTo>
                    <a:pt x="8" y="62"/>
                  </a:lnTo>
                  <a:lnTo>
                    <a:pt x="0" y="62"/>
                  </a:lnTo>
                  <a:lnTo>
                    <a:pt x="0" y="70"/>
                  </a:lnTo>
                  <a:lnTo>
                    <a:pt x="0" y="79"/>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73" name="Freeform 867"/>
            <p:cNvSpPr>
              <a:spLocks/>
            </p:cNvSpPr>
            <p:nvPr/>
          </p:nvSpPr>
          <p:spPr bwMode="auto">
            <a:xfrm>
              <a:off x="2867" y="3279"/>
              <a:ext cx="64" cy="140"/>
            </a:xfrm>
            <a:custGeom>
              <a:avLst/>
              <a:gdLst>
                <a:gd name="T0" fmla="*/ 64 w 64"/>
                <a:gd name="T1" fmla="*/ 0 h 140"/>
                <a:gd name="T2" fmla="*/ 56 w 64"/>
                <a:gd name="T3" fmla="*/ 61 h 140"/>
                <a:gd name="T4" fmla="*/ 48 w 64"/>
                <a:gd name="T5" fmla="*/ 70 h 140"/>
                <a:gd name="T6" fmla="*/ 32 w 64"/>
                <a:gd name="T7" fmla="*/ 79 h 140"/>
                <a:gd name="T8" fmla="*/ 32 w 64"/>
                <a:gd name="T9" fmla="*/ 105 h 140"/>
                <a:gd name="T10" fmla="*/ 24 w 64"/>
                <a:gd name="T11" fmla="*/ 114 h 140"/>
                <a:gd name="T12" fmla="*/ 24 w 64"/>
                <a:gd name="T13" fmla="*/ 123 h 140"/>
                <a:gd name="T14" fmla="*/ 16 w 64"/>
                <a:gd name="T15" fmla="*/ 123 h 140"/>
                <a:gd name="T16" fmla="*/ 0 w 64"/>
                <a:gd name="T17" fmla="*/ 123 h 140"/>
                <a:gd name="T18" fmla="*/ 0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64" y="0"/>
                  </a:moveTo>
                  <a:lnTo>
                    <a:pt x="56" y="61"/>
                  </a:lnTo>
                  <a:lnTo>
                    <a:pt x="48" y="70"/>
                  </a:lnTo>
                  <a:lnTo>
                    <a:pt x="32" y="79"/>
                  </a:lnTo>
                  <a:lnTo>
                    <a:pt x="32" y="105"/>
                  </a:lnTo>
                  <a:lnTo>
                    <a:pt x="24" y="114"/>
                  </a:lnTo>
                  <a:lnTo>
                    <a:pt x="24" y="123"/>
                  </a:lnTo>
                  <a:lnTo>
                    <a:pt x="16" y="123"/>
                  </a:lnTo>
                  <a:lnTo>
                    <a:pt x="0" y="123"/>
                  </a:lnTo>
                  <a:lnTo>
                    <a:pt x="0"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74" name="Freeform 868"/>
            <p:cNvSpPr>
              <a:spLocks/>
            </p:cNvSpPr>
            <p:nvPr/>
          </p:nvSpPr>
          <p:spPr bwMode="auto">
            <a:xfrm>
              <a:off x="2883" y="3226"/>
              <a:ext cx="104" cy="193"/>
            </a:xfrm>
            <a:custGeom>
              <a:avLst/>
              <a:gdLst>
                <a:gd name="T0" fmla="*/ 0 w 104"/>
                <a:gd name="T1" fmla="*/ 0 h 193"/>
                <a:gd name="T2" fmla="*/ 16 w 104"/>
                <a:gd name="T3" fmla="*/ 18 h 193"/>
                <a:gd name="T4" fmla="*/ 32 w 104"/>
                <a:gd name="T5" fmla="*/ 35 h 193"/>
                <a:gd name="T6" fmla="*/ 40 w 104"/>
                <a:gd name="T7" fmla="*/ 44 h 193"/>
                <a:gd name="T8" fmla="*/ 40 w 104"/>
                <a:gd name="T9" fmla="*/ 53 h 193"/>
                <a:gd name="T10" fmla="*/ 48 w 104"/>
                <a:gd name="T11" fmla="*/ 53 h 193"/>
                <a:gd name="T12" fmla="*/ 48 w 104"/>
                <a:gd name="T13" fmla="*/ 62 h 193"/>
                <a:gd name="T14" fmla="*/ 56 w 104"/>
                <a:gd name="T15" fmla="*/ 62 h 193"/>
                <a:gd name="T16" fmla="*/ 72 w 104"/>
                <a:gd name="T17" fmla="*/ 79 h 193"/>
                <a:gd name="T18" fmla="*/ 72 w 104"/>
                <a:gd name="T19" fmla="*/ 88 h 193"/>
                <a:gd name="T20" fmla="*/ 80 w 104"/>
                <a:gd name="T21" fmla="*/ 88 h 193"/>
                <a:gd name="T22" fmla="*/ 80 w 104"/>
                <a:gd name="T23" fmla="*/ 97 h 193"/>
                <a:gd name="T24" fmla="*/ 88 w 104"/>
                <a:gd name="T25" fmla="*/ 97 h 193"/>
                <a:gd name="T26" fmla="*/ 88 w 104"/>
                <a:gd name="T27" fmla="*/ 114 h 193"/>
                <a:gd name="T28" fmla="*/ 88 w 104"/>
                <a:gd name="T29" fmla="*/ 123 h 193"/>
                <a:gd name="T30" fmla="*/ 104 w 104"/>
                <a:gd name="T31" fmla="*/ 132 h 193"/>
                <a:gd name="T32" fmla="*/ 104 w 104"/>
                <a:gd name="T33" fmla="*/ 149 h 193"/>
                <a:gd name="T34" fmla="*/ 104 w 104"/>
                <a:gd name="T35" fmla="*/ 158 h 193"/>
                <a:gd name="T36" fmla="*/ 104 w 104"/>
                <a:gd name="T37" fmla="*/ 167 h 193"/>
                <a:gd name="T38" fmla="*/ 104 w 104"/>
                <a:gd name="T39" fmla="*/ 176 h 193"/>
                <a:gd name="T40" fmla="*/ 104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0" y="0"/>
                  </a:moveTo>
                  <a:lnTo>
                    <a:pt x="16" y="18"/>
                  </a:lnTo>
                  <a:lnTo>
                    <a:pt x="32" y="35"/>
                  </a:lnTo>
                  <a:lnTo>
                    <a:pt x="40" y="44"/>
                  </a:lnTo>
                  <a:lnTo>
                    <a:pt x="40" y="53"/>
                  </a:lnTo>
                  <a:lnTo>
                    <a:pt x="48" y="53"/>
                  </a:lnTo>
                  <a:lnTo>
                    <a:pt x="48" y="62"/>
                  </a:lnTo>
                  <a:lnTo>
                    <a:pt x="56" y="62"/>
                  </a:lnTo>
                  <a:lnTo>
                    <a:pt x="72" y="79"/>
                  </a:lnTo>
                  <a:lnTo>
                    <a:pt x="72" y="88"/>
                  </a:lnTo>
                  <a:lnTo>
                    <a:pt x="80" y="88"/>
                  </a:lnTo>
                  <a:lnTo>
                    <a:pt x="80" y="97"/>
                  </a:lnTo>
                  <a:lnTo>
                    <a:pt x="88" y="97"/>
                  </a:lnTo>
                  <a:lnTo>
                    <a:pt x="88" y="114"/>
                  </a:lnTo>
                  <a:lnTo>
                    <a:pt x="88" y="123"/>
                  </a:lnTo>
                  <a:lnTo>
                    <a:pt x="104" y="132"/>
                  </a:lnTo>
                  <a:lnTo>
                    <a:pt x="104" y="149"/>
                  </a:lnTo>
                  <a:lnTo>
                    <a:pt x="104" y="158"/>
                  </a:lnTo>
                  <a:lnTo>
                    <a:pt x="104" y="167"/>
                  </a:lnTo>
                  <a:lnTo>
                    <a:pt x="104" y="176"/>
                  </a:lnTo>
                  <a:lnTo>
                    <a:pt x="104"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75" name="Freeform 869"/>
            <p:cNvSpPr>
              <a:spLocks/>
            </p:cNvSpPr>
            <p:nvPr/>
          </p:nvSpPr>
          <p:spPr bwMode="auto">
            <a:xfrm>
              <a:off x="2779" y="3305"/>
              <a:ext cx="16" cy="106"/>
            </a:xfrm>
            <a:custGeom>
              <a:avLst/>
              <a:gdLst>
                <a:gd name="T0" fmla="*/ 8 w 16"/>
                <a:gd name="T1" fmla="*/ 0 h 106"/>
                <a:gd name="T2" fmla="*/ 8 w 16"/>
                <a:gd name="T3" fmla="*/ 9 h 106"/>
                <a:gd name="T4" fmla="*/ 8 w 16"/>
                <a:gd name="T5" fmla="*/ 26 h 106"/>
                <a:gd name="T6" fmla="*/ 8 w 16"/>
                <a:gd name="T7" fmla="*/ 35 h 106"/>
                <a:gd name="T8" fmla="*/ 16 w 16"/>
                <a:gd name="T9" fmla="*/ 35 h 106"/>
                <a:gd name="T10" fmla="*/ 16 w 16"/>
                <a:gd name="T11" fmla="*/ 44 h 106"/>
                <a:gd name="T12" fmla="*/ 16 w 16"/>
                <a:gd name="T13" fmla="*/ 62 h 106"/>
                <a:gd name="T14" fmla="*/ 8 w 16"/>
                <a:gd name="T15" fmla="*/ 70 h 106"/>
                <a:gd name="T16" fmla="*/ 8 w 16"/>
                <a:gd name="T17" fmla="*/ 79 h 106"/>
                <a:gd name="T18" fmla="*/ 0 w 16"/>
                <a:gd name="T19" fmla="*/ 88 h 106"/>
                <a:gd name="T20" fmla="*/ 0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16" y="35"/>
                  </a:lnTo>
                  <a:lnTo>
                    <a:pt x="16" y="44"/>
                  </a:lnTo>
                  <a:lnTo>
                    <a:pt x="16" y="62"/>
                  </a:lnTo>
                  <a:lnTo>
                    <a:pt x="8" y="70"/>
                  </a:lnTo>
                  <a:lnTo>
                    <a:pt x="8" y="79"/>
                  </a:lnTo>
                  <a:lnTo>
                    <a:pt x="0" y="88"/>
                  </a:lnTo>
                  <a:lnTo>
                    <a:pt x="0"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76" name="Freeform 870"/>
            <p:cNvSpPr>
              <a:spLocks/>
            </p:cNvSpPr>
            <p:nvPr/>
          </p:nvSpPr>
          <p:spPr bwMode="auto">
            <a:xfrm>
              <a:off x="2803" y="3375"/>
              <a:ext cx="16" cy="62"/>
            </a:xfrm>
            <a:custGeom>
              <a:avLst/>
              <a:gdLst>
                <a:gd name="T0" fmla="*/ 0 w 16"/>
                <a:gd name="T1" fmla="*/ 0 h 62"/>
                <a:gd name="T2" fmla="*/ 16 w 16"/>
                <a:gd name="T3" fmla="*/ 9 h 62"/>
                <a:gd name="T4" fmla="*/ 16 w 16"/>
                <a:gd name="T5" fmla="*/ 18 h 62"/>
                <a:gd name="T6" fmla="*/ 16 w 16"/>
                <a:gd name="T7" fmla="*/ 27 h 62"/>
                <a:gd name="T8" fmla="*/ 16 w 16"/>
                <a:gd name="T9" fmla="*/ 44 h 62"/>
                <a:gd name="T10" fmla="*/ 16 w 16"/>
                <a:gd name="T11" fmla="*/ 53 h 62"/>
                <a:gd name="T12" fmla="*/ 16 w 16"/>
                <a:gd name="T13" fmla="*/ 62 h 62"/>
                <a:gd name="T14" fmla="*/ 0 60000 65536"/>
                <a:gd name="T15" fmla="*/ 0 60000 65536"/>
                <a:gd name="T16" fmla="*/ 0 60000 65536"/>
                <a:gd name="T17" fmla="*/ 0 60000 65536"/>
                <a:gd name="T18" fmla="*/ 0 60000 65536"/>
                <a:gd name="T19" fmla="*/ 0 60000 65536"/>
                <a:gd name="T20" fmla="*/ 0 60000 65536"/>
                <a:gd name="T21" fmla="*/ 0 w 16"/>
                <a:gd name="T22" fmla="*/ 0 h 62"/>
                <a:gd name="T23" fmla="*/ 16 w 16"/>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2">
                  <a:moveTo>
                    <a:pt x="0" y="0"/>
                  </a:moveTo>
                  <a:lnTo>
                    <a:pt x="16" y="9"/>
                  </a:lnTo>
                  <a:lnTo>
                    <a:pt x="16" y="18"/>
                  </a:lnTo>
                  <a:lnTo>
                    <a:pt x="16" y="27"/>
                  </a:lnTo>
                  <a:lnTo>
                    <a:pt x="16" y="44"/>
                  </a:lnTo>
                  <a:lnTo>
                    <a:pt x="16" y="53"/>
                  </a:lnTo>
                  <a:lnTo>
                    <a:pt x="16"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77" name="Freeform 871"/>
            <p:cNvSpPr>
              <a:spLocks/>
            </p:cNvSpPr>
            <p:nvPr/>
          </p:nvSpPr>
          <p:spPr bwMode="auto">
            <a:xfrm>
              <a:off x="2731" y="3340"/>
              <a:ext cx="40" cy="79"/>
            </a:xfrm>
            <a:custGeom>
              <a:avLst/>
              <a:gdLst>
                <a:gd name="T0" fmla="*/ 32 w 40"/>
                <a:gd name="T1" fmla="*/ 0 h 79"/>
                <a:gd name="T2" fmla="*/ 40 w 40"/>
                <a:gd name="T3" fmla="*/ 9 h 79"/>
                <a:gd name="T4" fmla="*/ 32 w 40"/>
                <a:gd name="T5" fmla="*/ 18 h 79"/>
                <a:gd name="T6" fmla="*/ 32 w 40"/>
                <a:gd name="T7" fmla="*/ 35 h 79"/>
                <a:gd name="T8" fmla="*/ 24 w 40"/>
                <a:gd name="T9" fmla="*/ 35 h 79"/>
                <a:gd name="T10" fmla="*/ 8 w 40"/>
                <a:gd name="T11" fmla="*/ 44 h 79"/>
                <a:gd name="T12" fmla="*/ 0 w 40"/>
                <a:gd name="T13" fmla="*/ 53 h 79"/>
                <a:gd name="T14" fmla="*/ 0 w 40"/>
                <a:gd name="T15" fmla="*/ 62 h 79"/>
                <a:gd name="T16" fmla="*/ 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32" y="0"/>
                  </a:moveTo>
                  <a:lnTo>
                    <a:pt x="40" y="9"/>
                  </a:lnTo>
                  <a:lnTo>
                    <a:pt x="32" y="18"/>
                  </a:lnTo>
                  <a:lnTo>
                    <a:pt x="32" y="35"/>
                  </a:lnTo>
                  <a:lnTo>
                    <a:pt x="24" y="35"/>
                  </a:lnTo>
                  <a:lnTo>
                    <a:pt x="8" y="44"/>
                  </a:lnTo>
                  <a:lnTo>
                    <a:pt x="0" y="53"/>
                  </a:lnTo>
                  <a:lnTo>
                    <a:pt x="0" y="62"/>
                  </a:lnTo>
                  <a:lnTo>
                    <a:pt x="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78" name="Freeform 872"/>
            <p:cNvSpPr>
              <a:spLocks/>
            </p:cNvSpPr>
            <p:nvPr/>
          </p:nvSpPr>
          <p:spPr bwMode="auto">
            <a:xfrm>
              <a:off x="2715" y="3288"/>
              <a:ext cx="56" cy="70"/>
            </a:xfrm>
            <a:custGeom>
              <a:avLst/>
              <a:gdLst>
                <a:gd name="T0" fmla="*/ 56 w 56"/>
                <a:gd name="T1" fmla="*/ 0 h 70"/>
                <a:gd name="T2" fmla="*/ 48 w 56"/>
                <a:gd name="T3" fmla="*/ 0 h 70"/>
                <a:gd name="T4" fmla="*/ 40 w 56"/>
                <a:gd name="T5" fmla="*/ 0 h 70"/>
                <a:gd name="T6" fmla="*/ 24 w 56"/>
                <a:gd name="T7" fmla="*/ 17 h 70"/>
                <a:gd name="T8" fmla="*/ 16 w 56"/>
                <a:gd name="T9" fmla="*/ 17 h 70"/>
                <a:gd name="T10" fmla="*/ 16 w 56"/>
                <a:gd name="T11" fmla="*/ 26 h 70"/>
                <a:gd name="T12" fmla="*/ 8 w 56"/>
                <a:gd name="T13" fmla="*/ 26 h 70"/>
                <a:gd name="T14" fmla="*/ 8 w 56"/>
                <a:gd name="T15" fmla="*/ 35 h 70"/>
                <a:gd name="T16" fmla="*/ 8 w 56"/>
                <a:gd name="T17" fmla="*/ 52 h 70"/>
                <a:gd name="T18" fmla="*/ 0 w 56"/>
                <a:gd name="T19" fmla="*/ 61 h 70"/>
                <a:gd name="T20" fmla="*/ 0 w 56"/>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6"/>
                <a:gd name="T34" fmla="*/ 0 h 70"/>
                <a:gd name="T35" fmla="*/ 56 w 56"/>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6" h="70">
                  <a:moveTo>
                    <a:pt x="56" y="0"/>
                  </a:moveTo>
                  <a:lnTo>
                    <a:pt x="48" y="0"/>
                  </a:lnTo>
                  <a:lnTo>
                    <a:pt x="40" y="0"/>
                  </a:lnTo>
                  <a:lnTo>
                    <a:pt x="24" y="17"/>
                  </a:lnTo>
                  <a:lnTo>
                    <a:pt x="16" y="17"/>
                  </a:lnTo>
                  <a:lnTo>
                    <a:pt x="16" y="26"/>
                  </a:lnTo>
                  <a:lnTo>
                    <a:pt x="8" y="26"/>
                  </a:lnTo>
                  <a:lnTo>
                    <a:pt x="8" y="35"/>
                  </a:lnTo>
                  <a:lnTo>
                    <a:pt x="8" y="52"/>
                  </a:lnTo>
                  <a:lnTo>
                    <a:pt x="0" y="61"/>
                  </a:lnTo>
                  <a:lnTo>
                    <a:pt x="0"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79" name="Freeform 873"/>
            <p:cNvSpPr>
              <a:spLocks/>
            </p:cNvSpPr>
            <p:nvPr/>
          </p:nvSpPr>
          <p:spPr bwMode="auto">
            <a:xfrm>
              <a:off x="2979" y="3331"/>
              <a:ext cx="72" cy="80"/>
            </a:xfrm>
            <a:custGeom>
              <a:avLst/>
              <a:gdLst>
                <a:gd name="T0" fmla="*/ 0 w 72"/>
                <a:gd name="T1" fmla="*/ 0 h 80"/>
                <a:gd name="T2" fmla="*/ 0 w 72"/>
                <a:gd name="T3" fmla="*/ 9 h 80"/>
                <a:gd name="T4" fmla="*/ 8 w 72"/>
                <a:gd name="T5" fmla="*/ 9 h 80"/>
                <a:gd name="T6" fmla="*/ 16 w 72"/>
                <a:gd name="T7" fmla="*/ 9 h 80"/>
                <a:gd name="T8" fmla="*/ 32 w 72"/>
                <a:gd name="T9" fmla="*/ 18 h 80"/>
                <a:gd name="T10" fmla="*/ 40 w 72"/>
                <a:gd name="T11" fmla="*/ 36 h 80"/>
                <a:gd name="T12" fmla="*/ 48 w 72"/>
                <a:gd name="T13" fmla="*/ 44 h 80"/>
                <a:gd name="T14" fmla="*/ 64 w 72"/>
                <a:gd name="T15" fmla="*/ 53 h 80"/>
                <a:gd name="T16" fmla="*/ 64 w 72"/>
                <a:gd name="T17" fmla="*/ 62 h 80"/>
                <a:gd name="T18" fmla="*/ 64 w 72"/>
                <a:gd name="T19" fmla="*/ 80 h 80"/>
                <a:gd name="T20" fmla="*/ 72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0" y="0"/>
                  </a:moveTo>
                  <a:lnTo>
                    <a:pt x="0" y="9"/>
                  </a:lnTo>
                  <a:lnTo>
                    <a:pt x="8" y="9"/>
                  </a:lnTo>
                  <a:lnTo>
                    <a:pt x="16" y="9"/>
                  </a:lnTo>
                  <a:lnTo>
                    <a:pt x="32" y="18"/>
                  </a:lnTo>
                  <a:lnTo>
                    <a:pt x="40" y="36"/>
                  </a:lnTo>
                  <a:lnTo>
                    <a:pt x="48" y="44"/>
                  </a:lnTo>
                  <a:lnTo>
                    <a:pt x="64" y="53"/>
                  </a:lnTo>
                  <a:lnTo>
                    <a:pt x="64" y="62"/>
                  </a:lnTo>
                  <a:lnTo>
                    <a:pt x="64" y="80"/>
                  </a:lnTo>
                  <a:lnTo>
                    <a:pt x="72"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80" name="Freeform 874"/>
            <p:cNvSpPr>
              <a:spLocks/>
            </p:cNvSpPr>
            <p:nvPr/>
          </p:nvSpPr>
          <p:spPr bwMode="auto">
            <a:xfrm>
              <a:off x="2931" y="3323"/>
              <a:ext cx="40" cy="105"/>
            </a:xfrm>
            <a:custGeom>
              <a:avLst/>
              <a:gdLst>
                <a:gd name="T0" fmla="*/ 40 w 40"/>
                <a:gd name="T1" fmla="*/ 0 h 105"/>
                <a:gd name="T2" fmla="*/ 32 w 40"/>
                <a:gd name="T3" fmla="*/ 17 h 105"/>
                <a:gd name="T4" fmla="*/ 32 w 40"/>
                <a:gd name="T5" fmla="*/ 26 h 105"/>
                <a:gd name="T6" fmla="*/ 32 w 40"/>
                <a:gd name="T7" fmla="*/ 35 h 105"/>
                <a:gd name="T8" fmla="*/ 24 w 40"/>
                <a:gd name="T9" fmla="*/ 35 h 105"/>
                <a:gd name="T10" fmla="*/ 24 w 40"/>
                <a:gd name="T11" fmla="*/ 52 h 105"/>
                <a:gd name="T12" fmla="*/ 8 w 40"/>
                <a:gd name="T13" fmla="*/ 61 h 105"/>
                <a:gd name="T14" fmla="*/ 0 w 40"/>
                <a:gd name="T15" fmla="*/ 70 h 105"/>
                <a:gd name="T16" fmla="*/ 0 w 40"/>
                <a:gd name="T17" fmla="*/ 79 h 105"/>
                <a:gd name="T18" fmla="*/ 0 w 40"/>
                <a:gd name="T19" fmla="*/ 96 h 105"/>
                <a:gd name="T20" fmla="*/ 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40" y="0"/>
                  </a:moveTo>
                  <a:lnTo>
                    <a:pt x="32" y="17"/>
                  </a:lnTo>
                  <a:lnTo>
                    <a:pt x="32" y="26"/>
                  </a:lnTo>
                  <a:lnTo>
                    <a:pt x="32" y="35"/>
                  </a:lnTo>
                  <a:lnTo>
                    <a:pt x="24" y="35"/>
                  </a:lnTo>
                  <a:lnTo>
                    <a:pt x="24" y="52"/>
                  </a:lnTo>
                  <a:lnTo>
                    <a:pt x="8" y="61"/>
                  </a:lnTo>
                  <a:lnTo>
                    <a:pt x="0" y="70"/>
                  </a:lnTo>
                  <a:lnTo>
                    <a:pt x="0" y="79"/>
                  </a:lnTo>
                  <a:lnTo>
                    <a:pt x="0" y="96"/>
                  </a:lnTo>
                  <a:lnTo>
                    <a:pt x="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81" name="Freeform 875"/>
            <p:cNvSpPr>
              <a:spLocks/>
            </p:cNvSpPr>
            <p:nvPr/>
          </p:nvSpPr>
          <p:spPr bwMode="auto">
            <a:xfrm>
              <a:off x="2995" y="3411"/>
              <a:ext cx="48" cy="70"/>
            </a:xfrm>
            <a:custGeom>
              <a:avLst/>
              <a:gdLst>
                <a:gd name="T0" fmla="*/ 0 w 48"/>
                <a:gd name="T1" fmla="*/ 0 h 70"/>
                <a:gd name="T2" fmla="*/ 0 w 48"/>
                <a:gd name="T3" fmla="*/ 8 h 70"/>
                <a:gd name="T4" fmla="*/ 16 w 48"/>
                <a:gd name="T5" fmla="*/ 8 h 70"/>
                <a:gd name="T6" fmla="*/ 24 w 48"/>
                <a:gd name="T7" fmla="*/ 17 h 70"/>
                <a:gd name="T8" fmla="*/ 32 w 48"/>
                <a:gd name="T9" fmla="*/ 17 h 70"/>
                <a:gd name="T10" fmla="*/ 32 w 48"/>
                <a:gd name="T11" fmla="*/ 35 h 70"/>
                <a:gd name="T12" fmla="*/ 48 w 48"/>
                <a:gd name="T13" fmla="*/ 44 h 70"/>
                <a:gd name="T14" fmla="*/ 48 w 48"/>
                <a:gd name="T15" fmla="*/ 52 h 70"/>
                <a:gd name="T16" fmla="*/ 48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0" y="0"/>
                  </a:moveTo>
                  <a:lnTo>
                    <a:pt x="0" y="8"/>
                  </a:lnTo>
                  <a:lnTo>
                    <a:pt x="16" y="8"/>
                  </a:lnTo>
                  <a:lnTo>
                    <a:pt x="24" y="17"/>
                  </a:lnTo>
                  <a:lnTo>
                    <a:pt x="32" y="17"/>
                  </a:lnTo>
                  <a:lnTo>
                    <a:pt x="32" y="35"/>
                  </a:lnTo>
                  <a:lnTo>
                    <a:pt x="48" y="44"/>
                  </a:lnTo>
                  <a:lnTo>
                    <a:pt x="48" y="52"/>
                  </a:lnTo>
                  <a:lnTo>
                    <a:pt x="48"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82" name="Freeform 876"/>
            <p:cNvSpPr>
              <a:spLocks/>
            </p:cNvSpPr>
            <p:nvPr/>
          </p:nvSpPr>
          <p:spPr bwMode="auto">
            <a:xfrm>
              <a:off x="2907" y="3419"/>
              <a:ext cx="24" cy="71"/>
            </a:xfrm>
            <a:custGeom>
              <a:avLst/>
              <a:gdLst>
                <a:gd name="T0" fmla="*/ 0 w 24"/>
                <a:gd name="T1" fmla="*/ 0 h 71"/>
                <a:gd name="T2" fmla="*/ 0 w 24"/>
                <a:gd name="T3" fmla="*/ 9 h 71"/>
                <a:gd name="T4" fmla="*/ 8 w 24"/>
                <a:gd name="T5" fmla="*/ 27 h 71"/>
                <a:gd name="T6" fmla="*/ 16 w 24"/>
                <a:gd name="T7" fmla="*/ 36 h 71"/>
                <a:gd name="T8" fmla="*/ 16 w 24"/>
                <a:gd name="T9" fmla="*/ 44 h 71"/>
                <a:gd name="T10" fmla="*/ 16 w 24"/>
                <a:gd name="T11" fmla="*/ 62 h 71"/>
                <a:gd name="T12" fmla="*/ 24 w 24"/>
                <a:gd name="T13" fmla="*/ 62 h 71"/>
                <a:gd name="T14" fmla="*/ 24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0" y="0"/>
                  </a:moveTo>
                  <a:lnTo>
                    <a:pt x="0" y="9"/>
                  </a:lnTo>
                  <a:lnTo>
                    <a:pt x="8" y="27"/>
                  </a:lnTo>
                  <a:lnTo>
                    <a:pt x="16" y="36"/>
                  </a:lnTo>
                  <a:lnTo>
                    <a:pt x="16" y="44"/>
                  </a:lnTo>
                  <a:lnTo>
                    <a:pt x="16" y="62"/>
                  </a:lnTo>
                  <a:lnTo>
                    <a:pt x="24" y="62"/>
                  </a:lnTo>
                  <a:lnTo>
                    <a:pt x="24"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83" name="Freeform 877"/>
            <p:cNvSpPr>
              <a:spLocks/>
            </p:cNvSpPr>
            <p:nvPr/>
          </p:nvSpPr>
          <p:spPr bwMode="auto">
            <a:xfrm>
              <a:off x="2779" y="3419"/>
              <a:ext cx="48" cy="71"/>
            </a:xfrm>
            <a:custGeom>
              <a:avLst/>
              <a:gdLst>
                <a:gd name="T0" fmla="*/ 48 w 48"/>
                <a:gd name="T1" fmla="*/ 0 h 71"/>
                <a:gd name="T2" fmla="*/ 40 w 48"/>
                <a:gd name="T3" fmla="*/ 9 h 71"/>
                <a:gd name="T4" fmla="*/ 32 w 48"/>
                <a:gd name="T5" fmla="*/ 27 h 71"/>
                <a:gd name="T6" fmla="*/ 16 w 48"/>
                <a:gd name="T7" fmla="*/ 36 h 71"/>
                <a:gd name="T8" fmla="*/ 8 w 48"/>
                <a:gd name="T9" fmla="*/ 44 h 71"/>
                <a:gd name="T10" fmla="*/ 0 w 48"/>
                <a:gd name="T11" fmla="*/ 44 h 71"/>
                <a:gd name="T12" fmla="*/ 0 w 48"/>
                <a:gd name="T13" fmla="*/ 62 h 71"/>
                <a:gd name="T14" fmla="*/ 0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48" y="0"/>
                  </a:moveTo>
                  <a:lnTo>
                    <a:pt x="40" y="9"/>
                  </a:lnTo>
                  <a:lnTo>
                    <a:pt x="32" y="27"/>
                  </a:lnTo>
                  <a:lnTo>
                    <a:pt x="16" y="36"/>
                  </a:lnTo>
                  <a:lnTo>
                    <a:pt x="8" y="44"/>
                  </a:lnTo>
                  <a:lnTo>
                    <a:pt x="0" y="44"/>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84" name="Freeform 878"/>
            <p:cNvSpPr>
              <a:spLocks/>
            </p:cNvSpPr>
            <p:nvPr/>
          </p:nvSpPr>
          <p:spPr bwMode="auto">
            <a:xfrm>
              <a:off x="2787" y="3367"/>
              <a:ext cx="72" cy="123"/>
            </a:xfrm>
            <a:custGeom>
              <a:avLst/>
              <a:gdLst>
                <a:gd name="T0" fmla="*/ 8 w 72"/>
                <a:gd name="T1" fmla="*/ 0 h 123"/>
                <a:gd name="T2" fmla="*/ 0 w 72"/>
                <a:gd name="T3" fmla="*/ 8 h 123"/>
                <a:gd name="T4" fmla="*/ 8 w 72"/>
                <a:gd name="T5" fmla="*/ 17 h 123"/>
                <a:gd name="T6" fmla="*/ 8 w 72"/>
                <a:gd name="T7" fmla="*/ 26 h 123"/>
                <a:gd name="T8" fmla="*/ 24 w 72"/>
                <a:gd name="T9" fmla="*/ 44 h 123"/>
                <a:gd name="T10" fmla="*/ 32 w 72"/>
                <a:gd name="T11" fmla="*/ 52 h 123"/>
                <a:gd name="T12" fmla="*/ 40 w 72"/>
                <a:gd name="T13" fmla="*/ 61 h 123"/>
                <a:gd name="T14" fmla="*/ 56 w 72"/>
                <a:gd name="T15" fmla="*/ 79 h 123"/>
                <a:gd name="T16" fmla="*/ 64 w 72"/>
                <a:gd name="T17" fmla="*/ 88 h 123"/>
                <a:gd name="T18" fmla="*/ 72 w 72"/>
                <a:gd name="T19" fmla="*/ 96 h 123"/>
                <a:gd name="T20" fmla="*/ 72 w 72"/>
                <a:gd name="T21" fmla="*/ 114 h 123"/>
                <a:gd name="T22" fmla="*/ 72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8" y="0"/>
                  </a:moveTo>
                  <a:lnTo>
                    <a:pt x="0" y="8"/>
                  </a:lnTo>
                  <a:lnTo>
                    <a:pt x="8" y="17"/>
                  </a:lnTo>
                  <a:lnTo>
                    <a:pt x="8" y="26"/>
                  </a:lnTo>
                  <a:lnTo>
                    <a:pt x="24" y="44"/>
                  </a:lnTo>
                  <a:lnTo>
                    <a:pt x="32" y="52"/>
                  </a:lnTo>
                  <a:lnTo>
                    <a:pt x="40" y="61"/>
                  </a:lnTo>
                  <a:lnTo>
                    <a:pt x="56" y="79"/>
                  </a:lnTo>
                  <a:lnTo>
                    <a:pt x="64" y="88"/>
                  </a:lnTo>
                  <a:lnTo>
                    <a:pt x="72" y="96"/>
                  </a:lnTo>
                  <a:lnTo>
                    <a:pt x="72" y="114"/>
                  </a:lnTo>
                  <a:lnTo>
                    <a:pt x="72"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85" name="Freeform 879"/>
            <p:cNvSpPr>
              <a:spLocks/>
            </p:cNvSpPr>
            <p:nvPr/>
          </p:nvSpPr>
          <p:spPr bwMode="auto">
            <a:xfrm>
              <a:off x="2731" y="3331"/>
              <a:ext cx="16" cy="115"/>
            </a:xfrm>
            <a:custGeom>
              <a:avLst/>
              <a:gdLst>
                <a:gd name="T0" fmla="*/ 0 w 16"/>
                <a:gd name="T1" fmla="*/ 0 h 115"/>
                <a:gd name="T2" fmla="*/ 16 w 16"/>
                <a:gd name="T3" fmla="*/ 18 h 115"/>
                <a:gd name="T4" fmla="*/ 16 w 16"/>
                <a:gd name="T5" fmla="*/ 36 h 115"/>
                <a:gd name="T6" fmla="*/ 16 w 16"/>
                <a:gd name="T7" fmla="*/ 44 h 115"/>
                <a:gd name="T8" fmla="*/ 16 w 16"/>
                <a:gd name="T9" fmla="*/ 53 h 115"/>
                <a:gd name="T10" fmla="*/ 0 w 16"/>
                <a:gd name="T11" fmla="*/ 62 h 115"/>
                <a:gd name="T12" fmla="*/ 0 w 16"/>
                <a:gd name="T13" fmla="*/ 80 h 115"/>
                <a:gd name="T14" fmla="*/ 0 w 16"/>
                <a:gd name="T15" fmla="*/ 88 h 115"/>
                <a:gd name="T16" fmla="*/ 0 w 16"/>
                <a:gd name="T17" fmla="*/ 97 h 115"/>
                <a:gd name="T18" fmla="*/ 0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0" y="0"/>
                  </a:moveTo>
                  <a:lnTo>
                    <a:pt x="16" y="18"/>
                  </a:lnTo>
                  <a:lnTo>
                    <a:pt x="16" y="36"/>
                  </a:lnTo>
                  <a:lnTo>
                    <a:pt x="16" y="44"/>
                  </a:lnTo>
                  <a:lnTo>
                    <a:pt x="16" y="53"/>
                  </a:lnTo>
                  <a:lnTo>
                    <a:pt x="0" y="62"/>
                  </a:lnTo>
                  <a:lnTo>
                    <a:pt x="0" y="80"/>
                  </a:lnTo>
                  <a:lnTo>
                    <a:pt x="0" y="88"/>
                  </a:lnTo>
                  <a:lnTo>
                    <a:pt x="0" y="97"/>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86" name="Freeform 880"/>
            <p:cNvSpPr>
              <a:spLocks/>
            </p:cNvSpPr>
            <p:nvPr/>
          </p:nvSpPr>
          <p:spPr bwMode="auto">
            <a:xfrm>
              <a:off x="2755" y="3393"/>
              <a:ext cx="8" cy="97"/>
            </a:xfrm>
            <a:custGeom>
              <a:avLst/>
              <a:gdLst>
                <a:gd name="T0" fmla="*/ 0 w 8"/>
                <a:gd name="T1" fmla="*/ 0 h 97"/>
                <a:gd name="T2" fmla="*/ 0 w 8"/>
                <a:gd name="T3" fmla="*/ 18 h 97"/>
                <a:gd name="T4" fmla="*/ 8 w 8"/>
                <a:gd name="T5" fmla="*/ 26 h 97"/>
                <a:gd name="T6" fmla="*/ 8 w 8"/>
                <a:gd name="T7" fmla="*/ 35 h 97"/>
                <a:gd name="T8" fmla="*/ 8 w 8"/>
                <a:gd name="T9" fmla="*/ 53 h 97"/>
                <a:gd name="T10" fmla="*/ 8 w 8"/>
                <a:gd name="T11" fmla="*/ 62 h 97"/>
                <a:gd name="T12" fmla="*/ 8 w 8"/>
                <a:gd name="T13" fmla="*/ 70 h 97"/>
                <a:gd name="T14" fmla="*/ 8 w 8"/>
                <a:gd name="T15" fmla="*/ 88 h 97"/>
                <a:gd name="T16" fmla="*/ 0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0" y="0"/>
                  </a:moveTo>
                  <a:lnTo>
                    <a:pt x="0" y="18"/>
                  </a:lnTo>
                  <a:lnTo>
                    <a:pt x="8" y="26"/>
                  </a:lnTo>
                  <a:lnTo>
                    <a:pt x="8" y="35"/>
                  </a:lnTo>
                  <a:lnTo>
                    <a:pt x="8" y="53"/>
                  </a:lnTo>
                  <a:lnTo>
                    <a:pt x="8" y="62"/>
                  </a:lnTo>
                  <a:lnTo>
                    <a:pt x="8" y="70"/>
                  </a:lnTo>
                  <a:lnTo>
                    <a:pt x="8" y="88"/>
                  </a:lnTo>
                  <a:lnTo>
                    <a:pt x="0"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87" name="Freeform 881"/>
            <p:cNvSpPr>
              <a:spLocks/>
            </p:cNvSpPr>
            <p:nvPr/>
          </p:nvSpPr>
          <p:spPr bwMode="auto">
            <a:xfrm>
              <a:off x="2691" y="3411"/>
              <a:ext cx="40" cy="70"/>
            </a:xfrm>
            <a:custGeom>
              <a:avLst/>
              <a:gdLst>
                <a:gd name="T0" fmla="*/ 40 w 40"/>
                <a:gd name="T1" fmla="*/ 0 h 70"/>
                <a:gd name="T2" fmla="*/ 32 w 40"/>
                <a:gd name="T3" fmla="*/ 8 h 70"/>
                <a:gd name="T4" fmla="*/ 32 w 40"/>
                <a:gd name="T5" fmla="*/ 17 h 70"/>
                <a:gd name="T6" fmla="*/ 24 w 40"/>
                <a:gd name="T7" fmla="*/ 35 h 70"/>
                <a:gd name="T8" fmla="*/ 16 w 40"/>
                <a:gd name="T9" fmla="*/ 35 h 70"/>
                <a:gd name="T10" fmla="*/ 16 w 40"/>
                <a:gd name="T11" fmla="*/ 44 h 70"/>
                <a:gd name="T12" fmla="*/ 0 w 40"/>
                <a:gd name="T13" fmla="*/ 44 h 70"/>
                <a:gd name="T14" fmla="*/ 0 w 40"/>
                <a:gd name="T15" fmla="*/ 52 h 70"/>
                <a:gd name="T16" fmla="*/ 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40" y="0"/>
                  </a:moveTo>
                  <a:lnTo>
                    <a:pt x="32" y="8"/>
                  </a:lnTo>
                  <a:lnTo>
                    <a:pt x="32" y="17"/>
                  </a:lnTo>
                  <a:lnTo>
                    <a:pt x="24" y="35"/>
                  </a:lnTo>
                  <a:lnTo>
                    <a:pt x="16" y="35"/>
                  </a:lnTo>
                  <a:lnTo>
                    <a:pt x="16" y="44"/>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88" name="Freeform 882"/>
            <p:cNvSpPr>
              <a:spLocks/>
            </p:cNvSpPr>
            <p:nvPr/>
          </p:nvSpPr>
          <p:spPr bwMode="auto">
            <a:xfrm>
              <a:off x="2859" y="3419"/>
              <a:ext cx="56" cy="115"/>
            </a:xfrm>
            <a:custGeom>
              <a:avLst/>
              <a:gdLst>
                <a:gd name="T0" fmla="*/ 0 w 56"/>
                <a:gd name="T1" fmla="*/ 0 h 115"/>
                <a:gd name="T2" fmla="*/ 24 w 56"/>
                <a:gd name="T3" fmla="*/ 27 h 115"/>
                <a:gd name="T4" fmla="*/ 32 w 56"/>
                <a:gd name="T5" fmla="*/ 36 h 115"/>
                <a:gd name="T6" fmla="*/ 32 w 56"/>
                <a:gd name="T7" fmla="*/ 44 h 115"/>
                <a:gd name="T8" fmla="*/ 32 w 56"/>
                <a:gd name="T9" fmla="*/ 62 h 115"/>
                <a:gd name="T10" fmla="*/ 48 w 56"/>
                <a:gd name="T11" fmla="*/ 71 h 115"/>
                <a:gd name="T12" fmla="*/ 48 w 56"/>
                <a:gd name="T13" fmla="*/ 79 h 115"/>
                <a:gd name="T14" fmla="*/ 48 w 56"/>
                <a:gd name="T15" fmla="*/ 88 h 115"/>
                <a:gd name="T16" fmla="*/ 56 w 56"/>
                <a:gd name="T17" fmla="*/ 106 h 115"/>
                <a:gd name="T18" fmla="*/ 56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0" y="0"/>
                  </a:moveTo>
                  <a:lnTo>
                    <a:pt x="24" y="27"/>
                  </a:lnTo>
                  <a:lnTo>
                    <a:pt x="32" y="36"/>
                  </a:lnTo>
                  <a:lnTo>
                    <a:pt x="32" y="44"/>
                  </a:lnTo>
                  <a:lnTo>
                    <a:pt x="32" y="62"/>
                  </a:lnTo>
                  <a:lnTo>
                    <a:pt x="48" y="71"/>
                  </a:lnTo>
                  <a:lnTo>
                    <a:pt x="48" y="79"/>
                  </a:lnTo>
                  <a:lnTo>
                    <a:pt x="48" y="88"/>
                  </a:lnTo>
                  <a:lnTo>
                    <a:pt x="56" y="106"/>
                  </a:lnTo>
                  <a:lnTo>
                    <a:pt x="5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89" name="Freeform 883"/>
            <p:cNvSpPr>
              <a:spLocks/>
            </p:cNvSpPr>
            <p:nvPr/>
          </p:nvSpPr>
          <p:spPr bwMode="auto">
            <a:xfrm>
              <a:off x="2995" y="3455"/>
              <a:ext cx="48" cy="79"/>
            </a:xfrm>
            <a:custGeom>
              <a:avLst/>
              <a:gdLst>
                <a:gd name="T0" fmla="*/ 48 w 48"/>
                <a:gd name="T1" fmla="*/ 0 h 79"/>
                <a:gd name="T2" fmla="*/ 32 w 48"/>
                <a:gd name="T3" fmla="*/ 8 h 79"/>
                <a:gd name="T4" fmla="*/ 24 w 48"/>
                <a:gd name="T5" fmla="*/ 26 h 79"/>
                <a:gd name="T6" fmla="*/ 16 w 48"/>
                <a:gd name="T7" fmla="*/ 35 h 79"/>
                <a:gd name="T8" fmla="*/ 0 w 48"/>
                <a:gd name="T9" fmla="*/ 35 h 79"/>
                <a:gd name="T10" fmla="*/ 0 w 48"/>
                <a:gd name="T11" fmla="*/ 43 h 79"/>
                <a:gd name="T12" fmla="*/ 0 w 48"/>
                <a:gd name="T13" fmla="*/ 52 h 79"/>
                <a:gd name="T14" fmla="*/ 0 w 48"/>
                <a:gd name="T15" fmla="*/ 70 h 79"/>
                <a:gd name="T16" fmla="*/ 0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48" y="0"/>
                  </a:moveTo>
                  <a:lnTo>
                    <a:pt x="32" y="8"/>
                  </a:lnTo>
                  <a:lnTo>
                    <a:pt x="24" y="26"/>
                  </a:lnTo>
                  <a:lnTo>
                    <a:pt x="16" y="35"/>
                  </a:lnTo>
                  <a:lnTo>
                    <a:pt x="0" y="35"/>
                  </a:lnTo>
                  <a:lnTo>
                    <a:pt x="0" y="43"/>
                  </a:lnTo>
                  <a:lnTo>
                    <a:pt x="0" y="52"/>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90" name="Freeform 884"/>
            <p:cNvSpPr>
              <a:spLocks/>
            </p:cNvSpPr>
            <p:nvPr/>
          </p:nvSpPr>
          <p:spPr bwMode="auto">
            <a:xfrm>
              <a:off x="2843" y="3481"/>
              <a:ext cx="48" cy="79"/>
            </a:xfrm>
            <a:custGeom>
              <a:avLst/>
              <a:gdLst>
                <a:gd name="T0" fmla="*/ 48 w 48"/>
                <a:gd name="T1" fmla="*/ 0 h 79"/>
                <a:gd name="T2" fmla="*/ 48 w 48"/>
                <a:gd name="T3" fmla="*/ 9 h 79"/>
                <a:gd name="T4" fmla="*/ 40 w 48"/>
                <a:gd name="T5" fmla="*/ 9 h 79"/>
                <a:gd name="T6" fmla="*/ 40 w 48"/>
                <a:gd name="T7" fmla="*/ 17 h 79"/>
                <a:gd name="T8" fmla="*/ 32 w 48"/>
                <a:gd name="T9" fmla="*/ 17 h 79"/>
                <a:gd name="T10" fmla="*/ 32 w 48"/>
                <a:gd name="T11" fmla="*/ 26 h 79"/>
                <a:gd name="T12" fmla="*/ 16 w 48"/>
                <a:gd name="T13" fmla="*/ 26 h 79"/>
                <a:gd name="T14" fmla="*/ 16 w 48"/>
                <a:gd name="T15" fmla="*/ 44 h 79"/>
                <a:gd name="T16" fmla="*/ 8 w 48"/>
                <a:gd name="T17" fmla="*/ 44 h 79"/>
                <a:gd name="T18" fmla="*/ 8 w 48"/>
                <a:gd name="T19" fmla="*/ 53 h 79"/>
                <a:gd name="T20" fmla="*/ 0 w 48"/>
                <a:gd name="T21" fmla="*/ 61 h 79"/>
                <a:gd name="T22" fmla="*/ 8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48" y="0"/>
                  </a:moveTo>
                  <a:lnTo>
                    <a:pt x="48" y="9"/>
                  </a:lnTo>
                  <a:lnTo>
                    <a:pt x="40" y="9"/>
                  </a:lnTo>
                  <a:lnTo>
                    <a:pt x="40" y="17"/>
                  </a:lnTo>
                  <a:lnTo>
                    <a:pt x="32" y="17"/>
                  </a:lnTo>
                  <a:lnTo>
                    <a:pt x="32" y="26"/>
                  </a:lnTo>
                  <a:lnTo>
                    <a:pt x="16" y="26"/>
                  </a:lnTo>
                  <a:lnTo>
                    <a:pt x="16" y="44"/>
                  </a:lnTo>
                  <a:lnTo>
                    <a:pt x="8" y="44"/>
                  </a:lnTo>
                  <a:lnTo>
                    <a:pt x="8" y="53"/>
                  </a:lnTo>
                  <a:lnTo>
                    <a:pt x="0" y="61"/>
                  </a:lnTo>
                  <a:lnTo>
                    <a:pt x="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91" name="Freeform 885"/>
            <p:cNvSpPr>
              <a:spLocks/>
            </p:cNvSpPr>
            <p:nvPr/>
          </p:nvSpPr>
          <p:spPr bwMode="auto">
            <a:xfrm>
              <a:off x="2795" y="3455"/>
              <a:ext cx="16" cy="114"/>
            </a:xfrm>
            <a:custGeom>
              <a:avLst/>
              <a:gdLst>
                <a:gd name="T0" fmla="*/ 0 w 16"/>
                <a:gd name="T1" fmla="*/ 0 h 114"/>
                <a:gd name="T2" fmla="*/ 0 w 16"/>
                <a:gd name="T3" fmla="*/ 26 h 114"/>
                <a:gd name="T4" fmla="*/ 0 w 16"/>
                <a:gd name="T5" fmla="*/ 35 h 114"/>
                <a:gd name="T6" fmla="*/ 0 w 16"/>
                <a:gd name="T7" fmla="*/ 43 h 114"/>
                <a:gd name="T8" fmla="*/ 0 w 16"/>
                <a:gd name="T9" fmla="*/ 52 h 114"/>
                <a:gd name="T10" fmla="*/ 0 w 16"/>
                <a:gd name="T11" fmla="*/ 70 h 114"/>
                <a:gd name="T12" fmla="*/ 16 w 16"/>
                <a:gd name="T13" fmla="*/ 79 h 114"/>
                <a:gd name="T14" fmla="*/ 16 w 16"/>
                <a:gd name="T15" fmla="*/ 87 h 114"/>
                <a:gd name="T16" fmla="*/ 16 w 16"/>
                <a:gd name="T17" fmla="*/ 105 h 114"/>
                <a:gd name="T18" fmla="*/ 16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0" y="0"/>
                  </a:moveTo>
                  <a:lnTo>
                    <a:pt x="0" y="26"/>
                  </a:lnTo>
                  <a:lnTo>
                    <a:pt x="0" y="35"/>
                  </a:lnTo>
                  <a:lnTo>
                    <a:pt x="0" y="43"/>
                  </a:lnTo>
                  <a:lnTo>
                    <a:pt x="0" y="52"/>
                  </a:lnTo>
                  <a:lnTo>
                    <a:pt x="0" y="70"/>
                  </a:lnTo>
                  <a:lnTo>
                    <a:pt x="16" y="79"/>
                  </a:lnTo>
                  <a:lnTo>
                    <a:pt x="16" y="87"/>
                  </a:lnTo>
                  <a:lnTo>
                    <a:pt x="16" y="105"/>
                  </a:lnTo>
                  <a:lnTo>
                    <a:pt x="16"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92" name="Freeform 886"/>
            <p:cNvSpPr>
              <a:spLocks/>
            </p:cNvSpPr>
            <p:nvPr/>
          </p:nvSpPr>
          <p:spPr bwMode="auto">
            <a:xfrm>
              <a:off x="2731" y="3463"/>
              <a:ext cx="32" cy="79"/>
            </a:xfrm>
            <a:custGeom>
              <a:avLst/>
              <a:gdLst>
                <a:gd name="T0" fmla="*/ 32 w 32"/>
                <a:gd name="T1" fmla="*/ 0 h 79"/>
                <a:gd name="T2" fmla="*/ 32 w 32"/>
                <a:gd name="T3" fmla="*/ 18 h 79"/>
                <a:gd name="T4" fmla="*/ 24 w 32"/>
                <a:gd name="T5" fmla="*/ 27 h 79"/>
                <a:gd name="T6" fmla="*/ 16 w 32"/>
                <a:gd name="T7" fmla="*/ 27 h 79"/>
                <a:gd name="T8" fmla="*/ 16 w 32"/>
                <a:gd name="T9" fmla="*/ 35 h 79"/>
                <a:gd name="T10" fmla="*/ 0 w 32"/>
                <a:gd name="T11" fmla="*/ 44 h 79"/>
                <a:gd name="T12" fmla="*/ 0 w 32"/>
                <a:gd name="T13" fmla="*/ 62 h 79"/>
                <a:gd name="T14" fmla="*/ 0 w 32"/>
                <a:gd name="T15" fmla="*/ 71 h 79"/>
                <a:gd name="T16" fmla="*/ 0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32" y="0"/>
                  </a:moveTo>
                  <a:lnTo>
                    <a:pt x="32" y="18"/>
                  </a:lnTo>
                  <a:lnTo>
                    <a:pt x="24" y="27"/>
                  </a:lnTo>
                  <a:lnTo>
                    <a:pt x="16" y="27"/>
                  </a:lnTo>
                  <a:lnTo>
                    <a:pt x="16" y="35"/>
                  </a:lnTo>
                  <a:lnTo>
                    <a:pt x="0" y="44"/>
                  </a:lnTo>
                  <a:lnTo>
                    <a:pt x="0" y="62"/>
                  </a:lnTo>
                  <a:lnTo>
                    <a:pt x="0" y="71"/>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93" name="Freeform 887"/>
            <p:cNvSpPr>
              <a:spLocks/>
            </p:cNvSpPr>
            <p:nvPr/>
          </p:nvSpPr>
          <p:spPr bwMode="auto">
            <a:xfrm>
              <a:off x="2691" y="3446"/>
              <a:ext cx="24" cy="149"/>
            </a:xfrm>
            <a:custGeom>
              <a:avLst/>
              <a:gdLst>
                <a:gd name="T0" fmla="*/ 24 w 24"/>
                <a:gd name="T1" fmla="*/ 0 h 149"/>
                <a:gd name="T2" fmla="*/ 24 w 24"/>
                <a:gd name="T3" fmla="*/ 9 h 149"/>
                <a:gd name="T4" fmla="*/ 24 w 24"/>
                <a:gd name="T5" fmla="*/ 35 h 149"/>
                <a:gd name="T6" fmla="*/ 24 w 24"/>
                <a:gd name="T7" fmla="*/ 44 h 149"/>
                <a:gd name="T8" fmla="*/ 24 w 24"/>
                <a:gd name="T9" fmla="*/ 52 h 149"/>
                <a:gd name="T10" fmla="*/ 16 w 24"/>
                <a:gd name="T11" fmla="*/ 61 h 149"/>
                <a:gd name="T12" fmla="*/ 16 w 24"/>
                <a:gd name="T13" fmla="*/ 88 h 149"/>
                <a:gd name="T14" fmla="*/ 0 w 24"/>
                <a:gd name="T15" fmla="*/ 96 h 149"/>
                <a:gd name="T16" fmla="*/ 0 w 24"/>
                <a:gd name="T17" fmla="*/ 114 h 149"/>
                <a:gd name="T18" fmla="*/ 0 w 24"/>
                <a:gd name="T19" fmla="*/ 123 h 149"/>
                <a:gd name="T20" fmla="*/ 0 w 24"/>
                <a:gd name="T21" fmla="*/ 132 h 149"/>
                <a:gd name="T22" fmla="*/ 16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24" y="0"/>
                  </a:moveTo>
                  <a:lnTo>
                    <a:pt x="24" y="9"/>
                  </a:lnTo>
                  <a:lnTo>
                    <a:pt x="24" y="35"/>
                  </a:lnTo>
                  <a:lnTo>
                    <a:pt x="24" y="44"/>
                  </a:lnTo>
                  <a:lnTo>
                    <a:pt x="24" y="52"/>
                  </a:lnTo>
                  <a:lnTo>
                    <a:pt x="16" y="61"/>
                  </a:lnTo>
                  <a:lnTo>
                    <a:pt x="16" y="88"/>
                  </a:lnTo>
                  <a:lnTo>
                    <a:pt x="0" y="96"/>
                  </a:lnTo>
                  <a:lnTo>
                    <a:pt x="0" y="114"/>
                  </a:lnTo>
                  <a:lnTo>
                    <a:pt x="0" y="123"/>
                  </a:lnTo>
                  <a:lnTo>
                    <a:pt x="0" y="132"/>
                  </a:lnTo>
                  <a:lnTo>
                    <a:pt x="16"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94" name="Freeform 888"/>
            <p:cNvSpPr>
              <a:spLocks/>
            </p:cNvSpPr>
            <p:nvPr/>
          </p:nvSpPr>
          <p:spPr bwMode="auto">
            <a:xfrm>
              <a:off x="2659" y="3384"/>
              <a:ext cx="72" cy="114"/>
            </a:xfrm>
            <a:custGeom>
              <a:avLst/>
              <a:gdLst>
                <a:gd name="T0" fmla="*/ 72 w 72"/>
                <a:gd name="T1" fmla="*/ 0 h 114"/>
                <a:gd name="T2" fmla="*/ 64 w 72"/>
                <a:gd name="T3" fmla="*/ 9 h 114"/>
                <a:gd name="T4" fmla="*/ 56 w 72"/>
                <a:gd name="T5" fmla="*/ 27 h 114"/>
                <a:gd name="T6" fmla="*/ 48 w 72"/>
                <a:gd name="T7" fmla="*/ 27 h 114"/>
                <a:gd name="T8" fmla="*/ 32 w 72"/>
                <a:gd name="T9" fmla="*/ 35 h 114"/>
                <a:gd name="T10" fmla="*/ 24 w 72"/>
                <a:gd name="T11" fmla="*/ 44 h 114"/>
                <a:gd name="T12" fmla="*/ 16 w 72"/>
                <a:gd name="T13" fmla="*/ 62 h 114"/>
                <a:gd name="T14" fmla="*/ 16 w 72"/>
                <a:gd name="T15" fmla="*/ 71 h 114"/>
                <a:gd name="T16" fmla="*/ 16 w 72"/>
                <a:gd name="T17" fmla="*/ 79 h 114"/>
                <a:gd name="T18" fmla="*/ 16 w 72"/>
                <a:gd name="T19" fmla="*/ 97 h 114"/>
                <a:gd name="T20" fmla="*/ 0 w 72"/>
                <a:gd name="T21" fmla="*/ 106 h 114"/>
                <a:gd name="T22" fmla="*/ 0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72" y="0"/>
                  </a:moveTo>
                  <a:lnTo>
                    <a:pt x="64" y="9"/>
                  </a:lnTo>
                  <a:lnTo>
                    <a:pt x="56" y="27"/>
                  </a:lnTo>
                  <a:lnTo>
                    <a:pt x="48" y="27"/>
                  </a:lnTo>
                  <a:lnTo>
                    <a:pt x="32" y="35"/>
                  </a:lnTo>
                  <a:lnTo>
                    <a:pt x="24" y="44"/>
                  </a:lnTo>
                  <a:lnTo>
                    <a:pt x="16" y="62"/>
                  </a:lnTo>
                  <a:lnTo>
                    <a:pt x="16" y="71"/>
                  </a:lnTo>
                  <a:lnTo>
                    <a:pt x="16" y="79"/>
                  </a:lnTo>
                  <a:lnTo>
                    <a:pt x="16" y="97"/>
                  </a:lnTo>
                  <a:lnTo>
                    <a:pt x="0" y="106"/>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95" name="Freeform 889"/>
            <p:cNvSpPr>
              <a:spLocks/>
            </p:cNvSpPr>
            <p:nvPr/>
          </p:nvSpPr>
          <p:spPr bwMode="auto">
            <a:xfrm>
              <a:off x="3027" y="3446"/>
              <a:ext cx="48" cy="88"/>
            </a:xfrm>
            <a:custGeom>
              <a:avLst/>
              <a:gdLst>
                <a:gd name="T0" fmla="*/ 0 w 48"/>
                <a:gd name="T1" fmla="*/ 0 h 88"/>
                <a:gd name="T2" fmla="*/ 16 w 48"/>
                <a:gd name="T3" fmla="*/ 0 h 88"/>
                <a:gd name="T4" fmla="*/ 24 w 48"/>
                <a:gd name="T5" fmla="*/ 9 h 88"/>
                <a:gd name="T6" fmla="*/ 24 w 48"/>
                <a:gd name="T7" fmla="*/ 17 h 88"/>
                <a:gd name="T8" fmla="*/ 24 w 48"/>
                <a:gd name="T9" fmla="*/ 35 h 88"/>
                <a:gd name="T10" fmla="*/ 24 w 48"/>
                <a:gd name="T11" fmla="*/ 44 h 88"/>
                <a:gd name="T12" fmla="*/ 32 w 48"/>
                <a:gd name="T13" fmla="*/ 52 h 88"/>
                <a:gd name="T14" fmla="*/ 32 w 48"/>
                <a:gd name="T15" fmla="*/ 61 h 88"/>
                <a:gd name="T16" fmla="*/ 32 w 48"/>
                <a:gd name="T17" fmla="*/ 79 h 88"/>
                <a:gd name="T18" fmla="*/ 32 w 48"/>
                <a:gd name="T19" fmla="*/ 88 h 88"/>
                <a:gd name="T20" fmla="*/ 48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0" y="0"/>
                  </a:moveTo>
                  <a:lnTo>
                    <a:pt x="16" y="0"/>
                  </a:lnTo>
                  <a:lnTo>
                    <a:pt x="24" y="9"/>
                  </a:lnTo>
                  <a:lnTo>
                    <a:pt x="24" y="17"/>
                  </a:lnTo>
                  <a:lnTo>
                    <a:pt x="24" y="35"/>
                  </a:lnTo>
                  <a:lnTo>
                    <a:pt x="24" y="44"/>
                  </a:lnTo>
                  <a:lnTo>
                    <a:pt x="32" y="52"/>
                  </a:lnTo>
                  <a:lnTo>
                    <a:pt x="32" y="61"/>
                  </a:lnTo>
                  <a:lnTo>
                    <a:pt x="32" y="79"/>
                  </a:lnTo>
                  <a:lnTo>
                    <a:pt x="32" y="88"/>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96" name="Freeform 890"/>
            <p:cNvSpPr>
              <a:spLocks/>
            </p:cNvSpPr>
            <p:nvPr/>
          </p:nvSpPr>
          <p:spPr bwMode="auto">
            <a:xfrm>
              <a:off x="2955" y="3498"/>
              <a:ext cx="40" cy="80"/>
            </a:xfrm>
            <a:custGeom>
              <a:avLst/>
              <a:gdLst>
                <a:gd name="T0" fmla="*/ 40 w 40"/>
                <a:gd name="T1" fmla="*/ 0 h 80"/>
                <a:gd name="T2" fmla="*/ 24 w 40"/>
                <a:gd name="T3" fmla="*/ 0 h 80"/>
                <a:gd name="T4" fmla="*/ 8 w 40"/>
                <a:gd name="T5" fmla="*/ 0 h 80"/>
                <a:gd name="T6" fmla="*/ 8 w 40"/>
                <a:gd name="T7" fmla="*/ 9 h 80"/>
                <a:gd name="T8" fmla="*/ 0 w 40"/>
                <a:gd name="T9" fmla="*/ 27 h 80"/>
                <a:gd name="T10" fmla="*/ 0 w 40"/>
                <a:gd name="T11" fmla="*/ 36 h 80"/>
                <a:gd name="T12" fmla="*/ 0 w 40"/>
                <a:gd name="T13" fmla="*/ 44 h 80"/>
                <a:gd name="T14" fmla="*/ 0 w 40"/>
                <a:gd name="T15" fmla="*/ 62 h 80"/>
                <a:gd name="T16" fmla="*/ 0 w 40"/>
                <a:gd name="T17" fmla="*/ 71 h 80"/>
                <a:gd name="T18" fmla="*/ 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40" y="0"/>
                  </a:moveTo>
                  <a:lnTo>
                    <a:pt x="24" y="0"/>
                  </a:lnTo>
                  <a:lnTo>
                    <a:pt x="8" y="0"/>
                  </a:lnTo>
                  <a:lnTo>
                    <a:pt x="8" y="9"/>
                  </a:lnTo>
                  <a:lnTo>
                    <a:pt x="0" y="27"/>
                  </a:lnTo>
                  <a:lnTo>
                    <a:pt x="0" y="36"/>
                  </a:lnTo>
                  <a:lnTo>
                    <a:pt x="0" y="44"/>
                  </a:lnTo>
                  <a:lnTo>
                    <a:pt x="0" y="62"/>
                  </a:lnTo>
                  <a:lnTo>
                    <a:pt x="0" y="71"/>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97" name="Freeform 891"/>
            <p:cNvSpPr>
              <a:spLocks/>
            </p:cNvSpPr>
            <p:nvPr/>
          </p:nvSpPr>
          <p:spPr bwMode="auto">
            <a:xfrm>
              <a:off x="2963" y="3411"/>
              <a:ext cx="32" cy="79"/>
            </a:xfrm>
            <a:custGeom>
              <a:avLst/>
              <a:gdLst>
                <a:gd name="T0" fmla="*/ 32 w 32"/>
                <a:gd name="T1" fmla="*/ 8 h 79"/>
                <a:gd name="T2" fmla="*/ 24 w 32"/>
                <a:gd name="T3" fmla="*/ 0 h 79"/>
                <a:gd name="T4" fmla="*/ 24 w 32"/>
                <a:gd name="T5" fmla="*/ 8 h 79"/>
                <a:gd name="T6" fmla="*/ 24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0 w 32"/>
                <a:gd name="T19" fmla="*/ 70 h 79"/>
                <a:gd name="T20" fmla="*/ 0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32" y="8"/>
                  </a:moveTo>
                  <a:lnTo>
                    <a:pt x="24" y="0"/>
                  </a:lnTo>
                  <a:lnTo>
                    <a:pt x="24" y="8"/>
                  </a:lnTo>
                  <a:lnTo>
                    <a:pt x="24" y="17"/>
                  </a:lnTo>
                  <a:lnTo>
                    <a:pt x="16" y="17"/>
                  </a:lnTo>
                  <a:lnTo>
                    <a:pt x="16" y="35"/>
                  </a:lnTo>
                  <a:lnTo>
                    <a:pt x="16" y="44"/>
                  </a:lnTo>
                  <a:lnTo>
                    <a:pt x="16" y="52"/>
                  </a:lnTo>
                  <a:lnTo>
                    <a:pt x="16" y="70"/>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98" name="Freeform 892"/>
            <p:cNvSpPr>
              <a:spLocks/>
            </p:cNvSpPr>
            <p:nvPr/>
          </p:nvSpPr>
          <p:spPr bwMode="auto">
            <a:xfrm>
              <a:off x="2763" y="3534"/>
              <a:ext cx="48" cy="79"/>
            </a:xfrm>
            <a:custGeom>
              <a:avLst/>
              <a:gdLst>
                <a:gd name="T0" fmla="*/ 48 w 48"/>
                <a:gd name="T1" fmla="*/ 0 h 79"/>
                <a:gd name="T2" fmla="*/ 32 w 48"/>
                <a:gd name="T3" fmla="*/ 8 h 79"/>
                <a:gd name="T4" fmla="*/ 32 w 48"/>
                <a:gd name="T5" fmla="*/ 26 h 79"/>
                <a:gd name="T6" fmla="*/ 24 w 48"/>
                <a:gd name="T7" fmla="*/ 35 h 79"/>
                <a:gd name="T8" fmla="*/ 16 w 48"/>
                <a:gd name="T9" fmla="*/ 35 h 79"/>
                <a:gd name="T10" fmla="*/ 16 w 48"/>
                <a:gd name="T11" fmla="*/ 44 h 79"/>
                <a:gd name="T12" fmla="*/ 0 w 48"/>
                <a:gd name="T13" fmla="*/ 44 h 79"/>
                <a:gd name="T14" fmla="*/ 0 w 48"/>
                <a:gd name="T15" fmla="*/ 61 h 79"/>
                <a:gd name="T16" fmla="*/ 0 w 48"/>
                <a:gd name="T17" fmla="*/ 70 h 79"/>
                <a:gd name="T18" fmla="*/ 0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48" y="0"/>
                  </a:moveTo>
                  <a:lnTo>
                    <a:pt x="32" y="8"/>
                  </a:lnTo>
                  <a:lnTo>
                    <a:pt x="32" y="26"/>
                  </a:lnTo>
                  <a:lnTo>
                    <a:pt x="24" y="35"/>
                  </a:lnTo>
                  <a:lnTo>
                    <a:pt x="16" y="35"/>
                  </a:lnTo>
                  <a:lnTo>
                    <a:pt x="16" y="44"/>
                  </a:lnTo>
                  <a:lnTo>
                    <a:pt x="0" y="44"/>
                  </a:lnTo>
                  <a:lnTo>
                    <a:pt x="0" y="61"/>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99" name="Freeform 893"/>
            <p:cNvSpPr>
              <a:spLocks/>
            </p:cNvSpPr>
            <p:nvPr/>
          </p:nvSpPr>
          <p:spPr bwMode="auto">
            <a:xfrm>
              <a:off x="2731" y="3455"/>
              <a:ext cx="64" cy="35"/>
            </a:xfrm>
            <a:custGeom>
              <a:avLst/>
              <a:gdLst>
                <a:gd name="T0" fmla="*/ 64 w 64"/>
                <a:gd name="T1" fmla="*/ 0 h 35"/>
                <a:gd name="T2" fmla="*/ 56 w 64"/>
                <a:gd name="T3" fmla="*/ 0 h 35"/>
                <a:gd name="T4" fmla="*/ 48 w 64"/>
                <a:gd name="T5" fmla="*/ 0 h 35"/>
                <a:gd name="T6" fmla="*/ 32 w 64"/>
                <a:gd name="T7" fmla="*/ 0 h 35"/>
                <a:gd name="T8" fmla="*/ 32 w 64"/>
                <a:gd name="T9" fmla="*/ 8 h 35"/>
                <a:gd name="T10" fmla="*/ 24 w 64"/>
                <a:gd name="T11" fmla="*/ 8 h 35"/>
                <a:gd name="T12" fmla="*/ 16 w 64"/>
                <a:gd name="T13" fmla="*/ 26 h 35"/>
                <a:gd name="T14" fmla="*/ 0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64" y="0"/>
                  </a:moveTo>
                  <a:lnTo>
                    <a:pt x="56" y="0"/>
                  </a:lnTo>
                  <a:lnTo>
                    <a:pt x="48" y="0"/>
                  </a:lnTo>
                  <a:lnTo>
                    <a:pt x="32" y="0"/>
                  </a:lnTo>
                  <a:lnTo>
                    <a:pt x="32" y="8"/>
                  </a:lnTo>
                  <a:lnTo>
                    <a:pt x="24" y="8"/>
                  </a:lnTo>
                  <a:lnTo>
                    <a:pt x="16"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00" name="Freeform 894"/>
            <p:cNvSpPr>
              <a:spLocks/>
            </p:cNvSpPr>
            <p:nvPr/>
          </p:nvSpPr>
          <p:spPr bwMode="auto">
            <a:xfrm>
              <a:off x="2811" y="3455"/>
              <a:ext cx="16" cy="123"/>
            </a:xfrm>
            <a:custGeom>
              <a:avLst/>
              <a:gdLst>
                <a:gd name="T0" fmla="*/ 0 w 16"/>
                <a:gd name="T1" fmla="*/ 0 h 123"/>
                <a:gd name="T2" fmla="*/ 0 w 16"/>
                <a:gd name="T3" fmla="*/ 35 h 123"/>
                <a:gd name="T4" fmla="*/ 0 w 16"/>
                <a:gd name="T5" fmla="*/ 43 h 123"/>
                <a:gd name="T6" fmla="*/ 0 w 16"/>
                <a:gd name="T7" fmla="*/ 70 h 123"/>
                <a:gd name="T8" fmla="*/ 8 w 16"/>
                <a:gd name="T9" fmla="*/ 70 h 123"/>
                <a:gd name="T10" fmla="*/ 8 w 16"/>
                <a:gd name="T11" fmla="*/ 79 h 123"/>
                <a:gd name="T12" fmla="*/ 8 w 16"/>
                <a:gd name="T13" fmla="*/ 87 h 123"/>
                <a:gd name="T14" fmla="*/ 8 w 16"/>
                <a:gd name="T15" fmla="*/ 105 h 123"/>
                <a:gd name="T16" fmla="*/ 16 w 16"/>
                <a:gd name="T17" fmla="*/ 114 h 123"/>
                <a:gd name="T18" fmla="*/ 16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0" y="0"/>
                  </a:moveTo>
                  <a:lnTo>
                    <a:pt x="0" y="35"/>
                  </a:lnTo>
                  <a:lnTo>
                    <a:pt x="0" y="43"/>
                  </a:lnTo>
                  <a:lnTo>
                    <a:pt x="0" y="70"/>
                  </a:lnTo>
                  <a:lnTo>
                    <a:pt x="8" y="70"/>
                  </a:lnTo>
                  <a:lnTo>
                    <a:pt x="8" y="79"/>
                  </a:lnTo>
                  <a:lnTo>
                    <a:pt x="8" y="87"/>
                  </a:lnTo>
                  <a:lnTo>
                    <a:pt x="8" y="105"/>
                  </a:lnTo>
                  <a:lnTo>
                    <a:pt x="16" y="114"/>
                  </a:lnTo>
                  <a:lnTo>
                    <a:pt x="16"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01" name="Freeform 895"/>
            <p:cNvSpPr>
              <a:spLocks/>
            </p:cNvSpPr>
            <p:nvPr/>
          </p:nvSpPr>
          <p:spPr bwMode="auto">
            <a:xfrm>
              <a:off x="2843" y="3481"/>
              <a:ext cx="16" cy="61"/>
            </a:xfrm>
            <a:custGeom>
              <a:avLst/>
              <a:gdLst>
                <a:gd name="T0" fmla="*/ 16 w 16"/>
                <a:gd name="T1" fmla="*/ 0 h 61"/>
                <a:gd name="T2" fmla="*/ 8 w 16"/>
                <a:gd name="T3" fmla="*/ 9 h 61"/>
                <a:gd name="T4" fmla="*/ 0 w 16"/>
                <a:gd name="T5" fmla="*/ 17 h 61"/>
                <a:gd name="T6" fmla="*/ 0 w 16"/>
                <a:gd name="T7" fmla="*/ 26 h 61"/>
                <a:gd name="T8" fmla="*/ 0 w 16"/>
                <a:gd name="T9" fmla="*/ 44 h 61"/>
                <a:gd name="T10" fmla="*/ 0 w 16"/>
                <a:gd name="T11" fmla="*/ 53 h 61"/>
                <a:gd name="T12" fmla="*/ 0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16" y="0"/>
                  </a:moveTo>
                  <a:lnTo>
                    <a:pt x="8" y="9"/>
                  </a:lnTo>
                  <a:lnTo>
                    <a:pt x="0" y="17"/>
                  </a:lnTo>
                  <a:lnTo>
                    <a:pt x="0" y="26"/>
                  </a:lnTo>
                  <a:lnTo>
                    <a:pt x="0" y="44"/>
                  </a:lnTo>
                  <a:lnTo>
                    <a:pt x="0" y="53"/>
                  </a:lnTo>
                  <a:lnTo>
                    <a:pt x="0"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02" name="Freeform 896"/>
            <p:cNvSpPr>
              <a:spLocks/>
            </p:cNvSpPr>
            <p:nvPr/>
          </p:nvSpPr>
          <p:spPr bwMode="auto">
            <a:xfrm>
              <a:off x="2875" y="3507"/>
              <a:ext cx="16" cy="88"/>
            </a:xfrm>
            <a:custGeom>
              <a:avLst/>
              <a:gdLst>
                <a:gd name="T0" fmla="*/ 0 w 16"/>
                <a:gd name="T1" fmla="*/ 0 h 88"/>
                <a:gd name="T2" fmla="*/ 0 w 16"/>
                <a:gd name="T3" fmla="*/ 27 h 88"/>
                <a:gd name="T4" fmla="*/ 8 w 16"/>
                <a:gd name="T5" fmla="*/ 35 h 88"/>
                <a:gd name="T6" fmla="*/ 8 w 16"/>
                <a:gd name="T7" fmla="*/ 53 h 88"/>
                <a:gd name="T8" fmla="*/ 16 w 16"/>
                <a:gd name="T9" fmla="*/ 62 h 88"/>
                <a:gd name="T10" fmla="*/ 16 w 16"/>
                <a:gd name="T11" fmla="*/ 71 h 88"/>
                <a:gd name="T12" fmla="*/ 16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0" y="0"/>
                  </a:moveTo>
                  <a:lnTo>
                    <a:pt x="0" y="27"/>
                  </a:lnTo>
                  <a:lnTo>
                    <a:pt x="8" y="35"/>
                  </a:lnTo>
                  <a:lnTo>
                    <a:pt x="8" y="53"/>
                  </a:lnTo>
                  <a:lnTo>
                    <a:pt x="16" y="62"/>
                  </a:lnTo>
                  <a:lnTo>
                    <a:pt x="16" y="71"/>
                  </a:lnTo>
                  <a:lnTo>
                    <a:pt x="16"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03" name="Freeform 897"/>
            <p:cNvSpPr>
              <a:spLocks/>
            </p:cNvSpPr>
            <p:nvPr/>
          </p:nvSpPr>
          <p:spPr bwMode="auto">
            <a:xfrm>
              <a:off x="2915" y="3455"/>
              <a:ext cx="16" cy="123"/>
            </a:xfrm>
            <a:custGeom>
              <a:avLst/>
              <a:gdLst>
                <a:gd name="T0" fmla="*/ 8 w 16"/>
                <a:gd name="T1" fmla="*/ 0 h 123"/>
                <a:gd name="T2" fmla="*/ 8 w 16"/>
                <a:gd name="T3" fmla="*/ 8 h 123"/>
                <a:gd name="T4" fmla="*/ 0 w 16"/>
                <a:gd name="T5" fmla="*/ 26 h 123"/>
                <a:gd name="T6" fmla="*/ 0 w 16"/>
                <a:gd name="T7" fmla="*/ 35 h 123"/>
                <a:gd name="T8" fmla="*/ 8 w 16"/>
                <a:gd name="T9" fmla="*/ 43 h 123"/>
                <a:gd name="T10" fmla="*/ 8 w 16"/>
                <a:gd name="T11" fmla="*/ 52 h 123"/>
                <a:gd name="T12" fmla="*/ 8 w 16"/>
                <a:gd name="T13" fmla="*/ 70 h 123"/>
                <a:gd name="T14" fmla="*/ 8 w 16"/>
                <a:gd name="T15" fmla="*/ 79 h 123"/>
                <a:gd name="T16" fmla="*/ 16 w 16"/>
                <a:gd name="T17" fmla="*/ 87 h 123"/>
                <a:gd name="T18" fmla="*/ 16 w 16"/>
                <a:gd name="T19" fmla="*/ 105 h 123"/>
                <a:gd name="T20" fmla="*/ 16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0" y="26"/>
                  </a:lnTo>
                  <a:lnTo>
                    <a:pt x="0" y="35"/>
                  </a:lnTo>
                  <a:lnTo>
                    <a:pt x="8" y="43"/>
                  </a:lnTo>
                  <a:lnTo>
                    <a:pt x="8" y="52"/>
                  </a:lnTo>
                  <a:lnTo>
                    <a:pt x="8" y="70"/>
                  </a:lnTo>
                  <a:lnTo>
                    <a:pt x="8" y="79"/>
                  </a:lnTo>
                  <a:lnTo>
                    <a:pt x="16" y="87"/>
                  </a:lnTo>
                  <a:lnTo>
                    <a:pt x="16" y="105"/>
                  </a:lnTo>
                  <a:lnTo>
                    <a:pt x="16"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04" name="Freeform 898"/>
            <p:cNvSpPr>
              <a:spLocks/>
            </p:cNvSpPr>
            <p:nvPr/>
          </p:nvSpPr>
          <p:spPr bwMode="auto">
            <a:xfrm>
              <a:off x="3011" y="3490"/>
              <a:ext cx="40" cy="105"/>
            </a:xfrm>
            <a:custGeom>
              <a:avLst/>
              <a:gdLst>
                <a:gd name="T0" fmla="*/ 8 w 40"/>
                <a:gd name="T1" fmla="*/ 0 h 105"/>
                <a:gd name="T2" fmla="*/ 0 w 40"/>
                <a:gd name="T3" fmla="*/ 8 h 105"/>
                <a:gd name="T4" fmla="*/ 8 w 40"/>
                <a:gd name="T5" fmla="*/ 17 h 105"/>
                <a:gd name="T6" fmla="*/ 16 w 40"/>
                <a:gd name="T7" fmla="*/ 35 h 105"/>
                <a:gd name="T8" fmla="*/ 32 w 40"/>
                <a:gd name="T9" fmla="*/ 44 h 105"/>
                <a:gd name="T10" fmla="*/ 32 w 40"/>
                <a:gd name="T11" fmla="*/ 52 h 105"/>
                <a:gd name="T12" fmla="*/ 40 w 40"/>
                <a:gd name="T13" fmla="*/ 70 h 105"/>
                <a:gd name="T14" fmla="*/ 40 w 40"/>
                <a:gd name="T15" fmla="*/ 79 h 105"/>
                <a:gd name="T16" fmla="*/ 40 w 40"/>
                <a:gd name="T17" fmla="*/ 88 h 105"/>
                <a:gd name="T18" fmla="*/ 4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8" y="0"/>
                  </a:moveTo>
                  <a:lnTo>
                    <a:pt x="0" y="8"/>
                  </a:lnTo>
                  <a:lnTo>
                    <a:pt x="8" y="17"/>
                  </a:lnTo>
                  <a:lnTo>
                    <a:pt x="16" y="35"/>
                  </a:lnTo>
                  <a:lnTo>
                    <a:pt x="32" y="44"/>
                  </a:lnTo>
                  <a:lnTo>
                    <a:pt x="32" y="52"/>
                  </a:lnTo>
                  <a:lnTo>
                    <a:pt x="40" y="70"/>
                  </a:lnTo>
                  <a:lnTo>
                    <a:pt x="40" y="79"/>
                  </a:lnTo>
                  <a:lnTo>
                    <a:pt x="40" y="88"/>
                  </a:lnTo>
                  <a:lnTo>
                    <a:pt x="4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05" name="Freeform 899"/>
            <p:cNvSpPr>
              <a:spLocks/>
            </p:cNvSpPr>
            <p:nvPr/>
          </p:nvSpPr>
          <p:spPr bwMode="auto">
            <a:xfrm>
              <a:off x="3051" y="3463"/>
              <a:ext cx="64" cy="115"/>
            </a:xfrm>
            <a:custGeom>
              <a:avLst/>
              <a:gdLst>
                <a:gd name="T0" fmla="*/ 0 w 64"/>
                <a:gd name="T1" fmla="*/ 0 h 115"/>
                <a:gd name="T2" fmla="*/ 8 w 64"/>
                <a:gd name="T3" fmla="*/ 18 h 115"/>
                <a:gd name="T4" fmla="*/ 8 w 64"/>
                <a:gd name="T5" fmla="*/ 27 h 115"/>
                <a:gd name="T6" fmla="*/ 24 w 64"/>
                <a:gd name="T7" fmla="*/ 27 h 115"/>
                <a:gd name="T8" fmla="*/ 32 w 64"/>
                <a:gd name="T9" fmla="*/ 27 h 115"/>
                <a:gd name="T10" fmla="*/ 32 w 64"/>
                <a:gd name="T11" fmla="*/ 35 h 115"/>
                <a:gd name="T12" fmla="*/ 32 w 64"/>
                <a:gd name="T13" fmla="*/ 44 h 115"/>
                <a:gd name="T14" fmla="*/ 40 w 64"/>
                <a:gd name="T15" fmla="*/ 62 h 115"/>
                <a:gd name="T16" fmla="*/ 48 w 64"/>
                <a:gd name="T17" fmla="*/ 71 h 115"/>
                <a:gd name="T18" fmla="*/ 48 w 64"/>
                <a:gd name="T19" fmla="*/ 79 h 115"/>
                <a:gd name="T20" fmla="*/ 48 w 64"/>
                <a:gd name="T21" fmla="*/ 97 h 115"/>
                <a:gd name="T22" fmla="*/ 64 w 64"/>
                <a:gd name="T23" fmla="*/ 97 h 115"/>
                <a:gd name="T24" fmla="*/ 64 w 64"/>
                <a:gd name="T25" fmla="*/ 106 h 115"/>
                <a:gd name="T26" fmla="*/ 64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0" y="0"/>
                  </a:moveTo>
                  <a:lnTo>
                    <a:pt x="8" y="18"/>
                  </a:lnTo>
                  <a:lnTo>
                    <a:pt x="8" y="27"/>
                  </a:lnTo>
                  <a:lnTo>
                    <a:pt x="24" y="27"/>
                  </a:lnTo>
                  <a:lnTo>
                    <a:pt x="32" y="27"/>
                  </a:lnTo>
                  <a:lnTo>
                    <a:pt x="32" y="35"/>
                  </a:lnTo>
                  <a:lnTo>
                    <a:pt x="32" y="44"/>
                  </a:lnTo>
                  <a:lnTo>
                    <a:pt x="40" y="62"/>
                  </a:lnTo>
                  <a:lnTo>
                    <a:pt x="48" y="71"/>
                  </a:lnTo>
                  <a:lnTo>
                    <a:pt x="48" y="79"/>
                  </a:lnTo>
                  <a:lnTo>
                    <a:pt x="48" y="97"/>
                  </a:lnTo>
                  <a:lnTo>
                    <a:pt x="64" y="97"/>
                  </a:lnTo>
                  <a:lnTo>
                    <a:pt x="64" y="106"/>
                  </a:lnTo>
                  <a:lnTo>
                    <a:pt x="64"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06" name="Freeform 900"/>
            <p:cNvSpPr>
              <a:spLocks/>
            </p:cNvSpPr>
            <p:nvPr/>
          </p:nvSpPr>
          <p:spPr bwMode="auto">
            <a:xfrm>
              <a:off x="2659" y="3507"/>
              <a:ext cx="48" cy="88"/>
            </a:xfrm>
            <a:custGeom>
              <a:avLst/>
              <a:gdLst>
                <a:gd name="T0" fmla="*/ 48 w 48"/>
                <a:gd name="T1" fmla="*/ 0 h 88"/>
                <a:gd name="T2" fmla="*/ 48 w 48"/>
                <a:gd name="T3" fmla="*/ 18 h 88"/>
                <a:gd name="T4" fmla="*/ 48 w 48"/>
                <a:gd name="T5" fmla="*/ 27 h 88"/>
                <a:gd name="T6" fmla="*/ 32 w 48"/>
                <a:gd name="T7" fmla="*/ 27 h 88"/>
                <a:gd name="T8" fmla="*/ 32 w 48"/>
                <a:gd name="T9" fmla="*/ 35 h 88"/>
                <a:gd name="T10" fmla="*/ 24 w 48"/>
                <a:gd name="T11" fmla="*/ 35 h 88"/>
                <a:gd name="T12" fmla="*/ 16 w 48"/>
                <a:gd name="T13" fmla="*/ 53 h 88"/>
                <a:gd name="T14" fmla="*/ 0 w 48"/>
                <a:gd name="T15" fmla="*/ 62 h 88"/>
                <a:gd name="T16" fmla="*/ 0 w 48"/>
                <a:gd name="T17" fmla="*/ 71 h 88"/>
                <a:gd name="T18" fmla="*/ 0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48" y="0"/>
                  </a:moveTo>
                  <a:lnTo>
                    <a:pt x="48" y="18"/>
                  </a:lnTo>
                  <a:lnTo>
                    <a:pt x="48" y="27"/>
                  </a:lnTo>
                  <a:lnTo>
                    <a:pt x="32" y="27"/>
                  </a:lnTo>
                  <a:lnTo>
                    <a:pt x="32" y="35"/>
                  </a:lnTo>
                  <a:lnTo>
                    <a:pt x="24" y="35"/>
                  </a:lnTo>
                  <a:lnTo>
                    <a:pt x="16"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07" name="Freeform 901"/>
            <p:cNvSpPr>
              <a:spLocks/>
            </p:cNvSpPr>
            <p:nvPr/>
          </p:nvSpPr>
          <p:spPr bwMode="auto">
            <a:xfrm>
              <a:off x="2683" y="3314"/>
              <a:ext cx="64" cy="53"/>
            </a:xfrm>
            <a:custGeom>
              <a:avLst/>
              <a:gdLst>
                <a:gd name="T0" fmla="*/ 64 w 64"/>
                <a:gd name="T1" fmla="*/ 0 h 53"/>
                <a:gd name="T2" fmla="*/ 40 w 64"/>
                <a:gd name="T3" fmla="*/ 17 h 53"/>
                <a:gd name="T4" fmla="*/ 32 w 64"/>
                <a:gd name="T5" fmla="*/ 17 h 53"/>
                <a:gd name="T6" fmla="*/ 24 w 64"/>
                <a:gd name="T7" fmla="*/ 17 h 53"/>
                <a:gd name="T8" fmla="*/ 8 w 64"/>
                <a:gd name="T9" fmla="*/ 17 h 53"/>
                <a:gd name="T10" fmla="*/ 0 w 64"/>
                <a:gd name="T11" fmla="*/ 26 h 53"/>
                <a:gd name="T12" fmla="*/ 0 w 64"/>
                <a:gd name="T13" fmla="*/ 35 h 53"/>
                <a:gd name="T14" fmla="*/ 0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64" y="0"/>
                  </a:moveTo>
                  <a:lnTo>
                    <a:pt x="40" y="17"/>
                  </a:lnTo>
                  <a:lnTo>
                    <a:pt x="32" y="17"/>
                  </a:lnTo>
                  <a:lnTo>
                    <a:pt x="24" y="17"/>
                  </a:lnTo>
                  <a:lnTo>
                    <a:pt x="8" y="17"/>
                  </a:lnTo>
                  <a:lnTo>
                    <a:pt x="0" y="26"/>
                  </a:lnTo>
                  <a:lnTo>
                    <a:pt x="0" y="35"/>
                  </a:lnTo>
                  <a:lnTo>
                    <a:pt x="0"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08" name="Freeform 902"/>
            <p:cNvSpPr>
              <a:spLocks/>
            </p:cNvSpPr>
            <p:nvPr/>
          </p:nvSpPr>
          <p:spPr bwMode="auto">
            <a:xfrm>
              <a:off x="2963" y="3314"/>
              <a:ext cx="96" cy="35"/>
            </a:xfrm>
            <a:custGeom>
              <a:avLst/>
              <a:gdLst>
                <a:gd name="T0" fmla="*/ 0 w 96"/>
                <a:gd name="T1" fmla="*/ 0 h 35"/>
                <a:gd name="T2" fmla="*/ 16 w 96"/>
                <a:gd name="T3" fmla="*/ 0 h 35"/>
                <a:gd name="T4" fmla="*/ 24 w 96"/>
                <a:gd name="T5" fmla="*/ 0 h 35"/>
                <a:gd name="T6" fmla="*/ 32 w 96"/>
                <a:gd name="T7" fmla="*/ 0 h 35"/>
                <a:gd name="T8" fmla="*/ 48 w 96"/>
                <a:gd name="T9" fmla="*/ 0 h 35"/>
                <a:gd name="T10" fmla="*/ 56 w 96"/>
                <a:gd name="T11" fmla="*/ 0 h 35"/>
                <a:gd name="T12" fmla="*/ 64 w 96"/>
                <a:gd name="T13" fmla="*/ 0 h 35"/>
                <a:gd name="T14" fmla="*/ 80 w 96"/>
                <a:gd name="T15" fmla="*/ 17 h 35"/>
                <a:gd name="T16" fmla="*/ 88 w 96"/>
                <a:gd name="T17" fmla="*/ 26 h 35"/>
                <a:gd name="T18" fmla="*/ 96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0" y="0"/>
                  </a:moveTo>
                  <a:lnTo>
                    <a:pt x="16" y="0"/>
                  </a:lnTo>
                  <a:lnTo>
                    <a:pt x="24" y="0"/>
                  </a:lnTo>
                  <a:lnTo>
                    <a:pt x="32" y="0"/>
                  </a:lnTo>
                  <a:lnTo>
                    <a:pt x="48" y="0"/>
                  </a:lnTo>
                  <a:lnTo>
                    <a:pt x="56" y="0"/>
                  </a:lnTo>
                  <a:lnTo>
                    <a:pt x="64" y="0"/>
                  </a:lnTo>
                  <a:lnTo>
                    <a:pt x="80" y="17"/>
                  </a:lnTo>
                  <a:lnTo>
                    <a:pt x="88" y="26"/>
                  </a:lnTo>
                  <a:lnTo>
                    <a:pt x="96"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09" name="Freeform 903"/>
            <p:cNvSpPr>
              <a:spLocks/>
            </p:cNvSpPr>
            <p:nvPr/>
          </p:nvSpPr>
          <p:spPr bwMode="auto">
            <a:xfrm>
              <a:off x="2947" y="3296"/>
              <a:ext cx="112" cy="44"/>
            </a:xfrm>
            <a:custGeom>
              <a:avLst/>
              <a:gdLst>
                <a:gd name="T0" fmla="*/ 0 w 112"/>
                <a:gd name="T1" fmla="*/ 0 h 44"/>
                <a:gd name="T2" fmla="*/ 8 w 112"/>
                <a:gd name="T3" fmla="*/ 0 h 44"/>
                <a:gd name="T4" fmla="*/ 16 w 112"/>
                <a:gd name="T5" fmla="*/ 0 h 44"/>
                <a:gd name="T6" fmla="*/ 32 w 112"/>
                <a:gd name="T7" fmla="*/ 0 h 44"/>
                <a:gd name="T8" fmla="*/ 40 w 112"/>
                <a:gd name="T9" fmla="*/ 0 h 44"/>
                <a:gd name="T10" fmla="*/ 48 w 112"/>
                <a:gd name="T11" fmla="*/ 0 h 44"/>
                <a:gd name="T12" fmla="*/ 64 w 112"/>
                <a:gd name="T13" fmla="*/ 0 h 44"/>
                <a:gd name="T14" fmla="*/ 72 w 112"/>
                <a:gd name="T15" fmla="*/ 9 h 44"/>
                <a:gd name="T16" fmla="*/ 80 w 112"/>
                <a:gd name="T17" fmla="*/ 9 h 44"/>
                <a:gd name="T18" fmla="*/ 80 w 112"/>
                <a:gd name="T19" fmla="*/ 18 h 44"/>
                <a:gd name="T20" fmla="*/ 96 w 112"/>
                <a:gd name="T21" fmla="*/ 18 h 44"/>
                <a:gd name="T22" fmla="*/ 104 w 112"/>
                <a:gd name="T23" fmla="*/ 35 h 44"/>
                <a:gd name="T24" fmla="*/ 112 w 112"/>
                <a:gd name="T25" fmla="*/ 35 h 44"/>
                <a:gd name="T26" fmla="*/ 112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0" y="0"/>
                  </a:moveTo>
                  <a:lnTo>
                    <a:pt x="8" y="0"/>
                  </a:lnTo>
                  <a:lnTo>
                    <a:pt x="16" y="0"/>
                  </a:lnTo>
                  <a:lnTo>
                    <a:pt x="32" y="0"/>
                  </a:lnTo>
                  <a:lnTo>
                    <a:pt x="40" y="0"/>
                  </a:lnTo>
                  <a:lnTo>
                    <a:pt x="48" y="0"/>
                  </a:lnTo>
                  <a:lnTo>
                    <a:pt x="64" y="0"/>
                  </a:lnTo>
                  <a:lnTo>
                    <a:pt x="72" y="9"/>
                  </a:lnTo>
                  <a:lnTo>
                    <a:pt x="80" y="9"/>
                  </a:lnTo>
                  <a:lnTo>
                    <a:pt x="80" y="18"/>
                  </a:lnTo>
                  <a:lnTo>
                    <a:pt x="96" y="18"/>
                  </a:lnTo>
                  <a:lnTo>
                    <a:pt x="104" y="35"/>
                  </a:lnTo>
                  <a:lnTo>
                    <a:pt x="112" y="35"/>
                  </a:lnTo>
                  <a:lnTo>
                    <a:pt x="112"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10" name="Freeform 904"/>
            <p:cNvSpPr>
              <a:spLocks/>
            </p:cNvSpPr>
            <p:nvPr/>
          </p:nvSpPr>
          <p:spPr bwMode="auto">
            <a:xfrm>
              <a:off x="3027" y="3375"/>
              <a:ext cx="64" cy="71"/>
            </a:xfrm>
            <a:custGeom>
              <a:avLst/>
              <a:gdLst>
                <a:gd name="T0" fmla="*/ 0 w 64"/>
                <a:gd name="T1" fmla="*/ 0 h 71"/>
                <a:gd name="T2" fmla="*/ 16 w 64"/>
                <a:gd name="T3" fmla="*/ 0 h 71"/>
                <a:gd name="T4" fmla="*/ 24 w 64"/>
                <a:gd name="T5" fmla="*/ 9 h 71"/>
                <a:gd name="T6" fmla="*/ 32 w 64"/>
                <a:gd name="T7" fmla="*/ 18 h 71"/>
                <a:gd name="T8" fmla="*/ 32 w 64"/>
                <a:gd name="T9" fmla="*/ 36 h 71"/>
                <a:gd name="T10" fmla="*/ 48 w 64"/>
                <a:gd name="T11" fmla="*/ 44 h 71"/>
                <a:gd name="T12" fmla="*/ 48 w 64"/>
                <a:gd name="T13" fmla="*/ 53 h 71"/>
                <a:gd name="T14" fmla="*/ 56 w 64"/>
                <a:gd name="T15" fmla="*/ 53 h 71"/>
                <a:gd name="T16" fmla="*/ 64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0" y="0"/>
                  </a:moveTo>
                  <a:lnTo>
                    <a:pt x="16" y="0"/>
                  </a:lnTo>
                  <a:lnTo>
                    <a:pt x="24" y="9"/>
                  </a:lnTo>
                  <a:lnTo>
                    <a:pt x="32" y="18"/>
                  </a:lnTo>
                  <a:lnTo>
                    <a:pt x="32" y="36"/>
                  </a:lnTo>
                  <a:lnTo>
                    <a:pt x="48" y="44"/>
                  </a:lnTo>
                  <a:lnTo>
                    <a:pt x="48" y="53"/>
                  </a:lnTo>
                  <a:lnTo>
                    <a:pt x="56" y="53"/>
                  </a:lnTo>
                  <a:lnTo>
                    <a:pt x="64"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311" name="Freeform 905"/>
            <p:cNvSpPr>
              <a:spLocks/>
            </p:cNvSpPr>
            <p:nvPr/>
          </p:nvSpPr>
          <p:spPr bwMode="auto">
            <a:xfrm>
              <a:off x="3051" y="3455"/>
              <a:ext cx="96" cy="43"/>
            </a:xfrm>
            <a:custGeom>
              <a:avLst/>
              <a:gdLst>
                <a:gd name="T0" fmla="*/ 0 w 96"/>
                <a:gd name="T1" fmla="*/ 0 h 43"/>
                <a:gd name="T2" fmla="*/ 8 w 96"/>
                <a:gd name="T3" fmla="*/ 0 h 43"/>
                <a:gd name="T4" fmla="*/ 24 w 96"/>
                <a:gd name="T5" fmla="*/ 8 h 43"/>
                <a:gd name="T6" fmla="*/ 32 w 96"/>
                <a:gd name="T7" fmla="*/ 8 h 43"/>
                <a:gd name="T8" fmla="*/ 40 w 96"/>
                <a:gd name="T9" fmla="*/ 26 h 43"/>
                <a:gd name="T10" fmla="*/ 48 w 96"/>
                <a:gd name="T11" fmla="*/ 26 h 43"/>
                <a:gd name="T12" fmla="*/ 64 w 96"/>
                <a:gd name="T13" fmla="*/ 26 h 43"/>
                <a:gd name="T14" fmla="*/ 72 w 96"/>
                <a:gd name="T15" fmla="*/ 26 h 43"/>
                <a:gd name="T16" fmla="*/ 80 w 96"/>
                <a:gd name="T17" fmla="*/ 35 h 43"/>
                <a:gd name="T18" fmla="*/ 96 w 96"/>
                <a:gd name="T19" fmla="*/ 35 h 43"/>
                <a:gd name="T20" fmla="*/ 96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0" y="0"/>
                  </a:moveTo>
                  <a:lnTo>
                    <a:pt x="8" y="0"/>
                  </a:lnTo>
                  <a:lnTo>
                    <a:pt x="24" y="8"/>
                  </a:lnTo>
                  <a:lnTo>
                    <a:pt x="32" y="8"/>
                  </a:lnTo>
                  <a:lnTo>
                    <a:pt x="40" y="26"/>
                  </a:lnTo>
                  <a:lnTo>
                    <a:pt x="48" y="26"/>
                  </a:lnTo>
                  <a:lnTo>
                    <a:pt x="64" y="26"/>
                  </a:lnTo>
                  <a:lnTo>
                    <a:pt x="72" y="26"/>
                  </a:lnTo>
                  <a:lnTo>
                    <a:pt x="80" y="35"/>
                  </a:lnTo>
                  <a:lnTo>
                    <a:pt x="96" y="35"/>
                  </a:lnTo>
                  <a:lnTo>
                    <a:pt x="96"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4480" name="Group 906"/>
          <p:cNvGrpSpPr>
            <a:grpSpLocks/>
          </p:cNvGrpSpPr>
          <p:nvPr/>
        </p:nvGrpSpPr>
        <p:grpSpPr bwMode="auto">
          <a:xfrm>
            <a:off x="-19050" y="2395538"/>
            <a:ext cx="774700" cy="725487"/>
            <a:chOff x="2611" y="2760"/>
            <a:chExt cx="488" cy="457"/>
          </a:xfrm>
        </p:grpSpPr>
        <p:sp>
          <p:nvSpPr>
            <p:cNvPr id="105253" name="Freeform 907"/>
            <p:cNvSpPr>
              <a:spLocks/>
            </p:cNvSpPr>
            <p:nvPr/>
          </p:nvSpPr>
          <p:spPr bwMode="auto">
            <a:xfrm>
              <a:off x="2859" y="3006"/>
              <a:ext cx="240" cy="211"/>
            </a:xfrm>
            <a:custGeom>
              <a:avLst/>
              <a:gdLst>
                <a:gd name="T0" fmla="*/ 0 w 240"/>
                <a:gd name="T1" fmla="*/ 211 h 211"/>
                <a:gd name="T2" fmla="*/ 0 w 240"/>
                <a:gd name="T3" fmla="*/ 194 h 211"/>
                <a:gd name="T4" fmla="*/ 0 w 240"/>
                <a:gd name="T5" fmla="*/ 194 h 211"/>
                <a:gd name="T6" fmla="*/ 0 w 240"/>
                <a:gd name="T7" fmla="*/ 194 h 211"/>
                <a:gd name="T8" fmla="*/ 0 w 240"/>
                <a:gd name="T9" fmla="*/ 185 h 211"/>
                <a:gd name="T10" fmla="*/ 16 w 240"/>
                <a:gd name="T11" fmla="*/ 176 h 211"/>
                <a:gd name="T12" fmla="*/ 16 w 240"/>
                <a:gd name="T13" fmla="*/ 158 h 211"/>
                <a:gd name="T14" fmla="*/ 16 w 240"/>
                <a:gd name="T15" fmla="*/ 150 h 211"/>
                <a:gd name="T16" fmla="*/ 24 w 240"/>
                <a:gd name="T17" fmla="*/ 141 h 211"/>
                <a:gd name="T18" fmla="*/ 32 w 240"/>
                <a:gd name="T19" fmla="*/ 123 h 211"/>
                <a:gd name="T20" fmla="*/ 32 w 240"/>
                <a:gd name="T21" fmla="*/ 114 h 211"/>
                <a:gd name="T22" fmla="*/ 48 w 240"/>
                <a:gd name="T23" fmla="*/ 106 h 211"/>
                <a:gd name="T24" fmla="*/ 56 w 240"/>
                <a:gd name="T25" fmla="*/ 97 h 211"/>
                <a:gd name="T26" fmla="*/ 64 w 240"/>
                <a:gd name="T27" fmla="*/ 79 h 211"/>
                <a:gd name="T28" fmla="*/ 64 w 240"/>
                <a:gd name="T29" fmla="*/ 71 h 211"/>
                <a:gd name="T30" fmla="*/ 72 w 240"/>
                <a:gd name="T31" fmla="*/ 71 h 211"/>
                <a:gd name="T32" fmla="*/ 88 w 240"/>
                <a:gd name="T33" fmla="*/ 62 h 211"/>
                <a:gd name="T34" fmla="*/ 96 w 240"/>
                <a:gd name="T35" fmla="*/ 44 h 211"/>
                <a:gd name="T36" fmla="*/ 104 w 240"/>
                <a:gd name="T37" fmla="*/ 35 h 211"/>
                <a:gd name="T38" fmla="*/ 128 w 240"/>
                <a:gd name="T39" fmla="*/ 35 h 211"/>
                <a:gd name="T40" fmla="*/ 136 w 240"/>
                <a:gd name="T41" fmla="*/ 27 h 211"/>
                <a:gd name="T42" fmla="*/ 160 w 240"/>
                <a:gd name="T43" fmla="*/ 27 h 211"/>
                <a:gd name="T44" fmla="*/ 168 w 240"/>
                <a:gd name="T45" fmla="*/ 27 h 211"/>
                <a:gd name="T46" fmla="*/ 192 w 240"/>
                <a:gd name="T47" fmla="*/ 9 h 211"/>
                <a:gd name="T48" fmla="*/ 200 w 240"/>
                <a:gd name="T49" fmla="*/ 9 h 211"/>
                <a:gd name="T50" fmla="*/ 216 w 240"/>
                <a:gd name="T51" fmla="*/ 9 h 211"/>
                <a:gd name="T52" fmla="*/ 224 w 240"/>
                <a:gd name="T53" fmla="*/ 9 h 211"/>
                <a:gd name="T54" fmla="*/ 232 w 240"/>
                <a:gd name="T55" fmla="*/ 9 h 211"/>
                <a:gd name="T56" fmla="*/ 232 w 240"/>
                <a:gd name="T57" fmla="*/ 9 h 211"/>
                <a:gd name="T58" fmla="*/ 232 w 240"/>
                <a:gd name="T59" fmla="*/ 0 h 211"/>
                <a:gd name="T60" fmla="*/ 240 w 240"/>
                <a:gd name="T61" fmla="*/ 9 h 211"/>
                <a:gd name="T62" fmla="*/ 232 w 240"/>
                <a:gd name="T63" fmla="*/ 9 h 211"/>
                <a:gd name="T64" fmla="*/ 232 w 240"/>
                <a:gd name="T65" fmla="*/ 9 h 211"/>
                <a:gd name="T66" fmla="*/ 224 w 240"/>
                <a:gd name="T67" fmla="*/ 9 h 211"/>
                <a:gd name="T68" fmla="*/ 224 w 240"/>
                <a:gd name="T69" fmla="*/ 9 h 211"/>
                <a:gd name="T70" fmla="*/ 216 w 240"/>
                <a:gd name="T71" fmla="*/ 27 h 211"/>
                <a:gd name="T72" fmla="*/ 200 w 240"/>
                <a:gd name="T73" fmla="*/ 27 h 211"/>
                <a:gd name="T74" fmla="*/ 192 w 240"/>
                <a:gd name="T75" fmla="*/ 27 h 211"/>
                <a:gd name="T76" fmla="*/ 168 w 240"/>
                <a:gd name="T77" fmla="*/ 35 h 211"/>
                <a:gd name="T78" fmla="*/ 160 w 240"/>
                <a:gd name="T79" fmla="*/ 44 h 211"/>
                <a:gd name="T80" fmla="*/ 152 w 240"/>
                <a:gd name="T81" fmla="*/ 44 h 211"/>
                <a:gd name="T82" fmla="*/ 136 w 240"/>
                <a:gd name="T83" fmla="*/ 62 h 211"/>
                <a:gd name="T84" fmla="*/ 128 w 240"/>
                <a:gd name="T85" fmla="*/ 71 h 211"/>
                <a:gd name="T86" fmla="*/ 120 w 240"/>
                <a:gd name="T87" fmla="*/ 79 h 211"/>
                <a:gd name="T88" fmla="*/ 104 w 240"/>
                <a:gd name="T89" fmla="*/ 79 h 211"/>
                <a:gd name="T90" fmla="*/ 104 w 240"/>
                <a:gd name="T91" fmla="*/ 97 h 211"/>
                <a:gd name="T92" fmla="*/ 96 w 240"/>
                <a:gd name="T93" fmla="*/ 97 h 211"/>
                <a:gd name="T94" fmla="*/ 88 w 240"/>
                <a:gd name="T95" fmla="*/ 106 h 211"/>
                <a:gd name="T96" fmla="*/ 72 w 240"/>
                <a:gd name="T97" fmla="*/ 114 h 211"/>
                <a:gd name="T98" fmla="*/ 64 w 240"/>
                <a:gd name="T99" fmla="*/ 123 h 211"/>
                <a:gd name="T100" fmla="*/ 64 w 240"/>
                <a:gd name="T101" fmla="*/ 141 h 211"/>
                <a:gd name="T102" fmla="*/ 56 w 240"/>
                <a:gd name="T103" fmla="*/ 150 h 211"/>
                <a:gd name="T104" fmla="*/ 56 w 240"/>
                <a:gd name="T105" fmla="*/ 158 h 211"/>
                <a:gd name="T106" fmla="*/ 48 w 240"/>
                <a:gd name="T107" fmla="*/ 158 h 211"/>
                <a:gd name="T108" fmla="*/ 48 w 240"/>
                <a:gd name="T109" fmla="*/ 176 h 211"/>
                <a:gd name="T110" fmla="*/ 32 w 240"/>
                <a:gd name="T111" fmla="*/ 185 h 211"/>
                <a:gd name="T112" fmla="*/ 32 w 240"/>
                <a:gd name="T113" fmla="*/ 194 h 211"/>
                <a:gd name="T114" fmla="*/ 32 w 240"/>
                <a:gd name="T115" fmla="*/ 194 h 211"/>
                <a:gd name="T116" fmla="*/ 32 w 240"/>
                <a:gd name="T117" fmla="*/ 194 h 211"/>
                <a:gd name="T118" fmla="*/ 24 w 240"/>
                <a:gd name="T119" fmla="*/ 194 h 211"/>
                <a:gd name="T120" fmla="*/ 32 w 240"/>
                <a:gd name="T121" fmla="*/ 211 h 211"/>
                <a:gd name="T122" fmla="*/ 0 w 240"/>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0"/>
                <a:gd name="T187" fmla="*/ 0 h 211"/>
                <a:gd name="T188" fmla="*/ 240 w 240"/>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0" h="211">
                  <a:moveTo>
                    <a:pt x="0" y="211"/>
                  </a:moveTo>
                  <a:lnTo>
                    <a:pt x="0" y="194"/>
                  </a:lnTo>
                  <a:lnTo>
                    <a:pt x="0" y="185"/>
                  </a:lnTo>
                  <a:lnTo>
                    <a:pt x="16" y="176"/>
                  </a:lnTo>
                  <a:lnTo>
                    <a:pt x="16" y="158"/>
                  </a:lnTo>
                  <a:lnTo>
                    <a:pt x="16" y="150"/>
                  </a:lnTo>
                  <a:lnTo>
                    <a:pt x="24" y="141"/>
                  </a:lnTo>
                  <a:lnTo>
                    <a:pt x="32" y="123"/>
                  </a:lnTo>
                  <a:lnTo>
                    <a:pt x="32" y="114"/>
                  </a:lnTo>
                  <a:lnTo>
                    <a:pt x="48" y="106"/>
                  </a:lnTo>
                  <a:lnTo>
                    <a:pt x="56" y="97"/>
                  </a:lnTo>
                  <a:lnTo>
                    <a:pt x="64" y="79"/>
                  </a:lnTo>
                  <a:lnTo>
                    <a:pt x="64" y="71"/>
                  </a:lnTo>
                  <a:lnTo>
                    <a:pt x="72" y="71"/>
                  </a:lnTo>
                  <a:lnTo>
                    <a:pt x="88" y="62"/>
                  </a:lnTo>
                  <a:lnTo>
                    <a:pt x="96" y="44"/>
                  </a:lnTo>
                  <a:lnTo>
                    <a:pt x="104" y="35"/>
                  </a:lnTo>
                  <a:lnTo>
                    <a:pt x="128" y="35"/>
                  </a:lnTo>
                  <a:lnTo>
                    <a:pt x="136" y="27"/>
                  </a:lnTo>
                  <a:lnTo>
                    <a:pt x="160" y="27"/>
                  </a:lnTo>
                  <a:lnTo>
                    <a:pt x="168" y="27"/>
                  </a:lnTo>
                  <a:lnTo>
                    <a:pt x="192" y="9"/>
                  </a:lnTo>
                  <a:lnTo>
                    <a:pt x="200" y="9"/>
                  </a:lnTo>
                  <a:lnTo>
                    <a:pt x="216" y="9"/>
                  </a:lnTo>
                  <a:lnTo>
                    <a:pt x="224" y="9"/>
                  </a:lnTo>
                  <a:lnTo>
                    <a:pt x="232" y="9"/>
                  </a:lnTo>
                  <a:lnTo>
                    <a:pt x="232" y="0"/>
                  </a:lnTo>
                  <a:lnTo>
                    <a:pt x="240" y="9"/>
                  </a:lnTo>
                  <a:lnTo>
                    <a:pt x="232" y="9"/>
                  </a:lnTo>
                  <a:lnTo>
                    <a:pt x="224" y="9"/>
                  </a:lnTo>
                  <a:lnTo>
                    <a:pt x="216" y="27"/>
                  </a:lnTo>
                  <a:lnTo>
                    <a:pt x="200" y="27"/>
                  </a:lnTo>
                  <a:lnTo>
                    <a:pt x="192" y="27"/>
                  </a:lnTo>
                  <a:lnTo>
                    <a:pt x="168" y="35"/>
                  </a:lnTo>
                  <a:lnTo>
                    <a:pt x="160" y="44"/>
                  </a:lnTo>
                  <a:lnTo>
                    <a:pt x="152" y="44"/>
                  </a:lnTo>
                  <a:lnTo>
                    <a:pt x="136" y="62"/>
                  </a:lnTo>
                  <a:lnTo>
                    <a:pt x="128" y="71"/>
                  </a:lnTo>
                  <a:lnTo>
                    <a:pt x="120" y="79"/>
                  </a:lnTo>
                  <a:lnTo>
                    <a:pt x="104" y="79"/>
                  </a:lnTo>
                  <a:lnTo>
                    <a:pt x="104" y="97"/>
                  </a:lnTo>
                  <a:lnTo>
                    <a:pt x="96" y="97"/>
                  </a:lnTo>
                  <a:lnTo>
                    <a:pt x="88" y="106"/>
                  </a:lnTo>
                  <a:lnTo>
                    <a:pt x="72" y="114"/>
                  </a:lnTo>
                  <a:lnTo>
                    <a:pt x="64" y="123"/>
                  </a:lnTo>
                  <a:lnTo>
                    <a:pt x="64" y="141"/>
                  </a:lnTo>
                  <a:lnTo>
                    <a:pt x="56" y="150"/>
                  </a:lnTo>
                  <a:lnTo>
                    <a:pt x="56" y="158"/>
                  </a:lnTo>
                  <a:lnTo>
                    <a:pt x="48" y="158"/>
                  </a:lnTo>
                  <a:lnTo>
                    <a:pt x="48" y="176"/>
                  </a:lnTo>
                  <a:lnTo>
                    <a:pt x="32" y="185"/>
                  </a:lnTo>
                  <a:lnTo>
                    <a:pt x="32" y="194"/>
                  </a:lnTo>
                  <a:lnTo>
                    <a:pt x="24" y="194"/>
                  </a:lnTo>
                  <a:lnTo>
                    <a:pt x="32" y="211"/>
                  </a:lnTo>
                  <a:lnTo>
                    <a:pt x="0"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54" name="Freeform 908"/>
            <p:cNvSpPr>
              <a:spLocks/>
            </p:cNvSpPr>
            <p:nvPr/>
          </p:nvSpPr>
          <p:spPr bwMode="auto">
            <a:xfrm>
              <a:off x="2859" y="3006"/>
              <a:ext cx="240" cy="211"/>
            </a:xfrm>
            <a:custGeom>
              <a:avLst/>
              <a:gdLst>
                <a:gd name="T0" fmla="*/ 0 w 240"/>
                <a:gd name="T1" fmla="*/ 211 h 211"/>
                <a:gd name="T2" fmla="*/ 0 w 240"/>
                <a:gd name="T3" fmla="*/ 194 h 211"/>
                <a:gd name="T4" fmla="*/ 0 w 240"/>
                <a:gd name="T5" fmla="*/ 194 h 211"/>
                <a:gd name="T6" fmla="*/ 0 w 240"/>
                <a:gd name="T7" fmla="*/ 194 h 211"/>
                <a:gd name="T8" fmla="*/ 0 w 240"/>
                <a:gd name="T9" fmla="*/ 185 h 211"/>
                <a:gd name="T10" fmla="*/ 16 w 240"/>
                <a:gd name="T11" fmla="*/ 176 h 211"/>
                <a:gd name="T12" fmla="*/ 16 w 240"/>
                <a:gd name="T13" fmla="*/ 158 h 211"/>
                <a:gd name="T14" fmla="*/ 16 w 240"/>
                <a:gd name="T15" fmla="*/ 150 h 211"/>
                <a:gd name="T16" fmla="*/ 24 w 240"/>
                <a:gd name="T17" fmla="*/ 141 h 211"/>
                <a:gd name="T18" fmla="*/ 32 w 240"/>
                <a:gd name="T19" fmla="*/ 123 h 211"/>
                <a:gd name="T20" fmla="*/ 32 w 240"/>
                <a:gd name="T21" fmla="*/ 114 h 211"/>
                <a:gd name="T22" fmla="*/ 48 w 240"/>
                <a:gd name="T23" fmla="*/ 106 h 211"/>
                <a:gd name="T24" fmla="*/ 56 w 240"/>
                <a:gd name="T25" fmla="*/ 97 h 211"/>
                <a:gd name="T26" fmla="*/ 64 w 240"/>
                <a:gd name="T27" fmla="*/ 79 h 211"/>
                <a:gd name="T28" fmla="*/ 64 w 240"/>
                <a:gd name="T29" fmla="*/ 71 h 211"/>
                <a:gd name="T30" fmla="*/ 72 w 240"/>
                <a:gd name="T31" fmla="*/ 71 h 211"/>
                <a:gd name="T32" fmla="*/ 88 w 240"/>
                <a:gd name="T33" fmla="*/ 62 h 211"/>
                <a:gd name="T34" fmla="*/ 96 w 240"/>
                <a:gd name="T35" fmla="*/ 44 h 211"/>
                <a:gd name="T36" fmla="*/ 104 w 240"/>
                <a:gd name="T37" fmla="*/ 35 h 211"/>
                <a:gd name="T38" fmla="*/ 128 w 240"/>
                <a:gd name="T39" fmla="*/ 35 h 211"/>
                <a:gd name="T40" fmla="*/ 136 w 240"/>
                <a:gd name="T41" fmla="*/ 27 h 211"/>
                <a:gd name="T42" fmla="*/ 160 w 240"/>
                <a:gd name="T43" fmla="*/ 27 h 211"/>
                <a:gd name="T44" fmla="*/ 168 w 240"/>
                <a:gd name="T45" fmla="*/ 27 h 211"/>
                <a:gd name="T46" fmla="*/ 192 w 240"/>
                <a:gd name="T47" fmla="*/ 9 h 211"/>
                <a:gd name="T48" fmla="*/ 200 w 240"/>
                <a:gd name="T49" fmla="*/ 9 h 211"/>
                <a:gd name="T50" fmla="*/ 216 w 240"/>
                <a:gd name="T51" fmla="*/ 9 h 211"/>
                <a:gd name="T52" fmla="*/ 224 w 240"/>
                <a:gd name="T53" fmla="*/ 9 h 211"/>
                <a:gd name="T54" fmla="*/ 232 w 240"/>
                <a:gd name="T55" fmla="*/ 9 h 211"/>
                <a:gd name="T56" fmla="*/ 232 w 240"/>
                <a:gd name="T57" fmla="*/ 9 h 211"/>
                <a:gd name="T58" fmla="*/ 232 w 240"/>
                <a:gd name="T59" fmla="*/ 0 h 211"/>
                <a:gd name="T60" fmla="*/ 240 w 240"/>
                <a:gd name="T61" fmla="*/ 9 h 211"/>
                <a:gd name="T62" fmla="*/ 232 w 240"/>
                <a:gd name="T63" fmla="*/ 9 h 211"/>
                <a:gd name="T64" fmla="*/ 232 w 240"/>
                <a:gd name="T65" fmla="*/ 9 h 211"/>
                <a:gd name="T66" fmla="*/ 224 w 240"/>
                <a:gd name="T67" fmla="*/ 9 h 211"/>
                <a:gd name="T68" fmla="*/ 224 w 240"/>
                <a:gd name="T69" fmla="*/ 9 h 211"/>
                <a:gd name="T70" fmla="*/ 216 w 240"/>
                <a:gd name="T71" fmla="*/ 27 h 211"/>
                <a:gd name="T72" fmla="*/ 200 w 240"/>
                <a:gd name="T73" fmla="*/ 27 h 211"/>
                <a:gd name="T74" fmla="*/ 192 w 240"/>
                <a:gd name="T75" fmla="*/ 27 h 211"/>
                <a:gd name="T76" fmla="*/ 168 w 240"/>
                <a:gd name="T77" fmla="*/ 35 h 211"/>
                <a:gd name="T78" fmla="*/ 160 w 240"/>
                <a:gd name="T79" fmla="*/ 44 h 211"/>
                <a:gd name="T80" fmla="*/ 152 w 240"/>
                <a:gd name="T81" fmla="*/ 44 h 211"/>
                <a:gd name="T82" fmla="*/ 136 w 240"/>
                <a:gd name="T83" fmla="*/ 62 h 211"/>
                <a:gd name="T84" fmla="*/ 128 w 240"/>
                <a:gd name="T85" fmla="*/ 71 h 211"/>
                <a:gd name="T86" fmla="*/ 120 w 240"/>
                <a:gd name="T87" fmla="*/ 79 h 211"/>
                <a:gd name="T88" fmla="*/ 104 w 240"/>
                <a:gd name="T89" fmla="*/ 79 h 211"/>
                <a:gd name="T90" fmla="*/ 104 w 240"/>
                <a:gd name="T91" fmla="*/ 97 h 211"/>
                <a:gd name="T92" fmla="*/ 96 w 240"/>
                <a:gd name="T93" fmla="*/ 97 h 211"/>
                <a:gd name="T94" fmla="*/ 88 w 240"/>
                <a:gd name="T95" fmla="*/ 106 h 211"/>
                <a:gd name="T96" fmla="*/ 72 w 240"/>
                <a:gd name="T97" fmla="*/ 114 h 211"/>
                <a:gd name="T98" fmla="*/ 64 w 240"/>
                <a:gd name="T99" fmla="*/ 123 h 211"/>
                <a:gd name="T100" fmla="*/ 64 w 240"/>
                <a:gd name="T101" fmla="*/ 141 h 211"/>
                <a:gd name="T102" fmla="*/ 56 w 240"/>
                <a:gd name="T103" fmla="*/ 150 h 211"/>
                <a:gd name="T104" fmla="*/ 56 w 240"/>
                <a:gd name="T105" fmla="*/ 158 h 211"/>
                <a:gd name="T106" fmla="*/ 48 w 240"/>
                <a:gd name="T107" fmla="*/ 158 h 211"/>
                <a:gd name="T108" fmla="*/ 48 w 240"/>
                <a:gd name="T109" fmla="*/ 176 h 211"/>
                <a:gd name="T110" fmla="*/ 32 w 240"/>
                <a:gd name="T111" fmla="*/ 185 h 211"/>
                <a:gd name="T112" fmla="*/ 32 w 240"/>
                <a:gd name="T113" fmla="*/ 194 h 211"/>
                <a:gd name="T114" fmla="*/ 32 w 240"/>
                <a:gd name="T115" fmla="*/ 194 h 211"/>
                <a:gd name="T116" fmla="*/ 32 w 240"/>
                <a:gd name="T117" fmla="*/ 194 h 211"/>
                <a:gd name="T118" fmla="*/ 24 w 240"/>
                <a:gd name="T119" fmla="*/ 194 h 211"/>
                <a:gd name="T120" fmla="*/ 32 w 240"/>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0"/>
                <a:gd name="T184" fmla="*/ 0 h 211"/>
                <a:gd name="T185" fmla="*/ 240 w 240"/>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0" h="211">
                  <a:moveTo>
                    <a:pt x="0" y="211"/>
                  </a:moveTo>
                  <a:lnTo>
                    <a:pt x="0" y="194"/>
                  </a:lnTo>
                  <a:lnTo>
                    <a:pt x="0" y="185"/>
                  </a:lnTo>
                  <a:lnTo>
                    <a:pt x="16" y="176"/>
                  </a:lnTo>
                  <a:lnTo>
                    <a:pt x="16" y="158"/>
                  </a:lnTo>
                  <a:lnTo>
                    <a:pt x="16" y="150"/>
                  </a:lnTo>
                  <a:lnTo>
                    <a:pt x="24" y="141"/>
                  </a:lnTo>
                  <a:lnTo>
                    <a:pt x="32" y="123"/>
                  </a:lnTo>
                  <a:lnTo>
                    <a:pt x="32" y="114"/>
                  </a:lnTo>
                  <a:lnTo>
                    <a:pt x="48" y="106"/>
                  </a:lnTo>
                  <a:lnTo>
                    <a:pt x="56" y="97"/>
                  </a:lnTo>
                  <a:lnTo>
                    <a:pt x="64" y="79"/>
                  </a:lnTo>
                  <a:lnTo>
                    <a:pt x="64" y="71"/>
                  </a:lnTo>
                  <a:lnTo>
                    <a:pt x="72" y="71"/>
                  </a:lnTo>
                  <a:lnTo>
                    <a:pt x="88" y="62"/>
                  </a:lnTo>
                  <a:lnTo>
                    <a:pt x="96" y="44"/>
                  </a:lnTo>
                  <a:lnTo>
                    <a:pt x="104" y="35"/>
                  </a:lnTo>
                  <a:lnTo>
                    <a:pt x="128" y="35"/>
                  </a:lnTo>
                  <a:lnTo>
                    <a:pt x="136" y="27"/>
                  </a:lnTo>
                  <a:lnTo>
                    <a:pt x="160" y="27"/>
                  </a:lnTo>
                  <a:lnTo>
                    <a:pt x="168" y="27"/>
                  </a:lnTo>
                  <a:lnTo>
                    <a:pt x="192" y="9"/>
                  </a:lnTo>
                  <a:lnTo>
                    <a:pt x="200" y="9"/>
                  </a:lnTo>
                  <a:lnTo>
                    <a:pt x="216" y="9"/>
                  </a:lnTo>
                  <a:lnTo>
                    <a:pt x="224" y="9"/>
                  </a:lnTo>
                  <a:lnTo>
                    <a:pt x="232" y="9"/>
                  </a:lnTo>
                  <a:lnTo>
                    <a:pt x="232" y="0"/>
                  </a:lnTo>
                  <a:lnTo>
                    <a:pt x="240" y="9"/>
                  </a:lnTo>
                  <a:lnTo>
                    <a:pt x="232" y="9"/>
                  </a:lnTo>
                  <a:lnTo>
                    <a:pt x="224" y="9"/>
                  </a:lnTo>
                  <a:lnTo>
                    <a:pt x="216" y="27"/>
                  </a:lnTo>
                  <a:lnTo>
                    <a:pt x="200" y="27"/>
                  </a:lnTo>
                  <a:lnTo>
                    <a:pt x="192" y="27"/>
                  </a:lnTo>
                  <a:lnTo>
                    <a:pt x="168" y="35"/>
                  </a:lnTo>
                  <a:lnTo>
                    <a:pt x="160" y="44"/>
                  </a:lnTo>
                  <a:lnTo>
                    <a:pt x="152" y="44"/>
                  </a:lnTo>
                  <a:lnTo>
                    <a:pt x="136" y="62"/>
                  </a:lnTo>
                  <a:lnTo>
                    <a:pt x="128" y="71"/>
                  </a:lnTo>
                  <a:lnTo>
                    <a:pt x="120" y="79"/>
                  </a:lnTo>
                  <a:lnTo>
                    <a:pt x="104" y="79"/>
                  </a:lnTo>
                  <a:lnTo>
                    <a:pt x="104" y="97"/>
                  </a:lnTo>
                  <a:lnTo>
                    <a:pt x="96" y="97"/>
                  </a:lnTo>
                  <a:lnTo>
                    <a:pt x="88" y="106"/>
                  </a:lnTo>
                  <a:lnTo>
                    <a:pt x="72" y="114"/>
                  </a:lnTo>
                  <a:lnTo>
                    <a:pt x="64" y="123"/>
                  </a:lnTo>
                  <a:lnTo>
                    <a:pt x="64" y="141"/>
                  </a:lnTo>
                  <a:lnTo>
                    <a:pt x="56" y="150"/>
                  </a:lnTo>
                  <a:lnTo>
                    <a:pt x="56" y="158"/>
                  </a:lnTo>
                  <a:lnTo>
                    <a:pt x="48" y="158"/>
                  </a:lnTo>
                  <a:lnTo>
                    <a:pt x="48" y="176"/>
                  </a:lnTo>
                  <a:lnTo>
                    <a:pt x="32" y="185"/>
                  </a:lnTo>
                  <a:lnTo>
                    <a:pt x="32" y="194"/>
                  </a:lnTo>
                  <a:lnTo>
                    <a:pt x="24" y="194"/>
                  </a:lnTo>
                  <a:lnTo>
                    <a:pt x="32"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55" name="Freeform 909"/>
            <p:cNvSpPr>
              <a:spLocks/>
            </p:cNvSpPr>
            <p:nvPr/>
          </p:nvSpPr>
          <p:spPr bwMode="auto">
            <a:xfrm>
              <a:off x="2675" y="2962"/>
              <a:ext cx="200" cy="255"/>
            </a:xfrm>
            <a:custGeom>
              <a:avLst/>
              <a:gdLst>
                <a:gd name="T0" fmla="*/ 152 w 200"/>
                <a:gd name="T1" fmla="*/ 255 h 255"/>
                <a:gd name="T2" fmla="*/ 144 w 200"/>
                <a:gd name="T3" fmla="*/ 238 h 255"/>
                <a:gd name="T4" fmla="*/ 144 w 200"/>
                <a:gd name="T5" fmla="*/ 238 h 255"/>
                <a:gd name="T6" fmla="*/ 144 w 200"/>
                <a:gd name="T7" fmla="*/ 238 h 255"/>
                <a:gd name="T8" fmla="*/ 144 w 200"/>
                <a:gd name="T9" fmla="*/ 229 h 255"/>
                <a:gd name="T10" fmla="*/ 144 w 200"/>
                <a:gd name="T11" fmla="*/ 229 h 255"/>
                <a:gd name="T12" fmla="*/ 144 w 200"/>
                <a:gd name="T13" fmla="*/ 220 h 255"/>
                <a:gd name="T14" fmla="*/ 144 w 200"/>
                <a:gd name="T15" fmla="*/ 202 h 255"/>
                <a:gd name="T16" fmla="*/ 136 w 200"/>
                <a:gd name="T17" fmla="*/ 194 h 255"/>
                <a:gd name="T18" fmla="*/ 136 w 200"/>
                <a:gd name="T19" fmla="*/ 194 h 255"/>
                <a:gd name="T20" fmla="*/ 136 w 200"/>
                <a:gd name="T21" fmla="*/ 185 h 255"/>
                <a:gd name="T22" fmla="*/ 120 w 200"/>
                <a:gd name="T23" fmla="*/ 167 h 255"/>
                <a:gd name="T24" fmla="*/ 120 w 200"/>
                <a:gd name="T25" fmla="*/ 158 h 255"/>
                <a:gd name="T26" fmla="*/ 112 w 200"/>
                <a:gd name="T27" fmla="*/ 150 h 255"/>
                <a:gd name="T28" fmla="*/ 112 w 200"/>
                <a:gd name="T29" fmla="*/ 150 h 255"/>
                <a:gd name="T30" fmla="*/ 112 w 200"/>
                <a:gd name="T31" fmla="*/ 150 h 255"/>
                <a:gd name="T32" fmla="*/ 104 w 200"/>
                <a:gd name="T33" fmla="*/ 123 h 255"/>
                <a:gd name="T34" fmla="*/ 88 w 200"/>
                <a:gd name="T35" fmla="*/ 115 h 255"/>
                <a:gd name="T36" fmla="*/ 80 w 200"/>
                <a:gd name="T37" fmla="*/ 106 h 255"/>
                <a:gd name="T38" fmla="*/ 72 w 200"/>
                <a:gd name="T39" fmla="*/ 88 h 255"/>
                <a:gd name="T40" fmla="*/ 56 w 200"/>
                <a:gd name="T41" fmla="*/ 79 h 255"/>
                <a:gd name="T42" fmla="*/ 48 w 200"/>
                <a:gd name="T43" fmla="*/ 71 h 255"/>
                <a:gd name="T44" fmla="*/ 40 w 200"/>
                <a:gd name="T45" fmla="*/ 53 h 255"/>
                <a:gd name="T46" fmla="*/ 40 w 200"/>
                <a:gd name="T47" fmla="*/ 44 h 255"/>
                <a:gd name="T48" fmla="*/ 32 w 200"/>
                <a:gd name="T49" fmla="*/ 35 h 255"/>
                <a:gd name="T50" fmla="*/ 16 w 200"/>
                <a:gd name="T51" fmla="*/ 27 h 255"/>
                <a:gd name="T52" fmla="*/ 8 w 200"/>
                <a:gd name="T53" fmla="*/ 9 h 255"/>
                <a:gd name="T54" fmla="*/ 8 w 200"/>
                <a:gd name="T55" fmla="*/ 9 h 255"/>
                <a:gd name="T56" fmla="*/ 8 w 200"/>
                <a:gd name="T57" fmla="*/ 9 h 255"/>
                <a:gd name="T58" fmla="*/ 0 w 200"/>
                <a:gd name="T59" fmla="*/ 0 h 255"/>
                <a:gd name="T60" fmla="*/ 8 w 200"/>
                <a:gd name="T61" fmla="*/ 9 h 255"/>
                <a:gd name="T62" fmla="*/ 8 w 200"/>
                <a:gd name="T63" fmla="*/ 9 h 255"/>
                <a:gd name="T64" fmla="*/ 8 w 200"/>
                <a:gd name="T65" fmla="*/ 9 h 255"/>
                <a:gd name="T66" fmla="*/ 8 w 200"/>
                <a:gd name="T67" fmla="*/ 9 h 255"/>
                <a:gd name="T68" fmla="*/ 16 w 200"/>
                <a:gd name="T69" fmla="*/ 9 h 255"/>
                <a:gd name="T70" fmla="*/ 32 w 200"/>
                <a:gd name="T71" fmla="*/ 9 h 255"/>
                <a:gd name="T72" fmla="*/ 40 w 200"/>
                <a:gd name="T73" fmla="*/ 27 h 255"/>
                <a:gd name="T74" fmla="*/ 48 w 200"/>
                <a:gd name="T75" fmla="*/ 27 h 255"/>
                <a:gd name="T76" fmla="*/ 56 w 200"/>
                <a:gd name="T77" fmla="*/ 27 h 255"/>
                <a:gd name="T78" fmla="*/ 72 w 200"/>
                <a:gd name="T79" fmla="*/ 35 h 255"/>
                <a:gd name="T80" fmla="*/ 80 w 200"/>
                <a:gd name="T81" fmla="*/ 44 h 255"/>
                <a:gd name="T82" fmla="*/ 88 w 200"/>
                <a:gd name="T83" fmla="*/ 44 h 255"/>
                <a:gd name="T84" fmla="*/ 104 w 200"/>
                <a:gd name="T85" fmla="*/ 53 h 255"/>
                <a:gd name="T86" fmla="*/ 112 w 200"/>
                <a:gd name="T87" fmla="*/ 71 h 255"/>
                <a:gd name="T88" fmla="*/ 120 w 200"/>
                <a:gd name="T89" fmla="*/ 71 h 255"/>
                <a:gd name="T90" fmla="*/ 136 w 200"/>
                <a:gd name="T91" fmla="*/ 79 h 255"/>
                <a:gd name="T92" fmla="*/ 136 w 200"/>
                <a:gd name="T93" fmla="*/ 88 h 255"/>
                <a:gd name="T94" fmla="*/ 144 w 200"/>
                <a:gd name="T95" fmla="*/ 106 h 255"/>
                <a:gd name="T96" fmla="*/ 152 w 200"/>
                <a:gd name="T97" fmla="*/ 115 h 255"/>
                <a:gd name="T98" fmla="*/ 152 w 200"/>
                <a:gd name="T99" fmla="*/ 141 h 255"/>
                <a:gd name="T100" fmla="*/ 168 w 200"/>
                <a:gd name="T101" fmla="*/ 150 h 255"/>
                <a:gd name="T102" fmla="*/ 176 w 200"/>
                <a:gd name="T103" fmla="*/ 158 h 255"/>
                <a:gd name="T104" fmla="*/ 176 w 200"/>
                <a:gd name="T105" fmla="*/ 185 h 255"/>
                <a:gd name="T106" fmla="*/ 176 w 200"/>
                <a:gd name="T107" fmla="*/ 194 h 255"/>
                <a:gd name="T108" fmla="*/ 184 w 200"/>
                <a:gd name="T109" fmla="*/ 202 h 255"/>
                <a:gd name="T110" fmla="*/ 184 w 200"/>
                <a:gd name="T111" fmla="*/ 220 h 255"/>
                <a:gd name="T112" fmla="*/ 184 w 200"/>
                <a:gd name="T113" fmla="*/ 229 h 255"/>
                <a:gd name="T114" fmla="*/ 184 w 200"/>
                <a:gd name="T115" fmla="*/ 238 h 255"/>
                <a:gd name="T116" fmla="*/ 184 w 200"/>
                <a:gd name="T117" fmla="*/ 238 h 255"/>
                <a:gd name="T118" fmla="*/ 184 w 200"/>
                <a:gd name="T119" fmla="*/ 238 h 255"/>
                <a:gd name="T120" fmla="*/ 200 w 200"/>
                <a:gd name="T121" fmla="*/ 255 h 255"/>
                <a:gd name="T122" fmla="*/ 152 w 200"/>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0"/>
                <a:gd name="T187" fmla="*/ 0 h 255"/>
                <a:gd name="T188" fmla="*/ 200 w 200"/>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0" h="255">
                  <a:moveTo>
                    <a:pt x="152" y="255"/>
                  </a:moveTo>
                  <a:lnTo>
                    <a:pt x="144" y="238"/>
                  </a:lnTo>
                  <a:lnTo>
                    <a:pt x="144" y="229"/>
                  </a:lnTo>
                  <a:lnTo>
                    <a:pt x="144" y="220"/>
                  </a:lnTo>
                  <a:lnTo>
                    <a:pt x="144" y="202"/>
                  </a:lnTo>
                  <a:lnTo>
                    <a:pt x="136" y="194"/>
                  </a:lnTo>
                  <a:lnTo>
                    <a:pt x="136" y="185"/>
                  </a:lnTo>
                  <a:lnTo>
                    <a:pt x="120" y="167"/>
                  </a:lnTo>
                  <a:lnTo>
                    <a:pt x="120" y="158"/>
                  </a:lnTo>
                  <a:lnTo>
                    <a:pt x="112" y="150"/>
                  </a:lnTo>
                  <a:lnTo>
                    <a:pt x="104" y="123"/>
                  </a:lnTo>
                  <a:lnTo>
                    <a:pt x="88" y="115"/>
                  </a:lnTo>
                  <a:lnTo>
                    <a:pt x="80" y="106"/>
                  </a:lnTo>
                  <a:lnTo>
                    <a:pt x="72" y="88"/>
                  </a:lnTo>
                  <a:lnTo>
                    <a:pt x="56" y="79"/>
                  </a:lnTo>
                  <a:lnTo>
                    <a:pt x="48" y="71"/>
                  </a:lnTo>
                  <a:lnTo>
                    <a:pt x="40" y="53"/>
                  </a:lnTo>
                  <a:lnTo>
                    <a:pt x="40" y="44"/>
                  </a:lnTo>
                  <a:lnTo>
                    <a:pt x="32" y="35"/>
                  </a:lnTo>
                  <a:lnTo>
                    <a:pt x="16" y="27"/>
                  </a:lnTo>
                  <a:lnTo>
                    <a:pt x="8" y="9"/>
                  </a:lnTo>
                  <a:lnTo>
                    <a:pt x="0" y="0"/>
                  </a:lnTo>
                  <a:lnTo>
                    <a:pt x="8" y="9"/>
                  </a:lnTo>
                  <a:lnTo>
                    <a:pt x="16" y="9"/>
                  </a:lnTo>
                  <a:lnTo>
                    <a:pt x="32" y="9"/>
                  </a:lnTo>
                  <a:lnTo>
                    <a:pt x="40" y="27"/>
                  </a:lnTo>
                  <a:lnTo>
                    <a:pt x="48" y="27"/>
                  </a:lnTo>
                  <a:lnTo>
                    <a:pt x="56" y="27"/>
                  </a:lnTo>
                  <a:lnTo>
                    <a:pt x="72" y="35"/>
                  </a:lnTo>
                  <a:lnTo>
                    <a:pt x="80" y="44"/>
                  </a:lnTo>
                  <a:lnTo>
                    <a:pt x="88" y="44"/>
                  </a:lnTo>
                  <a:lnTo>
                    <a:pt x="104" y="53"/>
                  </a:lnTo>
                  <a:lnTo>
                    <a:pt x="112" y="71"/>
                  </a:lnTo>
                  <a:lnTo>
                    <a:pt x="120" y="71"/>
                  </a:lnTo>
                  <a:lnTo>
                    <a:pt x="136" y="79"/>
                  </a:lnTo>
                  <a:lnTo>
                    <a:pt x="136" y="88"/>
                  </a:lnTo>
                  <a:lnTo>
                    <a:pt x="144" y="106"/>
                  </a:lnTo>
                  <a:lnTo>
                    <a:pt x="152" y="115"/>
                  </a:lnTo>
                  <a:lnTo>
                    <a:pt x="152" y="141"/>
                  </a:lnTo>
                  <a:lnTo>
                    <a:pt x="168" y="150"/>
                  </a:lnTo>
                  <a:lnTo>
                    <a:pt x="176" y="158"/>
                  </a:lnTo>
                  <a:lnTo>
                    <a:pt x="176" y="185"/>
                  </a:lnTo>
                  <a:lnTo>
                    <a:pt x="176" y="194"/>
                  </a:lnTo>
                  <a:lnTo>
                    <a:pt x="184" y="202"/>
                  </a:lnTo>
                  <a:lnTo>
                    <a:pt x="184" y="220"/>
                  </a:lnTo>
                  <a:lnTo>
                    <a:pt x="184" y="229"/>
                  </a:lnTo>
                  <a:lnTo>
                    <a:pt x="184" y="238"/>
                  </a:lnTo>
                  <a:lnTo>
                    <a:pt x="200" y="255"/>
                  </a:lnTo>
                  <a:lnTo>
                    <a:pt x="152"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56" name="Freeform 910"/>
            <p:cNvSpPr>
              <a:spLocks/>
            </p:cNvSpPr>
            <p:nvPr/>
          </p:nvSpPr>
          <p:spPr bwMode="auto">
            <a:xfrm>
              <a:off x="2675" y="2962"/>
              <a:ext cx="200" cy="255"/>
            </a:xfrm>
            <a:custGeom>
              <a:avLst/>
              <a:gdLst>
                <a:gd name="T0" fmla="*/ 152 w 200"/>
                <a:gd name="T1" fmla="*/ 255 h 255"/>
                <a:gd name="T2" fmla="*/ 144 w 200"/>
                <a:gd name="T3" fmla="*/ 238 h 255"/>
                <a:gd name="T4" fmla="*/ 144 w 200"/>
                <a:gd name="T5" fmla="*/ 238 h 255"/>
                <a:gd name="T6" fmla="*/ 144 w 200"/>
                <a:gd name="T7" fmla="*/ 238 h 255"/>
                <a:gd name="T8" fmla="*/ 144 w 200"/>
                <a:gd name="T9" fmla="*/ 229 h 255"/>
                <a:gd name="T10" fmla="*/ 144 w 200"/>
                <a:gd name="T11" fmla="*/ 229 h 255"/>
                <a:gd name="T12" fmla="*/ 144 w 200"/>
                <a:gd name="T13" fmla="*/ 220 h 255"/>
                <a:gd name="T14" fmla="*/ 144 w 200"/>
                <a:gd name="T15" fmla="*/ 202 h 255"/>
                <a:gd name="T16" fmla="*/ 136 w 200"/>
                <a:gd name="T17" fmla="*/ 194 h 255"/>
                <a:gd name="T18" fmla="*/ 136 w 200"/>
                <a:gd name="T19" fmla="*/ 194 h 255"/>
                <a:gd name="T20" fmla="*/ 136 w 200"/>
                <a:gd name="T21" fmla="*/ 185 h 255"/>
                <a:gd name="T22" fmla="*/ 120 w 200"/>
                <a:gd name="T23" fmla="*/ 167 h 255"/>
                <a:gd name="T24" fmla="*/ 120 w 200"/>
                <a:gd name="T25" fmla="*/ 158 h 255"/>
                <a:gd name="T26" fmla="*/ 112 w 200"/>
                <a:gd name="T27" fmla="*/ 150 h 255"/>
                <a:gd name="T28" fmla="*/ 112 w 200"/>
                <a:gd name="T29" fmla="*/ 150 h 255"/>
                <a:gd name="T30" fmla="*/ 112 w 200"/>
                <a:gd name="T31" fmla="*/ 150 h 255"/>
                <a:gd name="T32" fmla="*/ 104 w 200"/>
                <a:gd name="T33" fmla="*/ 123 h 255"/>
                <a:gd name="T34" fmla="*/ 88 w 200"/>
                <a:gd name="T35" fmla="*/ 115 h 255"/>
                <a:gd name="T36" fmla="*/ 80 w 200"/>
                <a:gd name="T37" fmla="*/ 106 h 255"/>
                <a:gd name="T38" fmla="*/ 72 w 200"/>
                <a:gd name="T39" fmla="*/ 88 h 255"/>
                <a:gd name="T40" fmla="*/ 56 w 200"/>
                <a:gd name="T41" fmla="*/ 79 h 255"/>
                <a:gd name="T42" fmla="*/ 48 w 200"/>
                <a:gd name="T43" fmla="*/ 71 h 255"/>
                <a:gd name="T44" fmla="*/ 40 w 200"/>
                <a:gd name="T45" fmla="*/ 53 h 255"/>
                <a:gd name="T46" fmla="*/ 40 w 200"/>
                <a:gd name="T47" fmla="*/ 44 h 255"/>
                <a:gd name="T48" fmla="*/ 32 w 200"/>
                <a:gd name="T49" fmla="*/ 35 h 255"/>
                <a:gd name="T50" fmla="*/ 16 w 200"/>
                <a:gd name="T51" fmla="*/ 27 h 255"/>
                <a:gd name="T52" fmla="*/ 8 w 200"/>
                <a:gd name="T53" fmla="*/ 9 h 255"/>
                <a:gd name="T54" fmla="*/ 8 w 200"/>
                <a:gd name="T55" fmla="*/ 9 h 255"/>
                <a:gd name="T56" fmla="*/ 8 w 200"/>
                <a:gd name="T57" fmla="*/ 9 h 255"/>
                <a:gd name="T58" fmla="*/ 0 w 200"/>
                <a:gd name="T59" fmla="*/ 0 h 255"/>
                <a:gd name="T60" fmla="*/ 8 w 200"/>
                <a:gd name="T61" fmla="*/ 9 h 255"/>
                <a:gd name="T62" fmla="*/ 8 w 200"/>
                <a:gd name="T63" fmla="*/ 9 h 255"/>
                <a:gd name="T64" fmla="*/ 8 w 200"/>
                <a:gd name="T65" fmla="*/ 9 h 255"/>
                <a:gd name="T66" fmla="*/ 8 w 200"/>
                <a:gd name="T67" fmla="*/ 9 h 255"/>
                <a:gd name="T68" fmla="*/ 16 w 200"/>
                <a:gd name="T69" fmla="*/ 9 h 255"/>
                <a:gd name="T70" fmla="*/ 32 w 200"/>
                <a:gd name="T71" fmla="*/ 9 h 255"/>
                <a:gd name="T72" fmla="*/ 40 w 200"/>
                <a:gd name="T73" fmla="*/ 27 h 255"/>
                <a:gd name="T74" fmla="*/ 48 w 200"/>
                <a:gd name="T75" fmla="*/ 27 h 255"/>
                <a:gd name="T76" fmla="*/ 56 w 200"/>
                <a:gd name="T77" fmla="*/ 27 h 255"/>
                <a:gd name="T78" fmla="*/ 72 w 200"/>
                <a:gd name="T79" fmla="*/ 35 h 255"/>
                <a:gd name="T80" fmla="*/ 80 w 200"/>
                <a:gd name="T81" fmla="*/ 44 h 255"/>
                <a:gd name="T82" fmla="*/ 88 w 200"/>
                <a:gd name="T83" fmla="*/ 44 h 255"/>
                <a:gd name="T84" fmla="*/ 104 w 200"/>
                <a:gd name="T85" fmla="*/ 53 h 255"/>
                <a:gd name="T86" fmla="*/ 112 w 200"/>
                <a:gd name="T87" fmla="*/ 71 h 255"/>
                <a:gd name="T88" fmla="*/ 120 w 200"/>
                <a:gd name="T89" fmla="*/ 71 h 255"/>
                <a:gd name="T90" fmla="*/ 136 w 200"/>
                <a:gd name="T91" fmla="*/ 79 h 255"/>
                <a:gd name="T92" fmla="*/ 136 w 200"/>
                <a:gd name="T93" fmla="*/ 88 h 255"/>
                <a:gd name="T94" fmla="*/ 144 w 200"/>
                <a:gd name="T95" fmla="*/ 106 h 255"/>
                <a:gd name="T96" fmla="*/ 152 w 200"/>
                <a:gd name="T97" fmla="*/ 115 h 255"/>
                <a:gd name="T98" fmla="*/ 152 w 200"/>
                <a:gd name="T99" fmla="*/ 141 h 255"/>
                <a:gd name="T100" fmla="*/ 168 w 200"/>
                <a:gd name="T101" fmla="*/ 150 h 255"/>
                <a:gd name="T102" fmla="*/ 176 w 200"/>
                <a:gd name="T103" fmla="*/ 158 h 255"/>
                <a:gd name="T104" fmla="*/ 176 w 200"/>
                <a:gd name="T105" fmla="*/ 185 h 255"/>
                <a:gd name="T106" fmla="*/ 176 w 200"/>
                <a:gd name="T107" fmla="*/ 194 h 255"/>
                <a:gd name="T108" fmla="*/ 184 w 200"/>
                <a:gd name="T109" fmla="*/ 202 h 255"/>
                <a:gd name="T110" fmla="*/ 184 w 200"/>
                <a:gd name="T111" fmla="*/ 220 h 255"/>
                <a:gd name="T112" fmla="*/ 184 w 200"/>
                <a:gd name="T113" fmla="*/ 229 h 255"/>
                <a:gd name="T114" fmla="*/ 184 w 200"/>
                <a:gd name="T115" fmla="*/ 238 h 255"/>
                <a:gd name="T116" fmla="*/ 184 w 200"/>
                <a:gd name="T117" fmla="*/ 238 h 255"/>
                <a:gd name="T118" fmla="*/ 184 w 200"/>
                <a:gd name="T119" fmla="*/ 238 h 255"/>
                <a:gd name="T120" fmla="*/ 200 w 200"/>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0"/>
                <a:gd name="T184" fmla="*/ 0 h 255"/>
                <a:gd name="T185" fmla="*/ 200 w 200"/>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0" h="255">
                  <a:moveTo>
                    <a:pt x="152" y="255"/>
                  </a:moveTo>
                  <a:lnTo>
                    <a:pt x="144" y="238"/>
                  </a:lnTo>
                  <a:lnTo>
                    <a:pt x="144" y="229"/>
                  </a:lnTo>
                  <a:lnTo>
                    <a:pt x="144" y="220"/>
                  </a:lnTo>
                  <a:lnTo>
                    <a:pt x="144" y="202"/>
                  </a:lnTo>
                  <a:lnTo>
                    <a:pt x="136" y="194"/>
                  </a:lnTo>
                  <a:lnTo>
                    <a:pt x="136" y="185"/>
                  </a:lnTo>
                  <a:lnTo>
                    <a:pt x="120" y="167"/>
                  </a:lnTo>
                  <a:lnTo>
                    <a:pt x="120" y="158"/>
                  </a:lnTo>
                  <a:lnTo>
                    <a:pt x="112" y="150"/>
                  </a:lnTo>
                  <a:lnTo>
                    <a:pt x="104" y="123"/>
                  </a:lnTo>
                  <a:lnTo>
                    <a:pt x="88" y="115"/>
                  </a:lnTo>
                  <a:lnTo>
                    <a:pt x="80" y="106"/>
                  </a:lnTo>
                  <a:lnTo>
                    <a:pt x="72" y="88"/>
                  </a:lnTo>
                  <a:lnTo>
                    <a:pt x="56" y="79"/>
                  </a:lnTo>
                  <a:lnTo>
                    <a:pt x="48" y="71"/>
                  </a:lnTo>
                  <a:lnTo>
                    <a:pt x="40" y="53"/>
                  </a:lnTo>
                  <a:lnTo>
                    <a:pt x="40" y="44"/>
                  </a:lnTo>
                  <a:lnTo>
                    <a:pt x="32" y="35"/>
                  </a:lnTo>
                  <a:lnTo>
                    <a:pt x="16" y="27"/>
                  </a:lnTo>
                  <a:lnTo>
                    <a:pt x="8" y="9"/>
                  </a:lnTo>
                  <a:lnTo>
                    <a:pt x="0" y="0"/>
                  </a:lnTo>
                  <a:lnTo>
                    <a:pt x="8" y="9"/>
                  </a:lnTo>
                  <a:lnTo>
                    <a:pt x="16" y="9"/>
                  </a:lnTo>
                  <a:lnTo>
                    <a:pt x="32" y="9"/>
                  </a:lnTo>
                  <a:lnTo>
                    <a:pt x="40" y="27"/>
                  </a:lnTo>
                  <a:lnTo>
                    <a:pt x="48" y="27"/>
                  </a:lnTo>
                  <a:lnTo>
                    <a:pt x="56" y="27"/>
                  </a:lnTo>
                  <a:lnTo>
                    <a:pt x="72" y="35"/>
                  </a:lnTo>
                  <a:lnTo>
                    <a:pt x="80" y="44"/>
                  </a:lnTo>
                  <a:lnTo>
                    <a:pt x="88" y="44"/>
                  </a:lnTo>
                  <a:lnTo>
                    <a:pt x="104" y="53"/>
                  </a:lnTo>
                  <a:lnTo>
                    <a:pt x="112" y="71"/>
                  </a:lnTo>
                  <a:lnTo>
                    <a:pt x="120" y="71"/>
                  </a:lnTo>
                  <a:lnTo>
                    <a:pt x="136" y="79"/>
                  </a:lnTo>
                  <a:lnTo>
                    <a:pt x="136" y="88"/>
                  </a:lnTo>
                  <a:lnTo>
                    <a:pt x="144" y="106"/>
                  </a:lnTo>
                  <a:lnTo>
                    <a:pt x="152" y="115"/>
                  </a:lnTo>
                  <a:lnTo>
                    <a:pt x="152" y="141"/>
                  </a:lnTo>
                  <a:lnTo>
                    <a:pt x="168" y="150"/>
                  </a:lnTo>
                  <a:lnTo>
                    <a:pt x="176" y="158"/>
                  </a:lnTo>
                  <a:lnTo>
                    <a:pt x="176" y="185"/>
                  </a:lnTo>
                  <a:lnTo>
                    <a:pt x="176" y="194"/>
                  </a:lnTo>
                  <a:lnTo>
                    <a:pt x="184" y="202"/>
                  </a:lnTo>
                  <a:lnTo>
                    <a:pt x="184" y="220"/>
                  </a:lnTo>
                  <a:lnTo>
                    <a:pt x="184" y="229"/>
                  </a:lnTo>
                  <a:lnTo>
                    <a:pt x="184" y="238"/>
                  </a:lnTo>
                  <a:lnTo>
                    <a:pt x="200"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57" name="Freeform 911"/>
            <p:cNvSpPr>
              <a:spLocks/>
            </p:cNvSpPr>
            <p:nvPr/>
          </p:nvSpPr>
          <p:spPr bwMode="auto">
            <a:xfrm>
              <a:off x="2611" y="2857"/>
              <a:ext cx="272" cy="360"/>
            </a:xfrm>
            <a:custGeom>
              <a:avLst/>
              <a:gdLst>
                <a:gd name="T0" fmla="*/ 232 w 272"/>
                <a:gd name="T1" fmla="*/ 343 h 360"/>
                <a:gd name="T2" fmla="*/ 232 w 272"/>
                <a:gd name="T3" fmla="*/ 334 h 360"/>
                <a:gd name="T4" fmla="*/ 232 w 272"/>
                <a:gd name="T5" fmla="*/ 299 h 360"/>
                <a:gd name="T6" fmla="*/ 216 w 272"/>
                <a:gd name="T7" fmla="*/ 263 h 360"/>
                <a:gd name="T8" fmla="*/ 208 w 272"/>
                <a:gd name="T9" fmla="*/ 220 h 360"/>
                <a:gd name="T10" fmla="*/ 200 w 272"/>
                <a:gd name="T11" fmla="*/ 176 h 360"/>
                <a:gd name="T12" fmla="*/ 184 w 272"/>
                <a:gd name="T13" fmla="*/ 140 h 360"/>
                <a:gd name="T14" fmla="*/ 176 w 272"/>
                <a:gd name="T15" fmla="*/ 132 h 360"/>
                <a:gd name="T16" fmla="*/ 144 w 272"/>
                <a:gd name="T17" fmla="*/ 96 h 360"/>
                <a:gd name="T18" fmla="*/ 120 w 272"/>
                <a:gd name="T19" fmla="*/ 70 h 360"/>
                <a:gd name="T20" fmla="*/ 104 w 272"/>
                <a:gd name="T21" fmla="*/ 61 h 360"/>
                <a:gd name="T22" fmla="*/ 80 w 272"/>
                <a:gd name="T23" fmla="*/ 35 h 360"/>
                <a:gd name="T24" fmla="*/ 48 w 272"/>
                <a:gd name="T25" fmla="*/ 26 h 360"/>
                <a:gd name="T26" fmla="*/ 32 w 272"/>
                <a:gd name="T27" fmla="*/ 17 h 360"/>
                <a:gd name="T28" fmla="*/ 0 w 272"/>
                <a:gd name="T29" fmla="*/ 0 h 360"/>
                <a:gd name="T30" fmla="*/ 0 w 272"/>
                <a:gd name="T31" fmla="*/ 0 h 360"/>
                <a:gd name="T32" fmla="*/ 0 w 272"/>
                <a:gd name="T33" fmla="*/ 0 h 360"/>
                <a:gd name="T34" fmla="*/ 16 w 272"/>
                <a:gd name="T35" fmla="*/ 0 h 360"/>
                <a:gd name="T36" fmla="*/ 40 w 272"/>
                <a:gd name="T37" fmla="*/ 0 h 360"/>
                <a:gd name="T38" fmla="*/ 72 w 272"/>
                <a:gd name="T39" fmla="*/ 17 h 360"/>
                <a:gd name="T40" fmla="*/ 104 w 272"/>
                <a:gd name="T41" fmla="*/ 17 h 360"/>
                <a:gd name="T42" fmla="*/ 136 w 272"/>
                <a:gd name="T43" fmla="*/ 26 h 360"/>
                <a:gd name="T44" fmla="*/ 152 w 272"/>
                <a:gd name="T45" fmla="*/ 35 h 360"/>
                <a:gd name="T46" fmla="*/ 176 w 272"/>
                <a:gd name="T47" fmla="*/ 44 h 360"/>
                <a:gd name="T48" fmla="*/ 184 w 272"/>
                <a:gd name="T49" fmla="*/ 70 h 360"/>
                <a:gd name="T50" fmla="*/ 208 w 272"/>
                <a:gd name="T51" fmla="*/ 96 h 360"/>
                <a:gd name="T52" fmla="*/ 232 w 272"/>
                <a:gd name="T53" fmla="*/ 105 h 360"/>
                <a:gd name="T54" fmla="*/ 240 w 272"/>
                <a:gd name="T55" fmla="*/ 132 h 360"/>
                <a:gd name="T56" fmla="*/ 248 w 272"/>
                <a:gd name="T57" fmla="*/ 149 h 360"/>
                <a:gd name="T58" fmla="*/ 264 w 272"/>
                <a:gd name="T59" fmla="*/ 176 h 360"/>
                <a:gd name="T60" fmla="*/ 272 w 272"/>
                <a:gd name="T61" fmla="*/ 193 h 360"/>
                <a:gd name="T62" fmla="*/ 272 w 272"/>
                <a:gd name="T63" fmla="*/ 220 h 360"/>
                <a:gd name="T64" fmla="*/ 272 w 272"/>
                <a:gd name="T65" fmla="*/ 246 h 360"/>
                <a:gd name="T66" fmla="*/ 272 w 272"/>
                <a:gd name="T67" fmla="*/ 272 h 360"/>
                <a:gd name="T68" fmla="*/ 272 w 272"/>
                <a:gd name="T69" fmla="*/ 299 h 360"/>
                <a:gd name="T70" fmla="*/ 272 w 272"/>
                <a:gd name="T71" fmla="*/ 334 h 360"/>
                <a:gd name="T72" fmla="*/ 272 w 272"/>
                <a:gd name="T73" fmla="*/ 343 h 360"/>
                <a:gd name="T74" fmla="*/ 264 w 272"/>
                <a:gd name="T75" fmla="*/ 343 h 360"/>
                <a:gd name="T76" fmla="*/ 240 w 272"/>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72"/>
                <a:gd name="T118" fmla="*/ 0 h 360"/>
                <a:gd name="T119" fmla="*/ 272 w 272"/>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72" h="360">
                  <a:moveTo>
                    <a:pt x="240" y="360"/>
                  </a:moveTo>
                  <a:lnTo>
                    <a:pt x="232" y="343"/>
                  </a:lnTo>
                  <a:lnTo>
                    <a:pt x="232" y="334"/>
                  </a:lnTo>
                  <a:lnTo>
                    <a:pt x="232" y="325"/>
                  </a:lnTo>
                  <a:lnTo>
                    <a:pt x="232" y="299"/>
                  </a:lnTo>
                  <a:lnTo>
                    <a:pt x="232" y="290"/>
                  </a:lnTo>
                  <a:lnTo>
                    <a:pt x="216" y="263"/>
                  </a:lnTo>
                  <a:lnTo>
                    <a:pt x="216" y="246"/>
                  </a:lnTo>
                  <a:lnTo>
                    <a:pt x="208" y="220"/>
                  </a:lnTo>
                  <a:lnTo>
                    <a:pt x="208" y="193"/>
                  </a:lnTo>
                  <a:lnTo>
                    <a:pt x="200" y="176"/>
                  </a:lnTo>
                  <a:lnTo>
                    <a:pt x="184" y="158"/>
                  </a:lnTo>
                  <a:lnTo>
                    <a:pt x="184" y="140"/>
                  </a:lnTo>
                  <a:lnTo>
                    <a:pt x="176" y="132"/>
                  </a:lnTo>
                  <a:lnTo>
                    <a:pt x="152" y="105"/>
                  </a:lnTo>
                  <a:lnTo>
                    <a:pt x="144" y="96"/>
                  </a:lnTo>
                  <a:lnTo>
                    <a:pt x="136" y="79"/>
                  </a:lnTo>
                  <a:lnTo>
                    <a:pt x="120" y="70"/>
                  </a:lnTo>
                  <a:lnTo>
                    <a:pt x="112" y="61"/>
                  </a:lnTo>
                  <a:lnTo>
                    <a:pt x="104" y="61"/>
                  </a:lnTo>
                  <a:lnTo>
                    <a:pt x="96" y="44"/>
                  </a:lnTo>
                  <a:lnTo>
                    <a:pt x="80" y="35"/>
                  </a:lnTo>
                  <a:lnTo>
                    <a:pt x="64" y="35"/>
                  </a:lnTo>
                  <a:lnTo>
                    <a:pt x="48" y="26"/>
                  </a:lnTo>
                  <a:lnTo>
                    <a:pt x="40" y="26"/>
                  </a:lnTo>
                  <a:lnTo>
                    <a:pt x="32" y="17"/>
                  </a:lnTo>
                  <a:lnTo>
                    <a:pt x="8" y="0"/>
                  </a:lnTo>
                  <a:lnTo>
                    <a:pt x="0" y="0"/>
                  </a:lnTo>
                  <a:lnTo>
                    <a:pt x="8" y="0"/>
                  </a:lnTo>
                  <a:lnTo>
                    <a:pt x="16" y="0"/>
                  </a:lnTo>
                  <a:lnTo>
                    <a:pt x="32" y="0"/>
                  </a:lnTo>
                  <a:lnTo>
                    <a:pt x="40" y="0"/>
                  </a:lnTo>
                  <a:lnTo>
                    <a:pt x="48" y="0"/>
                  </a:lnTo>
                  <a:lnTo>
                    <a:pt x="72" y="17"/>
                  </a:lnTo>
                  <a:lnTo>
                    <a:pt x="80" y="17"/>
                  </a:lnTo>
                  <a:lnTo>
                    <a:pt x="104" y="17"/>
                  </a:lnTo>
                  <a:lnTo>
                    <a:pt x="112" y="26"/>
                  </a:lnTo>
                  <a:lnTo>
                    <a:pt x="136" y="26"/>
                  </a:lnTo>
                  <a:lnTo>
                    <a:pt x="144" y="35"/>
                  </a:lnTo>
                  <a:lnTo>
                    <a:pt x="152" y="35"/>
                  </a:lnTo>
                  <a:lnTo>
                    <a:pt x="168" y="44"/>
                  </a:lnTo>
                  <a:lnTo>
                    <a:pt x="176" y="44"/>
                  </a:lnTo>
                  <a:lnTo>
                    <a:pt x="184" y="61"/>
                  </a:lnTo>
                  <a:lnTo>
                    <a:pt x="184" y="70"/>
                  </a:lnTo>
                  <a:lnTo>
                    <a:pt x="200" y="79"/>
                  </a:lnTo>
                  <a:lnTo>
                    <a:pt x="208" y="96"/>
                  </a:lnTo>
                  <a:lnTo>
                    <a:pt x="216" y="96"/>
                  </a:lnTo>
                  <a:lnTo>
                    <a:pt x="232" y="105"/>
                  </a:lnTo>
                  <a:lnTo>
                    <a:pt x="232" y="114"/>
                  </a:lnTo>
                  <a:lnTo>
                    <a:pt x="240" y="132"/>
                  </a:lnTo>
                  <a:lnTo>
                    <a:pt x="240" y="140"/>
                  </a:lnTo>
                  <a:lnTo>
                    <a:pt x="248" y="149"/>
                  </a:lnTo>
                  <a:lnTo>
                    <a:pt x="264" y="158"/>
                  </a:lnTo>
                  <a:lnTo>
                    <a:pt x="264" y="176"/>
                  </a:lnTo>
                  <a:lnTo>
                    <a:pt x="264" y="184"/>
                  </a:lnTo>
                  <a:lnTo>
                    <a:pt x="272" y="193"/>
                  </a:lnTo>
                  <a:lnTo>
                    <a:pt x="272" y="211"/>
                  </a:lnTo>
                  <a:lnTo>
                    <a:pt x="272" y="220"/>
                  </a:lnTo>
                  <a:lnTo>
                    <a:pt x="272" y="228"/>
                  </a:lnTo>
                  <a:lnTo>
                    <a:pt x="272" y="246"/>
                  </a:lnTo>
                  <a:lnTo>
                    <a:pt x="272" y="263"/>
                  </a:lnTo>
                  <a:lnTo>
                    <a:pt x="272" y="272"/>
                  </a:lnTo>
                  <a:lnTo>
                    <a:pt x="272" y="290"/>
                  </a:lnTo>
                  <a:lnTo>
                    <a:pt x="272" y="299"/>
                  </a:lnTo>
                  <a:lnTo>
                    <a:pt x="272" y="325"/>
                  </a:lnTo>
                  <a:lnTo>
                    <a:pt x="272" y="334"/>
                  </a:lnTo>
                  <a:lnTo>
                    <a:pt x="272" y="343"/>
                  </a:lnTo>
                  <a:lnTo>
                    <a:pt x="264" y="343"/>
                  </a:lnTo>
                  <a:lnTo>
                    <a:pt x="272" y="360"/>
                  </a:lnTo>
                  <a:lnTo>
                    <a:pt x="2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58" name="Freeform 912"/>
            <p:cNvSpPr>
              <a:spLocks/>
            </p:cNvSpPr>
            <p:nvPr/>
          </p:nvSpPr>
          <p:spPr bwMode="auto">
            <a:xfrm>
              <a:off x="2611" y="2857"/>
              <a:ext cx="272" cy="360"/>
            </a:xfrm>
            <a:custGeom>
              <a:avLst/>
              <a:gdLst>
                <a:gd name="T0" fmla="*/ 232 w 272"/>
                <a:gd name="T1" fmla="*/ 343 h 360"/>
                <a:gd name="T2" fmla="*/ 232 w 272"/>
                <a:gd name="T3" fmla="*/ 334 h 360"/>
                <a:gd name="T4" fmla="*/ 232 w 272"/>
                <a:gd name="T5" fmla="*/ 299 h 360"/>
                <a:gd name="T6" fmla="*/ 216 w 272"/>
                <a:gd name="T7" fmla="*/ 263 h 360"/>
                <a:gd name="T8" fmla="*/ 208 w 272"/>
                <a:gd name="T9" fmla="*/ 220 h 360"/>
                <a:gd name="T10" fmla="*/ 200 w 272"/>
                <a:gd name="T11" fmla="*/ 176 h 360"/>
                <a:gd name="T12" fmla="*/ 184 w 272"/>
                <a:gd name="T13" fmla="*/ 140 h 360"/>
                <a:gd name="T14" fmla="*/ 176 w 272"/>
                <a:gd name="T15" fmla="*/ 132 h 360"/>
                <a:gd name="T16" fmla="*/ 144 w 272"/>
                <a:gd name="T17" fmla="*/ 96 h 360"/>
                <a:gd name="T18" fmla="*/ 120 w 272"/>
                <a:gd name="T19" fmla="*/ 70 h 360"/>
                <a:gd name="T20" fmla="*/ 104 w 272"/>
                <a:gd name="T21" fmla="*/ 61 h 360"/>
                <a:gd name="T22" fmla="*/ 80 w 272"/>
                <a:gd name="T23" fmla="*/ 35 h 360"/>
                <a:gd name="T24" fmla="*/ 48 w 272"/>
                <a:gd name="T25" fmla="*/ 26 h 360"/>
                <a:gd name="T26" fmla="*/ 32 w 272"/>
                <a:gd name="T27" fmla="*/ 17 h 360"/>
                <a:gd name="T28" fmla="*/ 0 w 272"/>
                <a:gd name="T29" fmla="*/ 0 h 360"/>
                <a:gd name="T30" fmla="*/ 0 w 272"/>
                <a:gd name="T31" fmla="*/ 0 h 360"/>
                <a:gd name="T32" fmla="*/ 0 w 272"/>
                <a:gd name="T33" fmla="*/ 0 h 360"/>
                <a:gd name="T34" fmla="*/ 16 w 272"/>
                <a:gd name="T35" fmla="*/ 0 h 360"/>
                <a:gd name="T36" fmla="*/ 40 w 272"/>
                <a:gd name="T37" fmla="*/ 0 h 360"/>
                <a:gd name="T38" fmla="*/ 72 w 272"/>
                <a:gd name="T39" fmla="*/ 17 h 360"/>
                <a:gd name="T40" fmla="*/ 104 w 272"/>
                <a:gd name="T41" fmla="*/ 17 h 360"/>
                <a:gd name="T42" fmla="*/ 136 w 272"/>
                <a:gd name="T43" fmla="*/ 26 h 360"/>
                <a:gd name="T44" fmla="*/ 152 w 272"/>
                <a:gd name="T45" fmla="*/ 35 h 360"/>
                <a:gd name="T46" fmla="*/ 176 w 272"/>
                <a:gd name="T47" fmla="*/ 44 h 360"/>
                <a:gd name="T48" fmla="*/ 184 w 272"/>
                <a:gd name="T49" fmla="*/ 70 h 360"/>
                <a:gd name="T50" fmla="*/ 208 w 272"/>
                <a:gd name="T51" fmla="*/ 96 h 360"/>
                <a:gd name="T52" fmla="*/ 232 w 272"/>
                <a:gd name="T53" fmla="*/ 105 h 360"/>
                <a:gd name="T54" fmla="*/ 240 w 272"/>
                <a:gd name="T55" fmla="*/ 132 h 360"/>
                <a:gd name="T56" fmla="*/ 248 w 272"/>
                <a:gd name="T57" fmla="*/ 149 h 360"/>
                <a:gd name="T58" fmla="*/ 264 w 272"/>
                <a:gd name="T59" fmla="*/ 176 h 360"/>
                <a:gd name="T60" fmla="*/ 272 w 272"/>
                <a:gd name="T61" fmla="*/ 193 h 360"/>
                <a:gd name="T62" fmla="*/ 272 w 272"/>
                <a:gd name="T63" fmla="*/ 220 h 360"/>
                <a:gd name="T64" fmla="*/ 272 w 272"/>
                <a:gd name="T65" fmla="*/ 246 h 360"/>
                <a:gd name="T66" fmla="*/ 272 w 272"/>
                <a:gd name="T67" fmla="*/ 272 h 360"/>
                <a:gd name="T68" fmla="*/ 272 w 272"/>
                <a:gd name="T69" fmla="*/ 299 h 360"/>
                <a:gd name="T70" fmla="*/ 272 w 272"/>
                <a:gd name="T71" fmla="*/ 334 h 360"/>
                <a:gd name="T72" fmla="*/ 272 w 272"/>
                <a:gd name="T73" fmla="*/ 343 h 360"/>
                <a:gd name="T74" fmla="*/ 264 w 272"/>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2"/>
                <a:gd name="T115" fmla="*/ 0 h 360"/>
                <a:gd name="T116" fmla="*/ 272 w 272"/>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2" h="360">
                  <a:moveTo>
                    <a:pt x="240" y="360"/>
                  </a:moveTo>
                  <a:lnTo>
                    <a:pt x="232" y="343"/>
                  </a:lnTo>
                  <a:lnTo>
                    <a:pt x="232" y="334"/>
                  </a:lnTo>
                  <a:lnTo>
                    <a:pt x="232" y="325"/>
                  </a:lnTo>
                  <a:lnTo>
                    <a:pt x="232" y="299"/>
                  </a:lnTo>
                  <a:lnTo>
                    <a:pt x="232" y="290"/>
                  </a:lnTo>
                  <a:lnTo>
                    <a:pt x="216" y="263"/>
                  </a:lnTo>
                  <a:lnTo>
                    <a:pt x="216" y="246"/>
                  </a:lnTo>
                  <a:lnTo>
                    <a:pt x="208" y="220"/>
                  </a:lnTo>
                  <a:lnTo>
                    <a:pt x="208" y="193"/>
                  </a:lnTo>
                  <a:lnTo>
                    <a:pt x="200" y="176"/>
                  </a:lnTo>
                  <a:lnTo>
                    <a:pt x="184" y="158"/>
                  </a:lnTo>
                  <a:lnTo>
                    <a:pt x="184" y="140"/>
                  </a:lnTo>
                  <a:lnTo>
                    <a:pt x="176" y="132"/>
                  </a:lnTo>
                  <a:lnTo>
                    <a:pt x="152" y="105"/>
                  </a:lnTo>
                  <a:lnTo>
                    <a:pt x="144" y="96"/>
                  </a:lnTo>
                  <a:lnTo>
                    <a:pt x="136" y="79"/>
                  </a:lnTo>
                  <a:lnTo>
                    <a:pt x="120" y="70"/>
                  </a:lnTo>
                  <a:lnTo>
                    <a:pt x="112" y="61"/>
                  </a:lnTo>
                  <a:lnTo>
                    <a:pt x="104" y="61"/>
                  </a:lnTo>
                  <a:lnTo>
                    <a:pt x="96" y="44"/>
                  </a:lnTo>
                  <a:lnTo>
                    <a:pt x="80" y="35"/>
                  </a:lnTo>
                  <a:lnTo>
                    <a:pt x="64" y="35"/>
                  </a:lnTo>
                  <a:lnTo>
                    <a:pt x="48" y="26"/>
                  </a:lnTo>
                  <a:lnTo>
                    <a:pt x="40" y="26"/>
                  </a:lnTo>
                  <a:lnTo>
                    <a:pt x="32" y="17"/>
                  </a:lnTo>
                  <a:lnTo>
                    <a:pt x="8" y="0"/>
                  </a:lnTo>
                  <a:lnTo>
                    <a:pt x="0" y="0"/>
                  </a:lnTo>
                  <a:lnTo>
                    <a:pt x="8" y="0"/>
                  </a:lnTo>
                  <a:lnTo>
                    <a:pt x="16" y="0"/>
                  </a:lnTo>
                  <a:lnTo>
                    <a:pt x="32" y="0"/>
                  </a:lnTo>
                  <a:lnTo>
                    <a:pt x="40" y="0"/>
                  </a:lnTo>
                  <a:lnTo>
                    <a:pt x="48" y="0"/>
                  </a:lnTo>
                  <a:lnTo>
                    <a:pt x="72" y="17"/>
                  </a:lnTo>
                  <a:lnTo>
                    <a:pt x="80" y="17"/>
                  </a:lnTo>
                  <a:lnTo>
                    <a:pt x="104" y="17"/>
                  </a:lnTo>
                  <a:lnTo>
                    <a:pt x="112" y="26"/>
                  </a:lnTo>
                  <a:lnTo>
                    <a:pt x="136" y="26"/>
                  </a:lnTo>
                  <a:lnTo>
                    <a:pt x="144" y="35"/>
                  </a:lnTo>
                  <a:lnTo>
                    <a:pt x="152" y="35"/>
                  </a:lnTo>
                  <a:lnTo>
                    <a:pt x="168" y="44"/>
                  </a:lnTo>
                  <a:lnTo>
                    <a:pt x="176" y="44"/>
                  </a:lnTo>
                  <a:lnTo>
                    <a:pt x="184" y="61"/>
                  </a:lnTo>
                  <a:lnTo>
                    <a:pt x="184" y="70"/>
                  </a:lnTo>
                  <a:lnTo>
                    <a:pt x="200" y="79"/>
                  </a:lnTo>
                  <a:lnTo>
                    <a:pt x="208" y="96"/>
                  </a:lnTo>
                  <a:lnTo>
                    <a:pt x="216" y="96"/>
                  </a:lnTo>
                  <a:lnTo>
                    <a:pt x="232" y="105"/>
                  </a:lnTo>
                  <a:lnTo>
                    <a:pt x="232" y="114"/>
                  </a:lnTo>
                  <a:lnTo>
                    <a:pt x="240" y="132"/>
                  </a:lnTo>
                  <a:lnTo>
                    <a:pt x="240" y="140"/>
                  </a:lnTo>
                  <a:lnTo>
                    <a:pt x="248" y="149"/>
                  </a:lnTo>
                  <a:lnTo>
                    <a:pt x="264" y="158"/>
                  </a:lnTo>
                  <a:lnTo>
                    <a:pt x="264" y="176"/>
                  </a:lnTo>
                  <a:lnTo>
                    <a:pt x="264" y="184"/>
                  </a:lnTo>
                  <a:lnTo>
                    <a:pt x="272" y="193"/>
                  </a:lnTo>
                  <a:lnTo>
                    <a:pt x="272" y="211"/>
                  </a:lnTo>
                  <a:lnTo>
                    <a:pt x="272" y="220"/>
                  </a:lnTo>
                  <a:lnTo>
                    <a:pt x="272" y="228"/>
                  </a:lnTo>
                  <a:lnTo>
                    <a:pt x="272" y="246"/>
                  </a:lnTo>
                  <a:lnTo>
                    <a:pt x="272" y="263"/>
                  </a:lnTo>
                  <a:lnTo>
                    <a:pt x="272" y="272"/>
                  </a:lnTo>
                  <a:lnTo>
                    <a:pt x="272" y="290"/>
                  </a:lnTo>
                  <a:lnTo>
                    <a:pt x="272" y="299"/>
                  </a:lnTo>
                  <a:lnTo>
                    <a:pt x="272" y="325"/>
                  </a:lnTo>
                  <a:lnTo>
                    <a:pt x="272" y="334"/>
                  </a:lnTo>
                  <a:lnTo>
                    <a:pt x="272" y="343"/>
                  </a:lnTo>
                  <a:lnTo>
                    <a:pt x="264" y="343"/>
                  </a:lnTo>
                  <a:lnTo>
                    <a:pt x="272"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59" name="Freeform 913"/>
            <p:cNvSpPr>
              <a:spLocks/>
            </p:cNvSpPr>
            <p:nvPr/>
          </p:nvSpPr>
          <p:spPr bwMode="auto">
            <a:xfrm>
              <a:off x="2723" y="2822"/>
              <a:ext cx="160" cy="395"/>
            </a:xfrm>
            <a:custGeom>
              <a:avLst/>
              <a:gdLst>
                <a:gd name="T0" fmla="*/ 128 w 160"/>
                <a:gd name="T1" fmla="*/ 395 h 395"/>
                <a:gd name="T2" fmla="*/ 120 w 160"/>
                <a:gd name="T3" fmla="*/ 378 h 395"/>
                <a:gd name="T4" fmla="*/ 120 w 160"/>
                <a:gd name="T5" fmla="*/ 378 h 395"/>
                <a:gd name="T6" fmla="*/ 120 w 160"/>
                <a:gd name="T7" fmla="*/ 369 h 395"/>
                <a:gd name="T8" fmla="*/ 120 w 160"/>
                <a:gd name="T9" fmla="*/ 360 h 395"/>
                <a:gd name="T10" fmla="*/ 120 w 160"/>
                <a:gd name="T11" fmla="*/ 342 h 395"/>
                <a:gd name="T12" fmla="*/ 120 w 160"/>
                <a:gd name="T13" fmla="*/ 334 h 395"/>
                <a:gd name="T14" fmla="*/ 120 w 160"/>
                <a:gd name="T15" fmla="*/ 307 h 395"/>
                <a:gd name="T16" fmla="*/ 120 w 160"/>
                <a:gd name="T17" fmla="*/ 298 h 395"/>
                <a:gd name="T18" fmla="*/ 120 w 160"/>
                <a:gd name="T19" fmla="*/ 281 h 395"/>
                <a:gd name="T20" fmla="*/ 104 w 160"/>
                <a:gd name="T21" fmla="*/ 263 h 395"/>
                <a:gd name="T22" fmla="*/ 104 w 160"/>
                <a:gd name="T23" fmla="*/ 246 h 395"/>
                <a:gd name="T24" fmla="*/ 104 w 160"/>
                <a:gd name="T25" fmla="*/ 219 h 395"/>
                <a:gd name="T26" fmla="*/ 96 w 160"/>
                <a:gd name="T27" fmla="*/ 211 h 395"/>
                <a:gd name="T28" fmla="*/ 96 w 160"/>
                <a:gd name="T29" fmla="*/ 193 h 395"/>
                <a:gd name="T30" fmla="*/ 96 w 160"/>
                <a:gd name="T31" fmla="*/ 193 h 395"/>
                <a:gd name="T32" fmla="*/ 88 w 160"/>
                <a:gd name="T33" fmla="*/ 175 h 395"/>
                <a:gd name="T34" fmla="*/ 72 w 160"/>
                <a:gd name="T35" fmla="*/ 149 h 395"/>
                <a:gd name="T36" fmla="*/ 72 w 160"/>
                <a:gd name="T37" fmla="*/ 140 h 395"/>
                <a:gd name="T38" fmla="*/ 64 w 160"/>
                <a:gd name="T39" fmla="*/ 114 h 395"/>
                <a:gd name="T40" fmla="*/ 56 w 160"/>
                <a:gd name="T41" fmla="*/ 105 h 395"/>
                <a:gd name="T42" fmla="*/ 56 w 160"/>
                <a:gd name="T43" fmla="*/ 79 h 395"/>
                <a:gd name="T44" fmla="*/ 40 w 160"/>
                <a:gd name="T45" fmla="*/ 70 h 395"/>
                <a:gd name="T46" fmla="*/ 32 w 160"/>
                <a:gd name="T47" fmla="*/ 61 h 395"/>
                <a:gd name="T48" fmla="*/ 24 w 160"/>
                <a:gd name="T49" fmla="*/ 52 h 395"/>
                <a:gd name="T50" fmla="*/ 24 w 160"/>
                <a:gd name="T51" fmla="*/ 35 h 395"/>
                <a:gd name="T52" fmla="*/ 8 w 160"/>
                <a:gd name="T53" fmla="*/ 26 h 395"/>
                <a:gd name="T54" fmla="*/ 8 w 160"/>
                <a:gd name="T55" fmla="*/ 17 h 395"/>
                <a:gd name="T56" fmla="*/ 8 w 160"/>
                <a:gd name="T57" fmla="*/ 17 h 395"/>
                <a:gd name="T58" fmla="*/ 0 w 160"/>
                <a:gd name="T59" fmla="*/ 0 h 395"/>
                <a:gd name="T60" fmla="*/ 8 w 160"/>
                <a:gd name="T61" fmla="*/ 17 h 395"/>
                <a:gd name="T62" fmla="*/ 8 w 160"/>
                <a:gd name="T63" fmla="*/ 17 h 395"/>
                <a:gd name="T64" fmla="*/ 8 w 160"/>
                <a:gd name="T65" fmla="*/ 17 h 395"/>
                <a:gd name="T66" fmla="*/ 8 w 160"/>
                <a:gd name="T67" fmla="*/ 17 h 395"/>
                <a:gd name="T68" fmla="*/ 24 w 160"/>
                <a:gd name="T69" fmla="*/ 17 h 395"/>
                <a:gd name="T70" fmla="*/ 32 w 160"/>
                <a:gd name="T71" fmla="*/ 26 h 395"/>
                <a:gd name="T72" fmla="*/ 40 w 160"/>
                <a:gd name="T73" fmla="*/ 26 h 395"/>
                <a:gd name="T74" fmla="*/ 56 w 160"/>
                <a:gd name="T75" fmla="*/ 35 h 395"/>
                <a:gd name="T76" fmla="*/ 64 w 160"/>
                <a:gd name="T77" fmla="*/ 52 h 395"/>
                <a:gd name="T78" fmla="*/ 72 w 160"/>
                <a:gd name="T79" fmla="*/ 61 h 395"/>
                <a:gd name="T80" fmla="*/ 88 w 160"/>
                <a:gd name="T81" fmla="*/ 61 h 395"/>
                <a:gd name="T82" fmla="*/ 88 w 160"/>
                <a:gd name="T83" fmla="*/ 70 h 395"/>
                <a:gd name="T84" fmla="*/ 96 w 160"/>
                <a:gd name="T85" fmla="*/ 79 h 395"/>
                <a:gd name="T86" fmla="*/ 104 w 160"/>
                <a:gd name="T87" fmla="*/ 96 h 395"/>
                <a:gd name="T88" fmla="*/ 104 w 160"/>
                <a:gd name="T89" fmla="*/ 105 h 395"/>
                <a:gd name="T90" fmla="*/ 120 w 160"/>
                <a:gd name="T91" fmla="*/ 114 h 395"/>
                <a:gd name="T92" fmla="*/ 120 w 160"/>
                <a:gd name="T93" fmla="*/ 131 h 395"/>
                <a:gd name="T94" fmla="*/ 128 w 160"/>
                <a:gd name="T95" fmla="*/ 149 h 395"/>
                <a:gd name="T96" fmla="*/ 136 w 160"/>
                <a:gd name="T97" fmla="*/ 175 h 395"/>
                <a:gd name="T98" fmla="*/ 136 w 160"/>
                <a:gd name="T99" fmla="*/ 211 h 395"/>
                <a:gd name="T100" fmla="*/ 152 w 160"/>
                <a:gd name="T101" fmla="*/ 228 h 395"/>
                <a:gd name="T102" fmla="*/ 152 w 160"/>
                <a:gd name="T103" fmla="*/ 255 h 395"/>
                <a:gd name="T104" fmla="*/ 152 w 160"/>
                <a:gd name="T105" fmla="*/ 281 h 395"/>
                <a:gd name="T106" fmla="*/ 152 w 160"/>
                <a:gd name="T107" fmla="*/ 298 h 395"/>
                <a:gd name="T108" fmla="*/ 160 w 160"/>
                <a:gd name="T109" fmla="*/ 325 h 395"/>
                <a:gd name="T110" fmla="*/ 160 w 160"/>
                <a:gd name="T111" fmla="*/ 342 h 395"/>
                <a:gd name="T112" fmla="*/ 160 w 160"/>
                <a:gd name="T113" fmla="*/ 360 h 395"/>
                <a:gd name="T114" fmla="*/ 160 w 160"/>
                <a:gd name="T115" fmla="*/ 369 h 395"/>
                <a:gd name="T116" fmla="*/ 160 w 160"/>
                <a:gd name="T117" fmla="*/ 378 h 395"/>
                <a:gd name="T118" fmla="*/ 152 w 160"/>
                <a:gd name="T119" fmla="*/ 378 h 395"/>
                <a:gd name="T120" fmla="*/ 160 w 160"/>
                <a:gd name="T121" fmla="*/ 395 h 395"/>
                <a:gd name="T122" fmla="*/ 128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128" y="395"/>
                  </a:moveTo>
                  <a:lnTo>
                    <a:pt x="120" y="378"/>
                  </a:lnTo>
                  <a:lnTo>
                    <a:pt x="120" y="369"/>
                  </a:lnTo>
                  <a:lnTo>
                    <a:pt x="120" y="360"/>
                  </a:lnTo>
                  <a:lnTo>
                    <a:pt x="120" y="342"/>
                  </a:lnTo>
                  <a:lnTo>
                    <a:pt x="120" y="334"/>
                  </a:lnTo>
                  <a:lnTo>
                    <a:pt x="120" y="307"/>
                  </a:lnTo>
                  <a:lnTo>
                    <a:pt x="120" y="298"/>
                  </a:lnTo>
                  <a:lnTo>
                    <a:pt x="120" y="281"/>
                  </a:lnTo>
                  <a:lnTo>
                    <a:pt x="104" y="263"/>
                  </a:lnTo>
                  <a:lnTo>
                    <a:pt x="104" y="246"/>
                  </a:lnTo>
                  <a:lnTo>
                    <a:pt x="104" y="219"/>
                  </a:lnTo>
                  <a:lnTo>
                    <a:pt x="96" y="211"/>
                  </a:lnTo>
                  <a:lnTo>
                    <a:pt x="96" y="193"/>
                  </a:lnTo>
                  <a:lnTo>
                    <a:pt x="88" y="175"/>
                  </a:lnTo>
                  <a:lnTo>
                    <a:pt x="72" y="149"/>
                  </a:lnTo>
                  <a:lnTo>
                    <a:pt x="72" y="140"/>
                  </a:lnTo>
                  <a:lnTo>
                    <a:pt x="64" y="114"/>
                  </a:lnTo>
                  <a:lnTo>
                    <a:pt x="56" y="105"/>
                  </a:lnTo>
                  <a:lnTo>
                    <a:pt x="56" y="79"/>
                  </a:lnTo>
                  <a:lnTo>
                    <a:pt x="40" y="70"/>
                  </a:lnTo>
                  <a:lnTo>
                    <a:pt x="32" y="61"/>
                  </a:lnTo>
                  <a:lnTo>
                    <a:pt x="24" y="52"/>
                  </a:lnTo>
                  <a:lnTo>
                    <a:pt x="24" y="35"/>
                  </a:lnTo>
                  <a:lnTo>
                    <a:pt x="8" y="26"/>
                  </a:lnTo>
                  <a:lnTo>
                    <a:pt x="8" y="17"/>
                  </a:lnTo>
                  <a:lnTo>
                    <a:pt x="0" y="0"/>
                  </a:lnTo>
                  <a:lnTo>
                    <a:pt x="8" y="17"/>
                  </a:lnTo>
                  <a:lnTo>
                    <a:pt x="24" y="17"/>
                  </a:lnTo>
                  <a:lnTo>
                    <a:pt x="32" y="26"/>
                  </a:lnTo>
                  <a:lnTo>
                    <a:pt x="40" y="26"/>
                  </a:lnTo>
                  <a:lnTo>
                    <a:pt x="56" y="35"/>
                  </a:lnTo>
                  <a:lnTo>
                    <a:pt x="64" y="52"/>
                  </a:lnTo>
                  <a:lnTo>
                    <a:pt x="72" y="61"/>
                  </a:lnTo>
                  <a:lnTo>
                    <a:pt x="88" y="61"/>
                  </a:lnTo>
                  <a:lnTo>
                    <a:pt x="88" y="70"/>
                  </a:lnTo>
                  <a:lnTo>
                    <a:pt x="96" y="79"/>
                  </a:lnTo>
                  <a:lnTo>
                    <a:pt x="104" y="96"/>
                  </a:lnTo>
                  <a:lnTo>
                    <a:pt x="104" y="105"/>
                  </a:lnTo>
                  <a:lnTo>
                    <a:pt x="120" y="114"/>
                  </a:lnTo>
                  <a:lnTo>
                    <a:pt x="120" y="131"/>
                  </a:lnTo>
                  <a:lnTo>
                    <a:pt x="128" y="149"/>
                  </a:lnTo>
                  <a:lnTo>
                    <a:pt x="136" y="175"/>
                  </a:lnTo>
                  <a:lnTo>
                    <a:pt x="136" y="211"/>
                  </a:lnTo>
                  <a:lnTo>
                    <a:pt x="152" y="228"/>
                  </a:lnTo>
                  <a:lnTo>
                    <a:pt x="152" y="255"/>
                  </a:lnTo>
                  <a:lnTo>
                    <a:pt x="152" y="281"/>
                  </a:lnTo>
                  <a:lnTo>
                    <a:pt x="152" y="298"/>
                  </a:lnTo>
                  <a:lnTo>
                    <a:pt x="160" y="325"/>
                  </a:lnTo>
                  <a:lnTo>
                    <a:pt x="160" y="342"/>
                  </a:lnTo>
                  <a:lnTo>
                    <a:pt x="160" y="360"/>
                  </a:lnTo>
                  <a:lnTo>
                    <a:pt x="160" y="369"/>
                  </a:lnTo>
                  <a:lnTo>
                    <a:pt x="160" y="378"/>
                  </a:lnTo>
                  <a:lnTo>
                    <a:pt x="152" y="378"/>
                  </a:lnTo>
                  <a:lnTo>
                    <a:pt x="160" y="395"/>
                  </a:lnTo>
                  <a:lnTo>
                    <a:pt x="128"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60" name="Freeform 914"/>
            <p:cNvSpPr>
              <a:spLocks/>
            </p:cNvSpPr>
            <p:nvPr/>
          </p:nvSpPr>
          <p:spPr bwMode="auto">
            <a:xfrm>
              <a:off x="2723" y="2822"/>
              <a:ext cx="160" cy="395"/>
            </a:xfrm>
            <a:custGeom>
              <a:avLst/>
              <a:gdLst>
                <a:gd name="T0" fmla="*/ 128 w 160"/>
                <a:gd name="T1" fmla="*/ 395 h 395"/>
                <a:gd name="T2" fmla="*/ 120 w 160"/>
                <a:gd name="T3" fmla="*/ 378 h 395"/>
                <a:gd name="T4" fmla="*/ 120 w 160"/>
                <a:gd name="T5" fmla="*/ 378 h 395"/>
                <a:gd name="T6" fmla="*/ 120 w 160"/>
                <a:gd name="T7" fmla="*/ 369 h 395"/>
                <a:gd name="T8" fmla="*/ 120 w 160"/>
                <a:gd name="T9" fmla="*/ 360 h 395"/>
                <a:gd name="T10" fmla="*/ 120 w 160"/>
                <a:gd name="T11" fmla="*/ 342 h 395"/>
                <a:gd name="T12" fmla="*/ 120 w 160"/>
                <a:gd name="T13" fmla="*/ 334 h 395"/>
                <a:gd name="T14" fmla="*/ 120 w 160"/>
                <a:gd name="T15" fmla="*/ 307 h 395"/>
                <a:gd name="T16" fmla="*/ 120 w 160"/>
                <a:gd name="T17" fmla="*/ 298 h 395"/>
                <a:gd name="T18" fmla="*/ 120 w 160"/>
                <a:gd name="T19" fmla="*/ 281 h 395"/>
                <a:gd name="T20" fmla="*/ 104 w 160"/>
                <a:gd name="T21" fmla="*/ 263 h 395"/>
                <a:gd name="T22" fmla="*/ 104 w 160"/>
                <a:gd name="T23" fmla="*/ 246 h 395"/>
                <a:gd name="T24" fmla="*/ 104 w 160"/>
                <a:gd name="T25" fmla="*/ 219 h 395"/>
                <a:gd name="T26" fmla="*/ 96 w 160"/>
                <a:gd name="T27" fmla="*/ 211 h 395"/>
                <a:gd name="T28" fmla="*/ 96 w 160"/>
                <a:gd name="T29" fmla="*/ 193 h 395"/>
                <a:gd name="T30" fmla="*/ 96 w 160"/>
                <a:gd name="T31" fmla="*/ 193 h 395"/>
                <a:gd name="T32" fmla="*/ 88 w 160"/>
                <a:gd name="T33" fmla="*/ 175 h 395"/>
                <a:gd name="T34" fmla="*/ 72 w 160"/>
                <a:gd name="T35" fmla="*/ 149 h 395"/>
                <a:gd name="T36" fmla="*/ 72 w 160"/>
                <a:gd name="T37" fmla="*/ 140 h 395"/>
                <a:gd name="T38" fmla="*/ 64 w 160"/>
                <a:gd name="T39" fmla="*/ 114 h 395"/>
                <a:gd name="T40" fmla="*/ 56 w 160"/>
                <a:gd name="T41" fmla="*/ 105 h 395"/>
                <a:gd name="T42" fmla="*/ 56 w 160"/>
                <a:gd name="T43" fmla="*/ 79 h 395"/>
                <a:gd name="T44" fmla="*/ 40 w 160"/>
                <a:gd name="T45" fmla="*/ 70 h 395"/>
                <a:gd name="T46" fmla="*/ 32 w 160"/>
                <a:gd name="T47" fmla="*/ 61 h 395"/>
                <a:gd name="T48" fmla="*/ 24 w 160"/>
                <a:gd name="T49" fmla="*/ 52 h 395"/>
                <a:gd name="T50" fmla="*/ 24 w 160"/>
                <a:gd name="T51" fmla="*/ 35 h 395"/>
                <a:gd name="T52" fmla="*/ 8 w 160"/>
                <a:gd name="T53" fmla="*/ 26 h 395"/>
                <a:gd name="T54" fmla="*/ 8 w 160"/>
                <a:gd name="T55" fmla="*/ 17 h 395"/>
                <a:gd name="T56" fmla="*/ 8 w 160"/>
                <a:gd name="T57" fmla="*/ 17 h 395"/>
                <a:gd name="T58" fmla="*/ 0 w 160"/>
                <a:gd name="T59" fmla="*/ 0 h 395"/>
                <a:gd name="T60" fmla="*/ 8 w 160"/>
                <a:gd name="T61" fmla="*/ 17 h 395"/>
                <a:gd name="T62" fmla="*/ 8 w 160"/>
                <a:gd name="T63" fmla="*/ 17 h 395"/>
                <a:gd name="T64" fmla="*/ 8 w 160"/>
                <a:gd name="T65" fmla="*/ 17 h 395"/>
                <a:gd name="T66" fmla="*/ 8 w 160"/>
                <a:gd name="T67" fmla="*/ 17 h 395"/>
                <a:gd name="T68" fmla="*/ 24 w 160"/>
                <a:gd name="T69" fmla="*/ 17 h 395"/>
                <a:gd name="T70" fmla="*/ 32 w 160"/>
                <a:gd name="T71" fmla="*/ 26 h 395"/>
                <a:gd name="T72" fmla="*/ 40 w 160"/>
                <a:gd name="T73" fmla="*/ 26 h 395"/>
                <a:gd name="T74" fmla="*/ 56 w 160"/>
                <a:gd name="T75" fmla="*/ 35 h 395"/>
                <a:gd name="T76" fmla="*/ 64 w 160"/>
                <a:gd name="T77" fmla="*/ 52 h 395"/>
                <a:gd name="T78" fmla="*/ 72 w 160"/>
                <a:gd name="T79" fmla="*/ 61 h 395"/>
                <a:gd name="T80" fmla="*/ 88 w 160"/>
                <a:gd name="T81" fmla="*/ 61 h 395"/>
                <a:gd name="T82" fmla="*/ 88 w 160"/>
                <a:gd name="T83" fmla="*/ 70 h 395"/>
                <a:gd name="T84" fmla="*/ 96 w 160"/>
                <a:gd name="T85" fmla="*/ 79 h 395"/>
                <a:gd name="T86" fmla="*/ 104 w 160"/>
                <a:gd name="T87" fmla="*/ 96 h 395"/>
                <a:gd name="T88" fmla="*/ 104 w 160"/>
                <a:gd name="T89" fmla="*/ 105 h 395"/>
                <a:gd name="T90" fmla="*/ 120 w 160"/>
                <a:gd name="T91" fmla="*/ 114 h 395"/>
                <a:gd name="T92" fmla="*/ 120 w 160"/>
                <a:gd name="T93" fmla="*/ 131 h 395"/>
                <a:gd name="T94" fmla="*/ 128 w 160"/>
                <a:gd name="T95" fmla="*/ 149 h 395"/>
                <a:gd name="T96" fmla="*/ 136 w 160"/>
                <a:gd name="T97" fmla="*/ 175 h 395"/>
                <a:gd name="T98" fmla="*/ 136 w 160"/>
                <a:gd name="T99" fmla="*/ 211 h 395"/>
                <a:gd name="T100" fmla="*/ 152 w 160"/>
                <a:gd name="T101" fmla="*/ 228 h 395"/>
                <a:gd name="T102" fmla="*/ 152 w 160"/>
                <a:gd name="T103" fmla="*/ 255 h 395"/>
                <a:gd name="T104" fmla="*/ 152 w 160"/>
                <a:gd name="T105" fmla="*/ 281 h 395"/>
                <a:gd name="T106" fmla="*/ 152 w 160"/>
                <a:gd name="T107" fmla="*/ 298 h 395"/>
                <a:gd name="T108" fmla="*/ 160 w 160"/>
                <a:gd name="T109" fmla="*/ 325 h 395"/>
                <a:gd name="T110" fmla="*/ 160 w 160"/>
                <a:gd name="T111" fmla="*/ 342 h 395"/>
                <a:gd name="T112" fmla="*/ 160 w 160"/>
                <a:gd name="T113" fmla="*/ 360 h 395"/>
                <a:gd name="T114" fmla="*/ 160 w 160"/>
                <a:gd name="T115" fmla="*/ 369 h 395"/>
                <a:gd name="T116" fmla="*/ 160 w 160"/>
                <a:gd name="T117" fmla="*/ 378 h 395"/>
                <a:gd name="T118" fmla="*/ 152 w 160"/>
                <a:gd name="T119" fmla="*/ 378 h 395"/>
                <a:gd name="T120" fmla="*/ 160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128" y="395"/>
                  </a:moveTo>
                  <a:lnTo>
                    <a:pt x="120" y="378"/>
                  </a:lnTo>
                  <a:lnTo>
                    <a:pt x="120" y="369"/>
                  </a:lnTo>
                  <a:lnTo>
                    <a:pt x="120" y="360"/>
                  </a:lnTo>
                  <a:lnTo>
                    <a:pt x="120" y="342"/>
                  </a:lnTo>
                  <a:lnTo>
                    <a:pt x="120" y="334"/>
                  </a:lnTo>
                  <a:lnTo>
                    <a:pt x="120" y="307"/>
                  </a:lnTo>
                  <a:lnTo>
                    <a:pt x="120" y="298"/>
                  </a:lnTo>
                  <a:lnTo>
                    <a:pt x="120" y="281"/>
                  </a:lnTo>
                  <a:lnTo>
                    <a:pt x="104" y="263"/>
                  </a:lnTo>
                  <a:lnTo>
                    <a:pt x="104" y="246"/>
                  </a:lnTo>
                  <a:lnTo>
                    <a:pt x="104" y="219"/>
                  </a:lnTo>
                  <a:lnTo>
                    <a:pt x="96" y="211"/>
                  </a:lnTo>
                  <a:lnTo>
                    <a:pt x="96" y="193"/>
                  </a:lnTo>
                  <a:lnTo>
                    <a:pt x="88" y="175"/>
                  </a:lnTo>
                  <a:lnTo>
                    <a:pt x="72" y="149"/>
                  </a:lnTo>
                  <a:lnTo>
                    <a:pt x="72" y="140"/>
                  </a:lnTo>
                  <a:lnTo>
                    <a:pt x="64" y="114"/>
                  </a:lnTo>
                  <a:lnTo>
                    <a:pt x="56" y="105"/>
                  </a:lnTo>
                  <a:lnTo>
                    <a:pt x="56" y="79"/>
                  </a:lnTo>
                  <a:lnTo>
                    <a:pt x="40" y="70"/>
                  </a:lnTo>
                  <a:lnTo>
                    <a:pt x="32" y="61"/>
                  </a:lnTo>
                  <a:lnTo>
                    <a:pt x="24" y="52"/>
                  </a:lnTo>
                  <a:lnTo>
                    <a:pt x="24" y="35"/>
                  </a:lnTo>
                  <a:lnTo>
                    <a:pt x="8" y="26"/>
                  </a:lnTo>
                  <a:lnTo>
                    <a:pt x="8" y="17"/>
                  </a:lnTo>
                  <a:lnTo>
                    <a:pt x="0" y="0"/>
                  </a:lnTo>
                  <a:lnTo>
                    <a:pt x="8" y="17"/>
                  </a:lnTo>
                  <a:lnTo>
                    <a:pt x="24" y="17"/>
                  </a:lnTo>
                  <a:lnTo>
                    <a:pt x="32" y="26"/>
                  </a:lnTo>
                  <a:lnTo>
                    <a:pt x="40" y="26"/>
                  </a:lnTo>
                  <a:lnTo>
                    <a:pt x="56" y="35"/>
                  </a:lnTo>
                  <a:lnTo>
                    <a:pt x="64" y="52"/>
                  </a:lnTo>
                  <a:lnTo>
                    <a:pt x="72" y="61"/>
                  </a:lnTo>
                  <a:lnTo>
                    <a:pt x="88" y="61"/>
                  </a:lnTo>
                  <a:lnTo>
                    <a:pt x="88" y="70"/>
                  </a:lnTo>
                  <a:lnTo>
                    <a:pt x="96" y="79"/>
                  </a:lnTo>
                  <a:lnTo>
                    <a:pt x="104" y="96"/>
                  </a:lnTo>
                  <a:lnTo>
                    <a:pt x="104" y="105"/>
                  </a:lnTo>
                  <a:lnTo>
                    <a:pt x="120" y="114"/>
                  </a:lnTo>
                  <a:lnTo>
                    <a:pt x="120" y="131"/>
                  </a:lnTo>
                  <a:lnTo>
                    <a:pt x="128" y="149"/>
                  </a:lnTo>
                  <a:lnTo>
                    <a:pt x="136" y="175"/>
                  </a:lnTo>
                  <a:lnTo>
                    <a:pt x="136" y="211"/>
                  </a:lnTo>
                  <a:lnTo>
                    <a:pt x="152" y="228"/>
                  </a:lnTo>
                  <a:lnTo>
                    <a:pt x="152" y="255"/>
                  </a:lnTo>
                  <a:lnTo>
                    <a:pt x="152" y="281"/>
                  </a:lnTo>
                  <a:lnTo>
                    <a:pt x="152" y="298"/>
                  </a:lnTo>
                  <a:lnTo>
                    <a:pt x="160" y="325"/>
                  </a:lnTo>
                  <a:lnTo>
                    <a:pt x="160" y="342"/>
                  </a:lnTo>
                  <a:lnTo>
                    <a:pt x="160" y="360"/>
                  </a:lnTo>
                  <a:lnTo>
                    <a:pt x="160" y="369"/>
                  </a:lnTo>
                  <a:lnTo>
                    <a:pt x="160" y="378"/>
                  </a:lnTo>
                  <a:lnTo>
                    <a:pt x="152" y="378"/>
                  </a:lnTo>
                  <a:lnTo>
                    <a:pt x="160"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61" name="Freeform 915"/>
            <p:cNvSpPr>
              <a:spLocks/>
            </p:cNvSpPr>
            <p:nvPr/>
          </p:nvSpPr>
          <p:spPr bwMode="auto">
            <a:xfrm>
              <a:off x="2843" y="2760"/>
              <a:ext cx="200" cy="457"/>
            </a:xfrm>
            <a:custGeom>
              <a:avLst/>
              <a:gdLst>
                <a:gd name="T0" fmla="*/ 0 w 200"/>
                <a:gd name="T1" fmla="*/ 440 h 457"/>
                <a:gd name="T2" fmla="*/ 0 w 200"/>
                <a:gd name="T3" fmla="*/ 431 h 457"/>
                <a:gd name="T4" fmla="*/ 0 w 200"/>
                <a:gd name="T5" fmla="*/ 404 h 457"/>
                <a:gd name="T6" fmla="*/ 0 w 200"/>
                <a:gd name="T7" fmla="*/ 387 h 457"/>
                <a:gd name="T8" fmla="*/ 0 w 200"/>
                <a:gd name="T9" fmla="*/ 352 h 457"/>
                <a:gd name="T10" fmla="*/ 8 w 200"/>
                <a:gd name="T11" fmla="*/ 317 h 457"/>
                <a:gd name="T12" fmla="*/ 8 w 200"/>
                <a:gd name="T13" fmla="*/ 281 h 457"/>
                <a:gd name="T14" fmla="*/ 16 w 200"/>
                <a:gd name="T15" fmla="*/ 273 h 457"/>
                <a:gd name="T16" fmla="*/ 16 w 200"/>
                <a:gd name="T17" fmla="*/ 237 h 457"/>
                <a:gd name="T18" fmla="*/ 32 w 200"/>
                <a:gd name="T19" fmla="*/ 229 h 457"/>
                <a:gd name="T20" fmla="*/ 40 w 200"/>
                <a:gd name="T21" fmla="*/ 202 h 457"/>
                <a:gd name="T22" fmla="*/ 40 w 200"/>
                <a:gd name="T23" fmla="*/ 176 h 457"/>
                <a:gd name="T24" fmla="*/ 48 w 200"/>
                <a:gd name="T25" fmla="*/ 158 h 457"/>
                <a:gd name="T26" fmla="*/ 64 w 200"/>
                <a:gd name="T27" fmla="*/ 141 h 457"/>
                <a:gd name="T28" fmla="*/ 72 w 200"/>
                <a:gd name="T29" fmla="*/ 123 h 457"/>
                <a:gd name="T30" fmla="*/ 80 w 200"/>
                <a:gd name="T31" fmla="*/ 97 h 457"/>
                <a:gd name="T32" fmla="*/ 104 w 200"/>
                <a:gd name="T33" fmla="*/ 79 h 457"/>
                <a:gd name="T34" fmla="*/ 120 w 200"/>
                <a:gd name="T35" fmla="*/ 53 h 457"/>
                <a:gd name="T36" fmla="*/ 144 w 200"/>
                <a:gd name="T37" fmla="*/ 44 h 457"/>
                <a:gd name="T38" fmla="*/ 168 w 200"/>
                <a:gd name="T39" fmla="*/ 18 h 457"/>
                <a:gd name="T40" fmla="*/ 184 w 200"/>
                <a:gd name="T41" fmla="*/ 9 h 457"/>
                <a:gd name="T42" fmla="*/ 184 w 200"/>
                <a:gd name="T43" fmla="*/ 9 h 457"/>
                <a:gd name="T44" fmla="*/ 200 w 200"/>
                <a:gd name="T45" fmla="*/ 9 h 457"/>
                <a:gd name="T46" fmla="*/ 184 w 200"/>
                <a:gd name="T47" fmla="*/ 9 h 457"/>
                <a:gd name="T48" fmla="*/ 176 w 200"/>
                <a:gd name="T49" fmla="*/ 18 h 457"/>
                <a:gd name="T50" fmla="*/ 168 w 200"/>
                <a:gd name="T51" fmla="*/ 44 h 457"/>
                <a:gd name="T52" fmla="*/ 152 w 200"/>
                <a:gd name="T53" fmla="*/ 62 h 457"/>
                <a:gd name="T54" fmla="*/ 136 w 200"/>
                <a:gd name="T55" fmla="*/ 88 h 457"/>
                <a:gd name="T56" fmla="*/ 120 w 200"/>
                <a:gd name="T57" fmla="*/ 123 h 457"/>
                <a:gd name="T58" fmla="*/ 112 w 200"/>
                <a:gd name="T59" fmla="*/ 141 h 457"/>
                <a:gd name="T60" fmla="*/ 104 w 200"/>
                <a:gd name="T61" fmla="*/ 158 h 457"/>
                <a:gd name="T62" fmla="*/ 88 w 200"/>
                <a:gd name="T63" fmla="*/ 176 h 457"/>
                <a:gd name="T64" fmla="*/ 80 w 200"/>
                <a:gd name="T65" fmla="*/ 202 h 457"/>
                <a:gd name="T66" fmla="*/ 72 w 200"/>
                <a:gd name="T67" fmla="*/ 211 h 457"/>
                <a:gd name="T68" fmla="*/ 64 w 200"/>
                <a:gd name="T69" fmla="*/ 237 h 457"/>
                <a:gd name="T70" fmla="*/ 64 w 200"/>
                <a:gd name="T71" fmla="*/ 255 h 457"/>
                <a:gd name="T72" fmla="*/ 48 w 200"/>
                <a:gd name="T73" fmla="*/ 281 h 457"/>
                <a:gd name="T74" fmla="*/ 48 w 200"/>
                <a:gd name="T75" fmla="*/ 308 h 457"/>
                <a:gd name="T76" fmla="*/ 40 w 200"/>
                <a:gd name="T77" fmla="*/ 325 h 457"/>
                <a:gd name="T78" fmla="*/ 40 w 200"/>
                <a:gd name="T79" fmla="*/ 352 h 457"/>
                <a:gd name="T80" fmla="*/ 32 w 200"/>
                <a:gd name="T81" fmla="*/ 387 h 457"/>
                <a:gd name="T82" fmla="*/ 32 w 200"/>
                <a:gd name="T83" fmla="*/ 404 h 457"/>
                <a:gd name="T84" fmla="*/ 32 w 200"/>
                <a:gd name="T85" fmla="*/ 431 h 457"/>
                <a:gd name="T86" fmla="*/ 32 w 200"/>
                <a:gd name="T87" fmla="*/ 440 h 457"/>
                <a:gd name="T88" fmla="*/ 16 w 200"/>
                <a:gd name="T89" fmla="*/ 440 h 457"/>
                <a:gd name="T90" fmla="*/ 0 w 200"/>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0"/>
                <a:gd name="T139" fmla="*/ 0 h 457"/>
                <a:gd name="T140" fmla="*/ 200 w 200"/>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0" h="457">
                  <a:moveTo>
                    <a:pt x="0" y="457"/>
                  </a:moveTo>
                  <a:lnTo>
                    <a:pt x="0" y="440"/>
                  </a:lnTo>
                  <a:lnTo>
                    <a:pt x="0" y="431"/>
                  </a:lnTo>
                  <a:lnTo>
                    <a:pt x="0" y="422"/>
                  </a:lnTo>
                  <a:lnTo>
                    <a:pt x="0" y="404"/>
                  </a:lnTo>
                  <a:lnTo>
                    <a:pt x="0" y="396"/>
                  </a:lnTo>
                  <a:lnTo>
                    <a:pt x="0" y="387"/>
                  </a:lnTo>
                  <a:lnTo>
                    <a:pt x="0" y="360"/>
                  </a:lnTo>
                  <a:lnTo>
                    <a:pt x="0" y="352"/>
                  </a:lnTo>
                  <a:lnTo>
                    <a:pt x="8" y="325"/>
                  </a:lnTo>
                  <a:lnTo>
                    <a:pt x="8" y="317"/>
                  </a:lnTo>
                  <a:lnTo>
                    <a:pt x="8" y="290"/>
                  </a:lnTo>
                  <a:lnTo>
                    <a:pt x="8" y="281"/>
                  </a:lnTo>
                  <a:lnTo>
                    <a:pt x="8" y="273"/>
                  </a:lnTo>
                  <a:lnTo>
                    <a:pt x="16" y="273"/>
                  </a:lnTo>
                  <a:lnTo>
                    <a:pt x="16" y="246"/>
                  </a:lnTo>
                  <a:lnTo>
                    <a:pt x="16" y="237"/>
                  </a:lnTo>
                  <a:lnTo>
                    <a:pt x="32" y="237"/>
                  </a:lnTo>
                  <a:lnTo>
                    <a:pt x="32" y="229"/>
                  </a:lnTo>
                  <a:lnTo>
                    <a:pt x="32" y="211"/>
                  </a:lnTo>
                  <a:lnTo>
                    <a:pt x="40" y="202"/>
                  </a:lnTo>
                  <a:lnTo>
                    <a:pt x="40" y="193"/>
                  </a:lnTo>
                  <a:lnTo>
                    <a:pt x="40" y="176"/>
                  </a:lnTo>
                  <a:lnTo>
                    <a:pt x="48" y="167"/>
                  </a:lnTo>
                  <a:lnTo>
                    <a:pt x="48" y="158"/>
                  </a:lnTo>
                  <a:lnTo>
                    <a:pt x="64" y="158"/>
                  </a:lnTo>
                  <a:lnTo>
                    <a:pt x="64" y="141"/>
                  </a:lnTo>
                  <a:lnTo>
                    <a:pt x="72" y="132"/>
                  </a:lnTo>
                  <a:lnTo>
                    <a:pt x="72" y="123"/>
                  </a:lnTo>
                  <a:lnTo>
                    <a:pt x="80" y="123"/>
                  </a:lnTo>
                  <a:lnTo>
                    <a:pt x="80" y="97"/>
                  </a:lnTo>
                  <a:lnTo>
                    <a:pt x="88" y="88"/>
                  </a:lnTo>
                  <a:lnTo>
                    <a:pt x="104" y="79"/>
                  </a:lnTo>
                  <a:lnTo>
                    <a:pt x="112" y="62"/>
                  </a:lnTo>
                  <a:lnTo>
                    <a:pt x="120" y="53"/>
                  </a:lnTo>
                  <a:lnTo>
                    <a:pt x="136" y="44"/>
                  </a:lnTo>
                  <a:lnTo>
                    <a:pt x="144" y="44"/>
                  </a:lnTo>
                  <a:lnTo>
                    <a:pt x="152" y="26"/>
                  </a:lnTo>
                  <a:lnTo>
                    <a:pt x="168" y="18"/>
                  </a:lnTo>
                  <a:lnTo>
                    <a:pt x="176" y="18"/>
                  </a:lnTo>
                  <a:lnTo>
                    <a:pt x="184" y="9"/>
                  </a:lnTo>
                  <a:lnTo>
                    <a:pt x="184" y="0"/>
                  </a:lnTo>
                  <a:lnTo>
                    <a:pt x="200" y="9"/>
                  </a:lnTo>
                  <a:lnTo>
                    <a:pt x="184" y="9"/>
                  </a:lnTo>
                  <a:lnTo>
                    <a:pt x="176" y="18"/>
                  </a:lnTo>
                  <a:lnTo>
                    <a:pt x="176" y="26"/>
                  </a:lnTo>
                  <a:lnTo>
                    <a:pt x="168" y="44"/>
                  </a:lnTo>
                  <a:lnTo>
                    <a:pt x="152" y="53"/>
                  </a:lnTo>
                  <a:lnTo>
                    <a:pt x="152" y="62"/>
                  </a:lnTo>
                  <a:lnTo>
                    <a:pt x="144" y="79"/>
                  </a:lnTo>
                  <a:lnTo>
                    <a:pt x="136" y="88"/>
                  </a:lnTo>
                  <a:lnTo>
                    <a:pt x="120" y="97"/>
                  </a:lnTo>
                  <a:lnTo>
                    <a:pt x="120" y="123"/>
                  </a:lnTo>
                  <a:lnTo>
                    <a:pt x="112" y="132"/>
                  </a:lnTo>
                  <a:lnTo>
                    <a:pt x="112" y="141"/>
                  </a:lnTo>
                  <a:lnTo>
                    <a:pt x="112" y="158"/>
                  </a:lnTo>
                  <a:lnTo>
                    <a:pt x="104" y="158"/>
                  </a:lnTo>
                  <a:lnTo>
                    <a:pt x="88" y="167"/>
                  </a:lnTo>
                  <a:lnTo>
                    <a:pt x="88" y="176"/>
                  </a:lnTo>
                  <a:lnTo>
                    <a:pt x="80" y="193"/>
                  </a:lnTo>
                  <a:lnTo>
                    <a:pt x="80" y="202"/>
                  </a:lnTo>
                  <a:lnTo>
                    <a:pt x="72" y="211"/>
                  </a:lnTo>
                  <a:lnTo>
                    <a:pt x="72" y="229"/>
                  </a:lnTo>
                  <a:lnTo>
                    <a:pt x="64" y="237"/>
                  </a:lnTo>
                  <a:lnTo>
                    <a:pt x="64" y="246"/>
                  </a:lnTo>
                  <a:lnTo>
                    <a:pt x="64" y="255"/>
                  </a:lnTo>
                  <a:lnTo>
                    <a:pt x="48" y="273"/>
                  </a:lnTo>
                  <a:lnTo>
                    <a:pt x="48" y="281"/>
                  </a:lnTo>
                  <a:lnTo>
                    <a:pt x="48" y="290"/>
                  </a:lnTo>
                  <a:lnTo>
                    <a:pt x="48" y="308"/>
                  </a:lnTo>
                  <a:lnTo>
                    <a:pt x="40" y="317"/>
                  </a:lnTo>
                  <a:lnTo>
                    <a:pt x="40" y="325"/>
                  </a:lnTo>
                  <a:lnTo>
                    <a:pt x="40" y="343"/>
                  </a:lnTo>
                  <a:lnTo>
                    <a:pt x="40" y="352"/>
                  </a:lnTo>
                  <a:lnTo>
                    <a:pt x="32" y="360"/>
                  </a:lnTo>
                  <a:lnTo>
                    <a:pt x="32" y="387"/>
                  </a:lnTo>
                  <a:lnTo>
                    <a:pt x="32" y="396"/>
                  </a:lnTo>
                  <a:lnTo>
                    <a:pt x="32" y="404"/>
                  </a:lnTo>
                  <a:lnTo>
                    <a:pt x="32" y="422"/>
                  </a:lnTo>
                  <a:lnTo>
                    <a:pt x="32" y="431"/>
                  </a:lnTo>
                  <a:lnTo>
                    <a:pt x="32" y="440"/>
                  </a:lnTo>
                  <a:lnTo>
                    <a:pt x="16" y="440"/>
                  </a:lnTo>
                  <a:lnTo>
                    <a:pt x="32" y="457"/>
                  </a:lnTo>
                  <a:lnTo>
                    <a:pt x="0"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62" name="Freeform 916"/>
            <p:cNvSpPr>
              <a:spLocks/>
            </p:cNvSpPr>
            <p:nvPr/>
          </p:nvSpPr>
          <p:spPr bwMode="auto">
            <a:xfrm>
              <a:off x="2843" y="2760"/>
              <a:ext cx="200" cy="457"/>
            </a:xfrm>
            <a:custGeom>
              <a:avLst/>
              <a:gdLst>
                <a:gd name="T0" fmla="*/ 0 w 200"/>
                <a:gd name="T1" fmla="*/ 440 h 457"/>
                <a:gd name="T2" fmla="*/ 0 w 200"/>
                <a:gd name="T3" fmla="*/ 431 h 457"/>
                <a:gd name="T4" fmla="*/ 0 w 200"/>
                <a:gd name="T5" fmla="*/ 404 h 457"/>
                <a:gd name="T6" fmla="*/ 0 w 200"/>
                <a:gd name="T7" fmla="*/ 387 h 457"/>
                <a:gd name="T8" fmla="*/ 0 w 200"/>
                <a:gd name="T9" fmla="*/ 352 h 457"/>
                <a:gd name="T10" fmla="*/ 8 w 200"/>
                <a:gd name="T11" fmla="*/ 317 h 457"/>
                <a:gd name="T12" fmla="*/ 8 w 200"/>
                <a:gd name="T13" fmla="*/ 281 h 457"/>
                <a:gd name="T14" fmla="*/ 16 w 200"/>
                <a:gd name="T15" fmla="*/ 273 h 457"/>
                <a:gd name="T16" fmla="*/ 16 w 200"/>
                <a:gd name="T17" fmla="*/ 237 h 457"/>
                <a:gd name="T18" fmla="*/ 32 w 200"/>
                <a:gd name="T19" fmla="*/ 229 h 457"/>
                <a:gd name="T20" fmla="*/ 40 w 200"/>
                <a:gd name="T21" fmla="*/ 202 h 457"/>
                <a:gd name="T22" fmla="*/ 40 w 200"/>
                <a:gd name="T23" fmla="*/ 176 h 457"/>
                <a:gd name="T24" fmla="*/ 48 w 200"/>
                <a:gd name="T25" fmla="*/ 158 h 457"/>
                <a:gd name="T26" fmla="*/ 64 w 200"/>
                <a:gd name="T27" fmla="*/ 141 h 457"/>
                <a:gd name="T28" fmla="*/ 72 w 200"/>
                <a:gd name="T29" fmla="*/ 123 h 457"/>
                <a:gd name="T30" fmla="*/ 80 w 200"/>
                <a:gd name="T31" fmla="*/ 97 h 457"/>
                <a:gd name="T32" fmla="*/ 104 w 200"/>
                <a:gd name="T33" fmla="*/ 79 h 457"/>
                <a:gd name="T34" fmla="*/ 120 w 200"/>
                <a:gd name="T35" fmla="*/ 53 h 457"/>
                <a:gd name="T36" fmla="*/ 144 w 200"/>
                <a:gd name="T37" fmla="*/ 44 h 457"/>
                <a:gd name="T38" fmla="*/ 168 w 200"/>
                <a:gd name="T39" fmla="*/ 18 h 457"/>
                <a:gd name="T40" fmla="*/ 184 w 200"/>
                <a:gd name="T41" fmla="*/ 9 h 457"/>
                <a:gd name="T42" fmla="*/ 184 w 200"/>
                <a:gd name="T43" fmla="*/ 9 h 457"/>
                <a:gd name="T44" fmla="*/ 200 w 200"/>
                <a:gd name="T45" fmla="*/ 9 h 457"/>
                <a:gd name="T46" fmla="*/ 184 w 200"/>
                <a:gd name="T47" fmla="*/ 9 h 457"/>
                <a:gd name="T48" fmla="*/ 176 w 200"/>
                <a:gd name="T49" fmla="*/ 18 h 457"/>
                <a:gd name="T50" fmla="*/ 168 w 200"/>
                <a:gd name="T51" fmla="*/ 44 h 457"/>
                <a:gd name="T52" fmla="*/ 152 w 200"/>
                <a:gd name="T53" fmla="*/ 62 h 457"/>
                <a:gd name="T54" fmla="*/ 136 w 200"/>
                <a:gd name="T55" fmla="*/ 88 h 457"/>
                <a:gd name="T56" fmla="*/ 120 w 200"/>
                <a:gd name="T57" fmla="*/ 123 h 457"/>
                <a:gd name="T58" fmla="*/ 112 w 200"/>
                <a:gd name="T59" fmla="*/ 141 h 457"/>
                <a:gd name="T60" fmla="*/ 104 w 200"/>
                <a:gd name="T61" fmla="*/ 158 h 457"/>
                <a:gd name="T62" fmla="*/ 88 w 200"/>
                <a:gd name="T63" fmla="*/ 176 h 457"/>
                <a:gd name="T64" fmla="*/ 80 w 200"/>
                <a:gd name="T65" fmla="*/ 202 h 457"/>
                <a:gd name="T66" fmla="*/ 72 w 200"/>
                <a:gd name="T67" fmla="*/ 211 h 457"/>
                <a:gd name="T68" fmla="*/ 64 w 200"/>
                <a:gd name="T69" fmla="*/ 237 h 457"/>
                <a:gd name="T70" fmla="*/ 64 w 200"/>
                <a:gd name="T71" fmla="*/ 255 h 457"/>
                <a:gd name="T72" fmla="*/ 48 w 200"/>
                <a:gd name="T73" fmla="*/ 281 h 457"/>
                <a:gd name="T74" fmla="*/ 48 w 200"/>
                <a:gd name="T75" fmla="*/ 308 h 457"/>
                <a:gd name="T76" fmla="*/ 40 w 200"/>
                <a:gd name="T77" fmla="*/ 325 h 457"/>
                <a:gd name="T78" fmla="*/ 40 w 200"/>
                <a:gd name="T79" fmla="*/ 352 h 457"/>
                <a:gd name="T80" fmla="*/ 32 w 200"/>
                <a:gd name="T81" fmla="*/ 387 h 457"/>
                <a:gd name="T82" fmla="*/ 32 w 200"/>
                <a:gd name="T83" fmla="*/ 404 h 457"/>
                <a:gd name="T84" fmla="*/ 32 w 200"/>
                <a:gd name="T85" fmla="*/ 431 h 457"/>
                <a:gd name="T86" fmla="*/ 32 w 200"/>
                <a:gd name="T87" fmla="*/ 440 h 457"/>
                <a:gd name="T88" fmla="*/ 16 w 200"/>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0"/>
                <a:gd name="T136" fmla="*/ 0 h 457"/>
                <a:gd name="T137" fmla="*/ 200 w 200"/>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0" h="457">
                  <a:moveTo>
                    <a:pt x="0" y="457"/>
                  </a:moveTo>
                  <a:lnTo>
                    <a:pt x="0" y="440"/>
                  </a:lnTo>
                  <a:lnTo>
                    <a:pt x="0" y="431"/>
                  </a:lnTo>
                  <a:lnTo>
                    <a:pt x="0" y="422"/>
                  </a:lnTo>
                  <a:lnTo>
                    <a:pt x="0" y="404"/>
                  </a:lnTo>
                  <a:lnTo>
                    <a:pt x="0" y="396"/>
                  </a:lnTo>
                  <a:lnTo>
                    <a:pt x="0" y="387"/>
                  </a:lnTo>
                  <a:lnTo>
                    <a:pt x="0" y="360"/>
                  </a:lnTo>
                  <a:lnTo>
                    <a:pt x="0" y="352"/>
                  </a:lnTo>
                  <a:lnTo>
                    <a:pt x="8" y="325"/>
                  </a:lnTo>
                  <a:lnTo>
                    <a:pt x="8" y="317"/>
                  </a:lnTo>
                  <a:lnTo>
                    <a:pt x="8" y="290"/>
                  </a:lnTo>
                  <a:lnTo>
                    <a:pt x="8" y="281"/>
                  </a:lnTo>
                  <a:lnTo>
                    <a:pt x="8" y="273"/>
                  </a:lnTo>
                  <a:lnTo>
                    <a:pt x="16" y="273"/>
                  </a:lnTo>
                  <a:lnTo>
                    <a:pt x="16" y="246"/>
                  </a:lnTo>
                  <a:lnTo>
                    <a:pt x="16" y="237"/>
                  </a:lnTo>
                  <a:lnTo>
                    <a:pt x="32" y="237"/>
                  </a:lnTo>
                  <a:lnTo>
                    <a:pt x="32" y="229"/>
                  </a:lnTo>
                  <a:lnTo>
                    <a:pt x="32" y="211"/>
                  </a:lnTo>
                  <a:lnTo>
                    <a:pt x="40" y="202"/>
                  </a:lnTo>
                  <a:lnTo>
                    <a:pt x="40" y="193"/>
                  </a:lnTo>
                  <a:lnTo>
                    <a:pt x="40" y="176"/>
                  </a:lnTo>
                  <a:lnTo>
                    <a:pt x="48" y="167"/>
                  </a:lnTo>
                  <a:lnTo>
                    <a:pt x="48" y="158"/>
                  </a:lnTo>
                  <a:lnTo>
                    <a:pt x="64" y="158"/>
                  </a:lnTo>
                  <a:lnTo>
                    <a:pt x="64" y="141"/>
                  </a:lnTo>
                  <a:lnTo>
                    <a:pt x="72" y="132"/>
                  </a:lnTo>
                  <a:lnTo>
                    <a:pt x="72" y="123"/>
                  </a:lnTo>
                  <a:lnTo>
                    <a:pt x="80" y="123"/>
                  </a:lnTo>
                  <a:lnTo>
                    <a:pt x="80" y="97"/>
                  </a:lnTo>
                  <a:lnTo>
                    <a:pt x="88" y="88"/>
                  </a:lnTo>
                  <a:lnTo>
                    <a:pt x="104" y="79"/>
                  </a:lnTo>
                  <a:lnTo>
                    <a:pt x="112" y="62"/>
                  </a:lnTo>
                  <a:lnTo>
                    <a:pt x="120" y="53"/>
                  </a:lnTo>
                  <a:lnTo>
                    <a:pt x="136" y="44"/>
                  </a:lnTo>
                  <a:lnTo>
                    <a:pt x="144" y="44"/>
                  </a:lnTo>
                  <a:lnTo>
                    <a:pt x="152" y="26"/>
                  </a:lnTo>
                  <a:lnTo>
                    <a:pt x="168" y="18"/>
                  </a:lnTo>
                  <a:lnTo>
                    <a:pt x="176" y="18"/>
                  </a:lnTo>
                  <a:lnTo>
                    <a:pt x="184" y="9"/>
                  </a:lnTo>
                  <a:lnTo>
                    <a:pt x="184" y="0"/>
                  </a:lnTo>
                  <a:lnTo>
                    <a:pt x="200" y="9"/>
                  </a:lnTo>
                  <a:lnTo>
                    <a:pt x="184" y="9"/>
                  </a:lnTo>
                  <a:lnTo>
                    <a:pt x="176" y="18"/>
                  </a:lnTo>
                  <a:lnTo>
                    <a:pt x="176" y="26"/>
                  </a:lnTo>
                  <a:lnTo>
                    <a:pt x="168" y="44"/>
                  </a:lnTo>
                  <a:lnTo>
                    <a:pt x="152" y="53"/>
                  </a:lnTo>
                  <a:lnTo>
                    <a:pt x="152" y="62"/>
                  </a:lnTo>
                  <a:lnTo>
                    <a:pt x="144" y="79"/>
                  </a:lnTo>
                  <a:lnTo>
                    <a:pt x="136" y="88"/>
                  </a:lnTo>
                  <a:lnTo>
                    <a:pt x="120" y="97"/>
                  </a:lnTo>
                  <a:lnTo>
                    <a:pt x="120" y="123"/>
                  </a:lnTo>
                  <a:lnTo>
                    <a:pt x="112" y="132"/>
                  </a:lnTo>
                  <a:lnTo>
                    <a:pt x="112" y="141"/>
                  </a:lnTo>
                  <a:lnTo>
                    <a:pt x="112" y="158"/>
                  </a:lnTo>
                  <a:lnTo>
                    <a:pt x="104" y="158"/>
                  </a:lnTo>
                  <a:lnTo>
                    <a:pt x="88" y="167"/>
                  </a:lnTo>
                  <a:lnTo>
                    <a:pt x="88" y="176"/>
                  </a:lnTo>
                  <a:lnTo>
                    <a:pt x="80" y="193"/>
                  </a:lnTo>
                  <a:lnTo>
                    <a:pt x="80" y="202"/>
                  </a:lnTo>
                  <a:lnTo>
                    <a:pt x="72" y="211"/>
                  </a:lnTo>
                  <a:lnTo>
                    <a:pt x="72" y="229"/>
                  </a:lnTo>
                  <a:lnTo>
                    <a:pt x="64" y="237"/>
                  </a:lnTo>
                  <a:lnTo>
                    <a:pt x="64" y="246"/>
                  </a:lnTo>
                  <a:lnTo>
                    <a:pt x="64" y="255"/>
                  </a:lnTo>
                  <a:lnTo>
                    <a:pt x="48" y="273"/>
                  </a:lnTo>
                  <a:lnTo>
                    <a:pt x="48" y="281"/>
                  </a:lnTo>
                  <a:lnTo>
                    <a:pt x="48" y="290"/>
                  </a:lnTo>
                  <a:lnTo>
                    <a:pt x="48" y="308"/>
                  </a:lnTo>
                  <a:lnTo>
                    <a:pt x="40" y="317"/>
                  </a:lnTo>
                  <a:lnTo>
                    <a:pt x="40" y="325"/>
                  </a:lnTo>
                  <a:lnTo>
                    <a:pt x="40" y="343"/>
                  </a:lnTo>
                  <a:lnTo>
                    <a:pt x="40" y="352"/>
                  </a:lnTo>
                  <a:lnTo>
                    <a:pt x="32" y="360"/>
                  </a:lnTo>
                  <a:lnTo>
                    <a:pt x="32" y="387"/>
                  </a:lnTo>
                  <a:lnTo>
                    <a:pt x="32" y="396"/>
                  </a:lnTo>
                  <a:lnTo>
                    <a:pt x="32" y="404"/>
                  </a:lnTo>
                  <a:lnTo>
                    <a:pt x="32" y="422"/>
                  </a:lnTo>
                  <a:lnTo>
                    <a:pt x="32" y="431"/>
                  </a:lnTo>
                  <a:lnTo>
                    <a:pt x="32" y="440"/>
                  </a:lnTo>
                  <a:lnTo>
                    <a:pt x="16" y="440"/>
                  </a:lnTo>
                  <a:lnTo>
                    <a:pt x="32"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63" name="Freeform 917"/>
            <p:cNvSpPr>
              <a:spLocks/>
            </p:cNvSpPr>
            <p:nvPr/>
          </p:nvSpPr>
          <p:spPr bwMode="auto">
            <a:xfrm>
              <a:off x="2859" y="2892"/>
              <a:ext cx="240" cy="325"/>
            </a:xfrm>
            <a:custGeom>
              <a:avLst/>
              <a:gdLst>
                <a:gd name="T0" fmla="*/ 0 w 240"/>
                <a:gd name="T1" fmla="*/ 325 h 325"/>
                <a:gd name="T2" fmla="*/ 0 w 240"/>
                <a:gd name="T3" fmla="*/ 308 h 325"/>
                <a:gd name="T4" fmla="*/ 0 w 240"/>
                <a:gd name="T5" fmla="*/ 308 h 325"/>
                <a:gd name="T6" fmla="*/ 0 w 240"/>
                <a:gd name="T7" fmla="*/ 299 h 325"/>
                <a:gd name="T8" fmla="*/ 0 w 240"/>
                <a:gd name="T9" fmla="*/ 290 h 325"/>
                <a:gd name="T10" fmla="*/ 0 w 240"/>
                <a:gd name="T11" fmla="*/ 272 h 325"/>
                <a:gd name="T12" fmla="*/ 0 w 240"/>
                <a:gd name="T13" fmla="*/ 255 h 325"/>
                <a:gd name="T14" fmla="*/ 0 w 240"/>
                <a:gd name="T15" fmla="*/ 237 h 325"/>
                <a:gd name="T16" fmla="*/ 16 w 240"/>
                <a:gd name="T17" fmla="*/ 220 h 325"/>
                <a:gd name="T18" fmla="*/ 16 w 240"/>
                <a:gd name="T19" fmla="*/ 211 h 325"/>
                <a:gd name="T20" fmla="*/ 24 w 240"/>
                <a:gd name="T21" fmla="*/ 185 h 325"/>
                <a:gd name="T22" fmla="*/ 24 w 240"/>
                <a:gd name="T23" fmla="*/ 176 h 325"/>
                <a:gd name="T24" fmla="*/ 32 w 240"/>
                <a:gd name="T25" fmla="*/ 149 h 325"/>
                <a:gd name="T26" fmla="*/ 48 w 240"/>
                <a:gd name="T27" fmla="*/ 141 h 325"/>
                <a:gd name="T28" fmla="*/ 48 w 240"/>
                <a:gd name="T29" fmla="*/ 123 h 325"/>
                <a:gd name="T30" fmla="*/ 56 w 240"/>
                <a:gd name="T31" fmla="*/ 123 h 325"/>
                <a:gd name="T32" fmla="*/ 64 w 240"/>
                <a:gd name="T33" fmla="*/ 105 h 325"/>
                <a:gd name="T34" fmla="*/ 72 w 240"/>
                <a:gd name="T35" fmla="*/ 97 h 325"/>
                <a:gd name="T36" fmla="*/ 96 w 240"/>
                <a:gd name="T37" fmla="*/ 79 h 325"/>
                <a:gd name="T38" fmla="*/ 104 w 240"/>
                <a:gd name="T39" fmla="*/ 70 h 325"/>
                <a:gd name="T40" fmla="*/ 128 w 240"/>
                <a:gd name="T41" fmla="*/ 61 h 325"/>
                <a:gd name="T42" fmla="*/ 152 w 240"/>
                <a:gd name="T43" fmla="*/ 44 h 325"/>
                <a:gd name="T44" fmla="*/ 160 w 240"/>
                <a:gd name="T45" fmla="*/ 35 h 325"/>
                <a:gd name="T46" fmla="*/ 184 w 240"/>
                <a:gd name="T47" fmla="*/ 35 h 325"/>
                <a:gd name="T48" fmla="*/ 192 w 240"/>
                <a:gd name="T49" fmla="*/ 26 h 325"/>
                <a:gd name="T50" fmla="*/ 216 w 240"/>
                <a:gd name="T51" fmla="*/ 9 h 325"/>
                <a:gd name="T52" fmla="*/ 224 w 240"/>
                <a:gd name="T53" fmla="*/ 9 h 325"/>
                <a:gd name="T54" fmla="*/ 232 w 240"/>
                <a:gd name="T55" fmla="*/ 9 h 325"/>
                <a:gd name="T56" fmla="*/ 232 w 240"/>
                <a:gd name="T57" fmla="*/ 9 h 325"/>
                <a:gd name="T58" fmla="*/ 232 w 240"/>
                <a:gd name="T59" fmla="*/ 0 h 325"/>
                <a:gd name="T60" fmla="*/ 240 w 240"/>
                <a:gd name="T61" fmla="*/ 9 h 325"/>
                <a:gd name="T62" fmla="*/ 232 w 240"/>
                <a:gd name="T63" fmla="*/ 9 h 325"/>
                <a:gd name="T64" fmla="*/ 232 w 240"/>
                <a:gd name="T65" fmla="*/ 9 h 325"/>
                <a:gd name="T66" fmla="*/ 224 w 240"/>
                <a:gd name="T67" fmla="*/ 9 h 325"/>
                <a:gd name="T68" fmla="*/ 216 w 240"/>
                <a:gd name="T69" fmla="*/ 26 h 325"/>
                <a:gd name="T70" fmla="*/ 200 w 240"/>
                <a:gd name="T71" fmla="*/ 26 h 325"/>
                <a:gd name="T72" fmla="*/ 192 w 240"/>
                <a:gd name="T73" fmla="*/ 35 h 325"/>
                <a:gd name="T74" fmla="*/ 184 w 240"/>
                <a:gd name="T75" fmla="*/ 44 h 325"/>
                <a:gd name="T76" fmla="*/ 168 w 240"/>
                <a:gd name="T77" fmla="*/ 44 h 325"/>
                <a:gd name="T78" fmla="*/ 152 w 240"/>
                <a:gd name="T79" fmla="*/ 61 h 325"/>
                <a:gd name="T80" fmla="*/ 136 w 240"/>
                <a:gd name="T81" fmla="*/ 70 h 325"/>
                <a:gd name="T82" fmla="*/ 120 w 240"/>
                <a:gd name="T83" fmla="*/ 79 h 325"/>
                <a:gd name="T84" fmla="*/ 104 w 240"/>
                <a:gd name="T85" fmla="*/ 97 h 325"/>
                <a:gd name="T86" fmla="*/ 96 w 240"/>
                <a:gd name="T87" fmla="*/ 105 h 325"/>
                <a:gd name="T88" fmla="*/ 88 w 240"/>
                <a:gd name="T89" fmla="*/ 114 h 325"/>
                <a:gd name="T90" fmla="*/ 88 w 240"/>
                <a:gd name="T91" fmla="*/ 123 h 325"/>
                <a:gd name="T92" fmla="*/ 72 w 240"/>
                <a:gd name="T93" fmla="*/ 141 h 325"/>
                <a:gd name="T94" fmla="*/ 64 w 240"/>
                <a:gd name="T95" fmla="*/ 149 h 325"/>
                <a:gd name="T96" fmla="*/ 56 w 240"/>
                <a:gd name="T97" fmla="*/ 176 h 325"/>
                <a:gd name="T98" fmla="*/ 56 w 240"/>
                <a:gd name="T99" fmla="*/ 185 h 325"/>
                <a:gd name="T100" fmla="*/ 48 w 240"/>
                <a:gd name="T101" fmla="*/ 211 h 325"/>
                <a:gd name="T102" fmla="*/ 32 w 240"/>
                <a:gd name="T103" fmla="*/ 228 h 325"/>
                <a:gd name="T104" fmla="*/ 32 w 240"/>
                <a:gd name="T105" fmla="*/ 237 h 325"/>
                <a:gd name="T106" fmla="*/ 32 w 240"/>
                <a:gd name="T107" fmla="*/ 264 h 325"/>
                <a:gd name="T108" fmla="*/ 24 w 240"/>
                <a:gd name="T109" fmla="*/ 272 h 325"/>
                <a:gd name="T110" fmla="*/ 24 w 240"/>
                <a:gd name="T111" fmla="*/ 290 h 325"/>
                <a:gd name="T112" fmla="*/ 24 w 240"/>
                <a:gd name="T113" fmla="*/ 299 h 325"/>
                <a:gd name="T114" fmla="*/ 24 w 240"/>
                <a:gd name="T115" fmla="*/ 308 h 325"/>
                <a:gd name="T116" fmla="*/ 24 w 240"/>
                <a:gd name="T117" fmla="*/ 308 h 325"/>
                <a:gd name="T118" fmla="*/ 16 w 240"/>
                <a:gd name="T119" fmla="*/ 308 h 325"/>
                <a:gd name="T120" fmla="*/ 24 w 240"/>
                <a:gd name="T121" fmla="*/ 325 h 325"/>
                <a:gd name="T122" fmla="*/ 0 w 240"/>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0"/>
                <a:gd name="T187" fmla="*/ 0 h 325"/>
                <a:gd name="T188" fmla="*/ 240 w 240"/>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0" h="325">
                  <a:moveTo>
                    <a:pt x="0" y="325"/>
                  </a:moveTo>
                  <a:lnTo>
                    <a:pt x="0" y="308"/>
                  </a:lnTo>
                  <a:lnTo>
                    <a:pt x="0" y="299"/>
                  </a:lnTo>
                  <a:lnTo>
                    <a:pt x="0" y="290"/>
                  </a:lnTo>
                  <a:lnTo>
                    <a:pt x="0" y="272"/>
                  </a:lnTo>
                  <a:lnTo>
                    <a:pt x="0" y="255"/>
                  </a:lnTo>
                  <a:lnTo>
                    <a:pt x="0" y="237"/>
                  </a:lnTo>
                  <a:lnTo>
                    <a:pt x="16" y="220"/>
                  </a:lnTo>
                  <a:lnTo>
                    <a:pt x="16" y="211"/>
                  </a:lnTo>
                  <a:lnTo>
                    <a:pt x="24" y="185"/>
                  </a:lnTo>
                  <a:lnTo>
                    <a:pt x="24" y="176"/>
                  </a:lnTo>
                  <a:lnTo>
                    <a:pt x="32" y="149"/>
                  </a:lnTo>
                  <a:lnTo>
                    <a:pt x="48" y="141"/>
                  </a:lnTo>
                  <a:lnTo>
                    <a:pt x="48" y="123"/>
                  </a:lnTo>
                  <a:lnTo>
                    <a:pt x="56" y="123"/>
                  </a:lnTo>
                  <a:lnTo>
                    <a:pt x="64" y="105"/>
                  </a:lnTo>
                  <a:lnTo>
                    <a:pt x="72" y="97"/>
                  </a:lnTo>
                  <a:lnTo>
                    <a:pt x="96" y="79"/>
                  </a:lnTo>
                  <a:lnTo>
                    <a:pt x="104" y="70"/>
                  </a:lnTo>
                  <a:lnTo>
                    <a:pt x="128" y="61"/>
                  </a:lnTo>
                  <a:lnTo>
                    <a:pt x="152" y="44"/>
                  </a:lnTo>
                  <a:lnTo>
                    <a:pt x="160" y="35"/>
                  </a:lnTo>
                  <a:lnTo>
                    <a:pt x="184" y="35"/>
                  </a:lnTo>
                  <a:lnTo>
                    <a:pt x="192" y="26"/>
                  </a:lnTo>
                  <a:lnTo>
                    <a:pt x="216" y="9"/>
                  </a:lnTo>
                  <a:lnTo>
                    <a:pt x="224" y="9"/>
                  </a:lnTo>
                  <a:lnTo>
                    <a:pt x="232" y="9"/>
                  </a:lnTo>
                  <a:lnTo>
                    <a:pt x="232" y="0"/>
                  </a:lnTo>
                  <a:lnTo>
                    <a:pt x="240" y="9"/>
                  </a:lnTo>
                  <a:lnTo>
                    <a:pt x="232" y="9"/>
                  </a:lnTo>
                  <a:lnTo>
                    <a:pt x="224" y="9"/>
                  </a:lnTo>
                  <a:lnTo>
                    <a:pt x="216" y="26"/>
                  </a:lnTo>
                  <a:lnTo>
                    <a:pt x="200" y="26"/>
                  </a:lnTo>
                  <a:lnTo>
                    <a:pt x="192" y="35"/>
                  </a:lnTo>
                  <a:lnTo>
                    <a:pt x="184" y="44"/>
                  </a:lnTo>
                  <a:lnTo>
                    <a:pt x="168" y="44"/>
                  </a:lnTo>
                  <a:lnTo>
                    <a:pt x="152" y="61"/>
                  </a:lnTo>
                  <a:lnTo>
                    <a:pt x="136" y="70"/>
                  </a:lnTo>
                  <a:lnTo>
                    <a:pt x="120" y="79"/>
                  </a:lnTo>
                  <a:lnTo>
                    <a:pt x="104" y="97"/>
                  </a:lnTo>
                  <a:lnTo>
                    <a:pt x="96" y="105"/>
                  </a:lnTo>
                  <a:lnTo>
                    <a:pt x="88" y="114"/>
                  </a:lnTo>
                  <a:lnTo>
                    <a:pt x="88" y="123"/>
                  </a:lnTo>
                  <a:lnTo>
                    <a:pt x="72" y="141"/>
                  </a:lnTo>
                  <a:lnTo>
                    <a:pt x="64" y="149"/>
                  </a:lnTo>
                  <a:lnTo>
                    <a:pt x="56" y="176"/>
                  </a:lnTo>
                  <a:lnTo>
                    <a:pt x="56" y="185"/>
                  </a:lnTo>
                  <a:lnTo>
                    <a:pt x="48" y="211"/>
                  </a:lnTo>
                  <a:lnTo>
                    <a:pt x="32" y="228"/>
                  </a:lnTo>
                  <a:lnTo>
                    <a:pt x="32" y="237"/>
                  </a:lnTo>
                  <a:lnTo>
                    <a:pt x="32" y="264"/>
                  </a:lnTo>
                  <a:lnTo>
                    <a:pt x="24" y="272"/>
                  </a:lnTo>
                  <a:lnTo>
                    <a:pt x="24" y="290"/>
                  </a:lnTo>
                  <a:lnTo>
                    <a:pt x="24" y="299"/>
                  </a:lnTo>
                  <a:lnTo>
                    <a:pt x="24" y="308"/>
                  </a:lnTo>
                  <a:lnTo>
                    <a:pt x="16" y="308"/>
                  </a:lnTo>
                  <a:lnTo>
                    <a:pt x="24" y="325"/>
                  </a:lnTo>
                  <a:lnTo>
                    <a:pt x="0"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64" name="Freeform 918"/>
            <p:cNvSpPr>
              <a:spLocks/>
            </p:cNvSpPr>
            <p:nvPr/>
          </p:nvSpPr>
          <p:spPr bwMode="auto">
            <a:xfrm>
              <a:off x="2859" y="2892"/>
              <a:ext cx="240" cy="325"/>
            </a:xfrm>
            <a:custGeom>
              <a:avLst/>
              <a:gdLst>
                <a:gd name="T0" fmla="*/ 0 w 240"/>
                <a:gd name="T1" fmla="*/ 325 h 325"/>
                <a:gd name="T2" fmla="*/ 0 w 240"/>
                <a:gd name="T3" fmla="*/ 308 h 325"/>
                <a:gd name="T4" fmla="*/ 0 w 240"/>
                <a:gd name="T5" fmla="*/ 308 h 325"/>
                <a:gd name="T6" fmla="*/ 0 w 240"/>
                <a:gd name="T7" fmla="*/ 299 h 325"/>
                <a:gd name="T8" fmla="*/ 0 w 240"/>
                <a:gd name="T9" fmla="*/ 290 h 325"/>
                <a:gd name="T10" fmla="*/ 0 w 240"/>
                <a:gd name="T11" fmla="*/ 272 h 325"/>
                <a:gd name="T12" fmla="*/ 0 w 240"/>
                <a:gd name="T13" fmla="*/ 255 h 325"/>
                <a:gd name="T14" fmla="*/ 0 w 240"/>
                <a:gd name="T15" fmla="*/ 237 h 325"/>
                <a:gd name="T16" fmla="*/ 16 w 240"/>
                <a:gd name="T17" fmla="*/ 220 h 325"/>
                <a:gd name="T18" fmla="*/ 16 w 240"/>
                <a:gd name="T19" fmla="*/ 211 h 325"/>
                <a:gd name="T20" fmla="*/ 24 w 240"/>
                <a:gd name="T21" fmla="*/ 185 h 325"/>
                <a:gd name="T22" fmla="*/ 24 w 240"/>
                <a:gd name="T23" fmla="*/ 176 h 325"/>
                <a:gd name="T24" fmla="*/ 32 w 240"/>
                <a:gd name="T25" fmla="*/ 149 h 325"/>
                <a:gd name="T26" fmla="*/ 48 w 240"/>
                <a:gd name="T27" fmla="*/ 141 h 325"/>
                <a:gd name="T28" fmla="*/ 48 w 240"/>
                <a:gd name="T29" fmla="*/ 123 h 325"/>
                <a:gd name="T30" fmla="*/ 56 w 240"/>
                <a:gd name="T31" fmla="*/ 123 h 325"/>
                <a:gd name="T32" fmla="*/ 64 w 240"/>
                <a:gd name="T33" fmla="*/ 105 h 325"/>
                <a:gd name="T34" fmla="*/ 72 w 240"/>
                <a:gd name="T35" fmla="*/ 97 h 325"/>
                <a:gd name="T36" fmla="*/ 96 w 240"/>
                <a:gd name="T37" fmla="*/ 79 h 325"/>
                <a:gd name="T38" fmla="*/ 104 w 240"/>
                <a:gd name="T39" fmla="*/ 70 h 325"/>
                <a:gd name="T40" fmla="*/ 128 w 240"/>
                <a:gd name="T41" fmla="*/ 61 h 325"/>
                <a:gd name="T42" fmla="*/ 152 w 240"/>
                <a:gd name="T43" fmla="*/ 44 h 325"/>
                <a:gd name="T44" fmla="*/ 160 w 240"/>
                <a:gd name="T45" fmla="*/ 35 h 325"/>
                <a:gd name="T46" fmla="*/ 184 w 240"/>
                <a:gd name="T47" fmla="*/ 35 h 325"/>
                <a:gd name="T48" fmla="*/ 192 w 240"/>
                <a:gd name="T49" fmla="*/ 26 h 325"/>
                <a:gd name="T50" fmla="*/ 216 w 240"/>
                <a:gd name="T51" fmla="*/ 9 h 325"/>
                <a:gd name="T52" fmla="*/ 224 w 240"/>
                <a:gd name="T53" fmla="*/ 9 h 325"/>
                <a:gd name="T54" fmla="*/ 232 w 240"/>
                <a:gd name="T55" fmla="*/ 9 h 325"/>
                <a:gd name="T56" fmla="*/ 232 w 240"/>
                <a:gd name="T57" fmla="*/ 9 h 325"/>
                <a:gd name="T58" fmla="*/ 232 w 240"/>
                <a:gd name="T59" fmla="*/ 0 h 325"/>
                <a:gd name="T60" fmla="*/ 240 w 240"/>
                <a:gd name="T61" fmla="*/ 9 h 325"/>
                <a:gd name="T62" fmla="*/ 232 w 240"/>
                <a:gd name="T63" fmla="*/ 9 h 325"/>
                <a:gd name="T64" fmla="*/ 232 w 240"/>
                <a:gd name="T65" fmla="*/ 9 h 325"/>
                <a:gd name="T66" fmla="*/ 224 w 240"/>
                <a:gd name="T67" fmla="*/ 9 h 325"/>
                <a:gd name="T68" fmla="*/ 216 w 240"/>
                <a:gd name="T69" fmla="*/ 26 h 325"/>
                <a:gd name="T70" fmla="*/ 200 w 240"/>
                <a:gd name="T71" fmla="*/ 26 h 325"/>
                <a:gd name="T72" fmla="*/ 192 w 240"/>
                <a:gd name="T73" fmla="*/ 35 h 325"/>
                <a:gd name="T74" fmla="*/ 184 w 240"/>
                <a:gd name="T75" fmla="*/ 44 h 325"/>
                <a:gd name="T76" fmla="*/ 168 w 240"/>
                <a:gd name="T77" fmla="*/ 44 h 325"/>
                <a:gd name="T78" fmla="*/ 152 w 240"/>
                <a:gd name="T79" fmla="*/ 61 h 325"/>
                <a:gd name="T80" fmla="*/ 136 w 240"/>
                <a:gd name="T81" fmla="*/ 70 h 325"/>
                <a:gd name="T82" fmla="*/ 120 w 240"/>
                <a:gd name="T83" fmla="*/ 79 h 325"/>
                <a:gd name="T84" fmla="*/ 104 w 240"/>
                <a:gd name="T85" fmla="*/ 97 h 325"/>
                <a:gd name="T86" fmla="*/ 96 w 240"/>
                <a:gd name="T87" fmla="*/ 105 h 325"/>
                <a:gd name="T88" fmla="*/ 88 w 240"/>
                <a:gd name="T89" fmla="*/ 114 h 325"/>
                <a:gd name="T90" fmla="*/ 88 w 240"/>
                <a:gd name="T91" fmla="*/ 123 h 325"/>
                <a:gd name="T92" fmla="*/ 72 w 240"/>
                <a:gd name="T93" fmla="*/ 141 h 325"/>
                <a:gd name="T94" fmla="*/ 64 w 240"/>
                <a:gd name="T95" fmla="*/ 149 h 325"/>
                <a:gd name="T96" fmla="*/ 56 w 240"/>
                <a:gd name="T97" fmla="*/ 176 h 325"/>
                <a:gd name="T98" fmla="*/ 56 w 240"/>
                <a:gd name="T99" fmla="*/ 185 h 325"/>
                <a:gd name="T100" fmla="*/ 48 w 240"/>
                <a:gd name="T101" fmla="*/ 211 h 325"/>
                <a:gd name="T102" fmla="*/ 32 w 240"/>
                <a:gd name="T103" fmla="*/ 228 h 325"/>
                <a:gd name="T104" fmla="*/ 32 w 240"/>
                <a:gd name="T105" fmla="*/ 237 h 325"/>
                <a:gd name="T106" fmla="*/ 32 w 240"/>
                <a:gd name="T107" fmla="*/ 264 h 325"/>
                <a:gd name="T108" fmla="*/ 24 w 240"/>
                <a:gd name="T109" fmla="*/ 272 h 325"/>
                <a:gd name="T110" fmla="*/ 24 w 240"/>
                <a:gd name="T111" fmla="*/ 290 h 325"/>
                <a:gd name="T112" fmla="*/ 24 w 240"/>
                <a:gd name="T113" fmla="*/ 299 h 325"/>
                <a:gd name="T114" fmla="*/ 24 w 240"/>
                <a:gd name="T115" fmla="*/ 308 h 325"/>
                <a:gd name="T116" fmla="*/ 24 w 240"/>
                <a:gd name="T117" fmla="*/ 308 h 325"/>
                <a:gd name="T118" fmla="*/ 16 w 240"/>
                <a:gd name="T119" fmla="*/ 308 h 325"/>
                <a:gd name="T120" fmla="*/ 24 w 240"/>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0"/>
                <a:gd name="T184" fmla="*/ 0 h 325"/>
                <a:gd name="T185" fmla="*/ 240 w 240"/>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0" h="325">
                  <a:moveTo>
                    <a:pt x="0" y="325"/>
                  </a:moveTo>
                  <a:lnTo>
                    <a:pt x="0" y="308"/>
                  </a:lnTo>
                  <a:lnTo>
                    <a:pt x="0" y="299"/>
                  </a:lnTo>
                  <a:lnTo>
                    <a:pt x="0" y="290"/>
                  </a:lnTo>
                  <a:lnTo>
                    <a:pt x="0" y="272"/>
                  </a:lnTo>
                  <a:lnTo>
                    <a:pt x="0" y="255"/>
                  </a:lnTo>
                  <a:lnTo>
                    <a:pt x="0" y="237"/>
                  </a:lnTo>
                  <a:lnTo>
                    <a:pt x="16" y="220"/>
                  </a:lnTo>
                  <a:lnTo>
                    <a:pt x="16" y="211"/>
                  </a:lnTo>
                  <a:lnTo>
                    <a:pt x="24" y="185"/>
                  </a:lnTo>
                  <a:lnTo>
                    <a:pt x="24" y="176"/>
                  </a:lnTo>
                  <a:lnTo>
                    <a:pt x="32" y="149"/>
                  </a:lnTo>
                  <a:lnTo>
                    <a:pt x="48" y="141"/>
                  </a:lnTo>
                  <a:lnTo>
                    <a:pt x="48" y="123"/>
                  </a:lnTo>
                  <a:lnTo>
                    <a:pt x="56" y="123"/>
                  </a:lnTo>
                  <a:lnTo>
                    <a:pt x="64" y="105"/>
                  </a:lnTo>
                  <a:lnTo>
                    <a:pt x="72" y="97"/>
                  </a:lnTo>
                  <a:lnTo>
                    <a:pt x="96" y="79"/>
                  </a:lnTo>
                  <a:lnTo>
                    <a:pt x="104" y="70"/>
                  </a:lnTo>
                  <a:lnTo>
                    <a:pt x="128" y="61"/>
                  </a:lnTo>
                  <a:lnTo>
                    <a:pt x="152" y="44"/>
                  </a:lnTo>
                  <a:lnTo>
                    <a:pt x="160" y="35"/>
                  </a:lnTo>
                  <a:lnTo>
                    <a:pt x="184" y="35"/>
                  </a:lnTo>
                  <a:lnTo>
                    <a:pt x="192" y="26"/>
                  </a:lnTo>
                  <a:lnTo>
                    <a:pt x="216" y="9"/>
                  </a:lnTo>
                  <a:lnTo>
                    <a:pt x="224" y="9"/>
                  </a:lnTo>
                  <a:lnTo>
                    <a:pt x="232" y="9"/>
                  </a:lnTo>
                  <a:lnTo>
                    <a:pt x="232" y="0"/>
                  </a:lnTo>
                  <a:lnTo>
                    <a:pt x="240" y="9"/>
                  </a:lnTo>
                  <a:lnTo>
                    <a:pt x="232" y="9"/>
                  </a:lnTo>
                  <a:lnTo>
                    <a:pt x="224" y="9"/>
                  </a:lnTo>
                  <a:lnTo>
                    <a:pt x="216" y="26"/>
                  </a:lnTo>
                  <a:lnTo>
                    <a:pt x="200" y="26"/>
                  </a:lnTo>
                  <a:lnTo>
                    <a:pt x="192" y="35"/>
                  </a:lnTo>
                  <a:lnTo>
                    <a:pt x="184" y="44"/>
                  </a:lnTo>
                  <a:lnTo>
                    <a:pt x="168" y="44"/>
                  </a:lnTo>
                  <a:lnTo>
                    <a:pt x="152" y="61"/>
                  </a:lnTo>
                  <a:lnTo>
                    <a:pt x="136" y="70"/>
                  </a:lnTo>
                  <a:lnTo>
                    <a:pt x="120" y="79"/>
                  </a:lnTo>
                  <a:lnTo>
                    <a:pt x="104" y="97"/>
                  </a:lnTo>
                  <a:lnTo>
                    <a:pt x="96" y="105"/>
                  </a:lnTo>
                  <a:lnTo>
                    <a:pt x="88" y="114"/>
                  </a:lnTo>
                  <a:lnTo>
                    <a:pt x="88" y="123"/>
                  </a:lnTo>
                  <a:lnTo>
                    <a:pt x="72" y="141"/>
                  </a:lnTo>
                  <a:lnTo>
                    <a:pt x="64" y="149"/>
                  </a:lnTo>
                  <a:lnTo>
                    <a:pt x="56" y="176"/>
                  </a:lnTo>
                  <a:lnTo>
                    <a:pt x="56" y="185"/>
                  </a:lnTo>
                  <a:lnTo>
                    <a:pt x="48" y="211"/>
                  </a:lnTo>
                  <a:lnTo>
                    <a:pt x="32" y="228"/>
                  </a:lnTo>
                  <a:lnTo>
                    <a:pt x="32" y="237"/>
                  </a:lnTo>
                  <a:lnTo>
                    <a:pt x="32" y="264"/>
                  </a:lnTo>
                  <a:lnTo>
                    <a:pt x="24" y="272"/>
                  </a:lnTo>
                  <a:lnTo>
                    <a:pt x="24" y="290"/>
                  </a:lnTo>
                  <a:lnTo>
                    <a:pt x="24" y="299"/>
                  </a:lnTo>
                  <a:lnTo>
                    <a:pt x="24" y="308"/>
                  </a:lnTo>
                  <a:lnTo>
                    <a:pt x="16" y="308"/>
                  </a:lnTo>
                  <a:lnTo>
                    <a:pt x="24"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4481" name="Group 919"/>
          <p:cNvGrpSpPr>
            <a:grpSpLocks/>
          </p:cNvGrpSpPr>
          <p:nvPr/>
        </p:nvGrpSpPr>
        <p:grpSpPr bwMode="auto">
          <a:xfrm>
            <a:off x="185738" y="3087688"/>
            <a:ext cx="774700" cy="614362"/>
            <a:chOff x="1692" y="3226"/>
            <a:chExt cx="488" cy="387"/>
          </a:xfrm>
        </p:grpSpPr>
        <p:sp>
          <p:nvSpPr>
            <p:cNvPr id="105206" name="Freeform 920"/>
            <p:cNvSpPr>
              <a:spLocks/>
            </p:cNvSpPr>
            <p:nvPr/>
          </p:nvSpPr>
          <p:spPr bwMode="auto">
            <a:xfrm>
              <a:off x="1996" y="3226"/>
              <a:ext cx="40" cy="53"/>
            </a:xfrm>
            <a:custGeom>
              <a:avLst/>
              <a:gdLst>
                <a:gd name="T0" fmla="*/ 0 w 40"/>
                <a:gd name="T1" fmla="*/ 0 h 53"/>
                <a:gd name="T2" fmla="*/ 0 w 40"/>
                <a:gd name="T3" fmla="*/ 9 h 53"/>
                <a:gd name="T4" fmla="*/ 0 w 40"/>
                <a:gd name="T5" fmla="*/ 18 h 53"/>
                <a:gd name="T6" fmla="*/ 8 w 40"/>
                <a:gd name="T7" fmla="*/ 18 h 53"/>
                <a:gd name="T8" fmla="*/ 24 w 40"/>
                <a:gd name="T9" fmla="*/ 18 h 53"/>
                <a:gd name="T10" fmla="*/ 24 w 40"/>
                <a:gd name="T11" fmla="*/ 35 h 53"/>
                <a:gd name="T12" fmla="*/ 32 w 40"/>
                <a:gd name="T13" fmla="*/ 35 h 53"/>
                <a:gd name="T14" fmla="*/ 32 w 40"/>
                <a:gd name="T15" fmla="*/ 44 h 53"/>
                <a:gd name="T16" fmla="*/ 40 w 40"/>
                <a:gd name="T17" fmla="*/ 44 h 53"/>
                <a:gd name="T18" fmla="*/ 4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0" y="0"/>
                  </a:moveTo>
                  <a:lnTo>
                    <a:pt x="0" y="9"/>
                  </a:lnTo>
                  <a:lnTo>
                    <a:pt x="0" y="18"/>
                  </a:lnTo>
                  <a:lnTo>
                    <a:pt x="8" y="18"/>
                  </a:lnTo>
                  <a:lnTo>
                    <a:pt x="24" y="18"/>
                  </a:lnTo>
                  <a:lnTo>
                    <a:pt x="24" y="35"/>
                  </a:lnTo>
                  <a:lnTo>
                    <a:pt x="32" y="35"/>
                  </a:lnTo>
                  <a:lnTo>
                    <a:pt x="32" y="44"/>
                  </a:lnTo>
                  <a:lnTo>
                    <a:pt x="40" y="44"/>
                  </a:lnTo>
                  <a:lnTo>
                    <a:pt x="4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07" name="Freeform 921"/>
            <p:cNvSpPr>
              <a:spLocks/>
            </p:cNvSpPr>
            <p:nvPr/>
          </p:nvSpPr>
          <p:spPr bwMode="auto">
            <a:xfrm>
              <a:off x="1940" y="3226"/>
              <a:ext cx="56" cy="97"/>
            </a:xfrm>
            <a:custGeom>
              <a:avLst/>
              <a:gdLst>
                <a:gd name="T0" fmla="*/ 56 w 56"/>
                <a:gd name="T1" fmla="*/ 0 h 97"/>
                <a:gd name="T2" fmla="*/ 56 w 56"/>
                <a:gd name="T3" fmla="*/ 9 h 97"/>
                <a:gd name="T4" fmla="*/ 56 w 56"/>
                <a:gd name="T5" fmla="*/ 18 h 97"/>
                <a:gd name="T6" fmla="*/ 48 w 56"/>
                <a:gd name="T7" fmla="*/ 35 h 97"/>
                <a:gd name="T8" fmla="*/ 32 w 56"/>
                <a:gd name="T9" fmla="*/ 44 h 97"/>
                <a:gd name="T10" fmla="*/ 24 w 56"/>
                <a:gd name="T11" fmla="*/ 53 h 97"/>
                <a:gd name="T12" fmla="*/ 16 w 56"/>
                <a:gd name="T13" fmla="*/ 62 h 97"/>
                <a:gd name="T14" fmla="*/ 0 w 56"/>
                <a:gd name="T15" fmla="*/ 79 h 97"/>
                <a:gd name="T16" fmla="*/ 0 w 56"/>
                <a:gd name="T17" fmla="*/ 88 h 97"/>
                <a:gd name="T18" fmla="*/ 0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56" y="0"/>
                  </a:moveTo>
                  <a:lnTo>
                    <a:pt x="56" y="9"/>
                  </a:lnTo>
                  <a:lnTo>
                    <a:pt x="56" y="18"/>
                  </a:lnTo>
                  <a:lnTo>
                    <a:pt x="48" y="35"/>
                  </a:lnTo>
                  <a:lnTo>
                    <a:pt x="32" y="44"/>
                  </a:lnTo>
                  <a:lnTo>
                    <a:pt x="24" y="53"/>
                  </a:lnTo>
                  <a:lnTo>
                    <a:pt x="16" y="62"/>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08" name="Freeform 922"/>
            <p:cNvSpPr>
              <a:spLocks/>
            </p:cNvSpPr>
            <p:nvPr/>
          </p:nvSpPr>
          <p:spPr bwMode="auto">
            <a:xfrm>
              <a:off x="1884" y="3226"/>
              <a:ext cx="80" cy="97"/>
            </a:xfrm>
            <a:custGeom>
              <a:avLst/>
              <a:gdLst>
                <a:gd name="T0" fmla="*/ 80 w 80"/>
                <a:gd name="T1" fmla="*/ 0 h 97"/>
                <a:gd name="T2" fmla="*/ 72 w 80"/>
                <a:gd name="T3" fmla="*/ 35 h 97"/>
                <a:gd name="T4" fmla="*/ 56 w 80"/>
                <a:gd name="T5" fmla="*/ 35 h 97"/>
                <a:gd name="T6" fmla="*/ 56 w 80"/>
                <a:gd name="T7" fmla="*/ 44 h 97"/>
                <a:gd name="T8" fmla="*/ 48 w 80"/>
                <a:gd name="T9" fmla="*/ 44 h 97"/>
                <a:gd name="T10" fmla="*/ 40 w 80"/>
                <a:gd name="T11" fmla="*/ 44 h 97"/>
                <a:gd name="T12" fmla="*/ 32 w 80"/>
                <a:gd name="T13" fmla="*/ 53 h 97"/>
                <a:gd name="T14" fmla="*/ 16 w 80"/>
                <a:gd name="T15" fmla="*/ 53 h 97"/>
                <a:gd name="T16" fmla="*/ 16 w 80"/>
                <a:gd name="T17" fmla="*/ 62 h 97"/>
                <a:gd name="T18" fmla="*/ 8 w 80"/>
                <a:gd name="T19" fmla="*/ 62 h 97"/>
                <a:gd name="T20" fmla="*/ 8 w 80"/>
                <a:gd name="T21" fmla="*/ 79 h 97"/>
                <a:gd name="T22" fmla="*/ 0 w 80"/>
                <a:gd name="T23" fmla="*/ 79 h 97"/>
                <a:gd name="T24" fmla="*/ 0 w 80"/>
                <a:gd name="T25" fmla="*/ 88 h 97"/>
                <a:gd name="T26" fmla="*/ 0 w 80"/>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
                <a:gd name="T43" fmla="*/ 0 h 97"/>
                <a:gd name="T44" fmla="*/ 80 w 80"/>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 h="97">
                  <a:moveTo>
                    <a:pt x="80" y="0"/>
                  </a:moveTo>
                  <a:lnTo>
                    <a:pt x="72" y="35"/>
                  </a:lnTo>
                  <a:lnTo>
                    <a:pt x="56" y="35"/>
                  </a:lnTo>
                  <a:lnTo>
                    <a:pt x="56" y="44"/>
                  </a:lnTo>
                  <a:lnTo>
                    <a:pt x="48" y="44"/>
                  </a:lnTo>
                  <a:lnTo>
                    <a:pt x="40" y="44"/>
                  </a:lnTo>
                  <a:lnTo>
                    <a:pt x="32" y="53"/>
                  </a:lnTo>
                  <a:lnTo>
                    <a:pt x="16" y="53"/>
                  </a:lnTo>
                  <a:lnTo>
                    <a:pt x="16" y="62"/>
                  </a:lnTo>
                  <a:lnTo>
                    <a:pt x="8" y="62"/>
                  </a:lnTo>
                  <a:lnTo>
                    <a:pt x="8" y="79"/>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09" name="Freeform 923"/>
            <p:cNvSpPr>
              <a:spLocks/>
            </p:cNvSpPr>
            <p:nvPr/>
          </p:nvSpPr>
          <p:spPr bwMode="auto">
            <a:xfrm>
              <a:off x="1972" y="3270"/>
              <a:ext cx="56" cy="114"/>
            </a:xfrm>
            <a:custGeom>
              <a:avLst/>
              <a:gdLst>
                <a:gd name="T0" fmla="*/ 0 w 56"/>
                <a:gd name="T1" fmla="*/ 0 h 114"/>
                <a:gd name="T2" fmla="*/ 0 w 56"/>
                <a:gd name="T3" fmla="*/ 9 h 114"/>
                <a:gd name="T4" fmla="*/ 0 w 56"/>
                <a:gd name="T5" fmla="*/ 18 h 114"/>
                <a:gd name="T6" fmla="*/ 0 w 56"/>
                <a:gd name="T7" fmla="*/ 35 h 114"/>
                <a:gd name="T8" fmla="*/ 16 w 56"/>
                <a:gd name="T9" fmla="*/ 44 h 114"/>
                <a:gd name="T10" fmla="*/ 24 w 56"/>
                <a:gd name="T11" fmla="*/ 53 h 114"/>
                <a:gd name="T12" fmla="*/ 48 w 56"/>
                <a:gd name="T13" fmla="*/ 70 h 114"/>
                <a:gd name="T14" fmla="*/ 48 w 56"/>
                <a:gd name="T15" fmla="*/ 79 h 114"/>
                <a:gd name="T16" fmla="*/ 48 w 56"/>
                <a:gd name="T17" fmla="*/ 88 h 114"/>
                <a:gd name="T18" fmla="*/ 56 w 56"/>
                <a:gd name="T19" fmla="*/ 88 h 114"/>
                <a:gd name="T20" fmla="*/ 56 w 56"/>
                <a:gd name="T21" fmla="*/ 105 h 114"/>
                <a:gd name="T22" fmla="*/ 56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0" y="0"/>
                  </a:moveTo>
                  <a:lnTo>
                    <a:pt x="0" y="9"/>
                  </a:lnTo>
                  <a:lnTo>
                    <a:pt x="0" y="18"/>
                  </a:lnTo>
                  <a:lnTo>
                    <a:pt x="0" y="35"/>
                  </a:lnTo>
                  <a:lnTo>
                    <a:pt x="16" y="44"/>
                  </a:lnTo>
                  <a:lnTo>
                    <a:pt x="24" y="53"/>
                  </a:lnTo>
                  <a:lnTo>
                    <a:pt x="48" y="70"/>
                  </a:lnTo>
                  <a:lnTo>
                    <a:pt x="48" y="79"/>
                  </a:lnTo>
                  <a:lnTo>
                    <a:pt x="48" y="88"/>
                  </a:lnTo>
                  <a:lnTo>
                    <a:pt x="56" y="88"/>
                  </a:lnTo>
                  <a:lnTo>
                    <a:pt x="56" y="105"/>
                  </a:lnTo>
                  <a:lnTo>
                    <a:pt x="5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10" name="Freeform 924"/>
            <p:cNvSpPr>
              <a:spLocks/>
            </p:cNvSpPr>
            <p:nvPr/>
          </p:nvSpPr>
          <p:spPr bwMode="auto">
            <a:xfrm>
              <a:off x="1900" y="3226"/>
              <a:ext cx="72" cy="158"/>
            </a:xfrm>
            <a:custGeom>
              <a:avLst/>
              <a:gdLst>
                <a:gd name="T0" fmla="*/ 72 w 72"/>
                <a:gd name="T1" fmla="*/ 0 h 158"/>
                <a:gd name="T2" fmla="*/ 64 w 72"/>
                <a:gd name="T3" fmla="*/ 44 h 158"/>
                <a:gd name="T4" fmla="*/ 64 w 72"/>
                <a:gd name="T5" fmla="*/ 53 h 158"/>
                <a:gd name="T6" fmla="*/ 56 w 72"/>
                <a:gd name="T7" fmla="*/ 53 h 158"/>
                <a:gd name="T8" fmla="*/ 56 w 72"/>
                <a:gd name="T9" fmla="*/ 62 h 158"/>
                <a:gd name="T10" fmla="*/ 40 w 72"/>
                <a:gd name="T11" fmla="*/ 79 h 158"/>
                <a:gd name="T12" fmla="*/ 32 w 72"/>
                <a:gd name="T13" fmla="*/ 79 h 158"/>
                <a:gd name="T14" fmla="*/ 32 w 72"/>
                <a:gd name="T15" fmla="*/ 88 h 158"/>
                <a:gd name="T16" fmla="*/ 24 w 72"/>
                <a:gd name="T17" fmla="*/ 88 h 158"/>
                <a:gd name="T18" fmla="*/ 24 w 72"/>
                <a:gd name="T19" fmla="*/ 97 h 158"/>
                <a:gd name="T20" fmla="*/ 24 w 72"/>
                <a:gd name="T21" fmla="*/ 114 h 158"/>
                <a:gd name="T22" fmla="*/ 16 w 72"/>
                <a:gd name="T23" fmla="*/ 114 h 158"/>
                <a:gd name="T24" fmla="*/ 16 w 72"/>
                <a:gd name="T25" fmla="*/ 123 h 158"/>
                <a:gd name="T26" fmla="*/ 0 w 72"/>
                <a:gd name="T27" fmla="*/ 132 h 158"/>
                <a:gd name="T28" fmla="*/ 0 w 72"/>
                <a:gd name="T29" fmla="*/ 149 h 158"/>
                <a:gd name="T30" fmla="*/ 16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72" y="0"/>
                  </a:moveTo>
                  <a:lnTo>
                    <a:pt x="64" y="44"/>
                  </a:lnTo>
                  <a:lnTo>
                    <a:pt x="64" y="53"/>
                  </a:lnTo>
                  <a:lnTo>
                    <a:pt x="56" y="53"/>
                  </a:lnTo>
                  <a:lnTo>
                    <a:pt x="56" y="62"/>
                  </a:lnTo>
                  <a:lnTo>
                    <a:pt x="40" y="79"/>
                  </a:lnTo>
                  <a:lnTo>
                    <a:pt x="32" y="79"/>
                  </a:lnTo>
                  <a:lnTo>
                    <a:pt x="32" y="88"/>
                  </a:lnTo>
                  <a:lnTo>
                    <a:pt x="24" y="88"/>
                  </a:lnTo>
                  <a:lnTo>
                    <a:pt x="24" y="97"/>
                  </a:lnTo>
                  <a:lnTo>
                    <a:pt x="24" y="114"/>
                  </a:lnTo>
                  <a:lnTo>
                    <a:pt x="16" y="114"/>
                  </a:lnTo>
                  <a:lnTo>
                    <a:pt x="16" y="123"/>
                  </a:lnTo>
                  <a:lnTo>
                    <a:pt x="0" y="132"/>
                  </a:lnTo>
                  <a:lnTo>
                    <a:pt x="0" y="149"/>
                  </a:lnTo>
                  <a:lnTo>
                    <a:pt x="16"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11" name="Freeform 925"/>
            <p:cNvSpPr>
              <a:spLocks/>
            </p:cNvSpPr>
            <p:nvPr/>
          </p:nvSpPr>
          <p:spPr bwMode="auto">
            <a:xfrm>
              <a:off x="1972" y="3226"/>
              <a:ext cx="96" cy="114"/>
            </a:xfrm>
            <a:custGeom>
              <a:avLst/>
              <a:gdLst>
                <a:gd name="T0" fmla="*/ 0 w 96"/>
                <a:gd name="T1" fmla="*/ 0 h 114"/>
                <a:gd name="T2" fmla="*/ 24 w 96"/>
                <a:gd name="T3" fmla="*/ 35 h 114"/>
                <a:gd name="T4" fmla="*/ 32 w 96"/>
                <a:gd name="T5" fmla="*/ 44 h 114"/>
                <a:gd name="T6" fmla="*/ 48 w 96"/>
                <a:gd name="T7" fmla="*/ 44 h 114"/>
                <a:gd name="T8" fmla="*/ 56 w 96"/>
                <a:gd name="T9" fmla="*/ 44 h 114"/>
                <a:gd name="T10" fmla="*/ 64 w 96"/>
                <a:gd name="T11" fmla="*/ 44 h 114"/>
                <a:gd name="T12" fmla="*/ 64 w 96"/>
                <a:gd name="T13" fmla="*/ 53 h 114"/>
                <a:gd name="T14" fmla="*/ 80 w 96"/>
                <a:gd name="T15" fmla="*/ 53 h 114"/>
                <a:gd name="T16" fmla="*/ 88 w 96"/>
                <a:gd name="T17" fmla="*/ 62 h 114"/>
                <a:gd name="T18" fmla="*/ 96 w 96"/>
                <a:gd name="T19" fmla="*/ 79 h 114"/>
                <a:gd name="T20" fmla="*/ 96 w 96"/>
                <a:gd name="T21" fmla="*/ 88 h 114"/>
                <a:gd name="T22" fmla="*/ 96 w 96"/>
                <a:gd name="T23" fmla="*/ 97 h 114"/>
                <a:gd name="T24" fmla="*/ 96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0" y="0"/>
                  </a:moveTo>
                  <a:lnTo>
                    <a:pt x="24" y="35"/>
                  </a:lnTo>
                  <a:lnTo>
                    <a:pt x="32" y="44"/>
                  </a:lnTo>
                  <a:lnTo>
                    <a:pt x="48" y="44"/>
                  </a:lnTo>
                  <a:lnTo>
                    <a:pt x="56" y="44"/>
                  </a:lnTo>
                  <a:lnTo>
                    <a:pt x="64" y="44"/>
                  </a:lnTo>
                  <a:lnTo>
                    <a:pt x="64" y="53"/>
                  </a:lnTo>
                  <a:lnTo>
                    <a:pt x="80" y="53"/>
                  </a:lnTo>
                  <a:lnTo>
                    <a:pt x="88" y="62"/>
                  </a:lnTo>
                  <a:lnTo>
                    <a:pt x="96" y="79"/>
                  </a:lnTo>
                  <a:lnTo>
                    <a:pt x="96" y="88"/>
                  </a:lnTo>
                  <a:lnTo>
                    <a:pt x="96" y="97"/>
                  </a:lnTo>
                  <a:lnTo>
                    <a:pt x="9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12" name="Freeform 926"/>
            <p:cNvSpPr>
              <a:spLocks/>
            </p:cNvSpPr>
            <p:nvPr/>
          </p:nvSpPr>
          <p:spPr bwMode="auto">
            <a:xfrm>
              <a:off x="1988" y="3270"/>
              <a:ext cx="40" cy="132"/>
            </a:xfrm>
            <a:custGeom>
              <a:avLst/>
              <a:gdLst>
                <a:gd name="T0" fmla="*/ 40 w 40"/>
                <a:gd name="T1" fmla="*/ 0 h 132"/>
                <a:gd name="T2" fmla="*/ 40 w 40"/>
                <a:gd name="T3" fmla="*/ 9 h 132"/>
                <a:gd name="T4" fmla="*/ 40 w 40"/>
                <a:gd name="T5" fmla="*/ 18 h 132"/>
                <a:gd name="T6" fmla="*/ 40 w 40"/>
                <a:gd name="T7" fmla="*/ 35 h 132"/>
                <a:gd name="T8" fmla="*/ 40 w 40"/>
                <a:gd name="T9" fmla="*/ 44 h 132"/>
                <a:gd name="T10" fmla="*/ 32 w 40"/>
                <a:gd name="T11" fmla="*/ 53 h 132"/>
                <a:gd name="T12" fmla="*/ 16 w 40"/>
                <a:gd name="T13" fmla="*/ 70 h 132"/>
                <a:gd name="T14" fmla="*/ 16 w 40"/>
                <a:gd name="T15" fmla="*/ 79 h 132"/>
                <a:gd name="T16" fmla="*/ 8 w 40"/>
                <a:gd name="T17" fmla="*/ 88 h 132"/>
                <a:gd name="T18" fmla="*/ 8 w 40"/>
                <a:gd name="T19" fmla="*/ 105 h 132"/>
                <a:gd name="T20" fmla="*/ 0 w 40"/>
                <a:gd name="T21" fmla="*/ 105 h 132"/>
                <a:gd name="T22" fmla="*/ 0 w 40"/>
                <a:gd name="T23" fmla="*/ 114 h 132"/>
                <a:gd name="T24" fmla="*/ 0 w 40"/>
                <a:gd name="T25" fmla="*/ 123 h 132"/>
                <a:gd name="T26" fmla="*/ 0 w 40"/>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132"/>
                <a:gd name="T44" fmla="*/ 40 w 40"/>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132">
                  <a:moveTo>
                    <a:pt x="40" y="0"/>
                  </a:moveTo>
                  <a:lnTo>
                    <a:pt x="40" y="9"/>
                  </a:lnTo>
                  <a:lnTo>
                    <a:pt x="40" y="18"/>
                  </a:lnTo>
                  <a:lnTo>
                    <a:pt x="40" y="35"/>
                  </a:lnTo>
                  <a:lnTo>
                    <a:pt x="40" y="44"/>
                  </a:lnTo>
                  <a:lnTo>
                    <a:pt x="32" y="53"/>
                  </a:lnTo>
                  <a:lnTo>
                    <a:pt x="16" y="70"/>
                  </a:lnTo>
                  <a:lnTo>
                    <a:pt x="16" y="79"/>
                  </a:lnTo>
                  <a:lnTo>
                    <a:pt x="8" y="88"/>
                  </a:lnTo>
                  <a:lnTo>
                    <a:pt x="8" y="105"/>
                  </a:lnTo>
                  <a:lnTo>
                    <a:pt x="0" y="105"/>
                  </a:lnTo>
                  <a:lnTo>
                    <a:pt x="0" y="114"/>
                  </a:lnTo>
                  <a:lnTo>
                    <a:pt x="0" y="123"/>
                  </a:lnTo>
                  <a:lnTo>
                    <a:pt x="0"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13" name="Freeform 927"/>
            <p:cNvSpPr>
              <a:spLocks/>
            </p:cNvSpPr>
            <p:nvPr/>
          </p:nvSpPr>
          <p:spPr bwMode="auto">
            <a:xfrm>
              <a:off x="1948" y="3305"/>
              <a:ext cx="40" cy="88"/>
            </a:xfrm>
            <a:custGeom>
              <a:avLst/>
              <a:gdLst>
                <a:gd name="T0" fmla="*/ 0 w 40"/>
                <a:gd name="T1" fmla="*/ 0 h 88"/>
                <a:gd name="T2" fmla="*/ 0 w 40"/>
                <a:gd name="T3" fmla="*/ 26 h 88"/>
                <a:gd name="T4" fmla="*/ 8 w 40"/>
                <a:gd name="T5" fmla="*/ 35 h 88"/>
                <a:gd name="T6" fmla="*/ 16 w 40"/>
                <a:gd name="T7" fmla="*/ 44 h 88"/>
                <a:gd name="T8" fmla="*/ 32 w 40"/>
                <a:gd name="T9" fmla="*/ 44 h 88"/>
                <a:gd name="T10" fmla="*/ 32 w 40"/>
                <a:gd name="T11" fmla="*/ 62 h 88"/>
                <a:gd name="T12" fmla="*/ 40 w 40"/>
                <a:gd name="T13" fmla="*/ 62 h 88"/>
                <a:gd name="T14" fmla="*/ 40 w 40"/>
                <a:gd name="T15" fmla="*/ 70 h 88"/>
                <a:gd name="T16" fmla="*/ 40 w 40"/>
                <a:gd name="T17" fmla="*/ 79 h 88"/>
                <a:gd name="T18" fmla="*/ 4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0" y="0"/>
                  </a:moveTo>
                  <a:lnTo>
                    <a:pt x="0" y="26"/>
                  </a:lnTo>
                  <a:lnTo>
                    <a:pt x="8" y="35"/>
                  </a:lnTo>
                  <a:lnTo>
                    <a:pt x="16" y="44"/>
                  </a:lnTo>
                  <a:lnTo>
                    <a:pt x="32" y="44"/>
                  </a:lnTo>
                  <a:lnTo>
                    <a:pt x="32" y="62"/>
                  </a:lnTo>
                  <a:lnTo>
                    <a:pt x="40" y="62"/>
                  </a:lnTo>
                  <a:lnTo>
                    <a:pt x="40" y="70"/>
                  </a:lnTo>
                  <a:lnTo>
                    <a:pt x="40" y="79"/>
                  </a:lnTo>
                  <a:lnTo>
                    <a:pt x="4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14" name="Freeform 928"/>
            <p:cNvSpPr>
              <a:spLocks/>
            </p:cNvSpPr>
            <p:nvPr/>
          </p:nvSpPr>
          <p:spPr bwMode="auto">
            <a:xfrm>
              <a:off x="1900" y="3279"/>
              <a:ext cx="64" cy="140"/>
            </a:xfrm>
            <a:custGeom>
              <a:avLst/>
              <a:gdLst>
                <a:gd name="T0" fmla="*/ 0 w 64"/>
                <a:gd name="T1" fmla="*/ 0 h 140"/>
                <a:gd name="T2" fmla="*/ 16 w 64"/>
                <a:gd name="T3" fmla="*/ 61 h 140"/>
                <a:gd name="T4" fmla="*/ 24 w 64"/>
                <a:gd name="T5" fmla="*/ 70 h 140"/>
                <a:gd name="T6" fmla="*/ 32 w 64"/>
                <a:gd name="T7" fmla="*/ 79 h 140"/>
                <a:gd name="T8" fmla="*/ 32 w 64"/>
                <a:gd name="T9" fmla="*/ 105 h 140"/>
                <a:gd name="T10" fmla="*/ 40 w 64"/>
                <a:gd name="T11" fmla="*/ 114 h 140"/>
                <a:gd name="T12" fmla="*/ 40 w 64"/>
                <a:gd name="T13" fmla="*/ 123 h 140"/>
                <a:gd name="T14" fmla="*/ 56 w 64"/>
                <a:gd name="T15" fmla="*/ 123 h 140"/>
                <a:gd name="T16" fmla="*/ 64 w 64"/>
                <a:gd name="T17" fmla="*/ 123 h 140"/>
                <a:gd name="T18" fmla="*/ 64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0" y="0"/>
                  </a:moveTo>
                  <a:lnTo>
                    <a:pt x="16" y="61"/>
                  </a:lnTo>
                  <a:lnTo>
                    <a:pt x="24" y="70"/>
                  </a:lnTo>
                  <a:lnTo>
                    <a:pt x="32" y="79"/>
                  </a:lnTo>
                  <a:lnTo>
                    <a:pt x="32" y="105"/>
                  </a:lnTo>
                  <a:lnTo>
                    <a:pt x="40" y="114"/>
                  </a:lnTo>
                  <a:lnTo>
                    <a:pt x="40" y="123"/>
                  </a:lnTo>
                  <a:lnTo>
                    <a:pt x="56" y="123"/>
                  </a:lnTo>
                  <a:lnTo>
                    <a:pt x="64" y="123"/>
                  </a:lnTo>
                  <a:lnTo>
                    <a:pt x="64"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15" name="Freeform 929"/>
            <p:cNvSpPr>
              <a:spLocks/>
            </p:cNvSpPr>
            <p:nvPr/>
          </p:nvSpPr>
          <p:spPr bwMode="auto">
            <a:xfrm>
              <a:off x="1852" y="3226"/>
              <a:ext cx="104" cy="193"/>
            </a:xfrm>
            <a:custGeom>
              <a:avLst/>
              <a:gdLst>
                <a:gd name="T0" fmla="*/ 104 w 104"/>
                <a:gd name="T1" fmla="*/ 0 h 193"/>
                <a:gd name="T2" fmla="*/ 80 w 104"/>
                <a:gd name="T3" fmla="*/ 18 h 193"/>
                <a:gd name="T4" fmla="*/ 72 w 104"/>
                <a:gd name="T5" fmla="*/ 35 h 193"/>
                <a:gd name="T6" fmla="*/ 64 w 104"/>
                <a:gd name="T7" fmla="*/ 44 h 193"/>
                <a:gd name="T8" fmla="*/ 64 w 104"/>
                <a:gd name="T9" fmla="*/ 53 h 193"/>
                <a:gd name="T10" fmla="*/ 48 w 104"/>
                <a:gd name="T11" fmla="*/ 53 h 193"/>
                <a:gd name="T12" fmla="*/ 48 w 104"/>
                <a:gd name="T13" fmla="*/ 62 h 193"/>
                <a:gd name="T14" fmla="*/ 40 w 104"/>
                <a:gd name="T15" fmla="*/ 62 h 193"/>
                <a:gd name="T16" fmla="*/ 32 w 104"/>
                <a:gd name="T17" fmla="*/ 79 h 193"/>
                <a:gd name="T18" fmla="*/ 32 w 104"/>
                <a:gd name="T19" fmla="*/ 88 h 193"/>
                <a:gd name="T20" fmla="*/ 16 w 104"/>
                <a:gd name="T21" fmla="*/ 88 h 193"/>
                <a:gd name="T22" fmla="*/ 16 w 104"/>
                <a:gd name="T23" fmla="*/ 97 h 193"/>
                <a:gd name="T24" fmla="*/ 8 w 104"/>
                <a:gd name="T25" fmla="*/ 97 h 193"/>
                <a:gd name="T26" fmla="*/ 8 w 104"/>
                <a:gd name="T27" fmla="*/ 114 h 193"/>
                <a:gd name="T28" fmla="*/ 8 w 104"/>
                <a:gd name="T29" fmla="*/ 123 h 193"/>
                <a:gd name="T30" fmla="*/ 0 w 104"/>
                <a:gd name="T31" fmla="*/ 132 h 193"/>
                <a:gd name="T32" fmla="*/ 0 w 104"/>
                <a:gd name="T33" fmla="*/ 149 h 193"/>
                <a:gd name="T34" fmla="*/ 0 w 104"/>
                <a:gd name="T35" fmla="*/ 158 h 193"/>
                <a:gd name="T36" fmla="*/ 0 w 104"/>
                <a:gd name="T37" fmla="*/ 167 h 193"/>
                <a:gd name="T38" fmla="*/ 0 w 104"/>
                <a:gd name="T39" fmla="*/ 176 h 193"/>
                <a:gd name="T40" fmla="*/ 0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104" y="0"/>
                  </a:moveTo>
                  <a:lnTo>
                    <a:pt x="80" y="18"/>
                  </a:lnTo>
                  <a:lnTo>
                    <a:pt x="72" y="35"/>
                  </a:lnTo>
                  <a:lnTo>
                    <a:pt x="64" y="44"/>
                  </a:lnTo>
                  <a:lnTo>
                    <a:pt x="64" y="53"/>
                  </a:lnTo>
                  <a:lnTo>
                    <a:pt x="48" y="53"/>
                  </a:lnTo>
                  <a:lnTo>
                    <a:pt x="48" y="62"/>
                  </a:lnTo>
                  <a:lnTo>
                    <a:pt x="40" y="62"/>
                  </a:lnTo>
                  <a:lnTo>
                    <a:pt x="32" y="79"/>
                  </a:lnTo>
                  <a:lnTo>
                    <a:pt x="32" y="88"/>
                  </a:lnTo>
                  <a:lnTo>
                    <a:pt x="16" y="88"/>
                  </a:lnTo>
                  <a:lnTo>
                    <a:pt x="16" y="97"/>
                  </a:lnTo>
                  <a:lnTo>
                    <a:pt x="8" y="97"/>
                  </a:lnTo>
                  <a:lnTo>
                    <a:pt x="8" y="114"/>
                  </a:lnTo>
                  <a:lnTo>
                    <a:pt x="8" y="123"/>
                  </a:lnTo>
                  <a:lnTo>
                    <a:pt x="0" y="132"/>
                  </a:lnTo>
                  <a:lnTo>
                    <a:pt x="0" y="149"/>
                  </a:lnTo>
                  <a:lnTo>
                    <a:pt x="0" y="158"/>
                  </a:lnTo>
                  <a:lnTo>
                    <a:pt x="0" y="167"/>
                  </a:lnTo>
                  <a:lnTo>
                    <a:pt x="0" y="176"/>
                  </a:lnTo>
                  <a:lnTo>
                    <a:pt x="0"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16" name="Freeform 930"/>
            <p:cNvSpPr>
              <a:spLocks/>
            </p:cNvSpPr>
            <p:nvPr/>
          </p:nvSpPr>
          <p:spPr bwMode="auto">
            <a:xfrm>
              <a:off x="2044" y="3305"/>
              <a:ext cx="16" cy="106"/>
            </a:xfrm>
            <a:custGeom>
              <a:avLst/>
              <a:gdLst>
                <a:gd name="T0" fmla="*/ 8 w 16"/>
                <a:gd name="T1" fmla="*/ 0 h 106"/>
                <a:gd name="T2" fmla="*/ 8 w 16"/>
                <a:gd name="T3" fmla="*/ 9 h 106"/>
                <a:gd name="T4" fmla="*/ 8 w 16"/>
                <a:gd name="T5" fmla="*/ 26 h 106"/>
                <a:gd name="T6" fmla="*/ 8 w 16"/>
                <a:gd name="T7" fmla="*/ 35 h 106"/>
                <a:gd name="T8" fmla="*/ 0 w 16"/>
                <a:gd name="T9" fmla="*/ 35 h 106"/>
                <a:gd name="T10" fmla="*/ 0 w 16"/>
                <a:gd name="T11" fmla="*/ 44 h 106"/>
                <a:gd name="T12" fmla="*/ 0 w 16"/>
                <a:gd name="T13" fmla="*/ 62 h 106"/>
                <a:gd name="T14" fmla="*/ 8 w 16"/>
                <a:gd name="T15" fmla="*/ 70 h 106"/>
                <a:gd name="T16" fmla="*/ 8 w 16"/>
                <a:gd name="T17" fmla="*/ 79 h 106"/>
                <a:gd name="T18" fmla="*/ 16 w 16"/>
                <a:gd name="T19" fmla="*/ 88 h 106"/>
                <a:gd name="T20" fmla="*/ 16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0" y="35"/>
                  </a:lnTo>
                  <a:lnTo>
                    <a:pt x="0" y="44"/>
                  </a:lnTo>
                  <a:lnTo>
                    <a:pt x="0" y="62"/>
                  </a:lnTo>
                  <a:lnTo>
                    <a:pt x="8" y="70"/>
                  </a:lnTo>
                  <a:lnTo>
                    <a:pt x="8" y="79"/>
                  </a:lnTo>
                  <a:lnTo>
                    <a:pt x="16" y="88"/>
                  </a:lnTo>
                  <a:lnTo>
                    <a:pt x="16"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17" name="Freeform 931"/>
            <p:cNvSpPr>
              <a:spLocks/>
            </p:cNvSpPr>
            <p:nvPr/>
          </p:nvSpPr>
          <p:spPr bwMode="auto">
            <a:xfrm>
              <a:off x="2020" y="3375"/>
              <a:ext cx="8" cy="62"/>
            </a:xfrm>
            <a:custGeom>
              <a:avLst/>
              <a:gdLst>
                <a:gd name="T0" fmla="*/ 8 w 8"/>
                <a:gd name="T1" fmla="*/ 0 h 62"/>
                <a:gd name="T2" fmla="*/ 0 w 8"/>
                <a:gd name="T3" fmla="*/ 9 h 62"/>
                <a:gd name="T4" fmla="*/ 0 w 8"/>
                <a:gd name="T5" fmla="*/ 18 h 62"/>
                <a:gd name="T6" fmla="*/ 0 w 8"/>
                <a:gd name="T7" fmla="*/ 27 h 62"/>
                <a:gd name="T8" fmla="*/ 0 w 8"/>
                <a:gd name="T9" fmla="*/ 44 h 62"/>
                <a:gd name="T10" fmla="*/ 0 w 8"/>
                <a:gd name="T11" fmla="*/ 53 h 62"/>
                <a:gd name="T12" fmla="*/ 0 w 8"/>
                <a:gd name="T13" fmla="*/ 62 h 62"/>
                <a:gd name="T14" fmla="*/ 0 60000 65536"/>
                <a:gd name="T15" fmla="*/ 0 60000 65536"/>
                <a:gd name="T16" fmla="*/ 0 60000 65536"/>
                <a:gd name="T17" fmla="*/ 0 60000 65536"/>
                <a:gd name="T18" fmla="*/ 0 60000 65536"/>
                <a:gd name="T19" fmla="*/ 0 60000 65536"/>
                <a:gd name="T20" fmla="*/ 0 60000 65536"/>
                <a:gd name="T21" fmla="*/ 0 w 8"/>
                <a:gd name="T22" fmla="*/ 0 h 62"/>
                <a:gd name="T23" fmla="*/ 8 w 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62">
                  <a:moveTo>
                    <a:pt x="8" y="0"/>
                  </a:moveTo>
                  <a:lnTo>
                    <a:pt x="0" y="9"/>
                  </a:lnTo>
                  <a:lnTo>
                    <a:pt x="0" y="18"/>
                  </a:lnTo>
                  <a:lnTo>
                    <a:pt x="0" y="27"/>
                  </a:lnTo>
                  <a:lnTo>
                    <a:pt x="0" y="44"/>
                  </a:lnTo>
                  <a:lnTo>
                    <a:pt x="0" y="53"/>
                  </a:lnTo>
                  <a:lnTo>
                    <a:pt x="0"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18" name="Freeform 932"/>
            <p:cNvSpPr>
              <a:spLocks/>
            </p:cNvSpPr>
            <p:nvPr/>
          </p:nvSpPr>
          <p:spPr bwMode="auto">
            <a:xfrm>
              <a:off x="2060" y="3340"/>
              <a:ext cx="40" cy="79"/>
            </a:xfrm>
            <a:custGeom>
              <a:avLst/>
              <a:gdLst>
                <a:gd name="T0" fmla="*/ 8 w 40"/>
                <a:gd name="T1" fmla="*/ 0 h 79"/>
                <a:gd name="T2" fmla="*/ 0 w 40"/>
                <a:gd name="T3" fmla="*/ 9 h 79"/>
                <a:gd name="T4" fmla="*/ 8 w 40"/>
                <a:gd name="T5" fmla="*/ 18 h 79"/>
                <a:gd name="T6" fmla="*/ 8 w 40"/>
                <a:gd name="T7" fmla="*/ 35 h 79"/>
                <a:gd name="T8" fmla="*/ 24 w 40"/>
                <a:gd name="T9" fmla="*/ 35 h 79"/>
                <a:gd name="T10" fmla="*/ 32 w 40"/>
                <a:gd name="T11" fmla="*/ 44 h 79"/>
                <a:gd name="T12" fmla="*/ 40 w 40"/>
                <a:gd name="T13" fmla="*/ 53 h 79"/>
                <a:gd name="T14" fmla="*/ 40 w 40"/>
                <a:gd name="T15" fmla="*/ 62 h 79"/>
                <a:gd name="T16" fmla="*/ 4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8" y="0"/>
                  </a:moveTo>
                  <a:lnTo>
                    <a:pt x="0" y="9"/>
                  </a:lnTo>
                  <a:lnTo>
                    <a:pt x="8" y="18"/>
                  </a:lnTo>
                  <a:lnTo>
                    <a:pt x="8" y="35"/>
                  </a:lnTo>
                  <a:lnTo>
                    <a:pt x="24" y="35"/>
                  </a:lnTo>
                  <a:lnTo>
                    <a:pt x="32" y="44"/>
                  </a:lnTo>
                  <a:lnTo>
                    <a:pt x="40" y="53"/>
                  </a:lnTo>
                  <a:lnTo>
                    <a:pt x="40" y="62"/>
                  </a:lnTo>
                  <a:lnTo>
                    <a:pt x="4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19" name="Freeform 933"/>
            <p:cNvSpPr>
              <a:spLocks/>
            </p:cNvSpPr>
            <p:nvPr/>
          </p:nvSpPr>
          <p:spPr bwMode="auto">
            <a:xfrm>
              <a:off x="2060" y="3288"/>
              <a:ext cx="64" cy="70"/>
            </a:xfrm>
            <a:custGeom>
              <a:avLst/>
              <a:gdLst>
                <a:gd name="T0" fmla="*/ 0 w 64"/>
                <a:gd name="T1" fmla="*/ 0 h 70"/>
                <a:gd name="T2" fmla="*/ 8 w 64"/>
                <a:gd name="T3" fmla="*/ 0 h 70"/>
                <a:gd name="T4" fmla="*/ 24 w 64"/>
                <a:gd name="T5" fmla="*/ 0 h 70"/>
                <a:gd name="T6" fmla="*/ 32 w 64"/>
                <a:gd name="T7" fmla="*/ 17 h 70"/>
                <a:gd name="T8" fmla="*/ 40 w 64"/>
                <a:gd name="T9" fmla="*/ 17 h 70"/>
                <a:gd name="T10" fmla="*/ 40 w 64"/>
                <a:gd name="T11" fmla="*/ 26 h 70"/>
                <a:gd name="T12" fmla="*/ 56 w 64"/>
                <a:gd name="T13" fmla="*/ 26 h 70"/>
                <a:gd name="T14" fmla="*/ 56 w 64"/>
                <a:gd name="T15" fmla="*/ 35 h 70"/>
                <a:gd name="T16" fmla="*/ 56 w 64"/>
                <a:gd name="T17" fmla="*/ 52 h 70"/>
                <a:gd name="T18" fmla="*/ 64 w 64"/>
                <a:gd name="T19" fmla="*/ 61 h 70"/>
                <a:gd name="T20" fmla="*/ 64 w 64"/>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70"/>
                <a:gd name="T35" fmla="*/ 64 w 64"/>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70">
                  <a:moveTo>
                    <a:pt x="0" y="0"/>
                  </a:moveTo>
                  <a:lnTo>
                    <a:pt x="8" y="0"/>
                  </a:lnTo>
                  <a:lnTo>
                    <a:pt x="24" y="0"/>
                  </a:lnTo>
                  <a:lnTo>
                    <a:pt x="32" y="17"/>
                  </a:lnTo>
                  <a:lnTo>
                    <a:pt x="40" y="17"/>
                  </a:lnTo>
                  <a:lnTo>
                    <a:pt x="40" y="26"/>
                  </a:lnTo>
                  <a:lnTo>
                    <a:pt x="56" y="26"/>
                  </a:lnTo>
                  <a:lnTo>
                    <a:pt x="56" y="35"/>
                  </a:lnTo>
                  <a:lnTo>
                    <a:pt x="56" y="52"/>
                  </a:lnTo>
                  <a:lnTo>
                    <a:pt x="64" y="61"/>
                  </a:lnTo>
                  <a:lnTo>
                    <a:pt x="64"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20" name="Freeform 934"/>
            <p:cNvSpPr>
              <a:spLocks/>
            </p:cNvSpPr>
            <p:nvPr/>
          </p:nvSpPr>
          <p:spPr bwMode="auto">
            <a:xfrm>
              <a:off x="1788" y="3331"/>
              <a:ext cx="72" cy="80"/>
            </a:xfrm>
            <a:custGeom>
              <a:avLst/>
              <a:gdLst>
                <a:gd name="T0" fmla="*/ 72 w 72"/>
                <a:gd name="T1" fmla="*/ 0 h 80"/>
                <a:gd name="T2" fmla="*/ 72 w 72"/>
                <a:gd name="T3" fmla="*/ 9 h 80"/>
                <a:gd name="T4" fmla="*/ 64 w 72"/>
                <a:gd name="T5" fmla="*/ 9 h 80"/>
                <a:gd name="T6" fmla="*/ 56 w 72"/>
                <a:gd name="T7" fmla="*/ 9 h 80"/>
                <a:gd name="T8" fmla="*/ 40 w 72"/>
                <a:gd name="T9" fmla="*/ 18 h 80"/>
                <a:gd name="T10" fmla="*/ 32 w 72"/>
                <a:gd name="T11" fmla="*/ 36 h 80"/>
                <a:gd name="T12" fmla="*/ 24 w 72"/>
                <a:gd name="T13" fmla="*/ 44 h 80"/>
                <a:gd name="T14" fmla="*/ 8 w 72"/>
                <a:gd name="T15" fmla="*/ 53 h 80"/>
                <a:gd name="T16" fmla="*/ 8 w 72"/>
                <a:gd name="T17" fmla="*/ 62 h 80"/>
                <a:gd name="T18" fmla="*/ 8 w 72"/>
                <a:gd name="T19" fmla="*/ 80 h 80"/>
                <a:gd name="T20" fmla="*/ 0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72" y="0"/>
                  </a:moveTo>
                  <a:lnTo>
                    <a:pt x="72" y="9"/>
                  </a:lnTo>
                  <a:lnTo>
                    <a:pt x="64" y="9"/>
                  </a:lnTo>
                  <a:lnTo>
                    <a:pt x="56" y="9"/>
                  </a:lnTo>
                  <a:lnTo>
                    <a:pt x="40" y="18"/>
                  </a:lnTo>
                  <a:lnTo>
                    <a:pt x="32" y="36"/>
                  </a:lnTo>
                  <a:lnTo>
                    <a:pt x="24" y="44"/>
                  </a:lnTo>
                  <a:lnTo>
                    <a:pt x="8" y="53"/>
                  </a:lnTo>
                  <a:lnTo>
                    <a:pt x="8" y="62"/>
                  </a:lnTo>
                  <a:lnTo>
                    <a:pt x="8" y="80"/>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21" name="Freeform 935"/>
            <p:cNvSpPr>
              <a:spLocks/>
            </p:cNvSpPr>
            <p:nvPr/>
          </p:nvSpPr>
          <p:spPr bwMode="auto">
            <a:xfrm>
              <a:off x="1860" y="3323"/>
              <a:ext cx="40" cy="105"/>
            </a:xfrm>
            <a:custGeom>
              <a:avLst/>
              <a:gdLst>
                <a:gd name="T0" fmla="*/ 0 w 40"/>
                <a:gd name="T1" fmla="*/ 0 h 105"/>
                <a:gd name="T2" fmla="*/ 8 w 40"/>
                <a:gd name="T3" fmla="*/ 17 h 105"/>
                <a:gd name="T4" fmla="*/ 8 w 40"/>
                <a:gd name="T5" fmla="*/ 26 h 105"/>
                <a:gd name="T6" fmla="*/ 8 w 40"/>
                <a:gd name="T7" fmla="*/ 35 h 105"/>
                <a:gd name="T8" fmla="*/ 24 w 40"/>
                <a:gd name="T9" fmla="*/ 35 h 105"/>
                <a:gd name="T10" fmla="*/ 24 w 40"/>
                <a:gd name="T11" fmla="*/ 52 h 105"/>
                <a:gd name="T12" fmla="*/ 32 w 40"/>
                <a:gd name="T13" fmla="*/ 61 h 105"/>
                <a:gd name="T14" fmla="*/ 40 w 40"/>
                <a:gd name="T15" fmla="*/ 70 h 105"/>
                <a:gd name="T16" fmla="*/ 40 w 40"/>
                <a:gd name="T17" fmla="*/ 79 h 105"/>
                <a:gd name="T18" fmla="*/ 40 w 40"/>
                <a:gd name="T19" fmla="*/ 96 h 105"/>
                <a:gd name="T20" fmla="*/ 4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0" y="0"/>
                  </a:moveTo>
                  <a:lnTo>
                    <a:pt x="8" y="17"/>
                  </a:lnTo>
                  <a:lnTo>
                    <a:pt x="8" y="26"/>
                  </a:lnTo>
                  <a:lnTo>
                    <a:pt x="8" y="35"/>
                  </a:lnTo>
                  <a:lnTo>
                    <a:pt x="24" y="35"/>
                  </a:lnTo>
                  <a:lnTo>
                    <a:pt x="24" y="52"/>
                  </a:lnTo>
                  <a:lnTo>
                    <a:pt x="32" y="61"/>
                  </a:lnTo>
                  <a:lnTo>
                    <a:pt x="40" y="70"/>
                  </a:lnTo>
                  <a:lnTo>
                    <a:pt x="40" y="79"/>
                  </a:lnTo>
                  <a:lnTo>
                    <a:pt x="40" y="96"/>
                  </a:lnTo>
                  <a:lnTo>
                    <a:pt x="4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22" name="Freeform 936"/>
            <p:cNvSpPr>
              <a:spLocks/>
            </p:cNvSpPr>
            <p:nvPr/>
          </p:nvSpPr>
          <p:spPr bwMode="auto">
            <a:xfrm>
              <a:off x="1796" y="3411"/>
              <a:ext cx="48" cy="70"/>
            </a:xfrm>
            <a:custGeom>
              <a:avLst/>
              <a:gdLst>
                <a:gd name="T0" fmla="*/ 48 w 48"/>
                <a:gd name="T1" fmla="*/ 0 h 70"/>
                <a:gd name="T2" fmla="*/ 48 w 48"/>
                <a:gd name="T3" fmla="*/ 8 h 70"/>
                <a:gd name="T4" fmla="*/ 32 w 48"/>
                <a:gd name="T5" fmla="*/ 8 h 70"/>
                <a:gd name="T6" fmla="*/ 24 w 48"/>
                <a:gd name="T7" fmla="*/ 17 h 70"/>
                <a:gd name="T8" fmla="*/ 16 w 48"/>
                <a:gd name="T9" fmla="*/ 17 h 70"/>
                <a:gd name="T10" fmla="*/ 16 w 48"/>
                <a:gd name="T11" fmla="*/ 35 h 70"/>
                <a:gd name="T12" fmla="*/ 0 w 48"/>
                <a:gd name="T13" fmla="*/ 44 h 70"/>
                <a:gd name="T14" fmla="*/ 0 w 48"/>
                <a:gd name="T15" fmla="*/ 52 h 70"/>
                <a:gd name="T16" fmla="*/ 0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48" y="0"/>
                  </a:moveTo>
                  <a:lnTo>
                    <a:pt x="48" y="8"/>
                  </a:lnTo>
                  <a:lnTo>
                    <a:pt x="32" y="8"/>
                  </a:lnTo>
                  <a:lnTo>
                    <a:pt x="24" y="17"/>
                  </a:lnTo>
                  <a:lnTo>
                    <a:pt x="16" y="17"/>
                  </a:lnTo>
                  <a:lnTo>
                    <a:pt x="16" y="35"/>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23" name="Freeform 937"/>
            <p:cNvSpPr>
              <a:spLocks/>
            </p:cNvSpPr>
            <p:nvPr/>
          </p:nvSpPr>
          <p:spPr bwMode="auto">
            <a:xfrm>
              <a:off x="1908" y="3419"/>
              <a:ext cx="24" cy="71"/>
            </a:xfrm>
            <a:custGeom>
              <a:avLst/>
              <a:gdLst>
                <a:gd name="T0" fmla="*/ 24 w 24"/>
                <a:gd name="T1" fmla="*/ 0 h 71"/>
                <a:gd name="T2" fmla="*/ 24 w 24"/>
                <a:gd name="T3" fmla="*/ 9 h 71"/>
                <a:gd name="T4" fmla="*/ 16 w 24"/>
                <a:gd name="T5" fmla="*/ 27 h 71"/>
                <a:gd name="T6" fmla="*/ 8 w 24"/>
                <a:gd name="T7" fmla="*/ 36 h 71"/>
                <a:gd name="T8" fmla="*/ 8 w 24"/>
                <a:gd name="T9" fmla="*/ 44 h 71"/>
                <a:gd name="T10" fmla="*/ 8 w 24"/>
                <a:gd name="T11" fmla="*/ 62 h 71"/>
                <a:gd name="T12" fmla="*/ 0 w 24"/>
                <a:gd name="T13" fmla="*/ 62 h 71"/>
                <a:gd name="T14" fmla="*/ 0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24" y="0"/>
                  </a:moveTo>
                  <a:lnTo>
                    <a:pt x="24" y="9"/>
                  </a:lnTo>
                  <a:lnTo>
                    <a:pt x="16" y="27"/>
                  </a:lnTo>
                  <a:lnTo>
                    <a:pt x="8" y="36"/>
                  </a:lnTo>
                  <a:lnTo>
                    <a:pt x="8" y="44"/>
                  </a:lnTo>
                  <a:lnTo>
                    <a:pt x="8" y="62"/>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24" name="Freeform 938"/>
            <p:cNvSpPr>
              <a:spLocks/>
            </p:cNvSpPr>
            <p:nvPr/>
          </p:nvSpPr>
          <p:spPr bwMode="auto">
            <a:xfrm>
              <a:off x="2012" y="3419"/>
              <a:ext cx="48" cy="71"/>
            </a:xfrm>
            <a:custGeom>
              <a:avLst/>
              <a:gdLst>
                <a:gd name="T0" fmla="*/ 0 w 48"/>
                <a:gd name="T1" fmla="*/ 0 h 71"/>
                <a:gd name="T2" fmla="*/ 8 w 48"/>
                <a:gd name="T3" fmla="*/ 9 h 71"/>
                <a:gd name="T4" fmla="*/ 16 w 48"/>
                <a:gd name="T5" fmla="*/ 27 h 71"/>
                <a:gd name="T6" fmla="*/ 32 w 48"/>
                <a:gd name="T7" fmla="*/ 36 h 71"/>
                <a:gd name="T8" fmla="*/ 40 w 48"/>
                <a:gd name="T9" fmla="*/ 44 h 71"/>
                <a:gd name="T10" fmla="*/ 48 w 48"/>
                <a:gd name="T11" fmla="*/ 44 h 71"/>
                <a:gd name="T12" fmla="*/ 48 w 48"/>
                <a:gd name="T13" fmla="*/ 62 h 71"/>
                <a:gd name="T14" fmla="*/ 48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0" y="0"/>
                  </a:moveTo>
                  <a:lnTo>
                    <a:pt x="8" y="9"/>
                  </a:lnTo>
                  <a:lnTo>
                    <a:pt x="16" y="27"/>
                  </a:lnTo>
                  <a:lnTo>
                    <a:pt x="32" y="36"/>
                  </a:lnTo>
                  <a:lnTo>
                    <a:pt x="40" y="44"/>
                  </a:lnTo>
                  <a:lnTo>
                    <a:pt x="48" y="44"/>
                  </a:lnTo>
                  <a:lnTo>
                    <a:pt x="48" y="62"/>
                  </a:lnTo>
                  <a:lnTo>
                    <a:pt x="48"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25" name="Freeform 939"/>
            <p:cNvSpPr>
              <a:spLocks/>
            </p:cNvSpPr>
            <p:nvPr/>
          </p:nvSpPr>
          <p:spPr bwMode="auto">
            <a:xfrm>
              <a:off x="1980" y="3367"/>
              <a:ext cx="72" cy="123"/>
            </a:xfrm>
            <a:custGeom>
              <a:avLst/>
              <a:gdLst>
                <a:gd name="T0" fmla="*/ 64 w 72"/>
                <a:gd name="T1" fmla="*/ 0 h 123"/>
                <a:gd name="T2" fmla="*/ 72 w 72"/>
                <a:gd name="T3" fmla="*/ 8 h 123"/>
                <a:gd name="T4" fmla="*/ 64 w 72"/>
                <a:gd name="T5" fmla="*/ 17 h 123"/>
                <a:gd name="T6" fmla="*/ 64 w 72"/>
                <a:gd name="T7" fmla="*/ 26 h 123"/>
                <a:gd name="T8" fmla="*/ 48 w 72"/>
                <a:gd name="T9" fmla="*/ 44 h 123"/>
                <a:gd name="T10" fmla="*/ 40 w 72"/>
                <a:gd name="T11" fmla="*/ 52 h 123"/>
                <a:gd name="T12" fmla="*/ 32 w 72"/>
                <a:gd name="T13" fmla="*/ 61 h 123"/>
                <a:gd name="T14" fmla="*/ 16 w 72"/>
                <a:gd name="T15" fmla="*/ 79 h 123"/>
                <a:gd name="T16" fmla="*/ 8 w 72"/>
                <a:gd name="T17" fmla="*/ 88 h 123"/>
                <a:gd name="T18" fmla="*/ 0 w 72"/>
                <a:gd name="T19" fmla="*/ 96 h 123"/>
                <a:gd name="T20" fmla="*/ 0 w 72"/>
                <a:gd name="T21" fmla="*/ 114 h 123"/>
                <a:gd name="T22" fmla="*/ 0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64" y="0"/>
                  </a:moveTo>
                  <a:lnTo>
                    <a:pt x="72" y="8"/>
                  </a:lnTo>
                  <a:lnTo>
                    <a:pt x="64" y="17"/>
                  </a:lnTo>
                  <a:lnTo>
                    <a:pt x="64" y="26"/>
                  </a:lnTo>
                  <a:lnTo>
                    <a:pt x="48" y="44"/>
                  </a:lnTo>
                  <a:lnTo>
                    <a:pt x="40" y="52"/>
                  </a:lnTo>
                  <a:lnTo>
                    <a:pt x="32" y="61"/>
                  </a:lnTo>
                  <a:lnTo>
                    <a:pt x="16" y="79"/>
                  </a:lnTo>
                  <a:lnTo>
                    <a:pt x="8" y="88"/>
                  </a:lnTo>
                  <a:lnTo>
                    <a:pt x="0" y="96"/>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26" name="Freeform 940"/>
            <p:cNvSpPr>
              <a:spLocks/>
            </p:cNvSpPr>
            <p:nvPr/>
          </p:nvSpPr>
          <p:spPr bwMode="auto">
            <a:xfrm>
              <a:off x="2092" y="3331"/>
              <a:ext cx="16" cy="115"/>
            </a:xfrm>
            <a:custGeom>
              <a:avLst/>
              <a:gdLst>
                <a:gd name="T0" fmla="*/ 16 w 16"/>
                <a:gd name="T1" fmla="*/ 0 h 115"/>
                <a:gd name="T2" fmla="*/ 0 w 16"/>
                <a:gd name="T3" fmla="*/ 18 h 115"/>
                <a:gd name="T4" fmla="*/ 0 w 16"/>
                <a:gd name="T5" fmla="*/ 36 h 115"/>
                <a:gd name="T6" fmla="*/ 0 w 16"/>
                <a:gd name="T7" fmla="*/ 44 h 115"/>
                <a:gd name="T8" fmla="*/ 0 w 16"/>
                <a:gd name="T9" fmla="*/ 53 h 115"/>
                <a:gd name="T10" fmla="*/ 16 w 16"/>
                <a:gd name="T11" fmla="*/ 62 h 115"/>
                <a:gd name="T12" fmla="*/ 16 w 16"/>
                <a:gd name="T13" fmla="*/ 80 h 115"/>
                <a:gd name="T14" fmla="*/ 16 w 16"/>
                <a:gd name="T15" fmla="*/ 88 h 115"/>
                <a:gd name="T16" fmla="*/ 16 w 16"/>
                <a:gd name="T17" fmla="*/ 97 h 115"/>
                <a:gd name="T18" fmla="*/ 16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16" y="0"/>
                  </a:moveTo>
                  <a:lnTo>
                    <a:pt x="0" y="18"/>
                  </a:lnTo>
                  <a:lnTo>
                    <a:pt x="0" y="36"/>
                  </a:lnTo>
                  <a:lnTo>
                    <a:pt x="0" y="44"/>
                  </a:lnTo>
                  <a:lnTo>
                    <a:pt x="0" y="53"/>
                  </a:lnTo>
                  <a:lnTo>
                    <a:pt x="16" y="62"/>
                  </a:lnTo>
                  <a:lnTo>
                    <a:pt x="16" y="80"/>
                  </a:lnTo>
                  <a:lnTo>
                    <a:pt x="16" y="88"/>
                  </a:lnTo>
                  <a:lnTo>
                    <a:pt x="16" y="97"/>
                  </a:lnTo>
                  <a:lnTo>
                    <a:pt x="1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27" name="Freeform 941"/>
            <p:cNvSpPr>
              <a:spLocks/>
            </p:cNvSpPr>
            <p:nvPr/>
          </p:nvSpPr>
          <p:spPr bwMode="auto">
            <a:xfrm>
              <a:off x="2076" y="3393"/>
              <a:ext cx="8" cy="97"/>
            </a:xfrm>
            <a:custGeom>
              <a:avLst/>
              <a:gdLst>
                <a:gd name="T0" fmla="*/ 8 w 8"/>
                <a:gd name="T1" fmla="*/ 0 h 97"/>
                <a:gd name="T2" fmla="*/ 8 w 8"/>
                <a:gd name="T3" fmla="*/ 18 h 97"/>
                <a:gd name="T4" fmla="*/ 0 w 8"/>
                <a:gd name="T5" fmla="*/ 26 h 97"/>
                <a:gd name="T6" fmla="*/ 0 w 8"/>
                <a:gd name="T7" fmla="*/ 35 h 97"/>
                <a:gd name="T8" fmla="*/ 0 w 8"/>
                <a:gd name="T9" fmla="*/ 53 h 97"/>
                <a:gd name="T10" fmla="*/ 0 w 8"/>
                <a:gd name="T11" fmla="*/ 62 h 97"/>
                <a:gd name="T12" fmla="*/ 0 w 8"/>
                <a:gd name="T13" fmla="*/ 70 h 97"/>
                <a:gd name="T14" fmla="*/ 0 w 8"/>
                <a:gd name="T15" fmla="*/ 88 h 97"/>
                <a:gd name="T16" fmla="*/ 8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8" y="0"/>
                  </a:moveTo>
                  <a:lnTo>
                    <a:pt x="8" y="18"/>
                  </a:lnTo>
                  <a:lnTo>
                    <a:pt x="0" y="26"/>
                  </a:lnTo>
                  <a:lnTo>
                    <a:pt x="0" y="35"/>
                  </a:lnTo>
                  <a:lnTo>
                    <a:pt x="0" y="53"/>
                  </a:lnTo>
                  <a:lnTo>
                    <a:pt x="0" y="62"/>
                  </a:lnTo>
                  <a:lnTo>
                    <a:pt x="0" y="70"/>
                  </a:lnTo>
                  <a:lnTo>
                    <a:pt x="0" y="88"/>
                  </a:lnTo>
                  <a:lnTo>
                    <a:pt x="8"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28" name="Freeform 942"/>
            <p:cNvSpPr>
              <a:spLocks/>
            </p:cNvSpPr>
            <p:nvPr/>
          </p:nvSpPr>
          <p:spPr bwMode="auto">
            <a:xfrm>
              <a:off x="2108" y="3411"/>
              <a:ext cx="40" cy="70"/>
            </a:xfrm>
            <a:custGeom>
              <a:avLst/>
              <a:gdLst>
                <a:gd name="T0" fmla="*/ 0 w 40"/>
                <a:gd name="T1" fmla="*/ 0 h 70"/>
                <a:gd name="T2" fmla="*/ 8 w 40"/>
                <a:gd name="T3" fmla="*/ 8 h 70"/>
                <a:gd name="T4" fmla="*/ 8 w 40"/>
                <a:gd name="T5" fmla="*/ 17 h 70"/>
                <a:gd name="T6" fmla="*/ 16 w 40"/>
                <a:gd name="T7" fmla="*/ 35 h 70"/>
                <a:gd name="T8" fmla="*/ 24 w 40"/>
                <a:gd name="T9" fmla="*/ 35 h 70"/>
                <a:gd name="T10" fmla="*/ 24 w 40"/>
                <a:gd name="T11" fmla="*/ 44 h 70"/>
                <a:gd name="T12" fmla="*/ 40 w 40"/>
                <a:gd name="T13" fmla="*/ 44 h 70"/>
                <a:gd name="T14" fmla="*/ 40 w 40"/>
                <a:gd name="T15" fmla="*/ 52 h 70"/>
                <a:gd name="T16" fmla="*/ 4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0" y="0"/>
                  </a:moveTo>
                  <a:lnTo>
                    <a:pt x="8" y="8"/>
                  </a:lnTo>
                  <a:lnTo>
                    <a:pt x="8" y="17"/>
                  </a:lnTo>
                  <a:lnTo>
                    <a:pt x="16" y="35"/>
                  </a:lnTo>
                  <a:lnTo>
                    <a:pt x="24" y="35"/>
                  </a:lnTo>
                  <a:lnTo>
                    <a:pt x="24" y="44"/>
                  </a:lnTo>
                  <a:lnTo>
                    <a:pt x="40" y="44"/>
                  </a:lnTo>
                  <a:lnTo>
                    <a:pt x="40" y="52"/>
                  </a:lnTo>
                  <a:lnTo>
                    <a:pt x="4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29" name="Freeform 943"/>
            <p:cNvSpPr>
              <a:spLocks/>
            </p:cNvSpPr>
            <p:nvPr/>
          </p:nvSpPr>
          <p:spPr bwMode="auto">
            <a:xfrm>
              <a:off x="1924" y="3419"/>
              <a:ext cx="56" cy="115"/>
            </a:xfrm>
            <a:custGeom>
              <a:avLst/>
              <a:gdLst>
                <a:gd name="T0" fmla="*/ 56 w 56"/>
                <a:gd name="T1" fmla="*/ 0 h 115"/>
                <a:gd name="T2" fmla="*/ 32 w 56"/>
                <a:gd name="T3" fmla="*/ 27 h 115"/>
                <a:gd name="T4" fmla="*/ 24 w 56"/>
                <a:gd name="T5" fmla="*/ 36 h 115"/>
                <a:gd name="T6" fmla="*/ 24 w 56"/>
                <a:gd name="T7" fmla="*/ 44 h 115"/>
                <a:gd name="T8" fmla="*/ 24 w 56"/>
                <a:gd name="T9" fmla="*/ 62 h 115"/>
                <a:gd name="T10" fmla="*/ 8 w 56"/>
                <a:gd name="T11" fmla="*/ 71 h 115"/>
                <a:gd name="T12" fmla="*/ 8 w 56"/>
                <a:gd name="T13" fmla="*/ 79 h 115"/>
                <a:gd name="T14" fmla="*/ 8 w 56"/>
                <a:gd name="T15" fmla="*/ 88 h 115"/>
                <a:gd name="T16" fmla="*/ 0 w 56"/>
                <a:gd name="T17" fmla="*/ 106 h 115"/>
                <a:gd name="T18" fmla="*/ 0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56" y="0"/>
                  </a:moveTo>
                  <a:lnTo>
                    <a:pt x="32" y="27"/>
                  </a:lnTo>
                  <a:lnTo>
                    <a:pt x="24" y="36"/>
                  </a:lnTo>
                  <a:lnTo>
                    <a:pt x="24" y="44"/>
                  </a:lnTo>
                  <a:lnTo>
                    <a:pt x="24" y="62"/>
                  </a:lnTo>
                  <a:lnTo>
                    <a:pt x="8" y="71"/>
                  </a:lnTo>
                  <a:lnTo>
                    <a:pt x="8" y="79"/>
                  </a:lnTo>
                  <a:lnTo>
                    <a:pt x="8" y="88"/>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30" name="Freeform 944"/>
            <p:cNvSpPr>
              <a:spLocks/>
            </p:cNvSpPr>
            <p:nvPr/>
          </p:nvSpPr>
          <p:spPr bwMode="auto">
            <a:xfrm>
              <a:off x="1796" y="3455"/>
              <a:ext cx="48" cy="79"/>
            </a:xfrm>
            <a:custGeom>
              <a:avLst/>
              <a:gdLst>
                <a:gd name="T0" fmla="*/ 0 w 48"/>
                <a:gd name="T1" fmla="*/ 0 h 79"/>
                <a:gd name="T2" fmla="*/ 16 w 48"/>
                <a:gd name="T3" fmla="*/ 8 h 79"/>
                <a:gd name="T4" fmla="*/ 24 w 48"/>
                <a:gd name="T5" fmla="*/ 26 h 79"/>
                <a:gd name="T6" fmla="*/ 32 w 48"/>
                <a:gd name="T7" fmla="*/ 35 h 79"/>
                <a:gd name="T8" fmla="*/ 48 w 48"/>
                <a:gd name="T9" fmla="*/ 35 h 79"/>
                <a:gd name="T10" fmla="*/ 48 w 48"/>
                <a:gd name="T11" fmla="*/ 43 h 79"/>
                <a:gd name="T12" fmla="*/ 48 w 48"/>
                <a:gd name="T13" fmla="*/ 52 h 79"/>
                <a:gd name="T14" fmla="*/ 48 w 48"/>
                <a:gd name="T15" fmla="*/ 70 h 79"/>
                <a:gd name="T16" fmla="*/ 48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0" y="0"/>
                  </a:moveTo>
                  <a:lnTo>
                    <a:pt x="16" y="8"/>
                  </a:lnTo>
                  <a:lnTo>
                    <a:pt x="24" y="26"/>
                  </a:lnTo>
                  <a:lnTo>
                    <a:pt x="32" y="35"/>
                  </a:lnTo>
                  <a:lnTo>
                    <a:pt x="48" y="35"/>
                  </a:lnTo>
                  <a:lnTo>
                    <a:pt x="48" y="43"/>
                  </a:lnTo>
                  <a:lnTo>
                    <a:pt x="48" y="52"/>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31" name="Freeform 945"/>
            <p:cNvSpPr>
              <a:spLocks/>
            </p:cNvSpPr>
            <p:nvPr/>
          </p:nvSpPr>
          <p:spPr bwMode="auto">
            <a:xfrm>
              <a:off x="1948" y="3481"/>
              <a:ext cx="48" cy="79"/>
            </a:xfrm>
            <a:custGeom>
              <a:avLst/>
              <a:gdLst>
                <a:gd name="T0" fmla="*/ 0 w 48"/>
                <a:gd name="T1" fmla="*/ 0 h 79"/>
                <a:gd name="T2" fmla="*/ 0 w 48"/>
                <a:gd name="T3" fmla="*/ 9 h 79"/>
                <a:gd name="T4" fmla="*/ 8 w 48"/>
                <a:gd name="T5" fmla="*/ 9 h 79"/>
                <a:gd name="T6" fmla="*/ 8 w 48"/>
                <a:gd name="T7" fmla="*/ 17 h 79"/>
                <a:gd name="T8" fmla="*/ 16 w 48"/>
                <a:gd name="T9" fmla="*/ 17 h 79"/>
                <a:gd name="T10" fmla="*/ 16 w 48"/>
                <a:gd name="T11" fmla="*/ 26 h 79"/>
                <a:gd name="T12" fmla="*/ 32 w 48"/>
                <a:gd name="T13" fmla="*/ 26 h 79"/>
                <a:gd name="T14" fmla="*/ 32 w 48"/>
                <a:gd name="T15" fmla="*/ 44 h 79"/>
                <a:gd name="T16" fmla="*/ 40 w 48"/>
                <a:gd name="T17" fmla="*/ 44 h 79"/>
                <a:gd name="T18" fmla="*/ 40 w 48"/>
                <a:gd name="T19" fmla="*/ 53 h 79"/>
                <a:gd name="T20" fmla="*/ 48 w 48"/>
                <a:gd name="T21" fmla="*/ 61 h 79"/>
                <a:gd name="T22" fmla="*/ 40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0" y="0"/>
                  </a:moveTo>
                  <a:lnTo>
                    <a:pt x="0" y="9"/>
                  </a:lnTo>
                  <a:lnTo>
                    <a:pt x="8" y="9"/>
                  </a:lnTo>
                  <a:lnTo>
                    <a:pt x="8" y="17"/>
                  </a:lnTo>
                  <a:lnTo>
                    <a:pt x="16" y="17"/>
                  </a:lnTo>
                  <a:lnTo>
                    <a:pt x="16" y="26"/>
                  </a:lnTo>
                  <a:lnTo>
                    <a:pt x="32" y="26"/>
                  </a:lnTo>
                  <a:lnTo>
                    <a:pt x="32" y="44"/>
                  </a:lnTo>
                  <a:lnTo>
                    <a:pt x="40" y="44"/>
                  </a:lnTo>
                  <a:lnTo>
                    <a:pt x="40" y="53"/>
                  </a:lnTo>
                  <a:lnTo>
                    <a:pt x="48" y="61"/>
                  </a:lnTo>
                  <a:lnTo>
                    <a:pt x="4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32" name="Freeform 946"/>
            <p:cNvSpPr>
              <a:spLocks/>
            </p:cNvSpPr>
            <p:nvPr/>
          </p:nvSpPr>
          <p:spPr bwMode="auto">
            <a:xfrm>
              <a:off x="2028" y="3455"/>
              <a:ext cx="16" cy="114"/>
            </a:xfrm>
            <a:custGeom>
              <a:avLst/>
              <a:gdLst>
                <a:gd name="T0" fmla="*/ 16 w 16"/>
                <a:gd name="T1" fmla="*/ 0 h 114"/>
                <a:gd name="T2" fmla="*/ 16 w 16"/>
                <a:gd name="T3" fmla="*/ 26 h 114"/>
                <a:gd name="T4" fmla="*/ 16 w 16"/>
                <a:gd name="T5" fmla="*/ 35 h 114"/>
                <a:gd name="T6" fmla="*/ 16 w 16"/>
                <a:gd name="T7" fmla="*/ 43 h 114"/>
                <a:gd name="T8" fmla="*/ 16 w 16"/>
                <a:gd name="T9" fmla="*/ 52 h 114"/>
                <a:gd name="T10" fmla="*/ 16 w 16"/>
                <a:gd name="T11" fmla="*/ 70 h 114"/>
                <a:gd name="T12" fmla="*/ 0 w 16"/>
                <a:gd name="T13" fmla="*/ 79 h 114"/>
                <a:gd name="T14" fmla="*/ 0 w 16"/>
                <a:gd name="T15" fmla="*/ 87 h 114"/>
                <a:gd name="T16" fmla="*/ 0 w 16"/>
                <a:gd name="T17" fmla="*/ 105 h 114"/>
                <a:gd name="T18" fmla="*/ 0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16" y="0"/>
                  </a:moveTo>
                  <a:lnTo>
                    <a:pt x="16" y="26"/>
                  </a:lnTo>
                  <a:lnTo>
                    <a:pt x="16" y="35"/>
                  </a:lnTo>
                  <a:lnTo>
                    <a:pt x="16" y="43"/>
                  </a:lnTo>
                  <a:lnTo>
                    <a:pt x="16" y="52"/>
                  </a:lnTo>
                  <a:lnTo>
                    <a:pt x="16" y="70"/>
                  </a:lnTo>
                  <a:lnTo>
                    <a:pt x="0" y="79"/>
                  </a:lnTo>
                  <a:lnTo>
                    <a:pt x="0" y="87"/>
                  </a:lnTo>
                  <a:lnTo>
                    <a:pt x="0" y="105"/>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33" name="Freeform 947"/>
            <p:cNvSpPr>
              <a:spLocks/>
            </p:cNvSpPr>
            <p:nvPr/>
          </p:nvSpPr>
          <p:spPr bwMode="auto">
            <a:xfrm>
              <a:off x="2076" y="3463"/>
              <a:ext cx="32" cy="79"/>
            </a:xfrm>
            <a:custGeom>
              <a:avLst/>
              <a:gdLst>
                <a:gd name="T0" fmla="*/ 0 w 32"/>
                <a:gd name="T1" fmla="*/ 0 h 79"/>
                <a:gd name="T2" fmla="*/ 0 w 32"/>
                <a:gd name="T3" fmla="*/ 18 h 79"/>
                <a:gd name="T4" fmla="*/ 8 w 32"/>
                <a:gd name="T5" fmla="*/ 27 h 79"/>
                <a:gd name="T6" fmla="*/ 16 w 32"/>
                <a:gd name="T7" fmla="*/ 27 h 79"/>
                <a:gd name="T8" fmla="*/ 16 w 32"/>
                <a:gd name="T9" fmla="*/ 35 h 79"/>
                <a:gd name="T10" fmla="*/ 32 w 32"/>
                <a:gd name="T11" fmla="*/ 44 h 79"/>
                <a:gd name="T12" fmla="*/ 32 w 32"/>
                <a:gd name="T13" fmla="*/ 62 h 79"/>
                <a:gd name="T14" fmla="*/ 32 w 32"/>
                <a:gd name="T15" fmla="*/ 71 h 79"/>
                <a:gd name="T16" fmla="*/ 32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0" y="0"/>
                  </a:moveTo>
                  <a:lnTo>
                    <a:pt x="0" y="18"/>
                  </a:lnTo>
                  <a:lnTo>
                    <a:pt x="8" y="27"/>
                  </a:lnTo>
                  <a:lnTo>
                    <a:pt x="16" y="27"/>
                  </a:lnTo>
                  <a:lnTo>
                    <a:pt x="16" y="35"/>
                  </a:lnTo>
                  <a:lnTo>
                    <a:pt x="32" y="44"/>
                  </a:lnTo>
                  <a:lnTo>
                    <a:pt x="32" y="62"/>
                  </a:lnTo>
                  <a:lnTo>
                    <a:pt x="32" y="71"/>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34" name="Freeform 948"/>
            <p:cNvSpPr>
              <a:spLocks/>
            </p:cNvSpPr>
            <p:nvPr/>
          </p:nvSpPr>
          <p:spPr bwMode="auto">
            <a:xfrm>
              <a:off x="2124" y="3446"/>
              <a:ext cx="24" cy="149"/>
            </a:xfrm>
            <a:custGeom>
              <a:avLst/>
              <a:gdLst>
                <a:gd name="T0" fmla="*/ 0 w 24"/>
                <a:gd name="T1" fmla="*/ 0 h 149"/>
                <a:gd name="T2" fmla="*/ 0 w 24"/>
                <a:gd name="T3" fmla="*/ 9 h 149"/>
                <a:gd name="T4" fmla="*/ 0 w 24"/>
                <a:gd name="T5" fmla="*/ 35 h 149"/>
                <a:gd name="T6" fmla="*/ 0 w 24"/>
                <a:gd name="T7" fmla="*/ 44 h 149"/>
                <a:gd name="T8" fmla="*/ 0 w 24"/>
                <a:gd name="T9" fmla="*/ 52 h 149"/>
                <a:gd name="T10" fmla="*/ 8 w 24"/>
                <a:gd name="T11" fmla="*/ 61 h 149"/>
                <a:gd name="T12" fmla="*/ 8 w 24"/>
                <a:gd name="T13" fmla="*/ 88 h 149"/>
                <a:gd name="T14" fmla="*/ 24 w 24"/>
                <a:gd name="T15" fmla="*/ 96 h 149"/>
                <a:gd name="T16" fmla="*/ 24 w 24"/>
                <a:gd name="T17" fmla="*/ 114 h 149"/>
                <a:gd name="T18" fmla="*/ 24 w 24"/>
                <a:gd name="T19" fmla="*/ 123 h 149"/>
                <a:gd name="T20" fmla="*/ 24 w 24"/>
                <a:gd name="T21" fmla="*/ 132 h 149"/>
                <a:gd name="T22" fmla="*/ 8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0" y="0"/>
                  </a:moveTo>
                  <a:lnTo>
                    <a:pt x="0" y="9"/>
                  </a:lnTo>
                  <a:lnTo>
                    <a:pt x="0" y="35"/>
                  </a:lnTo>
                  <a:lnTo>
                    <a:pt x="0" y="44"/>
                  </a:lnTo>
                  <a:lnTo>
                    <a:pt x="0" y="52"/>
                  </a:lnTo>
                  <a:lnTo>
                    <a:pt x="8" y="61"/>
                  </a:lnTo>
                  <a:lnTo>
                    <a:pt x="8" y="88"/>
                  </a:lnTo>
                  <a:lnTo>
                    <a:pt x="24" y="96"/>
                  </a:lnTo>
                  <a:lnTo>
                    <a:pt x="24" y="114"/>
                  </a:lnTo>
                  <a:lnTo>
                    <a:pt x="24" y="123"/>
                  </a:lnTo>
                  <a:lnTo>
                    <a:pt x="24" y="132"/>
                  </a:lnTo>
                  <a:lnTo>
                    <a:pt x="8"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35" name="Freeform 949"/>
            <p:cNvSpPr>
              <a:spLocks/>
            </p:cNvSpPr>
            <p:nvPr/>
          </p:nvSpPr>
          <p:spPr bwMode="auto">
            <a:xfrm>
              <a:off x="2108" y="3384"/>
              <a:ext cx="72" cy="114"/>
            </a:xfrm>
            <a:custGeom>
              <a:avLst/>
              <a:gdLst>
                <a:gd name="T0" fmla="*/ 0 w 72"/>
                <a:gd name="T1" fmla="*/ 0 h 114"/>
                <a:gd name="T2" fmla="*/ 8 w 72"/>
                <a:gd name="T3" fmla="*/ 9 h 114"/>
                <a:gd name="T4" fmla="*/ 16 w 72"/>
                <a:gd name="T5" fmla="*/ 27 h 114"/>
                <a:gd name="T6" fmla="*/ 24 w 72"/>
                <a:gd name="T7" fmla="*/ 27 h 114"/>
                <a:gd name="T8" fmla="*/ 40 w 72"/>
                <a:gd name="T9" fmla="*/ 35 h 114"/>
                <a:gd name="T10" fmla="*/ 48 w 72"/>
                <a:gd name="T11" fmla="*/ 44 h 114"/>
                <a:gd name="T12" fmla="*/ 56 w 72"/>
                <a:gd name="T13" fmla="*/ 62 h 114"/>
                <a:gd name="T14" fmla="*/ 56 w 72"/>
                <a:gd name="T15" fmla="*/ 71 h 114"/>
                <a:gd name="T16" fmla="*/ 56 w 72"/>
                <a:gd name="T17" fmla="*/ 79 h 114"/>
                <a:gd name="T18" fmla="*/ 56 w 72"/>
                <a:gd name="T19" fmla="*/ 97 h 114"/>
                <a:gd name="T20" fmla="*/ 72 w 72"/>
                <a:gd name="T21" fmla="*/ 106 h 114"/>
                <a:gd name="T22" fmla="*/ 72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0" y="0"/>
                  </a:moveTo>
                  <a:lnTo>
                    <a:pt x="8" y="9"/>
                  </a:lnTo>
                  <a:lnTo>
                    <a:pt x="16" y="27"/>
                  </a:lnTo>
                  <a:lnTo>
                    <a:pt x="24" y="27"/>
                  </a:lnTo>
                  <a:lnTo>
                    <a:pt x="40" y="35"/>
                  </a:lnTo>
                  <a:lnTo>
                    <a:pt x="48" y="44"/>
                  </a:lnTo>
                  <a:lnTo>
                    <a:pt x="56" y="62"/>
                  </a:lnTo>
                  <a:lnTo>
                    <a:pt x="56" y="71"/>
                  </a:lnTo>
                  <a:lnTo>
                    <a:pt x="56" y="79"/>
                  </a:lnTo>
                  <a:lnTo>
                    <a:pt x="56" y="97"/>
                  </a:lnTo>
                  <a:lnTo>
                    <a:pt x="72" y="106"/>
                  </a:lnTo>
                  <a:lnTo>
                    <a:pt x="72"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36" name="Freeform 950"/>
            <p:cNvSpPr>
              <a:spLocks/>
            </p:cNvSpPr>
            <p:nvPr/>
          </p:nvSpPr>
          <p:spPr bwMode="auto">
            <a:xfrm>
              <a:off x="1764" y="3446"/>
              <a:ext cx="48" cy="88"/>
            </a:xfrm>
            <a:custGeom>
              <a:avLst/>
              <a:gdLst>
                <a:gd name="T0" fmla="*/ 48 w 48"/>
                <a:gd name="T1" fmla="*/ 0 h 88"/>
                <a:gd name="T2" fmla="*/ 32 w 48"/>
                <a:gd name="T3" fmla="*/ 0 h 88"/>
                <a:gd name="T4" fmla="*/ 24 w 48"/>
                <a:gd name="T5" fmla="*/ 9 h 88"/>
                <a:gd name="T6" fmla="*/ 24 w 48"/>
                <a:gd name="T7" fmla="*/ 17 h 88"/>
                <a:gd name="T8" fmla="*/ 24 w 48"/>
                <a:gd name="T9" fmla="*/ 35 h 88"/>
                <a:gd name="T10" fmla="*/ 24 w 48"/>
                <a:gd name="T11" fmla="*/ 44 h 88"/>
                <a:gd name="T12" fmla="*/ 16 w 48"/>
                <a:gd name="T13" fmla="*/ 52 h 88"/>
                <a:gd name="T14" fmla="*/ 16 w 48"/>
                <a:gd name="T15" fmla="*/ 61 h 88"/>
                <a:gd name="T16" fmla="*/ 16 w 48"/>
                <a:gd name="T17" fmla="*/ 79 h 88"/>
                <a:gd name="T18" fmla="*/ 16 w 48"/>
                <a:gd name="T19" fmla="*/ 88 h 88"/>
                <a:gd name="T20" fmla="*/ 0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48" y="0"/>
                  </a:moveTo>
                  <a:lnTo>
                    <a:pt x="32" y="0"/>
                  </a:lnTo>
                  <a:lnTo>
                    <a:pt x="24" y="9"/>
                  </a:lnTo>
                  <a:lnTo>
                    <a:pt x="24" y="17"/>
                  </a:lnTo>
                  <a:lnTo>
                    <a:pt x="24" y="35"/>
                  </a:lnTo>
                  <a:lnTo>
                    <a:pt x="24" y="44"/>
                  </a:lnTo>
                  <a:lnTo>
                    <a:pt x="16" y="52"/>
                  </a:lnTo>
                  <a:lnTo>
                    <a:pt x="16" y="61"/>
                  </a:lnTo>
                  <a:lnTo>
                    <a:pt x="16" y="79"/>
                  </a:lnTo>
                  <a:lnTo>
                    <a:pt x="16" y="88"/>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37" name="Freeform 951"/>
            <p:cNvSpPr>
              <a:spLocks/>
            </p:cNvSpPr>
            <p:nvPr/>
          </p:nvSpPr>
          <p:spPr bwMode="auto">
            <a:xfrm>
              <a:off x="1844" y="3498"/>
              <a:ext cx="40" cy="80"/>
            </a:xfrm>
            <a:custGeom>
              <a:avLst/>
              <a:gdLst>
                <a:gd name="T0" fmla="*/ 0 w 40"/>
                <a:gd name="T1" fmla="*/ 0 h 80"/>
                <a:gd name="T2" fmla="*/ 16 w 40"/>
                <a:gd name="T3" fmla="*/ 0 h 80"/>
                <a:gd name="T4" fmla="*/ 32 w 40"/>
                <a:gd name="T5" fmla="*/ 0 h 80"/>
                <a:gd name="T6" fmla="*/ 32 w 40"/>
                <a:gd name="T7" fmla="*/ 9 h 80"/>
                <a:gd name="T8" fmla="*/ 40 w 40"/>
                <a:gd name="T9" fmla="*/ 27 h 80"/>
                <a:gd name="T10" fmla="*/ 40 w 40"/>
                <a:gd name="T11" fmla="*/ 36 h 80"/>
                <a:gd name="T12" fmla="*/ 40 w 40"/>
                <a:gd name="T13" fmla="*/ 44 h 80"/>
                <a:gd name="T14" fmla="*/ 40 w 40"/>
                <a:gd name="T15" fmla="*/ 62 h 80"/>
                <a:gd name="T16" fmla="*/ 40 w 40"/>
                <a:gd name="T17" fmla="*/ 71 h 80"/>
                <a:gd name="T18" fmla="*/ 4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0" y="0"/>
                  </a:moveTo>
                  <a:lnTo>
                    <a:pt x="16" y="0"/>
                  </a:lnTo>
                  <a:lnTo>
                    <a:pt x="32" y="0"/>
                  </a:lnTo>
                  <a:lnTo>
                    <a:pt x="32" y="9"/>
                  </a:lnTo>
                  <a:lnTo>
                    <a:pt x="40" y="27"/>
                  </a:lnTo>
                  <a:lnTo>
                    <a:pt x="40" y="36"/>
                  </a:lnTo>
                  <a:lnTo>
                    <a:pt x="40" y="44"/>
                  </a:lnTo>
                  <a:lnTo>
                    <a:pt x="40" y="62"/>
                  </a:lnTo>
                  <a:lnTo>
                    <a:pt x="40" y="71"/>
                  </a:lnTo>
                  <a:lnTo>
                    <a:pt x="4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38" name="Freeform 952"/>
            <p:cNvSpPr>
              <a:spLocks/>
            </p:cNvSpPr>
            <p:nvPr/>
          </p:nvSpPr>
          <p:spPr bwMode="auto">
            <a:xfrm>
              <a:off x="1844" y="3411"/>
              <a:ext cx="32" cy="79"/>
            </a:xfrm>
            <a:custGeom>
              <a:avLst/>
              <a:gdLst>
                <a:gd name="T0" fmla="*/ 0 w 32"/>
                <a:gd name="T1" fmla="*/ 8 h 79"/>
                <a:gd name="T2" fmla="*/ 8 w 32"/>
                <a:gd name="T3" fmla="*/ 0 h 79"/>
                <a:gd name="T4" fmla="*/ 8 w 32"/>
                <a:gd name="T5" fmla="*/ 8 h 79"/>
                <a:gd name="T6" fmla="*/ 8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32 w 32"/>
                <a:gd name="T19" fmla="*/ 70 h 79"/>
                <a:gd name="T20" fmla="*/ 32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0" y="8"/>
                  </a:moveTo>
                  <a:lnTo>
                    <a:pt x="8" y="0"/>
                  </a:lnTo>
                  <a:lnTo>
                    <a:pt x="8" y="8"/>
                  </a:lnTo>
                  <a:lnTo>
                    <a:pt x="8" y="17"/>
                  </a:lnTo>
                  <a:lnTo>
                    <a:pt x="16" y="17"/>
                  </a:lnTo>
                  <a:lnTo>
                    <a:pt x="16" y="35"/>
                  </a:lnTo>
                  <a:lnTo>
                    <a:pt x="16" y="44"/>
                  </a:lnTo>
                  <a:lnTo>
                    <a:pt x="16" y="52"/>
                  </a:lnTo>
                  <a:lnTo>
                    <a:pt x="16" y="70"/>
                  </a:lnTo>
                  <a:lnTo>
                    <a:pt x="32" y="70"/>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39" name="Freeform 953"/>
            <p:cNvSpPr>
              <a:spLocks/>
            </p:cNvSpPr>
            <p:nvPr/>
          </p:nvSpPr>
          <p:spPr bwMode="auto">
            <a:xfrm>
              <a:off x="2028" y="3534"/>
              <a:ext cx="48" cy="79"/>
            </a:xfrm>
            <a:custGeom>
              <a:avLst/>
              <a:gdLst>
                <a:gd name="T0" fmla="*/ 0 w 48"/>
                <a:gd name="T1" fmla="*/ 0 h 79"/>
                <a:gd name="T2" fmla="*/ 16 w 48"/>
                <a:gd name="T3" fmla="*/ 8 h 79"/>
                <a:gd name="T4" fmla="*/ 16 w 48"/>
                <a:gd name="T5" fmla="*/ 26 h 79"/>
                <a:gd name="T6" fmla="*/ 24 w 48"/>
                <a:gd name="T7" fmla="*/ 35 h 79"/>
                <a:gd name="T8" fmla="*/ 32 w 48"/>
                <a:gd name="T9" fmla="*/ 35 h 79"/>
                <a:gd name="T10" fmla="*/ 32 w 48"/>
                <a:gd name="T11" fmla="*/ 44 h 79"/>
                <a:gd name="T12" fmla="*/ 48 w 48"/>
                <a:gd name="T13" fmla="*/ 44 h 79"/>
                <a:gd name="T14" fmla="*/ 48 w 48"/>
                <a:gd name="T15" fmla="*/ 61 h 79"/>
                <a:gd name="T16" fmla="*/ 48 w 48"/>
                <a:gd name="T17" fmla="*/ 70 h 79"/>
                <a:gd name="T18" fmla="*/ 48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0" y="0"/>
                  </a:moveTo>
                  <a:lnTo>
                    <a:pt x="16" y="8"/>
                  </a:lnTo>
                  <a:lnTo>
                    <a:pt x="16" y="26"/>
                  </a:lnTo>
                  <a:lnTo>
                    <a:pt x="24" y="35"/>
                  </a:lnTo>
                  <a:lnTo>
                    <a:pt x="32" y="35"/>
                  </a:lnTo>
                  <a:lnTo>
                    <a:pt x="32" y="44"/>
                  </a:lnTo>
                  <a:lnTo>
                    <a:pt x="48" y="44"/>
                  </a:lnTo>
                  <a:lnTo>
                    <a:pt x="48" y="61"/>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40" name="Freeform 954"/>
            <p:cNvSpPr>
              <a:spLocks/>
            </p:cNvSpPr>
            <p:nvPr/>
          </p:nvSpPr>
          <p:spPr bwMode="auto">
            <a:xfrm>
              <a:off x="2044" y="3455"/>
              <a:ext cx="64" cy="35"/>
            </a:xfrm>
            <a:custGeom>
              <a:avLst/>
              <a:gdLst>
                <a:gd name="T0" fmla="*/ 0 w 64"/>
                <a:gd name="T1" fmla="*/ 0 h 35"/>
                <a:gd name="T2" fmla="*/ 8 w 64"/>
                <a:gd name="T3" fmla="*/ 0 h 35"/>
                <a:gd name="T4" fmla="*/ 16 w 64"/>
                <a:gd name="T5" fmla="*/ 0 h 35"/>
                <a:gd name="T6" fmla="*/ 32 w 64"/>
                <a:gd name="T7" fmla="*/ 0 h 35"/>
                <a:gd name="T8" fmla="*/ 32 w 64"/>
                <a:gd name="T9" fmla="*/ 8 h 35"/>
                <a:gd name="T10" fmla="*/ 40 w 64"/>
                <a:gd name="T11" fmla="*/ 8 h 35"/>
                <a:gd name="T12" fmla="*/ 48 w 64"/>
                <a:gd name="T13" fmla="*/ 26 h 35"/>
                <a:gd name="T14" fmla="*/ 64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0" y="0"/>
                  </a:moveTo>
                  <a:lnTo>
                    <a:pt x="8" y="0"/>
                  </a:lnTo>
                  <a:lnTo>
                    <a:pt x="16" y="0"/>
                  </a:lnTo>
                  <a:lnTo>
                    <a:pt x="32" y="0"/>
                  </a:lnTo>
                  <a:lnTo>
                    <a:pt x="32" y="8"/>
                  </a:lnTo>
                  <a:lnTo>
                    <a:pt x="40" y="8"/>
                  </a:lnTo>
                  <a:lnTo>
                    <a:pt x="48" y="26"/>
                  </a:lnTo>
                  <a:lnTo>
                    <a:pt x="64"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41" name="Freeform 955"/>
            <p:cNvSpPr>
              <a:spLocks/>
            </p:cNvSpPr>
            <p:nvPr/>
          </p:nvSpPr>
          <p:spPr bwMode="auto">
            <a:xfrm>
              <a:off x="2012" y="3455"/>
              <a:ext cx="16" cy="123"/>
            </a:xfrm>
            <a:custGeom>
              <a:avLst/>
              <a:gdLst>
                <a:gd name="T0" fmla="*/ 16 w 16"/>
                <a:gd name="T1" fmla="*/ 0 h 123"/>
                <a:gd name="T2" fmla="*/ 16 w 16"/>
                <a:gd name="T3" fmla="*/ 35 h 123"/>
                <a:gd name="T4" fmla="*/ 16 w 16"/>
                <a:gd name="T5" fmla="*/ 43 h 123"/>
                <a:gd name="T6" fmla="*/ 16 w 16"/>
                <a:gd name="T7" fmla="*/ 70 h 123"/>
                <a:gd name="T8" fmla="*/ 8 w 16"/>
                <a:gd name="T9" fmla="*/ 70 h 123"/>
                <a:gd name="T10" fmla="*/ 8 w 16"/>
                <a:gd name="T11" fmla="*/ 79 h 123"/>
                <a:gd name="T12" fmla="*/ 8 w 16"/>
                <a:gd name="T13" fmla="*/ 87 h 123"/>
                <a:gd name="T14" fmla="*/ 8 w 16"/>
                <a:gd name="T15" fmla="*/ 105 h 123"/>
                <a:gd name="T16" fmla="*/ 0 w 16"/>
                <a:gd name="T17" fmla="*/ 114 h 123"/>
                <a:gd name="T18" fmla="*/ 0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16" y="0"/>
                  </a:moveTo>
                  <a:lnTo>
                    <a:pt x="16" y="35"/>
                  </a:lnTo>
                  <a:lnTo>
                    <a:pt x="16" y="43"/>
                  </a:lnTo>
                  <a:lnTo>
                    <a:pt x="16" y="70"/>
                  </a:lnTo>
                  <a:lnTo>
                    <a:pt x="8" y="70"/>
                  </a:lnTo>
                  <a:lnTo>
                    <a:pt x="8" y="79"/>
                  </a:lnTo>
                  <a:lnTo>
                    <a:pt x="8" y="87"/>
                  </a:lnTo>
                  <a:lnTo>
                    <a:pt x="8" y="105"/>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42" name="Freeform 956"/>
            <p:cNvSpPr>
              <a:spLocks/>
            </p:cNvSpPr>
            <p:nvPr/>
          </p:nvSpPr>
          <p:spPr bwMode="auto">
            <a:xfrm>
              <a:off x="1980" y="3481"/>
              <a:ext cx="16" cy="61"/>
            </a:xfrm>
            <a:custGeom>
              <a:avLst/>
              <a:gdLst>
                <a:gd name="T0" fmla="*/ 0 w 16"/>
                <a:gd name="T1" fmla="*/ 0 h 61"/>
                <a:gd name="T2" fmla="*/ 8 w 16"/>
                <a:gd name="T3" fmla="*/ 9 h 61"/>
                <a:gd name="T4" fmla="*/ 16 w 16"/>
                <a:gd name="T5" fmla="*/ 17 h 61"/>
                <a:gd name="T6" fmla="*/ 16 w 16"/>
                <a:gd name="T7" fmla="*/ 26 h 61"/>
                <a:gd name="T8" fmla="*/ 16 w 16"/>
                <a:gd name="T9" fmla="*/ 44 h 61"/>
                <a:gd name="T10" fmla="*/ 16 w 16"/>
                <a:gd name="T11" fmla="*/ 53 h 61"/>
                <a:gd name="T12" fmla="*/ 16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0" y="0"/>
                  </a:moveTo>
                  <a:lnTo>
                    <a:pt x="8" y="9"/>
                  </a:lnTo>
                  <a:lnTo>
                    <a:pt x="16" y="17"/>
                  </a:lnTo>
                  <a:lnTo>
                    <a:pt x="16" y="26"/>
                  </a:lnTo>
                  <a:lnTo>
                    <a:pt x="16" y="44"/>
                  </a:lnTo>
                  <a:lnTo>
                    <a:pt x="16" y="53"/>
                  </a:lnTo>
                  <a:lnTo>
                    <a:pt x="16"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43" name="Freeform 957"/>
            <p:cNvSpPr>
              <a:spLocks/>
            </p:cNvSpPr>
            <p:nvPr/>
          </p:nvSpPr>
          <p:spPr bwMode="auto">
            <a:xfrm>
              <a:off x="1948" y="3507"/>
              <a:ext cx="16" cy="88"/>
            </a:xfrm>
            <a:custGeom>
              <a:avLst/>
              <a:gdLst>
                <a:gd name="T0" fmla="*/ 16 w 16"/>
                <a:gd name="T1" fmla="*/ 0 h 88"/>
                <a:gd name="T2" fmla="*/ 16 w 16"/>
                <a:gd name="T3" fmla="*/ 27 h 88"/>
                <a:gd name="T4" fmla="*/ 8 w 16"/>
                <a:gd name="T5" fmla="*/ 35 h 88"/>
                <a:gd name="T6" fmla="*/ 8 w 16"/>
                <a:gd name="T7" fmla="*/ 53 h 88"/>
                <a:gd name="T8" fmla="*/ 0 w 16"/>
                <a:gd name="T9" fmla="*/ 62 h 88"/>
                <a:gd name="T10" fmla="*/ 0 w 16"/>
                <a:gd name="T11" fmla="*/ 71 h 88"/>
                <a:gd name="T12" fmla="*/ 0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16" y="0"/>
                  </a:moveTo>
                  <a:lnTo>
                    <a:pt x="16" y="27"/>
                  </a:lnTo>
                  <a:lnTo>
                    <a:pt x="8" y="35"/>
                  </a:lnTo>
                  <a:lnTo>
                    <a:pt x="8"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44" name="Freeform 958"/>
            <p:cNvSpPr>
              <a:spLocks/>
            </p:cNvSpPr>
            <p:nvPr/>
          </p:nvSpPr>
          <p:spPr bwMode="auto">
            <a:xfrm>
              <a:off x="1908" y="3455"/>
              <a:ext cx="16" cy="123"/>
            </a:xfrm>
            <a:custGeom>
              <a:avLst/>
              <a:gdLst>
                <a:gd name="T0" fmla="*/ 8 w 16"/>
                <a:gd name="T1" fmla="*/ 0 h 123"/>
                <a:gd name="T2" fmla="*/ 8 w 16"/>
                <a:gd name="T3" fmla="*/ 8 h 123"/>
                <a:gd name="T4" fmla="*/ 16 w 16"/>
                <a:gd name="T5" fmla="*/ 26 h 123"/>
                <a:gd name="T6" fmla="*/ 16 w 16"/>
                <a:gd name="T7" fmla="*/ 35 h 123"/>
                <a:gd name="T8" fmla="*/ 8 w 16"/>
                <a:gd name="T9" fmla="*/ 43 h 123"/>
                <a:gd name="T10" fmla="*/ 8 w 16"/>
                <a:gd name="T11" fmla="*/ 52 h 123"/>
                <a:gd name="T12" fmla="*/ 8 w 16"/>
                <a:gd name="T13" fmla="*/ 70 h 123"/>
                <a:gd name="T14" fmla="*/ 8 w 16"/>
                <a:gd name="T15" fmla="*/ 79 h 123"/>
                <a:gd name="T16" fmla="*/ 0 w 16"/>
                <a:gd name="T17" fmla="*/ 87 h 123"/>
                <a:gd name="T18" fmla="*/ 0 w 16"/>
                <a:gd name="T19" fmla="*/ 105 h 123"/>
                <a:gd name="T20" fmla="*/ 0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16" y="26"/>
                  </a:lnTo>
                  <a:lnTo>
                    <a:pt x="16" y="35"/>
                  </a:lnTo>
                  <a:lnTo>
                    <a:pt x="8" y="43"/>
                  </a:lnTo>
                  <a:lnTo>
                    <a:pt x="8" y="52"/>
                  </a:lnTo>
                  <a:lnTo>
                    <a:pt x="8" y="70"/>
                  </a:lnTo>
                  <a:lnTo>
                    <a:pt x="8" y="79"/>
                  </a:lnTo>
                  <a:lnTo>
                    <a:pt x="0" y="87"/>
                  </a:lnTo>
                  <a:lnTo>
                    <a:pt x="0" y="105"/>
                  </a:lnTo>
                  <a:lnTo>
                    <a:pt x="0"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45" name="Freeform 959"/>
            <p:cNvSpPr>
              <a:spLocks/>
            </p:cNvSpPr>
            <p:nvPr/>
          </p:nvSpPr>
          <p:spPr bwMode="auto">
            <a:xfrm>
              <a:off x="1788" y="3490"/>
              <a:ext cx="40" cy="105"/>
            </a:xfrm>
            <a:custGeom>
              <a:avLst/>
              <a:gdLst>
                <a:gd name="T0" fmla="*/ 32 w 40"/>
                <a:gd name="T1" fmla="*/ 0 h 105"/>
                <a:gd name="T2" fmla="*/ 40 w 40"/>
                <a:gd name="T3" fmla="*/ 8 h 105"/>
                <a:gd name="T4" fmla="*/ 32 w 40"/>
                <a:gd name="T5" fmla="*/ 17 h 105"/>
                <a:gd name="T6" fmla="*/ 24 w 40"/>
                <a:gd name="T7" fmla="*/ 35 h 105"/>
                <a:gd name="T8" fmla="*/ 8 w 40"/>
                <a:gd name="T9" fmla="*/ 44 h 105"/>
                <a:gd name="T10" fmla="*/ 8 w 40"/>
                <a:gd name="T11" fmla="*/ 52 h 105"/>
                <a:gd name="T12" fmla="*/ 0 w 40"/>
                <a:gd name="T13" fmla="*/ 70 h 105"/>
                <a:gd name="T14" fmla="*/ 0 w 40"/>
                <a:gd name="T15" fmla="*/ 79 h 105"/>
                <a:gd name="T16" fmla="*/ 0 w 40"/>
                <a:gd name="T17" fmla="*/ 88 h 105"/>
                <a:gd name="T18" fmla="*/ 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32" y="0"/>
                  </a:moveTo>
                  <a:lnTo>
                    <a:pt x="40" y="8"/>
                  </a:lnTo>
                  <a:lnTo>
                    <a:pt x="32" y="17"/>
                  </a:lnTo>
                  <a:lnTo>
                    <a:pt x="24" y="35"/>
                  </a:lnTo>
                  <a:lnTo>
                    <a:pt x="8" y="44"/>
                  </a:lnTo>
                  <a:lnTo>
                    <a:pt x="8" y="52"/>
                  </a:lnTo>
                  <a:lnTo>
                    <a:pt x="0" y="70"/>
                  </a:lnTo>
                  <a:lnTo>
                    <a:pt x="0" y="79"/>
                  </a:lnTo>
                  <a:lnTo>
                    <a:pt x="0" y="88"/>
                  </a:lnTo>
                  <a:lnTo>
                    <a:pt x="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46" name="Freeform 960"/>
            <p:cNvSpPr>
              <a:spLocks/>
            </p:cNvSpPr>
            <p:nvPr/>
          </p:nvSpPr>
          <p:spPr bwMode="auto">
            <a:xfrm>
              <a:off x="1724" y="3463"/>
              <a:ext cx="64" cy="115"/>
            </a:xfrm>
            <a:custGeom>
              <a:avLst/>
              <a:gdLst>
                <a:gd name="T0" fmla="*/ 64 w 64"/>
                <a:gd name="T1" fmla="*/ 0 h 115"/>
                <a:gd name="T2" fmla="*/ 56 w 64"/>
                <a:gd name="T3" fmla="*/ 18 h 115"/>
                <a:gd name="T4" fmla="*/ 56 w 64"/>
                <a:gd name="T5" fmla="*/ 27 h 115"/>
                <a:gd name="T6" fmla="*/ 40 w 64"/>
                <a:gd name="T7" fmla="*/ 27 h 115"/>
                <a:gd name="T8" fmla="*/ 32 w 64"/>
                <a:gd name="T9" fmla="*/ 27 h 115"/>
                <a:gd name="T10" fmla="*/ 32 w 64"/>
                <a:gd name="T11" fmla="*/ 35 h 115"/>
                <a:gd name="T12" fmla="*/ 32 w 64"/>
                <a:gd name="T13" fmla="*/ 44 h 115"/>
                <a:gd name="T14" fmla="*/ 24 w 64"/>
                <a:gd name="T15" fmla="*/ 62 h 115"/>
                <a:gd name="T16" fmla="*/ 16 w 64"/>
                <a:gd name="T17" fmla="*/ 71 h 115"/>
                <a:gd name="T18" fmla="*/ 16 w 64"/>
                <a:gd name="T19" fmla="*/ 79 h 115"/>
                <a:gd name="T20" fmla="*/ 16 w 64"/>
                <a:gd name="T21" fmla="*/ 97 h 115"/>
                <a:gd name="T22" fmla="*/ 0 w 64"/>
                <a:gd name="T23" fmla="*/ 97 h 115"/>
                <a:gd name="T24" fmla="*/ 0 w 64"/>
                <a:gd name="T25" fmla="*/ 106 h 115"/>
                <a:gd name="T26" fmla="*/ 0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64" y="0"/>
                  </a:moveTo>
                  <a:lnTo>
                    <a:pt x="56" y="18"/>
                  </a:lnTo>
                  <a:lnTo>
                    <a:pt x="56" y="27"/>
                  </a:lnTo>
                  <a:lnTo>
                    <a:pt x="40" y="27"/>
                  </a:lnTo>
                  <a:lnTo>
                    <a:pt x="32" y="27"/>
                  </a:lnTo>
                  <a:lnTo>
                    <a:pt x="32" y="35"/>
                  </a:lnTo>
                  <a:lnTo>
                    <a:pt x="32" y="44"/>
                  </a:lnTo>
                  <a:lnTo>
                    <a:pt x="24" y="62"/>
                  </a:lnTo>
                  <a:lnTo>
                    <a:pt x="16" y="71"/>
                  </a:lnTo>
                  <a:lnTo>
                    <a:pt x="16" y="79"/>
                  </a:lnTo>
                  <a:lnTo>
                    <a:pt x="16" y="97"/>
                  </a:lnTo>
                  <a:lnTo>
                    <a:pt x="0" y="97"/>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47" name="Freeform 961"/>
            <p:cNvSpPr>
              <a:spLocks/>
            </p:cNvSpPr>
            <p:nvPr/>
          </p:nvSpPr>
          <p:spPr bwMode="auto">
            <a:xfrm>
              <a:off x="2132" y="3507"/>
              <a:ext cx="48" cy="88"/>
            </a:xfrm>
            <a:custGeom>
              <a:avLst/>
              <a:gdLst>
                <a:gd name="T0" fmla="*/ 0 w 48"/>
                <a:gd name="T1" fmla="*/ 0 h 88"/>
                <a:gd name="T2" fmla="*/ 0 w 48"/>
                <a:gd name="T3" fmla="*/ 18 h 88"/>
                <a:gd name="T4" fmla="*/ 0 w 48"/>
                <a:gd name="T5" fmla="*/ 27 h 88"/>
                <a:gd name="T6" fmla="*/ 16 w 48"/>
                <a:gd name="T7" fmla="*/ 27 h 88"/>
                <a:gd name="T8" fmla="*/ 16 w 48"/>
                <a:gd name="T9" fmla="*/ 35 h 88"/>
                <a:gd name="T10" fmla="*/ 24 w 48"/>
                <a:gd name="T11" fmla="*/ 35 h 88"/>
                <a:gd name="T12" fmla="*/ 32 w 48"/>
                <a:gd name="T13" fmla="*/ 53 h 88"/>
                <a:gd name="T14" fmla="*/ 48 w 48"/>
                <a:gd name="T15" fmla="*/ 62 h 88"/>
                <a:gd name="T16" fmla="*/ 48 w 48"/>
                <a:gd name="T17" fmla="*/ 71 h 88"/>
                <a:gd name="T18" fmla="*/ 48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0" y="0"/>
                  </a:moveTo>
                  <a:lnTo>
                    <a:pt x="0" y="18"/>
                  </a:lnTo>
                  <a:lnTo>
                    <a:pt x="0" y="27"/>
                  </a:lnTo>
                  <a:lnTo>
                    <a:pt x="16" y="27"/>
                  </a:lnTo>
                  <a:lnTo>
                    <a:pt x="16" y="35"/>
                  </a:lnTo>
                  <a:lnTo>
                    <a:pt x="24" y="35"/>
                  </a:lnTo>
                  <a:lnTo>
                    <a:pt x="32" y="53"/>
                  </a:lnTo>
                  <a:lnTo>
                    <a:pt x="48" y="62"/>
                  </a:lnTo>
                  <a:lnTo>
                    <a:pt x="48" y="71"/>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48" name="Freeform 962"/>
            <p:cNvSpPr>
              <a:spLocks/>
            </p:cNvSpPr>
            <p:nvPr/>
          </p:nvSpPr>
          <p:spPr bwMode="auto">
            <a:xfrm>
              <a:off x="2092" y="3314"/>
              <a:ext cx="64" cy="53"/>
            </a:xfrm>
            <a:custGeom>
              <a:avLst/>
              <a:gdLst>
                <a:gd name="T0" fmla="*/ 0 w 64"/>
                <a:gd name="T1" fmla="*/ 0 h 53"/>
                <a:gd name="T2" fmla="*/ 24 w 64"/>
                <a:gd name="T3" fmla="*/ 17 h 53"/>
                <a:gd name="T4" fmla="*/ 32 w 64"/>
                <a:gd name="T5" fmla="*/ 17 h 53"/>
                <a:gd name="T6" fmla="*/ 40 w 64"/>
                <a:gd name="T7" fmla="*/ 17 h 53"/>
                <a:gd name="T8" fmla="*/ 56 w 64"/>
                <a:gd name="T9" fmla="*/ 17 h 53"/>
                <a:gd name="T10" fmla="*/ 64 w 64"/>
                <a:gd name="T11" fmla="*/ 26 h 53"/>
                <a:gd name="T12" fmla="*/ 64 w 64"/>
                <a:gd name="T13" fmla="*/ 35 h 53"/>
                <a:gd name="T14" fmla="*/ 64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0" y="0"/>
                  </a:moveTo>
                  <a:lnTo>
                    <a:pt x="24" y="17"/>
                  </a:lnTo>
                  <a:lnTo>
                    <a:pt x="32" y="17"/>
                  </a:lnTo>
                  <a:lnTo>
                    <a:pt x="40" y="17"/>
                  </a:lnTo>
                  <a:lnTo>
                    <a:pt x="56" y="17"/>
                  </a:lnTo>
                  <a:lnTo>
                    <a:pt x="64" y="26"/>
                  </a:lnTo>
                  <a:lnTo>
                    <a:pt x="64" y="35"/>
                  </a:lnTo>
                  <a:lnTo>
                    <a:pt x="64"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49" name="Freeform 963"/>
            <p:cNvSpPr>
              <a:spLocks/>
            </p:cNvSpPr>
            <p:nvPr/>
          </p:nvSpPr>
          <p:spPr bwMode="auto">
            <a:xfrm>
              <a:off x="1780" y="3314"/>
              <a:ext cx="96" cy="35"/>
            </a:xfrm>
            <a:custGeom>
              <a:avLst/>
              <a:gdLst>
                <a:gd name="T0" fmla="*/ 96 w 96"/>
                <a:gd name="T1" fmla="*/ 0 h 35"/>
                <a:gd name="T2" fmla="*/ 80 w 96"/>
                <a:gd name="T3" fmla="*/ 0 h 35"/>
                <a:gd name="T4" fmla="*/ 72 w 96"/>
                <a:gd name="T5" fmla="*/ 0 h 35"/>
                <a:gd name="T6" fmla="*/ 64 w 96"/>
                <a:gd name="T7" fmla="*/ 0 h 35"/>
                <a:gd name="T8" fmla="*/ 48 w 96"/>
                <a:gd name="T9" fmla="*/ 0 h 35"/>
                <a:gd name="T10" fmla="*/ 40 w 96"/>
                <a:gd name="T11" fmla="*/ 0 h 35"/>
                <a:gd name="T12" fmla="*/ 32 w 96"/>
                <a:gd name="T13" fmla="*/ 0 h 35"/>
                <a:gd name="T14" fmla="*/ 16 w 96"/>
                <a:gd name="T15" fmla="*/ 17 h 35"/>
                <a:gd name="T16" fmla="*/ 8 w 96"/>
                <a:gd name="T17" fmla="*/ 26 h 35"/>
                <a:gd name="T18" fmla="*/ 0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96" y="0"/>
                  </a:moveTo>
                  <a:lnTo>
                    <a:pt x="80" y="0"/>
                  </a:lnTo>
                  <a:lnTo>
                    <a:pt x="72" y="0"/>
                  </a:lnTo>
                  <a:lnTo>
                    <a:pt x="64" y="0"/>
                  </a:lnTo>
                  <a:lnTo>
                    <a:pt x="48" y="0"/>
                  </a:lnTo>
                  <a:lnTo>
                    <a:pt x="40" y="0"/>
                  </a:lnTo>
                  <a:lnTo>
                    <a:pt x="32" y="0"/>
                  </a:lnTo>
                  <a:lnTo>
                    <a:pt x="16" y="17"/>
                  </a:lnTo>
                  <a:lnTo>
                    <a:pt x="8"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50" name="Freeform 964"/>
            <p:cNvSpPr>
              <a:spLocks/>
            </p:cNvSpPr>
            <p:nvPr/>
          </p:nvSpPr>
          <p:spPr bwMode="auto">
            <a:xfrm>
              <a:off x="1780" y="3296"/>
              <a:ext cx="112" cy="44"/>
            </a:xfrm>
            <a:custGeom>
              <a:avLst/>
              <a:gdLst>
                <a:gd name="T0" fmla="*/ 112 w 112"/>
                <a:gd name="T1" fmla="*/ 0 h 44"/>
                <a:gd name="T2" fmla="*/ 104 w 112"/>
                <a:gd name="T3" fmla="*/ 0 h 44"/>
                <a:gd name="T4" fmla="*/ 96 w 112"/>
                <a:gd name="T5" fmla="*/ 0 h 44"/>
                <a:gd name="T6" fmla="*/ 80 w 112"/>
                <a:gd name="T7" fmla="*/ 0 h 44"/>
                <a:gd name="T8" fmla="*/ 72 w 112"/>
                <a:gd name="T9" fmla="*/ 0 h 44"/>
                <a:gd name="T10" fmla="*/ 64 w 112"/>
                <a:gd name="T11" fmla="*/ 0 h 44"/>
                <a:gd name="T12" fmla="*/ 48 w 112"/>
                <a:gd name="T13" fmla="*/ 0 h 44"/>
                <a:gd name="T14" fmla="*/ 40 w 112"/>
                <a:gd name="T15" fmla="*/ 9 h 44"/>
                <a:gd name="T16" fmla="*/ 32 w 112"/>
                <a:gd name="T17" fmla="*/ 9 h 44"/>
                <a:gd name="T18" fmla="*/ 32 w 112"/>
                <a:gd name="T19" fmla="*/ 18 h 44"/>
                <a:gd name="T20" fmla="*/ 16 w 112"/>
                <a:gd name="T21" fmla="*/ 18 h 44"/>
                <a:gd name="T22" fmla="*/ 8 w 112"/>
                <a:gd name="T23" fmla="*/ 35 h 44"/>
                <a:gd name="T24" fmla="*/ 0 w 112"/>
                <a:gd name="T25" fmla="*/ 35 h 44"/>
                <a:gd name="T26" fmla="*/ 0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112" y="0"/>
                  </a:moveTo>
                  <a:lnTo>
                    <a:pt x="104" y="0"/>
                  </a:lnTo>
                  <a:lnTo>
                    <a:pt x="96" y="0"/>
                  </a:lnTo>
                  <a:lnTo>
                    <a:pt x="80" y="0"/>
                  </a:lnTo>
                  <a:lnTo>
                    <a:pt x="72" y="0"/>
                  </a:lnTo>
                  <a:lnTo>
                    <a:pt x="64" y="0"/>
                  </a:lnTo>
                  <a:lnTo>
                    <a:pt x="48" y="0"/>
                  </a:lnTo>
                  <a:lnTo>
                    <a:pt x="40" y="9"/>
                  </a:lnTo>
                  <a:lnTo>
                    <a:pt x="32" y="9"/>
                  </a:lnTo>
                  <a:lnTo>
                    <a:pt x="32" y="18"/>
                  </a:lnTo>
                  <a:lnTo>
                    <a:pt x="16" y="18"/>
                  </a:lnTo>
                  <a:lnTo>
                    <a:pt x="8" y="35"/>
                  </a:lnTo>
                  <a:lnTo>
                    <a:pt x="0" y="35"/>
                  </a:lnTo>
                  <a:lnTo>
                    <a:pt x="0"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51" name="Freeform 965"/>
            <p:cNvSpPr>
              <a:spLocks/>
            </p:cNvSpPr>
            <p:nvPr/>
          </p:nvSpPr>
          <p:spPr bwMode="auto">
            <a:xfrm>
              <a:off x="1748" y="3375"/>
              <a:ext cx="64" cy="71"/>
            </a:xfrm>
            <a:custGeom>
              <a:avLst/>
              <a:gdLst>
                <a:gd name="T0" fmla="*/ 64 w 64"/>
                <a:gd name="T1" fmla="*/ 0 h 71"/>
                <a:gd name="T2" fmla="*/ 48 w 64"/>
                <a:gd name="T3" fmla="*/ 0 h 71"/>
                <a:gd name="T4" fmla="*/ 40 w 64"/>
                <a:gd name="T5" fmla="*/ 9 h 71"/>
                <a:gd name="T6" fmla="*/ 32 w 64"/>
                <a:gd name="T7" fmla="*/ 18 h 71"/>
                <a:gd name="T8" fmla="*/ 32 w 64"/>
                <a:gd name="T9" fmla="*/ 36 h 71"/>
                <a:gd name="T10" fmla="*/ 16 w 64"/>
                <a:gd name="T11" fmla="*/ 44 h 71"/>
                <a:gd name="T12" fmla="*/ 16 w 64"/>
                <a:gd name="T13" fmla="*/ 53 h 71"/>
                <a:gd name="T14" fmla="*/ 8 w 64"/>
                <a:gd name="T15" fmla="*/ 53 h 71"/>
                <a:gd name="T16" fmla="*/ 0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64" y="0"/>
                  </a:moveTo>
                  <a:lnTo>
                    <a:pt x="48" y="0"/>
                  </a:lnTo>
                  <a:lnTo>
                    <a:pt x="40" y="9"/>
                  </a:lnTo>
                  <a:lnTo>
                    <a:pt x="32" y="18"/>
                  </a:lnTo>
                  <a:lnTo>
                    <a:pt x="32" y="36"/>
                  </a:lnTo>
                  <a:lnTo>
                    <a:pt x="16" y="44"/>
                  </a:lnTo>
                  <a:lnTo>
                    <a:pt x="16" y="53"/>
                  </a:lnTo>
                  <a:lnTo>
                    <a:pt x="8" y="53"/>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52" name="Freeform 966"/>
            <p:cNvSpPr>
              <a:spLocks/>
            </p:cNvSpPr>
            <p:nvPr/>
          </p:nvSpPr>
          <p:spPr bwMode="auto">
            <a:xfrm>
              <a:off x="1692" y="3455"/>
              <a:ext cx="96" cy="43"/>
            </a:xfrm>
            <a:custGeom>
              <a:avLst/>
              <a:gdLst>
                <a:gd name="T0" fmla="*/ 96 w 96"/>
                <a:gd name="T1" fmla="*/ 0 h 43"/>
                <a:gd name="T2" fmla="*/ 88 w 96"/>
                <a:gd name="T3" fmla="*/ 0 h 43"/>
                <a:gd name="T4" fmla="*/ 72 w 96"/>
                <a:gd name="T5" fmla="*/ 8 h 43"/>
                <a:gd name="T6" fmla="*/ 64 w 96"/>
                <a:gd name="T7" fmla="*/ 8 h 43"/>
                <a:gd name="T8" fmla="*/ 56 w 96"/>
                <a:gd name="T9" fmla="*/ 26 h 43"/>
                <a:gd name="T10" fmla="*/ 48 w 96"/>
                <a:gd name="T11" fmla="*/ 26 h 43"/>
                <a:gd name="T12" fmla="*/ 32 w 96"/>
                <a:gd name="T13" fmla="*/ 26 h 43"/>
                <a:gd name="T14" fmla="*/ 24 w 96"/>
                <a:gd name="T15" fmla="*/ 26 h 43"/>
                <a:gd name="T16" fmla="*/ 16 w 96"/>
                <a:gd name="T17" fmla="*/ 35 h 43"/>
                <a:gd name="T18" fmla="*/ 0 w 96"/>
                <a:gd name="T19" fmla="*/ 35 h 43"/>
                <a:gd name="T20" fmla="*/ 0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96" y="0"/>
                  </a:moveTo>
                  <a:lnTo>
                    <a:pt x="88" y="0"/>
                  </a:lnTo>
                  <a:lnTo>
                    <a:pt x="72" y="8"/>
                  </a:lnTo>
                  <a:lnTo>
                    <a:pt x="64" y="8"/>
                  </a:lnTo>
                  <a:lnTo>
                    <a:pt x="56" y="26"/>
                  </a:lnTo>
                  <a:lnTo>
                    <a:pt x="48" y="26"/>
                  </a:lnTo>
                  <a:lnTo>
                    <a:pt x="32" y="26"/>
                  </a:lnTo>
                  <a:lnTo>
                    <a:pt x="24" y="26"/>
                  </a:lnTo>
                  <a:lnTo>
                    <a:pt x="16" y="35"/>
                  </a:lnTo>
                  <a:lnTo>
                    <a:pt x="0" y="35"/>
                  </a:lnTo>
                  <a:lnTo>
                    <a:pt x="0"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4482" name="Group 967"/>
          <p:cNvGrpSpPr>
            <a:grpSpLocks/>
          </p:cNvGrpSpPr>
          <p:nvPr/>
        </p:nvGrpSpPr>
        <p:grpSpPr bwMode="auto">
          <a:xfrm>
            <a:off x="350838" y="2635250"/>
            <a:ext cx="609600" cy="496888"/>
            <a:chOff x="1748" y="2760"/>
            <a:chExt cx="480" cy="457"/>
          </a:xfrm>
        </p:grpSpPr>
        <p:sp>
          <p:nvSpPr>
            <p:cNvPr id="105194" name="Freeform 968"/>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232 w 232"/>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211"/>
                <a:gd name="T188" fmla="*/ 232 w 232"/>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lnTo>
                    <a:pt x="232"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95" name="Freeform 969"/>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211"/>
                <a:gd name="T185" fmla="*/ 232 w 232"/>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96" name="Freeform 970"/>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56 w 208"/>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8"/>
                <a:gd name="T187" fmla="*/ 0 h 255"/>
                <a:gd name="T188" fmla="*/ 208 w 208"/>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lnTo>
                    <a:pt x="56"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97" name="Freeform 971"/>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8"/>
                <a:gd name="T184" fmla="*/ 0 h 255"/>
                <a:gd name="T185" fmla="*/ 208 w 208"/>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98" name="Freeform 972"/>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40 w 280"/>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0"/>
                <a:gd name="T118" fmla="*/ 0 h 360"/>
                <a:gd name="T119" fmla="*/ 280 w 280"/>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lnTo>
                    <a:pt x="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99" name="Freeform 973"/>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80"/>
                <a:gd name="T115" fmla="*/ 0 h 360"/>
                <a:gd name="T116" fmla="*/ 280 w 280"/>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00" name="Freeform 974"/>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40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lnTo>
                    <a:pt x="40"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01" name="Freeform 975"/>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02" name="Freeform 976"/>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208 w 208"/>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8"/>
                <a:gd name="T139" fmla="*/ 0 h 457"/>
                <a:gd name="T140" fmla="*/ 208 w 208"/>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lnTo>
                    <a:pt x="208"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03" name="Freeform 977"/>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8"/>
                <a:gd name="T136" fmla="*/ 0 h 457"/>
                <a:gd name="T137" fmla="*/ 208 w 208"/>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04" name="Freeform 978"/>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232 w 232"/>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325"/>
                <a:gd name="T188" fmla="*/ 232 w 232"/>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lnTo>
                    <a:pt x="232"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205" name="Freeform 979"/>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325"/>
                <a:gd name="T185" fmla="*/ 232 w 232"/>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4483" name="Group 980"/>
          <p:cNvGrpSpPr>
            <a:grpSpLocks/>
          </p:cNvGrpSpPr>
          <p:nvPr/>
        </p:nvGrpSpPr>
        <p:grpSpPr bwMode="auto">
          <a:xfrm>
            <a:off x="503238" y="3119438"/>
            <a:ext cx="774700" cy="614362"/>
            <a:chOff x="1692" y="3226"/>
            <a:chExt cx="488" cy="387"/>
          </a:xfrm>
        </p:grpSpPr>
        <p:sp>
          <p:nvSpPr>
            <p:cNvPr id="105147" name="Freeform 981"/>
            <p:cNvSpPr>
              <a:spLocks/>
            </p:cNvSpPr>
            <p:nvPr/>
          </p:nvSpPr>
          <p:spPr bwMode="auto">
            <a:xfrm>
              <a:off x="1996" y="3226"/>
              <a:ext cx="40" cy="53"/>
            </a:xfrm>
            <a:custGeom>
              <a:avLst/>
              <a:gdLst>
                <a:gd name="T0" fmla="*/ 0 w 40"/>
                <a:gd name="T1" fmla="*/ 0 h 53"/>
                <a:gd name="T2" fmla="*/ 0 w 40"/>
                <a:gd name="T3" fmla="*/ 9 h 53"/>
                <a:gd name="T4" fmla="*/ 0 w 40"/>
                <a:gd name="T5" fmla="*/ 18 h 53"/>
                <a:gd name="T6" fmla="*/ 8 w 40"/>
                <a:gd name="T7" fmla="*/ 18 h 53"/>
                <a:gd name="T8" fmla="*/ 24 w 40"/>
                <a:gd name="T9" fmla="*/ 18 h 53"/>
                <a:gd name="T10" fmla="*/ 24 w 40"/>
                <a:gd name="T11" fmla="*/ 35 h 53"/>
                <a:gd name="T12" fmla="*/ 32 w 40"/>
                <a:gd name="T13" fmla="*/ 35 h 53"/>
                <a:gd name="T14" fmla="*/ 32 w 40"/>
                <a:gd name="T15" fmla="*/ 44 h 53"/>
                <a:gd name="T16" fmla="*/ 40 w 40"/>
                <a:gd name="T17" fmla="*/ 44 h 53"/>
                <a:gd name="T18" fmla="*/ 4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0" y="0"/>
                  </a:moveTo>
                  <a:lnTo>
                    <a:pt x="0" y="9"/>
                  </a:lnTo>
                  <a:lnTo>
                    <a:pt x="0" y="18"/>
                  </a:lnTo>
                  <a:lnTo>
                    <a:pt x="8" y="18"/>
                  </a:lnTo>
                  <a:lnTo>
                    <a:pt x="24" y="18"/>
                  </a:lnTo>
                  <a:lnTo>
                    <a:pt x="24" y="35"/>
                  </a:lnTo>
                  <a:lnTo>
                    <a:pt x="32" y="35"/>
                  </a:lnTo>
                  <a:lnTo>
                    <a:pt x="32" y="44"/>
                  </a:lnTo>
                  <a:lnTo>
                    <a:pt x="40" y="44"/>
                  </a:lnTo>
                  <a:lnTo>
                    <a:pt x="4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48" name="Freeform 982"/>
            <p:cNvSpPr>
              <a:spLocks/>
            </p:cNvSpPr>
            <p:nvPr/>
          </p:nvSpPr>
          <p:spPr bwMode="auto">
            <a:xfrm>
              <a:off x="1940" y="3226"/>
              <a:ext cx="56" cy="97"/>
            </a:xfrm>
            <a:custGeom>
              <a:avLst/>
              <a:gdLst>
                <a:gd name="T0" fmla="*/ 56 w 56"/>
                <a:gd name="T1" fmla="*/ 0 h 97"/>
                <a:gd name="T2" fmla="*/ 56 w 56"/>
                <a:gd name="T3" fmla="*/ 9 h 97"/>
                <a:gd name="T4" fmla="*/ 56 w 56"/>
                <a:gd name="T5" fmla="*/ 18 h 97"/>
                <a:gd name="T6" fmla="*/ 48 w 56"/>
                <a:gd name="T7" fmla="*/ 35 h 97"/>
                <a:gd name="T8" fmla="*/ 32 w 56"/>
                <a:gd name="T9" fmla="*/ 44 h 97"/>
                <a:gd name="T10" fmla="*/ 24 w 56"/>
                <a:gd name="T11" fmla="*/ 53 h 97"/>
                <a:gd name="T12" fmla="*/ 16 w 56"/>
                <a:gd name="T13" fmla="*/ 62 h 97"/>
                <a:gd name="T14" fmla="*/ 0 w 56"/>
                <a:gd name="T15" fmla="*/ 79 h 97"/>
                <a:gd name="T16" fmla="*/ 0 w 56"/>
                <a:gd name="T17" fmla="*/ 88 h 97"/>
                <a:gd name="T18" fmla="*/ 0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56" y="0"/>
                  </a:moveTo>
                  <a:lnTo>
                    <a:pt x="56" y="9"/>
                  </a:lnTo>
                  <a:lnTo>
                    <a:pt x="56" y="18"/>
                  </a:lnTo>
                  <a:lnTo>
                    <a:pt x="48" y="35"/>
                  </a:lnTo>
                  <a:lnTo>
                    <a:pt x="32" y="44"/>
                  </a:lnTo>
                  <a:lnTo>
                    <a:pt x="24" y="53"/>
                  </a:lnTo>
                  <a:lnTo>
                    <a:pt x="16" y="62"/>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49" name="Freeform 983"/>
            <p:cNvSpPr>
              <a:spLocks/>
            </p:cNvSpPr>
            <p:nvPr/>
          </p:nvSpPr>
          <p:spPr bwMode="auto">
            <a:xfrm>
              <a:off x="1884" y="3226"/>
              <a:ext cx="80" cy="97"/>
            </a:xfrm>
            <a:custGeom>
              <a:avLst/>
              <a:gdLst>
                <a:gd name="T0" fmla="*/ 80 w 80"/>
                <a:gd name="T1" fmla="*/ 0 h 97"/>
                <a:gd name="T2" fmla="*/ 72 w 80"/>
                <a:gd name="T3" fmla="*/ 35 h 97"/>
                <a:gd name="T4" fmla="*/ 56 w 80"/>
                <a:gd name="T5" fmla="*/ 35 h 97"/>
                <a:gd name="T6" fmla="*/ 56 w 80"/>
                <a:gd name="T7" fmla="*/ 44 h 97"/>
                <a:gd name="T8" fmla="*/ 48 w 80"/>
                <a:gd name="T9" fmla="*/ 44 h 97"/>
                <a:gd name="T10" fmla="*/ 40 w 80"/>
                <a:gd name="T11" fmla="*/ 44 h 97"/>
                <a:gd name="T12" fmla="*/ 32 w 80"/>
                <a:gd name="T13" fmla="*/ 53 h 97"/>
                <a:gd name="T14" fmla="*/ 16 w 80"/>
                <a:gd name="T15" fmla="*/ 53 h 97"/>
                <a:gd name="T16" fmla="*/ 16 w 80"/>
                <a:gd name="T17" fmla="*/ 62 h 97"/>
                <a:gd name="T18" fmla="*/ 8 w 80"/>
                <a:gd name="T19" fmla="*/ 62 h 97"/>
                <a:gd name="T20" fmla="*/ 8 w 80"/>
                <a:gd name="T21" fmla="*/ 79 h 97"/>
                <a:gd name="T22" fmla="*/ 0 w 80"/>
                <a:gd name="T23" fmla="*/ 79 h 97"/>
                <a:gd name="T24" fmla="*/ 0 w 80"/>
                <a:gd name="T25" fmla="*/ 88 h 97"/>
                <a:gd name="T26" fmla="*/ 0 w 80"/>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
                <a:gd name="T43" fmla="*/ 0 h 97"/>
                <a:gd name="T44" fmla="*/ 80 w 80"/>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 h="97">
                  <a:moveTo>
                    <a:pt x="80" y="0"/>
                  </a:moveTo>
                  <a:lnTo>
                    <a:pt x="72" y="35"/>
                  </a:lnTo>
                  <a:lnTo>
                    <a:pt x="56" y="35"/>
                  </a:lnTo>
                  <a:lnTo>
                    <a:pt x="56" y="44"/>
                  </a:lnTo>
                  <a:lnTo>
                    <a:pt x="48" y="44"/>
                  </a:lnTo>
                  <a:lnTo>
                    <a:pt x="40" y="44"/>
                  </a:lnTo>
                  <a:lnTo>
                    <a:pt x="32" y="53"/>
                  </a:lnTo>
                  <a:lnTo>
                    <a:pt x="16" y="53"/>
                  </a:lnTo>
                  <a:lnTo>
                    <a:pt x="16" y="62"/>
                  </a:lnTo>
                  <a:lnTo>
                    <a:pt x="8" y="62"/>
                  </a:lnTo>
                  <a:lnTo>
                    <a:pt x="8" y="79"/>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50" name="Freeform 984"/>
            <p:cNvSpPr>
              <a:spLocks/>
            </p:cNvSpPr>
            <p:nvPr/>
          </p:nvSpPr>
          <p:spPr bwMode="auto">
            <a:xfrm>
              <a:off x="1972" y="3270"/>
              <a:ext cx="56" cy="114"/>
            </a:xfrm>
            <a:custGeom>
              <a:avLst/>
              <a:gdLst>
                <a:gd name="T0" fmla="*/ 0 w 56"/>
                <a:gd name="T1" fmla="*/ 0 h 114"/>
                <a:gd name="T2" fmla="*/ 0 w 56"/>
                <a:gd name="T3" fmla="*/ 9 h 114"/>
                <a:gd name="T4" fmla="*/ 0 w 56"/>
                <a:gd name="T5" fmla="*/ 18 h 114"/>
                <a:gd name="T6" fmla="*/ 0 w 56"/>
                <a:gd name="T7" fmla="*/ 35 h 114"/>
                <a:gd name="T8" fmla="*/ 16 w 56"/>
                <a:gd name="T9" fmla="*/ 44 h 114"/>
                <a:gd name="T10" fmla="*/ 24 w 56"/>
                <a:gd name="T11" fmla="*/ 53 h 114"/>
                <a:gd name="T12" fmla="*/ 48 w 56"/>
                <a:gd name="T13" fmla="*/ 70 h 114"/>
                <a:gd name="T14" fmla="*/ 48 w 56"/>
                <a:gd name="T15" fmla="*/ 79 h 114"/>
                <a:gd name="T16" fmla="*/ 48 w 56"/>
                <a:gd name="T17" fmla="*/ 88 h 114"/>
                <a:gd name="T18" fmla="*/ 56 w 56"/>
                <a:gd name="T19" fmla="*/ 88 h 114"/>
                <a:gd name="T20" fmla="*/ 56 w 56"/>
                <a:gd name="T21" fmla="*/ 105 h 114"/>
                <a:gd name="T22" fmla="*/ 56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0" y="0"/>
                  </a:moveTo>
                  <a:lnTo>
                    <a:pt x="0" y="9"/>
                  </a:lnTo>
                  <a:lnTo>
                    <a:pt x="0" y="18"/>
                  </a:lnTo>
                  <a:lnTo>
                    <a:pt x="0" y="35"/>
                  </a:lnTo>
                  <a:lnTo>
                    <a:pt x="16" y="44"/>
                  </a:lnTo>
                  <a:lnTo>
                    <a:pt x="24" y="53"/>
                  </a:lnTo>
                  <a:lnTo>
                    <a:pt x="48" y="70"/>
                  </a:lnTo>
                  <a:lnTo>
                    <a:pt x="48" y="79"/>
                  </a:lnTo>
                  <a:lnTo>
                    <a:pt x="48" y="88"/>
                  </a:lnTo>
                  <a:lnTo>
                    <a:pt x="56" y="88"/>
                  </a:lnTo>
                  <a:lnTo>
                    <a:pt x="56" y="105"/>
                  </a:lnTo>
                  <a:lnTo>
                    <a:pt x="5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51" name="Freeform 985"/>
            <p:cNvSpPr>
              <a:spLocks/>
            </p:cNvSpPr>
            <p:nvPr/>
          </p:nvSpPr>
          <p:spPr bwMode="auto">
            <a:xfrm>
              <a:off x="1900" y="3226"/>
              <a:ext cx="72" cy="158"/>
            </a:xfrm>
            <a:custGeom>
              <a:avLst/>
              <a:gdLst>
                <a:gd name="T0" fmla="*/ 72 w 72"/>
                <a:gd name="T1" fmla="*/ 0 h 158"/>
                <a:gd name="T2" fmla="*/ 64 w 72"/>
                <a:gd name="T3" fmla="*/ 44 h 158"/>
                <a:gd name="T4" fmla="*/ 64 w 72"/>
                <a:gd name="T5" fmla="*/ 53 h 158"/>
                <a:gd name="T6" fmla="*/ 56 w 72"/>
                <a:gd name="T7" fmla="*/ 53 h 158"/>
                <a:gd name="T8" fmla="*/ 56 w 72"/>
                <a:gd name="T9" fmla="*/ 62 h 158"/>
                <a:gd name="T10" fmla="*/ 40 w 72"/>
                <a:gd name="T11" fmla="*/ 79 h 158"/>
                <a:gd name="T12" fmla="*/ 32 w 72"/>
                <a:gd name="T13" fmla="*/ 79 h 158"/>
                <a:gd name="T14" fmla="*/ 32 w 72"/>
                <a:gd name="T15" fmla="*/ 88 h 158"/>
                <a:gd name="T16" fmla="*/ 24 w 72"/>
                <a:gd name="T17" fmla="*/ 88 h 158"/>
                <a:gd name="T18" fmla="*/ 24 w 72"/>
                <a:gd name="T19" fmla="*/ 97 h 158"/>
                <a:gd name="T20" fmla="*/ 24 w 72"/>
                <a:gd name="T21" fmla="*/ 114 h 158"/>
                <a:gd name="T22" fmla="*/ 16 w 72"/>
                <a:gd name="T23" fmla="*/ 114 h 158"/>
                <a:gd name="T24" fmla="*/ 16 w 72"/>
                <a:gd name="T25" fmla="*/ 123 h 158"/>
                <a:gd name="T26" fmla="*/ 0 w 72"/>
                <a:gd name="T27" fmla="*/ 132 h 158"/>
                <a:gd name="T28" fmla="*/ 0 w 72"/>
                <a:gd name="T29" fmla="*/ 149 h 158"/>
                <a:gd name="T30" fmla="*/ 16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72" y="0"/>
                  </a:moveTo>
                  <a:lnTo>
                    <a:pt x="64" y="44"/>
                  </a:lnTo>
                  <a:lnTo>
                    <a:pt x="64" y="53"/>
                  </a:lnTo>
                  <a:lnTo>
                    <a:pt x="56" y="53"/>
                  </a:lnTo>
                  <a:lnTo>
                    <a:pt x="56" y="62"/>
                  </a:lnTo>
                  <a:lnTo>
                    <a:pt x="40" y="79"/>
                  </a:lnTo>
                  <a:lnTo>
                    <a:pt x="32" y="79"/>
                  </a:lnTo>
                  <a:lnTo>
                    <a:pt x="32" y="88"/>
                  </a:lnTo>
                  <a:lnTo>
                    <a:pt x="24" y="88"/>
                  </a:lnTo>
                  <a:lnTo>
                    <a:pt x="24" y="97"/>
                  </a:lnTo>
                  <a:lnTo>
                    <a:pt x="24" y="114"/>
                  </a:lnTo>
                  <a:lnTo>
                    <a:pt x="16" y="114"/>
                  </a:lnTo>
                  <a:lnTo>
                    <a:pt x="16" y="123"/>
                  </a:lnTo>
                  <a:lnTo>
                    <a:pt x="0" y="132"/>
                  </a:lnTo>
                  <a:lnTo>
                    <a:pt x="0" y="149"/>
                  </a:lnTo>
                  <a:lnTo>
                    <a:pt x="16"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52" name="Freeform 986"/>
            <p:cNvSpPr>
              <a:spLocks/>
            </p:cNvSpPr>
            <p:nvPr/>
          </p:nvSpPr>
          <p:spPr bwMode="auto">
            <a:xfrm>
              <a:off x="1972" y="3226"/>
              <a:ext cx="96" cy="114"/>
            </a:xfrm>
            <a:custGeom>
              <a:avLst/>
              <a:gdLst>
                <a:gd name="T0" fmla="*/ 0 w 96"/>
                <a:gd name="T1" fmla="*/ 0 h 114"/>
                <a:gd name="T2" fmla="*/ 24 w 96"/>
                <a:gd name="T3" fmla="*/ 35 h 114"/>
                <a:gd name="T4" fmla="*/ 32 w 96"/>
                <a:gd name="T5" fmla="*/ 44 h 114"/>
                <a:gd name="T6" fmla="*/ 48 w 96"/>
                <a:gd name="T7" fmla="*/ 44 h 114"/>
                <a:gd name="T8" fmla="*/ 56 w 96"/>
                <a:gd name="T9" fmla="*/ 44 h 114"/>
                <a:gd name="T10" fmla="*/ 64 w 96"/>
                <a:gd name="T11" fmla="*/ 44 h 114"/>
                <a:gd name="T12" fmla="*/ 64 w 96"/>
                <a:gd name="T13" fmla="*/ 53 h 114"/>
                <a:gd name="T14" fmla="*/ 80 w 96"/>
                <a:gd name="T15" fmla="*/ 53 h 114"/>
                <a:gd name="T16" fmla="*/ 88 w 96"/>
                <a:gd name="T17" fmla="*/ 62 h 114"/>
                <a:gd name="T18" fmla="*/ 96 w 96"/>
                <a:gd name="T19" fmla="*/ 79 h 114"/>
                <a:gd name="T20" fmla="*/ 96 w 96"/>
                <a:gd name="T21" fmla="*/ 88 h 114"/>
                <a:gd name="T22" fmla="*/ 96 w 96"/>
                <a:gd name="T23" fmla="*/ 97 h 114"/>
                <a:gd name="T24" fmla="*/ 96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0" y="0"/>
                  </a:moveTo>
                  <a:lnTo>
                    <a:pt x="24" y="35"/>
                  </a:lnTo>
                  <a:lnTo>
                    <a:pt x="32" y="44"/>
                  </a:lnTo>
                  <a:lnTo>
                    <a:pt x="48" y="44"/>
                  </a:lnTo>
                  <a:lnTo>
                    <a:pt x="56" y="44"/>
                  </a:lnTo>
                  <a:lnTo>
                    <a:pt x="64" y="44"/>
                  </a:lnTo>
                  <a:lnTo>
                    <a:pt x="64" y="53"/>
                  </a:lnTo>
                  <a:lnTo>
                    <a:pt x="80" y="53"/>
                  </a:lnTo>
                  <a:lnTo>
                    <a:pt x="88" y="62"/>
                  </a:lnTo>
                  <a:lnTo>
                    <a:pt x="96" y="79"/>
                  </a:lnTo>
                  <a:lnTo>
                    <a:pt x="96" y="88"/>
                  </a:lnTo>
                  <a:lnTo>
                    <a:pt x="96" y="97"/>
                  </a:lnTo>
                  <a:lnTo>
                    <a:pt x="9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53" name="Freeform 987"/>
            <p:cNvSpPr>
              <a:spLocks/>
            </p:cNvSpPr>
            <p:nvPr/>
          </p:nvSpPr>
          <p:spPr bwMode="auto">
            <a:xfrm>
              <a:off x="1988" y="3270"/>
              <a:ext cx="40" cy="132"/>
            </a:xfrm>
            <a:custGeom>
              <a:avLst/>
              <a:gdLst>
                <a:gd name="T0" fmla="*/ 40 w 40"/>
                <a:gd name="T1" fmla="*/ 0 h 132"/>
                <a:gd name="T2" fmla="*/ 40 w 40"/>
                <a:gd name="T3" fmla="*/ 9 h 132"/>
                <a:gd name="T4" fmla="*/ 40 w 40"/>
                <a:gd name="T5" fmla="*/ 18 h 132"/>
                <a:gd name="T6" fmla="*/ 40 w 40"/>
                <a:gd name="T7" fmla="*/ 35 h 132"/>
                <a:gd name="T8" fmla="*/ 40 w 40"/>
                <a:gd name="T9" fmla="*/ 44 h 132"/>
                <a:gd name="T10" fmla="*/ 32 w 40"/>
                <a:gd name="T11" fmla="*/ 53 h 132"/>
                <a:gd name="T12" fmla="*/ 16 w 40"/>
                <a:gd name="T13" fmla="*/ 70 h 132"/>
                <a:gd name="T14" fmla="*/ 16 w 40"/>
                <a:gd name="T15" fmla="*/ 79 h 132"/>
                <a:gd name="T16" fmla="*/ 8 w 40"/>
                <a:gd name="T17" fmla="*/ 88 h 132"/>
                <a:gd name="T18" fmla="*/ 8 w 40"/>
                <a:gd name="T19" fmla="*/ 105 h 132"/>
                <a:gd name="T20" fmla="*/ 0 w 40"/>
                <a:gd name="T21" fmla="*/ 105 h 132"/>
                <a:gd name="T22" fmla="*/ 0 w 40"/>
                <a:gd name="T23" fmla="*/ 114 h 132"/>
                <a:gd name="T24" fmla="*/ 0 w 40"/>
                <a:gd name="T25" fmla="*/ 123 h 132"/>
                <a:gd name="T26" fmla="*/ 0 w 40"/>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132"/>
                <a:gd name="T44" fmla="*/ 40 w 40"/>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132">
                  <a:moveTo>
                    <a:pt x="40" y="0"/>
                  </a:moveTo>
                  <a:lnTo>
                    <a:pt x="40" y="9"/>
                  </a:lnTo>
                  <a:lnTo>
                    <a:pt x="40" y="18"/>
                  </a:lnTo>
                  <a:lnTo>
                    <a:pt x="40" y="35"/>
                  </a:lnTo>
                  <a:lnTo>
                    <a:pt x="40" y="44"/>
                  </a:lnTo>
                  <a:lnTo>
                    <a:pt x="32" y="53"/>
                  </a:lnTo>
                  <a:lnTo>
                    <a:pt x="16" y="70"/>
                  </a:lnTo>
                  <a:lnTo>
                    <a:pt x="16" y="79"/>
                  </a:lnTo>
                  <a:lnTo>
                    <a:pt x="8" y="88"/>
                  </a:lnTo>
                  <a:lnTo>
                    <a:pt x="8" y="105"/>
                  </a:lnTo>
                  <a:lnTo>
                    <a:pt x="0" y="105"/>
                  </a:lnTo>
                  <a:lnTo>
                    <a:pt x="0" y="114"/>
                  </a:lnTo>
                  <a:lnTo>
                    <a:pt x="0" y="123"/>
                  </a:lnTo>
                  <a:lnTo>
                    <a:pt x="0"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54" name="Freeform 988"/>
            <p:cNvSpPr>
              <a:spLocks/>
            </p:cNvSpPr>
            <p:nvPr/>
          </p:nvSpPr>
          <p:spPr bwMode="auto">
            <a:xfrm>
              <a:off x="1948" y="3305"/>
              <a:ext cx="40" cy="88"/>
            </a:xfrm>
            <a:custGeom>
              <a:avLst/>
              <a:gdLst>
                <a:gd name="T0" fmla="*/ 0 w 40"/>
                <a:gd name="T1" fmla="*/ 0 h 88"/>
                <a:gd name="T2" fmla="*/ 0 w 40"/>
                <a:gd name="T3" fmla="*/ 26 h 88"/>
                <a:gd name="T4" fmla="*/ 8 w 40"/>
                <a:gd name="T5" fmla="*/ 35 h 88"/>
                <a:gd name="T6" fmla="*/ 16 w 40"/>
                <a:gd name="T7" fmla="*/ 44 h 88"/>
                <a:gd name="T8" fmla="*/ 32 w 40"/>
                <a:gd name="T9" fmla="*/ 44 h 88"/>
                <a:gd name="T10" fmla="*/ 32 w 40"/>
                <a:gd name="T11" fmla="*/ 62 h 88"/>
                <a:gd name="T12" fmla="*/ 40 w 40"/>
                <a:gd name="T13" fmla="*/ 62 h 88"/>
                <a:gd name="T14" fmla="*/ 40 w 40"/>
                <a:gd name="T15" fmla="*/ 70 h 88"/>
                <a:gd name="T16" fmla="*/ 40 w 40"/>
                <a:gd name="T17" fmla="*/ 79 h 88"/>
                <a:gd name="T18" fmla="*/ 4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0" y="0"/>
                  </a:moveTo>
                  <a:lnTo>
                    <a:pt x="0" y="26"/>
                  </a:lnTo>
                  <a:lnTo>
                    <a:pt x="8" y="35"/>
                  </a:lnTo>
                  <a:lnTo>
                    <a:pt x="16" y="44"/>
                  </a:lnTo>
                  <a:lnTo>
                    <a:pt x="32" y="44"/>
                  </a:lnTo>
                  <a:lnTo>
                    <a:pt x="32" y="62"/>
                  </a:lnTo>
                  <a:lnTo>
                    <a:pt x="40" y="62"/>
                  </a:lnTo>
                  <a:lnTo>
                    <a:pt x="40" y="70"/>
                  </a:lnTo>
                  <a:lnTo>
                    <a:pt x="40" y="79"/>
                  </a:lnTo>
                  <a:lnTo>
                    <a:pt x="4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55" name="Freeform 989"/>
            <p:cNvSpPr>
              <a:spLocks/>
            </p:cNvSpPr>
            <p:nvPr/>
          </p:nvSpPr>
          <p:spPr bwMode="auto">
            <a:xfrm>
              <a:off x="1900" y="3279"/>
              <a:ext cx="64" cy="140"/>
            </a:xfrm>
            <a:custGeom>
              <a:avLst/>
              <a:gdLst>
                <a:gd name="T0" fmla="*/ 0 w 64"/>
                <a:gd name="T1" fmla="*/ 0 h 140"/>
                <a:gd name="T2" fmla="*/ 16 w 64"/>
                <a:gd name="T3" fmla="*/ 61 h 140"/>
                <a:gd name="T4" fmla="*/ 24 w 64"/>
                <a:gd name="T5" fmla="*/ 70 h 140"/>
                <a:gd name="T6" fmla="*/ 32 w 64"/>
                <a:gd name="T7" fmla="*/ 79 h 140"/>
                <a:gd name="T8" fmla="*/ 32 w 64"/>
                <a:gd name="T9" fmla="*/ 105 h 140"/>
                <a:gd name="T10" fmla="*/ 40 w 64"/>
                <a:gd name="T11" fmla="*/ 114 h 140"/>
                <a:gd name="T12" fmla="*/ 40 w 64"/>
                <a:gd name="T13" fmla="*/ 123 h 140"/>
                <a:gd name="T14" fmla="*/ 56 w 64"/>
                <a:gd name="T15" fmla="*/ 123 h 140"/>
                <a:gd name="T16" fmla="*/ 64 w 64"/>
                <a:gd name="T17" fmla="*/ 123 h 140"/>
                <a:gd name="T18" fmla="*/ 64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0" y="0"/>
                  </a:moveTo>
                  <a:lnTo>
                    <a:pt x="16" y="61"/>
                  </a:lnTo>
                  <a:lnTo>
                    <a:pt x="24" y="70"/>
                  </a:lnTo>
                  <a:lnTo>
                    <a:pt x="32" y="79"/>
                  </a:lnTo>
                  <a:lnTo>
                    <a:pt x="32" y="105"/>
                  </a:lnTo>
                  <a:lnTo>
                    <a:pt x="40" y="114"/>
                  </a:lnTo>
                  <a:lnTo>
                    <a:pt x="40" y="123"/>
                  </a:lnTo>
                  <a:lnTo>
                    <a:pt x="56" y="123"/>
                  </a:lnTo>
                  <a:lnTo>
                    <a:pt x="64" y="123"/>
                  </a:lnTo>
                  <a:lnTo>
                    <a:pt x="64"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56" name="Freeform 990"/>
            <p:cNvSpPr>
              <a:spLocks/>
            </p:cNvSpPr>
            <p:nvPr/>
          </p:nvSpPr>
          <p:spPr bwMode="auto">
            <a:xfrm>
              <a:off x="1852" y="3226"/>
              <a:ext cx="104" cy="193"/>
            </a:xfrm>
            <a:custGeom>
              <a:avLst/>
              <a:gdLst>
                <a:gd name="T0" fmla="*/ 104 w 104"/>
                <a:gd name="T1" fmla="*/ 0 h 193"/>
                <a:gd name="T2" fmla="*/ 80 w 104"/>
                <a:gd name="T3" fmla="*/ 18 h 193"/>
                <a:gd name="T4" fmla="*/ 72 w 104"/>
                <a:gd name="T5" fmla="*/ 35 h 193"/>
                <a:gd name="T6" fmla="*/ 64 w 104"/>
                <a:gd name="T7" fmla="*/ 44 h 193"/>
                <a:gd name="T8" fmla="*/ 64 w 104"/>
                <a:gd name="T9" fmla="*/ 53 h 193"/>
                <a:gd name="T10" fmla="*/ 48 w 104"/>
                <a:gd name="T11" fmla="*/ 53 h 193"/>
                <a:gd name="T12" fmla="*/ 48 w 104"/>
                <a:gd name="T13" fmla="*/ 62 h 193"/>
                <a:gd name="T14" fmla="*/ 40 w 104"/>
                <a:gd name="T15" fmla="*/ 62 h 193"/>
                <a:gd name="T16" fmla="*/ 32 w 104"/>
                <a:gd name="T17" fmla="*/ 79 h 193"/>
                <a:gd name="T18" fmla="*/ 32 w 104"/>
                <a:gd name="T19" fmla="*/ 88 h 193"/>
                <a:gd name="T20" fmla="*/ 16 w 104"/>
                <a:gd name="T21" fmla="*/ 88 h 193"/>
                <a:gd name="T22" fmla="*/ 16 w 104"/>
                <a:gd name="T23" fmla="*/ 97 h 193"/>
                <a:gd name="T24" fmla="*/ 8 w 104"/>
                <a:gd name="T25" fmla="*/ 97 h 193"/>
                <a:gd name="T26" fmla="*/ 8 w 104"/>
                <a:gd name="T27" fmla="*/ 114 h 193"/>
                <a:gd name="T28" fmla="*/ 8 w 104"/>
                <a:gd name="T29" fmla="*/ 123 h 193"/>
                <a:gd name="T30" fmla="*/ 0 w 104"/>
                <a:gd name="T31" fmla="*/ 132 h 193"/>
                <a:gd name="T32" fmla="*/ 0 w 104"/>
                <a:gd name="T33" fmla="*/ 149 h 193"/>
                <a:gd name="T34" fmla="*/ 0 w 104"/>
                <a:gd name="T35" fmla="*/ 158 h 193"/>
                <a:gd name="T36" fmla="*/ 0 w 104"/>
                <a:gd name="T37" fmla="*/ 167 h 193"/>
                <a:gd name="T38" fmla="*/ 0 w 104"/>
                <a:gd name="T39" fmla="*/ 176 h 193"/>
                <a:gd name="T40" fmla="*/ 0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104" y="0"/>
                  </a:moveTo>
                  <a:lnTo>
                    <a:pt x="80" y="18"/>
                  </a:lnTo>
                  <a:lnTo>
                    <a:pt x="72" y="35"/>
                  </a:lnTo>
                  <a:lnTo>
                    <a:pt x="64" y="44"/>
                  </a:lnTo>
                  <a:lnTo>
                    <a:pt x="64" y="53"/>
                  </a:lnTo>
                  <a:lnTo>
                    <a:pt x="48" y="53"/>
                  </a:lnTo>
                  <a:lnTo>
                    <a:pt x="48" y="62"/>
                  </a:lnTo>
                  <a:lnTo>
                    <a:pt x="40" y="62"/>
                  </a:lnTo>
                  <a:lnTo>
                    <a:pt x="32" y="79"/>
                  </a:lnTo>
                  <a:lnTo>
                    <a:pt x="32" y="88"/>
                  </a:lnTo>
                  <a:lnTo>
                    <a:pt x="16" y="88"/>
                  </a:lnTo>
                  <a:lnTo>
                    <a:pt x="16" y="97"/>
                  </a:lnTo>
                  <a:lnTo>
                    <a:pt x="8" y="97"/>
                  </a:lnTo>
                  <a:lnTo>
                    <a:pt x="8" y="114"/>
                  </a:lnTo>
                  <a:lnTo>
                    <a:pt x="8" y="123"/>
                  </a:lnTo>
                  <a:lnTo>
                    <a:pt x="0" y="132"/>
                  </a:lnTo>
                  <a:lnTo>
                    <a:pt x="0" y="149"/>
                  </a:lnTo>
                  <a:lnTo>
                    <a:pt x="0" y="158"/>
                  </a:lnTo>
                  <a:lnTo>
                    <a:pt x="0" y="167"/>
                  </a:lnTo>
                  <a:lnTo>
                    <a:pt x="0" y="176"/>
                  </a:lnTo>
                  <a:lnTo>
                    <a:pt x="0"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57" name="Freeform 991"/>
            <p:cNvSpPr>
              <a:spLocks/>
            </p:cNvSpPr>
            <p:nvPr/>
          </p:nvSpPr>
          <p:spPr bwMode="auto">
            <a:xfrm>
              <a:off x="2044" y="3305"/>
              <a:ext cx="16" cy="106"/>
            </a:xfrm>
            <a:custGeom>
              <a:avLst/>
              <a:gdLst>
                <a:gd name="T0" fmla="*/ 8 w 16"/>
                <a:gd name="T1" fmla="*/ 0 h 106"/>
                <a:gd name="T2" fmla="*/ 8 w 16"/>
                <a:gd name="T3" fmla="*/ 9 h 106"/>
                <a:gd name="T4" fmla="*/ 8 w 16"/>
                <a:gd name="T5" fmla="*/ 26 h 106"/>
                <a:gd name="T6" fmla="*/ 8 w 16"/>
                <a:gd name="T7" fmla="*/ 35 h 106"/>
                <a:gd name="T8" fmla="*/ 0 w 16"/>
                <a:gd name="T9" fmla="*/ 35 h 106"/>
                <a:gd name="T10" fmla="*/ 0 w 16"/>
                <a:gd name="T11" fmla="*/ 44 h 106"/>
                <a:gd name="T12" fmla="*/ 0 w 16"/>
                <a:gd name="T13" fmla="*/ 62 h 106"/>
                <a:gd name="T14" fmla="*/ 8 w 16"/>
                <a:gd name="T15" fmla="*/ 70 h 106"/>
                <a:gd name="T16" fmla="*/ 8 w 16"/>
                <a:gd name="T17" fmla="*/ 79 h 106"/>
                <a:gd name="T18" fmla="*/ 16 w 16"/>
                <a:gd name="T19" fmla="*/ 88 h 106"/>
                <a:gd name="T20" fmla="*/ 16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0" y="35"/>
                  </a:lnTo>
                  <a:lnTo>
                    <a:pt x="0" y="44"/>
                  </a:lnTo>
                  <a:lnTo>
                    <a:pt x="0" y="62"/>
                  </a:lnTo>
                  <a:lnTo>
                    <a:pt x="8" y="70"/>
                  </a:lnTo>
                  <a:lnTo>
                    <a:pt x="8" y="79"/>
                  </a:lnTo>
                  <a:lnTo>
                    <a:pt x="16" y="88"/>
                  </a:lnTo>
                  <a:lnTo>
                    <a:pt x="16"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58" name="Freeform 992"/>
            <p:cNvSpPr>
              <a:spLocks/>
            </p:cNvSpPr>
            <p:nvPr/>
          </p:nvSpPr>
          <p:spPr bwMode="auto">
            <a:xfrm>
              <a:off x="2020" y="3375"/>
              <a:ext cx="8" cy="62"/>
            </a:xfrm>
            <a:custGeom>
              <a:avLst/>
              <a:gdLst>
                <a:gd name="T0" fmla="*/ 8 w 8"/>
                <a:gd name="T1" fmla="*/ 0 h 62"/>
                <a:gd name="T2" fmla="*/ 0 w 8"/>
                <a:gd name="T3" fmla="*/ 9 h 62"/>
                <a:gd name="T4" fmla="*/ 0 w 8"/>
                <a:gd name="T5" fmla="*/ 18 h 62"/>
                <a:gd name="T6" fmla="*/ 0 w 8"/>
                <a:gd name="T7" fmla="*/ 27 h 62"/>
                <a:gd name="T8" fmla="*/ 0 w 8"/>
                <a:gd name="T9" fmla="*/ 44 h 62"/>
                <a:gd name="T10" fmla="*/ 0 w 8"/>
                <a:gd name="T11" fmla="*/ 53 h 62"/>
                <a:gd name="T12" fmla="*/ 0 w 8"/>
                <a:gd name="T13" fmla="*/ 62 h 62"/>
                <a:gd name="T14" fmla="*/ 0 60000 65536"/>
                <a:gd name="T15" fmla="*/ 0 60000 65536"/>
                <a:gd name="T16" fmla="*/ 0 60000 65536"/>
                <a:gd name="T17" fmla="*/ 0 60000 65536"/>
                <a:gd name="T18" fmla="*/ 0 60000 65536"/>
                <a:gd name="T19" fmla="*/ 0 60000 65536"/>
                <a:gd name="T20" fmla="*/ 0 60000 65536"/>
                <a:gd name="T21" fmla="*/ 0 w 8"/>
                <a:gd name="T22" fmla="*/ 0 h 62"/>
                <a:gd name="T23" fmla="*/ 8 w 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62">
                  <a:moveTo>
                    <a:pt x="8" y="0"/>
                  </a:moveTo>
                  <a:lnTo>
                    <a:pt x="0" y="9"/>
                  </a:lnTo>
                  <a:lnTo>
                    <a:pt x="0" y="18"/>
                  </a:lnTo>
                  <a:lnTo>
                    <a:pt x="0" y="27"/>
                  </a:lnTo>
                  <a:lnTo>
                    <a:pt x="0" y="44"/>
                  </a:lnTo>
                  <a:lnTo>
                    <a:pt x="0" y="53"/>
                  </a:lnTo>
                  <a:lnTo>
                    <a:pt x="0"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59" name="Freeform 993"/>
            <p:cNvSpPr>
              <a:spLocks/>
            </p:cNvSpPr>
            <p:nvPr/>
          </p:nvSpPr>
          <p:spPr bwMode="auto">
            <a:xfrm>
              <a:off x="2060" y="3340"/>
              <a:ext cx="40" cy="79"/>
            </a:xfrm>
            <a:custGeom>
              <a:avLst/>
              <a:gdLst>
                <a:gd name="T0" fmla="*/ 8 w 40"/>
                <a:gd name="T1" fmla="*/ 0 h 79"/>
                <a:gd name="T2" fmla="*/ 0 w 40"/>
                <a:gd name="T3" fmla="*/ 9 h 79"/>
                <a:gd name="T4" fmla="*/ 8 w 40"/>
                <a:gd name="T5" fmla="*/ 18 h 79"/>
                <a:gd name="T6" fmla="*/ 8 w 40"/>
                <a:gd name="T7" fmla="*/ 35 h 79"/>
                <a:gd name="T8" fmla="*/ 24 w 40"/>
                <a:gd name="T9" fmla="*/ 35 h 79"/>
                <a:gd name="T10" fmla="*/ 32 w 40"/>
                <a:gd name="T11" fmla="*/ 44 h 79"/>
                <a:gd name="T12" fmla="*/ 40 w 40"/>
                <a:gd name="T13" fmla="*/ 53 h 79"/>
                <a:gd name="T14" fmla="*/ 40 w 40"/>
                <a:gd name="T15" fmla="*/ 62 h 79"/>
                <a:gd name="T16" fmla="*/ 4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8" y="0"/>
                  </a:moveTo>
                  <a:lnTo>
                    <a:pt x="0" y="9"/>
                  </a:lnTo>
                  <a:lnTo>
                    <a:pt x="8" y="18"/>
                  </a:lnTo>
                  <a:lnTo>
                    <a:pt x="8" y="35"/>
                  </a:lnTo>
                  <a:lnTo>
                    <a:pt x="24" y="35"/>
                  </a:lnTo>
                  <a:lnTo>
                    <a:pt x="32" y="44"/>
                  </a:lnTo>
                  <a:lnTo>
                    <a:pt x="40" y="53"/>
                  </a:lnTo>
                  <a:lnTo>
                    <a:pt x="40" y="62"/>
                  </a:lnTo>
                  <a:lnTo>
                    <a:pt x="4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60" name="Freeform 994"/>
            <p:cNvSpPr>
              <a:spLocks/>
            </p:cNvSpPr>
            <p:nvPr/>
          </p:nvSpPr>
          <p:spPr bwMode="auto">
            <a:xfrm>
              <a:off x="2060" y="3288"/>
              <a:ext cx="64" cy="70"/>
            </a:xfrm>
            <a:custGeom>
              <a:avLst/>
              <a:gdLst>
                <a:gd name="T0" fmla="*/ 0 w 64"/>
                <a:gd name="T1" fmla="*/ 0 h 70"/>
                <a:gd name="T2" fmla="*/ 8 w 64"/>
                <a:gd name="T3" fmla="*/ 0 h 70"/>
                <a:gd name="T4" fmla="*/ 24 w 64"/>
                <a:gd name="T5" fmla="*/ 0 h 70"/>
                <a:gd name="T6" fmla="*/ 32 w 64"/>
                <a:gd name="T7" fmla="*/ 17 h 70"/>
                <a:gd name="T8" fmla="*/ 40 w 64"/>
                <a:gd name="T9" fmla="*/ 17 h 70"/>
                <a:gd name="T10" fmla="*/ 40 w 64"/>
                <a:gd name="T11" fmla="*/ 26 h 70"/>
                <a:gd name="T12" fmla="*/ 56 w 64"/>
                <a:gd name="T13" fmla="*/ 26 h 70"/>
                <a:gd name="T14" fmla="*/ 56 w 64"/>
                <a:gd name="T15" fmla="*/ 35 h 70"/>
                <a:gd name="T16" fmla="*/ 56 w 64"/>
                <a:gd name="T17" fmla="*/ 52 h 70"/>
                <a:gd name="T18" fmla="*/ 64 w 64"/>
                <a:gd name="T19" fmla="*/ 61 h 70"/>
                <a:gd name="T20" fmla="*/ 64 w 64"/>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70"/>
                <a:gd name="T35" fmla="*/ 64 w 64"/>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70">
                  <a:moveTo>
                    <a:pt x="0" y="0"/>
                  </a:moveTo>
                  <a:lnTo>
                    <a:pt x="8" y="0"/>
                  </a:lnTo>
                  <a:lnTo>
                    <a:pt x="24" y="0"/>
                  </a:lnTo>
                  <a:lnTo>
                    <a:pt x="32" y="17"/>
                  </a:lnTo>
                  <a:lnTo>
                    <a:pt x="40" y="17"/>
                  </a:lnTo>
                  <a:lnTo>
                    <a:pt x="40" y="26"/>
                  </a:lnTo>
                  <a:lnTo>
                    <a:pt x="56" y="26"/>
                  </a:lnTo>
                  <a:lnTo>
                    <a:pt x="56" y="35"/>
                  </a:lnTo>
                  <a:lnTo>
                    <a:pt x="56" y="52"/>
                  </a:lnTo>
                  <a:lnTo>
                    <a:pt x="64" y="61"/>
                  </a:lnTo>
                  <a:lnTo>
                    <a:pt x="64"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61" name="Freeform 995"/>
            <p:cNvSpPr>
              <a:spLocks/>
            </p:cNvSpPr>
            <p:nvPr/>
          </p:nvSpPr>
          <p:spPr bwMode="auto">
            <a:xfrm>
              <a:off x="1788" y="3331"/>
              <a:ext cx="72" cy="80"/>
            </a:xfrm>
            <a:custGeom>
              <a:avLst/>
              <a:gdLst>
                <a:gd name="T0" fmla="*/ 72 w 72"/>
                <a:gd name="T1" fmla="*/ 0 h 80"/>
                <a:gd name="T2" fmla="*/ 72 w 72"/>
                <a:gd name="T3" fmla="*/ 9 h 80"/>
                <a:gd name="T4" fmla="*/ 64 w 72"/>
                <a:gd name="T5" fmla="*/ 9 h 80"/>
                <a:gd name="T6" fmla="*/ 56 w 72"/>
                <a:gd name="T7" fmla="*/ 9 h 80"/>
                <a:gd name="T8" fmla="*/ 40 w 72"/>
                <a:gd name="T9" fmla="*/ 18 h 80"/>
                <a:gd name="T10" fmla="*/ 32 w 72"/>
                <a:gd name="T11" fmla="*/ 36 h 80"/>
                <a:gd name="T12" fmla="*/ 24 w 72"/>
                <a:gd name="T13" fmla="*/ 44 h 80"/>
                <a:gd name="T14" fmla="*/ 8 w 72"/>
                <a:gd name="T15" fmla="*/ 53 h 80"/>
                <a:gd name="T16" fmla="*/ 8 w 72"/>
                <a:gd name="T17" fmla="*/ 62 h 80"/>
                <a:gd name="T18" fmla="*/ 8 w 72"/>
                <a:gd name="T19" fmla="*/ 80 h 80"/>
                <a:gd name="T20" fmla="*/ 0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72" y="0"/>
                  </a:moveTo>
                  <a:lnTo>
                    <a:pt x="72" y="9"/>
                  </a:lnTo>
                  <a:lnTo>
                    <a:pt x="64" y="9"/>
                  </a:lnTo>
                  <a:lnTo>
                    <a:pt x="56" y="9"/>
                  </a:lnTo>
                  <a:lnTo>
                    <a:pt x="40" y="18"/>
                  </a:lnTo>
                  <a:lnTo>
                    <a:pt x="32" y="36"/>
                  </a:lnTo>
                  <a:lnTo>
                    <a:pt x="24" y="44"/>
                  </a:lnTo>
                  <a:lnTo>
                    <a:pt x="8" y="53"/>
                  </a:lnTo>
                  <a:lnTo>
                    <a:pt x="8" y="62"/>
                  </a:lnTo>
                  <a:lnTo>
                    <a:pt x="8" y="80"/>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62" name="Freeform 996"/>
            <p:cNvSpPr>
              <a:spLocks/>
            </p:cNvSpPr>
            <p:nvPr/>
          </p:nvSpPr>
          <p:spPr bwMode="auto">
            <a:xfrm>
              <a:off x="1860" y="3323"/>
              <a:ext cx="40" cy="105"/>
            </a:xfrm>
            <a:custGeom>
              <a:avLst/>
              <a:gdLst>
                <a:gd name="T0" fmla="*/ 0 w 40"/>
                <a:gd name="T1" fmla="*/ 0 h 105"/>
                <a:gd name="T2" fmla="*/ 8 w 40"/>
                <a:gd name="T3" fmla="*/ 17 h 105"/>
                <a:gd name="T4" fmla="*/ 8 w 40"/>
                <a:gd name="T5" fmla="*/ 26 h 105"/>
                <a:gd name="T6" fmla="*/ 8 w 40"/>
                <a:gd name="T7" fmla="*/ 35 h 105"/>
                <a:gd name="T8" fmla="*/ 24 w 40"/>
                <a:gd name="T9" fmla="*/ 35 h 105"/>
                <a:gd name="T10" fmla="*/ 24 w 40"/>
                <a:gd name="T11" fmla="*/ 52 h 105"/>
                <a:gd name="T12" fmla="*/ 32 w 40"/>
                <a:gd name="T13" fmla="*/ 61 h 105"/>
                <a:gd name="T14" fmla="*/ 40 w 40"/>
                <a:gd name="T15" fmla="*/ 70 h 105"/>
                <a:gd name="T16" fmla="*/ 40 w 40"/>
                <a:gd name="T17" fmla="*/ 79 h 105"/>
                <a:gd name="T18" fmla="*/ 40 w 40"/>
                <a:gd name="T19" fmla="*/ 96 h 105"/>
                <a:gd name="T20" fmla="*/ 4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0" y="0"/>
                  </a:moveTo>
                  <a:lnTo>
                    <a:pt x="8" y="17"/>
                  </a:lnTo>
                  <a:lnTo>
                    <a:pt x="8" y="26"/>
                  </a:lnTo>
                  <a:lnTo>
                    <a:pt x="8" y="35"/>
                  </a:lnTo>
                  <a:lnTo>
                    <a:pt x="24" y="35"/>
                  </a:lnTo>
                  <a:lnTo>
                    <a:pt x="24" y="52"/>
                  </a:lnTo>
                  <a:lnTo>
                    <a:pt x="32" y="61"/>
                  </a:lnTo>
                  <a:lnTo>
                    <a:pt x="40" y="70"/>
                  </a:lnTo>
                  <a:lnTo>
                    <a:pt x="40" y="79"/>
                  </a:lnTo>
                  <a:lnTo>
                    <a:pt x="40" y="96"/>
                  </a:lnTo>
                  <a:lnTo>
                    <a:pt x="4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63" name="Freeform 997"/>
            <p:cNvSpPr>
              <a:spLocks/>
            </p:cNvSpPr>
            <p:nvPr/>
          </p:nvSpPr>
          <p:spPr bwMode="auto">
            <a:xfrm>
              <a:off x="1796" y="3411"/>
              <a:ext cx="48" cy="70"/>
            </a:xfrm>
            <a:custGeom>
              <a:avLst/>
              <a:gdLst>
                <a:gd name="T0" fmla="*/ 48 w 48"/>
                <a:gd name="T1" fmla="*/ 0 h 70"/>
                <a:gd name="T2" fmla="*/ 48 w 48"/>
                <a:gd name="T3" fmla="*/ 8 h 70"/>
                <a:gd name="T4" fmla="*/ 32 w 48"/>
                <a:gd name="T5" fmla="*/ 8 h 70"/>
                <a:gd name="T6" fmla="*/ 24 w 48"/>
                <a:gd name="T7" fmla="*/ 17 h 70"/>
                <a:gd name="T8" fmla="*/ 16 w 48"/>
                <a:gd name="T9" fmla="*/ 17 h 70"/>
                <a:gd name="T10" fmla="*/ 16 w 48"/>
                <a:gd name="T11" fmla="*/ 35 h 70"/>
                <a:gd name="T12" fmla="*/ 0 w 48"/>
                <a:gd name="T13" fmla="*/ 44 h 70"/>
                <a:gd name="T14" fmla="*/ 0 w 48"/>
                <a:gd name="T15" fmla="*/ 52 h 70"/>
                <a:gd name="T16" fmla="*/ 0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48" y="0"/>
                  </a:moveTo>
                  <a:lnTo>
                    <a:pt x="48" y="8"/>
                  </a:lnTo>
                  <a:lnTo>
                    <a:pt x="32" y="8"/>
                  </a:lnTo>
                  <a:lnTo>
                    <a:pt x="24" y="17"/>
                  </a:lnTo>
                  <a:lnTo>
                    <a:pt x="16" y="17"/>
                  </a:lnTo>
                  <a:lnTo>
                    <a:pt x="16" y="35"/>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64" name="Freeform 998"/>
            <p:cNvSpPr>
              <a:spLocks/>
            </p:cNvSpPr>
            <p:nvPr/>
          </p:nvSpPr>
          <p:spPr bwMode="auto">
            <a:xfrm>
              <a:off x="1908" y="3419"/>
              <a:ext cx="24" cy="71"/>
            </a:xfrm>
            <a:custGeom>
              <a:avLst/>
              <a:gdLst>
                <a:gd name="T0" fmla="*/ 24 w 24"/>
                <a:gd name="T1" fmla="*/ 0 h 71"/>
                <a:gd name="T2" fmla="*/ 24 w 24"/>
                <a:gd name="T3" fmla="*/ 9 h 71"/>
                <a:gd name="T4" fmla="*/ 16 w 24"/>
                <a:gd name="T5" fmla="*/ 27 h 71"/>
                <a:gd name="T6" fmla="*/ 8 w 24"/>
                <a:gd name="T7" fmla="*/ 36 h 71"/>
                <a:gd name="T8" fmla="*/ 8 w 24"/>
                <a:gd name="T9" fmla="*/ 44 h 71"/>
                <a:gd name="T10" fmla="*/ 8 w 24"/>
                <a:gd name="T11" fmla="*/ 62 h 71"/>
                <a:gd name="T12" fmla="*/ 0 w 24"/>
                <a:gd name="T13" fmla="*/ 62 h 71"/>
                <a:gd name="T14" fmla="*/ 0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24" y="0"/>
                  </a:moveTo>
                  <a:lnTo>
                    <a:pt x="24" y="9"/>
                  </a:lnTo>
                  <a:lnTo>
                    <a:pt x="16" y="27"/>
                  </a:lnTo>
                  <a:lnTo>
                    <a:pt x="8" y="36"/>
                  </a:lnTo>
                  <a:lnTo>
                    <a:pt x="8" y="44"/>
                  </a:lnTo>
                  <a:lnTo>
                    <a:pt x="8" y="62"/>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65" name="Freeform 999"/>
            <p:cNvSpPr>
              <a:spLocks/>
            </p:cNvSpPr>
            <p:nvPr/>
          </p:nvSpPr>
          <p:spPr bwMode="auto">
            <a:xfrm>
              <a:off x="2012" y="3419"/>
              <a:ext cx="48" cy="71"/>
            </a:xfrm>
            <a:custGeom>
              <a:avLst/>
              <a:gdLst>
                <a:gd name="T0" fmla="*/ 0 w 48"/>
                <a:gd name="T1" fmla="*/ 0 h 71"/>
                <a:gd name="T2" fmla="*/ 8 w 48"/>
                <a:gd name="T3" fmla="*/ 9 h 71"/>
                <a:gd name="T4" fmla="*/ 16 w 48"/>
                <a:gd name="T5" fmla="*/ 27 h 71"/>
                <a:gd name="T6" fmla="*/ 32 w 48"/>
                <a:gd name="T7" fmla="*/ 36 h 71"/>
                <a:gd name="T8" fmla="*/ 40 w 48"/>
                <a:gd name="T9" fmla="*/ 44 h 71"/>
                <a:gd name="T10" fmla="*/ 48 w 48"/>
                <a:gd name="T11" fmla="*/ 44 h 71"/>
                <a:gd name="T12" fmla="*/ 48 w 48"/>
                <a:gd name="T13" fmla="*/ 62 h 71"/>
                <a:gd name="T14" fmla="*/ 48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0" y="0"/>
                  </a:moveTo>
                  <a:lnTo>
                    <a:pt x="8" y="9"/>
                  </a:lnTo>
                  <a:lnTo>
                    <a:pt x="16" y="27"/>
                  </a:lnTo>
                  <a:lnTo>
                    <a:pt x="32" y="36"/>
                  </a:lnTo>
                  <a:lnTo>
                    <a:pt x="40" y="44"/>
                  </a:lnTo>
                  <a:lnTo>
                    <a:pt x="48" y="44"/>
                  </a:lnTo>
                  <a:lnTo>
                    <a:pt x="48" y="62"/>
                  </a:lnTo>
                  <a:lnTo>
                    <a:pt x="48"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66" name="Freeform 1000"/>
            <p:cNvSpPr>
              <a:spLocks/>
            </p:cNvSpPr>
            <p:nvPr/>
          </p:nvSpPr>
          <p:spPr bwMode="auto">
            <a:xfrm>
              <a:off x="1980" y="3367"/>
              <a:ext cx="72" cy="123"/>
            </a:xfrm>
            <a:custGeom>
              <a:avLst/>
              <a:gdLst>
                <a:gd name="T0" fmla="*/ 64 w 72"/>
                <a:gd name="T1" fmla="*/ 0 h 123"/>
                <a:gd name="T2" fmla="*/ 72 w 72"/>
                <a:gd name="T3" fmla="*/ 8 h 123"/>
                <a:gd name="T4" fmla="*/ 64 w 72"/>
                <a:gd name="T5" fmla="*/ 17 h 123"/>
                <a:gd name="T6" fmla="*/ 64 w 72"/>
                <a:gd name="T7" fmla="*/ 26 h 123"/>
                <a:gd name="T8" fmla="*/ 48 w 72"/>
                <a:gd name="T9" fmla="*/ 44 h 123"/>
                <a:gd name="T10" fmla="*/ 40 w 72"/>
                <a:gd name="T11" fmla="*/ 52 h 123"/>
                <a:gd name="T12" fmla="*/ 32 w 72"/>
                <a:gd name="T13" fmla="*/ 61 h 123"/>
                <a:gd name="T14" fmla="*/ 16 w 72"/>
                <a:gd name="T15" fmla="*/ 79 h 123"/>
                <a:gd name="T16" fmla="*/ 8 w 72"/>
                <a:gd name="T17" fmla="*/ 88 h 123"/>
                <a:gd name="T18" fmla="*/ 0 w 72"/>
                <a:gd name="T19" fmla="*/ 96 h 123"/>
                <a:gd name="T20" fmla="*/ 0 w 72"/>
                <a:gd name="T21" fmla="*/ 114 h 123"/>
                <a:gd name="T22" fmla="*/ 0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64" y="0"/>
                  </a:moveTo>
                  <a:lnTo>
                    <a:pt x="72" y="8"/>
                  </a:lnTo>
                  <a:lnTo>
                    <a:pt x="64" y="17"/>
                  </a:lnTo>
                  <a:lnTo>
                    <a:pt x="64" y="26"/>
                  </a:lnTo>
                  <a:lnTo>
                    <a:pt x="48" y="44"/>
                  </a:lnTo>
                  <a:lnTo>
                    <a:pt x="40" y="52"/>
                  </a:lnTo>
                  <a:lnTo>
                    <a:pt x="32" y="61"/>
                  </a:lnTo>
                  <a:lnTo>
                    <a:pt x="16" y="79"/>
                  </a:lnTo>
                  <a:lnTo>
                    <a:pt x="8" y="88"/>
                  </a:lnTo>
                  <a:lnTo>
                    <a:pt x="0" y="96"/>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67" name="Freeform 1001"/>
            <p:cNvSpPr>
              <a:spLocks/>
            </p:cNvSpPr>
            <p:nvPr/>
          </p:nvSpPr>
          <p:spPr bwMode="auto">
            <a:xfrm>
              <a:off x="2092" y="3331"/>
              <a:ext cx="16" cy="115"/>
            </a:xfrm>
            <a:custGeom>
              <a:avLst/>
              <a:gdLst>
                <a:gd name="T0" fmla="*/ 16 w 16"/>
                <a:gd name="T1" fmla="*/ 0 h 115"/>
                <a:gd name="T2" fmla="*/ 0 w 16"/>
                <a:gd name="T3" fmla="*/ 18 h 115"/>
                <a:gd name="T4" fmla="*/ 0 w 16"/>
                <a:gd name="T5" fmla="*/ 36 h 115"/>
                <a:gd name="T6" fmla="*/ 0 w 16"/>
                <a:gd name="T7" fmla="*/ 44 h 115"/>
                <a:gd name="T8" fmla="*/ 0 w 16"/>
                <a:gd name="T9" fmla="*/ 53 h 115"/>
                <a:gd name="T10" fmla="*/ 16 w 16"/>
                <a:gd name="T11" fmla="*/ 62 h 115"/>
                <a:gd name="T12" fmla="*/ 16 w 16"/>
                <a:gd name="T13" fmla="*/ 80 h 115"/>
                <a:gd name="T14" fmla="*/ 16 w 16"/>
                <a:gd name="T15" fmla="*/ 88 h 115"/>
                <a:gd name="T16" fmla="*/ 16 w 16"/>
                <a:gd name="T17" fmla="*/ 97 h 115"/>
                <a:gd name="T18" fmla="*/ 16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16" y="0"/>
                  </a:moveTo>
                  <a:lnTo>
                    <a:pt x="0" y="18"/>
                  </a:lnTo>
                  <a:lnTo>
                    <a:pt x="0" y="36"/>
                  </a:lnTo>
                  <a:lnTo>
                    <a:pt x="0" y="44"/>
                  </a:lnTo>
                  <a:lnTo>
                    <a:pt x="0" y="53"/>
                  </a:lnTo>
                  <a:lnTo>
                    <a:pt x="16" y="62"/>
                  </a:lnTo>
                  <a:lnTo>
                    <a:pt x="16" y="80"/>
                  </a:lnTo>
                  <a:lnTo>
                    <a:pt x="16" y="88"/>
                  </a:lnTo>
                  <a:lnTo>
                    <a:pt x="16" y="97"/>
                  </a:lnTo>
                  <a:lnTo>
                    <a:pt x="1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68" name="Freeform 1002"/>
            <p:cNvSpPr>
              <a:spLocks/>
            </p:cNvSpPr>
            <p:nvPr/>
          </p:nvSpPr>
          <p:spPr bwMode="auto">
            <a:xfrm>
              <a:off x="2076" y="3393"/>
              <a:ext cx="8" cy="97"/>
            </a:xfrm>
            <a:custGeom>
              <a:avLst/>
              <a:gdLst>
                <a:gd name="T0" fmla="*/ 8 w 8"/>
                <a:gd name="T1" fmla="*/ 0 h 97"/>
                <a:gd name="T2" fmla="*/ 8 w 8"/>
                <a:gd name="T3" fmla="*/ 18 h 97"/>
                <a:gd name="T4" fmla="*/ 0 w 8"/>
                <a:gd name="T5" fmla="*/ 26 h 97"/>
                <a:gd name="T6" fmla="*/ 0 w 8"/>
                <a:gd name="T7" fmla="*/ 35 h 97"/>
                <a:gd name="T8" fmla="*/ 0 w 8"/>
                <a:gd name="T9" fmla="*/ 53 h 97"/>
                <a:gd name="T10" fmla="*/ 0 w 8"/>
                <a:gd name="T11" fmla="*/ 62 h 97"/>
                <a:gd name="T12" fmla="*/ 0 w 8"/>
                <a:gd name="T13" fmla="*/ 70 h 97"/>
                <a:gd name="T14" fmla="*/ 0 w 8"/>
                <a:gd name="T15" fmla="*/ 88 h 97"/>
                <a:gd name="T16" fmla="*/ 8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8" y="0"/>
                  </a:moveTo>
                  <a:lnTo>
                    <a:pt x="8" y="18"/>
                  </a:lnTo>
                  <a:lnTo>
                    <a:pt x="0" y="26"/>
                  </a:lnTo>
                  <a:lnTo>
                    <a:pt x="0" y="35"/>
                  </a:lnTo>
                  <a:lnTo>
                    <a:pt x="0" y="53"/>
                  </a:lnTo>
                  <a:lnTo>
                    <a:pt x="0" y="62"/>
                  </a:lnTo>
                  <a:lnTo>
                    <a:pt x="0" y="70"/>
                  </a:lnTo>
                  <a:lnTo>
                    <a:pt x="0" y="88"/>
                  </a:lnTo>
                  <a:lnTo>
                    <a:pt x="8"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69" name="Freeform 1003"/>
            <p:cNvSpPr>
              <a:spLocks/>
            </p:cNvSpPr>
            <p:nvPr/>
          </p:nvSpPr>
          <p:spPr bwMode="auto">
            <a:xfrm>
              <a:off x="2108" y="3411"/>
              <a:ext cx="40" cy="70"/>
            </a:xfrm>
            <a:custGeom>
              <a:avLst/>
              <a:gdLst>
                <a:gd name="T0" fmla="*/ 0 w 40"/>
                <a:gd name="T1" fmla="*/ 0 h 70"/>
                <a:gd name="T2" fmla="*/ 8 w 40"/>
                <a:gd name="T3" fmla="*/ 8 h 70"/>
                <a:gd name="T4" fmla="*/ 8 w 40"/>
                <a:gd name="T5" fmla="*/ 17 h 70"/>
                <a:gd name="T6" fmla="*/ 16 w 40"/>
                <a:gd name="T7" fmla="*/ 35 h 70"/>
                <a:gd name="T8" fmla="*/ 24 w 40"/>
                <a:gd name="T9" fmla="*/ 35 h 70"/>
                <a:gd name="T10" fmla="*/ 24 w 40"/>
                <a:gd name="T11" fmla="*/ 44 h 70"/>
                <a:gd name="T12" fmla="*/ 40 w 40"/>
                <a:gd name="T13" fmla="*/ 44 h 70"/>
                <a:gd name="T14" fmla="*/ 40 w 40"/>
                <a:gd name="T15" fmla="*/ 52 h 70"/>
                <a:gd name="T16" fmla="*/ 4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0" y="0"/>
                  </a:moveTo>
                  <a:lnTo>
                    <a:pt x="8" y="8"/>
                  </a:lnTo>
                  <a:lnTo>
                    <a:pt x="8" y="17"/>
                  </a:lnTo>
                  <a:lnTo>
                    <a:pt x="16" y="35"/>
                  </a:lnTo>
                  <a:lnTo>
                    <a:pt x="24" y="35"/>
                  </a:lnTo>
                  <a:lnTo>
                    <a:pt x="24" y="44"/>
                  </a:lnTo>
                  <a:lnTo>
                    <a:pt x="40" y="44"/>
                  </a:lnTo>
                  <a:lnTo>
                    <a:pt x="40" y="52"/>
                  </a:lnTo>
                  <a:lnTo>
                    <a:pt x="4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70" name="Freeform 1004"/>
            <p:cNvSpPr>
              <a:spLocks/>
            </p:cNvSpPr>
            <p:nvPr/>
          </p:nvSpPr>
          <p:spPr bwMode="auto">
            <a:xfrm>
              <a:off x="1924" y="3419"/>
              <a:ext cx="56" cy="115"/>
            </a:xfrm>
            <a:custGeom>
              <a:avLst/>
              <a:gdLst>
                <a:gd name="T0" fmla="*/ 56 w 56"/>
                <a:gd name="T1" fmla="*/ 0 h 115"/>
                <a:gd name="T2" fmla="*/ 32 w 56"/>
                <a:gd name="T3" fmla="*/ 27 h 115"/>
                <a:gd name="T4" fmla="*/ 24 w 56"/>
                <a:gd name="T5" fmla="*/ 36 h 115"/>
                <a:gd name="T6" fmla="*/ 24 w 56"/>
                <a:gd name="T7" fmla="*/ 44 h 115"/>
                <a:gd name="T8" fmla="*/ 24 w 56"/>
                <a:gd name="T9" fmla="*/ 62 h 115"/>
                <a:gd name="T10" fmla="*/ 8 w 56"/>
                <a:gd name="T11" fmla="*/ 71 h 115"/>
                <a:gd name="T12" fmla="*/ 8 w 56"/>
                <a:gd name="T13" fmla="*/ 79 h 115"/>
                <a:gd name="T14" fmla="*/ 8 w 56"/>
                <a:gd name="T15" fmla="*/ 88 h 115"/>
                <a:gd name="T16" fmla="*/ 0 w 56"/>
                <a:gd name="T17" fmla="*/ 106 h 115"/>
                <a:gd name="T18" fmla="*/ 0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56" y="0"/>
                  </a:moveTo>
                  <a:lnTo>
                    <a:pt x="32" y="27"/>
                  </a:lnTo>
                  <a:lnTo>
                    <a:pt x="24" y="36"/>
                  </a:lnTo>
                  <a:lnTo>
                    <a:pt x="24" y="44"/>
                  </a:lnTo>
                  <a:lnTo>
                    <a:pt x="24" y="62"/>
                  </a:lnTo>
                  <a:lnTo>
                    <a:pt x="8" y="71"/>
                  </a:lnTo>
                  <a:lnTo>
                    <a:pt x="8" y="79"/>
                  </a:lnTo>
                  <a:lnTo>
                    <a:pt x="8" y="88"/>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71" name="Freeform 1005"/>
            <p:cNvSpPr>
              <a:spLocks/>
            </p:cNvSpPr>
            <p:nvPr/>
          </p:nvSpPr>
          <p:spPr bwMode="auto">
            <a:xfrm>
              <a:off x="1796" y="3455"/>
              <a:ext cx="48" cy="79"/>
            </a:xfrm>
            <a:custGeom>
              <a:avLst/>
              <a:gdLst>
                <a:gd name="T0" fmla="*/ 0 w 48"/>
                <a:gd name="T1" fmla="*/ 0 h 79"/>
                <a:gd name="T2" fmla="*/ 16 w 48"/>
                <a:gd name="T3" fmla="*/ 8 h 79"/>
                <a:gd name="T4" fmla="*/ 24 w 48"/>
                <a:gd name="T5" fmla="*/ 26 h 79"/>
                <a:gd name="T6" fmla="*/ 32 w 48"/>
                <a:gd name="T7" fmla="*/ 35 h 79"/>
                <a:gd name="T8" fmla="*/ 48 w 48"/>
                <a:gd name="T9" fmla="*/ 35 h 79"/>
                <a:gd name="T10" fmla="*/ 48 w 48"/>
                <a:gd name="T11" fmla="*/ 43 h 79"/>
                <a:gd name="T12" fmla="*/ 48 w 48"/>
                <a:gd name="T13" fmla="*/ 52 h 79"/>
                <a:gd name="T14" fmla="*/ 48 w 48"/>
                <a:gd name="T15" fmla="*/ 70 h 79"/>
                <a:gd name="T16" fmla="*/ 48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0" y="0"/>
                  </a:moveTo>
                  <a:lnTo>
                    <a:pt x="16" y="8"/>
                  </a:lnTo>
                  <a:lnTo>
                    <a:pt x="24" y="26"/>
                  </a:lnTo>
                  <a:lnTo>
                    <a:pt x="32" y="35"/>
                  </a:lnTo>
                  <a:lnTo>
                    <a:pt x="48" y="35"/>
                  </a:lnTo>
                  <a:lnTo>
                    <a:pt x="48" y="43"/>
                  </a:lnTo>
                  <a:lnTo>
                    <a:pt x="48" y="52"/>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72" name="Freeform 1006"/>
            <p:cNvSpPr>
              <a:spLocks/>
            </p:cNvSpPr>
            <p:nvPr/>
          </p:nvSpPr>
          <p:spPr bwMode="auto">
            <a:xfrm>
              <a:off x="1948" y="3481"/>
              <a:ext cx="48" cy="79"/>
            </a:xfrm>
            <a:custGeom>
              <a:avLst/>
              <a:gdLst>
                <a:gd name="T0" fmla="*/ 0 w 48"/>
                <a:gd name="T1" fmla="*/ 0 h 79"/>
                <a:gd name="T2" fmla="*/ 0 w 48"/>
                <a:gd name="T3" fmla="*/ 9 h 79"/>
                <a:gd name="T4" fmla="*/ 8 w 48"/>
                <a:gd name="T5" fmla="*/ 9 h 79"/>
                <a:gd name="T6" fmla="*/ 8 w 48"/>
                <a:gd name="T7" fmla="*/ 17 h 79"/>
                <a:gd name="T8" fmla="*/ 16 w 48"/>
                <a:gd name="T9" fmla="*/ 17 h 79"/>
                <a:gd name="T10" fmla="*/ 16 w 48"/>
                <a:gd name="T11" fmla="*/ 26 h 79"/>
                <a:gd name="T12" fmla="*/ 32 w 48"/>
                <a:gd name="T13" fmla="*/ 26 h 79"/>
                <a:gd name="T14" fmla="*/ 32 w 48"/>
                <a:gd name="T15" fmla="*/ 44 h 79"/>
                <a:gd name="T16" fmla="*/ 40 w 48"/>
                <a:gd name="T17" fmla="*/ 44 h 79"/>
                <a:gd name="T18" fmla="*/ 40 w 48"/>
                <a:gd name="T19" fmla="*/ 53 h 79"/>
                <a:gd name="T20" fmla="*/ 48 w 48"/>
                <a:gd name="T21" fmla="*/ 61 h 79"/>
                <a:gd name="T22" fmla="*/ 40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0" y="0"/>
                  </a:moveTo>
                  <a:lnTo>
                    <a:pt x="0" y="9"/>
                  </a:lnTo>
                  <a:lnTo>
                    <a:pt x="8" y="9"/>
                  </a:lnTo>
                  <a:lnTo>
                    <a:pt x="8" y="17"/>
                  </a:lnTo>
                  <a:lnTo>
                    <a:pt x="16" y="17"/>
                  </a:lnTo>
                  <a:lnTo>
                    <a:pt x="16" y="26"/>
                  </a:lnTo>
                  <a:lnTo>
                    <a:pt x="32" y="26"/>
                  </a:lnTo>
                  <a:lnTo>
                    <a:pt x="32" y="44"/>
                  </a:lnTo>
                  <a:lnTo>
                    <a:pt x="40" y="44"/>
                  </a:lnTo>
                  <a:lnTo>
                    <a:pt x="40" y="53"/>
                  </a:lnTo>
                  <a:lnTo>
                    <a:pt x="48" y="61"/>
                  </a:lnTo>
                  <a:lnTo>
                    <a:pt x="4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73" name="Freeform 1007"/>
            <p:cNvSpPr>
              <a:spLocks/>
            </p:cNvSpPr>
            <p:nvPr/>
          </p:nvSpPr>
          <p:spPr bwMode="auto">
            <a:xfrm>
              <a:off x="2028" y="3455"/>
              <a:ext cx="16" cy="114"/>
            </a:xfrm>
            <a:custGeom>
              <a:avLst/>
              <a:gdLst>
                <a:gd name="T0" fmla="*/ 16 w 16"/>
                <a:gd name="T1" fmla="*/ 0 h 114"/>
                <a:gd name="T2" fmla="*/ 16 w 16"/>
                <a:gd name="T3" fmla="*/ 26 h 114"/>
                <a:gd name="T4" fmla="*/ 16 w 16"/>
                <a:gd name="T5" fmla="*/ 35 h 114"/>
                <a:gd name="T6" fmla="*/ 16 w 16"/>
                <a:gd name="T7" fmla="*/ 43 h 114"/>
                <a:gd name="T8" fmla="*/ 16 w 16"/>
                <a:gd name="T9" fmla="*/ 52 h 114"/>
                <a:gd name="T10" fmla="*/ 16 w 16"/>
                <a:gd name="T11" fmla="*/ 70 h 114"/>
                <a:gd name="T12" fmla="*/ 0 w 16"/>
                <a:gd name="T13" fmla="*/ 79 h 114"/>
                <a:gd name="T14" fmla="*/ 0 w 16"/>
                <a:gd name="T15" fmla="*/ 87 h 114"/>
                <a:gd name="T16" fmla="*/ 0 w 16"/>
                <a:gd name="T17" fmla="*/ 105 h 114"/>
                <a:gd name="T18" fmla="*/ 0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16" y="0"/>
                  </a:moveTo>
                  <a:lnTo>
                    <a:pt x="16" y="26"/>
                  </a:lnTo>
                  <a:lnTo>
                    <a:pt x="16" y="35"/>
                  </a:lnTo>
                  <a:lnTo>
                    <a:pt x="16" y="43"/>
                  </a:lnTo>
                  <a:lnTo>
                    <a:pt x="16" y="52"/>
                  </a:lnTo>
                  <a:lnTo>
                    <a:pt x="16" y="70"/>
                  </a:lnTo>
                  <a:lnTo>
                    <a:pt x="0" y="79"/>
                  </a:lnTo>
                  <a:lnTo>
                    <a:pt x="0" y="87"/>
                  </a:lnTo>
                  <a:lnTo>
                    <a:pt x="0" y="105"/>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74" name="Freeform 1008"/>
            <p:cNvSpPr>
              <a:spLocks/>
            </p:cNvSpPr>
            <p:nvPr/>
          </p:nvSpPr>
          <p:spPr bwMode="auto">
            <a:xfrm>
              <a:off x="2076" y="3463"/>
              <a:ext cx="32" cy="79"/>
            </a:xfrm>
            <a:custGeom>
              <a:avLst/>
              <a:gdLst>
                <a:gd name="T0" fmla="*/ 0 w 32"/>
                <a:gd name="T1" fmla="*/ 0 h 79"/>
                <a:gd name="T2" fmla="*/ 0 w 32"/>
                <a:gd name="T3" fmla="*/ 18 h 79"/>
                <a:gd name="T4" fmla="*/ 8 w 32"/>
                <a:gd name="T5" fmla="*/ 27 h 79"/>
                <a:gd name="T6" fmla="*/ 16 w 32"/>
                <a:gd name="T7" fmla="*/ 27 h 79"/>
                <a:gd name="T8" fmla="*/ 16 w 32"/>
                <a:gd name="T9" fmla="*/ 35 h 79"/>
                <a:gd name="T10" fmla="*/ 32 w 32"/>
                <a:gd name="T11" fmla="*/ 44 h 79"/>
                <a:gd name="T12" fmla="*/ 32 w 32"/>
                <a:gd name="T13" fmla="*/ 62 h 79"/>
                <a:gd name="T14" fmla="*/ 32 w 32"/>
                <a:gd name="T15" fmla="*/ 71 h 79"/>
                <a:gd name="T16" fmla="*/ 32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0" y="0"/>
                  </a:moveTo>
                  <a:lnTo>
                    <a:pt x="0" y="18"/>
                  </a:lnTo>
                  <a:lnTo>
                    <a:pt x="8" y="27"/>
                  </a:lnTo>
                  <a:lnTo>
                    <a:pt x="16" y="27"/>
                  </a:lnTo>
                  <a:lnTo>
                    <a:pt x="16" y="35"/>
                  </a:lnTo>
                  <a:lnTo>
                    <a:pt x="32" y="44"/>
                  </a:lnTo>
                  <a:lnTo>
                    <a:pt x="32" y="62"/>
                  </a:lnTo>
                  <a:lnTo>
                    <a:pt x="32" y="71"/>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75" name="Freeform 1009"/>
            <p:cNvSpPr>
              <a:spLocks/>
            </p:cNvSpPr>
            <p:nvPr/>
          </p:nvSpPr>
          <p:spPr bwMode="auto">
            <a:xfrm>
              <a:off x="2124" y="3446"/>
              <a:ext cx="24" cy="149"/>
            </a:xfrm>
            <a:custGeom>
              <a:avLst/>
              <a:gdLst>
                <a:gd name="T0" fmla="*/ 0 w 24"/>
                <a:gd name="T1" fmla="*/ 0 h 149"/>
                <a:gd name="T2" fmla="*/ 0 w 24"/>
                <a:gd name="T3" fmla="*/ 9 h 149"/>
                <a:gd name="T4" fmla="*/ 0 w 24"/>
                <a:gd name="T5" fmla="*/ 35 h 149"/>
                <a:gd name="T6" fmla="*/ 0 w 24"/>
                <a:gd name="T7" fmla="*/ 44 h 149"/>
                <a:gd name="T8" fmla="*/ 0 w 24"/>
                <a:gd name="T9" fmla="*/ 52 h 149"/>
                <a:gd name="T10" fmla="*/ 8 w 24"/>
                <a:gd name="T11" fmla="*/ 61 h 149"/>
                <a:gd name="T12" fmla="*/ 8 w 24"/>
                <a:gd name="T13" fmla="*/ 88 h 149"/>
                <a:gd name="T14" fmla="*/ 24 w 24"/>
                <a:gd name="T15" fmla="*/ 96 h 149"/>
                <a:gd name="T16" fmla="*/ 24 w 24"/>
                <a:gd name="T17" fmla="*/ 114 h 149"/>
                <a:gd name="T18" fmla="*/ 24 w 24"/>
                <a:gd name="T19" fmla="*/ 123 h 149"/>
                <a:gd name="T20" fmla="*/ 24 w 24"/>
                <a:gd name="T21" fmla="*/ 132 h 149"/>
                <a:gd name="T22" fmla="*/ 8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0" y="0"/>
                  </a:moveTo>
                  <a:lnTo>
                    <a:pt x="0" y="9"/>
                  </a:lnTo>
                  <a:lnTo>
                    <a:pt x="0" y="35"/>
                  </a:lnTo>
                  <a:lnTo>
                    <a:pt x="0" y="44"/>
                  </a:lnTo>
                  <a:lnTo>
                    <a:pt x="0" y="52"/>
                  </a:lnTo>
                  <a:lnTo>
                    <a:pt x="8" y="61"/>
                  </a:lnTo>
                  <a:lnTo>
                    <a:pt x="8" y="88"/>
                  </a:lnTo>
                  <a:lnTo>
                    <a:pt x="24" y="96"/>
                  </a:lnTo>
                  <a:lnTo>
                    <a:pt x="24" y="114"/>
                  </a:lnTo>
                  <a:lnTo>
                    <a:pt x="24" y="123"/>
                  </a:lnTo>
                  <a:lnTo>
                    <a:pt x="24" y="132"/>
                  </a:lnTo>
                  <a:lnTo>
                    <a:pt x="8"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76" name="Freeform 1010"/>
            <p:cNvSpPr>
              <a:spLocks/>
            </p:cNvSpPr>
            <p:nvPr/>
          </p:nvSpPr>
          <p:spPr bwMode="auto">
            <a:xfrm>
              <a:off x="2108" y="3384"/>
              <a:ext cx="72" cy="114"/>
            </a:xfrm>
            <a:custGeom>
              <a:avLst/>
              <a:gdLst>
                <a:gd name="T0" fmla="*/ 0 w 72"/>
                <a:gd name="T1" fmla="*/ 0 h 114"/>
                <a:gd name="T2" fmla="*/ 8 w 72"/>
                <a:gd name="T3" fmla="*/ 9 h 114"/>
                <a:gd name="T4" fmla="*/ 16 w 72"/>
                <a:gd name="T5" fmla="*/ 27 h 114"/>
                <a:gd name="T6" fmla="*/ 24 w 72"/>
                <a:gd name="T7" fmla="*/ 27 h 114"/>
                <a:gd name="T8" fmla="*/ 40 w 72"/>
                <a:gd name="T9" fmla="*/ 35 h 114"/>
                <a:gd name="T10" fmla="*/ 48 w 72"/>
                <a:gd name="T11" fmla="*/ 44 h 114"/>
                <a:gd name="T12" fmla="*/ 56 w 72"/>
                <a:gd name="T13" fmla="*/ 62 h 114"/>
                <a:gd name="T14" fmla="*/ 56 w 72"/>
                <a:gd name="T15" fmla="*/ 71 h 114"/>
                <a:gd name="T16" fmla="*/ 56 w 72"/>
                <a:gd name="T17" fmla="*/ 79 h 114"/>
                <a:gd name="T18" fmla="*/ 56 w 72"/>
                <a:gd name="T19" fmla="*/ 97 h 114"/>
                <a:gd name="T20" fmla="*/ 72 w 72"/>
                <a:gd name="T21" fmla="*/ 106 h 114"/>
                <a:gd name="T22" fmla="*/ 72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0" y="0"/>
                  </a:moveTo>
                  <a:lnTo>
                    <a:pt x="8" y="9"/>
                  </a:lnTo>
                  <a:lnTo>
                    <a:pt x="16" y="27"/>
                  </a:lnTo>
                  <a:lnTo>
                    <a:pt x="24" y="27"/>
                  </a:lnTo>
                  <a:lnTo>
                    <a:pt x="40" y="35"/>
                  </a:lnTo>
                  <a:lnTo>
                    <a:pt x="48" y="44"/>
                  </a:lnTo>
                  <a:lnTo>
                    <a:pt x="56" y="62"/>
                  </a:lnTo>
                  <a:lnTo>
                    <a:pt x="56" y="71"/>
                  </a:lnTo>
                  <a:lnTo>
                    <a:pt x="56" y="79"/>
                  </a:lnTo>
                  <a:lnTo>
                    <a:pt x="56" y="97"/>
                  </a:lnTo>
                  <a:lnTo>
                    <a:pt x="72" y="106"/>
                  </a:lnTo>
                  <a:lnTo>
                    <a:pt x="72"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77" name="Freeform 1011"/>
            <p:cNvSpPr>
              <a:spLocks/>
            </p:cNvSpPr>
            <p:nvPr/>
          </p:nvSpPr>
          <p:spPr bwMode="auto">
            <a:xfrm>
              <a:off x="1764" y="3446"/>
              <a:ext cx="48" cy="88"/>
            </a:xfrm>
            <a:custGeom>
              <a:avLst/>
              <a:gdLst>
                <a:gd name="T0" fmla="*/ 48 w 48"/>
                <a:gd name="T1" fmla="*/ 0 h 88"/>
                <a:gd name="T2" fmla="*/ 32 w 48"/>
                <a:gd name="T3" fmla="*/ 0 h 88"/>
                <a:gd name="T4" fmla="*/ 24 w 48"/>
                <a:gd name="T5" fmla="*/ 9 h 88"/>
                <a:gd name="T6" fmla="*/ 24 w 48"/>
                <a:gd name="T7" fmla="*/ 17 h 88"/>
                <a:gd name="T8" fmla="*/ 24 w 48"/>
                <a:gd name="T9" fmla="*/ 35 h 88"/>
                <a:gd name="T10" fmla="*/ 24 w 48"/>
                <a:gd name="T11" fmla="*/ 44 h 88"/>
                <a:gd name="T12" fmla="*/ 16 w 48"/>
                <a:gd name="T13" fmla="*/ 52 h 88"/>
                <a:gd name="T14" fmla="*/ 16 w 48"/>
                <a:gd name="T15" fmla="*/ 61 h 88"/>
                <a:gd name="T16" fmla="*/ 16 w 48"/>
                <a:gd name="T17" fmla="*/ 79 h 88"/>
                <a:gd name="T18" fmla="*/ 16 w 48"/>
                <a:gd name="T19" fmla="*/ 88 h 88"/>
                <a:gd name="T20" fmla="*/ 0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48" y="0"/>
                  </a:moveTo>
                  <a:lnTo>
                    <a:pt x="32" y="0"/>
                  </a:lnTo>
                  <a:lnTo>
                    <a:pt x="24" y="9"/>
                  </a:lnTo>
                  <a:lnTo>
                    <a:pt x="24" y="17"/>
                  </a:lnTo>
                  <a:lnTo>
                    <a:pt x="24" y="35"/>
                  </a:lnTo>
                  <a:lnTo>
                    <a:pt x="24" y="44"/>
                  </a:lnTo>
                  <a:lnTo>
                    <a:pt x="16" y="52"/>
                  </a:lnTo>
                  <a:lnTo>
                    <a:pt x="16" y="61"/>
                  </a:lnTo>
                  <a:lnTo>
                    <a:pt x="16" y="79"/>
                  </a:lnTo>
                  <a:lnTo>
                    <a:pt x="16" y="88"/>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78" name="Freeform 1012"/>
            <p:cNvSpPr>
              <a:spLocks/>
            </p:cNvSpPr>
            <p:nvPr/>
          </p:nvSpPr>
          <p:spPr bwMode="auto">
            <a:xfrm>
              <a:off x="1844" y="3498"/>
              <a:ext cx="40" cy="80"/>
            </a:xfrm>
            <a:custGeom>
              <a:avLst/>
              <a:gdLst>
                <a:gd name="T0" fmla="*/ 0 w 40"/>
                <a:gd name="T1" fmla="*/ 0 h 80"/>
                <a:gd name="T2" fmla="*/ 16 w 40"/>
                <a:gd name="T3" fmla="*/ 0 h 80"/>
                <a:gd name="T4" fmla="*/ 32 w 40"/>
                <a:gd name="T5" fmla="*/ 0 h 80"/>
                <a:gd name="T6" fmla="*/ 32 w 40"/>
                <a:gd name="T7" fmla="*/ 9 h 80"/>
                <a:gd name="T8" fmla="*/ 40 w 40"/>
                <a:gd name="T9" fmla="*/ 27 h 80"/>
                <a:gd name="T10" fmla="*/ 40 w 40"/>
                <a:gd name="T11" fmla="*/ 36 h 80"/>
                <a:gd name="T12" fmla="*/ 40 w 40"/>
                <a:gd name="T13" fmla="*/ 44 h 80"/>
                <a:gd name="T14" fmla="*/ 40 w 40"/>
                <a:gd name="T15" fmla="*/ 62 h 80"/>
                <a:gd name="T16" fmla="*/ 40 w 40"/>
                <a:gd name="T17" fmla="*/ 71 h 80"/>
                <a:gd name="T18" fmla="*/ 4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0" y="0"/>
                  </a:moveTo>
                  <a:lnTo>
                    <a:pt x="16" y="0"/>
                  </a:lnTo>
                  <a:lnTo>
                    <a:pt x="32" y="0"/>
                  </a:lnTo>
                  <a:lnTo>
                    <a:pt x="32" y="9"/>
                  </a:lnTo>
                  <a:lnTo>
                    <a:pt x="40" y="27"/>
                  </a:lnTo>
                  <a:lnTo>
                    <a:pt x="40" y="36"/>
                  </a:lnTo>
                  <a:lnTo>
                    <a:pt x="40" y="44"/>
                  </a:lnTo>
                  <a:lnTo>
                    <a:pt x="40" y="62"/>
                  </a:lnTo>
                  <a:lnTo>
                    <a:pt x="40" y="71"/>
                  </a:lnTo>
                  <a:lnTo>
                    <a:pt x="4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79" name="Freeform 1013"/>
            <p:cNvSpPr>
              <a:spLocks/>
            </p:cNvSpPr>
            <p:nvPr/>
          </p:nvSpPr>
          <p:spPr bwMode="auto">
            <a:xfrm>
              <a:off x="1844" y="3411"/>
              <a:ext cx="32" cy="79"/>
            </a:xfrm>
            <a:custGeom>
              <a:avLst/>
              <a:gdLst>
                <a:gd name="T0" fmla="*/ 0 w 32"/>
                <a:gd name="T1" fmla="*/ 8 h 79"/>
                <a:gd name="T2" fmla="*/ 8 w 32"/>
                <a:gd name="T3" fmla="*/ 0 h 79"/>
                <a:gd name="T4" fmla="*/ 8 w 32"/>
                <a:gd name="T5" fmla="*/ 8 h 79"/>
                <a:gd name="T6" fmla="*/ 8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32 w 32"/>
                <a:gd name="T19" fmla="*/ 70 h 79"/>
                <a:gd name="T20" fmla="*/ 32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0" y="8"/>
                  </a:moveTo>
                  <a:lnTo>
                    <a:pt x="8" y="0"/>
                  </a:lnTo>
                  <a:lnTo>
                    <a:pt x="8" y="8"/>
                  </a:lnTo>
                  <a:lnTo>
                    <a:pt x="8" y="17"/>
                  </a:lnTo>
                  <a:lnTo>
                    <a:pt x="16" y="17"/>
                  </a:lnTo>
                  <a:lnTo>
                    <a:pt x="16" y="35"/>
                  </a:lnTo>
                  <a:lnTo>
                    <a:pt x="16" y="44"/>
                  </a:lnTo>
                  <a:lnTo>
                    <a:pt x="16" y="52"/>
                  </a:lnTo>
                  <a:lnTo>
                    <a:pt x="16" y="70"/>
                  </a:lnTo>
                  <a:lnTo>
                    <a:pt x="32" y="70"/>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80" name="Freeform 1014"/>
            <p:cNvSpPr>
              <a:spLocks/>
            </p:cNvSpPr>
            <p:nvPr/>
          </p:nvSpPr>
          <p:spPr bwMode="auto">
            <a:xfrm>
              <a:off x="2028" y="3534"/>
              <a:ext cx="48" cy="79"/>
            </a:xfrm>
            <a:custGeom>
              <a:avLst/>
              <a:gdLst>
                <a:gd name="T0" fmla="*/ 0 w 48"/>
                <a:gd name="T1" fmla="*/ 0 h 79"/>
                <a:gd name="T2" fmla="*/ 16 w 48"/>
                <a:gd name="T3" fmla="*/ 8 h 79"/>
                <a:gd name="T4" fmla="*/ 16 w 48"/>
                <a:gd name="T5" fmla="*/ 26 h 79"/>
                <a:gd name="T6" fmla="*/ 24 w 48"/>
                <a:gd name="T7" fmla="*/ 35 h 79"/>
                <a:gd name="T8" fmla="*/ 32 w 48"/>
                <a:gd name="T9" fmla="*/ 35 h 79"/>
                <a:gd name="T10" fmla="*/ 32 w 48"/>
                <a:gd name="T11" fmla="*/ 44 h 79"/>
                <a:gd name="T12" fmla="*/ 48 w 48"/>
                <a:gd name="T13" fmla="*/ 44 h 79"/>
                <a:gd name="T14" fmla="*/ 48 w 48"/>
                <a:gd name="T15" fmla="*/ 61 h 79"/>
                <a:gd name="T16" fmla="*/ 48 w 48"/>
                <a:gd name="T17" fmla="*/ 70 h 79"/>
                <a:gd name="T18" fmla="*/ 48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0" y="0"/>
                  </a:moveTo>
                  <a:lnTo>
                    <a:pt x="16" y="8"/>
                  </a:lnTo>
                  <a:lnTo>
                    <a:pt x="16" y="26"/>
                  </a:lnTo>
                  <a:lnTo>
                    <a:pt x="24" y="35"/>
                  </a:lnTo>
                  <a:lnTo>
                    <a:pt x="32" y="35"/>
                  </a:lnTo>
                  <a:lnTo>
                    <a:pt x="32" y="44"/>
                  </a:lnTo>
                  <a:lnTo>
                    <a:pt x="48" y="44"/>
                  </a:lnTo>
                  <a:lnTo>
                    <a:pt x="48" y="61"/>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81" name="Freeform 1015"/>
            <p:cNvSpPr>
              <a:spLocks/>
            </p:cNvSpPr>
            <p:nvPr/>
          </p:nvSpPr>
          <p:spPr bwMode="auto">
            <a:xfrm>
              <a:off x="2044" y="3455"/>
              <a:ext cx="64" cy="35"/>
            </a:xfrm>
            <a:custGeom>
              <a:avLst/>
              <a:gdLst>
                <a:gd name="T0" fmla="*/ 0 w 64"/>
                <a:gd name="T1" fmla="*/ 0 h 35"/>
                <a:gd name="T2" fmla="*/ 8 w 64"/>
                <a:gd name="T3" fmla="*/ 0 h 35"/>
                <a:gd name="T4" fmla="*/ 16 w 64"/>
                <a:gd name="T5" fmla="*/ 0 h 35"/>
                <a:gd name="T6" fmla="*/ 32 w 64"/>
                <a:gd name="T7" fmla="*/ 0 h 35"/>
                <a:gd name="T8" fmla="*/ 32 w 64"/>
                <a:gd name="T9" fmla="*/ 8 h 35"/>
                <a:gd name="T10" fmla="*/ 40 w 64"/>
                <a:gd name="T11" fmla="*/ 8 h 35"/>
                <a:gd name="T12" fmla="*/ 48 w 64"/>
                <a:gd name="T13" fmla="*/ 26 h 35"/>
                <a:gd name="T14" fmla="*/ 64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0" y="0"/>
                  </a:moveTo>
                  <a:lnTo>
                    <a:pt x="8" y="0"/>
                  </a:lnTo>
                  <a:lnTo>
                    <a:pt x="16" y="0"/>
                  </a:lnTo>
                  <a:lnTo>
                    <a:pt x="32" y="0"/>
                  </a:lnTo>
                  <a:lnTo>
                    <a:pt x="32" y="8"/>
                  </a:lnTo>
                  <a:lnTo>
                    <a:pt x="40" y="8"/>
                  </a:lnTo>
                  <a:lnTo>
                    <a:pt x="48" y="26"/>
                  </a:lnTo>
                  <a:lnTo>
                    <a:pt x="64"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82" name="Freeform 1016"/>
            <p:cNvSpPr>
              <a:spLocks/>
            </p:cNvSpPr>
            <p:nvPr/>
          </p:nvSpPr>
          <p:spPr bwMode="auto">
            <a:xfrm>
              <a:off x="2012" y="3455"/>
              <a:ext cx="16" cy="123"/>
            </a:xfrm>
            <a:custGeom>
              <a:avLst/>
              <a:gdLst>
                <a:gd name="T0" fmla="*/ 16 w 16"/>
                <a:gd name="T1" fmla="*/ 0 h 123"/>
                <a:gd name="T2" fmla="*/ 16 w 16"/>
                <a:gd name="T3" fmla="*/ 35 h 123"/>
                <a:gd name="T4" fmla="*/ 16 w 16"/>
                <a:gd name="T5" fmla="*/ 43 h 123"/>
                <a:gd name="T6" fmla="*/ 16 w 16"/>
                <a:gd name="T7" fmla="*/ 70 h 123"/>
                <a:gd name="T8" fmla="*/ 8 w 16"/>
                <a:gd name="T9" fmla="*/ 70 h 123"/>
                <a:gd name="T10" fmla="*/ 8 w 16"/>
                <a:gd name="T11" fmla="*/ 79 h 123"/>
                <a:gd name="T12" fmla="*/ 8 w 16"/>
                <a:gd name="T13" fmla="*/ 87 h 123"/>
                <a:gd name="T14" fmla="*/ 8 w 16"/>
                <a:gd name="T15" fmla="*/ 105 h 123"/>
                <a:gd name="T16" fmla="*/ 0 w 16"/>
                <a:gd name="T17" fmla="*/ 114 h 123"/>
                <a:gd name="T18" fmla="*/ 0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16" y="0"/>
                  </a:moveTo>
                  <a:lnTo>
                    <a:pt x="16" y="35"/>
                  </a:lnTo>
                  <a:lnTo>
                    <a:pt x="16" y="43"/>
                  </a:lnTo>
                  <a:lnTo>
                    <a:pt x="16" y="70"/>
                  </a:lnTo>
                  <a:lnTo>
                    <a:pt x="8" y="70"/>
                  </a:lnTo>
                  <a:lnTo>
                    <a:pt x="8" y="79"/>
                  </a:lnTo>
                  <a:lnTo>
                    <a:pt x="8" y="87"/>
                  </a:lnTo>
                  <a:lnTo>
                    <a:pt x="8" y="105"/>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83" name="Freeform 1017"/>
            <p:cNvSpPr>
              <a:spLocks/>
            </p:cNvSpPr>
            <p:nvPr/>
          </p:nvSpPr>
          <p:spPr bwMode="auto">
            <a:xfrm>
              <a:off x="1980" y="3481"/>
              <a:ext cx="16" cy="61"/>
            </a:xfrm>
            <a:custGeom>
              <a:avLst/>
              <a:gdLst>
                <a:gd name="T0" fmla="*/ 0 w 16"/>
                <a:gd name="T1" fmla="*/ 0 h 61"/>
                <a:gd name="T2" fmla="*/ 8 w 16"/>
                <a:gd name="T3" fmla="*/ 9 h 61"/>
                <a:gd name="T4" fmla="*/ 16 w 16"/>
                <a:gd name="T5" fmla="*/ 17 h 61"/>
                <a:gd name="T6" fmla="*/ 16 w 16"/>
                <a:gd name="T7" fmla="*/ 26 h 61"/>
                <a:gd name="T8" fmla="*/ 16 w 16"/>
                <a:gd name="T9" fmla="*/ 44 h 61"/>
                <a:gd name="T10" fmla="*/ 16 w 16"/>
                <a:gd name="T11" fmla="*/ 53 h 61"/>
                <a:gd name="T12" fmla="*/ 16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0" y="0"/>
                  </a:moveTo>
                  <a:lnTo>
                    <a:pt x="8" y="9"/>
                  </a:lnTo>
                  <a:lnTo>
                    <a:pt x="16" y="17"/>
                  </a:lnTo>
                  <a:lnTo>
                    <a:pt x="16" y="26"/>
                  </a:lnTo>
                  <a:lnTo>
                    <a:pt x="16" y="44"/>
                  </a:lnTo>
                  <a:lnTo>
                    <a:pt x="16" y="53"/>
                  </a:lnTo>
                  <a:lnTo>
                    <a:pt x="16"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84" name="Freeform 1018"/>
            <p:cNvSpPr>
              <a:spLocks/>
            </p:cNvSpPr>
            <p:nvPr/>
          </p:nvSpPr>
          <p:spPr bwMode="auto">
            <a:xfrm>
              <a:off x="1948" y="3507"/>
              <a:ext cx="16" cy="88"/>
            </a:xfrm>
            <a:custGeom>
              <a:avLst/>
              <a:gdLst>
                <a:gd name="T0" fmla="*/ 16 w 16"/>
                <a:gd name="T1" fmla="*/ 0 h 88"/>
                <a:gd name="T2" fmla="*/ 16 w 16"/>
                <a:gd name="T3" fmla="*/ 27 h 88"/>
                <a:gd name="T4" fmla="*/ 8 w 16"/>
                <a:gd name="T5" fmla="*/ 35 h 88"/>
                <a:gd name="T6" fmla="*/ 8 w 16"/>
                <a:gd name="T7" fmla="*/ 53 h 88"/>
                <a:gd name="T8" fmla="*/ 0 w 16"/>
                <a:gd name="T9" fmla="*/ 62 h 88"/>
                <a:gd name="T10" fmla="*/ 0 w 16"/>
                <a:gd name="T11" fmla="*/ 71 h 88"/>
                <a:gd name="T12" fmla="*/ 0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16" y="0"/>
                  </a:moveTo>
                  <a:lnTo>
                    <a:pt x="16" y="27"/>
                  </a:lnTo>
                  <a:lnTo>
                    <a:pt x="8" y="35"/>
                  </a:lnTo>
                  <a:lnTo>
                    <a:pt x="8"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85" name="Freeform 1019"/>
            <p:cNvSpPr>
              <a:spLocks/>
            </p:cNvSpPr>
            <p:nvPr/>
          </p:nvSpPr>
          <p:spPr bwMode="auto">
            <a:xfrm>
              <a:off x="1908" y="3455"/>
              <a:ext cx="16" cy="123"/>
            </a:xfrm>
            <a:custGeom>
              <a:avLst/>
              <a:gdLst>
                <a:gd name="T0" fmla="*/ 8 w 16"/>
                <a:gd name="T1" fmla="*/ 0 h 123"/>
                <a:gd name="T2" fmla="*/ 8 w 16"/>
                <a:gd name="T3" fmla="*/ 8 h 123"/>
                <a:gd name="T4" fmla="*/ 16 w 16"/>
                <a:gd name="T5" fmla="*/ 26 h 123"/>
                <a:gd name="T6" fmla="*/ 16 w 16"/>
                <a:gd name="T7" fmla="*/ 35 h 123"/>
                <a:gd name="T8" fmla="*/ 8 w 16"/>
                <a:gd name="T9" fmla="*/ 43 h 123"/>
                <a:gd name="T10" fmla="*/ 8 w 16"/>
                <a:gd name="T11" fmla="*/ 52 h 123"/>
                <a:gd name="T12" fmla="*/ 8 w 16"/>
                <a:gd name="T13" fmla="*/ 70 h 123"/>
                <a:gd name="T14" fmla="*/ 8 w 16"/>
                <a:gd name="T15" fmla="*/ 79 h 123"/>
                <a:gd name="T16" fmla="*/ 0 w 16"/>
                <a:gd name="T17" fmla="*/ 87 h 123"/>
                <a:gd name="T18" fmla="*/ 0 w 16"/>
                <a:gd name="T19" fmla="*/ 105 h 123"/>
                <a:gd name="T20" fmla="*/ 0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16" y="26"/>
                  </a:lnTo>
                  <a:lnTo>
                    <a:pt x="16" y="35"/>
                  </a:lnTo>
                  <a:lnTo>
                    <a:pt x="8" y="43"/>
                  </a:lnTo>
                  <a:lnTo>
                    <a:pt x="8" y="52"/>
                  </a:lnTo>
                  <a:lnTo>
                    <a:pt x="8" y="70"/>
                  </a:lnTo>
                  <a:lnTo>
                    <a:pt x="8" y="79"/>
                  </a:lnTo>
                  <a:lnTo>
                    <a:pt x="0" y="87"/>
                  </a:lnTo>
                  <a:lnTo>
                    <a:pt x="0" y="105"/>
                  </a:lnTo>
                  <a:lnTo>
                    <a:pt x="0"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86" name="Freeform 1020"/>
            <p:cNvSpPr>
              <a:spLocks/>
            </p:cNvSpPr>
            <p:nvPr/>
          </p:nvSpPr>
          <p:spPr bwMode="auto">
            <a:xfrm>
              <a:off x="1788" y="3490"/>
              <a:ext cx="40" cy="105"/>
            </a:xfrm>
            <a:custGeom>
              <a:avLst/>
              <a:gdLst>
                <a:gd name="T0" fmla="*/ 32 w 40"/>
                <a:gd name="T1" fmla="*/ 0 h 105"/>
                <a:gd name="T2" fmla="*/ 40 w 40"/>
                <a:gd name="T3" fmla="*/ 8 h 105"/>
                <a:gd name="T4" fmla="*/ 32 w 40"/>
                <a:gd name="T5" fmla="*/ 17 h 105"/>
                <a:gd name="T6" fmla="*/ 24 w 40"/>
                <a:gd name="T7" fmla="*/ 35 h 105"/>
                <a:gd name="T8" fmla="*/ 8 w 40"/>
                <a:gd name="T9" fmla="*/ 44 h 105"/>
                <a:gd name="T10" fmla="*/ 8 w 40"/>
                <a:gd name="T11" fmla="*/ 52 h 105"/>
                <a:gd name="T12" fmla="*/ 0 w 40"/>
                <a:gd name="T13" fmla="*/ 70 h 105"/>
                <a:gd name="T14" fmla="*/ 0 w 40"/>
                <a:gd name="T15" fmla="*/ 79 h 105"/>
                <a:gd name="T16" fmla="*/ 0 w 40"/>
                <a:gd name="T17" fmla="*/ 88 h 105"/>
                <a:gd name="T18" fmla="*/ 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32" y="0"/>
                  </a:moveTo>
                  <a:lnTo>
                    <a:pt x="40" y="8"/>
                  </a:lnTo>
                  <a:lnTo>
                    <a:pt x="32" y="17"/>
                  </a:lnTo>
                  <a:lnTo>
                    <a:pt x="24" y="35"/>
                  </a:lnTo>
                  <a:lnTo>
                    <a:pt x="8" y="44"/>
                  </a:lnTo>
                  <a:lnTo>
                    <a:pt x="8" y="52"/>
                  </a:lnTo>
                  <a:lnTo>
                    <a:pt x="0" y="70"/>
                  </a:lnTo>
                  <a:lnTo>
                    <a:pt x="0" y="79"/>
                  </a:lnTo>
                  <a:lnTo>
                    <a:pt x="0" y="88"/>
                  </a:lnTo>
                  <a:lnTo>
                    <a:pt x="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87" name="Freeform 1021"/>
            <p:cNvSpPr>
              <a:spLocks/>
            </p:cNvSpPr>
            <p:nvPr/>
          </p:nvSpPr>
          <p:spPr bwMode="auto">
            <a:xfrm>
              <a:off x="1724" y="3463"/>
              <a:ext cx="64" cy="115"/>
            </a:xfrm>
            <a:custGeom>
              <a:avLst/>
              <a:gdLst>
                <a:gd name="T0" fmla="*/ 64 w 64"/>
                <a:gd name="T1" fmla="*/ 0 h 115"/>
                <a:gd name="T2" fmla="*/ 56 w 64"/>
                <a:gd name="T3" fmla="*/ 18 h 115"/>
                <a:gd name="T4" fmla="*/ 56 w 64"/>
                <a:gd name="T5" fmla="*/ 27 h 115"/>
                <a:gd name="T6" fmla="*/ 40 w 64"/>
                <a:gd name="T7" fmla="*/ 27 h 115"/>
                <a:gd name="T8" fmla="*/ 32 w 64"/>
                <a:gd name="T9" fmla="*/ 27 h 115"/>
                <a:gd name="T10" fmla="*/ 32 w 64"/>
                <a:gd name="T11" fmla="*/ 35 h 115"/>
                <a:gd name="T12" fmla="*/ 32 w 64"/>
                <a:gd name="T13" fmla="*/ 44 h 115"/>
                <a:gd name="T14" fmla="*/ 24 w 64"/>
                <a:gd name="T15" fmla="*/ 62 h 115"/>
                <a:gd name="T16" fmla="*/ 16 w 64"/>
                <a:gd name="T17" fmla="*/ 71 h 115"/>
                <a:gd name="T18" fmla="*/ 16 w 64"/>
                <a:gd name="T19" fmla="*/ 79 h 115"/>
                <a:gd name="T20" fmla="*/ 16 w 64"/>
                <a:gd name="T21" fmla="*/ 97 h 115"/>
                <a:gd name="T22" fmla="*/ 0 w 64"/>
                <a:gd name="T23" fmla="*/ 97 h 115"/>
                <a:gd name="T24" fmla="*/ 0 w 64"/>
                <a:gd name="T25" fmla="*/ 106 h 115"/>
                <a:gd name="T26" fmla="*/ 0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64" y="0"/>
                  </a:moveTo>
                  <a:lnTo>
                    <a:pt x="56" y="18"/>
                  </a:lnTo>
                  <a:lnTo>
                    <a:pt x="56" y="27"/>
                  </a:lnTo>
                  <a:lnTo>
                    <a:pt x="40" y="27"/>
                  </a:lnTo>
                  <a:lnTo>
                    <a:pt x="32" y="27"/>
                  </a:lnTo>
                  <a:lnTo>
                    <a:pt x="32" y="35"/>
                  </a:lnTo>
                  <a:lnTo>
                    <a:pt x="32" y="44"/>
                  </a:lnTo>
                  <a:lnTo>
                    <a:pt x="24" y="62"/>
                  </a:lnTo>
                  <a:lnTo>
                    <a:pt x="16" y="71"/>
                  </a:lnTo>
                  <a:lnTo>
                    <a:pt x="16" y="79"/>
                  </a:lnTo>
                  <a:lnTo>
                    <a:pt x="16" y="97"/>
                  </a:lnTo>
                  <a:lnTo>
                    <a:pt x="0" y="97"/>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88" name="Freeform 1022"/>
            <p:cNvSpPr>
              <a:spLocks/>
            </p:cNvSpPr>
            <p:nvPr/>
          </p:nvSpPr>
          <p:spPr bwMode="auto">
            <a:xfrm>
              <a:off x="2132" y="3507"/>
              <a:ext cx="48" cy="88"/>
            </a:xfrm>
            <a:custGeom>
              <a:avLst/>
              <a:gdLst>
                <a:gd name="T0" fmla="*/ 0 w 48"/>
                <a:gd name="T1" fmla="*/ 0 h 88"/>
                <a:gd name="T2" fmla="*/ 0 w 48"/>
                <a:gd name="T3" fmla="*/ 18 h 88"/>
                <a:gd name="T4" fmla="*/ 0 w 48"/>
                <a:gd name="T5" fmla="*/ 27 h 88"/>
                <a:gd name="T6" fmla="*/ 16 w 48"/>
                <a:gd name="T7" fmla="*/ 27 h 88"/>
                <a:gd name="T8" fmla="*/ 16 w 48"/>
                <a:gd name="T9" fmla="*/ 35 h 88"/>
                <a:gd name="T10" fmla="*/ 24 w 48"/>
                <a:gd name="T11" fmla="*/ 35 h 88"/>
                <a:gd name="T12" fmla="*/ 32 w 48"/>
                <a:gd name="T13" fmla="*/ 53 h 88"/>
                <a:gd name="T14" fmla="*/ 48 w 48"/>
                <a:gd name="T15" fmla="*/ 62 h 88"/>
                <a:gd name="T16" fmla="*/ 48 w 48"/>
                <a:gd name="T17" fmla="*/ 71 h 88"/>
                <a:gd name="T18" fmla="*/ 48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0" y="0"/>
                  </a:moveTo>
                  <a:lnTo>
                    <a:pt x="0" y="18"/>
                  </a:lnTo>
                  <a:lnTo>
                    <a:pt x="0" y="27"/>
                  </a:lnTo>
                  <a:lnTo>
                    <a:pt x="16" y="27"/>
                  </a:lnTo>
                  <a:lnTo>
                    <a:pt x="16" y="35"/>
                  </a:lnTo>
                  <a:lnTo>
                    <a:pt x="24" y="35"/>
                  </a:lnTo>
                  <a:lnTo>
                    <a:pt x="32" y="53"/>
                  </a:lnTo>
                  <a:lnTo>
                    <a:pt x="48" y="62"/>
                  </a:lnTo>
                  <a:lnTo>
                    <a:pt x="48" y="71"/>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89" name="Freeform 1023"/>
            <p:cNvSpPr>
              <a:spLocks/>
            </p:cNvSpPr>
            <p:nvPr/>
          </p:nvSpPr>
          <p:spPr bwMode="auto">
            <a:xfrm>
              <a:off x="2092" y="3314"/>
              <a:ext cx="64" cy="53"/>
            </a:xfrm>
            <a:custGeom>
              <a:avLst/>
              <a:gdLst>
                <a:gd name="T0" fmla="*/ 0 w 64"/>
                <a:gd name="T1" fmla="*/ 0 h 53"/>
                <a:gd name="T2" fmla="*/ 24 w 64"/>
                <a:gd name="T3" fmla="*/ 17 h 53"/>
                <a:gd name="T4" fmla="*/ 32 w 64"/>
                <a:gd name="T5" fmla="*/ 17 h 53"/>
                <a:gd name="T6" fmla="*/ 40 w 64"/>
                <a:gd name="T7" fmla="*/ 17 h 53"/>
                <a:gd name="T8" fmla="*/ 56 w 64"/>
                <a:gd name="T9" fmla="*/ 17 h 53"/>
                <a:gd name="T10" fmla="*/ 64 w 64"/>
                <a:gd name="T11" fmla="*/ 26 h 53"/>
                <a:gd name="T12" fmla="*/ 64 w 64"/>
                <a:gd name="T13" fmla="*/ 35 h 53"/>
                <a:gd name="T14" fmla="*/ 64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0" y="0"/>
                  </a:moveTo>
                  <a:lnTo>
                    <a:pt x="24" y="17"/>
                  </a:lnTo>
                  <a:lnTo>
                    <a:pt x="32" y="17"/>
                  </a:lnTo>
                  <a:lnTo>
                    <a:pt x="40" y="17"/>
                  </a:lnTo>
                  <a:lnTo>
                    <a:pt x="56" y="17"/>
                  </a:lnTo>
                  <a:lnTo>
                    <a:pt x="64" y="26"/>
                  </a:lnTo>
                  <a:lnTo>
                    <a:pt x="64" y="35"/>
                  </a:lnTo>
                  <a:lnTo>
                    <a:pt x="64"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90" name="Freeform 1024"/>
            <p:cNvSpPr>
              <a:spLocks/>
            </p:cNvSpPr>
            <p:nvPr/>
          </p:nvSpPr>
          <p:spPr bwMode="auto">
            <a:xfrm>
              <a:off x="1780" y="3314"/>
              <a:ext cx="96" cy="35"/>
            </a:xfrm>
            <a:custGeom>
              <a:avLst/>
              <a:gdLst>
                <a:gd name="T0" fmla="*/ 96 w 96"/>
                <a:gd name="T1" fmla="*/ 0 h 35"/>
                <a:gd name="T2" fmla="*/ 80 w 96"/>
                <a:gd name="T3" fmla="*/ 0 h 35"/>
                <a:gd name="T4" fmla="*/ 72 w 96"/>
                <a:gd name="T5" fmla="*/ 0 h 35"/>
                <a:gd name="T6" fmla="*/ 64 w 96"/>
                <a:gd name="T7" fmla="*/ 0 h 35"/>
                <a:gd name="T8" fmla="*/ 48 w 96"/>
                <a:gd name="T9" fmla="*/ 0 h 35"/>
                <a:gd name="T10" fmla="*/ 40 w 96"/>
                <a:gd name="T11" fmla="*/ 0 h 35"/>
                <a:gd name="T12" fmla="*/ 32 w 96"/>
                <a:gd name="T13" fmla="*/ 0 h 35"/>
                <a:gd name="T14" fmla="*/ 16 w 96"/>
                <a:gd name="T15" fmla="*/ 17 h 35"/>
                <a:gd name="T16" fmla="*/ 8 w 96"/>
                <a:gd name="T17" fmla="*/ 26 h 35"/>
                <a:gd name="T18" fmla="*/ 0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96" y="0"/>
                  </a:moveTo>
                  <a:lnTo>
                    <a:pt x="80" y="0"/>
                  </a:lnTo>
                  <a:lnTo>
                    <a:pt x="72" y="0"/>
                  </a:lnTo>
                  <a:lnTo>
                    <a:pt x="64" y="0"/>
                  </a:lnTo>
                  <a:lnTo>
                    <a:pt x="48" y="0"/>
                  </a:lnTo>
                  <a:lnTo>
                    <a:pt x="40" y="0"/>
                  </a:lnTo>
                  <a:lnTo>
                    <a:pt x="32" y="0"/>
                  </a:lnTo>
                  <a:lnTo>
                    <a:pt x="16" y="17"/>
                  </a:lnTo>
                  <a:lnTo>
                    <a:pt x="8"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91" name="Freeform 1025"/>
            <p:cNvSpPr>
              <a:spLocks/>
            </p:cNvSpPr>
            <p:nvPr/>
          </p:nvSpPr>
          <p:spPr bwMode="auto">
            <a:xfrm>
              <a:off x="1780" y="3296"/>
              <a:ext cx="112" cy="44"/>
            </a:xfrm>
            <a:custGeom>
              <a:avLst/>
              <a:gdLst>
                <a:gd name="T0" fmla="*/ 112 w 112"/>
                <a:gd name="T1" fmla="*/ 0 h 44"/>
                <a:gd name="T2" fmla="*/ 104 w 112"/>
                <a:gd name="T3" fmla="*/ 0 h 44"/>
                <a:gd name="T4" fmla="*/ 96 w 112"/>
                <a:gd name="T5" fmla="*/ 0 h 44"/>
                <a:gd name="T6" fmla="*/ 80 w 112"/>
                <a:gd name="T7" fmla="*/ 0 h 44"/>
                <a:gd name="T8" fmla="*/ 72 w 112"/>
                <a:gd name="T9" fmla="*/ 0 h 44"/>
                <a:gd name="T10" fmla="*/ 64 w 112"/>
                <a:gd name="T11" fmla="*/ 0 h 44"/>
                <a:gd name="T12" fmla="*/ 48 w 112"/>
                <a:gd name="T13" fmla="*/ 0 h 44"/>
                <a:gd name="T14" fmla="*/ 40 w 112"/>
                <a:gd name="T15" fmla="*/ 9 h 44"/>
                <a:gd name="T16" fmla="*/ 32 w 112"/>
                <a:gd name="T17" fmla="*/ 9 h 44"/>
                <a:gd name="T18" fmla="*/ 32 w 112"/>
                <a:gd name="T19" fmla="*/ 18 h 44"/>
                <a:gd name="T20" fmla="*/ 16 w 112"/>
                <a:gd name="T21" fmla="*/ 18 h 44"/>
                <a:gd name="T22" fmla="*/ 8 w 112"/>
                <a:gd name="T23" fmla="*/ 35 h 44"/>
                <a:gd name="T24" fmla="*/ 0 w 112"/>
                <a:gd name="T25" fmla="*/ 35 h 44"/>
                <a:gd name="T26" fmla="*/ 0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112" y="0"/>
                  </a:moveTo>
                  <a:lnTo>
                    <a:pt x="104" y="0"/>
                  </a:lnTo>
                  <a:lnTo>
                    <a:pt x="96" y="0"/>
                  </a:lnTo>
                  <a:lnTo>
                    <a:pt x="80" y="0"/>
                  </a:lnTo>
                  <a:lnTo>
                    <a:pt x="72" y="0"/>
                  </a:lnTo>
                  <a:lnTo>
                    <a:pt x="64" y="0"/>
                  </a:lnTo>
                  <a:lnTo>
                    <a:pt x="48" y="0"/>
                  </a:lnTo>
                  <a:lnTo>
                    <a:pt x="40" y="9"/>
                  </a:lnTo>
                  <a:lnTo>
                    <a:pt x="32" y="9"/>
                  </a:lnTo>
                  <a:lnTo>
                    <a:pt x="32" y="18"/>
                  </a:lnTo>
                  <a:lnTo>
                    <a:pt x="16" y="18"/>
                  </a:lnTo>
                  <a:lnTo>
                    <a:pt x="8" y="35"/>
                  </a:lnTo>
                  <a:lnTo>
                    <a:pt x="0" y="35"/>
                  </a:lnTo>
                  <a:lnTo>
                    <a:pt x="0"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92" name="Freeform 1026"/>
            <p:cNvSpPr>
              <a:spLocks/>
            </p:cNvSpPr>
            <p:nvPr/>
          </p:nvSpPr>
          <p:spPr bwMode="auto">
            <a:xfrm>
              <a:off x="1748" y="3375"/>
              <a:ext cx="64" cy="71"/>
            </a:xfrm>
            <a:custGeom>
              <a:avLst/>
              <a:gdLst>
                <a:gd name="T0" fmla="*/ 64 w 64"/>
                <a:gd name="T1" fmla="*/ 0 h 71"/>
                <a:gd name="T2" fmla="*/ 48 w 64"/>
                <a:gd name="T3" fmla="*/ 0 h 71"/>
                <a:gd name="T4" fmla="*/ 40 w 64"/>
                <a:gd name="T5" fmla="*/ 9 h 71"/>
                <a:gd name="T6" fmla="*/ 32 w 64"/>
                <a:gd name="T7" fmla="*/ 18 h 71"/>
                <a:gd name="T8" fmla="*/ 32 w 64"/>
                <a:gd name="T9" fmla="*/ 36 h 71"/>
                <a:gd name="T10" fmla="*/ 16 w 64"/>
                <a:gd name="T11" fmla="*/ 44 h 71"/>
                <a:gd name="T12" fmla="*/ 16 w 64"/>
                <a:gd name="T13" fmla="*/ 53 h 71"/>
                <a:gd name="T14" fmla="*/ 8 w 64"/>
                <a:gd name="T15" fmla="*/ 53 h 71"/>
                <a:gd name="T16" fmla="*/ 0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64" y="0"/>
                  </a:moveTo>
                  <a:lnTo>
                    <a:pt x="48" y="0"/>
                  </a:lnTo>
                  <a:lnTo>
                    <a:pt x="40" y="9"/>
                  </a:lnTo>
                  <a:lnTo>
                    <a:pt x="32" y="18"/>
                  </a:lnTo>
                  <a:lnTo>
                    <a:pt x="32" y="36"/>
                  </a:lnTo>
                  <a:lnTo>
                    <a:pt x="16" y="44"/>
                  </a:lnTo>
                  <a:lnTo>
                    <a:pt x="16" y="53"/>
                  </a:lnTo>
                  <a:lnTo>
                    <a:pt x="8" y="53"/>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93" name="Freeform 1027"/>
            <p:cNvSpPr>
              <a:spLocks/>
            </p:cNvSpPr>
            <p:nvPr/>
          </p:nvSpPr>
          <p:spPr bwMode="auto">
            <a:xfrm>
              <a:off x="1692" y="3455"/>
              <a:ext cx="96" cy="43"/>
            </a:xfrm>
            <a:custGeom>
              <a:avLst/>
              <a:gdLst>
                <a:gd name="T0" fmla="*/ 96 w 96"/>
                <a:gd name="T1" fmla="*/ 0 h 43"/>
                <a:gd name="T2" fmla="*/ 88 w 96"/>
                <a:gd name="T3" fmla="*/ 0 h 43"/>
                <a:gd name="T4" fmla="*/ 72 w 96"/>
                <a:gd name="T5" fmla="*/ 8 h 43"/>
                <a:gd name="T6" fmla="*/ 64 w 96"/>
                <a:gd name="T7" fmla="*/ 8 h 43"/>
                <a:gd name="T8" fmla="*/ 56 w 96"/>
                <a:gd name="T9" fmla="*/ 26 h 43"/>
                <a:gd name="T10" fmla="*/ 48 w 96"/>
                <a:gd name="T11" fmla="*/ 26 h 43"/>
                <a:gd name="T12" fmla="*/ 32 w 96"/>
                <a:gd name="T13" fmla="*/ 26 h 43"/>
                <a:gd name="T14" fmla="*/ 24 w 96"/>
                <a:gd name="T15" fmla="*/ 26 h 43"/>
                <a:gd name="T16" fmla="*/ 16 w 96"/>
                <a:gd name="T17" fmla="*/ 35 h 43"/>
                <a:gd name="T18" fmla="*/ 0 w 96"/>
                <a:gd name="T19" fmla="*/ 35 h 43"/>
                <a:gd name="T20" fmla="*/ 0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96" y="0"/>
                  </a:moveTo>
                  <a:lnTo>
                    <a:pt x="88" y="0"/>
                  </a:lnTo>
                  <a:lnTo>
                    <a:pt x="72" y="8"/>
                  </a:lnTo>
                  <a:lnTo>
                    <a:pt x="64" y="8"/>
                  </a:lnTo>
                  <a:lnTo>
                    <a:pt x="56" y="26"/>
                  </a:lnTo>
                  <a:lnTo>
                    <a:pt x="48" y="26"/>
                  </a:lnTo>
                  <a:lnTo>
                    <a:pt x="32" y="26"/>
                  </a:lnTo>
                  <a:lnTo>
                    <a:pt x="24" y="26"/>
                  </a:lnTo>
                  <a:lnTo>
                    <a:pt x="16" y="35"/>
                  </a:lnTo>
                  <a:lnTo>
                    <a:pt x="0" y="35"/>
                  </a:lnTo>
                  <a:lnTo>
                    <a:pt x="0"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4484" name="Group 1028"/>
          <p:cNvGrpSpPr>
            <a:grpSpLocks/>
          </p:cNvGrpSpPr>
          <p:nvPr/>
        </p:nvGrpSpPr>
        <p:grpSpPr bwMode="auto">
          <a:xfrm>
            <a:off x="592138" y="2590800"/>
            <a:ext cx="685800" cy="573088"/>
            <a:chOff x="1748" y="2760"/>
            <a:chExt cx="480" cy="457"/>
          </a:xfrm>
        </p:grpSpPr>
        <p:sp>
          <p:nvSpPr>
            <p:cNvPr id="105135" name="Freeform 1029"/>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232 w 232"/>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211"/>
                <a:gd name="T188" fmla="*/ 232 w 232"/>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lnTo>
                    <a:pt x="232"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36" name="Freeform 1030"/>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211"/>
                <a:gd name="T185" fmla="*/ 232 w 232"/>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37" name="Freeform 1031"/>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56 w 208"/>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8"/>
                <a:gd name="T187" fmla="*/ 0 h 255"/>
                <a:gd name="T188" fmla="*/ 208 w 208"/>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lnTo>
                    <a:pt x="56"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38" name="Freeform 1032"/>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8"/>
                <a:gd name="T184" fmla="*/ 0 h 255"/>
                <a:gd name="T185" fmla="*/ 208 w 208"/>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39" name="Freeform 1033"/>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40 w 280"/>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0"/>
                <a:gd name="T118" fmla="*/ 0 h 360"/>
                <a:gd name="T119" fmla="*/ 280 w 280"/>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lnTo>
                    <a:pt x="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40" name="Freeform 1034"/>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80"/>
                <a:gd name="T115" fmla="*/ 0 h 360"/>
                <a:gd name="T116" fmla="*/ 280 w 280"/>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41" name="Freeform 1035"/>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40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lnTo>
                    <a:pt x="40"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42" name="Freeform 1036"/>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43" name="Freeform 1037"/>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208 w 208"/>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8"/>
                <a:gd name="T139" fmla="*/ 0 h 457"/>
                <a:gd name="T140" fmla="*/ 208 w 208"/>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lnTo>
                    <a:pt x="208"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44" name="Freeform 1038"/>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8"/>
                <a:gd name="T136" fmla="*/ 0 h 457"/>
                <a:gd name="T137" fmla="*/ 208 w 208"/>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45" name="Freeform 1039"/>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232 w 232"/>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325"/>
                <a:gd name="T188" fmla="*/ 232 w 232"/>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lnTo>
                    <a:pt x="232"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46" name="Freeform 1040"/>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325"/>
                <a:gd name="T185" fmla="*/ 232 w 232"/>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4485" name="Group 1041"/>
          <p:cNvGrpSpPr>
            <a:grpSpLocks/>
          </p:cNvGrpSpPr>
          <p:nvPr/>
        </p:nvGrpSpPr>
        <p:grpSpPr bwMode="auto">
          <a:xfrm>
            <a:off x="7847013" y="3119438"/>
            <a:ext cx="774700" cy="614362"/>
            <a:chOff x="2659" y="3226"/>
            <a:chExt cx="488" cy="387"/>
          </a:xfrm>
        </p:grpSpPr>
        <p:sp>
          <p:nvSpPr>
            <p:cNvPr id="105088" name="Freeform 1042"/>
            <p:cNvSpPr>
              <a:spLocks/>
            </p:cNvSpPr>
            <p:nvPr/>
          </p:nvSpPr>
          <p:spPr bwMode="auto">
            <a:xfrm>
              <a:off x="2795" y="3226"/>
              <a:ext cx="40" cy="53"/>
            </a:xfrm>
            <a:custGeom>
              <a:avLst/>
              <a:gdLst>
                <a:gd name="T0" fmla="*/ 40 w 40"/>
                <a:gd name="T1" fmla="*/ 0 h 53"/>
                <a:gd name="T2" fmla="*/ 40 w 40"/>
                <a:gd name="T3" fmla="*/ 9 h 53"/>
                <a:gd name="T4" fmla="*/ 40 w 40"/>
                <a:gd name="T5" fmla="*/ 18 h 53"/>
                <a:gd name="T6" fmla="*/ 32 w 40"/>
                <a:gd name="T7" fmla="*/ 18 h 53"/>
                <a:gd name="T8" fmla="*/ 24 w 40"/>
                <a:gd name="T9" fmla="*/ 18 h 53"/>
                <a:gd name="T10" fmla="*/ 24 w 40"/>
                <a:gd name="T11" fmla="*/ 35 h 53"/>
                <a:gd name="T12" fmla="*/ 8 w 40"/>
                <a:gd name="T13" fmla="*/ 35 h 53"/>
                <a:gd name="T14" fmla="*/ 8 w 40"/>
                <a:gd name="T15" fmla="*/ 44 h 53"/>
                <a:gd name="T16" fmla="*/ 0 w 40"/>
                <a:gd name="T17" fmla="*/ 44 h 53"/>
                <a:gd name="T18" fmla="*/ 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40" y="0"/>
                  </a:moveTo>
                  <a:lnTo>
                    <a:pt x="40" y="9"/>
                  </a:lnTo>
                  <a:lnTo>
                    <a:pt x="40" y="18"/>
                  </a:lnTo>
                  <a:lnTo>
                    <a:pt x="32" y="18"/>
                  </a:lnTo>
                  <a:lnTo>
                    <a:pt x="24" y="18"/>
                  </a:lnTo>
                  <a:lnTo>
                    <a:pt x="24" y="35"/>
                  </a:lnTo>
                  <a:lnTo>
                    <a:pt x="8" y="35"/>
                  </a:lnTo>
                  <a:lnTo>
                    <a:pt x="8" y="44"/>
                  </a:lnTo>
                  <a:lnTo>
                    <a:pt x="0" y="44"/>
                  </a:lnTo>
                  <a:lnTo>
                    <a:pt x="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89" name="Freeform 1043"/>
            <p:cNvSpPr>
              <a:spLocks/>
            </p:cNvSpPr>
            <p:nvPr/>
          </p:nvSpPr>
          <p:spPr bwMode="auto">
            <a:xfrm>
              <a:off x="2835" y="3226"/>
              <a:ext cx="56" cy="97"/>
            </a:xfrm>
            <a:custGeom>
              <a:avLst/>
              <a:gdLst>
                <a:gd name="T0" fmla="*/ 0 w 56"/>
                <a:gd name="T1" fmla="*/ 0 h 97"/>
                <a:gd name="T2" fmla="*/ 0 w 56"/>
                <a:gd name="T3" fmla="*/ 9 h 97"/>
                <a:gd name="T4" fmla="*/ 0 w 56"/>
                <a:gd name="T5" fmla="*/ 18 h 97"/>
                <a:gd name="T6" fmla="*/ 16 w 56"/>
                <a:gd name="T7" fmla="*/ 35 h 97"/>
                <a:gd name="T8" fmla="*/ 24 w 56"/>
                <a:gd name="T9" fmla="*/ 44 h 97"/>
                <a:gd name="T10" fmla="*/ 32 w 56"/>
                <a:gd name="T11" fmla="*/ 53 h 97"/>
                <a:gd name="T12" fmla="*/ 48 w 56"/>
                <a:gd name="T13" fmla="*/ 62 h 97"/>
                <a:gd name="T14" fmla="*/ 56 w 56"/>
                <a:gd name="T15" fmla="*/ 79 h 97"/>
                <a:gd name="T16" fmla="*/ 56 w 56"/>
                <a:gd name="T17" fmla="*/ 88 h 97"/>
                <a:gd name="T18" fmla="*/ 56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0" y="0"/>
                  </a:moveTo>
                  <a:lnTo>
                    <a:pt x="0" y="9"/>
                  </a:lnTo>
                  <a:lnTo>
                    <a:pt x="0" y="18"/>
                  </a:lnTo>
                  <a:lnTo>
                    <a:pt x="16" y="35"/>
                  </a:lnTo>
                  <a:lnTo>
                    <a:pt x="24" y="44"/>
                  </a:lnTo>
                  <a:lnTo>
                    <a:pt x="32" y="53"/>
                  </a:lnTo>
                  <a:lnTo>
                    <a:pt x="48" y="62"/>
                  </a:lnTo>
                  <a:lnTo>
                    <a:pt x="56" y="79"/>
                  </a:lnTo>
                  <a:lnTo>
                    <a:pt x="56" y="88"/>
                  </a:lnTo>
                  <a:lnTo>
                    <a:pt x="56"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90" name="Freeform 1044"/>
            <p:cNvSpPr>
              <a:spLocks/>
            </p:cNvSpPr>
            <p:nvPr/>
          </p:nvSpPr>
          <p:spPr bwMode="auto">
            <a:xfrm>
              <a:off x="2867" y="3226"/>
              <a:ext cx="88" cy="97"/>
            </a:xfrm>
            <a:custGeom>
              <a:avLst/>
              <a:gdLst>
                <a:gd name="T0" fmla="*/ 0 w 88"/>
                <a:gd name="T1" fmla="*/ 0 h 97"/>
                <a:gd name="T2" fmla="*/ 16 w 88"/>
                <a:gd name="T3" fmla="*/ 35 h 97"/>
                <a:gd name="T4" fmla="*/ 24 w 88"/>
                <a:gd name="T5" fmla="*/ 35 h 97"/>
                <a:gd name="T6" fmla="*/ 24 w 88"/>
                <a:gd name="T7" fmla="*/ 44 h 97"/>
                <a:gd name="T8" fmla="*/ 32 w 88"/>
                <a:gd name="T9" fmla="*/ 44 h 97"/>
                <a:gd name="T10" fmla="*/ 48 w 88"/>
                <a:gd name="T11" fmla="*/ 44 h 97"/>
                <a:gd name="T12" fmla="*/ 56 w 88"/>
                <a:gd name="T13" fmla="*/ 53 h 97"/>
                <a:gd name="T14" fmla="*/ 64 w 88"/>
                <a:gd name="T15" fmla="*/ 53 h 97"/>
                <a:gd name="T16" fmla="*/ 64 w 88"/>
                <a:gd name="T17" fmla="*/ 62 h 97"/>
                <a:gd name="T18" fmla="*/ 72 w 88"/>
                <a:gd name="T19" fmla="*/ 62 h 97"/>
                <a:gd name="T20" fmla="*/ 72 w 88"/>
                <a:gd name="T21" fmla="*/ 79 h 97"/>
                <a:gd name="T22" fmla="*/ 88 w 88"/>
                <a:gd name="T23" fmla="*/ 79 h 97"/>
                <a:gd name="T24" fmla="*/ 88 w 88"/>
                <a:gd name="T25" fmla="*/ 88 h 97"/>
                <a:gd name="T26" fmla="*/ 88 w 88"/>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8"/>
                <a:gd name="T43" fmla="*/ 0 h 97"/>
                <a:gd name="T44" fmla="*/ 88 w 88"/>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8" h="97">
                  <a:moveTo>
                    <a:pt x="0" y="0"/>
                  </a:moveTo>
                  <a:lnTo>
                    <a:pt x="16" y="35"/>
                  </a:lnTo>
                  <a:lnTo>
                    <a:pt x="24" y="35"/>
                  </a:lnTo>
                  <a:lnTo>
                    <a:pt x="24" y="44"/>
                  </a:lnTo>
                  <a:lnTo>
                    <a:pt x="32" y="44"/>
                  </a:lnTo>
                  <a:lnTo>
                    <a:pt x="48" y="44"/>
                  </a:lnTo>
                  <a:lnTo>
                    <a:pt x="56" y="53"/>
                  </a:lnTo>
                  <a:lnTo>
                    <a:pt x="64" y="53"/>
                  </a:lnTo>
                  <a:lnTo>
                    <a:pt x="64" y="62"/>
                  </a:lnTo>
                  <a:lnTo>
                    <a:pt x="72" y="62"/>
                  </a:lnTo>
                  <a:lnTo>
                    <a:pt x="72" y="79"/>
                  </a:lnTo>
                  <a:lnTo>
                    <a:pt x="88" y="79"/>
                  </a:lnTo>
                  <a:lnTo>
                    <a:pt x="88" y="88"/>
                  </a:lnTo>
                  <a:lnTo>
                    <a:pt x="88"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91" name="Freeform 1045"/>
            <p:cNvSpPr>
              <a:spLocks/>
            </p:cNvSpPr>
            <p:nvPr/>
          </p:nvSpPr>
          <p:spPr bwMode="auto">
            <a:xfrm>
              <a:off x="2803" y="3270"/>
              <a:ext cx="56" cy="114"/>
            </a:xfrm>
            <a:custGeom>
              <a:avLst/>
              <a:gdLst>
                <a:gd name="T0" fmla="*/ 56 w 56"/>
                <a:gd name="T1" fmla="*/ 0 h 114"/>
                <a:gd name="T2" fmla="*/ 56 w 56"/>
                <a:gd name="T3" fmla="*/ 9 h 114"/>
                <a:gd name="T4" fmla="*/ 56 w 56"/>
                <a:gd name="T5" fmla="*/ 18 h 114"/>
                <a:gd name="T6" fmla="*/ 56 w 56"/>
                <a:gd name="T7" fmla="*/ 35 h 114"/>
                <a:gd name="T8" fmla="*/ 48 w 56"/>
                <a:gd name="T9" fmla="*/ 44 h 114"/>
                <a:gd name="T10" fmla="*/ 32 w 56"/>
                <a:gd name="T11" fmla="*/ 53 h 114"/>
                <a:gd name="T12" fmla="*/ 16 w 56"/>
                <a:gd name="T13" fmla="*/ 70 h 114"/>
                <a:gd name="T14" fmla="*/ 16 w 56"/>
                <a:gd name="T15" fmla="*/ 79 h 114"/>
                <a:gd name="T16" fmla="*/ 16 w 56"/>
                <a:gd name="T17" fmla="*/ 88 h 114"/>
                <a:gd name="T18" fmla="*/ 0 w 56"/>
                <a:gd name="T19" fmla="*/ 88 h 114"/>
                <a:gd name="T20" fmla="*/ 0 w 56"/>
                <a:gd name="T21" fmla="*/ 105 h 114"/>
                <a:gd name="T22" fmla="*/ 0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56" y="0"/>
                  </a:moveTo>
                  <a:lnTo>
                    <a:pt x="56" y="9"/>
                  </a:lnTo>
                  <a:lnTo>
                    <a:pt x="56" y="18"/>
                  </a:lnTo>
                  <a:lnTo>
                    <a:pt x="56" y="35"/>
                  </a:lnTo>
                  <a:lnTo>
                    <a:pt x="48" y="44"/>
                  </a:lnTo>
                  <a:lnTo>
                    <a:pt x="32" y="53"/>
                  </a:lnTo>
                  <a:lnTo>
                    <a:pt x="16" y="70"/>
                  </a:lnTo>
                  <a:lnTo>
                    <a:pt x="16" y="79"/>
                  </a:lnTo>
                  <a:lnTo>
                    <a:pt x="16" y="88"/>
                  </a:lnTo>
                  <a:lnTo>
                    <a:pt x="0" y="88"/>
                  </a:lnTo>
                  <a:lnTo>
                    <a:pt x="0" y="105"/>
                  </a:lnTo>
                  <a:lnTo>
                    <a:pt x="0"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92" name="Freeform 1046"/>
            <p:cNvSpPr>
              <a:spLocks/>
            </p:cNvSpPr>
            <p:nvPr/>
          </p:nvSpPr>
          <p:spPr bwMode="auto">
            <a:xfrm>
              <a:off x="2859" y="3226"/>
              <a:ext cx="72" cy="158"/>
            </a:xfrm>
            <a:custGeom>
              <a:avLst/>
              <a:gdLst>
                <a:gd name="T0" fmla="*/ 0 w 72"/>
                <a:gd name="T1" fmla="*/ 0 h 158"/>
                <a:gd name="T2" fmla="*/ 8 w 72"/>
                <a:gd name="T3" fmla="*/ 44 h 158"/>
                <a:gd name="T4" fmla="*/ 8 w 72"/>
                <a:gd name="T5" fmla="*/ 53 h 158"/>
                <a:gd name="T6" fmla="*/ 24 w 72"/>
                <a:gd name="T7" fmla="*/ 53 h 158"/>
                <a:gd name="T8" fmla="*/ 24 w 72"/>
                <a:gd name="T9" fmla="*/ 62 h 158"/>
                <a:gd name="T10" fmla="*/ 32 w 72"/>
                <a:gd name="T11" fmla="*/ 79 h 158"/>
                <a:gd name="T12" fmla="*/ 40 w 72"/>
                <a:gd name="T13" fmla="*/ 79 h 158"/>
                <a:gd name="T14" fmla="*/ 40 w 72"/>
                <a:gd name="T15" fmla="*/ 88 h 158"/>
                <a:gd name="T16" fmla="*/ 56 w 72"/>
                <a:gd name="T17" fmla="*/ 88 h 158"/>
                <a:gd name="T18" fmla="*/ 56 w 72"/>
                <a:gd name="T19" fmla="*/ 97 h 158"/>
                <a:gd name="T20" fmla="*/ 56 w 72"/>
                <a:gd name="T21" fmla="*/ 114 h 158"/>
                <a:gd name="T22" fmla="*/ 64 w 72"/>
                <a:gd name="T23" fmla="*/ 114 h 158"/>
                <a:gd name="T24" fmla="*/ 64 w 72"/>
                <a:gd name="T25" fmla="*/ 123 h 158"/>
                <a:gd name="T26" fmla="*/ 72 w 72"/>
                <a:gd name="T27" fmla="*/ 132 h 158"/>
                <a:gd name="T28" fmla="*/ 72 w 72"/>
                <a:gd name="T29" fmla="*/ 149 h 158"/>
                <a:gd name="T30" fmla="*/ 64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0" y="0"/>
                  </a:moveTo>
                  <a:lnTo>
                    <a:pt x="8" y="44"/>
                  </a:lnTo>
                  <a:lnTo>
                    <a:pt x="8" y="53"/>
                  </a:lnTo>
                  <a:lnTo>
                    <a:pt x="24" y="53"/>
                  </a:lnTo>
                  <a:lnTo>
                    <a:pt x="24" y="62"/>
                  </a:lnTo>
                  <a:lnTo>
                    <a:pt x="32" y="79"/>
                  </a:lnTo>
                  <a:lnTo>
                    <a:pt x="40" y="79"/>
                  </a:lnTo>
                  <a:lnTo>
                    <a:pt x="40" y="88"/>
                  </a:lnTo>
                  <a:lnTo>
                    <a:pt x="56" y="88"/>
                  </a:lnTo>
                  <a:lnTo>
                    <a:pt x="56" y="97"/>
                  </a:lnTo>
                  <a:lnTo>
                    <a:pt x="56" y="114"/>
                  </a:lnTo>
                  <a:lnTo>
                    <a:pt x="64" y="114"/>
                  </a:lnTo>
                  <a:lnTo>
                    <a:pt x="64" y="123"/>
                  </a:lnTo>
                  <a:lnTo>
                    <a:pt x="72" y="132"/>
                  </a:lnTo>
                  <a:lnTo>
                    <a:pt x="72" y="149"/>
                  </a:lnTo>
                  <a:lnTo>
                    <a:pt x="64"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93" name="Freeform 1047"/>
            <p:cNvSpPr>
              <a:spLocks/>
            </p:cNvSpPr>
            <p:nvPr/>
          </p:nvSpPr>
          <p:spPr bwMode="auto">
            <a:xfrm>
              <a:off x="2763" y="3226"/>
              <a:ext cx="96" cy="114"/>
            </a:xfrm>
            <a:custGeom>
              <a:avLst/>
              <a:gdLst>
                <a:gd name="T0" fmla="*/ 96 w 96"/>
                <a:gd name="T1" fmla="*/ 0 h 114"/>
                <a:gd name="T2" fmla="*/ 72 w 96"/>
                <a:gd name="T3" fmla="*/ 35 h 114"/>
                <a:gd name="T4" fmla="*/ 64 w 96"/>
                <a:gd name="T5" fmla="*/ 44 h 114"/>
                <a:gd name="T6" fmla="*/ 56 w 96"/>
                <a:gd name="T7" fmla="*/ 44 h 114"/>
                <a:gd name="T8" fmla="*/ 40 w 96"/>
                <a:gd name="T9" fmla="*/ 44 h 114"/>
                <a:gd name="T10" fmla="*/ 32 w 96"/>
                <a:gd name="T11" fmla="*/ 44 h 114"/>
                <a:gd name="T12" fmla="*/ 32 w 96"/>
                <a:gd name="T13" fmla="*/ 53 h 114"/>
                <a:gd name="T14" fmla="*/ 24 w 96"/>
                <a:gd name="T15" fmla="*/ 53 h 114"/>
                <a:gd name="T16" fmla="*/ 8 w 96"/>
                <a:gd name="T17" fmla="*/ 62 h 114"/>
                <a:gd name="T18" fmla="*/ 0 w 96"/>
                <a:gd name="T19" fmla="*/ 79 h 114"/>
                <a:gd name="T20" fmla="*/ 0 w 96"/>
                <a:gd name="T21" fmla="*/ 88 h 114"/>
                <a:gd name="T22" fmla="*/ 0 w 96"/>
                <a:gd name="T23" fmla="*/ 97 h 114"/>
                <a:gd name="T24" fmla="*/ 0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96" y="0"/>
                  </a:moveTo>
                  <a:lnTo>
                    <a:pt x="72" y="35"/>
                  </a:lnTo>
                  <a:lnTo>
                    <a:pt x="64" y="44"/>
                  </a:lnTo>
                  <a:lnTo>
                    <a:pt x="56" y="44"/>
                  </a:lnTo>
                  <a:lnTo>
                    <a:pt x="40" y="44"/>
                  </a:lnTo>
                  <a:lnTo>
                    <a:pt x="32" y="44"/>
                  </a:lnTo>
                  <a:lnTo>
                    <a:pt x="32" y="53"/>
                  </a:lnTo>
                  <a:lnTo>
                    <a:pt x="24" y="53"/>
                  </a:lnTo>
                  <a:lnTo>
                    <a:pt x="8" y="62"/>
                  </a:lnTo>
                  <a:lnTo>
                    <a:pt x="0" y="79"/>
                  </a:lnTo>
                  <a:lnTo>
                    <a:pt x="0" y="88"/>
                  </a:lnTo>
                  <a:lnTo>
                    <a:pt x="0" y="97"/>
                  </a:lnTo>
                  <a:lnTo>
                    <a:pt x="0"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94" name="Freeform 1048"/>
            <p:cNvSpPr>
              <a:spLocks/>
            </p:cNvSpPr>
            <p:nvPr/>
          </p:nvSpPr>
          <p:spPr bwMode="auto">
            <a:xfrm>
              <a:off x="2803" y="3270"/>
              <a:ext cx="48" cy="132"/>
            </a:xfrm>
            <a:custGeom>
              <a:avLst/>
              <a:gdLst>
                <a:gd name="T0" fmla="*/ 0 w 48"/>
                <a:gd name="T1" fmla="*/ 0 h 132"/>
                <a:gd name="T2" fmla="*/ 0 w 48"/>
                <a:gd name="T3" fmla="*/ 9 h 132"/>
                <a:gd name="T4" fmla="*/ 0 w 48"/>
                <a:gd name="T5" fmla="*/ 18 h 132"/>
                <a:gd name="T6" fmla="*/ 0 w 48"/>
                <a:gd name="T7" fmla="*/ 35 h 132"/>
                <a:gd name="T8" fmla="*/ 0 w 48"/>
                <a:gd name="T9" fmla="*/ 44 h 132"/>
                <a:gd name="T10" fmla="*/ 16 w 48"/>
                <a:gd name="T11" fmla="*/ 53 h 132"/>
                <a:gd name="T12" fmla="*/ 24 w 48"/>
                <a:gd name="T13" fmla="*/ 70 h 132"/>
                <a:gd name="T14" fmla="*/ 24 w 48"/>
                <a:gd name="T15" fmla="*/ 79 h 132"/>
                <a:gd name="T16" fmla="*/ 32 w 48"/>
                <a:gd name="T17" fmla="*/ 88 h 132"/>
                <a:gd name="T18" fmla="*/ 32 w 48"/>
                <a:gd name="T19" fmla="*/ 105 h 132"/>
                <a:gd name="T20" fmla="*/ 48 w 48"/>
                <a:gd name="T21" fmla="*/ 105 h 132"/>
                <a:gd name="T22" fmla="*/ 48 w 48"/>
                <a:gd name="T23" fmla="*/ 114 h 132"/>
                <a:gd name="T24" fmla="*/ 48 w 48"/>
                <a:gd name="T25" fmla="*/ 123 h 132"/>
                <a:gd name="T26" fmla="*/ 48 w 48"/>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8"/>
                <a:gd name="T43" fmla="*/ 0 h 132"/>
                <a:gd name="T44" fmla="*/ 48 w 48"/>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8" h="132">
                  <a:moveTo>
                    <a:pt x="0" y="0"/>
                  </a:moveTo>
                  <a:lnTo>
                    <a:pt x="0" y="9"/>
                  </a:lnTo>
                  <a:lnTo>
                    <a:pt x="0" y="18"/>
                  </a:lnTo>
                  <a:lnTo>
                    <a:pt x="0" y="35"/>
                  </a:lnTo>
                  <a:lnTo>
                    <a:pt x="0" y="44"/>
                  </a:lnTo>
                  <a:lnTo>
                    <a:pt x="16" y="53"/>
                  </a:lnTo>
                  <a:lnTo>
                    <a:pt x="24" y="70"/>
                  </a:lnTo>
                  <a:lnTo>
                    <a:pt x="24" y="79"/>
                  </a:lnTo>
                  <a:lnTo>
                    <a:pt x="32" y="88"/>
                  </a:lnTo>
                  <a:lnTo>
                    <a:pt x="32" y="105"/>
                  </a:lnTo>
                  <a:lnTo>
                    <a:pt x="48" y="105"/>
                  </a:lnTo>
                  <a:lnTo>
                    <a:pt x="48" y="114"/>
                  </a:lnTo>
                  <a:lnTo>
                    <a:pt x="48" y="123"/>
                  </a:lnTo>
                  <a:lnTo>
                    <a:pt x="48"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95" name="Freeform 1049"/>
            <p:cNvSpPr>
              <a:spLocks/>
            </p:cNvSpPr>
            <p:nvPr/>
          </p:nvSpPr>
          <p:spPr bwMode="auto">
            <a:xfrm>
              <a:off x="2851" y="3305"/>
              <a:ext cx="40" cy="88"/>
            </a:xfrm>
            <a:custGeom>
              <a:avLst/>
              <a:gdLst>
                <a:gd name="T0" fmla="*/ 40 w 40"/>
                <a:gd name="T1" fmla="*/ 0 h 88"/>
                <a:gd name="T2" fmla="*/ 40 w 40"/>
                <a:gd name="T3" fmla="*/ 26 h 88"/>
                <a:gd name="T4" fmla="*/ 32 w 40"/>
                <a:gd name="T5" fmla="*/ 35 h 88"/>
                <a:gd name="T6" fmla="*/ 24 w 40"/>
                <a:gd name="T7" fmla="*/ 44 h 88"/>
                <a:gd name="T8" fmla="*/ 8 w 40"/>
                <a:gd name="T9" fmla="*/ 44 h 88"/>
                <a:gd name="T10" fmla="*/ 8 w 40"/>
                <a:gd name="T11" fmla="*/ 62 h 88"/>
                <a:gd name="T12" fmla="*/ 0 w 40"/>
                <a:gd name="T13" fmla="*/ 62 h 88"/>
                <a:gd name="T14" fmla="*/ 0 w 40"/>
                <a:gd name="T15" fmla="*/ 70 h 88"/>
                <a:gd name="T16" fmla="*/ 0 w 40"/>
                <a:gd name="T17" fmla="*/ 79 h 88"/>
                <a:gd name="T18" fmla="*/ 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40" y="0"/>
                  </a:moveTo>
                  <a:lnTo>
                    <a:pt x="40" y="26"/>
                  </a:lnTo>
                  <a:lnTo>
                    <a:pt x="32" y="35"/>
                  </a:lnTo>
                  <a:lnTo>
                    <a:pt x="24" y="44"/>
                  </a:lnTo>
                  <a:lnTo>
                    <a:pt x="8" y="44"/>
                  </a:lnTo>
                  <a:lnTo>
                    <a:pt x="8" y="62"/>
                  </a:lnTo>
                  <a:lnTo>
                    <a:pt x="0" y="62"/>
                  </a:lnTo>
                  <a:lnTo>
                    <a:pt x="0" y="70"/>
                  </a:lnTo>
                  <a:lnTo>
                    <a:pt x="0" y="79"/>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96" name="Freeform 1050"/>
            <p:cNvSpPr>
              <a:spLocks/>
            </p:cNvSpPr>
            <p:nvPr/>
          </p:nvSpPr>
          <p:spPr bwMode="auto">
            <a:xfrm>
              <a:off x="2867" y="3279"/>
              <a:ext cx="64" cy="140"/>
            </a:xfrm>
            <a:custGeom>
              <a:avLst/>
              <a:gdLst>
                <a:gd name="T0" fmla="*/ 64 w 64"/>
                <a:gd name="T1" fmla="*/ 0 h 140"/>
                <a:gd name="T2" fmla="*/ 56 w 64"/>
                <a:gd name="T3" fmla="*/ 61 h 140"/>
                <a:gd name="T4" fmla="*/ 48 w 64"/>
                <a:gd name="T5" fmla="*/ 70 h 140"/>
                <a:gd name="T6" fmla="*/ 32 w 64"/>
                <a:gd name="T7" fmla="*/ 79 h 140"/>
                <a:gd name="T8" fmla="*/ 32 w 64"/>
                <a:gd name="T9" fmla="*/ 105 h 140"/>
                <a:gd name="T10" fmla="*/ 24 w 64"/>
                <a:gd name="T11" fmla="*/ 114 h 140"/>
                <a:gd name="T12" fmla="*/ 24 w 64"/>
                <a:gd name="T13" fmla="*/ 123 h 140"/>
                <a:gd name="T14" fmla="*/ 16 w 64"/>
                <a:gd name="T15" fmla="*/ 123 h 140"/>
                <a:gd name="T16" fmla="*/ 0 w 64"/>
                <a:gd name="T17" fmla="*/ 123 h 140"/>
                <a:gd name="T18" fmla="*/ 0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64" y="0"/>
                  </a:moveTo>
                  <a:lnTo>
                    <a:pt x="56" y="61"/>
                  </a:lnTo>
                  <a:lnTo>
                    <a:pt x="48" y="70"/>
                  </a:lnTo>
                  <a:lnTo>
                    <a:pt x="32" y="79"/>
                  </a:lnTo>
                  <a:lnTo>
                    <a:pt x="32" y="105"/>
                  </a:lnTo>
                  <a:lnTo>
                    <a:pt x="24" y="114"/>
                  </a:lnTo>
                  <a:lnTo>
                    <a:pt x="24" y="123"/>
                  </a:lnTo>
                  <a:lnTo>
                    <a:pt x="16" y="123"/>
                  </a:lnTo>
                  <a:lnTo>
                    <a:pt x="0" y="123"/>
                  </a:lnTo>
                  <a:lnTo>
                    <a:pt x="0"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97" name="Freeform 1051"/>
            <p:cNvSpPr>
              <a:spLocks/>
            </p:cNvSpPr>
            <p:nvPr/>
          </p:nvSpPr>
          <p:spPr bwMode="auto">
            <a:xfrm>
              <a:off x="2883" y="3226"/>
              <a:ext cx="104" cy="193"/>
            </a:xfrm>
            <a:custGeom>
              <a:avLst/>
              <a:gdLst>
                <a:gd name="T0" fmla="*/ 0 w 104"/>
                <a:gd name="T1" fmla="*/ 0 h 193"/>
                <a:gd name="T2" fmla="*/ 16 w 104"/>
                <a:gd name="T3" fmla="*/ 18 h 193"/>
                <a:gd name="T4" fmla="*/ 32 w 104"/>
                <a:gd name="T5" fmla="*/ 35 h 193"/>
                <a:gd name="T6" fmla="*/ 40 w 104"/>
                <a:gd name="T7" fmla="*/ 44 h 193"/>
                <a:gd name="T8" fmla="*/ 40 w 104"/>
                <a:gd name="T9" fmla="*/ 53 h 193"/>
                <a:gd name="T10" fmla="*/ 48 w 104"/>
                <a:gd name="T11" fmla="*/ 53 h 193"/>
                <a:gd name="T12" fmla="*/ 48 w 104"/>
                <a:gd name="T13" fmla="*/ 62 h 193"/>
                <a:gd name="T14" fmla="*/ 56 w 104"/>
                <a:gd name="T15" fmla="*/ 62 h 193"/>
                <a:gd name="T16" fmla="*/ 72 w 104"/>
                <a:gd name="T17" fmla="*/ 79 h 193"/>
                <a:gd name="T18" fmla="*/ 72 w 104"/>
                <a:gd name="T19" fmla="*/ 88 h 193"/>
                <a:gd name="T20" fmla="*/ 80 w 104"/>
                <a:gd name="T21" fmla="*/ 88 h 193"/>
                <a:gd name="T22" fmla="*/ 80 w 104"/>
                <a:gd name="T23" fmla="*/ 97 h 193"/>
                <a:gd name="T24" fmla="*/ 88 w 104"/>
                <a:gd name="T25" fmla="*/ 97 h 193"/>
                <a:gd name="T26" fmla="*/ 88 w 104"/>
                <a:gd name="T27" fmla="*/ 114 h 193"/>
                <a:gd name="T28" fmla="*/ 88 w 104"/>
                <a:gd name="T29" fmla="*/ 123 h 193"/>
                <a:gd name="T30" fmla="*/ 104 w 104"/>
                <a:gd name="T31" fmla="*/ 132 h 193"/>
                <a:gd name="T32" fmla="*/ 104 w 104"/>
                <a:gd name="T33" fmla="*/ 149 h 193"/>
                <a:gd name="T34" fmla="*/ 104 w 104"/>
                <a:gd name="T35" fmla="*/ 158 h 193"/>
                <a:gd name="T36" fmla="*/ 104 w 104"/>
                <a:gd name="T37" fmla="*/ 167 h 193"/>
                <a:gd name="T38" fmla="*/ 104 w 104"/>
                <a:gd name="T39" fmla="*/ 176 h 193"/>
                <a:gd name="T40" fmla="*/ 104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0" y="0"/>
                  </a:moveTo>
                  <a:lnTo>
                    <a:pt x="16" y="18"/>
                  </a:lnTo>
                  <a:lnTo>
                    <a:pt x="32" y="35"/>
                  </a:lnTo>
                  <a:lnTo>
                    <a:pt x="40" y="44"/>
                  </a:lnTo>
                  <a:lnTo>
                    <a:pt x="40" y="53"/>
                  </a:lnTo>
                  <a:lnTo>
                    <a:pt x="48" y="53"/>
                  </a:lnTo>
                  <a:lnTo>
                    <a:pt x="48" y="62"/>
                  </a:lnTo>
                  <a:lnTo>
                    <a:pt x="56" y="62"/>
                  </a:lnTo>
                  <a:lnTo>
                    <a:pt x="72" y="79"/>
                  </a:lnTo>
                  <a:lnTo>
                    <a:pt x="72" y="88"/>
                  </a:lnTo>
                  <a:lnTo>
                    <a:pt x="80" y="88"/>
                  </a:lnTo>
                  <a:lnTo>
                    <a:pt x="80" y="97"/>
                  </a:lnTo>
                  <a:lnTo>
                    <a:pt x="88" y="97"/>
                  </a:lnTo>
                  <a:lnTo>
                    <a:pt x="88" y="114"/>
                  </a:lnTo>
                  <a:lnTo>
                    <a:pt x="88" y="123"/>
                  </a:lnTo>
                  <a:lnTo>
                    <a:pt x="104" y="132"/>
                  </a:lnTo>
                  <a:lnTo>
                    <a:pt x="104" y="149"/>
                  </a:lnTo>
                  <a:lnTo>
                    <a:pt x="104" y="158"/>
                  </a:lnTo>
                  <a:lnTo>
                    <a:pt x="104" y="167"/>
                  </a:lnTo>
                  <a:lnTo>
                    <a:pt x="104" y="176"/>
                  </a:lnTo>
                  <a:lnTo>
                    <a:pt x="104"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98" name="Freeform 1052"/>
            <p:cNvSpPr>
              <a:spLocks/>
            </p:cNvSpPr>
            <p:nvPr/>
          </p:nvSpPr>
          <p:spPr bwMode="auto">
            <a:xfrm>
              <a:off x="2779" y="3305"/>
              <a:ext cx="16" cy="106"/>
            </a:xfrm>
            <a:custGeom>
              <a:avLst/>
              <a:gdLst>
                <a:gd name="T0" fmla="*/ 8 w 16"/>
                <a:gd name="T1" fmla="*/ 0 h 106"/>
                <a:gd name="T2" fmla="*/ 8 w 16"/>
                <a:gd name="T3" fmla="*/ 9 h 106"/>
                <a:gd name="T4" fmla="*/ 8 w 16"/>
                <a:gd name="T5" fmla="*/ 26 h 106"/>
                <a:gd name="T6" fmla="*/ 8 w 16"/>
                <a:gd name="T7" fmla="*/ 35 h 106"/>
                <a:gd name="T8" fmla="*/ 16 w 16"/>
                <a:gd name="T9" fmla="*/ 35 h 106"/>
                <a:gd name="T10" fmla="*/ 16 w 16"/>
                <a:gd name="T11" fmla="*/ 44 h 106"/>
                <a:gd name="T12" fmla="*/ 16 w 16"/>
                <a:gd name="T13" fmla="*/ 62 h 106"/>
                <a:gd name="T14" fmla="*/ 8 w 16"/>
                <a:gd name="T15" fmla="*/ 70 h 106"/>
                <a:gd name="T16" fmla="*/ 8 w 16"/>
                <a:gd name="T17" fmla="*/ 79 h 106"/>
                <a:gd name="T18" fmla="*/ 0 w 16"/>
                <a:gd name="T19" fmla="*/ 88 h 106"/>
                <a:gd name="T20" fmla="*/ 0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16" y="35"/>
                  </a:lnTo>
                  <a:lnTo>
                    <a:pt x="16" y="44"/>
                  </a:lnTo>
                  <a:lnTo>
                    <a:pt x="16" y="62"/>
                  </a:lnTo>
                  <a:lnTo>
                    <a:pt x="8" y="70"/>
                  </a:lnTo>
                  <a:lnTo>
                    <a:pt x="8" y="79"/>
                  </a:lnTo>
                  <a:lnTo>
                    <a:pt x="0" y="88"/>
                  </a:lnTo>
                  <a:lnTo>
                    <a:pt x="0"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99" name="Freeform 1053"/>
            <p:cNvSpPr>
              <a:spLocks/>
            </p:cNvSpPr>
            <p:nvPr/>
          </p:nvSpPr>
          <p:spPr bwMode="auto">
            <a:xfrm>
              <a:off x="2803" y="3375"/>
              <a:ext cx="16" cy="62"/>
            </a:xfrm>
            <a:custGeom>
              <a:avLst/>
              <a:gdLst>
                <a:gd name="T0" fmla="*/ 0 w 16"/>
                <a:gd name="T1" fmla="*/ 0 h 62"/>
                <a:gd name="T2" fmla="*/ 16 w 16"/>
                <a:gd name="T3" fmla="*/ 9 h 62"/>
                <a:gd name="T4" fmla="*/ 16 w 16"/>
                <a:gd name="T5" fmla="*/ 18 h 62"/>
                <a:gd name="T6" fmla="*/ 16 w 16"/>
                <a:gd name="T7" fmla="*/ 27 h 62"/>
                <a:gd name="T8" fmla="*/ 16 w 16"/>
                <a:gd name="T9" fmla="*/ 44 h 62"/>
                <a:gd name="T10" fmla="*/ 16 w 16"/>
                <a:gd name="T11" fmla="*/ 53 h 62"/>
                <a:gd name="T12" fmla="*/ 16 w 16"/>
                <a:gd name="T13" fmla="*/ 62 h 62"/>
                <a:gd name="T14" fmla="*/ 0 60000 65536"/>
                <a:gd name="T15" fmla="*/ 0 60000 65536"/>
                <a:gd name="T16" fmla="*/ 0 60000 65536"/>
                <a:gd name="T17" fmla="*/ 0 60000 65536"/>
                <a:gd name="T18" fmla="*/ 0 60000 65536"/>
                <a:gd name="T19" fmla="*/ 0 60000 65536"/>
                <a:gd name="T20" fmla="*/ 0 60000 65536"/>
                <a:gd name="T21" fmla="*/ 0 w 16"/>
                <a:gd name="T22" fmla="*/ 0 h 62"/>
                <a:gd name="T23" fmla="*/ 16 w 16"/>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2">
                  <a:moveTo>
                    <a:pt x="0" y="0"/>
                  </a:moveTo>
                  <a:lnTo>
                    <a:pt x="16" y="9"/>
                  </a:lnTo>
                  <a:lnTo>
                    <a:pt x="16" y="18"/>
                  </a:lnTo>
                  <a:lnTo>
                    <a:pt x="16" y="27"/>
                  </a:lnTo>
                  <a:lnTo>
                    <a:pt x="16" y="44"/>
                  </a:lnTo>
                  <a:lnTo>
                    <a:pt x="16" y="53"/>
                  </a:lnTo>
                  <a:lnTo>
                    <a:pt x="16"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00" name="Freeform 1054"/>
            <p:cNvSpPr>
              <a:spLocks/>
            </p:cNvSpPr>
            <p:nvPr/>
          </p:nvSpPr>
          <p:spPr bwMode="auto">
            <a:xfrm>
              <a:off x="2731" y="3340"/>
              <a:ext cx="40" cy="79"/>
            </a:xfrm>
            <a:custGeom>
              <a:avLst/>
              <a:gdLst>
                <a:gd name="T0" fmla="*/ 32 w 40"/>
                <a:gd name="T1" fmla="*/ 0 h 79"/>
                <a:gd name="T2" fmla="*/ 40 w 40"/>
                <a:gd name="T3" fmla="*/ 9 h 79"/>
                <a:gd name="T4" fmla="*/ 32 w 40"/>
                <a:gd name="T5" fmla="*/ 18 h 79"/>
                <a:gd name="T6" fmla="*/ 32 w 40"/>
                <a:gd name="T7" fmla="*/ 35 h 79"/>
                <a:gd name="T8" fmla="*/ 24 w 40"/>
                <a:gd name="T9" fmla="*/ 35 h 79"/>
                <a:gd name="T10" fmla="*/ 8 w 40"/>
                <a:gd name="T11" fmla="*/ 44 h 79"/>
                <a:gd name="T12" fmla="*/ 0 w 40"/>
                <a:gd name="T13" fmla="*/ 53 h 79"/>
                <a:gd name="T14" fmla="*/ 0 w 40"/>
                <a:gd name="T15" fmla="*/ 62 h 79"/>
                <a:gd name="T16" fmla="*/ 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32" y="0"/>
                  </a:moveTo>
                  <a:lnTo>
                    <a:pt x="40" y="9"/>
                  </a:lnTo>
                  <a:lnTo>
                    <a:pt x="32" y="18"/>
                  </a:lnTo>
                  <a:lnTo>
                    <a:pt x="32" y="35"/>
                  </a:lnTo>
                  <a:lnTo>
                    <a:pt x="24" y="35"/>
                  </a:lnTo>
                  <a:lnTo>
                    <a:pt x="8" y="44"/>
                  </a:lnTo>
                  <a:lnTo>
                    <a:pt x="0" y="53"/>
                  </a:lnTo>
                  <a:lnTo>
                    <a:pt x="0" y="62"/>
                  </a:lnTo>
                  <a:lnTo>
                    <a:pt x="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01" name="Freeform 1055"/>
            <p:cNvSpPr>
              <a:spLocks/>
            </p:cNvSpPr>
            <p:nvPr/>
          </p:nvSpPr>
          <p:spPr bwMode="auto">
            <a:xfrm>
              <a:off x="2715" y="3288"/>
              <a:ext cx="56" cy="70"/>
            </a:xfrm>
            <a:custGeom>
              <a:avLst/>
              <a:gdLst>
                <a:gd name="T0" fmla="*/ 56 w 56"/>
                <a:gd name="T1" fmla="*/ 0 h 70"/>
                <a:gd name="T2" fmla="*/ 48 w 56"/>
                <a:gd name="T3" fmla="*/ 0 h 70"/>
                <a:gd name="T4" fmla="*/ 40 w 56"/>
                <a:gd name="T5" fmla="*/ 0 h 70"/>
                <a:gd name="T6" fmla="*/ 24 w 56"/>
                <a:gd name="T7" fmla="*/ 17 h 70"/>
                <a:gd name="T8" fmla="*/ 16 w 56"/>
                <a:gd name="T9" fmla="*/ 17 h 70"/>
                <a:gd name="T10" fmla="*/ 16 w 56"/>
                <a:gd name="T11" fmla="*/ 26 h 70"/>
                <a:gd name="T12" fmla="*/ 8 w 56"/>
                <a:gd name="T13" fmla="*/ 26 h 70"/>
                <a:gd name="T14" fmla="*/ 8 w 56"/>
                <a:gd name="T15" fmla="*/ 35 h 70"/>
                <a:gd name="T16" fmla="*/ 8 w 56"/>
                <a:gd name="T17" fmla="*/ 52 h 70"/>
                <a:gd name="T18" fmla="*/ 0 w 56"/>
                <a:gd name="T19" fmla="*/ 61 h 70"/>
                <a:gd name="T20" fmla="*/ 0 w 56"/>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6"/>
                <a:gd name="T34" fmla="*/ 0 h 70"/>
                <a:gd name="T35" fmla="*/ 56 w 56"/>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6" h="70">
                  <a:moveTo>
                    <a:pt x="56" y="0"/>
                  </a:moveTo>
                  <a:lnTo>
                    <a:pt x="48" y="0"/>
                  </a:lnTo>
                  <a:lnTo>
                    <a:pt x="40" y="0"/>
                  </a:lnTo>
                  <a:lnTo>
                    <a:pt x="24" y="17"/>
                  </a:lnTo>
                  <a:lnTo>
                    <a:pt x="16" y="17"/>
                  </a:lnTo>
                  <a:lnTo>
                    <a:pt x="16" y="26"/>
                  </a:lnTo>
                  <a:lnTo>
                    <a:pt x="8" y="26"/>
                  </a:lnTo>
                  <a:lnTo>
                    <a:pt x="8" y="35"/>
                  </a:lnTo>
                  <a:lnTo>
                    <a:pt x="8" y="52"/>
                  </a:lnTo>
                  <a:lnTo>
                    <a:pt x="0" y="61"/>
                  </a:lnTo>
                  <a:lnTo>
                    <a:pt x="0"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02" name="Freeform 1056"/>
            <p:cNvSpPr>
              <a:spLocks/>
            </p:cNvSpPr>
            <p:nvPr/>
          </p:nvSpPr>
          <p:spPr bwMode="auto">
            <a:xfrm>
              <a:off x="2979" y="3331"/>
              <a:ext cx="72" cy="80"/>
            </a:xfrm>
            <a:custGeom>
              <a:avLst/>
              <a:gdLst>
                <a:gd name="T0" fmla="*/ 0 w 72"/>
                <a:gd name="T1" fmla="*/ 0 h 80"/>
                <a:gd name="T2" fmla="*/ 0 w 72"/>
                <a:gd name="T3" fmla="*/ 9 h 80"/>
                <a:gd name="T4" fmla="*/ 8 w 72"/>
                <a:gd name="T5" fmla="*/ 9 h 80"/>
                <a:gd name="T6" fmla="*/ 16 w 72"/>
                <a:gd name="T7" fmla="*/ 9 h 80"/>
                <a:gd name="T8" fmla="*/ 32 w 72"/>
                <a:gd name="T9" fmla="*/ 18 h 80"/>
                <a:gd name="T10" fmla="*/ 40 w 72"/>
                <a:gd name="T11" fmla="*/ 36 h 80"/>
                <a:gd name="T12" fmla="*/ 48 w 72"/>
                <a:gd name="T13" fmla="*/ 44 h 80"/>
                <a:gd name="T14" fmla="*/ 64 w 72"/>
                <a:gd name="T15" fmla="*/ 53 h 80"/>
                <a:gd name="T16" fmla="*/ 64 w 72"/>
                <a:gd name="T17" fmla="*/ 62 h 80"/>
                <a:gd name="T18" fmla="*/ 64 w 72"/>
                <a:gd name="T19" fmla="*/ 80 h 80"/>
                <a:gd name="T20" fmla="*/ 72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0" y="0"/>
                  </a:moveTo>
                  <a:lnTo>
                    <a:pt x="0" y="9"/>
                  </a:lnTo>
                  <a:lnTo>
                    <a:pt x="8" y="9"/>
                  </a:lnTo>
                  <a:lnTo>
                    <a:pt x="16" y="9"/>
                  </a:lnTo>
                  <a:lnTo>
                    <a:pt x="32" y="18"/>
                  </a:lnTo>
                  <a:lnTo>
                    <a:pt x="40" y="36"/>
                  </a:lnTo>
                  <a:lnTo>
                    <a:pt x="48" y="44"/>
                  </a:lnTo>
                  <a:lnTo>
                    <a:pt x="64" y="53"/>
                  </a:lnTo>
                  <a:lnTo>
                    <a:pt x="64" y="62"/>
                  </a:lnTo>
                  <a:lnTo>
                    <a:pt x="64" y="80"/>
                  </a:lnTo>
                  <a:lnTo>
                    <a:pt x="72"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03" name="Freeform 1057"/>
            <p:cNvSpPr>
              <a:spLocks/>
            </p:cNvSpPr>
            <p:nvPr/>
          </p:nvSpPr>
          <p:spPr bwMode="auto">
            <a:xfrm>
              <a:off x="2931" y="3323"/>
              <a:ext cx="40" cy="105"/>
            </a:xfrm>
            <a:custGeom>
              <a:avLst/>
              <a:gdLst>
                <a:gd name="T0" fmla="*/ 40 w 40"/>
                <a:gd name="T1" fmla="*/ 0 h 105"/>
                <a:gd name="T2" fmla="*/ 32 w 40"/>
                <a:gd name="T3" fmla="*/ 17 h 105"/>
                <a:gd name="T4" fmla="*/ 32 w 40"/>
                <a:gd name="T5" fmla="*/ 26 h 105"/>
                <a:gd name="T6" fmla="*/ 32 w 40"/>
                <a:gd name="T7" fmla="*/ 35 h 105"/>
                <a:gd name="T8" fmla="*/ 24 w 40"/>
                <a:gd name="T9" fmla="*/ 35 h 105"/>
                <a:gd name="T10" fmla="*/ 24 w 40"/>
                <a:gd name="T11" fmla="*/ 52 h 105"/>
                <a:gd name="T12" fmla="*/ 8 w 40"/>
                <a:gd name="T13" fmla="*/ 61 h 105"/>
                <a:gd name="T14" fmla="*/ 0 w 40"/>
                <a:gd name="T15" fmla="*/ 70 h 105"/>
                <a:gd name="T16" fmla="*/ 0 w 40"/>
                <a:gd name="T17" fmla="*/ 79 h 105"/>
                <a:gd name="T18" fmla="*/ 0 w 40"/>
                <a:gd name="T19" fmla="*/ 96 h 105"/>
                <a:gd name="T20" fmla="*/ 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40" y="0"/>
                  </a:moveTo>
                  <a:lnTo>
                    <a:pt x="32" y="17"/>
                  </a:lnTo>
                  <a:lnTo>
                    <a:pt x="32" y="26"/>
                  </a:lnTo>
                  <a:lnTo>
                    <a:pt x="32" y="35"/>
                  </a:lnTo>
                  <a:lnTo>
                    <a:pt x="24" y="35"/>
                  </a:lnTo>
                  <a:lnTo>
                    <a:pt x="24" y="52"/>
                  </a:lnTo>
                  <a:lnTo>
                    <a:pt x="8" y="61"/>
                  </a:lnTo>
                  <a:lnTo>
                    <a:pt x="0" y="70"/>
                  </a:lnTo>
                  <a:lnTo>
                    <a:pt x="0" y="79"/>
                  </a:lnTo>
                  <a:lnTo>
                    <a:pt x="0" y="96"/>
                  </a:lnTo>
                  <a:lnTo>
                    <a:pt x="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04" name="Freeform 1058"/>
            <p:cNvSpPr>
              <a:spLocks/>
            </p:cNvSpPr>
            <p:nvPr/>
          </p:nvSpPr>
          <p:spPr bwMode="auto">
            <a:xfrm>
              <a:off x="2995" y="3411"/>
              <a:ext cx="48" cy="70"/>
            </a:xfrm>
            <a:custGeom>
              <a:avLst/>
              <a:gdLst>
                <a:gd name="T0" fmla="*/ 0 w 48"/>
                <a:gd name="T1" fmla="*/ 0 h 70"/>
                <a:gd name="T2" fmla="*/ 0 w 48"/>
                <a:gd name="T3" fmla="*/ 8 h 70"/>
                <a:gd name="T4" fmla="*/ 16 w 48"/>
                <a:gd name="T5" fmla="*/ 8 h 70"/>
                <a:gd name="T6" fmla="*/ 24 w 48"/>
                <a:gd name="T7" fmla="*/ 17 h 70"/>
                <a:gd name="T8" fmla="*/ 32 w 48"/>
                <a:gd name="T9" fmla="*/ 17 h 70"/>
                <a:gd name="T10" fmla="*/ 32 w 48"/>
                <a:gd name="T11" fmla="*/ 35 h 70"/>
                <a:gd name="T12" fmla="*/ 48 w 48"/>
                <a:gd name="T13" fmla="*/ 44 h 70"/>
                <a:gd name="T14" fmla="*/ 48 w 48"/>
                <a:gd name="T15" fmla="*/ 52 h 70"/>
                <a:gd name="T16" fmla="*/ 48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0" y="0"/>
                  </a:moveTo>
                  <a:lnTo>
                    <a:pt x="0" y="8"/>
                  </a:lnTo>
                  <a:lnTo>
                    <a:pt x="16" y="8"/>
                  </a:lnTo>
                  <a:lnTo>
                    <a:pt x="24" y="17"/>
                  </a:lnTo>
                  <a:lnTo>
                    <a:pt x="32" y="17"/>
                  </a:lnTo>
                  <a:lnTo>
                    <a:pt x="32" y="35"/>
                  </a:lnTo>
                  <a:lnTo>
                    <a:pt x="48" y="44"/>
                  </a:lnTo>
                  <a:lnTo>
                    <a:pt x="48" y="52"/>
                  </a:lnTo>
                  <a:lnTo>
                    <a:pt x="48"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05" name="Freeform 1059"/>
            <p:cNvSpPr>
              <a:spLocks/>
            </p:cNvSpPr>
            <p:nvPr/>
          </p:nvSpPr>
          <p:spPr bwMode="auto">
            <a:xfrm>
              <a:off x="2907" y="3419"/>
              <a:ext cx="24" cy="71"/>
            </a:xfrm>
            <a:custGeom>
              <a:avLst/>
              <a:gdLst>
                <a:gd name="T0" fmla="*/ 0 w 24"/>
                <a:gd name="T1" fmla="*/ 0 h 71"/>
                <a:gd name="T2" fmla="*/ 0 w 24"/>
                <a:gd name="T3" fmla="*/ 9 h 71"/>
                <a:gd name="T4" fmla="*/ 8 w 24"/>
                <a:gd name="T5" fmla="*/ 27 h 71"/>
                <a:gd name="T6" fmla="*/ 16 w 24"/>
                <a:gd name="T7" fmla="*/ 36 h 71"/>
                <a:gd name="T8" fmla="*/ 16 w 24"/>
                <a:gd name="T9" fmla="*/ 44 h 71"/>
                <a:gd name="T10" fmla="*/ 16 w 24"/>
                <a:gd name="T11" fmla="*/ 62 h 71"/>
                <a:gd name="T12" fmla="*/ 24 w 24"/>
                <a:gd name="T13" fmla="*/ 62 h 71"/>
                <a:gd name="T14" fmla="*/ 24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0" y="0"/>
                  </a:moveTo>
                  <a:lnTo>
                    <a:pt x="0" y="9"/>
                  </a:lnTo>
                  <a:lnTo>
                    <a:pt x="8" y="27"/>
                  </a:lnTo>
                  <a:lnTo>
                    <a:pt x="16" y="36"/>
                  </a:lnTo>
                  <a:lnTo>
                    <a:pt x="16" y="44"/>
                  </a:lnTo>
                  <a:lnTo>
                    <a:pt x="16" y="62"/>
                  </a:lnTo>
                  <a:lnTo>
                    <a:pt x="24" y="62"/>
                  </a:lnTo>
                  <a:lnTo>
                    <a:pt x="24"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06" name="Freeform 1060"/>
            <p:cNvSpPr>
              <a:spLocks/>
            </p:cNvSpPr>
            <p:nvPr/>
          </p:nvSpPr>
          <p:spPr bwMode="auto">
            <a:xfrm>
              <a:off x="2779" y="3419"/>
              <a:ext cx="48" cy="71"/>
            </a:xfrm>
            <a:custGeom>
              <a:avLst/>
              <a:gdLst>
                <a:gd name="T0" fmla="*/ 48 w 48"/>
                <a:gd name="T1" fmla="*/ 0 h 71"/>
                <a:gd name="T2" fmla="*/ 40 w 48"/>
                <a:gd name="T3" fmla="*/ 9 h 71"/>
                <a:gd name="T4" fmla="*/ 32 w 48"/>
                <a:gd name="T5" fmla="*/ 27 h 71"/>
                <a:gd name="T6" fmla="*/ 16 w 48"/>
                <a:gd name="T7" fmla="*/ 36 h 71"/>
                <a:gd name="T8" fmla="*/ 8 w 48"/>
                <a:gd name="T9" fmla="*/ 44 h 71"/>
                <a:gd name="T10" fmla="*/ 0 w 48"/>
                <a:gd name="T11" fmla="*/ 44 h 71"/>
                <a:gd name="T12" fmla="*/ 0 w 48"/>
                <a:gd name="T13" fmla="*/ 62 h 71"/>
                <a:gd name="T14" fmla="*/ 0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48" y="0"/>
                  </a:moveTo>
                  <a:lnTo>
                    <a:pt x="40" y="9"/>
                  </a:lnTo>
                  <a:lnTo>
                    <a:pt x="32" y="27"/>
                  </a:lnTo>
                  <a:lnTo>
                    <a:pt x="16" y="36"/>
                  </a:lnTo>
                  <a:lnTo>
                    <a:pt x="8" y="44"/>
                  </a:lnTo>
                  <a:lnTo>
                    <a:pt x="0" y="44"/>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07" name="Freeform 1061"/>
            <p:cNvSpPr>
              <a:spLocks/>
            </p:cNvSpPr>
            <p:nvPr/>
          </p:nvSpPr>
          <p:spPr bwMode="auto">
            <a:xfrm>
              <a:off x="2787" y="3367"/>
              <a:ext cx="72" cy="123"/>
            </a:xfrm>
            <a:custGeom>
              <a:avLst/>
              <a:gdLst>
                <a:gd name="T0" fmla="*/ 8 w 72"/>
                <a:gd name="T1" fmla="*/ 0 h 123"/>
                <a:gd name="T2" fmla="*/ 0 w 72"/>
                <a:gd name="T3" fmla="*/ 8 h 123"/>
                <a:gd name="T4" fmla="*/ 8 w 72"/>
                <a:gd name="T5" fmla="*/ 17 h 123"/>
                <a:gd name="T6" fmla="*/ 8 w 72"/>
                <a:gd name="T7" fmla="*/ 26 h 123"/>
                <a:gd name="T8" fmla="*/ 24 w 72"/>
                <a:gd name="T9" fmla="*/ 44 h 123"/>
                <a:gd name="T10" fmla="*/ 32 w 72"/>
                <a:gd name="T11" fmla="*/ 52 h 123"/>
                <a:gd name="T12" fmla="*/ 40 w 72"/>
                <a:gd name="T13" fmla="*/ 61 h 123"/>
                <a:gd name="T14" fmla="*/ 56 w 72"/>
                <a:gd name="T15" fmla="*/ 79 h 123"/>
                <a:gd name="T16" fmla="*/ 64 w 72"/>
                <a:gd name="T17" fmla="*/ 88 h 123"/>
                <a:gd name="T18" fmla="*/ 72 w 72"/>
                <a:gd name="T19" fmla="*/ 96 h 123"/>
                <a:gd name="T20" fmla="*/ 72 w 72"/>
                <a:gd name="T21" fmla="*/ 114 h 123"/>
                <a:gd name="T22" fmla="*/ 72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8" y="0"/>
                  </a:moveTo>
                  <a:lnTo>
                    <a:pt x="0" y="8"/>
                  </a:lnTo>
                  <a:lnTo>
                    <a:pt x="8" y="17"/>
                  </a:lnTo>
                  <a:lnTo>
                    <a:pt x="8" y="26"/>
                  </a:lnTo>
                  <a:lnTo>
                    <a:pt x="24" y="44"/>
                  </a:lnTo>
                  <a:lnTo>
                    <a:pt x="32" y="52"/>
                  </a:lnTo>
                  <a:lnTo>
                    <a:pt x="40" y="61"/>
                  </a:lnTo>
                  <a:lnTo>
                    <a:pt x="56" y="79"/>
                  </a:lnTo>
                  <a:lnTo>
                    <a:pt x="64" y="88"/>
                  </a:lnTo>
                  <a:lnTo>
                    <a:pt x="72" y="96"/>
                  </a:lnTo>
                  <a:lnTo>
                    <a:pt x="72" y="114"/>
                  </a:lnTo>
                  <a:lnTo>
                    <a:pt x="72"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08" name="Freeform 1062"/>
            <p:cNvSpPr>
              <a:spLocks/>
            </p:cNvSpPr>
            <p:nvPr/>
          </p:nvSpPr>
          <p:spPr bwMode="auto">
            <a:xfrm>
              <a:off x="2731" y="3331"/>
              <a:ext cx="16" cy="115"/>
            </a:xfrm>
            <a:custGeom>
              <a:avLst/>
              <a:gdLst>
                <a:gd name="T0" fmla="*/ 0 w 16"/>
                <a:gd name="T1" fmla="*/ 0 h 115"/>
                <a:gd name="T2" fmla="*/ 16 w 16"/>
                <a:gd name="T3" fmla="*/ 18 h 115"/>
                <a:gd name="T4" fmla="*/ 16 w 16"/>
                <a:gd name="T5" fmla="*/ 36 h 115"/>
                <a:gd name="T6" fmla="*/ 16 w 16"/>
                <a:gd name="T7" fmla="*/ 44 h 115"/>
                <a:gd name="T8" fmla="*/ 16 w 16"/>
                <a:gd name="T9" fmla="*/ 53 h 115"/>
                <a:gd name="T10" fmla="*/ 0 w 16"/>
                <a:gd name="T11" fmla="*/ 62 h 115"/>
                <a:gd name="T12" fmla="*/ 0 w 16"/>
                <a:gd name="T13" fmla="*/ 80 h 115"/>
                <a:gd name="T14" fmla="*/ 0 w 16"/>
                <a:gd name="T15" fmla="*/ 88 h 115"/>
                <a:gd name="T16" fmla="*/ 0 w 16"/>
                <a:gd name="T17" fmla="*/ 97 h 115"/>
                <a:gd name="T18" fmla="*/ 0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0" y="0"/>
                  </a:moveTo>
                  <a:lnTo>
                    <a:pt x="16" y="18"/>
                  </a:lnTo>
                  <a:lnTo>
                    <a:pt x="16" y="36"/>
                  </a:lnTo>
                  <a:lnTo>
                    <a:pt x="16" y="44"/>
                  </a:lnTo>
                  <a:lnTo>
                    <a:pt x="16" y="53"/>
                  </a:lnTo>
                  <a:lnTo>
                    <a:pt x="0" y="62"/>
                  </a:lnTo>
                  <a:lnTo>
                    <a:pt x="0" y="80"/>
                  </a:lnTo>
                  <a:lnTo>
                    <a:pt x="0" y="88"/>
                  </a:lnTo>
                  <a:lnTo>
                    <a:pt x="0" y="97"/>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09" name="Freeform 1063"/>
            <p:cNvSpPr>
              <a:spLocks/>
            </p:cNvSpPr>
            <p:nvPr/>
          </p:nvSpPr>
          <p:spPr bwMode="auto">
            <a:xfrm>
              <a:off x="2755" y="3393"/>
              <a:ext cx="8" cy="97"/>
            </a:xfrm>
            <a:custGeom>
              <a:avLst/>
              <a:gdLst>
                <a:gd name="T0" fmla="*/ 0 w 8"/>
                <a:gd name="T1" fmla="*/ 0 h 97"/>
                <a:gd name="T2" fmla="*/ 0 w 8"/>
                <a:gd name="T3" fmla="*/ 18 h 97"/>
                <a:gd name="T4" fmla="*/ 8 w 8"/>
                <a:gd name="T5" fmla="*/ 26 h 97"/>
                <a:gd name="T6" fmla="*/ 8 w 8"/>
                <a:gd name="T7" fmla="*/ 35 h 97"/>
                <a:gd name="T8" fmla="*/ 8 w 8"/>
                <a:gd name="T9" fmla="*/ 53 h 97"/>
                <a:gd name="T10" fmla="*/ 8 w 8"/>
                <a:gd name="T11" fmla="*/ 62 h 97"/>
                <a:gd name="T12" fmla="*/ 8 w 8"/>
                <a:gd name="T13" fmla="*/ 70 h 97"/>
                <a:gd name="T14" fmla="*/ 8 w 8"/>
                <a:gd name="T15" fmla="*/ 88 h 97"/>
                <a:gd name="T16" fmla="*/ 0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0" y="0"/>
                  </a:moveTo>
                  <a:lnTo>
                    <a:pt x="0" y="18"/>
                  </a:lnTo>
                  <a:lnTo>
                    <a:pt x="8" y="26"/>
                  </a:lnTo>
                  <a:lnTo>
                    <a:pt x="8" y="35"/>
                  </a:lnTo>
                  <a:lnTo>
                    <a:pt x="8" y="53"/>
                  </a:lnTo>
                  <a:lnTo>
                    <a:pt x="8" y="62"/>
                  </a:lnTo>
                  <a:lnTo>
                    <a:pt x="8" y="70"/>
                  </a:lnTo>
                  <a:lnTo>
                    <a:pt x="8" y="88"/>
                  </a:lnTo>
                  <a:lnTo>
                    <a:pt x="0"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10" name="Freeform 1064"/>
            <p:cNvSpPr>
              <a:spLocks/>
            </p:cNvSpPr>
            <p:nvPr/>
          </p:nvSpPr>
          <p:spPr bwMode="auto">
            <a:xfrm>
              <a:off x="2691" y="3411"/>
              <a:ext cx="40" cy="70"/>
            </a:xfrm>
            <a:custGeom>
              <a:avLst/>
              <a:gdLst>
                <a:gd name="T0" fmla="*/ 40 w 40"/>
                <a:gd name="T1" fmla="*/ 0 h 70"/>
                <a:gd name="T2" fmla="*/ 32 w 40"/>
                <a:gd name="T3" fmla="*/ 8 h 70"/>
                <a:gd name="T4" fmla="*/ 32 w 40"/>
                <a:gd name="T5" fmla="*/ 17 h 70"/>
                <a:gd name="T6" fmla="*/ 24 w 40"/>
                <a:gd name="T7" fmla="*/ 35 h 70"/>
                <a:gd name="T8" fmla="*/ 16 w 40"/>
                <a:gd name="T9" fmla="*/ 35 h 70"/>
                <a:gd name="T10" fmla="*/ 16 w 40"/>
                <a:gd name="T11" fmla="*/ 44 h 70"/>
                <a:gd name="T12" fmla="*/ 0 w 40"/>
                <a:gd name="T13" fmla="*/ 44 h 70"/>
                <a:gd name="T14" fmla="*/ 0 w 40"/>
                <a:gd name="T15" fmla="*/ 52 h 70"/>
                <a:gd name="T16" fmla="*/ 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40" y="0"/>
                  </a:moveTo>
                  <a:lnTo>
                    <a:pt x="32" y="8"/>
                  </a:lnTo>
                  <a:lnTo>
                    <a:pt x="32" y="17"/>
                  </a:lnTo>
                  <a:lnTo>
                    <a:pt x="24" y="35"/>
                  </a:lnTo>
                  <a:lnTo>
                    <a:pt x="16" y="35"/>
                  </a:lnTo>
                  <a:lnTo>
                    <a:pt x="16" y="44"/>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11" name="Freeform 1065"/>
            <p:cNvSpPr>
              <a:spLocks/>
            </p:cNvSpPr>
            <p:nvPr/>
          </p:nvSpPr>
          <p:spPr bwMode="auto">
            <a:xfrm>
              <a:off x="2859" y="3419"/>
              <a:ext cx="56" cy="115"/>
            </a:xfrm>
            <a:custGeom>
              <a:avLst/>
              <a:gdLst>
                <a:gd name="T0" fmla="*/ 0 w 56"/>
                <a:gd name="T1" fmla="*/ 0 h 115"/>
                <a:gd name="T2" fmla="*/ 24 w 56"/>
                <a:gd name="T3" fmla="*/ 27 h 115"/>
                <a:gd name="T4" fmla="*/ 32 w 56"/>
                <a:gd name="T5" fmla="*/ 36 h 115"/>
                <a:gd name="T6" fmla="*/ 32 w 56"/>
                <a:gd name="T7" fmla="*/ 44 h 115"/>
                <a:gd name="T8" fmla="*/ 32 w 56"/>
                <a:gd name="T9" fmla="*/ 62 h 115"/>
                <a:gd name="T10" fmla="*/ 48 w 56"/>
                <a:gd name="T11" fmla="*/ 71 h 115"/>
                <a:gd name="T12" fmla="*/ 48 w 56"/>
                <a:gd name="T13" fmla="*/ 79 h 115"/>
                <a:gd name="T14" fmla="*/ 48 w 56"/>
                <a:gd name="T15" fmla="*/ 88 h 115"/>
                <a:gd name="T16" fmla="*/ 56 w 56"/>
                <a:gd name="T17" fmla="*/ 106 h 115"/>
                <a:gd name="T18" fmla="*/ 56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0" y="0"/>
                  </a:moveTo>
                  <a:lnTo>
                    <a:pt x="24" y="27"/>
                  </a:lnTo>
                  <a:lnTo>
                    <a:pt x="32" y="36"/>
                  </a:lnTo>
                  <a:lnTo>
                    <a:pt x="32" y="44"/>
                  </a:lnTo>
                  <a:lnTo>
                    <a:pt x="32" y="62"/>
                  </a:lnTo>
                  <a:lnTo>
                    <a:pt x="48" y="71"/>
                  </a:lnTo>
                  <a:lnTo>
                    <a:pt x="48" y="79"/>
                  </a:lnTo>
                  <a:lnTo>
                    <a:pt x="48" y="88"/>
                  </a:lnTo>
                  <a:lnTo>
                    <a:pt x="56" y="106"/>
                  </a:lnTo>
                  <a:lnTo>
                    <a:pt x="5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12" name="Freeform 1066"/>
            <p:cNvSpPr>
              <a:spLocks/>
            </p:cNvSpPr>
            <p:nvPr/>
          </p:nvSpPr>
          <p:spPr bwMode="auto">
            <a:xfrm>
              <a:off x="2995" y="3455"/>
              <a:ext cx="48" cy="79"/>
            </a:xfrm>
            <a:custGeom>
              <a:avLst/>
              <a:gdLst>
                <a:gd name="T0" fmla="*/ 48 w 48"/>
                <a:gd name="T1" fmla="*/ 0 h 79"/>
                <a:gd name="T2" fmla="*/ 32 w 48"/>
                <a:gd name="T3" fmla="*/ 8 h 79"/>
                <a:gd name="T4" fmla="*/ 24 w 48"/>
                <a:gd name="T5" fmla="*/ 26 h 79"/>
                <a:gd name="T6" fmla="*/ 16 w 48"/>
                <a:gd name="T7" fmla="*/ 35 h 79"/>
                <a:gd name="T8" fmla="*/ 0 w 48"/>
                <a:gd name="T9" fmla="*/ 35 h 79"/>
                <a:gd name="T10" fmla="*/ 0 w 48"/>
                <a:gd name="T11" fmla="*/ 43 h 79"/>
                <a:gd name="T12" fmla="*/ 0 w 48"/>
                <a:gd name="T13" fmla="*/ 52 h 79"/>
                <a:gd name="T14" fmla="*/ 0 w 48"/>
                <a:gd name="T15" fmla="*/ 70 h 79"/>
                <a:gd name="T16" fmla="*/ 0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48" y="0"/>
                  </a:moveTo>
                  <a:lnTo>
                    <a:pt x="32" y="8"/>
                  </a:lnTo>
                  <a:lnTo>
                    <a:pt x="24" y="26"/>
                  </a:lnTo>
                  <a:lnTo>
                    <a:pt x="16" y="35"/>
                  </a:lnTo>
                  <a:lnTo>
                    <a:pt x="0" y="35"/>
                  </a:lnTo>
                  <a:lnTo>
                    <a:pt x="0" y="43"/>
                  </a:lnTo>
                  <a:lnTo>
                    <a:pt x="0" y="52"/>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13" name="Freeform 1067"/>
            <p:cNvSpPr>
              <a:spLocks/>
            </p:cNvSpPr>
            <p:nvPr/>
          </p:nvSpPr>
          <p:spPr bwMode="auto">
            <a:xfrm>
              <a:off x="2843" y="3481"/>
              <a:ext cx="48" cy="79"/>
            </a:xfrm>
            <a:custGeom>
              <a:avLst/>
              <a:gdLst>
                <a:gd name="T0" fmla="*/ 48 w 48"/>
                <a:gd name="T1" fmla="*/ 0 h 79"/>
                <a:gd name="T2" fmla="*/ 48 w 48"/>
                <a:gd name="T3" fmla="*/ 9 h 79"/>
                <a:gd name="T4" fmla="*/ 40 w 48"/>
                <a:gd name="T5" fmla="*/ 9 h 79"/>
                <a:gd name="T6" fmla="*/ 40 w 48"/>
                <a:gd name="T7" fmla="*/ 17 h 79"/>
                <a:gd name="T8" fmla="*/ 32 w 48"/>
                <a:gd name="T9" fmla="*/ 17 h 79"/>
                <a:gd name="T10" fmla="*/ 32 w 48"/>
                <a:gd name="T11" fmla="*/ 26 h 79"/>
                <a:gd name="T12" fmla="*/ 16 w 48"/>
                <a:gd name="T13" fmla="*/ 26 h 79"/>
                <a:gd name="T14" fmla="*/ 16 w 48"/>
                <a:gd name="T15" fmla="*/ 44 h 79"/>
                <a:gd name="T16" fmla="*/ 8 w 48"/>
                <a:gd name="T17" fmla="*/ 44 h 79"/>
                <a:gd name="T18" fmla="*/ 8 w 48"/>
                <a:gd name="T19" fmla="*/ 53 h 79"/>
                <a:gd name="T20" fmla="*/ 0 w 48"/>
                <a:gd name="T21" fmla="*/ 61 h 79"/>
                <a:gd name="T22" fmla="*/ 8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48" y="0"/>
                  </a:moveTo>
                  <a:lnTo>
                    <a:pt x="48" y="9"/>
                  </a:lnTo>
                  <a:lnTo>
                    <a:pt x="40" y="9"/>
                  </a:lnTo>
                  <a:lnTo>
                    <a:pt x="40" y="17"/>
                  </a:lnTo>
                  <a:lnTo>
                    <a:pt x="32" y="17"/>
                  </a:lnTo>
                  <a:lnTo>
                    <a:pt x="32" y="26"/>
                  </a:lnTo>
                  <a:lnTo>
                    <a:pt x="16" y="26"/>
                  </a:lnTo>
                  <a:lnTo>
                    <a:pt x="16" y="44"/>
                  </a:lnTo>
                  <a:lnTo>
                    <a:pt x="8" y="44"/>
                  </a:lnTo>
                  <a:lnTo>
                    <a:pt x="8" y="53"/>
                  </a:lnTo>
                  <a:lnTo>
                    <a:pt x="0" y="61"/>
                  </a:lnTo>
                  <a:lnTo>
                    <a:pt x="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14" name="Freeform 1068"/>
            <p:cNvSpPr>
              <a:spLocks/>
            </p:cNvSpPr>
            <p:nvPr/>
          </p:nvSpPr>
          <p:spPr bwMode="auto">
            <a:xfrm>
              <a:off x="2795" y="3455"/>
              <a:ext cx="16" cy="114"/>
            </a:xfrm>
            <a:custGeom>
              <a:avLst/>
              <a:gdLst>
                <a:gd name="T0" fmla="*/ 0 w 16"/>
                <a:gd name="T1" fmla="*/ 0 h 114"/>
                <a:gd name="T2" fmla="*/ 0 w 16"/>
                <a:gd name="T3" fmla="*/ 26 h 114"/>
                <a:gd name="T4" fmla="*/ 0 w 16"/>
                <a:gd name="T5" fmla="*/ 35 h 114"/>
                <a:gd name="T6" fmla="*/ 0 w 16"/>
                <a:gd name="T7" fmla="*/ 43 h 114"/>
                <a:gd name="T8" fmla="*/ 0 w 16"/>
                <a:gd name="T9" fmla="*/ 52 h 114"/>
                <a:gd name="T10" fmla="*/ 0 w 16"/>
                <a:gd name="T11" fmla="*/ 70 h 114"/>
                <a:gd name="T12" fmla="*/ 16 w 16"/>
                <a:gd name="T13" fmla="*/ 79 h 114"/>
                <a:gd name="T14" fmla="*/ 16 w 16"/>
                <a:gd name="T15" fmla="*/ 87 h 114"/>
                <a:gd name="T16" fmla="*/ 16 w 16"/>
                <a:gd name="T17" fmla="*/ 105 h 114"/>
                <a:gd name="T18" fmla="*/ 16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0" y="0"/>
                  </a:moveTo>
                  <a:lnTo>
                    <a:pt x="0" y="26"/>
                  </a:lnTo>
                  <a:lnTo>
                    <a:pt x="0" y="35"/>
                  </a:lnTo>
                  <a:lnTo>
                    <a:pt x="0" y="43"/>
                  </a:lnTo>
                  <a:lnTo>
                    <a:pt x="0" y="52"/>
                  </a:lnTo>
                  <a:lnTo>
                    <a:pt x="0" y="70"/>
                  </a:lnTo>
                  <a:lnTo>
                    <a:pt x="16" y="79"/>
                  </a:lnTo>
                  <a:lnTo>
                    <a:pt x="16" y="87"/>
                  </a:lnTo>
                  <a:lnTo>
                    <a:pt x="16" y="105"/>
                  </a:lnTo>
                  <a:lnTo>
                    <a:pt x="16"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15" name="Freeform 1069"/>
            <p:cNvSpPr>
              <a:spLocks/>
            </p:cNvSpPr>
            <p:nvPr/>
          </p:nvSpPr>
          <p:spPr bwMode="auto">
            <a:xfrm>
              <a:off x="2731" y="3463"/>
              <a:ext cx="32" cy="79"/>
            </a:xfrm>
            <a:custGeom>
              <a:avLst/>
              <a:gdLst>
                <a:gd name="T0" fmla="*/ 32 w 32"/>
                <a:gd name="T1" fmla="*/ 0 h 79"/>
                <a:gd name="T2" fmla="*/ 32 w 32"/>
                <a:gd name="T3" fmla="*/ 18 h 79"/>
                <a:gd name="T4" fmla="*/ 24 w 32"/>
                <a:gd name="T5" fmla="*/ 27 h 79"/>
                <a:gd name="T6" fmla="*/ 16 w 32"/>
                <a:gd name="T7" fmla="*/ 27 h 79"/>
                <a:gd name="T8" fmla="*/ 16 w 32"/>
                <a:gd name="T9" fmla="*/ 35 h 79"/>
                <a:gd name="T10" fmla="*/ 0 w 32"/>
                <a:gd name="T11" fmla="*/ 44 h 79"/>
                <a:gd name="T12" fmla="*/ 0 w 32"/>
                <a:gd name="T13" fmla="*/ 62 h 79"/>
                <a:gd name="T14" fmla="*/ 0 w 32"/>
                <a:gd name="T15" fmla="*/ 71 h 79"/>
                <a:gd name="T16" fmla="*/ 0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32" y="0"/>
                  </a:moveTo>
                  <a:lnTo>
                    <a:pt x="32" y="18"/>
                  </a:lnTo>
                  <a:lnTo>
                    <a:pt x="24" y="27"/>
                  </a:lnTo>
                  <a:lnTo>
                    <a:pt x="16" y="27"/>
                  </a:lnTo>
                  <a:lnTo>
                    <a:pt x="16" y="35"/>
                  </a:lnTo>
                  <a:lnTo>
                    <a:pt x="0" y="44"/>
                  </a:lnTo>
                  <a:lnTo>
                    <a:pt x="0" y="62"/>
                  </a:lnTo>
                  <a:lnTo>
                    <a:pt x="0" y="71"/>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16" name="Freeform 1070"/>
            <p:cNvSpPr>
              <a:spLocks/>
            </p:cNvSpPr>
            <p:nvPr/>
          </p:nvSpPr>
          <p:spPr bwMode="auto">
            <a:xfrm>
              <a:off x="2691" y="3446"/>
              <a:ext cx="24" cy="149"/>
            </a:xfrm>
            <a:custGeom>
              <a:avLst/>
              <a:gdLst>
                <a:gd name="T0" fmla="*/ 24 w 24"/>
                <a:gd name="T1" fmla="*/ 0 h 149"/>
                <a:gd name="T2" fmla="*/ 24 w 24"/>
                <a:gd name="T3" fmla="*/ 9 h 149"/>
                <a:gd name="T4" fmla="*/ 24 w 24"/>
                <a:gd name="T5" fmla="*/ 35 h 149"/>
                <a:gd name="T6" fmla="*/ 24 w 24"/>
                <a:gd name="T7" fmla="*/ 44 h 149"/>
                <a:gd name="T8" fmla="*/ 24 w 24"/>
                <a:gd name="T9" fmla="*/ 52 h 149"/>
                <a:gd name="T10" fmla="*/ 16 w 24"/>
                <a:gd name="T11" fmla="*/ 61 h 149"/>
                <a:gd name="T12" fmla="*/ 16 w 24"/>
                <a:gd name="T13" fmla="*/ 88 h 149"/>
                <a:gd name="T14" fmla="*/ 0 w 24"/>
                <a:gd name="T15" fmla="*/ 96 h 149"/>
                <a:gd name="T16" fmla="*/ 0 w 24"/>
                <a:gd name="T17" fmla="*/ 114 h 149"/>
                <a:gd name="T18" fmla="*/ 0 w 24"/>
                <a:gd name="T19" fmla="*/ 123 h 149"/>
                <a:gd name="T20" fmla="*/ 0 w 24"/>
                <a:gd name="T21" fmla="*/ 132 h 149"/>
                <a:gd name="T22" fmla="*/ 16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24" y="0"/>
                  </a:moveTo>
                  <a:lnTo>
                    <a:pt x="24" y="9"/>
                  </a:lnTo>
                  <a:lnTo>
                    <a:pt x="24" y="35"/>
                  </a:lnTo>
                  <a:lnTo>
                    <a:pt x="24" y="44"/>
                  </a:lnTo>
                  <a:lnTo>
                    <a:pt x="24" y="52"/>
                  </a:lnTo>
                  <a:lnTo>
                    <a:pt x="16" y="61"/>
                  </a:lnTo>
                  <a:lnTo>
                    <a:pt x="16" y="88"/>
                  </a:lnTo>
                  <a:lnTo>
                    <a:pt x="0" y="96"/>
                  </a:lnTo>
                  <a:lnTo>
                    <a:pt x="0" y="114"/>
                  </a:lnTo>
                  <a:lnTo>
                    <a:pt x="0" y="123"/>
                  </a:lnTo>
                  <a:lnTo>
                    <a:pt x="0" y="132"/>
                  </a:lnTo>
                  <a:lnTo>
                    <a:pt x="16"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17" name="Freeform 1071"/>
            <p:cNvSpPr>
              <a:spLocks/>
            </p:cNvSpPr>
            <p:nvPr/>
          </p:nvSpPr>
          <p:spPr bwMode="auto">
            <a:xfrm>
              <a:off x="2659" y="3384"/>
              <a:ext cx="72" cy="114"/>
            </a:xfrm>
            <a:custGeom>
              <a:avLst/>
              <a:gdLst>
                <a:gd name="T0" fmla="*/ 72 w 72"/>
                <a:gd name="T1" fmla="*/ 0 h 114"/>
                <a:gd name="T2" fmla="*/ 64 w 72"/>
                <a:gd name="T3" fmla="*/ 9 h 114"/>
                <a:gd name="T4" fmla="*/ 56 w 72"/>
                <a:gd name="T5" fmla="*/ 27 h 114"/>
                <a:gd name="T6" fmla="*/ 48 w 72"/>
                <a:gd name="T7" fmla="*/ 27 h 114"/>
                <a:gd name="T8" fmla="*/ 32 w 72"/>
                <a:gd name="T9" fmla="*/ 35 h 114"/>
                <a:gd name="T10" fmla="*/ 24 w 72"/>
                <a:gd name="T11" fmla="*/ 44 h 114"/>
                <a:gd name="T12" fmla="*/ 16 w 72"/>
                <a:gd name="T13" fmla="*/ 62 h 114"/>
                <a:gd name="T14" fmla="*/ 16 w 72"/>
                <a:gd name="T15" fmla="*/ 71 h 114"/>
                <a:gd name="T16" fmla="*/ 16 w 72"/>
                <a:gd name="T17" fmla="*/ 79 h 114"/>
                <a:gd name="T18" fmla="*/ 16 w 72"/>
                <a:gd name="T19" fmla="*/ 97 h 114"/>
                <a:gd name="T20" fmla="*/ 0 w 72"/>
                <a:gd name="T21" fmla="*/ 106 h 114"/>
                <a:gd name="T22" fmla="*/ 0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72" y="0"/>
                  </a:moveTo>
                  <a:lnTo>
                    <a:pt x="64" y="9"/>
                  </a:lnTo>
                  <a:lnTo>
                    <a:pt x="56" y="27"/>
                  </a:lnTo>
                  <a:lnTo>
                    <a:pt x="48" y="27"/>
                  </a:lnTo>
                  <a:lnTo>
                    <a:pt x="32" y="35"/>
                  </a:lnTo>
                  <a:lnTo>
                    <a:pt x="24" y="44"/>
                  </a:lnTo>
                  <a:lnTo>
                    <a:pt x="16" y="62"/>
                  </a:lnTo>
                  <a:lnTo>
                    <a:pt x="16" y="71"/>
                  </a:lnTo>
                  <a:lnTo>
                    <a:pt x="16" y="79"/>
                  </a:lnTo>
                  <a:lnTo>
                    <a:pt x="16" y="97"/>
                  </a:lnTo>
                  <a:lnTo>
                    <a:pt x="0" y="106"/>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18" name="Freeform 1072"/>
            <p:cNvSpPr>
              <a:spLocks/>
            </p:cNvSpPr>
            <p:nvPr/>
          </p:nvSpPr>
          <p:spPr bwMode="auto">
            <a:xfrm>
              <a:off x="3027" y="3446"/>
              <a:ext cx="48" cy="88"/>
            </a:xfrm>
            <a:custGeom>
              <a:avLst/>
              <a:gdLst>
                <a:gd name="T0" fmla="*/ 0 w 48"/>
                <a:gd name="T1" fmla="*/ 0 h 88"/>
                <a:gd name="T2" fmla="*/ 16 w 48"/>
                <a:gd name="T3" fmla="*/ 0 h 88"/>
                <a:gd name="T4" fmla="*/ 24 w 48"/>
                <a:gd name="T5" fmla="*/ 9 h 88"/>
                <a:gd name="T6" fmla="*/ 24 w 48"/>
                <a:gd name="T7" fmla="*/ 17 h 88"/>
                <a:gd name="T8" fmla="*/ 24 w 48"/>
                <a:gd name="T9" fmla="*/ 35 h 88"/>
                <a:gd name="T10" fmla="*/ 24 w 48"/>
                <a:gd name="T11" fmla="*/ 44 h 88"/>
                <a:gd name="T12" fmla="*/ 32 w 48"/>
                <a:gd name="T13" fmla="*/ 52 h 88"/>
                <a:gd name="T14" fmla="*/ 32 w 48"/>
                <a:gd name="T15" fmla="*/ 61 h 88"/>
                <a:gd name="T16" fmla="*/ 32 w 48"/>
                <a:gd name="T17" fmla="*/ 79 h 88"/>
                <a:gd name="T18" fmla="*/ 32 w 48"/>
                <a:gd name="T19" fmla="*/ 88 h 88"/>
                <a:gd name="T20" fmla="*/ 48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0" y="0"/>
                  </a:moveTo>
                  <a:lnTo>
                    <a:pt x="16" y="0"/>
                  </a:lnTo>
                  <a:lnTo>
                    <a:pt x="24" y="9"/>
                  </a:lnTo>
                  <a:lnTo>
                    <a:pt x="24" y="17"/>
                  </a:lnTo>
                  <a:lnTo>
                    <a:pt x="24" y="35"/>
                  </a:lnTo>
                  <a:lnTo>
                    <a:pt x="24" y="44"/>
                  </a:lnTo>
                  <a:lnTo>
                    <a:pt x="32" y="52"/>
                  </a:lnTo>
                  <a:lnTo>
                    <a:pt x="32" y="61"/>
                  </a:lnTo>
                  <a:lnTo>
                    <a:pt x="32" y="79"/>
                  </a:lnTo>
                  <a:lnTo>
                    <a:pt x="32" y="88"/>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19" name="Freeform 1073"/>
            <p:cNvSpPr>
              <a:spLocks/>
            </p:cNvSpPr>
            <p:nvPr/>
          </p:nvSpPr>
          <p:spPr bwMode="auto">
            <a:xfrm>
              <a:off x="2955" y="3498"/>
              <a:ext cx="40" cy="80"/>
            </a:xfrm>
            <a:custGeom>
              <a:avLst/>
              <a:gdLst>
                <a:gd name="T0" fmla="*/ 40 w 40"/>
                <a:gd name="T1" fmla="*/ 0 h 80"/>
                <a:gd name="T2" fmla="*/ 24 w 40"/>
                <a:gd name="T3" fmla="*/ 0 h 80"/>
                <a:gd name="T4" fmla="*/ 8 w 40"/>
                <a:gd name="T5" fmla="*/ 0 h 80"/>
                <a:gd name="T6" fmla="*/ 8 w 40"/>
                <a:gd name="T7" fmla="*/ 9 h 80"/>
                <a:gd name="T8" fmla="*/ 0 w 40"/>
                <a:gd name="T9" fmla="*/ 27 h 80"/>
                <a:gd name="T10" fmla="*/ 0 w 40"/>
                <a:gd name="T11" fmla="*/ 36 h 80"/>
                <a:gd name="T12" fmla="*/ 0 w 40"/>
                <a:gd name="T13" fmla="*/ 44 h 80"/>
                <a:gd name="T14" fmla="*/ 0 w 40"/>
                <a:gd name="T15" fmla="*/ 62 h 80"/>
                <a:gd name="T16" fmla="*/ 0 w 40"/>
                <a:gd name="T17" fmla="*/ 71 h 80"/>
                <a:gd name="T18" fmla="*/ 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40" y="0"/>
                  </a:moveTo>
                  <a:lnTo>
                    <a:pt x="24" y="0"/>
                  </a:lnTo>
                  <a:lnTo>
                    <a:pt x="8" y="0"/>
                  </a:lnTo>
                  <a:lnTo>
                    <a:pt x="8" y="9"/>
                  </a:lnTo>
                  <a:lnTo>
                    <a:pt x="0" y="27"/>
                  </a:lnTo>
                  <a:lnTo>
                    <a:pt x="0" y="36"/>
                  </a:lnTo>
                  <a:lnTo>
                    <a:pt x="0" y="44"/>
                  </a:lnTo>
                  <a:lnTo>
                    <a:pt x="0" y="62"/>
                  </a:lnTo>
                  <a:lnTo>
                    <a:pt x="0" y="71"/>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20" name="Freeform 1074"/>
            <p:cNvSpPr>
              <a:spLocks/>
            </p:cNvSpPr>
            <p:nvPr/>
          </p:nvSpPr>
          <p:spPr bwMode="auto">
            <a:xfrm>
              <a:off x="2963" y="3411"/>
              <a:ext cx="32" cy="79"/>
            </a:xfrm>
            <a:custGeom>
              <a:avLst/>
              <a:gdLst>
                <a:gd name="T0" fmla="*/ 32 w 32"/>
                <a:gd name="T1" fmla="*/ 8 h 79"/>
                <a:gd name="T2" fmla="*/ 24 w 32"/>
                <a:gd name="T3" fmla="*/ 0 h 79"/>
                <a:gd name="T4" fmla="*/ 24 w 32"/>
                <a:gd name="T5" fmla="*/ 8 h 79"/>
                <a:gd name="T6" fmla="*/ 24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0 w 32"/>
                <a:gd name="T19" fmla="*/ 70 h 79"/>
                <a:gd name="T20" fmla="*/ 0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32" y="8"/>
                  </a:moveTo>
                  <a:lnTo>
                    <a:pt x="24" y="0"/>
                  </a:lnTo>
                  <a:lnTo>
                    <a:pt x="24" y="8"/>
                  </a:lnTo>
                  <a:lnTo>
                    <a:pt x="24" y="17"/>
                  </a:lnTo>
                  <a:lnTo>
                    <a:pt x="16" y="17"/>
                  </a:lnTo>
                  <a:lnTo>
                    <a:pt x="16" y="35"/>
                  </a:lnTo>
                  <a:lnTo>
                    <a:pt x="16" y="44"/>
                  </a:lnTo>
                  <a:lnTo>
                    <a:pt x="16" y="52"/>
                  </a:lnTo>
                  <a:lnTo>
                    <a:pt x="16" y="70"/>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21" name="Freeform 1075"/>
            <p:cNvSpPr>
              <a:spLocks/>
            </p:cNvSpPr>
            <p:nvPr/>
          </p:nvSpPr>
          <p:spPr bwMode="auto">
            <a:xfrm>
              <a:off x="2763" y="3534"/>
              <a:ext cx="48" cy="79"/>
            </a:xfrm>
            <a:custGeom>
              <a:avLst/>
              <a:gdLst>
                <a:gd name="T0" fmla="*/ 48 w 48"/>
                <a:gd name="T1" fmla="*/ 0 h 79"/>
                <a:gd name="T2" fmla="*/ 32 w 48"/>
                <a:gd name="T3" fmla="*/ 8 h 79"/>
                <a:gd name="T4" fmla="*/ 32 w 48"/>
                <a:gd name="T5" fmla="*/ 26 h 79"/>
                <a:gd name="T6" fmla="*/ 24 w 48"/>
                <a:gd name="T7" fmla="*/ 35 h 79"/>
                <a:gd name="T8" fmla="*/ 16 w 48"/>
                <a:gd name="T9" fmla="*/ 35 h 79"/>
                <a:gd name="T10" fmla="*/ 16 w 48"/>
                <a:gd name="T11" fmla="*/ 44 h 79"/>
                <a:gd name="T12" fmla="*/ 0 w 48"/>
                <a:gd name="T13" fmla="*/ 44 h 79"/>
                <a:gd name="T14" fmla="*/ 0 w 48"/>
                <a:gd name="T15" fmla="*/ 61 h 79"/>
                <a:gd name="T16" fmla="*/ 0 w 48"/>
                <a:gd name="T17" fmla="*/ 70 h 79"/>
                <a:gd name="T18" fmla="*/ 0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48" y="0"/>
                  </a:moveTo>
                  <a:lnTo>
                    <a:pt x="32" y="8"/>
                  </a:lnTo>
                  <a:lnTo>
                    <a:pt x="32" y="26"/>
                  </a:lnTo>
                  <a:lnTo>
                    <a:pt x="24" y="35"/>
                  </a:lnTo>
                  <a:lnTo>
                    <a:pt x="16" y="35"/>
                  </a:lnTo>
                  <a:lnTo>
                    <a:pt x="16" y="44"/>
                  </a:lnTo>
                  <a:lnTo>
                    <a:pt x="0" y="44"/>
                  </a:lnTo>
                  <a:lnTo>
                    <a:pt x="0" y="61"/>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22" name="Freeform 1076"/>
            <p:cNvSpPr>
              <a:spLocks/>
            </p:cNvSpPr>
            <p:nvPr/>
          </p:nvSpPr>
          <p:spPr bwMode="auto">
            <a:xfrm>
              <a:off x="2731" y="3455"/>
              <a:ext cx="64" cy="35"/>
            </a:xfrm>
            <a:custGeom>
              <a:avLst/>
              <a:gdLst>
                <a:gd name="T0" fmla="*/ 64 w 64"/>
                <a:gd name="T1" fmla="*/ 0 h 35"/>
                <a:gd name="T2" fmla="*/ 56 w 64"/>
                <a:gd name="T3" fmla="*/ 0 h 35"/>
                <a:gd name="T4" fmla="*/ 48 w 64"/>
                <a:gd name="T5" fmla="*/ 0 h 35"/>
                <a:gd name="T6" fmla="*/ 32 w 64"/>
                <a:gd name="T7" fmla="*/ 0 h 35"/>
                <a:gd name="T8" fmla="*/ 32 w 64"/>
                <a:gd name="T9" fmla="*/ 8 h 35"/>
                <a:gd name="T10" fmla="*/ 24 w 64"/>
                <a:gd name="T11" fmla="*/ 8 h 35"/>
                <a:gd name="T12" fmla="*/ 16 w 64"/>
                <a:gd name="T13" fmla="*/ 26 h 35"/>
                <a:gd name="T14" fmla="*/ 0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64" y="0"/>
                  </a:moveTo>
                  <a:lnTo>
                    <a:pt x="56" y="0"/>
                  </a:lnTo>
                  <a:lnTo>
                    <a:pt x="48" y="0"/>
                  </a:lnTo>
                  <a:lnTo>
                    <a:pt x="32" y="0"/>
                  </a:lnTo>
                  <a:lnTo>
                    <a:pt x="32" y="8"/>
                  </a:lnTo>
                  <a:lnTo>
                    <a:pt x="24" y="8"/>
                  </a:lnTo>
                  <a:lnTo>
                    <a:pt x="16"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23" name="Freeform 1077"/>
            <p:cNvSpPr>
              <a:spLocks/>
            </p:cNvSpPr>
            <p:nvPr/>
          </p:nvSpPr>
          <p:spPr bwMode="auto">
            <a:xfrm>
              <a:off x="2811" y="3455"/>
              <a:ext cx="16" cy="123"/>
            </a:xfrm>
            <a:custGeom>
              <a:avLst/>
              <a:gdLst>
                <a:gd name="T0" fmla="*/ 0 w 16"/>
                <a:gd name="T1" fmla="*/ 0 h 123"/>
                <a:gd name="T2" fmla="*/ 0 w 16"/>
                <a:gd name="T3" fmla="*/ 35 h 123"/>
                <a:gd name="T4" fmla="*/ 0 w 16"/>
                <a:gd name="T5" fmla="*/ 43 h 123"/>
                <a:gd name="T6" fmla="*/ 0 w 16"/>
                <a:gd name="T7" fmla="*/ 70 h 123"/>
                <a:gd name="T8" fmla="*/ 8 w 16"/>
                <a:gd name="T9" fmla="*/ 70 h 123"/>
                <a:gd name="T10" fmla="*/ 8 w 16"/>
                <a:gd name="T11" fmla="*/ 79 h 123"/>
                <a:gd name="T12" fmla="*/ 8 w 16"/>
                <a:gd name="T13" fmla="*/ 87 h 123"/>
                <a:gd name="T14" fmla="*/ 8 w 16"/>
                <a:gd name="T15" fmla="*/ 105 h 123"/>
                <a:gd name="T16" fmla="*/ 16 w 16"/>
                <a:gd name="T17" fmla="*/ 114 h 123"/>
                <a:gd name="T18" fmla="*/ 16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0" y="0"/>
                  </a:moveTo>
                  <a:lnTo>
                    <a:pt x="0" y="35"/>
                  </a:lnTo>
                  <a:lnTo>
                    <a:pt x="0" y="43"/>
                  </a:lnTo>
                  <a:lnTo>
                    <a:pt x="0" y="70"/>
                  </a:lnTo>
                  <a:lnTo>
                    <a:pt x="8" y="70"/>
                  </a:lnTo>
                  <a:lnTo>
                    <a:pt x="8" y="79"/>
                  </a:lnTo>
                  <a:lnTo>
                    <a:pt x="8" y="87"/>
                  </a:lnTo>
                  <a:lnTo>
                    <a:pt x="8" y="105"/>
                  </a:lnTo>
                  <a:lnTo>
                    <a:pt x="16" y="114"/>
                  </a:lnTo>
                  <a:lnTo>
                    <a:pt x="16"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24" name="Freeform 1078"/>
            <p:cNvSpPr>
              <a:spLocks/>
            </p:cNvSpPr>
            <p:nvPr/>
          </p:nvSpPr>
          <p:spPr bwMode="auto">
            <a:xfrm>
              <a:off x="2843" y="3481"/>
              <a:ext cx="16" cy="61"/>
            </a:xfrm>
            <a:custGeom>
              <a:avLst/>
              <a:gdLst>
                <a:gd name="T0" fmla="*/ 16 w 16"/>
                <a:gd name="T1" fmla="*/ 0 h 61"/>
                <a:gd name="T2" fmla="*/ 8 w 16"/>
                <a:gd name="T3" fmla="*/ 9 h 61"/>
                <a:gd name="T4" fmla="*/ 0 w 16"/>
                <a:gd name="T5" fmla="*/ 17 h 61"/>
                <a:gd name="T6" fmla="*/ 0 w 16"/>
                <a:gd name="T7" fmla="*/ 26 h 61"/>
                <a:gd name="T8" fmla="*/ 0 w 16"/>
                <a:gd name="T9" fmla="*/ 44 h 61"/>
                <a:gd name="T10" fmla="*/ 0 w 16"/>
                <a:gd name="T11" fmla="*/ 53 h 61"/>
                <a:gd name="T12" fmla="*/ 0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16" y="0"/>
                  </a:moveTo>
                  <a:lnTo>
                    <a:pt x="8" y="9"/>
                  </a:lnTo>
                  <a:lnTo>
                    <a:pt x="0" y="17"/>
                  </a:lnTo>
                  <a:lnTo>
                    <a:pt x="0" y="26"/>
                  </a:lnTo>
                  <a:lnTo>
                    <a:pt x="0" y="44"/>
                  </a:lnTo>
                  <a:lnTo>
                    <a:pt x="0" y="53"/>
                  </a:lnTo>
                  <a:lnTo>
                    <a:pt x="0"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25" name="Freeform 1079"/>
            <p:cNvSpPr>
              <a:spLocks/>
            </p:cNvSpPr>
            <p:nvPr/>
          </p:nvSpPr>
          <p:spPr bwMode="auto">
            <a:xfrm>
              <a:off x="2875" y="3507"/>
              <a:ext cx="16" cy="88"/>
            </a:xfrm>
            <a:custGeom>
              <a:avLst/>
              <a:gdLst>
                <a:gd name="T0" fmla="*/ 0 w 16"/>
                <a:gd name="T1" fmla="*/ 0 h 88"/>
                <a:gd name="T2" fmla="*/ 0 w 16"/>
                <a:gd name="T3" fmla="*/ 27 h 88"/>
                <a:gd name="T4" fmla="*/ 8 w 16"/>
                <a:gd name="T5" fmla="*/ 35 h 88"/>
                <a:gd name="T6" fmla="*/ 8 w 16"/>
                <a:gd name="T7" fmla="*/ 53 h 88"/>
                <a:gd name="T8" fmla="*/ 16 w 16"/>
                <a:gd name="T9" fmla="*/ 62 h 88"/>
                <a:gd name="T10" fmla="*/ 16 w 16"/>
                <a:gd name="T11" fmla="*/ 71 h 88"/>
                <a:gd name="T12" fmla="*/ 16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0" y="0"/>
                  </a:moveTo>
                  <a:lnTo>
                    <a:pt x="0" y="27"/>
                  </a:lnTo>
                  <a:lnTo>
                    <a:pt x="8" y="35"/>
                  </a:lnTo>
                  <a:lnTo>
                    <a:pt x="8" y="53"/>
                  </a:lnTo>
                  <a:lnTo>
                    <a:pt x="16" y="62"/>
                  </a:lnTo>
                  <a:lnTo>
                    <a:pt x="16" y="71"/>
                  </a:lnTo>
                  <a:lnTo>
                    <a:pt x="16"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26" name="Freeform 1080"/>
            <p:cNvSpPr>
              <a:spLocks/>
            </p:cNvSpPr>
            <p:nvPr/>
          </p:nvSpPr>
          <p:spPr bwMode="auto">
            <a:xfrm>
              <a:off x="2915" y="3455"/>
              <a:ext cx="16" cy="123"/>
            </a:xfrm>
            <a:custGeom>
              <a:avLst/>
              <a:gdLst>
                <a:gd name="T0" fmla="*/ 8 w 16"/>
                <a:gd name="T1" fmla="*/ 0 h 123"/>
                <a:gd name="T2" fmla="*/ 8 w 16"/>
                <a:gd name="T3" fmla="*/ 8 h 123"/>
                <a:gd name="T4" fmla="*/ 0 w 16"/>
                <a:gd name="T5" fmla="*/ 26 h 123"/>
                <a:gd name="T6" fmla="*/ 0 w 16"/>
                <a:gd name="T7" fmla="*/ 35 h 123"/>
                <a:gd name="T8" fmla="*/ 8 w 16"/>
                <a:gd name="T9" fmla="*/ 43 h 123"/>
                <a:gd name="T10" fmla="*/ 8 w 16"/>
                <a:gd name="T11" fmla="*/ 52 h 123"/>
                <a:gd name="T12" fmla="*/ 8 w 16"/>
                <a:gd name="T13" fmla="*/ 70 h 123"/>
                <a:gd name="T14" fmla="*/ 8 w 16"/>
                <a:gd name="T15" fmla="*/ 79 h 123"/>
                <a:gd name="T16" fmla="*/ 16 w 16"/>
                <a:gd name="T17" fmla="*/ 87 h 123"/>
                <a:gd name="T18" fmla="*/ 16 w 16"/>
                <a:gd name="T19" fmla="*/ 105 h 123"/>
                <a:gd name="T20" fmla="*/ 16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0" y="26"/>
                  </a:lnTo>
                  <a:lnTo>
                    <a:pt x="0" y="35"/>
                  </a:lnTo>
                  <a:lnTo>
                    <a:pt x="8" y="43"/>
                  </a:lnTo>
                  <a:lnTo>
                    <a:pt x="8" y="52"/>
                  </a:lnTo>
                  <a:lnTo>
                    <a:pt x="8" y="70"/>
                  </a:lnTo>
                  <a:lnTo>
                    <a:pt x="8" y="79"/>
                  </a:lnTo>
                  <a:lnTo>
                    <a:pt x="16" y="87"/>
                  </a:lnTo>
                  <a:lnTo>
                    <a:pt x="16" y="105"/>
                  </a:lnTo>
                  <a:lnTo>
                    <a:pt x="16"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27" name="Freeform 1081"/>
            <p:cNvSpPr>
              <a:spLocks/>
            </p:cNvSpPr>
            <p:nvPr/>
          </p:nvSpPr>
          <p:spPr bwMode="auto">
            <a:xfrm>
              <a:off x="3011" y="3490"/>
              <a:ext cx="40" cy="105"/>
            </a:xfrm>
            <a:custGeom>
              <a:avLst/>
              <a:gdLst>
                <a:gd name="T0" fmla="*/ 8 w 40"/>
                <a:gd name="T1" fmla="*/ 0 h 105"/>
                <a:gd name="T2" fmla="*/ 0 w 40"/>
                <a:gd name="T3" fmla="*/ 8 h 105"/>
                <a:gd name="T4" fmla="*/ 8 w 40"/>
                <a:gd name="T5" fmla="*/ 17 h 105"/>
                <a:gd name="T6" fmla="*/ 16 w 40"/>
                <a:gd name="T7" fmla="*/ 35 h 105"/>
                <a:gd name="T8" fmla="*/ 32 w 40"/>
                <a:gd name="T9" fmla="*/ 44 h 105"/>
                <a:gd name="T10" fmla="*/ 32 w 40"/>
                <a:gd name="T11" fmla="*/ 52 h 105"/>
                <a:gd name="T12" fmla="*/ 40 w 40"/>
                <a:gd name="T13" fmla="*/ 70 h 105"/>
                <a:gd name="T14" fmla="*/ 40 w 40"/>
                <a:gd name="T15" fmla="*/ 79 h 105"/>
                <a:gd name="T16" fmla="*/ 40 w 40"/>
                <a:gd name="T17" fmla="*/ 88 h 105"/>
                <a:gd name="T18" fmla="*/ 4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8" y="0"/>
                  </a:moveTo>
                  <a:lnTo>
                    <a:pt x="0" y="8"/>
                  </a:lnTo>
                  <a:lnTo>
                    <a:pt x="8" y="17"/>
                  </a:lnTo>
                  <a:lnTo>
                    <a:pt x="16" y="35"/>
                  </a:lnTo>
                  <a:lnTo>
                    <a:pt x="32" y="44"/>
                  </a:lnTo>
                  <a:lnTo>
                    <a:pt x="32" y="52"/>
                  </a:lnTo>
                  <a:lnTo>
                    <a:pt x="40" y="70"/>
                  </a:lnTo>
                  <a:lnTo>
                    <a:pt x="40" y="79"/>
                  </a:lnTo>
                  <a:lnTo>
                    <a:pt x="40" y="88"/>
                  </a:lnTo>
                  <a:lnTo>
                    <a:pt x="4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28" name="Freeform 1082"/>
            <p:cNvSpPr>
              <a:spLocks/>
            </p:cNvSpPr>
            <p:nvPr/>
          </p:nvSpPr>
          <p:spPr bwMode="auto">
            <a:xfrm>
              <a:off x="3051" y="3463"/>
              <a:ext cx="64" cy="115"/>
            </a:xfrm>
            <a:custGeom>
              <a:avLst/>
              <a:gdLst>
                <a:gd name="T0" fmla="*/ 0 w 64"/>
                <a:gd name="T1" fmla="*/ 0 h 115"/>
                <a:gd name="T2" fmla="*/ 8 w 64"/>
                <a:gd name="T3" fmla="*/ 18 h 115"/>
                <a:gd name="T4" fmla="*/ 8 w 64"/>
                <a:gd name="T5" fmla="*/ 27 h 115"/>
                <a:gd name="T6" fmla="*/ 24 w 64"/>
                <a:gd name="T7" fmla="*/ 27 h 115"/>
                <a:gd name="T8" fmla="*/ 32 w 64"/>
                <a:gd name="T9" fmla="*/ 27 h 115"/>
                <a:gd name="T10" fmla="*/ 32 w 64"/>
                <a:gd name="T11" fmla="*/ 35 h 115"/>
                <a:gd name="T12" fmla="*/ 32 w 64"/>
                <a:gd name="T13" fmla="*/ 44 h 115"/>
                <a:gd name="T14" fmla="*/ 40 w 64"/>
                <a:gd name="T15" fmla="*/ 62 h 115"/>
                <a:gd name="T16" fmla="*/ 48 w 64"/>
                <a:gd name="T17" fmla="*/ 71 h 115"/>
                <a:gd name="T18" fmla="*/ 48 w 64"/>
                <a:gd name="T19" fmla="*/ 79 h 115"/>
                <a:gd name="T20" fmla="*/ 48 w 64"/>
                <a:gd name="T21" fmla="*/ 97 h 115"/>
                <a:gd name="T22" fmla="*/ 64 w 64"/>
                <a:gd name="T23" fmla="*/ 97 h 115"/>
                <a:gd name="T24" fmla="*/ 64 w 64"/>
                <a:gd name="T25" fmla="*/ 106 h 115"/>
                <a:gd name="T26" fmla="*/ 64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0" y="0"/>
                  </a:moveTo>
                  <a:lnTo>
                    <a:pt x="8" y="18"/>
                  </a:lnTo>
                  <a:lnTo>
                    <a:pt x="8" y="27"/>
                  </a:lnTo>
                  <a:lnTo>
                    <a:pt x="24" y="27"/>
                  </a:lnTo>
                  <a:lnTo>
                    <a:pt x="32" y="27"/>
                  </a:lnTo>
                  <a:lnTo>
                    <a:pt x="32" y="35"/>
                  </a:lnTo>
                  <a:lnTo>
                    <a:pt x="32" y="44"/>
                  </a:lnTo>
                  <a:lnTo>
                    <a:pt x="40" y="62"/>
                  </a:lnTo>
                  <a:lnTo>
                    <a:pt x="48" y="71"/>
                  </a:lnTo>
                  <a:lnTo>
                    <a:pt x="48" y="79"/>
                  </a:lnTo>
                  <a:lnTo>
                    <a:pt x="48" y="97"/>
                  </a:lnTo>
                  <a:lnTo>
                    <a:pt x="64" y="97"/>
                  </a:lnTo>
                  <a:lnTo>
                    <a:pt x="64" y="106"/>
                  </a:lnTo>
                  <a:lnTo>
                    <a:pt x="64"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29" name="Freeform 1083"/>
            <p:cNvSpPr>
              <a:spLocks/>
            </p:cNvSpPr>
            <p:nvPr/>
          </p:nvSpPr>
          <p:spPr bwMode="auto">
            <a:xfrm>
              <a:off x="2659" y="3507"/>
              <a:ext cx="48" cy="88"/>
            </a:xfrm>
            <a:custGeom>
              <a:avLst/>
              <a:gdLst>
                <a:gd name="T0" fmla="*/ 48 w 48"/>
                <a:gd name="T1" fmla="*/ 0 h 88"/>
                <a:gd name="T2" fmla="*/ 48 w 48"/>
                <a:gd name="T3" fmla="*/ 18 h 88"/>
                <a:gd name="T4" fmla="*/ 48 w 48"/>
                <a:gd name="T5" fmla="*/ 27 h 88"/>
                <a:gd name="T6" fmla="*/ 32 w 48"/>
                <a:gd name="T7" fmla="*/ 27 h 88"/>
                <a:gd name="T8" fmla="*/ 32 w 48"/>
                <a:gd name="T9" fmla="*/ 35 h 88"/>
                <a:gd name="T10" fmla="*/ 24 w 48"/>
                <a:gd name="T11" fmla="*/ 35 h 88"/>
                <a:gd name="T12" fmla="*/ 16 w 48"/>
                <a:gd name="T13" fmla="*/ 53 h 88"/>
                <a:gd name="T14" fmla="*/ 0 w 48"/>
                <a:gd name="T15" fmla="*/ 62 h 88"/>
                <a:gd name="T16" fmla="*/ 0 w 48"/>
                <a:gd name="T17" fmla="*/ 71 h 88"/>
                <a:gd name="T18" fmla="*/ 0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48" y="0"/>
                  </a:moveTo>
                  <a:lnTo>
                    <a:pt x="48" y="18"/>
                  </a:lnTo>
                  <a:lnTo>
                    <a:pt x="48" y="27"/>
                  </a:lnTo>
                  <a:lnTo>
                    <a:pt x="32" y="27"/>
                  </a:lnTo>
                  <a:lnTo>
                    <a:pt x="32" y="35"/>
                  </a:lnTo>
                  <a:lnTo>
                    <a:pt x="24" y="35"/>
                  </a:lnTo>
                  <a:lnTo>
                    <a:pt x="16"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30" name="Freeform 1084"/>
            <p:cNvSpPr>
              <a:spLocks/>
            </p:cNvSpPr>
            <p:nvPr/>
          </p:nvSpPr>
          <p:spPr bwMode="auto">
            <a:xfrm>
              <a:off x="2683" y="3314"/>
              <a:ext cx="64" cy="53"/>
            </a:xfrm>
            <a:custGeom>
              <a:avLst/>
              <a:gdLst>
                <a:gd name="T0" fmla="*/ 64 w 64"/>
                <a:gd name="T1" fmla="*/ 0 h 53"/>
                <a:gd name="T2" fmla="*/ 40 w 64"/>
                <a:gd name="T3" fmla="*/ 17 h 53"/>
                <a:gd name="T4" fmla="*/ 32 w 64"/>
                <a:gd name="T5" fmla="*/ 17 h 53"/>
                <a:gd name="T6" fmla="*/ 24 w 64"/>
                <a:gd name="T7" fmla="*/ 17 h 53"/>
                <a:gd name="T8" fmla="*/ 8 w 64"/>
                <a:gd name="T9" fmla="*/ 17 h 53"/>
                <a:gd name="T10" fmla="*/ 0 w 64"/>
                <a:gd name="T11" fmla="*/ 26 h 53"/>
                <a:gd name="T12" fmla="*/ 0 w 64"/>
                <a:gd name="T13" fmla="*/ 35 h 53"/>
                <a:gd name="T14" fmla="*/ 0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64" y="0"/>
                  </a:moveTo>
                  <a:lnTo>
                    <a:pt x="40" y="17"/>
                  </a:lnTo>
                  <a:lnTo>
                    <a:pt x="32" y="17"/>
                  </a:lnTo>
                  <a:lnTo>
                    <a:pt x="24" y="17"/>
                  </a:lnTo>
                  <a:lnTo>
                    <a:pt x="8" y="17"/>
                  </a:lnTo>
                  <a:lnTo>
                    <a:pt x="0" y="26"/>
                  </a:lnTo>
                  <a:lnTo>
                    <a:pt x="0" y="35"/>
                  </a:lnTo>
                  <a:lnTo>
                    <a:pt x="0"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31" name="Freeform 1085"/>
            <p:cNvSpPr>
              <a:spLocks/>
            </p:cNvSpPr>
            <p:nvPr/>
          </p:nvSpPr>
          <p:spPr bwMode="auto">
            <a:xfrm>
              <a:off x="2963" y="3314"/>
              <a:ext cx="96" cy="35"/>
            </a:xfrm>
            <a:custGeom>
              <a:avLst/>
              <a:gdLst>
                <a:gd name="T0" fmla="*/ 0 w 96"/>
                <a:gd name="T1" fmla="*/ 0 h 35"/>
                <a:gd name="T2" fmla="*/ 16 w 96"/>
                <a:gd name="T3" fmla="*/ 0 h 35"/>
                <a:gd name="T4" fmla="*/ 24 w 96"/>
                <a:gd name="T5" fmla="*/ 0 h 35"/>
                <a:gd name="T6" fmla="*/ 32 w 96"/>
                <a:gd name="T7" fmla="*/ 0 h 35"/>
                <a:gd name="T8" fmla="*/ 48 w 96"/>
                <a:gd name="T9" fmla="*/ 0 h 35"/>
                <a:gd name="T10" fmla="*/ 56 w 96"/>
                <a:gd name="T11" fmla="*/ 0 h 35"/>
                <a:gd name="T12" fmla="*/ 64 w 96"/>
                <a:gd name="T13" fmla="*/ 0 h 35"/>
                <a:gd name="T14" fmla="*/ 80 w 96"/>
                <a:gd name="T15" fmla="*/ 17 h 35"/>
                <a:gd name="T16" fmla="*/ 88 w 96"/>
                <a:gd name="T17" fmla="*/ 26 h 35"/>
                <a:gd name="T18" fmla="*/ 96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0" y="0"/>
                  </a:moveTo>
                  <a:lnTo>
                    <a:pt x="16" y="0"/>
                  </a:lnTo>
                  <a:lnTo>
                    <a:pt x="24" y="0"/>
                  </a:lnTo>
                  <a:lnTo>
                    <a:pt x="32" y="0"/>
                  </a:lnTo>
                  <a:lnTo>
                    <a:pt x="48" y="0"/>
                  </a:lnTo>
                  <a:lnTo>
                    <a:pt x="56" y="0"/>
                  </a:lnTo>
                  <a:lnTo>
                    <a:pt x="64" y="0"/>
                  </a:lnTo>
                  <a:lnTo>
                    <a:pt x="80" y="17"/>
                  </a:lnTo>
                  <a:lnTo>
                    <a:pt x="88" y="26"/>
                  </a:lnTo>
                  <a:lnTo>
                    <a:pt x="96"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32" name="Freeform 1086"/>
            <p:cNvSpPr>
              <a:spLocks/>
            </p:cNvSpPr>
            <p:nvPr/>
          </p:nvSpPr>
          <p:spPr bwMode="auto">
            <a:xfrm>
              <a:off x="2947" y="3296"/>
              <a:ext cx="112" cy="44"/>
            </a:xfrm>
            <a:custGeom>
              <a:avLst/>
              <a:gdLst>
                <a:gd name="T0" fmla="*/ 0 w 112"/>
                <a:gd name="T1" fmla="*/ 0 h 44"/>
                <a:gd name="T2" fmla="*/ 8 w 112"/>
                <a:gd name="T3" fmla="*/ 0 h 44"/>
                <a:gd name="T4" fmla="*/ 16 w 112"/>
                <a:gd name="T5" fmla="*/ 0 h 44"/>
                <a:gd name="T6" fmla="*/ 32 w 112"/>
                <a:gd name="T7" fmla="*/ 0 h 44"/>
                <a:gd name="T8" fmla="*/ 40 w 112"/>
                <a:gd name="T9" fmla="*/ 0 h 44"/>
                <a:gd name="T10" fmla="*/ 48 w 112"/>
                <a:gd name="T11" fmla="*/ 0 h 44"/>
                <a:gd name="T12" fmla="*/ 64 w 112"/>
                <a:gd name="T13" fmla="*/ 0 h 44"/>
                <a:gd name="T14" fmla="*/ 72 w 112"/>
                <a:gd name="T15" fmla="*/ 9 h 44"/>
                <a:gd name="T16" fmla="*/ 80 w 112"/>
                <a:gd name="T17" fmla="*/ 9 h 44"/>
                <a:gd name="T18" fmla="*/ 80 w 112"/>
                <a:gd name="T19" fmla="*/ 18 h 44"/>
                <a:gd name="T20" fmla="*/ 96 w 112"/>
                <a:gd name="T21" fmla="*/ 18 h 44"/>
                <a:gd name="T22" fmla="*/ 104 w 112"/>
                <a:gd name="T23" fmla="*/ 35 h 44"/>
                <a:gd name="T24" fmla="*/ 112 w 112"/>
                <a:gd name="T25" fmla="*/ 35 h 44"/>
                <a:gd name="T26" fmla="*/ 112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0" y="0"/>
                  </a:moveTo>
                  <a:lnTo>
                    <a:pt x="8" y="0"/>
                  </a:lnTo>
                  <a:lnTo>
                    <a:pt x="16" y="0"/>
                  </a:lnTo>
                  <a:lnTo>
                    <a:pt x="32" y="0"/>
                  </a:lnTo>
                  <a:lnTo>
                    <a:pt x="40" y="0"/>
                  </a:lnTo>
                  <a:lnTo>
                    <a:pt x="48" y="0"/>
                  </a:lnTo>
                  <a:lnTo>
                    <a:pt x="64" y="0"/>
                  </a:lnTo>
                  <a:lnTo>
                    <a:pt x="72" y="9"/>
                  </a:lnTo>
                  <a:lnTo>
                    <a:pt x="80" y="9"/>
                  </a:lnTo>
                  <a:lnTo>
                    <a:pt x="80" y="18"/>
                  </a:lnTo>
                  <a:lnTo>
                    <a:pt x="96" y="18"/>
                  </a:lnTo>
                  <a:lnTo>
                    <a:pt x="104" y="35"/>
                  </a:lnTo>
                  <a:lnTo>
                    <a:pt x="112" y="35"/>
                  </a:lnTo>
                  <a:lnTo>
                    <a:pt x="112"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33" name="Freeform 1087"/>
            <p:cNvSpPr>
              <a:spLocks/>
            </p:cNvSpPr>
            <p:nvPr/>
          </p:nvSpPr>
          <p:spPr bwMode="auto">
            <a:xfrm>
              <a:off x="3027" y="3375"/>
              <a:ext cx="64" cy="71"/>
            </a:xfrm>
            <a:custGeom>
              <a:avLst/>
              <a:gdLst>
                <a:gd name="T0" fmla="*/ 0 w 64"/>
                <a:gd name="T1" fmla="*/ 0 h 71"/>
                <a:gd name="T2" fmla="*/ 16 w 64"/>
                <a:gd name="T3" fmla="*/ 0 h 71"/>
                <a:gd name="T4" fmla="*/ 24 w 64"/>
                <a:gd name="T5" fmla="*/ 9 h 71"/>
                <a:gd name="T6" fmla="*/ 32 w 64"/>
                <a:gd name="T7" fmla="*/ 18 h 71"/>
                <a:gd name="T8" fmla="*/ 32 w 64"/>
                <a:gd name="T9" fmla="*/ 36 h 71"/>
                <a:gd name="T10" fmla="*/ 48 w 64"/>
                <a:gd name="T11" fmla="*/ 44 h 71"/>
                <a:gd name="T12" fmla="*/ 48 w 64"/>
                <a:gd name="T13" fmla="*/ 53 h 71"/>
                <a:gd name="T14" fmla="*/ 56 w 64"/>
                <a:gd name="T15" fmla="*/ 53 h 71"/>
                <a:gd name="T16" fmla="*/ 64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0" y="0"/>
                  </a:moveTo>
                  <a:lnTo>
                    <a:pt x="16" y="0"/>
                  </a:lnTo>
                  <a:lnTo>
                    <a:pt x="24" y="9"/>
                  </a:lnTo>
                  <a:lnTo>
                    <a:pt x="32" y="18"/>
                  </a:lnTo>
                  <a:lnTo>
                    <a:pt x="32" y="36"/>
                  </a:lnTo>
                  <a:lnTo>
                    <a:pt x="48" y="44"/>
                  </a:lnTo>
                  <a:lnTo>
                    <a:pt x="48" y="53"/>
                  </a:lnTo>
                  <a:lnTo>
                    <a:pt x="56" y="53"/>
                  </a:lnTo>
                  <a:lnTo>
                    <a:pt x="64"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134" name="Freeform 1088"/>
            <p:cNvSpPr>
              <a:spLocks/>
            </p:cNvSpPr>
            <p:nvPr/>
          </p:nvSpPr>
          <p:spPr bwMode="auto">
            <a:xfrm>
              <a:off x="3051" y="3455"/>
              <a:ext cx="96" cy="43"/>
            </a:xfrm>
            <a:custGeom>
              <a:avLst/>
              <a:gdLst>
                <a:gd name="T0" fmla="*/ 0 w 96"/>
                <a:gd name="T1" fmla="*/ 0 h 43"/>
                <a:gd name="T2" fmla="*/ 8 w 96"/>
                <a:gd name="T3" fmla="*/ 0 h 43"/>
                <a:gd name="T4" fmla="*/ 24 w 96"/>
                <a:gd name="T5" fmla="*/ 8 h 43"/>
                <a:gd name="T6" fmla="*/ 32 w 96"/>
                <a:gd name="T7" fmla="*/ 8 h 43"/>
                <a:gd name="T8" fmla="*/ 40 w 96"/>
                <a:gd name="T9" fmla="*/ 26 h 43"/>
                <a:gd name="T10" fmla="*/ 48 w 96"/>
                <a:gd name="T11" fmla="*/ 26 h 43"/>
                <a:gd name="T12" fmla="*/ 64 w 96"/>
                <a:gd name="T13" fmla="*/ 26 h 43"/>
                <a:gd name="T14" fmla="*/ 72 w 96"/>
                <a:gd name="T15" fmla="*/ 26 h 43"/>
                <a:gd name="T16" fmla="*/ 80 w 96"/>
                <a:gd name="T17" fmla="*/ 35 h 43"/>
                <a:gd name="T18" fmla="*/ 96 w 96"/>
                <a:gd name="T19" fmla="*/ 35 h 43"/>
                <a:gd name="T20" fmla="*/ 96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0" y="0"/>
                  </a:moveTo>
                  <a:lnTo>
                    <a:pt x="8" y="0"/>
                  </a:lnTo>
                  <a:lnTo>
                    <a:pt x="24" y="8"/>
                  </a:lnTo>
                  <a:lnTo>
                    <a:pt x="32" y="8"/>
                  </a:lnTo>
                  <a:lnTo>
                    <a:pt x="40" y="26"/>
                  </a:lnTo>
                  <a:lnTo>
                    <a:pt x="48" y="26"/>
                  </a:lnTo>
                  <a:lnTo>
                    <a:pt x="64" y="26"/>
                  </a:lnTo>
                  <a:lnTo>
                    <a:pt x="72" y="26"/>
                  </a:lnTo>
                  <a:lnTo>
                    <a:pt x="80" y="35"/>
                  </a:lnTo>
                  <a:lnTo>
                    <a:pt x="96" y="35"/>
                  </a:lnTo>
                  <a:lnTo>
                    <a:pt x="96"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4486" name="Group 1089"/>
          <p:cNvGrpSpPr>
            <a:grpSpLocks/>
          </p:cNvGrpSpPr>
          <p:nvPr/>
        </p:nvGrpSpPr>
        <p:grpSpPr bwMode="auto">
          <a:xfrm>
            <a:off x="7770813" y="2395538"/>
            <a:ext cx="774700" cy="725487"/>
            <a:chOff x="2611" y="2760"/>
            <a:chExt cx="488" cy="457"/>
          </a:xfrm>
        </p:grpSpPr>
        <p:sp>
          <p:nvSpPr>
            <p:cNvPr id="105076" name="Freeform 1090"/>
            <p:cNvSpPr>
              <a:spLocks/>
            </p:cNvSpPr>
            <p:nvPr/>
          </p:nvSpPr>
          <p:spPr bwMode="auto">
            <a:xfrm>
              <a:off x="2859" y="3006"/>
              <a:ext cx="240" cy="211"/>
            </a:xfrm>
            <a:custGeom>
              <a:avLst/>
              <a:gdLst>
                <a:gd name="T0" fmla="*/ 0 w 240"/>
                <a:gd name="T1" fmla="*/ 211 h 211"/>
                <a:gd name="T2" fmla="*/ 0 w 240"/>
                <a:gd name="T3" fmla="*/ 194 h 211"/>
                <a:gd name="T4" fmla="*/ 0 w 240"/>
                <a:gd name="T5" fmla="*/ 194 h 211"/>
                <a:gd name="T6" fmla="*/ 0 w 240"/>
                <a:gd name="T7" fmla="*/ 194 h 211"/>
                <a:gd name="T8" fmla="*/ 0 w 240"/>
                <a:gd name="T9" fmla="*/ 185 h 211"/>
                <a:gd name="T10" fmla="*/ 16 w 240"/>
                <a:gd name="T11" fmla="*/ 176 h 211"/>
                <a:gd name="T12" fmla="*/ 16 w 240"/>
                <a:gd name="T13" fmla="*/ 158 h 211"/>
                <a:gd name="T14" fmla="*/ 16 w 240"/>
                <a:gd name="T15" fmla="*/ 150 h 211"/>
                <a:gd name="T16" fmla="*/ 24 w 240"/>
                <a:gd name="T17" fmla="*/ 141 h 211"/>
                <a:gd name="T18" fmla="*/ 32 w 240"/>
                <a:gd name="T19" fmla="*/ 123 h 211"/>
                <a:gd name="T20" fmla="*/ 32 w 240"/>
                <a:gd name="T21" fmla="*/ 114 h 211"/>
                <a:gd name="T22" fmla="*/ 48 w 240"/>
                <a:gd name="T23" fmla="*/ 106 h 211"/>
                <a:gd name="T24" fmla="*/ 56 w 240"/>
                <a:gd name="T25" fmla="*/ 97 h 211"/>
                <a:gd name="T26" fmla="*/ 64 w 240"/>
                <a:gd name="T27" fmla="*/ 79 h 211"/>
                <a:gd name="T28" fmla="*/ 64 w 240"/>
                <a:gd name="T29" fmla="*/ 71 h 211"/>
                <a:gd name="T30" fmla="*/ 72 w 240"/>
                <a:gd name="T31" fmla="*/ 71 h 211"/>
                <a:gd name="T32" fmla="*/ 88 w 240"/>
                <a:gd name="T33" fmla="*/ 62 h 211"/>
                <a:gd name="T34" fmla="*/ 96 w 240"/>
                <a:gd name="T35" fmla="*/ 44 h 211"/>
                <a:gd name="T36" fmla="*/ 104 w 240"/>
                <a:gd name="T37" fmla="*/ 35 h 211"/>
                <a:gd name="T38" fmla="*/ 128 w 240"/>
                <a:gd name="T39" fmla="*/ 35 h 211"/>
                <a:gd name="T40" fmla="*/ 136 w 240"/>
                <a:gd name="T41" fmla="*/ 27 h 211"/>
                <a:gd name="T42" fmla="*/ 160 w 240"/>
                <a:gd name="T43" fmla="*/ 27 h 211"/>
                <a:gd name="T44" fmla="*/ 168 w 240"/>
                <a:gd name="T45" fmla="*/ 27 h 211"/>
                <a:gd name="T46" fmla="*/ 192 w 240"/>
                <a:gd name="T47" fmla="*/ 9 h 211"/>
                <a:gd name="T48" fmla="*/ 200 w 240"/>
                <a:gd name="T49" fmla="*/ 9 h 211"/>
                <a:gd name="T50" fmla="*/ 216 w 240"/>
                <a:gd name="T51" fmla="*/ 9 h 211"/>
                <a:gd name="T52" fmla="*/ 224 w 240"/>
                <a:gd name="T53" fmla="*/ 9 h 211"/>
                <a:gd name="T54" fmla="*/ 232 w 240"/>
                <a:gd name="T55" fmla="*/ 9 h 211"/>
                <a:gd name="T56" fmla="*/ 232 w 240"/>
                <a:gd name="T57" fmla="*/ 9 h 211"/>
                <a:gd name="T58" fmla="*/ 232 w 240"/>
                <a:gd name="T59" fmla="*/ 0 h 211"/>
                <a:gd name="T60" fmla="*/ 240 w 240"/>
                <a:gd name="T61" fmla="*/ 9 h 211"/>
                <a:gd name="T62" fmla="*/ 232 w 240"/>
                <a:gd name="T63" fmla="*/ 9 h 211"/>
                <a:gd name="T64" fmla="*/ 232 w 240"/>
                <a:gd name="T65" fmla="*/ 9 h 211"/>
                <a:gd name="T66" fmla="*/ 224 w 240"/>
                <a:gd name="T67" fmla="*/ 9 h 211"/>
                <a:gd name="T68" fmla="*/ 224 w 240"/>
                <a:gd name="T69" fmla="*/ 9 h 211"/>
                <a:gd name="T70" fmla="*/ 216 w 240"/>
                <a:gd name="T71" fmla="*/ 27 h 211"/>
                <a:gd name="T72" fmla="*/ 200 w 240"/>
                <a:gd name="T73" fmla="*/ 27 h 211"/>
                <a:gd name="T74" fmla="*/ 192 w 240"/>
                <a:gd name="T75" fmla="*/ 27 h 211"/>
                <a:gd name="T76" fmla="*/ 168 w 240"/>
                <a:gd name="T77" fmla="*/ 35 h 211"/>
                <a:gd name="T78" fmla="*/ 160 w 240"/>
                <a:gd name="T79" fmla="*/ 44 h 211"/>
                <a:gd name="T80" fmla="*/ 152 w 240"/>
                <a:gd name="T81" fmla="*/ 44 h 211"/>
                <a:gd name="T82" fmla="*/ 136 w 240"/>
                <a:gd name="T83" fmla="*/ 62 h 211"/>
                <a:gd name="T84" fmla="*/ 128 w 240"/>
                <a:gd name="T85" fmla="*/ 71 h 211"/>
                <a:gd name="T86" fmla="*/ 120 w 240"/>
                <a:gd name="T87" fmla="*/ 79 h 211"/>
                <a:gd name="T88" fmla="*/ 104 w 240"/>
                <a:gd name="T89" fmla="*/ 79 h 211"/>
                <a:gd name="T90" fmla="*/ 104 w 240"/>
                <a:gd name="T91" fmla="*/ 97 h 211"/>
                <a:gd name="T92" fmla="*/ 96 w 240"/>
                <a:gd name="T93" fmla="*/ 97 h 211"/>
                <a:gd name="T94" fmla="*/ 88 w 240"/>
                <a:gd name="T95" fmla="*/ 106 h 211"/>
                <a:gd name="T96" fmla="*/ 72 w 240"/>
                <a:gd name="T97" fmla="*/ 114 h 211"/>
                <a:gd name="T98" fmla="*/ 64 w 240"/>
                <a:gd name="T99" fmla="*/ 123 h 211"/>
                <a:gd name="T100" fmla="*/ 64 w 240"/>
                <a:gd name="T101" fmla="*/ 141 h 211"/>
                <a:gd name="T102" fmla="*/ 56 w 240"/>
                <a:gd name="T103" fmla="*/ 150 h 211"/>
                <a:gd name="T104" fmla="*/ 56 w 240"/>
                <a:gd name="T105" fmla="*/ 158 h 211"/>
                <a:gd name="T106" fmla="*/ 48 w 240"/>
                <a:gd name="T107" fmla="*/ 158 h 211"/>
                <a:gd name="T108" fmla="*/ 48 w 240"/>
                <a:gd name="T109" fmla="*/ 176 h 211"/>
                <a:gd name="T110" fmla="*/ 32 w 240"/>
                <a:gd name="T111" fmla="*/ 185 h 211"/>
                <a:gd name="T112" fmla="*/ 32 w 240"/>
                <a:gd name="T113" fmla="*/ 194 h 211"/>
                <a:gd name="T114" fmla="*/ 32 w 240"/>
                <a:gd name="T115" fmla="*/ 194 h 211"/>
                <a:gd name="T116" fmla="*/ 32 w 240"/>
                <a:gd name="T117" fmla="*/ 194 h 211"/>
                <a:gd name="T118" fmla="*/ 24 w 240"/>
                <a:gd name="T119" fmla="*/ 194 h 211"/>
                <a:gd name="T120" fmla="*/ 32 w 240"/>
                <a:gd name="T121" fmla="*/ 211 h 211"/>
                <a:gd name="T122" fmla="*/ 0 w 240"/>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0"/>
                <a:gd name="T187" fmla="*/ 0 h 211"/>
                <a:gd name="T188" fmla="*/ 240 w 240"/>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0" h="211">
                  <a:moveTo>
                    <a:pt x="0" y="211"/>
                  </a:moveTo>
                  <a:lnTo>
                    <a:pt x="0" y="194"/>
                  </a:lnTo>
                  <a:lnTo>
                    <a:pt x="0" y="185"/>
                  </a:lnTo>
                  <a:lnTo>
                    <a:pt x="16" y="176"/>
                  </a:lnTo>
                  <a:lnTo>
                    <a:pt x="16" y="158"/>
                  </a:lnTo>
                  <a:lnTo>
                    <a:pt x="16" y="150"/>
                  </a:lnTo>
                  <a:lnTo>
                    <a:pt x="24" y="141"/>
                  </a:lnTo>
                  <a:lnTo>
                    <a:pt x="32" y="123"/>
                  </a:lnTo>
                  <a:lnTo>
                    <a:pt x="32" y="114"/>
                  </a:lnTo>
                  <a:lnTo>
                    <a:pt x="48" y="106"/>
                  </a:lnTo>
                  <a:lnTo>
                    <a:pt x="56" y="97"/>
                  </a:lnTo>
                  <a:lnTo>
                    <a:pt x="64" y="79"/>
                  </a:lnTo>
                  <a:lnTo>
                    <a:pt x="64" y="71"/>
                  </a:lnTo>
                  <a:lnTo>
                    <a:pt x="72" y="71"/>
                  </a:lnTo>
                  <a:lnTo>
                    <a:pt x="88" y="62"/>
                  </a:lnTo>
                  <a:lnTo>
                    <a:pt x="96" y="44"/>
                  </a:lnTo>
                  <a:lnTo>
                    <a:pt x="104" y="35"/>
                  </a:lnTo>
                  <a:lnTo>
                    <a:pt x="128" y="35"/>
                  </a:lnTo>
                  <a:lnTo>
                    <a:pt x="136" y="27"/>
                  </a:lnTo>
                  <a:lnTo>
                    <a:pt x="160" y="27"/>
                  </a:lnTo>
                  <a:lnTo>
                    <a:pt x="168" y="27"/>
                  </a:lnTo>
                  <a:lnTo>
                    <a:pt x="192" y="9"/>
                  </a:lnTo>
                  <a:lnTo>
                    <a:pt x="200" y="9"/>
                  </a:lnTo>
                  <a:lnTo>
                    <a:pt x="216" y="9"/>
                  </a:lnTo>
                  <a:lnTo>
                    <a:pt x="224" y="9"/>
                  </a:lnTo>
                  <a:lnTo>
                    <a:pt x="232" y="9"/>
                  </a:lnTo>
                  <a:lnTo>
                    <a:pt x="232" y="0"/>
                  </a:lnTo>
                  <a:lnTo>
                    <a:pt x="240" y="9"/>
                  </a:lnTo>
                  <a:lnTo>
                    <a:pt x="232" y="9"/>
                  </a:lnTo>
                  <a:lnTo>
                    <a:pt x="224" y="9"/>
                  </a:lnTo>
                  <a:lnTo>
                    <a:pt x="216" y="27"/>
                  </a:lnTo>
                  <a:lnTo>
                    <a:pt x="200" y="27"/>
                  </a:lnTo>
                  <a:lnTo>
                    <a:pt x="192" y="27"/>
                  </a:lnTo>
                  <a:lnTo>
                    <a:pt x="168" y="35"/>
                  </a:lnTo>
                  <a:lnTo>
                    <a:pt x="160" y="44"/>
                  </a:lnTo>
                  <a:lnTo>
                    <a:pt x="152" y="44"/>
                  </a:lnTo>
                  <a:lnTo>
                    <a:pt x="136" y="62"/>
                  </a:lnTo>
                  <a:lnTo>
                    <a:pt x="128" y="71"/>
                  </a:lnTo>
                  <a:lnTo>
                    <a:pt x="120" y="79"/>
                  </a:lnTo>
                  <a:lnTo>
                    <a:pt x="104" y="79"/>
                  </a:lnTo>
                  <a:lnTo>
                    <a:pt x="104" y="97"/>
                  </a:lnTo>
                  <a:lnTo>
                    <a:pt x="96" y="97"/>
                  </a:lnTo>
                  <a:lnTo>
                    <a:pt x="88" y="106"/>
                  </a:lnTo>
                  <a:lnTo>
                    <a:pt x="72" y="114"/>
                  </a:lnTo>
                  <a:lnTo>
                    <a:pt x="64" y="123"/>
                  </a:lnTo>
                  <a:lnTo>
                    <a:pt x="64" y="141"/>
                  </a:lnTo>
                  <a:lnTo>
                    <a:pt x="56" y="150"/>
                  </a:lnTo>
                  <a:lnTo>
                    <a:pt x="56" y="158"/>
                  </a:lnTo>
                  <a:lnTo>
                    <a:pt x="48" y="158"/>
                  </a:lnTo>
                  <a:lnTo>
                    <a:pt x="48" y="176"/>
                  </a:lnTo>
                  <a:lnTo>
                    <a:pt x="32" y="185"/>
                  </a:lnTo>
                  <a:lnTo>
                    <a:pt x="32" y="194"/>
                  </a:lnTo>
                  <a:lnTo>
                    <a:pt x="24" y="194"/>
                  </a:lnTo>
                  <a:lnTo>
                    <a:pt x="32" y="211"/>
                  </a:lnTo>
                  <a:lnTo>
                    <a:pt x="0"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77" name="Freeform 1091"/>
            <p:cNvSpPr>
              <a:spLocks/>
            </p:cNvSpPr>
            <p:nvPr/>
          </p:nvSpPr>
          <p:spPr bwMode="auto">
            <a:xfrm>
              <a:off x="2859" y="3006"/>
              <a:ext cx="240" cy="211"/>
            </a:xfrm>
            <a:custGeom>
              <a:avLst/>
              <a:gdLst>
                <a:gd name="T0" fmla="*/ 0 w 240"/>
                <a:gd name="T1" fmla="*/ 211 h 211"/>
                <a:gd name="T2" fmla="*/ 0 w 240"/>
                <a:gd name="T3" fmla="*/ 194 h 211"/>
                <a:gd name="T4" fmla="*/ 0 w 240"/>
                <a:gd name="T5" fmla="*/ 194 h 211"/>
                <a:gd name="T6" fmla="*/ 0 w 240"/>
                <a:gd name="T7" fmla="*/ 194 h 211"/>
                <a:gd name="T8" fmla="*/ 0 w 240"/>
                <a:gd name="T9" fmla="*/ 185 h 211"/>
                <a:gd name="T10" fmla="*/ 16 w 240"/>
                <a:gd name="T11" fmla="*/ 176 h 211"/>
                <a:gd name="T12" fmla="*/ 16 w 240"/>
                <a:gd name="T13" fmla="*/ 158 h 211"/>
                <a:gd name="T14" fmla="*/ 16 w 240"/>
                <a:gd name="T15" fmla="*/ 150 h 211"/>
                <a:gd name="T16" fmla="*/ 24 w 240"/>
                <a:gd name="T17" fmla="*/ 141 h 211"/>
                <a:gd name="T18" fmla="*/ 32 w 240"/>
                <a:gd name="T19" fmla="*/ 123 h 211"/>
                <a:gd name="T20" fmla="*/ 32 w 240"/>
                <a:gd name="T21" fmla="*/ 114 h 211"/>
                <a:gd name="T22" fmla="*/ 48 w 240"/>
                <a:gd name="T23" fmla="*/ 106 h 211"/>
                <a:gd name="T24" fmla="*/ 56 w 240"/>
                <a:gd name="T25" fmla="*/ 97 h 211"/>
                <a:gd name="T26" fmla="*/ 64 w 240"/>
                <a:gd name="T27" fmla="*/ 79 h 211"/>
                <a:gd name="T28" fmla="*/ 64 w 240"/>
                <a:gd name="T29" fmla="*/ 71 h 211"/>
                <a:gd name="T30" fmla="*/ 72 w 240"/>
                <a:gd name="T31" fmla="*/ 71 h 211"/>
                <a:gd name="T32" fmla="*/ 88 w 240"/>
                <a:gd name="T33" fmla="*/ 62 h 211"/>
                <a:gd name="T34" fmla="*/ 96 w 240"/>
                <a:gd name="T35" fmla="*/ 44 h 211"/>
                <a:gd name="T36" fmla="*/ 104 w 240"/>
                <a:gd name="T37" fmla="*/ 35 h 211"/>
                <a:gd name="T38" fmla="*/ 128 w 240"/>
                <a:gd name="T39" fmla="*/ 35 h 211"/>
                <a:gd name="T40" fmla="*/ 136 w 240"/>
                <a:gd name="T41" fmla="*/ 27 h 211"/>
                <a:gd name="T42" fmla="*/ 160 w 240"/>
                <a:gd name="T43" fmla="*/ 27 h 211"/>
                <a:gd name="T44" fmla="*/ 168 w 240"/>
                <a:gd name="T45" fmla="*/ 27 h 211"/>
                <a:gd name="T46" fmla="*/ 192 w 240"/>
                <a:gd name="T47" fmla="*/ 9 h 211"/>
                <a:gd name="T48" fmla="*/ 200 w 240"/>
                <a:gd name="T49" fmla="*/ 9 h 211"/>
                <a:gd name="T50" fmla="*/ 216 w 240"/>
                <a:gd name="T51" fmla="*/ 9 h 211"/>
                <a:gd name="T52" fmla="*/ 224 w 240"/>
                <a:gd name="T53" fmla="*/ 9 h 211"/>
                <a:gd name="T54" fmla="*/ 232 w 240"/>
                <a:gd name="T55" fmla="*/ 9 h 211"/>
                <a:gd name="T56" fmla="*/ 232 w 240"/>
                <a:gd name="T57" fmla="*/ 9 h 211"/>
                <a:gd name="T58" fmla="*/ 232 w 240"/>
                <a:gd name="T59" fmla="*/ 0 h 211"/>
                <a:gd name="T60" fmla="*/ 240 w 240"/>
                <a:gd name="T61" fmla="*/ 9 h 211"/>
                <a:gd name="T62" fmla="*/ 232 w 240"/>
                <a:gd name="T63" fmla="*/ 9 h 211"/>
                <a:gd name="T64" fmla="*/ 232 w 240"/>
                <a:gd name="T65" fmla="*/ 9 h 211"/>
                <a:gd name="T66" fmla="*/ 224 w 240"/>
                <a:gd name="T67" fmla="*/ 9 h 211"/>
                <a:gd name="T68" fmla="*/ 224 w 240"/>
                <a:gd name="T69" fmla="*/ 9 h 211"/>
                <a:gd name="T70" fmla="*/ 216 w 240"/>
                <a:gd name="T71" fmla="*/ 27 h 211"/>
                <a:gd name="T72" fmla="*/ 200 w 240"/>
                <a:gd name="T73" fmla="*/ 27 h 211"/>
                <a:gd name="T74" fmla="*/ 192 w 240"/>
                <a:gd name="T75" fmla="*/ 27 h 211"/>
                <a:gd name="T76" fmla="*/ 168 w 240"/>
                <a:gd name="T77" fmla="*/ 35 h 211"/>
                <a:gd name="T78" fmla="*/ 160 w 240"/>
                <a:gd name="T79" fmla="*/ 44 h 211"/>
                <a:gd name="T80" fmla="*/ 152 w 240"/>
                <a:gd name="T81" fmla="*/ 44 h 211"/>
                <a:gd name="T82" fmla="*/ 136 w 240"/>
                <a:gd name="T83" fmla="*/ 62 h 211"/>
                <a:gd name="T84" fmla="*/ 128 w 240"/>
                <a:gd name="T85" fmla="*/ 71 h 211"/>
                <a:gd name="T86" fmla="*/ 120 w 240"/>
                <a:gd name="T87" fmla="*/ 79 h 211"/>
                <a:gd name="T88" fmla="*/ 104 w 240"/>
                <a:gd name="T89" fmla="*/ 79 h 211"/>
                <a:gd name="T90" fmla="*/ 104 w 240"/>
                <a:gd name="T91" fmla="*/ 97 h 211"/>
                <a:gd name="T92" fmla="*/ 96 w 240"/>
                <a:gd name="T93" fmla="*/ 97 h 211"/>
                <a:gd name="T94" fmla="*/ 88 w 240"/>
                <a:gd name="T95" fmla="*/ 106 h 211"/>
                <a:gd name="T96" fmla="*/ 72 w 240"/>
                <a:gd name="T97" fmla="*/ 114 h 211"/>
                <a:gd name="T98" fmla="*/ 64 w 240"/>
                <a:gd name="T99" fmla="*/ 123 h 211"/>
                <a:gd name="T100" fmla="*/ 64 w 240"/>
                <a:gd name="T101" fmla="*/ 141 h 211"/>
                <a:gd name="T102" fmla="*/ 56 w 240"/>
                <a:gd name="T103" fmla="*/ 150 h 211"/>
                <a:gd name="T104" fmla="*/ 56 w 240"/>
                <a:gd name="T105" fmla="*/ 158 h 211"/>
                <a:gd name="T106" fmla="*/ 48 w 240"/>
                <a:gd name="T107" fmla="*/ 158 h 211"/>
                <a:gd name="T108" fmla="*/ 48 w 240"/>
                <a:gd name="T109" fmla="*/ 176 h 211"/>
                <a:gd name="T110" fmla="*/ 32 w 240"/>
                <a:gd name="T111" fmla="*/ 185 h 211"/>
                <a:gd name="T112" fmla="*/ 32 w 240"/>
                <a:gd name="T113" fmla="*/ 194 h 211"/>
                <a:gd name="T114" fmla="*/ 32 w 240"/>
                <a:gd name="T115" fmla="*/ 194 h 211"/>
                <a:gd name="T116" fmla="*/ 32 w 240"/>
                <a:gd name="T117" fmla="*/ 194 h 211"/>
                <a:gd name="T118" fmla="*/ 24 w 240"/>
                <a:gd name="T119" fmla="*/ 194 h 211"/>
                <a:gd name="T120" fmla="*/ 32 w 240"/>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0"/>
                <a:gd name="T184" fmla="*/ 0 h 211"/>
                <a:gd name="T185" fmla="*/ 240 w 240"/>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0" h="211">
                  <a:moveTo>
                    <a:pt x="0" y="211"/>
                  </a:moveTo>
                  <a:lnTo>
                    <a:pt x="0" y="194"/>
                  </a:lnTo>
                  <a:lnTo>
                    <a:pt x="0" y="185"/>
                  </a:lnTo>
                  <a:lnTo>
                    <a:pt x="16" y="176"/>
                  </a:lnTo>
                  <a:lnTo>
                    <a:pt x="16" y="158"/>
                  </a:lnTo>
                  <a:lnTo>
                    <a:pt x="16" y="150"/>
                  </a:lnTo>
                  <a:lnTo>
                    <a:pt x="24" y="141"/>
                  </a:lnTo>
                  <a:lnTo>
                    <a:pt x="32" y="123"/>
                  </a:lnTo>
                  <a:lnTo>
                    <a:pt x="32" y="114"/>
                  </a:lnTo>
                  <a:lnTo>
                    <a:pt x="48" y="106"/>
                  </a:lnTo>
                  <a:lnTo>
                    <a:pt x="56" y="97"/>
                  </a:lnTo>
                  <a:lnTo>
                    <a:pt x="64" y="79"/>
                  </a:lnTo>
                  <a:lnTo>
                    <a:pt x="64" y="71"/>
                  </a:lnTo>
                  <a:lnTo>
                    <a:pt x="72" y="71"/>
                  </a:lnTo>
                  <a:lnTo>
                    <a:pt x="88" y="62"/>
                  </a:lnTo>
                  <a:lnTo>
                    <a:pt x="96" y="44"/>
                  </a:lnTo>
                  <a:lnTo>
                    <a:pt x="104" y="35"/>
                  </a:lnTo>
                  <a:lnTo>
                    <a:pt x="128" y="35"/>
                  </a:lnTo>
                  <a:lnTo>
                    <a:pt x="136" y="27"/>
                  </a:lnTo>
                  <a:lnTo>
                    <a:pt x="160" y="27"/>
                  </a:lnTo>
                  <a:lnTo>
                    <a:pt x="168" y="27"/>
                  </a:lnTo>
                  <a:lnTo>
                    <a:pt x="192" y="9"/>
                  </a:lnTo>
                  <a:lnTo>
                    <a:pt x="200" y="9"/>
                  </a:lnTo>
                  <a:lnTo>
                    <a:pt x="216" y="9"/>
                  </a:lnTo>
                  <a:lnTo>
                    <a:pt x="224" y="9"/>
                  </a:lnTo>
                  <a:lnTo>
                    <a:pt x="232" y="9"/>
                  </a:lnTo>
                  <a:lnTo>
                    <a:pt x="232" y="0"/>
                  </a:lnTo>
                  <a:lnTo>
                    <a:pt x="240" y="9"/>
                  </a:lnTo>
                  <a:lnTo>
                    <a:pt x="232" y="9"/>
                  </a:lnTo>
                  <a:lnTo>
                    <a:pt x="224" y="9"/>
                  </a:lnTo>
                  <a:lnTo>
                    <a:pt x="216" y="27"/>
                  </a:lnTo>
                  <a:lnTo>
                    <a:pt x="200" y="27"/>
                  </a:lnTo>
                  <a:lnTo>
                    <a:pt x="192" y="27"/>
                  </a:lnTo>
                  <a:lnTo>
                    <a:pt x="168" y="35"/>
                  </a:lnTo>
                  <a:lnTo>
                    <a:pt x="160" y="44"/>
                  </a:lnTo>
                  <a:lnTo>
                    <a:pt x="152" y="44"/>
                  </a:lnTo>
                  <a:lnTo>
                    <a:pt x="136" y="62"/>
                  </a:lnTo>
                  <a:lnTo>
                    <a:pt x="128" y="71"/>
                  </a:lnTo>
                  <a:lnTo>
                    <a:pt x="120" y="79"/>
                  </a:lnTo>
                  <a:lnTo>
                    <a:pt x="104" y="79"/>
                  </a:lnTo>
                  <a:lnTo>
                    <a:pt x="104" y="97"/>
                  </a:lnTo>
                  <a:lnTo>
                    <a:pt x="96" y="97"/>
                  </a:lnTo>
                  <a:lnTo>
                    <a:pt x="88" y="106"/>
                  </a:lnTo>
                  <a:lnTo>
                    <a:pt x="72" y="114"/>
                  </a:lnTo>
                  <a:lnTo>
                    <a:pt x="64" y="123"/>
                  </a:lnTo>
                  <a:lnTo>
                    <a:pt x="64" y="141"/>
                  </a:lnTo>
                  <a:lnTo>
                    <a:pt x="56" y="150"/>
                  </a:lnTo>
                  <a:lnTo>
                    <a:pt x="56" y="158"/>
                  </a:lnTo>
                  <a:lnTo>
                    <a:pt x="48" y="158"/>
                  </a:lnTo>
                  <a:lnTo>
                    <a:pt x="48" y="176"/>
                  </a:lnTo>
                  <a:lnTo>
                    <a:pt x="32" y="185"/>
                  </a:lnTo>
                  <a:lnTo>
                    <a:pt x="32" y="194"/>
                  </a:lnTo>
                  <a:lnTo>
                    <a:pt x="24" y="194"/>
                  </a:lnTo>
                  <a:lnTo>
                    <a:pt x="32"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78" name="Freeform 1092"/>
            <p:cNvSpPr>
              <a:spLocks/>
            </p:cNvSpPr>
            <p:nvPr/>
          </p:nvSpPr>
          <p:spPr bwMode="auto">
            <a:xfrm>
              <a:off x="2675" y="2962"/>
              <a:ext cx="200" cy="255"/>
            </a:xfrm>
            <a:custGeom>
              <a:avLst/>
              <a:gdLst>
                <a:gd name="T0" fmla="*/ 152 w 200"/>
                <a:gd name="T1" fmla="*/ 255 h 255"/>
                <a:gd name="T2" fmla="*/ 144 w 200"/>
                <a:gd name="T3" fmla="*/ 238 h 255"/>
                <a:gd name="T4" fmla="*/ 144 w 200"/>
                <a:gd name="T5" fmla="*/ 238 h 255"/>
                <a:gd name="T6" fmla="*/ 144 w 200"/>
                <a:gd name="T7" fmla="*/ 238 h 255"/>
                <a:gd name="T8" fmla="*/ 144 w 200"/>
                <a:gd name="T9" fmla="*/ 229 h 255"/>
                <a:gd name="T10" fmla="*/ 144 w 200"/>
                <a:gd name="T11" fmla="*/ 229 h 255"/>
                <a:gd name="T12" fmla="*/ 144 w 200"/>
                <a:gd name="T13" fmla="*/ 220 h 255"/>
                <a:gd name="T14" fmla="*/ 144 w 200"/>
                <a:gd name="T15" fmla="*/ 202 h 255"/>
                <a:gd name="T16" fmla="*/ 136 w 200"/>
                <a:gd name="T17" fmla="*/ 194 h 255"/>
                <a:gd name="T18" fmla="*/ 136 w 200"/>
                <a:gd name="T19" fmla="*/ 194 h 255"/>
                <a:gd name="T20" fmla="*/ 136 w 200"/>
                <a:gd name="T21" fmla="*/ 185 h 255"/>
                <a:gd name="T22" fmla="*/ 120 w 200"/>
                <a:gd name="T23" fmla="*/ 167 h 255"/>
                <a:gd name="T24" fmla="*/ 120 w 200"/>
                <a:gd name="T25" fmla="*/ 158 h 255"/>
                <a:gd name="T26" fmla="*/ 112 w 200"/>
                <a:gd name="T27" fmla="*/ 150 h 255"/>
                <a:gd name="T28" fmla="*/ 112 w 200"/>
                <a:gd name="T29" fmla="*/ 150 h 255"/>
                <a:gd name="T30" fmla="*/ 112 w 200"/>
                <a:gd name="T31" fmla="*/ 150 h 255"/>
                <a:gd name="T32" fmla="*/ 104 w 200"/>
                <a:gd name="T33" fmla="*/ 123 h 255"/>
                <a:gd name="T34" fmla="*/ 88 w 200"/>
                <a:gd name="T35" fmla="*/ 115 h 255"/>
                <a:gd name="T36" fmla="*/ 80 w 200"/>
                <a:gd name="T37" fmla="*/ 106 h 255"/>
                <a:gd name="T38" fmla="*/ 72 w 200"/>
                <a:gd name="T39" fmla="*/ 88 h 255"/>
                <a:gd name="T40" fmla="*/ 56 w 200"/>
                <a:gd name="T41" fmla="*/ 79 h 255"/>
                <a:gd name="T42" fmla="*/ 48 w 200"/>
                <a:gd name="T43" fmla="*/ 71 h 255"/>
                <a:gd name="T44" fmla="*/ 40 w 200"/>
                <a:gd name="T45" fmla="*/ 53 h 255"/>
                <a:gd name="T46" fmla="*/ 40 w 200"/>
                <a:gd name="T47" fmla="*/ 44 h 255"/>
                <a:gd name="T48" fmla="*/ 32 w 200"/>
                <a:gd name="T49" fmla="*/ 35 h 255"/>
                <a:gd name="T50" fmla="*/ 16 w 200"/>
                <a:gd name="T51" fmla="*/ 27 h 255"/>
                <a:gd name="T52" fmla="*/ 8 w 200"/>
                <a:gd name="T53" fmla="*/ 9 h 255"/>
                <a:gd name="T54" fmla="*/ 8 w 200"/>
                <a:gd name="T55" fmla="*/ 9 h 255"/>
                <a:gd name="T56" fmla="*/ 8 w 200"/>
                <a:gd name="T57" fmla="*/ 9 h 255"/>
                <a:gd name="T58" fmla="*/ 0 w 200"/>
                <a:gd name="T59" fmla="*/ 0 h 255"/>
                <a:gd name="T60" fmla="*/ 8 w 200"/>
                <a:gd name="T61" fmla="*/ 9 h 255"/>
                <a:gd name="T62" fmla="*/ 8 w 200"/>
                <a:gd name="T63" fmla="*/ 9 h 255"/>
                <a:gd name="T64" fmla="*/ 8 w 200"/>
                <a:gd name="T65" fmla="*/ 9 h 255"/>
                <a:gd name="T66" fmla="*/ 8 w 200"/>
                <a:gd name="T67" fmla="*/ 9 h 255"/>
                <a:gd name="T68" fmla="*/ 16 w 200"/>
                <a:gd name="T69" fmla="*/ 9 h 255"/>
                <a:gd name="T70" fmla="*/ 32 w 200"/>
                <a:gd name="T71" fmla="*/ 9 h 255"/>
                <a:gd name="T72" fmla="*/ 40 w 200"/>
                <a:gd name="T73" fmla="*/ 27 h 255"/>
                <a:gd name="T74" fmla="*/ 48 w 200"/>
                <a:gd name="T75" fmla="*/ 27 h 255"/>
                <a:gd name="T76" fmla="*/ 56 w 200"/>
                <a:gd name="T77" fmla="*/ 27 h 255"/>
                <a:gd name="T78" fmla="*/ 72 w 200"/>
                <a:gd name="T79" fmla="*/ 35 h 255"/>
                <a:gd name="T80" fmla="*/ 80 w 200"/>
                <a:gd name="T81" fmla="*/ 44 h 255"/>
                <a:gd name="T82" fmla="*/ 88 w 200"/>
                <a:gd name="T83" fmla="*/ 44 h 255"/>
                <a:gd name="T84" fmla="*/ 104 w 200"/>
                <a:gd name="T85" fmla="*/ 53 h 255"/>
                <a:gd name="T86" fmla="*/ 112 w 200"/>
                <a:gd name="T87" fmla="*/ 71 h 255"/>
                <a:gd name="T88" fmla="*/ 120 w 200"/>
                <a:gd name="T89" fmla="*/ 71 h 255"/>
                <a:gd name="T90" fmla="*/ 136 w 200"/>
                <a:gd name="T91" fmla="*/ 79 h 255"/>
                <a:gd name="T92" fmla="*/ 136 w 200"/>
                <a:gd name="T93" fmla="*/ 88 h 255"/>
                <a:gd name="T94" fmla="*/ 144 w 200"/>
                <a:gd name="T95" fmla="*/ 106 h 255"/>
                <a:gd name="T96" fmla="*/ 152 w 200"/>
                <a:gd name="T97" fmla="*/ 115 h 255"/>
                <a:gd name="T98" fmla="*/ 152 w 200"/>
                <a:gd name="T99" fmla="*/ 141 h 255"/>
                <a:gd name="T100" fmla="*/ 168 w 200"/>
                <a:gd name="T101" fmla="*/ 150 h 255"/>
                <a:gd name="T102" fmla="*/ 176 w 200"/>
                <a:gd name="T103" fmla="*/ 158 h 255"/>
                <a:gd name="T104" fmla="*/ 176 w 200"/>
                <a:gd name="T105" fmla="*/ 185 h 255"/>
                <a:gd name="T106" fmla="*/ 176 w 200"/>
                <a:gd name="T107" fmla="*/ 194 h 255"/>
                <a:gd name="T108" fmla="*/ 184 w 200"/>
                <a:gd name="T109" fmla="*/ 202 h 255"/>
                <a:gd name="T110" fmla="*/ 184 w 200"/>
                <a:gd name="T111" fmla="*/ 220 h 255"/>
                <a:gd name="T112" fmla="*/ 184 w 200"/>
                <a:gd name="T113" fmla="*/ 229 h 255"/>
                <a:gd name="T114" fmla="*/ 184 w 200"/>
                <a:gd name="T115" fmla="*/ 238 h 255"/>
                <a:gd name="T116" fmla="*/ 184 w 200"/>
                <a:gd name="T117" fmla="*/ 238 h 255"/>
                <a:gd name="T118" fmla="*/ 184 w 200"/>
                <a:gd name="T119" fmla="*/ 238 h 255"/>
                <a:gd name="T120" fmla="*/ 200 w 200"/>
                <a:gd name="T121" fmla="*/ 255 h 255"/>
                <a:gd name="T122" fmla="*/ 152 w 200"/>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0"/>
                <a:gd name="T187" fmla="*/ 0 h 255"/>
                <a:gd name="T188" fmla="*/ 200 w 200"/>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0" h="255">
                  <a:moveTo>
                    <a:pt x="152" y="255"/>
                  </a:moveTo>
                  <a:lnTo>
                    <a:pt x="144" y="238"/>
                  </a:lnTo>
                  <a:lnTo>
                    <a:pt x="144" y="229"/>
                  </a:lnTo>
                  <a:lnTo>
                    <a:pt x="144" y="220"/>
                  </a:lnTo>
                  <a:lnTo>
                    <a:pt x="144" y="202"/>
                  </a:lnTo>
                  <a:lnTo>
                    <a:pt x="136" y="194"/>
                  </a:lnTo>
                  <a:lnTo>
                    <a:pt x="136" y="185"/>
                  </a:lnTo>
                  <a:lnTo>
                    <a:pt x="120" y="167"/>
                  </a:lnTo>
                  <a:lnTo>
                    <a:pt x="120" y="158"/>
                  </a:lnTo>
                  <a:lnTo>
                    <a:pt x="112" y="150"/>
                  </a:lnTo>
                  <a:lnTo>
                    <a:pt x="104" y="123"/>
                  </a:lnTo>
                  <a:lnTo>
                    <a:pt x="88" y="115"/>
                  </a:lnTo>
                  <a:lnTo>
                    <a:pt x="80" y="106"/>
                  </a:lnTo>
                  <a:lnTo>
                    <a:pt x="72" y="88"/>
                  </a:lnTo>
                  <a:lnTo>
                    <a:pt x="56" y="79"/>
                  </a:lnTo>
                  <a:lnTo>
                    <a:pt x="48" y="71"/>
                  </a:lnTo>
                  <a:lnTo>
                    <a:pt x="40" y="53"/>
                  </a:lnTo>
                  <a:lnTo>
                    <a:pt x="40" y="44"/>
                  </a:lnTo>
                  <a:lnTo>
                    <a:pt x="32" y="35"/>
                  </a:lnTo>
                  <a:lnTo>
                    <a:pt x="16" y="27"/>
                  </a:lnTo>
                  <a:lnTo>
                    <a:pt x="8" y="9"/>
                  </a:lnTo>
                  <a:lnTo>
                    <a:pt x="0" y="0"/>
                  </a:lnTo>
                  <a:lnTo>
                    <a:pt x="8" y="9"/>
                  </a:lnTo>
                  <a:lnTo>
                    <a:pt x="16" y="9"/>
                  </a:lnTo>
                  <a:lnTo>
                    <a:pt x="32" y="9"/>
                  </a:lnTo>
                  <a:lnTo>
                    <a:pt x="40" y="27"/>
                  </a:lnTo>
                  <a:lnTo>
                    <a:pt x="48" y="27"/>
                  </a:lnTo>
                  <a:lnTo>
                    <a:pt x="56" y="27"/>
                  </a:lnTo>
                  <a:lnTo>
                    <a:pt x="72" y="35"/>
                  </a:lnTo>
                  <a:lnTo>
                    <a:pt x="80" y="44"/>
                  </a:lnTo>
                  <a:lnTo>
                    <a:pt x="88" y="44"/>
                  </a:lnTo>
                  <a:lnTo>
                    <a:pt x="104" y="53"/>
                  </a:lnTo>
                  <a:lnTo>
                    <a:pt x="112" y="71"/>
                  </a:lnTo>
                  <a:lnTo>
                    <a:pt x="120" y="71"/>
                  </a:lnTo>
                  <a:lnTo>
                    <a:pt x="136" y="79"/>
                  </a:lnTo>
                  <a:lnTo>
                    <a:pt x="136" y="88"/>
                  </a:lnTo>
                  <a:lnTo>
                    <a:pt x="144" y="106"/>
                  </a:lnTo>
                  <a:lnTo>
                    <a:pt x="152" y="115"/>
                  </a:lnTo>
                  <a:lnTo>
                    <a:pt x="152" y="141"/>
                  </a:lnTo>
                  <a:lnTo>
                    <a:pt x="168" y="150"/>
                  </a:lnTo>
                  <a:lnTo>
                    <a:pt x="176" y="158"/>
                  </a:lnTo>
                  <a:lnTo>
                    <a:pt x="176" y="185"/>
                  </a:lnTo>
                  <a:lnTo>
                    <a:pt x="176" y="194"/>
                  </a:lnTo>
                  <a:lnTo>
                    <a:pt x="184" y="202"/>
                  </a:lnTo>
                  <a:lnTo>
                    <a:pt x="184" y="220"/>
                  </a:lnTo>
                  <a:lnTo>
                    <a:pt x="184" y="229"/>
                  </a:lnTo>
                  <a:lnTo>
                    <a:pt x="184" y="238"/>
                  </a:lnTo>
                  <a:lnTo>
                    <a:pt x="200" y="255"/>
                  </a:lnTo>
                  <a:lnTo>
                    <a:pt x="152"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79" name="Freeform 1093"/>
            <p:cNvSpPr>
              <a:spLocks/>
            </p:cNvSpPr>
            <p:nvPr/>
          </p:nvSpPr>
          <p:spPr bwMode="auto">
            <a:xfrm>
              <a:off x="2675" y="2962"/>
              <a:ext cx="200" cy="255"/>
            </a:xfrm>
            <a:custGeom>
              <a:avLst/>
              <a:gdLst>
                <a:gd name="T0" fmla="*/ 152 w 200"/>
                <a:gd name="T1" fmla="*/ 255 h 255"/>
                <a:gd name="T2" fmla="*/ 144 w 200"/>
                <a:gd name="T3" fmla="*/ 238 h 255"/>
                <a:gd name="T4" fmla="*/ 144 w 200"/>
                <a:gd name="T5" fmla="*/ 238 h 255"/>
                <a:gd name="T6" fmla="*/ 144 w 200"/>
                <a:gd name="T7" fmla="*/ 238 h 255"/>
                <a:gd name="T8" fmla="*/ 144 w 200"/>
                <a:gd name="T9" fmla="*/ 229 h 255"/>
                <a:gd name="T10" fmla="*/ 144 w 200"/>
                <a:gd name="T11" fmla="*/ 229 h 255"/>
                <a:gd name="T12" fmla="*/ 144 w 200"/>
                <a:gd name="T13" fmla="*/ 220 h 255"/>
                <a:gd name="T14" fmla="*/ 144 w 200"/>
                <a:gd name="T15" fmla="*/ 202 h 255"/>
                <a:gd name="T16" fmla="*/ 136 w 200"/>
                <a:gd name="T17" fmla="*/ 194 h 255"/>
                <a:gd name="T18" fmla="*/ 136 w 200"/>
                <a:gd name="T19" fmla="*/ 194 h 255"/>
                <a:gd name="T20" fmla="*/ 136 w 200"/>
                <a:gd name="T21" fmla="*/ 185 h 255"/>
                <a:gd name="T22" fmla="*/ 120 w 200"/>
                <a:gd name="T23" fmla="*/ 167 h 255"/>
                <a:gd name="T24" fmla="*/ 120 w 200"/>
                <a:gd name="T25" fmla="*/ 158 h 255"/>
                <a:gd name="T26" fmla="*/ 112 w 200"/>
                <a:gd name="T27" fmla="*/ 150 h 255"/>
                <a:gd name="T28" fmla="*/ 112 w 200"/>
                <a:gd name="T29" fmla="*/ 150 h 255"/>
                <a:gd name="T30" fmla="*/ 112 w 200"/>
                <a:gd name="T31" fmla="*/ 150 h 255"/>
                <a:gd name="T32" fmla="*/ 104 w 200"/>
                <a:gd name="T33" fmla="*/ 123 h 255"/>
                <a:gd name="T34" fmla="*/ 88 w 200"/>
                <a:gd name="T35" fmla="*/ 115 h 255"/>
                <a:gd name="T36" fmla="*/ 80 w 200"/>
                <a:gd name="T37" fmla="*/ 106 h 255"/>
                <a:gd name="T38" fmla="*/ 72 w 200"/>
                <a:gd name="T39" fmla="*/ 88 h 255"/>
                <a:gd name="T40" fmla="*/ 56 w 200"/>
                <a:gd name="T41" fmla="*/ 79 h 255"/>
                <a:gd name="T42" fmla="*/ 48 w 200"/>
                <a:gd name="T43" fmla="*/ 71 h 255"/>
                <a:gd name="T44" fmla="*/ 40 w 200"/>
                <a:gd name="T45" fmla="*/ 53 h 255"/>
                <a:gd name="T46" fmla="*/ 40 w 200"/>
                <a:gd name="T47" fmla="*/ 44 h 255"/>
                <a:gd name="T48" fmla="*/ 32 w 200"/>
                <a:gd name="T49" fmla="*/ 35 h 255"/>
                <a:gd name="T50" fmla="*/ 16 w 200"/>
                <a:gd name="T51" fmla="*/ 27 h 255"/>
                <a:gd name="T52" fmla="*/ 8 w 200"/>
                <a:gd name="T53" fmla="*/ 9 h 255"/>
                <a:gd name="T54" fmla="*/ 8 w 200"/>
                <a:gd name="T55" fmla="*/ 9 h 255"/>
                <a:gd name="T56" fmla="*/ 8 w 200"/>
                <a:gd name="T57" fmla="*/ 9 h 255"/>
                <a:gd name="T58" fmla="*/ 0 w 200"/>
                <a:gd name="T59" fmla="*/ 0 h 255"/>
                <a:gd name="T60" fmla="*/ 8 w 200"/>
                <a:gd name="T61" fmla="*/ 9 h 255"/>
                <a:gd name="T62" fmla="*/ 8 w 200"/>
                <a:gd name="T63" fmla="*/ 9 h 255"/>
                <a:gd name="T64" fmla="*/ 8 w 200"/>
                <a:gd name="T65" fmla="*/ 9 h 255"/>
                <a:gd name="T66" fmla="*/ 8 w 200"/>
                <a:gd name="T67" fmla="*/ 9 h 255"/>
                <a:gd name="T68" fmla="*/ 16 w 200"/>
                <a:gd name="T69" fmla="*/ 9 h 255"/>
                <a:gd name="T70" fmla="*/ 32 w 200"/>
                <a:gd name="T71" fmla="*/ 9 h 255"/>
                <a:gd name="T72" fmla="*/ 40 w 200"/>
                <a:gd name="T73" fmla="*/ 27 h 255"/>
                <a:gd name="T74" fmla="*/ 48 w 200"/>
                <a:gd name="T75" fmla="*/ 27 h 255"/>
                <a:gd name="T76" fmla="*/ 56 w 200"/>
                <a:gd name="T77" fmla="*/ 27 h 255"/>
                <a:gd name="T78" fmla="*/ 72 w 200"/>
                <a:gd name="T79" fmla="*/ 35 h 255"/>
                <a:gd name="T80" fmla="*/ 80 w 200"/>
                <a:gd name="T81" fmla="*/ 44 h 255"/>
                <a:gd name="T82" fmla="*/ 88 w 200"/>
                <a:gd name="T83" fmla="*/ 44 h 255"/>
                <a:gd name="T84" fmla="*/ 104 w 200"/>
                <a:gd name="T85" fmla="*/ 53 h 255"/>
                <a:gd name="T86" fmla="*/ 112 w 200"/>
                <a:gd name="T87" fmla="*/ 71 h 255"/>
                <a:gd name="T88" fmla="*/ 120 w 200"/>
                <a:gd name="T89" fmla="*/ 71 h 255"/>
                <a:gd name="T90" fmla="*/ 136 w 200"/>
                <a:gd name="T91" fmla="*/ 79 h 255"/>
                <a:gd name="T92" fmla="*/ 136 w 200"/>
                <a:gd name="T93" fmla="*/ 88 h 255"/>
                <a:gd name="T94" fmla="*/ 144 w 200"/>
                <a:gd name="T95" fmla="*/ 106 h 255"/>
                <a:gd name="T96" fmla="*/ 152 w 200"/>
                <a:gd name="T97" fmla="*/ 115 h 255"/>
                <a:gd name="T98" fmla="*/ 152 w 200"/>
                <a:gd name="T99" fmla="*/ 141 h 255"/>
                <a:gd name="T100" fmla="*/ 168 w 200"/>
                <a:gd name="T101" fmla="*/ 150 h 255"/>
                <a:gd name="T102" fmla="*/ 176 w 200"/>
                <a:gd name="T103" fmla="*/ 158 h 255"/>
                <a:gd name="T104" fmla="*/ 176 w 200"/>
                <a:gd name="T105" fmla="*/ 185 h 255"/>
                <a:gd name="T106" fmla="*/ 176 w 200"/>
                <a:gd name="T107" fmla="*/ 194 h 255"/>
                <a:gd name="T108" fmla="*/ 184 w 200"/>
                <a:gd name="T109" fmla="*/ 202 h 255"/>
                <a:gd name="T110" fmla="*/ 184 w 200"/>
                <a:gd name="T111" fmla="*/ 220 h 255"/>
                <a:gd name="T112" fmla="*/ 184 w 200"/>
                <a:gd name="T113" fmla="*/ 229 h 255"/>
                <a:gd name="T114" fmla="*/ 184 w 200"/>
                <a:gd name="T115" fmla="*/ 238 h 255"/>
                <a:gd name="T116" fmla="*/ 184 w 200"/>
                <a:gd name="T117" fmla="*/ 238 h 255"/>
                <a:gd name="T118" fmla="*/ 184 w 200"/>
                <a:gd name="T119" fmla="*/ 238 h 255"/>
                <a:gd name="T120" fmla="*/ 200 w 200"/>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0"/>
                <a:gd name="T184" fmla="*/ 0 h 255"/>
                <a:gd name="T185" fmla="*/ 200 w 200"/>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0" h="255">
                  <a:moveTo>
                    <a:pt x="152" y="255"/>
                  </a:moveTo>
                  <a:lnTo>
                    <a:pt x="144" y="238"/>
                  </a:lnTo>
                  <a:lnTo>
                    <a:pt x="144" y="229"/>
                  </a:lnTo>
                  <a:lnTo>
                    <a:pt x="144" y="220"/>
                  </a:lnTo>
                  <a:lnTo>
                    <a:pt x="144" y="202"/>
                  </a:lnTo>
                  <a:lnTo>
                    <a:pt x="136" y="194"/>
                  </a:lnTo>
                  <a:lnTo>
                    <a:pt x="136" y="185"/>
                  </a:lnTo>
                  <a:lnTo>
                    <a:pt x="120" y="167"/>
                  </a:lnTo>
                  <a:lnTo>
                    <a:pt x="120" y="158"/>
                  </a:lnTo>
                  <a:lnTo>
                    <a:pt x="112" y="150"/>
                  </a:lnTo>
                  <a:lnTo>
                    <a:pt x="104" y="123"/>
                  </a:lnTo>
                  <a:lnTo>
                    <a:pt x="88" y="115"/>
                  </a:lnTo>
                  <a:lnTo>
                    <a:pt x="80" y="106"/>
                  </a:lnTo>
                  <a:lnTo>
                    <a:pt x="72" y="88"/>
                  </a:lnTo>
                  <a:lnTo>
                    <a:pt x="56" y="79"/>
                  </a:lnTo>
                  <a:lnTo>
                    <a:pt x="48" y="71"/>
                  </a:lnTo>
                  <a:lnTo>
                    <a:pt x="40" y="53"/>
                  </a:lnTo>
                  <a:lnTo>
                    <a:pt x="40" y="44"/>
                  </a:lnTo>
                  <a:lnTo>
                    <a:pt x="32" y="35"/>
                  </a:lnTo>
                  <a:lnTo>
                    <a:pt x="16" y="27"/>
                  </a:lnTo>
                  <a:lnTo>
                    <a:pt x="8" y="9"/>
                  </a:lnTo>
                  <a:lnTo>
                    <a:pt x="0" y="0"/>
                  </a:lnTo>
                  <a:lnTo>
                    <a:pt x="8" y="9"/>
                  </a:lnTo>
                  <a:lnTo>
                    <a:pt x="16" y="9"/>
                  </a:lnTo>
                  <a:lnTo>
                    <a:pt x="32" y="9"/>
                  </a:lnTo>
                  <a:lnTo>
                    <a:pt x="40" y="27"/>
                  </a:lnTo>
                  <a:lnTo>
                    <a:pt x="48" y="27"/>
                  </a:lnTo>
                  <a:lnTo>
                    <a:pt x="56" y="27"/>
                  </a:lnTo>
                  <a:lnTo>
                    <a:pt x="72" y="35"/>
                  </a:lnTo>
                  <a:lnTo>
                    <a:pt x="80" y="44"/>
                  </a:lnTo>
                  <a:lnTo>
                    <a:pt x="88" y="44"/>
                  </a:lnTo>
                  <a:lnTo>
                    <a:pt x="104" y="53"/>
                  </a:lnTo>
                  <a:lnTo>
                    <a:pt x="112" y="71"/>
                  </a:lnTo>
                  <a:lnTo>
                    <a:pt x="120" y="71"/>
                  </a:lnTo>
                  <a:lnTo>
                    <a:pt x="136" y="79"/>
                  </a:lnTo>
                  <a:lnTo>
                    <a:pt x="136" y="88"/>
                  </a:lnTo>
                  <a:lnTo>
                    <a:pt x="144" y="106"/>
                  </a:lnTo>
                  <a:lnTo>
                    <a:pt x="152" y="115"/>
                  </a:lnTo>
                  <a:lnTo>
                    <a:pt x="152" y="141"/>
                  </a:lnTo>
                  <a:lnTo>
                    <a:pt x="168" y="150"/>
                  </a:lnTo>
                  <a:lnTo>
                    <a:pt x="176" y="158"/>
                  </a:lnTo>
                  <a:lnTo>
                    <a:pt x="176" y="185"/>
                  </a:lnTo>
                  <a:lnTo>
                    <a:pt x="176" y="194"/>
                  </a:lnTo>
                  <a:lnTo>
                    <a:pt x="184" y="202"/>
                  </a:lnTo>
                  <a:lnTo>
                    <a:pt x="184" y="220"/>
                  </a:lnTo>
                  <a:lnTo>
                    <a:pt x="184" y="229"/>
                  </a:lnTo>
                  <a:lnTo>
                    <a:pt x="184" y="238"/>
                  </a:lnTo>
                  <a:lnTo>
                    <a:pt x="200"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80" name="Freeform 1094"/>
            <p:cNvSpPr>
              <a:spLocks/>
            </p:cNvSpPr>
            <p:nvPr/>
          </p:nvSpPr>
          <p:spPr bwMode="auto">
            <a:xfrm>
              <a:off x="2611" y="2857"/>
              <a:ext cx="272" cy="360"/>
            </a:xfrm>
            <a:custGeom>
              <a:avLst/>
              <a:gdLst>
                <a:gd name="T0" fmla="*/ 232 w 272"/>
                <a:gd name="T1" fmla="*/ 343 h 360"/>
                <a:gd name="T2" fmla="*/ 232 w 272"/>
                <a:gd name="T3" fmla="*/ 334 h 360"/>
                <a:gd name="T4" fmla="*/ 232 w 272"/>
                <a:gd name="T5" fmla="*/ 299 h 360"/>
                <a:gd name="T6" fmla="*/ 216 w 272"/>
                <a:gd name="T7" fmla="*/ 263 h 360"/>
                <a:gd name="T8" fmla="*/ 208 w 272"/>
                <a:gd name="T9" fmla="*/ 220 h 360"/>
                <a:gd name="T10" fmla="*/ 200 w 272"/>
                <a:gd name="T11" fmla="*/ 176 h 360"/>
                <a:gd name="T12" fmla="*/ 184 w 272"/>
                <a:gd name="T13" fmla="*/ 140 h 360"/>
                <a:gd name="T14" fmla="*/ 176 w 272"/>
                <a:gd name="T15" fmla="*/ 132 h 360"/>
                <a:gd name="T16" fmla="*/ 144 w 272"/>
                <a:gd name="T17" fmla="*/ 96 h 360"/>
                <a:gd name="T18" fmla="*/ 120 w 272"/>
                <a:gd name="T19" fmla="*/ 70 h 360"/>
                <a:gd name="T20" fmla="*/ 104 w 272"/>
                <a:gd name="T21" fmla="*/ 61 h 360"/>
                <a:gd name="T22" fmla="*/ 80 w 272"/>
                <a:gd name="T23" fmla="*/ 35 h 360"/>
                <a:gd name="T24" fmla="*/ 48 w 272"/>
                <a:gd name="T25" fmla="*/ 26 h 360"/>
                <a:gd name="T26" fmla="*/ 32 w 272"/>
                <a:gd name="T27" fmla="*/ 17 h 360"/>
                <a:gd name="T28" fmla="*/ 0 w 272"/>
                <a:gd name="T29" fmla="*/ 0 h 360"/>
                <a:gd name="T30" fmla="*/ 0 w 272"/>
                <a:gd name="T31" fmla="*/ 0 h 360"/>
                <a:gd name="T32" fmla="*/ 0 w 272"/>
                <a:gd name="T33" fmla="*/ 0 h 360"/>
                <a:gd name="T34" fmla="*/ 16 w 272"/>
                <a:gd name="T35" fmla="*/ 0 h 360"/>
                <a:gd name="T36" fmla="*/ 40 w 272"/>
                <a:gd name="T37" fmla="*/ 0 h 360"/>
                <a:gd name="T38" fmla="*/ 72 w 272"/>
                <a:gd name="T39" fmla="*/ 17 h 360"/>
                <a:gd name="T40" fmla="*/ 104 w 272"/>
                <a:gd name="T41" fmla="*/ 17 h 360"/>
                <a:gd name="T42" fmla="*/ 136 w 272"/>
                <a:gd name="T43" fmla="*/ 26 h 360"/>
                <a:gd name="T44" fmla="*/ 152 w 272"/>
                <a:gd name="T45" fmla="*/ 35 h 360"/>
                <a:gd name="T46" fmla="*/ 176 w 272"/>
                <a:gd name="T47" fmla="*/ 44 h 360"/>
                <a:gd name="T48" fmla="*/ 184 w 272"/>
                <a:gd name="T49" fmla="*/ 70 h 360"/>
                <a:gd name="T50" fmla="*/ 208 w 272"/>
                <a:gd name="T51" fmla="*/ 96 h 360"/>
                <a:gd name="T52" fmla="*/ 232 w 272"/>
                <a:gd name="T53" fmla="*/ 105 h 360"/>
                <a:gd name="T54" fmla="*/ 240 w 272"/>
                <a:gd name="T55" fmla="*/ 132 h 360"/>
                <a:gd name="T56" fmla="*/ 248 w 272"/>
                <a:gd name="T57" fmla="*/ 149 h 360"/>
                <a:gd name="T58" fmla="*/ 264 w 272"/>
                <a:gd name="T59" fmla="*/ 176 h 360"/>
                <a:gd name="T60" fmla="*/ 272 w 272"/>
                <a:gd name="T61" fmla="*/ 193 h 360"/>
                <a:gd name="T62" fmla="*/ 272 w 272"/>
                <a:gd name="T63" fmla="*/ 220 h 360"/>
                <a:gd name="T64" fmla="*/ 272 w 272"/>
                <a:gd name="T65" fmla="*/ 246 h 360"/>
                <a:gd name="T66" fmla="*/ 272 w 272"/>
                <a:gd name="T67" fmla="*/ 272 h 360"/>
                <a:gd name="T68" fmla="*/ 272 w 272"/>
                <a:gd name="T69" fmla="*/ 299 h 360"/>
                <a:gd name="T70" fmla="*/ 272 w 272"/>
                <a:gd name="T71" fmla="*/ 334 h 360"/>
                <a:gd name="T72" fmla="*/ 272 w 272"/>
                <a:gd name="T73" fmla="*/ 343 h 360"/>
                <a:gd name="T74" fmla="*/ 264 w 272"/>
                <a:gd name="T75" fmla="*/ 343 h 360"/>
                <a:gd name="T76" fmla="*/ 240 w 272"/>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72"/>
                <a:gd name="T118" fmla="*/ 0 h 360"/>
                <a:gd name="T119" fmla="*/ 272 w 272"/>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72" h="360">
                  <a:moveTo>
                    <a:pt x="240" y="360"/>
                  </a:moveTo>
                  <a:lnTo>
                    <a:pt x="232" y="343"/>
                  </a:lnTo>
                  <a:lnTo>
                    <a:pt x="232" y="334"/>
                  </a:lnTo>
                  <a:lnTo>
                    <a:pt x="232" y="325"/>
                  </a:lnTo>
                  <a:lnTo>
                    <a:pt x="232" y="299"/>
                  </a:lnTo>
                  <a:lnTo>
                    <a:pt x="232" y="290"/>
                  </a:lnTo>
                  <a:lnTo>
                    <a:pt x="216" y="263"/>
                  </a:lnTo>
                  <a:lnTo>
                    <a:pt x="216" y="246"/>
                  </a:lnTo>
                  <a:lnTo>
                    <a:pt x="208" y="220"/>
                  </a:lnTo>
                  <a:lnTo>
                    <a:pt x="208" y="193"/>
                  </a:lnTo>
                  <a:lnTo>
                    <a:pt x="200" y="176"/>
                  </a:lnTo>
                  <a:lnTo>
                    <a:pt x="184" y="158"/>
                  </a:lnTo>
                  <a:lnTo>
                    <a:pt x="184" y="140"/>
                  </a:lnTo>
                  <a:lnTo>
                    <a:pt x="176" y="132"/>
                  </a:lnTo>
                  <a:lnTo>
                    <a:pt x="152" y="105"/>
                  </a:lnTo>
                  <a:lnTo>
                    <a:pt x="144" y="96"/>
                  </a:lnTo>
                  <a:lnTo>
                    <a:pt x="136" y="79"/>
                  </a:lnTo>
                  <a:lnTo>
                    <a:pt x="120" y="70"/>
                  </a:lnTo>
                  <a:lnTo>
                    <a:pt x="112" y="61"/>
                  </a:lnTo>
                  <a:lnTo>
                    <a:pt x="104" y="61"/>
                  </a:lnTo>
                  <a:lnTo>
                    <a:pt x="96" y="44"/>
                  </a:lnTo>
                  <a:lnTo>
                    <a:pt x="80" y="35"/>
                  </a:lnTo>
                  <a:lnTo>
                    <a:pt x="64" y="35"/>
                  </a:lnTo>
                  <a:lnTo>
                    <a:pt x="48" y="26"/>
                  </a:lnTo>
                  <a:lnTo>
                    <a:pt x="40" y="26"/>
                  </a:lnTo>
                  <a:lnTo>
                    <a:pt x="32" y="17"/>
                  </a:lnTo>
                  <a:lnTo>
                    <a:pt x="8" y="0"/>
                  </a:lnTo>
                  <a:lnTo>
                    <a:pt x="0" y="0"/>
                  </a:lnTo>
                  <a:lnTo>
                    <a:pt x="8" y="0"/>
                  </a:lnTo>
                  <a:lnTo>
                    <a:pt x="16" y="0"/>
                  </a:lnTo>
                  <a:lnTo>
                    <a:pt x="32" y="0"/>
                  </a:lnTo>
                  <a:lnTo>
                    <a:pt x="40" y="0"/>
                  </a:lnTo>
                  <a:lnTo>
                    <a:pt x="48" y="0"/>
                  </a:lnTo>
                  <a:lnTo>
                    <a:pt x="72" y="17"/>
                  </a:lnTo>
                  <a:lnTo>
                    <a:pt x="80" y="17"/>
                  </a:lnTo>
                  <a:lnTo>
                    <a:pt x="104" y="17"/>
                  </a:lnTo>
                  <a:lnTo>
                    <a:pt x="112" y="26"/>
                  </a:lnTo>
                  <a:lnTo>
                    <a:pt x="136" y="26"/>
                  </a:lnTo>
                  <a:lnTo>
                    <a:pt x="144" y="35"/>
                  </a:lnTo>
                  <a:lnTo>
                    <a:pt x="152" y="35"/>
                  </a:lnTo>
                  <a:lnTo>
                    <a:pt x="168" y="44"/>
                  </a:lnTo>
                  <a:lnTo>
                    <a:pt x="176" y="44"/>
                  </a:lnTo>
                  <a:lnTo>
                    <a:pt x="184" y="61"/>
                  </a:lnTo>
                  <a:lnTo>
                    <a:pt x="184" y="70"/>
                  </a:lnTo>
                  <a:lnTo>
                    <a:pt x="200" y="79"/>
                  </a:lnTo>
                  <a:lnTo>
                    <a:pt x="208" y="96"/>
                  </a:lnTo>
                  <a:lnTo>
                    <a:pt x="216" y="96"/>
                  </a:lnTo>
                  <a:lnTo>
                    <a:pt x="232" y="105"/>
                  </a:lnTo>
                  <a:lnTo>
                    <a:pt x="232" y="114"/>
                  </a:lnTo>
                  <a:lnTo>
                    <a:pt x="240" y="132"/>
                  </a:lnTo>
                  <a:lnTo>
                    <a:pt x="240" y="140"/>
                  </a:lnTo>
                  <a:lnTo>
                    <a:pt x="248" y="149"/>
                  </a:lnTo>
                  <a:lnTo>
                    <a:pt x="264" y="158"/>
                  </a:lnTo>
                  <a:lnTo>
                    <a:pt x="264" y="176"/>
                  </a:lnTo>
                  <a:lnTo>
                    <a:pt x="264" y="184"/>
                  </a:lnTo>
                  <a:lnTo>
                    <a:pt x="272" y="193"/>
                  </a:lnTo>
                  <a:lnTo>
                    <a:pt x="272" y="211"/>
                  </a:lnTo>
                  <a:lnTo>
                    <a:pt x="272" y="220"/>
                  </a:lnTo>
                  <a:lnTo>
                    <a:pt x="272" y="228"/>
                  </a:lnTo>
                  <a:lnTo>
                    <a:pt x="272" y="246"/>
                  </a:lnTo>
                  <a:lnTo>
                    <a:pt x="272" y="263"/>
                  </a:lnTo>
                  <a:lnTo>
                    <a:pt x="272" y="272"/>
                  </a:lnTo>
                  <a:lnTo>
                    <a:pt x="272" y="290"/>
                  </a:lnTo>
                  <a:lnTo>
                    <a:pt x="272" y="299"/>
                  </a:lnTo>
                  <a:lnTo>
                    <a:pt x="272" y="325"/>
                  </a:lnTo>
                  <a:lnTo>
                    <a:pt x="272" y="334"/>
                  </a:lnTo>
                  <a:lnTo>
                    <a:pt x="272" y="343"/>
                  </a:lnTo>
                  <a:lnTo>
                    <a:pt x="264" y="343"/>
                  </a:lnTo>
                  <a:lnTo>
                    <a:pt x="272" y="360"/>
                  </a:lnTo>
                  <a:lnTo>
                    <a:pt x="2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81" name="Freeform 1095"/>
            <p:cNvSpPr>
              <a:spLocks/>
            </p:cNvSpPr>
            <p:nvPr/>
          </p:nvSpPr>
          <p:spPr bwMode="auto">
            <a:xfrm>
              <a:off x="2611" y="2857"/>
              <a:ext cx="272" cy="360"/>
            </a:xfrm>
            <a:custGeom>
              <a:avLst/>
              <a:gdLst>
                <a:gd name="T0" fmla="*/ 232 w 272"/>
                <a:gd name="T1" fmla="*/ 343 h 360"/>
                <a:gd name="T2" fmla="*/ 232 w 272"/>
                <a:gd name="T3" fmla="*/ 334 h 360"/>
                <a:gd name="T4" fmla="*/ 232 w 272"/>
                <a:gd name="T5" fmla="*/ 299 h 360"/>
                <a:gd name="T6" fmla="*/ 216 w 272"/>
                <a:gd name="T7" fmla="*/ 263 h 360"/>
                <a:gd name="T8" fmla="*/ 208 w 272"/>
                <a:gd name="T9" fmla="*/ 220 h 360"/>
                <a:gd name="T10" fmla="*/ 200 w 272"/>
                <a:gd name="T11" fmla="*/ 176 h 360"/>
                <a:gd name="T12" fmla="*/ 184 w 272"/>
                <a:gd name="T13" fmla="*/ 140 h 360"/>
                <a:gd name="T14" fmla="*/ 176 w 272"/>
                <a:gd name="T15" fmla="*/ 132 h 360"/>
                <a:gd name="T16" fmla="*/ 144 w 272"/>
                <a:gd name="T17" fmla="*/ 96 h 360"/>
                <a:gd name="T18" fmla="*/ 120 w 272"/>
                <a:gd name="T19" fmla="*/ 70 h 360"/>
                <a:gd name="T20" fmla="*/ 104 w 272"/>
                <a:gd name="T21" fmla="*/ 61 h 360"/>
                <a:gd name="T22" fmla="*/ 80 w 272"/>
                <a:gd name="T23" fmla="*/ 35 h 360"/>
                <a:gd name="T24" fmla="*/ 48 w 272"/>
                <a:gd name="T25" fmla="*/ 26 h 360"/>
                <a:gd name="T26" fmla="*/ 32 w 272"/>
                <a:gd name="T27" fmla="*/ 17 h 360"/>
                <a:gd name="T28" fmla="*/ 0 w 272"/>
                <a:gd name="T29" fmla="*/ 0 h 360"/>
                <a:gd name="T30" fmla="*/ 0 w 272"/>
                <a:gd name="T31" fmla="*/ 0 h 360"/>
                <a:gd name="T32" fmla="*/ 0 w 272"/>
                <a:gd name="T33" fmla="*/ 0 h 360"/>
                <a:gd name="T34" fmla="*/ 16 w 272"/>
                <a:gd name="T35" fmla="*/ 0 h 360"/>
                <a:gd name="T36" fmla="*/ 40 w 272"/>
                <a:gd name="T37" fmla="*/ 0 h 360"/>
                <a:gd name="T38" fmla="*/ 72 w 272"/>
                <a:gd name="T39" fmla="*/ 17 h 360"/>
                <a:gd name="T40" fmla="*/ 104 w 272"/>
                <a:gd name="T41" fmla="*/ 17 h 360"/>
                <a:gd name="T42" fmla="*/ 136 w 272"/>
                <a:gd name="T43" fmla="*/ 26 h 360"/>
                <a:gd name="T44" fmla="*/ 152 w 272"/>
                <a:gd name="T45" fmla="*/ 35 h 360"/>
                <a:gd name="T46" fmla="*/ 176 w 272"/>
                <a:gd name="T47" fmla="*/ 44 h 360"/>
                <a:gd name="T48" fmla="*/ 184 w 272"/>
                <a:gd name="T49" fmla="*/ 70 h 360"/>
                <a:gd name="T50" fmla="*/ 208 w 272"/>
                <a:gd name="T51" fmla="*/ 96 h 360"/>
                <a:gd name="T52" fmla="*/ 232 w 272"/>
                <a:gd name="T53" fmla="*/ 105 h 360"/>
                <a:gd name="T54" fmla="*/ 240 w 272"/>
                <a:gd name="T55" fmla="*/ 132 h 360"/>
                <a:gd name="T56" fmla="*/ 248 w 272"/>
                <a:gd name="T57" fmla="*/ 149 h 360"/>
                <a:gd name="T58" fmla="*/ 264 w 272"/>
                <a:gd name="T59" fmla="*/ 176 h 360"/>
                <a:gd name="T60" fmla="*/ 272 w 272"/>
                <a:gd name="T61" fmla="*/ 193 h 360"/>
                <a:gd name="T62" fmla="*/ 272 w 272"/>
                <a:gd name="T63" fmla="*/ 220 h 360"/>
                <a:gd name="T64" fmla="*/ 272 w 272"/>
                <a:gd name="T65" fmla="*/ 246 h 360"/>
                <a:gd name="T66" fmla="*/ 272 w 272"/>
                <a:gd name="T67" fmla="*/ 272 h 360"/>
                <a:gd name="T68" fmla="*/ 272 w 272"/>
                <a:gd name="T69" fmla="*/ 299 h 360"/>
                <a:gd name="T70" fmla="*/ 272 w 272"/>
                <a:gd name="T71" fmla="*/ 334 h 360"/>
                <a:gd name="T72" fmla="*/ 272 w 272"/>
                <a:gd name="T73" fmla="*/ 343 h 360"/>
                <a:gd name="T74" fmla="*/ 264 w 272"/>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2"/>
                <a:gd name="T115" fmla="*/ 0 h 360"/>
                <a:gd name="T116" fmla="*/ 272 w 272"/>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2" h="360">
                  <a:moveTo>
                    <a:pt x="240" y="360"/>
                  </a:moveTo>
                  <a:lnTo>
                    <a:pt x="232" y="343"/>
                  </a:lnTo>
                  <a:lnTo>
                    <a:pt x="232" y="334"/>
                  </a:lnTo>
                  <a:lnTo>
                    <a:pt x="232" y="325"/>
                  </a:lnTo>
                  <a:lnTo>
                    <a:pt x="232" y="299"/>
                  </a:lnTo>
                  <a:lnTo>
                    <a:pt x="232" y="290"/>
                  </a:lnTo>
                  <a:lnTo>
                    <a:pt x="216" y="263"/>
                  </a:lnTo>
                  <a:lnTo>
                    <a:pt x="216" y="246"/>
                  </a:lnTo>
                  <a:lnTo>
                    <a:pt x="208" y="220"/>
                  </a:lnTo>
                  <a:lnTo>
                    <a:pt x="208" y="193"/>
                  </a:lnTo>
                  <a:lnTo>
                    <a:pt x="200" y="176"/>
                  </a:lnTo>
                  <a:lnTo>
                    <a:pt x="184" y="158"/>
                  </a:lnTo>
                  <a:lnTo>
                    <a:pt x="184" y="140"/>
                  </a:lnTo>
                  <a:lnTo>
                    <a:pt x="176" y="132"/>
                  </a:lnTo>
                  <a:lnTo>
                    <a:pt x="152" y="105"/>
                  </a:lnTo>
                  <a:lnTo>
                    <a:pt x="144" y="96"/>
                  </a:lnTo>
                  <a:lnTo>
                    <a:pt x="136" y="79"/>
                  </a:lnTo>
                  <a:lnTo>
                    <a:pt x="120" y="70"/>
                  </a:lnTo>
                  <a:lnTo>
                    <a:pt x="112" y="61"/>
                  </a:lnTo>
                  <a:lnTo>
                    <a:pt x="104" y="61"/>
                  </a:lnTo>
                  <a:lnTo>
                    <a:pt x="96" y="44"/>
                  </a:lnTo>
                  <a:lnTo>
                    <a:pt x="80" y="35"/>
                  </a:lnTo>
                  <a:lnTo>
                    <a:pt x="64" y="35"/>
                  </a:lnTo>
                  <a:lnTo>
                    <a:pt x="48" y="26"/>
                  </a:lnTo>
                  <a:lnTo>
                    <a:pt x="40" y="26"/>
                  </a:lnTo>
                  <a:lnTo>
                    <a:pt x="32" y="17"/>
                  </a:lnTo>
                  <a:lnTo>
                    <a:pt x="8" y="0"/>
                  </a:lnTo>
                  <a:lnTo>
                    <a:pt x="0" y="0"/>
                  </a:lnTo>
                  <a:lnTo>
                    <a:pt x="8" y="0"/>
                  </a:lnTo>
                  <a:lnTo>
                    <a:pt x="16" y="0"/>
                  </a:lnTo>
                  <a:lnTo>
                    <a:pt x="32" y="0"/>
                  </a:lnTo>
                  <a:lnTo>
                    <a:pt x="40" y="0"/>
                  </a:lnTo>
                  <a:lnTo>
                    <a:pt x="48" y="0"/>
                  </a:lnTo>
                  <a:lnTo>
                    <a:pt x="72" y="17"/>
                  </a:lnTo>
                  <a:lnTo>
                    <a:pt x="80" y="17"/>
                  </a:lnTo>
                  <a:lnTo>
                    <a:pt x="104" y="17"/>
                  </a:lnTo>
                  <a:lnTo>
                    <a:pt x="112" y="26"/>
                  </a:lnTo>
                  <a:lnTo>
                    <a:pt x="136" y="26"/>
                  </a:lnTo>
                  <a:lnTo>
                    <a:pt x="144" y="35"/>
                  </a:lnTo>
                  <a:lnTo>
                    <a:pt x="152" y="35"/>
                  </a:lnTo>
                  <a:lnTo>
                    <a:pt x="168" y="44"/>
                  </a:lnTo>
                  <a:lnTo>
                    <a:pt x="176" y="44"/>
                  </a:lnTo>
                  <a:lnTo>
                    <a:pt x="184" y="61"/>
                  </a:lnTo>
                  <a:lnTo>
                    <a:pt x="184" y="70"/>
                  </a:lnTo>
                  <a:lnTo>
                    <a:pt x="200" y="79"/>
                  </a:lnTo>
                  <a:lnTo>
                    <a:pt x="208" y="96"/>
                  </a:lnTo>
                  <a:lnTo>
                    <a:pt x="216" y="96"/>
                  </a:lnTo>
                  <a:lnTo>
                    <a:pt x="232" y="105"/>
                  </a:lnTo>
                  <a:lnTo>
                    <a:pt x="232" y="114"/>
                  </a:lnTo>
                  <a:lnTo>
                    <a:pt x="240" y="132"/>
                  </a:lnTo>
                  <a:lnTo>
                    <a:pt x="240" y="140"/>
                  </a:lnTo>
                  <a:lnTo>
                    <a:pt x="248" y="149"/>
                  </a:lnTo>
                  <a:lnTo>
                    <a:pt x="264" y="158"/>
                  </a:lnTo>
                  <a:lnTo>
                    <a:pt x="264" y="176"/>
                  </a:lnTo>
                  <a:lnTo>
                    <a:pt x="264" y="184"/>
                  </a:lnTo>
                  <a:lnTo>
                    <a:pt x="272" y="193"/>
                  </a:lnTo>
                  <a:lnTo>
                    <a:pt x="272" y="211"/>
                  </a:lnTo>
                  <a:lnTo>
                    <a:pt x="272" y="220"/>
                  </a:lnTo>
                  <a:lnTo>
                    <a:pt x="272" y="228"/>
                  </a:lnTo>
                  <a:lnTo>
                    <a:pt x="272" y="246"/>
                  </a:lnTo>
                  <a:lnTo>
                    <a:pt x="272" y="263"/>
                  </a:lnTo>
                  <a:lnTo>
                    <a:pt x="272" y="272"/>
                  </a:lnTo>
                  <a:lnTo>
                    <a:pt x="272" y="290"/>
                  </a:lnTo>
                  <a:lnTo>
                    <a:pt x="272" y="299"/>
                  </a:lnTo>
                  <a:lnTo>
                    <a:pt x="272" y="325"/>
                  </a:lnTo>
                  <a:lnTo>
                    <a:pt x="272" y="334"/>
                  </a:lnTo>
                  <a:lnTo>
                    <a:pt x="272" y="343"/>
                  </a:lnTo>
                  <a:lnTo>
                    <a:pt x="264" y="343"/>
                  </a:lnTo>
                  <a:lnTo>
                    <a:pt x="272"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82" name="Freeform 1096"/>
            <p:cNvSpPr>
              <a:spLocks/>
            </p:cNvSpPr>
            <p:nvPr/>
          </p:nvSpPr>
          <p:spPr bwMode="auto">
            <a:xfrm>
              <a:off x="2723" y="2822"/>
              <a:ext cx="160" cy="395"/>
            </a:xfrm>
            <a:custGeom>
              <a:avLst/>
              <a:gdLst>
                <a:gd name="T0" fmla="*/ 128 w 160"/>
                <a:gd name="T1" fmla="*/ 395 h 395"/>
                <a:gd name="T2" fmla="*/ 120 w 160"/>
                <a:gd name="T3" fmla="*/ 378 h 395"/>
                <a:gd name="T4" fmla="*/ 120 w 160"/>
                <a:gd name="T5" fmla="*/ 378 h 395"/>
                <a:gd name="T6" fmla="*/ 120 w 160"/>
                <a:gd name="T7" fmla="*/ 369 h 395"/>
                <a:gd name="T8" fmla="*/ 120 w 160"/>
                <a:gd name="T9" fmla="*/ 360 h 395"/>
                <a:gd name="T10" fmla="*/ 120 w 160"/>
                <a:gd name="T11" fmla="*/ 342 h 395"/>
                <a:gd name="T12" fmla="*/ 120 w 160"/>
                <a:gd name="T13" fmla="*/ 334 h 395"/>
                <a:gd name="T14" fmla="*/ 120 w 160"/>
                <a:gd name="T15" fmla="*/ 307 h 395"/>
                <a:gd name="T16" fmla="*/ 120 w 160"/>
                <a:gd name="T17" fmla="*/ 298 h 395"/>
                <a:gd name="T18" fmla="*/ 120 w 160"/>
                <a:gd name="T19" fmla="*/ 281 h 395"/>
                <a:gd name="T20" fmla="*/ 104 w 160"/>
                <a:gd name="T21" fmla="*/ 263 h 395"/>
                <a:gd name="T22" fmla="*/ 104 w 160"/>
                <a:gd name="T23" fmla="*/ 246 h 395"/>
                <a:gd name="T24" fmla="*/ 104 w 160"/>
                <a:gd name="T25" fmla="*/ 219 h 395"/>
                <a:gd name="T26" fmla="*/ 96 w 160"/>
                <a:gd name="T27" fmla="*/ 211 h 395"/>
                <a:gd name="T28" fmla="*/ 96 w 160"/>
                <a:gd name="T29" fmla="*/ 193 h 395"/>
                <a:gd name="T30" fmla="*/ 96 w 160"/>
                <a:gd name="T31" fmla="*/ 193 h 395"/>
                <a:gd name="T32" fmla="*/ 88 w 160"/>
                <a:gd name="T33" fmla="*/ 175 h 395"/>
                <a:gd name="T34" fmla="*/ 72 w 160"/>
                <a:gd name="T35" fmla="*/ 149 h 395"/>
                <a:gd name="T36" fmla="*/ 72 w 160"/>
                <a:gd name="T37" fmla="*/ 140 h 395"/>
                <a:gd name="T38" fmla="*/ 64 w 160"/>
                <a:gd name="T39" fmla="*/ 114 h 395"/>
                <a:gd name="T40" fmla="*/ 56 w 160"/>
                <a:gd name="T41" fmla="*/ 105 h 395"/>
                <a:gd name="T42" fmla="*/ 56 w 160"/>
                <a:gd name="T43" fmla="*/ 79 h 395"/>
                <a:gd name="T44" fmla="*/ 40 w 160"/>
                <a:gd name="T45" fmla="*/ 70 h 395"/>
                <a:gd name="T46" fmla="*/ 32 w 160"/>
                <a:gd name="T47" fmla="*/ 61 h 395"/>
                <a:gd name="T48" fmla="*/ 24 w 160"/>
                <a:gd name="T49" fmla="*/ 52 h 395"/>
                <a:gd name="T50" fmla="*/ 24 w 160"/>
                <a:gd name="T51" fmla="*/ 35 h 395"/>
                <a:gd name="T52" fmla="*/ 8 w 160"/>
                <a:gd name="T53" fmla="*/ 26 h 395"/>
                <a:gd name="T54" fmla="*/ 8 w 160"/>
                <a:gd name="T55" fmla="*/ 17 h 395"/>
                <a:gd name="T56" fmla="*/ 8 w 160"/>
                <a:gd name="T57" fmla="*/ 17 h 395"/>
                <a:gd name="T58" fmla="*/ 0 w 160"/>
                <a:gd name="T59" fmla="*/ 0 h 395"/>
                <a:gd name="T60" fmla="*/ 8 w 160"/>
                <a:gd name="T61" fmla="*/ 17 h 395"/>
                <a:gd name="T62" fmla="*/ 8 w 160"/>
                <a:gd name="T63" fmla="*/ 17 h 395"/>
                <a:gd name="T64" fmla="*/ 8 w 160"/>
                <a:gd name="T65" fmla="*/ 17 h 395"/>
                <a:gd name="T66" fmla="*/ 8 w 160"/>
                <a:gd name="T67" fmla="*/ 17 h 395"/>
                <a:gd name="T68" fmla="*/ 24 w 160"/>
                <a:gd name="T69" fmla="*/ 17 h 395"/>
                <a:gd name="T70" fmla="*/ 32 w 160"/>
                <a:gd name="T71" fmla="*/ 26 h 395"/>
                <a:gd name="T72" fmla="*/ 40 w 160"/>
                <a:gd name="T73" fmla="*/ 26 h 395"/>
                <a:gd name="T74" fmla="*/ 56 w 160"/>
                <a:gd name="T75" fmla="*/ 35 h 395"/>
                <a:gd name="T76" fmla="*/ 64 w 160"/>
                <a:gd name="T77" fmla="*/ 52 h 395"/>
                <a:gd name="T78" fmla="*/ 72 w 160"/>
                <a:gd name="T79" fmla="*/ 61 h 395"/>
                <a:gd name="T80" fmla="*/ 88 w 160"/>
                <a:gd name="T81" fmla="*/ 61 h 395"/>
                <a:gd name="T82" fmla="*/ 88 w 160"/>
                <a:gd name="T83" fmla="*/ 70 h 395"/>
                <a:gd name="T84" fmla="*/ 96 w 160"/>
                <a:gd name="T85" fmla="*/ 79 h 395"/>
                <a:gd name="T86" fmla="*/ 104 w 160"/>
                <a:gd name="T87" fmla="*/ 96 h 395"/>
                <a:gd name="T88" fmla="*/ 104 w 160"/>
                <a:gd name="T89" fmla="*/ 105 h 395"/>
                <a:gd name="T90" fmla="*/ 120 w 160"/>
                <a:gd name="T91" fmla="*/ 114 h 395"/>
                <a:gd name="T92" fmla="*/ 120 w 160"/>
                <a:gd name="T93" fmla="*/ 131 h 395"/>
                <a:gd name="T94" fmla="*/ 128 w 160"/>
                <a:gd name="T95" fmla="*/ 149 h 395"/>
                <a:gd name="T96" fmla="*/ 136 w 160"/>
                <a:gd name="T97" fmla="*/ 175 h 395"/>
                <a:gd name="T98" fmla="*/ 136 w 160"/>
                <a:gd name="T99" fmla="*/ 211 h 395"/>
                <a:gd name="T100" fmla="*/ 152 w 160"/>
                <a:gd name="T101" fmla="*/ 228 h 395"/>
                <a:gd name="T102" fmla="*/ 152 w 160"/>
                <a:gd name="T103" fmla="*/ 255 h 395"/>
                <a:gd name="T104" fmla="*/ 152 w 160"/>
                <a:gd name="T105" fmla="*/ 281 h 395"/>
                <a:gd name="T106" fmla="*/ 152 w 160"/>
                <a:gd name="T107" fmla="*/ 298 h 395"/>
                <a:gd name="T108" fmla="*/ 160 w 160"/>
                <a:gd name="T109" fmla="*/ 325 h 395"/>
                <a:gd name="T110" fmla="*/ 160 w 160"/>
                <a:gd name="T111" fmla="*/ 342 h 395"/>
                <a:gd name="T112" fmla="*/ 160 w 160"/>
                <a:gd name="T113" fmla="*/ 360 h 395"/>
                <a:gd name="T114" fmla="*/ 160 w 160"/>
                <a:gd name="T115" fmla="*/ 369 h 395"/>
                <a:gd name="T116" fmla="*/ 160 w 160"/>
                <a:gd name="T117" fmla="*/ 378 h 395"/>
                <a:gd name="T118" fmla="*/ 152 w 160"/>
                <a:gd name="T119" fmla="*/ 378 h 395"/>
                <a:gd name="T120" fmla="*/ 160 w 160"/>
                <a:gd name="T121" fmla="*/ 395 h 395"/>
                <a:gd name="T122" fmla="*/ 128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128" y="395"/>
                  </a:moveTo>
                  <a:lnTo>
                    <a:pt x="120" y="378"/>
                  </a:lnTo>
                  <a:lnTo>
                    <a:pt x="120" y="369"/>
                  </a:lnTo>
                  <a:lnTo>
                    <a:pt x="120" y="360"/>
                  </a:lnTo>
                  <a:lnTo>
                    <a:pt x="120" y="342"/>
                  </a:lnTo>
                  <a:lnTo>
                    <a:pt x="120" y="334"/>
                  </a:lnTo>
                  <a:lnTo>
                    <a:pt x="120" y="307"/>
                  </a:lnTo>
                  <a:lnTo>
                    <a:pt x="120" y="298"/>
                  </a:lnTo>
                  <a:lnTo>
                    <a:pt x="120" y="281"/>
                  </a:lnTo>
                  <a:lnTo>
                    <a:pt x="104" y="263"/>
                  </a:lnTo>
                  <a:lnTo>
                    <a:pt x="104" y="246"/>
                  </a:lnTo>
                  <a:lnTo>
                    <a:pt x="104" y="219"/>
                  </a:lnTo>
                  <a:lnTo>
                    <a:pt x="96" y="211"/>
                  </a:lnTo>
                  <a:lnTo>
                    <a:pt x="96" y="193"/>
                  </a:lnTo>
                  <a:lnTo>
                    <a:pt x="88" y="175"/>
                  </a:lnTo>
                  <a:lnTo>
                    <a:pt x="72" y="149"/>
                  </a:lnTo>
                  <a:lnTo>
                    <a:pt x="72" y="140"/>
                  </a:lnTo>
                  <a:lnTo>
                    <a:pt x="64" y="114"/>
                  </a:lnTo>
                  <a:lnTo>
                    <a:pt x="56" y="105"/>
                  </a:lnTo>
                  <a:lnTo>
                    <a:pt x="56" y="79"/>
                  </a:lnTo>
                  <a:lnTo>
                    <a:pt x="40" y="70"/>
                  </a:lnTo>
                  <a:lnTo>
                    <a:pt x="32" y="61"/>
                  </a:lnTo>
                  <a:lnTo>
                    <a:pt x="24" y="52"/>
                  </a:lnTo>
                  <a:lnTo>
                    <a:pt x="24" y="35"/>
                  </a:lnTo>
                  <a:lnTo>
                    <a:pt x="8" y="26"/>
                  </a:lnTo>
                  <a:lnTo>
                    <a:pt x="8" y="17"/>
                  </a:lnTo>
                  <a:lnTo>
                    <a:pt x="0" y="0"/>
                  </a:lnTo>
                  <a:lnTo>
                    <a:pt x="8" y="17"/>
                  </a:lnTo>
                  <a:lnTo>
                    <a:pt x="24" y="17"/>
                  </a:lnTo>
                  <a:lnTo>
                    <a:pt x="32" y="26"/>
                  </a:lnTo>
                  <a:lnTo>
                    <a:pt x="40" y="26"/>
                  </a:lnTo>
                  <a:lnTo>
                    <a:pt x="56" y="35"/>
                  </a:lnTo>
                  <a:lnTo>
                    <a:pt x="64" y="52"/>
                  </a:lnTo>
                  <a:lnTo>
                    <a:pt x="72" y="61"/>
                  </a:lnTo>
                  <a:lnTo>
                    <a:pt x="88" y="61"/>
                  </a:lnTo>
                  <a:lnTo>
                    <a:pt x="88" y="70"/>
                  </a:lnTo>
                  <a:lnTo>
                    <a:pt x="96" y="79"/>
                  </a:lnTo>
                  <a:lnTo>
                    <a:pt x="104" y="96"/>
                  </a:lnTo>
                  <a:lnTo>
                    <a:pt x="104" y="105"/>
                  </a:lnTo>
                  <a:lnTo>
                    <a:pt x="120" y="114"/>
                  </a:lnTo>
                  <a:lnTo>
                    <a:pt x="120" y="131"/>
                  </a:lnTo>
                  <a:lnTo>
                    <a:pt x="128" y="149"/>
                  </a:lnTo>
                  <a:lnTo>
                    <a:pt x="136" y="175"/>
                  </a:lnTo>
                  <a:lnTo>
                    <a:pt x="136" y="211"/>
                  </a:lnTo>
                  <a:lnTo>
                    <a:pt x="152" y="228"/>
                  </a:lnTo>
                  <a:lnTo>
                    <a:pt x="152" y="255"/>
                  </a:lnTo>
                  <a:lnTo>
                    <a:pt x="152" y="281"/>
                  </a:lnTo>
                  <a:lnTo>
                    <a:pt x="152" y="298"/>
                  </a:lnTo>
                  <a:lnTo>
                    <a:pt x="160" y="325"/>
                  </a:lnTo>
                  <a:lnTo>
                    <a:pt x="160" y="342"/>
                  </a:lnTo>
                  <a:lnTo>
                    <a:pt x="160" y="360"/>
                  </a:lnTo>
                  <a:lnTo>
                    <a:pt x="160" y="369"/>
                  </a:lnTo>
                  <a:lnTo>
                    <a:pt x="160" y="378"/>
                  </a:lnTo>
                  <a:lnTo>
                    <a:pt x="152" y="378"/>
                  </a:lnTo>
                  <a:lnTo>
                    <a:pt x="160" y="395"/>
                  </a:lnTo>
                  <a:lnTo>
                    <a:pt x="128"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83" name="Freeform 1097"/>
            <p:cNvSpPr>
              <a:spLocks/>
            </p:cNvSpPr>
            <p:nvPr/>
          </p:nvSpPr>
          <p:spPr bwMode="auto">
            <a:xfrm>
              <a:off x="2723" y="2822"/>
              <a:ext cx="160" cy="395"/>
            </a:xfrm>
            <a:custGeom>
              <a:avLst/>
              <a:gdLst>
                <a:gd name="T0" fmla="*/ 128 w 160"/>
                <a:gd name="T1" fmla="*/ 395 h 395"/>
                <a:gd name="T2" fmla="*/ 120 w 160"/>
                <a:gd name="T3" fmla="*/ 378 h 395"/>
                <a:gd name="T4" fmla="*/ 120 w 160"/>
                <a:gd name="T5" fmla="*/ 378 h 395"/>
                <a:gd name="T6" fmla="*/ 120 w 160"/>
                <a:gd name="T7" fmla="*/ 369 h 395"/>
                <a:gd name="T8" fmla="*/ 120 w 160"/>
                <a:gd name="T9" fmla="*/ 360 h 395"/>
                <a:gd name="T10" fmla="*/ 120 w 160"/>
                <a:gd name="T11" fmla="*/ 342 h 395"/>
                <a:gd name="T12" fmla="*/ 120 w 160"/>
                <a:gd name="T13" fmla="*/ 334 h 395"/>
                <a:gd name="T14" fmla="*/ 120 w 160"/>
                <a:gd name="T15" fmla="*/ 307 h 395"/>
                <a:gd name="T16" fmla="*/ 120 w 160"/>
                <a:gd name="T17" fmla="*/ 298 h 395"/>
                <a:gd name="T18" fmla="*/ 120 w 160"/>
                <a:gd name="T19" fmla="*/ 281 h 395"/>
                <a:gd name="T20" fmla="*/ 104 w 160"/>
                <a:gd name="T21" fmla="*/ 263 h 395"/>
                <a:gd name="T22" fmla="*/ 104 w 160"/>
                <a:gd name="T23" fmla="*/ 246 h 395"/>
                <a:gd name="T24" fmla="*/ 104 w 160"/>
                <a:gd name="T25" fmla="*/ 219 h 395"/>
                <a:gd name="T26" fmla="*/ 96 w 160"/>
                <a:gd name="T27" fmla="*/ 211 h 395"/>
                <a:gd name="T28" fmla="*/ 96 w 160"/>
                <a:gd name="T29" fmla="*/ 193 h 395"/>
                <a:gd name="T30" fmla="*/ 96 w 160"/>
                <a:gd name="T31" fmla="*/ 193 h 395"/>
                <a:gd name="T32" fmla="*/ 88 w 160"/>
                <a:gd name="T33" fmla="*/ 175 h 395"/>
                <a:gd name="T34" fmla="*/ 72 w 160"/>
                <a:gd name="T35" fmla="*/ 149 h 395"/>
                <a:gd name="T36" fmla="*/ 72 w 160"/>
                <a:gd name="T37" fmla="*/ 140 h 395"/>
                <a:gd name="T38" fmla="*/ 64 w 160"/>
                <a:gd name="T39" fmla="*/ 114 h 395"/>
                <a:gd name="T40" fmla="*/ 56 w 160"/>
                <a:gd name="T41" fmla="*/ 105 h 395"/>
                <a:gd name="T42" fmla="*/ 56 w 160"/>
                <a:gd name="T43" fmla="*/ 79 h 395"/>
                <a:gd name="T44" fmla="*/ 40 w 160"/>
                <a:gd name="T45" fmla="*/ 70 h 395"/>
                <a:gd name="T46" fmla="*/ 32 w 160"/>
                <a:gd name="T47" fmla="*/ 61 h 395"/>
                <a:gd name="T48" fmla="*/ 24 w 160"/>
                <a:gd name="T49" fmla="*/ 52 h 395"/>
                <a:gd name="T50" fmla="*/ 24 w 160"/>
                <a:gd name="T51" fmla="*/ 35 h 395"/>
                <a:gd name="T52" fmla="*/ 8 w 160"/>
                <a:gd name="T53" fmla="*/ 26 h 395"/>
                <a:gd name="T54" fmla="*/ 8 w 160"/>
                <a:gd name="T55" fmla="*/ 17 h 395"/>
                <a:gd name="T56" fmla="*/ 8 w 160"/>
                <a:gd name="T57" fmla="*/ 17 h 395"/>
                <a:gd name="T58" fmla="*/ 0 w 160"/>
                <a:gd name="T59" fmla="*/ 0 h 395"/>
                <a:gd name="T60" fmla="*/ 8 w 160"/>
                <a:gd name="T61" fmla="*/ 17 h 395"/>
                <a:gd name="T62" fmla="*/ 8 w 160"/>
                <a:gd name="T63" fmla="*/ 17 h 395"/>
                <a:gd name="T64" fmla="*/ 8 w 160"/>
                <a:gd name="T65" fmla="*/ 17 h 395"/>
                <a:gd name="T66" fmla="*/ 8 w 160"/>
                <a:gd name="T67" fmla="*/ 17 h 395"/>
                <a:gd name="T68" fmla="*/ 24 w 160"/>
                <a:gd name="T69" fmla="*/ 17 h 395"/>
                <a:gd name="T70" fmla="*/ 32 w 160"/>
                <a:gd name="T71" fmla="*/ 26 h 395"/>
                <a:gd name="T72" fmla="*/ 40 w 160"/>
                <a:gd name="T73" fmla="*/ 26 h 395"/>
                <a:gd name="T74" fmla="*/ 56 w 160"/>
                <a:gd name="T75" fmla="*/ 35 h 395"/>
                <a:gd name="T76" fmla="*/ 64 w 160"/>
                <a:gd name="T77" fmla="*/ 52 h 395"/>
                <a:gd name="T78" fmla="*/ 72 w 160"/>
                <a:gd name="T79" fmla="*/ 61 h 395"/>
                <a:gd name="T80" fmla="*/ 88 w 160"/>
                <a:gd name="T81" fmla="*/ 61 h 395"/>
                <a:gd name="T82" fmla="*/ 88 w 160"/>
                <a:gd name="T83" fmla="*/ 70 h 395"/>
                <a:gd name="T84" fmla="*/ 96 w 160"/>
                <a:gd name="T85" fmla="*/ 79 h 395"/>
                <a:gd name="T86" fmla="*/ 104 w 160"/>
                <a:gd name="T87" fmla="*/ 96 h 395"/>
                <a:gd name="T88" fmla="*/ 104 w 160"/>
                <a:gd name="T89" fmla="*/ 105 h 395"/>
                <a:gd name="T90" fmla="*/ 120 w 160"/>
                <a:gd name="T91" fmla="*/ 114 h 395"/>
                <a:gd name="T92" fmla="*/ 120 w 160"/>
                <a:gd name="T93" fmla="*/ 131 h 395"/>
                <a:gd name="T94" fmla="*/ 128 w 160"/>
                <a:gd name="T95" fmla="*/ 149 h 395"/>
                <a:gd name="T96" fmla="*/ 136 w 160"/>
                <a:gd name="T97" fmla="*/ 175 h 395"/>
                <a:gd name="T98" fmla="*/ 136 w 160"/>
                <a:gd name="T99" fmla="*/ 211 h 395"/>
                <a:gd name="T100" fmla="*/ 152 w 160"/>
                <a:gd name="T101" fmla="*/ 228 h 395"/>
                <a:gd name="T102" fmla="*/ 152 w 160"/>
                <a:gd name="T103" fmla="*/ 255 h 395"/>
                <a:gd name="T104" fmla="*/ 152 w 160"/>
                <a:gd name="T105" fmla="*/ 281 h 395"/>
                <a:gd name="T106" fmla="*/ 152 w 160"/>
                <a:gd name="T107" fmla="*/ 298 h 395"/>
                <a:gd name="T108" fmla="*/ 160 w 160"/>
                <a:gd name="T109" fmla="*/ 325 h 395"/>
                <a:gd name="T110" fmla="*/ 160 w 160"/>
                <a:gd name="T111" fmla="*/ 342 h 395"/>
                <a:gd name="T112" fmla="*/ 160 w 160"/>
                <a:gd name="T113" fmla="*/ 360 h 395"/>
                <a:gd name="T114" fmla="*/ 160 w 160"/>
                <a:gd name="T115" fmla="*/ 369 h 395"/>
                <a:gd name="T116" fmla="*/ 160 w 160"/>
                <a:gd name="T117" fmla="*/ 378 h 395"/>
                <a:gd name="T118" fmla="*/ 152 w 160"/>
                <a:gd name="T119" fmla="*/ 378 h 395"/>
                <a:gd name="T120" fmla="*/ 160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128" y="395"/>
                  </a:moveTo>
                  <a:lnTo>
                    <a:pt x="120" y="378"/>
                  </a:lnTo>
                  <a:lnTo>
                    <a:pt x="120" y="369"/>
                  </a:lnTo>
                  <a:lnTo>
                    <a:pt x="120" y="360"/>
                  </a:lnTo>
                  <a:lnTo>
                    <a:pt x="120" y="342"/>
                  </a:lnTo>
                  <a:lnTo>
                    <a:pt x="120" y="334"/>
                  </a:lnTo>
                  <a:lnTo>
                    <a:pt x="120" y="307"/>
                  </a:lnTo>
                  <a:lnTo>
                    <a:pt x="120" y="298"/>
                  </a:lnTo>
                  <a:lnTo>
                    <a:pt x="120" y="281"/>
                  </a:lnTo>
                  <a:lnTo>
                    <a:pt x="104" y="263"/>
                  </a:lnTo>
                  <a:lnTo>
                    <a:pt x="104" y="246"/>
                  </a:lnTo>
                  <a:lnTo>
                    <a:pt x="104" y="219"/>
                  </a:lnTo>
                  <a:lnTo>
                    <a:pt x="96" y="211"/>
                  </a:lnTo>
                  <a:lnTo>
                    <a:pt x="96" y="193"/>
                  </a:lnTo>
                  <a:lnTo>
                    <a:pt x="88" y="175"/>
                  </a:lnTo>
                  <a:lnTo>
                    <a:pt x="72" y="149"/>
                  </a:lnTo>
                  <a:lnTo>
                    <a:pt x="72" y="140"/>
                  </a:lnTo>
                  <a:lnTo>
                    <a:pt x="64" y="114"/>
                  </a:lnTo>
                  <a:lnTo>
                    <a:pt x="56" y="105"/>
                  </a:lnTo>
                  <a:lnTo>
                    <a:pt x="56" y="79"/>
                  </a:lnTo>
                  <a:lnTo>
                    <a:pt x="40" y="70"/>
                  </a:lnTo>
                  <a:lnTo>
                    <a:pt x="32" y="61"/>
                  </a:lnTo>
                  <a:lnTo>
                    <a:pt x="24" y="52"/>
                  </a:lnTo>
                  <a:lnTo>
                    <a:pt x="24" y="35"/>
                  </a:lnTo>
                  <a:lnTo>
                    <a:pt x="8" y="26"/>
                  </a:lnTo>
                  <a:lnTo>
                    <a:pt x="8" y="17"/>
                  </a:lnTo>
                  <a:lnTo>
                    <a:pt x="0" y="0"/>
                  </a:lnTo>
                  <a:lnTo>
                    <a:pt x="8" y="17"/>
                  </a:lnTo>
                  <a:lnTo>
                    <a:pt x="24" y="17"/>
                  </a:lnTo>
                  <a:lnTo>
                    <a:pt x="32" y="26"/>
                  </a:lnTo>
                  <a:lnTo>
                    <a:pt x="40" y="26"/>
                  </a:lnTo>
                  <a:lnTo>
                    <a:pt x="56" y="35"/>
                  </a:lnTo>
                  <a:lnTo>
                    <a:pt x="64" y="52"/>
                  </a:lnTo>
                  <a:lnTo>
                    <a:pt x="72" y="61"/>
                  </a:lnTo>
                  <a:lnTo>
                    <a:pt x="88" y="61"/>
                  </a:lnTo>
                  <a:lnTo>
                    <a:pt x="88" y="70"/>
                  </a:lnTo>
                  <a:lnTo>
                    <a:pt x="96" y="79"/>
                  </a:lnTo>
                  <a:lnTo>
                    <a:pt x="104" y="96"/>
                  </a:lnTo>
                  <a:lnTo>
                    <a:pt x="104" y="105"/>
                  </a:lnTo>
                  <a:lnTo>
                    <a:pt x="120" y="114"/>
                  </a:lnTo>
                  <a:lnTo>
                    <a:pt x="120" y="131"/>
                  </a:lnTo>
                  <a:lnTo>
                    <a:pt x="128" y="149"/>
                  </a:lnTo>
                  <a:lnTo>
                    <a:pt x="136" y="175"/>
                  </a:lnTo>
                  <a:lnTo>
                    <a:pt x="136" y="211"/>
                  </a:lnTo>
                  <a:lnTo>
                    <a:pt x="152" y="228"/>
                  </a:lnTo>
                  <a:lnTo>
                    <a:pt x="152" y="255"/>
                  </a:lnTo>
                  <a:lnTo>
                    <a:pt x="152" y="281"/>
                  </a:lnTo>
                  <a:lnTo>
                    <a:pt x="152" y="298"/>
                  </a:lnTo>
                  <a:lnTo>
                    <a:pt x="160" y="325"/>
                  </a:lnTo>
                  <a:lnTo>
                    <a:pt x="160" y="342"/>
                  </a:lnTo>
                  <a:lnTo>
                    <a:pt x="160" y="360"/>
                  </a:lnTo>
                  <a:lnTo>
                    <a:pt x="160" y="369"/>
                  </a:lnTo>
                  <a:lnTo>
                    <a:pt x="160" y="378"/>
                  </a:lnTo>
                  <a:lnTo>
                    <a:pt x="152" y="378"/>
                  </a:lnTo>
                  <a:lnTo>
                    <a:pt x="160"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84" name="Freeform 1098"/>
            <p:cNvSpPr>
              <a:spLocks/>
            </p:cNvSpPr>
            <p:nvPr/>
          </p:nvSpPr>
          <p:spPr bwMode="auto">
            <a:xfrm>
              <a:off x="2843" y="2760"/>
              <a:ext cx="200" cy="457"/>
            </a:xfrm>
            <a:custGeom>
              <a:avLst/>
              <a:gdLst>
                <a:gd name="T0" fmla="*/ 0 w 200"/>
                <a:gd name="T1" fmla="*/ 440 h 457"/>
                <a:gd name="T2" fmla="*/ 0 w 200"/>
                <a:gd name="T3" fmla="*/ 431 h 457"/>
                <a:gd name="T4" fmla="*/ 0 w 200"/>
                <a:gd name="T5" fmla="*/ 404 h 457"/>
                <a:gd name="T6" fmla="*/ 0 w 200"/>
                <a:gd name="T7" fmla="*/ 387 h 457"/>
                <a:gd name="T8" fmla="*/ 0 w 200"/>
                <a:gd name="T9" fmla="*/ 352 h 457"/>
                <a:gd name="T10" fmla="*/ 8 w 200"/>
                <a:gd name="T11" fmla="*/ 317 h 457"/>
                <a:gd name="T12" fmla="*/ 8 w 200"/>
                <a:gd name="T13" fmla="*/ 281 h 457"/>
                <a:gd name="T14" fmla="*/ 16 w 200"/>
                <a:gd name="T15" fmla="*/ 273 h 457"/>
                <a:gd name="T16" fmla="*/ 16 w 200"/>
                <a:gd name="T17" fmla="*/ 237 h 457"/>
                <a:gd name="T18" fmla="*/ 32 w 200"/>
                <a:gd name="T19" fmla="*/ 229 h 457"/>
                <a:gd name="T20" fmla="*/ 40 w 200"/>
                <a:gd name="T21" fmla="*/ 202 h 457"/>
                <a:gd name="T22" fmla="*/ 40 w 200"/>
                <a:gd name="T23" fmla="*/ 176 h 457"/>
                <a:gd name="T24" fmla="*/ 48 w 200"/>
                <a:gd name="T25" fmla="*/ 158 h 457"/>
                <a:gd name="T26" fmla="*/ 64 w 200"/>
                <a:gd name="T27" fmla="*/ 141 h 457"/>
                <a:gd name="T28" fmla="*/ 72 w 200"/>
                <a:gd name="T29" fmla="*/ 123 h 457"/>
                <a:gd name="T30" fmla="*/ 80 w 200"/>
                <a:gd name="T31" fmla="*/ 97 h 457"/>
                <a:gd name="T32" fmla="*/ 104 w 200"/>
                <a:gd name="T33" fmla="*/ 79 h 457"/>
                <a:gd name="T34" fmla="*/ 120 w 200"/>
                <a:gd name="T35" fmla="*/ 53 h 457"/>
                <a:gd name="T36" fmla="*/ 144 w 200"/>
                <a:gd name="T37" fmla="*/ 44 h 457"/>
                <a:gd name="T38" fmla="*/ 168 w 200"/>
                <a:gd name="T39" fmla="*/ 18 h 457"/>
                <a:gd name="T40" fmla="*/ 184 w 200"/>
                <a:gd name="T41" fmla="*/ 9 h 457"/>
                <a:gd name="T42" fmla="*/ 184 w 200"/>
                <a:gd name="T43" fmla="*/ 9 h 457"/>
                <a:gd name="T44" fmla="*/ 200 w 200"/>
                <a:gd name="T45" fmla="*/ 9 h 457"/>
                <a:gd name="T46" fmla="*/ 184 w 200"/>
                <a:gd name="T47" fmla="*/ 9 h 457"/>
                <a:gd name="T48" fmla="*/ 176 w 200"/>
                <a:gd name="T49" fmla="*/ 18 h 457"/>
                <a:gd name="T50" fmla="*/ 168 w 200"/>
                <a:gd name="T51" fmla="*/ 44 h 457"/>
                <a:gd name="T52" fmla="*/ 152 w 200"/>
                <a:gd name="T53" fmla="*/ 62 h 457"/>
                <a:gd name="T54" fmla="*/ 136 w 200"/>
                <a:gd name="T55" fmla="*/ 88 h 457"/>
                <a:gd name="T56" fmla="*/ 120 w 200"/>
                <a:gd name="T57" fmla="*/ 123 h 457"/>
                <a:gd name="T58" fmla="*/ 112 w 200"/>
                <a:gd name="T59" fmla="*/ 141 h 457"/>
                <a:gd name="T60" fmla="*/ 104 w 200"/>
                <a:gd name="T61" fmla="*/ 158 h 457"/>
                <a:gd name="T62" fmla="*/ 88 w 200"/>
                <a:gd name="T63" fmla="*/ 176 h 457"/>
                <a:gd name="T64" fmla="*/ 80 w 200"/>
                <a:gd name="T65" fmla="*/ 202 h 457"/>
                <a:gd name="T66" fmla="*/ 72 w 200"/>
                <a:gd name="T67" fmla="*/ 211 h 457"/>
                <a:gd name="T68" fmla="*/ 64 w 200"/>
                <a:gd name="T69" fmla="*/ 237 h 457"/>
                <a:gd name="T70" fmla="*/ 64 w 200"/>
                <a:gd name="T71" fmla="*/ 255 h 457"/>
                <a:gd name="T72" fmla="*/ 48 w 200"/>
                <a:gd name="T73" fmla="*/ 281 h 457"/>
                <a:gd name="T74" fmla="*/ 48 w 200"/>
                <a:gd name="T75" fmla="*/ 308 h 457"/>
                <a:gd name="T76" fmla="*/ 40 w 200"/>
                <a:gd name="T77" fmla="*/ 325 h 457"/>
                <a:gd name="T78" fmla="*/ 40 w 200"/>
                <a:gd name="T79" fmla="*/ 352 h 457"/>
                <a:gd name="T80" fmla="*/ 32 w 200"/>
                <a:gd name="T81" fmla="*/ 387 h 457"/>
                <a:gd name="T82" fmla="*/ 32 w 200"/>
                <a:gd name="T83" fmla="*/ 404 h 457"/>
                <a:gd name="T84" fmla="*/ 32 w 200"/>
                <a:gd name="T85" fmla="*/ 431 h 457"/>
                <a:gd name="T86" fmla="*/ 32 w 200"/>
                <a:gd name="T87" fmla="*/ 440 h 457"/>
                <a:gd name="T88" fmla="*/ 16 w 200"/>
                <a:gd name="T89" fmla="*/ 440 h 457"/>
                <a:gd name="T90" fmla="*/ 0 w 200"/>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0"/>
                <a:gd name="T139" fmla="*/ 0 h 457"/>
                <a:gd name="T140" fmla="*/ 200 w 200"/>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0" h="457">
                  <a:moveTo>
                    <a:pt x="0" y="457"/>
                  </a:moveTo>
                  <a:lnTo>
                    <a:pt x="0" y="440"/>
                  </a:lnTo>
                  <a:lnTo>
                    <a:pt x="0" y="431"/>
                  </a:lnTo>
                  <a:lnTo>
                    <a:pt x="0" y="422"/>
                  </a:lnTo>
                  <a:lnTo>
                    <a:pt x="0" y="404"/>
                  </a:lnTo>
                  <a:lnTo>
                    <a:pt x="0" y="396"/>
                  </a:lnTo>
                  <a:lnTo>
                    <a:pt x="0" y="387"/>
                  </a:lnTo>
                  <a:lnTo>
                    <a:pt x="0" y="360"/>
                  </a:lnTo>
                  <a:lnTo>
                    <a:pt x="0" y="352"/>
                  </a:lnTo>
                  <a:lnTo>
                    <a:pt x="8" y="325"/>
                  </a:lnTo>
                  <a:lnTo>
                    <a:pt x="8" y="317"/>
                  </a:lnTo>
                  <a:lnTo>
                    <a:pt x="8" y="290"/>
                  </a:lnTo>
                  <a:lnTo>
                    <a:pt x="8" y="281"/>
                  </a:lnTo>
                  <a:lnTo>
                    <a:pt x="8" y="273"/>
                  </a:lnTo>
                  <a:lnTo>
                    <a:pt x="16" y="273"/>
                  </a:lnTo>
                  <a:lnTo>
                    <a:pt x="16" y="246"/>
                  </a:lnTo>
                  <a:lnTo>
                    <a:pt x="16" y="237"/>
                  </a:lnTo>
                  <a:lnTo>
                    <a:pt x="32" y="237"/>
                  </a:lnTo>
                  <a:lnTo>
                    <a:pt x="32" y="229"/>
                  </a:lnTo>
                  <a:lnTo>
                    <a:pt x="32" y="211"/>
                  </a:lnTo>
                  <a:lnTo>
                    <a:pt x="40" y="202"/>
                  </a:lnTo>
                  <a:lnTo>
                    <a:pt x="40" y="193"/>
                  </a:lnTo>
                  <a:lnTo>
                    <a:pt x="40" y="176"/>
                  </a:lnTo>
                  <a:lnTo>
                    <a:pt x="48" y="167"/>
                  </a:lnTo>
                  <a:lnTo>
                    <a:pt x="48" y="158"/>
                  </a:lnTo>
                  <a:lnTo>
                    <a:pt x="64" y="158"/>
                  </a:lnTo>
                  <a:lnTo>
                    <a:pt x="64" y="141"/>
                  </a:lnTo>
                  <a:lnTo>
                    <a:pt x="72" y="132"/>
                  </a:lnTo>
                  <a:lnTo>
                    <a:pt x="72" y="123"/>
                  </a:lnTo>
                  <a:lnTo>
                    <a:pt x="80" y="123"/>
                  </a:lnTo>
                  <a:lnTo>
                    <a:pt x="80" y="97"/>
                  </a:lnTo>
                  <a:lnTo>
                    <a:pt x="88" y="88"/>
                  </a:lnTo>
                  <a:lnTo>
                    <a:pt x="104" y="79"/>
                  </a:lnTo>
                  <a:lnTo>
                    <a:pt x="112" y="62"/>
                  </a:lnTo>
                  <a:lnTo>
                    <a:pt x="120" y="53"/>
                  </a:lnTo>
                  <a:lnTo>
                    <a:pt x="136" y="44"/>
                  </a:lnTo>
                  <a:lnTo>
                    <a:pt x="144" y="44"/>
                  </a:lnTo>
                  <a:lnTo>
                    <a:pt x="152" y="26"/>
                  </a:lnTo>
                  <a:lnTo>
                    <a:pt x="168" y="18"/>
                  </a:lnTo>
                  <a:lnTo>
                    <a:pt x="176" y="18"/>
                  </a:lnTo>
                  <a:lnTo>
                    <a:pt x="184" y="9"/>
                  </a:lnTo>
                  <a:lnTo>
                    <a:pt x="184" y="0"/>
                  </a:lnTo>
                  <a:lnTo>
                    <a:pt x="200" y="9"/>
                  </a:lnTo>
                  <a:lnTo>
                    <a:pt x="184" y="9"/>
                  </a:lnTo>
                  <a:lnTo>
                    <a:pt x="176" y="18"/>
                  </a:lnTo>
                  <a:lnTo>
                    <a:pt x="176" y="26"/>
                  </a:lnTo>
                  <a:lnTo>
                    <a:pt x="168" y="44"/>
                  </a:lnTo>
                  <a:lnTo>
                    <a:pt x="152" y="53"/>
                  </a:lnTo>
                  <a:lnTo>
                    <a:pt x="152" y="62"/>
                  </a:lnTo>
                  <a:lnTo>
                    <a:pt x="144" y="79"/>
                  </a:lnTo>
                  <a:lnTo>
                    <a:pt x="136" y="88"/>
                  </a:lnTo>
                  <a:lnTo>
                    <a:pt x="120" y="97"/>
                  </a:lnTo>
                  <a:lnTo>
                    <a:pt x="120" y="123"/>
                  </a:lnTo>
                  <a:lnTo>
                    <a:pt x="112" y="132"/>
                  </a:lnTo>
                  <a:lnTo>
                    <a:pt x="112" y="141"/>
                  </a:lnTo>
                  <a:lnTo>
                    <a:pt x="112" y="158"/>
                  </a:lnTo>
                  <a:lnTo>
                    <a:pt x="104" y="158"/>
                  </a:lnTo>
                  <a:lnTo>
                    <a:pt x="88" y="167"/>
                  </a:lnTo>
                  <a:lnTo>
                    <a:pt x="88" y="176"/>
                  </a:lnTo>
                  <a:lnTo>
                    <a:pt x="80" y="193"/>
                  </a:lnTo>
                  <a:lnTo>
                    <a:pt x="80" y="202"/>
                  </a:lnTo>
                  <a:lnTo>
                    <a:pt x="72" y="211"/>
                  </a:lnTo>
                  <a:lnTo>
                    <a:pt x="72" y="229"/>
                  </a:lnTo>
                  <a:lnTo>
                    <a:pt x="64" y="237"/>
                  </a:lnTo>
                  <a:lnTo>
                    <a:pt x="64" y="246"/>
                  </a:lnTo>
                  <a:lnTo>
                    <a:pt x="64" y="255"/>
                  </a:lnTo>
                  <a:lnTo>
                    <a:pt x="48" y="273"/>
                  </a:lnTo>
                  <a:lnTo>
                    <a:pt x="48" y="281"/>
                  </a:lnTo>
                  <a:lnTo>
                    <a:pt x="48" y="290"/>
                  </a:lnTo>
                  <a:lnTo>
                    <a:pt x="48" y="308"/>
                  </a:lnTo>
                  <a:lnTo>
                    <a:pt x="40" y="317"/>
                  </a:lnTo>
                  <a:lnTo>
                    <a:pt x="40" y="325"/>
                  </a:lnTo>
                  <a:lnTo>
                    <a:pt x="40" y="343"/>
                  </a:lnTo>
                  <a:lnTo>
                    <a:pt x="40" y="352"/>
                  </a:lnTo>
                  <a:lnTo>
                    <a:pt x="32" y="360"/>
                  </a:lnTo>
                  <a:lnTo>
                    <a:pt x="32" y="387"/>
                  </a:lnTo>
                  <a:lnTo>
                    <a:pt x="32" y="396"/>
                  </a:lnTo>
                  <a:lnTo>
                    <a:pt x="32" y="404"/>
                  </a:lnTo>
                  <a:lnTo>
                    <a:pt x="32" y="422"/>
                  </a:lnTo>
                  <a:lnTo>
                    <a:pt x="32" y="431"/>
                  </a:lnTo>
                  <a:lnTo>
                    <a:pt x="32" y="440"/>
                  </a:lnTo>
                  <a:lnTo>
                    <a:pt x="16" y="440"/>
                  </a:lnTo>
                  <a:lnTo>
                    <a:pt x="32" y="457"/>
                  </a:lnTo>
                  <a:lnTo>
                    <a:pt x="0"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85" name="Freeform 1099"/>
            <p:cNvSpPr>
              <a:spLocks/>
            </p:cNvSpPr>
            <p:nvPr/>
          </p:nvSpPr>
          <p:spPr bwMode="auto">
            <a:xfrm>
              <a:off x="2843" y="2760"/>
              <a:ext cx="200" cy="457"/>
            </a:xfrm>
            <a:custGeom>
              <a:avLst/>
              <a:gdLst>
                <a:gd name="T0" fmla="*/ 0 w 200"/>
                <a:gd name="T1" fmla="*/ 440 h 457"/>
                <a:gd name="T2" fmla="*/ 0 w 200"/>
                <a:gd name="T3" fmla="*/ 431 h 457"/>
                <a:gd name="T4" fmla="*/ 0 w 200"/>
                <a:gd name="T5" fmla="*/ 404 h 457"/>
                <a:gd name="T6" fmla="*/ 0 w 200"/>
                <a:gd name="T7" fmla="*/ 387 h 457"/>
                <a:gd name="T8" fmla="*/ 0 w 200"/>
                <a:gd name="T9" fmla="*/ 352 h 457"/>
                <a:gd name="T10" fmla="*/ 8 w 200"/>
                <a:gd name="T11" fmla="*/ 317 h 457"/>
                <a:gd name="T12" fmla="*/ 8 w 200"/>
                <a:gd name="T13" fmla="*/ 281 h 457"/>
                <a:gd name="T14" fmla="*/ 16 w 200"/>
                <a:gd name="T15" fmla="*/ 273 h 457"/>
                <a:gd name="T16" fmla="*/ 16 w 200"/>
                <a:gd name="T17" fmla="*/ 237 h 457"/>
                <a:gd name="T18" fmla="*/ 32 w 200"/>
                <a:gd name="T19" fmla="*/ 229 h 457"/>
                <a:gd name="T20" fmla="*/ 40 w 200"/>
                <a:gd name="T21" fmla="*/ 202 h 457"/>
                <a:gd name="T22" fmla="*/ 40 w 200"/>
                <a:gd name="T23" fmla="*/ 176 h 457"/>
                <a:gd name="T24" fmla="*/ 48 w 200"/>
                <a:gd name="T25" fmla="*/ 158 h 457"/>
                <a:gd name="T26" fmla="*/ 64 w 200"/>
                <a:gd name="T27" fmla="*/ 141 h 457"/>
                <a:gd name="T28" fmla="*/ 72 w 200"/>
                <a:gd name="T29" fmla="*/ 123 h 457"/>
                <a:gd name="T30" fmla="*/ 80 w 200"/>
                <a:gd name="T31" fmla="*/ 97 h 457"/>
                <a:gd name="T32" fmla="*/ 104 w 200"/>
                <a:gd name="T33" fmla="*/ 79 h 457"/>
                <a:gd name="T34" fmla="*/ 120 w 200"/>
                <a:gd name="T35" fmla="*/ 53 h 457"/>
                <a:gd name="T36" fmla="*/ 144 w 200"/>
                <a:gd name="T37" fmla="*/ 44 h 457"/>
                <a:gd name="T38" fmla="*/ 168 w 200"/>
                <a:gd name="T39" fmla="*/ 18 h 457"/>
                <a:gd name="T40" fmla="*/ 184 w 200"/>
                <a:gd name="T41" fmla="*/ 9 h 457"/>
                <a:gd name="T42" fmla="*/ 184 w 200"/>
                <a:gd name="T43" fmla="*/ 9 h 457"/>
                <a:gd name="T44" fmla="*/ 200 w 200"/>
                <a:gd name="T45" fmla="*/ 9 h 457"/>
                <a:gd name="T46" fmla="*/ 184 w 200"/>
                <a:gd name="T47" fmla="*/ 9 h 457"/>
                <a:gd name="T48" fmla="*/ 176 w 200"/>
                <a:gd name="T49" fmla="*/ 18 h 457"/>
                <a:gd name="T50" fmla="*/ 168 w 200"/>
                <a:gd name="T51" fmla="*/ 44 h 457"/>
                <a:gd name="T52" fmla="*/ 152 w 200"/>
                <a:gd name="T53" fmla="*/ 62 h 457"/>
                <a:gd name="T54" fmla="*/ 136 w 200"/>
                <a:gd name="T55" fmla="*/ 88 h 457"/>
                <a:gd name="T56" fmla="*/ 120 w 200"/>
                <a:gd name="T57" fmla="*/ 123 h 457"/>
                <a:gd name="T58" fmla="*/ 112 w 200"/>
                <a:gd name="T59" fmla="*/ 141 h 457"/>
                <a:gd name="T60" fmla="*/ 104 w 200"/>
                <a:gd name="T61" fmla="*/ 158 h 457"/>
                <a:gd name="T62" fmla="*/ 88 w 200"/>
                <a:gd name="T63" fmla="*/ 176 h 457"/>
                <a:gd name="T64" fmla="*/ 80 w 200"/>
                <a:gd name="T65" fmla="*/ 202 h 457"/>
                <a:gd name="T66" fmla="*/ 72 w 200"/>
                <a:gd name="T67" fmla="*/ 211 h 457"/>
                <a:gd name="T68" fmla="*/ 64 w 200"/>
                <a:gd name="T69" fmla="*/ 237 h 457"/>
                <a:gd name="T70" fmla="*/ 64 w 200"/>
                <a:gd name="T71" fmla="*/ 255 h 457"/>
                <a:gd name="T72" fmla="*/ 48 w 200"/>
                <a:gd name="T73" fmla="*/ 281 h 457"/>
                <a:gd name="T74" fmla="*/ 48 w 200"/>
                <a:gd name="T75" fmla="*/ 308 h 457"/>
                <a:gd name="T76" fmla="*/ 40 w 200"/>
                <a:gd name="T77" fmla="*/ 325 h 457"/>
                <a:gd name="T78" fmla="*/ 40 w 200"/>
                <a:gd name="T79" fmla="*/ 352 h 457"/>
                <a:gd name="T80" fmla="*/ 32 w 200"/>
                <a:gd name="T81" fmla="*/ 387 h 457"/>
                <a:gd name="T82" fmla="*/ 32 w 200"/>
                <a:gd name="T83" fmla="*/ 404 h 457"/>
                <a:gd name="T84" fmla="*/ 32 w 200"/>
                <a:gd name="T85" fmla="*/ 431 h 457"/>
                <a:gd name="T86" fmla="*/ 32 w 200"/>
                <a:gd name="T87" fmla="*/ 440 h 457"/>
                <a:gd name="T88" fmla="*/ 16 w 200"/>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0"/>
                <a:gd name="T136" fmla="*/ 0 h 457"/>
                <a:gd name="T137" fmla="*/ 200 w 200"/>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0" h="457">
                  <a:moveTo>
                    <a:pt x="0" y="457"/>
                  </a:moveTo>
                  <a:lnTo>
                    <a:pt x="0" y="440"/>
                  </a:lnTo>
                  <a:lnTo>
                    <a:pt x="0" y="431"/>
                  </a:lnTo>
                  <a:lnTo>
                    <a:pt x="0" y="422"/>
                  </a:lnTo>
                  <a:lnTo>
                    <a:pt x="0" y="404"/>
                  </a:lnTo>
                  <a:lnTo>
                    <a:pt x="0" y="396"/>
                  </a:lnTo>
                  <a:lnTo>
                    <a:pt x="0" y="387"/>
                  </a:lnTo>
                  <a:lnTo>
                    <a:pt x="0" y="360"/>
                  </a:lnTo>
                  <a:lnTo>
                    <a:pt x="0" y="352"/>
                  </a:lnTo>
                  <a:lnTo>
                    <a:pt x="8" y="325"/>
                  </a:lnTo>
                  <a:lnTo>
                    <a:pt x="8" y="317"/>
                  </a:lnTo>
                  <a:lnTo>
                    <a:pt x="8" y="290"/>
                  </a:lnTo>
                  <a:lnTo>
                    <a:pt x="8" y="281"/>
                  </a:lnTo>
                  <a:lnTo>
                    <a:pt x="8" y="273"/>
                  </a:lnTo>
                  <a:lnTo>
                    <a:pt x="16" y="273"/>
                  </a:lnTo>
                  <a:lnTo>
                    <a:pt x="16" y="246"/>
                  </a:lnTo>
                  <a:lnTo>
                    <a:pt x="16" y="237"/>
                  </a:lnTo>
                  <a:lnTo>
                    <a:pt x="32" y="237"/>
                  </a:lnTo>
                  <a:lnTo>
                    <a:pt x="32" y="229"/>
                  </a:lnTo>
                  <a:lnTo>
                    <a:pt x="32" y="211"/>
                  </a:lnTo>
                  <a:lnTo>
                    <a:pt x="40" y="202"/>
                  </a:lnTo>
                  <a:lnTo>
                    <a:pt x="40" y="193"/>
                  </a:lnTo>
                  <a:lnTo>
                    <a:pt x="40" y="176"/>
                  </a:lnTo>
                  <a:lnTo>
                    <a:pt x="48" y="167"/>
                  </a:lnTo>
                  <a:lnTo>
                    <a:pt x="48" y="158"/>
                  </a:lnTo>
                  <a:lnTo>
                    <a:pt x="64" y="158"/>
                  </a:lnTo>
                  <a:lnTo>
                    <a:pt x="64" y="141"/>
                  </a:lnTo>
                  <a:lnTo>
                    <a:pt x="72" y="132"/>
                  </a:lnTo>
                  <a:lnTo>
                    <a:pt x="72" y="123"/>
                  </a:lnTo>
                  <a:lnTo>
                    <a:pt x="80" y="123"/>
                  </a:lnTo>
                  <a:lnTo>
                    <a:pt x="80" y="97"/>
                  </a:lnTo>
                  <a:lnTo>
                    <a:pt x="88" y="88"/>
                  </a:lnTo>
                  <a:lnTo>
                    <a:pt x="104" y="79"/>
                  </a:lnTo>
                  <a:lnTo>
                    <a:pt x="112" y="62"/>
                  </a:lnTo>
                  <a:lnTo>
                    <a:pt x="120" y="53"/>
                  </a:lnTo>
                  <a:lnTo>
                    <a:pt x="136" y="44"/>
                  </a:lnTo>
                  <a:lnTo>
                    <a:pt x="144" y="44"/>
                  </a:lnTo>
                  <a:lnTo>
                    <a:pt x="152" y="26"/>
                  </a:lnTo>
                  <a:lnTo>
                    <a:pt x="168" y="18"/>
                  </a:lnTo>
                  <a:lnTo>
                    <a:pt x="176" y="18"/>
                  </a:lnTo>
                  <a:lnTo>
                    <a:pt x="184" y="9"/>
                  </a:lnTo>
                  <a:lnTo>
                    <a:pt x="184" y="0"/>
                  </a:lnTo>
                  <a:lnTo>
                    <a:pt x="200" y="9"/>
                  </a:lnTo>
                  <a:lnTo>
                    <a:pt x="184" y="9"/>
                  </a:lnTo>
                  <a:lnTo>
                    <a:pt x="176" y="18"/>
                  </a:lnTo>
                  <a:lnTo>
                    <a:pt x="176" y="26"/>
                  </a:lnTo>
                  <a:lnTo>
                    <a:pt x="168" y="44"/>
                  </a:lnTo>
                  <a:lnTo>
                    <a:pt x="152" y="53"/>
                  </a:lnTo>
                  <a:lnTo>
                    <a:pt x="152" y="62"/>
                  </a:lnTo>
                  <a:lnTo>
                    <a:pt x="144" y="79"/>
                  </a:lnTo>
                  <a:lnTo>
                    <a:pt x="136" y="88"/>
                  </a:lnTo>
                  <a:lnTo>
                    <a:pt x="120" y="97"/>
                  </a:lnTo>
                  <a:lnTo>
                    <a:pt x="120" y="123"/>
                  </a:lnTo>
                  <a:lnTo>
                    <a:pt x="112" y="132"/>
                  </a:lnTo>
                  <a:lnTo>
                    <a:pt x="112" y="141"/>
                  </a:lnTo>
                  <a:lnTo>
                    <a:pt x="112" y="158"/>
                  </a:lnTo>
                  <a:lnTo>
                    <a:pt x="104" y="158"/>
                  </a:lnTo>
                  <a:lnTo>
                    <a:pt x="88" y="167"/>
                  </a:lnTo>
                  <a:lnTo>
                    <a:pt x="88" y="176"/>
                  </a:lnTo>
                  <a:lnTo>
                    <a:pt x="80" y="193"/>
                  </a:lnTo>
                  <a:lnTo>
                    <a:pt x="80" y="202"/>
                  </a:lnTo>
                  <a:lnTo>
                    <a:pt x="72" y="211"/>
                  </a:lnTo>
                  <a:lnTo>
                    <a:pt x="72" y="229"/>
                  </a:lnTo>
                  <a:lnTo>
                    <a:pt x="64" y="237"/>
                  </a:lnTo>
                  <a:lnTo>
                    <a:pt x="64" y="246"/>
                  </a:lnTo>
                  <a:lnTo>
                    <a:pt x="64" y="255"/>
                  </a:lnTo>
                  <a:lnTo>
                    <a:pt x="48" y="273"/>
                  </a:lnTo>
                  <a:lnTo>
                    <a:pt x="48" y="281"/>
                  </a:lnTo>
                  <a:lnTo>
                    <a:pt x="48" y="290"/>
                  </a:lnTo>
                  <a:lnTo>
                    <a:pt x="48" y="308"/>
                  </a:lnTo>
                  <a:lnTo>
                    <a:pt x="40" y="317"/>
                  </a:lnTo>
                  <a:lnTo>
                    <a:pt x="40" y="325"/>
                  </a:lnTo>
                  <a:lnTo>
                    <a:pt x="40" y="343"/>
                  </a:lnTo>
                  <a:lnTo>
                    <a:pt x="40" y="352"/>
                  </a:lnTo>
                  <a:lnTo>
                    <a:pt x="32" y="360"/>
                  </a:lnTo>
                  <a:lnTo>
                    <a:pt x="32" y="387"/>
                  </a:lnTo>
                  <a:lnTo>
                    <a:pt x="32" y="396"/>
                  </a:lnTo>
                  <a:lnTo>
                    <a:pt x="32" y="404"/>
                  </a:lnTo>
                  <a:lnTo>
                    <a:pt x="32" y="422"/>
                  </a:lnTo>
                  <a:lnTo>
                    <a:pt x="32" y="431"/>
                  </a:lnTo>
                  <a:lnTo>
                    <a:pt x="32" y="440"/>
                  </a:lnTo>
                  <a:lnTo>
                    <a:pt x="16" y="440"/>
                  </a:lnTo>
                  <a:lnTo>
                    <a:pt x="32"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86" name="Freeform 1100"/>
            <p:cNvSpPr>
              <a:spLocks/>
            </p:cNvSpPr>
            <p:nvPr/>
          </p:nvSpPr>
          <p:spPr bwMode="auto">
            <a:xfrm>
              <a:off x="2859" y="2892"/>
              <a:ext cx="240" cy="325"/>
            </a:xfrm>
            <a:custGeom>
              <a:avLst/>
              <a:gdLst>
                <a:gd name="T0" fmla="*/ 0 w 240"/>
                <a:gd name="T1" fmla="*/ 325 h 325"/>
                <a:gd name="T2" fmla="*/ 0 w 240"/>
                <a:gd name="T3" fmla="*/ 308 h 325"/>
                <a:gd name="T4" fmla="*/ 0 w 240"/>
                <a:gd name="T5" fmla="*/ 308 h 325"/>
                <a:gd name="T6" fmla="*/ 0 w 240"/>
                <a:gd name="T7" fmla="*/ 299 h 325"/>
                <a:gd name="T8" fmla="*/ 0 w 240"/>
                <a:gd name="T9" fmla="*/ 290 h 325"/>
                <a:gd name="T10" fmla="*/ 0 w 240"/>
                <a:gd name="T11" fmla="*/ 272 h 325"/>
                <a:gd name="T12" fmla="*/ 0 w 240"/>
                <a:gd name="T13" fmla="*/ 255 h 325"/>
                <a:gd name="T14" fmla="*/ 0 w 240"/>
                <a:gd name="T15" fmla="*/ 237 h 325"/>
                <a:gd name="T16" fmla="*/ 16 w 240"/>
                <a:gd name="T17" fmla="*/ 220 h 325"/>
                <a:gd name="T18" fmla="*/ 16 w 240"/>
                <a:gd name="T19" fmla="*/ 211 h 325"/>
                <a:gd name="T20" fmla="*/ 24 w 240"/>
                <a:gd name="T21" fmla="*/ 185 h 325"/>
                <a:gd name="T22" fmla="*/ 24 w 240"/>
                <a:gd name="T23" fmla="*/ 176 h 325"/>
                <a:gd name="T24" fmla="*/ 32 w 240"/>
                <a:gd name="T25" fmla="*/ 149 h 325"/>
                <a:gd name="T26" fmla="*/ 48 w 240"/>
                <a:gd name="T27" fmla="*/ 141 h 325"/>
                <a:gd name="T28" fmla="*/ 48 w 240"/>
                <a:gd name="T29" fmla="*/ 123 h 325"/>
                <a:gd name="T30" fmla="*/ 56 w 240"/>
                <a:gd name="T31" fmla="*/ 123 h 325"/>
                <a:gd name="T32" fmla="*/ 64 w 240"/>
                <a:gd name="T33" fmla="*/ 105 h 325"/>
                <a:gd name="T34" fmla="*/ 72 w 240"/>
                <a:gd name="T35" fmla="*/ 97 h 325"/>
                <a:gd name="T36" fmla="*/ 96 w 240"/>
                <a:gd name="T37" fmla="*/ 79 h 325"/>
                <a:gd name="T38" fmla="*/ 104 w 240"/>
                <a:gd name="T39" fmla="*/ 70 h 325"/>
                <a:gd name="T40" fmla="*/ 128 w 240"/>
                <a:gd name="T41" fmla="*/ 61 h 325"/>
                <a:gd name="T42" fmla="*/ 152 w 240"/>
                <a:gd name="T43" fmla="*/ 44 h 325"/>
                <a:gd name="T44" fmla="*/ 160 w 240"/>
                <a:gd name="T45" fmla="*/ 35 h 325"/>
                <a:gd name="T46" fmla="*/ 184 w 240"/>
                <a:gd name="T47" fmla="*/ 35 h 325"/>
                <a:gd name="T48" fmla="*/ 192 w 240"/>
                <a:gd name="T49" fmla="*/ 26 h 325"/>
                <a:gd name="T50" fmla="*/ 216 w 240"/>
                <a:gd name="T51" fmla="*/ 9 h 325"/>
                <a:gd name="T52" fmla="*/ 224 w 240"/>
                <a:gd name="T53" fmla="*/ 9 h 325"/>
                <a:gd name="T54" fmla="*/ 232 w 240"/>
                <a:gd name="T55" fmla="*/ 9 h 325"/>
                <a:gd name="T56" fmla="*/ 232 w 240"/>
                <a:gd name="T57" fmla="*/ 9 h 325"/>
                <a:gd name="T58" fmla="*/ 232 w 240"/>
                <a:gd name="T59" fmla="*/ 0 h 325"/>
                <a:gd name="T60" fmla="*/ 240 w 240"/>
                <a:gd name="T61" fmla="*/ 9 h 325"/>
                <a:gd name="T62" fmla="*/ 232 w 240"/>
                <a:gd name="T63" fmla="*/ 9 h 325"/>
                <a:gd name="T64" fmla="*/ 232 w 240"/>
                <a:gd name="T65" fmla="*/ 9 h 325"/>
                <a:gd name="T66" fmla="*/ 224 w 240"/>
                <a:gd name="T67" fmla="*/ 9 h 325"/>
                <a:gd name="T68" fmla="*/ 216 w 240"/>
                <a:gd name="T69" fmla="*/ 26 h 325"/>
                <a:gd name="T70" fmla="*/ 200 w 240"/>
                <a:gd name="T71" fmla="*/ 26 h 325"/>
                <a:gd name="T72" fmla="*/ 192 w 240"/>
                <a:gd name="T73" fmla="*/ 35 h 325"/>
                <a:gd name="T74" fmla="*/ 184 w 240"/>
                <a:gd name="T75" fmla="*/ 44 h 325"/>
                <a:gd name="T76" fmla="*/ 168 w 240"/>
                <a:gd name="T77" fmla="*/ 44 h 325"/>
                <a:gd name="T78" fmla="*/ 152 w 240"/>
                <a:gd name="T79" fmla="*/ 61 h 325"/>
                <a:gd name="T80" fmla="*/ 136 w 240"/>
                <a:gd name="T81" fmla="*/ 70 h 325"/>
                <a:gd name="T82" fmla="*/ 120 w 240"/>
                <a:gd name="T83" fmla="*/ 79 h 325"/>
                <a:gd name="T84" fmla="*/ 104 w 240"/>
                <a:gd name="T85" fmla="*/ 97 h 325"/>
                <a:gd name="T86" fmla="*/ 96 w 240"/>
                <a:gd name="T87" fmla="*/ 105 h 325"/>
                <a:gd name="T88" fmla="*/ 88 w 240"/>
                <a:gd name="T89" fmla="*/ 114 h 325"/>
                <a:gd name="T90" fmla="*/ 88 w 240"/>
                <a:gd name="T91" fmla="*/ 123 h 325"/>
                <a:gd name="T92" fmla="*/ 72 w 240"/>
                <a:gd name="T93" fmla="*/ 141 h 325"/>
                <a:gd name="T94" fmla="*/ 64 w 240"/>
                <a:gd name="T95" fmla="*/ 149 h 325"/>
                <a:gd name="T96" fmla="*/ 56 w 240"/>
                <a:gd name="T97" fmla="*/ 176 h 325"/>
                <a:gd name="T98" fmla="*/ 56 w 240"/>
                <a:gd name="T99" fmla="*/ 185 h 325"/>
                <a:gd name="T100" fmla="*/ 48 w 240"/>
                <a:gd name="T101" fmla="*/ 211 h 325"/>
                <a:gd name="T102" fmla="*/ 32 w 240"/>
                <a:gd name="T103" fmla="*/ 228 h 325"/>
                <a:gd name="T104" fmla="*/ 32 w 240"/>
                <a:gd name="T105" fmla="*/ 237 h 325"/>
                <a:gd name="T106" fmla="*/ 32 w 240"/>
                <a:gd name="T107" fmla="*/ 264 h 325"/>
                <a:gd name="T108" fmla="*/ 24 w 240"/>
                <a:gd name="T109" fmla="*/ 272 h 325"/>
                <a:gd name="T110" fmla="*/ 24 w 240"/>
                <a:gd name="T111" fmla="*/ 290 h 325"/>
                <a:gd name="T112" fmla="*/ 24 w 240"/>
                <a:gd name="T113" fmla="*/ 299 h 325"/>
                <a:gd name="T114" fmla="*/ 24 w 240"/>
                <a:gd name="T115" fmla="*/ 308 h 325"/>
                <a:gd name="T116" fmla="*/ 24 w 240"/>
                <a:gd name="T117" fmla="*/ 308 h 325"/>
                <a:gd name="T118" fmla="*/ 16 w 240"/>
                <a:gd name="T119" fmla="*/ 308 h 325"/>
                <a:gd name="T120" fmla="*/ 24 w 240"/>
                <a:gd name="T121" fmla="*/ 325 h 325"/>
                <a:gd name="T122" fmla="*/ 0 w 240"/>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0"/>
                <a:gd name="T187" fmla="*/ 0 h 325"/>
                <a:gd name="T188" fmla="*/ 240 w 240"/>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0" h="325">
                  <a:moveTo>
                    <a:pt x="0" y="325"/>
                  </a:moveTo>
                  <a:lnTo>
                    <a:pt x="0" y="308"/>
                  </a:lnTo>
                  <a:lnTo>
                    <a:pt x="0" y="299"/>
                  </a:lnTo>
                  <a:lnTo>
                    <a:pt x="0" y="290"/>
                  </a:lnTo>
                  <a:lnTo>
                    <a:pt x="0" y="272"/>
                  </a:lnTo>
                  <a:lnTo>
                    <a:pt x="0" y="255"/>
                  </a:lnTo>
                  <a:lnTo>
                    <a:pt x="0" y="237"/>
                  </a:lnTo>
                  <a:lnTo>
                    <a:pt x="16" y="220"/>
                  </a:lnTo>
                  <a:lnTo>
                    <a:pt x="16" y="211"/>
                  </a:lnTo>
                  <a:lnTo>
                    <a:pt x="24" y="185"/>
                  </a:lnTo>
                  <a:lnTo>
                    <a:pt x="24" y="176"/>
                  </a:lnTo>
                  <a:lnTo>
                    <a:pt x="32" y="149"/>
                  </a:lnTo>
                  <a:lnTo>
                    <a:pt x="48" y="141"/>
                  </a:lnTo>
                  <a:lnTo>
                    <a:pt x="48" y="123"/>
                  </a:lnTo>
                  <a:lnTo>
                    <a:pt x="56" y="123"/>
                  </a:lnTo>
                  <a:lnTo>
                    <a:pt x="64" y="105"/>
                  </a:lnTo>
                  <a:lnTo>
                    <a:pt x="72" y="97"/>
                  </a:lnTo>
                  <a:lnTo>
                    <a:pt x="96" y="79"/>
                  </a:lnTo>
                  <a:lnTo>
                    <a:pt x="104" y="70"/>
                  </a:lnTo>
                  <a:lnTo>
                    <a:pt x="128" y="61"/>
                  </a:lnTo>
                  <a:lnTo>
                    <a:pt x="152" y="44"/>
                  </a:lnTo>
                  <a:lnTo>
                    <a:pt x="160" y="35"/>
                  </a:lnTo>
                  <a:lnTo>
                    <a:pt x="184" y="35"/>
                  </a:lnTo>
                  <a:lnTo>
                    <a:pt x="192" y="26"/>
                  </a:lnTo>
                  <a:lnTo>
                    <a:pt x="216" y="9"/>
                  </a:lnTo>
                  <a:lnTo>
                    <a:pt x="224" y="9"/>
                  </a:lnTo>
                  <a:lnTo>
                    <a:pt x="232" y="9"/>
                  </a:lnTo>
                  <a:lnTo>
                    <a:pt x="232" y="0"/>
                  </a:lnTo>
                  <a:lnTo>
                    <a:pt x="240" y="9"/>
                  </a:lnTo>
                  <a:lnTo>
                    <a:pt x="232" y="9"/>
                  </a:lnTo>
                  <a:lnTo>
                    <a:pt x="224" y="9"/>
                  </a:lnTo>
                  <a:lnTo>
                    <a:pt x="216" y="26"/>
                  </a:lnTo>
                  <a:lnTo>
                    <a:pt x="200" y="26"/>
                  </a:lnTo>
                  <a:lnTo>
                    <a:pt x="192" y="35"/>
                  </a:lnTo>
                  <a:lnTo>
                    <a:pt x="184" y="44"/>
                  </a:lnTo>
                  <a:lnTo>
                    <a:pt x="168" y="44"/>
                  </a:lnTo>
                  <a:lnTo>
                    <a:pt x="152" y="61"/>
                  </a:lnTo>
                  <a:lnTo>
                    <a:pt x="136" y="70"/>
                  </a:lnTo>
                  <a:lnTo>
                    <a:pt x="120" y="79"/>
                  </a:lnTo>
                  <a:lnTo>
                    <a:pt x="104" y="97"/>
                  </a:lnTo>
                  <a:lnTo>
                    <a:pt x="96" y="105"/>
                  </a:lnTo>
                  <a:lnTo>
                    <a:pt x="88" y="114"/>
                  </a:lnTo>
                  <a:lnTo>
                    <a:pt x="88" y="123"/>
                  </a:lnTo>
                  <a:lnTo>
                    <a:pt x="72" y="141"/>
                  </a:lnTo>
                  <a:lnTo>
                    <a:pt x="64" y="149"/>
                  </a:lnTo>
                  <a:lnTo>
                    <a:pt x="56" y="176"/>
                  </a:lnTo>
                  <a:lnTo>
                    <a:pt x="56" y="185"/>
                  </a:lnTo>
                  <a:lnTo>
                    <a:pt x="48" y="211"/>
                  </a:lnTo>
                  <a:lnTo>
                    <a:pt x="32" y="228"/>
                  </a:lnTo>
                  <a:lnTo>
                    <a:pt x="32" y="237"/>
                  </a:lnTo>
                  <a:lnTo>
                    <a:pt x="32" y="264"/>
                  </a:lnTo>
                  <a:lnTo>
                    <a:pt x="24" y="272"/>
                  </a:lnTo>
                  <a:lnTo>
                    <a:pt x="24" y="290"/>
                  </a:lnTo>
                  <a:lnTo>
                    <a:pt x="24" y="299"/>
                  </a:lnTo>
                  <a:lnTo>
                    <a:pt x="24" y="308"/>
                  </a:lnTo>
                  <a:lnTo>
                    <a:pt x="16" y="308"/>
                  </a:lnTo>
                  <a:lnTo>
                    <a:pt x="24" y="325"/>
                  </a:lnTo>
                  <a:lnTo>
                    <a:pt x="0"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87" name="Freeform 1101"/>
            <p:cNvSpPr>
              <a:spLocks/>
            </p:cNvSpPr>
            <p:nvPr/>
          </p:nvSpPr>
          <p:spPr bwMode="auto">
            <a:xfrm>
              <a:off x="2859" y="2892"/>
              <a:ext cx="240" cy="325"/>
            </a:xfrm>
            <a:custGeom>
              <a:avLst/>
              <a:gdLst>
                <a:gd name="T0" fmla="*/ 0 w 240"/>
                <a:gd name="T1" fmla="*/ 325 h 325"/>
                <a:gd name="T2" fmla="*/ 0 w 240"/>
                <a:gd name="T3" fmla="*/ 308 h 325"/>
                <a:gd name="T4" fmla="*/ 0 w 240"/>
                <a:gd name="T5" fmla="*/ 308 h 325"/>
                <a:gd name="T6" fmla="*/ 0 w 240"/>
                <a:gd name="T7" fmla="*/ 299 h 325"/>
                <a:gd name="T8" fmla="*/ 0 w 240"/>
                <a:gd name="T9" fmla="*/ 290 h 325"/>
                <a:gd name="T10" fmla="*/ 0 w 240"/>
                <a:gd name="T11" fmla="*/ 272 h 325"/>
                <a:gd name="T12" fmla="*/ 0 w 240"/>
                <a:gd name="T13" fmla="*/ 255 h 325"/>
                <a:gd name="T14" fmla="*/ 0 w 240"/>
                <a:gd name="T15" fmla="*/ 237 h 325"/>
                <a:gd name="T16" fmla="*/ 16 w 240"/>
                <a:gd name="T17" fmla="*/ 220 h 325"/>
                <a:gd name="T18" fmla="*/ 16 w 240"/>
                <a:gd name="T19" fmla="*/ 211 h 325"/>
                <a:gd name="T20" fmla="*/ 24 w 240"/>
                <a:gd name="T21" fmla="*/ 185 h 325"/>
                <a:gd name="T22" fmla="*/ 24 w 240"/>
                <a:gd name="T23" fmla="*/ 176 h 325"/>
                <a:gd name="T24" fmla="*/ 32 w 240"/>
                <a:gd name="T25" fmla="*/ 149 h 325"/>
                <a:gd name="T26" fmla="*/ 48 w 240"/>
                <a:gd name="T27" fmla="*/ 141 h 325"/>
                <a:gd name="T28" fmla="*/ 48 w 240"/>
                <a:gd name="T29" fmla="*/ 123 h 325"/>
                <a:gd name="T30" fmla="*/ 56 w 240"/>
                <a:gd name="T31" fmla="*/ 123 h 325"/>
                <a:gd name="T32" fmla="*/ 64 w 240"/>
                <a:gd name="T33" fmla="*/ 105 h 325"/>
                <a:gd name="T34" fmla="*/ 72 w 240"/>
                <a:gd name="T35" fmla="*/ 97 h 325"/>
                <a:gd name="T36" fmla="*/ 96 w 240"/>
                <a:gd name="T37" fmla="*/ 79 h 325"/>
                <a:gd name="T38" fmla="*/ 104 w 240"/>
                <a:gd name="T39" fmla="*/ 70 h 325"/>
                <a:gd name="T40" fmla="*/ 128 w 240"/>
                <a:gd name="T41" fmla="*/ 61 h 325"/>
                <a:gd name="T42" fmla="*/ 152 w 240"/>
                <a:gd name="T43" fmla="*/ 44 h 325"/>
                <a:gd name="T44" fmla="*/ 160 w 240"/>
                <a:gd name="T45" fmla="*/ 35 h 325"/>
                <a:gd name="T46" fmla="*/ 184 w 240"/>
                <a:gd name="T47" fmla="*/ 35 h 325"/>
                <a:gd name="T48" fmla="*/ 192 w 240"/>
                <a:gd name="T49" fmla="*/ 26 h 325"/>
                <a:gd name="T50" fmla="*/ 216 w 240"/>
                <a:gd name="T51" fmla="*/ 9 h 325"/>
                <a:gd name="T52" fmla="*/ 224 w 240"/>
                <a:gd name="T53" fmla="*/ 9 h 325"/>
                <a:gd name="T54" fmla="*/ 232 w 240"/>
                <a:gd name="T55" fmla="*/ 9 h 325"/>
                <a:gd name="T56" fmla="*/ 232 w 240"/>
                <a:gd name="T57" fmla="*/ 9 h 325"/>
                <a:gd name="T58" fmla="*/ 232 w 240"/>
                <a:gd name="T59" fmla="*/ 0 h 325"/>
                <a:gd name="T60" fmla="*/ 240 w 240"/>
                <a:gd name="T61" fmla="*/ 9 h 325"/>
                <a:gd name="T62" fmla="*/ 232 w 240"/>
                <a:gd name="T63" fmla="*/ 9 h 325"/>
                <a:gd name="T64" fmla="*/ 232 w 240"/>
                <a:gd name="T65" fmla="*/ 9 h 325"/>
                <a:gd name="T66" fmla="*/ 224 w 240"/>
                <a:gd name="T67" fmla="*/ 9 h 325"/>
                <a:gd name="T68" fmla="*/ 216 w 240"/>
                <a:gd name="T69" fmla="*/ 26 h 325"/>
                <a:gd name="T70" fmla="*/ 200 w 240"/>
                <a:gd name="T71" fmla="*/ 26 h 325"/>
                <a:gd name="T72" fmla="*/ 192 w 240"/>
                <a:gd name="T73" fmla="*/ 35 h 325"/>
                <a:gd name="T74" fmla="*/ 184 w 240"/>
                <a:gd name="T75" fmla="*/ 44 h 325"/>
                <a:gd name="T76" fmla="*/ 168 w 240"/>
                <a:gd name="T77" fmla="*/ 44 h 325"/>
                <a:gd name="T78" fmla="*/ 152 w 240"/>
                <a:gd name="T79" fmla="*/ 61 h 325"/>
                <a:gd name="T80" fmla="*/ 136 w 240"/>
                <a:gd name="T81" fmla="*/ 70 h 325"/>
                <a:gd name="T82" fmla="*/ 120 w 240"/>
                <a:gd name="T83" fmla="*/ 79 h 325"/>
                <a:gd name="T84" fmla="*/ 104 w 240"/>
                <a:gd name="T85" fmla="*/ 97 h 325"/>
                <a:gd name="T86" fmla="*/ 96 w 240"/>
                <a:gd name="T87" fmla="*/ 105 h 325"/>
                <a:gd name="T88" fmla="*/ 88 w 240"/>
                <a:gd name="T89" fmla="*/ 114 h 325"/>
                <a:gd name="T90" fmla="*/ 88 w 240"/>
                <a:gd name="T91" fmla="*/ 123 h 325"/>
                <a:gd name="T92" fmla="*/ 72 w 240"/>
                <a:gd name="T93" fmla="*/ 141 h 325"/>
                <a:gd name="T94" fmla="*/ 64 w 240"/>
                <a:gd name="T95" fmla="*/ 149 h 325"/>
                <a:gd name="T96" fmla="*/ 56 w 240"/>
                <a:gd name="T97" fmla="*/ 176 h 325"/>
                <a:gd name="T98" fmla="*/ 56 w 240"/>
                <a:gd name="T99" fmla="*/ 185 h 325"/>
                <a:gd name="T100" fmla="*/ 48 w 240"/>
                <a:gd name="T101" fmla="*/ 211 h 325"/>
                <a:gd name="T102" fmla="*/ 32 w 240"/>
                <a:gd name="T103" fmla="*/ 228 h 325"/>
                <a:gd name="T104" fmla="*/ 32 w 240"/>
                <a:gd name="T105" fmla="*/ 237 h 325"/>
                <a:gd name="T106" fmla="*/ 32 w 240"/>
                <a:gd name="T107" fmla="*/ 264 h 325"/>
                <a:gd name="T108" fmla="*/ 24 w 240"/>
                <a:gd name="T109" fmla="*/ 272 h 325"/>
                <a:gd name="T110" fmla="*/ 24 w 240"/>
                <a:gd name="T111" fmla="*/ 290 h 325"/>
                <a:gd name="T112" fmla="*/ 24 w 240"/>
                <a:gd name="T113" fmla="*/ 299 h 325"/>
                <a:gd name="T114" fmla="*/ 24 w 240"/>
                <a:gd name="T115" fmla="*/ 308 h 325"/>
                <a:gd name="T116" fmla="*/ 24 w 240"/>
                <a:gd name="T117" fmla="*/ 308 h 325"/>
                <a:gd name="T118" fmla="*/ 16 w 240"/>
                <a:gd name="T119" fmla="*/ 308 h 325"/>
                <a:gd name="T120" fmla="*/ 24 w 240"/>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0"/>
                <a:gd name="T184" fmla="*/ 0 h 325"/>
                <a:gd name="T185" fmla="*/ 240 w 240"/>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0" h="325">
                  <a:moveTo>
                    <a:pt x="0" y="325"/>
                  </a:moveTo>
                  <a:lnTo>
                    <a:pt x="0" y="308"/>
                  </a:lnTo>
                  <a:lnTo>
                    <a:pt x="0" y="299"/>
                  </a:lnTo>
                  <a:lnTo>
                    <a:pt x="0" y="290"/>
                  </a:lnTo>
                  <a:lnTo>
                    <a:pt x="0" y="272"/>
                  </a:lnTo>
                  <a:lnTo>
                    <a:pt x="0" y="255"/>
                  </a:lnTo>
                  <a:lnTo>
                    <a:pt x="0" y="237"/>
                  </a:lnTo>
                  <a:lnTo>
                    <a:pt x="16" y="220"/>
                  </a:lnTo>
                  <a:lnTo>
                    <a:pt x="16" y="211"/>
                  </a:lnTo>
                  <a:lnTo>
                    <a:pt x="24" y="185"/>
                  </a:lnTo>
                  <a:lnTo>
                    <a:pt x="24" y="176"/>
                  </a:lnTo>
                  <a:lnTo>
                    <a:pt x="32" y="149"/>
                  </a:lnTo>
                  <a:lnTo>
                    <a:pt x="48" y="141"/>
                  </a:lnTo>
                  <a:lnTo>
                    <a:pt x="48" y="123"/>
                  </a:lnTo>
                  <a:lnTo>
                    <a:pt x="56" y="123"/>
                  </a:lnTo>
                  <a:lnTo>
                    <a:pt x="64" y="105"/>
                  </a:lnTo>
                  <a:lnTo>
                    <a:pt x="72" y="97"/>
                  </a:lnTo>
                  <a:lnTo>
                    <a:pt x="96" y="79"/>
                  </a:lnTo>
                  <a:lnTo>
                    <a:pt x="104" y="70"/>
                  </a:lnTo>
                  <a:lnTo>
                    <a:pt x="128" y="61"/>
                  </a:lnTo>
                  <a:lnTo>
                    <a:pt x="152" y="44"/>
                  </a:lnTo>
                  <a:lnTo>
                    <a:pt x="160" y="35"/>
                  </a:lnTo>
                  <a:lnTo>
                    <a:pt x="184" y="35"/>
                  </a:lnTo>
                  <a:lnTo>
                    <a:pt x="192" y="26"/>
                  </a:lnTo>
                  <a:lnTo>
                    <a:pt x="216" y="9"/>
                  </a:lnTo>
                  <a:lnTo>
                    <a:pt x="224" y="9"/>
                  </a:lnTo>
                  <a:lnTo>
                    <a:pt x="232" y="9"/>
                  </a:lnTo>
                  <a:lnTo>
                    <a:pt x="232" y="0"/>
                  </a:lnTo>
                  <a:lnTo>
                    <a:pt x="240" y="9"/>
                  </a:lnTo>
                  <a:lnTo>
                    <a:pt x="232" y="9"/>
                  </a:lnTo>
                  <a:lnTo>
                    <a:pt x="224" y="9"/>
                  </a:lnTo>
                  <a:lnTo>
                    <a:pt x="216" y="26"/>
                  </a:lnTo>
                  <a:lnTo>
                    <a:pt x="200" y="26"/>
                  </a:lnTo>
                  <a:lnTo>
                    <a:pt x="192" y="35"/>
                  </a:lnTo>
                  <a:lnTo>
                    <a:pt x="184" y="44"/>
                  </a:lnTo>
                  <a:lnTo>
                    <a:pt x="168" y="44"/>
                  </a:lnTo>
                  <a:lnTo>
                    <a:pt x="152" y="61"/>
                  </a:lnTo>
                  <a:lnTo>
                    <a:pt x="136" y="70"/>
                  </a:lnTo>
                  <a:lnTo>
                    <a:pt x="120" y="79"/>
                  </a:lnTo>
                  <a:lnTo>
                    <a:pt x="104" y="97"/>
                  </a:lnTo>
                  <a:lnTo>
                    <a:pt x="96" y="105"/>
                  </a:lnTo>
                  <a:lnTo>
                    <a:pt x="88" y="114"/>
                  </a:lnTo>
                  <a:lnTo>
                    <a:pt x="88" y="123"/>
                  </a:lnTo>
                  <a:lnTo>
                    <a:pt x="72" y="141"/>
                  </a:lnTo>
                  <a:lnTo>
                    <a:pt x="64" y="149"/>
                  </a:lnTo>
                  <a:lnTo>
                    <a:pt x="56" y="176"/>
                  </a:lnTo>
                  <a:lnTo>
                    <a:pt x="56" y="185"/>
                  </a:lnTo>
                  <a:lnTo>
                    <a:pt x="48" y="211"/>
                  </a:lnTo>
                  <a:lnTo>
                    <a:pt x="32" y="228"/>
                  </a:lnTo>
                  <a:lnTo>
                    <a:pt x="32" y="237"/>
                  </a:lnTo>
                  <a:lnTo>
                    <a:pt x="32" y="264"/>
                  </a:lnTo>
                  <a:lnTo>
                    <a:pt x="24" y="272"/>
                  </a:lnTo>
                  <a:lnTo>
                    <a:pt x="24" y="290"/>
                  </a:lnTo>
                  <a:lnTo>
                    <a:pt x="24" y="299"/>
                  </a:lnTo>
                  <a:lnTo>
                    <a:pt x="24" y="308"/>
                  </a:lnTo>
                  <a:lnTo>
                    <a:pt x="16" y="308"/>
                  </a:lnTo>
                  <a:lnTo>
                    <a:pt x="24"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4487" name="Group 1102"/>
          <p:cNvGrpSpPr>
            <a:grpSpLocks/>
          </p:cNvGrpSpPr>
          <p:nvPr/>
        </p:nvGrpSpPr>
        <p:grpSpPr bwMode="auto">
          <a:xfrm>
            <a:off x="7975600" y="3087688"/>
            <a:ext cx="774700" cy="614362"/>
            <a:chOff x="1692" y="3226"/>
            <a:chExt cx="488" cy="387"/>
          </a:xfrm>
        </p:grpSpPr>
        <p:sp>
          <p:nvSpPr>
            <p:cNvPr id="105029" name="Freeform 1103"/>
            <p:cNvSpPr>
              <a:spLocks/>
            </p:cNvSpPr>
            <p:nvPr/>
          </p:nvSpPr>
          <p:spPr bwMode="auto">
            <a:xfrm>
              <a:off x="1996" y="3226"/>
              <a:ext cx="40" cy="53"/>
            </a:xfrm>
            <a:custGeom>
              <a:avLst/>
              <a:gdLst>
                <a:gd name="T0" fmla="*/ 0 w 40"/>
                <a:gd name="T1" fmla="*/ 0 h 53"/>
                <a:gd name="T2" fmla="*/ 0 w 40"/>
                <a:gd name="T3" fmla="*/ 9 h 53"/>
                <a:gd name="T4" fmla="*/ 0 w 40"/>
                <a:gd name="T5" fmla="*/ 18 h 53"/>
                <a:gd name="T6" fmla="*/ 8 w 40"/>
                <a:gd name="T7" fmla="*/ 18 h 53"/>
                <a:gd name="T8" fmla="*/ 24 w 40"/>
                <a:gd name="T9" fmla="*/ 18 h 53"/>
                <a:gd name="T10" fmla="*/ 24 w 40"/>
                <a:gd name="T11" fmla="*/ 35 h 53"/>
                <a:gd name="T12" fmla="*/ 32 w 40"/>
                <a:gd name="T13" fmla="*/ 35 h 53"/>
                <a:gd name="T14" fmla="*/ 32 w 40"/>
                <a:gd name="T15" fmla="*/ 44 h 53"/>
                <a:gd name="T16" fmla="*/ 40 w 40"/>
                <a:gd name="T17" fmla="*/ 44 h 53"/>
                <a:gd name="T18" fmla="*/ 4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0" y="0"/>
                  </a:moveTo>
                  <a:lnTo>
                    <a:pt x="0" y="9"/>
                  </a:lnTo>
                  <a:lnTo>
                    <a:pt x="0" y="18"/>
                  </a:lnTo>
                  <a:lnTo>
                    <a:pt x="8" y="18"/>
                  </a:lnTo>
                  <a:lnTo>
                    <a:pt x="24" y="18"/>
                  </a:lnTo>
                  <a:lnTo>
                    <a:pt x="24" y="35"/>
                  </a:lnTo>
                  <a:lnTo>
                    <a:pt x="32" y="35"/>
                  </a:lnTo>
                  <a:lnTo>
                    <a:pt x="32" y="44"/>
                  </a:lnTo>
                  <a:lnTo>
                    <a:pt x="40" y="44"/>
                  </a:lnTo>
                  <a:lnTo>
                    <a:pt x="4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30" name="Freeform 1104"/>
            <p:cNvSpPr>
              <a:spLocks/>
            </p:cNvSpPr>
            <p:nvPr/>
          </p:nvSpPr>
          <p:spPr bwMode="auto">
            <a:xfrm>
              <a:off x="1940" y="3226"/>
              <a:ext cx="56" cy="97"/>
            </a:xfrm>
            <a:custGeom>
              <a:avLst/>
              <a:gdLst>
                <a:gd name="T0" fmla="*/ 56 w 56"/>
                <a:gd name="T1" fmla="*/ 0 h 97"/>
                <a:gd name="T2" fmla="*/ 56 w 56"/>
                <a:gd name="T3" fmla="*/ 9 h 97"/>
                <a:gd name="T4" fmla="*/ 56 w 56"/>
                <a:gd name="T5" fmla="*/ 18 h 97"/>
                <a:gd name="T6" fmla="*/ 48 w 56"/>
                <a:gd name="T7" fmla="*/ 35 h 97"/>
                <a:gd name="T8" fmla="*/ 32 w 56"/>
                <a:gd name="T9" fmla="*/ 44 h 97"/>
                <a:gd name="T10" fmla="*/ 24 w 56"/>
                <a:gd name="T11" fmla="*/ 53 h 97"/>
                <a:gd name="T12" fmla="*/ 16 w 56"/>
                <a:gd name="T13" fmla="*/ 62 h 97"/>
                <a:gd name="T14" fmla="*/ 0 w 56"/>
                <a:gd name="T15" fmla="*/ 79 h 97"/>
                <a:gd name="T16" fmla="*/ 0 w 56"/>
                <a:gd name="T17" fmla="*/ 88 h 97"/>
                <a:gd name="T18" fmla="*/ 0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56" y="0"/>
                  </a:moveTo>
                  <a:lnTo>
                    <a:pt x="56" y="9"/>
                  </a:lnTo>
                  <a:lnTo>
                    <a:pt x="56" y="18"/>
                  </a:lnTo>
                  <a:lnTo>
                    <a:pt x="48" y="35"/>
                  </a:lnTo>
                  <a:lnTo>
                    <a:pt x="32" y="44"/>
                  </a:lnTo>
                  <a:lnTo>
                    <a:pt x="24" y="53"/>
                  </a:lnTo>
                  <a:lnTo>
                    <a:pt x="16" y="62"/>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31" name="Freeform 1105"/>
            <p:cNvSpPr>
              <a:spLocks/>
            </p:cNvSpPr>
            <p:nvPr/>
          </p:nvSpPr>
          <p:spPr bwMode="auto">
            <a:xfrm>
              <a:off x="1884" y="3226"/>
              <a:ext cx="80" cy="97"/>
            </a:xfrm>
            <a:custGeom>
              <a:avLst/>
              <a:gdLst>
                <a:gd name="T0" fmla="*/ 80 w 80"/>
                <a:gd name="T1" fmla="*/ 0 h 97"/>
                <a:gd name="T2" fmla="*/ 72 w 80"/>
                <a:gd name="T3" fmla="*/ 35 h 97"/>
                <a:gd name="T4" fmla="*/ 56 w 80"/>
                <a:gd name="T5" fmla="*/ 35 h 97"/>
                <a:gd name="T6" fmla="*/ 56 w 80"/>
                <a:gd name="T7" fmla="*/ 44 h 97"/>
                <a:gd name="T8" fmla="*/ 48 w 80"/>
                <a:gd name="T9" fmla="*/ 44 h 97"/>
                <a:gd name="T10" fmla="*/ 40 w 80"/>
                <a:gd name="T11" fmla="*/ 44 h 97"/>
                <a:gd name="T12" fmla="*/ 32 w 80"/>
                <a:gd name="T13" fmla="*/ 53 h 97"/>
                <a:gd name="T14" fmla="*/ 16 w 80"/>
                <a:gd name="T15" fmla="*/ 53 h 97"/>
                <a:gd name="T16" fmla="*/ 16 w 80"/>
                <a:gd name="T17" fmla="*/ 62 h 97"/>
                <a:gd name="T18" fmla="*/ 8 w 80"/>
                <a:gd name="T19" fmla="*/ 62 h 97"/>
                <a:gd name="T20" fmla="*/ 8 w 80"/>
                <a:gd name="T21" fmla="*/ 79 h 97"/>
                <a:gd name="T22" fmla="*/ 0 w 80"/>
                <a:gd name="T23" fmla="*/ 79 h 97"/>
                <a:gd name="T24" fmla="*/ 0 w 80"/>
                <a:gd name="T25" fmla="*/ 88 h 97"/>
                <a:gd name="T26" fmla="*/ 0 w 80"/>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
                <a:gd name="T43" fmla="*/ 0 h 97"/>
                <a:gd name="T44" fmla="*/ 80 w 80"/>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 h="97">
                  <a:moveTo>
                    <a:pt x="80" y="0"/>
                  </a:moveTo>
                  <a:lnTo>
                    <a:pt x="72" y="35"/>
                  </a:lnTo>
                  <a:lnTo>
                    <a:pt x="56" y="35"/>
                  </a:lnTo>
                  <a:lnTo>
                    <a:pt x="56" y="44"/>
                  </a:lnTo>
                  <a:lnTo>
                    <a:pt x="48" y="44"/>
                  </a:lnTo>
                  <a:lnTo>
                    <a:pt x="40" y="44"/>
                  </a:lnTo>
                  <a:lnTo>
                    <a:pt x="32" y="53"/>
                  </a:lnTo>
                  <a:lnTo>
                    <a:pt x="16" y="53"/>
                  </a:lnTo>
                  <a:lnTo>
                    <a:pt x="16" y="62"/>
                  </a:lnTo>
                  <a:lnTo>
                    <a:pt x="8" y="62"/>
                  </a:lnTo>
                  <a:lnTo>
                    <a:pt x="8" y="79"/>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32" name="Freeform 1106"/>
            <p:cNvSpPr>
              <a:spLocks/>
            </p:cNvSpPr>
            <p:nvPr/>
          </p:nvSpPr>
          <p:spPr bwMode="auto">
            <a:xfrm>
              <a:off x="1972" y="3270"/>
              <a:ext cx="56" cy="114"/>
            </a:xfrm>
            <a:custGeom>
              <a:avLst/>
              <a:gdLst>
                <a:gd name="T0" fmla="*/ 0 w 56"/>
                <a:gd name="T1" fmla="*/ 0 h 114"/>
                <a:gd name="T2" fmla="*/ 0 w 56"/>
                <a:gd name="T3" fmla="*/ 9 h 114"/>
                <a:gd name="T4" fmla="*/ 0 w 56"/>
                <a:gd name="T5" fmla="*/ 18 h 114"/>
                <a:gd name="T6" fmla="*/ 0 w 56"/>
                <a:gd name="T7" fmla="*/ 35 h 114"/>
                <a:gd name="T8" fmla="*/ 16 w 56"/>
                <a:gd name="T9" fmla="*/ 44 h 114"/>
                <a:gd name="T10" fmla="*/ 24 w 56"/>
                <a:gd name="T11" fmla="*/ 53 h 114"/>
                <a:gd name="T12" fmla="*/ 48 w 56"/>
                <a:gd name="T13" fmla="*/ 70 h 114"/>
                <a:gd name="T14" fmla="*/ 48 w 56"/>
                <a:gd name="T15" fmla="*/ 79 h 114"/>
                <a:gd name="T16" fmla="*/ 48 w 56"/>
                <a:gd name="T17" fmla="*/ 88 h 114"/>
                <a:gd name="T18" fmla="*/ 56 w 56"/>
                <a:gd name="T19" fmla="*/ 88 h 114"/>
                <a:gd name="T20" fmla="*/ 56 w 56"/>
                <a:gd name="T21" fmla="*/ 105 h 114"/>
                <a:gd name="T22" fmla="*/ 56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0" y="0"/>
                  </a:moveTo>
                  <a:lnTo>
                    <a:pt x="0" y="9"/>
                  </a:lnTo>
                  <a:lnTo>
                    <a:pt x="0" y="18"/>
                  </a:lnTo>
                  <a:lnTo>
                    <a:pt x="0" y="35"/>
                  </a:lnTo>
                  <a:lnTo>
                    <a:pt x="16" y="44"/>
                  </a:lnTo>
                  <a:lnTo>
                    <a:pt x="24" y="53"/>
                  </a:lnTo>
                  <a:lnTo>
                    <a:pt x="48" y="70"/>
                  </a:lnTo>
                  <a:lnTo>
                    <a:pt x="48" y="79"/>
                  </a:lnTo>
                  <a:lnTo>
                    <a:pt x="48" y="88"/>
                  </a:lnTo>
                  <a:lnTo>
                    <a:pt x="56" y="88"/>
                  </a:lnTo>
                  <a:lnTo>
                    <a:pt x="56" y="105"/>
                  </a:lnTo>
                  <a:lnTo>
                    <a:pt x="5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33" name="Freeform 1107"/>
            <p:cNvSpPr>
              <a:spLocks/>
            </p:cNvSpPr>
            <p:nvPr/>
          </p:nvSpPr>
          <p:spPr bwMode="auto">
            <a:xfrm>
              <a:off x="1900" y="3226"/>
              <a:ext cx="72" cy="158"/>
            </a:xfrm>
            <a:custGeom>
              <a:avLst/>
              <a:gdLst>
                <a:gd name="T0" fmla="*/ 72 w 72"/>
                <a:gd name="T1" fmla="*/ 0 h 158"/>
                <a:gd name="T2" fmla="*/ 64 w 72"/>
                <a:gd name="T3" fmla="*/ 44 h 158"/>
                <a:gd name="T4" fmla="*/ 64 w 72"/>
                <a:gd name="T5" fmla="*/ 53 h 158"/>
                <a:gd name="T6" fmla="*/ 56 w 72"/>
                <a:gd name="T7" fmla="*/ 53 h 158"/>
                <a:gd name="T8" fmla="*/ 56 w 72"/>
                <a:gd name="T9" fmla="*/ 62 h 158"/>
                <a:gd name="T10" fmla="*/ 40 w 72"/>
                <a:gd name="T11" fmla="*/ 79 h 158"/>
                <a:gd name="T12" fmla="*/ 32 w 72"/>
                <a:gd name="T13" fmla="*/ 79 h 158"/>
                <a:gd name="T14" fmla="*/ 32 w 72"/>
                <a:gd name="T15" fmla="*/ 88 h 158"/>
                <a:gd name="T16" fmla="*/ 24 w 72"/>
                <a:gd name="T17" fmla="*/ 88 h 158"/>
                <a:gd name="T18" fmla="*/ 24 w 72"/>
                <a:gd name="T19" fmla="*/ 97 h 158"/>
                <a:gd name="T20" fmla="*/ 24 w 72"/>
                <a:gd name="T21" fmla="*/ 114 h 158"/>
                <a:gd name="T22" fmla="*/ 16 w 72"/>
                <a:gd name="T23" fmla="*/ 114 h 158"/>
                <a:gd name="T24" fmla="*/ 16 w 72"/>
                <a:gd name="T25" fmla="*/ 123 h 158"/>
                <a:gd name="T26" fmla="*/ 0 w 72"/>
                <a:gd name="T27" fmla="*/ 132 h 158"/>
                <a:gd name="T28" fmla="*/ 0 w 72"/>
                <a:gd name="T29" fmla="*/ 149 h 158"/>
                <a:gd name="T30" fmla="*/ 16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72" y="0"/>
                  </a:moveTo>
                  <a:lnTo>
                    <a:pt x="64" y="44"/>
                  </a:lnTo>
                  <a:lnTo>
                    <a:pt x="64" y="53"/>
                  </a:lnTo>
                  <a:lnTo>
                    <a:pt x="56" y="53"/>
                  </a:lnTo>
                  <a:lnTo>
                    <a:pt x="56" y="62"/>
                  </a:lnTo>
                  <a:lnTo>
                    <a:pt x="40" y="79"/>
                  </a:lnTo>
                  <a:lnTo>
                    <a:pt x="32" y="79"/>
                  </a:lnTo>
                  <a:lnTo>
                    <a:pt x="32" y="88"/>
                  </a:lnTo>
                  <a:lnTo>
                    <a:pt x="24" y="88"/>
                  </a:lnTo>
                  <a:lnTo>
                    <a:pt x="24" y="97"/>
                  </a:lnTo>
                  <a:lnTo>
                    <a:pt x="24" y="114"/>
                  </a:lnTo>
                  <a:lnTo>
                    <a:pt x="16" y="114"/>
                  </a:lnTo>
                  <a:lnTo>
                    <a:pt x="16" y="123"/>
                  </a:lnTo>
                  <a:lnTo>
                    <a:pt x="0" y="132"/>
                  </a:lnTo>
                  <a:lnTo>
                    <a:pt x="0" y="149"/>
                  </a:lnTo>
                  <a:lnTo>
                    <a:pt x="16"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34" name="Freeform 1108"/>
            <p:cNvSpPr>
              <a:spLocks/>
            </p:cNvSpPr>
            <p:nvPr/>
          </p:nvSpPr>
          <p:spPr bwMode="auto">
            <a:xfrm>
              <a:off x="1972" y="3226"/>
              <a:ext cx="96" cy="114"/>
            </a:xfrm>
            <a:custGeom>
              <a:avLst/>
              <a:gdLst>
                <a:gd name="T0" fmla="*/ 0 w 96"/>
                <a:gd name="T1" fmla="*/ 0 h 114"/>
                <a:gd name="T2" fmla="*/ 24 w 96"/>
                <a:gd name="T3" fmla="*/ 35 h 114"/>
                <a:gd name="T4" fmla="*/ 32 w 96"/>
                <a:gd name="T5" fmla="*/ 44 h 114"/>
                <a:gd name="T6" fmla="*/ 48 w 96"/>
                <a:gd name="T7" fmla="*/ 44 h 114"/>
                <a:gd name="T8" fmla="*/ 56 w 96"/>
                <a:gd name="T9" fmla="*/ 44 h 114"/>
                <a:gd name="T10" fmla="*/ 64 w 96"/>
                <a:gd name="T11" fmla="*/ 44 h 114"/>
                <a:gd name="T12" fmla="*/ 64 w 96"/>
                <a:gd name="T13" fmla="*/ 53 h 114"/>
                <a:gd name="T14" fmla="*/ 80 w 96"/>
                <a:gd name="T15" fmla="*/ 53 h 114"/>
                <a:gd name="T16" fmla="*/ 88 w 96"/>
                <a:gd name="T17" fmla="*/ 62 h 114"/>
                <a:gd name="T18" fmla="*/ 96 w 96"/>
                <a:gd name="T19" fmla="*/ 79 h 114"/>
                <a:gd name="T20" fmla="*/ 96 w 96"/>
                <a:gd name="T21" fmla="*/ 88 h 114"/>
                <a:gd name="T22" fmla="*/ 96 w 96"/>
                <a:gd name="T23" fmla="*/ 97 h 114"/>
                <a:gd name="T24" fmla="*/ 96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0" y="0"/>
                  </a:moveTo>
                  <a:lnTo>
                    <a:pt x="24" y="35"/>
                  </a:lnTo>
                  <a:lnTo>
                    <a:pt x="32" y="44"/>
                  </a:lnTo>
                  <a:lnTo>
                    <a:pt x="48" y="44"/>
                  </a:lnTo>
                  <a:lnTo>
                    <a:pt x="56" y="44"/>
                  </a:lnTo>
                  <a:lnTo>
                    <a:pt x="64" y="44"/>
                  </a:lnTo>
                  <a:lnTo>
                    <a:pt x="64" y="53"/>
                  </a:lnTo>
                  <a:lnTo>
                    <a:pt x="80" y="53"/>
                  </a:lnTo>
                  <a:lnTo>
                    <a:pt x="88" y="62"/>
                  </a:lnTo>
                  <a:lnTo>
                    <a:pt x="96" y="79"/>
                  </a:lnTo>
                  <a:lnTo>
                    <a:pt x="96" y="88"/>
                  </a:lnTo>
                  <a:lnTo>
                    <a:pt x="96" y="97"/>
                  </a:lnTo>
                  <a:lnTo>
                    <a:pt x="9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35" name="Freeform 1109"/>
            <p:cNvSpPr>
              <a:spLocks/>
            </p:cNvSpPr>
            <p:nvPr/>
          </p:nvSpPr>
          <p:spPr bwMode="auto">
            <a:xfrm>
              <a:off x="1988" y="3270"/>
              <a:ext cx="40" cy="132"/>
            </a:xfrm>
            <a:custGeom>
              <a:avLst/>
              <a:gdLst>
                <a:gd name="T0" fmla="*/ 40 w 40"/>
                <a:gd name="T1" fmla="*/ 0 h 132"/>
                <a:gd name="T2" fmla="*/ 40 w 40"/>
                <a:gd name="T3" fmla="*/ 9 h 132"/>
                <a:gd name="T4" fmla="*/ 40 w 40"/>
                <a:gd name="T5" fmla="*/ 18 h 132"/>
                <a:gd name="T6" fmla="*/ 40 w 40"/>
                <a:gd name="T7" fmla="*/ 35 h 132"/>
                <a:gd name="T8" fmla="*/ 40 w 40"/>
                <a:gd name="T9" fmla="*/ 44 h 132"/>
                <a:gd name="T10" fmla="*/ 32 w 40"/>
                <a:gd name="T11" fmla="*/ 53 h 132"/>
                <a:gd name="T12" fmla="*/ 16 w 40"/>
                <a:gd name="T13" fmla="*/ 70 h 132"/>
                <a:gd name="T14" fmla="*/ 16 w 40"/>
                <a:gd name="T15" fmla="*/ 79 h 132"/>
                <a:gd name="T16" fmla="*/ 8 w 40"/>
                <a:gd name="T17" fmla="*/ 88 h 132"/>
                <a:gd name="T18" fmla="*/ 8 w 40"/>
                <a:gd name="T19" fmla="*/ 105 h 132"/>
                <a:gd name="T20" fmla="*/ 0 w 40"/>
                <a:gd name="T21" fmla="*/ 105 h 132"/>
                <a:gd name="T22" fmla="*/ 0 w 40"/>
                <a:gd name="T23" fmla="*/ 114 h 132"/>
                <a:gd name="T24" fmla="*/ 0 w 40"/>
                <a:gd name="T25" fmla="*/ 123 h 132"/>
                <a:gd name="T26" fmla="*/ 0 w 40"/>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132"/>
                <a:gd name="T44" fmla="*/ 40 w 40"/>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132">
                  <a:moveTo>
                    <a:pt x="40" y="0"/>
                  </a:moveTo>
                  <a:lnTo>
                    <a:pt x="40" y="9"/>
                  </a:lnTo>
                  <a:lnTo>
                    <a:pt x="40" y="18"/>
                  </a:lnTo>
                  <a:lnTo>
                    <a:pt x="40" y="35"/>
                  </a:lnTo>
                  <a:lnTo>
                    <a:pt x="40" y="44"/>
                  </a:lnTo>
                  <a:lnTo>
                    <a:pt x="32" y="53"/>
                  </a:lnTo>
                  <a:lnTo>
                    <a:pt x="16" y="70"/>
                  </a:lnTo>
                  <a:lnTo>
                    <a:pt x="16" y="79"/>
                  </a:lnTo>
                  <a:lnTo>
                    <a:pt x="8" y="88"/>
                  </a:lnTo>
                  <a:lnTo>
                    <a:pt x="8" y="105"/>
                  </a:lnTo>
                  <a:lnTo>
                    <a:pt x="0" y="105"/>
                  </a:lnTo>
                  <a:lnTo>
                    <a:pt x="0" y="114"/>
                  </a:lnTo>
                  <a:lnTo>
                    <a:pt x="0" y="123"/>
                  </a:lnTo>
                  <a:lnTo>
                    <a:pt x="0"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36" name="Freeform 1110"/>
            <p:cNvSpPr>
              <a:spLocks/>
            </p:cNvSpPr>
            <p:nvPr/>
          </p:nvSpPr>
          <p:spPr bwMode="auto">
            <a:xfrm>
              <a:off x="1948" y="3305"/>
              <a:ext cx="40" cy="88"/>
            </a:xfrm>
            <a:custGeom>
              <a:avLst/>
              <a:gdLst>
                <a:gd name="T0" fmla="*/ 0 w 40"/>
                <a:gd name="T1" fmla="*/ 0 h 88"/>
                <a:gd name="T2" fmla="*/ 0 w 40"/>
                <a:gd name="T3" fmla="*/ 26 h 88"/>
                <a:gd name="T4" fmla="*/ 8 w 40"/>
                <a:gd name="T5" fmla="*/ 35 h 88"/>
                <a:gd name="T6" fmla="*/ 16 w 40"/>
                <a:gd name="T7" fmla="*/ 44 h 88"/>
                <a:gd name="T8" fmla="*/ 32 w 40"/>
                <a:gd name="T9" fmla="*/ 44 h 88"/>
                <a:gd name="T10" fmla="*/ 32 w 40"/>
                <a:gd name="T11" fmla="*/ 62 h 88"/>
                <a:gd name="T12" fmla="*/ 40 w 40"/>
                <a:gd name="T13" fmla="*/ 62 h 88"/>
                <a:gd name="T14" fmla="*/ 40 w 40"/>
                <a:gd name="T15" fmla="*/ 70 h 88"/>
                <a:gd name="T16" fmla="*/ 40 w 40"/>
                <a:gd name="T17" fmla="*/ 79 h 88"/>
                <a:gd name="T18" fmla="*/ 4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0" y="0"/>
                  </a:moveTo>
                  <a:lnTo>
                    <a:pt x="0" y="26"/>
                  </a:lnTo>
                  <a:lnTo>
                    <a:pt x="8" y="35"/>
                  </a:lnTo>
                  <a:lnTo>
                    <a:pt x="16" y="44"/>
                  </a:lnTo>
                  <a:lnTo>
                    <a:pt x="32" y="44"/>
                  </a:lnTo>
                  <a:lnTo>
                    <a:pt x="32" y="62"/>
                  </a:lnTo>
                  <a:lnTo>
                    <a:pt x="40" y="62"/>
                  </a:lnTo>
                  <a:lnTo>
                    <a:pt x="40" y="70"/>
                  </a:lnTo>
                  <a:lnTo>
                    <a:pt x="40" y="79"/>
                  </a:lnTo>
                  <a:lnTo>
                    <a:pt x="4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37" name="Freeform 1111"/>
            <p:cNvSpPr>
              <a:spLocks/>
            </p:cNvSpPr>
            <p:nvPr/>
          </p:nvSpPr>
          <p:spPr bwMode="auto">
            <a:xfrm>
              <a:off x="1900" y="3279"/>
              <a:ext cx="64" cy="140"/>
            </a:xfrm>
            <a:custGeom>
              <a:avLst/>
              <a:gdLst>
                <a:gd name="T0" fmla="*/ 0 w 64"/>
                <a:gd name="T1" fmla="*/ 0 h 140"/>
                <a:gd name="T2" fmla="*/ 16 w 64"/>
                <a:gd name="T3" fmla="*/ 61 h 140"/>
                <a:gd name="T4" fmla="*/ 24 w 64"/>
                <a:gd name="T5" fmla="*/ 70 h 140"/>
                <a:gd name="T6" fmla="*/ 32 w 64"/>
                <a:gd name="T7" fmla="*/ 79 h 140"/>
                <a:gd name="T8" fmla="*/ 32 w 64"/>
                <a:gd name="T9" fmla="*/ 105 h 140"/>
                <a:gd name="T10" fmla="*/ 40 w 64"/>
                <a:gd name="T11" fmla="*/ 114 h 140"/>
                <a:gd name="T12" fmla="*/ 40 w 64"/>
                <a:gd name="T13" fmla="*/ 123 h 140"/>
                <a:gd name="T14" fmla="*/ 56 w 64"/>
                <a:gd name="T15" fmla="*/ 123 h 140"/>
                <a:gd name="T16" fmla="*/ 64 w 64"/>
                <a:gd name="T17" fmla="*/ 123 h 140"/>
                <a:gd name="T18" fmla="*/ 64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0" y="0"/>
                  </a:moveTo>
                  <a:lnTo>
                    <a:pt x="16" y="61"/>
                  </a:lnTo>
                  <a:lnTo>
                    <a:pt x="24" y="70"/>
                  </a:lnTo>
                  <a:lnTo>
                    <a:pt x="32" y="79"/>
                  </a:lnTo>
                  <a:lnTo>
                    <a:pt x="32" y="105"/>
                  </a:lnTo>
                  <a:lnTo>
                    <a:pt x="40" y="114"/>
                  </a:lnTo>
                  <a:lnTo>
                    <a:pt x="40" y="123"/>
                  </a:lnTo>
                  <a:lnTo>
                    <a:pt x="56" y="123"/>
                  </a:lnTo>
                  <a:lnTo>
                    <a:pt x="64" y="123"/>
                  </a:lnTo>
                  <a:lnTo>
                    <a:pt x="64"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38" name="Freeform 1112"/>
            <p:cNvSpPr>
              <a:spLocks/>
            </p:cNvSpPr>
            <p:nvPr/>
          </p:nvSpPr>
          <p:spPr bwMode="auto">
            <a:xfrm>
              <a:off x="1852" y="3226"/>
              <a:ext cx="104" cy="193"/>
            </a:xfrm>
            <a:custGeom>
              <a:avLst/>
              <a:gdLst>
                <a:gd name="T0" fmla="*/ 104 w 104"/>
                <a:gd name="T1" fmla="*/ 0 h 193"/>
                <a:gd name="T2" fmla="*/ 80 w 104"/>
                <a:gd name="T3" fmla="*/ 18 h 193"/>
                <a:gd name="T4" fmla="*/ 72 w 104"/>
                <a:gd name="T5" fmla="*/ 35 h 193"/>
                <a:gd name="T6" fmla="*/ 64 w 104"/>
                <a:gd name="T7" fmla="*/ 44 h 193"/>
                <a:gd name="T8" fmla="*/ 64 w 104"/>
                <a:gd name="T9" fmla="*/ 53 h 193"/>
                <a:gd name="T10" fmla="*/ 48 w 104"/>
                <a:gd name="T11" fmla="*/ 53 h 193"/>
                <a:gd name="T12" fmla="*/ 48 w 104"/>
                <a:gd name="T13" fmla="*/ 62 h 193"/>
                <a:gd name="T14" fmla="*/ 40 w 104"/>
                <a:gd name="T15" fmla="*/ 62 h 193"/>
                <a:gd name="T16" fmla="*/ 32 w 104"/>
                <a:gd name="T17" fmla="*/ 79 h 193"/>
                <a:gd name="T18" fmla="*/ 32 w 104"/>
                <a:gd name="T19" fmla="*/ 88 h 193"/>
                <a:gd name="T20" fmla="*/ 16 w 104"/>
                <a:gd name="T21" fmla="*/ 88 h 193"/>
                <a:gd name="T22" fmla="*/ 16 w 104"/>
                <a:gd name="T23" fmla="*/ 97 h 193"/>
                <a:gd name="T24" fmla="*/ 8 w 104"/>
                <a:gd name="T25" fmla="*/ 97 h 193"/>
                <a:gd name="T26" fmla="*/ 8 w 104"/>
                <a:gd name="T27" fmla="*/ 114 h 193"/>
                <a:gd name="T28" fmla="*/ 8 w 104"/>
                <a:gd name="T29" fmla="*/ 123 h 193"/>
                <a:gd name="T30" fmla="*/ 0 w 104"/>
                <a:gd name="T31" fmla="*/ 132 h 193"/>
                <a:gd name="T32" fmla="*/ 0 w 104"/>
                <a:gd name="T33" fmla="*/ 149 h 193"/>
                <a:gd name="T34" fmla="*/ 0 w 104"/>
                <a:gd name="T35" fmla="*/ 158 h 193"/>
                <a:gd name="T36" fmla="*/ 0 w 104"/>
                <a:gd name="T37" fmla="*/ 167 h 193"/>
                <a:gd name="T38" fmla="*/ 0 w 104"/>
                <a:gd name="T39" fmla="*/ 176 h 193"/>
                <a:gd name="T40" fmla="*/ 0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104" y="0"/>
                  </a:moveTo>
                  <a:lnTo>
                    <a:pt x="80" y="18"/>
                  </a:lnTo>
                  <a:lnTo>
                    <a:pt x="72" y="35"/>
                  </a:lnTo>
                  <a:lnTo>
                    <a:pt x="64" y="44"/>
                  </a:lnTo>
                  <a:lnTo>
                    <a:pt x="64" y="53"/>
                  </a:lnTo>
                  <a:lnTo>
                    <a:pt x="48" y="53"/>
                  </a:lnTo>
                  <a:lnTo>
                    <a:pt x="48" y="62"/>
                  </a:lnTo>
                  <a:lnTo>
                    <a:pt x="40" y="62"/>
                  </a:lnTo>
                  <a:lnTo>
                    <a:pt x="32" y="79"/>
                  </a:lnTo>
                  <a:lnTo>
                    <a:pt x="32" y="88"/>
                  </a:lnTo>
                  <a:lnTo>
                    <a:pt x="16" y="88"/>
                  </a:lnTo>
                  <a:lnTo>
                    <a:pt x="16" y="97"/>
                  </a:lnTo>
                  <a:lnTo>
                    <a:pt x="8" y="97"/>
                  </a:lnTo>
                  <a:lnTo>
                    <a:pt x="8" y="114"/>
                  </a:lnTo>
                  <a:lnTo>
                    <a:pt x="8" y="123"/>
                  </a:lnTo>
                  <a:lnTo>
                    <a:pt x="0" y="132"/>
                  </a:lnTo>
                  <a:lnTo>
                    <a:pt x="0" y="149"/>
                  </a:lnTo>
                  <a:lnTo>
                    <a:pt x="0" y="158"/>
                  </a:lnTo>
                  <a:lnTo>
                    <a:pt x="0" y="167"/>
                  </a:lnTo>
                  <a:lnTo>
                    <a:pt x="0" y="176"/>
                  </a:lnTo>
                  <a:lnTo>
                    <a:pt x="0"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39" name="Freeform 1113"/>
            <p:cNvSpPr>
              <a:spLocks/>
            </p:cNvSpPr>
            <p:nvPr/>
          </p:nvSpPr>
          <p:spPr bwMode="auto">
            <a:xfrm>
              <a:off x="2044" y="3305"/>
              <a:ext cx="16" cy="106"/>
            </a:xfrm>
            <a:custGeom>
              <a:avLst/>
              <a:gdLst>
                <a:gd name="T0" fmla="*/ 8 w 16"/>
                <a:gd name="T1" fmla="*/ 0 h 106"/>
                <a:gd name="T2" fmla="*/ 8 w 16"/>
                <a:gd name="T3" fmla="*/ 9 h 106"/>
                <a:gd name="T4" fmla="*/ 8 w 16"/>
                <a:gd name="T5" fmla="*/ 26 h 106"/>
                <a:gd name="T6" fmla="*/ 8 w 16"/>
                <a:gd name="T7" fmla="*/ 35 h 106"/>
                <a:gd name="T8" fmla="*/ 0 w 16"/>
                <a:gd name="T9" fmla="*/ 35 h 106"/>
                <a:gd name="T10" fmla="*/ 0 w 16"/>
                <a:gd name="T11" fmla="*/ 44 h 106"/>
                <a:gd name="T12" fmla="*/ 0 w 16"/>
                <a:gd name="T13" fmla="*/ 62 h 106"/>
                <a:gd name="T14" fmla="*/ 8 w 16"/>
                <a:gd name="T15" fmla="*/ 70 h 106"/>
                <a:gd name="T16" fmla="*/ 8 w 16"/>
                <a:gd name="T17" fmla="*/ 79 h 106"/>
                <a:gd name="T18" fmla="*/ 16 w 16"/>
                <a:gd name="T19" fmla="*/ 88 h 106"/>
                <a:gd name="T20" fmla="*/ 16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0" y="35"/>
                  </a:lnTo>
                  <a:lnTo>
                    <a:pt x="0" y="44"/>
                  </a:lnTo>
                  <a:lnTo>
                    <a:pt x="0" y="62"/>
                  </a:lnTo>
                  <a:lnTo>
                    <a:pt x="8" y="70"/>
                  </a:lnTo>
                  <a:lnTo>
                    <a:pt x="8" y="79"/>
                  </a:lnTo>
                  <a:lnTo>
                    <a:pt x="16" y="88"/>
                  </a:lnTo>
                  <a:lnTo>
                    <a:pt x="16"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40" name="Freeform 1114"/>
            <p:cNvSpPr>
              <a:spLocks/>
            </p:cNvSpPr>
            <p:nvPr/>
          </p:nvSpPr>
          <p:spPr bwMode="auto">
            <a:xfrm>
              <a:off x="2020" y="3375"/>
              <a:ext cx="8" cy="62"/>
            </a:xfrm>
            <a:custGeom>
              <a:avLst/>
              <a:gdLst>
                <a:gd name="T0" fmla="*/ 8 w 8"/>
                <a:gd name="T1" fmla="*/ 0 h 62"/>
                <a:gd name="T2" fmla="*/ 0 w 8"/>
                <a:gd name="T3" fmla="*/ 9 h 62"/>
                <a:gd name="T4" fmla="*/ 0 w 8"/>
                <a:gd name="T5" fmla="*/ 18 h 62"/>
                <a:gd name="T6" fmla="*/ 0 w 8"/>
                <a:gd name="T7" fmla="*/ 27 h 62"/>
                <a:gd name="T8" fmla="*/ 0 w 8"/>
                <a:gd name="T9" fmla="*/ 44 h 62"/>
                <a:gd name="T10" fmla="*/ 0 w 8"/>
                <a:gd name="T11" fmla="*/ 53 h 62"/>
                <a:gd name="T12" fmla="*/ 0 w 8"/>
                <a:gd name="T13" fmla="*/ 62 h 62"/>
                <a:gd name="T14" fmla="*/ 0 60000 65536"/>
                <a:gd name="T15" fmla="*/ 0 60000 65536"/>
                <a:gd name="T16" fmla="*/ 0 60000 65536"/>
                <a:gd name="T17" fmla="*/ 0 60000 65536"/>
                <a:gd name="T18" fmla="*/ 0 60000 65536"/>
                <a:gd name="T19" fmla="*/ 0 60000 65536"/>
                <a:gd name="T20" fmla="*/ 0 60000 65536"/>
                <a:gd name="T21" fmla="*/ 0 w 8"/>
                <a:gd name="T22" fmla="*/ 0 h 62"/>
                <a:gd name="T23" fmla="*/ 8 w 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62">
                  <a:moveTo>
                    <a:pt x="8" y="0"/>
                  </a:moveTo>
                  <a:lnTo>
                    <a:pt x="0" y="9"/>
                  </a:lnTo>
                  <a:lnTo>
                    <a:pt x="0" y="18"/>
                  </a:lnTo>
                  <a:lnTo>
                    <a:pt x="0" y="27"/>
                  </a:lnTo>
                  <a:lnTo>
                    <a:pt x="0" y="44"/>
                  </a:lnTo>
                  <a:lnTo>
                    <a:pt x="0" y="53"/>
                  </a:lnTo>
                  <a:lnTo>
                    <a:pt x="0"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41" name="Freeform 1115"/>
            <p:cNvSpPr>
              <a:spLocks/>
            </p:cNvSpPr>
            <p:nvPr/>
          </p:nvSpPr>
          <p:spPr bwMode="auto">
            <a:xfrm>
              <a:off x="2060" y="3340"/>
              <a:ext cx="40" cy="79"/>
            </a:xfrm>
            <a:custGeom>
              <a:avLst/>
              <a:gdLst>
                <a:gd name="T0" fmla="*/ 8 w 40"/>
                <a:gd name="T1" fmla="*/ 0 h 79"/>
                <a:gd name="T2" fmla="*/ 0 w 40"/>
                <a:gd name="T3" fmla="*/ 9 h 79"/>
                <a:gd name="T4" fmla="*/ 8 w 40"/>
                <a:gd name="T5" fmla="*/ 18 h 79"/>
                <a:gd name="T6" fmla="*/ 8 w 40"/>
                <a:gd name="T7" fmla="*/ 35 h 79"/>
                <a:gd name="T8" fmla="*/ 24 w 40"/>
                <a:gd name="T9" fmla="*/ 35 h 79"/>
                <a:gd name="T10" fmla="*/ 32 w 40"/>
                <a:gd name="T11" fmla="*/ 44 h 79"/>
                <a:gd name="T12" fmla="*/ 40 w 40"/>
                <a:gd name="T13" fmla="*/ 53 h 79"/>
                <a:gd name="T14" fmla="*/ 40 w 40"/>
                <a:gd name="T15" fmla="*/ 62 h 79"/>
                <a:gd name="T16" fmla="*/ 4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8" y="0"/>
                  </a:moveTo>
                  <a:lnTo>
                    <a:pt x="0" y="9"/>
                  </a:lnTo>
                  <a:lnTo>
                    <a:pt x="8" y="18"/>
                  </a:lnTo>
                  <a:lnTo>
                    <a:pt x="8" y="35"/>
                  </a:lnTo>
                  <a:lnTo>
                    <a:pt x="24" y="35"/>
                  </a:lnTo>
                  <a:lnTo>
                    <a:pt x="32" y="44"/>
                  </a:lnTo>
                  <a:lnTo>
                    <a:pt x="40" y="53"/>
                  </a:lnTo>
                  <a:lnTo>
                    <a:pt x="40" y="62"/>
                  </a:lnTo>
                  <a:lnTo>
                    <a:pt x="4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42" name="Freeform 1116"/>
            <p:cNvSpPr>
              <a:spLocks/>
            </p:cNvSpPr>
            <p:nvPr/>
          </p:nvSpPr>
          <p:spPr bwMode="auto">
            <a:xfrm>
              <a:off x="2060" y="3288"/>
              <a:ext cx="64" cy="70"/>
            </a:xfrm>
            <a:custGeom>
              <a:avLst/>
              <a:gdLst>
                <a:gd name="T0" fmla="*/ 0 w 64"/>
                <a:gd name="T1" fmla="*/ 0 h 70"/>
                <a:gd name="T2" fmla="*/ 8 w 64"/>
                <a:gd name="T3" fmla="*/ 0 h 70"/>
                <a:gd name="T4" fmla="*/ 24 w 64"/>
                <a:gd name="T5" fmla="*/ 0 h 70"/>
                <a:gd name="T6" fmla="*/ 32 w 64"/>
                <a:gd name="T7" fmla="*/ 17 h 70"/>
                <a:gd name="T8" fmla="*/ 40 w 64"/>
                <a:gd name="T9" fmla="*/ 17 h 70"/>
                <a:gd name="T10" fmla="*/ 40 w 64"/>
                <a:gd name="T11" fmla="*/ 26 h 70"/>
                <a:gd name="T12" fmla="*/ 56 w 64"/>
                <a:gd name="T13" fmla="*/ 26 h 70"/>
                <a:gd name="T14" fmla="*/ 56 w 64"/>
                <a:gd name="T15" fmla="*/ 35 h 70"/>
                <a:gd name="T16" fmla="*/ 56 w 64"/>
                <a:gd name="T17" fmla="*/ 52 h 70"/>
                <a:gd name="T18" fmla="*/ 64 w 64"/>
                <a:gd name="T19" fmla="*/ 61 h 70"/>
                <a:gd name="T20" fmla="*/ 64 w 64"/>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70"/>
                <a:gd name="T35" fmla="*/ 64 w 64"/>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70">
                  <a:moveTo>
                    <a:pt x="0" y="0"/>
                  </a:moveTo>
                  <a:lnTo>
                    <a:pt x="8" y="0"/>
                  </a:lnTo>
                  <a:lnTo>
                    <a:pt x="24" y="0"/>
                  </a:lnTo>
                  <a:lnTo>
                    <a:pt x="32" y="17"/>
                  </a:lnTo>
                  <a:lnTo>
                    <a:pt x="40" y="17"/>
                  </a:lnTo>
                  <a:lnTo>
                    <a:pt x="40" y="26"/>
                  </a:lnTo>
                  <a:lnTo>
                    <a:pt x="56" y="26"/>
                  </a:lnTo>
                  <a:lnTo>
                    <a:pt x="56" y="35"/>
                  </a:lnTo>
                  <a:lnTo>
                    <a:pt x="56" y="52"/>
                  </a:lnTo>
                  <a:lnTo>
                    <a:pt x="64" y="61"/>
                  </a:lnTo>
                  <a:lnTo>
                    <a:pt x="64"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43" name="Freeform 1117"/>
            <p:cNvSpPr>
              <a:spLocks/>
            </p:cNvSpPr>
            <p:nvPr/>
          </p:nvSpPr>
          <p:spPr bwMode="auto">
            <a:xfrm>
              <a:off x="1788" y="3331"/>
              <a:ext cx="72" cy="80"/>
            </a:xfrm>
            <a:custGeom>
              <a:avLst/>
              <a:gdLst>
                <a:gd name="T0" fmla="*/ 72 w 72"/>
                <a:gd name="T1" fmla="*/ 0 h 80"/>
                <a:gd name="T2" fmla="*/ 72 w 72"/>
                <a:gd name="T3" fmla="*/ 9 h 80"/>
                <a:gd name="T4" fmla="*/ 64 w 72"/>
                <a:gd name="T5" fmla="*/ 9 h 80"/>
                <a:gd name="T6" fmla="*/ 56 w 72"/>
                <a:gd name="T7" fmla="*/ 9 h 80"/>
                <a:gd name="T8" fmla="*/ 40 w 72"/>
                <a:gd name="T9" fmla="*/ 18 h 80"/>
                <a:gd name="T10" fmla="*/ 32 w 72"/>
                <a:gd name="T11" fmla="*/ 36 h 80"/>
                <a:gd name="T12" fmla="*/ 24 w 72"/>
                <a:gd name="T13" fmla="*/ 44 h 80"/>
                <a:gd name="T14" fmla="*/ 8 w 72"/>
                <a:gd name="T15" fmla="*/ 53 h 80"/>
                <a:gd name="T16" fmla="*/ 8 w 72"/>
                <a:gd name="T17" fmla="*/ 62 h 80"/>
                <a:gd name="T18" fmla="*/ 8 w 72"/>
                <a:gd name="T19" fmla="*/ 80 h 80"/>
                <a:gd name="T20" fmla="*/ 0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72" y="0"/>
                  </a:moveTo>
                  <a:lnTo>
                    <a:pt x="72" y="9"/>
                  </a:lnTo>
                  <a:lnTo>
                    <a:pt x="64" y="9"/>
                  </a:lnTo>
                  <a:lnTo>
                    <a:pt x="56" y="9"/>
                  </a:lnTo>
                  <a:lnTo>
                    <a:pt x="40" y="18"/>
                  </a:lnTo>
                  <a:lnTo>
                    <a:pt x="32" y="36"/>
                  </a:lnTo>
                  <a:lnTo>
                    <a:pt x="24" y="44"/>
                  </a:lnTo>
                  <a:lnTo>
                    <a:pt x="8" y="53"/>
                  </a:lnTo>
                  <a:lnTo>
                    <a:pt x="8" y="62"/>
                  </a:lnTo>
                  <a:lnTo>
                    <a:pt x="8" y="80"/>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44" name="Freeform 1118"/>
            <p:cNvSpPr>
              <a:spLocks/>
            </p:cNvSpPr>
            <p:nvPr/>
          </p:nvSpPr>
          <p:spPr bwMode="auto">
            <a:xfrm>
              <a:off x="1860" y="3323"/>
              <a:ext cx="40" cy="105"/>
            </a:xfrm>
            <a:custGeom>
              <a:avLst/>
              <a:gdLst>
                <a:gd name="T0" fmla="*/ 0 w 40"/>
                <a:gd name="T1" fmla="*/ 0 h 105"/>
                <a:gd name="T2" fmla="*/ 8 w 40"/>
                <a:gd name="T3" fmla="*/ 17 h 105"/>
                <a:gd name="T4" fmla="*/ 8 w 40"/>
                <a:gd name="T5" fmla="*/ 26 h 105"/>
                <a:gd name="T6" fmla="*/ 8 w 40"/>
                <a:gd name="T7" fmla="*/ 35 h 105"/>
                <a:gd name="T8" fmla="*/ 24 w 40"/>
                <a:gd name="T9" fmla="*/ 35 h 105"/>
                <a:gd name="T10" fmla="*/ 24 w 40"/>
                <a:gd name="T11" fmla="*/ 52 h 105"/>
                <a:gd name="T12" fmla="*/ 32 w 40"/>
                <a:gd name="T13" fmla="*/ 61 h 105"/>
                <a:gd name="T14" fmla="*/ 40 w 40"/>
                <a:gd name="T15" fmla="*/ 70 h 105"/>
                <a:gd name="T16" fmla="*/ 40 w 40"/>
                <a:gd name="T17" fmla="*/ 79 h 105"/>
                <a:gd name="T18" fmla="*/ 40 w 40"/>
                <a:gd name="T19" fmla="*/ 96 h 105"/>
                <a:gd name="T20" fmla="*/ 4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0" y="0"/>
                  </a:moveTo>
                  <a:lnTo>
                    <a:pt x="8" y="17"/>
                  </a:lnTo>
                  <a:lnTo>
                    <a:pt x="8" y="26"/>
                  </a:lnTo>
                  <a:lnTo>
                    <a:pt x="8" y="35"/>
                  </a:lnTo>
                  <a:lnTo>
                    <a:pt x="24" y="35"/>
                  </a:lnTo>
                  <a:lnTo>
                    <a:pt x="24" y="52"/>
                  </a:lnTo>
                  <a:lnTo>
                    <a:pt x="32" y="61"/>
                  </a:lnTo>
                  <a:lnTo>
                    <a:pt x="40" y="70"/>
                  </a:lnTo>
                  <a:lnTo>
                    <a:pt x="40" y="79"/>
                  </a:lnTo>
                  <a:lnTo>
                    <a:pt x="40" y="96"/>
                  </a:lnTo>
                  <a:lnTo>
                    <a:pt x="4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45" name="Freeform 1119"/>
            <p:cNvSpPr>
              <a:spLocks/>
            </p:cNvSpPr>
            <p:nvPr/>
          </p:nvSpPr>
          <p:spPr bwMode="auto">
            <a:xfrm>
              <a:off x="1796" y="3411"/>
              <a:ext cx="48" cy="70"/>
            </a:xfrm>
            <a:custGeom>
              <a:avLst/>
              <a:gdLst>
                <a:gd name="T0" fmla="*/ 48 w 48"/>
                <a:gd name="T1" fmla="*/ 0 h 70"/>
                <a:gd name="T2" fmla="*/ 48 w 48"/>
                <a:gd name="T3" fmla="*/ 8 h 70"/>
                <a:gd name="T4" fmla="*/ 32 w 48"/>
                <a:gd name="T5" fmla="*/ 8 h 70"/>
                <a:gd name="T6" fmla="*/ 24 w 48"/>
                <a:gd name="T7" fmla="*/ 17 h 70"/>
                <a:gd name="T8" fmla="*/ 16 w 48"/>
                <a:gd name="T9" fmla="*/ 17 h 70"/>
                <a:gd name="T10" fmla="*/ 16 w 48"/>
                <a:gd name="T11" fmla="*/ 35 h 70"/>
                <a:gd name="T12" fmla="*/ 0 w 48"/>
                <a:gd name="T13" fmla="*/ 44 h 70"/>
                <a:gd name="T14" fmla="*/ 0 w 48"/>
                <a:gd name="T15" fmla="*/ 52 h 70"/>
                <a:gd name="T16" fmla="*/ 0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48" y="0"/>
                  </a:moveTo>
                  <a:lnTo>
                    <a:pt x="48" y="8"/>
                  </a:lnTo>
                  <a:lnTo>
                    <a:pt x="32" y="8"/>
                  </a:lnTo>
                  <a:lnTo>
                    <a:pt x="24" y="17"/>
                  </a:lnTo>
                  <a:lnTo>
                    <a:pt x="16" y="17"/>
                  </a:lnTo>
                  <a:lnTo>
                    <a:pt x="16" y="35"/>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46" name="Freeform 1120"/>
            <p:cNvSpPr>
              <a:spLocks/>
            </p:cNvSpPr>
            <p:nvPr/>
          </p:nvSpPr>
          <p:spPr bwMode="auto">
            <a:xfrm>
              <a:off x="1908" y="3419"/>
              <a:ext cx="24" cy="71"/>
            </a:xfrm>
            <a:custGeom>
              <a:avLst/>
              <a:gdLst>
                <a:gd name="T0" fmla="*/ 24 w 24"/>
                <a:gd name="T1" fmla="*/ 0 h 71"/>
                <a:gd name="T2" fmla="*/ 24 w 24"/>
                <a:gd name="T3" fmla="*/ 9 h 71"/>
                <a:gd name="T4" fmla="*/ 16 w 24"/>
                <a:gd name="T5" fmla="*/ 27 h 71"/>
                <a:gd name="T6" fmla="*/ 8 w 24"/>
                <a:gd name="T7" fmla="*/ 36 h 71"/>
                <a:gd name="T8" fmla="*/ 8 w 24"/>
                <a:gd name="T9" fmla="*/ 44 h 71"/>
                <a:gd name="T10" fmla="*/ 8 w 24"/>
                <a:gd name="T11" fmla="*/ 62 h 71"/>
                <a:gd name="T12" fmla="*/ 0 w 24"/>
                <a:gd name="T13" fmla="*/ 62 h 71"/>
                <a:gd name="T14" fmla="*/ 0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24" y="0"/>
                  </a:moveTo>
                  <a:lnTo>
                    <a:pt x="24" y="9"/>
                  </a:lnTo>
                  <a:lnTo>
                    <a:pt x="16" y="27"/>
                  </a:lnTo>
                  <a:lnTo>
                    <a:pt x="8" y="36"/>
                  </a:lnTo>
                  <a:lnTo>
                    <a:pt x="8" y="44"/>
                  </a:lnTo>
                  <a:lnTo>
                    <a:pt x="8" y="62"/>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47" name="Freeform 1121"/>
            <p:cNvSpPr>
              <a:spLocks/>
            </p:cNvSpPr>
            <p:nvPr/>
          </p:nvSpPr>
          <p:spPr bwMode="auto">
            <a:xfrm>
              <a:off x="2012" y="3419"/>
              <a:ext cx="48" cy="71"/>
            </a:xfrm>
            <a:custGeom>
              <a:avLst/>
              <a:gdLst>
                <a:gd name="T0" fmla="*/ 0 w 48"/>
                <a:gd name="T1" fmla="*/ 0 h 71"/>
                <a:gd name="T2" fmla="*/ 8 w 48"/>
                <a:gd name="T3" fmla="*/ 9 h 71"/>
                <a:gd name="T4" fmla="*/ 16 w 48"/>
                <a:gd name="T5" fmla="*/ 27 h 71"/>
                <a:gd name="T6" fmla="*/ 32 w 48"/>
                <a:gd name="T7" fmla="*/ 36 h 71"/>
                <a:gd name="T8" fmla="*/ 40 w 48"/>
                <a:gd name="T9" fmla="*/ 44 h 71"/>
                <a:gd name="T10" fmla="*/ 48 w 48"/>
                <a:gd name="T11" fmla="*/ 44 h 71"/>
                <a:gd name="T12" fmla="*/ 48 w 48"/>
                <a:gd name="T13" fmla="*/ 62 h 71"/>
                <a:gd name="T14" fmla="*/ 48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0" y="0"/>
                  </a:moveTo>
                  <a:lnTo>
                    <a:pt x="8" y="9"/>
                  </a:lnTo>
                  <a:lnTo>
                    <a:pt x="16" y="27"/>
                  </a:lnTo>
                  <a:lnTo>
                    <a:pt x="32" y="36"/>
                  </a:lnTo>
                  <a:lnTo>
                    <a:pt x="40" y="44"/>
                  </a:lnTo>
                  <a:lnTo>
                    <a:pt x="48" y="44"/>
                  </a:lnTo>
                  <a:lnTo>
                    <a:pt x="48" y="62"/>
                  </a:lnTo>
                  <a:lnTo>
                    <a:pt x="48"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48" name="Freeform 1122"/>
            <p:cNvSpPr>
              <a:spLocks/>
            </p:cNvSpPr>
            <p:nvPr/>
          </p:nvSpPr>
          <p:spPr bwMode="auto">
            <a:xfrm>
              <a:off x="1980" y="3367"/>
              <a:ext cx="72" cy="123"/>
            </a:xfrm>
            <a:custGeom>
              <a:avLst/>
              <a:gdLst>
                <a:gd name="T0" fmla="*/ 64 w 72"/>
                <a:gd name="T1" fmla="*/ 0 h 123"/>
                <a:gd name="T2" fmla="*/ 72 w 72"/>
                <a:gd name="T3" fmla="*/ 8 h 123"/>
                <a:gd name="T4" fmla="*/ 64 w 72"/>
                <a:gd name="T5" fmla="*/ 17 h 123"/>
                <a:gd name="T6" fmla="*/ 64 w 72"/>
                <a:gd name="T7" fmla="*/ 26 h 123"/>
                <a:gd name="T8" fmla="*/ 48 w 72"/>
                <a:gd name="T9" fmla="*/ 44 h 123"/>
                <a:gd name="T10" fmla="*/ 40 w 72"/>
                <a:gd name="T11" fmla="*/ 52 h 123"/>
                <a:gd name="T12" fmla="*/ 32 w 72"/>
                <a:gd name="T13" fmla="*/ 61 h 123"/>
                <a:gd name="T14" fmla="*/ 16 w 72"/>
                <a:gd name="T15" fmla="*/ 79 h 123"/>
                <a:gd name="T16" fmla="*/ 8 w 72"/>
                <a:gd name="T17" fmla="*/ 88 h 123"/>
                <a:gd name="T18" fmla="*/ 0 w 72"/>
                <a:gd name="T19" fmla="*/ 96 h 123"/>
                <a:gd name="T20" fmla="*/ 0 w 72"/>
                <a:gd name="T21" fmla="*/ 114 h 123"/>
                <a:gd name="T22" fmla="*/ 0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64" y="0"/>
                  </a:moveTo>
                  <a:lnTo>
                    <a:pt x="72" y="8"/>
                  </a:lnTo>
                  <a:lnTo>
                    <a:pt x="64" y="17"/>
                  </a:lnTo>
                  <a:lnTo>
                    <a:pt x="64" y="26"/>
                  </a:lnTo>
                  <a:lnTo>
                    <a:pt x="48" y="44"/>
                  </a:lnTo>
                  <a:lnTo>
                    <a:pt x="40" y="52"/>
                  </a:lnTo>
                  <a:lnTo>
                    <a:pt x="32" y="61"/>
                  </a:lnTo>
                  <a:lnTo>
                    <a:pt x="16" y="79"/>
                  </a:lnTo>
                  <a:lnTo>
                    <a:pt x="8" y="88"/>
                  </a:lnTo>
                  <a:lnTo>
                    <a:pt x="0" y="96"/>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49" name="Freeform 1123"/>
            <p:cNvSpPr>
              <a:spLocks/>
            </p:cNvSpPr>
            <p:nvPr/>
          </p:nvSpPr>
          <p:spPr bwMode="auto">
            <a:xfrm>
              <a:off x="2092" y="3331"/>
              <a:ext cx="16" cy="115"/>
            </a:xfrm>
            <a:custGeom>
              <a:avLst/>
              <a:gdLst>
                <a:gd name="T0" fmla="*/ 16 w 16"/>
                <a:gd name="T1" fmla="*/ 0 h 115"/>
                <a:gd name="T2" fmla="*/ 0 w 16"/>
                <a:gd name="T3" fmla="*/ 18 h 115"/>
                <a:gd name="T4" fmla="*/ 0 w 16"/>
                <a:gd name="T5" fmla="*/ 36 h 115"/>
                <a:gd name="T6" fmla="*/ 0 w 16"/>
                <a:gd name="T7" fmla="*/ 44 h 115"/>
                <a:gd name="T8" fmla="*/ 0 w 16"/>
                <a:gd name="T9" fmla="*/ 53 h 115"/>
                <a:gd name="T10" fmla="*/ 16 w 16"/>
                <a:gd name="T11" fmla="*/ 62 h 115"/>
                <a:gd name="T12" fmla="*/ 16 w 16"/>
                <a:gd name="T13" fmla="*/ 80 h 115"/>
                <a:gd name="T14" fmla="*/ 16 w 16"/>
                <a:gd name="T15" fmla="*/ 88 h 115"/>
                <a:gd name="T16" fmla="*/ 16 w 16"/>
                <a:gd name="T17" fmla="*/ 97 h 115"/>
                <a:gd name="T18" fmla="*/ 16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16" y="0"/>
                  </a:moveTo>
                  <a:lnTo>
                    <a:pt x="0" y="18"/>
                  </a:lnTo>
                  <a:lnTo>
                    <a:pt x="0" y="36"/>
                  </a:lnTo>
                  <a:lnTo>
                    <a:pt x="0" y="44"/>
                  </a:lnTo>
                  <a:lnTo>
                    <a:pt x="0" y="53"/>
                  </a:lnTo>
                  <a:lnTo>
                    <a:pt x="16" y="62"/>
                  </a:lnTo>
                  <a:lnTo>
                    <a:pt x="16" y="80"/>
                  </a:lnTo>
                  <a:lnTo>
                    <a:pt x="16" y="88"/>
                  </a:lnTo>
                  <a:lnTo>
                    <a:pt x="16" y="97"/>
                  </a:lnTo>
                  <a:lnTo>
                    <a:pt x="1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50" name="Freeform 1124"/>
            <p:cNvSpPr>
              <a:spLocks/>
            </p:cNvSpPr>
            <p:nvPr/>
          </p:nvSpPr>
          <p:spPr bwMode="auto">
            <a:xfrm>
              <a:off x="2076" y="3393"/>
              <a:ext cx="8" cy="97"/>
            </a:xfrm>
            <a:custGeom>
              <a:avLst/>
              <a:gdLst>
                <a:gd name="T0" fmla="*/ 8 w 8"/>
                <a:gd name="T1" fmla="*/ 0 h 97"/>
                <a:gd name="T2" fmla="*/ 8 w 8"/>
                <a:gd name="T3" fmla="*/ 18 h 97"/>
                <a:gd name="T4" fmla="*/ 0 w 8"/>
                <a:gd name="T5" fmla="*/ 26 h 97"/>
                <a:gd name="T6" fmla="*/ 0 w 8"/>
                <a:gd name="T7" fmla="*/ 35 h 97"/>
                <a:gd name="T8" fmla="*/ 0 w 8"/>
                <a:gd name="T9" fmla="*/ 53 h 97"/>
                <a:gd name="T10" fmla="*/ 0 w 8"/>
                <a:gd name="T11" fmla="*/ 62 h 97"/>
                <a:gd name="T12" fmla="*/ 0 w 8"/>
                <a:gd name="T13" fmla="*/ 70 h 97"/>
                <a:gd name="T14" fmla="*/ 0 w 8"/>
                <a:gd name="T15" fmla="*/ 88 h 97"/>
                <a:gd name="T16" fmla="*/ 8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8" y="0"/>
                  </a:moveTo>
                  <a:lnTo>
                    <a:pt x="8" y="18"/>
                  </a:lnTo>
                  <a:lnTo>
                    <a:pt x="0" y="26"/>
                  </a:lnTo>
                  <a:lnTo>
                    <a:pt x="0" y="35"/>
                  </a:lnTo>
                  <a:lnTo>
                    <a:pt x="0" y="53"/>
                  </a:lnTo>
                  <a:lnTo>
                    <a:pt x="0" y="62"/>
                  </a:lnTo>
                  <a:lnTo>
                    <a:pt x="0" y="70"/>
                  </a:lnTo>
                  <a:lnTo>
                    <a:pt x="0" y="88"/>
                  </a:lnTo>
                  <a:lnTo>
                    <a:pt x="8"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51" name="Freeform 1125"/>
            <p:cNvSpPr>
              <a:spLocks/>
            </p:cNvSpPr>
            <p:nvPr/>
          </p:nvSpPr>
          <p:spPr bwMode="auto">
            <a:xfrm>
              <a:off x="2108" y="3411"/>
              <a:ext cx="40" cy="70"/>
            </a:xfrm>
            <a:custGeom>
              <a:avLst/>
              <a:gdLst>
                <a:gd name="T0" fmla="*/ 0 w 40"/>
                <a:gd name="T1" fmla="*/ 0 h 70"/>
                <a:gd name="T2" fmla="*/ 8 w 40"/>
                <a:gd name="T3" fmla="*/ 8 h 70"/>
                <a:gd name="T4" fmla="*/ 8 w 40"/>
                <a:gd name="T5" fmla="*/ 17 h 70"/>
                <a:gd name="T6" fmla="*/ 16 w 40"/>
                <a:gd name="T7" fmla="*/ 35 h 70"/>
                <a:gd name="T8" fmla="*/ 24 w 40"/>
                <a:gd name="T9" fmla="*/ 35 h 70"/>
                <a:gd name="T10" fmla="*/ 24 w 40"/>
                <a:gd name="T11" fmla="*/ 44 h 70"/>
                <a:gd name="T12" fmla="*/ 40 w 40"/>
                <a:gd name="T13" fmla="*/ 44 h 70"/>
                <a:gd name="T14" fmla="*/ 40 w 40"/>
                <a:gd name="T15" fmla="*/ 52 h 70"/>
                <a:gd name="T16" fmla="*/ 4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0" y="0"/>
                  </a:moveTo>
                  <a:lnTo>
                    <a:pt x="8" y="8"/>
                  </a:lnTo>
                  <a:lnTo>
                    <a:pt x="8" y="17"/>
                  </a:lnTo>
                  <a:lnTo>
                    <a:pt x="16" y="35"/>
                  </a:lnTo>
                  <a:lnTo>
                    <a:pt x="24" y="35"/>
                  </a:lnTo>
                  <a:lnTo>
                    <a:pt x="24" y="44"/>
                  </a:lnTo>
                  <a:lnTo>
                    <a:pt x="40" y="44"/>
                  </a:lnTo>
                  <a:lnTo>
                    <a:pt x="40" y="52"/>
                  </a:lnTo>
                  <a:lnTo>
                    <a:pt x="4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52" name="Freeform 1126"/>
            <p:cNvSpPr>
              <a:spLocks/>
            </p:cNvSpPr>
            <p:nvPr/>
          </p:nvSpPr>
          <p:spPr bwMode="auto">
            <a:xfrm>
              <a:off x="1924" y="3419"/>
              <a:ext cx="56" cy="115"/>
            </a:xfrm>
            <a:custGeom>
              <a:avLst/>
              <a:gdLst>
                <a:gd name="T0" fmla="*/ 56 w 56"/>
                <a:gd name="T1" fmla="*/ 0 h 115"/>
                <a:gd name="T2" fmla="*/ 32 w 56"/>
                <a:gd name="T3" fmla="*/ 27 h 115"/>
                <a:gd name="T4" fmla="*/ 24 w 56"/>
                <a:gd name="T5" fmla="*/ 36 h 115"/>
                <a:gd name="T6" fmla="*/ 24 w 56"/>
                <a:gd name="T7" fmla="*/ 44 h 115"/>
                <a:gd name="T8" fmla="*/ 24 w 56"/>
                <a:gd name="T9" fmla="*/ 62 h 115"/>
                <a:gd name="T10" fmla="*/ 8 w 56"/>
                <a:gd name="T11" fmla="*/ 71 h 115"/>
                <a:gd name="T12" fmla="*/ 8 w 56"/>
                <a:gd name="T13" fmla="*/ 79 h 115"/>
                <a:gd name="T14" fmla="*/ 8 w 56"/>
                <a:gd name="T15" fmla="*/ 88 h 115"/>
                <a:gd name="T16" fmla="*/ 0 w 56"/>
                <a:gd name="T17" fmla="*/ 106 h 115"/>
                <a:gd name="T18" fmla="*/ 0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56" y="0"/>
                  </a:moveTo>
                  <a:lnTo>
                    <a:pt x="32" y="27"/>
                  </a:lnTo>
                  <a:lnTo>
                    <a:pt x="24" y="36"/>
                  </a:lnTo>
                  <a:lnTo>
                    <a:pt x="24" y="44"/>
                  </a:lnTo>
                  <a:lnTo>
                    <a:pt x="24" y="62"/>
                  </a:lnTo>
                  <a:lnTo>
                    <a:pt x="8" y="71"/>
                  </a:lnTo>
                  <a:lnTo>
                    <a:pt x="8" y="79"/>
                  </a:lnTo>
                  <a:lnTo>
                    <a:pt x="8" y="88"/>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53" name="Freeform 1127"/>
            <p:cNvSpPr>
              <a:spLocks/>
            </p:cNvSpPr>
            <p:nvPr/>
          </p:nvSpPr>
          <p:spPr bwMode="auto">
            <a:xfrm>
              <a:off x="1796" y="3455"/>
              <a:ext cx="48" cy="79"/>
            </a:xfrm>
            <a:custGeom>
              <a:avLst/>
              <a:gdLst>
                <a:gd name="T0" fmla="*/ 0 w 48"/>
                <a:gd name="T1" fmla="*/ 0 h 79"/>
                <a:gd name="T2" fmla="*/ 16 w 48"/>
                <a:gd name="T3" fmla="*/ 8 h 79"/>
                <a:gd name="T4" fmla="*/ 24 w 48"/>
                <a:gd name="T5" fmla="*/ 26 h 79"/>
                <a:gd name="T6" fmla="*/ 32 w 48"/>
                <a:gd name="T7" fmla="*/ 35 h 79"/>
                <a:gd name="T8" fmla="*/ 48 w 48"/>
                <a:gd name="T9" fmla="*/ 35 h 79"/>
                <a:gd name="T10" fmla="*/ 48 w 48"/>
                <a:gd name="T11" fmla="*/ 43 h 79"/>
                <a:gd name="T12" fmla="*/ 48 w 48"/>
                <a:gd name="T13" fmla="*/ 52 h 79"/>
                <a:gd name="T14" fmla="*/ 48 w 48"/>
                <a:gd name="T15" fmla="*/ 70 h 79"/>
                <a:gd name="T16" fmla="*/ 48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0" y="0"/>
                  </a:moveTo>
                  <a:lnTo>
                    <a:pt x="16" y="8"/>
                  </a:lnTo>
                  <a:lnTo>
                    <a:pt x="24" y="26"/>
                  </a:lnTo>
                  <a:lnTo>
                    <a:pt x="32" y="35"/>
                  </a:lnTo>
                  <a:lnTo>
                    <a:pt x="48" y="35"/>
                  </a:lnTo>
                  <a:lnTo>
                    <a:pt x="48" y="43"/>
                  </a:lnTo>
                  <a:lnTo>
                    <a:pt x="48" y="52"/>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54" name="Freeform 1128"/>
            <p:cNvSpPr>
              <a:spLocks/>
            </p:cNvSpPr>
            <p:nvPr/>
          </p:nvSpPr>
          <p:spPr bwMode="auto">
            <a:xfrm>
              <a:off x="1948" y="3481"/>
              <a:ext cx="48" cy="79"/>
            </a:xfrm>
            <a:custGeom>
              <a:avLst/>
              <a:gdLst>
                <a:gd name="T0" fmla="*/ 0 w 48"/>
                <a:gd name="T1" fmla="*/ 0 h 79"/>
                <a:gd name="T2" fmla="*/ 0 w 48"/>
                <a:gd name="T3" fmla="*/ 9 h 79"/>
                <a:gd name="T4" fmla="*/ 8 w 48"/>
                <a:gd name="T5" fmla="*/ 9 h 79"/>
                <a:gd name="T6" fmla="*/ 8 w 48"/>
                <a:gd name="T7" fmla="*/ 17 h 79"/>
                <a:gd name="T8" fmla="*/ 16 w 48"/>
                <a:gd name="T9" fmla="*/ 17 h 79"/>
                <a:gd name="T10" fmla="*/ 16 w 48"/>
                <a:gd name="T11" fmla="*/ 26 h 79"/>
                <a:gd name="T12" fmla="*/ 32 w 48"/>
                <a:gd name="T13" fmla="*/ 26 h 79"/>
                <a:gd name="T14" fmla="*/ 32 w 48"/>
                <a:gd name="T15" fmla="*/ 44 h 79"/>
                <a:gd name="T16" fmla="*/ 40 w 48"/>
                <a:gd name="T17" fmla="*/ 44 h 79"/>
                <a:gd name="T18" fmla="*/ 40 w 48"/>
                <a:gd name="T19" fmla="*/ 53 h 79"/>
                <a:gd name="T20" fmla="*/ 48 w 48"/>
                <a:gd name="T21" fmla="*/ 61 h 79"/>
                <a:gd name="T22" fmla="*/ 40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0" y="0"/>
                  </a:moveTo>
                  <a:lnTo>
                    <a:pt x="0" y="9"/>
                  </a:lnTo>
                  <a:lnTo>
                    <a:pt x="8" y="9"/>
                  </a:lnTo>
                  <a:lnTo>
                    <a:pt x="8" y="17"/>
                  </a:lnTo>
                  <a:lnTo>
                    <a:pt x="16" y="17"/>
                  </a:lnTo>
                  <a:lnTo>
                    <a:pt x="16" y="26"/>
                  </a:lnTo>
                  <a:lnTo>
                    <a:pt x="32" y="26"/>
                  </a:lnTo>
                  <a:lnTo>
                    <a:pt x="32" y="44"/>
                  </a:lnTo>
                  <a:lnTo>
                    <a:pt x="40" y="44"/>
                  </a:lnTo>
                  <a:lnTo>
                    <a:pt x="40" y="53"/>
                  </a:lnTo>
                  <a:lnTo>
                    <a:pt x="48" y="61"/>
                  </a:lnTo>
                  <a:lnTo>
                    <a:pt x="4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55" name="Freeform 1129"/>
            <p:cNvSpPr>
              <a:spLocks/>
            </p:cNvSpPr>
            <p:nvPr/>
          </p:nvSpPr>
          <p:spPr bwMode="auto">
            <a:xfrm>
              <a:off x="2028" y="3455"/>
              <a:ext cx="16" cy="114"/>
            </a:xfrm>
            <a:custGeom>
              <a:avLst/>
              <a:gdLst>
                <a:gd name="T0" fmla="*/ 16 w 16"/>
                <a:gd name="T1" fmla="*/ 0 h 114"/>
                <a:gd name="T2" fmla="*/ 16 w 16"/>
                <a:gd name="T3" fmla="*/ 26 h 114"/>
                <a:gd name="T4" fmla="*/ 16 w 16"/>
                <a:gd name="T5" fmla="*/ 35 h 114"/>
                <a:gd name="T6" fmla="*/ 16 w 16"/>
                <a:gd name="T7" fmla="*/ 43 h 114"/>
                <a:gd name="T8" fmla="*/ 16 w 16"/>
                <a:gd name="T9" fmla="*/ 52 h 114"/>
                <a:gd name="T10" fmla="*/ 16 w 16"/>
                <a:gd name="T11" fmla="*/ 70 h 114"/>
                <a:gd name="T12" fmla="*/ 0 w 16"/>
                <a:gd name="T13" fmla="*/ 79 h 114"/>
                <a:gd name="T14" fmla="*/ 0 w 16"/>
                <a:gd name="T15" fmla="*/ 87 h 114"/>
                <a:gd name="T16" fmla="*/ 0 w 16"/>
                <a:gd name="T17" fmla="*/ 105 h 114"/>
                <a:gd name="T18" fmla="*/ 0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16" y="0"/>
                  </a:moveTo>
                  <a:lnTo>
                    <a:pt x="16" y="26"/>
                  </a:lnTo>
                  <a:lnTo>
                    <a:pt x="16" y="35"/>
                  </a:lnTo>
                  <a:lnTo>
                    <a:pt x="16" y="43"/>
                  </a:lnTo>
                  <a:lnTo>
                    <a:pt x="16" y="52"/>
                  </a:lnTo>
                  <a:lnTo>
                    <a:pt x="16" y="70"/>
                  </a:lnTo>
                  <a:lnTo>
                    <a:pt x="0" y="79"/>
                  </a:lnTo>
                  <a:lnTo>
                    <a:pt x="0" y="87"/>
                  </a:lnTo>
                  <a:lnTo>
                    <a:pt x="0" y="105"/>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56" name="Freeform 1130"/>
            <p:cNvSpPr>
              <a:spLocks/>
            </p:cNvSpPr>
            <p:nvPr/>
          </p:nvSpPr>
          <p:spPr bwMode="auto">
            <a:xfrm>
              <a:off x="2076" y="3463"/>
              <a:ext cx="32" cy="79"/>
            </a:xfrm>
            <a:custGeom>
              <a:avLst/>
              <a:gdLst>
                <a:gd name="T0" fmla="*/ 0 w 32"/>
                <a:gd name="T1" fmla="*/ 0 h 79"/>
                <a:gd name="T2" fmla="*/ 0 w 32"/>
                <a:gd name="T3" fmla="*/ 18 h 79"/>
                <a:gd name="T4" fmla="*/ 8 w 32"/>
                <a:gd name="T5" fmla="*/ 27 h 79"/>
                <a:gd name="T6" fmla="*/ 16 w 32"/>
                <a:gd name="T7" fmla="*/ 27 h 79"/>
                <a:gd name="T8" fmla="*/ 16 w 32"/>
                <a:gd name="T9" fmla="*/ 35 h 79"/>
                <a:gd name="T10" fmla="*/ 32 w 32"/>
                <a:gd name="T11" fmla="*/ 44 h 79"/>
                <a:gd name="T12" fmla="*/ 32 w 32"/>
                <a:gd name="T13" fmla="*/ 62 h 79"/>
                <a:gd name="T14" fmla="*/ 32 w 32"/>
                <a:gd name="T15" fmla="*/ 71 h 79"/>
                <a:gd name="T16" fmla="*/ 32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0" y="0"/>
                  </a:moveTo>
                  <a:lnTo>
                    <a:pt x="0" y="18"/>
                  </a:lnTo>
                  <a:lnTo>
                    <a:pt x="8" y="27"/>
                  </a:lnTo>
                  <a:lnTo>
                    <a:pt x="16" y="27"/>
                  </a:lnTo>
                  <a:lnTo>
                    <a:pt x="16" y="35"/>
                  </a:lnTo>
                  <a:lnTo>
                    <a:pt x="32" y="44"/>
                  </a:lnTo>
                  <a:lnTo>
                    <a:pt x="32" y="62"/>
                  </a:lnTo>
                  <a:lnTo>
                    <a:pt x="32" y="71"/>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57" name="Freeform 1131"/>
            <p:cNvSpPr>
              <a:spLocks/>
            </p:cNvSpPr>
            <p:nvPr/>
          </p:nvSpPr>
          <p:spPr bwMode="auto">
            <a:xfrm>
              <a:off x="2124" y="3446"/>
              <a:ext cx="24" cy="149"/>
            </a:xfrm>
            <a:custGeom>
              <a:avLst/>
              <a:gdLst>
                <a:gd name="T0" fmla="*/ 0 w 24"/>
                <a:gd name="T1" fmla="*/ 0 h 149"/>
                <a:gd name="T2" fmla="*/ 0 w 24"/>
                <a:gd name="T3" fmla="*/ 9 h 149"/>
                <a:gd name="T4" fmla="*/ 0 w 24"/>
                <a:gd name="T5" fmla="*/ 35 h 149"/>
                <a:gd name="T6" fmla="*/ 0 w 24"/>
                <a:gd name="T7" fmla="*/ 44 h 149"/>
                <a:gd name="T8" fmla="*/ 0 w 24"/>
                <a:gd name="T9" fmla="*/ 52 h 149"/>
                <a:gd name="T10" fmla="*/ 8 w 24"/>
                <a:gd name="T11" fmla="*/ 61 h 149"/>
                <a:gd name="T12" fmla="*/ 8 w 24"/>
                <a:gd name="T13" fmla="*/ 88 h 149"/>
                <a:gd name="T14" fmla="*/ 24 w 24"/>
                <a:gd name="T15" fmla="*/ 96 h 149"/>
                <a:gd name="T16" fmla="*/ 24 w 24"/>
                <a:gd name="T17" fmla="*/ 114 h 149"/>
                <a:gd name="T18" fmla="*/ 24 w 24"/>
                <a:gd name="T19" fmla="*/ 123 h 149"/>
                <a:gd name="T20" fmla="*/ 24 w 24"/>
                <a:gd name="T21" fmla="*/ 132 h 149"/>
                <a:gd name="T22" fmla="*/ 8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0" y="0"/>
                  </a:moveTo>
                  <a:lnTo>
                    <a:pt x="0" y="9"/>
                  </a:lnTo>
                  <a:lnTo>
                    <a:pt x="0" y="35"/>
                  </a:lnTo>
                  <a:lnTo>
                    <a:pt x="0" y="44"/>
                  </a:lnTo>
                  <a:lnTo>
                    <a:pt x="0" y="52"/>
                  </a:lnTo>
                  <a:lnTo>
                    <a:pt x="8" y="61"/>
                  </a:lnTo>
                  <a:lnTo>
                    <a:pt x="8" y="88"/>
                  </a:lnTo>
                  <a:lnTo>
                    <a:pt x="24" y="96"/>
                  </a:lnTo>
                  <a:lnTo>
                    <a:pt x="24" y="114"/>
                  </a:lnTo>
                  <a:lnTo>
                    <a:pt x="24" y="123"/>
                  </a:lnTo>
                  <a:lnTo>
                    <a:pt x="24" y="132"/>
                  </a:lnTo>
                  <a:lnTo>
                    <a:pt x="8"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58" name="Freeform 1132"/>
            <p:cNvSpPr>
              <a:spLocks/>
            </p:cNvSpPr>
            <p:nvPr/>
          </p:nvSpPr>
          <p:spPr bwMode="auto">
            <a:xfrm>
              <a:off x="2108" y="3384"/>
              <a:ext cx="72" cy="114"/>
            </a:xfrm>
            <a:custGeom>
              <a:avLst/>
              <a:gdLst>
                <a:gd name="T0" fmla="*/ 0 w 72"/>
                <a:gd name="T1" fmla="*/ 0 h 114"/>
                <a:gd name="T2" fmla="*/ 8 w 72"/>
                <a:gd name="T3" fmla="*/ 9 h 114"/>
                <a:gd name="T4" fmla="*/ 16 w 72"/>
                <a:gd name="T5" fmla="*/ 27 h 114"/>
                <a:gd name="T6" fmla="*/ 24 w 72"/>
                <a:gd name="T7" fmla="*/ 27 h 114"/>
                <a:gd name="T8" fmla="*/ 40 w 72"/>
                <a:gd name="T9" fmla="*/ 35 h 114"/>
                <a:gd name="T10" fmla="*/ 48 w 72"/>
                <a:gd name="T11" fmla="*/ 44 h 114"/>
                <a:gd name="T12" fmla="*/ 56 w 72"/>
                <a:gd name="T13" fmla="*/ 62 h 114"/>
                <a:gd name="T14" fmla="*/ 56 w 72"/>
                <a:gd name="T15" fmla="*/ 71 h 114"/>
                <a:gd name="T16" fmla="*/ 56 w 72"/>
                <a:gd name="T17" fmla="*/ 79 h 114"/>
                <a:gd name="T18" fmla="*/ 56 w 72"/>
                <a:gd name="T19" fmla="*/ 97 h 114"/>
                <a:gd name="T20" fmla="*/ 72 w 72"/>
                <a:gd name="T21" fmla="*/ 106 h 114"/>
                <a:gd name="T22" fmla="*/ 72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0" y="0"/>
                  </a:moveTo>
                  <a:lnTo>
                    <a:pt x="8" y="9"/>
                  </a:lnTo>
                  <a:lnTo>
                    <a:pt x="16" y="27"/>
                  </a:lnTo>
                  <a:lnTo>
                    <a:pt x="24" y="27"/>
                  </a:lnTo>
                  <a:lnTo>
                    <a:pt x="40" y="35"/>
                  </a:lnTo>
                  <a:lnTo>
                    <a:pt x="48" y="44"/>
                  </a:lnTo>
                  <a:lnTo>
                    <a:pt x="56" y="62"/>
                  </a:lnTo>
                  <a:lnTo>
                    <a:pt x="56" y="71"/>
                  </a:lnTo>
                  <a:lnTo>
                    <a:pt x="56" y="79"/>
                  </a:lnTo>
                  <a:lnTo>
                    <a:pt x="56" y="97"/>
                  </a:lnTo>
                  <a:lnTo>
                    <a:pt x="72" y="106"/>
                  </a:lnTo>
                  <a:lnTo>
                    <a:pt x="72"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59" name="Freeform 1133"/>
            <p:cNvSpPr>
              <a:spLocks/>
            </p:cNvSpPr>
            <p:nvPr/>
          </p:nvSpPr>
          <p:spPr bwMode="auto">
            <a:xfrm>
              <a:off x="1764" y="3446"/>
              <a:ext cx="48" cy="88"/>
            </a:xfrm>
            <a:custGeom>
              <a:avLst/>
              <a:gdLst>
                <a:gd name="T0" fmla="*/ 48 w 48"/>
                <a:gd name="T1" fmla="*/ 0 h 88"/>
                <a:gd name="T2" fmla="*/ 32 w 48"/>
                <a:gd name="T3" fmla="*/ 0 h 88"/>
                <a:gd name="T4" fmla="*/ 24 w 48"/>
                <a:gd name="T5" fmla="*/ 9 h 88"/>
                <a:gd name="T6" fmla="*/ 24 w 48"/>
                <a:gd name="T7" fmla="*/ 17 h 88"/>
                <a:gd name="T8" fmla="*/ 24 w 48"/>
                <a:gd name="T9" fmla="*/ 35 h 88"/>
                <a:gd name="T10" fmla="*/ 24 w 48"/>
                <a:gd name="T11" fmla="*/ 44 h 88"/>
                <a:gd name="T12" fmla="*/ 16 w 48"/>
                <a:gd name="T13" fmla="*/ 52 h 88"/>
                <a:gd name="T14" fmla="*/ 16 w 48"/>
                <a:gd name="T15" fmla="*/ 61 h 88"/>
                <a:gd name="T16" fmla="*/ 16 w 48"/>
                <a:gd name="T17" fmla="*/ 79 h 88"/>
                <a:gd name="T18" fmla="*/ 16 w 48"/>
                <a:gd name="T19" fmla="*/ 88 h 88"/>
                <a:gd name="T20" fmla="*/ 0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48" y="0"/>
                  </a:moveTo>
                  <a:lnTo>
                    <a:pt x="32" y="0"/>
                  </a:lnTo>
                  <a:lnTo>
                    <a:pt x="24" y="9"/>
                  </a:lnTo>
                  <a:lnTo>
                    <a:pt x="24" y="17"/>
                  </a:lnTo>
                  <a:lnTo>
                    <a:pt x="24" y="35"/>
                  </a:lnTo>
                  <a:lnTo>
                    <a:pt x="24" y="44"/>
                  </a:lnTo>
                  <a:lnTo>
                    <a:pt x="16" y="52"/>
                  </a:lnTo>
                  <a:lnTo>
                    <a:pt x="16" y="61"/>
                  </a:lnTo>
                  <a:lnTo>
                    <a:pt x="16" y="79"/>
                  </a:lnTo>
                  <a:lnTo>
                    <a:pt x="16" y="88"/>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60" name="Freeform 1134"/>
            <p:cNvSpPr>
              <a:spLocks/>
            </p:cNvSpPr>
            <p:nvPr/>
          </p:nvSpPr>
          <p:spPr bwMode="auto">
            <a:xfrm>
              <a:off x="1844" y="3498"/>
              <a:ext cx="40" cy="80"/>
            </a:xfrm>
            <a:custGeom>
              <a:avLst/>
              <a:gdLst>
                <a:gd name="T0" fmla="*/ 0 w 40"/>
                <a:gd name="T1" fmla="*/ 0 h 80"/>
                <a:gd name="T2" fmla="*/ 16 w 40"/>
                <a:gd name="T3" fmla="*/ 0 h 80"/>
                <a:gd name="T4" fmla="*/ 32 w 40"/>
                <a:gd name="T5" fmla="*/ 0 h 80"/>
                <a:gd name="T6" fmla="*/ 32 w 40"/>
                <a:gd name="T7" fmla="*/ 9 h 80"/>
                <a:gd name="T8" fmla="*/ 40 w 40"/>
                <a:gd name="T9" fmla="*/ 27 h 80"/>
                <a:gd name="T10" fmla="*/ 40 w 40"/>
                <a:gd name="T11" fmla="*/ 36 h 80"/>
                <a:gd name="T12" fmla="*/ 40 w 40"/>
                <a:gd name="T13" fmla="*/ 44 h 80"/>
                <a:gd name="T14" fmla="*/ 40 w 40"/>
                <a:gd name="T15" fmla="*/ 62 h 80"/>
                <a:gd name="T16" fmla="*/ 40 w 40"/>
                <a:gd name="T17" fmla="*/ 71 h 80"/>
                <a:gd name="T18" fmla="*/ 4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0" y="0"/>
                  </a:moveTo>
                  <a:lnTo>
                    <a:pt x="16" y="0"/>
                  </a:lnTo>
                  <a:lnTo>
                    <a:pt x="32" y="0"/>
                  </a:lnTo>
                  <a:lnTo>
                    <a:pt x="32" y="9"/>
                  </a:lnTo>
                  <a:lnTo>
                    <a:pt x="40" y="27"/>
                  </a:lnTo>
                  <a:lnTo>
                    <a:pt x="40" y="36"/>
                  </a:lnTo>
                  <a:lnTo>
                    <a:pt x="40" y="44"/>
                  </a:lnTo>
                  <a:lnTo>
                    <a:pt x="40" y="62"/>
                  </a:lnTo>
                  <a:lnTo>
                    <a:pt x="40" y="71"/>
                  </a:lnTo>
                  <a:lnTo>
                    <a:pt x="4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61" name="Freeform 1135"/>
            <p:cNvSpPr>
              <a:spLocks/>
            </p:cNvSpPr>
            <p:nvPr/>
          </p:nvSpPr>
          <p:spPr bwMode="auto">
            <a:xfrm>
              <a:off x="1844" y="3411"/>
              <a:ext cx="32" cy="79"/>
            </a:xfrm>
            <a:custGeom>
              <a:avLst/>
              <a:gdLst>
                <a:gd name="T0" fmla="*/ 0 w 32"/>
                <a:gd name="T1" fmla="*/ 8 h 79"/>
                <a:gd name="T2" fmla="*/ 8 w 32"/>
                <a:gd name="T3" fmla="*/ 0 h 79"/>
                <a:gd name="T4" fmla="*/ 8 w 32"/>
                <a:gd name="T5" fmla="*/ 8 h 79"/>
                <a:gd name="T6" fmla="*/ 8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32 w 32"/>
                <a:gd name="T19" fmla="*/ 70 h 79"/>
                <a:gd name="T20" fmla="*/ 32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0" y="8"/>
                  </a:moveTo>
                  <a:lnTo>
                    <a:pt x="8" y="0"/>
                  </a:lnTo>
                  <a:lnTo>
                    <a:pt x="8" y="8"/>
                  </a:lnTo>
                  <a:lnTo>
                    <a:pt x="8" y="17"/>
                  </a:lnTo>
                  <a:lnTo>
                    <a:pt x="16" y="17"/>
                  </a:lnTo>
                  <a:lnTo>
                    <a:pt x="16" y="35"/>
                  </a:lnTo>
                  <a:lnTo>
                    <a:pt x="16" y="44"/>
                  </a:lnTo>
                  <a:lnTo>
                    <a:pt x="16" y="52"/>
                  </a:lnTo>
                  <a:lnTo>
                    <a:pt x="16" y="70"/>
                  </a:lnTo>
                  <a:lnTo>
                    <a:pt x="32" y="70"/>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62" name="Freeform 1136"/>
            <p:cNvSpPr>
              <a:spLocks/>
            </p:cNvSpPr>
            <p:nvPr/>
          </p:nvSpPr>
          <p:spPr bwMode="auto">
            <a:xfrm>
              <a:off x="2028" y="3534"/>
              <a:ext cx="48" cy="79"/>
            </a:xfrm>
            <a:custGeom>
              <a:avLst/>
              <a:gdLst>
                <a:gd name="T0" fmla="*/ 0 w 48"/>
                <a:gd name="T1" fmla="*/ 0 h 79"/>
                <a:gd name="T2" fmla="*/ 16 w 48"/>
                <a:gd name="T3" fmla="*/ 8 h 79"/>
                <a:gd name="T4" fmla="*/ 16 w 48"/>
                <a:gd name="T5" fmla="*/ 26 h 79"/>
                <a:gd name="T6" fmla="*/ 24 w 48"/>
                <a:gd name="T7" fmla="*/ 35 h 79"/>
                <a:gd name="T8" fmla="*/ 32 w 48"/>
                <a:gd name="T9" fmla="*/ 35 h 79"/>
                <a:gd name="T10" fmla="*/ 32 w 48"/>
                <a:gd name="T11" fmla="*/ 44 h 79"/>
                <a:gd name="T12" fmla="*/ 48 w 48"/>
                <a:gd name="T13" fmla="*/ 44 h 79"/>
                <a:gd name="T14" fmla="*/ 48 w 48"/>
                <a:gd name="T15" fmla="*/ 61 h 79"/>
                <a:gd name="T16" fmla="*/ 48 w 48"/>
                <a:gd name="T17" fmla="*/ 70 h 79"/>
                <a:gd name="T18" fmla="*/ 48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0" y="0"/>
                  </a:moveTo>
                  <a:lnTo>
                    <a:pt x="16" y="8"/>
                  </a:lnTo>
                  <a:lnTo>
                    <a:pt x="16" y="26"/>
                  </a:lnTo>
                  <a:lnTo>
                    <a:pt x="24" y="35"/>
                  </a:lnTo>
                  <a:lnTo>
                    <a:pt x="32" y="35"/>
                  </a:lnTo>
                  <a:lnTo>
                    <a:pt x="32" y="44"/>
                  </a:lnTo>
                  <a:lnTo>
                    <a:pt x="48" y="44"/>
                  </a:lnTo>
                  <a:lnTo>
                    <a:pt x="48" y="61"/>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63" name="Freeform 1137"/>
            <p:cNvSpPr>
              <a:spLocks/>
            </p:cNvSpPr>
            <p:nvPr/>
          </p:nvSpPr>
          <p:spPr bwMode="auto">
            <a:xfrm>
              <a:off x="2044" y="3455"/>
              <a:ext cx="64" cy="35"/>
            </a:xfrm>
            <a:custGeom>
              <a:avLst/>
              <a:gdLst>
                <a:gd name="T0" fmla="*/ 0 w 64"/>
                <a:gd name="T1" fmla="*/ 0 h 35"/>
                <a:gd name="T2" fmla="*/ 8 w 64"/>
                <a:gd name="T3" fmla="*/ 0 h 35"/>
                <a:gd name="T4" fmla="*/ 16 w 64"/>
                <a:gd name="T5" fmla="*/ 0 h 35"/>
                <a:gd name="T6" fmla="*/ 32 w 64"/>
                <a:gd name="T7" fmla="*/ 0 h 35"/>
                <a:gd name="T8" fmla="*/ 32 w 64"/>
                <a:gd name="T9" fmla="*/ 8 h 35"/>
                <a:gd name="T10" fmla="*/ 40 w 64"/>
                <a:gd name="T11" fmla="*/ 8 h 35"/>
                <a:gd name="T12" fmla="*/ 48 w 64"/>
                <a:gd name="T13" fmla="*/ 26 h 35"/>
                <a:gd name="T14" fmla="*/ 64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0" y="0"/>
                  </a:moveTo>
                  <a:lnTo>
                    <a:pt x="8" y="0"/>
                  </a:lnTo>
                  <a:lnTo>
                    <a:pt x="16" y="0"/>
                  </a:lnTo>
                  <a:lnTo>
                    <a:pt x="32" y="0"/>
                  </a:lnTo>
                  <a:lnTo>
                    <a:pt x="32" y="8"/>
                  </a:lnTo>
                  <a:lnTo>
                    <a:pt x="40" y="8"/>
                  </a:lnTo>
                  <a:lnTo>
                    <a:pt x="48" y="26"/>
                  </a:lnTo>
                  <a:lnTo>
                    <a:pt x="64"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64" name="Freeform 1138"/>
            <p:cNvSpPr>
              <a:spLocks/>
            </p:cNvSpPr>
            <p:nvPr/>
          </p:nvSpPr>
          <p:spPr bwMode="auto">
            <a:xfrm>
              <a:off x="2012" y="3455"/>
              <a:ext cx="16" cy="123"/>
            </a:xfrm>
            <a:custGeom>
              <a:avLst/>
              <a:gdLst>
                <a:gd name="T0" fmla="*/ 16 w 16"/>
                <a:gd name="T1" fmla="*/ 0 h 123"/>
                <a:gd name="T2" fmla="*/ 16 w 16"/>
                <a:gd name="T3" fmla="*/ 35 h 123"/>
                <a:gd name="T4" fmla="*/ 16 w 16"/>
                <a:gd name="T5" fmla="*/ 43 h 123"/>
                <a:gd name="T6" fmla="*/ 16 w 16"/>
                <a:gd name="T7" fmla="*/ 70 h 123"/>
                <a:gd name="T8" fmla="*/ 8 w 16"/>
                <a:gd name="T9" fmla="*/ 70 h 123"/>
                <a:gd name="T10" fmla="*/ 8 w 16"/>
                <a:gd name="T11" fmla="*/ 79 h 123"/>
                <a:gd name="T12" fmla="*/ 8 w 16"/>
                <a:gd name="T13" fmla="*/ 87 h 123"/>
                <a:gd name="T14" fmla="*/ 8 w 16"/>
                <a:gd name="T15" fmla="*/ 105 h 123"/>
                <a:gd name="T16" fmla="*/ 0 w 16"/>
                <a:gd name="T17" fmla="*/ 114 h 123"/>
                <a:gd name="T18" fmla="*/ 0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16" y="0"/>
                  </a:moveTo>
                  <a:lnTo>
                    <a:pt x="16" y="35"/>
                  </a:lnTo>
                  <a:lnTo>
                    <a:pt x="16" y="43"/>
                  </a:lnTo>
                  <a:lnTo>
                    <a:pt x="16" y="70"/>
                  </a:lnTo>
                  <a:lnTo>
                    <a:pt x="8" y="70"/>
                  </a:lnTo>
                  <a:lnTo>
                    <a:pt x="8" y="79"/>
                  </a:lnTo>
                  <a:lnTo>
                    <a:pt x="8" y="87"/>
                  </a:lnTo>
                  <a:lnTo>
                    <a:pt x="8" y="105"/>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65" name="Freeform 1139"/>
            <p:cNvSpPr>
              <a:spLocks/>
            </p:cNvSpPr>
            <p:nvPr/>
          </p:nvSpPr>
          <p:spPr bwMode="auto">
            <a:xfrm>
              <a:off x="1980" y="3481"/>
              <a:ext cx="16" cy="61"/>
            </a:xfrm>
            <a:custGeom>
              <a:avLst/>
              <a:gdLst>
                <a:gd name="T0" fmla="*/ 0 w 16"/>
                <a:gd name="T1" fmla="*/ 0 h 61"/>
                <a:gd name="T2" fmla="*/ 8 w 16"/>
                <a:gd name="T3" fmla="*/ 9 h 61"/>
                <a:gd name="T4" fmla="*/ 16 w 16"/>
                <a:gd name="T5" fmla="*/ 17 h 61"/>
                <a:gd name="T6" fmla="*/ 16 w 16"/>
                <a:gd name="T7" fmla="*/ 26 h 61"/>
                <a:gd name="T8" fmla="*/ 16 w 16"/>
                <a:gd name="T9" fmla="*/ 44 h 61"/>
                <a:gd name="T10" fmla="*/ 16 w 16"/>
                <a:gd name="T11" fmla="*/ 53 h 61"/>
                <a:gd name="T12" fmla="*/ 16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0" y="0"/>
                  </a:moveTo>
                  <a:lnTo>
                    <a:pt x="8" y="9"/>
                  </a:lnTo>
                  <a:lnTo>
                    <a:pt x="16" y="17"/>
                  </a:lnTo>
                  <a:lnTo>
                    <a:pt x="16" y="26"/>
                  </a:lnTo>
                  <a:lnTo>
                    <a:pt x="16" y="44"/>
                  </a:lnTo>
                  <a:lnTo>
                    <a:pt x="16" y="53"/>
                  </a:lnTo>
                  <a:lnTo>
                    <a:pt x="16"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66" name="Freeform 1140"/>
            <p:cNvSpPr>
              <a:spLocks/>
            </p:cNvSpPr>
            <p:nvPr/>
          </p:nvSpPr>
          <p:spPr bwMode="auto">
            <a:xfrm>
              <a:off x="1948" y="3507"/>
              <a:ext cx="16" cy="88"/>
            </a:xfrm>
            <a:custGeom>
              <a:avLst/>
              <a:gdLst>
                <a:gd name="T0" fmla="*/ 16 w 16"/>
                <a:gd name="T1" fmla="*/ 0 h 88"/>
                <a:gd name="T2" fmla="*/ 16 w 16"/>
                <a:gd name="T3" fmla="*/ 27 h 88"/>
                <a:gd name="T4" fmla="*/ 8 w 16"/>
                <a:gd name="T5" fmla="*/ 35 h 88"/>
                <a:gd name="T6" fmla="*/ 8 w 16"/>
                <a:gd name="T7" fmla="*/ 53 h 88"/>
                <a:gd name="T8" fmla="*/ 0 w 16"/>
                <a:gd name="T9" fmla="*/ 62 h 88"/>
                <a:gd name="T10" fmla="*/ 0 w 16"/>
                <a:gd name="T11" fmla="*/ 71 h 88"/>
                <a:gd name="T12" fmla="*/ 0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16" y="0"/>
                  </a:moveTo>
                  <a:lnTo>
                    <a:pt x="16" y="27"/>
                  </a:lnTo>
                  <a:lnTo>
                    <a:pt x="8" y="35"/>
                  </a:lnTo>
                  <a:lnTo>
                    <a:pt x="8"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67" name="Freeform 1141"/>
            <p:cNvSpPr>
              <a:spLocks/>
            </p:cNvSpPr>
            <p:nvPr/>
          </p:nvSpPr>
          <p:spPr bwMode="auto">
            <a:xfrm>
              <a:off x="1908" y="3455"/>
              <a:ext cx="16" cy="123"/>
            </a:xfrm>
            <a:custGeom>
              <a:avLst/>
              <a:gdLst>
                <a:gd name="T0" fmla="*/ 8 w 16"/>
                <a:gd name="T1" fmla="*/ 0 h 123"/>
                <a:gd name="T2" fmla="*/ 8 w 16"/>
                <a:gd name="T3" fmla="*/ 8 h 123"/>
                <a:gd name="T4" fmla="*/ 16 w 16"/>
                <a:gd name="T5" fmla="*/ 26 h 123"/>
                <a:gd name="T6" fmla="*/ 16 w 16"/>
                <a:gd name="T7" fmla="*/ 35 h 123"/>
                <a:gd name="T8" fmla="*/ 8 w 16"/>
                <a:gd name="T9" fmla="*/ 43 h 123"/>
                <a:gd name="T10" fmla="*/ 8 w 16"/>
                <a:gd name="T11" fmla="*/ 52 h 123"/>
                <a:gd name="T12" fmla="*/ 8 w 16"/>
                <a:gd name="T13" fmla="*/ 70 h 123"/>
                <a:gd name="T14" fmla="*/ 8 w 16"/>
                <a:gd name="T15" fmla="*/ 79 h 123"/>
                <a:gd name="T16" fmla="*/ 0 w 16"/>
                <a:gd name="T17" fmla="*/ 87 h 123"/>
                <a:gd name="T18" fmla="*/ 0 w 16"/>
                <a:gd name="T19" fmla="*/ 105 h 123"/>
                <a:gd name="T20" fmla="*/ 0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16" y="26"/>
                  </a:lnTo>
                  <a:lnTo>
                    <a:pt x="16" y="35"/>
                  </a:lnTo>
                  <a:lnTo>
                    <a:pt x="8" y="43"/>
                  </a:lnTo>
                  <a:lnTo>
                    <a:pt x="8" y="52"/>
                  </a:lnTo>
                  <a:lnTo>
                    <a:pt x="8" y="70"/>
                  </a:lnTo>
                  <a:lnTo>
                    <a:pt x="8" y="79"/>
                  </a:lnTo>
                  <a:lnTo>
                    <a:pt x="0" y="87"/>
                  </a:lnTo>
                  <a:lnTo>
                    <a:pt x="0" y="105"/>
                  </a:lnTo>
                  <a:lnTo>
                    <a:pt x="0"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68" name="Freeform 1142"/>
            <p:cNvSpPr>
              <a:spLocks/>
            </p:cNvSpPr>
            <p:nvPr/>
          </p:nvSpPr>
          <p:spPr bwMode="auto">
            <a:xfrm>
              <a:off x="1788" y="3490"/>
              <a:ext cx="40" cy="105"/>
            </a:xfrm>
            <a:custGeom>
              <a:avLst/>
              <a:gdLst>
                <a:gd name="T0" fmla="*/ 32 w 40"/>
                <a:gd name="T1" fmla="*/ 0 h 105"/>
                <a:gd name="T2" fmla="*/ 40 w 40"/>
                <a:gd name="T3" fmla="*/ 8 h 105"/>
                <a:gd name="T4" fmla="*/ 32 w 40"/>
                <a:gd name="T5" fmla="*/ 17 h 105"/>
                <a:gd name="T6" fmla="*/ 24 w 40"/>
                <a:gd name="T7" fmla="*/ 35 h 105"/>
                <a:gd name="T8" fmla="*/ 8 w 40"/>
                <a:gd name="T9" fmla="*/ 44 h 105"/>
                <a:gd name="T10" fmla="*/ 8 w 40"/>
                <a:gd name="T11" fmla="*/ 52 h 105"/>
                <a:gd name="T12" fmla="*/ 0 w 40"/>
                <a:gd name="T13" fmla="*/ 70 h 105"/>
                <a:gd name="T14" fmla="*/ 0 w 40"/>
                <a:gd name="T15" fmla="*/ 79 h 105"/>
                <a:gd name="T16" fmla="*/ 0 w 40"/>
                <a:gd name="T17" fmla="*/ 88 h 105"/>
                <a:gd name="T18" fmla="*/ 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32" y="0"/>
                  </a:moveTo>
                  <a:lnTo>
                    <a:pt x="40" y="8"/>
                  </a:lnTo>
                  <a:lnTo>
                    <a:pt x="32" y="17"/>
                  </a:lnTo>
                  <a:lnTo>
                    <a:pt x="24" y="35"/>
                  </a:lnTo>
                  <a:lnTo>
                    <a:pt x="8" y="44"/>
                  </a:lnTo>
                  <a:lnTo>
                    <a:pt x="8" y="52"/>
                  </a:lnTo>
                  <a:lnTo>
                    <a:pt x="0" y="70"/>
                  </a:lnTo>
                  <a:lnTo>
                    <a:pt x="0" y="79"/>
                  </a:lnTo>
                  <a:lnTo>
                    <a:pt x="0" y="88"/>
                  </a:lnTo>
                  <a:lnTo>
                    <a:pt x="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69" name="Freeform 1143"/>
            <p:cNvSpPr>
              <a:spLocks/>
            </p:cNvSpPr>
            <p:nvPr/>
          </p:nvSpPr>
          <p:spPr bwMode="auto">
            <a:xfrm>
              <a:off x="1724" y="3463"/>
              <a:ext cx="64" cy="115"/>
            </a:xfrm>
            <a:custGeom>
              <a:avLst/>
              <a:gdLst>
                <a:gd name="T0" fmla="*/ 64 w 64"/>
                <a:gd name="T1" fmla="*/ 0 h 115"/>
                <a:gd name="T2" fmla="*/ 56 w 64"/>
                <a:gd name="T3" fmla="*/ 18 h 115"/>
                <a:gd name="T4" fmla="*/ 56 w 64"/>
                <a:gd name="T5" fmla="*/ 27 h 115"/>
                <a:gd name="T6" fmla="*/ 40 w 64"/>
                <a:gd name="T7" fmla="*/ 27 h 115"/>
                <a:gd name="T8" fmla="*/ 32 w 64"/>
                <a:gd name="T9" fmla="*/ 27 h 115"/>
                <a:gd name="T10" fmla="*/ 32 w 64"/>
                <a:gd name="T11" fmla="*/ 35 h 115"/>
                <a:gd name="T12" fmla="*/ 32 w 64"/>
                <a:gd name="T13" fmla="*/ 44 h 115"/>
                <a:gd name="T14" fmla="*/ 24 w 64"/>
                <a:gd name="T15" fmla="*/ 62 h 115"/>
                <a:gd name="T16" fmla="*/ 16 w 64"/>
                <a:gd name="T17" fmla="*/ 71 h 115"/>
                <a:gd name="T18" fmla="*/ 16 w 64"/>
                <a:gd name="T19" fmla="*/ 79 h 115"/>
                <a:gd name="T20" fmla="*/ 16 w 64"/>
                <a:gd name="T21" fmla="*/ 97 h 115"/>
                <a:gd name="T22" fmla="*/ 0 w 64"/>
                <a:gd name="T23" fmla="*/ 97 h 115"/>
                <a:gd name="T24" fmla="*/ 0 w 64"/>
                <a:gd name="T25" fmla="*/ 106 h 115"/>
                <a:gd name="T26" fmla="*/ 0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64" y="0"/>
                  </a:moveTo>
                  <a:lnTo>
                    <a:pt x="56" y="18"/>
                  </a:lnTo>
                  <a:lnTo>
                    <a:pt x="56" y="27"/>
                  </a:lnTo>
                  <a:lnTo>
                    <a:pt x="40" y="27"/>
                  </a:lnTo>
                  <a:lnTo>
                    <a:pt x="32" y="27"/>
                  </a:lnTo>
                  <a:lnTo>
                    <a:pt x="32" y="35"/>
                  </a:lnTo>
                  <a:lnTo>
                    <a:pt x="32" y="44"/>
                  </a:lnTo>
                  <a:lnTo>
                    <a:pt x="24" y="62"/>
                  </a:lnTo>
                  <a:lnTo>
                    <a:pt x="16" y="71"/>
                  </a:lnTo>
                  <a:lnTo>
                    <a:pt x="16" y="79"/>
                  </a:lnTo>
                  <a:lnTo>
                    <a:pt x="16" y="97"/>
                  </a:lnTo>
                  <a:lnTo>
                    <a:pt x="0" y="97"/>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70" name="Freeform 1144"/>
            <p:cNvSpPr>
              <a:spLocks/>
            </p:cNvSpPr>
            <p:nvPr/>
          </p:nvSpPr>
          <p:spPr bwMode="auto">
            <a:xfrm>
              <a:off x="2132" y="3507"/>
              <a:ext cx="48" cy="88"/>
            </a:xfrm>
            <a:custGeom>
              <a:avLst/>
              <a:gdLst>
                <a:gd name="T0" fmla="*/ 0 w 48"/>
                <a:gd name="T1" fmla="*/ 0 h 88"/>
                <a:gd name="T2" fmla="*/ 0 w 48"/>
                <a:gd name="T3" fmla="*/ 18 h 88"/>
                <a:gd name="T4" fmla="*/ 0 w 48"/>
                <a:gd name="T5" fmla="*/ 27 h 88"/>
                <a:gd name="T6" fmla="*/ 16 w 48"/>
                <a:gd name="T7" fmla="*/ 27 h 88"/>
                <a:gd name="T8" fmla="*/ 16 w 48"/>
                <a:gd name="T9" fmla="*/ 35 h 88"/>
                <a:gd name="T10" fmla="*/ 24 w 48"/>
                <a:gd name="T11" fmla="*/ 35 h 88"/>
                <a:gd name="T12" fmla="*/ 32 w 48"/>
                <a:gd name="T13" fmla="*/ 53 h 88"/>
                <a:gd name="T14" fmla="*/ 48 w 48"/>
                <a:gd name="T15" fmla="*/ 62 h 88"/>
                <a:gd name="T16" fmla="*/ 48 w 48"/>
                <a:gd name="T17" fmla="*/ 71 h 88"/>
                <a:gd name="T18" fmla="*/ 48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0" y="0"/>
                  </a:moveTo>
                  <a:lnTo>
                    <a:pt x="0" y="18"/>
                  </a:lnTo>
                  <a:lnTo>
                    <a:pt x="0" y="27"/>
                  </a:lnTo>
                  <a:lnTo>
                    <a:pt x="16" y="27"/>
                  </a:lnTo>
                  <a:lnTo>
                    <a:pt x="16" y="35"/>
                  </a:lnTo>
                  <a:lnTo>
                    <a:pt x="24" y="35"/>
                  </a:lnTo>
                  <a:lnTo>
                    <a:pt x="32" y="53"/>
                  </a:lnTo>
                  <a:lnTo>
                    <a:pt x="48" y="62"/>
                  </a:lnTo>
                  <a:lnTo>
                    <a:pt x="48" y="71"/>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71" name="Freeform 1145"/>
            <p:cNvSpPr>
              <a:spLocks/>
            </p:cNvSpPr>
            <p:nvPr/>
          </p:nvSpPr>
          <p:spPr bwMode="auto">
            <a:xfrm>
              <a:off x="2092" y="3314"/>
              <a:ext cx="64" cy="53"/>
            </a:xfrm>
            <a:custGeom>
              <a:avLst/>
              <a:gdLst>
                <a:gd name="T0" fmla="*/ 0 w 64"/>
                <a:gd name="T1" fmla="*/ 0 h 53"/>
                <a:gd name="T2" fmla="*/ 24 w 64"/>
                <a:gd name="T3" fmla="*/ 17 h 53"/>
                <a:gd name="T4" fmla="*/ 32 w 64"/>
                <a:gd name="T5" fmla="*/ 17 h 53"/>
                <a:gd name="T6" fmla="*/ 40 w 64"/>
                <a:gd name="T7" fmla="*/ 17 h 53"/>
                <a:gd name="T8" fmla="*/ 56 w 64"/>
                <a:gd name="T9" fmla="*/ 17 h 53"/>
                <a:gd name="T10" fmla="*/ 64 w 64"/>
                <a:gd name="T11" fmla="*/ 26 h 53"/>
                <a:gd name="T12" fmla="*/ 64 w 64"/>
                <a:gd name="T13" fmla="*/ 35 h 53"/>
                <a:gd name="T14" fmla="*/ 64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0" y="0"/>
                  </a:moveTo>
                  <a:lnTo>
                    <a:pt x="24" y="17"/>
                  </a:lnTo>
                  <a:lnTo>
                    <a:pt x="32" y="17"/>
                  </a:lnTo>
                  <a:lnTo>
                    <a:pt x="40" y="17"/>
                  </a:lnTo>
                  <a:lnTo>
                    <a:pt x="56" y="17"/>
                  </a:lnTo>
                  <a:lnTo>
                    <a:pt x="64" y="26"/>
                  </a:lnTo>
                  <a:lnTo>
                    <a:pt x="64" y="35"/>
                  </a:lnTo>
                  <a:lnTo>
                    <a:pt x="64"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72" name="Freeform 1146"/>
            <p:cNvSpPr>
              <a:spLocks/>
            </p:cNvSpPr>
            <p:nvPr/>
          </p:nvSpPr>
          <p:spPr bwMode="auto">
            <a:xfrm>
              <a:off x="1780" y="3314"/>
              <a:ext cx="96" cy="35"/>
            </a:xfrm>
            <a:custGeom>
              <a:avLst/>
              <a:gdLst>
                <a:gd name="T0" fmla="*/ 96 w 96"/>
                <a:gd name="T1" fmla="*/ 0 h 35"/>
                <a:gd name="T2" fmla="*/ 80 w 96"/>
                <a:gd name="T3" fmla="*/ 0 h 35"/>
                <a:gd name="T4" fmla="*/ 72 w 96"/>
                <a:gd name="T5" fmla="*/ 0 h 35"/>
                <a:gd name="T6" fmla="*/ 64 w 96"/>
                <a:gd name="T7" fmla="*/ 0 h 35"/>
                <a:gd name="T8" fmla="*/ 48 w 96"/>
                <a:gd name="T9" fmla="*/ 0 h 35"/>
                <a:gd name="T10" fmla="*/ 40 w 96"/>
                <a:gd name="T11" fmla="*/ 0 h 35"/>
                <a:gd name="T12" fmla="*/ 32 w 96"/>
                <a:gd name="T13" fmla="*/ 0 h 35"/>
                <a:gd name="T14" fmla="*/ 16 w 96"/>
                <a:gd name="T15" fmla="*/ 17 h 35"/>
                <a:gd name="T16" fmla="*/ 8 w 96"/>
                <a:gd name="T17" fmla="*/ 26 h 35"/>
                <a:gd name="T18" fmla="*/ 0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96" y="0"/>
                  </a:moveTo>
                  <a:lnTo>
                    <a:pt x="80" y="0"/>
                  </a:lnTo>
                  <a:lnTo>
                    <a:pt x="72" y="0"/>
                  </a:lnTo>
                  <a:lnTo>
                    <a:pt x="64" y="0"/>
                  </a:lnTo>
                  <a:lnTo>
                    <a:pt x="48" y="0"/>
                  </a:lnTo>
                  <a:lnTo>
                    <a:pt x="40" y="0"/>
                  </a:lnTo>
                  <a:lnTo>
                    <a:pt x="32" y="0"/>
                  </a:lnTo>
                  <a:lnTo>
                    <a:pt x="16" y="17"/>
                  </a:lnTo>
                  <a:lnTo>
                    <a:pt x="8"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73" name="Freeform 1147"/>
            <p:cNvSpPr>
              <a:spLocks/>
            </p:cNvSpPr>
            <p:nvPr/>
          </p:nvSpPr>
          <p:spPr bwMode="auto">
            <a:xfrm>
              <a:off x="1780" y="3296"/>
              <a:ext cx="112" cy="44"/>
            </a:xfrm>
            <a:custGeom>
              <a:avLst/>
              <a:gdLst>
                <a:gd name="T0" fmla="*/ 112 w 112"/>
                <a:gd name="T1" fmla="*/ 0 h 44"/>
                <a:gd name="T2" fmla="*/ 104 w 112"/>
                <a:gd name="T3" fmla="*/ 0 h 44"/>
                <a:gd name="T4" fmla="*/ 96 w 112"/>
                <a:gd name="T5" fmla="*/ 0 h 44"/>
                <a:gd name="T6" fmla="*/ 80 w 112"/>
                <a:gd name="T7" fmla="*/ 0 h 44"/>
                <a:gd name="T8" fmla="*/ 72 w 112"/>
                <a:gd name="T9" fmla="*/ 0 h 44"/>
                <a:gd name="T10" fmla="*/ 64 w 112"/>
                <a:gd name="T11" fmla="*/ 0 h 44"/>
                <a:gd name="T12" fmla="*/ 48 w 112"/>
                <a:gd name="T13" fmla="*/ 0 h 44"/>
                <a:gd name="T14" fmla="*/ 40 w 112"/>
                <a:gd name="T15" fmla="*/ 9 h 44"/>
                <a:gd name="T16" fmla="*/ 32 w 112"/>
                <a:gd name="T17" fmla="*/ 9 h 44"/>
                <a:gd name="T18" fmla="*/ 32 w 112"/>
                <a:gd name="T19" fmla="*/ 18 h 44"/>
                <a:gd name="T20" fmla="*/ 16 w 112"/>
                <a:gd name="T21" fmla="*/ 18 h 44"/>
                <a:gd name="T22" fmla="*/ 8 w 112"/>
                <a:gd name="T23" fmla="*/ 35 h 44"/>
                <a:gd name="T24" fmla="*/ 0 w 112"/>
                <a:gd name="T25" fmla="*/ 35 h 44"/>
                <a:gd name="T26" fmla="*/ 0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112" y="0"/>
                  </a:moveTo>
                  <a:lnTo>
                    <a:pt x="104" y="0"/>
                  </a:lnTo>
                  <a:lnTo>
                    <a:pt x="96" y="0"/>
                  </a:lnTo>
                  <a:lnTo>
                    <a:pt x="80" y="0"/>
                  </a:lnTo>
                  <a:lnTo>
                    <a:pt x="72" y="0"/>
                  </a:lnTo>
                  <a:lnTo>
                    <a:pt x="64" y="0"/>
                  </a:lnTo>
                  <a:lnTo>
                    <a:pt x="48" y="0"/>
                  </a:lnTo>
                  <a:lnTo>
                    <a:pt x="40" y="9"/>
                  </a:lnTo>
                  <a:lnTo>
                    <a:pt x="32" y="9"/>
                  </a:lnTo>
                  <a:lnTo>
                    <a:pt x="32" y="18"/>
                  </a:lnTo>
                  <a:lnTo>
                    <a:pt x="16" y="18"/>
                  </a:lnTo>
                  <a:lnTo>
                    <a:pt x="8" y="35"/>
                  </a:lnTo>
                  <a:lnTo>
                    <a:pt x="0" y="35"/>
                  </a:lnTo>
                  <a:lnTo>
                    <a:pt x="0"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74" name="Freeform 1148"/>
            <p:cNvSpPr>
              <a:spLocks/>
            </p:cNvSpPr>
            <p:nvPr/>
          </p:nvSpPr>
          <p:spPr bwMode="auto">
            <a:xfrm>
              <a:off x="1748" y="3375"/>
              <a:ext cx="64" cy="71"/>
            </a:xfrm>
            <a:custGeom>
              <a:avLst/>
              <a:gdLst>
                <a:gd name="T0" fmla="*/ 64 w 64"/>
                <a:gd name="T1" fmla="*/ 0 h 71"/>
                <a:gd name="T2" fmla="*/ 48 w 64"/>
                <a:gd name="T3" fmla="*/ 0 h 71"/>
                <a:gd name="T4" fmla="*/ 40 w 64"/>
                <a:gd name="T5" fmla="*/ 9 h 71"/>
                <a:gd name="T6" fmla="*/ 32 w 64"/>
                <a:gd name="T7" fmla="*/ 18 h 71"/>
                <a:gd name="T8" fmla="*/ 32 w 64"/>
                <a:gd name="T9" fmla="*/ 36 h 71"/>
                <a:gd name="T10" fmla="*/ 16 w 64"/>
                <a:gd name="T11" fmla="*/ 44 h 71"/>
                <a:gd name="T12" fmla="*/ 16 w 64"/>
                <a:gd name="T13" fmla="*/ 53 h 71"/>
                <a:gd name="T14" fmla="*/ 8 w 64"/>
                <a:gd name="T15" fmla="*/ 53 h 71"/>
                <a:gd name="T16" fmla="*/ 0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64" y="0"/>
                  </a:moveTo>
                  <a:lnTo>
                    <a:pt x="48" y="0"/>
                  </a:lnTo>
                  <a:lnTo>
                    <a:pt x="40" y="9"/>
                  </a:lnTo>
                  <a:lnTo>
                    <a:pt x="32" y="18"/>
                  </a:lnTo>
                  <a:lnTo>
                    <a:pt x="32" y="36"/>
                  </a:lnTo>
                  <a:lnTo>
                    <a:pt x="16" y="44"/>
                  </a:lnTo>
                  <a:lnTo>
                    <a:pt x="16" y="53"/>
                  </a:lnTo>
                  <a:lnTo>
                    <a:pt x="8" y="53"/>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75" name="Freeform 1149"/>
            <p:cNvSpPr>
              <a:spLocks/>
            </p:cNvSpPr>
            <p:nvPr/>
          </p:nvSpPr>
          <p:spPr bwMode="auto">
            <a:xfrm>
              <a:off x="1692" y="3455"/>
              <a:ext cx="96" cy="43"/>
            </a:xfrm>
            <a:custGeom>
              <a:avLst/>
              <a:gdLst>
                <a:gd name="T0" fmla="*/ 96 w 96"/>
                <a:gd name="T1" fmla="*/ 0 h 43"/>
                <a:gd name="T2" fmla="*/ 88 w 96"/>
                <a:gd name="T3" fmla="*/ 0 h 43"/>
                <a:gd name="T4" fmla="*/ 72 w 96"/>
                <a:gd name="T5" fmla="*/ 8 h 43"/>
                <a:gd name="T6" fmla="*/ 64 w 96"/>
                <a:gd name="T7" fmla="*/ 8 h 43"/>
                <a:gd name="T8" fmla="*/ 56 w 96"/>
                <a:gd name="T9" fmla="*/ 26 h 43"/>
                <a:gd name="T10" fmla="*/ 48 w 96"/>
                <a:gd name="T11" fmla="*/ 26 h 43"/>
                <a:gd name="T12" fmla="*/ 32 w 96"/>
                <a:gd name="T13" fmla="*/ 26 h 43"/>
                <a:gd name="T14" fmla="*/ 24 w 96"/>
                <a:gd name="T15" fmla="*/ 26 h 43"/>
                <a:gd name="T16" fmla="*/ 16 w 96"/>
                <a:gd name="T17" fmla="*/ 35 h 43"/>
                <a:gd name="T18" fmla="*/ 0 w 96"/>
                <a:gd name="T19" fmla="*/ 35 h 43"/>
                <a:gd name="T20" fmla="*/ 0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96" y="0"/>
                  </a:moveTo>
                  <a:lnTo>
                    <a:pt x="88" y="0"/>
                  </a:lnTo>
                  <a:lnTo>
                    <a:pt x="72" y="8"/>
                  </a:lnTo>
                  <a:lnTo>
                    <a:pt x="64" y="8"/>
                  </a:lnTo>
                  <a:lnTo>
                    <a:pt x="56" y="26"/>
                  </a:lnTo>
                  <a:lnTo>
                    <a:pt x="48" y="26"/>
                  </a:lnTo>
                  <a:lnTo>
                    <a:pt x="32" y="26"/>
                  </a:lnTo>
                  <a:lnTo>
                    <a:pt x="24" y="26"/>
                  </a:lnTo>
                  <a:lnTo>
                    <a:pt x="16" y="35"/>
                  </a:lnTo>
                  <a:lnTo>
                    <a:pt x="0" y="35"/>
                  </a:lnTo>
                  <a:lnTo>
                    <a:pt x="0"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4488" name="Group 1150"/>
          <p:cNvGrpSpPr>
            <a:grpSpLocks/>
          </p:cNvGrpSpPr>
          <p:nvPr/>
        </p:nvGrpSpPr>
        <p:grpSpPr bwMode="auto">
          <a:xfrm>
            <a:off x="8140700" y="2635250"/>
            <a:ext cx="609600" cy="496888"/>
            <a:chOff x="1748" y="2760"/>
            <a:chExt cx="480" cy="457"/>
          </a:xfrm>
        </p:grpSpPr>
        <p:sp>
          <p:nvSpPr>
            <p:cNvPr id="105017" name="Freeform 1151"/>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232 w 232"/>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211"/>
                <a:gd name="T188" fmla="*/ 232 w 232"/>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lnTo>
                    <a:pt x="232"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18" name="Freeform 1152"/>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211"/>
                <a:gd name="T185" fmla="*/ 232 w 232"/>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19" name="Freeform 1153"/>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56 w 208"/>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8"/>
                <a:gd name="T187" fmla="*/ 0 h 255"/>
                <a:gd name="T188" fmla="*/ 208 w 208"/>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lnTo>
                    <a:pt x="56"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20" name="Freeform 1154"/>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8"/>
                <a:gd name="T184" fmla="*/ 0 h 255"/>
                <a:gd name="T185" fmla="*/ 208 w 208"/>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21" name="Freeform 1155"/>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40 w 280"/>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0"/>
                <a:gd name="T118" fmla="*/ 0 h 360"/>
                <a:gd name="T119" fmla="*/ 280 w 280"/>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lnTo>
                    <a:pt x="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22" name="Freeform 1156"/>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80"/>
                <a:gd name="T115" fmla="*/ 0 h 360"/>
                <a:gd name="T116" fmla="*/ 280 w 280"/>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23" name="Freeform 1157"/>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40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lnTo>
                    <a:pt x="40"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24" name="Freeform 1158"/>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25" name="Freeform 1159"/>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208 w 208"/>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8"/>
                <a:gd name="T139" fmla="*/ 0 h 457"/>
                <a:gd name="T140" fmla="*/ 208 w 208"/>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lnTo>
                    <a:pt x="208"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26" name="Freeform 1160"/>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8"/>
                <a:gd name="T136" fmla="*/ 0 h 457"/>
                <a:gd name="T137" fmla="*/ 208 w 208"/>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27" name="Freeform 1161"/>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232 w 232"/>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325"/>
                <a:gd name="T188" fmla="*/ 232 w 232"/>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lnTo>
                    <a:pt x="232"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28" name="Freeform 1162"/>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325"/>
                <a:gd name="T185" fmla="*/ 232 w 232"/>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4489" name="Group 1163"/>
          <p:cNvGrpSpPr>
            <a:grpSpLocks/>
          </p:cNvGrpSpPr>
          <p:nvPr/>
        </p:nvGrpSpPr>
        <p:grpSpPr bwMode="auto">
          <a:xfrm>
            <a:off x="8293100" y="3119438"/>
            <a:ext cx="774700" cy="614362"/>
            <a:chOff x="1692" y="3226"/>
            <a:chExt cx="488" cy="387"/>
          </a:xfrm>
        </p:grpSpPr>
        <p:sp>
          <p:nvSpPr>
            <p:cNvPr id="104970" name="Freeform 1164"/>
            <p:cNvSpPr>
              <a:spLocks/>
            </p:cNvSpPr>
            <p:nvPr/>
          </p:nvSpPr>
          <p:spPr bwMode="auto">
            <a:xfrm>
              <a:off x="1996" y="3226"/>
              <a:ext cx="40" cy="53"/>
            </a:xfrm>
            <a:custGeom>
              <a:avLst/>
              <a:gdLst>
                <a:gd name="T0" fmla="*/ 0 w 40"/>
                <a:gd name="T1" fmla="*/ 0 h 53"/>
                <a:gd name="T2" fmla="*/ 0 w 40"/>
                <a:gd name="T3" fmla="*/ 9 h 53"/>
                <a:gd name="T4" fmla="*/ 0 w 40"/>
                <a:gd name="T5" fmla="*/ 18 h 53"/>
                <a:gd name="T6" fmla="*/ 8 w 40"/>
                <a:gd name="T7" fmla="*/ 18 h 53"/>
                <a:gd name="T8" fmla="*/ 24 w 40"/>
                <a:gd name="T9" fmla="*/ 18 h 53"/>
                <a:gd name="T10" fmla="*/ 24 w 40"/>
                <a:gd name="T11" fmla="*/ 35 h 53"/>
                <a:gd name="T12" fmla="*/ 32 w 40"/>
                <a:gd name="T13" fmla="*/ 35 h 53"/>
                <a:gd name="T14" fmla="*/ 32 w 40"/>
                <a:gd name="T15" fmla="*/ 44 h 53"/>
                <a:gd name="T16" fmla="*/ 40 w 40"/>
                <a:gd name="T17" fmla="*/ 44 h 53"/>
                <a:gd name="T18" fmla="*/ 4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0" y="0"/>
                  </a:moveTo>
                  <a:lnTo>
                    <a:pt x="0" y="9"/>
                  </a:lnTo>
                  <a:lnTo>
                    <a:pt x="0" y="18"/>
                  </a:lnTo>
                  <a:lnTo>
                    <a:pt x="8" y="18"/>
                  </a:lnTo>
                  <a:lnTo>
                    <a:pt x="24" y="18"/>
                  </a:lnTo>
                  <a:lnTo>
                    <a:pt x="24" y="35"/>
                  </a:lnTo>
                  <a:lnTo>
                    <a:pt x="32" y="35"/>
                  </a:lnTo>
                  <a:lnTo>
                    <a:pt x="32" y="44"/>
                  </a:lnTo>
                  <a:lnTo>
                    <a:pt x="40" y="44"/>
                  </a:lnTo>
                  <a:lnTo>
                    <a:pt x="4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71" name="Freeform 1165"/>
            <p:cNvSpPr>
              <a:spLocks/>
            </p:cNvSpPr>
            <p:nvPr/>
          </p:nvSpPr>
          <p:spPr bwMode="auto">
            <a:xfrm>
              <a:off x="1940" y="3226"/>
              <a:ext cx="56" cy="97"/>
            </a:xfrm>
            <a:custGeom>
              <a:avLst/>
              <a:gdLst>
                <a:gd name="T0" fmla="*/ 56 w 56"/>
                <a:gd name="T1" fmla="*/ 0 h 97"/>
                <a:gd name="T2" fmla="*/ 56 w 56"/>
                <a:gd name="T3" fmla="*/ 9 h 97"/>
                <a:gd name="T4" fmla="*/ 56 w 56"/>
                <a:gd name="T5" fmla="*/ 18 h 97"/>
                <a:gd name="T6" fmla="*/ 48 w 56"/>
                <a:gd name="T7" fmla="*/ 35 h 97"/>
                <a:gd name="T8" fmla="*/ 32 w 56"/>
                <a:gd name="T9" fmla="*/ 44 h 97"/>
                <a:gd name="T10" fmla="*/ 24 w 56"/>
                <a:gd name="T11" fmla="*/ 53 h 97"/>
                <a:gd name="T12" fmla="*/ 16 w 56"/>
                <a:gd name="T13" fmla="*/ 62 h 97"/>
                <a:gd name="T14" fmla="*/ 0 w 56"/>
                <a:gd name="T15" fmla="*/ 79 h 97"/>
                <a:gd name="T16" fmla="*/ 0 w 56"/>
                <a:gd name="T17" fmla="*/ 88 h 97"/>
                <a:gd name="T18" fmla="*/ 0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56" y="0"/>
                  </a:moveTo>
                  <a:lnTo>
                    <a:pt x="56" y="9"/>
                  </a:lnTo>
                  <a:lnTo>
                    <a:pt x="56" y="18"/>
                  </a:lnTo>
                  <a:lnTo>
                    <a:pt x="48" y="35"/>
                  </a:lnTo>
                  <a:lnTo>
                    <a:pt x="32" y="44"/>
                  </a:lnTo>
                  <a:lnTo>
                    <a:pt x="24" y="53"/>
                  </a:lnTo>
                  <a:lnTo>
                    <a:pt x="16" y="62"/>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72" name="Freeform 1166"/>
            <p:cNvSpPr>
              <a:spLocks/>
            </p:cNvSpPr>
            <p:nvPr/>
          </p:nvSpPr>
          <p:spPr bwMode="auto">
            <a:xfrm>
              <a:off x="1884" y="3226"/>
              <a:ext cx="80" cy="97"/>
            </a:xfrm>
            <a:custGeom>
              <a:avLst/>
              <a:gdLst>
                <a:gd name="T0" fmla="*/ 80 w 80"/>
                <a:gd name="T1" fmla="*/ 0 h 97"/>
                <a:gd name="T2" fmla="*/ 72 w 80"/>
                <a:gd name="T3" fmla="*/ 35 h 97"/>
                <a:gd name="T4" fmla="*/ 56 w 80"/>
                <a:gd name="T5" fmla="*/ 35 h 97"/>
                <a:gd name="T6" fmla="*/ 56 w 80"/>
                <a:gd name="T7" fmla="*/ 44 h 97"/>
                <a:gd name="T8" fmla="*/ 48 w 80"/>
                <a:gd name="T9" fmla="*/ 44 h 97"/>
                <a:gd name="T10" fmla="*/ 40 w 80"/>
                <a:gd name="T11" fmla="*/ 44 h 97"/>
                <a:gd name="T12" fmla="*/ 32 w 80"/>
                <a:gd name="T13" fmla="*/ 53 h 97"/>
                <a:gd name="T14" fmla="*/ 16 w 80"/>
                <a:gd name="T15" fmla="*/ 53 h 97"/>
                <a:gd name="T16" fmla="*/ 16 w 80"/>
                <a:gd name="T17" fmla="*/ 62 h 97"/>
                <a:gd name="T18" fmla="*/ 8 w 80"/>
                <a:gd name="T19" fmla="*/ 62 h 97"/>
                <a:gd name="T20" fmla="*/ 8 w 80"/>
                <a:gd name="T21" fmla="*/ 79 h 97"/>
                <a:gd name="T22" fmla="*/ 0 w 80"/>
                <a:gd name="T23" fmla="*/ 79 h 97"/>
                <a:gd name="T24" fmla="*/ 0 w 80"/>
                <a:gd name="T25" fmla="*/ 88 h 97"/>
                <a:gd name="T26" fmla="*/ 0 w 80"/>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
                <a:gd name="T43" fmla="*/ 0 h 97"/>
                <a:gd name="T44" fmla="*/ 80 w 80"/>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 h="97">
                  <a:moveTo>
                    <a:pt x="80" y="0"/>
                  </a:moveTo>
                  <a:lnTo>
                    <a:pt x="72" y="35"/>
                  </a:lnTo>
                  <a:lnTo>
                    <a:pt x="56" y="35"/>
                  </a:lnTo>
                  <a:lnTo>
                    <a:pt x="56" y="44"/>
                  </a:lnTo>
                  <a:lnTo>
                    <a:pt x="48" y="44"/>
                  </a:lnTo>
                  <a:lnTo>
                    <a:pt x="40" y="44"/>
                  </a:lnTo>
                  <a:lnTo>
                    <a:pt x="32" y="53"/>
                  </a:lnTo>
                  <a:lnTo>
                    <a:pt x="16" y="53"/>
                  </a:lnTo>
                  <a:lnTo>
                    <a:pt x="16" y="62"/>
                  </a:lnTo>
                  <a:lnTo>
                    <a:pt x="8" y="62"/>
                  </a:lnTo>
                  <a:lnTo>
                    <a:pt x="8" y="79"/>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73" name="Freeform 1167"/>
            <p:cNvSpPr>
              <a:spLocks/>
            </p:cNvSpPr>
            <p:nvPr/>
          </p:nvSpPr>
          <p:spPr bwMode="auto">
            <a:xfrm>
              <a:off x="1972" y="3270"/>
              <a:ext cx="56" cy="114"/>
            </a:xfrm>
            <a:custGeom>
              <a:avLst/>
              <a:gdLst>
                <a:gd name="T0" fmla="*/ 0 w 56"/>
                <a:gd name="T1" fmla="*/ 0 h 114"/>
                <a:gd name="T2" fmla="*/ 0 w 56"/>
                <a:gd name="T3" fmla="*/ 9 h 114"/>
                <a:gd name="T4" fmla="*/ 0 w 56"/>
                <a:gd name="T5" fmla="*/ 18 h 114"/>
                <a:gd name="T6" fmla="*/ 0 w 56"/>
                <a:gd name="T7" fmla="*/ 35 h 114"/>
                <a:gd name="T8" fmla="*/ 16 w 56"/>
                <a:gd name="T9" fmla="*/ 44 h 114"/>
                <a:gd name="T10" fmla="*/ 24 w 56"/>
                <a:gd name="T11" fmla="*/ 53 h 114"/>
                <a:gd name="T12" fmla="*/ 48 w 56"/>
                <a:gd name="T13" fmla="*/ 70 h 114"/>
                <a:gd name="T14" fmla="*/ 48 w 56"/>
                <a:gd name="T15" fmla="*/ 79 h 114"/>
                <a:gd name="T16" fmla="*/ 48 w 56"/>
                <a:gd name="T17" fmla="*/ 88 h 114"/>
                <a:gd name="T18" fmla="*/ 56 w 56"/>
                <a:gd name="T19" fmla="*/ 88 h 114"/>
                <a:gd name="T20" fmla="*/ 56 w 56"/>
                <a:gd name="T21" fmla="*/ 105 h 114"/>
                <a:gd name="T22" fmla="*/ 56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0" y="0"/>
                  </a:moveTo>
                  <a:lnTo>
                    <a:pt x="0" y="9"/>
                  </a:lnTo>
                  <a:lnTo>
                    <a:pt x="0" y="18"/>
                  </a:lnTo>
                  <a:lnTo>
                    <a:pt x="0" y="35"/>
                  </a:lnTo>
                  <a:lnTo>
                    <a:pt x="16" y="44"/>
                  </a:lnTo>
                  <a:lnTo>
                    <a:pt x="24" y="53"/>
                  </a:lnTo>
                  <a:lnTo>
                    <a:pt x="48" y="70"/>
                  </a:lnTo>
                  <a:lnTo>
                    <a:pt x="48" y="79"/>
                  </a:lnTo>
                  <a:lnTo>
                    <a:pt x="48" y="88"/>
                  </a:lnTo>
                  <a:lnTo>
                    <a:pt x="56" y="88"/>
                  </a:lnTo>
                  <a:lnTo>
                    <a:pt x="56" y="105"/>
                  </a:lnTo>
                  <a:lnTo>
                    <a:pt x="5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74" name="Freeform 1168"/>
            <p:cNvSpPr>
              <a:spLocks/>
            </p:cNvSpPr>
            <p:nvPr/>
          </p:nvSpPr>
          <p:spPr bwMode="auto">
            <a:xfrm>
              <a:off x="1900" y="3226"/>
              <a:ext cx="72" cy="158"/>
            </a:xfrm>
            <a:custGeom>
              <a:avLst/>
              <a:gdLst>
                <a:gd name="T0" fmla="*/ 72 w 72"/>
                <a:gd name="T1" fmla="*/ 0 h 158"/>
                <a:gd name="T2" fmla="*/ 64 w 72"/>
                <a:gd name="T3" fmla="*/ 44 h 158"/>
                <a:gd name="T4" fmla="*/ 64 w 72"/>
                <a:gd name="T5" fmla="*/ 53 h 158"/>
                <a:gd name="T6" fmla="*/ 56 w 72"/>
                <a:gd name="T7" fmla="*/ 53 h 158"/>
                <a:gd name="T8" fmla="*/ 56 w 72"/>
                <a:gd name="T9" fmla="*/ 62 h 158"/>
                <a:gd name="T10" fmla="*/ 40 w 72"/>
                <a:gd name="T11" fmla="*/ 79 h 158"/>
                <a:gd name="T12" fmla="*/ 32 w 72"/>
                <a:gd name="T13" fmla="*/ 79 h 158"/>
                <a:gd name="T14" fmla="*/ 32 w 72"/>
                <a:gd name="T15" fmla="*/ 88 h 158"/>
                <a:gd name="T16" fmla="*/ 24 w 72"/>
                <a:gd name="T17" fmla="*/ 88 h 158"/>
                <a:gd name="T18" fmla="*/ 24 w 72"/>
                <a:gd name="T19" fmla="*/ 97 h 158"/>
                <a:gd name="T20" fmla="*/ 24 w 72"/>
                <a:gd name="T21" fmla="*/ 114 h 158"/>
                <a:gd name="T22" fmla="*/ 16 w 72"/>
                <a:gd name="T23" fmla="*/ 114 h 158"/>
                <a:gd name="T24" fmla="*/ 16 w 72"/>
                <a:gd name="T25" fmla="*/ 123 h 158"/>
                <a:gd name="T26" fmla="*/ 0 w 72"/>
                <a:gd name="T27" fmla="*/ 132 h 158"/>
                <a:gd name="T28" fmla="*/ 0 w 72"/>
                <a:gd name="T29" fmla="*/ 149 h 158"/>
                <a:gd name="T30" fmla="*/ 16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72" y="0"/>
                  </a:moveTo>
                  <a:lnTo>
                    <a:pt x="64" y="44"/>
                  </a:lnTo>
                  <a:lnTo>
                    <a:pt x="64" y="53"/>
                  </a:lnTo>
                  <a:lnTo>
                    <a:pt x="56" y="53"/>
                  </a:lnTo>
                  <a:lnTo>
                    <a:pt x="56" y="62"/>
                  </a:lnTo>
                  <a:lnTo>
                    <a:pt x="40" y="79"/>
                  </a:lnTo>
                  <a:lnTo>
                    <a:pt x="32" y="79"/>
                  </a:lnTo>
                  <a:lnTo>
                    <a:pt x="32" y="88"/>
                  </a:lnTo>
                  <a:lnTo>
                    <a:pt x="24" y="88"/>
                  </a:lnTo>
                  <a:lnTo>
                    <a:pt x="24" y="97"/>
                  </a:lnTo>
                  <a:lnTo>
                    <a:pt x="24" y="114"/>
                  </a:lnTo>
                  <a:lnTo>
                    <a:pt x="16" y="114"/>
                  </a:lnTo>
                  <a:lnTo>
                    <a:pt x="16" y="123"/>
                  </a:lnTo>
                  <a:lnTo>
                    <a:pt x="0" y="132"/>
                  </a:lnTo>
                  <a:lnTo>
                    <a:pt x="0" y="149"/>
                  </a:lnTo>
                  <a:lnTo>
                    <a:pt x="16"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75" name="Freeform 1169"/>
            <p:cNvSpPr>
              <a:spLocks/>
            </p:cNvSpPr>
            <p:nvPr/>
          </p:nvSpPr>
          <p:spPr bwMode="auto">
            <a:xfrm>
              <a:off x="1972" y="3226"/>
              <a:ext cx="96" cy="114"/>
            </a:xfrm>
            <a:custGeom>
              <a:avLst/>
              <a:gdLst>
                <a:gd name="T0" fmla="*/ 0 w 96"/>
                <a:gd name="T1" fmla="*/ 0 h 114"/>
                <a:gd name="T2" fmla="*/ 24 w 96"/>
                <a:gd name="T3" fmla="*/ 35 h 114"/>
                <a:gd name="T4" fmla="*/ 32 w 96"/>
                <a:gd name="T5" fmla="*/ 44 h 114"/>
                <a:gd name="T6" fmla="*/ 48 w 96"/>
                <a:gd name="T7" fmla="*/ 44 h 114"/>
                <a:gd name="T8" fmla="*/ 56 w 96"/>
                <a:gd name="T9" fmla="*/ 44 h 114"/>
                <a:gd name="T10" fmla="*/ 64 w 96"/>
                <a:gd name="T11" fmla="*/ 44 h 114"/>
                <a:gd name="T12" fmla="*/ 64 w 96"/>
                <a:gd name="T13" fmla="*/ 53 h 114"/>
                <a:gd name="T14" fmla="*/ 80 w 96"/>
                <a:gd name="T15" fmla="*/ 53 h 114"/>
                <a:gd name="T16" fmla="*/ 88 w 96"/>
                <a:gd name="T17" fmla="*/ 62 h 114"/>
                <a:gd name="T18" fmla="*/ 96 w 96"/>
                <a:gd name="T19" fmla="*/ 79 h 114"/>
                <a:gd name="T20" fmla="*/ 96 w 96"/>
                <a:gd name="T21" fmla="*/ 88 h 114"/>
                <a:gd name="T22" fmla="*/ 96 w 96"/>
                <a:gd name="T23" fmla="*/ 97 h 114"/>
                <a:gd name="T24" fmla="*/ 96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0" y="0"/>
                  </a:moveTo>
                  <a:lnTo>
                    <a:pt x="24" y="35"/>
                  </a:lnTo>
                  <a:lnTo>
                    <a:pt x="32" y="44"/>
                  </a:lnTo>
                  <a:lnTo>
                    <a:pt x="48" y="44"/>
                  </a:lnTo>
                  <a:lnTo>
                    <a:pt x="56" y="44"/>
                  </a:lnTo>
                  <a:lnTo>
                    <a:pt x="64" y="44"/>
                  </a:lnTo>
                  <a:lnTo>
                    <a:pt x="64" y="53"/>
                  </a:lnTo>
                  <a:lnTo>
                    <a:pt x="80" y="53"/>
                  </a:lnTo>
                  <a:lnTo>
                    <a:pt x="88" y="62"/>
                  </a:lnTo>
                  <a:lnTo>
                    <a:pt x="96" y="79"/>
                  </a:lnTo>
                  <a:lnTo>
                    <a:pt x="96" y="88"/>
                  </a:lnTo>
                  <a:lnTo>
                    <a:pt x="96" y="97"/>
                  </a:lnTo>
                  <a:lnTo>
                    <a:pt x="9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76" name="Freeform 1170"/>
            <p:cNvSpPr>
              <a:spLocks/>
            </p:cNvSpPr>
            <p:nvPr/>
          </p:nvSpPr>
          <p:spPr bwMode="auto">
            <a:xfrm>
              <a:off x="1988" y="3270"/>
              <a:ext cx="40" cy="132"/>
            </a:xfrm>
            <a:custGeom>
              <a:avLst/>
              <a:gdLst>
                <a:gd name="T0" fmla="*/ 40 w 40"/>
                <a:gd name="T1" fmla="*/ 0 h 132"/>
                <a:gd name="T2" fmla="*/ 40 w 40"/>
                <a:gd name="T3" fmla="*/ 9 h 132"/>
                <a:gd name="T4" fmla="*/ 40 w 40"/>
                <a:gd name="T5" fmla="*/ 18 h 132"/>
                <a:gd name="T6" fmla="*/ 40 w 40"/>
                <a:gd name="T7" fmla="*/ 35 h 132"/>
                <a:gd name="T8" fmla="*/ 40 w 40"/>
                <a:gd name="T9" fmla="*/ 44 h 132"/>
                <a:gd name="T10" fmla="*/ 32 w 40"/>
                <a:gd name="T11" fmla="*/ 53 h 132"/>
                <a:gd name="T12" fmla="*/ 16 w 40"/>
                <a:gd name="T13" fmla="*/ 70 h 132"/>
                <a:gd name="T14" fmla="*/ 16 w 40"/>
                <a:gd name="T15" fmla="*/ 79 h 132"/>
                <a:gd name="T16" fmla="*/ 8 w 40"/>
                <a:gd name="T17" fmla="*/ 88 h 132"/>
                <a:gd name="T18" fmla="*/ 8 w 40"/>
                <a:gd name="T19" fmla="*/ 105 h 132"/>
                <a:gd name="T20" fmla="*/ 0 w 40"/>
                <a:gd name="T21" fmla="*/ 105 h 132"/>
                <a:gd name="T22" fmla="*/ 0 w 40"/>
                <a:gd name="T23" fmla="*/ 114 h 132"/>
                <a:gd name="T24" fmla="*/ 0 w 40"/>
                <a:gd name="T25" fmla="*/ 123 h 132"/>
                <a:gd name="T26" fmla="*/ 0 w 40"/>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132"/>
                <a:gd name="T44" fmla="*/ 40 w 40"/>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132">
                  <a:moveTo>
                    <a:pt x="40" y="0"/>
                  </a:moveTo>
                  <a:lnTo>
                    <a:pt x="40" y="9"/>
                  </a:lnTo>
                  <a:lnTo>
                    <a:pt x="40" y="18"/>
                  </a:lnTo>
                  <a:lnTo>
                    <a:pt x="40" y="35"/>
                  </a:lnTo>
                  <a:lnTo>
                    <a:pt x="40" y="44"/>
                  </a:lnTo>
                  <a:lnTo>
                    <a:pt x="32" y="53"/>
                  </a:lnTo>
                  <a:lnTo>
                    <a:pt x="16" y="70"/>
                  </a:lnTo>
                  <a:lnTo>
                    <a:pt x="16" y="79"/>
                  </a:lnTo>
                  <a:lnTo>
                    <a:pt x="8" y="88"/>
                  </a:lnTo>
                  <a:lnTo>
                    <a:pt x="8" y="105"/>
                  </a:lnTo>
                  <a:lnTo>
                    <a:pt x="0" y="105"/>
                  </a:lnTo>
                  <a:lnTo>
                    <a:pt x="0" y="114"/>
                  </a:lnTo>
                  <a:lnTo>
                    <a:pt x="0" y="123"/>
                  </a:lnTo>
                  <a:lnTo>
                    <a:pt x="0"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77" name="Freeform 1171"/>
            <p:cNvSpPr>
              <a:spLocks/>
            </p:cNvSpPr>
            <p:nvPr/>
          </p:nvSpPr>
          <p:spPr bwMode="auto">
            <a:xfrm>
              <a:off x="1948" y="3305"/>
              <a:ext cx="40" cy="88"/>
            </a:xfrm>
            <a:custGeom>
              <a:avLst/>
              <a:gdLst>
                <a:gd name="T0" fmla="*/ 0 w 40"/>
                <a:gd name="T1" fmla="*/ 0 h 88"/>
                <a:gd name="T2" fmla="*/ 0 w 40"/>
                <a:gd name="T3" fmla="*/ 26 h 88"/>
                <a:gd name="T4" fmla="*/ 8 w 40"/>
                <a:gd name="T5" fmla="*/ 35 h 88"/>
                <a:gd name="T6" fmla="*/ 16 w 40"/>
                <a:gd name="T7" fmla="*/ 44 h 88"/>
                <a:gd name="T8" fmla="*/ 32 w 40"/>
                <a:gd name="T9" fmla="*/ 44 h 88"/>
                <a:gd name="T10" fmla="*/ 32 w 40"/>
                <a:gd name="T11" fmla="*/ 62 h 88"/>
                <a:gd name="T12" fmla="*/ 40 w 40"/>
                <a:gd name="T13" fmla="*/ 62 h 88"/>
                <a:gd name="T14" fmla="*/ 40 w 40"/>
                <a:gd name="T15" fmla="*/ 70 h 88"/>
                <a:gd name="T16" fmla="*/ 40 w 40"/>
                <a:gd name="T17" fmla="*/ 79 h 88"/>
                <a:gd name="T18" fmla="*/ 4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0" y="0"/>
                  </a:moveTo>
                  <a:lnTo>
                    <a:pt x="0" y="26"/>
                  </a:lnTo>
                  <a:lnTo>
                    <a:pt x="8" y="35"/>
                  </a:lnTo>
                  <a:lnTo>
                    <a:pt x="16" y="44"/>
                  </a:lnTo>
                  <a:lnTo>
                    <a:pt x="32" y="44"/>
                  </a:lnTo>
                  <a:lnTo>
                    <a:pt x="32" y="62"/>
                  </a:lnTo>
                  <a:lnTo>
                    <a:pt x="40" y="62"/>
                  </a:lnTo>
                  <a:lnTo>
                    <a:pt x="40" y="70"/>
                  </a:lnTo>
                  <a:lnTo>
                    <a:pt x="40" y="79"/>
                  </a:lnTo>
                  <a:lnTo>
                    <a:pt x="4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78" name="Freeform 1172"/>
            <p:cNvSpPr>
              <a:spLocks/>
            </p:cNvSpPr>
            <p:nvPr/>
          </p:nvSpPr>
          <p:spPr bwMode="auto">
            <a:xfrm>
              <a:off x="1900" y="3279"/>
              <a:ext cx="64" cy="140"/>
            </a:xfrm>
            <a:custGeom>
              <a:avLst/>
              <a:gdLst>
                <a:gd name="T0" fmla="*/ 0 w 64"/>
                <a:gd name="T1" fmla="*/ 0 h 140"/>
                <a:gd name="T2" fmla="*/ 16 w 64"/>
                <a:gd name="T3" fmla="*/ 61 h 140"/>
                <a:gd name="T4" fmla="*/ 24 w 64"/>
                <a:gd name="T5" fmla="*/ 70 h 140"/>
                <a:gd name="T6" fmla="*/ 32 w 64"/>
                <a:gd name="T7" fmla="*/ 79 h 140"/>
                <a:gd name="T8" fmla="*/ 32 w 64"/>
                <a:gd name="T9" fmla="*/ 105 h 140"/>
                <a:gd name="T10" fmla="*/ 40 w 64"/>
                <a:gd name="T11" fmla="*/ 114 h 140"/>
                <a:gd name="T12" fmla="*/ 40 w 64"/>
                <a:gd name="T13" fmla="*/ 123 h 140"/>
                <a:gd name="T14" fmla="*/ 56 w 64"/>
                <a:gd name="T15" fmla="*/ 123 h 140"/>
                <a:gd name="T16" fmla="*/ 64 w 64"/>
                <a:gd name="T17" fmla="*/ 123 h 140"/>
                <a:gd name="T18" fmla="*/ 64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0" y="0"/>
                  </a:moveTo>
                  <a:lnTo>
                    <a:pt x="16" y="61"/>
                  </a:lnTo>
                  <a:lnTo>
                    <a:pt x="24" y="70"/>
                  </a:lnTo>
                  <a:lnTo>
                    <a:pt x="32" y="79"/>
                  </a:lnTo>
                  <a:lnTo>
                    <a:pt x="32" y="105"/>
                  </a:lnTo>
                  <a:lnTo>
                    <a:pt x="40" y="114"/>
                  </a:lnTo>
                  <a:lnTo>
                    <a:pt x="40" y="123"/>
                  </a:lnTo>
                  <a:lnTo>
                    <a:pt x="56" y="123"/>
                  </a:lnTo>
                  <a:lnTo>
                    <a:pt x="64" y="123"/>
                  </a:lnTo>
                  <a:lnTo>
                    <a:pt x="64"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79" name="Freeform 1173"/>
            <p:cNvSpPr>
              <a:spLocks/>
            </p:cNvSpPr>
            <p:nvPr/>
          </p:nvSpPr>
          <p:spPr bwMode="auto">
            <a:xfrm>
              <a:off x="1852" y="3226"/>
              <a:ext cx="104" cy="193"/>
            </a:xfrm>
            <a:custGeom>
              <a:avLst/>
              <a:gdLst>
                <a:gd name="T0" fmla="*/ 104 w 104"/>
                <a:gd name="T1" fmla="*/ 0 h 193"/>
                <a:gd name="T2" fmla="*/ 80 w 104"/>
                <a:gd name="T3" fmla="*/ 18 h 193"/>
                <a:gd name="T4" fmla="*/ 72 w 104"/>
                <a:gd name="T5" fmla="*/ 35 h 193"/>
                <a:gd name="T6" fmla="*/ 64 w 104"/>
                <a:gd name="T7" fmla="*/ 44 h 193"/>
                <a:gd name="T8" fmla="*/ 64 w 104"/>
                <a:gd name="T9" fmla="*/ 53 h 193"/>
                <a:gd name="T10" fmla="*/ 48 w 104"/>
                <a:gd name="T11" fmla="*/ 53 h 193"/>
                <a:gd name="T12" fmla="*/ 48 w 104"/>
                <a:gd name="T13" fmla="*/ 62 h 193"/>
                <a:gd name="T14" fmla="*/ 40 w 104"/>
                <a:gd name="T15" fmla="*/ 62 h 193"/>
                <a:gd name="T16" fmla="*/ 32 w 104"/>
                <a:gd name="T17" fmla="*/ 79 h 193"/>
                <a:gd name="T18" fmla="*/ 32 w 104"/>
                <a:gd name="T19" fmla="*/ 88 h 193"/>
                <a:gd name="T20" fmla="*/ 16 w 104"/>
                <a:gd name="T21" fmla="*/ 88 h 193"/>
                <a:gd name="T22" fmla="*/ 16 w 104"/>
                <a:gd name="T23" fmla="*/ 97 h 193"/>
                <a:gd name="T24" fmla="*/ 8 w 104"/>
                <a:gd name="T25" fmla="*/ 97 h 193"/>
                <a:gd name="T26" fmla="*/ 8 w 104"/>
                <a:gd name="T27" fmla="*/ 114 h 193"/>
                <a:gd name="T28" fmla="*/ 8 w 104"/>
                <a:gd name="T29" fmla="*/ 123 h 193"/>
                <a:gd name="T30" fmla="*/ 0 w 104"/>
                <a:gd name="T31" fmla="*/ 132 h 193"/>
                <a:gd name="T32" fmla="*/ 0 w 104"/>
                <a:gd name="T33" fmla="*/ 149 h 193"/>
                <a:gd name="T34" fmla="*/ 0 w 104"/>
                <a:gd name="T35" fmla="*/ 158 h 193"/>
                <a:gd name="T36" fmla="*/ 0 w 104"/>
                <a:gd name="T37" fmla="*/ 167 h 193"/>
                <a:gd name="T38" fmla="*/ 0 w 104"/>
                <a:gd name="T39" fmla="*/ 176 h 193"/>
                <a:gd name="T40" fmla="*/ 0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104" y="0"/>
                  </a:moveTo>
                  <a:lnTo>
                    <a:pt x="80" y="18"/>
                  </a:lnTo>
                  <a:lnTo>
                    <a:pt x="72" y="35"/>
                  </a:lnTo>
                  <a:lnTo>
                    <a:pt x="64" y="44"/>
                  </a:lnTo>
                  <a:lnTo>
                    <a:pt x="64" y="53"/>
                  </a:lnTo>
                  <a:lnTo>
                    <a:pt x="48" y="53"/>
                  </a:lnTo>
                  <a:lnTo>
                    <a:pt x="48" y="62"/>
                  </a:lnTo>
                  <a:lnTo>
                    <a:pt x="40" y="62"/>
                  </a:lnTo>
                  <a:lnTo>
                    <a:pt x="32" y="79"/>
                  </a:lnTo>
                  <a:lnTo>
                    <a:pt x="32" y="88"/>
                  </a:lnTo>
                  <a:lnTo>
                    <a:pt x="16" y="88"/>
                  </a:lnTo>
                  <a:lnTo>
                    <a:pt x="16" y="97"/>
                  </a:lnTo>
                  <a:lnTo>
                    <a:pt x="8" y="97"/>
                  </a:lnTo>
                  <a:lnTo>
                    <a:pt x="8" y="114"/>
                  </a:lnTo>
                  <a:lnTo>
                    <a:pt x="8" y="123"/>
                  </a:lnTo>
                  <a:lnTo>
                    <a:pt x="0" y="132"/>
                  </a:lnTo>
                  <a:lnTo>
                    <a:pt x="0" y="149"/>
                  </a:lnTo>
                  <a:lnTo>
                    <a:pt x="0" y="158"/>
                  </a:lnTo>
                  <a:lnTo>
                    <a:pt x="0" y="167"/>
                  </a:lnTo>
                  <a:lnTo>
                    <a:pt x="0" y="176"/>
                  </a:lnTo>
                  <a:lnTo>
                    <a:pt x="0"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80" name="Freeform 1174"/>
            <p:cNvSpPr>
              <a:spLocks/>
            </p:cNvSpPr>
            <p:nvPr/>
          </p:nvSpPr>
          <p:spPr bwMode="auto">
            <a:xfrm>
              <a:off x="2044" y="3305"/>
              <a:ext cx="16" cy="106"/>
            </a:xfrm>
            <a:custGeom>
              <a:avLst/>
              <a:gdLst>
                <a:gd name="T0" fmla="*/ 8 w 16"/>
                <a:gd name="T1" fmla="*/ 0 h 106"/>
                <a:gd name="T2" fmla="*/ 8 w 16"/>
                <a:gd name="T3" fmla="*/ 9 h 106"/>
                <a:gd name="T4" fmla="*/ 8 w 16"/>
                <a:gd name="T5" fmla="*/ 26 h 106"/>
                <a:gd name="T6" fmla="*/ 8 w 16"/>
                <a:gd name="T7" fmla="*/ 35 h 106"/>
                <a:gd name="T8" fmla="*/ 0 w 16"/>
                <a:gd name="T9" fmla="*/ 35 h 106"/>
                <a:gd name="T10" fmla="*/ 0 w 16"/>
                <a:gd name="T11" fmla="*/ 44 h 106"/>
                <a:gd name="T12" fmla="*/ 0 w 16"/>
                <a:gd name="T13" fmla="*/ 62 h 106"/>
                <a:gd name="T14" fmla="*/ 8 w 16"/>
                <a:gd name="T15" fmla="*/ 70 h 106"/>
                <a:gd name="T16" fmla="*/ 8 w 16"/>
                <a:gd name="T17" fmla="*/ 79 h 106"/>
                <a:gd name="T18" fmla="*/ 16 w 16"/>
                <a:gd name="T19" fmla="*/ 88 h 106"/>
                <a:gd name="T20" fmla="*/ 16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0" y="35"/>
                  </a:lnTo>
                  <a:lnTo>
                    <a:pt x="0" y="44"/>
                  </a:lnTo>
                  <a:lnTo>
                    <a:pt x="0" y="62"/>
                  </a:lnTo>
                  <a:lnTo>
                    <a:pt x="8" y="70"/>
                  </a:lnTo>
                  <a:lnTo>
                    <a:pt x="8" y="79"/>
                  </a:lnTo>
                  <a:lnTo>
                    <a:pt x="16" y="88"/>
                  </a:lnTo>
                  <a:lnTo>
                    <a:pt x="16"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81" name="Freeform 1175"/>
            <p:cNvSpPr>
              <a:spLocks/>
            </p:cNvSpPr>
            <p:nvPr/>
          </p:nvSpPr>
          <p:spPr bwMode="auto">
            <a:xfrm>
              <a:off x="2020" y="3375"/>
              <a:ext cx="8" cy="62"/>
            </a:xfrm>
            <a:custGeom>
              <a:avLst/>
              <a:gdLst>
                <a:gd name="T0" fmla="*/ 8 w 8"/>
                <a:gd name="T1" fmla="*/ 0 h 62"/>
                <a:gd name="T2" fmla="*/ 0 w 8"/>
                <a:gd name="T3" fmla="*/ 9 h 62"/>
                <a:gd name="T4" fmla="*/ 0 w 8"/>
                <a:gd name="T5" fmla="*/ 18 h 62"/>
                <a:gd name="T6" fmla="*/ 0 w 8"/>
                <a:gd name="T7" fmla="*/ 27 h 62"/>
                <a:gd name="T8" fmla="*/ 0 w 8"/>
                <a:gd name="T9" fmla="*/ 44 h 62"/>
                <a:gd name="T10" fmla="*/ 0 w 8"/>
                <a:gd name="T11" fmla="*/ 53 h 62"/>
                <a:gd name="T12" fmla="*/ 0 w 8"/>
                <a:gd name="T13" fmla="*/ 62 h 62"/>
                <a:gd name="T14" fmla="*/ 0 60000 65536"/>
                <a:gd name="T15" fmla="*/ 0 60000 65536"/>
                <a:gd name="T16" fmla="*/ 0 60000 65536"/>
                <a:gd name="T17" fmla="*/ 0 60000 65536"/>
                <a:gd name="T18" fmla="*/ 0 60000 65536"/>
                <a:gd name="T19" fmla="*/ 0 60000 65536"/>
                <a:gd name="T20" fmla="*/ 0 60000 65536"/>
                <a:gd name="T21" fmla="*/ 0 w 8"/>
                <a:gd name="T22" fmla="*/ 0 h 62"/>
                <a:gd name="T23" fmla="*/ 8 w 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62">
                  <a:moveTo>
                    <a:pt x="8" y="0"/>
                  </a:moveTo>
                  <a:lnTo>
                    <a:pt x="0" y="9"/>
                  </a:lnTo>
                  <a:lnTo>
                    <a:pt x="0" y="18"/>
                  </a:lnTo>
                  <a:lnTo>
                    <a:pt x="0" y="27"/>
                  </a:lnTo>
                  <a:lnTo>
                    <a:pt x="0" y="44"/>
                  </a:lnTo>
                  <a:lnTo>
                    <a:pt x="0" y="53"/>
                  </a:lnTo>
                  <a:lnTo>
                    <a:pt x="0"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82" name="Freeform 1176"/>
            <p:cNvSpPr>
              <a:spLocks/>
            </p:cNvSpPr>
            <p:nvPr/>
          </p:nvSpPr>
          <p:spPr bwMode="auto">
            <a:xfrm>
              <a:off x="2060" y="3340"/>
              <a:ext cx="40" cy="79"/>
            </a:xfrm>
            <a:custGeom>
              <a:avLst/>
              <a:gdLst>
                <a:gd name="T0" fmla="*/ 8 w 40"/>
                <a:gd name="T1" fmla="*/ 0 h 79"/>
                <a:gd name="T2" fmla="*/ 0 w 40"/>
                <a:gd name="T3" fmla="*/ 9 h 79"/>
                <a:gd name="T4" fmla="*/ 8 w 40"/>
                <a:gd name="T5" fmla="*/ 18 h 79"/>
                <a:gd name="T6" fmla="*/ 8 w 40"/>
                <a:gd name="T7" fmla="*/ 35 h 79"/>
                <a:gd name="T8" fmla="*/ 24 w 40"/>
                <a:gd name="T9" fmla="*/ 35 h 79"/>
                <a:gd name="T10" fmla="*/ 32 w 40"/>
                <a:gd name="T11" fmla="*/ 44 h 79"/>
                <a:gd name="T12" fmla="*/ 40 w 40"/>
                <a:gd name="T13" fmla="*/ 53 h 79"/>
                <a:gd name="T14" fmla="*/ 40 w 40"/>
                <a:gd name="T15" fmla="*/ 62 h 79"/>
                <a:gd name="T16" fmla="*/ 4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8" y="0"/>
                  </a:moveTo>
                  <a:lnTo>
                    <a:pt x="0" y="9"/>
                  </a:lnTo>
                  <a:lnTo>
                    <a:pt x="8" y="18"/>
                  </a:lnTo>
                  <a:lnTo>
                    <a:pt x="8" y="35"/>
                  </a:lnTo>
                  <a:lnTo>
                    <a:pt x="24" y="35"/>
                  </a:lnTo>
                  <a:lnTo>
                    <a:pt x="32" y="44"/>
                  </a:lnTo>
                  <a:lnTo>
                    <a:pt x="40" y="53"/>
                  </a:lnTo>
                  <a:lnTo>
                    <a:pt x="40" y="62"/>
                  </a:lnTo>
                  <a:lnTo>
                    <a:pt x="4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83" name="Freeform 1177"/>
            <p:cNvSpPr>
              <a:spLocks/>
            </p:cNvSpPr>
            <p:nvPr/>
          </p:nvSpPr>
          <p:spPr bwMode="auto">
            <a:xfrm>
              <a:off x="2060" y="3288"/>
              <a:ext cx="64" cy="70"/>
            </a:xfrm>
            <a:custGeom>
              <a:avLst/>
              <a:gdLst>
                <a:gd name="T0" fmla="*/ 0 w 64"/>
                <a:gd name="T1" fmla="*/ 0 h 70"/>
                <a:gd name="T2" fmla="*/ 8 w 64"/>
                <a:gd name="T3" fmla="*/ 0 h 70"/>
                <a:gd name="T4" fmla="*/ 24 w 64"/>
                <a:gd name="T5" fmla="*/ 0 h 70"/>
                <a:gd name="T6" fmla="*/ 32 w 64"/>
                <a:gd name="T7" fmla="*/ 17 h 70"/>
                <a:gd name="T8" fmla="*/ 40 w 64"/>
                <a:gd name="T9" fmla="*/ 17 h 70"/>
                <a:gd name="T10" fmla="*/ 40 w 64"/>
                <a:gd name="T11" fmla="*/ 26 h 70"/>
                <a:gd name="T12" fmla="*/ 56 w 64"/>
                <a:gd name="T13" fmla="*/ 26 h 70"/>
                <a:gd name="T14" fmla="*/ 56 w 64"/>
                <a:gd name="T15" fmla="*/ 35 h 70"/>
                <a:gd name="T16" fmla="*/ 56 w 64"/>
                <a:gd name="T17" fmla="*/ 52 h 70"/>
                <a:gd name="T18" fmla="*/ 64 w 64"/>
                <a:gd name="T19" fmla="*/ 61 h 70"/>
                <a:gd name="T20" fmla="*/ 64 w 64"/>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70"/>
                <a:gd name="T35" fmla="*/ 64 w 64"/>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70">
                  <a:moveTo>
                    <a:pt x="0" y="0"/>
                  </a:moveTo>
                  <a:lnTo>
                    <a:pt x="8" y="0"/>
                  </a:lnTo>
                  <a:lnTo>
                    <a:pt x="24" y="0"/>
                  </a:lnTo>
                  <a:lnTo>
                    <a:pt x="32" y="17"/>
                  </a:lnTo>
                  <a:lnTo>
                    <a:pt x="40" y="17"/>
                  </a:lnTo>
                  <a:lnTo>
                    <a:pt x="40" y="26"/>
                  </a:lnTo>
                  <a:lnTo>
                    <a:pt x="56" y="26"/>
                  </a:lnTo>
                  <a:lnTo>
                    <a:pt x="56" y="35"/>
                  </a:lnTo>
                  <a:lnTo>
                    <a:pt x="56" y="52"/>
                  </a:lnTo>
                  <a:lnTo>
                    <a:pt x="64" y="61"/>
                  </a:lnTo>
                  <a:lnTo>
                    <a:pt x="64"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84" name="Freeform 1178"/>
            <p:cNvSpPr>
              <a:spLocks/>
            </p:cNvSpPr>
            <p:nvPr/>
          </p:nvSpPr>
          <p:spPr bwMode="auto">
            <a:xfrm>
              <a:off x="1788" y="3331"/>
              <a:ext cx="72" cy="80"/>
            </a:xfrm>
            <a:custGeom>
              <a:avLst/>
              <a:gdLst>
                <a:gd name="T0" fmla="*/ 72 w 72"/>
                <a:gd name="T1" fmla="*/ 0 h 80"/>
                <a:gd name="T2" fmla="*/ 72 w 72"/>
                <a:gd name="T3" fmla="*/ 9 h 80"/>
                <a:gd name="T4" fmla="*/ 64 w 72"/>
                <a:gd name="T5" fmla="*/ 9 h 80"/>
                <a:gd name="T6" fmla="*/ 56 w 72"/>
                <a:gd name="T7" fmla="*/ 9 h 80"/>
                <a:gd name="T8" fmla="*/ 40 w 72"/>
                <a:gd name="T9" fmla="*/ 18 h 80"/>
                <a:gd name="T10" fmla="*/ 32 w 72"/>
                <a:gd name="T11" fmla="*/ 36 h 80"/>
                <a:gd name="T12" fmla="*/ 24 w 72"/>
                <a:gd name="T13" fmla="*/ 44 h 80"/>
                <a:gd name="T14" fmla="*/ 8 w 72"/>
                <a:gd name="T15" fmla="*/ 53 h 80"/>
                <a:gd name="T16" fmla="*/ 8 w 72"/>
                <a:gd name="T17" fmla="*/ 62 h 80"/>
                <a:gd name="T18" fmla="*/ 8 w 72"/>
                <a:gd name="T19" fmla="*/ 80 h 80"/>
                <a:gd name="T20" fmla="*/ 0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72" y="0"/>
                  </a:moveTo>
                  <a:lnTo>
                    <a:pt x="72" y="9"/>
                  </a:lnTo>
                  <a:lnTo>
                    <a:pt x="64" y="9"/>
                  </a:lnTo>
                  <a:lnTo>
                    <a:pt x="56" y="9"/>
                  </a:lnTo>
                  <a:lnTo>
                    <a:pt x="40" y="18"/>
                  </a:lnTo>
                  <a:lnTo>
                    <a:pt x="32" y="36"/>
                  </a:lnTo>
                  <a:lnTo>
                    <a:pt x="24" y="44"/>
                  </a:lnTo>
                  <a:lnTo>
                    <a:pt x="8" y="53"/>
                  </a:lnTo>
                  <a:lnTo>
                    <a:pt x="8" y="62"/>
                  </a:lnTo>
                  <a:lnTo>
                    <a:pt x="8" y="80"/>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85" name="Freeform 1179"/>
            <p:cNvSpPr>
              <a:spLocks/>
            </p:cNvSpPr>
            <p:nvPr/>
          </p:nvSpPr>
          <p:spPr bwMode="auto">
            <a:xfrm>
              <a:off x="1860" y="3323"/>
              <a:ext cx="40" cy="105"/>
            </a:xfrm>
            <a:custGeom>
              <a:avLst/>
              <a:gdLst>
                <a:gd name="T0" fmla="*/ 0 w 40"/>
                <a:gd name="T1" fmla="*/ 0 h 105"/>
                <a:gd name="T2" fmla="*/ 8 w 40"/>
                <a:gd name="T3" fmla="*/ 17 h 105"/>
                <a:gd name="T4" fmla="*/ 8 w 40"/>
                <a:gd name="T5" fmla="*/ 26 h 105"/>
                <a:gd name="T6" fmla="*/ 8 w 40"/>
                <a:gd name="T7" fmla="*/ 35 h 105"/>
                <a:gd name="T8" fmla="*/ 24 w 40"/>
                <a:gd name="T9" fmla="*/ 35 h 105"/>
                <a:gd name="T10" fmla="*/ 24 w 40"/>
                <a:gd name="T11" fmla="*/ 52 h 105"/>
                <a:gd name="T12" fmla="*/ 32 w 40"/>
                <a:gd name="T13" fmla="*/ 61 h 105"/>
                <a:gd name="T14" fmla="*/ 40 w 40"/>
                <a:gd name="T15" fmla="*/ 70 h 105"/>
                <a:gd name="T16" fmla="*/ 40 w 40"/>
                <a:gd name="T17" fmla="*/ 79 h 105"/>
                <a:gd name="T18" fmla="*/ 40 w 40"/>
                <a:gd name="T19" fmla="*/ 96 h 105"/>
                <a:gd name="T20" fmla="*/ 4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0" y="0"/>
                  </a:moveTo>
                  <a:lnTo>
                    <a:pt x="8" y="17"/>
                  </a:lnTo>
                  <a:lnTo>
                    <a:pt x="8" y="26"/>
                  </a:lnTo>
                  <a:lnTo>
                    <a:pt x="8" y="35"/>
                  </a:lnTo>
                  <a:lnTo>
                    <a:pt x="24" y="35"/>
                  </a:lnTo>
                  <a:lnTo>
                    <a:pt x="24" y="52"/>
                  </a:lnTo>
                  <a:lnTo>
                    <a:pt x="32" y="61"/>
                  </a:lnTo>
                  <a:lnTo>
                    <a:pt x="40" y="70"/>
                  </a:lnTo>
                  <a:lnTo>
                    <a:pt x="40" y="79"/>
                  </a:lnTo>
                  <a:lnTo>
                    <a:pt x="40" y="96"/>
                  </a:lnTo>
                  <a:lnTo>
                    <a:pt x="4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86" name="Freeform 1180"/>
            <p:cNvSpPr>
              <a:spLocks/>
            </p:cNvSpPr>
            <p:nvPr/>
          </p:nvSpPr>
          <p:spPr bwMode="auto">
            <a:xfrm>
              <a:off x="1796" y="3411"/>
              <a:ext cx="48" cy="70"/>
            </a:xfrm>
            <a:custGeom>
              <a:avLst/>
              <a:gdLst>
                <a:gd name="T0" fmla="*/ 48 w 48"/>
                <a:gd name="T1" fmla="*/ 0 h 70"/>
                <a:gd name="T2" fmla="*/ 48 w 48"/>
                <a:gd name="T3" fmla="*/ 8 h 70"/>
                <a:gd name="T4" fmla="*/ 32 w 48"/>
                <a:gd name="T5" fmla="*/ 8 h 70"/>
                <a:gd name="T6" fmla="*/ 24 w 48"/>
                <a:gd name="T7" fmla="*/ 17 h 70"/>
                <a:gd name="T8" fmla="*/ 16 w 48"/>
                <a:gd name="T9" fmla="*/ 17 h 70"/>
                <a:gd name="T10" fmla="*/ 16 w 48"/>
                <a:gd name="T11" fmla="*/ 35 h 70"/>
                <a:gd name="T12" fmla="*/ 0 w 48"/>
                <a:gd name="T13" fmla="*/ 44 h 70"/>
                <a:gd name="T14" fmla="*/ 0 w 48"/>
                <a:gd name="T15" fmla="*/ 52 h 70"/>
                <a:gd name="T16" fmla="*/ 0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48" y="0"/>
                  </a:moveTo>
                  <a:lnTo>
                    <a:pt x="48" y="8"/>
                  </a:lnTo>
                  <a:lnTo>
                    <a:pt x="32" y="8"/>
                  </a:lnTo>
                  <a:lnTo>
                    <a:pt x="24" y="17"/>
                  </a:lnTo>
                  <a:lnTo>
                    <a:pt x="16" y="17"/>
                  </a:lnTo>
                  <a:lnTo>
                    <a:pt x="16" y="35"/>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87" name="Freeform 1181"/>
            <p:cNvSpPr>
              <a:spLocks/>
            </p:cNvSpPr>
            <p:nvPr/>
          </p:nvSpPr>
          <p:spPr bwMode="auto">
            <a:xfrm>
              <a:off x="1908" y="3419"/>
              <a:ext cx="24" cy="71"/>
            </a:xfrm>
            <a:custGeom>
              <a:avLst/>
              <a:gdLst>
                <a:gd name="T0" fmla="*/ 24 w 24"/>
                <a:gd name="T1" fmla="*/ 0 h 71"/>
                <a:gd name="T2" fmla="*/ 24 w 24"/>
                <a:gd name="T3" fmla="*/ 9 h 71"/>
                <a:gd name="T4" fmla="*/ 16 w 24"/>
                <a:gd name="T5" fmla="*/ 27 h 71"/>
                <a:gd name="T6" fmla="*/ 8 w 24"/>
                <a:gd name="T7" fmla="*/ 36 h 71"/>
                <a:gd name="T8" fmla="*/ 8 w 24"/>
                <a:gd name="T9" fmla="*/ 44 h 71"/>
                <a:gd name="T10" fmla="*/ 8 w 24"/>
                <a:gd name="T11" fmla="*/ 62 h 71"/>
                <a:gd name="T12" fmla="*/ 0 w 24"/>
                <a:gd name="T13" fmla="*/ 62 h 71"/>
                <a:gd name="T14" fmla="*/ 0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24" y="0"/>
                  </a:moveTo>
                  <a:lnTo>
                    <a:pt x="24" y="9"/>
                  </a:lnTo>
                  <a:lnTo>
                    <a:pt x="16" y="27"/>
                  </a:lnTo>
                  <a:lnTo>
                    <a:pt x="8" y="36"/>
                  </a:lnTo>
                  <a:lnTo>
                    <a:pt x="8" y="44"/>
                  </a:lnTo>
                  <a:lnTo>
                    <a:pt x="8" y="62"/>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88" name="Freeform 1182"/>
            <p:cNvSpPr>
              <a:spLocks/>
            </p:cNvSpPr>
            <p:nvPr/>
          </p:nvSpPr>
          <p:spPr bwMode="auto">
            <a:xfrm>
              <a:off x="2012" y="3419"/>
              <a:ext cx="48" cy="71"/>
            </a:xfrm>
            <a:custGeom>
              <a:avLst/>
              <a:gdLst>
                <a:gd name="T0" fmla="*/ 0 w 48"/>
                <a:gd name="T1" fmla="*/ 0 h 71"/>
                <a:gd name="T2" fmla="*/ 8 w 48"/>
                <a:gd name="T3" fmla="*/ 9 h 71"/>
                <a:gd name="T4" fmla="*/ 16 w 48"/>
                <a:gd name="T5" fmla="*/ 27 h 71"/>
                <a:gd name="T6" fmla="*/ 32 w 48"/>
                <a:gd name="T7" fmla="*/ 36 h 71"/>
                <a:gd name="T8" fmla="*/ 40 w 48"/>
                <a:gd name="T9" fmla="*/ 44 h 71"/>
                <a:gd name="T10" fmla="*/ 48 w 48"/>
                <a:gd name="T11" fmla="*/ 44 h 71"/>
                <a:gd name="T12" fmla="*/ 48 w 48"/>
                <a:gd name="T13" fmla="*/ 62 h 71"/>
                <a:gd name="T14" fmla="*/ 48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0" y="0"/>
                  </a:moveTo>
                  <a:lnTo>
                    <a:pt x="8" y="9"/>
                  </a:lnTo>
                  <a:lnTo>
                    <a:pt x="16" y="27"/>
                  </a:lnTo>
                  <a:lnTo>
                    <a:pt x="32" y="36"/>
                  </a:lnTo>
                  <a:lnTo>
                    <a:pt x="40" y="44"/>
                  </a:lnTo>
                  <a:lnTo>
                    <a:pt x="48" y="44"/>
                  </a:lnTo>
                  <a:lnTo>
                    <a:pt x="48" y="62"/>
                  </a:lnTo>
                  <a:lnTo>
                    <a:pt x="48"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89" name="Freeform 1183"/>
            <p:cNvSpPr>
              <a:spLocks/>
            </p:cNvSpPr>
            <p:nvPr/>
          </p:nvSpPr>
          <p:spPr bwMode="auto">
            <a:xfrm>
              <a:off x="1980" y="3367"/>
              <a:ext cx="72" cy="123"/>
            </a:xfrm>
            <a:custGeom>
              <a:avLst/>
              <a:gdLst>
                <a:gd name="T0" fmla="*/ 64 w 72"/>
                <a:gd name="T1" fmla="*/ 0 h 123"/>
                <a:gd name="T2" fmla="*/ 72 w 72"/>
                <a:gd name="T3" fmla="*/ 8 h 123"/>
                <a:gd name="T4" fmla="*/ 64 w 72"/>
                <a:gd name="T5" fmla="*/ 17 h 123"/>
                <a:gd name="T6" fmla="*/ 64 w 72"/>
                <a:gd name="T7" fmla="*/ 26 h 123"/>
                <a:gd name="T8" fmla="*/ 48 w 72"/>
                <a:gd name="T9" fmla="*/ 44 h 123"/>
                <a:gd name="T10" fmla="*/ 40 w 72"/>
                <a:gd name="T11" fmla="*/ 52 h 123"/>
                <a:gd name="T12" fmla="*/ 32 w 72"/>
                <a:gd name="T13" fmla="*/ 61 h 123"/>
                <a:gd name="T14" fmla="*/ 16 w 72"/>
                <a:gd name="T15" fmla="*/ 79 h 123"/>
                <a:gd name="T16" fmla="*/ 8 w 72"/>
                <a:gd name="T17" fmla="*/ 88 h 123"/>
                <a:gd name="T18" fmla="*/ 0 w 72"/>
                <a:gd name="T19" fmla="*/ 96 h 123"/>
                <a:gd name="T20" fmla="*/ 0 w 72"/>
                <a:gd name="T21" fmla="*/ 114 h 123"/>
                <a:gd name="T22" fmla="*/ 0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64" y="0"/>
                  </a:moveTo>
                  <a:lnTo>
                    <a:pt x="72" y="8"/>
                  </a:lnTo>
                  <a:lnTo>
                    <a:pt x="64" y="17"/>
                  </a:lnTo>
                  <a:lnTo>
                    <a:pt x="64" y="26"/>
                  </a:lnTo>
                  <a:lnTo>
                    <a:pt x="48" y="44"/>
                  </a:lnTo>
                  <a:lnTo>
                    <a:pt x="40" y="52"/>
                  </a:lnTo>
                  <a:lnTo>
                    <a:pt x="32" y="61"/>
                  </a:lnTo>
                  <a:lnTo>
                    <a:pt x="16" y="79"/>
                  </a:lnTo>
                  <a:lnTo>
                    <a:pt x="8" y="88"/>
                  </a:lnTo>
                  <a:lnTo>
                    <a:pt x="0" y="96"/>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90" name="Freeform 1184"/>
            <p:cNvSpPr>
              <a:spLocks/>
            </p:cNvSpPr>
            <p:nvPr/>
          </p:nvSpPr>
          <p:spPr bwMode="auto">
            <a:xfrm>
              <a:off x="2092" y="3331"/>
              <a:ext cx="16" cy="115"/>
            </a:xfrm>
            <a:custGeom>
              <a:avLst/>
              <a:gdLst>
                <a:gd name="T0" fmla="*/ 16 w 16"/>
                <a:gd name="T1" fmla="*/ 0 h 115"/>
                <a:gd name="T2" fmla="*/ 0 w 16"/>
                <a:gd name="T3" fmla="*/ 18 h 115"/>
                <a:gd name="T4" fmla="*/ 0 w 16"/>
                <a:gd name="T5" fmla="*/ 36 h 115"/>
                <a:gd name="T6" fmla="*/ 0 w 16"/>
                <a:gd name="T7" fmla="*/ 44 h 115"/>
                <a:gd name="T8" fmla="*/ 0 w 16"/>
                <a:gd name="T9" fmla="*/ 53 h 115"/>
                <a:gd name="T10" fmla="*/ 16 w 16"/>
                <a:gd name="T11" fmla="*/ 62 h 115"/>
                <a:gd name="T12" fmla="*/ 16 w 16"/>
                <a:gd name="T13" fmla="*/ 80 h 115"/>
                <a:gd name="T14" fmla="*/ 16 w 16"/>
                <a:gd name="T15" fmla="*/ 88 h 115"/>
                <a:gd name="T16" fmla="*/ 16 w 16"/>
                <a:gd name="T17" fmla="*/ 97 h 115"/>
                <a:gd name="T18" fmla="*/ 16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16" y="0"/>
                  </a:moveTo>
                  <a:lnTo>
                    <a:pt x="0" y="18"/>
                  </a:lnTo>
                  <a:lnTo>
                    <a:pt x="0" y="36"/>
                  </a:lnTo>
                  <a:lnTo>
                    <a:pt x="0" y="44"/>
                  </a:lnTo>
                  <a:lnTo>
                    <a:pt x="0" y="53"/>
                  </a:lnTo>
                  <a:lnTo>
                    <a:pt x="16" y="62"/>
                  </a:lnTo>
                  <a:lnTo>
                    <a:pt x="16" y="80"/>
                  </a:lnTo>
                  <a:lnTo>
                    <a:pt x="16" y="88"/>
                  </a:lnTo>
                  <a:lnTo>
                    <a:pt x="16" y="97"/>
                  </a:lnTo>
                  <a:lnTo>
                    <a:pt x="1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91" name="Freeform 1185"/>
            <p:cNvSpPr>
              <a:spLocks/>
            </p:cNvSpPr>
            <p:nvPr/>
          </p:nvSpPr>
          <p:spPr bwMode="auto">
            <a:xfrm>
              <a:off x="2076" y="3393"/>
              <a:ext cx="8" cy="97"/>
            </a:xfrm>
            <a:custGeom>
              <a:avLst/>
              <a:gdLst>
                <a:gd name="T0" fmla="*/ 8 w 8"/>
                <a:gd name="T1" fmla="*/ 0 h 97"/>
                <a:gd name="T2" fmla="*/ 8 w 8"/>
                <a:gd name="T3" fmla="*/ 18 h 97"/>
                <a:gd name="T4" fmla="*/ 0 w 8"/>
                <a:gd name="T5" fmla="*/ 26 h 97"/>
                <a:gd name="T6" fmla="*/ 0 w 8"/>
                <a:gd name="T7" fmla="*/ 35 h 97"/>
                <a:gd name="T8" fmla="*/ 0 w 8"/>
                <a:gd name="T9" fmla="*/ 53 h 97"/>
                <a:gd name="T10" fmla="*/ 0 w 8"/>
                <a:gd name="T11" fmla="*/ 62 h 97"/>
                <a:gd name="T12" fmla="*/ 0 w 8"/>
                <a:gd name="T13" fmla="*/ 70 h 97"/>
                <a:gd name="T14" fmla="*/ 0 w 8"/>
                <a:gd name="T15" fmla="*/ 88 h 97"/>
                <a:gd name="T16" fmla="*/ 8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8" y="0"/>
                  </a:moveTo>
                  <a:lnTo>
                    <a:pt x="8" y="18"/>
                  </a:lnTo>
                  <a:lnTo>
                    <a:pt x="0" y="26"/>
                  </a:lnTo>
                  <a:lnTo>
                    <a:pt x="0" y="35"/>
                  </a:lnTo>
                  <a:lnTo>
                    <a:pt x="0" y="53"/>
                  </a:lnTo>
                  <a:lnTo>
                    <a:pt x="0" y="62"/>
                  </a:lnTo>
                  <a:lnTo>
                    <a:pt x="0" y="70"/>
                  </a:lnTo>
                  <a:lnTo>
                    <a:pt x="0" y="88"/>
                  </a:lnTo>
                  <a:lnTo>
                    <a:pt x="8"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92" name="Freeform 1186"/>
            <p:cNvSpPr>
              <a:spLocks/>
            </p:cNvSpPr>
            <p:nvPr/>
          </p:nvSpPr>
          <p:spPr bwMode="auto">
            <a:xfrm>
              <a:off x="2108" y="3411"/>
              <a:ext cx="40" cy="70"/>
            </a:xfrm>
            <a:custGeom>
              <a:avLst/>
              <a:gdLst>
                <a:gd name="T0" fmla="*/ 0 w 40"/>
                <a:gd name="T1" fmla="*/ 0 h 70"/>
                <a:gd name="T2" fmla="*/ 8 w 40"/>
                <a:gd name="T3" fmla="*/ 8 h 70"/>
                <a:gd name="T4" fmla="*/ 8 w 40"/>
                <a:gd name="T5" fmla="*/ 17 h 70"/>
                <a:gd name="T6" fmla="*/ 16 w 40"/>
                <a:gd name="T7" fmla="*/ 35 h 70"/>
                <a:gd name="T8" fmla="*/ 24 w 40"/>
                <a:gd name="T9" fmla="*/ 35 h 70"/>
                <a:gd name="T10" fmla="*/ 24 w 40"/>
                <a:gd name="T11" fmla="*/ 44 h 70"/>
                <a:gd name="T12" fmla="*/ 40 w 40"/>
                <a:gd name="T13" fmla="*/ 44 h 70"/>
                <a:gd name="T14" fmla="*/ 40 w 40"/>
                <a:gd name="T15" fmla="*/ 52 h 70"/>
                <a:gd name="T16" fmla="*/ 4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0" y="0"/>
                  </a:moveTo>
                  <a:lnTo>
                    <a:pt x="8" y="8"/>
                  </a:lnTo>
                  <a:lnTo>
                    <a:pt x="8" y="17"/>
                  </a:lnTo>
                  <a:lnTo>
                    <a:pt x="16" y="35"/>
                  </a:lnTo>
                  <a:lnTo>
                    <a:pt x="24" y="35"/>
                  </a:lnTo>
                  <a:lnTo>
                    <a:pt x="24" y="44"/>
                  </a:lnTo>
                  <a:lnTo>
                    <a:pt x="40" y="44"/>
                  </a:lnTo>
                  <a:lnTo>
                    <a:pt x="40" y="52"/>
                  </a:lnTo>
                  <a:lnTo>
                    <a:pt x="4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93" name="Freeform 1187"/>
            <p:cNvSpPr>
              <a:spLocks/>
            </p:cNvSpPr>
            <p:nvPr/>
          </p:nvSpPr>
          <p:spPr bwMode="auto">
            <a:xfrm>
              <a:off x="1924" y="3419"/>
              <a:ext cx="56" cy="115"/>
            </a:xfrm>
            <a:custGeom>
              <a:avLst/>
              <a:gdLst>
                <a:gd name="T0" fmla="*/ 56 w 56"/>
                <a:gd name="T1" fmla="*/ 0 h 115"/>
                <a:gd name="T2" fmla="*/ 32 w 56"/>
                <a:gd name="T3" fmla="*/ 27 h 115"/>
                <a:gd name="T4" fmla="*/ 24 w 56"/>
                <a:gd name="T5" fmla="*/ 36 h 115"/>
                <a:gd name="T6" fmla="*/ 24 w 56"/>
                <a:gd name="T7" fmla="*/ 44 h 115"/>
                <a:gd name="T8" fmla="*/ 24 w 56"/>
                <a:gd name="T9" fmla="*/ 62 h 115"/>
                <a:gd name="T10" fmla="*/ 8 w 56"/>
                <a:gd name="T11" fmla="*/ 71 h 115"/>
                <a:gd name="T12" fmla="*/ 8 w 56"/>
                <a:gd name="T13" fmla="*/ 79 h 115"/>
                <a:gd name="T14" fmla="*/ 8 w 56"/>
                <a:gd name="T15" fmla="*/ 88 h 115"/>
                <a:gd name="T16" fmla="*/ 0 w 56"/>
                <a:gd name="T17" fmla="*/ 106 h 115"/>
                <a:gd name="T18" fmla="*/ 0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56" y="0"/>
                  </a:moveTo>
                  <a:lnTo>
                    <a:pt x="32" y="27"/>
                  </a:lnTo>
                  <a:lnTo>
                    <a:pt x="24" y="36"/>
                  </a:lnTo>
                  <a:lnTo>
                    <a:pt x="24" y="44"/>
                  </a:lnTo>
                  <a:lnTo>
                    <a:pt x="24" y="62"/>
                  </a:lnTo>
                  <a:lnTo>
                    <a:pt x="8" y="71"/>
                  </a:lnTo>
                  <a:lnTo>
                    <a:pt x="8" y="79"/>
                  </a:lnTo>
                  <a:lnTo>
                    <a:pt x="8" y="88"/>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94" name="Freeform 1188"/>
            <p:cNvSpPr>
              <a:spLocks/>
            </p:cNvSpPr>
            <p:nvPr/>
          </p:nvSpPr>
          <p:spPr bwMode="auto">
            <a:xfrm>
              <a:off x="1796" y="3455"/>
              <a:ext cx="48" cy="79"/>
            </a:xfrm>
            <a:custGeom>
              <a:avLst/>
              <a:gdLst>
                <a:gd name="T0" fmla="*/ 0 w 48"/>
                <a:gd name="T1" fmla="*/ 0 h 79"/>
                <a:gd name="T2" fmla="*/ 16 w 48"/>
                <a:gd name="T3" fmla="*/ 8 h 79"/>
                <a:gd name="T4" fmla="*/ 24 w 48"/>
                <a:gd name="T5" fmla="*/ 26 h 79"/>
                <a:gd name="T6" fmla="*/ 32 w 48"/>
                <a:gd name="T7" fmla="*/ 35 h 79"/>
                <a:gd name="T8" fmla="*/ 48 w 48"/>
                <a:gd name="T9" fmla="*/ 35 h 79"/>
                <a:gd name="T10" fmla="*/ 48 w 48"/>
                <a:gd name="T11" fmla="*/ 43 h 79"/>
                <a:gd name="T12" fmla="*/ 48 w 48"/>
                <a:gd name="T13" fmla="*/ 52 h 79"/>
                <a:gd name="T14" fmla="*/ 48 w 48"/>
                <a:gd name="T15" fmla="*/ 70 h 79"/>
                <a:gd name="T16" fmla="*/ 48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0" y="0"/>
                  </a:moveTo>
                  <a:lnTo>
                    <a:pt x="16" y="8"/>
                  </a:lnTo>
                  <a:lnTo>
                    <a:pt x="24" y="26"/>
                  </a:lnTo>
                  <a:lnTo>
                    <a:pt x="32" y="35"/>
                  </a:lnTo>
                  <a:lnTo>
                    <a:pt x="48" y="35"/>
                  </a:lnTo>
                  <a:lnTo>
                    <a:pt x="48" y="43"/>
                  </a:lnTo>
                  <a:lnTo>
                    <a:pt x="48" y="52"/>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95" name="Freeform 1189"/>
            <p:cNvSpPr>
              <a:spLocks/>
            </p:cNvSpPr>
            <p:nvPr/>
          </p:nvSpPr>
          <p:spPr bwMode="auto">
            <a:xfrm>
              <a:off x="1948" y="3481"/>
              <a:ext cx="48" cy="79"/>
            </a:xfrm>
            <a:custGeom>
              <a:avLst/>
              <a:gdLst>
                <a:gd name="T0" fmla="*/ 0 w 48"/>
                <a:gd name="T1" fmla="*/ 0 h 79"/>
                <a:gd name="T2" fmla="*/ 0 w 48"/>
                <a:gd name="T3" fmla="*/ 9 h 79"/>
                <a:gd name="T4" fmla="*/ 8 w 48"/>
                <a:gd name="T5" fmla="*/ 9 h 79"/>
                <a:gd name="T6" fmla="*/ 8 w 48"/>
                <a:gd name="T7" fmla="*/ 17 h 79"/>
                <a:gd name="T8" fmla="*/ 16 w 48"/>
                <a:gd name="T9" fmla="*/ 17 h 79"/>
                <a:gd name="T10" fmla="*/ 16 w 48"/>
                <a:gd name="T11" fmla="*/ 26 h 79"/>
                <a:gd name="T12" fmla="*/ 32 w 48"/>
                <a:gd name="T13" fmla="*/ 26 h 79"/>
                <a:gd name="T14" fmla="*/ 32 w 48"/>
                <a:gd name="T15" fmla="*/ 44 h 79"/>
                <a:gd name="T16" fmla="*/ 40 w 48"/>
                <a:gd name="T17" fmla="*/ 44 h 79"/>
                <a:gd name="T18" fmla="*/ 40 w 48"/>
                <a:gd name="T19" fmla="*/ 53 h 79"/>
                <a:gd name="T20" fmla="*/ 48 w 48"/>
                <a:gd name="T21" fmla="*/ 61 h 79"/>
                <a:gd name="T22" fmla="*/ 40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0" y="0"/>
                  </a:moveTo>
                  <a:lnTo>
                    <a:pt x="0" y="9"/>
                  </a:lnTo>
                  <a:lnTo>
                    <a:pt x="8" y="9"/>
                  </a:lnTo>
                  <a:lnTo>
                    <a:pt x="8" y="17"/>
                  </a:lnTo>
                  <a:lnTo>
                    <a:pt x="16" y="17"/>
                  </a:lnTo>
                  <a:lnTo>
                    <a:pt x="16" y="26"/>
                  </a:lnTo>
                  <a:lnTo>
                    <a:pt x="32" y="26"/>
                  </a:lnTo>
                  <a:lnTo>
                    <a:pt x="32" y="44"/>
                  </a:lnTo>
                  <a:lnTo>
                    <a:pt x="40" y="44"/>
                  </a:lnTo>
                  <a:lnTo>
                    <a:pt x="40" y="53"/>
                  </a:lnTo>
                  <a:lnTo>
                    <a:pt x="48" y="61"/>
                  </a:lnTo>
                  <a:lnTo>
                    <a:pt x="4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96" name="Freeform 1190"/>
            <p:cNvSpPr>
              <a:spLocks/>
            </p:cNvSpPr>
            <p:nvPr/>
          </p:nvSpPr>
          <p:spPr bwMode="auto">
            <a:xfrm>
              <a:off x="2028" y="3455"/>
              <a:ext cx="16" cy="114"/>
            </a:xfrm>
            <a:custGeom>
              <a:avLst/>
              <a:gdLst>
                <a:gd name="T0" fmla="*/ 16 w 16"/>
                <a:gd name="T1" fmla="*/ 0 h 114"/>
                <a:gd name="T2" fmla="*/ 16 w 16"/>
                <a:gd name="T3" fmla="*/ 26 h 114"/>
                <a:gd name="T4" fmla="*/ 16 w 16"/>
                <a:gd name="T5" fmla="*/ 35 h 114"/>
                <a:gd name="T6" fmla="*/ 16 w 16"/>
                <a:gd name="T7" fmla="*/ 43 h 114"/>
                <a:gd name="T8" fmla="*/ 16 w 16"/>
                <a:gd name="T9" fmla="*/ 52 h 114"/>
                <a:gd name="T10" fmla="*/ 16 w 16"/>
                <a:gd name="T11" fmla="*/ 70 h 114"/>
                <a:gd name="T12" fmla="*/ 0 w 16"/>
                <a:gd name="T13" fmla="*/ 79 h 114"/>
                <a:gd name="T14" fmla="*/ 0 w 16"/>
                <a:gd name="T15" fmla="*/ 87 h 114"/>
                <a:gd name="T16" fmla="*/ 0 w 16"/>
                <a:gd name="T17" fmla="*/ 105 h 114"/>
                <a:gd name="T18" fmla="*/ 0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16" y="0"/>
                  </a:moveTo>
                  <a:lnTo>
                    <a:pt x="16" y="26"/>
                  </a:lnTo>
                  <a:lnTo>
                    <a:pt x="16" y="35"/>
                  </a:lnTo>
                  <a:lnTo>
                    <a:pt x="16" y="43"/>
                  </a:lnTo>
                  <a:lnTo>
                    <a:pt x="16" y="52"/>
                  </a:lnTo>
                  <a:lnTo>
                    <a:pt x="16" y="70"/>
                  </a:lnTo>
                  <a:lnTo>
                    <a:pt x="0" y="79"/>
                  </a:lnTo>
                  <a:lnTo>
                    <a:pt x="0" y="87"/>
                  </a:lnTo>
                  <a:lnTo>
                    <a:pt x="0" y="105"/>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97" name="Freeform 1191"/>
            <p:cNvSpPr>
              <a:spLocks/>
            </p:cNvSpPr>
            <p:nvPr/>
          </p:nvSpPr>
          <p:spPr bwMode="auto">
            <a:xfrm>
              <a:off x="2076" y="3463"/>
              <a:ext cx="32" cy="79"/>
            </a:xfrm>
            <a:custGeom>
              <a:avLst/>
              <a:gdLst>
                <a:gd name="T0" fmla="*/ 0 w 32"/>
                <a:gd name="T1" fmla="*/ 0 h 79"/>
                <a:gd name="T2" fmla="*/ 0 w 32"/>
                <a:gd name="T3" fmla="*/ 18 h 79"/>
                <a:gd name="T4" fmla="*/ 8 w 32"/>
                <a:gd name="T5" fmla="*/ 27 h 79"/>
                <a:gd name="T6" fmla="*/ 16 w 32"/>
                <a:gd name="T7" fmla="*/ 27 h 79"/>
                <a:gd name="T8" fmla="*/ 16 w 32"/>
                <a:gd name="T9" fmla="*/ 35 h 79"/>
                <a:gd name="T10" fmla="*/ 32 w 32"/>
                <a:gd name="T11" fmla="*/ 44 h 79"/>
                <a:gd name="T12" fmla="*/ 32 w 32"/>
                <a:gd name="T13" fmla="*/ 62 h 79"/>
                <a:gd name="T14" fmla="*/ 32 w 32"/>
                <a:gd name="T15" fmla="*/ 71 h 79"/>
                <a:gd name="T16" fmla="*/ 32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0" y="0"/>
                  </a:moveTo>
                  <a:lnTo>
                    <a:pt x="0" y="18"/>
                  </a:lnTo>
                  <a:lnTo>
                    <a:pt x="8" y="27"/>
                  </a:lnTo>
                  <a:lnTo>
                    <a:pt x="16" y="27"/>
                  </a:lnTo>
                  <a:lnTo>
                    <a:pt x="16" y="35"/>
                  </a:lnTo>
                  <a:lnTo>
                    <a:pt x="32" y="44"/>
                  </a:lnTo>
                  <a:lnTo>
                    <a:pt x="32" y="62"/>
                  </a:lnTo>
                  <a:lnTo>
                    <a:pt x="32" y="71"/>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98" name="Freeform 1192"/>
            <p:cNvSpPr>
              <a:spLocks/>
            </p:cNvSpPr>
            <p:nvPr/>
          </p:nvSpPr>
          <p:spPr bwMode="auto">
            <a:xfrm>
              <a:off x="2124" y="3446"/>
              <a:ext cx="24" cy="149"/>
            </a:xfrm>
            <a:custGeom>
              <a:avLst/>
              <a:gdLst>
                <a:gd name="T0" fmla="*/ 0 w 24"/>
                <a:gd name="T1" fmla="*/ 0 h 149"/>
                <a:gd name="T2" fmla="*/ 0 w 24"/>
                <a:gd name="T3" fmla="*/ 9 h 149"/>
                <a:gd name="T4" fmla="*/ 0 w 24"/>
                <a:gd name="T5" fmla="*/ 35 h 149"/>
                <a:gd name="T6" fmla="*/ 0 w 24"/>
                <a:gd name="T7" fmla="*/ 44 h 149"/>
                <a:gd name="T8" fmla="*/ 0 w 24"/>
                <a:gd name="T9" fmla="*/ 52 h 149"/>
                <a:gd name="T10" fmla="*/ 8 w 24"/>
                <a:gd name="T11" fmla="*/ 61 h 149"/>
                <a:gd name="T12" fmla="*/ 8 w 24"/>
                <a:gd name="T13" fmla="*/ 88 h 149"/>
                <a:gd name="T14" fmla="*/ 24 w 24"/>
                <a:gd name="T15" fmla="*/ 96 h 149"/>
                <a:gd name="T16" fmla="*/ 24 w 24"/>
                <a:gd name="T17" fmla="*/ 114 h 149"/>
                <a:gd name="T18" fmla="*/ 24 w 24"/>
                <a:gd name="T19" fmla="*/ 123 h 149"/>
                <a:gd name="T20" fmla="*/ 24 w 24"/>
                <a:gd name="T21" fmla="*/ 132 h 149"/>
                <a:gd name="T22" fmla="*/ 8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0" y="0"/>
                  </a:moveTo>
                  <a:lnTo>
                    <a:pt x="0" y="9"/>
                  </a:lnTo>
                  <a:lnTo>
                    <a:pt x="0" y="35"/>
                  </a:lnTo>
                  <a:lnTo>
                    <a:pt x="0" y="44"/>
                  </a:lnTo>
                  <a:lnTo>
                    <a:pt x="0" y="52"/>
                  </a:lnTo>
                  <a:lnTo>
                    <a:pt x="8" y="61"/>
                  </a:lnTo>
                  <a:lnTo>
                    <a:pt x="8" y="88"/>
                  </a:lnTo>
                  <a:lnTo>
                    <a:pt x="24" y="96"/>
                  </a:lnTo>
                  <a:lnTo>
                    <a:pt x="24" y="114"/>
                  </a:lnTo>
                  <a:lnTo>
                    <a:pt x="24" y="123"/>
                  </a:lnTo>
                  <a:lnTo>
                    <a:pt x="24" y="132"/>
                  </a:lnTo>
                  <a:lnTo>
                    <a:pt x="8"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99" name="Freeform 1193"/>
            <p:cNvSpPr>
              <a:spLocks/>
            </p:cNvSpPr>
            <p:nvPr/>
          </p:nvSpPr>
          <p:spPr bwMode="auto">
            <a:xfrm>
              <a:off x="2108" y="3384"/>
              <a:ext cx="72" cy="114"/>
            </a:xfrm>
            <a:custGeom>
              <a:avLst/>
              <a:gdLst>
                <a:gd name="T0" fmla="*/ 0 w 72"/>
                <a:gd name="T1" fmla="*/ 0 h 114"/>
                <a:gd name="T2" fmla="*/ 8 w 72"/>
                <a:gd name="T3" fmla="*/ 9 h 114"/>
                <a:gd name="T4" fmla="*/ 16 w 72"/>
                <a:gd name="T5" fmla="*/ 27 h 114"/>
                <a:gd name="T6" fmla="*/ 24 w 72"/>
                <a:gd name="T7" fmla="*/ 27 h 114"/>
                <a:gd name="T8" fmla="*/ 40 w 72"/>
                <a:gd name="T9" fmla="*/ 35 h 114"/>
                <a:gd name="T10" fmla="*/ 48 w 72"/>
                <a:gd name="T11" fmla="*/ 44 h 114"/>
                <a:gd name="T12" fmla="*/ 56 w 72"/>
                <a:gd name="T13" fmla="*/ 62 h 114"/>
                <a:gd name="T14" fmla="*/ 56 w 72"/>
                <a:gd name="T15" fmla="*/ 71 h 114"/>
                <a:gd name="T16" fmla="*/ 56 w 72"/>
                <a:gd name="T17" fmla="*/ 79 h 114"/>
                <a:gd name="T18" fmla="*/ 56 w 72"/>
                <a:gd name="T19" fmla="*/ 97 h 114"/>
                <a:gd name="T20" fmla="*/ 72 w 72"/>
                <a:gd name="T21" fmla="*/ 106 h 114"/>
                <a:gd name="T22" fmla="*/ 72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0" y="0"/>
                  </a:moveTo>
                  <a:lnTo>
                    <a:pt x="8" y="9"/>
                  </a:lnTo>
                  <a:lnTo>
                    <a:pt x="16" y="27"/>
                  </a:lnTo>
                  <a:lnTo>
                    <a:pt x="24" y="27"/>
                  </a:lnTo>
                  <a:lnTo>
                    <a:pt x="40" y="35"/>
                  </a:lnTo>
                  <a:lnTo>
                    <a:pt x="48" y="44"/>
                  </a:lnTo>
                  <a:lnTo>
                    <a:pt x="56" y="62"/>
                  </a:lnTo>
                  <a:lnTo>
                    <a:pt x="56" y="71"/>
                  </a:lnTo>
                  <a:lnTo>
                    <a:pt x="56" y="79"/>
                  </a:lnTo>
                  <a:lnTo>
                    <a:pt x="56" y="97"/>
                  </a:lnTo>
                  <a:lnTo>
                    <a:pt x="72" y="106"/>
                  </a:lnTo>
                  <a:lnTo>
                    <a:pt x="72"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00" name="Freeform 1194"/>
            <p:cNvSpPr>
              <a:spLocks/>
            </p:cNvSpPr>
            <p:nvPr/>
          </p:nvSpPr>
          <p:spPr bwMode="auto">
            <a:xfrm>
              <a:off x="1764" y="3446"/>
              <a:ext cx="48" cy="88"/>
            </a:xfrm>
            <a:custGeom>
              <a:avLst/>
              <a:gdLst>
                <a:gd name="T0" fmla="*/ 48 w 48"/>
                <a:gd name="T1" fmla="*/ 0 h 88"/>
                <a:gd name="T2" fmla="*/ 32 w 48"/>
                <a:gd name="T3" fmla="*/ 0 h 88"/>
                <a:gd name="T4" fmla="*/ 24 w 48"/>
                <a:gd name="T5" fmla="*/ 9 h 88"/>
                <a:gd name="T6" fmla="*/ 24 w 48"/>
                <a:gd name="T7" fmla="*/ 17 h 88"/>
                <a:gd name="T8" fmla="*/ 24 w 48"/>
                <a:gd name="T9" fmla="*/ 35 h 88"/>
                <a:gd name="T10" fmla="*/ 24 w 48"/>
                <a:gd name="T11" fmla="*/ 44 h 88"/>
                <a:gd name="T12" fmla="*/ 16 w 48"/>
                <a:gd name="T13" fmla="*/ 52 h 88"/>
                <a:gd name="T14" fmla="*/ 16 w 48"/>
                <a:gd name="T15" fmla="*/ 61 h 88"/>
                <a:gd name="T16" fmla="*/ 16 w 48"/>
                <a:gd name="T17" fmla="*/ 79 h 88"/>
                <a:gd name="T18" fmla="*/ 16 w 48"/>
                <a:gd name="T19" fmla="*/ 88 h 88"/>
                <a:gd name="T20" fmla="*/ 0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48" y="0"/>
                  </a:moveTo>
                  <a:lnTo>
                    <a:pt x="32" y="0"/>
                  </a:lnTo>
                  <a:lnTo>
                    <a:pt x="24" y="9"/>
                  </a:lnTo>
                  <a:lnTo>
                    <a:pt x="24" y="17"/>
                  </a:lnTo>
                  <a:lnTo>
                    <a:pt x="24" y="35"/>
                  </a:lnTo>
                  <a:lnTo>
                    <a:pt x="24" y="44"/>
                  </a:lnTo>
                  <a:lnTo>
                    <a:pt x="16" y="52"/>
                  </a:lnTo>
                  <a:lnTo>
                    <a:pt x="16" y="61"/>
                  </a:lnTo>
                  <a:lnTo>
                    <a:pt x="16" y="79"/>
                  </a:lnTo>
                  <a:lnTo>
                    <a:pt x="16" y="88"/>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01" name="Freeform 1195"/>
            <p:cNvSpPr>
              <a:spLocks/>
            </p:cNvSpPr>
            <p:nvPr/>
          </p:nvSpPr>
          <p:spPr bwMode="auto">
            <a:xfrm>
              <a:off x="1844" y="3498"/>
              <a:ext cx="40" cy="80"/>
            </a:xfrm>
            <a:custGeom>
              <a:avLst/>
              <a:gdLst>
                <a:gd name="T0" fmla="*/ 0 w 40"/>
                <a:gd name="T1" fmla="*/ 0 h 80"/>
                <a:gd name="T2" fmla="*/ 16 w 40"/>
                <a:gd name="T3" fmla="*/ 0 h 80"/>
                <a:gd name="T4" fmla="*/ 32 w 40"/>
                <a:gd name="T5" fmla="*/ 0 h 80"/>
                <a:gd name="T6" fmla="*/ 32 w 40"/>
                <a:gd name="T7" fmla="*/ 9 h 80"/>
                <a:gd name="T8" fmla="*/ 40 w 40"/>
                <a:gd name="T9" fmla="*/ 27 h 80"/>
                <a:gd name="T10" fmla="*/ 40 w 40"/>
                <a:gd name="T11" fmla="*/ 36 h 80"/>
                <a:gd name="T12" fmla="*/ 40 w 40"/>
                <a:gd name="T13" fmla="*/ 44 h 80"/>
                <a:gd name="T14" fmla="*/ 40 w 40"/>
                <a:gd name="T15" fmla="*/ 62 h 80"/>
                <a:gd name="T16" fmla="*/ 40 w 40"/>
                <a:gd name="T17" fmla="*/ 71 h 80"/>
                <a:gd name="T18" fmla="*/ 4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0" y="0"/>
                  </a:moveTo>
                  <a:lnTo>
                    <a:pt x="16" y="0"/>
                  </a:lnTo>
                  <a:lnTo>
                    <a:pt x="32" y="0"/>
                  </a:lnTo>
                  <a:lnTo>
                    <a:pt x="32" y="9"/>
                  </a:lnTo>
                  <a:lnTo>
                    <a:pt x="40" y="27"/>
                  </a:lnTo>
                  <a:lnTo>
                    <a:pt x="40" y="36"/>
                  </a:lnTo>
                  <a:lnTo>
                    <a:pt x="40" y="44"/>
                  </a:lnTo>
                  <a:lnTo>
                    <a:pt x="40" y="62"/>
                  </a:lnTo>
                  <a:lnTo>
                    <a:pt x="40" y="71"/>
                  </a:lnTo>
                  <a:lnTo>
                    <a:pt x="4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02" name="Freeform 1196"/>
            <p:cNvSpPr>
              <a:spLocks/>
            </p:cNvSpPr>
            <p:nvPr/>
          </p:nvSpPr>
          <p:spPr bwMode="auto">
            <a:xfrm>
              <a:off x="1844" y="3411"/>
              <a:ext cx="32" cy="79"/>
            </a:xfrm>
            <a:custGeom>
              <a:avLst/>
              <a:gdLst>
                <a:gd name="T0" fmla="*/ 0 w 32"/>
                <a:gd name="T1" fmla="*/ 8 h 79"/>
                <a:gd name="T2" fmla="*/ 8 w 32"/>
                <a:gd name="T3" fmla="*/ 0 h 79"/>
                <a:gd name="T4" fmla="*/ 8 w 32"/>
                <a:gd name="T5" fmla="*/ 8 h 79"/>
                <a:gd name="T6" fmla="*/ 8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32 w 32"/>
                <a:gd name="T19" fmla="*/ 70 h 79"/>
                <a:gd name="T20" fmla="*/ 32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0" y="8"/>
                  </a:moveTo>
                  <a:lnTo>
                    <a:pt x="8" y="0"/>
                  </a:lnTo>
                  <a:lnTo>
                    <a:pt x="8" y="8"/>
                  </a:lnTo>
                  <a:lnTo>
                    <a:pt x="8" y="17"/>
                  </a:lnTo>
                  <a:lnTo>
                    <a:pt x="16" y="17"/>
                  </a:lnTo>
                  <a:lnTo>
                    <a:pt x="16" y="35"/>
                  </a:lnTo>
                  <a:lnTo>
                    <a:pt x="16" y="44"/>
                  </a:lnTo>
                  <a:lnTo>
                    <a:pt x="16" y="52"/>
                  </a:lnTo>
                  <a:lnTo>
                    <a:pt x="16" y="70"/>
                  </a:lnTo>
                  <a:lnTo>
                    <a:pt x="32" y="70"/>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03" name="Freeform 1197"/>
            <p:cNvSpPr>
              <a:spLocks/>
            </p:cNvSpPr>
            <p:nvPr/>
          </p:nvSpPr>
          <p:spPr bwMode="auto">
            <a:xfrm>
              <a:off x="2028" y="3534"/>
              <a:ext cx="48" cy="79"/>
            </a:xfrm>
            <a:custGeom>
              <a:avLst/>
              <a:gdLst>
                <a:gd name="T0" fmla="*/ 0 w 48"/>
                <a:gd name="T1" fmla="*/ 0 h 79"/>
                <a:gd name="T2" fmla="*/ 16 w 48"/>
                <a:gd name="T3" fmla="*/ 8 h 79"/>
                <a:gd name="T4" fmla="*/ 16 w 48"/>
                <a:gd name="T5" fmla="*/ 26 h 79"/>
                <a:gd name="T6" fmla="*/ 24 w 48"/>
                <a:gd name="T7" fmla="*/ 35 h 79"/>
                <a:gd name="T8" fmla="*/ 32 w 48"/>
                <a:gd name="T9" fmla="*/ 35 h 79"/>
                <a:gd name="T10" fmla="*/ 32 w 48"/>
                <a:gd name="T11" fmla="*/ 44 h 79"/>
                <a:gd name="T12" fmla="*/ 48 w 48"/>
                <a:gd name="T13" fmla="*/ 44 h 79"/>
                <a:gd name="T14" fmla="*/ 48 w 48"/>
                <a:gd name="T15" fmla="*/ 61 h 79"/>
                <a:gd name="T16" fmla="*/ 48 w 48"/>
                <a:gd name="T17" fmla="*/ 70 h 79"/>
                <a:gd name="T18" fmla="*/ 48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0" y="0"/>
                  </a:moveTo>
                  <a:lnTo>
                    <a:pt x="16" y="8"/>
                  </a:lnTo>
                  <a:lnTo>
                    <a:pt x="16" y="26"/>
                  </a:lnTo>
                  <a:lnTo>
                    <a:pt x="24" y="35"/>
                  </a:lnTo>
                  <a:lnTo>
                    <a:pt x="32" y="35"/>
                  </a:lnTo>
                  <a:lnTo>
                    <a:pt x="32" y="44"/>
                  </a:lnTo>
                  <a:lnTo>
                    <a:pt x="48" y="44"/>
                  </a:lnTo>
                  <a:lnTo>
                    <a:pt x="48" y="61"/>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04" name="Freeform 1198"/>
            <p:cNvSpPr>
              <a:spLocks/>
            </p:cNvSpPr>
            <p:nvPr/>
          </p:nvSpPr>
          <p:spPr bwMode="auto">
            <a:xfrm>
              <a:off x="2044" y="3455"/>
              <a:ext cx="64" cy="35"/>
            </a:xfrm>
            <a:custGeom>
              <a:avLst/>
              <a:gdLst>
                <a:gd name="T0" fmla="*/ 0 w 64"/>
                <a:gd name="T1" fmla="*/ 0 h 35"/>
                <a:gd name="T2" fmla="*/ 8 w 64"/>
                <a:gd name="T3" fmla="*/ 0 h 35"/>
                <a:gd name="T4" fmla="*/ 16 w 64"/>
                <a:gd name="T5" fmla="*/ 0 h 35"/>
                <a:gd name="T6" fmla="*/ 32 w 64"/>
                <a:gd name="T7" fmla="*/ 0 h 35"/>
                <a:gd name="T8" fmla="*/ 32 w 64"/>
                <a:gd name="T9" fmla="*/ 8 h 35"/>
                <a:gd name="T10" fmla="*/ 40 w 64"/>
                <a:gd name="T11" fmla="*/ 8 h 35"/>
                <a:gd name="T12" fmla="*/ 48 w 64"/>
                <a:gd name="T13" fmla="*/ 26 h 35"/>
                <a:gd name="T14" fmla="*/ 64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0" y="0"/>
                  </a:moveTo>
                  <a:lnTo>
                    <a:pt x="8" y="0"/>
                  </a:lnTo>
                  <a:lnTo>
                    <a:pt x="16" y="0"/>
                  </a:lnTo>
                  <a:lnTo>
                    <a:pt x="32" y="0"/>
                  </a:lnTo>
                  <a:lnTo>
                    <a:pt x="32" y="8"/>
                  </a:lnTo>
                  <a:lnTo>
                    <a:pt x="40" y="8"/>
                  </a:lnTo>
                  <a:lnTo>
                    <a:pt x="48" y="26"/>
                  </a:lnTo>
                  <a:lnTo>
                    <a:pt x="64"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05" name="Freeform 1199"/>
            <p:cNvSpPr>
              <a:spLocks/>
            </p:cNvSpPr>
            <p:nvPr/>
          </p:nvSpPr>
          <p:spPr bwMode="auto">
            <a:xfrm>
              <a:off x="2012" y="3455"/>
              <a:ext cx="16" cy="123"/>
            </a:xfrm>
            <a:custGeom>
              <a:avLst/>
              <a:gdLst>
                <a:gd name="T0" fmla="*/ 16 w 16"/>
                <a:gd name="T1" fmla="*/ 0 h 123"/>
                <a:gd name="T2" fmla="*/ 16 w 16"/>
                <a:gd name="T3" fmla="*/ 35 h 123"/>
                <a:gd name="T4" fmla="*/ 16 w 16"/>
                <a:gd name="T5" fmla="*/ 43 h 123"/>
                <a:gd name="T6" fmla="*/ 16 w 16"/>
                <a:gd name="T7" fmla="*/ 70 h 123"/>
                <a:gd name="T8" fmla="*/ 8 w 16"/>
                <a:gd name="T9" fmla="*/ 70 h 123"/>
                <a:gd name="T10" fmla="*/ 8 w 16"/>
                <a:gd name="T11" fmla="*/ 79 h 123"/>
                <a:gd name="T12" fmla="*/ 8 w 16"/>
                <a:gd name="T13" fmla="*/ 87 h 123"/>
                <a:gd name="T14" fmla="*/ 8 w 16"/>
                <a:gd name="T15" fmla="*/ 105 h 123"/>
                <a:gd name="T16" fmla="*/ 0 w 16"/>
                <a:gd name="T17" fmla="*/ 114 h 123"/>
                <a:gd name="T18" fmla="*/ 0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16" y="0"/>
                  </a:moveTo>
                  <a:lnTo>
                    <a:pt x="16" y="35"/>
                  </a:lnTo>
                  <a:lnTo>
                    <a:pt x="16" y="43"/>
                  </a:lnTo>
                  <a:lnTo>
                    <a:pt x="16" y="70"/>
                  </a:lnTo>
                  <a:lnTo>
                    <a:pt x="8" y="70"/>
                  </a:lnTo>
                  <a:lnTo>
                    <a:pt x="8" y="79"/>
                  </a:lnTo>
                  <a:lnTo>
                    <a:pt x="8" y="87"/>
                  </a:lnTo>
                  <a:lnTo>
                    <a:pt x="8" y="105"/>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06" name="Freeform 1200"/>
            <p:cNvSpPr>
              <a:spLocks/>
            </p:cNvSpPr>
            <p:nvPr/>
          </p:nvSpPr>
          <p:spPr bwMode="auto">
            <a:xfrm>
              <a:off x="1980" y="3481"/>
              <a:ext cx="16" cy="61"/>
            </a:xfrm>
            <a:custGeom>
              <a:avLst/>
              <a:gdLst>
                <a:gd name="T0" fmla="*/ 0 w 16"/>
                <a:gd name="T1" fmla="*/ 0 h 61"/>
                <a:gd name="T2" fmla="*/ 8 w 16"/>
                <a:gd name="T3" fmla="*/ 9 h 61"/>
                <a:gd name="T4" fmla="*/ 16 w 16"/>
                <a:gd name="T5" fmla="*/ 17 h 61"/>
                <a:gd name="T6" fmla="*/ 16 w 16"/>
                <a:gd name="T7" fmla="*/ 26 h 61"/>
                <a:gd name="T8" fmla="*/ 16 w 16"/>
                <a:gd name="T9" fmla="*/ 44 h 61"/>
                <a:gd name="T10" fmla="*/ 16 w 16"/>
                <a:gd name="T11" fmla="*/ 53 h 61"/>
                <a:gd name="T12" fmla="*/ 16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0" y="0"/>
                  </a:moveTo>
                  <a:lnTo>
                    <a:pt x="8" y="9"/>
                  </a:lnTo>
                  <a:lnTo>
                    <a:pt x="16" y="17"/>
                  </a:lnTo>
                  <a:lnTo>
                    <a:pt x="16" y="26"/>
                  </a:lnTo>
                  <a:lnTo>
                    <a:pt x="16" y="44"/>
                  </a:lnTo>
                  <a:lnTo>
                    <a:pt x="16" y="53"/>
                  </a:lnTo>
                  <a:lnTo>
                    <a:pt x="16"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07" name="Freeform 1201"/>
            <p:cNvSpPr>
              <a:spLocks/>
            </p:cNvSpPr>
            <p:nvPr/>
          </p:nvSpPr>
          <p:spPr bwMode="auto">
            <a:xfrm>
              <a:off x="1948" y="3507"/>
              <a:ext cx="16" cy="88"/>
            </a:xfrm>
            <a:custGeom>
              <a:avLst/>
              <a:gdLst>
                <a:gd name="T0" fmla="*/ 16 w 16"/>
                <a:gd name="T1" fmla="*/ 0 h 88"/>
                <a:gd name="T2" fmla="*/ 16 w 16"/>
                <a:gd name="T3" fmla="*/ 27 h 88"/>
                <a:gd name="T4" fmla="*/ 8 w 16"/>
                <a:gd name="T5" fmla="*/ 35 h 88"/>
                <a:gd name="T6" fmla="*/ 8 w 16"/>
                <a:gd name="T7" fmla="*/ 53 h 88"/>
                <a:gd name="T8" fmla="*/ 0 w 16"/>
                <a:gd name="T9" fmla="*/ 62 h 88"/>
                <a:gd name="T10" fmla="*/ 0 w 16"/>
                <a:gd name="T11" fmla="*/ 71 h 88"/>
                <a:gd name="T12" fmla="*/ 0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16" y="0"/>
                  </a:moveTo>
                  <a:lnTo>
                    <a:pt x="16" y="27"/>
                  </a:lnTo>
                  <a:lnTo>
                    <a:pt x="8" y="35"/>
                  </a:lnTo>
                  <a:lnTo>
                    <a:pt x="8"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08" name="Freeform 1202"/>
            <p:cNvSpPr>
              <a:spLocks/>
            </p:cNvSpPr>
            <p:nvPr/>
          </p:nvSpPr>
          <p:spPr bwMode="auto">
            <a:xfrm>
              <a:off x="1908" y="3455"/>
              <a:ext cx="16" cy="123"/>
            </a:xfrm>
            <a:custGeom>
              <a:avLst/>
              <a:gdLst>
                <a:gd name="T0" fmla="*/ 8 w 16"/>
                <a:gd name="T1" fmla="*/ 0 h 123"/>
                <a:gd name="T2" fmla="*/ 8 w 16"/>
                <a:gd name="T3" fmla="*/ 8 h 123"/>
                <a:gd name="T4" fmla="*/ 16 w 16"/>
                <a:gd name="T5" fmla="*/ 26 h 123"/>
                <a:gd name="T6" fmla="*/ 16 w 16"/>
                <a:gd name="T7" fmla="*/ 35 h 123"/>
                <a:gd name="T8" fmla="*/ 8 w 16"/>
                <a:gd name="T9" fmla="*/ 43 h 123"/>
                <a:gd name="T10" fmla="*/ 8 w 16"/>
                <a:gd name="T11" fmla="*/ 52 h 123"/>
                <a:gd name="T12" fmla="*/ 8 w 16"/>
                <a:gd name="T13" fmla="*/ 70 h 123"/>
                <a:gd name="T14" fmla="*/ 8 w 16"/>
                <a:gd name="T15" fmla="*/ 79 h 123"/>
                <a:gd name="T16" fmla="*/ 0 w 16"/>
                <a:gd name="T17" fmla="*/ 87 h 123"/>
                <a:gd name="T18" fmla="*/ 0 w 16"/>
                <a:gd name="T19" fmla="*/ 105 h 123"/>
                <a:gd name="T20" fmla="*/ 0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16" y="26"/>
                  </a:lnTo>
                  <a:lnTo>
                    <a:pt x="16" y="35"/>
                  </a:lnTo>
                  <a:lnTo>
                    <a:pt x="8" y="43"/>
                  </a:lnTo>
                  <a:lnTo>
                    <a:pt x="8" y="52"/>
                  </a:lnTo>
                  <a:lnTo>
                    <a:pt x="8" y="70"/>
                  </a:lnTo>
                  <a:lnTo>
                    <a:pt x="8" y="79"/>
                  </a:lnTo>
                  <a:lnTo>
                    <a:pt x="0" y="87"/>
                  </a:lnTo>
                  <a:lnTo>
                    <a:pt x="0" y="105"/>
                  </a:lnTo>
                  <a:lnTo>
                    <a:pt x="0"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09" name="Freeform 1203"/>
            <p:cNvSpPr>
              <a:spLocks/>
            </p:cNvSpPr>
            <p:nvPr/>
          </p:nvSpPr>
          <p:spPr bwMode="auto">
            <a:xfrm>
              <a:off x="1788" y="3490"/>
              <a:ext cx="40" cy="105"/>
            </a:xfrm>
            <a:custGeom>
              <a:avLst/>
              <a:gdLst>
                <a:gd name="T0" fmla="*/ 32 w 40"/>
                <a:gd name="T1" fmla="*/ 0 h 105"/>
                <a:gd name="T2" fmla="*/ 40 w 40"/>
                <a:gd name="T3" fmla="*/ 8 h 105"/>
                <a:gd name="T4" fmla="*/ 32 w 40"/>
                <a:gd name="T5" fmla="*/ 17 h 105"/>
                <a:gd name="T6" fmla="*/ 24 w 40"/>
                <a:gd name="T7" fmla="*/ 35 h 105"/>
                <a:gd name="T8" fmla="*/ 8 w 40"/>
                <a:gd name="T9" fmla="*/ 44 h 105"/>
                <a:gd name="T10" fmla="*/ 8 w 40"/>
                <a:gd name="T11" fmla="*/ 52 h 105"/>
                <a:gd name="T12" fmla="*/ 0 w 40"/>
                <a:gd name="T13" fmla="*/ 70 h 105"/>
                <a:gd name="T14" fmla="*/ 0 w 40"/>
                <a:gd name="T15" fmla="*/ 79 h 105"/>
                <a:gd name="T16" fmla="*/ 0 w 40"/>
                <a:gd name="T17" fmla="*/ 88 h 105"/>
                <a:gd name="T18" fmla="*/ 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32" y="0"/>
                  </a:moveTo>
                  <a:lnTo>
                    <a:pt x="40" y="8"/>
                  </a:lnTo>
                  <a:lnTo>
                    <a:pt x="32" y="17"/>
                  </a:lnTo>
                  <a:lnTo>
                    <a:pt x="24" y="35"/>
                  </a:lnTo>
                  <a:lnTo>
                    <a:pt x="8" y="44"/>
                  </a:lnTo>
                  <a:lnTo>
                    <a:pt x="8" y="52"/>
                  </a:lnTo>
                  <a:lnTo>
                    <a:pt x="0" y="70"/>
                  </a:lnTo>
                  <a:lnTo>
                    <a:pt x="0" y="79"/>
                  </a:lnTo>
                  <a:lnTo>
                    <a:pt x="0" y="88"/>
                  </a:lnTo>
                  <a:lnTo>
                    <a:pt x="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10" name="Freeform 1204"/>
            <p:cNvSpPr>
              <a:spLocks/>
            </p:cNvSpPr>
            <p:nvPr/>
          </p:nvSpPr>
          <p:spPr bwMode="auto">
            <a:xfrm>
              <a:off x="1724" y="3463"/>
              <a:ext cx="64" cy="115"/>
            </a:xfrm>
            <a:custGeom>
              <a:avLst/>
              <a:gdLst>
                <a:gd name="T0" fmla="*/ 64 w 64"/>
                <a:gd name="T1" fmla="*/ 0 h 115"/>
                <a:gd name="T2" fmla="*/ 56 w 64"/>
                <a:gd name="T3" fmla="*/ 18 h 115"/>
                <a:gd name="T4" fmla="*/ 56 w 64"/>
                <a:gd name="T5" fmla="*/ 27 h 115"/>
                <a:gd name="T6" fmla="*/ 40 w 64"/>
                <a:gd name="T7" fmla="*/ 27 h 115"/>
                <a:gd name="T8" fmla="*/ 32 w 64"/>
                <a:gd name="T9" fmla="*/ 27 h 115"/>
                <a:gd name="T10" fmla="*/ 32 w 64"/>
                <a:gd name="T11" fmla="*/ 35 h 115"/>
                <a:gd name="T12" fmla="*/ 32 w 64"/>
                <a:gd name="T13" fmla="*/ 44 h 115"/>
                <a:gd name="T14" fmla="*/ 24 w 64"/>
                <a:gd name="T15" fmla="*/ 62 h 115"/>
                <a:gd name="T16" fmla="*/ 16 w 64"/>
                <a:gd name="T17" fmla="*/ 71 h 115"/>
                <a:gd name="T18" fmla="*/ 16 w 64"/>
                <a:gd name="T19" fmla="*/ 79 h 115"/>
                <a:gd name="T20" fmla="*/ 16 w 64"/>
                <a:gd name="T21" fmla="*/ 97 h 115"/>
                <a:gd name="T22" fmla="*/ 0 w 64"/>
                <a:gd name="T23" fmla="*/ 97 h 115"/>
                <a:gd name="T24" fmla="*/ 0 w 64"/>
                <a:gd name="T25" fmla="*/ 106 h 115"/>
                <a:gd name="T26" fmla="*/ 0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64" y="0"/>
                  </a:moveTo>
                  <a:lnTo>
                    <a:pt x="56" y="18"/>
                  </a:lnTo>
                  <a:lnTo>
                    <a:pt x="56" y="27"/>
                  </a:lnTo>
                  <a:lnTo>
                    <a:pt x="40" y="27"/>
                  </a:lnTo>
                  <a:lnTo>
                    <a:pt x="32" y="27"/>
                  </a:lnTo>
                  <a:lnTo>
                    <a:pt x="32" y="35"/>
                  </a:lnTo>
                  <a:lnTo>
                    <a:pt x="32" y="44"/>
                  </a:lnTo>
                  <a:lnTo>
                    <a:pt x="24" y="62"/>
                  </a:lnTo>
                  <a:lnTo>
                    <a:pt x="16" y="71"/>
                  </a:lnTo>
                  <a:lnTo>
                    <a:pt x="16" y="79"/>
                  </a:lnTo>
                  <a:lnTo>
                    <a:pt x="16" y="97"/>
                  </a:lnTo>
                  <a:lnTo>
                    <a:pt x="0" y="97"/>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11" name="Freeform 1205"/>
            <p:cNvSpPr>
              <a:spLocks/>
            </p:cNvSpPr>
            <p:nvPr/>
          </p:nvSpPr>
          <p:spPr bwMode="auto">
            <a:xfrm>
              <a:off x="2132" y="3507"/>
              <a:ext cx="48" cy="88"/>
            </a:xfrm>
            <a:custGeom>
              <a:avLst/>
              <a:gdLst>
                <a:gd name="T0" fmla="*/ 0 w 48"/>
                <a:gd name="T1" fmla="*/ 0 h 88"/>
                <a:gd name="T2" fmla="*/ 0 w 48"/>
                <a:gd name="T3" fmla="*/ 18 h 88"/>
                <a:gd name="T4" fmla="*/ 0 w 48"/>
                <a:gd name="T5" fmla="*/ 27 h 88"/>
                <a:gd name="T6" fmla="*/ 16 w 48"/>
                <a:gd name="T7" fmla="*/ 27 h 88"/>
                <a:gd name="T8" fmla="*/ 16 w 48"/>
                <a:gd name="T9" fmla="*/ 35 h 88"/>
                <a:gd name="T10" fmla="*/ 24 w 48"/>
                <a:gd name="T11" fmla="*/ 35 h 88"/>
                <a:gd name="T12" fmla="*/ 32 w 48"/>
                <a:gd name="T13" fmla="*/ 53 h 88"/>
                <a:gd name="T14" fmla="*/ 48 w 48"/>
                <a:gd name="T15" fmla="*/ 62 h 88"/>
                <a:gd name="T16" fmla="*/ 48 w 48"/>
                <a:gd name="T17" fmla="*/ 71 h 88"/>
                <a:gd name="T18" fmla="*/ 48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0" y="0"/>
                  </a:moveTo>
                  <a:lnTo>
                    <a:pt x="0" y="18"/>
                  </a:lnTo>
                  <a:lnTo>
                    <a:pt x="0" y="27"/>
                  </a:lnTo>
                  <a:lnTo>
                    <a:pt x="16" y="27"/>
                  </a:lnTo>
                  <a:lnTo>
                    <a:pt x="16" y="35"/>
                  </a:lnTo>
                  <a:lnTo>
                    <a:pt x="24" y="35"/>
                  </a:lnTo>
                  <a:lnTo>
                    <a:pt x="32" y="53"/>
                  </a:lnTo>
                  <a:lnTo>
                    <a:pt x="48" y="62"/>
                  </a:lnTo>
                  <a:lnTo>
                    <a:pt x="48" y="71"/>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12" name="Freeform 1206"/>
            <p:cNvSpPr>
              <a:spLocks/>
            </p:cNvSpPr>
            <p:nvPr/>
          </p:nvSpPr>
          <p:spPr bwMode="auto">
            <a:xfrm>
              <a:off x="2092" y="3314"/>
              <a:ext cx="64" cy="53"/>
            </a:xfrm>
            <a:custGeom>
              <a:avLst/>
              <a:gdLst>
                <a:gd name="T0" fmla="*/ 0 w 64"/>
                <a:gd name="T1" fmla="*/ 0 h 53"/>
                <a:gd name="T2" fmla="*/ 24 w 64"/>
                <a:gd name="T3" fmla="*/ 17 h 53"/>
                <a:gd name="T4" fmla="*/ 32 w 64"/>
                <a:gd name="T5" fmla="*/ 17 h 53"/>
                <a:gd name="T6" fmla="*/ 40 w 64"/>
                <a:gd name="T7" fmla="*/ 17 h 53"/>
                <a:gd name="T8" fmla="*/ 56 w 64"/>
                <a:gd name="T9" fmla="*/ 17 h 53"/>
                <a:gd name="T10" fmla="*/ 64 w 64"/>
                <a:gd name="T11" fmla="*/ 26 h 53"/>
                <a:gd name="T12" fmla="*/ 64 w 64"/>
                <a:gd name="T13" fmla="*/ 35 h 53"/>
                <a:gd name="T14" fmla="*/ 64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0" y="0"/>
                  </a:moveTo>
                  <a:lnTo>
                    <a:pt x="24" y="17"/>
                  </a:lnTo>
                  <a:lnTo>
                    <a:pt x="32" y="17"/>
                  </a:lnTo>
                  <a:lnTo>
                    <a:pt x="40" y="17"/>
                  </a:lnTo>
                  <a:lnTo>
                    <a:pt x="56" y="17"/>
                  </a:lnTo>
                  <a:lnTo>
                    <a:pt x="64" y="26"/>
                  </a:lnTo>
                  <a:lnTo>
                    <a:pt x="64" y="35"/>
                  </a:lnTo>
                  <a:lnTo>
                    <a:pt x="64"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13" name="Freeform 1207"/>
            <p:cNvSpPr>
              <a:spLocks/>
            </p:cNvSpPr>
            <p:nvPr/>
          </p:nvSpPr>
          <p:spPr bwMode="auto">
            <a:xfrm>
              <a:off x="1780" y="3314"/>
              <a:ext cx="96" cy="35"/>
            </a:xfrm>
            <a:custGeom>
              <a:avLst/>
              <a:gdLst>
                <a:gd name="T0" fmla="*/ 96 w 96"/>
                <a:gd name="T1" fmla="*/ 0 h 35"/>
                <a:gd name="T2" fmla="*/ 80 w 96"/>
                <a:gd name="T3" fmla="*/ 0 h 35"/>
                <a:gd name="T4" fmla="*/ 72 w 96"/>
                <a:gd name="T5" fmla="*/ 0 h 35"/>
                <a:gd name="T6" fmla="*/ 64 w 96"/>
                <a:gd name="T7" fmla="*/ 0 h 35"/>
                <a:gd name="T8" fmla="*/ 48 w 96"/>
                <a:gd name="T9" fmla="*/ 0 h 35"/>
                <a:gd name="T10" fmla="*/ 40 w 96"/>
                <a:gd name="T11" fmla="*/ 0 h 35"/>
                <a:gd name="T12" fmla="*/ 32 w 96"/>
                <a:gd name="T13" fmla="*/ 0 h 35"/>
                <a:gd name="T14" fmla="*/ 16 w 96"/>
                <a:gd name="T15" fmla="*/ 17 h 35"/>
                <a:gd name="T16" fmla="*/ 8 w 96"/>
                <a:gd name="T17" fmla="*/ 26 h 35"/>
                <a:gd name="T18" fmla="*/ 0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96" y="0"/>
                  </a:moveTo>
                  <a:lnTo>
                    <a:pt x="80" y="0"/>
                  </a:lnTo>
                  <a:lnTo>
                    <a:pt x="72" y="0"/>
                  </a:lnTo>
                  <a:lnTo>
                    <a:pt x="64" y="0"/>
                  </a:lnTo>
                  <a:lnTo>
                    <a:pt x="48" y="0"/>
                  </a:lnTo>
                  <a:lnTo>
                    <a:pt x="40" y="0"/>
                  </a:lnTo>
                  <a:lnTo>
                    <a:pt x="32" y="0"/>
                  </a:lnTo>
                  <a:lnTo>
                    <a:pt x="16" y="17"/>
                  </a:lnTo>
                  <a:lnTo>
                    <a:pt x="8"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14" name="Freeform 1208"/>
            <p:cNvSpPr>
              <a:spLocks/>
            </p:cNvSpPr>
            <p:nvPr/>
          </p:nvSpPr>
          <p:spPr bwMode="auto">
            <a:xfrm>
              <a:off x="1780" y="3296"/>
              <a:ext cx="112" cy="44"/>
            </a:xfrm>
            <a:custGeom>
              <a:avLst/>
              <a:gdLst>
                <a:gd name="T0" fmla="*/ 112 w 112"/>
                <a:gd name="T1" fmla="*/ 0 h 44"/>
                <a:gd name="T2" fmla="*/ 104 w 112"/>
                <a:gd name="T3" fmla="*/ 0 h 44"/>
                <a:gd name="T4" fmla="*/ 96 w 112"/>
                <a:gd name="T5" fmla="*/ 0 h 44"/>
                <a:gd name="T6" fmla="*/ 80 w 112"/>
                <a:gd name="T7" fmla="*/ 0 h 44"/>
                <a:gd name="T8" fmla="*/ 72 w 112"/>
                <a:gd name="T9" fmla="*/ 0 h 44"/>
                <a:gd name="T10" fmla="*/ 64 w 112"/>
                <a:gd name="T11" fmla="*/ 0 h 44"/>
                <a:gd name="T12" fmla="*/ 48 w 112"/>
                <a:gd name="T13" fmla="*/ 0 h 44"/>
                <a:gd name="T14" fmla="*/ 40 w 112"/>
                <a:gd name="T15" fmla="*/ 9 h 44"/>
                <a:gd name="T16" fmla="*/ 32 w 112"/>
                <a:gd name="T17" fmla="*/ 9 h 44"/>
                <a:gd name="T18" fmla="*/ 32 w 112"/>
                <a:gd name="T19" fmla="*/ 18 h 44"/>
                <a:gd name="T20" fmla="*/ 16 w 112"/>
                <a:gd name="T21" fmla="*/ 18 h 44"/>
                <a:gd name="T22" fmla="*/ 8 w 112"/>
                <a:gd name="T23" fmla="*/ 35 h 44"/>
                <a:gd name="T24" fmla="*/ 0 w 112"/>
                <a:gd name="T25" fmla="*/ 35 h 44"/>
                <a:gd name="T26" fmla="*/ 0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112" y="0"/>
                  </a:moveTo>
                  <a:lnTo>
                    <a:pt x="104" y="0"/>
                  </a:lnTo>
                  <a:lnTo>
                    <a:pt x="96" y="0"/>
                  </a:lnTo>
                  <a:lnTo>
                    <a:pt x="80" y="0"/>
                  </a:lnTo>
                  <a:lnTo>
                    <a:pt x="72" y="0"/>
                  </a:lnTo>
                  <a:lnTo>
                    <a:pt x="64" y="0"/>
                  </a:lnTo>
                  <a:lnTo>
                    <a:pt x="48" y="0"/>
                  </a:lnTo>
                  <a:lnTo>
                    <a:pt x="40" y="9"/>
                  </a:lnTo>
                  <a:lnTo>
                    <a:pt x="32" y="9"/>
                  </a:lnTo>
                  <a:lnTo>
                    <a:pt x="32" y="18"/>
                  </a:lnTo>
                  <a:lnTo>
                    <a:pt x="16" y="18"/>
                  </a:lnTo>
                  <a:lnTo>
                    <a:pt x="8" y="35"/>
                  </a:lnTo>
                  <a:lnTo>
                    <a:pt x="0" y="35"/>
                  </a:lnTo>
                  <a:lnTo>
                    <a:pt x="0"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15" name="Freeform 1209"/>
            <p:cNvSpPr>
              <a:spLocks/>
            </p:cNvSpPr>
            <p:nvPr/>
          </p:nvSpPr>
          <p:spPr bwMode="auto">
            <a:xfrm>
              <a:off x="1748" y="3375"/>
              <a:ext cx="64" cy="71"/>
            </a:xfrm>
            <a:custGeom>
              <a:avLst/>
              <a:gdLst>
                <a:gd name="T0" fmla="*/ 64 w 64"/>
                <a:gd name="T1" fmla="*/ 0 h 71"/>
                <a:gd name="T2" fmla="*/ 48 w 64"/>
                <a:gd name="T3" fmla="*/ 0 h 71"/>
                <a:gd name="T4" fmla="*/ 40 w 64"/>
                <a:gd name="T5" fmla="*/ 9 h 71"/>
                <a:gd name="T6" fmla="*/ 32 w 64"/>
                <a:gd name="T7" fmla="*/ 18 h 71"/>
                <a:gd name="T8" fmla="*/ 32 w 64"/>
                <a:gd name="T9" fmla="*/ 36 h 71"/>
                <a:gd name="T10" fmla="*/ 16 w 64"/>
                <a:gd name="T11" fmla="*/ 44 h 71"/>
                <a:gd name="T12" fmla="*/ 16 w 64"/>
                <a:gd name="T13" fmla="*/ 53 h 71"/>
                <a:gd name="T14" fmla="*/ 8 w 64"/>
                <a:gd name="T15" fmla="*/ 53 h 71"/>
                <a:gd name="T16" fmla="*/ 0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64" y="0"/>
                  </a:moveTo>
                  <a:lnTo>
                    <a:pt x="48" y="0"/>
                  </a:lnTo>
                  <a:lnTo>
                    <a:pt x="40" y="9"/>
                  </a:lnTo>
                  <a:lnTo>
                    <a:pt x="32" y="18"/>
                  </a:lnTo>
                  <a:lnTo>
                    <a:pt x="32" y="36"/>
                  </a:lnTo>
                  <a:lnTo>
                    <a:pt x="16" y="44"/>
                  </a:lnTo>
                  <a:lnTo>
                    <a:pt x="16" y="53"/>
                  </a:lnTo>
                  <a:lnTo>
                    <a:pt x="8" y="53"/>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5016" name="Freeform 1210"/>
            <p:cNvSpPr>
              <a:spLocks/>
            </p:cNvSpPr>
            <p:nvPr/>
          </p:nvSpPr>
          <p:spPr bwMode="auto">
            <a:xfrm>
              <a:off x="1692" y="3455"/>
              <a:ext cx="96" cy="43"/>
            </a:xfrm>
            <a:custGeom>
              <a:avLst/>
              <a:gdLst>
                <a:gd name="T0" fmla="*/ 96 w 96"/>
                <a:gd name="T1" fmla="*/ 0 h 43"/>
                <a:gd name="T2" fmla="*/ 88 w 96"/>
                <a:gd name="T3" fmla="*/ 0 h 43"/>
                <a:gd name="T4" fmla="*/ 72 w 96"/>
                <a:gd name="T5" fmla="*/ 8 h 43"/>
                <a:gd name="T6" fmla="*/ 64 w 96"/>
                <a:gd name="T7" fmla="*/ 8 h 43"/>
                <a:gd name="T8" fmla="*/ 56 w 96"/>
                <a:gd name="T9" fmla="*/ 26 h 43"/>
                <a:gd name="T10" fmla="*/ 48 w 96"/>
                <a:gd name="T11" fmla="*/ 26 h 43"/>
                <a:gd name="T12" fmla="*/ 32 w 96"/>
                <a:gd name="T13" fmla="*/ 26 h 43"/>
                <a:gd name="T14" fmla="*/ 24 w 96"/>
                <a:gd name="T15" fmla="*/ 26 h 43"/>
                <a:gd name="T16" fmla="*/ 16 w 96"/>
                <a:gd name="T17" fmla="*/ 35 h 43"/>
                <a:gd name="T18" fmla="*/ 0 w 96"/>
                <a:gd name="T19" fmla="*/ 35 h 43"/>
                <a:gd name="T20" fmla="*/ 0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96" y="0"/>
                  </a:moveTo>
                  <a:lnTo>
                    <a:pt x="88" y="0"/>
                  </a:lnTo>
                  <a:lnTo>
                    <a:pt x="72" y="8"/>
                  </a:lnTo>
                  <a:lnTo>
                    <a:pt x="64" y="8"/>
                  </a:lnTo>
                  <a:lnTo>
                    <a:pt x="56" y="26"/>
                  </a:lnTo>
                  <a:lnTo>
                    <a:pt x="48" y="26"/>
                  </a:lnTo>
                  <a:lnTo>
                    <a:pt x="32" y="26"/>
                  </a:lnTo>
                  <a:lnTo>
                    <a:pt x="24" y="26"/>
                  </a:lnTo>
                  <a:lnTo>
                    <a:pt x="16" y="35"/>
                  </a:lnTo>
                  <a:lnTo>
                    <a:pt x="0" y="35"/>
                  </a:lnTo>
                  <a:lnTo>
                    <a:pt x="0"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4490" name="Group 1211"/>
          <p:cNvGrpSpPr>
            <a:grpSpLocks/>
          </p:cNvGrpSpPr>
          <p:nvPr/>
        </p:nvGrpSpPr>
        <p:grpSpPr bwMode="auto">
          <a:xfrm>
            <a:off x="8382000" y="2590800"/>
            <a:ext cx="685800" cy="573088"/>
            <a:chOff x="1748" y="2760"/>
            <a:chExt cx="480" cy="457"/>
          </a:xfrm>
        </p:grpSpPr>
        <p:sp>
          <p:nvSpPr>
            <p:cNvPr id="104958" name="Freeform 1212"/>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232 w 232"/>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211"/>
                <a:gd name="T188" fmla="*/ 232 w 232"/>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lnTo>
                    <a:pt x="232"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59" name="Freeform 1213"/>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211"/>
                <a:gd name="T185" fmla="*/ 232 w 232"/>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60" name="Freeform 1214"/>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56 w 208"/>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8"/>
                <a:gd name="T187" fmla="*/ 0 h 255"/>
                <a:gd name="T188" fmla="*/ 208 w 208"/>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lnTo>
                    <a:pt x="56"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61" name="Freeform 1215"/>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8"/>
                <a:gd name="T184" fmla="*/ 0 h 255"/>
                <a:gd name="T185" fmla="*/ 208 w 208"/>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62" name="Freeform 1216"/>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40 w 280"/>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0"/>
                <a:gd name="T118" fmla="*/ 0 h 360"/>
                <a:gd name="T119" fmla="*/ 280 w 280"/>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lnTo>
                    <a:pt x="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63" name="Freeform 1217"/>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80"/>
                <a:gd name="T115" fmla="*/ 0 h 360"/>
                <a:gd name="T116" fmla="*/ 280 w 280"/>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64" name="Freeform 1218"/>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40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lnTo>
                    <a:pt x="40"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65" name="Freeform 1219"/>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66" name="Freeform 1220"/>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208 w 208"/>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8"/>
                <a:gd name="T139" fmla="*/ 0 h 457"/>
                <a:gd name="T140" fmla="*/ 208 w 208"/>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lnTo>
                    <a:pt x="208"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67" name="Freeform 1221"/>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8"/>
                <a:gd name="T136" fmla="*/ 0 h 457"/>
                <a:gd name="T137" fmla="*/ 208 w 208"/>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68" name="Freeform 1222"/>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232 w 232"/>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325"/>
                <a:gd name="T188" fmla="*/ 232 w 232"/>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lnTo>
                    <a:pt x="232"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69" name="Freeform 1223"/>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325"/>
                <a:gd name="T185" fmla="*/ 232 w 232"/>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4491" name="Group 1224"/>
          <p:cNvGrpSpPr>
            <a:grpSpLocks/>
          </p:cNvGrpSpPr>
          <p:nvPr/>
        </p:nvGrpSpPr>
        <p:grpSpPr bwMode="auto">
          <a:xfrm>
            <a:off x="5867400" y="3086100"/>
            <a:ext cx="774700" cy="614363"/>
            <a:chOff x="2659" y="3226"/>
            <a:chExt cx="488" cy="387"/>
          </a:xfrm>
        </p:grpSpPr>
        <p:sp>
          <p:nvSpPr>
            <p:cNvPr id="104911" name="Freeform 1225"/>
            <p:cNvSpPr>
              <a:spLocks/>
            </p:cNvSpPr>
            <p:nvPr/>
          </p:nvSpPr>
          <p:spPr bwMode="auto">
            <a:xfrm>
              <a:off x="2795" y="3226"/>
              <a:ext cx="40" cy="53"/>
            </a:xfrm>
            <a:custGeom>
              <a:avLst/>
              <a:gdLst>
                <a:gd name="T0" fmla="*/ 40 w 40"/>
                <a:gd name="T1" fmla="*/ 0 h 53"/>
                <a:gd name="T2" fmla="*/ 40 w 40"/>
                <a:gd name="T3" fmla="*/ 9 h 53"/>
                <a:gd name="T4" fmla="*/ 40 w 40"/>
                <a:gd name="T5" fmla="*/ 18 h 53"/>
                <a:gd name="T6" fmla="*/ 32 w 40"/>
                <a:gd name="T7" fmla="*/ 18 h 53"/>
                <a:gd name="T8" fmla="*/ 24 w 40"/>
                <a:gd name="T9" fmla="*/ 18 h 53"/>
                <a:gd name="T10" fmla="*/ 24 w 40"/>
                <a:gd name="T11" fmla="*/ 35 h 53"/>
                <a:gd name="T12" fmla="*/ 8 w 40"/>
                <a:gd name="T13" fmla="*/ 35 h 53"/>
                <a:gd name="T14" fmla="*/ 8 w 40"/>
                <a:gd name="T15" fmla="*/ 44 h 53"/>
                <a:gd name="T16" fmla="*/ 0 w 40"/>
                <a:gd name="T17" fmla="*/ 44 h 53"/>
                <a:gd name="T18" fmla="*/ 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40" y="0"/>
                  </a:moveTo>
                  <a:lnTo>
                    <a:pt x="40" y="9"/>
                  </a:lnTo>
                  <a:lnTo>
                    <a:pt x="40" y="18"/>
                  </a:lnTo>
                  <a:lnTo>
                    <a:pt x="32" y="18"/>
                  </a:lnTo>
                  <a:lnTo>
                    <a:pt x="24" y="18"/>
                  </a:lnTo>
                  <a:lnTo>
                    <a:pt x="24" y="35"/>
                  </a:lnTo>
                  <a:lnTo>
                    <a:pt x="8" y="35"/>
                  </a:lnTo>
                  <a:lnTo>
                    <a:pt x="8" y="44"/>
                  </a:lnTo>
                  <a:lnTo>
                    <a:pt x="0" y="44"/>
                  </a:lnTo>
                  <a:lnTo>
                    <a:pt x="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12" name="Freeform 1226"/>
            <p:cNvSpPr>
              <a:spLocks/>
            </p:cNvSpPr>
            <p:nvPr/>
          </p:nvSpPr>
          <p:spPr bwMode="auto">
            <a:xfrm>
              <a:off x="2835" y="3226"/>
              <a:ext cx="56" cy="97"/>
            </a:xfrm>
            <a:custGeom>
              <a:avLst/>
              <a:gdLst>
                <a:gd name="T0" fmla="*/ 0 w 56"/>
                <a:gd name="T1" fmla="*/ 0 h 97"/>
                <a:gd name="T2" fmla="*/ 0 w 56"/>
                <a:gd name="T3" fmla="*/ 9 h 97"/>
                <a:gd name="T4" fmla="*/ 0 w 56"/>
                <a:gd name="T5" fmla="*/ 18 h 97"/>
                <a:gd name="T6" fmla="*/ 16 w 56"/>
                <a:gd name="T7" fmla="*/ 35 h 97"/>
                <a:gd name="T8" fmla="*/ 24 w 56"/>
                <a:gd name="T9" fmla="*/ 44 h 97"/>
                <a:gd name="T10" fmla="*/ 32 w 56"/>
                <a:gd name="T11" fmla="*/ 53 h 97"/>
                <a:gd name="T12" fmla="*/ 48 w 56"/>
                <a:gd name="T13" fmla="*/ 62 h 97"/>
                <a:gd name="T14" fmla="*/ 56 w 56"/>
                <a:gd name="T15" fmla="*/ 79 h 97"/>
                <a:gd name="T16" fmla="*/ 56 w 56"/>
                <a:gd name="T17" fmla="*/ 88 h 97"/>
                <a:gd name="T18" fmla="*/ 56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0" y="0"/>
                  </a:moveTo>
                  <a:lnTo>
                    <a:pt x="0" y="9"/>
                  </a:lnTo>
                  <a:lnTo>
                    <a:pt x="0" y="18"/>
                  </a:lnTo>
                  <a:lnTo>
                    <a:pt x="16" y="35"/>
                  </a:lnTo>
                  <a:lnTo>
                    <a:pt x="24" y="44"/>
                  </a:lnTo>
                  <a:lnTo>
                    <a:pt x="32" y="53"/>
                  </a:lnTo>
                  <a:lnTo>
                    <a:pt x="48" y="62"/>
                  </a:lnTo>
                  <a:lnTo>
                    <a:pt x="56" y="79"/>
                  </a:lnTo>
                  <a:lnTo>
                    <a:pt x="56" y="88"/>
                  </a:lnTo>
                  <a:lnTo>
                    <a:pt x="56"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13" name="Freeform 1227"/>
            <p:cNvSpPr>
              <a:spLocks/>
            </p:cNvSpPr>
            <p:nvPr/>
          </p:nvSpPr>
          <p:spPr bwMode="auto">
            <a:xfrm>
              <a:off x="2867" y="3226"/>
              <a:ext cx="88" cy="97"/>
            </a:xfrm>
            <a:custGeom>
              <a:avLst/>
              <a:gdLst>
                <a:gd name="T0" fmla="*/ 0 w 88"/>
                <a:gd name="T1" fmla="*/ 0 h 97"/>
                <a:gd name="T2" fmla="*/ 16 w 88"/>
                <a:gd name="T3" fmla="*/ 35 h 97"/>
                <a:gd name="T4" fmla="*/ 24 w 88"/>
                <a:gd name="T5" fmla="*/ 35 h 97"/>
                <a:gd name="T6" fmla="*/ 24 w 88"/>
                <a:gd name="T7" fmla="*/ 44 h 97"/>
                <a:gd name="T8" fmla="*/ 32 w 88"/>
                <a:gd name="T9" fmla="*/ 44 h 97"/>
                <a:gd name="T10" fmla="*/ 48 w 88"/>
                <a:gd name="T11" fmla="*/ 44 h 97"/>
                <a:gd name="T12" fmla="*/ 56 w 88"/>
                <a:gd name="T13" fmla="*/ 53 h 97"/>
                <a:gd name="T14" fmla="*/ 64 w 88"/>
                <a:gd name="T15" fmla="*/ 53 h 97"/>
                <a:gd name="T16" fmla="*/ 64 w 88"/>
                <a:gd name="T17" fmla="*/ 62 h 97"/>
                <a:gd name="T18" fmla="*/ 72 w 88"/>
                <a:gd name="T19" fmla="*/ 62 h 97"/>
                <a:gd name="T20" fmla="*/ 72 w 88"/>
                <a:gd name="T21" fmla="*/ 79 h 97"/>
                <a:gd name="T22" fmla="*/ 88 w 88"/>
                <a:gd name="T23" fmla="*/ 79 h 97"/>
                <a:gd name="T24" fmla="*/ 88 w 88"/>
                <a:gd name="T25" fmla="*/ 88 h 97"/>
                <a:gd name="T26" fmla="*/ 88 w 88"/>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8"/>
                <a:gd name="T43" fmla="*/ 0 h 97"/>
                <a:gd name="T44" fmla="*/ 88 w 88"/>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8" h="97">
                  <a:moveTo>
                    <a:pt x="0" y="0"/>
                  </a:moveTo>
                  <a:lnTo>
                    <a:pt x="16" y="35"/>
                  </a:lnTo>
                  <a:lnTo>
                    <a:pt x="24" y="35"/>
                  </a:lnTo>
                  <a:lnTo>
                    <a:pt x="24" y="44"/>
                  </a:lnTo>
                  <a:lnTo>
                    <a:pt x="32" y="44"/>
                  </a:lnTo>
                  <a:lnTo>
                    <a:pt x="48" y="44"/>
                  </a:lnTo>
                  <a:lnTo>
                    <a:pt x="56" y="53"/>
                  </a:lnTo>
                  <a:lnTo>
                    <a:pt x="64" y="53"/>
                  </a:lnTo>
                  <a:lnTo>
                    <a:pt x="64" y="62"/>
                  </a:lnTo>
                  <a:lnTo>
                    <a:pt x="72" y="62"/>
                  </a:lnTo>
                  <a:lnTo>
                    <a:pt x="72" y="79"/>
                  </a:lnTo>
                  <a:lnTo>
                    <a:pt x="88" y="79"/>
                  </a:lnTo>
                  <a:lnTo>
                    <a:pt x="88" y="88"/>
                  </a:lnTo>
                  <a:lnTo>
                    <a:pt x="88"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14" name="Freeform 1228"/>
            <p:cNvSpPr>
              <a:spLocks/>
            </p:cNvSpPr>
            <p:nvPr/>
          </p:nvSpPr>
          <p:spPr bwMode="auto">
            <a:xfrm>
              <a:off x="2803" y="3270"/>
              <a:ext cx="56" cy="114"/>
            </a:xfrm>
            <a:custGeom>
              <a:avLst/>
              <a:gdLst>
                <a:gd name="T0" fmla="*/ 56 w 56"/>
                <a:gd name="T1" fmla="*/ 0 h 114"/>
                <a:gd name="T2" fmla="*/ 56 w 56"/>
                <a:gd name="T3" fmla="*/ 9 h 114"/>
                <a:gd name="T4" fmla="*/ 56 w 56"/>
                <a:gd name="T5" fmla="*/ 18 h 114"/>
                <a:gd name="T6" fmla="*/ 56 w 56"/>
                <a:gd name="T7" fmla="*/ 35 h 114"/>
                <a:gd name="T8" fmla="*/ 48 w 56"/>
                <a:gd name="T9" fmla="*/ 44 h 114"/>
                <a:gd name="T10" fmla="*/ 32 w 56"/>
                <a:gd name="T11" fmla="*/ 53 h 114"/>
                <a:gd name="T12" fmla="*/ 16 w 56"/>
                <a:gd name="T13" fmla="*/ 70 h 114"/>
                <a:gd name="T14" fmla="*/ 16 w 56"/>
                <a:gd name="T15" fmla="*/ 79 h 114"/>
                <a:gd name="T16" fmla="*/ 16 w 56"/>
                <a:gd name="T17" fmla="*/ 88 h 114"/>
                <a:gd name="T18" fmla="*/ 0 w 56"/>
                <a:gd name="T19" fmla="*/ 88 h 114"/>
                <a:gd name="T20" fmla="*/ 0 w 56"/>
                <a:gd name="T21" fmla="*/ 105 h 114"/>
                <a:gd name="T22" fmla="*/ 0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56" y="0"/>
                  </a:moveTo>
                  <a:lnTo>
                    <a:pt x="56" y="9"/>
                  </a:lnTo>
                  <a:lnTo>
                    <a:pt x="56" y="18"/>
                  </a:lnTo>
                  <a:lnTo>
                    <a:pt x="56" y="35"/>
                  </a:lnTo>
                  <a:lnTo>
                    <a:pt x="48" y="44"/>
                  </a:lnTo>
                  <a:lnTo>
                    <a:pt x="32" y="53"/>
                  </a:lnTo>
                  <a:lnTo>
                    <a:pt x="16" y="70"/>
                  </a:lnTo>
                  <a:lnTo>
                    <a:pt x="16" y="79"/>
                  </a:lnTo>
                  <a:lnTo>
                    <a:pt x="16" y="88"/>
                  </a:lnTo>
                  <a:lnTo>
                    <a:pt x="0" y="88"/>
                  </a:lnTo>
                  <a:lnTo>
                    <a:pt x="0" y="105"/>
                  </a:lnTo>
                  <a:lnTo>
                    <a:pt x="0"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15" name="Freeform 1229"/>
            <p:cNvSpPr>
              <a:spLocks/>
            </p:cNvSpPr>
            <p:nvPr/>
          </p:nvSpPr>
          <p:spPr bwMode="auto">
            <a:xfrm>
              <a:off x="2859" y="3226"/>
              <a:ext cx="72" cy="158"/>
            </a:xfrm>
            <a:custGeom>
              <a:avLst/>
              <a:gdLst>
                <a:gd name="T0" fmla="*/ 0 w 72"/>
                <a:gd name="T1" fmla="*/ 0 h 158"/>
                <a:gd name="T2" fmla="*/ 8 w 72"/>
                <a:gd name="T3" fmla="*/ 44 h 158"/>
                <a:gd name="T4" fmla="*/ 8 w 72"/>
                <a:gd name="T5" fmla="*/ 53 h 158"/>
                <a:gd name="T6" fmla="*/ 24 w 72"/>
                <a:gd name="T7" fmla="*/ 53 h 158"/>
                <a:gd name="T8" fmla="*/ 24 w 72"/>
                <a:gd name="T9" fmla="*/ 62 h 158"/>
                <a:gd name="T10" fmla="*/ 32 w 72"/>
                <a:gd name="T11" fmla="*/ 79 h 158"/>
                <a:gd name="T12" fmla="*/ 40 w 72"/>
                <a:gd name="T13" fmla="*/ 79 h 158"/>
                <a:gd name="T14" fmla="*/ 40 w 72"/>
                <a:gd name="T15" fmla="*/ 88 h 158"/>
                <a:gd name="T16" fmla="*/ 56 w 72"/>
                <a:gd name="T17" fmla="*/ 88 h 158"/>
                <a:gd name="T18" fmla="*/ 56 w 72"/>
                <a:gd name="T19" fmla="*/ 97 h 158"/>
                <a:gd name="T20" fmla="*/ 56 w 72"/>
                <a:gd name="T21" fmla="*/ 114 h 158"/>
                <a:gd name="T22" fmla="*/ 64 w 72"/>
                <a:gd name="T23" fmla="*/ 114 h 158"/>
                <a:gd name="T24" fmla="*/ 64 w 72"/>
                <a:gd name="T25" fmla="*/ 123 h 158"/>
                <a:gd name="T26" fmla="*/ 72 w 72"/>
                <a:gd name="T27" fmla="*/ 132 h 158"/>
                <a:gd name="T28" fmla="*/ 72 w 72"/>
                <a:gd name="T29" fmla="*/ 149 h 158"/>
                <a:gd name="T30" fmla="*/ 64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0" y="0"/>
                  </a:moveTo>
                  <a:lnTo>
                    <a:pt x="8" y="44"/>
                  </a:lnTo>
                  <a:lnTo>
                    <a:pt x="8" y="53"/>
                  </a:lnTo>
                  <a:lnTo>
                    <a:pt x="24" y="53"/>
                  </a:lnTo>
                  <a:lnTo>
                    <a:pt x="24" y="62"/>
                  </a:lnTo>
                  <a:lnTo>
                    <a:pt x="32" y="79"/>
                  </a:lnTo>
                  <a:lnTo>
                    <a:pt x="40" y="79"/>
                  </a:lnTo>
                  <a:lnTo>
                    <a:pt x="40" y="88"/>
                  </a:lnTo>
                  <a:lnTo>
                    <a:pt x="56" y="88"/>
                  </a:lnTo>
                  <a:lnTo>
                    <a:pt x="56" y="97"/>
                  </a:lnTo>
                  <a:lnTo>
                    <a:pt x="56" y="114"/>
                  </a:lnTo>
                  <a:lnTo>
                    <a:pt x="64" y="114"/>
                  </a:lnTo>
                  <a:lnTo>
                    <a:pt x="64" y="123"/>
                  </a:lnTo>
                  <a:lnTo>
                    <a:pt x="72" y="132"/>
                  </a:lnTo>
                  <a:lnTo>
                    <a:pt x="72" y="149"/>
                  </a:lnTo>
                  <a:lnTo>
                    <a:pt x="64"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16" name="Freeform 1230"/>
            <p:cNvSpPr>
              <a:spLocks/>
            </p:cNvSpPr>
            <p:nvPr/>
          </p:nvSpPr>
          <p:spPr bwMode="auto">
            <a:xfrm>
              <a:off x="2763" y="3226"/>
              <a:ext cx="96" cy="114"/>
            </a:xfrm>
            <a:custGeom>
              <a:avLst/>
              <a:gdLst>
                <a:gd name="T0" fmla="*/ 96 w 96"/>
                <a:gd name="T1" fmla="*/ 0 h 114"/>
                <a:gd name="T2" fmla="*/ 72 w 96"/>
                <a:gd name="T3" fmla="*/ 35 h 114"/>
                <a:gd name="T4" fmla="*/ 64 w 96"/>
                <a:gd name="T5" fmla="*/ 44 h 114"/>
                <a:gd name="T6" fmla="*/ 56 w 96"/>
                <a:gd name="T7" fmla="*/ 44 h 114"/>
                <a:gd name="T8" fmla="*/ 40 w 96"/>
                <a:gd name="T9" fmla="*/ 44 h 114"/>
                <a:gd name="T10" fmla="*/ 32 w 96"/>
                <a:gd name="T11" fmla="*/ 44 h 114"/>
                <a:gd name="T12" fmla="*/ 32 w 96"/>
                <a:gd name="T13" fmla="*/ 53 h 114"/>
                <a:gd name="T14" fmla="*/ 24 w 96"/>
                <a:gd name="T15" fmla="*/ 53 h 114"/>
                <a:gd name="T16" fmla="*/ 8 w 96"/>
                <a:gd name="T17" fmla="*/ 62 h 114"/>
                <a:gd name="T18" fmla="*/ 0 w 96"/>
                <a:gd name="T19" fmla="*/ 79 h 114"/>
                <a:gd name="T20" fmla="*/ 0 w 96"/>
                <a:gd name="T21" fmla="*/ 88 h 114"/>
                <a:gd name="T22" fmla="*/ 0 w 96"/>
                <a:gd name="T23" fmla="*/ 97 h 114"/>
                <a:gd name="T24" fmla="*/ 0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96" y="0"/>
                  </a:moveTo>
                  <a:lnTo>
                    <a:pt x="72" y="35"/>
                  </a:lnTo>
                  <a:lnTo>
                    <a:pt x="64" y="44"/>
                  </a:lnTo>
                  <a:lnTo>
                    <a:pt x="56" y="44"/>
                  </a:lnTo>
                  <a:lnTo>
                    <a:pt x="40" y="44"/>
                  </a:lnTo>
                  <a:lnTo>
                    <a:pt x="32" y="44"/>
                  </a:lnTo>
                  <a:lnTo>
                    <a:pt x="32" y="53"/>
                  </a:lnTo>
                  <a:lnTo>
                    <a:pt x="24" y="53"/>
                  </a:lnTo>
                  <a:lnTo>
                    <a:pt x="8" y="62"/>
                  </a:lnTo>
                  <a:lnTo>
                    <a:pt x="0" y="79"/>
                  </a:lnTo>
                  <a:lnTo>
                    <a:pt x="0" y="88"/>
                  </a:lnTo>
                  <a:lnTo>
                    <a:pt x="0" y="97"/>
                  </a:lnTo>
                  <a:lnTo>
                    <a:pt x="0"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17" name="Freeform 1231"/>
            <p:cNvSpPr>
              <a:spLocks/>
            </p:cNvSpPr>
            <p:nvPr/>
          </p:nvSpPr>
          <p:spPr bwMode="auto">
            <a:xfrm>
              <a:off x="2803" y="3270"/>
              <a:ext cx="48" cy="132"/>
            </a:xfrm>
            <a:custGeom>
              <a:avLst/>
              <a:gdLst>
                <a:gd name="T0" fmla="*/ 0 w 48"/>
                <a:gd name="T1" fmla="*/ 0 h 132"/>
                <a:gd name="T2" fmla="*/ 0 w 48"/>
                <a:gd name="T3" fmla="*/ 9 h 132"/>
                <a:gd name="T4" fmla="*/ 0 w 48"/>
                <a:gd name="T5" fmla="*/ 18 h 132"/>
                <a:gd name="T6" fmla="*/ 0 w 48"/>
                <a:gd name="T7" fmla="*/ 35 h 132"/>
                <a:gd name="T8" fmla="*/ 0 w 48"/>
                <a:gd name="T9" fmla="*/ 44 h 132"/>
                <a:gd name="T10" fmla="*/ 16 w 48"/>
                <a:gd name="T11" fmla="*/ 53 h 132"/>
                <a:gd name="T12" fmla="*/ 24 w 48"/>
                <a:gd name="T13" fmla="*/ 70 h 132"/>
                <a:gd name="T14" fmla="*/ 24 w 48"/>
                <a:gd name="T15" fmla="*/ 79 h 132"/>
                <a:gd name="T16" fmla="*/ 32 w 48"/>
                <a:gd name="T17" fmla="*/ 88 h 132"/>
                <a:gd name="T18" fmla="*/ 32 w 48"/>
                <a:gd name="T19" fmla="*/ 105 h 132"/>
                <a:gd name="T20" fmla="*/ 48 w 48"/>
                <a:gd name="T21" fmla="*/ 105 h 132"/>
                <a:gd name="T22" fmla="*/ 48 w 48"/>
                <a:gd name="T23" fmla="*/ 114 h 132"/>
                <a:gd name="T24" fmla="*/ 48 w 48"/>
                <a:gd name="T25" fmla="*/ 123 h 132"/>
                <a:gd name="T26" fmla="*/ 48 w 48"/>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8"/>
                <a:gd name="T43" fmla="*/ 0 h 132"/>
                <a:gd name="T44" fmla="*/ 48 w 48"/>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8" h="132">
                  <a:moveTo>
                    <a:pt x="0" y="0"/>
                  </a:moveTo>
                  <a:lnTo>
                    <a:pt x="0" y="9"/>
                  </a:lnTo>
                  <a:lnTo>
                    <a:pt x="0" y="18"/>
                  </a:lnTo>
                  <a:lnTo>
                    <a:pt x="0" y="35"/>
                  </a:lnTo>
                  <a:lnTo>
                    <a:pt x="0" y="44"/>
                  </a:lnTo>
                  <a:lnTo>
                    <a:pt x="16" y="53"/>
                  </a:lnTo>
                  <a:lnTo>
                    <a:pt x="24" y="70"/>
                  </a:lnTo>
                  <a:lnTo>
                    <a:pt x="24" y="79"/>
                  </a:lnTo>
                  <a:lnTo>
                    <a:pt x="32" y="88"/>
                  </a:lnTo>
                  <a:lnTo>
                    <a:pt x="32" y="105"/>
                  </a:lnTo>
                  <a:lnTo>
                    <a:pt x="48" y="105"/>
                  </a:lnTo>
                  <a:lnTo>
                    <a:pt x="48" y="114"/>
                  </a:lnTo>
                  <a:lnTo>
                    <a:pt x="48" y="123"/>
                  </a:lnTo>
                  <a:lnTo>
                    <a:pt x="48"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18" name="Freeform 1232"/>
            <p:cNvSpPr>
              <a:spLocks/>
            </p:cNvSpPr>
            <p:nvPr/>
          </p:nvSpPr>
          <p:spPr bwMode="auto">
            <a:xfrm>
              <a:off x="2851" y="3305"/>
              <a:ext cx="40" cy="88"/>
            </a:xfrm>
            <a:custGeom>
              <a:avLst/>
              <a:gdLst>
                <a:gd name="T0" fmla="*/ 40 w 40"/>
                <a:gd name="T1" fmla="*/ 0 h 88"/>
                <a:gd name="T2" fmla="*/ 40 w 40"/>
                <a:gd name="T3" fmla="*/ 26 h 88"/>
                <a:gd name="T4" fmla="*/ 32 w 40"/>
                <a:gd name="T5" fmla="*/ 35 h 88"/>
                <a:gd name="T6" fmla="*/ 24 w 40"/>
                <a:gd name="T7" fmla="*/ 44 h 88"/>
                <a:gd name="T8" fmla="*/ 8 w 40"/>
                <a:gd name="T9" fmla="*/ 44 h 88"/>
                <a:gd name="T10" fmla="*/ 8 w 40"/>
                <a:gd name="T11" fmla="*/ 62 h 88"/>
                <a:gd name="T12" fmla="*/ 0 w 40"/>
                <a:gd name="T13" fmla="*/ 62 h 88"/>
                <a:gd name="T14" fmla="*/ 0 w 40"/>
                <a:gd name="T15" fmla="*/ 70 h 88"/>
                <a:gd name="T16" fmla="*/ 0 w 40"/>
                <a:gd name="T17" fmla="*/ 79 h 88"/>
                <a:gd name="T18" fmla="*/ 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40" y="0"/>
                  </a:moveTo>
                  <a:lnTo>
                    <a:pt x="40" y="26"/>
                  </a:lnTo>
                  <a:lnTo>
                    <a:pt x="32" y="35"/>
                  </a:lnTo>
                  <a:lnTo>
                    <a:pt x="24" y="44"/>
                  </a:lnTo>
                  <a:lnTo>
                    <a:pt x="8" y="44"/>
                  </a:lnTo>
                  <a:lnTo>
                    <a:pt x="8" y="62"/>
                  </a:lnTo>
                  <a:lnTo>
                    <a:pt x="0" y="62"/>
                  </a:lnTo>
                  <a:lnTo>
                    <a:pt x="0" y="70"/>
                  </a:lnTo>
                  <a:lnTo>
                    <a:pt x="0" y="79"/>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19" name="Freeform 1233"/>
            <p:cNvSpPr>
              <a:spLocks/>
            </p:cNvSpPr>
            <p:nvPr/>
          </p:nvSpPr>
          <p:spPr bwMode="auto">
            <a:xfrm>
              <a:off x="2867" y="3279"/>
              <a:ext cx="64" cy="140"/>
            </a:xfrm>
            <a:custGeom>
              <a:avLst/>
              <a:gdLst>
                <a:gd name="T0" fmla="*/ 64 w 64"/>
                <a:gd name="T1" fmla="*/ 0 h 140"/>
                <a:gd name="T2" fmla="*/ 56 w 64"/>
                <a:gd name="T3" fmla="*/ 61 h 140"/>
                <a:gd name="T4" fmla="*/ 48 w 64"/>
                <a:gd name="T5" fmla="*/ 70 h 140"/>
                <a:gd name="T6" fmla="*/ 32 w 64"/>
                <a:gd name="T7" fmla="*/ 79 h 140"/>
                <a:gd name="T8" fmla="*/ 32 w 64"/>
                <a:gd name="T9" fmla="*/ 105 h 140"/>
                <a:gd name="T10" fmla="*/ 24 w 64"/>
                <a:gd name="T11" fmla="*/ 114 h 140"/>
                <a:gd name="T12" fmla="*/ 24 w 64"/>
                <a:gd name="T13" fmla="*/ 123 h 140"/>
                <a:gd name="T14" fmla="*/ 16 w 64"/>
                <a:gd name="T15" fmla="*/ 123 h 140"/>
                <a:gd name="T16" fmla="*/ 0 w 64"/>
                <a:gd name="T17" fmla="*/ 123 h 140"/>
                <a:gd name="T18" fmla="*/ 0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64" y="0"/>
                  </a:moveTo>
                  <a:lnTo>
                    <a:pt x="56" y="61"/>
                  </a:lnTo>
                  <a:lnTo>
                    <a:pt x="48" y="70"/>
                  </a:lnTo>
                  <a:lnTo>
                    <a:pt x="32" y="79"/>
                  </a:lnTo>
                  <a:lnTo>
                    <a:pt x="32" y="105"/>
                  </a:lnTo>
                  <a:lnTo>
                    <a:pt x="24" y="114"/>
                  </a:lnTo>
                  <a:lnTo>
                    <a:pt x="24" y="123"/>
                  </a:lnTo>
                  <a:lnTo>
                    <a:pt x="16" y="123"/>
                  </a:lnTo>
                  <a:lnTo>
                    <a:pt x="0" y="123"/>
                  </a:lnTo>
                  <a:lnTo>
                    <a:pt x="0"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20" name="Freeform 1234"/>
            <p:cNvSpPr>
              <a:spLocks/>
            </p:cNvSpPr>
            <p:nvPr/>
          </p:nvSpPr>
          <p:spPr bwMode="auto">
            <a:xfrm>
              <a:off x="2883" y="3226"/>
              <a:ext cx="104" cy="193"/>
            </a:xfrm>
            <a:custGeom>
              <a:avLst/>
              <a:gdLst>
                <a:gd name="T0" fmla="*/ 0 w 104"/>
                <a:gd name="T1" fmla="*/ 0 h 193"/>
                <a:gd name="T2" fmla="*/ 16 w 104"/>
                <a:gd name="T3" fmla="*/ 18 h 193"/>
                <a:gd name="T4" fmla="*/ 32 w 104"/>
                <a:gd name="T5" fmla="*/ 35 h 193"/>
                <a:gd name="T6" fmla="*/ 40 w 104"/>
                <a:gd name="T7" fmla="*/ 44 h 193"/>
                <a:gd name="T8" fmla="*/ 40 w 104"/>
                <a:gd name="T9" fmla="*/ 53 h 193"/>
                <a:gd name="T10" fmla="*/ 48 w 104"/>
                <a:gd name="T11" fmla="*/ 53 h 193"/>
                <a:gd name="T12" fmla="*/ 48 w 104"/>
                <a:gd name="T13" fmla="*/ 62 h 193"/>
                <a:gd name="T14" fmla="*/ 56 w 104"/>
                <a:gd name="T15" fmla="*/ 62 h 193"/>
                <a:gd name="T16" fmla="*/ 72 w 104"/>
                <a:gd name="T17" fmla="*/ 79 h 193"/>
                <a:gd name="T18" fmla="*/ 72 w 104"/>
                <a:gd name="T19" fmla="*/ 88 h 193"/>
                <a:gd name="T20" fmla="*/ 80 w 104"/>
                <a:gd name="T21" fmla="*/ 88 h 193"/>
                <a:gd name="T22" fmla="*/ 80 w 104"/>
                <a:gd name="T23" fmla="*/ 97 h 193"/>
                <a:gd name="T24" fmla="*/ 88 w 104"/>
                <a:gd name="T25" fmla="*/ 97 h 193"/>
                <a:gd name="T26" fmla="*/ 88 w 104"/>
                <a:gd name="T27" fmla="*/ 114 h 193"/>
                <a:gd name="T28" fmla="*/ 88 w 104"/>
                <a:gd name="T29" fmla="*/ 123 h 193"/>
                <a:gd name="T30" fmla="*/ 104 w 104"/>
                <a:gd name="T31" fmla="*/ 132 h 193"/>
                <a:gd name="T32" fmla="*/ 104 w 104"/>
                <a:gd name="T33" fmla="*/ 149 h 193"/>
                <a:gd name="T34" fmla="*/ 104 w 104"/>
                <a:gd name="T35" fmla="*/ 158 h 193"/>
                <a:gd name="T36" fmla="*/ 104 w 104"/>
                <a:gd name="T37" fmla="*/ 167 h 193"/>
                <a:gd name="T38" fmla="*/ 104 w 104"/>
                <a:gd name="T39" fmla="*/ 176 h 193"/>
                <a:gd name="T40" fmla="*/ 104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0" y="0"/>
                  </a:moveTo>
                  <a:lnTo>
                    <a:pt x="16" y="18"/>
                  </a:lnTo>
                  <a:lnTo>
                    <a:pt x="32" y="35"/>
                  </a:lnTo>
                  <a:lnTo>
                    <a:pt x="40" y="44"/>
                  </a:lnTo>
                  <a:lnTo>
                    <a:pt x="40" y="53"/>
                  </a:lnTo>
                  <a:lnTo>
                    <a:pt x="48" y="53"/>
                  </a:lnTo>
                  <a:lnTo>
                    <a:pt x="48" y="62"/>
                  </a:lnTo>
                  <a:lnTo>
                    <a:pt x="56" y="62"/>
                  </a:lnTo>
                  <a:lnTo>
                    <a:pt x="72" y="79"/>
                  </a:lnTo>
                  <a:lnTo>
                    <a:pt x="72" y="88"/>
                  </a:lnTo>
                  <a:lnTo>
                    <a:pt x="80" y="88"/>
                  </a:lnTo>
                  <a:lnTo>
                    <a:pt x="80" y="97"/>
                  </a:lnTo>
                  <a:lnTo>
                    <a:pt x="88" y="97"/>
                  </a:lnTo>
                  <a:lnTo>
                    <a:pt x="88" y="114"/>
                  </a:lnTo>
                  <a:lnTo>
                    <a:pt x="88" y="123"/>
                  </a:lnTo>
                  <a:lnTo>
                    <a:pt x="104" y="132"/>
                  </a:lnTo>
                  <a:lnTo>
                    <a:pt x="104" y="149"/>
                  </a:lnTo>
                  <a:lnTo>
                    <a:pt x="104" y="158"/>
                  </a:lnTo>
                  <a:lnTo>
                    <a:pt x="104" y="167"/>
                  </a:lnTo>
                  <a:lnTo>
                    <a:pt x="104" y="176"/>
                  </a:lnTo>
                  <a:lnTo>
                    <a:pt x="104"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21" name="Freeform 1235"/>
            <p:cNvSpPr>
              <a:spLocks/>
            </p:cNvSpPr>
            <p:nvPr/>
          </p:nvSpPr>
          <p:spPr bwMode="auto">
            <a:xfrm>
              <a:off x="2779" y="3305"/>
              <a:ext cx="16" cy="106"/>
            </a:xfrm>
            <a:custGeom>
              <a:avLst/>
              <a:gdLst>
                <a:gd name="T0" fmla="*/ 8 w 16"/>
                <a:gd name="T1" fmla="*/ 0 h 106"/>
                <a:gd name="T2" fmla="*/ 8 w 16"/>
                <a:gd name="T3" fmla="*/ 9 h 106"/>
                <a:gd name="T4" fmla="*/ 8 w 16"/>
                <a:gd name="T5" fmla="*/ 26 h 106"/>
                <a:gd name="T6" fmla="*/ 8 w 16"/>
                <a:gd name="T7" fmla="*/ 35 h 106"/>
                <a:gd name="T8" fmla="*/ 16 w 16"/>
                <a:gd name="T9" fmla="*/ 35 h 106"/>
                <a:gd name="T10" fmla="*/ 16 w 16"/>
                <a:gd name="T11" fmla="*/ 44 h 106"/>
                <a:gd name="T12" fmla="*/ 16 w 16"/>
                <a:gd name="T13" fmla="*/ 62 h 106"/>
                <a:gd name="T14" fmla="*/ 8 w 16"/>
                <a:gd name="T15" fmla="*/ 70 h 106"/>
                <a:gd name="T16" fmla="*/ 8 w 16"/>
                <a:gd name="T17" fmla="*/ 79 h 106"/>
                <a:gd name="T18" fmla="*/ 0 w 16"/>
                <a:gd name="T19" fmla="*/ 88 h 106"/>
                <a:gd name="T20" fmla="*/ 0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16" y="35"/>
                  </a:lnTo>
                  <a:lnTo>
                    <a:pt x="16" y="44"/>
                  </a:lnTo>
                  <a:lnTo>
                    <a:pt x="16" y="62"/>
                  </a:lnTo>
                  <a:lnTo>
                    <a:pt x="8" y="70"/>
                  </a:lnTo>
                  <a:lnTo>
                    <a:pt x="8" y="79"/>
                  </a:lnTo>
                  <a:lnTo>
                    <a:pt x="0" y="88"/>
                  </a:lnTo>
                  <a:lnTo>
                    <a:pt x="0"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22" name="Freeform 1236"/>
            <p:cNvSpPr>
              <a:spLocks/>
            </p:cNvSpPr>
            <p:nvPr/>
          </p:nvSpPr>
          <p:spPr bwMode="auto">
            <a:xfrm>
              <a:off x="2803" y="3375"/>
              <a:ext cx="16" cy="62"/>
            </a:xfrm>
            <a:custGeom>
              <a:avLst/>
              <a:gdLst>
                <a:gd name="T0" fmla="*/ 0 w 16"/>
                <a:gd name="T1" fmla="*/ 0 h 62"/>
                <a:gd name="T2" fmla="*/ 16 w 16"/>
                <a:gd name="T3" fmla="*/ 9 h 62"/>
                <a:gd name="T4" fmla="*/ 16 w 16"/>
                <a:gd name="T5" fmla="*/ 18 h 62"/>
                <a:gd name="T6" fmla="*/ 16 w 16"/>
                <a:gd name="T7" fmla="*/ 27 h 62"/>
                <a:gd name="T8" fmla="*/ 16 w 16"/>
                <a:gd name="T9" fmla="*/ 44 h 62"/>
                <a:gd name="T10" fmla="*/ 16 w 16"/>
                <a:gd name="T11" fmla="*/ 53 h 62"/>
                <a:gd name="T12" fmla="*/ 16 w 16"/>
                <a:gd name="T13" fmla="*/ 62 h 62"/>
                <a:gd name="T14" fmla="*/ 0 60000 65536"/>
                <a:gd name="T15" fmla="*/ 0 60000 65536"/>
                <a:gd name="T16" fmla="*/ 0 60000 65536"/>
                <a:gd name="T17" fmla="*/ 0 60000 65536"/>
                <a:gd name="T18" fmla="*/ 0 60000 65536"/>
                <a:gd name="T19" fmla="*/ 0 60000 65536"/>
                <a:gd name="T20" fmla="*/ 0 60000 65536"/>
                <a:gd name="T21" fmla="*/ 0 w 16"/>
                <a:gd name="T22" fmla="*/ 0 h 62"/>
                <a:gd name="T23" fmla="*/ 16 w 16"/>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2">
                  <a:moveTo>
                    <a:pt x="0" y="0"/>
                  </a:moveTo>
                  <a:lnTo>
                    <a:pt x="16" y="9"/>
                  </a:lnTo>
                  <a:lnTo>
                    <a:pt x="16" y="18"/>
                  </a:lnTo>
                  <a:lnTo>
                    <a:pt x="16" y="27"/>
                  </a:lnTo>
                  <a:lnTo>
                    <a:pt x="16" y="44"/>
                  </a:lnTo>
                  <a:lnTo>
                    <a:pt x="16" y="53"/>
                  </a:lnTo>
                  <a:lnTo>
                    <a:pt x="16"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23" name="Freeform 1237"/>
            <p:cNvSpPr>
              <a:spLocks/>
            </p:cNvSpPr>
            <p:nvPr/>
          </p:nvSpPr>
          <p:spPr bwMode="auto">
            <a:xfrm>
              <a:off x="2731" y="3340"/>
              <a:ext cx="40" cy="79"/>
            </a:xfrm>
            <a:custGeom>
              <a:avLst/>
              <a:gdLst>
                <a:gd name="T0" fmla="*/ 32 w 40"/>
                <a:gd name="T1" fmla="*/ 0 h 79"/>
                <a:gd name="T2" fmla="*/ 40 w 40"/>
                <a:gd name="T3" fmla="*/ 9 h 79"/>
                <a:gd name="T4" fmla="*/ 32 w 40"/>
                <a:gd name="T5" fmla="*/ 18 h 79"/>
                <a:gd name="T6" fmla="*/ 32 w 40"/>
                <a:gd name="T7" fmla="*/ 35 h 79"/>
                <a:gd name="T8" fmla="*/ 24 w 40"/>
                <a:gd name="T9" fmla="*/ 35 h 79"/>
                <a:gd name="T10" fmla="*/ 8 w 40"/>
                <a:gd name="T11" fmla="*/ 44 h 79"/>
                <a:gd name="T12" fmla="*/ 0 w 40"/>
                <a:gd name="T13" fmla="*/ 53 h 79"/>
                <a:gd name="T14" fmla="*/ 0 w 40"/>
                <a:gd name="T15" fmla="*/ 62 h 79"/>
                <a:gd name="T16" fmla="*/ 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32" y="0"/>
                  </a:moveTo>
                  <a:lnTo>
                    <a:pt x="40" y="9"/>
                  </a:lnTo>
                  <a:lnTo>
                    <a:pt x="32" y="18"/>
                  </a:lnTo>
                  <a:lnTo>
                    <a:pt x="32" y="35"/>
                  </a:lnTo>
                  <a:lnTo>
                    <a:pt x="24" y="35"/>
                  </a:lnTo>
                  <a:lnTo>
                    <a:pt x="8" y="44"/>
                  </a:lnTo>
                  <a:lnTo>
                    <a:pt x="0" y="53"/>
                  </a:lnTo>
                  <a:lnTo>
                    <a:pt x="0" y="62"/>
                  </a:lnTo>
                  <a:lnTo>
                    <a:pt x="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24" name="Freeform 1238"/>
            <p:cNvSpPr>
              <a:spLocks/>
            </p:cNvSpPr>
            <p:nvPr/>
          </p:nvSpPr>
          <p:spPr bwMode="auto">
            <a:xfrm>
              <a:off x="2715" y="3288"/>
              <a:ext cx="56" cy="70"/>
            </a:xfrm>
            <a:custGeom>
              <a:avLst/>
              <a:gdLst>
                <a:gd name="T0" fmla="*/ 56 w 56"/>
                <a:gd name="T1" fmla="*/ 0 h 70"/>
                <a:gd name="T2" fmla="*/ 48 w 56"/>
                <a:gd name="T3" fmla="*/ 0 h 70"/>
                <a:gd name="T4" fmla="*/ 40 w 56"/>
                <a:gd name="T5" fmla="*/ 0 h 70"/>
                <a:gd name="T6" fmla="*/ 24 w 56"/>
                <a:gd name="T7" fmla="*/ 17 h 70"/>
                <a:gd name="T8" fmla="*/ 16 w 56"/>
                <a:gd name="T9" fmla="*/ 17 h 70"/>
                <a:gd name="T10" fmla="*/ 16 w 56"/>
                <a:gd name="T11" fmla="*/ 26 h 70"/>
                <a:gd name="T12" fmla="*/ 8 w 56"/>
                <a:gd name="T13" fmla="*/ 26 h 70"/>
                <a:gd name="T14" fmla="*/ 8 w 56"/>
                <a:gd name="T15" fmla="*/ 35 h 70"/>
                <a:gd name="T16" fmla="*/ 8 w 56"/>
                <a:gd name="T17" fmla="*/ 52 h 70"/>
                <a:gd name="T18" fmla="*/ 0 w 56"/>
                <a:gd name="T19" fmla="*/ 61 h 70"/>
                <a:gd name="T20" fmla="*/ 0 w 56"/>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6"/>
                <a:gd name="T34" fmla="*/ 0 h 70"/>
                <a:gd name="T35" fmla="*/ 56 w 56"/>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6" h="70">
                  <a:moveTo>
                    <a:pt x="56" y="0"/>
                  </a:moveTo>
                  <a:lnTo>
                    <a:pt x="48" y="0"/>
                  </a:lnTo>
                  <a:lnTo>
                    <a:pt x="40" y="0"/>
                  </a:lnTo>
                  <a:lnTo>
                    <a:pt x="24" y="17"/>
                  </a:lnTo>
                  <a:lnTo>
                    <a:pt x="16" y="17"/>
                  </a:lnTo>
                  <a:lnTo>
                    <a:pt x="16" y="26"/>
                  </a:lnTo>
                  <a:lnTo>
                    <a:pt x="8" y="26"/>
                  </a:lnTo>
                  <a:lnTo>
                    <a:pt x="8" y="35"/>
                  </a:lnTo>
                  <a:lnTo>
                    <a:pt x="8" y="52"/>
                  </a:lnTo>
                  <a:lnTo>
                    <a:pt x="0" y="61"/>
                  </a:lnTo>
                  <a:lnTo>
                    <a:pt x="0"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25" name="Freeform 1239"/>
            <p:cNvSpPr>
              <a:spLocks/>
            </p:cNvSpPr>
            <p:nvPr/>
          </p:nvSpPr>
          <p:spPr bwMode="auto">
            <a:xfrm>
              <a:off x="2979" y="3331"/>
              <a:ext cx="72" cy="80"/>
            </a:xfrm>
            <a:custGeom>
              <a:avLst/>
              <a:gdLst>
                <a:gd name="T0" fmla="*/ 0 w 72"/>
                <a:gd name="T1" fmla="*/ 0 h 80"/>
                <a:gd name="T2" fmla="*/ 0 w 72"/>
                <a:gd name="T3" fmla="*/ 9 h 80"/>
                <a:gd name="T4" fmla="*/ 8 w 72"/>
                <a:gd name="T5" fmla="*/ 9 h 80"/>
                <a:gd name="T6" fmla="*/ 16 w 72"/>
                <a:gd name="T7" fmla="*/ 9 h 80"/>
                <a:gd name="T8" fmla="*/ 32 w 72"/>
                <a:gd name="T9" fmla="*/ 18 h 80"/>
                <a:gd name="T10" fmla="*/ 40 w 72"/>
                <a:gd name="T11" fmla="*/ 36 h 80"/>
                <a:gd name="T12" fmla="*/ 48 w 72"/>
                <a:gd name="T13" fmla="*/ 44 h 80"/>
                <a:gd name="T14" fmla="*/ 64 w 72"/>
                <a:gd name="T15" fmla="*/ 53 h 80"/>
                <a:gd name="T16" fmla="*/ 64 w 72"/>
                <a:gd name="T17" fmla="*/ 62 h 80"/>
                <a:gd name="T18" fmla="*/ 64 w 72"/>
                <a:gd name="T19" fmla="*/ 80 h 80"/>
                <a:gd name="T20" fmla="*/ 72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0" y="0"/>
                  </a:moveTo>
                  <a:lnTo>
                    <a:pt x="0" y="9"/>
                  </a:lnTo>
                  <a:lnTo>
                    <a:pt x="8" y="9"/>
                  </a:lnTo>
                  <a:lnTo>
                    <a:pt x="16" y="9"/>
                  </a:lnTo>
                  <a:lnTo>
                    <a:pt x="32" y="18"/>
                  </a:lnTo>
                  <a:lnTo>
                    <a:pt x="40" y="36"/>
                  </a:lnTo>
                  <a:lnTo>
                    <a:pt x="48" y="44"/>
                  </a:lnTo>
                  <a:lnTo>
                    <a:pt x="64" y="53"/>
                  </a:lnTo>
                  <a:lnTo>
                    <a:pt x="64" y="62"/>
                  </a:lnTo>
                  <a:lnTo>
                    <a:pt x="64" y="80"/>
                  </a:lnTo>
                  <a:lnTo>
                    <a:pt x="72"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26" name="Freeform 1240"/>
            <p:cNvSpPr>
              <a:spLocks/>
            </p:cNvSpPr>
            <p:nvPr/>
          </p:nvSpPr>
          <p:spPr bwMode="auto">
            <a:xfrm>
              <a:off x="2931" y="3323"/>
              <a:ext cx="40" cy="105"/>
            </a:xfrm>
            <a:custGeom>
              <a:avLst/>
              <a:gdLst>
                <a:gd name="T0" fmla="*/ 40 w 40"/>
                <a:gd name="T1" fmla="*/ 0 h 105"/>
                <a:gd name="T2" fmla="*/ 32 w 40"/>
                <a:gd name="T3" fmla="*/ 17 h 105"/>
                <a:gd name="T4" fmla="*/ 32 w 40"/>
                <a:gd name="T5" fmla="*/ 26 h 105"/>
                <a:gd name="T6" fmla="*/ 32 w 40"/>
                <a:gd name="T7" fmla="*/ 35 h 105"/>
                <a:gd name="T8" fmla="*/ 24 w 40"/>
                <a:gd name="T9" fmla="*/ 35 h 105"/>
                <a:gd name="T10" fmla="*/ 24 w 40"/>
                <a:gd name="T11" fmla="*/ 52 h 105"/>
                <a:gd name="T12" fmla="*/ 8 w 40"/>
                <a:gd name="T13" fmla="*/ 61 h 105"/>
                <a:gd name="T14" fmla="*/ 0 w 40"/>
                <a:gd name="T15" fmla="*/ 70 h 105"/>
                <a:gd name="T16" fmla="*/ 0 w 40"/>
                <a:gd name="T17" fmla="*/ 79 h 105"/>
                <a:gd name="T18" fmla="*/ 0 w 40"/>
                <a:gd name="T19" fmla="*/ 96 h 105"/>
                <a:gd name="T20" fmla="*/ 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40" y="0"/>
                  </a:moveTo>
                  <a:lnTo>
                    <a:pt x="32" y="17"/>
                  </a:lnTo>
                  <a:lnTo>
                    <a:pt x="32" y="26"/>
                  </a:lnTo>
                  <a:lnTo>
                    <a:pt x="32" y="35"/>
                  </a:lnTo>
                  <a:lnTo>
                    <a:pt x="24" y="35"/>
                  </a:lnTo>
                  <a:lnTo>
                    <a:pt x="24" y="52"/>
                  </a:lnTo>
                  <a:lnTo>
                    <a:pt x="8" y="61"/>
                  </a:lnTo>
                  <a:lnTo>
                    <a:pt x="0" y="70"/>
                  </a:lnTo>
                  <a:lnTo>
                    <a:pt x="0" y="79"/>
                  </a:lnTo>
                  <a:lnTo>
                    <a:pt x="0" y="96"/>
                  </a:lnTo>
                  <a:lnTo>
                    <a:pt x="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27" name="Freeform 1241"/>
            <p:cNvSpPr>
              <a:spLocks/>
            </p:cNvSpPr>
            <p:nvPr/>
          </p:nvSpPr>
          <p:spPr bwMode="auto">
            <a:xfrm>
              <a:off x="2995" y="3411"/>
              <a:ext cx="48" cy="70"/>
            </a:xfrm>
            <a:custGeom>
              <a:avLst/>
              <a:gdLst>
                <a:gd name="T0" fmla="*/ 0 w 48"/>
                <a:gd name="T1" fmla="*/ 0 h 70"/>
                <a:gd name="T2" fmla="*/ 0 w 48"/>
                <a:gd name="T3" fmla="*/ 8 h 70"/>
                <a:gd name="T4" fmla="*/ 16 w 48"/>
                <a:gd name="T5" fmla="*/ 8 h 70"/>
                <a:gd name="T6" fmla="*/ 24 w 48"/>
                <a:gd name="T7" fmla="*/ 17 h 70"/>
                <a:gd name="T8" fmla="*/ 32 w 48"/>
                <a:gd name="T9" fmla="*/ 17 h 70"/>
                <a:gd name="T10" fmla="*/ 32 w 48"/>
                <a:gd name="T11" fmla="*/ 35 h 70"/>
                <a:gd name="T12" fmla="*/ 48 w 48"/>
                <a:gd name="T13" fmla="*/ 44 h 70"/>
                <a:gd name="T14" fmla="*/ 48 w 48"/>
                <a:gd name="T15" fmla="*/ 52 h 70"/>
                <a:gd name="T16" fmla="*/ 48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0" y="0"/>
                  </a:moveTo>
                  <a:lnTo>
                    <a:pt x="0" y="8"/>
                  </a:lnTo>
                  <a:lnTo>
                    <a:pt x="16" y="8"/>
                  </a:lnTo>
                  <a:lnTo>
                    <a:pt x="24" y="17"/>
                  </a:lnTo>
                  <a:lnTo>
                    <a:pt x="32" y="17"/>
                  </a:lnTo>
                  <a:lnTo>
                    <a:pt x="32" y="35"/>
                  </a:lnTo>
                  <a:lnTo>
                    <a:pt x="48" y="44"/>
                  </a:lnTo>
                  <a:lnTo>
                    <a:pt x="48" y="52"/>
                  </a:lnTo>
                  <a:lnTo>
                    <a:pt x="48"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28" name="Freeform 1242"/>
            <p:cNvSpPr>
              <a:spLocks/>
            </p:cNvSpPr>
            <p:nvPr/>
          </p:nvSpPr>
          <p:spPr bwMode="auto">
            <a:xfrm>
              <a:off x="2907" y="3419"/>
              <a:ext cx="24" cy="71"/>
            </a:xfrm>
            <a:custGeom>
              <a:avLst/>
              <a:gdLst>
                <a:gd name="T0" fmla="*/ 0 w 24"/>
                <a:gd name="T1" fmla="*/ 0 h 71"/>
                <a:gd name="T2" fmla="*/ 0 w 24"/>
                <a:gd name="T3" fmla="*/ 9 h 71"/>
                <a:gd name="T4" fmla="*/ 8 w 24"/>
                <a:gd name="T5" fmla="*/ 27 h 71"/>
                <a:gd name="T6" fmla="*/ 16 w 24"/>
                <a:gd name="T7" fmla="*/ 36 h 71"/>
                <a:gd name="T8" fmla="*/ 16 w 24"/>
                <a:gd name="T9" fmla="*/ 44 h 71"/>
                <a:gd name="T10" fmla="*/ 16 w 24"/>
                <a:gd name="T11" fmla="*/ 62 h 71"/>
                <a:gd name="T12" fmla="*/ 24 w 24"/>
                <a:gd name="T13" fmla="*/ 62 h 71"/>
                <a:gd name="T14" fmla="*/ 24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0" y="0"/>
                  </a:moveTo>
                  <a:lnTo>
                    <a:pt x="0" y="9"/>
                  </a:lnTo>
                  <a:lnTo>
                    <a:pt x="8" y="27"/>
                  </a:lnTo>
                  <a:lnTo>
                    <a:pt x="16" y="36"/>
                  </a:lnTo>
                  <a:lnTo>
                    <a:pt x="16" y="44"/>
                  </a:lnTo>
                  <a:lnTo>
                    <a:pt x="16" y="62"/>
                  </a:lnTo>
                  <a:lnTo>
                    <a:pt x="24" y="62"/>
                  </a:lnTo>
                  <a:lnTo>
                    <a:pt x="24"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29" name="Freeform 1243"/>
            <p:cNvSpPr>
              <a:spLocks/>
            </p:cNvSpPr>
            <p:nvPr/>
          </p:nvSpPr>
          <p:spPr bwMode="auto">
            <a:xfrm>
              <a:off x="2779" y="3419"/>
              <a:ext cx="48" cy="71"/>
            </a:xfrm>
            <a:custGeom>
              <a:avLst/>
              <a:gdLst>
                <a:gd name="T0" fmla="*/ 48 w 48"/>
                <a:gd name="T1" fmla="*/ 0 h 71"/>
                <a:gd name="T2" fmla="*/ 40 w 48"/>
                <a:gd name="T3" fmla="*/ 9 h 71"/>
                <a:gd name="T4" fmla="*/ 32 w 48"/>
                <a:gd name="T5" fmla="*/ 27 h 71"/>
                <a:gd name="T6" fmla="*/ 16 w 48"/>
                <a:gd name="T7" fmla="*/ 36 h 71"/>
                <a:gd name="T8" fmla="*/ 8 w 48"/>
                <a:gd name="T9" fmla="*/ 44 h 71"/>
                <a:gd name="T10" fmla="*/ 0 w 48"/>
                <a:gd name="T11" fmla="*/ 44 h 71"/>
                <a:gd name="T12" fmla="*/ 0 w 48"/>
                <a:gd name="T13" fmla="*/ 62 h 71"/>
                <a:gd name="T14" fmla="*/ 0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48" y="0"/>
                  </a:moveTo>
                  <a:lnTo>
                    <a:pt x="40" y="9"/>
                  </a:lnTo>
                  <a:lnTo>
                    <a:pt x="32" y="27"/>
                  </a:lnTo>
                  <a:lnTo>
                    <a:pt x="16" y="36"/>
                  </a:lnTo>
                  <a:lnTo>
                    <a:pt x="8" y="44"/>
                  </a:lnTo>
                  <a:lnTo>
                    <a:pt x="0" y="44"/>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30" name="Freeform 1244"/>
            <p:cNvSpPr>
              <a:spLocks/>
            </p:cNvSpPr>
            <p:nvPr/>
          </p:nvSpPr>
          <p:spPr bwMode="auto">
            <a:xfrm>
              <a:off x="2787" y="3367"/>
              <a:ext cx="72" cy="123"/>
            </a:xfrm>
            <a:custGeom>
              <a:avLst/>
              <a:gdLst>
                <a:gd name="T0" fmla="*/ 8 w 72"/>
                <a:gd name="T1" fmla="*/ 0 h 123"/>
                <a:gd name="T2" fmla="*/ 0 w 72"/>
                <a:gd name="T3" fmla="*/ 8 h 123"/>
                <a:gd name="T4" fmla="*/ 8 w 72"/>
                <a:gd name="T5" fmla="*/ 17 h 123"/>
                <a:gd name="T6" fmla="*/ 8 w 72"/>
                <a:gd name="T7" fmla="*/ 26 h 123"/>
                <a:gd name="T8" fmla="*/ 24 w 72"/>
                <a:gd name="T9" fmla="*/ 44 h 123"/>
                <a:gd name="T10" fmla="*/ 32 w 72"/>
                <a:gd name="T11" fmla="*/ 52 h 123"/>
                <a:gd name="T12" fmla="*/ 40 w 72"/>
                <a:gd name="T13" fmla="*/ 61 h 123"/>
                <a:gd name="T14" fmla="*/ 56 w 72"/>
                <a:gd name="T15" fmla="*/ 79 h 123"/>
                <a:gd name="T16" fmla="*/ 64 w 72"/>
                <a:gd name="T17" fmla="*/ 88 h 123"/>
                <a:gd name="T18" fmla="*/ 72 w 72"/>
                <a:gd name="T19" fmla="*/ 96 h 123"/>
                <a:gd name="T20" fmla="*/ 72 w 72"/>
                <a:gd name="T21" fmla="*/ 114 h 123"/>
                <a:gd name="T22" fmla="*/ 72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8" y="0"/>
                  </a:moveTo>
                  <a:lnTo>
                    <a:pt x="0" y="8"/>
                  </a:lnTo>
                  <a:lnTo>
                    <a:pt x="8" y="17"/>
                  </a:lnTo>
                  <a:lnTo>
                    <a:pt x="8" y="26"/>
                  </a:lnTo>
                  <a:lnTo>
                    <a:pt x="24" y="44"/>
                  </a:lnTo>
                  <a:lnTo>
                    <a:pt x="32" y="52"/>
                  </a:lnTo>
                  <a:lnTo>
                    <a:pt x="40" y="61"/>
                  </a:lnTo>
                  <a:lnTo>
                    <a:pt x="56" y="79"/>
                  </a:lnTo>
                  <a:lnTo>
                    <a:pt x="64" y="88"/>
                  </a:lnTo>
                  <a:lnTo>
                    <a:pt x="72" y="96"/>
                  </a:lnTo>
                  <a:lnTo>
                    <a:pt x="72" y="114"/>
                  </a:lnTo>
                  <a:lnTo>
                    <a:pt x="72"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31" name="Freeform 1245"/>
            <p:cNvSpPr>
              <a:spLocks/>
            </p:cNvSpPr>
            <p:nvPr/>
          </p:nvSpPr>
          <p:spPr bwMode="auto">
            <a:xfrm>
              <a:off x="2731" y="3331"/>
              <a:ext cx="16" cy="115"/>
            </a:xfrm>
            <a:custGeom>
              <a:avLst/>
              <a:gdLst>
                <a:gd name="T0" fmla="*/ 0 w 16"/>
                <a:gd name="T1" fmla="*/ 0 h 115"/>
                <a:gd name="T2" fmla="*/ 16 w 16"/>
                <a:gd name="T3" fmla="*/ 18 h 115"/>
                <a:gd name="T4" fmla="*/ 16 w 16"/>
                <a:gd name="T5" fmla="*/ 36 h 115"/>
                <a:gd name="T6" fmla="*/ 16 w 16"/>
                <a:gd name="T7" fmla="*/ 44 h 115"/>
                <a:gd name="T8" fmla="*/ 16 w 16"/>
                <a:gd name="T9" fmla="*/ 53 h 115"/>
                <a:gd name="T10" fmla="*/ 0 w 16"/>
                <a:gd name="T11" fmla="*/ 62 h 115"/>
                <a:gd name="T12" fmla="*/ 0 w 16"/>
                <a:gd name="T13" fmla="*/ 80 h 115"/>
                <a:gd name="T14" fmla="*/ 0 w 16"/>
                <a:gd name="T15" fmla="*/ 88 h 115"/>
                <a:gd name="T16" fmla="*/ 0 w 16"/>
                <a:gd name="T17" fmla="*/ 97 h 115"/>
                <a:gd name="T18" fmla="*/ 0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0" y="0"/>
                  </a:moveTo>
                  <a:lnTo>
                    <a:pt x="16" y="18"/>
                  </a:lnTo>
                  <a:lnTo>
                    <a:pt x="16" y="36"/>
                  </a:lnTo>
                  <a:lnTo>
                    <a:pt x="16" y="44"/>
                  </a:lnTo>
                  <a:lnTo>
                    <a:pt x="16" y="53"/>
                  </a:lnTo>
                  <a:lnTo>
                    <a:pt x="0" y="62"/>
                  </a:lnTo>
                  <a:lnTo>
                    <a:pt x="0" y="80"/>
                  </a:lnTo>
                  <a:lnTo>
                    <a:pt x="0" y="88"/>
                  </a:lnTo>
                  <a:lnTo>
                    <a:pt x="0" y="97"/>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32" name="Freeform 1246"/>
            <p:cNvSpPr>
              <a:spLocks/>
            </p:cNvSpPr>
            <p:nvPr/>
          </p:nvSpPr>
          <p:spPr bwMode="auto">
            <a:xfrm>
              <a:off x="2755" y="3393"/>
              <a:ext cx="8" cy="97"/>
            </a:xfrm>
            <a:custGeom>
              <a:avLst/>
              <a:gdLst>
                <a:gd name="T0" fmla="*/ 0 w 8"/>
                <a:gd name="T1" fmla="*/ 0 h 97"/>
                <a:gd name="T2" fmla="*/ 0 w 8"/>
                <a:gd name="T3" fmla="*/ 18 h 97"/>
                <a:gd name="T4" fmla="*/ 8 w 8"/>
                <a:gd name="T5" fmla="*/ 26 h 97"/>
                <a:gd name="T6" fmla="*/ 8 w 8"/>
                <a:gd name="T7" fmla="*/ 35 h 97"/>
                <a:gd name="T8" fmla="*/ 8 w 8"/>
                <a:gd name="T9" fmla="*/ 53 h 97"/>
                <a:gd name="T10" fmla="*/ 8 w 8"/>
                <a:gd name="T11" fmla="*/ 62 h 97"/>
                <a:gd name="T12" fmla="*/ 8 w 8"/>
                <a:gd name="T13" fmla="*/ 70 h 97"/>
                <a:gd name="T14" fmla="*/ 8 w 8"/>
                <a:gd name="T15" fmla="*/ 88 h 97"/>
                <a:gd name="T16" fmla="*/ 0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0" y="0"/>
                  </a:moveTo>
                  <a:lnTo>
                    <a:pt x="0" y="18"/>
                  </a:lnTo>
                  <a:lnTo>
                    <a:pt x="8" y="26"/>
                  </a:lnTo>
                  <a:lnTo>
                    <a:pt x="8" y="35"/>
                  </a:lnTo>
                  <a:lnTo>
                    <a:pt x="8" y="53"/>
                  </a:lnTo>
                  <a:lnTo>
                    <a:pt x="8" y="62"/>
                  </a:lnTo>
                  <a:lnTo>
                    <a:pt x="8" y="70"/>
                  </a:lnTo>
                  <a:lnTo>
                    <a:pt x="8" y="88"/>
                  </a:lnTo>
                  <a:lnTo>
                    <a:pt x="0"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33" name="Freeform 1247"/>
            <p:cNvSpPr>
              <a:spLocks/>
            </p:cNvSpPr>
            <p:nvPr/>
          </p:nvSpPr>
          <p:spPr bwMode="auto">
            <a:xfrm>
              <a:off x="2691" y="3411"/>
              <a:ext cx="40" cy="70"/>
            </a:xfrm>
            <a:custGeom>
              <a:avLst/>
              <a:gdLst>
                <a:gd name="T0" fmla="*/ 40 w 40"/>
                <a:gd name="T1" fmla="*/ 0 h 70"/>
                <a:gd name="T2" fmla="*/ 32 w 40"/>
                <a:gd name="T3" fmla="*/ 8 h 70"/>
                <a:gd name="T4" fmla="*/ 32 w 40"/>
                <a:gd name="T5" fmla="*/ 17 h 70"/>
                <a:gd name="T6" fmla="*/ 24 w 40"/>
                <a:gd name="T7" fmla="*/ 35 h 70"/>
                <a:gd name="T8" fmla="*/ 16 w 40"/>
                <a:gd name="T9" fmla="*/ 35 h 70"/>
                <a:gd name="T10" fmla="*/ 16 w 40"/>
                <a:gd name="T11" fmla="*/ 44 h 70"/>
                <a:gd name="T12" fmla="*/ 0 w 40"/>
                <a:gd name="T13" fmla="*/ 44 h 70"/>
                <a:gd name="T14" fmla="*/ 0 w 40"/>
                <a:gd name="T15" fmla="*/ 52 h 70"/>
                <a:gd name="T16" fmla="*/ 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40" y="0"/>
                  </a:moveTo>
                  <a:lnTo>
                    <a:pt x="32" y="8"/>
                  </a:lnTo>
                  <a:lnTo>
                    <a:pt x="32" y="17"/>
                  </a:lnTo>
                  <a:lnTo>
                    <a:pt x="24" y="35"/>
                  </a:lnTo>
                  <a:lnTo>
                    <a:pt x="16" y="35"/>
                  </a:lnTo>
                  <a:lnTo>
                    <a:pt x="16" y="44"/>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34" name="Freeform 1248"/>
            <p:cNvSpPr>
              <a:spLocks/>
            </p:cNvSpPr>
            <p:nvPr/>
          </p:nvSpPr>
          <p:spPr bwMode="auto">
            <a:xfrm>
              <a:off x="2859" y="3419"/>
              <a:ext cx="56" cy="115"/>
            </a:xfrm>
            <a:custGeom>
              <a:avLst/>
              <a:gdLst>
                <a:gd name="T0" fmla="*/ 0 w 56"/>
                <a:gd name="T1" fmla="*/ 0 h 115"/>
                <a:gd name="T2" fmla="*/ 24 w 56"/>
                <a:gd name="T3" fmla="*/ 27 h 115"/>
                <a:gd name="T4" fmla="*/ 32 w 56"/>
                <a:gd name="T5" fmla="*/ 36 h 115"/>
                <a:gd name="T6" fmla="*/ 32 w 56"/>
                <a:gd name="T7" fmla="*/ 44 h 115"/>
                <a:gd name="T8" fmla="*/ 32 w 56"/>
                <a:gd name="T9" fmla="*/ 62 h 115"/>
                <a:gd name="T10" fmla="*/ 48 w 56"/>
                <a:gd name="T11" fmla="*/ 71 h 115"/>
                <a:gd name="T12" fmla="*/ 48 w 56"/>
                <a:gd name="T13" fmla="*/ 79 h 115"/>
                <a:gd name="T14" fmla="*/ 48 w 56"/>
                <a:gd name="T15" fmla="*/ 88 h 115"/>
                <a:gd name="T16" fmla="*/ 56 w 56"/>
                <a:gd name="T17" fmla="*/ 106 h 115"/>
                <a:gd name="T18" fmla="*/ 56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0" y="0"/>
                  </a:moveTo>
                  <a:lnTo>
                    <a:pt x="24" y="27"/>
                  </a:lnTo>
                  <a:lnTo>
                    <a:pt x="32" y="36"/>
                  </a:lnTo>
                  <a:lnTo>
                    <a:pt x="32" y="44"/>
                  </a:lnTo>
                  <a:lnTo>
                    <a:pt x="32" y="62"/>
                  </a:lnTo>
                  <a:lnTo>
                    <a:pt x="48" y="71"/>
                  </a:lnTo>
                  <a:lnTo>
                    <a:pt x="48" y="79"/>
                  </a:lnTo>
                  <a:lnTo>
                    <a:pt x="48" y="88"/>
                  </a:lnTo>
                  <a:lnTo>
                    <a:pt x="56" y="106"/>
                  </a:lnTo>
                  <a:lnTo>
                    <a:pt x="5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35" name="Freeform 1249"/>
            <p:cNvSpPr>
              <a:spLocks/>
            </p:cNvSpPr>
            <p:nvPr/>
          </p:nvSpPr>
          <p:spPr bwMode="auto">
            <a:xfrm>
              <a:off x="2995" y="3455"/>
              <a:ext cx="48" cy="79"/>
            </a:xfrm>
            <a:custGeom>
              <a:avLst/>
              <a:gdLst>
                <a:gd name="T0" fmla="*/ 48 w 48"/>
                <a:gd name="T1" fmla="*/ 0 h 79"/>
                <a:gd name="T2" fmla="*/ 32 w 48"/>
                <a:gd name="T3" fmla="*/ 8 h 79"/>
                <a:gd name="T4" fmla="*/ 24 w 48"/>
                <a:gd name="T5" fmla="*/ 26 h 79"/>
                <a:gd name="T6" fmla="*/ 16 w 48"/>
                <a:gd name="T7" fmla="*/ 35 h 79"/>
                <a:gd name="T8" fmla="*/ 0 w 48"/>
                <a:gd name="T9" fmla="*/ 35 h 79"/>
                <a:gd name="T10" fmla="*/ 0 w 48"/>
                <a:gd name="T11" fmla="*/ 43 h 79"/>
                <a:gd name="T12" fmla="*/ 0 w 48"/>
                <a:gd name="T13" fmla="*/ 52 h 79"/>
                <a:gd name="T14" fmla="*/ 0 w 48"/>
                <a:gd name="T15" fmla="*/ 70 h 79"/>
                <a:gd name="T16" fmla="*/ 0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48" y="0"/>
                  </a:moveTo>
                  <a:lnTo>
                    <a:pt x="32" y="8"/>
                  </a:lnTo>
                  <a:lnTo>
                    <a:pt x="24" y="26"/>
                  </a:lnTo>
                  <a:lnTo>
                    <a:pt x="16" y="35"/>
                  </a:lnTo>
                  <a:lnTo>
                    <a:pt x="0" y="35"/>
                  </a:lnTo>
                  <a:lnTo>
                    <a:pt x="0" y="43"/>
                  </a:lnTo>
                  <a:lnTo>
                    <a:pt x="0" y="52"/>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36" name="Freeform 1250"/>
            <p:cNvSpPr>
              <a:spLocks/>
            </p:cNvSpPr>
            <p:nvPr/>
          </p:nvSpPr>
          <p:spPr bwMode="auto">
            <a:xfrm>
              <a:off x="2843" y="3481"/>
              <a:ext cx="48" cy="79"/>
            </a:xfrm>
            <a:custGeom>
              <a:avLst/>
              <a:gdLst>
                <a:gd name="T0" fmla="*/ 48 w 48"/>
                <a:gd name="T1" fmla="*/ 0 h 79"/>
                <a:gd name="T2" fmla="*/ 48 w 48"/>
                <a:gd name="T3" fmla="*/ 9 h 79"/>
                <a:gd name="T4" fmla="*/ 40 w 48"/>
                <a:gd name="T5" fmla="*/ 9 h 79"/>
                <a:gd name="T6" fmla="*/ 40 w 48"/>
                <a:gd name="T7" fmla="*/ 17 h 79"/>
                <a:gd name="T8" fmla="*/ 32 w 48"/>
                <a:gd name="T9" fmla="*/ 17 h 79"/>
                <a:gd name="T10" fmla="*/ 32 w 48"/>
                <a:gd name="T11" fmla="*/ 26 h 79"/>
                <a:gd name="T12" fmla="*/ 16 w 48"/>
                <a:gd name="T13" fmla="*/ 26 h 79"/>
                <a:gd name="T14" fmla="*/ 16 w 48"/>
                <a:gd name="T15" fmla="*/ 44 h 79"/>
                <a:gd name="T16" fmla="*/ 8 w 48"/>
                <a:gd name="T17" fmla="*/ 44 h 79"/>
                <a:gd name="T18" fmla="*/ 8 w 48"/>
                <a:gd name="T19" fmla="*/ 53 h 79"/>
                <a:gd name="T20" fmla="*/ 0 w 48"/>
                <a:gd name="T21" fmla="*/ 61 h 79"/>
                <a:gd name="T22" fmla="*/ 8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48" y="0"/>
                  </a:moveTo>
                  <a:lnTo>
                    <a:pt x="48" y="9"/>
                  </a:lnTo>
                  <a:lnTo>
                    <a:pt x="40" y="9"/>
                  </a:lnTo>
                  <a:lnTo>
                    <a:pt x="40" y="17"/>
                  </a:lnTo>
                  <a:lnTo>
                    <a:pt x="32" y="17"/>
                  </a:lnTo>
                  <a:lnTo>
                    <a:pt x="32" y="26"/>
                  </a:lnTo>
                  <a:lnTo>
                    <a:pt x="16" y="26"/>
                  </a:lnTo>
                  <a:lnTo>
                    <a:pt x="16" y="44"/>
                  </a:lnTo>
                  <a:lnTo>
                    <a:pt x="8" y="44"/>
                  </a:lnTo>
                  <a:lnTo>
                    <a:pt x="8" y="53"/>
                  </a:lnTo>
                  <a:lnTo>
                    <a:pt x="0" y="61"/>
                  </a:lnTo>
                  <a:lnTo>
                    <a:pt x="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37" name="Freeform 1251"/>
            <p:cNvSpPr>
              <a:spLocks/>
            </p:cNvSpPr>
            <p:nvPr/>
          </p:nvSpPr>
          <p:spPr bwMode="auto">
            <a:xfrm>
              <a:off x="2795" y="3455"/>
              <a:ext cx="16" cy="114"/>
            </a:xfrm>
            <a:custGeom>
              <a:avLst/>
              <a:gdLst>
                <a:gd name="T0" fmla="*/ 0 w 16"/>
                <a:gd name="T1" fmla="*/ 0 h 114"/>
                <a:gd name="T2" fmla="*/ 0 w 16"/>
                <a:gd name="T3" fmla="*/ 26 h 114"/>
                <a:gd name="T4" fmla="*/ 0 w 16"/>
                <a:gd name="T5" fmla="*/ 35 h 114"/>
                <a:gd name="T6" fmla="*/ 0 w 16"/>
                <a:gd name="T7" fmla="*/ 43 h 114"/>
                <a:gd name="T8" fmla="*/ 0 w 16"/>
                <a:gd name="T9" fmla="*/ 52 h 114"/>
                <a:gd name="T10" fmla="*/ 0 w 16"/>
                <a:gd name="T11" fmla="*/ 70 h 114"/>
                <a:gd name="T12" fmla="*/ 16 w 16"/>
                <a:gd name="T13" fmla="*/ 79 h 114"/>
                <a:gd name="T14" fmla="*/ 16 w 16"/>
                <a:gd name="T15" fmla="*/ 87 h 114"/>
                <a:gd name="T16" fmla="*/ 16 w 16"/>
                <a:gd name="T17" fmla="*/ 105 h 114"/>
                <a:gd name="T18" fmla="*/ 16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0" y="0"/>
                  </a:moveTo>
                  <a:lnTo>
                    <a:pt x="0" y="26"/>
                  </a:lnTo>
                  <a:lnTo>
                    <a:pt x="0" y="35"/>
                  </a:lnTo>
                  <a:lnTo>
                    <a:pt x="0" y="43"/>
                  </a:lnTo>
                  <a:lnTo>
                    <a:pt x="0" y="52"/>
                  </a:lnTo>
                  <a:lnTo>
                    <a:pt x="0" y="70"/>
                  </a:lnTo>
                  <a:lnTo>
                    <a:pt x="16" y="79"/>
                  </a:lnTo>
                  <a:lnTo>
                    <a:pt x="16" y="87"/>
                  </a:lnTo>
                  <a:lnTo>
                    <a:pt x="16" y="105"/>
                  </a:lnTo>
                  <a:lnTo>
                    <a:pt x="16"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38" name="Freeform 1252"/>
            <p:cNvSpPr>
              <a:spLocks/>
            </p:cNvSpPr>
            <p:nvPr/>
          </p:nvSpPr>
          <p:spPr bwMode="auto">
            <a:xfrm>
              <a:off x="2731" y="3463"/>
              <a:ext cx="32" cy="79"/>
            </a:xfrm>
            <a:custGeom>
              <a:avLst/>
              <a:gdLst>
                <a:gd name="T0" fmla="*/ 32 w 32"/>
                <a:gd name="T1" fmla="*/ 0 h 79"/>
                <a:gd name="T2" fmla="*/ 32 w 32"/>
                <a:gd name="T3" fmla="*/ 18 h 79"/>
                <a:gd name="T4" fmla="*/ 24 w 32"/>
                <a:gd name="T5" fmla="*/ 27 h 79"/>
                <a:gd name="T6" fmla="*/ 16 w 32"/>
                <a:gd name="T7" fmla="*/ 27 h 79"/>
                <a:gd name="T8" fmla="*/ 16 w 32"/>
                <a:gd name="T9" fmla="*/ 35 h 79"/>
                <a:gd name="T10" fmla="*/ 0 w 32"/>
                <a:gd name="T11" fmla="*/ 44 h 79"/>
                <a:gd name="T12" fmla="*/ 0 w 32"/>
                <a:gd name="T13" fmla="*/ 62 h 79"/>
                <a:gd name="T14" fmla="*/ 0 w 32"/>
                <a:gd name="T15" fmla="*/ 71 h 79"/>
                <a:gd name="T16" fmla="*/ 0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32" y="0"/>
                  </a:moveTo>
                  <a:lnTo>
                    <a:pt x="32" y="18"/>
                  </a:lnTo>
                  <a:lnTo>
                    <a:pt x="24" y="27"/>
                  </a:lnTo>
                  <a:lnTo>
                    <a:pt x="16" y="27"/>
                  </a:lnTo>
                  <a:lnTo>
                    <a:pt x="16" y="35"/>
                  </a:lnTo>
                  <a:lnTo>
                    <a:pt x="0" y="44"/>
                  </a:lnTo>
                  <a:lnTo>
                    <a:pt x="0" y="62"/>
                  </a:lnTo>
                  <a:lnTo>
                    <a:pt x="0" y="71"/>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39" name="Freeform 1253"/>
            <p:cNvSpPr>
              <a:spLocks/>
            </p:cNvSpPr>
            <p:nvPr/>
          </p:nvSpPr>
          <p:spPr bwMode="auto">
            <a:xfrm>
              <a:off x="2691" y="3446"/>
              <a:ext cx="24" cy="149"/>
            </a:xfrm>
            <a:custGeom>
              <a:avLst/>
              <a:gdLst>
                <a:gd name="T0" fmla="*/ 24 w 24"/>
                <a:gd name="T1" fmla="*/ 0 h 149"/>
                <a:gd name="T2" fmla="*/ 24 w 24"/>
                <a:gd name="T3" fmla="*/ 9 h 149"/>
                <a:gd name="T4" fmla="*/ 24 w 24"/>
                <a:gd name="T5" fmla="*/ 35 h 149"/>
                <a:gd name="T6" fmla="*/ 24 w 24"/>
                <a:gd name="T7" fmla="*/ 44 h 149"/>
                <a:gd name="T8" fmla="*/ 24 w 24"/>
                <a:gd name="T9" fmla="*/ 52 h 149"/>
                <a:gd name="T10" fmla="*/ 16 w 24"/>
                <a:gd name="T11" fmla="*/ 61 h 149"/>
                <a:gd name="T12" fmla="*/ 16 w 24"/>
                <a:gd name="T13" fmla="*/ 88 h 149"/>
                <a:gd name="T14" fmla="*/ 0 w 24"/>
                <a:gd name="T15" fmla="*/ 96 h 149"/>
                <a:gd name="T16" fmla="*/ 0 w 24"/>
                <a:gd name="T17" fmla="*/ 114 h 149"/>
                <a:gd name="T18" fmla="*/ 0 w 24"/>
                <a:gd name="T19" fmla="*/ 123 h 149"/>
                <a:gd name="T20" fmla="*/ 0 w 24"/>
                <a:gd name="T21" fmla="*/ 132 h 149"/>
                <a:gd name="T22" fmla="*/ 16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24" y="0"/>
                  </a:moveTo>
                  <a:lnTo>
                    <a:pt x="24" y="9"/>
                  </a:lnTo>
                  <a:lnTo>
                    <a:pt x="24" y="35"/>
                  </a:lnTo>
                  <a:lnTo>
                    <a:pt x="24" y="44"/>
                  </a:lnTo>
                  <a:lnTo>
                    <a:pt x="24" y="52"/>
                  </a:lnTo>
                  <a:lnTo>
                    <a:pt x="16" y="61"/>
                  </a:lnTo>
                  <a:lnTo>
                    <a:pt x="16" y="88"/>
                  </a:lnTo>
                  <a:lnTo>
                    <a:pt x="0" y="96"/>
                  </a:lnTo>
                  <a:lnTo>
                    <a:pt x="0" y="114"/>
                  </a:lnTo>
                  <a:lnTo>
                    <a:pt x="0" y="123"/>
                  </a:lnTo>
                  <a:lnTo>
                    <a:pt x="0" y="132"/>
                  </a:lnTo>
                  <a:lnTo>
                    <a:pt x="16"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40" name="Freeform 1254"/>
            <p:cNvSpPr>
              <a:spLocks/>
            </p:cNvSpPr>
            <p:nvPr/>
          </p:nvSpPr>
          <p:spPr bwMode="auto">
            <a:xfrm>
              <a:off x="2659" y="3384"/>
              <a:ext cx="72" cy="114"/>
            </a:xfrm>
            <a:custGeom>
              <a:avLst/>
              <a:gdLst>
                <a:gd name="T0" fmla="*/ 72 w 72"/>
                <a:gd name="T1" fmla="*/ 0 h 114"/>
                <a:gd name="T2" fmla="*/ 64 w 72"/>
                <a:gd name="T3" fmla="*/ 9 h 114"/>
                <a:gd name="T4" fmla="*/ 56 w 72"/>
                <a:gd name="T5" fmla="*/ 27 h 114"/>
                <a:gd name="T6" fmla="*/ 48 w 72"/>
                <a:gd name="T7" fmla="*/ 27 h 114"/>
                <a:gd name="T8" fmla="*/ 32 w 72"/>
                <a:gd name="T9" fmla="*/ 35 h 114"/>
                <a:gd name="T10" fmla="*/ 24 w 72"/>
                <a:gd name="T11" fmla="*/ 44 h 114"/>
                <a:gd name="T12" fmla="*/ 16 w 72"/>
                <a:gd name="T13" fmla="*/ 62 h 114"/>
                <a:gd name="T14" fmla="*/ 16 w 72"/>
                <a:gd name="T15" fmla="*/ 71 h 114"/>
                <a:gd name="T16" fmla="*/ 16 w 72"/>
                <a:gd name="T17" fmla="*/ 79 h 114"/>
                <a:gd name="T18" fmla="*/ 16 w 72"/>
                <a:gd name="T19" fmla="*/ 97 h 114"/>
                <a:gd name="T20" fmla="*/ 0 w 72"/>
                <a:gd name="T21" fmla="*/ 106 h 114"/>
                <a:gd name="T22" fmla="*/ 0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72" y="0"/>
                  </a:moveTo>
                  <a:lnTo>
                    <a:pt x="64" y="9"/>
                  </a:lnTo>
                  <a:lnTo>
                    <a:pt x="56" y="27"/>
                  </a:lnTo>
                  <a:lnTo>
                    <a:pt x="48" y="27"/>
                  </a:lnTo>
                  <a:lnTo>
                    <a:pt x="32" y="35"/>
                  </a:lnTo>
                  <a:lnTo>
                    <a:pt x="24" y="44"/>
                  </a:lnTo>
                  <a:lnTo>
                    <a:pt x="16" y="62"/>
                  </a:lnTo>
                  <a:lnTo>
                    <a:pt x="16" y="71"/>
                  </a:lnTo>
                  <a:lnTo>
                    <a:pt x="16" y="79"/>
                  </a:lnTo>
                  <a:lnTo>
                    <a:pt x="16" y="97"/>
                  </a:lnTo>
                  <a:lnTo>
                    <a:pt x="0" y="106"/>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41" name="Freeform 1255"/>
            <p:cNvSpPr>
              <a:spLocks/>
            </p:cNvSpPr>
            <p:nvPr/>
          </p:nvSpPr>
          <p:spPr bwMode="auto">
            <a:xfrm>
              <a:off x="3027" y="3446"/>
              <a:ext cx="48" cy="88"/>
            </a:xfrm>
            <a:custGeom>
              <a:avLst/>
              <a:gdLst>
                <a:gd name="T0" fmla="*/ 0 w 48"/>
                <a:gd name="T1" fmla="*/ 0 h 88"/>
                <a:gd name="T2" fmla="*/ 16 w 48"/>
                <a:gd name="T3" fmla="*/ 0 h 88"/>
                <a:gd name="T4" fmla="*/ 24 w 48"/>
                <a:gd name="T5" fmla="*/ 9 h 88"/>
                <a:gd name="T6" fmla="*/ 24 w 48"/>
                <a:gd name="T7" fmla="*/ 17 h 88"/>
                <a:gd name="T8" fmla="*/ 24 w 48"/>
                <a:gd name="T9" fmla="*/ 35 h 88"/>
                <a:gd name="T10" fmla="*/ 24 w 48"/>
                <a:gd name="T11" fmla="*/ 44 h 88"/>
                <a:gd name="T12" fmla="*/ 32 w 48"/>
                <a:gd name="T13" fmla="*/ 52 h 88"/>
                <a:gd name="T14" fmla="*/ 32 w 48"/>
                <a:gd name="T15" fmla="*/ 61 h 88"/>
                <a:gd name="T16" fmla="*/ 32 w 48"/>
                <a:gd name="T17" fmla="*/ 79 h 88"/>
                <a:gd name="T18" fmla="*/ 32 w 48"/>
                <a:gd name="T19" fmla="*/ 88 h 88"/>
                <a:gd name="T20" fmla="*/ 48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0" y="0"/>
                  </a:moveTo>
                  <a:lnTo>
                    <a:pt x="16" y="0"/>
                  </a:lnTo>
                  <a:lnTo>
                    <a:pt x="24" y="9"/>
                  </a:lnTo>
                  <a:lnTo>
                    <a:pt x="24" y="17"/>
                  </a:lnTo>
                  <a:lnTo>
                    <a:pt x="24" y="35"/>
                  </a:lnTo>
                  <a:lnTo>
                    <a:pt x="24" y="44"/>
                  </a:lnTo>
                  <a:lnTo>
                    <a:pt x="32" y="52"/>
                  </a:lnTo>
                  <a:lnTo>
                    <a:pt x="32" y="61"/>
                  </a:lnTo>
                  <a:lnTo>
                    <a:pt x="32" y="79"/>
                  </a:lnTo>
                  <a:lnTo>
                    <a:pt x="32" y="88"/>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42" name="Freeform 1256"/>
            <p:cNvSpPr>
              <a:spLocks/>
            </p:cNvSpPr>
            <p:nvPr/>
          </p:nvSpPr>
          <p:spPr bwMode="auto">
            <a:xfrm>
              <a:off x="2955" y="3498"/>
              <a:ext cx="40" cy="80"/>
            </a:xfrm>
            <a:custGeom>
              <a:avLst/>
              <a:gdLst>
                <a:gd name="T0" fmla="*/ 40 w 40"/>
                <a:gd name="T1" fmla="*/ 0 h 80"/>
                <a:gd name="T2" fmla="*/ 24 w 40"/>
                <a:gd name="T3" fmla="*/ 0 h 80"/>
                <a:gd name="T4" fmla="*/ 8 w 40"/>
                <a:gd name="T5" fmla="*/ 0 h 80"/>
                <a:gd name="T6" fmla="*/ 8 w 40"/>
                <a:gd name="T7" fmla="*/ 9 h 80"/>
                <a:gd name="T8" fmla="*/ 0 w 40"/>
                <a:gd name="T9" fmla="*/ 27 h 80"/>
                <a:gd name="T10" fmla="*/ 0 w 40"/>
                <a:gd name="T11" fmla="*/ 36 h 80"/>
                <a:gd name="T12" fmla="*/ 0 w 40"/>
                <a:gd name="T13" fmla="*/ 44 h 80"/>
                <a:gd name="T14" fmla="*/ 0 w 40"/>
                <a:gd name="T15" fmla="*/ 62 h 80"/>
                <a:gd name="T16" fmla="*/ 0 w 40"/>
                <a:gd name="T17" fmla="*/ 71 h 80"/>
                <a:gd name="T18" fmla="*/ 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40" y="0"/>
                  </a:moveTo>
                  <a:lnTo>
                    <a:pt x="24" y="0"/>
                  </a:lnTo>
                  <a:lnTo>
                    <a:pt x="8" y="0"/>
                  </a:lnTo>
                  <a:lnTo>
                    <a:pt x="8" y="9"/>
                  </a:lnTo>
                  <a:lnTo>
                    <a:pt x="0" y="27"/>
                  </a:lnTo>
                  <a:lnTo>
                    <a:pt x="0" y="36"/>
                  </a:lnTo>
                  <a:lnTo>
                    <a:pt x="0" y="44"/>
                  </a:lnTo>
                  <a:lnTo>
                    <a:pt x="0" y="62"/>
                  </a:lnTo>
                  <a:lnTo>
                    <a:pt x="0" y="71"/>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43" name="Freeform 1257"/>
            <p:cNvSpPr>
              <a:spLocks/>
            </p:cNvSpPr>
            <p:nvPr/>
          </p:nvSpPr>
          <p:spPr bwMode="auto">
            <a:xfrm>
              <a:off x="2963" y="3411"/>
              <a:ext cx="32" cy="79"/>
            </a:xfrm>
            <a:custGeom>
              <a:avLst/>
              <a:gdLst>
                <a:gd name="T0" fmla="*/ 32 w 32"/>
                <a:gd name="T1" fmla="*/ 8 h 79"/>
                <a:gd name="T2" fmla="*/ 24 w 32"/>
                <a:gd name="T3" fmla="*/ 0 h 79"/>
                <a:gd name="T4" fmla="*/ 24 w 32"/>
                <a:gd name="T5" fmla="*/ 8 h 79"/>
                <a:gd name="T6" fmla="*/ 24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0 w 32"/>
                <a:gd name="T19" fmla="*/ 70 h 79"/>
                <a:gd name="T20" fmla="*/ 0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32" y="8"/>
                  </a:moveTo>
                  <a:lnTo>
                    <a:pt x="24" y="0"/>
                  </a:lnTo>
                  <a:lnTo>
                    <a:pt x="24" y="8"/>
                  </a:lnTo>
                  <a:lnTo>
                    <a:pt x="24" y="17"/>
                  </a:lnTo>
                  <a:lnTo>
                    <a:pt x="16" y="17"/>
                  </a:lnTo>
                  <a:lnTo>
                    <a:pt x="16" y="35"/>
                  </a:lnTo>
                  <a:lnTo>
                    <a:pt x="16" y="44"/>
                  </a:lnTo>
                  <a:lnTo>
                    <a:pt x="16" y="52"/>
                  </a:lnTo>
                  <a:lnTo>
                    <a:pt x="16" y="70"/>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44" name="Freeform 1258"/>
            <p:cNvSpPr>
              <a:spLocks/>
            </p:cNvSpPr>
            <p:nvPr/>
          </p:nvSpPr>
          <p:spPr bwMode="auto">
            <a:xfrm>
              <a:off x="2763" y="3534"/>
              <a:ext cx="48" cy="79"/>
            </a:xfrm>
            <a:custGeom>
              <a:avLst/>
              <a:gdLst>
                <a:gd name="T0" fmla="*/ 48 w 48"/>
                <a:gd name="T1" fmla="*/ 0 h 79"/>
                <a:gd name="T2" fmla="*/ 32 w 48"/>
                <a:gd name="T3" fmla="*/ 8 h 79"/>
                <a:gd name="T4" fmla="*/ 32 w 48"/>
                <a:gd name="T5" fmla="*/ 26 h 79"/>
                <a:gd name="T6" fmla="*/ 24 w 48"/>
                <a:gd name="T7" fmla="*/ 35 h 79"/>
                <a:gd name="T8" fmla="*/ 16 w 48"/>
                <a:gd name="T9" fmla="*/ 35 h 79"/>
                <a:gd name="T10" fmla="*/ 16 w 48"/>
                <a:gd name="T11" fmla="*/ 44 h 79"/>
                <a:gd name="T12" fmla="*/ 0 w 48"/>
                <a:gd name="T13" fmla="*/ 44 h 79"/>
                <a:gd name="T14" fmla="*/ 0 w 48"/>
                <a:gd name="T15" fmla="*/ 61 h 79"/>
                <a:gd name="T16" fmla="*/ 0 w 48"/>
                <a:gd name="T17" fmla="*/ 70 h 79"/>
                <a:gd name="T18" fmla="*/ 0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48" y="0"/>
                  </a:moveTo>
                  <a:lnTo>
                    <a:pt x="32" y="8"/>
                  </a:lnTo>
                  <a:lnTo>
                    <a:pt x="32" y="26"/>
                  </a:lnTo>
                  <a:lnTo>
                    <a:pt x="24" y="35"/>
                  </a:lnTo>
                  <a:lnTo>
                    <a:pt x="16" y="35"/>
                  </a:lnTo>
                  <a:lnTo>
                    <a:pt x="16" y="44"/>
                  </a:lnTo>
                  <a:lnTo>
                    <a:pt x="0" y="44"/>
                  </a:lnTo>
                  <a:lnTo>
                    <a:pt x="0" y="61"/>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45" name="Freeform 1259"/>
            <p:cNvSpPr>
              <a:spLocks/>
            </p:cNvSpPr>
            <p:nvPr/>
          </p:nvSpPr>
          <p:spPr bwMode="auto">
            <a:xfrm>
              <a:off x="2731" y="3455"/>
              <a:ext cx="64" cy="35"/>
            </a:xfrm>
            <a:custGeom>
              <a:avLst/>
              <a:gdLst>
                <a:gd name="T0" fmla="*/ 64 w 64"/>
                <a:gd name="T1" fmla="*/ 0 h 35"/>
                <a:gd name="T2" fmla="*/ 56 w 64"/>
                <a:gd name="T3" fmla="*/ 0 h 35"/>
                <a:gd name="T4" fmla="*/ 48 w 64"/>
                <a:gd name="T5" fmla="*/ 0 h 35"/>
                <a:gd name="T6" fmla="*/ 32 w 64"/>
                <a:gd name="T7" fmla="*/ 0 h 35"/>
                <a:gd name="T8" fmla="*/ 32 w 64"/>
                <a:gd name="T9" fmla="*/ 8 h 35"/>
                <a:gd name="T10" fmla="*/ 24 w 64"/>
                <a:gd name="T11" fmla="*/ 8 h 35"/>
                <a:gd name="T12" fmla="*/ 16 w 64"/>
                <a:gd name="T13" fmla="*/ 26 h 35"/>
                <a:gd name="T14" fmla="*/ 0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64" y="0"/>
                  </a:moveTo>
                  <a:lnTo>
                    <a:pt x="56" y="0"/>
                  </a:lnTo>
                  <a:lnTo>
                    <a:pt x="48" y="0"/>
                  </a:lnTo>
                  <a:lnTo>
                    <a:pt x="32" y="0"/>
                  </a:lnTo>
                  <a:lnTo>
                    <a:pt x="32" y="8"/>
                  </a:lnTo>
                  <a:lnTo>
                    <a:pt x="24" y="8"/>
                  </a:lnTo>
                  <a:lnTo>
                    <a:pt x="16"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46" name="Freeform 1260"/>
            <p:cNvSpPr>
              <a:spLocks/>
            </p:cNvSpPr>
            <p:nvPr/>
          </p:nvSpPr>
          <p:spPr bwMode="auto">
            <a:xfrm>
              <a:off x="2811" y="3455"/>
              <a:ext cx="16" cy="123"/>
            </a:xfrm>
            <a:custGeom>
              <a:avLst/>
              <a:gdLst>
                <a:gd name="T0" fmla="*/ 0 w 16"/>
                <a:gd name="T1" fmla="*/ 0 h 123"/>
                <a:gd name="T2" fmla="*/ 0 w 16"/>
                <a:gd name="T3" fmla="*/ 35 h 123"/>
                <a:gd name="T4" fmla="*/ 0 w 16"/>
                <a:gd name="T5" fmla="*/ 43 h 123"/>
                <a:gd name="T6" fmla="*/ 0 w 16"/>
                <a:gd name="T7" fmla="*/ 70 h 123"/>
                <a:gd name="T8" fmla="*/ 8 w 16"/>
                <a:gd name="T9" fmla="*/ 70 h 123"/>
                <a:gd name="T10" fmla="*/ 8 w 16"/>
                <a:gd name="T11" fmla="*/ 79 h 123"/>
                <a:gd name="T12" fmla="*/ 8 w 16"/>
                <a:gd name="T13" fmla="*/ 87 h 123"/>
                <a:gd name="T14" fmla="*/ 8 w 16"/>
                <a:gd name="T15" fmla="*/ 105 h 123"/>
                <a:gd name="T16" fmla="*/ 16 w 16"/>
                <a:gd name="T17" fmla="*/ 114 h 123"/>
                <a:gd name="T18" fmla="*/ 16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0" y="0"/>
                  </a:moveTo>
                  <a:lnTo>
                    <a:pt x="0" y="35"/>
                  </a:lnTo>
                  <a:lnTo>
                    <a:pt x="0" y="43"/>
                  </a:lnTo>
                  <a:lnTo>
                    <a:pt x="0" y="70"/>
                  </a:lnTo>
                  <a:lnTo>
                    <a:pt x="8" y="70"/>
                  </a:lnTo>
                  <a:lnTo>
                    <a:pt x="8" y="79"/>
                  </a:lnTo>
                  <a:lnTo>
                    <a:pt x="8" y="87"/>
                  </a:lnTo>
                  <a:lnTo>
                    <a:pt x="8" y="105"/>
                  </a:lnTo>
                  <a:lnTo>
                    <a:pt x="16" y="114"/>
                  </a:lnTo>
                  <a:lnTo>
                    <a:pt x="16"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47" name="Freeform 1261"/>
            <p:cNvSpPr>
              <a:spLocks/>
            </p:cNvSpPr>
            <p:nvPr/>
          </p:nvSpPr>
          <p:spPr bwMode="auto">
            <a:xfrm>
              <a:off x="2843" y="3481"/>
              <a:ext cx="16" cy="61"/>
            </a:xfrm>
            <a:custGeom>
              <a:avLst/>
              <a:gdLst>
                <a:gd name="T0" fmla="*/ 16 w 16"/>
                <a:gd name="T1" fmla="*/ 0 h 61"/>
                <a:gd name="T2" fmla="*/ 8 w 16"/>
                <a:gd name="T3" fmla="*/ 9 h 61"/>
                <a:gd name="T4" fmla="*/ 0 w 16"/>
                <a:gd name="T5" fmla="*/ 17 h 61"/>
                <a:gd name="T6" fmla="*/ 0 w 16"/>
                <a:gd name="T7" fmla="*/ 26 h 61"/>
                <a:gd name="T8" fmla="*/ 0 w 16"/>
                <a:gd name="T9" fmla="*/ 44 h 61"/>
                <a:gd name="T10" fmla="*/ 0 w 16"/>
                <a:gd name="T11" fmla="*/ 53 h 61"/>
                <a:gd name="T12" fmla="*/ 0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16" y="0"/>
                  </a:moveTo>
                  <a:lnTo>
                    <a:pt x="8" y="9"/>
                  </a:lnTo>
                  <a:lnTo>
                    <a:pt x="0" y="17"/>
                  </a:lnTo>
                  <a:lnTo>
                    <a:pt x="0" y="26"/>
                  </a:lnTo>
                  <a:lnTo>
                    <a:pt x="0" y="44"/>
                  </a:lnTo>
                  <a:lnTo>
                    <a:pt x="0" y="53"/>
                  </a:lnTo>
                  <a:lnTo>
                    <a:pt x="0"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48" name="Freeform 1262"/>
            <p:cNvSpPr>
              <a:spLocks/>
            </p:cNvSpPr>
            <p:nvPr/>
          </p:nvSpPr>
          <p:spPr bwMode="auto">
            <a:xfrm>
              <a:off x="2875" y="3507"/>
              <a:ext cx="16" cy="88"/>
            </a:xfrm>
            <a:custGeom>
              <a:avLst/>
              <a:gdLst>
                <a:gd name="T0" fmla="*/ 0 w 16"/>
                <a:gd name="T1" fmla="*/ 0 h 88"/>
                <a:gd name="T2" fmla="*/ 0 w 16"/>
                <a:gd name="T3" fmla="*/ 27 h 88"/>
                <a:gd name="T4" fmla="*/ 8 w 16"/>
                <a:gd name="T5" fmla="*/ 35 h 88"/>
                <a:gd name="T6" fmla="*/ 8 w 16"/>
                <a:gd name="T7" fmla="*/ 53 h 88"/>
                <a:gd name="T8" fmla="*/ 16 w 16"/>
                <a:gd name="T9" fmla="*/ 62 h 88"/>
                <a:gd name="T10" fmla="*/ 16 w 16"/>
                <a:gd name="T11" fmla="*/ 71 h 88"/>
                <a:gd name="T12" fmla="*/ 16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0" y="0"/>
                  </a:moveTo>
                  <a:lnTo>
                    <a:pt x="0" y="27"/>
                  </a:lnTo>
                  <a:lnTo>
                    <a:pt x="8" y="35"/>
                  </a:lnTo>
                  <a:lnTo>
                    <a:pt x="8" y="53"/>
                  </a:lnTo>
                  <a:lnTo>
                    <a:pt x="16" y="62"/>
                  </a:lnTo>
                  <a:lnTo>
                    <a:pt x="16" y="71"/>
                  </a:lnTo>
                  <a:lnTo>
                    <a:pt x="16"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49" name="Freeform 1263"/>
            <p:cNvSpPr>
              <a:spLocks/>
            </p:cNvSpPr>
            <p:nvPr/>
          </p:nvSpPr>
          <p:spPr bwMode="auto">
            <a:xfrm>
              <a:off x="2915" y="3455"/>
              <a:ext cx="16" cy="123"/>
            </a:xfrm>
            <a:custGeom>
              <a:avLst/>
              <a:gdLst>
                <a:gd name="T0" fmla="*/ 8 w 16"/>
                <a:gd name="T1" fmla="*/ 0 h 123"/>
                <a:gd name="T2" fmla="*/ 8 w 16"/>
                <a:gd name="T3" fmla="*/ 8 h 123"/>
                <a:gd name="T4" fmla="*/ 0 w 16"/>
                <a:gd name="T5" fmla="*/ 26 h 123"/>
                <a:gd name="T6" fmla="*/ 0 w 16"/>
                <a:gd name="T7" fmla="*/ 35 h 123"/>
                <a:gd name="T8" fmla="*/ 8 w 16"/>
                <a:gd name="T9" fmla="*/ 43 h 123"/>
                <a:gd name="T10" fmla="*/ 8 w 16"/>
                <a:gd name="T11" fmla="*/ 52 h 123"/>
                <a:gd name="T12" fmla="*/ 8 w 16"/>
                <a:gd name="T13" fmla="*/ 70 h 123"/>
                <a:gd name="T14" fmla="*/ 8 w 16"/>
                <a:gd name="T15" fmla="*/ 79 h 123"/>
                <a:gd name="T16" fmla="*/ 16 w 16"/>
                <a:gd name="T17" fmla="*/ 87 h 123"/>
                <a:gd name="T18" fmla="*/ 16 w 16"/>
                <a:gd name="T19" fmla="*/ 105 h 123"/>
                <a:gd name="T20" fmla="*/ 16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0" y="26"/>
                  </a:lnTo>
                  <a:lnTo>
                    <a:pt x="0" y="35"/>
                  </a:lnTo>
                  <a:lnTo>
                    <a:pt x="8" y="43"/>
                  </a:lnTo>
                  <a:lnTo>
                    <a:pt x="8" y="52"/>
                  </a:lnTo>
                  <a:lnTo>
                    <a:pt x="8" y="70"/>
                  </a:lnTo>
                  <a:lnTo>
                    <a:pt x="8" y="79"/>
                  </a:lnTo>
                  <a:lnTo>
                    <a:pt x="16" y="87"/>
                  </a:lnTo>
                  <a:lnTo>
                    <a:pt x="16" y="105"/>
                  </a:lnTo>
                  <a:lnTo>
                    <a:pt x="16"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50" name="Freeform 1264"/>
            <p:cNvSpPr>
              <a:spLocks/>
            </p:cNvSpPr>
            <p:nvPr/>
          </p:nvSpPr>
          <p:spPr bwMode="auto">
            <a:xfrm>
              <a:off x="3011" y="3490"/>
              <a:ext cx="40" cy="105"/>
            </a:xfrm>
            <a:custGeom>
              <a:avLst/>
              <a:gdLst>
                <a:gd name="T0" fmla="*/ 8 w 40"/>
                <a:gd name="T1" fmla="*/ 0 h 105"/>
                <a:gd name="T2" fmla="*/ 0 w 40"/>
                <a:gd name="T3" fmla="*/ 8 h 105"/>
                <a:gd name="T4" fmla="*/ 8 w 40"/>
                <a:gd name="T5" fmla="*/ 17 h 105"/>
                <a:gd name="T6" fmla="*/ 16 w 40"/>
                <a:gd name="T7" fmla="*/ 35 h 105"/>
                <a:gd name="T8" fmla="*/ 32 w 40"/>
                <a:gd name="T9" fmla="*/ 44 h 105"/>
                <a:gd name="T10" fmla="*/ 32 w 40"/>
                <a:gd name="T11" fmla="*/ 52 h 105"/>
                <a:gd name="T12" fmla="*/ 40 w 40"/>
                <a:gd name="T13" fmla="*/ 70 h 105"/>
                <a:gd name="T14" fmla="*/ 40 w 40"/>
                <a:gd name="T15" fmla="*/ 79 h 105"/>
                <a:gd name="T16" fmla="*/ 40 w 40"/>
                <a:gd name="T17" fmla="*/ 88 h 105"/>
                <a:gd name="T18" fmla="*/ 4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8" y="0"/>
                  </a:moveTo>
                  <a:lnTo>
                    <a:pt x="0" y="8"/>
                  </a:lnTo>
                  <a:lnTo>
                    <a:pt x="8" y="17"/>
                  </a:lnTo>
                  <a:lnTo>
                    <a:pt x="16" y="35"/>
                  </a:lnTo>
                  <a:lnTo>
                    <a:pt x="32" y="44"/>
                  </a:lnTo>
                  <a:lnTo>
                    <a:pt x="32" y="52"/>
                  </a:lnTo>
                  <a:lnTo>
                    <a:pt x="40" y="70"/>
                  </a:lnTo>
                  <a:lnTo>
                    <a:pt x="40" y="79"/>
                  </a:lnTo>
                  <a:lnTo>
                    <a:pt x="40" y="88"/>
                  </a:lnTo>
                  <a:lnTo>
                    <a:pt x="4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51" name="Freeform 1265"/>
            <p:cNvSpPr>
              <a:spLocks/>
            </p:cNvSpPr>
            <p:nvPr/>
          </p:nvSpPr>
          <p:spPr bwMode="auto">
            <a:xfrm>
              <a:off x="3051" y="3463"/>
              <a:ext cx="64" cy="115"/>
            </a:xfrm>
            <a:custGeom>
              <a:avLst/>
              <a:gdLst>
                <a:gd name="T0" fmla="*/ 0 w 64"/>
                <a:gd name="T1" fmla="*/ 0 h 115"/>
                <a:gd name="T2" fmla="*/ 8 w 64"/>
                <a:gd name="T3" fmla="*/ 18 h 115"/>
                <a:gd name="T4" fmla="*/ 8 w 64"/>
                <a:gd name="T5" fmla="*/ 27 h 115"/>
                <a:gd name="T6" fmla="*/ 24 w 64"/>
                <a:gd name="T7" fmla="*/ 27 h 115"/>
                <a:gd name="T8" fmla="*/ 32 w 64"/>
                <a:gd name="T9" fmla="*/ 27 h 115"/>
                <a:gd name="T10" fmla="*/ 32 w 64"/>
                <a:gd name="T11" fmla="*/ 35 h 115"/>
                <a:gd name="T12" fmla="*/ 32 w 64"/>
                <a:gd name="T13" fmla="*/ 44 h 115"/>
                <a:gd name="T14" fmla="*/ 40 w 64"/>
                <a:gd name="T15" fmla="*/ 62 h 115"/>
                <a:gd name="T16" fmla="*/ 48 w 64"/>
                <a:gd name="T17" fmla="*/ 71 h 115"/>
                <a:gd name="T18" fmla="*/ 48 w 64"/>
                <a:gd name="T19" fmla="*/ 79 h 115"/>
                <a:gd name="T20" fmla="*/ 48 w 64"/>
                <a:gd name="T21" fmla="*/ 97 h 115"/>
                <a:gd name="T22" fmla="*/ 64 w 64"/>
                <a:gd name="T23" fmla="*/ 97 h 115"/>
                <a:gd name="T24" fmla="*/ 64 w 64"/>
                <a:gd name="T25" fmla="*/ 106 h 115"/>
                <a:gd name="T26" fmla="*/ 64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0" y="0"/>
                  </a:moveTo>
                  <a:lnTo>
                    <a:pt x="8" y="18"/>
                  </a:lnTo>
                  <a:lnTo>
                    <a:pt x="8" y="27"/>
                  </a:lnTo>
                  <a:lnTo>
                    <a:pt x="24" y="27"/>
                  </a:lnTo>
                  <a:lnTo>
                    <a:pt x="32" y="27"/>
                  </a:lnTo>
                  <a:lnTo>
                    <a:pt x="32" y="35"/>
                  </a:lnTo>
                  <a:lnTo>
                    <a:pt x="32" y="44"/>
                  </a:lnTo>
                  <a:lnTo>
                    <a:pt x="40" y="62"/>
                  </a:lnTo>
                  <a:lnTo>
                    <a:pt x="48" y="71"/>
                  </a:lnTo>
                  <a:lnTo>
                    <a:pt x="48" y="79"/>
                  </a:lnTo>
                  <a:lnTo>
                    <a:pt x="48" y="97"/>
                  </a:lnTo>
                  <a:lnTo>
                    <a:pt x="64" y="97"/>
                  </a:lnTo>
                  <a:lnTo>
                    <a:pt x="64" y="106"/>
                  </a:lnTo>
                  <a:lnTo>
                    <a:pt x="64"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52" name="Freeform 1266"/>
            <p:cNvSpPr>
              <a:spLocks/>
            </p:cNvSpPr>
            <p:nvPr/>
          </p:nvSpPr>
          <p:spPr bwMode="auto">
            <a:xfrm>
              <a:off x="2659" y="3507"/>
              <a:ext cx="48" cy="88"/>
            </a:xfrm>
            <a:custGeom>
              <a:avLst/>
              <a:gdLst>
                <a:gd name="T0" fmla="*/ 48 w 48"/>
                <a:gd name="T1" fmla="*/ 0 h 88"/>
                <a:gd name="T2" fmla="*/ 48 w 48"/>
                <a:gd name="T3" fmla="*/ 18 h 88"/>
                <a:gd name="T4" fmla="*/ 48 w 48"/>
                <a:gd name="T5" fmla="*/ 27 h 88"/>
                <a:gd name="T6" fmla="*/ 32 w 48"/>
                <a:gd name="T7" fmla="*/ 27 h 88"/>
                <a:gd name="T8" fmla="*/ 32 w 48"/>
                <a:gd name="T9" fmla="*/ 35 h 88"/>
                <a:gd name="T10" fmla="*/ 24 w 48"/>
                <a:gd name="T11" fmla="*/ 35 h 88"/>
                <a:gd name="T12" fmla="*/ 16 w 48"/>
                <a:gd name="T13" fmla="*/ 53 h 88"/>
                <a:gd name="T14" fmla="*/ 0 w 48"/>
                <a:gd name="T15" fmla="*/ 62 h 88"/>
                <a:gd name="T16" fmla="*/ 0 w 48"/>
                <a:gd name="T17" fmla="*/ 71 h 88"/>
                <a:gd name="T18" fmla="*/ 0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48" y="0"/>
                  </a:moveTo>
                  <a:lnTo>
                    <a:pt x="48" y="18"/>
                  </a:lnTo>
                  <a:lnTo>
                    <a:pt x="48" y="27"/>
                  </a:lnTo>
                  <a:lnTo>
                    <a:pt x="32" y="27"/>
                  </a:lnTo>
                  <a:lnTo>
                    <a:pt x="32" y="35"/>
                  </a:lnTo>
                  <a:lnTo>
                    <a:pt x="24" y="35"/>
                  </a:lnTo>
                  <a:lnTo>
                    <a:pt x="16"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53" name="Freeform 1267"/>
            <p:cNvSpPr>
              <a:spLocks/>
            </p:cNvSpPr>
            <p:nvPr/>
          </p:nvSpPr>
          <p:spPr bwMode="auto">
            <a:xfrm>
              <a:off x="2683" y="3314"/>
              <a:ext cx="64" cy="53"/>
            </a:xfrm>
            <a:custGeom>
              <a:avLst/>
              <a:gdLst>
                <a:gd name="T0" fmla="*/ 64 w 64"/>
                <a:gd name="T1" fmla="*/ 0 h 53"/>
                <a:gd name="T2" fmla="*/ 40 w 64"/>
                <a:gd name="T3" fmla="*/ 17 h 53"/>
                <a:gd name="T4" fmla="*/ 32 w 64"/>
                <a:gd name="T5" fmla="*/ 17 h 53"/>
                <a:gd name="T6" fmla="*/ 24 w 64"/>
                <a:gd name="T7" fmla="*/ 17 h 53"/>
                <a:gd name="T8" fmla="*/ 8 w 64"/>
                <a:gd name="T9" fmla="*/ 17 h 53"/>
                <a:gd name="T10" fmla="*/ 0 w 64"/>
                <a:gd name="T11" fmla="*/ 26 h 53"/>
                <a:gd name="T12" fmla="*/ 0 w 64"/>
                <a:gd name="T13" fmla="*/ 35 h 53"/>
                <a:gd name="T14" fmla="*/ 0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64" y="0"/>
                  </a:moveTo>
                  <a:lnTo>
                    <a:pt x="40" y="17"/>
                  </a:lnTo>
                  <a:lnTo>
                    <a:pt x="32" y="17"/>
                  </a:lnTo>
                  <a:lnTo>
                    <a:pt x="24" y="17"/>
                  </a:lnTo>
                  <a:lnTo>
                    <a:pt x="8" y="17"/>
                  </a:lnTo>
                  <a:lnTo>
                    <a:pt x="0" y="26"/>
                  </a:lnTo>
                  <a:lnTo>
                    <a:pt x="0" y="35"/>
                  </a:lnTo>
                  <a:lnTo>
                    <a:pt x="0"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54" name="Freeform 1268"/>
            <p:cNvSpPr>
              <a:spLocks/>
            </p:cNvSpPr>
            <p:nvPr/>
          </p:nvSpPr>
          <p:spPr bwMode="auto">
            <a:xfrm>
              <a:off x="2963" y="3314"/>
              <a:ext cx="96" cy="35"/>
            </a:xfrm>
            <a:custGeom>
              <a:avLst/>
              <a:gdLst>
                <a:gd name="T0" fmla="*/ 0 w 96"/>
                <a:gd name="T1" fmla="*/ 0 h 35"/>
                <a:gd name="T2" fmla="*/ 16 w 96"/>
                <a:gd name="T3" fmla="*/ 0 h 35"/>
                <a:gd name="T4" fmla="*/ 24 w 96"/>
                <a:gd name="T5" fmla="*/ 0 h 35"/>
                <a:gd name="T6" fmla="*/ 32 w 96"/>
                <a:gd name="T7" fmla="*/ 0 h 35"/>
                <a:gd name="T8" fmla="*/ 48 w 96"/>
                <a:gd name="T9" fmla="*/ 0 h 35"/>
                <a:gd name="T10" fmla="*/ 56 w 96"/>
                <a:gd name="T11" fmla="*/ 0 h 35"/>
                <a:gd name="T12" fmla="*/ 64 w 96"/>
                <a:gd name="T13" fmla="*/ 0 h 35"/>
                <a:gd name="T14" fmla="*/ 80 w 96"/>
                <a:gd name="T15" fmla="*/ 17 h 35"/>
                <a:gd name="T16" fmla="*/ 88 w 96"/>
                <a:gd name="T17" fmla="*/ 26 h 35"/>
                <a:gd name="T18" fmla="*/ 96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0" y="0"/>
                  </a:moveTo>
                  <a:lnTo>
                    <a:pt x="16" y="0"/>
                  </a:lnTo>
                  <a:lnTo>
                    <a:pt x="24" y="0"/>
                  </a:lnTo>
                  <a:lnTo>
                    <a:pt x="32" y="0"/>
                  </a:lnTo>
                  <a:lnTo>
                    <a:pt x="48" y="0"/>
                  </a:lnTo>
                  <a:lnTo>
                    <a:pt x="56" y="0"/>
                  </a:lnTo>
                  <a:lnTo>
                    <a:pt x="64" y="0"/>
                  </a:lnTo>
                  <a:lnTo>
                    <a:pt x="80" y="17"/>
                  </a:lnTo>
                  <a:lnTo>
                    <a:pt x="88" y="26"/>
                  </a:lnTo>
                  <a:lnTo>
                    <a:pt x="96"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55" name="Freeform 1269"/>
            <p:cNvSpPr>
              <a:spLocks/>
            </p:cNvSpPr>
            <p:nvPr/>
          </p:nvSpPr>
          <p:spPr bwMode="auto">
            <a:xfrm>
              <a:off x="2947" y="3296"/>
              <a:ext cx="112" cy="44"/>
            </a:xfrm>
            <a:custGeom>
              <a:avLst/>
              <a:gdLst>
                <a:gd name="T0" fmla="*/ 0 w 112"/>
                <a:gd name="T1" fmla="*/ 0 h 44"/>
                <a:gd name="T2" fmla="*/ 8 w 112"/>
                <a:gd name="T3" fmla="*/ 0 h 44"/>
                <a:gd name="T4" fmla="*/ 16 w 112"/>
                <a:gd name="T5" fmla="*/ 0 h 44"/>
                <a:gd name="T6" fmla="*/ 32 w 112"/>
                <a:gd name="T7" fmla="*/ 0 h 44"/>
                <a:gd name="T8" fmla="*/ 40 w 112"/>
                <a:gd name="T9" fmla="*/ 0 h 44"/>
                <a:gd name="T10" fmla="*/ 48 w 112"/>
                <a:gd name="T11" fmla="*/ 0 h 44"/>
                <a:gd name="T12" fmla="*/ 64 w 112"/>
                <a:gd name="T13" fmla="*/ 0 h 44"/>
                <a:gd name="T14" fmla="*/ 72 w 112"/>
                <a:gd name="T15" fmla="*/ 9 h 44"/>
                <a:gd name="T16" fmla="*/ 80 w 112"/>
                <a:gd name="T17" fmla="*/ 9 h 44"/>
                <a:gd name="T18" fmla="*/ 80 w 112"/>
                <a:gd name="T19" fmla="*/ 18 h 44"/>
                <a:gd name="T20" fmla="*/ 96 w 112"/>
                <a:gd name="T21" fmla="*/ 18 h 44"/>
                <a:gd name="T22" fmla="*/ 104 w 112"/>
                <a:gd name="T23" fmla="*/ 35 h 44"/>
                <a:gd name="T24" fmla="*/ 112 w 112"/>
                <a:gd name="T25" fmla="*/ 35 h 44"/>
                <a:gd name="T26" fmla="*/ 112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0" y="0"/>
                  </a:moveTo>
                  <a:lnTo>
                    <a:pt x="8" y="0"/>
                  </a:lnTo>
                  <a:lnTo>
                    <a:pt x="16" y="0"/>
                  </a:lnTo>
                  <a:lnTo>
                    <a:pt x="32" y="0"/>
                  </a:lnTo>
                  <a:lnTo>
                    <a:pt x="40" y="0"/>
                  </a:lnTo>
                  <a:lnTo>
                    <a:pt x="48" y="0"/>
                  </a:lnTo>
                  <a:lnTo>
                    <a:pt x="64" y="0"/>
                  </a:lnTo>
                  <a:lnTo>
                    <a:pt x="72" y="9"/>
                  </a:lnTo>
                  <a:lnTo>
                    <a:pt x="80" y="9"/>
                  </a:lnTo>
                  <a:lnTo>
                    <a:pt x="80" y="18"/>
                  </a:lnTo>
                  <a:lnTo>
                    <a:pt x="96" y="18"/>
                  </a:lnTo>
                  <a:lnTo>
                    <a:pt x="104" y="35"/>
                  </a:lnTo>
                  <a:lnTo>
                    <a:pt x="112" y="35"/>
                  </a:lnTo>
                  <a:lnTo>
                    <a:pt x="112"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56" name="Freeform 1270"/>
            <p:cNvSpPr>
              <a:spLocks/>
            </p:cNvSpPr>
            <p:nvPr/>
          </p:nvSpPr>
          <p:spPr bwMode="auto">
            <a:xfrm>
              <a:off x="3027" y="3375"/>
              <a:ext cx="64" cy="71"/>
            </a:xfrm>
            <a:custGeom>
              <a:avLst/>
              <a:gdLst>
                <a:gd name="T0" fmla="*/ 0 w 64"/>
                <a:gd name="T1" fmla="*/ 0 h 71"/>
                <a:gd name="T2" fmla="*/ 16 w 64"/>
                <a:gd name="T3" fmla="*/ 0 h 71"/>
                <a:gd name="T4" fmla="*/ 24 w 64"/>
                <a:gd name="T5" fmla="*/ 9 h 71"/>
                <a:gd name="T6" fmla="*/ 32 w 64"/>
                <a:gd name="T7" fmla="*/ 18 h 71"/>
                <a:gd name="T8" fmla="*/ 32 w 64"/>
                <a:gd name="T9" fmla="*/ 36 h 71"/>
                <a:gd name="T10" fmla="*/ 48 w 64"/>
                <a:gd name="T11" fmla="*/ 44 h 71"/>
                <a:gd name="T12" fmla="*/ 48 w 64"/>
                <a:gd name="T13" fmla="*/ 53 h 71"/>
                <a:gd name="T14" fmla="*/ 56 w 64"/>
                <a:gd name="T15" fmla="*/ 53 h 71"/>
                <a:gd name="T16" fmla="*/ 64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0" y="0"/>
                  </a:moveTo>
                  <a:lnTo>
                    <a:pt x="16" y="0"/>
                  </a:lnTo>
                  <a:lnTo>
                    <a:pt x="24" y="9"/>
                  </a:lnTo>
                  <a:lnTo>
                    <a:pt x="32" y="18"/>
                  </a:lnTo>
                  <a:lnTo>
                    <a:pt x="32" y="36"/>
                  </a:lnTo>
                  <a:lnTo>
                    <a:pt x="48" y="44"/>
                  </a:lnTo>
                  <a:lnTo>
                    <a:pt x="48" y="53"/>
                  </a:lnTo>
                  <a:lnTo>
                    <a:pt x="56" y="53"/>
                  </a:lnTo>
                  <a:lnTo>
                    <a:pt x="64"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57" name="Freeform 1271"/>
            <p:cNvSpPr>
              <a:spLocks/>
            </p:cNvSpPr>
            <p:nvPr/>
          </p:nvSpPr>
          <p:spPr bwMode="auto">
            <a:xfrm>
              <a:off x="3051" y="3455"/>
              <a:ext cx="96" cy="43"/>
            </a:xfrm>
            <a:custGeom>
              <a:avLst/>
              <a:gdLst>
                <a:gd name="T0" fmla="*/ 0 w 96"/>
                <a:gd name="T1" fmla="*/ 0 h 43"/>
                <a:gd name="T2" fmla="*/ 8 w 96"/>
                <a:gd name="T3" fmla="*/ 0 h 43"/>
                <a:gd name="T4" fmla="*/ 24 w 96"/>
                <a:gd name="T5" fmla="*/ 8 h 43"/>
                <a:gd name="T6" fmla="*/ 32 w 96"/>
                <a:gd name="T7" fmla="*/ 8 h 43"/>
                <a:gd name="T8" fmla="*/ 40 w 96"/>
                <a:gd name="T9" fmla="*/ 26 h 43"/>
                <a:gd name="T10" fmla="*/ 48 w 96"/>
                <a:gd name="T11" fmla="*/ 26 h 43"/>
                <a:gd name="T12" fmla="*/ 64 w 96"/>
                <a:gd name="T13" fmla="*/ 26 h 43"/>
                <a:gd name="T14" fmla="*/ 72 w 96"/>
                <a:gd name="T15" fmla="*/ 26 h 43"/>
                <a:gd name="T16" fmla="*/ 80 w 96"/>
                <a:gd name="T17" fmla="*/ 35 h 43"/>
                <a:gd name="T18" fmla="*/ 96 w 96"/>
                <a:gd name="T19" fmla="*/ 35 h 43"/>
                <a:gd name="T20" fmla="*/ 96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0" y="0"/>
                  </a:moveTo>
                  <a:lnTo>
                    <a:pt x="8" y="0"/>
                  </a:lnTo>
                  <a:lnTo>
                    <a:pt x="24" y="8"/>
                  </a:lnTo>
                  <a:lnTo>
                    <a:pt x="32" y="8"/>
                  </a:lnTo>
                  <a:lnTo>
                    <a:pt x="40" y="26"/>
                  </a:lnTo>
                  <a:lnTo>
                    <a:pt x="48" y="26"/>
                  </a:lnTo>
                  <a:lnTo>
                    <a:pt x="64" y="26"/>
                  </a:lnTo>
                  <a:lnTo>
                    <a:pt x="72" y="26"/>
                  </a:lnTo>
                  <a:lnTo>
                    <a:pt x="80" y="35"/>
                  </a:lnTo>
                  <a:lnTo>
                    <a:pt x="96" y="35"/>
                  </a:lnTo>
                  <a:lnTo>
                    <a:pt x="96"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4492" name="Group 1272"/>
          <p:cNvGrpSpPr>
            <a:grpSpLocks/>
          </p:cNvGrpSpPr>
          <p:nvPr/>
        </p:nvGrpSpPr>
        <p:grpSpPr bwMode="auto">
          <a:xfrm>
            <a:off x="5791200" y="2362200"/>
            <a:ext cx="774700" cy="725488"/>
            <a:chOff x="2611" y="2760"/>
            <a:chExt cx="488" cy="457"/>
          </a:xfrm>
        </p:grpSpPr>
        <p:sp>
          <p:nvSpPr>
            <p:cNvPr id="104899" name="Freeform 1273"/>
            <p:cNvSpPr>
              <a:spLocks/>
            </p:cNvSpPr>
            <p:nvPr/>
          </p:nvSpPr>
          <p:spPr bwMode="auto">
            <a:xfrm>
              <a:off x="2859" y="3006"/>
              <a:ext cx="240" cy="211"/>
            </a:xfrm>
            <a:custGeom>
              <a:avLst/>
              <a:gdLst>
                <a:gd name="T0" fmla="*/ 0 w 240"/>
                <a:gd name="T1" fmla="*/ 211 h 211"/>
                <a:gd name="T2" fmla="*/ 0 w 240"/>
                <a:gd name="T3" fmla="*/ 194 h 211"/>
                <a:gd name="T4" fmla="*/ 0 w 240"/>
                <a:gd name="T5" fmla="*/ 194 h 211"/>
                <a:gd name="T6" fmla="*/ 0 w 240"/>
                <a:gd name="T7" fmla="*/ 194 h 211"/>
                <a:gd name="T8" fmla="*/ 0 w 240"/>
                <a:gd name="T9" fmla="*/ 185 h 211"/>
                <a:gd name="T10" fmla="*/ 16 w 240"/>
                <a:gd name="T11" fmla="*/ 176 h 211"/>
                <a:gd name="T12" fmla="*/ 16 w 240"/>
                <a:gd name="T13" fmla="*/ 158 h 211"/>
                <a:gd name="T14" fmla="*/ 16 w 240"/>
                <a:gd name="T15" fmla="*/ 150 h 211"/>
                <a:gd name="T16" fmla="*/ 24 w 240"/>
                <a:gd name="T17" fmla="*/ 141 h 211"/>
                <a:gd name="T18" fmla="*/ 32 w 240"/>
                <a:gd name="T19" fmla="*/ 123 h 211"/>
                <a:gd name="T20" fmla="*/ 32 w 240"/>
                <a:gd name="T21" fmla="*/ 114 h 211"/>
                <a:gd name="T22" fmla="*/ 48 w 240"/>
                <a:gd name="T23" fmla="*/ 106 h 211"/>
                <a:gd name="T24" fmla="*/ 56 w 240"/>
                <a:gd name="T25" fmla="*/ 97 h 211"/>
                <a:gd name="T26" fmla="*/ 64 w 240"/>
                <a:gd name="T27" fmla="*/ 79 h 211"/>
                <a:gd name="T28" fmla="*/ 64 w 240"/>
                <a:gd name="T29" fmla="*/ 71 h 211"/>
                <a:gd name="T30" fmla="*/ 72 w 240"/>
                <a:gd name="T31" fmla="*/ 71 h 211"/>
                <a:gd name="T32" fmla="*/ 88 w 240"/>
                <a:gd name="T33" fmla="*/ 62 h 211"/>
                <a:gd name="T34" fmla="*/ 96 w 240"/>
                <a:gd name="T35" fmla="*/ 44 h 211"/>
                <a:gd name="T36" fmla="*/ 104 w 240"/>
                <a:gd name="T37" fmla="*/ 35 h 211"/>
                <a:gd name="T38" fmla="*/ 128 w 240"/>
                <a:gd name="T39" fmla="*/ 35 h 211"/>
                <a:gd name="T40" fmla="*/ 136 w 240"/>
                <a:gd name="T41" fmla="*/ 27 h 211"/>
                <a:gd name="T42" fmla="*/ 160 w 240"/>
                <a:gd name="T43" fmla="*/ 27 h 211"/>
                <a:gd name="T44" fmla="*/ 168 w 240"/>
                <a:gd name="T45" fmla="*/ 27 h 211"/>
                <a:gd name="T46" fmla="*/ 192 w 240"/>
                <a:gd name="T47" fmla="*/ 9 h 211"/>
                <a:gd name="T48" fmla="*/ 200 w 240"/>
                <a:gd name="T49" fmla="*/ 9 h 211"/>
                <a:gd name="T50" fmla="*/ 216 w 240"/>
                <a:gd name="T51" fmla="*/ 9 h 211"/>
                <a:gd name="T52" fmla="*/ 224 w 240"/>
                <a:gd name="T53" fmla="*/ 9 h 211"/>
                <a:gd name="T54" fmla="*/ 232 w 240"/>
                <a:gd name="T55" fmla="*/ 9 h 211"/>
                <a:gd name="T56" fmla="*/ 232 w 240"/>
                <a:gd name="T57" fmla="*/ 9 h 211"/>
                <a:gd name="T58" fmla="*/ 232 w 240"/>
                <a:gd name="T59" fmla="*/ 0 h 211"/>
                <a:gd name="T60" fmla="*/ 240 w 240"/>
                <a:gd name="T61" fmla="*/ 9 h 211"/>
                <a:gd name="T62" fmla="*/ 232 w 240"/>
                <a:gd name="T63" fmla="*/ 9 h 211"/>
                <a:gd name="T64" fmla="*/ 232 w 240"/>
                <a:gd name="T65" fmla="*/ 9 h 211"/>
                <a:gd name="T66" fmla="*/ 224 w 240"/>
                <a:gd name="T67" fmla="*/ 9 h 211"/>
                <a:gd name="T68" fmla="*/ 224 w 240"/>
                <a:gd name="T69" fmla="*/ 9 h 211"/>
                <a:gd name="T70" fmla="*/ 216 w 240"/>
                <a:gd name="T71" fmla="*/ 27 h 211"/>
                <a:gd name="T72" fmla="*/ 200 w 240"/>
                <a:gd name="T73" fmla="*/ 27 h 211"/>
                <a:gd name="T74" fmla="*/ 192 w 240"/>
                <a:gd name="T75" fmla="*/ 27 h 211"/>
                <a:gd name="T76" fmla="*/ 168 w 240"/>
                <a:gd name="T77" fmla="*/ 35 h 211"/>
                <a:gd name="T78" fmla="*/ 160 w 240"/>
                <a:gd name="T79" fmla="*/ 44 h 211"/>
                <a:gd name="T80" fmla="*/ 152 w 240"/>
                <a:gd name="T81" fmla="*/ 44 h 211"/>
                <a:gd name="T82" fmla="*/ 136 w 240"/>
                <a:gd name="T83" fmla="*/ 62 h 211"/>
                <a:gd name="T84" fmla="*/ 128 w 240"/>
                <a:gd name="T85" fmla="*/ 71 h 211"/>
                <a:gd name="T86" fmla="*/ 120 w 240"/>
                <a:gd name="T87" fmla="*/ 79 h 211"/>
                <a:gd name="T88" fmla="*/ 104 w 240"/>
                <a:gd name="T89" fmla="*/ 79 h 211"/>
                <a:gd name="T90" fmla="*/ 104 w 240"/>
                <a:gd name="T91" fmla="*/ 97 h 211"/>
                <a:gd name="T92" fmla="*/ 96 w 240"/>
                <a:gd name="T93" fmla="*/ 97 h 211"/>
                <a:gd name="T94" fmla="*/ 88 w 240"/>
                <a:gd name="T95" fmla="*/ 106 h 211"/>
                <a:gd name="T96" fmla="*/ 72 w 240"/>
                <a:gd name="T97" fmla="*/ 114 h 211"/>
                <a:gd name="T98" fmla="*/ 64 w 240"/>
                <a:gd name="T99" fmla="*/ 123 h 211"/>
                <a:gd name="T100" fmla="*/ 64 w 240"/>
                <a:gd name="T101" fmla="*/ 141 h 211"/>
                <a:gd name="T102" fmla="*/ 56 w 240"/>
                <a:gd name="T103" fmla="*/ 150 h 211"/>
                <a:gd name="T104" fmla="*/ 56 w 240"/>
                <a:gd name="T105" fmla="*/ 158 h 211"/>
                <a:gd name="T106" fmla="*/ 48 w 240"/>
                <a:gd name="T107" fmla="*/ 158 h 211"/>
                <a:gd name="T108" fmla="*/ 48 w 240"/>
                <a:gd name="T109" fmla="*/ 176 h 211"/>
                <a:gd name="T110" fmla="*/ 32 w 240"/>
                <a:gd name="T111" fmla="*/ 185 h 211"/>
                <a:gd name="T112" fmla="*/ 32 w 240"/>
                <a:gd name="T113" fmla="*/ 194 h 211"/>
                <a:gd name="T114" fmla="*/ 32 w 240"/>
                <a:gd name="T115" fmla="*/ 194 h 211"/>
                <a:gd name="T116" fmla="*/ 32 w 240"/>
                <a:gd name="T117" fmla="*/ 194 h 211"/>
                <a:gd name="T118" fmla="*/ 24 w 240"/>
                <a:gd name="T119" fmla="*/ 194 h 211"/>
                <a:gd name="T120" fmla="*/ 32 w 240"/>
                <a:gd name="T121" fmla="*/ 211 h 211"/>
                <a:gd name="T122" fmla="*/ 0 w 240"/>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0"/>
                <a:gd name="T187" fmla="*/ 0 h 211"/>
                <a:gd name="T188" fmla="*/ 240 w 240"/>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0" h="211">
                  <a:moveTo>
                    <a:pt x="0" y="211"/>
                  </a:moveTo>
                  <a:lnTo>
                    <a:pt x="0" y="194"/>
                  </a:lnTo>
                  <a:lnTo>
                    <a:pt x="0" y="185"/>
                  </a:lnTo>
                  <a:lnTo>
                    <a:pt x="16" y="176"/>
                  </a:lnTo>
                  <a:lnTo>
                    <a:pt x="16" y="158"/>
                  </a:lnTo>
                  <a:lnTo>
                    <a:pt x="16" y="150"/>
                  </a:lnTo>
                  <a:lnTo>
                    <a:pt x="24" y="141"/>
                  </a:lnTo>
                  <a:lnTo>
                    <a:pt x="32" y="123"/>
                  </a:lnTo>
                  <a:lnTo>
                    <a:pt x="32" y="114"/>
                  </a:lnTo>
                  <a:lnTo>
                    <a:pt x="48" y="106"/>
                  </a:lnTo>
                  <a:lnTo>
                    <a:pt x="56" y="97"/>
                  </a:lnTo>
                  <a:lnTo>
                    <a:pt x="64" y="79"/>
                  </a:lnTo>
                  <a:lnTo>
                    <a:pt x="64" y="71"/>
                  </a:lnTo>
                  <a:lnTo>
                    <a:pt x="72" y="71"/>
                  </a:lnTo>
                  <a:lnTo>
                    <a:pt x="88" y="62"/>
                  </a:lnTo>
                  <a:lnTo>
                    <a:pt x="96" y="44"/>
                  </a:lnTo>
                  <a:lnTo>
                    <a:pt x="104" y="35"/>
                  </a:lnTo>
                  <a:lnTo>
                    <a:pt x="128" y="35"/>
                  </a:lnTo>
                  <a:lnTo>
                    <a:pt x="136" y="27"/>
                  </a:lnTo>
                  <a:lnTo>
                    <a:pt x="160" y="27"/>
                  </a:lnTo>
                  <a:lnTo>
                    <a:pt x="168" y="27"/>
                  </a:lnTo>
                  <a:lnTo>
                    <a:pt x="192" y="9"/>
                  </a:lnTo>
                  <a:lnTo>
                    <a:pt x="200" y="9"/>
                  </a:lnTo>
                  <a:lnTo>
                    <a:pt x="216" y="9"/>
                  </a:lnTo>
                  <a:lnTo>
                    <a:pt x="224" y="9"/>
                  </a:lnTo>
                  <a:lnTo>
                    <a:pt x="232" y="9"/>
                  </a:lnTo>
                  <a:lnTo>
                    <a:pt x="232" y="0"/>
                  </a:lnTo>
                  <a:lnTo>
                    <a:pt x="240" y="9"/>
                  </a:lnTo>
                  <a:lnTo>
                    <a:pt x="232" y="9"/>
                  </a:lnTo>
                  <a:lnTo>
                    <a:pt x="224" y="9"/>
                  </a:lnTo>
                  <a:lnTo>
                    <a:pt x="216" y="27"/>
                  </a:lnTo>
                  <a:lnTo>
                    <a:pt x="200" y="27"/>
                  </a:lnTo>
                  <a:lnTo>
                    <a:pt x="192" y="27"/>
                  </a:lnTo>
                  <a:lnTo>
                    <a:pt x="168" y="35"/>
                  </a:lnTo>
                  <a:lnTo>
                    <a:pt x="160" y="44"/>
                  </a:lnTo>
                  <a:lnTo>
                    <a:pt x="152" y="44"/>
                  </a:lnTo>
                  <a:lnTo>
                    <a:pt x="136" y="62"/>
                  </a:lnTo>
                  <a:lnTo>
                    <a:pt x="128" y="71"/>
                  </a:lnTo>
                  <a:lnTo>
                    <a:pt x="120" y="79"/>
                  </a:lnTo>
                  <a:lnTo>
                    <a:pt x="104" y="79"/>
                  </a:lnTo>
                  <a:lnTo>
                    <a:pt x="104" y="97"/>
                  </a:lnTo>
                  <a:lnTo>
                    <a:pt x="96" y="97"/>
                  </a:lnTo>
                  <a:lnTo>
                    <a:pt x="88" y="106"/>
                  </a:lnTo>
                  <a:lnTo>
                    <a:pt x="72" y="114"/>
                  </a:lnTo>
                  <a:lnTo>
                    <a:pt x="64" y="123"/>
                  </a:lnTo>
                  <a:lnTo>
                    <a:pt x="64" y="141"/>
                  </a:lnTo>
                  <a:lnTo>
                    <a:pt x="56" y="150"/>
                  </a:lnTo>
                  <a:lnTo>
                    <a:pt x="56" y="158"/>
                  </a:lnTo>
                  <a:lnTo>
                    <a:pt x="48" y="158"/>
                  </a:lnTo>
                  <a:lnTo>
                    <a:pt x="48" y="176"/>
                  </a:lnTo>
                  <a:lnTo>
                    <a:pt x="32" y="185"/>
                  </a:lnTo>
                  <a:lnTo>
                    <a:pt x="32" y="194"/>
                  </a:lnTo>
                  <a:lnTo>
                    <a:pt x="24" y="194"/>
                  </a:lnTo>
                  <a:lnTo>
                    <a:pt x="32" y="211"/>
                  </a:lnTo>
                  <a:lnTo>
                    <a:pt x="0"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00" name="Freeform 1274"/>
            <p:cNvSpPr>
              <a:spLocks/>
            </p:cNvSpPr>
            <p:nvPr/>
          </p:nvSpPr>
          <p:spPr bwMode="auto">
            <a:xfrm>
              <a:off x="2859" y="3006"/>
              <a:ext cx="240" cy="211"/>
            </a:xfrm>
            <a:custGeom>
              <a:avLst/>
              <a:gdLst>
                <a:gd name="T0" fmla="*/ 0 w 240"/>
                <a:gd name="T1" fmla="*/ 211 h 211"/>
                <a:gd name="T2" fmla="*/ 0 w 240"/>
                <a:gd name="T3" fmla="*/ 194 h 211"/>
                <a:gd name="T4" fmla="*/ 0 w 240"/>
                <a:gd name="T5" fmla="*/ 194 h 211"/>
                <a:gd name="T6" fmla="*/ 0 w 240"/>
                <a:gd name="T7" fmla="*/ 194 h 211"/>
                <a:gd name="T8" fmla="*/ 0 w 240"/>
                <a:gd name="T9" fmla="*/ 185 h 211"/>
                <a:gd name="T10" fmla="*/ 16 w 240"/>
                <a:gd name="T11" fmla="*/ 176 h 211"/>
                <a:gd name="T12" fmla="*/ 16 w 240"/>
                <a:gd name="T13" fmla="*/ 158 h 211"/>
                <a:gd name="T14" fmla="*/ 16 w 240"/>
                <a:gd name="T15" fmla="*/ 150 h 211"/>
                <a:gd name="T16" fmla="*/ 24 w 240"/>
                <a:gd name="T17" fmla="*/ 141 h 211"/>
                <a:gd name="T18" fmla="*/ 32 w 240"/>
                <a:gd name="T19" fmla="*/ 123 h 211"/>
                <a:gd name="T20" fmla="*/ 32 w 240"/>
                <a:gd name="T21" fmla="*/ 114 h 211"/>
                <a:gd name="T22" fmla="*/ 48 w 240"/>
                <a:gd name="T23" fmla="*/ 106 h 211"/>
                <a:gd name="T24" fmla="*/ 56 w 240"/>
                <a:gd name="T25" fmla="*/ 97 h 211"/>
                <a:gd name="T26" fmla="*/ 64 w 240"/>
                <a:gd name="T27" fmla="*/ 79 h 211"/>
                <a:gd name="T28" fmla="*/ 64 w 240"/>
                <a:gd name="T29" fmla="*/ 71 h 211"/>
                <a:gd name="T30" fmla="*/ 72 w 240"/>
                <a:gd name="T31" fmla="*/ 71 h 211"/>
                <a:gd name="T32" fmla="*/ 88 w 240"/>
                <a:gd name="T33" fmla="*/ 62 h 211"/>
                <a:gd name="T34" fmla="*/ 96 w 240"/>
                <a:gd name="T35" fmla="*/ 44 h 211"/>
                <a:gd name="T36" fmla="*/ 104 w 240"/>
                <a:gd name="T37" fmla="*/ 35 h 211"/>
                <a:gd name="T38" fmla="*/ 128 w 240"/>
                <a:gd name="T39" fmla="*/ 35 h 211"/>
                <a:gd name="T40" fmla="*/ 136 w 240"/>
                <a:gd name="T41" fmla="*/ 27 h 211"/>
                <a:gd name="T42" fmla="*/ 160 w 240"/>
                <a:gd name="T43" fmla="*/ 27 h 211"/>
                <a:gd name="T44" fmla="*/ 168 w 240"/>
                <a:gd name="T45" fmla="*/ 27 h 211"/>
                <a:gd name="T46" fmla="*/ 192 w 240"/>
                <a:gd name="T47" fmla="*/ 9 h 211"/>
                <a:gd name="T48" fmla="*/ 200 w 240"/>
                <a:gd name="T49" fmla="*/ 9 h 211"/>
                <a:gd name="T50" fmla="*/ 216 w 240"/>
                <a:gd name="T51" fmla="*/ 9 h 211"/>
                <a:gd name="T52" fmla="*/ 224 w 240"/>
                <a:gd name="T53" fmla="*/ 9 h 211"/>
                <a:gd name="T54" fmla="*/ 232 w 240"/>
                <a:gd name="T55" fmla="*/ 9 h 211"/>
                <a:gd name="T56" fmla="*/ 232 w 240"/>
                <a:gd name="T57" fmla="*/ 9 h 211"/>
                <a:gd name="T58" fmla="*/ 232 w 240"/>
                <a:gd name="T59" fmla="*/ 0 h 211"/>
                <a:gd name="T60" fmla="*/ 240 w 240"/>
                <a:gd name="T61" fmla="*/ 9 h 211"/>
                <a:gd name="T62" fmla="*/ 232 w 240"/>
                <a:gd name="T63" fmla="*/ 9 h 211"/>
                <a:gd name="T64" fmla="*/ 232 w 240"/>
                <a:gd name="T65" fmla="*/ 9 h 211"/>
                <a:gd name="T66" fmla="*/ 224 w 240"/>
                <a:gd name="T67" fmla="*/ 9 h 211"/>
                <a:gd name="T68" fmla="*/ 224 w 240"/>
                <a:gd name="T69" fmla="*/ 9 h 211"/>
                <a:gd name="T70" fmla="*/ 216 w 240"/>
                <a:gd name="T71" fmla="*/ 27 h 211"/>
                <a:gd name="T72" fmla="*/ 200 w 240"/>
                <a:gd name="T73" fmla="*/ 27 h 211"/>
                <a:gd name="T74" fmla="*/ 192 w 240"/>
                <a:gd name="T75" fmla="*/ 27 h 211"/>
                <a:gd name="T76" fmla="*/ 168 w 240"/>
                <a:gd name="T77" fmla="*/ 35 h 211"/>
                <a:gd name="T78" fmla="*/ 160 w 240"/>
                <a:gd name="T79" fmla="*/ 44 h 211"/>
                <a:gd name="T80" fmla="*/ 152 w 240"/>
                <a:gd name="T81" fmla="*/ 44 h 211"/>
                <a:gd name="T82" fmla="*/ 136 w 240"/>
                <a:gd name="T83" fmla="*/ 62 h 211"/>
                <a:gd name="T84" fmla="*/ 128 w 240"/>
                <a:gd name="T85" fmla="*/ 71 h 211"/>
                <a:gd name="T86" fmla="*/ 120 w 240"/>
                <a:gd name="T87" fmla="*/ 79 h 211"/>
                <a:gd name="T88" fmla="*/ 104 w 240"/>
                <a:gd name="T89" fmla="*/ 79 h 211"/>
                <a:gd name="T90" fmla="*/ 104 w 240"/>
                <a:gd name="T91" fmla="*/ 97 h 211"/>
                <a:gd name="T92" fmla="*/ 96 w 240"/>
                <a:gd name="T93" fmla="*/ 97 h 211"/>
                <a:gd name="T94" fmla="*/ 88 w 240"/>
                <a:gd name="T95" fmla="*/ 106 h 211"/>
                <a:gd name="T96" fmla="*/ 72 w 240"/>
                <a:gd name="T97" fmla="*/ 114 h 211"/>
                <a:gd name="T98" fmla="*/ 64 w 240"/>
                <a:gd name="T99" fmla="*/ 123 h 211"/>
                <a:gd name="T100" fmla="*/ 64 w 240"/>
                <a:gd name="T101" fmla="*/ 141 h 211"/>
                <a:gd name="T102" fmla="*/ 56 w 240"/>
                <a:gd name="T103" fmla="*/ 150 h 211"/>
                <a:gd name="T104" fmla="*/ 56 w 240"/>
                <a:gd name="T105" fmla="*/ 158 h 211"/>
                <a:gd name="T106" fmla="*/ 48 w 240"/>
                <a:gd name="T107" fmla="*/ 158 h 211"/>
                <a:gd name="T108" fmla="*/ 48 w 240"/>
                <a:gd name="T109" fmla="*/ 176 h 211"/>
                <a:gd name="T110" fmla="*/ 32 w 240"/>
                <a:gd name="T111" fmla="*/ 185 h 211"/>
                <a:gd name="T112" fmla="*/ 32 w 240"/>
                <a:gd name="T113" fmla="*/ 194 h 211"/>
                <a:gd name="T114" fmla="*/ 32 w 240"/>
                <a:gd name="T115" fmla="*/ 194 h 211"/>
                <a:gd name="T116" fmla="*/ 32 w 240"/>
                <a:gd name="T117" fmla="*/ 194 h 211"/>
                <a:gd name="T118" fmla="*/ 24 w 240"/>
                <a:gd name="T119" fmla="*/ 194 h 211"/>
                <a:gd name="T120" fmla="*/ 32 w 240"/>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0"/>
                <a:gd name="T184" fmla="*/ 0 h 211"/>
                <a:gd name="T185" fmla="*/ 240 w 240"/>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0" h="211">
                  <a:moveTo>
                    <a:pt x="0" y="211"/>
                  </a:moveTo>
                  <a:lnTo>
                    <a:pt x="0" y="194"/>
                  </a:lnTo>
                  <a:lnTo>
                    <a:pt x="0" y="185"/>
                  </a:lnTo>
                  <a:lnTo>
                    <a:pt x="16" y="176"/>
                  </a:lnTo>
                  <a:lnTo>
                    <a:pt x="16" y="158"/>
                  </a:lnTo>
                  <a:lnTo>
                    <a:pt x="16" y="150"/>
                  </a:lnTo>
                  <a:lnTo>
                    <a:pt x="24" y="141"/>
                  </a:lnTo>
                  <a:lnTo>
                    <a:pt x="32" y="123"/>
                  </a:lnTo>
                  <a:lnTo>
                    <a:pt x="32" y="114"/>
                  </a:lnTo>
                  <a:lnTo>
                    <a:pt x="48" y="106"/>
                  </a:lnTo>
                  <a:lnTo>
                    <a:pt x="56" y="97"/>
                  </a:lnTo>
                  <a:lnTo>
                    <a:pt x="64" y="79"/>
                  </a:lnTo>
                  <a:lnTo>
                    <a:pt x="64" y="71"/>
                  </a:lnTo>
                  <a:lnTo>
                    <a:pt x="72" y="71"/>
                  </a:lnTo>
                  <a:lnTo>
                    <a:pt x="88" y="62"/>
                  </a:lnTo>
                  <a:lnTo>
                    <a:pt x="96" y="44"/>
                  </a:lnTo>
                  <a:lnTo>
                    <a:pt x="104" y="35"/>
                  </a:lnTo>
                  <a:lnTo>
                    <a:pt x="128" y="35"/>
                  </a:lnTo>
                  <a:lnTo>
                    <a:pt x="136" y="27"/>
                  </a:lnTo>
                  <a:lnTo>
                    <a:pt x="160" y="27"/>
                  </a:lnTo>
                  <a:lnTo>
                    <a:pt x="168" y="27"/>
                  </a:lnTo>
                  <a:lnTo>
                    <a:pt x="192" y="9"/>
                  </a:lnTo>
                  <a:lnTo>
                    <a:pt x="200" y="9"/>
                  </a:lnTo>
                  <a:lnTo>
                    <a:pt x="216" y="9"/>
                  </a:lnTo>
                  <a:lnTo>
                    <a:pt x="224" y="9"/>
                  </a:lnTo>
                  <a:lnTo>
                    <a:pt x="232" y="9"/>
                  </a:lnTo>
                  <a:lnTo>
                    <a:pt x="232" y="0"/>
                  </a:lnTo>
                  <a:lnTo>
                    <a:pt x="240" y="9"/>
                  </a:lnTo>
                  <a:lnTo>
                    <a:pt x="232" y="9"/>
                  </a:lnTo>
                  <a:lnTo>
                    <a:pt x="224" y="9"/>
                  </a:lnTo>
                  <a:lnTo>
                    <a:pt x="216" y="27"/>
                  </a:lnTo>
                  <a:lnTo>
                    <a:pt x="200" y="27"/>
                  </a:lnTo>
                  <a:lnTo>
                    <a:pt x="192" y="27"/>
                  </a:lnTo>
                  <a:lnTo>
                    <a:pt x="168" y="35"/>
                  </a:lnTo>
                  <a:lnTo>
                    <a:pt x="160" y="44"/>
                  </a:lnTo>
                  <a:lnTo>
                    <a:pt x="152" y="44"/>
                  </a:lnTo>
                  <a:lnTo>
                    <a:pt x="136" y="62"/>
                  </a:lnTo>
                  <a:lnTo>
                    <a:pt x="128" y="71"/>
                  </a:lnTo>
                  <a:lnTo>
                    <a:pt x="120" y="79"/>
                  </a:lnTo>
                  <a:lnTo>
                    <a:pt x="104" y="79"/>
                  </a:lnTo>
                  <a:lnTo>
                    <a:pt x="104" y="97"/>
                  </a:lnTo>
                  <a:lnTo>
                    <a:pt x="96" y="97"/>
                  </a:lnTo>
                  <a:lnTo>
                    <a:pt x="88" y="106"/>
                  </a:lnTo>
                  <a:lnTo>
                    <a:pt x="72" y="114"/>
                  </a:lnTo>
                  <a:lnTo>
                    <a:pt x="64" y="123"/>
                  </a:lnTo>
                  <a:lnTo>
                    <a:pt x="64" y="141"/>
                  </a:lnTo>
                  <a:lnTo>
                    <a:pt x="56" y="150"/>
                  </a:lnTo>
                  <a:lnTo>
                    <a:pt x="56" y="158"/>
                  </a:lnTo>
                  <a:lnTo>
                    <a:pt x="48" y="158"/>
                  </a:lnTo>
                  <a:lnTo>
                    <a:pt x="48" y="176"/>
                  </a:lnTo>
                  <a:lnTo>
                    <a:pt x="32" y="185"/>
                  </a:lnTo>
                  <a:lnTo>
                    <a:pt x="32" y="194"/>
                  </a:lnTo>
                  <a:lnTo>
                    <a:pt x="24" y="194"/>
                  </a:lnTo>
                  <a:lnTo>
                    <a:pt x="32"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01" name="Freeform 1275"/>
            <p:cNvSpPr>
              <a:spLocks/>
            </p:cNvSpPr>
            <p:nvPr/>
          </p:nvSpPr>
          <p:spPr bwMode="auto">
            <a:xfrm>
              <a:off x="2675" y="2962"/>
              <a:ext cx="200" cy="255"/>
            </a:xfrm>
            <a:custGeom>
              <a:avLst/>
              <a:gdLst>
                <a:gd name="T0" fmla="*/ 152 w 200"/>
                <a:gd name="T1" fmla="*/ 255 h 255"/>
                <a:gd name="T2" fmla="*/ 144 w 200"/>
                <a:gd name="T3" fmla="*/ 238 h 255"/>
                <a:gd name="T4" fmla="*/ 144 w 200"/>
                <a:gd name="T5" fmla="*/ 238 h 255"/>
                <a:gd name="T6" fmla="*/ 144 w 200"/>
                <a:gd name="T7" fmla="*/ 238 h 255"/>
                <a:gd name="T8" fmla="*/ 144 w 200"/>
                <a:gd name="T9" fmla="*/ 229 h 255"/>
                <a:gd name="T10" fmla="*/ 144 w 200"/>
                <a:gd name="T11" fmla="*/ 229 h 255"/>
                <a:gd name="T12" fmla="*/ 144 w 200"/>
                <a:gd name="T13" fmla="*/ 220 h 255"/>
                <a:gd name="T14" fmla="*/ 144 w 200"/>
                <a:gd name="T15" fmla="*/ 202 h 255"/>
                <a:gd name="T16" fmla="*/ 136 w 200"/>
                <a:gd name="T17" fmla="*/ 194 h 255"/>
                <a:gd name="T18" fmla="*/ 136 w 200"/>
                <a:gd name="T19" fmla="*/ 194 h 255"/>
                <a:gd name="T20" fmla="*/ 136 w 200"/>
                <a:gd name="T21" fmla="*/ 185 h 255"/>
                <a:gd name="T22" fmla="*/ 120 w 200"/>
                <a:gd name="T23" fmla="*/ 167 h 255"/>
                <a:gd name="T24" fmla="*/ 120 w 200"/>
                <a:gd name="T25" fmla="*/ 158 h 255"/>
                <a:gd name="T26" fmla="*/ 112 w 200"/>
                <a:gd name="T27" fmla="*/ 150 h 255"/>
                <a:gd name="T28" fmla="*/ 112 w 200"/>
                <a:gd name="T29" fmla="*/ 150 h 255"/>
                <a:gd name="T30" fmla="*/ 112 w 200"/>
                <a:gd name="T31" fmla="*/ 150 h 255"/>
                <a:gd name="T32" fmla="*/ 104 w 200"/>
                <a:gd name="T33" fmla="*/ 123 h 255"/>
                <a:gd name="T34" fmla="*/ 88 w 200"/>
                <a:gd name="T35" fmla="*/ 115 h 255"/>
                <a:gd name="T36" fmla="*/ 80 w 200"/>
                <a:gd name="T37" fmla="*/ 106 h 255"/>
                <a:gd name="T38" fmla="*/ 72 w 200"/>
                <a:gd name="T39" fmla="*/ 88 h 255"/>
                <a:gd name="T40" fmla="*/ 56 w 200"/>
                <a:gd name="T41" fmla="*/ 79 h 255"/>
                <a:gd name="T42" fmla="*/ 48 w 200"/>
                <a:gd name="T43" fmla="*/ 71 h 255"/>
                <a:gd name="T44" fmla="*/ 40 w 200"/>
                <a:gd name="T45" fmla="*/ 53 h 255"/>
                <a:gd name="T46" fmla="*/ 40 w 200"/>
                <a:gd name="T47" fmla="*/ 44 h 255"/>
                <a:gd name="T48" fmla="*/ 32 w 200"/>
                <a:gd name="T49" fmla="*/ 35 h 255"/>
                <a:gd name="T50" fmla="*/ 16 w 200"/>
                <a:gd name="T51" fmla="*/ 27 h 255"/>
                <a:gd name="T52" fmla="*/ 8 w 200"/>
                <a:gd name="T53" fmla="*/ 9 h 255"/>
                <a:gd name="T54" fmla="*/ 8 w 200"/>
                <a:gd name="T55" fmla="*/ 9 h 255"/>
                <a:gd name="T56" fmla="*/ 8 w 200"/>
                <a:gd name="T57" fmla="*/ 9 h 255"/>
                <a:gd name="T58" fmla="*/ 0 w 200"/>
                <a:gd name="T59" fmla="*/ 0 h 255"/>
                <a:gd name="T60" fmla="*/ 8 w 200"/>
                <a:gd name="T61" fmla="*/ 9 h 255"/>
                <a:gd name="T62" fmla="*/ 8 w 200"/>
                <a:gd name="T63" fmla="*/ 9 h 255"/>
                <a:gd name="T64" fmla="*/ 8 w 200"/>
                <a:gd name="T65" fmla="*/ 9 h 255"/>
                <a:gd name="T66" fmla="*/ 8 w 200"/>
                <a:gd name="T67" fmla="*/ 9 h 255"/>
                <a:gd name="T68" fmla="*/ 16 w 200"/>
                <a:gd name="T69" fmla="*/ 9 h 255"/>
                <a:gd name="T70" fmla="*/ 32 w 200"/>
                <a:gd name="T71" fmla="*/ 9 h 255"/>
                <a:gd name="T72" fmla="*/ 40 w 200"/>
                <a:gd name="T73" fmla="*/ 27 h 255"/>
                <a:gd name="T74" fmla="*/ 48 w 200"/>
                <a:gd name="T75" fmla="*/ 27 h 255"/>
                <a:gd name="T76" fmla="*/ 56 w 200"/>
                <a:gd name="T77" fmla="*/ 27 h 255"/>
                <a:gd name="T78" fmla="*/ 72 w 200"/>
                <a:gd name="T79" fmla="*/ 35 h 255"/>
                <a:gd name="T80" fmla="*/ 80 w 200"/>
                <a:gd name="T81" fmla="*/ 44 h 255"/>
                <a:gd name="T82" fmla="*/ 88 w 200"/>
                <a:gd name="T83" fmla="*/ 44 h 255"/>
                <a:gd name="T84" fmla="*/ 104 w 200"/>
                <a:gd name="T85" fmla="*/ 53 h 255"/>
                <a:gd name="T86" fmla="*/ 112 w 200"/>
                <a:gd name="T87" fmla="*/ 71 h 255"/>
                <a:gd name="T88" fmla="*/ 120 w 200"/>
                <a:gd name="T89" fmla="*/ 71 h 255"/>
                <a:gd name="T90" fmla="*/ 136 w 200"/>
                <a:gd name="T91" fmla="*/ 79 h 255"/>
                <a:gd name="T92" fmla="*/ 136 w 200"/>
                <a:gd name="T93" fmla="*/ 88 h 255"/>
                <a:gd name="T94" fmla="*/ 144 w 200"/>
                <a:gd name="T95" fmla="*/ 106 h 255"/>
                <a:gd name="T96" fmla="*/ 152 w 200"/>
                <a:gd name="T97" fmla="*/ 115 h 255"/>
                <a:gd name="T98" fmla="*/ 152 w 200"/>
                <a:gd name="T99" fmla="*/ 141 h 255"/>
                <a:gd name="T100" fmla="*/ 168 w 200"/>
                <a:gd name="T101" fmla="*/ 150 h 255"/>
                <a:gd name="T102" fmla="*/ 176 w 200"/>
                <a:gd name="T103" fmla="*/ 158 h 255"/>
                <a:gd name="T104" fmla="*/ 176 w 200"/>
                <a:gd name="T105" fmla="*/ 185 h 255"/>
                <a:gd name="T106" fmla="*/ 176 w 200"/>
                <a:gd name="T107" fmla="*/ 194 h 255"/>
                <a:gd name="T108" fmla="*/ 184 w 200"/>
                <a:gd name="T109" fmla="*/ 202 h 255"/>
                <a:gd name="T110" fmla="*/ 184 w 200"/>
                <a:gd name="T111" fmla="*/ 220 h 255"/>
                <a:gd name="T112" fmla="*/ 184 w 200"/>
                <a:gd name="T113" fmla="*/ 229 h 255"/>
                <a:gd name="T114" fmla="*/ 184 w 200"/>
                <a:gd name="T115" fmla="*/ 238 h 255"/>
                <a:gd name="T116" fmla="*/ 184 w 200"/>
                <a:gd name="T117" fmla="*/ 238 h 255"/>
                <a:gd name="T118" fmla="*/ 184 w 200"/>
                <a:gd name="T119" fmla="*/ 238 h 255"/>
                <a:gd name="T120" fmla="*/ 200 w 200"/>
                <a:gd name="T121" fmla="*/ 255 h 255"/>
                <a:gd name="T122" fmla="*/ 152 w 200"/>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0"/>
                <a:gd name="T187" fmla="*/ 0 h 255"/>
                <a:gd name="T188" fmla="*/ 200 w 200"/>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0" h="255">
                  <a:moveTo>
                    <a:pt x="152" y="255"/>
                  </a:moveTo>
                  <a:lnTo>
                    <a:pt x="144" y="238"/>
                  </a:lnTo>
                  <a:lnTo>
                    <a:pt x="144" y="229"/>
                  </a:lnTo>
                  <a:lnTo>
                    <a:pt x="144" y="220"/>
                  </a:lnTo>
                  <a:lnTo>
                    <a:pt x="144" y="202"/>
                  </a:lnTo>
                  <a:lnTo>
                    <a:pt x="136" y="194"/>
                  </a:lnTo>
                  <a:lnTo>
                    <a:pt x="136" y="185"/>
                  </a:lnTo>
                  <a:lnTo>
                    <a:pt x="120" y="167"/>
                  </a:lnTo>
                  <a:lnTo>
                    <a:pt x="120" y="158"/>
                  </a:lnTo>
                  <a:lnTo>
                    <a:pt x="112" y="150"/>
                  </a:lnTo>
                  <a:lnTo>
                    <a:pt x="104" y="123"/>
                  </a:lnTo>
                  <a:lnTo>
                    <a:pt x="88" y="115"/>
                  </a:lnTo>
                  <a:lnTo>
                    <a:pt x="80" y="106"/>
                  </a:lnTo>
                  <a:lnTo>
                    <a:pt x="72" y="88"/>
                  </a:lnTo>
                  <a:lnTo>
                    <a:pt x="56" y="79"/>
                  </a:lnTo>
                  <a:lnTo>
                    <a:pt x="48" y="71"/>
                  </a:lnTo>
                  <a:lnTo>
                    <a:pt x="40" y="53"/>
                  </a:lnTo>
                  <a:lnTo>
                    <a:pt x="40" y="44"/>
                  </a:lnTo>
                  <a:lnTo>
                    <a:pt x="32" y="35"/>
                  </a:lnTo>
                  <a:lnTo>
                    <a:pt x="16" y="27"/>
                  </a:lnTo>
                  <a:lnTo>
                    <a:pt x="8" y="9"/>
                  </a:lnTo>
                  <a:lnTo>
                    <a:pt x="0" y="0"/>
                  </a:lnTo>
                  <a:lnTo>
                    <a:pt x="8" y="9"/>
                  </a:lnTo>
                  <a:lnTo>
                    <a:pt x="16" y="9"/>
                  </a:lnTo>
                  <a:lnTo>
                    <a:pt x="32" y="9"/>
                  </a:lnTo>
                  <a:lnTo>
                    <a:pt x="40" y="27"/>
                  </a:lnTo>
                  <a:lnTo>
                    <a:pt x="48" y="27"/>
                  </a:lnTo>
                  <a:lnTo>
                    <a:pt x="56" y="27"/>
                  </a:lnTo>
                  <a:lnTo>
                    <a:pt x="72" y="35"/>
                  </a:lnTo>
                  <a:lnTo>
                    <a:pt x="80" y="44"/>
                  </a:lnTo>
                  <a:lnTo>
                    <a:pt x="88" y="44"/>
                  </a:lnTo>
                  <a:lnTo>
                    <a:pt x="104" y="53"/>
                  </a:lnTo>
                  <a:lnTo>
                    <a:pt x="112" y="71"/>
                  </a:lnTo>
                  <a:lnTo>
                    <a:pt x="120" y="71"/>
                  </a:lnTo>
                  <a:lnTo>
                    <a:pt x="136" y="79"/>
                  </a:lnTo>
                  <a:lnTo>
                    <a:pt x="136" y="88"/>
                  </a:lnTo>
                  <a:lnTo>
                    <a:pt x="144" y="106"/>
                  </a:lnTo>
                  <a:lnTo>
                    <a:pt x="152" y="115"/>
                  </a:lnTo>
                  <a:lnTo>
                    <a:pt x="152" y="141"/>
                  </a:lnTo>
                  <a:lnTo>
                    <a:pt x="168" y="150"/>
                  </a:lnTo>
                  <a:lnTo>
                    <a:pt x="176" y="158"/>
                  </a:lnTo>
                  <a:lnTo>
                    <a:pt x="176" y="185"/>
                  </a:lnTo>
                  <a:lnTo>
                    <a:pt x="176" y="194"/>
                  </a:lnTo>
                  <a:lnTo>
                    <a:pt x="184" y="202"/>
                  </a:lnTo>
                  <a:lnTo>
                    <a:pt x="184" y="220"/>
                  </a:lnTo>
                  <a:lnTo>
                    <a:pt x="184" y="229"/>
                  </a:lnTo>
                  <a:lnTo>
                    <a:pt x="184" y="238"/>
                  </a:lnTo>
                  <a:lnTo>
                    <a:pt x="200" y="255"/>
                  </a:lnTo>
                  <a:lnTo>
                    <a:pt x="152"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02" name="Freeform 1276"/>
            <p:cNvSpPr>
              <a:spLocks/>
            </p:cNvSpPr>
            <p:nvPr/>
          </p:nvSpPr>
          <p:spPr bwMode="auto">
            <a:xfrm>
              <a:off x="2675" y="2962"/>
              <a:ext cx="200" cy="255"/>
            </a:xfrm>
            <a:custGeom>
              <a:avLst/>
              <a:gdLst>
                <a:gd name="T0" fmla="*/ 152 w 200"/>
                <a:gd name="T1" fmla="*/ 255 h 255"/>
                <a:gd name="T2" fmla="*/ 144 w 200"/>
                <a:gd name="T3" fmla="*/ 238 h 255"/>
                <a:gd name="T4" fmla="*/ 144 w 200"/>
                <a:gd name="T5" fmla="*/ 238 h 255"/>
                <a:gd name="T6" fmla="*/ 144 w 200"/>
                <a:gd name="T7" fmla="*/ 238 h 255"/>
                <a:gd name="T8" fmla="*/ 144 w 200"/>
                <a:gd name="T9" fmla="*/ 229 h 255"/>
                <a:gd name="T10" fmla="*/ 144 w 200"/>
                <a:gd name="T11" fmla="*/ 229 h 255"/>
                <a:gd name="T12" fmla="*/ 144 w 200"/>
                <a:gd name="T13" fmla="*/ 220 h 255"/>
                <a:gd name="T14" fmla="*/ 144 w 200"/>
                <a:gd name="T15" fmla="*/ 202 h 255"/>
                <a:gd name="T16" fmla="*/ 136 w 200"/>
                <a:gd name="T17" fmla="*/ 194 h 255"/>
                <a:gd name="T18" fmla="*/ 136 w 200"/>
                <a:gd name="T19" fmla="*/ 194 h 255"/>
                <a:gd name="T20" fmla="*/ 136 w 200"/>
                <a:gd name="T21" fmla="*/ 185 h 255"/>
                <a:gd name="T22" fmla="*/ 120 w 200"/>
                <a:gd name="T23" fmla="*/ 167 h 255"/>
                <a:gd name="T24" fmla="*/ 120 w 200"/>
                <a:gd name="T25" fmla="*/ 158 h 255"/>
                <a:gd name="T26" fmla="*/ 112 w 200"/>
                <a:gd name="T27" fmla="*/ 150 h 255"/>
                <a:gd name="T28" fmla="*/ 112 w 200"/>
                <a:gd name="T29" fmla="*/ 150 h 255"/>
                <a:gd name="T30" fmla="*/ 112 w 200"/>
                <a:gd name="T31" fmla="*/ 150 h 255"/>
                <a:gd name="T32" fmla="*/ 104 w 200"/>
                <a:gd name="T33" fmla="*/ 123 h 255"/>
                <a:gd name="T34" fmla="*/ 88 w 200"/>
                <a:gd name="T35" fmla="*/ 115 h 255"/>
                <a:gd name="T36" fmla="*/ 80 w 200"/>
                <a:gd name="T37" fmla="*/ 106 h 255"/>
                <a:gd name="T38" fmla="*/ 72 w 200"/>
                <a:gd name="T39" fmla="*/ 88 h 255"/>
                <a:gd name="T40" fmla="*/ 56 w 200"/>
                <a:gd name="T41" fmla="*/ 79 h 255"/>
                <a:gd name="T42" fmla="*/ 48 w 200"/>
                <a:gd name="T43" fmla="*/ 71 h 255"/>
                <a:gd name="T44" fmla="*/ 40 w 200"/>
                <a:gd name="T45" fmla="*/ 53 h 255"/>
                <a:gd name="T46" fmla="*/ 40 w 200"/>
                <a:gd name="T47" fmla="*/ 44 h 255"/>
                <a:gd name="T48" fmla="*/ 32 w 200"/>
                <a:gd name="T49" fmla="*/ 35 h 255"/>
                <a:gd name="T50" fmla="*/ 16 w 200"/>
                <a:gd name="T51" fmla="*/ 27 h 255"/>
                <a:gd name="T52" fmla="*/ 8 w 200"/>
                <a:gd name="T53" fmla="*/ 9 h 255"/>
                <a:gd name="T54" fmla="*/ 8 w 200"/>
                <a:gd name="T55" fmla="*/ 9 h 255"/>
                <a:gd name="T56" fmla="*/ 8 w 200"/>
                <a:gd name="T57" fmla="*/ 9 h 255"/>
                <a:gd name="T58" fmla="*/ 0 w 200"/>
                <a:gd name="T59" fmla="*/ 0 h 255"/>
                <a:gd name="T60" fmla="*/ 8 w 200"/>
                <a:gd name="T61" fmla="*/ 9 h 255"/>
                <a:gd name="T62" fmla="*/ 8 w 200"/>
                <a:gd name="T63" fmla="*/ 9 h 255"/>
                <a:gd name="T64" fmla="*/ 8 w 200"/>
                <a:gd name="T65" fmla="*/ 9 h 255"/>
                <a:gd name="T66" fmla="*/ 8 w 200"/>
                <a:gd name="T67" fmla="*/ 9 h 255"/>
                <a:gd name="T68" fmla="*/ 16 w 200"/>
                <a:gd name="T69" fmla="*/ 9 h 255"/>
                <a:gd name="T70" fmla="*/ 32 w 200"/>
                <a:gd name="T71" fmla="*/ 9 h 255"/>
                <a:gd name="T72" fmla="*/ 40 w 200"/>
                <a:gd name="T73" fmla="*/ 27 h 255"/>
                <a:gd name="T74" fmla="*/ 48 w 200"/>
                <a:gd name="T75" fmla="*/ 27 h 255"/>
                <a:gd name="T76" fmla="*/ 56 w 200"/>
                <a:gd name="T77" fmla="*/ 27 h 255"/>
                <a:gd name="T78" fmla="*/ 72 w 200"/>
                <a:gd name="T79" fmla="*/ 35 h 255"/>
                <a:gd name="T80" fmla="*/ 80 w 200"/>
                <a:gd name="T81" fmla="*/ 44 h 255"/>
                <a:gd name="T82" fmla="*/ 88 w 200"/>
                <a:gd name="T83" fmla="*/ 44 h 255"/>
                <a:gd name="T84" fmla="*/ 104 w 200"/>
                <a:gd name="T85" fmla="*/ 53 h 255"/>
                <a:gd name="T86" fmla="*/ 112 w 200"/>
                <a:gd name="T87" fmla="*/ 71 h 255"/>
                <a:gd name="T88" fmla="*/ 120 w 200"/>
                <a:gd name="T89" fmla="*/ 71 h 255"/>
                <a:gd name="T90" fmla="*/ 136 w 200"/>
                <a:gd name="T91" fmla="*/ 79 h 255"/>
                <a:gd name="T92" fmla="*/ 136 w 200"/>
                <a:gd name="T93" fmla="*/ 88 h 255"/>
                <a:gd name="T94" fmla="*/ 144 w 200"/>
                <a:gd name="T95" fmla="*/ 106 h 255"/>
                <a:gd name="T96" fmla="*/ 152 w 200"/>
                <a:gd name="T97" fmla="*/ 115 h 255"/>
                <a:gd name="T98" fmla="*/ 152 w 200"/>
                <a:gd name="T99" fmla="*/ 141 h 255"/>
                <a:gd name="T100" fmla="*/ 168 w 200"/>
                <a:gd name="T101" fmla="*/ 150 h 255"/>
                <a:gd name="T102" fmla="*/ 176 w 200"/>
                <a:gd name="T103" fmla="*/ 158 h 255"/>
                <a:gd name="T104" fmla="*/ 176 w 200"/>
                <a:gd name="T105" fmla="*/ 185 h 255"/>
                <a:gd name="T106" fmla="*/ 176 w 200"/>
                <a:gd name="T107" fmla="*/ 194 h 255"/>
                <a:gd name="T108" fmla="*/ 184 w 200"/>
                <a:gd name="T109" fmla="*/ 202 h 255"/>
                <a:gd name="T110" fmla="*/ 184 w 200"/>
                <a:gd name="T111" fmla="*/ 220 h 255"/>
                <a:gd name="T112" fmla="*/ 184 w 200"/>
                <a:gd name="T113" fmla="*/ 229 h 255"/>
                <a:gd name="T114" fmla="*/ 184 w 200"/>
                <a:gd name="T115" fmla="*/ 238 h 255"/>
                <a:gd name="T116" fmla="*/ 184 w 200"/>
                <a:gd name="T117" fmla="*/ 238 h 255"/>
                <a:gd name="T118" fmla="*/ 184 w 200"/>
                <a:gd name="T119" fmla="*/ 238 h 255"/>
                <a:gd name="T120" fmla="*/ 200 w 200"/>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0"/>
                <a:gd name="T184" fmla="*/ 0 h 255"/>
                <a:gd name="T185" fmla="*/ 200 w 200"/>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0" h="255">
                  <a:moveTo>
                    <a:pt x="152" y="255"/>
                  </a:moveTo>
                  <a:lnTo>
                    <a:pt x="144" y="238"/>
                  </a:lnTo>
                  <a:lnTo>
                    <a:pt x="144" y="229"/>
                  </a:lnTo>
                  <a:lnTo>
                    <a:pt x="144" y="220"/>
                  </a:lnTo>
                  <a:lnTo>
                    <a:pt x="144" y="202"/>
                  </a:lnTo>
                  <a:lnTo>
                    <a:pt x="136" y="194"/>
                  </a:lnTo>
                  <a:lnTo>
                    <a:pt x="136" y="185"/>
                  </a:lnTo>
                  <a:lnTo>
                    <a:pt x="120" y="167"/>
                  </a:lnTo>
                  <a:lnTo>
                    <a:pt x="120" y="158"/>
                  </a:lnTo>
                  <a:lnTo>
                    <a:pt x="112" y="150"/>
                  </a:lnTo>
                  <a:lnTo>
                    <a:pt x="104" y="123"/>
                  </a:lnTo>
                  <a:lnTo>
                    <a:pt x="88" y="115"/>
                  </a:lnTo>
                  <a:lnTo>
                    <a:pt x="80" y="106"/>
                  </a:lnTo>
                  <a:lnTo>
                    <a:pt x="72" y="88"/>
                  </a:lnTo>
                  <a:lnTo>
                    <a:pt x="56" y="79"/>
                  </a:lnTo>
                  <a:lnTo>
                    <a:pt x="48" y="71"/>
                  </a:lnTo>
                  <a:lnTo>
                    <a:pt x="40" y="53"/>
                  </a:lnTo>
                  <a:lnTo>
                    <a:pt x="40" y="44"/>
                  </a:lnTo>
                  <a:lnTo>
                    <a:pt x="32" y="35"/>
                  </a:lnTo>
                  <a:lnTo>
                    <a:pt x="16" y="27"/>
                  </a:lnTo>
                  <a:lnTo>
                    <a:pt x="8" y="9"/>
                  </a:lnTo>
                  <a:lnTo>
                    <a:pt x="0" y="0"/>
                  </a:lnTo>
                  <a:lnTo>
                    <a:pt x="8" y="9"/>
                  </a:lnTo>
                  <a:lnTo>
                    <a:pt x="16" y="9"/>
                  </a:lnTo>
                  <a:lnTo>
                    <a:pt x="32" y="9"/>
                  </a:lnTo>
                  <a:lnTo>
                    <a:pt x="40" y="27"/>
                  </a:lnTo>
                  <a:lnTo>
                    <a:pt x="48" y="27"/>
                  </a:lnTo>
                  <a:lnTo>
                    <a:pt x="56" y="27"/>
                  </a:lnTo>
                  <a:lnTo>
                    <a:pt x="72" y="35"/>
                  </a:lnTo>
                  <a:lnTo>
                    <a:pt x="80" y="44"/>
                  </a:lnTo>
                  <a:lnTo>
                    <a:pt x="88" y="44"/>
                  </a:lnTo>
                  <a:lnTo>
                    <a:pt x="104" y="53"/>
                  </a:lnTo>
                  <a:lnTo>
                    <a:pt x="112" y="71"/>
                  </a:lnTo>
                  <a:lnTo>
                    <a:pt x="120" y="71"/>
                  </a:lnTo>
                  <a:lnTo>
                    <a:pt x="136" y="79"/>
                  </a:lnTo>
                  <a:lnTo>
                    <a:pt x="136" y="88"/>
                  </a:lnTo>
                  <a:lnTo>
                    <a:pt x="144" y="106"/>
                  </a:lnTo>
                  <a:lnTo>
                    <a:pt x="152" y="115"/>
                  </a:lnTo>
                  <a:lnTo>
                    <a:pt x="152" y="141"/>
                  </a:lnTo>
                  <a:lnTo>
                    <a:pt x="168" y="150"/>
                  </a:lnTo>
                  <a:lnTo>
                    <a:pt x="176" y="158"/>
                  </a:lnTo>
                  <a:lnTo>
                    <a:pt x="176" y="185"/>
                  </a:lnTo>
                  <a:lnTo>
                    <a:pt x="176" y="194"/>
                  </a:lnTo>
                  <a:lnTo>
                    <a:pt x="184" y="202"/>
                  </a:lnTo>
                  <a:lnTo>
                    <a:pt x="184" y="220"/>
                  </a:lnTo>
                  <a:lnTo>
                    <a:pt x="184" y="229"/>
                  </a:lnTo>
                  <a:lnTo>
                    <a:pt x="184" y="238"/>
                  </a:lnTo>
                  <a:lnTo>
                    <a:pt x="200"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03" name="Freeform 1277"/>
            <p:cNvSpPr>
              <a:spLocks/>
            </p:cNvSpPr>
            <p:nvPr/>
          </p:nvSpPr>
          <p:spPr bwMode="auto">
            <a:xfrm>
              <a:off x="2611" y="2857"/>
              <a:ext cx="272" cy="360"/>
            </a:xfrm>
            <a:custGeom>
              <a:avLst/>
              <a:gdLst>
                <a:gd name="T0" fmla="*/ 232 w 272"/>
                <a:gd name="T1" fmla="*/ 343 h 360"/>
                <a:gd name="T2" fmla="*/ 232 w 272"/>
                <a:gd name="T3" fmla="*/ 334 h 360"/>
                <a:gd name="T4" fmla="*/ 232 w 272"/>
                <a:gd name="T5" fmla="*/ 299 h 360"/>
                <a:gd name="T6" fmla="*/ 216 w 272"/>
                <a:gd name="T7" fmla="*/ 263 h 360"/>
                <a:gd name="T8" fmla="*/ 208 w 272"/>
                <a:gd name="T9" fmla="*/ 220 h 360"/>
                <a:gd name="T10" fmla="*/ 200 w 272"/>
                <a:gd name="T11" fmla="*/ 176 h 360"/>
                <a:gd name="T12" fmla="*/ 184 w 272"/>
                <a:gd name="T13" fmla="*/ 140 h 360"/>
                <a:gd name="T14" fmla="*/ 176 w 272"/>
                <a:gd name="T15" fmla="*/ 132 h 360"/>
                <a:gd name="T16" fmla="*/ 144 w 272"/>
                <a:gd name="T17" fmla="*/ 96 h 360"/>
                <a:gd name="T18" fmla="*/ 120 w 272"/>
                <a:gd name="T19" fmla="*/ 70 h 360"/>
                <a:gd name="T20" fmla="*/ 104 w 272"/>
                <a:gd name="T21" fmla="*/ 61 h 360"/>
                <a:gd name="T22" fmla="*/ 80 w 272"/>
                <a:gd name="T23" fmla="*/ 35 h 360"/>
                <a:gd name="T24" fmla="*/ 48 w 272"/>
                <a:gd name="T25" fmla="*/ 26 h 360"/>
                <a:gd name="T26" fmla="*/ 32 w 272"/>
                <a:gd name="T27" fmla="*/ 17 h 360"/>
                <a:gd name="T28" fmla="*/ 0 w 272"/>
                <a:gd name="T29" fmla="*/ 0 h 360"/>
                <a:gd name="T30" fmla="*/ 0 w 272"/>
                <a:gd name="T31" fmla="*/ 0 h 360"/>
                <a:gd name="T32" fmla="*/ 0 w 272"/>
                <a:gd name="T33" fmla="*/ 0 h 360"/>
                <a:gd name="T34" fmla="*/ 16 w 272"/>
                <a:gd name="T35" fmla="*/ 0 h 360"/>
                <a:gd name="T36" fmla="*/ 40 w 272"/>
                <a:gd name="T37" fmla="*/ 0 h 360"/>
                <a:gd name="T38" fmla="*/ 72 w 272"/>
                <a:gd name="T39" fmla="*/ 17 h 360"/>
                <a:gd name="T40" fmla="*/ 104 w 272"/>
                <a:gd name="T41" fmla="*/ 17 h 360"/>
                <a:gd name="T42" fmla="*/ 136 w 272"/>
                <a:gd name="T43" fmla="*/ 26 h 360"/>
                <a:gd name="T44" fmla="*/ 152 w 272"/>
                <a:gd name="T45" fmla="*/ 35 h 360"/>
                <a:gd name="T46" fmla="*/ 176 w 272"/>
                <a:gd name="T47" fmla="*/ 44 h 360"/>
                <a:gd name="T48" fmla="*/ 184 w 272"/>
                <a:gd name="T49" fmla="*/ 70 h 360"/>
                <a:gd name="T50" fmla="*/ 208 w 272"/>
                <a:gd name="T51" fmla="*/ 96 h 360"/>
                <a:gd name="T52" fmla="*/ 232 w 272"/>
                <a:gd name="T53" fmla="*/ 105 h 360"/>
                <a:gd name="T54" fmla="*/ 240 w 272"/>
                <a:gd name="T55" fmla="*/ 132 h 360"/>
                <a:gd name="T56" fmla="*/ 248 w 272"/>
                <a:gd name="T57" fmla="*/ 149 h 360"/>
                <a:gd name="T58" fmla="*/ 264 w 272"/>
                <a:gd name="T59" fmla="*/ 176 h 360"/>
                <a:gd name="T60" fmla="*/ 272 w 272"/>
                <a:gd name="T61" fmla="*/ 193 h 360"/>
                <a:gd name="T62" fmla="*/ 272 w 272"/>
                <a:gd name="T63" fmla="*/ 220 h 360"/>
                <a:gd name="T64" fmla="*/ 272 w 272"/>
                <a:gd name="T65" fmla="*/ 246 h 360"/>
                <a:gd name="T66" fmla="*/ 272 w 272"/>
                <a:gd name="T67" fmla="*/ 272 h 360"/>
                <a:gd name="T68" fmla="*/ 272 w 272"/>
                <a:gd name="T69" fmla="*/ 299 h 360"/>
                <a:gd name="T70" fmla="*/ 272 w 272"/>
                <a:gd name="T71" fmla="*/ 334 h 360"/>
                <a:gd name="T72" fmla="*/ 272 w 272"/>
                <a:gd name="T73" fmla="*/ 343 h 360"/>
                <a:gd name="T74" fmla="*/ 264 w 272"/>
                <a:gd name="T75" fmla="*/ 343 h 360"/>
                <a:gd name="T76" fmla="*/ 240 w 272"/>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72"/>
                <a:gd name="T118" fmla="*/ 0 h 360"/>
                <a:gd name="T119" fmla="*/ 272 w 272"/>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72" h="360">
                  <a:moveTo>
                    <a:pt x="240" y="360"/>
                  </a:moveTo>
                  <a:lnTo>
                    <a:pt x="232" y="343"/>
                  </a:lnTo>
                  <a:lnTo>
                    <a:pt x="232" y="334"/>
                  </a:lnTo>
                  <a:lnTo>
                    <a:pt x="232" y="325"/>
                  </a:lnTo>
                  <a:lnTo>
                    <a:pt x="232" y="299"/>
                  </a:lnTo>
                  <a:lnTo>
                    <a:pt x="232" y="290"/>
                  </a:lnTo>
                  <a:lnTo>
                    <a:pt x="216" y="263"/>
                  </a:lnTo>
                  <a:lnTo>
                    <a:pt x="216" y="246"/>
                  </a:lnTo>
                  <a:lnTo>
                    <a:pt x="208" y="220"/>
                  </a:lnTo>
                  <a:lnTo>
                    <a:pt x="208" y="193"/>
                  </a:lnTo>
                  <a:lnTo>
                    <a:pt x="200" y="176"/>
                  </a:lnTo>
                  <a:lnTo>
                    <a:pt x="184" y="158"/>
                  </a:lnTo>
                  <a:lnTo>
                    <a:pt x="184" y="140"/>
                  </a:lnTo>
                  <a:lnTo>
                    <a:pt x="176" y="132"/>
                  </a:lnTo>
                  <a:lnTo>
                    <a:pt x="152" y="105"/>
                  </a:lnTo>
                  <a:lnTo>
                    <a:pt x="144" y="96"/>
                  </a:lnTo>
                  <a:lnTo>
                    <a:pt x="136" y="79"/>
                  </a:lnTo>
                  <a:lnTo>
                    <a:pt x="120" y="70"/>
                  </a:lnTo>
                  <a:lnTo>
                    <a:pt x="112" y="61"/>
                  </a:lnTo>
                  <a:lnTo>
                    <a:pt x="104" y="61"/>
                  </a:lnTo>
                  <a:lnTo>
                    <a:pt x="96" y="44"/>
                  </a:lnTo>
                  <a:lnTo>
                    <a:pt x="80" y="35"/>
                  </a:lnTo>
                  <a:lnTo>
                    <a:pt x="64" y="35"/>
                  </a:lnTo>
                  <a:lnTo>
                    <a:pt x="48" y="26"/>
                  </a:lnTo>
                  <a:lnTo>
                    <a:pt x="40" y="26"/>
                  </a:lnTo>
                  <a:lnTo>
                    <a:pt x="32" y="17"/>
                  </a:lnTo>
                  <a:lnTo>
                    <a:pt x="8" y="0"/>
                  </a:lnTo>
                  <a:lnTo>
                    <a:pt x="0" y="0"/>
                  </a:lnTo>
                  <a:lnTo>
                    <a:pt x="8" y="0"/>
                  </a:lnTo>
                  <a:lnTo>
                    <a:pt x="16" y="0"/>
                  </a:lnTo>
                  <a:lnTo>
                    <a:pt x="32" y="0"/>
                  </a:lnTo>
                  <a:lnTo>
                    <a:pt x="40" y="0"/>
                  </a:lnTo>
                  <a:lnTo>
                    <a:pt x="48" y="0"/>
                  </a:lnTo>
                  <a:lnTo>
                    <a:pt x="72" y="17"/>
                  </a:lnTo>
                  <a:lnTo>
                    <a:pt x="80" y="17"/>
                  </a:lnTo>
                  <a:lnTo>
                    <a:pt x="104" y="17"/>
                  </a:lnTo>
                  <a:lnTo>
                    <a:pt x="112" y="26"/>
                  </a:lnTo>
                  <a:lnTo>
                    <a:pt x="136" y="26"/>
                  </a:lnTo>
                  <a:lnTo>
                    <a:pt x="144" y="35"/>
                  </a:lnTo>
                  <a:lnTo>
                    <a:pt x="152" y="35"/>
                  </a:lnTo>
                  <a:lnTo>
                    <a:pt x="168" y="44"/>
                  </a:lnTo>
                  <a:lnTo>
                    <a:pt x="176" y="44"/>
                  </a:lnTo>
                  <a:lnTo>
                    <a:pt x="184" y="61"/>
                  </a:lnTo>
                  <a:lnTo>
                    <a:pt x="184" y="70"/>
                  </a:lnTo>
                  <a:lnTo>
                    <a:pt x="200" y="79"/>
                  </a:lnTo>
                  <a:lnTo>
                    <a:pt x="208" y="96"/>
                  </a:lnTo>
                  <a:lnTo>
                    <a:pt x="216" y="96"/>
                  </a:lnTo>
                  <a:lnTo>
                    <a:pt x="232" y="105"/>
                  </a:lnTo>
                  <a:lnTo>
                    <a:pt x="232" y="114"/>
                  </a:lnTo>
                  <a:lnTo>
                    <a:pt x="240" y="132"/>
                  </a:lnTo>
                  <a:lnTo>
                    <a:pt x="240" y="140"/>
                  </a:lnTo>
                  <a:lnTo>
                    <a:pt x="248" y="149"/>
                  </a:lnTo>
                  <a:lnTo>
                    <a:pt x="264" y="158"/>
                  </a:lnTo>
                  <a:lnTo>
                    <a:pt x="264" y="176"/>
                  </a:lnTo>
                  <a:lnTo>
                    <a:pt x="264" y="184"/>
                  </a:lnTo>
                  <a:lnTo>
                    <a:pt x="272" y="193"/>
                  </a:lnTo>
                  <a:lnTo>
                    <a:pt x="272" y="211"/>
                  </a:lnTo>
                  <a:lnTo>
                    <a:pt x="272" y="220"/>
                  </a:lnTo>
                  <a:lnTo>
                    <a:pt x="272" y="228"/>
                  </a:lnTo>
                  <a:lnTo>
                    <a:pt x="272" y="246"/>
                  </a:lnTo>
                  <a:lnTo>
                    <a:pt x="272" y="263"/>
                  </a:lnTo>
                  <a:lnTo>
                    <a:pt x="272" y="272"/>
                  </a:lnTo>
                  <a:lnTo>
                    <a:pt x="272" y="290"/>
                  </a:lnTo>
                  <a:lnTo>
                    <a:pt x="272" y="299"/>
                  </a:lnTo>
                  <a:lnTo>
                    <a:pt x="272" y="325"/>
                  </a:lnTo>
                  <a:lnTo>
                    <a:pt x="272" y="334"/>
                  </a:lnTo>
                  <a:lnTo>
                    <a:pt x="272" y="343"/>
                  </a:lnTo>
                  <a:lnTo>
                    <a:pt x="264" y="343"/>
                  </a:lnTo>
                  <a:lnTo>
                    <a:pt x="272" y="360"/>
                  </a:lnTo>
                  <a:lnTo>
                    <a:pt x="2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04" name="Freeform 1278"/>
            <p:cNvSpPr>
              <a:spLocks/>
            </p:cNvSpPr>
            <p:nvPr/>
          </p:nvSpPr>
          <p:spPr bwMode="auto">
            <a:xfrm>
              <a:off x="2611" y="2857"/>
              <a:ext cx="272" cy="360"/>
            </a:xfrm>
            <a:custGeom>
              <a:avLst/>
              <a:gdLst>
                <a:gd name="T0" fmla="*/ 232 w 272"/>
                <a:gd name="T1" fmla="*/ 343 h 360"/>
                <a:gd name="T2" fmla="*/ 232 w 272"/>
                <a:gd name="T3" fmla="*/ 334 h 360"/>
                <a:gd name="T4" fmla="*/ 232 w 272"/>
                <a:gd name="T5" fmla="*/ 299 h 360"/>
                <a:gd name="T6" fmla="*/ 216 w 272"/>
                <a:gd name="T7" fmla="*/ 263 h 360"/>
                <a:gd name="T8" fmla="*/ 208 w 272"/>
                <a:gd name="T9" fmla="*/ 220 h 360"/>
                <a:gd name="T10" fmla="*/ 200 w 272"/>
                <a:gd name="T11" fmla="*/ 176 h 360"/>
                <a:gd name="T12" fmla="*/ 184 w 272"/>
                <a:gd name="T13" fmla="*/ 140 h 360"/>
                <a:gd name="T14" fmla="*/ 176 w 272"/>
                <a:gd name="T15" fmla="*/ 132 h 360"/>
                <a:gd name="T16" fmla="*/ 144 w 272"/>
                <a:gd name="T17" fmla="*/ 96 h 360"/>
                <a:gd name="T18" fmla="*/ 120 w 272"/>
                <a:gd name="T19" fmla="*/ 70 h 360"/>
                <a:gd name="T20" fmla="*/ 104 w 272"/>
                <a:gd name="T21" fmla="*/ 61 h 360"/>
                <a:gd name="T22" fmla="*/ 80 w 272"/>
                <a:gd name="T23" fmla="*/ 35 h 360"/>
                <a:gd name="T24" fmla="*/ 48 w 272"/>
                <a:gd name="T25" fmla="*/ 26 h 360"/>
                <a:gd name="T26" fmla="*/ 32 w 272"/>
                <a:gd name="T27" fmla="*/ 17 h 360"/>
                <a:gd name="T28" fmla="*/ 0 w 272"/>
                <a:gd name="T29" fmla="*/ 0 h 360"/>
                <a:gd name="T30" fmla="*/ 0 w 272"/>
                <a:gd name="T31" fmla="*/ 0 h 360"/>
                <a:gd name="T32" fmla="*/ 0 w 272"/>
                <a:gd name="T33" fmla="*/ 0 h 360"/>
                <a:gd name="T34" fmla="*/ 16 w 272"/>
                <a:gd name="T35" fmla="*/ 0 h 360"/>
                <a:gd name="T36" fmla="*/ 40 w 272"/>
                <a:gd name="T37" fmla="*/ 0 h 360"/>
                <a:gd name="T38" fmla="*/ 72 w 272"/>
                <a:gd name="T39" fmla="*/ 17 h 360"/>
                <a:gd name="T40" fmla="*/ 104 w 272"/>
                <a:gd name="T41" fmla="*/ 17 h 360"/>
                <a:gd name="T42" fmla="*/ 136 w 272"/>
                <a:gd name="T43" fmla="*/ 26 h 360"/>
                <a:gd name="T44" fmla="*/ 152 w 272"/>
                <a:gd name="T45" fmla="*/ 35 h 360"/>
                <a:gd name="T46" fmla="*/ 176 w 272"/>
                <a:gd name="T47" fmla="*/ 44 h 360"/>
                <a:gd name="T48" fmla="*/ 184 w 272"/>
                <a:gd name="T49" fmla="*/ 70 h 360"/>
                <a:gd name="T50" fmla="*/ 208 w 272"/>
                <a:gd name="T51" fmla="*/ 96 h 360"/>
                <a:gd name="T52" fmla="*/ 232 w 272"/>
                <a:gd name="T53" fmla="*/ 105 h 360"/>
                <a:gd name="T54" fmla="*/ 240 w 272"/>
                <a:gd name="T55" fmla="*/ 132 h 360"/>
                <a:gd name="T56" fmla="*/ 248 w 272"/>
                <a:gd name="T57" fmla="*/ 149 h 360"/>
                <a:gd name="T58" fmla="*/ 264 w 272"/>
                <a:gd name="T59" fmla="*/ 176 h 360"/>
                <a:gd name="T60" fmla="*/ 272 w 272"/>
                <a:gd name="T61" fmla="*/ 193 h 360"/>
                <a:gd name="T62" fmla="*/ 272 w 272"/>
                <a:gd name="T63" fmla="*/ 220 h 360"/>
                <a:gd name="T64" fmla="*/ 272 w 272"/>
                <a:gd name="T65" fmla="*/ 246 h 360"/>
                <a:gd name="T66" fmla="*/ 272 w 272"/>
                <a:gd name="T67" fmla="*/ 272 h 360"/>
                <a:gd name="T68" fmla="*/ 272 w 272"/>
                <a:gd name="T69" fmla="*/ 299 h 360"/>
                <a:gd name="T70" fmla="*/ 272 w 272"/>
                <a:gd name="T71" fmla="*/ 334 h 360"/>
                <a:gd name="T72" fmla="*/ 272 w 272"/>
                <a:gd name="T73" fmla="*/ 343 h 360"/>
                <a:gd name="T74" fmla="*/ 264 w 272"/>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2"/>
                <a:gd name="T115" fmla="*/ 0 h 360"/>
                <a:gd name="T116" fmla="*/ 272 w 272"/>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2" h="360">
                  <a:moveTo>
                    <a:pt x="240" y="360"/>
                  </a:moveTo>
                  <a:lnTo>
                    <a:pt x="232" y="343"/>
                  </a:lnTo>
                  <a:lnTo>
                    <a:pt x="232" y="334"/>
                  </a:lnTo>
                  <a:lnTo>
                    <a:pt x="232" y="325"/>
                  </a:lnTo>
                  <a:lnTo>
                    <a:pt x="232" y="299"/>
                  </a:lnTo>
                  <a:lnTo>
                    <a:pt x="232" y="290"/>
                  </a:lnTo>
                  <a:lnTo>
                    <a:pt x="216" y="263"/>
                  </a:lnTo>
                  <a:lnTo>
                    <a:pt x="216" y="246"/>
                  </a:lnTo>
                  <a:lnTo>
                    <a:pt x="208" y="220"/>
                  </a:lnTo>
                  <a:lnTo>
                    <a:pt x="208" y="193"/>
                  </a:lnTo>
                  <a:lnTo>
                    <a:pt x="200" y="176"/>
                  </a:lnTo>
                  <a:lnTo>
                    <a:pt x="184" y="158"/>
                  </a:lnTo>
                  <a:lnTo>
                    <a:pt x="184" y="140"/>
                  </a:lnTo>
                  <a:lnTo>
                    <a:pt x="176" y="132"/>
                  </a:lnTo>
                  <a:lnTo>
                    <a:pt x="152" y="105"/>
                  </a:lnTo>
                  <a:lnTo>
                    <a:pt x="144" y="96"/>
                  </a:lnTo>
                  <a:lnTo>
                    <a:pt x="136" y="79"/>
                  </a:lnTo>
                  <a:lnTo>
                    <a:pt x="120" y="70"/>
                  </a:lnTo>
                  <a:lnTo>
                    <a:pt x="112" y="61"/>
                  </a:lnTo>
                  <a:lnTo>
                    <a:pt x="104" y="61"/>
                  </a:lnTo>
                  <a:lnTo>
                    <a:pt x="96" y="44"/>
                  </a:lnTo>
                  <a:lnTo>
                    <a:pt x="80" y="35"/>
                  </a:lnTo>
                  <a:lnTo>
                    <a:pt x="64" y="35"/>
                  </a:lnTo>
                  <a:lnTo>
                    <a:pt x="48" y="26"/>
                  </a:lnTo>
                  <a:lnTo>
                    <a:pt x="40" y="26"/>
                  </a:lnTo>
                  <a:lnTo>
                    <a:pt x="32" y="17"/>
                  </a:lnTo>
                  <a:lnTo>
                    <a:pt x="8" y="0"/>
                  </a:lnTo>
                  <a:lnTo>
                    <a:pt x="0" y="0"/>
                  </a:lnTo>
                  <a:lnTo>
                    <a:pt x="8" y="0"/>
                  </a:lnTo>
                  <a:lnTo>
                    <a:pt x="16" y="0"/>
                  </a:lnTo>
                  <a:lnTo>
                    <a:pt x="32" y="0"/>
                  </a:lnTo>
                  <a:lnTo>
                    <a:pt x="40" y="0"/>
                  </a:lnTo>
                  <a:lnTo>
                    <a:pt x="48" y="0"/>
                  </a:lnTo>
                  <a:lnTo>
                    <a:pt x="72" y="17"/>
                  </a:lnTo>
                  <a:lnTo>
                    <a:pt x="80" y="17"/>
                  </a:lnTo>
                  <a:lnTo>
                    <a:pt x="104" y="17"/>
                  </a:lnTo>
                  <a:lnTo>
                    <a:pt x="112" y="26"/>
                  </a:lnTo>
                  <a:lnTo>
                    <a:pt x="136" y="26"/>
                  </a:lnTo>
                  <a:lnTo>
                    <a:pt x="144" y="35"/>
                  </a:lnTo>
                  <a:lnTo>
                    <a:pt x="152" y="35"/>
                  </a:lnTo>
                  <a:lnTo>
                    <a:pt x="168" y="44"/>
                  </a:lnTo>
                  <a:lnTo>
                    <a:pt x="176" y="44"/>
                  </a:lnTo>
                  <a:lnTo>
                    <a:pt x="184" y="61"/>
                  </a:lnTo>
                  <a:lnTo>
                    <a:pt x="184" y="70"/>
                  </a:lnTo>
                  <a:lnTo>
                    <a:pt x="200" y="79"/>
                  </a:lnTo>
                  <a:lnTo>
                    <a:pt x="208" y="96"/>
                  </a:lnTo>
                  <a:lnTo>
                    <a:pt x="216" y="96"/>
                  </a:lnTo>
                  <a:lnTo>
                    <a:pt x="232" y="105"/>
                  </a:lnTo>
                  <a:lnTo>
                    <a:pt x="232" y="114"/>
                  </a:lnTo>
                  <a:lnTo>
                    <a:pt x="240" y="132"/>
                  </a:lnTo>
                  <a:lnTo>
                    <a:pt x="240" y="140"/>
                  </a:lnTo>
                  <a:lnTo>
                    <a:pt x="248" y="149"/>
                  </a:lnTo>
                  <a:lnTo>
                    <a:pt x="264" y="158"/>
                  </a:lnTo>
                  <a:lnTo>
                    <a:pt x="264" y="176"/>
                  </a:lnTo>
                  <a:lnTo>
                    <a:pt x="264" y="184"/>
                  </a:lnTo>
                  <a:lnTo>
                    <a:pt x="272" y="193"/>
                  </a:lnTo>
                  <a:lnTo>
                    <a:pt x="272" y="211"/>
                  </a:lnTo>
                  <a:lnTo>
                    <a:pt x="272" y="220"/>
                  </a:lnTo>
                  <a:lnTo>
                    <a:pt x="272" y="228"/>
                  </a:lnTo>
                  <a:lnTo>
                    <a:pt x="272" y="246"/>
                  </a:lnTo>
                  <a:lnTo>
                    <a:pt x="272" y="263"/>
                  </a:lnTo>
                  <a:lnTo>
                    <a:pt x="272" y="272"/>
                  </a:lnTo>
                  <a:lnTo>
                    <a:pt x="272" y="290"/>
                  </a:lnTo>
                  <a:lnTo>
                    <a:pt x="272" y="299"/>
                  </a:lnTo>
                  <a:lnTo>
                    <a:pt x="272" y="325"/>
                  </a:lnTo>
                  <a:lnTo>
                    <a:pt x="272" y="334"/>
                  </a:lnTo>
                  <a:lnTo>
                    <a:pt x="272" y="343"/>
                  </a:lnTo>
                  <a:lnTo>
                    <a:pt x="264" y="343"/>
                  </a:lnTo>
                  <a:lnTo>
                    <a:pt x="272"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05" name="Freeform 1279"/>
            <p:cNvSpPr>
              <a:spLocks/>
            </p:cNvSpPr>
            <p:nvPr/>
          </p:nvSpPr>
          <p:spPr bwMode="auto">
            <a:xfrm>
              <a:off x="2723" y="2822"/>
              <a:ext cx="160" cy="395"/>
            </a:xfrm>
            <a:custGeom>
              <a:avLst/>
              <a:gdLst>
                <a:gd name="T0" fmla="*/ 128 w 160"/>
                <a:gd name="T1" fmla="*/ 395 h 395"/>
                <a:gd name="T2" fmla="*/ 120 w 160"/>
                <a:gd name="T3" fmla="*/ 378 h 395"/>
                <a:gd name="T4" fmla="*/ 120 w 160"/>
                <a:gd name="T5" fmla="*/ 378 h 395"/>
                <a:gd name="T6" fmla="*/ 120 w 160"/>
                <a:gd name="T7" fmla="*/ 369 h 395"/>
                <a:gd name="T8" fmla="*/ 120 w 160"/>
                <a:gd name="T9" fmla="*/ 360 h 395"/>
                <a:gd name="T10" fmla="*/ 120 w 160"/>
                <a:gd name="T11" fmla="*/ 342 h 395"/>
                <a:gd name="T12" fmla="*/ 120 w 160"/>
                <a:gd name="T13" fmla="*/ 334 h 395"/>
                <a:gd name="T14" fmla="*/ 120 w 160"/>
                <a:gd name="T15" fmla="*/ 307 h 395"/>
                <a:gd name="T16" fmla="*/ 120 w 160"/>
                <a:gd name="T17" fmla="*/ 298 h 395"/>
                <a:gd name="T18" fmla="*/ 120 w 160"/>
                <a:gd name="T19" fmla="*/ 281 h 395"/>
                <a:gd name="T20" fmla="*/ 104 w 160"/>
                <a:gd name="T21" fmla="*/ 263 h 395"/>
                <a:gd name="T22" fmla="*/ 104 w 160"/>
                <a:gd name="T23" fmla="*/ 246 h 395"/>
                <a:gd name="T24" fmla="*/ 104 w 160"/>
                <a:gd name="T25" fmla="*/ 219 h 395"/>
                <a:gd name="T26" fmla="*/ 96 w 160"/>
                <a:gd name="T27" fmla="*/ 211 h 395"/>
                <a:gd name="T28" fmla="*/ 96 w 160"/>
                <a:gd name="T29" fmla="*/ 193 h 395"/>
                <a:gd name="T30" fmla="*/ 96 w 160"/>
                <a:gd name="T31" fmla="*/ 193 h 395"/>
                <a:gd name="T32" fmla="*/ 88 w 160"/>
                <a:gd name="T33" fmla="*/ 175 h 395"/>
                <a:gd name="T34" fmla="*/ 72 w 160"/>
                <a:gd name="T35" fmla="*/ 149 h 395"/>
                <a:gd name="T36" fmla="*/ 72 w 160"/>
                <a:gd name="T37" fmla="*/ 140 h 395"/>
                <a:gd name="T38" fmla="*/ 64 w 160"/>
                <a:gd name="T39" fmla="*/ 114 h 395"/>
                <a:gd name="T40" fmla="*/ 56 w 160"/>
                <a:gd name="T41" fmla="*/ 105 h 395"/>
                <a:gd name="T42" fmla="*/ 56 w 160"/>
                <a:gd name="T43" fmla="*/ 79 h 395"/>
                <a:gd name="T44" fmla="*/ 40 w 160"/>
                <a:gd name="T45" fmla="*/ 70 h 395"/>
                <a:gd name="T46" fmla="*/ 32 w 160"/>
                <a:gd name="T47" fmla="*/ 61 h 395"/>
                <a:gd name="T48" fmla="*/ 24 w 160"/>
                <a:gd name="T49" fmla="*/ 52 h 395"/>
                <a:gd name="T50" fmla="*/ 24 w 160"/>
                <a:gd name="T51" fmla="*/ 35 h 395"/>
                <a:gd name="T52" fmla="*/ 8 w 160"/>
                <a:gd name="T53" fmla="*/ 26 h 395"/>
                <a:gd name="T54" fmla="*/ 8 w 160"/>
                <a:gd name="T55" fmla="*/ 17 h 395"/>
                <a:gd name="T56" fmla="*/ 8 w 160"/>
                <a:gd name="T57" fmla="*/ 17 h 395"/>
                <a:gd name="T58" fmla="*/ 0 w 160"/>
                <a:gd name="T59" fmla="*/ 0 h 395"/>
                <a:gd name="T60" fmla="*/ 8 w 160"/>
                <a:gd name="T61" fmla="*/ 17 h 395"/>
                <a:gd name="T62" fmla="*/ 8 w 160"/>
                <a:gd name="T63" fmla="*/ 17 h 395"/>
                <a:gd name="T64" fmla="*/ 8 w 160"/>
                <a:gd name="T65" fmla="*/ 17 h 395"/>
                <a:gd name="T66" fmla="*/ 8 w 160"/>
                <a:gd name="T67" fmla="*/ 17 h 395"/>
                <a:gd name="T68" fmla="*/ 24 w 160"/>
                <a:gd name="T69" fmla="*/ 17 h 395"/>
                <a:gd name="T70" fmla="*/ 32 w 160"/>
                <a:gd name="T71" fmla="*/ 26 h 395"/>
                <a:gd name="T72" fmla="*/ 40 w 160"/>
                <a:gd name="T73" fmla="*/ 26 h 395"/>
                <a:gd name="T74" fmla="*/ 56 w 160"/>
                <a:gd name="T75" fmla="*/ 35 h 395"/>
                <a:gd name="T76" fmla="*/ 64 w 160"/>
                <a:gd name="T77" fmla="*/ 52 h 395"/>
                <a:gd name="T78" fmla="*/ 72 w 160"/>
                <a:gd name="T79" fmla="*/ 61 h 395"/>
                <a:gd name="T80" fmla="*/ 88 w 160"/>
                <a:gd name="T81" fmla="*/ 61 h 395"/>
                <a:gd name="T82" fmla="*/ 88 w 160"/>
                <a:gd name="T83" fmla="*/ 70 h 395"/>
                <a:gd name="T84" fmla="*/ 96 w 160"/>
                <a:gd name="T85" fmla="*/ 79 h 395"/>
                <a:gd name="T86" fmla="*/ 104 w 160"/>
                <a:gd name="T87" fmla="*/ 96 h 395"/>
                <a:gd name="T88" fmla="*/ 104 w 160"/>
                <a:gd name="T89" fmla="*/ 105 h 395"/>
                <a:gd name="T90" fmla="*/ 120 w 160"/>
                <a:gd name="T91" fmla="*/ 114 h 395"/>
                <a:gd name="T92" fmla="*/ 120 w 160"/>
                <a:gd name="T93" fmla="*/ 131 h 395"/>
                <a:gd name="T94" fmla="*/ 128 w 160"/>
                <a:gd name="T95" fmla="*/ 149 h 395"/>
                <a:gd name="T96" fmla="*/ 136 w 160"/>
                <a:gd name="T97" fmla="*/ 175 h 395"/>
                <a:gd name="T98" fmla="*/ 136 w 160"/>
                <a:gd name="T99" fmla="*/ 211 h 395"/>
                <a:gd name="T100" fmla="*/ 152 w 160"/>
                <a:gd name="T101" fmla="*/ 228 h 395"/>
                <a:gd name="T102" fmla="*/ 152 w 160"/>
                <a:gd name="T103" fmla="*/ 255 h 395"/>
                <a:gd name="T104" fmla="*/ 152 w 160"/>
                <a:gd name="T105" fmla="*/ 281 h 395"/>
                <a:gd name="T106" fmla="*/ 152 w 160"/>
                <a:gd name="T107" fmla="*/ 298 h 395"/>
                <a:gd name="T108" fmla="*/ 160 w 160"/>
                <a:gd name="T109" fmla="*/ 325 h 395"/>
                <a:gd name="T110" fmla="*/ 160 w 160"/>
                <a:gd name="T111" fmla="*/ 342 h 395"/>
                <a:gd name="T112" fmla="*/ 160 w 160"/>
                <a:gd name="T113" fmla="*/ 360 h 395"/>
                <a:gd name="T114" fmla="*/ 160 w 160"/>
                <a:gd name="T115" fmla="*/ 369 h 395"/>
                <a:gd name="T116" fmla="*/ 160 w 160"/>
                <a:gd name="T117" fmla="*/ 378 h 395"/>
                <a:gd name="T118" fmla="*/ 152 w 160"/>
                <a:gd name="T119" fmla="*/ 378 h 395"/>
                <a:gd name="T120" fmla="*/ 160 w 160"/>
                <a:gd name="T121" fmla="*/ 395 h 395"/>
                <a:gd name="T122" fmla="*/ 128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128" y="395"/>
                  </a:moveTo>
                  <a:lnTo>
                    <a:pt x="120" y="378"/>
                  </a:lnTo>
                  <a:lnTo>
                    <a:pt x="120" y="369"/>
                  </a:lnTo>
                  <a:lnTo>
                    <a:pt x="120" y="360"/>
                  </a:lnTo>
                  <a:lnTo>
                    <a:pt x="120" y="342"/>
                  </a:lnTo>
                  <a:lnTo>
                    <a:pt x="120" y="334"/>
                  </a:lnTo>
                  <a:lnTo>
                    <a:pt x="120" y="307"/>
                  </a:lnTo>
                  <a:lnTo>
                    <a:pt x="120" y="298"/>
                  </a:lnTo>
                  <a:lnTo>
                    <a:pt x="120" y="281"/>
                  </a:lnTo>
                  <a:lnTo>
                    <a:pt x="104" y="263"/>
                  </a:lnTo>
                  <a:lnTo>
                    <a:pt x="104" y="246"/>
                  </a:lnTo>
                  <a:lnTo>
                    <a:pt x="104" y="219"/>
                  </a:lnTo>
                  <a:lnTo>
                    <a:pt x="96" y="211"/>
                  </a:lnTo>
                  <a:lnTo>
                    <a:pt x="96" y="193"/>
                  </a:lnTo>
                  <a:lnTo>
                    <a:pt x="88" y="175"/>
                  </a:lnTo>
                  <a:lnTo>
                    <a:pt x="72" y="149"/>
                  </a:lnTo>
                  <a:lnTo>
                    <a:pt x="72" y="140"/>
                  </a:lnTo>
                  <a:lnTo>
                    <a:pt x="64" y="114"/>
                  </a:lnTo>
                  <a:lnTo>
                    <a:pt x="56" y="105"/>
                  </a:lnTo>
                  <a:lnTo>
                    <a:pt x="56" y="79"/>
                  </a:lnTo>
                  <a:lnTo>
                    <a:pt x="40" y="70"/>
                  </a:lnTo>
                  <a:lnTo>
                    <a:pt x="32" y="61"/>
                  </a:lnTo>
                  <a:lnTo>
                    <a:pt x="24" y="52"/>
                  </a:lnTo>
                  <a:lnTo>
                    <a:pt x="24" y="35"/>
                  </a:lnTo>
                  <a:lnTo>
                    <a:pt x="8" y="26"/>
                  </a:lnTo>
                  <a:lnTo>
                    <a:pt x="8" y="17"/>
                  </a:lnTo>
                  <a:lnTo>
                    <a:pt x="0" y="0"/>
                  </a:lnTo>
                  <a:lnTo>
                    <a:pt x="8" y="17"/>
                  </a:lnTo>
                  <a:lnTo>
                    <a:pt x="24" y="17"/>
                  </a:lnTo>
                  <a:lnTo>
                    <a:pt x="32" y="26"/>
                  </a:lnTo>
                  <a:lnTo>
                    <a:pt x="40" y="26"/>
                  </a:lnTo>
                  <a:lnTo>
                    <a:pt x="56" y="35"/>
                  </a:lnTo>
                  <a:lnTo>
                    <a:pt x="64" y="52"/>
                  </a:lnTo>
                  <a:lnTo>
                    <a:pt x="72" y="61"/>
                  </a:lnTo>
                  <a:lnTo>
                    <a:pt x="88" y="61"/>
                  </a:lnTo>
                  <a:lnTo>
                    <a:pt x="88" y="70"/>
                  </a:lnTo>
                  <a:lnTo>
                    <a:pt x="96" y="79"/>
                  </a:lnTo>
                  <a:lnTo>
                    <a:pt x="104" y="96"/>
                  </a:lnTo>
                  <a:lnTo>
                    <a:pt x="104" y="105"/>
                  </a:lnTo>
                  <a:lnTo>
                    <a:pt x="120" y="114"/>
                  </a:lnTo>
                  <a:lnTo>
                    <a:pt x="120" y="131"/>
                  </a:lnTo>
                  <a:lnTo>
                    <a:pt x="128" y="149"/>
                  </a:lnTo>
                  <a:lnTo>
                    <a:pt x="136" y="175"/>
                  </a:lnTo>
                  <a:lnTo>
                    <a:pt x="136" y="211"/>
                  </a:lnTo>
                  <a:lnTo>
                    <a:pt x="152" y="228"/>
                  </a:lnTo>
                  <a:lnTo>
                    <a:pt x="152" y="255"/>
                  </a:lnTo>
                  <a:lnTo>
                    <a:pt x="152" y="281"/>
                  </a:lnTo>
                  <a:lnTo>
                    <a:pt x="152" y="298"/>
                  </a:lnTo>
                  <a:lnTo>
                    <a:pt x="160" y="325"/>
                  </a:lnTo>
                  <a:lnTo>
                    <a:pt x="160" y="342"/>
                  </a:lnTo>
                  <a:lnTo>
                    <a:pt x="160" y="360"/>
                  </a:lnTo>
                  <a:lnTo>
                    <a:pt x="160" y="369"/>
                  </a:lnTo>
                  <a:lnTo>
                    <a:pt x="160" y="378"/>
                  </a:lnTo>
                  <a:lnTo>
                    <a:pt x="152" y="378"/>
                  </a:lnTo>
                  <a:lnTo>
                    <a:pt x="160" y="395"/>
                  </a:lnTo>
                  <a:lnTo>
                    <a:pt x="128"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06" name="Freeform 1280"/>
            <p:cNvSpPr>
              <a:spLocks/>
            </p:cNvSpPr>
            <p:nvPr/>
          </p:nvSpPr>
          <p:spPr bwMode="auto">
            <a:xfrm>
              <a:off x="2723" y="2822"/>
              <a:ext cx="160" cy="395"/>
            </a:xfrm>
            <a:custGeom>
              <a:avLst/>
              <a:gdLst>
                <a:gd name="T0" fmla="*/ 128 w 160"/>
                <a:gd name="T1" fmla="*/ 395 h 395"/>
                <a:gd name="T2" fmla="*/ 120 w 160"/>
                <a:gd name="T3" fmla="*/ 378 h 395"/>
                <a:gd name="T4" fmla="*/ 120 w 160"/>
                <a:gd name="T5" fmla="*/ 378 h 395"/>
                <a:gd name="T6" fmla="*/ 120 w 160"/>
                <a:gd name="T7" fmla="*/ 369 h 395"/>
                <a:gd name="T8" fmla="*/ 120 w 160"/>
                <a:gd name="T9" fmla="*/ 360 h 395"/>
                <a:gd name="T10" fmla="*/ 120 w 160"/>
                <a:gd name="T11" fmla="*/ 342 h 395"/>
                <a:gd name="T12" fmla="*/ 120 w 160"/>
                <a:gd name="T13" fmla="*/ 334 h 395"/>
                <a:gd name="T14" fmla="*/ 120 w 160"/>
                <a:gd name="T15" fmla="*/ 307 h 395"/>
                <a:gd name="T16" fmla="*/ 120 w 160"/>
                <a:gd name="T17" fmla="*/ 298 h 395"/>
                <a:gd name="T18" fmla="*/ 120 w 160"/>
                <a:gd name="T19" fmla="*/ 281 h 395"/>
                <a:gd name="T20" fmla="*/ 104 w 160"/>
                <a:gd name="T21" fmla="*/ 263 h 395"/>
                <a:gd name="T22" fmla="*/ 104 w 160"/>
                <a:gd name="T23" fmla="*/ 246 h 395"/>
                <a:gd name="T24" fmla="*/ 104 w 160"/>
                <a:gd name="T25" fmla="*/ 219 h 395"/>
                <a:gd name="T26" fmla="*/ 96 w 160"/>
                <a:gd name="T27" fmla="*/ 211 h 395"/>
                <a:gd name="T28" fmla="*/ 96 w 160"/>
                <a:gd name="T29" fmla="*/ 193 h 395"/>
                <a:gd name="T30" fmla="*/ 96 w 160"/>
                <a:gd name="T31" fmla="*/ 193 h 395"/>
                <a:gd name="T32" fmla="*/ 88 w 160"/>
                <a:gd name="T33" fmla="*/ 175 h 395"/>
                <a:gd name="T34" fmla="*/ 72 w 160"/>
                <a:gd name="T35" fmla="*/ 149 h 395"/>
                <a:gd name="T36" fmla="*/ 72 w 160"/>
                <a:gd name="T37" fmla="*/ 140 h 395"/>
                <a:gd name="T38" fmla="*/ 64 w 160"/>
                <a:gd name="T39" fmla="*/ 114 h 395"/>
                <a:gd name="T40" fmla="*/ 56 w 160"/>
                <a:gd name="T41" fmla="*/ 105 h 395"/>
                <a:gd name="T42" fmla="*/ 56 w 160"/>
                <a:gd name="T43" fmla="*/ 79 h 395"/>
                <a:gd name="T44" fmla="*/ 40 w 160"/>
                <a:gd name="T45" fmla="*/ 70 h 395"/>
                <a:gd name="T46" fmla="*/ 32 w 160"/>
                <a:gd name="T47" fmla="*/ 61 h 395"/>
                <a:gd name="T48" fmla="*/ 24 w 160"/>
                <a:gd name="T49" fmla="*/ 52 h 395"/>
                <a:gd name="T50" fmla="*/ 24 w 160"/>
                <a:gd name="T51" fmla="*/ 35 h 395"/>
                <a:gd name="T52" fmla="*/ 8 w 160"/>
                <a:gd name="T53" fmla="*/ 26 h 395"/>
                <a:gd name="T54" fmla="*/ 8 w 160"/>
                <a:gd name="T55" fmla="*/ 17 h 395"/>
                <a:gd name="T56" fmla="*/ 8 w 160"/>
                <a:gd name="T57" fmla="*/ 17 h 395"/>
                <a:gd name="T58" fmla="*/ 0 w 160"/>
                <a:gd name="T59" fmla="*/ 0 h 395"/>
                <a:gd name="T60" fmla="*/ 8 w 160"/>
                <a:gd name="T61" fmla="*/ 17 h 395"/>
                <a:gd name="T62" fmla="*/ 8 w 160"/>
                <a:gd name="T63" fmla="*/ 17 h 395"/>
                <a:gd name="T64" fmla="*/ 8 w 160"/>
                <a:gd name="T65" fmla="*/ 17 h 395"/>
                <a:gd name="T66" fmla="*/ 8 w 160"/>
                <a:gd name="T67" fmla="*/ 17 h 395"/>
                <a:gd name="T68" fmla="*/ 24 w 160"/>
                <a:gd name="T69" fmla="*/ 17 h 395"/>
                <a:gd name="T70" fmla="*/ 32 w 160"/>
                <a:gd name="T71" fmla="*/ 26 h 395"/>
                <a:gd name="T72" fmla="*/ 40 w 160"/>
                <a:gd name="T73" fmla="*/ 26 h 395"/>
                <a:gd name="T74" fmla="*/ 56 w 160"/>
                <a:gd name="T75" fmla="*/ 35 h 395"/>
                <a:gd name="T76" fmla="*/ 64 w 160"/>
                <a:gd name="T77" fmla="*/ 52 h 395"/>
                <a:gd name="T78" fmla="*/ 72 w 160"/>
                <a:gd name="T79" fmla="*/ 61 h 395"/>
                <a:gd name="T80" fmla="*/ 88 w 160"/>
                <a:gd name="T81" fmla="*/ 61 h 395"/>
                <a:gd name="T82" fmla="*/ 88 w 160"/>
                <a:gd name="T83" fmla="*/ 70 h 395"/>
                <a:gd name="T84" fmla="*/ 96 w 160"/>
                <a:gd name="T85" fmla="*/ 79 h 395"/>
                <a:gd name="T86" fmla="*/ 104 w 160"/>
                <a:gd name="T87" fmla="*/ 96 h 395"/>
                <a:gd name="T88" fmla="*/ 104 w 160"/>
                <a:gd name="T89" fmla="*/ 105 h 395"/>
                <a:gd name="T90" fmla="*/ 120 w 160"/>
                <a:gd name="T91" fmla="*/ 114 h 395"/>
                <a:gd name="T92" fmla="*/ 120 w 160"/>
                <a:gd name="T93" fmla="*/ 131 h 395"/>
                <a:gd name="T94" fmla="*/ 128 w 160"/>
                <a:gd name="T95" fmla="*/ 149 h 395"/>
                <a:gd name="T96" fmla="*/ 136 w 160"/>
                <a:gd name="T97" fmla="*/ 175 h 395"/>
                <a:gd name="T98" fmla="*/ 136 w 160"/>
                <a:gd name="T99" fmla="*/ 211 h 395"/>
                <a:gd name="T100" fmla="*/ 152 w 160"/>
                <a:gd name="T101" fmla="*/ 228 h 395"/>
                <a:gd name="T102" fmla="*/ 152 w 160"/>
                <a:gd name="T103" fmla="*/ 255 h 395"/>
                <a:gd name="T104" fmla="*/ 152 w 160"/>
                <a:gd name="T105" fmla="*/ 281 h 395"/>
                <a:gd name="T106" fmla="*/ 152 w 160"/>
                <a:gd name="T107" fmla="*/ 298 h 395"/>
                <a:gd name="T108" fmla="*/ 160 w 160"/>
                <a:gd name="T109" fmla="*/ 325 h 395"/>
                <a:gd name="T110" fmla="*/ 160 w 160"/>
                <a:gd name="T111" fmla="*/ 342 h 395"/>
                <a:gd name="T112" fmla="*/ 160 w 160"/>
                <a:gd name="T113" fmla="*/ 360 h 395"/>
                <a:gd name="T114" fmla="*/ 160 w 160"/>
                <a:gd name="T115" fmla="*/ 369 h 395"/>
                <a:gd name="T116" fmla="*/ 160 w 160"/>
                <a:gd name="T117" fmla="*/ 378 h 395"/>
                <a:gd name="T118" fmla="*/ 152 w 160"/>
                <a:gd name="T119" fmla="*/ 378 h 395"/>
                <a:gd name="T120" fmla="*/ 160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128" y="395"/>
                  </a:moveTo>
                  <a:lnTo>
                    <a:pt x="120" y="378"/>
                  </a:lnTo>
                  <a:lnTo>
                    <a:pt x="120" y="369"/>
                  </a:lnTo>
                  <a:lnTo>
                    <a:pt x="120" y="360"/>
                  </a:lnTo>
                  <a:lnTo>
                    <a:pt x="120" y="342"/>
                  </a:lnTo>
                  <a:lnTo>
                    <a:pt x="120" y="334"/>
                  </a:lnTo>
                  <a:lnTo>
                    <a:pt x="120" y="307"/>
                  </a:lnTo>
                  <a:lnTo>
                    <a:pt x="120" y="298"/>
                  </a:lnTo>
                  <a:lnTo>
                    <a:pt x="120" y="281"/>
                  </a:lnTo>
                  <a:lnTo>
                    <a:pt x="104" y="263"/>
                  </a:lnTo>
                  <a:lnTo>
                    <a:pt x="104" y="246"/>
                  </a:lnTo>
                  <a:lnTo>
                    <a:pt x="104" y="219"/>
                  </a:lnTo>
                  <a:lnTo>
                    <a:pt x="96" y="211"/>
                  </a:lnTo>
                  <a:lnTo>
                    <a:pt x="96" y="193"/>
                  </a:lnTo>
                  <a:lnTo>
                    <a:pt x="88" y="175"/>
                  </a:lnTo>
                  <a:lnTo>
                    <a:pt x="72" y="149"/>
                  </a:lnTo>
                  <a:lnTo>
                    <a:pt x="72" y="140"/>
                  </a:lnTo>
                  <a:lnTo>
                    <a:pt x="64" y="114"/>
                  </a:lnTo>
                  <a:lnTo>
                    <a:pt x="56" y="105"/>
                  </a:lnTo>
                  <a:lnTo>
                    <a:pt x="56" y="79"/>
                  </a:lnTo>
                  <a:lnTo>
                    <a:pt x="40" y="70"/>
                  </a:lnTo>
                  <a:lnTo>
                    <a:pt x="32" y="61"/>
                  </a:lnTo>
                  <a:lnTo>
                    <a:pt x="24" y="52"/>
                  </a:lnTo>
                  <a:lnTo>
                    <a:pt x="24" y="35"/>
                  </a:lnTo>
                  <a:lnTo>
                    <a:pt x="8" y="26"/>
                  </a:lnTo>
                  <a:lnTo>
                    <a:pt x="8" y="17"/>
                  </a:lnTo>
                  <a:lnTo>
                    <a:pt x="0" y="0"/>
                  </a:lnTo>
                  <a:lnTo>
                    <a:pt x="8" y="17"/>
                  </a:lnTo>
                  <a:lnTo>
                    <a:pt x="24" y="17"/>
                  </a:lnTo>
                  <a:lnTo>
                    <a:pt x="32" y="26"/>
                  </a:lnTo>
                  <a:lnTo>
                    <a:pt x="40" y="26"/>
                  </a:lnTo>
                  <a:lnTo>
                    <a:pt x="56" y="35"/>
                  </a:lnTo>
                  <a:lnTo>
                    <a:pt x="64" y="52"/>
                  </a:lnTo>
                  <a:lnTo>
                    <a:pt x="72" y="61"/>
                  </a:lnTo>
                  <a:lnTo>
                    <a:pt x="88" y="61"/>
                  </a:lnTo>
                  <a:lnTo>
                    <a:pt x="88" y="70"/>
                  </a:lnTo>
                  <a:lnTo>
                    <a:pt x="96" y="79"/>
                  </a:lnTo>
                  <a:lnTo>
                    <a:pt x="104" y="96"/>
                  </a:lnTo>
                  <a:lnTo>
                    <a:pt x="104" y="105"/>
                  </a:lnTo>
                  <a:lnTo>
                    <a:pt x="120" y="114"/>
                  </a:lnTo>
                  <a:lnTo>
                    <a:pt x="120" y="131"/>
                  </a:lnTo>
                  <a:lnTo>
                    <a:pt x="128" y="149"/>
                  </a:lnTo>
                  <a:lnTo>
                    <a:pt x="136" y="175"/>
                  </a:lnTo>
                  <a:lnTo>
                    <a:pt x="136" y="211"/>
                  </a:lnTo>
                  <a:lnTo>
                    <a:pt x="152" y="228"/>
                  </a:lnTo>
                  <a:lnTo>
                    <a:pt x="152" y="255"/>
                  </a:lnTo>
                  <a:lnTo>
                    <a:pt x="152" y="281"/>
                  </a:lnTo>
                  <a:lnTo>
                    <a:pt x="152" y="298"/>
                  </a:lnTo>
                  <a:lnTo>
                    <a:pt x="160" y="325"/>
                  </a:lnTo>
                  <a:lnTo>
                    <a:pt x="160" y="342"/>
                  </a:lnTo>
                  <a:lnTo>
                    <a:pt x="160" y="360"/>
                  </a:lnTo>
                  <a:lnTo>
                    <a:pt x="160" y="369"/>
                  </a:lnTo>
                  <a:lnTo>
                    <a:pt x="160" y="378"/>
                  </a:lnTo>
                  <a:lnTo>
                    <a:pt x="152" y="378"/>
                  </a:lnTo>
                  <a:lnTo>
                    <a:pt x="160"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07" name="Freeform 1281"/>
            <p:cNvSpPr>
              <a:spLocks/>
            </p:cNvSpPr>
            <p:nvPr/>
          </p:nvSpPr>
          <p:spPr bwMode="auto">
            <a:xfrm>
              <a:off x="2843" y="2760"/>
              <a:ext cx="200" cy="457"/>
            </a:xfrm>
            <a:custGeom>
              <a:avLst/>
              <a:gdLst>
                <a:gd name="T0" fmla="*/ 0 w 200"/>
                <a:gd name="T1" fmla="*/ 440 h 457"/>
                <a:gd name="T2" fmla="*/ 0 w 200"/>
                <a:gd name="T3" fmla="*/ 431 h 457"/>
                <a:gd name="T4" fmla="*/ 0 w 200"/>
                <a:gd name="T5" fmla="*/ 404 h 457"/>
                <a:gd name="T6" fmla="*/ 0 w 200"/>
                <a:gd name="T7" fmla="*/ 387 h 457"/>
                <a:gd name="T8" fmla="*/ 0 w 200"/>
                <a:gd name="T9" fmla="*/ 352 h 457"/>
                <a:gd name="T10" fmla="*/ 8 w 200"/>
                <a:gd name="T11" fmla="*/ 317 h 457"/>
                <a:gd name="T12" fmla="*/ 8 w 200"/>
                <a:gd name="T13" fmla="*/ 281 h 457"/>
                <a:gd name="T14" fmla="*/ 16 w 200"/>
                <a:gd name="T15" fmla="*/ 273 h 457"/>
                <a:gd name="T16" fmla="*/ 16 w 200"/>
                <a:gd name="T17" fmla="*/ 237 h 457"/>
                <a:gd name="T18" fmla="*/ 32 w 200"/>
                <a:gd name="T19" fmla="*/ 229 h 457"/>
                <a:gd name="T20" fmla="*/ 40 w 200"/>
                <a:gd name="T21" fmla="*/ 202 h 457"/>
                <a:gd name="T22" fmla="*/ 40 w 200"/>
                <a:gd name="T23" fmla="*/ 176 h 457"/>
                <a:gd name="T24" fmla="*/ 48 w 200"/>
                <a:gd name="T25" fmla="*/ 158 h 457"/>
                <a:gd name="T26" fmla="*/ 64 w 200"/>
                <a:gd name="T27" fmla="*/ 141 h 457"/>
                <a:gd name="T28" fmla="*/ 72 w 200"/>
                <a:gd name="T29" fmla="*/ 123 h 457"/>
                <a:gd name="T30" fmla="*/ 80 w 200"/>
                <a:gd name="T31" fmla="*/ 97 h 457"/>
                <a:gd name="T32" fmla="*/ 104 w 200"/>
                <a:gd name="T33" fmla="*/ 79 h 457"/>
                <a:gd name="T34" fmla="*/ 120 w 200"/>
                <a:gd name="T35" fmla="*/ 53 h 457"/>
                <a:gd name="T36" fmla="*/ 144 w 200"/>
                <a:gd name="T37" fmla="*/ 44 h 457"/>
                <a:gd name="T38" fmla="*/ 168 w 200"/>
                <a:gd name="T39" fmla="*/ 18 h 457"/>
                <a:gd name="T40" fmla="*/ 184 w 200"/>
                <a:gd name="T41" fmla="*/ 9 h 457"/>
                <a:gd name="T42" fmla="*/ 184 w 200"/>
                <a:gd name="T43" fmla="*/ 9 h 457"/>
                <a:gd name="T44" fmla="*/ 200 w 200"/>
                <a:gd name="T45" fmla="*/ 9 h 457"/>
                <a:gd name="T46" fmla="*/ 184 w 200"/>
                <a:gd name="T47" fmla="*/ 9 h 457"/>
                <a:gd name="T48" fmla="*/ 176 w 200"/>
                <a:gd name="T49" fmla="*/ 18 h 457"/>
                <a:gd name="T50" fmla="*/ 168 w 200"/>
                <a:gd name="T51" fmla="*/ 44 h 457"/>
                <a:gd name="T52" fmla="*/ 152 w 200"/>
                <a:gd name="T53" fmla="*/ 62 h 457"/>
                <a:gd name="T54" fmla="*/ 136 w 200"/>
                <a:gd name="T55" fmla="*/ 88 h 457"/>
                <a:gd name="T56" fmla="*/ 120 w 200"/>
                <a:gd name="T57" fmla="*/ 123 h 457"/>
                <a:gd name="T58" fmla="*/ 112 w 200"/>
                <a:gd name="T59" fmla="*/ 141 h 457"/>
                <a:gd name="T60" fmla="*/ 104 w 200"/>
                <a:gd name="T61" fmla="*/ 158 h 457"/>
                <a:gd name="T62" fmla="*/ 88 w 200"/>
                <a:gd name="T63" fmla="*/ 176 h 457"/>
                <a:gd name="T64" fmla="*/ 80 w 200"/>
                <a:gd name="T65" fmla="*/ 202 h 457"/>
                <a:gd name="T66" fmla="*/ 72 w 200"/>
                <a:gd name="T67" fmla="*/ 211 h 457"/>
                <a:gd name="T68" fmla="*/ 64 w 200"/>
                <a:gd name="T69" fmla="*/ 237 h 457"/>
                <a:gd name="T70" fmla="*/ 64 w 200"/>
                <a:gd name="T71" fmla="*/ 255 h 457"/>
                <a:gd name="T72" fmla="*/ 48 w 200"/>
                <a:gd name="T73" fmla="*/ 281 h 457"/>
                <a:gd name="T74" fmla="*/ 48 w 200"/>
                <a:gd name="T75" fmla="*/ 308 h 457"/>
                <a:gd name="T76" fmla="*/ 40 w 200"/>
                <a:gd name="T77" fmla="*/ 325 h 457"/>
                <a:gd name="T78" fmla="*/ 40 w 200"/>
                <a:gd name="T79" fmla="*/ 352 h 457"/>
                <a:gd name="T80" fmla="*/ 32 w 200"/>
                <a:gd name="T81" fmla="*/ 387 h 457"/>
                <a:gd name="T82" fmla="*/ 32 w 200"/>
                <a:gd name="T83" fmla="*/ 404 h 457"/>
                <a:gd name="T84" fmla="*/ 32 w 200"/>
                <a:gd name="T85" fmla="*/ 431 h 457"/>
                <a:gd name="T86" fmla="*/ 32 w 200"/>
                <a:gd name="T87" fmla="*/ 440 h 457"/>
                <a:gd name="T88" fmla="*/ 16 w 200"/>
                <a:gd name="T89" fmla="*/ 440 h 457"/>
                <a:gd name="T90" fmla="*/ 0 w 200"/>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0"/>
                <a:gd name="T139" fmla="*/ 0 h 457"/>
                <a:gd name="T140" fmla="*/ 200 w 200"/>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0" h="457">
                  <a:moveTo>
                    <a:pt x="0" y="457"/>
                  </a:moveTo>
                  <a:lnTo>
                    <a:pt x="0" y="440"/>
                  </a:lnTo>
                  <a:lnTo>
                    <a:pt x="0" y="431"/>
                  </a:lnTo>
                  <a:lnTo>
                    <a:pt x="0" y="422"/>
                  </a:lnTo>
                  <a:lnTo>
                    <a:pt x="0" y="404"/>
                  </a:lnTo>
                  <a:lnTo>
                    <a:pt x="0" y="396"/>
                  </a:lnTo>
                  <a:lnTo>
                    <a:pt x="0" y="387"/>
                  </a:lnTo>
                  <a:lnTo>
                    <a:pt x="0" y="360"/>
                  </a:lnTo>
                  <a:lnTo>
                    <a:pt x="0" y="352"/>
                  </a:lnTo>
                  <a:lnTo>
                    <a:pt x="8" y="325"/>
                  </a:lnTo>
                  <a:lnTo>
                    <a:pt x="8" y="317"/>
                  </a:lnTo>
                  <a:lnTo>
                    <a:pt x="8" y="290"/>
                  </a:lnTo>
                  <a:lnTo>
                    <a:pt x="8" y="281"/>
                  </a:lnTo>
                  <a:lnTo>
                    <a:pt x="8" y="273"/>
                  </a:lnTo>
                  <a:lnTo>
                    <a:pt x="16" y="273"/>
                  </a:lnTo>
                  <a:lnTo>
                    <a:pt x="16" y="246"/>
                  </a:lnTo>
                  <a:lnTo>
                    <a:pt x="16" y="237"/>
                  </a:lnTo>
                  <a:lnTo>
                    <a:pt x="32" y="237"/>
                  </a:lnTo>
                  <a:lnTo>
                    <a:pt x="32" y="229"/>
                  </a:lnTo>
                  <a:lnTo>
                    <a:pt x="32" y="211"/>
                  </a:lnTo>
                  <a:lnTo>
                    <a:pt x="40" y="202"/>
                  </a:lnTo>
                  <a:lnTo>
                    <a:pt x="40" y="193"/>
                  </a:lnTo>
                  <a:lnTo>
                    <a:pt x="40" y="176"/>
                  </a:lnTo>
                  <a:lnTo>
                    <a:pt x="48" y="167"/>
                  </a:lnTo>
                  <a:lnTo>
                    <a:pt x="48" y="158"/>
                  </a:lnTo>
                  <a:lnTo>
                    <a:pt x="64" y="158"/>
                  </a:lnTo>
                  <a:lnTo>
                    <a:pt x="64" y="141"/>
                  </a:lnTo>
                  <a:lnTo>
                    <a:pt x="72" y="132"/>
                  </a:lnTo>
                  <a:lnTo>
                    <a:pt x="72" y="123"/>
                  </a:lnTo>
                  <a:lnTo>
                    <a:pt x="80" y="123"/>
                  </a:lnTo>
                  <a:lnTo>
                    <a:pt x="80" y="97"/>
                  </a:lnTo>
                  <a:lnTo>
                    <a:pt x="88" y="88"/>
                  </a:lnTo>
                  <a:lnTo>
                    <a:pt x="104" y="79"/>
                  </a:lnTo>
                  <a:lnTo>
                    <a:pt x="112" y="62"/>
                  </a:lnTo>
                  <a:lnTo>
                    <a:pt x="120" y="53"/>
                  </a:lnTo>
                  <a:lnTo>
                    <a:pt x="136" y="44"/>
                  </a:lnTo>
                  <a:lnTo>
                    <a:pt x="144" y="44"/>
                  </a:lnTo>
                  <a:lnTo>
                    <a:pt x="152" y="26"/>
                  </a:lnTo>
                  <a:lnTo>
                    <a:pt x="168" y="18"/>
                  </a:lnTo>
                  <a:lnTo>
                    <a:pt x="176" y="18"/>
                  </a:lnTo>
                  <a:lnTo>
                    <a:pt x="184" y="9"/>
                  </a:lnTo>
                  <a:lnTo>
                    <a:pt x="184" y="0"/>
                  </a:lnTo>
                  <a:lnTo>
                    <a:pt x="200" y="9"/>
                  </a:lnTo>
                  <a:lnTo>
                    <a:pt x="184" y="9"/>
                  </a:lnTo>
                  <a:lnTo>
                    <a:pt x="176" y="18"/>
                  </a:lnTo>
                  <a:lnTo>
                    <a:pt x="176" y="26"/>
                  </a:lnTo>
                  <a:lnTo>
                    <a:pt x="168" y="44"/>
                  </a:lnTo>
                  <a:lnTo>
                    <a:pt x="152" y="53"/>
                  </a:lnTo>
                  <a:lnTo>
                    <a:pt x="152" y="62"/>
                  </a:lnTo>
                  <a:lnTo>
                    <a:pt x="144" y="79"/>
                  </a:lnTo>
                  <a:lnTo>
                    <a:pt x="136" y="88"/>
                  </a:lnTo>
                  <a:lnTo>
                    <a:pt x="120" y="97"/>
                  </a:lnTo>
                  <a:lnTo>
                    <a:pt x="120" y="123"/>
                  </a:lnTo>
                  <a:lnTo>
                    <a:pt x="112" y="132"/>
                  </a:lnTo>
                  <a:lnTo>
                    <a:pt x="112" y="141"/>
                  </a:lnTo>
                  <a:lnTo>
                    <a:pt x="112" y="158"/>
                  </a:lnTo>
                  <a:lnTo>
                    <a:pt x="104" y="158"/>
                  </a:lnTo>
                  <a:lnTo>
                    <a:pt x="88" y="167"/>
                  </a:lnTo>
                  <a:lnTo>
                    <a:pt x="88" y="176"/>
                  </a:lnTo>
                  <a:lnTo>
                    <a:pt x="80" y="193"/>
                  </a:lnTo>
                  <a:lnTo>
                    <a:pt x="80" y="202"/>
                  </a:lnTo>
                  <a:lnTo>
                    <a:pt x="72" y="211"/>
                  </a:lnTo>
                  <a:lnTo>
                    <a:pt x="72" y="229"/>
                  </a:lnTo>
                  <a:lnTo>
                    <a:pt x="64" y="237"/>
                  </a:lnTo>
                  <a:lnTo>
                    <a:pt x="64" y="246"/>
                  </a:lnTo>
                  <a:lnTo>
                    <a:pt x="64" y="255"/>
                  </a:lnTo>
                  <a:lnTo>
                    <a:pt x="48" y="273"/>
                  </a:lnTo>
                  <a:lnTo>
                    <a:pt x="48" y="281"/>
                  </a:lnTo>
                  <a:lnTo>
                    <a:pt x="48" y="290"/>
                  </a:lnTo>
                  <a:lnTo>
                    <a:pt x="48" y="308"/>
                  </a:lnTo>
                  <a:lnTo>
                    <a:pt x="40" y="317"/>
                  </a:lnTo>
                  <a:lnTo>
                    <a:pt x="40" y="325"/>
                  </a:lnTo>
                  <a:lnTo>
                    <a:pt x="40" y="343"/>
                  </a:lnTo>
                  <a:lnTo>
                    <a:pt x="40" y="352"/>
                  </a:lnTo>
                  <a:lnTo>
                    <a:pt x="32" y="360"/>
                  </a:lnTo>
                  <a:lnTo>
                    <a:pt x="32" y="387"/>
                  </a:lnTo>
                  <a:lnTo>
                    <a:pt x="32" y="396"/>
                  </a:lnTo>
                  <a:lnTo>
                    <a:pt x="32" y="404"/>
                  </a:lnTo>
                  <a:lnTo>
                    <a:pt x="32" y="422"/>
                  </a:lnTo>
                  <a:lnTo>
                    <a:pt x="32" y="431"/>
                  </a:lnTo>
                  <a:lnTo>
                    <a:pt x="32" y="440"/>
                  </a:lnTo>
                  <a:lnTo>
                    <a:pt x="16" y="440"/>
                  </a:lnTo>
                  <a:lnTo>
                    <a:pt x="32" y="457"/>
                  </a:lnTo>
                  <a:lnTo>
                    <a:pt x="0"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08" name="Freeform 1282"/>
            <p:cNvSpPr>
              <a:spLocks/>
            </p:cNvSpPr>
            <p:nvPr/>
          </p:nvSpPr>
          <p:spPr bwMode="auto">
            <a:xfrm>
              <a:off x="2843" y="2760"/>
              <a:ext cx="200" cy="457"/>
            </a:xfrm>
            <a:custGeom>
              <a:avLst/>
              <a:gdLst>
                <a:gd name="T0" fmla="*/ 0 w 200"/>
                <a:gd name="T1" fmla="*/ 440 h 457"/>
                <a:gd name="T2" fmla="*/ 0 w 200"/>
                <a:gd name="T3" fmla="*/ 431 h 457"/>
                <a:gd name="T4" fmla="*/ 0 w 200"/>
                <a:gd name="T5" fmla="*/ 404 h 457"/>
                <a:gd name="T6" fmla="*/ 0 w 200"/>
                <a:gd name="T7" fmla="*/ 387 h 457"/>
                <a:gd name="T8" fmla="*/ 0 w 200"/>
                <a:gd name="T9" fmla="*/ 352 h 457"/>
                <a:gd name="T10" fmla="*/ 8 w 200"/>
                <a:gd name="T11" fmla="*/ 317 h 457"/>
                <a:gd name="T12" fmla="*/ 8 w 200"/>
                <a:gd name="T13" fmla="*/ 281 h 457"/>
                <a:gd name="T14" fmla="*/ 16 w 200"/>
                <a:gd name="T15" fmla="*/ 273 h 457"/>
                <a:gd name="T16" fmla="*/ 16 w 200"/>
                <a:gd name="T17" fmla="*/ 237 h 457"/>
                <a:gd name="T18" fmla="*/ 32 w 200"/>
                <a:gd name="T19" fmla="*/ 229 h 457"/>
                <a:gd name="T20" fmla="*/ 40 w 200"/>
                <a:gd name="T21" fmla="*/ 202 h 457"/>
                <a:gd name="T22" fmla="*/ 40 w 200"/>
                <a:gd name="T23" fmla="*/ 176 h 457"/>
                <a:gd name="T24" fmla="*/ 48 w 200"/>
                <a:gd name="T25" fmla="*/ 158 h 457"/>
                <a:gd name="T26" fmla="*/ 64 w 200"/>
                <a:gd name="T27" fmla="*/ 141 h 457"/>
                <a:gd name="T28" fmla="*/ 72 w 200"/>
                <a:gd name="T29" fmla="*/ 123 h 457"/>
                <a:gd name="T30" fmla="*/ 80 w 200"/>
                <a:gd name="T31" fmla="*/ 97 h 457"/>
                <a:gd name="T32" fmla="*/ 104 w 200"/>
                <a:gd name="T33" fmla="*/ 79 h 457"/>
                <a:gd name="T34" fmla="*/ 120 w 200"/>
                <a:gd name="T35" fmla="*/ 53 h 457"/>
                <a:gd name="T36" fmla="*/ 144 w 200"/>
                <a:gd name="T37" fmla="*/ 44 h 457"/>
                <a:gd name="T38" fmla="*/ 168 w 200"/>
                <a:gd name="T39" fmla="*/ 18 h 457"/>
                <a:gd name="T40" fmla="*/ 184 w 200"/>
                <a:gd name="T41" fmla="*/ 9 h 457"/>
                <a:gd name="T42" fmla="*/ 184 w 200"/>
                <a:gd name="T43" fmla="*/ 9 h 457"/>
                <a:gd name="T44" fmla="*/ 200 w 200"/>
                <a:gd name="T45" fmla="*/ 9 h 457"/>
                <a:gd name="T46" fmla="*/ 184 w 200"/>
                <a:gd name="T47" fmla="*/ 9 h 457"/>
                <a:gd name="T48" fmla="*/ 176 w 200"/>
                <a:gd name="T49" fmla="*/ 18 h 457"/>
                <a:gd name="T50" fmla="*/ 168 w 200"/>
                <a:gd name="T51" fmla="*/ 44 h 457"/>
                <a:gd name="T52" fmla="*/ 152 w 200"/>
                <a:gd name="T53" fmla="*/ 62 h 457"/>
                <a:gd name="T54" fmla="*/ 136 w 200"/>
                <a:gd name="T55" fmla="*/ 88 h 457"/>
                <a:gd name="T56" fmla="*/ 120 w 200"/>
                <a:gd name="T57" fmla="*/ 123 h 457"/>
                <a:gd name="T58" fmla="*/ 112 w 200"/>
                <a:gd name="T59" fmla="*/ 141 h 457"/>
                <a:gd name="T60" fmla="*/ 104 w 200"/>
                <a:gd name="T61" fmla="*/ 158 h 457"/>
                <a:gd name="T62" fmla="*/ 88 w 200"/>
                <a:gd name="T63" fmla="*/ 176 h 457"/>
                <a:gd name="T64" fmla="*/ 80 w 200"/>
                <a:gd name="T65" fmla="*/ 202 h 457"/>
                <a:gd name="T66" fmla="*/ 72 w 200"/>
                <a:gd name="T67" fmla="*/ 211 h 457"/>
                <a:gd name="T68" fmla="*/ 64 w 200"/>
                <a:gd name="T69" fmla="*/ 237 h 457"/>
                <a:gd name="T70" fmla="*/ 64 w 200"/>
                <a:gd name="T71" fmla="*/ 255 h 457"/>
                <a:gd name="T72" fmla="*/ 48 w 200"/>
                <a:gd name="T73" fmla="*/ 281 h 457"/>
                <a:gd name="T74" fmla="*/ 48 w 200"/>
                <a:gd name="T75" fmla="*/ 308 h 457"/>
                <a:gd name="T76" fmla="*/ 40 w 200"/>
                <a:gd name="T77" fmla="*/ 325 h 457"/>
                <a:gd name="T78" fmla="*/ 40 w 200"/>
                <a:gd name="T79" fmla="*/ 352 h 457"/>
                <a:gd name="T80" fmla="*/ 32 w 200"/>
                <a:gd name="T81" fmla="*/ 387 h 457"/>
                <a:gd name="T82" fmla="*/ 32 w 200"/>
                <a:gd name="T83" fmla="*/ 404 h 457"/>
                <a:gd name="T84" fmla="*/ 32 w 200"/>
                <a:gd name="T85" fmla="*/ 431 h 457"/>
                <a:gd name="T86" fmla="*/ 32 w 200"/>
                <a:gd name="T87" fmla="*/ 440 h 457"/>
                <a:gd name="T88" fmla="*/ 16 w 200"/>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0"/>
                <a:gd name="T136" fmla="*/ 0 h 457"/>
                <a:gd name="T137" fmla="*/ 200 w 200"/>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0" h="457">
                  <a:moveTo>
                    <a:pt x="0" y="457"/>
                  </a:moveTo>
                  <a:lnTo>
                    <a:pt x="0" y="440"/>
                  </a:lnTo>
                  <a:lnTo>
                    <a:pt x="0" y="431"/>
                  </a:lnTo>
                  <a:lnTo>
                    <a:pt x="0" y="422"/>
                  </a:lnTo>
                  <a:lnTo>
                    <a:pt x="0" y="404"/>
                  </a:lnTo>
                  <a:lnTo>
                    <a:pt x="0" y="396"/>
                  </a:lnTo>
                  <a:lnTo>
                    <a:pt x="0" y="387"/>
                  </a:lnTo>
                  <a:lnTo>
                    <a:pt x="0" y="360"/>
                  </a:lnTo>
                  <a:lnTo>
                    <a:pt x="0" y="352"/>
                  </a:lnTo>
                  <a:lnTo>
                    <a:pt x="8" y="325"/>
                  </a:lnTo>
                  <a:lnTo>
                    <a:pt x="8" y="317"/>
                  </a:lnTo>
                  <a:lnTo>
                    <a:pt x="8" y="290"/>
                  </a:lnTo>
                  <a:lnTo>
                    <a:pt x="8" y="281"/>
                  </a:lnTo>
                  <a:lnTo>
                    <a:pt x="8" y="273"/>
                  </a:lnTo>
                  <a:lnTo>
                    <a:pt x="16" y="273"/>
                  </a:lnTo>
                  <a:lnTo>
                    <a:pt x="16" y="246"/>
                  </a:lnTo>
                  <a:lnTo>
                    <a:pt x="16" y="237"/>
                  </a:lnTo>
                  <a:lnTo>
                    <a:pt x="32" y="237"/>
                  </a:lnTo>
                  <a:lnTo>
                    <a:pt x="32" y="229"/>
                  </a:lnTo>
                  <a:lnTo>
                    <a:pt x="32" y="211"/>
                  </a:lnTo>
                  <a:lnTo>
                    <a:pt x="40" y="202"/>
                  </a:lnTo>
                  <a:lnTo>
                    <a:pt x="40" y="193"/>
                  </a:lnTo>
                  <a:lnTo>
                    <a:pt x="40" y="176"/>
                  </a:lnTo>
                  <a:lnTo>
                    <a:pt x="48" y="167"/>
                  </a:lnTo>
                  <a:lnTo>
                    <a:pt x="48" y="158"/>
                  </a:lnTo>
                  <a:lnTo>
                    <a:pt x="64" y="158"/>
                  </a:lnTo>
                  <a:lnTo>
                    <a:pt x="64" y="141"/>
                  </a:lnTo>
                  <a:lnTo>
                    <a:pt x="72" y="132"/>
                  </a:lnTo>
                  <a:lnTo>
                    <a:pt x="72" y="123"/>
                  </a:lnTo>
                  <a:lnTo>
                    <a:pt x="80" y="123"/>
                  </a:lnTo>
                  <a:lnTo>
                    <a:pt x="80" y="97"/>
                  </a:lnTo>
                  <a:lnTo>
                    <a:pt x="88" y="88"/>
                  </a:lnTo>
                  <a:lnTo>
                    <a:pt x="104" y="79"/>
                  </a:lnTo>
                  <a:lnTo>
                    <a:pt x="112" y="62"/>
                  </a:lnTo>
                  <a:lnTo>
                    <a:pt x="120" y="53"/>
                  </a:lnTo>
                  <a:lnTo>
                    <a:pt x="136" y="44"/>
                  </a:lnTo>
                  <a:lnTo>
                    <a:pt x="144" y="44"/>
                  </a:lnTo>
                  <a:lnTo>
                    <a:pt x="152" y="26"/>
                  </a:lnTo>
                  <a:lnTo>
                    <a:pt x="168" y="18"/>
                  </a:lnTo>
                  <a:lnTo>
                    <a:pt x="176" y="18"/>
                  </a:lnTo>
                  <a:lnTo>
                    <a:pt x="184" y="9"/>
                  </a:lnTo>
                  <a:lnTo>
                    <a:pt x="184" y="0"/>
                  </a:lnTo>
                  <a:lnTo>
                    <a:pt x="200" y="9"/>
                  </a:lnTo>
                  <a:lnTo>
                    <a:pt x="184" y="9"/>
                  </a:lnTo>
                  <a:lnTo>
                    <a:pt x="176" y="18"/>
                  </a:lnTo>
                  <a:lnTo>
                    <a:pt x="176" y="26"/>
                  </a:lnTo>
                  <a:lnTo>
                    <a:pt x="168" y="44"/>
                  </a:lnTo>
                  <a:lnTo>
                    <a:pt x="152" y="53"/>
                  </a:lnTo>
                  <a:lnTo>
                    <a:pt x="152" y="62"/>
                  </a:lnTo>
                  <a:lnTo>
                    <a:pt x="144" y="79"/>
                  </a:lnTo>
                  <a:lnTo>
                    <a:pt x="136" y="88"/>
                  </a:lnTo>
                  <a:lnTo>
                    <a:pt x="120" y="97"/>
                  </a:lnTo>
                  <a:lnTo>
                    <a:pt x="120" y="123"/>
                  </a:lnTo>
                  <a:lnTo>
                    <a:pt x="112" y="132"/>
                  </a:lnTo>
                  <a:lnTo>
                    <a:pt x="112" y="141"/>
                  </a:lnTo>
                  <a:lnTo>
                    <a:pt x="112" y="158"/>
                  </a:lnTo>
                  <a:lnTo>
                    <a:pt x="104" y="158"/>
                  </a:lnTo>
                  <a:lnTo>
                    <a:pt x="88" y="167"/>
                  </a:lnTo>
                  <a:lnTo>
                    <a:pt x="88" y="176"/>
                  </a:lnTo>
                  <a:lnTo>
                    <a:pt x="80" y="193"/>
                  </a:lnTo>
                  <a:lnTo>
                    <a:pt x="80" y="202"/>
                  </a:lnTo>
                  <a:lnTo>
                    <a:pt x="72" y="211"/>
                  </a:lnTo>
                  <a:lnTo>
                    <a:pt x="72" y="229"/>
                  </a:lnTo>
                  <a:lnTo>
                    <a:pt x="64" y="237"/>
                  </a:lnTo>
                  <a:lnTo>
                    <a:pt x="64" y="246"/>
                  </a:lnTo>
                  <a:lnTo>
                    <a:pt x="64" y="255"/>
                  </a:lnTo>
                  <a:lnTo>
                    <a:pt x="48" y="273"/>
                  </a:lnTo>
                  <a:lnTo>
                    <a:pt x="48" y="281"/>
                  </a:lnTo>
                  <a:lnTo>
                    <a:pt x="48" y="290"/>
                  </a:lnTo>
                  <a:lnTo>
                    <a:pt x="48" y="308"/>
                  </a:lnTo>
                  <a:lnTo>
                    <a:pt x="40" y="317"/>
                  </a:lnTo>
                  <a:lnTo>
                    <a:pt x="40" y="325"/>
                  </a:lnTo>
                  <a:lnTo>
                    <a:pt x="40" y="343"/>
                  </a:lnTo>
                  <a:lnTo>
                    <a:pt x="40" y="352"/>
                  </a:lnTo>
                  <a:lnTo>
                    <a:pt x="32" y="360"/>
                  </a:lnTo>
                  <a:lnTo>
                    <a:pt x="32" y="387"/>
                  </a:lnTo>
                  <a:lnTo>
                    <a:pt x="32" y="396"/>
                  </a:lnTo>
                  <a:lnTo>
                    <a:pt x="32" y="404"/>
                  </a:lnTo>
                  <a:lnTo>
                    <a:pt x="32" y="422"/>
                  </a:lnTo>
                  <a:lnTo>
                    <a:pt x="32" y="431"/>
                  </a:lnTo>
                  <a:lnTo>
                    <a:pt x="32" y="440"/>
                  </a:lnTo>
                  <a:lnTo>
                    <a:pt x="16" y="440"/>
                  </a:lnTo>
                  <a:lnTo>
                    <a:pt x="32"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09" name="Freeform 1283"/>
            <p:cNvSpPr>
              <a:spLocks/>
            </p:cNvSpPr>
            <p:nvPr/>
          </p:nvSpPr>
          <p:spPr bwMode="auto">
            <a:xfrm>
              <a:off x="2859" y="2892"/>
              <a:ext cx="240" cy="325"/>
            </a:xfrm>
            <a:custGeom>
              <a:avLst/>
              <a:gdLst>
                <a:gd name="T0" fmla="*/ 0 w 240"/>
                <a:gd name="T1" fmla="*/ 325 h 325"/>
                <a:gd name="T2" fmla="*/ 0 w 240"/>
                <a:gd name="T3" fmla="*/ 308 h 325"/>
                <a:gd name="T4" fmla="*/ 0 w 240"/>
                <a:gd name="T5" fmla="*/ 308 h 325"/>
                <a:gd name="T6" fmla="*/ 0 w 240"/>
                <a:gd name="T7" fmla="*/ 299 h 325"/>
                <a:gd name="T8" fmla="*/ 0 w 240"/>
                <a:gd name="T9" fmla="*/ 290 h 325"/>
                <a:gd name="T10" fmla="*/ 0 w 240"/>
                <a:gd name="T11" fmla="*/ 272 h 325"/>
                <a:gd name="T12" fmla="*/ 0 w 240"/>
                <a:gd name="T13" fmla="*/ 255 h 325"/>
                <a:gd name="T14" fmla="*/ 0 w 240"/>
                <a:gd name="T15" fmla="*/ 237 h 325"/>
                <a:gd name="T16" fmla="*/ 16 w 240"/>
                <a:gd name="T17" fmla="*/ 220 h 325"/>
                <a:gd name="T18" fmla="*/ 16 w 240"/>
                <a:gd name="T19" fmla="*/ 211 h 325"/>
                <a:gd name="T20" fmla="*/ 24 w 240"/>
                <a:gd name="T21" fmla="*/ 185 h 325"/>
                <a:gd name="T22" fmla="*/ 24 w 240"/>
                <a:gd name="T23" fmla="*/ 176 h 325"/>
                <a:gd name="T24" fmla="*/ 32 w 240"/>
                <a:gd name="T25" fmla="*/ 149 h 325"/>
                <a:gd name="T26" fmla="*/ 48 w 240"/>
                <a:gd name="T27" fmla="*/ 141 h 325"/>
                <a:gd name="T28" fmla="*/ 48 w 240"/>
                <a:gd name="T29" fmla="*/ 123 h 325"/>
                <a:gd name="T30" fmla="*/ 56 w 240"/>
                <a:gd name="T31" fmla="*/ 123 h 325"/>
                <a:gd name="T32" fmla="*/ 64 w 240"/>
                <a:gd name="T33" fmla="*/ 105 h 325"/>
                <a:gd name="T34" fmla="*/ 72 w 240"/>
                <a:gd name="T35" fmla="*/ 97 h 325"/>
                <a:gd name="T36" fmla="*/ 96 w 240"/>
                <a:gd name="T37" fmla="*/ 79 h 325"/>
                <a:gd name="T38" fmla="*/ 104 w 240"/>
                <a:gd name="T39" fmla="*/ 70 h 325"/>
                <a:gd name="T40" fmla="*/ 128 w 240"/>
                <a:gd name="T41" fmla="*/ 61 h 325"/>
                <a:gd name="T42" fmla="*/ 152 w 240"/>
                <a:gd name="T43" fmla="*/ 44 h 325"/>
                <a:gd name="T44" fmla="*/ 160 w 240"/>
                <a:gd name="T45" fmla="*/ 35 h 325"/>
                <a:gd name="T46" fmla="*/ 184 w 240"/>
                <a:gd name="T47" fmla="*/ 35 h 325"/>
                <a:gd name="T48" fmla="*/ 192 w 240"/>
                <a:gd name="T49" fmla="*/ 26 h 325"/>
                <a:gd name="T50" fmla="*/ 216 w 240"/>
                <a:gd name="T51" fmla="*/ 9 h 325"/>
                <a:gd name="T52" fmla="*/ 224 w 240"/>
                <a:gd name="T53" fmla="*/ 9 h 325"/>
                <a:gd name="T54" fmla="*/ 232 w 240"/>
                <a:gd name="T55" fmla="*/ 9 h 325"/>
                <a:gd name="T56" fmla="*/ 232 w 240"/>
                <a:gd name="T57" fmla="*/ 9 h 325"/>
                <a:gd name="T58" fmla="*/ 232 w 240"/>
                <a:gd name="T59" fmla="*/ 0 h 325"/>
                <a:gd name="T60" fmla="*/ 240 w 240"/>
                <a:gd name="T61" fmla="*/ 9 h 325"/>
                <a:gd name="T62" fmla="*/ 232 w 240"/>
                <a:gd name="T63" fmla="*/ 9 h 325"/>
                <a:gd name="T64" fmla="*/ 232 w 240"/>
                <a:gd name="T65" fmla="*/ 9 h 325"/>
                <a:gd name="T66" fmla="*/ 224 w 240"/>
                <a:gd name="T67" fmla="*/ 9 h 325"/>
                <a:gd name="T68" fmla="*/ 216 w 240"/>
                <a:gd name="T69" fmla="*/ 26 h 325"/>
                <a:gd name="T70" fmla="*/ 200 w 240"/>
                <a:gd name="T71" fmla="*/ 26 h 325"/>
                <a:gd name="T72" fmla="*/ 192 w 240"/>
                <a:gd name="T73" fmla="*/ 35 h 325"/>
                <a:gd name="T74" fmla="*/ 184 w 240"/>
                <a:gd name="T75" fmla="*/ 44 h 325"/>
                <a:gd name="T76" fmla="*/ 168 w 240"/>
                <a:gd name="T77" fmla="*/ 44 h 325"/>
                <a:gd name="T78" fmla="*/ 152 w 240"/>
                <a:gd name="T79" fmla="*/ 61 h 325"/>
                <a:gd name="T80" fmla="*/ 136 w 240"/>
                <a:gd name="T81" fmla="*/ 70 h 325"/>
                <a:gd name="T82" fmla="*/ 120 w 240"/>
                <a:gd name="T83" fmla="*/ 79 h 325"/>
                <a:gd name="T84" fmla="*/ 104 w 240"/>
                <a:gd name="T85" fmla="*/ 97 h 325"/>
                <a:gd name="T86" fmla="*/ 96 w 240"/>
                <a:gd name="T87" fmla="*/ 105 h 325"/>
                <a:gd name="T88" fmla="*/ 88 w 240"/>
                <a:gd name="T89" fmla="*/ 114 h 325"/>
                <a:gd name="T90" fmla="*/ 88 w 240"/>
                <a:gd name="T91" fmla="*/ 123 h 325"/>
                <a:gd name="T92" fmla="*/ 72 w 240"/>
                <a:gd name="T93" fmla="*/ 141 h 325"/>
                <a:gd name="T94" fmla="*/ 64 w 240"/>
                <a:gd name="T95" fmla="*/ 149 h 325"/>
                <a:gd name="T96" fmla="*/ 56 w 240"/>
                <a:gd name="T97" fmla="*/ 176 h 325"/>
                <a:gd name="T98" fmla="*/ 56 w 240"/>
                <a:gd name="T99" fmla="*/ 185 h 325"/>
                <a:gd name="T100" fmla="*/ 48 w 240"/>
                <a:gd name="T101" fmla="*/ 211 h 325"/>
                <a:gd name="T102" fmla="*/ 32 w 240"/>
                <a:gd name="T103" fmla="*/ 228 h 325"/>
                <a:gd name="T104" fmla="*/ 32 w 240"/>
                <a:gd name="T105" fmla="*/ 237 h 325"/>
                <a:gd name="T106" fmla="*/ 32 w 240"/>
                <a:gd name="T107" fmla="*/ 264 h 325"/>
                <a:gd name="T108" fmla="*/ 24 w 240"/>
                <a:gd name="T109" fmla="*/ 272 h 325"/>
                <a:gd name="T110" fmla="*/ 24 w 240"/>
                <a:gd name="T111" fmla="*/ 290 h 325"/>
                <a:gd name="T112" fmla="*/ 24 w 240"/>
                <a:gd name="T113" fmla="*/ 299 h 325"/>
                <a:gd name="T114" fmla="*/ 24 w 240"/>
                <a:gd name="T115" fmla="*/ 308 h 325"/>
                <a:gd name="T116" fmla="*/ 24 w 240"/>
                <a:gd name="T117" fmla="*/ 308 h 325"/>
                <a:gd name="T118" fmla="*/ 16 w 240"/>
                <a:gd name="T119" fmla="*/ 308 h 325"/>
                <a:gd name="T120" fmla="*/ 24 w 240"/>
                <a:gd name="T121" fmla="*/ 325 h 325"/>
                <a:gd name="T122" fmla="*/ 0 w 240"/>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0"/>
                <a:gd name="T187" fmla="*/ 0 h 325"/>
                <a:gd name="T188" fmla="*/ 240 w 240"/>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0" h="325">
                  <a:moveTo>
                    <a:pt x="0" y="325"/>
                  </a:moveTo>
                  <a:lnTo>
                    <a:pt x="0" y="308"/>
                  </a:lnTo>
                  <a:lnTo>
                    <a:pt x="0" y="299"/>
                  </a:lnTo>
                  <a:lnTo>
                    <a:pt x="0" y="290"/>
                  </a:lnTo>
                  <a:lnTo>
                    <a:pt x="0" y="272"/>
                  </a:lnTo>
                  <a:lnTo>
                    <a:pt x="0" y="255"/>
                  </a:lnTo>
                  <a:lnTo>
                    <a:pt x="0" y="237"/>
                  </a:lnTo>
                  <a:lnTo>
                    <a:pt x="16" y="220"/>
                  </a:lnTo>
                  <a:lnTo>
                    <a:pt x="16" y="211"/>
                  </a:lnTo>
                  <a:lnTo>
                    <a:pt x="24" y="185"/>
                  </a:lnTo>
                  <a:lnTo>
                    <a:pt x="24" y="176"/>
                  </a:lnTo>
                  <a:lnTo>
                    <a:pt x="32" y="149"/>
                  </a:lnTo>
                  <a:lnTo>
                    <a:pt x="48" y="141"/>
                  </a:lnTo>
                  <a:lnTo>
                    <a:pt x="48" y="123"/>
                  </a:lnTo>
                  <a:lnTo>
                    <a:pt x="56" y="123"/>
                  </a:lnTo>
                  <a:lnTo>
                    <a:pt x="64" y="105"/>
                  </a:lnTo>
                  <a:lnTo>
                    <a:pt x="72" y="97"/>
                  </a:lnTo>
                  <a:lnTo>
                    <a:pt x="96" y="79"/>
                  </a:lnTo>
                  <a:lnTo>
                    <a:pt x="104" y="70"/>
                  </a:lnTo>
                  <a:lnTo>
                    <a:pt x="128" y="61"/>
                  </a:lnTo>
                  <a:lnTo>
                    <a:pt x="152" y="44"/>
                  </a:lnTo>
                  <a:lnTo>
                    <a:pt x="160" y="35"/>
                  </a:lnTo>
                  <a:lnTo>
                    <a:pt x="184" y="35"/>
                  </a:lnTo>
                  <a:lnTo>
                    <a:pt x="192" y="26"/>
                  </a:lnTo>
                  <a:lnTo>
                    <a:pt x="216" y="9"/>
                  </a:lnTo>
                  <a:lnTo>
                    <a:pt x="224" y="9"/>
                  </a:lnTo>
                  <a:lnTo>
                    <a:pt x="232" y="9"/>
                  </a:lnTo>
                  <a:lnTo>
                    <a:pt x="232" y="0"/>
                  </a:lnTo>
                  <a:lnTo>
                    <a:pt x="240" y="9"/>
                  </a:lnTo>
                  <a:lnTo>
                    <a:pt x="232" y="9"/>
                  </a:lnTo>
                  <a:lnTo>
                    <a:pt x="224" y="9"/>
                  </a:lnTo>
                  <a:lnTo>
                    <a:pt x="216" y="26"/>
                  </a:lnTo>
                  <a:lnTo>
                    <a:pt x="200" y="26"/>
                  </a:lnTo>
                  <a:lnTo>
                    <a:pt x="192" y="35"/>
                  </a:lnTo>
                  <a:lnTo>
                    <a:pt x="184" y="44"/>
                  </a:lnTo>
                  <a:lnTo>
                    <a:pt x="168" y="44"/>
                  </a:lnTo>
                  <a:lnTo>
                    <a:pt x="152" y="61"/>
                  </a:lnTo>
                  <a:lnTo>
                    <a:pt x="136" y="70"/>
                  </a:lnTo>
                  <a:lnTo>
                    <a:pt x="120" y="79"/>
                  </a:lnTo>
                  <a:lnTo>
                    <a:pt x="104" y="97"/>
                  </a:lnTo>
                  <a:lnTo>
                    <a:pt x="96" y="105"/>
                  </a:lnTo>
                  <a:lnTo>
                    <a:pt x="88" y="114"/>
                  </a:lnTo>
                  <a:lnTo>
                    <a:pt x="88" y="123"/>
                  </a:lnTo>
                  <a:lnTo>
                    <a:pt x="72" y="141"/>
                  </a:lnTo>
                  <a:lnTo>
                    <a:pt x="64" y="149"/>
                  </a:lnTo>
                  <a:lnTo>
                    <a:pt x="56" y="176"/>
                  </a:lnTo>
                  <a:lnTo>
                    <a:pt x="56" y="185"/>
                  </a:lnTo>
                  <a:lnTo>
                    <a:pt x="48" y="211"/>
                  </a:lnTo>
                  <a:lnTo>
                    <a:pt x="32" y="228"/>
                  </a:lnTo>
                  <a:lnTo>
                    <a:pt x="32" y="237"/>
                  </a:lnTo>
                  <a:lnTo>
                    <a:pt x="32" y="264"/>
                  </a:lnTo>
                  <a:lnTo>
                    <a:pt x="24" y="272"/>
                  </a:lnTo>
                  <a:lnTo>
                    <a:pt x="24" y="290"/>
                  </a:lnTo>
                  <a:lnTo>
                    <a:pt x="24" y="299"/>
                  </a:lnTo>
                  <a:lnTo>
                    <a:pt x="24" y="308"/>
                  </a:lnTo>
                  <a:lnTo>
                    <a:pt x="16" y="308"/>
                  </a:lnTo>
                  <a:lnTo>
                    <a:pt x="24" y="325"/>
                  </a:lnTo>
                  <a:lnTo>
                    <a:pt x="0"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910" name="Freeform 1284"/>
            <p:cNvSpPr>
              <a:spLocks/>
            </p:cNvSpPr>
            <p:nvPr/>
          </p:nvSpPr>
          <p:spPr bwMode="auto">
            <a:xfrm>
              <a:off x="2859" y="2892"/>
              <a:ext cx="240" cy="325"/>
            </a:xfrm>
            <a:custGeom>
              <a:avLst/>
              <a:gdLst>
                <a:gd name="T0" fmla="*/ 0 w 240"/>
                <a:gd name="T1" fmla="*/ 325 h 325"/>
                <a:gd name="T2" fmla="*/ 0 w 240"/>
                <a:gd name="T3" fmla="*/ 308 h 325"/>
                <a:gd name="T4" fmla="*/ 0 w 240"/>
                <a:gd name="T5" fmla="*/ 308 h 325"/>
                <a:gd name="T6" fmla="*/ 0 w 240"/>
                <a:gd name="T7" fmla="*/ 299 h 325"/>
                <a:gd name="T8" fmla="*/ 0 w 240"/>
                <a:gd name="T9" fmla="*/ 290 h 325"/>
                <a:gd name="T10" fmla="*/ 0 w 240"/>
                <a:gd name="T11" fmla="*/ 272 h 325"/>
                <a:gd name="T12" fmla="*/ 0 w 240"/>
                <a:gd name="T13" fmla="*/ 255 h 325"/>
                <a:gd name="T14" fmla="*/ 0 w 240"/>
                <a:gd name="T15" fmla="*/ 237 h 325"/>
                <a:gd name="T16" fmla="*/ 16 w 240"/>
                <a:gd name="T17" fmla="*/ 220 h 325"/>
                <a:gd name="T18" fmla="*/ 16 w 240"/>
                <a:gd name="T19" fmla="*/ 211 h 325"/>
                <a:gd name="T20" fmla="*/ 24 w 240"/>
                <a:gd name="T21" fmla="*/ 185 h 325"/>
                <a:gd name="T22" fmla="*/ 24 w 240"/>
                <a:gd name="T23" fmla="*/ 176 h 325"/>
                <a:gd name="T24" fmla="*/ 32 w 240"/>
                <a:gd name="T25" fmla="*/ 149 h 325"/>
                <a:gd name="T26" fmla="*/ 48 w 240"/>
                <a:gd name="T27" fmla="*/ 141 h 325"/>
                <a:gd name="T28" fmla="*/ 48 w 240"/>
                <a:gd name="T29" fmla="*/ 123 h 325"/>
                <a:gd name="T30" fmla="*/ 56 w 240"/>
                <a:gd name="T31" fmla="*/ 123 h 325"/>
                <a:gd name="T32" fmla="*/ 64 w 240"/>
                <a:gd name="T33" fmla="*/ 105 h 325"/>
                <a:gd name="T34" fmla="*/ 72 w 240"/>
                <a:gd name="T35" fmla="*/ 97 h 325"/>
                <a:gd name="T36" fmla="*/ 96 w 240"/>
                <a:gd name="T37" fmla="*/ 79 h 325"/>
                <a:gd name="T38" fmla="*/ 104 w 240"/>
                <a:gd name="T39" fmla="*/ 70 h 325"/>
                <a:gd name="T40" fmla="*/ 128 w 240"/>
                <a:gd name="T41" fmla="*/ 61 h 325"/>
                <a:gd name="T42" fmla="*/ 152 w 240"/>
                <a:gd name="T43" fmla="*/ 44 h 325"/>
                <a:gd name="T44" fmla="*/ 160 w 240"/>
                <a:gd name="T45" fmla="*/ 35 h 325"/>
                <a:gd name="T46" fmla="*/ 184 w 240"/>
                <a:gd name="T47" fmla="*/ 35 h 325"/>
                <a:gd name="T48" fmla="*/ 192 w 240"/>
                <a:gd name="T49" fmla="*/ 26 h 325"/>
                <a:gd name="T50" fmla="*/ 216 w 240"/>
                <a:gd name="T51" fmla="*/ 9 h 325"/>
                <a:gd name="T52" fmla="*/ 224 w 240"/>
                <a:gd name="T53" fmla="*/ 9 h 325"/>
                <a:gd name="T54" fmla="*/ 232 w 240"/>
                <a:gd name="T55" fmla="*/ 9 h 325"/>
                <a:gd name="T56" fmla="*/ 232 w 240"/>
                <a:gd name="T57" fmla="*/ 9 h 325"/>
                <a:gd name="T58" fmla="*/ 232 w 240"/>
                <a:gd name="T59" fmla="*/ 0 h 325"/>
                <a:gd name="T60" fmla="*/ 240 w 240"/>
                <a:gd name="T61" fmla="*/ 9 h 325"/>
                <a:gd name="T62" fmla="*/ 232 w 240"/>
                <a:gd name="T63" fmla="*/ 9 h 325"/>
                <a:gd name="T64" fmla="*/ 232 w 240"/>
                <a:gd name="T65" fmla="*/ 9 h 325"/>
                <a:gd name="T66" fmla="*/ 224 w 240"/>
                <a:gd name="T67" fmla="*/ 9 h 325"/>
                <a:gd name="T68" fmla="*/ 216 w 240"/>
                <a:gd name="T69" fmla="*/ 26 h 325"/>
                <a:gd name="T70" fmla="*/ 200 w 240"/>
                <a:gd name="T71" fmla="*/ 26 h 325"/>
                <a:gd name="T72" fmla="*/ 192 w 240"/>
                <a:gd name="T73" fmla="*/ 35 h 325"/>
                <a:gd name="T74" fmla="*/ 184 w 240"/>
                <a:gd name="T75" fmla="*/ 44 h 325"/>
                <a:gd name="T76" fmla="*/ 168 w 240"/>
                <a:gd name="T77" fmla="*/ 44 h 325"/>
                <a:gd name="T78" fmla="*/ 152 w 240"/>
                <a:gd name="T79" fmla="*/ 61 h 325"/>
                <a:gd name="T80" fmla="*/ 136 w 240"/>
                <a:gd name="T81" fmla="*/ 70 h 325"/>
                <a:gd name="T82" fmla="*/ 120 w 240"/>
                <a:gd name="T83" fmla="*/ 79 h 325"/>
                <a:gd name="T84" fmla="*/ 104 w 240"/>
                <a:gd name="T85" fmla="*/ 97 h 325"/>
                <a:gd name="T86" fmla="*/ 96 w 240"/>
                <a:gd name="T87" fmla="*/ 105 h 325"/>
                <a:gd name="T88" fmla="*/ 88 w 240"/>
                <a:gd name="T89" fmla="*/ 114 h 325"/>
                <a:gd name="T90" fmla="*/ 88 w 240"/>
                <a:gd name="T91" fmla="*/ 123 h 325"/>
                <a:gd name="T92" fmla="*/ 72 w 240"/>
                <a:gd name="T93" fmla="*/ 141 h 325"/>
                <a:gd name="T94" fmla="*/ 64 w 240"/>
                <a:gd name="T95" fmla="*/ 149 h 325"/>
                <a:gd name="T96" fmla="*/ 56 w 240"/>
                <a:gd name="T97" fmla="*/ 176 h 325"/>
                <a:gd name="T98" fmla="*/ 56 w 240"/>
                <a:gd name="T99" fmla="*/ 185 h 325"/>
                <a:gd name="T100" fmla="*/ 48 w 240"/>
                <a:gd name="T101" fmla="*/ 211 h 325"/>
                <a:gd name="T102" fmla="*/ 32 w 240"/>
                <a:gd name="T103" fmla="*/ 228 h 325"/>
                <a:gd name="T104" fmla="*/ 32 w 240"/>
                <a:gd name="T105" fmla="*/ 237 h 325"/>
                <a:gd name="T106" fmla="*/ 32 w 240"/>
                <a:gd name="T107" fmla="*/ 264 h 325"/>
                <a:gd name="T108" fmla="*/ 24 w 240"/>
                <a:gd name="T109" fmla="*/ 272 h 325"/>
                <a:gd name="T110" fmla="*/ 24 w 240"/>
                <a:gd name="T111" fmla="*/ 290 h 325"/>
                <a:gd name="T112" fmla="*/ 24 w 240"/>
                <a:gd name="T113" fmla="*/ 299 h 325"/>
                <a:gd name="T114" fmla="*/ 24 w 240"/>
                <a:gd name="T115" fmla="*/ 308 h 325"/>
                <a:gd name="T116" fmla="*/ 24 w 240"/>
                <a:gd name="T117" fmla="*/ 308 h 325"/>
                <a:gd name="T118" fmla="*/ 16 w 240"/>
                <a:gd name="T119" fmla="*/ 308 h 325"/>
                <a:gd name="T120" fmla="*/ 24 w 240"/>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0"/>
                <a:gd name="T184" fmla="*/ 0 h 325"/>
                <a:gd name="T185" fmla="*/ 240 w 240"/>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0" h="325">
                  <a:moveTo>
                    <a:pt x="0" y="325"/>
                  </a:moveTo>
                  <a:lnTo>
                    <a:pt x="0" y="308"/>
                  </a:lnTo>
                  <a:lnTo>
                    <a:pt x="0" y="299"/>
                  </a:lnTo>
                  <a:lnTo>
                    <a:pt x="0" y="290"/>
                  </a:lnTo>
                  <a:lnTo>
                    <a:pt x="0" y="272"/>
                  </a:lnTo>
                  <a:lnTo>
                    <a:pt x="0" y="255"/>
                  </a:lnTo>
                  <a:lnTo>
                    <a:pt x="0" y="237"/>
                  </a:lnTo>
                  <a:lnTo>
                    <a:pt x="16" y="220"/>
                  </a:lnTo>
                  <a:lnTo>
                    <a:pt x="16" y="211"/>
                  </a:lnTo>
                  <a:lnTo>
                    <a:pt x="24" y="185"/>
                  </a:lnTo>
                  <a:lnTo>
                    <a:pt x="24" y="176"/>
                  </a:lnTo>
                  <a:lnTo>
                    <a:pt x="32" y="149"/>
                  </a:lnTo>
                  <a:lnTo>
                    <a:pt x="48" y="141"/>
                  </a:lnTo>
                  <a:lnTo>
                    <a:pt x="48" y="123"/>
                  </a:lnTo>
                  <a:lnTo>
                    <a:pt x="56" y="123"/>
                  </a:lnTo>
                  <a:lnTo>
                    <a:pt x="64" y="105"/>
                  </a:lnTo>
                  <a:lnTo>
                    <a:pt x="72" y="97"/>
                  </a:lnTo>
                  <a:lnTo>
                    <a:pt x="96" y="79"/>
                  </a:lnTo>
                  <a:lnTo>
                    <a:pt x="104" y="70"/>
                  </a:lnTo>
                  <a:lnTo>
                    <a:pt x="128" y="61"/>
                  </a:lnTo>
                  <a:lnTo>
                    <a:pt x="152" y="44"/>
                  </a:lnTo>
                  <a:lnTo>
                    <a:pt x="160" y="35"/>
                  </a:lnTo>
                  <a:lnTo>
                    <a:pt x="184" y="35"/>
                  </a:lnTo>
                  <a:lnTo>
                    <a:pt x="192" y="26"/>
                  </a:lnTo>
                  <a:lnTo>
                    <a:pt x="216" y="9"/>
                  </a:lnTo>
                  <a:lnTo>
                    <a:pt x="224" y="9"/>
                  </a:lnTo>
                  <a:lnTo>
                    <a:pt x="232" y="9"/>
                  </a:lnTo>
                  <a:lnTo>
                    <a:pt x="232" y="0"/>
                  </a:lnTo>
                  <a:lnTo>
                    <a:pt x="240" y="9"/>
                  </a:lnTo>
                  <a:lnTo>
                    <a:pt x="232" y="9"/>
                  </a:lnTo>
                  <a:lnTo>
                    <a:pt x="224" y="9"/>
                  </a:lnTo>
                  <a:lnTo>
                    <a:pt x="216" y="26"/>
                  </a:lnTo>
                  <a:lnTo>
                    <a:pt x="200" y="26"/>
                  </a:lnTo>
                  <a:lnTo>
                    <a:pt x="192" y="35"/>
                  </a:lnTo>
                  <a:lnTo>
                    <a:pt x="184" y="44"/>
                  </a:lnTo>
                  <a:lnTo>
                    <a:pt x="168" y="44"/>
                  </a:lnTo>
                  <a:lnTo>
                    <a:pt x="152" y="61"/>
                  </a:lnTo>
                  <a:lnTo>
                    <a:pt x="136" y="70"/>
                  </a:lnTo>
                  <a:lnTo>
                    <a:pt x="120" y="79"/>
                  </a:lnTo>
                  <a:lnTo>
                    <a:pt x="104" y="97"/>
                  </a:lnTo>
                  <a:lnTo>
                    <a:pt x="96" y="105"/>
                  </a:lnTo>
                  <a:lnTo>
                    <a:pt x="88" y="114"/>
                  </a:lnTo>
                  <a:lnTo>
                    <a:pt x="88" y="123"/>
                  </a:lnTo>
                  <a:lnTo>
                    <a:pt x="72" y="141"/>
                  </a:lnTo>
                  <a:lnTo>
                    <a:pt x="64" y="149"/>
                  </a:lnTo>
                  <a:lnTo>
                    <a:pt x="56" y="176"/>
                  </a:lnTo>
                  <a:lnTo>
                    <a:pt x="56" y="185"/>
                  </a:lnTo>
                  <a:lnTo>
                    <a:pt x="48" y="211"/>
                  </a:lnTo>
                  <a:lnTo>
                    <a:pt x="32" y="228"/>
                  </a:lnTo>
                  <a:lnTo>
                    <a:pt x="32" y="237"/>
                  </a:lnTo>
                  <a:lnTo>
                    <a:pt x="32" y="264"/>
                  </a:lnTo>
                  <a:lnTo>
                    <a:pt x="24" y="272"/>
                  </a:lnTo>
                  <a:lnTo>
                    <a:pt x="24" y="290"/>
                  </a:lnTo>
                  <a:lnTo>
                    <a:pt x="24" y="299"/>
                  </a:lnTo>
                  <a:lnTo>
                    <a:pt x="24" y="308"/>
                  </a:lnTo>
                  <a:lnTo>
                    <a:pt x="16" y="308"/>
                  </a:lnTo>
                  <a:lnTo>
                    <a:pt x="24"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4493" name="Group 1285"/>
          <p:cNvGrpSpPr>
            <a:grpSpLocks/>
          </p:cNvGrpSpPr>
          <p:nvPr/>
        </p:nvGrpSpPr>
        <p:grpSpPr bwMode="auto">
          <a:xfrm>
            <a:off x="5995988" y="3054350"/>
            <a:ext cx="774700" cy="614363"/>
            <a:chOff x="1692" y="3226"/>
            <a:chExt cx="488" cy="387"/>
          </a:xfrm>
        </p:grpSpPr>
        <p:sp>
          <p:nvSpPr>
            <p:cNvPr id="104852" name="Freeform 1286"/>
            <p:cNvSpPr>
              <a:spLocks/>
            </p:cNvSpPr>
            <p:nvPr/>
          </p:nvSpPr>
          <p:spPr bwMode="auto">
            <a:xfrm>
              <a:off x="1996" y="3226"/>
              <a:ext cx="40" cy="53"/>
            </a:xfrm>
            <a:custGeom>
              <a:avLst/>
              <a:gdLst>
                <a:gd name="T0" fmla="*/ 0 w 40"/>
                <a:gd name="T1" fmla="*/ 0 h 53"/>
                <a:gd name="T2" fmla="*/ 0 w 40"/>
                <a:gd name="T3" fmla="*/ 9 h 53"/>
                <a:gd name="T4" fmla="*/ 0 w 40"/>
                <a:gd name="T5" fmla="*/ 18 h 53"/>
                <a:gd name="T6" fmla="*/ 8 w 40"/>
                <a:gd name="T7" fmla="*/ 18 h 53"/>
                <a:gd name="T8" fmla="*/ 24 w 40"/>
                <a:gd name="T9" fmla="*/ 18 h 53"/>
                <a:gd name="T10" fmla="*/ 24 w 40"/>
                <a:gd name="T11" fmla="*/ 35 h 53"/>
                <a:gd name="T12" fmla="*/ 32 w 40"/>
                <a:gd name="T13" fmla="*/ 35 h 53"/>
                <a:gd name="T14" fmla="*/ 32 w 40"/>
                <a:gd name="T15" fmla="*/ 44 h 53"/>
                <a:gd name="T16" fmla="*/ 40 w 40"/>
                <a:gd name="T17" fmla="*/ 44 h 53"/>
                <a:gd name="T18" fmla="*/ 4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0" y="0"/>
                  </a:moveTo>
                  <a:lnTo>
                    <a:pt x="0" y="9"/>
                  </a:lnTo>
                  <a:lnTo>
                    <a:pt x="0" y="18"/>
                  </a:lnTo>
                  <a:lnTo>
                    <a:pt x="8" y="18"/>
                  </a:lnTo>
                  <a:lnTo>
                    <a:pt x="24" y="18"/>
                  </a:lnTo>
                  <a:lnTo>
                    <a:pt x="24" y="35"/>
                  </a:lnTo>
                  <a:lnTo>
                    <a:pt x="32" y="35"/>
                  </a:lnTo>
                  <a:lnTo>
                    <a:pt x="32" y="44"/>
                  </a:lnTo>
                  <a:lnTo>
                    <a:pt x="40" y="44"/>
                  </a:lnTo>
                  <a:lnTo>
                    <a:pt x="4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53" name="Freeform 1287"/>
            <p:cNvSpPr>
              <a:spLocks/>
            </p:cNvSpPr>
            <p:nvPr/>
          </p:nvSpPr>
          <p:spPr bwMode="auto">
            <a:xfrm>
              <a:off x="1940" y="3226"/>
              <a:ext cx="56" cy="97"/>
            </a:xfrm>
            <a:custGeom>
              <a:avLst/>
              <a:gdLst>
                <a:gd name="T0" fmla="*/ 56 w 56"/>
                <a:gd name="T1" fmla="*/ 0 h 97"/>
                <a:gd name="T2" fmla="*/ 56 w 56"/>
                <a:gd name="T3" fmla="*/ 9 h 97"/>
                <a:gd name="T4" fmla="*/ 56 w 56"/>
                <a:gd name="T5" fmla="*/ 18 h 97"/>
                <a:gd name="T6" fmla="*/ 48 w 56"/>
                <a:gd name="T7" fmla="*/ 35 h 97"/>
                <a:gd name="T8" fmla="*/ 32 w 56"/>
                <a:gd name="T9" fmla="*/ 44 h 97"/>
                <a:gd name="T10" fmla="*/ 24 w 56"/>
                <a:gd name="T11" fmla="*/ 53 h 97"/>
                <a:gd name="T12" fmla="*/ 16 w 56"/>
                <a:gd name="T13" fmla="*/ 62 h 97"/>
                <a:gd name="T14" fmla="*/ 0 w 56"/>
                <a:gd name="T15" fmla="*/ 79 h 97"/>
                <a:gd name="T16" fmla="*/ 0 w 56"/>
                <a:gd name="T17" fmla="*/ 88 h 97"/>
                <a:gd name="T18" fmla="*/ 0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56" y="0"/>
                  </a:moveTo>
                  <a:lnTo>
                    <a:pt x="56" y="9"/>
                  </a:lnTo>
                  <a:lnTo>
                    <a:pt x="56" y="18"/>
                  </a:lnTo>
                  <a:lnTo>
                    <a:pt x="48" y="35"/>
                  </a:lnTo>
                  <a:lnTo>
                    <a:pt x="32" y="44"/>
                  </a:lnTo>
                  <a:lnTo>
                    <a:pt x="24" y="53"/>
                  </a:lnTo>
                  <a:lnTo>
                    <a:pt x="16" y="62"/>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54" name="Freeform 1288"/>
            <p:cNvSpPr>
              <a:spLocks/>
            </p:cNvSpPr>
            <p:nvPr/>
          </p:nvSpPr>
          <p:spPr bwMode="auto">
            <a:xfrm>
              <a:off x="1884" y="3226"/>
              <a:ext cx="80" cy="97"/>
            </a:xfrm>
            <a:custGeom>
              <a:avLst/>
              <a:gdLst>
                <a:gd name="T0" fmla="*/ 80 w 80"/>
                <a:gd name="T1" fmla="*/ 0 h 97"/>
                <a:gd name="T2" fmla="*/ 72 w 80"/>
                <a:gd name="T3" fmla="*/ 35 h 97"/>
                <a:gd name="T4" fmla="*/ 56 w 80"/>
                <a:gd name="T5" fmla="*/ 35 h 97"/>
                <a:gd name="T6" fmla="*/ 56 w 80"/>
                <a:gd name="T7" fmla="*/ 44 h 97"/>
                <a:gd name="T8" fmla="*/ 48 w 80"/>
                <a:gd name="T9" fmla="*/ 44 h 97"/>
                <a:gd name="T10" fmla="*/ 40 w 80"/>
                <a:gd name="T11" fmla="*/ 44 h 97"/>
                <a:gd name="T12" fmla="*/ 32 w 80"/>
                <a:gd name="T13" fmla="*/ 53 h 97"/>
                <a:gd name="T14" fmla="*/ 16 w 80"/>
                <a:gd name="T15" fmla="*/ 53 h 97"/>
                <a:gd name="T16" fmla="*/ 16 w 80"/>
                <a:gd name="T17" fmla="*/ 62 h 97"/>
                <a:gd name="T18" fmla="*/ 8 w 80"/>
                <a:gd name="T19" fmla="*/ 62 h 97"/>
                <a:gd name="T20" fmla="*/ 8 w 80"/>
                <a:gd name="T21" fmla="*/ 79 h 97"/>
                <a:gd name="T22" fmla="*/ 0 w 80"/>
                <a:gd name="T23" fmla="*/ 79 h 97"/>
                <a:gd name="T24" fmla="*/ 0 w 80"/>
                <a:gd name="T25" fmla="*/ 88 h 97"/>
                <a:gd name="T26" fmla="*/ 0 w 80"/>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
                <a:gd name="T43" fmla="*/ 0 h 97"/>
                <a:gd name="T44" fmla="*/ 80 w 80"/>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 h="97">
                  <a:moveTo>
                    <a:pt x="80" y="0"/>
                  </a:moveTo>
                  <a:lnTo>
                    <a:pt x="72" y="35"/>
                  </a:lnTo>
                  <a:lnTo>
                    <a:pt x="56" y="35"/>
                  </a:lnTo>
                  <a:lnTo>
                    <a:pt x="56" y="44"/>
                  </a:lnTo>
                  <a:lnTo>
                    <a:pt x="48" y="44"/>
                  </a:lnTo>
                  <a:lnTo>
                    <a:pt x="40" y="44"/>
                  </a:lnTo>
                  <a:lnTo>
                    <a:pt x="32" y="53"/>
                  </a:lnTo>
                  <a:lnTo>
                    <a:pt x="16" y="53"/>
                  </a:lnTo>
                  <a:lnTo>
                    <a:pt x="16" y="62"/>
                  </a:lnTo>
                  <a:lnTo>
                    <a:pt x="8" y="62"/>
                  </a:lnTo>
                  <a:lnTo>
                    <a:pt x="8" y="79"/>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55" name="Freeform 1289"/>
            <p:cNvSpPr>
              <a:spLocks/>
            </p:cNvSpPr>
            <p:nvPr/>
          </p:nvSpPr>
          <p:spPr bwMode="auto">
            <a:xfrm>
              <a:off x="1972" y="3270"/>
              <a:ext cx="56" cy="114"/>
            </a:xfrm>
            <a:custGeom>
              <a:avLst/>
              <a:gdLst>
                <a:gd name="T0" fmla="*/ 0 w 56"/>
                <a:gd name="T1" fmla="*/ 0 h 114"/>
                <a:gd name="T2" fmla="*/ 0 w 56"/>
                <a:gd name="T3" fmla="*/ 9 h 114"/>
                <a:gd name="T4" fmla="*/ 0 w 56"/>
                <a:gd name="T5" fmla="*/ 18 h 114"/>
                <a:gd name="T6" fmla="*/ 0 w 56"/>
                <a:gd name="T7" fmla="*/ 35 h 114"/>
                <a:gd name="T8" fmla="*/ 16 w 56"/>
                <a:gd name="T9" fmla="*/ 44 h 114"/>
                <a:gd name="T10" fmla="*/ 24 w 56"/>
                <a:gd name="T11" fmla="*/ 53 h 114"/>
                <a:gd name="T12" fmla="*/ 48 w 56"/>
                <a:gd name="T13" fmla="*/ 70 h 114"/>
                <a:gd name="T14" fmla="*/ 48 w 56"/>
                <a:gd name="T15" fmla="*/ 79 h 114"/>
                <a:gd name="T16" fmla="*/ 48 w 56"/>
                <a:gd name="T17" fmla="*/ 88 h 114"/>
                <a:gd name="T18" fmla="*/ 56 w 56"/>
                <a:gd name="T19" fmla="*/ 88 h 114"/>
                <a:gd name="T20" fmla="*/ 56 w 56"/>
                <a:gd name="T21" fmla="*/ 105 h 114"/>
                <a:gd name="T22" fmla="*/ 56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0" y="0"/>
                  </a:moveTo>
                  <a:lnTo>
                    <a:pt x="0" y="9"/>
                  </a:lnTo>
                  <a:lnTo>
                    <a:pt x="0" y="18"/>
                  </a:lnTo>
                  <a:lnTo>
                    <a:pt x="0" y="35"/>
                  </a:lnTo>
                  <a:lnTo>
                    <a:pt x="16" y="44"/>
                  </a:lnTo>
                  <a:lnTo>
                    <a:pt x="24" y="53"/>
                  </a:lnTo>
                  <a:lnTo>
                    <a:pt x="48" y="70"/>
                  </a:lnTo>
                  <a:lnTo>
                    <a:pt x="48" y="79"/>
                  </a:lnTo>
                  <a:lnTo>
                    <a:pt x="48" y="88"/>
                  </a:lnTo>
                  <a:lnTo>
                    <a:pt x="56" y="88"/>
                  </a:lnTo>
                  <a:lnTo>
                    <a:pt x="56" y="105"/>
                  </a:lnTo>
                  <a:lnTo>
                    <a:pt x="5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56" name="Freeform 1290"/>
            <p:cNvSpPr>
              <a:spLocks/>
            </p:cNvSpPr>
            <p:nvPr/>
          </p:nvSpPr>
          <p:spPr bwMode="auto">
            <a:xfrm>
              <a:off x="1900" y="3226"/>
              <a:ext cx="72" cy="158"/>
            </a:xfrm>
            <a:custGeom>
              <a:avLst/>
              <a:gdLst>
                <a:gd name="T0" fmla="*/ 72 w 72"/>
                <a:gd name="T1" fmla="*/ 0 h 158"/>
                <a:gd name="T2" fmla="*/ 64 w 72"/>
                <a:gd name="T3" fmla="*/ 44 h 158"/>
                <a:gd name="T4" fmla="*/ 64 w 72"/>
                <a:gd name="T5" fmla="*/ 53 h 158"/>
                <a:gd name="T6" fmla="*/ 56 w 72"/>
                <a:gd name="T7" fmla="*/ 53 h 158"/>
                <a:gd name="T8" fmla="*/ 56 w 72"/>
                <a:gd name="T9" fmla="*/ 62 h 158"/>
                <a:gd name="T10" fmla="*/ 40 w 72"/>
                <a:gd name="T11" fmla="*/ 79 h 158"/>
                <a:gd name="T12" fmla="*/ 32 w 72"/>
                <a:gd name="T13" fmla="*/ 79 h 158"/>
                <a:gd name="T14" fmla="*/ 32 w 72"/>
                <a:gd name="T15" fmla="*/ 88 h 158"/>
                <a:gd name="T16" fmla="*/ 24 w 72"/>
                <a:gd name="T17" fmla="*/ 88 h 158"/>
                <a:gd name="T18" fmla="*/ 24 w 72"/>
                <a:gd name="T19" fmla="*/ 97 h 158"/>
                <a:gd name="T20" fmla="*/ 24 w 72"/>
                <a:gd name="T21" fmla="*/ 114 h 158"/>
                <a:gd name="T22" fmla="*/ 16 w 72"/>
                <a:gd name="T23" fmla="*/ 114 h 158"/>
                <a:gd name="T24" fmla="*/ 16 w 72"/>
                <a:gd name="T25" fmla="*/ 123 h 158"/>
                <a:gd name="T26" fmla="*/ 0 w 72"/>
                <a:gd name="T27" fmla="*/ 132 h 158"/>
                <a:gd name="T28" fmla="*/ 0 w 72"/>
                <a:gd name="T29" fmla="*/ 149 h 158"/>
                <a:gd name="T30" fmla="*/ 16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72" y="0"/>
                  </a:moveTo>
                  <a:lnTo>
                    <a:pt x="64" y="44"/>
                  </a:lnTo>
                  <a:lnTo>
                    <a:pt x="64" y="53"/>
                  </a:lnTo>
                  <a:lnTo>
                    <a:pt x="56" y="53"/>
                  </a:lnTo>
                  <a:lnTo>
                    <a:pt x="56" y="62"/>
                  </a:lnTo>
                  <a:lnTo>
                    <a:pt x="40" y="79"/>
                  </a:lnTo>
                  <a:lnTo>
                    <a:pt x="32" y="79"/>
                  </a:lnTo>
                  <a:lnTo>
                    <a:pt x="32" y="88"/>
                  </a:lnTo>
                  <a:lnTo>
                    <a:pt x="24" y="88"/>
                  </a:lnTo>
                  <a:lnTo>
                    <a:pt x="24" y="97"/>
                  </a:lnTo>
                  <a:lnTo>
                    <a:pt x="24" y="114"/>
                  </a:lnTo>
                  <a:lnTo>
                    <a:pt x="16" y="114"/>
                  </a:lnTo>
                  <a:lnTo>
                    <a:pt x="16" y="123"/>
                  </a:lnTo>
                  <a:lnTo>
                    <a:pt x="0" y="132"/>
                  </a:lnTo>
                  <a:lnTo>
                    <a:pt x="0" y="149"/>
                  </a:lnTo>
                  <a:lnTo>
                    <a:pt x="16"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57" name="Freeform 1291"/>
            <p:cNvSpPr>
              <a:spLocks/>
            </p:cNvSpPr>
            <p:nvPr/>
          </p:nvSpPr>
          <p:spPr bwMode="auto">
            <a:xfrm>
              <a:off x="1972" y="3226"/>
              <a:ext cx="96" cy="114"/>
            </a:xfrm>
            <a:custGeom>
              <a:avLst/>
              <a:gdLst>
                <a:gd name="T0" fmla="*/ 0 w 96"/>
                <a:gd name="T1" fmla="*/ 0 h 114"/>
                <a:gd name="T2" fmla="*/ 24 w 96"/>
                <a:gd name="T3" fmla="*/ 35 h 114"/>
                <a:gd name="T4" fmla="*/ 32 w 96"/>
                <a:gd name="T5" fmla="*/ 44 h 114"/>
                <a:gd name="T6" fmla="*/ 48 w 96"/>
                <a:gd name="T7" fmla="*/ 44 h 114"/>
                <a:gd name="T8" fmla="*/ 56 w 96"/>
                <a:gd name="T9" fmla="*/ 44 h 114"/>
                <a:gd name="T10" fmla="*/ 64 w 96"/>
                <a:gd name="T11" fmla="*/ 44 h 114"/>
                <a:gd name="T12" fmla="*/ 64 w 96"/>
                <a:gd name="T13" fmla="*/ 53 h 114"/>
                <a:gd name="T14" fmla="*/ 80 w 96"/>
                <a:gd name="T15" fmla="*/ 53 h 114"/>
                <a:gd name="T16" fmla="*/ 88 w 96"/>
                <a:gd name="T17" fmla="*/ 62 h 114"/>
                <a:gd name="T18" fmla="*/ 96 w 96"/>
                <a:gd name="T19" fmla="*/ 79 h 114"/>
                <a:gd name="T20" fmla="*/ 96 w 96"/>
                <a:gd name="T21" fmla="*/ 88 h 114"/>
                <a:gd name="T22" fmla="*/ 96 w 96"/>
                <a:gd name="T23" fmla="*/ 97 h 114"/>
                <a:gd name="T24" fmla="*/ 96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0" y="0"/>
                  </a:moveTo>
                  <a:lnTo>
                    <a:pt x="24" y="35"/>
                  </a:lnTo>
                  <a:lnTo>
                    <a:pt x="32" y="44"/>
                  </a:lnTo>
                  <a:lnTo>
                    <a:pt x="48" y="44"/>
                  </a:lnTo>
                  <a:lnTo>
                    <a:pt x="56" y="44"/>
                  </a:lnTo>
                  <a:lnTo>
                    <a:pt x="64" y="44"/>
                  </a:lnTo>
                  <a:lnTo>
                    <a:pt x="64" y="53"/>
                  </a:lnTo>
                  <a:lnTo>
                    <a:pt x="80" y="53"/>
                  </a:lnTo>
                  <a:lnTo>
                    <a:pt x="88" y="62"/>
                  </a:lnTo>
                  <a:lnTo>
                    <a:pt x="96" y="79"/>
                  </a:lnTo>
                  <a:lnTo>
                    <a:pt x="96" y="88"/>
                  </a:lnTo>
                  <a:lnTo>
                    <a:pt x="96" y="97"/>
                  </a:lnTo>
                  <a:lnTo>
                    <a:pt x="9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58" name="Freeform 1292"/>
            <p:cNvSpPr>
              <a:spLocks/>
            </p:cNvSpPr>
            <p:nvPr/>
          </p:nvSpPr>
          <p:spPr bwMode="auto">
            <a:xfrm>
              <a:off x="1988" y="3270"/>
              <a:ext cx="40" cy="132"/>
            </a:xfrm>
            <a:custGeom>
              <a:avLst/>
              <a:gdLst>
                <a:gd name="T0" fmla="*/ 40 w 40"/>
                <a:gd name="T1" fmla="*/ 0 h 132"/>
                <a:gd name="T2" fmla="*/ 40 w 40"/>
                <a:gd name="T3" fmla="*/ 9 h 132"/>
                <a:gd name="T4" fmla="*/ 40 w 40"/>
                <a:gd name="T5" fmla="*/ 18 h 132"/>
                <a:gd name="T6" fmla="*/ 40 w 40"/>
                <a:gd name="T7" fmla="*/ 35 h 132"/>
                <a:gd name="T8" fmla="*/ 40 w 40"/>
                <a:gd name="T9" fmla="*/ 44 h 132"/>
                <a:gd name="T10" fmla="*/ 32 w 40"/>
                <a:gd name="T11" fmla="*/ 53 h 132"/>
                <a:gd name="T12" fmla="*/ 16 w 40"/>
                <a:gd name="T13" fmla="*/ 70 h 132"/>
                <a:gd name="T14" fmla="*/ 16 w 40"/>
                <a:gd name="T15" fmla="*/ 79 h 132"/>
                <a:gd name="T16" fmla="*/ 8 w 40"/>
                <a:gd name="T17" fmla="*/ 88 h 132"/>
                <a:gd name="T18" fmla="*/ 8 w 40"/>
                <a:gd name="T19" fmla="*/ 105 h 132"/>
                <a:gd name="T20" fmla="*/ 0 w 40"/>
                <a:gd name="T21" fmla="*/ 105 h 132"/>
                <a:gd name="T22" fmla="*/ 0 w 40"/>
                <a:gd name="T23" fmla="*/ 114 h 132"/>
                <a:gd name="T24" fmla="*/ 0 w 40"/>
                <a:gd name="T25" fmla="*/ 123 h 132"/>
                <a:gd name="T26" fmla="*/ 0 w 40"/>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132"/>
                <a:gd name="T44" fmla="*/ 40 w 40"/>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132">
                  <a:moveTo>
                    <a:pt x="40" y="0"/>
                  </a:moveTo>
                  <a:lnTo>
                    <a:pt x="40" y="9"/>
                  </a:lnTo>
                  <a:lnTo>
                    <a:pt x="40" y="18"/>
                  </a:lnTo>
                  <a:lnTo>
                    <a:pt x="40" y="35"/>
                  </a:lnTo>
                  <a:lnTo>
                    <a:pt x="40" y="44"/>
                  </a:lnTo>
                  <a:lnTo>
                    <a:pt x="32" y="53"/>
                  </a:lnTo>
                  <a:lnTo>
                    <a:pt x="16" y="70"/>
                  </a:lnTo>
                  <a:lnTo>
                    <a:pt x="16" y="79"/>
                  </a:lnTo>
                  <a:lnTo>
                    <a:pt x="8" y="88"/>
                  </a:lnTo>
                  <a:lnTo>
                    <a:pt x="8" y="105"/>
                  </a:lnTo>
                  <a:lnTo>
                    <a:pt x="0" y="105"/>
                  </a:lnTo>
                  <a:lnTo>
                    <a:pt x="0" y="114"/>
                  </a:lnTo>
                  <a:lnTo>
                    <a:pt x="0" y="123"/>
                  </a:lnTo>
                  <a:lnTo>
                    <a:pt x="0"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59" name="Freeform 1293"/>
            <p:cNvSpPr>
              <a:spLocks/>
            </p:cNvSpPr>
            <p:nvPr/>
          </p:nvSpPr>
          <p:spPr bwMode="auto">
            <a:xfrm>
              <a:off x="1948" y="3305"/>
              <a:ext cx="40" cy="88"/>
            </a:xfrm>
            <a:custGeom>
              <a:avLst/>
              <a:gdLst>
                <a:gd name="T0" fmla="*/ 0 w 40"/>
                <a:gd name="T1" fmla="*/ 0 h 88"/>
                <a:gd name="T2" fmla="*/ 0 w 40"/>
                <a:gd name="T3" fmla="*/ 26 h 88"/>
                <a:gd name="T4" fmla="*/ 8 w 40"/>
                <a:gd name="T5" fmla="*/ 35 h 88"/>
                <a:gd name="T6" fmla="*/ 16 w 40"/>
                <a:gd name="T7" fmla="*/ 44 h 88"/>
                <a:gd name="T8" fmla="*/ 32 w 40"/>
                <a:gd name="T9" fmla="*/ 44 h 88"/>
                <a:gd name="T10" fmla="*/ 32 w 40"/>
                <a:gd name="T11" fmla="*/ 62 h 88"/>
                <a:gd name="T12" fmla="*/ 40 w 40"/>
                <a:gd name="T13" fmla="*/ 62 h 88"/>
                <a:gd name="T14" fmla="*/ 40 w 40"/>
                <a:gd name="T15" fmla="*/ 70 h 88"/>
                <a:gd name="T16" fmla="*/ 40 w 40"/>
                <a:gd name="T17" fmla="*/ 79 h 88"/>
                <a:gd name="T18" fmla="*/ 4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0" y="0"/>
                  </a:moveTo>
                  <a:lnTo>
                    <a:pt x="0" y="26"/>
                  </a:lnTo>
                  <a:lnTo>
                    <a:pt x="8" y="35"/>
                  </a:lnTo>
                  <a:lnTo>
                    <a:pt x="16" y="44"/>
                  </a:lnTo>
                  <a:lnTo>
                    <a:pt x="32" y="44"/>
                  </a:lnTo>
                  <a:lnTo>
                    <a:pt x="32" y="62"/>
                  </a:lnTo>
                  <a:lnTo>
                    <a:pt x="40" y="62"/>
                  </a:lnTo>
                  <a:lnTo>
                    <a:pt x="40" y="70"/>
                  </a:lnTo>
                  <a:lnTo>
                    <a:pt x="40" y="79"/>
                  </a:lnTo>
                  <a:lnTo>
                    <a:pt x="4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60" name="Freeform 1294"/>
            <p:cNvSpPr>
              <a:spLocks/>
            </p:cNvSpPr>
            <p:nvPr/>
          </p:nvSpPr>
          <p:spPr bwMode="auto">
            <a:xfrm>
              <a:off x="1900" y="3279"/>
              <a:ext cx="64" cy="140"/>
            </a:xfrm>
            <a:custGeom>
              <a:avLst/>
              <a:gdLst>
                <a:gd name="T0" fmla="*/ 0 w 64"/>
                <a:gd name="T1" fmla="*/ 0 h 140"/>
                <a:gd name="T2" fmla="*/ 16 w 64"/>
                <a:gd name="T3" fmla="*/ 61 h 140"/>
                <a:gd name="T4" fmla="*/ 24 w 64"/>
                <a:gd name="T5" fmla="*/ 70 h 140"/>
                <a:gd name="T6" fmla="*/ 32 w 64"/>
                <a:gd name="T7" fmla="*/ 79 h 140"/>
                <a:gd name="T8" fmla="*/ 32 w 64"/>
                <a:gd name="T9" fmla="*/ 105 h 140"/>
                <a:gd name="T10" fmla="*/ 40 w 64"/>
                <a:gd name="T11" fmla="*/ 114 h 140"/>
                <a:gd name="T12" fmla="*/ 40 w 64"/>
                <a:gd name="T13" fmla="*/ 123 h 140"/>
                <a:gd name="T14" fmla="*/ 56 w 64"/>
                <a:gd name="T15" fmla="*/ 123 h 140"/>
                <a:gd name="T16" fmla="*/ 64 w 64"/>
                <a:gd name="T17" fmla="*/ 123 h 140"/>
                <a:gd name="T18" fmla="*/ 64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0" y="0"/>
                  </a:moveTo>
                  <a:lnTo>
                    <a:pt x="16" y="61"/>
                  </a:lnTo>
                  <a:lnTo>
                    <a:pt x="24" y="70"/>
                  </a:lnTo>
                  <a:lnTo>
                    <a:pt x="32" y="79"/>
                  </a:lnTo>
                  <a:lnTo>
                    <a:pt x="32" y="105"/>
                  </a:lnTo>
                  <a:lnTo>
                    <a:pt x="40" y="114"/>
                  </a:lnTo>
                  <a:lnTo>
                    <a:pt x="40" y="123"/>
                  </a:lnTo>
                  <a:lnTo>
                    <a:pt x="56" y="123"/>
                  </a:lnTo>
                  <a:lnTo>
                    <a:pt x="64" y="123"/>
                  </a:lnTo>
                  <a:lnTo>
                    <a:pt x="64"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61" name="Freeform 1295"/>
            <p:cNvSpPr>
              <a:spLocks/>
            </p:cNvSpPr>
            <p:nvPr/>
          </p:nvSpPr>
          <p:spPr bwMode="auto">
            <a:xfrm>
              <a:off x="1852" y="3226"/>
              <a:ext cx="104" cy="193"/>
            </a:xfrm>
            <a:custGeom>
              <a:avLst/>
              <a:gdLst>
                <a:gd name="T0" fmla="*/ 104 w 104"/>
                <a:gd name="T1" fmla="*/ 0 h 193"/>
                <a:gd name="T2" fmla="*/ 80 w 104"/>
                <a:gd name="T3" fmla="*/ 18 h 193"/>
                <a:gd name="T4" fmla="*/ 72 w 104"/>
                <a:gd name="T5" fmla="*/ 35 h 193"/>
                <a:gd name="T6" fmla="*/ 64 w 104"/>
                <a:gd name="T7" fmla="*/ 44 h 193"/>
                <a:gd name="T8" fmla="*/ 64 w 104"/>
                <a:gd name="T9" fmla="*/ 53 h 193"/>
                <a:gd name="T10" fmla="*/ 48 w 104"/>
                <a:gd name="T11" fmla="*/ 53 h 193"/>
                <a:gd name="T12" fmla="*/ 48 w 104"/>
                <a:gd name="T13" fmla="*/ 62 h 193"/>
                <a:gd name="T14" fmla="*/ 40 w 104"/>
                <a:gd name="T15" fmla="*/ 62 h 193"/>
                <a:gd name="T16" fmla="*/ 32 w 104"/>
                <a:gd name="T17" fmla="*/ 79 h 193"/>
                <a:gd name="T18" fmla="*/ 32 w 104"/>
                <a:gd name="T19" fmla="*/ 88 h 193"/>
                <a:gd name="T20" fmla="*/ 16 w 104"/>
                <a:gd name="T21" fmla="*/ 88 h 193"/>
                <a:gd name="T22" fmla="*/ 16 w 104"/>
                <a:gd name="T23" fmla="*/ 97 h 193"/>
                <a:gd name="T24" fmla="*/ 8 w 104"/>
                <a:gd name="T25" fmla="*/ 97 h 193"/>
                <a:gd name="T26" fmla="*/ 8 w 104"/>
                <a:gd name="T27" fmla="*/ 114 h 193"/>
                <a:gd name="T28" fmla="*/ 8 w 104"/>
                <a:gd name="T29" fmla="*/ 123 h 193"/>
                <a:gd name="T30" fmla="*/ 0 w 104"/>
                <a:gd name="T31" fmla="*/ 132 h 193"/>
                <a:gd name="T32" fmla="*/ 0 w 104"/>
                <a:gd name="T33" fmla="*/ 149 h 193"/>
                <a:gd name="T34" fmla="*/ 0 w 104"/>
                <a:gd name="T35" fmla="*/ 158 h 193"/>
                <a:gd name="T36" fmla="*/ 0 w 104"/>
                <a:gd name="T37" fmla="*/ 167 h 193"/>
                <a:gd name="T38" fmla="*/ 0 w 104"/>
                <a:gd name="T39" fmla="*/ 176 h 193"/>
                <a:gd name="T40" fmla="*/ 0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104" y="0"/>
                  </a:moveTo>
                  <a:lnTo>
                    <a:pt x="80" y="18"/>
                  </a:lnTo>
                  <a:lnTo>
                    <a:pt x="72" y="35"/>
                  </a:lnTo>
                  <a:lnTo>
                    <a:pt x="64" y="44"/>
                  </a:lnTo>
                  <a:lnTo>
                    <a:pt x="64" y="53"/>
                  </a:lnTo>
                  <a:lnTo>
                    <a:pt x="48" y="53"/>
                  </a:lnTo>
                  <a:lnTo>
                    <a:pt x="48" y="62"/>
                  </a:lnTo>
                  <a:lnTo>
                    <a:pt x="40" y="62"/>
                  </a:lnTo>
                  <a:lnTo>
                    <a:pt x="32" y="79"/>
                  </a:lnTo>
                  <a:lnTo>
                    <a:pt x="32" y="88"/>
                  </a:lnTo>
                  <a:lnTo>
                    <a:pt x="16" y="88"/>
                  </a:lnTo>
                  <a:lnTo>
                    <a:pt x="16" y="97"/>
                  </a:lnTo>
                  <a:lnTo>
                    <a:pt x="8" y="97"/>
                  </a:lnTo>
                  <a:lnTo>
                    <a:pt x="8" y="114"/>
                  </a:lnTo>
                  <a:lnTo>
                    <a:pt x="8" y="123"/>
                  </a:lnTo>
                  <a:lnTo>
                    <a:pt x="0" y="132"/>
                  </a:lnTo>
                  <a:lnTo>
                    <a:pt x="0" y="149"/>
                  </a:lnTo>
                  <a:lnTo>
                    <a:pt x="0" y="158"/>
                  </a:lnTo>
                  <a:lnTo>
                    <a:pt x="0" y="167"/>
                  </a:lnTo>
                  <a:lnTo>
                    <a:pt x="0" y="176"/>
                  </a:lnTo>
                  <a:lnTo>
                    <a:pt x="0"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62" name="Freeform 1296"/>
            <p:cNvSpPr>
              <a:spLocks/>
            </p:cNvSpPr>
            <p:nvPr/>
          </p:nvSpPr>
          <p:spPr bwMode="auto">
            <a:xfrm>
              <a:off x="2044" y="3305"/>
              <a:ext cx="16" cy="106"/>
            </a:xfrm>
            <a:custGeom>
              <a:avLst/>
              <a:gdLst>
                <a:gd name="T0" fmla="*/ 8 w 16"/>
                <a:gd name="T1" fmla="*/ 0 h 106"/>
                <a:gd name="T2" fmla="*/ 8 w 16"/>
                <a:gd name="T3" fmla="*/ 9 h 106"/>
                <a:gd name="T4" fmla="*/ 8 w 16"/>
                <a:gd name="T5" fmla="*/ 26 h 106"/>
                <a:gd name="T6" fmla="*/ 8 w 16"/>
                <a:gd name="T7" fmla="*/ 35 h 106"/>
                <a:gd name="T8" fmla="*/ 0 w 16"/>
                <a:gd name="T9" fmla="*/ 35 h 106"/>
                <a:gd name="T10" fmla="*/ 0 w 16"/>
                <a:gd name="T11" fmla="*/ 44 h 106"/>
                <a:gd name="T12" fmla="*/ 0 w 16"/>
                <a:gd name="T13" fmla="*/ 62 h 106"/>
                <a:gd name="T14" fmla="*/ 8 w 16"/>
                <a:gd name="T15" fmla="*/ 70 h 106"/>
                <a:gd name="T16" fmla="*/ 8 w 16"/>
                <a:gd name="T17" fmla="*/ 79 h 106"/>
                <a:gd name="T18" fmla="*/ 16 w 16"/>
                <a:gd name="T19" fmla="*/ 88 h 106"/>
                <a:gd name="T20" fmla="*/ 16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0" y="35"/>
                  </a:lnTo>
                  <a:lnTo>
                    <a:pt x="0" y="44"/>
                  </a:lnTo>
                  <a:lnTo>
                    <a:pt x="0" y="62"/>
                  </a:lnTo>
                  <a:lnTo>
                    <a:pt x="8" y="70"/>
                  </a:lnTo>
                  <a:lnTo>
                    <a:pt x="8" y="79"/>
                  </a:lnTo>
                  <a:lnTo>
                    <a:pt x="16" y="88"/>
                  </a:lnTo>
                  <a:lnTo>
                    <a:pt x="16"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63" name="Freeform 1297"/>
            <p:cNvSpPr>
              <a:spLocks/>
            </p:cNvSpPr>
            <p:nvPr/>
          </p:nvSpPr>
          <p:spPr bwMode="auto">
            <a:xfrm>
              <a:off x="2020" y="3375"/>
              <a:ext cx="8" cy="62"/>
            </a:xfrm>
            <a:custGeom>
              <a:avLst/>
              <a:gdLst>
                <a:gd name="T0" fmla="*/ 8 w 8"/>
                <a:gd name="T1" fmla="*/ 0 h 62"/>
                <a:gd name="T2" fmla="*/ 0 w 8"/>
                <a:gd name="T3" fmla="*/ 9 h 62"/>
                <a:gd name="T4" fmla="*/ 0 w 8"/>
                <a:gd name="T5" fmla="*/ 18 h 62"/>
                <a:gd name="T6" fmla="*/ 0 w 8"/>
                <a:gd name="T7" fmla="*/ 27 h 62"/>
                <a:gd name="T8" fmla="*/ 0 w 8"/>
                <a:gd name="T9" fmla="*/ 44 h 62"/>
                <a:gd name="T10" fmla="*/ 0 w 8"/>
                <a:gd name="T11" fmla="*/ 53 h 62"/>
                <a:gd name="T12" fmla="*/ 0 w 8"/>
                <a:gd name="T13" fmla="*/ 62 h 62"/>
                <a:gd name="T14" fmla="*/ 0 60000 65536"/>
                <a:gd name="T15" fmla="*/ 0 60000 65536"/>
                <a:gd name="T16" fmla="*/ 0 60000 65536"/>
                <a:gd name="T17" fmla="*/ 0 60000 65536"/>
                <a:gd name="T18" fmla="*/ 0 60000 65536"/>
                <a:gd name="T19" fmla="*/ 0 60000 65536"/>
                <a:gd name="T20" fmla="*/ 0 60000 65536"/>
                <a:gd name="T21" fmla="*/ 0 w 8"/>
                <a:gd name="T22" fmla="*/ 0 h 62"/>
                <a:gd name="T23" fmla="*/ 8 w 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62">
                  <a:moveTo>
                    <a:pt x="8" y="0"/>
                  </a:moveTo>
                  <a:lnTo>
                    <a:pt x="0" y="9"/>
                  </a:lnTo>
                  <a:lnTo>
                    <a:pt x="0" y="18"/>
                  </a:lnTo>
                  <a:lnTo>
                    <a:pt x="0" y="27"/>
                  </a:lnTo>
                  <a:lnTo>
                    <a:pt x="0" y="44"/>
                  </a:lnTo>
                  <a:lnTo>
                    <a:pt x="0" y="53"/>
                  </a:lnTo>
                  <a:lnTo>
                    <a:pt x="0"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64" name="Freeform 1298"/>
            <p:cNvSpPr>
              <a:spLocks/>
            </p:cNvSpPr>
            <p:nvPr/>
          </p:nvSpPr>
          <p:spPr bwMode="auto">
            <a:xfrm>
              <a:off x="2060" y="3340"/>
              <a:ext cx="40" cy="79"/>
            </a:xfrm>
            <a:custGeom>
              <a:avLst/>
              <a:gdLst>
                <a:gd name="T0" fmla="*/ 8 w 40"/>
                <a:gd name="T1" fmla="*/ 0 h 79"/>
                <a:gd name="T2" fmla="*/ 0 w 40"/>
                <a:gd name="T3" fmla="*/ 9 h 79"/>
                <a:gd name="T4" fmla="*/ 8 w 40"/>
                <a:gd name="T5" fmla="*/ 18 h 79"/>
                <a:gd name="T6" fmla="*/ 8 w 40"/>
                <a:gd name="T7" fmla="*/ 35 h 79"/>
                <a:gd name="T8" fmla="*/ 24 w 40"/>
                <a:gd name="T9" fmla="*/ 35 h 79"/>
                <a:gd name="T10" fmla="*/ 32 w 40"/>
                <a:gd name="T11" fmla="*/ 44 h 79"/>
                <a:gd name="T12" fmla="*/ 40 w 40"/>
                <a:gd name="T13" fmla="*/ 53 h 79"/>
                <a:gd name="T14" fmla="*/ 40 w 40"/>
                <a:gd name="T15" fmla="*/ 62 h 79"/>
                <a:gd name="T16" fmla="*/ 4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8" y="0"/>
                  </a:moveTo>
                  <a:lnTo>
                    <a:pt x="0" y="9"/>
                  </a:lnTo>
                  <a:lnTo>
                    <a:pt x="8" y="18"/>
                  </a:lnTo>
                  <a:lnTo>
                    <a:pt x="8" y="35"/>
                  </a:lnTo>
                  <a:lnTo>
                    <a:pt x="24" y="35"/>
                  </a:lnTo>
                  <a:lnTo>
                    <a:pt x="32" y="44"/>
                  </a:lnTo>
                  <a:lnTo>
                    <a:pt x="40" y="53"/>
                  </a:lnTo>
                  <a:lnTo>
                    <a:pt x="40" y="62"/>
                  </a:lnTo>
                  <a:lnTo>
                    <a:pt x="4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65" name="Freeform 1299"/>
            <p:cNvSpPr>
              <a:spLocks/>
            </p:cNvSpPr>
            <p:nvPr/>
          </p:nvSpPr>
          <p:spPr bwMode="auto">
            <a:xfrm>
              <a:off x="2060" y="3288"/>
              <a:ext cx="64" cy="70"/>
            </a:xfrm>
            <a:custGeom>
              <a:avLst/>
              <a:gdLst>
                <a:gd name="T0" fmla="*/ 0 w 64"/>
                <a:gd name="T1" fmla="*/ 0 h 70"/>
                <a:gd name="T2" fmla="*/ 8 w 64"/>
                <a:gd name="T3" fmla="*/ 0 h 70"/>
                <a:gd name="T4" fmla="*/ 24 w 64"/>
                <a:gd name="T5" fmla="*/ 0 h 70"/>
                <a:gd name="T6" fmla="*/ 32 w 64"/>
                <a:gd name="T7" fmla="*/ 17 h 70"/>
                <a:gd name="T8" fmla="*/ 40 w 64"/>
                <a:gd name="T9" fmla="*/ 17 h 70"/>
                <a:gd name="T10" fmla="*/ 40 w 64"/>
                <a:gd name="T11" fmla="*/ 26 h 70"/>
                <a:gd name="T12" fmla="*/ 56 w 64"/>
                <a:gd name="T13" fmla="*/ 26 h 70"/>
                <a:gd name="T14" fmla="*/ 56 w 64"/>
                <a:gd name="T15" fmla="*/ 35 h 70"/>
                <a:gd name="T16" fmla="*/ 56 w 64"/>
                <a:gd name="T17" fmla="*/ 52 h 70"/>
                <a:gd name="T18" fmla="*/ 64 w 64"/>
                <a:gd name="T19" fmla="*/ 61 h 70"/>
                <a:gd name="T20" fmla="*/ 64 w 64"/>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70"/>
                <a:gd name="T35" fmla="*/ 64 w 64"/>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70">
                  <a:moveTo>
                    <a:pt x="0" y="0"/>
                  </a:moveTo>
                  <a:lnTo>
                    <a:pt x="8" y="0"/>
                  </a:lnTo>
                  <a:lnTo>
                    <a:pt x="24" y="0"/>
                  </a:lnTo>
                  <a:lnTo>
                    <a:pt x="32" y="17"/>
                  </a:lnTo>
                  <a:lnTo>
                    <a:pt x="40" y="17"/>
                  </a:lnTo>
                  <a:lnTo>
                    <a:pt x="40" y="26"/>
                  </a:lnTo>
                  <a:lnTo>
                    <a:pt x="56" y="26"/>
                  </a:lnTo>
                  <a:lnTo>
                    <a:pt x="56" y="35"/>
                  </a:lnTo>
                  <a:lnTo>
                    <a:pt x="56" y="52"/>
                  </a:lnTo>
                  <a:lnTo>
                    <a:pt x="64" y="61"/>
                  </a:lnTo>
                  <a:lnTo>
                    <a:pt x="64"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66" name="Freeform 1300"/>
            <p:cNvSpPr>
              <a:spLocks/>
            </p:cNvSpPr>
            <p:nvPr/>
          </p:nvSpPr>
          <p:spPr bwMode="auto">
            <a:xfrm>
              <a:off x="1788" y="3331"/>
              <a:ext cx="72" cy="80"/>
            </a:xfrm>
            <a:custGeom>
              <a:avLst/>
              <a:gdLst>
                <a:gd name="T0" fmla="*/ 72 w 72"/>
                <a:gd name="T1" fmla="*/ 0 h 80"/>
                <a:gd name="T2" fmla="*/ 72 w 72"/>
                <a:gd name="T3" fmla="*/ 9 h 80"/>
                <a:gd name="T4" fmla="*/ 64 w 72"/>
                <a:gd name="T5" fmla="*/ 9 h 80"/>
                <a:gd name="T6" fmla="*/ 56 w 72"/>
                <a:gd name="T7" fmla="*/ 9 h 80"/>
                <a:gd name="T8" fmla="*/ 40 w 72"/>
                <a:gd name="T9" fmla="*/ 18 h 80"/>
                <a:gd name="T10" fmla="*/ 32 w 72"/>
                <a:gd name="T11" fmla="*/ 36 h 80"/>
                <a:gd name="T12" fmla="*/ 24 w 72"/>
                <a:gd name="T13" fmla="*/ 44 h 80"/>
                <a:gd name="T14" fmla="*/ 8 w 72"/>
                <a:gd name="T15" fmla="*/ 53 h 80"/>
                <a:gd name="T16" fmla="*/ 8 w 72"/>
                <a:gd name="T17" fmla="*/ 62 h 80"/>
                <a:gd name="T18" fmla="*/ 8 w 72"/>
                <a:gd name="T19" fmla="*/ 80 h 80"/>
                <a:gd name="T20" fmla="*/ 0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72" y="0"/>
                  </a:moveTo>
                  <a:lnTo>
                    <a:pt x="72" y="9"/>
                  </a:lnTo>
                  <a:lnTo>
                    <a:pt x="64" y="9"/>
                  </a:lnTo>
                  <a:lnTo>
                    <a:pt x="56" y="9"/>
                  </a:lnTo>
                  <a:lnTo>
                    <a:pt x="40" y="18"/>
                  </a:lnTo>
                  <a:lnTo>
                    <a:pt x="32" y="36"/>
                  </a:lnTo>
                  <a:lnTo>
                    <a:pt x="24" y="44"/>
                  </a:lnTo>
                  <a:lnTo>
                    <a:pt x="8" y="53"/>
                  </a:lnTo>
                  <a:lnTo>
                    <a:pt x="8" y="62"/>
                  </a:lnTo>
                  <a:lnTo>
                    <a:pt x="8" y="80"/>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67" name="Freeform 1301"/>
            <p:cNvSpPr>
              <a:spLocks/>
            </p:cNvSpPr>
            <p:nvPr/>
          </p:nvSpPr>
          <p:spPr bwMode="auto">
            <a:xfrm>
              <a:off x="1860" y="3323"/>
              <a:ext cx="40" cy="105"/>
            </a:xfrm>
            <a:custGeom>
              <a:avLst/>
              <a:gdLst>
                <a:gd name="T0" fmla="*/ 0 w 40"/>
                <a:gd name="T1" fmla="*/ 0 h 105"/>
                <a:gd name="T2" fmla="*/ 8 w 40"/>
                <a:gd name="T3" fmla="*/ 17 h 105"/>
                <a:gd name="T4" fmla="*/ 8 w 40"/>
                <a:gd name="T5" fmla="*/ 26 h 105"/>
                <a:gd name="T6" fmla="*/ 8 w 40"/>
                <a:gd name="T7" fmla="*/ 35 h 105"/>
                <a:gd name="T8" fmla="*/ 24 w 40"/>
                <a:gd name="T9" fmla="*/ 35 h 105"/>
                <a:gd name="T10" fmla="*/ 24 w 40"/>
                <a:gd name="T11" fmla="*/ 52 h 105"/>
                <a:gd name="T12" fmla="*/ 32 w 40"/>
                <a:gd name="T13" fmla="*/ 61 h 105"/>
                <a:gd name="T14" fmla="*/ 40 w 40"/>
                <a:gd name="T15" fmla="*/ 70 h 105"/>
                <a:gd name="T16" fmla="*/ 40 w 40"/>
                <a:gd name="T17" fmla="*/ 79 h 105"/>
                <a:gd name="T18" fmla="*/ 40 w 40"/>
                <a:gd name="T19" fmla="*/ 96 h 105"/>
                <a:gd name="T20" fmla="*/ 4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0" y="0"/>
                  </a:moveTo>
                  <a:lnTo>
                    <a:pt x="8" y="17"/>
                  </a:lnTo>
                  <a:lnTo>
                    <a:pt x="8" y="26"/>
                  </a:lnTo>
                  <a:lnTo>
                    <a:pt x="8" y="35"/>
                  </a:lnTo>
                  <a:lnTo>
                    <a:pt x="24" y="35"/>
                  </a:lnTo>
                  <a:lnTo>
                    <a:pt x="24" y="52"/>
                  </a:lnTo>
                  <a:lnTo>
                    <a:pt x="32" y="61"/>
                  </a:lnTo>
                  <a:lnTo>
                    <a:pt x="40" y="70"/>
                  </a:lnTo>
                  <a:lnTo>
                    <a:pt x="40" y="79"/>
                  </a:lnTo>
                  <a:lnTo>
                    <a:pt x="40" y="96"/>
                  </a:lnTo>
                  <a:lnTo>
                    <a:pt x="4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68" name="Freeform 1302"/>
            <p:cNvSpPr>
              <a:spLocks/>
            </p:cNvSpPr>
            <p:nvPr/>
          </p:nvSpPr>
          <p:spPr bwMode="auto">
            <a:xfrm>
              <a:off x="1796" y="3411"/>
              <a:ext cx="48" cy="70"/>
            </a:xfrm>
            <a:custGeom>
              <a:avLst/>
              <a:gdLst>
                <a:gd name="T0" fmla="*/ 48 w 48"/>
                <a:gd name="T1" fmla="*/ 0 h 70"/>
                <a:gd name="T2" fmla="*/ 48 w 48"/>
                <a:gd name="T3" fmla="*/ 8 h 70"/>
                <a:gd name="T4" fmla="*/ 32 w 48"/>
                <a:gd name="T5" fmla="*/ 8 h 70"/>
                <a:gd name="T6" fmla="*/ 24 w 48"/>
                <a:gd name="T7" fmla="*/ 17 h 70"/>
                <a:gd name="T8" fmla="*/ 16 w 48"/>
                <a:gd name="T9" fmla="*/ 17 h 70"/>
                <a:gd name="T10" fmla="*/ 16 w 48"/>
                <a:gd name="T11" fmla="*/ 35 h 70"/>
                <a:gd name="T12" fmla="*/ 0 w 48"/>
                <a:gd name="T13" fmla="*/ 44 h 70"/>
                <a:gd name="T14" fmla="*/ 0 w 48"/>
                <a:gd name="T15" fmla="*/ 52 h 70"/>
                <a:gd name="T16" fmla="*/ 0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48" y="0"/>
                  </a:moveTo>
                  <a:lnTo>
                    <a:pt x="48" y="8"/>
                  </a:lnTo>
                  <a:lnTo>
                    <a:pt x="32" y="8"/>
                  </a:lnTo>
                  <a:lnTo>
                    <a:pt x="24" y="17"/>
                  </a:lnTo>
                  <a:lnTo>
                    <a:pt x="16" y="17"/>
                  </a:lnTo>
                  <a:lnTo>
                    <a:pt x="16" y="35"/>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69" name="Freeform 1303"/>
            <p:cNvSpPr>
              <a:spLocks/>
            </p:cNvSpPr>
            <p:nvPr/>
          </p:nvSpPr>
          <p:spPr bwMode="auto">
            <a:xfrm>
              <a:off x="1908" y="3419"/>
              <a:ext cx="24" cy="71"/>
            </a:xfrm>
            <a:custGeom>
              <a:avLst/>
              <a:gdLst>
                <a:gd name="T0" fmla="*/ 24 w 24"/>
                <a:gd name="T1" fmla="*/ 0 h 71"/>
                <a:gd name="T2" fmla="*/ 24 w 24"/>
                <a:gd name="T3" fmla="*/ 9 h 71"/>
                <a:gd name="T4" fmla="*/ 16 w 24"/>
                <a:gd name="T5" fmla="*/ 27 h 71"/>
                <a:gd name="T6" fmla="*/ 8 w 24"/>
                <a:gd name="T7" fmla="*/ 36 h 71"/>
                <a:gd name="T8" fmla="*/ 8 w 24"/>
                <a:gd name="T9" fmla="*/ 44 h 71"/>
                <a:gd name="T10" fmla="*/ 8 w 24"/>
                <a:gd name="T11" fmla="*/ 62 h 71"/>
                <a:gd name="T12" fmla="*/ 0 w 24"/>
                <a:gd name="T13" fmla="*/ 62 h 71"/>
                <a:gd name="T14" fmla="*/ 0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24" y="0"/>
                  </a:moveTo>
                  <a:lnTo>
                    <a:pt x="24" y="9"/>
                  </a:lnTo>
                  <a:lnTo>
                    <a:pt x="16" y="27"/>
                  </a:lnTo>
                  <a:lnTo>
                    <a:pt x="8" y="36"/>
                  </a:lnTo>
                  <a:lnTo>
                    <a:pt x="8" y="44"/>
                  </a:lnTo>
                  <a:lnTo>
                    <a:pt x="8" y="62"/>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70" name="Freeform 1304"/>
            <p:cNvSpPr>
              <a:spLocks/>
            </p:cNvSpPr>
            <p:nvPr/>
          </p:nvSpPr>
          <p:spPr bwMode="auto">
            <a:xfrm>
              <a:off x="2012" y="3419"/>
              <a:ext cx="48" cy="71"/>
            </a:xfrm>
            <a:custGeom>
              <a:avLst/>
              <a:gdLst>
                <a:gd name="T0" fmla="*/ 0 w 48"/>
                <a:gd name="T1" fmla="*/ 0 h 71"/>
                <a:gd name="T2" fmla="*/ 8 w 48"/>
                <a:gd name="T3" fmla="*/ 9 h 71"/>
                <a:gd name="T4" fmla="*/ 16 w 48"/>
                <a:gd name="T5" fmla="*/ 27 h 71"/>
                <a:gd name="T6" fmla="*/ 32 w 48"/>
                <a:gd name="T7" fmla="*/ 36 h 71"/>
                <a:gd name="T8" fmla="*/ 40 w 48"/>
                <a:gd name="T9" fmla="*/ 44 h 71"/>
                <a:gd name="T10" fmla="*/ 48 w 48"/>
                <a:gd name="T11" fmla="*/ 44 h 71"/>
                <a:gd name="T12" fmla="*/ 48 w 48"/>
                <a:gd name="T13" fmla="*/ 62 h 71"/>
                <a:gd name="T14" fmla="*/ 48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0" y="0"/>
                  </a:moveTo>
                  <a:lnTo>
                    <a:pt x="8" y="9"/>
                  </a:lnTo>
                  <a:lnTo>
                    <a:pt x="16" y="27"/>
                  </a:lnTo>
                  <a:lnTo>
                    <a:pt x="32" y="36"/>
                  </a:lnTo>
                  <a:lnTo>
                    <a:pt x="40" y="44"/>
                  </a:lnTo>
                  <a:lnTo>
                    <a:pt x="48" y="44"/>
                  </a:lnTo>
                  <a:lnTo>
                    <a:pt x="48" y="62"/>
                  </a:lnTo>
                  <a:lnTo>
                    <a:pt x="48"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71" name="Freeform 1305"/>
            <p:cNvSpPr>
              <a:spLocks/>
            </p:cNvSpPr>
            <p:nvPr/>
          </p:nvSpPr>
          <p:spPr bwMode="auto">
            <a:xfrm>
              <a:off x="1980" y="3367"/>
              <a:ext cx="72" cy="123"/>
            </a:xfrm>
            <a:custGeom>
              <a:avLst/>
              <a:gdLst>
                <a:gd name="T0" fmla="*/ 64 w 72"/>
                <a:gd name="T1" fmla="*/ 0 h 123"/>
                <a:gd name="T2" fmla="*/ 72 w 72"/>
                <a:gd name="T3" fmla="*/ 8 h 123"/>
                <a:gd name="T4" fmla="*/ 64 w 72"/>
                <a:gd name="T5" fmla="*/ 17 h 123"/>
                <a:gd name="T6" fmla="*/ 64 w 72"/>
                <a:gd name="T7" fmla="*/ 26 h 123"/>
                <a:gd name="T8" fmla="*/ 48 w 72"/>
                <a:gd name="T9" fmla="*/ 44 h 123"/>
                <a:gd name="T10" fmla="*/ 40 w 72"/>
                <a:gd name="T11" fmla="*/ 52 h 123"/>
                <a:gd name="T12" fmla="*/ 32 w 72"/>
                <a:gd name="T13" fmla="*/ 61 h 123"/>
                <a:gd name="T14" fmla="*/ 16 w 72"/>
                <a:gd name="T15" fmla="*/ 79 h 123"/>
                <a:gd name="T16" fmla="*/ 8 w 72"/>
                <a:gd name="T17" fmla="*/ 88 h 123"/>
                <a:gd name="T18" fmla="*/ 0 w 72"/>
                <a:gd name="T19" fmla="*/ 96 h 123"/>
                <a:gd name="T20" fmla="*/ 0 w 72"/>
                <a:gd name="T21" fmla="*/ 114 h 123"/>
                <a:gd name="T22" fmla="*/ 0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64" y="0"/>
                  </a:moveTo>
                  <a:lnTo>
                    <a:pt x="72" y="8"/>
                  </a:lnTo>
                  <a:lnTo>
                    <a:pt x="64" y="17"/>
                  </a:lnTo>
                  <a:lnTo>
                    <a:pt x="64" y="26"/>
                  </a:lnTo>
                  <a:lnTo>
                    <a:pt x="48" y="44"/>
                  </a:lnTo>
                  <a:lnTo>
                    <a:pt x="40" y="52"/>
                  </a:lnTo>
                  <a:lnTo>
                    <a:pt x="32" y="61"/>
                  </a:lnTo>
                  <a:lnTo>
                    <a:pt x="16" y="79"/>
                  </a:lnTo>
                  <a:lnTo>
                    <a:pt x="8" y="88"/>
                  </a:lnTo>
                  <a:lnTo>
                    <a:pt x="0" y="96"/>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72" name="Freeform 1306"/>
            <p:cNvSpPr>
              <a:spLocks/>
            </p:cNvSpPr>
            <p:nvPr/>
          </p:nvSpPr>
          <p:spPr bwMode="auto">
            <a:xfrm>
              <a:off x="2092" y="3331"/>
              <a:ext cx="16" cy="115"/>
            </a:xfrm>
            <a:custGeom>
              <a:avLst/>
              <a:gdLst>
                <a:gd name="T0" fmla="*/ 16 w 16"/>
                <a:gd name="T1" fmla="*/ 0 h 115"/>
                <a:gd name="T2" fmla="*/ 0 w 16"/>
                <a:gd name="T3" fmla="*/ 18 h 115"/>
                <a:gd name="T4" fmla="*/ 0 w 16"/>
                <a:gd name="T5" fmla="*/ 36 h 115"/>
                <a:gd name="T6" fmla="*/ 0 w 16"/>
                <a:gd name="T7" fmla="*/ 44 h 115"/>
                <a:gd name="T8" fmla="*/ 0 w 16"/>
                <a:gd name="T9" fmla="*/ 53 h 115"/>
                <a:gd name="T10" fmla="*/ 16 w 16"/>
                <a:gd name="T11" fmla="*/ 62 h 115"/>
                <a:gd name="T12" fmla="*/ 16 w 16"/>
                <a:gd name="T13" fmla="*/ 80 h 115"/>
                <a:gd name="T14" fmla="*/ 16 w 16"/>
                <a:gd name="T15" fmla="*/ 88 h 115"/>
                <a:gd name="T16" fmla="*/ 16 w 16"/>
                <a:gd name="T17" fmla="*/ 97 h 115"/>
                <a:gd name="T18" fmla="*/ 16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16" y="0"/>
                  </a:moveTo>
                  <a:lnTo>
                    <a:pt x="0" y="18"/>
                  </a:lnTo>
                  <a:lnTo>
                    <a:pt x="0" y="36"/>
                  </a:lnTo>
                  <a:lnTo>
                    <a:pt x="0" y="44"/>
                  </a:lnTo>
                  <a:lnTo>
                    <a:pt x="0" y="53"/>
                  </a:lnTo>
                  <a:lnTo>
                    <a:pt x="16" y="62"/>
                  </a:lnTo>
                  <a:lnTo>
                    <a:pt x="16" y="80"/>
                  </a:lnTo>
                  <a:lnTo>
                    <a:pt x="16" y="88"/>
                  </a:lnTo>
                  <a:lnTo>
                    <a:pt x="16" y="97"/>
                  </a:lnTo>
                  <a:lnTo>
                    <a:pt x="1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73" name="Freeform 1307"/>
            <p:cNvSpPr>
              <a:spLocks/>
            </p:cNvSpPr>
            <p:nvPr/>
          </p:nvSpPr>
          <p:spPr bwMode="auto">
            <a:xfrm>
              <a:off x="2076" y="3393"/>
              <a:ext cx="8" cy="97"/>
            </a:xfrm>
            <a:custGeom>
              <a:avLst/>
              <a:gdLst>
                <a:gd name="T0" fmla="*/ 8 w 8"/>
                <a:gd name="T1" fmla="*/ 0 h 97"/>
                <a:gd name="T2" fmla="*/ 8 w 8"/>
                <a:gd name="T3" fmla="*/ 18 h 97"/>
                <a:gd name="T4" fmla="*/ 0 w 8"/>
                <a:gd name="T5" fmla="*/ 26 h 97"/>
                <a:gd name="T6" fmla="*/ 0 w 8"/>
                <a:gd name="T7" fmla="*/ 35 h 97"/>
                <a:gd name="T8" fmla="*/ 0 w 8"/>
                <a:gd name="T9" fmla="*/ 53 h 97"/>
                <a:gd name="T10" fmla="*/ 0 w 8"/>
                <a:gd name="T11" fmla="*/ 62 h 97"/>
                <a:gd name="T12" fmla="*/ 0 w 8"/>
                <a:gd name="T13" fmla="*/ 70 h 97"/>
                <a:gd name="T14" fmla="*/ 0 w 8"/>
                <a:gd name="T15" fmla="*/ 88 h 97"/>
                <a:gd name="T16" fmla="*/ 8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8" y="0"/>
                  </a:moveTo>
                  <a:lnTo>
                    <a:pt x="8" y="18"/>
                  </a:lnTo>
                  <a:lnTo>
                    <a:pt x="0" y="26"/>
                  </a:lnTo>
                  <a:lnTo>
                    <a:pt x="0" y="35"/>
                  </a:lnTo>
                  <a:lnTo>
                    <a:pt x="0" y="53"/>
                  </a:lnTo>
                  <a:lnTo>
                    <a:pt x="0" y="62"/>
                  </a:lnTo>
                  <a:lnTo>
                    <a:pt x="0" y="70"/>
                  </a:lnTo>
                  <a:lnTo>
                    <a:pt x="0" y="88"/>
                  </a:lnTo>
                  <a:lnTo>
                    <a:pt x="8"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74" name="Freeform 1308"/>
            <p:cNvSpPr>
              <a:spLocks/>
            </p:cNvSpPr>
            <p:nvPr/>
          </p:nvSpPr>
          <p:spPr bwMode="auto">
            <a:xfrm>
              <a:off x="2108" y="3411"/>
              <a:ext cx="40" cy="70"/>
            </a:xfrm>
            <a:custGeom>
              <a:avLst/>
              <a:gdLst>
                <a:gd name="T0" fmla="*/ 0 w 40"/>
                <a:gd name="T1" fmla="*/ 0 h 70"/>
                <a:gd name="T2" fmla="*/ 8 w 40"/>
                <a:gd name="T3" fmla="*/ 8 h 70"/>
                <a:gd name="T4" fmla="*/ 8 w 40"/>
                <a:gd name="T5" fmla="*/ 17 h 70"/>
                <a:gd name="T6" fmla="*/ 16 w 40"/>
                <a:gd name="T7" fmla="*/ 35 h 70"/>
                <a:gd name="T8" fmla="*/ 24 w 40"/>
                <a:gd name="T9" fmla="*/ 35 h 70"/>
                <a:gd name="T10" fmla="*/ 24 w 40"/>
                <a:gd name="T11" fmla="*/ 44 h 70"/>
                <a:gd name="T12" fmla="*/ 40 w 40"/>
                <a:gd name="T13" fmla="*/ 44 h 70"/>
                <a:gd name="T14" fmla="*/ 40 w 40"/>
                <a:gd name="T15" fmla="*/ 52 h 70"/>
                <a:gd name="T16" fmla="*/ 4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0" y="0"/>
                  </a:moveTo>
                  <a:lnTo>
                    <a:pt x="8" y="8"/>
                  </a:lnTo>
                  <a:lnTo>
                    <a:pt x="8" y="17"/>
                  </a:lnTo>
                  <a:lnTo>
                    <a:pt x="16" y="35"/>
                  </a:lnTo>
                  <a:lnTo>
                    <a:pt x="24" y="35"/>
                  </a:lnTo>
                  <a:lnTo>
                    <a:pt x="24" y="44"/>
                  </a:lnTo>
                  <a:lnTo>
                    <a:pt x="40" y="44"/>
                  </a:lnTo>
                  <a:lnTo>
                    <a:pt x="40" y="52"/>
                  </a:lnTo>
                  <a:lnTo>
                    <a:pt x="4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75" name="Freeform 1309"/>
            <p:cNvSpPr>
              <a:spLocks/>
            </p:cNvSpPr>
            <p:nvPr/>
          </p:nvSpPr>
          <p:spPr bwMode="auto">
            <a:xfrm>
              <a:off x="1924" y="3419"/>
              <a:ext cx="56" cy="115"/>
            </a:xfrm>
            <a:custGeom>
              <a:avLst/>
              <a:gdLst>
                <a:gd name="T0" fmla="*/ 56 w 56"/>
                <a:gd name="T1" fmla="*/ 0 h 115"/>
                <a:gd name="T2" fmla="*/ 32 w 56"/>
                <a:gd name="T3" fmla="*/ 27 h 115"/>
                <a:gd name="T4" fmla="*/ 24 w 56"/>
                <a:gd name="T5" fmla="*/ 36 h 115"/>
                <a:gd name="T6" fmla="*/ 24 w 56"/>
                <a:gd name="T7" fmla="*/ 44 h 115"/>
                <a:gd name="T8" fmla="*/ 24 w 56"/>
                <a:gd name="T9" fmla="*/ 62 h 115"/>
                <a:gd name="T10" fmla="*/ 8 w 56"/>
                <a:gd name="T11" fmla="*/ 71 h 115"/>
                <a:gd name="T12" fmla="*/ 8 w 56"/>
                <a:gd name="T13" fmla="*/ 79 h 115"/>
                <a:gd name="T14" fmla="*/ 8 w 56"/>
                <a:gd name="T15" fmla="*/ 88 h 115"/>
                <a:gd name="T16" fmla="*/ 0 w 56"/>
                <a:gd name="T17" fmla="*/ 106 h 115"/>
                <a:gd name="T18" fmla="*/ 0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56" y="0"/>
                  </a:moveTo>
                  <a:lnTo>
                    <a:pt x="32" y="27"/>
                  </a:lnTo>
                  <a:lnTo>
                    <a:pt x="24" y="36"/>
                  </a:lnTo>
                  <a:lnTo>
                    <a:pt x="24" y="44"/>
                  </a:lnTo>
                  <a:lnTo>
                    <a:pt x="24" y="62"/>
                  </a:lnTo>
                  <a:lnTo>
                    <a:pt x="8" y="71"/>
                  </a:lnTo>
                  <a:lnTo>
                    <a:pt x="8" y="79"/>
                  </a:lnTo>
                  <a:lnTo>
                    <a:pt x="8" y="88"/>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76" name="Freeform 1310"/>
            <p:cNvSpPr>
              <a:spLocks/>
            </p:cNvSpPr>
            <p:nvPr/>
          </p:nvSpPr>
          <p:spPr bwMode="auto">
            <a:xfrm>
              <a:off x="1796" y="3455"/>
              <a:ext cx="48" cy="79"/>
            </a:xfrm>
            <a:custGeom>
              <a:avLst/>
              <a:gdLst>
                <a:gd name="T0" fmla="*/ 0 w 48"/>
                <a:gd name="T1" fmla="*/ 0 h 79"/>
                <a:gd name="T2" fmla="*/ 16 w 48"/>
                <a:gd name="T3" fmla="*/ 8 h 79"/>
                <a:gd name="T4" fmla="*/ 24 w 48"/>
                <a:gd name="T5" fmla="*/ 26 h 79"/>
                <a:gd name="T6" fmla="*/ 32 w 48"/>
                <a:gd name="T7" fmla="*/ 35 h 79"/>
                <a:gd name="T8" fmla="*/ 48 w 48"/>
                <a:gd name="T9" fmla="*/ 35 h 79"/>
                <a:gd name="T10" fmla="*/ 48 w 48"/>
                <a:gd name="T11" fmla="*/ 43 h 79"/>
                <a:gd name="T12" fmla="*/ 48 w 48"/>
                <a:gd name="T13" fmla="*/ 52 h 79"/>
                <a:gd name="T14" fmla="*/ 48 w 48"/>
                <a:gd name="T15" fmla="*/ 70 h 79"/>
                <a:gd name="T16" fmla="*/ 48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0" y="0"/>
                  </a:moveTo>
                  <a:lnTo>
                    <a:pt x="16" y="8"/>
                  </a:lnTo>
                  <a:lnTo>
                    <a:pt x="24" y="26"/>
                  </a:lnTo>
                  <a:lnTo>
                    <a:pt x="32" y="35"/>
                  </a:lnTo>
                  <a:lnTo>
                    <a:pt x="48" y="35"/>
                  </a:lnTo>
                  <a:lnTo>
                    <a:pt x="48" y="43"/>
                  </a:lnTo>
                  <a:lnTo>
                    <a:pt x="48" y="52"/>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77" name="Freeform 1311"/>
            <p:cNvSpPr>
              <a:spLocks/>
            </p:cNvSpPr>
            <p:nvPr/>
          </p:nvSpPr>
          <p:spPr bwMode="auto">
            <a:xfrm>
              <a:off x="1948" y="3481"/>
              <a:ext cx="48" cy="79"/>
            </a:xfrm>
            <a:custGeom>
              <a:avLst/>
              <a:gdLst>
                <a:gd name="T0" fmla="*/ 0 w 48"/>
                <a:gd name="T1" fmla="*/ 0 h 79"/>
                <a:gd name="T2" fmla="*/ 0 w 48"/>
                <a:gd name="T3" fmla="*/ 9 h 79"/>
                <a:gd name="T4" fmla="*/ 8 w 48"/>
                <a:gd name="T5" fmla="*/ 9 h 79"/>
                <a:gd name="T6" fmla="*/ 8 w 48"/>
                <a:gd name="T7" fmla="*/ 17 h 79"/>
                <a:gd name="T8" fmla="*/ 16 w 48"/>
                <a:gd name="T9" fmla="*/ 17 h 79"/>
                <a:gd name="T10" fmla="*/ 16 w 48"/>
                <a:gd name="T11" fmla="*/ 26 h 79"/>
                <a:gd name="T12" fmla="*/ 32 w 48"/>
                <a:gd name="T13" fmla="*/ 26 h 79"/>
                <a:gd name="T14" fmla="*/ 32 w 48"/>
                <a:gd name="T15" fmla="*/ 44 h 79"/>
                <a:gd name="T16" fmla="*/ 40 w 48"/>
                <a:gd name="T17" fmla="*/ 44 h 79"/>
                <a:gd name="T18" fmla="*/ 40 w 48"/>
                <a:gd name="T19" fmla="*/ 53 h 79"/>
                <a:gd name="T20" fmla="*/ 48 w 48"/>
                <a:gd name="T21" fmla="*/ 61 h 79"/>
                <a:gd name="T22" fmla="*/ 40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0" y="0"/>
                  </a:moveTo>
                  <a:lnTo>
                    <a:pt x="0" y="9"/>
                  </a:lnTo>
                  <a:lnTo>
                    <a:pt x="8" y="9"/>
                  </a:lnTo>
                  <a:lnTo>
                    <a:pt x="8" y="17"/>
                  </a:lnTo>
                  <a:lnTo>
                    <a:pt x="16" y="17"/>
                  </a:lnTo>
                  <a:lnTo>
                    <a:pt x="16" y="26"/>
                  </a:lnTo>
                  <a:lnTo>
                    <a:pt x="32" y="26"/>
                  </a:lnTo>
                  <a:lnTo>
                    <a:pt x="32" y="44"/>
                  </a:lnTo>
                  <a:lnTo>
                    <a:pt x="40" y="44"/>
                  </a:lnTo>
                  <a:lnTo>
                    <a:pt x="40" y="53"/>
                  </a:lnTo>
                  <a:lnTo>
                    <a:pt x="48" y="61"/>
                  </a:lnTo>
                  <a:lnTo>
                    <a:pt x="4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78" name="Freeform 1312"/>
            <p:cNvSpPr>
              <a:spLocks/>
            </p:cNvSpPr>
            <p:nvPr/>
          </p:nvSpPr>
          <p:spPr bwMode="auto">
            <a:xfrm>
              <a:off x="2028" y="3455"/>
              <a:ext cx="16" cy="114"/>
            </a:xfrm>
            <a:custGeom>
              <a:avLst/>
              <a:gdLst>
                <a:gd name="T0" fmla="*/ 16 w 16"/>
                <a:gd name="T1" fmla="*/ 0 h 114"/>
                <a:gd name="T2" fmla="*/ 16 w 16"/>
                <a:gd name="T3" fmla="*/ 26 h 114"/>
                <a:gd name="T4" fmla="*/ 16 w 16"/>
                <a:gd name="T5" fmla="*/ 35 h 114"/>
                <a:gd name="T6" fmla="*/ 16 w 16"/>
                <a:gd name="T7" fmla="*/ 43 h 114"/>
                <a:gd name="T8" fmla="*/ 16 w 16"/>
                <a:gd name="T9" fmla="*/ 52 h 114"/>
                <a:gd name="T10" fmla="*/ 16 w 16"/>
                <a:gd name="T11" fmla="*/ 70 h 114"/>
                <a:gd name="T12" fmla="*/ 0 w 16"/>
                <a:gd name="T13" fmla="*/ 79 h 114"/>
                <a:gd name="T14" fmla="*/ 0 w 16"/>
                <a:gd name="T15" fmla="*/ 87 h 114"/>
                <a:gd name="T16" fmla="*/ 0 w 16"/>
                <a:gd name="T17" fmla="*/ 105 h 114"/>
                <a:gd name="T18" fmla="*/ 0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16" y="0"/>
                  </a:moveTo>
                  <a:lnTo>
                    <a:pt x="16" y="26"/>
                  </a:lnTo>
                  <a:lnTo>
                    <a:pt x="16" y="35"/>
                  </a:lnTo>
                  <a:lnTo>
                    <a:pt x="16" y="43"/>
                  </a:lnTo>
                  <a:lnTo>
                    <a:pt x="16" y="52"/>
                  </a:lnTo>
                  <a:lnTo>
                    <a:pt x="16" y="70"/>
                  </a:lnTo>
                  <a:lnTo>
                    <a:pt x="0" y="79"/>
                  </a:lnTo>
                  <a:lnTo>
                    <a:pt x="0" y="87"/>
                  </a:lnTo>
                  <a:lnTo>
                    <a:pt x="0" y="105"/>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79" name="Freeform 1313"/>
            <p:cNvSpPr>
              <a:spLocks/>
            </p:cNvSpPr>
            <p:nvPr/>
          </p:nvSpPr>
          <p:spPr bwMode="auto">
            <a:xfrm>
              <a:off x="2076" y="3463"/>
              <a:ext cx="32" cy="79"/>
            </a:xfrm>
            <a:custGeom>
              <a:avLst/>
              <a:gdLst>
                <a:gd name="T0" fmla="*/ 0 w 32"/>
                <a:gd name="T1" fmla="*/ 0 h 79"/>
                <a:gd name="T2" fmla="*/ 0 w 32"/>
                <a:gd name="T3" fmla="*/ 18 h 79"/>
                <a:gd name="T4" fmla="*/ 8 w 32"/>
                <a:gd name="T5" fmla="*/ 27 h 79"/>
                <a:gd name="T6" fmla="*/ 16 w 32"/>
                <a:gd name="T7" fmla="*/ 27 h 79"/>
                <a:gd name="T8" fmla="*/ 16 w 32"/>
                <a:gd name="T9" fmla="*/ 35 h 79"/>
                <a:gd name="T10" fmla="*/ 32 w 32"/>
                <a:gd name="T11" fmla="*/ 44 h 79"/>
                <a:gd name="T12" fmla="*/ 32 w 32"/>
                <a:gd name="T13" fmla="*/ 62 h 79"/>
                <a:gd name="T14" fmla="*/ 32 w 32"/>
                <a:gd name="T15" fmla="*/ 71 h 79"/>
                <a:gd name="T16" fmla="*/ 32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0" y="0"/>
                  </a:moveTo>
                  <a:lnTo>
                    <a:pt x="0" y="18"/>
                  </a:lnTo>
                  <a:lnTo>
                    <a:pt x="8" y="27"/>
                  </a:lnTo>
                  <a:lnTo>
                    <a:pt x="16" y="27"/>
                  </a:lnTo>
                  <a:lnTo>
                    <a:pt x="16" y="35"/>
                  </a:lnTo>
                  <a:lnTo>
                    <a:pt x="32" y="44"/>
                  </a:lnTo>
                  <a:lnTo>
                    <a:pt x="32" y="62"/>
                  </a:lnTo>
                  <a:lnTo>
                    <a:pt x="32" y="71"/>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80" name="Freeform 1314"/>
            <p:cNvSpPr>
              <a:spLocks/>
            </p:cNvSpPr>
            <p:nvPr/>
          </p:nvSpPr>
          <p:spPr bwMode="auto">
            <a:xfrm>
              <a:off x="2124" y="3446"/>
              <a:ext cx="24" cy="149"/>
            </a:xfrm>
            <a:custGeom>
              <a:avLst/>
              <a:gdLst>
                <a:gd name="T0" fmla="*/ 0 w 24"/>
                <a:gd name="T1" fmla="*/ 0 h 149"/>
                <a:gd name="T2" fmla="*/ 0 w 24"/>
                <a:gd name="T3" fmla="*/ 9 h 149"/>
                <a:gd name="T4" fmla="*/ 0 w 24"/>
                <a:gd name="T5" fmla="*/ 35 h 149"/>
                <a:gd name="T6" fmla="*/ 0 w 24"/>
                <a:gd name="T7" fmla="*/ 44 h 149"/>
                <a:gd name="T8" fmla="*/ 0 w 24"/>
                <a:gd name="T9" fmla="*/ 52 h 149"/>
                <a:gd name="T10" fmla="*/ 8 w 24"/>
                <a:gd name="T11" fmla="*/ 61 h 149"/>
                <a:gd name="T12" fmla="*/ 8 w 24"/>
                <a:gd name="T13" fmla="*/ 88 h 149"/>
                <a:gd name="T14" fmla="*/ 24 w 24"/>
                <a:gd name="T15" fmla="*/ 96 h 149"/>
                <a:gd name="T16" fmla="*/ 24 w 24"/>
                <a:gd name="T17" fmla="*/ 114 h 149"/>
                <a:gd name="T18" fmla="*/ 24 w 24"/>
                <a:gd name="T19" fmla="*/ 123 h 149"/>
                <a:gd name="T20" fmla="*/ 24 w 24"/>
                <a:gd name="T21" fmla="*/ 132 h 149"/>
                <a:gd name="T22" fmla="*/ 8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0" y="0"/>
                  </a:moveTo>
                  <a:lnTo>
                    <a:pt x="0" y="9"/>
                  </a:lnTo>
                  <a:lnTo>
                    <a:pt x="0" y="35"/>
                  </a:lnTo>
                  <a:lnTo>
                    <a:pt x="0" y="44"/>
                  </a:lnTo>
                  <a:lnTo>
                    <a:pt x="0" y="52"/>
                  </a:lnTo>
                  <a:lnTo>
                    <a:pt x="8" y="61"/>
                  </a:lnTo>
                  <a:lnTo>
                    <a:pt x="8" y="88"/>
                  </a:lnTo>
                  <a:lnTo>
                    <a:pt x="24" y="96"/>
                  </a:lnTo>
                  <a:lnTo>
                    <a:pt x="24" y="114"/>
                  </a:lnTo>
                  <a:lnTo>
                    <a:pt x="24" y="123"/>
                  </a:lnTo>
                  <a:lnTo>
                    <a:pt x="24" y="132"/>
                  </a:lnTo>
                  <a:lnTo>
                    <a:pt x="8"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81" name="Freeform 1315"/>
            <p:cNvSpPr>
              <a:spLocks/>
            </p:cNvSpPr>
            <p:nvPr/>
          </p:nvSpPr>
          <p:spPr bwMode="auto">
            <a:xfrm>
              <a:off x="2108" y="3384"/>
              <a:ext cx="72" cy="114"/>
            </a:xfrm>
            <a:custGeom>
              <a:avLst/>
              <a:gdLst>
                <a:gd name="T0" fmla="*/ 0 w 72"/>
                <a:gd name="T1" fmla="*/ 0 h 114"/>
                <a:gd name="T2" fmla="*/ 8 w 72"/>
                <a:gd name="T3" fmla="*/ 9 h 114"/>
                <a:gd name="T4" fmla="*/ 16 w 72"/>
                <a:gd name="T5" fmla="*/ 27 h 114"/>
                <a:gd name="T6" fmla="*/ 24 w 72"/>
                <a:gd name="T7" fmla="*/ 27 h 114"/>
                <a:gd name="T8" fmla="*/ 40 w 72"/>
                <a:gd name="T9" fmla="*/ 35 h 114"/>
                <a:gd name="T10" fmla="*/ 48 w 72"/>
                <a:gd name="T11" fmla="*/ 44 h 114"/>
                <a:gd name="T12" fmla="*/ 56 w 72"/>
                <a:gd name="T13" fmla="*/ 62 h 114"/>
                <a:gd name="T14" fmla="*/ 56 w 72"/>
                <a:gd name="T15" fmla="*/ 71 h 114"/>
                <a:gd name="T16" fmla="*/ 56 w 72"/>
                <a:gd name="T17" fmla="*/ 79 h 114"/>
                <a:gd name="T18" fmla="*/ 56 w 72"/>
                <a:gd name="T19" fmla="*/ 97 h 114"/>
                <a:gd name="T20" fmla="*/ 72 w 72"/>
                <a:gd name="T21" fmla="*/ 106 h 114"/>
                <a:gd name="T22" fmla="*/ 72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0" y="0"/>
                  </a:moveTo>
                  <a:lnTo>
                    <a:pt x="8" y="9"/>
                  </a:lnTo>
                  <a:lnTo>
                    <a:pt x="16" y="27"/>
                  </a:lnTo>
                  <a:lnTo>
                    <a:pt x="24" y="27"/>
                  </a:lnTo>
                  <a:lnTo>
                    <a:pt x="40" y="35"/>
                  </a:lnTo>
                  <a:lnTo>
                    <a:pt x="48" y="44"/>
                  </a:lnTo>
                  <a:lnTo>
                    <a:pt x="56" y="62"/>
                  </a:lnTo>
                  <a:lnTo>
                    <a:pt x="56" y="71"/>
                  </a:lnTo>
                  <a:lnTo>
                    <a:pt x="56" y="79"/>
                  </a:lnTo>
                  <a:lnTo>
                    <a:pt x="56" y="97"/>
                  </a:lnTo>
                  <a:lnTo>
                    <a:pt x="72" y="106"/>
                  </a:lnTo>
                  <a:lnTo>
                    <a:pt x="72"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82" name="Freeform 1316"/>
            <p:cNvSpPr>
              <a:spLocks/>
            </p:cNvSpPr>
            <p:nvPr/>
          </p:nvSpPr>
          <p:spPr bwMode="auto">
            <a:xfrm>
              <a:off x="1764" y="3446"/>
              <a:ext cx="48" cy="88"/>
            </a:xfrm>
            <a:custGeom>
              <a:avLst/>
              <a:gdLst>
                <a:gd name="T0" fmla="*/ 48 w 48"/>
                <a:gd name="T1" fmla="*/ 0 h 88"/>
                <a:gd name="T2" fmla="*/ 32 w 48"/>
                <a:gd name="T3" fmla="*/ 0 h 88"/>
                <a:gd name="T4" fmla="*/ 24 w 48"/>
                <a:gd name="T5" fmla="*/ 9 h 88"/>
                <a:gd name="T6" fmla="*/ 24 w 48"/>
                <a:gd name="T7" fmla="*/ 17 h 88"/>
                <a:gd name="T8" fmla="*/ 24 w 48"/>
                <a:gd name="T9" fmla="*/ 35 h 88"/>
                <a:gd name="T10" fmla="*/ 24 w 48"/>
                <a:gd name="T11" fmla="*/ 44 h 88"/>
                <a:gd name="T12" fmla="*/ 16 w 48"/>
                <a:gd name="T13" fmla="*/ 52 h 88"/>
                <a:gd name="T14" fmla="*/ 16 w 48"/>
                <a:gd name="T15" fmla="*/ 61 h 88"/>
                <a:gd name="T16" fmla="*/ 16 w 48"/>
                <a:gd name="T17" fmla="*/ 79 h 88"/>
                <a:gd name="T18" fmla="*/ 16 w 48"/>
                <a:gd name="T19" fmla="*/ 88 h 88"/>
                <a:gd name="T20" fmla="*/ 0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48" y="0"/>
                  </a:moveTo>
                  <a:lnTo>
                    <a:pt x="32" y="0"/>
                  </a:lnTo>
                  <a:lnTo>
                    <a:pt x="24" y="9"/>
                  </a:lnTo>
                  <a:lnTo>
                    <a:pt x="24" y="17"/>
                  </a:lnTo>
                  <a:lnTo>
                    <a:pt x="24" y="35"/>
                  </a:lnTo>
                  <a:lnTo>
                    <a:pt x="24" y="44"/>
                  </a:lnTo>
                  <a:lnTo>
                    <a:pt x="16" y="52"/>
                  </a:lnTo>
                  <a:lnTo>
                    <a:pt x="16" y="61"/>
                  </a:lnTo>
                  <a:lnTo>
                    <a:pt x="16" y="79"/>
                  </a:lnTo>
                  <a:lnTo>
                    <a:pt x="16" y="88"/>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83" name="Freeform 1317"/>
            <p:cNvSpPr>
              <a:spLocks/>
            </p:cNvSpPr>
            <p:nvPr/>
          </p:nvSpPr>
          <p:spPr bwMode="auto">
            <a:xfrm>
              <a:off x="1844" y="3498"/>
              <a:ext cx="40" cy="80"/>
            </a:xfrm>
            <a:custGeom>
              <a:avLst/>
              <a:gdLst>
                <a:gd name="T0" fmla="*/ 0 w 40"/>
                <a:gd name="T1" fmla="*/ 0 h 80"/>
                <a:gd name="T2" fmla="*/ 16 w 40"/>
                <a:gd name="T3" fmla="*/ 0 h 80"/>
                <a:gd name="T4" fmla="*/ 32 w 40"/>
                <a:gd name="T5" fmla="*/ 0 h 80"/>
                <a:gd name="T6" fmla="*/ 32 w 40"/>
                <a:gd name="T7" fmla="*/ 9 h 80"/>
                <a:gd name="T8" fmla="*/ 40 w 40"/>
                <a:gd name="T9" fmla="*/ 27 h 80"/>
                <a:gd name="T10" fmla="*/ 40 w 40"/>
                <a:gd name="T11" fmla="*/ 36 h 80"/>
                <a:gd name="T12" fmla="*/ 40 w 40"/>
                <a:gd name="T13" fmla="*/ 44 h 80"/>
                <a:gd name="T14" fmla="*/ 40 w 40"/>
                <a:gd name="T15" fmla="*/ 62 h 80"/>
                <a:gd name="T16" fmla="*/ 40 w 40"/>
                <a:gd name="T17" fmla="*/ 71 h 80"/>
                <a:gd name="T18" fmla="*/ 4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0" y="0"/>
                  </a:moveTo>
                  <a:lnTo>
                    <a:pt x="16" y="0"/>
                  </a:lnTo>
                  <a:lnTo>
                    <a:pt x="32" y="0"/>
                  </a:lnTo>
                  <a:lnTo>
                    <a:pt x="32" y="9"/>
                  </a:lnTo>
                  <a:lnTo>
                    <a:pt x="40" y="27"/>
                  </a:lnTo>
                  <a:lnTo>
                    <a:pt x="40" y="36"/>
                  </a:lnTo>
                  <a:lnTo>
                    <a:pt x="40" y="44"/>
                  </a:lnTo>
                  <a:lnTo>
                    <a:pt x="40" y="62"/>
                  </a:lnTo>
                  <a:lnTo>
                    <a:pt x="40" y="71"/>
                  </a:lnTo>
                  <a:lnTo>
                    <a:pt x="4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84" name="Freeform 1318"/>
            <p:cNvSpPr>
              <a:spLocks/>
            </p:cNvSpPr>
            <p:nvPr/>
          </p:nvSpPr>
          <p:spPr bwMode="auto">
            <a:xfrm>
              <a:off x="1844" y="3411"/>
              <a:ext cx="32" cy="79"/>
            </a:xfrm>
            <a:custGeom>
              <a:avLst/>
              <a:gdLst>
                <a:gd name="T0" fmla="*/ 0 w 32"/>
                <a:gd name="T1" fmla="*/ 8 h 79"/>
                <a:gd name="T2" fmla="*/ 8 w 32"/>
                <a:gd name="T3" fmla="*/ 0 h 79"/>
                <a:gd name="T4" fmla="*/ 8 w 32"/>
                <a:gd name="T5" fmla="*/ 8 h 79"/>
                <a:gd name="T6" fmla="*/ 8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32 w 32"/>
                <a:gd name="T19" fmla="*/ 70 h 79"/>
                <a:gd name="T20" fmla="*/ 32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0" y="8"/>
                  </a:moveTo>
                  <a:lnTo>
                    <a:pt x="8" y="0"/>
                  </a:lnTo>
                  <a:lnTo>
                    <a:pt x="8" y="8"/>
                  </a:lnTo>
                  <a:lnTo>
                    <a:pt x="8" y="17"/>
                  </a:lnTo>
                  <a:lnTo>
                    <a:pt x="16" y="17"/>
                  </a:lnTo>
                  <a:lnTo>
                    <a:pt x="16" y="35"/>
                  </a:lnTo>
                  <a:lnTo>
                    <a:pt x="16" y="44"/>
                  </a:lnTo>
                  <a:lnTo>
                    <a:pt x="16" y="52"/>
                  </a:lnTo>
                  <a:lnTo>
                    <a:pt x="16" y="70"/>
                  </a:lnTo>
                  <a:lnTo>
                    <a:pt x="32" y="70"/>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85" name="Freeform 1319"/>
            <p:cNvSpPr>
              <a:spLocks/>
            </p:cNvSpPr>
            <p:nvPr/>
          </p:nvSpPr>
          <p:spPr bwMode="auto">
            <a:xfrm>
              <a:off x="2028" y="3534"/>
              <a:ext cx="48" cy="79"/>
            </a:xfrm>
            <a:custGeom>
              <a:avLst/>
              <a:gdLst>
                <a:gd name="T0" fmla="*/ 0 w 48"/>
                <a:gd name="T1" fmla="*/ 0 h 79"/>
                <a:gd name="T2" fmla="*/ 16 w 48"/>
                <a:gd name="T3" fmla="*/ 8 h 79"/>
                <a:gd name="T4" fmla="*/ 16 w 48"/>
                <a:gd name="T5" fmla="*/ 26 h 79"/>
                <a:gd name="T6" fmla="*/ 24 w 48"/>
                <a:gd name="T7" fmla="*/ 35 h 79"/>
                <a:gd name="T8" fmla="*/ 32 w 48"/>
                <a:gd name="T9" fmla="*/ 35 h 79"/>
                <a:gd name="T10" fmla="*/ 32 w 48"/>
                <a:gd name="T11" fmla="*/ 44 h 79"/>
                <a:gd name="T12" fmla="*/ 48 w 48"/>
                <a:gd name="T13" fmla="*/ 44 h 79"/>
                <a:gd name="T14" fmla="*/ 48 w 48"/>
                <a:gd name="T15" fmla="*/ 61 h 79"/>
                <a:gd name="T16" fmla="*/ 48 w 48"/>
                <a:gd name="T17" fmla="*/ 70 h 79"/>
                <a:gd name="T18" fmla="*/ 48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0" y="0"/>
                  </a:moveTo>
                  <a:lnTo>
                    <a:pt x="16" y="8"/>
                  </a:lnTo>
                  <a:lnTo>
                    <a:pt x="16" y="26"/>
                  </a:lnTo>
                  <a:lnTo>
                    <a:pt x="24" y="35"/>
                  </a:lnTo>
                  <a:lnTo>
                    <a:pt x="32" y="35"/>
                  </a:lnTo>
                  <a:lnTo>
                    <a:pt x="32" y="44"/>
                  </a:lnTo>
                  <a:lnTo>
                    <a:pt x="48" y="44"/>
                  </a:lnTo>
                  <a:lnTo>
                    <a:pt x="48" y="61"/>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86" name="Freeform 1320"/>
            <p:cNvSpPr>
              <a:spLocks/>
            </p:cNvSpPr>
            <p:nvPr/>
          </p:nvSpPr>
          <p:spPr bwMode="auto">
            <a:xfrm>
              <a:off x="2044" y="3455"/>
              <a:ext cx="64" cy="35"/>
            </a:xfrm>
            <a:custGeom>
              <a:avLst/>
              <a:gdLst>
                <a:gd name="T0" fmla="*/ 0 w 64"/>
                <a:gd name="T1" fmla="*/ 0 h 35"/>
                <a:gd name="T2" fmla="*/ 8 w 64"/>
                <a:gd name="T3" fmla="*/ 0 h 35"/>
                <a:gd name="T4" fmla="*/ 16 w 64"/>
                <a:gd name="T5" fmla="*/ 0 h 35"/>
                <a:gd name="T6" fmla="*/ 32 w 64"/>
                <a:gd name="T7" fmla="*/ 0 h 35"/>
                <a:gd name="T8" fmla="*/ 32 w 64"/>
                <a:gd name="T9" fmla="*/ 8 h 35"/>
                <a:gd name="T10" fmla="*/ 40 w 64"/>
                <a:gd name="T11" fmla="*/ 8 h 35"/>
                <a:gd name="T12" fmla="*/ 48 w 64"/>
                <a:gd name="T13" fmla="*/ 26 h 35"/>
                <a:gd name="T14" fmla="*/ 64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0" y="0"/>
                  </a:moveTo>
                  <a:lnTo>
                    <a:pt x="8" y="0"/>
                  </a:lnTo>
                  <a:lnTo>
                    <a:pt x="16" y="0"/>
                  </a:lnTo>
                  <a:lnTo>
                    <a:pt x="32" y="0"/>
                  </a:lnTo>
                  <a:lnTo>
                    <a:pt x="32" y="8"/>
                  </a:lnTo>
                  <a:lnTo>
                    <a:pt x="40" y="8"/>
                  </a:lnTo>
                  <a:lnTo>
                    <a:pt x="48" y="26"/>
                  </a:lnTo>
                  <a:lnTo>
                    <a:pt x="64"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87" name="Freeform 1321"/>
            <p:cNvSpPr>
              <a:spLocks/>
            </p:cNvSpPr>
            <p:nvPr/>
          </p:nvSpPr>
          <p:spPr bwMode="auto">
            <a:xfrm>
              <a:off x="2012" y="3455"/>
              <a:ext cx="16" cy="123"/>
            </a:xfrm>
            <a:custGeom>
              <a:avLst/>
              <a:gdLst>
                <a:gd name="T0" fmla="*/ 16 w 16"/>
                <a:gd name="T1" fmla="*/ 0 h 123"/>
                <a:gd name="T2" fmla="*/ 16 w 16"/>
                <a:gd name="T3" fmla="*/ 35 h 123"/>
                <a:gd name="T4" fmla="*/ 16 w 16"/>
                <a:gd name="T5" fmla="*/ 43 h 123"/>
                <a:gd name="T6" fmla="*/ 16 w 16"/>
                <a:gd name="T7" fmla="*/ 70 h 123"/>
                <a:gd name="T8" fmla="*/ 8 w 16"/>
                <a:gd name="T9" fmla="*/ 70 h 123"/>
                <a:gd name="T10" fmla="*/ 8 w 16"/>
                <a:gd name="T11" fmla="*/ 79 h 123"/>
                <a:gd name="T12" fmla="*/ 8 w 16"/>
                <a:gd name="T13" fmla="*/ 87 h 123"/>
                <a:gd name="T14" fmla="*/ 8 w 16"/>
                <a:gd name="T15" fmla="*/ 105 h 123"/>
                <a:gd name="T16" fmla="*/ 0 w 16"/>
                <a:gd name="T17" fmla="*/ 114 h 123"/>
                <a:gd name="T18" fmla="*/ 0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16" y="0"/>
                  </a:moveTo>
                  <a:lnTo>
                    <a:pt x="16" y="35"/>
                  </a:lnTo>
                  <a:lnTo>
                    <a:pt x="16" y="43"/>
                  </a:lnTo>
                  <a:lnTo>
                    <a:pt x="16" y="70"/>
                  </a:lnTo>
                  <a:lnTo>
                    <a:pt x="8" y="70"/>
                  </a:lnTo>
                  <a:lnTo>
                    <a:pt x="8" y="79"/>
                  </a:lnTo>
                  <a:lnTo>
                    <a:pt x="8" y="87"/>
                  </a:lnTo>
                  <a:lnTo>
                    <a:pt x="8" y="105"/>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88" name="Freeform 1322"/>
            <p:cNvSpPr>
              <a:spLocks/>
            </p:cNvSpPr>
            <p:nvPr/>
          </p:nvSpPr>
          <p:spPr bwMode="auto">
            <a:xfrm>
              <a:off x="1980" y="3481"/>
              <a:ext cx="16" cy="61"/>
            </a:xfrm>
            <a:custGeom>
              <a:avLst/>
              <a:gdLst>
                <a:gd name="T0" fmla="*/ 0 w 16"/>
                <a:gd name="T1" fmla="*/ 0 h 61"/>
                <a:gd name="T2" fmla="*/ 8 w 16"/>
                <a:gd name="T3" fmla="*/ 9 h 61"/>
                <a:gd name="T4" fmla="*/ 16 w 16"/>
                <a:gd name="T5" fmla="*/ 17 h 61"/>
                <a:gd name="T6" fmla="*/ 16 w 16"/>
                <a:gd name="T7" fmla="*/ 26 h 61"/>
                <a:gd name="T8" fmla="*/ 16 w 16"/>
                <a:gd name="T9" fmla="*/ 44 h 61"/>
                <a:gd name="T10" fmla="*/ 16 w 16"/>
                <a:gd name="T11" fmla="*/ 53 h 61"/>
                <a:gd name="T12" fmla="*/ 16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0" y="0"/>
                  </a:moveTo>
                  <a:lnTo>
                    <a:pt x="8" y="9"/>
                  </a:lnTo>
                  <a:lnTo>
                    <a:pt x="16" y="17"/>
                  </a:lnTo>
                  <a:lnTo>
                    <a:pt x="16" y="26"/>
                  </a:lnTo>
                  <a:lnTo>
                    <a:pt x="16" y="44"/>
                  </a:lnTo>
                  <a:lnTo>
                    <a:pt x="16" y="53"/>
                  </a:lnTo>
                  <a:lnTo>
                    <a:pt x="16"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89" name="Freeform 1323"/>
            <p:cNvSpPr>
              <a:spLocks/>
            </p:cNvSpPr>
            <p:nvPr/>
          </p:nvSpPr>
          <p:spPr bwMode="auto">
            <a:xfrm>
              <a:off x="1948" y="3507"/>
              <a:ext cx="16" cy="88"/>
            </a:xfrm>
            <a:custGeom>
              <a:avLst/>
              <a:gdLst>
                <a:gd name="T0" fmla="*/ 16 w 16"/>
                <a:gd name="T1" fmla="*/ 0 h 88"/>
                <a:gd name="T2" fmla="*/ 16 w 16"/>
                <a:gd name="T3" fmla="*/ 27 h 88"/>
                <a:gd name="T4" fmla="*/ 8 w 16"/>
                <a:gd name="T5" fmla="*/ 35 h 88"/>
                <a:gd name="T6" fmla="*/ 8 w 16"/>
                <a:gd name="T7" fmla="*/ 53 h 88"/>
                <a:gd name="T8" fmla="*/ 0 w 16"/>
                <a:gd name="T9" fmla="*/ 62 h 88"/>
                <a:gd name="T10" fmla="*/ 0 w 16"/>
                <a:gd name="T11" fmla="*/ 71 h 88"/>
                <a:gd name="T12" fmla="*/ 0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16" y="0"/>
                  </a:moveTo>
                  <a:lnTo>
                    <a:pt x="16" y="27"/>
                  </a:lnTo>
                  <a:lnTo>
                    <a:pt x="8" y="35"/>
                  </a:lnTo>
                  <a:lnTo>
                    <a:pt x="8"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90" name="Freeform 1324"/>
            <p:cNvSpPr>
              <a:spLocks/>
            </p:cNvSpPr>
            <p:nvPr/>
          </p:nvSpPr>
          <p:spPr bwMode="auto">
            <a:xfrm>
              <a:off x="1908" y="3455"/>
              <a:ext cx="16" cy="123"/>
            </a:xfrm>
            <a:custGeom>
              <a:avLst/>
              <a:gdLst>
                <a:gd name="T0" fmla="*/ 8 w 16"/>
                <a:gd name="T1" fmla="*/ 0 h 123"/>
                <a:gd name="T2" fmla="*/ 8 w 16"/>
                <a:gd name="T3" fmla="*/ 8 h 123"/>
                <a:gd name="T4" fmla="*/ 16 w 16"/>
                <a:gd name="T5" fmla="*/ 26 h 123"/>
                <a:gd name="T6" fmla="*/ 16 w 16"/>
                <a:gd name="T7" fmla="*/ 35 h 123"/>
                <a:gd name="T8" fmla="*/ 8 w 16"/>
                <a:gd name="T9" fmla="*/ 43 h 123"/>
                <a:gd name="T10" fmla="*/ 8 w 16"/>
                <a:gd name="T11" fmla="*/ 52 h 123"/>
                <a:gd name="T12" fmla="*/ 8 w 16"/>
                <a:gd name="T13" fmla="*/ 70 h 123"/>
                <a:gd name="T14" fmla="*/ 8 w 16"/>
                <a:gd name="T15" fmla="*/ 79 h 123"/>
                <a:gd name="T16" fmla="*/ 0 w 16"/>
                <a:gd name="T17" fmla="*/ 87 h 123"/>
                <a:gd name="T18" fmla="*/ 0 w 16"/>
                <a:gd name="T19" fmla="*/ 105 h 123"/>
                <a:gd name="T20" fmla="*/ 0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16" y="26"/>
                  </a:lnTo>
                  <a:lnTo>
                    <a:pt x="16" y="35"/>
                  </a:lnTo>
                  <a:lnTo>
                    <a:pt x="8" y="43"/>
                  </a:lnTo>
                  <a:lnTo>
                    <a:pt x="8" y="52"/>
                  </a:lnTo>
                  <a:lnTo>
                    <a:pt x="8" y="70"/>
                  </a:lnTo>
                  <a:lnTo>
                    <a:pt x="8" y="79"/>
                  </a:lnTo>
                  <a:lnTo>
                    <a:pt x="0" y="87"/>
                  </a:lnTo>
                  <a:lnTo>
                    <a:pt x="0" y="105"/>
                  </a:lnTo>
                  <a:lnTo>
                    <a:pt x="0"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91" name="Freeform 1325"/>
            <p:cNvSpPr>
              <a:spLocks/>
            </p:cNvSpPr>
            <p:nvPr/>
          </p:nvSpPr>
          <p:spPr bwMode="auto">
            <a:xfrm>
              <a:off x="1788" y="3490"/>
              <a:ext cx="40" cy="105"/>
            </a:xfrm>
            <a:custGeom>
              <a:avLst/>
              <a:gdLst>
                <a:gd name="T0" fmla="*/ 32 w 40"/>
                <a:gd name="T1" fmla="*/ 0 h 105"/>
                <a:gd name="T2" fmla="*/ 40 w 40"/>
                <a:gd name="T3" fmla="*/ 8 h 105"/>
                <a:gd name="T4" fmla="*/ 32 w 40"/>
                <a:gd name="T5" fmla="*/ 17 h 105"/>
                <a:gd name="T6" fmla="*/ 24 w 40"/>
                <a:gd name="T7" fmla="*/ 35 h 105"/>
                <a:gd name="T8" fmla="*/ 8 w 40"/>
                <a:gd name="T9" fmla="*/ 44 h 105"/>
                <a:gd name="T10" fmla="*/ 8 w 40"/>
                <a:gd name="T11" fmla="*/ 52 h 105"/>
                <a:gd name="T12" fmla="*/ 0 w 40"/>
                <a:gd name="T13" fmla="*/ 70 h 105"/>
                <a:gd name="T14" fmla="*/ 0 w 40"/>
                <a:gd name="T15" fmla="*/ 79 h 105"/>
                <a:gd name="T16" fmla="*/ 0 w 40"/>
                <a:gd name="T17" fmla="*/ 88 h 105"/>
                <a:gd name="T18" fmla="*/ 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32" y="0"/>
                  </a:moveTo>
                  <a:lnTo>
                    <a:pt x="40" y="8"/>
                  </a:lnTo>
                  <a:lnTo>
                    <a:pt x="32" y="17"/>
                  </a:lnTo>
                  <a:lnTo>
                    <a:pt x="24" y="35"/>
                  </a:lnTo>
                  <a:lnTo>
                    <a:pt x="8" y="44"/>
                  </a:lnTo>
                  <a:lnTo>
                    <a:pt x="8" y="52"/>
                  </a:lnTo>
                  <a:lnTo>
                    <a:pt x="0" y="70"/>
                  </a:lnTo>
                  <a:lnTo>
                    <a:pt x="0" y="79"/>
                  </a:lnTo>
                  <a:lnTo>
                    <a:pt x="0" y="88"/>
                  </a:lnTo>
                  <a:lnTo>
                    <a:pt x="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92" name="Freeform 1326"/>
            <p:cNvSpPr>
              <a:spLocks/>
            </p:cNvSpPr>
            <p:nvPr/>
          </p:nvSpPr>
          <p:spPr bwMode="auto">
            <a:xfrm>
              <a:off x="1724" y="3463"/>
              <a:ext cx="64" cy="115"/>
            </a:xfrm>
            <a:custGeom>
              <a:avLst/>
              <a:gdLst>
                <a:gd name="T0" fmla="*/ 64 w 64"/>
                <a:gd name="T1" fmla="*/ 0 h 115"/>
                <a:gd name="T2" fmla="*/ 56 w 64"/>
                <a:gd name="T3" fmla="*/ 18 h 115"/>
                <a:gd name="T4" fmla="*/ 56 w 64"/>
                <a:gd name="T5" fmla="*/ 27 h 115"/>
                <a:gd name="T6" fmla="*/ 40 w 64"/>
                <a:gd name="T7" fmla="*/ 27 h 115"/>
                <a:gd name="T8" fmla="*/ 32 w 64"/>
                <a:gd name="T9" fmla="*/ 27 h 115"/>
                <a:gd name="T10" fmla="*/ 32 w 64"/>
                <a:gd name="T11" fmla="*/ 35 h 115"/>
                <a:gd name="T12" fmla="*/ 32 w 64"/>
                <a:gd name="T13" fmla="*/ 44 h 115"/>
                <a:gd name="T14" fmla="*/ 24 w 64"/>
                <a:gd name="T15" fmla="*/ 62 h 115"/>
                <a:gd name="T16" fmla="*/ 16 w 64"/>
                <a:gd name="T17" fmla="*/ 71 h 115"/>
                <a:gd name="T18" fmla="*/ 16 w 64"/>
                <a:gd name="T19" fmla="*/ 79 h 115"/>
                <a:gd name="T20" fmla="*/ 16 w 64"/>
                <a:gd name="T21" fmla="*/ 97 h 115"/>
                <a:gd name="T22" fmla="*/ 0 w 64"/>
                <a:gd name="T23" fmla="*/ 97 h 115"/>
                <a:gd name="T24" fmla="*/ 0 w 64"/>
                <a:gd name="T25" fmla="*/ 106 h 115"/>
                <a:gd name="T26" fmla="*/ 0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64" y="0"/>
                  </a:moveTo>
                  <a:lnTo>
                    <a:pt x="56" y="18"/>
                  </a:lnTo>
                  <a:lnTo>
                    <a:pt x="56" y="27"/>
                  </a:lnTo>
                  <a:lnTo>
                    <a:pt x="40" y="27"/>
                  </a:lnTo>
                  <a:lnTo>
                    <a:pt x="32" y="27"/>
                  </a:lnTo>
                  <a:lnTo>
                    <a:pt x="32" y="35"/>
                  </a:lnTo>
                  <a:lnTo>
                    <a:pt x="32" y="44"/>
                  </a:lnTo>
                  <a:lnTo>
                    <a:pt x="24" y="62"/>
                  </a:lnTo>
                  <a:lnTo>
                    <a:pt x="16" y="71"/>
                  </a:lnTo>
                  <a:lnTo>
                    <a:pt x="16" y="79"/>
                  </a:lnTo>
                  <a:lnTo>
                    <a:pt x="16" y="97"/>
                  </a:lnTo>
                  <a:lnTo>
                    <a:pt x="0" y="97"/>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93" name="Freeform 1327"/>
            <p:cNvSpPr>
              <a:spLocks/>
            </p:cNvSpPr>
            <p:nvPr/>
          </p:nvSpPr>
          <p:spPr bwMode="auto">
            <a:xfrm>
              <a:off x="2132" y="3507"/>
              <a:ext cx="48" cy="88"/>
            </a:xfrm>
            <a:custGeom>
              <a:avLst/>
              <a:gdLst>
                <a:gd name="T0" fmla="*/ 0 w 48"/>
                <a:gd name="T1" fmla="*/ 0 h 88"/>
                <a:gd name="T2" fmla="*/ 0 w 48"/>
                <a:gd name="T3" fmla="*/ 18 h 88"/>
                <a:gd name="T4" fmla="*/ 0 w 48"/>
                <a:gd name="T5" fmla="*/ 27 h 88"/>
                <a:gd name="T6" fmla="*/ 16 w 48"/>
                <a:gd name="T7" fmla="*/ 27 h 88"/>
                <a:gd name="T8" fmla="*/ 16 w 48"/>
                <a:gd name="T9" fmla="*/ 35 h 88"/>
                <a:gd name="T10" fmla="*/ 24 w 48"/>
                <a:gd name="T11" fmla="*/ 35 h 88"/>
                <a:gd name="T12" fmla="*/ 32 w 48"/>
                <a:gd name="T13" fmla="*/ 53 h 88"/>
                <a:gd name="T14" fmla="*/ 48 w 48"/>
                <a:gd name="T15" fmla="*/ 62 h 88"/>
                <a:gd name="T16" fmla="*/ 48 w 48"/>
                <a:gd name="T17" fmla="*/ 71 h 88"/>
                <a:gd name="T18" fmla="*/ 48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0" y="0"/>
                  </a:moveTo>
                  <a:lnTo>
                    <a:pt x="0" y="18"/>
                  </a:lnTo>
                  <a:lnTo>
                    <a:pt x="0" y="27"/>
                  </a:lnTo>
                  <a:lnTo>
                    <a:pt x="16" y="27"/>
                  </a:lnTo>
                  <a:lnTo>
                    <a:pt x="16" y="35"/>
                  </a:lnTo>
                  <a:lnTo>
                    <a:pt x="24" y="35"/>
                  </a:lnTo>
                  <a:lnTo>
                    <a:pt x="32" y="53"/>
                  </a:lnTo>
                  <a:lnTo>
                    <a:pt x="48" y="62"/>
                  </a:lnTo>
                  <a:lnTo>
                    <a:pt x="48" y="71"/>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94" name="Freeform 1328"/>
            <p:cNvSpPr>
              <a:spLocks/>
            </p:cNvSpPr>
            <p:nvPr/>
          </p:nvSpPr>
          <p:spPr bwMode="auto">
            <a:xfrm>
              <a:off x="2092" y="3314"/>
              <a:ext cx="64" cy="53"/>
            </a:xfrm>
            <a:custGeom>
              <a:avLst/>
              <a:gdLst>
                <a:gd name="T0" fmla="*/ 0 w 64"/>
                <a:gd name="T1" fmla="*/ 0 h 53"/>
                <a:gd name="T2" fmla="*/ 24 w 64"/>
                <a:gd name="T3" fmla="*/ 17 h 53"/>
                <a:gd name="T4" fmla="*/ 32 w 64"/>
                <a:gd name="T5" fmla="*/ 17 h 53"/>
                <a:gd name="T6" fmla="*/ 40 w 64"/>
                <a:gd name="T7" fmla="*/ 17 h 53"/>
                <a:gd name="T8" fmla="*/ 56 w 64"/>
                <a:gd name="T9" fmla="*/ 17 h 53"/>
                <a:gd name="T10" fmla="*/ 64 w 64"/>
                <a:gd name="T11" fmla="*/ 26 h 53"/>
                <a:gd name="T12" fmla="*/ 64 w 64"/>
                <a:gd name="T13" fmla="*/ 35 h 53"/>
                <a:gd name="T14" fmla="*/ 64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0" y="0"/>
                  </a:moveTo>
                  <a:lnTo>
                    <a:pt x="24" y="17"/>
                  </a:lnTo>
                  <a:lnTo>
                    <a:pt x="32" y="17"/>
                  </a:lnTo>
                  <a:lnTo>
                    <a:pt x="40" y="17"/>
                  </a:lnTo>
                  <a:lnTo>
                    <a:pt x="56" y="17"/>
                  </a:lnTo>
                  <a:lnTo>
                    <a:pt x="64" y="26"/>
                  </a:lnTo>
                  <a:lnTo>
                    <a:pt x="64" y="35"/>
                  </a:lnTo>
                  <a:lnTo>
                    <a:pt x="64"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95" name="Freeform 1329"/>
            <p:cNvSpPr>
              <a:spLocks/>
            </p:cNvSpPr>
            <p:nvPr/>
          </p:nvSpPr>
          <p:spPr bwMode="auto">
            <a:xfrm>
              <a:off x="1780" y="3314"/>
              <a:ext cx="96" cy="35"/>
            </a:xfrm>
            <a:custGeom>
              <a:avLst/>
              <a:gdLst>
                <a:gd name="T0" fmla="*/ 96 w 96"/>
                <a:gd name="T1" fmla="*/ 0 h 35"/>
                <a:gd name="T2" fmla="*/ 80 w 96"/>
                <a:gd name="T3" fmla="*/ 0 h 35"/>
                <a:gd name="T4" fmla="*/ 72 w 96"/>
                <a:gd name="T5" fmla="*/ 0 h 35"/>
                <a:gd name="T6" fmla="*/ 64 w 96"/>
                <a:gd name="T7" fmla="*/ 0 h 35"/>
                <a:gd name="T8" fmla="*/ 48 w 96"/>
                <a:gd name="T9" fmla="*/ 0 h 35"/>
                <a:gd name="T10" fmla="*/ 40 w 96"/>
                <a:gd name="T11" fmla="*/ 0 h 35"/>
                <a:gd name="T12" fmla="*/ 32 w 96"/>
                <a:gd name="T13" fmla="*/ 0 h 35"/>
                <a:gd name="T14" fmla="*/ 16 w 96"/>
                <a:gd name="T15" fmla="*/ 17 h 35"/>
                <a:gd name="T16" fmla="*/ 8 w 96"/>
                <a:gd name="T17" fmla="*/ 26 h 35"/>
                <a:gd name="T18" fmla="*/ 0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96" y="0"/>
                  </a:moveTo>
                  <a:lnTo>
                    <a:pt x="80" y="0"/>
                  </a:lnTo>
                  <a:lnTo>
                    <a:pt x="72" y="0"/>
                  </a:lnTo>
                  <a:lnTo>
                    <a:pt x="64" y="0"/>
                  </a:lnTo>
                  <a:lnTo>
                    <a:pt x="48" y="0"/>
                  </a:lnTo>
                  <a:lnTo>
                    <a:pt x="40" y="0"/>
                  </a:lnTo>
                  <a:lnTo>
                    <a:pt x="32" y="0"/>
                  </a:lnTo>
                  <a:lnTo>
                    <a:pt x="16" y="17"/>
                  </a:lnTo>
                  <a:lnTo>
                    <a:pt x="8"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96" name="Freeform 1330"/>
            <p:cNvSpPr>
              <a:spLocks/>
            </p:cNvSpPr>
            <p:nvPr/>
          </p:nvSpPr>
          <p:spPr bwMode="auto">
            <a:xfrm>
              <a:off x="1780" y="3296"/>
              <a:ext cx="112" cy="44"/>
            </a:xfrm>
            <a:custGeom>
              <a:avLst/>
              <a:gdLst>
                <a:gd name="T0" fmla="*/ 112 w 112"/>
                <a:gd name="T1" fmla="*/ 0 h 44"/>
                <a:gd name="T2" fmla="*/ 104 w 112"/>
                <a:gd name="T3" fmla="*/ 0 h 44"/>
                <a:gd name="T4" fmla="*/ 96 w 112"/>
                <a:gd name="T5" fmla="*/ 0 h 44"/>
                <a:gd name="T6" fmla="*/ 80 w 112"/>
                <a:gd name="T7" fmla="*/ 0 h 44"/>
                <a:gd name="T8" fmla="*/ 72 w 112"/>
                <a:gd name="T9" fmla="*/ 0 h 44"/>
                <a:gd name="T10" fmla="*/ 64 w 112"/>
                <a:gd name="T11" fmla="*/ 0 h 44"/>
                <a:gd name="T12" fmla="*/ 48 w 112"/>
                <a:gd name="T13" fmla="*/ 0 h 44"/>
                <a:gd name="T14" fmla="*/ 40 w 112"/>
                <a:gd name="T15" fmla="*/ 9 h 44"/>
                <a:gd name="T16" fmla="*/ 32 w 112"/>
                <a:gd name="T17" fmla="*/ 9 h 44"/>
                <a:gd name="T18" fmla="*/ 32 w 112"/>
                <a:gd name="T19" fmla="*/ 18 h 44"/>
                <a:gd name="T20" fmla="*/ 16 w 112"/>
                <a:gd name="T21" fmla="*/ 18 h 44"/>
                <a:gd name="T22" fmla="*/ 8 w 112"/>
                <a:gd name="T23" fmla="*/ 35 h 44"/>
                <a:gd name="T24" fmla="*/ 0 w 112"/>
                <a:gd name="T25" fmla="*/ 35 h 44"/>
                <a:gd name="T26" fmla="*/ 0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112" y="0"/>
                  </a:moveTo>
                  <a:lnTo>
                    <a:pt x="104" y="0"/>
                  </a:lnTo>
                  <a:lnTo>
                    <a:pt x="96" y="0"/>
                  </a:lnTo>
                  <a:lnTo>
                    <a:pt x="80" y="0"/>
                  </a:lnTo>
                  <a:lnTo>
                    <a:pt x="72" y="0"/>
                  </a:lnTo>
                  <a:lnTo>
                    <a:pt x="64" y="0"/>
                  </a:lnTo>
                  <a:lnTo>
                    <a:pt x="48" y="0"/>
                  </a:lnTo>
                  <a:lnTo>
                    <a:pt x="40" y="9"/>
                  </a:lnTo>
                  <a:lnTo>
                    <a:pt x="32" y="9"/>
                  </a:lnTo>
                  <a:lnTo>
                    <a:pt x="32" y="18"/>
                  </a:lnTo>
                  <a:lnTo>
                    <a:pt x="16" y="18"/>
                  </a:lnTo>
                  <a:lnTo>
                    <a:pt x="8" y="35"/>
                  </a:lnTo>
                  <a:lnTo>
                    <a:pt x="0" y="35"/>
                  </a:lnTo>
                  <a:lnTo>
                    <a:pt x="0"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97" name="Freeform 1331"/>
            <p:cNvSpPr>
              <a:spLocks/>
            </p:cNvSpPr>
            <p:nvPr/>
          </p:nvSpPr>
          <p:spPr bwMode="auto">
            <a:xfrm>
              <a:off x="1748" y="3375"/>
              <a:ext cx="64" cy="71"/>
            </a:xfrm>
            <a:custGeom>
              <a:avLst/>
              <a:gdLst>
                <a:gd name="T0" fmla="*/ 64 w 64"/>
                <a:gd name="T1" fmla="*/ 0 h 71"/>
                <a:gd name="T2" fmla="*/ 48 w 64"/>
                <a:gd name="T3" fmla="*/ 0 h 71"/>
                <a:gd name="T4" fmla="*/ 40 w 64"/>
                <a:gd name="T5" fmla="*/ 9 h 71"/>
                <a:gd name="T6" fmla="*/ 32 w 64"/>
                <a:gd name="T7" fmla="*/ 18 h 71"/>
                <a:gd name="T8" fmla="*/ 32 w 64"/>
                <a:gd name="T9" fmla="*/ 36 h 71"/>
                <a:gd name="T10" fmla="*/ 16 w 64"/>
                <a:gd name="T11" fmla="*/ 44 h 71"/>
                <a:gd name="T12" fmla="*/ 16 w 64"/>
                <a:gd name="T13" fmla="*/ 53 h 71"/>
                <a:gd name="T14" fmla="*/ 8 w 64"/>
                <a:gd name="T15" fmla="*/ 53 h 71"/>
                <a:gd name="T16" fmla="*/ 0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64" y="0"/>
                  </a:moveTo>
                  <a:lnTo>
                    <a:pt x="48" y="0"/>
                  </a:lnTo>
                  <a:lnTo>
                    <a:pt x="40" y="9"/>
                  </a:lnTo>
                  <a:lnTo>
                    <a:pt x="32" y="18"/>
                  </a:lnTo>
                  <a:lnTo>
                    <a:pt x="32" y="36"/>
                  </a:lnTo>
                  <a:lnTo>
                    <a:pt x="16" y="44"/>
                  </a:lnTo>
                  <a:lnTo>
                    <a:pt x="16" y="53"/>
                  </a:lnTo>
                  <a:lnTo>
                    <a:pt x="8" y="53"/>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98" name="Freeform 1332"/>
            <p:cNvSpPr>
              <a:spLocks/>
            </p:cNvSpPr>
            <p:nvPr/>
          </p:nvSpPr>
          <p:spPr bwMode="auto">
            <a:xfrm>
              <a:off x="1692" y="3455"/>
              <a:ext cx="96" cy="43"/>
            </a:xfrm>
            <a:custGeom>
              <a:avLst/>
              <a:gdLst>
                <a:gd name="T0" fmla="*/ 96 w 96"/>
                <a:gd name="T1" fmla="*/ 0 h 43"/>
                <a:gd name="T2" fmla="*/ 88 w 96"/>
                <a:gd name="T3" fmla="*/ 0 h 43"/>
                <a:gd name="T4" fmla="*/ 72 w 96"/>
                <a:gd name="T5" fmla="*/ 8 h 43"/>
                <a:gd name="T6" fmla="*/ 64 w 96"/>
                <a:gd name="T7" fmla="*/ 8 h 43"/>
                <a:gd name="T8" fmla="*/ 56 w 96"/>
                <a:gd name="T9" fmla="*/ 26 h 43"/>
                <a:gd name="T10" fmla="*/ 48 w 96"/>
                <a:gd name="T11" fmla="*/ 26 h 43"/>
                <a:gd name="T12" fmla="*/ 32 w 96"/>
                <a:gd name="T13" fmla="*/ 26 h 43"/>
                <a:gd name="T14" fmla="*/ 24 w 96"/>
                <a:gd name="T15" fmla="*/ 26 h 43"/>
                <a:gd name="T16" fmla="*/ 16 w 96"/>
                <a:gd name="T17" fmla="*/ 35 h 43"/>
                <a:gd name="T18" fmla="*/ 0 w 96"/>
                <a:gd name="T19" fmla="*/ 35 h 43"/>
                <a:gd name="T20" fmla="*/ 0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96" y="0"/>
                  </a:moveTo>
                  <a:lnTo>
                    <a:pt x="88" y="0"/>
                  </a:lnTo>
                  <a:lnTo>
                    <a:pt x="72" y="8"/>
                  </a:lnTo>
                  <a:lnTo>
                    <a:pt x="64" y="8"/>
                  </a:lnTo>
                  <a:lnTo>
                    <a:pt x="56" y="26"/>
                  </a:lnTo>
                  <a:lnTo>
                    <a:pt x="48" y="26"/>
                  </a:lnTo>
                  <a:lnTo>
                    <a:pt x="32" y="26"/>
                  </a:lnTo>
                  <a:lnTo>
                    <a:pt x="24" y="26"/>
                  </a:lnTo>
                  <a:lnTo>
                    <a:pt x="16" y="35"/>
                  </a:lnTo>
                  <a:lnTo>
                    <a:pt x="0" y="35"/>
                  </a:lnTo>
                  <a:lnTo>
                    <a:pt x="0"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4494" name="Group 1333"/>
          <p:cNvGrpSpPr>
            <a:grpSpLocks/>
          </p:cNvGrpSpPr>
          <p:nvPr/>
        </p:nvGrpSpPr>
        <p:grpSpPr bwMode="auto">
          <a:xfrm>
            <a:off x="6161088" y="2601913"/>
            <a:ext cx="609600" cy="496887"/>
            <a:chOff x="1748" y="2760"/>
            <a:chExt cx="480" cy="457"/>
          </a:xfrm>
        </p:grpSpPr>
        <p:sp>
          <p:nvSpPr>
            <p:cNvPr id="104840" name="Freeform 1334"/>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232 w 232"/>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211"/>
                <a:gd name="T188" fmla="*/ 232 w 232"/>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lnTo>
                    <a:pt x="232"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41" name="Freeform 1335"/>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211"/>
                <a:gd name="T185" fmla="*/ 232 w 232"/>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42" name="Freeform 1336"/>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56 w 208"/>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8"/>
                <a:gd name="T187" fmla="*/ 0 h 255"/>
                <a:gd name="T188" fmla="*/ 208 w 208"/>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lnTo>
                    <a:pt x="56"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43" name="Freeform 1337"/>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8"/>
                <a:gd name="T184" fmla="*/ 0 h 255"/>
                <a:gd name="T185" fmla="*/ 208 w 208"/>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44" name="Freeform 1338"/>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40 w 280"/>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0"/>
                <a:gd name="T118" fmla="*/ 0 h 360"/>
                <a:gd name="T119" fmla="*/ 280 w 280"/>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lnTo>
                    <a:pt x="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45" name="Freeform 1339"/>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80"/>
                <a:gd name="T115" fmla="*/ 0 h 360"/>
                <a:gd name="T116" fmla="*/ 280 w 280"/>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46" name="Freeform 1340"/>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40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lnTo>
                    <a:pt x="40"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47" name="Freeform 1341"/>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48" name="Freeform 1342"/>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208 w 208"/>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8"/>
                <a:gd name="T139" fmla="*/ 0 h 457"/>
                <a:gd name="T140" fmla="*/ 208 w 208"/>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lnTo>
                    <a:pt x="208"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49" name="Freeform 1343"/>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8"/>
                <a:gd name="T136" fmla="*/ 0 h 457"/>
                <a:gd name="T137" fmla="*/ 208 w 208"/>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50" name="Freeform 1344"/>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232 w 232"/>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325"/>
                <a:gd name="T188" fmla="*/ 232 w 232"/>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lnTo>
                    <a:pt x="232"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51" name="Freeform 1345"/>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325"/>
                <a:gd name="T185" fmla="*/ 232 w 232"/>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4495" name="Group 1346"/>
          <p:cNvGrpSpPr>
            <a:grpSpLocks/>
          </p:cNvGrpSpPr>
          <p:nvPr/>
        </p:nvGrpSpPr>
        <p:grpSpPr bwMode="auto">
          <a:xfrm>
            <a:off x="6313488" y="3086100"/>
            <a:ext cx="774700" cy="614363"/>
            <a:chOff x="1692" y="3226"/>
            <a:chExt cx="488" cy="387"/>
          </a:xfrm>
        </p:grpSpPr>
        <p:sp>
          <p:nvSpPr>
            <p:cNvPr id="104793" name="Freeform 1347"/>
            <p:cNvSpPr>
              <a:spLocks/>
            </p:cNvSpPr>
            <p:nvPr/>
          </p:nvSpPr>
          <p:spPr bwMode="auto">
            <a:xfrm>
              <a:off x="1996" y="3226"/>
              <a:ext cx="40" cy="53"/>
            </a:xfrm>
            <a:custGeom>
              <a:avLst/>
              <a:gdLst>
                <a:gd name="T0" fmla="*/ 0 w 40"/>
                <a:gd name="T1" fmla="*/ 0 h 53"/>
                <a:gd name="T2" fmla="*/ 0 w 40"/>
                <a:gd name="T3" fmla="*/ 9 h 53"/>
                <a:gd name="T4" fmla="*/ 0 w 40"/>
                <a:gd name="T5" fmla="*/ 18 h 53"/>
                <a:gd name="T6" fmla="*/ 8 w 40"/>
                <a:gd name="T7" fmla="*/ 18 h 53"/>
                <a:gd name="T8" fmla="*/ 24 w 40"/>
                <a:gd name="T9" fmla="*/ 18 h 53"/>
                <a:gd name="T10" fmla="*/ 24 w 40"/>
                <a:gd name="T11" fmla="*/ 35 h 53"/>
                <a:gd name="T12" fmla="*/ 32 w 40"/>
                <a:gd name="T13" fmla="*/ 35 h 53"/>
                <a:gd name="T14" fmla="*/ 32 w 40"/>
                <a:gd name="T15" fmla="*/ 44 h 53"/>
                <a:gd name="T16" fmla="*/ 40 w 40"/>
                <a:gd name="T17" fmla="*/ 44 h 53"/>
                <a:gd name="T18" fmla="*/ 4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0" y="0"/>
                  </a:moveTo>
                  <a:lnTo>
                    <a:pt x="0" y="9"/>
                  </a:lnTo>
                  <a:lnTo>
                    <a:pt x="0" y="18"/>
                  </a:lnTo>
                  <a:lnTo>
                    <a:pt x="8" y="18"/>
                  </a:lnTo>
                  <a:lnTo>
                    <a:pt x="24" y="18"/>
                  </a:lnTo>
                  <a:lnTo>
                    <a:pt x="24" y="35"/>
                  </a:lnTo>
                  <a:lnTo>
                    <a:pt x="32" y="35"/>
                  </a:lnTo>
                  <a:lnTo>
                    <a:pt x="32" y="44"/>
                  </a:lnTo>
                  <a:lnTo>
                    <a:pt x="40" y="44"/>
                  </a:lnTo>
                  <a:lnTo>
                    <a:pt x="4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94" name="Freeform 1348"/>
            <p:cNvSpPr>
              <a:spLocks/>
            </p:cNvSpPr>
            <p:nvPr/>
          </p:nvSpPr>
          <p:spPr bwMode="auto">
            <a:xfrm>
              <a:off x="1940" y="3226"/>
              <a:ext cx="56" cy="97"/>
            </a:xfrm>
            <a:custGeom>
              <a:avLst/>
              <a:gdLst>
                <a:gd name="T0" fmla="*/ 56 w 56"/>
                <a:gd name="T1" fmla="*/ 0 h 97"/>
                <a:gd name="T2" fmla="*/ 56 w 56"/>
                <a:gd name="T3" fmla="*/ 9 h 97"/>
                <a:gd name="T4" fmla="*/ 56 w 56"/>
                <a:gd name="T5" fmla="*/ 18 h 97"/>
                <a:gd name="T6" fmla="*/ 48 w 56"/>
                <a:gd name="T7" fmla="*/ 35 h 97"/>
                <a:gd name="T8" fmla="*/ 32 w 56"/>
                <a:gd name="T9" fmla="*/ 44 h 97"/>
                <a:gd name="T10" fmla="*/ 24 w 56"/>
                <a:gd name="T11" fmla="*/ 53 h 97"/>
                <a:gd name="T12" fmla="*/ 16 w 56"/>
                <a:gd name="T13" fmla="*/ 62 h 97"/>
                <a:gd name="T14" fmla="*/ 0 w 56"/>
                <a:gd name="T15" fmla="*/ 79 h 97"/>
                <a:gd name="T16" fmla="*/ 0 w 56"/>
                <a:gd name="T17" fmla="*/ 88 h 97"/>
                <a:gd name="T18" fmla="*/ 0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56" y="0"/>
                  </a:moveTo>
                  <a:lnTo>
                    <a:pt x="56" y="9"/>
                  </a:lnTo>
                  <a:lnTo>
                    <a:pt x="56" y="18"/>
                  </a:lnTo>
                  <a:lnTo>
                    <a:pt x="48" y="35"/>
                  </a:lnTo>
                  <a:lnTo>
                    <a:pt x="32" y="44"/>
                  </a:lnTo>
                  <a:lnTo>
                    <a:pt x="24" y="53"/>
                  </a:lnTo>
                  <a:lnTo>
                    <a:pt x="16" y="62"/>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95" name="Freeform 1349"/>
            <p:cNvSpPr>
              <a:spLocks/>
            </p:cNvSpPr>
            <p:nvPr/>
          </p:nvSpPr>
          <p:spPr bwMode="auto">
            <a:xfrm>
              <a:off x="1884" y="3226"/>
              <a:ext cx="80" cy="97"/>
            </a:xfrm>
            <a:custGeom>
              <a:avLst/>
              <a:gdLst>
                <a:gd name="T0" fmla="*/ 80 w 80"/>
                <a:gd name="T1" fmla="*/ 0 h 97"/>
                <a:gd name="T2" fmla="*/ 72 w 80"/>
                <a:gd name="T3" fmla="*/ 35 h 97"/>
                <a:gd name="T4" fmla="*/ 56 w 80"/>
                <a:gd name="T5" fmla="*/ 35 h 97"/>
                <a:gd name="T6" fmla="*/ 56 w 80"/>
                <a:gd name="T7" fmla="*/ 44 h 97"/>
                <a:gd name="T8" fmla="*/ 48 w 80"/>
                <a:gd name="T9" fmla="*/ 44 h 97"/>
                <a:gd name="T10" fmla="*/ 40 w 80"/>
                <a:gd name="T11" fmla="*/ 44 h 97"/>
                <a:gd name="T12" fmla="*/ 32 w 80"/>
                <a:gd name="T13" fmla="*/ 53 h 97"/>
                <a:gd name="T14" fmla="*/ 16 w 80"/>
                <a:gd name="T15" fmla="*/ 53 h 97"/>
                <a:gd name="T16" fmla="*/ 16 w 80"/>
                <a:gd name="T17" fmla="*/ 62 h 97"/>
                <a:gd name="T18" fmla="*/ 8 w 80"/>
                <a:gd name="T19" fmla="*/ 62 h 97"/>
                <a:gd name="T20" fmla="*/ 8 w 80"/>
                <a:gd name="T21" fmla="*/ 79 h 97"/>
                <a:gd name="T22" fmla="*/ 0 w 80"/>
                <a:gd name="T23" fmla="*/ 79 h 97"/>
                <a:gd name="T24" fmla="*/ 0 w 80"/>
                <a:gd name="T25" fmla="*/ 88 h 97"/>
                <a:gd name="T26" fmla="*/ 0 w 80"/>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
                <a:gd name="T43" fmla="*/ 0 h 97"/>
                <a:gd name="T44" fmla="*/ 80 w 80"/>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 h="97">
                  <a:moveTo>
                    <a:pt x="80" y="0"/>
                  </a:moveTo>
                  <a:lnTo>
                    <a:pt x="72" y="35"/>
                  </a:lnTo>
                  <a:lnTo>
                    <a:pt x="56" y="35"/>
                  </a:lnTo>
                  <a:lnTo>
                    <a:pt x="56" y="44"/>
                  </a:lnTo>
                  <a:lnTo>
                    <a:pt x="48" y="44"/>
                  </a:lnTo>
                  <a:lnTo>
                    <a:pt x="40" y="44"/>
                  </a:lnTo>
                  <a:lnTo>
                    <a:pt x="32" y="53"/>
                  </a:lnTo>
                  <a:lnTo>
                    <a:pt x="16" y="53"/>
                  </a:lnTo>
                  <a:lnTo>
                    <a:pt x="16" y="62"/>
                  </a:lnTo>
                  <a:lnTo>
                    <a:pt x="8" y="62"/>
                  </a:lnTo>
                  <a:lnTo>
                    <a:pt x="8" y="79"/>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96" name="Freeform 1350"/>
            <p:cNvSpPr>
              <a:spLocks/>
            </p:cNvSpPr>
            <p:nvPr/>
          </p:nvSpPr>
          <p:spPr bwMode="auto">
            <a:xfrm>
              <a:off x="1972" y="3270"/>
              <a:ext cx="56" cy="114"/>
            </a:xfrm>
            <a:custGeom>
              <a:avLst/>
              <a:gdLst>
                <a:gd name="T0" fmla="*/ 0 w 56"/>
                <a:gd name="T1" fmla="*/ 0 h 114"/>
                <a:gd name="T2" fmla="*/ 0 w 56"/>
                <a:gd name="T3" fmla="*/ 9 h 114"/>
                <a:gd name="T4" fmla="*/ 0 w 56"/>
                <a:gd name="T5" fmla="*/ 18 h 114"/>
                <a:gd name="T6" fmla="*/ 0 w 56"/>
                <a:gd name="T7" fmla="*/ 35 h 114"/>
                <a:gd name="T8" fmla="*/ 16 w 56"/>
                <a:gd name="T9" fmla="*/ 44 h 114"/>
                <a:gd name="T10" fmla="*/ 24 w 56"/>
                <a:gd name="T11" fmla="*/ 53 h 114"/>
                <a:gd name="T12" fmla="*/ 48 w 56"/>
                <a:gd name="T13" fmla="*/ 70 h 114"/>
                <a:gd name="T14" fmla="*/ 48 w 56"/>
                <a:gd name="T15" fmla="*/ 79 h 114"/>
                <a:gd name="T16" fmla="*/ 48 w 56"/>
                <a:gd name="T17" fmla="*/ 88 h 114"/>
                <a:gd name="T18" fmla="*/ 56 w 56"/>
                <a:gd name="T19" fmla="*/ 88 h 114"/>
                <a:gd name="T20" fmla="*/ 56 w 56"/>
                <a:gd name="T21" fmla="*/ 105 h 114"/>
                <a:gd name="T22" fmla="*/ 56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0" y="0"/>
                  </a:moveTo>
                  <a:lnTo>
                    <a:pt x="0" y="9"/>
                  </a:lnTo>
                  <a:lnTo>
                    <a:pt x="0" y="18"/>
                  </a:lnTo>
                  <a:lnTo>
                    <a:pt x="0" y="35"/>
                  </a:lnTo>
                  <a:lnTo>
                    <a:pt x="16" y="44"/>
                  </a:lnTo>
                  <a:lnTo>
                    <a:pt x="24" y="53"/>
                  </a:lnTo>
                  <a:lnTo>
                    <a:pt x="48" y="70"/>
                  </a:lnTo>
                  <a:lnTo>
                    <a:pt x="48" y="79"/>
                  </a:lnTo>
                  <a:lnTo>
                    <a:pt x="48" y="88"/>
                  </a:lnTo>
                  <a:lnTo>
                    <a:pt x="56" y="88"/>
                  </a:lnTo>
                  <a:lnTo>
                    <a:pt x="56" y="105"/>
                  </a:lnTo>
                  <a:lnTo>
                    <a:pt x="5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97" name="Freeform 1351"/>
            <p:cNvSpPr>
              <a:spLocks/>
            </p:cNvSpPr>
            <p:nvPr/>
          </p:nvSpPr>
          <p:spPr bwMode="auto">
            <a:xfrm>
              <a:off x="1900" y="3226"/>
              <a:ext cx="72" cy="158"/>
            </a:xfrm>
            <a:custGeom>
              <a:avLst/>
              <a:gdLst>
                <a:gd name="T0" fmla="*/ 72 w 72"/>
                <a:gd name="T1" fmla="*/ 0 h 158"/>
                <a:gd name="T2" fmla="*/ 64 w 72"/>
                <a:gd name="T3" fmla="*/ 44 h 158"/>
                <a:gd name="T4" fmla="*/ 64 w 72"/>
                <a:gd name="T5" fmla="*/ 53 h 158"/>
                <a:gd name="T6" fmla="*/ 56 w 72"/>
                <a:gd name="T7" fmla="*/ 53 h 158"/>
                <a:gd name="T8" fmla="*/ 56 w 72"/>
                <a:gd name="T9" fmla="*/ 62 h 158"/>
                <a:gd name="T10" fmla="*/ 40 w 72"/>
                <a:gd name="T11" fmla="*/ 79 h 158"/>
                <a:gd name="T12" fmla="*/ 32 w 72"/>
                <a:gd name="T13" fmla="*/ 79 h 158"/>
                <a:gd name="T14" fmla="*/ 32 w 72"/>
                <a:gd name="T15" fmla="*/ 88 h 158"/>
                <a:gd name="T16" fmla="*/ 24 w 72"/>
                <a:gd name="T17" fmla="*/ 88 h 158"/>
                <a:gd name="T18" fmla="*/ 24 w 72"/>
                <a:gd name="T19" fmla="*/ 97 h 158"/>
                <a:gd name="T20" fmla="*/ 24 w 72"/>
                <a:gd name="T21" fmla="*/ 114 h 158"/>
                <a:gd name="T22" fmla="*/ 16 w 72"/>
                <a:gd name="T23" fmla="*/ 114 h 158"/>
                <a:gd name="T24" fmla="*/ 16 w 72"/>
                <a:gd name="T25" fmla="*/ 123 h 158"/>
                <a:gd name="T26" fmla="*/ 0 w 72"/>
                <a:gd name="T27" fmla="*/ 132 h 158"/>
                <a:gd name="T28" fmla="*/ 0 w 72"/>
                <a:gd name="T29" fmla="*/ 149 h 158"/>
                <a:gd name="T30" fmla="*/ 16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72" y="0"/>
                  </a:moveTo>
                  <a:lnTo>
                    <a:pt x="64" y="44"/>
                  </a:lnTo>
                  <a:lnTo>
                    <a:pt x="64" y="53"/>
                  </a:lnTo>
                  <a:lnTo>
                    <a:pt x="56" y="53"/>
                  </a:lnTo>
                  <a:lnTo>
                    <a:pt x="56" y="62"/>
                  </a:lnTo>
                  <a:lnTo>
                    <a:pt x="40" y="79"/>
                  </a:lnTo>
                  <a:lnTo>
                    <a:pt x="32" y="79"/>
                  </a:lnTo>
                  <a:lnTo>
                    <a:pt x="32" y="88"/>
                  </a:lnTo>
                  <a:lnTo>
                    <a:pt x="24" y="88"/>
                  </a:lnTo>
                  <a:lnTo>
                    <a:pt x="24" y="97"/>
                  </a:lnTo>
                  <a:lnTo>
                    <a:pt x="24" y="114"/>
                  </a:lnTo>
                  <a:lnTo>
                    <a:pt x="16" y="114"/>
                  </a:lnTo>
                  <a:lnTo>
                    <a:pt x="16" y="123"/>
                  </a:lnTo>
                  <a:lnTo>
                    <a:pt x="0" y="132"/>
                  </a:lnTo>
                  <a:lnTo>
                    <a:pt x="0" y="149"/>
                  </a:lnTo>
                  <a:lnTo>
                    <a:pt x="16"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98" name="Freeform 1352"/>
            <p:cNvSpPr>
              <a:spLocks/>
            </p:cNvSpPr>
            <p:nvPr/>
          </p:nvSpPr>
          <p:spPr bwMode="auto">
            <a:xfrm>
              <a:off x="1972" y="3226"/>
              <a:ext cx="96" cy="114"/>
            </a:xfrm>
            <a:custGeom>
              <a:avLst/>
              <a:gdLst>
                <a:gd name="T0" fmla="*/ 0 w 96"/>
                <a:gd name="T1" fmla="*/ 0 h 114"/>
                <a:gd name="T2" fmla="*/ 24 w 96"/>
                <a:gd name="T3" fmla="*/ 35 h 114"/>
                <a:gd name="T4" fmla="*/ 32 w 96"/>
                <a:gd name="T5" fmla="*/ 44 h 114"/>
                <a:gd name="T6" fmla="*/ 48 w 96"/>
                <a:gd name="T7" fmla="*/ 44 h 114"/>
                <a:gd name="T8" fmla="*/ 56 w 96"/>
                <a:gd name="T9" fmla="*/ 44 h 114"/>
                <a:gd name="T10" fmla="*/ 64 w 96"/>
                <a:gd name="T11" fmla="*/ 44 h 114"/>
                <a:gd name="T12" fmla="*/ 64 w 96"/>
                <a:gd name="T13" fmla="*/ 53 h 114"/>
                <a:gd name="T14" fmla="*/ 80 w 96"/>
                <a:gd name="T15" fmla="*/ 53 h 114"/>
                <a:gd name="T16" fmla="*/ 88 w 96"/>
                <a:gd name="T17" fmla="*/ 62 h 114"/>
                <a:gd name="T18" fmla="*/ 96 w 96"/>
                <a:gd name="T19" fmla="*/ 79 h 114"/>
                <a:gd name="T20" fmla="*/ 96 w 96"/>
                <a:gd name="T21" fmla="*/ 88 h 114"/>
                <a:gd name="T22" fmla="*/ 96 w 96"/>
                <a:gd name="T23" fmla="*/ 97 h 114"/>
                <a:gd name="T24" fmla="*/ 96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0" y="0"/>
                  </a:moveTo>
                  <a:lnTo>
                    <a:pt x="24" y="35"/>
                  </a:lnTo>
                  <a:lnTo>
                    <a:pt x="32" y="44"/>
                  </a:lnTo>
                  <a:lnTo>
                    <a:pt x="48" y="44"/>
                  </a:lnTo>
                  <a:lnTo>
                    <a:pt x="56" y="44"/>
                  </a:lnTo>
                  <a:lnTo>
                    <a:pt x="64" y="44"/>
                  </a:lnTo>
                  <a:lnTo>
                    <a:pt x="64" y="53"/>
                  </a:lnTo>
                  <a:lnTo>
                    <a:pt x="80" y="53"/>
                  </a:lnTo>
                  <a:lnTo>
                    <a:pt x="88" y="62"/>
                  </a:lnTo>
                  <a:lnTo>
                    <a:pt x="96" y="79"/>
                  </a:lnTo>
                  <a:lnTo>
                    <a:pt x="96" y="88"/>
                  </a:lnTo>
                  <a:lnTo>
                    <a:pt x="96" y="97"/>
                  </a:lnTo>
                  <a:lnTo>
                    <a:pt x="9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99" name="Freeform 1353"/>
            <p:cNvSpPr>
              <a:spLocks/>
            </p:cNvSpPr>
            <p:nvPr/>
          </p:nvSpPr>
          <p:spPr bwMode="auto">
            <a:xfrm>
              <a:off x="1988" y="3270"/>
              <a:ext cx="40" cy="132"/>
            </a:xfrm>
            <a:custGeom>
              <a:avLst/>
              <a:gdLst>
                <a:gd name="T0" fmla="*/ 40 w 40"/>
                <a:gd name="T1" fmla="*/ 0 h 132"/>
                <a:gd name="T2" fmla="*/ 40 w 40"/>
                <a:gd name="T3" fmla="*/ 9 h 132"/>
                <a:gd name="T4" fmla="*/ 40 w 40"/>
                <a:gd name="T5" fmla="*/ 18 h 132"/>
                <a:gd name="T6" fmla="*/ 40 w 40"/>
                <a:gd name="T7" fmla="*/ 35 h 132"/>
                <a:gd name="T8" fmla="*/ 40 w 40"/>
                <a:gd name="T9" fmla="*/ 44 h 132"/>
                <a:gd name="T10" fmla="*/ 32 w 40"/>
                <a:gd name="T11" fmla="*/ 53 h 132"/>
                <a:gd name="T12" fmla="*/ 16 w 40"/>
                <a:gd name="T13" fmla="*/ 70 h 132"/>
                <a:gd name="T14" fmla="*/ 16 w 40"/>
                <a:gd name="T15" fmla="*/ 79 h 132"/>
                <a:gd name="T16" fmla="*/ 8 w 40"/>
                <a:gd name="T17" fmla="*/ 88 h 132"/>
                <a:gd name="T18" fmla="*/ 8 w 40"/>
                <a:gd name="T19" fmla="*/ 105 h 132"/>
                <a:gd name="T20" fmla="*/ 0 w 40"/>
                <a:gd name="T21" fmla="*/ 105 h 132"/>
                <a:gd name="T22" fmla="*/ 0 w 40"/>
                <a:gd name="T23" fmla="*/ 114 h 132"/>
                <a:gd name="T24" fmla="*/ 0 w 40"/>
                <a:gd name="T25" fmla="*/ 123 h 132"/>
                <a:gd name="T26" fmla="*/ 0 w 40"/>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132"/>
                <a:gd name="T44" fmla="*/ 40 w 40"/>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132">
                  <a:moveTo>
                    <a:pt x="40" y="0"/>
                  </a:moveTo>
                  <a:lnTo>
                    <a:pt x="40" y="9"/>
                  </a:lnTo>
                  <a:lnTo>
                    <a:pt x="40" y="18"/>
                  </a:lnTo>
                  <a:lnTo>
                    <a:pt x="40" y="35"/>
                  </a:lnTo>
                  <a:lnTo>
                    <a:pt x="40" y="44"/>
                  </a:lnTo>
                  <a:lnTo>
                    <a:pt x="32" y="53"/>
                  </a:lnTo>
                  <a:lnTo>
                    <a:pt x="16" y="70"/>
                  </a:lnTo>
                  <a:lnTo>
                    <a:pt x="16" y="79"/>
                  </a:lnTo>
                  <a:lnTo>
                    <a:pt x="8" y="88"/>
                  </a:lnTo>
                  <a:lnTo>
                    <a:pt x="8" y="105"/>
                  </a:lnTo>
                  <a:lnTo>
                    <a:pt x="0" y="105"/>
                  </a:lnTo>
                  <a:lnTo>
                    <a:pt x="0" y="114"/>
                  </a:lnTo>
                  <a:lnTo>
                    <a:pt x="0" y="123"/>
                  </a:lnTo>
                  <a:lnTo>
                    <a:pt x="0"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00" name="Freeform 1354"/>
            <p:cNvSpPr>
              <a:spLocks/>
            </p:cNvSpPr>
            <p:nvPr/>
          </p:nvSpPr>
          <p:spPr bwMode="auto">
            <a:xfrm>
              <a:off x="1948" y="3305"/>
              <a:ext cx="40" cy="88"/>
            </a:xfrm>
            <a:custGeom>
              <a:avLst/>
              <a:gdLst>
                <a:gd name="T0" fmla="*/ 0 w 40"/>
                <a:gd name="T1" fmla="*/ 0 h 88"/>
                <a:gd name="T2" fmla="*/ 0 w 40"/>
                <a:gd name="T3" fmla="*/ 26 h 88"/>
                <a:gd name="T4" fmla="*/ 8 w 40"/>
                <a:gd name="T5" fmla="*/ 35 h 88"/>
                <a:gd name="T6" fmla="*/ 16 w 40"/>
                <a:gd name="T7" fmla="*/ 44 h 88"/>
                <a:gd name="T8" fmla="*/ 32 w 40"/>
                <a:gd name="T9" fmla="*/ 44 h 88"/>
                <a:gd name="T10" fmla="*/ 32 w 40"/>
                <a:gd name="T11" fmla="*/ 62 h 88"/>
                <a:gd name="T12" fmla="*/ 40 w 40"/>
                <a:gd name="T13" fmla="*/ 62 h 88"/>
                <a:gd name="T14" fmla="*/ 40 w 40"/>
                <a:gd name="T15" fmla="*/ 70 h 88"/>
                <a:gd name="T16" fmla="*/ 40 w 40"/>
                <a:gd name="T17" fmla="*/ 79 h 88"/>
                <a:gd name="T18" fmla="*/ 4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0" y="0"/>
                  </a:moveTo>
                  <a:lnTo>
                    <a:pt x="0" y="26"/>
                  </a:lnTo>
                  <a:lnTo>
                    <a:pt x="8" y="35"/>
                  </a:lnTo>
                  <a:lnTo>
                    <a:pt x="16" y="44"/>
                  </a:lnTo>
                  <a:lnTo>
                    <a:pt x="32" y="44"/>
                  </a:lnTo>
                  <a:lnTo>
                    <a:pt x="32" y="62"/>
                  </a:lnTo>
                  <a:lnTo>
                    <a:pt x="40" y="62"/>
                  </a:lnTo>
                  <a:lnTo>
                    <a:pt x="40" y="70"/>
                  </a:lnTo>
                  <a:lnTo>
                    <a:pt x="40" y="79"/>
                  </a:lnTo>
                  <a:lnTo>
                    <a:pt x="4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01" name="Freeform 1355"/>
            <p:cNvSpPr>
              <a:spLocks/>
            </p:cNvSpPr>
            <p:nvPr/>
          </p:nvSpPr>
          <p:spPr bwMode="auto">
            <a:xfrm>
              <a:off x="1900" y="3279"/>
              <a:ext cx="64" cy="140"/>
            </a:xfrm>
            <a:custGeom>
              <a:avLst/>
              <a:gdLst>
                <a:gd name="T0" fmla="*/ 0 w 64"/>
                <a:gd name="T1" fmla="*/ 0 h 140"/>
                <a:gd name="T2" fmla="*/ 16 w 64"/>
                <a:gd name="T3" fmla="*/ 61 h 140"/>
                <a:gd name="T4" fmla="*/ 24 w 64"/>
                <a:gd name="T5" fmla="*/ 70 h 140"/>
                <a:gd name="T6" fmla="*/ 32 w 64"/>
                <a:gd name="T7" fmla="*/ 79 h 140"/>
                <a:gd name="T8" fmla="*/ 32 w 64"/>
                <a:gd name="T9" fmla="*/ 105 h 140"/>
                <a:gd name="T10" fmla="*/ 40 w 64"/>
                <a:gd name="T11" fmla="*/ 114 h 140"/>
                <a:gd name="T12" fmla="*/ 40 w 64"/>
                <a:gd name="T13" fmla="*/ 123 h 140"/>
                <a:gd name="T14" fmla="*/ 56 w 64"/>
                <a:gd name="T15" fmla="*/ 123 h 140"/>
                <a:gd name="T16" fmla="*/ 64 w 64"/>
                <a:gd name="T17" fmla="*/ 123 h 140"/>
                <a:gd name="T18" fmla="*/ 64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0" y="0"/>
                  </a:moveTo>
                  <a:lnTo>
                    <a:pt x="16" y="61"/>
                  </a:lnTo>
                  <a:lnTo>
                    <a:pt x="24" y="70"/>
                  </a:lnTo>
                  <a:lnTo>
                    <a:pt x="32" y="79"/>
                  </a:lnTo>
                  <a:lnTo>
                    <a:pt x="32" y="105"/>
                  </a:lnTo>
                  <a:lnTo>
                    <a:pt x="40" y="114"/>
                  </a:lnTo>
                  <a:lnTo>
                    <a:pt x="40" y="123"/>
                  </a:lnTo>
                  <a:lnTo>
                    <a:pt x="56" y="123"/>
                  </a:lnTo>
                  <a:lnTo>
                    <a:pt x="64" y="123"/>
                  </a:lnTo>
                  <a:lnTo>
                    <a:pt x="64"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02" name="Freeform 1356"/>
            <p:cNvSpPr>
              <a:spLocks/>
            </p:cNvSpPr>
            <p:nvPr/>
          </p:nvSpPr>
          <p:spPr bwMode="auto">
            <a:xfrm>
              <a:off x="1852" y="3226"/>
              <a:ext cx="104" cy="193"/>
            </a:xfrm>
            <a:custGeom>
              <a:avLst/>
              <a:gdLst>
                <a:gd name="T0" fmla="*/ 104 w 104"/>
                <a:gd name="T1" fmla="*/ 0 h 193"/>
                <a:gd name="T2" fmla="*/ 80 w 104"/>
                <a:gd name="T3" fmla="*/ 18 h 193"/>
                <a:gd name="T4" fmla="*/ 72 w 104"/>
                <a:gd name="T5" fmla="*/ 35 h 193"/>
                <a:gd name="T6" fmla="*/ 64 w 104"/>
                <a:gd name="T7" fmla="*/ 44 h 193"/>
                <a:gd name="T8" fmla="*/ 64 w 104"/>
                <a:gd name="T9" fmla="*/ 53 h 193"/>
                <a:gd name="T10" fmla="*/ 48 w 104"/>
                <a:gd name="T11" fmla="*/ 53 h 193"/>
                <a:gd name="T12" fmla="*/ 48 w 104"/>
                <a:gd name="T13" fmla="*/ 62 h 193"/>
                <a:gd name="T14" fmla="*/ 40 w 104"/>
                <a:gd name="T15" fmla="*/ 62 h 193"/>
                <a:gd name="T16" fmla="*/ 32 w 104"/>
                <a:gd name="T17" fmla="*/ 79 h 193"/>
                <a:gd name="T18" fmla="*/ 32 w 104"/>
                <a:gd name="T19" fmla="*/ 88 h 193"/>
                <a:gd name="T20" fmla="*/ 16 w 104"/>
                <a:gd name="T21" fmla="*/ 88 h 193"/>
                <a:gd name="T22" fmla="*/ 16 w 104"/>
                <a:gd name="T23" fmla="*/ 97 h 193"/>
                <a:gd name="T24" fmla="*/ 8 w 104"/>
                <a:gd name="T25" fmla="*/ 97 h 193"/>
                <a:gd name="T26" fmla="*/ 8 w 104"/>
                <a:gd name="T27" fmla="*/ 114 h 193"/>
                <a:gd name="T28" fmla="*/ 8 w 104"/>
                <a:gd name="T29" fmla="*/ 123 h 193"/>
                <a:gd name="T30" fmla="*/ 0 w 104"/>
                <a:gd name="T31" fmla="*/ 132 h 193"/>
                <a:gd name="T32" fmla="*/ 0 w 104"/>
                <a:gd name="T33" fmla="*/ 149 h 193"/>
                <a:gd name="T34" fmla="*/ 0 w 104"/>
                <a:gd name="T35" fmla="*/ 158 h 193"/>
                <a:gd name="T36" fmla="*/ 0 w 104"/>
                <a:gd name="T37" fmla="*/ 167 h 193"/>
                <a:gd name="T38" fmla="*/ 0 w 104"/>
                <a:gd name="T39" fmla="*/ 176 h 193"/>
                <a:gd name="T40" fmla="*/ 0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104" y="0"/>
                  </a:moveTo>
                  <a:lnTo>
                    <a:pt x="80" y="18"/>
                  </a:lnTo>
                  <a:lnTo>
                    <a:pt x="72" y="35"/>
                  </a:lnTo>
                  <a:lnTo>
                    <a:pt x="64" y="44"/>
                  </a:lnTo>
                  <a:lnTo>
                    <a:pt x="64" y="53"/>
                  </a:lnTo>
                  <a:lnTo>
                    <a:pt x="48" y="53"/>
                  </a:lnTo>
                  <a:lnTo>
                    <a:pt x="48" y="62"/>
                  </a:lnTo>
                  <a:lnTo>
                    <a:pt x="40" y="62"/>
                  </a:lnTo>
                  <a:lnTo>
                    <a:pt x="32" y="79"/>
                  </a:lnTo>
                  <a:lnTo>
                    <a:pt x="32" y="88"/>
                  </a:lnTo>
                  <a:lnTo>
                    <a:pt x="16" y="88"/>
                  </a:lnTo>
                  <a:lnTo>
                    <a:pt x="16" y="97"/>
                  </a:lnTo>
                  <a:lnTo>
                    <a:pt x="8" y="97"/>
                  </a:lnTo>
                  <a:lnTo>
                    <a:pt x="8" y="114"/>
                  </a:lnTo>
                  <a:lnTo>
                    <a:pt x="8" y="123"/>
                  </a:lnTo>
                  <a:lnTo>
                    <a:pt x="0" y="132"/>
                  </a:lnTo>
                  <a:lnTo>
                    <a:pt x="0" y="149"/>
                  </a:lnTo>
                  <a:lnTo>
                    <a:pt x="0" y="158"/>
                  </a:lnTo>
                  <a:lnTo>
                    <a:pt x="0" y="167"/>
                  </a:lnTo>
                  <a:lnTo>
                    <a:pt x="0" y="176"/>
                  </a:lnTo>
                  <a:lnTo>
                    <a:pt x="0"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03" name="Freeform 1357"/>
            <p:cNvSpPr>
              <a:spLocks/>
            </p:cNvSpPr>
            <p:nvPr/>
          </p:nvSpPr>
          <p:spPr bwMode="auto">
            <a:xfrm>
              <a:off x="2044" y="3305"/>
              <a:ext cx="16" cy="106"/>
            </a:xfrm>
            <a:custGeom>
              <a:avLst/>
              <a:gdLst>
                <a:gd name="T0" fmla="*/ 8 w 16"/>
                <a:gd name="T1" fmla="*/ 0 h 106"/>
                <a:gd name="T2" fmla="*/ 8 w 16"/>
                <a:gd name="T3" fmla="*/ 9 h 106"/>
                <a:gd name="T4" fmla="*/ 8 w 16"/>
                <a:gd name="T5" fmla="*/ 26 h 106"/>
                <a:gd name="T6" fmla="*/ 8 w 16"/>
                <a:gd name="T7" fmla="*/ 35 h 106"/>
                <a:gd name="T8" fmla="*/ 0 w 16"/>
                <a:gd name="T9" fmla="*/ 35 h 106"/>
                <a:gd name="T10" fmla="*/ 0 w 16"/>
                <a:gd name="T11" fmla="*/ 44 h 106"/>
                <a:gd name="T12" fmla="*/ 0 w 16"/>
                <a:gd name="T13" fmla="*/ 62 h 106"/>
                <a:gd name="T14" fmla="*/ 8 w 16"/>
                <a:gd name="T15" fmla="*/ 70 h 106"/>
                <a:gd name="T16" fmla="*/ 8 w 16"/>
                <a:gd name="T17" fmla="*/ 79 h 106"/>
                <a:gd name="T18" fmla="*/ 16 w 16"/>
                <a:gd name="T19" fmla="*/ 88 h 106"/>
                <a:gd name="T20" fmla="*/ 16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0" y="35"/>
                  </a:lnTo>
                  <a:lnTo>
                    <a:pt x="0" y="44"/>
                  </a:lnTo>
                  <a:lnTo>
                    <a:pt x="0" y="62"/>
                  </a:lnTo>
                  <a:lnTo>
                    <a:pt x="8" y="70"/>
                  </a:lnTo>
                  <a:lnTo>
                    <a:pt x="8" y="79"/>
                  </a:lnTo>
                  <a:lnTo>
                    <a:pt x="16" y="88"/>
                  </a:lnTo>
                  <a:lnTo>
                    <a:pt x="16"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04" name="Freeform 1358"/>
            <p:cNvSpPr>
              <a:spLocks/>
            </p:cNvSpPr>
            <p:nvPr/>
          </p:nvSpPr>
          <p:spPr bwMode="auto">
            <a:xfrm>
              <a:off x="2020" y="3375"/>
              <a:ext cx="8" cy="62"/>
            </a:xfrm>
            <a:custGeom>
              <a:avLst/>
              <a:gdLst>
                <a:gd name="T0" fmla="*/ 8 w 8"/>
                <a:gd name="T1" fmla="*/ 0 h 62"/>
                <a:gd name="T2" fmla="*/ 0 w 8"/>
                <a:gd name="T3" fmla="*/ 9 h 62"/>
                <a:gd name="T4" fmla="*/ 0 w 8"/>
                <a:gd name="T5" fmla="*/ 18 h 62"/>
                <a:gd name="T6" fmla="*/ 0 w 8"/>
                <a:gd name="T7" fmla="*/ 27 h 62"/>
                <a:gd name="T8" fmla="*/ 0 w 8"/>
                <a:gd name="T9" fmla="*/ 44 h 62"/>
                <a:gd name="T10" fmla="*/ 0 w 8"/>
                <a:gd name="T11" fmla="*/ 53 h 62"/>
                <a:gd name="T12" fmla="*/ 0 w 8"/>
                <a:gd name="T13" fmla="*/ 62 h 62"/>
                <a:gd name="T14" fmla="*/ 0 60000 65536"/>
                <a:gd name="T15" fmla="*/ 0 60000 65536"/>
                <a:gd name="T16" fmla="*/ 0 60000 65536"/>
                <a:gd name="T17" fmla="*/ 0 60000 65536"/>
                <a:gd name="T18" fmla="*/ 0 60000 65536"/>
                <a:gd name="T19" fmla="*/ 0 60000 65536"/>
                <a:gd name="T20" fmla="*/ 0 60000 65536"/>
                <a:gd name="T21" fmla="*/ 0 w 8"/>
                <a:gd name="T22" fmla="*/ 0 h 62"/>
                <a:gd name="T23" fmla="*/ 8 w 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62">
                  <a:moveTo>
                    <a:pt x="8" y="0"/>
                  </a:moveTo>
                  <a:lnTo>
                    <a:pt x="0" y="9"/>
                  </a:lnTo>
                  <a:lnTo>
                    <a:pt x="0" y="18"/>
                  </a:lnTo>
                  <a:lnTo>
                    <a:pt x="0" y="27"/>
                  </a:lnTo>
                  <a:lnTo>
                    <a:pt x="0" y="44"/>
                  </a:lnTo>
                  <a:lnTo>
                    <a:pt x="0" y="53"/>
                  </a:lnTo>
                  <a:lnTo>
                    <a:pt x="0"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05" name="Freeform 1359"/>
            <p:cNvSpPr>
              <a:spLocks/>
            </p:cNvSpPr>
            <p:nvPr/>
          </p:nvSpPr>
          <p:spPr bwMode="auto">
            <a:xfrm>
              <a:off x="2060" y="3340"/>
              <a:ext cx="40" cy="79"/>
            </a:xfrm>
            <a:custGeom>
              <a:avLst/>
              <a:gdLst>
                <a:gd name="T0" fmla="*/ 8 w 40"/>
                <a:gd name="T1" fmla="*/ 0 h 79"/>
                <a:gd name="T2" fmla="*/ 0 w 40"/>
                <a:gd name="T3" fmla="*/ 9 h 79"/>
                <a:gd name="T4" fmla="*/ 8 w 40"/>
                <a:gd name="T5" fmla="*/ 18 h 79"/>
                <a:gd name="T6" fmla="*/ 8 w 40"/>
                <a:gd name="T7" fmla="*/ 35 h 79"/>
                <a:gd name="T8" fmla="*/ 24 w 40"/>
                <a:gd name="T9" fmla="*/ 35 h 79"/>
                <a:gd name="T10" fmla="*/ 32 w 40"/>
                <a:gd name="T11" fmla="*/ 44 h 79"/>
                <a:gd name="T12" fmla="*/ 40 w 40"/>
                <a:gd name="T13" fmla="*/ 53 h 79"/>
                <a:gd name="T14" fmla="*/ 40 w 40"/>
                <a:gd name="T15" fmla="*/ 62 h 79"/>
                <a:gd name="T16" fmla="*/ 4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8" y="0"/>
                  </a:moveTo>
                  <a:lnTo>
                    <a:pt x="0" y="9"/>
                  </a:lnTo>
                  <a:lnTo>
                    <a:pt x="8" y="18"/>
                  </a:lnTo>
                  <a:lnTo>
                    <a:pt x="8" y="35"/>
                  </a:lnTo>
                  <a:lnTo>
                    <a:pt x="24" y="35"/>
                  </a:lnTo>
                  <a:lnTo>
                    <a:pt x="32" y="44"/>
                  </a:lnTo>
                  <a:lnTo>
                    <a:pt x="40" y="53"/>
                  </a:lnTo>
                  <a:lnTo>
                    <a:pt x="40" y="62"/>
                  </a:lnTo>
                  <a:lnTo>
                    <a:pt x="4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06" name="Freeform 1360"/>
            <p:cNvSpPr>
              <a:spLocks/>
            </p:cNvSpPr>
            <p:nvPr/>
          </p:nvSpPr>
          <p:spPr bwMode="auto">
            <a:xfrm>
              <a:off x="2060" y="3288"/>
              <a:ext cx="64" cy="70"/>
            </a:xfrm>
            <a:custGeom>
              <a:avLst/>
              <a:gdLst>
                <a:gd name="T0" fmla="*/ 0 w 64"/>
                <a:gd name="T1" fmla="*/ 0 h 70"/>
                <a:gd name="T2" fmla="*/ 8 w 64"/>
                <a:gd name="T3" fmla="*/ 0 h 70"/>
                <a:gd name="T4" fmla="*/ 24 w 64"/>
                <a:gd name="T5" fmla="*/ 0 h 70"/>
                <a:gd name="T6" fmla="*/ 32 w 64"/>
                <a:gd name="T7" fmla="*/ 17 h 70"/>
                <a:gd name="T8" fmla="*/ 40 w 64"/>
                <a:gd name="T9" fmla="*/ 17 h 70"/>
                <a:gd name="T10" fmla="*/ 40 w 64"/>
                <a:gd name="T11" fmla="*/ 26 h 70"/>
                <a:gd name="T12" fmla="*/ 56 w 64"/>
                <a:gd name="T13" fmla="*/ 26 h 70"/>
                <a:gd name="T14" fmla="*/ 56 w 64"/>
                <a:gd name="T15" fmla="*/ 35 h 70"/>
                <a:gd name="T16" fmla="*/ 56 w 64"/>
                <a:gd name="T17" fmla="*/ 52 h 70"/>
                <a:gd name="T18" fmla="*/ 64 w 64"/>
                <a:gd name="T19" fmla="*/ 61 h 70"/>
                <a:gd name="T20" fmla="*/ 64 w 64"/>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70"/>
                <a:gd name="T35" fmla="*/ 64 w 64"/>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70">
                  <a:moveTo>
                    <a:pt x="0" y="0"/>
                  </a:moveTo>
                  <a:lnTo>
                    <a:pt x="8" y="0"/>
                  </a:lnTo>
                  <a:lnTo>
                    <a:pt x="24" y="0"/>
                  </a:lnTo>
                  <a:lnTo>
                    <a:pt x="32" y="17"/>
                  </a:lnTo>
                  <a:lnTo>
                    <a:pt x="40" y="17"/>
                  </a:lnTo>
                  <a:lnTo>
                    <a:pt x="40" y="26"/>
                  </a:lnTo>
                  <a:lnTo>
                    <a:pt x="56" y="26"/>
                  </a:lnTo>
                  <a:lnTo>
                    <a:pt x="56" y="35"/>
                  </a:lnTo>
                  <a:lnTo>
                    <a:pt x="56" y="52"/>
                  </a:lnTo>
                  <a:lnTo>
                    <a:pt x="64" y="61"/>
                  </a:lnTo>
                  <a:lnTo>
                    <a:pt x="64"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07" name="Freeform 1361"/>
            <p:cNvSpPr>
              <a:spLocks/>
            </p:cNvSpPr>
            <p:nvPr/>
          </p:nvSpPr>
          <p:spPr bwMode="auto">
            <a:xfrm>
              <a:off x="1788" y="3331"/>
              <a:ext cx="72" cy="80"/>
            </a:xfrm>
            <a:custGeom>
              <a:avLst/>
              <a:gdLst>
                <a:gd name="T0" fmla="*/ 72 w 72"/>
                <a:gd name="T1" fmla="*/ 0 h 80"/>
                <a:gd name="T2" fmla="*/ 72 w 72"/>
                <a:gd name="T3" fmla="*/ 9 h 80"/>
                <a:gd name="T4" fmla="*/ 64 w 72"/>
                <a:gd name="T5" fmla="*/ 9 h 80"/>
                <a:gd name="T6" fmla="*/ 56 w 72"/>
                <a:gd name="T7" fmla="*/ 9 h 80"/>
                <a:gd name="T8" fmla="*/ 40 w 72"/>
                <a:gd name="T9" fmla="*/ 18 h 80"/>
                <a:gd name="T10" fmla="*/ 32 w 72"/>
                <a:gd name="T11" fmla="*/ 36 h 80"/>
                <a:gd name="T12" fmla="*/ 24 w 72"/>
                <a:gd name="T13" fmla="*/ 44 h 80"/>
                <a:gd name="T14" fmla="*/ 8 w 72"/>
                <a:gd name="T15" fmla="*/ 53 h 80"/>
                <a:gd name="T16" fmla="*/ 8 w 72"/>
                <a:gd name="T17" fmla="*/ 62 h 80"/>
                <a:gd name="T18" fmla="*/ 8 w 72"/>
                <a:gd name="T19" fmla="*/ 80 h 80"/>
                <a:gd name="T20" fmla="*/ 0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72" y="0"/>
                  </a:moveTo>
                  <a:lnTo>
                    <a:pt x="72" y="9"/>
                  </a:lnTo>
                  <a:lnTo>
                    <a:pt x="64" y="9"/>
                  </a:lnTo>
                  <a:lnTo>
                    <a:pt x="56" y="9"/>
                  </a:lnTo>
                  <a:lnTo>
                    <a:pt x="40" y="18"/>
                  </a:lnTo>
                  <a:lnTo>
                    <a:pt x="32" y="36"/>
                  </a:lnTo>
                  <a:lnTo>
                    <a:pt x="24" y="44"/>
                  </a:lnTo>
                  <a:lnTo>
                    <a:pt x="8" y="53"/>
                  </a:lnTo>
                  <a:lnTo>
                    <a:pt x="8" y="62"/>
                  </a:lnTo>
                  <a:lnTo>
                    <a:pt x="8" y="80"/>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08" name="Freeform 1362"/>
            <p:cNvSpPr>
              <a:spLocks/>
            </p:cNvSpPr>
            <p:nvPr/>
          </p:nvSpPr>
          <p:spPr bwMode="auto">
            <a:xfrm>
              <a:off x="1860" y="3323"/>
              <a:ext cx="40" cy="105"/>
            </a:xfrm>
            <a:custGeom>
              <a:avLst/>
              <a:gdLst>
                <a:gd name="T0" fmla="*/ 0 w 40"/>
                <a:gd name="T1" fmla="*/ 0 h 105"/>
                <a:gd name="T2" fmla="*/ 8 w 40"/>
                <a:gd name="T3" fmla="*/ 17 h 105"/>
                <a:gd name="T4" fmla="*/ 8 w 40"/>
                <a:gd name="T5" fmla="*/ 26 h 105"/>
                <a:gd name="T6" fmla="*/ 8 w 40"/>
                <a:gd name="T7" fmla="*/ 35 h 105"/>
                <a:gd name="T8" fmla="*/ 24 w 40"/>
                <a:gd name="T9" fmla="*/ 35 h 105"/>
                <a:gd name="T10" fmla="*/ 24 w 40"/>
                <a:gd name="T11" fmla="*/ 52 h 105"/>
                <a:gd name="T12" fmla="*/ 32 w 40"/>
                <a:gd name="T13" fmla="*/ 61 h 105"/>
                <a:gd name="T14" fmla="*/ 40 w 40"/>
                <a:gd name="T15" fmla="*/ 70 h 105"/>
                <a:gd name="T16" fmla="*/ 40 w 40"/>
                <a:gd name="T17" fmla="*/ 79 h 105"/>
                <a:gd name="T18" fmla="*/ 40 w 40"/>
                <a:gd name="T19" fmla="*/ 96 h 105"/>
                <a:gd name="T20" fmla="*/ 4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0" y="0"/>
                  </a:moveTo>
                  <a:lnTo>
                    <a:pt x="8" y="17"/>
                  </a:lnTo>
                  <a:lnTo>
                    <a:pt x="8" y="26"/>
                  </a:lnTo>
                  <a:lnTo>
                    <a:pt x="8" y="35"/>
                  </a:lnTo>
                  <a:lnTo>
                    <a:pt x="24" y="35"/>
                  </a:lnTo>
                  <a:lnTo>
                    <a:pt x="24" y="52"/>
                  </a:lnTo>
                  <a:lnTo>
                    <a:pt x="32" y="61"/>
                  </a:lnTo>
                  <a:lnTo>
                    <a:pt x="40" y="70"/>
                  </a:lnTo>
                  <a:lnTo>
                    <a:pt x="40" y="79"/>
                  </a:lnTo>
                  <a:lnTo>
                    <a:pt x="40" y="96"/>
                  </a:lnTo>
                  <a:lnTo>
                    <a:pt x="4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09" name="Freeform 1363"/>
            <p:cNvSpPr>
              <a:spLocks/>
            </p:cNvSpPr>
            <p:nvPr/>
          </p:nvSpPr>
          <p:spPr bwMode="auto">
            <a:xfrm>
              <a:off x="1796" y="3411"/>
              <a:ext cx="48" cy="70"/>
            </a:xfrm>
            <a:custGeom>
              <a:avLst/>
              <a:gdLst>
                <a:gd name="T0" fmla="*/ 48 w 48"/>
                <a:gd name="T1" fmla="*/ 0 h 70"/>
                <a:gd name="T2" fmla="*/ 48 w 48"/>
                <a:gd name="T3" fmla="*/ 8 h 70"/>
                <a:gd name="T4" fmla="*/ 32 w 48"/>
                <a:gd name="T5" fmla="*/ 8 h 70"/>
                <a:gd name="T6" fmla="*/ 24 w 48"/>
                <a:gd name="T7" fmla="*/ 17 h 70"/>
                <a:gd name="T8" fmla="*/ 16 w 48"/>
                <a:gd name="T9" fmla="*/ 17 h 70"/>
                <a:gd name="T10" fmla="*/ 16 w 48"/>
                <a:gd name="T11" fmla="*/ 35 h 70"/>
                <a:gd name="T12" fmla="*/ 0 w 48"/>
                <a:gd name="T13" fmla="*/ 44 h 70"/>
                <a:gd name="T14" fmla="*/ 0 w 48"/>
                <a:gd name="T15" fmla="*/ 52 h 70"/>
                <a:gd name="T16" fmla="*/ 0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48" y="0"/>
                  </a:moveTo>
                  <a:lnTo>
                    <a:pt x="48" y="8"/>
                  </a:lnTo>
                  <a:lnTo>
                    <a:pt x="32" y="8"/>
                  </a:lnTo>
                  <a:lnTo>
                    <a:pt x="24" y="17"/>
                  </a:lnTo>
                  <a:lnTo>
                    <a:pt x="16" y="17"/>
                  </a:lnTo>
                  <a:lnTo>
                    <a:pt x="16" y="35"/>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10" name="Freeform 1364"/>
            <p:cNvSpPr>
              <a:spLocks/>
            </p:cNvSpPr>
            <p:nvPr/>
          </p:nvSpPr>
          <p:spPr bwMode="auto">
            <a:xfrm>
              <a:off x="1908" y="3419"/>
              <a:ext cx="24" cy="71"/>
            </a:xfrm>
            <a:custGeom>
              <a:avLst/>
              <a:gdLst>
                <a:gd name="T0" fmla="*/ 24 w 24"/>
                <a:gd name="T1" fmla="*/ 0 h 71"/>
                <a:gd name="T2" fmla="*/ 24 w 24"/>
                <a:gd name="T3" fmla="*/ 9 h 71"/>
                <a:gd name="T4" fmla="*/ 16 w 24"/>
                <a:gd name="T5" fmla="*/ 27 h 71"/>
                <a:gd name="T6" fmla="*/ 8 w 24"/>
                <a:gd name="T7" fmla="*/ 36 h 71"/>
                <a:gd name="T8" fmla="*/ 8 w 24"/>
                <a:gd name="T9" fmla="*/ 44 h 71"/>
                <a:gd name="T10" fmla="*/ 8 w 24"/>
                <a:gd name="T11" fmla="*/ 62 h 71"/>
                <a:gd name="T12" fmla="*/ 0 w 24"/>
                <a:gd name="T13" fmla="*/ 62 h 71"/>
                <a:gd name="T14" fmla="*/ 0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24" y="0"/>
                  </a:moveTo>
                  <a:lnTo>
                    <a:pt x="24" y="9"/>
                  </a:lnTo>
                  <a:lnTo>
                    <a:pt x="16" y="27"/>
                  </a:lnTo>
                  <a:lnTo>
                    <a:pt x="8" y="36"/>
                  </a:lnTo>
                  <a:lnTo>
                    <a:pt x="8" y="44"/>
                  </a:lnTo>
                  <a:lnTo>
                    <a:pt x="8" y="62"/>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11" name="Freeform 1365"/>
            <p:cNvSpPr>
              <a:spLocks/>
            </p:cNvSpPr>
            <p:nvPr/>
          </p:nvSpPr>
          <p:spPr bwMode="auto">
            <a:xfrm>
              <a:off x="2012" y="3419"/>
              <a:ext cx="48" cy="71"/>
            </a:xfrm>
            <a:custGeom>
              <a:avLst/>
              <a:gdLst>
                <a:gd name="T0" fmla="*/ 0 w 48"/>
                <a:gd name="T1" fmla="*/ 0 h 71"/>
                <a:gd name="T2" fmla="*/ 8 w 48"/>
                <a:gd name="T3" fmla="*/ 9 h 71"/>
                <a:gd name="T4" fmla="*/ 16 w 48"/>
                <a:gd name="T5" fmla="*/ 27 h 71"/>
                <a:gd name="T6" fmla="*/ 32 w 48"/>
                <a:gd name="T7" fmla="*/ 36 h 71"/>
                <a:gd name="T8" fmla="*/ 40 w 48"/>
                <a:gd name="T9" fmla="*/ 44 h 71"/>
                <a:gd name="T10" fmla="*/ 48 w 48"/>
                <a:gd name="T11" fmla="*/ 44 h 71"/>
                <a:gd name="T12" fmla="*/ 48 w 48"/>
                <a:gd name="T13" fmla="*/ 62 h 71"/>
                <a:gd name="T14" fmla="*/ 48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0" y="0"/>
                  </a:moveTo>
                  <a:lnTo>
                    <a:pt x="8" y="9"/>
                  </a:lnTo>
                  <a:lnTo>
                    <a:pt x="16" y="27"/>
                  </a:lnTo>
                  <a:lnTo>
                    <a:pt x="32" y="36"/>
                  </a:lnTo>
                  <a:lnTo>
                    <a:pt x="40" y="44"/>
                  </a:lnTo>
                  <a:lnTo>
                    <a:pt x="48" y="44"/>
                  </a:lnTo>
                  <a:lnTo>
                    <a:pt x="48" y="62"/>
                  </a:lnTo>
                  <a:lnTo>
                    <a:pt x="48"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12" name="Freeform 1366"/>
            <p:cNvSpPr>
              <a:spLocks/>
            </p:cNvSpPr>
            <p:nvPr/>
          </p:nvSpPr>
          <p:spPr bwMode="auto">
            <a:xfrm>
              <a:off x="1980" y="3367"/>
              <a:ext cx="72" cy="123"/>
            </a:xfrm>
            <a:custGeom>
              <a:avLst/>
              <a:gdLst>
                <a:gd name="T0" fmla="*/ 64 w 72"/>
                <a:gd name="T1" fmla="*/ 0 h 123"/>
                <a:gd name="T2" fmla="*/ 72 w 72"/>
                <a:gd name="T3" fmla="*/ 8 h 123"/>
                <a:gd name="T4" fmla="*/ 64 w 72"/>
                <a:gd name="T5" fmla="*/ 17 h 123"/>
                <a:gd name="T6" fmla="*/ 64 w 72"/>
                <a:gd name="T7" fmla="*/ 26 h 123"/>
                <a:gd name="T8" fmla="*/ 48 w 72"/>
                <a:gd name="T9" fmla="*/ 44 h 123"/>
                <a:gd name="T10" fmla="*/ 40 w 72"/>
                <a:gd name="T11" fmla="*/ 52 h 123"/>
                <a:gd name="T12" fmla="*/ 32 w 72"/>
                <a:gd name="T13" fmla="*/ 61 h 123"/>
                <a:gd name="T14" fmla="*/ 16 w 72"/>
                <a:gd name="T15" fmla="*/ 79 h 123"/>
                <a:gd name="T16" fmla="*/ 8 w 72"/>
                <a:gd name="T17" fmla="*/ 88 h 123"/>
                <a:gd name="T18" fmla="*/ 0 w 72"/>
                <a:gd name="T19" fmla="*/ 96 h 123"/>
                <a:gd name="T20" fmla="*/ 0 w 72"/>
                <a:gd name="T21" fmla="*/ 114 h 123"/>
                <a:gd name="T22" fmla="*/ 0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64" y="0"/>
                  </a:moveTo>
                  <a:lnTo>
                    <a:pt x="72" y="8"/>
                  </a:lnTo>
                  <a:lnTo>
                    <a:pt x="64" y="17"/>
                  </a:lnTo>
                  <a:lnTo>
                    <a:pt x="64" y="26"/>
                  </a:lnTo>
                  <a:lnTo>
                    <a:pt x="48" y="44"/>
                  </a:lnTo>
                  <a:lnTo>
                    <a:pt x="40" y="52"/>
                  </a:lnTo>
                  <a:lnTo>
                    <a:pt x="32" y="61"/>
                  </a:lnTo>
                  <a:lnTo>
                    <a:pt x="16" y="79"/>
                  </a:lnTo>
                  <a:lnTo>
                    <a:pt x="8" y="88"/>
                  </a:lnTo>
                  <a:lnTo>
                    <a:pt x="0" y="96"/>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13" name="Freeform 1367"/>
            <p:cNvSpPr>
              <a:spLocks/>
            </p:cNvSpPr>
            <p:nvPr/>
          </p:nvSpPr>
          <p:spPr bwMode="auto">
            <a:xfrm>
              <a:off x="2092" y="3331"/>
              <a:ext cx="16" cy="115"/>
            </a:xfrm>
            <a:custGeom>
              <a:avLst/>
              <a:gdLst>
                <a:gd name="T0" fmla="*/ 16 w 16"/>
                <a:gd name="T1" fmla="*/ 0 h 115"/>
                <a:gd name="T2" fmla="*/ 0 w 16"/>
                <a:gd name="T3" fmla="*/ 18 h 115"/>
                <a:gd name="T4" fmla="*/ 0 w 16"/>
                <a:gd name="T5" fmla="*/ 36 h 115"/>
                <a:gd name="T6" fmla="*/ 0 w 16"/>
                <a:gd name="T7" fmla="*/ 44 h 115"/>
                <a:gd name="T8" fmla="*/ 0 w 16"/>
                <a:gd name="T9" fmla="*/ 53 h 115"/>
                <a:gd name="T10" fmla="*/ 16 w 16"/>
                <a:gd name="T11" fmla="*/ 62 h 115"/>
                <a:gd name="T12" fmla="*/ 16 w 16"/>
                <a:gd name="T13" fmla="*/ 80 h 115"/>
                <a:gd name="T14" fmla="*/ 16 w 16"/>
                <a:gd name="T15" fmla="*/ 88 h 115"/>
                <a:gd name="T16" fmla="*/ 16 w 16"/>
                <a:gd name="T17" fmla="*/ 97 h 115"/>
                <a:gd name="T18" fmla="*/ 16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16" y="0"/>
                  </a:moveTo>
                  <a:lnTo>
                    <a:pt x="0" y="18"/>
                  </a:lnTo>
                  <a:lnTo>
                    <a:pt x="0" y="36"/>
                  </a:lnTo>
                  <a:lnTo>
                    <a:pt x="0" y="44"/>
                  </a:lnTo>
                  <a:lnTo>
                    <a:pt x="0" y="53"/>
                  </a:lnTo>
                  <a:lnTo>
                    <a:pt x="16" y="62"/>
                  </a:lnTo>
                  <a:lnTo>
                    <a:pt x="16" y="80"/>
                  </a:lnTo>
                  <a:lnTo>
                    <a:pt x="16" y="88"/>
                  </a:lnTo>
                  <a:lnTo>
                    <a:pt x="16" y="97"/>
                  </a:lnTo>
                  <a:lnTo>
                    <a:pt x="1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14" name="Freeform 1368"/>
            <p:cNvSpPr>
              <a:spLocks/>
            </p:cNvSpPr>
            <p:nvPr/>
          </p:nvSpPr>
          <p:spPr bwMode="auto">
            <a:xfrm>
              <a:off x="2076" y="3393"/>
              <a:ext cx="8" cy="97"/>
            </a:xfrm>
            <a:custGeom>
              <a:avLst/>
              <a:gdLst>
                <a:gd name="T0" fmla="*/ 8 w 8"/>
                <a:gd name="T1" fmla="*/ 0 h 97"/>
                <a:gd name="T2" fmla="*/ 8 w 8"/>
                <a:gd name="T3" fmla="*/ 18 h 97"/>
                <a:gd name="T4" fmla="*/ 0 w 8"/>
                <a:gd name="T5" fmla="*/ 26 h 97"/>
                <a:gd name="T6" fmla="*/ 0 w 8"/>
                <a:gd name="T7" fmla="*/ 35 h 97"/>
                <a:gd name="T8" fmla="*/ 0 w 8"/>
                <a:gd name="T9" fmla="*/ 53 h 97"/>
                <a:gd name="T10" fmla="*/ 0 w 8"/>
                <a:gd name="T11" fmla="*/ 62 h 97"/>
                <a:gd name="T12" fmla="*/ 0 w 8"/>
                <a:gd name="T13" fmla="*/ 70 h 97"/>
                <a:gd name="T14" fmla="*/ 0 w 8"/>
                <a:gd name="T15" fmla="*/ 88 h 97"/>
                <a:gd name="T16" fmla="*/ 8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8" y="0"/>
                  </a:moveTo>
                  <a:lnTo>
                    <a:pt x="8" y="18"/>
                  </a:lnTo>
                  <a:lnTo>
                    <a:pt x="0" y="26"/>
                  </a:lnTo>
                  <a:lnTo>
                    <a:pt x="0" y="35"/>
                  </a:lnTo>
                  <a:lnTo>
                    <a:pt x="0" y="53"/>
                  </a:lnTo>
                  <a:lnTo>
                    <a:pt x="0" y="62"/>
                  </a:lnTo>
                  <a:lnTo>
                    <a:pt x="0" y="70"/>
                  </a:lnTo>
                  <a:lnTo>
                    <a:pt x="0" y="88"/>
                  </a:lnTo>
                  <a:lnTo>
                    <a:pt x="8"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15" name="Freeform 1369"/>
            <p:cNvSpPr>
              <a:spLocks/>
            </p:cNvSpPr>
            <p:nvPr/>
          </p:nvSpPr>
          <p:spPr bwMode="auto">
            <a:xfrm>
              <a:off x="2108" y="3411"/>
              <a:ext cx="40" cy="70"/>
            </a:xfrm>
            <a:custGeom>
              <a:avLst/>
              <a:gdLst>
                <a:gd name="T0" fmla="*/ 0 w 40"/>
                <a:gd name="T1" fmla="*/ 0 h 70"/>
                <a:gd name="T2" fmla="*/ 8 w 40"/>
                <a:gd name="T3" fmla="*/ 8 h 70"/>
                <a:gd name="T4" fmla="*/ 8 w 40"/>
                <a:gd name="T5" fmla="*/ 17 h 70"/>
                <a:gd name="T6" fmla="*/ 16 w 40"/>
                <a:gd name="T7" fmla="*/ 35 h 70"/>
                <a:gd name="T8" fmla="*/ 24 w 40"/>
                <a:gd name="T9" fmla="*/ 35 h 70"/>
                <a:gd name="T10" fmla="*/ 24 w 40"/>
                <a:gd name="T11" fmla="*/ 44 h 70"/>
                <a:gd name="T12" fmla="*/ 40 w 40"/>
                <a:gd name="T13" fmla="*/ 44 h 70"/>
                <a:gd name="T14" fmla="*/ 40 w 40"/>
                <a:gd name="T15" fmla="*/ 52 h 70"/>
                <a:gd name="T16" fmla="*/ 4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0" y="0"/>
                  </a:moveTo>
                  <a:lnTo>
                    <a:pt x="8" y="8"/>
                  </a:lnTo>
                  <a:lnTo>
                    <a:pt x="8" y="17"/>
                  </a:lnTo>
                  <a:lnTo>
                    <a:pt x="16" y="35"/>
                  </a:lnTo>
                  <a:lnTo>
                    <a:pt x="24" y="35"/>
                  </a:lnTo>
                  <a:lnTo>
                    <a:pt x="24" y="44"/>
                  </a:lnTo>
                  <a:lnTo>
                    <a:pt x="40" y="44"/>
                  </a:lnTo>
                  <a:lnTo>
                    <a:pt x="40" y="52"/>
                  </a:lnTo>
                  <a:lnTo>
                    <a:pt x="4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16" name="Freeform 1370"/>
            <p:cNvSpPr>
              <a:spLocks/>
            </p:cNvSpPr>
            <p:nvPr/>
          </p:nvSpPr>
          <p:spPr bwMode="auto">
            <a:xfrm>
              <a:off x="1924" y="3419"/>
              <a:ext cx="56" cy="115"/>
            </a:xfrm>
            <a:custGeom>
              <a:avLst/>
              <a:gdLst>
                <a:gd name="T0" fmla="*/ 56 w 56"/>
                <a:gd name="T1" fmla="*/ 0 h 115"/>
                <a:gd name="T2" fmla="*/ 32 w 56"/>
                <a:gd name="T3" fmla="*/ 27 h 115"/>
                <a:gd name="T4" fmla="*/ 24 w 56"/>
                <a:gd name="T5" fmla="*/ 36 h 115"/>
                <a:gd name="T6" fmla="*/ 24 w 56"/>
                <a:gd name="T7" fmla="*/ 44 h 115"/>
                <a:gd name="T8" fmla="*/ 24 w 56"/>
                <a:gd name="T9" fmla="*/ 62 h 115"/>
                <a:gd name="T10" fmla="*/ 8 w 56"/>
                <a:gd name="T11" fmla="*/ 71 h 115"/>
                <a:gd name="T12" fmla="*/ 8 w 56"/>
                <a:gd name="T13" fmla="*/ 79 h 115"/>
                <a:gd name="T14" fmla="*/ 8 w 56"/>
                <a:gd name="T15" fmla="*/ 88 h 115"/>
                <a:gd name="T16" fmla="*/ 0 w 56"/>
                <a:gd name="T17" fmla="*/ 106 h 115"/>
                <a:gd name="T18" fmla="*/ 0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56" y="0"/>
                  </a:moveTo>
                  <a:lnTo>
                    <a:pt x="32" y="27"/>
                  </a:lnTo>
                  <a:lnTo>
                    <a:pt x="24" y="36"/>
                  </a:lnTo>
                  <a:lnTo>
                    <a:pt x="24" y="44"/>
                  </a:lnTo>
                  <a:lnTo>
                    <a:pt x="24" y="62"/>
                  </a:lnTo>
                  <a:lnTo>
                    <a:pt x="8" y="71"/>
                  </a:lnTo>
                  <a:lnTo>
                    <a:pt x="8" y="79"/>
                  </a:lnTo>
                  <a:lnTo>
                    <a:pt x="8" y="88"/>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17" name="Freeform 1371"/>
            <p:cNvSpPr>
              <a:spLocks/>
            </p:cNvSpPr>
            <p:nvPr/>
          </p:nvSpPr>
          <p:spPr bwMode="auto">
            <a:xfrm>
              <a:off x="1796" y="3455"/>
              <a:ext cx="48" cy="79"/>
            </a:xfrm>
            <a:custGeom>
              <a:avLst/>
              <a:gdLst>
                <a:gd name="T0" fmla="*/ 0 w 48"/>
                <a:gd name="T1" fmla="*/ 0 h 79"/>
                <a:gd name="T2" fmla="*/ 16 w 48"/>
                <a:gd name="T3" fmla="*/ 8 h 79"/>
                <a:gd name="T4" fmla="*/ 24 w 48"/>
                <a:gd name="T5" fmla="*/ 26 h 79"/>
                <a:gd name="T6" fmla="*/ 32 w 48"/>
                <a:gd name="T7" fmla="*/ 35 h 79"/>
                <a:gd name="T8" fmla="*/ 48 w 48"/>
                <a:gd name="T9" fmla="*/ 35 h 79"/>
                <a:gd name="T10" fmla="*/ 48 w 48"/>
                <a:gd name="T11" fmla="*/ 43 h 79"/>
                <a:gd name="T12" fmla="*/ 48 w 48"/>
                <a:gd name="T13" fmla="*/ 52 h 79"/>
                <a:gd name="T14" fmla="*/ 48 w 48"/>
                <a:gd name="T15" fmla="*/ 70 h 79"/>
                <a:gd name="T16" fmla="*/ 48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0" y="0"/>
                  </a:moveTo>
                  <a:lnTo>
                    <a:pt x="16" y="8"/>
                  </a:lnTo>
                  <a:lnTo>
                    <a:pt x="24" y="26"/>
                  </a:lnTo>
                  <a:lnTo>
                    <a:pt x="32" y="35"/>
                  </a:lnTo>
                  <a:lnTo>
                    <a:pt x="48" y="35"/>
                  </a:lnTo>
                  <a:lnTo>
                    <a:pt x="48" y="43"/>
                  </a:lnTo>
                  <a:lnTo>
                    <a:pt x="48" y="52"/>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18" name="Freeform 1372"/>
            <p:cNvSpPr>
              <a:spLocks/>
            </p:cNvSpPr>
            <p:nvPr/>
          </p:nvSpPr>
          <p:spPr bwMode="auto">
            <a:xfrm>
              <a:off x="1948" y="3481"/>
              <a:ext cx="48" cy="79"/>
            </a:xfrm>
            <a:custGeom>
              <a:avLst/>
              <a:gdLst>
                <a:gd name="T0" fmla="*/ 0 w 48"/>
                <a:gd name="T1" fmla="*/ 0 h 79"/>
                <a:gd name="T2" fmla="*/ 0 w 48"/>
                <a:gd name="T3" fmla="*/ 9 h 79"/>
                <a:gd name="T4" fmla="*/ 8 w 48"/>
                <a:gd name="T5" fmla="*/ 9 h 79"/>
                <a:gd name="T6" fmla="*/ 8 w 48"/>
                <a:gd name="T7" fmla="*/ 17 h 79"/>
                <a:gd name="T8" fmla="*/ 16 w 48"/>
                <a:gd name="T9" fmla="*/ 17 h 79"/>
                <a:gd name="T10" fmla="*/ 16 w 48"/>
                <a:gd name="T11" fmla="*/ 26 h 79"/>
                <a:gd name="T12" fmla="*/ 32 w 48"/>
                <a:gd name="T13" fmla="*/ 26 h 79"/>
                <a:gd name="T14" fmla="*/ 32 w 48"/>
                <a:gd name="T15" fmla="*/ 44 h 79"/>
                <a:gd name="T16" fmla="*/ 40 w 48"/>
                <a:gd name="T17" fmla="*/ 44 h 79"/>
                <a:gd name="T18" fmla="*/ 40 w 48"/>
                <a:gd name="T19" fmla="*/ 53 h 79"/>
                <a:gd name="T20" fmla="*/ 48 w 48"/>
                <a:gd name="T21" fmla="*/ 61 h 79"/>
                <a:gd name="T22" fmla="*/ 40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0" y="0"/>
                  </a:moveTo>
                  <a:lnTo>
                    <a:pt x="0" y="9"/>
                  </a:lnTo>
                  <a:lnTo>
                    <a:pt x="8" y="9"/>
                  </a:lnTo>
                  <a:lnTo>
                    <a:pt x="8" y="17"/>
                  </a:lnTo>
                  <a:lnTo>
                    <a:pt x="16" y="17"/>
                  </a:lnTo>
                  <a:lnTo>
                    <a:pt x="16" y="26"/>
                  </a:lnTo>
                  <a:lnTo>
                    <a:pt x="32" y="26"/>
                  </a:lnTo>
                  <a:lnTo>
                    <a:pt x="32" y="44"/>
                  </a:lnTo>
                  <a:lnTo>
                    <a:pt x="40" y="44"/>
                  </a:lnTo>
                  <a:lnTo>
                    <a:pt x="40" y="53"/>
                  </a:lnTo>
                  <a:lnTo>
                    <a:pt x="48" y="61"/>
                  </a:lnTo>
                  <a:lnTo>
                    <a:pt x="4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19" name="Freeform 1373"/>
            <p:cNvSpPr>
              <a:spLocks/>
            </p:cNvSpPr>
            <p:nvPr/>
          </p:nvSpPr>
          <p:spPr bwMode="auto">
            <a:xfrm>
              <a:off x="2028" y="3455"/>
              <a:ext cx="16" cy="114"/>
            </a:xfrm>
            <a:custGeom>
              <a:avLst/>
              <a:gdLst>
                <a:gd name="T0" fmla="*/ 16 w 16"/>
                <a:gd name="T1" fmla="*/ 0 h 114"/>
                <a:gd name="T2" fmla="*/ 16 w 16"/>
                <a:gd name="T3" fmla="*/ 26 h 114"/>
                <a:gd name="T4" fmla="*/ 16 w 16"/>
                <a:gd name="T5" fmla="*/ 35 h 114"/>
                <a:gd name="T6" fmla="*/ 16 w 16"/>
                <a:gd name="T7" fmla="*/ 43 h 114"/>
                <a:gd name="T8" fmla="*/ 16 w 16"/>
                <a:gd name="T9" fmla="*/ 52 h 114"/>
                <a:gd name="T10" fmla="*/ 16 w 16"/>
                <a:gd name="T11" fmla="*/ 70 h 114"/>
                <a:gd name="T12" fmla="*/ 0 w 16"/>
                <a:gd name="T13" fmla="*/ 79 h 114"/>
                <a:gd name="T14" fmla="*/ 0 w 16"/>
                <a:gd name="T15" fmla="*/ 87 h 114"/>
                <a:gd name="T16" fmla="*/ 0 w 16"/>
                <a:gd name="T17" fmla="*/ 105 h 114"/>
                <a:gd name="T18" fmla="*/ 0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16" y="0"/>
                  </a:moveTo>
                  <a:lnTo>
                    <a:pt x="16" y="26"/>
                  </a:lnTo>
                  <a:lnTo>
                    <a:pt x="16" y="35"/>
                  </a:lnTo>
                  <a:lnTo>
                    <a:pt x="16" y="43"/>
                  </a:lnTo>
                  <a:lnTo>
                    <a:pt x="16" y="52"/>
                  </a:lnTo>
                  <a:lnTo>
                    <a:pt x="16" y="70"/>
                  </a:lnTo>
                  <a:lnTo>
                    <a:pt x="0" y="79"/>
                  </a:lnTo>
                  <a:lnTo>
                    <a:pt x="0" y="87"/>
                  </a:lnTo>
                  <a:lnTo>
                    <a:pt x="0" y="105"/>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20" name="Freeform 1374"/>
            <p:cNvSpPr>
              <a:spLocks/>
            </p:cNvSpPr>
            <p:nvPr/>
          </p:nvSpPr>
          <p:spPr bwMode="auto">
            <a:xfrm>
              <a:off x="2076" y="3463"/>
              <a:ext cx="32" cy="79"/>
            </a:xfrm>
            <a:custGeom>
              <a:avLst/>
              <a:gdLst>
                <a:gd name="T0" fmla="*/ 0 w 32"/>
                <a:gd name="T1" fmla="*/ 0 h 79"/>
                <a:gd name="T2" fmla="*/ 0 w 32"/>
                <a:gd name="T3" fmla="*/ 18 h 79"/>
                <a:gd name="T4" fmla="*/ 8 w 32"/>
                <a:gd name="T5" fmla="*/ 27 h 79"/>
                <a:gd name="T6" fmla="*/ 16 w 32"/>
                <a:gd name="T7" fmla="*/ 27 h 79"/>
                <a:gd name="T8" fmla="*/ 16 w 32"/>
                <a:gd name="T9" fmla="*/ 35 h 79"/>
                <a:gd name="T10" fmla="*/ 32 w 32"/>
                <a:gd name="T11" fmla="*/ 44 h 79"/>
                <a:gd name="T12" fmla="*/ 32 w 32"/>
                <a:gd name="T13" fmla="*/ 62 h 79"/>
                <a:gd name="T14" fmla="*/ 32 w 32"/>
                <a:gd name="T15" fmla="*/ 71 h 79"/>
                <a:gd name="T16" fmla="*/ 32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0" y="0"/>
                  </a:moveTo>
                  <a:lnTo>
                    <a:pt x="0" y="18"/>
                  </a:lnTo>
                  <a:lnTo>
                    <a:pt x="8" y="27"/>
                  </a:lnTo>
                  <a:lnTo>
                    <a:pt x="16" y="27"/>
                  </a:lnTo>
                  <a:lnTo>
                    <a:pt x="16" y="35"/>
                  </a:lnTo>
                  <a:lnTo>
                    <a:pt x="32" y="44"/>
                  </a:lnTo>
                  <a:lnTo>
                    <a:pt x="32" y="62"/>
                  </a:lnTo>
                  <a:lnTo>
                    <a:pt x="32" y="71"/>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21" name="Freeform 1375"/>
            <p:cNvSpPr>
              <a:spLocks/>
            </p:cNvSpPr>
            <p:nvPr/>
          </p:nvSpPr>
          <p:spPr bwMode="auto">
            <a:xfrm>
              <a:off x="2124" y="3446"/>
              <a:ext cx="24" cy="149"/>
            </a:xfrm>
            <a:custGeom>
              <a:avLst/>
              <a:gdLst>
                <a:gd name="T0" fmla="*/ 0 w 24"/>
                <a:gd name="T1" fmla="*/ 0 h 149"/>
                <a:gd name="T2" fmla="*/ 0 w 24"/>
                <a:gd name="T3" fmla="*/ 9 h 149"/>
                <a:gd name="T4" fmla="*/ 0 w 24"/>
                <a:gd name="T5" fmla="*/ 35 h 149"/>
                <a:gd name="T6" fmla="*/ 0 w 24"/>
                <a:gd name="T7" fmla="*/ 44 h 149"/>
                <a:gd name="T8" fmla="*/ 0 w 24"/>
                <a:gd name="T9" fmla="*/ 52 h 149"/>
                <a:gd name="T10" fmla="*/ 8 w 24"/>
                <a:gd name="T11" fmla="*/ 61 h 149"/>
                <a:gd name="T12" fmla="*/ 8 w 24"/>
                <a:gd name="T13" fmla="*/ 88 h 149"/>
                <a:gd name="T14" fmla="*/ 24 w 24"/>
                <a:gd name="T15" fmla="*/ 96 h 149"/>
                <a:gd name="T16" fmla="*/ 24 w 24"/>
                <a:gd name="T17" fmla="*/ 114 h 149"/>
                <a:gd name="T18" fmla="*/ 24 w 24"/>
                <a:gd name="T19" fmla="*/ 123 h 149"/>
                <a:gd name="T20" fmla="*/ 24 w 24"/>
                <a:gd name="T21" fmla="*/ 132 h 149"/>
                <a:gd name="T22" fmla="*/ 8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0" y="0"/>
                  </a:moveTo>
                  <a:lnTo>
                    <a:pt x="0" y="9"/>
                  </a:lnTo>
                  <a:lnTo>
                    <a:pt x="0" y="35"/>
                  </a:lnTo>
                  <a:lnTo>
                    <a:pt x="0" y="44"/>
                  </a:lnTo>
                  <a:lnTo>
                    <a:pt x="0" y="52"/>
                  </a:lnTo>
                  <a:lnTo>
                    <a:pt x="8" y="61"/>
                  </a:lnTo>
                  <a:lnTo>
                    <a:pt x="8" y="88"/>
                  </a:lnTo>
                  <a:lnTo>
                    <a:pt x="24" y="96"/>
                  </a:lnTo>
                  <a:lnTo>
                    <a:pt x="24" y="114"/>
                  </a:lnTo>
                  <a:lnTo>
                    <a:pt x="24" y="123"/>
                  </a:lnTo>
                  <a:lnTo>
                    <a:pt x="24" y="132"/>
                  </a:lnTo>
                  <a:lnTo>
                    <a:pt x="8"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22" name="Freeform 1376"/>
            <p:cNvSpPr>
              <a:spLocks/>
            </p:cNvSpPr>
            <p:nvPr/>
          </p:nvSpPr>
          <p:spPr bwMode="auto">
            <a:xfrm>
              <a:off x="2108" y="3384"/>
              <a:ext cx="72" cy="114"/>
            </a:xfrm>
            <a:custGeom>
              <a:avLst/>
              <a:gdLst>
                <a:gd name="T0" fmla="*/ 0 w 72"/>
                <a:gd name="T1" fmla="*/ 0 h 114"/>
                <a:gd name="T2" fmla="*/ 8 w 72"/>
                <a:gd name="T3" fmla="*/ 9 h 114"/>
                <a:gd name="T4" fmla="*/ 16 w 72"/>
                <a:gd name="T5" fmla="*/ 27 h 114"/>
                <a:gd name="T6" fmla="*/ 24 w 72"/>
                <a:gd name="T7" fmla="*/ 27 h 114"/>
                <a:gd name="T8" fmla="*/ 40 w 72"/>
                <a:gd name="T9" fmla="*/ 35 h 114"/>
                <a:gd name="T10" fmla="*/ 48 w 72"/>
                <a:gd name="T11" fmla="*/ 44 h 114"/>
                <a:gd name="T12" fmla="*/ 56 w 72"/>
                <a:gd name="T13" fmla="*/ 62 h 114"/>
                <a:gd name="T14" fmla="*/ 56 w 72"/>
                <a:gd name="T15" fmla="*/ 71 h 114"/>
                <a:gd name="T16" fmla="*/ 56 w 72"/>
                <a:gd name="T17" fmla="*/ 79 h 114"/>
                <a:gd name="T18" fmla="*/ 56 w 72"/>
                <a:gd name="T19" fmla="*/ 97 h 114"/>
                <a:gd name="T20" fmla="*/ 72 w 72"/>
                <a:gd name="T21" fmla="*/ 106 h 114"/>
                <a:gd name="T22" fmla="*/ 72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0" y="0"/>
                  </a:moveTo>
                  <a:lnTo>
                    <a:pt x="8" y="9"/>
                  </a:lnTo>
                  <a:lnTo>
                    <a:pt x="16" y="27"/>
                  </a:lnTo>
                  <a:lnTo>
                    <a:pt x="24" y="27"/>
                  </a:lnTo>
                  <a:lnTo>
                    <a:pt x="40" y="35"/>
                  </a:lnTo>
                  <a:lnTo>
                    <a:pt x="48" y="44"/>
                  </a:lnTo>
                  <a:lnTo>
                    <a:pt x="56" y="62"/>
                  </a:lnTo>
                  <a:lnTo>
                    <a:pt x="56" y="71"/>
                  </a:lnTo>
                  <a:lnTo>
                    <a:pt x="56" y="79"/>
                  </a:lnTo>
                  <a:lnTo>
                    <a:pt x="56" y="97"/>
                  </a:lnTo>
                  <a:lnTo>
                    <a:pt x="72" y="106"/>
                  </a:lnTo>
                  <a:lnTo>
                    <a:pt x="72"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23" name="Freeform 1377"/>
            <p:cNvSpPr>
              <a:spLocks/>
            </p:cNvSpPr>
            <p:nvPr/>
          </p:nvSpPr>
          <p:spPr bwMode="auto">
            <a:xfrm>
              <a:off x="1764" y="3446"/>
              <a:ext cx="48" cy="88"/>
            </a:xfrm>
            <a:custGeom>
              <a:avLst/>
              <a:gdLst>
                <a:gd name="T0" fmla="*/ 48 w 48"/>
                <a:gd name="T1" fmla="*/ 0 h 88"/>
                <a:gd name="T2" fmla="*/ 32 w 48"/>
                <a:gd name="T3" fmla="*/ 0 h 88"/>
                <a:gd name="T4" fmla="*/ 24 w 48"/>
                <a:gd name="T5" fmla="*/ 9 h 88"/>
                <a:gd name="T6" fmla="*/ 24 w 48"/>
                <a:gd name="T7" fmla="*/ 17 h 88"/>
                <a:gd name="T8" fmla="*/ 24 w 48"/>
                <a:gd name="T9" fmla="*/ 35 h 88"/>
                <a:gd name="T10" fmla="*/ 24 w 48"/>
                <a:gd name="T11" fmla="*/ 44 h 88"/>
                <a:gd name="T12" fmla="*/ 16 w 48"/>
                <a:gd name="T13" fmla="*/ 52 h 88"/>
                <a:gd name="T14" fmla="*/ 16 w 48"/>
                <a:gd name="T15" fmla="*/ 61 h 88"/>
                <a:gd name="T16" fmla="*/ 16 w 48"/>
                <a:gd name="T17" fmla="*/ 79 h 88"/>
                <a:gd name="T18" fmla="*/ 16 w 48"/>
                <a:gd name="T19" fmla="*/ 88 h 88"/>
                <a:gd name="T20" fmla="*/ 0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48" y="0"/>
                  </a:moveTo>
                  <a:lnTo>
                    <a:pt x="32" y="0"/>
                  </a:lnTo>
                  <a:lnTo>
                    <a:pt x="24" y="9"/>
                  </a:lnTo>
                  <a:lnTo>
                    <a:pt x="24" y="17"/>
                  </a:lnTo>
                  <a:lnTo>
                    <a:pt x="24" y="35"/>
                  </a:lnTo>
                  <a:lnTo>
                    <a:pt x="24" y="44"/>
                  </a:lnTo>
                  <a:lnTo>
                    <a:pt x="16" y="52"/>
                  </a:lnTo>
                  <a:lnTo>
                    <a:pt x="16" y="61"/>
                  </a:lnTo>
                  <a:lnTo>
                    <a:pt x="16" y="79"/>
                  </a:lnTo>
                  <a:lnTo>
                    <a:pt x="16" y="88"/>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24" name="Freeform 1378"/>
            <p:cNvSpPr>
              <a:spLocks/>
            </p:cNvSpPr>
            <p:nvPr/>
          </p:nvSpPr>
          <p:spPr bwMode="auto">
            <a:xfrm>
              <a:off x="1844" y="3498"/>
              <a:ext cx="40" cy="80"/>
            </a:xfrm>
            <a:custGeom>
              <a:avLst/>
              <a:gdLst>
                <a:gd name="T0" fmla="*/ 0 w 40"/>
                <a:gd name="T1" fmla="*/ 0 h 80"/>
                <a:gd name="T2" fmla="*/ 16 w 40"/>
                <a:gd name="T3" fmla="*/ 0 h 80"/>
                <a:gd name="T4" fmla="*/ 32 w 40"/>
                <a:gd name="T5" fmla="*/ 0 h 80"/>
                <a:gd name="T6" fmla="*/ 32 w 40"/>
                <a:gd name="T7" fmla="*/ 9 h 80"/>
                <a:gd name="T8" fmla="*/ 40 w 40"/>
                <a:gd name="T9" fmla="*/ 27 h 80"/>
                <a:gd name="T10" fmla="*/ 40 w 40"/>
                <a:gd name="T11" fmla="*/ 36 h 80"/>
                <a:gd name="T12" fmla="*/ 40 w 40"/>
                <a:gd name="T13" fmla="*/ 44 h 80"/>
                <a:gd name="T14" fmla="*/ 40 w 40"/>
                <a:gd name="T15" fmla="*/ 62 h 80"/>
                <a:gd name="T16" fmla="*/ 40 w 40"/>
                <a:gd name="T17" fmla="*/ 71 h 80"/>
                <a:gd name="T18" fmla="*/ 4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0" y="0"/>
                  </a:moveTo>
                  <a:lnTo>
                    <a:pt x="16" y="0"/>
                  </a:lnTo>
                  <a:lnTo>
                    <a:pt x="32" y="0"/>
                  </a:lnTo>
                  <a:lnTo>
                    <a:pt x="32" y="9"/>
                  </a:lnTo>
                  <a:lnTo>
                    <a:pt x="40" y="27"/>
                  </a:lnTo>
                  <a:lnTo>
                    <a:pt x="40" y="36"/>
                  </a:lnTo>
                  <a:lnTo>
                    <a:pt x="40" y="44"/>
                  </a:lnTo>
                  <a:lnTo>
                    <a:pt x="40" y="62"/>
                  </a:lnTo>
                  <a:lnTo>
                    <a:pt x="40" y="71"/>
                  </a:lnTo>
                  <a:lnTo>
                    <a:pt x="4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25" name="Freeform 1379"/>
            <p:cNvSpPr>
              <a:spLocks/>
            </p:cNvSpPr>
            <p:nvPr/>
          </p:nvSpPr>
          <p:spPr bwMode="auto">
            <a:xfrm>
              <a:off x="1844" y="3411"/>
              <a:ext cx="32" cy="79"/>
            </a:xfrm>
            <a:custGeom>
              <a:avLst/>
              <a:gdLst>
                <a:gd name="T0" fmla="*/ 0 w 32"/>
                <a:gd name="T1" fmla="*/ 8 h 79"/>
                <a:gd name="T2" fmla="*/ 8 w 32"/>
                <a:gd name="T3" fmla="*/ 0 h 79"/>
                <a:gd name="T4" fmla="*/ 8 w 32"/>
                <a:gd name="T5" fmla="*/ 8 h 79"/>
                <a:gd name="T6" fmla="*/ 8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32 w 32"/>
                <a:gd name="T19" fmla="*/ 70 h 79"/>
                <a:gd name="T20" fmla="*/ 32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0" y="8"/>
                  </a:moveTo>
                  <a:lnTo>
                    <a:pt x="8" y="0"/>
                  </a:lnTo>
                  <a:lnTo>
                    <a:pt x="8" y="8"/>
                  </a:lnTo>
                  <a:lnTo>
                    <a:pt x="8" y="17"/>
                  </a:lnTo>
                  <a:lnTo>
                    <a:pt x="16" y="17"/>
                  </a:lnTo>
                  <a:lnTo>
                    <a:pt x="16" y="35"/>
                  </a:lnTo>
                  <a:lnTo>
                    <a:pt x="16" y="44"/>
                  </a:lnTo>
                  <a:lnTo>
                    <a:pt x="16" y="52"/>
                  </a:lnTo>
                  <a:lnTo>
                    <a:pt x="16" y="70"/>
                  </a:lnTo>
                  <a:lnTo>
                    <a:pt x="32" y="70"/>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26" name="Freeform 1380"/>
            <p:cNvSpPr>
              <a:spLocks/>
            </p:cNvSpPr>
            <p:nvPr/>
          </p:nvSpPr>
          <p:spPr bwMode="auto">
            <a:xfrm>
              <a:off x="2028" y="3534"/>
              <a:ext cx="48" cy="79"/>
            </a:xfrm>
            <a:custGeom>
              <a:avLst/>
              <a:gdLst>
                <a:gd name="T0" fmla="*/ 0 w 48"/>
                <a:gd name="T1" fmla="*/ 0 h 79"/>
                <a:gd name="T2" fmla="*/ 16 w 48"/>
                <a:gd name="T3" fmla="*/ 8 h 79"/>
                <a:gd name="T4" fmla="*/ 16 w 48"/>
                <a:gd name="T5" fmla="*/ 26 h 79"/>
                <a:gd name="T6" fmla="*/ 24 w 48"/>
                <a:gd name="T7" fmla="*/ 35 h 79"/>
                <a:gd name="T8" fmla="*/ 32 w 48"/>
                <a:gd name="T9" fmla="*/ 35 h 79"/>
                <a:gd name="T10" fmla="*/ 32 w 48"/>
                <a:gd name="T11" fmla="*/ 44 h 79"/>
                <a:gd name="T12" fmla="*/ 48 w 48"/>
                <a:gd name="T13" fmla="*/ 44 h 79"/>
                <a:gd name="T14" fmla="*/ 48 w 48"/>
                <a:gd name="T15" fmla="*/ 61 h 79"/>
                <a:gd name="T16" fmla="*/ 48 w 48"/>
                <a:gd name="T17" fmla="*/ 70 h 79"/>
                <a:gd name="T18" fmla="*/ 48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0" y="0"/>
                  </a:moveTo>
                  <a:lnTo>
                    <a:pt x="16" y="8"/>
                  </a:lnTo>
                  <a:lnTo>
                    <a:pt x="16" y="26"/>
                  </a:lnTo>
                  <a:lnTo>
                    <a:pt x="24" y="35"/>
                  </a:lnTo>
                  <a:lnTo>
                    <a:pt x="32" y="35"/>
                  </a:lnTo>
                  <a:lnTo>
                    <a:pt x="32" y="44"/>
                  </a:lnTo>
                  <a:lnTo>
                    <a:pt x="48" y="44"/>
                  </a:lnTo>
                  <a:lnTo>
                    <a:pt x="48" y="61"/>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27" name="Freeform 1381"/>
            <p:cNvSpPr>
              <a:spLocks/>
            </p:cNvSpPr>
            <p:nvPr/>
          </p:nvSpPr>
          <p:spPr bwMode="auto">
            <a:xfrm>
              <a:off x="2044" y="3455"/>
              <a:ext cx="64" cy="35"/>
            </a:xfrm>
            <a:custGeom>
              <a:avLst/>
              <a:gdLst>
                <a:gd name="T0" fmla="*/ 0 w 64"/>
                <a:gd name="T1" fmla="*/ 0 h 35"/>
                <a:gd name="T2" fmla="*/ 8 w 64"/>
                <a:gd name="T3" fmla="*/ 0 h 35"/>
                <a:gd name="T4" fmla="*/ 16 w 64"/>
                <a:gd name="T5" fmla="*/ 0 h 35"/>
                <a:gd name="T6" fmla="*/ 32 w 64"/>
                <a:gd name="T7" fmla="*/ 0 h 35"/>
                <a:gd name="T8" fmla="*/ 32 w 64"/>
                <a:gd name="T9" fmla="*/ 8 h 35"/>
                <a:gd name="T10" fmla="*/ 40 w 64"/>
                <a:gd name="T11" fmla="*/ 8 h 35"/>
                <a:gd name="T12" fmla="*/ 48 w 64"/>
                <a:gd name="T13" fmla="*/ 26 h 35"/>
                <a:gd name="T14" fmla="*/ 64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0" y="0"/>
                  </a:moveTo>
                  <a:lnTo>
                    <a:pt x="8" y="0"/>
                  </a:lnTo>
                  <a:lnTo>
                    <a:pt x="16" y="0"/>
                  </a:lnTo>
                  <a:lnTo>
                    <a:pt x="32" y="0"/>
                  </a:lnTo>
                  <a:lnTo>
                    <a:pt x="32" y="8"/>
                  </a:lnTo>
                  <a:lnTo>
                    <a:pt x="40" y="8"/>
                  </a:lnTo>
                  <a:lnTo>
                    <a:pt x="48" y="26"/>
                  </a:lnTo>
                  <a:lnTo>
                    <a:pt x="64"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28" name="Freeform 1382"/>
            <p:cNvSpPr>
              <a:spLocks/>
            </p:cNvSpPr>
            <p:nvPr/>
          </p:nvSpPr>
          <p:spPr bwMode="auto">
            <a:xfrm>
              <a:off x="2012" y="3455"/>
              <a:ext cx="16" cy="123"/>
            </a:xfrm>
            <a:custGeom>
              <a:avLst/>
              <a:gdLst>
                <a:gd name="T0" fmla="*/ 16 w 16"/>
                <a:gd name="T1" fmla="*/ 0 h 123"/>
                <a:gd name="T2" fmla="*/ 16 w 16"/>
                <a:gd name="T3" fmla="*/ 35 h 123"/>
                <a:gd name="T4" fmla="*/ 16 w 16"/>
                <a:gd name="T5" fmla="*/ 43 h 123"/>
                <a:gd name="T6" fmla="*/ 16 w 16"/>
                <a:gd name="T7" fmla="*/ 70 h 123"/>
                <a:gd name="T8" fmla="*/ 8 w 16"/>
                <a:gd name="T9" fmla="*/ 70 h 123"/>
                <a:gd name="T10" fmla="*/ 8 w 16"/>
                <a:gd name="T11" fmla="*/ 79 h 123"/>
                <a:gd name="T12" fmla="*/ 8 w 16"/>
                <a:gd name="T13" fmla="*/ 87 h 123"/>
                <a:gd name="T14" fmla="*/ 8 w 16"/>
                <a:gd name="T15" fmla="*/ 105 h 123"/>
                <a:gd name="T16" fmla="*/ 0 w 16"/>
                <a:gd name="T17" fmla="*/ 114 h 123"/>
                <a:gd name="T18" fmla="*/ 0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16" y="0"/>
                  </a:moveTo>
                  <a:lnTo>
                    <a:pt x="16" y="35"/>
                  </a:lnTo>
                  <a:lnTo>
                    <a:pt x="16" y="43"/>
                  </a:lnTo>
                  <a:lnTo>
                    <a:pt x="16" y="70"/>
                  </a:lnTo>
                  <a:lnTo>
                    <a:pt x="8" y="70"/>
                  </a:lnTo>
                  <a:lnTo>
                    <a:pt x="8" y="79"/>
                  </a:lnTo>
                  <a:lnTo>
                    <a:pt x="8" y="87"/>
                  </a:lnTo>
                  <a:lnTo>
                    <a:pt x="8" y="105"/>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29" name="Freeform 1383"/>
            <p:cNvSpPr>
              <a:spLocks/>
            </p:cNvSpPr>
            <p:nvPr/>
          </p:nvSpPr>
          <p:spPr bwMode="auto">
            <a:xfrm>
              <a:off x="1980" y="3481"/>
              <a:ext cx="16" cy="61"/>
            </a:xfrm>
            <a:custGeom>
              <a:avLst/>
              <a:gdLst>
                <a:gd name="T0" fmla="*/ 0 w 16"/>
                <a:gd name="T1" fmla="*/ 0 h 61"/>
                <a:gd name="T2" fmla="*/ 8 w 16"/>
                <a:gd name="T3" fmla="*/ 9 h 61"/>
                <a:gd name="T4" fmla="*/ 16 w 16"/>
                <a:gd name="T5" fmla="*/ 17 h 61"/>
                <a:gd name="T6" fmla="*/ 16 w 16"/>
                <a:gd name="T7" fmla="*/ 26 h 61"/>
                <a:gd name="T8" fmla="*/ 16 w 16"/>
                <a:gd name="T9" fmla="*/ 44 h 61"/>
                <a:gd name="T10" fmla="*/ 16 w 16"/>
                <a:gd name="T11" fmla="*/ 53 h 61"/>
                <a:gd name="T12" fmla="*/ 16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0" y="0"/>
                  </a:moveTo>
                  <a:lnTo>
                    <a:pt x="8" y="9"/>
                  </a:lnTo>
                  <a:lnTo>
                    <a:pt x="16" y="17"/>
                  </a:lnTo>
                  <a:lnTo>
                    <a:pt x="16" y="26"/>
                  </a:lnTo>
                  <a:lnTo>
                    <a:pt x="16" y="44"/>
                  </a:lnTo>
                  <a:lnTo>
                    <a:pt x="16" y="53"/>
                  </a:lnTo>
                  <a:lnTo>
                    <a:pt x="16"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30" name="Freeform 1384"/>
            <p:cNvSpPr>
              <a:spLocks/>
            </p:cNvSpPr>
            <p:nvPr/>
          </p:nvSpPr>
          <p:spPr bwMode="auto">
            <a:xfrm>
              <a:off x="1948" y="3507"/>
              <a:ext cx="16" cy="88"/>
            </a:xfrm>
            <a:custGeom>
              <a:avLst/>
              <a:gdLst>
                <a:gd name="T0" fmla="*/ 16 w 16"/>
                <a:gd name="T1" fmla="*/ 0 h 88"/>
                <a:gd name="T2" fmla="*/ 16 w 16"/>
                <a:gd name="T3" fmla="*/ 27 h 88"/>
                <a:gd name="T4" fmla="*/ 8 w 16"/>
                <a:gd name="T5" fmla="*/ 35 h 88"/>
                <a:gd name="T6" fmla="*/ 8 w 16"/>
                <a:gd name="T7" fmla="*/ 53 h 88"/>
                <a:gd name="T8" fmla="*/ 0 w 16"/>
                <a:gd name="T9" fmla="*/ 62 h 88"/>
                <a:gd name="T10" fmla="*/ 0 w 16"/>
                <a:gd name="T11" fmla="*/ 71 h 88"/>
                <a:gd name="T12" fmla="*/ 0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16" y="0"/>
                  </a:moveTo>
                  <a:lnTo>
                    <a:pt x="16" y="27"/>
                  </a:lnTo>
                  <a:lnTo>
                    <a:pt x="8" y="35"/>
                  </a:lnTo>
                  <a:lnTo>
                    <a:pt x="8"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31" name="Freeform 1385"/>
            <p:cNvSpPr>
              <a:spLocks/>
            </p:cNvSpPr>
            <p:nvPr/>
          </p:nvSpPr>
          <p:spPr bwMode="auto">
            <a:xfrm>
              <a:off x="1908" y="3455"/>
              <a:ext cx="16" cy="123"/>
            </a:xfrm>
            <a:custGeom>
              <a:avLst/>
              <a:gdLst>
                <a:gd name="T0" fmla="*/ 8 w 16"/>
                <a:gd name="T1" fmla="*/ 0 h 123"/>
                <a:gd name="T2" fmla="*/ 8 w 16"/>
                <a:gd name="T3" fmla="*/ 8 h 123"/>
                <a:gd name="T4" fmla="*/ 16 w 16"/>
                <a:gd name="T5" fmla="*/ 26 h 123"/>
                <a:gd name="T6" fmla="*/ 16 w 16"/>
                <a:gd name="T7" fmla="*/ 35 h 123"/>
                <a:gd name="T8" fmla="*/ 8 w 16"/>
                <a:gd name="T9" fmla="*/ 43 h 123"/>
                <a:gd name="T10" fmla="*/ 8 w 16"/>
                <a:gd name="T11" fmla="*/ 52 h 123"/>
                <a:gd name="T12" fmla="*/ 8 w 16"/>
                <a:gd name="T13" fmla="*/ 70 h 123"/>
                <a:gd name="T14" fmla="*/ 8 w 16"/>
                <a:gd name="T15" fmla="*/ 79 h 123"/>
                <a:gd name="T16" fmla="*/ 0 w 16"/>
                <a:gd name="T17" fmla="*/ 87 h 123"/>
                <a:gd name="T18" fmla="*/ 0 w 16"/>
                <a:gd name="T19" fmla="*/ 105 h 123"/>
                <a:gd name="T20" fmla="*/ 0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16" y="26"/>
                  </a:lnTo>
                  <a:lnTo>
                    <a:pt x="16" y="35"/>
                  </a:lnTo>
                  <a:lnTo>
                    <a:pt x="8" y="43"/>
                  </a:lnTo>
                  <a:lnTo>
                    <a:pt x="8" y="52"/>
                  </a:lnTo>
                  <a:lnTo>
                    <a:pt x="8" y="70"/>
                  </a:lnTo>
                  <a:lnTo>
                    <a:pt x="8" y="79"/>
                  </a:lnTo>
                  <a:lnTo>
                    <a:pt x="0" y="87"/>
                  </a:lnTo>
                  <a:lnTo>
                    <a:pt x="0" y="105"/>
                  </a:lnTo>
                  <a:lnTo>
                    <a:pt x="0"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32" name="Freeform 1386"/>
            <p:cNvSpPr>
              <a:spLocks/>
            </p:cNvSpPr>
            <p:nvPr/>
          </p:nvSpPr>
          <p:spPr bwMode="auto">
            <a:xfrm>
              <a:off x="1788" y="3490"/>
              <a:ext cx="40" cy="105"/>
            </a:xfrm>
            <a:custGeom>
              <a:avLst/>
              <a:gdLst>
                <a:gd name="T0" fmla="*/ 32 w 40"/>
                <a:gd name="T1" fmla="*/ 0 h 105"/>
                <a:gd name="T2" fmla="*/ 40 w 40"/>
                <a:gd name="T3" fmla="*/ 8 h 105"/>
                <a:gd name="T4" fmla="*/ 32 w 40"/>
                <a:gd name="T5" fmla="*/ 17 h 105"/>
                <a:gd name="T6" fmla="*/ 24 w 40"/>
                <a:gd name="T7" fmla="*/ 35 h 105"/>
                <a:gd name="T8" fmla="*/ 8 w 40"/>
                <a:gd name="T9" fmla="*/ 44 h 105"/>
                <a:gd name="T10" fmla="*/ 8 w 40"/>
                <a:gd name="T11" fmla="*/ 52 h 105"/>
                <a:gd name="T12" fmla="*/ 0 w 40"/>
                <a:gd name="T13" fmla="*/ 70 h 105"/>
                <a:gd name="T14" fmla="*/ 0 w 40"/>
                <a:gd name="T15" fmla="*/ 79 h 105"/>
                <a:gd name="T16" fmla="*/ 0 w 40"/>
                <a:gd name="T17" fmla="*/ 88 h 105"/>
                <a:gd name="T18" fmla="*/ 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32" y="0"/>
                  </a:moveTo>
                  <a:lnTo>
                    <a:pt x="40" y="8"/>
                  </a:lnTo>
                  <a:lnTo>
                    <a:pt x="32" y="17"/>
                  </a:lnTo>
                  <a:lnTo>
                    <a:pt x="24" y="35"/>
                  </a:lnTo>
                  <a:lnTo>
                    <a:pt x="8" y="44"/>
                  </a:lnTo>
                  <a:lnTo>
                    <a:pt x="8" y="52"/>
                  </a:lnTo>
                  <a:lnTo>
                    <a:pt x="0" y="70"/>
                  </a:lnTo>
                  <a:lnTo>
                    <a:pt x="0" y="79"/>
                  </a:lnTo>
                  <a:lnTo>
                    <a:pt x="0" y="88"/>
                  </a:lnTo>
                  <a:lnTo>
                    <a:pt x="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33" name="Freeform 1387"/>
            <p:cNvSpPr>
              <a:spLocks/>
            </p:cNvSpPr>
            <p:nvPr/>
          </p:nvSpPr>
          <p:spPr bwMode="auto">
            <a:xfrm>
              <a:off x="1724" y="3463"/>
              <a:ext cx="64" cy="115"/>
            </a:xfrm>
            <a:custGeom>
              <a:avLst/>
              <a:gdLst>
                <a:gd name="T0" fmla="*/ 64 w 64"/>
                <a:gd name="T1" fmla="*/ 0 h 115"/>
                <a:gd name="T2" fmla="*/ 56 w 64"/>
                <a:gd name="T3" fmla="*/ 18 h 115"/>
                <a:gd name="T4" fmla="*/ 56 w 64"/>
                <a:gd name="T5" fmla="*/ 27 h 115"/>
                <a:gd name="T6" fmla="*/ 40 w 64"/>
                <a:gd name="T7" fmla="*/ 27 h 115"/>
                <a:gd name="T8" fmla="*/ 32 w 64"/>
                <a:gd name="T9" fmla="*/ 27 h 115"/>
                <a:gd name="T10" fmla="*/ 32 w 64"/>
                <a:gd name="T11" fmla="*/ 35 h 115"/>
                <a:gd name="T12" fmla="*/ 32 w 64"/>
                <a:gd name="T13" fmla="*/ 44 h 115"/>
                <a:gd name="T14" fmla="*/ 24 w 64"/>
                <a:gd name="T15" fmla="*/ 62 h 115"/>
                <a:gd name="T16" fmla="*/ 16 w 64"/>
                <a:gd name="T17" fmla="*/ 71 h 115"/>
                <a:gd name="T18" fmla="*/ 16 w 64"/>
                <a:gd name="T19" fmla="*/ 79 h 115"/>
                <a:gd name="T20" fmla="*/ 16 w 64"/>
                <a:gd name="T21" fmla="*/ 97 h 115"/>
                <a:gd name="T22" fmla="*/ 0 w 64"/>
                <a:gd name="T23" fmla="*/ 97 h 115"/>
                <a:gd name="T24" fmla="*/ 0 w 64"/>
                <a:gd name="T25" fmla="*/ 106 h 115"/>
                <a:gd name="T26" fmla="*/ 0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64" y="0"/>
                  </a:moveTo>
                  <a:lnTo>
                    <a:pt x="56" y="18"/>
                  </a:lnTo>
                  <a:lnTo>
                    <a:pt x="56" y="27"/>
                  </a:lnTo>
                  <a:lnTo>
                    <a:pt x="40" y="27"/>
                  </a:lnTo>
                  <a:lnTo>
                    <a:pt x="32" y="27"/>
                  </a:lnTo>
                  <a:lnTo>
                    <a:pt x="32" y="35"/>
                  </a:lnTo>
                  <a:lnTo>
                    <a:pt x="32" y="44"/>
                  </a:lnTo>
                  <a:lnTo>
                    <a:pt x="24" y="62"/>
                  </a:lnTo>
                  <a:lnTo>
                    <a:pt x="16" y="71"/>
                  </a:lnTo>
                  <a:lnTo>
                    <a:pt x="16" y="79"/>
                  </a:lnTo>
                  <a:lnTo>
                    <a:pt x="16" y="97"/>
                  </a:lnTo>
                  <a:lnTo>
                    <a:pt x="0" y="97"/>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34" name="Freeform 1388"/>
            <p:cNvSpPr>
              <a:spLocks/>
            </p:cNvSpPr>
            <p:nvPr/>
          </p:nvSpPr>
          <p:spPr bwMode="auto">
            <a:xfrm>
              <a:off x="2132" y="3507"/>
              <a:ext cx="48" cy="88"/>
            </a:xfrm>
            <a:custGeom>
              <a:avLst/>
              <a:gdLst>
                <a:gd name="T0" fmla="*/ 0 w 48"/>
                <a:gd name="T1" fmla="*/ 0 h 88"/>
                <a:gd name="T2" fmla="*/ 0 w 48"/>
                <a:gd name="T3" fmla="*/ 18 h 88"/>
                <a:gd name="T4" fmla="*/ 0 w 48"/>
                <a:gd name="T5" fmla="*/ 27 h 88"/>
                <a:gd name="T6" fmla="*/ 16 w 48"/>
                <a:gd name="T7" fmla="*/ 27 h 88"/>
                <a:gd name="T8" fmla="*/ 16 w 48"/>
                <a:gd name="T9" fmla="*/ 35 h 88"/>
                <a:gd name="T10" fmla="*/ 24 w 48"/>
                <a:gd name="T11" fmla="*/ 35 h 88"/>
                <a:gd name="T12" fmla="*/ 32 w 48"/>
                <a:gd name="T13" fmla="*/ 53 h 88"/>
                <a:gd name="T14" fmla="*/ 48 w 48"/>
                <a:gd name="T15" fmla="*/ 62 h 88"/>
                <a:gd name="T16" fmla="*/ 48 w 48"/>
                <a:gd name="T17" fmla="*/ 71 h 88"/>
                <a:gd name="T18" fmla="*/ 48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0" y="0"/>
                  </a:moveTo>
                  <a:lnTo>
                    <a:pt x="0" y="18"/>
                  </a:lnTo>
                  <a:lnTo>
                    <a:pt x="0" y="27"/>
                  </a:lnTo>
                  <a:lnTo>
                    <a:pt x="16" y="27"/>
                  </a:lnTo>
                  <a:lnTo>
                    <a:pt x="16" y="35"/>
                  </a:lnTo>
                  <a:lnTo>
                    <a:pt x="24" y="35"/>
                  </a:lnTo>
                  <a:lnTo>
                    <a:pt x="32" y="53"/>
                  </a:lnTo>
                  <a:lnTo>
                    <a:pt x="48" y="62"/>
                  </a:lnTo>
                  <a:lnTo>
                    <a:pt x="48" y="71"/>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35" name="Freeform 1389"/>
            <p:cNvSpPr>
              <a:spLocks/>
            </p:cNvSpPr>
            <p:nvPr/>
          </p:nvSpPr>
          <p:spPr bwMode="auto">
            <a:xfrm>
              <a:off x="2092" y="3314"/>
              <a:ext cx="64" cy="53"/>
            </a:xfrm>
            <a:custGeom>
              <a:avLst/>
              <a:gdLst>
                <a:gd name="T0" fmla="*/ 0 w 64"/>
                <a:gd name="T1" fmla="*/ 0 h 53"/>
                <a:gd name="T2" fmla="*/ 24 w 64"/>
                <a:gd name="T3" fmla="*/ 17 h 53"/>
                <a:gd name="T4" fmla="*/ 32 w 64"/>
                <a:gd name="T5" fmla="*/ 17 h 53"/>
                <a:gd name="T6" fmla="*/ 40 w 64"/>
                <a:gd name="T7" fmla="*/ 17 h 53"/>
                <a:gd name="T8" fmla="*/ 56 w 64"/>
                <a:gd name="T9" fmla="*/ 17 h 53"/>
                <a:gd name="T10" fmla="*/ 64 w 64"/>
                <a:gd name="T11" fmla="*/ 26 h 53"/>
                <a:gd name="T12" fmla="*/ 64 w 64"/>
                <a:gd name="T13" fmla="*/ 35 h 53"/>
                <a:gd name="T14" fmla="*/ 64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0" y="0"/>
                  </a:moveTo>
                  <a:lnTo>
                    <a:pt x="24" y="17"/>
                  </a:lnTo>
                  <a:lnTo>
                    <a:pt x="32" y="17"/>
                  </a:lnTo>
                  <a:lnTo>
                    <a:pt x="40" y="17"/>
                  </a:lnTo>
                  <a:lnTo>
                    <a:pt x="56" y="17"/>
                  </a:lnTo>
                  <a:lnTo>
                    <a:pt x="64" y="26"/>
                  </a:lnTo>
                  <a:lnTo>
                    <a:pt x="64" y="35"/>
                  </a:lnTo>
                  <a:lnTo>
                    <a:pt x="64"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36" name="Freeform 1390"/>
            <p:cNvSpPr>
              <a:spLocks/>
            </p:cNvSpPr>
            <p:nvPr/>
          </p:nvSpPr>
          <p:spPr bwMode="auto">
            <a:xfrm>
              <a:off x="1780" y="3314"/>
              <a:ext cx="96" cy="35"/>
            </a:xfrm>
            <a:custGeom>
              <a:avLst/>
              <a:gdLst>
                <a:gd name="T0" fmla="*/ 96 w 96"/>
                <a:gd name="T1" fmla="*/ 0 h 35"/>
                <a:gd name="T2" fmla="*/ 80 w 96"/>
                <a:gd name="T3" fmla="*/ 0 h 35"/>
                <a:gd name="T4" fmla="*/ 72 w 96"/>
                <a:gd name="T5" fmla="*/ 0 h 35"/>
                <a:gd name="T6" fmla="*/ 64 w 96"/>
                <a:gd name="T7" fmla="*/ 0 h 35"/>
                <a:gd name="T8" fmla="*/ 48 w 96"/>
                <a:gd name="T9" fmla="*/ 0 h 35"/>
                <a:gd name="T10" fmla="*/ 40 w 96"/>
                <a:gd name="T11" fmla="*/ 0 h 35"/>
                <a:gd name="T12" fmla="*/ 32 w 96"/>
                <a:gd name="T13" fmla="*/ 0 h 35"/>
                <a:gd name="T14" fmla="*/ 16 w 96"/>
                <a:gd name="T15" fmla="*/ 17 h 35"/>
                <a:gd name="T16" fmla="*/ 8 w 96"/>
                <a:gd name="T17" fmla="*/ 26 h 35"/>
                <a:gd name="T18" fmla="*/ 0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96" y="0"/>
                  </a:moveTo>
                  <a:lnTo>
                    <a:pt x="80" y="0"/>
                  </a:lnTo>
                  <a:lnTo>
                    <a:pt x="72" y="0"/>
                  </a:lnTo>
                  <a:lnTo>
                    <a:pt x="64" y="0"/>
                  </a:lnTo>
                  <a:lnTo>
                    <a:pt x="48" y="0"/>
                  </a:lnTo>
                  <a:lnTo>
                    <a:pt x="40" y="0"/>
                  </a:lnTo>
                  <a:lnTo>
                    <a:pt x="32" y="0"/>
                  </a:lnTo>
                  <a:lnTo>
                    <a:pt x="16" y="17"/>
                  </a:lnTo>
                  <a:lnTo>
                    <a:pt x="8"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37" name="Freeform 1391"/>
            <p:cNvSpPr>
              <a:spLocks/>
            </p:cNvSpPr>
            <p:nvPr/>
          </p:nvSpPr>
          <p:spPr bwMode="auto">
            <a:xfrm>
              <a:off x="1780" y="3296"/>
              <a:ext cx="112" cy="44"/>
            </a:xfrm>
            <a:custGeom>
              <a:avLst/>
              <a:gdLst>
                <a:gd name="T0" fmla="*/ 112 w 112"/>
                <a:gd name="T1" fmla="*/ 0 h 44"/>
                <a:gd name="T2" fmla="*/ 104 w 112"/>
                <a:gd name="T3" fmla="*/ 0 h 44"/>
                <a:gd name="T4" fmla="*/ 96 w 112"/>
                <a:gd name="T5" fmla="*/ 0 h 44"/>
                <a:gd name="T6" fmla="*/ 80 w 112"/>
                <a:gd name="T7" fmla="*/ 0 h 44"/>
                <a:gd name="T8" fmla="*/ 72 w 112"/>
                <a:gd name="T9" fmla="*/ 0 h 44"/>
                <a:gd name="T10" fmla="*/ 64 w 112"/>
                <a:gd name="T11" fmla="*/ 0 h 44"/>
                <a:gd name="T12" fmla="*/ 48 w 112"/>
                <a:gd name="T13" fmla="*/ 0 h 44"/>
                <a:gd name="T14" fmla="*/ 40 w 112"/>
                <a:gd name="T15" fmla="*/ 9 h 44"/>
                <a:gd name="T16" fmla="*/ 32 w 112"/>
                <a:gd name="T17" fmla="*/ 9 h 44"/>
                <a:gd name="T18" fmla="*/ 32 w 112"/>
                <a:gd name="T19" fmla="*/ 18 h 44"/>
                <a:gd name="T20" fmla="*/ 16 w 112"/>
                <a:gd name="T21" fmla="*/ 18 h 44"/>
                <a:gd name="T22" fmla="*/ 8 w 112"/>
                <a:gd name="T23" fmla="*/ 35 h 44"/>
                <a:gd name="T24" fmla="*/ 0 w 112"/>
                <a:gd name="T25" fmla="*/ 35 h 44"/>
                <a:gd name="T26" fmla="*/ 0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112" y="0"/>
                  </a:moveTo>
                  <a:lnTo>
                    <a:pt x="104" y="0"/>
                  </a:lnTo>
                  <a:lnTo>
                    <a:pt x="96" y="0"/>
                  </a:lnTo>
                  <a:lnTo>
                    <a:pt x="80" y="0"/>
                  </a:lnTo>
                  <a:lnTo>
                    <a:pt x="72" y="0"/>
                  </a:lnTo>
                  <a:lnTo>
                    <a:pt x="64" y="0"/>
                  </a:lnTo>
                  <a:lnTo>
                    <a:pt x="48" y="0"/>
                  </a:lnTo>
                  <a:lnTo>
                    <a:pt x="40" y="9"/>
                  </a:lnTo>
                  <a:lnTo>
                    <a:pt x="32" y="9"/>
                  </a:lnTo>
                  <a:lnTo>
                    <a:pt x="32" y="18"/>
                  </a:lnTo>
                  <a:lnTo>
                    <a:pt x="16" y="18"/>
                  </a:lnTo>
                  <a:lnTo>
                    <a:pt x="8" y="35"/>
                  </a:lnTo>
                  <a:lnTo>
                    <a:pt x="0" y="35"/>
                  </a:lnTo>
                  <a:lnTo>
                    <a:pt x="0"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38" name="Freeform 1392"/>
            <p:cNvSpPr>
              <a:spLocks/>
            </p:cNvSpPr>
            <p:nvPr/>
          </p:nvSpPr>
          <p:spPr bwMode="auto">
            <a:xfrm>
              <a:off x="1748" y="3375"/>
              <a:ext cx="64" cy="71"/>
            </a:xfrm>
            <a:custGeom>
              <a:avLst/>
              <a:gdLst>
                <a:gd name="T0" fmla="*/ 64 w 64"/>
                <a:gd name="T1" fmla="*/ 0 h 71"/>
                <a:gd name="T2" fmla="*/ 48 w 64"/>
                <a:gd name="T3" fmla="*/ 0 h 71"/>
                <a:gd name="T4" fmla="*/ 40 w 64"/>
                <a:gd name="T5" fmla="*/ 9 h 71"/>
                <a:gd name="T6" fmla="*/ 32 w 64"/>
                <a:gd name="T7" fmla="*/ 18 h 71"/>
                <a:gd name="T8" fmla="*/ 32 w 64"/>
                <a:gd name="T9" fmla="*/ 36 h 71"/>
                <a:gd name="T10" fmla="*/ 16 w 64"/>
                <a:gd name="T11" fmla="*/ 44 h 71"/>
                <a:gd name="T12" fmla="*/ 16 w 64"/>
                <a:gd name="T13" fmla="*/ 53 h 71"/>
                <a:gd name="T14" fmla="*/ 8 w 64"/>
                <a:gd name="T15" fmla="*/ 53 h 71"/>
                <a:gd name="T16" fmla="*/ 0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64" y="0"/>
                  </a:moveTo>
                  <a:lnTo>
                    <a:pt x="48" y="0"/>
                  </a:lnTo>
                  <a:lnTo>
                    <a:pt x="40" y="9"/>
                  </a:lnTo>
                  <a:lnTo>
                    <a:pt x="32" y="18"/>
                  </a:lnTo>
                  <a:lnTo>
                    <a:pt x="32" y="36"/>
                  </a:lnTo>
                  <a:lnTo>
                    <a:pt x="16" y="44"/>
                  </a:lnTo>
                  <a:lnTo>
                    <a:pt x="16" y="53"/>
                  </a:lnTo>
                  <a:lnTo>
                    <a:pt x="8" y="53"/>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839" name="Freeform 1393"/>
            <p:cNvSpPr>
              <a:spLocks/>
            </p:cNvSpPr>
            <p:nvPr/>
          </p:nvSpPr>
          <p:spPr bwMode="auto">
            <a:xfrm>
              <a:off x="1692" y="3455"/>
              <a:ext cx="96" cy="43"/>
            </a:xfrm>
            <a:custGeom>
              <a:avLst/>
              <a:gdLst>
                <a:gd name="T0" fmla="*/ 96 w 96"/>
                <a:gd name="T1" fmla="*/ 0 h 43"/>
                <a:gd name="T2" fmla="*/ 88 w 96"/>
                <a:gd name="T3" fmla="*/ 0 h 43"/>
                <a:gd name="T4" fmla="*/ 72 w 96"/>
                <a:gd name="T5" fmla="*/ 8 h 43"/>
                <a:gd name="T6" fmla="*/ 64 w 96"/>
                <a:gd name="T7" fmla="*/ 8 h 43"/>
                <a:gd name="T8" fmla="*/ 56 w 96"/>
                <a:gd name="T9" fmla="*/ 26 h 43"/>
                <a:gd name="T10" fmla="*/ 48 w 96"/>
                <a:gd name="T11" fmla="*/ 26 h 43"/>
                <a:gd name="T12" fmla="*/ 32 w 96"/>
                <a:gd name="T13" fmla="*/ 26 h 43"/>
                <a:gd name="T14" fmla="*/ 24 w 96"/>
                <a:gd name="T15" fmla="*/ 26 h 43"/>
                <a:gd name="T16" fmla="*/ 16 w 96"/>
                <a:gd name="T17" fmla="*/ 35 h 43"/>
                <a:gd name="T18" fmla="*/ 0 w 96"/>
                <a:gd name="T19" fmla="*/ 35 h 43"/>
                <a:gd name="T20" fmla="*/ 0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96" y="0"/>
                  </a:moveTo>
                  <a:lnTo>
                    <a:pt x="88" y="0"/>
                  </a:lnTo>
                  <a:lnTo>
                    <a:pt x="72" y="8"/>
                  </a:lnTo>
                  <a:lnTo>
                    <a:pt x="64" y="8"/>
                  </a:lnTo>
                  <a:lnTo>
                    <a:pt x="56" y="26"/>
                  </a:lnTo>
                  <a:lnTo>
                    <a:pt x="48" y="26"/>
                  </a:lnTo>
                  <a:lnTo>
                    <a:pt x="32" y="26"/>
                  </a:lnTo>
                  <a:lnTo>
                    <a:pt x="24" y="26"/>
                  </a:lnTo>
                  <a:lnTo>
                    <a:pt x="16" y="35"/>
                  </a:lnTo>
                  <a:lnTo>
                    <a:pt x="0" y="35"/>
                  </a:lnTo>
                  <a:lnTo>
                    <a:pt x="0"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4496" name="Group 1394"/>
          <p:cNvGrpSpPr>
            <a:grpSpLocks/>
          </p:cNvGrpSpPr>
          <p:nvPr/>
        </p:nvGrpSpPr>
        <p:grpSpPr bwMode="auto">
          <a:xfrm>
            <a:off x="6402388" y="2557463"/>
            <a:ext cx="685800" cy="573087"/>
            <a:chOff x="1748" y="2760"/>
            <a:chExt cx="480" cy="457"/>
          </a:xfrm>
        </p:grpSpPr>
        <p:sp>
          <p:nvSpPr>
            <p:cNvPr id="104781" name="Freeform 1395"/>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232 w 232"/>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211"/>
                <a:gd name="T188" fmla="*/ 232 w 232"/>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lnTo>
                    <a:pt x="232"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82" name="Freeform 1396"/>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211"/>
                <a:gd name="T185" fmla="*/ 232 w 232"/>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83" name="Freeform 1397"/>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56 w 208"/>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8"/>
                <a:gd name="T187" fmla="*/ 0 h 255"/>
                <a:gd name="T188" fmla="*/ 208 w 208"/>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lnTo>
                    <a:pt x="56"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84" name="Freeform 1398"/>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8"/>
                <a:gd name="T184" fmla="*/ 0 h 255"/>
                <a:gd name="T185" fmla="*/ 208 w 208"/>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85" name="Freeform 1399"/>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40 w 280"/>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0"/>
                <a:gd name="T118" fmla="*/ 0 h 360"/>
                <a:gd name="T119" fmla="*/ 280 w 280"/>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lnTo>
                    <a:pt x="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86" name="Freeform 1400"/>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80"/>
                <a:gd name="T115" fmla="*/ 0 h 360"/>
                <a:gd name="T116" fmla="*/ 280 w 280"/>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87" name="Freeform 1401"/>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40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lnTo>
                    <a:pt x="40"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88" name="Freeform 1402"/>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89" name="Freeform 1403"/>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208 w 208"/>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8"/>
                <a:gd name="T139" fmla="*/ 0 h 457"/>
                <a:gd name="T140" fmla="*/ 208 w 208"/>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lnTo>
                    <a:pt x="208"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90" name="Freeform 1404"/>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8"/>
                <a:gd name="T136" fmla="*/ 0 h 457"/>
                <a:gd name="T137" fmla="*/ 208 w 208"/>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91" name="Freeform 1405"/>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232 w 232"/>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325"/>
                <a:gd name="T188" fmla="*/ 232 w 232"/>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lnTo>
                    <a:pt x="232"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92" name="Freeform 1406"/>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325"/>
                <a:gd name="T185" fmla="*/ 232 w 232"/>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4497" name="Group 1407"/>
          <p:cNvGrpSpPr>
            <a:grpSpLocks/>
          </p:cNvGrpSpPr>
          <p:nvPr/>
        </p:nvGrpSpPr>
        <p:grpSpPr bwMode="auto">
          <a:xfrm>
            <a:off x="6629400" y="3086100"/>
            <a:ext cx="774700" cy="614363"/>
            <a:chOff x="1692" y="3226"/>
            <a:chExt cx="488" cy="387"/>
          </a:xfrm>
        </p:grpSpPr>
        <p:sp>
          <p:nvSpPr>
            <p:cNvPr id="104734" name="Freeform 1408"/>
            <p:cNvSpPr>
              <a:spLocks/>
            </p:cNvSpPr>
            <p:nvPr/>
          </p:nvSpPr>
          <p:spPr bwMode="auto">
            <a:xfrm>
              <a:off x="1996" y="3226"/>
              <a:ext cx="40" cy="53"/>
            </a:xfrm>
            <a:custGeom>
              <a:avLst/>
              <a:gdLst>
                <a:gd name="T0" fmla="*/ 0 w 40"/>
                <a:gd name="T1" fmla="*/ 0 h 53"/>
                <a:gd name="T2" fmla="*/ 0 w 40"/>
                <a:gd name="T3" fmla="*/ 9 h 53"/>
                <a:gd name="T4" fmla="*/ 0 w 40"/>
                <a:gd name="T5" fmla="*/ 18 h 53"/>
                <a:gd name="T6" fmla="*/ 8 w 40"/>
                <a:gd name="T7" fmla="*/ 18 h 53"/>
                <a:gd name="T8" fmla="*/ 24 w 40"/>
                <a:gd name="T9" fmla="*/ 18 h 53"/>
                <a:gd name="T10" fmla="*/ 24 w 40"/>
                <a:gd name="T11" fmla="*/ 35 h 53"/>
                <a:gd name="T12" fmla="*/ 32 w 40"/>
                <a:gd name="T13" fmla="*/ 35 h 53"/>
                <a:gd name="T14" fmla="*/ 32 w 40"/>
                <a:gd name="T15" fmla="*/ 44 h 53"/>
                <a:gd name="T16" fmla="*/ 40 w 40"/>
                <a:gd name="T17" fmla="*/ 44 h 53"/>
                <a:gd name="T18" fmla="*/ 4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0" y="0"/>
                  </a:moveTo>
                  <a:lnTo>
                    <a:pt x="0" y="9"/>
                  </a:lnTo>
                  <a:lnTo>
                    <a:pt x="0" y="18"/>
                  </a:lnTo>
                  <a:lnTo>
                    <a:pt x="8" y="18"/>
                  </a:lnTo>
                  <a:lnTo>
                    <a:pt x="24" y="18"/>
                  </a:lnTo>
                  <a:lnTo>
                    <a:pt x="24" y="35"/>
                  </a:lnTo>
                  <a:lnTo>
                    <a:pt x="32" y="35"/>
                  </a:lnTo>
                  <a:lnTo>
                    <a:pt x="32" y="44"/>
                  </a:lnTo>
                  <a:lnTo>
                    <a:pt x="40" y="44"/>
                  </a:lnTo>
                  <a:lnTo>
                    <a:pt x="4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35" name="Freeform 1409"/>
            <p:cNvSpPr>
              <a:spLocks/>
            </p:cNvSpPr>
            <p:nvPr/>
          </p:nvSpPr>
          <p:spPr bwMode="auto">
            <a:xfrm>
              <a:off x="1940" y="3226"/>
              <a:ext cx="56" cy="97"/>
            </a:xfrm>
            <a:custGeom>
              <a:avLst/>
              <a:gdLst>
                <a:gd name="T0" fmla="*/ 56 w 56"/>
                <a:gd name="T1" fmla="*/ 0 h 97"/>
                <a:gd name="T2" fmla="*/ 56 w 56"/>
                <a:gd name="T3" fmla="*/ 9 h 97"/>
                <a:gd name="T4" fmla="*/ 56 w 56"/>
                <a:gd name="T5" fmla="*/ 18 h 97"/>
                <a:gd name="T6" fmla="*/ 48 w 56"/>
                <a:gd name="T7" fmla="*/ 35 h 97"/>
                <a:gd name="T8" fmla="*/ 32 w 56"/>
                <a:gd name="T9" fmla="*/ 44 h 97"/>
                <a:gd name="T10" fmla="*/ 24 w 56"/>
                <a:gd name="T11" fmla="*/ 53 h 97"/>
                <a:gd name="T12" fmla="*/ 16 w 56"/>
                <a:gd name="T13" fmla="*/ 62 h 97"/>
                <a:gd name="T14" fmla="*/ 0 w 56"/>
                <a:gd name="T15" fmla="*/ 79 h 97"/>
                <a:gd name="T16" fmla="*/ 0 w 56"/>
                <a:gd name="T17" fmla="*/ 88 h 97"/>
                <a:gd name="T18" fmla="*/ 0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56" y="0"/>
                  </a:moveTo>
                  <a:lnTo>
                    <a:pt x="56" y="9"/>
                  </a:lnTo>
                  <a:lnTo>
                    <a:pt x="56" y="18"/>
                  </a:lnTo>
                  <a:lnTo>
                    <a:pt x="48" y="35"/>
                  </a:lnTo>
                  <a:lnTo>
                    <a:pt x="32" y="44"/>
                  </a:lnTo>
                  <a:lnTo>
                    <a:pt x="24" y="53"/>
                  </a:lnTo>
                  <a:lnTo>
                    <a:pt x="16" y="62"/>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36" name="Freeform 1410"/>
            <p:cNvSpPr>
              <a:spLocks/>
            </p:cNvSpPr>
            <p:nvPr/>
          </p:nvSpPr>
          <p:spPr bwMode="auto">
            <a:xfrm>
              <a:off x="1884" y="3226"/>
              <a:ext cx="80" cy="97"/>
            </a:xfrm>
            <a:custGeom>
              <a:avLst/>
              <a:gdLst>
                <a:gd name="T0" fmla="*/ 80 w 80"/>
                <a:gd name="T1" fmla="*/ 0 h 97"/>
                <a:gd name="T2" fmla="*/ 72 w 80"/>
                <a:gd name="T3" fmla="*/ 35 h 97"/>
                <a:gd name="T4" fmla="*/ 56 w 80"/>
                <a:gd name="T5" fmla="*/ 35 h 97"/>
                <a:gd name="T6" fmla="*/ 56 w 80"/>
                <a:gd name="T7" fmla="*/ 44 h 97"/>
                <a:gd name="T8" fmla="*/ 48 w 80"/>
                <a:gd name="T9" fmla="*/ 44 h 97"/>
                <a:gd name="T10" fmla="*/ 40 w 80"/>
                <a:gd name="T11" fmla="*/ 44 h 97"/>
                <a:gd name="T12" fmla="*/ 32 w 80"/>
                <a:gd name="T13" fmla="*/ 53 h 97"/>
                <a:gd name="T14" fmla="*/ 16 w 80"/>
                <a:gd name="T15" fmla="*/ 53 h 97"/>
                <a:gd name="T16" fmla="*/ 16 w 80"/>
                <a:gd name="T17" fmla="*/ 62 h 97"/>
                <a:gd name="T18" fmla="*/ 8 w 80"/>
                <a:gd name="T19" fmla="*/ 62 h 97"/>
                <a:gd name="T20" fmla="*/ 8 w 80"/>
                <a:gd name="T21" fmla="*/ 79 h 97"/>
                <a:gd name="T22" fmla="*/ 0 w 80"/>
                <a:gd name="T23" fmla="*/ 79 h 97"/>
                <a:gd name="T24" fmla="*/ 0 w 80"/>
                <a:gd name="T25" fmla="*/ 88 h 97"/>
                <a:gd name="T26" fmla="*/ 0 w 80"/>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
                <a:gd name="T43" fmla="*/ 0 h 97"/>
                <a:gd name="T44" fmla="*/ 80 w 80"/>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 h="97">
                  <a:moveTo>
                    <a:pt x="80" y="0"/>
                  </a:moveTo>
                  <a:lnTo>
                    <a:pt x="72" y="35"/>
                  </a:lnTo>
                  <a:lnTo>
                    <a:pt x="56" y="35"/>
                  </a:lnTo>
                  <a:lnTo>
                    <a:pt x="56" y="44"/>
                  </a:lnTo>
                  <a:lnTo>
                    <a:pt x="48" y="44"/>
                  </a:lnTo>
                  <a:lnTo>
                    <a:pt x="40" y="44"/>
                  </a:lnTo>
                  <a:lnTo>
                    <a:pt x="32" y="53"/>
                  </a:lnTo>
                  <a:lnTo>
                    <a:pt x="16" y="53"/>
                  </a:lnTo>
                  <a:lnTo>
                    <a:pt x="16" y="62"/>
                  </a:lnTo>
                  <a:lnTo>
                    <a:pt x="8" y="62"/>
                  </a:lnTo>
                  <a:lnTo>
                    <a:pt x="8" y="79"/>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37" name="Freeform 1411"/>
            <p:cNvSpPr>
              <a:spLocks/>
            </p:cNvSpPr>
            <p:nvPr/>
          </p:nvSpPr>
          <p:spPr bwMode="auto">
            <a:xfrm>
              <a:off x="1972" y="3270"/>
              <a:ext cx="56" cy="114"/>
            </a:xfrm>
            <a:custGeom>
              <a:avLst/>
              <a:gdLst>
                <a:gd name="T0" fmla="*/ 0 w 56"/>
                <a:gd name="T1" fmla="*/ 0 h 114"/>
                <a:gd name="T2" fmla="*/ 0 w 56"/>
                <a:gd name="T3" fmla="*/ 9 h 114"/>
                <a:gd name="T4" fmla="*/ 0 w 56"/>
                <a:gd name="T5" fmla="*/ 18 h 114"/>
                <a:gd name="T6" fmla="*/ 0 w 56"/>
                <a:gd name="T7" fmla="*/ 35 h 114"/>
                <a:gd name="T8" fmla="*/ 16 w 56"/>
                <a:gd name="T9" fmla="*/ 44 h 114"/>
                <a:gd name="T10" fmla="*/ 24 w 56"/>
                <a:gd name="T11" fmla="*/ 53 h 114"/>
                <a:gd name="T12" fmla="*/ 48 w 56"/>
                <a:gd name="T13" fmla="*/ 70 h 114"/>
                <a:gd name="T14" fmla="*/ 48 w 56"/>
                <a:gd name="T15" fmla="*/ 79 h 114"/>
                <a:gd name="T16" fmla="*/ 48 w 56"/>
                <a:gd name="T17" fmla="*/ 88 h 114"/>
                <a:gd name="T18" fmla="*/ 56 w 56"/>
                <a:gd name="T19" fmla="*/ 88 h 114"/>
                <a:gd name="T20" fmla="*/ 56 w 56"/>
                <a:gd name="T21" fmla="*/ 105 h 114"/>
                <a:gd name="T22" fmla="*/ 56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0" y="0"/>
                  </a:moveTo>
                  <a:lnTo>
                    <a:pt x="0" y="9"/>
                  </a:lnTo>
                  <a:lnTo>
                    <a:pt x="0" y="18"/>
                  </a:lnTo>
                  <a:lnTo>
                    <a:pt x="0" y="35"/>
                  </a:lnTo>
                  <a:lnTo>
                    <a:pt x="16" y="44"/>
                  </a:lnTo>
                  <a:lnTo>
                    <a:pt x="24" y="53"/>
                  </a:lnTo>
                  <a:lnTo>
                    <a:pt x="48" y="70"/>
                  </a:lnTo>
                  <a:lnTo>
                    <a:pt x="48" y="79"/>
                  </a:lnTo>
                  <a:lnTo>
                    <a:pt x="48" y="88"/>
                  </a:lnTo>
                  <a:lnTo>
                    <a:pt x="56" y="88"/>
                  </a:lnTo>
                  <a:lnTo>
                    <a:pt x="56" y="105"/>
                  </a:lnTo>
                  <a:lnTo>
                    <a:pt x="5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38" name="Freeform 1412"/>
            <p:cNvSpPr>
              <a:spLocks/>
            </p:cNvSpPr>
            <p:nvPr/>
          </p:nvSpPr>
          <p:spPr bwMode="auto">
            <a:xfrm>
              <a:off x="1900" y="3226"/>
              <a:ext cx="72" cy="158"/>
            </a:xfrm>
            <a:custGeom>
              <a:avLst/>
              <a:gdLst>
                <a:gd name="T0" fmla="*/ 72 w 72"/>
                <a:gd name="T1" fmla="*/ 0 h 158"/>
                <a:gd name="T2" fmla="*/ 64 w 72"/>
                <a:gd name="T3" fmla="*/ 44 h 158"/>
                <a:gd name="T4" fmla="*/ 64 w 72"/>
                <a:gd name="T5" fmla="*/ 53 h 158"/>
                <a:gd name="T6" fmla="*/ 56 w 72"/>
                <a:gd name="T7" fmla="*/ 53 h 158"/>
                <a:gd name="T8" fmla="*/ 56 w 72"/>
                <a:gd name="T9" fmla="*/ 62 h 158"/>
                <a:gd name="T10" fmla="*/ 40 w 72"/>
                <a:gd name="T11" fmla="*/ 79 h 158"/>
                <a:gd name="T12" fmla="*/ 32 w 72"/>
                <a:gd name="T13" fmla="*/ 79 h 158"/>
                <a:gd name="T14" fmla="*/ 32 w 72"/>
                <a:gd name="T15" fmla="*/ 88 h 158"/>
                <a:gd name="T16" fmla="*/ 24 w 72"/>
                <a:gd name="T17" fmla="*/ 88 h 158"/>
                <a:gd name="T18" fmla="*/ 24 w 72"/>
                <a:gd name="T19" fmla="*/ 97 h 158"/>
                <a:gd name="T20" fmla="*/ 24 w 72"/>
                <a:gd name="T21" fmla="*/ 114 h 158"/>
                <a:gd name="T22" fmla="*/ 16 w 72"/>
                <a:gd name="T23" fmla="*/ 114 h 158"/>
                <a:gd name="T24" fmla="*/ 16 w 72"/>
                <a:gd name="T25" fmla="*/ 123 h 158"/>
                <a:gd name="T26" fmla="*/ 0 w 72"/>
                <a:gd name="T27" fmla="*/ 132 h 158"/>
                <a:gd name="T28" fmla="*/ 0 w 72"/>
                <a:gd name="T29" fmla="*/ 149 h 158"/>
                <a:gd name="T30" fmla="*/ 16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72" y="0"/>
                  </a:moveTo>
                  <a:lnTo>
                    <a:pt x="64" y="44"/>
                  </a:lnTo>
                  <a:lnTo>
                    <a:pt x="64" y="53"/>
                  </a:lnTo>
                  <a:lnTo>
                    <a:pt x="56" y="53"/>
                  </a:lnTo>
                  <a:lnTo>
                    <a:pt x="56" y="62"/>
                  </a:lnTo>
                  <a:lnTo>
                    <a:pt x="40" y="79"/>
                  </a:lnTo>
                  <a:lnTo>
                    <a:pt x="32" y="79"/>
                  </a:lnTo>
                  <a:lnTo>
                    <a:pt x="32" y="88"/>
                  </a:lnTo>
                  <a:lnTo>
                    <a:pt x="24" y="88"/>
                  </a:lnTo>
                  <a:lnTo>
                    <a:pt x="24" y="97"/>
                  </a:lnTo>
                  <a:lnTo>
                    <a:pt x="24" y="114"/>
                  </a:lnTo>
                  <a:lnTo>
                    <a:pt x="16" y="114"/>
                  </a:lnTo>
                  <a:lnTo>
                    <a:pt x="16" y="123"/>
                  </a:lnTo>
                  <a:lnTo>
                    <a:pt x="0" y="132"/>
                  </a:lnTo>
                  <a:lnTo>
                    <a:pt x="0" y="149"/>
                  </a:lnTo>
                  <a:lnTo>
                    <a:pt x="16"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39" name="Freeform 1413"/>
            <p:cNvSpPr>
              <a:spLocks/>
            </p:cNvSpPr>
            <p:nvPr/>
          </p:nvSpPr>
          <p:spPr bwMode="auto">
            <a:xfrm>
              <a:off x="1972" y="3226"/>
              <a:ext cx="96" cy="114"/>
            </a:xfrm>
            <a:custGeom>
              <a:avLst/>
              <a:gdLst>
                <a:gd name="T0" fmla="*/ 0 w 96"/>
                <a:gd name="T1" fmla="*/ 0 h 114"/>
                <a:gd name="T2" fmla="*/ 24 w 96"/>
                <a:gd name="T3" fmla="*/ 35 h 114"/>
                <a:gd name="T4" fmla="*/ 32 w 96"/>
                <a:gd name="T5" fmla="*/ 44 h 114"/>
                <a:gd name="T6" fmla="*/ 48 w 96"/>
                <a:gd name="T7" fmla="*/ 44 h 114"/>
                <a:gd name="T8" fmla="*/ 56 w 96"/>
                <a:gd name="T9" fmla="*/ 44 h 114"/>
                <a:gd name="T10" fmla="*/ 64 w 96"/>
                <a:gd name="T11" fmla="*/ 44 h 114"/>
                <a:gd name="T12" fmla="*/ 64 w 96"/>
                <a:gd name="T13" fmla="*/ 53 h 114"/>
                <a:gd name="T14" fmla="*/ 80 w 96"/>
                <a:gd name="T15" fmla="*/ 53 h 114"/>
                <a:gd name="T16" fmla="*/ 88 w 96"/>
                <a:gd name="T17" fmla="*/ 62 h 114"/>
                <a:gd name="T18" fmla="*/ 96 w 96"/>
                <a:gd name="T19" fmla="*/ 79 h 114"/>
                <a:gd name="T20" fmla="*/ 96 w 96"/>
                <a:gd name="T21" fmla="*/ 88 h 114"/>
                <a:gd name="T22" fmla="*/ 96 w 96"/>
                <a:gd name="T23" fmla="*/ 97 h 114"/>
                <a:gd name="T24" fmla="*/ 96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0" y="0"/>
                  </a:moveTo>
                  <a:lnTo>
                    <a:pt x="24" y="35"/>
                  </a:lnTo>
                  <a:lnTo>
                    <a:pt x="32" y="44"/>
                  </a:lnTo>
                  <a:lnTo>
                    <a:pt x="48" y="44"/>
                  </a:lnTo>
                  <a:lnTo>
                    <a:pt x="56" y="44"/>
                  </a:lnTo>
                  <a:lnTo>
                    <a:pt x="64" y="44"/>
                  </a:lnTo>
                  <a:lnTo>
                    <a:pt x="64" y="53"/>
                  </a:lnTo>
                  <a:lnTo>
                    <a:pt x="80" y="53"/>
                  </a:lnTo>
                  <a:lnTo>
                    <a:pt x="88" y="62"/>
                  </a:lnTo>
                  <a:lnTo>
                    <a:pt x="96" y="79"/>
                  </a:lnTo>
                  <a:lnTo>
                    <a:pt x="96" y="88"/>
                  </a:lnTo>
                  <a:lnTo>
                    <a:pt x="96" y="97"/>
                  </a:lnTo>
                  <a:lnTo>
                    <a:pt x="9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40" name="Freeform 1414"/>
            <p:cNvSpPr>
              <a:spLocks/>
            </p:cNvSpPr>
            <p:nvPr/>
          </p:nvSpPr>
          <p:spPr bwMode="auto">
            <a:xfrm>
              <a:off x="1988" y="3270"/>
              <a:ext cx="40" cy="132"/>
            </a:xfrm>
            <a:custGeom>
              <a:avLst/>
              <a:gdLst>
                <a:gd name="T0" fmla="*/ 40 w 40"/>
                <a:gd name="T1" fmla="*/ 0 h 132"/>
                <a:gd name="T2" fmla="*/ 40 w 40"/>
                <a:gd name="T3" fmla="*/ 9 h 132"/>
                <a:gd name="T4" fmla="*/ 40 w 40"/>
                <a:gd name="T5" fmla="*/ 18 h 132"/>
                <a:gd name="T6" fmla="*/ 40 w 40"/>
                <a:gd name="T7" fmla="*/ 35 h 132"/>
                <a:gd name="T8" fmla="*/ 40 w 40"/>
                <a:gd name="T9" fmla="*/ 44 h 132"/>
                <a:gd name="T10" fmla="*/ 32 w 40"/>
                <a:gd name="T11" fmla="*/ 53 h 132"/>
                <a:gd name="T12" fmla="*/ 16 w 40"/>
                <a:gd name="T13" fmla="*/ 70 h 132"/>
                <a:gd name="T14" fmla="*/ 16 w 40"/>
                <a:gd name="T15" fmla="*/ 79 h 132"/>
                <a:gd name="T16" fmla="*/ 8 w 40"/>
                <a:gd name="T17" fmla="*/ 88 h 132"/>
                <a:gd name="T18" fmla="*/ 8 w 40"/>
                <a:gd name="T19" fmla="*/ 105 h 132"/>
                <a:gd name="T20" fmla="*/ 0 w 40"/>
                <a:gd name="T21" fmla="*/ 105 h 132"/>
                <a:gd name="T22" fmla="*/ 0 w 40"/>
                <a:gd name="T23" fmla="*/ 114 h 132"/>
                <a:gd name="T24" fmla="*/ 0 w 40"/>
                <a:gd name="T25" fmla="*/ 123 h 132"/>
                <a:gd name="T26" fmla="*/ 0 w 40"/>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132"/>
                <a:gd name="T44" fmla="*/ 40 w 40"/>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132">
                  <a:moveTo>
                    <a:pt x="40" y="0"/>
                  </a:moveTo>
                  <a:lnTo>
                    <a:pt x="40" y="9"/>
                  </a:lnTo>
                  <a:lnTo>
                    <a:pt x="40" y="18"/>
                  </a:lnTo>
                  <a:lnTo>
                    <a:pt x="40" y="35"/>
                  </a:lnTo>
                  <a:lnTo>
                    <a:pt x="40" y="44"/>
                  </a:lnTo>
                  <a:lnTo>
                    <a:pt x="32" y="53"/>
                  </a:lnTo>
                  <a:lnTo>
                    <a:pt x="16" y="70"/>
                  </a:lnTo>
                  <a:lnTo>
                    <a:pt x="16" y="79"/>
                  </a:lnTo>
                  <a:lnTo>
                    <a:pt x="8" y="88"/>
                  </a:lnTo>
                  <a:lnTo>
                    <a:pt x="8" y="105"/>
                  </a:lnTo>
                  <a:lnTo>
                    <a:pt x="0" y="105"/>
                  </a:lnTo>
                  <a:lnTo>
                    <a:pt x="0" y="114"/>
                  </a:lnTo>
                  <a:lnTo>
                    <a:pt x="0" y="123"/>
                  </a:lnTo>
                  <a:lnTo>
                    <a:pt x="0"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41" name="Freeform 1415"/>
            <p:cNvSpPr>
              <a:spLocks/>
            </p:cNvSpPr>
            <p:nvPr/>
          </p:nvSpPr>
          <p:spPr bwMode="auto">
            <a:xfrm>
              <a:off x="1948" y="3305"/>
              <a:ext cx="40" cy="88"/>
            </a:xfrm>
            <a:custGeom>
              <a:avLst/>
              <a:gdLst>
                <a:gd name="T0" fmla="*/ 0 w 40"/>
                <a:gd name="T1" fmla="*/ 0 h 88"/>
                <a:gd name="T2" fmla="*/ 0 w 40"/>
                <a:gd name="T3" fmla="*/ 26 h 88"/>
                <a:gd name="T4" fmla="*/ 8 w 40"/>
                <a:gd name="T5" fmla="*/ 35 h 88"/>
                <a:gd name="T6" fmla="*/ 16 w 40"/>
                <a:gd name="T7" fmla="*/ 44 h 88"/>
                <a:gd name="T8" fmla="*/ 32 w 40"/>
                <a:gd name="T9" fmla="*/ 44 h 88"/>
                <a:gd name="T10" fmla="*/ 32 w 40"/>
                <a:gd name="T11" fmla="*/ 62 h 88"/>
                <a:gd name="T12" fmla="*/ 40 w 40"/>
                <a:gd name="T13" fmla="*/ 62 h 88"/>
                <a:gd name="T14" fmla="*/ 40 w 40"/>
                <a:gd name="T15" fmla="*/ 70 h 88"/>
                <a:gd name="T16" fmla="*/ 40 w 40"/>
                <a:gd name="T17" fmla="*/ 79 h 88"/>
                <a:gd name="T18" fmla="*/ 4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0" y="0"/>
                  </a:moveTo>
                  <a:lnTo>
                    <a:pt x="0" y="26"/>
                  </a:lnTo>
                  <a:lnTo>
                    <a:pt x="8" y="35"/>
                  </a:lnTo>
                  <a:lnTo>
                    <a:pt x="16" y="44"/>
                  </a:lnTo>
                  <a:lnTo>
                    <a:pt x="32" y="44"/>
                  </a:lnTo>
                  <a:lnTo>
                    <a:pt x="32" y="62"/>
                  </a:lnTo>
                  <a:lnTo>
                    <a:pt x="40" y="62"/>
                  </a:lnTo>
                  <a:lnTo>
                    <a:pt x="40" y="70"/>
                  </a:lnTo>
                  <a:lnTo>
                    <a:pt x="40" y="79"/>
                  </a:lnTo>
                  <a:lnTo>
                    <a:pt x="4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42" name="Freeform 1416"/>
            <p:cNvSpPr>
              <a:spLocks/>
            </p:cNvSpPr>
            <p:nvPr/>
          </p:nvSpPr>
          <p:spPr bwMode="auto">
            <a:xfrm>
              <a:off x="1900" y="3279"/>
              <a:ext cx="64" cy="140"/>
            </a:xfrm>
            <a:custGeom>
              <a:avLst/>
              <a:gdLst>
                <a:gd name="T0" fmla="*/ 0 w 64"/>
                <a:gd name="T1" fmla="*/ 0 h 140"/>
                <a:gd name="T2" fmla="*/ 16 w 64"/>
                <a:gd name="T3" fmla="*/ 61 h 140"/>
                <a:gd name="T4" fmla="*/ 24 w 64"/>
                <a:gd name="T5" fmla="*/ 70 h 140"/>
                <a:gd name="T6" fmla="*/ 32 w 64"/>
                <a:gd name="T7" fmla="*/ 79 h 140"/>
                <a:gd name="T8" fmla="*/ 32 w 64"/>
                <a:gd name="T9" fmla="*/ 105 h 140"/>
                <a:gd name="T10" fmla="*/ 40 w 64"/>
                <a:gd name="T11" fmla="*/ 114 h 140"/>
                <a:gd name="T12" fmla="*/ 40 w 64"/>
                <a:gd name="T13" fmla="*/ 123 h 140"/>
                <a:gd name="T14" fmla="*/ 56 w 64"/>
                <a:gd name="T15" fmla="*/ 123 h 140"/>
                <a:gd name="T16" fmla="*/ 64 w 64"/>
                <a:gd name="T17" fmla="*/ 123 h 140"/>
                <a:gd name="T18" fmla="*/ 64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0" y="0"/>
                  </a:moveTo>
                  <a:lnTo>
                    <a:pt x="16" y="61"/>
                  </a:lnTo>
                  <a:lnTo>
                    <a:pt x="24" y="70"/>
                  </a:lnTo>
                  <a:lnTo>
                    <a:pt x="32" y="79"/>
                  </a:lnTo>
                  <a:lnTo>
                    <a:pt x="32" y="105"/>
                  </a:lnTo>
                  <a:lnTo>
                    <a:pt x="40" y="114"/>
                  </a:lnTo>
                  <a:lnTo>
                    <a:pt x="40" y="123"/>
                  </a:lnTo>
                  <a:lnTo>
                    <a:pt x="56" y="123"/>
                  </a:lnTo>
                  <a:lnTo>
                    <a:pt x="64" y="123"/>
                  </a:lnTo>
                  <a:lnTo>
                    <a:pt x="64"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43" name="Freeform 1417"/>
            <p:cNvSpPr>
              <a:spLocks/>
            </p:cNvSpPr>
            <p:nvPr/>
          </p:nvSpPr>
          <p:spPr bwMode="auto">
            <a:xfrm>
              <a:off x="1852" y="3226"/>
              <a:ext cx="104" cy="193"/>
            </a:xfrm>
            <a:custGeom>
              <a:avLst/>
              <a:gdLst>
                <a:gd name="T0" fmla="*/ 104 w 104"/>
                <a:gd name="T1" fmla="*/ 0 h 193"/>
                <a:gd name="T2" fmla="*/ 80 w 104"/>
                <a:gd name="T3" fmla="*/ 18 h 193"/>
                <a:gd name="T4" fmla="*/ 72 w 104"/>
                <a:gd name="T5" fmla="*/ 35 h 193"/>
                <a:gd name="T6" fmla="*/ 64 w 104"/>
                <a:gd name="T7" fmla="*/ 44 h 193"/>
                <a:gd name="T8" fmla="*/ 64 w 104"/>
                <a:gd name="T9" fmla="*/ 53 h 193"/>
                <a:gd name="T10" fmla="*/ 48 w 104"/>
                <a:gd name="T11" fmla="*/ 53 h 193"/>
                <a:gd name="T12" fmla="*/ 48 w 104"/>
                <a:gd name="T13" fmla="*/ 62 h 193"/>
                <a:gd name="T14" fmla="*/ 40 w 104"/>
                <a:gd name="T15" fmla="*/ 62 h 193"/>
                <a:gd name="T16" fmla="*/ 32 w 104"/>
                <a:gd name="T17" fmla="*/ 79 h 193"/>
                <a:gd name="T18" fmla="*/ 32 w 104"/>
                <a:gd name="T19" fmla="*/ 88 h 193"/>
                <a:gd name="T20" fmla="*/ 16 w 104"/>
                <a:gd name="T21" fmla="*/ 88 h 193"/>
                <a:gd name="T22" fmla="*/ 16 w 104"/>
                <a:gd name="T23" fmla="*/ 97 h 193"/>
                <a:gd name="T24" fmla="*/ 8 w 104"/>
                <a:gd name="T25" fmla="*/ 97 h 193"/>
                <a:gd name="T26" fmla="*/ 8 w 104"/>
                <a:gd name="T27" fmla="*/ 114 h 193"/>
                <a:gd name="T28" fmla="*/ 8 w 104"/>
                <a:gd name="T29" fmla="*/ 123 h 193"/>
                <a:gd name="T30" fmla="*/ 0 w 104"/>
                <a:gd name="T31" fmla="*/ 132 h 193"/>
                <a:gd name="T32" fmla="*/ 0 w 104"/>
                <a:gd name="T33" fmla="*/ 149 h 193"/>
                <a:gd name="T34" fmla="*/ 0 w 104"/>
                <a:gd name="T35" fmla="*/ 158 h 193"/>
                <a:gd name="T36" fmla="*/ 0 w 104"/>
                <a:gd name="T37" fmla="*/ 167 h 193"/>
                <a:gd name="T38" fmla="*/ 0 w 104"/>
                <a:gd name="T39" fmla="*/ 176 h 193"/>
                <a:gd name="T40" fmla="*/ 0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104" y="0"/>
                  </a:moveTo>
                  <a:lnTo>
                    <a:pt x="80" y="18"/>
                  </a:lnTo>
                  <a:lnTo>
                    <a:pt x="72" y="35"/>
                  </a:lnTo>
                  <a:lnTo>
                    <a:pt x="64" y="44"/>
                  </a:lnTo>
                  <a:lnTo>
                    <a:pt x="64" y="53"/>
                  </a:lnTo>
                  <a:lnTo>
                    <a:pt x="48" y="53"/>
                  </a:lnTo>
                  <a:lnTo>
                    <a:pt x="48" y="62"/>
                  </a:lnTo>
                  <a:lnTo>
                    <a:pt x="40" y="62"/>
                  </a:lnTo>
                  <a:lnTo>
                    <a:pt x="32" y="79"/>
                  </a:lnTo>
                  <a:lnTo>
                    <a:pt x="32" y="88"/>
                  </a:lnTo>
                  <a:lnTo>
                    <a:pt x="16" y="88"/>
                  </a:lnTo>
                  <a:lnTo>
                    <a:pt x="16" y="97"/>
                  </a:lnTo>
                  <a:lnTo>
                    <a:pt x="8" y="97"/>
                  </a:lnTo>
                  <a:lnTo>
                    <a:pt x="8" y="114"/>
                  </a:lnTo>
                  <a:lnTo>
                    <a:pt x="8" y="123"/>
                  </a:lnTo>
                  <a:lnTo>
                    <a:pt x="0" y="132"/>
                  </a:lnTo>
                  <a:lnTo>
                    <a:pt x="0" y="149"/>
                  </a:lnTo>
                  <a:lnTo>
                    <a:pt x="0" y="158"/>
                  </a:lnTo>
                  <a:lnTo>
                    <a:pt x="0" y="167"/>
                  </a:lnTo>
                  <a:lnTo>
                    <a:pt x="0" y="176"/>
                  </a:lnTo>
                  <a:lnTo>
                    <a:pt x="0"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44" name="Freeform 1418"/>
            <p:cNvSpPr>
              <a:spLocks/>
            </p:cNvSpPr>
            <p:nvPr/>
          </p:nvSpPr>
          <p:spPr bwMode="auto">
            <a:xfrm>
              <a:off x="2044" y="3305"/>
              <a:ext cx="16" cy="106"/>
            </a:xfrm>
            <a:custGeom>
              <a:avLst/>
              <a:gdLst>
                <a:gd name="T0" fmla="*/ 8 w 16"/>
                <a:gd name="T1" fmla="*/ 0 h 106"/>
                <a:gd name="T2" fmla="*/ 8 w 16"/>
                <a:gd name="T3" fmla="*/ 9 h 106"/>
                <a:gd name="T4" fmla="*/ 8 w 16"/>
                <a:gd name="T5" fmla="*/ 26 h 106"/>
                <a:gd name="T6" fmla="*/ 8 w 16"/>
                <a:gd name="T7" fmla="*/ 35 h 106"/>
                <a:gd name="T8" fmla="*/ 0 w 16"/>
                <a:gd name="T9" fmla="*/ 35 h 106"/>
                <a:gd name="T10" fmla="*/ 0 w 16"/>
                <a:gd name="T11" fmla="*/ 44 h 106"/>
                <a:gd name="T12" fmla="*/ 0 w 16"/>
                <a:gd name="T13" fmla="*/ 62 h 106"/>
                <a:gd name="T14" fmla="*/ 8 w 16"/>
                <a:gd name="T15" fmla="*/ 70 h 106"/>
                <a:gd name="T16" fmla="*/ 8 w 16"/>
                <a:gd name="T17" fmla="*/ 79 h 106"/>
                <a:gd name="T18" fmla="*/ 16 w 16"/>
                <a:gd name="T19" fmla="*/ 88 h 106"/>
                <a:gd name="T20" fmla="*/ 16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0" y="35"/>
                  </a:lnTo>
                  <a:lnTo>
                    <a:pt x="0" y="44"/>
                  </a:lnTo>
                  <a:lnTo>
                    <a:pt x="0" y="62"/>
                  </a:lnTo>
                  <a:lnTo>
                    <a:pt x="8" y="70"/>
                  </a:lnTo>
                  <a:lnTo>
                    <a:pt x="8" y="79"/>
                  </a:lnTo>
                  <a:lnTo>
                    <a:pt x="16" y="88"/>
                  </a:lnTo>
                  <a:lnTo>
                    <a:pt x="16"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45" name="Freeform 1419"/>
            <p:cNvSpPr>
              <a:spLocks/>
            </p:cNvSpPr>
            <p:nvPr/>
          </p:nvSpPr>
          <p:spPr bwMode="auto">
            <a:xfrm>
              <a:off x="2020" y="3375"/>
              <a:ext cx="8" cy="62"/>
            </a:xfrm>
            <a:custGeom>
              <a:avLst/>
              <a:gdLst>
                <a:gd name="T0" fmla="*/ 8 w 8"/>
                <a:gd name="T1" fmla="*/ 0 h 62"/>
                <a:gd name="T2" fmla="*/ 0 w 8"/>
                <a:gd name="T3" fmla="*/ 9 h 62"/>
                <a:gd name="T4" fmla="*/ 0 w 8"/>
                <a:gd name="T5" fmla="*/ 18 h 62"/>
                <a:gd name="T6" fmla="*/ 0 w 8"/>
                <a:gd name="T7" fmla="*/ 27 h 62"/>
                <a:gd name="T8" fmla="*/ 0 w 8"/>
                <a:gd name="T9" fmla="*/ 44 h 62"/>
                <a:gd name="T10" fmla="*/ 0 w 8"/>
                <a:gd name="T11" fmla="*/ 53 h 62"/>
                <a:gd name="T12" fmla="*/ 0 w 8"/>
                <a:gd name="T13" fmla="*/ 62 h 62"/>
                <a:gd name="T14" fmla="*/ 0 60000 65536"/>
                <a:gd name="T15" fmla="*/ 0 60000 65536"/>
                <a:gd name="T16" fmla="*/ 0 60000 65536"/>
                <a:gd name="T17" fmla="*/ 0 60000 65536"/>
                <a:gd name="T18" fmla="*/ 0 60000 65536"/>
                <a:gd name="T19" fmla="*/ 0 60000 65536"/>
                <a:gd name="T20" fmla="*/ 0 60000 65536"/>
                <a:gd name="T21" fmla="*/ 0 w 8"/>
                <a:gd name="T22" fmla="*/ 0 h 62"/>
                <a:gd name="T23" fmla="*/ 8 w 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62">
                  <a:moveTo>
                    <a:pt x="8" y="0"/>
                  </a:moveTo>
                  <a:lnTo>
                    <a:pt x="0" y="9"/>
                  </a:lnTo>
                  <a:lnTo>
                    <a:pt x="0" y="18"/>
                  </a:lnTo>
                  <a:lnTo>
                    <a:pt x="0" y="27"/>
                  </a:lnTo>
                  <a:lnTo>
                    <a:pt x="0" y="44"/>
                  </a:lnTo>
                  <a:lnTo>
                    <a:pt x="0" y="53"/>
                  </a:lnTo>
                  <a:lnTo>
                    <a:pt x="0"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46" name="Freeform 1420"/>
            <p:cNvSpPr>
              <a:spLocks/>
            </p:cNvSpPr>
            <p:nvPr/>
          </p:nvSpPr>
          <p:spPr bwMode="auto">
            <a:xfrm>
              <a:off x="2060" y="3340"/>
              <a:ext cx="40" cy="79"/>
            </a:xfrm>
            <a:custGeom>
              <a:avLst/>
              <a:gdLst>
                <a:gd name="T0" fmla="*/ 8 w 40"/>
                <a:gd name="T1" fmla="*/ 0 h 79"/>
                <a:gd name="T2" fmla="*/ 0 w 40"/>
                <a:gd name="T3" fmla="*/ 9 h 79"/>
                <a:gd name="T4" fmla="*/ 8 w 40"/>
                <a:gd name="T5" fmla="*/ 18 h 79"/>
                <a:gd name="T6" fmla="*/ 8 w 40"/>
                <a:gd name="T7" fmla="*/ 35 h 79"/>
                <a:gd name="T8" fmla="*/ 24 w 40"/>
                <a:gd name="T9" fmla="*/ 35 h 79"/>
                <a:gd name="T10" fmla="*/ 32 w 40"/>
                <a:gd name="T11" fmla="*/ 44 h 79"/>
                <a:gd name="T12" fmla="*/ 40 w 40"/>
                <a:gd name="T13" fmla="*/ 53 h 79"/>
                <a:gd name="T14" fmla="*/ 40 w 40"/>
                <a:gd name="T15" fmla="*/ 62 h 79"/>
                <a:gd name="T16" fmla="*/ 4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8" y="0"/>
                  </a:moveTo>
                  <a:lnTo>
                    <a:pt x="0" y="9"/>
                  </a:lnTo>
                  <a:lnTo>
                    <a:pt x="8" y="18"/>
                  </a:lnTo>
                  <a:lnTo>
                    <a:pt x="8" y="35"/>
                  </a:lnTo>
                  <a:lnTo>
                    <a:pt x="24" y="35"/>
                  </a:lnTo>
                  <a:lnTo>
                    <a:pt x="32" y="44"/>
                  </a:lnTo>
                  <a:lnTo>
                    <a:pt x="40" y="53"/>
                  </a:lnTo>
                  <a:lnTo>
                    <a:pt x="40" y="62"/>
                  </a:lnTo>
                  <a:lnTo>
                    <a:pt x="4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47" name="Freeform 1421"/>
            <p:cNvSpPr>
              <a:spLocks/>
            </p:cNvSpPr>
            <p:nvPr/>
          </p:nvSpPr>
          <p:spPr bwMode="auto">
            <a:xfrm>
              <a:off x="2060" y="3288"/>
              <a:ext cx="64" cy="70"/>
            </a:xfrm>
            <a:custGeom>
              <a:avLst/>
              <a:gdLst>
                <a:gd name="T0" fmla="*/ 0 w 64"/>
                <a:gd name="T1" fmla="*/ 0 h 70"/>
                <a:gd name="T2" fmla="*/ 8 w 64"/>
                <a:gd name="T3" fmla="*/ 0 h 70"/>
                <a:gd name="T4" fmla="*/ 24 w 64"/>
                <a:gd name="T5" fmla="*/ 0 h 70"/>
                <a:gd name="T6" fmla="*/ 32 w 64"/>
                <a:gd name="T7" fmla="*/ 17 h 70"/>
                <a:gd name="T8" fmla="*/ 40 w 64"/>
                <a:gd name="T9" fmla="*/ 17 h 70"/>
                <a:gd name="T10" fmla="*/ 40 w 64"/>
                <a:gd name="T11" fmla="*/ 26 h 70"/>
                <a:gd name="T12" fmla="*/ 56 w 64"/>
                <a:gd name="T13" fmla="*/ 26 h 70"/>
                <a:gd name="T14" fmla="*/ 56 w 64"/>
                <a:gd name="T15" fmla="*/ 35 h 70"/>
                <a:gd name="T16" fmla="*/ 56 w 64"/>
                <a:gd name="T17" fmla="*/ 52 h 70"/>
                <a:gd name="T18" fmla="*/ 64 w 64"/>
                <a:gd name="T19" fmla="*/ 61 h 70"/>
                <a:gd name="T20" fmla="*/ 64 w 64"/>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70"/>
                <a:gd name="T35" fmla="*/ 64 w 64"/>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70">
                  <a:moveTo>
                    <a:pt x="0" y="0"/>
                  </a:moveTo>
                  <a:lnTo>
                    <a:pt x="8" y="0"/>
                  </a:lnTo>
                  <a:lnTo>
                    <a:pt x="24" y="0"/>
                  </a:lnTo>
                  <a:lnTo>
                    <a:pt x="32" y="17"/>
                  </a:lnTo>
                  <a:lnTo>
                    <a:pt x="40" y="17"/>
                  </a:lnTo>
                  <a:lnTo>
                    <a:pt x="40" y="26"/>
                  </a:lnTo>
                  <a:lnTo>
                    <a:pt x="56" y="26"/>
                  </a:lnTo>
                  <a:lnTo>
                    <a:pt x="56" y="35"/>
                  </a:lnTo>
                  <a:lnTo>
                    <a:pt x="56" y="52"/>
                  </a:lnTo>
                  <a:lnTo>
                    <a:pt x="64" y="61"/>
                  </a:lnTo>
                  <a:lnTo>
                    <a:pt x="64"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48" name="Freeform 1422"/>
            <p:cNvSpPr>
              <a:spLocks/>
            </p:cNvSpPr>
            <p:nvPr/>
          </p:nvSpPr>
          <p:spPr bwMode="auto">
            <a:xfrm>
              <a:off x="1788" y="3331"/>
              <a:ext cx="72" cy="80"/>
            </a:xfrm>
            <a:custGeom>
              <a:avLst/>
              <a:gdLst>
                <a:gd name="T0" fmla="*/ 72 w 72"/>
                <a:gd name="T1" fmla="*/ 0 h 80"/>
                <a:gd name="T2" fmla="*/ 72 w 72"/>
                <a:gd name="T3" fmla="*/ 9 h 80"/>
                <a:gd name="T4" fmla="*/ 64 w 72"/>
                <a:gd name="T5" fmla="*/ 9 h 80"/>
                <a:gd name="T6" fmla="*/ 56 w 72"/>
                <a:gd name="T7" fmla="*/ 9 h 80"/>
                <a:gd name="T8" fmla="*/ 40 w 72"/>
                <a:gd name="T9" fmla="*/ 18 h 80"/>
                <a:gd name="T10" fmla="*/ 32 w 72"/>
                <a:gd name="T11" fmla="*/ 36 h 80"/>
                <a:gd name="T12" fmla="*/ 24 w 72"/>
                <a:gd name="T13" fmla="*/ 44 h 80"/>
                <a:gd name="T14" fmla="*/ 8 w 72"/>
                <a:gd name="T15" fmla="*/ 53 h 80"/>
                <a:gd name="T16" fmla="*/ 8 w 72"/>
                <a:gd name="T17" fmla="*/ 62 h 80"/>
                <a:gd name="T18" fmla="*/ 8 w 72"/>
                <a:gd name="T19" fmla="*/ 80 h 80"/>
                <a:gd name="T20" fmla="*/ 0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72" y="0"/>
                  </a:moveTo>
                  <a:lnTo>
                    <a:pt x="72" y="9"/>
                  </a:lnTo>
                  <a:lnTo>
                    <a:pt x="64" y="9"/>
                  </a:lnTo>
                  <a:lnTo>
                    <a:pt x="56" y="9"/>
                  </a:lnTo>
                  <a:lnTo>
                    <a:pt x="40" y="18"/>
                  </a:lnTo>
                  <a:lnTo>
                    <a:pt x="32" y="36"/>
                  </a:lnTo>
                  <a:lnTo>
                    <a:pt x="24" y="44"/>
                  </a:lnTo>
                  <a:lnTo>
                    <a:pt x="8" y="53"/>
                  </a:lnTo>
                  <a:lnTo>
                    <a:pt x="8" y="62"/>
                  </a:lnTo>
                  <a:lnTo>
                    <a:pt x="8" y="80"/>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49" name="Freeform 1423"/>
            <p:cNvSpPr>
              <a:spLocks/>
            </p:cNvSpPr>
            <p:nvPr/>
          </p:nvSpPr>
          <p:spPr bwMode="auto">
            <a:xfrm>
              <a:off x="1860" y="3323"/>
              <a:ext cx="40" cy="105"/>
            </a:xfrm>
            <a:custGeom>
              <a:avLst/>
              <a:gdLst>
                <a:gd name="T0" fmla="*/ 0 w 40"/>
                <a:gd name="T1" fmla="*/ 0 h 105"/>
                <a:gd name="T2" fmla="*/ 8 w 40"/>
                <a:gd name="T3" fmla="*/ 17 h 105"/>
                <a:gd name="T4" fmla="*/ 8 w 40"/>
                <a:gd name="T5" fmla="*/ 26 h 105"/>
                <a:gd name="T6" fmla="*/ 8 w 40"/>
                <a:gd name="T7" fmla="*/ 35 h 105"/>
                <a:gd name="T8" fmla="*/ 24 w 40"/>
                <a:gd name="T9" fmla="*/ 35 h 105"/>
                <a:gd name="T10" fmla="*/ 24 w 40"/>
                <a:gd name="T11" fmla="*/ 52 h 105"/>
                <a:gd name="T12" fmla="*/ 32 w 40"/>
                <a:gd name="T13" fmla="*/ 61 h 105"/>
                <a:gd name="T14" fmla="*/ 40 w 40"/>
                <a:gd name="T15" fmla="*/ 70 h 105"/>
                <a:gd name="T16" fmla="*/ 40 w 40"/>
                <a:gd name="T17" fmla="*/ 79 h 105"/>
                <a:gd name="T18" fmla="*/ 40 w 40"/>
                <a:gd name="T19" fmla="*/ 96 h 105"/>
                <a:gd name="T20" fmla="*/ 4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0" y="0"/>
                  </a:moveTo>
                  <a:lnTo>
                    <a:pt x="8" y="17"/>
                  </a:lnTo>
                  <a:lnTo>
                    <a:pt x="8" y="26"/>
                  </a:lnTo>
                  <a:lnTo>
                    <a:pt x="8" y="35"/>
                  </a:lnTo>
                  <a:lnTo>
                    <a:pt x="24" y="35"/>
                  </a:lnTo>
                  <a:lnTo>
                    <a:pt x="24" y="52"/>
                  </a:lnTo>
                  <a:lnTo>
                    <a:pt x="32" y="61"/>
                  </a:lnTo>
                  <a:lnTo>
                    <a:pt x="40" y="70"/>
                  </a:lnTo>
                  <a:lnTo>
                    <a:pt x="40" y="79"/>
                  </a:lnTo>
                  <a:lnTo>
                    <a:pt x="40" y="96"/>
                  </a:lnTo>
                  <a:lnTo>
                    <a:pt x="4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50" name="Freeform 1424"/>
            <p:cNvSpPr>
              <a:spLocks/>
            </p:cNvSpPr>
            <p:nvPr/>
          </p:nvSpPr>
          <p:spPr bwMode="auto">
            <a:xfrm>
              <a:off x="1796" y="3411"/>
              <a:ext cx="48" cy="70"/>
            </a:xfrm>
            <a:custGeom>
              <a:avLst/>
              <a:gdLst>
                <a:gd name="T0" fmla="*/ 48 w 48"/>
                <a:gd name="T1" fmla="*/ 0 h 70"/>
                <a:gd name="T2" fmla="*/ 48 w 48"/>
                <a:gd name="T3" fmla="*/ 8 h 70"/>
                <a:gd name="T4" fmla="*/ 32 w 48"/>
                <a:gd name="T5" fmla="*/ 8 h 70"/>
                <a:gd name="T6" fmla="*/ 24 w 48"/>
                <a:gd name="T7" fmla="*/ 17 h 70"/>
                <a:gd name="T8" fmla="*/ 16 w 48"/>
                <a:gd name="T9" fmla="*/ 17 h 70"/>
                <a:gd name="T10" fmla="*/ 16 w 48"/>
                <a:gd name="T11" fmla="*/ 35 h 70"/>
                <a:gd name="T12" fmla="*/ 0 w 48"/>
                <a:gd name="T13" fmla="*/ 44 h 70"/>
                <a:gd name="T14" fmla="*/ 0 w 48"/>
                <a:gd name="T15" fmla="*/ 52 h 70"/>
                <a:gd name="T16" fmla="*/ 0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48" y="0"/>
                  </a:moveTo>
                  <a:lnTo>
                    <a:pt x="48" y="8"/>
                  </a:lnTo>
                  <a:lnTo>
                    <a:pt x="32" y="8"/>
                  </a:lnTo>
                  <a:lnTo>
                    <a:pt x="24" y="17"/>
                  </a:lnTo>
                  <a:lnTo>
                    <a:pt x="16" y="17"/>
                  </a:lnTo>
                  <a:lnTo>
                    <a:pt x="16" y="35"/>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51" name="Freeform 1425"/>
            <p:cNvSpPr>
              <a:spLocks/>
            </p:cNvSpPr>
            <p:nvPr/>
          </p:nvSpPr>
          <p:spPr bwMode="auto">
            <a:xfrm>
              <a:off x="1908" y="3419"/>
              <a:ext cx="24" cy="71"/>
            </a:xfrm>
            <a:custGeom>
              <a:avLst/>
              <a:gdLst>
                <a:gd name="T0" fmla="*/ 24 w 24"/>
                <a:gd name="T1" fmla="*/ 0 h 71"/>
                <a:gd name="T2" fmla="*/ 24 w 24"/>
                <a:gd name="T3" fmla="*/ 9 h 71"/>
                <a:gd name="T4" fmla="*/ 16 w 24"/>
                <a:gd name="T5" fmla="*/ 27 h 71"/>
                <a:gd name="T6" fmla="*/ 8 w 24"/>
                <a:gd name="T7" fmla="*/ 36 h 71"/>
                <a:gd name="T8" fmla="*/ 8 w 24"/>
                <a:gd name="T9" fmla="*/ 44 h 71"/>
                <a:gd name="T10" fmla="*/ 8 w 24"/>
                <a:gd name="T11" fmla="*/ 62 h 71"/>
                <a:gd name="T12" fmla="*/ 0 w 24"/>
                <a:gd name="T13" fmla="*/ 62 h 71"/>
                <a:gd name="T14" fmla="*/ 0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24" y="0"/>
                  </a:moveTo>
                  <a:lnTo>
                    <a:pt x="24" y="9"/>
                  </a:lnTo>
                  <a:lnTo>
                    <a:pt x="16" y="27"/>
                  </a:lnTo>
                  <a:lnTo>
                    <a:pt x="8" y="36"/>
                  </a:lnTo>
                  <a:lnTo>
                    <a:pt x="8" y="44"/>
                  </a:lnTo>
                  <a:lnTo>
                    <a:pt x="8" y="62"/>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52" name="Freeform 1426"/>
            <p:cNvSpPr>
              <a:spLocks/>
            </p:cNvSpPr>
            <p:nvPr/>
          </p:nvSpPr>
          <p:spPr bwMode="auto">
            <a:xfrm>
              <a:off x="2012" y="3419"/>
              <a:ext cx="48" cy="71"/>
            </a:xfrm>
            <a:custGeom>
              <a:avLst/>
              <a:gdLst>
                <a:gd name="T0" fmla="*/ 0 w 48"/>
                <a:gd name="T1" fmla="*/ 0 h 71"/>
                <a:gd name="T2" fmla="*/ 8 w 48"/>
                <a:gd name="T3" fmla="*/ 9 h 71"/>
                <a:gd name="T4" fmla="*/ 16 w 48"/>
                <a:gd name="T5" fmla="*/ 27 h 71"/>
                <a:gd name="T6" fmla="*/ 32 w 48"/>
                <a:gd name="T7" fmla="*/ 36 h 71"/>
                <a:gd name="T8" fmla="*/ 40 w 48"/>
                <a:gd name="T9" fmla="*/ 44 h 71"/>
                <a:gd name="T10" fmla="*/ 48 w 48"/>
                <a:gd name="T11" fmla="*/ 44 h 71"/>
                <a:gd name="T12" fmla="*/ 48 w 48"/>
                <a:gd name="T13" fmla="*/ 62 h 71"/>
                <a:gd name="T14" fmla="*/ 48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0" y="0"/>
                  </a:moveTo>
                  <a:lnTo>
                    <a:pt x="8" y="9"/>
                  </a:lnTo>
                  <a:lnTo>
                    <a:pt x="16" y="27"/>
                  </a:lnTo>
                  <a:lnTo>
                    <a:pt x="32" y="36"/>
                  </a:lnTo>
                  <a:lnTo>
                    <a:pt x="40" y="44"/>
                  </a:lnTo>
                  <a:lnTo>
                    <a:pt x="48" y="44"/>
                  </a:lnTo>
                  <a:lnTo>
                    <a:pt x="48" y="62"/>
                  </a:lnTo>
                  <a:lnTo>
                    <a:pt x="48"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53" name="Freeform 1427"/>
            <p:cNvSpPr>
              <a:spLocks/>
            </p:cNvSpPr>
            <p:nvPr/>
          </p:nvSpPr>
          <p:spPr bwMode="auto">
            <a:xfrm>
              <a:off x="1980" y="3367"/>
              <a:ext cx="72" cy="123"/>
            </a:xfrm>
            <a:custGeom>
              <a:avLst/>
              <a:gdLst>
                <a:gd name="T0" fmla="*/ 64 w 72"/>
                <a:gd name="T1" fmla="*/ 0 h 123"/>
                <a:gd name="T2" fmla="*/ 72 w 72"/>
                <a:gd name="T3" fmla="*/ 8 h 123"/>
                <a:gd name="T4" fmla="*/ 64 w 72"/>
                <a:gd name="T5" fmla="*/ 17 h 123"/>
                <a:gd name="T6" fmla="*/ 64 w 72"/>
                <a:gd name="T7" fmla="*/ 26 h 123"/>
                <a:gd name="T8" fmla="*/ 48 w 72"/>
                <a:gd name="T9" fmla="*/ 44 h 123"/>
                <a:gd name="T10" fmla="*/ 40 w 72"/>
                <a:gd name="T11" fmla="*/ 52 h 123"/>
                <a:gd name="T12" fmla="*/ 32 w 72"/>
                <a:gd name="T13" fmla="*/ 61 h 123"/>
                <a:gd name="T14" fmla="*/ 16 w 72"/>
                <a:gd name="T15" fmla="*/ 79 h 123"/>
                <a:gd name="T16" fmla="*/ 8 w 72"/>
                <a:gd name="T17" fmla="*/ 88 h 123"/>
                <a:gd name="T18" fmla="*/ 0 w 72"/>
                <a:gd name="T19" fmla="*/ 96 h 123"/>
                <a:gd name="T20" fmla="*/ 0 w 72"/>
                <a:gd name="T21" fmla="*/ 114 h 123"/>
                <a:gd name="T22" fmla="*/ 0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64" y="0"/>
                  </a:moveTo>
                  <a:lnTo>
                    <a:pt x="72" y="8"/>
                  </a:lnTo>
                  <a:lnTo>
                    <a:pt x="64" y="17"/>
                  </a:lnTo>
                  <a:lnTo>
                    <a:pt x="64" y="26"/>
                  </a:lnTo>
                  <a:lnTo>
                    <a:pt x="48" y="44"/>
                  </a:lnTo>
                  <a:lnTo>
                    <a:pt x="40" y="52"/>
                  </a:lnTo>
                  <a:lnTo>
                    <a:pt x="32" y="61"/>
                  </a:lnTo>
                  <a:lnTo>
                    <a:pt x="16" y="79"/>
                  </a:lnTo>
                  <a:lnTo>
                    <a:pt x="8" y="88"/>
                  </a:lnTo>
                  <a:lnTo>
                    <a:pt x="0" y="96"/>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54" name="Freeform 1428"/>
            <p:cNvSpPr>
              <a:spLocks/>
            </p:cNvSpPr>
            <p:nvPr/>
          </p:nvSpPr>
          <p:spPr bwMode="auto">
            <a:xfrm>
              <a:off x="2092" y="3331"/>
              <a:ext cx="16" cy="115"/>
            </a:xfrm>
            <a:custGeom>
              <a:avLst/>
              <a:gdLst>
                <a:gd name="T0" fmla="*/ 16 w 16"/>
                <a:gd name="T1" fmla="*/ 0 h 115"/>
                <a:gd name="T2" fmla="*/ 0 w 16"/>
                <a:gd name="T3" fmla="*/ 18 h 115"/>
                <a:gd name="T4" fmla="*/ 0 w 16"/>
                <a:gd name="T5" fmla="*/ 36 h 115"/>
                <a:gd name="T6" fmla="*/ 0 w 16"/>
                <a:gd name="T7" fmla="*/ 44 h 115"/>
                <a:gd name="T8" fmla="*/ 0 w 16"/>
                <a:gd name="T9" fmla="*/ 53 h 115"/>
                <a:gd name="T10" fmla="*/ 16 w 16"/>
                <a:gd name="T11" fmla="*/ 62 h 115"/>
                <a:gd name="T12" fmla="*/ 16 w 16"/>
                <a:gd name="T13" fmla="*/ 80 h 115"/>
                <a:gd name="T14" fmla="*/ 16 w 16"/>
                <a:gd name="T15" fmla="*/ 88 h 115"/>
                <a:gd name="T16" fmla="*/ 16 w 16"/>
                <a:gd name="T17" fmla="*/ 97 h 115"/>
                <a:gd name="T18" fmla="*/ 16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16" y="0"/>
                  </a:moveTo>
                  <a:lnTo>
                    <a:pt x="0" y="18"/>
                  </a:lnTo>
                  <a:lnTo>
                    <a:pt x="0" y="36"/>
                  </a:lnTo>
                  <a:lnTo>
                    <a:pt x="0" y="44"/>
                  </a:lnTo>
                  <a:lnTo>
                    <a:pt x="0" y="53"/>
                  </a:lnTo>
                  <a:lnTo>
                    <a:pt x="16" y="62"/>
                  </a:lnTo>
                  <a:lnTo>
                    <a:pt x="16" y="80"/>
                  </a:lnTo>
                  <a:lnTo>
                    <a:pt x="16" y="88"/>
                  </a:lnTo>
                  <a:lnTo>
                    <a:pt x="16" y="97"/>
                  </a:lnTo>
                  <a:lnTo>
                    <a:pt x="1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55" name="Freeform 1429"/>
            <p:cNvSpPr>
              <a:spLocks/>
            </p:cNvSpPr>
            <p:nvPr/>
          </p:nvSpPr>
          <p:spPr bwMode="auto">
            <a:xfrm>
              <a:off x="2076" y="3393"/>
              <a:ext cx="8" cy="97"/>
            </a:xfrm>
            <a:custGeom>
              <a:avLst/>
              <a:gdLst>
                <a:gd name="T0" fmla="*/ 8 w 8"/>
                <a:gd name="T1" fmla="*/ 0 h 97"/>
                <a:gd name="T2" fmla="*/ 8 w 8"/>
                <a:gd name="T3" fmla="*/ 18 h 97"/>
                <a:gd name="T4" fmla="*/ 0 w 8"/>
                <a:gd name="T5" fmla="*/ 26 h 97"/>
                <a:gd name="T6" fmla="*/ 0 w 8"/>
                <a:gd name="T7" fmla="*/ 35 h 97"/>
                <a:gd name="T8" fmla="*/ 0 w 8"/>
                <a:gd name="T9" fmla="*/ 53 h 97"/>
                <a:gd name="T10" fmla="*/ 0 w 8"/>
                <a:gd name="T11" fmla="*/ 62 h 97"/>
                <a:gd name="T12" fmla="*/ 0 w 8"/>
                <a:gd name="T13" fmla="*/ 70 h 97"/>
                <a:gd name="T14" fmla="*/ 0 w 8"/>
                <a:gd name="T15" fmla="*/ 88 h 97"/>
                <a:gd name="T16" fmla="*/ 8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8" y="0"/>
                  </a:moveTo>
                  <a:lnTo>
                    <a:pt x="8" y="18"/>
                  </a:lnTo>
                  <a:lnTo>
                    <a:pt x="0" y="26"/>
                  </a:lnTo>
                  <a:lnTo>
                    <a:pt x="0" y="35"/>
                  </a:lnTo>
                  <a:lnTo>
                    <a:pt x="0" y="53"/>
                  </a:lnTo>
                  <a:lnTo>
                    <a:pt x="0" y="62"/>
                  </a:lnTo>
                  <a:lnTo>
                    <a:pt x="0" y="70"/>
                  </a:lnTo>
                  <a:lnTo>
                    <a:pt x="0" y="88"/>
                  </a:lnTo>
                  <a:lnTo>
                    <a:pt x="8"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56" name="Freeform 1430"/>
            <p:cNvSpPr>
              <a:spLocks/>
            </p:cNvSpPr>
            <p:nvPr/>
          </p:nvSpPr>
          <p:spPr bwMode="auto">
            <a:xfrm>
              <a:off x="2108" y="3411"/>
              <a:ext cx="40" cy="70"/>
            </a:xfrm>
            <a:custGeom>
              <a:avLst/>
              <a:gdLst>
                <a:gd name="T0" fmla="*/ 0 w 40"/>
                <a:gd name="T1" fmla="*/ 0 h 70"/>
                <a:gd name="T2" fmla="*/ 8 w 40"/>
                <a:gd name="T3" fmla="*/ 8 h 70"/>
                <a:gd name="T4" fmla="*/ 8 w 40"/>
                <a:gd name="T5" fmla="*/ 17 h 70"/>
                <a:gd name="T6" fmla="*/ 16 w 40"/>
                <a:gd name="T7" fmla="*/ 35 h 70"/>
                <a:gd name="T8" fmla="*/ 24 w 40"/>
                <a:gd name="T9" fmla="*/ 35 h 70"/>
                <a:gd name="T10" fmla="*/ 24 w 40"/>
                <a:gd name="T11" fmla="*/ 44 h 70"/>
                <a:gd name="T12" fmla="*/ 40 w 40"/>
                <a:gd name="T13" fmla="*/ 44 h 70"/>
                <a:gd name="T14" fmla="*/ 40 w 40"/>
                <a:gd name="T15" fmla="*/ 52 h 70"/>
                <a:gd name="T16" fmla="*/ 4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0" y="0"/>
                  </a:moveTo>
                  <a:lnTo>
                    <a:pt x="8" y="8"/>
                  </a:lnTo>
                  <a:lnTo>
                    <a:pt x="8" y="17"/>
                  </a:lnTo>
                  <a:lnTo>
                    <a:pt x="16" y="35"/>
                  </a:lnTo>
                  <a:lnTo>
                    <a:pt x="24" y="35"/>
                  </a:lnTo>
                  <a:lnTo>
                    <a:pt x="24" y="44"/>
                  </a:lnTo>
                  <a:lnTo>
                    <a:pt x="40" y="44"/>
                  </a:lnTo>
                  <a:lnTo>
                    <a:pt x="40" y="52"/>
                  </a:lnTo>
                  <a:lnTo>
                    <a:pt x="4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57" name="Freeform 1431"/>
            <p:cNvSpPr>
              <a:spLocks/>
            </p:cNvSpPr>
            <p:nvPr/>
          </p:nvSpPr>
          <p:spPr bwMode="auto">
            <a:xfrm>
              <a:off x="1924" y="3419"/>
              <a:ext cx="56" cy="115"/>
            </a:xfrm>
            <a:custGeom>
              <a:avLst/>
              <a:gdLst>
                <a:gd name="T0" fmla="*/ 56 w 56"/>
                <a:gd name="T1" fmla="*/ 0 h 115"/>
                <a:gd name="T2" fmla="*/ 32 w 56"/>
                <a:gd name="T3" fmla="*/ 27 h 115"/>
                <a:gd name="T4" fmla="*/ 24 w 56"/>
                <a:gd name="T5" fmla="*/ 36 h 115"/>
                <a:gd name="T6" fmla="*/ 24 w 56"/>
                <a:gd name="T7" fmla="*/ 44 h 115"/>
                <a:gd name="T8" fmla="*/ 24 w 56"/>
                <a:gd name="T9" fmla="*/ 62 h 115"/>
                <a:gd name="T10" fmla="*/ 8 w 56"/>
                <a:gd name="T11" fmla="*/ 71 h 115"/>
                <a:gd name="T12" fmla="*/ 8 w 56"/>
                <a:gd name="T13" fmla="*/ 79 h 115"/>
                <a:gd name="T14" fmla="*/ 8 w 56"/>
                <a:gd name="T15" fmla="*/ 88 h 115"/>
                <a:gd name="T16" fmla="*/ 0 w 56"/>
                <a:gd name="T17" fmla="*/ 106 h 115"/>
                <a:gd name="T18" fmla="*/ 0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56" y="0"/>
                  </a:moveTo>
                  <a:lnTo>
                    <a:pt x="32" y="27"/>
                  </a:lnTo>
                  <a:lnTo>
                    <a:pt x="24" y="36"/>
                  </a:lnTo>
                  <a:lnTo>
                    <a:pt x="24" y="44"/>
                  </a:lnTo>
                  <a:lnTo>
                    <a:pt x="24" y="62"/>
                  </a:lnTo>
                  <a:lnTo>
                    <a:pt x="8" y="71"/>
                  </a:lnTo>
                  <a:lnTo>
                    <a:pt x="8" y="79"/>
                  </a:lnTo>
                  <a:lnTo>
                    <a:pt x="8" y="88"/>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58" name="Freeform 1432"/>
            <p:cNvSpPr>
              <a:spLocks/>
            </p:cNvSpPr>
            <p:nvPr/>
          </p:nvSpPr>
          <p:spPr bwMode="auto">
            <a:xfrm>
              <a:off x="1796" y="3455"/>
              <a:ext cx="48" cy="79"/>
            </a:xfrm>
            <a:custGeom>
              <a:avLst/>
              <a:gdLst>
                <a:gd name="T0" fmla="*/ 0 w 48"/>
                <a:gd name="T1" fmla="*/ 0 h 79"/>
                <a:gd name="T2" fmla="*/ 16 w 48"/>
                <a:gd name="T3" fmla="*/ 8 h 79"/>
                <a:gd name="T4" fmla="*/ 24 w 48"/>
                <a:gd name="T5" fmla="*/ 26 h 79"/>
                <a:gd name="T6" fmla="*/ 32 w 48"/>
                <a:gd name="T7" fmla="*/ 35 h 79"/>
                <a:gd name="T8" fmla="*/ 48 w 48"/>
                <a:gd name="T9" fmla="*/ 35 h 79"/>
                <a:gd name="T10" fmla="*/ 48 w 48"/>
                <a:gd name="T11" fmla="*/ 43 h 79"/>
                <a:gd name="T12" fmla="*/ 48 w 48"/>
                <a:gd name="T13" fmla="*/ 52 h 79"/>
                <a:gd name="T14" fmla="*/ 48 w 48"/>
                <a:gd name="T15" fmla="*/ 70 h 79"/>
                <a:gd name="T16" fmla="*/ 48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0" y="0"/>
                  </a:moveTo>
                  <a:lnTo>
                    <a:pt x="16" y="8"/>
                  </a:lnTo>
                  <a:lnTo>
                    <a:pt x="24" y="26"/>
                  </a:lnTo>
                  <a:lnTo>
                    <a:pt x="32" y="35"/>
                  </a:lnTo>
                  <a:lnTo>
                    <a:pt x="48" y="35"/>
                  </a:lnTo>
                  <a:lnTo>
                    <a:pt x="48" y="43"/>
                  </a:lnTo>
                  <a:lnTo>
                    <a:pt x="48" y="52"/>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59" name="Freeform 1433"/>
            <p:cNvSpPr>
              <a:spLocks/>
            </p:cNvSpPr>
            <p:nvPr/>
          </p:nvSpPr>
          <p:spPr bwMode="auto">
            <a:xfrm>
              <a:off x="1948" y="3481"/>
              <a:ext cx="48" cy="79"/>
            </a:xfrm>
            <a:custGeom>
              <a:avLst/>
              <a:gdLst>
                <a:gd name="T0" fmla="*/ 0 w 48"/>
                <a:gd name="T1" fmla="*/ 0 h 79"/>
                <a:gd name="T2" fmla="*/ 0 w 48"/>
                <a:gd name="T3" fmla="*/ 9 h 79"/>
                <a:gd name="T4" fmla="*/ 8 w 48"/>
                <a:gd name="T5" fmla="*/ 9 h 79"/>
                <a:gd name="T6" fmla="*/ 8 w 48"/>
                <a:gd name="T7" fmla="*/ 17 h 79"/>
                <a:gd name="T8" fmla="*/ 16 w 48"/>
                <a:gd name="T9" fmla="*/ 17 h 79"/>
                <a:gd name="T10" fmla="*/ 16 w 48"/>
                <a:gd name="T11" fmla="*/ 26 h 79"/>
                <a:gd name="T12" fmla="*/ 32 w 48"/>
                <a:gd name="T13" fmla="*/ 26 h 79"/>
                <a:gd name="T14" fmla="*/ 32 w 48"/>
                <a:gd name="T15" fmla="*/ 44 h 79"/>
                <a:gd name="T16" fmla="*/ 40 w 48"/>
                <a:gd name="T17" fmla="*/ 44 h 79"/>
                <a:gd name="T18" fmla="*/ 40 w 48"/>
                <a:gd name="T19" fmla="*/ 53 h 79"/>
                <a:gd name="T20" fmla="*/ 48 w 48"/>
                <a:gd name="T21" fmla="*/ 61 h 79"/>
                <a:gd name="T22" fmla="*/ 40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0" y="0"/>
                  </a:moveTo>
                  <a:lnTo>
                    <a:pt x="0" y="9"/>
                  </a:lnTo>
                  <a:lnTo>
                    <a:pt x="8" y="9"/>
                  </a:lnTo>
                  <a:lnTo>
                    <a:pt x="8" y="17"/>
                  </a:lnTo>
                  <a:lnTo>
                    <a:pt x="16" y="17"/>
                  </a:lnTo>
                  <a:lnTo>
                    <a:pt x="16" y="26"/>
                  </a:lnTo>
                  <a:lnTo>
                    <a:pt x="32" y="26"/>
                  </a:lnTo>
                  <a:lnTo>
                    <a:pt x="32" y="44"/>
                  </a:lnTo>
                  <a:lnTo>
                    <a:pt x="40" y="44"/>
                  </a:lnTo>
                  <a:lnTo>
                    <a:pt x="40" y="53"/>
                  </a:lnTo>
                  <a:lnTo>
                    <a:pt x="48" y="61"/>
                  </a:lnTo>
                  <a:lnTo>
                    <a:pt x="4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60" name="Freeform 1434"/>
            <p:cNvSpPr>
              <a:spLocks/>
            </p:cNvSpPr>
            <p:nvPr/>
          </p:nvSpPr>
          <p:spPr bwMode="auto">
            <a:xfrm>
              <a:off x="2028" y="3455"/>
              <a:ext cx="16" cy="114"/>
            </a:xfrm>
            <a:custGeom>
              <a:avLst/>
              <a:gdLst>
                <a:gd name="T0" fmla="*/ 16 w 16"/>
                <a:gd name="T1" fmla="*/ 0 h 114"/>
                <a:gd name="T2" fmla="*/ 16 w 16"/>
                <a:gd name="T3" fmla="*/ 26 h 114"/>
                <a:gd name="T4" fmla="*/ 16 w 16"/>
                <a:gd name="T5" fmla="*/ 35 h 114"/>
                <a:gd name="T6" fmla="*/ 16 w 16"/>
                <a:gd name="T7" fmla="*/ 43 h 114"/>
                <a:gd name="T8" fmla="*/ 16 w 16"/>
                <a:gd name="T9" fmla="*/ 52 h 114"/>
                <a:gd name="T10" fmla="*/ 16 w 16"/>
                <a:gd name="T11" fmla="*/ 70 h 114"/>
                <a:gd name="T12" fmla="*/ 0 w 16"/>
                <a:gd name="T13" fmla="*/ 79 h 114"/>
                <a:gd name="T14" fmla="*/ 0 w 16"/>
                <a:gd name="T15" fmla="*/ 87 h 114"/>
                <a:gd name="T16" fmla="*/ 0 w 16"/>
                <a:gd name="T17" fmla="*/ 105 h 114"/>
                <a:gd name="T18" fmla="*/ 0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16" y="0"/>
                  </a:moveTo>
                  <a:lnTo>
                    <a:pt x="16" y="26"/>
                  </a:lnTo>
                  <a:lnTo>
                    <a:pt x="16" y="35"/>
                  </a:lnTo>
                  <a:lnTo>
                    <a:pt x="16" y="43"/>
                  </a:lnTo>
                  <a:lnTo>
                    <a:pt x="16" y="52"/>
                  </a:lnTo>
                  <a:lnTo>
                    <a:pt x="16" y="70"/>
                  </a:lnTo>
                  <a:lnTo>
                    <a:pt x="0" y="79"/>
                  </a:lnTo>
                  <a:lnTo>
                    <a:pt x="0" y="87"/>
                  </a:lnTo>
                  <a:lnTo>
                    <a:pt x="0" y="105"/>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61" name="Freeform 1435"/>
            <p:cNvSpPr>
              <a:spLocks/>
            </p:cNvSpPr>
            <p:nvPr/>
          </p:nvSpPr>
          <p:spPr bwMode="auto">
            <a:xfrm>
              <a:off x="2076" y="3463"/>
              <a:ext cx="32" cy="79"/>
            </a:xfrm>
            <a:custGeom>
              <a:avLst/>
              <a:gdLst>
                <a:gd name="T0" fmla="*/ 0 w 32"/>
                <a:gd name="T1" fmla="*/ 0 h 79"/>
                <a:gd name="T2" fmla="*/ 0 w 32"/>
                <a:gd name="T3" fmla="*/ 18 h 79"/>
                <a:gd name="T4" fmla="*/ 8 w 32"/>
                <a:gd name="T5" fmla="*/ 27 h 79"/>
                <a:gd name="T6" fmla="*/ 16 w 32"/>
                <a:gd name="T7" fmla="*/ 27 h 79"/>
                <a:gd name="T8" fmla="*/ 16 w 32"/>
                <a:gd name="T9" fmla="*/ 35 h 79"/>
                <a:gd name="T10" fmla="*/ 32 w 32"/>
                <a:gd name="T11" fmla="*/ 44 h 79"/>
                <a:gd name="T12" fmla="*/ 32 w 32"/>
                <a:gd name="T13" fmla="*/ 62 h 79"/>
                <a:gd name="T14" fmla="*/ 32 w 32"/>
                <a:gd name="T15" fmla="*/ 71 h 79"/>
                <a:gd name="T16" fmla="*/ 32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0" y="0"/>
                  </a:moveTo>
                  <a:lnTo>
                    <a:pt x="0" y="18"/>
                  </a:lnTo>
                  <a:lnTo>
                    <a:pt x="8" y="27"/>
                  </a:lnTo>
                  <a:lnTo>
                    <a:pt x="16" y="27"/>
                  </a:lnTo>
                  <a:lnTo>
                    <a:pt x="16" y="35"/>
                  </a:lnTo>
                  <a:lnTo>
                    <a:pt x="32" y="44"/>
                  </a:lnTo>
                  <a:lnTo>
                    <a:pt x="32" y="62"/>
                  </a:lnTo>
                  <a:lnTo>
                    <a:pt x="32" y="71"/>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62" name="Freeform 1436"/>
            <p:cNvSpPr>
              <a:spLocks/>
            </p:cNvSpPr>
            <p:nvPr/>
          </p:nvSpPr>
          <p:spPr bwMode="auto">
            <a:xfrm>
              <a:off x="2124" y="3446"/>
              <a:ext cx="24" cy="149"/>
            </a:xfrm>
            <a:custGeom>
              <a:avLst/>
              <a:gdLst>
                <a:gd name="T0" fmla="*/ 0 w 24"/>
                <a:gd name="T1" fmla="*/ 0 h 149"/>
                <a:gd name="T2" fmla="*/ 0 w 24"/>
                <a:gd name="T3" fmla="*/ 9 h 149"/>
                <a:gd name="T4" fmla="*/ 0 w 24"/>
                <a:gd name="T5" fmla="*/ 35 h 149"/>
                <a:gd name="T6" fmla="*/ 0 w 24"/>
                <a:gd name="T7" fmla="*/ 44 h 149"/>
                <a:gd name="T8" fmla="*/ 0 w 24"/>
                <a:gd name="T9" fmla="*/ 52 h 149"/>
                <a:gd name="T10" fmla="*/ 8 w 24"/>
                <a:gd name="T11" fmla="*/ 61 h 149"/>
                <a:gd name="T12" fmla="*/ 8 w 24"/>
                <a:gd name="T13" fmla="*/ 88 h 149"/>
                <a:gd name="T14" fmla="*/ 24 w 24"/>
                <a:gd name="T15" fmla="*/ 96 h 149"/>
                <a:gd name="T16" fmla="*/ 24 w 24"/>
                <a:gd name="T17" fmla="*/ 114 h 149"/>
                <a:gd name="T18" fmla="*/ 24 w 24"/>
                <a:gd name="T19" fmla="*/ 123 h 149"/>
                <a:gd name="T20" fmla="*/ 24 w 24"/>
                <a:gd name="T21" fmla="*/ 132 h 149"/>
                <a:gd name="T22" fmla="*/ 8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0" y="0"/>
                  </a:moveTo>
                  <a:lnTo>
                    <a:pt x="0" y="9"/>
                  </a:lnTo>
                  <a:lnTo>
                    <a:pt x="0" y="35"/>
                  </a:lnTo>
                  <a:lnTo>
                    <a:pt x="0" y="44"/>
                  </a:lnTo>
                  <a:lnTo>
                    <a:pt x="0" y="52"/>
                  </a:lnTo>
                  <a:lnTo>
                    <a:pt x="8" y="61"/>
                  </a:lnTo>
                  <a:lnTo>
                    <a:pt x="8" y="88"/>
                  </a:lnTo>
                  <a:lnTo>
                    <a:pt x="24" y="96"/>
                  </a:lnTo>
                  <a:lnTo>
                    <a:pt x="24" y="114"/>
                  </a:lnTo>
                  <a:lnTo>
                    <a:pt x="24" y="123"/>
                  </a:lnTo>
                  <a:lnTo>
                    <a:pt x="24" y="132"/>
                  </a:lnTo>
                  <a:lnTo>
                    <a:pt x="8"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63" name="Freeform 1437"/>
            <p:cNvSpPr>
              <a:spLocks/>
            </p:cNvSpPr>
            <p:nvPr/>
          </p:nvSpPr>
          <p:spPr bwMode="auto">
            <a:xfrm>
              <a:off x="2108" y="3384"/>
              <a:ext cx="72" cy="114"/>
            </a:xfrm>
            <a:custGeom>
              <a:avLst/>
              <a:gdLst>
                <a:gd name="T0" fmla="*/ 0 w 72"/>
                <a:gd name="T1" fmla="*/ 0 h 114"/>
                <a:gd name="T2" fmla="*/ 8 w 72"/>
                <a:gd name="T3" fmla="*/ 9 h 114"/>
                <a:gd name="T4" fmla="*/ 16 w 72"/>
                <a:gd name="T5" fmla="*/ 27 h 114"/>
                <a:gd name="T6" fmla="*/ 24 w 72"/>
                <a:gd name="T7" fmla="*/ 27 h 114"/>
                <a:gd name="T8" fmla="*/ 40 w 72"/>
                <a:gd name="T9" fmla="*/ 35 h 114"/>
                <a:gd name="T10" fmla="*/ 48 w 72"/>
                <a:gd name="T11" fmla="*/ 44 h 114"/>
                <a:gd name="T12" fmla="*/ 56 w 72"/>
                <a:gd name="T13" fmla="*/ 62 h 114"/>
                <a:gd name="T14" fmla="*/ 56 w 72"/>
                <a:gd name="T15" fmla="*/ 71 h 114"/>
                <a:gd name="T16" fmla="*/ 56 w 72"/>
                <a:gd name="T17" fmla="*/ 79 h 114"/>
                <a:gd name="T18" fmla="*/ 56 w 72"/>
                <a:gd name="T19" fmla="*/ 97 h 114"/>
                <a:gd name="T20" fmla="*/ 72 w 72"/>
                <a:gd name="T21" fmla="*/ 106 h 114"/>
                <a:gd name="T22" fmla="*/ 72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0" y="0"/>
                  </a:moveTo>
                  <a:lnTo>
                    <a:pt x="8" y="9"/>
                  </a:lnTo>
                  <a:lnTo>
                    <a:pt x="16" y="27"/>
                  </a:lnTo>
                  <a:lnTo>
                    <a:pt x="24" y="27"/>
                  </a:lnTo>
                  <a:lnTo>
                    <a:pt x="40" y="35"/>
                  </a:lnTo>
                  <a:lnTo>
                    <a:pt x="48" y="44"/>
                  </a:lnTo>
                  <a:lnTo>
                    <a:pt x="56" y="62"/>
                  </a:lnTo>
                  <a:lnTo>
                    <a:pt x="56" y="71"/>
                  </a:lnTo>
                  <a:lnTo>
                    <a:pt x="56" y="79"/>
                  </a:lnTo>
                  <a:lnTo>
                    <a:pt x="56" y="97"/>
                  </a:lnTo>
                  <a:lnTo>
                    <a:pt x="72" y="106"/>
                  </a:lnTo>
                  <a:lnTo>
                    <a:pt x="72"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64" name="Freeform 1438"/>
            <p:cNvSpPr>
              <a:spLocks/>
            </p:cNvSpPr>
            <p:nvPr/>
          </p:nvSpPr>
          <p:spPr bwMode="auto">
            <a:xfrm>
              <a:off x="1764" y="3446"/>
              <a:ext cx="48" cy="88"/>
            </a:xfrm>
            <a:custGeom>
              <a:avLst/>
              <a:gdLst>
                <a:gd name="T0" fmla="*/ 48 w 48"/>
                <a:gd name="T1" fmla="*/ 0 h 88"/>
                <a:gd name="T2" fmla="*/ 32 w 48"/>
                <a:gd name="T3" fmla="*/ 0 h 88"/>
                <a:gd name="T4" fmla="*/ 24 w 48"/>
                <a:gd name="T5" fmla="*/ 9 h 88"/>
                <a:gd name="T6" fmla="*/ 24 w 48"/>
                <a:gd name="T7" fmla="*/ 17 h 88"/>
                <a:gd name="T8" fmla="*/ 24 w 48"/>
                <a:gd name="T9" fmla="*/ 35 h 88"/>
                <a:gd name="T10" fmla="*/ 24 w 48"/>
                <a:gd name="T11" fmla="*/ 44 h 88"/>
                <a:gd name="T12" fmla="*/ 16 w 48"/>
                <a:gd name="T13" fmla="*/ 52 h 88"/>
                <a:gd name="T14" fmla="*/ 16 w 48"/>
                <a:gd name="T15" fmla="*/ 61 h 88"/>
                <a:gd name="T16" fmla="*/ 16 w 48"/>
                <a:gd name="T17" fmla="*/ 79 h 88"/>
                <a:gd name="T18" fmla="*/ 16 w 48"/>
                <a:gd name="T19" fmla="*/ 88 h 88"/>
                <a:gd name="T20" fmla="*/ 0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48" y="0"/>
                  </a:moveTo>
                  <a:lnTo>
                    <a:pt x="32" y="0"/>
                  </a:lnTo>
                  <a:lnTo>
                    <a:pt x="24" y="9"/>
                  </a:lnTo>
                  <a:lnTo>
                    <a:pt x="24" y="17"/>
                  </a:lnTo>
                  <a:lnTo>
                    <a:pt x="24" y="35"/>
                  </a:lnTo>
                  <a:lnTo>
                    <a:pt x="24" y="44"/>
                  </a:lnTo>
                  <a:lnTo>
                    <a:pt x="16" y="52"/>
                  </a:lnTo>
                  <a:lnTo>
                    <a:pt x="16" y="61"/>
                  </a:lnTo>
                  <a:lnTo>
                    <a:pt x="16" y="79"/>
                  </a:lnTo>
                  <a:lnTo>
                    <a:pt x="16" y="88"/>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65" name="Freeform 1439"/>
            <p:cNvSpPr>
              <a:spLocks/>
            </p:cNvSpPr>
            <p:nvPr/>
          </p:nvSpPr>
          <p:spPr bwMode="auto">
            <a:xfrm>
              <a:off x="1844" y="3498"/>
              <a:ext cx="40" cy="80"/>
            </a:xfrm>
            <a:custGeom>
              <a:avLst/>
              <a:gdLst>
                <a:gd name="T0" fmla="*/ 0 w 40"/>
                <a:gd name="T1" fmla="*/ 0 h 80"/>
                <a:gd name="T2" fmla="*/ 16 w 40"/>
                <a:gd name="T3" fmla="*/ 0 h 80"/>
                <a:gd name="T4" fmla="*/ 32 w 40"/>
                <a:gd name="T5" fmla="*/ 0 h 80"/>
                <a:gd name="T6" fmla="*/ 32 w 40"/>
                <a:gd name="T7" fmla="*/ 9 h 80"/>
                <a:gd name="T8" fmla="*/ 40 w 40"/>
                <a:gd name="T9" fmla="*/ 27 h 80"/>
                <a:gd name="T10" fmla="*/ 40 w 40"/>
                <a:gd name="T11" fmla="*/ 36 h 80"/>
                <a:gd name="T12" fmla="*/ 40 w 40"/>
                <a:gd name="T13" fmla="*/ 44 h 80"/>
                <a:gd name="T14" fmla="*/ 40 w 40"/>
                <a:gd name="T15" fmla="*/ 62 h 80"/>
                <a:gd name="T16" fmla="*/ 40 w 40"/>
                <a:gd name="T17" fmla="*/ 71 h 80"/>
                <a:gd name="T18" fmla="*/ 4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0" y="0"/>
                  </a:moveTo>
                  <a:lnTo>
                    <a:pt x="16" y="0"/>
                  </a:lnTo>
                  <a:lnTo>
                    <a:pt x="32" y="0"/>
                  </a:lnTo>
                  <a:lnTo>
                    <a:pt x="32" y="9"/>
                  </a:lnTo>
                  <a:lnTo>
                    <a:pt x="40" y="27"/>
                  </a:lnTo>
                  <a:lnTo>
                    <a:pt x="40" y="36"/>
                  </a:lnTo>
                  <a:lnTo>
                    <a:pt x="40" y="44"/>
                  </a:lnTo>
                  <a:lnTo>
                    <a:pt x="40" y="62"/>
                  </a:lnTo>
                  <a:lnTo>
                    <a:pt x="40" y="71"/>
                  </a:lnTo>
                  <a:lnTo>
                    <a:pt x="4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66" name="Freeform 1440"/>
            <p:cNvSpPr>
              <a:spLocks/>
            </p:cNvSpPr>
            <p:nvPr/>
          </p:nvSpPr>
          <p:spPr bwMode="auto">
            <a:xfrm>
              <a:off x="1844" y="3411"/>
              <a:ext cx="32" cy="79"/>
            </a:xfrm>
            <a:custGeom>
              <a:avLst/>
              <a:gdLst>
                <a:gd name="T0" fmla="*/ 0 w 32"/>
                <a:gd name="T1" fmla="*/ 8 h 79"/>
                <a:gd name="T2" fmla="*/ 8 w 32"/>
                <a:gd name="T3" fmla="*/ 0 h 79"/>
                <a:gd name="T4" fmla="*/ 8 w 32"/>
                <a:gd name="T5" fmla="*/ 8 h 79"/>
                <a:gd name="T6" fmla="*/ 8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32 w 32"/>
                <a:gd name="T19" fmla="*/ 70 h 79"/>
                <a:gd name="T20" fmla="*/ 32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0" y="8"/>
                  </a:moveTo>
                  <a:lnTo>
                    <a:pt x="8" y="0"/>
                  </a:lnTo>
                  <a:lnTo>
                    <a:pt x="8" y="8"/>
                  </a:lnTo>
                  <a:lnTo>
                    <a:pt x="8" y="17"/>
                  </a:lnTo>
                  <a:lnTo>
                    <a:pt x="16" y="17"/>
                  </a:lnTo>
                  <a:lnTo>
                    <a:pt x="16" y="35"/>
                  </a:lnTo>
                  <a:lnTo>
                    <a:pt x="16" y="44"/>
                  </a:lnTo>
                  <a:lnTo>
                    <a:pt x="16" y="52"/>
                  </a:lnTo>
                  <a:lnTo>
                    <a:pt x="16" y="70"/>
                  </a:lnTo>
                  <a:lnTo>
                    <a:pt x="32" y="70"/>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67" name="Freeform 1441"/>
            <p:cNvSpPr>
              <a:spLocks/>
            </p:cNvSpPr>
            <p:nvPr/>
          </p:nvSpPr>
          <p:spPr bwMode="auto">
            <a:xfrm>
              <a:off x="2028" y="3534"/>
              <a:ext cx="48" cy="79"/>
            </a:xfrm>
            <a:custGeom>
              <a:avLst/>
              <a:gdLst>
                <a:gd name="T0" fmla="*/ 0 w 48"/>
                <a:gd name="T1" fmla="*/ 0 h 79"/>
                <a:gd name="T2" fmla="*/ 16 w 48"/>
                <a:gd name="T3" fmla="*/ 8 h 79"/>
                <a:gd name="T4" fmla="*/ 16 w 48"/>
                <a:gd name="T5" fmla="*/ 26 h 79"/>
                <a:gd name="T6" fmla="*/ 24 w 48"/>
                <a:gd name="T7" fmla="*/ 35 h 79"/>
                <a:gd name="T8" fmla="*/ 32 w 48"/>
                <a:gd name="T9" fmla="*/ 35 h 79"/>
                <a:gd name="T10" fmla="*/ 32 w 48"/>
                <a:gd name="T11" fmla="*/ 44 h 79"/>
                <a:gd name="T12" fmla="*/ 48 w 48"/>
                <a:gd name="T13" fmla="*/ 44 h 79"/>
                <a:gd name="T14" fmla="*/ 48 w 48"/>
                <a:gd name="T15" fmla="*/ 61 h 79"/>
                <a:gd name="T16" fmla="*/ 48 w 48"/>
                <a:gd name="T17" fmla="*/ 70 h 79"/>
                <a:gd name="T18" fmla="*/ 48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0" y="0"/>
                  </a:moveTo>
                  <a:lnTo>
                    <a:pt x="16" y="8"/>
                  </a:lnTo>
                  <a:lnTo>
                    <a:pt x="16" y="26"/>
                  </a:lnTo>
                  <a:lnTo>
                    <a:pt x="24" y="35"/>
                  </a:lnTo>
                  <a:lnTo>
                    <a:pt x="32" y="35"/>
                  </a:lnTo>
                  <a:lnTo>
                    <a:pt x="32" y="44"/>
                  </a:lnTo>
                  <a:lnTo>
                    <a:pt x="48" y="44"/>
                  </a:lnTo>
                  <a:lnTo>
                    <a:pt x="48" y="61"/>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68" name="Freeform 1442"/>
            <p:cNvSpPr>
              <a:spLocks/>
            </p:cNvSpPr>
            <p:nvPr/>
          </p:nvSpPr>
          <p:spPr bwMode="auto">
            <a:xfrm>
              <a:off x="2044" y="3455"/>
              <a:ext cx="64" cy="35"/>
            </a:xfrm>
            <a:custGeom>
              <a:avLst/>
              <a:gdLst>
                <a:gd name="T0" fmla="*/ 0 w 64"/>
                <a:gd name="T1" fmla="*/ 0 h 35"/>
                <a:gd name="T2" fmla="*/ 8 w 64"/>
                <a:gd name="T3" fmla="*/ 0 h 35"/>
                <a:gd name="T4" fmla="*/ 16 w 64"/>
                <a:gd name="T5" fmla="*/ 0 h 35"/>
                <a:gd name="T6" fmla="*/ 32 w 64"/>
                <a:gd name="T7" fmla="*/ 0 h 35"/>
                <a:gd name="T8" fmla="*/ 32 w 64"/>
                <a:gd name="T9" fmla="*/ 8 h 35"/>
                <a:gd name="T10" fmla="*/ 40 w 64"/>
                <a:gd name="T11" fmla="*/ 8 h 35"/>
                <a:gd name="T12" fmla="*/ 48 w 64"/>
                <a:gd name="T13" fmla="*/ 26 h 35"/>
                <a:gd name="T14" fmla="*/ 64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0" y="0"/>
                  </a:moveTo>
                  <a:lnTo>
                    <a:pt x="8" y="0"/>
                  </a:lnTo>
                  <a:lnTo>
                    <a:pt x="16" y="0"/>
                  </a:lnTo>
                  <a:lnTo>
                    <a:pt x="32" y="0"/>
                  </a:lnTo>
                  <a:lnTo>
                    <a:pt x="32" y="8"/>
                  </a:lnTo>
                  <a:lnTo>
                    <a:pt x="40" y="8"/>
                  </a:lnTo>
                  <a:lnTo>
                    <a:pt x="48" y="26"/>
                  </a:lnTo>
                  <a:lnTo>
                    <a:pt x="64"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69" name="Freeform 1443"/>
            <p:cNvSpPr>
              <a:spLocks/>
            </p:cNvSpPr>
            <p:nvPr/>
          </p:nvSpPr>
          <p:spPr bwMode="auto">
            <a:xfrm>
              <a:off x="2012" y="3455"/>
              <a:ext cx="16" cy="123"/>
            </a:xfrm>
            <a:custGeom>
              <a:avLst/>
              <a:gdLst>
                <a:gd name="T0" fmla="*/ 16 w 16"/>
                <a:gd name="T1" fmla="*/ 0 h 123"/>
                <a:gd name="T2" fmla="*/ 16 w 16"/>
                <a:gd name="T3" fmla="*/ 35 h 123"/>
                <a:gd name="T4" fmla="*/ 16 w 16"/>
                <a:gd name="T5" fmla="*/ 43 h 123"/>
                <a:gd name="T6" fmla="*/ 16 w 16"/>
                <a:gd name="T7" fmla="*/ 70 h 123"/>
                <a:gd name="T8" fmla="*/ 8 w 16"/>
                <a:gd name="T9" fmla="*/ 70 h 123"/>
                <a:gd name="T10" fmla="*/ 8 w 16"/>
                <a:gd name="T11" fmla="*/ 79 h 123"/>
                <a:gd name="T12" fmla="*/ 8 w 16"/>
                <a:gd name="T13" fmla="*/ 87 h 123"/>
                <a:gd name="T14" fmla="*/ 8 w 16"/>
                <a:gd name="T15" fmla="*/ 105 h 123"/>
                <a:gd name="T16" fmla="*/ 0 w 16"/>
                <a:gd name="T17" fmla="*/ 114 h 123"/>
                <a:gd name="T18" fmla="*/ 0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16" y="0"/>
                  </a:moveTo>
                  <a:lnTo>
                    <a:pt x="16" y="35"/>
                  </a:lnTo>
                  <a:lnTo>
                    <a:pt x="16" y="43"/>
                  </a:lnTo>
                  <a:lnTo>
                    <a:pt x="16" y="70"/>
                  </a:lnTo>
                  <a:lnTo>
                    <a:pt x="8" y="70"/>
                  </a:lnTo>
                  <a:lnTo>
                    <a:pt x="8" y="79"/>
                  </a:lnTo>
                  <a:lnTo>
                    <a:pt x="8" y="87"/>
                  </a:lnTo>
                  <a:lnTo>
                    <a:pt x="8" y="105"/>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70" name="Freeform 1444"/>
            <p:cNvSpPr>
              <a:spLocks/>
            </p:cNvSpPr>
            <p:nvPr/>
          </p:nvSpPr>
          <p:spPr bwMode="auto">
            <a:xfrm>
              <a:off x="1980" y="3481"/>
              <a:ext cx="16" cy="61"/>
            </a:xfrm>
            <a:custGeom>
              <a:avLst/>
              <a:gdLst>
                <a:gd name="T0" fmla="*/ 0 w 16"/>
                <a:gd name="T1" fmla="*/ 0 h 61"/>
                <a:gd name="T2" fmla="*/ 8 w 16"/>
                <a:gd name="T3" fmla="*/ 9 h 61"/>
                <a:gd name="T4" fmla="*/ 16 w 16"/>
                <a:gd name="T5" fmla="*/ 17 h 61"/>
                <a:gd name="T6" fmla="*/ 16 w 16"/>
                <a:gd name="T7" fmla="*/ 26 h 61"/>
                <a:gd name="T8" fmla="*/ 16 w 16"/>
                <a:gd name="T9" fmla="*/ 44 h 61"/>
                <a:gd name="T10" fmla="*/ 16 w 16"/>
                <a:gd name="T11" fmla="*/ 53 h 61"/>
                <a:gd name="T12" fmla="*/ 16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0" y="0"/>
                  </a:moveTo>
                  <a:lnTo>
                    <a:pt x="8" y="9"/>
                  </a:lnTo>
                  <a:lnTo>
                    <a:pt x="16" y="17"/>
                  </a:lnTo>
                  <a:lnTo>
                    <a:pt x="16" y="26"/>
                  </a:lnTo>
                  <a:lnTo>
                    <a:pt x="16" y="44"/>
                  </a:lnTo>
                  <a:lnTo>
                    <a:pt x="16" y="53"/>
                  </a:lnTo>
                  <a:lnTo>
                    <a:pt x="16"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71" name="Freeform 1445"/>
            <p:cNvSpPr>
              <a:spLocks/>
            </p:cNvSpPr>
            <p:nvPr/>
          </p:nvSpPr>
          <p:spPr bwMode="auto">
            <a:xfrm>
              <a:off x="1948" y="3507"/>
              <a:ext cx="16" cy="88"/>
            </a:xfrm>
            <a:custGeom>
              <a:avLst/>
              <a:gdLst>
                <a:gd name="T0" fmla="*/ 16 w 16"/>
                <a:gd name="T1" fmla="*/ 0 h 88"/>
                <a:gd name="T2" fmla="*/ 16 w 16"/>
                <a:gd name="T3" fmla="*/ 27 h 88"/>
                <a:gd name="T4" fmla="*/ 8 w 16"/>
                <a:gd name="T5" fmla="*/ 35 h 88"/>
                <a:gd name="T6" fmla="*/ 8 w 16"/>
                <a:gd name="T7" fmla="*/ 53 h 88"/>
                <a:gd name="T8" fmla="*/ 0 w 16"/>
                <a:gd name="T9" fmla="*/ 62 h 88"/>
                <a:gd name="T10" fmla="*/ 0 w 16"/>
                <a:gd name="T11" fmla="*/ 71 h 88"/>
                <a:gd name="T12" fmla="*/ 0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16" y="0"/>
                  </a:moveTo>
                  <a:lnTo>
                    <a:pt x="16" y="27"/>
                  </a:lnTo>
                  <a:lnTo>
                    <a:pt x="8" y="35"/>
                  </a:lnTo>
                  <a:lnTo>
                    <a:pt x="8"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72" name="Freeform 1446"/>
            <p:cNvSpPr>
              <a:spLocks/>
            </p:cNvSpPr>
            <p:nvPr/>
          </p:nvSpPr>
          <p:spPr bwMode="auto">
            <a:xfrm>
              <a:off x="1908" y="3455"/>
              <a:ext cx="16" cy="123"/>
            </a:xfrm>
            <a:custGeom>
              <a:avLst/>
              <a:gdLst>
                <a:gd name="T0" fmla="*/ 8 w 16"/>
                <a:gd name="T1" fmla="*/ 0 h 123"/>
                <a:gd name="T2" fmla="*/ 8 w 16"/>
                <a:gd name="T3" fmla="*/ 8 h 123"/>
                <a:gd name="T4" fmla="*/ 16 w 16"/>
                <a:gd name="T5" fmla="*/ 26 h 123"/>
                <a:gd name="T6" fmla="*/ 16 w 16"/>
                <a:gd name="T7" fmla="*/ 35 h 123"/>
                <a:gd name="T8" fmla="*/ 8 w 16"/>
                <a:gd name="T9" fmla="*/ 43 h 123"/>
                <a:gd name="T10" fmla="*/ 8 w 16"/>
                <a:gd name="T11" fmla="*/ 52 h 123"/>
                <a:gd name="T12" fmla="*/ 8 w 16"/>
                <a:gd name="T13" fmla="*/ 70 h 123"/>
                <a:gd name="T14" fmla="*/ 8 w 16"/>
                <a:gd name="T15" fmla="*/ 79 h 123"/>
                <a:gd name="T16" fmla="*/ 0 w 16"/>
                <a:gd name="T17" fmla="*/ 87 h 123"/>
                <a:gd name="T18" fmla="*/ 0 w 16"/>
                <a:gd name="T19" fmla="*/ 105 h 123"/>
                <a:gd name="T20" fmla="*/ 0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16" y="26"/>
                  </a:lnTo>
                  <a:lnTo>
                    <a:pt x="16" y="35"/>
                  </a:lnTo>
                  <a:lnTo>
                    <a:pt x="8" y="43"/>
                  </a:lnTo>
                  <a:lnTo>
                    <a:pt x="8" y="52"/>
                  </a:lnTo>
                  <a:lnTo>
                    <a:pt x="8" y="70"/>
                  </a:lnTo>
                  <a:lnTo>
                    <a:pt x="8" y="79"/>
                  </a:lnTo>
                  <a:lnTo>
                    <a:pt x="0" y="87"/>
                  </a:lnTo>
                  <a:lnTo>
                    <a:pt x="0" y="105"/>
                  </a:lnTo>
                  <a:lnTo>
                    <a:pt x="0"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73" name="Freeform 1447"/>
            <p:cNvSpPr>
              <a:spLocks/>
            </p:cNvSpPr>
            <p:nvPr/>
          </p:nvSpPr>
          <p:spPr bwMode="auto">
            <a:xfrm>
              <a:off x="1788" y="3490"/>
              <a:ext cx="40" cy="105"/>
            </a:xfrm>
            <a:custGeom>
              <a:avLst/>
              <a:gdLst>
                <a:gd name="T0" fmla="*/ 32 w 40"/>
                <a:gd name="T1" fmla="*/ 0 h 105"/>
                <a:gd name="T2" fmla="*/ 40 w 40"/>
                <a:gd name="T3" fmla="*/ 8 h 105"/>
                <a:gd name="T4" fmla="*/ 32 w 40"/>
                <a:gd name="T5" fmla="*/ 17 h 105"/>
                <a:gd name="T6" fmla="*/ 24 w 40"/>
                <a:gd name="T7" fmla="*/ 35 h 105"/>
                <a:gd name="T8" fmla="*/ 8 w 40"/>
                <a:gd name="T9" fmla="*/ 44 h 105"/>
                <a:gd name="T10" fmla="*/ 8 w 40"/>
                <a:gd name="T11" fmla="*/ 52 h 105"/>
                <a:gd name="T12" fmla="*/ 0 w 40"/>
                <a:gd name="T13" fmla="*/ 70 h 105"/>
                <a:gd name="T14" fmla="*/ 0 w 40"/>
                <a:gd name="T15" fmla="*/ 79 h 105"/>
                <a:gd name="T16" fmla="*/ 0 w 40"/>
                <a:gd name="T17" fmla="*/ 88 h 105"/>
                <a:gd name="T18" fmla="*/ 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32" y="0"/>
                  </a:moveTo>
                  <a:lnTo>
                    <a:pt x="40" y="8"/>
                  </a:lnTo>
                  <a:lnTo>
                    <a:pt x="32" y="17"/>
                  </a:lnTo>
                  <a:lnTo>
                    <a:pt x="24" y="35"/>
                  </a:lnTo>
                  <a:lnTo>
                    <a:pt x="8" y="44"/>
                  </a:lnTo>
                  <a:lnTo>
                    <a:pt x="8" y="52"/>
                  </a:lnTo>
                  <a:lnTo>
                    <a:pt x="0" y="70"/>
                  </a:lnTo>
                  <a:lnTo>
                    <a:pt x="0" y="79"/>
                  </a:lnTo>
                  <a:lnTo>
                    <a:pt x="0" y="88"/>
                  </a:lnTo>
                  <a:lnTo>
                    <a:pt x="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74" name="Freeform 1448"/>
            <p:cNvSpPr>
              <a:spLocks/>
            </p:cNvSpPr>
            <p:nvPr/>
          </p:nvSpPr>
          <p:spPr bwMode="auto">
            <a:xfrm>
              <a:off x="1724" y="3463"/>
              <a:ext cx="64" cy="115"/>
            </a:xfrm>
            <a:custGeom>
              <a:avLst/>
              <a:gdLst>
                <a:gd name="T0" fmla="*/ 64 w 64"/>
                <a:gd name="T1" fmla="*/ 0 h 115"/>
                <a:gd name="T2" fmla="*/ 56 w 64"/>
                <a:gd name="T3" fmla="*/ 18 h 115"/>
                <a:gd name="T4" fmla="*/ 56 w 64"/>
                <a:gd name="T5" fmla="*/ 27 h 115"/>
                <a:gd name="T6" fmla="*/ 40 w 64"/>
                <a:gd name="T7" fmla="*/ 27 h 115"/>
                <a:gd name="T8" fmla="*/ 32 w 64"/>
                <a:gd name="T9" fmla="*/ 27 h 115"/>
                <a:gd name="T10" fmla="*/ 32 w 64"/>
                <a:gd name="T11" fmla="*/ 35 h 115"/>
                <a:gd name="T12" fmla="*/ 32 w 64"/>
                <a:gd name="T13" fmla="*/ 44 h 115"/>
                <a:gd name="T14" fmla="*/ 24 w 64"/>
                <a:gd name="T15" fmla="*/ 62 h 115"/>
                <a:gd name="T16" fmla="*/ 16 w 64"/>
                <a:gd name="T17" fmla="*/ 71 h 115"/>
                <a:gd name="T18" fmla="*/ 16 w 64"/>
                <a:gd name="T19" fmla="*/ 79 h 115"/>
                <a:gd name="T20" fmla="*/ 16 w 64"/>
                <a:gd name="T21" fmla="*/ 97 h 115"/>
                <a:gd name="T22" fmla="*/ 0 w 64"/>
                <a:gd name="T23" fmla="*/ 97 h 115"/>
                <a:gd name="T24" fmla="*/ 0 w 64"/>
                <a:gd name="T25" fmla="*/ 106 h 115"/>
                <a:gd name="T26" fmla="*/ 0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64" y="0"/>
                  </a:moveTo>
                  <a:lnTo>
                    <a:pt x="56" y="18"/>
                  </a:lnTo>
                  <a:lnTo>
                    <a:pt x="56" y="27"/>
                  </a:lnTo>
                  <a:lnTo>
                    <a:pt x="40" y="27"/>
                  </a:lnTo>
                  <a:lnTo>
                    <a:pt x="32" y="27"/>
                  </a:lnTo>
                  <a:lnTo>
                    <a:pt x="32" y="35"/>
                  </a:lnTo>
                  <a:lnTo>
                    <a:pt x="32" y="44"/>
                  </a:lnTo>
                  <a:lnTo>
                    <a:pt x="24" y="62"/>
                  </a:lnTo>
                  <a:lnTo>
                    <a:pt x="16" y="71"/>
                  </a:lnTo>
                  <a:lnTo>
                    <a:pt x="16" y="79"/>
                  </a:lnTo>
                  <a:lnTo>
                    <a:pt x="16" y="97"/>
                  </a:lnTo>
                  <a:lnTo>
                    <a:pt x="0" y="97"/>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75" name="Freeform 1449"/>
            <p:cNvSpPr>
              <a:spLocks/>
            </p:cNvSpPr>
            <p:nvPr/>
          </p:nvSpPr>
          <p:spPr bwMode="auto">
            <a:xfrm>
              <a:off x="2132" y="3507"/>
              <a:ext cx="48" cy="88"/>
            </a:xfrm>
            <a:custGeom>
              <a:avLst/>
              <a:gdLst>
                <a:gd name="T0" fmla="*/ 0 w 48"/>
                <a:gd name="T1" fmla="*/ 0 h 88"/>
                <a:gd name="T2" fmla="*/ 0 w 48"/>
                <a:gd name="T3" fmla="*/ 18 h 88"/>
                <a:gd name="T4" fmla="*/ 0 w 48"/>
                <a:gd name="T5" fmla="*/ 27 h 88"/>
                <a:gd name="T6" fmla="*/ 16 w 48"/>
                <a:gd name="T7" fmla="*/ 27 h 88"/>
                <a:gd name="T8" fmla="*/ 16 w 48"/>
                <a:gd name="T9" fmla="*/ 35 h 88"/>
                <a:gd name="T10" fmla="*/ 24 w 48"/>
                <a:gd name="T11" fmla="*/ 35 h 88"/>
                <a:gd name="T12" fmla="*/ 32 w 48"/>
                <a:gd name="T13" fmla="*/ 53 h 88"/>
                <a:gd name="T14" fmla="*/ 48 w 48"/>
                <a:gd name="T15" fmla="*/ 62 h 88"/>
                <a:gd name="T16" fmla="*/ 48 w 48"/>
                <a:gd name="T17" fmla="*/ 71 h 88"/>
                <a:gd name="T18" fmla="*/ 48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0" y="0"/>
                  </a:moveTo>
                  <a:lnTo>
                    <a:pt x="0" y="18"/>
                  </a:lnTo>
                  <a:lnTo>
                    <a:pt x="0" y="27"/>
                  </a:lnTo>
                  <a:lnTo>
                    <a:pt x="16" y="27"/>
                  </a:lnTo>
                  <a:lnTo>
                    <a:pt x="16" y="35"/>
                  </a:lnTo>
                  <a:lnTo>
                    <a:pt x="24" y="35"/>
                  </a:lnTo>
                  <a:lnTo>
                    <a:pt x="32" y="53"/>
                  </a:lnTo>
                  <a:lnTo>
                    <a:pt x="48" y="62"/>
                  </a:lnTo>
                  <a:lnTo>
                    <a:pt x="48" y="71"/>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76" name="Freeform 1450"/>
            <p:cNvSpPr>
              <a:spLocks/>
            </p:cNvSpPr>
            <p:nvPr/>
          </p:nvSpPr>
          <p:spPr bwMode="auto">
            <a:xfrm>
              <a:off x="2092" y="3314"/>
              <a:ext cx="64" cy="53"/>
            </a:xfrm>
            <a:custGeom>
              <a:avLst/>
              <a:gdLst>
                <a:gd name="T0" fmla="*/ 0 w 64"/>
                <a:gd name="T1" fmla="*/ 0 h 53"/>
                <a:gd name="T2" fmla="*/ 24 w 64"/>
                <a:gd name="T3" fmla="*/ 17 h 53"/>
                <a:gd name="T4" fmla="*/ 32 w 64"/>
                <a:gd name="T5" fmla="*/ 17 h 53"/>
                <a:gd name="T6" fmla="*/ 40 w 64"/>
                <a:gd name="T7" fmla="*/ 17 h 53"/>
                <a:gd name="T8" fmla="*/ 56 w 64"/>
                <a:gd name="T9" fmla="*/ 17 h 53"/>
                <a:gd name="T10" fmla="*/ 64 w 64"/>
                <a:gd name="T11" fmla="*/ 26 h 53"/>
                <a:gd name="T12" fmla="*/ 64 w 64"/>
                <a:gd name="T13" fmla="*/ 35 h 53"/>
                <a:gd name="T14" fmla="*/ 64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0" y="0"/>
                  </a:moveTo>
                  <a:lnTo>
                    <a:pt x="24" y="17"/>
                  </a:lnTo>
                  <a:lnTo>
                    <a:pt x="32" y="17"/>
                  </a:lnTo>
                  <a:lnTo>
                    <a:pt x="40" y="17"/>
                  </a:lnTo>
                  <a:lnTo>
                    <a:pt x="56" y="17"/>
                  </a:lnTo>
                  <a:lnTo>
                    <a:pt x="64" y="26"/>
                  </a:lnTo>
                  <a:lnTo>
                    <a:pt x="64" y="35"/>
                  </a:lnTo>
                  <a:lnTo>
                    <a:pt x="64"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77" name="Freeform 1451"/>
            <p:cNvSpPr>
              <a:spLocks/>
            </p:cNvSpPr>
            <p:nvPr/>
          </p:nvSpPr>
          <p:spPr bwMode="auto">
            <a:xfrm>
              <a:off x="1780" y="3314"/>
              <a:ext cx="96" cy="35"/>
            </a:xfrm>
            <a:custGeom>
              <a:avLst/>
              <a:gdLst>
                <a:gd name="T0" fmla="*/ 96 w 96"/>
                <a:gd name="T1" fmla="*/ 0 h 35"/>
                <a:gd name="T2" fmla="*/ 80 w 96"/>
                <a:gd name="T3" fmla="*/ 0 h 35"/>
                <a:gd name="T4" fmla="*/ 72 w 96"/>
                <a:gd name="T5" fmla="*/ 0 h 35"/>
                <a:gd name="T6" fmla="*/ 64 w 96"/>
                <a:gd name="T7" fmla="*/ 0 h 35"/>
                <a:gd name="T8" fmla="*/ 48 w 96"/>
                <a:gd name="T9" fmla="*/ 0 h 35"/>
                <a:gd name="T10" fmla="*/ 40 w 96"/>
                <a:gd name="T11" fmla="*/ 0 h 35"/>
                <a:gd name="T12" fmla="*/ 32 w 96"/>
                <a:gd name="T13" fmla="*/ 0 h 35"/>
                <a:gd name="T14" fmla="*/ 16 w 96"/>
                <a:gd name="T15" fmla="*/ 17 h 35"/>
                <a:gd name="T16" fmla="*/ 8 w 96"/>
                <a:gd name="T17" fmla="*/ 26 h 35"/>
                <a:gd name="T18" fmla="*/ 0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96" y="0"/>
                  </a:moveTo>
                  <a:lnTo>
                    <a:pt x="80" y="0"/>
                  </a:lnTo>
                  <a:lnTo>
                    <a:pt x="72" y="0"/>
                  </a:lnTo>
                  <a:lnTo>
                    <a:pt x="64" y="0"/>
                  </a:lnTo>
                  <a:lnTo>
                    <a:pt x="48" y="0"/>
                  </a:lnTo>
                  <a:lnTo>
                    <a:pt x="40" y="0"/>
                  </a:lnTo>
                  <a:lnTo>
                    <a:pt x="32" y="0"/>
                  </a:lnTo>
                  <a:lnTo>
                    <a:pt x="16" y="17"/>
                  </a:lnTo>
                  <a:lnTo>
                    <a:pt x="8"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78" name="Freeform 1452"/>
            <p:cNvSpPr>
              <a:spLocks/>
            </p:cNvSpPr>
            <p:nvPr/>
          </p:nvSpPr>
          <p:spPr bwMode="auto">
            <a:xfrm>
              <a:off x="1780" y="3296"/>
              <a:ext cx="112" cy="44"/>
            </a:xfrm>
            <a:custGeom>
              <a:avLst/>
              <a:gdLst>
                <a:gd name="T0" fmla="*/ 112 w 112"/>
                <a:gd name="T1" fmla="*/ 0 h 44"/>
                <a:gd name="T2" fmla="*/ 104 w 112"/>
                <a:gd name="T3" fmla="*/ 0 h 44"/>
                <a:gd name="T4" fmla="*/ 96 w 112"/>
                <a:gd name="T5" fmla="*/ 0 h 44"/>
                <a:gd name="T6" fmla="*/ 80 w 112"/>
                <a:gd name="T7" fmla="*/ 0 h 44"/>
                <a:gd name="T8" fmla="*/ 72 w 112"/>
                <a:gd name="T9" fmla="*/ 0 h 44"/>
                <a:gd name="T10" fmla="*/ 64 w 112"/>
                <a:gd name="T11" fmla="*/ 0 h 44"/>
                <a:gd name="T12" fmla="*/ 48 w 112"/>
                <a:gd name="T13" fmla="*/ 0 h 44"/>
                <a:gd name="T14" fmla="*/ 40 w 112"/>
                <a:gd name="T15" fmla="*/ 9 h 44"/>
                <a:gd name="T16" fmla="*/ 32 w 112"/>
                <a:gd name="T17" fmla="*/ 9 h 44"/>
                <a:gd name="T18" fmla="*/ 32 w 112"/>
                <a:gd name="T19" fmla="*/ 18 h 44"/>
                <a:gd name="T20" fmla="*/ 16 w 112"/>
                <a:gd name="T21" fmla="*/ 18 h 44"/>
                <a:gd name="T22" fmla="*/ 8 w 112"/>
                <a:gd name="T23" fmla="*/ 35 h 44"/>
                <a:gd name="T24" fmla="*/ 0 w 112"/>
                <a:gd name="T25" fmla="*/ 35 h 44"/>
                <a:gd name="T26" fmla="*/ 0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112" y="0"/>
                  </a:moveTo>
                  <a:lnTo>
                    <a:pt x="104" y="0"/>
                  </a:lnTo>
                  <a:lnTo>
                    <a:pt x="96" y="0"/>
                  </a:lnTo>
                  <a:lnTo>
                    <a:pt x="80" y="0"/>
                  </a:lnTo>
                  <a:lnTo>
                    <a:pt x="72" y="0"/>
                  </a:lnTo>
                  <a:lnTo>
                    <a:pt x="64" y="0"/>
                  </a:lnTo>
                  <a:lnTo>
                    <a:pt x="48" y="0"/>
                  </a:lnTo>
                  <a:lnTo>
                    <a:pt x="40" y="9"/>
                  </a:lnTo>
                  <a:lnTo>
                    <a:pt x="32" y="9"/>
                  </a:lnTo>
                  <a:lnTo>
                    <a:pt x="32" y="18"/>
                  </a:lnTo>
                  <a:lnTo>
                    <a:pt x="16" y="18"/>
                  </a:lnTo>
                  <a:lnTo>
                    <a:pt x="8" y="35"/>
                  </a:lnTo>
                  <a:lnTo>
                    <a:pt x="0" y="35"/>
                  </a:lnTo>
                  <a:lnTo>
                    <a:pt x="0"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79" name="Freeform 1453"/>
            <p:cNvSpPr>
              <a:spLocks/>
            </p:cNvSpPr>
            <p:nvPr/>
          </p:nvSpPr>
          <p:spPr bwMode="auto">
            <a:xfrm>
              <a:off x="1748" y="3375"/>
              <a:ext cx="64" cy="71"/>
            </a:xfrm>
            <a:custGeom>
              <a:avLst/>
              <a:gdLst>
                <a:gd name="T0" fmla="*/ 64 w 64"/>
                <a:gd name="T1" fmla="*/ 0 h 71"/>
                <a:gd name="T2" fmla="*/ 48 w 64"/>
                <a:gd name="T3" fmla="*/ 0 h 71"/>
                <a:gd name="T4" fmla="*/ 40 w 64"/>
                <a:gd name="T5" fmla="*/ 9 h 71"/>
                <a:gd name="T6" fmla="*/ 32 w 64"/>
                <a:gd name="T7" fmla="*/ 18 h 71"/>
                <a:gd name="T8" fmla="*/ 32 w 64"/>
                <a:gd name="T9" fmla="*/ 36 h 71"/>
                <a:gd name="T10" fmla="*/ 16 w 64"/>
                <a:gd name="T11" fmla="*/ 44 h 71"/>
                <a:gd name="T12" fmla="*/ 16 w 64"/>
                <a:gd name="T13" fmla="*/ 53 h 71"/>
                <a:gd name="T14" fmla="*/ 8 w 64"/>
                <a:gd name="T15" fmla="*/ 53 h 71"/>
                <a:gd name="T16" fmla="*/ 0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64" y="0"/>
                  </a:moveTo>
                  <a:lnTo>
                    <a:pt x="48" y="0"/>
                  </a:lnTo>
                  <a:lnTo>
                    <a:pt x="40" y="9"/>
                  </a:lnTo>
                  <a:lnTo>
                    <a:pt x="32" y="18"/>
                  </a:lnTo>
                  <a:lnTo>
                    <a:pt x="32" y="36"/>
                  </a:lnTo>
                  <a:lnTo>
                    <a:pt x="16" y="44"/>
                  </a:lnTo>
                  <a:lnTo>
                    <a:pt x="16" y="53"/>
                  </a:lnTo>
                  <a:lnTo>
                    <a:pt x="8" y="53"/>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80" name="Freeform 1454"/>
            <p:cNvSpPr>
              <a:spLocks/>
            </p:cNvSpPr>
            <p:nvPr/>
          </p:nvSpPr>
          <p:spPr bwMode="auto">
            <a:xfrm>
              <a:off x="1692" y="3455"/>
              <a:ext cx="96" cy="43"/>
            </a:xfrm>
            <a:custGeom>
              <a:avLst/>
              <a:gdLst>
                <a:gd name="T0" fmla="*/ 96 w 96"/>
                <a:gd name="T1" fmla="*/ 0 h 43"/>
                <a:gd name="T2" fmla="*/ 88 w 96"/>
                <a:gd name="T3" fmla="*/ 0 h 43"/>
                <a:gd name="T4" fmla="*/ 72 w 96"/>
                <a:gd name="T5" fmla="*/ 8 h 43"/>
                <a:gd name="T6" fmla="*/ 64 w 96"/>
                <a:gd name="T7" fmla="*/ 8 h 43"/>
                <a:gd name="T8" fmla="*/ 56 w 96"/>
                <a:gd name="T9" fmla="*/ 26 h 43"/>
                <a:gd name="T10" fmla="*/ 48 w 96"/>
                <a:gd name="T11" fmla="*/ 26 h 43"/>
                <a:gd name="T12" fmla="*/ 32 w 96"/>
                <a:gd name="T13" fmla="*/ 26 h 43"/>
                <a:gd name="T14" fmla="*/ 24 w 96"/>
                <a:gd name="T15" fmla="*/ 26 h 43"/>
                <a:gd name="T16" fmla="*/ 16 w 96"/>
                <a:gd name="T17" fmla="*/ 35 h 43"/>
                <a:gd name="T18" fmla="*/ 0 w 96"/>
                <a:gd name="T19" fmla="*/ 35 h 43"/>
                <a:gd name="T20" fmla="*/ 0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96" y="0"/>
                  </a:moveTo>
                  <a:lnTo>
                    <a:pt x="88" y="0"/>
                  </a:lnTo>
                  <a:lnTo>
                    <a:pt x="72" y="8"/>
                  </a:lnTo>
                  <a:lnTo>
                    <a:pt x="64" y="8"/>
                  </a:lnTo>
                  <a:lnTo>
                    <a:pt x="56" y="26"/>
                  </a:lnTo>
                  <a:lnTo>
                    <a:pt x="48" y="26"/>
                  </a:lnTo>
                  <a:lnTo>
                    <a:pt x="32" y="26"/>
                  </a:lnTo>
                  <a:lnTo>
                    <a:pt x="24" y="26"/>
                  </a:lnTo>
                  <a:lnTo>
                    <a:pt x="16" y="35"/>
                  </a:lnTo>
                  <a:lnTo>
                    <a:pt x="0" y="35"/>
                  </a:lnTo>
                  <a:lnTo>
                    <a:pt x="0"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4498" name="Group 1455"/>
          <p:cNvGrpSpPr>
            <a:grpSpLocks/>
          </p:cNvGrpSpPr>
          <p:nvPr/>
        </p:nvGrpSpPr>
        <p:grpSpPr bwMode="auto">
          <a:xfrm>
            <a:off x="6718300" y="2557463"/>
            <a:ext cx="685800" cy="573087"/>
            <a:chOff x="1748" y="2760"/>
            <a:chExt cx="480" cy="457"/>
          </a:xfrm>
        </p:grpSpPr>
        <p:sp>
          <p:nvSpPr>
            <p:cNvPr id="104722" name="Freeform 1456"/>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232 w 232"/>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211"/>
                <a:gd name="T188" fmla="*/ 232 w 232"/>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lnTo>
                    <a:pt x="232"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23" name="Freeform 1457"/>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211"/>
                <a:gd name="T185" fmla="*/ 232 w 232"/>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24" name="Freeform 1458"/>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56 w 208"/>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8"/>
                <a:gd name="T187" fmla="*/ 0 h 255"/>
                <a:gd name="T188" fmla="*/ 208 w 208"/>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lnTo>
                    <a:pt x="56"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25" name="Freeform 1459"/>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8"/>
                <a:gd name="T184" fmla="*/ 0 h 255"/>
                <a:gd name="T185" fmla="*/ 208 w 208"/>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26" name="Freeform 1460"/>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40 w 280"/>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0"/>
                <a:gd name="T118" fmla="*/ 0 h 360"/>
                <a:gd name="T119" fmla="*/ 280 w 280"/>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lnTo>
                    <a:pt x="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27" name="Freeform 1461"/>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80"/>
                <a:gd name="T115" fmla="*/ 0 h 360"/>
                <a:gd name="T116" fmla="*/ 280 w 280"/>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28" name="Freeform 1462"/>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40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lnTo>
                    <a:pt x="40"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29" name="Freeform 1463"/>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30" name="Freeform 1464"/>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208 w 208"/>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8"/>
                <a:gd name="T139" fmla="*/ 0 h 457"/>
                <a:gd name="T140" fmla="*/ 208 w 208"/>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lnTo>
                    <a:pt x="208"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31" name="Freeform 1465"/>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8"/>
                <a:gd name="T136" fmla="*/ 0 h 457"/>
                <a:gd name="T137" fmla="*/ 208 w 208"/>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32" name="Freeform 1466"/>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232 w 232"/>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325"/>
                <a:gd name="T188" fmla="*/ 232 w 232"/>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lnTo>
                    <a:pt x="232"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33" name="Freeform 1467"/>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325"/>
                <a:gd name="T185" fmla="*/ 232 w 232"/>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4499" name="Group 1468"/>
          <p:cNvGrpSpPr>
            <a:grpSpLocks/>
          </p:cNvGrpSpPr>
          <p:nvPr/>
        </p:nvGrpSpPr>
        <p:grpSpPr bwMode="auto">
          <a:xfrm>
            <a:off x="1123950" y="1981200"/>
            <a:ext cx="685800" cy="2819400"/>
            <a:chOff x="4224" y="528"/>
            <a:chExt cx="912" cy="3168"/>
          </a:xfrm>
        </p:grpSpPr>
        <p:sp>
          <p:nvSpPr>
            <p:cNvPr id="104697" name="Freeform 1469"/>
            <p:cNvSpPr>
              <a:spLocks/>
            </p:cNvSpPr>
            <p:nvPr/>
          </p:nvSpPr>
          <p:spPr bwMode="auto">
            <a:xfrm>
              <a:off x="4224" y="1776"/>
              <a:ext cx="912" cy="144"/>
            </a:xfrm>
            <a:custGeom>
              <a:avLst/>
              <a:gdLst>
                <a:gd name="T0" fmla="*/ 912 w 912"/>
                <a:gd name="T1" fmla="*/ 144 h 144"/>
                <a:gd name="T2" fmla="*/ 0 w 912"/>
                <a:gd name="T3" fmla="*/ 144 h 144"/>
                <a:gd name="T4" fmla="*/ 48 w 912"/>
                <a:gd name="T5" fmla="*/ 0 h 144"/>
                <a:gd name="T6" fmla="*/ 864 w 912"/>
                <a:gd name="T7" fmla="*/ 0 h 144"/>
                <a:gd name="T8" fmla="*/ 912 w 912"/>
                <a:gd name="T9" fmla="*/ 144 h 144"/>
                <a:gd name="T10" fmla="*/ 0 60000 65536"/>
                <a:gd name="T11" fmla="*/ 0 60000 65536"/>
                <a:gd name="T12" fmla="*/ 0 60000 65536"/>
                <a:gd name="T13" fmla="*/ 0 60000 65536"/>
                <a:gd name="T14" fmla="*/ 0 60000 65536"/>
                <a:gd name="T15" fmla="*/ 0 w 912"/>
                <a:gd name="T16" fmla="*/ 0 h 144"/>
                <a:gd name="T17" fmla="*/ 912 w 912"/>
                <a:gd name="T18" fmla="*/ 144 h 144"/>
              </a:gdLst>
              <a:ahLst/>
              <a:cxnLst>
                <a:cxn ang="T10">
                  <a:pos x="T0" y="T1"/>
                </a:cxn>
                <a:cxn ang="T11">
                  <a:pos x="T2" y="T3"/>
                </a:cxn>
                <a:cxn ang="T12">
                  <a:pos x="T4" y="T5"/>
                </a:cxn>
                <a:cxn ang="T13">
                  <a:pos x="T6" y="T7"/>
                </a:cxn>
                <a:cxn ang="T14">
                  <a:pos x="T8" y="T9"/>
                </a:cxn>
              </a:cxnLst>
              <a:rect l="T15" t="T16" r="T17" b="T18"/>
              <a:pathLst>
                <a:path w="912" h="144">
                  <a:moveTo>
                    <a:pt x="912" y="144"/>
                  </a:moveTo>
                  <a:lnTo>
                    <a:pt x="0" y="144"/>
                  </a:lnTo>
                  <a:lnTo>
                    <a:pt x="48" y="0"/>
                  </a:lnTo>
                  <a:lnTo>
                    <a:pt x="864" y="0"/>
                  </a:lnTo>
                  <a:lnTo>
                    <a:pt x="912" y="144"/>
                  </a:lnTo>
                  <a:close/>
                </a:path>
              </a:pathLst>
            </a:custGeom>
            <a:solidFill>
              <a:srgbClr val="292929"/>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98" name="Freeform 1470"/>
            <p:cNvSpPr>
              <a:spLocks/>
            </p:cNvSpPr>
            <p:nvPr/>
          </p:nvSpPr>
          <p:spPr bwMode="auto">
            <a:xfrm rot="10800000">
              <a:off x="4224" y="1920"/>
              <a:ext cx="912" cy="144"/>
            </a:xfrm>
            <a:custGeom>
              <a:avLst/>
              <a:gdLst>
                <a:gd name="T0" fmla="*/ 912 w 912"/>
                <a:gd name="T1" fmla="*/ 144 h 144"/>
                <a:gd name="T2" fmla="*/ 0 w 912"/>
                <a:gd name="T3" fmla="*/ 144 h 144"/>
                <a:gd name="T4" fmla="*/ 48 w 912"/>
                <a:gd name="T5" fmla="*/ 0 h 144"/>
                <a:gd name="T6" fmla="*/ 864 w 912"/>
                <a:gd name="T7" fmla="*/ 0 h 144"/>
                <a:gd name="T8" fmla="*/ 912 w 912"/>
                <a:gd name="T9" fmla="*/ 144 h 144"/>
                <a:gd name="T10" fmla="*/ 0 60000 65536"/>
                <a:gd name="T11" fmla="*/ 0 60000 65536"/>
                <a:gd name="T12" fmla="*/ 0 60000 65536"/>
                <a:gd name="T13" fmla="*/ 0 60000 65536"/>
                <a:gd name="T14" fmla="*/ 0 60000 65536"/>
                <a:gd name="T15" fmla="*/ 0 w 912"/>
                <a:gd name="T16" fmla="*/ 0 h 144"/>
                <a:gd name="T17" fmla="*/ 912 w 912"/>
                <a:gd name="T18" fmla="*/ 144 h 144"/>
              </a:gdLst>
              <a:ahLst/>
              <a:cxnLst>
                <a:cxn ang="T10">
                  <a:pos x="T0" y="T1"/>
                </a:cxn>
                <a:cxn ang="T11">
                  <a:pos x="T2" y="T3"/>
                </a:cxn>
                <a:cxn ang="T12">
                  <a:pos x="T4" y="T5"/>
                </a:cxn>
                <a:cxn ang="T13">
                  <a:pos x="T6" y="T7"/>
                </a:cxn>
                <a:cxn ang="T14">
                  <a:pos x="T8" y="T9"/>
                </a:cxn>
              </a:cxnLst>
              <a:rect l="T15" t="T16" r="T17" b="T18"/>
              <a:pathLst>
                <a:path w="912" h="144">
                  <a:moveTo>
                    <a:pt x="912" y="144"/>
                  </a:moveTo>
                  <a:lnTo>
                    <a:pt x="0" y="144"/>
                  </a:lnTo>
                  <a:lnTo>
                    <a:pt x="48" y="0"/>
                  </a:lnTo>
                  <a:lnTo>
                    <a:pt x="864" y="0"/>
                  </a:lnTo>
                  <a:lnTo>
                    <a:pt x="912" y="144"/>
                  </a:lnTo>
                  <a:close/>
                </a:path>
              </a:pathLst>
            </a:custGeom>
            <a:solidFill>
              <a:srgbClr val="292929"/>
            </a:solidFill>
            <a:ln w="12700" cmpd="sng">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nvGrpSpPr>
            <p:cNvPr id="104699" name="Group 1471"/>
            <p:cNvGrpSpPr>
              <a:grpSpLocks/>
            </p:cNvGrpSpPr>
            <p:nvPr/>
          </p:nvGrpSpPr>
          <p:grpSpPr bwMode="auto">
            <a:xfrm>
              <a:off x="4272" y="1968"/>
              <a:ext cx="816" cy="96"/>
              <a:chOff x="2592" y="2208"/>
              <a:chExt cx="816" cy="144"/>
            </a:xfrm>
          </p:grpSpPr>
          <p:sp>
            <p:nvSpPr>
              <p:cNvPr id="104713" name="Rectangle 1472"/>
              <p:cNvSpPr>
                <a:spLocks noChangeArrowheads="1"/>
              </p:cNvSpPr>
              <p:nvPr/>
            </p:nvSpPr>
            <p:spPr bwMode="auto">
              <a:xfrm>
                <a:off x="2592"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14" name="Rectangle 1473"/>
              <p:cNvSpPr>
                <a:spLocks noChangeArrowheads="1"/>
              </p:cNvSpPr>
              <p:nvPr/>
            </p:nvSpPr>
            <p:spPr bwMode="auto">
              <a:xfrm>
                <a:off x="2688"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15" name="Rectangle 1474"/>
              <p:cNvSpPr>
                <a:spLocks noChangeArrowheads="1"/>
              </p:cNvSpPr>
              <p:nvPr/>
            </p:nvSpPr>
            <p:spPr bwMode="auto">
              <a:xfrm>
                <a:off x="2784"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16" name="Rectangle 1475"/>
              <p:cNvSpPr>
                <a:spLocks noChangeArrowheads="1"/>
              </p:cNvSpPr>
              <p:nvPr/>
            </p:nvSpPr>
            <p:spPr bwMode="auto">
              <a:xfrm>
                <a:off x="2880"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17" name="Rectangle 1476"/>
              <p:cNvSpPr>
                <a:spLocks noChangeArrowheads="1"/>
              </p:cNvSpPr>
              <p:nvPr/>
            </p:nvSpPr>
            <p:spPr bwMode="auto">
              <a:xfrm>
                <a:off x="2976"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18" name="Rectangle 1477"/>
              <p:cNvSpPr>
                <a:spLocks noChangeArrowheads="1"/>
              </p:cNvSpPr>
              <p:nvPr/>
            </p:nvSpPr>
            <p:spPr bwMode="auto">
              <a:xfrm>
                <a:off x="3072"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19" name="Rectangle 1478"/>
              <p:cNvSpPr>
                <a:spLocks noChangeArrowheads="1"/>
              </p:cNvSpPr>
              <p:nvPr/>
            </p:nvSpPr>
            <p:spPr bwMode="auto">
              <a:xfrm>
                <a:off x="3168"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20" name="Rectangle 1479"/>
              <p:cNvSpPr>
                <a:spLocks noChangeArrowheads="1"/>
              </p:cNvSpPr>
              <p:nvPr/>
            </p:nvSpPr>
            <p:spPr bwMode="auto">
              <a:xfrm>
                <a:off x="3264"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21" name="Rectangle 1480"/>
              <p:cNvSpPr>
                <a:spLocks noChangeArrowheads="1"/>
              </p:cNvSpPr>
              <p:nvPr/>
            </p:nvSpPr>
            <p:spPr bwMode="auto">
              <a:xfrm>
                <a:off x="3360"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4700" name="Group 1481"/>
            <p:cNvGrpSpPr>
              <a:grpSpLocks/>
            </p:cNvGrpSpPr>
            <p:nvPr/>
          </p:nvGrpSpPr>
          <p:grpSpPr bwMode="auto">
            <a:xfrm>
              <a:off x="4272" y="1776"/>
              <a:ext cx="816" cy="96"/>
              <a:chOff x="2592" y="2208"/>
              <a:chExt cx="816" cy="144"/>
            </a:xfrm>
          </p:grpSpPr>
          <p:sp>
            <p:nvSpPr>
              <p:cNvPr id="104704" name="Rectangle 1482"/>
              <p:cNvSpPr>
                <a:spLocks noChangeArrowheads="1"/>
              </p:cNvSpPr>
              <p:nvPr/>
            </p:nvSpPr>
            <p:spPr bwMode="auto">
              <a:xfrm>
                <a:off x="2592"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05" name="Rectangle 1483"/>
              <p:cNvSpPr>
                <a:spLocks noChangeArrowheads="1"/>
              </p:cNvSpPr>
              <p:nvPr/>
            </p:nvSpPr>
            <p:spPr bwMode="auto">
              <a:xfrm>
                <a:off x="2688"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06" name="Rectangle 1484"/>
              <p:cNvSpPr>
                <a:spLocks noChangeArrowheads="1"/>
              </p:cNvSpPr>
              <p:nvPr/>
            </p:nvSpPr>
            <p:spPr bwMode="auto">
              <a:xfrm>
                <a:off x="2784"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07" name="Rectangle 1485"/>
              <p:cNvSpPr>
                <a:spLocks noChangeArrowheads="1"/>
              </p:cNvSpPr>
              <p:nvPr/>
            </p:nvSpPr>
            <p:spPr bwMode="auto">
              <a:xfrm>
                <a:off x="2880"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08" name="Rectangle 1486"/>
              <p:cNvSpPr>
                <a:spLocks noChangeArrowheads="1"/>
              </p:cNvSpPr>
              <p:nvPr/>
            </p:nvSpPr>
            <p:spPr bwMode="auto">
              <a:xfrm>
                <a:off x="2976"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09" name="Rectangle 1487"/>
              <p:cNvSpPr>
                <a:spLocks noChangeArrowheads="1"/>
              </p:cNvSpPr>
              <p:nvPr/>
            </p:nvSpPr>
            <p:spPr bwMode="auto">
              <a:xfrm>
                <a:off x="3072"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10" name="Rectangle 1488"/>
              <p:cNvSpPr>
                <a:spLocks noChangeArrowheads="1"/>
              </p:cNvSpPr>
              <p:nvPr/>
            </p:nvSpPr>
            <p:spPr bwMode="auto">
              <a:xfrm>
                <a:off x="3168"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11" name="Rectangle 1489"/>
              <p:cNvSpPr>
                <a:spLocks noChangeArrowheads="1"/>
              </p:cNvSpPr>
              <p:nvPr/>
            </p:nvSpPr>
            <p:spPr bwMode="auto">
              <a:xfrm>
                <a:off x="3264"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12" name="Rectangle 1490"/>
              <p:cNvSpPr>
                <a:spLocks noChangeArrowheads="1"/>
              </p:cNvSpPr>
              <p:nvPr/>
            </p:nvSpPr>
            <p:spPr bwMode="auto">
              <a:xfrm>
                <a:off x="3360"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sp>
          <p:nvSpPr>
            <p:cNvPr id="104701" name="Rectangle 1491"/>
            <p:cNvSpPr>
              <a:spLocks noChangeArrowheads="1"/>
            </p:cNvSpPr>
            <p:nvPr/>
          </p:nvSpPr>
          <p:spPr bwMode="auto">
            <a:xfrm>
              <a:off x="4512" y="576"/>
              <a:ext cx="336" cy="1200"/>
            </a:xfrm>
            <a:prstGeom prst="rect">
              <a:avLst/>
            </a:prstGeom>
            <a:solidFill>
              <a:srgbClr val="292929"/>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02" name="Rectangle 1492"/>
            <p:cNvSpPr>
              <a:spLocks noChangeArrowheads="1"/>
            </p:cNvSpPr>
            <p:nvPr/>
          </p:nvSpPr>
          <p:spPr bwMode="auto">
            <a:xfrm>
              <a:off x="4368" y="2064"/>
              <a:ext cx="624" cy="1632"/>
            </a:xfrm>
            <a:prstGeom prst="rect">
              <a:avLst/>
            </a:prstGeom>
            <a:solidFill>
              <a:srgbClr val="292929"/>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703" name="Freeform 1493"/>
            <p:cNvSpPr>
              <a:spLocks/>
            </p:cNvSpPr>
            <p:nvPr/>
          </p:nvSpPr>
          <p:spPr bwMode="auto">
            <a:xfrm>
              <a:off x="4464" y="528"/>
              <a:ext cx="432" cy="48"/>
            </a:xfrm>
            <a:custGeom>
              <a:avLst/>
              <a:gdLst>
                <a:gd name="T0" fmla="*/ 384 w 432"/>
                <a:gd name="T1" fmla="*/ 48 h 48"/>
                <a:gd name="T2" fmla="*/ 48 w 432"/>
                <a:gd name="T3" fmla="*/ 48 h 48"/>
                <a:gd name="T4" fmla="*/ 0 w 432"/>
                <a:gd name="T5" fmla="*/ 0 h 48"/>
                <a:gd name="T6" fmla="*/ 432 w 432"/>
                <a:gd name="T7" fmla="*/ 0 h 48"/>
                <a:gd name="T8" fmla="*/ 384 w 432"/>
                <a:gd name="T9" fmla="*/ 48 h 48"/>
                <a:gd name="T10" fmla="*/ 0 60000 65536"/>
                <a:gd name="T11" fmla="*/ 0 60000 65536"/>
                <a:gd name="T12" fmla="*/ 0 60000 65536"/>
                <a:gd name="T13" fmla="*/ 0 60000 65536"/>
                <a:gd name="T14" fmla="*/ 0 60000 65536"/>
                <a:gd name="T15" fmla="*/ 0 w 432"/>
                <a:gd name="T16" fmla="*/ 0 h 48"/>
                <a:gd name="T17" fmla="*/ 432 w 432"/>
                <a:gd name="T18" fmla="*/ 48 h 48"/>
              </a:gdLst>
              <a:ahLst/>
              <a:cxnLst>
                <a:cxn ang="T10">
                  <a:pos x="T0" y="T1"/>
                </a:cxn>
                <a:cxn ang="T11">
                  <a:pos x="T2" y="T3"/>
                </a:cxn>
                <a:cxn ang="T12">
                  <a:pos x="T4" y="T5"/>
                </a:cxn>
                <a:cxn ang="T13">
                  <a:pos x="T6" y="T7"/>
                </a:cxn>
                <a:cxn ang="T14">
                  <a:pos x="T8" y="T9"/>
                </a:cxn>
              </a:cxnLst>
              <a:rect l="T15" t="T16" r="T17" b="T18"/>
              <a:pathLst>
                <a:path w="432" h="48">
                  <a:moveTo>
                    <a:pt x="384" y="48"/>
                  </a:moveTo>
                  <a:lnTo>
                    <a:pt x="48" y="48"/>
                  </a:lnTo>
                  <a:lnTo>
                    <a:pt x="0" y="0"/>
                  </a:lnTo>
                  <a:lnTo>
                    <a:pt x="432" y="0"/>
                  </a:lnTo>
                  <a:lnTo>
                    <a:pt x="384" y="48"/>
                  </a:lnTo>
                  <a:close/>
                </a:path>
              </a:pathLst>
            </a:custGeom>
            <a:solidFill>
              <a:srgbClr val="000000"/>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4500" name="Group 1494"/>
          <p:cNvGrpSpPr>
            <a:grpSpLocks/>
          </p:cNvGrpSpPr>
          <p:nvPr/>
        </p:nvGrpSpPr>
        <p:grpSpPr bwMode="auto">
          <a:xfrm>
            <a:off x="7010400" y="3119438"/>
            <a:ext cx="774700" cy="614362"/>
            <a:chOff x="2659" y="3226"/>
            <a:chExt cx="488" cy="387"/>
          </a:xfrm>
        </p:grpSpPr>
        <p:sp>
          <p:nvSpPr>
            <p:cNvPr id="104650" name="Freeform 1495"/>
            <p:cNvSpPr>
              <a:spLocks/>
            </p:cNvSpPr>
            <p:nvPr/>
          </p:nvSpPr>
          <p:spPr bwMode="auto">
            <a:xfrm>
              <a:off x="2795" y="3226"/>
              <a:ext cx="40" cy="53"/>
            </a:xfrm>
            <a:custGeom>
              <a:avLst/>
              <a:gdLst>
                <a:gd name="T0" fmla="*/ 40 w 40"/>
                <a:gd name="T1" fmla="*/ 0 h 53"/>
                <a:gd name="T2" fmla="*/ 40 w 40"/>
                <a:gd name="T3" fmla="*/ 9 h 53"/>
                <a:gd name="T4" fmla="*/ 40 w 40"/>
                <a:gd name="T5" fmla="*/ 18 h 53"/>
                <a:gd name="T6" fmla="*/ 32 w 40"/>
                <a:gd name="T7" fmla="*/ 18 h 53"/>
                <a:gd name="T8" fmla="*/ 24 w 40"/>
                <a:gd name="T9" fmla="*/ 18 h 53"/>
                <a:gd name="T10" fmla="*/ 24 w 40"/>
                <a:gd name="T11" fmla="*/ 35 h 53"/>
                <a:gd name="T12" fmla="*/ 8 w 40"/>
                <a:gd name="T13" fmla="*/ 35 h 53"/>
                <a:gd name="T14" fmla="*/ 8 w 40"/>
                <a:gd name="T15" fmla="*/ 44 h 53"/>
                <a:gd name="T16" fmla="*/ 0 w 40"/>
                <a:gd name="T17" fmla="*/ 44 h 53"/>
                <a:gd name="T18" fmla="*/ 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40" y="0"/>
                  </a:moveTo>
                  <a:lnTo>
                    <a:pt x="40" y="9"/>
                  </a:lnTo>
                  <a:lnTo>
                    <a:pt x="40" y="18"/>
                  </a:lnTo>
                  <a:lnTo>
                    <a:pt x="32" y="18"/>
                  </a:lnTo>
                  <a:lnTo>
                    <a:pt x="24" y="18"/>
                  </a:lnTo>
                  <a:lnTo>
                    <a:pt x="24" y="35"/>
                  </a:lnTo>
                  <a:lnTo>
                    <a:pt x="8" y="35"/>
                  </a:lnTo>
                  <a:lnTo>
                    <a:pt x="8" y="44"/>
                  </a:lnTo>
                  <a:lnTo>
                    <a:pt x="0" y="44"/>
                  </a:lnTo>
                  <a:lnTo>
                    <a:pt x="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51" name="Freeform 1496"/>
            <p:cNvSpPr>
              <a:spLocks/>
            </p:cNvSpPr>
            <p:nvPr/>
          </p:nvSpPr>
          <p:spPr bwMode="auto">
            <a:xfrm>
              <a:off x="2835" y="3226"/>
              <a:ext cx="56" cy="97"/>
            </a:xfrm>
            <a:custGeom>
              <a:avLst/>
              <a:gdLst>
                <a:gd name="T0" fmla="*/ 0 w 56"/>
                <a:gd name="T1" fmla="*/ 0 h 97"/>
                <a:gd name="T2" fmla="*/ 0 w 56"/>
                <a:gd name="T3" fmla="*/ 9 h 97"/>
                <a:gd name="T4" fmla="*/ 0 w 56"/>
                <a:gd name="T5" fmla="*/ 18 h 97"/>
                <a:gd name="T6" fmla="*/ 16 w 56"/>
                <a:gd name="T7" fmla="*/ 35 h 97"/>
                <a:gd name="T8" fmla="*/ 24 w 56"/>
                <a:gd name="T9" fmla="*/ 44 h 97"/>
                <a:gd name="T10" fmla="*/ 32 w 56"/>
                <a:gd name="T11" fmla="*/ 53 h 97"/>
                <a:gd name="T12" fmla="*/ 48 w 56"/>
                <a:gd name="T13" fmla="*/ 62 h 97"/>
                <a:gd name="T14" fmla="*/ 56 w 56"/>
                <a:gd name="T15" fmla="*/ 79 h 97"/>
                <a:gd name="T16" fmla="*/ 56 w 56"/>
                <a:gd name="T17" fmla="*/ 88 h 97"/>
                <a:gd name="T18" fmla="*/ 56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0" y="0"/>
                  </a:moveTo>
                  <a:lnTo>
                    <a:pt x="0" y="9"/>
                  </a:lnTo>
                  <a:lnTo>
                    <a:pt x="0" y="18"/>
                  </a:lnTo>
                  <a:lnTo>
                    <a:pt x="16" y="35"/>
                  </a:lnTo>
                  <a:lnTo>
                    <a:pt x="24" y="44"/>
                  </a:lnTo>
                  <a:lnTo>
                    <a:pt x="32" y="53"/>
                  </a:lnTo>
                  <a:lnTo>
                    <a:pt x="48" y="62"/>
                  </a:lnTo>
                  <a:lnTo>
                    <a:pt x="56" y="79"/>
                  </a:lnTo>
                  <a:lnTo>
                    <a:pt x="56" y="88"/>
                  </a:lnTo>
                  <a:lnTo>
                    <a:pt x="56"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52" name="Freeform 1497"/>
            <p:cNvSpPr>
              <a:spLocks/>
            </p:cNvSpPr>
            <p:nvPr/>
          </p:nvSpPr>
          <p:spPr bwMode="auto">
            <a:xfrm>
              <a:off x="2867" y="3226"/>
              <a:ext cx="88" cy="97"/>
            </a:xfrm>
            <a:custGeom>
              <a:avLst/>
              <a:gdLst>
                <a:gd name="T0" fmla="*/ 0 w 88"/>
                <a:gd name="T1" fmla="*/ 0 h 97"/>
                <a:gd name="T2" fmla="*/ 16 w 88"/>
                <a:gd name="T3" fmla="*/ 35 h 97"/>
                <a:gd name="T4" fmla="*/ 24 w 88"/>
                <a:gd name="T5" fmla="*/ 35 h 97"/>
                <a:gd name="T6" fmla="*/ 24 w 88"/>
                <a:gd name="T7" fmla="*/ 44 h 97"/>
                <a:gd name="T8" fmla="*/ 32 w 88"/>
                <a:gd name="T9" fmla="*/ 44 h 97"/>
                <a:gd name="T10" fmla="*/ 48 w 88"/>
                <a:gd name="T11" fmla="*/ 44 h 97"/>
                <a:gd name="T12" fmla="*/ 56 w 88"/>
                <a:gd name="T13" fmla="*/ 53 h 97"/>
                <a:gd name="T14" fmla="*/ 64 w 88"/>
                <a:gd name="T15" fmla="*/ 53 h 97"/>
                <a:gd name="T16" fmla="*/ 64 w 88"/>
                <a:gd name="T17" fmla="*/ 62 h 97"/>
                <a:gd name="T18" fmla="*/ 72 w 88"/>
                <a:gd name="T19" fmla="*/ 62 h 97"/>
                <a:gd name="T20" fmla="*/ 72 w 88"/>
                <a:gd name="T21" fmla="*/ 79 h 97"/>
                <a:gd name="T22" fmla="*/ 88 w 88"/>
                <a:gd name="T23" fmla="*/ 79 h 97"/>
                <a:gd name="T24" fmla="*/ 88 w 88"/>
                <a:gd name="T25" fmla="*/ 88 h 97"/>
                <a:gd name="T26" fmla="*/ 88 w 88"/>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8"/>
                <a:gd name="T43" fmla="*/ 0 h 97"/>
                <a:gd name="T44" fmla="*/ 88 w 88"/>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8" h="97">
                  <a:moveTo>
                    <a:pt x="0" y="0"/>
                  </a:moveTo>
                  <a:lnTo>
                    <a:pt x="16" y="35"/>
                  </a:lnTo>
                  <a:lnTo>
                    <a:pt x="24" y="35"/>
                  </a:lnTo>
                  <a:lnTo>
                    <a:pt x="24" y="44"/>
                  </a:lnTo>
                  <a:lnTo>
                    <a:pt x="32" y="44"/>
                  </a:lnTo>
                  <a:lnTo>
                    <a:pt x="48" y="44"/>
                  </a:lnTo>
                  <a:lnTo>
                    <a:pt x="56" y="53"/>
                  </a:lnTo>
                  <a:lnTo>
                    <a:pt x="64" y="53"/>
                  </a:lnTo>
                  <a:lnTo>
                    <a:pt x="64" y="62"/>
                  </a:lnTo>
                  <a:lnTo>
                    <a:pt x="72" y="62"/>
                  </a:lnTo>
                  <a:lnTo>
                    <a:pt x="72" y="79"/>
                  </a:lnTo>
                  <a:lnTo>
                    <a:pt x="88" y="79"/>
                  </a:lnTo>
                  <a:lnTo>
                    <a:pt x="88" y="88"/>
                  </a:lnTo>
                  <a:lnTo>
                    <a:pt x="88"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53" name="Freeform 1498"/>
            <p:cNvSpPr>
              <a:spLocks/>
            </p:cNvSpPr>
            <p:nvPr/>
          </p:nvSpPr>
          <p:spPr bwMode="auto">
            <a:xfrm>
              <a:off x="2803" y="3270"/>
              <a:ext cx="56" cy="114"/>
            </a:xfrm>
            <a:custGeom>
              <a:avLst/>
              <a:gdLst>
                <a:gd name="T0" fmla="*/ 56 w 56"/>
                <a:gd name="T1" fmla="*/ 0 h 114"/>
                <a:gd name="T2" fmla="*/ 56 w 56"/>
                <a:gd name="T3" fmla="*/ 9 h 114"/>
                <a:gd name="T4" fmla="*/ 56 w 56"/>
                <a:gd name="T5" fmla="*/ 18 h 114"/>
                <a:gd name="T6" fmla="*/ 56 w 56"/>
                <a:gd name="T7" fmla="*/ 35 h 114"/>
                <a:gd name="T8" fmla="*/ 48 w 56"/>
                <a:gd name="T9" fmla="*/ 44 h 114"/>
                <a:gd name="T10" fmla="*/ 32 w 56"/>
                <a:gd name="T11" fmla="*/ 53 h 114"/>
                <a:gd name="T12" fmla="*/ 16 w 56"/>
                <a:gd name="T13" fmla="*/ 70 h 114"/>
                <a:gd name="T14" fmla="*/ 16 w 56"/>
                <a:gd name="T15" fmla="*/ 79 h 114"/>
                <a:gd name="T16" fmla="*/ 16 w 56"/>
                <a:gd name="T17" fmla="*/ 88 h 114"/>
                <a:gd name="T18" fmla="*/ 0 w 56"/>
                <a:gd name="T19" fmla="*/ 88 h 114"/>
                <a:gd name="T20" fmla="*/ 0 w 56"/>
                <a:gd name="T21" fmla="*/ 105 h 114"/>
                <a:gd name="T22" fmla="*/ 0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56" y="0"/>
                  </a:moveTo>
                  <a:lnTo>
                    <a:pt x="56" y="9"/>
                  </a:lnTo>
                  <a:lnTo>
                    <a:pt x="56" y="18"/>
                  </a:lnTo>
                  <a:lnTo>
                    <a:pt x="56" y="35"/>
                  </a:lnTo>
                  <a:lnTo>
                    <a:pt x="48" y="44"/>
                  </a:lnTo>
                  <a:lnTo>
                    <a:pt x="32" y="53"/>
                  </a:lnTo>
                  <a:lnTo>
                    <a:pt x="16" y="70"/>
                  </a:lnTo>
                  <a:lnTo>
                    <a:pt x="16" y="79"/>
                  </a:lnTo>
                  <a:lnTo>
                    <a:pt x="16" y="88"/>
                  </a:lnTo>
                  <a:lnTo>
                    <a:pt x="0" y="88"/>
                  </a:lnTo>
                  <a:lnTo>
                    <a:pt x="0" y="105"/>
                  </a:lnTo>
                  <a:lnTo>
                    <a:pt x="0"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54" name="Freeform 1499"/>
            <p:cNvSpPr>
              <a:spLocks/>
            </p:cNvSpPr>
            <p:nvPr/>
          </p:nvSpPr>
          <p:spPr bwMode="auto">
            <a:xfrm>
              <a:off x="2859" y="3226"/>
              <a:ext cx="72" cy="158"/>
            </a:xfrm>
            <a:custGeom>
              <a:avLst/>
              <a:gdLst>
                <a:gd name="T0" fmla="*/ 0 w 72"/>
                <a:gd name="T1" fmla="*/ 0 h 158"/>
                <a:gd name="T2" fmla="*/ 8 w 72"/>
                <a:gd name="T3" fmla="*/ 44 h 158"/>
                <a:gd name="T4" fmla="*/ 8 w 72"/>
                <a:gd name="T5" fmla="*/ 53 h 158"/>
                <a:gd name="T6" fmla="*/ 24 w 72"/>
                <a:gd name="T7" fmla="*/ 53 h 158"/>
                <a:gd name="T8" fmla="*/ 24 w 72"/>
                <a:gd name="T9" fmla="*/ 62 h 158"/>
                <a:gd name="T10" fmla="*/ 32 w 72"/>
                <a:gd name="T11" fmla="*/ 79 h 158"/>
                <a:gd name="T12" fmla="*/ 40 w 72"/>
                <a:gd name="T13" fmla="*/ 79 h 158"/>
                <a:gd name="T14" fmla="*/ 40 w 72"/>
                <a:gd name="T15" fmla="*/ 88 h 158"/>
                <a:gd name="T16" fmla="*/ 56 w 72"/>
                <a:gd name="T17" fmla="*/ 88 h 158"/>
                <a:gd name="T18" fmla="*/ 56 w 72"/>
                <a:gd name="T19" fmla="*/ 97 h 158"/>
                <a:gd name="T20" fmla="*/ 56 w 72"/>
                <a:gd name="T21" fmla="*/ 114 h 158"/>
                <a:gd name="T22" fmla="*/ 64 w 72"/>
                <a:gd name="T23" fmla="*/ 114 h 158"/>
                <a:gd name="T24" fmla="*/ 64 w 72"/>
                <a:gd name="T25" fmla="*/ 123 h 158"/>
                <a:gd name="T26" fmla="*/ 72 w 72"/>
                <a:gd name="T27" fmla="*/ 132 h 158"/>
                <a:gd name="T28" fmla="*/ 72 w 72"/>
                <a:gd name="T29" fmla="*/ 149 h 158"/>
                <a:gd name="T30" fmla="*/ 64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0" y="0"/>
                  </a:moveTo>
                  <a:lnTo>
                    <a:pt x="8" y="44"/>
                  </a:lnTo>
                  <a:lnTo>
                    <a:pt x="8" y="53"/>
                  </a:lnTo>
                  <a:lnTo>
                    <a:pt x="24" y="53"/>
                  </a:lnTo>
                  <a:lnTo>
                    <a:pt x="24" y="62"/>
                  </a:lnTo>
                  <a:lnTo>
                    <a:pt x="32" y="79"/>
                  </a:lnTo>
                  <a:lnTo>
                    <a:pt x="40" y="79"/>
                  </a:lnTo>
                  <a:lnTo>
                    <a:pt x="40" y="88"/>
                  </a:lnTo>
                  <a:lnTo>
                    <a:pt x="56" y="88"/>
                  </a:lnTo>
                  <a:lnTo>
                    <a:pt x="56" y="97"/>
                  </a:lnTo>
                  <a:lnTo>
                    <a:pt x="56" y="114"/>
                  </a:lnTo>
                  <a:lnTo>
                    <a:pt x="64" y="114"/>
                  </a:lnTo>
                  <a:lnTo>
                    <a:pt x="64" y="123"/>
                  </a:lnTo>
                  <a:lnTo>
                    <a:pt x="72" y="132"/>
                  </a:lnTo>
                  <a:lnTo>
                    <a:pt x="72" y="149"/>
                  </a:lnTo>
                  <a:lnTo>
                    <a:pt x="64"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55" name="Freeform 1500"/>
            <p:cNvSpPr>
              <a:spLocks/>
            </p:cNvSpPr>
            <p:nvPr/>
          </p:nvSpPr>
          <p:spPr bwMode="auto">
            <a:xfrm>
              <a:off x="2763" y="3226"/>
              <a:ext cx="96" cy="114"/>
            </a:xfrm>
            <a:custGeom>
              <a:avLst/>
              <a:gdLst>
                <a:gd name="T0" fmla="*/ 96 w 96"/>
                <a:gd name="T1" fmla="*/ 0 h 114"/>
                <a:gd name="T2" fmla="*/ 72 w 96"/>
                <a:gd name="T3" fmla="*/ 35 h 114"/>
                <a:gd name="T4" fmla="*/ 64 w 96"/>
                <a:gd name="T5" fmla="*/ 44 h 114"/>
                <a:gd name="T6" fmla="*/ 56 w 96"/>
                <a:gd name="T7" fmla="*/ 44 h 114"/>
                <a:gd name="T8" fmla="*/ 40 w 96"/>
                <a:gd name="T9" fmla="*/ 44 h 114"/>
                <a:gd name="T10" fmla="*/ 32 w 96"/>
                <a:gd name="T11" fmla="*/ 44 h 114"/>
                <a:gd name="T12" fmla="*/ 32 w 96"/>
                <a:gd name="T13" fmla="*/ 53 h 114"/>
                <a:gd name="T14" fmla="*/ 24 w 96"/>
                <a:gd name="T15" fmla="*/ 53 h 114"/>
                <a:gd name="T16" fmla="*/ 8 w 96"/>
                <a:gd name="T17" fmla="*/ 62 h 114"/>
                <a:gd name="T18" fmla="*/ 0 w 96"/>
                <a:gd name="T19" fmla="*/ 79 h 114"/>
                <a:gd name="T20" fmla="*/ 0 w 96"/>
                <a:gd name="T21" fmla="*/ 88 h 114"/>
                <a:gd name="T22" fmla="*/ 0 w 96"/>
                <a:gd name="T23" fmla="*/ 97 h 114"/>
                <a:gd name="T24" fmla="*/ 0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96" y="0"/>
                  </a:moveTo>
                  <a:lnTo>
                    <a:pt x="72" y="35"/>
                  </a:lnTo>
                  <a:lnTo>
                    <a:pt x="64" y="44"/>
                  </a:lnTo>
                  <a:lnTo>
                    <a:pt x="56" y="44"/>
                  </a:lnTo>
                  <a:lnTo>
                    <a:pt x="40" y="44"/>
                  </a:lnTo>
                  <a:lnTo>
                    <a:pt x="32" y="44"/>
                  </a:lnTo>
                  <a:lnTo>
                    <a:pt x="32" y="53"/>
                  </a:lnTo>
                  <a:lnTo>
                    <a:pt x="24" y="53"/>
                  </a:lnTo>
                  <a:lnTo>
                    <a:pt x="8" y="62"/>
                  </a:lnTo>
                  <a:lnTo>
                    <a:pt x="0" y="79"/>
                  </a:lnTo>
                  <a:lnTo>
                    <a:pt x="0" y="88"/>
                  </a:lnTo>
                  <a:lnTo>
                    <a:pt x="0" y="97"/>
                  </a:lnTo>
                  <a:lnTo>
                    <a:pt x="0"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56" name="Freeform 1501"/>
            <p:cNvSpPr>
              <a:spLocks/>
            </p:cNvSpPr>
            <p:nvPr/>
          </p:nvSpPr>
          <p:spPr bwMode="auto">
            <a:xfrm>
              <a:off x="2803" y="3270"/>
              <a:ext cx="48" cy="132"/>
            </a:xfrm>
            <a:custGeom>
              <a:avLst/>
              <a:gdLst>
                <a:gd name="T0" fmla="*/ 0 w 48"/>
                <a:gd name="T1" fmla="*/ 0 h 132"/>
                <a:gd name="T2" fmla="*/ 0 w 48"/>
                <a:gd name="T3" fmla="*/ 9 h 132"/>
                <a:gd name="T4" fmla="*/ 0 w 48"/>
                <a:gd name="T5" fmla="*/ 18 h 132"/>
                <a:gd name="T6" fmla="*/ 0 w 48"/>
                <a:gd name="T7" fmla="*/ 35 h 132"/>
                <a:gd name="T8" fmla="*/ 0 w 48"/>
                <a:gd name="T9" fmla="*/ 44 h 132"/>
                <a:gd name="T10" fmla="*/ 16 w 48"/>
                <a:gd name="T11" fmla="*/ 53 h 132"/>
                <a:gd name="T12" fmla="*/ 24 w 48"/>
                <a:gd name="T13" fmla="*/ 70 h 132"/>
                <a:gd name="T14" fmla="*/ 24 w 48"/>
                <a:gd name="T15" fmla="*/ 79 h 132"/>
                <a:gd name="T16" fmla="*/ 32 w 48"/>
                <a:gd name="T17" fmla="*/ 88 h 132"/>
                <a:gd name="T18" fmla="*/ 32 w 48"/>
                <a:gd name="T19" fmla="*/ 105 h 132"/>
                <a:gd name="T20" fmla="*/ 48 w 48"/>
                <a:gd name="T21" fmla="*/ 105 h 132"/>
                <a:gd name="T22" fmla="*/ 48 w 48"/>
                <a:gd name="T23" fmla="*/ 114 h 132"/>
                <a:gd name="T24" fmla="*/ 48 w 48"/>
                <a:gd name="T25" fmla="*/ 123 h 132"/>
                <a:gd name="T26" fmla="*/ 48 w 48"/>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8"/>
                <a:gd name="T43" fmla="*/ 0 h 132"/>
                <a:gd name="T44" fmla="*/ 48 w 48"/>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8" h="132">
                  <a:moveTo>
                    <a:pt x="0" y="0"/>
                  </a:moveTo>
                  <a:lnTo>
                    <a:pt x="0" y="9"/>
                  </a:lnTo>
                  <a:lnTo>
                    <a:pt x="0" y="18"/>
                  </a:lnTo>
                  <a:lnTo>
                    <a:pt x="0" y="35"/>
                  </a:lnTo>
                  <a:lnTo>
                    <a:pt x="0" y="44"/>
                  </a:lnTo>
                  <a:lnTo>
                    <a:pt x="16" y="53"/>
                  </a:lnTo>
                  <a:lnTo>
                    <a:pt x="24" y="70"/>
                  </a:lnTo>
                  <a:lnTo>
                    <a:pt x="24" y="79"/>
                  </a:lnTo>
                  <a:lnTo>
                    <a:pt x="32" y="88"/>
                  </a:lnTo>
                  <a:lnTo>
                    <a:pt x="32" y="105"/>
                  </a:lnTo>
                  <a:lnTo>
                    <a:pt x="48" y="105"/>
                  </a:lnTo>
                  <a:lnTo>
                    <a:pt x="48" y="114"/>
                  </a:lnTo>
                  <a:lnTo>
                    <a:pt x="48" y="123"/>
                  </a:lnTo>
                  <a:lnTo>
                    <a:pt x="48"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57" name="Freeform 1502"/>
            <p:cNvSpPr>
              <a:spLocks/>
            </p:cNvSpPr>
            <p:nvPr/>
          </p:nvSpPr>
          <p:spPr bwMode="auto">
            <a:xfrm>
              <a:off x="2851" y="3305"/>
              <a:ext cx="40" cy="88"/>
            </a:xfrm>
            <a:custGeom>
              <a:avLst/>
              <a:gdLst>
                <a:gd name="T0" fmla="*/ 40 w 40"/>
                <a:gd name="T1" fmla="*/ 0 h 88"/>
                <a:gd name="T2" fmla="*/ 40 w 40"/>
                <a:gd name="T3" fmla="*/ 26 h 88"/>
                <a:gd name="T4" fmla="*/ 32 w 40"/>
                <a:gd name="T5" fmla="*/ 35 h 88"/>
                <a:gd name="T6" fmla="*/ 24 w 40"/>
                <a:gd name="T7" fmla="*/ 44 h 88"/>
                <a:gd name="T8" fmla="*/ 8 w 40"/>
                <a:gd name="T9" fmla="*/ 44 h 88"/>
                <a:gd name="T10" fmla="*/ 8 w 40"/>
                <a:gd name="T11" fmla="*/ 62 h 88"/>
                <a:gd name="T12" fmla="*/ 0 w 40"/>
                <a:gd name="T13" fmla="*/ 62 h 88"/>
                <a:gd name="T14" fmla="*/ 0 w 40"/>
                <a:gd name="T15" fmla="*/ 70 h 88"/>
                <a:gd name="T16" fmla="*/ 0 w 40"/>
                <a:gd name="T17" fmla="*/ 79 h 88"/>
                <a:gd name="T18" fmla="*/ 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40" y="0"/>
                  </a:moveTo>
                  <a:lnTo>
                    <a:pt x="40" y="26"/>
                  </a:lnTo>
                  <a:lnTo>
                    <a:pt x="32" y="35"/>
                  </a:lnTo>
                  <a:lnTo>
                    <a:pt x="24" y="44"/>
                  </a:lnTo>
                  <a:lnTo>
                    <a:pt x="8" y="44"/>
                  </a:lnTo>
                  <a:lnTo>
                    <a:pt x="8" y="62"/>
                  </a:lnTo>
                  <a:lnTo>
                    <a:pt x="0" y="62"/>
                  </a:lnTo>
                  <a:lnTo>
                    <a:pt x="0" y="70"/>
                  </a:lnTo>
                  <a:lnTo>
                    <a:pt x="0" y="79"/>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58" name="Freeform 1503"/>
            <p:cNvSpPr>
              <a:spLocks/>
            </p:cNvSpPr>
            <p:nvPr/>
          </p:nvSpPr>
          <p:spPr bwMode="auto">
            <a:xfrm>
              <a:off x="2867" y="3279"/>
              <a:ext cx="64" cy="140"/>
            </a:xfrm>
            <a:custGeom>
              <a:avLst/>
              <a:gdLst>
                <a:gd name="T0" fmla="*/ 64 w 64"/>
                <a:gd name="T1" fmla="*/ 0 h 140"/>
                <a:gd name="T2" fmla="*/ 56 w 64"/>
                <a:gd name="T3" fmla="*/ 61 h 140"/>
                <a:gd name="T4" fmla="*/ 48 w 64"/>
                <a:gd name="T5" fmla="*/ 70 h 140"/>
                <a:gd name="T6" fmla="*/ 32 w 64"/>
                <a:gd name="T7" fmla="*/ 79 h 140"/>
                <a:gd name="T8" fmla="*/ 32 w 64"/>
                <a:gd name="T9" fmla="*/ 105 h 140"/>
                <a:gd name="T10" fmla="*/ 24 w 64"/>
                <a:gd name="T11" fmla="*/ 114 h 140"/>
                <a:gd name="T12" fmla="*/ 24 w 64"/>
                <a:gd name="T13" fmla="*/ 123 h 140"/>
                <a:gd name="T14" fmla="*/ 16 w 64"/>
                <a:gd name="T15" fmla="*/ 123 h 140"/>
                <a:gd name="T16" fmla="*/ 0 w 64"/>
                <a:gd name="T17" fmla="*/ 123 h 140"/>
                <a:gd name="T18" fmla="*/ 0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64" y="0"/>
                  </a:moveTo>
                  <a:lnTo>
                    <a:pt x="56" y="61"/>
                  </a:lnTo>
                  <a:lnTo>
                    <a:pt x="48" y="70"/>
                  </a:lnTo>
                  <a:lnTo>
                    <a:pt x="32" y="79"/>
                  </a:lnTo>
                  <a:lnTo>
                    <a:pt x="32" y="105"/>
                  </a:lnTo>
                  <a:lnTo>
                    <a:pt x="24" y="114"/>
                  </a:lnTo>
                  <a:lnTo>
                    <a:pt x="24" y="123"/>
                  </a:lnTo>
                  <a:lnTo>
                    <a:pt x="16" y="123"/>
                  </a:lnTo>
                  <a:lnTo>
                    <a:pt x="0" y="123"/>
                  </a:lnTo>
                  <a:lnTo>
                    <a:pt x="0"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59" name="Freeform 1504"/>
            <p:cNvSpPr>
              <a:spLocks/>
            </p:cNvSpPr>
            <p:nvPr/>
          </p:nvSpPr>
          <p:spPr bwMode="auto">
            <a:xfrm>
              <a:off x="2883" y="3226"/>
              <a:ext cx="104" cy="193"/>
            </a:xfrm>
            <a:custGeom>
              <a:avLst/>
              <a:gdLst>
                <a:gd name="T0" fmla="*/ 0 w 104"/>
                <a:gd name="T1" fmla="*/ 0 h 193"/>
                <a:gd name="T2" fmla="*/ 16 w 104"/>
                <a:gd name="T3" fmla="*/ 18 h 193"/>
                <a:gd name="T4" fmla="*/ 32 w 104"/>
                <a:gd name="T5" fmla="*/ 35 h 193"/>
                <a:gd name="T6" fmla="*/ 40 w 104"/>
                <a:gd name="T7" fmla="*/ 44 h 193"/>
                <a:gd name="T8" fmla="*/ 40 w 104"/>
                <a:gd name="T9" fmla="*/ 53 h 193"/>
                <a:gd name="T10" fmla="*/ 48 w 104"/>
                <a:gd name="T11" fmla="*/ 53 h 193"/>
                <a:gd name="T12" fmla="*/ 48 w 104"/>
                <a:gd name="T13" fmla="*/ 62 h 193"/>
                <a:gd name="T14" fmla="*/ 56 w 104"/>
                <a:gd name="T15" fmla="*/ 62 h 193"/>
                <a:gd name="T16" fmla="*/ 72 w 104"/>
                <a:gd name="T17" fmla="*/ 79 h 193"/>
                <a:gd name="T18" fmla="*/ 72 w 104"/>
                <a:gd name="T19" fmla="*/ 88 h 193"/>
                <a:gd name="T20" fmla="*/ 80 w 104"/>
                <a:gd name="T21" fmla="*/ 88 h 193"/>
                <a:gd name="T22" fmla="*/ 80 w 104"/>
                <a:gd name="T23" fmla="*/ 97 h 193"/>
                <a:gd name="T24" fmla="*/ 88 w 104"/>
                <a:gd name="T25" fmla="*/ 97 h 193"/>
                <a:gd name="T26" fmla="*/ 88 w 104"/>
                <a:gd name="T27" fmla="*/ 114 h 193"/>
                <a:gd name="T28" fmla="*/ 88 w 104"/>
                <a:gd name="T29" fmla="*/ 123 h 193"/>
                <a:gd name="T30" fmla="*/ 104 w 104"/>
                <a:gd name="T31" fmla="*/ 132 h 193"/>
                <a:gd name="T32" fmla="*/ 104 w 104"/>
                <a:gd name="T33" fmla="*/ 149 h 193"/>
                <a:gd name="T34" fmla="*/ 104 w 104"/>
                <a:gd name="T35" fmla="*/ 158 h 193"/>
                <a:gd name="T36" fmla="*/ 104 w 104"/>
                <a:gd name="T37" fmla="*/ 167 h 193"/>
                <a:gd name="T38" fmla="*/ 104 w 104"/>
                <a:gd name="T39" fmla="*/ 176 h 193"/>
                <a:gd name="T40" fmla="*/ 104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0" y="0"/>
                  </a:moveTo>
                  <a:lnTo>
                    <a:pt x="16" y="18"/>
                  </a:lnTo>
                  <a:lnTo>
                    <a:pt x="32" y="35"/>
                  </a:lnTo>
                  <a:lnTo>
                    <a:pt x="40" y="44"/>
                  </a:lnTo>
                  <a:lnTo>
                    <a:pt x="40" y="53"/>
                  </a:lnTo>
                  <a:lnTo>
                    <a:pt x="48" y="53"/>
                  </a:lnTo>
                  <a:lnTo>
                    <a:pt x="48" y="62"/>
                  </a:lnTo>
                  <a:lnTo>
                    <a:pt x="56" y="62"/>
                  </a:lnTo>
                  <a:lnTo>
                    <a:pt x="72" y="79"/>
                  </a:lnTo>
                  <a:lnTo>
                    <a:pt x="72" y="88"/>
                  </a:lnTo>
                  <a:lnTo>
                    <a:pt x="80" y="88"/>
                  </a:lnTo>
                  <a:lnTo>
                    <a:pt x="80" y="97"/>
                  </a:lnTo>
                  <a:lnTo>
                    <a:pt x="88" y="97"/>
                  </a:lnTo>
                  <a:lnTo>
                    <a:pt x="88" y="114"/>
                  </a:lnTo>
                  <a:lnTo>
                    <a:pt x="88" y="123"/>
                  </a:lnTo>
                  <a:lnTo>
                    <a:pt x="104" y="132"/>
                  </a:lnTo>
                  <a:lnTo>
                    <a:pt x="104" y="149"/>
                  </a:lnTo>
                  <a:lnTo>
                    <a:pt x="104" y="158"/>
                  </a:lnTo>
                  <a:lnTo>
                    <a:pt x="104" y="167"/>
                  </a:lnTo>
                  <a:lnTo>
                    <a:pt x="104" y="176"/>
                  </a:lnTo>
                  <a:lnTo>
                    <a:pt x="104"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60" name="Freeform 1505"/>
            <p:cNvSpPr>
              <a:spLocks/>
            </p:cNvSpPr>
            <p:nvPr/>
          </p:nvSpPr>
          <p:spPr bwMode="auto">
            <a:xfrm>
              <a:off x="2779" y="3305"/>
              <a:ext cx="16" cy="106"/>
            </a:xfrm>
            <a:custGeom>
              <a:avLst/>
              <a:gdLst>
                <a:gd name="T0" fmla="*/ 8 w 16"/>
                <a:gd name="T1" fmla="*/ 0 h 106"/>
                <a:gd name="T2" fmla="*/ 8 w 16"/>
                <a:gd name="T3" fmla="*/ 9 h 106"/>
                <a:gd name="T4" fmla="*/ 8 w 16"/>
                <a:gd name="T5" fmla="*/ 26 h 106"/>
                <a:gd name="T6" fmla="*/ 8 w 16"/>
                <a:gd name="T7" fmla="*/ 35 h 106"/>
                <a:gd name="T8" fmla="*/ 16 w 16"/>
                <a:gd name="T9" fmla="*/ 35 h 106"/>
                <a:gd name="T10" fmla="*/ 16 w 16"/>
                <a:gd name="T11" fmla="*/ 44 h 106"/>
                <a:gd name="T12" fmla="*/ 16 w 16"/>
                <a:gd name="T13" fmla="*/ 62 h 106"/>
                <a:gd name="T14" fmla="*/ 8 w 16"/>
                <a:gd name="T15" fmla="*/ 70 h 106"/>
                <a:gd name="T16" fmla="*/ 8 w 16"/>
                <a:gd name="T17" fmla="*/ 79 h 106"/>
                <a:gd name="T18" fmla="*/ 0 w 16"/>
                <a:gd name="T19" fmla="*/ 88 h 106"/>
                <a:gd name="T20" fmla="*/ 0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16" y="35"/>
                  </a:lnTo>
                  <a:lnTo>
                    <a:pt x="16" y="44"/>
                  </a:lnTo>
                  <a:lnTo>
                    <a:pt x="16" y="62"/>
                  </a:lnTo>
                  <a:lnTo>
                    <a:pt x="8" y="70"/>
                  </a:lnTo>
                  <a:lnTo>
                    <a:pt x="8" y="79"/>
                  </a:lnTo>
                  <a:lnTo>
                    <a:pt x="0" y="88"/>
                  </a:lnTo>
                  <a:lnTo>
                    <a:pt x="0"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61" name="Freeform 1506"/>
            <p:cNvSpPr>
              <a:spLocks/>
            </p:cNvSpPr>
            <p:nvPr/>
          </p:nvSpPr>
          <p:spPr bwMode="auto">
            <a:xfrm>
              <a:off x="2803" y="3375"/>
              <a:ext cx="16" cy="62"/>
            </a:xfrm>
            <a:custGeom>
              <a:avLst/>
              <a:gdLst>
                <a:gd name="T0" fmla="*/ 0 w 16"/>
                <a:gd name="T1" fmla="*/ 0 h 62"/>
                <a:gd name="T2" fmla="*/ 16 w 16"/>
                <a:gd name="T3" fmla="*/ 9 h 62"/>
                <a:gd name="T4" fmla="*/ 16 w 16"/>
                <a:gd name="T5" fmla="*/ 18 h 62"/>
                <a:gd name="T6" fmla="*/ 16 w 16"/>
                <a:gd name="T7" fmla="*/ 27 h 62"/>
                <a:gd name="T8" fmla="*/ 16 w 16"/>
                <a:gd name="T9" fmla="*/ 44 h 62"/>
                <a:gd name="T10" fmla="*/ 16 w 16"/>
                <a:gd name="T11" fmla="*/ 53 h 62"/>
                <a:gd name="T12" fmla="*/ 16 w 16"/>
                <a:gd name="T13" fmla="*/ 62 h 62"/>
                <a:gd name="T14" fmla="*/ 0 60000 65536"/>
                <a:gd name="T15" fmla="*/ 0 60000 65536"/>
                <a:gd name="T16" fmla="*/ 0 60000 65536"/>
                <a:gd name="T17" fmla="*/ 0 60000 65536"/>
                <a:gd name="T18" fmla="*/ 0 60000 65536"/>
                <a:gd name="T19" fmla="*/ 0 60000 65536"/>
                <a:gd name="T20" fmla="*/ 0 60000 65536"/>
                <a:gd name="T21" fmla="*/ 0 w 16"/>
                <a:gd name="T22" fmla="*/ 0 h 62"/>
                <a:gd name="T23" fmla="*/ 16 w 16"/>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2">
                  <a:moveTo>
                    <a:pt x="0" y="0"/>
                  </a:moveTo>
                  <a:lnTo>
                    <a:pt x="16" y="9"/>
                  </a:lnTo>
                  <a:lnTo>
                    <a:pt x="16" y="18"/>
                  </a:lnTo>
                  <a:lnTo>
                    <a:pt x="16" y="27"/>
                  </a:lnTo>
                  <a:lnTo>
                    <a:pt x="16" y="44"/>
                  </a:lnTo>
                  <a:lnTo>
                    <a:pt x="16" y="53"/>
                  </a:lnTo>
                  <a:lnTo>
                    <a:pt x="16"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62" name="Freeform 1507"/>
            <p:cNvSpPr>
              <a:spLocks/>
            </p:cNvSpPr>
            <p:nvPr/>
          </p:nvSpPr>
          <p:spPr bwMode="auto">
            <a:xfrm>
              <a:off x="2731" y="3340"/>
              <a:ext cx="40" cy="79"/>
            </a:xfrm>
            <a:custGeom>
              <a:avLst/>
              <a:gdLst>
                <a:gd name="T0" fmla="*/ 32 w 40"/>
                <a:gd name="T1" fmla="*/ 0 h 79"/>
                <a:gd name="T2" fmla="*/ 40 w 40"/>
                <a:gd name="T3" fmla="*/ 9 h 79"/>
                <a:gd name="T4" fmla="*/ 32 w 40"/>
                <a:gd name="T5" fmla="*/ 18 h 79"/>
                <a:gd name="T6" fmla="*/ 32 w 40"/>
                <a:gd name="T7" fmla="*/ 35 h 79"/>
                <a:gd name="T8" fmla="*/ 24 w 40"/>
                <a:gd name="T9" fmla="*/ 35 h 79"/>
                <a:gd name="T10" fmla="*/ 8 w 40"/>
                <a:gd name="T11" fmla="*/ 44 h 79"/>
                <a:gd name="T12" fmla="*/ 0 w 40"/>
                <a:gd name="T13" fmla="*/ 53 h 79"/>
                <a:gd name="T14" fmla="*/ 0 w 40"/>
                <a:gd name="T15" fmla="*/ 62 h 79"/>
                <a:gd name="T16" fmla="*/ 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32" y="0"/>
                  </a:moveTo>
                  <a:lnTo>
                    <a:pt x="40" y="9"/>
                  </a:lnTo>
                  <a:lnTo>
                    <a:pt x="32" y="18"/>
                  </a:lnTo>
                  <a:lnTo>
                    <a:pt x="32" y="35"/>
                  </a:lnTo>
                  <a:lnTo>
                    <a:pt x="24" y="35"/>
                  </a:lnTo>
                  <a:lnTo>
                    <a:pt x="8" y="44"/>
                  </a:lnTo>
                  <a:lnTo>
                    <a:pt x="0" y="53"/>
                  </a:lnTo>
                  <a:lnTo>
                    <a:pt x="0" y="62"/>
                  </a:lnTo>
                  <a:lnTo>
                    <a:pt x="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63" name="Freeform 1508"/>
            <p:cNvSpPr>
              <a:spLocks/>
            </p:cNvSpPr>
            <p:nvPr/>
          </p:nvSpPr>
          <p:spPr bwMode="auto">
            <a:xfrm>
              <a:off x="2715" y="3288"/>
              <a:ext cx="56" cy="70"/>
            </a:xfrm>
            <a:custGeom>
              <a:avLst/>
              <a:gdLst>
                <a:gd name="T0" fmla="*/ 56 w 56"/>
                <a:gd name="T1" fmla="*/ 0 h 70"/>
                <a:gd name="T2" fmla="*/ 48 w 56"/>
                <a:gd name="T3" fmla="*/ 0 h 70"/>
                <a:gd name="T4" fmla="*/ 40 w 56"/>
                <a:gd name="T5" fmla="*/ 0 h 70"/>
                <a:gd name="T6" fmla="*/ 24 w 56"/>
                <a:gd name="T7" fmla="*/ 17 h 70"/>
                <a:gd name="T8" fmla="*/ 16 w 56"/>
                <a:gd name="T9" fmla="*/ 17 h 70"/>
                <a:gd name="T10" fmla="*/ 16 w 56"/>
                <a:gd name="T11" fmla="*/ 26 h 70"/>
                <a:gd name="T12" fmla="*/ 8 w 56"/>
                <a:gd name="T13" fmla="*/ 26 h 70"/>
                <a:gd name="T14" fmla="*/ 8 w 56"/>
                <a:gd name="T15" fmla="*/ 35 h 70"/>
                <a:gd name="T16" fmla="*/ 8 w 56"/>
                <a:gd name="T17" fmla="*/ 52 h 70"/>
                <a:gd name="T18" fmla="*/ 0 w 56"/>
                <a:gd name="T19" fmla="*/ 61 h 70"/>
                <a:gd name="T20" fmla="*/ 0 w 56"/>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6"/>
                <a:gd name="T34" fmla="*/ 0 h 70"/>
                <a:gd name="T35" fmla="*/ 56 w 56"/>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6" h="70">
                  <a:moveTo>
                    <a:pt x="56" y="0"/>
                  </a:moveTo>
                  <a:lnTo>
                    <a:pt x="48" y="0"/>
                  </a:lnTo>
                  <a:lnTo>
                    <a:pt x="40" y="0"/>
                  </a:lnTo>
                  <a:lnTo>
                    <a:pt x="24" y="17"/>
                  </a:lnTo>
                  <a:lnTo>
                    <a:pt x="16" y="17"/>
                  </a:lnTo>
                  <a:lnTo>
                    <a:pt x="16" y="26"/>
                  </a:lnTo>
                  <a:lnTo>
                    <a:pt x="8" y="26"/>
                  </a:lnTo>
                  <a:lnTo>
                    <a:pt x="8" y="35"/>
                  </a:lnTo>
                  <a:lnTo>
                    <a:pt x="8" y="52"/>
                  </a:lnTo>
                  <a:lnTo>
                    <a:pt x="0" y="61"/>
                  </a:lnTo>
                  <a:lnTo>
                    <a:pt x="0"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64" name="Freeform 1509"/>
            <p:cNvSpPr>
              <a:spLocks/>
            </p:cNvSpPr>
            <p:nvPr/>
          </p:nvSpPr>
          <p:spPr bwMode="auto">
            <a:xfrm>
              <a:off x="2979" y="3331"/>
              <a:ext cx="72" cy="80"/>
            </a:xfrm>
            <a:custGeom>
              <a:avLst/>
              <a:gdLst>
                <a:gd name="T0" fmla="*/ 0 w 72"/>
                <a:gd name="T1" fmla="*/ 0 h 80"/>
                <a:gd name="T2" fmla="*/ 0 w 72"/>
                <a:gd name="T3" fmla="*/ 9 h 80"/>
                <a:gd name="T4" fmla="*/ 8 w 72"/>
                <a:gd name="T5" fmla="*/ 9 h 80"/>
                <a:gd name="T6" fmla="*/ 16 w 72"/>
                <a:gd name="T7" fmla="*/ 9 h 80"/>
                <a:gd name="T8" fmla="*/ 32 w 72"/>
                <a:gd name="T9" fmla="*/ 18 h 80"/>
                <a:gd name="T10" fmla="*/ 40 w 72"/>
                <a:gd name="T11" fmla="*/ 36 h 80"/>
                <a:gd name="T12" fmla="*/ 48 w 72"/>
                <a:gd name="T13" fmla="*/ 44 h 80"/>
                <a:gd name="T14" fmla="*/ 64 w 72"/>
                <a:gd name="T15" fmla="*/ 53 h 80"/>
                <a:gd name="T16" fmla="*/ 64 w 72"/>
                <a:gd name="T17" fmla="*/ 62 h 80"/>
                <a:gd name="T18" fmla="*/ 64 w 72"/>
                <a:gd name="T19" fmla="*/ 80 h 80"/>
                <a:gd name="T20" fmla="*/ 72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0" y="0"/>
                  </a:moveTo>
                  <a:lnTo>
                    <a:pt x="0" y="9"/>
                  </a:lnTo>
                  <a:lnTo>
                    <a:pt x="8" y="9"/>
                  </a:lnTo>
                  <a:lnTo>
                    <a:pt x="16" y="9"/>
                  </a:lnTo>
                  <a:lnTo>
                    <a:pt x="32" y="18"/>
                  </a:lnTo>
                  <a:lnTo>
                    <a:pt x="40" y="36"/>
                  </a:lnTo>
                  <a:lnTo>
                    <a:pt x="48" y="44"/>
                  </a:lnTo>
                  <a:lnTo>
                    <a:pt x="64" y="53"/>
                  </a:lnTo>
                  <a:lnTo>
                    <a:pt x="64" y="62"/>
                  </a:lnTo>
                  <a:lnTo>
                    <a:pt x="64" y="80"/>
                  </a:lnTo>
                  <a:lnTo>
                    <a:pt x="72"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65" name="Freeform 1510"/>
            <p:cNvSpPr>
              <a:spLocks/>
            </p:cNvSpPr>
            <p:nvPr/>
          </p:nvSpPr>
          <p:spPr bwMode="auto">
            <a:xfrm>
              <a:off x="2931" y="3323"/>
              <a:ext cx="40" cy="105"/>
            </a:xfrm>
            <a:custGeom>
              <a:avLst/>
              <a:gdLst>
                <a:gd name="T0" fmla="*/ 40 w 40"/>
                <a:gd name="T1" fmla="*/ 0 h 105"/>
                <a:gd name="T2" fmla="*/ 32 w 40"/>
                <a:gd name="T3" fmla="*/ 17 h 105"/>
                <a:gd name="T4" fmla="*/ 32 w 40"/>
                <a:gd name="T5" fmla="*/ 26 h 105"/>
                <a:gd name="T6" fmla="*/ 32 w 40"/>
                <a:gd name="T7" fmla="*/ 35 h 105"/>
                <a:gd name="T8" fmla="*/ 24 w 40"/>
                <a:gd name="T9" fmla="*/ 35 h 105"/>
                <a:gd name="T10" fmla="*/ 24 w 40"/>
                <a:gd name="T11" fmla="*/ 52 h 105"/>
                <a:gd name="T12" fmla="*/ 8 w 40"/>
                <a:gd name="T13" fmla="*/ 61 h 105"/>
                <a:gd name="T14" fmla="*/ 0 w 40"/>
                <a:gd name="T15" fmla="*/ 70 h 105"/>
                <a:gd name="T16" fmla="*/ 0 w 40"/>
                <a:gd name="T17" fmla="*/ 79 h 105"/>
                <a:gd name="T18" fmla="*/ 0 w 40"/>
                <a:gd name="T19" fmla="*/ 96 h 105"/>
                <a:gd name="T20" fmla="*/ 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40" y="0"/>
                  </a:moveTo>
                  <a:lnTo>
                    <a:pt x="32" y="17"/>
                  </a:lnTo>
                  <a:lnTo>
                    <a:pt x="32" y="26"/>
                  </a:lnTo>
                  <a:lnTo>
                    <a:pt x="32" y="35"/>
                  </a:lnTo>
                  <a:lnTo>
                    <a:pt x="24" y="35"/>
                  </a:lnTo>
                  <a:lnTo>
                    <a:pt x="24" y="52"/>
                  </a:lnTo>
                  <a:lnTo>
                    <a:pt x="8" y="61"/>
                  </a:lnTo>
                  <a:lnTo>
                    <a:pt x="0" y="70"/>
                  </a:lnTo>
                  <a:lnTo>
                    <a:pt x="0" y="79"/>
                  </a:lnTo>
                  <a:lnTo>
                    <a:pt x="0" y="96"/>
                  </a:lnTo>
                  <a:lnTo>
                    <a:pt x="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66" name="Freeform 1511"/>
            <p:cNvSpPr>
              <a:spLocks/>
            </p:cNvSpPr>
            <p:nvPr/>
          </p:nvSpPr>
          <p:spPr bwMode="auto">
            <a:xfrm>
              <a:off x="2995" y="3411"/>
              <a:ext cx="48" cy="70"/>
            </a:xfrm>
            <a:custGeom>
              <a:avLst/>
              <a:gdLst>
                <a:gd name="T0" fmla="*/ 0 w 48"/>
                <a:gd name="T1" fmla="*/ 0 h 70"/>
                <a:gd name="T2" fmla="*/ 0 w 48"/>
                <a:gd name="T3" fmla="*/ 8 h 70"/>
                <a:gd name="T4" fmla="*/ 16 w 48"/>
                <a:gd name="T5" fmla="*/ 8 h 70"/>
                <a:gd name="T6" fmla="*/ 24 w 48"/>
                <a:gd name="T7" fmla="*/ 17 h 70"/>
                <a:gd name="T8" fmla="*/ 32 w 48"/>
                <a:gd name="T9" fmla="*/ 17 h 70"/>
                <a:gd name="T10" fmla="*/ 32 w 48"/>
                <a:gd name="T11" fmla="*/ 35 h 70"/>
                <a:gd name="T12" fmla="*/ 48 w 48"/>
                <a:gd name="T13" fmla="*/ 44 h 70"/>
                <a:gd name="T14" fmla="*/ 48 w 48"/>
                <a:gd name="T15" fmla="*/ 52 h 70"/>
                <a:gd name="T16" fmla="*/ 48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0" y="0"/>
                  </a:moveTo>
                  <a:lnTo>
                    <a:pt x="0" y="8"/>
                  </a:lnTo>
                  <a:lnTo>
                    <a:pt x="16" y="8"/>
                  </a:lnTo>
                  <a:lnTo>
                    <a:pt x="24" y="17"/>
                  </a:lnTo>
                  <a:lnTo>
                    <a:pt x="32" y="17"/>
                  </a:lnTo>
                  <a:lnTo>
                    <a:pt x="32" y="35"/>
                  </a:lnTo>
                  <a:lnTo>
                    <a:pt x="48" y="44"/>
                  </a:lnTo>
                  <a:lnTo>
                    <a:pt x="48" y="52"/>
                  </a:lnTo>
                  <a:lnTo>
                    <a:pt x="48"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67" name="Freeform 1512"/>
            <p:cNvSpPr>
              <a:spLocks/>
            </p:cNvSpPr>
            <p:nvPr/>
          </p:nvSpPr>
          <p:spPr bwMode="auto">
            <a:xfrm>
              <a:off x="2907" y="3419"/>
              <a:ext cx="24" cy="71"/>
            </a:xfrm>
            <a:custGeom>
              <a:avLst/>
              <a:gdLst>
                <a:gd name="T0" fmla="*/ 0 w 24"/>
                <a:gd name="T1" fmla="*/ 0 h 71"/>
                <a:gd name="T2" fmla="*/ 0 w 24"/>
                <a:gd name="T3" fmla="*/ 9 h 71"/>
                <a:gd name="T4" fmla="*/ 8 w 24"/>
                <a:gd name="T5" fmla="*/ 27 h 71"/>
                <a:gd name="T6" fmla="*/ 16 w 24"/>
                <a:gd name="T7" fmla="*/ 36 h 71"/>
                <a:gd name="T8" fmla="*/ 16 w 24"/>
                <a:gd name="T9" fmla="*/ 44 h 71"/>
                <a:gd name="T10" fmla="*/ 16 w 24"/>
                <a:gd name="T11" fmla="*/ 62 h 71"/>
                <a:gd name="T12" fmla="*/ 24 w 24"/>
                <a:gd name="T13" fmla="*/ 62 h 71"/>
                <a:gd name="T14" fmla="*/ 24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0" y="0"/>
                  </a:moveTo>
                  <a:lnTo>
                    <a:pt x="0" y="9"/>
                  </a:lnTo>
                  <a:lnTo>
                    <a:pt x="8" y="27"/>
                  </a:lnTo>
                  <a:lnTo>
                    <a:pt x="16" y="36"/>
                  </a:lnTo>
                  <a:lnTo>
                    <a:pt x="16" y="44"/>
                  </a:lnTo>
                  <a:lnTo>
                    <a:pt x="16" y="62"/>
                  </a:lnTo>
                  <a:lnTo>
                    <a:pt x="24" y="62"/>
                  </a:lnTo>
                  <a:lnTo>
                    <a:pt x="24"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68" name="Freeform 1513"/>
            <p:cNvSpPr>
              <a:spLocks/>
            </p:cNvSpPr>
            <p:nvPr/>
          </p:nvSpPr>
          <p:spPr bwMode="auto">
            <a:xfrm>
              <a:off x="2779" y="3419"/>
              <a:ext cx="48" cy="71"/>
            </a:xfrm>
            <a:custGeom>
              <a:avLst/>
              <a:gdLst>
                <a:gd name="T0" fmla="*/ 48 w 48"/>
                <a:gd name="T1" fmla="*/ 0 h 71"/>
                <a:gd name="T2" fmla="*/ 40 w 48"/>
                <a:gd name="T3" fmla="*/ 9 h 71"/>
                <a:gd name="T4" fmla="*/ 32 w 48"/>
                <a:gd name="T5" fmla="*/ 27 h 71"/>
                <a:gd name="T6" fmla="*/ 16 w 48"/>
                <a:gd name="T7" fmla="*/ 36 h 71"/>
                <a:gd name="T8" fmla="*/ 8 w 48"/>
                <a:gd name="T9" fmla="*/ 44 h 71"/>
                <a:gd name="T10" fmla="*/ 0 w 48"/>
                <a:gd name="T11" fmla="*/ 44 h 71"/>
                <a:gd name="T12" fmla="*/ 0 w 48"/>
                <a:gd name="T13" fmla="*/ 62 h 71"/>
                <a:gd name="T14" fmla="*/ 0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48" y="0"/>
                  </a:moveTo>
                  <a:lnTo>
                    <a:pt x="40" y="9"/>
                  </a:lnTo>
                  <a:lnTo>
                    <a:pt x="32" y="27"/>
                  </a:lnTo>
                  <a:lnTo>
                    <a:pt x="16" y="36"/>
                  </a:lnTo>
                  <a:lnTo>
                    <a:pt x="8" y="44"/>
                  </a:lnTo>
                  <a:lnTo>
                    <a:pt x="0" y="44"/>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69" name="Freeform 1514"/>
            <p:cNvSpPr>
              <a:spLocks/>
            </p:cNvSpPr>
            <p:nvPr/>
          </p:nvSpPr>
          <p:spPr bwMode="auto">
            <a:xfrm>
              <a:off x="2787" y="3367"/>
              <a:ext cx="72" cy="123"/>
            </a:xfrm>
            <a:custGeom>
              <a:avLst/>
              <a:gdLst>
                <a:gd name="T0" fmla="*/ 8 w 72"/>
                <a:gd name="T1" fmla="*/ 0 h 123"/>
                <a:gd name="T2" fmla="*/ 0 w 72"/>
                <a:gd name="T3" fmla="*/ 8 h 123"/>
                <a:gd name="T4" fmla="*/ 8 w 72"/>
                <a:gd name="T5" fmla="*/ 17 h 123"/>
                <a:gd name="T6" fmla="*/ 8 w 72"/>
                <a:gd name="T7" fmla="*/ 26 h 123"/>
                <a:gd name="T8" fmla="*/ 24 w 72"/>
                <a:gd name="T9" fmla="*/ 44 h 123"/>
                <a:gd name="T10" fmla="*/ 32 w 72"/>
                <a:gd name="T11" fmla="*/ 52 h 123"/>
                <a:gd name="T12" fmla="*/ 40 w 72"/>
                <a:gd name="T13" fmla="*/ 61 h 123"/>
                <a:gd name="T14" fmla="*/ 56 w 72"/>
                <a:gd name="T15" fmla="*/ 79 h 123"/>
                <a:gd name="T16" fmla="*/ 64 w 72"/>
                <a:gd name="T17" fmla="*/ 88 h 123"/>
                <a:gd name="T18" fmla="*/ 72 w 72"/>
                <a:gd name="T19" fmla="*/ 96 h 123"/>
                <a:gd name="T20" fmla="*/ 72 w 72"/>
                <a:gd name="T21" fmla="*/ 114 h 123"/>
                <a:gd name="T22" fmla="*/ 72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8" y="0"/>
                  </a:moveTo>
                  <a:lnTo>
                    <a:pt x="0" y="8"/>
                  </a:lnTo>
                  <a:lnTo>
                    <a:pt x="8" y="17"/>
                  </a:lnTo>
                  <a:lnTo>
                    <a:pt x="8" y="26"/>
                  </a:lnTo>
                  <a:lnTo>
                    <a:pt x="24" y="44"/>
                  </a:lnTo>
                  <a:lnTo>
                    <a:pt x="32" y="52"/>
                  </a:lnTo>
                  <a:lnTo>
                    <a:pt x="40" y="61"/>
                  </a:lnTo>
                  <a:lnTo>
                    <a:pt x="56" y="79"/>
                  </a:lnTo>
                  <a:lnTo>
                    <a:pt x="64" y="88"/>
                  </a:lnTo>
                  <a:lnTo>
                    <a:pt x="72" y="96"/>
                  </a:lnTo>
                  <a:lnTo>
                    <a:pt x="72" y="114"/>
                  </a:lnTo>
                  <a:lnTo>
                    <a:pt x="72"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70" name="Freeform 1515"/>
            <p:cNvSpPr>
              <a:spLocks/>
            </p:cNvSpPr>
            <p:nvPr/>
          </p:nvSpPr>
          <p:spPr bwMode="auto">
            <a:xfrm>
              <a:off x="2731" y="3331"/>
              <a:ext cx="16" cy="115"/>
            </a:xfrm>
            <a:custGeom>
              <a:avLst/>
              <a:gdLst>
                <a:gd name="T0" fmla="*/ 0 w 16"/>
                <a:gd name="T1" fmla="*/ 0 h 115"/>
                <a:gd name="T2" fmla="*/ 16 w 16"/>
                <a:gd name="T3" fmla="*/ 18 h 115"/>
                <a:gd name="T4" fmla="*/ 16 w 16"/>
                <a:gd name="T5" fmla="*/ 36 h 115"/>
                <a:gd name="T6" fmla="*/ 16 w 16"/>
                <a:gd name="T7" fmla="*/ 44 h 115"/>
                <a:gd name="T8" fmla="*/ 16 w 16"/>
                <a:gd name="T9" fmla="*/ 53 h 115"/>
                <a:gd name="T10" fmla="*/ 0 w 16"/>
                <a:gd name="T11" fmla="*/ 62 h 115"/>
                <a:gd name="T12" fmla="*/ 0 w 16"/>
                <a:gd name="T13" fmla="*/ 80 h 115"/>
                <a:gd name="T14" fmla="*/ 0 w 16"/>
                <a:gd name="T15" fmla="*/ 88 h 115"/>
                <a:gd name="T16" fmla="*/ 0 w 16"/>
                <a:gd name="T17" fmla="*/ 97 h 115"/>
                <a:gd name="T18" fmla="*/ 0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0" y="0"/>
                  </a:moveTo>
                  <a:lnTo>
                    <a:pt x="16" y="18"/>
                  </a:lnTo>
                  <a:lnTo>
                    <a:pt x="16" y="36"/>
                  </a:lnTo>
                  <a:lnTo>
                    <a:pt x="16" y="44"/>
                  </a:lnTo>
                  <a:lnTo>
                    <a:pt x="16" y="53"/>
                  </a:lnTo>
                  <a:lnTo>
                    <a:pt x="0" y="62"/>
                  </a:lnTo>
                  <a:lnTo>
                    <a:pt x="0" y="80"/>
                  </a:lnTo>
                  <a:lnTo>
                    <a:pt x="0" y="88"/>
                  </a:lnTo>
                  <a:lnTo>
                    <a:pt x="0" y="97"/>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71" name="Freeform 1516"/>
            <p:cNvSpPr>
              <a:spLocks/>
            </p:cNvSpPr>
            <p:nvPr/>
          </p:nvSpPr>
          <p:spPr bwMode="auto">
            <a:xfrm>
              <a:off x="2755" y="3393"/>
              <a:ext cx="8" cy="97"/>
            </a:xfrm>
            <a:custGeom>
              <a:avLst/>
              <a:gdLst>
                <a:gd name="T0" fmla="*/ 0 w 8"/>
                <a:gd name="T1" fmla="*/ 0 h 97"/>
                <a:gd name="T2" fmla="*/ 0 w 8"/>
                <a:gd name="T3" fmla="*/ 18 h 97"/>
                <a:gd name="T4" fmla="*/ 8 w 8"/>
                <a:gd name="T5" fmla="*/ 26 h 97"/>
                <a:gd name="T6" fmla="*/ 8 w 8"/>
                <a:gd name="T7" fmla="*/ 35 h 97"/>
                <a:gd name="T8" fmla="*/ 8 w 8"/>
                <a:gd name="T9" fmla="*/ 53 h 97"/>
                <a:gd name="T10" fmla="*/ 8 w 8"/>
                <a:gd name="T11" fmla="*/ 62 h 97"/>
                <a:gd name="T12" fmla="*/ 8 w 8"/>
                <a:gd name="T13" fmla="*/ 70 h 97"/>
                <a:gd name="T14" fmla="*/ 8 w 8"/>
                <a:gd name="T15" fmla="*/ 88 h 97"/>
                <a:gd name="T16" fmla="*/ 0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0" y="0"/>
                  </a:moveTo>
                  <a:lnTo>
                    <a:pt x="0" y="18"/>
                  </a:lnTo>
                  <a:lnTo>
                    <a:pt x="8" y="26"/>
                  </a:lnTo>
                  <a:lnTo>
                    <a:pt x="8" y="35"/>
                  </a:lnTo>
                  <a:lnTo>
                    <a:pt x="8" y="53"/>
                  </a:lnTo>
                  <a:lnTo>
                    <a:pt x="8" y="62"/>
                  </a:lnTo>
                  <a:lnTo>
                    <a:pt x="8" y="70"/>
                  </a:lnTo>
                  <a:lnTo>
                    <a:pt x="8" y="88"/>
                  </a:lnTo>
                  <a:lnTo>
                    <a:pt x="0"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72" name="Freeform 1517"/>
            <p:cNvSpPr>
              <a:spLocks/>
            </p:cNvSpPr>
            <p:nvPr/>
          </p:nvSpPr>
          <p:spPr bwMode="auto">
            <a:xfrm>
              <a:off x="2691" y="3411"/>
              <a:ext cx="40" cy="70"/>
            </a:xfrm>
            <a:custGeom>
              <a:avLst/>
              <a:gdLst>
                <a:gd name="T0" fmla="*/ 40 w 40"/>
                <a:gd name="T1" fmla="*/ 0 h 70"/>
                <a:gd name="T2" fmla="*/ 32 w 40"/>
                <a:gd name="T3" fmla="*/ 8 h 70"/>
                <a:gd name="T4" fmla="*/ 32 w 40"/>
                <a:gd name="T5" fmla="*/ 17 h 70"/>
                <a:gd name="T6" fmla="*/ 24 w 40"/>
                <a:gd name="T7" fmla="*/ 35 h 70"/>
                <a:gd name="T8" fmla="*/ 16 w 40"/>
                <a:gd name="T9" fmla="*/ 35 h 70"/>
                <a:gd name="T10" fmla="*/ 16 w 40"/>
                <a:gd name="T11" fmla="*/ 44 h 70"/>
                <a:gd name="T12" fmla="*/ 0 w 40"/>
                <a:gd name="T13" fmla="*/ 44 h 70"/>
                <a:gd name="T14" fmla="*/ 0 w 40"/>
                <a:gd name="T15" fmla="*/ 52 h 70"/>
                <a:gd name="T16" fmla="*/ 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40" y="0"/>
                  </a:moveTo>
                  <a:lnTo>
                    <a:pt x="32" y="8"/>
                  </a:lnTo>
                  <a:lnTo>
                    <a:pt x="32" y="17"/>
                  </a:lnTo>
                  <a:lnTo>
                    <a:pt x="24" y="35"/>
                  </a:lnTo>
                  <a:lnTo>
                    <a:pt x="16" y="35"/>
                  </a:lnTo>
                  <a:lnTo>
                    <a:pt x="16" y="44"/>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73" name="Freeform 1518"/>
            <p:cNvSpPr>
              <a:spLocks/>
            </p:cNvSpPr>
            <p:nvPr/>
          </p:nvSpPr>
          <p:spPr bwMode="auto">
            <a:xfrm>
              <a:off x="2859" y="3419"/>
              <a:ext cx="56" cy="115"/>
            </a:xfrm>
            <a:custGeom>
              <a:avLst/>
              <a:gdLst>
                <a:gd name="T0" fmla="*/ 0 w 56"/>
                <a:gd name="T1" fmla="*/ 0 h 115"/>
                <a:gd name="T2" fmla="*/ 24 w 56"/>
                <a:gd name="T3" fmla="*/ 27 h 115"/>
                <a:gd name="T4" fmla="*/ 32 w 56"/>
                <a:gd name="T5" fmla="*/ 36 h 115"/>
                <a:gd name="T6" fmla="*/ 32 w 56"/>
                <a:gd name="T7" fmla="*/ 44 h 115"/>
                <a:gd name="T8" fmla="*/ 32 w 56"/>
                <a:gd name="T9" fmla="*/ 62 h 115"/>
                <a:gd name="T10" fmla="*/ 48 w 56"/>
                <a:gd name="T11" fmla="*/ 71 h 115"/>
                <a:gd name="T12" fmla="*/ 48 w 56"/>
                <a:gd name="T13" fmla="*/ 79 h 115"/>
                <a:gd name="T14" fmla="*/ 48 w 56"/>
                <a:gd name="T15" fmla="*/ 88 h 115"/>
                <a:gd name="T16" fmla="*/ 56 w 56"/>
                <a:gd name="T17" fmla="*/ 106 h 115"/>
                <a:gd name="T18" fmla="*/ 56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0" y="0"/>
                  </a:moveTo>
                  <a:lnTo>
                    <a:pt x="24" y="27"/>
                  </a:lnTo>
                  <a:lnTo>
                    <a:pt x="32" y="36"/>
                  </a:lnTo>
                  <a:lnTo>
                    <a:pt x="32" y="44"/>
                  </a:lnTo>
                  <a:lnTo>
                    <a:pt x="32" y="62"/>
                  </a:lnTo>
                  <a:lnTo>
                    <a:pt x="48" y="71"/>
                  </a:lnTo>
                  <a:lnTo>
                    <a:pt x="48" y="79"/>
                  </a:lnTo>
                  <a:lnTo>
                    <a:pt x="48" y="88"/>
                  </a:lnTo>
                  <a:lnTo>
                    <a:pt x="56" y="106"/>
                  </a:lnTo>
                  <a:lnTo>
                    <a:pt x="5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74" name="Freeform 1519"/>
            <p:cNvSpPr>
              <a:spLocks/>
            </p:cNvSpPr>
            <p:nvPr/>
          </p:nvSpPr>
          <p:spPr bwMode="auto">
            <a:xfrm>
              <a:off x="2995" y="3455"/>
              <a:ext cx="48" cy="79"/>
            </a:xfrm>
            <a:custGeom>
              <a:avLst/>
              <a:gdLst>
                <a:gd name="T0" fmla="*/ 48 w 48"/>
                <a:gd name="T1" fmla="*/ 0 h 79"/>
                <a:gd name="T2" fmla="*/ 32 w 48"/>
                <a:gd name="T3" fmla="*/ 8 h 79"/>
                <a:gd name="T4" fmla="*/ 24 w 48"/>
                <a:gd name="T5" fmla="*/ 26 h 79"/>
                <a:gd name="T6" fmla="*/ 16 w 48"/>
                <a:gd name="T7" fmla="*/ 35 h 79"/>
                <a:gd name="T8" fmla="*/ 0 w 48"/>
                <a:gd name="T9" fmla="*/ 35 h 79"/>
                <a:gd name="T10" fmla="*/ 0 w 48"/>
                <a:gd name="T11" fmla="*/ 43 h 79"/>
                <a:gd name="T12" fmla="*/ 0 w 48"/>
                <a:gd name="T13" fmla="*/ 52 h 79"/>
                <a:gd name="T14" fmla="*/ 0 w 48"/>
                <a:gd name="T15" fmla="*/ 70 h 79"/>
                <a:gd name="T16" fmla="*/ 0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48" y="0"/>
                  </a:moveTo>
                  <a:lnTo>
                    <a:pt x="32" y="8"/>
                  </a:lnTo>
                  <a:lnTo>
                    <a:pt x="24" y="26"/>
                  </a:lnTo>
                  <a:lnTo>
                    <a:pt x="16" y="35"/>
                  </a:lnTo>
                  <a:lnTo>
                    <a:pt x="0" y="35"/>
                  </a:lnTo>
                  <a:lnTo>
                    <a:pt x="0" y="43"/>
                  </a:lnTo>
                  <a:lnTo>
                    <a:pt x="0" y="52"/>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75" name="Freeform 1520"/>
            <p:cNvSpPr>
              <a:spLocks/>
            </p:cNvSpPr>
            <p:nvPr/>
          </p:nvSpPr>
          <p:spPr bwMode="auto">
            <a:xfrm>
              <a:off x="2843" y="3481"/>
              <a:ext cx="48" cy="79"/>
            </a:xfrm>
            <a:custGeom>
              <a:avLst/>
              <a:gdLst>
                <a:gd name="T0" fmla="*/ 48 w 48"/>
                <a:gd name="T1" fmla="*/ 0 h 79"/>
                <a:gd name="T2" fmla="*/ 48 w 48"/>
                <a:gd name="T3" fmla="*/ 9 h 79"/>
                <a:gd name="T4" fmla="*/ 40 w 48"/>
                <a:gd name="T5" fmla="*/ 9 h 79"/>
                <a:gd name="T6" fmla="*/ 40 w 48"/>
                <a:gd name="T7" fmla="*/ 17 h 79"/>
                <a:gd name="T8" fmla="*/ 32 w 48"/>
                <a:gd name="T9" fmla="*/ 17 h 79"/>
                <a:gd name="T10" fmla="*/ 32 w 48"/>
                <a:gd name="T11" fmla="*/ 26 h 79"/>
                <a:gd name="T12" fmla="*/ 16 w 48"/>
                <a:gd name="T13" fmla="*/ 26 h 79"/>
                <a:gd name="T14" fmla="*/ 16 w 48"/>
                <a:gd name="T15" fmla="*/ 44 h 79"/>
                <a:gd name="T16" fmla="*/ 8 w 48"/>
                <a:gd name="T17" fmla="*/ 44 h 79"/>
                <a:gd name="T18" fmla="*/ 8 w 48"/>
                <a:gd name="T19" fmla="*/ 53 h 79"/>
                <a:gd name="T20" fmla="*/ 0 w 48"/>
                <a:gd name="T21" fmla="*/ 61 h 79"/>
                <a:gd name="T22" fmla="*/ 8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48" y="0"/>
                  </a:moveTo>
                  <a:lnTo>
                    <a:pt x="48" y="9"/>
                  </a:lnTo>
                  <a:lnTo>
                    <a:pt x="40" y="9"/>
                  </a:lnTo>
                  <a:lnTo>
                    <a:pt x="40" y="17"/>
                  </a:lnTo>
                  <a:lnTo>
                    <a:pt x="32" y="17"/>
                  </a:lnTo>
                  <a:lnTo>
                    <a:pt x="32" y="26"/>
                  </a:lnTo>
                  <a:lnTo>
                    <a:pt x="16" y="26"/>
                  </a:lnTo>
                  <a:lnTo>
                    <a:pt x="16" y="44"/>
                  </a:lnTo>
                  <a:lnTo>
                    <a:pt x="8" y="44"/>
                  </a:lnTo>
                  <a:lnTo>
                    <a:pt x="8" y="53"/>
                  </a:lnTo>
                  <a:lnTo>
                    <a:pt x="0" y="61"/>
                  </a:lnTo>
                  <a:lnTo>
                    <a:pt x="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76" name="Freeform 1521"/>
            <p:cNvSpPr>
              <a:spLocks/>
            </p:cNvSpPr>
            <p:nvPr/>
          </p:nvSpPr>
          <p:spPr bwMode="auto">
            <a:xfrm>
              <a:off x="2795" y="3455"/>
              <a:ext cx="16" cy="114"/>
            </a:xfrm>
            <a:custGeom>
              <a:avLst/>
              <a:gdLst>
                <a:gd name="T0" fmla="*/ 0 w 16"/>
                <a:gd name="T1" fmla="*/ 0 h 114"/>
                <a:gd name="T2" fmla="*/ 0 w 16"/>
                <a:gd name="T3" fmla="*/ 26 h 114"/>
                <a:gd name="T4" fmla="*/ 0 w 16"/>
                <a:gd name="T5" fmla="*/ 35 h 114"/>
                <a:gd name="T6" fmla="*/ 0 w 16"/>
                <a:gd name="T7" fmla="*/ 43 h 114"/>
                <a:gd name="T8" fmla="*/ 0 w 16"/>
                <a:gd name="T9" fmla="*/ 52 h 114"/>
                <a:gd name="T10" fmla="*/ 0 w 16"/>
                <a:gd name="T11" fmla="*/ 70 h 114"/>
                <a:gd name="T12" fmla="*/ 16 w 16"/>
                <a:gd name="T13" fmla="*/ 79 h 114"/>
                <a:gd name="T14" fmla="*/ 16 w 16"/>
                <a:gd name="T15" fmla="*/ 87 h 114"/>
                <a:gd name="T16" fmla="*/ 16 w 16"/>
                <a:gd name="T17" fmla="*/ 105 h 114"/>
                <a:gd name="T18" fmla="*/ 16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0" y="0"/>
                  </a:moveTo>
                  <a:lnTo>
                    <a:pt x="0" y="26"/>
                  </a:lnTo>
                  <a:lnTo>
                    <a:pt x="0" y="35"/>
                  </a:lnTo>
                  <a:lnTo>
                    <a:pt x="0" y="43"/>
                  </a:lnTo>
                  <a:lnTo>
                    <a:pt x="0" y="52"/>
                  </a:lnTo>
                  <a:lnTo>
                    <a:pt x="0" y="70"/>
                  </a:lnTo>
                  <a:lnTo>
                    <a:pt x="16" y="79"/>
                  </a:lnTo>
                  <a:lnTo>
                    <a:pt x="16" y="87"/>
                  </a:lnTo>
                  <a:lnTo>
                    <a:pt x="16" y="105"/>
                  </a:lnTo>
                  <a:lnTo>
                    <a:pt x="16"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77" name="Freeform 1522"/>
            <p:cNvSpPr>
              <a:spLocks/>
            </p:cNvSpPr>
            <p:nvPr/>
          </p:nvSpPr>
          <p:spPr bwMode="auto">
            <a:xfrm>
              <a:off x="2731" y="3463"/>
              <a:ext cx="32" cy="79"/>
            </a:xfrm>
            <a:custGeom>
              <a:avLst/>
              <a:gdLst>
                <a:gd name="T0" fmla="*/ 32 w 32"/>
                <a:gd name="T1" fmla="*/ 0 h 79"/>
                <a:gd name="T2" fmla="*/ 32 w 32"/>
                <a:gd name="T3" fmla="*/ 18 h 79"/>
                <a:gd name="T4" fmla="*/ 24 w 32"/>
                <a:gd name="T5" fmla="*/ 27 h 79"/>
                <a:gd name="T6" fmla="*/ 16 w 32"/>
                <a:gd name="T7" fmla="*/ 27 h 79"/>
                <a:gd name="T8" fmla="*/ 16 w 32"/>
                <a:gd name="T9" fmla="*/ 35 h 79"/>
                <a:gd name="T10" fmla="*/ 0 w 32"/>
                <a:gd name="T11" fmla="*/ 44 h 79"/>
                <a:gd name="T12" fmla="*/ 0 w 32"/>
                <a:gd name="T13" fmla="*/ 62 h 79"/>
                <a:gd name="T14" fmla="*/ 0 w 32"/>
                <a:gd name="T15" fmla="*/ 71 h 79"/>
                <a:gd name="T16" fmla="*/ 0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32" y="0"/>
                  </a:moveTo>
                  <a:lnTo>
                    <a:pt x="32" y="18"/>
                  </a:lnTo>
                  <a:lnTo>
                    <a:pt x="24" y="27"/>
                  </a:lnTo>
                  <a:lnTo>
                    <a:pt x="16" y="27"/>
                  </a:lnTo>
                  <a:lnTo>
                    <a:pt x="16" y="35"/>
                  </a:lnTo>
                  <a:lnTo>
                    <a:pt x="0" y="44"/>
                  </a:lnTo>
                  <a:lnTo>
                    <a:pt x="0" y="62"/>
                  </a:lnTo>
                  <a:lnTo>
                    <a:pt x="0" y="71"/>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78" name="Freeform 1523"/>
            <p:cNvSpPr>
              <a:spLocks/>
            </p:cNvSpPr>
            <p:nvPr/>
          </p:nvSpPr>
          <p:spPr bwMode="auto">
            <a:xfrm>
              <a:off x="2691" y="3446"/>
              <a:ext cx="24" cy="149"/>
            </a:xfrm>
            <a:custGeom>
              <a:avLst/>
              <a:gdLst>
                <a:gd name="T0" fmla="*/ 24 w 24"/>
                <a:gd name="T1" fmla="*/ 0 h 149"/>
                <a:gd name="T2" fmla="*/ 24 w 24"/>
                <a:gd name="T3" fmla="*/ 9 h 149"/>
                <a:gd name="T4" fmla="*/ 24 w 24"/>
                <a:gd name="T5" fmla="*/ 35 h 149"/>
                <a:gd name="T6" fmla="*/ 24 w 24"/>
                <a:gd name="T7" fmla="*/ 44 h 149"/>
                <a:gd name="T8" fmla="*/ 24 w 24"/>
                <a:gd name="T9" fmla="*/ 52 h 149"/>
                <a:gd name="T10" fmla="*/ 16 w 24"/>
                <a:gd name="T11" fmla="*/ 61 h 149"/>
                <a:gd name="T12" fmla="*/ 16 w 24"/>
                <a:gd name="T13" fmla="*/ 88 h 149"/>
                <a:gd name="T14" fmla="*/ 0 w 24"/>
                <a:gd name="T15" fmla="*/ 96 h 149"/>
                <a:gd name="T16" fmla="*/ 0 w 24"/>
                <a:gd name="T17" fmla="*/ 114 h 149"/>
                <a:gd name="T18" fmla="*/ 0 w 24"/>
                <a:gd name="T19" fmla="*/ 123 h 149"/>
                <a:gd name="T20" fmla="*/ 0 w 24"/>
                <a:gd name="T21" fmla="*/ 132 h 149"/>
                <a:gd name="T22" fmla="*/ 16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24" y="0"/>
                  </a:moveTo>
                  <a:lnTo>
                    <a:pt x="24" y="9"/>
                  </a:lnTo>
                  <a:lnTo>
                    <a:pt x="24" y="35"/>
                  </a:lnTo>
                  <a:lnTo>
                    <a:pt x="24" y="44"/>
                  </a:lnTo>
                  <a:lnTo>
                    <a:pt x="24" y="52"/>
                  </a:lnTo>
                  <a:lnTo>
                    <a:pt x="16" y="61"/>
                  </a:lnTo>
                  <a:lnTo>
                    <a:pt x="16" y="88"/>
                  </a:lnTo>
                  <a:lnTo>
                    <a:pt x="0" y="96"/>
                  </a:lnTo>
                  <a:lnTo>
                    <a:pt x="0" y="114"/>
                  </a:lnTo>
                  <a:lnTo>
                    <a:pt x="0" y="123"/>
                  </a:lnTo>
                  <a:lnTo>
                    <a:pt x="0" y="132"/>
                  </a:lnTo>
                  <a:lnTo>
                    <a:pt x="16"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79" name="Freeform 1524"/>
            <p:cNvSpPr>
              <a:spLocks/>
            </p:cNvSpPr>
            <p:nvPr/>
          </p:nvSpPr>
          <p:spPr bwMode="auto">
            <a:xfrm>
              <a:off x="2659" y="3384"/>
              <a:ext cx="72" cy="114"/>
            </a:xfrm>
            <a:custGeom>
              <a:avLst/>
              <a:gdLst>
                <a:gd name="T0" fmla="*/ 72 w 72"/>
                <a:gd name="T1" fmla="*/ 0 h 114"/>
                <a:gd name="T2" fmla="*/ 64 w 72"/>
                <a:gd name="T3" fmla="*/ 9 h 114"/>
                <a:gd name="T4" fmla="*/ 56 w 72"/>
                <a:gd name="T5" fmla="*/ 27 h 114"/>
                <a:gd name="T6" fmla="*/ 48 w 72"/>
                <a:gd name="T7" fmla="*/ 27 h 114"/>
                <a:gd name="T8" fmla="*/ 32 w 72"/>
                <a:gd name="T9" fmla="*/ 35 h 114"/>
                <a:gd name="T10" fmla="*/ 24 w 72"/>
                <a:gd name="T11" fmla="*/ 44 h 114"/>
                <a:gd name="T12" fmla="*/ 16 w 72"/>
                <a:gd name="T13" fmla="*/ 62 h 114"/>
                <a:gd name="T14" fmla="*/ 16 w 72"/>
                <a:gd name="T15" fmla="*/ 71 h 114"/>
                <a:gd name="T16" fmla="*/ 16 w 72"/>
                <a:gd name="T17" fmla="*/ 79 h 114"/>
                <a:gd name="T18" fmla="*/ 16 w 72"/>
                <a:gd name="T19" fmla="*/ 97 h 114"/>
                <a:gd name="T20" fmla="*/ 0 w 72"/>
                <a:gd name="T21" fmla="*/ 106 h 114"/>
                <a:gd name="T22" fmla="*/ 0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72" y="0"/>
                  </a:moveTo>
                  <a:lnTo>
                    <a:pt x="64" y="9"/>
                  </a:lnTo>
                  <a:lnTo>
                    <a:pt x="56" y="27"/>
                  </a:lnTo>
                  <a:lnTo>
                    <a:pt x="48" y="27"/>
                  </a:lnTo>
                  <a:lnTo>
                    <a:pt x="32" y="35"/>
                  </a:lnTo>
                  <a:lnTo>
                    <a:pt x="24" y="44"/>
                  </a:lnTo>
                  <a:lnTo>
                    <a:pt x="16" y="62"/>
                  </a:lnTo>
                  <a:lnTo>
                    <a:pt x="16" y="71"/>
                  </a:lnTo>
                  <a:lnTo>
                    <a:pt x="16" y="79"/>
                  </a:lnTo>
                  <a:lnTo>
                    <a:pt x="16" y="97"/>
                  </a:lnTo>
                  <a:lnTo>
                    <a:pt x="0" y="106"/>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80" name="Freeform 1525"/>
            <p:cNvSpPr>
              <a:spLocks/>
            </p:cNvSpPr>
            <p:nvPr/>
          </p:nvSpPr>
          <p:spPr bwMode="auto">
            <a:xfrm>
              <a:off x="3027" y="3446"/>
              <a:ext cx="48" cy="88"/>
            </a:xfrm>
            <a:custGeom>
              <a:avLst/>
              <a:gdLst>
                <a:gd name="T0" fmla="*/ 0 w 48"/>
                <a:gd name="T1" fmla="*/ 0 h 88"/>
                <a:gd name="T2" fmla="*/ 16 w 48"/>
                <a:gd name="T3" fmla="*/ 0 h 88"/>
                <a:gd name="T4" fmla="*/ 24 w 48"/>
                <a:gd name="T5" fmla="*/ 9 h 88"/>
                <a:gd name="T6" fmla="*/ 24 w 48"/>
                <a:gd name="T7" fmla="*/ 17 h 88"/>
                <a:gd name="T8" fmla="*/ 24 w 48"/>
                <a:gd name="T9" fmla="*/ 35 h 88"/>
                <a:gd name="T10" fmla="*/ 24 w 48"/>
                <a:gd name="T11" fmla="*/ 44 h 88"/>
                <a:gd name="T12" fmla="*/ 32 w 48"/>
                <a:gd name="T13" fmla="*/ 52 h 88"/>
                <a:gd name="T14" fmla="*/ 32 w 48"/>
                <a:gd name="T15" fmla="*/ 61 h 88"/>
                <a:gd name="T16" fmla="*/ 32 w 48"/>
                <a:gd name="T17" fmla="*/ 79 h 88"/>
                <a:gd name="T18" fmla="*/ 32 w 48"/>
                <a:gd name="T19" fmla="*/ 88 h 88"/>
                <a:gd name="T20" fmla="*/ 48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0" y="0"/>
                  </a:moveTo>
                  <a:lnTo>
                    <a:pt x="16" y="0"/>
                  </a:lnTo>
                  <a:lnTo>
                    <a:pt x="24" y="9"/>
                  </a:lnTo>
                  <a:lnTo>
                    <a:pt x="24" y="17"/>
                  </a:lnTo>
                  <a:lnTo>
                    <a:pt x="24" y="35"/>
                  </a:lnTo>
                  <a:lnTo>
                    <a:pt x="24" y="44"/>
                  </a:lnTo>
                  <a:lnTo>
                    <a:pt x="32" y="52"/>
                  </a:lnTo>
                  <a:lnTo>
                    <a:pt x="32" y="61"/>
                  </a:lnTo>
                  <a:lnTo>
                    <a:pt x="32" y="79"/>
                  </a:lnTo>
                  <a:lnTo>
                    <a:pt x="32" y="88"/>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81" name="Freeform 1526"/>
            <p:cNvSpPr>
              <a:spLocks/>
            </p:cNvSpPr>
            <p:nvPr/>
          </p:nvSpPr>
          <p:spPr bwMode="auto">
            <a:xfrm>
              <a:off x="2955" y="3498"/>
              <a:ext cx="40" cy="80"/>
            </a:xfrm>
            <a:custGeom>
              <a:avLst/>
              <a:gdLst>
                <a:gd name="T0" fmla="*/ 40 w 40"/>
                <a:gd name="T1" fmla="*/ 0 h 80"/>
                <a:gd name="T2" fmla="*/ 24 w 40"/>
                <a:gd name="T3" fmla="*/ 0 h 80"/>
                <a:gd name="T4" fmla="*/ 8 w 40"/>
                <a:gd name="T5" fmla="*/ 0 h 80"/>
                <a:gd name="T6" fmla="*/ 8 w 40"/>
                <a:gd name="T7" fmla="*/ 9 h 80"/>
                <a:gd name="T8" fmla="*/ 0 w 40"/>
                <a:gd name="T9" fmla="*/ 27 h 80"/>
                <a:gd name="T10" fmla="*/ 0 w 40"/>
                <a:gd name="T11" fmla="*/ 36 h 80"/>
                <a:gd name="T12" fmla="*/ 0 w 40"/>
                <a:gd name="T13" fmla="*/ 44 h 80"/>
                <a:gd name="T14" fmla="*/ 0 w 40"/>
                <a:gd name="T15" fmla="*/ 62 h 80"/>
                <a:gd name="T16" fmla="*/ 0 w 40"/>
                <a:gd name="T17" fmla="*/ 71 h 80"/>
                <a:gd name="T18" fmla="*/ 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40" y="0"/>
                  </a:moveTo>
                  <a:lnTo>
                    <a:pt x="24" y="0"/>
                  </a:lnTo>
                  <a:lnTo>
                    <a:pt x="8" y="0"/>
                  </a:lnTo>
                  <a:lnTo>
                    <a:pt x="8" y="9"/>
                  </a:lnTo>
                  <a:lnTo>
                    <a:pt x="0" y="27"/>
                  </a:lnTo>
                  <a:lnTo>
                    <a:pt x="0" y="36"/>
                  </a:lnTo>
                  <a:lnTo>
                    <a:pt x="0" y="44"/>
                  </a:lnTo>
                  <a:lnTo>
                    <a:pt x="0" y="62"/>
                  </a:lnTo>
                  <a:lnTo>
                    <a:pt x="0" y="71"/>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82" name="Freeform 1527"/>
            <p:cNvSpPr>
              <a:spLocks/>
            </p:cNvSpPr>
            <p:nvPr/>
          </p:nvSpPr>
          <p:spPr bwMode="auto">
            <a:xfrm>
              <a:off x="2963" y="3411"/>
              <a:ext cx="32" cy="79"/>
            </a:xfrm>
            <a:custGeom>
              <a:avLst/>
              <a:gdLst>
                <a:gd name="T0" fmla="*/ 32 w 32"/>
                <a:gd name="T1" fmla="*/ 8 h 79"/>
                <a:gd name="T2" fmla="*/ 24 w 32"/>
                <a:gd name="T3" fmla="*/ 0 h 79"/>
                <a:gd name="T4" fmla="*/ 24 w 32"/>
                <a:gd name="T5" fmla="*/ 8 h 79"/>
                <a:gd name="T6" fmla="*/ 24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0 w 32"/>
                <a:gd name="T19" fmla="*/ 70 h 79"/>
                <a:gd name="T20" fmla="*/ 0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32" y="8"/>
                  </a:moveTo>
                  <a:lnTo>
                    <a:pt x="24" y="0"/>
                  </a:lnTo>
                  <a:lnTo>
                    <a:pt x="24" y="8"/>
                  </a:lnTo>
                  <a:lnTo>
                    <a:pt x="24" y="17"/>
                  </a:lnTo>
                  <a:lnTo>
                    <a:pt x="16" y="17"/>
                  </a:lnTo>
                  <a:lnTo>
                    <a:pt x="16" y="35"/>
                  </a:lnTo>
                  <a:lnTo>
                    <a:pt x="16" y="44"/>
                  </a:lnTo>
                  <a:lnTo>
                    <a:pt x="16" y="52"/>
                  </a:lnTo>
                  <a:lnTo>
                    <a:pt x="16" y="70"/>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83" name="Freeform 1528"/>
            <p:cNvSpPr>
              <a:spLocks/>
            </p:cNvSpPr>
            <p:nvPr/>
          </p:nvSpPr>
          <p:spPr bwMode="auto">
            <a:xfrm>
              <a:off x="2763" y="3534"/>
              <a:ext cx="48" cy="79"/>
            </a:xfrm>
            <a:custGeom>
              <a:avLst/>
              <a:gdLst>
                <a:gd name="T0" fmla="*/ 48 w 48"/>
                <a:gd name="T1" fmla="*/ 0 h 79"/>
                <a:gd name="T2" fmla="*/ 32 w 48"/>
                <a:gd name="T3" fmla="*/ 8 h 79"/>
                <a:gd name="T4" fmla="*/ 32 w 48"/>
                <a:gd name="T5" fmla="*/ 26 h 79"/>
                <a:gd name="T6" fmla="*/ 24 w 48"/>
                <a:gd name="T7" fmla="*/ 35 h 79"/>
                <a:gd name="T8" fmla="*/ 16 w 48"/>
                <a:gd name="T9" fmla="*/ 35 h 79"/>
                <a:gd name="T10" fmla="*/ 16 w 48"/>
                <a:gd name="T11" fmla="*/ 44 h 79"/>
                <a:gd name="T12" fmla="*/ 0 w 48"/>
                <a:gd name="T13" fmla="*/ 44 h 79"/>
                <a:gd name="T14" fmla="*/ 0 w 48"/>
                <a:gd name="T15" fmla="*/ 61 h 79"/>
                <a:gd name="T16" fmla="*/ 0 w 48"/>
                <a:gd name="T17" fmla="*/ 70 h 79"/>
                <a:gd name="T18" fmla="*/ 0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48" y="0"/>
                  </a:moveTo>
                  <a:lnTo>
                    <a:pt x="32" y="8"/>
                  </a:lnTo>
                  <a:lnTo>
                    <a:pt x="32" y="26"/>
                  </a:lnTo>
                  <a:lnTo>
                    <a:pt x="24" y="35"/>
                  </a:lnTo>
                  <a:lnTo>
                    <a:pt x="16" y="35"/>
                  </a:lnTo>
                  <a:lnTo>
                    <a:pt x="16" y="44"/>
                  </a:lnTo>
                  <a:lnTo>
                    <a:pt x="0" y="44"/>
                  </a:lnTo>
                  <a:lnTo>
                    <a:pt x="0" y="61"/>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84" name="Freeform 1529"/>
            <p:cNvSpPr>
              <a:spLocks/>
            </p:cNvSpPr>
            <p:nvPr/>
          </p:nvSpPr>
          <p:spPr bwMode="auto">
            <a:xfrm>
              <a:off x="2731" y="3455"/>
              <a:ext cx="64" cy="35"/>
            </a:xfrm>
            <a:custGeom>
              <a:avLst/>
              <a:gdLst>
                <a:gd name="T0" fmla="*/ 64 w 64"/>
                <a:gd name="T1" fmla="*/ 0 h 35"/>
                <a:gd name="T2" fmla="*/ 56 w 64"/>
                <a:gd name="T3" fmla="*/ 0 h 35"/>
                <a:gd name="T4" fmla="*/ 48 w 64"/>
                <a:gd name="T5" fmla="*/ 0 h 35"/>
                <a:gd name="T6" fmla="*/ 32 w 64"/>
                <a:gd name="T7" fmla="*/ 0 h 35"/>
                <a:gd name="T8" fmla="*/ 32 w 64"/>
                <a:gd name="T9" fmla="*/ 8 h 35"/>
                <a:gd name="T10" fmla="*/ 24 w 64"/>
                <a:gd name="T11" fmla="*/ 8 h 35"/>
                <a:gd name="T12" fmla="*/ 16 w 64"/>
                <a:gd name="T13" fmla="*/ 26 h 35"/>
                <a:gd name="T14" fmla="*/ 0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64" y="0"/>
                  </a:moveTo>
                  <a:lnTo>
                    <a:pt x="56" y="0"/>
                  </a:lnTo>
                  <a:lnTo>
                    <a:pt x="48" y="0"/>
                  </a:lnTo>
                  <a:lnTo>
                    <a:pt x="32" y="0"/>
                  </a:lnTo>
                  <a:lnTo>
                    <a:pt x="32" y="8"/>
                  </a:lnTo>
                  <a:lnTo>
                    <a:pt x="24" y="8"/>
                  </a:lnTo>
                  <a:lnTo>
                    <a:pt x="16"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85" name="Freeform 1530"/>
            <p:cNvSpPr>
              <a:spLocks/>
            </p:cNvSpPr>
            <p:nvPr/>
          </p:nvSpPr>
          <p:spPr bwMode="auto">
            <a:xfrm>
              <a:off x="2811" y="3455"/>
              <a:ext cx="16" cy="123"/>
            </a:xfrm>
            <a:custGeom>
              <a:avLst/>
              <a:gdLst>
                <a:gd name="T0" fmla="*/ 0 w 16"/>
                <a:gd name="T1" fmla="*/ 0 h 123"/>
                <a:gd name="T2" fmla="*/ 0 w 16"/>
                <a:gd name="T3" fmla="*/ 35 h 123"/>
                <a:gd name="T4" fmla="*/ 0 w 16"/>
                <a:gd name="T5" fmla="*/ 43 h 123"/>
                <a:gd name="T6" fmla="*/ 0 w 16"/>
                <a:gd name="T7" fmla="*/ 70 h 123"/>
                <a:gd name="T8" fmla="*/ 8 w 16"/>
                <a:gd name="T9" fmla="*/ 70 h 123"/>
                <a:gd name="T10" fmla="*/ 8 w 16"/>
                <a:gd name="T11" fmla="*/ 79 h 123"/>
                <a:gd name="T12" fmla="*/ 8 w 16"/>
                <a:gd name="T13" fmla="*/ 87 h 123"/>
                <a:gd name="T14" fmla="*/ 8 w 16"/>
                <a:gd name="T15" fmla="*/ 105 h 123"/>
                <a:gd name="T16" fmla="*/ 16 w 16"/>
                <a:gd name="T17" fmla="*/ 114 h 123"/>
                <a:gd name="T18" fmla="*/ 16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0" y="0"/>
                  </a:moveTo>
                  <a:lnTo>
                    <a:pt x="0" y="35"/>
                  </a:lnTo>
                  <a:lnTo>
                    <a:pt x="0" y="43"/>
                  </a:lnTo>
                  <a:lnTo>
                    <a:pt x="0" y="70"/>
                  </a:lnTo>
                  <a:lnTo>
                    <a:pt x="8" y="70"/>
                  </a:lnTo>
                  <a:lnTo>
                    <a:pt x="8" y="79"/>
                  </a:lnTo>
                  <a:lnTo>
                    <a:pt x="8" y="87"/>
                  </a:lnTo>
                  <a:lnTo>
                    <a:pt x="8" y="105"/>
                  </a:lnTo>
                  <a:lnTo>
                    <a:pt x="16" y="114"/>
                  </a:lnTo>
                  <a:lnTo>
                    <a:pt x="16"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86" name="Freeform 1531"/>
            <p:cNvSpPr>
              <a:spLocks/>
            </p:cNvSpPr>
            <p:nvPr/>
          </p:nvSpPr>
          <p:spPr bwMode="auto">
            <a:xfrm>
              <a:off x="2843" y="3481"/>
              <a:ext cx="16" cy="61"/>
            </a:xfrm>
            <a:custGeom>
              <a:avLst/>
              <a:gdLst>
                <a:gd name="T0" fmla="*/ 16 w 16"/>
                <a:gd name="T1" fmla="*/ 0 h 61"/>
                <a:gd name="T2" fmla="*/ 8 w 16"/>
                <a:gd name="T3" fmla="*/ 9 h 61"/>
                <a:gd name="T4" fmla="*/ 0 w 16"/>
                <a:gd name="T5" fmla="*/ 17 h 61"/>
                <a:gd name="T6" fmla="*/ 0 w 16"/>
                <a:gd name="T7" fmla="*/ 26 h 61"/>
                <a:gd name="T8" fmla="*/ 0 w 16"/>
                <a:gd name="T9" fmla="*/ 44 h 61"/>
                <a:gd name="T10" fmla="*/ 0 w 16"/>
                <a:gd name="T11" fmla="*/ 53 h 61"/>
                <a:gd name="T12" fmla="*/ 0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16" y="0"/>
                  </a:moveTo>
                  <a:lnTo>
                    <a:pt x="8" y="9"/>
                  </a:lnTo>
                  <a:lnTo>
                    <a:pt x="0" y="17"/>
                  </a:lnTo>
                  <a:lnTo>
                    <a:pt x="0" y="26"/>
                  </a:lnTo>
                  <a:lnTo>
                    <a:pt x="0" y="44"/>
                  </a:lnTo>
                  <a:lnTo>
                    <a:pt x="0" y="53"/>
                  </a:lnTo>
                  <a:lnTo>
                    <a:pt x="0"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87" name="Freeform 1532"/>
            <p:cNvSpPr>
              <a:spLocks/>
            </p:cNvSpPr>
            <p:nvPr/>
          </p:nvSpPr>
          <p:spPr bwMode="auto">
            <a:xfrm>
              <a:off x="2875" y="3507"/>
              <a:ext cx="16" cy="88"/>
            </a:xfrm>
            <a:custGeom>
              <a:avLst/>
              <a:gdLst>
                <a:gd name="T0" fmla="*/ 0 w 16"/>
                <a:gd name="T1" fmla="*/ 0 h 88"/>
                <a:gd name="T2" fmla="*/ 0 w 16"/>
                <a:gd name="T3" fmla="*/ 27 h 88"/>
                <a:gd name="T4" fmla="*/ 8 w 16"/>
                <a:gd name="T5" fmla="*/ 35 h 88"/>
                <a:gd name="T6" fmla="*/ 8 w 16"/>
                <a:gd name="T7" fmla="*/ 53 h 88"/>
                <a:gd name="T8" fmla="*/ 16 w 16"/>
                <a:gd name="T9" fmla="*/ 62 h 88"/>
                <a:gd name="T10" fmla="*/ 16 w 16"/>
                <a:gd name="T11" fmla="*/ 71 h 88"/>
                <a:gd name="T12" fmla="*/ 16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0" y="0"/>
                  </a:moveTo>
                  <a:lnTo>
                    <a:pt x="0" y="27"/>
                  </a:lnTo>
                  <a:lnTo>
                    <a:pt x="8" y="35"/>
                  </a:lnTo>
                  <a:lnTo>
                    <a:pt x="8" y="53"/>
                  </a:lnTo>
                  <a:lnTo>
                    <a:pt x="16" y="62"/>
                  </a:lnTo>
                  <a:lnTo>
                    <a:pt x="16" y="71"/>
                  </a:lnTo>
                  <a:lnTo>
                    <a:pt x="16"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88" name="Freeform 1533"/>
            <p:cNvSpPr>
              <a:spLocks/>
            </p:cNvSpPr>
            <p:nvPr/>
          </p:nvSpPr>
          <p:spPr bwMode="auto">
            <a:xfrm>
              <a:off x="2915" y="3455"/>
              <a:ext cx="16" cy="123"/>
            </a:xfrm>
            <a:custGeom>
              <a:avLst/>
              <a:gdLst>
                <a:gd name="T0" fmla="*/ 8 w 16"/>
                <a:gd name="T1" fmla="*/ 0 h 123"/>
                <a:gd name="T2" fmla="*/ 8 w 16"/>
                <a:gd name="T3" fmla="*/ 8 h 123"/>
                <a:gd name="T4" fmla="*/ 0 w 16"/>
                <a:gd name="T5" fmla="*/ 26 h 123"/>
                <a:gd name="T6" fmla="*/ 0 w 16"/>
                <a:gd name="T7" fmla="*/ 35 h 123"/>
                <a:gd name="T8" fmla="*/ 8 w 16"/>
                <a:gd name="T9" fmla="*/ 43 h 123"/>
                <a:gd name="T10" fmla="*/ 8 w 16"/>
                <a:gd name="T11" fmla="*/ 52 h 123"/>
                <a:gd name="T12" fmla="*/ 8 w 16"/>
                <a:gd name="T13" fmla="*/ 70 h 123"/>
                <a:gd name="T14" fmla="*/ 8 w 16"/>
                <a:gd name="T15" fmla="*/ 79 h 123"/>
                <a:gd name="T16" fmla="*/ 16 w 16"/>
                <a:gd name="T17" fmla="*/ 87 h 123"/>
                <a:gd name="T18" fmla="*/ 16 w 16"/>
                <a:gd name="T19" fmla="*/ 105 h 123"/>
                <a:gd name="T20" fmla="*/ 16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0" y="26"/>
                  </a:lnTo>
                  <a:lnTo>
                    <a:pt x="0" y="35"/>
                  </a:lnTo>
                  <a:lnTo>
                    <a:pt x="8" y="43"/>
                  </a:lnTo>
                  <a:lnTo>
                    <a:pt x="8" y="52"/>
                  </a:lnTo>
                  <a:lnTo>
                    <a:pt x="8" y="70"/>
                  </a:lnTo>
                  <a:lnTo>
                    <a:pt x="8" y="79"/>
                  </a:lnTo>
                  <a:lnTo>
                    <a:pt x="16" y="87"/>
                  </a:lnTo>
                  <a:lnTo>
                    <a:pt x="16" y="105"/>
                  </a:lnTo>
                  <a:lnTo>
                    <a:pt x="16"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89" name="Freeform 1534"/>
            <p:cNvSpPr>
              <a:spLocks/>
            </p:cNvSpPr>
            <p:nvPr/>
          </p:nvSpPr>
          <p:spPr bwMode="auto">
            <a:xfrm>
              <a:off x="3011" y="3490"/>
              <a:ext cx="40" cy="105"/>
            </a:xfrm>
            <a:custGeom>
              <a:avLst/>
              <a:gdLst>
                <a:gd name="T0" fmla="*/ 8 w 40"/>
                <a:gd name="T1" fmla="*/ 0 h 105"/>
                <a:gd name="T2" fmla="*/ 0 w 40"/>
                <a:gd name="T3" fmla="*/ 8 h 105"/>
                <a:gd name="T4" fmla="*/ 8 w 40"/>
                <a:gd name="T5" fmla="*/ 17 h 105"/>
                <a:gd name="T6" fmla="*/ 16 w 40"/>
                <a:gd name="T7" fmla="*/ 35 h 105"/>
                <a:gd name="T8" fmla="*/ 32 w 40"/>
                <a:gd name="T9" fmla="*/ 44 h 105"/>
                <a:gd name="T10" fmla="*/ 32 w 40"/>
                <a:gd name="T11" fmla="*/ 52 h 105"/>
                <a:gd name="T12" fmla="*/ 40 w 40"/>
                <a:gd name="T13" fmla="*/ 70 h 105"/>
                <a:gd name="T14" fmla="*/ 40 w 40"/>
                <a:gd name="T15" fmla="*/ 79 h 105"/>
                <a:gd name="T16" fmla="*/ 40 w 40"/>
                <a:gd name="T17" fmla="*/ 88 h 105"/>
                <a:gd name="T18" fmla="*/ 4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8" y="0"/>
                  </a:moveTo>
                  <a:lnTo>
                    <a:pt x="0" y="8"/>
                  </a:lnTo>
                  <a:lnTo>
                    <a:pt x="8" y="17"/>
                  </a:lnTo>
                  <a:lnTo>
                    <a:pt x="16" y="35"/>
                  </a:lnTo>
                  <a:lnTo>
                    <a:pt x="32" y="44"/>
                  </a:lnTo>
                  <a:lnTo>
                    <a:pt x="32" y="52"/>
                  </a:lnTo>
                  <a:lnTo>
                    <a:pt x="40" y="70"/>
                  </a:lnTo>
                  <a:lnTo>
                    <a:pt x="40" y="79"/>
                  </a:lnTo>
                  <a:lnTo>
                    <a:pt x="40" y="88"/>
                  </a:lnTo>
                  <a:lnTo>
                    <a:pt x="4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90" name="Freeform 1535"/>
            <p:cNvSpPr>
              <a:spLocks/>
            </p:cNvSpPr>
            <p:nvPr/>
          </p:nvSpPr>
          <p:spPr bwMode="auto">
            <a:xfrm>
              <a:off x="3051" y="3463"/>
              <a:ext cx="64" cy="115"/>
            </a:xfrm>
            <a:custGeom>
              <a:avLst/>
              <a:gdLst>
                <a:gd name="T0" fmla="*/ 0 w 64"/>
                <a:gd name="T1" fmla="*/ 0 h 115"/>
                <a:gd name="T2" fmla="*/ 8 w 64"/>
                <a:gd name="T3" fmla="*/ 18 h 115"/>
                <a:gd name="T4" fmla="*/ 8 w 64"/>
                <a:gd name="T5" fmla="*/ 27 h 115"/>
                <a:gd name="T6" fmla="*/ 24 w 64"/>
                <a:gd name="T7" fmla="*/ 27 h 115"/>
                <a:gd name="T8" fmla="*/ 32 w 64"/>
                <a:gd name="T9" fmla="*/ 27 h 115"/>
                <a:gd name="T10" fmla="*/ 32 w 64"/>
                <a:gd name="T11" fmla="*/ 35 h 115"/>
                <a:gd name="T12" fmla="*/ 32 w 64"/>
                <a:gd name="T13" fmla="*/ 44 h 115"/>
                <a:gd name="T14" fmla="*/ 40 w 64"/>
                <a:gd name="T15" fmla="*/ 62 h 115"/>
                <a:gd name="T16" fmla="*/ 48 w 64"/>
                <a:gd name="T17" fmla="*/ 71 h 115"/>
                <a:gd name="T18" fmla="*/ 48 w 64"/>
                <a:gd name="T19" fmla="*/ 79 h 115"/>
                <a:gd name="T20" fmla="*/ 48 w 64"/>
                <a:gd name="T21" fmla="*/ 97 h 115"/>
                <a:gd name="T22" fmla="*/ 64 w 64"/>
                <a:gd name="T23" fmla="*/ 97 h 115"/>
                <a:gd name="T24" fmla="*/ 64 w 64"/>
                <a:gd name="T25" fmla="*/ 106 h 115"/>
                <a:gd name="T26" fmla="*/ 64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0" y="0"/>
                  </a:moveTo>
                  <a:lnTo>
                    <a:pt x="8" y="18"/>
                  </a:lnTo>
                  <a:lnTo>
                    <a:pt x="8" y="27"/>
                  </a:lnTo>
                  <a:lnTo>
                    <a:pt x="24" y="27"/>
                  </a:lnTo>
                  <a:lnTo>
                    <a:pt x="32" y="27"/>
                  </a:lnTo>
                  <a:lnTo>
                    <a:pt x="32" y="35"/>
                  </a:lnTo>
                  <a:lnTo>
                    <a:pt x="32" y="44"/>
                  </a:lnTo>
                  <a:lnTo>
                    <a:pt x="40" y="62"/>
                  </a:lnTo>
                  <a:lnTo>
                    <a:pt x="48" y="71"/>
                  </a:lnTo>
                  <a:lnTo>
                    <a:pt x="48" y="79"/>
                  </a:lnTo>
                  <a:lnTo>
                    <a:pt x="48" y="97"/>
                  </a:lnTo>
                  <a:lnTo>
                    <a:pt x="64" y="97"/>
                  </a:lnTo>
                  <a:lnTo>
                    <a:pt x="64" y="106"/>
                  </a:lnTo>
                  <a:lnTo>
                    <a:pt x="64"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91" name="Freeform 1536"/>
            <p:cNvSpPr>
              <a:spLocks/>
            </p:cNvSpPr>
            <p:nvPr/>
          </p:nvSpPr>
          <p:spPr bwMode="auto">
            <a:xfrm>
              <a:off x="2659" y="3507"/>
              <a:ext cx="48" cy="88"/>
            </a:xfrm>
            <a:custGeom>
              <a:avLst/>
              <a:gdLst>
                <a:gd name="T0" fmla="*/ 48 w 48"/>
                <a:gd name="T1" fmla="*/ 0 h 88"/>
                <a:gd name="T2" fmla="*/ 48 w 48"/>
                <a:gd name="T3" fmla="*/ 18 h 88"/>
                <a:gd name="T4" fmla="*/ 48 w 48"/>
                <a:gd name="T5" fmla="*/ 27 h 88"/>
                <a:gd name="T6" fmla="*/ 32 w 48"/>
                <a:gd name="T7" fmla="*/ 27 h 88"/>
                <a:gd name="T8" fmla="*/ 32 w 48"/>
                <a:gd name="T9" fmla="*/ 35 h 88"/>
                <a:gd name="T10" fmla="*/ 24 w 48"/>
                <a:gd name="T11" fmla="*/ 35 h 88"/>
                <a:gd name="T12" fmla="*/ 16 w 48"/>
                <a:gd name="T13" fmla="*/ 53 h 88"/>
                <a:gd name="T14" fmla="*/ 0 w 48"/>
                <a:gd name="T15" fmla="*/ 62 h 88"/>
                <a:gd name="T16" fmla="*/ 0 w 48"/>
                <a:gd name="T17" fmla="*/ 71 h 88"/>
                <a:gd name="T18" fmla="*/ 0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48" y="0"/>
                  </a:moveTo>
                  <a:lnTo>
                    <a:pt x="48" y="18"/>
                  </a:lnTo>
                  <a:lnTo>
                    <a:pt x="48" y="27"/>
                  </a:lnTo>
                  <a:lnTo>
                    <a:pt x="32" y="27"/>
                  </a:lnTo>
                  <a:lnTo>
                    <a:pt x="32" y="35"/>
                  </a:lnTo>
                  <a:lnTo>
                    <a:pt x="24" y="35"/>
                  </a:lnTo>
                  <a:lnTo>
                    <a:pt x="16"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92" name="Freeform 1537"/>
            <p:cNvSpPr>
              <a:spLocks/>
            </p:cNvSpPr>
            <p:nvPr/>
          </p:nvSpPr>
          <p:spPr bwMode="auto">
            <a:xfrm>
              <a:off x="2683" y="3314"/>
              <a:ext cx="64" cy="53"/>
            </a:xfrm>
            <a:custGeom>
              <a:avLst/>
              <a:gdLst>
                <a:gd name="T0" fmla="*/ 64 w 64"/>
                <a:gd name="T1" fmla="*/ 0 h 53"/>
                <a:gd name="T2" fmla="*/ 40 w 64"/>
                <a:gd name="T3" fmla="*/ 17 h 53"/>
                <a:gd name="T4" fmla="*/ 32 w 64"/>
                <a:gd name="T5" fmla="*/ 17 h 53"/>
                <a:gd name="T6" fmla="*/ 24 w 64"/>
                <a:gd name="T7" fmla="*/ 17 h 53"/>
                <a:gd name="T8" fmla="*/ 8 w 64"/>
                <a:gd name="T9" fmla="*/ 17 h 53"/>
                <a:gd name="T10" fmla="*/ 0 w 64"/>
                <a:gd name="T11" fmla="*/ 26 h 53"/>
                <a:gd name="T12" fmla="*/ 0 w 64"/>
                <a:gd name="T13" fmla="*/ 35 h 53"/>
                <a:gd name="T14" fmla="*/ 0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64" y="0"/>
                  </a:moveTo>
                  <a:lnTo>
                    <a:pt x="40" y="17"/>
                  </a:lnTo>
                  <a:lnTo>
                    <a:pt x="32" y="17"/>
                  </a:lnTo>
                  <a:lnTo>
                    <a:pt x="24" y="17"/>
                  </a:lnTo>
                  <a:lnTo>
                    <a:pt x="8" y="17"/>
                  </a:lnTo>
                  <a:lnTo>
                    <a:pt x="0" y="26"/>
                  </a:lnTo>
                  <a:lnTo>
                    <a:pt x="0" y="35"/>
                  </a:lnTo>
                  <a:lnTo>
                    <a:pt x="0"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93" name="Freeform 1538"/>
            <p:cNvSpPr>
              <a:spLocks/>
            </p:cNvSpPr>
            <p:nvPr/>
          </p:nvSpPr>
          <p:spPr bwMode="auto">
            <a:xfrm>
              <a:off x="2963" y="3314"/>
              <a:ext cx="96" cy="35"/>
            </a:xfrm>
            <a:custGeom>
              <a:avLst/>
              <a:gdLst>
                <a:gd name="T0" fmla="*/ 0 w 96"/>
                <a:gd name="T1" fmla="*/ 0 h 35"/>
                <a:gd name="T2" fmla="*/ 16 w 96"/>
                <a:gd name="T3" fmla="*/ 0 h 35"/>
                <a:gd name="T4" fmla="*/ 24 w 96"/>
                <a:gd name="T5" fmla="*/ 0 h 35"/>
                <a:gd name="T6" fmla="*/ 32 w 96"/>
                <a:gd name="T7" fmla="*/ 0 h 35"/>
                <a:gd name="T8" fmla="*/ 48 w 96"/>
                <a:gd name="T9" fmla="*/ 0 h 35"/>
                <a:gd name="T10" fmla="*/ 56 w 96"/>
                <a:gd name="T11" fmla="*/ 0 h 35"/>
                <a:gd name="T12" fmla="*/ 64 w 96"/>
                <a:gd name="T13" fmla="*/ 0 h 35"/>
                <a:gd name="T14" fmla="*/ 80 w 96"/>
                <a:gd name="T15" fmla="*/ 17 h 35"/>
                <a:gd name="T16" fmla="*/ 88 w 96"/>
                <a:gd name="T17" fmla="*/ 26 h 35"/>
                <a:gd name="T18" fmla="*/ 96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0" y="0"/>
                  </a:moveTo>
                  <a:lnTo>
                    <a:pt x="16" y="0"/>
                  </a:lnTo>
                  <a:lnTo>
                    <a:pt x="24" y="0"/>
                  </a:lnTo>
                  <a:lnTo>
                    <a:pt x="32" y="0"/>
                  </a:lnTo>
                  <a:lnTo>
                    <a:pt x="48" y="0"/>
                  </a:lnTo>
                  <a:lnTo>
                    <a:pt x="56" y="0"/>
                  </a:lnTo>
                  <a:lnTo>
                    <a:pt x="64" y="0"/>
                  </a:lnTo>
                  <a:lnTo>
                    <a:pt x="80" y="17"/>
                  </a:lnTo>
                  <a:lnTo>
                    <a:pt x="88" y="26"/>
                  </a:lnTo>
                  <a:lnTo>
                    <a:pt x="96"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94" name="Freeform 1539"/>
            <p:cNvSpPr>
              <a:spLocks/>
            </p:cNvSpPr>
            <p:nvPr/>
          </p:nvSpPr>
          <p:spPr bwMode="auto">
            <a:xfrm>
              <a:off x="2947" y="3296"/>
              <a:ext cx="112" cy="44"/>
            </a:xfrm>
            <a:custGeom>
              <a:avLst/>
              <a:gdLst>
                <a:gd name="T0" fmla="*/ 0 w 112"/>
                <a:gd name="T1" fmla="*/ 0 h 44"/>
                <a:gd name="T2" fmla="*/ 8 w 112"/>
                <a:gd name="T3" fmla="*/ 0 h 44"/>
                <a:gd name="T4" fmla="*/ 16 w 112"/>
                <a:gd name="T5" fmla="*/ 0 h 44"/>
                <a:gd name="T6" fmla="*/ 32 w 112"/>
                <a:gd name="T7" fmla="*/ 0 h 44"/>
                <a:gd name="T8" fmla="*/ 40 w 112"/>
                <a:gd name="T9" fmla="*/ 0 h 44"/>
                <a:gd name="T10" fmla="*/ 48 w 112"/>
                <a:gd name="T11" fmla="*/ 0 h 44"/>
                <a:gd name="T12" fmla="*/ 64 w 112"/>
                <a:gd name="T13" fmla="*/ 0 h 44"/>
                <a:gd name="T14" fmla="*/ 72 w 112"/>
                <a:gd name="T15" fmla="*/ 9 h 44"/>
                <a:gd name="T16" fmla="*/ 80 w 112"/>
                <a:gd name="T17" fmla="*/ 9 h 44"/>
                <a:gd name="T18" fmla="*/ 80 w 112"/>
                <a:gd name="T19" fmla="*/ 18 h 44"/>
                <a:gd name="T20" fmla="*/ 96 w 112"/>
                <a:gd name="T21" fmla="*/ 18 h 44"/>
                <a:gd name="T22" fmla="*/ 104 w 112"/>
                <a:gd name="T23" fmla="*/ 35 h 44"/>
                <a:gd name="T24" fmla="*/ 112 w 112"/>
                <a:gd name="T25" fmla="*/ 35 h 44"/>
                <a:gd name="T26" fmla="*/ 112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0" y="0"/>
                  </a:moveTo>
                  <a:lnTo>
                    <a:pt x="8" y="0"/>
                  </a:lnTo>
                  <a:lnTo>
                    <a:pt x="16" y="0"/>
                  </a:lnTo>
                  <a:lnTo>
                    <a:pt x="32" y="0"/>
                  </a:lnTo>
                  <a:lnTo>
                    <a:pt x="40" y="0"/>
                  </a:lnTo>
                  <a:lnTo>
                    <a:pt x="48" y="0"/>
                  </a:lnTo>
                  <a:lnTo>
                    <a:pt x="64" y="0"/>
                  </a:lnTo>
                  <a:lnTo>
                    <a:pt x="72" y="9"/>
                  </a:lnTo>
                  <a:lnTo>
                    <a:pt x="80" y="9"/>
                  </a:lnTo>
                  <a:lnTo>
                    <a:pt x="80" y="18"/>
                  </a:lnTo>
                  <a:lnTo>
                    <a:pt x="96" y="18"/>
                  </a:lnTo>
                  <a:lnTo>
                    <a:pt x="104" y="35"/>
                  </a:lnTo>
                  <a:lnTo>
                    <a:pt x="112" y="35"/>
                  </a:lnTo>
                  <a:lnTo>
                    <a:pt x="112"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95" name="Freeform 1540"/>
            <p:cNvSpPr>
              <a:spLocks/>
            </p:cNvSpPr>
            <p:nvPr/>
          </p:nvSpPr>
          <p:spPr bwMode="auto">
            <a:xfrm>
              <a:off x="3027" y="3375"/>
              <a:ext cx="64" cy="71"/>
            </a:xfrm>
            <a:custGeom>
              <a:avLst/>
              <a:gdLst>
                <a:gd name="T0" fmla="*/ 0 w 64"/>
                <a:gd name="T1" fmla="*/ 0 h 71"/>
                <a:gd name="T2" fmla="*/ 16 w 64"/>
                <a:gd name="T3" fmla="*/ 0 h 71"/>
                <a:gd name="T4" fmla="*/ 24 w 64"/>
                <a:gd name="T5" fmla="*/ 9 h 71"/>
                <a:gd name="T6" fmla="*/ 32 w 64"/>
                <a:gd name="T7" fmla="*/ 18 h 71"/>
                <a:gd name="T8" fmla="*/ 32 w 64"/>
                <a:gd name="T9" fmla="*/ 36 h 71"/>
                <a:gd name="T10" fmla="*/ 48 w 64"/>
                <a:gd name="T11" fmla="*/ 44 h 71"/>
                <a:gd name="T12" fmla="*/ 48 w 64"/>
                <a:gd name="T13" fmla="*/ 53 h 71"/>
                <a:gd name="T14" fmla="*/ 56 w 64"/>
                <a:gd name="T15" fmla="*/ 53 h 71"/>
                <a:gd name="T16" fmla="*/ 64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0" y="0"/>
                  </a:moveTo>
                  <a:lnTo>
                    <a:pt x="16" y="0"/>
                  </a:lnTo>
                  <a:lnTo>
                    <a:pt x="24" y="9"/>
                  </a:lnTo>
                  <a:lnTo>
                    <a:pt x="32" y="18"/>
                  </a:lnTo>
                  <a:lnTo>
                    <a:pt x="32" y="36"/>
                  </a:lnTo>
                  <a:lnTo>
                    <a:pt x="48" y="44"/>
                  </a:lnTo>
                  <a:lnTo>
                    <a:pt x="48" y="53"/>
                  </a:lnTo>
                  <a:lnTo>
                    <a:pt x="56" y="53"/>
                  </a:lnTo>
                  <a:lnTo>
                    <a:pt x="64"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96" name="Freeform 1541"/>
            <p:cNvSpPr>
              <a:spLocks/>
            </p:cNvSpPr>
            <p:nvPr/>
          </p:nvSpPr>
          <p:spPr bwMode="auto">
            <a:xfrm>
              <a:off x="3051" y="3455"/>
              <a:ext cx="96" cy="43"/>
            </a:xfrm>
            <a:custGeom>
              <a:avLst/>
              <a:gdLst>
                <a:gd name="T0" fmla="*/ 0 w 96"/>
                <a:gd name="T1" fmla="*/ 0 h 43"/>
                <a:gd name="T2" fmla="*/ 8 w 96"/>
                <a:gd name="T3" fmla="*/ 0 h 43"/>
                <a:gd name="T4" fmla="*/ 24 w 96"/>
                <a:gd name="T5" fmla="*/ 8 h 43"/>
                <a:gd name="T6" fmla="*/ 32 w 96"/>
                <a:gd name="T7" fmla="*/ 8 h 43"/>
                <a:gd name="T8" fmla="*/ 40 w 96"/>
                <a:gd name="T9" fmla="*/ 26 h 43"/>
                <a:gd name="T10" fmla="*/ 48 w 96"/>
                <a:gd name="T11" fmla="*/ 26 h 43"/>
                <a:gd name="T12" fmla="*/ 64 w 96"/>
                <a:gd name="T13" fmla="*/ 26 h 43"/>
                <a:gd name="T14" fmla="*/ 72 w 96"/>
                <a:gd name="T15" fmla="*/ 26 h 43"/>
                <a:gd name="T16" fmla="*/ 80 w 96"/>
                <a:gd name="T17" fmla="*/ 35 h 43"/>
                <a:gd name="T18" fmla="*/ 96 w 96"/>
                <a:gd name="T19" fmla="*/ 35 h 43"/>
                <a:gd name="T20" fmla="*/ 96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0" y="0"/>
                  </a:moveTo>
                  <a:lnTo>
                    <a:pt x="8" y="0"/>
                  </a:lnTo>
                  <a:lnTo>
                    <a:pt x="24" y="8"/>
                  </a:lnTo>
                  <a:lnTo>
                    <a:pt x="32" y="8"/>
                  </a:lnTo>
                  <a:lnTo>
                    <a:pt x="40" y="26"/>
                  </a:lnTo>
                  <a:lnTo>
                    <a:pt x="48" y="26"/>
                  </a:lnTo>
                  <a:lnTo>
                    <a:pt x="64" y="26"/>
                  </a:lnTo>
                  <a:lnTo>
                    <a:pt x="72" y="26"/>
                  </a:lnTo>
                  <a:lnTo>
                    <a:pt x="80" y="35"/>
                  </a:lnTo>
                  <a:lnTo>
                    <a:pt x="96" y="35"/>
                  </a:lnTo>
                  <a:lnTo>
                    <a:pt x="96"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4501" name="Group 1542"/>
          <p:cNvGrpSpPr>
            <a:grpSpLocks/>
          </p:cNvGrpSpPr>
          <p:nvPr/>
        </p:nvGrpSpPr>
        <p:grpSpPr bwMode="auto">
          <a:xfrm>
            <a:off x="6934200" y="2395538"/>
            <a:ext cx="774700" cy="725487"/>
            <a:chOff x="2611" y="2760"/>
            <a:chExt cx="488" cy="457"/>
          </a:xfrm>
        </p:grpSpPr>
        <p:sp>
          <p:nvSpPr>
            <p:cNvPr id="104638" name="Freeform 1543"/>
            <p:cNvSpPr>
              <a:spLocks/>
            </p:cNvSpPr>
            <p:nvPr/>
          </p:nvSpPr>
          <p:spPr bwMode="auto">
            <a:xfrm>
              <a:off x="2859" y="3006"/>
              <a:ext cx="240" cy="211"/>
            </a:xfrm>
            <a:custGeom>
              <a:avLst/>
              <a:gdLst>
                <a:gd name="T0" fmla="*/ 0 w 240"/>
                <a:gd name="T1" fmla="*/ 211 h 211"/>
                <a:gd name="T2" fmla="*/ 0 w 240"/>
                <a:gd name="T3" fmla="*/ 194 h 211"/>
                <a:gd name="T4" fmla="*/ 0 w 240"/>
                <a:gd name="T5" fmla="*/ 194 h 211"/>
                <a:gd name="T6" fmla="*/ 0 w 240"/>
                <a:gd name="T7" fmla="*/ 194 h 211"/>
                <a:gd name="T8" fmla="*/ 0 w 240"/>
                <a:gd name="T9" fmla="*/ 185 h 211"/>
                <a:gd name="T10" fmla="*/ 16 w 240"/>
                <a:gd name="T11" fmla="*/ 176 h 211"/>
                <a:gd name="T12" fmla="*/ 16 w 240"/>
                <a:gd name="T13" fmla="*/ 158 h 211"/>
                <a:gd name="T14" fmla="*/ 16 w 240"/>
                <a:gd name="T15" fmla="*/ 150 h 211"/>
                <a:gd name="T16" fmla="*/ 24 w 240"/>
                <a:gd name="T17" fmla="*/ 141 h 211"/>
                <a:gd name="T18" fmla="*/ 32 w 240"/>
                <a:gd name="T19" fmla="*/ 123 h 211"/>
                <a:gd name="T20" fmla="*/ 32 w 240"/>
                <a:gd name="T21" fmla="*/ 114 h 211"/>
                <a:gd name="T22" fmla="*/ 48 w 240"/>
                <a:gd name="T23" fmla="*/ 106 h 211"/>
                <a:gd name="T24" fmla="*/ 56 w 240"/>
                <a:gd name="T25" fmla="*/ 97 h 211"/>
                <a:gd name="T26" fmla="*/ 64 w 240"/>
                <a:gd name="T27" fmla="*/ 79 h 211"/>
                <a:gd name="T28" fmla="*/ 64 w 240"/>
                <a:gd name="T29" fmla="*/ 71 h 211"/>
                <a:gd name="T30" fmla="*/ 72 w 240"/>
                <a:gd name="T31" fmla="*/ 71 h 211"/>
                <a:gd name="T32" fmla="*/ 88 w 240"/>
                <a:gd name="T33" fmla="*/ 62 h 211"/>
                <a:gd name="T34" fmla="*/ 96 w 240"/>
                <a:gd name="T35" fmla="*/ 44 h 211"/>
                <a:gd name="T36" fmla="*/ 104 w 240"/>
                <a:gd name="T37" fmla="*/ 35 h 211"/>
                <a:gd name="T38" fmla="*/ 128 w 240"/>
                <a:gd name="T39" fmla="*/ 35 h 211"/>
                <a:gd name="T40" fmla="*/ 136 w 240"/>
                <a:gd name="T41" fmla="*/ 27 h 211"/>
                <a:gd name="T42" fmla="*/ 160 w 240"/>
                <a:gd name="T43" fmla="*/ 27 h 211"/>
                <a:gd name="T44" fmla="*/ 168 w 240"/>
                <a:gd name="T45" fmla="*/ 27 h 211"/>
                <a:gd name="T46" fmla="*/ 192 w 240"/>
                <a:gd name="T47" fmla="*/ 9 h 211"/>
                <a:gd name="T48" fmla="*/ 200 w 240"/>
                <a:gd name="T49" fmla="*/ 9 h 211"/>
                <a:gd name="T50" fmla="*/ 216 w 240"/>
                <a:gd name="T51" fmla="*/ 9 h 211"/>
                <a:gd name="T52" fmla="*/ 224 w 240"/>
                <a:gd name="T53" fmla="*/ 9 h 211"/>
                <a:gd name="T54" fmla="*/ 232 w 240"/>
                <a:gd name="T55" fmla="*/ 9 h 211"/>
                <a:gd name="T56" fmla="*/ 232 w 240"/>
                <a:gd name="T57" fmla="*/ 9 h 211"/>
                <a:gd name="T58" fmla="*/ 232 w 240"/>
                <a:gd name="T59" fmla="*/ 0 h 211"/>
                <a:gd name="T60" fmla="*/ 240 w 240"/>
                <a:gd name="T61" fmla="*/ 9 h 211"/>
                <a:gd name="T62" fmla="*/ 232 w 240"/>
                <a:gd name="T63" fmla="*/ 9 h 211"/>
                <a:gd name="T64" fmla="*/ 232 w 240"/>
                <a:gd name="T65" fmla="*/ 9 h 211"/>
                <a:gd name="T66" fmla="*/ 224 w 240"/>
                <a:gd name="T67" fmla="*/ 9 h 211"/>
                <a:gd name="T68" fmla="*/ 224 w 240"/>
                <a:gd name="T69" fmla="*/ 9 h 211"/>
                <a:gd name="T70" fmla="*/ 216 w 240"/>
                <a:gd name="T71" fmla="*/ 27 h 211"/>
                <a:gd name="T72" fmla="*/ 200 w 240"/>
                <a:gd name="T73" fmla="*/ 27 h 211"/>
                <a:gd name="T74" fmla="*/ 192 w 240"/>
                <a:gd name="T75" fmla="*/ 27 h 211"/>
                <a:gd name="T76" fmla="*/ 168 w 240"/>
                <a:gd name="T77" fmla="*/ 35 h 211"/>
                <a:gd name="T78" fmla="*/ 160 w 240"/>
                <a:gd name="T79" fmla="*/ 44 h 211"/>
                <a:gd name="T80" fmla="*/ 152 w 240"/>
                <a:gd name="T81" fmla="*/ 44 h 211"/>
                <a:gd name="T82" fmla="*/ 136 w 240"/>
                <a:gd name="T83" fmla="*/ 62 h 211"/>
                <a:gd name="T84" fmla="*/ 128 w 240"/>
                <a:gd name="T85" fmla="*/ 71 h 211"/>
                <a:gd name="T86" fmla="*/ 120 w 240"/>
                <a:gd name="T87" fmla="*/ 79 h 211"/>
                <a:gd name="T88" fmla="*/ 104 w 240"/>
                <a:gd name="T89" fmla="*/ 79 h 211"/>
                <a:gd name="T90" fmla="*/ 104 w 240"/>
                <a:gd name="T91" fmla="*/ 97 h 211"/>
                <a:gd name="T92" fmla="*/ 96 w 240"/>
                <a:gd name="T93" fmla="*/ 97 h 211"/>
                <a:gd name="T94" fmla="*/ 88 w 240"/>
                <a:gd name="T95" fmla="*/ 106 h 211"/>
                <a:gd name="T96" fmla="*/ 72 w 240"/>
                <a:gd name="T97" fmla="*/ 114 h 211"/>
                <a:gd name="T98" fmla="*/ 64 w 240"/>
                <a:gd name="T99" fmla="*/ 123 h 211"/>
                <a:gd name="T100" fmla="*/ 64 w 240"/>
                <a:gd name="T101" fmla="*/ 141 h 211"/>
                <a:gd name="T102" fmla="*/ 56 w 240"/>
                <a:gd name="T103" fmla="*/ 150 h 211"/>
                <a:gd name="T104" fmla="*/ 56 w 240"/>
                <a:gd name="T105" fmla="*/ 158 h 211"/>
                <a:gd name="T106" fmla="*/ 48 w 240"/>
                <a:gd name="T107" fmla="*/ 158 h 211"/>
                <a:gd name="T108" fmla="*/ 48 w 240"/>
                <a:gd name="T109" fmla="*/ 176 h 211"/>
                <a:gd name="T110" fmla="*/ 32 w 240"/>
                <a:gd name="T111" fmla="*/ 185 h 211"/>
                <a:gd name="T112" fmla="*/ 32 w 240"/>
                <a:gd name="T113" fmla="*/ 194 h 211"/>
                <a:gd name="T114" fmla="*/ 32 w 240"/>
                <a:gd name="T115" fmla="*/ 194 h 211"/>
                <a:gd name="T116" fmla="*/ 32 w 240"/>
                <a:gd name="T117" fmla="*/ 194 h 211"/>
                <a:gd name="T118" fmla="*/ 24 w 240"/>
                <a:gd name="T119" fmla="*/ 194 h 211"/>
                <a:gd name="T120" fmla="*/ 32 w 240"/>
                <a:gd name="T121" fmla="*/ 211 h 211"/>
                <a:gd name="T122" fmla="*/ 0 w 240"/>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0"/>
                <a:gd name="T187" fmla="*/ 0 h 211"/>
                <a:gd name="T188" fmla="*/ 240 w 240"/>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0" h="211">
                  <a:moveTo>
                    <a:pt x="0" y="211"/>
                  </a:moveTo>
                  <a:lnTo>
                    <a:pt x="0" y="194"/>
                  </a:lnTo>
                  <a:lnTo>
                    <a:pt x="0" y="185"/>
                  </a:lnTo>
                  <a:lnTo>
                    <a:pt x="16" y="176"/>
                  </a:lnTo>
                  <a:lnTo>
                    <a:pt x="16" y="158"/>
                  </a:lnTo>
                  <a:lnTo>
                    <a:pt x="16" y="150"/>
                  </a:lnTo>
                  <a:lnTo>
                    <a:pt x="24" y="141"/>
                  </a:lnTo>
                  <a:lnTo>
                    <a:pt x="32" y="123"/>
                  </a:lnTo>
                  <a:lnTo>
                    <a:pt x="32" y="114"/>
                  </a:lnTo>
                  <a:lnTo>
                    <a:pt x="48" y="106"/>
                  </a:lnTo>
                  <a:lnTo>
                    <a:pt x="56" y="97"/>
                  </a:lnTo>
                  <a:lnTo>
                    <a:pt x="64" y="79"/>
                  </a:lnTo>
                  <a:lnTo>
                    <a:pt x="64" y="71"/>
                  </a:lnTo>
                  <a:lnTo>
                    <a:pt x="72" y="71"/>
                  </a:lnTo>
                  <a:lnTo>
                    <a:pt x="88" y="62"/>
                  </a:lnTo>
                  <a:lnTo>
                    <a:pt x="96" y="44"/>
                  </a:lnTo>
                  <a:lnTo>
                    <a:pt x="104" y="35"/>
                  </a:lnTo>
                  <a:lnTo>
                    <a:pt x="128" y="35"/>
                  </a:lnTo>
                  <a:lnTo>
                    <a:pt x="136" y="27"/>
                  </a:lnTo>
                  <a:lnTo>
                    <a:pt x="160" y="27"/>
                  </a:lnTo>
                  <a:lnTo>
                    <a:pt x="168" y="27"/>
                  </a:lnTo>
                  <a:lnTo>
                    <a:pt x="192" y="9"/>
                  </a:lnTo>
                  <a:lnTo>
                    <a:pt x="200" y="9"/>
                  </a:lnTo>
                  <a:lnTo>
                    <a:pt x="216" y="9"/>
                  </a:lnTo>
                  <a:lnTo>
                    <a:pt x="224" y="9"/>
                  </a:lnTo>
                  <a:lnTo>
                    <a:pt x="232" y="9"/>
                  </a:lnTo>
                  <a:lnTo>
                    <a:pt x="232" y="0"/>
                  </a:lnTo>
                  <a:lnTo>
                    <a:pt x="240" y="9"/>
                  </a:lnTo>
                  <a:lnTo>
                    <a:pt x="232" y="9"/>
                  </a:lnTo>
                  <a:lnTo>
                    <a:pt x="224" y="9"/>
                  </a:lnTo>
                  <a:lnTo>
                    <a:pt x="216" y="27"/>
                  </a:lnTo>
                  <a:lnTo>
                    <a:pt x="200" y="27"/>
                  </a:lnTo>
                  <a:lnTo>
                    <a:pt x="192" y="27"/>
                  </a:lnTo>
                  <a:lnTo>
                    <a:pt x="168" y="35"/>
                  </a:lnTo>
                  <a:lnTo>
                    <a:pt x="160" y="44"/>
                  </a:lnTo>
                  <a:lnTo>
                    <a:pt x="152" y="44"/>
                  </a:lnTo>
                  <a:lnTo>
                    <a:pt x="136" y="62"/>
                  </a:lnTo>
                  <a:lnTo>
                    <a:pt x="128" y="71"/>
                  </a:lnTo>
                  <a:lnTo>
                    <a:pt x="120" y="79"/>
                  </a:lnTo>
                  <a:lnTo>
                    <a:pt x="104" y="79"/>
                  </a:lnTo>
                  <a:lnTo>
                    <a:pt x="104" y="97"/>
                  </a:lnTo>
                  <a:lnTo>
                    <a:pt x="96" y="97"/>
                  </a:lnTo>
                  <a:lnTo>
                    <a:pt x="88" y="106"/>
                  </a:lnTo>
                  <a:lnTo>
                    <a:pt x="72" y="114"/>
                  </a:lnTo>
                  <a:lnTo>
                    <a:pt x="64" y="123"/>
                  </a:lnTo>
                  <a:lnTo>
                    <a:pt x="64" y="141"/>
                  </a:lnTo>
                  <a:lnTo>
                    <a:pt x="56" y="150"/>
                  </a:lnTo>
                  <a:lnTo>
                    <a:pt x="56" y="158"/>
                  </a:lnTo>
                  <a:lnTo>
                    <a:pt x="48" y="158"/>
                  </a:lnTo>
                  <a:lnTo>
                    <a:pt x="48" y="176"/>
                  </a:lnTo>
                  <a:lnTo>
                    <a:pt x="32" y="185"/>
                  </a:lnTo>
                  <a:lnTo>
                    <a:pt x="32" y="194"/>
                  </a:lnTo>
                  <a:lnTo>
                    <a:pt x="24" y="194"/>
                  </a:lnTo>
                  <a:lnTo>
                    <a:pt x="32" y="211"/>
                  </a:lnTo>
                  <a:lnTo>
                    <a:pt x="0"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39" name="Freeform 1544"/>
            <p:cNvSpPr>
              <a:spLocks/>
            </p:cNvSpPr>
            <p:nvPr/>
          </p:nvSpPr>
          <p:spPr bwMode="auto">
            <a:xfrm>
              <a:off x="2859" y="3006"/>
              <a:ext cx="240" cy="211"/>
            </a:xfrm>
            <a:custGeom>
              <a:avLst/>
              <a:gdLst>
                <a:gd name="T0" fmla="*/ 0 w 240"/>
                <a:gd name="T1" fmla="*/ 211 h 211"/>
                <a:gd name="T2" fmla="*/ 0 w 240"/>
                <a:gd name="T3" fmla="*/ 194 h 211"/>
                <a:gd name="T4" fmla="*/ 0 w 240"/>
                <a:gd name="T5" fmla="*/ 194 h 211"/>
                <a:gd name="T6" fmla="*/ 0 w 240"/>
                <a:gd name="T7" fmla="*/ 194 h 211"/>
                <a:gd name="T8" fmla="*/ 0 w 240"/>
                <a:gd name="T9" fmla="*/ 185 h 211"/>
                <a:gd name="T10" fmla="*/ 16 w 240"/>
                <a:gd name="T11" fmla="*/ 176 h 211"/>
                <a:gd name="T12" fmla="*/ 16 w 240"/>
                <a:gd name="T13" fmla="*/ 158 h 211"/>
                <a:gd name="T14" fmla="*/ 16 w 240"/>
                <a:gd name="T15" fmla="*/ 150 h 211"/>
                <a:gd name="T16" fmla="*/ 24 w 240"/>
                <a:gd name="T17" fmla="*/ 141 h 211"/>
                <a:gd name="T18" fmla="*/ 32 w 240"/>
                <a:gd name="T19" fmla="*/ 123 h 211"/>
                <a:gd name="T20" fmla="*/ 32 w 240"/>
                <a:gd name="T21" fmla="*/ 114 h 211"/>
                <a:gd name="T22" fmla="*/ 48 w 240"/>
                <a:gd name="T23" fmla="*/ 106 h 211"/>
                <a:gd name="T24" fmla="*/ 56 w 240"/>
                <a:gd name="T25" fmla="*/ 97 h 211"/>
                <a:gd name="T26" fmla="*/ 64 w 240"/>
                <a:gd name="T27" fmla="*/ 79 h 211"/>
                <a:gd name="T28" fmla="*/ 64 w 240"/>
                <a:gd name="T29" fmla="*/ 71 h 211"/>
                <a:gd name="T30" fmla="*/ 72 w 240"/>
                <a:gd name="T31" fmla="*/ 71 h 211"/>
                <a:gd name="T32" fmla="*/ 88 w 240"/>
                <a:gd name="T33" fmla="*/ 62 h 211"/>
                <a:gd name="T34" fmla="*/ 96 w 240"/>
                <a:gd name="T35" fmla="*/ 44 h 211"/>
                <a:gd name="T36" fmla="*/ 104 w 240"/>
                <a:gd name="T37" fmla="*/ 35 h 211"/>
                <a:gd name="T38" fmla="*/ 128 w 240"/>
                <a:gd name="T39" fmla="*/ 35 h 211"/>
                <a:gd name="T40" fmla="*/ 136 w 240"/>
                <a:gd name="T41" fmla="*/ 27 h 211"/>
                <a:gd name="T42" fmla="*/ 160 w 240"/>
                <a:gd name="T43" fmla="*/ 27 h 211"/>
                <a:gd name="T44" fmla="*/ 168 w 240"/>
                <a:gd name="T45" fmla="*/ 27 h 211"/>
                <a:gd name="T46" fmla="*/ 192 w 240"/>
                <a:gd name="T47" fmla="*/ 9 h 211"/>
                <a:gd name="T48" fmla="*/ 200 w 240"/>
                <a:gd name="T49" fmla="*/ 9 h 211"/>
                <a:gd name="T50" fmla="*/ 216 w 240"/>
                <a:gd name="T51" fmla="*/ 9 h 211"/>
                <a:gd name="T52" fmla="*/ 224 w 240"/>
                <a:gd name="T53" fmla="*/ 9 h 211"/>
                <a:gd name="T54" fmla="*/ 232 w 240"/>
                <a:gd name="T55" fmla="*/ 9 h 211"/>
                <a:gd name="T56" fmla="*/ 232 w 240"/>
                <a:gd name="T57" fmla="*/ 9 h 211"/>
                <a:gd name="T58" fmla="*/ 232 w 240"/>
                <a:gd name="T59" fmla="*/ 0 h 211"/>
                <a:gd name="T60" fmla="*/ 240 w 240"/>
                <a:gd name="T61" fmla="*/ 9 h 211"/>
                <a:gd name="T62" fmla="*/ 232 w 240"/>
                <a:gd name="T63" fmla="*/ 9 h 211"/>
                <a:gd name="T64" fmla="*/ 232 w 240"/>
                <a:gd name="T65" fmla="*/ 9 h 211"/>
                <a:gd name="T66" fmla="*/ 224 w 240"/>
                <a:gd name="T67" fmla="*/ 9 h 211"/>
                <a:gd name="T68" fmla="*/ 224 w 240"/>
                <a:gd name="T69" fmla="*/ 9 h 211"/>
                <a:gd name="T70" fmla="*/ 216 w 240"/>
                <a:gd name="T71" fmla="*/ 27 h 211"/>
                <a:gd name="T72" fmla="*/ 200 w 240"/>
                <a:gd name="T73" fmla="*/ 27 h 211"/>
                <a:gd name="T74" fmla="*/ 192 w 240"/>
                <a:gd name="T75" fmla="*/ 27 h 211"/>
                <a:gd name="T76" fmla="*/ 168 w 240"/>
                <a:gd name="T77" fmla="*/ 35 h 211"/>
                <a:gd name="T78" fmla="*/ 160 w 240"/>
                <a:gd name="T79" fmla="*/ 44 h 211"/>
                <a:gd name="T80" fmla="*/ 152 w 240"/>
                <a:gd name="T81" fmla="*/ 44 h 211"/>
                <a:gd name="T82" fmla="*/ 136 w 240"/>
                <a:gd name="T83" fmla="*/ 62 h 211"/>
                <a:gd name="T84" fmla="*/ 128 w 240"/>
                <a:gd name="T85" fmla="*/ 71 h 211"/>
                <a:gd name="T86" fmla="*/ 120 w 240"/>
                <a:gd name="T87" fmla="*/ 79 h 211"/>
                <a:gd name="T88" fmla="*/ 104 w 240"/>
                <a:gd name="T89" fmla="*/ 79 h 211"/>
                <a:gd name="T90" fmla="*/ 104 w 240"/>
                <a:gd name="T91" fmla="*/ 97 h 211"/>
                <a:gd name="T92" fmla="*/ 96 w 240"/>
                <a:gd name="T93" fmla="*/ 97 h 211"/>
                <a:gd name="T94" fmla="*/ 88 w 240"/>
                <a:gd name="T95" fmla="*/ 106 h 211"/>
                <a:gd name="T96" fmla="*/ 72 w 240"/>
                <a:gd name="T97" fmla="*/ 114 h 211"/>
                <a:gd name="T98" fmla="*/ 64 w 240"/>
                <a:gd name="T99" fmla="*/ 123 h 211"/>
                <a:gd name="T100" fmla="*/ 64 w 240"/>
                <a:gd name="T101" fmla="*/ 141 h 211"/>
                <a:gd name="T102" fmla="*/ 56 w 240"/>
                <a:gd name="T103" fmla="*/ 150 h 211"/>
                <a:gd name="T104" fmla="*/ 56 w 240"/>
                <a:gd name="T105" fmla="*/ 158 h 211"/>
                <a:gd name="T106" fmla="*/ 48 w 240"/>
                <a:gd name="T107" fmla="*/ 158 h 211"/>
                <a:gd name="T108" fmla="*/ 48 w 240"/>
                <a:gd name="T109" fmla="*/ 176 h 211"/>
                <a:gd name="T110" fmla="*/ 32 w 240"/>
                <a:gd name="T111" fmla="*/ 185 h 211"/>
                <a:gd name="T112" fmla="*/ 32 w 240"/>
                <a:gd name="T113" fmla="*/ 194 h 211"/>
                <a:gd name="T114" fmla="*/ 32 w 240"/>
                <a:gd name="T115" fmla="*/ 194 h 211"/>
                <a:gd name="T116" fmla="*/ 32 w 240"/>
                <a:gd name="T117" fmla="*/ 194 h 211"/>
                <a:gd name="T118" fmla="*/ 24 w 240"/>
                <a:gd name="T119" fmla="*/ 194 h 211"/>
                <a:gd name="T120" fmla="*/ 32 w 240"/>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0"/>
                <a:gd name="T184" fmla="*/ 0 h 211"/>
                <a:gd name="T185" fmla="*/ 240 w 240"/>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0" h="211">
                  <a:moveTo>
                    <a:pt x="0" y="211"/>
                  </a:moveTo>
                  <a:lnTo>
                    <a:pt x="0" y="194"/>
                  </a:lnTo>
                  <a:lnTo>
                    <a:pt x="0" y="185"/>
                  </a:lnTo>
                  <a:lnTo>
                    <a:pt x="16" y="176"/>
                  </a:lnTo>
                  <a:lnTo>
                    <a:pt x="16" y="158"/>
                  </a:lnTo>
                  <a:lnTo>
                    <a:pt x="16" y="150"/>
                  </a:lnTo>
                  <a:lnTo>
                    <a:pt x="24" y="141"/>
                  </a:lnTo>
                  <a:lnTo>
                    <a:pt x="32" y="123"/>
                  </a:lnTo>
                  <a:lnTo>
                    <a:pt x="32" y="114"/>
                  </a:lnTo>
                  <a:lnTo>
                    <a:pt x="48" y="106"/>
                  </a:lnTo>
                  <a:lnTo>
                    <a:pt x="56" y="97"/>
                  </a:lnTo>
                  <a:lnTo>
                    <a:pt x="64" y="79"/>
                  </a:lnTo>
                  <a:lnTo>
                    <a:pt x="64" y="71"/>
                  </a:lnTo>
                  <a:lnTo>
                    <a:pt x="72" y="71"/>
                  </a:lnTo>
                  <a:lnTo>
                    <a:pt x="88" y="62"/>
                  </a:lnTo>
                  <a:lnTo>
                    <a:pt x="96" y="44"/>
                  </a:lnTo>
                  <a:lnTo>
                    <a:pt x="104" y="35"/>
                  </a:lnTo>
                  <a:lnTo>
                    <a:pt x="128" y="35"/>
                  </a:lnTo>
                  <a:lnTo>
                    <a:pt x="136" y="27"/>
                  </a:lnTo>
                  <a:lnTo>
                    <a:pt x="160" y="27"/>
                  </a:lnTo>
                  <a:lnTo>
                    <a:pt x="168" y="27"/>
                  </a:lnTo>
                  <a:lnTo>
                    <a:pt x="192" y="9"/>
                  </a:lnTo>
                  <a:lnTo>
                    <a:pt x="200" y="9"/>
                  </a:lnTo>
                  <a:lnTo>
                    <a:pt x="216" y="9"/>
                  </a:lnTo>
                  <a:lnTo>
                    <a:pt x="224" y="9"/>
                  </a:lnTo>
                  <a:lnTo>
                    <a:pt x="232" y="9"/>
                  </a:lnTo>
                  <a:lnTo>
                    <a:pt x="232" y="0"/>
                  </a:lnTo>
                  <a:lnTo>
                    <a:pt x="240" y="9"/>
                  </a:lnTo>
                  <a:lnTo>
                    <a:pt x="232" y="9"/>
                  </a:lnTo>
                  <a:lnTo>
                    <a:pt x="224" y="9"/>
                  </a:lnTo>
                  <a:lnTo>
                    <a:pt x="216" y="27"/>
                  </a:lnTo>
                  <a:lnTo>
                    <a:pt x="200" y="27"/>
                  </a:lnTo>
                  <a:lnTo>
                    <a:pt x="192" y="27"/>
                  </a:lnTo>
                  <a:lnTo>
                    <a:pt x="168" y="35"/>
                  </a:lnTo>
                  <a:lnTo>
                    <a:pt x="160" y="44"/>
                  </a:lnTo>
                  <a:lnTo>
                    <a:pt x="152" y="44"/>
                  </a:lnTo>
                  <a:lnTo>
                    <a:pt x="136" y="62"/>
                  </a:lnTo>
                  <a:lnTo>
                    <a:pt x="128" y="71"/>
                  </a:lnTo>
                  <a:lnTo>
                    <a:pt x="120" y="79"/>
                  </a:lnTo>
                  <a:lnTo>
                    <a:pt x="104" y="79"/>
                  </a:lnTo>
                  <a:lnTo>
                    <a:pt x="104" y="97"/>
                  </a:lnTo>
                  <a:lnTo>
                    <a:pt x="96" y="97"/>
                  </a:lnTo>
                  <a:lnTo>
                    <a:pt x="88" y="106"/>
                  </a:lnTo>
                  <a:lnTo>
                    <a:pt x="72" y="114"/>
                  </a:lnTo>
                  <a:lnTo>
                    <a:pt x="64" y="123"/>
                  </a:lnTo>
                  <a:lnTo>
                    <a:pt x="64" y="141"/>
                  </a:lnTo>
                  <a:lnTo>
                    <a:pt x="56" y="150"/>
                  </a:lnTo>
                  <a:lnTo>
                    <a:pt x="56" y="158"/>
                  </a:lnTo>
                  <a:lnTo>
                    <a:pt x="48" y="158"/>
                  </a:lnTo>
                  <a:lnTo>
                    <a:pt x="48" y="176"/>
                  </a:lnTo>
                  <a:lnTo>
                    <a:pt x="32" y="185"/>
                  </a:lnTo>
                  <a:lnTo>
                    <a:pt x="32" y="194"/>
                  </a:lnTo>
                  <a:lnTo>
                    <a:pt x="24" y="194"/>
                  </a:lnTo>
                  <a:lnTo>
                    <a:pt x="32"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40" name="Freeform 1545"/>
            <p:cNvSpPr>
              <a:spLocks/>
            </p:cNvSpPr>
            <p:nvPr/>
          </p:nvSpPr>
          <p:spPr bwMode="auto">
            <a:xfrm>
              <a:off x="2675" y="2962"/>
              <a:ext cx="200" cy="255"/>
            </a:xfrm>
            <a:custGeom>
              <a:avLst/>
              <a:gdLst>
                <a:gd name="T0" fmla="*/ 152 w 200"/>
                <a:gd name="T1" fmla="*/ 255 h 255"/>
                <a:gd name="T2" fmla="*/ 144 w 200"/>
                <a:gd name="T3" fmla="*/ 238 h 255"/>
                <a:gd name="T4" fmla="*/ 144 w 200"/>
                <a:gd name="T5" fmla="*/ 238 h 255"/>
                <a:gd name="T6" fmla="*/ 144 w 200"/>
                <a:gd name="T7" fmla="*/ 238 h 255"/>
                <a:gd name="T8" fmla="*/ 144 w 200"/>
                <a:gd name="T9" fmla="*/ 229 h 255"/>
                <a:gd name="T10" fmla="*/ 144 w 200"/>
                <a:gd name="T11" fmla="*/ 229 h 255"/>
                <a:gd name="T12" fmla="*/ 144 w 200"/>
                <a:gd name="T13" fmla="*/ 220 h 255"/>
                <a:gd name="T14" fmla="*/ 144 w 200"/>
                <a:gd name="T15" fmla="*/ 202 h 255"/>
                <a:gd name="T16" fmla="*/ 136 w 200"/>
                <a:gd name="T17" fmla="*/ 194 h 255"/>
                <a:gd name="T18" fmla="*/ 136 w 200"/>
                <a:gd name="T19" fmla="*/ 194 h 255"/>
                <a:gd name="T20" fmla="*/ 136 w 200"/>
                <a:gd name="T21" fmla="*/ 185 h 255"/>
                <a:gd name="T22" fmla="*/ 120 w 200"/>
                <a:gd name="T23" fmla="*/ 167 h 255"/>
                <a:gd name="T24" fmla="*/ 120 w 200"/>
                <a:gd name="T25" fmla="*/ 158 h 255"/>
                <a:gd name="T26" fmla="*/ 112 w 200"/>
                <a:gd name="T27" fmla="*/ 150 h 255"/>
                <a:gd name="T28" fmla="*/ 112 w 200"/>
                <a:gd name="T29" fmla="*/ 150 h 255"/>
                <a:gd name="T30" fmla="*/ 112 w 200"/>
                <a:gd name="T31" fmla="*/ 150 h 255"/>
                <a:gd name="T32" fmla="*/ 104 w 200"/>
                <a:gd name="T33" fmla="*/ 123 h 255"/>
                <a:gd name="T34" fmla="*/ 88 w 200"/>
                <a:gd name="T35" fmla="*/ 115 h 255"/>
                <a:gd name="T36" fmla="*/ 80 w 200"/>
                <a:gd name="T37" fmla="*/ 106 h 255"/>
                <a:gd name="T38" fmla="*/ 72 w 200"/>
                <a:gd name="T39" fmla="*/ 88 h 255"/>
                <a:gd name="T40" fmla="*/ 56 w 200"/>
                <a:gd name="T41" fmla="*/ 79 h 255"/>
                <a:gd name="T42" fmla="*/ 48 w 200"/>
                <a:gd name="T43" fmla="*/ 71 h 255"/>
                <a:gd name="T44" fmla="*/ 40 w 200"/>
                <a:gd name="T45" fmla="*/ 53 h 255"/>
                <a:gd name="T46" fmla="*/ 40 w 200"/>
                <a:gd name="T47" fmla="*/ 44 h 255"/>
                <a:gd name="T48" fmla="*/ 32 w 200"/>
                <a:gd name="T49" fmla="*/ 35 h 255"/>
                <a:gd name="T50" fmla="*/ 16 w 200"/>
                <a:gd name="T51" fmla="*/ 27 h 255"/>
                <a:gd name="T52" fmla="*/ 8 w 200"/>
                <a:gd name="T53" fmla="*/ 9 h 255"/>
                <a:gd name="T54" fmla="*/ 8 w 200"/>
                <a:gd name="T55" fmla="*/ 9 h 255"/>
                <a:gd name="T56" fmla="*/ 8 w 200"/>
                <a:gd name="T57" fmla="*/ 9 h 255"/>
                <a:gd name="T58" fmla="*/ 0 w 200"/>
                <a:gd name="T59" fmla="*/ 0 h 255"/>
                <a:gd name="T60" fmla="*/ 8 w 200"/>
                <a:gd name="T61" fmla="*/ 9 h 255"/>
                <a:gd name="T62" fmla="*/ 8 w 200"/>
                <a:gd name="T63" fmla="*/ 9 h 255"/>
                <a:gd name="T64" fmla="*/ 8 w 200"/>
                <a:gd name="T65" fmla="*/ 9 h 255"/>
                <a:gd name="T66" fmla="*/ 8 w 200"/>
                <a:gd name="T67" fmla="*/ 9 h 255"/>
                <a:gd name="T68" fmla="*/ 16 w 200"/>
                <a:gd name="T69" fmla="*/ 9 h 255"/>
                <a:gd name="T70" fmla="*/ 32 w 200"/>
                <a:gd name="T71" fmla="*/ 9 h 255"/>
                <a:gd name="T72" fmla="*/ 40 w 200"/>
                <a:gd name="T73" fmla="*/ 27 h 255"/>
                <a:gd name="T74" fmla="*/ 48 w 200"/>
                <a:gd name="T75" fmla="*/ 27 h 255"/>
                <a:gd name="T76" fmla="*/ 56 w 200"/>
                <a:gd name="T77" fmla="*/ 27 h 255"/>
                <a:gd name="T78" fmla="*/ 72 w 200"/>
                <a:gd name="T79" fmla="*/ 35 h 255"/>
                <a:gd name="T80" fmla="*/ 80 w 200"/>
                <a:gd name="T81" fmla="*/ 44 h 255"/>
                <a:gd name="T82" fmla="*/ 88 w 200"/>
                <a:gd name="T83" fmla="*/ 44 h 255"/>
                <a:gd name="T84" fmla="*/ 104 w 200"/>
                <a:gd name="T85" fmla="*/ 53 h 255"/>
                <a:gd name="T86" fmla="*/ 112 w 200"/>
                <a:gd name="T87" fmla="*/ 71 h 255"/>
                <a:gd name="T88" fmla="*/ 120 w 200"/>
                <a:gd name="T89" fmla="*/ 71 h 255"/>
                <a:gd name="T90" fmla="*/ 136 w 200"/>
                <a:gd name="T91" fmla="*/ 79 h 255"/>
                <a:gd name="T92" fmla="*/ 136 w 200"/>
                <a:gd name="T93" fmla="*/ 88 h 255"/>
                <a:gd name="T94" fmla="*/ 144 w 200"/>
                <a:gd name="T95" fmla="*/ 106 h 255"/>
                <a:gd name="T96" fmla="*/ 152 w 200"/>
                <a:gd name="T97" fmla="*/ 115 h 255"/>
                <a:gd name="T98" fmla="*/ 152 w 200"/>
                <a:gd name="T99" fmla="*/ 141 h 255"/>
                <a:gd name="T100" fmla="*/ 168 w 200"/>
                <a:gd name="T101" fmla="*/ 150 h 255"/>
                <a:gd name="T102" fmla="*/ 176 w 200"/>
                <a:gd name="T103" fmla="*/ 158 h 255"/>
                <a:gd name="T104" fmla="*/ 176 w 200"/>
                <a:gd name="T105" fmla="*/ 185 h 255"/>
                <a:gd name="T106" fmla="*/ 176 w 200"/>
                <a:gd name="T107" fmla="*/ 194 h 255"/>
                <a:gd name="T108" fmla="*/ 184 w 200"/>
                <a:gd name="T109" fmla="*/ 202 h 255"/>
                <a:gd name="T110" fmla="*/ 184 w 200"/>
                <a:gd name="T111" fmla="*/ 220 h 255"/>
                <a:gd name="T112" fmla="*/ 184 w 200"/>
                <a:gd name="T113" fmla="*/ 229 h 255"/>
                <a:gd name="T114" fmla="*/ 184 w 200"/>
                <a:gd name="T115" fmla="*/ 238 h 255"/>
                <a:gd name="T116" fmla="*/ 184 w 200"/>
                <a:gd name="T117" fmla="*/ 238 h 255"/>
                <a:gd name="T118" fmla="*/ 184 w 200"/>
                <a:gd name="T119" fmla="*/ 238 h 255"/>
                <a:gd name="T120" fmla="*/ 200 w 200"/>
                <a:gd name="T121" fmla="*/ 255 h 255"/>
                <a:gd name="T122" fmla="*/ 152 w 200"/>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0"/>
                <a:gd name="T187" fmla="*/ 0 h 255"/>
                <a:gd name="T188" fmla="*/ 200 w 200"/>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0" h="255">
                  <a:moveTo>
                    <a:pt x="152" y="255"/>
                  </a:moveTo>
                  <a:lnTo>
                    <a:pt x="144" y="238"/>
                  </a:lnTo>
                  <a:lnTo>
                    <a:pt x="144" y="229"/>
                  </a:lnTo>
                  <a:lnTo>
                    <a:pt x="144" y="220"/>
                  </a:lnTo>
                  <a:lnTo>
                    <a:pt x="144" y="202"/>
                  </a:lnTo>
                  <a:lnTo>
                    <a:pt x="136" y="194"/>
                  </a:lnTo>
                  <a:lnTo>
                    <a:pt x="136" y="185"/>
                  </a:lnTo>
                  <a:lnTo>
                    <a:pt x="120" y="167"/>
                  </a:lnTo>
                  <a:lnTo>
                    <a:pt x="120" y="158"/>
                  </a:lnTo>
                  <a:lnTo>
                    <a:pt x="112" y="150"/>
                  </a:lnTo>
                  <a:lnTo>
                    <a:pt x="104" y="123"/>
                  </a:lnTo>
                  <a:lnTo>
                    <a:pt x="88" y="115"/>
                  </a:lnTo>
                  <a:lnTo>
                    <a:pt x="80" y="106"/>
                  </a:lnTo>
                  <a:lnTo>
                    <a:pt x="72" y="88"/>
                  </a:lnTo>
                  <a:lnTo>
                    <a:pt x="56" y="79"/>
                  </a:lnTo>
                  <a:lnTo>
                    <a:pt x="48" y="71"/>
                  </a:lnTo>
                  <a:lnTo>
                    <a:pt x="40" y="53"/>
                  </a:lnTo>
                  <a:lnTo>
                    <a:pt x="40" y="44"/>
                  </a:lnTo>
                  <a:lnTo>
                    <a:pt x="32" y="35"/>
                  </a:lnTo>
                  <a:lnTo>
                    <a:pt x="16" y="27"/>
                  </a:lnTo>
                  <a:lnTo>
                    <a:pt x="8" y="9"/>
                  </a:lnTo>
                  <a:lnTo>
                    <a:pt x="0" y="0"/>
                  </a:lnTo>
                  <a:lnTo>
                    <a:pt x="8" y="9"/>
                  </a:lnTo>
                  <a:lnTo>
                    <a:pt x="16" y="9"/>
                  </a:lnTo>
                  <a:lnTo>
                    <a:pt x="32" y="9"/>
                  </a:lnTo>
                  <a:lnTo>
                    <a:pt x="40" y="27"/>
                  </a:lnTo>
                  <a:lnTo>
                    <a:pt x="48" y="27"/>
                  </a:lnTo>
                  <a:lnTo>
                    <a:pt x="56" y="27"/>
                  </a:lnTo>
                  <a:lnTo>
                    <a:pt x="72" y="35"/>
                  </a:lnTo>
                  <a:lnTo>
                    <a:pt x="80" y="44"/>
                  </a:lnTo>
                  <a:lnTo>
                    <a:pt x="88" y="44"/>
                  </a:lnTo>
                  <a:lnTo>
                    <a:pt x="104" y="53"/>
                  </a:lnTo>
                  <a:lnTo>
                    <a:pt x="112" y="71"/>
                  </a:lnTo>
                  <a:lnTo>
                    <a:pt x="120" y="71"/>
                  </a:lnTo>
                  <a:lnTo>
                    <a:pt x="136" y="79"/>
                  </a:lnTo>
                  <a:lnTo>
                    <a:pt x="136" y="88"/>
                  </a:lnTo>
                  <a:lnTo>
                    <a:pt x="144" y="106"/>
                  </a:lnTo>
                  <a:lnTo>
                    <a:pt x="152" y="115"/>
                  </a:lnTo>
                  <a:lnTo>
                    <a:pt x="152" y="141"/>
                  </a:lnTo>
                  <a:lnTo>
                    <a:pt x="168" y="150"/>
                  </a:lnTo>
                  <a:lnTo>
                    <a:pt x="176" y="158"/>
                  </a:lnTo>
                  <a:lnTo>
                    <a:pt x="176" y="185"/>
                  </a:lnTo>
                  <a:lnTo>
                    <a:pt x="176" y="194"/>
                  </a:lnTo>
                  <a:lnTo>
                    <a:pt x="184" y="202"/>
                  </a:lnTo>
                  <a:lnTo>
                    <a:pt x="184" y="220"/>
                  </a:lnTo>
                  <a:lnTo>
                    <a:pt x="184" y="229"/>
                  </a:lnTo>
                  <a:lnTo>
                    <a:pt x="184" y="238"/>
                  </a:lnTo>
                  <a:lnTo>
                    <a:pt x="200" y="255"/>
                  </a:lnTo>
                  <a:lnTo>
                    <a:pt x="152"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41" name="Freeform 1546"/>
            <p:cNvSpPr>
              <a:spLocks/>
            </p:cNvSpPr>
            <p:nvPr/>
          </p:nvSpPr>
          <p:spPr bwMode="auto">
            <a:xfrm>
              <a:off x="2675" y="2962"/>
              <a:ext cx="200" cy="255"/>
            </a:xfrm>
            <a:custGeom>
              <a:avLst/>
              <a:gdLst>
                <a:gd name="T0" fmla="*/ 152 w 200"/>
                <a:gd name="T1" fmla="*/ 255 h 255"/>
                <a:gd name="T2" fmla="*/ 144 w 200"/>
                <a:gd name="T3" fmla="*/ 238 h 255"/>
                <a:gd name="T4" fmla="*/ 144 w 200"/>
                <a:gd name="T5" fmla="*/ 238 h 255"/>
                <a:gd name="T6" fmla="*/ 144 w 200"/>
                <a:gd name="T7" fmla="*/ 238 h 255"/>
                <a:gd name="T8" fmla="*/ 144 w 200"/>
                <a:gd name="T9" fmla="*/ 229 h 255"/>
                <a:gd name="T10" fmla="*/ 144 w 200"/>
                <a:gd name="T11" fmla="*/ 229 h 255"/>
                <a:gd name="T12" fmla="*/ 144 w 200"/>
                <a:gd name="T13" fmla="*/ 220 h 255"/>
                <a:gd name="T14" fmla="*/ 144 w 200"/>
                <a:gd name="T15" fmla="*/ 202 h 255"/>
                <a:gd name="T16" fmla="*/ 136 w 200"/>
                <a:gd name="T17" fmla="*/ 194 h 255"/>
                <a:gd name="T18" fmla="*/ 136 w 200"/>
                <a:gd name="T19" fmla="*/ 194 h 255"/>
                <a:gd name="T20" fmla="*/ 136 w 200"/>
                <a:gd name="T21" fmla="*/ 185 h 255"/>
                <a:gd name="T22" fmla="*/ 120 w 200"/>
                <a:gd name="T23" fmla="*/ 167 h 255"/>
                <a:gd name="T24" fmla="*/ 120 w 200"/>
                <a:gd name="T25" fmla="*/ 158 h 255"/>
                <a:gd name="T26" fmla="*/ 112 w 200"/>
                <a:gd name="T27" fmla="*/ 150 h 255"/>
                <a:gd name="T28" fmla="*/ 112 w 200"/>
                <a:gd name="T29" fmla="*/ 150 h 255"/>
                <a:gd name="T30" fmla="*/ 112 w 200"/>
                <a:gd name="T31" fmla="*/ 150 h 255"/>
                <a:gd name="T32" fmla="*/ 104 w 200"/>
                <a:gd name="T33" fmla="*/ 123 h 255"/>
                <a:gd name="T34" fmla="*/ 88 w 200"/>
                <a:gd name="T35" fmla="*/ 115 h 255"/>
                <a:gd name="T36" fmla="*/ 80 w 200"/>
                <a:gd name="T37" fmla="*/ 106 h 255"/>
                <a:gd name="T38" fmla="*/ 72 w 200"/>
                <a:gd name="T39" fmla="*/ 88 h 255"/>
                <a:gd name="T40" fmla="*/ 56 w 200"/>
                <a:gd name="T41" fmla="*/ 79 h 255"/>
                <a:gd name="T42" fmla="*/ 48 w 200"/>
                <a:gd name="T43" fmla="*/ 71 h 255"/>
                <a:gd name="T44" fmla="*/ 40 w 200"/>
                <a:gd name="T45" fmla="*/ 53 h 255"/>
                <a:gd name="T46" fmla="*/ 40 w 200"/>
                <a:gd name="T47" fmla="*/ 44 h 255"/>
                <a:gd name="T48" fmla="*/ 32 w 200"/>
                <a:gd name="T49" fmla="*/ 35 h 255"/>
                <a:gd name="T50" fmla="*/ 16 w 200"/>
                <a:gd name="T51" fmla="*/ 27 h 255"/>
                <a:gd name="T52" fmla="*/ 8 w 200"/>
                <a:gd name="T53" fmla="*/ 9 h 255"/>
                <a:gd name="T54" fmla="*/ 8 w 200"/>
                <a:gd name="T55" fmla="*/ 9 h 255"/>
                <a:gd name="T56" fmla="*/ 8 w 200"/>
                <a:gd name="T57" fmla="*/ 9 h 255"/>
                <a:gd name="T58" fmla="*/ 0 w 200"/>
                <a:gd name="T59" fmla="*/ 0 h 255"/>
                <a:gd name="T60" fmla="*/ 8 w 200"/>
                <a:gd name="T61" fmla="*/ 9 h 255"/>
                <a:gd name="T62" fmla="*/ 8 w 200"/>
                <a:gd name="T63" fmla="*/ 9 h 255"/>
                <a:gd name="T64" fmla="*/ 8 w 200"/>
                <a:gd name="T65" fmla="*/ 9 h 255"/>
                <a:gd name="T66" fmla="*/ 8 w 200"/>
                <a:gd name="T67" fmla="*/ 9 h 255"/>
                <a:gd name="T68" fmla="*/ 16 w 200"/>
                <a:gd name="T69" fmla="*/ 9 h 255"/>
                <a:gd name="T70" fmla="*/ 32 w 200"/>
                <a:gd name="T71" fmla="*/ 9 h 255"/>
                <a:gd name="T72" fmla="*/ 40 w 200"/>
                <a:gd name="T73" fmla="*/ 27 h 255"/>
                <a:gd name="T74" fmla="*/ 48 w 200"/>
                <a:gd name="T75" fmla="*/ 27 h 255"/>
                <a:gd name="T76" fmla="*/ 56 w 200"/>
                <a:gd name="T77" fmla="*/ 27 h 255"/>
                <a:gd name="T78" fmla="*/ 72 w 200"/>
                <a:gd name="T79" fmla="*/ 35 h 255"/>
                <a:gd name="T80" fmla="*/ 80 w 200"/>
                <a:gd name="T81" fmla="*/ 44 h 255"/>
                <a:gd name="T82" fmla="*/ 88 w 200"/>
                <a:gd name="T83" fmla="*/ 44 h 255"/>
                <a:gd name="T84" fmla="*/ 104 w 200"/>
                <a:gd name="T85" fmla="*/ 53 h 255"/>
                <a:gd name="T86" fmla="*/ 112 w 200"/>
                <a:gd name="T87" fmla="*/ 71 h 255"/>
                <a:gd name="T88" fmla="*/ 120 w 200"/>
                <a:gd name="T89" fmla="*/ 71 h 255"/>
                <a:gd name="T90" fmla="*/ 136 w 200"/>
                <a:gd name="T91" fmla="*/ 79 h 255"/>
                <a:gd name="T92" fmla="*/ 136 w 200"/>
                <a:gd name="T93" fmla="*/ 88 h 255"/>
                <a:gd name="T94" fmla="*/ 144 w 200"/>
                <a:gd name="T95" fmla="*/ 106 h 255"/>
                <a:gd name="T96" fmla="*/ 152 w 200"/>
                <a:gd name="T97" fmla="*/ 115 h 255"/>
                <a:gd name="T98" fmla="*/ 152 w 200"/>
                <a:gd name="T99" fmla="*/ 141 h 255"/>
                <a:gd name="T100" fmla="*/ 168 w 200"/>
                <a:gd name="T101" fmla="*/ 150 h 255"/>
                <a:gd name="T102" fmla="*/ 176 w 200"/>
                <a:gd name="T103" fmla="*/ 158 h 255"/>
                <a:gd name="T104" fmla="*/ 176 w 200"/>
                <a:gd name="T105" fmla="*/ 185 h 255"/>
                <a:gd name="T106" fmla="*/ 176 w 200"/>
                <a:gd name="T107" fmla="*/ 194 h 255"/>
                <a:gd name="T108" fmla="*/ 184 w 200"/>
                <a:gd name="T109" fmla="*/ 202 h 255"/>
                <a:gd name="T110" fmla="*/ 184 w 200"/>
                <a:gd name="T111" fmla="*/ 220 h 255"/>
                <a:gd name="T112" fmla="*/ 184 w 200"/>
                <a:gd name="T113" fmla="*/ 229 h 255"/>
                <a:gd name="T114" fmla="*/ 184 w 200"/>
                <a:gd name="T115" fmla="*/ 238 h 255"/>
                <a:gd name="T116" fmla="*/ 184 w 200"/>
                <a:gd name="T117" fmla="*/ 238 h 255"/>
                <a:gd name="T118" fmla="*/ 184 w 200"/>
                <a:gd name="T119" fmla="*/ 238 h 255"/>
                <a:gd name="T120" fmla="*/ 200 w 200"/>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0"/>
                <a:gd name="T184" fmla="*/ 0 h 255"/>
                <a:gd name="T185" fmla="*/ 200 w 200"/>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0" h="255">
                  <a:moveTo>
                    <a:pt x="152" y="255"/>
                  </a:moveTo>
                  <a:lnTo>
                    <a:pt x="144" y="238"/>
                  </a:lnTo>
                  <a:lnTo>
                    <a:pt x="144" y="229"/>
                  </a:lnTo>
                  <a:lnTo>
                    <a:pt x="144" y="220"/>
                  </a:lnTo>
                  <a:lnTo>
                    <a:pt x="144" y="202"/>
                  </a:lnTo>
                  <a:lnTo>
                    <a:pt x="136" y="194"/>
                  </a:lnTo>
                  <a:lnTo>
                    <a:pt x="136" y="185"/>
                  </a:lnTo>
                  <a:lnTo>
                    <a:pt x="120" y="167"/>
                  </a:lnTo>
                  <a:lnTo>
                    <a:pt x="120" y="158"/>
                  </a:lnTo>
                  <a:lnTo>
                    <a:pt x="112" y="150"/>
                  </a:lnTo>
                  <a:lnTo>
                    <a:pt x="104" y="123"/>
                  </a:lnTo>
                  <a:lnTo>
                    <a:pt x="88" y="115"/>
                  </a:lnTo>
                  <a:lnTo>
                    <a:pt x="80" y="106"/>
                  </a:lnTo>
                  <a:lnTo>
                    <a:pt x="72" y="88"/>
                  </a:lnTo>
                  <a:lnTo>
                    <a:pt x="56" y="79"/>
                  </a:lnTo>
                  <a:lnTo>
                    <a:pt x="48" y="71"/>
                  </a:lnTo>
                  <a:lnTo>
                    <a:pt x="40" y="53"/>
                  </a:lnTo>
                  <a:lnTo>
                    <a:pt x="40" y="44"/>
                  </a:lnTo>
                  <a:lnTo>
                    <a:pt x="32" y="35"/>
                  </a:lnTo>
                  <a:lnTo>
                    <a:pt x="16" y="27"/>
                  </a:lnTo>
                  <a:lnTo>
                    <a:pt x="8" y="9"/>
                  </a:lnTo>
                  <a:lnTo>
                    <a:pt x="0" y="0"/>
                  </a:lnTo>
                  <a:lnTo>
                    <a:pt x="8" y="9"/>
                  </a:lnTo>
                  <a:lnTo>
                    <a:pt x="16" y="9"/>
                  </a:lnTo>
                  <a:lnTo>
                    <a:pt x="32" y="9"/>
                  </a:lnTo>
                  <a:lnTo>
                    <a:pt x="40" y="27"/>
                  </a:lnTo>
                  <a:lnTo>
                    <a:pt x="48" y="27"/>
                  </a:lnTo>
                  <a:lnTo>
                    <a:pt x="56" y="27"/>
                  </a:lnTo>
                  <a:lnTo>
                    <a:pt x="72" y="35"/>
                  </a:lnTo>
                  <a:lnTo>
                    <a:pt x="80" y="44"/>
                  </a:lnTo>
                  <a:lnTo>
                    <a:pt x="88" y="44"/>
                  </a:lnTo>
                  <a:lnTo>
                    <a:pt x="104" y="53"/>
                  </a:lnTo>
                  <a:lnTo>
                    <a:pt x="112" y="71"/>
                  </a:lnTo>
                  <a:lnTo>
                    <a:pt x="120" y="71"/>
                  </a:lnTo>
                  <a:lnTo>
                    <a:pt x="136" y="79"/>
                  </a:lnTo>
                  <a:lnTo>
                    <a:pt x="136" y="88"/>
                  </a:lnTo>
                  <a:lnTo>
                    <a:pt x="144" y="106"/>
                  </a:lnTo>
                  <a:lnTo>
                    <a:pt x="152" y="115"/>
                  </a:lnTo>
                  <a:lnTo>
                    <a:pt x="152" y="141"/>
                  </a:lnTo>
                  <a:lnTo>
                    <a:pt x="168" y="150"/>
                  </a:lnTo>
                  <a:lnTo>
                    <a:pt x="176" y="158"/>
                  </a:lnTo>
                  <a:lnTo>
                    <a:pt x="176" y="185"/>
                  </a:lnTo>
                  <a:lnTo>
                    <a:pt x="176" y="194"/>
                  </a:lnTo>
                  <a:lnTo>
                    <a:pt x="184" y="202"/>
                  </a:lnTo>
                  <a:lnTo>
                    <a:pt x="184" y="220"/>
                  </a:lnTo>
                  <a:lnTo>
                    <a:pt x="184" y="229"/>
                  </a:lnTo>
                  <a:lnTo>
                    <a:pt x="184" y="238"/>
                  </a:lnTo>
                  <a:lnTo>
                    <a:pt x="200"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42" name="Freeform 1547"/>
            <p:cNvSpPr>
              <a:spLocks/>
            </p:cNvSpPr>
            <p:nvPr/>
          </p:nvSpPr>
          <p:spPr bwMode="auto">
            <a:xfrm>
              <a:off x="2611" y="2857"/>
              <a:ext cx="272" cy="360"/>
            </a:xfrm>
            <a:custGeom>
              <a:avLst/>
              <a:gdLst>
                <a:gd name="T0" fmla="*/ 232 w 272"/>
                <a:gd name="T1" fmla="*/ 343 h 360"/>
                <a:gd name="T2" fmla="*/ 232 w 272"/>
                <a:gd name="T3" fmla="*/ 334 h 360"/>
                <a:gd name="T4" fmla="*/ 232 w 272"/>
                <a:gd name="T5" fmla="*/ 299 h 360"/>
                <a:gd name="T6" fmla="*/ 216 w 272"/>
                <a:gd name="T7" fmla="*/ 263 h 360"/>
                <a:gd name="T8" fmla="*/ 208 w 272"/>
                <a:gd name="T9" fmla="*/ 220 h 360"/>
                <a:gd name="T10" fmla="*/ 200 w 272"/>
                <a:gd name="T11" fmla="*/ 176 h 360"/>
                <a:gd name="T12" fmla="*/ 184 w 272"/>
                <a:gd name="T13" fmla="*/ 140 h 360"/>
                <a:gd name="T14" fmla="*/ 176 w 272"/>
                <a:gd name="T15" fmla="*/ 132 h 360"/>
                <a:gd name="T16" fmla="*/ 144 w 272"/>
                <a:gd name="T17" fmla="*/ 96 h 360"/>
                <a:gd name="T18" fmla="*/ 120 w 272"/>
                <a:gd name="T19" fmla="*/ 70 h 360"/>
                <a:gd name="T20" fmla="*/ 104 w 272"/>
                <a:gd name="T21" fmla="*/ 61 h 360"/>
                <a:gd name="T22" fmla="*/ 80 w 272"/>
                <a:gd name="T23" fmla="*/ 35 h 360"/>
                <a:gd name="T24" fmla="*/ 48 w 272"/>
                <a:gd name="T25" fmla="*/ 26 h 360"/>
                <a:gd name="T26" fmla="*/ 32 w 272"/>
                <a:gd name="T27" fmla="*/ 17 h 360"/>
                <a:gd name="T28" fmla="*/ 0 w 272"/>
                <a:gd name="T29" fmla="*/ 0 h 360"/>
                <a:gd name="T30" fmla="*/ 0 w 272"/>
                <a:gd name="T31" fmla="*/ 0 h 360"/>
                <a:gd name="T32" fmla="*/ 0 w 272"/>
                <a:gd name="T33" fmla="*/ 0 h 360"/>
                <a:gd name="T34" fmla="*/ 16 w 272"/>
                <a:gd name="T35" fmla="*/ 0 h 360"/>
                <a:gd name="T36" fmla="*/ 40 w 272"/>
                <a:gd name="T37" fmla="*/ 0 h 360"/>
                <a:gd name="T38" fmla="*/ 72 w 272"/>
                <a:gd name="T39" fmla="*/ 17 h 360"/>
                <a:gd name="T40" fmla="*/ 104 w 272"/>
                <a:gd name="T41" fmla="*/ 17 h 360"/>
                <a:gd name="T42" fmla="*/ 136 w 272"/>
                <a:gd name="T43" fmla="*/ 26 h 360"/>
                <a:gd name="T44" fmla="*/ 152 w 272"/>
                <a:gd name="T45" fmla="*/ 35 h 360"/>
                <a:gd name="T46" fmla="*/ 176 w 272"/>
                <a:gd name="T47" fmla="*/ 44 h 360"/>
                <a:gd name="T48" fmla="*/ 184 w 272"/>
                <a:gd name="T49" fmla="*/ 70 h 360"/>
                <a:gd name="T50" fmla="*/ 208 w 272"/>
                <a:gd name="T51" fmla="*/ 96 h 360"/>
                <a:gd name="T52" fmla="*/ 232 w 272"/>
                <a:gd name="T53" fmla="*/ 105 h 360"/>
                <a:gd name="T54" fmla="*/ 240 w 272"/>
                <a:gd name="T55" fmla="*/ 132 h 360"/>
                <a:gd name="T56" fmla="*/ 248 w 272"/>
                <a:gd name="T57" fmla="*/ 149 h 360"/>
                <a:gd name="T58" fmla="*/ 264 w 272"/>
                <a:gd name="T59" fmla="*/ 176 h 360"/>
                <a:gd name="T60" fmla="*/ 272 w 272"/>
                <a:gd name="T61" fmla="*/ 193 h 360"/>
                <a:gd name="T62" fmla="*/ 272 w 272"/>
                <a:gd name="T63" fmla="*/ 220 h 360"/>
                <a:gd name="T64" fmla="*/ 272 w 272"/>
                <a:gd name="T65" fmla="*/ 246 h 360"/>
                <a:gd name="T66" fmla="*/ 272 w 272"/>
                <a:gd name="T67" fmla="*/ 272 h 360"/>
                <a:gd name="T68" fmla="*/ 272 w 272"/>
                <a:gd name="T69" fmla="*/ 299 h 360"/>
                <a:gd name="T70" fmla="*/ 272 w 272"/>
                <a:gd name="T71" fmla="*/ 334 h 360"/>
                <a:gd name="T72" fmla="*/ 272 w 272"/>
                <a:gd name="T73" fmla="*/ 343 h 360"/>
                <a:gd name="T74" fmla="*/ 264 w 272"/>
                <a:gd name="T75" fmla="*/ 343 h 360"/>
                <a:gd name="T76" fmla="*/ 240 w 272"/>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72"/>
                <a:gd name="T118" fmla="*/ 0 h 360"/>
                <a:gd name="T119" fmla="*/ 272 w 272"/>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72" h="360">
                  <a:moveTo>
                    <a:pt x="240" y="360"/>
                  </a:moveTo>
                  <a:lnTo>
                    <a:pt x="232" y="343"/>
                  </a:lnTo>
                  <a:lnTo>
                    <a:pt x="232" y="334"/>
                  </a:lnTo>
                  <a:lnTo>
                    <a:pt x="232" y="325"/>
                  </a:lnTo>
                  <a:lnTo>
                    <a:pt x="232" y="299"/>
                  </a:lnTo>
                  <a:lnTo>
                    <a:pt x="232" y="290"/>
                  </a:lnTo>
                  <a:lnTo>
                    <a:pt x="216" y="263"/>
                  </a:lnTo>
                  <a:lnTo>
                    <a:pt x="216" y="246"/>
                  </a:lnTo>
                  <a:lnTo>
                    <a:pt x="208" y="220"/>
                  </a:lnTo>
                  <a:lnTo>
                    <a:pt x="208" y="193"/>
                  </a:lnTo>
                  <a:lnTo>
                    <a:pt x="200" y="176"/>
                  </a:lnTo>
                  <a:lnTo>
                    <a:pt x="184" y="158"/>
                  </a:lnTo>
                  <a:lnTo>
                    <a:pt x="184" y="140"/>
                  </a:lnTo>
                  <a:lnTo>
                    <a:pt x="176" y="132"/>
                  </a:lnTo>
                  <a:lnTo>
                    <a:pt x="152" y="105"/>
                  </a:lnTo>
                  <a:lnTo>
                    <a:pt x="144" y="96"/>
                  </a:lnTo>
                  <a:lnTo>
                    <a:pt x="136" y="79"/>
                  </a:lnTo>
                  <a:lnTo>
                    <a:pt x="120" y="70"/>
                  </a:lnTo>
                  <a:lnTo>
                    <a:pt x="112" y="61"/>
                  </a:lnTo>
                  <a:lnTo>
                    <a:pt x="104" y="61"/>
                  </a:lnTo>
                  <a:lnTo>
                    <a:pt x="96" y="44"/>
                  </a:lnTo>
                  <a:lnTo>
                    <a:pt x="80" y="35"/>
                  </a:lnTo>
                  <a:lnTo>
                    <a:pt x="64" y="35"/>
                  </a:lnTo>
                  <a:lnTo>
                    <a:pt x="48" y="26"/>
                  </a:lnTo>
                  <a:lnTo>
                    <a:pt x="40" y="26"/>
                  </a:lnTo>
                  <a:lnTo>
                    <a:pt x="32" y="17"/>
                  </a:lnTo>
                  <a:lnTo>
                    <a:pt x="8" y="0"/>
                  </a:lnTo>
                  <a:lnTo>
                    <a:pt x="0" y="0"/>
                  </a:lnTo>
                  <a:lnTo>
                    <a:pt x="8" y="0"/>
                  </a:lnTo>
                  <a:lnTo>
                    <a:pt x="16" y="0"/>
                  </a:lnTo>
                  <a:lnTo>
                    <a:pt x="32" y="0"/>
                  </a:lnTo>
                  <a:lnTo>
                    <a:pt x="40" y="0"/>
                  </a:lnTo>
                  <a:lnTo>
                    <a:pt x="48" y="0"/>
                  </a:lnTo>
                  <a:lnTo>
                    <a:pt x="72" y="17"/>
                  </a:lnTo>
                  <a:lnTo>
                    <a:pt x="80" y="17"/>
                  </a:lnTo>
                  <a:lnTo>
                    <a:pt x="104" y="17"/>
                  </a:lnTo>
                  <a:lnTo>
                    <a:pt x="112" y="26"/>
                  </a:lnTo>
                  <a:lnTo>
                    <a:pt x="136" y="26"/>
                  </a:lnTo>
                  <a:lnTo>
                    <a:pt x="144" y="35"/>
                  </a:lnTo>
                  <a:lnTo>
                    <a:pt x="152" y="35"/>
                  </a:lnTo>
                  <a:lnTo>
                    <a:pt x="168" y="44"/>
                  </a:lnTo>
                  <a:lnTo>
                    <a:pt x="176" y="44"/>
                  </a:lnTo>
                  <a:lnTo>
                    <a:pt x="184" y="61"/>
                  </a:lnTo>
                  <a:lnTo>
                    <a:pt x="184" y="70"/>
                  </a:lnTo>
                  <a:lnTo>
                    <a:pt x="200" y="79"/>
                  </a:lnTo>
                  <a:lnTo>
                    <a:pt x="208" y="96"/>
                  </a:lnTo>
                  <a:lnTo>
                    <a:pt x="216" y="96"/>
                  </a:lnTo>
                  <a:lnTo>
                    <a:pt x="232" y="105"/>
                  </a:lnTo>
                  <a:lnTo>
                    <a:pt x="232" y="114"/>
                  </a:lnTo>
                  <a:lnTo>
                    <a:pt x="240" y="132"/>
                  </a:lnTo>
                  <a:lnTo>
                    <a:pt x="240" y="140"/>
                  </a:lnTo>
                  <a:lnTo>
                    <a:pt x="248" y="149"/>
                  </a:lnTo>
                  <a:lnTo>
                    <a:pt x="264" y="158"/>
                  </a:lnTo>
                  <a:lnTo>
                    <a:pt x="264" y="176"/>
                  </a:lnTo>
                  <a:lnTo>
                    <a:pt x="264" y="184"/>
                  </a:lnTo>
                  <a:lnTo>
                    <a:pt x="272" y="193"/>
                  </a:lnTo>
                  <a:lnTo>
                    <a:pt x="272" y="211"/>
                  </a:lnTo>
                  <a:lnTo>
                    <a:pt x="272" y="220"/>
                  </a:lnTo>
                  <a:lnTo>
                    <a:pt x="272" y="228"/>
                  </a:lnTo>
                  <a:lnTo>
                    <a:pt x="272" y="246"/>
                  </a:lnTo>
                  <a:lnTo>
                    <a:pt x="272" y="263"/>
                  </a:lnTo>
                  <a:lnTo>
                    <a:pt x="272" y="272"/>
                  </a:lnTo>
                  <a:lnTo>
                    <a:pt x="272" y="290"/>
                  </a:lnTo>
                  <a:lnTo>
                    <a:pt x="272" y="299"/>
                  </a:lnTo>
                  <a:lnTo>
                    <a:pt x="272" y="325"/>
                  </a:lnTo>
                  <a:lnTo>
                    <a:pt x="272" y="334"/>
                  </a:lnTo>
                  <a:lnTo>
                    <a:pt x="272" y="343"/>
                  </a:lnTo>
                  <a:lnTo>
                    <a:pt x="264" y="343"/>
                  </a:lnTo>
                  <a:lnTo>
                    <a:pt x="272" y="360"/>
                  </a:lnTo>
                  <a:lnTo>
                    <a:pt x="2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43" name="Freeform 1548"/>
            <p:cNvSpPr>
              <a:spLocks/>
            </p:cNvSpPr>
            <p:nvPr/>
          </p:nvSpPr>
          <p:spPr bwMode="auto">
            <a:xfrm>
              <a:off x="2611" y="2857"/>
              <a:ext cx="272" cy="360"/>
            </a:xfrm>
            <a:custGeom>
              <a:avLst/>
              <a:gdLst>
                <a:gd name="T0" fmla="*/ 232 w 272"/>
                <a:gd name="T1" fmla="*/ 343 h 360"/>
                <a:gd name="T2" fmla="*/ 232 w 272"/>
                <a:gd name="T3" fmla="*/ 334 h 360"/>
                <a:gd name="T4" fmla="*/ 232 w 272"/>
                <a:gd name="T5" fmla="*/ 299 h 360"/>
                <a:gd name="T6" fmla="*/ 216 w 272"/>
                <a:gd name="T7" fmla="*/ 263 h 360"/>
                <a:gd name="T8" fmla="*/ 208 w 272"/>
                <a:gd name="T9" fmla="*/ 220 h 360"/>
                <a:gd name="T10" fmla="*/ 200 w 272"/>
                <a:gd name="T11" fmla="*/ 176 h 360"/>
                <a:gd name="T12" fmla="*/ 184 w 272"/>
                <a:gd name="T13" fmla="*/ 140 h 360"/>
                <a:gd name="T14" fmla="*/ 176 w 272"/>
                <a:gd name="T15" fmla="*/ 132 h 360"/>
                <a:gd name="T16" fmla="*/ 144 w 272"/>
                <a:gd name="T17" fmla="*/ 96 h 360"/>
                <a:gd name="T18" fmla="*/ 120 w 272"/>
                <a:gd name="T19" fmla="*/ 70 h 360"/>
                <a:gd name="T20" fmla="*/ 104 w 272"/>
                <a:gd name="T21" fmla="*/ 61 h 360"/>
                <a:gd name="T22" fmla="*/ 80 w 272"/>
                <a:gd name="T23" fmla="*/ 35 h 360"/>
                <a:gd name="T24" fmla="*/ 48 w 272"/>
                <a:gd name="T25" fmla="*/ 26 h 360"/>
                <a:gd name="T26" fmla="*/ 32 w 272"/>
                <a:gd name="T27" fmla="*/ 17 h 360"/>
                <a:gd name="T28" fmla="*/ 0 w 272"/>
                <a:gd name="T29" fmla="*/ 0 h 360"/>
                <a:gd name="T30" fmla="*/ 0 w 272"/>
                <a:gd name="T31" fmla="*/ 0 h 360"/>
                <a:gd name="T32" fmla="*/ 0 w 272"/>
                <a:gd name="T33" fmla="*/ 0 h 360"/>
                <a:gd name="T34" fmla="*/ 16 w 272"/>
                <a:gd name="T35" fmla="*/ 0 h 360"/>
                <a:gd name="T36" fmla="*/ 40 w 272"/>
                <a:gd name="T37" fmla="*/ 0 h 360"/>
                <a:gd name="T38" fmla="*/ 72 w 272"/>
                <a:gd name="T39" fmla="*/ 17 h 360"/>
                <a:gd name="T40" fmla="*/ 104 w 272"/>
                <a:gd name="T41" fmla="*/ 17 h 360"/>
                <a:gd name="T42" fmla="*/ 136 w 272"/>
                <a:gd name="T43" fmla="*/ 26 h 360"/>
                <a:gd name="T44" fmla="*/ 152 w 272"/>
                <a:gd name="T45" fmla="*/ 35 h 360"/>
                <a:gd name="T46" fmla="*/ 176 w 272"/>
                <a:gd name="T47" fmla="*/ 44 h 360"/>
                <a:gd name="T48" fmla="*/ 184 w 272"/>
                <a:gd name="T49" fmla="*/ 70 h 360"/>
                <a:gd name="T50" fmla="*/ 208 w 272"/>
                <a:gd name="T51" fmla="*/ 96 h 360"/>
                <a:gd name="T52" fmla="*/ 232 w 272"/>
                <a:gd name="T53" fmla="*/ 105 h 360"/>
                <a:gd name="T54" fmla="*/ 240 w 272"/>
                <a:gd name="T55" fmla="*/ 132 h 360"/>
                <a:gd name="T56" fmla="*/ 248 w 272"/>
                <a:gd name="T57" fmla="*/ 149 h 360"/>
                <a:gd name="T58" fmla="*/ 264 w 272"/>
                <a:gd name="T59" fmla="*/ 176 h 360"/>
                <a:gd name="T60" fmla="*/ 272 w 272"/>
                <a:gd name="T61" fmla="*/ 193 h 360"/>
                <a:gd name="T62" fmla="*/ 272 w 272"/>
                <a:gd name="T63" fmla="*/ 220 h 360"/>
                <a:gd name="T64" fmla="*/ 272 w 272"/>
                <a:gd name="T65" fmla="*/ 246 h 360"/>
                <a:gd name="T66" fmla="*/ 272 w 272"/>
                <a:gd name="T67" fmla="*/ 272 h 360"/>
                <a:gd name="T68" fmla="*/ 272 w 272"/>
                <a:gd name="T69" fmla="*/ 299 h 360"/>
                <a:gd name="T70" fmla="*/ 272 w 272"/>
                <a:gd name="T71" fmla="*/ 334 h 360"/>
                <a:gd name="T72" fmla="*/ 272 w 272"/>
                <a:gd name="T73" fmla="*/ 343 h 360"/>
                <a:gd name="T74" fmla="*/ 264 w 272"/>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2"/>
                <a:gd name="T115" fmla="*/ 0 h 360"/>
                <a:gd name="T116" fmla="*/ 272 w 272"/>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2" h="360">
                  <a:moveTo>
                    <a:pt x="240" y="360"/>
                  </a:moveTo>
                  <a:lnTo>
                    <a:pt x="232" y="343"/>
                  </a:lnTo>
                  <a:lnTo>
                    <a:pt x="232" y="334"/>
                  </a:lnTo>
                  <a:lnTo>
                    <a:pt x="232" y="325"/>
                  </a:lnTo>
                  <a:lnTo>
                    <a:pt x="232" y="299"/>
                  </a:lnTo>
                  <a:lnTo>
                    <a:pt x="232" y="290"/>
                  </a:lnTo>
                  <a:lnTo>
                    <a:pt x="216" y="263"/>
                  </a:lnTo>
                  <a:lnTo>
                    <a:pt x="216" y="246"/>
                  </a:lnTo>
                  <a:lnTo>
                    <a:pt x="208" y="220"/>
                  </a:lnTo>
                  <a:lnTo>
                    <a:pt x="208" y="193"/>
                  </a:lnTo>
                  <a:lnTo>
                    <a:pt x="200" y="176"/>
                  </a:lnTo>
                  <a:lnTo>
                    <a:pt x="184" y="158"/>
                  </a:lnTo>
                  <a:lnTo>
                    <a:pt x="184" y="140"/>
                  </a:lnTo>
                  <a:lnTo>
                    <a:pt x="176" y="132"/>
                  </a:lnTo>
                  <a:lnTo>
                    <a:pt x="152" y="105"/>
                  </a:lnTo>
                  <a:lnTo>
                    <a:pt x="144" y="96"/>
                  </a:lnTo>
                  <a:lnTo>
                    <a:pt x="136" y="79"/>
                  </a:lnTo>
                  <a:lnTo>
                    <a:pt x="120" y="70"/>
                  </a:lnTo>
                  <a:lnTo>
                    <a:pt x="112" y="61"/>
                  </a:lnTo>
                  <a:lnTo>
                    <a:pt x="104" y="61"/>
                  </a:lnTo>
                  <a:lnTo>
                    <a:pt x="96" y="44"/>
                  </a:lnTo>
                  <a:lnTo>
                    <a:pt x="80" y="35"/>
                  </a:lnTo>
                  <a:lnTo>
                    <a:pt x="64" y="35"/>
                  </a:lnTo>
                  <a:lnTo>
                    <a:pt x="48" y="26"/>
                  </a:lnTo>
                  <a:lnTo>
                    <a:pt x="40" y="26"/>
                  </a:lnTo>
                  <a:lnTo>
                    <a:pt x="32" y="17"/>
                  </a:lnTo>
                  <a:lnTo>
                    <a:pt x="8" y="0"/>
                  </a:lnTo>
                  <a:lnTo>
                    <a:pt x="0" y="0"/>
                  </a:lnTo>
                  <a:lnTo>
                    <a:pt x="8" y="0"/>
                  </a:lnTo>
                  <a:lnTo>
                    <a:pt x="16" y="0"/>
                  </a:lnTo>
                  <a:lnTo>
                    <a:pt x="32" y="0"/>
                  </a:lnTo>
                  <a:lnTo>
                    <a:pt x="40" y="0"/>
                  </a:lnTo>
                  <a:lnTo>
                    <a:pt x="48" y="0"/>
                  </a:lnTo>
                  <a:lnTo>
                    <a:pt x="72" y="17"/>
                  </a:lnTo>
                  <a:lnTo>
                    <a:pt x="80" y="17"/>
                  </a:lnTo>
                  <a:lnTo>
                    <a:pt x="104" y="17"/>
                  </a:lnTo>
                  <a:lnTo>
                    <a:pt x="112" y="26"/>
                  </a:lnTo>
                  <a:lnTo>
                    <a:pt x="136" y="26"/>
                  </a:lnTo>
                  <a:lnTo>
                    <a:pt x="144" y="35"/>
                  </a:lnTo>
                  <a:lnTo>
                    <a:pt x="152" y="35"/>
                  </a:lnTo>
                  <a:lnTo>
                    <a:pt x="168" y="44"/>
                  </a:lnTo>
                  <a:lnTo>
                    <a:pt x="176" y="44"/>
                  </a:lnTo>
                  <a:lnTo>
                    <a:pt x="184" y="61"/>
                  </a:lnTo>
                  <a:lnTo>
                    <a:pt x="184" y="70"/>
                  </a:lnTo>
                  <a:lnTo>
                    <a:pt x="200" y="79"/>
                  </a:lnTo>
                  <a:lnTo>
                    <a:pt x="208" y="96"/>
                  </a:lnTo>
                  <a:lnTo>
                    <a:pt x="216" y="96"/>
                  </a:lnTo>
                  <a:lnTo>
                    <a:pt x="232" y="105"/>
                  </a:lnTo>
                  <a:lnTo>
                    <a:pt x="232" y="114"/>
                  </a:lnTo>
                  <a:lnTo>
                    <a:pt x="240" y="132"/>
                  </a:lnTo>
                  <a:lnTo>
                    <a:pt x="240" y="140"/>
                  </a:lnTo>
                  <a:lnTo>
                    <a:pt x="248" y="149"/>
                  </a:lnTo>
                  <a:lnTo>
                    <a:pt x="264" y="158"/>
                  </a:lnTo>
                  <a:lnTo>
                    <a:pt x="264" y="176"/>
                  </a:lnTo>
                  <a:lnTo>
                    <a:pt x="264" y="184"/>
                  </a:lnTo>
                  <a:lnTo>
                    <a:pt x="272" y="193"/>
                  </a:lnTo>
                  <a:lnTo>
                    <a:pt x="272" y="211"/>
                  </a:lnTo>
                  <a:lnTo>
                    <a:pt x="272" y="220"/>
                  </a:lnTo>
                  <a:lnTo>
                    <a:pt x="272" y="228"/>
                  </a:lnTo>
                  <a:lnTo>
                    <a:pt x="272" y="246"/>
                  </a:lnTo>
                  <a:lnTo>
                    <a:pt x="272" y="263"/>
                  </a:lnTo>
                  <a:lnTo>
                    <a:pt x="272" y="272"/>
                  </a:lnTo>
                  <a:lnTo>
                    <a:pt x="272" y="290"/>
                  </a:lnTo>
                  <a:lnTo>
                    <a:pt x="272" y="299"/>
                  </a:lnTo>
                  <a:lnTo>
                    <a:pt x="272" y="325"/>
                  </a:lnTo>
                  <a:lnTo>
                    <a:pt x="272" y="334"/>
                  </a:lnTo>
                  <a:lnTo>
                    <a:pt x="272" y="343"/>
                  </a:lnTo>
                  <a:lnTo>
                    <a:pt x="264" y="343"/>
                  </a:lnTo>
                  <a:lnTo>
                    <a:pt x="272"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44" name="Freeform 1549"/>
            <p:cNvSpPr>
              <a:spLocks/>
            </p:cNvSpPr>
            <p:nvPr/>
          </p:nvSpPr>
          <p:spPr bwMode="auto">
            <a:xfrm>
              <a:off x="2723" y="2822"/>
              <a:ext cx="160" cy="395"/>
            </a:xfrm>
            <a:custGeom>
              <a:avLst/>
              <a:gdLst>
                <a:gd name="T0" fmla="*/ 128 w 160"/>
                <a:gd name="T1" fmla="*/ 395 h 395"/>
                <a:gd name="T2" fmla="*/ 120 w 160"/>
                <a:gd name="T3" fmla="*/ 378 h 395"/>
                <a:gd name="T4" fmla="*/ 120 w 160"/>
                <a:gd name="T5" fmla="*/ 378 h 395"/>
                <a:gd name="T6" fmla="*/ 120 w 160"/>
                <a:gd name="T7" fmla="*/ 369 h 395"/>
                <a:gd name="T8" fmla="*/ 120 w 160"/>
                <a:gd name="T9" fmla="*/ 360 h 395"/>
                <a:gd name="T10" fmla="*/ 120 w 160"/>
                <a:gd name="T11" fmla="*/ 342 h 395"/>
                <a:gd name="T12" fmla="*/ 120 w 160"/>
                <a:gd name="T13" fmla="*/ 334 h 395"/>
                <a:gd name="T14" fmla="*/ 120 w 160"/>
                <a:gd name="T15" fmla="*/ 307 h 395"/>
                <a:gd name="T16" fmla="*/ 120 w 160"/>
                <a:gd name="T17" fmla="*/ 298 h 395"/>
                <a:gd name="T18" fmla="*/ 120 w 160"/>
                <a:gd name="T19" fmla="*/ 281 h 395"/>
                <a:gd name="T20" fmla="*/ 104 w 160"/>
                <a:gd name="T21" fmla="*/ 263 h 395"/>
                <a:gd name="T22" fmla="*/ 104 w 160"/>
                <a:gd name="T23" fmla="*/ 246 h 395"/>
                <a:gd name="T24" fmla="*/ 104 w 160"/>
                <a:gd name="T25" fmla="*/ 219 h 395"/>
                <a:gd name="T26" fmla="*/ 96 w 160"/>
                <a:gd name="T27" fmla="*/ 211 h 395"/>
                <a:gd name="T28" fmla="*/ 96 w 160"/>
                <a:gd name="T29" fmla="*/ 193 h 395"/>
                <a:gd name="T30" fmla="*/ 96 w 160"/>
                <a:gd name="T31" fmla="*/ 193 h 395"/>
                <a:gd name="T32" fmla="*/ 88 w 160"/>
                <a:gd name="T33" fmla="*/ 175 h 395"/>
                <a:gd name="T34" fmla="*/ 72 w 160"/>
                <a:gd name="T35" fmla="*/ 149 h 395"/>
                <a:gd name="T36" fmla="*/ 72 w 160"/>
                <a:gd name="T37" fmla="*/ 140 h 395"/>
                <a:gd name="T38" fmla="*/ 64 w 160"/>
                <a:gd name="T39" fmla="*/ 114 h 395"/>
                <a:gd name="T40" fmla="*/ 56 w 160"/>
                <a:gd name="T41" fmla="*/ 105 h 395"/>
                <a:gd name="T42" fmla="*/ 56 w 160"/>
                <a:gd name="T43" fmla="*/ 79 h 395"/>
                <a:gd name="T44" fmla="*/ 40 w 160"/>
                <a:gd name="T45" fmla="*/ 70 h 395"/>
                <a:gd name="T46" fmla="*/ 32 w 160"/>
                <a:gd name="T47" fmla="*/ 61 h 395"/>
                <a:gd name="T48" fmla="*/ 24 w 160"/>
                <a:gd name="T49" fmla="*/ 52 h 395"/>
                <a:gd name="T50" fmla="*/ 24 w 160"/>
                <a:gd name="T51" fmla="*/ 35 h 395"/>
                <a:gd name="T52" fmla="*/ 8 w 160"/>
                <a:gd name="T53" fmla="*/ 26 h 395"/>
                <a:gd name="T54" fmla="*/ 8 w 160"/>
                <a:gd name="T55" fmla="*/ 17 h 395"/>
                <a:gd name="T56" fmla="*/ 8 w 160"/>
                <a:gd name="T57" fmla="*/ 17 h 395"/>
                <a:gd name="T58" fmla="*/ 0 w 160"/>
                <a:gd name="T59" fmla="*/ 0 h 395"/>
                <a:gd name="T60" fmla="*/ 8 w 160"/>
                <a:gd name="T61" fmla="*/ 17 h 395"/>
                <a:gd name="T62" fmla="*/ 8 w 160"/>
                <a:gd name="T63" fmla="*/ 17 h 395"/>
                <a:gd name="T64" fmla="*/ 8 w 160"/>
                <a:gd name="T65" fmla="*/ 17 h 395"/>
                <a:gd name="T66" fmla="*/ 8 w 160"/>
                <a:gd name="T67" fmla="*/ 17 h 395"/>
                <a:gd name="T68" fmla="*/ 24 w 160"/>
                <a:gd name="T69" fmla="*/ 17 h 395"/>
                <a:gd name="T70" fmla="*/ 32 w 160"/>
                <a:gd name="T71" fmla="*/ 26 h 395"/>
                <a:gd name="T72" fmla="*/ 40 w 160"/>
                <a:gd name="T73" fmla="*/ 26 h 395"/>
                <a:gd name="T74" fmla="*/ 56 w 160"/>
                <a:gd name="T75" fmla="*/ 35 h 395"/>
                <a:gd name="T76" fmla="*/ 64 w 160"/>
                <a:gd name="T77" fmla="*/ 52 h 395"/>
                <a:gd name="T78" fmla="*/ 72 w 160"/>
                <a:gd name="T79" fmla="*/ 61 h 395"/>
                <a:gd name="T80" fmla="*/ 88 w 160"/>
                <a:gd name="T81" fmla="*/ 61 h 395"/>
                <a:gd name="T82" fmla="*/ 88 w 160"/>
                <a:gd name="T83" fmla="*/ 70 h 395"/>
                <a:gd name="T84" fmla="*/ 96 w 160"/>
                <a:gd name="T85" fmla="*/ 79 h 395"/>
                <a:gd name="T86" fmla="*/ 104 w 160"/>
                <a:gd name="T87" fmla="*/ 96 h 395"/>
                <a:gd name="T88" fmla="*/ 104 w 160"/>
                <a:gd name="T89" fmla="*/ 105 h 395"/>
                <a:gd name="T90" fmla="*/ 120 w 160"/>
                <a:gd name="T91" fmla="*/ 114 h 395"/>
                <a:gd name="T92" fmla="*/ 120 w 160"/>
                <a:gd name="T93" fmla="*/ 131 h 395"/>
                <a:gd name="T94" fmla="*/ 128 w 160"/>
                <a:gd name="T95" fmla="*/ 149 h 395"/>
                <a:gd name="T96" fmla="*/ 136 w 160"/>
                <a:gd name="T97" fmla="*/ 175 h 395"/>
                <a:gd name="T98" fmla="*/ 136 w 160"/>
                <a:gd name="T99" fmla="*/ 211 h 395"/>
                <a:gd name="T100" fmla="*/ 152 w 160"/>
                <a:gd name="T101" fmla="*/ 228 h 395"/>
                <a:gd name="T102" fmla="*/ 152 w 160"/>
                <a:gd name="T103" fmla="*/ 255 h 395"/>
                <a:gd name="T104" fmla="*/ 152 w 160"/>
                <a:gd name="T105" fmla="*/ 281 h 395"/>
                <a:gd name="T106" fmla="*/ 152 w 160"/>
                <a:gd name="T107" fmla="*/ 298 h 395"/>
                <a:gd name="T108" fmla="*/ 160 w 160"/>
                <a:gd name="T109" fmla="*/ 325 h 395"/>
                <a:gd name="T110" fmla="*/ 160 w 160"/>
                <a:gd name="T111" fmla="*/ 342 h 395"/>
                <a:gd name="T112" fmla="*/ 160 w 160"/>
                <a:gd name="T113" fmla="*/ 360 h 395"/>
                <a:gd name="T114" fmla="*/ 160 w 160"/>
                <a:gd name="T115" fmla="*/ 369 h 395"/>
                <a:gd name="T116" fmla="*/ 160 w 160"/>
                <a:gd name="T117" fmla="*/ 378 h 395"/>
                <a:gd name="T118" fmla="*/ 152 w 160"/>
                <a:gd name="T119" fmla="*/ 378 h 395"/>
                <a:gd name="T120" fmla="*/ 160 w 160"/>
                <a:gd name="T121" fmla="*/ 395 h 395"/>
                <a:gd name="T122" fmla="*/ 128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128" y="395"/>
                  </a:moveTo>
                  <a:lnTo>
                    <a:pt x="120" y="378"/>
                  </a:lnTo>
                  <a:lnTo>
                    <a:pt x="120" y="369"/>
                  </a:lnTo>
                  <a:lnTo>
                    <a:pt x="120" y="360"/>
                  </a:lnTo>
                  <a:lnTo>
                    <a:pt x="120" y="342"/>
                  </a:lnTo>
                  <a:lnTo>
                    <a:pt x="120" y="334"/>
                  </a:lnTo>
                  <a:lnTo>
                    <a:pt x="120" y="307"/>
                  </a:lnTo>
                  <a:lnTo>
                    <a:pt x="120" y="298"/>
                  </a:lnTo>
                  <a:lnTo>
                    <a:pt x="120" y="281"/>
                  </a:lnTo>
                  <a:lnTo>
                    <a:pt x="104" y="263"/>
                  </a:lnTo>
                  <a:lnTo>
                    <a:pt x="104" y="246"/>
                  </a:lnTo>
                  <a:lnTo>
                    <a:pt x="104" y="219"/>
                  </a:lnTo>
                  <a:lnTo>
                    <a:pt x="96" y="211"/>
                  </a:lnTo>
                  <a:lnTo>
                    <a:pt x="96" y="193"/>
                  </a:lnTo>
                  <a:lnTo>
                    <a:pt x="88" y="175"/>
                  </a:lnTo>
                  <a:lnTo>
                    <a:pt x="72" y="149"/>
                  </a:lnTo>
                  <a:lnTo>
                    <a:pt x="72" y="140"/>
                  </a:lnTo>
                  <a:lnTo>
                    <a:pt x="64" y="114"/>
                  </a:lnTo>
                  <a:lnTo>
                    <a:pt x="56" y="105"/>
                  </a:lnTo>
                  <a:lnTo>
                    <a:pt x="56" y="79"/>
                  </a:lnTo>
                  <a:lnTo>
                    <a:pt x="40" y="70"/>
                  </a:lnTo>
                  <a:lnTo>
                    <a:pt x="32" y="61"/>
                  </a:lnTo>
                  <a:lnTo>
                    <a:pt x="24" y="52"/>
                  </a:lnTo>
                  <a:lnTo>
                    <a:pt x="24" y="35"/>
                  </a:lnTo>
                  <a:lnTo>
                    <a:pt x="8" y="26"/>
                  </a:lnTo>
                  <a:lnTo>
                    <a:pt x="8" y="17"/>
                  </a:lnTo>
                  <a:lnTo>
                    <a:pt x="0" y="0"/>
                  </a:lnTo>
                  <a:lnTo>
                    <a:pt x="8" y="17"/>
                  </a:lnTo>
                  <a:lnTo>
                    <a:pt x="24" y="17"/>
                  </a:lnTo>
                  <a:lnTo>
                    <a:pt x="32" y="26"/>
                  </a:lnTo>
                  <a:lnTo>
                    <a:pt x="40" y="26"/>
                  </a:lnTo>
                  <a:lnTo>
                    <a:pt x="56" y="35"/>
                  </a:lnTo>
                  <a:lnTo>
                    <a:pt x="64" y="52"/>
                  </a:lnTo>
                  <a:lnTo>
                    <a:pt x="72" y="61"/>
                  </a:lnTo>
                  <a:lnTo>
                    <a:pt x="88" y="61"/>
                  </a:lnTo>
                  <a:lnTo>
                    <a:pt x="88" y="70"/>
                  </a:lnTo>
                  <a:lnTo>
                    <a:pt x="96" y="79"/>
                  </a:lnTo>
                  <a:lnTo>
                    <a:pt x="104" y="96"/>
                  </a:lnTo>
                  <a:lnTo>
                    <a:pt x="104" y="105"/>
                  </a:lnTo>
                  <a:lnTo>
                    <a:pt x="120" y="114"/>
                  </a:lnTo>
                  <a:lnTo>
                    <a:pt x="120" y="131"/>
                  </a:lnTo>
                  <a:lnTo>
                    <a:pt x="128" y="149"/>
                  </a:lnTo>
                  <a:lnTo>
                    <a:pt x="136" y="175"/>
                  </a:lnTo>
                  <a:lnTo>
                    <a:pt x="136" y="211"/>
                  </a:lnTo>
                  <a:lnTo>
                    <a:pt x="152" y="228"/>
                  </a:lnTo>
                  <a:lnTo>
                    <a:pt x="152" y="255"/>
                  </a:lnTo>
                  <a:lnTo>
                    <a:pt x="152" y="281"/>
                  </a:lnTo>
                  <a:lnTo>
                    <a:pt x="152" y="298"/>
                  </a:lnTo>
                  <a:lnTo>
                    <a:pt x="160" y="325"/>
                  </a:lnTo>
                  <a:lnTo>
                    <a:pt x="160" y="342"/>
                  </a:lnTo>
                  <a:lnTo>
                    <a:pt x="160" y="360"/>
                  </a:lnTo>
                  <a:lnTo>
                    <a:pt x="160" y="369"/>
                  </a:lnTo>
                  <a:lnTo>
                    <a:pt x="160" y="378"/>
                  </a:lnTo>
                  <a:lnTo>
                    <a:pt x="152" y="378"/>
                  </a:lnTo>
                  <a:lnTo>
                    <a:pt x="160" y="395"/>
                  </a:lnTo>
                  <a:lnTo>
                    <a:pt x="128"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45" name="Freeform 1550"/>
            <p:cNvSpPr>
              <a:spLocks/>
            </p:cNvSpPr>
            <p:nvPr/>
          </p:nvSpPr>
          <p:spPr bwMode="auto">
            <a:xfrm>
              <a:off x="2723" y="2822"/>
              <a:ext cx="160" cy="395"/>
            </a:xfrm>
            <a:custGeom>
              <a:avLst/>
              <a:gdLst>
                <a:gd name="T0" fmla="*/ 128 w 160"/>
                <a:gd name="T1" fmla="*/ 395 h 395"/>
                <a:gd name="T2" fmla="*/ 120 w 160"/>
                <a:gd name="T3" fmla="*/ 378 h 395"/>
                <a:gd name="T4" fmla="*/ 120 w 160"/>
                <a:gd name="T5" fmla="*/ 378 h 395"/>
                <a:gd name="T6" fmla="*/ 120 w 160"/>
                <a:gd name="T7" fmla="*/ 369 h 395"/>
                <a:gd name="T8" fmla="*/ 120 w 160"/>
                <a:gd name="T9" fmla="*/ 360 h 395"/>
                <a:gd name="T10" fmla="*/ 120 w 160"/>
                <a:gd name="T11" fmla="*/ 342 h 395"/>
                <a:gd name="T12" fmla="*/ 120 w 160"/>
                <a:gd name="T13" fmla="*/ 334 h 395"/>
                <a:gd name="T14" fmla="*/ 120 w 160"/>
                <a:gd name="T15" fmla="*/ 307 h 395"/>
                <a:gd name="T16" fmla="*/ 120 w 160"/>
                <a:gd name="T17" fmla="*/ 298 h 395"/>
                <a:gd name="T18" fmla="*/ 120 w 160"/>
                <a:gd name="T19" fmla="*/ 281 h 395"/>
                <a:gd name="T20" fmla="*/ 104 w 160"/>
                <a:gd name="T21" fmla="*/ 263 h 395"/>
                <a:gd name="T22" fmla="*/ 104 w 160"/>
                <a:gd name="T23" fmla="*/ 246 h 395"/>
                <a:gd name="T24" fmla="*/ 104 w 160"/>
                <a:gd name="T25" fmla="*/ 219 h 395"/>
                <a:gd name="T26" fmla="*/ 96 w 160"/>
                <a:gd name="T27" fmla="*/ 211 h 395"/>
                <a:gd name="T28" fmla="*/ 96 w 160"/>
                <a:gd name="T29" fmla="*/ 193 h 395"/>
                <a:gd name="T30" fmla="*/ 96 w 160"/>
                <a:gd name="T31" fmla="*/ 193 h 395"/>
                <a:gd name="T32" fmla="*/ 88 w 160"/>
                <a:gd name="T33" fmla="*/ 175 h 395"/>
                <a:gd name="T34" fmla="*/ 72 w 160"/>
                <a:gd name="T35" fmla="*/ 149 h 395"/>
                <a:gd name="T36" fmla="*/ 72 w 160"/>
                <a:gd name="T37" fmla="*/ 140 h 395"/>
                <a:gd name="T38" fmla="*/ 64 w 160"/>
                <a:gd name="T39" fmla="*/ 114 h 395"/>
                <a:gd name="T40" fmla="*/ 56 w 160"/>
                <a:gd name="T41" fmla="*/ 105 h 395"/>
                <a:gd name="T42" fmla="*/ 56 w 160"/>
                <a:gd name="T43" fmla="*/ 79 h 395"/>
                <a:gd name="T44" fmla="*/ 40 w 160"/>
                <a:gd name="T45" fmla="*/ 70 h 395"/>
                <a:gd name="T46" fmla="*/ 32 w 160"/>
                <a:gd name="T47" fmla="*/ 61 h 395"/>
                <a:gd name="T48" fmla="*/ 24 w 160"/>
                <a:gd name="T49" fmla="*/ 52 h 395"/>
                <a:gd name="T50" fmla="*/ 24 w 160"/>
                <a:gd name="T51" fmla="*/ 35 h 395"/>
                <a:gd name="T52" fmla="*/ 8 w 160"/>
                <a:gd name="T53" fmla="*/ 26 h 395"/>
                <a:gd name="T54" fmla="*/ 8 w 160"/>
                <a:gd name="T55" fmla="*/ 17 h 395"/>
                <a:gd name="T56" fmla="*/ 8 w 160"/>
                <a:gd name="T57" fmla="*/ 17 h 395"/>
                <a:gd name="T58" fmla="*/ 0 w 160"/>
                <a:gd name="T59" fmla="*/ 0 h 395"/>
                <a:gd name="T60" fmla="*/ 8 w 160"/>
                <a:gd name="T61" fmla="*/ 17 h 395"/>
                <a:gd name="T62" fmla="*/ 8 w 160"/>
                <a:gd name="T63" fmla="*/ 17 h 395"/>
                <a:gd name="T64" fmla="*/ 8 w 160"/>
                <a:gd name="T65" fmla="*/ 17 h 395"/>
                <a:gd name="T66" fmla="*/ 8 w 160"/>
                <a:gd name="T67" fmla="*/ 17 h 395"/>
                <a:gd name="T68" fmla="*/ 24 w 160"/>
                <a:gd name="T69" fmla="*/ 17 h 395"/>
                <a:gd name="T70" fmla="*/ 32 w 160"/>
                <a:gd name="T71" fmla="*/ 26 h 395"/>
                <a:gd name="T72" fmla="*/ 40 w 160"/>
                <a:gd name="T73" fmla="*/ 26 h 395"/>
                <a:gd name="T74" fmla="*/ 56 w 160"/>
                <a:gd name="T75" fmla="*/ 35 h 395"/>
                <a:gd name="T76" fmla="*/ 64 w 160"/>
                <a:gd name="T77" fmla="*/ 52 h 395"/>
                <a:gd name="T78" fmla="*/ 72 w 160"/>
                <a:gd name="T79" fmla="*/ 61 h 395"/>
                <a:gd name="T80" fmla="*/ 88 w 160"/>
                <a:gd name="T81" fmla="*/ 61 h 395"/>
                <a:gd name="T82" fmla="*/ 88 w 160"/>
                <a:gd name="T83" fmla="*/ 70 h 395"/>
                <a:gd name="T84" fmla="*/ 96 w 160"/>
                <a:gd name="T85" fmla="*/ 79 h 395"/>
                <a:gd name="T86" fmla="*/ 104 w 160"/>
                <a:gd name="T87" fmla="*/ 96 h 395"/>
                <a:gd name="T88" fmla="*/ 104 w 160"/>
                <a:gd name="T89" fmla="*/ 105 h 395"/>
                <a:gd name="T90" fmla="*/ 120 w 160"/>
                <a:gd name="T91" fmla="*/ 114 h 395"/>
                <a:gd name="T92" fmla="*/ 120 w 160"/>
                <a:gd name="T93" fmla="*/ 131 h 395"/>
                <a:gd name="T94" fmla="*/ 128 w 160"/>
                <a:gd name="T95" fmla="*/ 149 h 395"/>
                <a:gd name="T96" fmla="*/ 136 w 160"/>
                <a:gd name="T97" fmla="*/ 175 h 395"/>
                <a:gd name="T98" fmla="*/ 136 w 160"/>
                <a:gd name="T99" fmla="*/ 211 h 395"/>
                <a:gd name="T100" fmla="*/ 152 w 160"/>
                <a:gd name="T101" fmla="*/ 228 h 395"/>
                <a:gd name="T102" fmla="*/ 152 w 160"/>
                <a:gd name="T103" fmla="*/ 255 h 395"/>
                <a:gd name="T104" fmla="*/ 152 w 160"/>
                <a:gd name="T105" fmla="*/ 281 h 395"/>
                <a:gd name="T106" fmla="*/ 152 w 160"/>
                <a:gd name="T107" fmla="*/ 298 h 395"/>
                <a:gd name="T108" fmla="*/ 160 w 160"/>
                <a:gd name="T109" fmla="*/ 325 h 395"/>
                <a:gd name="T110" fmla="*/ 160 w 160"/>
                <a:gd name="T111" fmla="*/ 342 h 395"/>
                <a:gd name="T112" fmla="*/ 160 w 160"/>
                <a:gd name="T113" fmla="*/ 360 h 395"/>
                <a:gd name="T114" fmla="*/ 160 w 160"/>
                <a:gd name="T115" fmla="*/ 369 h 395"/>
                <a:gd name="T116" fmla="*/ 160 w 160"/>
                <a:gd name="T117" fmla="*/ 378 h 395"/>
                <a:gd name="T118" fmla="*/ 152 w 160"/>
                <a:gd name="T119" fmla="*/ 378 h 395"/>
                <a:gd name="T120" fmla="*/ 160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128" y="395"/>
                  </a:moveTo>
                  <a:lnTo>
                    <a:pt x="120" y="378"/>
                  </a:lnTo>
                  <a:lnTo>
                    <a:pt x="120" y="369"/>
                  </a:lnTo>
                  <a:lnTo>
                    <a:pt x="120" y="360"/>
                  </a:lnTo>
                  <a:lnTo>
                    <a:pt x="120" y="342"/>
                  </a:lnTo>
                  <a:lnTo>
                    <a:pt x="120" y="334"/>
                  </a:lnTo>
                  <a:lnTo>
                    <a:pt x="120" y="307"/>
                  </a:lnTo>
                  <a:lnTo>
                    <a:pt x="120" y="298"/>
                  </a:lnTo>
                  <a:lnTo>
                    <a:pt x="120" y="281"/>
                  </a:lnTo>
                  <a:lnTo>
                    <a:pt x="104" y="263"/>
                  </a:lnTo>
                  <a:lnTo>
                    <a:pt x="104" y="246"/>
                  </a:lnTo>
                  <a:lnTo>
                    <a:pt x="104" y="219"/>
                  </a:lnTo>
                  <a:lnTo>
                    <a:pt x="96" y="211"/>
                  </a:lnTo>
                  <a:lnTo>
                    <a:pt x="96" y="193"/>
                  </a:lnTo>
                  <a:lnTo>
                    <a:pt x="88" y="175"/>
                  </a:lnTo>
                  <a:lnTo>
                    <a:pt x="72" y="149"/>
                  </a:lnTo>
                  <a:lnTo>
                    <a:pt x="72" y="140"/>
                  </a:lnTo>
                  <a:lnTo>
                    <a:pt x="64" y="114"/>
                  </a:lnTo>
                  <a:lnTo>
                    <a:pt x="56" y="105"/>
                  </a:lnTo>
                  <a:lnTo>
                    <a:pt x="56" y="79"/>
                  </a:lnTo>
                  <a:lnTo>
                    <a:pt x="40" y="70"/>
                  </a:lnTo>
                  <a:lnTo>
                    <a:pt x="32" y="61"/>
                  </a:lnTo>
                  <a:lnTo>
                    <a:pt x="24" y="52"/>
                  </a:lnTo>
                  <a:lnTo>
                    <a:pt x="24" y="35"/>
                  </a:lnTo>
                  <a:lnTo>
                    <a:pt x="8" y="26"/>
                  </a:lnTo>
                  <a:lnTo>
                    <a:pt x="8" y="17"/>
                  </a:lnTo>
                  <a:lnTo>
                    <a:pt x="0" y="0"/>
                  </a:lnTo>
                  <a:lnTo>
                    <a:pt x="8" y="17"/>
                  </a:lnTo>
                  <a:lnTo>
                    <a:pt x="24" y="17"/>
                  </a:lnTo>
                  <a:lnTo>
                    <a:pt x="32" y="26"/>
                  </a:lnTo>
                  <a:lnTo>
                    <a:pt x="40" y="26"/>
                  </a:lnTo>
                  <a:lnTo>
                    <a:pt x="56" y="35"/>
                  </a:lnTo>
                  <a:lnTo>
                    <a:pt x="64" y="52"/>
                  </a:lnTo>
                  <a:lnTo>
                    <a:pt x="72" y="61"/>
                  </a:lnTo>
                  <a:lnTo>
                    <a:pt x="88" y="61"/>
                  </a:lnTo>
                  <a:lnTo>
                    <a:pt x="88" y="70"/>
                  </a:lnTo>
                  <a:lnTo>
                    <a:pt x="96" y="79"/>
                  </a:lnTo>
                  <a:lnTo>
                    <a:pt x="104" y="96"/>
                  </a:lnTo>
                  <a:lnTo>
                    <a:pt x="104" y="105"/>
                  </a:lnTo>
                  <a:lnTo>
                    <a:pt x="120" y="114"/>
                  </a:lnTo>
                  <a:lnTo>
                    <a:pt x="120" y="131"/>
                  </a:lnTo>
                  <a:lnTo>
                    <a:pt x="128" y="149"/>
                  </a:lnTo>
                  <a:lnTo>
                    <a:pt x="136" y="175"/>
                  </a:lnTo>
                  <a:lnTo>
                    <a:pt x="136" y="211"/>
                  </a:lnTo>
                  <a:lnTo>
                    <a:pt x="152" y="228"/>
                  </a:lnTo>
                  <a:lnTo>
                    <a:pt x="152" y="255"/>
                  </a:lnTo>
                  <a:lnTo>
                    <a:pt x="152" y="281"/>
                  </a:lnTo>
                  <a:lnTo>
                    <a:pt x="152" y="298"/>
                  </a:lnTo>
                  <a:lnTo>
                    <a:pt x="160" y="325"/>
                  </a:lnTo>
                  <a:lnTo>
                    <a:pt x="160" y="342"/>
                  </a:lnTo>
                  <a:lnTo>
                    <a:pt x="160" y="360"/>
                  </a:lnTo>
                  <a:lnTo>
                    <a:pt x="160" y="369"/>
                  </a:lnTo>
                  <a:lnTo>
                    <a:pt x="160" y="378"/>
                  </a:lnTo>
                  <a:lnTo>
                    <a:pt x="152" y="378"/>
                  </a:lnTo>
                  <a:lnTo>
                    <a:pt x="160"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46" name="Freeform 1551"/>
            <p:cNvSpPr>
              <a:spLocks/>
            </p:cNvSpPr>
            <p:nvPr/>
          </p:nvSpPr>
          <p:spPr bwMode="auto">
            <a:xfrm>
              <a:off x="2843" y="2760"/>
              <a:ext cx="200" cy="457"/>
            </a:xfrm>
            <a:custGeom>
              <a:avLst/>
              <a:gdLst>
                <a:gd name="T0" fmla="*/ 0 w 200"/>
                <a:gd name="T1" fmla="*/ 440 h 457"/>
                <a:gd name="T2" fmla="*/ 0 w 200"/>
                <a:gd name="T3" fmla="*/ 431 h 457"/>
                <a:gd name="T4" fmla="*/ 0 w 200"/>
                <a:gd name="T5" fmla="*/ 404 h 457"/>
                <a:gd name="T6" fmla="*/ 0 w 200"/>
                <a:gd name="T7" fmla="*/ 387 h 457"/>
                <a:gd name="T8" fmla="*/ 0 w 200"/>
                <a:gd name="T9" fmla="*/ 352 h 457"/>
                <a:gd name="T10" fmla="*/ 8 w 200"/>
                <a:gd name="T11" fmla="*/ 317 h 457"/>
                <a:gd name="T12" fmla="*/ 8 w 200"/>
                <a:gd name="T13" fmla="*/ 281 h 457"/>
                <a:gd name="T14" fmla="*/ 16 w 200"/>
                <a:gd name="T15" fmla="*/ 273 h 457"/>
                <a:gd name="T16" fmla="*/ 16 w 200"/>
                <a:gd name="T17" fmla="*/ 237 h 457"/>
                <a:gd name="T18" fmla="*/ 32 w 200"/>
                <a:gd name="T19" fmla="*/ 229 h 457"/>
                <a:gd name="T20" fmla="*/ 40 w 200"/>
                <a:gd name="T21" fmla="*/ 202 h 457"/>
                <a:gd name="T22" fmla="*/ 40 w 200"/>
                <a:gd name="T23" fmla="*/ 176 h 457"/>
                <a:gd name="T24" fmla="*/ 48 w 200"/>
                <a:gd name="T25" fmla="*/ 158 h 457"/>
                <a:gd name="T26" fmla="*/ 64 w 200"/>
                <a:gd name="T27" fmla="*/ 141 h 457"/>
                <a:gd name="T28" fmla="*/ 72 w 200"/>
                <a:gd name="T29" fmla="*/ 123 h 457"/>
                <a:gd name="T30" fmla="*/ 80 w 200"/>
                <a:gd name="T31" fmla="*/ 97 h 457"/>
                <a:gd name="T32" fmla="*/ 104 w 200"/>
                <a:gd name="T33" fmla="*/ 79 h 457"/>
                <a:gd name="T34" fmla="*/ 120 w 200"/>
                <a:gd name="T35" fmla="*/ 53 h 457"/>
                <a:gd name="T36" fmla="*/ 144 w 200"/>
                <a:gd name="T37" fmla="*/ 44 h 457"/>
                <a:gd name="T38" fmla="*/ 168 w 200"/>
                <a:gd name="T39" fmla="*/ 18 h 457"/>
                <a:gd name="T40" fmla="*/ 184 w 200"/>
                <a:gd name="T41" fmla="*/ 9 h 457"/>
                <a:gd name="T42" fmla="*/ 184 w 200"/>
                <a:gd name="T43" fmla="*/ 9 h 457"/>
                <a:gd name="T44" fmla="*/ 200 w 200"/>
                <a:gd name="T45" fmla="*/ 9 h 457"/>
                <a:gd name="T46" fmla="*/ 184 w 200"/>
                <a:gd name="T47" fmla="*/ 9 h 457"/>
                <a:gd name="T48" fmla="*/ 176 w 200"/>
                <a:gd name="T49" fmla="*/ 18 h 457"/>
                <a:gd name="T50" fmla="*/ 168 w 200"/>
                <a:gd name="T51" fmla="*/ 44 h 457"/>
                <a:gd name="T52" fmla="*/ 152 w 200"/>
                <a:gd name="T53" fmla="*/ 62 h 457"/>
                <a:gd name="T54" fmla="*/ 136 w 200"/>
                <a:gd name="T55" fmla="*/ 88 h 457"/>
                <a:gd name="T56" fmla="*/ 120 w 200"/>
                <a:gd name="T57" fmla="*/ 123 h 457"/>
                <a:gd name="T58" fmla="*/ 112 w 200"/>
                <a:gd name="T59" fmla="*/ 141 h 457"/>
                <a:gd name="T60" fmla="*/ 104 w 200"/>
                <a:gd name="T61" fmla="*/ 158 h 457"/>
                <a:gd name="T62" fmla="*/ 88 w 200"/>
                <a:gd name="T63" fmla="*/ 176 h 457"/>
                <a:gd name="T64" fmla="*/ 80 w 200"/>
                <a:gd name="T65" fmla="*/ 202 h 457"/>
                <a:gd name="T66" fmla="*/ 72 w 200"/>
                <a:gd name="T67" fmla="*/ 211 h 457"/>
                <a:gd name="T68" fmla="*/ 64 w 200"/>
                <a:gd name="T69" fmla="*/ 237 h 457"/>
                <a:gd name="T70" fmla="*/ 64 w 200"/>
                <a:gd name="T71" fmla="*/ 255 h 457"/>
                <a:gd name="T72" fmla="*/ 48 w 200"/>
                <a:gd name="T73" fmla="*/ 281 h 457"/>
                <a:gd name="T74" fmla="*/ 48 w 200"/>
                <a:gd name="T75" fmla="*/ 308 h 457"/>
                <a:gd name="T76" fmla="*/ 40 w 200"/>
                <a:gd name="T77" fmla="*/ 325 h 457"/>
                <a:gd name="T78" fmla="*/ 40 w 200"/>
                <a:gd name="T79" fmla="*/ 352 h 457"/>
                <a:gd name="T80" fmla="*/ 32 w 200"/>
                <a:gd name="T81" fmla="*/ 387 h 457"/>
                <a:gd name="T82" fmla="*/ 32 w 200"/>
                <a:gd name="T83" fmla="*/ 404 h 457"/>
                <a:gd name="T84" fmla="*/ 32 w 200"/>
                <a:gd name="T85" fmla="*/ 431 h 457"/>
                <a:gd name="T86" fmla="*/ 32 w 200"/>
                <a:gd name="T87" fmla="*/ 440 h 457"/>
                <a:gd name="T88" fmla="*/ 16 w 200"/>
                <a:gd name="T89" fmla="*/ 440 h 457"/>
                <a:gd name="T90" fmla="*/ 0 w 200"/>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0"/>
                <a:gd name="T139" fmla="*/ 0 h 457"/>
                <a:gd name="T140" fmla="*/ 200 w 200"/>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0" h="457">
                  <a:moveTo>
                    <a:pt x="0" y="457"/>
                  </a:moveTo>
                  <a:lnTo>
                    <a:pt x="0" y="440"/>
                  </a:lnTo>
                  <a:lnTo>
                    <a:pt x="0" y="431"/>
                  </a:lnTo>
                  <a:lnTo>
                    <a:pt x="0" y="422"/>
                  </a:lnTo>
                  <a:lnTo>
                    <a:pt x="0" y="404"/>
                  </a:lnTo>
                  <a:lnTo>
                    <a:pt x="0" y="396"/>
                  </a:lnTo>
                  <a:lnTo>
                    <a:pt x="0" y="387"/>
                  </a:lnTo>
                  <a:lnTo>
                    <a:pt x="0" y="360"/>
                  </a:lnTo>
                  <a:lnTo>
                    <a:pt x="0" y="352"/>
                  </a:lnTo>
                  <a:lnTo>
                    <a:pt x="8" y="325"/>
                  </a:lnTo>
                  <a:lnTo>
                    <a:pt x="8" y="317"/>
                  </a:lnTo>
                  <a:lnTo>
                    <a:pt x="8" y="290"/>
                  </a:lnTo>
                  <a:lnTo>
                    <a:pt x="8" y="281"/>
                  </a:lnTo>
                  <a:lnTo>
                    <a:pt x="8" y="273"/>
                  </a:lnTo>
                  <a:lnTo>
                    <a:pt x="16" y="273"/>
                  </a:lnTo>
                  <a:lnTo>
                    <a:pt x="16" y="246"/>
                  </a:lnTo>
                  <a:lnTo>
                    <a:pt x="16" y="237"/>
                  </a:lnTo>
                  <a:lnTo>
                    <a:pt x="32" y="237"/>
                  </a:lnTo>
                  <a:lnTo>
                    <a:pt x="32" y="229"/>
                  </a:lnTo>
                  <a:lnTo>
                    <a:pt x="32" y="211"/>
                  </a:lnTo>
                  <a:lnTo>
                    <a:pt x="40" y="202"/>
                  </a:lnTo>
                  <a:lnTo>
                    <a:pt x="40" y="193"/>
                  </a:lnTo>
                  <a:lnTo>
                    <a:pt x="40" y="176"/>
                  </a:lnTo>
                  <a:lnTo>
                    <a:pt x="48" y="167"/>
                  </a:lnTo>
                  <a:lnTo>
                    <a:pt x="48" y="158"/>
                  </a:lnTo>
                  <a:lnTo>
                    <a:pt x="64" y="158"/>
                  </a:lnTo>
                  <a:lnTo>
                    <a:pt x="64" y="141"/>
                  </a:lnTo>
                  <a:lnTo>
                    <a:pt x="72" y="132"/>
                  </a:lnTo>
                  <a:lnTo>
                    <a:pt x="72" y="123"/>
                  </a:lnTo>
                  <a:lnTo>
                    <a:pt x="80" y="123"/>
                  </a:lnTo>
                  <a:lnTo>
                    <a:pt x="80" y="97"/>
                  </a:lnTo>
                  <a:lnTo>
                    <a:pt x="88" y="88"/>
                  </a:lnTo>
                  <a:lnTo>
                    <a:pt x="104" y="79"/>
                  </a:lnTo>
                  <a:lnTo>
                    <a:pt x="112" y="62"/>
                  </a:lnTo>
                  <a:lnTo>
                    <a:pt x="120" y="53"/>
                  </a:lnTo>
                  <a:lnTo>
                    <a:pt x="136" y="44"/>
                  </a:lnTo>
                  <a:lnTo>
                    <a:pt x="144" y="44"/>
                  </a:lnTo>
                  <a:lnTo>
                    <a:pt x="152" y="26"/>
                  </a:lnTo>
                  <a:lnTo>
                    <a:pt x="168" y="18"/>
                  </a:lnTo>
                  <a:lnTo>
                    <a:pt x="176" y="18"/>
                  </a:lnTo>
                  <a:lnTo>
                    <a:pt x="184" y="9"/>
                  </a:lnTo>
                  <a:lnTo>
                    <a:pt x="184" y="0"/>
                  </a:lnTo>
                  <a:lnTo>
                    <a:pt x="200" y="9"/>
                  </a:lnTo>
                  <a:lnTo>
                    <a:pt x="184" y="9"/>
                  </a:lnTo>
                  <a:lnTo>
                    <a:pt x="176" y="18"/>
                  </a:lnTo>
                  <a:lnTo>
                    <a:pt x="176" y="26"/>
                  </a:lnTo>
                  <a:lnTo>
                    <a:pt x="168" y="44"/>
                  </a:lnTo>
                  <a:lnTo>
                    <a:pt x="152" y="53"/>
                  </a:lnTo>
                  <a:lnTo>
                    <a:pt x="152" y="62"/>
                  </a:lnTo>
                  <a:lnTo>
                    <a:pt x="144" y="79"/>
                  </a:lnTo>
                  <a:lnTo>
                    <a:pt x="136" y="88"/>
                  </a:lnTo>
                  <a:lnTo>
                    <a:pt x="120" y="97"/>
                  </a:lnTo>
                  <a:lnTo>
                    <a:pt x="120" y="123"/>
                  </a:lnTo>
                  <a:lnTo>
                    <a:pt x="112" y="132"/>
                  </a:lnTo>
                  <a:lnTo>
                    <a:pt x="112" y="141"/>
                  </a:lnTo>
                  <a:lnTo>
                    <a:pt x="112" y="158"/>
                  </a:lnTo>
                  <a:lnTo>
                    <a:pt x="104" y="158"/>
                  </a:lnTo>
                  <a:lnTo>
                    <a:pt x="88" y="167"/>
                  </a:lnTo>
                  <a:lnTo>
                    <a:pt x="88" y="176"/>
                  </a:lnTo>
                  <a:lnTo>
                    <a:pt x="80" y="193"/>
                  </a:lnTo>
                  <a:lnTo>
                    <a:pt x="80" y="202"/>
                  </a:lnTo>
                  <a:lnTo>
                    <a:pt x="72" y="211"/>
                  </a:lnTo>
                  <a:lnTo>
                    <a:pt x="72" y="229"/>
                  </a:lnTo>
                  <a:lnTo>
                    <a:pt x="64" y="237"/>
                  </a:lnTo>
                  <a:lnTo>
                    <a:pt x="64" y="246"/>
                  </a:lnTo>
                  <a:lnTo>
                    <a:pt x="64" y="255"/>
                  </a:lnTo>
                  <a:lnTo>
                    <a:pt x="48" y="273"/>
                  </a:lnTo>
                  <a:lnTo>
                    <a:pt x="48" y="281"/>
                  </a:lnTo>
                  <a:lnTo>
                    <a:pt x="48" y="290"/>
                  </a:lnTo>
                  <a:lnTo>
                    <a:pt x="48" y="308"/>
                  </a:lnTo>
                  <a:lnTo>
                    <a:pt x="40" y="317"/>
                  </a:lnTo>
                  <a:lnTo>
                    <a:pt x="40" y="325"/>
                  </a:lnTo>
                  <a:lnTo>
                    <a:pt x="40" y="343"/>
                  </a:lnTo>
                  <a:lnTo>
                    <a:pt x="40" y="352"/>
                  </a:lnTo>
                  <a:lnTo>
                    <a:pt x="32" y="360"/>
                  </a:lnTo>
                  <a:lnTo>
                    <a:pt x="32" y="387"/>
                  </a:lnTo>
                  <a:lnTo>
                    <a:pt x="32" y="396"/>
                  </a:lnTo>
                  <a:lnTo>
                    <a:pt x="32" y="404"/>
                  </a:lnTo>
                  <a:lnTo>
                    <a:pt x="32" y="422"/>
                  </a:lnTo>
                  <a:lnTo>
                    <a:pt x="32" y="431"/>
                  </a:lnTo>
                  <a:lnTo>
                    <a:pt x="32" y="440"/>
                  </a:lnTo>
                  <a:lnTo>
                    <a:pt x="16" y="440"/>
                  </a:lnTo>
                  <a:lnTo>
                    <a:pt x="32" y="457"/>
                  </a:lnTo>
                  <a:lnTo>
                    <a:pt x="0"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47" name="Freeform 1552"/>
            <p:cNvSpPr>
              <a:spLocks/>
            </p:cNvSpPr>
            <p:nvPr/>
          </p:nvSpPr>
          <p:spPr bwMode="auto">
            <a:xfrm>
              <a:off x="2843" y="2760"/>
              <a:ext cx="200" cy="457"/>
            </a:xfrm>
            <a:custGeom>
              <a:avLst/>
              <a:gdLst>
                <a:gd name="T0" fmla="*/ 0 w 200"/>
                <a:gd name="T1" fmla="*/ 440 h 457"/>
                <a:gd name="T2" fmla="*/ 0 w 200"/>
                <a:gd name="T3" fmla="*/ 431 h 457"/>
                <a:gd name="T4" fmla="*/ 0 w 200"/>
                <a:gd name="T5" fmla="*/ 404 h 457"/>
                <a:gd name="T6" fmla="*/ 0 w 200"/>
                <a:gd name="T7" fmla="*/ 387 h 457"/>
                <a:gd name="T8" fmla="*/ 0 w 200"/>
                <a:gd name="T9" fmla="*/ 352 h 457"/>
                <a:gd name="T10" fmla="*/ 8 w 200"/>
                <a:gd name="T11" fmla="*/ 317 h 457"/>
                <a:gd name="T12" fmla="*/ 8 w 200"/>
                <a:gd name="T13" fmla="*/ 281 h 457"/>
                <a:gd name="T14" fmla="*/ 16 w 200"/>
                <a:gd name="T15" fmla="*/ 273 h 457"/>
                <a:gd name="T16" fmla="*/ 16 w 200"/>
                <a:gd name="T17" fmla="*/ 237 h 457"/>
                <a:gd name="T18" fmla="*/ 32 w 200"/>
                <a:gd name="T19" fmla="*/ 229 h 457"/>
                <a:gd name="T20" fmla="*/ 40 w 200"/>
                <a:gd name="T21" fmla="*/ 202 h 457"/>
                <a:gd name="T22" fmla="*/ 40 w 200"/>
                <a:gd name="T23" fmla="*/ 176 h 457"/>
                <a:gd name="T24" fmla="*/ 48 w 200"/>
                <a:gd name="T25" fmla="*/ 158 h 457"/>
                <a:gd name="T26" fmla="*/ 64 w 200"/>
                <a:gd name="T27" fmla="*/ 141 h 457"/>
                <a:gd name="T28" fmla="*/ 72 w 200"/>
                <a:gd name="T29" fmla="*/ 123 h 457"/>
                <a:gd name="T30" fmla="*/ 80 w 200"/>
                <a:gd name="T31" fmla="*/ 97 h 457"/>
                <a:gd name="T32" fmla="*/ 104 w 200"/>
                <a:gd name="T33" fmla="*/ 79 h 457"/>
                <a:gd name="T34" fmla="*/ 120 w 200"/>
                <a:gd name="T35" fmla="*/ 53 h 457"/>
                <a:gd name="T36" fmla="*/ 144 w 200"/>
                <a:gd name="T37" fmla="*/ 44 h 457"/>
                <a:gd name="T38" fmla="*/ 168 w 200"/>
                <a:gd name="T39" fmla="*/ 18 h 457"/>
                <a:gd name="T40" fmla="*/ 184 w 200"/>
                <a:gd name="T41" fmla="*/ 9 h 457"/>
                <a:gd name="T42" fmla="*/ 184 w 200"/>
                <a:gd name="T43" fmla="*/ 9 h 457"/>
                <a:gd name="T44" fmla="*/ 200 w 200"/>
                <a:gd name="T45" fmla="*/ 9 h 457"/>
                <a:gd name="T46" fmla="*/ 184 w 200"/>
                <a:gd name="T47" fmla="*/ 9 h 457"/>
                <a:gd name="T48" fmla="*/ 176 w 200"/>
                <a:gd name="T49" fmla="*/ 18 h 457"/>
                <a:gd name="T50" fmla="*/ 168 w 200"/>
                <a:gd name="T51" fmla="*/ 44 h 457"/>
                <a:gd name="T52" fmla="*/ 152 w 200"/>
                <a:gd name="T53" fmla="*/ 62 h 457"/>
                <a:gd name="T54" fmla="*/ 136 w 200"/>
                <a:gd name="T55" fmla="*/ 88 h 457"/>
                <a:gd name="T56" fmla="*/ 120 w 200"/>
                <a:gd name="T57" fmla="*/ 123 h 457"/>
                <a:gd name="T58" fmla="*/ 112 w 200"/>
                <a:gd name="T59" fmla="*/ 141 h 457"/>
                <a:gd name="T60" fmla="*/ 104 w 200"/>
                <a:gd name="T61" fmla="*/ 158 h 457"/>
                <a:gd name="T62" fmla="*/ 88 w 200"/>
                <a:gd name="T63" fmla="*/ 176 h 457"/>
                <a:gd name="T64" fmla="*/ 80 w 200"/>
                <a:gd name="T65" fmla="*/ 202 h 457"/>
                <a:gd name="T66" fmla="*/ 72 w 200"/>
                <a:gd name="T67" fmla="*/ 211 h 457"/>
                <a:gd name="T68" fmla="*/ 64 w 200"/>
                <a:gd name="T69" fmla="*/ 237 h 457"/>
                <a:gd name="T70" fmla="*/ 64 w 200"/>
                <a:gd name="T71" fmla="*/ 255 h 457"/>
                <a:gd name="T72" fmla="*/ 48 w 200"/>
                <a:gd name="T73" fmla="*/ 281 h 457"/>
                <a:gd name="T74" fmla="*/ 48 w 200"/>
                <a:gd name="T75" fmla="*/ 308 h 457"/>
                <a:gd name="T76" fmla="*/ 40 w 200"/>
                <a:gd name="T77" fmla="*/ 325 h 457"/>
                <a:gd name="T78" fmla="*/ 40 w 200"/>
                <a:gd name="T79" fmla="*/ 352 h 457"/>
                <a:gd name="T80" fmla="*/ 32 w 200"/>
                <a:gd name="T81" fmla="*/ 387 h 457"/>
                <a:gd name="T82" fmla="*/ 32 w 200"/>
                <a:gd name="T83" fmla="*/ 404 h 457"/>
                <a:gd name="T84" fmla="*/ 32 w 200"/>
                <a:gd name="T85" fmla="*/ 431 h 457"/>
                <a:gd name="T86" fmla="*/ 32 w 200"/>
                <a:gd name="T87" fmla="*/ 440 h 457"/>
                <a:gd name="T88" fmla="*/ 16 w 200"/>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0"/>
                <a:gd name="T136" fmla="*/ 0 h 457"/>
                <a:gd name="T137" fmla="*/ 200 w 200"/>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0" h="457">
                  <a:moveTo>
                    <a:pt x="0" y="457"/>
                  </a:moveTo>
                  <a:lnTo>
                    <a:pt x="0" y="440"/>
                  </a:lnTo>
                  <a:lnTo>
                    <a:pt x="0" y="431"/>
                  </a:lnTo>
                  <a:lnTo>
                    <a:pt x="0" y="422"/>
                  </a:lnTo>
                  <a:lnTo>
                    <a:pt x="0" y="404"/>
                  </a:lnTo>
                  <a:lnTo>
                    <a:pt x="0" y="396"/>
                  </a:lnTo>
                  <a:lnTo>
                    <a:pt x="0" y="387"/>
                  </a:lnTo>
                  <a:lnTo>
                    <a:pt x="0" y="360"/>
                  </a:lnTo>
                  <a:lnTo>
                    <a:pt x="0" y="352"/>
                  </a:lnTo>
                  <a:lnTo>
                    <a:pt x="8" y="325"/>
                  </a:lnTo>
                  <a:lnTo>
                    <a:pt x="8" y="317"/>
                  </a:lnTo>
                  <a:lnTo>
                    <a:pt x="8" y="290"/>
                  </a:lnTo>
                  <a:lnTo>
                    <a:pt x="8" y="281"/>
                  </a:lnTo>
                  <a:lnTo>
                    <a:pt x="8" y="273"/>
                  </a:lnTo>
                  <a:lnTo>
                    <a:pt x="16" y="273"/>
                  </a:lnTo>
                  <a:lnTo>
                    <a:pt x="16" y="246"/>
                  </a:lnTo>
                  <a:lnTo>
                    <a:pt x="16" y="237"/>
                  </a:lnTo>
                  <a:lnTo>
                    <a:pt x="32" y="237"/>
                  </a:lnTo>
                  <a:lnTo>
                    <a:pt x="32" y="229"/>
                  </a:lnTo>
                  <a:lnTo>
                    <a:pt x="32" y="211"/>
                  </a:lnTo>
                  <a:lnTo>
                    <a:pt x="40" y="202"/>
                  </a:lnTo>
                  <a:lnTo>
                    <a:pt x="40" y="193"/>
                  </a:lnTo>
                  <a:lnTo>
                    <a:pt x="40" y="176"/>
                  </a:lnTo>
                  <a:lnTo>
                    <a:pt x="48" y="167"/>
                  </a:lnTo>
                  <a:lnTo>
                    <a:pt x="48" y="158"/>
                  </a:lnTo>
                  <a:lnTo>
                    <a:pt x="64" y="158"/>
                  </a:lnTo>
                  <a:lnTo>
                    <a:pt x="64" y="141"/>
                  </a:lnTo>
                  <a:lnTo>
                    <a:pt x="72" y="132"/>
                  </a:lnTo>
                  <a:lnTo>
                    <a:pt x="72" y="123"/>
                  </a:lnTo>
                  <a:lnTo>
                    <a:pt x="80" y="123"/>
                  </a:lnTo>
                  <a:lnTo>
                    <a:pt x="80" y="97"/>
                  </a:lnTo>
                  <a:lnTo>
                    <a:pt x="88" y="88"/>
                  </a:lnTo>
                  <a:lnTo>
                    <a:pt x="104" y="79"/>
                  </a:lnTo>
                  <a:lnTo>
                    <a:pt x="112" y="62"/>
                  </a:lnTo>
                  <a:lnTo>
                    <a:pt x="120" y="53"/>
                  </a:lnTo>
                  <a:lnTo>
                    <a:pt x="136" y="44"/>
                  </a:lnTo>
                  <a:lnTo>
                    <a:pt x="144" y="44"/>
                  </a:lnTo>
                  <a:lnTo>
                    <a:pt x="152" y="26"/>
                  </a:lnTo>
                  <a:lnTo>
                    <a:pt x="168" y="18"/>
                  </a:lnTo>
                  <a:lnTo>
                    <a:pt x="176" y="18"/>
                  </a:lnTo>
                  <a:lnTo>
                    <a:pt x="184" y="9"/>
                  </a:lnTo>
                  <a:lnTo>
                    <a:pt x="184" y="0"/>
                  </a:lnTo>
                  <a:lnTo>
                    <a:pt x="200" y="9"/>
                  </a:lnTo>
                  <a:lnTo>
                    <a:pt x="184" y="9"/>
                  </a:lnTo>
                  <a:lnTo>
                    <a:pt x="176" y="18"/>
                  </a:lnTo>
                  <a:lnTo>
                    <a:pt x="176" y="26"/>
                  </a:lnTo>
                  <a:lnTo>
                    <a:pt x="168" y="44"/>
                  </a:lnTo>
                  <a:lnTo>
                    <a:pt x="152" y="53"/>
                  </a:lnTo>
                  <a:lnTo>
                    <a:pt x="152" y="62"/>
                  </a:lnTo>
                  <a:lnTo>
                    <a:pt x="144" y="79"/>
                  </a:lnTo>
                  <a:lnTo>
                    <a:pt x="136" y="88"/>
                  </a:lnTo>
                  <a:lnTo>
                    <a:pt x="120" y="97"/>
                  </a:lnTo>
                  <a:lnTo>
                    <a:pt x="120" y="123"/>
                  </a:lnTo>
                  <a:lnTo>
                    <a:pt x="112" y="132"/>
                  </a:lnTo>
                  <a:lnTo>
                    <a:pt x="112" y="141"/>
                  </a:lnTo>
                  <a:lnTo>
                    <a:pt x="112" y="158"/>
                  </a:lnTo>
                  <a:lnTo>
                    <a:pt x="104" y="158"/>
                  </a:lnTo>
                  <a:lnTo>
                    <a:pt x="88" y="167"/>
                  </a:lnTo>
                  <a:lnTo>
                    <a:pt x="88" y="176"/>
                  </a:lnTo>
                  <a:lnTo>
                    <a:pt x="80" y="193"/>
                  </a:lnTo>
                  <a:lnTo>
                    <a:pt x="80" y="202"/>
                  </a:lnTo>
                  <a:lnTo>
                    <a:pt x="72" y="211"/>
                  </a:lnTo>
                  <a:lnTo>
                    <a:pt x="72" y="229"/>
                  </a:lnTo>
                  <a:lnTo>
                    <a:pt x="64" y="237"/>
                  </a:lnTo>
                  <a:lnTo>
                    <a:pt x="64" y="246"/>
                  </a:lnTo>
                  <a:lnTo>
                    <a:pt x="64" y="255"/>
                  </a:lnTo>
                  <a:lnTo>
                    <a:pt x="48" y="273"/>
                  </a:lnTo>
                  <a:lnTo>
                    <a:pt x="48" y="281"/>
                  </a:lnTo>
                  <a:lnTo>
                    <a:pt x="48" y="290"/>
                  </a:lnTo>
                  <a:lnTo>
                    <a:pt x="48" y="308"/>
                  </a:lnTo>
                  <a:lnTo>
                    <a:pt x="40" y="317"/>
                  </a:lnTo>
                  <a:lnTo>
                    <a:pt x="40" y="325"/>
                  </a:lnTo>
                  <a:lnTo>
                    <a:pt x="40" y="343"/>
                  </a:lnTo>
                  <a:lnTo>
                    <a:pt x="40" y="352"/>
                  </a:lnTo>
                  <a:lnTo>
                    <a:pt x="32" y="360"/>
                  </a:lnTo>
                  <a:lnTo>
                    <a:pt x="32" y="387"/>
                  </a:lnTo>
                  <a:lnTo>
                    <a:pt x="32" y="396"/>
                  </a:lnTo>
                  <a:lnTo>
                    <a:pt x="32" y="404"/>
                  </a:lnTo>
                  <a:lnTo>
                    <a:pt x="32" y="422"/>
                  </a:lnTo>
                  <a:lnTo>
                    <a:pt x="32" y="431"/>
                  </a:lnTo>
                  <a:lnTo>
                    <a:pt x="32" y="440"/>
                  </a:lnTo>
                  <a:lnTo>
                    <a:pt x="16" y="440"/>
                  </a:lnTo>
                  <a:lnTo>
                    <a:pt x="32"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48" name="Freeform 1553"/>
            <p:cNvSpPr>
              <a:spLocks/>
            </p:cNvSpPr>
            <p:nvPr/>
          </p:nvSpPr>
          <p:spPr bwMode="auto">
            <a:xfrm>
              <a:off x="2859" y="2892"/>
              <a:ext cx="240" cy="325"/>
            </a:xfrm>
            <a:custGeom>
              <a:avLst/>
              <a:gdLst>
                <a:gd name="T0" fmla="*/ 0 w 240"/>
                <a:gd name="T1" fmla="*/ 325 h 325"/>
                <a:gd name="T2" fmla="*/ 0 w 240"/>
                <a:gd name="T3" fmla="*/ 308 h 325"/>
                <a:gd name="T4" fmla="*/ 0 w 240"/>
                <a:gd name="T5" fmla="*/ 308 h 325"/>
                <a:gd name="T6" fmla="*/ 0 w 240"/>
                <a:gd name="T7" fmla="*/ 299 h 325"/>
                <a:gd name="T8" fmla="*/ 0 w 240"/>
                <a:gd name="T9" fmla="*/ 290 h 325"/>
                <a:gd name="T10" fmla="*/ 0 w 240"/>
                <a:gd name="T11" fmla="*/ 272 h 325"/>
                <a:gd name="T12" fmla="*/ 0 w 240"/>
                <a:gd name="T13" fmla="*/ 255 h 325"/>
                <a:gd name="T14" fmla="*/ 0 w 240"/>
                <a:gd name="T15" fmla="*/ 237 h 325"/>
                <a:gd name="T16" fmla="*/ 16 w 240"/>
                <a:gd name="T17" fmla="*/ 220 h 325"/>
                <a:gd name="T18" fmla="*/ 16 w 240"/>
                <a:gd name="T19" fmla="*/ 211 h 325"/>
                <a:gd name="T20" fmla="*/ 24 w 240"/>
                <a:gd name="T21" fmla="*/ 185 h 325"/>
                <a:gd name="T22" fmla="*/ 24 w 240"/>
                <a:gd name="T23" fmla="*/ 176 h 325"/>
                <a:gd name="T24" fmla="*/ 32 w 240"/>
                <a:gd name="T25" fmla="*/ 149 h 325"/>
                <a:gd name="T26" fmla="*/ 48 w 240"/>
                <a:gd name="T27" fmla="*/ 141 h 325"/>
                <a:gd name="T28" fmla="*/ 48 w 240"/>
                <a:gd name="T29" fmla="*/ 123 h 325"/>
                <a:gd name="T30" fmla="*/ 56 w 240"/>
                <a:gd name="T31" fmla="*/ 123 h 325"/>
                <a:gd name="T32" fmla="*/ 64 w 240"/>
                <a:gd name="T33" fmla="*/ 105 h 325"/>
                <a:gd name="T34" fmla="*/ 72 w 240"/>
                <a:gd name="T35" fmla="*/ 97 h 325"/>
                <a:gd name="T36" fmla="*/ 96 w 240"/>
                <a:gd name="T37" fmla="*/ 79 h 325"/>
                <a:gd name="T38" fmla="*/ 104 w 240"/>
                <a:gd name="T39" fmla="*/ 70 h 325"/>
                <a:gd name="T40" fmla="*/ 128 w 240"/>
                <a:gd name="T41" fmla="*/ 61 h 325"/>
                <a:gd name="T42" fmla="*/ 152 w 240"/>
                <a:gd name="T43" fmla="*/ 44 h 325"/>
                <a:gd name="T44" fmla="*/ 160 w 240"/>
                <a:gd name="T45" fmla="*/ 35 h 325"/>
                <a:gd name="T46" fmla="*/ 184 w 240"/>
                <a:gd name="T47" fmla="*/ 35 h 325"/>
                <a:gd name="T48" fmla="*/ 192 w 240"/>
                <a:gd name="T49" fmla="*/ 26 h 325"/>
                <a:gd name="T50" fmla="*/ 216 w 240"/>
                <a:gd name="T51" fmla="*/ 9 h 325"/>
                <a:gd name="T52" fmla="*/ 224 w 240"/>
                <a:gd name="T53" fmla="*/ 9 h 325"/>
                <a:gd name="T54" fmla="*/ 232 w 240"/>
                <a:gd name="T55" fmla="*/ 9 h 325"/>
                <a:gd name="T56" fmla="*/ 232 w 240"/>
                <a:gd name="T57" fmla="*/ 9 h 325"/>
                <a:gd name="T58" fmla="*/ 232 w 240"/>
                <a:gd name="T59" fmla="*/ 0 h 325"/>
                <a:gd name="T60" fmla="*/ 240 w 240"/>
                <a:gd name="T61" fmla="*/ 9 h 325"/>
                <a:gd name="T62" fmla="*/ 232 w 240"/>
                <a:gd name="T63" fmla="*/ 9 h 325"/>
                <a:gd name="T64" fmla="*/ 232 w 240"/>
                <a:gd name="T65" fmla="*/ 9 h 325"/>
                <a:gd name="T66" fmla="*/ 224 w 240"/>
                <a:gd name="T67" fmla="*/ 9 h 325"/>
                <a:gd name="T68" fmla="*/ 216 w 240"/>
                <a:gd name="T69" fmla="*/ 26 h 325"/>
                <a:gd name="T70" fmla="*/ 200 w 240"/>
                <a:gd name="T71" fmla="*/ 26 h 325"/>
                <a:gd name="T72" fmla="*/ 192 w 240"/>
                <a:gd name="T73" fmla="*/ 35 h 325"/>
                <a:gd name="T74" fmla="*/ 184 w 240"/>
                <a:gd name="T75" fmla="*/ 44 h 325"/>
                <a:gd name="T76" fmla="*/ 168 w 240"/>
                <a:gd name="T77" fmla="*/ 44 h 325"/>
                <a:gd name="T78" fmla="*/ 152 w 240"/>
                <a:gd name="T79" fmla="*/ 61 h 325"/>
                <a:gd name="T80" fmla="*/ 136 w 240"/>
                <a:gd name="T81" fmla="*/ 70 h 325"/>
                <a:gd name="T82" fmla="*/ 120 w 240"/>
                <a:gd name="T83" fmla="*/ 79 h 325"/>
                <a:gd name="T84" fmla="*/ 104 w 240"/>
                <a:gd name="T85" fmla="*/ 97 h 325"/>
                <a:gd name="T86" fmla="*/ 96 w 240"/>
                <a:gd name="T87" fmla="*/ 105 h 325"/>
                <a:gd name="T88" fmla="*/ 88 w 240"/>
                <a:gd name="T89" fmla="*/ 114 h 325"/>
                <a:gd name="T90" fmla="*/ 88 w 240"/>
                <a:gd name="T91" fmla="*/ 123 h 325"/>
                <a:gd name="T92" fmla="*/ 72 w 240"/>
                <a:gd name="T93" fmla="*/ 141 h 325"/>
                <a:gd name="T94" fmla="*/ 64 w 240"/>
                <a:gd name="T95" fmla="*/ 149 h 325"/>
                <a:gd name="T96" fmla="*/ 56 w 240"/>
                <a:gd name="T97" fmla="*/ 176 h 325"/>
                <a:gd name="T98" fmla="*/ 56 w 240"/>
                <a:gd name="T99" fmla="*/ 185 h 325"/>
                <a:gd name="T100" fmla="*/ 48 w 240"/>
                <a:gd name="T101" fmla="*/ 211 h 325"/>
                <a:gd name="T102" fmla="*/ 32 w 240"/>
                <a:gd name="T103" fmla="*/ 228 h 325"/>
                <a:gd name="T104" fmla="*/ 32 w 240"/>
                <a:gd name="T105" fmla="*/ 237 h 325"/>
                <a:gd name="T106" fmla="*/ 32 w 240"/>
                <a:gd name="T107" fmla="*/ 264 h 325"/>
                <a:gd name="T108" fmla="*/ 24 w 240"/>
                <a:gd name="T109" fmla="*/ 272 h 325"/>
                <a:gd name="T110" fmla="*/ 24 w 240"/>
                <a:gd name="T111" fmla="*/ 290 h 325"/>
                <a:gd name="T112" fmla="*/ 24 w 240"/>
                <a:gd name="T113" fmla="*/ 299 h 325"/>
                <a:gd name="T114" fmla="*/ 24 w 240"/>
                <a:gd name="T115" fmla="*/ 308 h 325"/>
                <a:gd name="T116" fmla="*/ 24 w 240"/>
                <a:gd name="T117" fmla="*/ 308 h 325"/>
                <a:gd name="T118" fmla="*/ 16 w 240"/>
                <a:gd name="T119" fmla="*/ 308 h 325"/>
                <a:gd name="T120" fmla="*/ 24 w 240"/>
                <a:gd name="T121" fmla="*/ 325 h 325"/>
                <a:gd name="T122" fmla="*/ 0 w 240"/>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0"/>
                <a:gd name="T187" fmla="*/ 0 h 325"/>
                <a:gd name="T188" fmla="*/ 240 w 240"/>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0" h="325">
                  <a:moveTo>
                    <a:pt x="0" y="325"/>
                  </a:moveTo>
                  <a:lnTo>
                    <a:pt x="0" y="308"/>
                  </a:lnTo>
                  <a:lnTo>
                    <a:pt x="0" y="299"/>
                  </a:lnTo>
                  <a:lnTo>
                    <a:pt x="0" y="290"/>
                  </a:lnTo>
                  <a:lnTo>
                    <a:pt x="0" y="272"/>
                  </a:lnTo>
                  <a:lnTo>
                    <a:pt x="0" y="255"/>
                  </a:lnTo>
                  <a:lnTo>
                    <a:pt x="0" y="237"/>
                  </a:lnTo>
                  <a:lnTo>
                    <a:pt x="16" y="220"/>
                  </a:lnTo>
                  <a:lnTo>
                    <a:pt x="16" y="211"/>
                  </a:lnTo>
                  <a:lnTo>
                    <a:pt x="24" y="185"/>
                  </a:lnTo>
                  <a:lnTo>
                    <a:pt x="24" y="176"/>
                  </a:lnTo>
                  <a:lnTo>
                    <a:pt x="32" y="149"/>
                  </a:lnTo>
                  <a:lnTo>
                    <a:pt x="48" y="141"/>
                  </a:lnTo>
                  <a:lnTo>
                    <a:pt x="48" y="123"/>
                  </a:lnTo>
                  <a:lnTo>
                    <a:pt x="56" y="123"/>
                  </a:lnTo>
                  <a:lnTo>
                    <a:pt x="64" y="105"/>
                  </a:lnTo>
                  <a:lnTo>
                    <a:pt x="72" y="97"/>
                  </a:lnTo>
                  <a:lnTo>
                    <a:pt x="96" y="79"/>
                  </a:lnTo>
                  <a:lnTo>
                    <a:pt x="104" y="70"/>
                  </a:lnTo>
                  <a:lnTo>
                    <a:pt x="128" y="61"/>
                  </a:lnTo>
                  <a:lnTo>
                    <a:pt x="152" y="44"/>
                  </a:lnTo>
                  <a:lnTo>
                    <a:pt x="160" y="35"/>
                  </a:lnTo>
                  <a:lnTo>
                    <a:pt x="184" y="35"/>
                  </a:lnTo>
                  <a:lnTo>
                    <a:pt x="192" y="26"/>
                  </a:lnTo>
                  <a:lnTo>
                    <a:pt x="216" y="9"/>
                  </a:lnTo>
                  <a:lnTo>
                    <a:pt x="224" y="9"/>
                  </a:lnTo>
                  <a:lnTo>
                    <a:pt x="232" y="9"/>
                  </a:lnTo>
                  <a:lnTo>
                    <a:pt x="232" y="0"/>
                  </a:lnTo>
                  <a:lnTo>
                    <a:pt x="240" y="9"/>
                  </a:lnTo>
                  <a:lnTo>
                    <a:pt x="232" y="9"/>
                  </a:lnTo>
                  <a:lnTo>
                    <a:pt x="224" y="9"/>
                  </a:lnTo>
                  <a:lnTo>
                    <a:pt x="216" y="26"/>
                  </a:lnTo>
                  <a:lnTo>
                    <a:pt x="200" y="26"/>
                  </a:lnTo>
                  <a:lnTo>
                    <a:pt x="192" y="35"/>
                  </a:lnTo>
                  <a:lnTo>
                    <a:pt x="184" y="44"/>
                  </a:lnTo>
                  <a:lnTo>
                    <a:pt x="168" y="44"/>
                  </a:lnTo>
                  <a:lnTo>
                    <a:pt x="152" y="61"/>
                  </a:lnTo>
                  <a:lnTo>
                    <a:pt x="136" y="70"/>
                  </a:lnTo>
                  <a:lnTo>
                    <a:pt x="120" y="79"/>
                  </a:lnTo>
                  <a:lnTo>
                    <a:pt x="104" y="97"/>
                  </a:lnTo>
                  <a:lnTo>
                    <a:pt x="96" y="105"/>
                  </a:lnTo>
                  <a:lnTo>
                    <a:pt x="88" y="114"/>
                  </a:lnTo>
                  <a:lnTo>
                    <a:pt x="88" y="123"/>
                  </a:lnTo>
                  <a:lnTo>
                    <a:pt x="72" y="141"/>
                  </a:lnTo>
                  <a:lnTo>
                    <a:pt x="64" y="149"/>
                  </a:lnTo>
                  <a:lnTo>
                    <a:pt x="56" y="176"/>
                  </a:lnTo>
                  <a:lnTo>
                    <a:pt x="56" y="185"/>
                  </a:lnTo>
                  <a:lnTo>
                    <a:pt x="48" y="211"/>
                  </a:lnTo>
                  <a:lnTo>
                    <a:pt x="32" y="228"/>
                  </a:lnTo>
                  <a:lnTo>
                    <a:pt x="32" y="237"/>
                  </a:lnTo>
                  <a:lnTo>
                    <a:pt x="32" y="264"/>
                  </a:lnTo>
                  <a:lnTo>
                    <a:pt x="24" y="272"/>
                  </a:lnTo>
                  <a:lnTo>
                    <a:pt x="24" y="290"/>
                  </a:lnTo>
                  <a:lnTo>
                    <a:pt x="24" y="299"/>
                  </a:lnTo>
                  <a:lnTo>
                    <a:pt x="24" y="308"/>
                  </a:lnTo>
                  <a:lnTo>
                    <a:pt x="16" y="308"/>
                  </a:lnTo>
                  <a:lnTo>
                    <a:pt x="24" y="325"/>
                  </a:lnTo>
                  <a:lnTo>
                    <a:pt x="0"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49" name="Freeform 1554"/>
            <p:cNvSpPr>
              <a:spLocks/>
            </p:cNvSpPr>
            <p:nvPr/>
          </p:nvSpPr>
          <p:spPr bwMode="auto">
            <a:xfrm>
              <a:off x="2859" y="2892"/>
              <a:ext cx="240" cy="325"/>
            </a:xfrm>
            <a:custGeom>
              <a:avLst/>
              <a:gdLst>
                <a:gd name="T0" fmla="*/ 0 w 240"/>
                <a:gd name="T1" fmla="*/ 325 h 325"/>
                <a:gd name="T2" fmla="*/ 0 w 240"/>
                <a:gd name="T3" fmla="*/ 308 h 325"/>
                <a:gd name="T4" fmla="*/ 0 w 240"/>
                <a:gd name="T5" fmla="*/ 308 h 325"/>
                <a:gd name="T6" fmla="*/ 0 w 240"/>
                <a:gd name="T7" fmla="*/ 299 h 325"/>
                <a:gd name="T8" fmla="*/ 0 w 240"/>
                <a:gd name="T9" fmla="*/ 290 h 325"/>
                <a:gd name="T10" fmla="*/ 0 w 240"/>
                <a:gd name="T11" fmla="*/ 272 h 325"/>
                <a:gd name="T12" fmla="*/ 0 w 240"/>
                <a:gd name="T13" fmla="*/ 255 h 325"/>
                <a:gd name="T14" fmla="*/ 0 w 240"/>
                <a:gd name="T15" fmla="*/ 237 h 325"/>
                <a:gd name="T16" fmla="*/ 16 w 240"/>
                <a:gd name="T17" fmla="*/ 220 h 325"/>
                <a:gd name="T18" fmla="*/ 16 w 240"/>
                <a:gd name="T19" fmla="*/ 211 h 325"/>
                <a:gd name="T20" fmla="*/ 24 w 240"/>
                <a:gd name="T21" fmla="*/ 185 h 325"/>
                <a:gd name="T22" fmla="*/ 24 w 240"/>
                <a:gd name="T23" fmla="*/ 176 h 325"/>
                <a:gd name="T24" fmla="*/ 32 w 240"/>
                <a:gd name="T25" fmla="*/ 149 h 325"/>
                <a:gd name="T26" fmla="*/ 48 w 240"/>
                <a:gd name="T27" fmla="*/ 141 h 325"/>
                <a:gd name="T28" fmla="*/ 48 w 240"/>
                <a:gd name="T29" fmla="*/ 123 h 325"/>
                <a:gd name="T30" fmla="*/ 56 w 240"/>
                <a:gd name="T31" fmla="*/ 123 h 325"/>
                <a:gd name="T32" fmla="*/ 64 w 240"/>
                <a:gd name="T33" fmla="*/ 105 h 325"/>
                <a:gd name="T34" fmla="*/ 72 w 240"/>
                <a:gd name="T35" fmla="*/ 97 h 325"/>
                <a:gd name="T36" fmla="*/ 96 w 240"/>
                <a:gd name="T37" fmla="*/ 79 h 325"/>
                <a:gd name="T38" fmla="*/ 104 w 240"/>
                <a:gd name="T39" fmla="*/ 70 h 325"/>
                <a:gd name="T40" fmla="*/ 128 w 240"/>
                <a:gd name="T41" fmla="*/ 61 h 325"/>
                <a:gd name="T42" fmla="*/ 152 w 240"/>
                <a:gd name="T43" fmla="*/ 44 h 325"/>
                <a:gd name="T44" fmla="*/ 160 w 240"/>
                <a:gd name="T45" fmla="*/ 35 h 325"/>
                <a:gd name="T46" fmla="*/ 184 w 240"/>
                <a:gd name="T47" fmla="*/ 35 h 325"/>
                <a:gd name="T48" fmla="*/ 192 w 240"/>
                <a:gd name="T49" fmla="*/ 26 h 325"/>
                <a:gd name="T50" fmla="*/ 216 w 240"/>
                <a:gd name="T51" fmla="*/ 9 h 325"/>
                <a:gd name="T52" fmla="*/ 224 w 240"/>
                <a:gd name="T53" fmla="*/ 9 h 325"/>
                <a:gd name="T54" fmla="*/ 232 w 240"/>
                <a:gd name="T55" fmla="*/ 9 h 325"/>
                <a:gd name="T56" fmla="*/ 232 w 240"/>
                <a:gd name="T57" fmla="*/ 9 h 325"/>
                <a:gd name="T58" fmla="*/ 232 w 240"/>
                <a:gd name="T59" fmla="*/ 0 h 325"/>
                <a:gd name="T60" fmla="*/ 240 w 240"/>
                <a:gd name="T61" fmla="*/ 9 h 325"/>
                <a:gd name="T62" fmla="*/ 232 w 240"/>
                <a:gd name="T63" fmla="*/ 9 h 325"/>
                <a:gd name="T64" fmla="*/ 232 w 240"/>
                <a:gd name="T65" fmla="*/ 9 h 325"/>
                <a:gd name="T66" fmla="*/ 224 w 240"/>
                <a:gd name="T67" fmla="*/ 9 h 325"/>
                <a:gd name="T68" fmla="*/ 216 w 240"/>
                <a:gd name="T69" fmla="*/ 26 h 325"/>
                <a:gd name="T70" fmla="*/ 200 w 240"/>
                <a:gd name="T71" fmla="*/ 26 h 325"/>
                <a:gd name="T72" fmla="*/ 192 w 240"/>
                <a:gd name="T73" fmla="*/ 35 h 325"/>
                <a:gd name="T74" fmla="*/ 184 w 240"/>
                <a:gd name="T75" fmla="*/ 44 h 325"/>
                <a:gd name="T76" fmla="*/ 168 w 240"/>
                <a:gd name="T77" fmla="*/ 44 h 325"/>
                <a:gd name="T78" fmla="*/ 152 w 240"/>
                <a:gd name="T79" fmla="*/ 61 h 325"/>
                <a:gd name="T80" fmla="*/ 136 w 240"/>
                <a:gd name="T81" fmla="*/ 70 h 325"/>
                <a:gd name="T82" fmla="*/ 120 w 240"/>
                <a:gd name="T83" fmla="*/ 79 h 325"/>
                <a:gd name="T84" fmla="*/ 104 w 240"/>
                <a:gd name="T85" fmla="*/ 97 h 325"/>
                <a:gd name="T86" fmla="*/ 96 w 240"/>
                <a:gd name="T87" fmla="*/ 105 h 325"/>
                <a:gd name="T88" fmla="*/ 88 w 240"/>
                <a:gd name="T89" fmla="*/ 114 h 325"/>
                <a:gd name="T90" fmla="*/ 88 w 240"/>
                <a:gd name="T91" fmla="*/ 123 h 325"/>
                <a:gd name="T92" fmla="*/ 72 w 240"/>
                <a:gd name="T93" fmla="*/ 141 h 325"/>
                <a:gd name="T94" fmla="*/ 64 w 240"/>
                <a:gd name="T95" fmla="*/ 149 h 325"/>
                <a:gd name="T96" fmla="*/ 56 w 240"/>
                <a:gd name="T97" fmla="*/ 176 h 325"/>
                <a:gd name="T98" fmla="*/ 56 w 240"/>
                <a:gd name="T99" fmla="*/ 185 h 325"/>
                <a:gd name="T100" fmla="*/ 48 w 240"/>
                <a:gd name="T101" fmla="*/ 211 h 325"/>
                <a:gd name="T102" fmla="*/ 32 w 240"/>
                <a:gd name="T103" fmla="*/ 228 h 325"/>
                <a:gd name="T104" fmla="*/ 32 w 240"/>
                <a:gd name="T105" fmla="*/ 237 h 325"/>
                <a:gd name="T106" fmla="*/ 32 w 240"/>
                <a:gd name="T107" fmla="*/ 264 h 325"/>
                <a:gd name="T108" fmla="*/ 24 w 240"/>
                <a:gd name="T109" fmla="*/ 272 h 325"/>
                <a:gd name="T110" fmla="*/ 24 w 240"/>
                <a:gd name="T111" fmla="*/ 290 h 325"/>
                <a:gd name="T112" fmla="*/ 24 w 240"/>
                <a:gd name="T113" fmla="*/ 299 h 325"/>
                <a:gd name="T114" fmla="*/ 24 w 240"/>
                <a:gd name="T115" fmla="*/ 308 h 325"/>
                <a:gd name="T116" fmla="*/ 24 w 240"/>
                <a:gd name="T117" fmla="*/ 308 h 325"/>
                <a:gd name="T118" fmla="*/ 16 w 240"/>
                <a:gd name="T119" fmla="*/ 308 h 325"/>
                <a:gd name="T120" fmla="*/ 24 w 240"/>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0"/>
                <a:gd name="T184" fmla="*/ 0 h 325"/>
                <a:gd name="T185" fmla="*/ 240 w 240"/>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0" h="325">
                  <a:moveTo>
                    <a:pt x="0" y="325"/>
                  </a:moveTo>
                  <a:lnTo>
                    <a:pt x="0" y="308"/>
                  </a:lnTo>
                  <a:lnTo>
                    <a:pt x="0" y="299"/>
                  </a:lnTo>
                  <a:lnTo>
                    <a:pt x="0" y="290"/>
                  </a:lnTo>
                  <a:lnTo>
                    <a:pt x="0" y="272"/>
                  </a:lnTo>
                  <a:lnTo>
                    <a:pt x="0" y="255"/>
                  </a:lnTo>
                  <a:lnTo>
                    <a:pt x="0" y="237"/>
                  </a:lnTo>
                  <a:lnTo>
                    <a:pt x="16" y="220"/>
                  </a:lnTo>
                  <a:lnTo>
                    <a:pt x="16" y="211"/>
                  </a:lnTo>
                  <a:lnTo>
                    <a:pt x="24" y="185"/>
                  </a:lnTo>
                  <a:lnTo>
                    <a:pt x="24" y="176"/>
                  </a:lnTo>
                  <a:lnTo>
                    <a:pt x="32" y="149"/>
                  </a:lnTo>
                  <a:lnTo>
                    <a:pt x="48" y="141"/>
                  </a:lnTo>
                  <a:lnTo>
                    <a:pt x="48" y="123"/>
                  </a:lnTo>
                  <a:lnTo>
                    <a:pt x="56" y="123"/>
                  </a:lnTo>
                  <a:lnTo>
                    <a:pt x="64" y="105"/>
                  </a:lnTo>
                  <a:lnTo>
                    <a:pt x="72" y="97"/>
                  </a:lnTo>
                  <a:lnTo>
                    <a:pt x="96" y="79"/>
                  </a:lnTo>
                  <a:lnTo>
                    <a:pt x="104" y="70"/>
                  </a:lnTo>
                  <a:lnTo>
                    <a:pt x="128" y="61"/>
                  </a:lnTo>
                  <a:lnTo>
                    <a:pt x="152" y="44"/>
                  </a:lnTo>
                  <a:lnTo>
                    <a:pt x="160" y="35"/>
                  </a:lnTo>
                  <a:lnTo>
                    <a:pt x="184" y="35"/>
                  </a:lnTo>
                  <a:lnTo>
                    <a:pt x="192" y="26"/>
                  </a:lnTo>
                  <a:lnTo>
                    <a:pt x="216" y="9"/>
                  </a:lnTo>
                  <a:lnTo>
                    <a:pt x="224" y="9"/>
                  </a:lnTo>
                  <a:lnTo>
                    <a:pt x="232" y="9"/>
                  </a:lnTo>
                  <a:lnTo>
                    <a:pt x="232" y="0"/>
                  </a:lnTo>
                  <a:lnTo>
                    <a:pt x="240" y="9"/>
                  </a:lnTo>
                  <a:lnTo>
                    <a:pt x="232" y="9"/>
                  </a:lnTo>
                  <a:lnTo>
                    <a:pt x="224" y="9"/>
                  </a:lnTo>
                  <a:lnTo>
                    <a:pt x="216" y="26"/>
                  </a:lnTo>
                  <a:lnTo>
                    <a:pt x="200" y="26"/>
                  </a:lnTo>
                  <a:lnTo>
                    <a:pt x="192" y="35"/>
                  </a:lnTo>
                  <a:lnTo>
                    <a:pt x="184" y="44"/>
                  </a:lnTo>
                  <a:lnTo>
                    <a:pt x="168" y="44"/>
                  </a:lnTo>
                  <a:lnTo>
                    <a:pt x="152" y="61"/>
                  </a:lnTo>
                  <a:lnTo>
                    <a:pt x="136" y="70"/>
                  </a:lnTo>
                  <a:lnTo>
                    <a:pt x="120" y="79"/>
                  </a:lnTo>
                  <a:lnTo>
                    <a:pt x="104" y="97"/>
                  </a:lnTo>
                  <a:lnTo>
                    <a:pt x="96" y="105"/>
                  </a:lnTo>
                  <a:lnTo>
                    <a:pt x="88" y="114"/>
                  </a:lnTo>
                  <a:lnTo>
                    <a:pt x="88" y="123"/>
                  </a:lnTo>
                  <a:lnTo>
                    <a:pt x="72" y="141"/>
                  </a:lnTo>
                  <a:lnTo>
                    <a:pt x="64" y="149"/>
                  </a:lnTo>
                  <a:lnTo>
                    <a:pt x="56" y="176"/>
                  </a:lnTo>
                  <a:lnTo>
                    <a:pt x="56" y="185"/>
                  </a:lnTo>
                  <a:lnTo>
                    <a:pt x="48" y="211"/>
                  </a:lnTo>
                  <a:lnTo>
                    <a:pt x="32" y="228"/>
                  </a:lnTo>
                  <a:lnTo>
                    <a:pt x="32" y="237"/>
                  </a:lnTo>
                  <a:lnTo>
                    <a:pt x="32" y="264"/>
                  </a:lnTo>
                  <a:lnTo>
                    <a:pt x="24" y="272"/>
                  </a:lnTo>
                  <a:lnTo>
                    <a:pt x="24" y="290"/>
                  </a:lnTo>
                  <a:lnTo>
                    <a:pt x="24" y="299"/>
                  </a:lnTo>
                  <a:lnTo>
                    <a:pt x="24" y="308"/>
                  </a:lnTo>
                  <a:lnTo>
                    <a:pt x="16" y="308"/>
                  </a:lnTo>
                  <a:lnTo>
                    <a:pt x="24"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4502" name="Group 1555"/>
          <p:cNvGrpSpPr>
            <a:grpSpLocks/>
          </p:cNvGrpSpPr>
          <p:nvPr/>
        </p:nvGrpSpPr>
        <p:grpSpPr bwMode="auto">
          <a:xfrm>
            <a:off x="7138988" y="3087688"/>
            <a:ext cx="774700" cy="614362"/>
            <a:chOff x="1692" y="3226"/>
            <a:chExt cx="488" cy="387"/>
          </a:xfrm>
        </p:grpSpPr>
        <p:sp>
          <p:nvSpPr>
            <p:cNvPr id="104591" name="Freeform 1556"/>
            <p:cNvSpPr>
              <a:spLocks/>
            </p:cNvSpPr>
            <p:nvPr/>
          </p:nvSpPr>
          <p:spPr bwMode="auto">
            <a:xfrm>
              <a:off x="1996" y="3226"/>
              <a:ext cx="40" cy="53"/>
            </a:xfrm>
            <a:custGeom>
              <a:avLst/>
              <a:gdLst>
                <a:gd name="T0" fmla="*/ 0 w 40"/>
                <a:gd name="T1" fmla="*/ 0 h 53"/>
                <a:gd name="T2" fmla="*/ 0 w 40"/>
                <a:gd name="T3" fmla="*/ 9 h 53"/>
                <a:gd name="T4" fmla="*/ 0 w 40"/>
                <a:gd name="T5" fmla="*/ 18 h 53"/>
                <a:gd name="T6" fmla="*/ 8 w 40"/>
                <a:gd name="T7" fmla="*/ 18 h 53"/>
                <a:gd name="T8" fmla="*/ 24 w 40"/>
                <a:gd name="T9" fmla="*/ 18 h 53"/>
                <a:gd name="T10" fmla="*/ 24 w 40"/>
                <a:gd name="T11" fmla="*/ 35 h 53"/>
                <a:gd name="T12" fmla="*/ 32 w 40"/>
                <a:gd name="T13" fmla="*/ 35 h 53"/>
                <a:gd name="T14" fmla="*/ 32 w 40"/>
                <a:gd name="T15" fmla="*/ 44 h 53"/>
                <a:gd name="T16" fmla="*/ 40 w 40"/>
                <a:gd name="T17" fmla="*/ 44 h 53"/>
                <a:gd name="T18" fmla="*/ 4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0" y="0"/>
                  </a:moveTo>
                  <a:lnTo>
                    <a:pt x="0" y="9"/>
                  </a:lnTo>
                  <a:lnTo>
                    <a:pt x="0" y="18"/>
                  </a:lnTo>
                  <a:lnTo>
                    <a:pt x="8" y="18"/>
                  </a:lnTo>
                  <a:lnTo>
                    <a:pt x="24" y="18"/>
                  </a:lnTo>
                  <a:lnTo>
                    <a:pt x="24" y="35"/>
                  </a:lnTo>
                  <a:lnTo>
                    <a:pt x="32" y="35"/>
                  </a:lnTo>
                  <a:lnTo>
                    <a:pt x="32" y="44"/>
                  </a:lnTo>
                  <a:lnTo>
                    <a:pt x="40" y="44"/>
                  </a:lnTo>
                  <a:lnTo>
                    <a:pt x="4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92" name="Freeform 1557"/>
            <p:cNvSpPr>
              <a:spLocks/>
            </p:cNvSpPr>
            <p:nvPr/>
          </p:nvSpPr>
          <p:spPr bwMode="auto">
            <a:xfrm>
              <a:off x="1940" y="3226"/>
              <a:ext cx="56" cy="97"/>
            </a:xfrm>
            <a:custGeom>
              <a:avLst/>
              <a:gdLst>
                <a:gd name="T0" fmla="*/ 56 w 56"/>
                <a:gd name="T1" fmla="*/ 0 h 97"/>
                <a:gd name="T2" fmla="*/ 56 w 56"/>
                <a:gd name="T3" fmla="*/ 9 h 97"/>
                <a:gd name="T4" fmla="*/ 56 w 56"/>
                <a:gd name="T5" fmla="*/ 18 h 97"/>
                <a:gd name="T6" fmla="*/ 48 w 56"/>
                <a:gd name="T7" fmla="*/ 35 h 97"/>
                <a:gd name="T8" fmla="*/ 32 w 56"/>
                <a:gd name="T9" fmla="*/ 44 h 97"/>
                <a:gd name="T10" fmla="*/ 24 w 56"/>
                <a:gd name="T11" fmla="*/ 53 h 97"/>
                <a:gd name="T12" fmla="*/ 16 w 56"/>
                <a:gd name="T13" fmla="*/ 62 h 97"/>
                <a:gd name="T14" fmla="*/ 0 w 56"/>
                <a:gd name="T15" fmla="*/ 79 h 97"/>
                <a:gd name="T16" fmla="*/ 0 w 56"/>
                <a:gd name="T17" fmla="*/ 88 h 97"/>
                <a:gd name="T18" fmla="*/ 0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56" y="0"/>
                  </a:moveTo>
                  <a:lnTo>
                    <a:pt x="56" y="9"/>
                  </a:lnTo>
                  <a:lnTo>
                    <a:pt x="56" y="18"/>
                  </a:lnTo>
                  <a:lnTo>
                    <a:pt x="48" y="35"/>
                  </a:lnTo>
                  <a:lnTo>
                    <a:pt x="32" y="44"/>
                  </a:lnTo>
                  <a:lnTo>
                    <a:pt x="24" y="53"/>
                  </a:lnTo>
                  <a:lnTo>
                    <a:pt x="16" y="62"/>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93" name="Freeform 1558"/>
            <p:cNvSpPr>
              <a:spLocks/>
            </p:cNvSpPr>
            <p:nvPr/>
          </p:nvSpPr>
          <p:spPr bwMode="auto">
            <a:xfrm>
              <a:off x="1884" y="3226"/>
              <a:ext cx="80" cy="97"/>
            </a:xfrm>
            <a:custGeom>
              <a:avLst/>
              <a:gdLst>
                <a:gd name="T0" fmla="*/ 80 w 80"/>
                <a:gd name="T1" fmla="*/ 0 h 97"/>
                <a:gd name="T2" fmla="*/ 72 w 80"/>
                <a:gd name="T3" fmla="*/ 35 h 97"/>
                <a:gd name="T4" fmla="*/ 56 w 80"/>
                <a:gd name="T5" fmla="*/ 35 h 97"/>
                <a:gd name="T6" fmla="*/ 56 w 80"/>
                <a:gd name="T7" fmla="*/ 44 h 97"/>
                <a:gd name="T8" fmla="*/ 48 w 80"/>
                <a:gd name="T9" fmla="*/ 44 h 97"/>
                <a:gd name="T10" fmla="*/ 40 w 80"/>
                <a:gd name="T11" fmla="*/ 44 h 97"/>
                <a:gd name="T12" fmla="*/ 32 w 80"/>
                <a:gd name="T13" fmla="*/ 53 h 97"/>
                <a:gd name="T14" fmla="*/ 16 w 80"/>
                <a:gd name="T15" fmla="*/ 53 h 97"/>
                <a:gd name="T16" fmla="*/ 16 w 80"/>
                <a:gd name="T17" fmla="*/ 62 h 97"/>
                <a:gd name="T18" fmla="*/ 8 w 80"/>
                <a:gd name="T19" fmla="*/ 62 h 97"/>
                <a:gd name="T20" fmla="*/ 8 w 80"/>
                <a:gd name="T21" fmla="*/ 79 h 97"/>
                <a:gd name="T22" fmla="*/ 0 w 80"/>
                <a:gd name="T23" fmla="*/ 79 h 97"/>
                <a:gd name="T24" fmla="*/ 0 w 80"/>
                <a:gd name="T25" fmla="*/ 88 h 97"/>
                <a:gd name="T26" fmla="*/ 0 w 80"/>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
                <a:gd name="T43" fmla="*/ 0 h 97"/>
                <a:gd name="T44" fmla="*/ 80 w 80"/>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 h="97">
                  <a:moveTo>
                    <a:pt x="80" y="0"/>
                  </a:moveTo>
                  <a:lnTo>
                    <a:pt x="72" y="35"/>
                  </a:lnTo>
                  <a:lnTo>
                    <a:pt x="56" y="35"/>
                  </a:lnTo>
                  <a:lnTo>
                    <a:pt x="56" y="44"/>
                  </a:lnTo>
                  <a:lnTo>
                    <a:pt x="48" y="44"/>
                  </a:lnTo>
                  <a:lnTo>
                    <a:pt x="40" y="44"/>
                  </a:lnTo>
                  <a:lnTo>
                    <a:pt x="32" y="53"/>
                  </a:lnTo>
                  <a:lnTo>
                    <a:pt x="16" y="53"/>
                  </a:lnTo>
                  <a:lnTo>
                    <a:pt x="16" y="62"/>
                  </a:lnTo>
                  <a:lnTo>
                    <a:pt x="8" y="62"/>
                  </a:lnTo>
                  <a:lnTo>
                    <a:pt x="8" y="79"/>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94" name="Freeform 1559"/>
            <p:cNvSpPr>
              <a:spLocks/>
            </p:cNvSpPr>
            <p:nvPr/>
          </p:nvSpPr>
          <p:spPr bwMode="auto">
            <a:xfrm>
              <a:off x="1972" y="3270"/>
              <a:ext cx="56" cy="114"/>
            </a:xfrm>
            <a:custGeom>
              <a:avLst/>
              <a:gdLst>
                <a:gd name="T0" fmla="*/ 0 w 56"/>
                <a:gd name="T1" fmla="*/ 0 h 114"/>
                <a:gd name="T2" fmla="*/ 0 w 56"/>
                <a:gd name="T3" fmla="*/ 9 h 114"/>
                <a:gd name="T4" fmla="*/ 0 w 56"/>
                <a:gd name="T5" fmla="*/ 18 h 114"/>
                <a:gd name="T6" fmla="*/ 0 w 56"/>
                <a:gd name="T7" fmla="*/ 35 h 114"/>
                <a:gd name="T8" fmla="*/ 16 w 56"/>
                <a:gd name="T9" fmla="*/ 44 h 114"/>
                <a:gd name="T10" fmla="*/ 24 w 56"/>
                <a:gd name="T11" fmla="*/ 53 h 114"/>
                <a:gd name="T12" fmla="*/ 48 w 56"/>
                <a:gd name="T13" fmla="*/ 70 h 114"/>
                <a:gd name="T14" fmla="*/ 48 w 56"/>
                <a:gd name="T15" fmla="*/ 79 h 114"/>
                <a:gd name="T16" fmla="*/ 48 w 56"/>
                <a:gd name="T17" fmla="*/ 88 h 114"/>
                <a:gd name="T18" fmla="*/ 56 w 56"/>
                <a:gd name="T19" fmla="*/ 88 h 114"/>
                <a:gd name="T20" fmla="*/ 56 w 56"/>
                <a:gd name="T21" fmla="*/ 105 h 114"/>
                <a:gd name="T22" fmla="*/ 56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0" y="0"/>
                  </a:moveTo>
                  <a:lnTo>
                    <a:pt x="0" y="9"/>
                  </a:lnTo>
                  <a:lnTo>
                    <a:pt x="0" y="18"/>
                  </a:lnTo>
                  <a:lnTo>
                    <a:pt x="0" y="35"/>
                  </a:lnTo>
                  <a:lnTo>
                    <a:pt x="16" y="44"/>
                  </a:lnTo>
                  <a:lnTo>
                    <a:pt x="24" y="53"/>
                  </a:lnTo>
                  <a:lnTo>
                    <a:pt x="48" y="70"/>
                  </a:lnTo>
                  <a:lnTo>
                    <a:pt x="48" y="79"/>
                  </a:lnTo>
                  <a:lnTo>
                    <a:pt x="48" y="88"/>
                  </a:lnTo>
                  <a:lnTo>
                    <a:pt x="56" y="88"/>
                  </a:lnTo>
                  <a:lnTo>
                    <a:pt x="56" y="105"/>
                  </a:lnTo>
                  <a:lnTo>
                    <a:pt x="5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95" name="Freeform 1560"/>
            <p:cNvSpPr>
              <a:spLocks/>
            </p:cNvSpPr>
            <p:nvPr/>
          </p:nvSpPr>
          <p:spPr bwMode="auto">
            <a:xfrm>
              <a:off x="1900" y="3226"/>
              <a:ext cx="72" cy="158"/>
            </a:xfrm>
            <a:custGeom>
              <a:avLst/>
              <a:gdLst>
                <a:gd name="T0" fmla="*/ 72 w 72"/>
                <a:gd name="T1" fmla="*/ 0 h 158"/>
                <a:gd name="T2" fmla="*/ 64 w 72"/>
                <a:gd name="T3" fmla="*/ 44 h 158"/>
                <a:gd name="T4" fmla="*/ 64 w 72"/>
                <a:gd name="T5" fmla="*/ 53 h 158"/>
                <a:gd name="T6" fmla="*/ 56 w 72"/>
                <a:gd name="T7" fmla="*/ 53 h 158"/>
                <a:gd name="T8" fmla="*/ 56 w 72"/>
                <a:gd name="T9" fmla="*/ 62 h 158"/>
                <a:gd name="T10" fmla="*/ 40 w 72"/>
                <a:gd name="T11" fmla="*/ 79 h 158"/>
                <a:gd name="T12" fmla="*/ 32 w 72"/>
                <a:gd name="T13" fmla="*/ 79 h 158"/>
                <a:gd name="T14" fmla="*/ 32 w 72"/>
                <a:gd name="T15" fmla="*/ 88 h 158"/>
                <a:gd name="T16" fmla="*/ 24 w 72"/>
                <a:gd name="T17" fmla="*/ 88 h 158"/>
                <a:gd name="T18" fmla="*/ 24 w 72"/>
                <a:gd name="T19" fmla="*/ 97 h 158"/>
                <a:gd name="T20" fmla="*/ 24 w 72"/>
                <a:gd name="T21" fmla="*/ 114 h 158"/>
                <a:gd name="T22" fmla="*/ 16 w 72"/>
                <a:gd name="T23" fmla="*/ 114 h 158"/>
                <a:gd name="T24" fmla="*/ 16 w 72"/>
                <a:gd name="T25" fmla="*/ 123 h 158"/>
                <a:gd name="T26" fmla="*/ 0 w 72"/>
                <a:gd name="T27" fmla="*/ 132 h 158"/>
                <a:gd name="T28" fmla="*/ 0 w 72"/>
                <a:gd name="T29" fmla="*/ 149 h 158"/>
                <a:gd name="T30" fmla="*/ 16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72" y="0"/>
                  </a:moveTo>
                  <a:lnTo>
                    <a:pt x="64" y="44"/>
                  </a:lnTo>
                  <a:lnTo>
                    <a:pt x="64" y="53"/>
                  </a:lnTo>
                  <a:lnTo>
                    <a:pt x="56" y="53"/>
                  </a:lnTo>
                  <a:lnTo>
                    <a:pt x="56" y="62"/>
                  </a:lnTo>
                  <a:lnTo>
                    <a:pt x="40" y="79"/>
                  </a:lnTo>
                  <a:lnTo>
                    <a:pt x="32" y="79"/>
                  </a:lnTo>
                  <a:lnTo>
                    <a:pt x="32" y="88"/>
                  </a:lnTo>
                  <a:lnTo>
                    <a:pt x="24" y="88"/>
                  </a:lnTo>
                  <a:lnTo>
                    <a:pt x="24" y="97"/>
                  </a:lnTo>
                  <a:lnTo>
                    <a:pt x="24" y="114"/>
                  </a:lnTo>
                  <a:lnTo>
                    <a:pt x="16" y="114"/>
                  </a:lnTo>
                  <a:lnTo>
                    <a:pt x="16" y="123"/>
                  </a:lnTo>
                  <a:lnTo>
                    <a:pt x="0" y="132"/>
                  </a:lnTo>
                  <a:lnTo>
                    <a:pt x="0" y="149"/>
                  </a:lnTo>
                  <a:lnTo>
                    <a:pt x="16"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96" name="Freeform 1561"/>
            <p:cNvSpPr>
              <a:spLocks/>
            </p:cNvSpPr>
            <p:nvPr/>
          </p:nvSpPr>
          <p:spPr bwMode="auto">
            <a:xfrm>
              <a:off x="1972" y="3226"/>
              <a:ext cx="96" cy="114"/>
            </a:xfrm>
            <a:custGeom>
              <a:avLst/>
              <a:gdLst>
                <a:gd name="T0" fmla="*/ 0 w 96"/>
                <a:gd name="T1" fmla="*/ 0 h 114"/>
                <a:gd name="T2" fmla="*/ 24 w 96"/>
                <a:gd name="T3" fmla="*/ 35 h 114"/>
                <a:gd name="T4" fmla="*/ 32 w 96"/>
                <a:gd name="T5" fmla="*/ 44 h 114"/>
                <a:gd name="T6" fmla="*/ 48 w 96"/>
                <a:gd name="T7" fmla="*/ 44 h 114"/>
                <a:gd name="T8" fmla="*/ 56 w 96"/>
                <a:gd name="T9" fmla="*/ 44 h 114"/>
                <a:gd name="T10" fmla="*/ 64 w 96"/>
                <a:gd name="T11" fmla="*/ 44 h 114"/>
                <a:gd name="T12" fmla="*/ 64 w 96"/>
                <a:gd name="T13" fmla="*/ 53 h 114"/>
                <a:gd name="T14" fmla="*/ 80 w 96"/>
                <a:gd name="T15" fmla="*/ 53 h 114"/>
                <a:gd name="T16" fmla="*/ 88 w 96"/>
                <a:gd name="T17" fmla="*/ 62 h 114"/>
                <a:gd name="T18" fmla="*/ 96 w 96"/>
                <a:gd name="T19" fmla="*/ 79 h 114"/>
                <a:gd name="T20" fmla="*/ 96 w 96"/>
                <a:gd name="T21" fmla="*/ 88 h 114"/>
                <a:gd name="T22" fmla="*/ 96 w 96"/>
                <a:gd name="T23" fmla="*/ 97 h 114"/>
                <a:gd name="T24" fmla="*/ 96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0" y="0"/>
                  </a:moveTo>
                  <a:lnTo>
                    <a:pt x="24" y="35"/>
                  </a:lnTo>
                  <a:lnTo>
                    <a:pt x="32" y="44"/>
                  </a:lnTo>
                  <a:lnTo>
                    <a:pt x="48" y="44"/>
                  </a:lnTo>
                  <a:lnTo>
                    <a:pt x="56" y="44"/>
                  </a:lnTo>
                  <a:lnTo>
                    <a:pt x="64" y="44"/>
                  </a:lnTo>
                  <a:lnTo>
                    <a:pt x="64" y="53"/>
                  </a:lnTo>
                  <a:lnTo>
                    <a:pt x="80" y="53"/>
                  </a:lnTo>
                  <a:lnTo>
                    <a:pt x="88" y="62"/>
                  </a:lnTo>
                  <a:lnTo>
                    <a:pt x="96" y="79"/>
                  </a:lnTo>
                  <a:lnTo>
                    <a:pt x="96" y="88"/>
                  </a:lnTo>
                  <a:lnTo>
                    <a:pt x="96" y="97"/>
                  </a:lnTo>
                  <a:lnTo>
                    <a:pt x="9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97" name="Freeform 1562"/>
            <p:cNvSpPr>
              <a:spLocks/>
            </p:cNvSpPr>
            <p:nvPr/>
          </p:nvSpPr>
          <p:spPr bwMode="auto">
            <a:xfrm>
              <a:off x="1988" y="3270"/>
              <a:ext cx="40" cy="132"/>
            </a:xfrm>
            <a:custGeom>
              <a:avLst/>
              <a:gdLst>
                <a:gd name="T0" fmla="*/ 40 w 40"/>
                <a:gd name="T1" fmla="*/ 0 h 132"/>
                <a:gd name="T2" fmla="*/ 40 w 40"/>
                <a:gd name="T3" fmla="*/ 9 h 132"/>
                <a:gd name="T4" fmla="*/ 40 w 40"/>
                <a:gd name="T5" fmla="*/ 18 h 132"/>
                <a:gd name="T6" fmla="*/ 40 w 40"/>
                <a:gd name="T7" fmla="*/ 35 h 132"/>
                <a:gd name="T8" fmla="*/ 40 w 40"/>
                <a:gd name="T9" fmla="*/ 44 h 132"/>
                <a:gd name="T10" fmla="*/ 32 w 40"/>
                <a:gd name="T11" fmla="*/ 53 h 132"/>
                <a:gd name="T12" fmla="*/ 16 w 40"/>
                <a:gd name="T13" fmla="*/ 70 h 132"/>
                <a:gd name="T14" fmla="*/ 16 w 40"/>
                <a:gd name="T15" fmla="*/ 79 h 132"/>
                <a:gd name="T16" fmla="*/ 8 w 40"/>
                <a:gd name="T17" fmla="*/ 88 h 132"/>
                <a:gd name="T18" fmla="*/ 8 w 40"/>
                <a:gd name="T19" fmla="*/ 105 h 132"/>
                <a:gd name="T20" fmla="*/ 0 w 40"/>
                <a:gd name="T21" fmla="*/ 105 h 132"/>
                <a:gd name="T22" fmla="*/ 0 w 40"/>
                <a:gd name="T23" fmla="*/ 114 h 132"/>
                <a:gd name="T24" fmla="*/ 0 w 40"/>
                <a:gd name="T25" fmla="*/ 123 h 132"/>
                <a:gd name="T26" fmla="*/ 0 w 40"/>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132"/>
                <a:gd name="T44" fmla="*/ 40 w 40"/>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132">
                  <a:moveTo>
                    <a:pt x="40" y="0"/>
                  </a:moveTo>
                  <a:lnTo>
                    <a:pt x="40" y="9"/>
                  </a:lnTo>
                  <a:lnTo>
                    <a:pt x="40" y="18"/>
                  </a:lnTo>
                  <a:lnTo>
                    <a:pt x="40" y="35"/>
                  </a:lnTo>
                  <a:lnTo>
                    <a:pt x="40" y="44"/>
                  </a:lnTo>
                  <a:lnTo>
                    <a:pt x="32" y="53"/>
                  </a:lnTo>
                  <a:lnTo>
                    <a:pt x="16" y="70"/>
                  </a:lnTo>
                  <a:lnTo>
                    <a:pt x="16" y="79"/>
                  </a:lnTo>
                  <a:lnTo>
                    <a:pt x="8" y="88"/>
                  </a:lnTo>
                  <a:lnTo>
                    <a:pt x="8" y="105"/>
                  </a:lnTo>
                  <a:lnTo>
                    <a:pt x="0" y="105"/>
                  </a:lnTo>
                  <a:lnTo>
                    <a:pt x="0" y="114"/>
                  </a:lnTo>
                  <a:lnTo>
                    <a:pt x="0" y="123"/>
                  </a:lnTo>
                  <a:lnTo>
                    <a:pt x="0"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98" name="Freeform 1563"/>
            <p:cNvSpPr>
              <a:spLocks/>
            </p:cNvSpPr>
            <p:nvPr/>
          </p:nvSpPr>
          <p:spPr bwMode="auto">
            <a:xfrm>
              <a:off x="1948" y="3305"/>
              <a:ext cx="40" cy="88"/>
            </a:xfrm>
            <a:custGeom>
              <a:avLst/>
              <a:gdLst>
                <a:gd name="T0" fmla="*/ 0 w 40"/>
                <a:gd name="T1" fmla="*/ 0 h 88"/>
                <a:gd name="T2" fmla="*/ 0 w 40"/>
                <a:gd name="T3" fmla="*/ 26 h 88"/>
                <a:gd name="T4" fmla="*/ 8 w 40"/>
                <a:gd name="T5" fmla="*/ 35 h 88"/>
                <a:gd name="T6" fmla="*/ 16 w 40"/>
                <a:gd name="T7" fmla="*/ 44 h 88"/>
                <a:gd name="T8" fmla="*/ 32 w 40"/>
                <a:gd name="T9" fmla="*/ 44 h 88"/>
                <a:gd name="T10" fmla="*/ 32 w 40"/>
                <a:gd name="T11" fmla="*/ 62 h 88"/>
                <a:gd name="T12" fmla="*/ 40 w 40"/>
                <a:gd name="T13" fmla="*/ 62 h 88"/>
                <a:gd name="T14" fmla="*/ 40 w 40"/>
                <a:gd name="T15" fmla="*/ 70 h 88"/>
                <a:gd name="T16" fmla="*/ 40 w 40"/>
                <a:gd name="T17" fmla="*/ 79 h 88"/>
                <a:gd name="T18" fmla="*/ 4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0" y="0"/>
                  </a:moveTo>
                  <a:lnTo>
                    <a:pt x="0" y="26"/>
                  </a:lnTo>
                  <a:lnTo>
                    <a:pt x="8" y="35"/>
                  </a:lnTo>
                  <a:lnTo>
                    <a:pt x="16" y="44"/>
                  </a:lnTo>
                  <a:lnTo>
                    <a:pt x="32" y="44"/>
                  </a:lnTo>
                  <a:lnTo>
                    <a:pt x="32" y="62"/>
                  </a:lnTo>
                  <a:lnTo>
                    <a:pt x="40" y="62"/>
                  </a:lnTo>
                  <a:lnTo>
                    <a:pt x="40" y="70"/>
                  </a:lnTo>
                  <a:lnTo>
                    <a:pt x="40" y="79"/>
                  </a:lnTo>
                  <a:lnTo>
                    <a:pt x="4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99" name="Freeform 1564"/>
            <p:cNvSpPr>
              <a:spLocks/>
            </p:cNvSpPr>
            <p:nvPr/>
          </p:nvSpPr>
          <p:spPr bwMode="auto">
            <a:xfrm>
              <a:off x="1900" y="3279"/>
              <a:ext cx="64" cy="140"/>
            </a:xfrm>
            <a:custGeom>
              <a:avLst/>
              <a:gdLst>
                <a:gd name="T0" fmla="*/ 0 w 64"/>
                <a:gd name="T1" fmla="*/ 0 h 140"/>
                <a:gd name="T2" fmla="*/ 16 w 64"/>
                <a:gd name="T3" fmla="*/ 61 h 140"/>
                <a:gd name="T4" fmla="*/ 24 w 64"/>
                <a:gd name="T5" fmla="*/ 70 h 140"/>
                <a:gd name="T6" fmla="*/ 32 w 64"/>
                <a:gd name="T7" fmla="*/ 79 h 140"/>
                <a:gd name="T8" fmla="*/ 32 w 64"/>
                <a:gd name="T9" fmla="*/ 105 h 140"/>
                <a:gd name="T10" fmla="*/ 40 w 64"/>
                <a:gd name="T11" fmla="*/ 114 h 140"/>
                <a:gd name="T12" fmla="*/ 40 w 64"/>
                <a:gd name="T13" fmla="*/ 123 h 140"/>
                <a:gd name="T14" fmla="*/ 56 w 64"/>
                <a:gd name="T15" fmla="*/ 123 h 140"/>
                <a:gd name="T16" fmla="*/ 64 w 64"/>
                <a:gd name="T17" fmla="*/ 123 h 140"/>
                <a:gd name="T18" fmla="*/ 64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0" y="0"/>
                  </a:moveTo>
                  <a:lnTo>
                    <a:pt x="16" y="61"/>
                  </a:lnTo>
                  <a:lnTo>
                    <a:pt x="24" y="70"/>
                  </a:lnTo>
                  <a:lnTo>
                    <a:pt x="32" y="79"/>
                  </a:lnTo>
                  <a:lnTo>
                    <a:pt x="32" y="105"/>
                  </a:lnTo>
                  <a:lnTo>
                    <a:pt x="40" y="114"/>
                  </a:lnTo>
                  <a:lnTo>
                    <a:pt x="40" y="123"/>
                  </a:lnTo>
                  <a:lnTo>
                    <a:pt x="56" y="123"/>
                  </a:lnTo>
                  <a:lnTo>
                    <a:pt x="64" y="123"/>
                  </a:lnTo>
                  <a:lnTo>
                    <a:pt x="64"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00" name="Freeform 1565"/>
            <p:cNvSpPr>
              <a:spLocks/>
            </p:cNvSpPr>
            <p:nvPr/>
          </p:nvSpPr>
          <p:spPr bwMode="auto">
            <a:xfrm>
              <a:off x="1852" y="3226"/>
              <a:ext cx="104" cy="193"/>
            </a:xfrm>
            <a:custGeom>
              <a:avLst/>
              <a:gdLst>
                <a:gd name="T0" fmla="*/ 104 w 104"/>
                <a:gd name="T1" fmla="*/ 0 h 193"/>
                <a:gd name="T2" fmla="*/ 80 w 104"/>
                <a:gd name="T3" fmla="*/ 18 h 193"/>
                <a:gd name="T4" fmla="*/ 72 w 104"/>
                <a:gd name="T5" fmla="*/ 35 h 193"/>
                <a:gd name="T6" fmla="*/ 64 w 104"/>
                <a:gd name="T7" fmla="*/ 44 h 193"/>
                <a:gd name="T8" fmla="*/ 64 w 104"/>
                <a:gd name="T9" fmla="*/ 53 h 193"/>
                <a:gd name="T10" fmla="*/ 48 w 104"/>
                <a:gd name="T11" fmla="*/ 53 h 193"/>
                <a:gd name="T12" fmla="*/ 48 w 104"/>
                <a:gd name="T13" fmla="*/ 62 h 193"/>
                <a:gd name="T14" fmla="*/ 40 w 104"/>
                <a:gd name="T15" fmla="*/ 62 h 193"/>
                <a:gd name="T16" fmla="*/ 32 w 104"/>
                <a:gd name="T17" fmla="*/ 79 h 193"/>
                <a:gd name="T18" fmla="*/ 32 w 104"/>
                <a:gd name="T19" fmla="*/ 88 h 193"/>
                <a:gd name="T20" fmla="*/ 16 w 104"/>
                <a:gd name="T21" fmla="*/ 88 h 193"/>
                <a:gd name="T22" fmla="*/ 16 w 104"/>
                <a:gd name="T23" fmla="*/ 97 h 193"/>
                <a:gd name="T24" fmla="*/ 8 w 104"/>
                <a:gd name="T25" fmla="*/ 97 h 193"/>
                <a:gd name="T26" fmla="*/ 8 w 104"/>
                <a:gd name="T27" fmla="*/ 114 h 193"/>
                <a:gd name="T28" fmla="*/ 8 w 104"/>
                <a:gd name="T29" fmla="*/ 123 h 193"/>
                <a:gd name="T30" fmla="*/ 0 w 104"/>
                <a:gd name="T31" fmla="*/ 132 h 193"/>
                <a:gd name="T32" fmla="*/ 0 w 104"/>
                <a:gd name="T33" fmla="*/ 149 h 193"/>
                <a:gd name="T34" fmla="*/ 0 w 104"/>
                <a:gd name="T35" fmla="*/ 158 h 193"/>
                <a:gd name="T36" fmla="*/ 0 w 104"/>
                <a:gd name="T37" fmla="*/ 167 h 193"/>
                <a:gd name="T38" fmla="*/ 0 w 104"/>
                <a:gd name="T39" fmla="*/ 176 h 193"/>
                <a:gd name="T40" fmla="*/ 0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104" y="0"/>
                  </a:moveTo>
                  <a:lnTo>
                    <a:pt x="80" y="18"/>
                  </a:lnTo>
                  <a:lnTo>
                    <a:pt x="72" y="35"/>
                  </a:lnTo>
                  <a:lnTo>
                    <a:pt x="64" y="44"/>
                  </a:lnTo>
                  <a:lnTo>
                    <a:pt x="64" y="53"/>
                  </a:lnTo>
                  <a:lnTo>
                    <a:pt x="48" y="53"/>
                  </a:lnTo>
                  <a:lnTo>
                    <a:pt x="48" y="62"/>
                  </a:lnTo>
                  <a:lnTo>
                    <a:pt x="40" y="62"/>
                  </a:lnTo>
                  <a:lnTo>
                    <a:pt x="32" y="79"/>
                  </a:lnTo>
                  <a:lnTo>
                    <a:pt x="32" y="88"/>
                  </a:lnTo>
                  <a:lnTo>
                    <a:pt x="16" y="88"/>
                  </a:lnTo>
                  <a:lnTo>
                    <a:pt x="16" y="97"/>
                  </a:lnTo>
                  <a:lnTo>
                    <a:pt x="8" y="97"/>
                  </a:lnTo>
                  <a:lnTo>
                    <a:pt x="8" y="114"/>
                  </a:lnTo>
                  <a:lnTo>
                    <a:pt x="8" y="123"/>
                  </a:lnTo>
                  <a:lnTo>
                    <a:pt x="0" y="132"/>
                  </a:lnTo>
                  <a:lnTo>
                    <a:pt x="0" y="149"/>
                  </a:lnTo>
                  <a:lnTo>
                    <a:pt x="0" y="158"/>
                  </a:lnTo>
                  <a:lnTo>
                    <a:pt x="0" y="167"/>
                  </a:lnTo>
                  <a:lnTo>
                    <a:pt x="0" y="176"/>
                  </a:lnTo>
                  <a:lnTo>
                    <a:pt x="0"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01" name="Freeform 1566"/>
            <p:cNvSpPr>
              <a:spLocks/>
            </p:cNvSpPr>
            <p:nvPr/>
          </p:nvSpPr>
          <p:spPr bwMode="auto">
            <a:xfrm>
              <a:off x="2044" y="3305"/>
              <a:ext cx="16" cy="106"/>
            </a:xfrm>
            <a:custGeom>
              <a:avLst/>
              <a:gdLst>
                <a:gd name="T0" fmla="*/ 8 w 16"/>
                <a:gd name="T1" fmla="*/ 0 h 106"/>
                <a:gd name="T2" fmla="*/ 8 w 16"/>
                <a:gd name="T3" fmla="*/ 9 h 106"/>
                <a:gd name="T4" fmla="*/ 8 w 16"/>
                <a:gd name="T5" fmla="*/ 26 h 106"/>
                <a:gd name="T6" fmla="*/ 8 w 16"/>
                <a:gd name="T7" fmla="*/ 35 h 106"/>
                <a:gd name="T8" fmla="*/ 0 w 16"/>
                <a:gd name="T9" fmla="*/ 35 h 106"/>
                <a:gd name="T10" fmla="*/ 0 w 16"/>
                <a:gd name="T11" fmla="*/ 44 h 106"/>
                <a:gd name="T12" fmla="*/ 0 w 16"/>
                <a:gd name="T13" fmla="*/ 62 h 106"/>
                <a:gd name="T14" fmla="*/ 8 w 16"/>
                <a:gd name="T15" fmla="*/ 70 h 106"/>
                <a:gd name="T16" fmla="*/ 8 w 16"/>
                <a:gd name="T17" fmla="*/ 79 h 106"/>
                <a:gd name="T18" fmla="*/ 16 w 16"/>
                <a:gd name="T19" fmla="*/ 88 h 106"/>
                <a:gd name="T20" fmla="*/ 16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0" y="35"/>
                  </a:lnTo>
                  <a:lnTo>
                    <a:pt x="0" y="44"/>
                  </a:lnTo>
                  <a:lnTo>
                    <a:pt x="0" y="62"/>
                  </a:lnTo>
                  <a:lnTo>
                    <a:pt x="8" y="70"/>
                  </a:lnTo>
                  <a:lnTo>
                    <a:pt x="8" y="79"/>
                  </a:lnTo>
                  <a:lnTo>
                    <a:pt x="16" y="88"/>
                  </a:lnTo>
                  <a:lnTo>
                    <a:pt x="16"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02" name="Freeform 1567"/>
            <p:cNvSpPr>
              <a:spLocks/>
            </p:cNvSpPr>
            <p:nvPr/>
          </p:nvSpPr>
          <p:spPr bwMode="auto">
            <a:xfrm>
              <a:off x="2020" y="3375"/>
              <a:ext cx="8" cy="62"/>
            </a:xfrm>
            <a:custGeom>
              <a:avLst/>
              <a:gdLst>
                <a:gd name="T0" fmla="*/ 8 w 8"/>
                <a:gd name="T1" fmla="*/ 0 h 62"/>
                <a:gd name="T2" fmla="*/ 0 w 8"/>
                <a:gd name="T3" fmla="*/ 9 h 62"/>
                <a:gd name="T4" fmla="*/ 0 w 8"/>
                <a:gd name="T5" fmla="*/ 18 h 62"/>
                <a:gd name="T6" fmla="*/ 0 w 8"/>
                <a:gd name="T7" fmla="*/ 27 h 62"/>
                <a:gd name="T8" fmla="*/ 0 w 8"/>
                <a:gd name="T9" fmla="*/ 44 h 62"/>
                <a:gd name="T10" fmla="*/ 0 w 8"/>
                <a:gd name="T11" fmla="*/ 53 h 62"/>
                <a:gd name="T12" fmla="*/ 0 w 8"/>
                <a:gd name="T13" fmla="*/ 62 h 62"/>
                <a:gd name="T14" fmla="*/ 0 60000 65536"/>
                <a:gd name="T15" fmla="*/ 0 60000 65536"/>
                <a:gd name="T16" fmla="*/ 0 60000 65536"/>
                <a:gd name="T17" fmla="*/ 0 60000 65536"/>
                <a:gd name="T18" fmla="*/ 0 60000 65536"/>
                <a:gd name="T19" fmla="*/ 0 60000 65536"/>
                <a:gd name="T20" fmla="*/ 0 60000 65536"/>
                <a:gd name="T21" fmla="*/ 0 w 8"/>
                <a:gd name="T22" fmla="*/ 0 h 62"/>
                <a:gd name="T23" fmla="*/ 8 w 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62">
                  <a:moveTo>
                    <a:pt x="8" y="0"/>
                  </a:moveTo>
                  <a:lnTo>
                    <a:pt x="0" y="9"/>
                  </a:lnTo>
                  <a:lnTo>
                    <a:pt x="0" y="18"/>
                  </a:lnTo>
                  <a:lnTo>
                    <a:pt x="0" y="27"/>
                  </a:lnTo>
                  <a:lnTo>
                    <a:pt x="0" y="44"/>
                  </a:lnTo>
                  <a:lnTo>
                    <a:pt x="0" y="53"/>
                  </a:lnTo>
                  <a:lnTo>
                    <a:pt x="0"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03" name="Freeform 1568"/>
            <p:cNvSpPr>
              <a:spLocks/>
            </p:cNvSpPr>
            <p:nvPr/>
          </p:nvSpPr>
          <p:spPr bwMode="auto">
            <a:xfrm>
              <a:off x="2060" y="3340"/>
              <a:ext cx="40" cy="79"/>
            </a:xfrm>
            <a:custGeom>
              <a:avLst/>
              <a:gdLst>
                <a:gd name="T0" fmla="*/ 8 w 40"/>
                <a:gd name="T1" fmla="*/ 0 h 79"/>
                <a:gd name="T2" fmla="*/ 0 w 40"/>
                <a:gd name="T3" fmla="*/ 9 h 79"/>
                <a:gd name="T4" fmla="*/ 8 w 40"/>
                <a:gd name="T5" fmla="*/ 18 h 79"/>
                <a:gd name="T6" fmla="*/ 8 w 40"/>
                <a:gd name="T7" fmla="*/ 35 h 79"/>
                <a:gd name="T8" fmla="*/ 24 w 40"/>
                <a:gd name="T9" fmla="*/ 35 h 79"/>
                <a:gd name="T10" fmla="*/ 32 w 40"/>
                <a:gd name="T11" fmla="*/ 44 h 79"/>
                <a:gd name="T12" fmla="*/ 40 w 40"/>
                <a:gd name="T13" fmla="*/ 53 h 79"/>
                <a:gd name="T14" fmla="*/ 40 w 40"/>
                <a:gd name="T15" fmla="*/ 62 h 79"/>
                <a:gd name="T16" fmla="*/ 4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8" y="0"/>
                  </a:moveTo>
                  <a:lnTo>
                    <a:pt x="0" y="9"/>
                  </a:lnTo>
                  <a:lnTo>
                    <a:pt x="8" y="18"/>
                  </a:lnTo>
                  <a:lnTo>
                    <a:pt x="8" y="35"/>
                  </a:lnTo>
                  <a:lnTo>
                    <a:pt x="24" y="35"/>
                  </a:lnTo>
                  <a:lnTo>
                    <a:pt x="32" y="44"/>
                  </a:lnTo>
                  <a:lnTo>
                    <a:pt x="40" y="53"/>
                  </a:lnTo>
                  <a:lnTo>
                    <a:pt x="40" y="62"/>
                  </a:lnTo>
                  <a:lnTo>
                    <a:pt x="4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04" name="Freeform 1569"/>
            <p:cNvSpPr>
              <a:spLocks/>
            </p:cNvSpPr>
            <p:nvPr/>
          </p:nvSpPr>
          <p:spPr bwMode="auto">
            <a:xfrm>
              <a:off x="2060" y="3288"/>
              <a:ext cx="64" cy="70"/>
            </a:xfrm>
            <a:custGeom>
              <a:avLst/>
              <a:gdLst>
                <a:gd name="T0" fmla="*/ 0 w 64"/>
                <a:gd name="T1" fmla="*/ 0 h 70"/>
                <a:gd name="T2" fmla="*/ 8 w 64"/>
                <a:gd name="T3" fmla="*/ 0 h 70"/>
                <a:gd name="T4" fmla="*/ 24 w 64"/>
                <a:gd name="T5" fmla="*/ 0 h 70"/>
                <a:gd name="T6" fmla="*/ 32 w 64"/>
                <a:gd name="T7" fmla="*/ 17 h 70"/>
                <a:gd name="T8" fmla="*/ 40 w 64"/>
                <a:gd name="T9" fmla="*/ 17 h 70"/>
                <a:gd name="T10" fmla="*/ 40 w 64"/>
                <a:gd name="T11" fmla="*/ 26 h 70"/>
                <a:gd name="T12" fmla="*/ 56 w 64"/>
                <a:gd name="T13" fmla="*/ 26 h 70"/>
                <a:gd name="T14" fmla="*/ 56 w 64"/>
                <a:gd name="T15" fmla="*/ 35 h 70"/>
                <a:gd name="T16" fmla="*/ 56 w 64"/>
                <a:gd name="T17" fmla="*/ 52 h 70"/>
                <a:gd name="T18" fmla="*/ 64 w 64"/>
                <a:gd name="T19" fmla="*/ 61 h 70"/>
                <a:gd name="T20" fmla="*/ 64 w 64"/>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70"/>
                <a:gd name="T35" fmla="*/ 64 w 64"/>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70">
                  <a:moveTo>
                    <a:pt x="0" y="0"/>
                  </a:moveTo>
                  <a:lnTo>
                    <a:pt x="8" y="0"/>
                  </a:lnTo>
                  <a:lnTo>
                    <a:pt x="24" y="0"/>
                  </a:lnTo>
                  <a:lnTo>
                    <a:pt x="32" y="17"/>
                  </a:lnTo>
                  <a:lnTo>
                    <a:pt x="40" y="17"/>
                  </a:lnTo>
                  <a:lnTo>
                    <a:pt x="40" y="26"/>
                  </a:lnTo>
                  <a:lnTo>
                    <a:pt x="56" y="26"/>
                  </a:lnTo>
                  <a:lnTo>
                    <a:pt x="56" y="35"/>
                  </a:lnTo>
                  <a:lnTo>
                    <a:pt x="56" y="52"/>
                  </a:lnTo>
                  <a:lnTo>
                    <a:pt x="64" y="61"/>
                  </a:lnTo>
                  <a:lnTo>
                    <a:pt x="64"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05" name="Freeform 1570"/>
            <p:cNvSpPr>
              <a:spLocks/>
            </p:cNvSpPr>
            <p:nvPr/>
          </p:nvSpPr>
          <p:spPr bwMode="auto">
            <a:xfrm>
              <a:off x="1788" y="3331"/>
              <a:ext cx="72" cy="80"/>
            </a:xfrm>
            <a:custGeom>
              <a:avLst/>
              <a:gdLst>
                <a:gd name="T0" fmla="*/ 72 w 72"/>
                <a:gd name="T1" fmla="*/ 0 h 80"/>
                <a:gd name="T2" fmla="*/ 72 w 72"/>
                <a:gd name="T3" fmla="*/ 9 h 80"/>
                <a:gd name="T4" fmla="*/ 64 w 72"/>
                <a:gd name="T5" fmla="*/ 9 h 80"/>
                <a:gd name="T6" fmla="*/ 56 w 72"/>
                <a:gd name="T7" fmla="*/ 9 h 80"/>
                <a:gd name="T8" fmla="*/ 40 w 72"/>
                <a:gd name="T9" fmla="*/ 18 h 80"/>
                <a:gd name="T10" fmla="*/ 32 w 72"/>
                <a:gd name="T11" fmla="*/ 36 h 80"/>
                <a:gd name="T12" fmla="*/ 24 w 72"/>
                <a:gd name="T13" fmla="*/ 44 h 80"/>
                <a:gd name="T14" fmla="*/ 8 w 72"/>
                <a:gd name="T15" fmla="*/ 53 h 80"/>
                <a:gd name="T16" fmla="*/ 8 w 72"/>
                <a:gd name="T17" fmla="*/ 62 h 80"/>
                <a:gd name="T18" fmla="*/ 8 w 72"/>
                <a:gd name="T19" fmla="*/ 80 h 80"/>
                <a:gd name="T20" fmla="*/ 0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72" y="0"/>
                  </a:moveTo>
                  <a:lnTo>
                    <a:pt x="72" y="9"/>
                  </a:lnTo>
                  <a:lnTo>
                    <a:pt x="64" y="9"/>
                  </a:lnTo>
                  <a:lnTo>
                    <a:pt x="56" y="9"/>
                  </a:lnTo>
                  <a:lnTo>
                    <a:pt x="40" y="18"/>
                  </a:lnTo>
                  <a:lnTo>
                    <a:pt x="32" y="36"/>
                  </a:lnTo>
                  <a:lnTo>
                    <a:pt x="24" y="44"/>
                  </a:lnTo>
                  <a:lnTo>
                    <a:pt x="8" y="53"/>
                  </a:lnTo>
                  <a:lnTo>
                    <a:pt x="8" y="62"/>
                  </a:lnTo>
                  <a:lnTo>
                    <a:pt x="8" y="80"/>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06" name="Freeform 1571"/>
            <p:cNvSpPr>
              <a:spLocks/>
            </p:cNvSpPr>
            <p:nvPr/>
          </p:nvSpPr>
          <p:spPr bwMode="auto">
            <a:xfrm>
              <a:off x="1860" y="3323"/>
              <a:ext cx="40" cy="105"/>
            </a:xfrm>
            <a:custGeom>
              <a:avLst/>
              <a:gdLst>
                <a:gd name="T0" fmla="*/ 0 w 40"/>
                <a:gd name="T1" fmla="*/ 0 h 105"/>
                <a:gd name="T2" fmla="*/ 8 w 40"/>
                <a:gd name="T3" fmla="*/ 17 h 105"/>
                <a:gd name="T4" fmla="*/ 8 w 40"/>
                <a:gd name="T5" fmla="*/ 26 h 105"/>
                <a:gd name="T6" fmla="*/ 8 w 40"/>
                <a:gd name="T7" fmla="*/ 35 h 105"/>
                <a:gd name="T8" fmla="*/ 24 w 40"/>
                <a:gd name="T9" fmla="*/ 35 h 105"/>
                <a:gd name="T10" fmla="*/ 24 w 40"/>
                <a:gd name="T11" fmla="*/ 52 h 105"/>
                <a:gd name="T12" fmla="*/ 32 w 40"/>
                <a:gd name="T13" fmla="*/ 61 h 105"/>
                <a:gd name="T14" fmla="*/ 40 w 40"/>
                <a:gd name="T15" fmla="*/ 70 h 105"/>
                <a:gd name="T16" fmla="*/ 40 w 40"/>
                <a:gd name="T17" fmla="*/ 79 h 105"/>
                <a:gd name="T18" fmla="*/ 40 w 40"/>
                <a:gd name="T19" fmla="*/ 96 h 105"/>
                <a:gd name="T20" fmla="*/ 4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0" y="0"/>
                  </a:moveTo>
                  <a:lnTo>
                    <a:pt x="8" y="17"/>
                  </a:lnTo>
                  <a:lnTo>
                    <a:pt x="8" y="26"/>
                  </a:lnTo>
                  <a:lnTo>
                    <a:pt x="8" y="35"/>
                  </a:lnTo>
                  <a:lnTo>
                    <a:pt x="24" y="35"/>
                  </a:lnTo>
                  <a:lnTo>
                    <a:pt x="24" y="52"/>
                  </a:lnTo>
                  <a:lnTo>
                    <a:pt x="32" y="61"/>
                  </a:lnTo>
                  <a:lnTo>
                    <a:pt x="40" y="70"/>
                  </a:lnTo>
                  <a:lnTo>
                    <a:pt x="40" y="79"/>
                  </a:lnTo>
                  <a:lnTo>
                    <a:pt x="40" y="96"/>
                  </a:lnTo>
                  <a:lnTo>
                    <a:pt x="4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07" name="Freeform 1572"/>
            <p:cNvSpPr>
              <a:spLocks/>
            </p:cNvSpPr>
            <p:nvPr/>
          </p:nvSpPr>
          <p:spPr bwMode="auto">
            <a:xfrm>
              <a:off x="1796" y="3411"/>
              <a:ext cx="48" cy="70"/>
            </a:xfrm>
            <a:custGeom>
              <a:avLst/>
              <a:gdLst>
                <a:gd name="T0" fmla="*/ 48 w 48"/>
                <a:gd name="T1" fmla="*/ 0 h 70"/>
                <a:gd name="T2" fmla="*/ 48 w 48"/>
                <a:gd name="T3" fmla="*/ 8 h 70"/>
                <a:gd name="T4" fmla="*/ 32 w 48"/>
                <a:gd name="T5" fmla="*/ 8 h 70"/>
                <a:gd name="T6" fmla="*/ 24 w 48"/>
                <a:gd name="T7" fmla="*/ 17 h 70"/>
                <a:gd name="T8" fmla="*/ 16 w 48"/>
                <a:gd name="T9" fmla="*/ 17 h 70"/>
                <a:gd name="T10" fmla="*/ 16 w 48"/>
                <a:gd name="T11" fmla="*/ 35 h 70"/>
                <a:gd name="T12" fmla="*/ 0 w 48"/>
                <a:gd name="T13" fmla="*/ 44 h 70"/>
                <a:gd name="T14" fmla="*/ 0 w 48"/>
                <a:gd name="T15" fmla="*/ 52 h 70"/>
                <a:gd name="T16" fmla="*/ 0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48" y="0"/>
                  </a:moveTo>
                  <a:lnTo>
                    <a:pt x="48" y="8"/>
                  </a:lnTo>
                  <a:lnTo>
                    <a:pt x="32" y="8"/>
                  </a:lnTo>
                  <a:lnTo>
                    <a:pt x="24" y="17"/>
                  </a:lnTo>
                  <a:lnTo>
                    <a:pt x="16" y="17"/>
                  </a:lnTo>
                  <a:lnTo>
                    <a:pt x="16" y="35"/>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08" name="Freeform 1573"/>
            <p:cNvSpPr>
              <a:spLocks/>
            </p:cNvSpPr>
            <p:nvPr/>
          </p:nvSpPr>
          <p:spPr bwMode="auto">
            <a:xfrm>
              <a:off x="1908" y="3419"/>
              <a:ext cx="24" cy="71"/>
            </a:xfrm>
            <a:custGeom>
              <a:avLst/>
              <a:gdLst>
                <a:gd name="T0" fmla="*/ 24 w 24"/>
                <a:gd name="T1" fmla="*/ 0 h 71"/>
                <a:gd name="T2" fmla="*/ 24 w 24"/>
                <a:gd name="T3" fmla="*/ 9 h 71"/>
                <a:gd name="T4" fmla="*/ 16 w 24"/>
                <a:gd name="T5" fmla="*/ 27 h 71"/>
                <a:gd name="T6" fmla="*/ 8 w 24"/>
                <a:gd name="T7" fmla="*/ 36 h 71"/>
                <a:gd name="T8" fmla="*/ 8 w 24"/>
                <a:gd name="T9" fmla="*/ 44 h 71"/>
                <a:gd name="T10" fmla="*/ 8 w 24"/>
                <a:gd name="T11" fmla="*/ 62 h 71"/>
                <a:gd name="T12" fmla="*/ 0 w 24"/>
                <a:gd name="T13" fmla="*/ 62 h 71"/>
                <a:gd name="T14" fmla="*/ 0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24" y="0"/>
                  </a:moveTo>
                  <a:lnTo>
                    <a:pt x="24" y="9"/>
                  </a:lnTo>
                  <a:lnTo>
                    <a:pt x="16" y="27"/>
                  </a:lnTo>
                  <a:lnTo>
                    <a:pt x="8" y="36"/>
                  </a:lnTo>
                  <a:lnTo>
                    <a:pt x="8" y="44"/>
                  </a:lnTo>
                  <a:lnTo>
                    <a:pt x="8" y="62"/>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09" name="Freeform 1574"/>
            <p:cNvSpPr>
              <a:spLocks/>
            </p:cNvSpPr>
            <p:nvPr/>
          </p:nvSpPr>
          <p:spPr bwMode="auto">
            <a:xfrm>
              <a:off x="2012" y="3419"/>
              <a:ext cx="48" cy="71"/>
            </a:xfrm>
            <a:custGeom>
              <a:avLst/>
              <a:gdLst>
                <a:gd name="T0" fmla="*/ 0 w 48"/>
                <a:gd name="T1" fmla="*/ 0 h 71"/>
                <a:gd name="T2" fmla="*/ 8 w 48"/>
                <a:gd name="T3" fmla="*/ 9 h 71"/>
                <a:gd name="T4" fmla="*/ 16 w 48"/>
                <a:gd name="T5" fmla="*/ 27 h 71"/>
                <a:gd name="T6" fmla="*/ 32 w 48"/>
                <a:gd name="T7" fmla="*/ 36 h 71"/>
                <a:gd name="T8" fmla="*/ 40 w 48"/>
                <a:gd name="T9" fmla="*/ 44 h 71"/>
                <a:gd name="T10" fmla="*/ 48 w 48"/>
                <a:gd name="T11" fmla="*/ 44 h 71"/>
                <a:gd name="T12" fmla="*/ 48 w 48"/>
                <a:gd name="T13" fmla="*/ 62 h 71"/>
                <a:gd name="T14" fmla="*/ 48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0" y="0"/>
                  </a:moveTo>
                  <a:lnTo>
                    <a:pt x="8" y="9"/>
                  </a:lnTo>
                  <a:lnTo>
                    <a:pt x="16" y="27"/>
                  </a:lnTo>
                  <a:lnTo>
                    <a:pt x="32" y="36"/>
                  </a:lnTo>
                  <a:lnTo>
                    <a:pt x="40" y="44"/>
                  </a:lnTo>
                  <a:lnTo>
                    <a:pt x="48" y="44"/>
                  </a:lnTo>
                  <a:lnTo>
                    <a:pt x="48" y="62"/>
                  </a:lnTo>
                  <a:lnTo>
                    <a:pt x="48"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10" name="Freeform 1575"/>
            <p:cNvSpPr>
              <a:spLocks/>
            </p:cNvSpPr>
            <p:nvPr/>
          </p:nvSpPr>
          <p:spPr bwMode="auto">
            <a:xfrm>
              <a:off x="1980" y="3367"/>
              <a:ext cx="72" cy="123"/>
            </a:xfrm>
            <a:custGeom>
              <a:avLst/>
              <a:gdLst>
                <a:gd name="T0" fmla="*/ 64 w 72"/>
                <a:gd name="T1" fmla="*/ 0 h 123"/>
                <a:gd name="T2" fmla="*/ 72 w 72"/>
                <a:gd name="T3" fmla="*/ 8 h 123"/>
                <a:gd name="T4" fmla="*/ 64 w 72"/>
                <a:gd name="T5" fmla="*/ 17 h 123"/>
                <a:gd name="T6" fmla="*/ 64 w 72"/>
                <a:gd name="T7" fmla="*/ 26 h 123"/>
                <a:gd name="T8" fmla="*/ 48 w 72"/>
                <a:gd name="T9" fmla="*/ 44 h 123"/>
                <a:gd name="T10" fmla="*/ 40 w 72"/>
                <a:gd name="T11" fmla="*/ 52 h 123"/>
                <a:gd name="T12" fmla="*/ 32 w 72"/>
                <a:gd name="T13" fmla="*/ 61 h 123"/>
                <a:gd name="T14" fmla="*/ 16 w 72"/>
                <a:gd name="T15" fmla="*/ 79 h 123"/>
                <a:gd name="T16" fmla="*/ 8 w 72"/>
                <a:gd name="T17" fmla="*/ 88 h 123"/>
                <a:gd name="T18" fmla="*/ 0 w 72"/>
                <a:gd name="T19" fmla="*/ 96 h 123"/>
                <a:gd name="T20" fmla="*/ 0 w 72"/>
                <a:gd name="T21" fmla="*/ 114 h 123"/>
                <a:gd name="T22" fmla="*/ 0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64" y="0"/>
                  </a:moveTo>
                  <a:lnTo>
                    <a:pt x="72" y="8"/>
                  </a:lnTo>
                  <a:lnTo>
                    <a:pt x="64" y="17"/>
                  </a:lnTo>
                  <a:lnTo>
                    <a:pt x="64" y="26"/>
                  </a:lnTo>
                  <a:lnTo>
                    <a:pt x="48" y="44"/>
                  </a:lnTo>
                  <a:lnTo>
                    <a:pt x="40" y="52"/>
                  </a:lnTo>
                  <a:lnTo>
                    <a:pt x="32" y="61"/>
                  </a:lnTo>
                  <a:lnTo>
                    <a:pt x="16" y="79"/>
                  </a:lnTo>
                  <a:lnTo>
                    <a:pt x="8" y="88"/>
                  </a:lnTo>
                  <a:lnTo>
                    <a:pt x="0" y="96"/>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11" name="Freeform 1576"/>
            <p:cNvSpPr>
              <a:spLocks/>
            </p:cNvSpPr>
            <p:nvPr/>
          </p:nvSpPr>
          <p:spPr bwMode="auto">
            <a:xfrm>
              <a:off x="2092" y="3331"/>
              <a:ext cx="16" cy="115"/>
            </a:xfrm>
            <a:custGeom>
              <a:avLst/>
              <a:gdLst>
                <a:gd name="T0" fmla="*/ 16 w 16"/>
                <a:gd name="T1" fmla="*/ 0 h 115"/>
                <a:gd name="T2" fmla="*/ 0 w 16"/>
                <a:gd name="T3" fmla="*/ 18 h 115"/>
                <a:gd name="T4" fmla="*/ 0 w 16"/>
                <a:gd name="T5" fmla="*/ 36 h 115"/>
                <a:gd name="T6" fmla="*/ 0 w 16"/>
                <a:gd name="T7" fmla="*/ 44 h 115"/>
                <a:gd name="T8" fmla="*/ 0 w 16"/>
                <a:gd name="T9" fmla="*/ 53 h 115"/>
                <a:gd name="T10" fmla="*/ 16 w 16"/>
                <a:gd name="T11" fmla="*/ 62 h 115"/>
                <a:gd name="T12" fmla="*/ 16 w 16"/>
                <a:gd name="T13" fmla="*/ 80 h 115"/>
                <a:gd name="T14" fmla="*/ 16 w 16"/>
                <a:gd name="T15" fmla="*/ 88 h 115"/>
                <a:gd name="T16" fmla="*/ 16 w 16"/>
                <a:gd name="T17" fmla="*/ 97 h 115"/>
                <a:gd name="T18" fmla="*/ 16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16" y="0"/>
                  </a:moveTo>
                  <a:lnTo>
                    <a:pt x="0" y="18"/>
                  </a:lnTo>
                  <a:lnTo>
                    <a:pt x="0" y="36"/>
                  </a:lnTo>
                  <a:lnTo>
                    <a:pt x="0" y="44"/>
                  </a:lnTo>
                  <a:lnTo>
                    <a:pt x="0" y="53"/>
                  </a:lnTo>
                  <a:lnTo>
                    <a:pt x="16" y="62"/>
                  </a:lnTo>
                  <a:lnTo>
                    <a:pt x="16" y="80"/>
                  </a:lnTo>
                  <a:lnTo>
                    <a:pt x="16" y="88"/>
                  </a:lnTo>
                  <a:lnTo>
                    <a:pt x="16" y="97"/>
                  </a:lnTo>
                  <a:lnTo>
                    <a:pt x="1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12" name="Freeform 1577"/>
            <p:cNvSpPr>
              <a:spLocks/>
            </p:cNvSpPr>
            <p:nvPr/>
          </p:nvSpPr>
          <p:spPr bwMode="auto">
            <a:xfrm>
              <a:off x="2076" y="3393"/>
              <a:ext cx="8" cy="97"/>
            </a:xfrm>
            <a:custGeom>
              <a:avLst/>
              <a:gdLst>
                <a:gd name="T0" fmla="*/ 8 w 8"/>
                <a:gd name="T1" fmla="*/ 0 h 97"/>
                <a:gd name="T2" fmla="*/ 8 w 8"/>
                <a:gd name="T3" fmla="*/ 18 h 97"/>
                <a:gd name="T4" fmla="*/ 0 w 8"/>
                <a:gd name="T5" fmla="*/ 26 h 97"/>
                <a:gd name="T6" fmla="*/ 0 w 8"/>
                <a:gd name="T7" fmla="*/ 35 h 97"/>
                <a:gd name="T8" fmla="*/ 0 w 8"/>
                <a:gd name="T9" fmla="*/ 53 h 97"/>
                <a:gd name="T10" fmla="*/ 0 w 8"/>
                <a:gd name="T11" fmla="*/ 62 h 97"/>
                <a:gd name="T12" fmla="*/ 0 w 8"/>
                <a:gd name="T13" fmla="*/ 70 h 97"/>
                <a:gd name="T14" fmla="*/ 0 w 8"/>
                <a:gd name="T15" fmla="*/ 88 h 97"/>
                <a:gd name="T16" fmla="*/ 8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8" y="0"/>
                  </a:moveTo>
                  <a:lnTo>
                    <a:pt x="8" y="18"/>
                  </a:lnTo>
                  <a:lnTo>
                    <a:pt x="0" y="26"/>
                  </a:lnTo>
                  <a:lnTo>
                    <a:pt x="0" y="35"/>
                  </a:lnTo>
                  <a:lnTo>
                    <a:pt x="0" y="53"/>
                  </a:lnTo>
                  <a:lnTo>
                    <a:pt x="0" y="62"/>
                  </a:lnTo>
                  <a:lnTo>
                    <a:pt x="0" y="70"/>
                  </a:lnTo>
                  <a:lnTo>
                    <a:pt x="0" y="88"/>
                  </a:lnTo>
                  <a:lnTo>
                    <a:pt x="8"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13" name="Freeform 1578"/>
            <p:cNvSpPr>
              <a:spLocks/>
            </p:cNvSpPr>
            <p:nvPr/>
          </p:nvSpPr>
          <p:spPr bwMode="auto">
            <a:xfrm>
              <a:off x="2108" y="3411"/>
              <a:ext cx="40" cy="70"/>
            </a:xfrm>
            <a:custGeom>
              <a:avLst/>
              <a:gdLst>
                <a:gd name="T0" fmla="*/ 0 w 40"/>
                <a:gd name="T1" fmla="*/ 0 h 70"/>
                <a:gd name="T2" fmla="*/ 8 w 40"/>
                <a:gd name="T3" fmla="*/ 8 h 70"/>
                <a:gd name="T4" fmla="*/ 8 w 40"/>
                <a:gd name="T5" fmla="*/ 17 h 70"/>
                <a:gd name="T6" fmla="*/ 16 w 40"/>
                <a:gd name="T7" fmla="*/ 35 h 70"/>
                <a:gd name="T8" fmla="*/ 24 w 40"/>
                <a:gd name="T9" fmla="*/ 35 h 70"/>
                <a:gd name="T10" fmla="*/ 24 w 40"/>
                <a:gd name="T11" fmla="*/ 44 h 70"/>
                <a:gd name="T12" fmla="*/ 40 w 40"/>
                <a:gd name="T13" fmla="*/ 44 h 70"/>
                <a:gd name="T14" fmla="*/ 40 w 40"/>
                <a:gd name="T15" fmla="*/ 52 h 70"/>
                <a:gd name="T16" fmla="*/ 4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0" y="0"/>
                  </a:moveTo>
                  <a:lnTo>
                    <a:pt x="8" y="8"/>
                  </a:lnTo>
                  <a:lnTo>
                    <a:pt x="8" y="17"/>
                  </a:lnTo>
                  <a:lnTo>
                    <a:pt x="16" y="35"/>
                  </a:lnTo>
                  <a:lnTo>
                    <a:pt x="24" y="35"/>
                  </a:lnTo>
                  <a:lnTo>
                    <a:pt x="24" y="44"/>
                  </a:lnTo>
                  <a:lnTo>
                    <a:pt x="40" y="44"/>
                  </a:lnTo>
                  <a:lnTo>
                    <a:pt x="40" y="52"/>
                  </a:lnTo>
                  <a:lnTo>
                    <a:pt x="4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14" name="Freeform 1579"/>
            <p:cNvSpPr>
              <a:spLocks/>
            </p:cNvSpPr>
            <p:nvPr/>
          </p:nvSpPr>
          <p:spPr bwMode="auto">
            <a:xfrm>
              <a:off x="1924" y="3419"/>
              <a:ext cx="56" cy="115"/>
            </a:xfrm>
            <a:custGeom>
              <a:avLst/>
              <a:gdLst>
                <a:gd name="T0" fmla="*/ 56 w 56"/>
                <a:gd name="T1" fmla="*/ 0 h 115"/>
                <a:gd name="T2" fmla="*/ 32 w 56"/>
                <a:gd name="T3" fmla="*/ 27 h 115"/>
                <a:gd name="T4" fmla="*/ 24 w 56"/>
                <a:gd name="T5" fmla="*/ 36 h 115"/>
                <a:gd name="T6" fmla="*/ 24 w 56"/>
                <a:gd name="T7" fmla="*/ 44 h 115"/>
                <a:gd name="T8" fmla="*/ 24 w 56"/>
                <a:gd name="T9" fmla="*/ 62 h 115"/>
                <a:gd name="T10" fmla="*/ 8 w 56"/>
                <a:gd name="T11" fmla="*/ 71 h 115"/>
                <a:gd name="T12" fmla="*/ 8 w 56"/>
                <a:gd name="T13" fmla="*/ 79 h 115"/>
                <a:gd name="T14" fmla="*/ 8 w 56"/>
                <a:gd name="T15" fmla="*/ 88 h 115"/>
                <a:gd name="T16" fmla="*/ 0 w 56"/>
                <a:gd name="T17" fmla="*/ 106 h 115"/>
                <a:gd name="T18" fmla="*/ 0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56" y="0"/>
                  </a:moveTo>
                  <a:lnTo>
                    <a:pt x="32" y="27"/>
                  </a:lnTo>
                  <a:lnTo>
                    <a:pt x="24" y="36"/>
                  </a:lnTo>
                  <a:lnTo>
                    <a:pt x="24" y="44"/>
                  </a:lnTo>
                  <a:lnTo>
                    <a:pt x="24" y="62"/>
                  </a:lnTo>
                  <a:lnTo>
                    <a:pt x="8" y="71"/>
                  </a:lnTo>
                  <a:lnTo>
                    <a:pt x="8" y="79"/>
                  </a:lnTo>
                  <a:lnTo>
                    <a:pt x="8" y="88"/>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15" name="Freeform 1580"/>
            <p:cNvSpPr>
              <a:spLocks/>
            </p:cNvSpPr>
            <p:nvPr/>
          </p:nvSpPr>
          <p:spPr bwMode="auto">
            <a:xfrm>
              <a:off x="1796" y="3455"/>
              <a:ext cx="48" cy="79"/>
            </a:xfrm>
            <a:custGeom>
              <a:avLst/>
              <a:gdLst>
                <a:gd name="T0" fmla="*/ 0 w 48"/>
                <a:gd name="T1" fmla="*/ 0 h 79"/>
                <a:gd name="T2" fmla="*/ 16 w 48"/>
                <a:gd name="T3" fmla="*/ 8 h 79"/>
                <a:gd name="T4" fmla="*/ 24 w 48"/>
                <a:gd name="T5" fmla="*/ 26 h 79"/>
                <a:gd name="T6" fmla="*/ 32 w 48"/>
                <a:gd name="T7" fmla="*/ 35 h 79"/>
                <a:gd name="T8" fmla="*/ 48 w 48"/>
                <a:gd name="T9" fmla="*/ 35 h 79"/>
                <a:gd name="T10" fmla="*/ 48 w 48"/>
                <a:gd name="T11" fmla="*/ 43 h 79"/>
                <a:gd name="T12" fmla="*/ 48 w 48"/>
                <a:gd name="T13" fmla="*/ 52 h 79"/>
                <a:gd name="T14" fmla="*/ 48 w 48"/>
                <a:gd name="T15" fmla="*/ 70 h 79"/>
                <a:gd name="T16" fmla="*/ 48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0" y="0"/>
                  </a:moveTo>
                  <a:lnTo>
                    <a:pt x="16" y="8"/>
                  </a:lnTo>
                  <a:lnTo>
                    <a:pt x="24" y="26"/>
                  </a:lnTo>
                  <a:lnTo>
                    <a:pt x="32" y="35"/>
                  </a:lnTo>
                  <a:lnTo>
                    <a:pt x="48" y="35"/>
                  </a:lnTo>
                  <a:lnTo>
                    <a:pt x="48" y="43"/>
                  </a:lnTo>
                  <a:lnTo>
                    <a:pt x="48" y="52"/>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16" name="Freeform 1581"/>
            <p:cNvSpPr>
              <a:spLocks/>
            </p:cNvSpPr>
            <p:nvPr/>
          </p:nvSpPr>
          <p:spPr bwMode="auto">
            <a:xfrm>
              <a:off x="1948" y="3481"/>
              <a:ext cx="48" cy="79"/>
            </a:xfrm>
            <a:custGeom>
              <a:avLst/>
              <a:gdLst>
                <a:gd name="T0" fmla="*/ 0 w 48"/>
                <a:gd name="T1" fmla="*/ 0 h 79"/>
                <a:gd name="T2" fmla="*/ 0 w 48"/>
                <a:gd name="T3" fmla="*/ 9 h 79"/>
                <a:gd name="T4" fmla="*/ 8 w 48"/>
                <a:gd name="T5" fmla="*/ 9 h 79"/>
                <a:gd name="T6" fmla="*/ 8 w 48"/>
                <a:gd name="T7" fmla="*/ 17 h 79"/>
                <a:gd name="T8" fmla="*/ 16 w 48"/>
                <a:gd name="T9" fmla="*/ 17 h 79"/>
                <a:gd name="T10" fmla="*/ 16 w 48"/>
                <a:gd name="T11" fmla="*/ 26 h 79"/>
                <a:gd name="T12" fmla="*/ 32 w 48"/>
                <a:gd name="T13" fmla="*/ 26 h 79"/>
                <a:gd name="T14" fmla="*/ 32 w 48"/>
                <a:gd name="T15" fmla="*/ 44 h 79"/>
                <a:gd name="T16" fmla="*/ 40 w 48"/>
                <a:gd name="T17" fmla="*/ 44 h 79"/>
                <a:gd name="T18" fmla="*/ 40 w 48"/>
                <a:gd name="T19" fmla="*/ 53 h 79"/>
                <a:gd name="T20" fmla="*/ 48 w 48"/>
                <a:gd name="T21" fmla="*/ 61 h 79"/>
                <a:gd name="T22" fmla="*/ 40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0" y="0"/>
                  </a:moveTo>
                  <a:lnTo>
                    <a:pt x="0" y="9"/>
                  </a:lnTo>
                  <a:lnTo>
                    <a:pt x="8" y="9"/>
                  </a:lnTo>
                  <a:lnTo>
                    <a:pt x="8" y="17"/>
                  </a:lnTo>
                  <a:lnTo>
                    <a:pt x="16" y="17"/>
                  </a:lnTo>
                  <a:lnTo>
                    <a:pt x="16" y="26"/>
                  </a:lnTo>
                  <a:lnTo>
                    <a:pt x="32" y="26"/>
                  </a:lnTo>
                  <a:lnTo>
                    <a:pt x="32" y="44"/>
                  </a:lnTo>
                  <a:lnTo>
                    <a:pt x="40" y="44"/>
                  </a:lnTo>
                  <a:lnTo>
                    <a:pt x="40" y="53"/>
                  </a:lnTo>
                  <a:lnTo>
                    <a:pt x="48" y="61"/>
                  </a:lnTo>
                  <a:lnTo>
                    <a:pt x="4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17" name="Freeform 1582"/>
            <p:cNvSpPr>
              <a:spLocks/>
            </p:cNvSpPr>
            <p:nvPr/>
          </p:nvSpPr>
          <p:spPr bwMode="auto">
            <a:xfrm>
              <a:off x="2028" y="3455"/>
              <a:ext cx="16" cy="114"/>
            </a:xfrm>
            <a:custGeom>
              <a:avLst/>
              <a:gdLst>
                <a:gd name="T0" fmla="*/ 16 w 16"/>
                <a:gd name="T1" fmla="*/ 0 h 114"/>
                <a:gd name="T2" fmla="*/ 16 w 16"/>
                <a:gd name="T3" fmla="*/ 26 h 114"/>
                <a:gd name="T4" fmla="*/ 16 w 16"/>
                <a:gd name="T5" fmla="*/ 35 h 114"/>
                <a:gd name="T6" fmla="*/ 16 w 16"/>
                <a:gd name="T7" fmla="*/ 43 h 114"/>
                <a:gd name="T8" fmla="*/ 16 w 16"/>
                <a:gd name="T9" fmla="*/ 52 h 114"/>
                <a:gd name="T10" fmla="*/ 16 w 16"/>
                <a:gd name="T11" fmla="*/ 70 h 114"/>
                <a:gd name="T12" fmla="*/ 0 w 16"/>
                <a:gd name="T13" fmla="*/ 79 h 114"/>
                <a:gd name="T14" fmla="*/ 0 w 16"/>
                <a:gd name="T15" fmla="*/ 87 h 114"/>
                <a:gd name="T16" fmla="*/ 0 w 16"/>
                <a:gd name="T17" fmla="*/ 105 h 114"/>
                <a:gd name="T18" fmla="*/ 0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16" y="0"/>
                  </a:moveTo>
                  <a:lnTo>
                    <a:pt x="16" y="26"/>
                  </a:lnTo>
                  <a:lnTo>
                    <a:pt x="16" y="35"/>
                  </a:lnTo>
                  <a:lnTo>
                    <a:pt x="16" y="43"/>
                  </a:lnTo>
                  <a:lnTo>
                    <a:pt x="16" y="52"/>
                  </a:lnTo>
                  <a:lnTo>
                    <a:pt x="16" y="70"/>
                  </a:lnTo>
                  <a:lnTo>
                    <a:pt x="0" y="79"/>
                  </a:lnTo>
                  <a:lnTo>
                    <a:pt x="0" y="87"/>
                  </a:lnTo>
                  <a:lnTo>
                    <a:pt x="0" y="105"/>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18" name="Freeform 1583"/>
            <p:cNvSpPr>
              <a:spLocks/>
            </p:cNvSpPr>
            <p:nvPr/>
          </p:nvSpPr>
          <p:spPr bwMode="auto">
            <a:xfrm>
              <a:off x="2076" y="3463"/>
              <a:ext cx="32" cy="79"/>
            </a:xfrm>
            <a:custGeom>
              <a:avLst/>
              <a:gdLst>
                <a:gd name="T0" fmla="*/ 0 w 32"/>
                <a:gd name="T1" fmla="*/ 0 h 79"/>
                <a:gd name="T2" fmla="*/ 0 w 32"/>
                <a:gd name="T3" fmla="*/ 18 h 79"/>
                <a:gd name="T4" fmla="*/ 8 w 32"/>
                <a:gd name="T5" fmla="*/ 27 h 79"/>
                <a:gd name="T6" fmla="*/ 16 w 32"/>
                <a:gd name="T7" fmla="*/ 27 h 79"/>
                <a:gd name="T8" fmla="*/ 16 w 32"/>
                <a:gd name="T9" fmla="*/ 35 h 79"/>
                <a:gd name="T10" fmla="*/ 32 w 32"/>
                <a:gd name="T11" fmla="*/ 44 h 79"/>
                <a:gd name="T12" fmla="*/ 32 w 32"/>
                <a:gd name="T13" fmla="*/ 62 h 79"/>
                <a:gd name="T14" fmla="*/ 32 w 32"/>
                <a:gd name="T15" fmla="*/ 71 h 79"/>
                <a:gd name="T16" fmla="*/ 32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0" y="0"/>
                  </a:moveTo>
                  <a:lnTo>
                    <a:pt x="0" y="18"/>
                  </a:lnTo>
                  <a:lnTo>
                    <a:pt x="8" y="27"/>
                  </a:lnTo>
                  <a:lnTo>
                    <a:pt x="16" y="27"/>
                  </a:lnTo>
                  <a:lnTo>
                    <a:pt x="16" y="35"/>
                  </a:lnTo>
                  <a:lnTo>
                    <a:pt x="32" y="44"/>
                  </a:lnTo>
                  <a:lnTo>
                    <a:pt x="32" y="62"/>
                  </a:lnTo>
                  <a:lnTo>
                    <a:pt x="32" y="71"/>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19" name="Freeform 1584"/>
            <p:cNvSpPr>
              <a:spLocks/>
            </p:cNvSpPr>
            <p:nvPr/>
          </p:nvSpPr>
          <p:spPr bwMode="auto">
            <a:xfrm>
              <a:off x="2124" y="3446"/>
              <a:ext cx="24" cy="149"/>
            </a:xfrm>
            <a:custGeom>
              <a:avLst/>
              <a:gdLst>
                <a:gd name="T0" fmla="*/ 0 w 24"/>
                <a:gd name="T1" fmla="*/ 0 h 149"/>
                <a:gd name="T2" fmla="*/ 0 w 24"/>
                <a:gd name="T3" fmla="*/ 9 h 149"/>
                <a:gd name="T4" fmla="*/ 0 w 24"/>
                <a:gd name="T5" fmla="*/ 35 h 149"/>
                <a:gd name="T6" fmla="*/ 0 w 24"/>
                <a:gd name="T7" fmla="*/ 44 h 149"/>
                <a:gd name="T8" fmla="*/ 0 w 24"/>
                <a:gd name="T9" fmla="*/ 52 h 149"/>
                <a:gd name="T10" fmla="*/ 8 w 24"/>
                <a:gd name="T11" fmla="*/ 61 h 149"/>
                <a:gd name="T12" fmla="*/ 8 w 24"/>
                <a:gd name="T13" fmla="*/ 88 h 149"/>
                <a:gd name="T14" fmla="*/ 24 w 24"/>
                <a:gd name="T15" fmla="*/ 96 h 149"/>
                <a:gd name="T16" fmla="*/ 24 w 24"/>
                <a:gd name="T17" fmla="*/ 114 h 149"/>
                <a:gd name="T18" fmla="*/ 24 w 24"/>
                <a:gd name="T19" fmla="*/ 123 h 149"/>
                <a:gd name="T20" fmla="*/ 24 w 24"/>
                <a:gd name="T21" fmla="*/ 132 h 149"/>
                <a:gd name="T22" fmla="*/ 8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0" y="0"/>
                  </a:moveTo>
                  <a:lnTo>
                    <a:pt x="0" y="9"/>
                  </a:lnTo>
                  <a:lnTo>
                    <a:pt x="0" y="35"/>
                  </a:lnTo>
                  <a:lnTo>
                    <a:pt x="0" y="44"/>
                  </a:lnTo>
                  <a:lnTo>
                    <a:pt x="0" y="52"/>
                  </a:lnTo>
                  <a:lnTo>
                    <a:pt x="8" y="61"/>
                  </a:lnTo>
                  <a:lnTo>
                    <a:pt x="8" y="88"/>
                  </a:lnTo>
                  <a:lnTo>
                    <a:pt x="24" y="96"/>
                  </a:lnTo>
                  <a:lnTo>
                    <a:pt x="24" y="114"/>
                  </a:lnTo>
                  <a:lnTo>
                    <a:pt x="24" y="123"/>
                  </a:lnTo>
                  <a:lnTo>
                    <a:pt x="24" y="132"/>
                  </a:lnTo>
                  <a:lnTo>
                    <a:pt x="8"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20" name="Freeform 1585"/>
            <p:cNvSpPr>
              <a:spLocks/>
            </p:cNvSpPr>
            <p:nvPr/>
          </p:nvSpPr>
          <p:spPr bwMode="auto">
            <a:xfrm>
              <a:off x="2108" y="3384"/>
              <a:ext cx="72" cy="114"/>
            </a:xfrm>
            <a:custGeom>
              <a:avLst/>
              <a:gdLst>
                <a:gd name="T0" fmla="*/ 0 w 72"/>
                <a:gd name="T1" fmla="*/ 0 h 114"/>
                <a:gd name="T2" fmla="*/ 8 w 72"/>
                <a:gd name="T3" fmla="*/ 9 h 114"/>
                <a:gd name="T4" fmla="*/ 16 w 72"/>
                <a:gd name="T5" fmla="*/ 27 h 114"/>
                <a:gd name="T6" fmla="*/ 24 w 72"/>
                <a:gd name="T7" fmla="*/ 27 h 114"/>
                <a:gd name="T8" fmla="*/ 40 w 72"/>
                <a:gd name="T9" fmla="*/ 35 h 114"/>
                <a:gd name="T10" fmla="*/ 48 w 72"/>
                <a:gd name="T11" fmla="*/ 44 h 114"/>
                <a:gd name="T12" fmla="*/ 56 w 72"/>
                <a:gd name="T13" fmla="*/ 62 h 114"/>
                <a:gd name="T14" fmla="*/ 56 w 72"/>
                <a:gd name="T15" fmla="*/ 71 h 114"/>
                <a:gd name="T16" fmla="*/ 56 w 72"/>
                <a:gd name="T17" fmla="*/ 79 h 114"/>
                <a:gd name="T18" fmla="*/ 56 w 72"/>
                <a:gd name="T19" fmla="*/ 97 h 114"/>
                <a:gd name="T20" fmla="*/ 72 w 72"/>
                <a:gd name="T21" fmla="*/ 106 h 114"/>
                <a:gd name="T22" fmla="*/ 72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0" y="0"/>
                  </a:moveTo>
                  <a:lnTo>
                    <a:pt x="8" y="9"/>
                  </a:lnTo>
                  <a:lnTo>
                    <a:pt x="16" y="27"/>
                  </a:lnTo>
                  <a:lnTo>
                    <a:pt x="24" y="27"/>
                  </a:lnTo>
                  <a:lnTo>
                    <a:pt x="40" y="35"/>
                  </a:lnTo>
                  <a:lnTo>
                    <a:pt x="48" y="44"/>
                  </a:lnTo>
                  <a:lnTo>
                    <a:pt x="56" y="62"/>
                  </a:lnTo>
                  <a:lnTo>
                    <a:pt x="56" y="71"/>
                  </a:lnTo>
                  <a:lnTo>
                    <a:pt x="56" y="79"/>
                  </a:lnTo>
                  <a:lnTo>
                    <a:pt x="56" y="97"/>
                  </a:lnTo>
                  <a:lnTo>
                    <a:pt x="72" y="106"/>
                  </a:lnTo>
                  <a:lnTo>
                    <a:pt x="72"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21" name="Freeform 1586"/>
            <p:cNvSpPr>
              <a:spLocks/>
            </p:cNvSpPr>
            <p:nvPr/>
          </p:nvSpPr>
          <p:spPr bwMode="auto">
            <a:xfrm>
              <a:off x="1764" y="3446"/>
              <a:ext cx="48" cy="88"/>
            </a:xfrm>
            <a:custGeom>
              <a:avLst/>
              <a:gdLst>
                <a:gd name="T0" fmla="*/ 48 w 48"/>
                <a:gd name="T1" fmla="*/ 0 h 88"/>
                <a:gd name="T2" fmla="*/ 32 w 48"/>
                <a:gd name="T3" fmla="*/ 0 h 88"/>
                <a:gd name="T4" fmla="*/ 24 w 48"/>
                <a:gd name="T5" fmla="*/ 9 h 88"/>
                <a:gd name="T6" fmla="*/ 24 w 48"/>
                <a:gd name="T7" fmla="*/ 17 h 88"/>
                <a:gd name="T8" fmla="*/ 24 w 48"/>
                <a:gd name="T9" fmla="*/ 35 h 88"/>
                <a:gd name="T10" fmla="*/ 24 w 48"/>
                <a:gd name="T11" fmla="*/ 44 h 88"/>
                <a:gd name="T12" fmla="*/ 16 w 48"/>
                <a:gd name="T13" fmla="*/ 52 h 88"/>
                <a:gd name="T14" fmla="*/ 16 w 48"/>
                <a:gd name="T15" fmla="*/ 61 h 88"/>
                <a:gd name="T16" fmla="*/ 16 w 48"/>
                <a:gd name="T17" fmla="*/ 79 h 88"/>
                <a:gd name="T18" fmla="*/ 16 w 48"/>
                <a:gd name="T19" fmla="*/ 88 h 88"/>
                <a:gd name="T20" fmla="*/ 0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48" y="0"/>
                  </a:moveTo>
                  <a:lnTo>
                    <a:pt x="32" y="0"/>
                  </a:lnTo>
                  <a:lnTo>
                    <a:pt x="24" y="9"/>
                  </a:lnTo>
                  <a:lnTo>
                    <a:pt x="24" y="17"/>
                  </a:lnTo>
                  <a:lnTo>
                    <a:pt x="24" y="35"/>
                  </a:lnTo>
                  <a:lnTo>
                    <a:pt x="24" y="44"/>
                  </a:lnTo>
                  <a:lnTo>
                    <a:pt x="16" y="52"/>
                  </a:lnTo>
                  <a:lnTo>
                    <a:pt x="16" y="61"/>
                  </a:lnTo>
                  <a:lnTo>
                    <a:pt x="16" y="79"/>
                  </a:lnTo>
                  <a:lnTo>
                    <a:pt x="16" y="88"/>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22" name="Freeform 1587"/>
            <p:cNvSpPr>
              <a:spLocks/>
            </p:cNvSpPr>
            <p:nvPr/>
          </p:nvSpPr>
          <p:spPr bwMode="auto">
            <a:xfrm>
              <a:off x="1844" y="3498"/>
              <a:ext cx="40" cy="80"/>
            </a:xfrm>
            <a:custGeom>
              <a:avLst/>
              <a:gdLst>
                <a:gd name="T0" fmla="*/ 0 w 40"/>
                <a:gd name="T1" fmla="*/ 0 h 80"/>
                <a:gd name="T2" fmla="*/ 16 w 40"/>
                <a:gd name="T3" fmla="*/ 0 h 80"/>
                <a:gd name="T4" fmla="*/ 32 w 40"/>
                <a:gd name="T5" fmla="*/ 0 h 80"/>
                <a:gd name="T6" fmla="*/ 32 w 40"/>
                <a:gd name="T7" fmla="*/ 9 h 80"/>
                <a:gd name="T8" fmla="*/ 40 w 40"/>
                <a:gd name="T9" fmla="*/ 27 h 80"/>
                <a:gd name="T10" fmla="*/ 40 w 40"/>
                <a:gd name="T11" fmla="*/ 36 h 80"/>
                <a:gd name="T12" fmla="*/ 40 w 40"/>
                <a:gd name="T13" fmla="*/ 44 h 80"/>
                <a:gd name="T14" fmla="*/ 40 w 40"/>
                <a:gd name="T15" fmla="*/ 62 h 80"/>
                <a:gd name="T16" fmla="*/ 40 w 40"/>
                <a:gd name="T17" fmla="*/ 71 h 80"/>
                <a:gd name="T18" fmla="*/ 4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0" y="0"/>
                  </a:moveTo>
                  <a:lnTo>
                    <a:pt x="16" y="0"/>
                  </a:lnTo>
                  <a:lnTo>
                    <a:pt x="32" y="0"/>
                  </a:lnTo>
                  <a:lnTo>
                    <a:pt x="32" y="9"/>
                  </a:lnTo>
                  <a:lnTo>
                    <a:pt x="40" y="27"/>
                  </a:lnTo>
                  <a:lnTo>
                    <a:pt x="40" y="36"/>
                  </a:lnTo>
                  <a:lnTo>
                    <a:pt x="40" y="44"/>
                  </a:lnTo>
                  <a:lnTo>
                    <a:pt x="40" y="62"/>
                  </a:lnTo>
                  <a:lnTo>
                    <a:pt x="40" y="71"/>
                  </a:lnTo>
                  <a:lnTo>
                    <a:pt x="4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23" name="Freeform 1588"/>
            <p:cNvSpPr>
              <a:spLocks/>
            </p:cNvSpPr>
            <p:nvPr/>
          </p:nvSpPr>
          <p:spPr bwMode="auto">
            <a:xfrm>
              <a:off x="1844" y="3411"/>
              <a:ext cx="32" cy="79"/>
            </a:xfrm>
            <a:custGeom>
              <a:avLst/>
              <a:gdLst>
                <a:gd name="T0" fmla="*/ 0 w 32"/>
                <a:gd name="T1" fmla="*/ 8 h 79"/>
                <a:gd name="T2" fmla="*/ 8 w 32"/>
                <a:gd name="T3" fmla="*/ 0 h 79"/>
                <a:gd name="T4" fmla="*/ 8 w 32"/>
                <a:gd name="T5" fmla="*/ 8 h 79"/>
                <a:gd name="T6" fmla="*/ 8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32 w 32"/>
                <a:gd name="T19" fmla="*/ 70 h 79"/>
                <a:gd name="T20" fmla="*/ 32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0" y="8"/>
                  </a:moveTo>
                  <a:lnTo>
                    <a:pt x="8" y="0"/>
                  </a:lnTo>
                  <a:lnTo>
                    <a:pt x="8" y="8"/>
                  </a:lnTo>
                  <a:lnTo>
                    <a:pt x="8" y="17"/>
                  </a:lnTo>
                  <a:lnTo>
                    <a:pt x="16" y="17"/>
                  </a:lnTo>
                  <a:lnTo>
                    <a:pt x="16" y="35"/>
                  </a:lnTo>
                  <a:lnTo>
                    <a:pt x="16" y="44"/>
                  </a:lnTo>
                  <a:lnTo>
                    <a:pt x="16" y="52"/>
                  </a:lnTo>
                  <a:lnTo>
                    <a:pt x="16" y="70"/>
                  </a:lnTo>
                  <a:lnTo>
                    <a:pt x="32" y="70"/>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24" name="Freeform 1589"/>
            <p:cNvSpPr>
              <a:spLocks/>
            </p:cNvSpPr>
            <p:nvPr/>
          </p:nvSpPr>
          <p:spPr bwMode="auto">
            <a:xfrm>
              <a:off x="2028" y="3534"/>
              <a:ext cx="48" cy="79"/>
            </a:xfrm>
            <a:custGeom>
              <a:avLst/>
              <a:gdLst>
                <a:gd name="T0" fmla="*/ 0 w 48"/>
                <a:gd name="T1" fmla="*/ 0 h 79"/>
                <a:gd name="T2" fmla="*/ 16 w 48"/>
                <a:gd name="T3" fmla="*/ 8 h 79"/>
                <a:gd name="T4" fmla="*/ 16 w 48"/>
                <a:gd name="T5" fmla="*/ 26 h 79"/>
                <a:gd name="T6" fmla="*/ 24 w 48"/>
                <a:gd name="T7" fmla="*/ 35 h 79"/>
                <a:gd name="T8" fmla="*/ 32 w 48"/>
                <a:gd name="T9" fmla="*/ 35 h 79"/>
                <a:gd name="T10" fmla="*/ 32 w 48"/>
                <a:gd name="T11" fmla="*/ 44 h 79"/>
                <a:gd name="T12" fmla="*/ 48 w 48"/>
                <a:gd name="T13" fmla="*/ 44 h 79"/>
                <a:gd name="T14" fmla="*/ 48 w 48"/>
                <a:gd name="T15" fmla="*/ 61 h 79"/>
                <a:gd name="T16" fmla="*/ 48 w 48"/>
                <a:gd name="T17" fmla="*/ 70 h 79"/>
                <a:gd name="T18" fmla="*/ 48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0" y="0"/>
                  </a:moveTo>
                  <a:lnTo>
                    <a:pt x="16" y="8"/>
                  </a:lnTo>
                  <a:lnTo>
                    <a:pt x="16" y="26"/>
                  </a:lnTo>
                  <a:lnTo>
                    <a:pt x="24" y="35"/>
                  </a:lnTo>
                  <a:lnTo>
                    <a:pt x="32" y="35"/>
                  </a:lnTo>
                  <a:lnTo>
                    <a:pt x="32" y="44"/>
                  </a:lnTo>
                  <a:lnTo>
                    <a:pt x="48" y="44"/>
                  </a:lnTo>
                  <a:lnTo>
                    <a:pt x="48" y="61"/>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25" name="Freeform 1590"/>
            <p:cNvSpPr>
              <a:spLocks/>
            </p:cNvSpPr>
            <p:nvPr/>
          </p:nvSpPr>
          <p:spPr bwMode="auto">
            <a:xfrm>
              <a:off x="2044" y="3455"/>
              <a:ext cx="64" cy="35"/>
            </a:xfrm>
            <a:custGeom>
              <a:avLst/>
              <a:gdLst>
                <a:gd name="T0" fmla="*/ 0 w 64"/>
                <a:gd name="T1" fmla="*/ 0 h 35"/>
                <a:gd name="T2" fmla="*/ 8 w 64"/>
                <a:gd name="T3" fmla="*/ 0 h 35"/>
                <a:gd name="T4" fmla="*/ 16 w 64"/>
                <a:gd name="T5" fmla="*/ 0 h 35"/>
                <a:gd name="T6" fmla="*/ 32 w 64"/>
                <a:gd name="T7" fmla="*/ 0 h 35"/>
                <a:gd name="T8" fmla="*/ 32 w 64"/>
                <a:gd name="T9" fmla="*/ 8 h 35"/>
                <a:gd name="T10" fmla="*/ 40 w 64"/>
                <a:gd name="T11" fmla="*/ 8 h 35"/>
                <a:gd name="T12" fmla="*/ 48 w 64"/>
                <a:gd name="T13" fmla="*/ 26 h 35"/>
                <a:gd name="T14" fmla="*/ 64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0" y="0"/>
                  </a:moveTo>
                  <a:lnTo>
                    <a:pt x="8" y="0"/>
                  </a:lnTo>
                  <a:lnTo>
                    <a:pt x="16" y="0"/>
                  </a:lnTo>
                  <a:lnTo>
                    <a:pt x="32" y="0"/>
                  </a:lnTo>
                  <a:lnTo>
                    <a:pt x="32" y="8"/>
                  </a:lnTo>
                  <a:lnTo>
                    <a:pt x="40" y="8"/>
                  </a:lnTo>
                  <a:lnTo>
                    <a:pt x="48" y="26"/>
                  </a:lnTo>
                  <a:lnTo>
                    <a:pt x="64"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26" name="Freeform 1591"/>
            <p:cNvSpPr>
              <a:spLocks/>
            </p:cNvSpPr>
            <p:nvPr/>
          </p:nvSpPr>
          <p:spPr bwMode="auto">
            <a:xfrm>
              <a:off x="2012" y="3455"/>
              <a:ext cx="16" cy="123"/>
            </a:xfrm>
            <a:custGeom>
              <a:avLst/>
              <a:gdLst>
                <a:gd name="T0" fmla="*/ 16 w 16"/>
                <a:gd name="T1" fmla="*/ 0 h 123"/>
                <a:gd name="T2" fmla="*/ 16 w 16"/>
                <a:gd name="T3" fmla="*/ 35 h 123"/>
                <a:gd name="T4" fmla="*/ 16 w 16"/>
                <a:gd name="T5" fmla="*/ 43 h 123"/>
                <a:gd name="T6" fmla="*/ 16 w 16"/>
                <a:gd name="T7" fmla="*/ 70 h 123"/>
                <a:gd name="T8" fmla="*/ 8 w 16"/>
                <a:gd name="T9" fmla="*/ 70 h 123"/>
                <a:gd name="T10" fmla="*/ 8 w 16"/>
                <a:gd name="T11" fmla="*/ 79 h 123"/>
                <a:gd name="T12" fmla="*/ 8 w 16"/>
                <a:gd name="T13" fmla="*/ 87 h 123"/>
                <a:gd name="T14" fmla="*/ 8 w 16"/>
                <a:gd name="T15" fmla="*/ 105 h 123"/>
                <a:gd name="T16" fmla="*/ 0 w 16"/>
                <a:gd name="T17" fmla="*/ 114 h 123"/>
                <a:gd name="T18" fmla="*/ 0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16" y="0"/>
                  </a:moveTo>
                  <a:lnTo>
                    <a:pt x="16" y="35"/>
                  </a:lnTo>
                  <a:lnTo>
                    <a:pt x="16" y="43"/>
                  </a:lnTo>
                  <a:lnTo>
                    <a:pt x="16" y="70"/>
                  </a:lnTo>
                  <a:lnTo>
                    <a:pt x="8" y="70"/>
                  </a:lnTo>
                  <a:lnTo>
                    <a:pt x="8" y="79"/>
                  </a:lnTo>
                  <a:lnTo>
                    <a:pt x="8" y="87"/>
                  </a:lnTo>
                  <a:lnTo>
                    <a:pt x="8" y="105"/>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27" name="Freeform 1592"/>
            <p:cNvSpPr>
              <a:spLocks/>
            </p:cNvSpPr>
            <p:nvPr/>
          </p:nvSpPr>
          <p:spPr bwMode="auto">
            <a:xfrm>
              <a:off x="1980" y="3481"/>
              <a:ext cx="16" cy="61"/>
            </a:xfrm>
            <a:custGeom>
              <a:avLst/>
              <a:gdLst>
                <a:gd name="T0" fmla="*/ 0 w 16"/>
                <a:gd name="T1" fmla="*/ 0 h 61"/>
                <a:gd name="T2" fmla="*/ 8 w 16"/>
                <a:gd name="T3" fmla="*/ 9 h 61"/>
                <a:gd name="T4" fmla="*/ 16 w 16"/>
                <a:gd name="T5" fmla="*/ 17 h 61"/>
                <a:gd name="T6" fmla="*/ 16 w 16"/>
                <a:gd name="T7" fmla="*/ 26 h 61"/>
                <a:gd name="T8" fmla="*/ 16 w 16"/>
                <a:gd name="T9" fmla="*/ 44 h 61"/>
                <a:gd name="T10" fmla="*/ 16 w 16"/>
                <a:gd name="T11" fmla="*/ 53 h 61"/>
                <a:gd name="T12" fmla="*/ 16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0" y="0"/>
                  </a:moveTo>
                  <a:lnTo>
                    <a:pt x="8" y="9"/>
                  </a:lnTo>
                  <a:lnTo>
                    <a:pt x="16" y="17"/>
                  </a:lnTo>
                  <a:lnTo>
                    <a:pt x="16" y="26"/>
                  </a:lnTo>
                  <a:lnTo>
                    <a:pt x="16" y="44"/>
                  </a:lnTo>
                  <a:lnTo>
                    <a:pt x="16" y="53"/>
                  </a:lnTo>
                  <a:lnTo>
                    <a:pt x="16"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28" name="Freeform 1593"/>
            <p:cNvSpPr>
              <a:spLocks/>
            </p:cNvSpPr>
            <p:nvPr/>
          </p:nvSpPr>
          <p:spPr bwMode="auto">
            <a:xfrm>
              <a:off x="1948" y="3507"/>
              <a:ext cx="16" cy="88"/>
            </a:xfrm>
            <a:custGeom>
              <a:avLst/>
              <a:gdLst>
                <a:gd name="T0" fmla="*/ 16 w 16"/>
                <a:gd name="T1" fmla="*/ 0 h 88"/>
                <a:gd name="T2" fmla="*/ 16 w 16"/>
                <a:gd name="T3" fmla="*/ 27 h 88"/>
                <a:gd name="T4" fmla="*/ 8 w 16"/>
                <a:gd name="T5" fmla="*/ 35 h 88"/>
                <a:gd name="T6" fmla="*/ 8 w 16"/>
                <a:gd name="T7" fmla="*/ 53 h 88"/>
                <a:gd name="T8" fmla="*/ 0 w 16"/>
                <a:gd name="T9" fmla="*/ 62 h 88"/>
                <a:gd name="T10" fmla="*/ 0 w 16"/>
                <a:gd name="T11" fmla="*/ 71 h 88"/>
                <a:gd name="T12" fmla="*/ 0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16" y="0"/>
                  </a:moveTo>
                  <a:lnTo>
                    <a:pt x="16" y="27"/>
                  </a:lnTo>
                  <a:lnTo>
                    <a:pt x="8" y="35"/>
                  </a:lnTo>
                  <a:lnTo>
                    <a:pt x="8"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29" name="Freeform 1594"/>
            <p:cNvSpPr>
              <a:spLocks/>
            </p:cNvSpPr>
            <p:nvPr/>
          </p:nvSpPr>
          <p:spPr bwMode="auto">
            <a:xfrm>
              <a:off x="1908" y="3455"/>
              <a:ext cx="16" cy="123"/>
            </a:xfrm>
            <a:custGeom>
              <a:avLst/>
              <a:gdLst>
                <a:gd name="T0" fmla="*/ 8 w 16"/>
                <a:gd name="T1" fmla="*/ 0 h 123"/>
                <a:gd name="T2" fmla="*/ 8 w 16"/>
                <a:gd name="T3" fmla="*/ 8 h 123"/>
                <a:gd name="T4" fmla="*/ 16 w 16"/>
                <a:gd name="T5" fmla="*/ 26 h 123"/>
                <a:gd name="T6" fmla="*/ 16 w 16"/>
                <a:gd name="T7" fmla="*/ 35 h 123"/>
                <a:gd name="T8" fmla="*/ 8 w 16"/>
                <a:gd name="T9" fmla="*/ 43 h 123"/>
                <a:gd name="T10" fmla="*/ 8 w 16"/>
                <a:gd name="T11" fmla="*/ 52 h 123"/>
                <a:gd name="T12" fmla="*/ 8 w 16"/>
                <a:gd name="T13" fmla="*/ 70 h 123"/>
                <a:gd name="T14" fmla="*/ 8 w 16"/>
                <a:gd name="T15" fmla="*/ 79 h 123"/>
                <a:gd name="T16" fmla="*/ 0 w 16"/>
                <a:gd name="T17" fmla="*/ 87 h 123"/>
                <a:gd name="T18" fmla="*/ 0 w 16"/>
                <a:gd name="T19" fmla="*/ 105 h 123"/>
                <a:gd name="T20" fmla="*/ 0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16" y="26"/>
                  </a:lnTo>
                  <a:lnTo>
                    <a:pt x="16" y="35"/>
                  </a:lnTo>
                  <a:lnTo>
                    <a:pt x="8" y="43"/>
                  </a:lnTo>
                  <a:lnTo>
                    <a:pt x="8" y="52"/>
                  </a:lnTo>
                  <a:lnTo>
                    <a:pt x="8" y="70"/>
                  </a:lnTo>
                  <a:lnTo>
                    <a:pt x="8" y="79"/>
                  </a:lnTo>
                  <a:lnTo>
                    <a:pt x="0" y="87"/>
                  </a:lnTo>
                  <a:lnTo>
                    <a:pt x="0" y="105"/>
                  </a:lnTo>
                  <a:lnTo>
                    <a:pt x="0"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30" name="Freeform 1595"/>
            <p:cNvSpPr>
              <a:spLocks/>
            </p:cNvSpPr>
            <p:nvPr/>
          </p:nvSpPr>
          <p:spPr bwMode="auto">
            <a:xfrm>
              <a:off x="1788" y="3490"/>
              <a:ext cx="40" cy="105"/>
            </a:xfrm>
            <a:custGeom>
              <a:avLst/>
              <a:gdLst>
                <a:gd name="T0" fmla="*/ 32 w 40"/>
                <a:gd name="T1" fmla="*/ 0 h 105"/>
                <a:gd name="T2" fmla="*/ 40 w 40"/>
                <a:gd name="T3" fmla="*/ 8 h 105"/>
                <a:gd name="T4" fmla="*/ 32 w 40"/>
                <a:gd name="T5" fmla="*/ 17 h 105"/>
                <a:gd name="T6" fmla="*/ 24 w 40"/>
                <a:gd name="T7" fmla="*/ 35 h 105"/>
                <a:gd name="T8" fmla="*/ 8 w 40"/>
                <a:gd name="T9" fmla="*/ 44 h 105"/>
                <a:gd name="T10" fmla="*/ 8 w 40"/>
                <a:gd name="T11" fmla="*/ 52 h 105"/>
                <a:gd name="T12" fmla="*/ 0 w 40"/>
                <a:gd name="T13" fmla="*/ 70 h 105"/>
                <a:gd name="T14" fmla="*/ 0 w 40"/>
                <a:gd name="T15" fmla="*/ 79 h 105"/>
                <a:gd name="T16" fmla="*/ 0 w 40"/>
                <a:gd name="T17" fmla="*/ 88 h 105"/>
                <a:gd name="T18" fmla="*/ 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32" y="0"/>
                  </a:moveTo>
                  <a:lnTo>
                    <a:pt x="40" y="8"/>
                  </a:lnTo>
                  <a:lnTo>
                    <a:pt x="32" y="17"/>
                  </a:lnTo>
                  <a:lnTo>
                    <a:pt x="24" y="35"/>
                  </a:lnTo>
                  <a:lnTo>
                    <a:pt x="8" y="44"/>
                  </a:lnTo>
                  <a:lnTo>
                    <a:pt x="8" y="52"/>
                  </a:lnTo>
                  <a:lnTo>
                    <a:pt x="0" y="70"/>
                  </a:lnTo>
                  <a:lnTo>
                    <a:pt x="0" y="79"/>
                  </a:lnTo>
                  <a:lnTo>
                    <a:pt x="0" y="88"/>
                  </a:lnTo>
                  <a:lnTo>
                    <a:pt x="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31" name="Freeform 1596"/>
            <p:cNvSpPr>
              <a:spLocks/>
            </p:cNvSpPr>
            <p:nvPr/>
          </p:nvSpPr>
          <p:spPr bwMode="auto">
            <a:xfrm>
              <a:off x="1724" y="3463"/>
              <a:ext cx="64" cy="115"/>
            </a:xfrm>
            <a:custGeom>
              <a:avLst/>
              <a:gdLst>
                <a:gd name="T0" fmla="*/ 64 w 64"/>
                <a:gd name="T1" fmla="*/ 0 h 115"/>
                <a:gd name="T2" fmla="*/ 56 w 64"/>
                <a:gd name="T3" fmla="*/ 18 h 115"/>
                <a:gd name="T4" fmla="*/ 56 w 64"/>
                <a:gd name="T5" fmla="*/ 27 h 115"/>
                <a:gd name="T6" fmla="*/ 40 w 64"/>
                <a:gd name="T7" fmla="*/ 27 h 115"/>
                <a:gd name="T8" fmla="*/ 32 w 64"/>
                <a:gd name="T9" fmla="*/ 27 h 115"/>
                <a:gd name="T10" fmla="*/ 32 w 64"/>
                <a:gd name="T11" fmla="*/ 35 h 115"/>
                <a:gd name="T12" fmla="*/ 32 w 64"/>
                <a:gd name="T13" fmla="*/ 44 h 115"/>
                <a:gd name="T14" fmla="*/ 24 w 64"/>
                <a:gd name="T15" fmla="*/ 62 h 115"/>
                <a:gd name="T16" fmla="*/ 16 w 64"/>
                <a:gd name="T17" fmla="*/ 71 h 115"/>
                <a:gd name="T18" fmla="*/ 16 w 64"/>
                <a:gd name="T19" fmla="*/ 79 h 115"/>
                <a:gd name="T20" fmla="*/ 16 w 64"/>
                <a:gd name="T21" fmla="*/ 97 h 115"/>
                <a:gd name="T22" fmla="*/ 0 w 64"/>
                <a:gd name="T23" fmla="*/ 97 h 115"/>
                <a:gd name="T24" fmla="*/ 0 w 64"/>
                <a:gd name="T25" fmla="*/ 106 h 115"/>
                <a:gd name="T26" fmla="*/ 0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64" y="0"/>
                  </a:moveTo>
                  <a:lnTo>
                    <a:pt x="56" y="18"/>
                  </a:lnTo>
                  <a:lnTo>
                    <a:pt x="56" y="27"/>
                  </a:lnTo>
                  <a:lnTo>
                    <a:pt x="40" y="27"/>
                  </a:lnTo>
                  <a:lnTo>
                    <a:pt x="32" y="27"/>
                  </a:lnTo>
                  <a:lnTo>
                    <a:pt x="32" y="35"/>
                  </a:lnTo>
                  <a:lnTo>
                    <a:pt x="32" y="44"/>
                  </a:lnTo>
                  <a:lnTo>
                    <a:pt x="24" y="62"/>
                  </a:lnTo>
                  <a:lnTo>
                    <a:pt x="16" y="71"/>
                  </a:lnTo>
                  <a:lnTo>
                    <a:pt x="16" y="79"/>
                  </a:lnTo>
                  <a:lnTo>
                    <a:pt x="16" y="97"/>
                  </a:lnTo>
                  <a:lnTo>
                    <a:pt x="0" y="97"/>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32" name="Freeform 1597"/>
            <p:cNvSpPr>
              <a:spLocks/>
            </p:cNvSpPr>
            <p:nvPr/>
          </p:nvSpPr>
          <p:spPr bwMode="auto">
            <a:xfrm>
              <a:off x="2132" y="3507"/>
              <a:ext cx="48" cy="88"/>
            </a:xfrm>
            <a:custGeom>
              <a:avLst/>
              <a:gdLst>
                <a:gd name="T0" fmla="*/ 0 w 48"/>
                <a:gd name="T1" fmla="*/ 0 h 88"/>
                <a:gd name="T2" fmla="*/ 0 w 48"/>
                <a:gd name="T3" fmla="*/ 18 h 88"/>
                <a:gd name="T4" fmla="*/ 0 w 48"/>
                <a:gd name="T5" fmla="*/ 27 h 88"/>
                <a:gd name="T6" fmla="*/ 16 w 48"/>
                <a:gd name="T7" fmla="*/ 27 h 88"/>
                <a:gd name="T8" fmla="*/ 16 w 48"/>
                <a:gd name="T9" fmla="*/ 35 h 88"/>
                <a:gd name="T10" fmla="*/ 24 w 48"/>
                <a:gd name="T11" fmla="*/ 35 h 88"/>
                <a:gd name="T12" fmla="*/ 32 w 48"/>
                <a:gd name="T13" fmla="*/ 53 h 88"/>
                <a:gd name="T14" fmla="*/ 48 w 48"/>
                <a:gd name="T15" fmla="*/ 62 h 88"/>
                <a:gd name="T16" fmla="*/ 48 w 48"/>
                <a:gd name="T17" fmla="*/ 71 h 88"/>
                <a:gd name="T18" fmla="*/ 48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0" y="0"/>
                  </a:moveTo>
                  <a:lnTo>
                    <a:pt x="0" y="18"/>
                  </a:lnTo>
                  <a:lnTo>
                    <a:pt x="0" y="27"/>
                  </a:lnTo>
                  <a:lnTo>
                    <a:pt x="16" y="27"/>
                  </a:lnTo>
                  <a:lnTo>
                    <a:pt x="16" y="35"/>
                  </a:lnTo>
                  <a:lnTo>
                    <a:pt x="24" y="35"/>
                  </a:lnTo>
                  <a:lnTo>
                    <a:pt x="32" y="53"/>
                  </a:lnTo>
                  <a:lnTo>
                    <a:pt x="48" y="62"/>
                  </a:lnTo>
                  <a:lnTo>
                    <a:pt x="48" y="71"/>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33" name="Freeform 1598"/>
            <p:cNvSpPr>
              <a:spLocks/>
            </p:cNvSpPr>
            <p:nvPr/>
          </p:nvSpPr>
          <p:spPr bwMode="auto">
            <a:xfrm>
              <a:off x="2092" y="3314"/>
              <a:ext cx="64" cy="53"/>
            </a:xfrm>
            <a:custGeom>
              <a:avLst/>
              <a:gdLst>
                <a:gd name="T0" fmla="*/ 0 w 64"/>
                <a:gd name="T1" fmla="*/ 0 h 53"/>
                <a:gd name="T2" fmla="*/ 24 w 64"/>
                <a:gd name="T3" fmla="*/ 17 h 53"/>
                <a:gd name="T4" fmla="*/ 32 w 64"/>
                <a:gd name="T5" fmla="*/ 17 h 53"/>
                <a:gd name="T6" fmla="*/ 40 w 64"/>
                <a:gd name="T7" fmla="*/ 17 h 53"/>
                <a:gd name="T8" fmla="*/ 56 w 64"/>
                <a:gd name="T9" fmla="*/ 17 h 53"/>
                <a:gd name="T10" fmla="*/ 64 w 64"/>
                <a:gd name="T11" fmla="*/ 26 h 53"/>
                <a:gd name="T12" fmla="*/ 64 w 64"/>
                <a:gd name="T13" fmla="*/ 35 h 53"/>
                <a:gd name="T14" fmla="*/ 64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0" y="0"/>
                  </a:moveTo>
                  <a:lnTo>
                    <a:pt x="24" y="17"/>
                  </a:lnTo>
                  <a:lnTo>
                    <a:pt x="32" y="17"/>
                  </a:lnTo>
                  <a:lnTo>
                    <a:pt x="40" y="17"/>
                  </a:lnTo>
                  <a:lnTo>
                    <a:pt x="56" y="17"/>
                  </a:lnTo>
                  <a:lnTo>
                    <a:pt x="64" y="26"/>
                  </a:lnTo>
                  <a:lnTo>
                    <a:pt x="64" y="35"/>
                  </a:lnTo>
                  <a:lnTo>
                    <a:pt x="64"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34" name="Freeform 1599"/>
            <p:cNvSpPr>
              <a:spLocks/>
            </p:cNvSpPr>
            <p:nvPr/>
          </p:nvSpPr>
          <p:spPr bwMode="auto">
            <a:xfrm>
              <a:off x="1780" y="3314"/>
              <a:ext cx="96" cy="35"/>
            </a:xfrm>
            <a:custGeom>
              <a:avLst/>
              <a:gdLst>
                <a:gd name="T0" fmla="*/ 96 w 96"/>
                <a:gd name="T1" fmla="*/ 0 h 35"/>
                <a:gd name="T2" fmla="*/ 80 w 96"/>
                <a:gd name="T3" fmla="*/ 0 h 35"/>
                <a:gd name="T4" fmla="*/ 72 w 96"/>
                <a:gd name="T5" fmla="*/ 0 h 35"/>
                <a:gd name="T6" fmla="*/ 64 w 96"/>
                <a:gd name="T7" fmla="*/ 0 h 35"/>
                <a:gd name="T8" fmla="*/ 48 w 96"/>
                <a:gd name="T9" fmla="*/ 0 h 35"/>
                <a:gd name="T10" fmla="*/ 40 w 96"/>
                <a:gd name="T11" fmla="*/ 0 h 35"/>
                <a:gd name="T12" fmla="*/ 32 w 96"/>
                <a:gd name="T13" fmla="*/ 0 h 35"/>
                <a:gd name="T14" fmla="*/ 16 w 96"/>
                <a:gd name="T15" fmla="*/ 17 h 35"/>
                <a:gd name="T16" fmla="*/ 8 w 96"/>
                <a:gd name="T17" fmla="*/ 26 h 35"/>
                <a:gd name="T18" fmla="*/ 0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96" y="0"/>
                  </a:moveTo>
                  <a:lnTo>
                    <a:pt x="80" y="0"/>
                  </a:lnTo>
                  <a:lnTo>
                    <a:pt x="72" y="0"/>
                  </a:lnTo>
                  <a:lnTo>
                    <a:pt x="64" y="0"/>
                  </a:lnTo>
                  <a:lnTo>
                    <a:pt x="48" y="0"/>
                  </a:lnTo>
                  <a:lnTo>
                    <a:pt x="40" y="0"/>
                  </a:lnTo>
                  <a:lnTo>
                    <a:pt x="32" y="0"/>
                  </a:lnTo>
                  <a:lnTo>
                    <a:pt x="16" y="17"/>
                  </a:lnTo>
                  <a:lnTo>
                    <a:pt x="8"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35" name="Freeform 1600"/>
            <p:cNvSpPr>
              <a:spLocks/>
            </p:cNvSpPr>
            <p:nvPr/>
          </p:nvSpPr>
          <p:spPr bwMode="auto">
            <a:xfrm>
              <a:off x="1780" y="3296"/>
              <a:ext cx="112" cy="44"/>
            </a:xfrm>
            <a:custGeom>
              <a:avLst/>
              <a:gdLst>
                <a:gd name="T0" fmla="*/ 112 w 112"/>
                <a:gd name="T1" fmla="*/ 0 h 44"/>
                <a:gd name="T2" fmla="*/ 104 w 112"/>
                <a:gd name="T3" fmla="*/ 0 h 44"/>
                <a:gd name="T4" fmla="*/ 96 w 112"/>
                <a:gd name="T5" fmla="*/ 0 h 44"/>
                <a:gd name="T6" fmla="*/ 80 w 112"/>
                <a:gd name="T7" fmla="*/ 0 h 44"/>
                <a:gd name="T8" fmla="*/ 72 w 112"/>
                <a:gd name="T9" fmla="*/ 0 h 44"/>
                <a:gd name="T10" fmla="*/ 64 w 112"/>
                <a:gd name="T11" fmla="*/ 0 h 44"/>
                <a:gd name="T12" fmla="*/ 48 w 112"/>
                <a:gd name="T13" fmla="*/ 0 h 44"/>
                <a:gd name="T14" fmla="*/ 40 w 112"/>
                <a:gd name="T15" fmla="*/ 9 h 44"/>
                <a:gd name="T16" fmla="*/ 32 w 112"/>
                <a:gd name="T17" fmla="*/ 9 h 44"/>
                <a:gd name="T18" fmla="*/ 32 w 112"/>
                <a:gd name="T19" fmla="*/ 18 h 44"/>
                <a:gd name="T20" fmla="*/ 16 w 112"/>
                <a:gd name="T21" fmla="*/ 18 h 44"/>
                <a:gd name="T22" fmla="*/ 8 w 112"/>
                <a:gd name="T23" fmla="*/ 35 h 44"/>
                <a:gd name="T24" fmla="*/ 0 w 112"/>
                <a:gd name="T25" fmla="*/ 35 h 44"/>
                <a:gd name="T26" fmla="*/ 0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112" y="0"/>
                  </a:moveTo>
                  <a:lnTo>
                    <a:pt x="104" y="0"/>
                  </a:lnTo>
                  <a:lnTo>
                    <a:pt x="96" y="0"/>
                  </a:lnTo>
                  <a:lnTo>
                    <a:pt x="80" y="0"/>
                  </a:lnTo>
                  <a:lnTo>
                    <a:pt x="72" y="0"/>
                  </a:lnTo>
                  <a:lnTo>
                    <a:pt x="64" y="0"/>
                  </a:lnTo>
                  <a:lnTo>
                    <a:pt x="48" y="0"/>
                  </a:lnTo>
                  <a:lnTo>
                    <a:pt x="40" y="9"/>
                  </a:lnTo>
                  <a:lnTo>
                    <a:pt x="32" y="9"/>
                  </a:lnTo>
                  <a:lnTo>
                    <a:pt x="32" y="18"/>
                  </a:lnTo>
                  <a:lnTo>
                    <a:pt x="16" y="18"/>
                  </a:lnTo>
                  <a:lnTo>
                    <a:pt x="8" y="35"/>
                  </a:lnTo>
                  <a:lnTo>
                    <a:pt x="0" y="35"/>
                  </a:lnTo>
                  <a:lnTo>
                    <a:pt x="0"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36" name="Freeform 1601"/>
            <p:cNvSpPr>
              <a:spLocks/>
            </p:cNvSpPr>
            <p:nvPr/>
          </p:nvSpPr>
          <p:spPr bwMode="auto">
            <a:xfrm>
              <a:off x="1748" y="3375"/>
              <a:ext cx="64" cy="71"/>
            </a:xfrm>
            <a:custGeom>
              <a:avLst/>
              <a:gdLst>
                <a:gd name="T0" fmla="*/ 64 w 64"/>
                <a:gd name="T1" fmla="*/ 0 h 71"/>
                <a:gd name="T2" fmla="*/ 48 w 64"/>
                <a:gd name="T3" fmla="*/ 0 h 71"/>
                <a:gd name="T4" fmla="*/ 40 w 64"/>
                <a:gd name="T5" fmla="*/ 9 h 71"/>
                <a:gd name="T6" fmla="*/ 32 w 64"/>
                <a:gd name="T7" fmla="*/ 18 h 71"/>
                <a:gd name="T8" fmla="*/ 32 w 64"/>
                <a:gd name="T9" fmla="*/ 36 h 71"/>
                <a:gd name="T10" fmla="*/ 16 w 64"/>
                <a:gd name="T11" fmla="*/ 44 h 71"/>
                <a:gd name="T12" fmla="*/ 16 w 64"/>
                <a:gd name="T13" fmla="*/ 53 h 71"/>
                <a:gd name="T14" fmla="*/ 8 w 64"/>
                <a:gd name="T15" fmla="*/ 53 h 71"/>
                <a:gd name="T16" fmla="*/ 0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64" y="0"/>
                  </a:moveTo>
                  <a:lnTo>
                    <a:pt x="48" y="0"/>
                  </a:lnTo>
                  <a:lnTo>
                    <a:pt x="40" y="9"/>
                  </a:lnTo>
                  <a:lnTo>
                    <a:pt x="32" y="18"/>
                  </a:lnTo>
                  <a:lnTo>
                    <a:pt x="32" y="36"/>
                  </a:lnTo>
                  <a:lnTo>
                    <a:pt x="16" y="44"/>
                  </a:lnTo>
                  <a:lnTo>
                    <a:pt x="16" y="53"/>
                  </a:lnTo>
                  <a:lnTo>
                    <a:pt x="8" y="53"/>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637" name="Freeform 1602"/>
            <p:cNvSpPr>
              <a:spLocks/>
            </p:cNvSpPr>
            <p:nvPr/>
          </p:nvSpPr>
          <p:spPr bwMode="auto">
            <a:xfrm>
              <a:off x="1692" y="3455"/>
              <a:ext cx="96" cy="43"/>
            </a:xfrm>
            <a:custGeom>
              <a:avLst/>
              <a:gdLst>
                <a:gd name="T0" fmla="*/ 96 w 96"/>
                <a:gd name="T1" fmla="*/ 0 h 43"/>
                <a:gd name="T2" fmla="*/ 88 w 96"/>
                <a:gd name="T3" fmla="*/ 0 h 43"/>
                <a:gd name="T4" fmla="*/ 72 w 96"/>
                <a:gd name="T5" fmla="*/ 8 h 43"/>
                <a:gd name="T6" fmla="*/ 64 w 96"/>
                <a:gd name="T7" fmla="*/ 8 h 43"/>
                <a:gd name="T8" fmla="*/ 56 w 96"/>
                <a:gd name="T9" fmla="*/ 26 h 43"/>
                <a:gd name="T10" fmla="*/ 48 w 96"/>
                <a:gd name="T11" fmla="*/ 26 h 43"/>
                <a:gd name="T12" fmla="*/ 32 w 96"/>
                <a:gd name="T13" fmla="*/ 26 h 43"/>
                <a:gd name="T14" fmla="*/ 24 w 96"/>
                <a:gd name="T15" fmla="*/ 26 h 43"/>
                <a:gd name="T16" fmla="*/ 16 w 96"/>
                <a:gd name="T17" fmla="*/ 35 h 43"/>
                <a:gd name="T18" fmla="*/ 0 w 96"/>
                <a:gd name="T19" fmla="*/ 35 h 43"/>
                <a:gd name="T20" fmla="*/ 0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96" y="0"/>
                  </a:moveTo>
                  <a:lnTo>
                    <a:pt x="88" y="0"/>
                  </a:lnTo>
                  <a:lnTo>
                    <a:pt x="72" y="8"/>
                  </a:lnTo>
                  <a:lnTo>
                    <a:pt x="64" y="8"/>
                  </a:lnTo>
                  <a:lnTo>
                    <a:pt x="56" y="26"/>
                  </a:lnTo>
                  <a:lnTo>
                    <a:pt x="48" y="26"/>
                  </a:lnTo>
                  <a:lnTo>
                    <a:pt x="32" y="26"/>
                  </a:lnTo>
                  <a:lnTo>
                    <a:pt x="24" y="26"/>
                  </a:lnTo>
                  <a:lnTo>
                    <a:pt x="16" y="35"/>
                  </a:lnTo>
                  <a:lnTo>
                    <a:pt x="0" y="35"/>
                  </a:lnTo>
                  <a:lnTo>
                    <a:pt x="0"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4503" name="Group 1603"/>
          <p:cNvGrpSpPr>
            <a:grpSpLocks/>
          </p:cNvGrpSpPr>
          <p:nvPr/>
        </p:nvGrpSpPr>
        <p:grpSpPr bwMode="auto">
          <a:xfrm>
            <a:off x="7304088" y="2635250"/>
            <a:ext cx="609600" cy="496888"/>
            <a:chOff x="1748" y="2760"/>
            <a:chExt cx="480" cy="457"/>
          </a:xfrm>
        </p:grpSpPr>
        <p:sp>
          <p:nvSpPr>
            <p:cNvPr id="104579" name="Freeform 1604"/>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232 w 232"/>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211"/>
                <a:gd name="T188" fmla="*/ 232 w 232"/>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lnTo>
                    <a:pt x="232"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80" name="Freeform 1605"/>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211"/>
                <a:gd name="T185" fmla="*/ 232 w 232"/>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81" name="Freeform 1606"/>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56 w 208"/>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8"/>
                <a:gd name="T187" fmla="*/ 0 h 255"/>
                <a:gd name="T188" fmla="*/ 208 w 208"/>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lnTo>
                    <a:pt x="56"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82" name="Freeform 1607"/>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8"/>
                <a:gd name="T184" fmla="*/ 0 h 255"/>
                <a:gd name="T185" fmla="*/ 208 w 208"/>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83" name="Freeform 1608"/>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40 w 280"/>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0"/>
                <a:gd name="T118" fmla="*/ 0 h 360"/>
                <a:gd name="T119" fmla="*/ 280 w 280"/>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lnTo>
                    <a:pt x="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84" name="Freeform 1609"/>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80"/>
                <a:gd name="T115" fmla="*/ 0 h 360"/>
                <a:gd name="T116" fmla="*/ 280 w 280"/>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85" name="Freeform 1610"/>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40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lnTo>
                    <a:pt x="40"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86" name="Freeform 1611"/>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87" name="Freeform 1612"/>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208 w 208"/>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8"/>
                <a:gd name="T139" fmla="*/ 0 h 457"/>
                <a:gd name="T140" fmla="*/ 208 w 208"/>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lnTo>
                    <a:pt x="208"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88" name="Freeform 1613"/>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8"/>
                <a:gd name="T136" fmla="*/ 0 h 457"/>
                <a:gd name="T137" fmla="*/ 208 w 208"/>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89" name="Freeform 1614"/>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232 w 232"/>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325"/>
                <a:gd name="T188" fmla="*/ 232 w 232"/>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lnTo>
                    <a:pt x="232"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90" name="Freeform 1615"/>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325"/>
                <a:gd name="T185" fmla="*/ 232 w 232"/>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4504" name="Group 1616"/>
          <p:cNvGrpSpPr>
            <a:grpSpLocks/>
          </p:cNvGrpSpPr>
          <p:nvPr/>
        </p:nvGrpSpPr>
        <p:grpSpPr bwMode="auto">
          <a:xfrm>
            <a:off x="7467600" y="3043238"/>
            <a:ext cx="774700" cy="614362"/>
            <a:chOff x="1692" y="3226"/>
            <a:chExt cx="488" cy="387"/>
          </a:xfrm>
        </p:grpSpPr>
        <p:sp>
          <p:nvSpPr>
            <p:cNvPr id="104532" name="Freeform 1617"/>
            <p:cNvSpPr>
              <a:spLocks/>
            </p:cNvSpPr>
            <p:nvPr/>
          </p:nvSpPr>
          <p:spPr bwMode="auto">
            <a:xfrm>
              <a:off x="1996" y="3226"/>
              <a:ext cx="40" cy="53"/>
            </a:xfrm>
            <a:custGeom>
              <a:avLst/>
              <a:gdLst>
                <a:gd name="T0" fmla="*/ 0 w 40"/>
                <a:gd name="T1" fmla="*/ 0 h 53"/>
                <a:gd name="T2" fmla="*/ 0 w 40"/>
                <a:gd name="T3" fmla="*/ 9 h 53"/>
                <a:gd name="T4" fmla="*/ 0 w 40"/>
                <a:gd name="T5" fmla="*/ 18 h 53"/>
                <a:gd name="T6" fmla="*/ 8 w 40"/>
                <a:gd name="T7" fmla="*/ 18 h 53"/>
                <a:gd name="T8" fmla="*/ 24 w 40"/>
                <a:gd name="T9" fmla="*/ 18 h 53"/>
                <a:gd name="T10" fmla="*/ 24 w 40"/>
                <a:gd name="T11" fmla="*/ 35 h 53"/>
                <a:gd name="T12" fmla="*/ 32 w 40"/>
                <a:gd name="T13" fmla="*/ 35 h 53"/>
                <a:gd name="T14" fmla="*/ 32 w 40"/>
                <a:gd name="T15" fmla="*/ 44 h 53"/>
                <a:gd name="T16" fmla="*/ 40 w 40"/>
                <a:gd name="T17" fmla="*/ 44 h 53"/>
                <a:gd name="T18" fmla="*/ 4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0" y="0"/>
                  </a:moveTo>
                  <a:lnTo>
                    <a:pt x="0" y="9"/>
                  </a:lnTo>
                  <a:lnTo>
                    <a:pt x="0" y="18"/>
                  </a:lnTo>
                  <a:lnTo>
                    <a:pt x="8" y="18"/>
                  </a:lnTo>
                  <a:lnTo>
                    <a:pt x="24" y="18"/>
                  </a:lnTo>
                  <a:lnTo>
                    <a:pt x="24" y="35"/>
                  </a:lnTo>
                  <a:lnTo>
                    <a:pt x="32" y="35"/>
                  </a:lnTo>
                  <a:lnTo>
                    <a:pt x="32" y="44"/>
                  </a:lnTo>
                  <a:lnTo>
                    <a:pt x="40" y="44"/>
                  </a:lnTo>
                  <a:lnTo>
                    <a:pt x="4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33" name="Freeform 1618"/>
            <p:cNvSpPr>
              <a:spLocks/>
            </p:cNvSpPr>
            <p:nvPr/>
          </p:nvSpPr>
          <p:spPr bwMode="auto">
            <a:xfrm>
              <a:off x="1940" y="3226"/>
              <a:ext cx="56" cy="97"/>
            </a:xfrm>
            <a:custGeom>
              <a:avLst/>
              <a:gdLst>
                <a:gd name="T0" fmla="*/ 56 w 56"/>
                <a:gd name="T1" fmla="*/ 0 h 97"/>
                <a:gd name="T2" fmla="*/ 56 w 56"/>
                <a:gd name="T3" fmla="*/ 9 h 97"/>
                <a:gd name="T4" fmla="*/ 56 w 56"/>
                <a:gd name="T5" fmla="*/ 18 h 97"/>
                <a:gd name="T6" fmla="*/ 48 w 56"/>
                <a:gd name="T7" fmla="*/ 35 h 97"/>
                <a:gd name="T8" fmla="*/ 32 w 56"/>
                <a:gd name="T9" fmla="*/ 44 h 97"/>
                <a:gd name="T10" fmla="*/ 24 w 56"/>
                <a:gd name="T11" fmla="*/ 53 h 97"/>
                <a:gd name="T12" fmla="*/ 16 w 56"/>
                <a:gd name="T13" fmla="*/ 62 h 97"/>
                <a:gd name="T14" fmla="*/ 0 w 56"/>
                <a:gd name="T15" fmla="*/ 79 h 97"/>
                <a:gd name="T16" fmla="*/ 0 w 56"/>
                <a:gd name="T17" fmla="*/ 88 h 97"/>
                <a:gd name="T18" fmla="*/ 0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56" y="0"/>
                  </a:moveTo>
                  <a:lnTo>
                    <a:pt x="56" y="9"/>
                  </a:lnTo>
                  <a:lnTo>
                    <a:pt x="56" y="18"/>
                  </a:lnTo>
                  <a:lnTo>
                    <a:pt x="48" y="35"/>
                  </a:lnTo>
                  <a:lnTo>
                    <a:pt x="32" y="44"/>
                  </a:lnTo>
                  <a:lnTo>
                    <a:pt x="24" y="53"/>
                  </a:lnTo>
                  <a:lnTo>
                    <a:pt x="16" y="62"/>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34" name="Freeform 1619"/>
            <p:cNvSpPr>
              <a:spLocks/>
            </p:cNvSpPr>
            <p:nvPr/>
          </p:nvSpPr>
          <p:spPr bwMode="auto">
            <a:xfrm>
              <a:off x="1884" y="3226"/>
              <a:ext cx="80" cy="97"/>
            </a:xfrm>
            <a:custGeom>
              <a:avLst/>
              <a:gdLst>
                <a:gd name="T0" fmla="*/ 80 w 80"/>
                <a:gd name="T1" fmla="*/ 0 h 97"/>
                <a:gd name="T2" fmla="*/ 72 w 80"/>
                <a:gd name="T3" fmla="*/ 35 h 97"/>
                <a:gd name="T4" fmla="*/ 56 w 80"/>
                <a:gd name="T5" fmla="*/ 35 h 97"/>
                <a:gd name="T6" fmla="*/ 56 w 80"/>
                <a:gd name="T7" fmla="*/ 44 h 97"/>
                <a:gd name="T8" fmla="*/ 48 w 80"/>
                <a:gd name="T9" fmla="*/ 44 h 97"/>
                <a:gd name="T10" fmla="*/ 40 w 80"/>
                <a:gd name="T11" fmla="*/ 44 h 97"/>
                <a:gd name="T12" fmla="*/ 32 w 80"/>
                <a:gd name="T13" fmla="*/ 53 h 97"/>
                <a:gd name="T14" fmla="*/ 16 w 80"/>
                <a:gd name="T15" fmla="*/ 53 h 97"/>
                <a:gd name="T16" fmla="*/ 16 w 80"/>
                <a:gd name="T17" fmla="*/ 62 h 97"/>
                <a:gd name="T18" fmla="*/ 8 w 80"/>
                <a:gd name="T19" fmla="*/ 62 h 97"/>
                <a:gd name="T20" fmla="*/ 8 w 80"/>
                <a:gd name="T21" fmla="*/ 79 h 97"/>
                <a:gd name="T22" fmla="*/ 0 w 80"/>
                <a:gd name="T23" fmla="*/ 79 h 97"/>
                <a:gd name="T24" fmla="*/ 0 w 80"/>
                <a:gd name="T25" fmla="*/ 88 h 97"/>
                <a:gd name="T26" fmla="*/ 0 w 80"/>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
                <a:gd name="T43" fmla="*/ 0 h 97"/>
                <a:gd name="T44" fmla="*/ 80 w 80"/>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 h="97">
                  <a:moveTo>
                    <a:pt x="80" y="0"/>
                  </a:moveTo>
                  <a:lnTo>
                    <a:pt x="72" y="35"/>
                  </a:lnTo>
                  <a:lnTo>
                    <a:pt x="56" y="35"/>
                  </a:lnTo>
                  <a:lnTo>
                    <a:pt x="56" y="44"/>
                  </a:lnTo>
                  <a:lnTo>
                    <a:pt x="48" y="44"/>
                  </a:lnTo>
                  <a:lnTo>
                    <a:pt x="40" y="44"/>
                  </a:lnTo>
                  <a:lnTo>
                    <a:pt x="32" y="53"/>
                  </a:lnTo>
                  <a:lnTo>
                    <a:pt x="16" y="53"/>
                  </a:lnTo>
                  <a:lnTo>
                    <a:pt x="16" y="62"/>
                  </a:lnTo>
                  <a:lnTo>
                    <a:pt x="8" y="62"/>
                  </a:lnTo>
                  <a:lnTo>
                    <a:pt x="8" y="79"/>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35" name="Freeform 1620"/>
            <p:cNvSpPr>
              <a:spLocks/>
            </p:cNvSpPr>
            <p:nvPr/>
          </p:nvSpPr>
          <p:spPr bwMode="auto">
            <a:xfrm>
              <a:off x="1972" y="3270"/>
              <a:ext cx="56" cy="114"/>
            </a:xfrm>
            <a:custGeom>
              <a:avLst/>
              <a:gdLst>
                <a:gd name="T0" fmla="*/ 0 w 56"/>
                <a:gd name="T1" fmla="*/ 0 h 114"/>
                <a:gd name="T2" fmla="*/ 0 w 56"/>
                <a:gd name="T3" fmla="*/ 9 h 114"/>
                <a:gd name="T4" fmla="*/ 0 w 56"/>
                <a:gd name="T5" fmla="*/ 18 h 114"/>
                <a:gd name="T6" fmla="*/ 0 w 56"/>
                <a:gd name="T7" fmla="*/ 35 h 114"/>
                <a:gd name="T8" fmla="*/ 16 w 56"/>
                <a:gd name="T9" fmla="*/ 44 h 114"/>
                <a:gd name="T10" fmla="*/ 24 w 56"/>
                <a:gd name="T11" fmla="*/ 53 h 114"/>
                <a:gd name="T12" fmla="*/ 48 w 56"/>
                <a:gd name="T13" fmla="*/ 70 h 114"/>
                <a:gd name="T14" fmla="*/ 48 w 56"/>
                <a:gd name="T15" fmla="*/ 79 h 114"/>
                <a:gd name="T16" fmla="*/ 48 w 56"/>
                <a:gd name="T17" fmla="*/ 88 h 114"/>
                <a:gd name="T18" fmla="*/ 56 w 56"/>
                <a:gd name="T19" fmla="*/ 88 h 114"/>
                <a:gd name="T20" fmla="*/ 56 w 56"/>
                <a:gd name="T21" fmla="*/ 105 h 114"/>
                <a:gd name="T22" fmla="*/ 56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0" y="0"/>
                  </a:moveTo>
                  <a:lnTo>
                    <a:pt x="0" y="9"/>
                  </a:lnTo>
                  <a:lnTo>
                    <a:pt x="0" y="18"/>
                  </a:lnTo>
                  <a:lnTo>
                    <a:pt x="0" y="35"/>
                  </a:lnTo>
                  <a:lnTo>
                    <a:pt x="16" y="44"/>
                  </a:lnTo>
                  <a:lnTo>
                    <a:pt x="24" y="53"/>
                  </a:lnTo>
                  <a:lnTo>
                    <a:pt x="48" y="70"/>
                  </a:lnTo>
                  <a:lnTo>
                    <a:pt x="48" y="79"/>
                  </a:lnTo>
                  <a:lnTo>
                    <a:pt x="48" y="88"/>
                  </a:lnTo>
                  <a:lnTo>
                    <a:pt x="56" y="88"/>
                  </a:lnTo>
                  <a:lnTo>
                    <a:pt x="56" y="105"/>
                  </a:lnTo>
                  <a:lnTo>
                    <a:pt x="5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36" name="Freeform 1621"/>
            <p:cNvSpPr>
              <a:spLocks/>
            </p:cNvSpPr>
            <p:nvPr/>
          </p:nvSpPr>
          <p:spPr bwMode="auto">
            <a:xfrm>
              <a:off x="1900" y="3226"/>
              <a:ext cx="72" cy="158"/>
            </a:xfrm>
            <a:custGeom>
              <a:avLst/>
              <a:gdLst>
                <a:gd name="T0" fmla="*/ 72 w 72"/>
                <a:gd name="T1" fmla="*/ 0 h 158"/>
                <a:gd name="T2" fmla="*/ 64 w 72"/>
                <a:gd name="T3" fmla="*/ 44 h 158"/>
                <a:gd name="T4" fmla="*/ 64 w 72"/>
                <a:gd name="T5" fmla="*/ 53 h 158"/>
                <a:gd name="T6" fmla="*/ 56 w 72"/>
                <a:gd name="T7" fmla="*/ 53 h 158"/>
                <a:gd name="T8" fmla="*/ 56 w 72"/>
                <a:gd name="T9" fmla="*/ 62 h 158"/>
                <a:gd name="T10" fmla="*/ 40 w 72"/>
                <a:gd name="T11" fmla="*/ 79 h 158"/>
                <a:gd name="T12" fmla="*/ 32 w 72"/>
                <a:gd name="T13" fmla="*/ 79 h 158"/>
                <a:gd name="T14" fmla="*/ 32 w 72"/>
                <a:gd name="T15" fmla="*/ 88 h 158"/>
                <a:gd name="T16" fmla="*/ 24 w 72"/>
                <a:gd name="T17" fmla="*/ 88 h 158"/>
                <a:gd name="T18" fmla="*/ 24 w 72"/>
                <a:gd name="T19" fmla="*/ 97 h 158"/>
                <a:gd name="T20" fmla="*/ 24 w 72"/>
                <a:gd name="T21" fmla="*/ 114 h 158"/>
                <a:gd name="T22" fmla="*/ 16 w 72"/>
                <a:gd name="T23" fmla="*/ 114 h 158"/>
                <a:gd name="T24" fmla="*/ 16 w 72"/>
                <a:gd name="T25" fmla="*/ 123 h 158"/>
                <a:gd name="T26" fmla="*/ 0 w 72"/>
                <a:gd name="T27" fmla="*/ 132 h 158"/>
                <a:gd name="T28" fmla="*/ 0 w 72"/>
                <a:gd name="T29" fmla="*/ 149 h 158"/>
                <a:gd name="T30" fmla="*/ 16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72" y="0"/>
                  </a:moveTo>
                  <a:lnTo>
                    <a:pt x="64" y="44"/>
                  </a:lnTo>
                  <a:lnTo>
                    <a:pt x="64" y="53"/>
                  </a:lnTo>
                  <a:lnTo>
                    <a:pt x="56" y="53"/>
                  </a:lnTo>
                  <a:lnTo>
                    <a:pt x="56" y="62"/>
                  </a:lnTo>
                  <a:lnTo>
                    <a:pt x="40" y="79"/>
                  </a:lnTo>
                  <a:lnTo>
                    <a:pt x="32" y="79"/>
                  </a:lnTo>
                  <a:lnTo>
                    <a:pt x="32" y="88"/>
                  </a:lnTo>
                  <a:lnTo>
                    <a:pt x="24" y="88"/>
                  </a:lnTo>
                  <a:lnTo>
                    <a:pt x="24" y="97"/>
                  </a:lnTo>
                  <a:lnTo>
                    <a:pt x="24" y="114"/>
                  </a:lnTo>
                  <a:lnTo>
                    <a:pt x="16" y="114"/>
                  </a:lnTo>
                  <a:lnTo>
                    <a:pt x="16" y="123"/>
                  </a:lnTo>
                  <a:lnTo>
                    <a:pt x="0" y="132"/>
                  </a:lnTo>
                  <a:lnTo>
                    <a:pt x="0" y="149"/>
                  </a:lnTo>
                  <a:lnTo>
                    <a:pt x="16"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37" name="Freeform 1622"/>
            <p:cNvSpPr>
              <a:spLocks/>
            </p:cNvSpPr>
            <p:nvPr/>
          </p:nvSpPr>
          <p:spPr bwMode="auto">
            <a:xfrm>
              <a:off x="1972" y="3226"/>
              <a:ext cx="96" cy="114"/>
            </a:xfrm>
            <a:custGeom>
              <a:avLst/>
              <a:gdLst>
                <a:gd name="T0" fmla="*/ 0 w 96"/>
                <a:gd name="T1" fmla="*/ 0 h 114"/>
                <a:gd name="T2" fmla="*/ 24 w 96"/>
                <a:gd name="T3" fmla="*/ 35 h 114"/>
                <a:gd name="T4" fmla="*/ 32 w 96"/>
                <a:gd name="T5" fmla="*/ 44 h 114"/>
                <a:gd name="T6" fmla="*/ 48 w 96"/>
                <a:gd name="T7" fmla="*/ 44 h 114"/>
                <a:gd name="T8" fmla="*/ 56 w 96"/>
                <a:gd name="T9" fmla="*/ 44 h 114"/>
                <a:gd name="T10" fmla="*/ 64 w 96"/>
                <a:gd name="T11" fmla="*/ 44 h 114"/>
                <a:gd name="T12" fmla="*/ 64 w 96"/>
                <a:gd name="T13" fmla="*/ 53 h 114"/>
                <a:gd name="T14" fmla="*/ 80 w 96"/>
                <a:gd name="T15" fmla="*/ 53 h 114"/>
                <a:gd name="T16" fmla="*/ 88 w 96"/>
                <a:gd name="T17" fmla="*/ 62 h 114"/>
                <a:gd name="T18" fmla="*/ 96 w 96"/>
                <a:gd name="T19" fmla="*/ 79 h 114"/>
                <a:gd name="T20" fmla="*/ 96 w 96"/>
                <a:gd name="T21" fmla="*/ 88 h 114"/>
                <a:gd name="T22" fmla="*/ 96 w 96"/>
                <a:gd name="T23" fmla="*/ 97 h 114"/>
                <a:gd name="T24" fmla="*/ 96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0" y="0"/>
                  </a:moveTo>
                  <a:lnTo>
                    <a:pt x="24" y="35"/>
                  </a:lnTo>
                  <a:lnTo>
                    <a:pt x="32" y="44"/>
                  </a:lnTo>
                  <a:lnTo>
                    <a:pt x="48" y="44"/>
                  </a:lnTo>
                  <a:lnTo>
                    <a:pt x="56" y="44"/>
                  </a:lnTo>
                  <a:lnTo>
                    <a:pt x="64" y="44"/>
                  </a:lnTo>
                  <a:lnTo>
                    <a:pt x="64" y="53"/>
                  </a:lnTo>
                  <a:lnTo>
                    <a:pt x="80" y="53"/>
                  </a:lnTo>
                  <a:lnTo>
                    <a:pt x="88" y="62"/>
                  </a:lnTo>
                  <a:lnTo>
                    <a:pt x="96" y="79"/>
                  </a:lnTo>
                  <a:lnTo>
                    <a:pt x="96" y="88"/>
                  </a:lnTo>
                  <a:lnTo>
                    <a:pt x="96" y="97"/>
                  </a:lnTo>
                  <a:lnTo>
                    <a:pt x="9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38" name="Freeform 1623"/>
            <p:cNvSpPr>
              <a:spLocks/>
            </p:cNvSpPr>
            <p:nvPr/>
          </p:nvSpPr>
          <p:spPr bwMode="auto">
            <a:xfrm>
              <a:off x="1988" y="3270"/>
              <a:ext cx="40" cy="132"/>
            </a:xfrm>
            <a:custGeom>
              <a:avLst/>
              <a:gdLst>
                <a:gd name="T0" fmla="*/ 40 w 40"/>
                <a:gd name="T1" fmla="*/ 0 h 132"/>
                <a:gd name="T2" fmla="*/ 40 w 40"/>
                <a:gd name="T3" fmla="*/ 9 h 132"/>
                <a:gd name="T4" fmla="*/ 40 w 40"/>
                <a:gd name="T5" fmla="*/ 18 h 132"/>
                <a:gd name="T6" fmla="*/ 40 w 40"/>
                <a:gd name="T7" fmla="*/ 35 h 132"/>
                <a:gd name="T8" fmla="*/ 40 w 40"/>
                <a:gd name="T9" fmla="*/ 44 h 132"/>
                <a:gd name="T10" fmla="*/ 32 w 40"/>
                <a:gd name="T11" fmla="*/ 53 h 132"/>
                <a:gd name="T12" fmla="*/ 16 w 40"/>
                <a:gd name="T13" fmla="*/ 70 h 132"/>
                <a:gd name="T14" fmla="*/ 16 w 40"/>
                <a:gd name="T15" fmla="*/ 79 h 132"/>
                <a:gd name="T16" fmla="*/ 8 w 40"/>
                <a:gd name="T17" fmla="*/ 88 h 132"/>
                <a:gd name="T18" fmla="*/ 8 w 40"/>
                <a:gd name="T19" fmla="*/ 105 h 132"/>
                <a:gd name="T20" fmla="*/ 0 w 40"/>
                <a:gd name="T21" fmla="*/ 105 h 132"/>
                <a:gd name="T22" fmla="*/ 0 w 40"/>
                <a:gd name="T23" fmla="*/ 114 h 132"/>
                <a:gd name="T24" fmla="*/ 0 w 40"/>
                <a:gd name="T25" fmla="*/ 123 h 132"/>
                <a:gd name="T26" fmla="*/ 0 w 40"/>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132"/>
                <a:gd name="T44" fmla="*/ 40 w 40"/>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132">
                  <a:moveTo>
                    <a:pt x="40" y="0"/>
                  </a:moveTo>
                  <a:lnTo>
                    <a:pt x="40" y="9"/>
                  </a:lnTo>
                  <a:lnTo>
                    <a:pt x="40" y="18"/>
                  </a:lnTo>
                  <a:lnTo>
                    <a:pt x="40" y="35"/>
                  </a:lnTo>
                  <a:lnTo>
                    <a:pt x="40" y="44"/>
                  </a:lnTo>
                  <a:lnTo>
                    <a:pt x="32" y="53"/>
                  </a:lnTo>
                  <a:lnTo>
                    <a:pt x="16" y="70"/>
                  </a:lnTo>
                  <a:lnTo>
                    <a:pt x="16" y="79"/>
                  </a:lnTo>
                  <a:lnTo>
                    <a:pt x="8" y="88"/>
                  </a:lnTo>
                  <a:lnTo>
                    <a:pt x="8" y="105"/>
                  </a:lnTo>
                  <a:lnTo>
                    <a:pt x="0" y="105"/>
                  </a:lnTo>
                  <a:lnTo>
                    <a:pt x="0" y="114"/>
                  </a:lnTo>
                  <a:lnTo>
                    <a:pt x="0" y="123"/>
                  </a:lnTo>
                  <a:lnTo>
                    <a:pt x="0"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39" name="Freeform 1624"/>
            <p:cNvSpPr>
              <a:spLocks/>
            </p:cNvSpPr>
            <p:nvPr/>
          </p:nvSpPr>
          <p:spPr bwMode="auto">
            <a:xfrm>
              <a:off x="1948" y="3305"/>
              <a:ext cx="40" cy="88"/>
            </a:xfrm>
            <a:custGeom>
              <a:avLst/>
              <a:gdLst>
                <a:gd name="T0" fmla="*/ 0 w 40"/>
                <a:gd name="T1" fmla="*/ 0 h 88"/>
                <a:gd name="T2" fmla="*/ 0 w 40"/>
                <a:gd name="T3" fmla="*/ 26 h 88"/>
                <a:gd name="T4" fmla="*/ 8 w 40"/>
                <a:gd name="T5" fmla="*/ 35 h 88"/>
                <a:gd name="T6" fmla="*/ 16 w 40"/>
                <a:gd name="T7" fmla="*/ 44 h 88"/>
                <a:gd name="T8" fmla="*/ 32 w 40"/>
                <a:gd name="T9" fmla="*/ 44 h 88"/>
                <a:gd name="T10" fmla="*/ 32 w 40"/>
                <a:gd name="T11" fmla="*/ 62 h 88"/>
                <a:gd name="T12" fmla="*/ 40 w 40"/>
                <a:gd name="T13" fmla="*/ 62 h 88"/>
                <a:gd name="T14" fmla="*/ 40 w 40"/>
                <a:gd name="T15" fmla="*/ 70 h 88"/>
                <a:gd name="T16" fmla="*/ 40 w 40"/>
                <a:gd name="T17" fmla="*/ 79 h 88"/>
                <a:gd name="T18" fmla="*/ 4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0" y="0"/>
                  </a:moveTo>
                  <a:lnTo>
                    <a:pt x="0" y="26"/>
                  </a:lnTo>
                  <a:lnTo>
                    <a:pt x="8" y="35"/>
                  </a:lnTo>
                  <a:lnTo>
                    <a:pt x="16" y="44"/>
                  </a:lnTo>
                  <a:lnTo>
                    <a:pt x="32" y="44"/>
                  </a:lnTo>
                  <a:lnTo>
                    <a:pt x="32" y="62"/>
                  </a:lnTo>
                  <a:lnTo>
                    <a:pt x="40" y="62"/>
                  </a:lnTo>
                  <a:lnTo>
                    <a:pt x="40" y="70"/>
                  </a:lnTo>
                  <a:lnTo>
                    <a:pt x="40" y="79"/>
                  </a:lnTo>
                  <a:lnTo>
                    <a:pt x="4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40" name="Freeform 1625"/>
            <p:cNvSpPr>
              <a:spLocks/>
            </p:cNvSpPr>
            <p:nvPr/>
          </p:nvSpPr>
          <p:spPr bwMode="auto">
            <a:xfrm>
              <a:off x="1900" y="3279"/>
              <a:ext cx="64" cy="140"/>
            </a:xfrm>
            <a:custGeom>
              <a:avLst/>
              <a:gdLst>
                <a:gd name="T0" fmla="*/ 0 w 64"/>
                <a:gd name="T1" fmla="*/ 0 h 140"/>
                <a:gd name="T2" fmla="*/ 16 w 64"/>
                <a:gd name="T3" fmla="*/ 61 h 140"/>
                <a:gd name="T4" fmla="*/ 24 w 64"/>
                <a:gd name="T5" fmla="*/ 70 h 140"/>
                <a:gd name="T6" fmla="*/ 32 w 64"/>
                <a:gd name="T7" fmla="*/ 79 h 140"/>
                <a:gd name="T8" fmla="*/ 32 w 64"/>
                <a:gd name="T9" fmla="*/ 105 h 140"/>
                <a:gd name="T10" fmla="*/ 40 w 64"/>
                <a:gd name="T11" fmla="*/ 114 h 140"/>
                <a:gd name="T12" fmla="*/ 40 w 64"/>
                <a:gd name="T13" fmla="*/ 123 h 140"/>
                <a:gd name="T14" fmla="*/ 56 w 64"/>
                <a:gd name="T15" fmla="*/ 123 h 140"/>
                <a:gd name="T16" fmla="*/ 64 w 64"/>
                <a:gd name="T17" fmla="*/ 123 h 140"/>
                <a:gd name="T18" fmla="*/ 64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0" y="0"/>
                  </a:moveTo>
                  <a:lnTo>
                    <a:pt x="16" y="61"/>
                  </a:lnTo>
                  <a:lnTo>
                    <a:pt x="24" y="70"/>
                  </a:lnTo>
                  <a:lnTo>
                    <a:pt x="32" y="79"/>
                  </a:lnTo>
                  <a:lnTo>
                    <a:pt x="32" y="105"/>
                  </a:lnTo>
                  <a:lnTo>
                    <a:pt x="40" y="114"/>
                  </a:lnTo>
                  <a:lnTo>
                    <a:pt x="40" y="123"/>
                  </a:lnTo>
                  <a:lnTo>
                    <a:pt x="56" y="123"/>
                  </a:lnTo>
                  <a:lnTo>
                    <a:pt x="64" y="123"/>
                  </a:lnTo>
                  <a:lnTo>
                    <a:pt x="64"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41" name="Freeform 1626"/>
            <p:cNvSpPr>
              <a:spLocks/>
            </p:cNvSpPr>
            <p:nvPr/>
          </p:nvSpPr>
          <p:spPr bwMode="auto">
            <a:xfrm>
              <a:off x="1852" y="3226"/>
              <a:ext cx="104" cy="193"/>
            </a:xfrm>
            <a:custGeom>
              <a:avLst/>
              <a:gdLst>
                <a:gd name="T0" fmla="*/ 104 w 104"/>
                <a:gd name="T1" fmla="*/ 0 h 193"/>
                <a:gd name="T2" fmla="*/ 80 w 104"/>
                <a:gd name="T3" fmla="*/ 18 h 193"/>
                <a:gd name="T4" fmla="*/ 72 w 104"/>
                <a:gd name="T5" fmla="*/ 35 h 193"/>
                <a:gd name="T6" fmla="*/ 64 w 104"/>
                <a:gd name="T7" fmla="*/ 44 h 193"/>
                <a:gd name="T8" fmla="*/ 64 w 104"/>
                <a:gd name="T9" fmla="*/ 53 h 193"/>
                <a:gd name="T10" fmla="*/ 48 w 104"/>
                <a:gd name="T11" fmla="*/ 53 h 193"/>
                <a:gd name="T12" fmla="*/ 48 w 104"/>
                <a:gd name="T13" fmla="*/ 62 h 193"/>
                <a:gd name="T14" fmla="*/ 40 w 104"/>
                <a:gd name="T15" fmla="*/ 62 h 193"/>
                <a:gd name="T16" fmla="*/ 32 w 104"/>
                <a:gd name="T17" fmla="*/ 79 h 193"/>
                <a:gd name="T18" fmla="*/ 32 w 104"/>
                <a:gd name="T19" fmla="*/ 88 h 193"/>
                <a:gd name="T20" fmla="*/ 16 w 104"/>
                <a:gd name="T21" fmla="*/ 88 h 193"/>
                <a:gd name="T22" fmla="*/ 16 w 104"/>
                <a:gd name="T23" fmla="*/ 97 h 193"/>
                <a:gd name="T24" fmla="*/ 8 w 104"/>
                <a:gd name="T25" fmla="*/ 97 h 193"/>
                <a:gd name="T26" fmla="*/ 8 w 104"/>
                <a:gd name="T27" fmla="*/ 114 h 193"/>
                <a:gd name="T28" fmla="*/ 8 w 104"/>
                <a:gd name="T29" fmla="*/ 123 h 193"/>
                <a:gd name="T30" fmla="*/ 0 w 104"/>
                <a:gd name="T31" fmla="*/ 132 h 193"/>
                <a:gd name="T32" fmla="*/ 0 w 104"/>
                <a:gd name="T33" fmla="*/ 149 h 193"/>
                <a:gd name="T34" fmla="*/ 0 w 104"/>
                <a:gd name="T35" fmla="*/ 158 h 193"/>
                <a:gd name="T36" fmla="*/ 0 w 104"/>
                <a:gd name="T37" fmla="*/ 167 h 193"/>
                <a:gd name="T38" fmla="*/ 0 w 104"/>
                <a:gd name="T39" fmla="*/ 176 h 193"/>
                <a:gd name="T40" fmla="*/ 0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104" y="0"/>
                  </a:moveTo>
                  <a:lnTo>
                    <a:pt x="80" y="18"/>
                  </a:lnTo>
                  <a:lnTo>
                    <a:pt x="72" y="35"/>
                  </a:lnTo>
                  <a:lnTo>
                    <a:pt x="64" y="44"/>
                  </a:lnTo>
                  <a:lnTo>
                    <a:pt x="64" y="53"/>
                  </a:lnTo>
                  <a:lnTo>
                    <a:pt x="48" y="53"/>
                  </a:lnTo>
                  <a:lnTo>
                    <a:pt x="48" y="62"/>
                  </a:lnTo>
                  <a:lnTo>
                    <a:pt x="40" y="62"/>
                  </a:lnTo>
                  <a:lnTo>
                    <a:pt x="32" y="79"/>
                  </a:lnTo>
                  <a:lnTo>
                    <a:pt x="32" y="88"/>
                  </a:lnTo>
                  <a:lnTo>
                    <a:pt x="16" y="88"/>
                  </a:lnTo>
                  <a:lnTo>
                    <a:pt x="16" y="97"/>
                  </a:lnTo>
                  <a:lnTo>
                    <a:pt x="8" y="97"/>
                  </a:lnTo>
                  <a:lnTo>
                    <a:pt x="8" y="114"/>
                  </a:lnTo>
                  <a:lnTo>
                    <a:pt x="8" y="123"/>
                  </a:lnTo>
                  <a:lnTo>
                    <a:pt x="0" y="132"/>
                  </a:lnTo>
                  <a:lnTo>
                    <a:pt x="0" y="149"/>
                  </a:lnTo>
                  <a:lnTo>
                    <a:pt x="0" y="158"/>
                  </a:lnTo>
                  <a:lnTo>
                    <a:pt x="0" y="167"/>
                  </a:lnTo>
                  <a:lnTo>
                    <a:pt x="0" y="176"/>
                  </a:lnTo>
                  <a:lnTo>
                    <a:pt x="0"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42" name="Freeform 1627"/>
            <p:cNvSpPr>
              <a:spLocks/>
            </p:cNvSpPr>
            <p:nvPr/>
          </p:nvSpPr>
          <p:spPr bwMode="auto">
            <a:xfrm>
              <a:off x="2044" y="3305"/>
              <a:ext cx="16" cy="106"/>
            </a:xfrm>
            <a:custGeom>
              <a:avLst/>
              <a:gdLst>
                <a:gd name="T0" fmla="*/ 8 w 16"/>
                <a:gd name="T1" fmla="*/ 0 h 106"/>
                <a:gd name="T2" fmla="*/ 8 w 16"/>
                <a:gd name="T3" fmla="*/ 9 h 106"/>
                <a:gd name="T4" fmla="*/ 8 w 16"/>
                <a:gd name="T5" fmla="*/ 26 h 106"/>
                <a:gd name="T6" fmla="*/ 8 w 16"/>
                <a:gd name="T7" fmla="*/ 35 h 106"/>
                <a:gd name="T8" fmla="*/ 0 w 16"/>
                <a:gd name="T9" fmla="*/ 35 h 106"/>
                <a:gd name="T10" fmla="*/ 0 w 16"/>
                <a:gd name="T11" fmla="*/ 44 h 106"/>
                <a:gd name="T12" fmla="*/ 0 w 16"/>
                <a:gd name="T13" fmla="*/ 62 h 106"/>
                <a:gd name="T14" fmla="*/ 8 w 16"/>
                <a:gd name="T15" fmla="*/ 70 h 106"/>
                <a:gd name="T16" fmla="*/ 8 w 16"/>
                <a:gd name="T17" fmla="*/ 79 h 106"/>
                <a:gd name="T18" fmla="*/ 16 w 16"/>
                <a:gd name="T19" fmla="*/ 88 h 106"/>
                <a:gd name="T20" fmla="*/ 16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0" y="35"/>
                  </a:lnTo>
                  <a:lnTo>
                    <a:pt x="0" y="44"/>
                  </a:lnTo>
                  <a:lnTo>
                    <a:pt x="0" y="62"/>
                  </a:lnTo>
                  <a:lnTo>
                    <a:pt x="8" y="70"/>
                  </a:lnTo>
                  <a:lnTo>
                    <a:pt x="8" y="79"/>
                  </a:lnTo>
                  <a:lnTo>
                    <a:pt x="16" y="88"/>
                  </a:lnTo>
                  <a:lnTo>
                    <a:pt x="16"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43" name="Freeform 1628"/>
            <p:cNvSpPr>
              <a:spLocks/>
            </p:cNvSpPr>
            <p:nvPr/>
          </p:nvSpPr>
          <p:spPr bwMode="auto">
            <a:xfrm>
              <a:off x="2020" y="3375"/>
              <a:ext cx="8" cy="62"/>
            </a:xfrm>
            <a:custGeom>
              <a:avLst/>
              <a:gdLst>
                <a:gd name="T0" fmla="*/ 8 w 8"/>
                <a:gd name="T1" fmla="*/ 0 h 62"/>
                <a:gd name="T2" fmla="*/ 0 w 8"/>
                <a:gd name="T3" fmla="*/ 9 h 62"/>
                <a:gd name="T4" fmla="*/ 0 w 8"/>
                <a:gd name="T5" fmla="*/ 18 h 62"/>
                <a:gd name="T6" fmla="*/ 0 w 8"/>
                <a:gd name="T7" fmla="*/ 27 h 62"/>
                <a:gd name="T8" fmla="*/ 0 w 8"/>
                <a:gd name="T9" fmla="*/ 44 h 62"/>
                <a:gd name="T10" fmla="*/ 0 w 8"/>
                <a:gd name="T11" fmla="*/ 53 h 62"/>
                <a:gd name="T12" fmla="*/ 0 w 8"/>
                <a:gd name="T13" fmla="*/ 62 h 62"/>
                <a:gd name="T14" fmla="*/ 0 60000 65536"/>
                <a:gd name="T15" fmla="*/ 0 60000 65536"/>
                <a:gd name="T16" fmla="*/ 0 60000 65536"/>
                <a:gd name="T17" fmla="*/ 0 60000 65536"/>
                <a:gd name="T18" fmla="*/ 0 60000 65536"/>
                <a:gd name="T19" fmla="*/ 0 60000 65536"/>
                <a:gd name="T20" fmla="*/ 0 60000 65536"/>
                <a:gd name="T21" fmla="*/ 0 w 8"/>
                <a:gd name="T22" fmla="*/ 0 h 62"/>
                <a:gd name="T23" fmla="*/ 8 w 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62">
                  <a:moveTo>
                    <a:pt x="8" y="0"/>
                  </a:moveTo>
                  <a:lnTo>
                    <a:pt x="0" y="9"/>
                  </a:lnTo>
                  <a:lnTo>
                    <a:pt x="0" y="18"/>
                  </a:lnTo>
                  <a:lnTo>
                    <a:pt x="0" y="27"/>
                  </a:lnTo>
                  <a:lnTo>
                    <a:pt x="0" y="44"/>
                  </a:lnTo>
                  <a:lnTo>
                    <a:pt x="0" y="53"/>
                  </a:lnTo>
                  <a:lnTo>
                    <a:pt x="0"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44" name="Freeform 1629"/>
            <p:cNvSpPr>
              <a:spLocks/>
            </p:cNvSpPr>
            <p:nvPr/>
          </p:nvSpPr>
          <p:spPr bwMode="auto">
            <a:xfrm>
              <a:off x="2060" y="3340"/>
              <a:ext cx="40" cy="79"/>
            </a:xfrm>
            <a:custGeom>
              <a:avLst/>
              <a:gdLst>
                <a:gd name="T0" fmla="*/ 8 w 40"/>
                <a:gd name="T1" fmla="*/ 0 h 79"/>
                <a:gd name="T2" fmla="*/ 0 w 40"/>
                <a:gd name="T3" fmla="*/ 9 h 79"/>
                <a:gd name="T4" fmla="*/ 8 w 40"/>
                <a:gd name="T5" fmla="*/ 18 h 79"/>
                <a:gd name="T6" fmla="*/ 8 w 40"/>
                <a:gd name="T7" fmla="*/ 35 h 79"/>
                <a:gd name="T8" fmla="*/ 24 w 40"/>
                <a:gd name="T9" fmla="*/ 35 h 79"/>
                <a:gd name="T10" fmla="*/ 32 w 40"/>
                <a:gd name="T11" fmla="*/ 44 h 79"/>
                <a:gd name="T12" fmla="*/ 40 w 40"/>
                <a:gd name="T13" fmla="*/ 53 h 79"/>
                <a:gd name="T14" fmla="*/ 40 w 40"/>
                <a:gd name="T15" fmla="*/ 62 h 79"/>
                <a:gd name="T16" fmla="*/ 4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8" y="0"/>
                  </a:moveTo>
                  <a:lnTo>
                    <a:pt x="0" y="9"/>
                  </a:lnTo>
                  <a:lnTo>
                    <a:pt x="8" y="18"/>
                  </a:lnTo>
                  <a:lnTo>
                    <a:pt x="8" y="35"/>
                  </a:lnTo>
                  <a:lnTo>
                    <a:pt x="24" y="35"/>
                  </a:lnTo>
                  <a:lnTo>
                    <a:pt x="32" y="44"/>
                  </a:lnTo>
                  <a:lnTo>
                    <a:pt x="40" y="53"/>
                  </a:lnTo>
                  <a:lnTo>
                    <a:pt x="40" y="62"/>
                  </a:lnTo>
                  <a:lnTo>
                    <a:pt x="4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45" name="Freeform 1630"/>
            <p:cNvSpPr>
              <a:spLocks/>
            </p:cNvSpPr>
            <p:nvPr/>
          </p:nvSpPr>
          <p:spPr bwMode="auto">
            <a:xfrm>
              <a:off x="2060" y="3288"/>
              <a:ext cx="64" cy="70"/>
            </a:xfrm>
            <a:custGeom>
              <a:avLst/>
              <a:gdLst>
                <a:gd name="T0" fmla="*/ 0 w 64"/>
                <a:gd name="T1" fmla="*/ 0 h 70"/>
                <a:gd name="T2" fmla="*/ 8 w 64"/>
                <a:gd name="T3" fmla="*/ 0 h 70"/>
                <a:gd name="T4" fmla="*/ 24 w 64"/>
                <a:gd name="T5" fmla="*/ 0 h 70"/>
                <a:gd name="T6" fmla="*/ 32 w 64"/>
                <a:gd name="T7" fmla="*/ 17 h 70"/>
                <a:gd name="T8" fmla="*/ 40 w 64"/>
                <a:gd name="T9" fmla="*/ 17 h 70"/>
                <a:gd name="T10" fmla="*/ 40 w 64"/>
                <a:gd name="T11" fmla="*/ 26 h 70"/>
                <a:gd name="T12" fmla="*/ 56 w 64"/>
                <a:gd name="T13" fmla="*/ 26 h 70"/>
                <a:gd name="T14" fmla="*/ 56 w 64"/>
                <a:gd name="T15" fmla="*/ 35 h 70"/>
                <a:gd name="T16" fmla="*/ 56 w 64"/>
                <a:gd name="T17" fmla="*/ 52 h 70"/>
                <a:gd name="T18" fmla="*/ 64 w 64"/>
                <a:gd name="T19" fmla="*/ 61 h 70"/>
                <a:gd name="T20" fmla="*/ 64 w 64"/>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70"/>
                <a:gd name="T35" fmla="*/ 64 w 64"/>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70">
                  <a:moveTo>
                    <a:pt x="0" y="0"/>
                  </a:moveTo>
                  <a:lnTo>
                    <a:pt x="8" y="0"/>
                  </a:lnTo>
                  <a:lnTo>
                    <a:pt x="24" y="0"/>
                  </a:lnTo>
                  <a:lnTo>
                    <a:pt x="32" y="17"/>
                  </a:lnTo>
                  <a:lnTo>
                    <a:pt x="40" y="17"/>
                  </a:lnTo>
                  <a:lnTo>
                    <a:pt x="40" y="26"/>
                  </a:lnTo>
                  <a:lnTo>
                    <a:pt x="56" y="26"/>
                  </a:lnTo>
                  <a:lnTo>
                    <a:pt x="56" y="35"/>
                  </a:lnTo>
                  <a:lnTo>
                    <a:pt x="56" y="52"/>
                  </a:lnTo>
                  <a:lnTo>
                    <a:pt x="64" y="61"/>
                  </a:lnTo>
                  <a:lnTo>
                    <a:pt x="64"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46" name="Freeform 1631"/>
            <p:cNvSpPr>
              <a:spLocks/>
            </p:cNvSpPr>
            <p:nvPr/>
          </p:nvSpPr>
          <p:spPr bwMode="auto">
            <a:xfrm>
              <a:off x="1788" y="3331"/>
              <a:ext cx="72" cy="80"/>
            </a:xfrm>
            <a:custGeom>
              <a:avLst/>
              <a:gdLst>
                <a:gd name="T0" fmla="*/ 72 w 72"/>
                <a:gd name="T1" fmla="*/ 0 h 80"/>
                <a:gd name="T2" fmla="*/ 72 w 72"/>
                <a:gd name="T3" fmla="*/ 9 h 80"/>
                <a:gd name="T4" fmla="*/ 64 w 72"/>
                <a:gd name="T5" fmla="*/ 9 h 80"/>
                <a:gd name="T6" fmla="*/ 56 w 72"/>
                <a:gd name="T7" fmla="*/ 9 h 80"/>
                <a:gd name="T8" fmla="*/ 40 w 72"/>
                <a:gd name="T9" fmla="*/ 18 h 80"/>
                <a:gd name="T10" fmla="*/ 32 w 72"/>
                <a:gd name="T11" fmla="*/ 36 h 80"/>
                <a:gd name="T12" fmla="*/ 24 w 72"/>
                <a:gd name="T13" fmla="*/ 44 h 80"/>
                <a:gd name="T14" fmla="*/ 8 w 72"/>
                <a:gd name="T15" fmla="*/ 53 h 80"/>
                <a:gd name="T16" fmla="*/ 8 w 72"/>
                <a:gd name="T17" fmla="*/ 62 h 80"/>
                <a:gd name="T18" fmla="*/ 8 w 72"/>
                <a:gd name="T19" fmla="*/ 80 h 80"/>
                <a:gd name="T20" fmla="*/ 0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72" y="0"/>
                  </a:moveTo>
                  <a:lnTo>
                    <a:pt x="72" y="9"/>
                  </a:lnTo>
                  <a:lnTo>
                    <a:pt x="64" y="9"/>
                  </a:lnTo>
                  <a:lnTo>
                    <a:pt x="56" y="9"/>
                  </a:lnTo>
                  <a:lnTo>
                    <a:pt x="40" y="18"/>
                  </a:lnTo>
                  <a:lnTo>
                    <a:pt x="32" y="36"/>
                  </a:lnTo>
                  <a:lnTo>
                    <a:pt x="24" y="44"/>
                  </a:lnTo>
                  <a:lnTo>
                    <a:pt x="8" y="53"/>
                  </a:lnTo>
                  <a:lnTo>
                    <a:pt x="8" y="62"/>
                  </a:lnTo>
                  <a:lnTo>
                    <a:pt x="8" y="80"/>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47" name="Freeform 1632"/>
            <p:cNvSpPr>
              <a:spLocks/>
            </p:cNvSpPr>
            <p:nvPr/>
          </p:nvSpPr>
          <p:spPr bwMode="auto">
            <a:xfrm>
              <a:off x="1860" y="3323"/>
              <a:ext cx="40" cy="105"/>
            </a:xfrm>
            <a:custGeom>
              <a:avLst/>
              <a:gdLst>
                <a:gd name="T0" fmla="*/ 0 w 40"/>
                <a:gd name="T1" fmla="*/ 0 h 105"/>
                <a:gd name="T2" fmla="*/ 8 w 40"/>
                <a:gd name="T3" fmla="*/ 17 h 105"/>
                <a:gd name="T4" fmla="*/ 8 w 40"/>
                <a:gd name="T5" fmla="*/ 26 h 105"/>
                <a:gd name="T6" fmla="*/ 8 w 40"/>
                <a:gd name="T7" fmla="*/ 35 h 105"/>
                <a:gd name="T8" fmla="*/ 24 w 40"/>
                <a:gd name="T9" fmla="*/ 35 h 105"/>
                <a:gd name="T10" fmla="*/ 24 w 40"/>
                <a:gd name="T11" fmla="*/ 52 h 105"/>
                <a:gd name="T12" fmla="*/ 32 w 40"/>
                <a:gd name="T13" fmla="*/ 61 h 105"/>
                <a:gd name="T14" fmla="*/ 40 w 40"/>
                <a:gd name="T15" fmla="*/ 70 h 105"/>
                <a:gd name="T16" fmla="*/ 40 w 40"/>
                <a:gd name="T17" fmla="*/ 79 h 105"/>
                <a:gd name="T18" fmla="*/ 40 w 40"/>
                <a:gd name="T19" fmla="*/ 96 h 105"/>
                <a:gd name="T20" fmla="*/ 4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0" y="0"/>
                  </a:moveTo>
                  <a:lnTo>
                    <a:pt x="8" y="17"/>
                  </a:lnTo>
                  <a:lnTo>
                    <a:pt x="8" y="26"/>
                  </a:lnTo>
                  <a:lnTo>
                    <a:pt x="8" y="35"/>
                  </a:lnTo>
                  <a:lnTo>
                    <a:pt x="24" y="35"/>
                  </a:lnTo>
                  <a:lnTo>
                    <a:pt x="24" y="52"/>
                  </a:lnTo>
                  <a:lnTo>
                    <a:pt x="32" y="61"/>
                  </a:lnTo>
                  <a:lnTo>
                    <a:pt x="40" y="70"/>
                  </a:lnTo>
                  <a:lnTo>
                    <a:pt x="40" y="79"/>
                  </a:lnTo>
                  <a:lnTo>
                    <a:pt x="40" y="96"/>
                  </a:lnTo>
                  <a:lnTo>
                    <a:pt x="4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48" name="Freeform 1633"/>
            <p:cNvSpPr>
              <a:spLocks/>
            </p:cNvSpPr>
            <p:nvPr/>
          </p:nvSpPr>
          <p:spPr bwMode="auto">
            <a:xfrm>
              <a:off x="1796" y="3411"/>
              <a:ext cx="48" cy="70"/>
            </a:xfrm>
            <a:custGeom>
              <a:avLst/>
              <a:gdLst>
                <a:gd name="T0" fmla="*/ 48 w 48"/>
                <a:gd name="T1" fmla="*/ 0 h 70"/>
                <a:gd name="T2" fmla="*/ 48 w 48"/>
                <a:gd name="T3" fmla="*/ 8 h 70"/>
                <a:gd name="T4" fmla="*/ 32 w 48"/>
                <a:gd name="T5" fmla="*/ 8 h 70"/>
                <a:gd name="T6" fmla="*/ 24 w 48"/>
                <a:gd name="T7" fmla="*/ 17 h 70"/>
                <a:gd name="T8" fmla="*/ 16 w 48"/>
                <a:gd name="T9" fmla="*/ 17 h 70"/>
                <a:gd name="T10" fmla="*/ 16 w 48"/>
                <a:gd name="T11" fmla="*/ 35 h 70"/>
                <a:gd name="T12" fmla="*/ 0 w 48"/>
                <a:gd name="T13" fmla="*/ 44 h 70"/>
                <a:gd name="T14" fmla="*/ 0 w 48"/>
                <a:gd name="T15" fmla="*/ 52 h 70"/>
                <a:gd name="T16" fmla="*/ 0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48" y="0"/>
                  </a:moveTo>
                  <a:lnTo>
                    <a:pt x="48" y="8"/>
                  </a:lnTo>
                  <a:lnTo>
                    <a:pt x="32" y="8"/>
                  </a:lnTo>
                  <a:lnTo>
                    <a:pt x="24" y="17"/>
                  </a:lnTo>
                  <a:lnTo>
                    <a:pt x="16" y="17"/>
                  </a:lnTo>
                  <a:lnTo>
                    <a:pt x="16" y="35"/>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49" name="Freeform 1634"/>
            <p:cNvSpPr>
              <a:spLocks/>
            </p:cNvSpPr>
            <p:nvPr/>
          </p:nvSpPr>
          <p:spPr bwMode="auto">
            <a:xfrm>
              <a:off x="1908" y="3419"/>
              <a:ext cx="24" cy="71"/>
            </a:xfrm>
            <a:custGeom>
              <a:avLst/>
              <a:gdLst>
                <a:gd name="T0" fmla="*/ 24 w 24"/>
                <a:gd name="T1" fmla="*/ 0 h 71"/>
                <a:gd name="T2" fmla="*/ 24 w 24"/>
                <a:gd name="T3" fmla="*/ 9 h 71"/>
                <a:gd name="T4" fmla="*/ 16 w 24"/>
                <a:gd name="T5" fmla="*/ 27 h 71"/>
                <a:gd name="T6" fmla="*/ 8 w 24"/>
                <a:gd name="T7" fmla="*/ 36 h 71"/>
                <a:gd name="T8" fmla="*/ 8 w 24"/>
                <a:gd name="T9" fmla="*/ 44 h 71"/>
                <a:gd name="T10" fmla="*/ 8 w 24"/>
                <a:gd name="T11" fmla="*/ 62 h 71"/>
                <a:gd name="T12" fmla="*/ 0 w 24"/>
                <a:gd name="T13" fmla="*/ 62 h 71"/>
                <a:gd name="T14" fmla="*/ 0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24" y="0"/>
                  </a:moveTo>
                  <a:lnTo>
                    <a:pt x="24" y="9"/>
                  </a:lnTo>
                  <a:lnTo>
                    <a:pt x="16" y="27"/>
                  </a:lnTo>
                  <a:lnTo>
                    <a:pt x="8" y="36"/>
                  </a:lnTo>
                  <a:lnTo>
                    <a:pt x="8" y="44"/>
                  </a:lnTo>
                  <a:lnTo>
                    <a:pt x="8" y="62"/>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50" name="Freeform 1635"/>
            <p:cNvSpPr>
              <a:spLocks/>
            </p:cNvSpPr>
            <p:nvPr/>
          </p:nvSpPr>
          <p:spPr bwMode="auto">
            <a:xfrm>
              <a:off x="2012" y="3419"/>
              <a:ext cx="48" cy="71"/>
            </a:xfrm>
            <a:custGeom>
              <a:avLst/>
              <a:gdLst>
                <a:gd name="T0" fmla="*/ 0 w 48"/>
                <a:gd name="T1" fmla="*/ 0 h 71"/>
                <a:gd name="T2" fmla="*/ 8 w 48"/>
                <a:gd name="T3" fmla="*/ 9 h 71"/>
                <a:gd name="T4" fmla="*/ 16 w 48"/>
                <a:gd name="T5" fmla="*/ 27 h 71"/>
                <a:gd name="T6" fmla="*/ 32 w 48"/>
                <a:gd name="T7" fmla="*/ 36 h 71"/>
                <a:gd name="T8" fmla="*/ 40 w 48"/>
                <a:gd name="T9" fmla="*/ 44 h 71"/>
                <a:gd name="T10" fmla="*/ 48 w 48"/>
                <a:gd name="T11" fmla="*/ 44 h 71"/>
                <a:gd name="T12" fmla="*/ 48 w 48"/>
                <a:gd name="T13" fmla="*/ 62 h 71"/>
                <a:gd name="T14" fmla="*/ 48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0" y="0"/>
                  </a:moveTo>
                  <a:lnTo>
                    <a:pt x="8" y="9"/>
                  </a:lnTo>
                  <a:lnTo>
                    <a:pt x="16" y="27"/>
                  </a:lnTo>
                  <a:lnTo>
                    <a:pt x="32" y="36"/>
                  </a:lnTo>
                  <a:lnTo>
                    <a:pt x="40" y="44"/>
                  </a:lnTo>
                  <a:lnTo>
                    <a:pt x="48" y="44"/>
                  </a:lnTo>
                  <a:lnTo>
                    <a:pt x="48" y="62"/>
                  </a:lnTo>
                  <a:lnTo>
                    <a:pt x="48"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51" name="Freeform 1636"/>
            <p:cNvSpPr>
              <a:spLocks/>
            </p:cNvSpPr>
            <p:nvPr/>
          </p:nvSpPr>
          <p:spPr bwMode="auto">
            <a:xfrm>
              <a:off x="1980" y="3367"/>
              <a:ext cx="72" cy="123"/>
            </a:xfrm>
            <a:custGeom>
              <a:avLst/>
              <a:gdLst>
                <a:gd name="T0" fmla="*/ 64 w 72"/>
                <a:gd name="T1" fmla="*/ 0 h 123"/>
                <a:gd name="T2" fmla="*/ 72 w 72"/>
                <a:gd name="T3" fmla="*/ 8 h 123"/>
                <a:gd name="T4" fmla="*/ 64 w 72"/>
                <a:gd name="T5" fmla="*/ 17 h 123"/>
                <a:gd name="T6" fmla="*/ 64 w 72"/>
                <a:gd name="T7" fmla="*/ 26 h 123"/>
                <a:gd name="T8" fmla="*/ 48 w 72"/>
                <a:gd name="T9" fmla="*/ 44 h 123"/>
                <a:gd name="T10" fmla="*/ 40 w 72"/>
                <a:gd name="T11" fmla="*/ 52 h 123"/>
                <a:gd name="T12" fmla="*/ 32 w 72"/>
                <a:gd name="T13" fmla="*/ 61 h 123"/>
                <a:gd name="T14" fmla="*/ 16 w 72"/>
                <a:gd name="T15" fmla="*/ 79 h 123"/>
                <a:gd name="T16" fmla="*/ 8 w 72"/>
                <a:gd name="T17" fmla="*/ 88 h 123"/>
                <a:gd name="T18" fmla="*/ 0 w 72"/>
                <a:gd name="T19" fmla="*/ 96 h 123"/>
                <a:gd name="T20" fmla="*/ 0 w 72"/>
                <a:gd name="T21" fmla="*/ 114 h 123"/>
                <a:gd name="T22" fmla="*/ 0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64" y="0"/>
                  </a:moveTo>
                  <a:lnTo>
                    <a:pt x="72" y="8"/>
                  </a:lnTo>
                  <a:lnTo>
                    <a:pt x="64" y="17"/>
                  </a:lnTo>
                  <a:lnTo>
                    <a:pt x="64" y="26"/>
                  </a:lnTo>
                  <a:lnTo>
                    <a:pt x="48" y="44"/>
                  </a:lnTo>
                  <a:lnTo>
                    <a:pt x="40" y="52"/>
                  </a:lnTo>
                  <a:lnTo>
                    <a:pt x="32" y="61"/>
                  </a:lnTo>
                  <a:lnTo>
                    <a:pt x="16" y="79"/>
                  </a:lnTo>
                  <a:lnTo>
                    <a:pt x="8" y="88"/>
                  </a:lnTo>
                  <a:lnTo>
                    <a:pt x="0" y="96"/>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52" name="Freeform 1637"/>
            <p:cNvSpPr>
              <a:spLocks/>
            </p:cNvSpPr>
            <p:nvPr/>
          </p:nvSpPr>
          <p:spPr bwMode="auto">
            <a:xfrm>
              <a:off x="2092" y="3331"/>
              <a:ext cx="16" cy="115"/>
            </a:xfrm>
            <a:custGeom>
              <a:avLst/>
              <a:gdLst>
                <a:gd name="T0" fmla="*/ 16 w 16"/>
                <a:gd name="T1" fmla="*/ 0 h 115"/>
                <a:gd name="T2" fmla="*/ 0 w 16"/>
                <a:gd name="T3" fmla="*/ 18 h 115"/>
                <a:gd name="T4" fmla="*/ 0 w 16"/>
                <a:gd name="T5" fmla="*/ 36 h 115"/>
                <a:gd name="T6" fmla="*/ 0 w 16"/>
                <a:gd name="T7" fmla="*/ 44 h 115"/>
                <a:gd name="T8" fmla="*/ 0 w 16"/>
                <a:gd name="T9" fmla="*/ 53 h 115"/>
                <a:gd name="T10" fmla="*/ 16 w 16"/>
                <a:gd name="T11" fmla="*/ 62 h 115"/>
                <a:gd name="T12" fmla="*/ 16 w 16"/>
                <a:gd name="T13" fmla="*/ 80 h 115"/>
                <a:gd name="T14" fmla="*/ 16 w 16"/>
                <a:gd name="T15" fmla="*/ 88 h 115"/>
                <a:gd name="T16" fmla="*/ 16 w 16"/>
                <a:gd name="T17" fmla="*/ 97 h 115"/>
                <a:gd name="T18" fmla="*/ 16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16" y="0"/>
                  </a:moveTo>
                  <a:lnTo>
                    <a:pt x="0" y="18"/>
                  </a:lnTo>
                  <a:lnTo>
                    <a:pt x="0" y="36"/>
                  </a:lnTo>
                  <a:lnTo>
                    <a:pt x="0" y="44"/>
                  </a:lnTo>
                  <a:lnTo>
                    <a:pt x="0" y="53"/>
                  </a:lnTo>
                  <a:lnTo>
                    <a:pt x="16" y="62"/>
                  </a:lnTo>
                  <a:lnTo>
                    <a:pt x="16" y="80"/>
                  </a:lnTo>
                  <a:lnTo>
                    <a:pt x="16" y="88"/>
                  </a:lnTo>
                  <a:lnTo>
                    <a:pt x="16" y="97"/>
                  </a:lnTo>
                  <a:lnTo>
                    <a:pt x="1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53" name="Freeform 1638"/>
            <p:cNvSpPr>
              <a:spLocks/>
            </p:cNvSpPr>
            <p:nvPr/>
          </p:nvSpPr>
          <p:spPr bwMode="auto">
            <a:xfrm>
              <a:off x="2076" y="3393"/>
              <a:ext cx="8" cy="97"/>
            </a:xfrm>
            <a:custGeom>
              <a:avLst/>
              <a:gdLst>
                <a:gd name="T0" fmla="*/ 8 w 8"/>
                <a:gd name="T1" fmla="*/ 0 h 97"/>
                <a:gd name="T2" fmla="*/ 8 w 8"/>
                <a:gd name="T3" fmla="*/ 18 h 97"/>
                <a:gd name="T4" fmla="*/ 0 w 8"/>
                <a:gd name="T5" fmla="*/ 26 h 97"/>
                <a:gd name="T6" fmla="*/ 0 w 8"/>
                <a:gd name="T7" fmla="*/ 35 h 97"/>
                <a:gd name="T8" fmla="*/ 0 w 8"/>
                <a:gd name="T9" fmla="*/ 53 h 97"/>
                <a:gd name="T10" fmla="*/ 0 w 8"/>
                <a:gd name="T11" fmla="*/ 62 h 97"/>
                <a:gd name="T12" fmla="*/ 0 w 8"/>
                <a:gd name="T13" fmla="*/ 70 h 97"/>
                <a:gd name="T14" fmla="*/ 0 w 8"/>
                <a:gd name="T15" fmla="*/ 88 h 97"/>
                <a:gd name="T16" fmla="*/ 8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8" y="0"/>
                  </a:moveTo>
                  <a:lnTo>
                    <a:pt x="8" y="18"/>
                  </a:lnTo>
                  <a:lnTo>
                    <a:pt x="0" y="26"/>
                  </a:lnTo>
                  <a:lnTo>
                    <a:pt x="0" y="35"/>
                  </a:lnTo>
                  <a:lnTo>
                    <a:pt x="0" y="53"/>
                  </a:lnTo>
                  <a:lnTo>
                    <a:pt x="0" y="62"/>
                  </a:lnTo>
                  <a:lnTo>
                    <a:pt x="0" y="70"/>
                  </a:lnTo>
                  <a:lnTo>
                    <a:pt x="0" y="88"/>
                  </a:lnTo>
                  <a:lnTo>
                    <a:pt x="8"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54" name="Freeform 1639"/>
            <p:cNvSpPr>
              <a:spLocks/>
            </p:cNvSpPr>
            <p:nvPr/>
          </p:nvSpPr>
          <p:spPr bwMode="auto">
            <a:xfrm>
              <a:off x="2108" y="3411"/>
              <a:ext cx="40" cy="70"/>
            </a:xfrm>
            <a:custGeom>
              <a:avLst/>
              <a:gdLst>
                <a:gd name="T0" fmla="*/ 0 w 40"/>
                <a:gd name="T1" fmla="*/ 0 h 70"/>
                <a:gd name="T2" fmla="*/ 8 w 40"/>
                <a:gd name="T3" fmla="*/ 8 h 70"/>
                <a:gd name="T4" fmla="*/ 8 w 40"/>
                <a:gd name="T5" fmla="*/ 17 h 70"/>
                <a:gd name="T6" fmla="*/ 16 w 40"/>
                <a:gd name="T7" fmla="*/ 35 h 70"/>
                <a:gd name="T8" fmla="*/ 24 w 40"/>
                <a:gd name="T9" fmla="*/ 35 h 70"/>
                <a:gd name="T10" fmla="*/ 24 w 40"/>
                <a:gd name="T11" fmla="*/ 44 h 70"/>
                <a:gd name="T12" fmla="*/ 40 w 40"/>
                <a:gd name="T13" fmla="*/ 44 h 70"/>
                <a:gd name="T14" fmla="*/ 40 w 40"/>
                <a:gd name="T15" fmla="*/ 52 h 70"/>
                <a:gd name="T16" fmla="*/ 4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0" y="0"/>
                  </a:moveTo>
                  <a:lnTo>
                    <a:pt x="8" y="8"/>
                  </a:lnTo>
                  <a:lnTo>
                    <a:pt x="8" y="17"/>
                  </a:lnTo>
                  <a:lnTo>
                    <a:pt x="16" y="35"/>
                  </a:lnTo>
                  <a:lnTo>
                    <a:pt x="24" y="35"/>
                  </a:lnTo>
                  <a:lnTo>
                    <a:pt x="24" y="44"/>
                  </a:lnTo>
                  <a:lnTo>
                    <a:pt x="40" y="44"/>
                  </a:lnTo>
                  <a:lnTo>
                    <a:pt x="40" y="52"/>
                  </a:lnTo>
                  <a:lnTo>
                    <a:pt x="4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55" name="Freeform 1640"/>
            <p:cNvSpPr>
              <a:spLocks/>
            </p:cNvSpPr>
            <p:nvPr/>
          </p:nvSpPr>
          <p:spPr bwMode="auto">
            <a:xfrm>
              <a:off x="1924" y="3419"/>
              <a:ext cx="56" cy="115"/>
            </a:xfrm>
            <a:custGeom>
              <a:avLst/>
              <a:gdLst>
                <a:gd name="T0" fmla="*/ 56 w 56"/>
                <a:gd name="T1" fmla="*/ 0 h 115"/>
                <a:gd name="T2" fmla="*/ 32 w 56"/>
                <a:gd name="T3" fmla="*/ 27 h 115"/>
                <a:gd name="T4" fmla="*/ 24 w 56"/>
                <a:gd name="T5" fmla="*/ 36 h 115"/>
                <a:gd name="T6" fmla="*/ 24 w 56"/>
                <a:gd name="T7" fmla="*/ 44 h 115"/>
                <a:gd name="T8" fmla="*/ 24 w 56"/>
                <a:gd name="T9" fmla="*/ 62 h 115"/>
                <a:gd name="T10" fmla="*/ 8 w 56"/>
                <a:gd name="T11" fmla="*/ 71 h 115"/>
                <a:gd name="T12" fmla="*/ 8 w 56"/>
                <a:gd name="T13" fmla="*/ 79 h 115"/>
                <a:gd name="T14" fmla="*/ 8 w 56"/>
                <a:gd name="T15" fmla="*/ 88 h 115"/>
                <a:gd name="T16" fmla="*/ 0 w 56"/>
                <a:gd name="T17" fmla="*/ 106 h 115"/>
                <a:gd name="T18" fmla="*/ 0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56" y="0"/>
                  </a:moveTo>
                  <a:lnTo>
                    <a:pt x="32" y="27"/>
                  </a:lnTo>
                  <a:lnTo>
                    <a:pt x="24" y="36"/>
                  </a:lnTo>
                  <a:lnTo>
                    <a:pt x="24" y="44"/>
                  </a:lnTo>
                  <a:lnTo>
                    <a:pt x="24" y="62"/>
                  </a:lnTo>
                  <a:lnTo>
                    <a:pt x="8" y="71"/>
                  </a:lnTo>
                  <a:lnTo>
                    <a:pt x="8" y="79"/>
                  </a:lnTo>
                  <a:lnTo>
                    <a:pt x="8" y="88"/>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56" name="Freeform 1641"/>
            <p:cNvSpPr>
              <a:spLocks/>
            </p:cNvSpPr>
            <p:nvPr/>
          </p:nvSpPr>
          <p:spPr bwMode="auto">
            <a:xfrm>
              <a:off x="1796" y="3455"/>
              <a:ext cx="48" cy="79"/>
            </a:xfrm>
            <a:custGeom>
              <a:avLst/>
              <a:gdLst>
                <a:gd name="T0" fmla="*/ 0 w 48"/>
                <a:gd name="T1" fmla="*/ 0 h 79"/>
                <a:gd name="T2" fmla="*/ 16 w 48"/>
                <a:gd name="T3" fmla="*/ 8 h 79"/>
                <a:gd name="T4" fmla="*/ 24 w 48"/>
                <a:gd name="T5" fmla="*/ 26 h 79"/>
                <a:gd name="T6" fmla="*/ 32 w 48"/>
                <a:gd name="T7" fmla="*/ 35 h 79"/>
                <a:gd name="T8" fmla="*/ 48 w 48"/>
                <a:gd name="T9" fmla="*/ 35 h 79"/>
                <a:gd name="T10" fmla="*/ 48 w 48"/>
                <a:gd name="T11" fmla="*/ 43 h 79"/>
                <a:gd name="T12" fmla="*/ 48 w 48"/>
                <a:gd name="T13" fmla="*/ 52 h 79"/>
                <a:gd name="T14" fmla="*/ 48 w 48"/>
                <a:gd name="T15" fmla="*/ 70 h 79"/>
                <a:gd name="T16" fmla="*/ 48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0" y="0"/>
                  </a:moveTo>
                  <a:lnTo>
                    <a:pt x="16" y="8"/>
                  </a:lnTo>
                  <a:lnTo>
                    <a:pt x="24" y="26"/>
                  </a:lnTo>
                  <a:lnTo>
                    <a:pt x="32" y="35"/>
                  </a:lnTo>
                  <a:lnTo>
                    <a:pt x="48" y="35"/>
                  </a:lnTo>
                  <a:lnTo>
                    <a:pt x="48" y="43"/>
                  </a:lnTo>
                  <a:lnTo>
                    <a:pt x="48" y="52"/>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57" name="Freeform 1642"/>
            <p:cNvSpPr>
              <a:spLocks/>
            </p:cNvSpPr>
            <p:nvPr/>
          </p:nvSpPr>
          <p:spPr bwMode="auto">
            <a:xfrm>
              <a:off x="1948" y="3481"/>
              <a:ext cx="48" cy="79"/>
            </a:xfrm>
            <a:custGeom>
              <a:avLst/>
              <a:gdLst>
                <a:gd name="T0" fmla="*/ 0 w 48"/>
                <a:gd name="T1" fmla="*/ 0 h 79"/>
                <a:gd name="T2" fmla="*/ 0 w 48"/>
                <a:gd name="T3" fmla="*/ 9 h 79"/>
                <a:gd name="T4" fmla="*/ 8 w 48"/>
                <a:gd name="T5" fmla="*/ 9 h 79"/>
                <a:gd name="T6" fmla="*/ 8 w 48"/>
                <a:gd name="T7" fmla="*/ 17 h 79"/>
                <a:gd name="T8" fmla="*/ 16 w 48"/>
                <a:gd name="T9" fmla="*/ 17 h 79"/>
                <a:gd name="T10" fmla="*/ 16 w 48"/>
                <a:gd name="T11" fmla="*/ 26 h 79"/>
                <a:gd name="T12" fmla="*/ 32 w 48"/>
                <a:gd name="T13" fmla="*/ 26 h 79"/>
                <a:gd name="T14" fmla="*/ 32 w 48"/>
                <a:gd name="T15" fmla="*/ 44 h 79"/>
                <a:gd name="T16" fmla="*/ 40 w 48"/>
                <a:gd name="T17" fmla="*/ 44 h 79"/>
                <a:gd name="T18" fmla="*/ 40 w 48"/>
                <a:gd name="T19" fmla="*/ 53 h 79"/>
                <a:gd name="T20" fmla="*/ 48 w 48"/>
                <a:gd name="T21" fmla="*/ 61 h 79"/>
                <a:gd name="T22" fmla="*/ 40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0" y="0"/>
                  </a:moveTo>
                  <a:lnTo>
                    <a:pt x="0" y="9"/>
                  </a:lnTo>
                  <a:lnTo>
                    <a:pt x="8" y="9"/>
                  </a:lnTo>
                  <a:lnTo>
                    <a:pt x="8" y="17"/>
                  </a:lnTo>
                  <a:lnTo>
                    <a:pt x="16" y="17"/>
                  </a:lnTo>
                  <a:lnTo>
                    <a:pt x="16" y="26"/>
                  </a:lnTo>
                  <a:lnTo>
                    <a:pt x="32" y="26"/>
                  </a:lnTo>
                  <a:lnTo>
                    <a:pt x="32" y="44"/>
                  </a:lnTo>
                  <a:lnTo>
                    <a:pt x="40" y="44"/>
                  </a:lnTo>
                  <a:lnTo>
                    <a:pt x="40" y="53"/>
                  </a:lnTo>
                  <a:lnTo>
                    <a:pt x="48" y="61"/>
                  </a:lnTo>
                  <a:lnTo>
                    <a:pt x="4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58" name="Freeform 1643"/>
            <p:cNvSpPr>
              <a:spLocks/>
            </p:cNvSpPr>
            <p:nvPr/>
          </p:nvSpPr>
          <p:spPr bwMode="auto">
            <a:xfrm>
              <a:off x="2028" y="3455"/>
              <a:ext cx="16" cy="114"/>
            </a:xfrm>
            <a:custGeom>
              <a:avLst/>
              <a:gdLst>
                <a:gd name="T0" fmla="*/ 16 w 16"/>
                <a:gd name="T1" fmla="*/ 0 h 114"/>
                <a:gd name="T2" fmla="*/ 16 w 16"/>
                <a:gd name="T3" fmla="*/ 26 h 114"/>
                <a:gd name="T4" fmla="*/ 16 w 16"/>
                <a:gd name="T5" fmla="*/ 35 h 114"/>
                <a:gd name="T6" fmla="*/ 16 w 16"/>
                <a:gd name="T7" fmla="*/ 43 h 114"/>
                <a:gd name="T8" fmla="*/ 16 w 16"/>
                <a:gd name="T9" fmla="*/ 52 h 114"/>
                <a:gd name="T10" fmla="*/ 16 w 16"/>
                <a:gd name="T11" fmla="*/ 70 h 114"/>
                <a:gd name="T12" fmla="*/ 0 w 16"/>
                <a:gd name="T13" fmla="*/ 79 h 114"/>
                <a:gd name="T14" fmla="*/ 0 w 16"/>
                <a:gd name="T15" fmla="*/ 87 h 114"/>
                <a:gd name="T16" fmla="*/ 0 w 16"/>
                <a:gd name="T17" fmla="*/ 105 h 114"/>
                <a:gd name="T18" fmla="*/ 0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16" y="0"/>
                  </a:moveTo>
                  <a:lnTo>
                    <a:pt x="16" y="26"/>
                  </a:lnTo>
                  <a:lnTo>
                    <a:pt x="16" y="35"/>
                  </a:lnTo>
                  <a:lnTo>
                    <a:pt x="16" y="43"/>
                  </a:lnTo>
                  <a:lnTo>
                    <a:pt x="16" y="52"/>
                  </a:lnTo>
                  <a:lnTo>
                    <a:pt x="16" y="70"/>
                  </a:lnTo>
                  <a:lnTo>
                    <a:pt x="0" y="79"/>
                  </a:lnTo>
                  <a:lnTo>
                    <a:pt x="0" y="87"/>
                  </a:lnTo>
                  <a:lnTo>
                    <a:pt x="0" y="105"/>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59" name="Freeform 1644"/>
            <p:cNvSpPr>
              <a:spLocks/>
            </p:cNvSpPr>
            <p:nvPr/>
          </p:nvSpPr>
          <p:spPr bwMode="auto">
            <a:xfrm>
              <a:off x="2076" y="3463"/>
              <a:ext cx="32" cy="79"/>
            </a:xfrm>
            <a:custGeom>
              <a:avLst/>
              <a:gdLst>
                <a:gd name="T0" fmla="*/ 0 w 32"/>
                <a:gd name="T1" fmla="*/ 0 h 79"/>
                <a:gd name="T2" fmla="*/ 0 w 32"/>
                <a:gd name="T3" fmla="*/ 18 h 79"/>
                <a:gd name="T4" fmla="*/ 8 w 32"/>
                <a:gd name="T5" fmla="*/ 27 h 79"/>
                <a:gd name="T6" fmla="*/ 16 w 32"/>
                <a:gd name="T7" fmla="*/ 27 h 79"/>
                <a:gd name="T8" fmla="*/ 16 w 32"/>
                <a:gd name="T9" fmla="*/ 35 h 79"/>
                <a:gd name="T10" fmla="*/ 32 w 32"/>
                <a:gd name="T11" fmla="*/ 44 h 79"/>
                <a:gd name="T12" fmla="*/ 32 w 32"/>
                <a:gd name="T13" fmla="*/ 62 h 79"/>
                <a:gd name="T14" fmla="*/ 32 w 32"/>
                <a:gd name="T15" fmla="*/ 71 h 79"/>
                <a:gd name="T16" fmla="*/ 32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0" y="0"/>
                  </a:moveTo>
                  <a:lnTo>
                    <a:pt x="0" y="18"/>
                  </a:lnTo>
                  <a:lnTo>
                    <a:pt x="8" y="27"/>
                  </a:lnTo>
                  <a:lnTo>
                    <a:pt x="16" y="27"/>
                  </a:lnTo>
                  <a:lnTo>
                    <a:pt x="16" y="35"/>
                  </a:lnTo>
                  <a:lnTo>
                    <a:pt x="32" y="44"/>
                  </a:lnTo>
                  <a:lnTo>
                    <a:pt x="32" y="62"/>
                  </a:lnTo>
                  <a:lnTo>
                    <a:pt x="32" y="71"/>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60" name="Freeform 1645"/>
            <p:cNvSpPr>
              <a:spLocks/>
            </p:cNvSpPr>
            <p:nvPr/>
          </p:nvSpPr>
          <p:spPr bwMode="auto">
            <a:xfrm>
              <a:off x="2124" y="3446"/>
              <a:ext cx="24" cy="149"/>
            </a:xfrm>
            <a:custGeom>
              <a:avLst/>
              <a:gdLst>
                <a:gd name="T0" fmla="*/ 0 w 24"/>
                <a:gd name="T1" fmla="*/ 0 h 149"/>
                <a:gd name="T2" fmla="*/ 0 w 24"/>
                <a:gd name="T3" fmla="*/ 9 h 149"/>
                <a:gd name="T4" fmla="*/ 0 w 24"/>
                <a:gd name="T5" fmla="*/ 35 h 149"/>
                <a:gd name="T6" fmla="*/ 0 w 24"/>
                <a:gd name="T7" fmla="*/ 44 h 149"/>
                <a:gd name="T8" fmla="*/ 0 w 24"/>
                <a:gd name="T9" fmla="*/ 52 h 149"/>
                <a:gd name="T10" fmla="*/ 8 w 24"/>
                <a:gd name="T11" fmla="*/ 61 h 149"/>
                <a:gd name="T12" fmla="*/ 8 w 24"/>
                <a:gd name="T13" fmla="*/ 88 h 149"/>
                <a:gd name="T14" fmla="*/ 24 w 24"/>
                <a:gd name="T15" fmla="*/ 96 h 149"/>
                <a:gd name="T16" fmla="*/ 24 w 24"/>
                <a:gd name="T17" fmla="*/ 114 h 149"/>
                <a:gd name="T18" fmla="*/ 24 w 24"/>
                <a:gd name="T19" fmla="*/ 123 h 149"/>
                <a:gd name="T20" fmla="*/ 24 w 24"/>
                <a:gd name="T21" fmla="*/ 132 h 149"/>
                <a:gd name="T22" fmla="*/ 8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0" y="0"/>
                  </a:moveTo>
                  <a:lnTo>
                    <a:pt x="0" y="9"/>
                  </a:lnTo>
                  <a:lnTo>
                    <a:pt x="0" y="35"/>
                  </a:lnTo>
                  <a:lnTo>
                    <a:pt x="0" y="44"/>
                  </a:lnTo>
                  <a:lnTo>
                    <a:pt x="0" y="52"/>
                  </a:lnTo>
                  <a:lnTo>
                    <a:pt x="8" y="61"/>
                  </a:lnTo>
                  <a:lnTo>
                    <a:pt x="8" y="88"/>
                  </a:lnTo>
                  <a:lnTo>
                    <a:pt x="24" y="96"/>
                  </a:lnTo>
                  <a:lnTo>
                    <a:pt x="24" y="114"/>
                  </a:lnTo>
                  <a:lnTo>
                    <a:pt x="24" y="123"/>
                  </a:lnTo>
                  <a:lnTo>
                    <a:pt x="24" y="132"/>
                  </a:lnTo>
                  <a:lnTo>
                    <a:pt x="8"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61" name="Freeform 1646"/>
            <p:cNvSpPr>
              <a:spLocks/>
            </p:cNvSpPr>
            <p:nvPr/>
          </p:nvSpPr>
          <p:spPr bwMode="auto">
            <a:xfrm>
              <a:off x="2108" y="3384"/>
              <a:ext cx="72" cy="114"/>
            </a:xfrm>
            <a:custGeom>
              <a:avLst/>
              <a:gdLst>
                <a:gd name="T0" fmla="*/ 0 w 72"/>
                <a:gd name="T1" fmla="*/ 0 h 114"/>
                <a:gd name="T2" fmla="*/ 8 w 72"/>
                <a:gd name="T3" fmla="*/ 9 h 114"/>
                <a:gd name="T4" fmla="*/ 16 w 72"/>
                <a:gd name="T5" fmla="*/ 27 h 114"/>
                <a:gd name="T6" fmla="*/ 24 w 72"/>
                <a:gd name="T7" fmla="*/ 27 h 114"/>
                <a:gd name="T8" fmla="*/ 40 w 72"/>
                <a:gd name="T9" fmla="*/ 35 h 114"/>
                <a:gd name="T10" fmla="*/ 48 w 72"/>
                <a:gd name="T11" fmla="*/ 44 h 114"/>
                <a:gd name="T12" fmla="*/ 56 w 72"/>
                <a:gd name="T13" fmla="*/ 62 h 114"/>
                <a:gd name="T14" fmla="*/ 56 w 72"/>
                <a:gd name="T15" fmla="*/ 71 h 114"/>
                <a:gd name="T16" fmla="*/ 56 w 72"/>
                <a:gd name="T17" fmla="*/ 79 h 114"/>
                <a:gd name="T18" fmla="*/ 56 w 72"/>
                <a:gd name="T19" fmla="*/ 97 h 114"/>
                <a:gd name="T20" fmla="*/ 72 w 72"/>
                <a:gd name="T21" fmla="*/ 106 h 114"/>
                <a:gd name="T22" fmla="*/ 72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0" y="0"/>
                  </a:moveTo>
                  <a:lnTo>
                    <a:pt x="8" y="9"/>
                  </a:lnTo>
                  <a:lnTo>
                    <a:pt x="16" y="27"/>
                  </a:lnTo>
                  <a:lnTo>
                    <a:pt x="24" y="27"/>
                  </a:lnTo>
                  <a:lnTo>
                    <a:pt x="40" y="35"/>
                  </a:lnTo>
                  <a:lnTo>
                    <a:pt x="48" y="44"/>
                  </a:lnTo>
                  <a:lnTo>
                    <a:pt x="56" y="62"/>
                  </a:lnTo>
                  <a:lnTo>
                    <a:pt x="56" y="71"/>
                  </a:lnTo>
                  <a:lnTo>
                    <a:pt x="56" y="79"/>
                  </a:lnTo>
                  <a:lnTo>
                    <a:pt x="56" y="97"/>
                  </a:lnTo>
                  <a:lnTo>
                    <a:pt x="72" y="106"/>
                  </a:lnTo>
                  <a:lnTo>
                    <a:pt x="72"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62" name="Freeform 1647"/>
            <p:cNvSpPr>
              <a:spLocks/>
            </p:cNvSpPr>
            <p:nvPr/>
          </p:nvSpPr>
          <p:spPr bwMode="auto">
            <a:xfrm>
              <a:off x="1764" y="3446"/>
              <a:ext cx="48" cy="88"/>
            </a:xfrm>
            <a:custGeom>
              <a:avLst/>
              <a:gdLst>
                <a:gd name="T0" fmla="*/ 48 w 48"/>
                <a:gd name="T1" fmla="*/ 0 h 88"/>
                <a:gd name="T2" fmla="*/ 32 w 48"/>
                <a:gd name="T3" fmla="*/ 0 h 88"/>
                <a:gd name="T4" fmla="*/ 24 w 48"/>
                <a:gd name="T5" fmla="*/ 9 h 88"/>
                <a:gd name="T6" fmla="*/ 24 w 48"/>
                <a:gd name="T7" fmla="*/ 17 h 88"/>
                <a:gd name="T8" fmla="*/ 24 w 48"/>
                <a:gd name="T9" fmla="*/ 35 h 88"/>
                <a:gd name="T10" fmla="*/ 24 w 48"/>
                <a:gd name="T11" fmla="*/ 44 h 88"/>
                <a:gd name="T12" fmla="*/ 16 w 48"/>
                <a:gd name="T13" fmla="*/ 52 h 88"/>
                <a:gd name="T14" fmla="*/ 16 w 48"/>
                <a:gd name="T15" fmla="*/ 61 h 88"/>
                <a:gd name="T16" fmla="*/ 16 w 48"/>
                <a:gd name="T17" fmla="*/ 79 h 88"/>
                <a:gd name="T18" fmla="*/ 16 w 48"/>
                <a:gd name="T19" fmla="*/ 88 h 88"/>
                <a:gd name="T20" fmla="*/ 0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48" y="0"/>
                  </a:moveTo>
                  <a:lnTo>
                    <a:pt x="32" y="0"/>
                  </a:lnTo>
                  <a:lnTo>
                    <a:pt x="24" y="9"/>
                  </a:lnTo>
                  <a:lnTo>
                    <a:pt x="24" y="17"/>
                  </a:lnTo>
                  <a:lnTo>
                    <a:pt x="24" y="35"/>
                  </a:lnTo>
                  <a:lnTo>
                    <a:pt x="24" y="44"/>
                  </a:lnTo>
                  <a:lnTo>
                    <a:pt x="16" y="52"/>
                  </a:lnTo>
                  <a:lnTo>
                    <a:pt x="16" y="61"/>
                  </a:lnTo>
                  <a:lnTo>
                    <a:pt x="16" y="79"/>
                  </a:lnTo>
                  <a:lnTo>
                    <a:pt x="16" y="88"/>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63" name="Freeform 1648"/>
            <p:cNvSpPr>
              <a:spLocks/>
            </p:cNvSpPr>
            <p:nvPr/>
          </p:nvSpPr>
          <p:spPr bwMode="auto">
            <a:xfrm>
              <a:off x="1844" y="3498"/>
              <a:ext cx="40" cy="80"/>
            </a:xfrm>
            <a:custGeom>
              <a:avLst/>
              <a:gdLst>
                <a:gd name="T0" fmla="*/ 0 w 40"/>
                <a:gd name="T1" fmla="*/ 0 h 80"/>
                <a:gd name="T2" fmla="*/ 16 w 40"/>
                <a:gd name="T3" fmla="*/ 0 h 80"/>
                <a:gd name="T4" fmla="*/ 32 w 40"/>
                <a:gd name="T5" fmla="*/ 0 h 80"/>
                <a:gd name="T6" fmla="*/ 32 w 40"/>
                <a:gd name="T7" fmla="*/ 9 h 80"/>
                <a:gd name="T8" fmla="*/ 40 w 40"/>
                <a:gd name="T9" fmla="*/ 27 h 80"/>
                <a:gd name="T10" fmla="*/ 40 w 40"/>
                <a:gd name="T11" fmla="*/ 36 h 80"/>
                <a:gd name="T12" fmla="*/ 40 w 40"/>
                <a:gd name="T13" fmla="*/ 44 h 80"/>
                <a:gd name="T14" fmla="*/ 40 w 40"/>
                <a:gd name="T15" fmla="*/ 62 h 80"/>
                <a:gd name="T16" fmla="*/ 40 w 40"/>
                <a:gd name="T17" fmla="*/ 71 h 80"/>
                <a:gd name="T18" fmla="*/ 4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0" y="0"/>
                  </a:moveTo>
                  <a:lnTo>
                    <a:pt x="16" y="0"/>
                  </a:lnTo>
                  <a:lnTo>
                    <a:pt x="32" y="0"/>
                  </a:lnTo>
                  <a:lnTo>
                    <a:pt x="32" y="9"/>
                  </a:lnTo>
                  <a:lnTo>
                    <a:pt x="40" y="27"/>
                  </a:lnTo>
                  <a:lnTo>
                    <a:pt x="40" y="36"/>
                  </a:lnTo>
                  <a:lnTo>
                    <a:pt x="40" y="44"/>
                  </a:lnTo>
                  <a:lnTo>
                    <a:pt x="40" y="62"/>
                  </a:lnTo>
                  <a:lnTo>
                    <a:pt x="40" y="71"/>
                  </a:lnTo>
                  <a:lnTo>
                    <a:pt x="4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64" name="Freeform 1649"/>
            <p:cNvSpPr>
              <a:spLocks/>
            </p:cNvSpPr>
            <p:nvPr/>
          </p:nvSpPr>
          <p:spPr bwMode="auto">
            <a:xfrm>
              <a:off x="1844" y="3411"/>
              <a:ext cx="32" cy="79"/>
            </a:xfrm>
            <a:custGeom>
              <a:avLst/>
              <a:gdLst>
                <a:gd name="T0" fmla="*/ 0 w 32"/>
                <a:gd name="T1" fmla="*/ 8 h 79"/>
                <a:gd name="T2" fmla="*/ 8 w 32"/>
                <a:gd name="T3" fmla="*/ 0 h 79"/>
                <a:gd name="T4" fmla="*/ 8 w 32"/>
                <a:gd name="T5" fmla="*/ 8 h 79"/>
                <a:gd name="T6" fmla="*/ 8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32 w 32"/>
                <a:gd name="T19" fmla="*/ 70 h 79"/>
                <a:gd name="T20" fmla="*/ 32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0" y="8"/>
                  </a:moveTo>
                  <a:lnTo>
                    <a:pt x="8" y="0"/>
                  </a:lnTo>
                  <a:lnTo>
                    <a:pt x="8" y="8"/>
                  </a:lnTo>
                  <a:lnTo>
                    <a:pt x="8" y="17"/>
                  </a:lnTo>
                  <a:lnTo>
                    <a:pt x="16" y="17"/>
                  </a:lnTo>
                  <a:lnTo>
                    <a:pt x="16" y="35"/>
                  </a:lnTo>
                  <a:lnTo>
                    <a:pt x="16" y="44"/>
                  </a:lnTo>
                  <a:lnTo>
                    <a:pt x="16" y="52"/>
                  </a:lnTo>
                  <a:lnTo>
                    <a:pt x="16" y="70"/>
                  </a:lnTo>
                  <a:lnTo>
                    <a:pt x="32" y="70"/>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65" name="Freeform 1650"/>
            <p:cNvSpPr>
              <a:spLocks/>
            </p:cNvSpPr>
            <p:nvPr/>
          </p:nvSpPr>
          <p:spPr bwMode="auto">
            <a:xfrm>
              <a:off x="2028" y="3534"/>
              <a:ext cx="48" cy="79"/>
            </a:xfrm>
            <a:custGeom>
              <a:avLst/>
              <a:gdLst>
                <a:gd name="T0" fmla="*/ 0 w 48"/>
                <a:gd name="T1" fmla="*/ 0 h 79"/>
                <a:gd name="T2" fmla="*/ 16 w 48"/>
                <a:gd name="T3" fmla="*/ 8 h 79"/>
                <a:gd name="T4" fmla="*/ 16 w 48"/>
                <a:gd name="T5" fmla="*/ 26 h 79"/>
                <a:gd name="T6" fmla="*/ 24 w 48"/>
                <a:gd name="T7" fmla="*/ 35 h 79"/>
                <a:gd name="T8" fmla="*/ 32 w 48"/>
                <a:gd name="T9" fmla="*/ 35 h 79"/>
                <a:gd name="T10" fmla="*/ 32 w 48"/>
                <a:gd name="T11" fmla="*/ 44 h 79"/>
                <a:gd name="T12" fmla="*/ 48 w 48"/>
                <a:gd name="T13" fmla="*/ 44 h 79"/>
                <a:gd name="T14" fmla="*/ 48 w 48"/>
                <a:gd name="T15" fmla="*/ 61 h 79"/>
                <a:gd name="T16" fmla="*/ 48 w 48"/>
                <a:gd name="T17" fmla="*/ 70 h 79"/>
                <a:gd name="T18" fmla="*/ 48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0" y="0"/>
                  </a:moveTo>
                  <a:lnTo>
                    <a:pt x="16" y="8"/>
                  </a:lnTo>
                  <a:lnTo>
                    <a:pt x="16" y="26"/>
                  </a:lnTo>
                  <a:lnTo>
                    <a:pt x="24" y="35"/>
                  </a:lnTo>
                  <a:lnTo>
                    <a:pt x="32" y="35"/>
                  </a:lnTo>
                  <a:lnTo>
                    <a:pt x="32" y="44"/>
                  </a:lnTo>
                  <a:lnTo>
                    <a:pt x="48" y="44"/>
                  </a:lnTo>
                  <a:lnTo>
                    <a:pt x="48" y="61"/>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66" name="Freeform 1651"/>
            <p:cNvSpPr>
              <a:spLocks/>
            </p:cNvSpPr>
            <p:nvPr/>
          </p:nvSpPr>
          <p:spPr bwMode="auto">
            <a:xfrm>
              <a:off x="2044" y="3455"/>
              <a:ext cx="64" cy="35"/>
            </a:xfrm>
            <a:custGeom>
              <a:avLst/>
              <a:gdLst>
                <a:gd name="T0" fmla="*/ 0 w 64"/>
                <a:gd name="T1" fmla="*/ 0 h 35"/>
                <a:gd name="T2" fmla="*/ 8 w 64"/>
                <a:gd name="T3" fmla="*/ 0 h 35"/>
                <a:gd name="T4" fmla="*/ 16 w 64"/>
                <a:gd name="T5" fmla="*/ 0 h 35"/>
                <a:gd name="T6" fmla="*/ 32 w 64"/>
                <a:gd name="T7" fmla="*/ 0 h 35"/>
                <a:gd name="T8" fmla="*/ 32 w 64"/>
                <a:gd name="T9" fmla="*/ 8 h 35"/>
                <a:gd name="T10" fmla="*/ 40 w 64"/>
                <a:gd name="T11" fmla="*/ 8 h 35"/>
                <a:gd name="T12" fmla="*/ 48 w 64"/>
                <a:gd name="T13" fmla="*/ 26 h 35"/>
                <a:gd name="T14" fmla="*/ 64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0" y="0"/>
                  </a:moveTo>
                  <a:lnTo>
                    <a:pt x="8" y="0"/>
                  </a:lnTo>
                  <a:lnTo>
                    <a:pt x="16" y="0"/>
                  </a:lnTo>
                  <a:lnTo>
                    <a:pt x="32" y="0"/>
                  </a:lnTo>
                  <a:lnTo>
                    <a:pt x="32" y="8"/>
                  </a:lnTo>
                  <a:lnTo>
                    <a:pt x="40" y="8"/>
                  </a:lnTo>
                  <a:lnTo>
                    <a:pt x="48" y="26"/>
                  </a:lnTo>
                  <a:lnTo>
                    <a:pt x="64"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67" name="Freeform 1652"/>
            <p:cNvSpPr>
              <a:spLocks/>
            </p:cNvSpPr>
            <p:nvPr/>
          </p:nvSpPr>
          <p:spPr bwMode="auto">
            <a:xfrm>
              <a:off x="2012" y="3455"/>
              <a:ext cx="16" cy="123"/>
            </a:xfrm>
            <a:custGeom>
              <a:avLst/>
              <a:gdLst>
                <a:gd name="T0" fmla="*/ 16 w 16"/>
                <a:gd name="T1" fmla="*/ 0 h 123"/>
                <a:gd name="T2" fmla="*/ 16 w 16"/>
                <a:gd name="T3" fmla="*/ 35 h 123"/>
                <a:gd name="T4" fmla="*/ 16 w 16"/>
                <a:gd name="T5" fmla="*/ 43 h 123"/>
                <a:gd name="T6" fmla="*/ 16 w 16"/>
                <a:gd name="T7" fmla="*/ 70 h 123"/>
                <a:gd name="T8" fmla="*/ 8 w 16"/>
                <a:gd name="T9" fmla="*/ 70 h 123"/>
                <a:gd name="T10" fmla="*/ 8 w 16"/>
                <a:gd name="T11" fmla="*/ 79 h 123"/>
                <a:gd name="T12" fmla="*/ 8 w 16"/>
                <a:gd name="T13" fmla="*/ 87 h 123"/>
                <a:gd name="T14" fmla="*/ 8 w 16"/>
                <a:gd name="T15" fmla="*/ 105 h 123"/>
                <a:gd name="T16" fmla="*/ 0 w 16"/>
                <a:gd name="T17" fmla="*/ 114 h 123"/>
                <a:gd name="T18" fmla="*/ 0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16" y="0"/>
                  </a:moveTo>
                  <a:lnTo>
                    <a:pt x="16" y="35"/>
                  </a:lnTo>
                  <a:lnTo>
                    <a:pt x="16" y="43"/>
                  </a:lnTo>
                  <a:lnTo>
                    <a:pt x="16" y="70"/>
                  </a:lnTo>
                  <a:lnTo>
                    <a:pt x="8" y="70"/>
                  </a:lnTo>
                  <a:lnTo>
                    <a:pt x="8" y="79"/>
                  </a:lnTo>
                  <a:lnTo>
                    <a:pt x="8" y="87"/>
                  </a:lnTo>
                  <a:lnTo>
                    <a:pt x="8" y="105"/>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68" name="Freeform 1653"/>
            <p:cNvSpPr>
              <a:spLocks/>
            </p:cNvSpPr>
            <p:nvPr/>
          </p:nvSpPr>
          <p:spPr bwMode="auto">
            <a:xfrm>
              <a:off x="1980" y="3481"/>
              <a:ext cx="16" cy="61"/>
            </a:xfrm>
            <a:custGeom>
              <a:avLst/>
              <a:gdLst>
                <a:gd name="T0" fmla="*/ 0 w 16"/>
                <a:gd name="T1" fmla="*/ 0 h 61"/>
                <a:gd name="T2" fmla="*/ 8 w 16"/>
                <a:gd name="T3" fmla="*/ 9 h 61"/>
                <a:gd name="T4" fmla="*/ 16 w 16"/>
                <a:gd name="T5" fmla="*/ 17 h 61"/>
                <a:gd name="T6" fmla="*/ 16 w 16"/>
                <a:gd name="T7" fmla="*/ 26 h 61"/>
                <a:gd name="T8" fmla="*/ 16 w 16"/>
                <a:gd name="T9" fmla="*/ 44 h 61"/>
                <a:gd name="T10" fmla="*/ 16 w 16"/>
                <a:gd name="T11" fmla="*/ 53 h 61"/>
                <a:gd name="T12" fmla="*/ 16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0" y="0"/>
                  </a:moveTo>
                  <a:lnTo>
                    <a:pt x="8" y="9"/>
                  </a:lnTo>
                  <a:lnTo>
                    <a:pt x="16" y="17"/>
                  </a:lnTo>
                  <a:lnTo>
                    <a:pt x="16" y="26"/>
                  </a:lnTo>
                  <a:lnTo>
                    <a:pt x="16" y="44"/>
                  </a:lnTo>
                  <a:lnTo>
                    <a:pt x="16" y="53"/>
                  </a:lnTo>
                  <a:lnTo>
                    <a:pt x="16"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69" name="Freeform 1654"/>
            <p:cNvSpPr>
              <a:spLocks/>
            </p:cNvSpPr>
            <p:nvPr/>
          </p:nvSpPr>
          <p:spPr bwMode="auto">
            <a:xfrm>
              <a:off x="1948" y="3507"/>
              <a:ext cx="16" cy="88"/>
            </a:xfrm>
            <a:custGeom>
              <a:avLst/>
              <a:gdLst>
                <a:gd name="T0" fmla="*/ 16 w 16"/>
                <a:gd name="T1" fmla="*/ 0 h 88"/>
                <a:gd name="T2" fmla="*/ 16 w 16"/>
                <a:gd name="T3" fmla="*/ 27 h 88"/>
                <a:gd name="T4" fmla="*/ 8 w 16"/>
                <a:gd name="T5" fmla="*/ 35 h 88"/>
                <a:gd name="T6" fmla="*/ 8 w 16"/>
                <a:gd name="T7" fmla="*/ 53 h 88"/>
                <a:gd name="T8" fmla="*/ 0 w 16"/>
                <a:gd name="T9" fmla="*/ 62 h 88"/>
                <a:gd name="T10" fmla="*/ 0 w 16"/>
                <a:gd name="T11" fmla="*/ 71 h 88"/>
                <a:gd name="T12" fmla="*/ 0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16" y="0"/>
                  </a:moveTo>
                  <a:lnTo>
                    <a:pt x="16" y="27"/>
                  </a:lnTo>
                  <a:lnTo>
                    <a:pt x="8" y="35"/>
                  </a:lnTo>
                  <a:lnTo>
                    <a:pt x="8"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70" name="Freeform 1655"/>
            <p:cNvSpPr>
              <a:spLocks/>
            </p:cNvSpPr>
            <p:nvPr/>
          </p:nvSpPr>
          <p:spPr bwMode="auto">
            <a:xfrm>
              <a:off x="1908" y="3455"/>
              <a:ext cx="16" cy="123"/>
            </a:xfrm>
            <a:custGeom>
              <a:avLst/>
              <a:gdLst>
                <a:gd name="T0" fmla="*/ 8 w 16"/>
                <a:gd name="T1" fmla="*/ 0 h 123"/>
                <a:gd name="T2" fmla="*/ 8 w 16"/>
                <a:gd name="T3" fmla="*/ 8 h 123"/>
                <a:gd name="T4" fmla="*/ 16 w 16"/>
                <a:gd name="T5" fmla="*/ 26 h 123"/>
                <a:gd name="T6" fmla="*/ 16 w 16"/>
                <a:gd name="T7" fmla="*/ 35 h 123"/>
                <a:gd name="T8" fmla="*/ 8 w 16"/>
                <a:gd name="T9" fmla="*/ 43 h 123"/>
                <a:gd name="T10" fmla="*/ 8 w 16"/>
                <a:gd name="T11" fmla="*/ 52 h 123"/>
                <a:gd name="T12" fmla="*/ 8 w 16"/>
                <a:gd name="T13" fmla="*/ 70 h 123"/>
                <a:gd name="T14" fmla="*/ 8 w 16"/>
                <a:gd name="T15" fmla="*/ 79 h 123"/>
                <a:gd name="T16" fmla="*/ 0 w 16"/>
                <a:gd name="T17" fmla="*/ 87 h 123"/>
                <a:gd name="T18" fmla="*/ 0 w 16"/>
                <a:gd name="T19" fmla="*/ 105 h 123"/>
                <a:gd name="T20" fmla="*/ 0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16" y="26"/>
                  </a:lnTo>
                  <a:lnTo>
                    <a:pt x="16" y="35"/>
                  </a:lnTo>
                  <a:lnTo>
                    <a:pt x="8" y="43"/>
                  </a:lnTo>
                  <a:lnTo>
                    <a:pt x="8" y="52"/>
                  </a:lnTo>
                  <a:lnTo>
                    <a:pt x="8" y="70"/>
                  </a:lnTo>
                  <a:lnTo>
                    <a:pt x="8" y="79"/>
                  </a:lnTo>
                  <a:lnTo>
                    <a:pt x="0" y="87"/>
                  </a:lnTo>
                  <a:lnTo>
                    <a:pt x="0" y="105"/>
                  </a:lnTo>
                  <a:lnTo>
                    <a:pt x="0"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71" name="Freeform 1656"/>
            <p:cNvSpPr>
              <a:spLocks/>
            </p:cNvSpPr>
            <p:nvPr/>
          </p:nvSpPr>
          <p:spPr bwMode="auto">
            <a:xfrm>
              <a:off x="1788" y="3490"/>
              <a:ext cx="40" cy="105"/>
            </a:xfrm>
            <a:custGeom>
              <a:avLst/>
              <a:gdLst>
                <a:gd name="T0" fmla="*/ 32 w 40"/>
                <a:gd name="T1" fmla="*/ 0 h 105"/>
                <a:gd name="T2" fmla="*/ 40 w 40"/>
                <a:gd name="T3" fmla="*/ 8 h 105"/>
                <a:gd name="T4" fmla="*/ 32 w 40"/>
                <a:gd name="T5" fmla="*/ 17 h 105"/>
                <a:gd name="T6" fmla="*/ 24 w 40"/>
                <a:gd name="T7" fmla="*/ 35 h 105"/>
                <a:gd name="T8" fmla="*/ 8 w 40"/>
                <a:gd name="T9" fmla="*/ 44 h 105"/>
                <a:gd name="T10" fmla="*/ 8 w 40"/>
                <a:gd name="T11" fmla="*/ 52 h 105"/>
                <a:gd name="T12" fmla="*/ 0 w 40"/>
                <a:gd name="T13" fmla="*/ 70 h 105"/>
                <a:gd name="T14" fmla="*/ 0 w 40"/>
                <a:gd name="T15" fmla="*/ 79 h 105"/>
                <a:gd name="T16" fmla="*/ 0 w 40"/>
                <a:gd name="T17" fmla="*/ 88 h 105"/>
                <a:gd name="T18" fmla="*/ 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32" y="0"/>
                  </a:moveTo>
                  <a:lnTo>
                    <a:pt x="40" y="8"/>
                  </a:lnTo>
                  <a:lnTo>
                    <a:pt x="32" y="17"/>
                  </a:lnTo>
                  <a:lnTo>
                    <a:pt x="24" y="35"/>
                  </a:lnTo>
                  <a:lnTo>
                    <a:pt x="8" y="44"/>
                  </a:lnTo>
                  <a:lnTo>
                    <a:pt x="8" y="52"/>
                  </a:lnTo>
                  <a:lnTo>
                    <a:pt x="0" y="70"/>
                  </a:lnTo>
                  <a:lnTo>
                    <a:pt x="0" y="79"/>
                  </a:lnTo>
                  <a:lnTo>
                    <a:pt x="0" y="88"/>
                  </a:lnTo>
                  <a:lnTo>
                    <a:pt x="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72" name="Freeform 1657"/>
            <p:cNvSpPr>
              <a:spLocks/>
            </p:cNvSpPr>
            <p:nvPr/>
          </p:nvSpPr>
          <p:spPr bwMode="auto">
            <a:xfrm>
              <a:off x="1724" y="3463"/>
              <a:ext cx="64" cy="115"/>
            </a:xfrm>
            <a:custGeom>
              <a:avLst/>
              <a:gdLst>
                <a:gd name="T0" fmla="*/ 64 w 64"/>
                <a:gd name="T1" fmla="*/ 0 h 115"/>
                <a:gd name="T2" fmla="*/ 56 w 64"/>
                <a:gd name="T3" fmla="*/ 18 h 115"/>
                <a:gd name="T4" fmla="*/ 56 w 64"/>
                <a:gd name="T5" fmla="*/ 27 h 115"/>
                <a:gd name="T6" fmla="*/ 40 w 64"/>
                <a:gd name="T7" fmla="*/ 27 h 115"/>
                <a:gd name="T8" fmla="*/ 32 w 64"/>
                <a:gd name="T9" fmla="*/ 27 h 115"/>
                <a:gd name="T10" fmla="*/ 32 w 64"/>
                <a:gd name="T11" fmla="*/ 35 h 115"/>
                <a:gd name="T12" fmla="*/ 32 w 64"/>
                <a:gd name="T13" fmla="*/ 44 h 115"/>
                <a:gd name="T14" fmla="*/ 24 w 64"/>
                <a:gd name="T15" fmla="*/ 62 h 115"/>
                <a:gd name="T16" fmla="*/ 16 w 64"/>
                <a:gd name="T17" fmla="*/ 71 h 115"/>
                <a:gd name="T18" fmla="*/ 16 w 64"/>
                <a:gd name="T19" fmla="*/ 79 h 115"/>
                <a:gd name="T20" fmla="*/ 16 w 64"/>
                <a:gd name="T21" fmla="*/ 97 h 115"/>
                <a:gd name="T22" fmla="*/ 0 w 64"/>
                <a:gd name="T23" fmla="*/ 97 h 115"/>
                <a:gd name="T24" fmla="*/ 0 w 64"/>
                <a:gd name="T25" fmla="*/ 106 h 115"/>
                <a:gd name="T26" fmla="*/ 0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64" y="0"/>
                  </a:moveTo>
                  <a:lnTo>
                    <a:pt x="56" y="18"/>
                  </a:lnTo>
                  <a:lnTo>
                    <a:pt x="56" y="27"/>
                  </a:lnTo>
                  <a:lnTo>
                    <a:pt x="40" y="27"/>
                  </a:lnTo>
                  <a:lnTo>
                    <a:pt x="32" y="27"/>
                  </a:lnTo>
                  <a:lnTo>
                    <a:pt x="32" y="35"/>
                  </a:lnTo>
                  <a:lnTo>
                    <a:pt x="32" y="44"/>
                  </a:lnTo>
                  <a:lnTo>
                    <a:pt x="24" y="62"/>
                  </a:lnTo>
                  <a:lnTo>
                    <a:pt x="16" y="71"/>
                  </a:lnTo>
                  <a:lnTo>
                    <a:pt x="16" y="79"/>
                  </a:lnTo>
                  <a:lnTo>
                    <a:pt x="16" y="97"/>
                  </a:lnTo>
                  <a:lnTo>
                    <a:pt x="0" y="97"/>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73" name="Freeform 1658"/>
            <p:cNvSpPr>
              <a:spLocks/>
            </p:cNvSpPr>
            <p:nvPr/>
          </p:nvSpPr>
          <p:spPr bwMode="auto">
            <a:xfrm>
              <a:off x="2132" y="3507"/>
              <a:ext cx="48" cy="88"/>
            </a:xfrm>
            <a:custGeom>
              <a:avLst/>
              <a:gdLst>
                <a:gd name="T0" fmla="*/ 0 w 48"/>
                <a:gd name="T1" fmla="*/ 0 h 88"/>
                <a:gd name="T2" fmla="*/ 0 w 48"/>
                <a:gd name="T3" fmla="*/ 18 h 88"/>
                <a:gd name="T4" fmla="*/ 0 w 48"/>
                <a:gd name="T5" fmla="*/ 27 h 88"/>
                <a:gd name="T6" fmla="*/ 16 w 48"/>
                <a:gd name="T7" fmla="*/ 27 h 88"/>
                <a:gd name="T8" fmla="*/ 16 w 48"/>
                <a:gd name="T9" fmla="*/ 35 h 88"/>
                <a:gd name="T10" fmla="*/ 24 w 48"/>
                <a:gd name="T11" fmla="*/ 35 h 88"/>
                <a:gd name="T12" fmla="*/ 32 w 48"/>
                <a:gd name="T13" fmla="*/ 53 h 88"/>
                <a:gd name="T14" fmla="*/ 48 w 48"/>
                <a:gd name="T15" fmla="*/ 62 h 88"/>
                <a:gd name="T16" fmla="*/ 48 w 48"/>
                <a:gd name="T17" fmla="*/ 71 h 88"/>
                <a:gd name="T18" fmla="*/ 48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0" y="0"/>
                  </a:moveTo>
                  <a:lnTo>
                    <a:pt x="0" y="18"/>
                  </a:lnTo>
                  <a:lnTo>
                    <a:pt x="0" y="27"/>
                  </a:lnTo>
                  <a:lnTo>
                    <a:pt x="16" y="27"/>
                  </a:lnTo>
                  <a:lnTo>
                    <a:pt x="16" y="35"/>
                  </a:lnTo>
                  <a:lnTo>
                    <a:pt x="24" y="35"/>
                  </a:lnTo>
                  <a:lnTo>
                    <a:pt x="32" y="53"/>
                  </a:lnTo>
                  <a:lnTo>
                    <a:pt x="48" y="62"/>
                  </a:lnTo>
                  <a:lnTo>
                    <a:pt x="48" y="71"/>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74" name="Freeform 1659"/>
            <p:cNvSpPr>
              <a:spLocks/>
            </p:cNvSpPr>
            <p:nvPr/>
          </p:nvSpPr>
          <p:spPr bwMode="auto">
            <a:xfrm>
              <a:off x="2092" y="3314"/>
              <a:ext cx="64" cy="53"/>
            </a:xfrm>
            <a:custGeom>
              <a:avLst/>
              <a:gdLst>
                <a:gd name="T0" fmla="*/ 0 w 64"/>
                <a:gd name="T1" fmla="*/ 0 h 53"/>
                <a:gd name="T2" fmla="*/ 24 w 64"/>
                <a:gd name="T3" fmla="*/ 17 h 53"/>
                <a:gd name="T4" fmla="*/ 32 w 64"/>
                <a:gd name="T5" fmla="*/ 17 h 53"/>
                <a:gd name="T6" fmla="*/ 40 w 64"/>
                <a:gd name="T7" fmla="*/ 17 h 53"/>
                <a:gd name="T8" fmla="*/ 56 w 64"/>
                <a:gd name="T9" fmla="*/ 17 h 53"/>
                <a:gd name="T10" fmla="*/ 64 w 64"/>
                <a:gd name="T11" fmla="*/ 26 h 53"/>
                <a:gd name="T12" fmla="*/ 64 w 64"/>
                <a:gd name="T13" fmla="*/ 35 h 53"/>
                <a:gd name="T14" fmla="*/ 64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0" y="0"/>
                  </a:moveTo>
                  <a:lnTo>
                    <a:pt x="24" y="17"/>
                  </a:lnTo>
                  <a:lnTo>
                    <a:pt x="32" y="17"/>
                  </a:lnTo>
                  <a:lnTo>
                    <a:pt x="40" y="17"/>
                  </a:lnTo>
                  <a:lnTo>
                    <a:pt x="56" y="17"/>
                  </a:lnTo>
                  <a:lnTo>
                    <a:pt x="64" y="26"/>
                  </a:lnTo>
                  <a:lnTo>
                    <a:pt x="64" y="35"/>
                  </a:lnTo>
                  <a:lnTo>
                    <a:pt x="64"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75" name="Freeform 1660"/>
            <p:cNvSpPr>
              <a:spLocks/>
            </p:cNvSpPr>
            <p:nvPr/>
          </p:nvSpPr>
          <p:spPr bwMode="auto">
            <a:xfrm>
              <a:off x="1780" y="3314"/>
              <a:ext cx="96" cy="35"/>
            </a:xfrm>
            <a:custGeom>
              <a:avLst/>
              <a:gdLst>
                <a:gd name="T0" fmla="*/ 96 w 96"/>
                <a:gd name="T1" fmla="*/ 0 h 35"/>
                <a:gd name="T2" fmla="*/ 80 w 96"/>
                <a:gd name="T3" fmla="*/ 0 h 35"/>
                <a:gd name="T4" fmla="*/ 72 w 96"/>
                <a:gd name="T5" fmla="*/ 0 h 35"/>
                <a:gd name="T6" fmla="*/ 64 w 96"/>
                <a:gd name="T7" fmla="*/ 0 h 35"/>
                <a:gd name="T8" fmla="*/ 48 w 96"/>
                <a:gd name="T9" fmla="*/ 0 h 35"/>
                <a:gd name="T10" fmla="*/ 40 w 96"/>
                <a:gd name="T11" fmla="*/ 0 h 35"/>
                <a:gd name="T12" fmla="*/ 32 w 96"/>
                <a:gd name="T13" fmla="*/ 0 h 35"/>
                <a:gd name="T14" fmla="*/ 16 w 96"/>
                <a:gd name="T15" fmla="*/ 17 h 35"/>
                <a:gd name="T16" fmla="*/ 8 w 96"/>
                <a:gd name="T17" fmla="*/ 26 h 35"/>
                <a:gd name="T18" fmla="*/ 0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96" y="0"/>
                  </a:moveTo>
                  <a:lnTo>
                    <a:pt x="80" y="0"/>
                  </a:lnTo>
                  <a:lnTo>
                    <a:pt x="72" y="0"/>
                  </a:lnTo>
                  <a:lnTo>
                    <a:pt x="64" y="0"/>
                  </a:lnTo>
                  <a:lnTo>
                    <a:pt x="48" y="0"/>
                  </a:lnTo>
                  <a:lnTo>
                    <a:pt x="40" y="0"/>
                  </a:lnTo>
                  <a:lnTo>
                    <a:pt x="32" y="0"/>
                  </a:lnTo>
                  <a:lnTo>
                    <a:pt x="16" y="17"/>
                  </a:lnTo>
                  <a:lnTo>
                    <a:pt x="8"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76" name="Freeform 1661"/>
            <p:cNvSpPr>
              <a:spLocks/>
            </p:cNvSpPr>
            <p:nvPr/>
          </p:nvSpPr>
          <p:spPr bwMode="auto">
            <a:xfrm>
              <a:off x="1780" y="3296"/>
              <a:ext cx="112" cy="44"/>
            </a:xfrm>
            <a:custGeom>
              <a:avLst/>
              <a:gdLst>
                <a:gd name="T0" fmla="*/ 112 w 112"/>
                <a:gd name="T1" fmla="*/ 0 h 44"/>
                <a:gd name="T2" fmla="*/ 104 w 112"/>
                <a:gd name="T3" fmla="*/ 0 h 44"/>
                <a:gd name="T4" fmla="*/ 96 w 112"/>
                <a:gd name="T5" fmla="*/ 0 h 44"/>
                <a:gd name="T6" fmla="*/ 80 w 112"/>
                <a:gd name="T7" fmla="*/ 0 h 44"/>
                <a:gd name="T8" fmla="*/ 72 w 112"/>
                <a:gd name="T9" fmla="*/ 0 h 44"/>
                <a:gd name="T10" fmla="*/ 64 w 112"/>
                <a:gd name="T11" fmla="*/ 0 h 44"/>
                <a:gd name="T12" fmla="*/ 48 w 112"/>
                <a:gd name="T13" fmla="*/ 0 h 44"/>
                <a:gd name="T14" fmla="*/ 40 w 112"/>
                <a:gd name="T15" fmla="*/ 9 h 44"/>
                <a:gd name="T16" fmla="*/ 32 w 112"/>
                <a:gd name="T17" fmla="*/ 9 h 44"/>
                <a:gd name="T18" fmla="*/ 32 w 112"/>
                <a:gd name="T19" fmla="*/ 18 h 44"/>
                <a:gd name="T20" fmla="*/ 16 w 112"/>
                <a:gd name="T21" fmla="*/ 18 h 44"/>
                <a:gd name="T22" fmla="*/ 8 w 112"/>
                <a:gd name="T23" fmla="*/ 35 h 44"/>
                <a:gd name="T24" fmla="*/ 0 w 112"/>
                <a:gd name="T25" fmla="*/ 35 h 44"/>
                <a:gd name="T26" fmla="*/ 0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112" y="0"/>
                  </a:moveTo>
                  <a:lnTo>
                    <a:pt x="104" y="0"/>
                  </a:lnTo>
                  <a:lnTo>
                    <a:pt x="96" y="0"/>
                  </a:lnTo>
                  <a:lnTo>
                    <a:pt x="80" y="0"/>
                  </a:lnTo>
                  <a:lnTo>
                    <a:pt x="72" y="0"/>
                  </a:lnTo>
                  <a:lnTo>
                    <a:pt x="64" y="0"/>
                  </a:lnTo>
                  <a:lnTo>
                    <a:pt x="48" y="0"/>
                  </a:lnTo>
                  <a:lnTo>
                    <a:pt x="40" y="9"/>
                  </a:lnTo>
                  <a:lnTo>
                    <a:pt x="32" y="9"/>
                  </a:lnTo>
                  <a:lnTo>
                    <a:pt x="32" y="18"/>
                  </a:lnTo>
                  <a:lnTo>
                    <a:pt x="16" y="18"/>
                  </a:lnTo>
                  <a:lnTo>
                    <a:pt x="8" y="35"/>
                  </a:lnTo>
                  <a:lnTo>
                    <a:pt x="0" y="35"/>
                  </a:lnTo>
                  <a:lnTo>
                    <a:pt x="0"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77" name="Freeform 1662"/>
            <p:cNvSpPr>
              <a:spLocks/>
            </p:cNvSpPr>
            <p:nvPr/>
          </p:nvSpPr>
          <p:spPr bwMode="auto">
            <a:xfrm>
              <a:off x="1748" y="3375"/>
              <a:ext cx="64" cy="71"/>
            </a:xfrm>
            <a:custGeom>
              <a:avLst/>
              <a:gdLst>
                <a:gd name="T0" fmla="*/ 64 w 64"/>
                <a:gd name="T1" fmla="*/ 0 h 71"/>
                <a:gd name="T2" fmla="*/ 48 w 64"/>
                <a:gd name="T3" fmla="*/ 0 h 71"/>
                <a:gd name="T4" fmla="*/ 40 w 64"/>
                <a:gd name="T5" fmla="*/ 9 h 71"/>
                <a:gd name="T6" fmla="*/ 32 w 64"/>
                <a:gd name="T7" fmla="*/ 18 h 71"/>
                <a:gd name="T8" fmla="*/ 32 w 64"/>
                <a:gd name="T9" fmla="*/ 36 h 71"/>
                <a:gd name="T10" fmla="*/ 16 w 64"/>
                <a:gd name="T11" fmla="*/ 44 h 71"/>
                <a:gd name="T12" fmla="*/ 16 w 64"/>
                <a:gd name="T13" fmla="*/ 53 h 71"/>
                <a:gd name="T14" fmla="*/ 8 w 64"/>
                <a:gd name="T15" fmla="*/ 53 h 71"/>
                <a:gd name="T16" fmla="*/ 0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64" y="0"/>
                  </a:moveTo>
                  <a:lnTo>
                    <a:pt x="48" y="0"/>
                  </a:lnTo>
                  <a:lnTo>
                    <a:pt x="40" y="9"/>
                  </a:lnTo>
                  <a:lnTo>
                    <a:pt x="32" y="18"/>
                  </a:lnTo>
                  <a:lnTo>
                    <a:pt x="32" y="36"/>
                  </a:lnTo>
                  <a:lnTo>
                    <a:pt x="16" y="44"/>
                  </a:lnTo>
                  <a:lnTo>
                    <a:pt x="16" y="53"/>
                  </a:lnTo>
                  <a:lnTo>
                    <a:pt x="8" y="53"/>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78" name="Freeform 1663"/>
            <p:cNvSpPr>
              <a:spLocks/>
            </p:cNvSpPr>
            <p:nvPr/>
          </p:nvSpPr>
          <p:spPr bwMode="auto">
            <a:xfrm>
              <a:off x="1692" y="3455"/>
              <a:ext cx="96" cy="43"/>
            </a:xfrm>
            <a:custGeom>
              <a:avLst/>
              <a:gdLst>
                <a:gd name="T0" fmla="*/ 96 w 96"/>
                <a:gd name="T1" fmla="*/ 0 h 43"/>
                <a:gd name="T2" fmla="*/ 88 w 96"/>
                <a:gd name="T3" fmla="*/ 0 h 43"/>
                <a:gd name="T4" fmla="*/ 72 w 96"/>
                <a:gd name="T5" fmla="*/ 8 h 43"/>
                <a:gd name="T6" fmla="*/ 64 w 96"/>
                <a:gd name="T7" fmla="*/ 8 h 43"/>
                <a:gd name="T8" fmla="*/ 56 w 96"/>
                <a:gd name="T9" fmla="*/ 26 h 43"/>
                <a:gd name="T10" fmla="*/ 48 w 96"/>
                <a:gd name="T11" fmla="*/ 26 h 43"/>
                <a:gd name="T12" fmla="*/ 32 w 96"/>
                <a:gd name="T13" fmla="*/ 26 h 43"/>
                <a:gd name="T14" fmla="*/ 24 w 96"/>
                <a:gd name="T15" fmla="*/ 26 h 43"/>
                <a:gd name="T16" fmla="*/ 16 w 96"/>
                <a:gd name="T17" fmla="*/ 35 h 43"/>
                <a:gd name="T18" fmla="*/ 0 w 96"/>
                <a:gd name="T19" fmla="*/ 35 h 43"/>
                <a:gd name="T20" fmla="*/ 0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96" y="0"/>
                  </a:moveTo>
                  <a:lnTo>
                    <a:pt x="88" y="0"/>
                  </a:lnTo>
                  <a:lnTo>
                    <a:pt x="72" y="8"/>
                  </a:lnTo>
                  <a:lnTo>
                    <a:pt x="64" y="8"/>
                  </a:lnTo>
                  <a:lnTo>
                    <a:pt x="56" y="26"/>
                  </a:lnTo>
                  <a:lnTo>
                    <a:pt x="48" y="26"/>
                  </a:lnTo>
                  <a:lnTo>
                    <a:pt x="32" y="26"/>
                  </a:lnTo>
                  <a:lnTo>
                    <a:pt x="24" y="26"/>
                  </a:lnTo>
                  <a:lnTo>
                    <a:pt x="16" y="35"/>
                  </a:lnTo>
                  <a:lnTo>
                    <a:pt x="0" y="35"/>
                  </a:lnTo>
                  <a:lnTo>
                    <a:pt x="0"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4505" name="Group 1664"/>
          <p:cNvGrpSpPr>
            <a:grpSpLocks/>
          </p:cNvGrpSpPr>
          <p:nvPr/>
        </p:nvGrpSpPr>
        <p:grpSpPr bwMode="auto">
          <a:xfrm>
            <a:off x="7632700" y="2590800"/>
            <a:ext cx="609600" cy="496888"/>
            <a:chOff x="1748" y="2760"/>
            <a:chExt cx="480" cy="457"/>
          </a:xfrm>
        </p:grpSpPr>
        <p:sp>
          <p:nvSpPr>
            <p:cNvPr id="104520" name="Freeform 1665"/>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232 w 232"/>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211"/>
                <a:gd name="T188" fmla="*/ 232 w 232"/>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lnTo>
                    <a:pt x="232"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21" name="Freeform 1666"/>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211"/>
                <a:gd name="T185" fmla="*/ 232 w 232"/>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22" name="Freeform 1667"/>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56 w 208"/>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8"/>
                <a:gd name="T187" fmla="*/ 0 h 255"/>
                <a:gd name="T188" fmla="*/ 208 w 208"/>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lnTo>
                    <a:pt x="56"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23" name="Freeform 1668"/>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8"/>
                <a:gd name="T184" fmla="*/ 0 h 255"/>
                <a:gd name="T185" fmla="*/ 208 w 208"/>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24" name="Freeform 1669"/>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40 w 280"/>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0"/>
                <a:gd name="T118" fmla="*/ 0 h 360"/>
                <a:gd name="T119" fmla="*/ 280 w 280"/>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lnTo>
                    <a:pt x="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25" name="Freeform 1670"/>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80"/>
                <a:gd name="T115" fmla="*/ 0 h 360"/>
                <a:gd name="T116" fmla="*/ 280 w 280"/>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26" name="Freeform 1671"/>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40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lnTo>
                    <a:pt x="40"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27" name="Freeform 1672"/>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28" name="Freeform 1673"/>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208 w 208"/>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8"/>
                <a:gd name="T139" fmla="*/ 0 h 457"/>
                <a:gd name="T140" fmla="*/ 208 w 208"/>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lnTo>
                    <a:pt x="208"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29" name="Freeform 1674"/>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8"/>
                <a:gd name="T136" fmla="*/ 0 h 457"/>
                <a:gd name="T137" fmla="*/ 208 w 208"/>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30" name="Freeform 1675"/>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232 w 232"/>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325"/>
                <a:gd name="T188" fmla="*/ 232 w 232"/>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lnTo>
                    <a:pt x="232"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31" name="Freeform 1676"/>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325"/>
                <a:gd name="T185" fmla="*/ 232 w 232"/>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sp>
        <p:nvSpPr>
          <p:cNvPr id="104506" name="Rectangle 1677"/>
          <p:cNvSpPr>
            <a:spLocks noChangeArrowheads="1"/>
          </p:cNvSpPr>
          <p:nvPr/>
        </p:nvSpPr>
        <p:spPr bwMode="auto">
          <a:xfrm>
            <a:off x="1295400" y="4800600"/>
            <a:ext cx="304800" cy="685800"/>
          </a:xfrm>
          <a:prstGeom prst="rect">
            <a:avLst/>
          </a:prstGeom>
          <a:solidFill>
            <a:srgbClr val="00FF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07" name="Line 1678"/>
          <p:cNvSpPr>
            <a:spLocks noChangeShapeType="1"/>
          </p:cNvSpPr>
          <p:nvPr/>
        </p:nvSpPr>
        <p:spPr bwMode="auto">
          <a:xfrm flipV="1">
            <a:off x="1295400" y="4800600"/>
            <a:ext cx="304800" cy="762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08" name="Line 1679"/>
          <p:cNvSpPr>
            <a:spLocks noChangeShapeType="1"/>
          </p:cNvSpPr>
          <p:nvPr/>
        </p:nvSpPr>
        <p:spPr bwMode="auto">
          <a:xfrm flipV="1">
            <a:off x="1295400" y="4876800"/>
            <a:ext cx="304800" cy="762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09" name="Line 1680"/>
          <p:cNvSpPr>
            <a:spLocks noChangeShapeType="1"/>
          </p:cNvSpPr>
          <p:nvPr/>
        </p:nvSpPr>
        <p:spPr bwMode="auto">
          <a:xfrm flipV="1">
            <a:off x="1295400" y="4953000"/>
            <a:ext cx="304800" cy="762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10" name="Line 1681"/>
          <p:cNvSpPr>
            <a:spLocks noChangeShapeType="1"/>
          </p:cNvSpPr>
          <p:nvPr/>
        </p:nvSpPr>
        <p:spPr bwMode="auto">
          <a:xfrm>
            <a:off x="1295400" y="5410200"/>
            <a:ext cx="304800" cy="762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11" name="Line 1682"/>
          <p:cNvSpPr>
            <a:spLocks noChangeShapeType="1"/>
          </p:cNvSpPr>
          <p:nvPr/>
        </p:nvSpPr>
        <p:spPr bwMode="auto">
          <a:xfrm>
            <a:off x="1295400" y="5334000"/>
            <a:ext cx="304800" cy="762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12" name="Line 1683"/>
          <p:cNvSpPr>
            <a:spLocks noChangeShapeType="1"/>
          </p:cNvSpPr>
          <p:nvPr/>
        </p:nvSpPr>
        <p:spPr bwMode="auto">
          <a:xfrm>
            <a:off x="1295400" y="5257800"/>
            <a:ext cx="304800" cy="762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13" name="Line 1684"/>
          <p:cNvSpPr>
            <a:spLocks noChangeShapeType="1"/>
          </p:cNvSpPr>
          <p:nvPr/>
        </p:nvSpPr>
        <p:spPr bwMode="auto">
          <a:xfrm>
            <a:off x="1295400" y="5181600"/>
            <a:ext cx="304800" cy="762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14" name="Line 1685"/>
          <p:cNvSpPr>
            <a:spLocks noChangeShapeType="1"/>
          </p:cNvSpPr>
          <p:nvPr/>
        </p:nvSpPr>
        <p:spPr bwMode="auto">
          <a:xfrm flipV="1">
            <a:off x="1295400" y="5029200"/>
            <a:ext cx="304800" cy="762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15" name="Line 1686"/>
          <p:cNvSpPr>
            <a:spLocks noChangeShapeType="1"/>
          </p:cNvSpPr>
          <p:nvPr/>
        </p:nvSpPr>
        <p:spPr bwMode="auto">
          <a:xfrm flipH="1">
            <a:off x="1295400" y="5105400"/>
            <a:ext cx="304800"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16" name="Freeform 1687"/>
          <p:cNvSpPr>
            <a:spLocks/>
          </p:cNvSpPr>
          <p:nvPr/>
        </p:nvSpPr>
        <p:spPr bwMode="auto">
          <a:xfrm>
            <a:off x="838200" y="5486400"/>
            <a:ext cx="1219200" cy="762000"/>
          </a:xfrm>
          <a:custGeom>
            <a:avLst/>
            <a:gdLst>
              <a:gd name="T0" fmla="*/ 604837500 w 768"/>
              <a:gd name="T1" fmla="*/ 0 h 480"/>
              <a:gd name="T2" fmla="*/ 1330642500 w 768"/>
              <a:gd name="T3" fmla="*/ 0 h 480"/>
              <a:gd name="T4" fmla="*/ 1330642500 w 768"/>
              <a:gd name="T5" fmla="*/ 483870000 h 480"/>
              <a:gd name="T6" fmla="*/ 1935480000 w 768"/>
              <a:gd name="T7" fmla="*/ 483870000 h 480"/>
              <a:gd name="T8" fmla="*/ 1935480000 w 768"/>
              <a:gd name="T9" fmla="*/ 1209675000 h 480"/>
              <a:gd name="T10" fmla="*/ 0 w 768"/>
              <a:gd name="T11" fmla="*/ 1209675000 h 480"/>
              <a:gd name="T12" fmla="*/ 0 w 768"/>
              <a:gd name="T13" fmla="*/ 483870000 h 480"/>
              <a:gd name="T14" fmla="*/ 604837500 w 768"/>
              <a:gd name="T15" fmla="*/ 483870000 h 480"/>
              <a:gd name="T16" fmla="*/ 604837500 w 768"/>
              <a:gd name="T17" fmla="*/ 0 h 4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8"/>
              <a:gd name="T28" fmla="*/ 0 h 480"/>
              <a:gd name="T29" fmla="*/ 768 w 768"/>
              <a:gd name="T30" fmla="*/ 480 h 48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8" h="480">
                <a:moveTo>
                  <a:pt x="240" y="0"/>
                </a:moveTo>
                <a:lnTo>
                  <a:pt x="528" y="0"/>
                </a:lnTo>
                <a:lnTo>
                  <a:pt x="528" y="192"/>
                </a:lnTo>
                <a:lnTo>
                  <a:pt x="768" y="192"/>
                </a:lnTo>
                <a:lnTo>
                  <a:pt x="768" y="480"/>
                </a:lnTo>
                <a:lnTo>
                  <a:pt x="0" y="480"/>
                </a:lnTo>
                <a:lnTo>
                  <a:pt x="0" y="192"/>
                </a:lnTo>
                <a:lnTo>
                  <a:pt x="240" y="192"/>
                </a:lnTo>
                <a:lnTo>
                  <a:pt x="240" y="0"/>
                </a:lnTo>
                <a:close/>
              </a:path>
            </a:pathLst>
          </a:custGeom>
          <a:solidFill>
            <a:schemeClr val="bg1"/>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17" name="Rectangle 1688"/>
          <p:cNvSpPr>
            <a:spLocks noChangeArrowheads="1"/>
          </p:cNvSpPr>
          <p:nvPr/>
        </p:nvSpPr>
        <p:spPr bwMode="auto">
          <a:xfrm>
            <a:off x="2057400" y="5867400"/>
            <a:ext cx="7239000" cy="304800"/>
          </a:xfrm>
          <a:prstGeom prst="rect">
            <a:avLst/>
          </a:prstGeom>
          <a:solidFill>
            <a:schemeClr val="bg1"/>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18" name="Rectangle 1689"/>
          <p:cNvSpPr>
            <a:spLocks noChangeArrowheads="1"/>
          </p:cNvSpPr>
          <p:nvPr/>
        </p:nvSpPr>
        <p:spPr bwMode="auto">
          <a:xfrm>
            <a:off x="-152400" y="5867400"/>
            <a:ext cx="990600" cy="304800"/>
          </a:xfrm>
          <a:prstGeom prst="rect">
            <a:avLst/>
          </a:prstGeom>
          <a:solidFill>
            <a:schemeClr val="bg1"/>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4519" name="Text Box 1690"/>
          <p:cNvSpPr txBox="1">
            <a:spLocks noChangeArrowheads="1"/>
          </p:cNvSpPr>
          <p:nvPr/>
        </p:nvSpPr>
        <p:spPr bwMode="auto">
          <a:xfrm>
            <a:off x="609600" y="228600"/>
            <a:ext cx="7848600" cy="64135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50000"/>
              </a:spcBef>
              <a:spcAft>
                <a:spcPct val="0"/>
              </a:spcAft>
            </a:pPr>
            <a:r>
              <a:rPr lang="en-US" sz="3600" smtClean="0">
                <a:solidFill>
                  <a:srgbClr val="FFFFFF"/>
                </a:solidFill>
                <a:latin typeface="Times New Roman" charset="0"/>
                <a:cs typeface="Times New Roman" charset="0"/>
              </a:rPr>
              <a:t>Why </a:t>
            </a:r>
            <a:r>
              <a:rPr lang="ja-JP" altLang="en-US" sz="3600" smtClean="0">
                <a:solidFill>
                  <a:srgbClr val="FFFFFF"/>
                </a:solidFill>
                <a:latin typeface="Times New Roman" charset="0"/>
                <a:cs typeface="Times New Roman" charset="0"/>
              </a:rPr>
              <a:t>“</a:t>
            </a:r>
            <a:r>
              <a:rPr lang="en-US" altLang="ja-JP" sz="3600" smtClean="0">
                <a:solidFill>
                  <a:srgbClr val="FFFFFF"/>
                </a:solidFill>
                <a:latin typeface="Times New Roman" charset="0"/>
                <a:cs typeface="Times New Roman" charset="0"/>
              </a:rPr>
              <a:t>Head to Head</a:t>
            </a:r>
            <a:r>
              <a:rPr lang="ja-JP" altLang="en-US" sz="3600" smtClean="0">
                <a:solidFill>
                  <a:srgbClr val="FFFFFF"/>
                </a:solidFill>
                <a:latin typeface="Times New Roman" charset="0"/>
                <a:cs typeface="Times New Roman" charset="0"/>
              </a:rPr>
              <a:t>”</a:t>
            </a:r>
            <a:r>
              <a:rPr lang="en-US" altLang="ja-JP" sz="3600" smtClean="0">
                <a:solidFill>
                  <a:srgbClr val="FFFFFF"/>
                </a:solidFill>
                <a:latin typeface="Times New Roman" charset="0"/>
                <a:cs typeface="Times New Roman" charset="0"/>
              </a:rPr>
              <a:t> spacing? </a:t>
            </a:r>
            <a:endParaRPr lang="en-US" sz="3600" smtClean="0">
              <a:solidFill>
                <a:srgbClr val="FFFFFF"/>
              </a:solidFill>
              <a:latin typeface="Times New Roman" charset="0"/>
              <a:cs typeface="Times New Roman" charset="0"/>
            </a:endParaRPr>
          </a:p>
        </p:txBody>
      </p:sp>
    </p:spTree>
    <p:extLst>
      <p:ext uri="{BB962C8B-B14F-4D97-AF65-F5344CB8AC3E}">
        <p14:creationId xmlns:p14="http://schemas.microsoft.com/office/powerpoint/2010/main" val="94174992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7" name="Rectangle 2"/>
          <p:cNvSpPr>
            <a:spLocks noChangeArrowheads="1"/>
          </p:cNvSpPr>
          <p:nvPr/>
        </p:nvSpPr>
        <p:spPr bwMode="auto">
          <a:xfrm>
            <a:off x="0" y="0"/>
            <a:ext cx="9144000" cy="3124200"/>
          </a:xfrm>
          <a:prstGeom prst="rect">
            <a:avLst/>
          </a:prstGeom>
          <a:solidFill>
            <a:srgbClr val="CCECFF"/>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498" name="Freeform 3"/>
          <p:cNvSpPr>
            <a:spLocks/>
          </p:cNvSpPr>
          <p:nvPr/>
        </p:nvSpPr>
        <p:spPr bwMode="auto">
          <a:xfrm>
            <a:off x="0" y="3124200"/>
            <a:ext cx="9144000" cy="3733800"/>
          </a:xfrm>
          <a:custGeom>
            <a:avLst/>
            <a:gdLst>
              <a:gd name="T0" fmla="*/ 0 w 5760"/>
              <a:gd name="T1" fmla="*/ 0 h 2352"/>
              <a:gd name="T2" fmla="*/ 2147483647 w 5760"/>
              <a:gd name="T3" fmla="*/ 0 h 2352"/>
              <a:gd name="T4" fmla="*/ 2147483647 w 5760"/>
              <a:gd name="T5" fmla="*/ 2147483647 h 2352"/>
              <a:gd name="T6" fmla="*/ 0 w 5760"/>
              <a:gd name="T7" fmla="*/ 2147483647 h 2352"/>
              <a:gd name="T8" fmla="*/ 0 w 5760"/>
              <a:gd name="T9" fmla="*/ 0 h 2352"/>
              <a:gd name="T10" fmla="*/ 0 60000 65536"/>
              <a:gd name="T11" fmla="*/ 0 60000 65536"/>
              <a:gd name="T12" fmla="*/ 0 60000 65536"/>
              <a:gd name="T13" fmla="*/ 0 60000 65536"/>
              <a:gd name="T14" fmla="*/ 0 60000 65536"/>
              <a:gd name="T15" fmla="*/ 0 w 5760"/>
              <a:gd name="T16" fmla="*/ 0 h 2352"/>
              <a:gd name="T17" fmla="*/ 5760 w 5760"/>
              <a:gd name="T18" fmla="*/ 2352 h 2352"/>
            </a:gdLst>
            <a:ahLst/>
            <a:cxnLst>
              <a:cxn ang="T10">
                <a:pos x="T0" y="T1"/>
              </a:cxn>
              <a:cxn ang="T11">
                <a:pos x="T2" y="T3"/>
              </a:cxn>
              <a:cxn ang="T12">
                <a:pos x="T4" y="T5"/>
              </a:cxn>
              <a:cxn ang="T13">
                <a:pos x="T6" y="T7"/>
              </a:cxn>
              <a:cxn ang="T14">
                <a:pos x="T8" y="T9"/>
              </a:cxn>
            </a:cxnLst>
            <a:rect l="T15" t="T16" r="T17" b="T18"/>
            <a:pathLst>
              <a:path w="5760" h="2352">
                <a:moveTo>
                  <a:pt x="0" y="0"/>
                </a:moveTo>
                <a:lnTo>
                  <a:pt x="5760" y="0"/>
                </a:lnTo>
                <a:lnTo>
                  <a:pt x="5760" y="2352"/>
                </a:lnTo>
                <a:lnTo>
                  <a:pt x="0" y="2352"/>
                </a:lnTo>
                <a:lnTo>
                  <a:pt x="0" y="0"/>
                </a:lnTo>
                <a:close/>
              </a:path>
            </a:pathLst>
          </a:custGeom>
          <a:solidFill>
            <a:srgbClr val="CA945E"/>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nvGrpSpPr>
          <p:cNvPr id="106499" name="Group 4"/>
          <p:cNvGrpSpPr>
            <a:grpSpLocks/>
          </p:cNvGrpSpPr>
          <p:nvPr/>
        </p:nvGrpSpPr>
        <p:grpSpPr bwMode="auto">
          <a:xfrm>
            <a:off x="2887663" y="3068638"/>
            <a:ext cx="760412" cy="614362"/>
            <a:chOff x="2212" y="3226"/>
            <a:chExt cx="479" cy="387"/>
          </a:xfrm>
        </p:grpSpPr>
        <p:sp>
          <p:nvSpPr>
            <p:cNvPr id="494191" name="Freeform 5"/>
            <p:cNvSpPr>
              <a:spLocks/>
            </p:cNvSpPr>
            <p:nvPr/>
          </p:nvSpPr>
          <p:spPr bwMode="auto">
            <a:xfrm>
              <a:off x="2340" y="3226"/>
              <a:ext cx="48" cy="53"/>
            </a:xfrm>
            <a:custGeom>
              <a:avLst/>
              <a:gdLst>
                <a:gd name="T0" fmla="*/ 48 w 48"/>
                <a:gd name="T1" fmla="*/ 0 h 53"/>
                <a:gd name="T2" fmla="*/ 48 w 48"/>
                <a:gd name="T3" fmla="*/ 9 h 53"/>
                <a:gd name="T4" fmla="*/ 48 w 48"/>
                <a:gd name="T5" fmla="*/ 18 h 53"/>
                <a:gd name="T6" fmla="*/ 32 w 48"/>
                <a:gd name="T7" fmla="*/ 18 h 53"/>
                <a:gd name="T8" fmla="*/ 24 w 48"/>
                <a:gd name="T9" fmla="*/ 18 h 53"/>
                <a:gd name="T10" fmla="*/ 24 w 48"/>
                <a:gd name="T11" fmla="*/ 35 h 53"/>
                <a:gd name="T12" fmla="*/ 16 w 48"/>
                <a:gd name="T13" fmla="*/ 35 h 53"/>
                <a:gd name="T14" fmla="*/ 16 w 48"/>
                <a:gd name="T15" fmla="*/ 44 h 53"/>
                <a:gd name="T16" fmla="*/ 0 w 48"/>
                <a:gd name="T17" fmla="*/ 44 h 53"/>
                <a:gd name="T18" fmla="*/ 0 w 48"/>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53"/>
                <a:gd name="T32" fmla="*/ 48 w 48"/>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53">
                  <a:moveTo>
                    <a:pt x="48" y="0"/>
                  </a:moveTo>
                  <a:lnTo>
                    <a:pt x="48" y="9"/>
                  </a:lnTo>
                  <a:lnTo>
                    <a:pt x="48" y="18"/>
                  </a:lnTo>
                  <a:lnTo>
                    <a:pt x="32" y="18"/>
                  </a:lnTo>
                  <a:lnTo>
                    <a:pt x="24" y="18"/>
                  </a:lnTo>
                  <a:lnTo>
                    <a:pt x="24" y="35"/>
                  </a:lnTo>
                  <a:lnTo>
                    <a:pt x="16" y="35"/>
                  </a:lnTo>
                  <a:lnTo>
                    <a:pt x="16" y="44"/>
                  </a:lnTo>
                  <a:lnTo>
                    <a:pt x="0" y="44"/>
                  </a:lnTo>
                  <a:lnTo>
                    <a:pt x="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92" name="Freeform 6"/>
            <p:cNvSpPr>
              <a:spLocks/>
            </p:cNvSpPr>
            <p:nvPr/>
          </p:nvSpPr>
          <p:spPr bwMode="auto">
            <a:xfrm>
              <a:off x="2388" y="3226"/>
              <a:ext cx="47" cy="97"/>
            </a:xfrm>
            <a:custGeom>
              <a:avLst/>
              <a:gdLst>
                <a:gd name="T0" fmla="*/ 0 w 47"/>
                <a:gd name="T1" fmla="*/ 0 h 97"/>
                <a:gd name="T2" fmla="*/ 0 w 47"/>
                <a:gd name="T3" fmla="*/ 9 h 97"/>
                <a:gd name="T4" fmla="*/ 0 w 47"/>
                <a:gd name="T5" fmla="*/ 18 h 97"/>
                <a:gd name="T6" fmla="*/ 7 w 47"/>
                <a:gd name="T7" fmla="*/ 35 h 97"/>
                <a:gd name="T8" fmla="*/ 15 w 47"/>
                <a:gd name="T9" fmla="*/ 44 h 97"/>
                <a:gd name="T10" fmla="*/ 31 w 47"/>
                <a:gd name="T11" fmla="*/ 53 h 97"/>
                <a:gd name="T12" fmla="*/ 39 w 47"/>
                <a:gd name="T13" fmla="*/ 62 h 97"/>
                <a:gd name="T14" fmla="*/ 47 w 47"/>
                <a:gd name="T15" fmla="*/ 79 h 97"/>
                <a:gd name="T16" fmla="*/ 47 w 47"/>
                <a:gd name="T17" fmla="*/ 88 h 97"/>
                <a:gd name="T18" fmla="*/ 47 w 47"/>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7"/>
                <a:gd name="T31" fmla="*/ 0 h 97"/>
                <a:gd name="T32" fmla="*/ 47 w 47"/>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7" h="97">
                  <a:moveTo>
                    <a:pt x="0" y="0"/>
                  </a:moveTo>
                  <a:lnTo>
                    <a:pt x="0" y="9"/>
                  </a:lnTo>
                  <a:lnTo>
                    <a:pt x="0" y="18"/>
                  </a:lnTo>
                  <a:lnTo>
                    <a:pt x="7" y="35"/>
                  </a:lnTo>
                  <a:lnTo>
                    <a:pt x="15" y="44"/>
                  </a:lnTo>
                  <a:lnTo>
                    <a:pt x="31" y="53"/>
                  </a:lnTo>
                  <a:lnTo>
                    <a:pt x="39" y="62"/>
                  </a:lnTo>
                  <a:lnTo>
                    <a:pt x="47" y="79"/>
                  </a:lnTo>
                  <a:lnTo>
                    <a:pt x="47" y="88"/>
                  </a:lnTo>
                  <a:lnTo>
                    <a:pt x="47"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93" name="Freeform 7"/>
            <p:cNvSpPr>
              <a:spLocks/>
            </p:cNvSpPr>
            <p:nvPr/>
          </p:nvSpPr>
          <p:spPr bwMode="auto">
            <a:xfrm>
              <a:off x="2419" y="3226"/>
              <a:ext cx="80" cy="97"/>
            </a:xfrm>
            <a:custGeom>
              <a:avLst/>
              <a:gdLst>
                <a:gd name="T0" fmla="*/ 0 w 80"/>
                <a:gd name="T1" fmla="*/ 0 h 97"/>
                <a:gd name="T2" fmla="*/ 8 w 80"/>
                <a:gd name="T3" fmla="*/ 35 h 97"/>
                <a:gd name="T4" fmla="*/ 16 w 80"/>
                <a:gd name="T5" fmla="*/ 35 h 97"/>
                <a:gd name="T6" fmla="*/ 16 w 80"/>
                <a:gd name="T7" fmla="*/ 44 h 97"/>
                <a:gd name="T8" fmla="*/ 32 w 80"/>
                <a:gd name="T9" fmla="*/ 44 h 97"/>
                <a:gd name="T10" fmla="*/ 40 w 80"/>
                <a:gd name="T11" fmla="*/ 44 h 97"/>
                <a:gd name="T12" fmla="*/ 48 w 80"/>
                <a:gd name="T13" fmla="*/ 53 h 97"/>
                <a:gd name="T14" fmla="*/ 64 w 80"/>
                <a:gd name="T15" fmla="*/ 53 h 97"/>
                <a:gd name="T16" fmla="*/ 64 w 80"/>
                <a:gd name="T17" fmla="*/ 62 h 97"/>
                <a:gd name="T18" fmla="*/ 72 w 80"/>
                <a:gd name="T19" fmla="*/ 62 h 97"/>
                <a:gd name="T20" fmla="*/ 72 w 80"/>
                <a:gd name="T21" fmla="*/ 79 h 97"/>
                <a:gd name="T22" fmla="*/ 80 w 80"/>
                <a:gd name="T23" fmla="*/ 79 h 97"/>
                <a:gd name="T24" fmla="*/ 80 w 80"/>
                <a:gd name="T25" fmla="*/ 88 h 97"/>
                <a:gd name="T26" fmla="*/ 80 w 80"/>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
                <a:gd name="T43" fmla="*/ 0 h 97"/>
                <a:gd name="T44" fmla="*/ 80 w 80"/>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 h="97">
                  <a:moveTo>
                    <a:pt x="0" y="0"/>
                  </a:moveTo>
                  <a:lnTo>
                    <a:pt x="8" y="35"/>
                  </a:lnTo>
                  <a:lnTo>
                    <a:pt x="16" y="35"/>
                  </a:lnTo>
                  <a:lnTo>
                    <a:pt x="16" y="44"/>
                  </a:lnTo>
                  <a:lnTo>
                    <a:pt x="32" y="44"/>
                  </a:lnTo>
                  <a:lnTo>
                    <a:pt x="40" y="44"/>
                  </a:lnTo>
                  <a:lnTo>
                    <a:pt x="48" y="53"/>
                  </a:lnTo>
                  <a:lnTo>
                    <a:pt x="64" y="53"/>
                  </a:lnTo>
                  <a:lnTo>
                    <a:pt x="64" y="62"/>
                  </a:lnTo>
                  <a:lnTo>
                    <a:pt x="72" y="62"/>
                  </a:lnTo>
                  <a:lnTo>
                    <a:pt x="72" y="79"/>
                  </a:lnTo>
                  <a:lnTo>
                    <a:pt x="80" y="79"/>
                  </a:lnTo>
                  <a:lnTo>
                    <a:pt x="80" y="88"/>
                  </a:lnTo>
                  <a:lnTo>
                    <a:pt x="8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94" name="Freeform 8"/>
            <p:cNvSpPr>
              <a:spLocks/>
            </p:cNvSpPr>
            <p:nvPr/>
          </p:nvSpPr>
          <p:spPr bwMode="auto">
            <a:xfrm>
              <a:off x="2356" y="3270"/>
              <a:ext cx="47" cy="114"/>
            </a:xfrm>
            <a:custGeom>
              <a:avLst/>
              <a:gdLst>
                <a:gd name="T0" fmla="*/ 47 w 47"/>
                <a:gd name="T1" fmla="*/ 0 h 114"/>
                <a:gd name="T2" fmla="*/ 47 w 47"/>
                <a:gd name="T3" fmla="*/ 9 h 114"/>
                <a:gd name="T4" fmla="*/ 47 w 47"/>
                <a:gd name="T5" fmla="*/ 18 h 114"/>
                <a:gd name="T6" fmla="*/ 47 w 47"/>
                <a:gd name="T7" fmla="*/ 35 h 114"/>
                <a:gd name="T8" fmla="*/ 39 w 47"/>
                <a:gd name="T9" fmla="*/ 44 h 114"/>
                <a:gd name="T10" fmla="*/ 32 w 47"/>
                <a:gd name="T11" fmla="*/ 53 h 114"/>
                <a:gd name="T12" fmla="*/ 8 w 47"/>
                <a:gd name="T13" fmla="*/ 70 h 114"/>
                <a:gd name="T14" fmla="*/ 8 w 47"/>
                <a:gd name="T15" fmla="*/ 79 h 114"/>
                <a:gd name="T16" fmla="*/ 8 w 47"/>
                <a:gd name="T17" fmla="*/ 88 h 114"/>
                <a:gd name="T18" fmla="*/ 0 w 47"/>
                <a:gd name="T19" fmla="*/ 88 h 114"/>
                <a:gd name="T20" fmla="*/ 0 w 47"/>
                <a:gd name="T21" fmla="*/ 105 h 114"/>
                <a:gd name="T22" fmla="*/ 0 w 47"/>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7"/>
                <a:gd name="T37" fmla="*/ 0 h 114"/>
                <a:gd name="T38" fmla="*/ 47 w 47"/>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7" h="114">
                  <a:moveTo>
                    <a:pt x="47" y="0"/>
                  </a:moveTo>
                  <a:lnTo>
                    <a:pt x="47" y="9"/>
                  </a:lnTo>
                  <a:lnTo>
                    <a:pt x="47" y="18"/>
                  </a:lnTo>
                  <a:lnTo>
                    <a:pt x="47" y="35"/>
                  </a:lnTo>
                  <a:lnTo>
                    <a:pt x="39" y="44"/>
                  </a:lnTo>
                  <a:lnTo>
                    <a:pt x="32" y="53"/>
                  </a:lnTo>
                  <a:lnTo>
                    <a:pt x="8" y="70"/>
                  </a:lnTo>
                  <a:lnTo>
                    <a:pt x="8" y="79"/>
                  </a:lnTo>
                  <a:lnTo>
                    <a:pt x="8" y="88"/>
                  </a:lnTo>
                  <a:lnTo>
                    <a:pt x="0" y="88"/>
                  </a:lnTo>
                  <a:lnTo>
                    <a:pt x="0" y="105"/>
                  </a:lnTo>
                  <a:lnTo>
                    <a:pt x="0"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95" name="Freeform 9"/>
            <p:cNvSpPr>
              <a:spLocks/>
            </p:cNvSpPr>
            <p:nvPr/>
          </p:nvSpPr>
          <p:spPr bwMode="auto">
            <a:xfrm>
              <a:off x="2403" y="3226"/>
              <a:ext cx="80" cy="158"/>
            </a:xfrm>
            <a:custGeom>
              <a:avLst/>
              <a:gdLst>
                <a:gd name="T0" fmla="*/ 0 w 80"/>
                <a:gd name="T1" fmla="*/ 0 h 158"/>
                <a:gd name="T2" fmla="*/ 16 w 80"/>
                <a:gd name="T3" fmla="*/ 44 h 158"/>
                <a:gd name="T4" fmla="*/ 16 w 80"/>
                <a:gd name="T5" fmla="*/ 53 h 158"/>
                <a:gd name="T6" fmla="*/ 24 w 80"/>
                <a:gd name="T7" fmla="*/ 53 h 158"/>
                <a:gd name="T8" fmla="*/ 24 w 80"/>
                <a:gd name="T9" fmla="*/ 62 h 158"/>
                <a:gd name="T10" fmla="*/ 32 w 80"/>
                <a:gd name="T11" fmla="*/ 79 h 158"/>
                <a:gd name="T12" fmla="*/ 48 w 80"/>
                <a:gd name="T13" fmla="*/ 79 h 158"/>
                <a:gd name="T14" fmla="*/ 48 w 80"/>
                <a:gd name="T15" fmla="*/ 88 h 158"/>
                <a:gd name="T16" fmla="*/ 56 w 80"/>
                <a:gd name="T17" fmla="*/ 88 h 158"/>
                <a:gd name="T18" fmla="*/ 56 w 80"/>
                <a:gd name="T19" fmla="*/ 97 h 158"/>
                <a:gd name="T20" fmla="*/ 56 w 80"/>
                <a:gd name="T21" fmla="*/ 114 h 158"/>
                <a:gd name="T22" fmla="*/ 64 w 80"/>
                <a:gd name="T23" fmla="*/ 114 h 158"/>
                <a:gd name="T24" fmla="*/ 64 w 80"/>
                <a:gd name="T25" fmla="*/ 123 h 158"/>
                <a:gd name="T26" fmla="*/ 80 w 80"/>
                <a:gd name="T27" fmla="*/ 132 h 158"/>
                <a:gd name="T28" fmla="*/ 80 w 80"/>
                <a:gd name="T29" fmla="*/ 149 h 158"/>
                <a:gd name="T30" fmla="*/ 64 w 80"/>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0"/>
                <a:gd name="T49" fmla="*/ 0 h 158"/>
                <a:gd name="T50" fmla="*/ 80 w 80"/>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0" h="158">
                  <a:moveTo>
                    <a:pt x="0" y="0"/>
                  </a:moveTo>
                  <a:lnTo>
                    <a:pt x="16" y="44"/>
                  </a:lnTo>
                  <a:lnTo>
                    <a:pt x="16" y="53"/>
                  </a:lnTo>
                  <a:lnTo>
                    <a:pt x="24" y="53"/>
                  </a:lnTo>
                  <a:lnTo>
                    <a:pt x="24" y="62"/>
                  </a:lnTo>
                  <a:lnTo>
                    <a:pt x="32" y="79"/>
                  </a:lnTo>
                  <a:lnTo>
                    <a:pt x="48" y="79"/>
                  </a:lnTo>
                  <a:lnTo>
                    <a:pt x="48" y="88"/>
                  </a:lnTo>
                  <a:lnTo>
                    <a:pt x="56" y="88"/>
                  </a:lnTo>
                  <a:lnTo>
                    <a:pt x="56" y="97"/>
                  </a:lnTo>
                  <a:lnTo>
                    <a:pt x="56" y="114"/>
                  </a:lnTo>
                  <a:lnTo>
                    <a:pt x="64" y="114"/>
                  </a:lnTo>
                  <a:lnTo>
                    <a:pt x="64" y="123"/>
                  </a:lnTo>
                  <a:lnTo>
                    <a:pt x="80" y="132"/>
                  </a:lnTo>
                  <a:lnTo>
                    <a:pt x="80" y="149"/>
                  </a:lnTo>
                  <a:lnTo>
                    <a:pt x="64"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96" name="Freeform 10"/>
            <p:cNvSpPr>
              <a:spLocks/>
            </p:cNvSpPr>
            <p:nvPr/>
          </p:nvSpPr>
          <p:spPr bwMode="auto">
            <a:xfrm>
              <a:off x="2316" y="3226"/>
              <a:ext cx="87" cy="114"/>
            </a:xfrm>
            <a:custGeom>
              <a:avLst/>
              <a:gdLst>
                <a:gd name="T0" fmla="*/ 87 w 87"/>
                <a:gd name="T1" fmla="*/ 0 h 114"/>
                <a:gd name="T2" fmla="*/ 72 w 87"/>
                <a:gd name="T3" fmla="*/ 35 h 114"/>
                <a:gd name="T4" fmla="*/ 56 w 87"/>
                <a:gd name="T5" fmla="*/ 44 h 114"/>
                <a:gd name="T6" fmla="*/ 48 w 87"/>
                <a:gd name="T7" fmla="*/ 44 h 114"/>
                <a:gd name="T8" fmla="*/ 40 w 87"/>
                <a:gd name="T9" fmla="*/ 44 h 114"/>
                <a:gd name="T10" fmla="*/ 24 w 87"/>
                <a:gd name="T11" fmla="*/ 44 h 114"/>
                <a:gd name="T12" fmla="*/ 24 w 87"/>
                <a:gd name="T13" fmla="*/ 53 h 114"/>
                <a:gd name="T14" fmla="*/ 16 w 87"/>
                <a:gd name="T15" fmla="*/ 53 h 114"/>
                <a:gd name="T16" fmla="*/ 8 w 87"/>
                <a:gd name="T17" fmla="*/ 62 h 114"/>
                <a:gd name="T18" fmla="*/ 0 w 87"/>
                <a:gd name="T19" fmla="*/ 79 h 114"/>
                <a:gd name="T20" fmla="*/ 0 w 87"/>
                <a:gd name="T21" fmla="*/ 88 h 114"/>
                <a:gd name="T22" fmla="*/ 0 w 87"/>
                <a:gd name="T23" fmla="*/ 97 h 114"/>
                <a:gd name="T24" fmla="*/ 0 w 87"/>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7"/>
                <a:gd name="T40" fmla="*/ 0 h 114"/>
                <a:gd name="T41" fmla="*/ 87 w 87"/>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7" h="114">
                  <a:moveTo>
                    <a:pt x="87" y="0"/>
                  </a:moveTo>
                  <a:lnTo>
                    <a:pt x="72" y="35"/>
                  </a:lnTo>
                  <a:lnTo>
                    <a:pt x="56" y="44"/>
                  </a:lnTo>
                  <a:lnTo>
                    <a:pt x="48" y="44"/>
                  </a:lnTo>
                  <a:lnTo>
                    <a:pt x="40" y="44"/>
                  </a:lnTo>
                  <a:lnTo>
                    <a:pt x="24" y="44"/>
                  </a:lnTo>
                  <a:lnTo>
                    <a:pt x="24" y="53"/>
                  </a:lnTo>
                  <a:lnTo>
                    <a:pt x="16" y="53"/>
                  </a:lnTo>
                  <a:lnTo>
                    <a:pt x="8" y="62"/>
                  </a:lnTo>
                  <a:lnTo>
                    <a:pt x="0" y="79"/>
                  </a:lnTo>
                  <a:lnTo>
                    <a:pt x="0" y="88"/>
                  </a:lnTo>
                  <a:lnTo>
                    <a:pt x="0" y="97"/>
                  </a:lnTo>
                  <a:lnTo>
                    <a:pt x="0"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97" name="Freeform 11"/>
            <p:cNvSpPr>
              <a:spLocks/>
            </p:cNvSpPr>
            <p:nvPr/>
          </p:nvSpPr>
          <p:spPr bwMode="auto">
            <a:xfrm>
              <a:off x="2356" y="3270"/>
              <a:ext cx="39" cy="132"/>
            </a:xfrm>
            <a:custGeom>
              <a:avLst/>
              <a:gdLst>
                <a:gd name="T0" fmla="*/ 0 w 39"/>
                <a:gd name="T1" fmla="*/ 0 h 132"/>
                <a:gd name="T2" fmla="*/ 0 w 39"/>
                <a:gd name="T3" fmla="*/ 9 h 132"/>
                <a:gd name="T4" fmla="*/ 0 w 39"/>
                <a:gd name="T5" fmla="*/ 18 h 132"/>
                <a:gd name="T6" fmla="*/ 0 w 39"/>
                <a:gd name="T7" fmla="*/ 35 h 132"/>
                <a:gd name="T8" fmla="*/ 0 w 39"/>
                <a:gd name="T9" fmla="*/ 44 h 132"/>
                <a:gd name="T10" fmla="*/ 8 w 39"/>
                <a:gd name="T11" fmla="*/ 53 h 132"/>
                <a:gd name="T12" fmla="*/ 16 w 39"/>
                <a:gd name="T13" fmla="*/ 70 h 132"/>
                <a:gd name="T14" fmla="*/ 16 w 39"/>
                <a:gd name="T15" fmla="*/ 79 h 132"/>
                <a:gd name="T16" fmla="*/ 32 w 39"/>
                <a:gd name="T17" fmla="*/ 88 h 132"/>
                <a:gd name="T18" fmla="*/ 32 w 39"/>
                <a:gd name="T19" fmla="*/ 105 h 132"/>
                <a:gd name="T20" fmla="*/ 39 w 39"/>
                <a:gd name="T21" fmla="*/ 105 h 132"/>
                <a:gd name="T22" fmla="*/ 39 w 39"/>
                <a:gd name="T23" fmla="*/ 114 h 132"/>
                <a:gd name="T24" fmla="*/ 39 w 39"/>
                <a:gd name="T25" fmla="*/ 123 h 132"/>
                <a:gd name="T26" fmla="*/ 39 w 39"/>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9"/>
                <a:gd name="T43" fmla="*/ 0 h 132"/>
                <a:gd name="T44" fmla="*/ 39 w 39"/>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9" h="132">
                  <a:moveTo>
                    <a:pt x="0" y="0"/>
                  </a:moveTo>
                  <a:lnTo>
                    <a:pt x="0" y="9"/>
                  </a:lnTo>
                  <a:lnTo>
                    <a:pt x="0" y="18"/>
                  </a:lnTo>
                  <a:lnTo>
                    <a:pt x="0" y="35"/>
                  </a:lnTo>
                  <a:lnTo>
                    <a:pt x="0" y="44"/>
                  </a:lnTo>
                  <a:lnTo>
                    <a:pt x="8" y="53"/>
                  </a:lnTo>
                  <a:lnTo>
                    <a:pt x="16" y="70"/>
                  </a:lnTo>
                  <a:lnTo>
                    <a:pt x="16" y="79"/>
                  </a:lnTo>
                  <a:lnTo>
                    <a:pt x="32" y="88"/>
                  </a:lnTo>
                  <a:lnTo>
                    <a:pt x="32" y="105"/>
                  </a:lnTo>
                  <a:lnTo>
                    <a:pt x="39" y="105"/>
                  </a:lnTo>
                  <a:lnTo>
                    <a:pt x="39" y="114"/>
                  </a:lnTo>
                  <a:lnTo>
                    <a:pt x="39" y="123"/>
                  </a:lnTo>
                  <a:lnTo>
                    <a:pt x="39"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98" name="Freeform 12"/>
            <p:cNvSpPr>
              <a:spLocks/>
            </p:cNvSpPr>
            <p:nvPr/>
          </p:nvSpPr>
          <p:spPr bwMode="auto">
            <a:xfrm>
              <a:off x="2395" y="3305"/>
              <a:ext cx="48" cy="88"/>
            </a:xfrm>
            <a:custGeom>
              <a:avLst/>
              <a:gdLst>
                <a:gd name="T0" fmla="*/ 48 w 48"/>
                <a:gd name="T1" fmla="*/ 0 h 88"/>
                <a:gd name="T2" fmla="*/ 48 w 48"/>
                <a:gd name="T3" fmla="*/ 26 h 88"/>
                <a:gd name="T4" fmla="*/ 32 w 48"/>
                <a:gd name="T5" fmla="*/ 35 h 88"/>
                <a:gd name="T6" fmla="*/ 24 w 48"/>
                <a:gd name="T7" fmla="*/ 44 h 88"/>
                <a:gd name="T8" fmla="*/ 16 w 48"/>
                <a:gd name="T9" fmla="*/ 44 h 88"/>
                <a:gd name="T10" fmla="*/ 16 w 48"/>
                <a:gd name="T11" fmla="*/ 62 h 88"/>
                <a:gd name="T12" fmla="*/ 0 w 48"/>
                <a:gd name="T13" fmla="*/ 62 h 88"/>
                <a:gd name="T14" fmla="*/ 0 w 48"/>
                <a:gd name="T15" fmla="*/ 70 h 88"/>
                <a:gd name="T16" fmla="*/ 0 w 48"/>
                <a:gd name="T17" fmla="*/ 79 h 88"/>
                <a:gd name="T18" fmla="*/ 0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48" y="0"/>
                  </a:moveTo>
                  <a:lnTo>
                    <a:pt x="48" y="26"/>
                  </a:lnTo>
                  <a:lnTo>
                    <a:pt x="32" y="35"/>
                  </a:lnTo>
                  <a:lnTo>
                    <a:pt x="24" y="44"/>
                  </a:lnTo>
                  <a:lnTo>
                    <a:pt x="16" y="44"/>
                  </a:lnTo>
                  <a:lnTo>
                    <a:pt x="16" y="62"/>
                  </a:lnTo>
                  <a:lnTo>
                    <a:pt x="0" y="62"/>
                  </a:lnTo>
                  <a:lnTo>
                    <a:pt x="0" y="70"/>
                  </a:lnTo>
                  <a:lnTo>
                    <a:pt x="0" y="79"/>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99" name="Freeform 13"/>
            <p:cNvSpPr>
              <a:spLocks/>
            </p:cNvSpPr>
            <p:nvPr/>
          </p:nvSpPr>
          <p:spPr bwMode="auto">
            <a:xfrm>
              <a:off x="2419" y="3279"/>
              <a:ext cx="64" cy="140"/>
            </a:xfrm>
            <a:custGeom>
              <a:avLst/>
              <a:gdLst>
                <a:gd name="T0" fmla="*/ 64 w 64"/>
                <a:gd name="T1" fmla="*/ 0 h 140"/>
                <a:gd name="T2" fmla="*/ 48 w 64"/>
                <a:gd name="T3" fmla="*/ 61 h 140"/>
                <a:gd name="T4" fmla="*/ 40 w 64"/>
                <a:gd name="T5" fmla="*/ 70 h 140"/>
                <a:gd name="T6" fmla="*/ 32 w 64"/>
                <a:gd name="T7" fmla="*/ 79 h 140"/>
                <a:gd name="T8" fmla="*/ 32 w 64"/>
                <a:gd name="T9" fmla="*/ 105 h 140"/>
                <a:gd name="T10" fmla="*/ 16 w 64"/>
                <a:gd name="T11" fmla="*/ 114 h 140"/>
                <a:gd name="T12" fmla="*/ 16 w 64"/>
                <a:gd name="T13" fmla="*/ 123 h 140"/>
                <a:gd name="T14" fmla="*/ 8 w 64"/>
                <a:gd name="T15" fmla="*/ 123 h 140"/>
                <a:gd name="T16" fmla="*/ 0 w 64"/>
                <a:gd name="T17" fmla="*/ 123 h 140"/>
                <a:gd name="T18" fmla="*/ 0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64" y="0"/>
                  </a:moveTo>
                  <a:lnTo>
                    <a:pt x="48" y="61"/>
                  </a:lnTo>
                  <a:lnTo>
                    <a:pt x="40" y="70"/>
                  </a:lnTo>
                  <a:lnTo>
                    <a:pt x="32" y="79"/>
                  </a:lnTo>
                  <a:lnTo>
                    <a:pt x="32" y="105"/>
                  </a:lnTo>
                  <a:lnTo>
                    <a:pt x="16" y="114"/>
                  </a:lnTo>
                  <a:lnTo>
                    <a:pt x="16" y="123"/>
                  </a:lnTo>
                  <a:lnTo>
                    <a:pt x="8" y="123"/>
                  </a:lnTo>
                  <a:lnTo>
                    <a:pt x="0" y="123"/>
                  </a:lnTo>
                  <a:lnTo>
                    <a:pt x="0"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200" name="Freeform 14"/>
            <p:cNvSpPr>
              <a:spLocks/>
            </p:cNvSpPr>
            <p:nvPr/>
          </p:nvSpPr>
          <p:spPr bwMode="auto">
            <a:xfrm>
              <a:off x="2427" y="3226"/>
              <a:ext cx="104" cy="193"/>
            </a:xfrm>
            <a:custGeom>
              <a:avLst/>
              <a:gdLst>
                <a:gd name="T0" fmla="*/ 0 w 104"/>
                <a:gd name="T1" fmla="*/ 0 h 193"/>
                <a:gd name="T2" fmla="*/ 24 w 104"/>
                <a:gd name="T3" fmla="*/ 18 h 193"/>
                <a:gd name="T4" fmla="*/ 32 w 104"/>
                <a:gd name="T5" fmla="*/ 35 h 193"/>
                <a:gd name="T6" fmla="*/ 40 w 104"/>
                <a:gd name="T7" fmla="*/ 44 h 193"/>
                <a:gd name="T8" fmla="*/ 40 w 104"/>
                <a:gd name="T9" fmla="*/ 53 h 193"/>
                <a:gd name="T10" fmla="*/ 56 w 104"/>
                <a:gd name="T11" fmla="*/ 53 h 193"/>
                <a:gd name="T12" fmla="*/ 56 w 104"/>
                <a:gd name="T13" fmla="*/ 62 h 193"/>
                <a:gd name="T14" fmla="*/ 64 w 104"/>
                <a:gd name="T15" fmla="*/ 62 h 193"/>
                <a:gd name="T16" fmla="*/ 72 w 104"/>
                <a:gd name="T17" fmla="*/ 79 h 193"/>
                <a:gd name="T18" fmla="*/ 72 w 104"/>
                <a:gd name="T19" fmla="*/ 88 h 193"/>
                <a:gd name="T20" fmla="*/ 88 w 104"/>
                <a:gd name="T21" fmla="*/ 88 h 193"/>
                <a:gd name="T22" fmla="*/ 88 w 104"/>
                <a:gd name="T23" fmla="*/ 97 h 193"/>
                <a:gd name="T24" fmla="*/ 96 w 104"/>
                <a:gd name="T25" fmla="*/ 97 h 193"/>
                <a:gd name="T26" fmla="*/ 96 w 104"/>
                <a:gd name="T27" fmla="*/ 114 h 193"/>
                <a:gd name="T28" fmla="*/ 96 w 104"/>
                <a:gd name="T29" fmla="*/ 123 h 193"/>
                <a:gd name="T30" fmla="*/ 104 w 104"/>
                <a:gd name="T31" fmla="*/ 132 h 193"/>
                <a:gd name="T32" fmla="*/ 104 w 104"/>
                <a:gd name="T33" fmla="*/ 149 h 193"/>
                <a:gd name="T34" fmla="*/ 104 w 104"/>
                <a:gd name="T35" fmla="*/ 158 h 193"/>
                <a:gd name="T36" fmla="*/ 104 w 104"/>
                <a:gd name="T37" fmla="*/ 167 h 193"/>
                <a:gd name="T38" fmla="*/ 104 w 104"/>
                <a:gd name="T39" fmla="*/ 176 h 193"/>
                <a:gd name="T40" fmla="*/ 104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0" y="0"/>
                  </a:moveTo>
                  <a:lnTo>
                    <a:pt x="24" y="18"/>
                  </a:lnTo>
                  <a:lnTo>
                    <a:pt x="32" y="35"/>
                  </a:lnTo>
                  <a:lnTo>
                    <a:pt x="40" y="44"/>
                  </a:lnTo>
                  <a:lnTo>
                    <a:pt x="40" y="53"/>
                  </a:lnTo>
                  <a:lnTo>
                    <a:pt x="56" y="53"/>
                  </a:lnTo>
                  <a:lnTo>
                    <a:pt x="56" y="62"/>
                  </a:lnTo>
                  <a:lnTo>
                    <a:pt x="64" y="62"/>
                  </a:lnTo>
                  <a:lnTo>
                    <a:pt x="72" y="79"/>
                  </a:lnTo>
                  <a:lnTo>
                    <a:pt x="72" y="88"/>
                  </a:lnTo>
                  <a:lnTo>
                    <a:pt x="88" y="88"/>
                  </a:lnTo>
                  <a:lnTo>
                    <a:pt x="88" y="97"/>
                  </a:lnTo>
                  <a:lnTo>
                    <a:pt x="96" y="97"/>
                  </a:lnTo>
                  <a:lnTo>
                    <a:pt x="96" y="114"/>
                  </a:lnTo>
                  <a:lnTo>
                    <a:pt x="96" y="123"/>
                  </a:lnTo>
                  <a:lnTo>
                    <a:pt x="104" y="132"/>
                  </a:lnTo>
                  <a:lnTo>
                    <a:pt x="104" y="149"/>
                  </a:lnTo>
                  <a:lnTo>
                    <a:pt x="104" y="158"/>
                  </a:lnTo>
                  <a:lnTo>
                    <a:pt x="104" y="167"/>
                  </a:lnTo>
                  <a:lnTo>
                    <a:pt x="104" y="176"/>
                  </a:lnTo>
                  <a:lnTo>
                    <a:pt x="104"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201" name="Freeform 15"/>
            <p:cNvSpPr>
              <a:spLocks/>
            </p:cNvSpPr>
            <p:nvPr/>
          </p:nvSpPr>
          <p:spPr bwMode="auto">
            <a:xfrm>
              <a:off x="2324" y="3305"/>
              <a:ext cx="24" cy="106"/>
            </a:xfrm>
            <a:custGeom>
              <a:avLst/>
              <a:gdLst>
                <a:gd name="T0" fmla="*/ 8 w 24"/>
                <a:gd name="T1" fmla="*/ 0 h 106"/>
                <a:gd name="T2" fmla="*/ 8 w 24"/>
                <a:gd name="T3" fmla="*/ 9 h 106"/>
                <a:gd name="T4" fmla="*/ 8 w 24"/>
                <a:gd name="T5" fmla="*/ 26 h 106"/>
                <a:gd name="T6" fmla="*/ 8 w 24"/>
                <a:gd name="T7" fmla="*/ 35 h 106"/>
                <a:gd name="T8" fmla="*/ 24 w 24"/>
                <a:gd name="T9" fmla="*/ 35 h 106"/>
                <a:gd name="T10" fmla="*/ 24 w 24"/>
                <a:gd name="T11" fmla="*/ 44 h 106"/>
                <a:gd name="T12" fmla="*/ 24 w 24"/>
                <a:gd name="T13" fmla="*/ 62 h 106"/>
                <a:gd name="T14" fmla="*/ 8 w 24"/>
                <a:gd name="T15" fmla="*/ 70 h 106"/>
                <a:gd name="T16" fmla="*/ 8 w 24"/>
                <a:gd name="T17" fmla="*/ 79 h 106"/>
                <a:gd name="T18" fmla="*/ 0 w 24"/>
                <a:gd name="T19" fmla="*/ 88 h 106"/>
                <a:gd name="T20" fmla="*/ 0 w 24"/>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106"/>
                <a:gd name="T35" fmla="*/ 24 w 24"/>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106">
                  <a:moveTo>
                    <a:pt x="8" y="0"/>
                  </a:moveTo>
                  <a:lnTo>
                    <a:pt x="8" y="9"/>
                  </a:lnTo>
                  <a:lnTo>
                    <a:pt x="8" y="26"/>
                  </a:lnTo>
                  <a:lnTo>
                    <a:pt x="8" y="35"/>
                  </a:lnTo>
                  <a:lnTo>
                    <a:pt x="24" y="35"/>
                  </a:lnTo>
                  <a:lnTo>
                    <a:pt x="24" y="44"/>
                  </a:lnTo>
                  <a:lnTo>
                    <a:pt x="24" y="62"/>
                  </a:lnTo>
                  <a:lnTo>
                    <a:pt x="8" y="70"/>
                  </a:lnTo>
                  <a:lnTo>
                    <a:pt x="8" y="79"/>
                  </a:lnTo>
                  <a:lnTo>
                    <a:pt x="0" y="88"/>
                  </a:lnTo>
                  <a:lnTo>
                    <a:pt x="0"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202" name="Freeform 16"/>
            <p:cNvSpPr>
              <a:spLocks/>
            </p:cNvSpPr>
            <p:nvPr/>
          </p:nvSpPr>
          <p:spPr bwMode="auto">
            <a:xfrm>
              <a:off x="2356" y="3375"/>
              <a:ext cx="8" cy="62"/>
            </a:xfrm>
            <a:custGeom>
              <a:avLst/>
              <a:gdLst>
                <a:gd name="T0" fmla="*/ 0 w 8"/>
                <a:gd name="T1" fmla="*/ 0 h 62"/>
                <a:gd name="T2" fmla="*/ 8 w 8"/>
                <a:gd name="T3" fmla="*/ 9 h 62"/>
                <a:gd name="T4" fmla="*/ 8 w 8"/>
                <a:gd name="T5" fmla="*/ 18 h 62"/>
                <a:gd name="T6" fmla="*/ 8 w 8"/>
                <a:gd name="T7" fmla="*/ 27 h 62"/>
                <a:gd name="T8" fmla="*/ 8 w 8"/>
                <a:gd name="T9" fmla="*/ 44 h 62"/>
                <a:gd name="T10" fmla="*/ 8 w 8"/>
                <a:gd name="T11" fmla="*/ 53 h 62"/>
                <a:gd name="T12" fmla="*/ 8 w 8"/>
                <a:gd name="T13" fmla="*/ 62 h 62"/>
                <a:gd name="T14" fmla="*/ 0 60000 65536"/>
                <a:gd name="T15" fmla="*/ 0 60000 65536"/>
                <a:gd name="T16" fmla="*/ 0 60000 65536"/>
                <a:gd name="T17" fmla="*/ 0 60000 65536"/>
                <a:gd name="T18" fmla="*/ 0 60000 65536"/>
                <a:gd name="T19" fmla="*/ 0 60000 65536"/>
                <a:gd name="T20" fmla="*/ 0 60000 65536"/>
                <a:gd name="T21" fmla="*/ 0 w 8"/>
                <a:gd name="T22" fmla="*/ 0 h 62"/>
                <a:gd name="T23" fmla="*/ 8 w 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62">
                  <a:moveTo>
                    <a:pt x="0" y="0"/>
                  </a:moveTo>
                  <a:lnTo>
                    <a:pt x="8" y="9"/>
                  </a:lnTo>
                  <a:lnTo>
                    <a:pt x="8" y="18"/>
                  </a:lnTo>
                  <a:lnTo>
                    <a:pt x="8" y="27"/>
                  </a:lnTo>
                  <a:lnTo>
                    <a:pt x="8" y="44"/>
                  </a:lnTo>
                  <a:lnTo>
                    <a:pt x="8" y="53"/>
                  </a:lnTo>
                  <a:lnTo>
                    <a:pt x="8"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203" name="Freeform 17"/>
            <p:cNvSpPr>
              <a:spLocks/>
            </p:cNvSpPr>
            <p:nvPr/>
          </p:nvSpPr>
          <p:spPr bwMode="auto">
            <a:xfrm>
              <a:off x="2284" y="3340"/>
              <a:ext cx="40" cy="79"/>
            </a:xfrm>
            <a:custGeom>
              <a:avLst/>
              <a:gdLst>
                <a:gd name="T0" fmla="*/ 32 w 40"/>
                <a:gd name="T1" fmla="*/ 0 h 79"/>
                <a:gd name="T2" fmla="*/ 40 w 40"/>
                <a:gd name="T3" fmla="*/ 9 h 79"/>
                <a:gd name="T4" fmla="*/ 32 w 40"/>
                <a:gd name="T5" fmla="*/ 18 h 79"/>
                <a:gd name="T6" fmla="*/ 32 w 40"/>
                <a:gd name="T7" fmla="*/ 35 h 79"/>
                <a:gd name="T8" fmla="*/ 16 w 40"/>
                <a:gd name="T9" fmla="*/ 35 h 79"/>
                <a:gd name="T10" fmla="*/ 8 w 40"/>
                <a:gd name="T11" fmla="*/ 44 h 79"/>
                <a:gd name="T12" fmla="*/ 0 w 40"/>
                <a:gd name="T13" fmla="*/ 53 h 79"/>
                <a:gd name="T14" fmla="*/ 0 w 40"/>
                <a:gd name="T15" fmla="*/ 62 h 79"/>
                <a:gd name="T16" fmla="*/ 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32" y="0"/>
                  </a:moveTo>
                  <a:lnTo>
                    <a:pt x="40" y="9"/>
                  </a:lnTo>
                  <a:lnTo>
                    <a:pt x="32" y="18"/>
                  </a:lnTo>
                  <a:lnTo>
                    <a:pt x="32" y="35"/>
                  </a:lnTo>
                  <a:lnTo>
                    <a:pt x="16" y="35"/>
                  </a:lnTo>
                  <a:lnTo>
                    <a:pt x="8" y="44"/>
                  </a:lnTo>
                  <a:lnTo>
                    <a:pt x="0" y="53"/>
                  </a:lnTo>
                  <a:lnTo>
                    <a:pt x="0" y="62"/>
                  </a:lnTo>
                  <a:lnTo>
                    <a:pt x="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204" name="Freeform 18"/>
            <p:cNvSpPr>
              <a:spLocks/>
            </p:cNvSpPr>
            <p:nvPr/>
          </p:nvSpPr>
          <p:spPr bwMode="auto">
            <a:xfrm>
              <a:off x="2260" y="3288"/>
              <a:ext cx="64" cy="70"/>
            </a:xfrm>
            <a:custGeom>
              <a:avLst/>
              <a:gdLst>
                <a:gd name="T0" fmla="*/ 64 w 64"/>
                <a:gd name="T1" fmla="*/ 0 h 70"/>
                <a:gd name="T2" fmla="*/ 56 w 64"/>
                <a:gd name="T3" fmla="*/ 0 h 70"/>
                <a:gd name="T4" fmla="*/ 40 w 64"/>
                <a:gd name="T5" fmla="*/ 0 h 70"/>
                <a:gd name="T6" fmla="*/ 32 w 64"/>
                <a:gd name="T7" fmla="*/ 17 h 70"/>
                <a:gd name="T8" fmla="*/ 24 w 64"/>
                <a:gd name="T9" fmla="*/ 17 h 70"/>
                <a:gd name="T10" fmla="*/ 24 w 64"/>
                <a:gd name="T11" fmla="*/ 26 h 70"/>
                <a:gd name="T12" fmla="*/ 8 w 64"/>
                <a:gd name="T13" fmla="*/ 26 h 70"/>
                <a:gd name="T14" fmla="*/ 8 w 64"/>
                <a:gd name="T15" fmla="*/ 35 h 70"/>
                <a:gd name="T16" fmla="*/ 8 w 64"/>
                <a:gd name="T17" fmla="*/ 52 h 70"/>
                <a:gd name="T18" fmla="*/ 0 w 64"/>
                <a:gd name="T19" fmla="*/ 61 h 70"/>
                <a:gd name="T20" fmla="*/ 0 w 64"/>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70"/>
                <a:gd name="T35" fmla="*/ 64 w 64"/>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70">
                  <a:moveTo>
                    <a:pt x="64" y="0"/>
                  </a:moveTo>
                  <a:lnTo>
                    <a:pt x="56" y="0"/>
                  </a:lnTo>
                  <a:lnTo>
                    <a:pt x="40" y="0"/>
                  </a:lnTo>
                  <a:lnTo>
                    <a:pt x="32" y="17"/>
                  </a:lnTo>
                  <a:lnTo>
                    <a:pt x="24" y="17"/>
                  </a:lnTo>
                  <a:lnTo>
                    <a:pt x="24" y="26"/>
                  </a:lnTo>
                  <a:lnTo>
                    <a:pt x="8" y="26"/>
                  </a:lnTo>
                  <a:lnTo>
                    <a:pt x="8" y="35"/>
                  </a:lnTo>
                  <a:lnTo>
                    <a:pt x="8" y="52"/>
                  </a:lnTo>
                  <a:lnTo>
                    <a:pt x="0" y="61"/>
                  </a:lnTo>
                  <a:lnTo>
                    <a:pt x="0"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205" name="Freeform 19"/>
            <p:cNvSpPr>
              <a:spLocks/>
            </p:cNvSpPr>
            <p:nvPr/>
          </p:nvSpPr>
          <p:spPr bwMode="auto">
            <a:xfrm>
              <a:off x="2523" y="3331"/>
              <a:ext cx="72" cy="80"/>
            </a:xfrm>
            <a:custGeom>
              <a:avLst/>
              <a:gdLst>
                <a:gd name="T0" fmla="*/ 0 w 72"/>
                <a:gd name="T1" fmla="*/ 0 h 80"/>
                <a:gd name="T2" fmla="*/ 0 w 72"/>
                <a:gd name="T3" fmla="*/ 9 h 80"/>
                <a:gd name="T4" fmla="*/ 8 w 72"/>
                <a:gd name="T5" fmla="*/ 9 h 80"/>
                <a:gd name="T6" fmla="*/ 24 w 72"/>
                <a:gd name="T7" fmla="*/ 9 h 80"/>
                <a:gd name="T8" fmla="*/ 32 w 72"/>
                <a:gd name="T9" fmla="*/ 18 h 80"/>
                <a:gd name="T10" fmla="*/ 40 w 72"/>
                <a:gd name="T11" fmla="*/ 36 h 80"/>
                <a:gd name="T12" fmla="*/ 56 w 72"/>
                <a:gd name="T13" fmla="*/ 44 h 80"/>
                <a:gd name="T14" fmla="*/ 64 w 72"/>
                <a:gd name="T15" fmla="*/ 53 h 80"/>
                <a:gd name="T16" fmla="*/ 64 w 72"/>
                <a:gd name="T17" fmla="*/ 62 h 80"/>
                <a:gd name="T18" fmla="*/ 64 w 72"/>
                <a:gd name="T19" fmla="*/ 80 h 80"/>
                <a:gd name="T20" fmla="*/ 72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0" y="0"/>
                  </a:moveTo>
                  <a:lnTo>
                    <a:pt x="0" y="9"/>
                  </a:lnTo>
                  <a:lnTo>
                    <a:pt x="8" y="9"/>
                  </a:lnTo>
                  <a:lnTo>
                    <a:pt x="24" y="9"/>
                  </a:lnTo>
                  <a:lnTo>
                    <a:pt x="32" y="18"/>
                  </a:lnTo>
                  <a:lnTo>
                    <a:pt x="40" y="36"/>
                  </a:lnTo>
                  <a:lnTo>
                    <a:pt x="56" y="44"/>
                  </a:lnTo>
                  <a:lnTo>
                    <a:pt x="64" y="53"/>
                  </a:lnTo>
                  <a:lnTo>
                    <a:pt x="64" y="62"/>
                  </a:lnTo>
                  <a:lnTo>
                    <a:pt x="64" y="80"/>
                  </a:lnTo>
                  <a:lnTo>
                    <a:pt x="72"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206" name="Freeform 20"/>
            <p:cNvSpPr>
              <a:spLocks/>
            </p:cNvSpPr>
            <p:nvPr/>
          </p:nvSpPr>
          <p:spPr bwMode="auto">
            <a:xfrm>
              <a:off x="2483" y="3323"/>
              <a:ext cx="40" cy="105"/>
            </a:xfrm>
            <a:custGeom>
              <a:avLst/>
              <a:gdLst>
                <a:gd name="T0" fmla="*/ 40 w 40"/>
                <a:gd name="T1" fmla="*/ 0 h 105"/>
                <a:gd name="T2" fmla="*/ 32 w 40"/>
                <a:gd name="T3" fmla="*/ 17 h 105"/>
                <a:gd name="T4" fmla="*/ 32 w 40"/>
                <a:gd name="T5" fmla="*/ 26 h 105"/>
                <a:gd name="T6" fmla="*/ 32 w 40"/>
                <a:gd name="T7" fmla="*/ 35 h 105"/>
                <a:gd name="T8" fmla="*/ 16 w 40"/>
                <a:gd name="T9" fmla="*/ 35 h 105"/>
                <a:gd name="T10" fmla="*/ 16 w 40"/>
                <a:gd name="T11" fmla="*/ 52 h 105"/>
                <a:gd name="T12" fmla="*/ 8 w 40"/>
                <a:gd name="T13" fmla="*/ 61 h 105"/>
                <a:gd name="T14" fmla="*/ 0 w 40"/>
                <a:gd name="T15" fmla="*/ 70 h 105"/>
                <a:gd name="T16" fmla="*/ 0 w 40"/>
                <a:gd name="T17" fmla="*/ 79 h 105"/>
                <a:gd name="T18" fmla="*/ 0 w 40"/>
                <a:gd name="T19" fmla="*/ 96 h 105"/>
                <a:gd name="T20" fmla="*/ 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40" y="0"/>
                  </a:moveTo>
                  <a:lnTo>
                    <a:pt x="32" y="17"/>
                  </a:lnTo>
                  <a:lnTo>
                    <a:pt x="32" y="26"/>
                  </a:lnTo>
                  <a:lnTo>
                    <a:pt x="32" y="35"/>
                  </a:lnTo>
                  <a:lnTo>
                    <a:pt x="16" y="35"/>
                  </a:lnTo>
                  <a:lnTo>
                    <a:pt x="16" y="52"/>
                  </a:lnTo>
                  <a:lnTo>
                    <a:pt x="8" y="61"/>
                  </a:lnTo>
                  <a:lnTo>
                    <a:pt x="0" y="70"/>
                  </a:lnTo>
                  <a:lnTo>
                    <a:pt x="0" y="79"/>
                  </a:lnTo>
                  <a:lnTo>
                    <a:pt x="0" y="96"/>
                  </a:lnTo>
                  <a:lnTo>
                    <a:pt x="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207" name="Freeform 21"/>
            <p:cNvSpPr>
              <a:spLocks/>
            </p:cNvSpPr>
            <p:nvPr/>
          </p:nvSpPr>
          <p:spPr bwMode="auto">
            <a:xfrm>
              <a:off x="2547" y="3411"/>
              <a:ext cx="40" cy="70"/>
            </a:xfrm>
            <a:custGeom>
              <a:avLst/>
              <a:gdLst>
                <a:gd name="T0" fmla="*/ 0 w 40"/>
                <a:gd name="T1" fmla="*/ 0 h 70"/>
                <a:gd name="T2" fmla="*/ 0 w 40"/>
                <a:gd name="T3" fmla="*/ 8 h 70"/>
                <a:gd name="T4" fmla="*/ 8 w 40"/>
                <a:gd name="T5" fmla="*/ 8 h 70"/>
                <a:gd name="T6" fmla="*/ 16 w 40"/>
                <a:gd name="T7" fmla="*/ 17 h 70"/>
                <a:gd name="T8" fmla="*/ 32 w 40"/>
                <a:gd name="T9" fmla="*/ 17 h 70"/>
                <a:gd name="T10" fmla="*/ 32 w 40"/>
                <a:gd name="T11" fmla="*/ 35 h 70"/>
                <a:gd name="T12" fmla="*/ 40 w 40"/>
                <a:gd name="T13" fmla="*/ 44 h 70"/>
                <a:gd name="T14" fmla="*/ 40 w 40"/>
                <a:gd name="T15" fmla="*/ 52 h 70"/>
                <a:gd name="T16" fmla="*/ 4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0" y="0"/>
                  </a:moveTo>
                  <a:lnTo>
                    <a:pt x="0" y="8"/>
                  </a:lnTo>
                  <a:lnTo>
                    <a:pt x="8" y="8"/>
                  </a:lnTo>
                  <a:lnTo>
                    <a:pt x="16" y="17"/>
                  </a:lnTo>
                  <a:lnTo>
                    <a:pt x="32" y="17"/>
                  </a:lnTo>
                  <a:lnTo>
                    <a:pt x="32" y="35"/>
                  </a:lnTo>
                  <a:lnTo>
                    <a:pt x="40" y="44"/>
                  </a:lnTo>
                  <a:lnTo>
                    <a:pt x="40" y="52"/>
                  </a:lnTo>
                  <a:lnTo>
                    <a:pt x="4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208" name="Freeform 22"/>
            <p:cNvSpPr>
              <a:spLocks/>
            </p:cNvSpPr>
            <p:nvPr/>
          </p:nvSpPr>
          <p:spPr bwMode="auto">
            <a:xfrm>
              <a:off x="2451" y="3419"/>
              <a:ext cx="32" cy="71"/>
            </a:xfrm>
            <a:custGeom>
              <a:avLst/>
              <a:gdLst>
                <a:gd name="T0" fmla="*/ 0 w 32"/>
                <a:gd name="T1" fmla="*/ 0 h 71"/>
                <a:gd name="T2" fmla="*/ 0 w 32"/>
                <a:gd name="T3" fmla="*/ 9 h 71"/>
                <a:gd name="T4" fmla="*/ 8 w 32"/>
                <a:gd name="T5" fmla="*/ 27 h 71"/>
                <a:gd name="T6" fmla="*/ 24 w 32"/>
                <a:gd name="T7" fmla="*/ 36 h 71"/>
                <a:gd name="T8" fmla="*/ 24 w 32"/>
                <a:gd name="T9" fmla="*/ 44 h 71"/>
                <a:gd name="T10" fmla="*/ 24 w 32"/>
                <a:gd name="T11" fmla="*/ 62 h 71"/>
                <a:gd name="T12" fmla="*/ 32 w 32"/>
                <a:gd name="T13" fmla="*/ 62 h 71"/>
                <a:gd name="T14" fmla="*/ 32 w 32"/>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71"/>
                <a:gd name="T26" fmla="*/ 32 w 32"/>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71">
                  <a:moveTo>
                    <a:pt x="0" y="0"/>
                  </a:moveTo>
                  <a:lnTo>
                    <a:pt x="0" y="9"/>
                  </a:lnTo>
                  <a:lnTo>
                    <a:pt x="8" y="27"/>
                  </a:lnTo>
                  <a:lnTo>
                    <a:pt x="24" y="36"/>
                  </a:lnTo>
                  <a:lnTo>
                    <a:pt x="24" y="44"/>
                  </a:lnTo>
                  <a:lnTo>
                    <a:pt x="24" y="62"/>
                  </a:lnTo>
                  <a:lnTo>
                    <a:pt x="32" y="62"/>
                  </a:lnTo>
                  <a:lnTo>
                    <a:pt x="32"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209" name="Freeform 23"/>
            <p:cNvSpPr>
              <a:spLocks/>
            </p:cNvSpPr>
            <p:nvPr/>
          </p:nvSpPr>
          <p:spPr bwMode="auto">
            <a:xfrm>
              <a:off x="2324" y="3419"/>
              <a:ext cx="56" cy="71"/>
            </a:xfrm>
            <a:custGeom>
              <a:avLst/>
              <a:gdLst>
                <a:gd name="T0" fmla="*/ 56 w 56"/>
                <a:gd name="T1" fmla="*/ 0 h 71"/>
                <a:gd name="T2" fmla="*/ 40 w 56"/>
                <a:gd name="T3" fmla="*/ 9 h 71"/>
                <a:gd name="T4" fmla="*/ 32 w 56"/>
                <a:gd name="T5" fmla="*/ 27 h 71"/>
                <a:gd name="T6" fmla="*/ 24 w 56"/>
                <a:gd name="T7" fmla="*/ 36 h 71"/>
                <a:gd name="T8" fmla="*/ 8 w 56"/>
                <a:gd name="T9" fmla="*/ 44 h 71"/>
                <a:gd name="T10" fmla="*/ 0 w 56"/>
                <a:gd name="T11" fmla="*/ 44 h 71"/>
                <a:gd name="T12" fmla="*/ 0 w 56"/>
                <a:gd name="T13" fmla="*/ 62 h 71"/>
                <a:gd name="T14" fmla="*/ 0 w 56"/>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56"/>
                <a:gd name="T25" fmla="*/ 0 h 71"/>
                <a:gd name="T26" fmla="*/ 56 w 56"/>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6" h="71">
                  <a:moveTo>
                    <a:pt x="56" y="0"/>
                  </a:moveTo>
                  <a:lnTo>
                    <a:pt x="40" y="9"/>
                  </a:lnTo>
                  <a:lnTo>
                    <a:pt x="32" y="27"/>
                  </a:lnTo>
                  <a:lnTo>
                    <a:pt x="24" y="36"/>
                  </a:lnTo>
                  <a:lnTo>
                    <a:pt x="8" y="44"/>
                  </a:lnTo>
                  <a:lnTo>
                    <a:pt x="0" y="44"/>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210" name="Freeform 24"/>
            <p:cNvSpPr>
              <a:spLocks/>
            </p:cNvSpPr>
            <p:nvPr/>
          </p:nvSpPr>
          <p:spPr bwMode="auto">
            <a:xfrm>
              <a:off x="2332" y="3367"/>
              <a:ext cx="79" cy="123"/>
            </a:xfrm>
            <a:custGeom>
              <a:avLst/>
              <a:gdLst>
                <a:gd name="T0" fmla="*/ 16 w 79"/>
                <a:gd name="T1" fmla="*/ 0 h 123"/>
                <a:gd name="T2" fmla="*/ 0 w 79"/>
                <a:gd name="T3" fmla="*/ 8 h 123"/>
                <a:gd name="T4" fmla="*/ 16 w 79"/>
                <a:gd name="T5" fmla="*/ 17 h 123"/>
                <a:gd name="T6" fmla="*/ 16 w 79"/>
                <a:gd name="T7" fmla="*/ 26 h 123"/>
                <a:gd name="T8" fmla="*/ 24 w 79"/>
                <a:gd name="T9" fmla="*/ 44 h 123"/>
                <a:gd name="T10" fmla="*/ 32 w 79"/>
                <a:gd name="T11" fmla="*/ 52 h 123"/>
                <a:gd name="T12" fmla="*/ 48 w 79"/>
                <a:gd name="T13" fmla="*/ 61 h 123"/>
                <a:gd name="T14" fmla="*/ 56 w 79"/>
                <a:gd name="T15" fmla="*/ 79 h 123"/>
                <a:gd name="T16" fmla="*/ 63 w 79"/>
                <a:gd name="T17" fmla="*/ 88 h 123"/>
                <a:gd name="T18" fmla="*/ 79 w 79"/>
                <a:gd name="T19" fmla="*/ 96 h 123"/>
                <a:gd name="T20" fmla="*/ 79 w 79"/>
                <a:gd name="T21" fmla="*/ 114 h 123"/>
                <a:gd name="T22" fmla="*/ 79 w 79"/>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9"/>
                <a:gd name="T37" fmla="*/ 0 h 123"/>
                <a:gd name="T38" fmla="*/ 79 w 79"/>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9" h="123">
                  <a:moveTo>
                    <a:pt x="16" y="0"/>
                  </a:moveTo>
                  <a:lnTo>
                    <a:pt x="0" y="8"/>
                  </a:lnTo>
                  <a:lnTo>
                    <a:pt x="16" y="17"/>
                  </a:lnTo>
                  <a:lnTo>
                    <a:pt x="16" y="26"/>
                  </a:lnTo>
                  <a:lnTo>
                    <a:pt x="24" y="44"/>
                  </a:lnTo>
                  <a:lnTo>
                    <a:pt x="32" y="52"/>
                  </a:lnTo>
                  <a:lnTo>
                    <a:pt x="48" y="61"/>
                  </a:lnTo>
                  <a:lnTo>
                    <a:pt x="56" y="79"/>
                  </a:lnTo>
                  <a:lnTo>
                    <a:pt x="63" y="88"/>
                  </a:lnTo>
                  <a:lnTo>
                    <a:pt x="79" y="96"/>
                  </a:lnTo>
                  <a:lnTo>
                    <a:pt x="79" y="114"/>
                  </a:lnTo>
                  <a:lnTo>
                    <a:pt x="79"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211" name="Freeform 25"/>
            <p:cNvSpPr>
              <a:spLocks/>
            </p:cNvSpPr>
            <p:nvPr/>
          </p:nvSpPr>
          <p:spPr bwMode="auto">
            <a:xfrm>
              <a:off x="2284" y="3331"/>
              <a:ext cx="8" cy="115"/>
            </a:xfrm>
            <a:custGeom>
              <a:avLst/>
              <a:gdLst>
                <a:gd name="T0" fmla="*/ 0 w 8"/>
                <a:gd name="T1" fmla="*/ 0 h 115"/>
                <a:gd name="T2" fmla="*/ 8 w 8"/>
                <a:gd name="T3" fmla="*/ 18 h 115"/>
                <a:gd name="T4" fmla="*/ 8 w 8"/>
                <a:gd name="T5" fmla="*/ 36 h 115"/>
                <a:gd name="T6" fmla="*/ 8 w 8"/>
                <a:gd name="T7" fmla="*/ 44 h 115"/>
                <a:gd name="T8" fmla="*/ 8 w 8"/>
                <a:gd name="T9" fmla="*/ 53 h 115"/>
                <a:gd name="T10" fmla="*/ 0 w 8"/>
                <a:gd name="T11" fmla="*/ 62 h 115"/>
                <a:gd name="T12" fmla="*/ 0 w 8"/>
                <a:gd name="T13" fmla="*/ 80 h 115"/>
                <a:gd name="T14" fmla="*/ 0 w 8"/>
                <a:gd name="T15" fmla="*/ 88 h 115"/>
                <a:gd name="T16" fmla="*/ 0 w 8"/>
                <a:gd name="T17" fmla="*/ 97 h 115"/>
                <a:gd name="T18" fmla="*/ 0 w 8"/>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115"/>
                <a:gd name="T32" fmla="*/ 8 w 8"/>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115">
                  <a:moveTo>
                    <a:pt x="0" y="0"/>
                  </a:moveTo>
                  <a:lnTo>
                    <a:pt x="8" y="18"/>
                  </a:lnTo>
                  <a:lnTo>
                    <a:pt x="8" y="36"/>
                  </a:lnTo>
                  <a:lnTo>
                    <a:pt x="8" y="44"/>
                  </a:lnTo>
                  <a:lnTo>
                    <a:pt x="8" y="53"/>
                  </a:lnTo>
                  <a:lnTo>
                    <a:pt x="0" y="62"/>
                  </a:lnTo>
                  <a:lnTo>
                    <a:pt x="0" y="80"/>
                  </a:lnTo>
                  <a:lnTo>
                    <a:pt x="0" y="88"/>
                  </a:lnTo>
                  <a:lnTo>
                    <a:pt x="0" y="97"/>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212" name="Freeform 26"/>
            <p:cNvSpPr>
              <a:spLocks/>
            </p:cNvSpPr>
            <p:nvPr/>
          </p:nvSpPr>
          <p:spPr bwMode="auto">
            <a:xfrm>
              <a:off x="2308" y="3393"/>
              <a:ext cx="8" cy="97"/>
            </a:xfrm>
            <a:custGeom>
              <a:avLst/>
              <a:gdLst>
                <a:gd name="T0" fmla="*/ 0 w 8"/>
                <a:gd name="T1" fmla="*/ 0 h 97"/>
                <a:gd name="T2" fmla="*/ 0 w 8"/>
                <a:gd name="T3" fmla="*/ 18 h 97"/>
                <a:gd name="T4" fmla="*/ 8 w 8"/>
                <a:gd name="T5" fmla="*/ 26 h 97"/>
                <a:gd name="T6" fmla="*/ 8 w 8"/>
                <a:gd name="T7" fmla="*/ 35 h 97"/>
                <a:gd name="T8" fmla="*/ 8 w 8"/>
                <a:gd name="T9" fmla="*/ 53 h 97"/>
                <a:gd name="T10" fmla="*/ 8 w 8"/>
                <a:gd name="T11" fmla="*/ 62 h 97"/>
                <a:gd name="T12" fmla="*/ 8 w 8"/>
                <a:gd name="T13" fmla="*/ 70 h 97"/>
                <a:gd name="T14" fmla="*/ 8 w 8"/>
                <a:gd name="T15" fmla="*/ 88 h 97"/>
                <a:gd name="T16" fmla="*/ 0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0" y="0"/>
                  </a:moveTo>
                  <a:lnTo>
                    <a:pt x="0" y="18"/>
                  </a:lnTo>
                  <a:lnTo>
                    <a:pt x="8" y="26"/>
                  </a:lnTo>
                  <a:lnTo>
                    <a:pt x="8" y="35"/>
                  </a:lnTo>
                  <a:lnTo>
                    <a:pt x="8" y="53"/>
                  </a:lnTo>
                  <a:lnTo>
                    <a:pt x="8" y="62"/>
                  </a:lnTo>
                  <a:lnTo>
                    <a:pt x="8" y="70"/>
                  </a:lnTo>
                  <a:lnTo>
                    <a:pt x="8" y="88"/>
                  </a:lnTo>
                  <a:lnTo>
                    <a:pt x="0"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213" name="Freeform 27"/>
            <p:cNvSpPr>
              <a:spLocks/>
            </p:cNvSpPr>
            <p:nvPr/>
          </p:nvSpPr>
          <p:spPr bwMode="auto">
            <a:xfrm>
              <a:off x="2244" y="3411"/>
              <a:ext cx="40" cy="70"/>
            </a:xfrm>
            <a:custGeom>
              <a:avLst/>
              <a:gdLst>
                <a:gd name="T0" fmla="*/ 40 w 40"/>
                <a:gd name="T1" fmla="*/ 0 h 70"/>
                <a:gd name="T2" fmla="*/ 32 w 40"/>
                <a:gd name="T3" fmla="*/ 8 h 70"/>
                <a:gd name="T4" fmla="*/ 32 w 40"/>
                <a:gd name="T5" fmla="*/ 17 h 70"/>
                <a:gd name="T6" fmla="*/ 16 w 40"/>
                <a:gd name="T7" fmla="*/ 35 h 70"/>
                <a:gd name="T8" fmla="*/ 8 w 40"/>
                <a:gd name="T9" fmla="*/ 35 h 70"/>
                <a:gd name="T10" fmla="*/ 8 w 40"/>
                <a:gd name="T11" fmla="*/ 44 h 70"/>
                <a:gd name="T12" fmla="*/ 0 w 40"/>
                <a:gd name="T13" fmla="*/ 44 h 70"/>
                <a:gd name="T14" fmla="*/ 0 w 40"/>
                <a:gd name="T15" fmla="*/ 52 h 70"/>
                <a:gd name="T16" fmla="*/ 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40" y="0"/>
                  </a:moveTo>
                  <a:lnTo>
                    <a:pt x="32" y="8"/>
                  </a:lnTo>
                  <a:lnTo>
                    <a:pt x="32" y="17"/>
                  </a:lnTo>
                  <a:lnTo>
                    <a:pt x="16" y="35"/>
                  </a:lnTo>
                  <a:lnTo>
                    <a:pt x="8" y="35"/>
                  </a:lnTo>
                  <a:lnTo>
                    <a:pt x="8" y="44"/>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214" name="Freeform 28"/>
            <p:cNvSpPr>
              <a:spLocks/>
            </p:cNvSpPr>
            <p:nvPr/>
          </p:nvSpPr>
          <p:spPr bwMode="auto">
            <a:xfrm>
              <a:off x="2411" y="3419"/>
              <a:ext cx="48" cy="115"/>
            </a:xfrm>
            <a:custGeom>
              <a:avLst/>
              <a:gdLst>
                <a:gd name="T0" fmla="*/ 0 w 48"/>
                <a:gd name="T1" fmla="*/ 0 h 115"/>
                <a:gd name="T2" fmla="*/ 16 w 48"/>
                <a:gd name="T3" fmla="*/ 27 h 115"/>
                <a:gd name="T4" fmla="*/ 32 w 48"/>
                <a:gd name="T5" fmla="*/ 36 h 115"/>
                <a:gd name="T6" fmla="*/ 32 w 48"/>
                <a:gd name="T7" fmla="*/ 44 h 115"/>
                <a:gd name="T8" fmla="*/ 32 w 48"/>
                <a:gd name="T9" fmla="*/ 62 h 115"/>
                <a:gd name="T10" fmla="*/ 40 w 48"/>
                <a:gd name="T11" fmla="*/ 71 h 115"/>
                <a:gd name="T12" fmla="*/ 40 w 48"/>
                <a:gd name="T13" fmla="*/ 79 h 115"/>
                <a:gd name="T14" fmla="*/ 40 w 48"/>
                <a:gd name="T15" fmla="*/ 88 h 115"/>
                <a:gd name="T16" fmla="*/ 48 w 48"/>
                <a:gd name="T17" fmla="*/ 106 h 115"/>
                <a:gd name="T18" fmla="*/ 48 w 48"/>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115"/>
                <a:gd name="T32" fmla="*/ 48 w 48"/>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115">
                  <a:moveTo>
                    <a:pt x="0" y="0"/>
                  </a:moveTo>
                  <a:lnTo>
                    <a:pt x="16" y="27"/>
                  </a:lnTo>
                  <a:lnTo>
                    <a:pt x="32" y="36"/>
                  </a:lnTo>
                  <a:lnTo>
                    <a:pt x="32" y="44"/>
                  </a:lnTo>
                  <a:lnTo>
                    <a:pt x="32" y="62"/>
                  </a:lnTo>
                  <a:lnTo>
                    <a:pt x="40" y="71"/>
                  </a:lnTo>
                  <a:lnTo>
                    <a:pt x="40" y="79"/>
                  </a:lnTo>
                  <a:lnTo>
                    <a:pt x="40" y="88"/>
                  </a:lnTo>
                  <a:lnTo>
                    <a:pt x="48" y="106"/>
                  </a:lnTo>
                  <a:lnTo>
                    <a:pt x="48"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215" name="Freeform 29"/>
            <p:cNvSpPr>
              <a:spLocks/>
            </p:cNvSpPr>
            <p:nvPr/>
          </p:nvSpPr>
          <p:spPr bwMode="auto">
            <a:xfrm>
              <a:off x="2547" y="3455"/>
              <a:ext cx="40" cy="79"/>
            </a:xfrm>
            <a:custGeom>
              <a:avLst/>
              <a:gdLst>
                <a:gd name="T0" fmla="*/ 40 w 40"/>
                <a:gd name="T1" fmla="*/ 0 h 79"/>
                <a:gd name="T2" fmla="*/ 32 w 40"/>
                <a:gd name="T3" fmla="*/ 8 h 79"/>
                <a:gd name="T4" fmla="*/ 16 w 40"/>
                <a:gd name="T5" fmla="*/ 26 h 79"/>
                <a:gd name="T6" fmla="*/ 8 w 40"/>
                <a:gd name="T7" fmla="*/ 35 h 79"/>
                <a:gd name="T8" fmla="*/ 0 w 40"/>
                <a:gd name="T9" fmla="*/ 35 h 79"/>
                <a:gd name="T10" fmla="*/ 0 w 40"/>
                <a:gd name="T11" fmla="*/ 43 h 79"/>
                <a:gd name="T12" fmla="*/ 0 w 40"/>
                <a:gd name="T13" fmla="*/ 52 h 79"/>
                <a:gd name="T14" fmla="*/ 0 w 40"/>
                <a:gd name="T15" fmla="*/ 70 h 79"/>
                <a:gd name="T16" fmla="*/ 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40" y="0"/>
                  </a:moveTo>
                  <a:lnTo>
                    <a:pt x="32" y="8"/>
                  </a:lnTo>
                  <a:lnTo>
                    <a:pt x="16" y="26"/>
                  </a:lnTo>
                  <a:lnTo>
                    <a:pt x="8" y="35"/>
                  </a:lnTo>
                  <a:lnTo>
                    <a:pt x="0" y="35"/>
                  </a:lnTo>
                  <a:lnTo>
                    <a:pt x="0" y="43"/>
                  </a:lnTo>
                  <a:lnTo>
                    <a:pt x="0" y="52"/>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216" name="Freeform 30"/>
            <p:cNvSpPr>
              <a:spLocks/>
            </p:cNvSpPr>
            <p:nvPr/>
          </p:nvSpPr>
          <p:spPr bwMode="auto">
            <a:xfrm>
              <a:off x="2388" y="3481"/>
              <a:ext cx="55" cy="79"/>
            </a:xfrm>
            <a:custGeom>
              <a:avLst/>
              <a:gdLst>
                <a:gd name="T0" fmla="*/ 55 w 55"/>
                <a:gd name="T1" fmla="*/ 0 h 79"/>
                <a:gd name="T2" fmla="*/ 55 w 55"/>
                <a:gd name="T3" fmla="*/ 9 h 79"/>
                <a:gd name="T4" fmla="*/ 39 w 55"/>
                <a:gd name="T5" fmla="*/ 9 h 79"/>
                <a:gd name="T6" fmla="*/ 39 w 55"/>
                <a:gd name="T7" fmla="*/ 17 h 79"/>
                <a:gd name="T8" fmla="*/ 31 w 55"/>
                <a:gd name="T9" fmla="*/ 17 h 79"/>
                <a:gd name="T10" fmla="*/ 31 w 55"/>
                <a:gd name="T11" fmla="*/ 26 h 79"/>
                <a:gd name="T12" fmla="*/ 23 w 55"/>
                <a:gd name="T13" fmla="*/ 26 h 79"/>
                <a:gd name="T14" fmla="*/ 23 w 55"/>
                <a:gd name="T15" fmla="*/ 44 h 79"/>
                <a:gd name="T16" fmla="*/ 7 w 55"/>
                <a:gd name="T17" fmla="*/ 44 h 79"/>
                <a:gd name="T18" fmla="*/ 7 w 55"/>
                <a:gd name="T19" fmla="*/ 53 h 79"/>
                <a:gd name="T20" fmla="*/ 0 w 55"/>
                <a:gd name="T21" fmla="*/ 61 h 79"/>
                <a:gd name="T22" fmla="*/ 7 w 55"/>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5"/>
                <a:gd name="T37" fmla="*/ 0 h 79"/>
                <a:gd name="T38" fmla="*/ 55 w 55"/>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5" h="79">
                  <a:moveTo>
                    <a:pt x="55" y="0"/>
                  </a:moveTo>
                  <a:lnTo>
                    <a:pt x="55" y="9"/>
                  </a:lnTo>
                  <a:lnTo>
                    <a:pt x="39" y="9"/>
                  </a:lnTo>
                  <a:lnTo>
                    <a:pt x="39" y="17"/>
                  </a:lnTo>
                  <a:lnTo>
                    <a:pt x="31" y="17"/>
                  </a:lnTo>
                  <a:lnTo>
                    <a:pt x="31" y="26"/>
                  </a:lnTo>
                  <a:lnTo>
                    <a:pt x="23" y="26"/>
                  </a:lnTo>
                  <a:lnTo>
                    <a:pt x="23" y="44"/>
                  </a:lnTo>
                  <a:lnTo>
                    <a:pt x="7" y="44"/>
                  </a:lnTo>
                  <a:lnTo>
                    <a:pt x="7" y="53"/>
                  </a:lnTo>
                  <a:lnTo>
                    <a:pt x="0" y="61"/>
                  </a:lnTo>
                  <a:lnTo>
                    <a:pt x="7"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217" name="Freeform 31"/>
            <p:cNvSpPr>
              <a:spLocks/>
            </p:cNvSpPr>
            <p:nvPr/>
          </p:nvSpPr>
          <p:spPr bwMode="auto">
            <a:xfrm>
              <a:off x="2348" y="3455"/>
              <a:ext cx="8" cy="114"/>
            </a:xfrm>
            <a:custGeom>
              <a:avLst/>
              <a:gdLst>
                <a:gd name="T0" fmla="*/ 0 w 8"/>
                <a:gd name="T1" fmla="*/ 0 h 114"/>
                <a:gd name="T2" fmla="*/ 0 w 8"/>
                <a:gd name="T3" fmla="*/ 26 h 114"/>
                <a:gd name="T4" fmla="*/ 0 w 8"/>
                <a:gd name="T5" fmla="*/ 35 h 114"/>
                <a:gd name="T6" fmla="*/ 0 w 8"/>
                <a:gd name="T7" fmla="*/ 43 h 114"/>
                <a:gd name="T8" fmla="*/ 0 w 8"/>
                <a:gd name="T9" fmla="*/ 52 h 114"/>
                <a:gd name="T10" fmla="*/ 0 w 8"/>
                <a:gd name="T11" fmla="*/ 70 h 114"/>
                <a:gd name="T12" fmla="*/ 8 w 8"/>
                <a:gd name="T13" fmla="*/ 79 h 114"/>
                <a:gd name="T14" fmla="*/ 8 w 8"/>
                <a:gd name="T15" fmla="*/ 87 h 114"/>
                <a:gd name="T16" fmla="*/ 8 w 8"/>
                <a:gd name="T17" fmla="*/ 105 h 114"/>
                <a:gd name="T18" fmla="*/ 8 w 8"/>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114"/>
                <a:gd name="T32" fmla="*/ 8 w 8"/>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114">
                  <a:moveTo>
                    <a:pt x="0" y="0"/>
                  </a:moveTo>
                  <a:lnTo>
                    <a:pt x="0" y="26"/>
                  </a:lnTo>
                  <a:lnTo>
                    <a:pt x="0" y="35"/>
                  </a:lnTo>
                  <a:lnTo>
                    <a:pt x="0" y="43"/>
                  </a:lnTo>
                  <a:lnTo>
                    <a:pt x="0" y="52"/>
                  </a:lnTo>
                  <a:lnTo>
                    <a:pt x="0" y="70"/>
                  </a:lnTo>
                  <a:lnTo>
                    <a:pt x="8" y="79"/>
                  </a:lnTo>
                  <a:lnTo>
                    <a:pt x="8" y="87"/>
                  </a:lnTo>
                  <a:lnTo>
                    <a:pt x="8" y="105"/>
                  </a:lnTo>
                  <a:lnTo>
                    <a:pt x="8"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218" name="Freeform 32"/>
            <p:cNvSpPr>
              <a:spLocks/>
            </p:cNvSpPr>
            <p:nvPr/>
          </p:nvSpPr>
          <p:spPr bwMode="auto">
            <a:xfrm>
              <a:off x="2284" y="3463"/>
              <a:ext cx="32" cy="79"/>
            </a:xfrm>
            <a:custGeom>
              <a:avLst/>
              <a:gdLst>
                <a:gd name="T0" fmla="*/ 32 w 32"/>
                <a:gd name="T1" fmla="*/ 0 h 79"/>
                <a:gd name="T2" fmla="*/ 32 w 32"/>
                <a:gd name="T3" fmla="*/ 18 h 79"/>
                <a:gd name="T4" fmla="*/ 24 w 32"/>
                <a:gd name="T5" fmla="*/ 27 h 79"/>
                <a:gd name="T6" fmla="*/ 8 w 32"/>
                <a:gd name="T7" fmla="*/ 27 h 79"/>
                <a:gd name="T8" fmla="*/ 8 w 32"/>
                <a:gd name="T9" fmla="*/ 35 h 79"/>
                <a:gd name="T10" fmla="*/ 0 w 32"/>
                <a:gd name="T11" fmla="*/ 44 h 79"/>
                <a:gd name="T12" fmla="*/ 0 w 32"/>
                <a:gd name="T13" fmla="*/ 62 h 79"/>
                <a:gd name="T14" fmla="*/ 0 w 32"/>
                <a:gd name="T15" fmla="*/ 71 h 79"/>
                <a:gd name="T16" fmla="*/ 0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32" y="0"/>
                  </a:moveTo>
                  <a:lnTo>
                    <a:pt x="32" y="18"/>
                  </a:lnTo>
                  <a:lnTo>
                    <a:pt x="24" y="27"/>
                  </a:lnTo>
                  <a:lnTo>
                    <a:pt x="8" y="27"/>
                  </a:lnTo>
                  <a:lnTo>
                    <a:pt x="8" y="35"/>
                  </a:lnTo>
                  <a:lnTo>
                    <a:pt x="0" y="44"/>
                  </a:lnTo>
                  <a:lnTo>
                    <a:pt x="0" y="62"/>
                  </a:lnTo>
                  <a:lnTo>
                    <a:pt x="0" y="71"/>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219" name="Freeform 33"/>
            <p:cNvSpPr>
              <a:spLocks/>
            </p:cNvSpPr>
            <p:nvPr/>
          </p:nvSpPr>
          <p:spPr bwMode="auto">
            <a:xfrm>
              <a:off x="2244" y="3446"/>
              <a:ext cx="16" cy="149"/>
            </a:xfrm>
            <a:custGeom>
              <a:avLst/>
              <a:gdLst>
                <a:gd name="T0" fmla="*/ 16 w 16"/>
                <a:gd name="T1" fmla="*/ 0 h 149"/>
                <a:gd name="T2" fmla="*/ 16 w 16"/>
                <a:gd name="T3" fmla="*/ 9 h 149"/>
                <a:gd name="T4" fmla="*/ 16 w 16"/>
                <a:gd name="T5" fmla="*/ 35 h 149"/>
                <a:gd name="T6" fmla="*/ 16 w 16"/>
                <a:gd name="T7" fmla="*/ 44 h 149"/>
                <a:gd name="T8" fmla="*/ 16 w 16"/>
                <a:gd name="T9" fmla="*/ 52 h 149"/>
                <a:gd name="T10" fmla="*/ 8 w 16"/>
                <a:gd name="T11" fmla="*/ 61 h 149"/>
                <a:gd name="T12" fmla="*/ 8 w 16"/>
                <a:gd name="T13" fmla="*/ 88 h 149"/>
                <a:gd name="T14" fmla="*/ 0 w 16"/>
                <a:gd name="T15" fmla="*/ 96 h 149"/>
                <a:gd name="T16" fmla="*/ 0 w 16"/>
                <a:gd name="T17" fmla="*/ 114 h 149"/>
                <a:gd name="T18" fmla="*/ 0 w 16"/>
                <a:gd name="T19" fmla="*/ 123 h 149"/>
                <a:gd name="T20" fmla="*/ 0 w 16"/>
                <a:gd name="T21" fmla="*/ 132 h 149"/>
                <a:gd name="T22" fmla="*/ 8 w 16"/>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49"/>
                <a:gd name="T38" fmla="*/ 16 w 16"/>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49">
                  <a:moveTo>
                    <a:pt x="16" y="0"/>
                  </a:moveTo>
                  <a:lnTo>
                    <a:pt x="16" y="9"/>
                  </a:lnTo>
                  <a:lnTo>
                    <a:pt x="16" y="35"/>
                  </a:lnTo>
                  <a:lnTo>
                    <a:pt x="16" y="44"/>
                  </a:lnTo>
                  <a:lnTo>
                    <a:pt x="16" y="52"/>
                  </a:lnTo>
                  <a:lnTo>
                    <a:pt x="8" y="61"/>
                  </a:lnTo>
                  <a:lnTo>
                    <a:pt x="8" y="88"/>
                  </a:lnTo>
                  <a:lnTo>
                    <a:pt x="0" y="96"/>
                  </a:lnTo>
                  <a:lnTo>
                    <a:pt x="0" y="114"/>
                  </a:lnTo>
                  <a:lnTo>
                    <a:pt x="0" y="123"/>
                  </a:lnTo>
                  <a:lnTo>
                    <a:pt x="0" y="132"/>
                  </a:lnTo>
                  <a:lnTo>
                    <a:pt x="8"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220" name="Freeform 34"/>
            <p:cNvSpPr>
              <a:spLocks/>
            </p:cNvSpPr>
            <p:nvPr/>
          </p:nvSpPr>
          <p:spPr bwMode="auto">
            <a:xfrm>
              <a:off x="2212" y="3384"/>
              <a:ext cx="72" cy="114"/>
            </a:xfrm>
            <a:custGeom>
              <a:avLst/>
              <a:gdLst>
                <a:gd name="T0" fmla="*/ 72 w 72"/>
                <a:gd name="T1" fmla="*/ 0 h 114"/>
                <a:gd name="T2" fmla="*/ 64 w 72"/>
                <a:gd name="T3" fmla="*/ 9 h 114"/>
                <a:gd name="T4" fmla="*/ 48 w 72"/>
                <a:gd name="T5" fmla="*/ 27 h 114"/>
                <a:gd name="T6" fmla="*/ 40 w 72"/>
                <a:gd name="T7" fmla="*/ 27 h 114"/>
                <a:gd name="T8" fmla="*/ 32 w 72"/>
                <a:gd name="T9" fmla="*/ 35 h 114"/>
                <a:gd name="T10" fmla="*/ 16 w 72"/>
                <a:gd name="T11" fmla="*/ 44 h 114"/>
                <a:gd name="T12" fmla="*/ 8 w 72"/>
                <a:gd name="T13" fmla="*/ 62 h 114"/>
                <a:gd name="T14" fmla="*/ 8 w 72"/>
                <a:gd name="T15" fmla="*/ 71 h 114"/>
                <a:gd name="T16" fmla="*/ 8 w 72"/>
                <a:gd name="T17" fmla="*/ 79 h 114"/>
                <a:gd name="T18" fmla="*/ 8 w 72"/>
                <a:gd name="T19" fmla="*/ 97 h 114"/>
                <a:gd name="T20" fmla="*/ 0 w 72"/>
                <a:gd name="T21" fmla="*/ 106 h 114"/>
                <a:gd name="T22" fmla="*/ 0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72" y="0"/>
                  </a:moveTo>
                  <a:lnTo>
                    <a:pt x="64" y="9"/>
                  </a:lnTo>
                  <a:lnTo>
                    <a:pt x="48" y="27"/>
                  </a:lnTo>
                  <a:lnTo>
                    <a:pt x="40" y="27"/>
                  </a:lnTo>
                  <a:lnTo>
                    <a:pt x="32" y="35"/>
                  </a:lnTo>
                  <a:lnTo>
                    <a:pt x="16" y="44"/>
                  </a:lnTo>
                  <a:lnTo>
                    <a:pt x="8" y="62"/>
                  </a:lnTo>
                  <a:lnTo>
                    <a:pt x="8" y="71"/>
                  </a:lnTo>
                  <a:lnTo>
                    <a:pt x="8" y="79"/>
                  </a:lnTo>
                  <a:lnTo>
                    <a:pt x="8" y="97"/>
                  </a:lnTo>
                  <a:lnTo>
                    <a:pt x="0" y="106"/>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221" name="Freeform 35"/>
            <p:cNvSpPr>
              <a:spLocks/>
            </p:cNvSpPr>
            <p:nvPr/>
          </p:nvSpPr>
          <p:spPr bwMode="auto">
            <a:xfrm>
              <a:off x="2579" y="3446"/>
              <a:ext cx="40" cy="88"/>
            </a:xfrm>
            <a:custGeom>
              <a:avLst/>
              <a:gdLst>
                <a:gd name="T0" fmla="*/ 0 w 40"/>
                <a:gd name="T1" fmla="*/ 0 h 88"/>
                <a:gd name="T2" fmla="*/ 8 w 40"/>
                <a:gd name="T3" fmla="*/ 0 h 88"/>
                <a:gd name="T4" fmla="*/ 16 w 40"/>
                <a:gd name="T5" fmla="*/ 9 h 88"/>
                <a:gd name="T6" fmla="*/ 16 w 40"/>
                <a:gd name="T7" fmla="*/ 17 h 88"/>
                <a:gd name="T8" fmla="*/ 16 w 40"/>
                <a:gd name="T9" fmla="*/ 35 h 88"/>
                <a:gd name="T10" fmla="*/ 16 w 40"/>
                <a:gd name="T11" fmla="*/ 44 h 88"/>
                <a:gd name="T12" fmla="*/ 32 w 40"/>
                <a:gd name="T13" fmla="*/ 52 h 88"/>
                <a:gd name="T14" fmla="*/ 32 w 40"/>
                <a:gd name="T15" fmla="*/ 61 h 88"/>
                <a:gd name="T16" fmla="*/ 32 w 40"/>
                <a:gd name="T17" fmla="*/ 79 h 88"/>
                <a:gd name="T18" fmla="*/ 32 w 40"/>
                <a:gd name="T19" fmla="*/ 88 h 88"/>
                <a:gd name="T20" fmla="*/ 40 w 40"/>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88"/>
                <a:gd name="T35" fmla="*/ 40 w 40"/>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88">
                  <a:moveTo>
                    <a:pt x="0" y="0"/>
                  </a:moveTo>
                  <a:lnTo>
                    <a:pt x="8" y="0"/>
                  </a:lnTo>
                  <a:lnTo>
                    <a:pt x="16" y="9"/>
                  </a:lnTo>
                  <a:lnTo>
                    <a:pt x="16" y="17"/>
                  </a:lnTo>
                  <a:lnTo>
                    <a:pt x="16" y="35"/>
                  </a:lnTo>
                  <a:lnTo>
                    <a:pt x="16" y="44"/>
                  </a:lnTo>
                  <a:lnTo>
                    <a:pt x="32" y="52"/>
                  </a:lnTo>
                  <a:lnTo>
                    <a:pt x="32" y="61"/>
                  </a:lnTo>
                  <a:lnTo>
                    <a:pt x="32" y="79"/>
                  </a:lnTo>
                  <a:lnTo>
                    <a:pt x="32" y="88"/>
                  </a:lnTo>
                  <a:lnTo>
                    <a:pt x="4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222" name="Freeform 36"/>
            <p:cNvSpPr>
              <a:spLocks/>
            </p:cNvSpPr>
            <p:nvPr/>
          </p:nvSpPr>
          <p:spPr bwMode="auto">
            <a:xfrm>
              <a:off x="2507" y="3498"/>
              <a:ext cx="40" cy="80"/>
            </a:xfrm>
            <a:custGeom>
              <a:avLst/>
              <a:gdLst>
                <a:gd name="T0" fmla="*/ 40 w 40"/>
                <a:gd name="T1" fmla="*/ 0 h 80"/>
                <a:gd name="T2" fmla="*/ 16 w 40"/>
                <a:gd name="T3" fmla="*/ 0 h 80"/>
                <a:gd name="T4" fmla="*/ 8 w 40"/>
                <a:gd name="T5" fmla="*/ 0 h 80"/>
                <a:gd name="T6" fmla="*/ 8 w 40"/>
                <a:gd name="T7" fmla="*/ 9 h 80"/>
                <a:gd name="T8" fmla="*/ 0 w 40"/>
                <a:gd name="T9" fmla="*/ 27 h 80"/>
                <a:gd name="T10" fmla="*/ 0 w 40"/>
                <a:gd name="T11" fmla="*/ 36 h 80"/>
                <a:gd name="T12" fmla="*/ 0 w 40"/>
                <a:gd name="T13" fmla="*/ 44 h 80"/>
                <a:gd name="T14" fmla="*/ 0 w 40"/>
                <a:gd name="T15" fmla="*/ 62 h 80"/>
                <a:gd name="T16" fmla="*/ 0 w 40"/>
                <a:gd name="T17" fmla="*/ 71 h 80"/>
                <a:gd name="T18" fmla="*/ 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40" y="0"/>
                  </a:moveTo>
                  <a:lnTo>
                    <a:pt x="16" y="0"/>
                  </a:lnTo>
                  <a:lnTo>
                    <a:pt x="8" y="0"/>
                  </a:lnTo>
                  <a:lnTo>
                    <a:pt x="8" y="9"/>
                  </a:lnTo>
                  <a:lnTo>
                    <a:pt x="0" y="27"/>
                  </a:lnTo>
                  <a:lnTo>
                    <a:pt x="0" y="36"/>
                  </a:lnTo>
                  <a:lnTo>
                    <a:pt x="0" y="44"/>
                  </a:lnTo>
                  <a:lnTo>
                    <a:pt x="0" y="62"/>
                  </a:lnTo>
                  <a:lnTo>
                    <a:pt x="0" y="71"/>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223" name="Freeform 37"/>
            <p:cNvSpPr>
              <a:spLocks/>
            </p:cNvSpPr>
            <p:nvPr/>
          </p:nvSpPr>
          <p:spPr bwMode="auto">
            <a:xfrm>
              <a:off x="2515" y="3411"/>
              <a:ext cx="32" cy="79"/>
            </a:xfrm>
            <a:custGeom>
              <a:avLst/>
              <a:gdLst>
                <a:gd name="T0" fmla="*/ 32 w 32"/>
                <a:gd name="T1" fmla="*/ 8 h 79"/>
                <a:gd name="T2" fmla="*/ 16 w 32"/>
                <a:gd name="T3" fmla="*/ 0 h 79"/>
                <a:gd name="T4" fmla="*/ 16 w 32"/>
                <a:gd name="T5" fmla="*/ 8 h 79"/>
                <a:gd name="T6" fmla="*/ 16 w 32"/>
                <a:gd name="T7" fmla="*/ 17 h 79"/>
                <a:gd name="T8" fmla="*/ 8 w 32"/>
                <a:gd name="T9" fmla="*/ 17 h 79"/>
                <a:gd name="T10" fmla="*/ 8 w 32"/>
                <a:gd name="T11" fmla="*/ 35 h 79"/>
                <a:gd name="T12" fmla="*/ 8 w 32"/>
                <a:gd name="T13" fmla="*/ 44 h 79"/>
                <a:gd name="T14" fmla="*/ 8 w 32"/>
                <a:gd name="T15" fmla="*/ 52 h 79"/>
                <a:gd name="T16" fmla="*/ 8 w 32"/>
                <a:gd name="T17" fmla="*/ 70 h 79"/>
                <a:gd name="T18" fmla="*/ 0 w 32"/>
                <a:gd name="T19" fmla="*/ 70 h 79"/>
                <a:gd name="T20" fmla="*/ 0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32" y="8"/>
                  </a:moveTo>
                  <a:lnTo>
                    <a:pt x="16" y="0"/>
                  </a:lnTo>
                  <a:lnTo>
                    <a:pt x="16" y="8"/>
                  </a:lnTo>
                  <a:lnTo>
                    <a:pt x="16" y="17"/>
                  </a:lnTo>
                  <a:lnTo>
                    <a:pt x="8" y="17"/>
                  </a:lnTo>
                  <a:lnTo>
                    <a:pt x="8" y="35"/>
                  </a:lnTo>
                  <a:lnTo>
                    <a:pt x="8" y="44"/>
                  </a:lnTo>
                  <a:lnTo>
                    <a:pt x="8" y="52"/>
                  </a:lnTo>
                  <a:lnTo>
                    <a:pt x="8" y="70"/>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224" name="Freeform 38"/>
            <p:cNvSpPr>
              <a:spLocks/>
            </p:cNvSpPr>
            <p:nvPr/>
          </p:nvSpPr>
          <p:spPr bwMode="auto">
            <a:xfrm>
              <a:off x="2316" y="3534"/>
              <a:ext cx="40" cy="79"/>
            </a:xfrm>
            <a:custGeom>
              <a:avLst/>
              <a:gdLst>
                <a:gd name="T0" fmla="*/ 40 w 40"/>
                <a:gd name="T1" fmla="*/ 0 h 79"/>
                <a:gd name="T2" fmla="*/ 32 w 40"/>
                <a:gd name="T3" fmla="*/ 8 h 79"/>
                <a:gd name="T4" fmla="*/ 32 w 40"/>
                <a:gd name="T5" fmla="*/ 26 h 79"/>
                <a:gd name="T6" fmla="*/ 16 w 40"/>
                <a:gd name="T7" fmla="*/ 35 h 79"/>
                <a:gd name="T8" fmla="*/ 8 w 40"/>
                <a:gd name="T9" fmla="*/ 35 h 79"/>
                <a:gd name="T10" fmla="*/ 8 w 40"/>
                <a:gd name="T11" fmla="*/ 44 h 79"/>
                <a:gd name="T12" fmla="*/ 0 w 40"/>
                <a:gd name="T13" fmla="*/ 44 h 79"/>
                <a:gd name="T14" fmla="*/ 0 w 40"/>
                <a:gd name="T15" fmla="*/ 61 h 79"/>
                <a:gd name="T16" fmla="*/ 0 w 40"/>
                <a:gd name="T17" fmla="*/ 70 h 79"/>
                <a:gd name="T18" fmla="*/ 0 w 40"/>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79"/>
                <a:gd name="T32" fmla="*/ 40 w 40"/>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79">
                  <a:moveTo>
                    <a:pt x="40" y="0"/>
                  </a:moveTo>
                  <a:lnTo>
                    <a:pt x="32" y="8"/>
                  </a:lnTo>
                  <a:lnTo>
                    <a:pt x="32" y="26"/>
                  </a:lnTo>
                  <a:lnTo>
                    <a:pt x="16" y="35"/>
                  </a:lnTo>
                  <a:lnTo>
                    <a:pt x="8" y="35"/>
                  </a:lnTo>
                  <a:lnTo>
                    <a:pt x="8" y="44"/>
                  </a:lnTo>
                  <a:lnTo>
                    <a:pt x="0" y="44"/>
                  </a:lnTo>
                  <a:lnTo>
                    <a:pt x="0" y="61"/>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225" name="Freeform 39"/>
            <p:cNvSpPr>
              <a:spLocks/>
            </p:cNvSpPr>
            <p:nvPr/>
          </p:nvSpPr>
          <p:spPr bwMode="auto">
            <a:xfrm>
              <a:off x="2284" y="3455"/>
              <a:ext cx="64" cy="35"/>
            </a:xfrm>
            <a:custGeom>
              <a:avLst/>
              <a:gdLst>
                <a:gd name="T0" fmla="*/ 64 w 64"/>
                <a:gd name="T1" fmla="*/ 0 h 35"/>
                <a:gd name="T2" fmla="*/ 48 w 64"/>
                <a:gd name="T3" fmla="*/ 0 h 35"/>
                <a:gd name="T4" fmla="*/ 40 w 64"/>
                <a:gd name="T5" fmla="*/ 0 h 35"/>
                <a:gd name="T6" fmla="*/ 32 w 64"/>
                <a:gd name="T7" fmla="*/ 0 h 35"/>
                <a:gd name="T8" fmla="*/ 32 w 64"/>
                <a:gd name="T9" fmla="*/ 8 h 35"/>
                <a:gd name="T10" fmla="*/ 24 w 64"/>
                <a:gd name="T11" fmla="*/ 8 h 35"/>
                <a:gd name="T12" fmla="*/ 8 w 64"/>
                <a:gd name="T13" fmla="*/ 26 h 35"/>
                <a:gd name="T14" fmla="*/ 0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64" y="0"/>
                  </a:moveTo>
                  <a:lnTo>
                    <a:pt x="48" y="0"/>
                  </a:lnTo>
                  <a:lnTo>
                    <a:pt x="40" y="0"/>
                  </a:lnTo>
                  <a:lnTo>
                    <a:pt x="32" y="0"/>
                  </a:lnTo>
                  <a:lnTo>
                    <a:pt x="32" y="8"/>
                  </a:lnTo>
                  <a:lnTo>
                    <a:pt x="24" y="8"/>
                  </a:lnTo>
                  <a:lnTo>
                    <a:pt x="8"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226" name="Freeform 40"/>
            <p:cNvSpPr>
              <a:spLocks/>
            </p:cNvSpPr>
            <p:nvPr/>
          </p:nvSpPr>
          <p:spPr bwMode="auto">
            <a:xfrm>
              <a:off x="2356" y="3455"/>
              <a:ext cx="24" cy="123"/>
            </a:xfrm>
            <a:custGeom>
              <a:avLst/>
              <a:gdLst>
                <a:gd name="T0" fmla="*/ 0 w 24"/>
                <a:gd name="T1" fmla="*/ 0 h 123"/>
                <a:gd name="T2" fmla="*/ 0 w 24"/>
                <a:gd name="T3" fmla="*/ 35 h 123"/>
                <a:gd name="T4" fmla="*/ 0 w 24"/>
                <a:gd name="T5" fmla="*/ 43 h 123"/>
                <a:gd name="T6" fmla="*/ 0 w 24"/>
                <a:gd name="T7" fmla="*/ 70 h 123"/>
                <a:gd name="T8" fmla="*/ 8 w 24"/>
                <a:gd name="T9" fmla="*/ 70 h 123"/>
                <a:gd name="T10" fmla="*/ 8 w 24"/>
                <a:gd name="T11" fmla="*/ 79 h 123"/>
                <a:gd name="T12" fmla="*/ 8 w 24"/>
                <a:gd name="T13" fmla="*/ 87 h 123"/>
                <a:gd name="T14" fmla="*/ 8 w 24"/>
                <a:gd name="T15" fmla="*/ 105 h 123"/>
                <a:gd name="T16" fmla="*/ 24 w 24"/>
                <a:gd name="T17" fmla="*/ 114 h 123"/>
                <a:gd name="T18" fmla="*/ 24 w 24"/>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123"/>
                <a:gd name="T32" fmla="*/ 24 w 24"/>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123">
                  <a:moveTo>
                    <a:pt x="0" y="0"/>
                  </a:moveTo>
                  <a:lnTo>
                    <a:pt x="0" y="35"/>
                  </a:lnTo>
                  <a:lnTo>
                    <a:pt x="0" y="43"/>
                  </a:lnTo>
                  <a:lnTo>
                    <a:pt x="0" y="70"/>
                  </a:lnTo>
                  <a:lnTo>
                    <a:pt x="8" y="70"/>
                  </a:lnTo>
                  <a:lnTo>
                    <a:pt x="8" y="79"/>
                  </a:lnTo>
                  <a:lnTo>
                    <a:pt x="8" y="87"/>
                  </a:lnTo>
                  <a:lnTo>
                    <a:pt x="8" y="105"/>
                  </a:lnTo>
                  <a:lnTo>
                    <a:pt x="24" y="114"/>
                  </a:lnTo>
                  <a:lnTo>
                    <a:pt x="24"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227" name="Freeform 41"/>
            <p:cNvSpPr>
              <a:spLocks/>
            </p:cNvSpPr>
            <p:nvPr/>
          </p:nvSpPr>
          <p:spPr bwMode="auto">
            <a:xfrm>
              <a:off x="2388" y="3481"/>
              <a:ext cx="23" cy="61"/>
            </a:xfrm>
            <a:custGeom>
              <a:avLst/>
              <a:gdLst>
                <a:gd name="T0" fmla="*/ 23 w 23"/>
                <a:gd name="T1" fmla="*/ 0 h 61"/>
                <a:gd name="T2" fmla="*/ 7 w 23"/>
                <a:gd name="T3" fmla="*/ 9 h 61"/>
                <a:gd name="T4" fmla="*/ 0 w 23"/>
                <a:gd name="T5" fmla="*/ 17 h 61"/>
                <a:gd name="T6" fmla="*/ 0 w 23"/>
                <a:gd name="T7" fmla="*/ 26 h 61"/>
                <a:gd name="T8" fmla="*/ 0 w 23"/>
                <a:gd name="T9" fmla="*/ 44 h 61"/>
                <a:gd name="T10" fmla="*/ 0 w 23"/>
                <a:gd name="T11" fmla="*/ 53 h 61"/>
                <a:gd name="T12" fmla="*/ 0 w 23"/>
                <a:gd name="T13" fmla="*/ 61 h 61"/>
                <a:gd name="T14" fmla="*/ 0 60000 65536"/>
                <a:gd name="T15" fmla="*/ 0 60000 65536"/>
                <a:gd name="T16" fmla="*/ 0 60000 65536"/>
                <a:gd name="T17" fmla="*/ 0 60000 65536"/>
                <a:gd name="T18" fmla="*/ 0 60000 65536"/>
                <a:gd name="T19" fmla="*/ 0 60000 65536"/>
                <a:gd name="T20" fmla="*/ 0 60000 65536"/>
                <a:gd name="T21" fmla="*/ 0 w 23"/>
                <a:gd name="T22" fmla="*/ 0 h 61"/>
                <a:gd name="T23" fmla="*/ 23 w 23"/>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 h="61">
                  <a:moveTo>
                    <a:pt x="23" y="0"/>
                  </a:moveTo>
                  <a:lnTo>
                    <a:pt x="7" y="9"/>
                  </a:lnTo>
                  <a:lnTo>
                    <a:pt x="0" y="17"/>
                  </a:lnTo>
                  <a:lnTo>
                    <a:pt x="0" y="26"/>
                  </a:lnTo>
                  <a:lnTo>
                    <a:pt x="0" y="44"/>
                  </a:lnTo>
                  <a:lnTo>
                    <a:pt x="0" y="53"/>
                  </a:lnTo>
                  <a:lnTo>
                    <a:pt x="0"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228" name="Freeform 42"/>
            <p:cNvSpPr>
              <a:spLocks/>
            </p:cNvSpPr>
            <p:nvPr/>
          </p:nvSpPr>
          <p:spPr bwMode="auto">
            <a:xfrm>
              <a:off x="2419" y="3507"/>
              <a:ext cx="24" cy="88"/>
            </a:xfrm>
            <a:custGeom>
              <a:avLst/>
              <a:gdLst>
                <a:gd name="T0" fmla="*/ 0 w 24"/>
                <a:gd name="T1" fmla="*/ 0 h 88"/>
                <a:gd name="T2" fmla="*/ 0 w 24"/>
                <a:gd name="T3" fmla="*/ 27 h 88"/>
                <a:gd name="T4" fmla="*/ 8 w 24"/>
                <a:gd name="T5" fmla="*/ 35 h 88"/>
                <a:gd name="T6" fmla="*/ 8 w 24"/>
                <a:gd name="T7" fmla="*/ 53 h 88"/>
                <a:gd name="T8" fmla="*/ 24 w 24"/>
                <a:gd name="T9" fmla="*/ 62 h 88"/>
                <a:gd name="T10" fmla="*/ 24 w 24"/>
                <a:gd name="T11" fmla="*/ 71 h 88"/>
                <a:gd name="T12" fmla="*/ 24 w 24"/>
                <a:gd name="T13" fmla="*/ 88 h 88"/>
                <a:gd name="T14" fmla="*/ 0 60000 65536"/>
                <a:gd name="T15" fmla="*/ 0 60000 65536"/>
                <a:gd name="T16" fmla="*/ 0 60000 65536"/>
                <a:gd name="T17" fmla="*/ 0 60000 65536"/>
                <a:gd name="T18" fmla="*/ 0 60000 65536"/>
                <a:gd name="T19" fmla="*/ 0 60000 65536"/>
                <a:gd name="T20" fmla="*/ 0 60000 65536"/>
                <a:gd name="T21" fmla="*/ 0 w 24"/>
                <a:gd name="T22" fmla="*/ 0 h 88"/>
                <a:gd name="T23" fmla="*/ 24 w 24"/>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88">
                  <a:moveTo>
                    <a:pt x="0" y="0"/>
                  </a:moveTo>
                  <a:lnTo>
                    <a:pt x="0" y="27"/>
                  </a:lnTo>
                  <a:lnTo>
                    <a:pt x="8" y="35"/>
                  </a:lnTo>
                  <a:lnTo>
                    <a:pt x="8" y="53"/>
                  </a:lnTo>
                  <a:lnTo>
                    <a:pt x="24" y="62"/>
                  </a:lnTo>
                  <a:lnTo>
                    <a:pt x="24" y="71"/>
                  </a:lnTo>
                  <a:lnTo>
                    <a:pt x="24"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229" name="Freeform 43"/>
            <p:cNvSpPr>
              <a:spLocks/>
            </p:cNvSpPr>
            <p:nvPr/>
          </p:nvSpPr>
          <p:spPr bwMode="auto">
            <a:xfrm>
              <a:off x="2459" y="3455"/>
              <a:ext cx="24" cy="123"/>
            </a:xfrm>
            <a:custGeom>
              <a:avLst/>
              <a:gdLst>
                <a:gd name="T0" fmla="*/ 16 w 24"/>
                <a:gd name="T1" fmla="*/ 0 h 123"/>
                <a:gd name="T2" fmla="*/ 16 w 24"/>
                <a:gd name="T3" fmla="*/ 8 h 123"/>
                <a:gd name="T4" fmla="*/ 0 w 24"/>
                <a:gd name="T5" fmla="*/ 26 h 123"/>
                <a:gd name="T6" fmla="*/ 0 w 24"/>
                <a:gd name="T7" fmla="*/ 35 h 123"/>
                <a:gd name="T8" fmla="*/ 16 w 24"/>
                <a:gd name="T9" fmla="*/ 43 h 123"/>
                <a:gd name="T10" fmla="*/ 16 w 24"/>
                <a:gd name="T11" fmla="*/ 52 h 123"/>
                <a:gd name="T12" fmla="*/ 16 w 24"/>
                <a:gd name="T13" fmla="*/ 70 h 123"/>
                <a:gd name="T14" fmla="*/ 16 w 24"/>
                <a:gd name="T15" fmla="*/ 79 h 123"/>
                <a:gd name="T16" fmla="*/ 24 w 24"/>
                <a:gd name="T17" fmla="*/ 87 h 123"/>
                <a:gd name="T18" fmla="*/ 24 w 24"/>
                <a:gd name="T19" fmla="*/ 105 h 123"/>
                <a:gd name="T20" fmla="*/ 24 w 24"/>
                <a:gd name="T21" fmla="*/ 114 h 123"/>
                <a:gd name="T22" fmla="*/ 16 w 24"/>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23"/>
                <a:gd name="T38" fmla="*/ 24 w 24"/>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23">
                  <a:moveTo>
                    <a:pt x="16" y="0"/>
                  </a:moveTo>
                  <a:lnTo>
                    <a:pt x="16" y="8"/>
                  </a:lnTo>
                  <a:lnTo>
                    <a:pt x="0" y="26"/>
                  </a:lnTo>
                  <a:lnTo>
                    <a:pt x="0" y="35"/>
                  </a:lnTo>
                  <a:lnTo>
                    <a:pt x="16" y="43"/>
                  </a:lnTo>
                  <a:lnTo>
                    <a:pt x="16" y="52"/>
                  </a:lnTo>
                  <a:lnTo>
                    <a:pt x="16" y="70"/>
                  </a:lnTo>
                  <a:lnTo>
                    <a:pt x="16" y="79"/>
                  </a:lnTo>
                  <a:lnTo>
                    <a:pt x="24" y="87"/>
                  </a:lnTo>
                  <a:lnTo>
                    <a:pt x="24" y="105"/>
                  </a:lnTo>
                  <a:lnTo>
                    <a:pt x="24" y="114"/>
                  </a:lnTo>
                  <a:lnTo>
                    <a:pt x="16"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230" name="Freeform 44"/>
            <p:cNvSpPr>
              <a:spLocks/>
            </p:cNvSpPr>
            <p:nvPr/>
          </p:nvSpPr>
          <p:spPr bwMode="auto">
            <a:xfrm>
              <a:off x="2555" y="3490"/>
              <a:ext cx="40" cy="105"/>
            </a:xfrm>
            <a:custGeom>
              <a:avLst/>
              <a:gdLst>
                <a:gd name="T0" fmla="*/ 8 w 40"/>
                <a:gd name="T1" fmla="*/ 0 h 105"/>
                <a:gd name="T2" fmla="*/ 0 w 40"/>
                <a:gd name="T3" fmla="*/ 8 h 105"/>
                <a:gd name="T4" fmla="*/ 8 w 40"/>
                <a:gd name="T5" fmla="*/ 17 h 105"/>
                <a:gd name="T6" fmla="*/ 24 w 40"/>
                <a:gd name="T7" fmla="*/ 35 h 105"/>
                <a:gd name="T8" fmla="*/ 32 w 40"/>
                <a:gd name="T9" fmla="*/ 44 h 105"/>
                <a:gd name="T10" fmla="*/ 32 w 40"/>
                <a:gd name="T11" fmla="*/ 52 h 105"/>
                <a:gd name="T12" fmla="*/ 40 w 40"/>
                <a:gd name="T13" fmla="*/ 70 h 105"/>
                <a:gd name="T14" fmla="*/ 40 w 40"/>
                <a:gd name="T15" fmla="*/ 79 h 105"/>
                <a:gd name="T16" fmla="*/ 40 w 40"/>
                <a:gd name="T17" fmla="*/ 88 h 105"/>
                <a:gd name="T18" fmla="*/ 4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8" y="0"/>
                  </a:moveTo>
                  <a:lnTo>
                    <a:pt x="0" y="8"/>
                  </a:lnTo>
                  <a:lnTo>
                    <a:pt x="8" y="17"/>
                  </a:lnTo>
                  <a:lnTo>
                    <a:pt x="24" y="35"/>
                  </a:lnTo>
                  <a:lnTo>
                    <a:pt x="32" y="44"/>
                  </a:lnTo>
                  <a:lnTo>
                    <a:pt x="32" y="52"/>
                  </a:lnTo>
                  <a:lnTo>
                    <a:pt x="40" y="70"/>
                  </a:lnTo>
                  <a:lnTo>
                    <a:pt x="40" y="79"/>
                  </a:lnTo>
                  <a:lnTo>
                    <a:pt x="40" y="88"/>
                  </a:lnTo>
                  <a:lnTo>
                    <a:pt x="4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231" name="Freeform 45"/>
            <p:cNvSpPr>
              <a:spLocks/>
            </p:cNvSpPr>
            <p:nvPr/>
          </p:nvSpPr>
          <p:spPr bwMode="auto">
            <a:xfrm>
              <a:off x="2595" y="3463"/>
              <a:ext cx="64" cy="115"/>
            </a:xfrm>
            <a:custGeom>
              <a:avLst/>
              <a:gdLst>
                <a:gd name="T0" fmla="*/ 0 w 64"/>
                <a:gd name="T1" fmla="*/ 0 h 115"/>
                <a:gd name="T2" fmla="*/ 16 w 64"/>
                <a:gd name="T3" fmla="*/ 18 h 115"/>
                <a:gd name="T4" fmla="*/ 16 w 64"/>
                <a:gd name="T5" fmla="*/ 27 h 115"/>
                <a:gd name="T6" fmla="*/ 24 w 64"/>
                <a:gd name="T7" fmla="*/ 27 h 115"/>
                <a:gd name="T8" fmla="*/ 32 w 64"/>
                <a:gd name="T9" fmla="*/ 27 h 115"/>
                <a:gd name="T10" fmla="*/ 32 w 64"/>
                <a:gd name="T11" fmla="*/ 35 h 115"/>
                <a:gd name="T12" fmla="*/ 32 w 64"/>
                <a:gd name="T13" fmla="*/ 44 h 115"/>
                <a:gd name="T14" fmla="*/ 48 w 64"/>
                <a:gd name="T15" fmla="*/ 62 h 115"/>
                <a:gd name="T16" fmla="*/ 56 w 64"/>
                <a:gd name="T17" fmla="*/ 71 h 115"/>
                <a:gd name="T18" fmla="*/ 56 w 64"/>
                <a:gd name="T19" fmla="*/ 79 h 115"/>
                <a:gd name="T20" fmla="*/ 56 w 64"/>
                <a:gd name="T21" fmla="*/ 97 h 115"/>
                <a:gd name="T22" fmla="*/ 64 w 64"/>
                <a:gd name="T23" fmla="*/ 97 h 115"/>
                <a:gd name="T24" fmla="*/ 64 w 64"/>
                <a:gd name="T25" fmla="*/ 106 h 115"/>
                <a:gd name="T26" fmla="*/ 64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0" y="0"/>
                  </a:moveTo>
                  <a:lnTo>
                    <a:pt x="16" y="18"/>
                  </a:lnTo>
                  <a:lnTo>
                    <a:pt x="16" y="27"/>
                  </a:lnTo>
                  <a:lnTo>
                    <a:pt x="24" y="27"/>
                  </a:lnTo>
                  <a:lnTo>
                    <a:pt x="32" y="27"/>
                  </a:lnTo>
                  <a:lnTo>
                    <a:pt x="32" y="35"/>
                  </a:lnTo>
                  <a:lnTo>
                    <a:pt x="32" y="44"/>
                  </a:lnTo>
                  <a:lnTo>
                    <a:pt x="48" y="62"/>
                  </a:lnTo>
                  <a:lnTo>
                    <a:pt x="56" y="71"/>
                  </a:lnTo>
                  <a:lnTo>
                    <a:pt x="56" y="79"/>
                  </a:lnTo>
                  <a:lnTo>
                    <a:pt x="56" y="97"/>
                  </a:lnTo>
                  <a:lnTo>
                    <a:pt x="64" y="97"/>
                  </a:lnTo>
                  <a:lnTo>
                    <a:pt x="64" y="106"/>
                  </a:lnTo>
                  <a:lnTo>
                    <a:pt x="64"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232" name="Freeform 46"/>
            <p:cNvSpPr>
              <a:spLocks/>
            </p:cNvSpPr>
            <p:nvPr/>
          </p:nvSpPr>
          <p:spPr bwMode="auto">
            <a:xfrm>
              <a:off x="2212" y="3507"/>
              <a:ext cx="40" cy="88"/>
            </a:xfrm>
            <a:custGeom>
              <a:avLst/>
              <a:gdLst>
                <a:gd name="T0" fmla="*/ 40 w 40"/>
                <a:gd name="T1" fmla="*/ 0 h 88"/>
                <a:gd name="T2" fmla="*/ 40 w 40"/>
                <a:gd name="T3" fmla="*/ 18 h 88"/>
                <a:gd name="T4" fmla="*/ 40 w 40"/>
                <a:gd name="T5" fmla="*/ 27 h 88"/>
                <a:gd name="T6" fmla="*/ 32 w 40"/>
                <a:gd name="T7" fmla="*/ 27 h 88"/>
                <a:gd name="T8" fmla="*/ 32 w 40"/>
                <a:gd name="T9" fmla="*/ 35 h 88"/>
                <a:gd name="T10" fmla="*/ 16 w 40"/>
                <a:gd name="T11" fmla="*/ 35 h 88"/>
                <a:gd name="T12" fmla="*/ 8 w 40"/>
                <a:gd name="T13" fmla="*/ 53 h 88"/>
                <a:gd name="T14" fmla="*/ 0 w 40"/>
                <a:gd name="T15" fmla="*/ 62 h 88"/>
                <a:gd name="T16" fmla="*/ 0 w 40"/>
                <a:gd name="T17" fmla="*/ 71 h 88"/>
                <a:gd name="T18" fmla="*/ 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40" y="0"/>
                  </a:moveTo>
                  <a:lnTo>
                    <a:pt x="40" y="18"/>
                  </a:lnTo>
                  <a:lnTo>
                    <a:pt x="40" y="27"/>
                  </a:lnTo>
                  <a:lnTo>
                    <a:pt x="32" y="27"/>
                  </a:lnTo>
                  <a:lnTo>
                    <a:pt x="32" y="35"/>
                  </a:lnTo>
                  <a:lnTo>
                    <a:pt x="16" y="35"/>
                  </a:lnTo>
                  <a:lnTo>
                    <a:pt x="8"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233" name="Freeform 47"/>
            <p:cNvSpPr>
              <a:spLocks/>
            </p:cNvSpPr>
            <p:nvPr/>
          </p:nvSpPr>
          <p:spPr bwMode="auto">
            <a:xfrm>
              <a:off x="2228" y="3314"/>
              <a:ext cx="64" cy="53"/>
            </a:xfrm>
            <a:custGeom>
              <a:avLst/>
              <a:gdLst>
                <a:gd name="T0" fmla="*/ 64 w 64"/>
                <a:gd name="T1" fmla="*/ 0 h 53"/>
                <a:gd name="T2" fmla="*/ 48 w 64"/>
                <a:gd name="T3" fmla="*/ 17 h 53"/>
                <a:gd name="T4" fmla="*/ 32 w 64"/>
                <a:gd name="T5" fmla="*/ 17 h 53"/>
                <a:gd name="T6" fmla="*/ 24 w 64"/>
                <a:gd name="T7" fmla="*/ 17 h 53"/>
                <a:gd name="T8" fmla="*/ 16 w 64"/>
                <a:gd name="T9" fmla="*/ 17 h 53"/>
                <a:gd name="T10" fmla="*/ 0 w 64"/>
                <a:gd name="T11" fmla="*/ 26 h 53"/>
                <a:gd name="T12" fmla="*/ 0 w 64"/>
                <a:gd name="T13" fmla="*/ 35 h 53"/>
                <a:gd name="T14" fmla="*/ 0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64" y="0"/>
                  </a:moveTo>
                  <a:lnTo>
                    <a:pt x="48" y="17"/>
                  </a:lnTo>
                  <a:lnTo>
                    <a:pt x="32" y="17"/>
                  </a:lnTo>
                  <a:lnTo>
                    <a:pt x="24" y="17"/>
                  </a:lnTo>
                  <a:lnTo>
                    <a:pt x="16" y="17"/>
                  </a:lnTo>
                  <a:lnTo>
                    <a:pt x="0" y="26"/>
                  </a:lnTo>
                  <a:lnTo>
                    <a:pt x="0" y="35"/>
                  </a:lnTo>
                  <a:lnTo>
                    <a:pt x="0"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234" name="Freeform 48"/>
            <p:cNvSpPr>
              <a:spLocks/>
            </p:cNvSpPr>
            <p:nvPr/>
          </p:nvSpPr>
          <p:spPr bwMode="auto">
            <a:xfrm>
              <a:off x="2515" y="3314"/>
              <a:ext cx="96" cy="35"/>
            </a:xfrm>
            <a:custGeom>
              <a:avLst/>
              <a:gdLst>
                <a:gd name="T0" fmla="*/ 0 w 96"/>
                <a:gd name="T1" fmla="*/ 0 h 35"/>
                <a:gd name="T2" fmla="*/ 8 w 96"/>
                <a:gd name="T3" fmla="*/ 0 h 35"/>
                <a:gd name="T4" fmla="*/ 16 w 96"/>
                <a:gd name="T5" fmla="*/ 0 h 35"/>
                <a:gd name="T6" fmla="*/ 32 w 96"/>
                <a:gd name="T7" fmla="*/ 0 h 35"/>
                <a:gd name="T8" fmla="*/ 40 w 96"/>
                <a:gd name="T9" fmla="*/ 0 h 35"/>
                <a:gd name="T10" fmla="*/ 48 w 96"/>
                <a:gd name="T11" fmla="*/ 0 h 35"/>
                <a:gd name="T12" fmla="*/ 64 w 96"/>
                <a:gd name="T13" fmla="*/ 0 h 35"/>
                <a:gd name="T14" fmla="*/ 72 w 96"/>
                <a:gd name="T15" fmla="*/ 17 h 35"/>
                <a:gd name="T16" fmla="*/ 80 w 96"/>
                <a:gd name="T17" fmla="*/ 26 h 35"/>
                <a:gd name="T18" fmla="*/ 96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0" y="0"/>
                  </a:moveTo>
                  <a:lnTo>
                    <a:pt x="8" y="0"/>
                  </a:lnTo>
                  <a:lnTo>
                    <a:pt x="16" y="0"/>
                  </a:lnTo>
                  <a:lnTo>
                    <a:pt x="32" y="0"/>
                  </a:lnTo>
                  <a:lnTo>
                    <a:pt x="40" y="0"/>
                  </a:lnTo>
                  <a:lnTo>
                    <a:pt x="48" y="0"/>
                  </a:lnTo>
                  <a:lnTo>
                    <a:pt x="64" y="0"/>
                  </a:lnTo>
                  <a:lnTo>
                    <a:pt x="72" y="17"/>
                  </a:lnTo>
                  <a:lnTo>
                    <a:pt x="80" y="26"/>
                  </a:lnTo>
                  <a:lnTo>
                    <a:pt x="96"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235" name="Freeform 49"/>
            <p:cNvSpPr>
              <a:spLocks/>
            </p:cNvSpPr>
            <p:nvPr/>
          </p:nvSpPr>
          <p:spPr bwMode="auto">
            <a:xfrm>
              <a:off x="2491" y="3296"/>
              <a:ext cx="120" cy="44"/>
            </a:xfrm>
            <a:custGeom>
              <a:avLst/>
              <a:gdLst>
                <a:gd name="T0" fmla="*/ 0 w 120"/>
                <a:gd name="T1" fmla="*/ 0 h 44"/>
                <a:gd name="T2" fmla="*/ 16 w 120"/>
                <a:gd name="T3" fmla="*/ 0 h 44"/>
                <a:gd name="T4" fmla="*/ 24 w 120"/>
                <a:gd name="T5" fmla="*/ 0 h 44"/>
                <a:gd name="T6" fmla="*/ 32 w 120"/>
                <a:gd name="T7" fmla="*/ 0 h 44"/>
                <a:gd name="T8" fmla="*/ 40 w 120"/>
                <a:gd name="T9" fmla="*/ 0 h 44"/>
                <a:gd name="T10" fmla="*/ 56 w 120"/>
                <a:gd name="T11" fmla="*/ 0 h 44"/>
                <a:gd name="T12" fmla="*/ 64 w 120"/>
                <a:gd name="T13" fmla="*/ 0 h 44"/>
                <a:gd name="T14" fmla="*/ 72 w 120"/>
                <a:gd name="T15" fmla="*/ 9 h 44"/>
                <a:gd name="T16" fmla="*/ 88 w 120"/>
                <a:gd name="T17" fmla="*/ 9 h 44"/>
                <a:gd name="T18" fmla="*/ 88 w 120"/>
                <a:gd name="T19" fmla="*/ 18 h 44"/>
                <a:gd name="T20" fmla="*/ 96 w 120"/>
                <a:gd name="T21" fmla="*/ 18 h 44"/>
                <a:gd name="T22" fmla="*/ 104 w 120"/>
                <a:gd name="T23" fmla="*/ 35 h 44"/>
                <a:gd name="T24" fmla="*/ 120 w 120"/>
                <a:gd name="T25" fmla="*/ 35 h 44"/>
                <a:gd name="T26" fmla="*/ 120 w 120"/>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0"/>
                <a:gd name="T43" fmla="*/ 0 h 44"/>
                <a:gd name="T44" fmla="*/ 120 w 120"/>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0" h="44">
                  <a:moveTo>
                    <a:pt x="0" y="0"/>
                  </a:moveTo>
                  <a:lnTo>
                    <a:pt x="16" y="0"/>
                  </a:lnTo>
                  <a:lnTo>
                    <a:pt x="24" y="0"/>
                  </a:lnTo>
                  <a:lnTo>
                    <a:pt x="32" y="0"/>
                  </a:lnTo>
                  <a:lnTo>
                    <a:pt x="40" y="0"/>
                  </a:lnTo>
                  <a:lnTo>
                    <a:pt x="56" y="0"/>
                  </a:lnTo>
                  <a:lnTo>
                    <a:pt x="64" y="0"/>
                  </a:lnTo>
                  <a:lnTo>
                    <a:pt x="72" y="9"/>
                  </a:lnTo>
                  <a:lnTo>
                    <a:pt x="88" y="9"/>
                  </a:lnTo>
                  <a:lnTo>
                    <a:pt x="88" y="18"/>
                  </a:lnTo>
                  <a:lnTo>
                    <a:pt x="96" y="18"/>
                  </a:lnTo>
                  <a:lnTo>
                    <a:pt x="104" y="35"/>
                  </a:lnTo>
                  <a:lnTo>
                    <a:pt x="120" y="35"/>
                  </a:lnTo>
                  <a:lnTo>
                    <a:pt x="120"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236" name="Freeform 50"/>
            <p:cNvSpPr>
              <a:spLocks/>
            </p:cNvSpPr>
            <p:nvPr/>
          </p:nvSpPr>
          <p:spPr bwMode="auto">
            <a:xfrm>
              <a:off x="2579" y="3375"/>
              <a:ext cx="64" cy="71"/>
            </a:xfrm>
            <a:custGeom>
              <a:avLst/>
              <a:gdLst>
                <a:gd name="T0" fmla="*/ 0 w 64"/>
                <a:gd name="T1" fmla="*/ 0 h 71"/>
                <a:gd name="T2" fmla="*/ 8 w 64"/>
                <a:gd name="T3" fmla="*/ 0 h 71"/>
                <a:gd name="T4" fmla="*/ 16 w 64"/>
                <a:gd name="T5" fmla="*/ 9 h 71"/>
                <a:gd name="T6" fmla="*/ 32 w 64"/>
                <a:gd name="T7" fmla="*/ 18 h 71"/>
                <a:gd name="T8" fmla="*/ 32 w 64"/>
                <a:gd name="T9" fmla="*/ 36 h 71"/>
                <a:gd name="T10" fmla="*/ 40 w 64"/>
                <a:gd name="T11" fmla="*/ 44 h 71"/>
                <a:gd name="T12" fmla="*/ 40 w 64"/>
                <a:gd name="T13" fmla="*/ 53 h 71"/>
                <a:gd name="T14" fmla="*/ 48 w 64"/>
                <a:gd name="T15" fmla="*/ 53 h 71"/>
                <a:gd name="T16" fmla="*/ 64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0" y="0"/>
                  </a:moveTo>
                  <a:lnTo>
                    <a:pt x="8" y="0"/>
                  </a:lnTo>
                  <a:lnTo>
                    <a:pt x="16" y="9"/>
                  </a:lnTo>
                  <a:lnTo>
                    <a:pt x="32" y="18"/>
                  </a:lnTo>
                  <a:lnTo>
                    <a:pt x="32" y="36"/>
                  </a:lnTo>
                  <a:lnTo>
                    <a:pt x="40" y="44"/>
                  </a:lnTo>
                  <a:lnTo>
                    <a:pt x="40" y="53"/>
                  </a:lnTo>
                  <a:lnTo>
                    <a:pt x="48" y="53"/>
                  </a:lnTo>
                  <a:lnTo>
                    <a:pt x="64"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237" name="Freeform 51"/>
            <p:cNvSpPr>
              <a:spLocks/>
            </p:cNvSpPr>
            <p:nvPr/>
          </p:nvSpPr>
          <p:spPr bwMode="auto">
            <a:xfrm>
              <a:off x="2595" y="3455"/>
              <a:ext cx="96" cy="43"/>
            </a:xfrm>
            <a:custGeom>
              <a:avLst/>
              <a:gdLst>
                <a:gd name="T0" fmla="*/ 0 w 96"/>
                <a:gd name="T1" fmla="*/ 0 h 43"/>
                <a:gd name="T2" fmla="*/ 16 w 96"/>
                <a:gd name="T3" fmla="*/ 0 h 43"/>
                <a:gd name="T4" fmla="*/ 24 w 96"/>
                <a:gd name="T5" fmla="*/ 8 h 43"/>
                <a:gd name="T6" fmla="*/ 32 w 96"/>
                <a:gd name="T7" fmla="*/ 8 h 43"/>
                <a:gd name="T8" fmla="*/ 48 w 96"/>
                <a:gd name="T9" fmla="*/ 26 h 43"/>
                <a:gd name="T10" fmla="*/ 56 w 96"/>
                <a:gd name="T11" fmla="*/ 26 h 43"/>
                <a:gd name="T12" fmla="*/ 64 w 96"/>
                <a:gd name="T13" fmla="*/ 26 h 43"/>
                <a:gd name="T14" fmla="*/ 80 w 96"/>
                <a:gd name="T15" fmla="*/ 26 h 43"/>
                <a:gd name="T16" fmla="*/ 88 w 96"/>
                <a:gd name="T17" fmla="*/ 35 h 43"/>
                <a:gd name="T18" fmla="*/ 96 w 96"/>
                <a:gd name="T19" fmla="*/ 35 h 43"/>
                <a:gd name="T20" fmla="*/ 96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0" y="0"/>
                  </a:moveTo>
                  <a:lnTo>
                    <a:pt x="16" y="0"/>
                  </a:lnTo>
                  <a:lnTo>
                    <a:pt x="24" y="8"/>
                  </a:lnTo>
                  <a:lnTo>
                    <a:pt x="32" y="8"/>
                  </a:lnTo>
                  <a:lnTo>
                    <a:pt x="48" y="26"/>
                  </a:lnTo>
                  <a:lnTo>
                    <a:pt x="56" y="26"/>
                  </a:lnTo>
                  <a:lnTo>
                    <a:pt x="64" y="26"/>
                  </a:lnTo>
                  <a:lnTo>
                    <a:pt x="80" y="26"/>
                  </a:lnTo>
                  <a:lnTo>
                    <a:pt x="88" y="35"/>
                  </a:lnTo>
                  <a:lnTo>
                    <a:pt x="96" y="35"/>
                  </a:lnTo>
                  <a:lnTo>
                    <a:pt x="96"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6500" name="Group 52"/>
          <p:cNvGrpSpPr>
            <a:grpSpLocks/>
          </p:cNvGrpSpPr>
          <p:nvPr/>
        </p:nvGrpSpPr>
        <p:grpSpPr bwMode="auto">
          <a:xfrm>
            <a:off x="2798763" y="2344738"/>
            <a:ext cx="785812" cy="725487"/>
            <a:chOff x="2156" y="2760"/>
            <a:chExt cx="495" cy="457"/>
          </a:xfrm>
        </p:grpSpPr>
        <p:sp>
          <p:nvSpPr>
            <p:cNvPr id="494179" name="Freeform 53"/>
            <p:cNvSpPr>
              <a:spLocks/>
            </p:cNvSpPr>
            <p:nvPr/>
          </p:nvSpPr>
          <p:spPr bwMode="auto">
            <a:xfrm>
              <a:off x="2411" y="3006"/>
              <a:ext cx="240" cy="211"/>
            </a:xfrm>
            <a:custGeom>
              <a:avLst/>
              <a:gdLst>
                <a:gd name="T0" fmla="*/ 0 w 240"/>
                <a:gd name="T1" fmla="*/ 211 h 211"/>
                <a:gd name="T2" fmla="*/ 0 w 240"/>
                <a:gd name="T3" fmla="*/ 194 h 211"/>
                <a:gd name="T4" fmla="*/ 0 w 240"/>
                <a:gd name="T5" fmla="*/ 194 h 211"/>
                <a:gd name="T6" fmla="*/ 0 w 240"/>
                <a:gd name="T7" fmla="*/ 194 h 211"/>
                <a:gd name="T8" fmla="*/ 0 w 240"/>
                <a:gd name="T9" fmla="*/ 185 h 211"/>
                <a:gd name="T10" fmla="*/ 8 w 240"/>
                <a:gd name="T11" fmla="*/ 176 h 211"/>
                <a:gd name="T12" fmla="*/ 8 w 240"/>
                <a:gd name="T13" fmla="*/ 158 h 211"/>
                <a:gd name="T14" fmla="*/ 8 w 240"/>
                <a:gd name="T15" fmla="*/ 150 h 211"/>
                <a:gd name="T16" fmla="*/ 16 w 240"/>
                <a:gd name="T17" fmla="*/ 141 h 211"/>
                <a:gd name="T18" fmla="*/ 32 w 240"/>
                <a:gd name="T19" fmla="*/ 123 h 211"/>
                <a:gd name="T20" fmla="*/ 32 w 240"/>
                <a:gd name="T21" fmla="*/ 114 h 211"/>
                <a:gd name="T22" fmla="*/ 40 w 240"/>
                <a:gd name="T23" fmla="*/ 106 h 211"/>
                <a:gd name="T24" fmla="*/ 48 w 240"/>
                <a:gd name="T25" fmla="*/ 97 h 211"/>
                <a:gd name="T26" fmla="*/ 64 w 240"/>
                <a:gd name="T27" fmla="*/ 79 h 211"/>
                <a:gd name="T28" fmla="*/ 64 w 240"/>
                <a:gd name="T29" fmla="*/ 71 h 211"/>
                <a:gd name="T30" fmla="*/ 72 w 240"/>
                <a:gd name="T31" fmla="*/ 71 h 211"/>
                <a:gd name="T32" fmla="*/ 80 w 240"/>
                <a:gd name="T33" fmla="*/ 62 h 211"/>
                <a:gd name="T34" fmla="*/ 96 w 240"/>
                <a:gd name="T35" fmla="*/ 44 h 211"/>
                <a:gd name="T36" fmla="*/ 104 w 240"/>
                <a:gd name="T37" fmla="*/ 35 h 211"/>
                <a:gd name="T38" fmla="*/ 120 w 240"/>
                <a:gd name="T39" fmla="*/ 35 h 211"/>
                <a:gd name="T40" fmla="*/ 136 w 240"/>
                <a:gd name="T41" fmla="*/ 27 h 211"/>
                <a:gd name="T42" fmla="*/ 152 w 240"/>
                <a:gd name="T43" fmla="*/ 27 h 211"/>
                <a:gd name="T44" fmla="*/ 168 w 240"/>
                <a:gd name="T45" fmla="*/ 27 h 211"/>
                <a:gd name="T46" fmla="*/ 184 w 240"/>
                <a:gd name="T47" fmla="*/ 9 h 211"/>
                <a:gd name="T48" fmla="*/ 200 w 240"/>
                <a:gd name="T49" fmla="*/ 9 h 211"/>
                <a:gd name="T50" fmla="*/ 208 w 240"/>
                <a:gd name="T51" fmla="*/ 9 h 211"/>
                <a:gd name="T52" fmla="*/ 216 w 240"/>
                <a:gd name="T53" fmla="*/ 9 h 211"/>
                <a:gd name="T54" fmla="*/ 232 w 240"/>
                <a:gd name="T55" fmla="*/ 9 h 211"/>
                <a:gd name="T56" fmla="*/ 232 w 240"/>
                <a:gd name="T57" fmla="*/ 9 h 211"/>
                <a:gd name="T58" fmla="*/ 232 w 240"/>
                <a:gd name="T59" fmla="*/ 0 h 211"/>
                <a:gd name="T60" fmla="*/ 240 w 240"/>
                <a:gd name="T61" fmla="*/ 9 h 211"/>
                <a:gd name="T62" fmla="*/ 232 w 240"/>
                <a:gd name="T63" fmla="*/ 9 h 211"/>
                <a:gd name="T64" fmla="*/ 232 w 240"/>
                <a:gd name="T65" fmla="*/ 9 h 211"/>
                <a:gd name="T66" fmla="*/ 216 w 240"/>
                <a:gd name="T67" fmla="*/ 9 h 211"/>
                <a:gd name="T68" fmla="*/ 216 w 240"/>
                <a:gd name="T69" fmla="*/ 9 h 211"/>
                <a:gd name="T70" fmla="*/ 208 w 240"/>
                <a:gd name="T71" fmla="*/ 27 h 211"/>
                <a:gd name="T72" fmla="*/ 200 w 240"/>
                <a:gd name="T73" fmla="*/ 27 h 211"/>
                <a:gd name="T74" fmla="*/ 184 w 240"/>
                <a:gd name="T75" fmla="*/ 27 h 211"/>
                <a:gd name="T76" fmla="*/ 168 w 240"/>
                <a:gd name="T77" fmla="*/ 35 h 211"/>
                <a:gd name="T78" fmla="*/ 152 w 240"/>
                <a:gd name="T79" fmla="*/ 44 h 211"/>
                <a:gd name="T80" fmla="*/ 144 w 240"/>
                <a:gd name="T81" fmla="*/ 44 h 211"/>
                <a:gd name="T82" fmla="*/ 136 w 240"/>
                <a:gd name="T83" fmla="*/ 62 h 211"/>
                <a:gd name="T84" fmla="*/ 120 w 240"/>
                <a:gd name="T85" fmla="*/ 71 h 211"/>
                <a:gd name="T86" fmla="*/ 112 w 240"/>
                <a:gd name="T87" fmla="*/ 79 h 211"/>
                <a:gd name="T88" fmla="*/ 104 w 240"/>
                <a:gd name="T89" fmla="*/ 79 h 211"/>
                <a:gd name="T90" fmla="*/ 104 w 240"/>
                <a:gd name="T91" fmla="*/ 97 h 211"/>
                <a:gd name="T92" fmla="*/ 96 w 240"/>
                <a:gd name="T93" fmla="*/ 97 h 211"/>
                <a:gd name="T94" fmla="*/ 80 w 240"/>
                <a:gd name="T95" fmla="*/ 106 h 211"/>
                <a:gd name="T96" fmla="*/ 72 w 240"/>
                <a:gd name="T97" fmla="*/ 114 h 211"/>
                <a:gd name="T98" fmla="*/ 64 w 240"/>
                <a:gd name="T99" fmla="*/ 123 h 211"/>
                <a:gd name="T100" fmla="*/ 64 w 240"/>
                <a:gd name="T101" fmla="*/ 141 h 211"/>
                <a:gd name="T102" fmla="*/ 48 w 240"/>
                <a:gd name="T103" fmla="*/ 150 h 211"/>
                <a:gd name="T104" fmla="*/ 48 w 240"/>
                <a:gd name="T105" fmla="*/ 158 h 211"/>
                <a:gd name="T106" fmla="*/ 40 w 240"/>
                <a:gd name="T107" fmla="*/ 158 h 211"/>
                <a:gd name="T108" fmla="*/ 40 w 240"/>
                <a:gd name="T109" fmla="*/ 176 h 211"/>
                <a:gd name="T110" fmla="*/ 32 w 240"/>
                <a:gd name="T111" fmla="*/ 185 h 211"/>
                <a:gd name="T112" fmla="*/ 32 w 240"/>
                <a:gd name="T113" fmla="*/ 194 h 211"/>
                <a:gd name="T114" fmla="*/ 32 w 240"/>
                <a:gd name="T115" fmla="*/ 194 h 211"/>
                <a:gd name="T116" fmla="*/ 32 w 240"/>
                <a:gd name="T117" fmla="*/ 194 h 211"/>
                <a:gd name="T118" fmla="*/ 16 w 240"/>
                <a:gd name="T119" fmla="*/ 194 h 211"/>
                <a:gd name="T120" fmla="*/ 32 w 240"/>
                <a:gd name="T121" fmla="*/ 211 h 211"/>
                <a:gd name="T122" fmla="*/ 0 w 240"/>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0"/>
                <a:gd name="T187" fmla="*/ 0 h 211"/>
                <a:gd name="T188" fmla="*/ 240 w 240"/>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0" h="211">
                  <a:moveTo>
                    <a:pt x="0" y="211"/>
                  </a:moveTo>
                  <a:lnTo>
                    <a:pt x="0" y="194"/>
                  </a:lnTo>
                  <a:lnTo>
                    <a:pt x="0" y="185"/>
                  </a:lnTo>
                  <a:lnTo>
                    <a:pt x="8" y="176"/>
                  </a:lnTo>
                  <a:lnTo>
                    <a:pt x="8" y="158"/>
                  </a:lnTo>
                  <a:lnTo>
                    <a:pt x="8" y="150"/>
                  </a:lnTo>
                  <a:lnTo>
                    <a:pt x="16" y="141"/>
                  </a:lnTo>
                  <a:lnTo>
                    <a:pt x="32" y="123"/>
                  </a:lnTo>
                  <a:lnTo>
                    <a:pt x="32" y="114"/>
                  </a:lnTo>
                  <a:lnTo>
                    <a:pt x="40" y="106"/>
                  </a:lnTo>
                  <a:lnTo>
                    <a:pt x="48" y="97"/>
                  </a:lnTo>
                  <a:lnTo>
                    <a:pt x="64" y="79"/>
                  </a:lnTo>
                  <a:lnTo>
                    <a:pt x="64" y="71"/>
                  </a:lnTo>
                  <a:lnTo>
                    <a:pt x="72" y="71"/>
                  </a:lnTo>
                  <a:lnTo>
                    <a:pt x="80" y="62"/>
                  </a:lnTo>
                  <a:lnTo>
                    <a:pt x="96" y="44"/>
                  </a:lnTo>
                  <a:lnTo>
                    <a:pt x="104" y="35"/>
                  </a:lnTo>
                  <a:lnTo>
                    <a:pt x="120" y="35"/>
                  </a:lnTo>
                  <a:lnTo>
                    <a:pt x="136" y="27"/>
                  </a:lnTo>
                  <a:lnTo>
                    <a:pt x="152" y="27"/>
                  </a:lnTo>
                  <a:lnTo>
                    <a:pt x="168" y="27"/>
                  </a:lnTo>
                  <a:lnTo>
                    <a:pt x="184" y="9"/>
                  </a:lnTo>
                  <a:lnTo>
                    <a:pt x="200" y="9"/>
                  </a:lnTo>
                  <a:lnTo>
                    <a:pt x="208" y="9"/>
                  </a:lnTo>
                  <a:lnTo>
                    <a:pt x="216" y="9"/>
                  </a:lnTo>
                  <a:lnTo>
                    <a:pt x="232" y="9"/>
                  </a:lnTo>
                  <a:lnTo>
                    <a:pt x="232" y="0"/>
                  </a:lnTo>
                  <a:lnTo>
                    <a:pt x="240" y="9"/>
                  </a:lnTo>
                  <a:lnTo>
                    <a:pt x="232" y="9"/>
                  </a:lnTo>
                  <a:lnTo>
                    <a:pt x="216" y="9"/>
                  </a:lnTo>
                  <a:lnTo>
                    <a:pt x="208" y="27"/>
                  </a:lnTo>
                  <a:lnTo>
                    <a:pt x="200" y="27"/>
                  </a:lnTo>
                  <a:lnTo>
                    <a:pt x="184" y="27"/>
                  </a:lnTo>
                  <a:lnTo>
                    <a:pt x="168" y="35"/>
                  </a:lnTo>
                  <a:lnTo>
                    <a:pt x="152" y="44"/>
                  </a:lnTo>
                  <a:lnTo>
                    <a:pt x="144" y="44"/>
                  </a:lnTo>
                  <a:lnTo>
                    <a:pt x="136" y="62"/>
                  </a:lnTo>
                  <a:lnTo>
                    <a:pt x="120" y="71"/>
                  </a:lnTo>
                  <a:lnTo>
                    <a:pt x="112" y="79"/>
                  </a:lnTo>
                  <a:lnTo>
                    <a:pt x="104" y="79"/>
                  </a:lnTo>
                  <a:lnTo>
                    <a:pt x="104" y="97"/>
                  </a:lnTo>
                  <a:lnTo>
                    <a:pt x="96" y="97"/>
                  </a:lnTo>
                  <a:lnTo>
                    <a:pt x="80" y="106"/>
                  </a:lnTo>
                  <a:lnTo>
                    <a:pt x="72" y="114"/>
                  </a:lnTo>
                  <a:lnTo>
                    <a:pt x="64" y="123"/>
                  </a:lnTo>
                  <a:lnTo>
                    <a:pt x="64" y="141"/>
                  </a:lnTo>
                  <a:lnTo>
                    <a:pt x="48" y="150"/>
                  </a:lnTo>
                  <a:lnTo>
                    <a:pt x="48" y="158"/>
                  </a:lnTo>
                  <a:lnTo>
                    <a:pt x="40" y="158"/>
                  </a:lnTo>
                  <a:lnTo>
                    <a:pt x="40" y="176"/>
                  </a:lnTo>
                  <a:lnTo>
                    <a:pt x="32" y="185"/>
                  </a:lnTo>
                  <a:lnTo>
                    <a:pt x="32" y="194"/>
                  </a:lnTo>
                  <a:lnTo>
                    <a:pt x="16" y="194"/>
                  </a:lnTo>
                  <a:lnTo>
                    <a:pt x="32" y="211"/>
                  </a:lnTo>
                  <a:lnTo>
                    <a:pt x="0"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80" name="Freeform 54"/>
            <p:cNvSpPr>
              <a:spLocks/>
            </p:cNvSpPr>
            <p:nvPr/>
          </p:nvSpPr>
          <p:spPr bwMode="auto">
            <a:xfrm>
              <a:off x="2411" y="3006"/>
              <a:ext cx="240" cy="211"/>
            </a:xfrm>
            <a:custGeom>
              <a:avLst/>
              <a:gdLst>
                <a:gd name="T0" fmla="*/ 0 w 240"/>
                <a:gd name="T1" fmla="*/ 211 h 211"/>
                <a:gd name="T2" fmla="*/ 0 w 240"/>
                <a:gd name="T3" fmla="*/ 194 h 211"/>
                <a:gd name="T4" fmla="*/ 0 w 240"/>
                <a:gd name="T5" fmla="*/ 194 h 211"/>
                <a:gd name="T6" fmla="*/ 0 w 240"/>
                <a:gd name="T7" fmla="*/ 194 h 211"/>
                <a:gd name="T8" fmla="*/ 0 w 240"/>
                <a:gd name="T9" fmla="*/ 185 h 211"/>
                <a:gd name="T10" fmla="*/ 8 w 240"/>
                <a:gd name="T11" fmla="*/ 176 h 211"/>
                <a:gd name="T12" fmla="*/ 8 w 240"/>
                <a:gd name="T13" fmla="*/ 158 h 211"/>
                <a:gd name="T14" fmla="*/ 8 w 240"/>
                <a:gd name="T15" fmla="*/ 150 h 211"/>
                <a:gd name="T16" fmla="*/ 16 w 240"/>
                <a:gd name="T17" fmla="*/ 141 h 211"/>
                <a:gd name="T18" fmla="*/ 32 w 240"/>
                <a:gd name="T19" fmla="*/ 123 h 211"/>
                <a:gd name="T20" fmla="*/ 32 w 240"/>
                <a:gd name="T21" fmla="*/ 114 h 211"/>
                <a:gd name="T22" fmla="*/ 40 w 240"/>
                <a:gd name="T23" fmla="*/ 106 h 211"/>
                <a:gd name="T24" fmla="*/ 48 w 240"/>
                <a:gd name="T25" fmla="*/ 97 h 211"/>
                <a:gd name="T26" fmla="*/ 64 w 240"/>
                <a:gd name="T27" fmla="*/ 79 h 211"/>
                <a:gd name="T28" fmla="*/ 64 w 240"/>
                <a:gd name="T29" fmla="*/ 71 h 211"/>
                <a:gd name="T30" fmla="*/ 72 w 240"/>
                <a:gd name="T31" fmla="*/ 71 h 211"/>
                <a:gd name="T32" fmla="*/ 80 w 240"/>
                <a:gd name="T33" fmla="*/ 62 h 211"/>
                <a:gd name="T34" fmla="*/ 96 w 240"/>
                <a:gd name="T35" fmla="*/ 44 h 211"/>
                <a:gd name="T36" fmla="*/ 104 w 240"/>
                <a:gd name="T37" fmla="*/ 35 h 211"/>
                <a:gd name="T38" fmla="*/ 120 w 240"/>
                <a:gd name="T39" fmla="*/ 35 h 211"/>
                <a:gd name="T40" fmla="*/ 136 w 240"/>
                <a:gd name="T41" fmla="*/ 27 h 211"/>
                <a:gd name="T42" fmla="*/ 152 w 240"/>
                <a:gd name="T43" fmla="*/ 27 h 211"/>
                <a:gd name="T44" fmla="*/ 168 w 240"/>
                <a:gd name="T45" fmla="*/ 27 h 211"/>
                <a:gd name="T46" fmla="*/ 184 w 240"/>
                <a:gd name="T47" fmla="*/ 9 h 211"/>
                <a:gd name="T48" fmla="*/ 200 w 240"/>
                <a:gd name="T49" fmla="*/ 9 h 211"/>
                <a:gd name="T50" fmla="*/ 208 w 240"/>
                <a:gd name="T51" fmla="*/ 9 h 211"/>
                <a:gd name="T52" fmla="*/ 216 w 240"/>
                <a:gd name="T53" fmla="*/ 9 h 211"/>
                <a:gd name="T54" fmla="*/ 232 w 240"/>
                <a:gd name="T55" fmla="*/ 9 h 211"/>
                <a:gd name="T56" fmla="*/ 232 w 240"/>
                <a:gd name="T57" fmla="*/ 9 h 211"/>
                <a:gd name="T58" fmla="*/ 232 w 240"/>
                <a:gd name="T59" fmla="*/ 0 h 211"/>
                <a:gd name="T60" fmla="*/ 240 w 240"/>
                <a:gd name="T61" fmla="*/ 9 h 211"/>
                <a:gd name="T62" fmla="*/ 232 w 240"/>
                <a:gd name="T63" fmla="*/ 9 h 211"/>
                <a:gd name="T64" fmla="*/ 232 w 240"/>
                <a:gd name="T65" fmla="*/ 9 h 211"/>
                <a:gd name="T66" fmla="*/ 216 w 240"/>
                <a:gd name="T67" fmla="*/ 9 h 211"/>
                <a:gd name="T68" fmla="*/ 216 w 240"/>
                <a:gd name="T69" fmla="*/ 9 h 211"/>
                <a:gd name="T70" fmla="*/ 208 w 240"/>
                <a:gd name="T71" fmla="*/ 27 h 211"/>
                <a:gd name="T72" fmla="*/ 200 w 240"/>
                <a:gd name="T73" fmla="*/ 27 h 211"/>
                <a:gd name="T74" fmla="*/ 184 w 240"/>
                <a:gd name="T75" fmla="*/ 27 h 211"/>
                <a:gd name="T76" fmla="*/ 168 w 240"/>
                <a:gd name="T77" fmla="*/ 35 h 211"/>
                <a:gd name="T78" fmla="*/ 152 w 240"/>
                <a:gd name="T79" fmla="*/ 44 h 211"/>
                <a:gd name="T80" fmla="*/ 144 w 240"/>
                <a:gd name="T81" fmla="*/ 44 h 211"/>
                <a:gd name="T82" fmla="*/ 136 w 240"/>
                <a:gd name="T83" fmla="*/ 62 h 211"/>
                <a:gd name="T84" fmla="*/ 120 w 240"/>
                <a:gd name="T85" fmla="*/ 71 h 211"/>
                <a:gd name="T86" fmla="*/ 112 w 240"/>
                <a:gd name="T87" fmla="*/ 79 h 211"/>
                <a:gd name="T88" fmla="*/ 104 w 240"/>
                <a:gd name="T89" fmla="*/ 79 h 211"/>
                <a:gd name="T90" fmla="*/ 104 w 240"/>
                <a:gd name="T91" fmla="*/ 97 h 211"/>
                <a:gd name="T92" fmla="*/ 96 w 240"/>
                <a:gd name="T93" fmla="*/ 97 h 211"/>
                <a:gd name="T94" fmla="*/ 80 w 240"/>
                <a:gd name="T95" fmla="*/ 106 h 211"/>
                <a:gd name="T96" fmla="*/ 72 w 240"/>
                <a:gd name="T97" fmla="*/ 114 h 211"/>
                <a:gd name="T98" fmla="*/ 64 w 240"/>
                <a:gd name="T99" fmla="*/ 123 h 211"/>
                <a:gd name="T100" fmla="*/ 64 w 240"/>
                <a:gd name="T101" fmla="*/ 141 h 211"/>
                <a:gd name="T102" fmla="*/ 48 w 240"/>
                <a:gd name="T103" fmla="*/ 150 h 211"/>
                <a:gd name="T104" fmla="*/ 48 w 240"/>
                <a:gd name="T105" fmla="*/ 158 h 211"/>
                <a:gd name="T106" fmla="*/ 40 w 240"/>
                <a:gd name="T107" fmla="*/ 158 h 211"/>
                <a:gd name="T108" fmla="*/ 40 w 240"/>
                <a:gd name="T109" fmla="*/ 176 h 211"/>
                <a:gd name="T110" fmla="*/ 32 w 240"/>
                <a:gd name="T111" fmla="*/ 185 h 211"/>
                <a:gd name="T112" fmla="*/ 32 w 240"/>
                <a:gd name="T113" fmla="*/ 194 h 211"/>
                <a:gd name="T114" fmla="*/ 32 w 240"/>
                <a:gd name="T115" fmla="*/ 194 h 211"/>
                <a:gd name="T116" fmla="*/ 32 w 240"/>
                <a:gd name="T117" fmla="*/ 194 h 211"/>
                <a:gd name="T118" fmla="*/ 16 w 240"/>
                <a:gd name="T119" fmla="*/ 194 h 211"/>
                <a:gd name="T120" fmla="*/ 32 w 240"/>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0"/>
                <a:gd name="T184" fmla="*/ 0 h 211"/>
                <a:gd name="T185" fmla="*/ 240 w 240"/>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0" h="211">
                  <a:moveTo>
                    <a:pt x="0" y="211"/>
                  </a:moveTo>
                  <a:lnTo>
                    <a:pt x="0" y="194"/>
                  </a:lnTo>
                  <a:lnTo>
                    <a:pt x="0" y="185"/>
                  </a:lnTo>
                  <a:lnTo>
                    <a:pt x="8" y="176"/>
                  </a:lnTo>
                  <a:lnTo>
                    <a:pt x="8" y="158"/>
                  </a:lnTo>
                  <a:lnTo>
                    <a:pt x="8" y="150"/>
                  </a:lnTo>
                  <a:lnTo>
                    <a:pt x="16" y="141"/>
                  </a:lnTo>
                  <a:lnTo>
                    <a:pt x="32" y="123"/>
                  </a:lnTo>
                  <a:lnTo>
                    <a:pt x="32" y="114"/>
                  </a:lnTo>
                  <a:lnTo>
                    <a:pt x="40" y="106"/>
                  </a:lnTo>
                  <a:lnTo>
                    <a:pt x="48" y="97"/>
                  </a:lnTo>
                  <a:lnTo>
                    <a:pt x="64" y="79"/>
                  </a:lnTo>
                  <a:lnTo>
                    <a:pt x="64" y="71"/>
                  </a:lnTo>
                  <a:lnTo>
                    <a:pt x="72" y="71"/>
                  </a:lnTo>
                  <a:lnTo>
                    <a:pt x="80" y="62"/>
                  </a:lnTo>
                  <a:lnTo>
                    <a:pt x="96" y="44"/>
                  </a:lnTo>
                  <a:lnTo>
                    <a:pt x="104" y="35"/>
                  </a:lnTo>
                  <a:lnTo>
                    <a:pt x="120" y="35"/>
                  </a:lnTo>
                  <a:lnTo>
                    <a:pt x="136" y="27"/>
                  </a:lnTo>
                  <a:lnTo>
                    <a:pt x="152" y="27"/>
                  </a:lnTo>
                  <a:lnTo>
                    <a:pt x="168" y="27"/>
                  </a:lnTo>
                  <a:lnTo>
                    <a:pt x="184" y="9"/>
                  </a:lnTo>
                  <a:lnTo>
                    <a:pt x="200" y="9"/>
                  </a:lnTo>
                  <a:lnTo>
                    <a:pt x="208" y="9"/>
                  </a:lnTo>
                  <a:lnTo>
                    <a:pt x="216" y="9"/>
                  </a:lnTo>
                  <a:lnTo>
                    <a:pt x="232" y="9"/>
                  </a:lnTo>
                  <a:lnTo>
                    <a:pt x="232" y="0"/>
                  </a:lnTo>
                  <a:lnTo>
                    <a:pt x="240" y="9"/>
                  </a:lnTo>
                  <a:lnTo>
                    <a:pt x="232" y="9"/>
                  </a:lnTo>
                  <a:lnTo>
                    <a:pt x="216" y="9"/>
                  </a:lnTo>
                  <a:lnTo>
                    <a:pt x="208" y="27"/>
                  </a:lnTo>
                  <a:lnTo>
                    <a:pt x="200" y="27"/>
                  </a:lnTo>
                  <a:lnTo>
                    <a:pt x="184" y="27"/>
                  </a:lnTo>
                  <a:lnTo>
                    <a:pt x="168" y="35"/>
                  </a:lnTo>
                  <a:lnTo>
                    <a:pt x="152" y="44"/>
                  </a:lnTo>
                  <a:lnTo>
                    <a:pt x="144" y="44"/>
                  </a:lnTo>
                  <a:lnTo>
                    <a:pt x="136" y="62"/>
                  </a:lnTo>
                  <a:lnTo>
                    <a:pt x="120" y="71"/>
                  </a:lnTo>
                  <a:lnTo>
                    <a:pt x="112" y="79"/>
                  </a:lnTo>
                  <a:lnTo>
                    <a:pt x="104" y="79"/>
                  </a:lnTo>
                  <a:lnTo>
                    <a:pt x="104" y="97"/>
                  </a:lnTo>
                  <a:lnTo>
                    <a:pt x="96" y="97"/>
                  </a:lnTo>
                  <a:lnTo>
                    <a:pt x="80" y="106"/>
                  </a:lnTo>
                  <a:lnTo>
                    <a:pt x="72" y="114"/>
                  </a:lnTo>
                  <a:lnTo>
                    <a:pt x="64" y="123"/>
                  </a:lnTo>
                  <a:lnTo>
                    <a:pt x="64" y="141"/>
                  </a:lnTo>
                  <a:lnTo>
                    <a:pt x="48" y="150"/>
                  </a:lnTo>
                  <a:lnTo>
                    <a:pt x="48" y="158"/>
                  </a:lnTo>
                  <a:lnTo>
                    <a:pt x="40" y="158"/>
                  </a:lnTo>
                  <a:lnTo>
                    <a:pt x="40" y="176"/>
                  </a:lnTo>
                  <a:lnTo>
                    <a:pt x="32" y="185"/>
                  </a:lnTo>
                  <a:lnTo>
                    <a:pt x="32" y="194"/>
                  </a:lnTo>
                  <a:lnTo>
                    <a:pt x="16" y="194"/>
                  </a:lnTo>
                  <a:lnTo>
                    <a:pt x="32"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81" name="Freeform 55"/>
            <p:cNvSpPr>
              <a:spLocks/>
            </p:cNvSpPr>
            <p:nvPr/>
          </p:nvSpPr>
          <p:spPr bwMode="auto">
            <a:xfrm>
              <a:off x="2220" y="2962"/>
              <a:ext cx="199" cy="255"/>
            </a:xfrm>
            <a:custGeom>
              <a:avLst/>
              <a:gdLst>
                <a:gd name="T0" fmla="*/ 160 w 199"/>
                <a:gd name="T1" fmla="*/ 255 h 255"/>
                <a:gd name="T2" fmla="*/ 144 w 199"/>
                <a:gd name="T3" fmla="*/ 238 h 255"/>
                <a:gd name="T4" fmla="*/ 144 w 199"/>
                <a:gd name="T5" fmla="*/ 238 h 255"/>
                <a:gd name="T6" fmla="*/ 144 w 199"/>
                <a:gd name="T7" fmla="*/ 238 h 255"/>
                <a:gd name="T8" fmla="*/ 144 w 199"/>
                <a:gd name="T9" fmla="*/ 229 h 255"/>
                <a:gd name="T10" fmla="*/ 144 w 199"/>
                <a:gd name="T11" fmla="*/ 229 h 255"/>
                <a:gd name="T12" fmla="*/ 144 w 199"/>
                <a:gd name="T13" fmla="*/ 220 h 255"/>
                <a:gd name="T14" fmla="*/ 136 w 199"/>
                <a:gd name="T15" fmla="*/ 202 h 255"/>
                <a:gd name="T16" fmla="*/ 136 w 199"/>
                <a:gd name="T17" fmla="*/ 194 h 255"/>
                <a:gd name="T18" fmla="*/ 136 w 199"/>
                <a:gd name="T19" fmla="*/ 194 h 255"/>
                <a:gd name="T20" fmla="*/ 128 w 199"/>
                <a:gd name="T21" fmla="*/ 185 h 255"/>
                <a:gd name="T22" fmla="*/ 128 w 199"/>
                <a:gd name="T23" fmla="*/ 167 h 255"/>
                <a:gd name="T24" fmla="*/ 112 w 199"/>
                <a:gd name="T25" fmla="*/ 158 h 255"/>
                <a:gd name="T26" fmla="*/ 112 w 199"/>
                <a:gd name="T27" fmla="*/ 150 h 255"/>
                <a:gd name="T28" fmla="*/ 112 w 199"/>
                <a:gd name="T29" fmla="*/ 150 h 255"/>
                <a:gd name="T30" fmla="*/ 112 w 199"/>
                <a:gd name="T31" fmla="*/ 150 h 255"/>
                <a:gd name="T32" fmla="*/ 104 w 199"/>
                <a:gd name="T33" fmla="*/ 123 h 255"/>
                <a:gd name="T34" fmla="*/ 96 w 199"/>
                <a:gd name="T35" fmla="*/ 115 h 255"/>
                <a:gd name="T36" fmla="*/ 88 w 199"/>
                <a:gd name="T37" fmla="*/ 106 h 255"/>
                <a:gd name="T38" fmla="*/ 72 w 199"/>
                <a:gd name="T39" fmla="*/ 88 h 255"/>
                <a:gd name="T40" fmla="*/ 64 w 199"/>
                <a:gd name="T41" fmla="*/ 79 h 255"/>
                <a:gd name="T42" fmla="*/ 56 w 199"/>
                <a:gd name="T43" fmla="*/ 71 h 255"/>
                <a:gd name="T44" fmla="*/ 40 w 199"/>
                <a:gd name="T45" fmla="*/ 53 h 255"/>
                <a:gd name="T46" fmla="*/ 40 w 199"/>
                <a:gd name="T47" fmla="*/ 44 h 255"/>
                <a:gd name="T48" fmla="*/ 32 w 199"/>
                <a:gd name="T49" fmla="*/ 35 h 255"/>
                <a:gd name="T50" fmla="*/ 24 w 199"/>
                <a:gd name="T51" fmla="*/ 27 h 255"/>
                <a:gd name="T52" fmla="*/ 8 w 199"/>
                <a:gd name="T53" fmla="*/ 9 h 255"/>
                <a:gd name="T54" fmla="*/ 8 w 199"/>
                <a:gd name="T55" fmla="*/ 9 h 255"/>
                <a:gd name="T56" fmla="*/ 8 w 199"/>
                <a:gd name="T57" fmla="*/ 9 h 255"/>
                <a:gd name="T58" fmla="*/ 0 w 199"/>
                <a:gd name="T59" fmla="*/ 0 h 255"/>
                <a:gd name="T60" fmla="*/ 8 w 199"/>
                <a:gd name="T61" fmla="*/ 9 h 255"/>
                <a:gd name="T62" fmla="*/ 8 w 199"/>
                <a:gd name="T63" fmla="*/ 9 h 255"/>
                <a:gd name="T64" fmla="*/ 8 w 199"/>
                <a:gd name="T65" fmla="*/ 9 h 255"/>
                <a:gd name="T66" fmla="*/ 8 w 199"/>
                <a:gd name="T67" fmla="*/ 9 h 255"/>
                <a:gd name="T68" fmla="*/ 24 w 199"/>
                <a:gd name="T69" fmla="*/ 9 h 255"/>
                <a:gd name="T70" fmla="*/ 32 w 199"/>
                <a:gd name="T71" fmla="*/ 9 h 255"/>
                <a:gd name="T72" fmla="*/ 40 w 199"/>
                <a:gd name="T73" fmla="*/ 27 h 255"/>
                <a:gd name="T74" fmla="*/ 56 w 199"/>
                <a:gd name="T75" fmla="*/ 27 h 255"/>
                <a:gd name="T76" fmla="*/ 64 w 199"/>
                <a:gd name="T77" fmla="*/ 27 h 255"/>
                <a:gd name="T78" fmla="*/ 72 w 199"/>
                <a:gd name="T79" fmla="*/ 35 h 255"/>
                <a:gd name="T80" fmla="*/ 88 w 199"/>
                <a:gd name="T81" fmla="*/ 44 h 255"/>
                <a:gd name="T82" fmla="*/ 96 w 199"/>
                <a:gd name="T83" fmla="*/ 44 h 255"/>
                <a:gd name="T84" fmla="*/ 104 w 199"/>
                <a:gd name="T85" fmla="*/ 53 h 255"/>
                <a:gd name="T86" fmla="*/ 112 w 199"/>
                <a:gd name="T87" fmla="*/ 71 h 255"/>
                <a:gd name="T88" fmla="*/ 128 w 199"/>
                <a:gd name="T89" fmla="*/ 71 h 255"/>
                <a:gd name="T90" fmla="*/ 136 w 199"/>
                <a:gd name="T91" fmla="*/ 79 h 255"/>
                <a:gd name="T92" fmla="*/ 136 w 199"/>
                <a:gd name="T93" fmla="*/ 88 h 255"/>
                <a:gd name="T94" fmla="*/ 144 w 199"/>
                <a:gd name="T95" fmla="*/ 106 h 255"/>
                <a:gd name="T96" fmla="*/ 160 w 199"/>
                <a:gd name="T97" fmla="*/ 115 h 255"/>
                <a:gd name="T98" fmla="*/ 160 w 199"/>
                <a:gd name="T99" fmla="*/ 141 h 255"/>
                <a:gd name="T100" fmla="*/ 168 w 199"/>
                <a:gd name="T101" fmla="*/ 150 h 255"/>
                <a:gd name="T102" fmla="*/ 175 w 199"/>
                <a:gd name="T103" fmla="*/ 158 h 255"/>
                <a:gd name="T104" fmla="*/ 175 w 199"/>
                <a:gd name="T105" fmla="*/ 185 h 255"/>
                <a:gd name="T106" fmla="*/ 175 w 199"/>
                <a:gd name="T107" fmla="*/ 194 h 255"/>
                <a:gd name="T108" fmla="*/ 191 w 199"/>
                <a:gd name="T109" fmla="*/ 202 h 255"/>
                <a:gd name="T110" fmla="*/ 191 w 199"/>
                <a:gd name="T111" fmla="*/ 220 h 255"/>
                <a:gd name="T112" fmla="*/ 191 w 199"/>
                <a:gd name="T113" fmla="*/ 229 h 255"/>
                <a:gd name="T114" fmla="*/ 191 w 199"/>
                <a:gd name="T115" fmla="*/ 238 h 255"/>
                <a:gd name="T116" fmla="*/ 191 w 199"/>
                <a:gd name="T117" fmla="*/ 238 h 255"/>
                <a:gd name="T118" fmla="*/ 191 w 199"/>
                <a:gd name="T119" fmla="*/ 238 h 255"/>
                <a:gd name="T120" fmla="*/ 199 w 199"/>
                <a:gd name="T121" fmla="*/ 255 h 255"/>
                <a:gd name="T122" fmla="*/ 160 w 199"/>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99"/>
                <a:gd name="T187" fmla="*/ 0 h 255"/>
                <a:gd name="T188" fmla="*/ 199 w 199"/>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99" h="255">
                  <a:moveTo>
                    <a:pt x="160" y="255"/>
                  </a:moveTo>
                  <a:lnTo>
                    <a:pt x="144" y="238"/>
                  </a:lnTo>
                  <a:lnTo>
                    <a:pt x="144" y="229"/>
                  </a:lnTo>
                  <a:lnTo>
                    <a:pt x="144" y="220"/>
                  </a:lnTo>
                  <a:lnTo>
                    <a:pt x="136" y="202"/>
                  </a:lnTo>
                  <a:lnTo>
                    <a:pt x="136" y="194"/>
                  </a:lnTo>
                  <a:lnTo>
                    <a:pt x="128" y="185"/>
                  </a:lnTo>
                  <a:lnTo>
                    <a:pt x="128" y="167"/>
                  </a:lnTo>
                  <a:lnTo>
                    <a:pt x="112" y="158"/>
                  </a:lnTo>
                  <a:lnTo>
                    <a:pt x="112" y="150"/>
                  </a:lnTo>
                  <a:lnTo>
                    <a:pt x="104" y="123"/>
                  </a:lnTo>
                  <a:lnTo>
                    <a:pt x="96" y="115"/>
                  </a:lnTo>
                  <a:lnTo>
                    <a:pt x="88" y="106"/>
                  </a:lnTo>
                  <a:lnTo>
                    <a:pt x="72" y="88"/>
                  </a:lnTo>
                  <a:lnTo>
                    <a:pt x="64" y="79"/>
                  </a:lnTo>
                  <a:lnTo>
                    <a:pt x="56" y="71"/>
                  </a:lnTo>
                  <a:lnTo>
                    <a:pt x="40" y="53"/>
                  </a:lnTo>
                  <a:lnTo>
                    <a:pt x="40" y="44"/>
                  </a:lnTo>
                  <a:lnTo>
                    <a:pt x="32" y="35"/>
                  </a:lnTo>
                  <a:lnTo>
                    <a:pt x="24" y="27"/>
                  </a:lnTo>
                  <a:lnTo>
                    <a:pt x="8" y="9"/>
                  </a:lnTo>
                  <a:lnTo>
                    <a:pt x="0" y="0"/>
                  </a:lnTo>
                  <a:lnTo>
                    <a:pt x="8" y="9"/>
                  </a:lnTo>
                  <a:lnTo>
                    <a:pt x="24" y="9"/>
                  </a:lnTo>
                  <a:lnTo>
                    <a:pt x="32" y="9"/>
                  </a:lnTo>
                  <a:lnTo>
                    <a:pt x="40" y="27"/>
                  </a:lnTo>
                  <a:lnTo>
                    <a:pt x="56" y="27"/>
                  </a:lnTo>
                  <a:lnTo>
                    <a:pt x="64" y="27"/>
                  </a:lnTo>
                  <a:lnTo>
                    <a:pt x="72" y="35"/>
                  </a:lnTo>
                  <a:lnTo>
                    <a:pt x="88" y="44"/>
                  </a:lnTo>
                  <a:lnTo>
                    <a:pt x="96" y="44"/>
                  </a:lnTo>
                  <a:lnTo>
                    <a:pt x="104" y="53"/>
                  </a:lnTo>
                  <a:lnTo>
                    <a:pt x="112" y="71"/>
                  </a:lnTo>
                  <a:lnTo>
                    <a:pt x="128" y="71"/>
                  </a:lnTo>
                  <a:lnTo>
                    <a:pt x="136" y="79"/>
                  </a:lnTo>
                  <a:lnTo>
                    <a:pt x="136" y="88"/>
                  </a:lnTo>
                  <a:lnTo>
                    <a:pt x="144" y="106"/>
                  </a:lnTo>
                  <a:lnTo>
                    <a:pt x="160" y="115"/>
                  </a:lnTo>
                  <a:lnTo>
                    <a:pt x="160" y="141"/>
                  </a:lnTo>
                  <a:lnTo>
                    <a:pt x="168" y="150"/>
                  </a:lnTo>
                  <a:lnTo>
                    <a:pt x="175" y="158"/>
                  </a:lnTo>
                  <a:lnTo>
                    <a:pt x="175" y="185"/>
                  </a:lnTo>
                  <a:lnTo>
                    <a:pt x="175" y="194"/>
                  </a:lnTo>
                  <a:lnTo>
                    <a:pt x="191" y="202"/>
                  </a:lnTo>
                  <a:lnTo>
                    <a:pt x="191" y="220"/>
                  </a:lnTo>
                  <a:lnTo>
                    <a:pt x="191" y="229"/>
                  </a:lnTo>
                  <a:lnTo>
                    <a:pt x="191" y="238"/>
                  </a:lnTo>
                  <a:lnTo>
                    <a:pt x="199" y="255"/>
                  </a:lnTo>
                  <a:lnTo>
                    <a:pt x="160"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82" name="Freeform 56"/>
            <p:cNvSpPr>
              <a:spLocks/>
            </p:cNvSpPr>
            <p:nvPr/>
          </p:nvSpPr>
          <p:spPr bwMode="auto">
            <a:xfrm>
              <a:off x="2220" y="2962"/>
              <a:ext cx="199" cy="255"/>
            </a:xfrm>
            <a:custGeom>
              <a:avLst/>
              <a:gdLst>
                <a:gd name="T0" fmla="*/ 160 w 199"/>
                <a:gd name="T1" fmla="*/ 255 h 255"/>
                <a:gd name="T2" fmla="*/ 144 w 199"/>
                <a:gd name="T3" fmla="*/ 238 h 255"/>
                <a:gd name="T4" fmla="*/ 144 w 199"/>
                <a:gd name="T5" fmla="*/ 238 h 255"/>
                <a:gd name="T6" fmla="*/ 144 w 199"/>
                <a:gd name="T7" fmla="*/ 238 h 255"/>
                <a:gd name="T8" fmla="*/ 144 w 199"/>
                <a:gd name="T9" fmla="*/ 229 h 255"/>
                <a:gd name="T10" fmla="*/ 144 w 199"/>
                <a:gd name="T11" fmla="*/ 229 h 255"/>
                <a:gd name="T12" fmla="*/ 144 w 199"/>
                <a:gd name="T13" fmla="*/ 220 h 255"/>
                <a:gd name="T14" fmla="*/ 136 w 199"/>
                <a:gd name="T15" fmla="*/ 202 h 255"/>
                <a:gd name="T16" fmla="*/ 136 w 199"/>
                <a:gd name="T17" fmla="*/ 194 h 255"/>
                <a:gd name="T18" fmla="*/ 136 w 199"/>
                <a:gd name="T19" fmla="*/ 194 h 255"/>
                <a:gd name="T20" fmla="*/ 128 w 199"/>
                <a:gd name="T21" fmla="*/ 185 h 255"/>
                <a:gd name="T22" fmla="*/ 128 w 199"/>
                <a:gd name="T23" fmla="*/ 167 h 255"/>
                <a:gd name="T24" fmla="*/ 112 w 199"/>
                <a:gd name="T25" fmla="*/ 158 h 255"/>
                <a:gd name="T26" fmla="*/ 112 w 199"/>
                <a:gd name="T27" fmla="*/ 150 h 255"/>
                <a:gd name="T28" fmla="*/ 112 w 199"/>
                <a:gd name="T29" fmla="*/ 150 h 255"/>
                <a:gd name="T30" fmla="*/ 112 w 199"/>
                <a:gd name="T31" fmla="*/ 150 h 255"/>
                <a:gd name="T32" fmla="*/ 104 w 199"/>
                <a:gd name="T33" fmla="*/ 123 h 255"/>
                <a:gd name="T34" fmla="*/ 96 w 199"/>
                <a:gd name="T35" fmla="*/ 115 h 255"/>
                <a:gd name="T36" fmla="*/ 88 w 199"/>
                <a:gd name="T37" fmla="*/ 106 h 255"/>
                <a:gd name="T38" fmla="*/ 72 w 199"/>
                <a:gd name="T39" fmla="*/ 88 h 255"/>
                <a:gd name="T40" fmla="*/ 64 w 199"/>
                <a:gd name="T41" fmla="*/ 79 h 255"/>
                <a:gd name="T42" fmla="*/ 56 w 199"/>
                <a:gd name="T43" fmla="*/ 71 h 255"/>
                <a:gd name="T44" fmla="*/ 40 w 199"/>
                <a:gd name="T45" fmla="*/ 53 h 255"/>
                <a:gd name="T46" fmla="*/ 40 w 199"/>
                <a:gd name="T47" fmla="*/ 44 h 255"/>
                <a:gd name="T48" fmla="*/ 32 w 199"/>
                <a:gd name="T49" fmla="*/ 35 h 255"/>
                <a:gd name="T50" fmla="*/ 24 w 199"/>
                <a:gd name="T51" fmla="*/ 27 h 255"/>
                <a:gd name="T52" fmla="*/ 8 w 199"/>
                <a:gd name="T53" fmla="*/ 9 h 255"/>
                <a:gd name="T54" fmla="*/ 8 w 199"/>
                <a:gd name="T55" fmla="*/ 9 h 255"/>
                <a:gd name="T56" fmla="*/ 8 w 199"/>
                <a:gd name="T57" fmla="*/ 9 h 255"/>
                <a:gd name="T58" fmla="*/ 0 w 199"/>
                <a:gd name="T59" fmla="*/ 0 h 255"/>
                <a:gd name="T60" fmla="*/ 8 w 199"/>
                <a:gd name="T61" fmla="*/ 9 h 255"/>
                <a:gd name="T62" fmla="*/ 8 w 199"/>
                <a:gd name="T63" fmla="*/ 9 h 255"/>
                <a:gd name="T64" fmla="*/ 8 w 199"/>
                <a:gd name="T65" fmla="*/ 9 h 255"/>
                <a:gd name="T66" fmla="*/ 8 w 199"/>
                <a:gd name="T67" fmla="*/ 9 h 255"/>
                <a:gd name="T68" fmla="*/ 24 w 199"/>
                <a:gd name="T69" fmla="*/ 9 h 255"/>
                <a:gd name="T70" fmla="*/ 32 w 199"/>
                <a:gd name="T71" fmla="*/ 9 h 255"/>
                <a:gd name="T72" fmla="*/ 40 w 199"/>
                <a:gd name="T73" fmla="*/ 27 h 255"/>
                <a:gd name="T74" fmla="*/ 56 w 199"/>
                <a:gd name="T75" fmla="*/ 27 h 255"/>
                <a:gd name="T76" fmla="*/ 64 w 199"/>
                <a:gd name="T77" fmla="*/ 27 h 255"/>
                <a:gd name="T78" fmla="*/ 72 w 199"/>
                <a:gd name="T79" fmla="*/ 35 h 255"/>
                <a:gd name="T80" fmla="*/ 88 w 199"/>
                <a:gd name="T81" fmla="*/ 44 h 255"/>
                <a:gd name="T82" fmla="*/ 96 w 199"/>
                <a:gd name="T83" fmla="*/ 44 h 255"/>
                <a:gd name="T84" fmla="*/ 104 w 199"/>
                <a:gd name="T85" fmla="*/ 53 h 255"/>
                <a:gd name="T86" fmla="*/ 112 w 199"/>
                <a:gd name="T87" fmla="*/ 71 h 255"/>
                <a:gd name="T88" fmla="*/ 128 w 199"/>
                <a:gd name="T89" fmla="*/ 71 h 255"/>
                <a:gd name="T90" fmla="*/ 136 w 199"/>
                <a:gd name="T91" fmla="*/ 79 h 255"/>
                <a:gd name="T92" fmla="*/ 136 w 199"/>
                <a:gd name="T93" fmla="*/ 88 h 255"/>
                <a:gd name="T94" fmla="*/ 144 w 199"/>
                <a:gd name="T95" fmla="*/ 106 h 255"/>
                <a:gd name="T96" fmla="*/ 160 w 199"/>
                <a:gd name="T97" fmla="*/ 115 h 255"/>
                <a:gd name="T98" fmla="*/ 160 w 199"/>
                <a:gd name="T99" fmla="*/ 141 h 255"/>
                <a:gd name="T100" fmla="*/ 168 w 199"/>
                <a:gd name="T101" fmla="*/ 150 h 255"/>
                <a:gd name="T102" fmla="*/ 175 w 199"/>
                <a:gd name="T103" fmla="*/ 158 h 255"/>
                <a:gd name="T104" fmla="*/ 175 w 199"/>
                <a:gd name="T105" fmla="*/ 185 h 255"/>
                <a:gd name="T106" fmla="*/ 175 w 199"/>
                <a:gd name="T107" fmla="*/ 194 h 255"/>
                <a:gd name="T108" fmla="*/ 191 w 199"/>
                <a:gd name="T109" fmla="*/ 202 h 255"/>
                <a:gd name="T110" fmla="*/ 191 w 199"/>
                <a:gd name="T111" fmla="*/ 220 h 255"/>
                <a:gd name="T112" fmla="*/ 191 w 199"/>
                <a:gd name="T113" fmla="*/ 229 h 255"/>
                <a:gd name="T114" fmla="*/ 191 w 199"/>
                <a:gd name="T115" fmla="*/ 238 h 255"/>
                <a:gd name="T116" fmla="*/ 191 w 199"/>
                <a:gd name="T117" fmla="*/ 238 h 255"/>
                <a:gd name="T118" fmla="*/ 191 w 199"/>
                <a:gd name="T119" fmla="*/ 238 h 255"/>
                <a:gd name="T120" fmla="*/ 199 w 199"/>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99"/>
                <a:gd name="T184" fmla="*/ 0 h 255"/>
                <a:gd name="T185" fmla="*/ 199 w 199"/>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99" h="255">
                  <a:moveTo>
                    <a:pt x="160" y="255"/>
                  </a:moveTo>
                  <a:lnTo>
                    <a:pt x="144" y="238"/>
                  </a:lnTo>
                  <a:lnTo>
                    <a:pt x="144" y="229"/>
                  </a:lnTo>
                  <a:lnTo>
                    <a:pt x="144" y="220"/>
                  </a:lnTo>
                  <a:lnTo>
                    <a:pt x="136" y="202"/>
                  </a:lnTo>
                  <a:lnTo>
                    <a:pt x="136" y="194"/>
                  </a:lnTo>
                  <a:lnTo>
                    <a:pt x="128" y="185"/>
                  </a:lnTo>
                  <a:lnTo>
                    <a:pt x="128" y="167"/>
                  </a:lnTo>
                  <a:lnTo>
                    <a:pt x="112" y="158"/>
                  </a:lnTo>
                  <a:lnTo>
                    <a:pt x="112" y="150"/>
                  </a:lnTo>
                  <a:lnTo>
                    <a:pt x="104" y="123"/>
                  </a:lnTo>
                  <a:lnTo>
                    <a:pt x="96" y="115"/>
                  </a:lnTo>
                  <a:lnTo>
                    <a:pt x="88" y="106"/>
                  </a:lnTo>
                  <a:lnTo>
                    <a:pt x="72" y="88"/>
                  </a:lnTo>
                  <a:lnTo>
                    <a:pt x="64" y="79"/>
                  </a:lnTo>
                  <a:lnTo>
                    <a:pt x="56" y="71"/>
                  </a:lnTo>
                  <a:lnTo>
                    <a:pt x="40" y="53"/>
                  </a:lnTo>
                  <a:lnTo>
                    <a:pt x="40" y="44"/>
                  </a:lnTo>
                  <a:lnTo>
                    <a:pt x="32" y="35"/>
                  </a:lnTo>
                  <a:lnTo>
                    <a:pt x="24" y="27"/>
                  </a:lnTo>
                  <a:lnTo>
                    <a:pt x="8" y="9"/>
                  </a:lnTo>
                  <a:lnTo>
                    <a:pt x="0" y="0"/>
                  </a:lnTo>
                  <a:lnTo>
                    <a:pt x="8" y="9"/>
                  </a:lnTo>
                  <a:lnTo>
                    <a:pt x="24" y="9"/>
                  </a:lnTo>
                  <a:lnTo>
                    <a:pt x="32" y="9"/>
                  </a:lnTo>
                  <a:lnTo>
                    <a:pt x="40" y="27"/>
                  </a:lnTo>
                  <a:lnTo>
                    <a:pt x="56" y="27"/>
                  </a:lnTo>
                  <a:lnTo>
                    <a:pt x="64" y="27"/>
                  </a:lnTo>
                  <a:lnTo>
                    <a:pt x="72" y="35"/>
                  </a:lnTo>
                  <a:lnTo>
                    <a:pt x="88" y="44"/>
                  </a:lnTo>
                  <a:lnTo>
                    <a:pt x="96" y="44"/>
                  </a:lnTo>
                  <a:lnTo>
                    <a:pt x="104" y="53"/>
                  </a:lnTo>
                  <a:lnTo>
                    <a:pt x="112" y="71"/>
                  </a:lnTo>
                  <a:lnTo>
                    <a:pt x="128" y="71"/>
                  </a:lnTo>
                  <a:lnTo>
                    <a:pt x="136" y="79"/>
                  </a:lnTo>
                  <a:lnTo>
                    <a:pt x="136" y="88"/>
                  </a:lnTo>
                  <a:lnTo>
                    <a:pt x="144" y="106"/>
                  </a:lnTo>
                  <a:lnTo>
                    <a:pt x="160" y="115"/>
                  </a:lnTo>
                  <a:lnTo>
                    <a:pt x="160" y="141"/>
                  </a:lnTo>
                  <a:lnTo>
                    <a:pt x="168" y="150"/>
                  </a:lnTo>
                  <a:lnTo>
                    <a:pt x="175" y="158"/>
                  </a:lnTo>
                  <a:lnTo>
                    <a:pt x="175" y="185"/>
                  </a:lnTo>
                  <a:lnTo>
                    <a:pt x="175" y="194"/>
                  </a:lnTo>
                  <a:lnTo>
                    <a:pt x="191" y="202"/>
                  </a:lnTo>
                  <a:lnTo>
                    <a:pt x="191" y="220"/>
                  </a:lnTo>
                  <a:lnTo>
                    <a:pt x="191" y="229"/>
                  </a:lnTo>
                  <a:lnTo>
                    <a:pt x="191" y="238"/>
                  </a:lnTo>
                  <a:lnTo>
                    <a:pt x="199"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83" name="Freeform 57"/>
            <p:cNvSpPr>
              <a:spLocks/>
            </p:cNvSpPr>
            <p:nvPr/>
          </p:nvSpPr>
          <p:spPr bwMode="auto">
            <a:xfrm>
              <a:off x="2156" y="2857"/>
              <a:ext cx="271" cy="360"/>
            </a:xfrm>
            <a:custGeom>
              <a:avLst/>
              <a:gdLst>
                <a:gd name="T0" fmla="*/ 232 w 271"/>
                <a:gd name="T1" fmla="*/ 343 h 360"/>
                <a:gd name="T2" fmla="*/ 232 w 271"/>
                <a:gd name="T3" fmla="*/ 334 h 360"/>
                <a:gd name="T4" fmla="*/ 232 w 271"/>
                <a:gd name="T5" fmla="*/ 299 h 360"/>
                <a:gd name="T6" fmla="*/ 224 w 271"/>
                <a:gd name="T7" fmla="*/ 263 h 360"/>
                <a:gd name="T8" fmla="*/ 208 w 271"/>
                <a:gd name="T9" fmla="*/ 220 h 360"/>
                <a:gd name="T10" fmla="*/ 200 w 271"/>
                <a:gd name="T11" fmla="*/ 176 h 360"/>
                <a:gd name="T12" fmla="*/ 192 w 271"/>
                <a:gd name="T13" fmla="*/ 140 h 360"/>
                <a:gd name="T14" fmla="*/ 176 w 271"/>
                <a:gd name="T15" fmla="*/ 132 h 360"/>
                <a:gd name="T16" fmla="*/ 152 w 271"/>
                <a:gd name="T17" fmla="*/ 96 h 360"/>
                <a:gd name="T18" fmla="*/ 128 w 271"/>
                <a:gd name="T19" fmla="*/ 70 h 360"/>
                <a:gd name="T20" fmla="*/ 104 w 271"/>
                <a:gd name="T21" fmla="*/ 61 h 360"/>
                <a:gd name="T22" fmla="*/ 88 w 271"/>
                <a:gd name="T23" fmla="*/ 35 h 360"/>
                <a:gd name="T24" fmla="*/ 56 w 271"/>
                <a:gd name="T25" fmla="*/ 26 h 360"/>
                <a:gd name="T26" fmla="*/ 32 w 271"/>
                <a:gd name="T27" fmla="*/ 17 h 360"/>
                <a:gd name="T28" fmla="*/ 0 w 271"/>
                <a:gd name="T29" fmla="*/ 0 h 360"/>
                <a:gd name="T30" fmla="*/ 0 w 271"/>
                <a:gd name="T31" fmla="*/ 0 h 360"/>
                <a:gd name="T32" fmla="*/ 0 w 271"/>
                <a:gd name="T33" fmla="*/ 0 h 360"/>
                <a:gd name="T34" fmla="*/ 24 w 271"/>
                <a:gd name="T35" fmla="*/ 0 h 360"/>
                <a:gd name="T36" fmla="*/ 40 w 271"/>
                <a:gd name="T37" fmla="*/ 0 h 360"/>
                <a:gd name="T38" fmla="*/ 72 w 271"/>
                <a:gd name="T39" fmla="*/ 17 h 360"/>
                <a:gd name="T40" fmla="*/ 104 w 271"/>
                <a:gd name="T41" fmla="*/ 17 h 360"/>
                <a:gd name="T42" fmla="*/ 136 w 271"/>
                <a:gd name="T43" fmla="*/ 26 h 360"/>
                <a:gd name="T44" fmla="*/ 160 w 271"/>
                <a:gd name="T45" fmla="*/ 35 h 360"/>
                <a:gd name="T46" fmla="*/ 176 w 271"/>
                <a:gd name="T47" fmla="*/ 44 h 360"/>
                <a:gd name="T48" fmla="*/ 192 w 271"/>
                <a:gd name="T49" fmla="*/ 70 h 360"/>
                <a:gd name="T50" fmla="*/ 208 w 271"/>
                <a:gd name="T51" fmla="*/ 96 h 360"/>
                <a:gd name="T52" fmla="*/ 224 w 271"/>
                <a:gd name="T53" fmla="*/ 105 h 360"/>
                <a:gd name="T54" fmla="*/ 232 w 271"/>
                <a:gd name="T55" fmla="*/ 132 h 360"/>
                <a:gd name="T56" fmla="*/ 255 w 271"/>
                <a:gd name="T57" fmla="*/ 149 h 360"/>
                <a:gd name="T58" fmla="*/ 263 w 271"/>
                <a:gd name="T59" fmla="*/ 176 h 360"/>
                <a:gd name="T60" fmla="*/ 271 w 271"/>
                <a:gd name="T61" fmla="*/ 193 h 360"/>
                <a:gd name="T62" fmla="*/ 271 w 271"/>
                <a:gd name="T63" fmla="*/ 220 h 360"/>
                <a:gd name="T64" fmla="*/ 271 w 271"/>
                <a:gd name="T65" fmla="*/ 246 h 360"/>
                <a:gd name="T66" fmla="*/ 271 w 271"/>
                <a:gd name="T67" fmla="*/ 272 h 360"/>
                <a:gd name="T68" fmla="*/ 271 w 271"/>
                <a:gd name="T69" fmla="*/ 299 h 360"/>
                <a:gd name="T70" fmla="*/ 271 w 271"/>
                <a:gd name="T71" fmla="*/ 334 h 360"/>
                <a:gd name="T72" fmla="*/ 271 w 271"/>
                <a:gd name="T73" fmla="*/ 343 h 360"/>
                <a:gd name="T74" fmla="*/ 263 w 271"/>
                <a:gd name="T75" fmla="*/ 343 h 360"/>
                <a:gd name="T76" fmla="*/ 239 w 271"/>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71"/>
                <a:gd name="T118" fmla="*/ 0 h 360"/>
                <a:gd name="T119" fmla="*/ 271 w 271"/>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71" h="360">
                  <a:moveTo>
                    <a:pt x="239" y="360"/>
                  </a:moveTo>
                  <a:lnTo>
                    <a:pt x="232" y="343"/>
                  </a:lnTo>
                  <a:lnTo>
                    <a:pt x="232" y="334"/>
                  </a:lnTo>
                  <a:lnTo>
                    <a:pt x="232" y="325"/>
                  </a:lnTo>
                  <a:lnTo>
                    <a:pt x="232" y="299"/>
                  </a:lnTo>
                  <a:lnTo>
                    <a:pt x="232" y="290"/>
                  </a:lnTo>
                  <a:lnTo>
                    <a:pt x="224" y="263"/>
                  </a:lnTo>
                  <a:lnTo>
                    <a:pt x="224" y="246"/>
                  </a:lnTo>
                  <a:lnTo>
                    <a:pt x="208" y="220"/>
                  </a:lnTo>
                  <a:lnTo>
                    <a:pt x="208" y="193"/>
                  </a:lnTo>
                  <a:lnTo>
                    <a:pt x="200" y="176"/>
                  </a:lnTo>
                  <a:lnTo>
                    <a:pt x="192" y="158"/>
                  </a:lnTo>
                  <a:lnTo>
                    <a:pt x="192" y="140"/>
                  </a:lnTo>
                  <a:lnTo>
                    <a:pt x="176" y="132"/>
                  </a:lnTo>
                  <a:lnTo>
                    <a:pt x="160" y="105"/>
                  </a:lnTo>
                  <a:lnTo>
                    <a:pt x="152" y="96"/>
                  </a:lnTo>
                  <a:lnTo>
                    <a:pt x="136" y="79"/>
                  </a:lnTo>
                  <a:lnTo>
                    <a:pt x="128" y="70"/>
                  </a:lnTo>
                  <a:lnTo>
                    <a:pt x="120" y="61"/>
                  </a:lnTo>
                  <a:lnTo>
                    <a:pt x="104" y="61"/>
                  </a:lnTo>
                  <a:lnTo>
                    <a:pt x="96" y="44"/>
                  </a:lnTo>
                  <a:lnTo>
                    <a:pt x="88" y="35"/>
                  </a:lnTo>
                  <a:lnTo>
                    <a:pt x="64" y="35"/>
                  </a:lnTo>
                  <a:lnTo>
                    <a:pt x="56" y="26"/>
                  </a:lnTo>
                  <a:lnTo>
                    <a:pt x="40" y="26"/>
                  </a:lnTo>
                  <a:lnTo>
                    <a:pt x="32" y="17"/>
                  </a:lnTo>
                  <a:lnTo>
                    <a:pt x="8" y="0"/>
                  </a:lnTo>
                  <a:lnTo>
                    <a:pt x="0" y="0"/>
                  </a:lnTo>
                  <a:lnTo>
                    <a:pt x="8" y="0"/>
                  </a:lnTo>
                  <a:lnTo>
                    <a:pt x="24" y="0"/>
                  </a:lnTo>
                  <a:lnTo>
                    <a:pt x="32" y="0"/>
                  </a:lnTo>
                  <a:lnTo>
                    <a:pt x="40" y="0"/>
                  </a:lnTo>
                  <a:lnTo>
                    <a:pt x="56" y="0"/>
                  </a:lnTo>
                  <a:lnTo>
                    <a:pt x="72" y="17"/>
                  </a:lnTo>
                  <a:lnTo>
                    <a:pt x="88" y="17"/>
                  </a:lnTo>
                  <a:lnTo>
                    <a:pt x="104" y="17"/>
                  </a:lnTo>
                  <a:lnTo>
                    <a:pt x="120" y="26"/>
                  </a:lnTo>
                  <a:lnTo>
                    <a:pt x="136" y="26"/>
                  </a:lnTo>
                  <a:lnTo>
                    <a:pt x="152" y="35"/>
                  </a:lnTo>
                  <a:lnTo>
                    <a:pt x="160" y="35"/>
                  </a:lnTo>
                  <a:lnTo>
                    <a:pt x="168" y="44"/>
                  </a:lnTo>
                  <a:lnTo>
                    <a:pt x="176" y="44"/>
                  </a:lnTo>
                  <a:lnTo>
                    <a:pt x="176" y="61"/>
                  </a:lnTo>
                  <a:lnTo>
                    <a:pt x="192" y="70"/>
                  </a:lnTo>
                  <a:lnTo>
                    <a:pt x="200" y="79"/>
                  </a:lnTo>
                  <a:lnTo>
                    <a:pt x="208" y="96"/>
                  </a:lnTo>
                  <a:lnTo>
                    <a:pt x="224" y="96"/>
                  </a:lnTo>
                  <a:lnTo>
                    <a:pt x="224" y="105"/>
                  </a:lnTo>
                  <a:lnTo>
                    <a:pt x="232" y="114"/>
                  </a:lnTo>
                  <a:lnTo>
                    <a:pt x="232" y="132"/>
                  </a:lnTo>
                  <a:lnTo>
                    <a:pt x="239" y="140"/>
                  </a:lnTo>
                  <a:lnTo>
                    <a:pt x="255" y="149"/>
                  </a:lnTo>
                  <a:lnTo>
                    <a:pt x="255" y="158"/>
                  </a:lnTo>
                  <a:lnTo>
                    <a:pt x="263" y="176"/>
                  </a:lnTo>
                  <a:lnTo>
                    <a:pt x="263" y="184"/>
                  </a:lnTo>
                  <a:lnTo>
                    <a:pt x="271" y="193"/>
                  </a:lnTo>
                  <a:lnTo>
                    <a:pt x="271" y="211"/>
                  </a:lnTo>
                  <a:lnTo>
                    <a:pt x="271" y="220"/>
                  </a:lnTo>
                  <a:lnTo>
                    <a:pt x="271" y="228"/>
                  </a:lnTo>
                  <a:lnTo>
                    <a:pt x="271" y="246"/>
                  </a:lnTo>
                  <a:lnTo>
                    <a:pt x="271" y="263"/>
                  </a:lnTo>
                  <a:lnTo>
                    <a:pt x="271" y="272"/>
                  </a:lnTo>
                  <a:lnTo>
                    <a:pt x="271" y="290"/>
                  </a:lnTo>
                  <a:lnTo>
                    <a:pt x="271" y="299"/>
                  </a:lnTo>
                  <a:lnTo>
                    <a:pt x="271" y="325"/>
                  </a:lnTo>
                  <a:lnTo>
                    <a:pt x="271" y="334"/>
                  </a:lnTo>
                  <a:lnTo>
                    <a:pt x="271" y="343"/>
                  </a:lnTo>
                  <a:lnTo>
                    <a:pt x="263" y="343"/>
                  </a:lnTo>
                  <a:lnTo>
                    <a:pt x="271" y="360"/>
                  </a:lnTo>
                  <a:lnTo>
                    <a:pt x="239"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84" name="Freeform 58"/>
            <p:cNvSpPr>
              <a:spLocks/>
            </p:cNvSpPr>
            <p:nvPr/>
          </p:nvSpPr>
          <p:spPr bwMode="auto">
            <a:xfrm>
              <a:off x="2156" y="2857"/>
              <a:ext cx="271" cy="360"/>
            </a:xfrm>
            <a:custGeom>
              <a:avLst/>
              <a:gdLst>
                <a:gd name="T0" fmla="*/ 232 w 271"/>
                <a:gd name="T1" fmla="*/ 343 h 360"/>
                <a:gd name="T2" fmla="*/ 232 w 271"/>
                <a:gd name="T3" fmla="*/ 334 h 360"/>
                <a:gd name="T4" fmla="*/ 232 w 271"/>
                <a:gd name="T5" fmla="*/ 299 h 360"/>
                <a:gd name="T6" fmla="*/ 224 w 271"/>
                <a:gd name="T7" fmla="*/ 263 h 360"/>
                <a:gd name="T8" fmla="*/ 208 w 271"/>
                <a:gd name="T9" fmla="*/ 220 h 360"/>
                <a:gd name="T10" fmla="*/ 200 w 271"/>
                <a:gd name="T11" fmla="*/ 176 h 360"/>
                <a:gd name="T12" fmla="*/ 192 w 271"/>
                <a:gd name="T13" fmla="*/ 140 h 360"/>
                <a:gd name="T14" fmla="*/ 176 w 271"/>
                <a:gd name="T15" fmla="*/ 132 h 360"/>
                <a:gd name="T16" fmla="*/ 152 w 271"/>
                <a:gd name="T17" fmla="*/ 96 h 360"/>
                <a:gd name="T18" fmla="*/ 128 w 271"/>
                <a:gd name="T19" fmla="*/ 70 h 360"/>
                <a:gd name="T20" fmla="*/ 104 w 271"/>
                <a:gd name="T21" fmla="*/ 61 h 360"/>
                <a:gd name="T22" fmla="*/ 88 w 271"/>
                <a:gd name="T23" fmla="*/ 35 h 360"/>
                <a:gd name="T24" fmla="*/ 56 w 271"/>
                <a:gd name="T25" fmla="*/ 26 h 360"/>
                <a:gd name="T26" fmla="*/ 32 w 271"/>
                <a:gd name="T27" fmla="*/ 17 h 360"/>
                <a:gd name="T28" fmla="*/ 0 w 271"/>
                <a:gd name="T29" fmla="*/ 0 h 360"/>
                <a:gd name="T30" fmla="*/ 0 w 271"/>
                <a:gd name="T31" fmla="*/ 0 h 360"/>
                <a:gd name="T32" fmla="*/ 0 w 271"/>
                <a:gd name="T33" fmla="*/ 0 h 360"/>
                <a:gd name="T34" fmla="*/ 24 w 271"/>
                <a:gd name="T35" fmla="*/ 0 h 360"/>
                <a:gd name="T36" fmla="*/ 40 w 271"/>
                <a:gd name="T37" fmla="*/ 0 h 360"/>
                <a:gd name="T38" fmla="*/ 72 w 271"/>
                <a:gd name="T39" fmla="*/ 17 h 360"/>
                <a:gd name="T40" fmla="*/ 104 w 271"/>
                <a:gd name="T41" fmla="*/ 17 h 360"/>
                <a:gd name="T42" fmla="*/ 136 w 271"/>
                <a:gd name="T43" fmla="*/ 26 h 360"/>
                <a:gd name="T44" fmla="*/ 160 w 271"/>
                <a:gd name="T45" fmla="*/ 35 h 360"/>
                <a:gd name="T46" fmla="*/ 176 w 271"/>
                <a:gd name="T47" fmla="*/ 44 h 360"/>
                <a:gd name="T48" fmla="*/ 192 w 271"/>
                <a:gd name="T49" fmla="*/ 70 h 360"/>
                <a:gd name="T50" fmla="*/ 208 w 271"/>
                <a:gd name="T51" fmla="*/ 96 h 360"/>
                <a:gd name="T52" fmla="*/ 224 w 271"/>
                <a:gd name="T53" fmla="*/ 105 h 360"/>
                <a:gd name="T54" fmla="*/ 232 w 271"/>
                <a:gd name="T55" fmla="*/ 132 h 360"/>
                <a:gd name="T56" fmla="*/ 255 w 271"/>
                <a:gd name="T57" fmla="*/ 149 h 360"/>
                <a:gd name="T58" fmla="*/ 263 w 271"/>
                <a:gd name="T59" fmla="*/ 176 h 360"/>
                <a:gd name="T60" fmla="*/ 271 w 271"/>
                <a:gd name="T61" fmla="*/ 193 h 360"/>
                <a:gd name="T62" fmla="*/ 271 w 271"/>
                <a:gd name="T63" fmla="*/ 220 h 360"/>
                <a:gd name="T64" fmla="*/ 271 w 271"/>
                <a:gd name="T65" fmla="*/ 246 h 360"/>
                <a:gd name="T66" fmla="*/ 271 w 271"/>
                <a:gd name="T67" fmla="*/ 272 h 360"/>
                <a:gd name="T68" fmla="*/ 271 w 271"/>
                <a:gd name="T69" fmla="*/ 299 h 360"/>
                <a:gd name="T70" fmla="*/ 271 w 271"/>
                <a:gd name="T71" fmla="*/ 334 h 360"/>
                <a:gd name="T72" fmla="*/ 271 w 271"/>
                <a:gd name="T73" fmla="*/ 343 h 360"/>
                <a:gd name="T74" fmla="*/ 263 w 271"/>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1"/>
                <a:gd name="T115" fmla="*/ 0 h 360"/>
                <a:gd name="T116" fmla="*/ 271 w 271"/>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1" h="360">
                  <a:moveTo>
                    <a:pt x="239" y="360"/>
                  </a:moveTo>
                  <a:lnTo>
                    <a:pt x="232" y="343"/>
                  </a:lnTo>
                  <a:lnTo>
                    <a:pt x="232" y="334"/>
                  </a:lnTo>
                  <a:lnTo>
                    <a:pt x="232" y="325"/>
                  </a:lnTo>
                  <a:lnTo>
                    <a:pt x="232" y="299"/>
                  </a:lnTo>
                  <a:lnTo>
                    <a:pt x="232" y="290"/>
                  </a:lnTo>
                  <a:lnTo>
                    <a:pt x="224" y="263"/>
                  </a:lnTo>
                  <a:lnTo>
                    <a:pt x="224" y="246"/>
                  </a:lnTo>
                  <a:lnTo>
                    <a:pt x="208" y="220"/>
                  </a:lnTo>
                  <a:lnTo>
                    <a:pt x="208" y="193"/>
                  </a:lnTo>
                  <a:lnTo>
                    <a:pt x="200" y="176"/>
                  </a:lnTo>
                  <a:lnTo>
                    <a:pt x="192" y="158"/>
                  </a:lnTo>
                  <a:lnTo>
                    <a:pt x="192" y="140"/>
                  </a:lnTo>
                  <a:lnTo>
                    <a:pt x="176" y="132"/>
                  </a:lnTo>
                  <a:lnTo>
                    <a:pt x="160" y="105"/>
                  </a:lnTo>
                  <a:lnTo>
                    <a:pt x="152" y="96"/>
                  </a:lnTo>
                  <a:lnTo>
                    <a:pt x="136" y="79"/>
                  </a:lnTo>
                  <a:lnTo>
                    <a:pt x="128" y="70"/>
                  </a:lnTo>
                  <a:lnTo>
                    <a:pt x="120" y="61"/>
                  </a:lnTo>
                  <a:lnTo>
                    <a:pt x="104" y="61"/>
                  </a:lnTo>
                  <a:lnTo>
                    <a:pt x="96" y="44"/>
                  </a:lnTo>
                  <a:lnTo>
                    <a:pt x="88" y="35"/>
                  </a:lnTo>
                  <a:lnTo>
                    <a:pt x="64" y="35"/>
                  </a:lnTo>
                  <a:lnTo>
                    <a:pt x="56" y="26"/>
                  </a:lnTo>
                  <a:lnTo>
                    <a:pt x="40" y="26"/>
                  </a:lnTo>
                  <a:lnTo>
                    <a:pt x="32" y="17"/>
                  </a:lnTo>
                  <a:lnTo>
                    <a:pt x="8" y="0"/>
                  </a:lnTo>
                  <a:lnTo>
                    <a:pt x="0" y="0"/>
                  </a:lnTo>
                  <a:lnTo>
                    <a:pt x="8" y="0"/>
                  </a:lnTo>
                  <a:lnTo>
                    <a:pt x="24" y="0"/>
                  </a:lnTo>
                  <a:lnTo>
                    <a:pt x="32" y="0"/>
                  </a:lnTo>
                  <a:lnTo>
                    <a:pt x="40" y="0"/>
                  </a:lnTo>
                  <a:lnTo>
                    <a:pt x="56" y="0"/>
                  </a:lnTo>
                  <a:lnTo>
                    <a:pt x="72" y="17"/>
                  </a:lnTo>
                  <a:lnTo>
                    <a:pt x="88" y="17"/>
                  </a:lnTo>
                  <a:lnTo>
                    <a:pt x="104" y="17"/>
                  </a:lnTo>
                  <a:lnTo>
                    <a:pt x="120" y="26"/>
                  </a:lnTo>
                  <a:lnTo>
                    <a:pt x="136" y="26"/>
                  </a:lnTo>
                  <a:lnTo>
                    <a:pt x="152" y="35"/>
                  </a:lnTo>
                  <a:lnTo>
                    <a:pt x="160" y="35"/>
                  </a:lnTo>
                  <a:lnTo>
                    <a:pt x="168" y="44"/>
                  </a:lnTo>
                  <a:lnTo>
                    <a:pt x="176" y="44"/>
                  </a:lnTo>
                  <a:lnTo>
                    <a:pt x="176" y="61"/>
                  </a:lnTo>
                  <a:lnTo>
                    <a:pt x="192" y="70"/>
                  </a:lnTo>
                  <a:lnTo>
                    <a:pt x="200" y="79"/>
                  </a:lnTo>
                  <a:lnTo>
                    <a:pt x="208" y="96"/>
                  </a:lnTo>
                  <a:lnTo>
                    <a:pt x="224" y="96"/>
                  </a:lnTo>
                  <a:lnTo>
                    <a:pt x="224" y="105"/>
                  </a:lnTo>
                  <a:lnTo>
                    <a:pt x="232" y="114"/>
                  </a:lnTo>
                  <a:lnTo>
                    <a:pt x="232" y="132"/>
                  </a:lnTo>
                  <a:lnTo>
                    <a:pt x="239" y="140"/>
                  </a:lnTo>
                  <a:lnTo>
                    <a:pt x="255" y="149"/>
                  </a:lnTo>
                  <a:lnTo>
                    <a:pt x="255" y="158"/>
                  </a:lnTo>
                  <a:lnTo>
                    <a:pt x="263" y="176"/>
                  </a:lnTo>
                  <a:lnTo>
                    <a:pt x="263" y="184"/>
                  </a:lnTo>
                  <a:lnTo>
                    <a:pt x="271" y="193"/>
                  </a:lnTo>
                  <a:lnTo>
                    <a:pt x="271" y="211"/>
                  </a:lnTo>
                  <a:lnTo>
                    <a:pt x="271" y="220"/>
                  </a:lnTo>
                  <a:lnTo>
                    <a:pt x="271" y="228"/>
                  </a:lnTo>
                  <a:lnTo>
                    <a:pt x="271" y="246"/>
                  </a:lnTo>
                  <a:lnTo>
                    <a:pt x="271" y="263"/>
                  </a:lnTo>
                  <a:lnTo>
                    <a:pt x="271" y="272"/>
                  </a:lnTo>
                  <a:lnTo>
                    <a:pt x="271" y="290"/>
                  </a:lnTo>
                  <a:lnTo>
                    <a:pt x="271" y="299"/>
                  </a:lnTo>
                  <a:lnTo>
                    <a:pt x="271" y="325"/>
                  </a:lnTo>
                  <a:lnTo>
                    <a:pt x="271" y="334"/>
                  </a:lnTo>
                  <a:lnTo>
                    <a:pt x="271" y="343"/>
                  </a:lnTo>
                  <a:lnTo>
                    <a:pt x="263" y="343"/>
                  </a:lnTo>
                  <a:lnTo>
                    <a:pt x="271"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85" name="Freeform 59"/>
            <p:cNvSpPr>
              <a:spLocks/>
            </p:cNvSpPr>
            <p:nvPr/>
          </p:nvSpPr>
          <p:spPr bwMode="auto">
            <a:xfrm>
              <a:off x="2276" y="2822"/>
              <a:ext cx="151" cy="395"/>
            </a:xfrm>
            <a:custGeom>
              <a:avLst/>
              <a:gdLst>
                <a:gd name="T0" fmla="*/ 119 w 151"/>
                <a:gd name="T1" fmla="*/ 395 h 395"/>
                <a:gd name="T2" fmla="*/ 112 w 151"/>
                <a:gd name="T3" fmla="*/ 378 h 395"/>
                <a:gd name="T4" fmla="*/ 112 w 151"/>
                <a:gd name="T5" fmla="*/ 378 h 395"/>
                <a:gd name="T6" fmla="*/ 112 w 151"/>
                <a:gd name="T7" fmla="*/ 369 h 395"/>
                <a:gd name="T8" fmla="*/ 112 w 151"/>
                <a:gd name="T9" fmla="*/ 360 h 395"/>
                <a:gd name="T10" fmla="*/ 112 w 151"/>
                <a:gd name="T11" fmla="*/ 342 h 395"/>
                <a:gd name="T12" fmla="*/ 112 w 151"/>
                <a:gd name="T13" fmla="*/ 334 h 395"/>
                <a:gd name="T14" fmla="*/ 112 w 151"/>
                <a:gd name="T15" fmla="*/ 307 h 395"/>
                <a:gd name="T16" fmla="*/ 112 w 151"/>
                <a:gd name="T17" fmla="*/ 298 h 395"/>
                <a:gd name="T18" fmla="*/ 104 w 151"/>
                <a:gd name="T19" fmla="*/ 281 h 395"/>
                <a:gd name="T20" fmla="*/ 104 w 151"/>
                <a:gd name="T21" fmla="*/ 263 h 395"/>
                <a:gd name="T22" fmla="*/ 104 w 151"/>
                <a:gd name="T23" fmla="*/ 246 h 395"/>
                <a:gd name="T24" fmla="*/ 88 w 151"/>
                <a:gd name="T25" fmla="*/ 219 h 395"/>
                <a:gd name="T26" fmla="*/ 88 w 151"/>
                <a:gd name="T27" fmla="*/ 211 h 395"/>
                <a:gd name="T28" fmla="*/ 88 w 151"/>
                <a:gd name="T29" fmla="*/ 193 h 395"/>
                <a:gd name="T30" fmla="*/ 88 w 151"/>
                <a:gd name="T31" fmla="*/ 193 h 395"/>
                <a:gd name="T32" fmla="*/ 80 w 151"/>
                <a:gd name="T33" fmla="*/ 175 h 395"/>
                <a:gd name="T34" fmla="*/ 72 w 151"/>
                <a:gd name="T35" fmla="*/ 149 h 395"/>
                <a:gd name="T36" fmla="*/ 72 w 151"/>
                <a:gd name="T37" fmla="*/ 140 h 395"/>
                <a:gd name="T38" fmla="*/ 56 w 151"/>
                <a:gd name="T39" fmla="*/ 114 h 395"/>
                <a:gd name="T40" fmla="*/ 48 w 151"/>
                <a:gd name="T41" fmla="*/ 105 h 395"/>
                <a:gd name="T42" fmla="*/ 48 w 151"/>
                <a:gd name="T43" fmla="*/ 79 h 395"/>
                <a:gd name="T44" fmla="*/ 40 w 151"/>
                <a:gd name="T45" fmla="*/ 70 h 395"/>
                <a:gd name="T46" fmla="*/ 32 w 151"/>
                <a:gd name="T47" fmla="*/ 61 h 395"/>
                <a:gd name="T48" fmla="*/ 16 w 151"/>
                <a:gd name="T49" fmla="*/ 52 h 395"/>
                <a:gd name="T50" fmla="*/ 16 w 151"/>
                <a:gd name="T51" fmla="*/ 35 h 395"/>
                <a:gd name="T52" fmla="*/ 8 w 151"/>
                <a:gd name="T53" fmla="*/ 26 h 395"/>
                <a:gd name="T54" fmla="*/ 8 w 151"/>
                <a:gd name="T55" fmla="*/ 17 h 395"/>
                <a:gd name="T56" fmla="*/ 8 w 151"/>
                <a:gd name="T57" fmla="*/ 17 h 395"/>
                <a:gd name="T58" fmla="*/ 0 w 151"/>
                <a:gd name="T59" fmla="*/ 0 h 395"/>
                <a:gd name="T60" fmla="*/ 8 w 151"/>
                <a:gd name="T61" fmla="*/ 17 h 395"/>
                <a:gd name="T62" fmla="*/ 8 w 151"/>
                <a:gd name="T63" fmla="*/ 17 h 395"/>
                <a:gd name="T64" fmla="*/ 8 w 151"/>
                <a:gd name="T65" fmla="*/ 17 h 395"/>
                <a:gd name="T66" fmla="*/ 8 w 151"/>
                <a:gd name="T67" fmla="*/ 17 h 395"/>
                <a:gd name="T68" fmla="*/ 16 w 151"/>
                <a:gd name="T69" fmla="*/ 17 h 395"/>
                <a:gd name="T70" fmla="*/ 32 w 151"/>
                <a:gd name="T71" fmla="*/ 26 h 395"/>
                <a:gd name="T72" fmla="*/ 40 w 151"/>
                <a:gd name="T73" fmla="*/ 26 h 395"/>
                <a:gd name="T74" fmla="*/ 48 w 151"/>
                <a:gd name="T75" fmla="*/ 35 h 395"/>
                <a:gd name="T76" fmla="*/ 56 w 151"/>
                <a:gd name="T77" fmla="*/ 52 h 395"/>
                <a:gd name="T78" fmla="*/ 72 w 151"/>
                <a:gd name="T79" fmla="*/ 61 h 395"/>
                <a:gd name="T80" fmla="*/ 80 w 151"/>
                <a:gd name="T81" fmla="*/ 61 h 395"/>
                <a:gd name="T82" fmla="*/ 80 w 151"/>
                <a:gd name="T83" fmla="*/ 70 h 395"/>
                <a:gd name="T84" fmla="*/ 88 w 151"/>
                <a:gd name="T85" fmla="*/ 79 h 395"/>
                <a:gd name="T86" fmla="*/ 104 w 151"/>
                <a:gd name="T87" fmla="*/ 96 h 395"/>
                <a:gd name="T88" fmla="*/ 104 w 151"/>
                <a:gd name="T89" fmla="*/ 105 h 395"/>
                <a:gd name="T90" fmla="*/ 112 w 151"/>
                <a:gd name="T91" fmla="*/ 114 h 395"/>
                <a:gd name="T92" fmla="*/ 112 w 151"/>
                <a:gd name="T93" fmla="*/ 131 h 395"/>
                <a:gd name="T94" fmla="*/ 119 w 151"/>
                <a:gd name="T95" fmla="*/ 149 h 395"/>
                <a:gd name="T96" fmla="*/ 135 w 151"/>
                <a:gd name="T97" fmla="*/ 175 h 395"/>
                <a:gd name="T98" fmla="*/ 135 w 151"/>
                <a:gd name="T99" fmla="*/ 211 h 395"/>
                <a:gd name="T100" fmla="*/ 143 w 151"/>
                <a:gd name="T101" fmla="*/ 228 h 395"/>
                <a:gd name="T102" fmla="*/ 143 w 151"/>
                <a:gd name="T103" fmla="*/ 255 h 395"/>
                <a:gd name="T104" fmla="*/ 143 w 151"/>
                <a:gd name="T105" fmla="*/ 281 h 395"/>
                <a:gd name="T106" fmla="*/ 143 w 151"/>
                <a:gd name="T107" fmla="*/ 298 h 395"/>
                <a:gd name="T108" fmla="*/ 151 w 151"/>
                <a:gd name="T109" fmla="*/ 325 h 395"/>
                <a:gd name="T110" fmla="*/ 151 w 151"/>
                <a:gd name="T111" fmla="*/ 342 h 395"/>
                <a:gd name="T112" fmla="*/ 151 w 151"/>
                <a:gd name="T113" fmla="*/ 360 h 395"/>
                <a:gd name="T114" fmla="*/ 151 w 151"/>
                <a:gd name="T115" fmla="*/ 369 h 395"/>
                <a:gd name="T116" fmla="*/ 151 w 151"/>
                <a:gd name="T117" fmla="*/ 378 h 395"/>
                <a:gd name="T118" fmla="*/ 143 w 151"/>
                <a:gd name="T119" fmla="*/ 378 h 395"/>
                <a:gd name="T120" fmla="*/ 151 w 151"/>
                <a:gd name="T121" fmla="*/ 395 h 395"/>
                <a:gd name="T122" fmla="*/ 119 w 151"/>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51"/>
                <a:gd name="T187" fmla="*/ 0 h 395"/>
                <a:gd name="T188" fmla="*/ 151 w 151"/>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51" h="395">
                  <a:moveTo>
                    <a:pt x="119" y="395"/>
                  </a:moveTo>
                  <a:lnTo>
                    <a:pt x="112" y="378"/>
                  </a:lnTo>
                  <a:lnTo>
                    <a:pt x="112" y="369"/>
                  </a:lnTo>
                  <a:lnTo>
                    <a:pt x="112" y="360"/>
                  </a:lnTo>
                  <a:lnTo>
                    <a:pt x="112" y="342"/>
                  </a:lnTo>
                  <a:lnTo>
                    <a:pt x="112" y="334"/>
                  </a:lnTo>
                  <a:lnTo>
                    <a:pt x="112" y="307"/>
                  </a:lnTo>
                  <a:lnTo>
                    <a:pt x="112" y="298"/>
                  </a:lnTo>
                  <a:lnTo>
                    <a:pt x="104" y="281"/>
                  </a:lnTo>
                  <a:lnTo>
                    <a:pt x="104" y="263"/>
                  </a:lnTo>
                  <a:lnTo>
                    <a:pt x="104" y="246"/>
                  </a:lnTo>
                  <a:lnTo>
                    <a:pt x="88" y="219"/>
                  </a:lnTo>
                  <a:lnTo>
                    <a:pt x="88" y="211"/>
                  </a:lnTo>
                  <a:lnTo>
                    <a:pt x="88" y="193"/>
                  </a:lnTo>
                  <a:lnTo>
                    <a:pt x="80" y="175"/>
                  </a:lnTo>
                  <a:lnTo>
                    <a:pt x="72" y="149"/>
                  </a:lnTo>
                  <a:lnTo>
                    <a:pt x="72" y="140"/>
                  </a:lnTo>
                  <a:lnTo>
                    <a:pt x="56" y="114"/>
                  </a:lnTo>
                  <a:lnTo>
                    <a:pt x="48" y="105"/>
                  </a:lnTo>
                  <a:lnTo>
                    <a:pt x="48" y="79"/>
                  </a:lnTo>
                  <a:lnTo>
                    <a:pt x="40" y="70"/>
                  </a:lnTo>
                  <a:lnTo>
                    <a:pt x="32" y="61"/>
                  </a:lnTo>
                  <a:lnTo>
                    <a:pt x="16" y="52"/>
                  </a:lnTo>
                  <a:lnTo>
                    <a:pt x="16" y="35"/>
                  </a:lnTo>
                  <a:lnTo>
                    <a:pt x="8" y="26"/>
                  </a:lnTo>
                  <a:lnTo>
                    <a:pt x="8" y="17"/>
                  </a:lnTo>
                  <a:lnTo>
                    <a:pt x="0" y="0"/>
                  </a:lnTo>
                  <a:lnTo>
                    <a:pt x="8" y="17"/>
                  </a:lnTo>
                  <a:lnTo>
                    <a:pt x="16" y="17"/>
                  </a:lnTo>
                  <a:lnTo>
                    <a:pt x="32" y="26"/>
                  </a:lnTo>
                  <a:lnTo>
                    <a:pt x="40" y="26"/>
                  </a:lnTo>
                  <a:lnTo>
                    <a:pt x="48" y="35"/>
                  </a:lnTo>
                  <a:lnTo>
                    <a:pt x="56" y="52"/>
                  </a:lnTo>
                  <a:lnTo>
                    <a:pt x="72" y="61"/>
                  </a:lnTo>
                  <a:lnTo>
                    <a:pt x="80" y="61"/>
                  </a:lnTo>
                  <a:lnTo>
                    <a:pt x="80" y="70"/>
                  </a:lnTo>
                  <a:lnTo>
                    <a:pt x="88" y="79"/>
                  </a:lnTo>
                  <a:lnTo>
                    <a:pt x="104" y="96"/>
                  </a:lnTo>
                  <a:lnTo>
                    <a:pt x="104" y="105"/>
                  </a:lnTo>
                  <a:lnTo>
                    <a:pt x="112" y="114"/>
                  </a:lnTo>
                  <a:lnTo>
                    <a:pt x="112" y="131"/>
                  </a:lnTo>
                  <a:lnTo>
                    <a:pt x="119" y="149"/>
                  </a:lnTo>
                  <a:lnTo>
                    <a:pt x="135" y="175"/>
                  </a:lnTo>
                  <a:lnTo>
                    <a:pt x="135" y="211"/>
                  </a:lnTo>
                  <a:lnTo>
                    <a:pt x="143" y="228"/>
                  </a:lnTo>
                  <a:lnTo>
                    <a:pt x="143" y="255"/>
                  </a:lnTo>
                  <a:lnTo>
                    <a:pt x="143" y="281"/>
                  </a:lnTo>
                  <a:lnTo>
                    <a:pt x="143" y="298"/>
                  </a:lnTo>
                  <a:lnTo>
                    <a:pt x="151" y="325"/>
                  </a:lnTo>
                  <a:lnTo>
                    <a:pt x="151" y="342"/>
                  </a:lnTo>
                  <a:lnTo>
                    <a:pt x="151" y="360"/>
                  </a:lnTo>
                  <a:lnTo>
                    <a:pt x="151" y="369"/>
                  </a:lnTo>
                  <a:lnTo>
                    <a:pt x="151" y="378"/>
                  </a:lnTo>
                  <a:lnTo>
                    <a:pt x="143" y="378"/>
                  </a:lnTo>
                  <a:lnTo>
                    <a:pt x="151" y="395"/>
                  </a:lnTo>
                  <a:lnTo>
                    <a:pt x="119"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86" name="Freeform 60"/>
            <p:cNvSpPr>
              <a:spLocks/>
            </p:cNvSpPr>
            <p:nvPr/>
          </p:nvSpPr>
          <p:spPr bwMode="auto">
            <a:xfrm>
              <a:off x="2276" y="2822"/>
              <a:ext cx="151" cy="395"/>
            </a:xfrm>
            <a:custGeom>
              <a:avLst/>
              <a:gdLst>
                <a:gd name="T0" fmla="*/ 119 w 151"/>
                <a:gd name="T1" fmla="*/ 395 h 395"/>
                <a:gd name="T2" fmla="*/ 112 w 151"/>
                <a:gd name="T3" fmla="*/ 378 h 395"/>
                <a:gd name="T4" fmla="*/ 112 w 151"/>
                <a:gd name="T5" fmla="*/ 378 h 395"/>
                <a:gd name="T6" fmla="*/ 112 w 151"/>
                <a:gd name="T7" fmla="*/ 369 h 395"/>
                <a:gd name="T8" fmla="*/ 112 w 151"/>
                <a:gd name="T9" fmla="*/ 360 h 395"/>
                <a:gd name="T10" fmla="*/ 112 w 151"/>
                <a:gd name="T11" fmla="*/ 342 h 395"/>
                <a:gd name="T12" fmla="*/ 112 w 151"/>
                <a:gd name="T13" fmla="*/ 334 h 395"/>
                <a:gd name="T14" fmla="*/ 112 w 151"/>
                <a:gd name="T15" fmla="*/ 307 h 395"/>
                <a:gd name="T16" fmla="*/ 112 w 151"/>
                <a:gd name="T17" fmla="*/ 298 h 395"/>
                <a:gd name="T18" fmla="*/ 104 w 151"/>
                <a:gd name="T19" fmla="*/ 281 h 395"/>
                <a:gd name="T20" fmla="*/ 104 w 151"/>
                <a:gd name="T21" fmla="*/ 263 h 395"/>
                <a:gd name="T22" fmla="*/ 104 w 151"/>
                <a:gd name="T23" fmla="*/ 246 h 395"/>
                <a:gd name="T24" fmla="*/ 88 w 151"/>
                <a:gd name="T25" fmla="*/ 219 h 395"/>
                <a:gd name="T26" fmla="*/ 88 w 151"/>
                <a:gd name="T27" fmla="*/ 211 h 395"/>
                <a:gd name="T28" fmla="*/ 88 w 151"/>
                <a:gd name="T29" fmla="*/ 193 h 395"/>
                <a:gd name="T30" fmla="*/ 88 w 151"/>
                <a:gd name="T31" fmla="*/ 193 h 395"/>
                <a:gd name="T32" fmla="*/ 80 w 151"/>
                <a:gd name="T33" fmla="*/ 175 h 395"/>
                <a:gd name="T34" fmla="*/ 72 w 151"/>
                <a:gd name="T35" fmla="*/ 149 h 395"/>
                <a:gd name="T36" fmla="*/ 72 w 151"/>
                <a:gd name="T37" fmla="*/ 140 h 395"/>
                <a:gd name="T38" fmla="*/ 56 w 151"/>
                <a:gd name="T39" fmla="*/ 114 h 395"/>
                <a:gd name="T40" fmla="*/ 48 w 151"/>
                <a:gd name="T41" fmla="*/ 105 h 395"/>
                <a:gd name="T42" fmla="*/ 48 w 151"/>
                <a:gd name="T43" fmla="*/ 79 h 395"/>
                <a:gd name="T44" fmla="*/ 40 w 151"/>
                <a:gd name="T45" fmla="*/ 70 h 395"/>
                <a:gd name="T46" fmla="*/ 32 w 151"/>
                <a:gd name="T47" fmla="*/ 61 h 395"/>
                <a:gd name="T48" fmla="*/ 16 w 151"/>
                <a:gd name="T49" fmla="*/ 52 h 395"/>
                <a:gd name="T50" fmla="*/ 16 w 151"/>
                <a:gd name="T51" fmla="*/ 35 h 395"/>
                <a:gd name="T52" fmla="*/ 8 w 151"/>
                <a:gd name="T53" fmla="*/ 26 h 395"/>
                <a:gd name="T54" fmla="*/ 8 w 151"/>
                <a:gd name="T55" fmla="*/ 17 h 395"/>
                <a:gd name="T56" fmla="*/ 8 w 151"/>
                <a:gd name="T57" fmla="*/ 17 h 395"/>
                <a:gd name="T58" fmla="*/ 0 w 151"/>
                <a:gd name="T59" fmla="*/ 0 h 395"/>
                <a:gd name="T60" fmla="*/ 8 w 151"/>
                <a:gd name="T61" fmla="*/ 17 h 395"/>
                <a:gd name="T62" fmla="*/ 8 w 151"/>
                <a:gd name="T63" fmla="*/ 17 h 395"/>
                <a:gd name="T64" fmla="*/ 8 w 151"/>
                <a:gd name="T65" fmla="*/ 17 h 395"/>
                <a:gd name="T66" fmla="*/ 8 w 151"/>
                <a:gd name="T67" fmla="*/ 17 h 395"/>
                <a:gd name="T68" fmla="*/ 16 w 151"/>
                <a:gd name="T69" fmla="*/ 17 h 395"/>
                <a:gd name="T70" fmla="*/ 32 w 151"/>
                <a:gd name="T71" fmla="*/ 26 h 395"/>
                <a:gd name="T72" fmla="*/ 40 w 151"/>
                <a:gd name="T73" fmla="*/ 26 h 395"/>
                <a:gd name="T74" fmla="*/ 48 w 151"/>
                <a:gd name="T75" fmla="*/ 35 h 395"/>
                <a:gd name="T76" fmla="*/ 56 w 151"/>
                <a:gd name="T77" fmla="*/ 52 h 395"/>
                <a:gd name="T78" fmla="*/ 72 w 151"/>
                <a:gd name="T79" fmla="*/ 61 h 395"/>
                <a:gd name="T80" fmla="*/ 80 w 151"/>
                <a:gd name="T81" fmla="*/ 61 h 395"/>
                <a:gd name="T82" fmla="*/ 80 w 151"/>
                <a:gd name="T83" fmla="*/ 70 h 395"/>
                <a:gd name="T84" fmla="*/ 88 w 151"/>
                <a:gd name="T85" fmla="*/ 79 h 395"/>
                <a:gd name="T86" fmla="*/ 104 w 151"/>
                <a:gd name="T87" fmla="*/ 96 h 395"/>
                <a:gd name="T88" fmla="*/ 104 w 151"/>
                <a:gd name="T89" fmla="*/ 105 h 395"/>
                <a:gd name="T90" fmla="*/ 112 w 151"/>
                <a:gd name="T91" fmla="*/ 114 h 395"/>
                <a:gd name="T92" fmla="*/ 112 w 151"/>
                <a:gd name="T93" fmla="*/ 131 h 395"/>
                <a:gd name="T94" fmla="*/ 119 w 151"/>
                <a:gd name="T95" fmla="*/ 149 h 395"/>
                <a:gd name="T96" fmla="*/ 135 w 151"/>
                <a:gd name="T97" fmla="*/ 175 h 395"/>
                <a:gd name="T98" fmla="*/ 135 w 151"/>
                <a:gd name="T99" fmla="*/ 211 h 395"/>
                <a:gd name="T100" fmla="*/ 143 w 151"/>
                <a:gd name="T101" fmla="*/ 228 h 395"/>
                <a:gd name="T102" fmla="*/ 143 w 151"/>
                <a:gd name="T103" fmla="*/ 255 h 395"/>
                <a:gd name="T104" fmla="*/ 143 w 151"/>
                <a:gd name="T105" fmla="*/ 281 h 395"/>
                <a:gd name="T106" fmla="*/ 143 w 151"/>
                <a:gd name="T107" fmla="*/ 298 h 395"/>
                <a:gd name="T108" fmla="*/ 151 w 151"/>
                <a:gd name="T109" fmla="*/ 325 h 395"/>
                <a:gd name="T110" fmla="*/ 151 w 151"/>
                <a:gd name="T111" fmla="*/ 342 h 395"/>
                <a:gd name="T112" fmla="*/ 151 w 151"/>
                <a:gd name="T113" fmla="*/ 360 h 395"/>
                <a:gd name="T114" fmla="*/ 151 w 151"/>
                <a:gd name="T115" fmla="*/ 369 h 395"/>
                <a:gd name="T116" fmla="*/ 151 w 151"/>
                <a:gd name="T117" fmla="*/ 378 h 395"/>
                <a:gd name="T118" fmla="*/ 143 w 151"/>
                <a:gd name="T119" fmla="*/ 378 h 395"/>
                <a:gd name="T120" fmla="*/ 151 w 151"/>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1"/>
                <a:gd name="T184" fmla="*/ 0 h 395"/>
                <a:gd name="T185" fmla="*/ 151 w 151"/>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1" h="395">
                  <a:moveTo>
                    <a:pt x="119" y="395"/>
                  </a:moveTo>
                  <a:lnTo>
                    <a:pt x="112" y="378"/>
                  </a:lnTo>
                  <a:lnTo>
                    <a:pt x="112" y="369"/>
                  </a:lnTo>
                  <a:lnTo>
                    <a:pt x="112" y="360"/>
                  </a:lnTo>
                  <a:lnTo>
                    <a:pt x="112" y="342"/>
                  </a:lnTo>
                  <a:lnTo>
                    <a:pt x="112" y="334"/>
                  </a:lnTo>
                  <a:lnTo>
                    <a:pt x="112" y="307"/>
                  </a:lnTo>
                  <a:lnTo>
                    <a:pt x="112" y="298"/>
                  </a:lnTo>
                  <a:lnTo>
                    <a:pt x="104" y="281"/>
                  </a:lnTo>
                  <a:lnTo>
                    <a:pt x="104" y="263"/>
                  </a:lnTo>
                  <a:lnTo>
                    <a:pt x="104" y="246"/>
                  </a:lnTo>
                  <a:lnTo>
                    <a:pt x="88" y="219"/>
                  </a:lnTo>
                  <a:lnTo>
                    <a:pt x="88" y="211"/>
                  </a:lnTo>
                  <a:lnTo>
                    <a:pt x="88" y="193"/>
                  </a:lnTo>
                  <a:lnTo>
                    <a:pt x="80" y="175"/>
                  </a:lnTo>
                  <a:lnTo>
                    <a:pt x="72" y="149"/>
                  </a:lnTo>
                  <a:lnTo>
                    <a:pt x="72" y="140"/>
                  </a:lnTo>
                  <a:lnTo>
                    <a:pt x="56" y="114"/>
                  </a:lnTo>
                  <a:lnTo>
                    <a:pt x="48" y="105"/>
                  </a:lnTo>
                  <a:lnTo>
                    <a:pt x="48" y="79"/>
                  </a:lnTo>
                  <a:lnTo>
                    <a:pt x="40" y="70"/>
                  </a:lnTo>
                  <a:lnTo>
                    <a:pt x="32" y="61"/>
                  </a:lnTo>
                  <a:lnTo>
                    <a:pt x="16" y="52"/>
                  </a:lnTo>
                  <a:lnTo>
                    <a:pt x="16" y="35"/>
                  </a:lnTo>
                  <a:lnTo>
                    <a:pt x="8" y="26"/>
                  </a:lnTo>
                  <a:lnTo>
                    <a:pt x="8" y="17"/>
                  </a:lnTo>
                  <a:lnTo>
                    <a:pt x="0" y="0"/>
                  </a:lnTo>
                  <a:lnTo>
                    <a:pt x="8" y="17"/>
                  </a:lnTo>
                  <a:lnTo>
                    <a:pt x="16" y="17"/>
                  </a:lnTo>
                  <a:lnTo>
                    <a:pt x="32" y="26"/>
                  </a:lnTo>
                  <a:lnTo>
                    <a:pt x="40" y="26"/>
                  </a:lnTo>
                  <a:lnTo>
                    <a:pt x="48" y="35"/>
                  </a:lnTo>
                  <a:lnTo>
                    <a:pt x="56" y="52"/>
                  </a:lnTo>
                  <a:lnTo>
                    <a:pt x="72" y="61"/>
                  </a:lnTo>
                  <a:lnTo>
                    <a:pt x="80" y="61"/>
                  </a:lnTo>
                  <a:lnTo>
                    <a:pt x="80" y="70"/>
                  </a:lnTo>
                  <a:lnTo>
                    <a:pt x="88" y="79"/>
                  </a:lnTo>
                  <a:lnTo>
                    <a:pt x="104" y="96"/>
                  </a:lnTo>
                  <a:lnTo>
                    <a:pt x="104" y="105"/>
                  </a:lnTo>
                  <a:lnTo>
                    <a:pt x="112" y="114"/>
                  </a:lnTo>
                  <a:lnTo>
                    <a:pt x="112" y="131"/>
                  </a:lnTo>
                  <a:lnTo>
                    <a:pt x="119" y="149"/>
                  </a:lnTo>
                  <a:lnTo>
                    <a:pt x="135" y="175"/>
                  </a:lnTo>
                  <a:lnTo>
                    <a:pt x="135" y="211"/>
                  </a:lnTo>
                  <a:lnTo>
                    <a:pt x="143" y="228"/>
                  </a:lnTo>
                  <a:lnTo>
                    <a:pt x="143" y="255"/>
                  </a:lnTo>
                  <a:lnTo>
                    <a:pt x="143" y="281"/>
                  </a:lnTo>
                  <a:lnTo>
                    <a:pt x="143" y="298"/>
                  </a:lnTo>
                  <a:lnTo>
                    <a:pt x="151" y="325"/>
                  </a:lnTo>
                  <a:lnTo>
                    <a:pt x="151" y="342"/>
                  </a:lnTo>
                  <a:lnTo>
                    <a:pt x="151" y="360"/>
                  </a:lnTo>
                  <a:lnTo>
                    <a:pt x="151" y="369"/>
                  </a:lnTo>
                  <a:lnTo>
                    <a:pt x="151" y="378"/>
                  </a:lnTo>
                  <a:lnTo>
                    <a:pt x="143" y="378"/>
                  </a:lnTo>
                  <a:lnTo>
                    <a:pt x="151"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87" name="Freeform 61"/>
            <p:cNvSpPr>
              <a:spLocks/>
            </p:cNvSpPr>
            <p:nvPr/>
          </p:nvSpPr>
          <p:spPr bwMode="auto">
            <a:xfrm>
              <a:off x="2380" y="2760"/>
              <a:ext cx="207" cy="457"/>
            </a:xfrm>
            <a:custGeom>
              <a:avLst/>
              <a:gdLst>
                <a:gd name="T0" fmla="*/ 0 w 207"/>
                <a:gd name="T1" fmla="*/ 440 h 457"/>
                <a:gd name="T2" fmla="*/ 8 w 207"/>
                <a:gd name="T3" fmla="*/ 431 h 457"/>
                <a:gd name="T4" fmla="*/ 8 w 207"/>
                <a:gd name="T5" fmla="*/ 404 h 457"/>
                <a:gd name="T6" fmla="*/ 8 w 207"/>
                <a:gd name="T7" fmla="*/ 387 h 457"/>
                <a:gd name="T8" fmla="*/ 8 w 207"/>
                <a:gd name="T9" fmla="*/ 352 h 457"/>
                <a:gd name="T10" fmla="*/ 8 w 207"/>
                <a:gd name="T11" fmla="*/ 317 h 457"/>
                <a:gd name="T12" fmla="*/ 15 w 207"/>
                <a:gd name="T13" fmla="*/ 281 h 457"/>
                <a:gd name="T14" fmla="*/ 31 w 207"/>
                <a:gd name="T15" fmla="*/ 273 h 457"/>
                <a:gd name="T16" fmla="*/ 31 w 207"/>
                <a:gd name="T17" fmla="*/ 237 h 457"/>
                <a:gd name="T18" fmla="*/ 39 w 207"/>
                <a:gd name="T19" fmla="*/ 229 h 457"/>
                <a:gd name="T20" fmla="*/ 47 w 207"/>
                <a:gd name="T21" fmla="*/ 202 h 457"/>
                <a:gd name="T22" fmla="*/ 47 w 207"/>
                <a:gd name="T23" fmla="*/ 176 h 457"/>
                <a:gd name="T24" fmla="*/ 63 w 207"/>
                <a:gd name="T25" fmla="*/ 158 h 457"/>
                <a:gd name="T26" fmla="*/ 71 w 207"/>
                <a:gd name="T27" fmla="*/ 141 h 457"/>
                <a:gd name="T28" fmla="*/ 79 w 207"/>
                <a:gd name="T29" fmla="*/ 123 h 457"/>
                <a:gd name="T30" fmla="*/ 95 w 207"/>
                <a:gd name="T31" fmla="*/ 97 h 457"/>
                <a:gd name="T32" fmla="*/ 111 w 207"/>
                <a:gd name="T33" fmla="*/ 79 h 457"/>
                <a:gd name="T34" fmla="*/ 135 w 207"/>
                <a:gd name="T35" fmla="*/ 53 h 457"/>
                <a:gd name="T36" fmla="*/ 151 w 207"/>
                <a:gd name="T37" fmla="*/ 44 h 457"/>
                <a:gd name="T38" fmla="*/ 175 w 207"/>
                <a:gd name="T39" fmla="*/ 18 h 457"/>
                <a:gd name="T40" fmla="*/ 183 w 207"/>
                <a:gd name="T41" fmla="*/ 9 h 457"/>
                <a:gd name="T42" fmla="*/ 199 w 207"/>
                <a:gd name="T43" fmla="*/ 9 h 457"/>
                <a:gd name="T44" fmla="*/ 207 w 207"/>
                <a:gd name="T45" fmla="*/ 9 h 457"/>
                <a:gd name="T46" fmla="*/ 199 w 207"/>
                <a:gd name="T47" fmla="*/ 9 h 457"/>
                <a:gd name="T48" fmla="*/ 183 w 207"/>
                <a:gd name="T49" fmla="*/ 18 h 457"/>
                <a:gd name="T50" fmla="*/ 175 w 207"/>
                <a:gd name="T51" fmla="*/ 44 h 457"/>
                <a:gd name="T52" fmla="*/ 167 w 207"/>
                <a:gd name="T53" fmla="*/ 62 h 457"/>
                <a:gd name="T54" fmla="*/ 143 w 207"/>
                <a:gd name="T55" fmla="*/ 88 h 457"/>
                <a:gd name="T56" fmla="*/ 135 w 207"/>
                <a:gd name="T57" fmla="*/ 123 h 457"/>
                <a:gd name="T58" fmla="*/ 127 w 207"/>
                <a:gd name="T59" fmla="*/ 141 h 457"/>
                <a:gd name="T60" fmla="*/ 111 w 207"/>
                <a:gd name="T61" fmla="*/ 158 h 457"/>
                <a:gd name="T62" fmla="*/ 103 w 207"/>
                <a:gd name="T63" fmla="*/ 176 h 457"/>
                <a:gd name="T64" fmla="*/ 95 w 207"/>
                <a:gd name="T65" fmla="*/ 202 h 457"/>
                <a:gd name="T66" fmla="*/ 79 w 207"/>
                <a:gd name="T67" fmla="*/ 211 h 457"/>
                <a:gd name="T68" fmla="*/ 71 w 207"/>
                <a:gd name="T69" fmla="*/ 237 h 457"/>
                <a:gd name="T70" fmla="*/ 71 w 207"/>
                <a:gd name="T71" fmla="*/ 255 h 457"/>
                <a:gd name="T72" fmla="*/ 63 w 207"/>
                <a:gd name="T73" fmla="*/ 281 h 457"/>
                <a:gd name="T74" fmla="*/ 63 w 207"/>
                <a:gd name="T75" fmla="*/ 308 h 457"/>
                <a:gd name="T76" fmla="*/ 47 w 207"/>
                <a:gd name="T77" fmla="*/ 325 h 457"/>
                <a:gd name="T78" fmla="*/ 47 w 207"/>
                <a:gd name="T79" fmla="*/ 352 h 457"/>
                <a:gd name="T80" fmla="*/ 39 w 207"/>
                <a:gd name="T81" fmla="*/ 387 h 457"/>
                <a:gd name="T82" fmla="*/ 39 w 207"/>
                <a:gd name="T83" fmla="*/ 404 h 457"/>
                <a:gd name="T84" fmla="*/ 39 w 207"/>
                <a:gd name="T85" fmla="*/ 431 h 457"/>
                <a:gd name="T86" fmla="*/ 39 w 207"/>
                <a:gd name="T87" fmla="*/ 440 h 457"/>
                <a:gd name="T88" fmla="*/ 31 w 207"/>
                <a:gd name="T89" fmla="*/ 440 h 457"/>
                <a:gd name="T90" fmla="*/ 8 w 207"/>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7"/>
                <a:gd name="T139" fmla="*/ 0 h 457"/>
                <a:gd name="T140" fmla="*/ 207 w 207"/>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7" h="457">
                  <a:moveTo>
                    <a:pt x="8" y="457"/>
                  </a:moveTo>
                  <a:lnTo>
                    <a:pt x="0" y="440"/>
                  </a:lnTo>
                  <a:lnTo>
                    <a:pt x="8" y="440"/>
                  </a:lnTo>
                  <a:lnTo>
                    <a:pt x="8" y="431"/>
                  </a:lnTo>
                  <a:lnTo>
                    <a:pt x="8" y="422"/>
                  </a:lnTo>
                  <a:lnTo>
                    <a:pt x="8" y="404"/>
                  </a:lnTo>
                  <a:lnTo>
                    <a:pt x="8" y="396"/>
                  </a:lnTo>
                  <a:lnTo>
                    <a:pt x="8" y="387"/>
                  </a:lnTo>
                  <a:lnTo>
                    <a:pt x="8" y="360"/>
                  </a:lnTo>
                  <a:lnTo>
                    <a:pt x="8" y="352"/>
                  </a:lnTo>
                  <a:lnTo>
                    <a:pt x="8" y="325"/>
                  </a:lnTo>
                  <a:lnTo>
                    <a:pt x="8" y="317"/>
                  </a:lnTo>
                  <a:lnTo>
                    <a:pt x="15" y="290"/>
                  </a:lnTo>
                  <a:lnTo>
                    <a:pt x="15" y="281"/>
                  </a:lnTo>
                  <a:lnTo>
                    <a:pt x="15" y="273"/>
                  </a:lnTo>
                  <a:lnTo>
                    <a:pt x="31" y="273"/>
                  </a:lnTo>
                  <a:lnTo>
                    <a:pt x="31" y="246"/>
                  </a:lnTo>
                  <a:lnTo>
                    <a:pt x="31" y="237"/>
                  </a:lnTo>
                  <a:lnTo>
                    <a:pt x="39" y="237"/>
                  </a:lnTo>
                  <a:lnTo>
                    <a:pt x="39" y="229"/>
                  </a:lnTo>
                  <a:lnTo>
                    <a:pt x="39" y="211"/>
                  </a:lnTo>
                  <a:lnTo>
                    <a:pt x="47" y="202"/>
                  </a:lnTo>
                  <a:lnTo>
                    <a:pt x="47" y="193"/>
                  </a:lnTo>
                  <a:lnTo>
                    <a:pt x="47" y="176"/>
                  </a:lnTo>
                  <a:lnTo>
                    <a:pt x="63" y="167"/>
                  </a:lnTo>
                  <a:lnTo>
                    <a:pt x="63" y="158"/>
                  </a:lnTo>
                  <a:lnTo>
                    <a:pt x="71" y="158"/>
                  </a:lnTo>
                  <a:lnTo>
                    <a:pt x="71" y="141"/>
                  </a:lnTo>
                  <a:lnTo>
                    <a:pt x="79" y="132"/>
                  </a:lnTo>
                  <a:lnTo>
                    <a:pt x="79" y="123"/>
                  </a:lnTo>
                  <a:lnTo>
                    <a:pt x="95" y="123"/>
                  </a:lnTo>
                  <a:lnTo>
                    <a:pt x="95" y="97"/>
                  </a:lnTo>
                  <a:lnTo>
                    <a:pt x="103" y="88"/>
                  </a:lnTo>
                  <a:lnTo>
                    <a:pt x="111" y="79"/>
                  </a:lnTo>
                  <a:lnTo>
                    <a:pt x="127" y="62"/>
                  </a:lnTo>
                  <a:lnTo>
                    <a:pt x="135" y="53"/>
                  </a:lnTo>
                  <a:lnTo>
                    <a:pt x="143" y="44"/>
                  </a:lnTo>
                  <a:lnTo>
                    <a:pt x="151" y="44"/>
                  </a:lnTo>
                  <a:lnTo>
                    <a:pt x="167" y="26"/>
                  </a:lnTo>
                  <a:lnTo>
                    <a:pt x="175" y="18"/>
                  </a:lnTo>
                  <a:lnTo>
                    <a:pt x="183" y="18"/>
                  </a:lnTo>
                  <a:lnTo>
                    <a:pt x="183" y="9"/>
                  </a:lnTo>
                  <a:lnTo>
                    <a:pt x="199" y="9"/>
                  </a:lnTo>
                  <a:lnTo>
                    <a:pt x="199" y="0"/>
                  </a:lnTo>
                  <a:lnTo>
                    <a:pt x="207" y="9"/>
                  </a:lnTo>
                  <a:lnTo>
                    <a:pt x="199" y="9"/>
                  </a:lnTo>
                  <a:lnTo>
                    <a:pt x="183" y="18"/>
                  </a:lnTo>
                  <a:lnTo>
                    <a:pt x="183" y="26"/>
                  </a:lnTo>
                  <a:lnTo>
                    <a:pt x="175" y="44"/>
                  </a:lnTo>
                  <a:lnTo>
                    <a:pt x="167" y="53"/>
                  </a:lnTo>
                  <a:lnTo>
                    <a:pt x="167" y="62"/>
                  </a:lnTo>
                  <a:lnTo>
                    <a:pt x="151" y="79"/>
                  </a:lnTo>
                  <a:lnTo>
                    <a:pt x="143" y="88"/>
                  </a:lnTo>
                  <a:lnTo>
                    <a:pt x="135" y="97"/>
                  </a:lnTo>
                  <a:lnTo>
                    <a:pt x="135" y="123"/>
                  </a:lnTo>
                  <a:lnTo>
                    <a:pt x="127" y="132"/>
                  </a:lnTo>
                  <a:lnTo>
                    <a:pt x="127" y="141"/>
                  </a:lnTo>
                  <a:lnTo>
                    <a:pt x="127" y="158"/>
                  </a:lnTo>
                  <a:lnTo>
                    <a:pt x="111" y="158"/>
                  </a:lnTo>
                  <a:lnTo>
                    <a:pt x="103" y="167"/>
                  </a:lnTo>
                  <a:lnTo>
                    <a:pt x="103" y="176"/>
                  </a:lnTo>
                  <a:lnTo>
                    <a:pt x="95" y="193"/>
                  </a:lnTo>
                  <a:lnTo>
                    <a:pt x="95" y="202"/>
                  </a:lnTo>
                  <a:lnTo>
                    <a:pt x="79" y="211"/>
                  </a:lnTo>
                  <a:lnTo>
                    <a:pt x="79" y="229"/>
                  </a:lnTo>
                  <a:lnTo>
                    <a:pt x="71" y="237"/>
                  </a:lnTo>
                  <a:lnTo>
                    <a:pt x="71" y="246"/>
                  </a:lnTo>
                  <a:lnTo>
                    <a:pt x="71" y="255"/>
                  </a:lnTo>
                  <a:lnTo>
                    <a:pt x="63" y="273"/>
                  </a:lnTo>
                  <a:lnTo>
                    <a:pt x="63" y="281"/>
                  </a:lnTo>
                  <a:lnTo>
                    <a:pt x="63" y="290"/>
                  </a:lnTo>
                  <a:lnTo>
                    <a:pt x="63" y="308"/>
                  </a:lnTo>
                  <a:lnTo>
                    <a:pt x="47" y="317"/>
                  </a:lnTo>
                  <a:lnTo>
                    <a:pt x="47" y="325"/>
                  </a:lnTo>
                  <a:lnTo>
                    <a:pt x="47" y="343"/>
                  </a:lnTo>
                  <a:lnTo>
                    <a:pt x="47" y="352"/>
                  </a:lnTo>
                  <a:lnTo>
                    <a:pt x="39" y="360"/>
                  </a:lnTo>
                  <a:lnTo>
                    <a:pt x="39" y="387"/>
                  </a:lnTo>
                  <a:lnTo>
                    <a:pt x="39" y="396"/>
                  </a:lnTo>
                  <a:lnTo>
                    <a:pt x="39" y="404"/>
                  </a:lnTo>
                  <a:lnTo>
                    <a:pt x="39" y="422"/>
                  </a:lnTo>
                  <a:lnTo>
                    <a:pt x="39" y="431"/>
                  </a:lnTo>
                  <a:lnTo>
                    <a:pt x="39" y="440"/>
                  </a:lnTo>
                  <a:lnTo>
                    <a:pt x="31" y="440"/>
                  </a:lnTo>
                  <a:lnTo>
                    <a:pt x="39" y="457"/>
                  </a:lnTo>
                  <a:lnTo>
                    <a:pt x="8"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88" name="Freeform 62"/>
            <p:cNvSpPr>
              <a:spLocks/>
            </p:cNvSpPr>
            <p:nvPr/>
          </p:nvSpPr>
          <p:spPr bwMode="auto">
            <a:xfrm>
              <a:off x="2380" y="2760"/>
              <a:ext cx="207" cy="457"/>
            </a:xfrm>
            <a:custGeom>
              <a:avLst/>
              <a:gdLst>
                <a:gd name="T0" fmla="*/ 0 w 207"/>
                <a:gd name="T1" fmla="*/ 440 h 457"/>
                <a:gd name="T2" fmla="*/ 8 w 207"/>
                <a:gd name="T3" fmla="*/ 431 h 457"/>
                <a:gd name="T4" fmla="*/ 8 w 207"/>
                <a:gd name="T5" fmla="*/ 404 h 457"/>
                <a:gd name="T6" fmla="*/ 8 w 207"/>
                <a:gd name="T7" fmla="*/ 387 h 457"/>
                <a:gd name="T8" fmla="*/ 8 w 207"/>
                <a:gd name="T9" fmla="*/ 352 h 457"/>
                <a:gd name="T10" fmla="*/ 8 w 207"/>
                <a:gd name="T11" fmla="*/ 317 h 457"/>
                <a:gd name="T12" fmla="*/ 15 w 207"/>
                <a:gd name="T13" fmla="*/ 281 h 457"/>
                <a:gd name="T14" fmla="*/ 31 w 207"/>
                <a:gd name="T15" fmla="*/ 273 h 457"/>
                <a:gd name="T16" fmla="*/ 31 w 207"/>
                <a:gd name="T17" fmla="*/ 237 h 457"/>
                <a:gd name="T18" fmla="*/ 39 w 207"/>
                <a:gd name="T19" fmla="*/ 229 h 457"/>
                <a:gd name="T20" fmla="*/ 47 w 207"/>
                <a:gd name="T21" fmla="*/ 202 h 457"/>
                <a:gd name="T22" fmla="*/ 47 w 207"/>
                <a:gd name="T23" fmla="*/ 176 h 457"/>
                <a:gd name="T24" fmla="*/ 63 w 207"/>
                <a:gd name="T25" fmla="*/ 158 h 457"/>
                <a:gd name="T26" fmla="*/ 71 w 207"/>
                <a:gd name="T27" fmla="*/ 141 h 457"/>
                <a:gd name="T28" fmla="*/ 79 w 207"/>
                <a:gd name="T29" fmla="*/ 123 h 457"/>
                <a:gd name="T30" fmla="*/ 95 w 207"/>
                <a:gd name="T31" fmla="*/ 97 h 457"/>
                <a:gd name="T32" fmla="*/ 111 w 207"/>
                <a:gd name="T33" fmla="*/ 79 h 457"/>
                <a:gd name="T34" fmla="*/ 135 w 207"/>
                <a:gd name="T35" fmla="*/ 53 h 457"/>
                <a:gd name="T36" fmla="*/ 151 w 207"/>
                <a:gd name="T37" fmla="*/ 44 h 457"/>
                <a:gd name="T38" fmla="*/ 175 w 207"/>
                <a:gd name="T39" fmla="*/ 18 h 457"/>
                <a:gd name="T40" fmla="*/ 183 w 207"/>
                <a:gd name="T41" fmla="*/ 9 h 457"/>
                <a:gd name="T42" fmla="*/ 199 w 207"/>
                <a:gd name="T43" fmla="*/ 9 h 457"/>
                <a:gd name="T44" fmla="*/ 207 w 207"/>
                <a:gd name="T45" fmla="*/ 9 h 457"/>
                <a:gd name="T46" fmla="*/ 199 w 207"/>
                <a:gd name="T47" fmla="*/ 9 h 457"/>
                <a:gd name="T48" fmla="*/ 183 w 207"/>
                <a:gd name="T49" fmla="*/ 18 h 457"/>
                <a:gd name="T50" fmla="*/ 175 w 207"/>
                <a:gd name="T51" fmla="*/ 44 h 457"/>
                <a:gd name="T52" fmla="*/ 167 w 207"/>
                <a:gd name="T53" fmla="*/ 62 h 457"/>
                <a:gd name="T54" fmla="*/ 143 w 207"/>
                <a:gd name="T55" fmla="*/ 88 h 457"/>
                <a:gd name="T56" fmla="*/ 135 w 207"/>
                <a:gd name="T57" fmla="*/ 123 h 457"/>
                <a:gd name="T58" fmla="*/ 127 w 207"/>
                <a:gd name="T59" fmla="*/ 141 h 457"/>
                <a:gd name="T60" fmla="*/ 111 w 207"/>
                <a:gd name="T61" fmla="*/ 158 h 457"/>
                <a:gd name="T62" fmla="*/ 103 w 207"/>
                <a:gd name="T63" fmla="*/ 176 h 457"/>
                <a:gd name="T64" fmla="*/ 95 w 207"/>
                <a:gd name="T65" fmla="*/ 202 h 457"/>
                <a:gd name="T66" fmla="*/ 79 w 207"/>
                <a:gd name="T67" fmla="*/ 211 h 457"/>
                <a:gd name="T68" fmla="*/ 71 w 207"/>
                <a:gd name="T69" fmla="*/ 237 h 457"/>
                <a:gd name="T70" fmla="*/ 71 w 207"/>
                <a:gd name="T71" fmla="*/ 255 h 457"/>
                <a:gd name="T72" fmla="*/ 63 w 207"/>
                <a:gd name="T73" fmla="*/ 281 h 457"/>
                <a:gd name="T74" fmla="*/ 63 w 207"/>
                <a:gd name="T75" fmla="*/ 308 h 457"/>
                <a:gd name="T76" fmla="*/ 47 w 207"/>
                <a:gd name="T77" fmla="*/ 325 h 457"/>
                <a:gd name="T78" fmla="*/ 47 w 207"/>
                <a:gd name="T79" fmla="*/ 352 h 457"/>
                <a:gd name="T80" fmla="*/ 39 w 207"/>
                <a:gd name="T81" fmla="*/ 387 h 457"/>
                <a:gd name="T82" fmla="*/ 39 w 207"/>
                <a:gd name="T83" fmla="*/ 404 h 457"/>
                <a:gd name="T84" fmla="*/ 39 w 207"/>
                <a:gd name="T85" fmla="*/ 431 h 457"/>
                <a:gd name="T86" fmla="*/ 39 w 207"/>
                <a:gd name="T87" fmla="*/ 440 h 457"/>
                <a:gd name="T88" fmla="*/ 31 w 207"/>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7"/>
                <a:gd name="T136" fmla="*/ 0 h 457"/>
                <a:gd name="T137" fmla="*/ 207 w 207"/>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7" h="457">
                  <a:moveTo>
                    <a:pt x="8" y="457"/>
                  </a:moveTo>
                  <a:lnTo>
                    <a:pt x="0" y="440"/>
                  </a:lnTo>
                  <a:lnTo>
                    <a:pt x="8" y="440"/>
                  </a:lnTo>
                  <a:lnTo>
                    <a:pt x="8" y="431"/>
                  </a:lnTo>
                  <a:lnTo>
                    <a:pt x="8" y="422"/>
                  </a:lnTo>
                  <a:lnTo>
                    <a:pt x="8" y="404"/>
                  </a:lnTo>
                  <a:lnTo>
                    <a:pt x="8" y="396"/>
                  </a:lnTo>
                  <a:lnTo>
                    <a:pt x="8" y="387"/>
                  </a:lnTo>
                  <a:lnTo>
                    <a:pt x="8" y="360"/>
                  </a:lnTo>
                  <a:lnTo>
                    <a:pt x="8" y="352"/>
                  </a:lnTo>
                  <a:lnTo>
                    <a:pt x="8" y="325"/>
                  </a:lnTo>
                  <a:lnTo>
                    <a:pt x="8" y="317"/>
                  </a:lnTo>
                  <a:lnTo>
                    <a:pt x="15" y="290"/>
                  </a:lnTo>
                  <a:lnTo>
                    <a:pt x="15" y="281"/>
                  </a:lnTo>
                  <a:lnTo>
                    <a:pt x="15" y="273"/>
                  </a:lnTo>
                  <a:lnTo>
                    <a:pt x="31" y="273"/>
                  </a:lnTo>
                  <a:lnTo>
                    <a:pt x="31" y="246"/>
                  </a:lnTo>
                  <a:lnTo>
                    <a:pt x="31" y="237"/>
                  </a:lnTo>
                  <a:lnTo>
                    <a:pt x="39" y="237"/>
                  </a:lnTo>
                  <a:lnTo>
                    <a:pt x="39" y="229"/>
                  </a:lnTo>
                  <a:lnTo>
                    <a:pt x="39" y="211"/>
                  </a:lnTo>
                  <a:lnTo>
                    <a:pt x="47" y="202"/>
                  </a:lnTo>
                  <a:lnTo>
                    <a:pt x="47" y="193"/>
                  </a:lnTo>
                  <a:lnTo>
                    <a:pt x="47" y="176"/>
                  </a:lnTo>
                  <a:lnTo>
                    <a:pt x="63" y="167"/>
                  </a:lnTo>
                  <a:lnTo>
                    <a:pt x="63" y="158"/>
                  </a:lnTo>
                  <a:lnTo>
                    <a:pt x="71" y="158"/>
                  </a:lnTo>
                  <a:lnTo>
                    <a:pt x="71" y="141"/>
                  </a:lnTo>
                  <a:lnTo>
                    <a:pt x="79" y="132"/>
                  </a:lnTo>
                  <a:lnTo>
                    <a:pt x="79" y="123"/>
                  </a:lnTo>
                  <a:lnTo>
                    <a:pt x="95" y="123"/>
                  </a:lnTo>
                  <a:lnTo>
                    <a:pt x="95" y="97"/>
                  </a:lnTo>
                  <a:lnTo>
                    <a:pt x="103" y="88"/>
                  </a:lnTo>
                  <a:lnTo>
                    <a:pt x="111" y="79"/>
                  </a:lnTo>
                  <a:lnTo>
                    <a:pt x="127" y="62"/>
                  </a:lnTo>
                  <a:lnTo>
                    <a:pt x="135" y="53"/>
                  </a:lnTo>
                  <a:lnTo>
                    <a:pt x="143" y="44"/>
                  </a:lnTo>
                  <a:lnTo>
                    <a:pt x="151" y="44"/>
                  </a:lnTo>
                  <a:lnTo>
                    <a:pt x="167" y="26"/>
                  </a:lnTo>
                  <a:lnTo>
                    <a:pt x="175" y="18"/>
                  </a:lnTo>
                  <a:lnTo>
                    <a:pt x="183" y="18"/>
                  </a:lnTo>
                  <a:lnTo>
                    <a:pt x="183" y="9"/>
                  </a:lnTo>
                  <a:lnTo>
                    <a:pt x="199" y="9"/>
                  </a:lnTo>
                  <a:lnTo>
                    <a:pt x="199" y="0"/>
                  </a:lnTo>
                  <a:lnTo>
                    <a:pt x="207" y="9"/>
                  </a:lnTo>
                  <a:lnTo>
                    <a:pt x="199" y="9"/>
                  </a:lnTo>
                  <a:lnTo>
                    <a:pt x="183" y="18"/>
                  </a:lnTo>
                  <a:lnTo>
                    <a:pt x="183" y="26"/>
                  </a:lnTo>
                  <a:lnTo>
                    <a:pt x="175" y="44"/>
                  </a:lnTo>
                  <a:lnTo>
                    <a:pt x="167" y="53"/>
                  </a:lnTo>
                  <a:lnTo>
                    <a:pt x="167" y="62"/>
                  </a:lnTo>
                  <a:lnTo>
                    <a:pt x="151" y="79"/>
                  </a:lnTo>
                  <a:lnTo>
                    <a:pt x="143" y="88"/>
                  </a:lnTo>
                  <a:lnTo>
                    <a:pt x="135" y="97"/>
                  </a:lnTo>
                  <a:lnTo>
                    <a:pt x="135" y="123"/>
                  </a:lnTo>
                  <a:lnTo>
                    <a:pt x="127" y="132"/>
                  </a:lnTo>
                  <a:lnTo>
                    <a:pt x="127" y="141"/>
                  </a:lnTo>
                  <a:lnTo>
                    <a:pt x="127" y="158"/>
                  </a:lnTo>
                  <a:lnTo>
                    <a:pt x="111" y="158"/>
                  </a:lnTo>
                  <a:lnTo>
                    <a:pt x="103" y="167"/>
                  </a:lnTo>
                  <a:lnTo>
                    <a:pt x="103" y="176"/>
                  </a:lnTo>
                  <a:lnTo>
                    <a:pt x="95" y="193"/>
                  </a:lnTo>
                  <a:lnTo>
                    <a:pt x="95" y="202"/>
                  </a:lnTo>
                  <a:lnTo>
                    <a:pt x="79" y="211"/>
                  </a:lnTo>
                  <a:lnTo>
                    <a:pt x="79" y="229"/>
                  </a:lnTo>
                  <a:lnTo>
                    <a:pt x="71" y="237"/>
                  </a:lnTo>
                  <a:lnTo>
                    <a:pt x="71" y="246"/>
                  </a:lnTo>
                  <a:lnTo>
                    <a:pt x="71" y="255"/>
                  </a:lnTo>
                  <a:lnTo>
                    <a:pt x="63" y="273"/>
                  </a:lnTo>
                  <a:lnTo>
                    <a:pt x="63" y="281"/>
                  </a:lnTo>
                  <a:lnTo>
                    <a:pt x="63" y="290"/>
                  </a:lnTo>
                  <a:lnTo>
                    <a:pt x="63" y="308"/>
                  </a:lnTo>
                  <a:lnTo>
                    <a:pt x="47" y="317"/>
                  </a:lnTo>
                  <a:lnTo>
                    <a:pt x="47" y="325"/>
                  </a:lnTo>
                  <a:lnTo>
                    <a:pt x="47" y="343"/>
                  </a:lnTo>
                  <a:lnTo>
                    <a:pt x="47" y="352"/>
                  </a:lnTo>
                  <a:lnTo>
                    <a:pt x="39" y="360"/>
                  </a:lnTo>
                  <a:lnTo>
                    <a:pt x="39" y="387"/>
                  </a:lnTo>
                  <a:lnTo>
                    <a:pt x="39" y="396"/>
                  </a:lnTo>
                  <a:lnTo>
                    <a:pt x="39" y="404"/>
                  </a:lnTo>
                  <a:lnTo>
                    <a:pt x="39" y="422"/>
                  </a:lnTo>
                  <a:lnTo>
                    <a:pt x="39" y="431"/>
                  </a:lnTo>
                  <a:lnTo>
                    <a:pt x="39" y="440"/>
                  </a:lnTo>
                  <a:lnTo>
                    <a:pt x="31" y="440"/>
                  </a:lnTo>
                  <a:lnTo>
                    <a:pt x="39"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89" name="Freeform 63"/>
            <p:cNvSpPr>
              <a:spLocks/>
            </p:cNvSpPr>
            <p:nvPr/>
          </p:nvSpPr>
          <p:spPr bwMode="auto">
            <a:xfrm>
              <a:off x="2411" y="2892"/>
              <a:ext cx="240" cy="325"/>
            </a:xfrm>
            <a:custGeom>
              <a:avLst/>
              <a:gdLst>
                <a:gd name="T0" fmla="*/ 0 w 240"/>
                <a:gd name="T1" fmla="*/ 325 h 325"/>
                <a:gd name="T2" fmla="*/ 0 w 240"/>
                <a:gd name="T3" fmla="*/ 308 h 325"/>
                <a:gd name="T4" fmla="*/ 0 w 240"/>
                <a:gd name="T5" fmla="*/ 308 h 325"/>
                <a:gd name="T6" fmla="*/ 0 w 240"/>
                <a:gd name="T7" fmla="*/ 299 h 325"/>
                <a:gd name="T8" fmla="*/ 0 w 240"/>
                <a:gd name="T9" fmla="*/ 290 h 325"/>
                <a:gd name="T10" fmla="*/ 0 w 240"/>
                <a:gd name="T11" fmla="*/ 272 h 325"/>
                <a:gd name="T12" fmla="*/ 0 w 240"/>
                <a:gd name="T13" fmla="*/ 255 h 325"/>
                <a:gd name="T14" fmla="*/ 0 w 240"/>
                <a:gd name="T15" fmla="*/ 237 h 325"/>
                <a:gd name="T16" fmla="*/ 8 w 240"/>
                <a:gd name="T17" fmla="*/ 220 h 325"/>
                <a:gd name="T18" fmla="*/ 8 w 240"/>
                <a:gd name="T19" fmla="*/ 211 h 325"/>
                <a:gd name="T20" fmla="*/ 16 w 240"/>
                <a:gd name="T21" fmla="*/ 185 h 325"/>
                <a:gd name="T22" fmla="*/ 16 w 240"/>
                <a:gd name="T23" fmla="*/ 176 h 325"/>
                <a:gd name="T24" fmla="*/ 32 w 240"/>
                <a:gd name="T25" fmla="*/ 149 h 325"/>
                <a:gd name="T26" fmla="*/ 40 w 240"/>
                <a:gd name="T27" fmla="*/ 141 h 325"/>
                <a:gd name="T28" fmla="*/ 40 w 240"/>
                <a:gd name="T29" fmla="*/ 123 h 325"/>
                <a:gd name="T30" fmla="*/ 48 w 240"/>
                <a:gd name="T31" fmla="*/ 123 h 325"/>
                <a:gd name="T32" fmla="*/ 64 w 240"/>
                <a:gd name="T33" fmla="*/ 105 h 325"/>
                <a:gd name="T34" fmla="*/ 72 w 240"/>
                <a:gd name="T35" fmla="*/ 97 h 325"/>
                <a:gd name="T36" fmla="*/ 96 w 240"/>
                <a:gd name="T37" fmla="*/ 79 h 325"/>
                <a:gd name="T38" fmla="*/ 104 w 240"/>
                <a:gd name="T39" fmla="*/ 70 h 325"/>
                <a:gd name="T40" fmla="*/ 120 w 240"/>
                <a:gd name="T41" fmla="*/ 61 h 325"/>
                <a:gd name="T42" fmla="*/ 144 w 240"/>
                <a:gd name="T43" fmla="*/ 44 h 325"/>
                <a:gd name="T44" fmla="*/ 152 w 240"/>
                <a:gd name="T45" fmla="*/ 35 h 325"/>
                <a:gd name="T46" fmla="*/ 176 w 240"/>
                <a:gd name="T47" fmla="*/ 35 h 325"/>
                <a:gd name="T48" fmla="*/ 184 w 240"/>
                <a:gd name="T49" fmla="*/ 26 h 325"/>
                <a:gd name="T50" fmla="*/ 208 w 240"/>
                <a:gd name="T51" fmla="*/ 9 h 325"/>
                <a:gd name="T52" fmla="*/ 216 w 240"/>
                <a:gd name="T53" fmla="*/ 9 h 325"/>
                <a:gd name="T54" fmla="*/ 232 w 240"/>
                <a:gd name="T55" fmla="*/ 9 h 325"/>
                <a:gd name="T56" fmla="*/ 232 w 240"/>
                <a:gd name="T57" fmla="*/ 9 h 325"/>
                <a:gd name="T58" fmla="*/ 232 w 240"/>
                <a:gd name="T59" fmla="*/ 0 h 325"/>
                <a:gd name="T60" fmla="*/ 240 w 240"/>
                <a:gd name="T61" fmla="*/ 9 h 325"/>
                <a:gd name="T62" fmla="*/ 232 w 240"/>
                <a:gd name="T63" fmla="*/ 9 h 325"/>
                <a:gd name="T64" fmla="*/ 232 w 240"/>
                <a:gd name="T65" fmla="*/ 9 h 325"/>
                <a:gd name="T66" fmla="*/ 216 w 240"/>
                <a:gd name="T67" fmla="*/ 9 h 325"/>
                <a:gd name="T68" fmla="*/ 208 w 240"/>
                <a:gd name="T69" fmla="*/ 26 h 325"/>
                <a:gd name="T70" fmla="*/ 200 w 240"/>
                <a:gd name="T71" fmla="*/ 26 h 325"/>
                <a:gd name="T72" fmla="*/ 184 w 240"/>
                <a:gd name="T73" fmla="*/ 35 h 325"/>
                <a:gd name="T74" fmla="*/ 176 w 240"/>
                <a:gd name="T75" fmla="*/ 44 h 325"/>
                <a:gd name="T76" fmla="*/ 168 w 240"/>
                <a:gd name="T77" fmla="*/ 44 h 325"/>
                <a:gd name="T78" fmla="*/ 144 w 240"/>
                <a:gd name="T79" fmla="*/ 61 h 325"/>
                <a:gd name="T80" fmla="*/ 136 w 240"/>
                <a:gd name="T81" fmla="*/ 70 h 325"/>
                <a:gd name="T82" fmla="*/ 112 w 240"/>
                <a:gd name="T83" fmla="*/ 79 h 325"/>
                <a:gd name="T84" fmla="*/ 104 w 240"/>
                <a:gd name="T85" fmla="*/ 97 h 325"/>
                <a:gd name="T86" fmla="*/ 96 w 240"/>
                <a:gd name="T87" fmla="*/ 105 h 325"/>
                <a:gd name="T88" fmla="*/ 80 w 240"/>
                <a:gd name="T89" fmla="*/ 114 h 325"/>
                <a:gd name="T90" fmla="*/ 80 w 240"/>
                <a:gd name="T91" fmla="*/ 123 h 325"/>
                <a:gd name="T92" fmla="*/ 72 w 240"/>
                <a:gd name="T93" fmla="*/ 141 h 325"/>
                <a:gd name="T94" fmla="*/ 64 w 240"/>
                <a:gd name="T95" fmla="*/ 149 h 325"/>
                <a:gd name="T96" fmla="*/ 48 w 240"/>
                <a:gd name="T97" fmla="*/ 176 h 325"/>
                <a:gd name="T98" fmla="*/ 48 w 240"/>
                <a:gd name="T99" fmla="*/ 185 h 325"/>
                <a:gd name="T100" fmla="*/ 40 w 240"/>
                <a:gd name="T101" fmla="*/ 211 h 325"/>
                <a:gd name="T102" fmla="*/ 32 w 240"/>
                <a:gd name="T103" fmla="*/ 228 h 325"/>
                <a:gd name="T104" fmla="*/ 32 w 240"/>
                <a:gd name="T105" fmla="*/ 237 h 325"/>
                <a:gd name="T106" fmla="*/ 32 w 240"/>
                <a:gd name="T107" fmla="*/ 264 h 325"/>
                <a:gd name="T108" fmla="*/ 16 w 240"/>
                <a:gd name="T109" fmla="*/ 272 h 325"/>
                <a:gd name="T110" fmla="*/ 16 w 240"/>
                <a:gd name="T111" fmla="*/ 290 h 325"/>
                <a:gd name="T112" fmla="*/ 16 w 240"/>
                <a:gd name="T113" fmla="*/ 299 h 325"/>
                <a:gd name="T114" fmla="*/ 16 w 240"/>
                <a:gd name="T115" fmla="*/ 308 h 325"/>
                <a:gd name="T116" fmla="*/ 16 w 240"/>
                <a:gd name="T117" fmla="*/ 308 h 325"/>
                <a:gd name="T118" fmla="*/ 8 w 240"/>
                <a:gd name="T119" fmla="*/ 308 h 325"/>
                <a:gd name="T120" fmla="*/ 16 w 240"/>
                <a:gd name="T121" fmla="*/ 325 h 325"/>
                <a:gd name="T122" fmla="*/ 0 w 240"/>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0"/>
                <a:gd name="T187" fmla="*/ 0 h 325"/>
                <a:gd name="T188" fmla="*/ 240 w 240"/>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0" h="325">
                  <a:moveTo>
                    <a:pt x="0" y="325"/>
                  </a:moveTo>
                  <a:lnTo>
                    <a:pt x="0" y="308"/>
                  </a:lnTo>
                  <a:lnTo>
                    <a:pt x="0" y="299"/>
                  </a:lnTo>
                  <a:lnTo>
                    <a:pt x="0" y="290"/>
                  </a:lnTo>
                  <a:lnTo>
                    <a:pt x="0" y="272"/>
                  </a:lnTo>
                  <a:lnTo>
                    <a:pt x="0" y="255"/>
                  </a:lnTo>
                  <a:lnTo>
                    <a:pt x="0" y="237"/>
                  </a:lnTo>
                  <a:lnTo>
                    <a:pt x="8" y="220"/>
                  </a:lnTo>
                  <a:lnTo>
                    <a:pt x="8" y="211"/>
                  </a:lnTo>
                  <a:lnTo>
                    <a:pt x="16" y="185"/>
                  </a:lnTo>
                  <a:lnTo>
                    <a:pt x="16" y="176"/>
                  </a:lnTo>
                  <a:lnTo>
                    <a:pt x="32" y="149"/>
                  </a:lnTo>
                  <a:lnTo>
                    <a:pt x="40" y="141"/>
                  </a:lnTo>
                  <a:lnTo>
                    <a:pt x="40" y="123"/>
                  </a:lnTo>
                  <a:lnTo>
                    <a:pt x="48" y="123"/>
                  </a:lnTo>
                  <a:lnTo>
                    <a:pt x="64" y="105"/>
                  </a:lnTo>
                  <a:lnTo>
                    <a:pt x="72" y="97"/>
                  </a:lnTo>
                  <a:lnTo>
                    <a:pt x="96" y="79"/>
                  </a:lnTo>
                  <a:lnTo>
                    <a:pt x="104" y="70"/>
                  </a:lnTo>
                  <a:lnTo>
                    <a:pt x="120" y="61"/>
                  </a:lnTo>
                  <a:lnTo>
                    <a:pt x="144" y="44"/>
                  </a:lnTo>
                  <a:lnTo>
                    <a:pt x="152" y="35"/>
                  </a:lnTo>
                  <a:lnTo>
                    <a:pt x="176" y="35"/>
                  </a:lnTo>
                  <a:lnTo>
                    <a:pt x="184" y="26"/>
                  </a:lnTo>
                  <a:lnTo>
                    <a:pt x="208" y="9"/>
                  </a:lnTo>
                  <a:lnTo>
                    <a:pt x="216" y="9"/>
                  </a:lnTo>
                  <a:lnTo>
                    <a:pt x="232" y="9"/>
                  </a:lnTo>
                  <a:lnTo>
                    <a:pt x="232" y="0"/>
                  </a:lnTo>
                  <a:lnTo>
                    <a:pt x="240" y="9"/>
                  </a:lnTo>
                  <a:lnTo>
                    <a:pt x="232" y="9"/>
                  </a:lnTo>
                  <a:lnTo>
                    <a:pt x="216" y="9"/>
                  </a:lnTo>
                  <a:lnTo>
                    <a:pt x="208" y="26"/>
                  </a:lnTo>
                  <a:lnTo>
                    <a:pt x="200" y="26"/>
                  </a:lnTo>
                  <a:lnTo>
                    <a:pt x="184" y="35"/>
                  </a:lnTo>
                  <a:lnTo>
                    <a:pt x="176" y="44"/>
                  </a:lnTo>
                  <a:lnTo>
                    <a:pt x="168" y="44"/>
                  </a:lnTo>
                  <a:lnTo>
                    <a:pt x="144" y="61"/>
                  </a:lnTo>
                  <a:lnTo>
                    <a:pt x="136" y="70"/>
                  </a:lnTo>
                  <a:lnTo>
                    <a:pt x="112" y="79"/>
                  </a:lnTo>
                  <a:lnTo>
                    <a:pt x="104" y="97"/>
                  </a:lnTo>
                  <a:lnTo>
                    <a:pt x="96" y="105"/>
                  </a:lnTo>
                  <a:lnTo>
                    <a:pt x="80" y="114"/>
                  </a:lnTo>
                  <a:lnTo>
                    <a:pt x="80" y="123"/>
                  </a:lnTo>
                  <a:lnTo>
                    <a:pt x="72" y="141"/>
                  </a:lnTo>
                  <a:lnTo>
                    <a:pt x="64" y="149"/>
                  </a:lnTo>
                  <a:lnTo>
                    <a:pt x="48" y="176"/>
                  </a:lnTo>
                  <a:lnTo>
                    <a:pt x="48" y="185"/>
                  </a:lnTo>
                  <a:lnTo>
                    <a:pt x="40" y="211"/>
                  </a:lnTo>
                  <a:lnTo>
                    <a:pt x="32" y="228"/>
                  </a:lnTo>
                  <a:lnTo>
                    <a:pt x="32" y="237"/>
                  </a:lnTo>
                  <a:lnTo>
                    <a:pt x="32" y="264"/>
                  </a:lnTo>
                  <a:lnTo>
                    <a:pt x="16" y="272"/>
                  </a:lnTo>
                  <a:lnTo>
                    <a:pt x="16" y="290"/>
                  </a:lnTo>
                  <a:lnTo>
                    <a:pt x="16" y="299"/>
                  </a:lnTo>
                  <a:lnTo>
                    <a:pt x="16" y="308"/>
                  </a:lnTo>
                  <a:lnTo>
                    <a:pt x="8" y="308"/>
                  </a:lnTo>
                  <a:lnTo>
                    <a:pt x="16" y="325"/>
                  </a:lnTo>
                  <a:lnTo>
                    <a:pt x="0"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90" name="Freeform 64"/>
            <p:cNvSpPr>
              <a:spLocks/>
            </p:cNvSpPr>
            <p:nvPr/>
          </p:nvSpPr>
          <p:spPr bwMode="auto">
            <a:xfrm>
              <a:off x="2411" y="2892"/>
              <a:ext cx="240" cy="325"/>
            </a:xfrm>
            <a:custGeom>
              <a:avLst/>
              <a:gdLst>
                <a:gd name="T0" fmla="*/ 0 w 240"/>
                <a:gd name="T1" fmla="*/ 325 h 325"/>
                <a:gd name="T2" fmla="*/ 0 w 240"/>
                <a:gd name="T3" fmla="*/ 308 h 325"/>
                <a:gd name="T4" fmla="*/ 0 w 240"/>
                <a:gd name="T5" fmla="*/ 308 h 325"/>
                <a:gd name="T6" fmla="*/ 0 w 240"/>
                <a:gd name="T7" fmla="*/ 299 h 325"/>
                <a:gd name="T8" fmla="*/ 0 w 240"/>
                <a:gd name="T9" fmla="*/ 290 h 325"/>
                <a:gd name="T10" fmla="*/ 0 w 240"/>
                <a:gd name="T11" fmla="*/ 272 h 325"/>
                <a:gd name="T12" fmla="*/ 0 w 240"/>
                <a:gd name="T13" fmla="*/ 255 h 325"/>
                <a:gd name="T14" fmla="*/ 0 w 240"/>
                <a:gd name="T15" fmla="*/ 237 h 325"/>
                <a:gd name="T16" fmla="*/ 8 w 240"/>
                <a:gd name="T17" fmla="*/ 220 h 325"/>
                <a:gd name="T18" fmla="*/ 8 w 240"/>
                <a:gd name="T19" fmla="*/ 211 h 325"/>
                <a:gd name="T20" fmla="*/ 16 w 240"/>
                <a:gd name="T21" fmla="*/ 185 h 325"/>
                <a:gd name="T22" fmla="*/ 16 w 240"/>
                <a:gd name="T23" fmla="*/ 176 h 325"/>
                <a:gd name="T24" fmla="*/ 32 w 240"/>
                <a:gd name="T25" fmla="*/ 149 h 325"/>
                <a:gd name="T26" fmla="*/ 40 w 240"/>
                <a:gd name="T27" fmla="*/ 141 h 325"/>
                <a:gd name="T28" fmla="*/ 40 w 240"/>
                <a:gd name="T29" fmla="*/ 123 h 325"/>
                <a:gd name="T30" fmla="*/ 48 w 240"/>
                <a:gd name="T31" fmla="*/ 123 h 325"/>
                <a:gd name="T32" fmla="*/ 64 w 240"/>
                <a:gd name="T33" fmla="*/ 105 h 325"/>
                <a:gd name="T34" fmla="*/ 72 w 240"/>
                <a:gd name="T35" fmla="*/ 97 h 325"/>
                <a:gd name="T36" fmla="*/ 96 w 240"/>
                <a:gd name="T37" fmla="*/ 79 h 325"/>
                <a:gd name="T38" fmla="*/ 104 w 240"/>
                <a:gd name="T39" fmla="*/ 70 h 325"/>
                <a:gd name="T40" fmla="*/ 120 w 240"/>
                <a:gd name="T41" fmla="*/ 61 h 325"/>
                <a:gd name="T42" fmla="*/ 144 w 240"/>
                <a:gd name="T43" fmla="*/ 44 h 325"/>
                <a:gd name="T44" fmla="*/ 152 w 240"/>
                <a:gd name="T45" fmla="*/ 35 h 325"/>
                <a:gd name="T46" fmla="*/ 176 w 240"/>
                <a:gd name="T47" fmla="*/ 35 h 325"/>
                <a:gd name="T48" fmla="*/ 184 w 240"/>
                <a:gd name="T49" fmla="*/ 26 h 325"/>
                <a:gd name="T50" fmla="*/ 208 w 240"/>
                <a:gd name="T51" fmla="*/ 9 h 325"/>
                <a:gd name="T52" fmla="*/ 216 w 240"/>
                <a:gd name="T53" fmla="*/ 9 h 325"/>
                <a:gd name="T54" fmla="*/ 232 w 240"/>
                <a:gd name="T55" fmla="*/ 9 h 325"/>
                <a:gd name="T56" fmla="*/ 232 w 240"/>
                <a:gd name="T57" fmla="*/ 9 h 325"/>
                <a:gd name="T58" fmla="*/ 232 w 240"/>
                <a:gd name="T59" fmla="*/ 0 h 325"/>
                <a:gd name="T60" fmla="*/ 240 w 240"/>
                <a:gd name="T61" fmla="*/ 9 h 325"/>
                <a:gd name="T62" fmla="*/ 232 w 240"/>
                <a:gd name="T63" fmla="*/ 9 h 325"/>
                <a:gd name="T64" fmla="*/ 232 w 240"/>
                <a:gd name="T65" fmla="*/ 9 h 325"/>
                <a:gd name="T66" fmla="*/ 216 w 240"/>
                <a:gd name="T67" fmla="*/ 9 h 325"/>
                <a:gd name="T68" fmla="*/ 208 w 240"/>
                <a:gd name="T69" fmla="*/ 26 h 325"/>
                <a:gd name="T70" fmla="*/ 200 w 240"/>
                <a:gd name="T71" fmla="*/ 26 h 325"/>
                <a:gd name="T72" fmla="*/ 184 w 240"/>
                <a:gd name="T73" fmla="*/ 35 h 325"/>
                <a:gd name="T74" fmla="*/ 176 w 240"/>
                <a:gd name="T75" fmla="*/ 44 h 325"/>
                <a:gd name="T76" fmla="*/ 168 w 240"/>
                <a:gd name="T77" fmla="*/ 44 h 325"/>
                <a:gd name="T78" fmla="*/ 144 w 240"/>
                <a:gd name="T79" fmla="*/ 61 h 325"/>
                <a:gd name="T80" fmla="*/ 136 w 240"/>
                <a:gd name="T81" fmla="*/ 70 h 325"/>
                <a:gd name="T82" fmla="*/ 112 w 240"/>
                <a:gd name="T83" fmla="*/ 79 h 325"/>
                <a:gd name="T84" fmla="*/ 104 w 240"/>
                <a:gd name="T85" fmla="*/ 97 h 325"/>
                <a:gd name="T86" fmla="*/ 96 w 240"/>
                <a:gd name="T87" fmla="*/ 105 h 325"/>
                <a:gd name="T88" fmla="*/ 80 w 240"/>
                <a:gd name="T89" fmla="*/ 114 h 325"/>
                <a:gd name="T90" fmla="*/ 80 w 240"/>
                <a:gd name="T91" fmla="*/ 123 h 325"/>
                <a:gd name="T92" fmla="*/ 72 w 240"/>
                <a:gd name="T93" fmla="*/ 141 h 325"/>
                <a:gd name="T94" fmla="*/ 64 w 240"/>
                <a:gd name="T95" fmla="*/ 149 h 325"/>
                <a:gd name="T96" fmla="*/ 48 w 240"/>
                <a:gd name="T97" fmla="*/ 176 h 325"/>
                <a:gd name="T98" fmla="*/ 48 w 240"/>
                <a:gd name="T99" fmla="*/ 185 h 325"/>
                <a:gd name="T100" fmla="*/ 40 w 240"/>
                <a:gd name="T101" fmla="*/ 211 h 325"/>
                <a:gd name="T102" fmla="*/ 32 w 240"/>
                <a:gd name="T103" fmla="*/ 228 h 325"/>
                <a:gd name="T104" fmla="*/ 32 w 240"/>
                <a:gd name="T105" fmla="*/ 237 h 325"/>
                <a:gd name="T106" fmla="*/ 32 w 240"/>
                <a:gd name="T107" fmla="*/ 264 h 325"/>
                <a:gd name="T108" fmla="*/ 16 w 240"/>
                <a:gd name="T109" fmla="*/ 272 h 325"/>
                <a:gd name="T110" fmla="*/ 16 w 240"/>
                <a:gd name="T111" fmla="*/ 290 h 325"/>
                <a:gd name="T112" fmla="*/ 16 w 240"/>
                <a:gd name="T113" fmla="*/ 299 h 325"/>
                <a:gd name="T114" fmla="*/ 16 w 240"/>
                <a:gd name="T115" fmla="*/ 308 h 325"/>
                <a:gd name="T116" fmla="*/ 16 w 240"/>
                <a:gd name="T117" fmla="*/ 308 h 325"/>
                <a:gd name="T118" fmla="*/ 8 w 240"/>
                <a:gd name="T119" fmla="*/ 308 h 325"/>
                <a:gd name="T120" fmla="*/ 16 w 240"/>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0"/>
                <a:gd name="T184" fmla="*/ 0 h 325"/>
                <a:gd name="T185" fmla="*/ 240 w 240"/>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0" h="325">
                  <a:moveTo>
                    <a:pt x="0" y="325"/>
                  </a:moveTo>
                  <a:lnTo>
                    <a:pt x="0" y="308"/>
                  </a:lnTo>
                  <a:lnTo>
                    <a:pt x="0" y="299"/>
                  </a:lnTo>
                  <a:lnTo>
                    <a:pt x="0" y="290"/>
                  </a:lnTo>
                  <a:lnTo>
                    <a:pt x="0" y="272"/>
                  </a:lnTo>
                  <a:lnTo>
                    <a:pt x="0" y="255"/>
                  </a:lnTo>
                  <a:lnTo>
                    <a:pt x="0" y="237"/>
                  </a:lnTo>
                  <a:lnTo>
                    <a:pt x="8" y="220"/>
                  </a:lnTo>
                  <a:lnTo>
                    <a:pt x="8" y="211"/>
                  </a:lnTo>
                  <a:lnTo>
                    <a:pt x="16" y="185"/>
                  </a:lnTo>
                  <a:lnTo>
                    <a:pt x="16" y="176"/>
                  </a:lnTo>
                  <a:lnTo>
                    <a:pt x="32" y="149"/>
                  </a:lnTo>
                  <a:lnTo>
                    <a:pt x="40" y="141"/>
                  </a:lnTo>
                  <a:lnTo>
                    <a:pt x="40" y="123"/>
                  </a:lnTo>
                  <a:lnTo>
                    <a:pt x="48" y="123"/>
                  </a:lnTo>
                  <a:lnTo>
                    <a:pt x="64" y="105"/>
                  </a:lnTo>
                  <a:lnTo>
                    <a:pt x="72" y="97"/>
                  </a:lnTo>
                  <a:lnTo>
                    <a:pt x="96" y="79"/>
                  </a:lnTo>
                  <a:lnTo>
                    <a:pt x="104" y="70"/>
                  </a:lnTo>
                  <a:lnTo>
                    <a:pt x="120" y="61"/>
                  </a:lnTo>
                  <a:lnTo>
                    <a:pt x="144" y="44"/>
                  </a:lnTo>
                  <a:lnTo>
                    <a:pt x="152" y="35"/>
                  </a:lnTo>
                  <a:lnTo>
                    <a:pt x="176" y="35"/>
                  </a:lnTo>
                  <a:lnTo>
                    <a:pt x="184" y="26"/>
                  </a:lnTo>
                  <a:lnTo>
                    <a:pt x="208" y="9"/>
                  </a:lnTo>
                  <a:lnTo>
                    <a:pt x="216" y="9"/>
                  </a:lnTo>
                  <a:lnTo>
                    <a:pt x="232" y="9"/>
                  </a:lnTo>
                  <a:lnTo>
                    <a:pt x="232" y="0"/>
                  </a:lnTo>
                  <a:lnTo>
                    <a:pt x="240" y="9"/>
                  </a:lnTo>
                  <a:lnTo>
                    <a:pt x="232" y="9"/>
                  </a:lnTo>
                  <a:lnTo>
                    <a:pt x="216" y="9"/>
                  </a:lnTo>
                  <a:lnTo>
                    <a:pt x="208" y="26"/>
                  </a:lnTo>
                  <a:lnTo>
                    <a:pt x="200" y="26"/>
                  </a:lnTo>
                  <a:lnTo>
                    <a:pt x="184" y="35"/>
                  </a:lnTo>
                  <a:lnTo>
                    <a:pt x="176" y="44"/>
                  </a:lnTo>
                  <a:lnTo>
                    <a:pt x="168" y="44"/>
                  </a:lnTo>
                  <a:lnTo>
                    <a:pt x="144" y="61"/>
                  </a:lnTo>
                  <a:lnTo>
                    <a:pt x="136" y="70"/>
                  </a:lnTo>
                  <a:lnTo>
                    <a:pt x="112" y="79"/>
                  </a:lnTo>
                  <a:lnTo>
                    <a:pt x="104" y="97"/>
                  </a:lnTo>
                  <a:lnTo>
                    <a:pt x="96" y="105"/>
                  </a:lnTo>
                  <a:lnTo>
                    <a:pt x="80" y="114"/>
                  </a:lnTo>
                  <a:lnTo>
                    <a:pt x="80" y="123"/>
                  </a:lnTo>
                  <a:lnTo>
                    <a:pt x="72" y="141"/>
                  </a:lnTo>
                  <a:lnTo>
                    <a:pt x="64" y="149"/>
                  </a:lnTo>
                  <a:lnTo>
                    <a:pt x="48" y="176"/>
                  </a:lnTo>
                  <a:lnTo>
                    <a:pt x="48" y="185"/>
                  </a:lnTo>
                  <a:lnTo>
                    <a:pt x="40" y="211"/>
                  </a:lnTo>
                  <a:lnTo>
                    <a:pt x="32" y="228"/>
                  </a:lnTo>
                  <a:lnTo>
                    <a:pt x="32" y="237"/>
                  </a:lnTo>
                  <a:lnTo>
                    <a:pt x="32" y="264"/>
                  </a:lnTo>
                  <a:lnTo>
                    <a:pt x="16" y="272"/>
                  </a:lnTo>
                  <a:lnTo>
                    <a:pt x="16" y="290"/>
                  </a:lnTo>
                  <a:lnTo>
                    <a:pt x="16" y="299"/>
                  </a:lnTo>
                  <a:lnTo>
                    <a:pt x="16" y="308"/>
                  </a:lnTo>
                  <a:lnTo>
                    <a:pt x="8" y="308"/>
                  </a:lnTo>
                  <a:lnTo>
                    <a:pt x="16"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6501" name="Group 65"/>
          <p:cNvGrpSpPr>
            <a:grpSpLocks/>
          </p:cNvGrpSpPr>
          <p:nvPr/>
        </p:nvGrpSpPr>
        <p:grpSpPr bwMode="auto">
          <a:xfrm>
            <a:off x="3597275" y="3074988"/>
            <a:ext cx="774700" cy="614362"/>
            <a:chOff x="2659" y="3226"/>
            <a:chExt cx="488" cy="387"/>
          </a:xfrm>
        </p:grpSpPr>
        <p:sp>
          <p:nvSpPr>
            <p:cNvPr id="494132" name="Freeform 66"/>
            <p:cNvSpPr>
              <a:spLocks/>
            </p:cNvSpPr>
            <p:nvPr/>
          </p:nvSpPr>
          <p:spPr bwMode="auto">
            <a:xfrm>
              <a:off x="2795" y="3226"/>
              <a:ext cx="40" cy="53"/>
            </a:xfrm>
            <a:custGeom>
              <a:avLst/>
              <a:gdLst>
                <a:gd name="T0" fmla="*/ 40 w 40"/>
                <a:gd name="T1" fmla="*/ 0 h 53"/>
                <a:gd name="T2" fmla="*/ 40 w 40"/>
                <a:gd name="T3" fmla="*/ 9 h 53"/>
                <a:gd name="T4" fmla="*/ 40 w 40"/>
                <a:gd name="T5" fmla="*/ 18 h 53"/>
                <a:gd name="T6" fmla="*/ 32 w 40"/>
                <a:gd name="T7" fmla="*/ 18 h 53"/>
                <a:gd name="T8" fmla="*/ 24 w 40"/>
                <a:gd name="T9" fmla="*/ 18 h 53"/>
                <a:gd name="T10" fmla="*/ 24 w 40"/>
                <a:gd name="T11" fmla="*/ 35 h 53"/>
                <a:gd name="T12" fmla="*/ 8 w 40"/>
                <a:gd name="T13" fmla="*/ 35 h 53"/>
                <a:gd name="T14" fmla="*/ 8 w 40"/>
                <a:gd name="T15" fmla="*/ 44 h 53"/>
                <a:gd name="T16" fmla="*/ 0 w 40"/>
                <a:gd name="T17" fmla="*/ 44 h 53"/>
                <a:gd name="T18" fmla="*/ 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40" y="0"/>
                  </a:moveTo>
                  <a:lnTo>
                    <a:pt x="40" y="9"/>
                  </a:lnTo>
                  <a:lnTo>
                    <a:pt x="40" y="18"/>
                  </a:lnTo>
                  <a:lnTo>
                    <a:pt x="32" y="18"/>
                  </a:lnTo>
                  <a:lnTo>
                    <a:pt x="24" y="18"/>
                  </a:lnTo>
                  <a:lnTo>
                    <a:pt x="24" y="35"/>
                  </a:lnTo>
                  <a:lnTo>
                    <a:pt x="8" y="35"/>
                  </a:lnTo>
                  <a:lnTo>
                    <a:pt x="8" y="44"/>
                  </a:lnTo>
                  <a:lnTo>
                    <a:pt x="0" y="44"/>
                  </a:lnTo>
                  <a:lnTo>
                    <a:pt x="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33" name="Freeform 67"/>
            <p:cNvSpPr>
              <a:spLocks/>
            </p:cNvSpPr>
            <p:nvPr/>
          </p:nvSpPr>
          <p:spPr bwMode="auto">
            <a:xfrm>
              <a:off x="2835" y="3226"/>
              <a:ext cx="56" cy="97"/>
            </a:xfrm>
            <a:custGeom>
              <a:avLst/>
              <a:gdLst>
                <a:gd name="T0" fmla="*/ 0 w 56"/>
                <a:gd name="T1" fmla="*/ 0 h 97"/>
                <a:gd name="T2" fmla="*/ 0 w 56"/>
                <a:gd name="T3" fmla="*/ 9 h 97"/>
                <a:gd name="T4" fmla="*/ 0 w 56"/>
                <a:gd name="T5" fmla="*/ 18 h 97"/>
                <a:gd name="T6" fmla="*/ 16 w 56"/>
                <a:gd name="T7" fmla="*/ 35 h 97"/>
                <a:gd name="T8" fmla="*/ 24 w 56"/>
                <a:gd name="T9" fmla="*/ 44 h 97"/>
                <a:gd name="T10" fmla="*/ 32 w 56"/>
                <a:gd name="T11" fmla="*/ 53 h 97"/>
                <a:gd name="T12" fmla="*/ 48 w 56"/>
                <a:gd name="T13" fmla="*/ 62 h 97"/>
                <a:gd name="T14" fmla="*/ 56 w 56"/>
                <a:gd name="T15" fmla="*/ 79 h 97"/>
                <a:gd name="T16" fmla="*/ 56 w 56"/>
                <a:gd name="T17" fmla="*/ 88 h 97"/>
                <a:gd name="T18" fmla="*/ 56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0" y="0"/>
                  </a:moveTo>
                  <a:lnTo>
                    <a:pt x="0" y="9"/>
                  </a:lnTo>
                  <a:lnTo>
                    <a:pt x="0" y="18"/>
                  </a:lnTo>
                  <a:lnTo>
                    <a:pt x="16" y="35"/>
                  </a:lnTo>
                  <a:lnTo>
                    <a:pt x="24" y="44"/>
                  </a:lnTo>
                  <a:lnTo>
                    <a:pt x="32" y="53"/>
                  </a:lnTo>
                  <a:lnTo>
                    <a:pt x="48" y="62"/>
                  </a:lnTo>
                  <a:lnTo>
                    <a:pt x="56" y="79"/>
                  </a:lnTo>
                  <a:lnTo>
                    <a:pt x="56" y="88"/>
                  </a:lnTo>
                  <a:lnTo>
                    <a:pt x="56"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34" name="Freeform 68"/>
            <p:cNvSpPr>
              <a:spLocks/>
            </p:cNvSpPr>
            <p:nvPr/>
          </p:nvSpPr>
          <p:spPr bwMode="auto">
            <a:xfrm>
              <a:off x="2867" y="3226"/>
              <a:ext cx="88" cy="97"/>
            </a:xfrm>
            <a:custGeom>
              <a:avLst/>
              <a:gdLst>
                <a:gd name="T0" fmla="*/ 0 w 88"/>
                <a:gd name="T1" fmla="*/ 0 h 97"/>
                <a:gd name="T2" fmla="*/ 16 w 88"/>
                <a:gd name="T3" fmla="*/ 35 h 97"/>
                <a:gd name="T4" fmla="*/ 24 w 88"/>
                <a:gd name="T5" fmla="*/ 35 h 97"/>
                <a:gd name="T6" fmla="*/ 24 w 88"/>
                <a:gd name="T7" fmla="*/ 44 h 97"/>
                <a:gd name="T8" fmla="*/ 32 w 88"/>
                <a:gd name="T9" fmla="*/ 44 h 97"/>
                <a:gd name="T10" fmla="*/ 48 w 88"/>
                <a:gd name="T11" fmla="*/ 44 h 97"/>
                <a:gd name="T12" fmla="*/ 56 w 88"/>
                <a:gd name="T13" fmla="*/ 53 h 97"/>
                <a:gd name="T14" fmla="*/ 64 w 88"/>
                <a:gd name="T15" fmla="*/ 53 h 97"/>
                <a:gd name="T16" fmla="*/ 64 w 88"/>
                <a:gd name="T17" fmla="*/ 62 h 97"/>
                <a:gd name="T18" fmla="*/ 72 w 88"/>
                <a:gd name="T19" fmla="*/ 62 h 97"/>
                <a:gd name="T20" fmla="*/ 72 w 88"/>
                <a:gd name="T21" fmla="*/ 79 h 97"/>
                <a:gd name="T22" fmla="*/ 88 w 88"/>
                <a:gd name="T23" fmla="*/ 79 h 97"/>
                <a:gd name="T24" fmla="*/ 88 w 88"/>
                <a:gd name="T25" fmla="*/ 88 h 97"/>
                <a:gd name="T26" fmla="*/ 88 w 88"/>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8"/>
                <a:gd name="T43" fmla="*/ 0 h 97"/>
                <a:gd name="T44" fmla="*/ 88 w 88"/>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8" h="97">
                  <a:moveTo>
                    <a:pt x="0" y="0"/>
                  </a:moveTo>
                  <a:lnTo>
                    <a:pt x="16" y="35"/>
                  </a:lnTo>
                  <a:lnTo>
                    <a:pt x="24" y="35"/>
                  </a:lnTo>
                  <a:lnTo>
                    <a:pt x="24" y="44"/>
                  </a:lnTo>
                  <a:lnTo>
                    <a:pt x="32" y="44"/>
                  </a:lnTo>
                  <a:lnTo>
                    <a:pt x="48" y="44"/>
                  </a:lnTo>
                  <a:lnTo>
                    <a:pt x="56" y="53"/>
                  </a:lnTo>
                  <a:lnTo>
                    <a:pt x="64" y="53"/>
                  </a:lnTo>
                  <a:lnTo>
                    <a:pt x="64" y="62"/>
                  </a:lnTo>
                  <a:lnTo>
                    <a:pt x="72" y="62"/>
                  </a:lnTo>
                  <a:lnTo>
                    <a:pt x="72" y="79"/>
                  </a:lnTo>
                  <a:lnTo>
                    <a:pt x="88" y="79"/>
                  </a:lnTo>
                  <a:lnTo>
                    <a:pt x="88" y="88"/>
                  </a:lnTo>
                  <a:lnTo>
                    <a:pt x="88"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35" name="Freeform 69"/>
            <p:cNvSpPr>
              <a:spLocks/>
            </p:cNvSpPr>
            <p:nvPr/>
          </p:nvSpPr>
          <p:spPr bwMode="auto">
            <a:xfrm>
              <a:off x="2803" y="3270"/>
              <a:ext cx="56" cy="114"/>
            </a:xfrm>
            <a:custGeom>
              <a:avLst/>
              <a:gdLst>
                <a:gd name="T0" fmla="*/ 56 w 56"/>
                <a:gd name="T1" fmla="*/ 0 h 114"/>
                <a:gd name="T2" fmla="*/ 56 w 56"/>
                <a:gd name="T3" fmla="*/ 9 h 114"/>
                <a:gd name="T4" fmla="*/ 56 w 56"/>
                <a:gd name="T5" fmla="*/ 18 h 114"/>
                <a:gd name="T6" fmla="*/ 56 w 56"/>
                <a:gd name="T7" fmla="*/ 35 h 114"/>
                <a:gd name="T8" fmla="*/ 48 w 56"/>
                <a:gd name="T9" fmla="*/ 44 h 114"/>
                <a:gd name="T10" fmla="*/ 32 w 56"/>
                <a:gd name="T11" fmla="*/ 53 h 114"/>
                <a:gd name="T12" fmla="*/ 16 w 56"/>
                <a:gd name="T13" fmla="*/ 70 h 114"/>
                <a:gd name="T14" fmla="*/ 16 w 56"/>
                <a:gd name="T15" fmla="*/ 79 h 114"/>
                <a:gd name="T16" fmla="*/ 16 w 56"/>
                <a:gd name="T17" fmla="*/ 88 h 114"/>
                <a:gd name="T18" fmla="*/ 0 w 56"/>
                <a:gd name="T19" fmla="*/ 88 h 114"/>
                <a:gd name="T20" fmla="*/ 0 w 56"/>
                <a:gd name="T21" fmla="*/ 105 h 114"/>
                <a:gd name="T22" fmla="*/ 0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56" y="0"/>
                  </a:moveTo>
                  <a:lnTo>
                    <a:pt x="56" y="9"/>
                  </a:lnTo>
                  <a:lnTo>
                    <a:pt x="56" y="18"/>
                  </a:lnTo>
                  <a:lnTo>
                    <a:pt x="56" y="35"/>
                  </a:lnTo>
                  <a:lnTo>
                    <a:pt x="48" y="44"/>
                  </a:lnTo>
                  <a:lnTo>
                    <a:pt x="32" y="53"/>
                  </a:lnTo>
                  <a:lnTo>
                    <a:pt x="16" y="70"/>
                  </a:lnTo>
                  <a:lnTo>
                    <a:pt x="16" y="79"/>
                  </a:lnTo>
                  <a:lnTo>
                    <a:pt x="16" y="88"/>
                  </a:lnTo>
                  <a:lnTo>
                    <a:pt x="0" y="88"/>
                  </a:lnTo>
                  <a:lnTo>
                    <a:pt x="0" y="105"/>
                  </a:lnTo>
                  <a:lnTo>
                    <a:pt x="0"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36" name="Freeform 70"/>
            <p:cNvSpPr>
              <a:spLocks/>
            </p:cNvSpPr>
            <p:nvPr/>
          </p:nvSpPr>
          <p:spPr bwMode="auto">
            <a:xfrm>
              <a:off x="2859" y="3226"/>
              <a:ext cx="72" cy="158"/>
            </a:xfrm>
            <a:custGeom>
              <a:avLst/>
              <a:gdLst>
                <a:gd name="T0" fmla="*/ 0 w 72"/>
                <a:gd name="T1" fmla="*/ 0 h 158"/>
                <a:gd name="T2" fmla="*/ 8 w 72"/>
                <a:gd name="T3" fmla="*/ 44 h 158"/>
                <a:gd name="T4" fmla="*/ 8 w 72"/>
                <a:gd name="T5" fmla="*/ 53 h 158"/>
                <a:gd name="T6" fmla="*/ 24 w 72"/>
                <a:gd name="T7" fmla="*/ 53 h 158"/>
                <a:gd name="T8" fmla="*/ 24 w 72"/>
                <a:gd name="T9" fmla="*/ 62 h 158"/>
                <a:gd name="T10" fmla="*/ 32 w 72"/>
                <a:gd name="T11" fmla="*/ 79 h 158"/>
                <a:gd name="T12" fmla="*/ 40 w 72"/>
                <a:gd name="T13" fmla="*/ 79 h 158"/>
                <a:gd name="T14" fmla="*/ 40 w 72"/>
                <a:gd name="T15" fmla="*/ 88 h 158"/>
                <a:gd name="T16" fmla="*/ 56 w 72"/>
                <a:gd name="T17" fmla="*/ 88 h 158"/>
                <a:gd name="T18" fmla="*/ 56 w 72"/>
                <a:gd name="T19" fmla="*/ 97 h 158"/>
                <a:gd name="T20" fmla="*/ 56 w 72"/>
                <a:gd name="T21" fmla="*/ 114 h 158"/>
                <a:gd name="T22" fmla="*/ 64 w 72"/>
                <a:gd name="T23" fmla="*/ 114 h 158"/>
                <a:gd name="T24" fmla="*/ 64 w 72"/>
                <a:gd name="T25" fmla="*/ 123 h 158"/>
                <a:gd name="T26" fmla="*/ 72 w 72"/>
                <a:gd name="T27" fmla="*/ 132 h 158"/>
                <a:gd name="T28" fmla="*/ 72 w 72"/>
                <a:gd name="T29" fmla="*/ 149 h 158"/>
                <a:gd name="T30" fmla="*/ 64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0" y="0"/>
                  </a:moveTo>
                  <a:lnTo>
                    <a:pt x="8" y="44"/>
                  </a:lnTo>
                  <a:lnTo>
                    <a:pt x="8" y="53"/>
                  </a:lnTo>
                  <a:lnTo>
                    <a:pt x="24" y="53"/>
                  </a:lnTo>
                  <a:lnTo>
                    <a:pt x="24" y="62"/>
                  </a:lnTo>
                  <a:lnTo>
                    <a:pt x="32" y="79"/>
                  </a:lnTo>
                  <a:lnTo>
                    <a:pt x="40" y="79"/>
                  </a:lnTo>
                  <a:lnTo>
                    <a:pt x="40" y="88"/>
                  </a:lnTo>
                  <a:lnTo>
                    <a:pt x="56" y="88"/>
                  </a:lnTo>
                  <a:lnTo>
                    <a:pt x="56" y="97"/>
                  </a:lnTo>
                  <a:lnTo>
                    <a:pt x="56" y="114"/>
                  </a:lnTo>
                  <a:lnTo>
                    <a:pt x="64" y="114"/>
                  </a:lnTo>
                  <a:lnTo>
                    <a:pt x="64" y="123"/>
                  </a:lnTo>
                  <a:lnTo>
                    <a:pt x="72" y="132"/>
                  </a:lnTo>
                  <a:lnTo>
                    <a:pt x="72" y="149"/>
                  </a:lnTo>
                  <a:lnTo>
                    <a:pt x="64"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37" name="Freeform 71"/>
            <p:cNvSpPr>
              <a:spLocks/>
            </p:cNvSpPr>
            <p:nvPr/>
          </p:nvSpPr>
          <p:spPr bwMode="auto">
            <a:xfrm>
              <a:off x="2763" y="3226"/>
              <a:ext cx="96" cy="114"/>
            </a:xfrm>
            <a:custGeom>
              <a:avLst/>
              <a:gdLst>
                <a:gd name="T0" fmla="*/ 96 w 96"/>
                <a:gd name="T1" fmla="*/ 0 h 114"/>
                <a:gd name="T2" fmla="*/ 72 w 96"/>
                <a:gd name="T3" fmla="*/ 35 h 114"/>
                <a:gd name="T4" fmla="*/ 64 w 96"/>
                <a:gd name="T5" fmla="*/ 44 h 114"/>
                <a:gd name="T6" fmla="*/ 56 w 96"/>
                <a:gd name="T7" fmla="*/ 44 h 114"/>
                <a:gd name="T8" fmla="*/ 40 w 96"/>
                <a:gd name="T9" fmla="*/ 44 h 114"/>
                <a:gd name="T10" fmla="*/ 32 w 96"/>
                <a:gd name="T11" fmla="*/ 44 h 114"/>
                <a:gd name="T12" fmla="*/ 32 w 96"/>
                <a:gd name="T13" fmla="*/ 53 h 114"/>
                <a:gd name="T14" fmla="*/ 24 w 96"/>
                <a:gd name="T15" fmla="*/ 53 h 114"/>
                <a:gd name="T16" fmla="*/ 8 w 96"/>
                <a:gd name="T17" fmla="*/ 62 h 114"/>
                <a:gd name="T18" fmla="*/ 0 w 96"/>
                <a:gd name="T19" fmla="*/ 79 h 114"/>
                <a:gd name="T20" fmla="*/ 0 w 96"/>
                <a:gd name="T21" fmla="*/ 88 h 114"/>
                <a:gd name="T22" fmla="*/ 0 w 96"/>
                <a:gd name="T23" fmla="*/ 97 h 114"/>
                <a:gd name="T24" fmla="*/ 0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96" y="0"/>
                  </a:moveTo>
                  <a:lnTo>
                    <a:pt x="72" y="35"/>
                  </a:lnTo>
                  <a:lnTo>
                    <a:pt x="64" y="44"/>
                  </a:lnTo>
                  <a:lnTo>
                    <a:pt x="56" y="44"/>
                  </a:lnTo>
                  <a:lnTo>
                    <a:pt x="40" y="44"/>
                  </a:lnTo>
                  <a:lnTo>
                    <a:pt x="32" y="44"/>
                  </a:lnTo>
                  <a:lnTo>
                    <a:pt x="32" y="53"/>
                  </a:lnTo>
                  <a:lnTo>
                    <a:pt x="24" y="53"/>
                  </a:lnTo>
                  <a:lnTo>
                    <a:pt x="8" y="62"/>
                  </a:lnTo>
                  <a:lnTo>
                    <a:pt x="0" y="79"/>
                  </a:lnTo>
                  <a:lnTo>
                    <a:pt x="0" y="88"/>
                  </a:lnTo>
                  <a:lnTo>
                    <a:pt x="0" y="97"/>
                  </a:lnTo>
                  <a:lnTo>
                    <a:pt x="0"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38" name="Freeform 72"/>
            <p:cNvSpPr>
              <a:spLocks/>
            </p:cNvSpPr>
            <p:nvPr/>
          </p:nvSpPr>
          <p:spPr bwMode="auto">
            <a:xfrm>
              <a:off x="2803" y="3270"/>
              <a:ext cx="48" cy="132"/>
            </a:xfrm>
            <a:custGeom>
              <a:avLst/>
              <a:gdLst>
                <a:gd name="T0" fmla="*/ 0 w 48"/>
                <a:gd name="T1" fmla="*/ 0 h 132"/>
                <a:gd name="T2" fmla="*/ 0 w 48"/>
                <a:gd name="T3" fmla="*/ 9 h 132"/>
                <a:gd name="T4" fmla="*/ 0 w 48"/>
                <a:gd name="T5" fmla="*/ 18 h 132"/>
                <a:gd name="T6" fmla="*/ 0 w 48"/>
                <a:gd name="T7" fmla="*/ 35 h 132"/>
                <a:gd name="T8" fmla="*/ 0 w 48"/>
                <a:gd name="T9" fmla="*/ 44 h 132"/>
                <a:gd name="T10" fmla="*/ 16 w 48"/>
                <a:gd name="T11" fmla="*/ 53 h 132"/>
                <a:gd name="T12" fmla="*/ 24 w 48"/>
                <a:gd name="T13" fmla="*/ 70 h 132"/>
                <a:gd name="T14" fmla="*/ 24 w 48"/>
                <a:gd name="T15" fmla="*/ 79 h 132"/>
                <a:gd name="T16" fmla="*/ 32 w 48"/>
                <a:gd name="T17" fmla="*/ 88 h 132"/>
                <a:gd name="T18" fmla="*/ 32 w 48"/>
                <a:gd name="T19" fmla="*/ 105 h 132"/>
                <a:gd name="T20" fmla="*/ 48 w 48"/>
                <a:gd name="T21" fmla="*/ 105 h 132"/>
                <a:gd name="T22" fmla="*/ 48 w 48"/>
                <a:gd name="T23" fmla="*/ 114 h 132"/>
                <a:gd name="T24" fmla="*/ 48 w 48"/>
                <a:gd name="T25" fmla="*/ 123 h 132"/>
                <a:gd name="T26" fmla="*/ 48 w 48"/>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8"/>
                <a:gd name="T43" fmla="*/ 0 h 132"/>
                <a:gd name="T44" fmla="*/ 48 w 48"/>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8" h="132">
                  <a:moveTo>
                    <a:pt x="0" y="0"/>
                  </a:moveTo>
                  <a:lnTo>
                    <a:pt x="0" y="9"/>
                  </a:lnTo>
                  <a:lnTo>
                    <a:pt x="0" y="18"/>
                  </a:lnTo>
                  <a:lnTo>
                    <a:pt x="0" y="35"/>
                  </a:lnTo>
                  <a:lnTo>
                    <a:pt x="0" y="44"/>
                  </a:lnTo>
                  <a:lnTo>
                    <a:pt x="16" y="53"/>
                  </a:lnTo>
                  <a:lnTo>
                    <a:pt x="24" y="70"/>
                  </a:lnTo>
                  <a:lnTo>
                    <a:pt x="24" y="79"/>
                  </a:lnTo>
                  <a:lnTo>
                    <a:pt x="32" y="88"/>
                  </a:lnTo>
                  <a:lnTo>
                    <a:pt x="32" y="105"/>
                  </a:lnTo>
                  <a:lnTo>
                    <a:pt x="48" y="105"/>
                  </a:lnTo>
                  <a:lnTo>
                    <a:pt x="48" y="114"/>
                  </a:lnTo>
                  <a:lnTo>
                    <a:pt x="48" y="123"/>
                  </a:lnTo>
                  <a:lnTo>
                    <a:pt x="48"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39" name="Freeform 73"/>
            <p:cNvSpPr>
              <a:spLocks/>
            </p:cNvSpPr>
            <p:nvPr/>
          </p:nvSpPr>
          <p:spPr bwMode="auto">
            <a:xfrm>
              <a:off x="2851" y="3305"/>
              <a:ext cx="40" cy="88"/>
            </a:xfrm>
            <a:custGeom>
              <a:avLst/>
              <a:gdLst>
                <a:gd name="T0" fmla="*/ 40 w 40"/>
                <a:gd name="T1" fmla="*/ 0 h 88"/>
                <a:gd name="T2" fmla="*/ 40 w 40"/>
                <a:gd name="T3" fmla="*/ 26 h 88"/>
                <a:gd name="T4" fmla="*/ 32 w 40"/>
                <a:gd name="T5" fmla="*/ 35 h 88"/>
                <a:gd name="T6" fmla="*/ 24 w 40"/>
                <a:gd name="T7" fmla="*/ 44 h 88"/>
                <a:gd name="T8" fmla="*/ 8 w 40"/>
                <a:gd name="T9" fmla="*/ 44 h 88"/>
                <a:gd name="T10" fmla="*/ 8 w 40"/>
                <a:gd name="T11" fmla="*/ 62 h 88"/>
                <a:gd name="T12" fmla="*/ 0 w 40"/>
                <a:gd name="T13" fmla="*/ 62 h 88"/>
                <a:gd name="T14" fmla="*/ 0 w 40"/>
                <a:gd name="T15" fmla="*/ 70 h 88"/>
                <a:gd name="T16" fmla="*/ 0 w 40"/>
                <a:gd name="T17" fmla="*/ 79 h 88"/>
                <a:gd name="T18" fmla="*/ 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40" y="0"/>
                  </a:moveTo>
                  <a:lnTo>
                    <a:pt x="40" y="26"/>
                  </a:lnTo>
                  <a:lnTo>
                    <a:pt x="32" y="35"/>
                  </a:lnTo>
                  <a:lnTo>
                    <a:pt x="24" y="44"/>
                  </a:lnTo>
                  <a:lnTo>
                    <a:pt x="8" y="44"/>
                  </a:lnTo>
                  <a:lnTo>
                    <a:pt x="8" y="62"/>
                  </a:lnTo>
                  <a:lnTo>
                    <a:pt x="0" y="62"/>
                  </a:lnTo>
                  <a:lnTo>
                    <a:pt x="0" y="70"/>
                  </a:lnTo>
                  <a:lnTo>
                    <a:pt x="0" y="79"/>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40" name="Freeform 74"/>
            <p:cNvSpPr>
              <a:spLocks/>
            </p:cNvSpPr>
            <p:nvPr/>
          </p:nvSpPr>
          <p:spPr bwMode="auto">
            <a:xfrm>
              <a:off x="2867" y="3279"/>
              <a:ext cx="64" cy="140"/>
            </a:xfrm>
            <a:custGeom>
              <a:avLst/>
              <a:gdLst>
                <a:gd name="T0" fmla="*/ 64 w 64"/>
                <a:gd name="T1" fmla="*/ 0 h 140"/>
                <a:gd name="T2" fmla="*/ 56 w 64"/>
                <a:gd name="T3" fmla="*/ 61 h 140"/>
                <a:gd name="T4" fmla="*/ 48 w 64"/>
                <a:gd name="T5" fmla="*/ 70 h 140"/>
                <a:gd name="T6" fmla="*/ 32 w 64"/>
                <a:gd name="T7" fmla="*/ 79 h 140"/>
                <a:gd name="T8" fmla="*/ 32 w 64"/>
                <a:gd name="T9" fmla="*/ 105 h 140"/>
                <a:gd name="T10" fmla="*/ 24 w 64"/>
                <a:gd name="T11" fmla="*/ 114 h 140"/>
                <a:gd name="T12" fmla="*/ 24 w 64"/>
                <a:gd name="T13" fmla="*/ 123 h 140"/>
                <a:gd name="T14" fmla="*/ 16 w 64"/>
                <a:gd name="T15" fmla="*/ 123 h 140"/>
                <a:gd name="T16" fmla="*/ 0 w 64"/>
                <a:gd name="T17" fmla="*/ 123 h 140"/>
                <a:gd name="T18" fmla="*/ 0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64" y="0"/>
                  </a:moveTo>
                  <a:lnTo>
                    <a:pt x="56" y="61"/>
                  </a:lnTo>
                  <a:lnTo>
                    <a:pt x="48" y="70"/>
                  </a:lnTo>
                  <a:lnTo>
                    <a:pt x="32" y="79"/>
                  </a:lnTo>
                  <a:lnTo>
                    <a:pt x="32" y="105"/>
                  </a:lnTo>
                  <a:lnTo>
                    <a:pt x="24" y="114"/>
                  </a:lnTo>
                  <a:lnTo>
                    <a:pt x="24" y="123"/>
                  </a:lnTo>
                  <a:lnTo>
                    <a:pt x="16" y="123"/>
                  </a:lnTo>
                  <a:lnTo>
                    <a:pt x="0" y="123"/>
                  </a:lnTo>
                  <a:lnTo>
                    <a:pt x="0"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41" name="Freeform 75"/>
            <p:cNvSpPr>
              <a:spLocks/>
            </p:cNvSpPr>
            <p:nvPr/>
          </p:nvSpPr>
          <p:spPr bwMode="auto">
            <a:xfrm>
              <a:off x="2883" y="3226"/>
              <a:ext cx="104" cy="193"/>
            </a:xfrm>
            <a:custGeom>
              <a:avLst/>
              <a:gdLst>
                <a:gd name="T0" fmla="*/ 0 w 104"/>
                <a:gd name="T1" fmla="*/ 0 h 193"/>
                <a:gd name="T2" fmla="*/ 16 w 104"/>
                <a:gd name="T3" fmla="*/ 18 h 193"/>
                <a:gd name="T4" fmla="*/ 32 w 104"/>
                <a:gd name="T5" fmla="*/ 35 h 193"/>
                <a:gd name="T6" fmla="*/ 40 w 104"/>
                <a:gd name="T7" fmla="*/ 44 h 193"/>
                <a:gd name="T8" fmla="*/ 40 w 104"/>
                <a:gd name="T9" fmla="*/ 53 h 193"/>
                <a:gd name="T10" fmla="*/ 48 w 104"/>
                <a:gd name="T11" fmla="*/ 53 h 193"/>
                <a:gd name="T12" fmla="*/ 48 w 104"/>
                <a:gd name="T13" fmla="*/ 62 h 193"/>
                <a:gd name="T14" fmla="*/ 56 w 104"/>
                <a:gd name="T15" fmla="*/ 62 h 193"/>
                <a:gd name="T16" fmla="*/ 72 w 104"/>
                <a:gd name="T17" fmla="*/ 79 h 193"/>
                <a:gd name="T18" fmla="*/ 72 w 104"/>
                <a:gd name="T19" fmla="*/ 88 h 193"/>
                <a:gd name="T20" fmla="*/ 80 w 104"/>
                <a:gd name="T21" fmla="*/ 88 h 193"/>
                <a:gd name="T22" fmla="*/ 80 w 104"/>
                <a:gd name="T23" fmla="*/ 97 h 193"/>
                <a:gd name="T24" fmla="*/ 88 w 104"/>
                <a:gd name="T25" fmla="*/ 97 h 193"/>
                <a:gd name="T26" fmla="*/ 88 w 104"/>
                <a:gd name="T27" fmla="*/ 114 h 193"/>
                <a:gd name="T28" fmla="*/ 88 w 104"/>
                <a:gd name="T29" fmla="*/ 123 h 193"/>
                <a:gd name="T30" fmla="*/ 104 w 104"/>
                <a:gd name="T31" fmla="*/ 132 h 193"/>
                <a:gd name="T32" fmla="*/ 104 w 104"/>
                <a:gd name="T33" fmla="*/ 149 h 193"/>
                <a:gd name="T34" fmla="*/ 104 w 104"/>
                <a:gd name="T35" fmla="*/ 158 h 193"/>
                <a:gd name="T36" fmla="*/ 104 w 104"/>
                <a:gd name="T37" fmla="*/ 167 h 193"/>
                <a:gd name="T38" fmla="*/ 104 w 104"/>
                <a:gd name="T39" fmla="*/ 176 h 193"/>
                <a:gd name="T40" fmla="*/ 104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0" y="0"/>
                  </a:moveTo>
                  <a:lnTo>
                    <a:pt x="16" y="18"/>
                  </a:lnTo>
                  <a:lnTo>
                    <a:pt x="32" y="35"/>
                  </a:lnTo>
                  <a:lnTo>
                    <a:pt x="40" y="44"/>
                  </a:lnTo>
                  <a:lnTo>
                    <a:pt x="40" y="53"/>
                  </a:lnTo>
                  <a:lnTo>
                    <a:pt x="48" y="53"/>
                  </a:lnTo>
                  <a:lnTo>
                    <a:pt x="48" y="62"/>
                  </a:lnTo>
                  <a:lnTo>
                    <a:pt x="56" y="62"/>
                  </a:lnTo>
                  <a:lnTo>
                    <a:pt x="72" y="79"/>
                  </a:lnTo>
                  <a:lnTo>
                    <a:pt x="72" y="88"/>
                  </a:lnTo>
                  <a:lnTo>
                    <a:pt x="80" y="88"/>
                  </a:lnTo>
                  <a:lnTo>
                    <a:pt x="80" y="97"/>
                  </a:lnTo>
                  <a:lnTo>
                    <a:pt x="88" y="97"/>
                  </a:lnTo>
                  <a:lnTo>
                    <a:pt x="88" y="114"/>
                  </a:lnTo>
                  <a:lnTo>
                    <a:pt x="88" y="123"/>
                  </a:lnTo>
                  <a:lnTo>
                    <a:pt x="104" y="132"/>
                  </a:lnTo>
                  <a:lnTo>
                    <a:pt x="104" y="149"/>
                  </a:lnTo>
                  <a:lnTo>
                    <a:pt x="104" y="158"/>
                  </a:lnTo>
                  <a:lnTo>
                    <a:pt x="104" y="167"/>
                  </a:lnTo>
                  <a:lnTo>
                    <a:pt x="104" y="176"/>
                  </a:lnTo>
                  <a:lnTo>
                    <a:pt x="104"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42" name="Freeform 76"/>
            <p:cNvSpPr>
              <a:spLocks/>
            </p:cNvSpPr>
            <p:nvPr/>
          </p:nvSpPr>
          <p:spPr bwMode="auto">
            <a:xfrm>
              <a:off x="2779" y="3305"/>
              <a:ext cx="16" cy="106"/>
            </a:xfrm>
            <a:custGeom>
              <a:avLst/>
              <a:gdLst>
                <a:gd name="T0" fmla="*/ 8 w 16"/>
                <a:gd name="T1" fmla="*/ 0 h 106"/>
                <a:gd name="T2" fmla="*/ 8 w 16"/>
                <a:gd name="T3" fmla="*/ 9 h 106"/>
                <a:gd name="T4" fmla="*/ 8 w 16"/>
                <a:gd name="T5" fmla="*/ 26 h 106"/>
                <a:gd name="T6" fmla="*/ 8 w 16"/>
                <a:gd name="T7" fmla="*/ 35 h 106"/>
                <a:gd name="T8" fmla="*/ 16 w 16"/>
                <a:gd name="T9" fmla="*/ 35 h 106"/>
                <a:gd name="T10" fmla="*/ 16 w 16"/>
                <a:gd name="T11" fmla="*/ 44 h 106"/>
                <a:gd name="T12" fmla="*/ 16 w 16"/>
                <a:gd name="T13" fmla="*/ 62 h 106"/>
                <a:gd name="T14" fmla="*/ 8 w 16"/>
                <a:gd name="T15" fmla="*/ 70 h 106"/>
                <a:gd name="T16" fmla="*/ 8 w 16"/>
                <a:gd name="T17" fmla="*/ 79 h 106"/>
                <a:gd name="T18" fmla="*/ 0 w 16"/>
                <a:gd name="T19" fmla="*/ 88 h 106"/>
                <a:gd name="T20" fmla="*/ 0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16" y="35"/>
                  </a:lnTo>
                  <a:lnTo>
                    <a:pt x="16" y="44"/>
                  </a:lnTo>
                  <a:lnTo>
                    <a:pt x="16" y="62"/>
                  </a:lnTo>
                  <a:lnTo>
                    <a:pt x="8" y="70"/>
                  </a:lnTo>
                  <a:lnTo>
                    <a:pt x="8" y="79"/>
                  </a:lnTo>
                  <a:lnTo>
                    <a:pt x="0" y="88"/>
                  </a:lnTo>
                  <a:lnTo>
                    <a:pt x="0"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43" name="Freeform 77"/>
            <p:cNvSpPr>
              <a:spLocks/>
            </p:cNvSpPr>
            <p:nvPr/>
          </p:nvSpPr>
          <p:spPr bwMode="auto">
            <a:xfrm>
              <a:off x="2803" y="3375"/>
              <a:ext cx="16" cy="62"/>
            </a:xfrm>
            <a:custGeom>
              <a:avLst/>
              <a:gdLst>
                <a:gd name="T0" fmla="*/ 0 w 16"/>
                <a:gd name="T1" fmla="*/ 0 h 62"/>
                <a:gd name="T2" fmla="*/ 16 w 16"/>
                <a:gd name="T3" fmla="*/ 9 h 62"/>
                <a:gd name="T4" fmla="*/ 16 w 16"/>
                <a:gd name="T5" fmla="*/ 18 h 62"/>
                <a:gd name="T6" fmla="*/ 16 w 16"/>
                <a:gd name="T7" fmla="*/ 27 h 62"/>
                <a:gd name="T8" fmla="*/ 16 w 16"/>
                <a:gd name="T9" fmla="*/ 44 h 62"/>
                <a:gd name="T10" fmla="*/ 16 w 16"/>
                <a:gd name="T11" fmla="*/ 53 h 62"/>
                <a:gd name="T12" fmla="*/ 16 w 16"/>
                <a:gd name="T13" fmla="*/ 62 h 62"/>
                <a:gd name="T14" fmla="*/ 0 60000 65536"/>
                <a:gd name="T15" fmla="*/ 0 60000 65536"/>
                <a:gd name="T16" fmla="*/ 0 60000 65536"/>
                <a:gd name="T17" fmla="*/ 0 60000 65536"/>
                <a:gd name="T18" fmla="*/ 0 60000 65536"/>
                <a:gd name="T19" fmla="*/ 0 60000 65536"/>
                <a:gd name="T20" fmla="*/ 0 60000 65536"/>
                <a:gd name="T21" fmla="*/ 0 w 16"/>
                <a:gd name="T22" fmla="*/ 0 h 62"/>
                <a:gd name="T23" fmla="*/ 16 w 16"/>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2">
                  <a:moveTo>
                    <a:pt x="0" y="0"/>
                  </a:moveTo>
                  <a:lnTo>
                    <a:pt x="16" y="9"/>
                  </a:lnTo>
                  <a:lnTo>
                    <a:pt x="16" y="18"/>
                  </a:lnTo>
                  <a:lnTo>
                    <a:pt x="16" y="27"/>
                  </a:lnTo>
                  <a:lnTo>
                    <a:pt x="16" y="44"/>
                  </a:lnTo>
                  <a:lnTo>
                    <a:pt x="16" y="53"/>
                  </a:lnTo>
                  <a:lnTo>
                    <a:pt x="16"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44" name="Freeform 78"/>
            <p:cNvSpPr>
              <a:spLocks/>
            </p:cNvSpPr>
            <p:nvPr/>
          </p:nvSpPr>
          <p:spPr bwMode="auto">
            <a:xfrm>
              <a:off x="2731" y="3340"/>
              <a:ext cx="40" cy="79"/>
            </a:xfrm>
            <a:custGeom>
              <a:avLst/>
              <a:gdLst>
                <a:gd name="T0" fmla="*/ 32 w 40"/>
                <a:gd name="T1" fmla="*/ 0 h 79"/>
                <a:gd name="T2" fmla="*/ 40 w 40"/>
                <a:gd name="T3" fmla="*/ 9 h 79"/>
                <a:gd name="T4" fmla="*/ 32 w 40"/>
                <a:gd name="T5" fmla="*/ 18 h 79"/>
                <a:gd name="T6" fmla="*/ 32 w 40"/>
                <a:gd name="T7" fmla="*/ 35 h 79"/>
                <a:gd name="T8" fmla="*/ 24 w 40"/>
                <a:gd name="T9" fmla="*/ 35 h 79"/>
                <a:gd name="T10" fmla="*/ 8 w 40"/>
                <a:gd name="T11" fmla="*/ 44 h 79"/>
                <a:gd name="T12" fmla="*/ 0 w 40"/>
                <a:gd name="T13" fmla="*/ 53 h 79"/>
                <a:gd name="T14" fmla="*/ 0 w 40"/>
                <a:gd name="T15" fmla="*/ 62 h 79"/>
                <a:gd name="T16" fmla="*/ 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32" y="0"/>
                  </a:moveTo>
                  <a:lnTo>
                    <a:pt x="40" y="9"/>
                  </a:lnTo>
                  <a:lnTo>
                    <a:pt x="32" y="18"/>
                  </a:lnTo>
                  <a:lnTo>
                    <a:pt x="32" y="35"/>
                  </a:lnTo>
                  <a:lnTo>
                    <a:pt x="24" y="35"/>
                  </a:lnTo>
                  <a:lnTo>
                    <a:pt x="8" y="44"/>
                  </a:lnTo>
                  <a:lnTo>
                    <a:pt x="0" y="53"/>
                  </a:lnTo>
                  <a:lnTo>
                    <a:pt x="0" y="62"/>
                  </a:lnTo>
                  <a:lnTo>
                    <a:pt x="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45" name="Freeform 79"/>
            <p:cNvSpPr>
              <a:spLocks/>
            </p:cNvSpPr>
            <p:nvPr/>
          </p:nvSpPr>
          <p:spPr bwMode="auto">
            <a:xfrm>
              <a:off x="2715" y="3288"/>
              <a:ext cx="56" cy="70"/>
            </a:xfrm>
            <a:custGeom>
              <a:avLst/>
              <a:gdLst>
                <a:gd name="T0" fmla="*/ 56 w 56"/>
                <a:gd name="T1" fmla="*/ 0 h 70"/>
                <a:gd name="T2" fmla="*/ 48 w 56"/>
                <a:gd name="T3" fmla="*/ 0 h 70"/>
                <a:gd name="T4" fmla="*/ 40 w 56"/>
                <a:gd name="T5" fmla="*/ 0 h 70"/>
                <a:gd name="T6" fmla="*/ 24 w 56"/>
                <a:gd name="T7" fmla="*/ 17 h 70"/>
                <a:gd name="T8" fmla="*/ 16 w 56"/>
                <a:gd name="T9" fmla="*/ 17 h 70"/>
                <a:gd name="T10" fmla="*/ 16 w 56"/>
                <a:gd name="T11" fmla="*/ 26 h 70"/>
                <a:gd name="T12" fmla="*/ 8 w 56"/>
                <a:gd name="T13" fmla="*/ 26 h 70"/>
                <a:gd name="T14" fmla="*/ 8 w 56"/>
                <a:gd name="T15" fmla="*/ 35 h 70"/>
                <a:gd name="T16" fmla="*/ 8 w 56"/>
                <a:gd name="T17" fmla="*/ 52 h 70"/>
                <a:gd name="T18" fmla="*/ 0 w 56"/>
                <a:gd name="T19" fmla="*/ 61 h 70"/>
                <a:gd name="T20" fmla="*/ 0 w 56"/>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6"/>
                <a:gd name="T34" fmla="*/ 0 h 70"/>
                <a:gd name="T35" fmla="*/ 56 w 56"/>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6" h="70">
                  <a:moveTo>
                    <a:pt x="56" y="0"/>
                  </a:moveTo>
                  <a:lnTo>
                    <a:pt x="48" y="0"/>
                  </a:lnTo>
                  <a:lnTo>
                    <a:pt x="40" y="0"/>
                  </a:lnTo>
                  <a:lnTo>
                    <a:pt x="24" y="17"/>
                  </a:lnTo>
                  <a:lnTo>
                    <a:pt x="16" y="17"/>
                  </a:lnTo>
                  <a:lnTo>
                    <a:pt x="16" y="26"/>
                  </a:lnTo>
                  <a:lnTo>
                    <a:pt x="8" y="26"/>
                  </a:lnTo>
                  <a:lnTo>
                    <a:pt x="8" y="35"/>
                  </a:lnTo>
                  <a:lnTo>
                    <a:pt x="8" y="52"/>
                  </a:lnTo>
                  <a:lnTo>
                    <a:pt x="0" y="61"/>
                  </a:lnTo>
                  <a:lnTo>
                    <a:pt x="0"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46" name="Freeform 80"/>
            <p:cNvSpPr>
              <a:spLocks/>
            </p:cNvSpPr>
            <p:nvPr/>
          </p:nvSpPr>
          <p:spPr bwMode="auto">
            <a:xfrm>
              <a:off x="2979" y="3331"/>
              <a:ext cx="72" cy="80"/>
            </a:xfrm>
            <a:custGeom>
              <a:avLst/>
              <a:gdLst>
                <a:gd name="T0" fmla="*/ 0 w 72"/>
                <a:gd name="T1" fmla="*/ 0 h 80"/>
                <a:gd name="T2" fmla="*/ 0 w 72"/>
                <a:gd name="T3" fmla="*/ 9 h 80"/>
                <a:gd name="T4" fmla="*/ 8 w 72"/>
                <a:gd name="T5" fmla="*/ 9 h 80"/>
                <a:gd name="T6" fmla="*/ 16 w 72"/>
                <a:gd name="T7" fmla="*/ 9 h 80"/>
                <a:gd name="T8" fmla="*/ 32 w 72"/>
                <a:gd name="T9" fmla="*/ 18 h 80"/>
                <a:gd name="T10" fmla="*/ 40 w 72"/>
                <a:gd name="T11" fmla="*/ 36 h 80"/>
                <a:gd name="T12" fmla="*/ 48 w 72"/>
                <a:gd name="T13" fmla="*/ 44 h 80"/>
                <a:gd name="T14" fmla="*/ 64 w 72"/>
                <a:gd name="T15" fmla="*/ 53 h 80"/>
                <a:gd name="T16" fmla="*/ 64 w 72"/>
                <a:gd name="T17" fmla="*/ 62 h 80"/>
                <a:gd name="T18" fmla="*/ 64 w 72"/>
                <a:gd name="T19" fmla="*/ 80 h 80"/>
                <a:gd name="T20" fmla="*/ 72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0" y="0"/>
                  </a:moveTo>
                  <a:lnTo>
                    <a:pt x="0" y="9"/>
                  </a:lnTo>
                  <a:lnTo>
                    <a:pt x="8" y="9"/>
                  </a:lnTo>
                  <a:lnTo>
                    <a:pt x="16" y="9"/>
                  </a:lnTo>
                  <a:lnTo>
                    <a:pt x="32" y="18"/>
                  </a:lnTo>
                  <a:lnTo>
                    <a:pt x="40" y="36"/>
                  </a:lnTo>
                  <a:lnTo>
                    <a:pt x="48" y="44"/>
                  </a:lnTo>
                  <a:lnTo>
                    <a:pt x="64" y="53"/>
                  </a:lnTo>
                  <a:lnTo>
                    <a:pt x="64" y="62"/>
                  </a:lnTo>
                  <a:lnTo>
                    <a:pt x="64" y="80"/>
                  </a:lnTo>
                  <a:lnTo>
                    <a:pt x="72"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47" name="Freeform 81"/>
            <p:cNvSpPr>
              <a:spLocks/>
            </p:cNvSpPr>
            <p:nvPr/>
          </p:nvSpPr>
          <p:spPr bwMode="auto">
            <a:xfrm>
              <a:off x="2931" y="3323"/>
              <a:ext cx="40" cy="105"/>
            </a:xfrm>
            <a:custGeom>
              <a:avLst/>
              <a:gdLst>
                <a:gd name="T0" fmla="*/ 40 w 40"/>
                <a:gd name="T1" fmla="*/ 0 h 105"/>
                <a:gd name="T2" fmla="*/ 32 w 40"/>
                <a:gd name="T3" fmla="*/ 17 h 105"/>
                <a:gd name="T4" fmla="*/ 32 w 40"/>
                <a:gd name="T5" fmla="*/ 26 h 105"/>
                <a:gd name="T6" fmla="*/ 32 w 40"/>
                <a:gd name="T7" fmla="*/ 35 h 105"/>
                <a:gd name="T8" fmla="*/ 24 w 40"/>
                <a:gd name="T9" fmla="*/ 35 h 105"/>
                <a:gd name="T10" fmla="*/ 24 w 40"/>
                <a:gd name="T11" fmla="*/ 52 h 105"/>
                <a:gd name="T12" fmla="*/ 8 w 40"/>
                <a:gd name="T13" fmla="*/ 61 h 105"/>
                <a:gd name="T14" fmla="*/ 0 w 40"/>
                <a:gd name="T15" fmla="*/ 70 h 105"/>
                <a:gd name="T16" fmla="*/ 0 w 40"/>
                <a:gd name="T17" fmla="*/ 79 h 105"/>
                <a:gd name="T18" fmla="*/ 0 w 40"/>
                <a:gd name="T19" fmla="*/ 96 h 105"/>
                <a:gd name="T20" fmla="*/ 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40" y="0"/>
                  </a:moveTo>
                  <a:lnTo>
                    <a:pt x="32" y="17"/>
                  </a:lnTo>
                  <a:lnTo>
                    <a:pt x="32" y="26"/>
                  </a:lnTo>
                  <a:lnTo>
                    <a:pt x="32" y="35"/>
                  </a:lnTo>
                  <a:lnTo>
                    <a:pt x="24" y="35"/>
                  </a:lnTo>
                  <a:lnTo>
                    <a:pt x="24" y="52"/>
                  </a:lnTo>
                  <a:lnTo>
                    <a:pt x="8" y="61"/>
                  </a:lnTo>
                  <a:lnTo>
                    <a:pt x="0" y="70"/>
                  </a:lnTo>
                  <a:lnTo>
                    <a:pt x="0" y="79"/>
                  </a:lnTo>
                  <a:lnTo>
                    <a:pt x="0" y="96"/>
                  </a:lnTo>
                  <a:lnTo>
                    <a:pt x="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48" name="Freeform 82"/>
            <p:cNvSpPr>
              <a:spLocks/>
            </p:cNvSpPr>
            <p:nvPr/>
          </p:nvSpPr>
          <p:spPr bwMode="auto">
            <a:xfrm>
              <a:off x="2995" y="3411"/>
              <a:ext cx="48" cy="70"/>
            </a:xfrm>
            <a:custGeom>
              <a:avLst/>
              <a:gdLst>
                <a:gd name="T0" fmla="*/ 0 w 48"/>
                <a:gd name="T1" fmla="*/ 0 h 70"/>
                <a:gd name="T2" fmla="*/ 0 w 48"/>
                <a:gd name="T3" fmla="*/ 8 h 70"/>
                <a:gd name="T4" fmla="*/ 16 w 48"/>
                <a:gd name="T5" fmla="*/ 8 h 70"/>
                <a:gd name="T6" fmla="*/ 24 w 48"/>
                <a:gd name="T7" fmla="*/ 17 h 70"/>
                <a:gd name="T8" fmla="*/ 32 w 48"/>
                <a:gd name="T9" fmla="*/ 17 h 70"/>
                <a:gd name="T10" fmla="*/ 32 w 48"/>
                <a:gd name="T11" fmla="*/ 35 h 70"/>
                <a:gd name="T12" fmla="*/ 48 w 48"/>
                <a:gd name="T13" fmla="*/ 44 h 70"/>
                <a:gd name="T14" fmla="*/ 48 w 48"/>
                <a:gd name="T15" fmla="*/ 52 h 70"/>
                <a:gd name="T16" fmla="*/ 48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0" y="0"/>
                  </a:moveTo>
                  <a:lnTo>
                    <a:pt x="0" y="8"/>
                  </a:lnTo>
                  <a:lnTo>
                    <a:pt x="16" y="8"/>
                  </a:lnTo>
                  <a:lnTo>
                    <a:pt x="24" y="17"/>
                  </a:lnTo>
                  <a:lnTo>
                    <a:pt x="32" y="17"/>
                  </a:lnTo>
                  <a:lnTo>
                    <a:pt x="32" y="35"/>
                  </a:lnTo>
                  <a:lnTo>
                    <a:pt x="48" y="44"/>
                  </a:lnTo>
                  <a:lnTo>
                    <a:pt x="48" y="52"/>
                  </a:lnTo>
                  <a:lnTo>
                    <a:pt x="48"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49" name="Freeform 83"/>
            <p:cNvSpPr>
              <a:spLocks/>
            </p:cNvSpPr>
            <p:nvPr/>
          </p:nvSpPr>
          <p:spPr bwMode="auto">
            <a:xfrm>
              <a:off x="2907" y="3419"/>
              <a:ext cx="24" cy="71"/>
            </a:xfrm>
            <a:custGeom>
              <a:avLst/>
              <a:gdLst>
                <a:gd name="T0" fmla="*/ 0 w 24"/>
                <a:gd name="T1" fmla="*/ 0 h 71"/>
                <a:gd name="T2" fmla="*/ 0 w 24"/>
                <a:gd name="T3" fmla="*/ 9 h 71"/>
                <a:gd name="T4" fmla="*/ 8 w 24"/>
                <a:gd name="T5" fmla="*/ 27 h 71"/>
                <a:gd name="T6" fmla="*/ 16 w 24"/>
                <a:gd name="T7" fmla="*/ 36 h 71"/>
                <a:gd name="T8" fmla="*/ 16 w 24"/>
                <a:gd name="T9" fmla="*/ 44 h 71"/>
                <a:gd name="T10" fmla="*/ 16 w 24"/>
                <a:gd name="T11" fmla="*/ 62 h 71"/>
                <a:gd name="T12" fmla="*/ 24 w 24"/>
                <a:gd name="T13" fmla="*/ 62 h 71"/>
                <a:gd name="T14" fmla="*/ 24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0" y="0"/>
                  </a:moveTo>
                  <a:lnTo>
                    <a:pt x="0" y="9"/>
                  </a:lnTo>
                  <a:lnTo>
                    <a:pt x="8" y="27"/>
                  </a:lnTo>
                  <a:lnTo>
                    <a:pt x="16" y="36"/>
                  </a:lnTo>
                  <a:lnTo>
                    <a:pt x="16" y="44"/>
                  </a:lnTo>
                  <a:lnTo>
                    <a:pt x="16" y="62"/>
                  </a:lnTo>
                  <a:lnTo>
                    <a:pt x="24" y="62"/>
                  </a:lnTo>
                  <a:lnTo>
                    <a:pt x="24"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50" name="Freeform 84"/>
            <p:cNvSpPr>
              <a:spLocks/>
            </p:cNvSpPr>
            <p:nvPr/>
          </p:nvSpPr>
          <p:spPr bwMode="auto">
            <a:xfrm>
              <a:off x="2779" y="3419"/>
              <a:ext cx="48" cy="71"/>
            </a:xfrm>
            <a:custGeom>
              <a:avLst/>
              <a:gdLst>
                <a:gd name="T0" fmla="*/ 48 w 48"/>
                <a:gd name="T1" fmla="*/ 0 h 71"/>
                <a:gd name="T2" fmla="*/ 40 w 48"/>
                <a:gd name="T3" fmla="*/ 9 h 71"/>
                <a:gd name="T4" fmla="*/ 32 w 48"/>
                <a:gd name="T5" fmla="*/ 27 h 71"/>
                <a:gd name="T6" fmla="*/ 16 w 48"/>
                <a:gd name="T7" fmla="*/ 36 h 71"/>
                <a:gd name="T8" fmla="*/ 8 w 48"/>
                <a:gd name="T9" fmla="*/ 44 h 71"/>
                <a:gd name="T10" fmla="*/ 0 w 48"/>
                <a:gd name="T11" fmla="*/ 44 h 71"/>
                <a:gd name="T12" fmla="*/ 0 w 48"/>
                <a:gd name="T13" fmla="*/ 62 h 71"/>
                <a:gd name="T14" fmla="*/ 0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48" y="0"/>
                  </a:moveTo>
                  <a:lnTo>
                    <a:pt x="40" y="9"/>
                  </a:lnTo>
                  <a:lnTo>
                    <a:pt x="32" y="27"/>
                  </a:lnTo>
                  <a:lnTo>
                    <a:pt x="16" y="36"/>
                  </a:lnTo>
                  <a:lnTo>
                    <a:pt x="8" y="44"/>
                  </a:lnTo>
                  <a:lnTo>
                    <a:pt x="0" y="44"/>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51" name="Freeform 85"/>
            <p:cNvSpPr>
              <a:spLocks/>
            </p:cNvSpPr>
            <p:nvPr/>
          </p:nvSpPr>
          <p:spPr bwMode="auto">
            <a:xfrm>
              <a:off x="2787" y="3367"/>
              <a:ext cx="72" cy="123"/>
            </a:xfrm>
            <a:custGeom>
              <a:avLst/>
              <a:gdLst>
                <a:gd name="T0" fmla="*/ 8 w 72"/>
                <a:gd name="T1" fmla="*/ 0 h 123"/>
                <a:gd name="T2" fmla="*/ 0 w 72"/>
                <a:gd name="T3" fmla="*/ 8 h 123"/>
                <a:gd name="T4" fmla="*/ 8 w 72"/>
                <a:gd name="T5" fmla="*/ 17 h 123"/>
                <a:gd name="T6" fmla="*/ 8 w 72"/>
                <a:gd name="T7" fmla="*/ 26 h 123"/>
                <a:gd name="T8" fmla="*/ 24 w 72"/>
                <a:gd name="T9" fmla="*/ 44 h 123"/>
                <a:gd name="T10" fmla="*/ 32 w 72"/>
                <a:gd name="T11" fmla="*/ 52 h 123"/>
                <a:gd name="T12" fmla="*/ 40 w 72"/>
                <a:gd name="T13" fmla="*/ 61 h 123"/>
                <a:gd name="T14" fmla="*/ 56 w 72"/>
                <a:gd name="T15" fmla="*/ 79 h 123"/>
                <a:gd name="T16" fmla="*/ 64 w 72"/>
                <a:gd name="T17" fmla="*/ 88 h 123"/>
                <a:gd name="T18" fmla="*/ 72 w 72"/>
                <a:gd name="T19" fmla="*/ 96 h 123"/>
                <a:gd name="T20" fmla="*/ 72 w 72"/>
                <a:gd name="T21" fmla="*/ 114 h 123"/>
                <a:gd name="T22" fmla="*/ 72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8" y="0"/>
                  </a:moveTo>
                  <a:lnTo>
                    <a:pt x="0" y="8"/>
                  </a:lnTo>
                  <a:lnTo>
                    <a:pt x="8" y="17"/>
                  </a:lnTo>
                  <a:lnTo>
                    <a:pt x="8" y="26"/>
                  </a:lnTo>
                  <a:lnTo>
                    <a:pt x="24" y="44"/>
                  </a:lnTo>
                  <a:lnTo>
                    <a:pt x="32" y="52"/>
                  </a:lnTo>
                  <a:lnTo>
                    <a:pt x="40" y="61"/>
                  </a:lnTo>
                  <a:lnTo>
                    <a:pt x="56" y="79"/>
                  </a:lnTo>
                  <a:lnTo>
                    <a:pt x="64" y="88"/>
                  </a:lnTo>
                  <a:lnTo>
                    <a:pt x="72" y="96"/>
                  </a:lnTo>
                  <a:lnTo>
                    <a:pt x="72" y="114"/>
                  </a:lnTo>
                  <a:lnTo>
                    <a:pt x="72"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52" name="Freeform 86"/>
            <p:cNvSpPr>
              <a:spLocks/>
            </p:cNvSpPr>
            <p:nvPr/>
          </p:nvSpPr>
          <p:spPr bwMode="auto">
            <a:xfrm>
              <a:off x="2731" y="3331"/>
              <a:ext cx="16" cy="115"/>
            </a:xfrm>
            <a:custGeom>
              <a:avLst/>
              <a:gdLst>
                <a:gd name="T0" fmla="*/ 0 w 16"/>
                <a:gd name="T1" fmla="*/ 0 h 115"/>
                <a:gd name="T2" fmla="*/ 16 w 16"/>
                <a:gd name="T3" fmla="*/ 18 h 115"/>
                <a:gd name="T4" fmla="*/ 16 w 16"/>
                <a:gd name="T5" fmla="*/ 36 h 115"/>
                <a:gd name="T6" fmla="*/ 16 w 16"/>
                <a:gd name="T7" fmla="*/ 44 h 115"/>
                <a:gd name="T8" fmla="*/ 16 w 16"/>
                <a:gd name="T9" fmla="*/ 53 h 115"/>
                <a:gd name="T10" fmla="*/ 0 w 16"/>
                <a:gd name="T11" fmla="*/ 62 h 115"/>
                <a:gd name="T12" fmla="*/ 0 w 16"/>
                <a:gd name="T13" fmla="*/ 80 h 115"/>
                <a:gd name="T14" fmla="*/ 0 w 16"/>
                <a:gd name="T15" fmla="*/ 88 h 115"/>
                <a:gd name="T16" fmla="*/ 0 w 16"/>
                <a:gd name="T17" fmla="*/ 97 h 115"/>
                <a:gd name="T18" fmla="*/ 0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0" y="0"/>
                  </a:moveTo>
                  <a:lnTo>
                    <a:pt x="16" y="18"/>
                  </a:lnTo>
                  <a:lnTo>
                    <a:pt x="16" y="36"/>
                  </a:lnTo>
                  <a:lnTo>
                    <a:pt x="16" y="44"/>
                  </a:lnTo>
                  <a:lnTo>
                    <a:pt x="16" y="53"/>
                  </a:lnTo>
                  <a:lnTo>
                    <a:pt x="0" y="62"/>
                  </a:lnTo>
                  <a:lnTo>
                    <a:pt x="0" y="80"/>
                  </a:lnTo>
                  <a:lnTo>
                    <a:pt x="0" y="88"/>
                  </a:lnTo>
                  <a:lnTo>
                    <a:pt x="0" y="97"/>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53" name="Freeform 87"/>
            <p:cNvSpPr>
              <a:spLocks/>
            </p:cNvSpPr>
            <p:nvPr/>
          </p:nvSpPr>
          <p:spPr bwMode="auto">
            <a:xfrm>
              <a:off x="2755" y="3393"/>
              <a:ext cx="8" cy="97"/>
            </a:xfrm>
            <a:custGeom>
              <a:avLst/>
              <a:gdLst>
                <a:gd name="T0" fmla="*/ 0 w 8"/>
                <a:gd name="T1" fmla="*/ 0 h 97"/>
                <a:gd name="T2" fmla="*/ 0 w 8"/>
                <a:gd name="T3" fmla="*/ 18 h 97"/>
                <a:gd name="T4" fmla="*/ 8 w 8"/>
                <a:gd name="T5" fmla="*/ 26 h 97"/>
                <a:gd name="T6" fmla="*/ 8 w 8"/>
                <a:gd name="T7" fmla="*/ 35 h 97"/>
                <a:gd name="T8" fmla="*/ 8 w 8"/>
                <a:gd name="T9" fmla="*/ 53 h 97"/>
                <a:gd name="T10" fmla="*/ 8 w 8"/>
                <a:gd name="T11" fmla="*/ 62 h 97"/>
                <a:gd name="T12" fmla="*/ 8 w 8"/>
                <a:gd name="T13" fmla="*/ 70 h 97"/>
                <a:gd name="T14" fmla="*/ 8 w 8"/>
                <a:gd name="T15" fmla="*/ 88 h 97"/>
                <a:gd name="T16" fmla="*/ 0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0" y="0"/>
                  </a:moveTo>
                  <a:lnTo>
                    <a:pt x="0" y="18"/>
                  </a:lnTo>
                  <a:lnTo>
                    <a:pt x="8" y="26"/>
                  </a:lnTo>
                  <a:lnTo>
                    <a:pt x="8" y="35"/>
                  </a:lnTo>
                  <a:lnTo>
                    <a:pt x="8" y="53"/>
                  </a:lnTo>
                  <a:lnTo>
                    <a:pt x="8" y="62"/>
                  </a:lnTo>
                  <a:lnTo>
                    <a:pt x="8" y="70"/>
                  </a:lnTo>
                  <a:lnTo>
                    <a:pt x="8" y="88"/>
                  </a:lnTo>
                  <a:lnTo>
                    <a:pt x="0"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54" name="Freeform 88"/>
            <p:cNvSpPr>
              <a:spLocks/>
            </p:cNvSpPr>
            <p:nvPr/>
          </p:nvSpPr>
          <p:spPr bwMode="auto">
            <a:xfrm>
              <a:off x="2691" y="3411"/>
              <a:ext cx="40" cy="70"/>
            </a:xfrm>
            <a:custGeom>
              <a:avLst/>
              <a:gdLst>
                <a:gd name="T0" fmla="*/ 40 w 40"/>
                <a:gd name="T1" fmla="*/ 0 h 70"/>
                <a:gd name="T2" fmla="*/ 32 w 40"/>
                <a:gd name="T3" fmla="*/ 8 h 70"/>
                <a:gd name="T4" fmla="*/ 32 w 40"/>
                <a:gd name="T5" fmla="*/ 17 h 70"/>
                <a:gd name="T6" fmla="*/ 24 w 40"/>
                <a:gd name="T7" fmla="*/ 35 h 70"/>
                <a:gd name="T8" fmla="*/ 16 w 40"/>
                <a:gd name="T9" fmla="*/ 35 h 70"/>
                <a:gd name="T10" fmla="*/ 16 w 40"/>
                <a:gd name="T11" fmla="*/ 44 h 70"/>
                <a:gd name="T12" fmla="*/ 0 w 40"/>
                <a:gd name="T13" fmla="*/ 44 h 70"/>
                <a:gd name="T14" fmla="*/ 0 w 40"/>
                <a:gd name="T15" fmla="*/ 52 h 70"/>
                <a:gd name="T16" fmla="*/ 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40" y="0"/>
                  </a:moveTo>
                  <a:lnTo>
                    <a:pt x="32" y="8"/>
                  </a:lnTo>
                  <a:lnTo>
                    <a:pt x="32" y="17"/>
                  </a:lnTo>
                  <a:lnTo>
                    <a:pt x="24" y="35"/>
                  </a:lnTo>
                  <a:lnTo>
                    <a:pt x="16" y="35"/>
                  </a:lnTo>
                  <a:lnTo>
                    <a:pt x="16" y="44"/>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55" name="Freeform 89"/>
            <p:cNvSpPr>
              <a:spLocks/>
            </p:cNvSpPr>
            <p:nvPr/>
          </p:nvSpPr>
          <p:spPr bwMode="auto">
            <a:xfrm>
              <a:off x="2859" y="3419"/>
              <a:ext cx="56" cy="115"/>
            </a:xfrm>
            <a:custGeom>
              <a:avLst/>
              <a:gdLst>
                <a:gd name="T0" fmla="*/ 0 w 56"/>
                <a:gd name="T1" fmla="*/ 0 h 115"/>
                <a:gd name="T2" fmla="*/ 24 w 56"/>
                <a:gd name="T3" fmla="*/ 27 h 115"/>
                <a:gd name="T4" fmla="*/ 32 w 56"/>
                <a:gd name="T5" fmla="*/ 36 h 115"/>
                <a:gd name="T6" fmla="*/ 32 w 56"/>
                <a:gd name="T7" fmla="*/ 44 h 115"/>
                <a:gd name="T8" fmla="*/ 32 w 56"/>
                <a:gd name="T9" fmla="*/ 62 h 115"/>
                <a:gd name="T10" fmla="*/ 48 w 56"/>
                <a:gd name="T11" fmla="*/ 71 h 115"/>
                <a:gd name="T12" fmla="*/ 48 w 56"/>
                <a:gd name="T13" fmla="*/ 79 h 115"/>
                <a:gd name="T14" fmla="*/ 48 w 56"/>
                <a:gd name="T15" fmla="*/ 88 h 115"/>
                <a:gd name="T16" fmla="*/ 56 w 56"/>
                <a:gd name="T17" fmla="*/ 106 h 115"/>
                <a:gd name="T18" fmla="*/ 56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0" y="0"/>
                  </a:moveTo>
                  <a:lnTo>
                    <a:pt x="24" y="27"/>
                  </a:lnTo>
                  <a:lnTo>
                    <a:pt x="32" y="36"/>
                  </a:lnTo>
                  <a:lnTo>
                    <a:pt x="32" y="44"/>
                  </a:lnTo>
                  <a:lnTo>
                    <a:pt x="32" y="62"/>
                  </a:lnTo>
                  <a:lnTo>
                    <a:pt x="48" y="71"/>
                  </a:lnTo>
                  <a:lnTo>
                    <a:pt x="48" y="79"/>
                  </a:lnTo>
                  <a:lnTo>
                    <a:pt x="48" y="88"/>
                  </a:lnTo>
                  <a:lnTo>
                    <a:pt x="56" y="106"/>
                  </a:lnTo>
                  <a:lnTo>
                    <a:pt x="5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56" name="Freeform 90"/>
            <p:cNvSpPr>
              <a:spLocks/>
            </p:cNvSpPr>
            <p:nvPr/>
          </p:nvSpPr>
          <p:spPr bwMode="auto">
            <a:xfrm>
              <a:off x="2995" y="3455"/>
              <a:ext cx="48" cy="79"/>
            </a:xfrm>
            <a:custGeom>
              <a:avLst/>
              <a:gdLst>
                <a:gd name="T0" fmla="*/ 48 w 48"/>
                <a:gd name="T1" fmla="*/ 0 h 79"/>
                <a:gd name="T2" fmla="*/ 32 w 48"/>
                <a:gd name="T3" fmla="*/ 8 h 79"/>
                <a:gd name="T4" fmla="*/ 24 w 48"/>
                <a:gd name="T5" fmla="*/ 26 h 79"/>
                <a:gd name="T6" fmla="*/ 16 w 48"/>
                <a:gd name="T7" fmla="*/ 35 h 79"/>
                <a:gd name="T8" fmla="*/ 0 w 48"/>
                <a:gd name="T9" fmla="*/ 35 h 79"/>
                <a:gd name="T10" fmla="*/ 0 w 48"/>
                <a:gd name="T11" fmla="*/ 43 h 79"/>
                <a:gd name="T12" fmla="*/ 0 w 48"/>
                <a:gd name="T13" fmla="*/ 52 h 79"/>
                <a:gd name="T14" fmla="*/ 0 w 48"/>
                <a:gd name="T15" fmla="*/ 70 h 79"/>
                <a:gd name="T16" fmla="*/ 0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48" y="0"/>
                  </a:moveTo>
                  <a:lnTo>
                    <a:pt x="32" y="8"/>
                  </a:lnTo>
                  <a:lnTo>
                    <a:pt x="24" y="26"/>
                  </a:lnTo>
                  <a:lnTo>
                    <a:pt x="16" y="35"/>
                  </a:lnTo>
                  <a:lnTo>
                    <a:pt x="0" y="35"/>
                  </a:lnTo>
                  <a:lnTo>
                    <a:pt x="0" y="43"/>
                  </a:lnTo>
                  <a:lnTo>
                    <a:pt x="0" y="52"/>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57" name="Freeform 91"/>
            <p:cNvSpPr>
              <a:spLocks/>
            </p:cNvSpPr>
            <p:nvPr/>
          </p:nvSpPr>
          <p:spPr bwMode="auto">
            <a:xfrm>
              <a:off x="2843" y="3481"/>
              <a:ext cx="48" cy="79"/>
            </a:xfrm>
            <a:custGeom>
              <a:avLst/>
              <a:gdLst>
                <a:gd name="T0" fmla="*/ 48 w 48"/>
                <a:gd name="T1" fmla="*/ 0 h 79"/>
                <a:gd name="T2" fmla="*/ 48 w 48"/>
                <a:gd name="T3" fmla="*/ 9 h 79"/>
                <a:gd name="T4" fmla="*/ 40 w 48"/>
                <a:gd name="T5" fmla="*/ 9 h 79"/>
                <a:gd name="T6" fmla="*/ 40 w 48"/>
                <a:gd name="T7" fmla="*/ 17 h 79"/>
                <a:gd name="T8" fmla="*/ 32 w 48"/>
                <a:gd name="T9" fmla="*/ 17 h 79"/>
                <a:gd name="T10" fmla="*/ 32 w 48"/>
                <a:gd name="T11" fmla="*/ 26 h 79"/>
                <a:gd name="T12" fmla="*/ 16 w 48"/>
                <a:gd name="T13" fmla="*/ 26 h 79"/>
                <a:gd name="T14" fmla="*/ 16 w 48"/>
                <a:gd name="T15" fmla="*/ 44 h 79"/>
                <a:gd name="T16" fmla="*/ 8 w 48"/>
                <a:gd name="T17" fmla="*/ 44 h 79"/>
                <a:gd name="T18" fmla="*/ 8 w 48"/>
                <a:gd name="T19" fmla="*/ 53 h 79"/>
                <a:gd name="T20" fmla="*/ 0 w 48"/>
                <a:gd name="T21" fmla="*/ 61 h 79"/>
                <a:gd name="T22" fmla="*/ 8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48" y="0"/>
                  </a:moveTo>
                  <a:lnTo>
                    <a:pt x="48" y="9"/>
                  </a:lnTo>
                  <a:lnTo>
                    <a:pt x="40" y="9"/>
                  </a:lnTo>
                  <a:lnTo>
                    <a:pt x="40" y="17"/>
                  </a:lnTo>
                  <a:lnTo>
                    <a:pt x="32" y="17"/>
                  </a:lnTo>
                  <a:lnTo>
                    <a:pt x="32" y="26"/>
                  </a:lnTo>
                  <a:lnTo>
                    <a:pt x="16" y="26"/>
                  </a:lnTo>
                  <a:lnTo>
                    <a:pt x="16" y="44"/>
                  </a:lnTo>
                  <a:lnTo>
                    <a:pt x="8" y="44"/>
                  </a:lnTo>
                  <a:lnTo>
                    <a:pt x="8" y="53"/>
                  </a:lnTo>
                  <a:lnTo>
                    <a:pt x="0" y="61"/>
                  </a:lnTo>
                  <a:lnTo>
                    <a:pt x="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58" name="Freeform 92"/>
            <p:cNvSpPr>
              <a:spLocks/>
            </p:cNvSpPr>
            <p:nvPr/>
          </p:nvSpPr>
          <p:spPr bwMode="auto">
            <a:xfrm>
              <a:off x="2795" y="3455"/>
              <a:ext cx="16" cy="114"/>
            </a:xfrm>
            <a:custGeom>
              <a:avLst/>
              <a:gdLst>
                <a:gd name="T0" fmla="*/ 0 w 16"/>
                <a:gd name="T1" fmla="*/ 0 h 114"/>
                <a:gd name="T2" fmla="*/ 0 w 16"/>
                <a:gd name="T3" fmla="*/ 26 h 114"/>
                <a:gd name="T4" fmla="*/ 0 w 16"/>
                <a:gd name="T5" fmla="*/ 35 h 114"/>
                <a:gd name="T6" fmla="*/ 0 w 16"/>
                <a:gd name="T7" fmla="*/ 43 h 114"/>
                <a:gd name="T8" fmla="*/ 0 w 16"/>
                <a:gd name="T9" fmla="*/ 52 h 114"/>
                <a:gd name="T10" fmla="*/ 0 w 16"/>
                <a:gd name="T11" fmla="*/ 70 h 114"/>
                <a:gd name="T12" fmla="*/ 16 w 16"/>
                <a:gd name="T13" fmla="*/ 79 h 114"/>
                <a:gd name="T14" fmla="*/ 16 w 16"/>
                <a:gd name="T15" fmla="*/ 87 h 114"/>
                <a:gd name="T16" fmla="*/ 16 w 16"/>
                <a:gd name="T17" fmla="*/ 105 h 114"/>
                <a:gd name="T18" fmla="*/ 16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0" y="0"/>
                  </a:moveTo>
                  <a:lnTo>
                    <a:pt x="0" y="26"/>
                  </a:lnTo>
                  <a:lnTo>
                    <a:pt x="0" y="35"/>
                  </a:lnTo>
                  <a:lnTo>
                    <a:pt x="0" y="43"/>
                  </a:lnTo>
                  <a:lnTo>
                    <a:pt x="0" y="52"/>
                  </a:lnTo>
                  <a:lnTo>
                    <a:pt x="0" y="70"/>
                  </a:lnTo>
                  <a:lnTo>
                    <a:pt x="16" y="79"/>
                  </a:lnTo>
                  <a:lnTo>
                    <a:pt x="16" y="87"/>
                  </a:lnTo>
                  <a:lnTo>
                    <a:pt x="16" y="105"/>
                  </a:lnTo>
                  <a:lnTo>
                    <a:pt x="16"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59" name="Freeform 93"/>
            <p:cNvSpPr>
              <a:spLocks/>
            </p:cNvSpPr>
            <p:nvPr/>
          </p:nvSpPr>
          <p:spPr bwMode="auto">
            <a:xfrm>
              <a:off x="2731" y="3463"/>
              <a:ext cx="32" cy="79"/>
            </a:xfrm>
            <a:custGeom>
              <a:avLst/>
              <a:gdLst>
                <a:gd name="T0" fmla="*/ 32 w 32"/>
                <a:gd name="T1" fmla="*/ 0 h 79"/>
                <a:gd name="T2" fmla="*/ 32 w 32"/>
                <a:gd name="T3" fmla="*/ 18 h 79"/>
                <a:gd name="T4" fmla="*/ 24 w 32"/>
                <a:gd name="T5" fmla="*/ 27 h 79"/>
                <a:gd name="T6" fmla="*/ 16 w 32"/>
                <a:gd name="T7" fmla="*/ 27 h 79"/>
                <a:gd name="T8" fmla="*/ 16 w 32"/>
                <a:gd name="T9" fmla="*/ 35 h 79"/>
                <a:gd name="T10" fmla="*/ 0 w 32"/>
                <a:gd name="T11" fmla="*/ 44 h 79"/>
                <a:gd name="T12" fmla="*/ 0 w 32"/>
                <a:gd name="T13" fmla="*/ 62 h 79"/>
                <a:gd name="T14" fmla="*/ 0 w 32"/>
                <a:gd name="T15" fmla="*/ 71 h 79"/>
                <a:gd name="T16" fmla="*/ 0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32" y="0"/>
                  </a:moveTo>
                  <a:lnTo>
                    <a:pt x="32" y="18"/>
                  </a:lnTo>
                  <a:lnTo>
                    <a:pt x="24" y="27"/>
                  </a:lnTo>
                  <a:lnTo>
                    <a:pt x="16" y="27"/>
                  </a:lnTo>
                  <a:lnTo>
                    <a:pt x="16" y="35"/>
                  </a:lnTo>
                  <a:lnTo>
                    <a:pt x="0" y="44"/>
                  </a:lnTo>
                  <a:lnTo>
                    <a:pt x="0" y="62"/>
                  </a:lnTo>
                  <a:lnTo>
                    <a:pt x="0" y="71"/>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60" name="Freeform 94"/>
            <p:cNvSpPr>
              <a:spLocks/>
            </p:cNvSpPr>
            <p:nvPr/>
          </p:nvSpPr>
          <p:spPr bwMode="auto">
            <a:xfrm>
              <a:off x="2691" y="3446"/>
              <a:ext cx="24" cy="149"/>
            </a:xfrm>
            <a:custGeom>
              <a:avLst/>
              <a:gdLst>
                <a:gd name="T0" fmla="*/ 24 w 24"/>
                <a:gd name="T1" fmla="*/ 0 h 149"/>
                <a:gd name="T2" fmla="*/ 24 w 24"/>
                <a:gd name="T3" fmla="*/ 9 h 149"/>
                <a:gd name="T4" fmla="*/ 24 w 24"/>
                <a:gd name="T5" fmla="*/ 35 h 149"/>
                <a:gd name="T6" fmla="*/ 24 w 24"/>
                <a:gd name="T7" fmla="*/ 44 h 149"/>
                <a:gd name="T8" fmla="*/ 24 w 24"/>
                <a:gd name="T9" fmla="*/ 52 h 149"/>
                <a:gd name="T10" fmla="*/ 16 w 24"/>
                <a:gd name="T11" fmla="*/ 61 h 149"/>
                <a:gd name="T12" fmla="*/ 16 w 24"/>
                <a:gd name="T13" fmla="*/ 88 h 149"/>
                <a:gd name="T14" fmla="*/ 0 w 24"/>
                <a:gd name="T15" fmla="*/ 96 h 149"/>
                <a:gd name="T16" fmla="*/ 0 w 24"/>
                <a:gd name="T17" fmla="*/ 114 h 149"/>
                <a:gd name="T18" fmla="*/ 0 w 24"/>
                <a:gd name="T19" fmla="*/ 123 h 149"/>
                <a:gd name="T20" fmla="*/ 0 w 24"/>
                <a:gd name="T21" fmla="*/ 132 h 149"/>
                <a:gd name="T22" fmla="*/ 16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24" y="0"/>
                  </a:moveTo>
                  <a:lnTo>
                    <a:pt x="24" y="9"/>
                  </a:lnTo>
                  <a:lnTo>
                    <a:pt x="24" y="35"/>
                  </a:lnTo>
                  <a:lnTo>
                    <a:pt x="24" y="44"/>
                  </a:lnTo>
                  <a:lnTo>
                    <a:pt x="24" y="52"/>
                  </a:lnTo>
                  <a:lnTo>
                    <a:pt x="16" y="61"/>
                  </a:lnTo>
                  <a:lnTo>
                    <a:pt x="16" y="88"/>
                  </a:lnTo>
                  <a:lnTo>
                    <a:pt x="0" y="96"/>
                  </a:lnTo>
                  <a:lnTo>
                    <a:pt x="0" y="114"/>
                  </a:lnTo>
                  <a:lnTo>
                    <a:pt x="0" y="123"/>
                  </a:lnTo>
                  <a:lnTo>
                    <a:pt x="0" y="132"/>
                  </a:lnTo>
                  <a:lnTo>
                    <a:pt x="16"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61" name="Freeform 95"/>
            <p:cNvSpPr>
              <a:spLocks/>
            </p:cNvSpPr>
            <p:nvPr/>
          </p:nvSpPr>
          <p:spPr bwMode="auto">
            <a:xfrm>
              <a:off x="2659" y="3384"/>
              <a:ext cx="72" cy="114"/>
            </a:xfrm>
            <a:custGeom>
              <a:avLst/>
              <a:gdLst>
                <a:gd name="T0" fmla="*/ 72 w 72"/>
                <a:gd name="T1" fmla="*/ 0 h 114"/>
                <a:gd name="T2" fmla="*/ 64 w 72"/>
                <a:gd name="T3" fmla="*/ 9 h 114"/>
                <a:gd name="T4" fmla="*/ 56 w 72"/>
                <a:gd name="T5" fmla="*/ 27 h 114"/>
                <a:gd name="T6" fmla="*/ 48 w 72"/>
                <a:gd name="T7" fmla="*/ 27 h 114"/>
                <a:gd name="T8" fmla="*/ 32 w 72"/>
                <a:gd name="T9" fmla="*/ 35 h 114"/>
                <a:gd name="T10" fmla="*/ 24 w 72"/>
                <a:gd name="T11" fmla="*/ 44 h 114"/>
                <a:gd name="T12" fmla="*/ 16 w 72"/>
                <a:gd name="T13" fmla="*/ 62 h 114"/>
                <a:gd name="T14" fmla="*/ 16 w 72"/>
                <a:gd name="T15" fmla="*/ 71 h 114"/>
                <a:gd name="T16" fmla="*/ 16 w 72"/>
                <a:gd name="T17" fmla="*/ 79 h 114"/>
                <a:gd name="T18" fmla="*/ 16 w 72"/>
                <a:gd name="T19" fmla="*/ 97 h 114"/>
                <a:gd name="T20" fmla="*/ 0 w 72"/>
                <a:gd name="T21" fmla="*/ 106 h 114"/>
                <a:gd name="T22" fmla="*/ 0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72" y="0"/>
                  </a:moveTo>
                  <a:lnTo>
                    <a:pt x="64" y="9"/>
                  </a:lnTo>
                  <a:lnTo>
                    <a:pt x="56" y="27"/>
                  </a:lnTo>
                  <a:lnTo>
                    <a:pt x="48" y="27"/>
                  </a:lnTo>
                  <a:lnTo>
                    <a:pt x="32" y="35"/>
                  </a:lnTo>
                  <a:lnTo>
                    <a:pt x="24" y="44"/>
                  </a:lnTo>
                  <a:lnTo>
                    <a:pt x="16" y="62"/>
                  </a:lnTo>
                  <a:lnTo>
                    <a:pt x="16" y="71"/>
                  </a:lnTo>
                  <a:lnTo>
                    <a:pt x="16" y="79"/>
                  </a:lnTo>
                  <a:lnTo>
                    <a:pt x="16" y="97"/>
                  </a:lnTo>
                  <a:lnTo>
                    <a:pt x="0" y="106"/>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62" name="Freeform 96"/>
            <p:cNvSpPr>
              <a:spLocks/>
            </p:cNvSpPr>
            <p:nvPr/>
          </p:nvSpPr>
          <p:spPr bwMode="auto">
            <a:xfrm>
              <a:off x="3027" y="3446"/>
              <a:ext cx="48" cy="88"/>
            </a:xfrm>
            <a:custGeom>
              <a:avLst/>
              <a:gdLst>
                <a:gd name="T0" fmla="*/ 0 w 48"/>
                <a:gd name="T1" fmla="*/ 0 h 88"/>
                <a:gd name="T2" fmla="*/ 16 w 48"/>
                <a:gd name="T3" fmla="*/ 0 h 88"/>
                <a:gd name="T4" fmla="*/ 24 w 48"/>
                <a:gd name="T5" fmla="*/ 9 h 88"/>
                <a:gd name="T6" fmla="*/ 24 w 48"/>
                <a:gd name="T7" fmla="*/ 17 h 88"/>
                <a:gd name="T8" fmla="*/ 24 w 48"/>
                <a:gd name="T9" fmla="*/ 35 h 88"/>
                <a:gd name="T10" fmla="*/ 24 w 48"/>
                <a:gd name="T11" fmla="*/ 44 h 88"/>
                <a:gd name="T12" fmla="*/ 32 w 48"/>
                <a:gd name="T13" fmla="*/ 52 h 88"/>
                <a:gd name="T14" fmla="*/ 32 w 48"/>
                <a:gd name="T15" fmla="*/ 61 h 88"/>
                <a:gd name="T16" fmla="*/ 32 w 48"/>
                <a:gd name="T17" fmla="*/ 79 h 88"/>
                <a:gd name="T18" fmla="*/ 32 w 48"/>
                <a:gd name="T19" fmla="*/ 88 h 88"/>
                <a:gd name="T20" fmla="*/ 48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0" y="0"/>
                  </a:moveTo>
                  <a:lnTo>
                    <a:pt x="16" y="0"/>
                  </a:lnTo>
                  <a:lnTo>
                    <a:pt x="24" y="9"/>
                  </a:lnTo>
                  <a:lnTo>
                    <a:pt x="24" y="17"/>
                  </a:lnTo>
                  <a:lnTo>
                    <a:pt x="24" y="35"/>
                  </a:lnTo>
                  <a:lnTo>
                    <a:pt x="24" y="44"/>
                  </a:lnTo>
                  <a:lnTo>
                    <a:pt x="32" y="52"/>
                  </a:lnTo>
                  <a:lnTo>
                    <a:pt x="32" y="61"/>
                  </a:lnTo>
                  <a:lnTo>
                    <a:pt x="32" y="79"/>
                  </a:lnTo>
                  <a:lnTo>
                    <a:pt x="32" y="88"/>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63" name="Freeform 97"/>
            <p:cNvSpPr>
              <a:spLocks/>
            </p:cNvSpPr>
            <p:nvPr/>
          </p:nvSpPr>
          <p:spPr bwMode="auto">
            <a:xfrm>
              <a:off x="2955" y="3498"/>
              <a:ext cx="40" cy="80"/>
            </a:xfrm>
            <a:custGeom>
              <a:avLst/>
              <a:gdLst>
                <a:gd name="T0" fmla="*/ 40 w 40"/>
                <a:gd name="T1" fmla="*/ 0 h 80"/>
                <a:gd name="T2" fmla="*/ 24 w 40"/>
                <a:gd name="T3" fmla="*/ 0 h 80"/>
                <a:gd name="T4" fmla="*/ 8 w 40"/>
                <a:gd name="T5" fmla="*/ 0 h 80"/>
                <a:gd name="T6" fmla="*/ 8 w 40"/>
                <a:gd name="T7" fmla="*/ 9 h 80"/>
                <a:gd name="T8" fmla="*/ 0 w 40"/>
                <a:gd name="T9" fmla="*/ 27 h 80"/>
                <a:gd name="T10" fmla="*/ 0 w 40"/>
                <a:gd name="T11" fmla="*/ 36 h 80"/>
                <a:gd name="T12" fmla="*/ 0 w 40"/>
                <a:gd name="T13" fmla="*/ 44 h 80"/>
                <a:gd name="T14" fmla="*/ 0 w 40"/>
                <a:gd name="T15" fmla="*/ 62 h 80"/>
                <a:gd name="T16" fmla="*/ 0 w 40"/>
                <a:gd name="T17" fmla="*/ 71 h 80"/>
                <a:gd name="T18" fmla="*/ 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40" y="0"/>
                  </a:moveTo>
                  <a:lnTo>
                    <a:pt x="24" y="0"/>
                  </a:lnTo>
                  <a:lnTo>
                    <a:pt x="8" y="0"/>
                  </a:lnTo>
                  <a:lnTo>
                    <a:pt x="8" y="9"/>
                  </a:lnTo>
                  <a:lnTo>
                    <a:pt x="0" y="27"/>
                  </a:lnTo>
                  <a:lnTo>
                    <a:pt x="0" y="36"/>
                  </a:lnTo>
                  <a:lnTo>
                    <a:pt x="0" y="44"/>
                  </a:lnTo>
                  <a:lnTo>
                    <a:pt x="0" y="62"/>
                  </a:lnTo>
                  <a:lnTo>
                    <a:pt x="0" y="71"/>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64" name="Freeform 98"/>
            <p:cNvSpPr>
              <a:spLocks/>
            </p:cNvSpPr>
            <p:nvPr/>
          </p:nvSpPr>
          <p:spPr bwMode="auto">
            <a:xfrm>
              <a:off x="2963" y="3411"/>
              <a:ext cx="32" cy="79"/>
            </a:xfrm>
            <a:custGeom>
              <a:avLst/>
              <a:gdLst>
                <a:gd name="T0" fmla="*/ 32 w 32"/>
                <a:gd name="T1" fmla="*/ 8 h 79"/>
                <a:gd name="T2" fmla="*/ 24 w 32"/>
                <a:gd name="T3" fmla="*/ 0 h 79"/>
                <a:gd name="T4" fmla="*/ 24 w 32"/>
                <a:gd name="T5" fmla="*/ 8 h 79"/>
                <a:gd name="T6" fmla="*/ 24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0 w 32"/>
                <a:gd name="T19" fmla="*/ 70 h 79"/>
                <a:gd name="T20" fmla="*/ 0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32" y="8"/>
                  </a:moveTo>
                  <a:lnTo>
                    <a:pt x="24" y="0"/>
                  </a:lnTo>
                  <a:lnTo>
                    <a:pt x="24" y="8"/>
                  </a:lnTo>
                  <a:lnTo>
                    <a:pt x="24" y="17"/>
                  </a:lnTo>
                  <a:lnTo>
                    <a:pt x="16" y="17"/>
                  </a:lnTo>
                  <a:lnTo>
                    <a:pt x="16" y="35"/>
                  </a:lnTo>
                  <a:lnTo>
                    <a:pt x="16" y="44"/>
                  </a:lnTo>
                  <a:lnTo>
                    <a:pt x="16" y="52"/>
                  </a:lnTo>
                  <a:lnTo>
                    <a:pt x="16" y="70"/>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65" name="Freeform 99"/>
            <p:cNvSpPr>
              <a:spLocks/>
            </p:cNvSpPr>
            <p:nvPr/>
          </p:nvSpPr>
          <p:spPr bwMode="auto">
            <a:xfrm>
              <a:off x="2763" y="3534"/>
              <a:ext cx="48" cy="79"/>
            </a:xfrm>
            <a:custGeom>
              <a:avLst/>
              <a:gdLst>
                <a:gd name="T0" fmla="*/ 48 w 48"/>
                <a:gd name="T1" fmla="*/ 0 h 79"/>
                <a:gd name="T2" fmla="*/ 32 w 48"/>
                <a:gd name="T3" fmla="*/ 8 h 79"/>
                <a:gd name="T4" fmla="*/ 32 w 48"/>
                <a:gd name="T5" fmla="*/ 26 h 79"/>
                <a:gd name="T6" fmla="*/ 24 w 48"/>
                <a:gd name="T7" fmla="*/ 35 h 79"/>
                <a:gd name="T8" fmla="*/ 16 w 48"/>
                <a:gd name="T9" fmla="*/ 35 h 79"/>
                <a:gd name="T10" fmla="*/ 16 w 48"/>
                <a:gd name="T11" fmla="*/ 44 h 79"/>
                <a:gd name="T12" fmla="*/ 0 w 48"/>
                <a:gd name="T13" fmla="*/ 44 h 79"/>
                <a:gd name="T14" fmla="*/ 0 w 48"/>
                <a:gd name="T15" fmla="*/ 61 h 79"/>
                <a:gd name="T16" fmla="*/ 0 w 48"/>
                <a:gd name="T17" fmla="*/ 70 h 79"/>
                <a:gd name="T18" fmla="*/ 0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48" y="0"/>
                  </a:moveTo>
                  <a:lnTo>
                    <a:pt x="32" y="8"/>
                  </a:lnTo>
                  <a:lnTo>
                    <a:pt x="32" y="26"/>
                  </a:lnTo>
                  <a:lnTo>
                    <a:pt x="24" y="35"/>
                  </a:lnTo>
                  <a:lnTo>
                    <a:pt x="16" y="35"/>
                  </a:lnTo>
                  <a:lnTo>
                    <a:pt x="16" y="44"/>
                  </a:lnTo>
                  <a:lnTo>
                    <a:pt x="0" y="44"/>
                  </a:lnTo>
                  <a:lnTo>
                    <a:pt x="0" y="61"/>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66" name="Freeform 100"/>
            <p:cNvSpPr>
              <a:spLocks/>
            </p:cNvSpPr>
            <p:nvPr/>
          </p:nvSpPr>
          <p:spPr bwMode="auto">
            <a:xfrm>
              <a:off x="2731" y="3455"/>
              <a:ext cx="64" cy="35"/>
            </a:xfrm>
            <a:custGeom>
              <a:avLst/>
              <a:gdLst>
                <a:gd name="T0" fmla="*/ 64 w 64"/>
                <a:gd name="T1" fmla="*/ 0 h 35"/>
                <a:gd name="T2" fmla="*/ 56 w 64"/>
                <a:gd name="T3" fmla="*/ 0 h 35"/>
                <a:gd name="T4" fmla="*/ 48 w 64"/>
                <a:gd name="T5" fmla="*/ 0 h 35"/>
                <a:gd name="T6" fmla="*/ 32 w 64"/>
                <a:gd name="T7" fmla="*/ 0 h 35"/>
                <a:gd name="T8" fmla="*/ 32 w 64"/>
                <a:gd name="T9" fmla="*/ 8 h 35"/>
                <a:gd name="T10" fmla="*/ 24 w 64"/>
                <a:gd name="T11" fmla="*/ 8 h 35"/>
                <a:gd name="T12" fmla="*/ 16 w 64"/>
                <a:gd name="T13" fmla="*/ 26 h 35"/>
                <a:gd name="T14" fmla="*/ 0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64" y="0"/>
                  </a:moveTo>
                  <a:lnTo>
                    <a:pt x="56" y="0"/>
                  </a:lnTo>
                  <a:lnTo>
                    <a:pt x="48" y="0"/>
                  </a:lnTo>
                  <a:lnTo>
                    <a:pt x="32" y="0"/>
                  </a:lnTo>
                  <a:lnTo>
                    <a:pt x="32" y="8"/>
                  </a:lnTo>
                  <a:lnTo>
                    <a:pt x="24" y="8"/>
                  </a:lnTo>
                  <a:lnTo>
                    <a:pt x="16"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67" name="Freeform 101"/>
            <p:cNvSpPr>
              <a:spLocks/>
            </p:cNvSpPr>
            <p:nvPr/>
          </p:nvSpPr>
          <p:spPr bwMode="auto">
            <a:xfrm>
              <a:off x="2811" y="3455"/>
              <a:ext cx="16" cy="123"/>
            </a:xfrm>
            <a:custGeom>
              <a:avLst/>
              <a:gdLst>
                <a:gd name="T0" fmla="*/ 0 w 16"/>
                <a:gd name="T1" fmla="*/ 0 h 123"/>
                <a:gd name="T2" fmla="*/ 0 w 16"/>
                <a:gd name="T3" fmla="*/ 35 h 123"/>
                <a:gd name="T4" fmla="*/ 0 w 16"/>
                <a:gd name="T5" fmla="*/ 43 h 123"/>
                <a:gd name="T6" fmla="*/ 0 w 16"/>
                <a:gd name="T7" fmla="*/ 70 h 123"/>
                <a:gd name="T8" fmla="*/ 8 w 16"/>
                <a:gd name="T9" fmla="*/ 70 h 123"/>
                <a:gd name="T10" fmla="*/ 8 w 16"/>
                <a:gd name="T11" fmla="*/ 79 h 123"/>
                <a:gd name="T12" fmla="*/ 8 w 16"/>
                <a:gd name="T13" fmla="*/ 87 h 123"/>
                <a:gd name="T14" fmla="*/ 8 w 16"/>
                <a:gd name="T15" fmla="*/ 105 h 123"/>
                <a:gd name="T16" fmla="*/ 16 w 16"/>
                <a:gd name="T17" fmla="*/ 114 h 123"/>
                <a:gd name="T18" fmla="*/ 16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0" y="0"/>
                  </a:moveTo>
                  <a:lnTo>
                    <a:pt x="0" y="35"/>
                  </a:lnTo>
                  <a:lnTo>
                    <a:pt x="0" y="43"/>
                  </a:lnTo>
                  <a:lnTo>
                    <a:pt x="0" y="70"/>
                  </a:lnTo>
                  <a:lnTo>
                    <a:pt x="8" y="70"/>
                  </a:lnTo>
                  <a:lnTo>
                    <a:pt x="8" y="79"/>
                  </a:lnTo>
                  <a:lnTo>
                    <a:pt x="8" y="87"/>
                  </a:lnTo>
                  <a:lnTo>
                    <a:pt x="8" y="105"/>
                  </a:lnTo>
                  <a:lnTo>
                    <a:pt x="16" y="114"/>
                  </a:lnTo>
                  <a:lnTo>
                    <a:pt x="16"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68" name="Freeform 102"/>
            <p:cNvSpPr>
              <a:spLocks/>
            </p:cNvSpPr>
            <p:nvPr/>
          </p:nvSpPr>
          <p:spPr bwMode="auto">
            <a:xfrm>
              <a:off x="2843" y="3481"/>
              <a:ext cx="16" cy="61"/>
            </a:xfrm>
            <a:custGeom>
              <a:avLst/>
              <a:gdLst>
                <a:gd name="T0" fmla="*/ 16 w 16"/>
                <a:gd name="T1" fmla="*/ 0 h 61"/>
                <a:gd name="T2" fmla="*/ 8 w 16"/>
                <a:gd name="T3" fmla="*/ 9 h 61"/>
                <a:gd name="T4" fmla="*/ 0 w 16"/>
                <a:gd name="T5" fmla="*/ 17 h 61"/>
                <a:gd name="T6" fmla="*/ 0 w 16"/>
                <a:gd name="T7" fmla="*/ 26 h 61"/>
                <a:gd name="T8" fmla="*/ 0 w 16"/>
                <a:gd name="T9" fmla="*/ 44 h 61"/>
                <a:gd name="T10" fmla="*/ 0 w 16"/>
                <a:gd name="T11" fmla="*/ 53 h 61"/>
                <a:gd name="T12" fmla="*/ 0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16" y="0"/>
                  </a:moveTo>
                  <a:lnTo>
                    <a:pt x="8" y="9"/>
                  </a:lnTo>
                  <a:lnTo>
                    <a:pt x="0" y="17"/>
                  </a:lnTo>
                  <a:lnTo>
                    <a:pt x="0" y="26"/>
                  </a:lnTo>
                  <a:lnTo>
                    <a:pt x="0" y="44"/>
                  </a:lnTo>
                  <a:lnTo>
                    <a:pt x="0" y="53"/>
                  </a:lnTo>
                  <a:lnTo>
                    <a:pt x="0"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69" name="Freeform 103"/>
            <p:cNvSpPr>
              <a:spLocks/>
            </p:cNvSpPr>
            <p:nvPr/>
          </p:nvSpPr>
          <p:spPr bwMode="auto">
            <a:xfrm>
              <a:off x="2875" y="3507"/>
              <a:ext cx="16" cy="88"/>
            </a:xfrm>
            <a:custGeom>
              <a:avLst/>
              <a:gdLst>
                <a:gd name="T0" fmla="*/ 0 w 16"/>
                <a:gd name="T1" fmla="*/ 0 h 88"/>
                <a:gd name="T2" fmla="*/ 0 w 16"/>
                <a:gd name="T3" fmla="*/ 27 h 88"/>
                <a:gd name="T4" fmla="*/ 8 w 16"/>
                <a:gd name="T5" fmla="*/ 35 h 88"/>
                <a:gd name="T6" fmla="*/ 8 w 16"/>
                <a:gd name="T7" fmla="*/ 53 h 88"/>
                <a:gd name="T8" fmla="*/ 16 w 16"/>
                <a:gd name="T9" fmla="*/ 62 h 88"/>
                <a:gd name="T10" fmla="*/ 16 w 16"/>
                <a:gd name="T11" fmla="*/ 71 h 88"/>
                <a:gd name="T12" fmla="*/ 16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0" y="0"/>
                  </a:moveTo>
                  <a:lnTo>
                    <a:pt x="0" y="27"/>
                  </a:lnTo>
                  <a:lnTo>
                    <a:pt x="8" y="35"/>
                  </a:lnTo>
                  <a:lnTo>
                    <a:pt x="8" y="53"/>
                  </a:lnTo>
                  <a:lnTo>
                    <a:pt x="16" y="62"/>
                  </a:lnTo>
                  <a:lnTo>
                    <a:pt x="16" y="71"/>
                  </a:lnTo>
                  <a:lnTo>
                    <a:pt x="16"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70" name="Freeform 104"/>
            <p:cNvSpPr>
              <a:spLocks/>
            </p:cNvSpPr>
            <p:nvPr/>
          </p:nvSpPr>
          <p:spPr bwMode="auto">
            <a:xfrm>
              <a:off x="2915" y="3455"/>
              <a:ext cx="16" cy="123"/>
            </a:xfrm>
            <a:custGeom>
              <a:avLst/>
              <a:gdLst>
                <a:gd name="T0" fmla="*/ 8 w 16"/>
                <a:gd name="T1" fmla="*/ 0 h 123"/>
                <a:gd name="T2" fmla="*/ 8 w 16"/>
                <a:gd name="T3" fmla="*/ 8 h 123"/>
                <a:gd name="T4" fmla="*/ 0 w 16"/>
                <a:gd name="T5" fmla="*/ 26 h 123"/>
                <a:gd name="T6" fmla="*/ 0 w 16"/>
                <a:gd name="T7" fmla="*/ 35 h 123"/>
                <a:gd name="T8" fmla="*/ 8 w 16"/>
                <a:gd name="T9" fmla="*/ 43 h 123"/>
                <a:gd name="T10" fmla="*/ 8 w 16"/>
                <a:gd name="T11" fmla="*/ 52 h 123"/>
                <a:gd name="T12" fmla="*/ 8 w 16"/>
                <a:gd name="T13" fmla="*/ 70 h 123"/>
                <a:gd name="T14" fmla="*/ 8 w 16"/>
                <a:gd name="T15" fmla="*/ 79 h 123"/>
                <a:gd name="T16" fmla="*/ 16 w 16"/>
                <a:gd name="T17" fmla="*/ 87 h 123"/>
                <a:gd name="T18" fmla="*/ 16 w 16"/>
                <a:gd name="T19" fmla="*/ 105 h 123"/>
                <a:gd name="T20" fmla="*/ 16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0" y="26"/>
                  </a:lnTo>
                  <a:lnTo>
                    <a:pt x="0" y="35"/>
                  </a:lnTo>
                  <a:lnTo>
                    <a:pt x="8" y="43"/>
                  </a:lnTo>
                  <a:lnTo>
                    <a:pt x="8" y="52"/>
                  </a:lnTo>
                  <a:lnTo>
                    <a:pt x="8" y="70"/>
                  </a:lnTo>
                  <a:lnTo>
                    <a:pt x="8" y="79"/>
                  </a:lnTo>
                  <a:lnTo>
                    <a:pt x="16" y="87"/>
                  </a:lnTo>
                  <a:lnTo>
                    <a:pt x="16" y="105"/>
                  </a:lnTo>
                  <a:lnTo>
                    <a:pt x="16"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71" name="Freeform 105"/>
            <p:cNvSpPr>
              <a:spLocks/>
            </p:cNvSpPr>
            <p:nvPr/>
          </p:nvSpPr>
          <p:spPr bwMode="auto">
            <a:xfrm>
              <a:off x="3011" y="3490"/>
              <a:ext cx="40" cy="105"/>
            </a:xfrm>
            <a:custGeom>
              <a:avLst/>
              <a:gdLst>
                <a:gd name="T0" fmla="*/ 8 w 40"/>
                <a:gd name="T1" fmla="*/ 0 h 105"/>
                <a:gd name="T2" fmla="*/ 0 w 40"/>
                <a:gd name="T3" fmla="*/ 8 h 105"/>
                <a:gd name="T4" fmla="*/ 8 w 40"/>
                <a:gd name="T5" fmla="*/ 17 h 105"/>
                <a:gd name="T6" fmla="*/ 16 w 40"/>
                <a:gd name="T7" fmla="*/ 35 h 105"/>
                <a:gd name="T8" fmla="*/ 32 w 40"/>
                <a:gd name="T9" fmla="*/ 44 h 105"/>
                <a:gd name="T10" fmla="*/ 32 w 40"/>
                <a:gd name="T11" fmla="*/ 52 h 105"/>
                <a:gd name="T12" fmla="*/ 40 w 40"/>
                <a:gd name="T13" fmla="*/ 70 h 105"/>
                <a:gd name="T14" fmla="*/ 40 w 40"/>
                <a:gd name="T15" fmla="*/ 79 h 105"/>
                <a:gd name="T16" fmla="*/ 40 w 40"/>
                <a:gd name="T17" fmla="*/ 88 h 105"/>
                <a:gd name="T18" fmla="*/ 4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8" y="0"/>
                  </a:moveTo>
                  <a:lnTo>
                    <a:pt x="0" y="8"/>
                  </a:lnTo>
                  <a:lnTo>
                    <a:pt x="8" y="17"/>
                  </a:lnTo>
                  <a:lnTo>
                    <a:pt x="16" y="35"/>
                  </a:lnTo>
                  <a:lnTo>
                    <a:pt x="32" y="44"/>
                  </a:lnTo>
                  <a:lnTo>
                    <a:pt x="32" y="52"/>
                  </a:lnTo>
                  <a:lnTo>
                    <a:pt x="40" y="70"/>
                  </a:lnTo>
                  <a:lnTo>
                    <a:pt x="40" y="79"/>
                  </a:lnTo>
                  <a:lnTo>
                    <a:pt x="40" y="88"/>
                  </a:lnTo>
                  <a:lnTo>
                    <a:pt x="4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72" name="Freeform 106"/>
            <p:cNvSpPr>
              <a:spLocks/>
            </p:cNvSpPr>
            <p:nvPr/>
          </p:nvSpPr>
          <p:spPr bwMode="auto">
            <a:xfrm>
              <a:off x="3051" y="3463"/>
              <a:ext cx="64" cy="115"/>
            </a:xfrm>
            <a:custGeom>
              <a:avLst/>
              <a:gdLst>
                <a:gd name="T0" fmla="*/ 0 w 64"/>
                <a:gd name="T1" fmla="*/ 0 h 115"/>
                <a:gd name="T2" fmla="*/ 8 w 64"/>
                <a:gd name="T3" fmla="*/ 18 h 115"/>
                <a:gd name="T4" fmla="*/ 8 w 64"/>
                <a:gd name="T5" fmla="*/ 27 h 115"/>
                <a:gd name="T6" fmla="*/ 24 w 64"/>
                <a:gd name="T7" fmla="*/ 27 h 115"/>
                <a:gd name="T8" fmla="*/ 32 w 64"/>
                <a:gd name="T9" fmla="*/ 27 h 115"/>
                <a:gd name="T10" fmla="*/ 32 w 64"/>
                <a:gd name="T11" fmla="*/ 35 h 115"/>
                <a:gd name="T12" fmla="*/ 32 w 64"/>
                <a:gd name="T13" fmla="*/ 44 h 115"/>
                <a:gd name="T14" fmla="*/ 40 w 64"/>
                <a:gd name="T15" fmla="*/ 62 h 115"/>
                <a:gd name="T16" fmla="*/ 48 w 64"/>
                <a:gd name="T17" fmla="*/ 71 h 115"/>
                <a:gd name="T18" fmla="*/ 48 w 64"/>
                <a:gd name="T19" fmla="*/ 79 h 115"/>
                <a:gd name="T20" fmla="*/ 48 w 64"/>
                <a:gd name="T21" fmla="*/ 97 h 115"/>
                <a:gd name="T22" fmla="*/ 64 w 64"/>
                <a:gd name="T23" fmla="*/ 97 h 115"/>
                <a:gd name="T24" fmla="*/ 64 w 64"/>
                <a:gd name="T25" fmla="*/ 106 h 115"/>
                <a:gd name="T26" fmla="*/ 64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0" y="0"/>
                  </a:moveTo>
                  <a:lnTo>
                    <a:pt x="8" y="18"/>
                  </a:lnTo>
                  <a:lnTo>
                    <a:pt x="8" y="27"/>
                  </a:lnTo>
                  <a:lnTo>
                    <a:pt x="24" y="27"/>
                  </a:lnTo>
                  <a:lnTo>
                    <a:pt x="32" y="27"/>
                  </a:lnTo>
                  <a:lnTo>
                    <a:pt x="32" y="35"/>
                  </a:lnTo>
                  <a:lnTo>
                    <a:pt x="32" y="44"/>
                  </a:lnTo>
                  <a:lnTo>
                    <a:pt x="40" y="62"/>
                  </a:lnTo>
                  <a:lnTo>
                    <a:pt x="48" y="71"/>
                  </a:lnTo>
                  <a:lnTo>
                    <a:pt x="48" y="79"/>
                  </a:lnTo>
                  <a:lnTo>
                    <a:pt x="48" y="97"/>
                  </a:lnTo>
                  <a:lnTo>
                    <a:pt x="64" y="97"/>
                  </a:lnTo>
                  <a:lnTo>
                    <a:pt x="64" y="106"/>
                  </a:lnTo>
                  <a:lnTo>
                    <a:pt x="64"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73" name="Freeform 107"/>
            <p:cNvSpPr>
              <a:spLocks/>
            </p:cNvSpPr>
            <p:nvPr/>
          </p:nvSpPr>
          <p:spPr bwMode="auto">
            <a:xfrm>
              <a:off x="2659" y="3507"/>
              <a:ext cx="48" cy="88"/>
            </a:xfrm>
            <a:custGeom>
              <a:avLst/>
              <a:gdLst>
                <a:gd name="T0" fmla="*/ 48 w 48"/>
                <a:gd name="T1" fmla="*/ 0 h 88"/>
                <a:gd name="T2" fmla="*/ 48 w 48"/>
                <a:gd name="T3" fmla="*/ 18 h 88"/>
                <a:gd name="T4" fmla="*/ 48 w 48"/>
                <a:gd name="T5" fmla="*/ 27 h 88"/>
                <a:gd name="T6" fmla="*/ 32 w 48"/>
                <a:gd name="T7" fmla="*/ 27 h 88"/>
                <a:gd name="T8" fmla="*/ 32 w 48"/>
                <a:gd name="T9" fmla="*/ 35 h 88"/>
                <a:gd name="T10" fmla="*/ 24 w 48"/>
                <a:gd name="T11" fmla="*/ 35 h 88"/>
                <a:gd name="T12" fmla="*/ 16 w 48"/>
                <a:gd name="T13" fmla="*/ 53 h 88"/>
                <a:gd name="T14" fmla="*/ 0 w 48"/>
                <a:gd name="T15" fmla="*/ 62 h 88"/>
                <a:gd name="T16" fmla="*/ 0 w 48"/>
                <a:gd name="T17" fmla="*/ 71 h 88"/>
                <a:gd name="T18" fmla="*/ 0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48" y="0"/>
                  </a:moveTo>
                  <a:lnTo>
                    <a:pt x="48" y="18"/>
                  </a:lnTo>
                  <a:lnTo>
                    <a:pt x="48" y="27"/>
                  </a:lnTo>
                  <a:lnTo>
                    <a:pt x="32" y="27"/>
                  </a:lnTo>
                  <a:lnTo>
                    <a:pt x="32" y="35"/>
                  </a:lnTo>
                  <a:lnTo>
                    <a:pt x="24" y="35"/>
                  </a:lnTo>
                  <a:lnTo>
                    <a:pt x="16"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74" name="Freeform 108"/>
            <p:cNvSpPr>
              <a:spLocks/>
            </p:cNvSpPr>
            <p:nvPr/>
          </p:nvSpPr>
          <p:spPr bwMode="auto">
            <a:xfrm>
              <a:off x="2683" y="3314"/>
              <a:ext cx="64" cy="53"/>
            </a:xfrm>
            <a:custGeom>
              <a:avLst/>
              <a:gdLst>
                <a:gd name="T0" fmla="*/ 64 w 64"/>
                <a:gd name="T1" fmla="*/ 0 h 53"/>
                <a:gd name="T2" fmla="*/ 40 w 64"/>
                <a:gd name="T3" fmla="*/ 17 h 53"/>
                <a:gd name="T4" fmla="*/ 32 w 64"/>
                <a:gd name="T5" fmla="*/ 17 h 53"/>
                <a:gd name="T6" fmla="*/ 24 w 64"/>
                <a:gd name="T7" fmla="*/ 17 h 53"/>
                <a:gd name="T8" fmla="*/ 8 w 64"/>
                <a:gd name="T9" fmla="*/ 17 h 53"/>
                <a:gd name="T10" fmla="*/ 0 w 64"/>
                <a:gd name="T11" fmla="*/ 26 h 53"/>
                <a:gd name="T12" fmla="*/ 0 w 64"/>
                <a:gd name="T13" fmla="*/ 35 h 53"/>
                <a:gd name="T14" fmla="*/ 0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64" y="0"/>
                  </a:moveTo>
                  <a:lnTo>
                    <a:pt x="40" y="17"/>
                  </a:lnTo>
                  <a:lnTo>
                    <a:pt x="32" y="17"/>
                  </a:lnTo>
                  <a:lnTo>
                    <a:pt x="24" y="17"/>
                  </a:lnTo>
                  <a:lnTo>
                    <a:pt x="8" y="17"/>
                  </a:lnTo>
                  <a:lnTo>
                    <a:pt x="0" y="26"/>
                  </a:lnTo>
                  <a:lnTo>
                    <a:pt x="0" y="35"/>
                  </a:lnTo>
                  <a:lnTo>
                    <a:pt x="0"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75" name="Freeform 109"/>
            <p:cNvSpPr>
              <a:spLocks/>
            </p:cNvSpPr>
            <p:nvPr/>
          </p:nvSpPr>
          <p:spPr bwMode="auto">
            <a:xfrm>
              <a:off x="2963" y="3314"/>
              <a:ext cx="96" cy="35"/>
            </a:xfrm>
            <a:custGeom>
              <a:avLst/>
              <a:gdLst>
                <a:gd name="T0" fmla="*/ 0 w 96"/>
                <a:gd name="T1" fmla="*/ 0 h 35"/>
                <a:gd name="T2" fmla="*/ 16 w 96"/>
                <a:gd name="T3" fmla="*/ 0 h 35"/>
                <a:gd name="T4" fmla="*/ 24 w 96"/>
                <a:gd name="T5" fmla="*/ 0 h 35"/>
                <a:gd name="T6" fmla="*/ 32 w 96"/>
                <a:gd name="T7" fmla="*/ 0 h 35"/>
                <a:gd name="T8" fmla="*/ 48 w 96"/>
                <a:gd name="T9" fmla="*/ 0 h 35"/>
                <a:gd name="T10" fmla="*/ 56 w 96"/>
                <a:gd name="T11" fmla="*/ 0 h 35"/>
                <a:gd name="T12" fmla="*/ 64 w 96"/>
                <a:gd name="T13" fmla="*/ 0 h 35"/>
                <a:gd name="T14" fmla="*/ 80 w 96"/>
                <a:gd name="T15" fmla="*/ 17 h 35"/>
                <a:gd name="T16" fmla="*/ 88 w 96"/>
                <a:gd name="T17" fmla="*/ 26 h 35"/>
                <a:gd name="T18" fmla="*/ 96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0" y="0"/>
                  </a:moveTo>
                  <a:lnTo>
                    <a:pt x="16" y="0"/>
                  </a:lnTo>
                  <a:lnTo>
                    <a:pt x="24" y="0"/>
                  </a:lnTo>
                  <a:lnTo>
                    <a:pt x="32" y="0"/>
                  </a:lnTo>
                  <a:lnTo>
                    <a:pt x="48" y="0"/>
                  </a:lnTo>
                  <a:lnTo>
                    <a:pt x="56" y="0"/>
                  </a:lnTo>
                  <a:lnTo>
                    <a:pt x="64" y="0"/>
                  </a:lnTo>
                  <a:lnTo>
                    <a:pt x="80" y="17"/>
                  </a:lnTo>
                  <a:lnTo>
                    <a:pt x="88" y="26"/>
                  </a:lnTo>
                  <a:lnTo>
                    <a:pt x="96"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76" name="Freeform 110"/>
            <p:cNvSpPr>
              <a:spLocks/>
            </p:cNvSpPr>
            <p:nvPr/>
          </p:nvSpPr>
          <p:spPr bwMode="auto">
            <a:xfrm>
              <a:off x="2947" y="3296"/>
              <a:ext cx="112" cy="44"/>
            </a:xfrm>
            <a:custGeom>
              <a:avLst/>
              <a:gdLst>
                <a:gd name="T0" fmla="*/ 0 w 112"/>
                <a:gd name="T1" fmla="*/ 0 h 44"/>
                <a:gd name="T2" fmla="*/ 8 w 112"/>
                <a:gd name="T3" fmla="*/ 0 h 44"/>
                <a:gd name="T4" fmla="*/ 16 w 112"/>
                <a:gd name="T5" fmla="*/ 0 h 44"/>
                <a:gd name="T6" fmla="*/ 32 w 112"/>
                <a:gd name="T7" fmla="*/ 0 h 44"/>
                <a:gd name="T8" fmla="*/ 40 w 112"/>
                <a:gd name="T9" fmla="*/ 0 h 44"/>
                <a:gd name="T10" fmla="*/ 48 w 112"/>
                <a:gd name="T11" fmla="*/ 0 h 44"/>
                <a:gd name="T12" fmla="*/ 64 w 112"/>
                <a:gd name="T13" fmla="*/ 0 h 44"/>
                <a:gd name="T14" fmla="*/ 72 w 112"/>
                <a:gd name="T15" fmla="*/ 9 h 44"/>
                <a:gd name="T16" fmla="*/ 80 w 112"/>
                <a:gd name="T17" fmla="*/ 9 h 44"/>
                <a:gd name="T18" fmla="*/ 80 w 112"/>
                <a:gd name="T19" fmla="*/ 18 h 44"/>
                <a:gd name="T20" fmla="*/ 96 w 112"/>
                <a:gd name="T21" fmla="*/ 18 h 44"/>
                <a:gd name="T22" fmla="*/ 104 w 112"/>
                <a:gd name="T23" fmla="*/ 35 h 44"/>
                <a:gd name="T24" fmla="*/ 112 w 112"/>
                <a:gd name="T25" fmla="*/ 35 h 44"/>
                <a:gd name="T26" fmla="*/ 112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0" y="0"/>
                  </a:moveTo>
                  <a:lnTo>
                    <a:pt x="8" y="0"/>
                  </a:lnTo>
                  <a:lnTo>
                    <a:pt x="16" y="0"/>
                  </a:lnTo>
                  <a:lnTo>
                    <a:pt x="32" y="0"/>
                  </a:lnTo>
                  <a:lnTo>
                    <a:pt x="40" y="0"/>
                  </a:lnTo>
                  <a:lnTo>
                    <a:pt x="48" y="0"/>
                  </a:lnTo>
                  <a:lnTo>
                    <a:pt x="64" y="0"/>
                  </a:lnTo>
                  <a:lnTo>
                    <a:pt x="72" y="9"/>
                  </a:lnTo>
                  <a:lnTo>
                    <a:pt x="80" y="9"/>
                  </a:lnTo>
                  <a:lnTo>
                    <a:pt x="80" y="18"/>
                  </a:lnTo>
                  <a:lnTo>
                    <a:pt x="96" y="18"/>
                  </a:lnTo>
                  <a:lnTo>
                    <a:pt x="104" y="35"/>
                  </a:lnTo>
                  <a:lnTo>
                    <a:pt x="112" y="35"/>
                  </a:lnTo>
                  <a:lnTo>
                    <a:pt x="112"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77" name="Freeform 111"/>
            <p:cNvSpPr>
              <a:spLocks/>
            </p:cNvSpPr>
            <p:nvPr/>
          </p:nvSpPr>
          <p:spPr bwMode="auto">
            <a:xfrm>
              <a:off x="3027" y="3375"/>
              <a:ext cx="64" cy="71"/>
            </a:xfrm>
            <a:custGeom>
              <a:avLst/>
              <a:gdLst>
                <a:gd name="T0" fmla="*/ 0 w 64"/>
                <a:gd name="T1" fmla="*/ 0 h 71"/>
                <a:gd name="T2" fmla="*/ 16 w 64"/>
                <a:gd name="T3" fmla="*/ 0 h 71"/>
                <a:gd name="T4" fmla="*/ 24 w 64"/>
                <a:gd name="T5" fmla="*/ 9 h 71"/>
                <a:gd name="T6" fmla="*/ 32 w 64"/>
                <a:gd name="T7" fmla="*/ 18 h 71"/>
                <a:gd name="T8" fmla="*/ 32 w 64"/>
                <a:gd name="T9" fmla="*/ 36 h 71"/>
                <a:gd name="T10" fmla="*/ 48 w 64"/>
                <a:gd name="T11" fmla="*/ 44 h 71"/>
                <a:gd name="T12" fmla="*/ 48 w 64"/>
                <a:gd name="T13" fmla="*/ 53 h 71"/>
                <a:gd name="T14" fmla="*/ 56 w 64"/>
                <a:gd name="T15" fmla="*/ 53 h 71"/>
                <a:gd name="T16" fmla="*/ 64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0" y="0"/>
                  </a:moveTo>
                  <a:lnTo>
                    <a:pt x="16" y="0"/>
                  </a:lnTo>
                  <a:lnTo>
                    <a:pt x="24" y="9"/>
                  </a:lnTo>
                  <a:lnTo>
                    <a:pt x="32" y="18"/>
                  </a:lnTo>
                  <a:lnTo>
                    <a:pt x="32" y="36"/>
                  </a:lnTo>
                  <a:lnTo>
                    <a:pt x="48" y="44"/>
                  </a:lnTo>
                  <a:lnTo>
                    <a:pt x="48" y="53"/>
                  </a:lnTo>
                  <a:lnTo>
                    <a:pt x="56" y="53"/>
                  </a:lnTo>
                  <a:lnTo>
                    <a:pt x="64"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78" name="Freeform 112"/>
            <p:cNvSpPr>
              <a:spLocks/>
            </p:cNvSpPr>
            <p:nvPr/>
          </p:nvSpPr>
          <p:spPr bwMode="auto">
            <a:xfrm>
              <a:off x="3051" y="3455"/>
              <a:ext cx="96" cy="43"/>
            </a:xfrm>
            <a:custGeom>
              <a:avLst/>
              <a:gdLst>
                <a:gd name="T0" fmla="*/ 0 w 96"/>
                <a:gd name="T1" fmla="*/ 0 h 43"/>
                <a:gd name="T2" fmla="*/ 8 w 96"/>
                <a:gd name="T3" fmla="*/ 0 h 43"/>
                <a:gd name="T4" fmla="*/ 24 w 96"/>
                <a:gd name="T5" fmla="*/ 8 h 43"/>
                <a:gd name="T6" fmla="*/ 32 w 96"/>
                <a:gd name="T7" fmla="*/ 8 h 43"/>
                <a:gd name="T8" fmla="*/ 40 w 96"/>
                <a:gd name="T9" fmla="*/ 26 h 43"/>
                <a:gd name="T10" fmla="*/ 48 w 96"/>
                <a:gd name="T11" fmla="*/ 26 h 43"/>
                <a:gd name="T12" fmla="*/ 64 w 96"/>
                <a:gd name="T13" fmla="*/ 26 h 43"/>
                <a:gd name="T14" fmla="*/ 72 w 96"/>
                <a:gd name="T15" fmla="*/ 26 h 43"/>
                <a:gd name="T16" fmla="*/ 80 w 96"/>
                <a:gd name="T17" fmla="*/ 35 h 43"/>
                <a:gd name="T18" fmla="*/ 96 w 96"/>
                <a:gd name="T19" fmla="*/ 35 h 43"/>
                <a:gd name="T20" fmla="*/ 96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0" y="0"/>
                  </a:moveTo>
                  <a:lnTo>
                    <a:pt x="8" y="0"/>
                  </a:lnTo>
                  <a:lnTo>
                    <a:pt x="24" y="8"/>
                  </a:lnTo>
                  <a:lnTo>
                    <a:pt x="32" y="8"/>
                  </a:lnTo>
                  <a:lnTo>
                    <a:pt x="40" y="26"/>
                  </a:lnTo>
                  <a:lnTo>
                    <a:pt x="48" y="26"/>
                  </a:lnTo>
                  <a:lnTo>
                    <a:pt x="64" y="26"/>
                  </a:lnTo>
                  <a:lnTo>
                    <a:pt x="72" y="26"/>
                  </a:lnTo>
                  <a:lnTo>
                    <a:pt x="80" y="35"/>
                  </a:lnTo>
                  <a:lnTo>
                    <a:pt x="96" y="35"/>
                  </a:lnTo>
                  <a:lnTo>
                    <a:pt x="96"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6502" name="Group 113"/>
          <p:cNvGrpSpPr>
            <a:grpSpLocks/>
          </p:cNvGrpSpPr>
          <p:nvPr/>
        </p:nvGrpSpPr>
        <p:grpSpPr bwMode="auto">
          <a:xfrm>
            <a:off x="3521075" y="2351088"/>
            <a:ext cx="774700" cy="725487"/>
            <a:chOff x="2611" y="2760"/>
            <a:chExt cx="488" cy="457"/>
          </a:xfrm>
        </p:grpSpPr>
        <p:sp>
          <p:nvSpPr>
            <p:cNvPr id="494120" name="Freeform 114"/>
            <p:cNvSpPr>
              <a:spLocks/>
            </p:cNvSpPr>
            <p:nvPr/>
          </p:nvSpPr>
          <p:spPr bwMode="auto">
            <a:xfrm>
              <a:off x="2859" y="3006"/>
              <a:ext cx="240" cy="211"/>
            </a:xfrm>
            <a:custGeom>
              <a:avLst/>
              <a:gdLst>
                <a:gd name="T0" fmla="*/ 0 w 240"/>
                <a:gd name="T1" fmla="*/ 211 h 211"/>
                <a:gd name="T2" fmla="*/ 0 w 240"/>
                <a:gd name="T3" fmla="*/ 194 h 211"/>
                <a:gd name="T4" fmla="*/ 0 w 240"/>
                <a:gd name="T5" fmla="*/ 194 h 211"/>
                <a:gd name="T6" fmla="*/ 0 w 240"/>
                <a:gd name="T7" fmla="*/ 194 h 211"/>
                <a:gd name="T8" fmla="*/ 0 w 240"/>
                <a:gd name="T9" fmla="*/ 185 h 211"/>
                <a:gd name="T10" fmla="*/ 16 w 240"/>
                <a:gd name="T11" fmla="*/ 176 h 211"/>
                <a:gd name="T12" fmla="*/ 16 w 240"/>
                <a:gd name="T13" fmla="*/ 158 h 211"/>
                <a:gd name="T14" fmla="*/ 16 w 240"/>
                <a:gd name="T15" fmla="*/ 150 h 211"/>
                <a:gd name="T16" fmla="*/ 24 w 240"/>
                <a:gd name="T17" fmla="*/ 141 h 211"/>
                <a:gd name="T18" fmla="*/ 32 w 240"/>
                <a:gd name="T19" fmla="*/ 123 h 211"/>
                <a:gd name="T20" fmla="*/ 32 w 240"/>
                <a:gd name="T21" fmla="*/ 114 h 211"/>
                <a:gd name="T22" fmla="*/ 48 w 240"/>
                <a:gd name="T23" fmla="*/ 106 h 211"/>
                <a:gd name="T24" fmla="*/ 56 w 240"/>
                <a:gd name="T25" fmla="*/ 97 h 211"/>
                <a:gd name="T26" fmla="*/ 64 w 240"/>
                <a:gd name="T27" fmla="*/ 79 h 211"/>
                <a:gd name="T28" fmla="*/ 64 w 240"/>
                <a:gd name="T29" fmla="*/ 71 h 211"/>
                <a:gd name="T30" fmla="*/ 72 w 240"/>
                <a:gd name="T31" fmla="*/ 71 h 211"/>
                <a:gd name="T32" fmla="*/ 88 w 240"/>
                <a:gd name="T33" fmla="*/ 62 h 211"/>
                <a:gd name="T34" fmla="*/ 96 w 240"/>
                <a:gd name="T35" fmla="*/ 44 h 211"/>
                <a:gd name="T36" fmla="*/ 104 w 240"/>
                <a:gd name="T37" fmla="*/ 35 h 211"/>
                <a:gd name="T38" fmla="*/ 128 w 240"/>
                <a:gd name="T39" fmla="*/ 35 h 211"/>
                <a:gd name="T40" fmla="*/ 136 w 240"/>
                <a:gd name="T41" fmla="*/ 27 h 211"/>
                <a:gd name="T42" fmla="*/ 160 w 240"/>
                <a:gd name="T43" fmla="*/ 27 h 211"/>
                <a:gd name="T44" fmla="*/ 168 w 240"/>
                <a:gd name="T45" fmla="*/ 27 h 211"/>
                <a:gd name="T46" fmla="*/ 192 w 240"/>
                <a:gd name="T47" fmla="*/ 9 h 211"/>
                <a:gd name="T48" fmla="*/ 200 w 240"/>
                <a:gd name="T49" fmla="*/ 9 h 211"/>
                <a:gd name="T50" fmla="*/ 216 w 240"/>
                <a:gd name="T51" fmla="*/ 9 h 211"/>
                <a:gd name="T52" fmla="*/ 224 w 240"/>
                <a:gd name="T53" fmla="*/ 9 h 211"/>
                <a:gd name="T54" fmla="*/ 232 w 240"/>
                <a:gd name="T55" fmla="*/ 9 h 211"/>
                <a:gd name="T56" fmla="*/ 232 w 240"/>
                <a:gd name="T57" fmla="*/ 9 h 211"/>
                <a:gd name="T58" fmla="*/ 232 w 240"/>
                <a:gd name="T59" fmla="*/ 0 h 211"/>
                <a:gd name="T60" fmla="*/ 240 w 240"/>
                <a:gd name="T61" fmla="*/ 9 h 211"/>
                <a:gd name="T62" fmla="*/ 232 w 240"/>
                <a:gd name="T63" fmla="*/ 9 h 211"/>
                <a:gd name="T64" fmla="*/ 232 w 240"/>
                <a:gd name="T65" fmla="*/ 9 h 211"/>
                <a:gd name="T66" fmla="*/ 224 w 240"/>
                <a:gd name="T67" fmla="*/ 9 h 211"/>
                <a:gd name="T68" fmla="*/ 224 w 240"/>
                <a:gd name="T69" fmla="*/ 9 h 211"/>
                <a:gd name="T70" fmla="*/ 216 w 240"/>
                <a:gd name="T71" fmla="*/ 27 h 211"/>
                <a:gd name="T72" fmla="*/ 200 w 240"/>
                <a:gd name="T73" fmla="*/ 27 h 211"/>
                <a:gd name="T74" fmla="*/ 192 w 240"/>
                <a:gd name="T75" fmla="*/ 27 h 211"/>
                <a:gd name="T76" fmla="*/ 168 w 240"/>
                <a:gd name="T77" fmla="*/ 35 h 211"/>
                <a:gd name="T78" fmla="*/ 160 w 240"/>
                <a:gd name="T79" fmla="*/ 44 h 211"/>
                <a:gd name="T80" fmla="*/ 152 w 240"/>
                <a:gd name="T81" fmla="*/ 44 h 211"/>
                <a:gd name="T82" fmla="*/ 136 w 240"/>
                <a:gd name="T83" fmla="*/ 62 h 211"/>
                <a:gd name="T84" fmla="*/ 128 w 240"/>
                <a:gd name="T85" fmla="*/ 71 h 211"/>
                <a:gd name="T86" fmla="*/ 120 w 240"/>
                <a:gd name="T87" fmla="*/ 79 h 211"/>
                <a:gd name="T88" fmla="*/ 104 w 240"/>
                <a:gd name="T89" fmla="*/ 79 h 211"/>
                <a:gd name="T90" fmla="*/ 104 w 240"/>
                <a:gd name="T91" fmla="*/ 97 h 211"/>
                <a:gd name="T92" fmla="*/ 96 w 240"/>
                <a:gd name="T93" fmla="*/ 97 h 211"/>
                <a:gd name="T94" fmla="*/ 88 w 240"/>
                <a:gd name="T95" fmla="*/ 106 h 211"/>
                <a:gd name="T96" fmla="*/ 72 w 240"/>
                <a:gd name="T97" fmla="*/ 114 h 211"/>
                <a:gd name="T98" fmla="*/ 64 w 240"/>
                <a:gd name="T99" fmla="*/ 123 h 211"/>
                <a:gd name="T100" fmla="*/ 64 w 240"/>
                <a:gd name="T101" fmla="*/ 141 h 211"/>
                <a:gd name="T102" fmla="*/ 56 w 240"/>
                <a:gd name="T103" fmla="*/ 150 h 211"/>
                <a:gd name="T104" fmla="*/ 56 w 240"/>
                <a:gd name="T105" fmla="*/ 158 h 211"/>
                <a:gd name="T106" fmla="*/ 48 w 240"/>
                <a:gd name="T107" fmla="*/ 158 h 211"/>
                <a:gd name="T108" fmla="*/ 48 w 240"/>
                <a:gd name="T109" fmla="*/ 176 h 211"/>
                <a:gd name="T110" fmla="*/ 32 w 240"/>
                <a:gd name="T111" fmla="*/ 185 h 211"/>
                <a:gd name="T112" fmla="*/ 32 w 240"/>
                <a:gd name="T113" fmla="*/ 194 h 211"/>
                <a:gd name="T114" fmla="*/ 32 w 240"/>
                <a:gd name="T115" fmla="*/ 194 h 211"/>
                <a:gd name="T116" fmla="*/ 32 w 240"/>
                <a:gd name="T117" fmla="*/ 194 h 211"/>
                <a:gd name="T118" fmla="*/ 24 w 240"/>
                <a:gd name="T119" fmla="*/ 194 h 211"/>
                <a:gd name="T120" fmla="*/ 32 w 240"/>
                <a:gd name="T121" fmla="*/ 211 h 211"/>
                <a:gd name="T122" fmla="*/ 0 w 240"/>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0"/>
                <a:gd name="T187" fmla="*/ 0 h 211"/>
                <a:gd name="T188" fmla="*/ 240 w 240"/>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0" h="211">
                  <a:moveTo>
                    <a:pt x="0" y="211"/>
                  </a:moveTo>
                  <a:lnTo>
                    <a:pt x="0" y="194"/>
                  </a:lnTo>
                  <a:lnTo>
                    <a:pt x="0" y="185"/>
                  </a:lnTo>
                  <a:lnTo>
                    <a:pt x="16" y="176"/>
                  </a:lnTo>
                  <a:lnTo>
                    <a:pt x="16" y="158"/>
                  </a:lnTo>
                  <a:lnTo>
                    <a:pt x="16" y="150"/>
                  </a:lnTo>
                  <a:lnTo>
                    <a:pt x="24" y="141"/>
                  </a:lnTo>
                  <a:lnTo>
                    <a:pt x="32" y="123"/>
                  </a:lnTo>
                  <a:lnTo>
                    <a:pt x="32" y="114"/>
                  </a:lnTo>
                  <a:lnTo>
                    <a:pt x="48" y="106"/>
                  </a:lnTo>
                  <a:lnTo>
                    <a:pt x="56" y="97"/>
                  </a:lnTo>
                  <a:lnTo>
                    <a:pt x="64" y="79"/>
                  </a:lnTo>
                  <a:lnTo>
                    <a:pt x="64" y="71"/>
                  </a:lnTo>
                  <a:lnTo>
                    <a:pt x="72" y="71"/>
                  </a:lnTo>
                  <a:lnTo>
                    <a:pt x="88" y="62"/>
                  </a:lnTo>
                  <a:lnTo>
                    <a:pt x="96" y="44"/>
                  </a:lnTo>
                  <a:lnTo>
                    <a:pt x="104" y="35"/>
                  </a:lnTo>
                  <a:lnTo>
                    <a:pt x="128" y="35"/>
                  </a:lnTo>
                  <a:lnTo>
                    <a:pt x="136" y="27"/>
                  </a:lnTo>
                  <a:lnTo>
                    <a:pt x="160" y="27"/>
                  </a:lnTo>
                  <a:lnTo>
                    <a:pt x="168" y="27"/>
                  </a:lnTo>
                  <a:lnTo>
                    <a:pt x="192" y="9"/>
                  </a:lnTo>
                  <a:lnTo>
                    <a:pt x="200" y="9"/>
                  </a:lnTo>
                  <a:lnTo>
                    <a:pt x="216" y="9"/>
                  </a:lnTo>
                  <a:lnTo>
                    <a:pt x="224" y="9"/>
                  </a:lnTo>
                  <a:lnTo>
                    <a:pt x="232" y="9"/>
                  </a:lnTo>
                  <a:lnTo>
                    <a:pt x="232" y="0"/>
                  </a:lnTo>
                  <a:lnTo>
                    <a:pt x="240" y="9"/>
                  </a:lnTo>
                  <a:lnTo>
                    <a:pt x="232" y="9"/>
                  </a:lnTo>
                  <a:lnTo>
                    <a:pt x="224" y="9"/>
                  </a:lnTo>
                  <a:lnTo>
                    <a:pt x="216" y="27"/>
                  </a:lnTo>
                  <a:lnTo>
                    <a:pt x="200" y="27"/>
                  </a:lnTo>
                  <a:lnTo>
                    <a:pt x="192" y="27"/>
                  </a:lnTo>
                  <a:lnTo>
                    <a:pt x="168" y="35"/>
                  </a:lnTo>
                  <a:lnTo>
                    <a:pt x="160" y="44"/>
                  </a:lnTo>
                  <a:lnTo>
                    <a:pt x="152" y="44"/>
                  </a:lnTo>
                  <a:lnTo>
                    <a:pt x="136" y="62"/>
                  </a:lnTo>
                  <a:lnTo>
                    <a:pt x="128" y="71"/>
                  </a:lnTo>
                  <a:lnTo>
                    <a:pt x="120" y="79"/>
                  </a:lnTo>
                  <a:lnTo>
                    <a:pt x="104" y="79"/>
                  </a:lnTo>
                  <a:lnTo>
                    <a:pt x="104" y="97"/>
                  </a:lnTo>
                  <a:lnTo>
                    <a:pt x="96" y="97"/>
                  </a:lnTo>
                  <a:lnTo>
                    <a:pt x="88" y="106"/>
                  </a:lnTo>
                  <a:lnTo>
                    <a:pt x="72" y="114"/>
                  </a:lnTo>
                  <a:lnTo>
                    <a:pt x="64" y="123"/>
                  </a:lnTo>
                  <a:lnTo>
                    <a:pt x="64" y="141"/>
                  </a:lnTo>
                  <a:lnTo>
                    <a:pt x="56" y="150"/>
                  </a:lnTo>
                  <a:lnTo>
                    <a:pt x="56" y="158"/>
                  </a:lnTo>
                  <a:lnTo>
                    <a:pt x="48" y="158"/>
                  </a:lnTo>
                  <a:lnTo>
                    <a:pt x="48" y="176"/>
                  </a:lnTo>
                  <a:lnTo>
                    <a:pt x="32" y="185"/>
                  </a:lnTo>
                  <a:lnTo>
                    <a:pt x="32" y="194"/>
                  </a:lnTo>
                  <a:lnTo>
                    <a:pt x="24" y="194"/>
                  </a:lnTo>
                  <a:lnTo>
                    <a:pt x="32" y="211"/>
                  </a:lnTo>
                  <a:lnTo>
                    <a:pt x="0"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21" name="Freeform 115"/>
            <p:cNvSpPr>
              <a:spLocks/>
            </p:cNvSpPr>
            <p:nvPr/>
          </p:nvSpPr>
          <p:spPr bwMode="auto">
            <a:xfrm>
              <a:off x="2859" y="3006"/>
              <a:ext cx="240" cy="211"/>
            </a:xfrm>
            <a:custGeom>
              <a:avLst/>
              <a:gdLst>
                <a:gd name="T0" fmla="*/ 0 w 240"/>
                <a:gd name="T1" fmla="*/ 211 h 211"/>
                <a:gd name="T2" fmla="*/ 0 w 240"/>
                <a:gd name="T3" fmla="*/ 194 h 211"/>
                <a:gd name="T4" fmla="*/ 0 w 240"/>
                <a:gd name="T5" fmla="*/ 194 h 211"/>
                <a:gd name="T6" fmla="*/ 0 w 240"/>
                <a:gd name="T7" fmla="*/ 194 h 211"/>
                <a:gd name="T8" fmla="*/ 0 w 240"/>
                <a:gd name="T9" fmla="*/ 185 h 211"/>
                <a:gd name="T10" fmla="*/ 16 w 240"/>
                <a:gd name="T11" fmla="*/ 176 h 211"/>
                <a:gd name="T12" fmla="*/ 16 w 240"/>
                <a:gd name="T13" fmla="*/ 158 h 211"/>
                <a:gd name="T14" fmla="*/ 16 w 240"/>
                <a:gd name="T15" fmla="*/ 150 h 211"/>
                <a:gd name="T16" fmla="*/ 24 w 240"/>
                <a:gd name="T17" fmla="*/ 141 h 211"/>
                <a:gd name="T18" fmla="*/ 32 w 240"/>
                <a:gd name="T19" fmla="*/ 123 h 211"/>
                <a:gd name="T20" fmla="*/ 32 w 240"/>
                <a:gd name="T21" fmla="*/ 114 h 211"/>
                <a:gd name="T22" fmla="*/ 48 w 240"/>
                <a:gd name="T23" fmla="*/ 106 h 211"/>
                <a:gd name="T24" fmla="*/ 56 w 240"/>
                <a:gd name="T25" fmla="*/ 97 h 211"/>
                <a:gd name="T26" fmla="*/ 64 w 240"/>
                <a:gd name="T27" fmla="*/ 79 h 211"/>
                <a:gd name="T28" fmla="*/ 64 w 240"/>
                <a:gd name="T29" fmla="*/ 71 h 211"/>
                <a:gd name="T30" fmla="*/ 72 w 240"/>
                <a:gd name="T31" fmla="*/ 71 h 211"/>
                <a:gd name="T32" fmla="*/ 88 w 240"/>
                <a:gd name="T33" fmla="*/ 62 h 211"/>
                <a:gd name="T34" fmla="*/ 96 w 240"/>
                <a:gd name="T35" fmla="*/ 44 h 211"/>
                <a:gd name="T36" fmla="*/ 104 w 240"/>
                <a:gd name="T37" fmla="*/ 35 h 211"/>
                <a:gd name="T38" fmla="*/ 128 w 240"/>
                <a:gd name="T39" fmla="*/ 35 h 211"/>
                <a:gd name="T40" fmla="*/ 136 w 240"/>
                <a:gd name="T41" fmla="*/ 27 h 211"/>
                <a:gd name="T42" fmla="*/ 160 w 240"/>
                <a:gd name="T43" fmla="*/ 27 h 211"/>
                <a:gd name="T44" fmla="*/ 168 w 240"/>
                <a:gd name="T45" fmla="*/ 27 h 211"/>
                <a:gd name="T46" fmla="*/ 192 w 240"/>
                <a:gd name="T47" fmla="*/ 9 h 211"/>
                <a:gd name="T48" fmla="*/ 200 w 240"/>
                <a:gd name="T49" fmla="*/ 9 h 211"/>
                <a:gd name="T50" fmla="*/ 216 w 240"/>
                <a:gd name="T51" fmla="*/ 9 h 211"/>
                <a:gd name="T52" fmla="*/ 224 w 240"/>
                <a:gd name="T53" fmla="*/ 9 h 211"/>
                <a:gd name="T54" fmla="*/ 232 w 240"/>
                <a:gd name="T55" fmla="*/ 9 h 211"/>
                <a:gd name="T56" fmla="*/ 232 w 240"/>
                <a:gd name="T57" fmla="*/ 9 h 211"/>
                <a:gd name="T58" fmla="*/ 232 w 240"/>
                <a:gd name="T59" fmla="*/ 0 h 211"/>
                <a:gd name="T60" fmla="*/ 240 w 240"/>
                <a:gd name="T61" fmla="*/ 9 h 211"/>
                <a:gd name="T62" fmla="*/ 232 w 240"/>
                <a:gd name="T63" fmla="*/ 9 h 211"/>
                <a:gd name="T64" fmla="*/ 232 w 240"/>
                <a:gd name="T65" fmla="*/ 9 h 211"/>
                <a:gd name="T66" fmla="*/ 224 w 240"/>
                <a:gd name="T67" fmla="*/ 9 h 211"/>
                <a:gd name="T68" fmla="*/ 224 w 240"/>
                <a:gd name="T69" fmla="*/ 9 h 211"/>
                <a:gd name="T70" fmla="*/ 216 w 240"/>
                <a:gd name="T71" fmla="*/ 27 h 211"/>
                <a:gd name="T72" fmla="*/ 200 w 240"/>
                <a:gd name="T73" fmla="*/ 27 h 211"/>
                <a:gd name="T74" fmla="*/ 192 w 240"/>
                <a:gd name="T75" fmla="*/ 27 h 211"/>
                <a:gd name="T76" fmla="*/ 168 w 240"/>
                <a:gd name="T77" fmla="*/ 35 h 211"/>
                <a:gd name="T78" fmla="*/ 160 w 240"/>
                <a:gd name="T79" fmla="*/ 44 h 211"/>
                <a:gd name="T80" fmla="*/ 152 w 240"/>
                <a:gd name="T81" fmla="*/ 44 h 211"/>
                <a:gd name="T82" fmla="*/ 136 w 240"/>
                <a:gd name="T83" fmla="*/ 62 h 211"/>
                <a:gd name="T84" fmla="*/ 128 w 240"/>
                <a:gd name="T85" fmla="*/ 71 h 211"/>
                <a:gd name="T86" fmla="*/ 120 w 240"/>
                <a:gd name="T87" fmla="*/ 79 h 211"/>
                <a:gd name="T88" fmla="*/ 104 w 240"/>
                <a:gd name="T89" fmla="*/ 79 h 211"/>
                <a:gd name="T90" fmla="*/ 104 w 240"/>
                <a:gd name="T91" fmla="*/ 97 h 211"/>
                <a:gd name="T92" fmla="*/ 96 w 240"/>
                <a:gd name="T93" fmla="*/ 97 h 211"/>
                <a:gd name="T94" fmla="*/ 88 w 240"/>
                <a:gd name="T95" fmla="*/ 106 h 211"/>
                <a:gd name="T96" fmla="*/ 72 w 240"/>
                <a:gd name="T97" fmla="*/ 114 h 211"/>
                <a:gd name="T98" fmla="*/ 64 w 240"/>
                <a:gd name="T99" fmla="*/ 123 h 211"/>
                <a:gd name="T100" fmla="*/ 64 w 240"/>
                <a:gd name="T101" fmla="*/ 141 h 211"/>
                <a:gd name="T102" fmla="*/ 56 w 240"/>
                <a:gd name="T103" fmla="*/ 150 h 211"/>
                <a:gd name="T104" fmla="*/ 56 w 240"/>
                <a:gd name="T105" fmla="*/ 158 h 211"/>
                <a:gd name="T106" fmla="*/ 48 w 240"/>
                <a:gd name="T107" fmla="*/ 158 h 211"/>
                <a:gd name="T108" fmla="*/ 48 w 240"/>
                <a:gd name="T109" fmla="*/ 176 h 211"/>
                <a:gd name="T110" fmla="*/ 32 w 240"/>
                <a:gd name="T111" fmla="*/ 185 h 211"/>
                <a:gd name="T112" fmla="*/ 32 w 240"/>
                <a:gd name="T113" fmla="*/ 194 h 211"/>
                <a:gd name="T114" fmla="*/ 32 w 240"/>
                <a:gd name="T115" fmla="*/ 194 h 211"/>
                <a:gd name="T116" fmla="*/ 32 w 240"/>
                <a:gd name="T117" fmla="*/ 194 h 211"/>
                <a:gd name="T118" fmla="*/ 24 w 240"/>
                <a:gd name="T119" fmla="*/ 194 h 211"/>
                <a:gd name="T120" fmla="*/ 32 w 240"/>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0"/>
                <a:gd name="T184" fmla="*/ 0 h 211"/>
                <a:gd name="T185" fmla="*/ 240 w 240"/>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0" h="211">
                  <a:moveTo>
                    <a:pt x="0" y="211"/>
                  </a:moveTo>
                  <a:lnTo>
                    <a:pt x="0" y="194"/>
                  </a:lnTo>
                  <a:lnTo>
                    <a:pt x="0" y="185"/>
                  </a:lnTo>
                  <a:lnTo>
                    <a:pt x="16" y="176"/>
                  </a:lnTo>
                  <a:lnTo>
                    <a:pt x="16" y="158"/>
                  </a:lnTo>
                  <a:lnTo>
                    <a:pt x="16" y="150"/>
                  </a:lnTo>
                  <a:lnTo>
                    <a:pt x="24" y="141"/>
                  </a:lnTo>
                  <a:lnTo>
                    <a:pt x="32" y="123"/>
                  </a:lnTo>
                  <a:lnTo>
                    <a:pt x="32" y="114"/>
                  </a:lnTo>
                  <a:lnTo>
                    <a:pt x="48" y="106"/>
                  </a:lnTo>
                  <a:lnTo>
                    <a:pt x="56" y="97"/>
                  </a:lnTo>
                  <a:lnTo>
                    <a:pt x="64" y="79"/>
                  </a:lnTo>
                  <a:lnTo>
                    <a:pt x="64" y="71"/>
                  </a:lnTo>
                  <a:lnTo>
                    <a:pt x="72" y="71"/>
                  </a:lnTo>
                  <a:lnTo>
                    <a:pt x="88" y="62"/>
                  </a:lnTo>
                  <a:lnTo>
                    <a:pt x="96" y="44"/>
                  </a:lnTo>
                  <a:lnTo>
                    <a:pt x="104" y="35"/>
                  </a:lnTo>
                  <a:lnTo>
                    <a:pt x="128" y="35"/>
                  </a:lnTo>
                  <a:lnTo>
                    <a:pt x="136" y="27"/>
                  </a:lnTo>
                  <a:lnTo>
                    <a:pt x="160" y="27"/>
                  </a:lnTo>
                  <a:lnTo>
                    <a:pt x="168" y="27"/>
                  </a:lnTo>
                  <a:lnTo>
                    <a:pt x="192" y="9"/>
                  </a:lnTo>
                  <a:lnTo>
                    <a:pt x="200" y="9"/>
                  </a:lnTo>
                  <a:lnTo>
                    <a:pt x="216" y="9"/>
                  </a:lnTo>
                  <a:lnTo>
                    <a:pt x="224" y="9"/>
                  </a:lnTo>
                  <a:lnTo>
                    <a:pt x="232" y="9"/>
                  </a:lnTo>
                  <a:lnTo>
                    <a:pt x="232" y="0"/>
                  </a:lnTo>
                  <a:lnTo>
                    <a:pt x="240" y="9"/>
                  </a:lnTo>
                  <a:lnTo>
                    <a:pt x="232" y="9"/>
                  </a:lnTo>
                  <a:lnTo>
                    <a:pt x="224" y="9"/>
                  </a:lnTo>
                  <a:lnTo>
                    <a:pt x="216" y="27"/>
                  </a:lnTo>
                  <a:lnTo>
                    <a:pt x="200" y="27"/>
                  </a:lnTo>
                  <a:lnTo>
                    <a:pt x="192" y="27"/>
                  </a:lnTo>
                  <a:lnTo>
                    <a:pt x="168" y="35"/>
                  </a:lnTo>
                  <a:lnTo>
                    <a:pt x="160" y="44"/>
                  </a:lnTo>
                  <a:lnTo>
                    <a:pt x="152" y="44"/>
                  </a:lnTo>
                  <a:lnTo>
                    <a:pt x="136" y="62"/>
                  </a:lnTo>
                  <a:lnTo>
                    <a:pt x="128" y="71"/>
                  </a:lnTo>
                  <a:lnTo>
                    <a:pt x="120" y="79"/>
                  </a:lnTo>
                  <a:lnTo>
                    <a:pt x="104" y="79"/>
                  </a:lnTo>
                  <a:lnTo>
                    <a:pt x="104" y="97"/>
                  </a:lnTo>
                  <a:lnTo>
                    <a:pt x="96" y="97"/>
                  </a:lnTo>
                  <a:lnTo>
                    <a:pt x="88" y="106"/>
                  </a:lnTo>
                  <a:lnTo>
                    <a:pt x="72" y="114"/>
                  </a:lnTo>
                  <a:lnTo>
                    <a:pt x="64" y="123"/>
                  </a:lnTo>
                  <a:lnTo>
                    <a:pt x="64" y="141"/>
                  </a:lnTo>
                  <a:lnTo>
                    <a:pt x="56" y="150"/>
                  </a:lnTo>
                  <a:lnTo>
                    <a:pt x="56" y="158"/>
                  </a:lnTo>
                  <a:lnTo>
                    <a:pt x="48" y="158"/>
                  </a:lnTo>
                  <a:lnTo>
                    <a:pt x="48" y="176"/>
                  </a:lnTo>
                  <a:lnTo>
                    <a:pt x="32" y="185"/>
                  </a:lnTo>
                  <a:lnTo>
                    <a:pt x="32" y="194"/>
                  </a:lnTo>
                  <a:lnTo>
                    <a:pt x="24" y="194"/>
                  </a:lnTo>
                  <a:lnTo>
                    <a:pt x="32"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22" name="Freeform 116"/>
            <p:cNvSpPr>
              <a:spLocks/>
            </p:cNvSpPr>
            <p:nvPr/>
          </p:nvSpPr>
          <p:spPr bwMode="auto">
            <a:xfrm>
              <a:off x="2675" y="2962"/>
              <a:ext cx="200" cy="255"/>
            </a:xfrm>
            <a:custGeom>
              <a:avLst/>
              <a:gdLst>
                <a:gd name="T0" fmla="*/ 152 w 200"/>
                <a:gd name="T1" fmla="*/ 255 h 255"/>
                <a:gd name="T2" fmla="*/ 144 w 200"/>
                <a:gd name="T3" fmla="*/ 238 h 255"/>
                <a:gd name="T4" fmla="*/ 144 w 200"/>
                <a:gd name="T5" fmla="*/ 238 h 255"/>
                <a:gd name="T6" fmla="*/ 144 w 200"/>
                <a:gd name="T7" fmla="*/ 238 h 255"/>
                <a:gd name="T8" fmla="*/ 144 w 200"/>
                <a:gd name="T9" fmla="*/ 229 h 255"/>
                <a:gd name="T10" fmla="*/ 144 w 200"/>
                <a:gd name="T11" fmla="*/ 229 h 255"/>
                <a:gd name="T12" fmla="*/ 144 w 200"/>
                <a:gd name="T13" fmla="*/ 220 h 255"/>
                <a:gd name="T14" fmla="*/ 144 w 200"/>
                <a:gd name="T15" fmla="*/ 202 h 255"/>
                <a:gd name="T16" fmla="*/ 136 w 200"/>
                <a:gd name="T17" fmla="*/ 194 h 255"/>
                <a:gd name="T18" fmla="*/ 136 w 200"/>
                <a:gd name="T19" fmla="*/ 194 h 255"/>
                <a:gd name="T20" fmla="*/ 136 w 200"/>
                <a:gd name="T21" fmla="*/ 185 h 255"/>
                <a:gd name="T22" fmla="*/ 120 w 200"/>
                <a:gd name="T23" fmla="*/ 167 h 255"/>
                <a:gd name="T24" fmla="*/ 120 w 200"/>
                <a:gd name="T25" fmla="*/ 158 h 255"/>
                <a:gd name="T26" fmla="*/ 112 w 200"/>
                <a:gd name="T27" fmla="*/ 150 h 255"/>
                <a:gd name="T28" fmla="*/ 112 w 200"/>
                <a:gd name="T29" fmla="*/ 150 h 255"/>
                <a:gd name="T30" fmla="*/ 112 w 200"/>
                <a:gd name="T31" fmla="*/ 150 h 255"/>
                <a:gd name="T32" fmla="*/ 104 w 200"/>
                <a:gd name="T33" fmla="*/ 123 h 255"/>
                <a:gd name="T34" fmla="*/ 88 w 200"/>
                <a:gd name="T35" fmla="*/ 115 h 255"/>
                <a:gd name="T36" fmla="*/ 80 w 200"/>
                <a:gd name="T37" fmla="*/ 106 h 255"/>
                <a:gd name="T38" fmla="*/ 72 w 200"/>
                <a:gd name="T39" fmla="*/ 88 h 255"/>
                <a:gd name="T40" fmla="*/ 56 w 200"/>
                <a:gd name="T41" fmla="*/ 79 h 255"/>
                <a:gd name="T42" fmla="*/ 48 w 200"/>
                <a:gd name="T43" fmla="*/ 71 h 255"/>
                <a:gd name="T44" fmla="*/ 40 w 200"/>
                <a:gd name="T45" fmla="*/ 53 h 255"/>
                <a:gd name="T46" fmla="*/ 40 w 200"/>
                <a:gd name="T47" fmla="*/ 44 h 255"/>
                <a:gd name="T48" fmla="*/ 32 w 200"/>
                <a:gd name="T49" fmla="*/ 35 h 255"/>
                <a:gd name="T50" fmla="*/ 16 w 200"/>
                <a:gd name="T51" fmla="*/ 27 h 255"/>
                <a:gd name="T52" fmla="*/ 8 w 200"/>
                <a:gd name="T53" fmla="*/ 9 h 255"/>
                <a:gd name="T54" fmla="*/ 8 w 200"/>
                <a:gd name="T55" fmla="*/ 9 h 255"/>
                <a:gd name="T56" fmla="*/ 8 w 200"/>
                <a:gd name="T57" fmla="*/ 9 h 255"/>
                <a:gd name="T58" fmla="*/ 0 w 200"/>
                <a:gd name="T59" fmla="*/ 0 h 255"/>
                <a:gd name="T60" fmla="*/ 8 w 200"/>
                <a:gd name="T61" fmla="*/ 9 h 255"/>
                <a:gd name="T62" fmla="*/ 8 w 200"/>
                <a:gd name="T63" fmla="*/ 9 h 255"/>
                <a:gd name="T64" fmla="*/ 8 w 200"/>
                <a:gd name="T65" fmla="*/ 9 h 255"/>
                <a:gd name="T66" fmla="*/ 8 w 200"/>
                <a:gd name="T67" fmla="*/ 9 h 255"/>
                <a:gd name="T68" fmla="*/ 16 w 200"/>
                <a:gd name="T69" fmla="*/ 9 h 255"/>
                <a:gd name="T70" fmla="*/ 32 w 200"/>
                <a:gd name="T71" fmla="*/ 9 h 255"/>
                <a:gd name="T72" fmla="*/ 40 w 200"/>
                <a:gd name="T73" fmla="*/ 27 h 255"/>
                <a:gd name="T74" fmla="*/ 48 w 200"/>
                <a:gd name="T75" fmla="*/ 27 h 255"/>
                <a:gd name="T76" fmla="*/ 56 w 200"/>
                <a:gd name="T77" fmla="*/ 27 h 255"/>
                <a:gd name="T78" fmla="*/ 72 w 200"/>
                <a:gd name="T79" fmla="*/ 35 h 255"/>
                <a:gd name="T80" fmla="*/ 80 w 200"/>
                <a:gd name="T81" fmla="*/ 44 h 255"/>
                <a:gd name="T82" fmla="*/ 88 w 200"/>
                <a:gd name="T83" fmla="*/ 44 h 255"/>
                <a:gd name="T84" fmla="*/ 104 w 200"/>
                <a:gd name="T85" fmla="*/ 53 h 255"/>
                <a:gd name="T86" fmla="*/ 112 w 200"/>
                <a:gd name="T87" fmla="*/ 71 h 255"/>
                <a:gd name="T88" fmla="*/ 120 w 200"/>
                <a:gd name="T89" fmla="*/ 71 h 255"/>
                <a:gd name="T90" fmla="*/ 136 w 200"/>
                <a:gd name="T91" fmla="*/ 79 h 255"/>
                <a:gd name="T92" fmla="*/ 136 w 200"/>
                <a:gd name="T93" fmla="*/ 88 h 255"/>
                <a:gd name="T94" fmla="*/ 144 w 200"/>
                <a:gd name="T95" fmla="*/ 106 h 255"/>
                <a:gd name="T96" fmla="*/ 152 w 200"/>
                <a:gd name="T97" fmla="*/ 115 h 255"/>
                <a:gd name="T98" fmla="*/ 152 w 200"/>
                <a:gd name="T99" fmla="*/ 141 h 255"/>
                <a:gd name="T100" fmla="*/ 168 w 200"/>
                <a:gd name="T101" fmla="*/ 150 h 255"/>
                <a:gd name="T102" fmla="*/ 176 w 200"/>
                <a:gd name="T103" fmla="*/ 158 h 255"/>
                <a:gd name="T104" fmla="*/ 176 w 200"/>
                <a:gd name="T105" fmla="*/ 185 h 255"/>
                <a:gd name="T106" fmla="*/ 176 w 200"/>
                <a:gd name="T107" fmla="*/ 194 h 255"/>
                <a:gd name="T108" fmla="*/ 184 w 200"/>
                <a:gd name="T109" fmla="*/ 202 h 255"/>
                <a:gd name="T110" fmla="*/ 184 w 200"/>
                <a:gd name="T111" fmla="*/ 220 h 255"/>
                <a:gd name="T112" fmla="*/ 184 w 200"/>
                <a:gd name="T113" fmla="*/ 229 h 255"/>
                <a:gd name="T114" fmla="*/ 184 w 200"/>
                <a:gd name="T115" fmla="*/ 238 h 255"/>
                <a:gd name="T116" fmla="*/ 184 w 200"/>
                <a:gd name="T117" fmla="*/ 238 h 255"/>
                <a:gd name="T118" fmla="*/ 184 w 200"/>
                <a:gd name="T119" fmla="*/ 238 h 255"/>
                <a:gd name="T120" fmla="*/ 200 w 200"/>
                <a:gd name="T121" fmla="*/ 255 h 255"/>
                <a:gd name="T122" fmla="*/ 152 w 200"/>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0"/>
                <a:gd name="T187" fmla="*/ 0 h 255"/>
                <a:gd name="T188" fmla="*/ 200 w 200"/>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0" h="255">
                  <a:moveTo>
                    <a:pt x="152" y="255"/>
                  </a:moveTo>
                  <a:lnTo>
                    <a:pt x="144" y="238"/>
                  </a:lnTo>
                  <a:lnTo>
                    <a:pt x="144" y="229"/>
                  </a:lnTo>
                  <a:lnTo>
                    <a:pt x="144" y="220"/>
                  </a:lnTo>
                  <a:lnTo>
                    <a:pt x="144" y="202"/>
                  </a:lnTo>
                  <a:lnTo>
                    <a:pt x="136" y="194"/>
                  </a:lnTo>
                  <a:lnTo>
                    <a:pt x="136" y="185"/>
                  </a:lnTo>
                  <a:lnTo>
                    <a:pt x="120" y="167"/>
                  </a:lnTo>
                  <a:lnTo>
                    <a:pt x="120" y="158"/>
                  </a:lnTo>
                  <a:lnTo>
                    <a:pt x="112" y="150"/>
                  </a:lnTo>
                  <a:lnTo>
                    <a:pt x="104" y="123"/>
                  </a:lnTo>
                  <a:lnTo>
                    <a:pt x="88" y="115"/>
                  </a:lnTo>
                  <a:lnTo>
                    <a:pt x="80" y="106"/>
                  </a:lnTo>
                  <a:lnTo>
                    <a:pt x="72" y="88"/>
                  </a:lnTo>
                  <a:lnTo>
                    <a:pt x="56" y="79"/>
                  </a:lnTo>
                  <a:lnTo>
                    <a:pt x="48" y="71"/>
                  </a:lnTo>
                  <a:lnTo>
                    <a:pt x="40" y="53"/>
                  </a:lnTo>
                  <a:lnTo>
                    <a:pt x="40" y="44"/>
                  </a:lnTo>
                  <a:lnTo>
                    <a:pt x="32" y="35"/>
                  </a:lnTo>
                  <a:lnTo>
                    <a:pt x="16" y="27"/>
                  </a:lnTo>
                  <a:lnTo>
                    <a:pt x="8" y="9"/>
                  </a:lnTo>
                  <a:lnTo>
                    <a:pt x="0" y="0"/>
                  </a:lnTo>
                  <a:lnTo>
                    <a:pt x="8" y="9"/>
                  </a:lnTo>
                  <a:lnTo>
                    <a:pt x="16" y="9"/>
                  </a:lnTo>
                  <a:lnTo>
                    <a:pt x="32" y="9"/>
                  </a:lnTo>
                  <a:lnTo>
                    <a:pt x="40" y="27"/>
                  </a:lnTo>
                  <a:lnTo>
                    <a:pt x="48" y="27"/>
                  </a:lnTo>
                  <a:lnTo>
                    <a:pt x="56" y="27"/>
                  </a:lnTo>
                  <a:lnTo>
                    <a:pt x="72" y="35"/>
                  </a:lnTo>
                  <a:lnTo>
                    <a:pt x="80" y="44"/>
                  </a:lnTo>
                  <a:lnTo>
                    <a:pt x="88" y="44"/>
                  </a:lnTo>
                  <a:lnTo>
                    <a:pt x="104" y="53"/>
                  </a:lnTo>
                  <a:lnTo>
                    <a:pt x="112" y="71"/>
                  </a:lnTo>
                  <a:lnTo>
                    <a:pt x="120" y="71"/>
                  </a:lnTo>
                  <a:lnTo>
                    <a:pt x="136" y="79"/>
                  </a:lnTo>
                  <a:lnTo>
                    <a:pt x="136" y="88"/>
                  </a:lnTo>
                  <a:lnTo>
                    <a:pt x="144" y="106"/>
                  </a:lnTo>
                  <a:lnTo>
                    <a:pt x="152" y="115"/>
                  </a:lnTo>
                  <a:lnTo>
                    <a:pt x="152" y="141"/>
                  </a:lnTo>
                  <a:lnTo>
                    <a:pt x="168" y="150"/>
                  </a:lnTo>
                  <a:lnTo>
                    <a:pt x="176" y="158"/>
                  </a:lnTo>
                  <a:lnTo>
                    <a:pt x="176" y="185"/>
                  </a:lnTo>
                  <a:lnTo>
                    <a:pt x="176" y="194"/>
                  </a:lnTo>
                  <a:lnTo>
                    <a:pt x="184" y="202"/>
                  </a:lnTo>
                  <a:lnTo>
                    <a:pt x="184" y="220"/>
                  </a:lnTo>
                  <a:lnTo>
                    <a:pt x="184" y="229"/>
                  </a:lnTo>
                  <a:lnTo>
                    <a:pt x="184" y="238"/>
                  </a:lnTo>
                  <a:lnTo>
                    <a:pt x="200" y="255"/>
                  </a:lnTo>
                  <a:lnTo>
                    <a:pt x="152"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23" name="Freeform 117"/>
            <p:cNvSpPr>
              <a:spLocks/>
            </p:cNvSpPr>
            <p:nvPr/>
          </p:nvSpPr>
          <p:spPr bwMode="auto">
            <a:xfrm>
              <a:off x="2675" y="2962"/>
              <a:ext cx="200" cy="255"/>
            </a:xfrm>
            <a:custGeom>
              <a:avLst/>
              <a:gdLst>
                <a:gd name="T0" fmla="*/ 152 w 200"/>
                <a:gd name="T1" fmla="*/ 255 h 255"/>
                <a:gd name="T2" fmla="*/ 144 w 200"/>
                <a:gd name="T3" fmla="*/ 238 h 255"/>
                <a:gd name="T4" fmla="*/ 144 w 200"/>
                <a:gd name="T5" fmla="*/ 238 h 255"/>
                <a:gd name="T6" fmla="*/ 144 w 200"/>
                <a:gd name="T7" fmla="*/ 238 h 255"/>
                <a:gd name="T8" fmla="*/ 144 w 200"/>
                <a:gd name="T9" fmla="*/ 229 h 255"/>
                <a:gd name="T10" fmla="*/ 144 w 200"/>
                <a:gd name="T11" fmla="*/ 229 h 255"/>
                <a:gd name="T12" fmla="*/ 144 w 200"/>
                <a:gd name="T13" fmla="*/ 220 h 255"/>
                <a:gd name="T14" fmla="*/ 144 w 200"/>
                <a:gd name="T15" fmla="*/ 202 h 255"/>
                <a:gd name="T16" fmla="*/ 136 w 200"/>
                <a:gd name="T17" fmla="*/ 194 h 255"/>
                <a:gd name="T18" fmla="*/ 136 w 200"/>
                <a:gd name="T19" fmla="*/ 194 h 255"/>
                <a:gd name="T20" fmla="*/ 136 w 200"/>
                <a:gd name="T21" fmla="*/ 185 h 255"/>
                <a:gd name="T22" fmla="*/ 120 w 200"/>
                <a:gd name="T23" fmla="*/ 167 h 255"/>
                <a:gd name="T24" fmla="*/ 120 w 200"/>
                <a:gd name="T25" fmla="*/ 158 h 255"/>
                <a:gd name="T26" fmla="*/ 112 w 200"/>
                <a:gd name="T27" fmla="*/ 150 h 255"/>
                <a:gd name="T28" fmla="*/ 112 w 200"/>
                <a:gd name="T29" fmla="*/ 150 h 255"/>
                <a:gd name="T30" fmla="*/ 112 w 200"/>
                <a:gd name="T31" fmla="*/ 150 h 255"/>
                <a:gd name="T32" fmla="*/ 104 w 200"/>
                <a:gd name="T33" fmla="*/ 123 h 255"/>
                <a:gd name="T34" fmla="*/ 88 w 200"/>
                <a:gd name="T35" fmla="*/ 115 h 255"/>
                <a:gd name="T36" fmla="*/ 80 w 200"/>
                <a:gd name="T37" fmla="*/ 106 h 255"/>
                <a:gd name="T38" fmla="*/ 72 w 200"/>
                <a:gd name="T39" fmla="*/ 88 h 255"/>
                <a:gd name="T40" fmla="*/ 56 w 200"/>
                <a:gd name="T41" fmla="*/ 79 h 255"/>
                <a:gd name="T42" fmla="*/ 48 w 200"/>
                <a:gd name="T43" fmla="*/ 71 h 255"/>
                <a:gd name="T44" fmla="*/ 40 w 200"/>
                <a:gd name="T45" fmla="*/ 53 h 255"/>
                <a:gd name="T46" fmla="*/ 40 w 200"/>
                <a:gd name="T47" fmla="*/ 44 h 255"/>
                <a:gd name="T48" fmla="*/ 32 w 200"/>
                <a:gd name="T49" fmla="*/ 35 h 255"/>
                <a:gd name="T50" fmla="*/ 16 w 200"/>
                <a:gd name="T51" fmla="*/ 27 h 255"/>
                <a:gd name="T52" fmla="*/ 8 w 200"/>
                <a:gd name="T53" fmla="*/ 9 h 255"/>
                <a:gd name="T54" fmla="*/ 8 w 200"/>
                <a:gd name="T55" fmla="*/ 9 h 255"/>
                <a:gd name="T56" fmla="*/ 8 w 200"/>
                <a:gd name="T57" fmla="*/ 9 h 255"/>
                <a:gd name="T58" fmla="*/ 0 w 200"/>
                <a:gd name="T59" fmla="*/ 0 h 255"/>
                <a:gd name="T60" fmla="*/ 8 w 200"/>
                <a:gd name="T61" fmla="*/ 9 h 255"/>
                <a:gd name="T62" fmla="*/ 8 w 200"/>
                <a:gd name="T63" fmla="*/ 9 h 255"/>
                <a:gd name="T64" fmla="*/ 8 w 200"/>
                <a:gd name="T65" fmla="*/ 9 h 255"/>
                <a:gd name="T66" fmla="*/ 8 w 200"/>
                <a:gd name="T67" fmla="*/ 9 h 255"/>
                <a:gd name="T68" fmla="*/ 16 w 200"/>
                <a:gd name="T69" fmla="*/ 9 h 255"/>
                <a:gd name="T70" fmla="*/ 32 w 200"/>
                <a:gd name="T71" fmla="*/ 9 h 255"/>
                <a:gd name="T72" fmla="*/ 40 w 200"/>
                <a:gd name="T73" fmla="*/ 27 h 255"/>
                <a:gd name="T74" fmla="*/ 48 w 200"/>
                <a:gd name="T75" fmla="*/ 27 h 255"/>
                <a:gd name="T76" fmla="*/ 56 w 200"/>
                <a:gd name="T77" fmla="*/ 27 h 255"/>
                <a:gd name="T78" fmla="*/ 72 w 200"/>
                <a:gd name="T79" fmla="*/ 35 h 255"/>
                <a:gd name="T80" fmla="*/ 80 w 200"/>
                <a:gd name="T81" fmla="*/ 44 h 255"/>
                <a:gd name="T82" fmla="*/ 88 w 200"/>
                <a:gd name="T83" fmla="*/ 44 h 255"/>
                <a:gd name="T84" fmla="*/ 104 w 200"/>
                <a:gd name="T85" fmla="*/ 53 h 255"/>
                <a:gd name="T86" fmla="*/ 112 w 200"/>
                <a:gd name="T87" fmla="*/ 71 h 255"/>
                <a:gd name="T88" fmla="*/ 120 w 200"/>
                <a:gd name="T89" fmla="*/ 71 h 255"/>
                <a:gd name="T90" fmla="*/ 136 w 200"/>
                <a:gd name="T91" fmla="*/ 79 h 255"/>
                <a:gd name="T92" fmla="*/ 136 w 200"/>
                <a:gd name="T93" fmla="*/ 88 h 255"/>
                <a:gd name="T94" fmla="*/ 144 w 200"/>
                <a:gd name="T95" fmla="*/ 106 h 255"/>
                <a:gd name="T96" fmla="*/ 152 w 200"/>
                <a:gd name="T97" fmla="*/ 115 h 255"/>
                <a:gd name="T98" fmla="*/ 152 w 200"/>
                <a:gd name="T99" fmla="*/ 141 h 255"/>
                <a:gd name="T100" fmla="*/ 168 w 200"/>
                <a:gd name="T101" fmla="*/ 150 h 255"/>
                <a:gd name="T102" fmla="*/ 176 w 200"/>
                <a:gd name="T103" fmla="*/ 158 h 255"/>
                <a:gd name="T104" fmla="*/ 176 w 200"/>
                <a:gd name="T105" fmla="*/ 185 h 255"/>
                <a:gd name="T106" fmla="*/ 176 w 200"/>
                <a:gd name="T107" fmla="*/ 194 h 255"/>
                <a:gd name="T108" fmla="*/ 184 w 200"/>
                <a:gd name="T109" fmla="*/ 202 h 255"/>
                <a:gd name="T110" fmla="*/ 184 w 200"/>
                <a:gd name="T111" fmla="*/ 220 h 255"/>
                <a:gd name="T112" fmla="*/ 184 w 200"/>
                <a:gd name="T113" fmla="*/ 229 h 255"/>
                <a:gd name="T114" fmla="*/ 184 w 200"/>
                <a:gd name="T115" fmla="*/ 238 h 255"/>
                <a:gd name="T116" fmla="*/ 184 w 200"/>
                <a:gd name="T117" fmla="*/ 238 h 255"/>
                <a:gd name="T118" fmla="*/ 184 w 200"/>
                <a:gd name="T119" fmla="*/ 238 h 255"/>
                <a:gd name="T120" fmla="*/ 200 w 200"/>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0"/>
                <a:gd name="T184" fmla="*/ 0 h 255"/>
                <a:gd name="T185" fmla="*/ 200 w 200"/>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0" h="255">
                  <a:moveTo>
                    <a:pt x="152" y="255"/>
                  </a:moveTo>
                  <a:lnTo>
                    <a:pt x="144" y="238"/>
                  </a:lnTo>
                  <a:lnTo>
                    <a:pt x="144" y="229"/>
                  </a:lnTo>
                  <a:lnTo>
                    <a:pt x="144" y="220"/>
                  </a:lnTo>
                  <a:lnTo>
                    <a:pt x="144" y="202"/>
                  </a:lnTo>
                  <a:lnTo>
                    <a:pt x="136" y="194"/>
                  </a:lnTo>
                  <a:lnTo>
                    <a:pt x="136" y="185"/>
                  </a:lnTo>
                  <a:lnTo>
                    <a:pt x="120" y="167"/>
                  </a:lnTo>
                  <a:lnTo>
                    <a:pt x="120" y="158"/>
                  </a:lnTo>
                  <a:lnTo>
                    <a:pt x="112" y="150"/>
                  </a:lnTo>
                  <a:lnTo>
                    <a:pt x="104" y="123"/>
                  </a:lnTo>
                  <a:lnTo>
                    <a:pt x="88" y="115"/>
                  </a:lnTo>
                  <a:lnTo>
                    <a:pt x="80" y="106"/>
                  </a:lnTo>
                  <a:lnTo>
                    <a:pt x="72" y="88"/>
                  </a:lnTo>
                  <a:lnTo>
                    <a:pt x="56" y="79"/>
                  </a:lnTo>
                  <a:lnTo>
                    <a:pt x="48" y="71"/>
                  </a:lnTo>
                  <a:lnTo>
                    <a:pt x="40" y="53"/>
                  </a:lnTo>
                  <a:lnTo>
                    <a:pt x="40" y="44"/>
                  </a:lnTo>
                  <a:lnTo>
                    <a:pt x="32" y="35"/>
                  </a:lnTo>
                  <a:lnTo>
                    <a:pt x="16" y="27"/>
                  </a:lnTo>
                  <a:lnTo>
                    <a:pt x="8" y="9"/>
                  </a:lnTo>
                  <a:lnTo>
                    <a:pt x="0" y="0"/>
                  </a:lnTo>
                  <a:lnTo>
                    <a:pt x="8" y="9"/>
                  </a:lnTo>
                  <a:lnTo>
                    <a:pt x="16" y="9"/>
                  </a:lnTo>
                  <a:lnTo>
                    <a:pt x="32" y="9"/>
                  </a:lnTo>
                  <a:lnTo>
                    <a:pt x="40" y="27"/>
                  </a:lnTo>
                  <a:lnTo>
                    <a:pt x="48" y="27"/>
                  </a:lnTo>
                  <a:lnTo>
                    <a:pt x="56" y="27"/>
                  </a:lnTo>
                  <a:lnTo>
                    <a:pt x="72" y="35"/>
                  </a:lnTo>
                  <a:lnTo>
                    <a:pt x="80" y="44"/>
                  </a:lnTo>
                  <a:lnTo>
                    <a:pt x="88" y="44"/>
                  </a:lnTo>
                  <a:lnTo>
                    <a:pt x="104" y="53"/>
                  </a:lnTo>
                  <a:lnTo>
                    <a:pt x="112" y="71"/>
                  </a:lnTo>
                  <a:lnTo>
                    <a:pt x="120" y="71"/>
                  </a:lnTo>
                  <a:lnTo>
                    <a:pt x="136" y="79"/>
                  </a:lnTo>
                  <a:lnTo>
                    <a:pt x="136" y="88"/>
                  </a:lnTo>
                  <a:lnTo>
                    <a:pt x="144" y="106"/>
                  </a:lnTo>
                  <a:lnTo>
                    <a:pt x="152" y="115"/>
                  </a:lnTo>
                  <a:lnTo>
                    <a:pt x="152" y="141"/>
                  </a:lnTo>
                  <a:lnTo>
                    <a:pt x="168" y="150"/>
                  </a:lnTo>
                  <a:lnTo>
                    <a:pt x="176" y="158"/>
                  </a:lnTo>
                  <a:lnTo>
                    <a:pt x="176" y="185"/>
                  </a:lnTo>
                  <a:lnTo>
                    <a:pt x="176" y="194"/>
                  </a:lnTo>
                  <a:lnTo>
                    <a:pt x="184" y="202"/>
                  </a:lnTo>
                  <a:lnTo>
                    <a:pt x="184" y="220"/>
                  </a:lnTo>
                  <a:lnTo>
                    <a:pt x="184" y="229"/>
                  </a:lnTo>
                  <a:lnTo>
                    <a:pt x="184" y="238"/>
                  </a:lnTo>
                  <a:lnTo>
                    <a:pt x="200"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24" name="Freeform 118"/>
            <p:cNvSpPr>
              <a:spLocks/>
            </p:cNvSpPr>
            <p:nvPr/>
          </p:nvSpPr>
          <p:spPr bwMode="auto">
            <a:xfrm>
              <a:off x="2611" y="2857"/>
              <a:ext cx="272" cy="360"/>
            </a:xfrm>
            <a:custGeom>
              <a:avLst/>
              <a:gdLst>
                <a:gd name="T0" fmla="*/ 232 w 272"/>
                <a:gd name="T1" fmla="*/ 343 h 360"/>
                <a:gd name="T2" fmla="*/ 232 w 272"/>
                <a:gd name="T3" fmla="*/ 334 h 360"/>
                <a:gd name="T4" fmla="*/ 232 w 272"/>
                <a:gd name="T5" fmla="*/ 299 h 360"/>
                <a:gd name="T6" fmla="*/ 216 w 272"/>
                <a:gd name="T7" fmla="*/ 263 h 360"/>
                <a:gd name="T8" fmla="*/ 208 w 272"/>
                <a:gd name="T9" fmla="*/ 220 h 360"/>
                <a:gd name="T10" fmla="*/ 200 w 272"/>
                <a:gd name="T11" fmla="*/ 176 h 360"/>
                <a:gd name="T12" fmla="*/ 184 w 272"/>
                <a:gd name="T13" fmla="*/ 140 h 360"/>
                <a:gd name="T14" fmla="*/ 176 w 272"/>
                <a:gd name="T15" fmla="*/ 132 h 360"/>
                <a:gd name="T16" fmla="*/ 144 w 272"/>
                <a:gd name="T17" fmla="*/ 96 h 360"/>
                <a:gd name="T18" fmla="*/ 120 w 272"/>
                <a:gd name="T19" fmla="*/ 70 h 360"/>
                <a:gd name="T20" fmla="*/ 104 w 272"/>
                <a:gd name="T21" fmla="*/ 61 h 360"/>
                <a:gd name="T22" fmla="*/ 80 w 272"/>
                <a:gd name="T23" fmla="*/ 35 h 360"/>
                <a:gd name="T24" fmla="*/ 48 w 272"/>
                <a:gd name="T25" fmla="*/ 26 h 360"/>
                <a:gd name="T26" fmla="*/ 32 w 272"/>
                <a:gd name="T27" fmla="*/ 17 h 360"/>
                <a:gd name="T28" fmla="*/ 0 w 272"/>
                <a:gd name="T29" fmla="*/ 0 h 360"/>
                <a:gd name="T30" fmla="*/ 0 w 272"/>
                <a:gd name="T31" fmla="*/ 0 h 360"/>
                <a:gd name="T32" fmla="*/ 0 w 272"/>
                <a:gd name="T33" fmla="*/ 0 h 360"/>
                <a:gd name="T34" fmla="*/ 16 w 272"/>
                <a:gd name="T35" fmla="*/ 0 h 360"/>
                <a:gd name="T36" fmla="*/ 40 w 272"/>
                <a:gd name="T37" fmla="*/ 0 h 360"/>
                <a:gd name="T38" fmla="*/ 72 w 272"/>
                <a:gd name="T39" fmla="*/ 17 h 360"/>
                <a:gd name="T40" fmla="*/ 104 w 272"/>
                <a:gd name="T41" fmla="*/ 17 h 360"/>
                <a:gd name="T42" fmla="*/ 136 w 272"/>
                <a:gd name="T43" fmla="*/ 26 h 360"/>
                <a:gd name="T44" fmla="*/ 152 w 272"/>
                <a:gd name="T45" fmla="*/ 35 h 360"/>
                <a:gd name="T46" fmla="*/ 176 w 272"/>
                <a:gd name="T47" fmla="*/ 44 h 360"/>
                <a:gd name="T48" fmla="*/ 184 w 272"/>
                <a:gd name="T49" fmla="*/ 70 h 360"/>
                <a:gd name="T50" fmla="*/ 208 w 272"/>
                <a:gd name="T51" fmla="*/ 96 h 360"/>
                <a:gd name="T52" fmla="*/ 232 w 272"/>
                <a:gd name="T53" fmla="*/ 105 h 360"/>
                <a:gd name="T54" fmla="*/ 240 w 272"/>
                <a:gd name="T55" fmla="*/ 132 h 360"/>
                <a:gd name="T56" fmla="*/ 248 w 272"/>
                <a:gd name="T57" fmla="*/ 149 h 360"/>
                <a:gd name="T58" fmla="*/ 264 w 272"/>
                <a:gd name="T59" fmla="*/ 176 h 360"/>
                <a:gd name="T60" fmla="*/ 272 w 272"/>
                <a:gd name="T61" fmla="*/ 193 h 360"/>
                <a:gd name="T62" fmla="*/ 272 w 272"/>
                <a:gd name="T63" fmla="*/ 220 h 360"/>
                <a:gd name="T64" fmla="*/ 272 w 272"/>
                <a:gd name="T65" fmla="*/ 246 h 360"/>
                <a:gd name="T66" fmla="*/ 272 w 272"/>
                <a:gd name="T67" fmla="*/ 272 h 360"/>
                <a:gd name="T68" fmla="*/ 272 w 272"/>
                <a:gd name="T69" fmla="*/ 299 h 360"/>
                <a:gd name="T70" fmla="*/ 272 w 272"/>
                <a:gd name="T71" fmla="*/ 334 h 360"/>
                <a:gd name="T72" fmla="*/ 272 w 272"/>
                <a:gd name="T73" fmla="*/ 343 h 360"/>
                <a:gd name="T74" fmla="*/ 264 w 272"/>
                <a:gd name="T75" fmla="*/ 343 h 360"/>
                <a:gd name="T76" fmla="*/ 240 w 272"/>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72"/>
                <a:gd name="T118" fmla="*/ 0 h 360"/>
                <a:gd name="T119" fmla="*/ 272 w 272"/>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72" h="360">
                  <a:moveTo>
                    <a:pt x="240" y="360"/>
                  </a:moveTo>
                  <a:lnTo>
                    <a:pt x="232" y="343"/>
                  </a:lnTo>
                  <a:lnTo>
                    <a:pt x="232" y="334"/>
                  </a:lnTo>
                  <a:lnTo>
                    <a:pt x="232" y="325"/>
                  </a:lnTo>
                  <a:lnTo>
                    <a:pt x="232" y="299"/>
                  </a:lnTo>
                  <a:lnTo>
                    <a:pt x="232" y="290"/>
                  </a:lnTo>
                  <a:lnTo>
                    <a:pt x="216" y="263"/>
                  </a:lnTo>
                  <a:lnTo>
                    <a:pt x="216" y="246"/>
                  </a:lnTo>
                  <a:lnTo>
                    <a:pt x="208" y="220"/>
                  </a:lnTo>
                  <a:lnTo>
                    <a:pt x="208" y="193"/>
                  </a:lnTo>
                  <a:lnTo>
                    <a:pt x="200" y="176"/>
                  </a:lnTo>
                  <a:lnTo>
                    <a:pt x="184" y="158"/>
                  </a:lnTo>
                  <a:lnTo>
                    <a:pt x="184" y="140"/>
                  </a:lnTo>
                  <a:lnTo>
                    <a:pt x="176" y="132"/>
                  </a:lnTo>
                  <a:lnTo>
                    <a:pt x="152" y="105"/>
                  </a:lnTo>
                  <a:lnTo>
                    <a:pt x="144" y="96"/>
                  </a:lnTo>
                  <a:lnTo>
                    <a:pt x="136" y="79"/>
                  </a:lnTo>
                  <a:lnTo>
                    <a:pt x="120" y="70"/>
                  </a:lnTo>
                  <a:lnTo>
                    <a:pt x="112" y="61"/>
                  </a:lnTo>
                  <a:lnTo>
                    <a:pt x="104" y="61"/>
                  </a:lnTo>
                  <a:lnTo>
                    <a:pt x="96" y="44"/>
                  </a:lnTo>
                  <a:lnTo>
                    <a:pt x="80" y="35"/>
                  </a:lnTo>
                  <a:lnTo>
                    <a:pt x="64" y="35"/>
                  </a:lnTo>
                  <a:lnTo>
                    <a:pt x="48" y="26"/>
                  </a:lnTo>
                  <a:lnTo>
                    <a:pt x="40" y="26"/>
                  </a:lnTo>
                  <a:lnTo>
                    <a:pt x="32" y="17"/>
                  </a:lnTo>
                  <a:lnTo>
                    <a:pt x="8" y="0"/>
                  </a:lnTo>
                  <a:lnTo>
                    <a:pt x="0" y="0"/>
                  </a:lnTo>
                  <a:lnTo>
                    <a:pt x="8" y="0"/>
                  </a:lnTo>
                  <a:lnTo>
                    <a:pt x="16" y="0"/>
                  </a:lnTo>
                  <a:lnTo>
                    <a:pt x="32" y="0"/>
                  </a:lnTo>
                  <a:lnTo>
                    <a:pt x="40" y="0"/>
                  </a:lnTo>
                  <a:lnTo>
                    <a:pt x="48" y="0"/>
                  </a:lnTo>
                  <a:lnTo>
                    <a:pt x="72" y="17"/>
                  </a:lnTo>
                  <a:lnTo>
                    <a:pt x="80" y="17"/>
                  </a:lnTo>
                  <a:lnTo>
                    <a:pt x="104" y="17"/>
                  </a:lnTo>
                  <a:lnTo>
                    <a:pt x="112" y="26"/>
                  </a:lnTo>
                  <a:lnTo>
                    <a:pt x="136" y="26"/>
                  </a:lnTo>
                  <a:lnTo>
                    <a:pt x="144" y="35"/>
                  </a:lnTo>
                  <a:lnTo>
                    <a:pt x="152" y="35"/>
                  </a:lnTo>
                  <a:lnTo>
                    <a:pt x="168" y="44"/>
                  </a:lnTo>
                  <a:lnTo>
                    <a:pt x="176" y="44"/>
                  </a:lnTo>
                  <a:lnTo>
                    <a:pt x="184" y="61"/>
                  </a:lnTo>
                  <a:lnTo>
                    <a:pt x="184" y="70"/>
                  </a:lnTo>
                  <a:lnTo>
                    <a:pt x="200" y="79"/>
                  </a:lnTo>
                  <a:lnTo>
                    <a:pt x="208" y="96"/>
                  </a:lnTo>
                  <a:lnTo>
                    <a:pt x="216" y="96"/>
                  </a:lnTo>
                  <a:lnTo>
                    <a:pt x="232" y="105"/>
                  </a:lnTo>
                  <a:lnTo>
                    <a:pt x="232" y="114"/>
                  </a:lnTo>
                  <a:lnTo>
                    <a:pt x="240" y="132"/>
                  </a:lnTo>
                  <a:lnTo>
                    <a:pt x="240" y="140"/>
                  </a:lnTo>
                  <a:lnTo>
                    <a:pt x="248" y="149"/>
                  </a:lnTo>
                  <a:lnTo>
                    <a:pt x="264" y="158"/>
                  </a:lnTo>
                  <a:lnTo>
                    <a:pt x="264" y="176"/>
                  </a:lnTo>
                  <a:lnTo>
                    <a:pt x="264" y="184"/>
                  </a:lnTo>
                  <a:lnTo>
                    <a:pt x="272" y="193"/>
                  </a:lnTo>
                  <a:lnTo>
                    <a:pt x="272" y="211"/>
                  </a:lnTo>
                  <a:lnTo>
                    <a:pt x="272" y="220"/>
                  </a:lnTo>
                  <a:lnTo>
                    <a:pt x="272" y="228"/>
                  </a:lnTo>
                  <a:lnTo>
                    <a:pt x="272" y="246"/>
                  </a:lnTo>
                  <a:lnTo>
                    <a:pt x="272" y="263"/>
                  </a:lnTo>
                  <a:lnTo>
                    <a:pt x="272" y="272"/>
                  </a:lnTo>
                  <a:lnTo>
                    <a:pt x="272" y="290"/>
                  </a:lnTo>
                  <a:lnTo>
                    <a:pt x="272" y="299"/>
                  </a:lnTo>
                  <a:lnTo>
                    <a:pt x="272" y="325"/>
                  </a:lnTo>
                  <a:lnTo>
                    <a:pt x="272" y="334"/>
                  </a:lnTo>
                  <a:lnTo>
                    <a:pt x="272" y="343"/>
                  </a:lnTo>
                  <a:lnTo>
                    <a:pt x="264" y="343"/>
                  </a:lnTo>
                  <a:lnTo>
                    <a:pt x="272" y="360"/>
                  </a:lnTo>
                  <a:lnTo>
                    <a:pt x="2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25" name="Freeform 119"/>
            <p:cNvSpPr>
              <a:spLocks/>
            </p:cNvSpPr>
            <p:nvPr/>
          </p:nvSpPr>
          <p:spPr bwMode="auto">
            <a:xfrm>
              <a:off x="2611" y="2857"/>
              <a:ext cx="272" cy="360"/>
            </a:xfrm>
            <a:custGeom>
              <a:avLst/>
              <a:gdLst>
                <a:gd name="T0" fmla="*/ 232 w 272"/>
                <a:gd name="T1" fmla="*/ 343 h 360"/>
                <a:gd name="T2" fmla="*/ 232 w 272"/>
                <a:gd name="T3" fmla="*/ 334 h 360"/>
                <a:gd name="T4" fmla="*/ 232 w 272"/>
                <a:gd name="T5" fmla="*/ 299 h 360"/>
                <a:gd name="T6" fmla="*/ 216 w 272"/>
                <a:gd name="T7" fmla="*/ 263 h 360"/>
                <a:gd name="T8" fmla="*/ 208 w 272"/>
                <a:gd name="T9" fmla="*/ 220 h 360"/>
                <a:gd name="T10" fmla="*/ 200 w 272"/>
                <a:gd name="T11" fmla="*/ 176 h 360"/>
                <a:gd name="T12" fmla="*/ 184 w 272"/>
                <a:gd name="T13" fmla="*/ 140 h 360"/>
                <a:gd name="T14" fmla="*/ 176 w 272"/>
                <a:gd name="T15" fmla="*/ 132 h 360"/>
                <a:gd name="T16" fmla="*/ 144 w 272"/>
                <a:gd name="T17" fmla="*/ 96 h 360"/>
                <a:gd name="T18" fmla="*/ 120 w 272"/>
                <a:gd name="T19" fmla="*/ 70 h 360"/>
                <a:gd name="T20" fmla="*/ 104 w 272"/>
                <a:gd name="T21" fmla="*/ 61 h 360"/>
                <a:gd name="T22" fmla="*/ 80 w 272"/>
                <a:gd name="T23" fmla="*/ 35 h 360"/>
                <a:gd name="T24" fmla="*/ 48 w 272"/>
                <a:gd name="T25" fmla="*/ 26 h 360"/>
                <a:gd name="T26" fmla="*/ 32 w 272"/>
                <a:gd name="T27" fmla="*/ 17 h 360"/>
                <a:gd name="T28" fmla="*/ 0 w 272"/>
                <a:gd name="T29" fmla="*/ 0 h 360"/>
                <a:gd name="T30" fmla="*/ 0 w 272"/>
                <a:gd name="T31" fmla="*/ 0 h 360"/>
                <a:gd name="T32" fmla="*/ 0 w 272"/>
                <a:gd name="T33" fmla="*/ 0 h 360"/>
                <a:gd name="T34" fmla="*/ 16 w 272"/>
                <a:gd name="T35" fmla="*/ 0 h 360"/>
                <a:gd name="T36" fmla="*/ 40 w 272"/>
                <a:gd name="T37" fmla="*/ 0 h 360"/>
                <a:gd name="T38" fmla="*/ 72 w 272"/>
                <a:gd name="T39" fmla="*/ 17 h 360"/>
                <a:gd name="T40" fmla="*/ 104 w 272"/>
                <a:gd name="T41" fmla="*/ 17 h 360"/>
                <a:gd name="T42" fmla="*/ 136 w 272"/>
                <a:gd name="T43" fmla="*/ 26 h 360"/>
                <a:gd name="T44" fmla="*/ 152 w 272"/>
                <a:gd name="T45" fmla="*/ 35 h 360"/>
                <a:gd name="T46" fmla="*/ 176 w 272"/>
                <a:gd name="T47" fmla="*/ 44 h 360"/>
                <a:gd name="T48" fmla="*/ 184 w 272"/>
                <a:gd name="T49" fmla="*/ 70 h 360"/>
                <a:gd name="T50" fmla="*/ 208 w 272"/>
                <a:gd name="T51" fmla="*/ 96 h 360"/>
                <a:gd name="T52" fmla="*/ 232 w 272"/>
                <a:gd name="T53" fmla="*/ 105 h 360"/>
                <a:gd name="T54" fmla="*/ 240 w 272"/>
                <a:gd name="T55" fmla="*/ 132 h 360"/>
                <a:gd name="T56" fmla="*/ 248 w 272"/>
                <a:gd name="T57" fmla="*/ 149 h 360"/>
                <a:gd name="T58" fmla="*/ 264 w 272"/>
                <a:gd name="T59" fmla="*/ 176 h 360"/>
                <a:gd name="T60" fmla="*/ 272 w 272"/>
                <a:gd name="T61" fmla="*/ 193 h 360"/>
                <a:gd name="T62" fmla="*/ 272 w 272"/>
                <a:gd name="T63" fmla="*/ 220 h 360"/>
                <a:gd name="T64" fmla="*/ 272 w 272"/>
                <a:gd name="T65" fmla="*/ 246 h 360"/>
                <a:gd name="T66" fmla="*/ 272 w 272"/>
                <a:gd name="T67" fmla="*/ 272 h 360"/>
                <a:gd name="T68" fmla="*/ 272 w 272"/>
                <a:gd name="T69" fmla="*/ 299 h 360"/>
                <a:gd name="T70" fmla="*/ 272 w 272"/>
                <a:gd name="T71" fmla="*/ 334 h 360"/>
                <a:gd name="T72" fmla="*/ 272 w 272"/>
                <a:gd name="T73" fmla="*/ 343 h 360"/>
                <a:gd name="T74" fmla="*/ 264 w 272"/>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2"/>
                <a:gd name="T115" fmla="*/ 0 h 360"/>
                <a:gd name="T116" fmla="*/ 272 w 272"/>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2" h="360">
                  <a:moveTo>
                    <a:pt x="240" y="360"/>
                  </a:moveTo>
                  <a:lnTo>
                    <a:pt x="232" y="343"/>
                  </a:lnTo>
                  <a:lnTo>
                    <a:pt x="232" y="334"/>
                  </a:lnTo>
                  <a:lnTo>
                    <a:pt x="232" y="325"/>
                  </a:lnTo>
                  <a:lnTo>
                    <a:pt x="232" y="299"/>
                  </a:lnTo>
                  <a:lnTo>
                    <a:pt x="232" y="290"/>
                  </a:lnTo>
                  <a:lnTo>
                    <a:pt x="216" y="263"/>
                  </a:lnTo>
                  <a:lnTo>
                    <a:pt x="216" y="246"/>
                  </a:lnTo>
                  <a:lnTo>
                    <a:pt x="208" y="220"/>
                  </a:lnTo>
                  <a:lnTo>
                    <a:pt x="208" y="193"/>
                  </a:lnTo>
                  <a:lnTo>
                    <a:pt x="200" y="176"/>
                  </a:lnTo>
                  <a:lnTo>
                    <a:pt x="184" y="158"/>
                  </a:lnTo>
                  <a:lnTo>
                    <a:pt x="184" y="140"/>
                  </a:lnTo>
                  <a:lnTo>
                    <a:pt x="176" y="132"/>
                  </a:lnTo>
                  <a:lnTo>
                    <a:pt x="152" y="105"/>
                  </a:lnTo>
                  <a:lnTo>
                    <a:pt x="144" y="96"/>
                  </a:lnTo>
                  <a:lnTo>
                    <a:pt x="136" y="79"/>
                  </a:lnTo>
                  <a:lnTo>
                    <a:pt x="120" y="70"/>
                  </a:lnTo>
                  <a:lnTo>
                    <a:pt x="112" y="61"/>
                  </a:lnTo>
                  <a:lnTo>
                    <a:pt x="104" y="61"/>
                  </a:lnTo>
                  <a:lnTo>
                    <a:pt x="96" y="44"/>
                  </a:lnTo>
                  <a:lnTo>
                    <a:pt x="80" y="35"/>
                  </a:lnTo>
                  <a:lnTo>
                    <a:pt x="64" y="35"/>
                  </a:lnTo>
                  <a:lnTo>
                    <a:pt x="48" y="26"/>
                  </a:lnTo>
                  <a:lnTo>
                    <a:pt x="40" y="26"/>
                  </a:lnTo>
                  <a:lnTo>
                    <a:pt x="32" y="17"/>
                  </a:lnTo>
                  <a:lnTo>
                    <a:pt x="8" y="0"/>
                  </a:lnTo>
                  <a:lnTo>
                    <a:pt x="0" y="0"/>
                  </a:lnTo>
                  <a:lnTo>
                    <a:pt x="8" y="0"/>
                  </a:lnTo>
                  <a:lnTo>
                    <a:pt x="16" y="0"/>
                  </a:lnTo>
                  <a:lnTo>
                    <a:pt x="32" y="0"/>
                  </a:lnTo>
                  <a:lnTo>
                    <a:pt x="40" y="0"/>
                  </a:lnTo>
                  <a:lnTo>
                    <a:pt x="48" y="0"/>
                  </a:lnTo>
                  <a:lnTo>
                    <a:pt x="72" y="17"/>
                  </a:lnTo>
                  <a:lnTo>
                    <a:pt x="80" y="17"/>
                  </a:lnTo>
                  <a:lnTo>
                    <a:pt x="104" y="17"/>
                  </a:lnTo>
                  <a:lnTo>
                    <a:pt x="112" y="26"/>
                  </a:lnTo>
                  <a:lnTo>
                    <a:pt x="136" y="26"/>
                  </a:lnTo>
                  <a:lnTo>
                    <a:pt x="144" y="35"/>
                  </a:lnTo>
                  <a:lnTo>
                    <a:pt x="152" y="35"/>
                  </a:lnTo>
                  <a:lnTo>
                    <a:pt x="168" y="44"/>
                  </a:lnTo>
                  <a:lnTo>
                    <a:pt x="176" y="44"/>
                  </a:lnTo>
                  <a:lnTo>
                    <a:pt x="184" y="61"/>
                  </a:lnTo>
                  <a:lnTo>
                    <a:pt x="184" y="70"/>
                  </a:lnTo>
                  <a:lnTo>
                    <a:pt x="200" y="79"/>
                  </a:lnTo>
                  <a:lnTo>
                    <a:pt x="208" y="96"/>
                  </a:lnTo>
                  <a:lnTo>
                    <a:pt x="216" y="96"/>
                  </a:lnTo>
                  <a:lnTo>
                    <a:pt x="232" y="105"/>
                  </a:lnTo>
                  <a:lnTo>
                    <a:pt x="232" y="114"/>
                  </a:lnTo>
                  <a:lnTo>
                    <a:pt x="240" y="132"/>
                  </a:lnTo>
                  <a:lnTo>
                    <a:pt x="240" y="140"/>
                  </a:lnTo>
                  <a:lnTo>
                    <a:pt x="248" y="149"/>
                  </a:lnTo>
                  <a:lnTo>
                    <a:pt x="264" y="158"/>
                  </a:lnTo>
                  <a:lnTo>
                    <a:pt x="264" y="176"/>
                  </a:lnTo>
                  <a:lnTo>
                    <a:pt x="264" y="184"/>
                  </a:lnTo>
                  <a:lnTo>
                    <a:pt x="272" y="193"/>
                  </a:lnTo>
                  <a:lnTo>
                    <a:pt x="272" y="211"/>
                  </a:lnTo>
                  <a:lnTo>
                    <a:pt x="272" y="220"/>
                  </a:lnTo>
                  <a:lnTo>
                    <a:pt x="272" y="228"/>
                  </a:lnTo>
                  <a:lnTo>
                    <a:pt x="272" y="246"/>
                  </a:lnTo>
                  <a:lnTo>
                    <a:pt x="272" y="263"/>
                  </a:lnTo>
                  <a:lnTo>
                    <a:pt x="272" y="272"/>
                  </a:lnTo>
                  <a:lnTo>
                    <a:pt x="272" y="290"/>
                  </a:lnTo>
                  <a:lnTo>
                    <a:pt x="272" y="299"/>
                  </a:lnTo>
                  <a:lnTo>
                    <a:pt x="272" y="325"/>
                  </a:lnTo>
                  <a:lnTo>
                    <a:pt x="272" y="334"/>
                  </a:lnTo>
                  <a:lnTo>
                    <a:pt x="272" y="343"/>
                  </a:lnTo>
                  <a:lnTo>
                    <a:pt x="264" y="343"/>
                  </a:lnTo>
                  <a:lnTo>
                    <a:pt x="272"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26" name="Freeform 120"/>
            <p:cNvSpPr>
              <a:spLocks/>
            </p:cNvSpPr>
            <p:nvPr/>
          </p:nvSpPr>
          <p:spPr bwMode="auto">
            <a:xfrm>
              <a:off x="2723" y="2822"/>
              <a:ext cx="160" cy="395"/>
            </a:xfrm>
            <a:custGeom>
              <a:avLst/>
              <a:gdLst>
                <a:gd name="T0" fmla="*/ 128 w 160"/>
                <a:gd name="T1" fmla="*/ 395 h 395"/>
                <a:gd name="T2" fmla="*/ 120 w 160"/>
                <a:gd name="T3" fmla="*/ 378 h 395"/>
                <a:gd name="T4" fmla="*/ 120 w 160"/>
                <a:gd name="T5" fmla="*/ 378 h 395"/>
                <a:gd name="T6" fmla="*/ 120 w 160"/>
                <a:gd name="T7" fmla="*/ 369 h 395"/>
                <a:gd name="T8" fmla="*/ 120 w 160"/>
                <a:gd name="T9" fmla="*/ 360 h 395"/>
                <a:gd name="T10" fmla="*/ 120 w 160"/>
                <a:gd name="T11" fmla="*/ 342 h 395"/>
                <a:gd name="T12" fmla="*/ 120 w 160"/>
                <a:gd name="T13" fmla="*/ 334 h 395"/>
                <a:gd name="T14" fmla="*/ 120 w 160"/>
                <a:gd name="T15" fmla="*/ 307 h 395"/>
                <a:gd name="T16" fmla="*/ 120 w 160"/>
                <a:gd name="T17" fmla="*/ 298 h 395"/>
                <a:gd name="T18" fmla="*/ 120 w 160"/>
                <a:gd name="T19" fmla="*/ 281 h 395"/>
                <a:gd name="T20" fmla="*/ 104 w 160"/>
                <a:gd name="T21" fmla="*/ 263 h 395"/>
                <a:gd name="T22" fmla="*/ 104 w 160"/>
                <a:gd name="T23" fmla="*/ 246 h 395"/>
                <a:gd name="T24" fmla="*/ 104 w 160"/>
                <a:gd name="T25" fmla="*/ 219 h 395"/>
                <a:gd name="T26" fmla="*/ 96 w 160"/>
                <a:gd name="T27" fmla="*/ 211 h 395"/>
                <a:gd name="T28" fmla="*/ 96 w 160"/>
                <a:gd name="T29" fmla="*/ 193 h 395"/>
                <a:gd name="T30" fmla="*/ 96 w 160"/>
                <a:gd name="T31" fmla="*/ 193 h 395"/>
                <a:gd name="T32" fmla="*/ 88 w 160"/>
                <a:gd name="T33" fmla="*/ 175 h 395"/>
                <a:gd name="T34" fmla="*/ 72 w 160"/>
                <a:gd name="T35" fmla="*/ 149 h 395"/>
                <a:gd name="T36" fmla="*/ 72 w 160"/>
                <a:gd name="T37" fmla="*/ 140 h 395"/>
                <a:gd name="T38" fmla="*/ 64 w 160"/>
                <a:gd name="T39" fmla="*/ 114 h 395"/>
                <a:gd name="T40" fmla="*/ 56 w 160"/>
                <a:gd name="T41" fmla="*/ 105 h 395"/>
                <a:gd name="T42" fmla="*/ 56 w 160"/>
                <a:gd name="T43" fmla="*/ 79 h 395"/>
                <a:gd name="T44" fmla="*/ 40 w 160"/>
                <a:gd name="T45" fmla="*/ 70 h 395"/>
                <a:gd name="T46" fmla="*/ 32 w 160"/>
                <a:gd name="T47" fmla="*/ 61 h 395"/>
                <a:gd name="T48" fmla="*/ 24 w 160"/>
                <a:gd name="T49" fmla="*/ 52 h 395"/>
                <a:gd name="T50" fmla="*/ 24 w 160"/>
                <a:gd name="T51" fmla="*/ 35 h 395"/>
                <a:gd name="T52" fmla="*/ 8 w 160"/>
                <a:gd name="T53" fmla="*/ 26 h 395"/>
                <a:gd name="T54" fmla="*/ 8 w 160"/>
                <a:gd name="T55" fmla="*/ 17 h 395"/>
                <a:gd name="T56" fmla="*/ 8 w 160"/>
                <a:gd name="T57" fmla="*/ 17 h 395"/>
                <a:gd name="T58" fmla="*/ 0 w 160"/>
                <a:gd name="T59" fmla="*/ 0 h 395"/>
                <a:gd name="T60" fmla="*/ 8 w 160"/>
                <a:gd name="T61" fmla="*/ 17 h 395"/>
                <a:gd name="T62" fmla="*/ 8 w 160"/>
                <a:gd name="T63" fmla="*/ 17 h 395"/>
                <a:gd name="T64" fmla="*/ 8 w 160"/>
                <a:gd name="T65" fmla="*/ 17 h 395"/>
                <a:gd name="T66" fmla="*/ 8 w 160"/>
                <a:gd name="T67" fmla="*/ 17 h 395"/>
                <a:gd name="T68" fmla="*/ 24 w 160"/>
                <a:gd name="T69" fmla="*/ 17 h 395"/>
                <a:gd name="T70" fmla="*/ 32 w 160"/>
                <a:gd name="T71" fmla="*/ 26 h 395"/>
                <a:gd name="T72" fmla="*/ 40 w 160"/>
                <a:gd name="T73" fmla="*/ 26 h 395"/>
                <a:gd name="T74" fmla="*/ 56 w 160"/>
                <a:gd name="T75" fmla="*/ 35 h 395"/>
                <a:gd name="T76" fmla="*/ 64 w 160"/>
                <a:gd name="T77" fmla="*/ 52 h 395"/>
                <a:gd name="T78" fmla="*/ 72 w 160"/>
                <a:gd name="T79" fmla="*/ 61 h 395"/>
                <a:gd name="T80" fmla="*/ 88 w 160"/>
                <a:gd name="T81" fmla="*/ 61 h 395"/>
                <a:gd name="T82" fmla="*/ 88 w 160"/>
                <a:gd name="T83" fmla="*/ 70 h 395"/>
                <a:gd name="T84" fmla="*/ 96 w 160"/>
                <a:gd name="T85" fmla="*/ 79 h 395"/>
                <a:gd name="T86" fmla="*/ 104 w 160"/>
                <a:gd name="T87" fmla="*/ 96 h 395"/>
                <a:gd name="T88" fmla="*/ 104 w 160"/>
                <a:gd name="T89" fmla="*/ 105 h 395"/>
                <a:gd name="T90" fmla="*/ 120 w 160"/>
                <a:gd name="T91" fmla="*/ 114 h 395"/>
                <a:gd name="T92" fmla="*/ 120 w 160"/>
                <a:gd name="T93" fmla="*/ 131 h 395"/>
                <a:gd name="T94" fmla="*/ 128 w 160"/>
                <a:gd name="T95" fmla="*/ 149 h 395"/>
                <a:gd name="T96" fmla="*/ 136 w 160"/>
                <a:gd name="T97" fmla="*/ 175 h 395"/>
                <a:gd name="T98" fmla="*/ 136 w 160"/>
                <a:gd name="T99" fmla="*/ 211 h 395"/>
                <a:gd name="T100" fmla="*/ 152 w 160"/>
                <a:gd name="T101" fmla="*/ 228 h 395"/>
                <a:gd name="T102" fmla="*/ 152 w 160"/>
                <a:gd name="T103" fmla="*/ 255 h 395"/>
                <a:gd name="T104" fmla="*/ 152 w 160"/>
                <a:gd name="T105" fmla="*/ 281 h 395"/>
                <a:gd name="T106" fmla="*/ 152 w 160"/>
                <a:gd name="T107" fmla="*/ 298 h 395"/>
                <a:gd name="T108" fmla="*/ 160 w 160"/>
                <a:gd name="T109" fmla="*/ 325 h 395"/>
                <a:gd name="T110" fmla="*/ 160 w 160"/>
                <a:gd name="T111" fmla="*/ 342 h 395"/>
                <a:gd name="T112" fmla="*/ 160 w 160"/>
                <a:gd name="T113" fmla="*/ 360 h 395"/>
                <a:gd name="T114" fmla="*/ 160 w 160"/>
                <a:gd name="T115" fmla="*/ 369 h 395"/>
                <a:gd name="T116" fmla="*/ 160 w 160"/>
                <a:gd name="T117" fmla="*/ 378 h 395"/>
                <a:gd name="T118" fmla="*/ 152 w 160"/>
                <a:gd name="T119" fmla="*/ 378 h 395"/>
                <a:gd name="T120" fmla="*/ 160 w 160"/>
                <a:gd name="T121" fmla="*/ 395 h 395"/>
                <a:gd name="T122" fmla="*/ 128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128" y="395"/>
                  </a:moveTo>
                  <a:lnTo>
                    <a:pt x="120" y="378"/>
                  </a:lnTo>
                  <a:lnTo>
                    <a:pt x="120" y="369"/>
                  </a:lnTo>
                  <a:lnTo>
                    <a:pt x="120" y="360"/>
                  </a:lnTo>
                  <a:lnTo>
                    <a:pt x="120" y="342"/>
                  </a:lnTo>
                  <a:lnTo>
                    <a:pt x="120" y="334"/>
                  </a:lnTo>
                  <a:lnTo>
                    <a:pt x="120" y="307"/>
                  </a:lnTo>
                  <a:lnTo>
                    <a:pt x="120" y="298"/>
                  </a:lnTo>
                  <a:lnTo>
                    <a:pt x="120" y="281"/>
                  </a:lnTo>
                  <a:lnTo>
                    <a:pt x="104" y="263"/>
                  </a:lnTo>
                  <a:lnTo>
                    <a:pt x="104" y="246"/>
                  </a:lnTo>
                  <a:lnTo>
                    <a:pt x="104" y="219"/>
                  </a:lnTo>
                  <a:lnTo>
                    <a:pt x="96" y="211"/>
                  </a:lnTo>
                  <a:lnTo>
                    <a:pt x="96" y="193"/>
                  </a:lnTo>
                  <a:lnTo>
                    <a:pt x="88" y="175"/>
                  </a:lnTo>
                  <a:lnTo>
                    <a:pt x="72" y="149"/>
                  </a:lnTo>
                  <a:lnTo>
                    <a:pt x="72" y="140"/>
                  </a:lnTo>
                  <a:lnTo>
                    <a:pt x="64" y="114"/>
                  </a:lnTo>
                  <a:lnTo>
                    <a:pt x="56" y="105"/>
                  </a:lnTo>
                  <a:lnTo>
                    <a:pt x="56" y="79"/>
                  </a:lnTo>
                  <a:lnTo>
                    <a:pt x="40" y="70"/>
                  </a:lnTo>
                  <a:lnTo>
                    <a:pt x="32" y="61"/>
                  </a:lnTo>
                  <a:lnTo>
                    <a:pt x="24" y="52"/>
                  </a:lnTo>
                  <a:lnTo>
                    <a:pt x="24" y="35"/>
                  </a:lnTo>
                  <a:lnTo>
                    <a:pt x="8" y="26"/>
                  </a:lnTo>
                  <a:lnTo>
                    <a:pt x="8" y="17"/>
                  </a:lnTo>
                  <a:lnTo>
                    <a:pt x="0" y="0"/>
                  </a:lnTo>
                  <a:lnTo>
                    <a:pt x="8" y="17"/>
                  </a:lnTo>
                  <a:lnTo>
                    <a:pt x="24" y="17"/>
                  </a:lnTo>
                  <a:lnTo>
                    <a:pt x="32" y="26"/>
                  </a:lnTo>
                  <a:lnTo>
                    <a:pt x="40" y="26"/>
                  </a:lnTo>
                  <a:lnTo>
                    <a:pt x="56" y="35"/>
                  </a:lnTo>
                  <a:lnTo>
                    <a:pt x="64" y="52"/>
                  </a:lnTo>
                  <a:lnTo>
                    <a:pt x="72" y="61"/>
                  </a:lnTo>
                  <a:lnTo>
                    <a:pt x="88" y="61"/>
                  </a:lnTo>
                  <a:lnTo>
                    <a:pt x="88" y="70"/>
                  </a:lnTo>
                  <a:lnTo>
                    <a:pt x="96" y="79"/>
                  </a:lnTo>
                  <a:lnTo>
                    <a:pt x="104" y="96"/>
                  </a:lnTo>
                  <a:lnTo>
                    <a:pt x="104" y="105"/>
                  </a:lnTo>
                  <a:lnTo>
                    <a:pt x="120" y="114"/>
                  </a:lnTo>
                  <a:lnTo>
                    <a:pt x="120" y="131"/>
                  </a:lnTo>
                  <a:lnTo>
                    <a:pt x="128" y="149"/>
                  </a:lnTo>
                  <a:lnTo>
                    <a:pt x="136" y="175"/>
                  </a:lnTo>
                  <a:lnTo>
                    <a:pt x="136" y="211"/>
                  </a:lnTo>
                  <a:lnTo>
                    <a:pt x="152" y="228"/>
                  </a:lnTo>
                  <a:lnTo>
                    <a:pt x="152" y="255"/>
                  </a:lnTo>
                  <a:lnTo>
                    <a:pt x="152" y="281"/>
                  </a:lnTo>
                  <a:lnTo>
                    <a:pt x="152" y="298"/>
                  </a:lnTo>
                  <a:lnTo>
                    <a:pt x="160" y="325"/>
                  </a:lnTo>
                  <a:lnTo>
                    <a:pt x="160" y="342"/>
                  </a:lnTo>
                  <a:lnTo>
                    <a:pt x="160" y="360"/>
                  </a:lnTo>
                  <a:lnTo>
                    <a:pt x="160" y="369"/>
                  </a:lnTo>
                  <a:lnTo>
                    <a:pt x="160" y="378"/>
                  </a:lnTo>
                  <a:lnTo>
                    <a:pt x="152" y="378"/>
                  </a:lnTo>
                  <a:lnTo>
                    <a:pt x="160" y="395"/>
                  </a:lnTo>
                  <a:lnTo>
                    <a:pt x="128"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27" name="Freeform 121"/>
            <p:cNvSpPr>
              <a:spLocks/>
            </p:cNvSpPr>
            <p:nvPr/>
          </p:nvSpPr>
          <p:spPr bwMode="auto">
            <a:xfrm>
              <a:off x="2723" y="2822"/>
              <a:ext cx="160" cy="395"/>
            </a:xfrm>
            <a:custGeom>
              <a:avLst/>
              <a:gdLst>
                <a:gd name="T0" fmla="*/ 128 w 160"/>
                <a:gd name="T1" fmla="*/ 395 h 395"/>
                <a:gd name="T2" fmla="*/ 120 w 160"/>
                <a:gd name="T3" fmla="*/ 378 h 395"/>
                <a:gd name="T4" fmla="*/ 120 w 160"/>
                <a:gd name="T5" fmla="*/ 378 h 395"/>
                <a:gd name="T6" fmla="*/ 120 w 160"/>
                <a:gd name="T7" fmla="*/ 369 h 395"/>
                <a:gd name="T8" fmla="*/ 120 w 160"/>
                <a:gd name="T9" fmla="*/ 360 h 395"/>
                <a:gd name="T10" fmla="*/ 120 w 160"/>
                <a:gd name="T11" fmla="*/ 342 h 395"/>
                <a:gd name="T12" fmla="*/ 120 w 160"/>
                <a:gd name="T13" fmla="*/ 334 h 395"/>
                <a:gd name="T14" fmla="*/ 120 w 160"/>
                <a:gd name="T15" fmla="*/ 307 h 395"/>
                <a:gd name="T16" fmla="*/ 120 w 160"/>
                <a:gd name="T17" fmla="*/ 298 h 395"/>
                <a:gd name="T18" fmla="*/ 120 w 160"/>
                <a:gd name="T19" fmla="*/ 281 h 395"/>
                <a:gd name="T20" fmla="*/ 104 w 160"/>
                <a:gd name="T21" fmla="*/ 263 h 395"/>
                <a:gd name="T22" fmla="*/ 104 w 160"/>
                <a:gd name="T23" fmla="*/ 246 h 395"/>
                <a:gd name="T24" fmla="*/ 104 w 160"/>
                <a:gd name="T25" fmla="*/ 219 h 395"/>
                <a:gd name="T26" fmla="*/ 96 w 160"/>
                <a:gd name="T27" fmla="*/ 211 h 395"/>
                <a:gd name="T28" fmla="*/ 96 w 160"/>
                <a:gd name="T29" fmla="*/ 193 h 395"/>
                <a:gd name="T30" fmla="*/ 96 w 160"/>
                <a:gd name="T31" fmla="*/ 193 h 395"/>
                <a:gd name="T32" fmla="*/ 88 w 160"/>
                <a:gd name="T33" fmla="*/ 175 h 395"/>
                <a:gd name="T34" fmla="*/ 72 w 160"/>
                <a:gd name="T35" fmla="*/ 149 h 395"/>
                <a:gd name="T36" fmla="*/ 72 w 160"/>
                <a:gd name="T37" fmla="*/ 140 h 395"/>
                <a:gd name="T38" fmla="*/ 64 w 160"/>
                <a:gd name="T39" fmla="*/ 114 h 395"/>
                <a:gd name="T40" fmla="*/ 56 w 160"/>
                <a:gd name="T41" fmla="*/ 105 h 395"/>
                <a:gd name="T42" fmla="*/ 56 w 160"/>
                <a:gd name="T43" fmla="*/ 79 h 395"/>
                <a:gd name="T44" fmla="*/ 40 w 160"/>
                <a:gd name="T45" fmla="*/ 70 h 395"/>
                <a:gd name="T46" fmla="*/ 32 w 160"/>
                <a:gd name="T47" fmla="*/ 61 h 395"/>
                <a:gd name="T48" fmla="*/ 24 w 160"/>
                <a:gd name="T49" fmla="*/ 52 h 395"/>
                <a:gd name="T50" fmla="*/ 24 w 160"/>
                <a:gd name="T51" fmla="*/ 35 h 395"/>
                <a:gd name="T52" fmla="*/ 8 w 160"/>
                <a:gd name="T53" fmla="*/ 26 h 395"/>
                <a:gd name="T54" fmla="*/ 8 w 160"/>
                <a:gd name="T55" fmla="*/ 17 h 395"/>
                <a:gd name="T56" fmla="*/ 8 w 160"/>
                <a:gd name="T57" fmla="*/ 17 h 395"/>
                <a:gd name="T58" fmla="*/ 0 w 160"/>
                <a:gd name="T59" fmla="*/ 0 h 395"/>
                <a:gd name="T60" fmla="*/ 8 w 160"/>
                <a:gd name="T61" fmla="*/ 17 h 395"/>
                <a:gd name="T62" fmla="*/ 8 w 160"/>
                <a:gd name="T63" fmla="*/ 17 h 395"/>
                <a:gd name="T64" fmla="*/ 8 w 160"/>
                <a:gd name="T65" fmla="*/ 17 h 395"/>
                <a:gd name="T66" fmla="*/ 8 w 160"/>
                <a:gd name="T67" fmla="*/ 17 h 395"/>
                <a:gd name="T68" fmla="*/ 24 w 160"/>
                <a:gd name="T69" fmla="*/ 17 h 395"/>
                <a:gd name="T70" fmla="*/ 32 w 160"/>
                <a:gd name="T71" fmla="*/ 26 h 395"/>
                <a:gd name="T72" fmla="*/ 40 w 160"/>
                <a:gd name="T73" fmla="*/ 26 h 395"/>
                <a:gd name="T74" fmla="*/ 56 w 160"/>
                <a:gd name="T75" fmla="*/ 35 h 395"/>
                <a:gd name="T76" fmla="*/ 64 w 160"/>
                <a:gd name="T77" fmla="*/ 52 h 395"/>
                <a:gd name="T78" fmla="*/ 72 w 160"/>
                <a:gd name="T79" fmla="*/ 61 h 395"/>
                <a:gd name="T80" fmla="*/ 88 w 160"/>
                <a:gd name="T81" fmla="*/ 61 h 395"/>
                <a:gd name="T82" fmla="*/ 88 w 160"/>
                <a:gd name="T83" fmla="*/ 70 h 395"/>
                <a:gd name="T84" fmla="*/ 96 w 160"/>
                <a:gd name="T85" fmla="*/ 79 h 395"/>
                <a:gd name="T86" fmla="*/ 104 w 160"/>
                <a:gd name="T87" fmla="*/ 96 h 395"/>
                <a:gd name="T88" fmla="*/ 104 w 160"/>
                <a:gd name="T89" fmla="*/ 105 h 395"/>
                <a:gd name="T90" fmla="*/ 120 w 160"/>
                <a:gd name="T91" fmla="*/ 114 h 395"/>
                <a:gd name="T92" fmla="*/ 120 w 160"/>
                <a:gd name="T93" fmla="*/ 131 h 395"/>
                <a:gd name="T94" fmla="*/ 128 w 160"/>
                <a:gd name="T95" fmla="*/ 149 h 395"/>
                <a:gd name="T96" fmla="*/ 136 w 160"/>
                <a:gd name="T97" fmla="*/ 175 h 395"/>
                <a:gd name="T98" fmla="*/ 136 w 160"/>
                <a:gd name="T99" fmla="*/ 211 h 395"/>
                <a:gd name="T100" fmla="*/ 152 w 160"/>
                <a:gd name="T101" fmla="*/ 228 h 395"/>
                <a:gd name="T102" fmla="*/ 152 w 160"/>
                <a:gd name="T103" fmla="*/ 255 h 395"/>
                <a:gd name="T104" fmla="*/ 152 w 160"/>
                <a:gd name="T105" fmla="*/ 281 h 395"/>
                <a:gd name="T106" fmla="*/ 152 w 160"/>
                <a:gd name="T107" fmla="*/ 298 h 395"/>
                <a:gd name="T108" fmla="*/ 160 w 160"/>
                <a:gd name="T109" fmla="*/ 325 h 395"/>
                <a:gd name="T110" fmla="*/ 160 w 160"/>
                <a:gd name="T111" fmla="*/ 342 h 395"/>
                <a:gd name="T112" fmla="*/ 160 w 160"/>
                <a:gd name="T113" fmla="*/ 360 h 395"/>
                <a:gd name="T114" fmla="*/ 160 w 160"/>
                <a:gd name="T115" fmla="*/ 369 h 395"/>
                <a:gd name="T116" fmla="*/ 160 w 160"/>
                <a:gd name="T117" fmla="*/ 378 h 395"/>
                <a:gd name="T118" fmla="*/ 152 w 160"/>
                <a:gd name="T119" fmla="*/ 378 h 395"/>
                <a:gd name="T120" fmla="*/ 160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128" y="395"/>
                  </a:moveTo>
                  <a:lnTo>
                    <a:pt x="120" y="378"/>
                  </a:lnTo>
                  <a:lnTo>
                    <a:pt x="120" y="369"/>
                  </a:lnTo>
                  <a:lnTo>
                    <a:pt x="120" y="360"/>
                  </a:lnTo>
                  <a:lnTo>
                    <a:pt x="120" y="342"/>
                  </a:lnTo>
                  <a:lnTo>
                    <a:pt x="120" y="334"/>
                  </a:lnTo>
                  <a:lnTo>
                    <a:pt x="120" y="307"/>
                  </a:lnTo>
                  <a:lnTo>
                    <a:pt x="120" y="298"/>
                  </a:lnTo>
                  <a:lnTo>
                    <a:pt x="120" y="281"/>
                  </a:lnTo>
                  <a:lnTo>
                    <a:pt x="104" y="263"/>
                  </a:lnTo>
                  <a:lnTo>
                    <a:pt x="104" y="246"/>
                  </a:lnTo>
                  <a:lnTo>
                    <a:pt x="104" y="219"/>
                  </a:lnTo>
                  <a:lnTo>
                    <a:pt x="96" y="211"/>
                  </a:lnTo>
                  <a:lnTo>
                    <a:pt x="96" y="193"/>
                  </a:lnTo>
                  <a:lnTo>
                    <a:pt x="88" y="175"/>
                  </a:lnTo>
                  <a:lnTo>
                    <a:pt x="72" y="149"/>
                  </a:lnTo>
                  <a:lnTo>
                    <a:pt x="72" y="140"/>
                  </a:lnTo>
                  <a:lnTo>
                    <a:pt x="64" y="114"/>
                  </a:lnTo>
                  <a:lnTo>
                    <a:pt x="56" y="105"/>
                  </a:lnTo>
                  <a:lnTo>
                    <a:pt x="56" y="79"/>
                  </a:lnTo>
                  <a:lnTo>
                    <a:pt x="40" y="70"/>
                  </a:lnTo>
                  <a:lnTo>
                    <a:pt x="32" y="61"/>
                  </a:lnTo>
                  <a:lnTo>
                    <a:pt x="24" y="52"/>
                  </a:lnTo>
                  <a:lnTo>
                    <a:pt x="24" y="35"/>
                  </a:lnTo>
                  <a:lnTo>
                    <a:pt x="8" y="26"/>
                  </a:lnTo>
                  <a:lnTo>
                    <a:pt x="8" y="17"/>
                  </a:lnTo>
                  <a:lnTo>
                    <a:pt x="0" y="0"/>
                  </a:lnTo>
                  <a:lnTo>
                    <a:pt x="8" y="17"/>
                  </a:lnTo>
                  <a:lnTo>
                    <a:pt x="24" y="17"/>
                  </a:lnTo>
                  <a:lnTo>
                    <a:pt x="32" y="26"/>
                  </a:lnTo>
                  <a:lnTo>
                    <a:pt x="40" y="26"/>
                  </a:lnTo>
                  <a:lnTo>
                    <a:pt x="56" y="35"/>
                  </a:lnTo>
                  <a:lnTo>
                    <a:pt x="64" y="52"/>
                  </a:lnTo>
                  <a:lnTo>
                    <a:pt x="72" y="61"/>
                  </a:lnTo>
                  <a:lnTo>
                    <a:pt x="88" y="61"/>
                  </a:lnTo>
                  <a:lnTo>
                    <a:pt x="88" y="70"/>
                  </a:lnTo>
                  <a:lnTo>
                    <a:pt x="96" y="79"/>
                  </a:lnTo>
                  <a:lnTo>
                    <a:pt x="104" y="96"/>
                  </a:lnTo>
                  <a:lnTo>
                    <a:pt x="104" y="105"/>
                  </a:lnTo>
                  <a:lnTo>
                    <a:pt x="120" y="114"/>
                  </a:lnTo>
                  <a:lnTo>
                    <a:pt x="120" y="131"/>
                  </a:lnTo>
                  <a:lnTo>
                    <a:pt x="128" y="149"/>
                  </a:lnTo>
                  <a:lnTo>
                    <a:pt x="136" y="175"/>
                  </a:lnTo>
                  <a:lnTo>
                    <a:pt x="136" y="211"/>
                  </a:lnTo>
                  <a:lnTo>
                    <a:pt x="152" y="228"/>
                  </a:lnTo>
                  <a:lnTo>
                    <a:pt x="152" y="255"/>
                  </a:lnTo>
                  <a:lnTo>
                    <a:pt x="152" y="281"/>
                  </a:lnTo>
                  <a:lnTo>
                    <a:pt x="152" y="298"/>
                  </a:lnTo>
                  <a:lnTo>
                    <a:pt x="160" y="325"/>
                  </a:lnTo>
                  <a:lnTo>
                    <a:pt x="160" y="342"/>
                  </a:lnTo>
                  <a:lnTo>
                    <a:pt x="160" y="360"/>
                  </a:lnTo>
                  <a:lnTo>
                    <a:pt x="160" y="369"/>
                  </a:lnTo>
                  <a:lnTo>
                    <a:pt x="160" y="378"/>
                  </a:lnTo>
                  <a:lnTo>
                    <a:pt x="152" y="378"/>
                  </a:lnTo>
                  <a:lnTo>
                    <a:pt x="160"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28" name="Freeform 122"/>
            <p:cNvSpPr>
              <a:spLocks/>
            </p:cNvSpPr>
            <p:nvPr/>
          </p:nvSpPr>
          <p:spPr bwMode="auto">
            <a:xfrm>
              <a:off x="2843" y="2760"/>
              <a:ext cx="200" cy="457"/>
            </a:xfrm>
            <a:custGeom>
              <a:avLst/>
              <a:gdLst>
                <a:gd name="T0" fmla="*/ 0 w 200"/>
                <a:gd name="T1" fmla="*/ 440 h 457"/>
                <a:gd name="T2" fmla="*/ 0 w 200"/>
                <a:gd name="T3" fmla="*/ 431 h 457"/>
                <a:gd name="T4" fmla="*/ 0 w 200"/>
                <a:gd name="T5" fmla="*/ 404 h 457"/>
                <a:gd name="T6" fmla="*/ 0 w 200"/>
                <a:gd name="T7" fmla="*/ 387 h 457"/>
                <a:gd name="T8" fmla="*/ 0 w 200"/>
                <a:gd name="T9" fmla="*/ 352 h 457"/>
                <a:gd name="T10" fmla="*/ 8 w 200"/>
                <a:gd name="T11" fmla="*/ 317 h 457"/>
                <a:gd name="T12" fmla="*/ 8 w 200"/>
                <a:gd name="T13" fmla="*/ 281 h 457"/>
                <a:gd name="T14" fmla="*/ 16 w 200"/>
                <a:gd name="T15" fmla="*/ 273 h 457"/>
                <a:gd name="T16" fmla="*/ 16 w 200"/>
                <a:gd name="T17" fmla="*/ 237 h 457"/>
                <a:gd name="T18" fmla="*/ 32 w 200"/>
                <a:gd name="T19" fmla="*/ 229 h 457"/>
                <a:gd name="T20" fmla="*/ 40 w 200"/>
                <a:gd name="T21" fmla="*/ 202 h 457"/>
                <a:gd name="T22" fmla="*/ 40 w 200"/>
                <a:gd name="T23" fmla="*/ 176 h 457"/>
                <a:gd name="T24" fmla="*/ 48 w 200"/>
                <a:gd name="T25" fmla="*/ 158 h 457"/>
                <a:gd name="T26" fmla="*/ 64 w 200"/>
                <a:gd name="T27" fmla="*/ 141 h 457"/>
                <a:gd name="T28" fmla="*/ 72 w 200"/>
                <a:gd name="T29" fmla="*/ 123 h 457"/>
                <a:gd name="T30" fmla="*/ 80 w 200"/>
                <a:gd name="T31" fmla="*/ 97 h 457"/>
                <a:gd name="T32" fmla="*/ 104 w 200"/>
                <a:gd name="T33" fmla="*/ 79 h 457"/>
                <a:gd name="T34" fmla="*/ 120 w 200"/>
                <a:gd name="T35" fmla="*/ 53 h 457"/>
                <a:gd name="T36" fmla="*/ 144 w 200"/>
                <a:gd name="T37" fmla="*/ 44 h 457"/>
                <a:gd name="T38" fmla="*/ 168 w 200"/>
                <a:gd name="T39" fmla="*/ 18 h 457"/>
                <a:gd name="T40" fmla="*/ 184 w 200"/>
                <a:gd name="T41" fmla="*/ 9 h 457"/>
                <a:gd name="T42" fmla="*/ 184 w 200"/>
                <a:gd name="T43" fmla="*/ 9 h 457"/>
                <a:gd name="T44" fmla="*/ 200 w 200"/>
                <a:gd name="T45" fmla="*/ 9 h 457"/>
                <a:gd name="T46" fmla="*/ 184 w 200"/>
                <a:gd name="T47" fmla="*/ 9 h 457"/>
                <a:gd name="T48" fmla="*/ 176 w 200"/>
                <a:gd name="T49" fmla="*/ 18 h 457"/>
                <a:gd name="T50" fmla="*/ 168 w 200"/>
                <a:gd name="T51" fmla="*/ 44 h 457"/>
                <a:gd name="T52" fmla="*/ 152 w 200"/>
                <a:gd name="T53" fmla="*/ 62 h 457"/>
                <a:gd name="T54" fmla="*/ 136 w 200"/>
                <a:gd name="T55" fmla="*/ 88 h 457"/>
                <a:gd name="T56" fmla="*/ 120 w 200"/>
                <a:gd name="T57" fmla="*/ 123 h 457"/>
                <a:gd name="T58" fmla="*/ 112 w 200"/>
                <a:gd name="T59" fmla="*/ 141 h 457"/>
                <a:gd name="T60" fmla="*/ 104 w 200"/>
                <a:gd name="T61" fmla="*/ 158 h 457"/>
                <a:gd name="T62" fmla="*/ 88 w 200"/>
                <a:gd name="T63" fmla="*/ 176 h 457"/>
                <a:gd name="T64" fmla="*/ 80 w 200"/>
                <a:gd name="T65" fmla="*/ 202 h 457"/>
                <a:gd name="T66" fmla="*/ 72 w 200"/>
                <a:gd name="T67" fmla="*/ 211 h 457"/>
                <a:gd name="T68" fmla="*/ 64 w 200"/>
                <a:gd name="T69" fmla="*/ 237 h 457"/>
                <a:gd name="T70" fmla="*/ 64 w 200"/>
                <a:gd name="T71" fmla="*/ 255 h 457"/>
                <a:gd name="T72" fmla="*/ 48 w 200"/>
                <a:gd name="T73" fmla="*/ 281 h 457"/>
                <a:gd name="T74" fmla="*/ 48 w 200"/>
                <a:gd name="T75" fmla="*/ 308 h 457"/>
                <a:gd name="T76" fmla="*/ 40 w 200"/>
                <a:gd name="T77" fmla="*/ 325 h 457"/>
                <a:gd name="T78" fmla="*/ 40 w 200"/>
                <a:gd name="T79" fmla="*/ 352 h 457"/>
                <a:gd name="T80" fmla="*/ 32 w 200"/>
                <a:gd name="T81" fmla="*/ 387 h 457"/>
                <a:gd name="T82" fmla="*/ 32 w 200"/>
                <a:gd name="T83" fmla="*/ 404 h 457"/>
                <a:gd name="T84" fmla="*/ 32 w 200"/>
                <a:gd name="T85" fmla="*/ 431 h 457"/>
                <a:gd name="T86" fmla="*/ 32 w 200"/>
                <a:gd name="T87" fmla="*/ 440 h 457"/>
                <a:gd name="T88" fmla="*/ 16 w 200"/>
                <a:gd name="T89" fmla="*/ 440 h 457"/>
                <a:gd name="T90" fmla="*/ 0 w 200"/>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0"/>
                <a:gd name="T139" fmla="*/ 0 h 457"/>
                <a:gd name="T140" fmla="*/ 200 w 200"/>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0" h="457">
                  <a:moveTo>
                    <a:pt x="0" y="457"/>
                  </a:moveTo>
                  <a:lnTo>
                    <a:pt x="0" y="440"/>
                  </a:lnTo>
                  <a:lnTo>
                    <a:pt x="0" y="431"/>
                  </a:lnTo>
                  <a:lnTo>
                    <a:pt x="0" y="422"/>
                  </a:lnTo>
                  <a:lnTo>
                    <a:pt x="0" y="404"/>
                  </a:lnTo>
                  <a:lnTo>
                    <a:pt x="0" y="396"/>
                  </a:lnTo>
                  <a:lnTo>
                    <a:pt x="0" y="387"/>
                  </a:lnTo>
                  <a:lnTo>
                    <a:pt x="0" y="360"/>
                  </a:lnTo>
                  <a:lnTo>
                    <a:pt x="0" y="352"/>
                  </a:lnTo>
                  <a:lnTo>
                    <a:pt x="8" y="325"/>
                  </a:lnTo>
                  <a:lnTo>
                    <a:pt x="8" y="317"/>
                  </a:lnTo>
                  <a:lnTo>
                    <a:pt x="8" y="290"/>
                  </a:lnTo>
                  <a:lnTo>
                    <a:pt x="8" y="281"/>
                  </a:lnTo>
                  <a:lnTo>
                    <a:pt x="8" y="273"/>
                  </a:lnTo>
                  <a:lnTo>
                    <a:pt x="16" y="273"/>
                  </a:lnTo>
                  <a:lnTo>
                    <a:pt x="16" y="246"/>
                  </a:lnTo>
                  <a:lnTo>
                    <a:pt x="16" y="237"/>
                  </a:lnTo>
                  <a:lnTo>
                    <a:pt x="32" y="237"/>
                  </a:lnTo>
                  <a:lnTo>
                    <a:pt x="32" y="229"/>
                  </a:lnTo>
                  <a:lnTo>
                    <a:pt x="32" y="211"/>
                  </a:lnTo>
                  <a:lnTo>
                    <a:pt x="40" y="202"/>
                  </a:lnTo>
                  <a:lnTo>
                    <a:pt x="40" y="193"/>
                  </a:lnTo>
                  <a:lnTo>
                    <a:pt x="40" y="176"/>
                  </a:lnTo>
                  <a:lnTo>
                    <a:pt x="48" y="167"/>
                  </a:lnTo>
                  <a:lnTo>
                    <a:pt x="48" y="158"/>
                  </a:lnTo>
                  <a:lnTo>
                    <a:pt x="64" y="158"/>
                  </a:lnTo>
                  <a:lnTo>
                    <a:pt x="64" y="141"/>
                  </a:lnTo>
                  <a:lnTo>
                    <a:pt x="72" y="132"/>
                  </a:lnTo>
                  <a:lnTo>
                    <a:pt x="72" y="123"/>
                  </a:lnTo>
                  <a:lnTo>
                    <a:pt x="80" y="123"/>
                  </a:lnTo>
                  <a:lnTo>
                    <a:pt x="80" y="97"/>
                  </a:lnTo>
                  <a:lnTo>
                    <a:pt x="88" y="88"/>
                  </a:lnTo>
                  <a:lnTo>
                    <a:pt x="104" y="79"/>
                  </a:lnTo>
                  <a:lnTo>
                    <a:pt x="112" y="62"/>
                  </a:lnTo>
                  <a:lnTo>
                    <a:pt x="120" y="53"/>
                  </a:lnTo>
                  <a:lnTo>
                    <a:pt x="136" y="44"/>
                  </a:lnTo>
                  <a:lnTo>
                    <a:pt x="144" y="44"/>
                  </a:lnTo>
                  <a:lnTo>
                    <a:pt x="152" y="26"/>
                  </a:lnTo>
                  <a:lnTo>
                    <a:pt x="168" y="18"/>
                  </a:lnTo>
                  <a:lnTo>
                    <a:pt x="176" y="18"/>
                  </a:lnTo>
                  <a:lnTo>
                    <a:pt x="184" y="9"/>
                  </a:lnTo>
                  <a:lnTo>
                    <a:pt x="184" y="0"/>
                  </a:lnTo>
                  <a:lnTo>
                    <a:pt x="200" y="9"/>
                  </a:lnTo>
                  <a:lnTo>
                    <a:pt x="184" y="9"/>
                  </a:lnTo>
                  <a:lnTo>
                    <a:pt x="176" y="18"/>
                  </a:lnTo>
                  <a:lnTo>
                    <a:pt x="176" y="26"/>
                  </a:lnTo>
                  <a:lnTo>
                    <a:pt x="168" y="44"/>
                  </a:lnTo>
                  <a:lnTo>
                    <a:pt x="152" y="53"/>
                  </a:lnTo>
                  <a:lnTo>
                    <a:pt x="152" y="62"/>
                  </a:lnTo>
                  <a:lnTo>
                    <a:pt x="144" y="79"/>
                  </a:lnTo>
                  <a:lnTo>
                    <a:pt x="136" y="88"/>
                  </a:lnTo>
                  <a:lnTo>
                    <a:pt x="120" y="97"/>
                  </a:lnTo>
                  <a:lnTo>
                    <a:pt x="120" y="123"/>
                  </a:lnTo>
                  <a:lnTo>
                    <a:pt x="112" y="132"/>
                  </a:lnTo>
                  <a:lnTo>
                    <a:pt x="112" y="141"/>
                  </a:lnTo>
                  <a:lnTo>
                    <a:pt x="112" y="158"/>
                  </a:lnTo>
                  <a:lnTo>
                    <a:pt x="104" y="158"/>
                  </a:lnTo>
                  <a:lnTo>
                    <a:pt x="88" y="167"/>
                  </a:lnTo>
                  <a:lnTo>
                    <a:pt x="88" y="176"/>
                  </a:lnTo>
                  <a:lnTo>
                    <a:pt x="80" y="193"/>
                  </a:lnTo>
                  <a:lnTo>
                    <a:pt x="80" y="202"/>
                  </a:lnTo>
                  <a:lnTo>
                    <a:pt x="72" y="211"/>
                  </a:lnTo>
                  <a:lnTo>
                    <a:pt x="72" y="229"/>
                  </a:lnTo>
                  <a:lnTo>
                    <a:pt x="64" y="237"/>
                  </a:lnTo>
                  <a:lnTo>
                    <a:pt x="64" y="246"/>
                  </a:lnTo>
                  <a:lnTo>
                    <a:pt x="64" y="255"/>
                  </a:lnTo>
                  <a:lnTo>
                    <a:pt x="48" y="273"/>
                  </a:lnTo>
                  <a:lnTo>
                    <a:pt x="48" y="281"/>
                  </a:lnTo>
                  <a:lnTo>
                    <a:pt x="48" y="290"/>
                  </a:lnTo>
                  <a:lnTo>
                    <a:pt x="48" y="308"/>
                  </a:lnTo>
                  <a:lnTo>
                    <a:pt x="40" y="317"/>
                  </a:lnTo>
                  <a:lnTo>
                    <a:pt x="40" y="325"/>
                  </a:lnTo>
                  <a:lnTo>
                    <a:pt x="40" y="343"/>
                  </a:lnTo>
                  <a:lnTo>
                    <a:pt x="40" y="352"/>
                  </a:lnTo>
                  <a:lnTo>
                    <a:pt x="32" y="360"/>
                  </a:lnTo>
                  <a:lnTo>
                    <a:pt x="32" y="387"/>
                  </a:lnTo>
                  <a:lnTo>
                    <a:pt x="32" y="396"/>
                  </a:lnTo>
                  <a:lnTo>
                    <a:pt x="32" y="404"/>
                  </a:lnTo>
                  <a:lnTo>
                    <a:pt x="32" y="422"/>
                  </a:lnTo>
                  <a:lnTo>
                    <a:pt x="32" y="431"/>
                  </a:lnTo>
                  <a:lnTo>
                    <a:pt x="32" y="440"/>
                  </a:lnTo>
                  <a:lnTo>
                    <a:pt x="16" y="440"/>
                  </a:lnTo>
                  <a:lnTo>
                    <a:pt x="32" y="457"/>
                  </a:lnTo>
                  <a:lnTo>
                    <a:pt x="0"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29" name="Freeform 123"/>
            <p:cNvSpPr>
              <a:spLocks/>
            </p:cNvSpPr>
            <p:nvPr/>
          </p:nvSpPr>
          <p:spPr bwMode="auto">
            <a:xfrm>
              <a:off x="2843" y="2760"/>
              <a:ext cx="200" cy="457"/>
            </a:xfrm>
            <a:custGeom>
              <a:avLst/>
              <a:gdLst>
                <a:gd name="T0" fmla="*/ 0 w 200"/>
                <a:gd name="T1" fmla="*/ 440 h 457"/>
                <a:gd name="T2" fmla="*/ 0 w 200"/>
                <a:gd name="T3" fmla="*/ 431 h 457"/>
                <a:gd name="T4" fmla="*/ 0 w 200"/>
                <a:gd name="T5" fmla="*/ 404 h 457"/>
                <a:gd name="T6" fmla="*/ 0 w 200"/>
                <a:gd name="T7" fmla="*/ 387 h 457"/>
                <a:gd name="T8" fmla="*/ 0 w 200"/>
                <a:gd name="T9" fmla="*/ 352 h 457"/>
                <a:gd name="T10" fmla="*/ 8 w 200"/>
                <a:gd name="T11" fmla="*/ 317 h 457"/>
                <a:gd name="T12" fmla="*/ 8 w 200"/>
                <a:gd name="T13" fmla="*/ 281 h 457"/>
                <a:gd name="T14" fmla="*/ 16 w 200"/>
                <a:gd name="T15" fmla="*/ 273 h 457"/>
                <a:gd name="T16" fmla="*/ 16 w 200"/>
                <a:gd name="T17" fmla="*/ 237 h 457"/>
                <a:gd name="T18" fmla="*/ 32 w 200"/>
                <a:gd name="T19" fmla="*/ 229 h 457"/>
                <a:gd name="T20" fmla="*/ 40 w 200"/>
                <a:gd name="T21" fmla="*/ 202 h 457"/>
                <a:gd name="T22" fmla="*/ 40 w 200"/>
                <a:gd name="T23" fmla="*/ 176 h 457"/>
                <a:gd name="T24" fmla="*/ 48 w 200"/>
                <a:gd name="T25" fmla="*/ 158 h 457"/>
                <a:gd name="T26" fmla="*/ 64 w 200"/>
                <a:gd name="T27" fmla="*/ 141 h 457"/>
                <a:gd name="T28" fmla="*/ 72 w 200"/>
                <a:gd name="T29" fmla="*/ 123 h 457"/>
                <a:gd name="T30" fmla="*/ 80 w 200"/>
                <a:gd name="T31" fmla="*/ 97 h 457"/>
                <a:gd name="T32" fmla="*/ 104 w 200"/>
                <a:gd name="T33" fmla="*/ 79 h 457"/>
                <a:gd name="T34" fmla="*/ 120 w 200"/>
                <a:gd name="T35" fmla="*/ 53 h 457"/>
                <a:gd name="T36" fmla="*/ 144 w 200"/>
                <a:gd name="T37" fmla="*/ 44 h 457"/>
                <a:gd name="T38" fmla="*/ 168 w 200"/>
                <a:gd name="T39" fmla="*/ 18 h 457"/>
                <a:gd name="T40" fmla="*/ 184 w 200"/>
                <a:gd name="T41" fmla="*/ 9 h 457"/>
                <a:gd name="T42" fmla="*/ 184 w 200"/>
                <a:gd name="T43" fmla="*/ 9 h 457"/>
                <a:gd name="T44" fmla="*/ 200 w 200"/>
                <a:gd name="T45" fmla="*/ 9 h 457"/>
                <a:gd name="T46" fmla="*/ 184 w 200"/>
                <a:gd name="T47" fmla="*/ 9 h 457"/>
                <a:gd name="T48" fmla="*/ 176 w 200"/>
                <a:gd name="T49" fmla="*/ 18 h 457"/>
                <a:gd name="T50" fmla="*/ 168 w 200"/>
                <a:gd name="T51" fmla="*/ 44 h 457"/>
                <a:gd name="T52" fmla="*/ 152 w 200"/>
                <a:gd name="T53" fmla="*/ 62 h 457"/>
                <a:gd name="T54" fmla="*/ 136 w 200"/>
                <a:gd name="T55" fmla="*/ 88 h 457"/>
                <a:gd name="T56" fmla="*/ 120 w 200"/>
                <a:gd name="T57" fmla="*/ 123 h 457"/>
                <a:gd name="T58" fmla="*/ 112 w 200"/>
                <a:gd name="T59" fmla="*/ 141 h 457"/>
                <a:gd name="T60" fmla="*/ 104 w 200"/>
                <a:gd name="T61" fmla="*/ 158 h 457"/>
                <a:gd name="T62" fmla="*/ 88 w 200"/>
                <a:gd name="T63" fmla="*/ 176 h 457"/>
                <a:gd name="T64" fmla="*/ 80 w 200"/>
                <a:gd name="T65" fmla="*/ 202 h 457"/>
                <a:gd name="T66" fmla="*/ 72 w 200"/>
                <a:gd name="T67" fmla="*/ 211 h 457"/>
                <a:gd name="T68" fmla="*/ 64 w 200"/>
                <a:gd name="T69" fmla="*/ 237 h 457"/>
                <a:gd name="T70" fmla="*/ 64 w 200"/>
                <a:gd name="T71" fmla="*/ 255 h 457"/>
                <a:gd name="T72" fmla="*/ 48 w 200"/>
                <a:gd name="T73" fmla="*/ 281 h 457"/>
                <a:gd name="T74" fmla="*/ 48 w 200"/>
                <a:gd name="T75" fmla="*/ 308 h 457"/>
                <a:gd name="T76" fmla="*/ 40 w 200"/>
                <a:gd name="T77" fmla="*/ 325 h 457"/>
                <a:gd name="T78" fmla="*/ 40 w 200"/>
                <a:gd name="T79" fmla="*/ 352 h 457"/>
                <a:gd name="T80" fmla="*/ 32 w 200"/>
                <a:gd name="T81" fmla="*/ 387 h 457"/>
                <a:gd name="T82" fmla="*/ 32 w 200"/>
                <a:gd name="T83" fmla="*/ 404 h 457"/>
                <a:gd name="T84" fmla="*/ 32 w 200"/>
                <a:gd name="T85" fmla="*/ 431 h 457"/>
                <a:gd name="T86" fmla="*/ 32 w 200"/>
                <a:gd name="T87" fmla="*/ 440 h 457"/>
                <a:gd name="T88" fmla="*/ 16 w 200"/>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0"/>
                <a:gd name="T136" fmla="*/ 0 h 457"/>
                <a:gd name="T137" fmla="*/ 200 w 200"/>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0" h="457">
                  <a:moveTo>
                    <a:pt x="0" y="457"/>
                  </a:moveTo>
                  <a:lnTo>
                    <a:pt x="0" y="440"/>
                  </a:lnTo>
                  <a:lnTo>
                    <a:pt x="0" y="431"/>
                  </a:lnTo>
                  <a:lnTo>
                    <a:pt x="0" y="422"/>
                  </a:lnTo>
                  <a:lnTo>
                    <a:pt x="0" y="404"/>
                  </a:lnTo>
                  <a:lnTo>
                    <a:pt x="0" y="396"/>
                  </a:lnTo>
                  <a:lnTo>
                    <a:pt x="0" y="387"/>
                  </a:lnTo>
                  <a:lnTo>
                    <a:pt x="0" y="360"/>
                  </a:lnTo>
                  <a:lnTo>
                    <a:pt x="0" y="352"/>
                  </a:lnTo>
                  <a:lnTo>
                    <a:pt x="8" y="325"/>
                  </a:lnTo>
                  <a:lnTo>
                    <a:pt x="8" y="317"/>
                  </a:lnTo>
                  <a:lnTo>
                    <a:pt x="8" y="290"/>
                  </a:lnTo>
                  <a:lnTo>
                    <a:pt x="8" y="281"/>
                  </a:lnTo>
                  <a:lnTo>
                    <a:pt x="8" y="273"/>
                  </a:lnTo>
                  <a:lnTo>
                    <a:pt x="16" y="273"/>
                  </a:lnTo>
                  <a:lnTo>
                    <a:pt x="16" y="246"/>
                  </a:lnTo>
                  <a:lnTo>
                    <a:pt x="16" y="237"/>
                  </a:lnTo>
                  <a:lnTo>
                    <a:pt x="32" y="237"/>
                  </a:lnTo>
                  <a:lnTo>
                    <a:pt x="32" y="229"/>
                  </a:lnTo>
                  <a:lnTo>
                    <a:pt x="32" y="211"/>
                  </a:lnTo>
                  <a:lnTo>
                    <a:pt x="40" y="202"/>
                  </a:lnTo>
                  <a:lnTo>
                    <a:pt x="40" y="193"/>
                  </a:lnTo>
                  <a:lnTo>
                    <a:pt x="40" y="176"/>
                  </a:lnTo>
                  <a:lnTo>
                    <a:pt x="48" y="167"/>
                  </a:lnTo>
                  <a:lnTo>
                    <a:pt x="48" y="158"/>
                  </a:lnTo>
                  <a:lnTo>
                    <a:pt x="64" y="158"/>
                  </a:lnTo>
                  <a:lnTo>
                    <a:pt x="64" y="141"/>
                  </a:lnTo>
                  <a:lnTo>
                    <a:pt x="72" y="132"/>
                  </a:lnTo>
                  <a:lnTo>
                    <a:pt x="72" y="123"/>
                  </a:lnTo>
                  <a:lnTo>
                    <a:pt x="80" y="123"/>
                  </a:lnTo>
                  <a:lnTo>
                    <a:pt x="80" y="97"/>
                  </a:lnTo>
                  <a:lnTo>
                    <a:pt x="88" y="88"/>
                  </a:lnTo>
                  <a:lnTo>
                    <a:pt x="104" y="79"/>
                  </a:lnTo>
                  <a:lnTo>
                    <a:pt x="112" y="62"/>
                  </a:lnTo>
                  <a:lnTo>
                    <a:pt x="120" y="53"/>
                  </a:lnTo>
                  <a:lnTo>
                    <a:pt x="136" y="44"/>
                  </a:lnTo>
                  <a:lnTo>
                    <a:pt x="144" y="44"/>
                  </a:lnTo>
                  <a:lnTo>
                    <a:pt x="152" y="26"/>
                  </a:lnTo>
                  <a:lnTo>
                    <a:pt x="168" y="18"/>
                  </a:lnTo>
                  <a:lnTo>
                    <a:pt x="176" y="18"/>
                  </a:lnTo>
                  <a:lnTo>
                    <a:pt x="184" y="9"/>
                  </a:lnTo>
                  <a:lnTo>
                    <a:pt x="184" y="0"/>
                  </a:lnTo>
                  <a:lnTo>
                    <a:pt x="200" y="9"/>
                  </a:lnTo>
                  <a:lnTo>
                    <a:pt x="184" y="9"/>
                  </a:lnTo>
                  <a:lnTo>
                    <a:pt x="176" y="18"/>
                  </a:lnTo>
                  <a:lnTo>
                    <a:pt x="176" y="26"/>
                  </a:lnTo>
                  <a:lnTo>
                    <a:pt x="168" y="44"/>
                  </a:lnTo>
                  <a:lnTo>
                    <a:pt x="152" y="53"/>
                  </a:lnTo>
                  <a:lnTo>
                    <a:pt x="152" y="62"/>
                  </a:lnTo>
                  <a:lnTo>
                    <a:pt x="144" y="79"/>
                  </a:lnTo>
                  <a:lnTo>
                    <a:pt x="136" y="88"/>
                  </a:lnTo>
                  <a:lnTo>
                    <a:pt x="120" y="97"/>
                  </a:lnTo>
                  <a:lnTo>
                    <a:pt x="120" y="123"/>
                  </a:lnTo>
                  <a:lnTo>
                    <a:pt x="112" y="132"/>
                  </a:lnTo>
                  <a:lnTo>
                    <a:pt x="112" y="141"/>
                  </a:lnTo>
                  <a:lnTo>
                    <a:pt x="112" y="158"/>
                  </a:lnTo>
                  <a:lnTo>
                    <a:pt x="104" y="158"/>
                  </a:lnTo>
                  <a:lnTo>
                    <a:pt x="88" y="167"/>
                  </a:lnTo>
                  <a:lnTo>
                    <a:pt x="88" y="176"/>
                  </a:lnTo>
                  <a:lnTo>
                    <a:pt x="80" y="193"/>
                  </a:lnTo>
                  <a:lnTo>
                    <a:pt x="80" y="202"/>
                  </a:lnTo>
                  <a:lnTo>
                    <a:pt x="72" y="211"/>
                  </a:lnTo>
                  <a:lnTo>
                    <a:pt x="72" y="229"/>
                  </a:lnTo>
                  <a:lnTo>
                    <a:pt x="64" y="237"/>
                  </a:lnTo>
                  <a:lnTo>
                    <a:pt x="64" y="246"/>
                  </a:lnTo>
                  <a:lnTo>
                    <a:pt x="64" y="255"/>
                  </a:lnTo>
                  <a:lnTo>
                    <a:pt x="48" y="273"/>
                  </a:lnTo>
                  <a:lnTo>
                    <a:pt x="48" y="281"/>
                  </a:lnTo>
                  <a:lnTo>
                    <a:pt x="48" y="290"/>
                  </a:lnTo>
                  <a:lnTo>
                    <a:pt x="48" y="308"/>
                  </a:lnTo>
                  <a:lnTo>
                    <a:pt x="40" y="317"/>
                  </a:lnTo>
                  <a:lnTo>
                    <a:pt x="40" y="325"/>
                  </a:lnTo>
                  <a:lnTo>
                    <a:pt x="40" y="343"/>
                  </a:lnTo>
                  <a:lnTo>
                    <a:pt x="40" y="352"/>
                  </a:lnTo>
                  <a:lnTo>
                    <a:pt x="32" y="360"/>
                  </a:lnTo>
                  <a:lnTo>
                    <a:pt x="32" y="387"/>
                  </a:lnTo>
                  <a:lnTo>
                    <a:pt x="32" y="396"/>
                  </a:lnTo>
                  <a:lnTo>
                    <a:pt x="32" y="404"/>
                  </a:lnTo>
                  <a:lnTo>
                    <a:pt x="32" y="422"/>
                  </a:lnTo>
                  <a:lnTo>
                    <a:pt x="32" y="431"/>
                  </a:lnTo>
                  <a:lnTo>
                    <a:pt x="32" y="440"/>
                  </a:lnTo>
                  <a:lnTo>
                    <a:pt x="16" y="440"/>
                  </a:lnTo>
                  <a:lnTo>
                    <a:pt x="32"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30" name="Freeform 124"/>
            <p:cNvSpPr>
              <a:spLocks/>
            </p:cNvSpPr>
            <p:nvPr/>
          </p:nvSpPr>
          <p:spPr bwMode="auto">
            <a:xfrm>
              <a:off x="2859" y="2892"/>
              <a:ext cx="240" cy="325"/>
            </a:xfrm>
            <a:custGeom>
              <a:avLst/>
              <a:gdLst>
                <a:gd name="T0" fmla="*/ 0 w 240"/>
                <a:gd name="T1" fmla="*/ 325 h 325"/>
                <a:gd name="T2" fmla="*/ 0 w 240"/>
                <a:gd name="T3" fmla="*/ 308 h 325"/>
                <a:gd name="T4" fmla="*/ 0 w 240"/>
                <a:gd name="T5" fmla="*/ 308 h 325"/>
                <a:gd name="T6" fmla="*/ 0 w 240"/>
                <a:gd name="T7" fmla="*/ 299 h 325"/>
                <a:gd name="T8" fmla="*/ 0 w 240"/>
                <a:gd name="T9" fmla="*/ 290 h 325"/>
                <a:gd name="T10" fmla="*/ 0 w 240"/>
                <a:gd name="T11" fmla="*/ 272 h 325"/>
                <a:gd name="T12" fmla="*/ 0 w 240"/>
                <a:gd name="T13" fmla="*/ 255 h 325"/>
                <a:gd name="T14" fmla="*/ 0 w 240"/>
                <a:gd name="T15" fmla="*/ 237 h 325"/>
                <a:gd name="T16" fmla="*/ 16 w 240"/>
                <a:gd name="T17" fmla="*/ 220 h 325"/>
                <a:gd name="T18" fmla="*/ 16 w 240"/>
                <a:gd name="T19" fmla="*/ 211 h 325"/>
                <a:gd name="T20" fmla="*/ 24 w 240"/>
                <a:gd name="T21" fmla="*/ 185 h 325"/>
                <a:gd name="T22" fmla="*/ 24 w 240"/>
                <a:gd name="T23" fmla="*/ 176 h 325"/>
                <a:gd name="T24" fmla="*/ 32 w 240"/>
                <a:gd name="T25" fmla="*/ 149 h 325"/>
                <a:gd name="T26" fmla="*/ 48 w 240"/>
                <a:gd name="T27" fmla="*/ 141 h 325"/>
                <a:gd name="T28" fmla="*/ 48 w 240"/>
                <a:gd name="T29" fmla="*/ 123 h 325"/>
                <a:gd name="T30" fmla="*/ 56 w 240"/>
                <a:gd name="T31" fmla="*/ 123 h 325"/>
                <a:gd name="T32" fmla="*/ 64 w 240"/>
                <a:gd name="T33" fmla="*/ 105 h 325"/>
                <a:gd name="T34" fmla="*/ 72 w 240"/>
                <a:gd name="T35" fmla="*/ 97 h 325"/>
                <a:gd name="T36" fmla="*/ 96 w 240"/>
                <a:gd name="T37" fmla="*/ 79 h 325"/>
                <a:gd name="T38" fmla="*/ 104 w 240"/>
                <a:gd name="T39" fmla="*/ 70 h 325"/>
                <a:gd name="T40" fmla="*/ 128 w 240"/>
                <a:gd name="T41" fmla="*/ 61 h 325"/>
                <a:gd name="T42" fmla="*/ 152 w 240"/>
                <a:gd name="T43" fmla="*/ 44 h 325"/>
                <a:gd name="T44" fmla="*/ 160 w 240"/>
                <a:gd name="T45" fmla="*/ 35 h 325"/>
                <a:gd name="T46" fmla="*/ 184 w 240"/>
                <a:gd name="T47" fmla="*/ 35 h 325"/>
                <a:gd name="T48" fmla="*/ 192 w 240"/>
                <a:gd name="T49" fmla="*/ 26 h 325"/>
                <a:gd name="T50" fmla="*/ 216 w 240"/>
                <a:gd name="T51" fmla="*/ 9 h 325"/>
                <a:gd name="T52" fmla="*/ 224 w 240"/>
                <a:gd name="T53" fmla="*/ 9 h 325"/>
                <a:gd name="T54" fmla="*/ 232 w 240"/>
                <a:gd name="T55" fmla="*/ 9 h 325"/>
                <a:gd name="T56" fmla="*/ 232 w 240"/>
                <a:gd name="T57" fmla="*/ 9 h 325"/>
                <a:gd name="T58" fmla="*/ 232 w 240"/>
                <a:gd name="T59" fmla="*/ 0 h 325"/>
                <a:gd name="T60" fmla="*/ 240 w 240"/>
                <a:gd name="T61" fmla="*/ 9 h 325"/>
                <a:gd name="T62" fmla="*/ 232 w 240"/>
                <a:gd name="T63" fmla="*/ 9 h 325"/>
                <a:gd name="T64" fmla="*/ 232 w 240"/>
                <a:gd name="T65" fmla="*/ 9 h 325"/>
                <a:gd name="T66" fmla="*/ 224 w 240"/>
                <a:gd name="T67" fmla="*/ 9 h 325"/>
                <a:gd name="T68" fmla="*/ 216 w 240"/>
                <a:gd name="T69" fmla="*/ 26 h 325"/>
                <a:gd name="T70" fmla="*/ 200 w 240"/>
                <a:gd name="T71" fmla="*/ 26 h 325"/>
                <a:gd name="T72" fmla="*/ 192 w 240"/>
                <a:gd name="T73" fmla="*/ 35 h 325"/>
                <a:gd name="T74" fmla="*/ 184 w 240"/>
                <a:gd name="T75" fmla="*/ 44 h 325"/>
                <a:gd name="T76" fmla="*/ 168 w 240"/>
                <a:gd name="T77" fmla="*/ 44 h 325"/>
                <a:gd name="T78" fmla="*/ 152 w 240"/>
                <a:gd name="T79" fmla="*/ 61 h 325"/>
                <a:gd name="T80" fmla="*/ 136 w 240"/>
                <a:gd name="T81" fmla="*/ 70 h 325"/>
                <a:gd name="T82" fmla="*/ 120 w 240"/>
                <a:gd name="T83" fmla="*/ 79 h 325"/>
                <a:gd name="T84" fmla="*/ 104 w 240"/>
                <a:gd name="T85" fmla="*/ 97 h 325"/>
                <a:gd name="T86" fmla="*/ 96 w 240"/>
                <a:gd name="T87" fmla="*/ 105 h 325"/>
                <a:gd name="T88" fmla="*/ 88 w 240"/>
                <a:gd name="T89" fmla="*/ 114 h 325"/>
                <a:gd name="T90" fmla="*/ 88 w 240"/>
                <a:gd name="T91" fmla="*/ 123 h 325"/>
                <a:gd name="T92" fmla="*/ 72 w 240"/>
                <a:gd name="T93" fmla="*/ 141 h 325"/>
                <a:gd name="T94" fmla="*/ 64 w 240"/>
                <a:gd name="T95" fmla="*/ 149 h 325"/>
                <a:gd name="T96" fmla="*/ 56 w 240"/>
                <a:gd name="T97" fmla="*/ 176 h 325"/>
                <a:gd name="T98" fmla="*/ 56 w 240"/>
                <a:gd name="T99" fmla="*/ 185 h 325"/>
                <a:gd name="T100" fmla="*/ 48 w 240"/>
                <a:gd name="T101" fmla="*/ 211 h 325"/>
                <a:gd name="T102" fmla="*/ 32 w 240"/>
                <a:gd name="T103" fmla="*/ 228 h 325"/>
                <a:gd name="T104" fmla="*/ 32 w 240"/>
                <a:gd name="T105" fmla="*/ 237 h 325"/>
                <a:gd name="T106" fmla="*/ 32 w 240"/>
                <a:gd name="T107" fmla="*/ 264 h 325"/>
                <a:gd name="T108" fmla="*/ 24 w 240"/>
                <a:gd name="T109" fmla="*/ 272 h 325"/>
                <a:gd name="T110" fmla="*/ 24 w 240"/>
                <a:gd name="T111" fmla="*/ 290 h 325"/>
                <a:gd name="T112" fmla="*/ 24 w 240"/>
                <a:gd name="T113" fmla="*/ 299 h 325"/>
                <a:gd name="T114" fmla="*/ 24 w 240"/>
                <a:gd name="T115" fmla="*/ 308 h 325"/>
                <a:gd name="T116" fmla="*/ 24 w 240"/>
                <a:gd name="T117" fmla="*/ 308 h 325"/>
                <a:gd name="T118" fmla="*/ 16 w 240"/>
                <a:gd name="T119" fmla="*/ 308 h 325"/>
                <a:gd name="T120" fmla="*/ 24 w 240"/>
                <a:gd name="T121" fmla="*/ 325 h 325"/>
                <a:gd name="T122" fmla="*/ 0 w 240"/>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0"/>
                <a:gd name="T187" fmla="*/ 0 h 325"/>
                <a:gd name="T188" fmla="*/ 240 w 240"/>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0" h="325">
                  <a:moveTo>
                    <a:pt x="0" y="325"/>
                  </a:moveTo>
                  <a:lnTo>
                    <a:pt x="0" y="308"/>
                  </a:lnTo>
                  <a:lnTo>
                    <a:pt x="0" y="299"/>
                  </a:lnTo>
                  <a:lnTo>
                    <a:pt x="0" y="290"/>
                  </a:lnTo>
                  <a:lnTo>
                    <a:pt x="0" y="272"/>
                  </a:lnTo>
                  <a:lnTo>
                    <a:pt x="0" y="255"/>
                  </a:lnTo>
                  <a:lnTo>
                    <a:pt x="0" y="237"/>
                  </a:lnTo>
                  <a:lnTo>
                    <a:pt x="16" y="220"/>
                  </a:lnTo>
                  <a:lnTo>
                    <a:pt x="16" y="211"/>
                  </a:lnTo>
                  <a:lnTo>
                    <a:pt x="24" y="185"/>
                  </a:lnTo>
                  <a:lnTo>
                    <a:pt x="24" y="176"/>
                  </a:lnTo>
                  <a:lnTo>
                    <a:pt x="32" y="149"/>
                  </a:lnTo>
                  <a:lnTo>
                    <a:pt x="48" y="141"/>
                  </a:lnTo>
                  <a:lnTo>
                    <a:pt x="48" y="123"/>
                  </a:lnTo>
                  <a:lnTo>
                    <a:pt x="56" y="123"/>
                  </a:lnTo>
                  <a:lnTo>
                    <a:pt x="64" y="105"/>
                  </a:lnTo>
                  <a:lnTo>
                    <a:pt x="72" y="97"/>
                  </a:lnTo>
                  <a:lnTo>
                    <a:pt x="96" y="79"/>
                  </a:lnTo>
                  <a:lnTo>
                    <a:pt x="104" y="70"/>
                  </a:lnTo>
                  <a:lnTo>
                    <a:pt x="128" y="61"/>
                  </a:lnTo>
                  <a:lnTo>
                    <a:pt x="152" y="44"/>
                  </a:lnTo>
                  <a:lnTo>
                    <a:pt x="160" y="35"/>
                  </a:lnTo>
                  <a:lnTo>
                    <a:pt x="184" y="35"/>
                  </a:lnTo>
                  <a:lnTo>
                    <a:pt x="192" y="26"/>
                  </a:lnTo>
                  <a:lnTo>
                    <a:pt x="216" y="9"/>
                  </a:lnTo>
                  <a:lnTo>
                    <a:pt x="224" y="9"/>
                  </a:lnTo>
                  <a:lnTo>
                    <a:pt x="232" y="9"/>
                  </a:lnTo>
                  <a:lnTo>
                    <a:pt x="232" y="0"/>
                  </a:lnTo>
                  <a:lnTo>
                    <a:pt x="240" y="9"/>
                  </a:lnTo>
                  <a:lnTo>
                    <a:pt x="232" y="9"/>
                  </a:lnTo>
                  <a:lnTo>
                    <a:pt x="224" y="9"/>
                  </a:lnTo>
                  <a:lnTo>
                    <a:pt x="216" y="26"/>
                  </a:lnTo>
                  <a:lnTo>
                    <a:pt x="200" y="26"/>
                  </a:lnTo>
                  <a:lnTo>
                    <a:pt x="192" y="35"/>
                  </a:lnTo>
                  <a:lnTo>
                    <a:pt x="184" y="44"/>
                  </a:lnTo>
                  <a:lnTo>
                    <a:pt x="168" y="44"/>
                  </a:lnTo>
                  <a:lnTo>
                    <a:pt x="152" y="61"/>
                  </a:lnTo>
                  <a:lnTo>
                    <a:pt x="136" y="70"/>
                  </a:lnTo>
                  <a:lnTo>
                    <a:pt x="120" y="79"/>
                  </a:lnTo>
                  <a:lnTo>
                    <a:pt x="104" y="97"/>
                  </a:lnTo>
                  <a:lnTo>
                    <a:pt x="96" y="105"/>
                  </a:lnTo>
                  <a:lnTo>
                    <a:pt x="88" y="114"/>
                  </a:lnTo>
                  <a:lnTo>
                    <a:pt x="88" y="123"/>
                  </a:lnTo>
                  <a:lnTo>
                    <a:pt x="72" y="141"/>
                  </a:lnTo>
                  <a:lnTo>
                    <a:pt x="64" y="149"/>
                  </a:lnTo>
                  <a:lnTo>
                    <a:pt x="56" y="176"/>
                  </a:lnTo>
                  <a:lnTo>
                    <a:pt x="56" y="185"/>
                  </a:lnTo>
                  <a:lnTo>
                    <a:pt x="48" y="211"/>
                  </a:lnTo>
                  <a:lnTo>
                    <a:pt x="32" y="228"/>
                  </a:lnTo>
                  <a:lnTo>
                    <a:pt x="32" y="237"/>
                  </a:lnTo>
                  <a:lnTo>
                    <a:pt x="32" y="264"/>
                  </a:lnTo>
                  <a:lnTo>
                    <a:pt x="24" y="272"/>
                  </a:lnTo>
                  <a:lnTo>
                    <a:pt x="24" y="290"/>
                  </a:lnTo>
                  <a:lnTo>
                    <a:pt x="24" y="299"/>
                  </a:lnTo>
                  <a:lnTo>
                    <a:pt x="24" y="308"/>
                  </a:lnTo>
                  <a:lnTo>
                    <a:pt x="16" y="308"/>
                  </a:lnTo>
                  <a:lnTo>
                    <a:pt x="24" y="325"/>
                  </a:lnTo>
                  <a:lnTo>
                    <a:pt x="0"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31" name="Freeform 125"/>
            <p:cNvSpPr>
              <a:spLocks/>
            </p:cNvSpPr>
            <p:nvPr/>
          </p:nvSpPr>
          <p:spPr bwMode="auto">
            <a:xfrm>
              <a:off x="2859" y="2892"/>
              <a:ext cx="240" cy="325"/>
            </a:xfrm>
            <a:custGeom>
              <a:avLst/>
              <a:gdLst>
                <a:gd name="T0" fmla="*/ 0 w 240"/>
                <a:gd name="T1" fmla="*/ 325 h 325"/>
                <a:gd name="T2" fmla="*/ 0 w 240"/>
                <a:gd name="T3" fmla="*/ 308 h 325"/>
                <a:gd name="T4" fmla="*/ 0 w 240"/>
                <a:gd name="T5" fmla="*/ 308 h 325"/>
                <a:gd name="T6" fmla="*/ 0 w 240"/>
                <a:gd name="T7" fmla="*/ 299 h 325"/>
                <a:gd name="T8" fmla="*/ 0 w 240"/>
                <a:gd name="T9" fmla="*/ 290 h 325"/>
                <a:gd name="T10" fmla="*/ 0 w 240"/>
                <a:gd name="T11" fmla="*/ 272 h 325"/>
                <a:gd name="T12" fmla="*/ 0 w 240"/>
                <a:gd name="T13" fmla="*/ 255 h 325"/>
                <a:gd name="T14" fmla="*/ 0 w 240"/>
                <a:gd name="T15" fmla="*/ 237 h 325"/>
                <a:gd name="T16" fmla="*/ 16 w 240"/>
                <a:gd name="T17" fmla="*/ 220 h 325"/>
                <a:gd name="T18" fmla="*/ 16 w 240"/>
                <a:gd name="T19" fmla="*/ 211 h 325"/>
                <a:gd name="T20" fmla="*/ 24 w 240"/>
                <a:gd name="T21" fmla="*/ 185 h 325"/>
                <a:gd name="T22" fmla="*/ 24 w 240"/>
                <a:gd name="T23" fmla="*/ 176 h 325"/>
                <a:gd name="T24" fmla="*/ 32 w 240"/>
                <a:gd name="T25" fmla="*/ 149 h 325"/>
                <a:gd name="T26" fmla="*/ 48 w 240"/>
                <a:gd name="T27" fmla="*/ 141 h 325"/>
                <a:gd name="T28" fmla="*/ 48 w 240"/>
                <a:gd name="T29" fmla="*/ 123 h 325"/>
                <a:gd name="T30" fmla="*/ 56 w 240"/>
                <a:gd name="T31" fmla="*/ 123 h 325"/>
                <a:gd name="T32" fmla="*/ 64 w 240"/>
                <a:gd name="T33" fmla="*/ 105 h 325"/>
                <a:gd name="T34" fmla="*/ 72 w 240"/>
                <a:gd name="T35" fmla="*/ 97 h 325"/>
                <a:gd name="T36" fmla="*/ 96 w 240"/>
                <a:gd name="T37" fmla="*/ 79 h 325"/>
                <a:gd name="T38" fmla="*/ 104 w 240"/>
                <a:gd name="T39" fmla="*/ 70 h 325"/>
                <a:gd name="T40" fmla="*/ 128 w 240"/>
                <a:gd name="T41" fmla="*/ 61 h 325"/>
                <a:gd name="T42" fmla="*/ 152 w 240"/>
                <a:gd name="T43" fmla="*/ 44 h 325"/>
                <a:gd name="T44" fmla="*/ 160 w 240"/>
                <a:gd name="T45" fmla="*/ 35 h 325"/>
                <a:gd name="T46" fmla="*/ 184 w 240"/>
                <a:gd name="T47" fmla="*/ 35 h 325"/>
                <a:gd name="T48" fmla="*/ 192 w 240"/>
                <a:gd name="T49" fmla="*/ 26 h 325"/>
                <a:gd name="T50" fmla="*/ 216 w 240"/>
                <a:gd name="T51" fmla="*/ 9 h 325"/>
                <a:gd name="T52" fmla="*/ 224 w 240"/>
                <a:gd name="T53" fmla="*/ 9 h 325"/>
                <a:gd name="T54" fmla="*/ 232 w 240"/>
                <a:gd name="T55" fmla="*/ 9 h 325"/>
                <a:gd name="T56" fmla="*/ 232 w 240"/>
                <a:gd name="T57" fmla="*/ 9 h 325"/>
                <a:gd name="T58" fmla="*/ 232 w 240"/>
                <a:gd name="T59" fmla="*/ 0 h 325"/>
                <a:gd name="T60" fmla="*/ 240 w 240"/>
                <a:gd name="T61" fmla="*/ 9 h 325"/>
                <a:gd name="T62" fmla="*/ 232 w 240"/>
                <a:gd name="T63" fmla="*/ 9 h 325"/>
                <a:gd name="T64" fmla="*/ 232 w 240"/>
                <a:gd name="T65" fmla="*/ 9 h 325"/>
                <a:gd name="T66" fmla="*/ 224 w 240"/>
                <a:gd name="T67" fmla="*/ 9 h 325"/>
                <a:gd name="T68" fmla="*/ 216 w 240"/>
                <a:gd name="T69" fmla="*/ 26 h 325"/>
                <a:gd name="T70" fmla="*/ 200 w 240"/>
                <a:gd name="T71" fmla="*/ 26 h 325"/>
                <a:gd name="T72" fmla="*/ 192 w 240"/>
                <a:gd name="T73" fmla="*/ 35 h 325"/>
                <a:gd name="T74" fmla="*/ 184 w 240"/>
                <a:gd name="T75" fmla="*/ 44 h 325"/>
                <a:gd name="T76" fmla="*/ 168 w 240"/>
                <a:gd name="T77" fmla="*/ 44 h 325"/>
                <a:gd name="T78" fmla="*/ 152 w 240"/>
                <a:gd name="T79" fmla="*/ 61 h 325"/>
                <a:gd name="T80" fmla="*/ 136 w 240"/>
                <a:gd name="T81" fmla="*/ 70 h 325"/>
                <a:gd name="T82" fmla="*/ 120 w 240"/>
                <a:gd name="T83" fmla="*/ 79 h 325"/>
                <a:gd name="T84" fmla="*/ 104 w 240"/>
                <a:gd name="T85" fmla="*/ 97 h 325"/>
                <a:gd name="T86" fmla="*/ 96 w 240"/>
                <a:gd name="T87" fmla="*/ 105 h 325"/>
                <a:gd name="T88" fmla="*/ 88 w 240"/>
                <a:gd name="T89" fmla="*/ 114 h 325"/>
                <a:gd name="T90" fmla="*/ 88 w 240"/>
                <a:gd name="T91" fmla="*/ 123 h 325"/>
                <a:gd name="T92" fmla="*/ 72 w 240"/>
                <a:gd name="T93" fmla="*/ 141 h 325"/>
                <a:gd name="T94" fmla="*/ 64 w 240"/>
                <a:gd name="T95" fmla="*/ 149 h 325"/>
                <a:gd name="T96" fmla="*/ 56 w 240"/>
                <a:gd name="T97" fmla="*/ 176 h 325"/>
                <a:gd name="T98" fmla="*/ 56 w 240"/>
                <a:gd name="T99" fmla="*/ 185 h 325"/>
                <a:gd name="T100" fmla="*/ 48 w 240"/>
                <a:gd name="T101" fmla="*/ 211 h 325"/>
                <a:gd name="T102" fmla="*/ 32 w 240"/>
                <a:gd name="T103" fmla="*/ 228 h 325"/>
                <a:gd name="T104" fmla="*/ 32 w 240"/>
                <a:gd name="T105" fmla="*/ 237 h 325"/>
                <a:gd name="T106" fmla="*/ 32 w 240"/>
                <a:gd name="T107" fmla="*/ 264 h 325"/>
                <a:gd name="T108" fmla="*/ 24 w 240"/>
                <a:gd name="T109" fmla="*/ 272 h 325"/>
                <a:gd name="T110" fmla="*/ 24 w 240"/>
                <a:gd name="T111" fmla="*/ 290 h 325"/>
                <a:gd name="T112" fmla="*/ 24 w 240"/>
                <a:gd name="T113" fmla="*/ 299 h 325"/>
                <a:gd name="T114" fmla="*/ 24 w 240"/>
                <a:gd name="T115" fmla="*/ 308 h 325"/>
                <a:gd name="T116" fmla="*/ 24 w 240"/>
                <a:gd name="T117" fmla="*/ 308 h 325"/>
                <a:gd name="T118" fmla="*/ 16 w 240"/>
                <a:gd name="T119" fmla="*/ 308 h 325"/>
                <a:gd name="T120" fmla="*/ 24 w 240"/>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0"/>
                <a:gd name="T184" fmla="*/ 0 h 325"/>
                <a:gd name="T185" fmla="*/ 240 w 240"/>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0" h="325">
                  <a:moveTo>
                    <a:pt x="0" y="325"/>
                  </a:moveTo>
                  <a:lnTo>
                    <a:pt x="0" y="308"/>
                  </a:lnTo>
                  <a:lnTo>
                    <a:pt x="0" y="299"/>
                  </a:lnTo>
                  <a:lnTo>
                    <a:pt x="0" y="290"/>
                  </a:lnTo>
                  <a:lnTo>
                    <a:pt x="0" y="272"/>
                  </a:lnTo>
                  <a:lnTo>
                    <a:pt x="0" y="255"/>
                  </a:lnTo>
                  <a:lnTo>
                    <a:pt x="0" y="237"/>
                  </a:lnTo>
                  <a:lnTo>
                    <a:pt x="16" y="220"/>
                  </a:lnTo>
                  <a:lnTo>
                    <a:pt x="16" y="211"/>
                  </a:lnTo>
                  <a:lnTo>
                    <a:pt x="24" y="185"/>
                  </a:lnTo>
                  <a:lnTo>
                    <a:pt x="24" y="176"/>
                  </a:lnTo>
                  <a:lnTo>
                    <a:pt x="32" y="149"/>
                  </a:lnTo>
                  <a:lnTo>
                    <a:pt x="48" y="141"/>
                  </a:lnTo>
                  <a:lnTo>
                    <a:pt x="48" y="123"/>
                  </a:lnTo>
                  <a:lnTo>
                    <a:pt x="56" y="123"/>
                  </a:lnTo>
                  <a:lnTo>
                    <a:pt x="64" y="105"/>
                  </a:lnTo>
                  <a:lnTo>
                    <a:pt x="72" y="97"/>
                  </a:lnTo>
                  <a:lnTo>
                    <a:pt x="96" y="79"/>
                  </a:lnTo>
                  <a:lnTo>
                    <a:pt x="104" y="70"/>
                  </a:lnTo>
                  <a:lnTo>
                    <a:pt x="128" y="61"/>
                  </a:lnTo>
                  <a:lnTo>
                    <a:pt x="152" y="44"/>
                  </a:lnTo>
                  <a:lnTo>
                    <a:pt x="160" y="35"/>
                  </a:lnTo>
                  <a:lnTo>
                    <a:pt x="184" y="35"/>
                  </a:lnTo>
                  <a:lnTo>
                    <a:pt x="192" y="26"/>
                  </a:lnTo>
                  <a:lnTo>
                    <a:pt x="216" y="9"/>
                  </a:lnTo>
                  <a:lnTo>
                    <a:pt x="224" y="9"/>
                  </a:lnTo>
                  <a:lnTo>
                    <a:pt x="232" y="9"/>
                  </a:lnTo>
                  <a:lnTo>
                    <a:pt x="232" y="0"/>
                  </a:lnTo>
                  <a:lnTo>
                    <a:pt x="240" y="9"/>
                  </a:lnTo>
                  <a:lnTo>
                    <a:pt x="232" y="9"/>
                  </a:lnTo>
                  <a:lnTo>
                    <a:pt x="224" y="9"/>
                  </a:lnTo>
                  <a:lnTo>
                    <a:pt x="216" y="26"/>
                  </a:lnTo>
                  <a:lnTo>
                    <a:pt x="200" y="26"/>
                  </a:lnTo>
                  <a:lnTo>
                    <a:pt x="192" y="35"/>
                  </a:lnTo>
                  <a:lnTo>
                    <a:pt x="184" y="44"/>
                  </a:lnTo>
                  <a:lnTo>
                    <a:pt x="168" y="44"/>
                  </a:lnTo>
                  <a:lnTo>
                    <a:pt x="152" y="61"/>
                  </a:lnTo>
                  <a:lnTo>
                    <a:pt x="136" y="70"/>
                  </a:lnTo>
                  <a:lnTo>
                    <a:pt x="120" y="79"/>
                  </a:lnTo>
                  <a:lnTo>
                    <a:pt x="104" y="97"/>
                  </a:lnTo>
                  <a:lnTo>
                    <a:pt x="96" y="105"/>
                  </a:lnTo>
                  <a:lnTo>
                    <a:pt x="88" y="114"/>
                  </a:lnTo>
                  <a:lnTo>
                    <a:pt x="88" y="123"/>
                  </a:lnTo>
                  <a:lnTo>
                    <a:pt x="72" y="141"/>
                  </a:lnTo>
                  <a:lnTo>
                    <a:pt x="64" y="149"/>
                  </a:lnTo>
                  <a:lnTo>
                    <a:pt x="56" y="176"/>
                  </a:lnTo>
                  <a:lnTo>
                    <a:pt x="56" y="185"/>
                  </a:lnTo>
                  <a:lnTo>
                    <a:pt x="48" y="211"/>
                  </a:lnTo>
                  <a:lnTo>
                    <a:pt x="32" y="228"/>
                  </a:lnTo>
                  <a:lnTo>
                    <a:pt x="32" y="237"/>
                  </a:lnTo>
                  <a:lnTo>
                    <a:pt x="32" y="264"/>
                  </a:lnTo>
                  <a:lnTo>
                    <a:pt x="24" y="272"/>
                  </a:lnTo>
                  <a:lnTo>
                    <a:pt x="24" y="290"/>
                  </a:lnTo>
                  <a:lnTo>
                    <a:pt x="24" y="299"/>
                  </a:lnTo>
                  <a:lnTo>
                    <a:pt x="24" y="308"/>
                  </a:lnTo>
                  <a:lnTo>
                    <a:pt x="16" y="308"/>
                  </a:lnTo>
                  <a:lnTo>
                    <a:pt x="24"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6503" name="Group 126"/>
          <p:cNvGrpSpPr>
            <a:grpSpLocks/>
          </p:cNvGrpSpPr>
          <p:nvPr/>
        </p:nvGrpSpPr>
        <p:grpSpPr bwMode="auto">
          <a:xfrm>
            <a:off x="3192463" y="3043238"/>
            <a:ext cx="774700" cy="614362"/>
            <a:chOff x="1692" y="3226"/>
            <a:chExt cx="488" cy="387"/>
          </a:xfrm>
        </p:grpSpPr>
        <p:sp>
          <p:nvSpPr>
            <p:cNvPr id="494073" name="Freeform 127"/>
            <p:cNvSpPr>
              <a:spLocks/>
            </p:cNvSpPr>
            <p:nvPr/>
          </p:nvSpPr>
          <p:spPr bwMode="auto">
            <a:xfrm>
              <a:off x="1996" y="3226"/>
              <a:ext cx="40" cy="53"/>
            </a:xfrm>
            <a:custGeom>
              <a:avLst/>
              <a:gdLst>
                <a:gd name="T0" fmla="*/ 0 w 40"/>
                <a:gd name="T1" fmla="*/ 0 h 53"/>
                <a:gd name="T2" fmla="*/ 0 w 40"/>
                <a:gd name="T3" fmla="*/ 9 h 53"/>
                <a:gd name="T4" fmla="*/ 0 w 40"/>
                <a:gd name="T5" fmla="*/ 18 h 53"/>
                <a:gd name="T6" fmla="*/ 8 w 40"/>
                <a:gd name="T7" fmla="*/ 18 h 53"/>
                <a:gd name="T8" fmla="*/ 24 w 40"/>
                <a:gd name="T9" fmla="*/ 18 h 53"/>
                <a:gd name="T10" fmla="*/ 24 w 40"/>
                <a:gd name="T11" fmla="*/ 35 h 53"/>
                <a:gd name="T12" fmla="*/ 32 w 40"/>
                <a:gd name="T13" fmla="*/ 35 h 53"/>
                <a:gd name="T14" fmla="*/ 32 w 40"/>
                <a:gd name="T15" fmla="*/ 44 h 53"/>
                <a:gd name="T16" fmla="*/ 40 w 40"/>
                <a:gd name="T17" fmla="*/ 44 h 53"/>
                <a:gd name="T18" fmla="*/ 4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0" y="0"/>
                  </a:moveTo>
                  <a:lnTo>
                    <a:pt x="0" y="9"/>
                  </a:lnTo>
                  <a:lnTo>
                    <a:pt x="0" y="18"/>
                  </a:lnTo>
                  <a:lnTo>
                    <a:pt x="8" y="18"/>
                  </a:lnTo>
                  <a:lnTo>
                    <a:pt x="24" y="18"/>
                  </a:lnTo>
                  <a:lnTo>
                    <a:pt x="24" y="35"/>
                  </a:lnTo>
                  <a:lnTo>
                    <a:pt x="32" y="35"/>
                  </a:lnTo>
                  <a:lnTo>
                    <a:pt x="32" y="44"/>
                  </a:lnTo>
                  <a:lnTo>
                    <a:pt x="40" y="44"/>
                  </a:lnTo>
                  <a:lnTo>
                    <a:pt x="4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74" name="Freeform 128"/>
            <p:cNvSpPr>
              <a:spLocks/>
            </p:cNvSpPr>
            <p:nvPr/>
          </p:nvSpPr>
          <p:spPr bwMode="auto">
            <a:xfrm>
              <a:off x="1940" y="3226"/>
              <a:ext cx="56" cy="97"/>
            </a:xfrm>
            <a:custGeom>
              <a:avLst/>
              <a:gdLst>
                <a:gd name="T0" fmla="*/ 56 w 56"/>
                <a:gd name="T1" fmla="*/ 0 h 97"/>
                <a:gd name="T2" fmla="*/ 56 w 56"/>
                <a:gd name="T3" fmla="*/ 9 h 97"/>
                <a:gd name="T4" fmla="*/ 56 w 56"/>
                <a:gd name="T5" fmla="*/ 18 h 97"/>
                <a:gd name="T6" fmla="*/ 48 w 56"/>
                <a:gd name="T7" fmla="*/ 35 h 97"/>
                <a:gd name="T8" fmla="*/ 32 w 56"/>
                <a:gd name="T9" fmla="*/ 44 h 97"/>
                <a:gd name="T10" fmla="*/ 24 w 56"/>
                <a:gd name="T11" fmla="*/ 53 h 97"/>
                <a:gd name="T12" fmla="*/ 16 w 56"/>
                <a:gd name="T13" fmla="*/ 62 h 97"/>
                <a:gd name="T14" fmla="*/ 0 w 56"/>
                <a:gd name="T15" fmla="*/ 79 h 97"/>
                <a:gd name="T16" fmla="*/ 0 w 56"/>
                <a:gd name="T17" fmla="*/ 88 h 97"/>
                <a:gd name="T18" fmla="*/ 0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56" y="0"/>
                  </a:moveTo>
                  <a:lnTo>
                    <a:pt x="56" y="9"/>
                  </a:lnTo>
                  <a:lnTo>
                    <a:pt x="56" y="18"/>
                  </a:lnTo>
                  <a:lnTo>
                    <a:pt x="48" y="35"/>
                  </a:lnTo>
                  <a:lnTo>
                    <a:pt x="32" y="44"/>
                  </a:lnTo>
                  <a:lnTo>
                    <a:pt x="24" y="53"/>
                  </a:lnTo>
                  <a:lnTo>
                    <a:pt x="16" y="62"/>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75" name="Freeform 129"/>
            <p:cNvSpPr>
              <a:spLocks/>
            </p:cNvSpPr>
            <p:nvPr/>
          </p:nvSpPr>
          <p:spPr bwMode="auto">
            <a:xfrm>
              <a:off x="1884" y="3226"/>
              <a:ext cx="80" cy="97"/>
            </a:xfrm>
            <a:custGeom>
              <a:avLst/>
              <a:gdLst>
                <a:gd name="T0" fmla="*/ 80 w 80"/>
                <a:gd name="T1" fmla="*/ 0 h 97"/>
                <a:gd name="T2" fmla="*/ 72 w 80"/>
                <a:gd name="T3" fmla="*/ 35 h 97"/>
                <a:gd name="T4" fmla="*/ 56 w 80"/>
                <a:gd name="T5" fmla="*/ 35 h 97"/>
                <a:gd name="T6" fmla="*/ 56 w 80"/>
                <a:gd name="T7" fmla="*/ 44 h 97"/>
                <a:gd name="T8" fmla="*/ 48 w 80"/>
                <a:gd name="T9" fmla="*/ 44 h 97"/>
                <a:gd name="T10" fmla="*/ 40 w 80"/>
                <a:gd name="T11" fmla="*/ 44 h 97"/>
                <a:gd name="T12" fmla="*/ 32 w 80"/>
                <a:gd name="T13" fmla="*/ 53 h 97"/>
                <a:gd name="T14" fmla="*/ 16 w 80"/>
                <a:gd name="T15" fmla="*/ 53 h 97"/>
                <a:gd name="T16" fmla="*/ 16 w 80"/>
                <a:gd name="T17" fmla="*/ 62 h 97"/>
                <a:gd name="T18" fmla="*/ 8 w 80"/>
                <a:gd name="T19" fmla="*/ 62 h 97"/>
                <a:gd name="T20" fmla="*/ 8 w 80"/>
                <a:gd name="T21" fmla="*/ 79 h 97"/>
                <a:gd name="T22" fmla="*/ 0 w 80"/>
                <a:gd name="T23" fmla="*/ 79 h 97"/>
                <a:gd name="T24" fmla="*/ 0 w 80"/>
                <a:gd name="T25" fmla="*/ 88 h 97"/>
                <a:gd name="T26" fmla="*/ 0 w 80"/>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
                <a:gd name="T43" fmla="*/ 0 h 97"/>
                <a:gd name="T44" fmla="*/ 80 w 80"/>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 h="97">
                  <a:moveTo>
                    <a:pt x="80" y="0"/>
                  </a:moveTo>
                  <a:lnTo>
                    <a:pt x="72" y="35"/>
                  </a:lnTo>
                  <a:lnTo>
                    <a:pt x="56" y="35"/>
                  </a:lnTo>
                  <a:lnTo>
                    <a:pt x="56" y="44"/>
                  </a:lnTo>
                  <a:lnTo>
                    <a:pt x="48" y="44"/>
                  </a:lnTo>
                  <a:lnTo>
                    <a:pt x="40" y="44"/>
                  </a:lnTo>
                  <a:lnTo>
                    <a:pt x="32" y="53"/>
                  </a:lnTo>
                  <a:lnTo>
                    <a:pt x="16" y="53"/>
                  </a:lnTo>
                  <a:lnTo>
                    <a:pt x="16" y="62"/>
                  </a:lnTo>
                  <a:lnTo>
                    <a:pt x="8" y="62"/>
                  </a:lnTo>
                  <a:lnTo>
                    <a:pt x="8" y="79"/>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76" name="Freeform 130"/>
            <p:cNvSpPr>
              <a:spLocks/>
            </p:cNvSpPr>
            <p:nvPr/>
          </p:nvSpPr>
          <p:spPr bwMode="auto">
            <a:xfrm>
              <a:off x="1972" y="3270"/>
              <a:ext cx="56" cy="114"/>
            </a:xfrm>
            <a:custGeom>
              <a:avLst/>
              <a:gdLst>
                <a:gd name="T0" fmla="*/ 0 w 56"/>
                <a:gd name="T1" fmla="*/ 0 h 114"/>
                <a:gd name="T2" fmla="*/ 0 w 56"/>
                <a:gd name="T3" fmla="*/ 9 h 114"/>
                <a:gd name="T4" fmla="*/ 0 w 56"/>
                <a:gd name="T5" fmla="*/ 18 h 114"/>
                <a:gd name="T6" fmla="*/ 0 w 56"/>
                <a:gd name="T7" fmla="*/ 35 h 114"/>
                <a:gd name="T8" fmla="*/ 16 w 56"/>
                <a:gd name="T9" fmla="*/ 44 h 114"/>
                <a:gd name="T10" fmla="*/ 24 w 56"/>
                <a:gd name="T11" fmla="*/ 53 h 114"/>
                <a:gd name="T12" fmla="*/ 48 w 56"/>
                <a:gd name="T13" fmla="*/ 70 h 114"/>
                <a:gd name="T14" fmla="*/ 48 w 56"/>
                <a:gd name="T15" fmla="*/ 79 h 114"/>
                <a:gd name="T16" fmla="*/ 48 w 56"/>
                <a:gd name="T17" fmla="*/ 88 h 114"/>
                <a:gd name="T18" fmla="*/ 56 w 56"/>
                <a:gd name="T19" fmla="*/ 88 h 114"/>
                <a:gd name="T20" fmla="*/ 56 w 56"/>
                <a:gd name="T21" fmla="*/ 105 h 114"/>
                <a:gd name="T22" fmla="*/ 56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0" y="0"/>
                  </a:moveTo>
                  <a:lnTo>
                    <a:pt x="0" y="9"/>
                  </a:lnTo>
                  <a:lnTo>
                    <a:pt x="0" y="18"/>
                  </a:lnTo>
                  <a:lnTo>
                    <a:pt x="0" y="35"/>
                  </a:lnTo>
                  <a:lnTo>
                    <a:pt x="16" y="44"/>
                  </a:lnTo>
                  <a:lnTo>
                    <a:pt x="24" y="53"/>
                  </a:lnTo>
                  <a:lnTo>
                    <a:pt x="48" y="70"/>
                  </a:lnTo>
                  <a:lnTo>
                    <a:pt x="48" y="79"/>
                  </a:lnTo>
                  <a:lnTo>
                    <a:pt x="48" y="88"/>
                  </a:lnTo>
                  <a:lnTo>
                    <a:pt x="56" y="88"/>
                  </a:lnTo>
                  <a:lnTo>
                    <a:pt x="56" y="105"/>
                  </a:lnTo>
                  <a:lnTo>
                    <a:pt x="5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77" name="Freeform 131"/>
            <p:cNvSpPr>
              <a:spLocks/>
            </p:cNvSpPr>
            <p:nvPr/>
          </p:nvSpPr>
          <p:spPr bwMode="auto">
            <a:xfrm>
              <a:off x="1900" y="3226"/>
              <a:ext cx="72" cy="158"/>
            </a:xfrm>
            <a:custGeom>
              <a:avLst/>
              <a:gdLst>
                <a:gd name="T0" fmla="*/ 72 w 72"/>
                <a:gd name="T1" fmla="*/ 0 h 158"/>
                <a:gd name="T2" fmla="*/ 64 w 72"/>
                <a:gd name="T3" fmla="*/ 44 h 158"/>
                <a:gd name="T4" fmla="*/ 64 w 72"/>
                <a:gd name="T5" fmla="*/ 53 h 158"/>
                <a:gd name="T6" fmla="*/ 56 w 72"/>
                <a:gd name="T7" fmla="*/ 53 h 158"/>
                <a:gd name="T8" fmla="*/ 56 w 72"/>
                <a:gd name="T9" fmla="*/ 62 h 158"/>
                <a:gd name="T10" fmla="*/ 40 w 72"/>
                <a:gd name="T11" fmla="*/ 79 h 158"/>
                <a:gd name="T12" fmla="*/ 32 w 72"/>
                <a:gd name="T13" fmla="*/ 79 h 158"/>
                <a:gd name="T14" fmla="*/ 32 w 72"/>
                <a:gd name="T15" fmla="*/ 88 h 158"/>
                <a:gd name="T16" fmla="*/ 24 w 72"/>
                <a:gd name="T17" fmla="*/ 88 h 158"/>
                <a:gd name="T18" fmla="*/ 24 w 72"/>
                <a:gd name="T19" fmla="*/ 97 h 158"/>
                <a:gd name="T20" fmla="*/ 24 w 72"/>
                <a:gd name="T21" fmla="*/ 114 h 158"/>
                <a:gd name="T22" fmla="*/ 16 w 72"/>
                <a:gd name="T23" fmla="*/ 114 h 158"/>
                <a:gd name="T24" fmla="*/ 16 w 72"/>
                <a:gd name="T25" fmla="*/ 123 h 158"/>
                <a:gd name="T26" fmla="*/ 0 w 72"/>
                <a:gd name="T27" fmla="*/ 132 h 158"/>
                <a:gd name="T28" fmla="*/ 0 w 72"/>
                <a:gd name="T29" fmla="*/ 149 h 158"/>
                <a:gd name="T30" fmla="*/ 16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72" y="0"/>
                  </a:moveTo>
                  <a:lnTo>
                    <a:pt x="64" y="44"/>
                  </a:lnTo>
                  <a:lnTo>
                    <a:pt x="64" y="53"/>
                  </a:lnTo>
                  <a:lnTo>
                    <a:pt x="56" y="53"/>
                  </a:lnTo>
                  <a:lnTo>
                    <a:pt x="56" y="62"/>
                  </a:lnTo>
                  <a:lnTo>
                    <a:pt x="40" y="79"/>
                  </a:lnTo>
                  <a:lnTo>
                    <a:pt x="32" y="79"/>
                  </a:lnTo>
                  <a:lnTo>
                    <a:pt x="32" y="88"/>
                  </a:lnTo>
                  <a:lnTo>
                    <a:pt x="24" y="88"/>
                  </a:lnTo>
                  <a:lnTo>
                    <a:pt x="24" y="97"/>
                  </a:lnTo>
                  <a:lnTo>
                    <a:pt x="24" y="114"/>
                  </a:lnTo>
                  <a:lnTo>
                    <a:pt x="16" y="114"/>
                  </a:lnTo>
                  <a:lnTo>
                    <a:pt x="16" y="123"/>
                  </a:lnTo>
                  <a:lnTo>
                    <a:pt x="0" y="132"/>
                  </a:lnTo>
                  <a:lnTo>
                    <a:pt x="0" y="149"/>
                  </a:lnTo>
                  <a:lnTo>
                    <a:pt x="16"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78" name="Freeform 132"/>
            <p:cNvSpPr>
              <a:spLocks/>
            </p:cNvSpPr>
            <p:nvPr/>
          </p:nvSpPr>
          <p:spPr bwMode="auto">
            <a:xfrm>
              <a:off x="1972" y="3226"/>
              <a:ext cx="96" cy="114"/>
            </a:xfrm>
            <a:custGeom>
              <a:avLst/>
              <a:gdLst>
                <a:gd name="T0" fmla="*/ 0 w 96"/>
                <a:gd name="T1" fmla="*/ 0 h 114"/>
                <a:gd name="T2" fmla="*/ 24 w 96"/>
                <a:gd name="T3" fmla="*/ 35 h 114"/>
                <a:gd name="T4" fmla="*/ 32 w 96"/>
                <a:gd name="T5" fmla="*/ 44 h 114"/>
                <a:gd name="T6" fmla="*/ 48 w 96"/>
                <a:gd name="T7" fmla="*/ 44 h 114"/>
                <a:gd name="T8" fmla="*/ 56 w 96"/>
                <a:gd name="T9" fmla="*/ 44 h 114"/>
                <a:gd name="T10" fmla="*/ 64 w 96"/>
                <a:gd name="T11" fmla="*/ 44 h 114"/>
                <a:gd name="T12" fmla="*/ 64 w 96"/>
                <a:gd name="T13" fmla="*/ 53 h 114"/>
                <a:gd name="T14" fmla="*/ 80 w 96"/>
                <a:gd name="T15" fmla="*/ 53 h 114"/>
                <a:gd name="T16" fmla="*/ 88 w 96"/>
                <a:gd name="T17" fmla="*/ 62 h 114"/>
                <a:gd name="T18" fmla="*/ 96 w 96"/>
                <a:gd name="T19" fmla="*/ 79 h 114"/>
                <a:gd name="T20" fmla="*/ 96 w 96"/>
                <a:gd name="T21" fmla="*/ 88 h 114"/>
                <a:gd name="T22" fmla="*/ 96 w 96"/>
                <a:gd name="T23" fmla="*/ 97 h 114"/>
                <a:gd name="T24" fmla="*/ 96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0" y="0"/>
                  </a:moveTo>
                  <a:lnTo>
                    <a:pt x="24" y="35"/>
                  </a:lnTo>
                  <a:lnTo>
                    <a:pt x="32" y="44"/>
                  </a:lnTo>
                  <a:lnTo>
                    <a:pt x="48" y="44"/>
                  </a:lnTo>
                  <a:lnTo>
                    <a:pt x="56" y="44"/>
                  </a:lnTo>
                  <a:lnTo>
                    <a:pt x="64" y="44"/>
                  </a:lnTo>
                  <a:lnTo>
                    <a:pt x="64" y="53"/>
                  </a:lnTo>
                  <a:lnTo>
                    <a:pt x="80" y="53"/>
                  </a:lnTo>
                  <a:lnTo>
                    <a:pt x="88" y="62"/>
                  </a:lnTo>
                  <a:lnTo>
                    <a:pt x="96" y="79"/>
                  </a:lnTo>
                  <a:lnTo>
                    <a:pt x="96" y="88"/>
                  </a:lnTo>
                  <a:lnTo>
                    <a:pt x="96" y="97"/>
                  </a:lnTo>
                  <a:lnTo>
                    <a:pt x="9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79" name="Freeform 133"/>
            <p:cNvSpPr>
              <a:spLocks/>
            </p:cNvSpPr>
            <p:nvPr/>
          </p:nvSpPr>
          <p:spPr bwMode="auto">
            <a:xfrm>
              <a:off x="1988" y="3270"/>
              <a:ext cx="40" cy="132"/>
            </a:xfrm>
            <a:custGeom>
              <a:avLst/>
              <a:gdLst>
                <a:gd name="T0" fmla="*/ 40 w 40"/>
                <a:gd name="T1" fmla="*/ 0 h 132"/>
                <a:gd name="T2" fmla="*/ 40 w 40"/>
                <a:gd name="T3" fmla="*/ 9 h 132"/>
                <a:gd name="T4" fmla="*/ 40 w 40"/>
                <a:gd name="T5" fmla="*/ 18 h 132"/>
                <a:gd name="T6" fmla="*/ 40 w 40"/>
                <a:gd name="T7" fmla="*/ 35 h 132"/>
                <a:gd name="T8" fmla="*/ 40 w 40"/>
                <a:gd name="T9" fmla="*/ 44 h 132"/>
                <a:gd name="T10" fmla="*/ 32 w 40"/>
                <a:gd name="T11" fmla="*/ 53 h 132"/>
                <a:gd name="T12" fmla="*/ 16 w 40"/>
                <a:gd name="T13" fmla="*/ 70 h 132"/>
                <a:gd name="T14" fmla="*/ 16 w 40"/>
                <a:gd name="T15" fmla="*/ 79 h 132"/>
                <a:gd name="T16" fmla="*/ 8 w 40"/>
                <a:gd name="T17" fmla="*/ 88 h 132"/>
                <a:gd name="T18" fmla="*/ 8 w 40"/>
                <a:gd name="T19" fmla="*/ 105 h 132"/>
                <a:gd name="T20" fmla="*/ 0 w 40"/>
                <a:gd name="T21" fmla="*/ 105 h 132"/>
                <a:gd name="T22" fmla="*/ 0 w 40"/>
                <a:gd name="T23" fmla="*/ 114 h 132"/>
                <a:gd name="T24" fmla="*/ 0 w 40"/>
                <a:gd name="T25" fmla="*/ 123 h 132"/>
                <a:gd name="T26" fmla="*/ 0 w 40"/>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132"/>
                <a:gd name="T44" fmla="*/ 40 w 40"/>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132">
                  <a:moveTo>
                    <a:pt x="40" y="0"/>
                  </a:moveTo>
                  <a:lnTo>
                    <a:pt x="40" y="9"/>
                  </a:lnTo>
                  <a:lnTo>
                    <a:pt x="40" y="18"/>
                  </a:lnTo>
                  <a:lnTo>
                    <a:pt x="40" y="35"/>
                  </a:lnTo>
                  <a:lnTo>
                    <a:pt x="40" y="44"/>
                  </a:lnTo>
                  <a:lnTo>
                    <a:pt x="32" y="53"/>
                  </a:lnTo>
                  <a:lnTo>
                    <a:pt x="16" y="70"/>
                  </a:lnTo>
                  <a:lnTo>
                    <a:pt x="16" y="79"/>
                  </a:lnTo>
                  <a:lnTo>
                    <a:pt x="8" y="88"/>
                  </a:lnTo>
                  <a:lnTo>
                    <a:pt x="8" y="105"/>
                  </a:lnTo>
                  <a:lnTo>
                    <a:pt x="0" y="105"/>
                  </a:lnTo>
                  <a:lnTo>
                    <a:pt x="0" y="114"/>
                  </a:lnTo>
                  <a:lnTo>
                    <a:pt x="0" y="123"/>
                  </a:lnTo>
                  <a:lnTo>
                    <a:pt x="0"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80" name="Freeform 134"/>
            <p:cNvSpPr>
              <a:spLocks/>
            </p:cNvSpPr>
            <p:nvPr/>
          </p:nvSpPr>
          <p:spPr bwMode="auto">
            <a:xfrm>
              <a:off x="1948" y="3305"/>
              <a:ext cx="40" cy="88"/>
            </a:xfrm>
            <a:custGeom>
              <a:avLst/>
              <a:gdLst>
                <a:gd name="T0" fmla="*/ 0 w 40"/>
                <a:gd name="T1" fmla="*/ 0 h 88"/>
                <a:gd name="T2" fmla="*/ 0 w 40"/>
                <a:gd name="T3" fmla="*/ 26 h 88"/>
                <a:gd name="T4" fmla="*/ 8 w 40"/>
                <a:gd name="T5" fmla="*/ 35 h 88"/>
                <a:gd name="T6" fmla="*/ 16 w 40"/>
                <a:gd name="T7" fmla="*/ 44 h 88"/>
                <a:gd name="T8" fmla="*/ 32 w 40"/>
                <a:gd name="T9" fmla="*/ 44 h 88"/>
                <a:gd name="T10" fmla="*/ 32 w 40"/>
                <a:gd name="T11" fmla="*/ 62 h 88"/>
                <a:gd name="T12" fmla="*/ 40 w 40"/>
                <a:gd name="T13" fmla="*/ 62 h 88"/>
                <a:gd name="T14" fmla="*/ 40 w 40"/>
                <a:gd name="T15" fmla="*/ 70 h 88"/>
                <a:gd name="T16" fmla="*/ 40 w 40"/>
                <a:gd name="T17" fmla="*/ 79 h 88"/>
                <a:gd name="T18" fmla="*/ 4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0" y="0"/>
                  </a:moveTo>
                  <a:lnTo>
                    <a:pt x="0" y="26"/>
                  </a:lnTo>
                  <a:lnTo>
                    <a:pt x="8" y="35"/>
                  </a:lnTo>
                  <a:lnTo>
                    <a:pt x="16" y="44"/>
                  </a:lnTo>
                  <a:lnTo>
                    <a:pt x="32" y="44"/>
                  </a:lnTo>
                  <a:lnTo>
                    <a:pt x="32" y="62"/>
                  </a:lnTo>
                  <a:lnTo>
                    <a:pt x="40" y="62"/>
                  </a:lnTo>
                  <a:lnTo>
                    <a:pt x="40" y="70"/>
                  </a:lnTo>
                  <a:lnTo>
                    <a:pt x="40" y="79"/>
                  </a:lnTo>
                  <a:lnTo>
                    <a:pt x="4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81" name="Freeform 135"/>
            <p:cNvSpPr>
              <a:spLocks/>
            </p:cNvSpPr>
            <p:nvPr/>
          </p:nvSpPr>
          <p:spPr bwMode="auto">
            <a:xfrm>
              <a:off x="1900" y="3279"/>
              <a:ext cx="64" cy="140"/>
            </a:xfrm>
            <a:custGeom>
              <a:avLst/>
              <a:gdLst>
                <a:gd name="T0" fmla="*/ 0 w 64"/>
                <a:gd name="T1" fmla="*/ 0 h 140"/>
                <a:gd name="T2" fmla="*/ 16 w 64"/>
                <a:gd name="T3" fmla="*/ 61 h 140"/>
                <a:gd name="T4" fmla="*/ 24 w 64"/>
                <a:gd name="T5" fmla="*/ 70 h 140"/>
                <a:gd name="T6" fmla="*/ 32 w 64"/>
                <a:gd name="T7" fmla="*/ 79 h 140"/>
                <a:gd name="T8" fmla="*/ 32 w 64"/>
                <a:gd name="T9" fmla="*/ 105 h 140"/>
                <a:gd name="T10" fmla="*/ 40 w 64"/>
                <a:gd name="T11" fmla="*/ 114 h 140"/>
                <a:gd name="T12" fmla="*/ 40 w 64"/>
                <a:gd name="T13" fmla="*/ 123 h 140"/>
                <a:gd name="T14" fmla="*/ 56 w 64"/>
                <a:gd name="T15" fmla="*/ 123 h 140"/>
                <a:gd name="T16" fmla="*/ 64 w 64"/>
                <a:gd name="T17" fmla="*/ 123 h 140"/>
                <a:gd name="T18" fmla="*/ 64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0" y="0"/>
                  </a:moveTo>
                  <a:lnTo>
                    <a:pt x="16" y="61"/>
                  </a:lnTo>
                  <a:lnTo>
                    <a:pt x="24" y="70"/>
                  </a:lnTo>
                  <a:lnTo>
                    <a:pt x="32" y="79"/>
                  </a:lnTo>
                  <a:lnTo>
                    <a:pt x="32" y="105"/>
                  </a:lnTo>
                  <a:lnTo>
                    <a:pt x="40" y="114"/>
                  </a:lnTo>
                  <a:lnTo>
                    <a:pt x="40" y="123"/>
                  </a:lnTo>
                  <a:lnTo>
                    <a:pt x="56" y="123"/>
                  </a:lnTo>
                  <a:lnTo>
                    <a:pt x="64" y="123"/>
                  </a:lnTo>
                  <a:lnTo>
                    <a:pt x="64"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82" name="Freeform 136"/>
            <p:cNvSpPr>
              <a:spLocks/>
            </p:cNvSpPr>
            <p:nvPr/>
          </p:nvSpPr>
          <p:spPr bwMode="auto">
            <a:xfrm>
              <a:off x="1852" y="3226"/>
              <a:ext cx="104" cy="193"/>
            </a:xfrm>
            <a:custGeom>
              <a:avLst/>
              <a:gdLst>
                <a:gd name="T0" fmla="*/ 104 w 104"/>
                <a:gd name="T1" fmla="*/ 0 h 193"/>
                <a:gd name="T2" fmla="*/ 80 w 104"/>
                <a:gd name="T3" fmla="*/ 18 h 193"/>
                <a:gd name="T4" fmla="*/ 72 w 104"/>
                <a:gd name="T5" fmla="*/ 35 h 193"/>
                <a:gd name="T6" fmla="*/ 64 w 104"/>
                <a:gd name="T7" fmla="*/ 44 h 193"/>
                <a:gd name="T8" fmla="*/ 64 w 104"/>
                <a:gd name="T9" fmla="*/ 53 h 193"/>
                <a:gd name="T10" fmla="*/ 48 w 104"/>
                <a:gd name="T11" fmla="*/ 53 h 193"/>
                <a:gd name="T12" fmla="*/ 48 w 104"/>
                <a:gd name="T13" fmla="*/ 62 h 193"/>
                <a:gd name="T14" fmla="*/ 40 w 104"/>
                <a:gd name="T15" fmla="*/ 62 h 193"/>
                <a:gd name="T16" fmla="*/ 32 w 104"/>
                <a:gd name="T17" fmla="*/ 79 h 193"/>
                <a:gd name="T18" fmla="*/ 32 w 104"/>
                <a:gd name="T19" fmla="*/ 88 h 193"/>
                <a:gd name="T20" fmla="*/ 16 w 104"/>
                <a:gd name="T21" fmla="*/ 88 h 193"/>
                <a:gd name="T22" fmla="*/ 16 w 104"/>
                <a:gd name="T23" fmla="*/ 97 h 193"/>
                <a:gd name="T24" fmla="*/ 8 w 104"/>
                <a:gd name="T25" fmla="*/ 97 h 193"/>
                <a:gd name="T26" fmla="*/ 8 w 104"/>
                <a:gd name="T27" fmla="*/ 114 h 193"/>
                <a:gd name="T28" fmla="*/ 8 w 104"/>
                <a:gd name="T29" fmla="*/ 123 h 193"/>
                <a:gd name="T30" fmla="*/ 0 w 104"/>
                <a:gd name="T31" fmla="*/ 132 h 193"/>
                <a:gd name="T32" fmla="*/ 0 w 104"/>
                <a:gd name="T33" fmla="*/ 149 h 193"/>
                <a:gd name="T34" fmla="*/ 0 w 104"/>
                <a:gd name="T35" fmla="*/ 158 h 193"/>
                <a:gd name="T36" fmla="*/ 0 w 104"/>
                <a:gd name="T37" fmla="*/ 167 h 193"/>
                <a:gd name="T38" fmla="*/ 0 w 104"/>
                <a:gd name="T39" fmla="*/ 176 h 193"/>
                <a:gd name="T40" fmla="*/ 0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104" y="0"/>
                  </a:moveTo>
                  <a:lnTo>
                    <a:pt x="80" y="18"/>
                  </a:lnTo>
                  <a:lnTo>
                    <a:pt x="72" y="35"/>
                  </a:lnTo>
                  <a:lnTo>
                    <a:pt x="64" y="44"/>
                  </a:lnTo>
                  <a:lnTo>
                    <a:pt x="64" y="53"/>
                  </a:lnTo>
                  <a:lnTo>
                    <a:pt x="48" y="53"/>
                  </a:lnTo>
                  <a:lnTo>
                    <a:pt x="48" y="62"/>
                  </a:lnTo>
                  <a:lnTo>
                    <a:pt x="40" y="62"/>
                  </a:lnTo>
                  <a:lnTo>
                    <a:pt x="32" y="79"/>
                  </a:lnTo>
                  <a:lnTo>
                    <a:pt x="32" y="88"/>
                  </a:lnTo>
                  <a:lnTo>
                    <a:pt x="16" y="88"/>
                  </a:lnTo>
                  <a:lnTo>
                    <a:pt x="16" y="97"/>
                  </a:lnTo>
                  <a:lnTo>
                    <a:pt x="8" y="97"/>
                  </a:lnTo>
                  <a:lnTo>
                    <a:pt x="8" y="114"/>
                  </a:lnTo>
                  <a:lnTo>
                    <a:pt x="8" y="123"/>
                  </a:lnTo>
                  <a:lnTo>
                    <a:pt x="0" y="132"/>
                  </a:lnTo>
                  <a:lnTo>
                    <a:pt x="0" y="149"/>
                  </a:lnTo>
                  <a:lnTo>
                    <a:pt x="0" y="158"/>
                  </a:lnTo>
                  <a:lnTo>
                    <a:pt x="0" y="167"/>
                  </a:lnTo>
                  <a:lnTo>
                    <a:pt x="0" y="176"/>
                  </a:lnTo>
                  <a:lnTo>
                    <a:pt x="0"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83" name="Freeform 137"/>
            <p:cNvSpPr>
              <a:spLocks/>
            </p:cNvSpPr>
            <p:nvPr/>
          </p:nvSpPr>
          <p:spPr bwMode="auto">
            <a:xfrm>
              <a:off x="2044" y="3305"/>
              <a:ext cx="16" cy="106"/>
            </a:xfrm>
            <a:custGeom>
              <a:avLst/>
              <a:gdLst>
                <a:gd name="T0" fmla="*/ 8 w 16"/>
                <a:gd name="T1" fmla="*/ 0 h 106"/>
                <a:gd name="T2" fmla="*/ 8 w 16"/>
                <a:gd name="T3" fmla="*/ 9 h 106"/>
                <a:gd name="T4" fmla="*/ 8 w 16"/>
                <a:gd name="T5" fmla="*/ 26 h 106"/>
                <a:gd name="T6" fmla="*/ 8 w 16"/>
                <a:gd name="T7" fmla="*/ 35 h 106"/>
                <a:gd name="T8" fmla="*/ 0 w 16"/>
                <a:gd name="T9" fmla="*/ 35 h 106"/>
                <a:gd name="T10" fmla="*/ 0 w 16"/>
                <a:gd name="T11" fmla="*/ 44 h 106"/>
                <a:gd name="T12" fmla="*/ 0 w 16"/>
                <a:gd name="T13" fmla="*/ 62 h 106"/>
                <a:gd name="T14" fmla="*/ 8 w 16"/>
                <a:gd name="T15" fmla="*/ 70 h 106"/>
                <a:gd name="T16" fmla="*/ 8 w 16"/>
                <a:gd name="T17" fmla="*/ 79 h 106"/>
                <a:gd name="T18" fmla="*/ 16 w 16"/>
                <a:gd name="T19" fmla="*/ 88 h 106"/>
                <a:gd name="T20" fmla="*/ 16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0" y="35"/>
                  </a:lnTo>
                  <a:lnTo>
                    <a:pt x="0" y="44"/>
                  </a:lnTo>
                  <a:lnTo>
                    <a:pt x="0" y="62"/>
                  </a:lnTo>
                  <a:lnTo>
                    <a:pt x="8" y="70"/>
                  </a:lnTo>
                  <a:lnTo>
                    <a:pt x="8" y="79"/>
                  </a:lnTo>
                  <a:lnTo>
                    <a:pt x="16" y="88"/>
                  </a:lnTo>
                  <a:lnTo>
                    <a:pt x="16"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84" name="Freeform 138"/>
            <p:cNvSpPr>
              <a:spLocks/>
            </p:cNvSpPr>
            <p:nvPr/>
          </p:nvSpPr>
          <p:spPr bwMode="auto">
            <a:xfrm>
              <a:off x="2020" y="3375"/>
              <a:ext cx="8" cy="62"/>
            </a:xfrm>
            <a:custGeom>
              <a:avLst/>
              <a:gdLst>
                <a:gd name="T0" fmla="*/ 8 w 8"/>
                <a:gd name="T1" fmla="*/ 0 h 62"/>
                <a:gd name="T2" fmla="*/ 0 w 8"/>
                <a:gd name="T3" fmla="*/ 9 h 62"/>
                <a:gd name="T4" fmla="*/ 0 w 8"/>
                <a:gd name="T5" fmla="*/ 18 h 62"/>
                <a:gd name="T6" fmla="*/ 0 w 8"/>
                <a:gd name="T7" fmla="*/ 27 h 62"/>
                <a:gd name="T8" fmla="*/ 0 w 8"/>
                <a:gd name="T9" fmla="*/ 44 h 62"/>
                <a:gd name="T10" fmla="*/ 0 w 8"/>
                <a:gd name="T11" fmla="*/ 53 h 62"/>
                <a:gd name="T12" fmla="*/ 0 w 8"/>
                <a:gd name="T13" fmla="*/ 62 h 62"/>
                <a:gd name="T14" fmla="*/ 0 60000 65536"/>
                <a:gd name="T15" fmla="*/ 0 60000 65536"/>
                <a:gd name="T16" fmla="*/ 0 60000 65536"/>
                <a:gd name="T17" fmla="*/ 0 60000 65536"/>
                <a:gd name="T18" fmla="*/ 0 60000 65536"/>
                <a:gd name="T19" fmla="*/ 0 60000 65536"/>
                <a:gd name="T20" fmla="*/ 0 60000 65536"/>
                <a:gd name="T21" fmla="*/ 0 w 8"/>
                <a:gd name="T22" fmla="*/ 0 h 62"/>
                <a:gd name="T23" fmla="*/ 8 w 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62">
                  <a:moveTo>
                    <a:pt x="8" y="0"/>
                  </a:moveTo>
                  <a:lnTo>
                    <a:pt x="0" y="9"/>
                  </a:lnTo>
                  <a:lnTo>
                    <a:pt x="0" y="18"/>
                  </a:lnTo>
                  <a:lnTo>
                    <a:pt x="0" y="27"/>
                  </a:lnTo>
                  <a:lnTo>
                    <a:pt x="0" y="44"/>
                  </a:lnTo>
                  <a:lnTo>
                    <a:pt x="0" y="53"/>
                  </a:lnTo>
                  <a:lnTo>
                    <a:pt x="0"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85" name="Freeform 139"/>
            <p:cNvSpPr>
              <a:spLocks/>
            </p:cNvSpPr>
            <p:nvPr/>
          </p:nvSpPr>
          <p:spPr bwMode="auto">
            <a:xfrm>
              <a:off x="2060" y="3340"/>
              <a:ext cx="40" cy="79"/>
            </a:xfrm>
            <a:custGeom>
              <a:avLst/>
              <a:gdLst>
                <a:gd name="T0" fmla="*/ 8 w 40"/>
                <a:gd name="T1" fmla="*/ 0 h 79"/>
                <a:gd name="T2" fmla="*/ 0 w 40"/>
                <a:gd name="T3" fmla="*/ 9 h 79"/>
                <a:gd name="T4" fmla="*/ 8 w 40"/>
                <a:gd name="T5" fmla="*/ 18 h 79"/>
                <a:gd name="T6" fmla="*/ 8 w 40"/>
                <a:gd name="T7" fmla="*/ 35 h 79"/>
                <a:gd name="T8" fmla="*/ 24 w 40"/>
                <a:gd name="T9" fmla="*/ 35 h 79"/>
                <a:gd name="T10" fmla="*/ 32 w 40"/>
                <a:gd name="T11" fmla="*/ 44 h 79"/>
                <a:gd name="T12" fmla="*/ 40 w 40"/>
                <a:gd name="T13" fmla="*/ 53 h 79"/>
                <a:gd name="T14" fmla="*/ 40 w 40"/>
                <a:gd name="T15" fmla="*/ 62 h 79"/>
                <a:gd name="T16" fmla="*/ 4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8" y="0"/>
                  </a:moveTo>
                  <a:lnTo>
                    <a:pt x="0" y="9"/>
                  </a:lnTo>
                  <a:lnTo>
                    <a:pt x="8" y="18"/>
                  </a:lnTo>
                  <a:lnTo>
                    <a:pt x="8" y="35"/>
                  </a:lnTo>
                  <a:lnTo>
                    <a:pt x="24" y="35"/>
                  </a:lnTo>
                  <a:lnTo>
                    <a:pt x="32" y="44"/>
                  </a:lnTo>
                  <a:lnTo>
                    <a:pt x="40" y="53"/>
                  </a:lnTo>
                  <a:lnTo>
                    <a:pt x="40" y="62"/>
                  </a:lnTo>
                  <a:lnTo>
                    <a:pt x="4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86" name="Freeform 140"/>
            <p:cNvSpPr>
              <a:spLocks/>
            </p:cNvSpPr>
            <p:nvPr/>
          </p:nvSpPr>
          <p:spPr bwMode="auto">
            <a:xfrm>
              <a:off x="2060" y="3288"/>
              <a:ext cx="64" cy="70"/>
            </a:xfrm>
            <a:custGeom>
              <a:avLst/>
              <a:gdLst>
                <a:gd name="T0" fmla="*/ 0 w 64"/>
                <a:gd name="T1" fmla="*/ 0 h 70"/>
                <a:gd name="T2" fmla="*/ 8 w 64"/>
                <a:gd name="T3" fmla="*/ 0 h 70"/>
                <a:gd name="T4" fmla="*/ 24 w 64"/>
                <a:gd name="T5" fmla="*/ 0 h 70"/>
                <a:gd name="T6" fmla="*/ 32 w 64"/>
                <a:gd name="T7" fmla="*/ 17 h 70"/>
                <a:gd name="T8" fmla="*/ 40 w 64"/>
                <a:gd name="T9" fmla="*/ 17 h 70"/>
                <a:gd name="T10" fmla="*/ 40 w 64"/>
                <a:gd name="T11" fmla="*/ 26 h 70"/>
                <a:gd name="T12" fmla="*/ 56 w 64"/>
                <a:gd name="T13" fmla="*/ 26 h 70"/>
                <a:gd name="T14" fmla="*/ 56 w 64"/>
                <a:gd name="T15" fmla="*/ 35 h 70"/>
                <a:gd name="T16" fmla="*/ 56 w 64"/>
                <a:gd name="T17" fmla="*/ 52 h 70"/>
                <a:gd name="T18" fmla="*/ 64 w 64"/>
                <a:gd name="T19" fmla="*/ 61 h 70"/>
                <a:gd name="T20" fmla="*/ 64 w 64"/>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70"/>
                <a:gd name="T35" fmla="*/ 64 w 64"/>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70">
                  <a:moveTo>
                    <a:pt x="0" y="0"/>
                  </a:moveTo>
                  <a:lnTo>
                    <a:pt x="8" y="0"/>
                  </a:lnTo>
                  <a:lnTo>
                    <a:pt x="24" y="0"/>
                  </a:lnTo>
                  <a:lnTo>
                    <a:pt x="32" y="17"/>
                  </a:lnTo>
                  <a:lnTo>
                    <a:pt x="40" y="17"/>
                  </a:lnTo>
                  <a:lnTo>
                    <a:pt x="40" y="26"/>
                  </a:lnTo>
                  <a:lnTo>
                    <a:pt x="56" y="26"/>
                  </a:lnTo>
                  <a:lnTo>
                    <a:pt x="56" y="35"/>
                  </a:lnTo>
                  <a:lnTo>
                    <a:pt x="56" y="52"/>
                  </a:lnTo>
                  <a:lnTo>
                    <a:pt x="64" y="61"/>
                  </a:lnTo>
                  <a:lnTo>
                    <a:pt x="64"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87" name="Freeform 141"/>
            <p:cNvSpPr>
              <a:spLocks/>
            </p:cNvSpPr>
            <p:nvPr/>
          </p:nvSpPr>
          <p:spPr bwMode="auto">
            <a:xfrm>
              <a:off x="1788" y="3331"/>
              <a:ext cx="72" cy="80"/>
            </a:xfrm>
            <a:custGeom>
              <a:avLst/>
              <a:gdLst>
                <a:gd name="T0" fmla="*/ 72 w 72"/>
                <a:gd name="T1" fmla="*/ 0 h 80"/>
                <a:gd name="T2" fmla="*/ 72 w 72"/>
                <a:gd name="T3" fmla="*/ 9 h 80"/>
                <a:gd name="T4" fmla="*/ 64 w 72"/>
                <a:gd name="T5" fmla="*/ 9 h 80"/>
                <a:gd name="T6" fmla="*/ 56 w 72"/>
                <a:gd name="T7" fmla="*/ 9 h 80"/>
                <a:gd name="T8" fmla="*/ 40 w 72"/>
                <a:gd name="T9" fmla="*/ 18 h 80"/>
                <a:gd name="T10" fmla="*/ 32 w 72"/>
                <a:gd name="T11" fmla="*/ 36 h 80"/>
                <a:gd name="T12" fmla="*/ 24 w 72"/>
                <a:gd name="T13" fmla="*/ 44 h 80"/>
                <a:gd name="T14" fmla="*/ 8 w 72"/>
                <a:gd name="T15" fmla="*/ 53 h 80"/>
                <a:gd name="T16" fmla="*/ 8 w 72"/>
                <a:gd name="T17" fmla="*/ 62 h 80"/>
                <a:gd name="T18" fmla="*/ 8 w 72"/>
                <a:gd name="T19" fmla="*/ 80 h 80"/>
                <a:gd name="T20" fmla="*/ 0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72" y="0"/>
                  </a:moveTo>
                  <a:lnTo>
                    <a:pt x="72" y="9"/>
                  </a:lnTo>
                  <a:lnTo>
                    <a:pt x="64" y="9"/>
                  </a:lnTo>
                  <a:lnTo>
                    <a:pt x="56" y="9"/>
                  </a:lnTo>
                  <a:lnTo>
                    <a:pt x="40" y="18"/>
                  </a:lnTo>
                  <a:lnTo>
                    <a:pt x="32" y="36"/>
                  </a:lnTo>
                  <a:lnTo>
                    <a:pt x="24" y="44"/>
                  </a:lnTo>
                  <a:lnTo>
                    <a:pt x="8" y="53"/>
                  </a:lnTo>
                  <a:lnTo>
                    <a:pt x="8" y="62"/>
                  </a:lnTo>
                  <a:lnTo>
                    <a:pt x="8" y="80"/>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88" name="Freeform 142"/>
            <p:cNvSpPr>
              <a:spLocks/>
            </p:cNvSpPr>
            <p:nvPr/>
          </p:nvSpPr>
          <p:spPr bwMode="auto">
            <a:xfrm>
              <a:off x="1860" y="3323"/>
              <a:ext cx="40" cy="105"/>
            </a:xfrm>
            <a:custGeom>
              <a:avLst/>
              <a:gdLst>
                <a:gd name="T0" fmla="*/ 0 w 40"/>
                <a:gd name="T1" fmla="*/ 0 h 105"/>
                <a:gd name="T2" fmla="*/ 8 w 40"/>
                <a:gd name="T3" fmla="*/ 17 h 105"/>
                <a:gd name="T4" fmla="*/ 8 w 40"/>
                <a:gd name="T5" fmla="*/ 26 h 105"/>
                <a:gd name="T6" fmla="*/ 8 w 40"/>
                <a:gd name="T7" fmla="*/ 35 h 105"/>
                <a:gd name="T8" fmla="*/ 24 w 40"/>
                <a:gd name="T9" fmla="*/ 35 h 105"/>
                <a:gd name="T10" fmla="*/ 24 w 40"/>
                <a:gd name="T11" fmla="*/ 52 h 105"/>
                <a:gd name="T12" fmla="*/ 32 w 40"/>
                <a:gd name="T13" fmla="*/ 61 h 105"/>
                <a:gd name="T14" fmla="*/ 40 w 40"/>
                <a:gd name="T15" fmla="*/ 70 h 105"/>
                <a:gd name="T16" fmla="*/ 40 w 40"/>
                <a:gd name="T17" fmla="*/ 79 h 105"/>
                <a:gd name="T18" fmla="*/ 40 w 40"/>
                <a:gd name="T19" fmla="*/ 96 h 105"/>
                <a:gd name="T20" fmla="*/ 4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0" y="0"/>
                  </a:moveTo>
                  <a:lnTo>
                    <a:pt x="8" y="17"/>
                  </a:lnTo>
                  <a:lnTo>
                    <a:pt x="8" y="26"/>
                  </a:lnTo>
                  <a:lnTo>
                    <a:pt x="8" y="35"/>
                  </a:lnTo>
                  <a:lnTo>
                    <a:pt x="24" y="35"/>
                  </a:lnTo>
                  <a:lnTo>
                    <a:pt x="24" y="52"/>
                  </a:lnTo>
                  <a:lnTo>
                    <a:pt x="32" y="61"/>
                  </a:lnTo>
                  <a:lnTo>
                    <a:pt x="40" y="70"/>
                  </a:lnTo>
                  <a:lnTo>
                    <a:pt x="40" y="79"/>
                  </a:lnTo>
                  <a:lnTo>
                    <a:pt x="40" y="96"/>
                  </a:lnTo>
                  <a:lnTo>
                    <a:pt x="4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89" name="Freeform 143"/>
            <p:cNvSpPr>
              <a:spLocks/>
            </p:cNvSpPr>
            <p:nvPr/>
          </p:nvSpPr>
          <p:spPr bwMode="auto">
            <a:xfrm>
              <a:off x="1796" y="3411"/>
              <a:ext cx="48" cy="70"/>
            </a:xfrm>
            <a:custGeom>
              <a:avLst/>
              <a:gdLst>
                <a:gd name="T0" fmla="*/ 48 w 48"/>
                <a:gd name="T1" fmla="*/ 0 h 70"/>
                <a:gd name="T2" fmla="*/ 48 w 48"/>
                <a:gd name="T3" fmla="*/ 8 h 70"/>
                <a:gd name="T4" fmla="*/ 32 w 48"/>
                <a:gd name="T5" fmla="*/ 8 h 70"/>
                <a:gd name="T6" fmla="*/ 24 w 48"/>
                <a:gd name="T7" fmla="*/ 17 h 70"/>
                <a:gd name="T8" fmla="*/ 16 w 48"/>
                <a:gd name="T9" fmla="*/ 17 h 70"/>
                <a:gd name="T10" fmla="*/ 16 w 48"/>
                <a:gd name="T11" fmla="*/ 35 h 70"/>
                <a:gd name="T12" fmla="*/ 0 w 48"/>
                <a:gd name="T13" fmla="*/ 44 h 70"/>
                <a:gd name="T14" fmla="*/ 0 w 48"/>
                <a:gd name="T15" fmla="*/ 52 h 70"/>
                <a:gd name="T16" fmla="*/ 0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48" y="0"/>
                  </a:moveTo>
                  <a:lnTo>
                    <a:pt x="48" y="8"/>
                  </a:lnTo>
                  <a:lnTo>
                    <a:pt x="32" y="8"/>
                  </a:lnTo>
                  <a:lnTo>
                    <a:pt x="24" y="17"/>
                  </a:lnTo>
                  <a:lnTo>
                    <a:pt x="16" y="17"/>
                  </a:lnTo>
                  <a:lnTo>
                    <a:pt x="16" y="35"/>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90" name="Freeform 144"/>
            <p:cNvSpPr>
              <a:spLocks/>
            </p:cNvSpPr>
            <p:nvPr/>
          </p:nvSpPr>
          <p:spPr bwMode="auto">
            <a:xfrm>
              <a:off x="1908" y="3419"/>
              <a:ext cx="24" cy="71"/>
            </a:xfrm>
            <a:custGeom>
              <a:avLst/>
              <a:gdLst>
                <a:gd name="T0" fmla="*/ 24 w 24"/>
                <a:gd name="T1" fmla="*/ 0 h 71"/>
                <a:gd name="T2" fmla="*/ 24 w 24"/>
                <a:gd name="T3" fmla="*/ 9 h 71"/>
                <a:gd name="T4" fmla="*/ 16 w 24"/>
                <a:gd name="T5" fmla="*/ 27 h 71"/>
                <a:gd name="T6" fmla="*/ 8 w 24"/>
                <a:gd name="T7" fmla="*/ 36 h 71"/>
                <a:gd name="T8" fmla="*/ 8 w 24"/>
                <a:gd name="T9" fmla="*/ 44 h 71"/>
                <a:gd name="T10" fmla="*/ 8 w 24"/>
                <a:gd name="T11" fmla="*/ 62 h 71"/>
                <a:gd name="T12" fmla="*/ 0 w 24"/>
                <a:gd name="T13" fmla="*/ 62 h 71"/>
                <a:gd name="T14" fmla="*/ 0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24" y="0"/>
                  </a:moveTo>
                  <a:lnTo>
                    <a:pt x="24" y="9"/>
                  </a:lnTo>
                  <a:lnTo>
                    <a:pt x="16" y="27"/>
                  </a:lnTo>
                  <a:lnTo>
                    <a:pt x="8" y="36"/>
                  </a:lnTo>
                  <a:lnTo>
                    <a:pt x="8" y="44"/>
                  </a:lnTo>
                  <a:lnTo>
                    <a:pt x="8" y="62"/>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91" name="Freeform 145"/>
            <p:cNvSpPr>
              <a:spLocks/>
            </p:cNvSpPr>
            <p:nvPr/>
          </p:nvSpPr>
          <p:spPr bwMode="auto">
            <a:xfrm>
              <a:off x="2012" y="3419"/>
              <a:ext cx="48" cy="71"/>
            </a:xfrm>
            <a:custGeom>
              <a:avLst/>
              <a:gdLst>
                <a:gd name="T0" fmla="*/ 0 w 48"/>
                <a:gd name="T1" fmla="*/ 0 h 71"/>
                <a:gd name="T2" fmla="*/ 8 w 48"/>
                <a:gd name="T3" fmla="*/ 9 h 71"/>
                <a:gd name="T4" fmla="*/ 16 w 48"/>
                <a:gd name="T5" fmla="*/ 27 h 71"/>
                <a:gd name="T6" fmla="*/ 32 w 48"/>
                <a:gd name="T7" fmla="*/ 36 h 71"/>
                <a:gd name="T8" fmla="*/ 40 w 48"/>
                <a:gd name="T9" fmla="*/ 44 h 71"/>
                <a:gd name="T10" fmla="*/ 48 w 48"/>
                <a:gd name="T11" fmla="*/ 44 h 71"/>
                <a:gd name="T12" fmla="*/ 48 w 48"/>
                <a:gd name="T13" fmla="*/ 62 h 71"/>
                <a:gd name="T14" fmla="*/ 48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0" y="0"/>
                  </a:moveTo>
                  <a:lnTo>
                    <a:pt x="8" y="9"/>
                  </a:lnTo>
                  <a:lnTo>
                    <a:pt x="16" y="27"/>
                  </a:lnTo>
                  <a:lnTo>
                    <a:pt x="32" y="36"/>
                  </a:lnTo>
                  <a:lnTo>
                    <a:pt x="40" y="44"/>
                  </a:lnTo>
                  <a:lnTo>
                    <a:pt x="48" y="44"/>
                  </a:lnTo>
                  <a:lnTo>
                    <a:pt x="48" y="62"/>
                  </a:lnTo>
                  <a:lnTo>
                    <a:pt x="48"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92" name="Freeform 146"/>
            <p:cNvSpPr>
              <a:spLocks/>
            </p:cNvSpPr>
            <p:nvPr/>
          </p:nvSpPr>
          <p:spPr bwMode="auto">
            <a:xfrm>
              <a:off x="1980" y="3367"/>
              <a:ext cx="72" cy="123"/>
            </a:xfrm>
            <a:custGeom>
              <a:avLst/>
              <a:gdLst>
                <a:gd name="T0" fmla="*/ 64 w 72"/>
                <a:gd name="T1" fmla="*/ 0 h 123"/>
                <a:gd name="T2" fmla="*/ 72 w 72"/>
                <a:gd name="T3" fmla="*/ 8 h 123"/>
                <a:gd name="T4" fmla="*/ 64 w 72"/>
                <a:gd name="T5" fmla="*/ 17 h 123"/>
                <a:gd name="T6" fmla="*/ 64 w 72"/>
                <a:gd name="T7" fmla="*/ 26 h 123"/>
                <a:gd name="T8" fmla="*/ 48 w 72"/>
                <a:gd name="T9" fmla="*/ 44 h 123"/>
                <a:gd name="T10" fmla="*/ 40 w 72"/>
                <a:gd name="T11" fmla="*/ 52 h 123"/>
                <a:gd name="T12" fmla="*/ 32 w 72"/>
                <a:gd name="T13" fmla="*/ 61 h 123"/>
                <a:gd name="T14" fmla="*/ 16 w 72"/>
                <a:gd name="T15" fmla="*/ 79 h 123"/>
                <a:gd name="T16" fmla="*/ 8 w 72"/>
                <a:gd name="T17" fmla="*/ 88 h 123"/>
                <a:gd name="T18" fmla="*/ 0 w 72"/>
                <a:gd name="T19" fmla="*/ 96 h 123"/>
                <a:gd name="T20" fmla="*/ 0 w 72"/>
                <a:gd name="T21" fmla="*/ 114 h 123"/>
                <a:gd name="T22" fmla="*/ 0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64" y="0"/>
                  </a:moveTo>
                  <a:lnTo>
                    <a:pt x="72" y="8"/>
                  </a:lnTo>
                  <a:lnTo>
                    <a:pt x="64" y="17"/>
                  </a:lnTo>
                  <a:lnTo>
                    <a:pt x="64" y="26"/>
                  </a:lnTo>
                  <a:lnTo>
                    <a:pt x="48" y="44"/>
                  </a:lnTo>
                  <a:lnTo>
                    <a:pt x="40" y="52"/>
                  </a:lnTo>
                  <a:lnTo>
                    <a:pt x="32" y="61"/>
                  </a:lnTo>
                  <a:lnTo>
                    <a:pt x="16" y="79"/>
                  </a:lnTo>
                  <a:lnTo>
                    <a:pt x="8" y="88"/>
                  </a:lnTo>
                  <a:lnTo>
                    <a:pt x="0" y="96"/>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93" name="Freeform 147"/>
            <p:cNvSpPr>
              <a:spLocks/>
            </p:cNvSpPr>
            <p:nvPr/>
          </p:nvSpPr>
          <p:spPr bwMode="auto">
            <a:xfrm>
              <a:off x="2092" y="3331"/>
              <a:ext cx="16" cy="115"/>
            </a:xfrm>
            <a:custGeom>
              <a:avLst/>
              <a:gdLst>
                <a:gd name="T0" fmla="*/ 16 w 16"/>
                <a:gd name="T1" fmla="*/ 0 h 115"/>
                <a:gd name="T2" fmla="*/ 0 w 16"/>
                <a:gd name="T3" fmla="*/ 18 h 115"/>
                <a:gd name="T4" fmla="*/ 0 w 16"/>
                <a:gd name="T5" fmla="*/ 36 h 115"/>
                <a:gd name="T6" fmla="*/ 0 w 16"/>
                <a:gd name="T7" fmla="*/ 44 h 115"/>
                <a:gd name="T8" fmla="*/ 0 w 16"/>
                <a:gd name="T9" fmla="*/ 53 h 115"/>
                <a:gd name="T10" fmla="*/ 16 w 16"/>
                <a:gd name="T11" fmla="*/ 62 h 115"/>
                <a:gd name="T12" fmla="*/ 16 w 16"/>
                <a:gd name="T13" fmla="*/ 80 h 115"/>
                <a:gd name="T14" fmla="*/ 16 w 16"/>
                <a:gd name="T15" fmla="*/ 88 h 115"/>
                <a:gd name="T16" fmla="*/ 16 w 16"/>
                <a:gd name="T17" fmla="*/ 97 h 115"/>
                <a:gd name="T18" fmla="*/ 16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16" y="0"/>
                  </a:moveTo>
                  <a:lnTo>
                    <a:pt x="0" y="18"/>
                  </a:lnTo>
                  <a:lnTo>
                    <a:pt x="0" y="36"/>
                  </a:lnTo>
                  <a:lnTo>
                    <a:pt x="0" y="44"/>
                  </a:lnTo>
                  <a:lnTo>
                    <a:pt x="0" y="53"/>
                  </a:lnTo>
                  <a:lnTo>
                    <a:pt x="16" y="62"/>
                  </a:lnTo>
                  <a:lnTo>
                    <a:pt x="16" y="80"/>
                  </a:lnTo>
                  <a:lnTo>
                    <a:pt x="16" y="88"/>
                  </a:lnTo>
                  <a:lnTo>
                    <a:pt x="16" y="97"/>
                  </a:lnTo>
                  <a:lnTo>
                    <a:pt x="1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94" name="Freeform 148"/>
            <p:cNvSpPr>
              <a:spLocks/>
            </p:cNvSpPr>
            <p:nvPr/>
          </p:nvSpPr>
          <p:spPr bwMode="auto">
            <a:xfrm>
              <a:off x="2076" y="3393"/>
              <a:ext cx="8" cy="97"/>
            </a:xfrm>
            <a:custGeom>
              <a:avLst/>
              <a:gdLst>
                <a:gd name="T0" fmla="*/ 8 w 8"/>
                <a:gd name="T1" fmla="*/ 0 h 97"/>
                <a:gd name="T2" fmla="*/ 8 w 8"/>
                <a:gd name="T3" fmla="*/ 18 h 97"/>
                <a:gd name="T4" fmla="*/ 0 w 8"/>
                <a:gd name="T5" fmla="*/ 26 h 97"/>
                <a:gd name="T6" fmla="*/ 0 w 8"/>
                <a:gd name="T7" fmla="*/ 35 h 97"/>
                <a:gd name="T8" fmla="*/ 0 w 8"/>
                <a:gd name="T9" fmla="*/ 53 h 97"/>
                <a:gd name="T10" fmla="*/ 0 w 8"/>
                <a:gd name="T11" fmla="*/ 62 h 97"/>
                <a:gd name="T12" fmla="*/ 0 w 8"/>
                <a:gd name="T13" fmla="*/ 70 h 97"/>
                <a:gd name="T14" fmla="*/ 0 w 8"/>
                <a:gd name="T15" fmla="*/ 88 h 97"/>
                <a:gd name="T16" fmla="*/ 8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8" y="0"/>
                  </a:moveTo>
                  <a:lnTo>
                    <a:pt x="8" y="18"/>
                  </a:lnTo>
                  <a:lnTo>
                    <a:pt x="0" y="26"/>
                  </a:lnTo>
                  <a:lnTo>
                    <a:pt x="0" y="35"/>
                  </a:lnTo>
                  <a:lnTo>
                    <a:pt x="0" y="53"/>
                  </a:lnTo>
                  <a:lnTo>
                    <a:pt x="0" y="62"/>
                  </a:lnTo>
                  <a:lnTo>
                    <a:pt x="0" y="70"/>
                  </a:lnTo>
                  <a:lnTo>
                    <a:pt x="0" y="88"/>
                  </a:lnTo>
                  <a:lnTo>
                    <a:pt x="8"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95" name="Freeform 149"/>
            <p:cNvSpPr>
              <a:spLocks/>
            </p:cNvSpPr>
            <p:nvPr/>
          </p:nvSpPr>
          <p:spPr bwMode="auto">
            <a:xfrm>
              <a:off x="2108" y="3411"/>
              <a:ext cx="40" cy="70"/>
            </a:xfrm>
            <a:custGeom>
              <a:avLst/>
              <a:gdLst>
                <a:gd name="T0" fmla="*/ 0 w 40"/>
                <a:gd name="T1" fmla="*/ 0 h 70"/>
                <a:gd name="T2" fmla="*/ 8 w 40"/>
                <a:gd name="T3" fmla="*/ 8 h 70"/>
                <a:gd name="T4" fmla="*/ 8 w 40"/>
                <a:gd name="T5" fmla="*/ 17 h 70"/>
                <a:gd name="T6" fmla="*/ 16 w 40"/>
                <a:gd name="T7" fmla="*/ 35 h 70"/>
                <a:gd name="T8" fmla="*/ 24 w 40"/>
                <a:gd name="T9" fmla="*/ 35 h 70"/>
                <a:gd name="T10" fmla="*/ 24 w 40"/>
                <a:gd name="T11" fmla="*/ 44 h 70"/>
                <a:gd name="T12" fmla="*/ 40 w 40"/>
                <a:gd name="T13" fmla="*/ 44 h 70"/>
                <a:gd name="T14" fmla="*/ 40 w 40"/>
                <a:gd name="T15" fmla="*/ 52 h 70"/>
                <a:gd name="T16" fmla="*/ 4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0" y="0"/>
                  </a:moveTo>
                  <a:lnTo>
                    <a:pt x="8" y="8"/>
                  </a:lnTo>
                  <a:lnTo>
                    <a:pt x="8" y="17"/>
                  </a:lnTo>
                  <a:lnTo>
                    <a:pt x="16" y="35"/>
                  </a:lnTo>
                  <a:lnTo>
                    <a:pt x="24" y="35"/>
                  </a:lnTo>
                  <a:lnTo>
                    <a:pt x="24" y="44"/>
                  </a:lnTo>
                  <a:lnTo>
                    <a:pt x="40" y="44"/>
                  </a:lnTo>
                  <a:lnTo>
                    <a:pt x="40" y="52"/>
                  </a:lnTo>
                  <a:lnTo>
                    <a:pt x="4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96" name="Freeform 150"/>
            <p:cNvSpPr>
              <a:spLocks/>
            </p:cNvSpPr>
            <p:nvPr/>
          </p:nvSpPr>
          <p:spPr bwMode="auto">
            <a:xfrm>
              <a:off x="1924" y="3419"/>
              <a:ext cx="56" cy="115"/>
            </a:xfrm>
            <a:custGeom>
              <a:avLst/>
              <a:gdLst>
                <a:gd name="T0" fmla="*/ 56 w 56"/>
                <a:gd name="T1" fmla="*/ 0 h 115"/>
                <a:gd name="T2" fmla="*/ 32 w 56"/>
                <a:gd name="T3" fmla="*/ 27 h 115"/>
                <a:gd name="T4" fmla="*/ 24 w 56"/>
                <a:gd name="T5" fmla="*/ 36 h 115"/>
                <a:gd name="T6" fmla="*/ 24 w 56"/>
                <a:gd name="T7" fmla="*/ 44 h 115"/>
                <a:gd name="T8" fmla="*/ 24 w 56"/>
                <a:gd name="T9" fmla="*/ 62 h 115"/>
                <a:gd name="T10" fmla="*/ 8 w 56"/>
                <a:gd name="T11" fmla="*/ 71 h 115"/>
                <a:gd name="T12" fmla="*/ 8 w 56"/>
                <a:gd name="T13" fmla="*/ 79 h 115"/>
                <a:gd name="T14" fmla="*/ 8 w 56"/>
                <a:gd name="T15" fmla="*/ 88 h 115"/>
                <a:gd name="T16" fmla="*/ 0 w 56"/>
                <a:gd name="T17" fmla="*/ 106 h 115"/>
                <a:gd name="T18" fmla="*/ 0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56" y="0"/>
                  </a:moveTo>
                  <a:lnTo>
                    <a:pt x="32" y="27"/>
                  </a:lnTo>
                  <a:lnTo>
                    <a:pt x="24" y="36"/>
                  </a:lnTo>
                  <a:lnTo>
                    <a:pt x="24" y="44"/>
                  </a:lnTo>
                  <a:lnTo>
                    <a:pt x="24" y="62"/>
                  </a:lnTo>
                  <a:lnTo>
                    <a:pt x="8" y="71"/>
                  </a:lnTo>
                  <a:lnTo>
                    <a:pt x="8" y="79"/>
                  </a:lnTo>
                  <a:lnTo>
                    <a:pt x="8" y="88"/>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97" name="Freeform 151"/>
            <p:cNvSpPr>
              <a:spLocks/>
            </p:cNvSpPr>
            <p:nvPr/>
          </p:nvSpPr>
          <p:spPr bwMode="auto">
            <a:xfrm>
              <a:off x="1796" y="3455"/>
              <a:ext cx="48" cy="79"/>
            </a:xfrm>
            <a:custGeom>
              <a:avLst/>
              <a:gdLst>
                <a:gd name="T0" fmla="*/ 0 w 48"/>
                <a:gd name="T1" fmla="*/ 0 h 79"/>
                <a:gd name="T2" fmla="*/ 16 w 48"/>
                <a:gd name="T3" fmla="*/ 8 h 79"/>
                <a:gd name="T4" fmla="*/ 24 w 48"/>
                <a:gd name="T5" fmla="*/ 26 h 79"/>
                <a:gd name="T6" fmla="*/ 32 w 48"/>
                <a:gd name="T7" fmla="*/ 35 h 79"/>
                <a:gd name="T8" fmla="*/ 48 w 48"/>
                <a:gd name="T9" fmla="*/ 35 h 79"/>
                <a:gd name="T10" fmla="*/ 48 w 48"/>
                <a:gd name="T11" fmla="*/ 43 h 79"/>
                <a:gd name="T12" fmla="*/ 48 w 48"/>
                <a:gd name="T13" fmla="*/ 52 h 79"/>
                <a:gd name="T14" fmla="*/ 48 w 48"/>
                <a:gd name="T15" fmla="*/ 70 h 79"/>
                <a:gd name="T16" fmla="*/ 48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0" y="0"/>
                  </a:moveTo>
                  <a:lnTo>
                    <a:pt x="16" y="8"/>
                  </a:lnTo>
                  <a:lnTo>
                    <a:pt x="24" y="26"/>
                  </a:lnTo>
                  <a:lnTo>
                    <a:pt x="32" y="35"/>
                  </a:lnTo>
                  <a:lnTo>
                    <a:pt x="48" y="35"/>
                  </a:lnTo>
                  <a:lnTo>
                    <a:pt x="48" y="43"/>
                  </a:lnTo>
                  <a:lnTo>
                    <a:pt x="48" y="52"/>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98" name="Freeform 152"/>
            <p:cNvSpPr>
              <a:spLocks/>
            </p:cNvSpPr>
            <p:nvPr/>
          </p:nvSpPr>
          <p:spPr bwMode="auto">
            <a:xfrm>
              <a:off x="1948" y="3481"/>
              <a:ext cx="48" cy="79"/>
            </a:xfrm>
            <a:custGeom>
              <a:avLst/>
              <a:gdLst>
                <a:gd name="T0" fmla="*/ 0 w 48"/>
                <a:gd name="T1" fmla="*/ 0 h 79"/>
                <a:gd name="T2" fmla="*/ 0 w 48"/>
                <a:gd name="T3" fmla="*/ 9 h 79"/>
                <a:gd name="T4" fmla="*/ 8 w 48"/>
                <a:gd name="T5" fmla="*/ 9 h 79"/>
                <a:gd name="T6" fmla="*/ 8 w 48"/>
                <a:gd name="T7" fmla="*/ 17 h 79"/>
                <a:gd name="T8" fmla="*/ 16 w 48"/>
                <a:gd name="T9" fmla="*/ 17 h 79"/>
                <a:gd name="T10" fmla="*/ 16 w 48"/>
                <a:gd name="T11" fmla="*/ 26 h 79"/>
                <a:gd name="T12" fmla="*/ 32 w 48"/>
                <a:gd name="T13" fmla="*/ 26 h 79"/>
                <a:gd name="T14" fmla="*/ 32 w 48"/>
                <a:gd name="T15" fmla="*/ 44 h 79"/>
                <a:gd name="T16" fmla="*/ 40 w 48"/>
                <a:gd name="T17" fmla="*/ 44 h 79"/>
                <a:gd name="T18" fmla="*/ 40 w 48"/>
                <a:gd name="T19" fmla="*/ 53 h 79"/>
                <a:gd name="T20" fmla="*/ 48 w 48"/>
                <a:gd name="T21" fmla="*/ 61 h 79"/>
                <a:gd name="T22" fmla="*/ 40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0" y="0"/>
                  </a:moveTo>
                  <a:lnTo>
                    <a:pt x="0" y="9"/>
                  </a:lnTo>
                  <a:lnTo>
                    <a:pt x="8" y="9"/>
                  </a:lnTo>
                  <a:lnTo>
                    <a:pt x="8" y="17"/>
                  </a:lnTo>
                  <a:lnTo>
                    <a:pt x="16" y="17"/>
                  </a:lnTo>
                  <a:lnTo>
                    <a:pt x="16" y="26"/>
                  </a:lnTo>
                  <a:lnTo>
                    <a:pt x="32" y="26"/>
                  </a:lnTo>
                  <a:lnTo>
                    <a:pt x="32" y="44"/>
                  </a:lnTo>
                  <a:lnTo>
                    <a:pt x="40" y="44"/>
                  </a:lnTo>
                  <a:lnTo>
                    <a:pt x="40" y="53"/>
                  </a:lnTo>
                  <a:lnTo>
                    <a:pt x="48" y="61"/>
                  </a:lnTo>
                  <a:lnTo>
                    <a:pt x="4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99" name="Freeform 153"/>
            <p:cNvSpPr>
              <a:spLocks/>
            </p:cNvSpPr>
            <p:nvPr/>
          </p:nvSpPr>
          <p:spPr bwMode="auto">
            <a:xfrm>
              <a:off x="2028" y="3455"/>
              <a:ext cx="16" cy="114"/>
            </a:xfrm>
            <a:custGeom>
              <a:avLst/>
              <a:gdLst>
                <a:gd name="T0" fmla="*/ 16 w 16"/>
                <a:gd name="T1" fmla="*/ 0 h 114"/>
                <a:gd name="T2" fmla="*/ 16 w 16"/>
                <a:gd name="T3" fmla="*/ 26 h 114"/>
                <a:gd name="T4" fmla="*/ 16 w 16"/>
                <a:gd name="T5" fmla="*/ 35 h 114"/>
                <a:gd name="T6" fmla="*/ 16 w 16"/>
                <a:gd name="T7" fmla="*/ 43 h 114"/>
                <a:gd name="T8" fmla="*/ 16 w 16"/>
                <a:gd name="T9" fmla="*/ 52 h 114"/>
                <a:gd name="T10" fmla="*/ 16 w 16"/>
                <a:gd name="T11" fmla="*/ 70 h 114"/>
                <a:gd name="T12" fmla="*/ 0 w 16"/>
                <a:gd name="T13" fmla="*/ 79 h 114"/>
                <a:gd name="T14" fmla="*/ 0 w 16"/>
                <a:gd name="T15" fmla="*/ 87 h 114"/>
                <a:gd name="T16" fmla="*/ 0 w 16"/>
                <a:gd name="T17" fmla="*/ 105 h 114"/>
                <a:gd name="T18" fmla="*/ 0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16" y="0"/>
                  </a:moveTo>
                  <a:lnTo>
                    <a:pt x="16" y="26"/>
                  </a:lnTo>
                  <a:lnTo>
                    <a:pt x="16" y="35"/>
                  </a:lnTo>
                  <a:lnTo>
                    <a:pt x="16" y="43"/>
                  </a:lnTo>
                  <a:lnTo>
                    <a:pt x="16" y="52"/>
                  </a:lnTo>
                  <a:lnTo>
                    <a:pt x="16" y="70"/>
                  </a:lnTo>
                  <a:lnTo>
                    <a:pt x="0" y="79"/>
                  </a:lnTo>
                  <a:lnTo>
                    <a:pt x="0" y="87"/>
                  </a:lnTo>
                  <a:lnTo>
                    <a:pt x="0" y="105"/>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00" name="Freeform 154"/>
            <p:cNvSpPr>
              <a:spLocks/>
            </p:cNvSpPr>
            <p:nvPr/>
          </p:nvSpPr>
          <p:spPr bwMode="auto">
            <a:xfrm>
              <a:off x="2076" y="3463"/>
              <a:ext cx="32" cy="79"/>
            </a:xfrm>
            <a:custGeom>
              <a:avLst/>
              <a:gdLst>
                <a:gd name="T0" fmla="*/ 0 w 32"/>
                <a:gd name="T1" fmla="*/ 0 h 79"/>
                <a:gd name="T2" fmla="*/ 0 w 32"/>
                <a:gd name="T3" fmla="*/ 18 h 79"/>
                <a:gd name="T4" fmla="*/ 8 w 32"/>
                <a:gd name="T5" fmla="*/ 27 h 79"/>
                <a:gd name="T6" fmla="*/ 16 w 32"/>
                <a:gd name="T7" fmla="*/ 27 h 79"/>
                <a:gd name="T8" fmla="*/ 16 w 32"/>
                <a:gd name="T9" fmla="*/ 35 h 79"/>
                <a:gd name="T10" fmla="*/ 32 w 32"/>
                <a:gd name="T11" fmla="*/ 44 h 79"/>
                <a:gd name="T12" fmla="*/ 32 w 32"/>
                <a:gd name="T13" fmla="*/ 62 h 79"/>
                <a:gd name="T14" fmla="*/ 32 w 32"/>
                <a:gd name="T15" fmla="*/ 71 h 79"/>
                <a:gd name="T16" fmla="*/ 32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0" y="0"/>
                  </a:moveTo>
                  <a:lnTo>
                    <a:pt x="0" y="18"/>
                  </a:lnTo>
                  <a:lnTo>
                    <a:pt x="8" y="27"/>
                  </a:lnTo>
                  <a:lnTo>
                    <a:pt x="16" y="27"/>
                  </a:lnTo>
                  <a:lnTo>
                    <a:pt x="16" y="35"/>
                  </a:lnTo>
                  <a:lnTo>
                    <a:pt x="32" y="44"/>
                  </a:lnTo>
                  <a:lnTo>
                    <a:pt x="32" y="62"/>
                  </a:lnTo>
                  <a:lnTo>
                    <a:pt x="32" y="71"/>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01" name="Freeform 155"/>
            <p:cNvSpPr>
              <a:spLocks/>
            </p:cNvSpPr>
            <p:nvPr/>
          </p:nvSpPr>
          <p:spPr bwMode="auto">
            <a:xfrm>
              <a:off x="2124" y="3446"/>
              <a:ext cx="24" cy="149"/>
            </a:xfrm>
            <a:custGeom>
              <a:avLst/>
              <a:gdLst>
                <a:gd name="T0" fmla="*/ 0 w 24"/>
                <a:gd name="T1" fmla="*/ 0 h 149"/>
                <a:gd name="T2" fmla="*/ 0 w 24"/>
                <a:gd name="T3" fmla="*/ 9 h 149"/>
                <a:gd name="T4" fmla="*/ 0 w 24"/>
                <a:gd name="T5" fmla="*/ 35 h 149"/>
                <a:gd name="T6" fmla="*/ 0 w 24"/>
                <a:gd name="T7" fmla="*/ 44 h 149"/>
                <a:gd name="T8" fmla="*/ 0 w 24"/>
                <a:gd name="T9" fmla="*/ 52 h 149"/>
                <a:gd name="T10" fmla="*/ 8 w 24"/>
                <a:gd name="T11" fmla="*/ 61 h 149"/>
                <a:gd name="T12" fmla="*/ 8 w 24"/>
                <a:gd name="T13" fmla="*/ 88 h 149"/>
                <a:gd name="T14" fmla="*/ 24 w 24"/>
                <a:gd name="T15" fmla="*/ 96 h 149"/>
                <a:gd name="T16" fmla="*/ 24 w 24"/>
                <a:gd name="T17" fmla="*/ 114 h 149"/>
                <a:gd name="T18" fmla="*/ 24 w 24"/>
                <a:gd name="T19" fmla="*/ 123 h 149"/>
                <a:gd name="T20" fmla="*/ 24 w 24"/>
                <a:gd name="T21" fmla="*/ 132 h 149"/>
                <a:gd name="T22" fmla="*/ 8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0" y="0"/>
                  </a:moveTo>
                  <a:lnTo>
                    <a:pt x="0" y="9"/>
                  </a:lnTo>
                  <a:lnTo>
                    <a:pt x="0" y="35"/>
                  </a:lnTo>
                  <a:lnTo>
                    <a:pt x="0" y="44"/>
                  </a:lnTo>
                  <a:lnTo>
                    <a:pt x="0" y="52"/>
                  </a:lnTo>
                  <a:lnTo>
                    <a:pt x="8" y="61"/>
                  </a:lnTo>
                  <a:lnTo>
                    <a:pt x="8" y="88"/>
                  </a:lnTo>
                  <a:lnTo>
                    <a:pt x="24" y="96"/>
                  </a:lnTo>
                  <a:lnTo>
                    <a:pt x="24" y="114"/>
                  </a:lnTo>
                  <a:lnTo>
                    <a:pt x="24" y="123"/>
                  </a:lnTo>
                  <a:lnTo>
                    <a:pt x="24" y="132"/>
                  </a:lnTo>
                  <a:lnTo>
                    <a:pt x="8"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02" name="Freeform 156"/>
            <p:cNvSpPr>
              <a:spLocks/>
            </p:cNvSpPr>
            <p:nvPr/>
          </p:nvSpPr>
          <p:spPr bwMode="auto">
            <a:xfrm>
              <a:off x="2108" y="3384"/>
              <a:ext cx="72" cy="114"/>
            </a:xfrm>
            <a:custGeom>
              <a:avLst/>
              <a:gdLst>
                <a:gd name="T0" fmla="*/ 0 w 72"/>
                <a:gd name="T1" fmla="*/ 0 h 114"/>
                <a:gd name="T2" fmla="*/ 8 w 72"/>
                <a:gd name="T3" fmla="*/ 9 h 114"/>
                <a:gd name="T4" fmla="*/ 16 w 72"/>
                <a:gd name="T5" fmla="*/ 27 h 114"/>
                <a:gd name="T6" fmla="*/ 24 w 72"/>
                <a:gd name="T7" fmla="*/ 27 h 114"/>
                <a:gd name="T8" fmla="*/ 40 w 72"/>
                <a:gd name="T9" fmla="*/ 35 h 114"/>
                <a:gd name="T10" fmla="*/ 48 w 72"/>
                <a:gd name="T11" fmla="*/ 44 h 114"/>
                <a:gd name="T12" fmla="*/ 56 w 72"/>
                <a:gd name="T13" fmla="*/ 62 h 114"/>
                <a:gd name="T14" fmla="*/ 56 w 72"/>
                <a:gd name="T15" fmla="*/ 71 h 114"/>
                <a:gd name="T16" fmla="*/ 56 w 72"/>
                <a:gd name="T17" fmla="*/ 79 h 114"/>
                <a:gd name="T18" fmla="*/ 56 w 72"/>
                <a:gd name="T19" fmla="*/ 97 h 114"/>
                <a:gd name="T20" fmla="*/ 72 w 72"/>
                <a:gd name="T21" fmla="*/ 106 h 114"/>
                <a:gd name="T22" fmla="*/ 72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0" y="0"/>
                  </a:moveTo>
                  <a:lnTo>
                    <a:pt x="8" y="9"/>
                  </a:lnTo>
                  <a:lnTo>
                    <a:pt x="16" y="27"/>
                  </a:lnTo>
                  <a:lnTo>
                    <a:pt x="24" y="27"/>
                  </a:lnTo>
                  <a:lnTo>
                    <a:pt x="40" y="35"/>
                  </a:lnTo>
                  <a:lnTo>
                    <a:pt x="48" y="44"/>
                  </a:lnTo>
                  <a:lnTo>
                    <a:pt x="56" y="62"/>
                  </a:lnTo>
                  <a:lnTo>
                    <a:pt x="56" y="71"/>
                  </a:lnTo>
                  <a:lnTo>
                    <a:pt x="56" y="79"/>
                  </a:lnTo>
                  <a:lnTo>
                    <a:pt x="56" y="97"/>
                  </a:lnTo>
                  <a:lnTo>
                    <a:pt x="72" y="106"/>
                  </a:lnTo>
                  <a:lnTo>
                    <a:pt x="72"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03" name="Freeform 157"/>
            <p:cNvSpPr>
              <a:spLocks/>
            </p:cNvSpPr>
            <p:nvPr/>
          </p:nvSpPr>
          <p:spPr bwMode="auto">
            <a:xfrm>
              <a:off x="1764" y="3446"/>
              <a:ext cx="48" cy="88"/>
            </a:xfrm>
            <a:custGeom>
              <a:avLst/>
              <a:gdLst>
                <a:gd name="T0" fmla="*/ 48 w 48"/>
                <a:gd name="T1" fmla="*/ 0 h 88"/>
                <a:gd name="T2" fmla="*/ 32 w 48"/>
                <a:gd name="T3" fmla="*/ 0 h 88"/>
                <a:gd name="T4" fmla="*/ 24 w 48"/>
                <a:gd name="T5" fmla="*/ 9 h 88"/>
                <a:gd name="T6" fmla="*/ 24 w 48"/>
                <a:gd name="T7" fmla="*/ 17 h 88"/>
                <a:gd name="T8" fmla="*/ 24 w 48"/>
                <a:gd name="T9" fmla="*/ 35 h 88"/>
                <a:gd name="T10" fmla="*/ 24 w 48"/>
                <a:gd name="T11" fmla="*/ 44 h 88"/>
                <a:gd name="T12" fmla="*/ 16 w 48"/>
                <a:gd name="T13" fmla="*/ 52 h 88"/>
                <a:gd name="T14" fmla="*/ 16 w 48"/>
                <a:gd name="T15" fmla="*/ 61 h 88"/>
                <a:gd name="T16" fmla="*/ 16 w 48"/>
                <a:gd name="T17" fmla="*/ 79 h 88"/>
                <a:gd name="T18" fmla="*/ 16 w 48"/>
                <a:gd name="T19" fmla="*/ 88 h 88"/>
                <a:gd name="T20" fmla="*/ 0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48" y="0"/>
                  </a:moveTo>
                  <a:lnTo>
                    <a:pt x="32" y="0"/>
                  </a:lnTo>
                  <a:lnTo>
                    <a:pt x="24" y="9"/>
                  </a:lnTo>
                  <a:lnTo>
                    <a:pt x="24" y="17"/>
                  </a:lnTo>
                  <a:lnTo>
                    <a:pt x="24" y="35"/>
                  </a:lnTo>
                  <a:lnTo>
                    <a:pt x="24" y="44"/>
                  </a:lnTo>
                  <a:lnTo>
                    <a:pt x="16" y="52"/>
                  </a:lnTo>
                  <a:lnTo>
                    <a:pt x="16" y="61"/>
                  </a:lnTo>
                  <a:lnTo>
                    <a:pt x="16" y="79"/>
                  </a:lnTo>
                  <a:lnTo>
                    <a:pt x="16" y="88"/>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04" name="Freeform 158"/>
            <p:cNvSpPr>
              <a:spLocks/>
            </p:cNvSpPr>
            <p:nvPr/>
          </p:nvSpPr>
          <p:spPr bwMode="auto">
            <a:xfrm>
              <a:off x="1844" y="3498"/>
              <a:ext cx="40" cy="80"/>
            </a:xfrm>
            <a:custGeom>
              <a:avLst/>
              <a:gdLst>
                <a:gd name="T0" fmla="*/ 0 w 40"/>
                <a:gd name="T1" fmla="*/ 0 h 80"/>
                <a:gd name="T2" fmla="*/ 16 w 40"/>
                <a:gd name="T3" fmla="*/ 0 h 80"/>
                <a:gd name="T4" fmla="*/ 32 w 40"/>
                <a:gd name="T5" fmla="*/ 0 h 80"/>
                <a:gd name="T6" fmla="*/ 32 w 40"/>
                <a:gd name="T7" fmla="*/ 9 h 80"/>
                <a:gd name="T8" fmla="*/ 40 w 40"/>
                <a:gd name="T9" fmla="*/ 27 h 80"/>
                <a:gd name="T10" fmla="*/ 40 w 40"/>
                <a:gd name="T11" fmla="*/ 36 h 80"/>
                <a:gd name="T12" fmla="*/ 40 w 40"/>
                <a:gd name="T13" fmla="*/ 44 h 80"/>
                <a:gd name="T14" fmla="*/ 40 w 40"/>
                <a:gd name="T15" fmla="*/ 62 h 80"/>
                <a:gd name="T16" fmla="*/ 40 w 40"/>
                <a:gd name="T17" fmla="*/ 71 h 80"/>
                <a:gd name="T18" fmla="*/ 4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0" y="0"/>
                  </a:moveTo>
                  <a:lnTo>
                    <a:pt x="16" y="0"/>
                  </a:lnTo>
                  <a:lnTo>
                    <a:pt x="32" y="0"/>
                  </a:lnTo>
                  <a:lnTo>
                    <a:pt x="32" y="9"/>
                  </a:lnTo>
                  <a:lnTo>
                    <a:pt x="40" y="27"/>
                  </a:lnTo>
                  <a:lnTo>
                    <a:pt x="40" y="36"/>
                  </a:lnTo>
                  <a:lnTo>
                    <a:pt x="40" y="44"/>
                  </a:lnTo>
                  <a:lnTo>
                    <a:pt x="40" y="62"/>
                  </a:lnTo>
                  <a:lnTo>
                    <a:pt x="40" y="71"/>
                  </a:lnTo>
                  <a:lnTo>
                    <a:pt x="4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05" name="Freeform 159"/>
            <p:cNvSpPr>
              <a:spLocks/>
            </p:cNvSpPr>
            <p:nvPr/>
          </p:nvSpPr>
          <p:spPr bwMode="auto">
            <a:xfrm>
              <a:off x="1844" y="3411"/>
              <a:ext cx="32" cy="79"/>
            </a:xfrm>
            <a:custGeom>
              <a:avLst/>
              <a:gdLst>
                <a:gd name="T0" fmla="*/ 0 w 32"/>
                <a:gd name="T1" fmla="*/ 8 h 79"/>
                <a:gd name="T2" fmla="*/ 8 w 32"/>
                <a:gd name="T3" fmla="*/ 0 h 79"/>
                <a:gd name="T4" fmla="*/ 8 w 32"/>
                <a:gd name="T5" fmla="*/ 8 h 79"/>
                <a:gd name="T6" fmla="*/ 8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32 w 32"/>
                <a:gd name="T19" fmla="*/ 70 h 79"/>
                <a:gd name="T20" fmla="*/ 32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0" y="8"/>
                  </a:moveTo>
                  <a:lnTo>
                    <a:pt x="8" y="0"/>
                  </a:lnTo>
                  <a:lnTo>
                    <a:pt x="8" y="8"/>
                  </a:lnTo>
                  <a:lnTo>
                    <a:pt x="8" y="17"/>
                  </a:lnTo>
                  <a:lnTo>
                    <a:pt x="16" y="17"/>
                  </a:lnTo>
                  <a:lnTo>
                    <a:pt x="16" y="35"/>
                  </a:lnTo>
                  <a:lnTo>
                    <a:pt x="16" y="44"/>
                  </a:lnTo>
                  <a:lnTo>
                    <a:pt x="16" y="52"/>
                  </a:lnTo>
                  <a:lnTo>
                    <a:pt x="16" y="70"/>
                  </a:lnTo>
                  <a:lnTo>
                    <a:pt x="32" y="70"/>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06" name="Freeform 160"/>
            <p:cNvSpPr>
              <a:spLocks/>
            </p:cNvSpPr>
            <p:nvPr/>
          </p:nvSpPr>
          <p:spPr bwMode="auto">
            <a:xfrm>
              <a:off x="2028" y="3534"/>
              <a:ext cx="48" cy="79"/>
            </a:xfrm>
            <a:custGeom>
              <a:avLst/>
              <a:gdLst>
                <a:gd name="T0" fmla="*/ 0 w 48"/>
                <a:gd name="T1" fmla="*/ 0 h 79"/>
                <a:gd name="T2" fmla="*/ 16 w 48"/>
                <a:gd name="T3" fmla="*/ 8 h 79"/>
                <a:gd name="T4" fmla="*/ 16 w 48"/>
                <a:gd name="T5" fmla="*/ 26 h 79"/>
                <a:gd name="T6" fmla="*/ 24 w 48"/>
                <a:gd name="T7" fmla="*/ 35 h 79"/>
                <a:gd name="T8" fmla="*/ 32 w 48"/>
                <a:gd name="T9" fmla="*/ 35 h 79"/>
                <a:gd name="T10" fmla="*/ 32 w 48"/>
                <a:gd name="T11" fmla="*/ 44 h 79"/>
                <a:gd name="T12" fmla="*/ 48 w 48"/>
                <a:gd name="T13" fmla="*/ 44 h 79"/>
                <a:gd name="T14" fmla="*/ 48 w 48"/>
                <a:gd name="T15" fmla="*/ 61 h 79"/>
                <a:gd name="T16" fmla="*/ 48 w 48"/>
                <a:gd name="T17" fmla="*/ 70 h 79"/>
                <a:gd name="T18" fmla="*/ 48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0" y="0"/>
                  </a:moveTo>
                  <a:lnTo>
                    <a:pt x="16" y="8"/>
                  </a:lnTo>
                  <a:lnTo>
                    <a:pt x="16" y="26"/>
                  </a:lnTo>
                  <a:lnTo>
                    <a:pt x="24" y="35"/>
                  </a:lnTo>
                  <a:lnTo>
                    <a:pt x="32" y="35"/>
                  </a:lnTo>
                  <a:lnTo>
                    <a:pt x="32" y="44"/>
                  </a:lnTo>
                  <a:lnTo>
                    <a:pt x="48" y="44"/>
                  </a:lnTo>
                  <a:lnTo>
                    <a:pt x="48" y="61"/>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07" name="Freeform 161"/>
            <p:cNvSpPr>
              <a:spLocks/>
            </p:cNvSpPr>
            <p:nvPr/>
          </p:nvSpPr>
          <p:spPr bwMode="auto">
            <a:xfrm>
              <a:off x="2044" y="3455"/>
              <a:ext cx="64" cy="35"/>
            </a:xfrm>
            <a:custGeom>
              <a:avLst/>
              <a:gdLst>
                <a:gd name="T0" fmla="*/ 0 w 64"/>
                <a:gd name="T1" fmla="*/ 0 h 35"/>
                <a:gd name="T2" fmla="*/ 8 w 64"/>
                <a:gd name="T3" fmla="*/ 0 h 35"/>
                <a:gd name="T4" fmla="*/ 16 w 64"/>
                <a:gd name="T5" fmla="*/ 0 h 35"/>
                <a:gd name="T6" fmla="*/ 32 w 64"/>
                <a:gd name="T7" fmla="*/ 0 h 35"/>
                <a:gd name="T8" fmla="*/ 32 w 64"/>
                <a:gd name="T9" fmla="*/ 8 h 35"/>
                <a:gd name="T10" fmla="*/ 40 w 64"/>
                <a:gd name="T11" fmla="*/ 8 h 35"/>
                <a:gd name="T12" fmla="*/ 48 w 64"/>
                <a:gd name="T13" fmla="*/ 26 h 35"/>
                <a:gd name="T14" fmla="*/ 64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0" y="0"/>
                  </a:moveTo>
                  <a:lnTo>
                    <a:pt x="8" y="0"/>
                  </a:lnTo>
                  <a:lnTo>
                    <a:pt x="16" y="0"/>
                  </a:lnTo>
                  <a:lnTo>
                    <a:pt x="32" y="0"/>
                  </a:lnTo>
                  <a:lnTo>
                    <a:pt x="32" y="8"/>
                  </a:lnTo>
                  <a:lnTo>
                    <a:pt x="40" y="8"/>
                  </a:lnTo>
                  <a:lnTo>
                    <a:pt x="48" y="26"/>
                  </a:lnTo>
                  <a:lnTo>
                    <a:pt x="64"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08" name="Freeform 162"/>
            <p:cNvSpPr>
              <a:spLocks/>
            </p:cNvSpPr>
            <p:nvPr/>
          </p:nvSpPr>
          <p:spPr bwMode="auto">
            <a:xfrm>
              <a:off x="2012" y="3455"/>
              <a:ext cx="16" cy="123"/>
            </a:xfrm>
            <a:custGeom>
              <a:avLst/>
              <a:gdLst>
                <a:gd name="T0" fmla="*/ 16 w 16"/>
                <a:gd name="T1" fmla="*/ 0 h 123"/>
                <a:gd name="T2" fmla="*/ 16 w 16"/>
                <a:gd name="T3" fmla="*/ 35 h 123"/>
                <a:gd name="T4" fmla="*/ 16 w 16"/>
                <a:gd name="T5" fmla="*/ 43 h 123"/>
                <a:gd name="T6" fmla="*/ 16 w 16"/>
                <a:gd name="T7" fmla="*/ 70 h 123"/>
                <a:gd name="T8" fmla="*/ 8 w 16"/>
                <a:gd name="T9" fmla="*/ 70 h 123"/>
                <a:gd name="T10" fmla="*/ 8 w 16"/>
                <a:gd name="T11" fmla="*/ 79 h 123"/>
                <a:gd name="T12" fmla="*/ 8 w 16"/>
                <a:gd name="T13" fmla="*/ 87 h 123"/>
                <a:gd name="T14" fmla="*/ 8 w 16"/>
                <a:gd name="T15" fmla="*/ 105 h 123"/>
                <a:gd name="T16" fmla="*/ 0 w 16"/>
                <a:gd name="T17" fmla="*/ 114 h 123"/>
                <a:gd name="T18" fmla="*/ 0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16" y="0"/>
                  </a:moveTo>
                  <a:lnTo>
                    <a:pt x="16" y="35"/>
                  </a:lnTo>
                  <a:lnTo>
                    <a:pt x="16" y="43"/>
                  </a:lnTo>
                  <a:lnTo>
                    <a:pt x="16" y="70"/>
                  </a:lnTo>
                  <a:lnTo>
                    <a:pt x="8" y="70"/>
                  </a:lnTo>
                  <a:lnTo>
                    <a:pt x="8" y="79"/>
                  </a:lnTo>
                  <a:lnTo>
                    <a:pt x="8" y="87"/>
                  </a:lnTo>
                  <a:lnTo>
                    <a:pt x="8" y="105"/>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09" name="Freeform 163"/>
            <p:cNvSpPr>
              <a:spLocks/>
            </p:cNvSpPr>
            <p:nvPr/>
          </p:nvSpPr>
          <p:spPr bwMode="auto">
            <a:xfrm>
              <a:off x="1980" y="3481"/>
              <a:ext cx="16" cy="61"/>
            </a:xfrm>
            <a:custGeom>
              <a:avLst/>
              <a:gdLst>
                <a:gd name="T0" fmla="*/ 0 w 16"/>
                <a:gd name="T1" fmla="*/ 0 h 61"/>
                <a:gd name="T2" fmla="*/ 8 w 16"/>
                <a:gd name="T3" fmla="*/ 9 h 61"/>
                <a:gd name="T4" fmla="*/ 16 w 16"/>
                <a:gd name="T5" fmla="*/ 17 h 61"/>
                <a:gd name="T6" fmla="*/ 16 w 16"/>
                <a:gd name="T7" fmla="*/ 26 h 61"/>
                <a:gd name="T8" fmla="*/ 16 w 16"/>
                <a:gd name="T9" fmla="*/ 44 h 61"/>
                <a:gd name="T10" fmla="*/ 16 w 16"/>
                <a:gd name="T11" fmla="*/ 53 h 61"/>
                <a:gd name="T12" fmla="*/ 16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0" y="0"/>
                  </a:moveTo>
                  <a:lnTo>
                    <a:pt x="8" y="9"/>
                  </a:lnTo>
                  <a:lnTo>
                    <a:pt x="16" y="17"/>
                  </a:lnTo>
                  <a:lnTo>
                    <a:pt x="16" y="26"/>
                  </a:lnTo>
                  <a:lnTo>
                    <a:pt x="16" y="44"/>
                  </a:lnTo>
                  <a:lnTo>
                    <a:pt x="16" y="53"/>
                  </a:lnTo>
                  <a:lnTo>
                    <a:pt x="16"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10" name="Freeform 164"/>
            <p:cNvSpPr>
              <a:spLocks/>
            </p:cNvSpPr>
            <p:nvPr/>
          </p:nvSpPr>
          <p:spPr bwMode="auto">
            <a:xfrm>
              <a:off x="1948" y="3507"/>
              <a:ext cx="16" cy="88"/>
            </a:xfrm>
            <a:custGeom>
              <a:avLst/>
              <a:gdLst>
                <a:gd name="T0" fmla="*/ 16 w 16"/>
                <a:gd name="T1" fmla="*/ 0 h 88"/>
                <a:gd name="T2" fmla="*/ 16 w 16"/>
                <a:gd name="T3" fmla="*/ 27 h 88"/>
                <a:gd name="T4" fmla="*/ 8 w 16"/>
                <a:gd name="T5" fmla="*/ 35 h 88"/>
                <a:gd name="T6" fmla="*/ 8 w 16"/>
                <a:gd name="T7" fmla="*/ 53 h 88"/>
                <a:gd name="T8" fmla="*/ 0 w 16"/>
                <a:gd name="T9" fmla="*/ 62 h 88"/>
                <a:gd name="T10" fmla="*/ 0 w 16"/>
                <a:gd name="T11" fmla="*/ 71 h 88"/>
                <a:gd name="T12" fmla="*/ 0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16" y="0"/>
                  </a:moveTo>
                  <a:lnTo>
                    <a:pt x="16" y="27"/>
                  </a:lnTo>
                  <a:lnTo>
                    <a:pt x="8" y="35"/>
                  </a:lnTo>
                  <a:lnTo>
                    <a:pt x="8"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11" name="Freeform 165"/>
            <p:cNvSpPr>
              <a:spLocks/>
            </p:cNvSpPr>
            <p:nvPr/>
          </p:nvSpPr>
          <p:spPr bwMode="auto">
            <a:xfrm>
              <a:off x="1908" y="3455"/>
              <a:ext cx="16" cy="123"/>
            </a:xfrm>
            <a:custGeom>
              <a:avLst/>
              <a:gdLst>
                <a:gd name="T0" fmla="*/ 8 w 16"/>
                <a:gd name="T1" fmla="*/ 0 h 123"/>
                <a:gd name="T2" fmla="*/ 8 w 16"/>
                <a:gd name="T3" fmla="*/ 8 h 123"/>
                <a:gd name="T4" fmla="*/ 16 w 16"/>
                <a:gd name="T5" fmla="*/ 26 h 123"/>
                <a:gd name="T6" fmla="*/ 16 w 16"/>
                <a:gd name="T7" fmla="*/ 35 h 123"/>
                <a:gd name="T8" fmla="*/ 8 w 16"/>
                <a:gd name="T9" fmla="*/ 43 h 123"/>
                <a:gd name="T10" fmla="*/ 8 w 16"/>
                <a:gd name="T11" fmla="*/ 52 h 123"/>
                <a:gd name="T12" fmla="*/ 8 w 16"/>
                <a:gd name="T13" fmla="*/ 70 h 123"/>
                <a:gd name="T14" fmla="*/ 8 w 16"/>
                <a:gd name="T15" fmla="*/ 79 h 123"/>
                <a:gd name="T16" fmla="*/ 0 w 16"/>
                <a:gd name="T17" fmla="*/ 87 h 123"/>
                <a:gd name="T18" fmla="*/ 0 w 16"/>
                <a:gd name="T19" fmla="*/ 105 h 123"/>
                <a:gd name="T20" fmla="*/ 0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16" y="26"/>
                  </a:lnTo>
                  <a:lnTo>
                    <a:pt x="16" y="35"/>
                  </a:lnTo>
                  <a:lnTo>
                    <a:pt x="8" y="43"/>
                  </a:lnTo>
                  <a:lnTo>
                    <a:pt x="8" y="52"/>
                  </a:lnTo>
                  <a:lnTo>
                    <a:pt x="8" y="70"/>
                  </a:lnTo>
                  <a:lnTo>
                    <a:pt x="8" y="79"/>
                  </a:lnTo>
                  <a:lnTo>
                    <a:pt x="0" y="87"/>
                  </a:lnTo>
                  <a:lnTo>
                    <a:pt x="0" y="105"/>
                  </a:lnTo>
                  <a:lnTo>
                    <a:pt x="0"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12" name="Freeform 166"/>
            <p:cNvSpPr>
              <a:spLocks/>
            </p:cNvSpPr>
            <p:nvPr/>
          </p:nvSpPr>
          <p:spPr bwMode="auto">
            <a:xfrm>
              <a:off x="1788" y="3490"/>
              <a:ext cx="40" cy="105"/>
            </a:xfrm>
            <a:custGeom>
              <a:avLst/>
              <a:gdLst>
                <a:gd name="T0" fmla="*/ 32 w 40"/>
                <a:gd name="T1" fmla="*/ 0 h 105"/>
                <a:gd name="T2" fmla="*/ 40 w 40"/>
                <a:gd name="T3" fmla="*/ 8 h 105"/>
                <a:gd name="T4" fmla="*/ 32 w 40"/>
                <a:gd name="T5" fmla="*/ 17 h 105"/>
                <a:gd name="T6" fmla="*/ 24 w 40"/>
                <a:gd name="T7" fmla="*/ 35 h 105"/>
                <a:gd name="T8" fmla="*/ 8 w 40"/>
                <a:gd name="T9" fmla="*/ 44 h 105"/>
                <a:gd name="T10" fmla="*/ 8 w 40"/>
                <a:gd name="T11" fmla="*/ 52 h 105"/>
                <a:gd name="T12" fmla="*/ 0 w 40"/>
                <a:gd name="T13" fmla="*/ 70 h 105"/>
                <a:gd name="T14" fmla="*/ 0 w 40"/>
                <a:gd name="T15" fmla="*/ 79 h 105"/>
                <a:gd name="T16" fmla="*/ 0 w 40"/>
                <a:gd name="T17" fmla="*/ 88 h 105"/>
                <a:gd name="T18" fmla="*/ 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32" y="0"/>
                  </a:moveTo>
                  <a:lnTo>
                    <a:pt x="40" y="8"/>
                  </a:lnTo>
                  <a:lnTo>
                    <a:pt x="32" y="17"/>
                  </a:lnTo>
                  <a:lnTo>
                    <a:pt x="24" y="35"/>
                  </a:lnTo>
                  <a:lnTo>
                    <a:pt x="8" y="44"/>
                  </a:lnTo>
                  <a:lnTo>
                    <a:pt x="8" y="52"/>
                  </a:lnTo>
                  <a:lnTo>
                    <a:pt x="0" y="70"/>
                  </a:lnTo>
                  <a:lnTo>
                    <a:pt x="0" y="79"/>
                  </a:lnTo>
                  <a:lnTo>
                    <a:pt x="0" y="88"/>
                  </a:lnTo>
                  <a:lnTo>
                    <a:pt x="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13" name="Freeform 167"/>
            <p:cNvSpPr>
              <a:spLocks/>
            </p:cNvSpPr>
            <p:nvPr/>
          </p:nvSpPr>
          <p:spPr bwMode="auto">
            <a:xfrm>
              <a:off x="1724" y="3463"/>
              <a:ext cx="64" cy="115"/>
            </a:xfrm>
            <a:custGeom>
              <a:avLst/>
              <a:gdLst>
                <a:gd name="T0" fmla="*/ 64 w 64"/>
                <a:gd name="T1" fmla="*/ 0 h 115"/>
                <a:gd name="T2" fmla="*/ 56 w 64"/>
                <a:gd name="T3" fmla="*/ 18 h 115"/>
                <a:gd name="T4" fmla="*/ 56 w 64"/>
                <a:gd name="T5" fmla="*/ 27 h 115"/>
                <a:gd name="T6" fmla="*/ 40 w 64"/>
                <a:gd name="T7" fmla="*/ 27 h 115"/>
                <a:gd name="T8" fmla="*/ 32 w 64"/>
                <a:gd name="T9" fmla="*/ 27 h 115"/>
                <a:gd name="T10" fmla="*/ 32 w 64"/>
                <a:gd name="T11" fmla="*/ 35 h 115"/>
                <a:gd name="T12" fmla="*/ 32 w 64"/>
                <a:gd name="T13" fmla="*/ 44 h 115"/>
                <a:gd name="T14" fmla="*/ 24 w 64"/>
                <a:gd name="T15" fmla="*/ 62 h 115"/>
                <a:gd name="T16" fmla="*/ 16 w 64"/>
                <a:gd name="T17" fmla="*/ 71 h 115"/>
                <a:gd name="T18" fmla="*/ 16 w 64"/>
                <a:gd name="T19" fmla="*/ 79 h 115"/>
                <a:gd name="T20" fmla="*/ 16 w 64"/>
                <a:gd name="T21" fmla="*/ 97 h 115"/>
                <a:gd name="T22" fmla="*/ 0 w 64"/>
                <a:gd name="T23" fmla="*/ 97 h 115"/>
                <a:gd name="T24" fmla="*/ 0 w 64"/>
                <a:gd name="T25" fmla="*/ 106 h 115"/>
                <a:gd name="T26" fmla="*/ 0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64" y="0"/>
                  </a:moveTo>
                  <a:lnTo>
                    <a:pt x="56" y="18"/>
                  </a:lnTo>
                  <a:lnTo>
                    <a:pt x="56" y="27"/>
                  </a:lnTo>
                  <a:lnTo>
                    <a:pt x="40" y="27"/>
                  </a:lnTo>
                  <a:lnTo>
                    <a:pt x="32" y="27"/>
                  </a:lnTo>
                  <a:lnTo>
                    <a:pt x="32" y="35"/>
                  </a:lnTo>
                  <a:lnTo>
                    <a:pt x="32" y="44"/>
                  </a:lnTo>
                  <a:lnTo>
                    <a:pt x="24" y="62"/>
                  </a:lnTo>
                  <a:lnTo>
                    <a:pt x="16" y="71"/>
                  </a:lnTo>
                  <a:lnTo>
                    <a:pt x="16" y="79"/>
                  </a:lnTo>
                  <a:lnTo>
                    <a:pt x="16" y="97"/>
                  </a:lnTo>
                  <a:lnTo>
                    <a:pt x="0" y="97"/>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14" name="Freeform 168"/>
            <p:cNvSpPr>
              <a:spLocks/>
            </p:cNvSpPr>
            <p:nvPr/>
          </p:nvSpPr>
          <p:spPr bwMode="auto">
            <a:xfrm>
              <a:off x="2132" y="3507"/>
              <a:ext cx="48" cy="88"/>
            </a:xfrm>
            <a:custGeom>
              <a:avLst/>
              <a:gdLst>
                <a:gd name="T0" fmla="*/ 0 w 48"/>
                <a:gd name="T1" fmla="*/ 0 h 88"/>
                <a:gd name="T2" fmla="*/ 0 w 48"/>
                <a:gd name="T3" fmla="*/ 18 h 88"/>
                <a:gd name="T4" fmla="*/ 0 w 48"/>
                <a:gd name="T5" fmla="*/ 27 h 88"/>
                <a:gd name="T6" fmla="*/ 16 w 48"/>
                <a:gd name="T7" fmla="*/ 27 h 88"/>
                <a:gd name="T8" fmla="*/ 16 w 48"/>
                <a:gd name="T9" fmla="*/ 35 h 88"/>
                <a:gd name="T10" fmla="*/ 24 w 48"/>
                <a:gd name="T11" fmla="*/ 35 h 88"/>
                <a:gd name="T12" fmla="*/ 32 w 48"/>
                <a:gd name="T13" fmla="*/ 53 h 88"/>
                <a:gd name="T14" fmla="*/ 48 w 48"/>
                <a:gd name="T15" fmla="*/ 62 h 88"/>
                <a:gd name="T16" fmla="*/ 48 w 48"/>
                <a:gd name="T17" fmla="*/ 71 h 88"/>
                <a:gd name="T18" fmla="*/ 48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0" y="0"/>
                  </a:moveTo>
                  <a:lnTo>
                    <a:pt x="0" y="18"/>
                  </a:lnTo>
                  <a:lnTo>
                    <a:pt x="0" y="27"/>
                  </a:lnTo>
                  <a:lnTo>
                    <a:pt x="16" y="27"/>
                  </a:lnTo>
                  <a:lnTo>
                    <a:pt x="16" y="35"/>
                  </a:lnTo>
                  <a:lnTo>
                    <a:pt x="24" y="35"/>
                  </a:lnTo>
                  <a:lnTo>
                    <a:pt x="32" y="53"/>
                  </a:lnTo>
                  <a:lnTo>
                    <a:pt x="48" y="62"/>
                  </a:lnTo>
                  <a:lnTo>
                    <a:pt x="48" y="71"/>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15" name="Freeform 169"/>
            <p:cNvSpPr>
              <a:spLocks/>
            </p:cNvSpPr>
            <p:nvPr/>
          </p:nvSpPr>
          <p:spPr bwMode="auto">
            <a:xfrm>
              <a:off x="2092" y="3314"/>
              <a:ext cx="64" cy="53"/>
            </a:xfrm>
            <a:custGeom>
              <a:avLst/>
              <a:gdLst>
                <a:gd name="T0" fmla="*/ 0 w 64"/>
                <a:gd name="T1" fmla="*/ 0 h 53"/>
                <a:gd name="T2" fmla="*/ 24 w 64"/>
                <a:gd name="T3" fmla="*/ 17 h 53"/>
                <a:gd name="T4" fmla="*/ 32 w 64"/>
                <a:gd name="T5" fmla="*/ 17 h 53"/>
                <a:gd name="T6" fmla="*/ 40 w 64"/>
                <a:gd name="T7" fmla="*/ 17 h 53"/>
                <a:gd name="T8" fmla="*/ 56 w 64"/>
                <a:gd name="T9" fmla="*/ 17 h 53"/>
                <a:gd name="T10" fmla="*/ 64 w 64"/>
                <a:gd name="T11" fmla="*/ 26 h 53"/>
                <a:gd name="T12" fmla="*/ 64 w 64"/>
                <a:gd name="T13" fmla="*/ 35 h 53"/>
                <a:gd name="T14" fmla="*/ 64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0" y="0"/>
                  </a:moveTo>
                  <a:lnTo>
                    <a:pt x="24" y="17"/>
                  </a:lnTo>
                  <a:lnTo>
                    <a:pt x="32" y="17"/>
                  </a:lnTo>
                  <a:lnTo>
                    <a:pt x="40" y="17"/>
                  </a:lnTo>
                  <a:lnTo>
                    <a:pt x="56" y="17"/>
                  </a:lnTo>
                  <a:lnTo>
                    <a:pt x="64" y="26"/>
                  </a:lnTo>
                  <a:lnTo>
                    <a:pt x="64" y="35"/>
                  </a:lnTo>
                  <a:lnTo>
                    <a:pt x="64"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16" name="Freeform 170"/>
            <p:cNvSpPr>
              <a:spLocks/>
            </p:cNvSpPr>
            <p:nvPr/>
          </p:nvSpPr>
          <p:spPr bwMode="auto">
            <a:xfrm>
              <a:off x="1780" y="3314"/>
              <a:ext cx="96" cy="35"/>
            </a:xfrm>
            <a:custGeom>
              <a:avLst/>
              <a:gdLst>
                <a:gd name="T0" fmla="*/ 96 w 96"/>
                <a:gd name="T1" fmla="*/ 0 h 35"/>
                <a:gd name="T2" fmla="*/ 80 w 96"/>
                <a:gd name="T3" fmla="*/ 0 h 35"/>
                <a:gd name="T4" fmla="*/ 72 w 96"/>
                <a:gd name="T5" fmla="*/ 0 h 35"/>
                <a:gd name="T6" fmla="*/ 64 w 96"/>
                <a:gd name="T7" fmla="*/ 0 h 35"/>
                <a:gd name="T8" fmla="*/ 48 w 96"/>
                <a:gd name="T9" fmla="*/ 0 h 35"/>
                <a:gd name="T10" fmla="*/ 40 w 96"/>
                <a:gd name="T11" fmla="*/ 0 h 35"/>
                <a:gd name="T12" fmla="*/ 32 w 96"/>
                <a:gd name="T13" fmla="*/ 0 h 35"/>
                <a:gd name="T14" fmla="*/ 16 w 96"/>
                <a:gd name="T15" fmla="*/ 17 h 35"/>
                <a:gd name="T16" fmla="*/ 8 w 96"/>
                <a:gd name="T17" fmla="*/ 26 h 35"/>
                <a:gd name="T18" fmla="*/ 0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96" y="0"/>
                  </a:moveTo>
                  <a:lnTo>
                    <a:pt x="80" y="0"/>
                  </a:lnTo>
                  <a:lnTo>
                    <a:pt x="72" y="0"/>
                  </a:lnTo>
                  <a:lnTo>
                    <a:pt x="64" y="0"/>
                  </a:lnTo>
                  <a:lnTo>
                    <a:pt x="48" y="0"/>
                  </a:lnTo>
                  <a:lnTo>
                    <a:pt x="40" y="0"/>
                  </a:lnTo>
                  <a:lnTo>
                    <a:pt x="32" y="0"/>
                  </a:lnTo>
                  <a:lnTo>
                    <a:pt x="16" y="17"/>
                  </a:lnTo>
                  <a:lnTo>
                    <a:pt x="8"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17" name="Freeform 171"/>
            <p:cNvSpPr>
              <a:spLocks/>
            </p:cNvSpPr>
            <p:nvPr/>
          </p:nvSpPr>
          <p:spPr bwMode="auto">
            <a:xfrm>
              <a:off x="1780" y="3296"/>
              <a:ext cx="112" cy="44"/>
            </a:xfrm>
            <a:custGeom>
              <a:avLst/>
              <a:gdLst>
                <a:gd name="T0" fmla="*/ 112 w 112"/>
                <a:gd name="T1" fmla="*/ 0 h 44"/>
                <a:gd name="T2" fmla="*/ 104 w 112"/>
                <a:gd name="T3" fmla="*/ 0 h 44"/>
                <a:gd name="T4" fmla="*/ 96 w 112"/>
                <a:gd name="T5" fmla="*/ 0 h 44"/>
                <a:gd name="T6" fmla="*/ 80 w 112"/>
                <a:gd name="T7" fmla="*/ 0 h 44"/>
                <a:gd name="T8" fmla="*/ 72 w 112"/>
                <a:gd name="T9" fmla="*/ 0 h 44"/>
                <a:gd name="T10" fmla="*/ 64 w 112"/>
                <a:gd name="T11" fmla="*/ 0 h 44"/>
                <a:gd name="T12" fmla="*/ 48 w 112"/>
                <a:gd name="T13" fmla="*/ 0 h 44"/>
                <a:gd name="T14" fmla="*/ 40 w 112"/>
                <a:gd name="T15" fmla="*/ 9 h 44"/>
                <a:gd name="T16" fmla="*/ 32 w 112"/>
                <a:gd name="T17" fmla="*/ 9 h 44"/>
                <a:gd name="T18" fmla="*/ 32 w 112"/>
                <a:gd name="T19" fmla="*/ 18 h 44"/>
                <a:gd name="T20" fmla="*/ 16 w 112"/>
                <a:gd name="T21" fmla="*/ 18 h 44"/>
                <a:gd name="T22" fmla="*/ 8 w 112"/>
                <a:gd name="T23" fmla="*/ 35 h 44"/>
                <a:gd name="T24" fmla="*/ 0 w 112"/>
                <a:gd name="T25" fmla="*/ 35 h 44"/>
                <a:gd name="T26" fmla="*/ 0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112" y="0"/>
                  </a:moveTo>
                  <a:lnTo>
                    <a:pt x="104" y="0"/>
                  </a:lnTo>
                  <a:lnTo>
                    <a:pt x="96" y="0"/>
                  </a:lnTo>
                  <a:lnTo>
                    <a:pt x="80" y="0"/>
                  </a:lnTo>
                  <a:lnTo>
                    <a:pt x="72" y="0"/>
                  </a:lnTo>
                  <a:lnTo>
                    <a:pt x="64" y="0"/>
                  </a:lnTo>
                  <a:lnTo>
                    <a:pt x="48" y="0"/>
                  </a:lnTo>
                  <a:lnTo>
                    <a:pt x="40" y="9"/>
                  </a:lnTo>
                  <a:lnTo>
                    <a:pt x="32" y="9"/>
                  </a:lnTo>
                  <a:lnTo>
                    <a:pt x="32" y="18"/>
                  </a:lnTo>
                  <a:lnTo>
                    <a:pt x="16" y="18"/>
                  </a:lnTo>
                  <a:lnTo>
                    <a:pt x="8" y="35"/>
                  </a:lnTo>
                  <a:lnTo>
                    <a:pt x="0" y="35"/>
                  </a:lnTo>
                  <a:lnTo>
                    <a:pt x="0"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18" name="Freeform 172"/>
            <p:cNvSpPr>
              <a:spLocks/>
            </p:cNvSpPr>
            <p:nvPr/>
          </p:nvSpPr>
          <p:spPr bwMode="auto">
            <a:xfrm>
              <a:off x="1748" y="3375"/>
              <a:ext cx="64" cy="71"/>
            </a:xfrm>
            <a:custGeom>
              <a:avLst/>
              <a:gdLst>
                <a:gd name="T0" fmla="*/ 64 w 64"/>
                <a:gd name="T1" fmla="*/ 0 h 71"/>
                <a:gd name="T2" fmla="*/ 48 w 64"/>
                <a:gd name="T3" fmla="*/ 0 h 71"/>
                <a:gd name="T4" fmla="*/ 40 w 64"/>
                <a:gd name="T5" fmla="*/ 9 h 71"/>
                <a:gd name="T6" fmla="*/ 32 w 64"/>
                <a:gd name="T7" fmla="*/ 18 h 71"/>
                <a:gd name="T8" fmla="*/ 32 w 64"/>
                <a:gd name="T9" fmla="*/ 36 h 71"/>
                <a:gd name="T10" fmla="*/ 16 w 64"/>
                <a:gd name="T11" fmla="*/ 44 h 71"/>
                <a:gd name="T12" fmla="*/ 16 w 64"/>
                <a:gd name="T13" fmla="*/ 53 h 71"/>
                <a:gd name="T14" fmla="*/ 8 w 64"/>
                <a:gd name="T15" fmla="*/ 53 h 71"/>
                <a:gd name="T16" fmla="*/ 0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64" y="0"/>
                  </a:moveTo>
                  <a:lnTo>
                    <a:pt x="48" y="0"/>
                  </a:lnTo>
                  <a:lnTo>
                    <a:pt x="40" y="9"/>
                  </a:lnTo>
                  <a:lnTo>
                    <a:pt x="32" y="18"/>
                  </a:lnTo>
                  <a:lnTo>
                    <a:pt x="32" y="36"/>
                  </a:lnTo>
                  <a:lnTo>
                    <a:pt x="16" y="44"/>
                  </a:lnTo>
                  <a:lnTo>
                    <a:pt x="16" y="53"/>
                  </a:lnTo>
                  <a:lnTo>
                    <a:pt x="8" y="53"/>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119" name="Freeform 173"/>
            <p:cNvSpPr>
              <a:spLocks/>
            </p:cNvSpPr>
            <p:nvPr/>
          </p:nvSpPr>
          <p:spPr bwMode="auto">
            <a:xfrm>
              <a:off x="1692" y="3455"/>
              <a:ext cx="96" cy="43"/>
            </a:xfrm>
            <a:custGeom>
              <a:avLst/>
              <a:gdLst>
                <a:gd name="T0" fmla="*/ 96 w 96"/>
                <a:gd name="T1" fmla="*/ 0 h 43"/>
                <a:gd name="T2" fmla="*/ 88 w 96"/>
                <a:gd name="T3" fmla="*/ 0 h 43"/>
                <a:gd name="T4" fmla="*/ 72 w 96"/>
                <a:gd name="T5" fmla="*/ 8 h 43"/>
                <a:gd name="T6" fmla="*/ 64 w 96"/>
                <a:gd name="T7" fmla="*/ 8 h 43"/>
                <a:gd name="T8" fmla="*/ 56 w 96"/>
                <a:gd name="T9" fmla="*/ 26 h 43"/>
                <a:gd name="T10" fmla="*/ 48 w 96"/>
                <a:gd name="T11" fmla="*/ 26 h 43"/>
                <a:gd name="T12" fmla="*/ 32 w 96"/>
                <a:gd name="T13" fmla="*/ 26 h 43"/>
                <a:gd name="T14" fmla="*/ 24 w 96"/>
                <a:gd name="T15" fmla="*/ 26 h 43"/>
                <a:gd name="T16" fmla="*/ 16 w 96"/>
                <a:gd name="T17" fmla="*/ 35 h 43"/>
                <a:gd name="T18" fmla="*/ 0 w 96"/>
                <a:gd name="T19" fmla="*/ 35 h 43"/>
                <a:gd name="T20" fmla="*/ 0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96" y="0"/>
                  </a:moveTo>
                  <a:lnTo>
                    <a:pt x="88" y="0"/>
                  </a:lnTo>
                  <a:lnTo>
                    <a:pt x="72" y="8"/>
                  </a:lnTo>
                  <a:lnTo>
                    <a:pt x="64" y="8"/>
                  </a:lnTo>
                  <a:lnTo>
                    <a:pt x="56" y="26"/>
                  </a:lnTo>
                  <a:lnTo>
                    <a:pt x="48" y="26"/>
                  </a:lnTo>
                  <a:lnTo>
                    <a:pt x="32" y="26"/>
                  </a:lnTo>
                  <a:lnTo>
                    <a:pt x="24" y="26"/>
                  </a:lnTo>
                  <a:lnTo>
                    <a:pt x="16" y="35"/>
                  </a:lnTo>
                  <a:lnTo>
                    <a:pt x="0" y="35"/>
                  </a:lnTo>
                  <a:lnTo>
                    <a:pt x="0"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6504" name="Group 174"/>
          <p:cNvGrpSpPr>
            <a:grpSpLocks/>
          </p:cNvGrpSpPr>
          <p:nvPr/>
        </p:nvGrpSpPr>
        <p:grpSpPr bwMode="auto">
          <a:xfrm>
            <a:off x="3281363" y="2514600"/>
            <a:ext cx="685800" cy="573088"/>
            <a:chOff x="1748" y="2760"/>
            <a:chExt cx="480" cy="457"/>
          </a:xfrm>
        </p:grpSpPr>
        <p:sp>
          <p:nvSpPr>
            <p:cNvPr id="494061" name="Freeform 175"/>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232 w 232"/>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211"/>
                <a:gd name="T188" fmla="*/ 232 w 232"/>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lnTo>
                    <a:pt x="232"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62" name="Freeform 176"/>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211"/>
                <a:gd name="T185" fmla="*/ 232 w 232"/>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63" name="Freeform 177"/>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56 w 208"/>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8"/>
                <a:gd name="T187" fmla="*/ 0 h 255"/>
                <a:gd name="T188" fmla="*/ 208 w 208"/>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lnTo>
                    <a:pt x="56"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64" name="Freeform 178"/>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8"/>
                <a:gd name="T184" fmla="*/ 0 h 255"/>
                <a:gd name="T185" fmla="*/ 208 w 208"/>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65" name="Freeform 179"/>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40 w 280"/>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0"/>
                <a:gd name="T118" fmla="*/ 0 h 360"/>
                <a:gd name="T119" fmla="*/ 280 w 280"/>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lnTo>
                    <a:pt x="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66" name="Freeform 180"/>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80"/>
                <a:gd name="T115" fmla="*/ 0 h 360"/>
                <a:gd name="T116" fmla="*/ 280 w 280"/>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67" name="Freeform 181"/>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40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lnTo>
                    <a:pt x="40"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68" name="Freeform 182"/>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69" name="Freeform 183"/>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208 w 208"/>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8"/>
                <a:gd name="T139" fmla="*/ 0 h 457"/>
                <a:gd name="T140" fmla="*/ 208 w 208"/>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lnTo>
                    <a:pt x="208"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70" name="Freeform 184"/>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8"/>
                <a:gd name="T136" fmla="*/ 0 h 457"/>
                <a:gd name="T137" fmla="*/ 208 w 208"/>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71" name="Freeform 185"/>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232 w 232"/>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325"/>
                <a:gd name="T188" fmla="*/ 232 w 232"/>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lnTo>
                    <a:pt x="232"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72" name="Freeform 186"/>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325"/>
                <a:gd name="T185" fmla="*/ 232 w 232"/>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6505" name="Group 187"/>
          <p:cNvGrpSpPr>
            <a:grpSpLocks/>
          </p:cNvGrpSpPr>
          <p:nvPr/>
        </p:nvGrpSpPr>
        <p:grpSpPr bwMode="auto">
          <a:xfrm>
            <a:off x="3725863" y="3043238"/>
            <a:ext cx="774700" cy="614362"/>
            <a:chOff x="1692" y="3226"/>
            <a:chExt cx="488" cy="387"/>
          </a:xfrm>
        </p:grpSpPr>
        <p:sp>
          <p:nvSpPr>
            <p:cNvPr id="494014" name="Freeform 188"/>
            <p:cNvSpPr>
              <a:spLocks/>
            </p:cNvSpPr>
            <p:nvPr/>
          </p:nvSpPr>
          <p:spPr bwMode="auto">
            <a:xfrm>
              <a:off x="1996" y="3226"/>
              <a:ext cx="40" cy="53"/>
            </a:xfrm>
            <a:custGeom>
              <a:avLst/>
              <a:gdLst>
                <a:gd name="T0" fmla="*/ 0 w 40"/>
                <a:gd name="T1" fmla="*/ 0 h 53"/>
                <a:gd name="T2" fmla="*/ 0 w 40"/>
                <a:gd name="T3" fmla="*/ 9 h 53"/>
                <a:gd name="T4" fmla="*/ 0 w 40"/>
                <a:gd name="T5" fmla="*/ 18 h 53"/>
                <a:gd name="T6" fmla="*/ 8 w 40"/>
                <a:gd name="T7" fmla="*/ 18 h 53"/>
                <a:gd name="T8" fmla="*/ 24 w 40"/>
                <a:gd name="T9" fmla="*/ 18 h 53"/>
                <a:gd name="T10" fmla="*/ 24 w 40"/>
                <a:gd name="T11" fmla="*/ 35 h 53"/>
                <a:gd name="T12" fmla="*/ 32 w 40"/>
                <a:gd name="T13" fmla="*/ 35 h 53"/>
                <a:gd name="T14" fmla="*/ 32 w 40"/>
                <a:gd name="T15" fmla="*/ 44 h 53"/>
                <a:gd name="T16" fmla="*/ 40 w 40"/>
                <a:gd name="T17" fmla="*/ 44 h 53"/>
                <a:gd name="T18" fmla="*/ 4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0" y="0"/>
                  </a:moveTo>
                  <a:lnTo>
                    <a:pt x="0" y="9"/>
                  </a:lnTo>
                  <a:lnTo>
                    <a:pt x="0" y="18"/>
                  </a:lnTo>
                  <a:lnTo>
                    <a:pt x="8" y="18"/>
                  </a:lnTo>
                  <a:lnTo>
                    <a:pt x="24" y="18"/>
                  </a:lnTo>
                  <a:lnTo>
                    <a:pt x="24" y="35"/>
                  </a:lnTo>
                  <a:lnTo>
                    <a:pt x="32" y="35"/>
                  </a:lnTo>
                  <a:lnTo>
                    <a:pt x="32" y="44"/>
                  </a:lnTo>
                  <a:lnTo>
                    <a:pt x="40" y="44"/>
                  </a:lnTo>
                  <a:lnTo>
                    <a:pt x="4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15" name="Freeform 189"/>
            <p:cNvSpPr>
              <a:spLocks/>
            </p:cNvSpPr>
            <p:nvPr/>
          </p:nvSpPr>
          <p:spPr bwMode="auto">
            <a:xfrm>
              <a:off x="1940" y="3226"/>
              <a:ext cx="56" cy="97"/>
            </a:xfrm>
            <a:custGeom>
              <a:avLst/>
              <a:gdLst>
                <a:gd name="T0" fmla="*/ 56 w 56"/>
                <a:gd name="T1" fmla="*/ 0 h 97"/>
                <a:gd name="T2" fmla="*/ 56 w 56"/>
                <a:gd name="T3" fmla="*/ 9 h 97"/>
                <a:gd name="T4" fmla="*/ 56 w 56"/>
                <a:gd name="T5" fmla="*/ 18 h 97"/>
                <a:gd name="T6" fmla="*/ 48 w 56"/>
                <a:gd name="T7" fmla="*/ 35 h 97"/>
                <a:gd name="T8" fmla="*/ 32 w 56"/>
                <a:gd name="T9" fmla="*/ 44 h 97"/>
                <a:gd name="T10" fmla="*/ 24 w 56"/>
                <a:gd name="T11" fmla="*/ 53 h 97"/>
                <a:gd name="T12" fmla="*/ 16 w 56"/>
                <a:gd name="T13" fmla="*/ 62 h 97"/>
                <a:gd name="T14" fmla="*/ 0 w 56"/>
                <a:gd name="T15" fmla="*/ 79 h 97"/>
                <a:gd name="T16" fmla="*/ 0 w 56"/>
                <a:gd name="T17" fmla="*/ 88 h 97"/>
                <a:gd name="T18" fmla="*/ 0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56" y="0"/>
                  </a:moveTo>
                  <a:lnTo>
                    <a:pt x="56" y="9"/>
                  </a:lnTo>
                  <a:lnTo>
                    <a:pt x="56" y="18"/>
                  </a:lnTo>
                  <a:lnTo>
                    <a:pt x="48" y="35"/>
                  </a:lnTo>
                  <a:lnTo>
                    <a:pt x="32" y="44"/>
                  </a:lnTo>
                  <a:lnTo>
                    <a:pt x="24" y="53"/>
                  </a:lnTo>
                  <a:lnTo>
                    <a:pt x="16" y="62"/>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16" name="Freeform 190"/>
            <p:cNvSpPr>
              <a:spLocks/>
            </p:cNvSpPr>
            <p:nvPr/>
          </p:nvSpPr>
          <p:spPr bwMode="auto">
            <a:xfrm>
              <a:off x="1884" y="3226"/>
              <a:ext cx="80" cy="97"/>
            </a:xfrm>
            <a:custGeom>
              <a:avLst/>
              <a:gdLst>
                <a:gd name="T0" fmla="*/ 80 w 80"/>
                <a:gd name="T1" fmla="*/ 0 h 97"/>
                <a:gd name="T2" fmla="*/ 72 w 80"/>
                <a:gd name="T3" fmla="*/ 35 h 97"/>
                <a:gd name="T4" fmla="*/ 56 w 80"/>
                <a:gd name="T5" fmla="*/ 35 h 97"/>
                <a:gd name="T6" fmla="*/ 56 w 80"/>
                <a:gd name="T7" fmla="*/ 44 h 97"/>
                <a:gd name="T8" fmla="*/ 48 w 80"/>
                <a:gd name="T9" fmla="*/ 44 h 97"/>
                <a:gd name="T10" fmla="*/ 40 w 80"/>
                <a:gd name="T11" fmla="*/ 44 h 97"/>
                <a:gd name="T12" fmla="*/ 32 w 80"/>
                <a:gd name="T13" fmla="*/ 53 h 97"/>
                <a:gd name="T14" fmla="*/ 16 w 80"/>
                <a:gd name="T15" fmla="*/ 53 h 97"/>
                <a:gd name="T16" fmla="*/ 16 w 80"/>
                <a:gd name="T17" fmla="*/ 62 h 97"/>
                <a:gd name="T18" fmla="*/ 8 w 80"/>
                <a:gd name="T19" fmla="*/ 62 h 97"/>
                <a:gd name="T20" fmla="*/ 8 w 80"/>
                <a:gd name="T21" fmla="*/ 79 h 97"/>
                <a:gd name="T22" fmla="*/ 0 w 80"/>
                <a:gd name="T23" fmla="*/ 79 h 97"/>
                <a:gd name="T24" fmla="*/ 0 w 80"/>
                <a:gd name="T25" fmla="*/ 88 h 97"/>
                <a:gd name="T26" fmla="*/ 0 w 80"/>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
                <a:gd name="T43" fmla="*/ 0 h 97"/>
                <a:gd name="T44" fmla="*/ 80 w 80"/>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 h="97">
                  <a:moveTo>
                    <a:pt x="80" y="0"/>
                  </a:moveTo>
                  <a:lnTo>
                    <a:pt x="72" y="35"/>
                  </a:lnTo>
                  <a:lnTo>
                    <a:pt x="56" y="35"/>
                  </a:lnTo>
                  <a:lnTo>
                    <a:pt x="56" y="44"/>
                  </a:lnTo>
                  <a:lnTo>
                    <a:pt x="48" y="44"/>
                  </a:lnTo>
                  <a:lnTo>
                    <a:pt x="40" y="44"/>
                  </a:lnTo>
                  <a:lnTo>
                    <a:pt x="32" y="53"/>
                  </a:lnTo>
                  <a:lnTo>
                    <a:pt x="16" y="53"/>
                  </a:lnTo>
                  <a:lnTo>
                    <a:pt x="16" y="62"/>
                  </a:lnTo>
                  <a:lnTo>
                    <a:pt x="8" y="62"/>
                  </a:lnTo>
                  <a:lnTo>
                    <a:pt x="8" y="79"/>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17" name="Freeform 191"/>
            <p:cNvSpPr>
              <a:spLocks/>
            </p:cNvSpPr>
            <p:nvPr/>
          </p:nvSpPr>
          <p:spPr bwMode="auto">
            <a:xfrm>
              <a:off x="1972" y="3270"/>
              <a:ext cx="56" cy="114"/>
            </a:xfrm>
            <a:custGeom>
              <a:avLst/>
              <a:gdLst>
                <a:gd name="T0" fmla="*/ 0 w 56"/>
                <a:gd name="T1" fmla="*/ 0 h 114"/>
                <a:gd name="T2" fmla="*/ 0 w 56"/>
                <a:gd name="T3" fmla="*/ 9 h 114"/>
                <a:gd name="T4" fmla="*/ 0 w 56"/>
                <a:gd name="T5" fmla="*/ 18 h 114"/>
                <a:gd name="T6" fmla="*/ 0 w 56"/>
                <a:gd name="T7" fmla="*/ 35 h 114"/>
                <a:gd name="T8" fmla="*/ 16 w 56"/>
                <a:gd name="T9" fmla="*/ 44 h 114"/>
                <a:gd name="T10" fmla="*/ 24 w 56"/>
                <a:gd name="T11" fmla="*/ 53 h 114"/>
                <a:gd name="T12" fmla="*/ 48 w 56"/>
                <a:gd name="T13" fmla="*/ 70 h 114"/>
                <a:gd name="T14" fmla="*/ 48 w 56"/>
                <a:gd name="T15" fmla="*/ 79 h 114"/>
                <a:gd name="T16" fmla="*/ 48 w 56"/>
                <a:gd name="T17" fmla="*/ 88 h 114"/>
                <a:gd name="T18" fmla="*/ 56 w 56"/>
                <a:gd name="T19" fmla="*/ 88 h 114"/>
                <a:gd name="T20" fmla="*/ 56 w 56"/>
                <a:gd name="T21" fmla="*/ 105 h 114"/>
                <a:gd name="T22" fmla="*/ 56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0" y="0"/>
                  </a:moveTo>
                  <a:lnTo>
                    <a:pt x="0" y="9"/>
                  </a:lnTo>
                  <a:lnTo>
                    <a:pt x="0" y="18"/>
                  </a:lnTo>
                  <a:lnTo>
                    <a:pt x="0" y="35"/>
                  </a:lnTo>
                  <a:lnTo>
                    <a:pt x="16" y="44"/>
                  </a:lnTo>
                  <a:lnTo>
                    <a:pt x="24" y="53"/>
                  </a:lnTo>
                  <a:lnTo>
                    <a:pt x="48" y="70"/>
                  </a:lnTo>
                  <a:lnTo>
                    <a:pt x="48" y="79"/>
                  </a:lnTo>
                  <a:lnTo>
                    <a:pt x="48" y="88"/>
                  </a:lnTo>
                  <a:lnTo>
                    <a:pt x="56" y="88"/>
                  </a:lnTo>
                  <a:lnTo>
                    <a:pt x="56" y="105"/>
                  </a:lnTo>
                  <a:lnTo>
                    <a:pt x="5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18" name="Freeform 192"/>
            <p:cNvSpPr>
              <a:spLocks/>
            </p:cNvSpPr>
            <p:nvPr/>
          </p:nvSpPr>
          <p:spPr bwMode="auto">
            <a:xfrm>
              <a:off x="1900" y="3226"/>
              <a:ext cx="72" cy="158"/>
            </a:xfrm>
            <a:custGeom>
              <a:avLst/>
              <a:gdLst>
                <a:gd name="T0" fmla="*/ 72 w 72"/>
                <a:gd name="T1" fmla="*/ 0 h 158"/>
                <a:gd name="T2" fmla="*/ 64 w 72"/>
                <a:gd name="T3" fmla="*/ 44 h 158"/>
                <a:gd name="T4" fmla="*/ 64 w 72"/>
                <a:gd name="T5" fmla="*/ 53 h 158"/>
                <a:gd name="T6" fmla="*/ 56 w 72"/>
                <a:gd name="T7" fmla="*/ 53 h 158"/>
                <a:gd name="T8" fmla="*/ 56 w 72"/>
                <a:gd name="T9" fmla="*/ 62 h 158"/>
                <a:gd name="T10" fmla="*/ 40 w 72"/>
                <a:gd name="T11" fmla="*/ 79 h 158"/>
                <a:gd name="T12" fmla="*/ 32 w 72"/>
                <a:gd name="T13" fmla="*/ 79 h 158"/>
                <a:gd name="T14" fmla="*/ 32 w 72"/>
                <a:gd name="T15" fmla="*/ 88 h 158"/>
                <a:gd name="T16" fmla="*/ 24 w 72"/>
                <a:gd name="T17" fmla="*/ 88 h 158"/>
                <a:gd name="T18" fmla="*/ 24 w 72"/>
                <a:gd name="T19" fmla="*/ 97 h 158"/>
                <a:gd name="T20" fmla="*/ 24 w 72"/>
                <a:gd name="T21" fmla="*/ 114 h 158"/>
                <a:gd name="T22" fmla="*/ 16 w 72"/>
                <a:gd name="T23" fmla="*/ 114 h 158"/>
                <a:gd name="T24" fmla="*/ 16 w 72"/>
                <a:gd name="T25" fmla="*/ 123 h 158"/>
                <a:gd name="T26" fmla="*/ 0 w 72"/>
                <a:gd name="T27" fmla="*/ 132 h 158"/>
                <a:gd name="T28" fmla="*/ 0 w 72"/>
                <a:gd name="T29" fmla="*/ 149 h 158"/>
                <a:gd name="T30" fmla="*/ 16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72" y="0"/>
                  </a:moveTo>
                  <a:lnTo>
                    <a:pt x="64" y="44"/>
                  </a:lnTo>
                  <a:lnTo>
                    <a:pt x="64" y="53"/>
                  </a:lnTo>
                  <a:lnTo>
                    <a:pt x="56" y="53"/>
                  </a:lnTo>
                  <a:lnTo>
                    <a:pt x="56" y="62"/>
                  </a:lnTo>
                  <a:lnTo>
                    <a:pt x="40" y="79"/>
                  </a:lnTo>
                  <a:lnTo>
                    <a:pt x="32" y="79"/>
                  </a:lnTo>
                  <a:lnTo>
                    <a:pt x="32" y="88"/>
                  </a:lnTo>
                  <a:lnTo>
                    <a:pt x="24" y="88"/>
                  </a:lnTo>
                  <a:lnTo>
                    <a:pt x="24" y="97"/>
                  </a:lnTo>
                  <a:lnTo>
                    <a:pt x="24" y="114"/>
                  </a:lnTo>
                  <a:lnTo>
                    <a:pt x="16" y="114"/>
                  </a:lnTo>
                  <a:lnTo>
                    <a:pt x="16" y="123"/>
                  </a:lnTo>
                  <a:lnTo>
                    <a:pt x="0" y="132"/>
                  </a:lnTo>
                  <a:lnTo>
                    <a:pt x="0" y="149"/>
                  </a:lnTo>
                  <a:lnTo>
                    <a:pt x="16"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19" name="Freeform 193"/>
            <p:cNvSpPr>
              <a:spLocks/>
            </p:cNvSpPr>
            <p:nvPr/>
          </p:nvSpPr>
          <p:spPr bwMode="auto">
            <a:xfrm>
              <a:off x="1972" y="3226"/>
              <a:ext cx="96" cy="114"/>
            </a:xfrm>
            <a:custGeom>
              <a:avLst/>
              <a:gdLst>
                <a:gd name="T0" fmla="*/ 0 w 96"/>
                <a:gd name="T1" fmla="*/ 0 h 114"/>
                <a:gd name="T2" fmla="*/ 24 w 96"/>
                <a:gd name="T3" fmla="*/ 35 h 114"/>
                <a:gd name="T4" fmla="*/ 32 w 96"/>
                <a:gd name="T5" fmla="*/ 44 h 114"/>
                <a:gd name="T6" fmla="*/ 48 w 96"/>
                <a:gd name="T7" fmla="*/ 44 h 114"/>
                <a:gd name="T8" fmla="*/ 56 w 96"/>
                <a:gd name="T9" fmla="*/ 44 h 114"/>
                <a:gd name="T10" fmla="*/ 64 w 96"/>
                <a:gd name="T11" fmla="*/ 44 h 114"/>
                <a:gd name="T12" fmla="*/ 64 w 96"/>
                <a:gd name="T13" fmla="*/ 53 h 114"/>
                <a:gd name="T14" fmla="*/ 80 w 96"/>
                <a:gd name="T15" fmla="*/ 53 h 114"/>
                <a:gd name="T16" fmla="*/ 88 w 96"/>
                <a:gd name="T17" fmla="*/ 62 h 114"/>
                <a:gd name="T18" fmla="*/ 96 w 96"/>
                <a:gd name="T19" fmla="*/ 79 h 114"/>
                <a:gd name="T20" fmla="*/ 96 w 96"/>
                <a:gd name="T21" fmla="*/ 88 h 114"/>
                <a:gd name="T22" fmla="*/ 96 w 96"/>
                <a:gd name="T23" fmla="*/ 97 h 114"/>
                <a:gd name="T24" fmla="*/ 96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0" y="0"/>
                  </a:moveTo>
                  <a:lnTo>
                    <a:pt x="24" y="35"/>
                  </a:lnTo>
                  <a:lnTo>
                    <a:pt x="32" y="44"/>
                  </a:lnTo>
                  <a:lnTo>
                    <a:pt x="48" y="44"/>
                  </a:lnTo>
                  <a:lnTo>
                    <a:pt x="56" y="44"/>
                  </a:lnTo>
                  <a:lnTo>
                    <a:pt x="64" y="44"/>
                  </a:lnTo>
                  <a:lnTo>
                    <a:pt x="64" y="53"/>
                  </a:lnTo>
                  <a:lnTo>
                    <a:pt x="80" y="53"/>
                  </a:lnTo>
                  <a:lnTo>
                    <a:pt x="88" y="62"/>
                  </a:lnTo>
                  <a:lnTo>
                    <a:pt x="96" y="79"/>
                  </a:lnTo>
                  <a:lnTo>
                    <a:pt x="96" y="88"/>
                  </a:lnTo>
                  <a:lnTo>
                    <a:pt x="96" y="97"/>
                  </a:lnTo>
                  <a:lnTo>
                    <a:pt x="9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20" name="Freeform 194"/>
            <p:cNvSpPr>
              <a:spLocks/>
            </p:cNvSpPr>
            <p:nvPr/>
          </p:nvSpPr>
          <p:spPr bwMode="auto">
            <a:xfrm>
              <a:off x="1988" y="3270"/>
              <a:ext cx="40" cy="132"/>
            </a:xfrm>
            <a:custGeom>
              <a:avLst/>
              <a:gdLst>
                <a:gd name="T0" fmla="*/ 40 w 40"/>
                <a:gd name="T1" fmla="*/ 0 h 132"/>
                <a:gd name="T2" fmla="*/ 40 w 40"/>
                <a:gd name="T3" fmla="*/ 9 h 132"/>
                <a:gd name="T4" fmla="*/ 40 w 40"/>
                <a:gd name="T5" fmla="*/ 18 h 132"/>
                <a:gd name="T6" fmla="*/ 40 w 40"/>
                <a:gd name="T7" fmla="*/ 35 h 132"/>
                <a:gd name="T8" fmla="*/ 40 w 40"/>
                <a:gd name="T9" fmla="*/ 44 h 132"/>
                <a:gd name="T10" fmla="*/ 32 w 40"/>
                <a:gd name="T11" fmla="*/ 53 h 132"/>
                <a:gd name="T12" fmla="*/ 16 w 40"/>
                <a:gd name="T13" fmla="*/ 70 h 132"/>
                <a:gd name="T14" fmla="*/ 16 w 40"/>
                <a:gd name="T15" fmla="*/ 79 h 132"/>
                <a:gd name="T16" fmla="*/ 8 w 40"/>
                <a:gd name="T17" fmla="*/ 88 h 132"/>
                <a:gd name="T18" fmla="*/ 8 w 40"/>
                <a:gd name="T19" fmla="*/ 105 h 132"/>
                <a:gd name="T20" fmla="*/ 0 w 40"/>
                <a:gd name="T21" fmla="*/ 105 h 132"/>
                <a:gd name="T22" fmla="*/ 0 w 40"/>
                <a:gd name="T23" fmla="*/ 114 h 132"/>
                <a:gd name="T24" fmla="*/ 0 w 40"/>
                <a:gd name="T25" fmla="*/ 123 h 132"/>
                <a:gd name="T26" fmla="*/ 0 w 40"/>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132"/>
                <a:gd name="T44" fmla="*/ 40 w 40"/>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132">
                  <a:moveTo>
                    <a:pt x="40" y="0"/>
                  </a:moveTo>
                  <a:lnTo>
                    <a:pt x="40" y="9"/>
                  </a:lnTo>
                  <a:lnTo>
                    <a:pt x="40" y="18"/>
                  </a:lnTo>
                  <a:lnTo>
                    <a:pt x="40" y="35"/>
                  </a:lnTo>
                  <a:lnTo>
                    <a:pt x="40" y="44"/>
                  </a:lnTo>
                  <a:lnTo>
                    <a:pt x="32" y="53"/>
                  </a:lnTo>
                  <a:lnTo>
                    <a:pt x="16" y="70"/>
                  </a:lnTo>
                  <a:lnTo>
                    <a:pt x="16" y="79"/>
                  </a:lnTo>
                  <a:lnTo>
                    <a:pt x="8" y="88"/>
                  </a:lnTo>
                  <a:lnTo>
                    <a:pt x="8" y="105"/>
                  </a:lnTo>
                  <a:lnTo>
                    <a:pt x="0" y="105"/>
                  </a:lnTo>
                  <a:lnTo>
                    <a:pt x="0" y="114"/>
                  </a:lnTo>
                  <a:lnTo>
                    <a:pt x="0" y="123"/>
                  </a:lnTo>
                  <a:lnTo>
                    <a:pt x="0"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21" name="Freeform 195"/>
            <p:cNvSpPr>
              <a:spLocks/>
            </p:cNvSpPr>
            <p:nvPr/>
          </p:nvSpPr>
          <p:spPr bwMode="auto">
            <a:xfrm>
              <a:off x="1948" y="3305"/>
              <a:ext cx="40" cy="88"/>
            </a:xfrm>
            <a:custGeom>
              <a:avLst/>
              <a:gdLst>
                <a:gd name="T0" fmla="*/ 0 w 40"/>
                <a:gd name="T1" fmla="*/ 0 h 88"/>
                <a:gd name="T2" fmla="*/ 0 w 40"/>
                <a:gd name="T3" fmla="*/ 26 h 88"/>
                <a:gd name="T4" fmla="*/ 8 w 40"/>
                <a:gd name="T5" fmla="*/ 35 h 88"/>
                <a:gd name="T6" fmla="*/ 16 w 40"/>
                <a:gd name="T7" fmla="*/ 44 h 88"/>
                <a:gd name="T8" fmla="*/ 32 w 40"/>
                <a:gd name="T9" fmla="*/ 44 h 88"/>
                <a:gd name="T10" fmla="*/ 32 w 40"/>
                <a:gd name="T11" fmla="*/ 62 h 88"/>
                <a:gd name="T12" fmla="*/ 40 w 40"/>
                <a:gd name="T13" fmla="*/ 62 h 88"/>
                <a:gd name="T14" fmla="*/ 40 w 40"/>
                <a:gd name="T15" fmla="*/ 70 h 88"/>
                <a:gd name="T16" fmla="*/ 40 w 40"/>
                <a:gd name="T17" fmla="*/ 79 h 88"/>
                <a:gd name="T18" fmla="*/ 4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0" y="0"/>
                  </a:moveTo>
                  <a:lnTo>
                    <a:pt x="0" y="26"/>
                  </a:lnTo>
                  <a:lnTo>
                    <a:pt x="8" y="35"/>
                  </a:lnTo>
                  <a:lnTo>
                    <a:pt x="16" y="44"/>
                  </a:lnTo>
                  <a:lnTo>
                    <a:pt x="32" y="44"/>
                  </a:lnTo>
                  <a:lnTo>
                    <a:pt x="32" y="62"/>
                  </a:lnTo>
                  <a:lnTo>
                    <a:pt x="40" y="62"/>
                  </a:lnTo>
                  <a:lnTo>
                    <a:pt x="40" y="70"/>
                  </a:lnTo>
                  <a:lnTo>
                    <a:pt x="40" y="79"/>
                  </a:lnTo>
                  <a:lnTo>
                    <a:pt x="4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22" name="Freeform 196"/>
            <p:cNvSpPr>
              <a:spLocks/>
            </p:cNvSpPr>
            <p:nvPr/>
          </p:nvSpPr>
          <p:spPr bwMode="auto">
            <a:xfrm>
              <a:off x="1900" y="3279"/>
              <a:ext cx="64" cy="140"/>
            </a:xfrm>
            <a:custGeom>
              <a:avLst/>
              <a:gdLst>
                <a:gd name="T0" fmla="*/ 0 w 64"/>
                <a:gd name="T1" fmla="*/ 0 h 140"/>
                <a:gd name="T2" fmla="*/ 16 w 64"/>
                <a:gd name="T3" fmla="*/ 61 h 140"/>
                <a:gd name="T4" fmla="*/ 24 w 64"/>
                <a:gd name="T5" fmla="*/ 70 h 140"/>
                <a:gd name="T6" fmla="*/ 32 w 64"/>
                <a:gd name="T7" fmla="*/ 79 h 140"/>
                <a:gd name="T8" fmla="*/ 32 w 64"/>
                <a:gd name="T9" fmla="*/ 105 h 140"/>
                <a:gd name="T10" fmla="*/ 40 w 64"/>
                <a:gd name="T11" fmla="*/ 114 h 140"/>
                <a:gd name="T12" fmla="*/ 40 w 64"/>
                <a:gd name="T13" fmla="*/ 123 h 140"/>
                <a:gd name="T14" fmla="*/ 56 w 64"/>
                <a:gd name="T15" fmla="*/ 123 h 140"/>
                <a:gd name="T16" fmla="*/ 64 w 64"/>
                <a:gd name="T17" fmla="*/ 123 h 140"/>
                <a:gd name="T18" fmla="*/ 64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0" y="0"/>
                  </a:moveTo>
                  <a:lnTo>
                    <a:pt x="16" y="61"/>
                  </a:lnTo>
                  <a:lnTo>
                    <a:pt x="24" y="70"/>
                  </a:lnTo>
                  <a:lnTo>
                    <a:pt x="32" y="79"/>
                  </a:lnTo>
                  <a:lnTo>
                    <a:pt x="32" y="105"/>
                  </a:lnTo>
                  <a:lnTo>
                    <a:pt x="40" y="114"/>
                  </a:lnTo>
                  <a:lnTo>
                    <a:pt x="40" y="123"/>
                  </a:lnTo>
                  <a:lnTo>
                    <a:pt x="56" y="123"/>
                  </a:lnTo>
                  <a:lnTo>
                    <a:pt x="64" y="123"/>
                  </a:lnTo>
                  <a:lnTo>
                    <a:pt x="64"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23" name="Freeform 197"/>
            <p:cNvSpPr>
              <a:spLocks/>
            </p:cNvSpPr>
            <p:nvPr/>
          </p:nvSpPr>
          <p:spPr bwMode="auto">
            <a:xfrm>
              <a:off x="1852" y="3226"/>
              <a:ext cx="104" cy="193"/>
            </a:xfrm>
            <a:custGeom>
              <a:avLst/>
              <a:gdLst>
                <a:gd name="T0" fmla="*/ 104 w 104"/>
                <a:gd name="T1" fmla="*/ 0 h 193"/>
                <a:gd name="T2" fmla="*/ 80 w 104"/>
                <a:gd name="T3" fmla="*/ 18 h 193"/>
                <a:gd name="T4" fmla="*/ 72 w 104"/>
                <a:gd name="T5" fmla="*/ 35 h 193"/>
                <a:gd name="T6" fmla="*/ 64 w 104"/>
                <a:gd name="T7" fmla="*/ 44 h 193"/>
                <a:gd name="T8" fmla="*/ 64 w 104"/>
                <a:gd name="T9" fmla="*/ 53 h 193"/>
                <a:gd name="T10" fmla="*/ 48 w 104"/>
                <a:gd name="T11" fmla="*/ 53 h 193"/>
                <a:gd name="T12" fmla="*/ 48 w 104"/>
                <a:gd name="T13" fmla="*/ 62 h 193"/>
                <a:gd name="T14" fmla="*/ 40 w 104"/>
                <a:gd name="T15" fmla="*/ 62 h 193"/>
                <a:gd name="T16" fmla="*/ 32 w 104"/>
                <a:gd name="T17" fmla="*/ 79 h 193"/>
                <a:gd name="T18" fmla="*/ 32 w 104"/>
                <a:gd name="T19" fmla="*/ 88 h 193"/>
                <a:gd name="T20" fmla="*/ 16 w 104"/>
                <a:gd name="T21" fmla="*/ 88 h 193"/>
                <a:gd name="T22" fmla="*/ 16 w 104"/>
                <a:gd name="T23" fmla="*/ 97 h 193"/>
                <a:gd name="T24" fmla="*/ 8 w 104"/>
                <a:gd name="T25" fmla="*/ 97 h 193"/>
                <a:gd name="T26" fmla="*/ 8 w 104"/>
                <a:gd name="T27" fmla="*/ 114 h 193"/>
                <a:gd name="T28" fmla="*/ 8 w 104"/>
                <a:gd name="T29" fmla="*/ 123 h 193"/>
                <a:gd name="T30" fmla="*/ 0 w 104"/>
                <a:gd name="T31" fmla="*/ 132 h 193"/>
                <a:gd name="T32" fmla="*/ 0 w 104"/>
                <a:gd name="T33" fmla="*/ 149 h 193"/>
                <a:gd name="T34" fmla="*/ 0 w 104"/>
                <a:gd name="T35" fmla="*/ 158 h 193"/>
                <a:gd name="T36" fmla="*/ 0 w 104"/>
                <a:gd name="T37" fmla="*/ 167 h 193"/>
                <a:gd name="T38" fmla="*/ 0 w 104"/>
                <a:gd name="T39" fmla="*/ 176 h 193"/>
                <a:gd name="T40" fmla="*/ 0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104" y="0"/>
                  </a:moveTo>
                  <a:lnTo>
                    <a:pt x="80" y="18"/>
                  </a:lnTo>
                  <a:lnTo>
                    <a:pt x="72" y="35"/>
                  </a:lnTo>
                  <a:lnTo>
                    <a:pt x="64" y="44"/>
                  </a:lnTo>
                  <a:lnTo>
                    <a:pt x="64" y="53"/>
                  </a:lnTo>
                  <a:lnTo>
                    <a:pt x="48" y="53"/>
                  </a:lnTo>
                  <a:lnTo>
                    <a:pt x="48" y="62"/>
                  </a:lnTo>
                  <a:lnTo>
                    <a:pt x="40" y="62"/>
                  </a:lnTo>
                  <a:lnTo>
                    <a:pt x="32" y="79"/>
                  </a:lnTo>
                  <a:lnTo>
                    <a:pt x="32" y="88"/>
                  </a:lnTo>
                  <a:lnTo>
                    <a:pt x="16" y="88"/>
                  </a:lnTo>
                  <a:lnTo>
                    <a:pt x="16" y="97"/>
                  </a:lnTo>
                  <a:lnTo>
                    <a:pt x="8" y="97"/>
                  </a:lnTo>
                  <a:lnTo>
                    <a:pt x="8" y="114"/>
                  </a:lnTo>
                  <a:lnTo>
                    <a:pt x="8" y="123"/>
                  </a:lnTo>
                  <a:lnTo>
                    <a:pt x="0" y="132"/>
                  </a:lnTo>
                  <a:lnTo>
                    <a:pt x="0" y="149"/>
                  </a:lnTo>
                  <a:lnTo>
                    <a:pt x="0" y="158"/>
                  </a:lnTo>
                  <a:lnTo>
                    <a:pt x="0" y="167"/>
                  </a:lnTo>
                  <a:lnTo>
                    <a:pt x="0" y="176"/>
                  </a:lnTo>
                  <a:lnTo>
                    <a:pt x="0"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24" name="Freeform 198"/>
            <p:cNvSpPr>
              <a:spLocks/>
            </p:cNvSpPr>
            <p:nvPr/>
          </p:nvSpPr>
          <p:spPr bwMode="auto">
            <a:xfrm>
              <a:off x="2044" y="3305"/>
              <a:ext cx="16" cy="106"/>
            </a:xfrm>
            <a:custGeom>
              <a:avLst/>
              <a:gdLst>
                <a:gd name="T0" fmla="*/ 8 w 16"/>
                <a:gd name="T1" fmla="*/ 0 h 106"/>
                <a:gd name="T2" fmla="*/ 8 w 16"/>
                <a:gd name="T3" fmla="*/ 9 h 106"/>
                <a:gd name="T4" fmla="*/ 8 w 16"/>
                <a:gd name="T5" fmla="*/ 26 h 106"/>
                <a:gd name="T6" fmla="*/ 8 w 16"/>
                <a:gd name="T7" fmla="*/ 35 h 106"/>
                <a:gd name="T8" fmla="*/ 0 w 16"/>
                <a:gd name="T9" fmla="*/ 35 h 106"/>
                <a:gd name="T10" fmla="*/ 0 w 16"/>
                <a:gd name="T11" fmla="*/ 44 h 106"/>
                <a:gd name="T12" fmla="*/ 0 w 16"/>
                <a:gd name="T13" fmla="*/ 62 h 106"/>
                <a:gd name="T14" fmla="*/ 8 w 16"/>
                <a:gd name="T15" fmla="*/ 70 h 106"/>
                <a:gd name="T16" fmla="*/ 8 w 16"/>
                <a:gd name="T17" fmla="*/ 79 h 106"/>
                <a:gd name="T18" fmla="*/ 16 w 16"/>
                <a:gd name="T19" fmla="*/ 88 h 106"/>
                <a:gd name="T20" fmla="*/ 16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0" y="35"/>
                  </a:lnTo>
                  <a:lnTo>
                    <a:pt x="0" y="44"/>
                  </a:lnTo>
                  <a:lnTo>
                    <a:pt x="0" y="62"/>
                  </a:lnTo>
                  <a:lnTo>
                    <a:pt x="8" y="70"/>
                  </a:lnTo>
                  <a:lnTo>
                    <a:pt x="8" y="79"/>
                  </a:lnTo>
                  <a:lnTo>
                    <a:pt x="16" y="88"/>
                  </a:lnTo>
                  <a:lnTo>
                    <a:pt x="16"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25" name="Freeform 199"/>
            <p:cNvSpPr>
              <a:spLocks/>
            </p:cNvSpPr>
            <p:nvPr/>
          </p:nvSpPr>
          <p:spPr bwMode="auto">
            <a:xfrm>
              <a:off x="2020" y="3375"/>
              <a:ext cx="8" cy="62"/>
            </a:xfrm>
            <a:custGeom>
              <a:avLst/>
              <a:gdLst>
                <a:gd name="T0" fmla="*/ 8 w 8"/>
                <a:gd name="T1" fmla="*/ 0 h 62"/>
                <a:gd name="T2" fmla="*/ 0 w 8"/>
                <a:gd name="T3" fmla="*/ 9 h 62"/>
                <a:gd name="T4" fmla="*/ 0 w 8"/>
                <a:gd name="T5" fmla="*/ 18 h 62"/>
                <a:gd name="T6" fmla="*/ 0 w 8"/>
                <a:gd name="T7" fmla="*/ 27 h 62"/>
                <a:gd name="T8" fmla="*/ 0 w 8"/>
                <a:gd name="T9" fmla="*/ 44 h 62"/>
                <a:gd name="T10" fmla="*/ 0 w 8"/>
                <a:gd name="T11" fmla="*/ 53 h 62"/>
                <a:gd name="T12" fmla="*/ 0 w 8"/>
                <a:gd name="T13" fmla="*/ 62 h 62"/>
                <a:gd name="T14" fmla="*/ 0 60000 65536"/>
                <a:gd name="T15" fmla="*/ 0 60000 65536"/>
                <a:gd name="T16" fmla="*/ 0 60000 65536"/>
                <a:gd name="T17" fmla="*/ 0 60000 65536"/>
                <a:gd name="T18" fmla="*/ 0 60000 65536"/>
                <a:gd name="T19" fmla="*/ 0 60000 65536"/>
                <a:gd name="T20" fmla="*/ 0 60000 65536"/>
                <a:gd name="T21" fmla="*/ 0 w 8"/>
                <a:gd name="T22" fmla="*/ 0 h 62"/>
                <a:gd name="T23" fmla="*/ 8 w 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62">
                  <a:moveTo>
                    <a:pt x="8" y="0"/>
                  </a:moveTo>
                  <a:lnTo>
                    <a:pt x="0" y="9"/>
                  </a:lnTo>
                  <a:lnTo>
                    <a:pt x="0" y="18"/>
                  </a:lnTo>
                  <a:lnTo>
                    <a:pt x="0" y="27"/>
                  </a:lnTo>
                  <a:lnTo>
                    <a:pt x="0" y="44"/>
                  </a:lnTo>
                  <a:lnTo>
                    <a:pt x="0" y="53"/>
                  </a:lnTo>
                  <a:lnTo>
                    <a:pt x="0"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26" name="Freeform 200"/>
            <p:cNvSpPr>
              <a:spLocks/>
            </p:cNvSpPr>
            <p:nvPr/>
          </p:nvSpPr>
          <p:spPr bwMode="auto">
            <a:xfrm>
              <a:off x="2060" y="3340"/>
              <a:ext cx="40" cy="79"/>
            </a:xfrm>
            <a:custGeom>
              <a:avLst/>
              <a:gdLst>
                <a:gd name="T0" fmla="*/ 8 w 40"/>
                <a:gd name="T1" fmla="*/ 0 h 79"/>
                <a:gd name="T2" fmla="*/ 0 w 40"/>
                <a:gd name="T3" fmla="*/ 9 h 79"/>
                <a:gd name="T4" fmla="*/ 8 w 40"/>
                <a:gd name="T5" fmla="*/ 18 h 79"/>
                <a:gd name="T6" fmla="*/ 8 w 40"/>
                <a:gd name="T7" fmla="*/ 35 h 79"/>
                <a:gd name="T8" fmla="*/ 24 w 40"/>
                <a:gd name="T9" fmla="*/ 35 h 79"/>
                <a:gd name="T10" fmla="*/ 32 w 40"/>
                <a:gd name="T11" fmla="*/ 44 h 79"/>
                <a:gd name="T12" fmla="*/ 40 w 40"/>
                <a:gd name="T13" fmla="*/ 53 h 79"/>
                <a:gd name="T14" fmla="*/ 40 w 40"/>
                <a:gd name="T15" fmla="*/ 62 h 79"/>
                <a:gd name="T16" fmla="*/ 4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8" y="0"/>
                  </a:moveTo>
                  <a:lnTo>
                    <a:pt x="0" y="9"/>
                  </a:lnTo>
                  <a:lnTo>
                    <a:pt x="8" y="18"/>
                  </a:lnTo>
                  <a:lnTo>
                    <a:pt x="8" y="35"/>
                  </a:lnTo>
                  <a:lnTo>
                    <a:pt x="24" y="35"/>
                  </a:lnTo>
                  <a:lnTo>
                    <a:pt x="32" y="44"/>
                  </a:lnTo>
                  <a:lnTo>
                    <a:pt x="40" y="53"/>
                  </a:lnTo>
                  <a:lnTo>
                    <a:pt x="40" y="62"/>
                  </a:lnTo>
                  <a:lnTo>
                    <a:pt x="4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27" name="Freeform 201"/>
            <p:cNvSpPr>
              <a:spLocks/>
            </p:cNvSpPr>
            <p:nvPr/>
          </p:nvSpPr>
          <p:spPr bwMode="auto">
            <a:xfrm>
              <a:off x="2060" y="3288"/>
              <a:ext cx="64" cy="70"/>
            </a:xfrm>
            <a:custGeom>
              <a:avLst/>
              <a:gdLst>
                <a:gd name="T0" fmla="*/ 0 w 64"/>
                <a:gd name="T1" fmla="*/ 0 h 70"/>
                <a:gd name="T2" fmla="*/ 8 w 64"/>
                <a:gd name="T3" fmla="*/ 0 h 70"/>
                <a:gd name="T4" fmla="*/ 24 w 64"/>
                <a:gd name="T5" fmla="*/ 0 h 70"/>
                <a:gd name="T6" fmla="*/ 32 w 64"/>
                <a:gd name="T7" fmla="*/ 17 h 70"/>
                <a:gd name="T8" fmla="*/ 40 w 64"/>
                <a:gd name="T9" fmla="*/ 17 h 70"/>
                <a:gd name="T10" fmla="*/ 40 w 64"/>
                <a:gd name="T11" fmla="*/ 26 h 70"/>
                <a:gd name="T12" fmla="*/ 56 w 64"/>
                <a:gd name="T13" fmla="*/ 26 h 70"/>
                <a:gd name="T14" fmla="*/ 56 w 64"/>
                <a:gd name="T15" fmla="*/ 35 h 70"/>
                <a:gd name="T16" fmla="*/ 56 w 64"/>
                <a:gd name="T17" fmla="*/ 52 h 70"/>
                <a:gd name="T18" fmla="*/ 64 w 64"/>
                <a:gd name="T19" fmla="*/ 61 h 70"/>
                <a:gd name="T20" fmla="*/ 64 w 64"/>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70"/>
                <a:gd name="T35" fmla="*/ 64 w 64"/>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70">
                  <a:moveTo>
                    <a:pt x="0" y="0"/>
                  </a:moveTo>
                  <a:lnTo>
                    <a:pt x="8" y="0"/>
                  </a:lnTo>
                  <a:lnTo>
                    <a:pt x="24" y="0"/>
                  </a:lnTo>
                  <a:lnTo>
                    <a:pt x="32" y="17"/>
                  </a:lnTo>
                  <a:lnTo>
                    <a:pt x="40" y="17"/>
                  </a:lnTo>
                  <a:lnTo>
                    <a:pt x="40" y="26"/>
                  </a:lnTo>
                  <a:lnTo>
                    <a:pt x="56" y="26"/>
                  </a:lnTo>
                  <a:lnTo>
                    <a:pt x="56" y="35"/>
                  </a:lnTo>
                  <a:lnTo>
                    <a:pt x="56" y="52"/>
                  </a:lnTo>
                  <a:lnTo>
                    <a:pt x="64" y="61"/>
                  </a:lnTo>
                  <a:lnTo>
                    <a:pt x="64"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28" name="Freeform 202"/>
            <p:cNvSpPr>
              <a:spLocks/>
            </p:cNvSpPr>
            <p:nvPr/>
          </p:nvSpPr>
          <p:spPr bwMode="auto">
            <a:xfrm>
              <a:off x="1788" y="3331"/>
              <a:ext cx="72" cy="80"/>
            </a:xfrm>
            <a:custGeom>
              <a:avLst/>
              <a:gdLst>
                <a:gd name="T0" fmla="*/ 72 w 72"/>
                <a:gd name="T1" fmla="*/ 0 h 80"/>
                <a:gd name="T2" fmla="*/ 72 w 72"/>
                <a:gd name="T3" fmla="*/ 9 h 80"/>
                <a:gd name="T4" fmla="*/ 64 w 72"/>
                <a:gd name="T5" fmla="*/ 9 h 80"/>
                <a:gd name="T6" fmla="*/ 56 w 72"/>
                <a:gd name="T7" fmla="*/ 9 h 80"/>
                <a:gd name="T8" fmla="*/ 40 w 72"/>
                <a:gd name="T9" fmla="*/ 18 h 80"/>
                <a:gd name="T10" fmla="*/ 32 w 72"/>
                <a:gd name="T11" fmla="*/ 36 h 80"/>
                <a:gd name="T12" fmla="*/ 24 w 72"/>
                <a:gd name="T13" fmla="*/ 44 h 80"/>
                <a:gd name="T14" fmla="*/ 8 w 72"/>
                <a:gd name="T15" fmla="*/ 53 h 80"/>
                <a:gd name="T16" fmla="*/ 8 w 72"/>
                <a:gd name="T17" fmla="*/ 62 h 80"/>
                <a:gd name="T18" fmla="*/ 8 w 72"/>
                <a:gd name="T19" fmla="*/ 80 h 80"/>
                <a:gd name="T20" fmla="*/ 0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72" y="0"/>
                  </a:moveTo>
                  <a:lnTo>
                    <a:pt x="72" y="9"/>
                  </a:lnTo>
                  <a:lnTo>
                    <a:pt x="64" y="9"/>
                  </a:lnTo>
                  <a:lnTo>
                    <a:pt x="56" y="9"/>
                  </a:lnTo>
                  <a:lnTo>
                    <a:pt x="40" y="18"/>
                  </a:lnTo>
                  <a:lnTo>
                    <a:pt x="32" y="36"/>
                  </a:lnTo>
                  <a:lnTo>
                    <a:pt x="24" y="44"/>
                  </a:lnTo>
                  <a:lnTo>
                    <a:pt x="8" y="53"/>
                  </a:lnTo>
                  <a:lnTo>
                    <a:pt x="8" y="62"/>
                  </a:lnTo>
                  <a:lnTo>
                    <a:pt x="8" y="80"/>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29" name="Freeform 203"/>
            <p:cNvSpPr>
              <a:spLocks/>
            </p:cNvSpPr>
            <p:nvPr/>
          </p:nvSpPr>
          <p:spPr bwMode="auto">
            <a:xfrm>
              <a:off x="1860" y="3323"/>
              <a:ext cx="40" cy="105"/>
            </a:xfrm>
            <a:custGeom>
              <a:avLst/>
              <a:gdLst>
                <a:gd name="T0" fmla="*/ 0 w 40"/>
                <a:gd name="T1" fmla="*/ 0 h 105"/>
                <a:gd name="T2" fmla="*/ 8 w 40"/>
                <a:gd name="T3" fmla="*/ 17 h 105"/>
                <a:gd name="T4" fmla="*/ 8 w 40"/>
                <a:gd name="T5" fmla="*/ 26 h 105"/>
                <a:gd name="T6" fmla="*/ 8 w 40"/>
                <a:gd name="T7" fmla="*/ 35 h 105"/>
                <a:gd name="T8" fmla="*/ 24 w 40"/>
                <a:gd name="T9" fmla="*/ 35 h 105"/>
                <a:gd name="T10" fmla="*/ 24 w 40"/>
                <a:gd name="T11" fmla="*/ 52 h 105"/>
                <a:gd name="T12" fmla="*/ 32 w 40"/>
                <a:gd name="T13" fmla="*/ 61 h 105"/>
                <a:gd name="T14" fmla="*/ 40 w 40"/>
                <a:gd name="T15" fmla="*/ 70 h 105"/>
                <a:gd name="T16" fmla="*/ 40 w 40"/>
                <a:gd name="T17" fmla="*/ 79 h 105"/>
                <a:gd name="T18" fmla="*/ 40 w 40"/>
                <a:gd name="T19" fmla="*/ 96 h 105"/>
                <a:gd name="T20" fmla="*/ 4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0" y="0"/>
                  </a:moveTo>
                  <a:lnTo>
                    <a:pt x="8" y="17"/>
                  </a:lnTo>
                  <a:lnTo>
                    <a:pt x="8" y="26"/>
                  </a:lnTo>
                  <a:lnTo>
                    <a:pt x="8" y="35"/>
                  </a:lnTo>
                  <a:lnTo>
                    <a:pt x="24" y="35"/>
                  </a:lnTo>
                  <a:lnTo>
                    <a:pt x="24" y="52"/>
                  </a:lnTo>
                  <a:lnTo>
                    <a:pt x="32" y="61"/>
                  </a:lnTo>
                  <a:lnTo>
                    <a:pt x="40" y="70"/>
                  </a:lnTo>
                  <a:lnTo>
                    <a:pt x="40" y="79"/>
                  </a:lnTo>
                  <a:lnTo>
                    <a:pt x="40" y="96"/>
                  </a:lnTo>
                  <a:lnTo>
                    <a:pt x="4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30" name="Freeform 204"/>
            <p:cNvSpPr>
              <a:spLocks/>
            </p:cNvSpPr>
            <p:nvPr/>
          </p:nvSpPr>
          <p:spPr bwMode="auto">
            <a:xfrm>
              <a:off x="1796" y="3411"/>
              <a:ext cx="48" cy="70"/>
            </a:xfrm>
            <a:custGeom>
              <a:avLst/>
              <a:gdLst>
                <a:gd name="T0" fmla="*/ 48 w 48"/>
                <a:gd name="T1" fmla="*/ 0 h 70"/>
                <a:gd name="T2" fmla="*/ 48 w 48"/>
                <a:gd name="T3" fmla="*/ 8 h 70"/>
                <a:gd name="T4" fmla="*/ 32 w 48"/>
                <a:gd name="T5" fmla="*/ 8 h 70"/>
                <a:gd name="T6" fmla="*/ 24 w 48"/>
                <a:gd name="T7" fmla="*/ 17 h 70"/>
                <a:gd name="T8" fmla="*/ 16 w 48"/>
                <a:gd name="T9" fmla="*/ 17 h 70"/>
                <a:gd name="T10" fmla="*/ 16 w 48"/>
                <a:gd name="T11" fmla="*/ 35 h 70"/>
                <a:gd name="T12" fmla="*/ 0 w 48"/>
                <a:gd name="T13" fmla="*/ 44 h 70"/>
                <a:gd name="T14" fmla="*/ 0 w 48"/>
                <a:gd name="T15" fmla="*/ 52 h 70"/>
                <a:gd name="T16" fmla="*/ 0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48" y="0"/>
                  </a:moveTo>
                  <a:lnTo>
                    <a:pt x="48" y="8"/>
                  </a:lnTo>
                  <a:lnTo>
                    <a:pt x="32" y="8"/>
                  </a:lnTo>
                  <a:lnTo>
                    <a:pt x="24" y="17"/>
                  </a:lnTo>
                  <a:lnTo>
                    <a:pt x="16" y="17"/>
                  </a:lnTo>
                  <a:lnTo>
                    <a:pt x="16" y="35"/>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31" name="Freeform 205"/>
            <p:cNvSpPr>
              <a:spLocks/>
            </p:cNvSpPr>
            <p:nvPr/>
          </p:nvSpPr>
          <p:spPr bwMode="auto">
            <a:xfrm>
              <a:off x="1908" y="3419"/>
              <a:ext cx="24" cy="71"/>
            </a:xfrm>
            <a:custGeom>
              <a:avLst/>
              <a:gdLst>
                <a:gd name="T0" fmla="*/ 24 w 24"/>
                <a:gd name="T1" fmla="*/ 0 h 71"/>
                <a:gd name="T2" fmla="*/ 24 w 24"/>
                <a:gd name="T3" fmla="*/ 9 h 71"/>
                <a:gd name="T4" fmla="*/ 16 w 24"/>
                <a:gd name="T5" fmla="*/ 27 h 71"/>
                <a:gd name="T6" fmla="*/ 8 w 24"/>
                <a:gd name="T7" fmla="*/ 36 h 71"/>
                <a:gd name="T8" fmla="*/ 8 w 24"/>
                <a:gd name="T9" fmla="*/ 44 h 71"/>
                <a:gd name="T10" fmla="*/ 8 w 24"/>
                <a:gd name="T11" fmla="*/ 62 h 71"/>
                <a:gd name="T12" fmla="*/ 0 w 24"/>
                <a:gd name="T13" fmla="*/ 62 h 71"/>
                <a:gd name="T14" fmla="*/ 0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24" y="0"/>
                  </a:moveTo>
                  <a:lnTo>
                    <a:pt x="24" y="9"/>
                  </a:lnTo>
                  <a:lnTo>
                    <a:pt x="16" y="27"/>
                  </a:lnTo>
                  <a:lnTo>
                    <a:pt x="8" y="36"/>
                  </a:lnTo>
                  <a:lnTo>
                    <a:pt x="8" y="44"/>
                  </a:lnTo>
                  <a:lnTo>
                    <a:pt x="8" y="62"/>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32" name="Freeform 206"/>
            <p:cNvSpPr>
              <a:spLocks/>
            </p:cNvSpPr>
            <p:nvPr/>
          </p:nvSpPr>
          <p:spPr bwMode="auto">
            <a:xfrm>
              <a:off x="2012" y="3419"/>
              <a:ext cx="48" cy="71"/>
            </a:xfrm>
            <a:custGeom>
              <a:avLst/>
              <a:gdLst>
                <a:gd name="T0" fmla="*/ 0 w 48"/>
                <a:gd name="T1" fmla="*/ 0 h 71"/>
                <a:gd name="T2" fmla="*/ 8 w 48"/>
                <a:gd name="T3" fmla="*/ 9 h 71"/>
                <a:gd name="T4" fmla="*/ 16 w 48"/>
                <a:gd name="T5" fmla="*/ 27 h 71"/>
                <a:gd name="T6" fmla="*/ 32 w 48"/>
                <a:gd name="T7" fmla="*/ 36 h 71"/>
                <a:gd name="T8" fmla="*/ 40 w 48"/>
                <a:gd name="T9" fmla="*/ 44 h 71"/>
                <a:gd name="T10" fmla="*/ 48 w 48"/>
                <a:gd name="T11" fmla="*/ 44 h 71"/>
                <a:gd name="T12" fmla="*/ 48 w 48"/>
                <a:gd name="T13" fmla="*/ 62 h 71"/>
                <a:gd name="T14" fmla="*/ 48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0" y="0"/>
                  </a:moveTo>
                  <a:lnTo>
                    <a:pt x="8" y="9"/>
                  </a:lnTo>
                  <a:lnTo>
                    <a:pt x="16" y="27"/>
                  </a:lnTo>
                  <a:lnTo>
                    <a:pt x="32" y="36"/>
                  </a:lnTo>
                  <a:lnTo>
                    <a:pt x="40" y="44"/>
                  </a:lnTo>
                  <a:lnTo>
                    <a:pt x="48" y="44"/>
                  </a:lnTo>
                  <a:lnTo>
                    <a:pt x="48" y="62"/>
                  </a:lnTo>
                  <a:lnTo>
                    <a:pt x="48"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33" name="Freeform 207"/>
            <p:cNvSpPr>
              <a:spLocks/>
            </p:cNvSpPr>
            <p:nvPr/>
          </p:nvSpPr>
          <p:spPr bwMode="auto">
            <a:xfrm>
              <a:off x="1980" y="3367"/>
              <a:ext cx="72" cy="123"/>
            </a:xfrm>
            <a:custGeom>
              <a:avLst/>
              <a:gdLst>
                <a:gd name="T0" fmla="*/ 64 w 72"/>
                <a:gd name="T1" fmla="*/ 0 h 123"/>
                <a:gd name="T2" fmla="*/ 72 w 72"/>
                <a:gd name="T3" fmla="*/ 8 h 123"/>
                <a:gd name="T4" fmla="*/ 64 w 72"/>
                <a:gd name="T5" fmla="*/ 17 h 123"/>
                <a:gd name="T6" fmla="*/ 64 w 72"/>
                <a:gd name="T7" fmla="*/ 26 h 123"/>
                <a:gd name="T8" fmla="*/ 48 w 72"/>
                <a:gd name="T9" fmla="*/ 44 h 123"/>
                <a:gd name="T10" fmla="*/ 40 w 72"/>
                <a:gd name="T11" fmla="*/ 52 h 123"/>
                <a:gd name="T12" fmla="*/ 32 w 72"/>
                <a:gd name="T13" fmla="*/ 61 h 123"/>
                <a:gd name="T14" fmla="*/ 16 w 72"/>
                <a:gd name="T15" fmla="*/ 79 h 123"/>
                <a:gd name="T16" fmla="*/ 8 w 72"/>
                <a:gd name="T17" fmla="*/ 88 h 123"/>
                <a:gd name="T18" fmla="*/ 0 w 72"/>
                <a:gd name="T19" fmla="*/ 96 h 123"/>
                <a:gd name="T20" fmla="*/ 0 w 72"/>
                <a:gd name="T21" fmla="*/ 114 h 123"/>
                <a:gd name="T22" fmla="*/ 0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64" y="0"/>
                  </a:moveTo>
                  <a:lnTo>
                    <a:pt x="72" y="8"/>
                  </a:lnTo>
                  <a:lnTo>
                    <a:pt x="64" y="17"/>
                  </a:lnTo>
                  <a:lnTo>
                    <a:pt x="64" y="26"/>
                  </a:lnTo>
                  <a:lnTo>
                    <a:pt x="48" y="44"/>
                  </a:lnTo>
                  <a:lnTo>
                    <a:pt x="40" y="52"/>
                  </a:lnTo>
                  <a:lnTo>
                    <a:pt x="32" y="61"/>
                  </a:lnTo>
                  <a:lnTo>
                    <a:pt x="16" y="79"/>
                  </a:lnTo>
                  <a:lnTo>
                    <a:pt x="8" y="88"/>
                  </a:lnTo>
                  <a:lnTo>
                    <a:pt x="0" y="96"/>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34" name="Freeform 208"/>
            <p:cNvSpPr>
              <a:spLocks/>
            </p:cNvSpPr>
            <p:nvPr/>
          </p:nvSpPr>
          <p:spPr bwMode="auto">
            <a:xfrm>
              <a:off x="2092" y="3331"/>
              <a:ext cx="16" cy="115"/>
            </a:xfrm>
            <a:custGeom>
              <a:avLst/>
              <a:gdLst>
                <a:gd name="T0" fmla="*/ 16 w 16"/>
                <a:gd name="T1" fmla="*/ 0 h 115"/>
                <a:gd name="T2" fmla="*/ 0 w 16"/>
                <a:gd name="T3" fmla="*/ 18 h 115"/>
                <a:gd name="T4" fmla="*/ 0 w 16"/>
                <a:gd name="T5" fmla="*/ 36 h 115"/>
                <a:gd name="T6" fmla="*/ 0 w 16"/>
                <a:gd name="T7" fmla="*/ 44 h 115"/>
                <a:gd name="T8" fmla="*/ 0 w 16"/>
                <a:gd name="T9" fmla="*/ 53 h 115"/>
                <a:gd name="T10" fmla="*/ 16 w 16"/>
                <a:gd name="T11" fmla="*/ 62 h 115"/>
                <a:gd name="T12" fmla="*/ 16 w 16"/>
                <a:gd name="T13" fmla="*/ 80 h 115"/>
                <a:gd name="T14" fmla="*/ 16 w 16"/>
                <a:gd name="T15" fmla="*/ 88 h 115"/>
                <a:gd name="T16" fmla="*/ 16 w 16"/>
                <a:gd name="T17" fmla="*/ 97 h 115"/>
                <a:gd name="T18" fmla="*/ 16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16" y="0"/>
                  </a:moveTo>
                  <a:lnTo>
                    <a:pt x="0" y="18"/>
                  </a:lnTo>
                  <a:lnTo>
                    <a:pt x="0" y="36"/>
                  </a:lnTo>
                  <a:lnTo>
                    <a:pt x="0" y="44"/>
                  </a:lnTo>
                  <a:lnTo>
                    <a:pt x="0" y="53"/>
                  </a:lnTo>
                  <a:lnTo>
                    <a:pt x="16" y="62"/>
                  </a:lnTo>
                  <a:lnTo>
                    <a:pt x="16" y="80"/>
                  </a:lnTo>
                  <a:lnTo>
                    <a:pt x="16" y="88"/>
                  </a:lnTo>
                  <a:lnTo>
                    <a:pt x="16" y="97"/>
                  </a:lnTo>
                  <a:lnTo>
                    <a:pt x="1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35" name="Freeform 209"/>
            <p:cNvSpPr>
              <a:spLocks/>
            </p:cNvSpPr>
            <p:nvPr/>
          </p:nvSpPr>
          <p:spPr bwMode="auto">
            <a:xfrm>
              <a:off x="2076" y="3393"/>
              <a:ext cx="8" cy="97"/>
            </a:xfrm>
            <a:custGeom>
              <a:avLst/>
              <a:gdLst>
                <a:gd name="T0" fmla="*/ 8 w 8"/>
                <a:gd name="T1" fmla="*/ 0 h 97"/>
                <a:gd name="T2" fmla="*/ 8 w 8"/>
                <a:gd name="T3" fmla="*/ 18 h 97"/>
                <a:gd name="T4" fmla="*/ 0 w 8"/>
                <a:gd name="T5" fmla="*/ 26 h 97"/>
                <a:gd name="T6" fmla="*/ 0 w 8"/>
                <a:gd name="T7" fmla="*/ 35 h 97"/>
                <a:gd name="T8" fmla="*/ 0 w 8"/>
                <a:gd name="T9" fmla="*/ 53 h 97"/>
                <a:gd name="T10" fmla="*/ 0 w 8"/>
                <a:gd name="T11" fmla="*/ 62 h 97"/>
                <a:gd name="T12" fmla="*/ 0 w 8"/>
                <a:gd name="T13" fmla="*/ 70 h 97"/>
                <a:gd name="T14" fmla="*/ 0 w 8"/>
                <a:gd name="T15" fmla="*/ 88 h 97"/>
                <a:gd name="T16" fmla="*/ 8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8" y="0"/>
                  </a:moveTo>
                  <a:lnTo>
                    <a:pt x="8" y="18"/>
                  </a:lnTo>
                  <a:lnTo>
                    <a:pt x="0" y="26"/>
                  </a:lnTo>
                  <a:lnTo>
                    <a:pt x="0" y="35"/>
                  </a:lnTo>
                  <a:lnTo>
                    <a:pt x="0" y="53"/>
                  </a:lnTo>
                  <a:lnTo>
                    <a:pt x="0" y="62"/>
                  </a:lnTo>
                  <a:lnTo>
                    <a:pt x="0" y="70"/>
                  </a:lnTo>
                  <a:lnTo>
                    <a:pt x="0" y="88"/>
                  </a:lnTo>
                  <a:lnTo>
                    <a:pt x="8"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36" name="Freeform 210"/>
            <p:cNvSpPr>
              <a:spLocks/>
            </p:cNvSpPr>
            <p:nvPr/>
          </p:nvSpPr>
          <p:spPr bwMode="auto">
            <a:xfrm>
              <a:off x="2108" y="3411"/>
              <a:ext cx="40" cy="70"/>
            </a:xfrm>
            <a:custGeom>
              <a:avLst/>
              <a:gdLst>
                <a:gd name="T0" fmla="*/ 0 w 40"/>
                <a:gd name="T1" fmla="*/ 0 h 70"/>
                <a:gd name="T2" fmla="*/ 8 w 40"/>
                <a:gd name="T3" fmla="*/ 8 h 70"/>
                <a:gd name="T4" fmla="*/ 8 w 40"/>
                <a:gd name="T5" fmla="*/ 17 h 70"/>
                <a:gd name="T6" fmla="*/ 16 w 40"/>
                <a:gd name="T7" fmla="*/ 35 h 70"/>
                <a:gd name="T8" fmla="*/ 24 w 40"/>
                <a:gd name="T9" fmla="*/ 35 h 70"/>
                <a:gd name="T10" fmla="*/ 24 w 40"/>
                <a:gd name="T11" fmla="*/ 44 h 70"/>
                <a:gd name="T12" fmla="*/ 40 w 40"/>
                <a:gd name="T13" fmla="*/ 44 h 70"/>
                <a:gd name="T14" fmla="*/ 40 w 40"/>
                <a:gd name="T15" fmla="*/ 52 h 70"/>
                <a:gd name="T16" fmla="*/ 4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0" y="0"/>
                  </a:moveTo>
                  <a:lnTo>
                    <a:pt x="8" y="8"/>
                  </a:lnTo>
                  <a:lnTo>
                    <a:pt x="8" y="17"/>
                  </a:lnTo>
                  <a:lnTo>
                    <a:pt x="16" y="35"/>
                  </a:lnTo>
                  <a:lnTo>
                    <a:pt x="24" y="35"/>
                  </a:lnTo>
                  <a:lnTo>
                    <a:pt x="24" y="44"/>
                  </a:lnTo>
                  <a:lnTo>
                    <a:pt x="40" y="44"/>
                  </a:lnTo>
                  <a:lnTo>
                    <a:pt x="40" y="52"/>
                  </a:lnTo>
                  <a:lnTo>
                    <a:pt x="4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37" name="Freeform 211"/>
            <p:cNvSpPr>
              <a:spLocks/>
            </p:cNvSpPr>
            <p:nvPr/>
          </p:nvSpPr>
          <p:spPr bwMode="auto">
            <a:xfrm>
              <a:off x="1924" y="3419"/>
              <a:ext cx="56" cy="115"/>
            </a:xfrm>
            <a:custGeom>
              <a:avLst/>
              <a:gdLst>
                <a:gd name="T0" fmla="*/ 56 w 56"/>
                <a:gd name="T1" fmla="*/ 0 h 115"/>
                <a:gd name="T2" fmla="*/ 32 w 56"/>
                <a:gd name="T3" fmla="*/ 27 h 115"/>
                <a:gd name="T4" fmla="*/ 24 w 56"/>
                <a:gd name="T5" fmla="*/ 36 h 115"/>
                <a:gd name="T6" fmla="*/ 24 w 56"/>
                <a:gd name="T7" fmla="*/ 44 h 115"/>
                <a:gd name="T8" fmla="*/ 24 w 56"/>
                <a:gd name="T9" fmla="*/ 62 h 115"/>
                <a:gd name="T10" fmla="*/ 8 w 56"/>
                <a:gd name="T11" fmla="*/ 71 h 115"/>
                <a:gd name="T12" fmla="*/ 8 w 56"/>
                <a:gd name="T13" fmla="*/ 79 h 115"/>
                <a:gd name="T14" fmla="*/ 8 w 56"/>
                <a:gd name="T15" fmla="*/ 88 h 115"/>
                <a:gd name="T16" fmla="*/ 0 w 56"/>
                <a:gd name="T17" fmla="*/ 106 h 115"/>
                <a:gd name="T18" fmla="*/ 0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56" y="0"/>
                  </a:moveTo>
                  <a:lnTo>
                    <a:pt x="32" y="27"/>
                  </a:lnTo>
                  <a:lnTo>
                    <a:pt x="24" y="36"/>
                  </a:lnTo>
                  <a:lnTo>
                    <a:pt x="24" y="44"/>
                  </a:lnTo>
                  <a:lnTo>
                    <a:pt x="24" y="62"/>
                  </a:lnTo>
                  <a:lnTo>
                    <a:pt x="8" y="71"/>
                  </a:lnTo>
                  <a:lnTo>
                    <a:pt x="8" y="79"/>
                  </a:lnTo>
                  <a:lnTo>
                    <a:pt x="8" y="88"/>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38" name="Freeform 212"/>
            <p:cNvSpPr>
              <a:spLocks/>
            </p:cNvSpPr>
            <p:nvPr/>
          </p:nvSpPr>
          <p:spPr bwMode="auto">
            <a:xfrm>
              <a:off x="1796" y="3455"/>
              <a:ext cx="48" cy="79"/>
            </a:xfrm>
            <a:custGeom>
              <a:avLst/>
              <a:gdLst>
                <a:gd name="T0" fmla="*/ 0 w 48"/>
                <a:gd name="T1" fmla="*/ 0 h 79"/>
                <a:gd name="T2" fmla="*/ 16 w 48"/>
                <a:gd name="T3" fmla="*/ 8 h 79"/>
                <a:gd name="T4" fmla="*/ 24 w 48"/>
                <a:gd name="T5" fmla="*/ 26 h 79"/>
                <a:gd name="T6" fmla="*/ 32 w 48"/>
                <a:gd name="T7" fmla="*/ 35 h 79"/>
                <a:gd name="T8" fmla="*/ 48 w 48"/>
                <a:gd name="T9" fmla="*/ 35 h 79"/>
                <a:gd name="T10" fmla="*/ 48 w 48"/>
                <a:gd name="T11" fmla="*/ 43 h 79"/>
                <a:gd name="T12" fmla="*/ 48 w 48"/>
                <a:gd name="T13" fmla="*/ 52 h 79"/>
                <a:gd name="T14" fmla="*/ 48 w 48"/>
                <a:gd name="T15" fmla="*/ 70 h 79"/>
                <a:gd name="T16" fmla="*/ 48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0" y="0"/>
                  </a:moveTo>
                  <a:lnTo>
                    <a:pt x="16" y="8"/>
                  </a:lnTo>
                  <a:lnTo>
                    <a:pt x="24" y="26"/>
                  </a:lnTo>
                  <a:lnTo>
                    <a:pt x="32" y="35"/>
                  </a:lnTo>
                  <a:lnTo>
                    <a:pt x="48" y="35"/>
                  </a:lnTo>
                  <a:lnTo>
                    <a:pt x="48" y="43"/>
                  </a:lnTo>
                  <a:lnTo>
                    <a:pt x="48" y="52"/>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39" name="Freeform 213"/>
            <p:cNvSpPr>
              <a:spLocks/>
            </p:cNvSpPr>
            <p:nvPr/>
          </p:nvSpPr>
          <p:spPr bwMode="auto">
            <a:xfrm>
              <a:off x="1948" y="3481"/>
              <a:ext cx="48" cy="79"/>
            </a:xfrm>
            <a:custGeom>
              <a:avLst/>
              <a:gdLst>
                <a:gd name="T0" fmla="*/ 0 w 48"/>
                <a:gd name="T1" fmla="*/ 0 h 79"/>
                <a:gd name="T2" fmla="*/ 0 w 48"/>
                <a:gd name="T3" fmla="*/ 9 h 79"/>
                <a:gd name="T4" fmla="*/ 8 w 48"/>
                <a:gd name="T5" fmla="*/ 9 h 79"/>
                <a:gd name="T6" fmla="*/ 8 w 48"/>
                <a:gd name="T7" fmla="*/ 17 h 79"/>
                <a:gd name="T8" fmla="*/ 16 w 48"/>
                <a:gd name="T9" fmla="*/ 17 h 79"/>
                <a:gd name="T10" fmla="*/ 16 w 48"/>
                <a:gd name="T11" fmla="*/ 26 h 79"/>
                <a:gd name="T12" fmla="*/ 32 w 48"/>
                <a:gd name="T13" fmla="*/ 26 h 79"/>
                <a:gd name="T14" fmla="*/ 32 w 48"/>
                <a:gd name="T15" fmla="*/ 44 h 79"/>
                <a:gd name="T16" fmla="*/ 40 w 48"/>
                <a:gd name="T17" fmla="*/ 44 h 79"/>
                <a:gd name="T18" fmla="*/ 40 w 48"/>
                <a:gd name="T19" fmla="*/ 53 h 79"/>
                <a:gd name="T20" fmla="*/ 48 w 48"/>
                <a:gd name="T21" fmla="*/ 61 h 79"/>
                <a:gd name="T22" fmla="*/ 40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0" y="0"/>
                  </a:moveTo>
                  <a:lnTo>
                    <a:pt x="0" y="9"/>
                  </a:lnTo>
                  <a:lnTo>
                    <a:pt x="8" y="9"/>
                  </a:lnTo>
                  <a:lnTo>
                    <a:pt x="8" y="17"/>
                  </a:lnTo>
                  <a:lnTo>
                    <a:pt x="16" y="17"/>
                  </a:lnTo>
                  <a:lnTo>
                    <a:pt x="16" y="26"/>
                  </a:lnTo>
                  <a:lnTo>
                    <a:pt x="32" y="26"/>
                  </a:lnTo>
                  <a:lnTo>
                    <a:pt x="32" y="44"/>
                  </a:lnTo>
                  <a:lnTo>
                    <a:pt x="40" y="44"/>
                  </a:lnTo>
                  <a:lnTo>
                    <a:pt x="40" y="53"/>
                  </a:lnTo>
                  <a:lnTo>
                    <a:pt x="48" y="61"/>
                  </a:lnTo>
                  <a:lnTo>
                    <a:pt x="4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40" name="Freeform 214"/>
            <p:cNvSpPr>
              <a:spLocks/>
            </p:cNvSpPr>
            <p:nvPr/>
          </p:nvSpPr>
          <p:spPr bwMode="auto">
            <a:xfrm>
              <a:off x="2028" y="3455"/>
              <a:ext cx="16" cy="114"/>
            </a:xfrm>
            <a:custGeom>
              <a:avLst/>
              <a:gdLst>
                <a:gd name="T0" fmla="*/ 16 w 16"/>
                <a:gd name="T1" fmla="*/ 0 h 114"/>
                <a:gd name="T2" fmla="*/ 16 w 16"/>
                <a:gd name="T3" fmla="*/ 26 h 114"/>
                <a:gd name="T4" fmla="*/ 16 w 16"/>
                <a:gd name="T5" fmla="*/ 35 h 114"/>
                <a:gd name="T6" fmla="*/ 16 w 16"/>
                <a:gd name="T7" fmla="*/ 43 h 114"/>
                <a:gd name="T8" fmla="*/ 16 w 16"/>
                <a:gd name="T9" fmla="*/ 52 h 114"/>
                <a:gd name="T10" fmla="*/ 16 w 16"/>
                <a:gd name="T11" fmla="*/ 70 h 114"/>
                <a:gd name="T12" fmla="*/ 0 w 16"/>
                <a:gd name="T13" fmla="*/ 79 h 114"/>
                <a:gd name="T14" fmla="*/ 0 w 16"/>
                <a:gd name="T15" fmla="*/ 87 h 114"/>
                <a:gd name="T16" fmla="*/ 0 w 16"/>
                <a:gd name="T17" fmla="*/ 105 h 114"/>
                <a:gd name="T18" fmla="*/ 0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16" y="0"/>
                  </a:moveTo>
                  <a:lnTo>
                    <a:pt x="16" y="26"/>
                  </a:lnTo>
                  <a:lnTo>
                    <a:pt x="16" y="35"/>
                  </a:lnTo>
                  <a:lnTo>
                    <a:pt x="16" y="43"/>
                  </a:lnTo>
                  <a:lnTo>
                    <a:pt x="16" y="52"/>
                  </a:lnTo>
                  <a:lnTo>
                    <a:pt x="16" y="70"/>
                  </a:lnTo>
                  <a:lnTo>
                    <a:pt x="0" y="79"/>
                  </a:lnTo>
                  <a:lnTo>
                    <a:pt x="0" y="87"/>
                  </a:lnTo>
                  <a:lnTo>
                    <a:pt x="0" y="105"/>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41" name="Freeform 215"/>
            <p:cNvSpPr>
              <a:spLocks/>
            </p:cNvSpPr>
            <p:nvPr/>
          </p:nvSpPr>
          <p:spPr bwMode="auto">
            <a:xfrm>
              <a:off x="2076" y="3463"/>
              <a:ext cx="32" cy="79"/>
            </a:xfrm>
            <a:custGeom>
              <a:avLst/>
              <a:gdLst>
                <a:gd name="T0" fmla="*/ 0 w 32"/>
                <a:gd name="T1" fmla="*/ 0 h 79"/>
                <a:gd name="T2" fmla="*/ 0 w 32"/>
                <a:gd name="T3" fmla="*/ 18 h 79"/>
                <a:gd name="T4" fmla="*/ 8 w 32"/>
                <a:gd name="T5" fmla="*/ 27 h 79"/>
                <a:gd name="T6" fmla="*/ 16 w 32"/>
                <a:gd name="T7" fmla="*/ 27 h 79"/>
                <a:gd name="T8" fmla="*/ 16 w 32"/>
                <a:gd name="T9" fmla="*/ 35 h 79"/>
                <a:gd name="T10" fmla="*/ 32 w 32"/>
                <a:gd name="T11" fmla="*/ 44 h 79"/>
                <a:gd name="T12" fmla="*/ 32 w 32"/>
                <a:gd name="T13" fmla="*/ 62 h 79"/>
                <a:gd name="T14" fmla="*/ 32 w 32"/>
                <a:gd name="T15" fmla="*/ 71 h 79"/>
                <a:gd name="T16" fmla="*/ 32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0" y="0"/>
                  </a:moveTo>
                  <a:lnTo>
                    <a:pt x="0" y="18"/>
                  </a:lnTo>
                  <a:lnTo>
                    <a:pt x="8" y="27"/>
                  </a:lnTo>
                  <a:lnTo>
                    <a:pt x="16" y="27"/>
                  </a:lnTo>
                  <a:lnTo>
                    <a:pt x="16" y="35"/>
                  </a:lnTo>
                  <a:lnTo>
                    <a:pt x="32" y="44"/>
                  </a:lnTo>
                  <a:lnTo>
                    <a:pt x="32" y="62"/>
                  </a:lnTo>
                  <a:lnTo>
                    <a:pt x="32" y="71"/>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42" name="Freeform 216"/>
            <p:cNvSpPr>
              <a:spLocks/>
            </p:cNvSpPr>
            <p:nvPr/>
          </p:nvSpPr>
          <p:spPr bwMode="auto">
            <a:xfrm>
              <a:off x="2124" y="3446"/>
              <a:ext cx="24" cy="149"/>
            </a:xfrm>
            <a:custGeom>
              <a:avLst/>
              <a:gdLst>
                <a:gd name="T0" fmla="*/ 0 w 24"/>
                <a:gd name="T1" fmla="*/ 0 h 149"/>
                <a:gd name="T2" fmla="*/ 0 w 24"/>
                <a:gd name="T3" fmla="*/ 9 h 149"/>
                <a:gd name="T4" fmla="*/ 0 w 24"/>
                <a:gd name="T5" fmla="*/ 35 h 149"/>
                <a:gd name="T6" fmla="*/ 0 w 24"/>
                <a:gd name="T7" fmla="*/ 44 h 149"/>
                <a:gd name="T8" fmla="*/ 0 w 24"/>
                <a:gd name="T9" fmla="*/ 52 h 149"/>
                <a:gd name="T10" fmla="*/ 8 w 24"/>
                <a:gd name="T11" fmla="*/ 61 h 149"/>
                <a:gd name="T12" fmla="*/ 8 w 24"/>
                <a:gd name="T13" fmla="*/ 88 h 149"/>
                <a:gd name="T14" fmla="*/ 24 w 24"/>
                <a:gd name="T15" fmla="*/ 96 h 149"/>
                <a:gd name="T16" fmla="*/ 24 w 24"/>
                <a:gd name="T17" fmla="*/ 114 h 149"/>
                <a:gd name="T18" fmla="*/ 24 w 24"/>
                <a:gd name="T19" fmla="*/ 123 h 149"/>
                <a:gd name="T20" fmla="*/ 24 w 24"/>
                <a:gd name="T21" fmla="*/ 132 h 149"/>
                <a:gd name="T22" fmla="*/ 8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0" y="0"/>
                  </a:moveTo>
                  <a:lnTo>
                    <a:pt x="0" y="9"/>
                  </a:lnTo>
                  <a:lnTo>
                    <a:pt x="0" y="35"/>
                  </a:lnTo>
                  <a:lnTo>
                    <a:pt x="0" y="44"/>
                  </a:lnTo>
                  <a:lnTo>
                    <a:pt x="0" y="52"/>
                  </a:lnTo>
                  <a:lnTo>
                    <a:pt x="8" y="61"/>
                  </a:lnTo>
                  <a:lnTo>
                    <a:pt x="8" y="88"/>
                  </a:lnTo>
                  <a:lnTo>
                    <a:pt x="24" y="96"/>
                  </a:lnTo>
                  <a:lnTo>
                    <a:pt x="24" y="114"/>
                  </a:lnTo>
                  <a:lnTo>
                    <a:pt x="24" y="123"/>
                  </a:lnTo>
                  <a:lnTo>
                    <a:pt x="24" y="132"/>
                  </a:lnTo>
                  <a:lnTo>
                    <a:pt x="8"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43" name="Freeform 217"/>
            <p:cNvSpPr>
              <a:spLocks/>
            </p:cNvSpPr>
            <p:nvPr/>
          </p:nvSpPr>
          <p:spPr bwMode="auto">
            <a:xfrm>
              <a:off x="2108" y="3384"/>
              <a:ext cx="72" cy="114"/>
            </a:xfrm>
            <a:custGeom>
              <a:avLst/>
              <a:gdLst>
                <a:gd name="T0" fmla="*/ 0 w 72"/>
                <a:gd name="T1" fmla="*/ 0 h 114"/>
                <a:gd name="T2" fmla="*/ 8 w 72"/>
                <a:gd name="T3" fmla="*/ 9 h 114"/>
                <a:gd name="T4" fmla="*/ 16 w 72"/>
                <a:gd name="T5" fmla="*/ 27 h 114"/>
                <a:gd name="T6" fmla="*/ 24 w 72"/>
                <a:gd name="T7" fmla="*/ 27 h 114"/>
                <a:gd name="T8" fmla="*/ 40 w 72"/>
                <a:gd name="T9" fmla="*/ 35 h 114"/>
                <a:gd name="T10" fmla="*/ 48 w 72"/>
                <a:gd name="T11" fmla="*/ 44 h 114"/>
                <a:gd name="T12" fmla="*/ 56 w 72"/>
                <a:gd name="T13" fmla="*/ 62 h 114"/>
                <a:gd name="T14" fmla="*/ 56 w 72"/>
                <a:gd name="T15" fmla="*/ 71 h 114"/>
                <a:gd name="T16" fmla="*/ 56 w 72"/>
                <a:gd name="T17" fmla="*/ 79 h 114"/>
                <a:gd name="T18" fmla="*/ 56 w 72"/>
                <a:gd name="T19" fmla="*/ 97 h 114"/>
                <a:gd name="T20" fmla="*/ 72 w 72"/>
                <a:gd name="T21" fmla="*/ 106 h 114"/>
                <a:gd name="T22" fmla="*/ 72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0" y="0"/>
                  </a:moveTo>
                  <a:lnTo>
                    <a:pt x="8" y="9"/>
                  </a:lnTo>
                  <a:lnTo>
                    <a:pt x="16" y="27"/>
                  </a:lnTo>
                  <a:lnTo>
                    <a:pt x="24" y="27"/>
                  </a:lnTo>
                  <a:lnTo>
                    <a:pt x="40" y="35"/>
                  </a:lnTo>
                  <a:lnTo>
                    <a:pt x="48" y="44"/>
                  </a:lnTo>
                  <a:lnTo>
                    <a:pt x="56" y="62"/>
                  </a:lnTo>
                  <a:lnTo>
                    <a:pt x="56" y="71"/>
                  </a:lnTo>
                  <a:lnTo>
                    <a:pt x="56" y="79"/>
                  </a:lnTo>
                  <a:lnTo>
                    <a:pt x="56" y="97"/>
                  </a:lnTo>
                  <a:lnTo>
                    <a:pt x="72" y="106"/>
                  </a:lnTo>
                  <a:lnTo>
                    <a:pt x="72"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44" name="Freeform 218"/>
            <p:cNvSpPr>
              <a:spLocks/>
            </p:cNvSpPr>
            <p:nvPr/>
          </p:nvSpPr>
          <p:spPr bwMode="auto">
            <a:xfrm>
              <a:off x="1764" y="3446"/>
              <a:ext cx="48" cy="88"/>
            </a:xfrm>
            <a:custGeom>
              <a:avLst/>
              <a:gdLst>
                <a:gd name="T0" fmla="*/ 48 w 48"/>
                <a:gd name="T1" fmla="*/ 0 h 88"/>
                <a:gd name="T2" fmla="*/ 32 w 48"/>
                <a:gd name="T3" fmla="*/ 0 h 88"/>
                <a:gd name="T4" fmla="*/ 24 w 48"/>
                <a:gd name="T5" fmla="*/ 9 h 88"/>
                <a:gd name="T6" fmla="*/ 24 w 48"/>
                <a:gd name="T7" fmla="*/ 17 h 88"/>
                <a:gd name="T8" fmla="*/ 24 w 48"/>
                <a:gd name="T9" fmla="*/ 35 h 88"/>
                <a:gd name="T10" fmla="*/ 24 w 48"/>
                <a:gd name="T11" fmla="*/ 44 h 88"/>
                <a:gd name="T12" fmla="*/ 16 w 48"/>
                <a:gd name="T13" fmla="*/ 52 h 88"/>
                <a:gd name="T14" fmla="*/ 16 w 48"/>
                <a:gd name="T15" fmla="*/ 61 h 88"/>
                <a:gd name="T16" fmla="*/ 16 w 48"/>
                <a:gd name="T17" fmla="*/ 79 h 88"/>
                <a:gd name="T18" fmla="*/ 16 w 48"/>
                <a:gd name="T19" fmla="*/ 88 h 88"/>
                <a:gd name="T20" fmla="*/ 0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48" y="0"/>
                  </a:moveTo>
                  <a:lnTo>
                    <a:pt x="32" y="0"/>
                  </a:lnTo>
                  <a:lnTo>
                    <a:pt x="24" y="9"/>
                  </a:lnTo>
                  <a:lnTo>
                    <a:pt x="24" y="17"/>
                  </a:lnTo>
                  <a:lnTo>
                    <a:pt x="24" y="35"/>
                  </a:lnTo>
                  <a:lnTo>
                    <a:pt x="24" y="44"/>
                  </a:lnTo>
                  <a:lnTo>
                    <a:pt x="16" y="52"/>
                  </a:lnTo>
                  <a:lnTo>
                    <a:pt x="16" y="61"/>
                  </a:lnTo>
                  <a:lnTo>
                    <a:pt x="16" y="79"/>
                  </a:lnTo>
                  <a:lnTo>
                    <a:pt x="16" y="88"/>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45" name="Freeform 219"/>
            <p:cNvSpPr>
              <a:spLocks/>
            </p:cNvSpPr>
            <p:nvPr/>
          </p:nvSpPr>
          <p:spPr bwMode="auto">
            <a:xfrm>
              <a:off x="1844" y="3498"/>
              <a:ext cx="40" cy="80"/>
            </a:xfrm>
            <a:custGeom>
              <a:avLst/>
              <a:gdLst>
                <a:gd name="T0" fmla="*/ 0 w 40"/>
                <a:gd name="T1" fmla="*/ 0 h 80"/>
                <a:gd name="T2" fmla="*/ 16 w 40"/>
                <a:gd name="T3" fmla="*/ 0 h 80"/>
                <a:gd name="T4" fmla="*/ 32 w 40"/>
                <a:gd name="T5" fmla="*/ 0 h 80"/>
                <a:gd name="T6" fmla="*/ 32 w 40"/>
                <a:gd name="T7" fmla="*/ 9 h 80"/>
                <a:gd name="T8" fmla="*/ 40 w 40"/>
                <a:gd name="T9" fmla="*/ 27 h 80"/>
                <a:gd name="T10" fmla="*/ 40 w 40"/>
                <a:gd name="T11" fmla="*/ 36 h 80"/>
                <a:gd name="T12" fmla="*/ 40 w 40"/>
                <a:gd name="T13" fmla="*/ 44 h 80"/>
                <a:gd name="T14" fmla="*/ 40 w 40"/>
                <a:gd name="T15" fmla="*/ 62 h 80"/>
                <a:gd name="T16" fmla="*/ 40 w 40"/>
                <a:gd name="T17" fmla="*/ 71 h 80"/>
                <a:gd name="T18" fmla="*/ 4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0" y="0"/>
                  </a:moveTo>
                  <a:lnTo>
                    <a:pt x="16" y="0"/>
                  </a:lnTo>
                  <a:lnTo>
                    <a:pt x="32" y="0"/>
                  </a:lnTo>
                  <a:lnTo>
                    <a:pt x="32" y="9"/>
                  </a:lnTo>
                  <a:lnTo>
                    <a:pt x="40" y="27"/>
                  </a:lnTo>
                  <a:lnTo>
                    <a:pt x="40" y="36"/>
                  </a:lnTo>
                  <a:lnTo>
                    <a:pt x="40" y="44"/>
                  </a:lnTo>
                  <a:lnTo>
                    <a:pt x="40" y="62"/>
                  </a:lnTo>
                  <a:lnTo>
                    <a:pt x="40" y="71"/>
                  </a:lnTo>
                  <a:lnTo>
                    <a:pt x="4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46" name="Freeform 220"/>
            <p:cNvSpPr>
              <a:spLocks/>
            </p:cNvSpPr>
            <p:nvPr/>
          </p:nvSpPr>
          <p:spPr bwMode="auto">
            <a:xfrm>
              <a:off x="1844" y="3411"/>
              <a:ext cx="32" cy="79"/>
            </a:xfrm>
            <a:custGeom>
              <a:avLst/>
              <a:gdLst>
                <a:gd name="T0" fmla="*/ 0 w 32"/>
                <a:gd name="T1" fmla="*/ 8 h 79"/>
                <a:gd name="T2" fmla="*/ 8 w 32"/>
                <a:gd name="T3" fmla="*/ 0 h 79"/>
                <a:gd name="T4" fmla="*/ 8 w 32"/>
                <a:gd name="T5" fmla="*/ 8 h 79"/>
                <a:gd name="T6" fmla="*/ 8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32 w 32"/>
                <a:gd name="T19" fmla="*/ 70 h 79"/>
                <a:gd name="T20" fmla="*/ 32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0" y="8"/>
                  </a:moveTo>
                  <a:lnTo>
                    <a:pt x="8" y="0"/>
                  </a:lnTo>
                  <a:lnTo>
                    <a:pt x="8" y="8"/>
                  </a:lnTo>
                  <a:lnTo>
                    <a:pt x="8" y="17"/>
                  </a:lnTo>
                  <a:lnTo>
                    <a:pt x="16" y="17"/>
                  </a:lnTo>
                  <a:lnTo>
                    <a:pt x="16" y="35"/>
                  </a:lnTo>
                  <a:lnTo>
                    <a:pt x="16" y="44"/>
                  </a:lnTo>
                  <a:lnTo>
                    <a:pt x="16" y="52"/>
                  </a:lnTo>
                  <a:lnTo>
                    <a:pt x="16" y="70"/>
                  </a:lnTo>
                  <a:lnTo>
                    <a:pt x="32" y="70"/>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47" name="Freeform 221"/>
            <p:cNvSpPr>
              <a:spLocks/>
            </p:cNvSpPr>
            <p:nvPr/>
          </p:nvSpPr>
          <p:spPr bwMode="auto">
            <a:xfrm>
              <a:off x="2028" y="3534"/>
              <a:ext cx="48" cy="79"/>
            </a:xfrm>
            <a:custGeom>
              <a:avLst/>
              <a:gdLst>
                <a:gd name="T0" fmla="*/ 0 w 48"/>
                <a:gd name="T1" fmla="*/ 0 h 79"/>
                <a:gd name="T2" fmla="*/ 16 w 48"/>
                <a:gd name="T3" fmla="*/ 8 h 79"/>
                <a:gd name="T4" fmla="*/ 16 w 48"/>
                <a:gd name="T5" fmla="*/ 26 h 79"/>
                <a:gd name="T6" fmla="*/ 24 w 48"/>
                <a:gd name="T7" fmla="*/ 35 h 79"/>
                <a:gd name="T8" fmla="*/ 32 w 48"/>
                <a:gd name="T9" fmla="*/ 35 h 79"/>
                <a:gd name="T10" fmla="*/ 32 w 48"/>
                <a:gd name="T11" fmla="*/ 44 h 79"/>
                <a:gd name="T12" fmla="*/ 48 w 48"/>
                <a:gd name="T13" fmla="*/ 44 h 79"/>
                <a:gd name="T14" fmla="*/ 48 w 48"/>
                <a:gd name="T15" fmla="*/ 61 h 79"/>
                <a:gd name="T16" fmla="*/ 48 w 48"/>
                <a:gd name="T17" fmla="*/ 70 h 79"/>
                <a:gd name="T18" fmla="*/ 48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0" y="0"/>
                  </a:moveTo>
                  <a:lnTo>
                    <a:pt x="16" y="8"/>
                  </a:lnTo>
                  <a:lnTo>
                    <a:pt x="16" y="26"/>
                  </a:lnTo>
                  <a:lnTo>
                    <a:pt x="24" y="35"/>
                  </a:lnTo>
                  <a:lnTo>
                    <a:pt x="32" y="35"/>
                  </a:lnTo>
                  <a:lnTo>
                    <a:pt x="32" y="44"/>
                  </a:lnTo>
                  <a:lnTo>
                    <a:pt x="48" y="44"/>
                  </a:lnTo>
                  <a:lnTo>
                    <a:pt x="48" y="61"/>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48" name="Freeform 222"/>
            <p:cNvSpPr>
              <a:spLocks/>
            </p:cNvSpPr>
            <p:nvPr/>
          </p:nvSpPr>
          <p:spPr bwMode="auto">
            <a:xfrm>
              <a:off x="2044" y="3455"/>
              <a:ext cx="64" cy="35"/>
            </a:xfrm>
            <a:custGeom>
              <a:avLst/>
              <a:gdLst>
                <a:gd name="T0" fmla="*/ 0 w 64"/>
                <a:gd name="T1" fmla="*/ 0 h 35"/>
                <a:gd name="T2" fmla="*/ 8 w 64"/>
                <a:gd name="T3" fmla="*/ 0 h 35"/>
                <a:gd name="T4" fmla="*/ 16 w 64"/>
                <a:gd name="T5" fmla="*/ 0 h 35"/>
                <a:gd name="T6" fmla="*/ 32 w 64"/>
                <a:gd name="T7" fmla="*/ 0 h 35"/>
                <a:gd name="T8" fmla="*/ 32 w 64"/>
                <a:gd name="T9" fmla="*/ 8 h 35"/>
                <a:gd name="T10" fmla="*/ 40 w 64"/>
                <a:gd name="T11" fmla="*/ 8 h 35"/>
                <a:gd name="T12" fmla="*/ 48 w 64"/>
                <a:gd name="T13" fmla="*/ 26 h 35"/>
                <a:gd name="T14" fmla="*/ 64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0" y="0"/>
                  </a:moveTo>
                  <a:lnTo>
                    <a:pt x="8" y="0"/>
                  </a:lnTo>
                  <a:lnTo>
                    <a:pt x="16" y="0"/>
                  </a:lnTo>
                  <a:lnTo>
                    <a:pt x="32" y="0"/>
                  </a:lnTo>
                  <a:lnTo>
                    <a:pt x="32" y="8"/>
                  </a:lnTo>
                  <a:lnTo>
                    <a:pt x="40" y="8"/>
                  </a:lnTo>
                  <a:lnTo>
                    <a:pt x="48" y="26"/>
                  </a:lnTo>
                  <a:lnTo>
                    <a:pt x="64"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49" name="Freeform 223"/>
            <p:cNvSpPr>
              <a:spLocks/>
            </p:cNvSpPr>
            <p:nvPr/>
          </p:nvSpPr>
          <p:spPr bwMode="auto">
            <a:xfrm>
              <a:off x="2012" y="3455"/>
              <a:ext cx="16" cy="123"/>
            </a:xfrm>
            <a:custGeom>
              <a:avLst/>
              <a:gdLst>
                <a:gd name="T0" fmla="*/ 16 w 16"/>
                <a:gd name="T1" fmla="*/ 0 h 123"/>
                <a:gd name="T2" fmla="*/ 16 w 16"/>
                <a:gd name="T3" fmla="*/ 35 h 123"/>
                <a:gd name="T4" fmla="*/ 16 w 16"/>
                <a:gd name="T5" fmla="*/ 43 h 123"/>
                <a:gd name="T6" fmla="*/ 16 w 16"/>
                <a:gd name="T7" fmla="*/ 70 h 123"/>
                <a:gd name="T8" fmla="*/ 8 w 16"/>
                <a:gd name="T9" fmla="*/ 70 h 123"/>
                <a:gd name="T10" fmla="*/ 8 w 16"/>
                <a:gd name="T11" fmla="*/ 79 h 123"/>
                <a:gd name="T12" fmla="*/ 8 w 16"/>
                <a:gd name="T13" fmla="*/ 87 h 123"/>
                <a:gd name="T14" fmla="*/ 8 w 16"/>
                <a:gd name="T15" fmla="*/ 105 h 123"/>
                <a:gd name="T16" fmla="*/ 0 w 16"/>
                <a:gd name="T17" fmla="*/ 114 h 123"/>
                <a:gd name="T18" fmla="*/ 0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16" y="0"/>
                  </a:moveTo>
                  <a:lnTo>
                    <a:pt x="16" y="35"/>
                  </a:lnTo>
                  <a:lnTo>
                    <a:pt x="16" y="43"/>
                  </a:lnTo>
                  <a:lnTo>
                    <a:pt x="16" y="70"/>
                  </a:lnTo>
                  <a:lnTo>
                    <a:pt x="8" y="70"/>
                  </a:lnTo>
                  <a:lnTo>
                    <a:pt x="8" y="79"/>
                  </a:lnTo>
                  <a:lnTo>
                    <a:pt x="8" y="87"/>
                  </a:lnTo>
                  <a:lnTo>
                    <a:pt x="8" y="105"/>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50" name="Freeform 224"/>
            <p:cNvSpPr>
              <a:spLocks/>
            </p:cNvSpPr>
            <p:nvPr/>
          </p:nvSpPr>
          <p:spPr bwMode="auto">
            <a:xfrm>
              <a:off x="1980" y="3481"/>
              <a:ext cx="16" cy="61"/>
            </a:xfrm>
            <a:custGeom>
              <a:avLst/>
              <a:gdLst>
                <a:gd name="T0" fmla="*/ 0 w 16"/>
                <a:gd name="T1" fmla="*/ 0 h 61"/>
                <a:gd name="T2" fmla="*/ 8 w 16"/>
                <a:gd name="T3" fmla="*/ 9 h 61"/>
                <a:gd name="T4" fmla="*/ 16 w 16"/>
                <a:gd name="T5" fmla="*/ 17 h 61"/>
                <a:gd name="T6" fmla="*/ 16 w 16"/>
                <a:gd name="T7" fmla="*/ 26 h 61"/>
                <a:gd name="T8" fmla="*/ 16 w 16"/>
                <a:gd name="T9" fmla="*/ 44 h 61"/>
                <a:gd name="T10" fmla="*/ 16 w 16"/>
                <a:gd name="T11" fmla="*/ 53 h 61"/>
                <a:gd name="T12" fmla="*/ 16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0" y="0"/>
                  </a:moveTo>
                  <a:lnTo>
                    <a:pt x="8" y="9"/>
                  </a:lnTo>
                  <a:lnTo>
                    <a:pt x="16" y="17"/>
                  </a:lnTo>
                  <a:lnTo>
                    <a:pt x="16" y="26"/>
                  </a:lnTo>
                  <a:lnTo>
                    <a:pt x="16" y="44"/>
                  </a:lnTo>
                  <a:lnTo>
                    <a:pt x="16" y="53"/>
                  </a:lnTo>
                  <a:lnTo>
                    <a:pt x="16"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51" name="Freeform 225"/>
            <p:cNvSpPr>
              <a:spLocks/>
            </p:cNvSpPr>
            <p:nvPr/>
          </p:nvSpPr>
          <p:spPr bwMode="auto">
            <a:xfrm>
              <a:off x="1948" y="3507"/>
              <a:ext cx="16" cy="88"/>
            </a:xfrm>
            <a:custGeom>
              <a:avLst/>
              <a:gdLst>
                <a:gd name="T0" fmla="*/ 16 w 16"/>
                <a:gd name="T1" fmla="*/ 0 h 88"/>
                <a:gd name="T2" fmla="*/ 16 w 16"/>
                <a:gd name="T3" fmla="*/ 27 h 88"/>
                <a:gd name="T4" fmla="*/ 8 w 16"/>
                <a:gd name="T5" fmla="*/ 35 h 88"/>
                <a:gd name="T6" fmla="*/ 8 w 16"/>
                <a:gd name="T7" fmla="*/ 53 h 88"/>
                <a:gd name="T8" fmla="*/ 0 w 16"/>
                <a:gd name="T9" fmla="*/ 62 h 88"/>
                <a:gd name="T10" fmla="*/ 0 w 16"/>
                <a:gd name="T11" fmla="*/ 71 h 88"/>
                <a:gd name="T12" fmla="*/ 0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16" y="0"/>
                  </a:moveTo>
                  <a:lnTo>
                    <a:pt x="16" y="27"/>
                  </a:lnTo>
                  <a:lnTo>
                    <a:pt x="8" y="35"/>
                  </a:lnTo>
                  <a:lnTo>
                    <a:pt x="8"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52" name="Freeform 226"/>
            <p:cNvSpPr>
              <a:spLocks/>
            </p:cNvSpPr>
            <p:nvPr/>
          </p:nvSpPr>
          <p:spPr bwMode="auto">
            <a:xfrm>
              <a:off x="1908" y="3455"/>
              <a:ext cx="16" cy="123"/>
            </a:xfrm>
            <a:custGeom>
              <a:avLst/>
              <a:gdLst>
                <a:gd name="T0" fmla="*/ 8 w 16"/>
                <a:gd name="T1" fmla="*/ 0 h 123"/>
                <a:gd name="T2" fmla="*/ 8 w 16"/>
                <a:gd name="T3" fmla="*/ 8 h 123"/>
                <a:gd name="T4" fmla="*/ 16 w 16"/>
                <a:gd name="T5" fmla="*/ 26 h 123"/>
                <a:gd name="T6" fmla="*/ 16 w 16"/>
                <a:gd name="T7" fmla="*/ 35 h 123"/>
                <a:gd name="T8" fmla="*/ 8 w 16"/>
                <a:gd name="T9" fmla="*/ 43 h 123"/>
                <a:gd name="T10" fmla="*/ 8 w 16"/>
                <a:gd name="T11" fmla="*/ 52 h 123"/>
                <a:gd name="T12" fmla="*/ 8 w 16"/>
                <a:gd name="T13" fmla="*/ 70 h 123"/>
                <a:gd name="T14" fmla="*/ 8 w 16"/>
                <a:gd name="T15" fmla="*/ 79 h 123"/>
                <a:gd name="T16" fmla="*/ 0 w 16"/>
                <a:gd name="T17" fmla="*/ 87 h 123"/>
                <a:gd name="T18" fmla="*/ 0 w 16"/>
                <a:gd name="T19" fmla="*/ 105 h 123"/>
                <a:gd name="T20" fmla="*/ 0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16" y="26"/>
                  </a:lnTo>
                  <a:lnTo>
                    <a:pt x="16" y="35"/>
                  </a:lnTo>
                  <a:lnTo>
                    <a:pt x="8" y="43"/>
                  </a:lnTo>
                  <a:lnTo>
                    <a:pt x="8" y="52"/>
                  </a:lnTo>
                  <a:lnTo>
                    <a:pt x="8" y="70"/>
                  </a:lnTo>
                  <a:lnTo>
                    <a:pt x="8" y="79"/>
                  </a:lnTo>
                  <a:lnTo>
                    <a:pt x="0" y="87"/>
                  </a:lnTo>
                  <a:lnTo>
                    <a:pt x="0" y="105"/>
                  </a:lnTo>
                  <a:lnTo>
                    <a:pt x="0"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53" name="Freeform 227"/>
            <p:cNvSpPr>
              <a:spLocks/>
            </p:cNvSpPr>
            <p:nvPr/>
          </p:nvSpPr>
          <p:spPr bwMode="auto">
            <a:xfrm>
              <a:off x="1788" y="3490"/>
              <a:ext cx="40" cy="105"/>
            </a:xfrm>
            <a:custGeom>
              <a:avLst/>
              <a:gdLst>
                <a:gd name="T0" fmla="*/ 32 w 40"/>
                <a:gd name="T1" fmla="*/ 0 h 105"/>
                <a:gd name="T2" fmla="*/ 40 w 40"/>
                <a:gd name="T3" fmla="*/ 8 h 105"/>
                <a:gd name="T4" fmla="*/ 32 w 40"/>
                <a:gd name="T5" fmla="*/ 17 h 105"/>
                <a:gd name="T6" fmla="*/ 24 w 40"/>
                <a:gd name="T7" fmla="*/ 35 h 105"/>
                <a:gd name="T8" fmla="*/ 8 w 40"/>
                <a:gd name="T9" fmla="*/ 44 h 105"/>
                <a:gd name="T10" fmla="*/ 8 w 40"/>
                <a:gd name="T11" fmla="*/ 52 h 105"/>
                <a:gd name="T12" fmla="*/ 0 w 40"/>
                <a:gd name="T13" fmla="*/ 70 h 105"/>
                <a:gd name="T14" fmla="*/ 0 w 40"/>
                <a:gd name="T15" fmla="*/ 79 h 105"/>
                <a:gd name="T16" fmla="*/ 0 w 40"/>
                <a:gd name="T17" fmla="*/ 88 h 105"/>
                <a:gd name="T18" fmla="*/ 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32" y="0"/>
                  </a:moveTo>
                  <a:lnTo>
                    <a:pt x="40" y="8"/>
                  </a:lnTo>
                  <a:lnTo>
                    <a:pt x="32" y="17"/>
                  </a:lnTo>
                  <a:lnTo>
                    <a:pt x="24" y="35"/>
                  </a:lnTo>
                  <a:lnTo>
                    <a:pt x="8" y="44"/>
                  </a:lnTo>
                  <a:lnTo>
                    <a:pt x="8" y="52"/>
                  </a:lnTo>
                  <a:lnTo>
                    <a:pt x="0" y="70"/>
                  </a:lnTo>
                  <a:lnTo>
                    <a:pt x="0" y="79"/>
                  </a:lnTo>
                  <a:lnTo>
                    <a:pt x="0" y="88"/>
                  </a:lnTo>
                  <a:lnTo>
                    <a:pt x="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54" name="Freeform 228"/>
            <p:cNvSpPr>
              <a:spLocks/>
            </p:cNvSpPr>
            <p:nvPr/>
          </p:nvSpPr>
          <p:spPr bwMode="auto">
            <a:xfrm>
              <a:off x="1724" y="3463"/>
              <a:ext cx="64" cy="115"/>
            </a:xfrm>
            <a:custGeom>
              <a:avLst/>
              <a:gdLst>
                <a:gd name="T0" fmla="*/ 64 w 64"/>
                <a:gd name="T1" fmla="*/ 0 h 115"/>
                <a:gd name="T2" fmla="*/ 56 w 64"/>
                <a:gd name="T3" fmla="*/ 18 h 115"/>
                <a:gd name="T4" fmla="*/ 56 w 64"/>
                <a:gd name="T5" fmla="*/ 27 h 115"/>
                <a:gd name="T6" fmla="*/ 40 w 64"/>
                <a:gd name="T7" fmla="*/ 27 h 115"/>
                <a:gd name="T8" fmla="*/ 32 w 64"/>
                <a:gd name="T9" fmla="*/ 27 h 115"/>
                <a:gd name="T10" fmla="*/ 32 w 64"/>
                <a:gd name="T11" fmla="*/ 35 h 115"/>
                <a:gd name="T12" fmla="*/ 32 w 64"/>
                <a:gd name="T13" fmla="*/ 44 h 115"/>
                <a:gd name="T14" fmla="*/ 24 w 64"/>
                <a:gd name="T15" fmla="*/ 62 h 115"/>
                <a:gd name="T16" fmla="*/ 16 w 64"/>
                <a:gd name="T17" fmla="*/ 71 h 115"/>
                <a:gd name="T18" fmla="*/ 16 w 64"/>
                <a:gd name="T19" fmla="*/ 79 h 115"/>
                <a:gd name="T20" fmla="*/ 16 w 64"/>
                <a:gd name="T21" fmla="*/ 97 h 115"/>
                <a:gd name="T22" fmla="*/ 0 w 64"/>
                <a:gd name="T23" fmla="*/ 97 h 115"/>
                <a:gd name="T24" fmla="*/ 0 w 64"/>
                <a:gd name="T25" fmla="*/ 106 h 115"/>
                <a:gd name="T26" fmla="*/ 0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64" y="0"/>
                  </a:moveTo>
                  <a:lnTo>
                    <a:pt x="56" y="18"/>
                  </a:lnTo>
                  <a:lnTo>
                    <a:pt x="56" y="27"/>
                  </a:lnTo>
                  <a:lnTo>
                    <a:pt x="40" y="27"/>
                  </a:lnTo>
                  <a:lnTo>
                    <a:pt x="32" y="27"/>
                  </a:lnTo>
                  <a:lnTo>
                    <a:pt x="32" y="35"/>
                  </a:lnTo>
                  <a:lnTo>
                    <a:pt x="32" y="44"/>
                  </a:lnTo>
                  <a:lnTo>
                    <a:pt x="24" y="62"/>
                  </a:lnTo>
                  <a:lnTo>
                    <a:pt x="16" y="71"/>
                  </a:lnTo>
                  <a:lnTo>
                    <a:pt x="16" y="79"/>
                  </a:lnTo>
                  <a:lnTo>
                    <a:pt x="16" y="97"/>
                  </a:lnTo>
                  <a:lnTo>
                    <a:pt x="0" y="97"/>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55" name="Freeform 229"/>
            <p:cNvSpPr>
              <a:spLocks/>
            </p:cNvSpPr>
            <p:nvPr/>
          </p:nvSpPr>
          <p:spPr bwMode="auto">
            <a:xfrm>
              <a:off x="2132" y="3507"/>
              <a:ext cx="48" cy="88"/>
            </a:xfrm>
            <a:custGeom>
              <a:avLst/>
              <a:gdLst>
                <a:gd name="T0" fmla="*/ 0 w 48"/>
                <a:gd name="T1" fmla="*/ 0 h 88"/>
                <a:gd name="T2" fmla="*/ 0 w 48"/>
                <a:gd name="T3" fmla="*/ 18 h 88"/>
                <a:gd name="T4" fmla="*/ 0 w 48"/>
                <a:gd name="T5" fmla="*/ 27 h 88"/>
                <a:gd name="T6" fmla="*/ 16 w 48"/>
                <a:gd name="T7" fmla="*/ 27 h 88"/>
                <a:gd name="T8" fmla="*/ 16 w 48"/>
                <a:gd name="T9" fmla="*/ 35 h 88"/>
                <a:gd name="T10" fmla="*/ 24 w 48"/>
                <a:gd name="T11" fmla="*/ 35 h 88"/>
                <a:gd name="T12" fmla="*/ 32 w 48"/>
                <a:gd name="T13" fmla="*/ 53 h 88"/>
                <a:gd name="T14" fmla="*/ 48 w 48"/>
                <a:gd name="T15" fmla="*/ 62 h 88"/>
                <a:gd name="T16" fmla="*/ 48 w 48"/>
                <a:gd name="T17" fmla="*/ 71 h 88"/>
                <a:gd name="T18" fmla="*/ 48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0" y="0"/>
                  </a:moveTo>
                  <a:lnTo>
                    <a:pt x="0" y="18"/>
                  </a:lnTo>
                  <a:lnTo>
                    <a:pt x="0" y="27"/>
                  </a:lnTo>
                  <a:lnTo>
                    <a:pt x="16" y="27"/>
                  </a:lnTo>
                  <a:lnTo>
                    <a:pt x="16" y="35"/>
                  </a:lnTo>
                  <a:lnTo>
                    <a:pt x="24" y="35"/>
                  </a:lnTo>
                  <a:lnTo>
                    <a:pt x="32" y="53"/>
                  </a:lnTo>
                  <a:lnTo>
                    <a:pt x="48" y="62"/>
                  </a:lnTo>
                  <a:lnTo>
                    <a:pt x="48" y="71"/>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56" name="Freeform 230"/>
            <p:cNvSpPr>
              <a:spLocks/>
            </p:cNvSpPr>
            <p:nvPr/>
          </p:nvSpPr>
          <p:spPr bwMode="auto">
            <a:xfrm>
              <a:off x="2092" y="3314"/>
              <a:ext cx="64" cy="53"/>
            </a:xfrm>
            <a:custGeom>
              <a:avLst/>
              <a:gdLst>
                <a:gd name="T0" fmla="*/ 0 w 64"/>
                <a:gd name="T1" fmla="*/ 0 h 53"/>
                <a:gd name="T2" fmla="*/ 24 w 64"/>
                <a:gd name="T3" fmla="*/ 17 h 53"/>
                <a:gd name="T4" fmla="*/ 32 w 64"/>
                <a:gd name="T5" fmla="*/ 17 h 53"/>
                <a:gd name="T6" fmla="*/ 40 w 64"/>
                <a:gd name="T7" fmla="*/ 17 h 53"/>
                <a:gd name="T8" fmla="*/ 56 w 64"/>
                <a:gd name="T9" fmla="*/ 17 h 53"/>
                <a:gd name="T10" fmla="*/ 64 w 64"/>
                <a:gd name="T11" fmla="*/ 26 h 53"/>
                <a:gd name="T12" fmla="*/ 64 w 64"/>
                <a:gd name="T13" fmla="*/ 35 h 53"/>
                <a:gd name="T14" fmla="*/ 64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0" y="0"/>
                  </a:moveTo>
                  <a:lnTo>
                    <a:pt x="24" y="17"/>
                  </a:lnTo>
                  <a:lnTo>
                    <a:pt x="32" y="17"/>
                  </a:lnTo>
                  <a:lnTo>
                    <a:pt x="40" y="17"/>
                  </a:lnTo>
                  <a:lnTo>
                    <a:pt x="56" y="17"/>
                  </a:lnTo>
                  <a:lnTo>
                    <a:pt x="64" y="26"/>
                  </a:lnTo>
                  <a:lnTo>
                    <a:pt x="64" y="35"/>
                  </a:lnTo>
                  <a:lnTo>
                    <a:pt x="64"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57" name="Freeform 231"/>
            <p:cNvSpPr>
              <a:spLocks/>
            </p:cNvSpPr>
            <p:nvPr/>
          </p:nvSpPr>
          <p:spPr bwMode="auto">
            <a:xfrm>
              <a:off x="1780" y="3314"/>
              <a:ext cx="96" cy="35"/>
            </a:xfrm>
            <a:custGeom>
              <a:avLst/>
              <a:gdLst>
                <a:gd name="T0" fmla="*/ 96 w 96"/>
                <a:gd name="T1" fmla="*/ 0 h 35"/>
                <a:gd name="T2" fmla="*/ 80 w 96"/>
                <a:gd name="T3" fmla="*/ 0 h 35"/>
                <a:gd name="T4" fmla="*/ 72 w 96"/>
                <a:gd name="T5" fmla="*/ 0 h 35"/>
                <a:gd name="T6" fmla="*/ 64 w 96"/>
                <a:gd name="T7" fmla="*/ 0 h 35"/>
                <a:gd name="T8" fmla="*/ 48 w 96"/>
                <a:gd name="T9" fmla="*/ 0 h 35"/>
                <a:gd name="T10" fmla="*/ 40 w 96"/>
                <a:gd name="T11" fmla="*/ 0 h 35"/>
                <a:gd name="T12" fmla="*/ 32 w 96"/>
                <a:gd name="T13" fmla="*/ 0 h 35"/>
                <a:gd name="T14" fmla="*/ 16 w 96"/>
                <a:gd name="T15" fmla="*/ 17 h 35"/>
                <a:gd name="T16" fmla="*/ 8 w 96"/>
                <a:gd name="T17" fmla="*/ 26 h 35"/>
                <a:gd name="T18" fmla="*/ 0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96" y="0"/>
                  </a:moveTo>
                  <a:lnTo>
                    <a:pt x="80" y="0"/>
                  </a:lnTo>
                  <a:lnTo>
                    <a:pt x="72" y="0"/>
                  </a:lnTo>
                  <a:lnTo>
                    <a:pt x="64" y="0"/>
                  </a:lnTo>
                  <a:lnTo>
                    <a:pt x="48" y="0"/>
                  </a:lnTo>
                  <a:lnTo>
                    <a:pt x="40" y="0"/>
                  </a:lnTo>
                  <a:lnTo>
                    <a:pt x="32" y="0"/>
                  </a:lnTo>
                  <a:lnTo>
                    <a:pt x="16" y="17"/>
                  </a:lnTo>
                  <a:lnTo>
                    <a:pt x="8"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58" name="Freeform 232"/>
            <p:cNvSpPr>
              <a:spLocks/>
            </p:cNvSpPr>
            <p:nvPr/>
          </p:nvSpPr>
          <p:spPr bwMode="auto">
            <a:xfrm>
              <a:off x="1780" y="3296"/>
              <a:ext cx="112" cy="44"/>
            </a:xfrm>
            <a:custGeom>
              <a:avLst/>
              <a:gdLst>
                <a:gd name="T0" fmla="*/ 112 w 112"/>
                <a:gd name="T1" fmla="*/ 0 h 44"/>
                <a:gd name="T2" fmla="*/ 104 w 112"/>
                <a:gd name="T3" fmla="*/ 0 h 44"/>
                <a:gd name="T4" fmla="*/ 96 w 112"/>
                <a:gd name="T5" fmla="*/ 0 h 44"/>
                <a:gd name="T6" fmla="*/ 80 w 112"/>
                <a:gd name="T7" fmla="*/ 0 h 44"/>
                <a:gd name="T8" fmla="*/ 72 w 112"/>
                <a:gd name="T9" fmla="*/ 0 h 44"/>
                <a:gd name="T10" fmla="*/ 64 w 112"/>
                <a:gd name="T11" fmla="*/ 0 h 44"/>
                <a:gd name="T12" fmla="*/ 48 w 112"/>
                <a:gd name="T13" fmla="*/ 0 h 44"/>
                <a:gd name="T14" fmla="*/ 40 w 112"/>
                <a:gd name="T15" fmla="*/ 9 h 44"/>
                <a:gd name="T16" fmla="*/ 32 w 112"/>
                <a:gd name="T17" fmla="*/ 9 h 44"/>
                <a:gd name="T18" fmla="*/ 32 w 112"/>
                <a:gd name="T19" fmla="*/ 18 h 44"/>
                <a:gd name="T20" fmla="*/ 16 w 112"/>
                <a:gd name="T21" fmla="*/ 18 h 44"/>
                <a:gd name="T22" fmla="*/ 8 w 112"/>
                <a:gd name="T23" fmla="*/ 35 h 44"/>
                <a:gd name="T24" fmla="*/ 0 w 112"/>
                <a:gd name="T25" fmla="*/ 35 h 44"/>
                <a:gd name="T26" fmla="*/ 0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112" y="0"/>
                  </a:moveTo>
                  <a:lnTo>
                    <a:pt x="104" y="0"/>
                  </a:lnTo>
                  <a:lnTo>
                    <a:pt x="96" y="0"/>
                  </a:lnTo>
                  <a:lnTo>
                    <a:pt x="80" y="0"/>
                  </a:lnTo>
                  <a:lnTo>
                    <a:pt x="72" y="0"/>
                  </a:lnTo>
                  <a:lnTo>
                    <a:pt x="64" y="0"/>
                  </a:lnTo>
                  <a:lnTo>
                    <a:pt x="48" y="0"/>
                  </a:lnTo>
                  <a:lnTo>
                    <a:pt x="40" y="9"/>
                  </a:lnTo>
                  <a:lnTo>
                    <a:pt x="32" y="9"/>
                  </a:lnTo>
                  <a:lnTo>
                    <a:pt x="32" y="18"/>
                  </a:lnTo>
                  <a:lnTo>
                    <a:pt x="16" y="18"/>
                  </a:lnTo>
                  <a:lnTo>
                    <a:pt x="8" y="35"/>
                  </a:lnTo>
                  <a:lnTo>
                    <a:pt x="0" y="35"/>
                  </a:lnTo>
                  <a:lnTo>
                    <a:pt x="0"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59" name="Freeform 233"/>
            <p:cNvSpPr>
              <a:spLocks/>
            </p:cNvSpPr>
            <p:nvPr/>
          </p:nvSpPr>
          <p:spPr bwMode="auto">
            <a:xfrm>
              <a:off x="1748" y="3375"/>
              <a:ext cx="64" cy="71"/>
            </a:xfrm>
            <a:custGeom>
              <a:avLst/>
              <a:gdLst>
                <a:gd name="T0" fmla="*/ 64 w 64"/>
                <a:gd name="T1" fmla="*/ 0 h 71"/>
                <a:gd name="T2" fmla="*/ 48 w 64"/>
                <a:gd name="T3" fmla="*/ 0 h 71"/>
                <a:gd name="T4" fmla="*/ 40 w 64"/>
                <a:gd name="T5" fmla="*/ 9 h 71"/>
                <a:gd name="T6" fmla="*/ 32 w 64"/>
                <a:gd name="T7" fmla="*/ 18 h 71"/>
                <a:gd name="T8" fmla="*/ 32 w 64"/>
                <a:gd name="T9" fmla="*/ 36 h 71"/>
                <a:gd name="T10" fmla="*/ 16 w 64"/>
                <a:gd name="T11" fmla="*/ 44 h 71"/>
                <a:gd name="T12" fmla="*/ 16 w 64"/>
                <a:gd name="T13" fmla="*/ 53 h 71"/>
                <a:gd name="T14" fmla="*/ 8 w 64"/>
                <a:gd name="T15" fmla="*/ 53 h 71"/>
                <a:gd name="T16" fmla="*/ 0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64" y="0"/>
                  </a:moveTo>
                  <a:lnTo>
                    <a:pt x="48" y="0"/>
                  </a:lnTo>
                  <a:lnTo>
                    <a:pt x="40" y="9"/>
                  </a:lnTo>
                  <a:lnTo>
                    <a:pt x="32" y="18"/>
                  </a:lnTo>
                  <a:lnTo>
                    <a:pt x="32" y="36"/>
                  </a:lnTo>
                  <a:lnTo>
                    <a:pt x="16" y="44"/>
                  </a:lnTo>
                  <a:lnTo>
                    <a:pt x="16" y="53"/>
                  </a:lnTo>
                  <a:lnTo>
                    <a:pt x="8" y="53"/>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60" name="Freeform 234"/>
            <p:cNvSpPr>
              <a:spLocks/>
            </p:cNvSpPr>
            <p:nvPr/>
          </p:nvSpPr>
          <p:spPr bwMode="auto">
            <a:xfrm>
              <a:off x="1692" y="3455"/>
              <a:ext cx="96" cy="43"/>
            </a:xfrm>
            <a:custGeom>
              <a:avLst/>
              <a:gdLst>
                <a:gd name="T0" fmla="*/ 96 w 96"/>
                <a:gd name="T1" fmla="*/ 0 h 43"/>
                <a:gd name="T2" fmla="*/ 88 w 96"/>
                <a:gd name="T3" fmla="*/ 0 h 43"/>
                <a:gd name="T4" fmla="*/ 72 w 96"/>
                <a:gd name="T5" fmla="*/ 8 h 43"/>
                <a:gd name="T6" fmla="*/ 64 w 96"/>
                <a:gd name="T7" fmla="*/ 8 h 43"/>
                <a:gd name="T8" fmla="*/ 56 w 96"/>
                <a:gd name="T9" fmla="*/ 26 h 43"/>
                <a:gd name="T10" fmla="*/ 48 w 96"/>
                <a:gd name="T11" fmla="*/ 26 h 43"/>
                <a:gd name="T12" fmla="*/ 32 w 96"/>
                <a:gd name="T13" fmla="*/ 26 h 43"/>
                <a:gd name="T14" fmla="*/ 24 w 96"/>
                <a:gd name="T15" fmla="*/ 26 h 43"/>
                <a:gd name="T16" fmla="*/ 16 w 96"/>
                <a:gd name="T17" fmla="*/ 35 h 43"/>
                <a:gd name="T18" fmla="*/ 0 w 96"/>
                <a:gd name="T19" fmla="*/ 35 h 43"/>
                <a:gd name="T20" fmla="*/ 0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96" y="0"/>
                  </a:moveTo>
                  <a:lnTo>
                    <a:pt x="88" y="0"/>
                  </a:lnTo>
                  <a:lnTo>
                    <a:pt x="72" y="8"/>
                  </a:lnTo>
                  <a:lnTo>
                    <a:pt x="64" y="8"/>
                  </a:lnTo>
                  <a:lnTo>
                    <a:pt x="56" y="26"/>
                  </a:lnTo>
                  <a:lnTo>
                    <a:pt x="48" y="26"/>
                  </a:lnTo>
                  <a:lnTo>
                    <a:pt x="32" y="26"/>
                  </a:lnTo>
                  <a:lnTo>
                    <a:pt x="24" y="26"/>
                  </a:lnTo>
                  <a:lnTo>
                    <a:pt x="16" y="35"/>
                  </a:lnTo>
                  <a:lnTo>
                    <a:pt x="0" y="35"/>
                  </a:lnTo>
                  <a:lnTo>
                    <a:pt x="0"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6506" name="Group 235"/>
          <p:cNvGrpSpPr>
            <a:grpSpLocks/>
          </p:cNvGrpSpPr>
          <p:nvPr/>
        </p:nvGrpSpPr>
        <p:grpSpPr bwMode="auto">
          <a:xfrm>
            <a:off x="3890963" y="2590800"/>
            <a:ext cx="609600" cy="496888"/>
            <a:chOff x="1748" y="2760"/>
            <a:chExt cx="480" cy="457"/>
          </a:xfrm>
        </p:grpSpPr>
        <p:sp>
          <p:nvSpPr>
            <p:cNvPr id="494002" name="Freeform 236"/>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232 w 232"/>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211"/>
                <a:gd name="T188" fmla="*/ 232 w 232"/>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lnTo>
                    <a:pt x="232"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03" name="Freeform 237"/>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211"/>
                <a:gd name="T185" fmla="*/ 232 w 232"/>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04" name="Freeform 238"/>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56 w 208"/>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8"/>
                <a:gd name="T187" fmla="*/ 0 h 255"/>
                <a:gd name="T188" fmla="*/ 208 w 208"/>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lnTo>
                    <a:pt x="56"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05" name="Freeform 239"/>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8"/>
                <a:gd name="T184" fmla="*/ 0 h 255"/>
                <a:gd name="T185" fmla="*/ 208 w 208"/>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06" name="Freeform 240"/>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40 w 280"/>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0"/>
                <a:gd name="T118" fmla="*/ 0 h 360"/>
                <a:gd name="T119" fmla="*/ 280 w 280"/>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lnTo>
                    <a:pt x="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07" name="Freeform 241"/>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80"/>
                <a:gd name="T115" fmla="*/ 0 h 360"/>
                <a:gd name="T116" fmla="*/ 280 w 280"/>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08" name="Freeform 242"/>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40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lnTo>
                    <a:pt x="40"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09" name="Freeform 243"/>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10" name="Freeform 244"/>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208 w 208"/>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8"/>
                <a:gd name="T139" fmla="*/ 0 h 457"/>
                <a:gd name="T140" fmla="*/ 208 w 208"/>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lnTo>
                    <a:pt x="208"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11" name="Freeform 245"/>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8"/>
                <a:gd name="T136" fmla="*/ 0 h 457"/>
                <a:gd name="T137" fmla="*/ 208 w 208"/>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12" name="Freeform 246"/>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232 w 232"/>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325"/>
                <a:gd name="T188" fmla="*/ 232 w 232"/>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lnTo>
                    <a:pt x="232"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13" name="Freeform 247"/>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325"/>
                <a:gd name="T185" fmla="*/ 232 w 232"/>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6507" name="Group 248"/>
          <p:cNvGrpSpPr>
            <a:grpSpLocks/>
          </p:cNvGrpSpPr>
          <p:nvPr/>
        </p:nvGrpSpPr>
        <p:grpSpPr bwMode="auto">
          <a:xfrm>
            <a:off x="4017963" y="3043238"/>
            <a:ext cx="774700" cy="614362"/>
            <a:chOff x="1692" y="3226"/>
            <a:chExt cx="488" cy="387"/>
          </a:xfrm>
        </p:grpSpPr>
        <p:sp>
          <p:nvSpPr>
            <p:cNvPr id="493955" name="Freeform 249"/>
            <p:cNvSpPr>
              <a:spLocks/>
            </p:cNvSpPr>
            <p:nvPr/>
          </p:nvSpPr>
          <p:spPr bwMode="auto">
            <a:xfrm>
              <a:off x="1996" y="3226"/>
              <a:ext cx="40" cy="53"/>
            </a:xfrm>
            <a:custGeom>
              <a:avLst/>
              <a:gdLst>
                <a:gd name="T0" fmla="*/ 0 w 40"/>
                <a:gd name="T1" fmla="*/ 0 h 53"/>
                <a:gd name="T2" fmla="*/ 0 w 40"/>
                <a:gd name="T3" fmla="*/ 9 h 53"/>
                <a:gd name="T4" fmla="*/ 0 w 40"/>
                <a:gd name="T5" fmla="*/ 18 h 53"/>
                <a:gd name="T6" fmla="*/ 8 w 40"/>
                <a:gd name="T7" fmla="*/ 18 h 53"/>
                <a:gd name="T8" fmla="*/ 24 w 40"/>
                <a:gd name="T9" fmla="*/ 18 h 53"/>
                <a:gd name="T10" fmla="*/ 24 w 40"/>
                <a:gd name="T11" fmla="*/ 35 h 53"/>
                <a:gd name="T12" fmla="*/ 32 w 40"/>
                <a:gd name="T13" fmla="*/ 35 h 53"/>
                <a:gd name="T14" fmla="*/ 32 w 40"/>
                <a:gd name="T15" fmla="*/ 44 h 53"/>
                <a:gd name="T16" fmla="*/ 40 w 40"/>
                <a:gd name="T17" fmla="*/ 44 h 53"/>
                <a:gd name="T18" fmla="*/ 4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0" y="0"/>
                  </a:moveTo>
                  <a:lnTo>
                    <a:pt x="0" y="9"/>
                  </a:lnTo>
                  <a:lnTo>
                    <a:pt x="0" y="18"/>
                  </a:lnTo>
                  <a:lnTo>
                    <a:pt x="8" y="18"/>
                  </a:lnTo>
                  <a:lnTo>
                    <a:pt x="24" y="18"/>
                  </a:lnTo>
                  <a:lnTo>
                    <a:pt x="24" y="35"/>
                  </a:lnTo>
                  <a:lnTo>
                    <a:pt x="32" y="35"/>
                  </a:lnTo>
                  <a:lnTo>
                    <a:pt x="32" y="44"/>
                  </a:lnTo>
                  <a:lnTo>
                    <a:pt x="40" y="44"/>
                  </a:lnTo>
                  <a:lnTo>
                    <a:pt x="4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56" name="Freeform 250"/>
            <p:cNvSpPr>
              <a:spLocks/>
            </p:cNvSpPr>
            <p:nvPr/>
          </p:nvSpPr>
          <p:spPr bwMode="auto">
            <a:xfrm>
              <a:off x="1940" y="3226"/>
              <a:ext cx="56" cy="97"/>
            </a:xfrm>
            <a:custGeom>
              <a:avLst/>
              <a:gdLst>
                <a:gd name="T0" fmla="*/ 56 w 56"/>
                <a:gd name="T1" fmla="*/ 0 h 97"/>
                <a:gd name="T2" fmla="*/ 56 w 56"/>
                <a:gd name="T3" fmla="*/ 9 h 97"/>
                <a:gd name="T4" fmla="*/ 56 w 56"/>
                <a:gd name="T5" fmla="*/ 18 h 97"/>
                <a:gd name="T6" fmla="*/ 48 w 56"/>
                <a:gd name="T7" fmla="*/ 35 h 97"/>
                <a:gd name="T8" fmla="*/ 32 w 56"/>
                <a:gd name="T9" fmla="*/ 44 h 97"/>
                <a:gd name="T10" fmla="*/ 24 w 56"/>
                <a:gd name="T11" fmla="*/ 53 h 97"/>
                <a:gd name="T12" fmla="*/ 16 w 56"/>
                <a:gd name="T13" fmla="*/ 62 h 97"/>
                <a:gd name="T14" fmla="*/ 0 w 56"/>
                <a:gd name="T15" fmla="*/ 79 h 97"/>
                <a:gd name="T16" fmla="*/ 0 w 56"/>
                <a:gd name="T17" fmla="*/ 88 h 97"/>
                <a:gd name="T18" fmla="*/ 0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56" y="0"/>
                  </a:moveTo>
                  <a:lnTo>
                    <a:pt x="56" y="9"/>
                  </a:lnTo>
                  <a:lnTo>
                    <a:pt x="56" y="18"/>
                  </a:lnTo>
                  <a:lnTo>
                    <a:pt x="48" y="35"/>
                  </a:lnTo>
                  <a:lnTo>
                    <a:pt x="32" y="44"/>
                  </a:lnTo>
                  <a:lnTo>
                    <a:pt x="24" y="53"/>
                  </a:lnTo>
                  <a:lnTo>
                    <a:pt x="16" y="62"/>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57" name="Freeform 251"/>
            <p:cNvSpPr>
              <a:spLocks/>
            </p:cNvSpPr>
            <p:nvPr/>
          </p:nvSpPr>
          <p:spPr bwMode="auto">
            <a:xfrm>
              <a:off x="1884" y="3226"/>
              <a:ext cx="80" cy="97"/>
            </a:xfrm>
            <a:custGeom>
              <a:avLst/>
              <a:gdLst>
                <a:gd name="T0" fmla="*/ 80 w 80"/>
                <a:gd name="T1" fmla="*/ 0 h 97"/>
                <a:gd name="T2" fmla="*/ 72 w 80"/>
                <a:gd name="T3" fmla="*/ 35 h 97"/>
                <a:gd name="T4" fmla="*/ 56 w 80"/>
                <a:gd name="T5" fmla="*/ 35 h 97"/>
                <a:gd name="T6" fmla="*/ 56 w 80"/>
                <a:gd name="T7" fmla="*/ 44 h 97"/>
                <a:gd name="T8" fmla="*/ 48 w 80"/>
                <a:gd name="T9" fmla="*/ 44 h 97"/>
                <a:gd name="T10" fmla="*/ 40 w 80"/>
                <a:gd name="T11" fmla="*/ 44 h 97"/>
                <a:gd name="T12" fmla="*/ 32 w 80"/>
                <a:gd name="T13" fmla="*/ 53 h 97"/>
                <a:gd name="T14" fmla="*/ 16 w 80"/>
                <a:gd name="T15" fmla="*/ 53 h 97"/>
                <a:gd name="T16" fmla="*/ 16 w 80"/>
                <a:gd name="T17" fmla="*/ 62 h 97"/>
                <a:gd name="T18" fmla="*/ 8 w 80"/>
                <a:gd name="T19" fmla="*/ 62 h 97"/>
                <a:gd name="T20" fmla="*/ 8 w 80"/>
                <a:gd name="T21" fmla="*/ 79 h 97"/>
                <a:gd name="T22" fmla="*/ 0 w 80"/>
                <a:gd name="T23" fmla="*/ 79 h 97"/>
                <a:gd name="T24" fmla="*/ 0 w 80"/>
                <a:gd name="T25" fmla="*/ 88 h 97"/>
                <a:gd name="T26" fmla="*/ 0 w 80"/>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
                <a:gd name="T43" fmla="*/ 0 h 97"/>
                <a:gd name="T44" fmla="*/ 80 w 80"/>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 h="97">
                  <a:moveTo>
                    <a:pt x="80" y="0"/>
                  </a:moveTo>
                  <a:lnTo>
                    <a:pt x="72" y="35"/>
                  </a:lnTo>
                  <a:lnTo>
                    <a:pt x="56" y="35"/>
                  </a:lnTo>
                  <a:lnTo>
                    <a:pt x="56" y="44"/>
                  </a:lnTo>
                  <a:lnTo>
                    <a:pt x="48" y="44"/>
                  </a:lnTo>
                  <a:lnTo>
                    <a:pt x="40" y="44"/>
                  </a:lnTo>
                  <a:lnTo>
                    <a:pt x="32" y="53"/>
                  </a:lnTo>
                  <a:lnTo>
                    <a:pt x="16" y="53"/>
                  </a:lnTo>
                  <a:lnTo>
                    <a:pt x="16" y="62"/>
                  </a:lnTo>
                  <a:lnTo>
                    <a:pt x="8" y="62"/>
                  </a:lnTo>
                  <a:lnTo>
                    <a:pt x="8" y="79"/>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58" name="Freeform 252"/>
            <p:cNvSpPr>
              <a:spLocks/>
            </p:cNvSpPr>
            <p:nvPr/>
          </p:nvSpPr>
          <p:spPr bwMode="auto">
            <a:xfrm>
              <a:off x="1972" y="3270"/>
              <a:ext cx="56" cy="114"/>
            </a:xfrm>
            <a:custGeom>
              <a:avLst/>
              <a:gdLst>
                <a:gd name="T0" fmla="*/ 0 w 56"/>
                <a:gd name="T1" fmla="*/ 0 h 114"/>
                <a:gd name="T2" fmla="*/ 0 w 56"/>
                <a:gd name="T3" fmla="*/ 9 h 114"/>
                <a:gd name="T4" fmla="*/ 0 w 56"/>
                <a:gd name="T5" fmla="*/ 18 h 114"/>
                <a:gd name="T6" fmla="*/ 0 w 56"/>
                <a:gd name="T7" fmla="*/ 35 h 114"/>
                <a:gd name="T8" fmla="*/ 16 w 56"/>
                <a:gd name="T9" fmla="*/ 44 h 114"/>
                <a:gd name="T10" fmla="*/ 24 w 56"/>
                <a:gd name="T11" fmla="*/ 53 h 114"/>
                <a:gd name="T12" fmla="*/ 48 w 56"/>
                <a:gd name="T13" fmla="*/ 70 h 114"/>
                <a:gd name="T14" fmla="*/ 48 w 56"/>
                <a:gd name="T15" fmla="*/ 79 h 114"/>
                <a:gd name="T16" fmla="*/ 48 w 56"/>
                <a:gd name="T17" fmla="*/ 88 h 114"/>
                <a:gd name="T18" fmla="*/ 56 w 56"/>
                <a:gd name="T19" fmla="*/ 88 h 114"/>
                <a:gd name="T20" fmla="*/ 56 w 56"/>
                <a:gd name="T21" fmla="*/ 105 h 114"/>
                <a:gd name="T22" fmla="*/ 56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0" y="0"/>
                  </a:moveTo>
                  <a:lnTo>
                    <a:pt x="0" y="9"/>
                  </a:lnTo>
                  <a:lnTo>
                    <a:pt x="0" y="18"/>
                  </a:lnTo>
                  <a:lnTo>
                    <a:pt x="0" y="35"/>
                  </a:lnTo>
                  <a:lnTo>
                    <a:pt x="16" y="44"/>
                  </a:lnTo>
                  <a:lnTo>
                    <a:pt x="24" y="53"/>
                  </a:lnTo>
                  <a:lnTo>
                    <a:pt x="48" y="70"/>
                  </a:lnTo>
                  <a:lnTo>
                    <a:pt x="48" y="79"/>
                  </a:lnTo>
                  <a:lnTo>
                    <a:pt x="48" y="88"/>
                  </a:lnTo>
                  <a:lnTo>
                    <a:pt x="56" y="88"/>
                  </a:lnTo>
                  <a:lnTo>
                    <a:pt x="56" y="105"/>
                  </a:lnTo>
                  <a:lnTo>
                    <a:pt x="5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59" name="Freeform 253"/>
            <p:cNvSpPr>
              <a:spLocks/>
            </p:cNvSpPr>
            <p:nvPr/>
          </p:nvSpPr>
          <p:spPr bwMode="auto">
            <a:xfrm>
              <a:off x="1900" y="3226"/>
              <a:ext cx="72" cy="158"/>
            </a:xfrm>
            <a:custGeom>
              <a:avLst/>
              <a:gdLst>
                <a:gd name="T0" fmla="*/ 72 w 72"/>
                <a:gd name="T1" fmla="*/ 0 h 158"/>
                <a:gd name="T2" fmla="*/ 64 w 72"/>
                <a:gd name="T3" fmla="*/ 44 h 158"/>
                <a:gd name="T4" fmla="*/ 64 w 72"/>
                <a:gd name="T5" fmla="*/ 53 h 158"/>
                <a:gd name="T6" fmla="*/ 56 w 72"/>
                <a:gd name="T7" fmla="*/ 53 h 158"/>
                <a:gd name="T8" fmla="*/ 56 w 72"/>
                <a:gd name="T9" fmla="*/ 62 h 158"/>
                <a:gd name="T10" fmla="*/ 40 w 72"/>
                <a:gd name="T11" fmla="*/ 79 h 158"/>
                <a:gd name="T12" fmla="*/ 32 w 72"/>
                <a:gd name="T13" fmla="*/ 79 h 158"/>
                <a:gd name="T14" fmla="*/ 32 w 72"/>
                <a:gd name="T15" fmla="*/ 88 h 158"/>
                <a:gd name="T16" fmla="*/ 24 w 72"/>
                <a:gd name="T17" fmla="*/ 88 h 158"/>
                <a:gd name="T18" fmla="*/ 24 w 72"/>
                <a:gd name="T19" fmla="*/ 97 h 158"/>
                <a:gd name="T20" fmla="*/ 24 w 72"/>
                <a:gd name="T21" fmla="*/ 114 h 158"/>
                <a:gd name="T22" fmla="*/ 16 w 72"/>
                <a:gd name="T23" fmla="*/ 114 h 158"/>
                <a:gd name="T24" fmla="*/ 16 w 72"/>
                <a:gd name="T25" fmla="*/ 123 h 158"/>
                <a:gd name="T26" fmla="*/ 0 w 72"/>
                <a:gd name="T27" fmla="*/ 132 h 158"/>
                <a:gd name="T28" fmla="*/ 0 w 72"/>
                <a:gd name="T29" fmla="*/ 149 h 158"/>
                <a:gd name="T30" fmla="*/ 16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72" y="0"/>
                  </a:moveTo>
                  <a:lnTo>
                    <a:pt x="64" y="44"/>
                  </a:lnTo>
                  <a:lnTo>
                    <a:pt x="64" y="53"/>
                  </a:lnTo>
                  <a:lnTo>
                    <a:pt x="56" y="53"/>
                  </a:lnTo>
                  <a:lnTo>
                    <a:pt x="56" y="62"/>
                  </a:lnTo>
                  <a:lnTo>
                    <a:pt x="40" y="79"/>
                  </a:lnTo>
                  <a:lnTo>
                    <a:pt x="32" y="79"/>
                  </a:lnTo>
                  <a:lnTo>
                    <a:pt x="32" y="88"/>
                  </a:lnTo>
                  <a:lnTo>
                    <a:pt x="24" y="88"/>
                  </a:lnTo>
                  <a:lnTo>
                    <a:pt x="24" y="97"/>
                  </a:lnTo>
                  <a:lnTo>
                    <a:pt x="24" y="114"/>
                  </a:lnTo>
                  <a:lnTo>
                    <a:pt x="16" y="114"/>
                  </a:lnTo>
                  <a:lnTo>
                    <a:pt x="16" y="123"/>
                  </a:lnTo>
                  <a:lnTo>
                    <a:pt x="0" y="132"/>
                  </a:lnTo>
                  <a:lnTo>
                    <a:pt x="0" y="149"/>
                  </a:lnTo>
                  <a:lnTo>
                    <a:pt x="16"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60" name="Freeform 254"/>
            <p:cNvSpPr>
              <a:spLocks/>
            </p:cNvSpPr>
            <p:nvPr/>
          </p:nvSpPr>
          <p:spPr bwMode="auto">
            <a:xfrm>
              <a:off x="1972" y="3226"/>
              <a:ext cx="96" cy="114"/>
            </a:xfrm>
            <a:custGeom>
              <a:avLst/>
              <a:gdLst>
                <a:gd name="T0" fmla="*/ 0 w 96"/>
                <a:gd name="T1" fmla="*/ 0 h 114"/>
                <a:gd name="T2" fmla="*/ 24 w 96"/>
                <a:gd name="T3" fmla="*/ 35 h 114"/>
                <a:gd name="T4" fmla="*/ 32 w 96"/>
                <a:gd name="T5" fmla="*/ 44 h 114"/>
                <a:gd name="T6" fmla="*/ 48 w 96"/>
                <a:gd name="T7" fmla="*/ 44 h 114"/>
                <a:gd name="T8" fmla="*/ 56 w 96"/>
                <a:gd name="T9" fmla="*/ 44 h 114"/>
                <a:gd name="T10" fmla="*/ 64 w 96"/>
                <a:gd name="T11" fmla="*/ 44 h 114"/>
                <a:gd name="T12" fmla="*/ 64 w 96"/>
                <a:gd name="T13" fmla="*/ 53 h 114"/>
                <a:gd name="T14" fmla="*/ 80 w 96"/>
                <a:gd name="T15" fmla="*/ 53 h 114"/>
                <a:gd name="T16" fmla="*/ 88 w 96"/>
                <a:gd name="T17" fmla="*/ 62 h 114"/>
                <a:gd name="T18" fmla="*/ 96 w 96"/>
                <a:gd name="T19" fmla="*/ 79 h 114"/>
                <a:gd name="T20" fmla="*/ 96 w 96"/>
                <a:gd name="T21" fmla="*/ 88 h 114"/>
                <a:gd name="T22" fmla="*/ 96 w 96"/>
                <a:gd name="T23" fmla="*/ 97 h 114"/>
                <a:gd name="T24" fmla="*/ 96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0" y="0"/>
                  </a:moveTo>
                  <a:lnTo>
                    <a:pt x="24" y="35"/>
                  </a:lnTo>
                  <a:lnTo>
                    <a:pt x="32" y="44"/>
                  </a:lnTo>
                  <a:lnTo>
                    <a:pt x="48" y="44"/>
                  </a:lnTo>
                  <a:lnTo>
                    <a:pt x="56" y="44"/>
                  </a:lnTo>
                  <a:lnTo>
                    <a:pt x="64" y="44"/>
                  </a:lnTo>
                  <a:lnTo>
                    <a:pt x="64" y="53"/>
                  </a:lnTo>
                  <a:lnTo>
                    <a:pt x="80" y="53"/>
                  </a:lnTo>
                  <a:lnTo>
                    <a:pt x="88" y="62"/>
                  </a:lnTo>
                  <a:lnTo>
                    <a:pt x="96" y="79"/>
                  </a:lnTo>
                  <a:lnTo>
                    <a:pt x="96" y="88"/>
                  </a:lnTo>
                  <a:lnTo>
                    <a:pt x="96" y="97"/>
                  </a:lnTo>
                  <a:lnTo>
                    <a:pt x="9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61" name="Freeform 255"/>
            <p:cNvSpPr>
              <a:spLocks/>
            </p:cNvSpPr>
            <p:nvPr/>
          </p:nvSpPr>
          <p:spPr bwMode="auto">
            <a:xfrm>
              <a:off x="1988" y="3270"/>
              <a:ext cx="40" cy="132"/>
            </a:xfrm>
            <a:custGeom>
              <a:avLst/>
              <a:gdLst>
                <a:gd name="T0" fmla="*/ 40 w 40"/>
                <a:gd name="T1" fmla="*/ 0 h 132"/>
                <a:gd name="T2" fmla="*/ 40 w 40"/>
                <a:gd name="T3" fmla="*/ 9 h 132"/>
                <a:gd name="T4" fmla="*/ 40 w 40"/>
                <a:gd name="T5" fmla="*/ 18 h 132"/>
                <a:gd name="T6" fmla="*/ 40 w 40"/>
                <a:gd name="T7" fmla="*/ 35 h 132"/>
                <a:gd name="T8" fmla="*/ 40 w 40"/>
                <a:gd name="T9" fmla="*/ 44 h 132"/>
                <a:gd name="T10" fmla="*/ 32 w 40"/>
                <a:gd name="T11" fmla="*/ 53 h 132"/>
                <a:gd name="T12" fmla="*/ 16 w 40"/>
                <a:gd name="T13" fmla="*/ 70 h 132"/>
                <a:gd name="T14" fmla="*/ 16 w 40"/>
                <a:gd name="T15" fmla="*/ 79 h 132"/>
                <a:gd name="T16" fmla="*/ 8 w 40"/>
                <a:gd name="T17" fmla="*/ 88 h 132"/>
                <a:gd name="T18" fmla="*/ 8 w 40"/>
                <a:gd name="T19" fmla="*/ 105 h 132"/>
                <a:gd name="T20" fmla="*/ 0 w 40"/>
                <a:gd name="T21" fmla="*/ 105 h 132"/>
                <a:gd name="T22" fmla="*/ 0 w 40"/>
                <a:gd name="T23" fmla="*/ 114 h 132"/>
                <a:gd name="T24" fmla="*/ 0 w 40"/>
                <a:gd name="T25" fmla="*/ 123 h 132"/>
                <a:gd name="T26" fmla="*/ 0 w 40"/>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132"/>
                <a:gd name="T44" fmla="*/ 40 w 40"/>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132">
                  <a:moveTo>
                    <a:pt x="40" y="0"/>
                  </a:moveTo>
                  <a:lnTo>
                    <a:pt x="40" y="9"/>
                  </a:lnTo>
                  <a:lnTo>
                    <a:pt x="40" y="18"/>
                  </a:lnTo>
                  <a:lnTo>
                    <a:pt x="40" y="35"/>
                  </a:lnTo>
                  <a:lnTo>
                    <a:pt x="40" y="44"/>
                  </a:lnTo>
                  <a:lnTo>
                    <a:pt x="32" y="53"/>
                  </a:lnTo>
                  <a:lnTo>
                    <a:pt x="16" y="70"/>
                  </a:lnTo>
                  <a:lnTo>
                    <a:pt x="16" y="79"/>
                  </a:lnTo>
                  <a:lnTo>
                    <a:pt x="8" y="88"/>
                  </a:lnTo>
                  <a:lnTo>
                    <a:pt x="8" y="105"/>
                  </a:lnTo>
                  <a:lnTo>
                    <a:pt x="0" y="105"/>
                  </a:lnTo>
                  <a:lnTo>
                    <a:pt x="0" y="114"/>
                  </a:lnTo>
                  <a:lnTo>
                    <a:pt x="0" y="123"/>
                  </a:lnTo>
                  <a:lnTo>
                    <a:pt x="0"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62" name="Freeform 256"/>
            <p:cNvSpPr>
              <a:spLocks/>
            </p:cNvSpPr>
            <p:nvPr/>
          </p:nvSpPr>
          <p:spPr bwMode="auto">
            <a:xfrm>
              <a:off x="1948" y="3305"/>
              <a:ext cx="40" cy="88"/>
            </a:xfrm>
            <a:custGeom>
              <a:avLst/>
              <a:gdLst>
                <a:gd name="T0" fmla="*/ 0 w 40"/>
                <a:gd name="T1" fmla="*/ 0 h 88"/>
                <a:gd name="T2" fmla="*/ 0 w 40"/>
                <a:gd name="T3" fmla="*/ 26 h 88"/>
                <a:gd name="T4" fmla="*/ 8 w 40"/>
                <a:gd name="T5" fmla="*/ 35 h 88"/>
                <a:gd name="T6" fmla="*/ 16 w 40"/>
                <a:gd name="T7" fmla="*/ 44 h 88"/>
                <a:gd name="T8" fmla="*/ 32 w 40"/>
                <a:gd name="T9" fmla="*/ 44 h 88"/>
                <a:gd name="T10" fmla="*/ 32 w 40"/>
                <a:gd name="T11" fmla="*/ 62 h 88"/>
                <a:gd name="T12" fmla="*/ 40 w 40"/>
                <a:gd name="T13" fmla="*/ 62 h 88"/>
                <a:gd name="T14" fmla="*/ 40 w 40"/>
                <a:gd name="T15" fmla="*/ 70 h 88"/>
                <a:gd name="T16" fmla="*/ 40 w 40"/>
                <a:gd name="T17" fmla="*/ 79 h 88"/>
                <a:gd name="T18" fmla="*/ 4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0" y="0"/>
                  </a:moveTo>
                  <a:lnTo>
                    <a:pt x="0" y="26"/>
                  </a:lnTo>
                  <a:lnTo>
                    <a:pt x="8" y="35"/>
                  </a:lnTo>
                  <a:lnTo>
                    <a:pt x="16" y="44"/>
                  </a:lnTo>
                  <a:lnTo>
                    <a:pt x="32" y="44"/>
                  </a:lnTo>
                  <a:lnTo>
                    <a:pt x="32" y="62"/>
                  </a:lnTo>
                  <a:lnTo>
                    <a:pt x="40" y="62"/>
                  </a:lnTo>
                  <a:lnTo>
                    <a:pt x="40" y="70"/>
                  </a:lnTo>
                  <a:lnTo>
                    <a:pt x="40" y="79"/>
                  </a:lnTo>
                  <a:lnTo>
                    <a:pt x="4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63" name="Freeform 257"/>
            <p:cNvSpPr>
              <a:spLocks/>
            </p:cNvSpPr>
            <p:nvPr/>
          </p:nvSpPr>
          <p:spPr bwMode="auto">
            <a:xfrm>
              <a:off x="1900" y="3279"/>
              <a:ext cx="64" cy="140"/>
            </a:xfrm>
            <a:custGeom>
              <a:avLst/>
              <a:gdLst>
                <a:gd name="T0" fmla="*/ 0 w 64"/>
                <a:gd name="T1" fmla="*/ 0 h 140"/>
                <a:gd name="T2" fmla="*/ 16 w 64"/>
                <a:gd name="T3" fmla="*/ 61 h 140"/>
                <a:gd name="T4" fmla="*/ 24 w 64"/>
                <a:gd name="T5" fmla="*/ 70 h 140"/>
                <a:gd name="T6" fmla="*/ 32 w 64"/>
                <a:gd name="T7" fmla="*/ 79 h 140"/>
                <a:gd name="T8" fmla="*/ 32 w 64"/>
                <a:gd name="T9" fmla="*/ 105 h 140"/>
                <a:gd name="T10" fmla="*/ 40 w 64"/>
                <a:gd name="T11" fmla="*/ 114 h 140"/>
                <a:gd name="T12" fmla="*/ 40 w 64"/>
                <a:gd name="T13" fmla="*/ 123 h 140"/>
                <a:gd name="T14" fmla="*/ 56 w 64"/>
                <a:gd name="T15" fmla="*/ 123 h 140"/>
                <a:gd name="T16" fmla="*/ 64 w 64"/>
                <a:gd name="T17" fmla="*/ 123 h 140"/>
                <a:gd name="T18" fmla="*/ 64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0" y="0"/>
                  </a:moveTo>
                  <a:lnTo>
                    <a:pt x="16" y="61"/>
                  </a:lnTo>
                  <a:lnTo>
                    <a:pt x="24" y="70"/>
                  </a:lnTo>
                  <a:lnTo>
                    <a:pt x="32" y="79"/>
                  </a:lnTo>
                  <a:lnTo>
                    <a:pt x="32" y="105"/>
                  </a:lnTo>
                  <a:lnTo>
                    <a:pt x="40" y="114"/>
                  </a:lnTo>
                  <a:lnTo>
                    <a:pt x="40" y="123"/>
                  </a:lnTo>
                  <a:lnTo>
                    <a:pt x="56" y="123"/>
                  </a:lnTo>
                  <a:lnTo>
                    <a:pt x="64" y="123"/>
                  </a:lnTo>
                  <a:lnTo>
                    <a:pt x="64"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64" name="Freeform 258"/>
            <p:cNvSpPr>
              <a:spLocks/>
            </p:cNvSpPr>
            <p:nvPr/>
          </p:nvSpPr>
          <p:spPr bwMode="auto">
            <a:xfrm>
              <a:off x="1852" y="3226"/>
              <a:ext cx="104" cy="193"/>
            </a:xfrm>
            <a:custGeom>
              <a:avLst/>
              <a:gdLst>
                <a:gd name="T0" fmla="*/ 104 w 104"/>
                <a:gd name="T1" fmla="*/ 0 h 193"/>
                <a:gd name="T2" fmla="*/ 80 w 104"/>
                <a:gd name="T3" fmla="*/ 18 h 193"/>
                <a:gd name="T4" fmla="*/ 72 w 104"/>
                <a:gd name="T5" fmla="*/ 35 h 193"/>
                <a:gd name="T6" fmla="*/ 64 w 104"/>
                <a:gd name="T7" fmla="*/ 44 h 193"/>
                <a:gd name="T8" fmla="*/ 64 w 104"/>
                <a:gd name="T9" fmla="*/ 53 h 193"/>
                <a:gd name="T10" fmla="*/ 48 w 104"/>
                <a:gd name="T11" fmla="*/ 53 h 193"/>
                <a:gd name="T12" fmla="*/ 48 w 104"/>
                <a:gd name="T13" fmla="*/ 62 h 193"/>
                <a:gd name="T14" fmla="*/ 40 w 104"/>
                <a:gd name="T15" fmla="*/ 62 h 193"/>
                <a:gd name="T16" fmla="*/ 32 w 104"/>
                <a:gd name="T17" fmla="*/ 79 h 193"/>
                <a:gd name="T18" fmla="*/ 32 w 104"/>
                <a:gd name="T19" fmla="*/ 88 h 193"/>
                <a:gd name="T20" fmla="*/ 16 w 104"/>
                <a:gd name="T21" fmla="*/ 88 h 193"/>
                <a:gd name="T22" fmla="*/ 16 w 104"/>
                <a:gd name="T23" fmla="*/ 97 h 193"/>
                <a:gd name="T24" fmla="*/ 8 w 104"/>
                <a:gd name="T25" fmla="*/ 97 h 193"/>
                <a:gd name="T26" fmla="*/ 8 w 104"/>
                <a:gd name="T27" fmla="*/ 114 h 193"/>
                <a:gd name="T28" fmla="*/ 8 w 104"/>
                <a:gd name="T29" fmla="*/ 123 h 193"/>
                <a:gd name="T30" fmla="*/ 0 w 104"/>
                <a:gd name="T31" fmla="*/ 132 h 193"/>
                <a:gd name="T32" fmla="*/ 0 w 104"/>
                <a:gd name="T33" fmla="*/ 149 h 193"/>
                <a:gd name="T34" fmla="*/ 0 w 104"/>
                <a:gd name="T35" fmla="*/ 158 h 193"/>
                <a:gd name="T36" fmla="*/ 0 w 104"/>
                <a:gd name="T37" fmla="*/ 167 h 193"/>
                <a:gd name="T38" fmla="*/ 0 w 104"/>
                <a:gd name="T39" fmla="*/ 176 h 193"/>
                <a:gd name="T40" fmla="*/ 0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104" y="0"/>
                  </a:moveTo>
                  <a:lnTo>
                    <a:pt x="80" y="18"/>
                  </a:lnTo>
                  <a:lnTo>
                    <a:pt x="72" y="35"/>
                  </a:lnTo>
                  <a:lnTo>
                    <a:pt x="64" y="44"/>
                  </a:lnTo>
                  <a:lnTo>
                    <a:pt x="64" y="53"/>
                  </a:lnTo>
                  <a:lnTo>
                    <a:pt x="48" y="53"/>
                  </a:lnTo>
                  <a:lnTo>
                    <a:pt x="48" y="62"/>
                  </a:lnTo>
                  <a:lnTo>
                    <a:pt x="40" y="62"/>
                  </a:lnTo>
                  <a:lnTo>
                    <a:pt x="32" y="79"/>
                  </a:lnTo>
                  <a:lnTo>
                    <a:pt x="32" y="88"/>
                  </a:lnTo>
                  <a:lnTo>
                    <a:pt x="16" y="88"/>
                  </a:lnTo>
                  <a:lnTo>
                    <a:pt x="16" y="97"/>
                  </a:lnTo>
                  <a:lnTo>
                    <a:pt x="8" y="97"/>
                  </a:lnTo>
                  <a:lnTo>
                    <a:pt x="8" y="114"/>
                  </a:lnTo>
                  <a:lnTo>
                    <a:pt x="8" y="123"/>
                  </a:lnTo>
                  <a:lnTo>
                    <a:pt x="0" y="132"/>
                  </a:lnTo>
                  <a:lnTo>
                    <a:pt x="0" y="149"/>
                  </a:lnTo>
                  <a:lnTo>
                    <a:pt x="0" y="158"/>
                  </a:lnTo>
                  <a:lnTo>
                    <a:pt x="0" y="167"/>
                  </a:lnTo>
                  <a:lnTo>
                    <a:pt x="0" y="176"/>
                  </a:lnTo>
                  <a:lnTo>
                    <a:pt x="0"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65" name="Freeform 259"/>
            <p:cNvSpPr>
              <a:spLocks/>
            </p:cNvSpPr>
            <p:nvPr/>
          </p:nvSpPr>
          <p:spPr bwMode="auto">
            <a:xfrm>
              <a:off x="2044" y="3305"/>
              <a:ext cx="16" cy="106"/>
            </a:xfrm>
            <a:custGeom>
              <a:avLst/>
              <a:gdLst>
                <a:gd name="T0" fmla="*/ 8 w 16"/>
                <a:gd name="T1" fmla="*/ 0 h 106"/>
                <a:gd name="T2" fmla="*/ 8 w 16"/>
                <a:gd name="T3" fmla="*/ 9 h 106"/>
                <a:gd name="T4" fmla="*/ 8 w 16"/>
                <a:gd name="T5" fmla="*/ 26 h 106"/>
                <a:gd name="T6" fmla="*/ 8 w 16"/>
                <a:gd name="T7" fmla="*/ 35 h 106"/>
                <a:gd name="T8" fmla="*/ 0 w 16"/>
                <a:gd name="T9" fmla="*/ 35 h 106"/>
                <a:gd name="T10" fmla="*/ 0 w 16"/>
                <a:gd name="T11" fmla="*/ 44 h 106"/>
                <a:gd name="T12" fmla="*/ 0 w 16"/>
                <a:gd name="T13" fmla="*/ 62 h 106"/>
                <a:gd name="T14" fmla="*/ 8 w 16"/>
                <a:gd name="T15" fmla="*/ 70 h 106"/>
                <a:gd name="T16" fmla="*/ 8 w 16"/>
                <a:gd name="T17" fmla="*/ 79 h 106"/>
                <a:gd name="T18" fmla="*/ 16 w 16"/>
                <a:gd name="T19" fmla="*/ 88 h 106"/>
                <a:gd name="T20" fmla="*/ 16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0" y="35"/>
                  </a:lnTo>
                  <a:lnTo>
                    <a:pt x="0" y="44"/>
                  </a:lnTo>
                  <a:lnTo>
                    <a:pt x="0" y="62"/>
                  </a:lnTo>
                  <a:lnTo>
                    <a:pt x="8" y="70"/>
                  </a:lnTo>
                  <a:lnTo>
                    <a:pt x="8" y="79"/>
                  </a:lnTo>
                  <a:lnTo>
                    <a:pt x="16" y="88"/>
                  </a:lnTo>
                  <a:lnTo>
                    <a:pt x="16"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66" name="Freeform 260"/>
            <p:cNvSpPr>
              <a:spLocks/>
            </p:cNvSpPr>
            <p:nvPr/>
          </p:nvSpPr>
          <p:spPr bwMode="auto">
            <a:xfrm>
              <a:off x="2020" y="3375"/>
              <a:ext cx="8" cy="62"/>
            </a:xfrm>
            <a:custGeom>
              <a:avLst/>
              <a:gdLst>
                <a:gd name="T0" fmla="*/ 8 w 8"/>
                <a:gd name="T1" fmla="*/ 0 h 62"/>
                <a:gd name="T2" fmla="*/ 0 w 8"/>
                <a:gd name="T3" fmla="*/ 9 h 62"/>
                <a:gd name="T4" fmla="*/ 0 w 8"/>
                <a:gd name="T5" fmla="*/ 18 h 62"/>
                <a:gd name="T6" fmla="*/ 0 w 8"/>
                <a:gd name="T7" fmla="*/ 27 h 62"/>
                <a:gd name="T8" fmla="*/ 0 w 8"/>
                <a:gd name="T9" fmla="*/ 44 h 62"/>
                <a:gd name="T10" fmla="*/ 0 w 8"/>
                <a:gd name="T11" fmla="*/ 53 h 62"/>
                <a:gd name="T12" fmla="*/ 0 w 8"/>
                <a:gd name="T13" fmla="*/ 62 h 62"/>
                <a:gd name="T14" fmla="*/ 0 60000 65536"/>
                <a:gd name="T15" fmla="*/ 0 60000 65536"/>
                <a:gd name="T16" fmla="*/ 0 60000 65536"/>
                <a:gd name="T17" fmla="*/ 0 60000 65536"/>
                <a:gd name="T18" fmla="*/ 0 60000 65536"/>
                <a:gd name="T19" fmla="*/ 0 60000 65536"/>
                <a:gd name="T20" fmla="*/ 0 60000 65536"/>
                <a:gd name="T21" fmla="*/ 0 w 8"/>
                <a:gd name="T22" fmla="*/ 0 h 62"/>
                <a:gd name="T23" fmla="*/ 8 w 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62">
                  <a:moveTo>
                    <a:pt x="8" y="0"/>
                  </a:moveTo>
                  <a:lnTo>
                    <a:pt x="0" y="9"/>
                  </a:lnTo>
                  <a:lnTo>
                    <a:pt x="0" y="18"/>
                  </a:lnTo>
                  <a:lnTo>
                    <a:pt x="0" y="27"/>
                  </a:lnTo>
                  <a:lnTo>
                    <a:pt x="0" y="44"/>
                  </a:lnTo>
                  <a:lnTo>
                    <a:pt x="0" y="53"/>
                  </a:lnTo>
                  <a:lnTo>
                    <a:pt x="0"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67" name="Freeform 261"/>
            <p:cNvSpPr>
              <a:spLocks/>
            </p:cNvSpPr>
            <p:nvPr/>
          </p:nvSpPr>
          <p:spPr bwMode="auto">
            <a:xfrm>
              <a:off x="2060" y="3340"/>
              <a:ext cx="40" cy="79"/>
            </a:xfrm>
            <a:custGeom>
              <a:avLst/>
              <a:gdLst>
                <a:gd name="T0" fmla="*/ 8 w 40"/>
                <a:gd name="T1" fmla="*/ 0 h 79"/>
                <a:gd name="T2" fmla="*/ 0 w 40"/>
                <a:gd name="T3" fmla="*/ 9 h 79"/>
                <a:gd name="T4" fmla="*/ 8 w 40"/>
                <a:gd name="T5" fmla="*/ 18 h 79"/>
                <a:gd name="T6" fmla="*/ 8 w 40"/>
                <a:gd name="T7" fmla="*/ 35 h 79"/>
                <a:gd name="T8" fmla="*/ 24 w 40"/>
                <a:gd name="T9" fmla="*/ 35 h 79"/>
                <a:gd name="T10" fmla="*/ 32 w 40"/>
                <a:gd name="T11" fmla="*/ 44 h 79"/>
                <a:gd name="T12" fmla="*/ 40 w 40"/>
                <a:gd name="T13" fmla="*/ 53 h 79"/>
                <a:gd name="T14" fmla="*/ 40 w 40"/>
                <a:gd name="T15" fmla="*/ 62 h 79"/>
                <a:gd name="T16" fmla="*/ 4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8" y="0"/>
                  </a:moveTo>
                  <a:lnTo>
                    <a:pt x="0" y="9"/>
                  </a:lnTo>
                  <a:lnTo>
                    <a:pt x="8" y="18"/>
                  </a:lnTo>
                  <a:lnTo>
                    <a:pt x="8" y="35"/>
                  </a:lnTo>
                  <a:lnTo>
                    <a:pt x="24" y="35"/>
                  </a:lnTo>
                  <a:lnTo>
                    <a:pt x="32" y="44"/>
                  </a:lnTo>
                  <a:lnTo>
                    <a:pt x="40" y="53"/>
                  </a:lnTo>
                  <a:lnTo>
                    <a:pt x="40" y="62"/>
                  </a:lnTo>
                  <a:lnTo>
                    <a:pt x="4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68" name="Freeform 262"/>
            <p:cNvSpPr>
              <a:spLocks/>
            </p:cNvSpPr>
            <p:nvPr/>
          </p:nvSpPr>
          <p:spPr bwMode="auto">
            <a:xfrm>
              <a:off x="2060" y="3288"/>
              <a:ext cx="64" cy="70"/>
            </a:xfrm>
            <a:custGeom>
              <a:avLst/>
              <a:gdLst>
                <a:gd name="T0" fmla="*/ 0 w 64"/>
                <a:gd name="T1" fmla="*/ 0 h 70"/>
                <a:gd name="T2" fmla="*/ 8 w 64"/>
                <a:gd name="T3" fmla="*/ 0 h 70"/>
                <a:gd name="T4" fmla="*/ 24 w 64"/>
                <a:gd name="T5" fmla="*/ 0 h 70"/>
                <a:gd name="T6" fmla="*/ 32 w 64"/>
                <a:gd name="T7" fmla="*/ 17 h 70"/>
                <a:gd name="T8" fmla="*/ 40 w 64"/>
                <a:gd name="T9" fmla="*/ 17 h 70"/>
                <a:gd name="T10" fmla="*/ 40 w 64"/>
                <a:gd name="T11" fmla="*/ 26 h 70"/>
                <a:gd name="T12" fmla="*/ 56 w 64"/>
                <a:gd name="T13" fmla="*/ 26 h 70"/>
                <a:gd name="T14" fmla="*/ 56 w 64"/>
                <a:gd name="T15" fmla="*/ 35 h 70"/>
                <a:gd name="T16" fmla="*/ 56 w 64"/>
                <a:gd name="T17" fmla="*/ 52 h 70"/>
                <a:gd name="T18" fmla="*/ 64 w 64"/>
                <a:gd name="T19" fmla="*/ 61 h 70"/>
                <a:gd name="T20" fmla="*/ 64 w 64"/>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70"/>
                <a:gd name="T35" fmla="*/ 64 w 64"/>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70">
                  <a:moveTo>
                    <a:pt x="0" y="0"/>
                  </a:moveTo>
                  <a:lnTo>
                    <a:pt x="8" y="0"/>
                  </a:lnTo>
                  <a:lnTo>
                    <a:pt x="24" y="0"/>
                  </a:lnTo>
                  <a:lnTo>
                    <a:pt x="32" y="17"/>
                  </a:lnTo>
                  <a:lnTo>
                    <a:pt x="40" y="17"/>
                  </a:lnTo>
                  <a:lnTo>
                    <a:pt x="40" y="26"/>
                  </a:lnTo>
                  <a:lnTo>
                    <a:pt x="56" y="26"/>
                  </a:lnTo>
                  <a:lnTo>
                    <a:pt x="56" y="35"/>
                  </a:lnTo>
                  <a:lnTo>
                    <a:pt x="56" y="52"/>
                  </a:lnTo>
                  <a:lnTo>
                    <a:pt x="64" y="61"/>
                  </a:lnTo>
                  <a:lnTo>
                    <a:pt x="64"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69" name="Freeform 263"/>
            <p:cNvSpPr>
              <a:spLocks/>
            </p:cNvSpPr>
            <p:nvPr/>
          </p:nvSpPr>
          <p:spPr bwMode="auto">
            <a:xfrm>
              <a:off x="1788" y="3331"/>
              <a:ext cx="72" cy="80"/>
            </a:xfrm>
            <a:custGeom>
              <a:avLst/>
              <a:gdLst>
                <a:gd name="T0" fmla="*/ 72 w 72"/>
                <a:gd name="T1" fmla="*/ 0 h 80"/>
                <a:gd name="T2" fmla="*/ 72 w 72"/>
                <a:gd name="T3" fmla="*/ 9 h 80"/>
                <a:gd name="T4" fmla="*/ 64 w 72"/>
                <a:gd name="T5" fmla="*/ 9 h 80"/>
                <a:gd name="T6" fmla="*/ 56 w 72"/>
                <a:gd name="T7" fmla="*/ 9 h 80"/>
                <a:gd name="T8" fmla="*/ 40 w 72"/>
                <a:gd name="T9" fmla="*/ 18 h 80"/>
                <a:gd name="T10" fmla="*/ 32 w 72"/>
                <a:gd name="T11" fmla="*/ 36 h 80"/>
                <a:gd name="T12" fmla="*/ 24 w 72"/>
                <a:gd name="T13" fmla="*/ 44 h 80"/>
                <a:gd name="T14" fmla="*/ 8 w 72"/>
                <a:gd name="T15" fmla="*/ 53 h 80"/>
                <a:gd name="T16" fmla="*/ 8 w 72"/>
                <a:gd name="T17" fmla="*/ 62 h 80"/>
                <a:gd name="T18" fmla="*/ 8 w 72"/>
                <a:gd name="T19" fmla="*/ 80 h 80"/>
                <a:gd name="T20" fmla="*/ 0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72" y="0"/>
                  </a:moveTo>
                  <a:lnTo>
                    <a:pt x="72" y="9"/>
                  </a:lnTo>
                  <a:lnTo>
                    <a:pt x="64" y="9"/>
                  </a:lnTo>
                  <a:lnTo>
                    <a:pt x="56" y="9"/>
                  </a:lnTo>
                  <a:lnTo>
                    <a:pt x="40" y="18"/>
                  </a:lnTo>
                  <a:lnTo>
                    <a:pt x="32" y="36"/>
                  </a:lnTo>
                  <a:lnTo>
                    <a:pt x="24" y="44"/>
                  </a:lnTo>
                  <a:lnTo>
                    <a:pt x="8" y="53"/>
                  </a:lnTo>
                  <a:lnTo>
                    <a:pt x="8" y="62"/>
                  </a:lnTo>
                  <a:lnTo>
                    <a:pt x="8" y="80"/>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70" name="Freeform 264"/>
            <p:cNvSpPr>
              <a:spLocks/>
            </p:cNvSpPr>
            <p:nvPr/>
          </p:nvSpPr>
          <p:spPr bwMode="auto">
            <a:xfrm>
              <a:off x="1860" y="3323"/>
              <a:ext cx="40" cy="105"/>
            </a:xfrm>
            <a:custGeom>
              <a:avLst/>
              <a:gdLst>
                <a:gd name="T0" fmla="*/ 0 w 40"/>
                <a:gd name="T1" fmla="*/ 0 h 105"/>
                <a:gd name="T2" fmla="*/ 8 w 40"/>
                <a:gd name="T3" fmla="*/ 17 h 105"/>
                <a:gd name="T4" fmla="*/ 8 w 40"/>
                <a:gd name="T5" fmla="*/ 26 h 105"/>
                <a:gd name="T6" fmla="*/ 8 w 40"/>
                <a:gd name="T7" fmla="*/ 35 h 105"/>
                <a:gd name="T8" fmla="*/ 24 w 40"/>
                <a:gd name="T9" fmla="*/ 35 h 105"/>
                <a:gd name="T10" fmla="*/ 24 w 40"/>
                <a:gd name="T11" fmla="*/ 52 h 105"/>
                <a:gd name="T12" fmla="*/ 32 w 40"/>
                <a:gd name="T13" fmla="*/ 61 h 105"/>
                <a:gd name="T14" fmla="*/ 40 w 40"/>
                <a:gd name="T15" fmla="*/ 70 h 105"/>
                <a:gd name="T16" fmla="*/ 40 w 40"/>
                <a:gd name="T17" fmla="*/ 79 h 105"/>
                <a:gd name="T18" fmla="*/ 40 w 40"/>
                <a:gd name="T19" fmla="*/ 96 h 105"/>
                <a:gd name="T20" fmla="*/ 4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0" y="0"/>
                  </a:moveTo>
                  <a:lnTo>
                    <a:pt x="8" y="17"/>
                  </a:lnTo>
                  <a:lnTo>
                    <a:pt x="8" y="26"/>
                  </a:lnTo>
                  <a:lnTo>
                    <a:pt x="8" y="35"/>
                  </a:lnTo>
                  <a:lnTo>
                    <a:pt x="24" y="35"/>
                  </a:lnTo>
                  <a:lnTo>
                    <a:pt x="24" y="52"/>
                  </a:lnTo>
                  <a:lnTo>
                    <a:pt x="32" y="61"/>
                  </a:lnTo>
                  <a:lnTo>
                    <a:pt x="40" y="70"/>
                  </a:lnTo>
                  <a:lnTo>
                    <a:pt x="40" y="79"/>
                  </a:lnTo>
                  <a:lnTo>
                    <a:pt x="40" y="96"/>
                  </a:lnTo>
                  <a:lnTo>
                    <a:pt x="4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71" name="Freeform 265"/>
            <p:cNvSpPr>
              <a:spLocks/>
            </p:cNvSpPr>
            <p:nvPr/>
          </p:nvSpPr>
          <p:spPr bwMode="auto">
            <a:xfrm>
              <a:off x="1796" y="3411"/>
              <a:ext cx="48" cy="70"/>
            </a:xfrm>
            <a:custGeom>
              <a:avLst/>
              <a:gdLst>
                <a:gd name="T0" fmla="*/ 48 w 48"/>
                <a:gd name="T1" fmla="*/ 0 h 70"/>
                <a:gd name="T2" fmla="*/ 48 w 48"/>
                <a:gd name="T3" fmla="*/ 8 h 70"/>
                <a:gd name="T4" fmla="*/ 32 w 48"/>
                <a:gd name="T5" fmla="*/ 8 h 70"/>
                <a:gd name="T6" fmla="*/ 24 w 48"/>
                <a:gd name="T7" fmla="*/ 17 h 70"/>
                <a:gd name="T8" fmla="*/ 16 w 48"/>
                <a:gd name="T9" fmla="*/ 17 h 70"/>
                <a:gd name="T10" fmla="*/ 16 w 48"/>
                <a:gd name="T11" fmla="*/ 35 h 70"/>
                <a:gd name="T12" fmla="*/ 0 w 48"/>
                <a:gd name="T13" fmla="*/ 44 h 70"/>
                <a:gd name="T14" fmla="*/ 0 w 48"/>
                <a:gd name="T15" fmla="*/ 52 h 70"/>
                <a:gd name="T16" fmla="*/ 0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48" y="0"/>
                  </a:moveTo>
                  <a:lnTo>
                    <a:pt x="48" y="8"/>
                  </a:lnTo>
                  <a:lnTo>
                    <a:pt x="32" y="8"/>
                  </a:lnTo>
                  <a:lnTo>
                    <a:pt x="24" y="17"/>
                  </a:lnTo>
                  <a:lnTo>
                    <a:pt x="16" y="17"/>
                  </a:lnTo>
                  <a:lnTo>
                    <a:pt x="16" y="35"/>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72" name="Freeform 266"/>
            <p:cNvSpPr>
              <a:spLocks/>
            </p:cNvSpPr>
            <p:nvPr/>
          </p:nvSpPr>
          <p:spPr bwMode="auto">
            <a:xfrm>
              <a:off x="1908" y="3419"/>
              <a:ext cx="24" cy="71"/>
            </a:xfrm>
            <a:custGeom>
              <a:avLst/>
              <a:gdLst>
                <a:gd name="T0" fmla="*/ 24 w 24"/>
                <a:gd name="T1" fmla="*/ 0 h 71"/>
                <a:gd name="T2" fmla="*/ 24 w 24"/>
                <a:gd name="T3" fmla="*/ 9 h 71"/>
                <a:gd name="T4" fmla="*/ 16 w 24"/>
                <a:gd name="T5" fmla="*/ 27 h 71"/>
                <a:gd name="T6" fmla="*/ 8 w 24"/>
                <a:gd name="T7" fmla="*/ 36 h 71"/>
                <a:gd name="T8" fmla="*/ 8 w 24"/>
                <a:gd name="T9" fmla="*/ 44 h 71"/>
                <a:gd name="T10" fmla="*/ 8 w 24"/>
                <a:gd name="T11" fmla="*/ 62 h 71"/>
                <a:gd name="T12" fmla="*/ 0 w 24"/>
                <a:gd name="T13" fmla="*/ 62 h 71"/>
                <a:gd name="T14" fmla="*/ 0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24" y="0"/>
                  </a:moveTo>
                  <a:lnTo>
                    <a:pt x="24" y="9"/>
                  </a:lnTo>
                  <a:lnTo>
                    <a:pt x="16" y="27"/>
                  </a:lnTo>
                  <a:lnTo>
                    <a:pt x="8" y="36"/>
                  </a:lnTo>
                  <a:lnTo>
                    <a:pt x="8" y="44"/>
                  </a:lnTo>
                  <a:lnTo>
                    <a:pt x="8" y="62"/>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73" name="Freeform 267"/>
            <p:cNvSpPr>
              <a:spLocks/>
            </p:cNvSpPr>
            <p:nvPr/>
          </p:nvSpPr>
          <p:spPr bwMode="auto">
            <a:xfrm>
              <a:off x="2012" y="3419"/>
              <a:ext cx="48" cy="71"/>
            </a:xfrm>
            <a:custGeom>
              <a:avLst/>
              <a:gdLst>
                <a:gd name="T0" fmla="*/ 0 w 48"/>
                <a:gd name="T1" fmla="*/ 0 h 71"/>
                <a:gd name="T2" fmla="*/ 8 w 48"/>
                <a:gd name="T3" fmla="*/ 9 h 71"/>
                <a:gd name="T4" fmla="*/ 16 w 48"/>
                <a:gd name="T5" fmla="*/ 27 h 71"/>
                <a:gd name="T6" fmla="*/ 32 w 48"/>
                <a:gd name="T7" fmla="*/ 36 h 71"/>
                <a:gd name="T8" fmla="*/ 40 w 48"/>
                <a:gd name="T9" fmla="*/ 44 h 71"/>
                <a:gd name="T10" fmla="*/ 48 w 48"/>
                <a:gd name="T11" fmla="*/ 44 h 71"/>
                <a:gd name="T12" fmla="*/ 48 w 48"/>
                <a:gd name="T13" fmla="*/ 62 h 71"/>
                <a:gd name="T14" fmla="*/ 48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0" y="0"/>
                  </a:moveTo>
                  <a:lnTo>
                    <a:pt x="8" y="9"/>
                  </a:lnTo>
                  <a:lnTo>
                    <a:pt x="16" y="27"/>
                  </a:lnTo>
                  <a:lnTo>
                    <a:pt x="32" y="36"/>
                  </a:lnTo>
                  <a:lnTo>
                    <a:pt x="40" y="44"/>
                  </a:lnTo>
                  <a:lnTo>
                    <a:pt x="48" y="44"/>
                  </a:lnTo>
                  <a:lnTo>
                    <a:pt x="48" y="62"/>
                  </a:lnTo>
                  <a:lnTo>
                    <a:pt x="48"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74" name="Freeform 268"/>
            <p:cNvSpPr>
              <a:spLocks/>
            </p:cNvSpPr>
            <p:nvPr/>
          </p:nvSpPr>
          <p:spPr bwMode="auto">
            <a:xfrm>
              <a:off x="1980" y="3367"/>
              <a:ext cx="72" cy="123"/>
            </a:xfrm>
            <a:custGeom>
              <a:avLst/>
              <a:gdLst>
                <a:gd name="T0" fmla="*/ 64 w 72"/>
                <a:gd name="T1" fmla="*/ 0 h 123"/>
                <a:gd name="T2" fmla="*/ 72 w 72"/>
                <a:gd name="T3" fmla="*/ 8 h 123"/>
                <a:gd name="T4" fmla="*/ 64 w 72"/>
                <a:gd name="T5" fmla="*/ 17 h 123"/>
                <a:gd name="T6" fmla="*/ 64 w 72"/>
                <a:gd name="T7" fmla="*/ 26 h 123"/>
                <a:gd name="T8" fmla="*/ 48 w 72"/>
                <a:gd name="T9" fmla="*/ 44 h 123"/>
                <a:gd name="T10" fmla="*/ 40 w 72"/>
                <a:gd name="T11" fmla="*/ 52 h 123"/>
                <a:gd name="T12" fmla="*/ 32 w 72"/>
                <a:gd name="T13" fmla="*/ 61 h 123"/>
                <a:gd name="T14" fmla="*/ 16 w 72"/>
                <a:gd name="T15" fmla="*/ 79 h 123"/>
                <a:gd name="T16" fmla="*/ 8 w 72"/>
                <a:gd name="T17" fmla="*/ 88 h 123"/>
                <a:gd name="T18" fmla="*/ 0 w 72"/>
                <a:gd name="T19" fmla="*/ 96 h 123"/>
                <a:gd name="T20" fmla="*/ 0 w 72"/>
                <a:gd name="T21" fmla="*/ 114 h 123"/>
                <a:gd name="T22" fmla="*/ 0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64" y="0"/>
                  </a:moveTo>
                  <a:lnTo>
                    <a:pt x="72" y="8"/>
                  </a:lnTo>
                  <a:lnTo>
                    <a:pt x="64" y="17"/>
                  </a:lnTo>
                  <a:lnTo>
                    <a:pt x="64" y="26"/>
                  </a:lnTo>
                  <a:lnTo>
                    <a:pt x="48" y="44"/>
                  </a:lnTo>
                  <a:lnTo>
                    <a:pt x="40" y="52"/>
                  </a:lnTo>
                  <a:lnTo>
                    <a:pt x="32" y="61"/>
                  </a:lnTo>
                  <a:lnTo>
                    <a:pt x="16" y="79"/>
                  </a:lnTo>
                  <a:lnTo>
                    <a:pt x="8" y="88"/>
                  </a:lnTo>
                  <a:lnTo>
                    <a:pt x="0" y="96"/>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75" name="Freeform 269"/>
            <p:cNvSpPr>
              <a:spLocks/>
            </p:cNvSpPr>
            <p:nvPr/>
          </p:nvSpPr>
          <p:spPr bwMode="auto">
            <a:xfrm>
              <a:off x="2092" y="3331"/>
              <a:ext cx="16" cy="115"/>
            </a:xfrm>
            <a:custGeom>
              <a:avLst/>
              <a:gdLst>
                <a:gd name="T0" fmla="*/ 16 w 16"/>
                <a:gd name="T1" fmla="*/ 0 h 115"/>
                <a:gd name="T2" fmla="*/ 0 w 16"/>
                <a:gd name="T3" fmla="*/ 18 h 115"/>
                <a:gd name="T4" fmla="*/ 0 w 16"/>
                <a:gd name="T5" fmla="*/ 36 h 115"/>
                <a:gd name="T6" fmla="*/ 0 w 16"/>
                <a:gd name="T7" fmla="*/ 44 h 115"/>
                <a:gd name="T8" fmla="*/ 0 w 16"/>
                <a:gd name="T9" fmla="*/ 53 h 115"/>
                <a:gd name="T10" fmla="*/ 16 w 16"/>
                <a:gd name="T11" fmla="*/ 62 h 115"/>
                <a:gd name="T12" fmla="*/ 16 w 16"/>
                <a:gd name="T13" fmla="*/ 80 h 115"/>
                <a:gd name="T14" fmla="*/ 16 w 16"/>
                <a:gd name="T15" fmla="*/ 88 h 115"/>
                <a:gd name="T16" fmla="*/ 16 w 16"/>
                <a:gd name="T17" fmla="*/ 97 h 115"/>
                <a:gd name="T18" fmla="*/ 16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16" y="0"/>
                  </a:moveTo>
                  <a:lnTo>
                    <a:pt x="0" y="18"/>
                  </a:lnTo>
                  <a:lnTo>
                    <a:pt x="0" y="36"/>
                  </a:lnTo>
                  <a:lnTo>
                    <a:pt x="0" y="44"/>
                  </a:lnTo>
                  <a:lnTo>
                    <a:pt x="0" y="53"/>
                  </a:lnTo>
                  <a:lnTo>
                    <a:pt x="16" y="62"/>
                  </a:lnTo>
                  <a:lnTo>
                    <a:pt x="16" y="80"/>
                  </a:lnTo>
                  <a:lnTo>
                    <a:pt x="16" y="88"/>
                  </a:lnTo>
                  <a:lnTo>
                    <a:pt x="16" y="97"/>
                  </a:lnTo>
                  <a:lnTo>
                    <a:pt x="1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76" name="Freeform 270"/>
            <p:cNvSpPr>
              <a:spLocks/>
            </p:cNvSpPr>
            <p:nvPr/>
          </p:nvSpPr>
          <p:spPr bwMode="auto">
            <a:xfrm>
              <a:off x="2076" y="3393"/>
              <a:ext cx="8" cy="97"/>
            </a:xfrm>
            <a:custGeom>
              <a:avLst/>
              <a:gdLst>
                <a:gd name="T0" fmla="*/ 8 w 8"/>
                <a:gd name="T1" fmla="*/ 0 h 97"/>
                <a:gd name="T2" fmla="*/ 8 w 8"/>
                <a:gd name="T3" fmla="*/ 18 h 97"/>
                <a:gd name="T4" fmla="*/ 0 w 8"/>
                <a:gd name="T5" fmla="*/ 26 h 97"/>
                <a:gd name="T6" fmla="*/ 0 w 8"/>
                <a:gd name="T7" fmla="*/ 35 h 97"/>
                <a:gd name="T8" fmla="*/ 0 w 8"/>
                <a:gd name="T9" fmla="*/ 53 h 97"/>
                <a:gd name="T10" fmla="*/ 0 w 8"/>
                <a:gd name="T11" fmla="*/ 62 h 97"/>
                <a:gd name="T12" fmla="*/ 0 w 8"/>
                <a:gd name="T13" fmla="*/ 70 h 97"/>
                <a:gd name="T14" fmla="*/ 0 w 8"/>
                <a:gd name="T15" fmla="*/ 88 h 97"/>
                <a:gd name="T16" fmla="*/ 8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8" y="0"/>
                  </a:moveTo>
                  <a:lnTo>
                    <a:pt x="8" y="18"/>
                  </a:lnTo>
                  <a:lnTo>
                    <a:pt x="0" y="26"/>
                  </a:lnTo>
                  <a:lnTo>
                    <a:pt x="0" y="35"/>
                  </a:lnTo>
                  <a:lnTo>
                    <a:pt x="0" y="53"/>
                  </a:lnTo>
                  <a:lnTo>
                    <a:pt x="0" y="62"/>
                  </a:lnTo>
                  <a:lnTo>
                    <a:pt x="0" y="70"/>
                  </a:lnTo>
                  <a:lnTo>
                    <a:pt x="0" y="88"/>
                  </a:lnTo>
                  <a:lnTo>
                    <a:pt x="8"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77" name="Freeform 271"/>
            <p:cNvSpPr>
              <a:spLocks/>
            </p:cNvSpPr>
            <p:nvPr/>
          </p:nvSpPr>
          <p:spPr bwMode="auto">
            <a:xfrm>
              <a:off x="2108" y="3411"/>
              <a:ext cx="40" cy="70"/>
            </a:xfrm>
            <a:custGeom>
              <a:avLst/>
              <a:gdLst>
                <a:gd name="T0" fmla="*/ 0 w 40"/>
                <a:gd name="T1" fmla="*/ 0 h 70"/>
                <a:gd name="T2" fmla="*/ 8 w 40"/>
                <a:gd name="T3" fmla="*/ 8 h 70"/>
                <a:gd name="T4" fmla="*/ 8 w 40"/>
                <a:gd name="T5" fmla="*/ 17 h 70"/>
                <a:gd name="T6" fmla="*/ 16 w 40"/>
                <a:gd name="T7" fmla="*/ 35 h 70"/>
                <a:gd name="T8" fmla="*/ 24 w 40"/>
                <a:gd name="T9" fmla="*/ 35 h 70"/>
                <a:gd name="T10" fmla="*/ 24 w 40"/>
                <a:gd name="T11" fmla="*/ 44 h 70"/>
                <a:gd name="T12" fmla="*/ 40 w 40"/>
                <a:gd name="T13" fmla="*/ 44 h 70"/>
                <a:gd name="T14" fmla="*/ 40 w 40"/>
                <a:gd name="T15" fmla="*/ 52 h 70"/>
                <a:gd name="T16" fmla="*/ 4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0" y="0"/>
                  </a:moveTo>
                  <a:lnTo>
                    <a:pt x="8" y="8"/>
                  </a:lnTo>
                  <a:lnTo>
                    <a:pt x="8" y="17"/>
                  </a:lnTo>
                  <a:lnTo>
                    <a:pt x="16" y="35"/>
                  </a:lnTo>
                  <a:lnTo>
                    <a:pt x="24" y="35"/>
                  </a:lnTo>
                  <a:lnTo>
                    <a:pt x="24" y="44"/>
                  </a:lnTo>
                  <a:lnTo>
                    <a:pt x="40" y="44"/>
                  </a:lnTo>
                  <a:lnTo>
                    <a:pt x="40" y="52"/>
                  </a:lnTo>
                  <a:lnTo>
                    <a:pt x="4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78" name="Freeform 272"/>
            <p:cNvSpPr>
              <a:spLocks/>
            </p:cNvSpPr>
            <p:nvPr/>
          </p:nvSpPr>
          <p:spPr bwMode="auto">
            <a:xfrm>
              <a:off x="1924" y="3419"/>
              <a:ext cx="56" cy="115"/>
            </a:xfrm>
            <a:custGeom>
              <a:avLst/>
              <a:gdLst>
                <a:gd name="T0" fmla="*/ 56 w 56"/>
                <a:gd name="T1" fmla="*/ 0 h 115"/>
                <a:gd name="T2" fmla="*/ 32 w 56"/>
                <a:gd name="T3" fmla="*/ 27 h 115"/>
                <a:gd name="T4" fmla="*/ 24 w 56"/>
                <a:gd name="T5" fmla="*/ 36 h 115"/>
                <a:gd name="T6" fmla="*/ 24 w 56"/>
                <a:gd name="T7" fmla="*/ 44 h 115"/>
                <a:gd name="T8" fmla="*/ 24 w 56"/>
                <a:gd name="T9" fmla="*/ 62 h 115"/>
                <a:gd name="T10" fmla="*/ 8 w 56"/>
                <a:gd name="T11" fmla="*/ 71 h 115"/>
                <a:gd name="T12" fmla="*/ 8 w 56"/>
                <a:gd name="T13" fmla="*/ 79 h 115"/>
                <a:gd name="T14" fmla="*/ 8 w 56"/>
                <a:gd name="T15" fmla="*/ 88 h 115"/>
                <a:gd name="T16" fmla="*/ 0 w 56"/>
                <a:gd name="T17" fmla="*/ 106 h 115"/>
                <a:gd name="T18" fmla="*/ 0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56" y="0"/>
                  </a:moveTo>
                  <a:lnTo>
                    <a:pt x="32" y="27"/>
                  </a:lnTo>
                  <a:lnTo>
                    <a:pt x="24" y="36"/>
                  </a:lnTo>
                  <a:lnTo>
                    <a:pt x="24" y="44"/>
                  </a:lnTo>
                  <a:lnTo>
                    <a:pt x="24" y="62"/>
                  </a:lnTo>
                  <a:lnTo>
                    <a:pt x="8" y="71"/>
                  </a:lnTo>
                  <a:lnTo>
                    <a:pt x="8" y="79"/>
                  </a:lnTo>
                  <a:lnTo>
                    <a:pt x="8" y="88"/>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79" name="Freeform 273"/>
            <p:cNvSpPr>
              <a:spLocks/>
            </p:cNvSpPr>
            <p:nvPr/>
          </p:nvSpPr>
          <p:spPr bwMode="auto">
            <a:xfrm>
              <a:off x="1796" y="3455"/>
              <a:ext cx="48" cy="79"/>
            </a:xfrm>
            <a:custGeom>
              <a:avLst/>
              <a:gdLst>
                <a:gd name="T0" fmla="*/ 0 w 48"/>
                <a:gd name="T1" fmla="*/ 0 h 79"/>
                <a:gd name="T2" fmla="*/ 16 w 48"/>
                <a:gd name="T3" fmla="*/ 8 h 79"/>
                <a:gd name="T4" fmla="*/ 24 w 48"/>
                <a:gd name="T5" fmla="*/ 26 h 79"/>
                <a:gd name="T6" fmla="*/ 32 w 48"/>
                <a:gd name="T7" fmla="*/ 35 h 79"/>
                <a:gd name="T8" fmla="*/ 48 w 48"/>
                <a:gd name="T9" fmla="*/ 35 h 79"/>
                <a:gd name="T10" fmla="*/ 48 w 48"/>
                <a:gd name="T11" fmla="*/ 43 h 79"/>
                <a:gd name="T12" fmla="*/ 48 w 48"/>
                <a:gd name="T13" fmla="*/ 52 h 79"/>
                <a:gd name="T14" fmla="*/ 48 w 48"/>
                <a:gd name="T15" fmla="*/ 70 h 79"/>
                <a:gd name="T16" fmla="*/ 48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0" y="0"/>
                  </a:moveTo>
                  <a:lnTo>
                    <a:pt x="16" y="8"/>
                  </a:lnTo>
                  <a:lnTo>
                    <a:pt x="24" y="26"/>
                  </a:lnTo>
                  <a:lnTo>
                    <a:pt x="32" y="35"/>
                  </a:lnTo>
                  <a:lnTo>
                    <a:pt x="48" y="35"/>
                  </a:lnTo>
                  <a:lnTo>
                    <a:pt x="48" y="43"/>
                  </a:lnTo>
                  <a:lnTo>
                    <a:pt x="48" y="52"/>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80" name="Freeform 274"/>
            <p:cNvSpPr>
              <a:spLocks/>
            </p:cNvSpPr>
            <p:nvPr/>
          </p:nvSpPr>
          <p:spPr bwMode="auto">
            <a:xfrm>
              <a:off x="1948" y="3481"/>
              <a:ext cx="48" cy="79"/>
            </a:xfrm>
            <a:custGeom>
              <a:avLst/>
              <a:gdLst>
                <a:gd name="T0" fmla="*/ 0 w 48"/>
                <a:gd name="T1" fmla="*/ 0 h 79"/>
                <a:gd name="T2" fmla="*/ 0 w 48"/>
                <a:gd name="T3" fmla="*/ 9 h 79"/>
                <a:gd name="T4" fmla="*/ 8 w 48"/>
                <a:gd name="T5" fmla="*/ 9 h 79"/>
                <a:gd name="T6" fmla="*/ 8 w 48"/>
                <a:gd name="T7" fmla="*/ 17 h 79"/>
                <a:gd name="T8" fmla="*/ 16 w 48"/>
                <a:gd name="T9" fmla="*/ 17 h 79"/>
                <a:gd name="T10" fmla="*/ 16 w 48"/>
                <a:gd name="T11" fmla="*/ 26 h 79"/>
                <a:gd name="T12" fmla="*/ 32 w 48"/>
                <a:gd name="T13" fmla="*/ 26 h 79"/>
                <a:gd name="T14" fmla="*/ 32 w 48"/>
                <a:gd name="T15" fmla="*/ 44 h 79"/>
                <a:gd name="T16" fmla="*/ 40 w 48"/>
                <a:gd name="T17" fmla="*/ 44 h 79"/>
                <a:gd name="T18" fmla="*/ 40 w 48"/>
                <a:gd name="T19" fmla="*/ 53 h 79"/>
                <a:gd name="T20" fmla="*/ 48 w 48"/>
                <a:gd name="T21" fmla="*/ 61 h 79"/>
                <a:gd name="T22" fmla="*/ 40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0" y="0"/>
                  </a:moveTo>
                  <a:lnTo>
                    <a:pt x="0" y="9"/>
                  </a:lnTo>
                  <a:lnTo>
                    <a:pt x="8" y="9"/>
                  </a:lnTo>
                  <a:lnTo>
                    <a:pt x="8" y="17"/>
                  </a:lnTo>
                  <a:lnTo>
                    <a:pt x="16" y="17"/>
                  </a:lnTo>
                  <a:lnTo>
                    <a:pt x="16" y="26"/>
                  </a:lnTo>
                  <a:lnTo>
                    <a:pt x="32" y="26"/>
                  </a:lnTo>
                  <a:lnTo>
                    <a:pt x="32" y="44"/>
                  </a:lnTo>
                  <a:lnTo>
                    <a:pt x="40" y="44"/>
                  </a:lnTo>
                  <a:lnTo>
                    <a:pt x="40" y="53"/>
                  </a:lnTo>
                  <a:lnTo>
                    <a:pt x="48" y="61"/>
                  </a:lnTo>
                  <a:lnTo>
                    <a:pt x="4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81" name="Freeform 275"/>
            <p:cNvSpPr>
              <a:spLocks/>
            </p:cNvSpPr>
            <p:nvPr/>
          </p:nvSpPr>
          <p:spPr bwMode="auto">
            <a:xfrm>
              <a:off x="2028" y="3455"/>
              <a:ext cx="16" cy="114"/>
            </a:xfrm>
            <a:custGeom>
              <a:avLst/>
              <a:gdLst>
                <a:gd name="T0" fmla="*/ 16 w 16"/>
                <a:gd name="T1" fmla="*/ 0 h 114"/>
                <a:gd name="T2" fmla="*/ 16 w 16"/>
                <a:gd name="T3" fmla="*/ 26 h 114"/>
                <a:gd name="T4" fmla="*/ 16 w 16"/>
                <a:gd name="T5" fmla="*/ 35 h 114"/>
                <a:gd name="T6" fmla="*/ 16 w 16"/>
                <a:gd name="T7" fmla="*/ 43 h 114"/>
                <a:gd name="T8" fmla="*/ 16 w 16"/>
                <a:gd name="T9" fmla="*/ 52 h 114"/>
                <a:gd name="T10" fmla="*/ 16 w 16"/>
                <a:gd name="T11" fmla="*/ 70 h 114"/>
                <a:gd name="T12" fmla="*/ 0 w 16"/>
                <a:gd name="T13" fmla="*/ 79 h 114"/>
                <a:gd name="T14" fmla="*/ 0 w 16"/>
                <a:gd name="T15" fmla="*/ 87 h 114"/>
                <a:gd name="T16" fmla="*/ 0 w 16"/>
                <a:gd name="T17" fmla="*/ 105 h 114"/>
                <a:gd name="T18" fmla="*/ 0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16" y="0"/>
                  </a:moveTo>
                  <a:lnTo>
                    <a:pt x="16" y="26"/>
                  </a:lnTo>
                  <a:lnTo>
                    <a:pt x="16" y="35"/>
                  </a:lnTo>
                  <a:lnTo>
                    <a:pt x="16" y="43"/>
                  </a:lnTo>
                  <a:lnTo>
                    <a:pt x="16" y="52"/>
                  </a:lnTo>
                  <a:lnTo>
                    <a:pt x="16" y="70"/>
                  </a:lnTo>
                  <a:lnTo>
                    <a:pt x="0" y="79"/>
                  </a:lnTo>
                  <a:lnTo>
                    <a:pt x="0" y="87"/>
                  </a:lnTo>
                  <a:lnTo>
                    <a:pt x="0" y="105"/>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82" name="Freeform 276"/>
            <p:cNvSpPr>
              <a:spLocks/>
            </p:cNvSpPr>
            <p:nvPr/>
          </p:nvSpPr>
          <p:spPr bwMode="auto">
            <a:xfrm>
              <a:off x="2076" y="3463"/>
              <a:ext cx="32" cy="79"/>
            </a:xfrm>
            <a:custGeom>
              <a:avLst/>
              <a:gdLst>
                <a:gd name="T0" fmla="*/ 0 w 32"/>
                <a:gd name="T1" fmla="*/ 0 h 79"/>
                <a:gd name="T2" fmla="*/ 0 w 32"/>
                <a:gd name="T3" fmla="*/ 18 h 79"/>
                <a:gd name="T4" fmla="*/ 8 w 32"/>
                <a:gd name="T5" fmla="*/ 27 h 79"/>
                <a:gd name="T6" fmla="*/ 16 w 32"/>
                <a:gd name="T7" fmla="*/ 27 h 79"/>
                <a:gd name="T8" fmla="*/ 16 w 32"/>
                <a:gd name="T9" fmla="*/ 35 h 79"/>
                <a:gd name="T10" fmla="*/ 32 w 32"/>
                <a:gd name="T11" fmla="*/ 44 h 79"/>
                <a:gd name="T12" fmla="*/ 32 w 32"/>
                <a:gd name="T13" fmla="*/ 62 h 79"/>
                <a:gd name="T14" fmla="*/ 32 w 32"/>
                <a:gd name="T15" fmla="*/ 71 h 79"/>
                <a:gd name="T16" fmla="*/ 32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0" y="0"/>
                  </a:moveTo>
                  <a:lnTo>
                    <a:pt x="0" y="18"/>
                  </a:lnTo>
                  <a:lnTo>
                    <a:pt x="8" y="27"/>
                  </a:lnTo>
                  <a:lnTo>
                    <a:pt x="16" y="27"/>
                  </a:lnTo>
                  <a:lnTo>
                    <a:pt x="16" y="35"/>
                  </a:lnTo>
                  <a:lnTo>
                    <a:pt x="32" y="44"/>
                  </a:lnTo>
                  <a:lnTo>
                    <a:pt x="32" y="62"/>
                  </a:lnTo>
                  <a:lnTo>
                    <a:pt x="32" y="71"/>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83" name="Freeform 277"/>
            <p:cNvSpPr>
              <a:spLocks/>
            </p:cNvSpPr>
            <p:nvPr/>
          </p:nvSpPr>
          <p:spPr bwMode="auto">
            <a:xfrm>
              <a:off x="2124" y="3446"/>
              <a:ext cx="24" cy="149"/>
            </a:xfrm>
            <a:custGeom>
              <a:avLst/>
              <a:gdLst>
                <a:gd name="T0" fmla="*/ 0 w 24"/>
                <a:gd name="T1" fmla="*/ 0 h 149"/>
                <a:gd name="T2" fmla="*/ 0 w 24"/>
                <a:gd name="T3" fmla="*/ 9 h 149"/>
                <a:gd name="T4" fmla="*/ 0 w 24"/>
                <a:gd name="T5" fmla="*/ 35 h 149"/>
                <a:gd name="T6" fmla="*/ 0 w 24"/>
                <a:gd name="T7" fmla="*/ 44 h 149"/>
                <a:gd name="T8" fmla="*/ 0 w 24"/>
                <a:gd name="T9" fmla="*/ 52 h 149"/>
                <a:gd name="T10" fmla="*/ 8 w 24"/>
                <a:gd name="T11" fmla="*/ 61 h 149"/>
                <a:gd name="T12" fmla="*/ 8 w 24"/>
                <a:gd name="T13" fmla="*/ 88 h 149"/>
                <a:gd name="T14" fmla="*/ 24 w 24"/>
                <a:gd name="T15" fmla="*/ 96 h 149"/>
                <a:gd name="T16" fmla="*/ 24 w 24"/>
                <a:gd name="T17" fmla="*/ 114 h 149"/>
                <a:gd name="T18" fmla="*/ 24 w 24"/>
                <a:gd name="T19" fmla="*/ 123 h 149"/>
                <a:gd name="T20" fmla="*/ 24 w 24"/>
                <a:gd name="T21" fmla="*/ 132 h 149"/>
                <a:gd name="T22" fmla="*/ 8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0" y="0"/>
                  </a:moveTo>
                  <a:lnTo>
                    <a:pt x="0" y="9"/>
                  </a:lnTo>
                  <a:lnTo>
                    <a:pt x="0" y="35"/>
                  </a:lnTo>
                  <a:lnTo>
                    <a:pt x="0" y="44"/>
                  </a:lnTo>
                  <a:lnTo>
                    <a:pt x="0" y="52"/>
                  </a:lnTo>
                  <a:lnTo>
                    <a:pt x="8" y="61"/>
                  </a:lnTo>
                  <a:lnTo>
                    <a:pt x="8" y="88"/>
                  </a:lnTo>
                  <a:lnTo>
                    <a:pt x="24" y="96"/>
                  </a:lnTo>
                  <a:lnTo>
                    <a:pt x="24" y="114"/>
                  </a:lnTo>
                  <a:lnTo>
                    <a:pt x="24" y="123"/>
                  </a:lnTo>
                  <a:lnTo>
                    <a:pt x="24" y="132"/>
                  </a:lnTo>
                  <a:lnTo>
                    <a:pt x="8"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84" name="Freeform 278"/>
            <p:cNvSpPr>
              <a:spLocks/>
            </p:cNvSpPr>
            <p:nvPr/>
          </p:nvSpPr>
          <p:spPr bwMode="auto">
            <a:xfrm>
              <a:off x="2108" y="3384"/>
              <a:ext cx="72" cy="114"/>
            </a:xfrm>
            <a:custGeom>
              <a:avLst/>
              <a:gdLst>
                <a:gd name="T0" fmla="*/ 0 w 72"/>
                <a:gd name="T1" fmla="*/ 0 h 114"/>
                <a:gd name="T2" fmla="*/ 8 w 72"/>
                <a:gd name="T3" fmla="*/ 9 h 114"/>
                <a:gd name="T4" fmla="*/ 16 w 72"/>
                <a:gd name="T5" fmla="*/ 27 h 114"/>
                <a:gd name="T6" fmla="*/ 24 w 72"/>
                <a:gd name="T7" fmla="*/ 27 h 114"/>
                <a:gd name="T8" fmla="*/ 40 w 72"/>
                <a:gd name="T9" fmla="*/ 35 h 114"/>
                <a:gd name="T10" fmla="*/ 48 w 72"/>
                <a:gd name="T11" fmla="*/ 44 h 114"/>
                <a:gd name="T12" fmla="*/ 56 w 72"/>
                <a:gd name="T13" fmla="*/ 62 h 114"/>
                <a:gd name="T14" fmla="*/ 56 w 72"/>
                <a:gd name="T15" fmla="*/ 71 h 114"/>
                <a:gd name="T16" fmla="*/ 56 w 72"/>
                <a:gd name="T17" fmla="*/ 79 h 114"/>
                <a:gd name="T18" fmla="*/ 56 w 72"/>
                <a:gd name="T19" fmla="*/ 97 h 114"/>
                <a:gd name="T20" fmla="*/ 72 w 72"/>
                <a:gd name="T21" fmla="*/ 106 h 114"/>
                <a:gd name="T22" fmla="*/ 72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0" y="0"/>
                  </a:moveTo>
                  <a:lnTo>
                    <a:pt x="8" y="9"/>
                  </a:lnTo>
                  <a:lnTo>
                    <a:pt x="16" y="27"/>
                  </a:lnTo>
                  <a:lnTo>
                    <a:pt x="24" y="27"/>
                  </a:lnTo>
                  <a:lnTo>
                    <a:pt x="40" y="35"/>
                  </a:lnTo>
                  <a:lnTo>
                    <a:pt x="48" y="44"/>
                  </a:lnTo>
                  <a:lnTo>
                    <a:pt x="56" y="62"/>
                  </a:lnTo>
                  <a:lnTo>
                    <a:pt x="56" y="71"/>
                  </a:lnTo>
                  <a:lnTo>
                    <a:pt x="56" y="79"/>
                  </a:lnTo>
                  <a:lnTo>
                    <a:pt x="56" y="97"/>
                  </a:lnTo>
                  <a:lnTo>
                    <a:pt x="72" y="106"/>
                  </a:lnTo>
                  <a:lnTo>
                    <a:pt x="72"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85" name="Freeform 279"/>
            <p:cNvSpPr>
              <a:spLocks/>
            </p:cNvSpPr>
            <p:nvPr/>
          </p:nvSpPr>
          <p:spPr bwMode="auto">
            <a:xfrm>
              <a:off x="1764" y="3446"/>
              <a:ext cx="48" cy="88"/>
            </a:xfrm>
            <a:custGeom>
              <a:avLst/>
              <a:gdLst>
                <a:gd name="T0" fmla="*/ 48 w 48"/>
                <a:gd name="T1" fmla="*/ 0 h 88"/>
                <a:gd name="T2" fmla="*/ 32 w 48"/>
                <a:gd name="T3" fmla="*/ 0 h 88"/>
                <a:gd name="T4" fmla="*/ 24 w 48"/>
                <a:gd name="T5" fmla="*/ 9 h 88"/>
                <a:gd name="T6" fmla="*/ 24 w 48"/>
                <a:gd name="T7" fmla="*/ 17 h 88"/>
                <a:gd name="T8" fmla="*/ 24 w 48"/>
                <a:gd name="T9" fmla="*/ 35 h 88"/>
                <a:gd name="T10" fmla="*/ 24 w 48"/>
                <a:gd name="T11" fmla="*/ 44 h 88"/>
                <a:gd name="T12" fmla="*/ 16 w 48"/>
                <a:gd name="T13" fmla="*/ 52 h 88"/>
                <a:gd name="T14" fmla="*/ 16 w 48"/>
                <a:gd name="T15" fmla="*/ 61 h 88"/>
                <a:gd name="T16" fmla="*/ 16 w 48"/>
                <a:gd name="T17" fmla="*/ 79 h 88"/>
                <a:gd name="T18" fmla="*/ 16 w 48"/>
                <a:gd name="T19" fmla="*/ 88 h 88"/>
                <a:gd name="T20" fmla="*/ 0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48" y="0"/>
                  </a:moveTo>
                  <a:lnTo>
                    <a:pt x="32" y="0"/>
                  </a:lnTo>
                  <a:lnTo>
                    <a:pt x="24" y="9"/>
                  </a:lnTo>
                  <a:lnTo>
                    <a:pt x="24" y="17"/>
                  </a:lnTo>
                  <a:lnTo>
                    <a:pt x="24" y="35"/>
                  </a:lnTo>
                  <a:lnTo>
                    <a:pt x="24" y="44"/>
                  </a:lnTo>
                  <a:lnTo>
                    <a:pt x="16" y="52"/>
                  </a:lnTo>
                  <a:lnTo>
                    <a:pt x="16" y="61"/>
                  </a:lnTo>
                  <a:lnTo>
                    <a:pt x="16" y="79"/>
                  </a:lnTo>
                  <a:lnTo>
                    <a:pt x="16" y="88"/>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86" name="Freeform 280"/>
            <p:cNvSpPr>
              <a:spLocks/>
            </p:cNvSpPr>
            <p:nvPr/>
          </p:nvSpPr>
          <p:spPr bwMode="auto">
            <a:xfrm>
              <a:off x="1844" y="3498"/>
              <a:ext cx="40" cy="80"/>
            </a:xfrm>
            <a:custGeom>
              <a:avLst/>
              <a:gdLst>
                <a:gd name="T0" fmla="*/ 0 w 40"/>
                <a:gd name="T1" fmla="*/ 0 h 80"/>
                <a:gd name="T2" fmla="*/ 16 w 40"/>
                <a:gd name="T3" fmla="*/ 0 h 80"/>
                <a:gd name="T4" fmla="*/ 32 w 40"/>
                <a:gd name="T5" fmla="*/ 0 h 80"/>
                <a:gd name="T6" fmla="*/ 32 w 40"/>
                <a:gd name="T7" fmla="*/ 9 h 80"/>
                <a:gd name="T8" fmla="*/ 40 w 40"/>
                <a:gd name="T9" fmla="*/ 27 h 80"/>
                <a:gd name="T10" fmla="*/ 40 w 40"/>
                <a:gd name="T11" fmla="*/ 36 h 80"/>
                <a:gd name="T12" fmla="*/ 40 w 40"/>
                <a:gd name="T13" fmla="*/ 44 h 80"/>
                <a:gd name="T14" fmla="*/ 40 w 40"/>
                <a:gd name="T15" fmla="*/ 62 h 80"/>
                <a:gd name="T16" fmla="*/ 40 w 40"/>
                <a:gd name="T17" fmla="*/ 71 h 80"/>
                <a:gd name="T18" fmla="*/ 4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0" y="0"/>
                  </a:moveTo>
                  <a:lnTo>
                    <a:pt x="16" y="0"/>
                  </a:lnTo>
                  <a:lnTo>
                    <a:pt x="32" y="0"/>
                  </a:lnTo>
                  <a:lnTo>
                    <a:pt x="32" y="9"/>
                  </a:lnTo>
                  <a:lnTo>
                    <a:pt x="40" y="27"/>
                  </a:lnTo>
                  <a:lnTo>
                    <a:pt x="40" y="36"/>
                  </a:lnTo>
                  <a:lnTo>
                    <a:pt x="40" y="44"/>
                  </a:lnTo>
                  <a:lnTo>
                    <a:pt x="40" y="62"/>
                  </a:lnTo>
                  <a:lnTo>
                    <a:pt x="40" y="71"/>
                  </a:lnTo>
                  <a:lnTo>
                    <a:pt x="4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87" name="Freeform 281"/>
            <p:cNvSpPr>
              <a:spLocks/>
            </p:cNvSpPr>
            <p:nvPr/>
          </p:nvSpPr>
          <p:spPr bwMode="auto">
            <a:xfrm>
              <a:off x="1844" y="3411"/>
              <a:ext cx="32" cy="79"/>
            </a:xfrm>
            <a:custGeom>
              <a:avLst/>
              <a:gdLst>
                <a:gd name="T0" fmla="*/ 0 w 32"/>
                <a:gd name="T1" fmla="*/ 8 h 79"/>
                <a:gd name="T2" fmla="*/ 8 w 32"/>
                <a:gd name="T3" fmla="*/ 0 h 79"/>
                <a:gd name="T4" fmla="*/ 8 w 32"/>
                <a:gd name="T5" fmla="*/ 8 h 79"/>
                <a:gd name="T6" fmla="*/ 8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32 w 32"/>
                <a:gd name="T19" fmla="*/ 70 h 79"/>
                <a:gd name="T20" fmla="*/ 32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0" y="8"/>
                  </a:moveTo>
                  <a:lnTo>
                    <a:pt x="8" y="0"/>
                  </a:lnTo>
                  <a:lnTo>
                    <a:pt x="8" y="8"/>
                  </a:lnTo>
                  <a:lnTo>
                    <a:pt x="8" y="17"/>
                  </a:lnTo>
                  <a:lnTo>
                    <a:pt x="16" y="17"/>
                  </a:lnTo>
                  <a:lnTo>
                    <a:pt x="16" y="35"/>
                  </a:lnTo>
                  <a:lnTo>
                    <a:pt x="16" y="44"/>
                  </a:lnTo>
                  <a:lnTo>
                    <a:pt x="16" y="52"/>
                  </a:lnTo>
                  <a:lnTo>
                    <a:pt x="16" y="70"/>
                  </a:lnTo>
                  <a:lnTo>
                    <a:pt x="32" y="70"/>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88" name="Freeform 282"/>
            <p:cNvSpPr>
              <a:spLocks/>
            </p:cNvSpPr>
            <p:nvPr/>
          </p:nvSpPr>
          <p:spPr bwMode="auto">
            <a:xfrm>
              <a:off x="2028" y="3534"/>
              <a:ext cx="48" cy="79"/>
            </a:xfrm>
            <a:custGeom>
              <a:avLst/>
              <a:gdLst>
                <a:gd name="T0" fmla="*/ 0 w 48"/>
                <a:gd name="T1" fmla="*/ 0 h 79"/>
                <a:gd name="T2" fmla="*/ 16 w 48"/>
                <a:gd name="T3" fmla="*/ 8 h 79"/>
                <a:gd name="T4" fmla="*/ 16 w 48"/>
                <a:gd name="T5" fmla="*/ 26 h 79"/>
                <a:gd name="T6" fmla="*/ 24 w 48"/>
                <a:gd name="T7" fmla="*/ 35 h 79"/>
                <a:gd name="T8" fmla="*/ 32 w 48"/>
                <a:gd name="T9" fmla="*/ 35 h 79"/>
                <a:gd name="T10" fmla="*/ 32 w 48"/>
                <a:gd name="T11" fmla="*/ 44 h 79"/>
                <a:gd name="T12" fmla="*/ 48 w 48"/>
                <a:gd name="T13" fmla="*/ 44 h 79"/>
                <a:gd name="T14" fmla="*/ 48 w 48"/>
                <a:gd name="T15" fmla="*/ 61 h 79"/>
                <a:gd name="T16" fmla="*/ 48 w 48"/>
                <a:gd name="T17" fmla="*/ 70 h 79"/>
                <a:gd name="T18" fmla="*/ 48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0" y="0"/>
                  </a:moveTo>
                  <a:lnTo>
                    <a:pt x="16" y="8"/>
                  </a:lnTo>
                  <a:lnTo>
                    <a:pt x="16" y="26"/>
                  </a:lnTo>
                  <a:lnTo>
                    <a:pt x="24" y="35"/>
                  </a:lnTo>
                  <a:lnTo>
                    <a:pt x="32" y="35"/>
                  </a:lnTo>
                  <a:lnTo>
                    <a:pt x="32" y="44"/>
                  </a:lnTo>
                  <a:lnTo>
                    <a:pt x="48" y="44"/>
                  </a:lnTo>
                  <a:lnTo>
                    <a:pt x="48" y="61"/>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89" name="Freeform 283"/>
            <p:cNvSpPr>
              <a:spLocks/>
            </p:cNvSpPr>
            <p:nvPr/>
          </p:nvSpPr>
          <p:spPr bwMode="auto">
            <a:xfrm>
              <a:off x="2044" y="3455"/>
              <a:ext cx="64" cy="35"/>
            </a:xfrm>
            <a:custGeom>
              <a:avLst/>
              <a:gdLst>
                <a:gd name="T0" fmla="*/ 0 w 64"/>
                <a:gd name="T1" fmla="*/ 0 h 35"/>
                <a:gd name="T2" fmla="*/ 8 w 64"/>
                <a:gd name="T3" fmla="*/ 0 h 35"/>
                <a:gd name="T4" fmla="*/ 16 w 64"/>
                <a:gd name="T5" fmla="*/ 0 h 35"/>
                <a:gd name="T6" fmla="*/ 32 w 64"/>
                <a:gd name="T7" fmla="*/ 0 h 35"/>
                <a:gd name="T8" fmla="*/ 32 w 64"/>
                <a:gd name="T9" fmla="*/ 8 h 35"/>
                <a:gd name="T10" fmla="*/ 40 w 64"/>
                <a:gd name="T11" fmla="*/ 8 h 35"/>
                <a:gd name="T12" fmla="*/ 48 w 64"/>
                <a:gd name="T13" fmla="*/ 26 h 35"/>
                <a:gd name="T14" fmla="*/ 64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0" y="0"/>
                  </a:moveTo>
                  <a:lnTo>
                    <a:pt x="8" y="0"/>
                  </a:lnTo>
                  <a:lnTo>
                    <a:pt x="16" y="0"/>
                  </a:lnTo>
                  <a:lnTo>
                    <a:pt x="32" y="0"/>
                  </a:lnTo>
                  <a:lnTo>
                    <a:pt x="32" y="8"/>
                  </a:lnTo>
                  <a:lnTo>
                    <a:pt x="40" y="8"/>
                  </a:lnTo>
                  <a:lnTo>
                    <a:pt x="48" y="26"/>
                  </a:lnTo>
                  <a:lnTo>
                    <a:pt x="64"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90" name="Freeform 284"/>
            <p:cNvSpPr>
              <a:spLocks/>
            </p:cNvSpPr>
            <p:nvPr/>
          </p:nvSpPr>
          <p:spPr bwMode="auto">
            <a:xfrm>
              <a:off x="2012" y="3455"/>
              <a:ext cx="16" cy="123"/>
            </a:xfrm>
            <a:custGeom>
              <a:avLst/>
              <a:gdLst>
                <a:gd name="T0" fmla="*/ 16 w 16"/>
                <a:gd name="T1" fmla="*/ 0 h 123"/>
                <a:gd name="T2" fmla="*/ 16 w 16"/>
                <a:gd name="T3" fmla="*/ 35 h 123"/>
                <a:gd name="T4" fmla="*/ 16 w 16"/>
                <a:gd name="T5" fmla="*/ 43 h 123"/>
                <a:gd name="T6" fmla="*/ 16 w 16"/>
                <a:gd name="T7" fmla="*/ 70 h 123"/>
                <a:gd name="T8" fmla="*/ 8 w 16"/>
                <a:gd name="T9" fmla="*/ 70 h 123"/>
                <a:gd name="T10" fmla="*/ 8 w 16"/>
                <a:gd name="T11" fmla="*/ 79 h 123"/>
                <a:gd name="T12" fmla="*/ 8 w 16"/>
                <a:gd name="T13" fmla="*/ 87 h 123"/>
                <a:gd name="T14" fmla="*/ 8 w 16"/>
                <a:gd name="T15" fmla="*/ 105 h 123"/>
                <a:gd name="T16" fmla="*/ 0 w 16"/>
                <a:gd name="T17" fmla="*/ 114 h 123"/>
                <a:gd name="T18" fmla="*/ 0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16" y="0"/>
                  </a:moveTo>
                  <a:lnTo>
                    <a:pt x="16" y="35"/>
                  </a:lnTo>
                  <a:lnTo>
                    <a:pt x="16" y="43"/>
                  </a:lnTo>
                  <a:lnTo>
                    <a:pt x="16" y="70"/>
                  </a:lnTo>
                  <a:lnTo>
                    <a:pt x="8" y="70"/>
                  </a:lnTo>
                  <a:lnTo>
                    <a:pt x="8" y="79"/>
                  </a:lnTo>
                  <a:lnTo>
                    <a:pt x="8" y="87"/>
                  </a:lnTo>
                  <a:lnTo>
                    <a:pt x="8" y="105"/>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91" name="Freeform 285"/>
            <p:cNvSpPr>
              <a:spLocks/>
            </p:cNvSpPr>
            <p:nvPr/>
          </p:nvSpPr>
          <p:spPr bwMode="auto">
            <a:xfrm>
              <a:off x="1980" y="3481"/>
              <a:ext cx="16" cy="61"/>
            </a:xfrm>
            <a:custGeom>
              <a:avLst/>
              <a:gdLst>
                <a:gd name="T0" fmla="*/ 0 w 16"/>
                <a:gd name="T1" fmla="*/ 0 h 61"/>
                <a:gd name="T2" fmla="*/ 8 w 16"/>
                <a:gd name="T3" fmla="*/ 9 h 61"/>
                <a:gd name="T4" fmla="*/ 16 w 16"/>
                <a:gd name="T5" fmla="*/ 17 h 61"/>
                <a:gd name="T6" fmla="*/ 16 w 16"/>
                <a:gd name="T7" fmla="*/ 26 h 61"/>
                <a:gd name="T8" fmla="*/ 16 w 16"/>
                <a:gd name="T9" fmla="*/ 44 h 61"/>
                <a:gd name="T10" fmla="*/ 16 w 16"/>
                <a:gd name="T11" fmla="*/ 53 h 61"/>
                <a:gd name="T12" fmla="*/ 16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0" y="0"/>
                  </a:moveTo>
                  <a:lnTo>
                    <a:pt x="8" y="9"/>
                  </a:lnTo>
                  <a:lnTo>
                    <a:pt x="16" y="17"/>
                  </a:lnTo>
                  <a:lnTo>
                    <a:pt x="16" y="26"/>
                  </a:lnTo>
                  <a:lnTo>
                    <a:pt x="16" y="44"/>
                  </a:lnTo>
                  <a:lnTo>
                    <a:pt x="16" y="53"/>
                  </a:lnTo>
                  <a:lnTo>
                    <a:pt x="16"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92" name="Freeform 286"/>
            <p:cNvSpPr>
              <a:spLocks/>
            </p:cNvSpPr>
            <p:nvPr/>
          </p:nvSpPr>
          <p:spPr bwMode="auto">
            <a:xfrm>
              <a:off x="1948" y="3507"/>
              <a:ext cx="16" cy="88"/>
            </a:xfrm>
            <a:custGeom>
              <a:avLst/>
              <a:gdLst>
                <a:gd name="T0" fmla="*/ 16 w 16"/>
                <a:gd name="T1" fmla="*/ 0 h 88"/>
                <a:gd name="T2" fmla="*/ 16 w 16"/>
                <a:gd name="T3" fmla="*/ 27 h 88"/>
                <a:gd name="T4" fmla="*/ 8 w 16"/>
                <a:gd name="T5" fmla="*/ 35 h 88"/>
                <a:gd name="T6" fmla="*/ 8 w 16"/>
                <a:gd name="T7" fmla="*/ 53 h 88"/>
                <a:gd name="T8" fmla="*/ 0 w 16"/>
                <a:gd name="T9" fmla="*/ 62 h 88"/>
                <a:gd name="T10" fmla="*/ 0 w 16"/>
                <a:gd name="T11" fmla="*/ 71 h 88"/>
                <a:gd name="T12" fmla="*/ 0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16" y="0"/>
                  </a:moveTo>
                  <a:lnTo>
                    <a:pt x="16" y="27"/>
                  </a:lnTo>
                  <a:lnTo>
                    <a:pt x="8" y="35"/>
                  </a:lnTo>
                  <a:lnTo>
                    <a:pt x="8"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93" name="Freeform 287"/>
            <p:cNvSpPr>
              <a:spLocks/>
            </p:cNvSpPr>
            <p:nvPr/>
          </p:nvSpPr>
          <p:spPr bwMode="auto">
            <a:xfrm>
              <a:off x="1908" y="3455"/>
              <a:ext cx="16" cy="123"/>
            </a:xfrm>
            <a:custGeom>
              <a:avLst/>
              <a:gdLst>
                <a:gd name="T0" fmla="*/ 8 w 16"/>
                <a:gd name="T1" fmla="*/ 0 h 123"/>
                <a:gd name="T2" fmla="*/ 8 w 16"/>
                <a:gd name="T3" fmla="*/ 8 h 123"/>
                <a:gd name="T4" fmla="*/ 16 w 16"/>
                <a:gd name="T5" fmla="*/ 26 h 123"/>
                <a:gd name="T6" fmla="*/ 16 w 16"/>
                <a:gd name="T7" fmla="*/ 35 h 123"/>
                <a:gd name="T8" fmla="*/ 8 w 16"/>
                <a:gd name="T9" fmla="*/ 43 h 123"/>
                <a:gd name="T10" fmla="*/ 8 w 16"/>
                <a:gd name="T11" fmla="*/ 52 h 123"/>
                <a:gd name="T12" fmla="*/ 8 w 16"/>
                <a:gd name="T13" fmla="*/ 70 h 123"/>
                <a:gd name="T14" fmla="*/ 8 w 16"/>
                <a:gd name="T15" fmla="*/ 79 h 123"/>
                <a:gd name="T16" fmla="*/ 0 w 16"/>
                <a:gd name="T17" fmla="*/ 87 h 123"/>
                <a:gd name="T18" fmla="*/ 0 w 16"/>
                <a:gd name="T19" fmla="*/ 105 h 123"/>
                <a:gd name="T20" fmla="*/ 0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16" y="26"/>
                  </a:lnTo>
                  <a:lnTo>
                    <a:pt x="16" y="35"/>
                  </a:lnTo>
                  <a:lnTo>
                    <a:pt x="8" y="43"/>
                  </a:lnTo>
                  <a:lnTo>
                    <a:pt x="8" y="52"/>
                  </a:lnTo>
                  <a:lnTo>
                    <a:pt x="8" y="70"/>
                  </a:lnTo>
                  <a:lnTo>
                    <a:pt x="8" y="79"/>
                  </a:lnTo>
                  <a:lnTo>
                    <a:pt x="0" y="87"/>
                  </a:lnTo>
                  <a:lnTo>
                    <a:pt x="0" y="105"/>
                  </a:lnTo>
                  <a:lnTo>
                    <a:pt x="0"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94" name="Freeform 288"/>
            <p:cNvSpPr>
              <a:spLocks/>
            </p:cNvSpPr>
            <p:nvPr/>
          </p:nvSpPr>
          <p:spPr bwMode="auto">
            <a:xfrm>
              <a:off x="1788" y="3490"/>
              <a:ext cx="40" cy="105"/>
            </a:xfrm>
            <a:custGeom>
              <a:avLst/>
              <a:gdLst>
                <a:gd name="T0" fmla="*/ 32 w 40"/>
                <a:gd name="T1" fmla="*/ 0 h 105"/>
                <a:gd name="T2" fmla="*/ 40 w 40"/>
                <a:gd name="T3" fmla="*/ 8 h 105"/>
                <a:gd name="T4" fmla="*/ 32 w 40"/>
                <a:gd name="T5" fmla="*/ 17 h 105"/>
                <a:gd name="T6" fmla="*/ 24 w 40"/>
                <a:gd name="T7" fmla="*/ 35 h 105"/>
                <a:gd name="T8" fmla="*/ 8 w 40"/>
                <a:gd name="T9" fmla="*/ 44 h 105"/>
                <a:gd name="T10" fmla="*/ 8 w 40"/>
                <a:gd name="T11" fmla="*/ 52 h 105"/>
                <a:gd name="T12" fmla="*/ 0 w 40"/>
                <a:gd name="T13" fmla="*/ 70 h 105"/>
                <a:gd name="T14" fmla="*/ 0 w 40"/>
                <a:gd name="T15" fmla="*/ 79 h 105"/>
                <a:gd name="T16" fmla="*/ 0 w 40"/>
                <a:gd name="T17" fmla="*/ 88 h 105"/>
                <a:gd name="T18" fmla="*/ 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32" y="0"/>
                  </a:moveTo>
                  <a:lnTo>
                    <a:pt x="40" y="8"/>
                  </a:lnTo>
                  <a:lnTo>
                    <a:pt x="32" y="17"/>
                  </a:lnTo>
                  <a:lnTo>
                    <a:pt x="24" y="35"/>
                  </a:lnTo>
                  <a:lnTo>
                    <a:pt x="8" y="44"/>
                  </a:lnTo>
                  <a:lnTo>
                    <a:pt x="8" y="52"/>
                  </a:lnTo>
                  <a:lnTo>
                    <a:pt x="0" y="70"/>
                  </a:lnTo>
                  <a:lnTo>
                    <a:pt x="0" y="79"/>
                  </a:lnTo>
                  <a:lnTo>
                    <a:pt x="0" y="88"/>
                  </a:lnTo>
                  <a:lnTo>
                    <a:pt x="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95" name="Freeform 289"/>
            <p:cNvSpPr>
              <a:spLocks/>
            </p:cNvSpPr>
            <p:nvPr/>
          </p:nvSpPr>
          <p:spPr bwMode="auto">
            <a:xfrm>
              <a:off x="1724" y="3463"/>
              <a:ext cx="64" cy="115"/>
            </a:xfrm>
            <a:custGeom>
              <a:avLst/>
              <a:gdLst>
                <a:gd name="T0" fmla="*/ 64 w 64"/>
                <a:gd name="T1" fmla="*/ 0 h 115"/>
                <a:gd name="T2" fmla="*/ 56 w 64"/>
                <a:gd name="T3" fmla="*/ 18 h 115"/>
                <a:gd name="T4" fmla="*/ 56 w 64"/>
                <a:gd name="T5" fmla="*/ 27 h 115"/>
                <a:gd name="T6" fmla="*/ 40 w 64"/>
                <a:gd name="T7" fmla="*/ 27 h 115"/>
                <a:gd name="T8" fmla="*/ 32 w 64"/>
                <a:gd name="T9" fmla="*/ 27 h 115"/>
                <a:gd name="T10" fmla="*/ 32 w 64"/>
                <a:gd name="T11" fmla="*/ 35 h 115"/>
                <a:gd name="T12" fmla="*/ 32 w 64"/>
                <a:gd name="T13" fmla="*/ 44 h 115"/>
                <a:gd name="T14" fmla="*/ 24 w 64"/>
                <a:gd name="T15" fmla="*/ 62 h 115"/>
                <a:gd name="T16" fmla="*/ 16 w 64"/>
                <a:gd name="T17" fmla="*/ 71 h 115"/>
                <a:gd name="T18" fmla="*/ 16 w 64"/>
                <a:gd name="T19" fmla="*/ 79 h 115"/>
                <a:gd name="T20" fmla="*/ 16 w 64"/>
                <a:gd name="T21" fmla="*/ 97 h 115"/>
                <a:gd name="T22" fmla="*/ 0 w 64"/>
                <a:gd name="T23" fmla="*/ 97 h 115"/>
                <a:gd name="T24" fmla="*/ 0 w 64"/>
                <a:gd name="T25" fmla="*/ 106 h 115"/>
                <a:gd name="T26" fmla="*/ 0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64" y="0"/>
                  </a:moveTo>
                  <a:lnTo>
                    <a:pt x="56" y="18"/>
                  </a:lnTo>
                  <a:lnTo>
                    <a:pt x="56" y="27"/>
                  </a:lnTo>
                  <a:lnTo>
                    <a:pt x="40" y="27"/>
                  </a:lnTo>
                  <a:lnTo>
                    <a:pt x="32" y="27"/>
                  </a:lnTo>
                  <a:lnTo>
                    <a:pt x="32" y="35"/>
                  </a:lnTo>
                  <a:lnTo>
                    <a:pt x="32" y="44"/>
                  </a:lnTo>
                  <a:lnTo>
                    <a:pt x="24" y="62"/>
                  </a:lnTo>
                  <a:lnTo>
                    <a:pt x="16" y="71"/>
                  </a:lnTo>
                  <a:lnTo>
                    <a:pt x="16" y="79"/>
                  </a:lnTo>
                  <a:lnTo>
                    <a:pt x="16" y="97"/>
                  </a:lnTo>
                  <a:lnTo>
                    <a:pt x="0" y="97"/>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96" name="Freeform 290"/>
            <p:cNvSpPr>
              <a:spLocks/>
            </p:cNvSpPr>
            <p:nvPr/>
          </p:nvSpPr>
          <p:spPr bwMode="auto">
            <a:xfrm>
              <a:off x="2132" y="3507"/>
              <a:ext cx="48" cy="88"/>
            </a:xfrm>
            <a:custGeom>
              <a:avLst/>
              <a:gdLst>
                <a:gd name="T0" fmla="*/ 0 w 48"/>
                <a:gd name="T1" fmla="*/ 0 h 88"/>
                <a:gd name="T2" fmla="*/ 0 w 48"/>
                <a:gd name="T3" fmla="*/ 18 h 88"/>
                <a:gd name="T4" fmla="*/ 0 w 48"/>
                <a:gd name="T5" fmla="*/ 27 h 88"/>
                <a:gd name="T6" fmla="*/ 16 w 48"/>
                <a:gd name="T7" fmla="*/ 27 h 88"/>
                <a:gd name="T8" fmla="*/ 16 w 48"/>
                <a:gd name="T9" fmla="*/ 35 h 88"/>
                <a:gd name="T10" fmla="*/ 24 w 48"/>
                <a:gd name="T11" fmla="*/ 35 h 88"/>
                <a:gd name="T12" fmla="*/ 32 w 48"/>
                <a:gd name="T13" fmla="*/ 53 h 88"/>
                <a:gd name="T14" fmla="*/ 48 w 48"/>
                <a:gd name="T15" fmla="*/ 62 h 88"/>
                <a:gd name="T16" fmla="*/ 48 w 48"/>
                <a:gd name="T17" fmla="*/ 71 h 88"/>
                <a:gd name="T18" fmla="*/ 48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0" y="0"/>
                  </a:moveTo>
                  <a:lnTo>
                    <a:pt x="0" y="18"/>
                  </a:lnTo>
                  <a:lnTo>
                    <a:pt x="0" y="27"/>
                  </a:lnTo>
                  <a:lnTo>
                    <a:pt x="16" y="27"/>
                  </a:lnTo>
                  <a:lnTo>
                    <a:pt x="16" y="35"/>
                  </a:lnTo>
                  <a:lnTo>
                    <a:pt x="24" y="35"/>
                  </a:lnTo>
                  <a:lnTo>
                    <a:pt x="32" y="53"/>
                  </a:lnTo>
                  <a:lnTo>
                    <a:pt x="48" y="62"/>
                  </a:lnTo>
                  <a:lnTo>
                    <a:pt x="48" y="71"/>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97" name="Freeform 291"/>
            <p:cNvSpPr>
              <a:spLocks/>
            </p:cNvSpPr>
            <p:nvPr/>
          </p:nvSpPr>
          <p:spPr bwMode="auto">
            <a:xfrm>
              <a:off x="2092" y="3314"/>
              <a:ext cx="64" cy="53"/>
            </a:xfrm>
            <a:custGeom>
              <a:avLst/>
              <a:gdLst>
                <a:gd name="T0" fmla="*/ 0 w 64"/>
                <a:gd name="T1" fmla="*/ 0 h 53"/>
                <a:gd name="T2" fmla="*/ 24 w 64"/>
                <a:gd name="T3" fmla="*/ 17 h 53"/>
                <a:gd name="T4" fmla="*/ 32 w 64"/>
                <a:gd name="T5" fmla="*/ 17 h 53"/>
                <a:gd name="T6" fmla="*/ 40 w 64"/>
                <a:gd name="T7" fmla="*/ 17 h 53"/>
                <a:gd name="T8" fmla="*/ 56 w 64"/>
                <a:gd name="T9" fmla="*/ 17 h 53"/>
                <a:gd name="T10" fmla="*/ 64 w 64"/>
                <a:gd name="T11" fmla="*/ 26 h 53"/>
                <a:gd name="T12" fmla="*/ 64 w 64"/>
                <a:gd name="T13" fmla="*/ 35 h 53"/>
                <a:gd name="T14" fmla="*/ 64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0" y="0"/>
                  </a:moveTo>
                  <a:lnTo>
                    <a:pt x="24" y="17"/>
                  </a:lnTo>
                  <a:lnTo>
                    <a:pt x="32" y="17"/>
                  </a:lnTo>
                  <a:lnTo>
                    <a:pt x="40" y="17"/>
                  </a:lnTo>
                  <a:lnTo>
                    <a:pt x="56" y="17"/>
                  </a:lnTo>
                  <a:lnTo>
                    <a:pt x="64" y="26"/>
                  </a:lnTo>
                  <a:lnTo>
                    <a:pt x="64" y="35"/>
                  </a:lnTo>
                  <a:lnTo>
                    <a:pt x="64"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98" name="Freeform 292"/>
            <p:cNvSpPr>
              <a:spLocks/>
            </p:cNvSpPr>
            <p:nvPr/>
          </p:nvSpPr>
          <p:spPr bwMode="auto">
            <a:xfrm>
              <a:off x="1780" y="3314"/>
              <a:ext cx="96" cy="35"/>
            </a:xfrm>
            <a:custGeom>
              <a:avLst/>
              <a:gdLst>
                <a:gd name="T0" fmla="*/ 96 w 96"/>
                <a:gd name="T1" fmla="*/ 0 h 35"/>
                <a:gd name="T2" fmla="*/ 80 w 96"/>
                <a:gd name="T3" fmla="*/ 0 h 35"/>
                <a:gd name="T4" fmla="*/ 72 w 96"/>
                <a:gd name="T5" fmla="*/ 0 h 35"/>
                <a:gd name="T6" fmla="*/ 64 w 96"/>
                <a:gd name="T7" fmla="*/ 0 h 35"/>
                <a:gd name="T8" fmla="*/ 48 w 96"/>
                <a:gd name="T9" fmla="*/ 0 h 35"/>
                <a:gd name="T10" fmla="*/ 40 w 96"/>
                <a:gd name="T11" fmla="*/ 0 h 35"/>
                <a:gd name="T12" fmla="*/ 32 w 96"/>
                <a:gd name="T13" fmla="*/ 0 h 35"/>
                <a:gd name="T14" fmla="*/ 16 w 96"/>
                <a:gd name="T15" fmla="*/ 17 h 35"/>
                <a:gd name="T16" fmla="*/ 8 w 96"/>
                <a:gd name="T17" fmla="*/ 26 h 35"/>
                <a:gd name="T18" fmla="*/ 0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96" y="0"/>
                  </a:moveTo>
                  <a:lnTo>
                    <a:pt x="80" y="0"/>
                  </a:lnTo>
                  <a:lnTo>
                    <a:pt x="72" y="0"/>
                  </a:lnTo>
                  <a:lnTo>
                    <a:pt x="64" y="0"/>
                  </a:lnTo>
                  <a:lnTo>
                    <a:pt x="48" y="0"/>
                  </a:lnTo>
                  <a:lnTo>
                    <a:pt x="40" y="0"/>
                  </a:lnTo>
                  <a:lnTo>
                    <a:pt x="32" y="0"/>
                  </a:lnTo>
                  <a:lnTo>
                    <a:pt x="16" y="17"/>
                  </a:lnTo>
                  <a:lnTo>
                    <a:pt x="8"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99" name="Freeform 293"/>
            <p:cNvSpPr>
              <a:spLocks/>
            </p:cNvSpPr>
            <p:nvPr/>
          </p:nvSpPr>
          <p:spPr bwMode="auto">
            <a:xfrm>
              <a:off x="1780" y="3296"/>
              <a:ext cx="112" cy="44"/>
            </a:xfrm>
            <a:custGeom>
              <a:avLst/>
              <a:gdLst>
                <a:gd name="T0" fmla="*/ 112 w 112"/>
                <a:gd name="T1" fmla="*/ 0 h 44"/>
                <a:gd name="T2" fmla="*/ 104 w 112"/>
                <a:gd name="T3" fmla="*/ 0 h 44"/>
                <a:gd name="T4" fmla="*/ 96 w 112"/>
                <a:gd name="T5" fmla="*/ 0 h 44"/>
                <a:gd name="T6" fmla="*/ 80 w 112"/>
                <a:gd name="T7" fmla="*/ 0 h 44"/>
                <a:gd name="T8" fmla="*/ 72 w 112"/>
                <a:gd name="T9" fmla="*/ 0 h 44"/>
                <a:gd name="T10" fmla="*/ 64 w 112"/>
                <a:gd name="T11" fmla="*/ 0 h 44"/>
                <a:gd name="T12" fmla="*/ 48 w 112"/>
                <a:gd name="T13" fmla="*/ 0 h 44"/>
                <a:gd name="T14" fmla="*/ 40 w 112"/>
                <a:gd name="T15" fmla="*/ 9 h 44"/>
                <a:gd name="T16" fmla="*/ 32 w 112"/>
                <a:gd name="T17" fmla="*/ 9 h 44"/>
                <a:gd name="T18" fmla="*/ 32 w 112"/>
                <a:gd name="T19" fmla="*/ 18 h 44"/>
                <a:gd name="T20" fmla="*/ 16 w 112"/>
                <a:gd name="T21" fmla="*/ 18 h 44"/>
                <a:gd name="T22" fmla="*/ 8 w 112"/>
                <a:gd name="T23" fmla="*/ 35 h 44"/>
                <a:gd name="T24" fmla="*/ 0 w 112"/>
                <a:gd name="T25" fmla="*/ 35 h 44"/>
                <a:gd name="T26" fmla="*/ 0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112" y="0"/>
                  </a:moveTo>
                  <a:lnTo>
                    <a:pt x="104" y="0"/>
                  </a:lnTo>
                  <a:lnTo>
                    <a:pt x="96" y="0"/>
                  </a:lnTo>
                  <a:lnTo>
                    <a:pt x="80" y="0"/>
                  </a:lnTo>
                  <a:lnTo>
                    <a:pt x="72" y="0"/>
                  </a:lnTo>
                  <a:lnTo>
                    <a:pt x="64" y="0"/>
                  </a:lnTo>
                  <a:lnTo>
                    <a:pt x="48" y="0"/>
                  </a:lnTo>
                  <a:lnTo>
                    <a:pt x="40" y="9"/>
                  </a:lnTo>
                  <a:lnTo>
                    <a:pt x="32" y="9"/>
                  </a:lnTo>
                  <a:lnTo>
                    <a:pt x="32" y="18"/>
                  </a:lnTo>
                  <a:lnTo>
                    <a:pt x="16" y="18"/>
                  </a:lnTo>
                  <a:lnTo>
                    <a:pt x="8" y="35"/>
                  </a:lnTo>
                  <a:lnTo>
                    <a:pt x="0" y="35"/>
                  </a:lnTo>
                  <a:lnTo>
                    <a:pt x="0"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00" name="Freeform 294"/>
            <p:cNvSpPr>
              <a:spLocks/>
            </p:cNvSpPr>
            <p:nvPr/>
          </p:nvSpPr>
          <p:spPr bwMode="auto">
            <a:xfrm>
              <a:off x="1748" y="3375"/>
              <a:ext cx="64" cy="71"/>
            </a:xfrm>
            <a:custGeom>
              <a:avLst/>
              <a:gdLst>
                <a:gd name="T0" fmla="*/ 64 w 64"/>
                <a:gd name="T1" fmla="*/ 0 h 71"/>
                <a:gd name="T2" fmla="*/ 48 w 64"/>
                <a:gd name="T3" fmla="*/ 0 h 71"/>
                <a:gd name="T4" fmla="*/ 40 w 64"/>
                <a:gd name="T5" fmla="*/ 9 h 71"/>
                <a:gd name="T6" fmla="*/ 32 w 64"/>
                <a:gd name="T7" fmla="*/ 18 h 71"/>
                <a:gd name="T8" fmla="*/ 32 w 64"/>
                <a:gd name="T9" fmla="*/ 36 h 71"/>
                <a:gd name="T10" fmla="*/ 16 w 64"/>
                <a:gd name="T11" fmla="*/ 44 h 71"/>
                <a:gd name="T12" fmla="*/ 16 w 64"/>
                <a:gd name="T13" fmla="*/ 53 h 71"/>
                <a:gd name="T14" fmla="*/ 8 w 64"/>
                <a:gd name="T15" fmla="*/ 53 h 71"/>
                <a:gd name="T16" fmla="*/ 0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64" y="0"/>
                  </a:moveTo>
                  <a:lnTo>
                    <a:pt x="48" y="0"/>
                  </a:lnTo>
                  <a:lnTo>
                    <a:pt x="40" y="9"/>
                  </a:lnTo>
                  <a:lnTo>
                    <a:pt x="32" y="18"/>
                  </a:lnTo>
                  <a:lnTo>
                    <a:pt x="32" y="36"/>
                  </a:lnTo>
                  <a:lnTo>
                    <a:pt x="16" y="44"/>
                  </a:lnTo>
                  <a:lnTo>
                    <a:pt x="16" y="53"/>
                  </a:lnTo>
                  <a:lnTo>
                    <a:pt x="8" y="53"/>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001" name="Freeform 295"/>
            <p:cNvSpPr>
              <a:spLocks/>
            </p:cNvSpPr>
            <p:nvPr/>
          </p:nvSpPr>
          <p:spPr bwMode="auto">
            <a:xfrm>
              <a:off x="1692" y="3455"/>
              <a:ext cx="96" cy="43"/>
            </a:xfrm>
            <a:custGeom>
              <a:avLst/>
              <a:gdLst>
                <a:gd name="T0" fmla="*/ 96 w 96"/>
                <a:gd name="T1" fmla="*/ 0 h 43"/>
                <a:gd name="T2" fmla="*/ 88 w 96"/>
                <a:gd name="T3" fmla="*/ 0 h 43"/>
                <a:gd name="T4" fmla="*/ 72 w 96"/>
                <a:gd name="T5" fmla="*/ 8 h 43"/>
                <a:gd name="T6" fmla="*/ 64 w 96"/>
                <a:gd name="T7" fmla="*/ 8 h 43"/>
                <a:gd name="T8" fmla="*/ 56 w 96"/>
                <a:gd name="T9" fmla="*/ 26 h 43"/>
                <a:gd name="T10" fmla="*/ 48 w 96"/>
                <a:gd name="T11" fmla="*/ 26 h 43"/>
                <a:gd name="T12" fmla="*/ 32 w 96"/>
                <a:gd name="T13" fmla="*/ 26 h 43"/>
                <a:gd name="T14" fmla="*/ 24 w 96"/>
                <a:gd name="T15" fmla="*/ 26 h 43"/>
                <a:gd name="T16" fmla="*/ 16 w 96"/>
                <a:gd name="T17" fmla="*/ 35 h 43"/>
                <a:gd name="T18" fmla="*/ 0 w 96"/>
                <a:gd name="T19" fmla="*/ 35 h 43"/>
                <a:gd name="T20" fmla="*/ 0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96" y="0"/>
                  </a:moveTo>
                  <a:lnTo>
                    <a:pt x="88" y="0"/>
                  </a:lnTo>
                  <a:lnTo>
                    <a:pt x="72" y="8"/>
                  </a:lnTo>
                  <a:lnTo>
                    <a:pt x="64" y="8"/>
                  </a:lnTo>
                  <a:lnTo>
                    <a:pt x="56" y="26"/>
                  </a:lnTo>
                  <a:lnTo>
                    <a:pt x="48" y="26"/>
                  </a:lnTo>
                  <a:lnTo>
                    <a:pt x="32" y="26"/>
                  </a:lnTo>
                  <a:lnTo>
                    <a:pt x="24" y="26"/>
                  </a:lnTo>
                  <a:lnTo>
                    <a:pt x="16" y="35"/>
                  </a:lnTo>
                  <a:lnTo>
                    <a:pt x="0" y="35"/>
                  </a:lnTo>
                  <a:lnTo>
                    <a:pt x="0"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6508" name="Group 296"/>
          <p:cNvGrpSpPr>
            <a:grpSpLocks/>
          </p:cNvGrpSpPr>
          <p:nvPr/>
        </p:nvGrpSpPr>
        <p:grpSpPr bwMode="auto">
          <a:xfrm>
            <a:off x="4183063" y="2590800"/>
            <a:ext cx="609600" cy="496888"/>
            <a:chOff x="1748" y="2760"/>
            <a:chExt cx="480" cy="457"/>
          </a:xfrm>
        </p:grpSpPr>
        <p:sp>
          <p:nvSpPr>
            <p:cNvPr id="493943" name="Freeform 297"/>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232 w 232"/>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211"/>
                <a:gd name="T188" fmla="*/ 232 w 232"/>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lnTo>
                    <a:pt x="232"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44" name="Freeform 298"/>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211"/>
                <a:gd name="T185" fmla="*/ 232 w 232"/>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45" name="Freeform 299"/>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56 w 208"/>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8"/>
                <a:gd name="T187" fmla="*/ 0 h 255"/>
                <a:gd name="T188" fmla="*/ 208 w 208"/>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lnTo>
                    <a:pt x="56"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46" name="Freeform 300"/>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8"/>
                <a:gd name="T184" fmla="*/ 0 h 255"/>
                <a:gd name="T185" fmla="*/ 208 w 208"/>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47" name="Freeform 301"/>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40 w 280"/>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0"/>
                <a:gd name="T118" fmla="*/ 0 h 360"/>
                <a:gd name="T119" fmla="*/ 280 w 280"/>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lnTo>
                    <a:pt x="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48" name="Freeform 302"/>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80"/>
                <a:gd name="T115" fmla="*/ 0 h 360"/>
                <a:gd name="T116" fmla="*/ 280 w 280"/>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49" name="Freeform 303"/>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40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lnTo>
                    <a:pt x="40"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50" name="Freeform 304"/>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51" name="Freeform 305"/>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208 w 208"/>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8"/>
                <a:gd name="T139" fmla="*/ 0 h 457"/>
                <a:gd name="T140" fmla="*/ 208 w 208"/>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lnTo>
                    <a:pt x="208"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52" name="Freeform 306"/>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8"/>
                <a:gd name="T136" fmla="*/ 0 h 457"/>
                <a:gd name="T137" fmla="*/ 208 w 208"/>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53" name="Freeform 307"/>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232 w 232"/>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325"/>
                <a:gd name="T188" fmla="*/ 232 w 232"/>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lnTo>
                    <a:pt x="232"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54" name="Freeform 308"/>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325"/>
                <a:gd name="T185" fmla="*/ 232 w 232"/>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6509" name="Group 309"/>
          <p:cNvGrpSpPr>
            <a:grpSpLocks/>
          </p:cNvGrpSpPr>
          <p:nvPr/>
        </p:nvGrpSpPr>
        <p:grpSpPr bwMode="auto">
          <a:xfrm>
            <a:off x="4324350" y="3119438"/>
            <a:ext cx="760413" cy="614362"/>
            <a:chOff x="3946" y="3226"/>
            <a:chExt cx="479" cy="387"/>
          </a:xfrm>
        </p:grpSpPr>
        <p:sp>
          <p:nvSpPr>
            <p:cNvPr id="493896" name="Freeform 310"/>
            <p:cNvSpPr>
              <a:spLocks/>
            </p:cNvSpPr>
            <p:nvPr/>
          </p:nvSpPr>
          <p:spPr bwMode="auto">
            <a:xfrm>
              <a:off x="4250" y="3226"/>
              <a:ext cx="40" cy="53"/>
            </a:xfrm>
            <a:custGeom>
              <a:avLst/>
              <a:gdLst>
                <a:gd name="T0" fmla="*/ 0 w 40"/>
                <a:gd name="T1" fmla="*/ 0 h 53"/>
                <a:gd name="T2" fmla="*/ 0 w 40"/>
                <a:gd name="T3" fmla="*/ 9 h 53"/>
                <a:gd name="T4" fmla="*/ 0 w 40"/>
                <a:gd name="T5" fmla="*/ 18 h 53"/>
                <a:gd name="T6" fmla="*/ 8 w 40"/>
                <a:gd name="T7" fmla="*/ 18 h 53"/>
                <a:gd name="T8" fmla="*/ 16 w 40"/>
                <a:gd name="T9" fmla="*/ 18 h 53"/>
                <a:gd name="T10" fmla="*/ 16 w 40"/>
                <a:gd name="T11" fmla="*/ 35 h 53"/>
                <a:gd name="T12" fmla="*/ 24 w 40"/>
                <a:gd name="T13" fmla="*/ 35 h 53"/>
                <a:gd name="T14" fmla="*/ 24 w 40"/>
                <a:gd name="T15" fmla="*/ 44 h 53"/>
                <a:gd name="T16" fmla="*/ 40 w 40"/>
                <a:gd name="T17" fmla="*/ 44 h 53"/>
                <a:gd name="T18" fmla="*/ 4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0" y="0"/>
                  </a:moveTo>
                  <a:lnTo>
                    <a:pt x="0" y="9"/>
                  </a:lnTo>
                  <a:lnTo>
                    <a:pt x="0" y="18"/>
                  </a:lnTo>
                  <a:lnTo>
                    <a:pt x="8" y="18"/>
                  </a:lnTo>
                  <a:lnTo>
                    <a:pt x="16" y="18"/>
                  </a:lnTo>
                  <a:lnTo>
                    <a:pt x="16" y="35"/>
                  </a:lnTo>
                  <a:lnTo>
                    <a:pt x="24" y="35"/>
                  </a:lnTo>
                  <a:lnTo>
                    <a:pt x="24" y="44"/>
                  </a:lnTo>
                  <a:lnTo>
                    <a:pt x="40" y="44"/>
                  </a:lnTo>
                  <a:lnTo>
                    <a:pt x="4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97" name="Freeform 311"/>
            <p:cNvSpPr>
              <a:spLocks/>
            </p:cNvSpPr>
            <p:nvPr/>
          </p:nvSpPr>
          <p:spPr bwMode="auto">
            <a:xfrm>
              <a:off x="4194" y="3226"/>
              <a:ext cx="56" cy="97"/>
            </a:xfrm>
            <a:custGeom>
              <a:avLst/>
              <a:gdLst>
                <a:gd name="T0" fmla="*/ 56 w 56"/>
                <a:gd name="T1" fmla="*/ 0 h 97"/>
                <a:gd name="T2" fmla="*/ 56 w 56"/>
                <a:gd name="T3" fmla="*/ 9 h 97"/>
                <a:gd name="T4" fmla="*/ 56 w 56"/>
                <a:gd name="T5" fmla="*/ 18 h 97"/>
                <a:gd name="T6" fmla="*/ 40 w 56"/>
                <a:gd name="T7" fmla="*/ 35 h 97"/>
                <a:gd name="T8" fmla="*/ 32 w 56"/>
                <a:gd name="T9" fmla="*/ 44 h 97"/>
                <a:gd name="T10" fmla="*/ 24 w 56"/>
                <a:gd name="T11" fmla="*/ 53 h 97"/>
                <a:gd name="T12" fmla="*/ 8 w 56"/>
                <a:gd name="T13" fmla="*/ 62 h 97"/>
                <a:gd name="T14" fmla="*/ 0 w 56"/>
                <a:gd name="T15" fmla="*/ 79 h 97"/>
                <a:gd name="T16" fmla="*/ 0 w 56"/>
                <a:gd name="T17" fmla="*/ 88 h 97"/>
                <a:gd name="T18" fmla="*/ 0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56" y="0"/>
                  </a:moveTo>
                  <a:lnTo>
                    <a:pt x="56" y="9"/>
                  </a:lnTo>
                  <a:lnTo>
                    <a:pt x="56" y="18"/>
                  </a:lnTo>
                  <a:lnTo>
                    <a:pt x="40" y="35"/>
                  </a:lnTo>
                  <a:lnTo>
                    <a:pt x="32" y="44"/>
                  </a:lnTo>
                  <a:lnTo>
                    <a:pt x="24" y="53"/>
                  </a:lnTo>
                  <a:lnTo>
                    <a:pt x="8" y="62"/>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98" name="Freeform 312"/>
            <p:cNvSpPr>
              <a:spLocks/>
            </p:cNvSpPr>
            <p:nvPr/>
          </p:nvSpPr>
          <p:spPr bwMode="auto">
            <a:xfrm>
              <a:off x="4130" y="3226"/>
              <a:ext cx="88" cy="97"/>
            </a:xfrm>
            <a:custGeom>
              <a:avLst/>
              <a:gdLst>
                <a:gd name="T0" fmla="*/ 88 w 88"/>
                <a:gd name="T1" fmla="*/ 0 h 97"/>
                <a:gd name="T2" fmla="*/ 72 w 88"/>
                <a:gd name="T3" fmla="*/ 35 h 97"/>
                <a:gd name="T4" fmla="*/ 64 w 88"/>
                <a:gd name="T5" fmla="*/ 35 h 97"/>
                <a:gd name="T6" fmla="*/ 64 w 88"/>
                <a:gd name="T7" fmla="*/ 44 h 97"/>
                <a:gd name="T8" fmla="*/ 56 w 88"/>
                <a:gd name="T9" fmla="*/ 44 h 97"/>
                <a:gd name="T10" fmla="*/ 40 w 88"/>
                <a:gd name="T11" fmla="*/ 44 h 97"/>
                <a:gd name="T12" fmla="*/ 32 w 88"/>
                <a:gd name="T13" fmla="*/ 53 h 97"/>
                <a:gd name="T14" fmla="*/ 24 w 88"/>
                <a:gd name="T15" fmla="*/ 53 h 97"/>
                <a:gd name="T16" fmla="*/ 24 w 88"/>
                <a:gd name="T17" fmla="*/ 62 h 97"/>
                <a:gd name="T18" fmla="*/ 8 w 88"/>
                <a:gd name="T19" fmla="*/ 62 h 97"/>
                <a:gd name="T20" fmla="*/ 8 w 88"/>
                <a:gd name="T21" fmla="*/ 79 h 97"/>
                <a:gd name="T22" fmla="*/ 0 w 88"/>
                <a:gd name="T23" fmla="*/ 79 h 97"/>
                <a:gd name="T24" fmla="*/ 0 w 88"/>
                <a:gd name="T25" fmla="*/ 88 h 97"/>
                <a:gd name="T26" fmla="*/ 0 w 88"/>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8"/>
                <a:gd name="T43" fmla="*/ 0 h 97"/>
                <a:gd name="T44" fmla="*/ 88 w 88"/>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8" h="97">
                  <a:moveTo>
                    <a:pt x="88" y="0"/>
                  </a:moveTo>
                  <a:lnTo>
                    <a:pt x="72" y="35"/>
                  </a:lnTo>
                  <a:lnTo>
                    <a:pt x="64" y="35"/>
                  </a:lnTo>
                  <a:lnTo>
                    <a:pt x="64" y="44"/>
                  </a:lnTo>
                  <a:lnTo>
                    <a:pt x="56" y="44"/>
                  </a:lnTo>
                  <a:lnTo>
                    <a:pt x="40" y="44"/>
                  </a:lnTo>
                  <a:lnTo>
                    <a:pt x="32" y="53"/>
                  </a:lnTo>
                  <a:lnTo>
                    <a:pt x="24" y="53"/>
                  </a:lnTo>
                  <a:lnTo>
                    <a:pt x="24" y="62"/>
                  </a:lnTo>
                  <a:lnTo>
                    <a:pt x="8" y="62"/>
                  </a:lnTo>
                  <a:lnTo>
                    <a:pt x="8" y="79"/>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99" name="Freeform 313"/>
            <p:cNvSpPr>
              <a:spLocks/>
            </p:cNvSpPr>
            <p:nvPr/>
          </p:nvSpPr>
          <p:spPr bwMode="auto">
            <a:xfrm>
              <a:off x="4226" y="3270"/>
              <a:ext cx="48" cy="114"/>
            </a:xfrm>
            <a:custGeom>
              <a:avLst/>
              <a:gdLst>
                <a:gd name="T0" fmla="*/ 0 w 48"/>
                <a:gd name="T1" fmla="*/ 0 h 114"/>
                <a:gd name="T2" fmla="*/ 0 w 48"/>
                <a:gd name="T3" fmla="*/ 9 h 114"/>
                <a:gd name="T4" fmla="*/ 0 w 48"/>
                <a:gd name="T5" fmla="*/ 18 h 114"/>
                <a:gd name="T6" fmla="*/ 0 w 48"/>
                <a:gd name="T7" fmla="*/ 35 h 114"/>
                <a:gd name="T8" fmla="*/ 8 w 48"/>
                <a:gd name="T9" fmla="*/ 44 h 114"/>
                <a:gd name="T10" fmla="*/ 24 w 48"/>
                <a:gd name="T11" fmla="*/ 53 h 114"/>
                <a:gd name="T12" fmla="*/ 40 w 48"/>
                <a:gd name="T13" fmla="*/ 70 h 114"/>
                <a:gd name="T14" fmla="*/ 40 w 48"/>
                <a:gd name="T15" fmla="*/ 79 h 114"/>
                <a:gd name="T16" fmla="*/ 40 w 48"/>
                <a:gd name="T17" fmla="*/ 88 h 114"/>
                <a:gd name="T18" fmla="*/ 48 w 48"/>
                <a:gd name="T19" fmla="*/ 88 h 114"/>
                <a:gd name="T20" fmla="*/ 48 w 48"/>
                <a:gd name="T21" fmla="*/ 105 h 114"/>
                <a:gd name="T22" fmla="*/ 48 w 48"/>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114"/>
                <a:gd name="T38" fmla="*/ 48 w 48"/>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114">
                  <a:moveTo>
                    <a:pt x="0" y="0"/>
                  </a:moveTo>
                  <a:lnTo>
                    <a:pt x="0" y="9"/>
                  </a:lnTo>
                  <a:lnTo>
                    <a:pt x="0" y="18"/>
                  </a:lnTo>
                  <a:lnTo>
                    <a:pt x="0" y="35"/>
                  </a:lnTo>
                  <a:lnTo>
                    <a:pt x="8" y="44"/>
                  </a:lnTo>
                  <a:lnTo>
                    <a:pt x="24" y="53"/>
                  </a:lnTo>
                  <a:lnTo>
                    <a:pt x="40" y="70"/>
                  </a:lnTo>
                  <a:lnTo>
                    <a:pt x="40" y="79"/>
                  </a:lnTo>
                  <a:lnTo>
                    <a:pt x="40" y="88"/>
                  </a:lnTo>
                  <a:lnTo>
                    <a:pt x="48" y="88"/>
                  </a:lnTo>
                  <a:lnTo>
                    <a:pt x="48" y="105"/>
                  </a:lnTo>
                  <a:lnTo>
                    <a:pt x="48"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00" name="Freeform 314"/>
            <p:cNvSpPr>
              <a:spLocks/>
            </p:cNvSpPr>
            <p:nvPr/>
          </p:nvSpPr>
          <p:spPr bwMode="auto">
            <a:xfrm>
              <a:off x="4154" y="3226"/>
              <a:ext cx="72" cy="158"/>
            </a:xfrm>
            <a:custGeom>
              <a:avLst/>
              <a:gdLst>
                <a:gd name="T0" fmla="*/ 72 w 72"/>
                <a:gd name="T1" fmla="*/ 0 h 158"/>
                <a:gd name="T2" fmla="*/ 64 w 72"/>
                <a:gd name="T3" fmla="*/ 44 h 158"/>
                <a:gd name="T4" fmla="*/ 64 w 72"/>
                <a:gd name="T5" fmla="*/ 53 h 158"/>
                <a:gd name="T6" fmla="*/ 48 w 72"/>
                <a:gd name="T7" fmla="*/ 53 h 158"/>
                <a:gd name="T8" fmla="*/ 48 w 72"/>
                <a:gd name="T9" fmla="*/ 62 h 158"/>
                <a:gd name="T10" fmla="*/ 40 w 72"/>
                <a:gd name="T11" fmla="*/ 79 h 158"/>
                <a:gd name="T12" fmla="*/ 32 w 72"/>
                <a:gd name="T13" fmla="*/ 79 h 158"/>
                <a:gd name="T14" fmla="*/ 32 w 72"/>
                <a:gd name="T15" fmla="*/ 88 h 158"/>
                <a:gd name="T16" fmla="*/ 16 w 72"/>
                <a:gd name="T17" fmla="*/ 88 h 158"/>
                <a:gd name="T18" fmla="*/ 16 w 72"/>
                <a:gd name="T19" fmla="*/ 97 h 158"/>
                <a:gd name="T20" fmla="*/ 16 w 72"/>
                <a:gd name="T21" fmla="*/ 114 h 158"/>
                <a:gd name="T22" fmla="*/ 8 w 72"/>
                <a:gd name="T23" fmla="*/ 114 h 158"/>
                <a:gd name="T24" fmla="*/ 8 w 72"/>
                <a:gd name="T25" fmla="*/ 123 h 158"/>
                <a:gd name="T26" fmla="*/ 0 w 72"/>
                <a:gd name="T27" fmla="*/ 132 h 158"/>
                <a:gd name="T28" fmla="*/ 0 w 72"/>
                <a:gd name="T29" fmla="*/ 149 h 158"/>
                <a:gd name="T30" fmla="*/ 8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72" y="0"/>
                  </a:moveTo>
                  <a:lnTo>
                    <a:pt x="64" y="44"/>
                  </a:lnTo>
                  <a:lnTo>
                    <a:pt x="64" y="53"/>
                  </a:lnTo>
                  <a:lnTo>
                    <a:pt x="48" y="53"/>
                  </a:lnTo>
                  <a:lnTo>
                    <a:pt x="48" y="62"/>
                  </a:lnTo>
                  <a:lnTo>
                    <a:pt x="40" y="79"/>
                  </a:lnTo>
                  <a:lnTo>
                    <a:pt x="32" y="79"/>
                  </a:lnTo>
                  <a:lnTo>
                    <a:pt x="32" y="88"/>
                  </a:lnTo>
                  <a:lnTo>
                    <a:pt x="16" y="88"/>
                  </a:lnTo>
                  <a:lnTo>
                    <a:pt x="16" y="97"/>
                  </a:lnTo>
                  <a:lnTo>
                    <a:pt x="16" y="114"/>
                  </a:lnTo>
                  <a:lnTo>
                    <a:pt x="8" y="114"/>
                  </a:lnTo>
                  <a:lnTo>
                    <a:pt x="8" y="123"/>
                  </a:lnTo>
                  <a:lnTo>
                    <a:pt x="0" y="132"/>
                  </a:lnTo>
                  <a:lnTo>
                    <a:pt x="0" y="149"/>
                  </a:lnTo>
                  <a:lnTo>
                    <a:pt x="8"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01" name="Freeform 315"/>
            <p:cNvSpPr>
              <a:spLocks/>
            </p:cNvSpPr>
            <p:nvPr/>
          </p:nvSpPr>
          <p:spPr bwMode="auto">
            <a:xfrm>
              <a:off x="4226" y="3226"/>
              <a:ext cx="96" cy="114"/>
            </a:xfrm>
            <a:custGeom>
              <a:avLst/>
              <a:gdLst>
                <a:gd name="T0" fmla="*/ 0 w 96"/>
                <a:gd name="T1" fmla="*/ 0 h 114"/>
                <a:gd name="T2" fmla="*/ 24 w 96"/>
                <a:gd name="T3" fmla="*/ 35 h 114"/>
                <a:gd name="T4" fmla="*/ 32 w 96"/>
                <a:gd name="T5" fmla="*/ 44 h 114"/>
                <a:gd name="T6" fmla="*/ 40 w 96"/>
                <a:gd name="T7" fmla="*/ 44 h 114"/>
                <a:gd name="T8" fmla="*/ 48 w 96"/>
                <a:gd name="T9" fmla="*/ 44 h 114"/>
                <a:gd name="T10" fmla="*/ 64 w 96"/>
                <a:gd name="T11" fmla="*/ 44 h 114"/>
                <a:gd name="T12" fmla="*/ 64 w 96"/>
                <a:gd name="T13" fmla="*/ 53 h 114"/>
                <a:gd name="T14" fmla="*/ 72 w 96"/>
                <a:gd name="T15" fmla="*/ 53 h 114"/>
                <a:gd name="T16" fmla="*/ 80 w 96"/>
                <a:gd name="T17" fmla="*/ 62 h 114"/>
                <a:gd name="T18" fmla="*/ 96 w 96"/>
                <a:gd name="T19" fmla="*/ 79 h 114"/>
                <a:gd name="T20" fmla="*/ 96 w 96"/>
                <a:gd name="T21" fmla="*/ 88 h 114"/>
                <a:gd name="T22" fmla="*/ 96 w 96"/>
                <a:gd name="T23" fmla="*/ 97 h 114"/>
                <a:gd name="T24" fmla="*/ 96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0" y="0"/>
                  </a:moveTo>
                  <a:lnTo>
                    <a:pt x="24" y="35"/>
                  </a:lnTo>
                  <a:lnTo>
                    <a:pt x="32" y="44"/>
                  </a:lnTo>
                  <a:lnTo>
                    <a:pt x="40" y="44"/>
                  </a:lnTo>
                  <a:lnTo>
                    <a:pt x="48" y="44"/>
                  </a:lnTo>
                  <a:lnTo>
                    <a:pt x="64" y="44"/>
                  </a:lnTo>
                  <a:lnTo>
                    <a:pt x="64" y="53"/>
                  </a:lnTo>
                  <a:lnTo>
                    <a:pt x="72" y="53"/>
                  </a:lnTo>
                  <a:lnTo>
                    <a:pt x="80" y="62"/>
                  </a:lnTo>
                  <a:lnTo>
                    <a:pt x="96" y="79"/>
                  </a:lnTo>
                  <a:lnTo>
                    <a:pt x="96" y="88"/>
                  </a:lnTo>
                  <a:lnTo>
                    <a:pt x="96" y="97"/>
                  </a:lnTo>
                  <a:lnTo>
                    <a:pt x="9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02" name="Freeform 316"/>
            <p:cNvSpPr>
              <a:spLocks/>
            </p:cNvSpPr>
            <p:nvPr/>
          </p:nvSpPr>
          <p:spPr bwMode="auto">
            <a:xfrm>
              <a:off x="4234" y="3270"/>
              <a:ext cx="40" cy="132"/>
            </a:xfrm>
            <a:custGeom>
              <a:avLst/>
              <a:gdLst>
                <a:gd name="T0" fmla="*/ 40 w 40"/>
                <a:gd name="T1" fmla="*/ 0 h 132"/>
                <a:gd name="T2" fmla="*/ 40 w 40"/>
                <a:gd name="T3" fmla="*/ 9 h 132"/>
                <a:gd name="T4" fmla="*/ 40 w 40"/>
                <a:gd name="T5" fmla="*/ 18 h 132"/>
                <a:gd name="T6" fmla="*/ 40 w 40"/>
                <a:gd name="T7" fmla="*/ 35 h 132"/>
                <a:gd name="T8" fmla="*/ 40 w 40"/>
                <a:gd name="T9" fmla="*/ 44 h 132"/>
                <a:gd name="T10" fmla="*/ 32 w 40"/>
                <a:gd name="T11" fmla="*/ 53 h 132"/>
                <a:gd name="T12" fmla="*/ 24 w 40"/>
                <a:gd name="T13" fmla="*/ 70 h 132"/>
                <a:gd name="T14" fmla="*/ 24 w 40"/>
                <a:gd name="T15" fmla="*/ 79 h 132"/>
                <a:gd name="T16" fmla="*/ 16 w 40"/>
                <a:gd name="T17" fmla="*/ 88 h 132"/>
                <a:gd name="T18" fmla="*/ 16 w 40"/>
                <a:gd name="T19" fmla="*/ 105 h 132"/>
                <a:gd name="T20" fmla="*/ 0 w 40"/>
                <a:gd name="T21" fmla="*/ 105 h 132"/>
                <a:gd name="T22" fmla="*/ 0 w 40"/>
                <a:gd name="T23" fmla="*/ 114 h 132"/>
                <a:gd name="T24" fmla="*/ 0 w 40"/>
                <a:gd name="T25" fmla="*/ 123 h 132"/>
                <a:gd name="T26" fmla="*/ 0 w 40"/>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132"/>
                <a:gd name="T44" fmla="*/ 40 w 40"/>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132">
                  <a:moveTo>
                    <a:pt x="40" y="0"/>
                  </a:moveTo>
                  <a:lnTo>
                    <a:pt x="40" y="9"/>
                  </a:lnTo>
                  <a:lnTo>
                    <a:pt x="40" y="18"/>
                  </a:lnTo>
                  <a:lnTo>
                    <a:pt x="40" y="35"/>
                  </a:lnTo>
                  <a:lnTo>
                    <a:pt x="40" y="44"/>
                  </a:lnTo>
                  <a:lnTo>
                    <a:pt x="32" y="53"/>
                  </a:lnTo>
                  <a:lnTo>
                    <a:pt x="24" y="70"/>
                  </a:lnTo>
                  <a:lnTo>
                    <a:pt x="24" y="79"/>
                  </a:lnTo>
                  <a:lnTo>
                    <a:pt x="16" y="88"/>
                  </a:lnTo>
                  <a:lnTo>
                    <a:pt x="16" y="105"/>
                  </a:lnTo>
                  <a:lnTo>
                    <a:pt x="0" y="105"/>
                  </a:lnTo>
                  <a:lnTo>
                    <a:pt x="0" y="114"/>
                  </a:lnTo>
                  <a:lnTo>
                    <a:pt x="0" y="123"/>
                  </a:lnTo>
                  <a:lnTo>
                    <a:pt x="0"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03" name="Freeform 317"/>
            <p:cNvSpPr>
              <a:spLocks/>
            </p:cNvSpPr>
            <p:nvPr/>
          </p:nvSpPr>
          <p:spPr bwMode="auto">
            <a:xfrm>
              <a:off x="4194" y="3305"/>
              <a:ext cx="48" cy="88"/>
            </a:xfrm>
            <a:custGeom>
              <a:avLst/>
              <a:gdLst>
                <a:gd name="T0" fmla="*/ 0 w 48"/>
                <a:gd name="T1" fmla="*/ 0 h 88"/>
                <a:gd name="T2" fmla="*/ 0 w 48"/>
                <a:gd name="T3" fmla="*/ 26 h 88"/>
                <a:gd name="T4" fmla="*/ 16 w 48"/>
                <a:gd name="T5" fmla="*/ 35 h 88"/>
                <a:gd name="T6" fmla="*/ 24 w 48"/>
                <a:gd name="T7" fmla="*/ 44 h 88"/>
                <a:gd name="T8" fmla="*/ 32 w 48"/>
                <a:gd name="T9" fmla="*/ 44 h 88"/>
                <a:gd name="T10" fmla="*/ 32 w 48"/>
                <a:gd name="T11" fmla="*/ 62 h 88"/>
                <a:gd name="T12" fmla="*/ 48 w 48"/>
                <a:gd name="T13" fmla="*/ 62 h 88"/>
                <a:gd name="T14" fmla="*/ 48 w 48"/>
                <a:gd name="T15" fmla="*/ 70 h 88"/>
                <a:gd name="T16" fmla="*/ 48 w 48"/>
                <a:gd name="T17" fmla="*/ 79 h 88"/>
                <a:gd name="T18" fmla="*/ 48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0" y="0"/>
                  </a:moveTo>
                  <a:lnTo>
                    <a:pt x="0" y="26"/>
                  </a:lnTo>
                  <a:lnTo>
                    <a:pt x="16" y="35"/>
                  </a:lnTo>
                  <a:lnTo>
                    <a:pt x="24" y="44"/>
                  </a:lnTo>
                  <a:lnTo>
                    <a:pt x="32" y="44"/>
                  </a:lnTo>
                  <a:lnTo>
                    <a:pt x="32" y="62"/>
                  </a:lnTo>
                  <a:lnTo>
                    <a:pt x="48" y="62"/>
                  </a:lnTo>
                  <a:lnTo>
                    <a:pt x="48" y="70"/>
                  </a:lnTo>
                  <a:lnTo>
                    <a:pt x="48" y="79"/>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04" name="Freeform 318"/>
            <p:cNvSpPr>
              <a:spLocks/>
            </p:cNvSpPr>
            <p:nvPr/>
          </p:nvSpPr>
          <p:spPr bwMode="auto">
            <a:xfrm>
              <a:off x="4154" y="3279"/>
              <a:ext cx="64" cy="140"/>
            </a:xfrm>
            <a:custGeom>
              <a:avLst/>
              <a:gdLst>
                <a:gd name="T0" fmla="*/ 0 w 64"/>
                <a:gd name="T1" fmla="*/ 0 h 140"/>
                <a:gd name="T2" fmla="*/ 8 w 64"/>
                <a:gd name="T3" fmla="*/ 61 h 140"/>
                <a:gd name="T4" fmla="*/ 16 w 64"/>
                <a:gd name="T5" fmla="*/ 70 h 140"/>
                <a:gd name="T6" fmla="*/ 32 w 64"/>
                <a:gd name="T7" fmla="*/ 79 h 140"/>
                <a:gd name="T8" fmla="*/ 32 w 64"/>
                <a:gd name="T9" fmla="*/ 105 h 140"/>
                <a:gd name="T10" fmla="*/ 40 w 64"/>
                <a:gd name="T11" fmla="*/ 114 h 140"/>
                <a:gd name="T12" fmla="*/ 40 w 64"/>
                <a:gd name="T13" fmla="*/ 123 h 140"/>
                <a:gd name="T14" fmla="*/ 48 w 64"/>
                <a:gd name="T15" fmla="*/ 123 h 140"/>
                <a:gd name="T16" fmla="*/ 64 w 64"/>
                <a:gd name="T17" fmla="*/ 123 h 140"/>
                <a:gd name="T18" fmla="*/ 64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0" y="0"/>
                  </a:moveTo>
                  <a:lnTo>
                    <a:pt x="8" y="61"/>
                  </a:lnTo>
                  <a:lnTo>
                    <a:pt x="16" y="70"/>
                  </a:lnTo>
                  <a:lnTo>
                    <a:pt x="32" y="79"/>
                  </a:lnTo>
                  <a:lnTo>
                    <a:pt x="32" y="105"/>
                  </a:lnTo>
                  <a:lnTo>
                    <a:pt x="40" y="114"/>
                  </a:lnTo>
                  <a:lnTo>
                    <a:pt x="40" y="123"/>
                  </a:lnTo>
                  <a:lnTo>
                    <a:pt x="48" y="123"/>
                  </a:lnTo>
                  <a:lnTo>
                    <a:pt x="64" y="123"/>
                  </a:lnTo>
                  <a:lnTo>
                    <a:pt x="64"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05" name="Freeform 319"/>
            <p:cNvSpPr>
              <a:spLocks/>
            </p:cNvSpPr>
            <p:nvPr/>
          </p:nvSpPr>
          <p:spPr bwMode="auto">
            <a:xfrm>
              <a:off x="4098" y="3226"/>
              <a:ext cx="104" cy="193"/>
            </a:xfrm>
            <a:custGeom>
              <a:avLst/>
              <a:gdLst>
                <a:gd name="T0" fmla="*/ 104 w 104"/>
                <a:gd name="T1" fmla="*/ 0 h 193"/>
                <a:gd name="T2" fmla="*/ 88 w 104"/>
                <a:gd name="T3" fmla="*/ 18 h 193"/>
                <a:gd name="T4" fmla="*/ 72 w 104"/>
                <a:gd name="T5" fmla="*/ 35 h 193"/>
                <a:gd name="T6" fmla="*/ 64 w 104"/>
                <a:gd name="T7" fmla="*/ 44 h 193"/>
                <a:gd name="T8" fmla="*/ 64 w 104"/>
                <a:gd name="T9" fmla="*/ 53 h 193"/>
                <a:gd name="T10" fmla="*/ 56 w 104"/>
                <a:gd name="T11" fmla="*/ 53 h 193"/>
                <a:gd name="T12" fmla="*/ 56 w 104"/>
                <a:gd name="T13" fmla="*/ 62 h 193"/>
                <a:gd name="T14" fmla="*/ 40 w 104"/>
                <a:gd name="T15" fmla="*/ 62 h 193"/>
                <a:gd name="T16" fmla="*/ 32 w 104"/>
                <a:gd name="T17" fmla="*/ 79 h 193"/>
                <a:gd name="T18" fmla="*/ 32 w 104"/>
                <a:gd name="T19" fmla="*/ 88 h 193"/>
                <a:gd name="T20" fmla="*/ 24 w 104"/>
                <a:gd name="T21" fmla="*/ 88 h 193"/>
                <a:gd name="T22" fmla="*/ 24 w 104"/>
                <a:gd name="T23" fmla="*/ 97 h 193"/>
                <a:gd name="T24" fmla="*/ 8 w 104"/>
                <a:gd name="T25" fmla="*/ 97 h 193"/>
                <a:gd name="T26" fmla="*/ 8 w 104"/>
                <a:gd name="T27" fmla="*/ 114 h 193"/>
                <a:gd name="T28" fmla="*/ 8 w 104"/>
                <a:gd name="T29" fmla="*/ 123 h 193"/>
                <a:gd name="T30" fmla="*/ 0 w 104"/>
                <a:gd name="T31" fmla="*/ 132 h 193"/>
                <a:gd name="T32" fmla="*/ 0 w 104"/>
                <a:gd name="T33" fmla="*/ 149 h 193"/>
                <a:gd name="T34" fmla="*/ 0 w 104"/>
                <a:gd name="T35" fmla="*/ 158 h 193"/>
                <a:gd name="T36" fmla="*/ 0 w 104"/>
                <a:gd name="T37" fmla="*/ 167 h 193"/>
                <a:gd name="T38" fmla="*/ 0 w 104"/>
                <a:gd name="T39" fmla="*/ 176 h 193"/>
                <a:gd name="T40" fmla="*/ 0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104" y="0"/>
                  </a:moveTo>
                  <a:lnTo>
                    <a:pt x="88" y="18"/>
                  </a:lnTo>
                  <a:lnTo>
                    <a:pt x="72" y="35"/>
                  </a:lnTo>
                  <a:lnTo>
                    <a:pt x="64" y="44"/>
                  </a:lnTo>
                  <a:lnTo>
                    <a:pt x="64" y="53"/>
                  </a:lnTo>
                  <a:lnTo>
                    <a:pt x="56" y="53"/>
                  </a:lnTo>
                  <a:lnTo>
                    <a:pt x="56" y="62"/>
                  </a:lnTo>
                  <a:lnTo>
                    <a:pt x="40" y="62"/>
                  </a:lnTo>
                  <a:lnTo>
                    <a:pt x="32" y="79"/>
                  </a:lnTo>
                  <a:lnTo>
                    <a:pt x="32" y="88"/>
                  </a:lnTo>
                  <a:lnTo>
                    <a:pt x="24" y="88"/>
                  </a:lnTo>
                  <a:lnTo>
                    <a:pt x="24" y="97"/>
                  </a:lnTo>
                  <a:lnTo>
                    <a:pt x="8" y="97"/>
                  </a:lnTo>
                  <a:lnTo>
                    <a:pt x="8" y="114"/>
                  </a:lnTo>
                  <a:lnTo>
                    <a:pt x="8" y="123"/>
                  </a:lnTo>
                  <a:lnTo>
                    <a:pt x="0" y="132"/>
                  </a:lnTo>
                  <a:lnTo>
                    <a:pt x="0" y="149"/>
                  </a:lnTo>
                  <a:lnTo>
                    <a:pt x="0" y="158"/>
                  </a:lnTo>
                  <a:lnTo>
                    <a:pt x="0" y="167"/>
                  </a:lnTo>
                  <a:lnTo>
                    <a:pt x="0" y="176"/>
                  </a:lnTo>
                  <a:lnTo>
                    <a:pt x="0"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06" name="Freeform 320"/>
            <p:cNvSpPr>
              <a:spLocks/>
            </p:cNvSpPr>
            <p:nvPr/>
          </p:nvSpPr>
          <p:spPr bwMode="auto">
            <a:xfrm>
              <a:off x="4290" y="3305"/>
              <a:ext cx="24" cy="106"/>
            </a:xfrm>
            <a:custGeom>
              <a:avLst/>
              <a:gdLst>
                <a:gd name="T0" fmla="*/ 8 w 24"/>
                <a:gd name="T1" fmla="*/ 0 h 106"/>
                <a:gd name="T2" fmla="*/ 8 w 24"/>
                <a:gd name="T3" fmla="*/ 9 h 106"/>
                <a:gd name="T4" fmla="*/ 8 w 24"/>
                <a:gd name="T5" fmla="*/ 26 h 106"/>
                <a:gd name="T6" fmla="*/ 8 w 24"/>
                <a:gd name="T7" fmla="*/ 35 h 106"/>
                <a:gd name="T8" fmla="*/ 0 w 24"/>
                <a:gd name="T9" fmla="*/ 35 h 106"/>
                <a:gd name="T10" fmla="*/ 0 w 24"/>
                <a:gd name="T11" fmla="*/ 44 h 106"/>
                <a:gd name="T12" fmla="*/ 0 w 24"/>
                <a:gd name="T13" fmla="*/ 62 h 106"/>
                <a:gd name="T14" fmla="*/ 8 w 24"/>
                <a:gd name="T15" fmla="*/ 70 h 106"/>
                <a:gd name="T16" fmla="*/ 8 w 24"/>
                <a:gd name="T17" fmla="*/ 79 h 106"/>
                <a:gd name="T18" fmla="*/ 24 w 24"/>
                <a:gd name="T19" fmla="*/ 88 h 106"/>
                <a:gd name="T20" fmla="*/ 24 w 24"/>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106"/>
                <a:gd name="T35" fmla="*/ 24 w 24"/>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106">
                  <a:moveTo>
                    <a:pt x="8" y="0"/>
                  </a:moveTo>
                  <a:lnTo>
                    <a:pt x="8" y="9"/>
                  </a:lnTo>
                  <a:lnTo>
                    <a:pt x="8" y="26"/>
                  </a:lnTo>
                  <a:lnTo>
                    <a:pt x="8" y="35"/>
                  </a:lnTo>
                  <a:lnTo>
                    <a:pt x="0" y="35"/>
                  </a:lnTo>
                  <a:lnTo>
                    <a:pt x="0" y="44"/>
                  </a:lnTo>
                  <a:lnTo>
                    <a:pt x="0" y="62"/>
                  </a:lnTo>
                  <a:lnTo>
                    <a:pt x="8" y="70"/>
                  </a:lnTo>
                  <a:lnTo>
                    <a:pt x="8" y="79"/>
                  </a:lnTo>
                  <a:lnTo>
                    <a:pt x="24" y="88"/>
                  </a:lnTo>
                  <a:lnTo>
                    <a:pt x="24"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07" name="Freeform 321"/>
            <p:cNvSpPr>
              <a:spLocks/>
            </p:cNvSpPr>
            <p:nvPr/>
          </p:nvSpPr>
          <p:spPr bwMode="auto">
            <a:xfrm>
              <a:off x="4266" y="3375"/>
              <a:ext cx="8" cy="62"/>
            </a:xfrm>
            <a:custGeom>
              <a:avLst/>
              <a:gdLst>
                <a:gd name="T0" fmla="*/ 8 w 8"/>
                <a:gd name="T1" fmla="*/ 0 h 62"/>
                <a:gd name="T2" fmla="*/ 0 w 8"/>
                <a:gd name="T3" fmla="*/ 9 h 62"/>
                <a:gd name="T4" fmla="*/ 0 w 8"/>
                <a:gd name="T5" fmla="*/ 18 h 62"/>
                <a:gd name="T6" fmla="*/ 0 w 8"/>
                <a:gd name="T7" fmla="*/ 27 h 62"/>
                <a:gd name="T8" fmla="*/ 0 w 8"/>
                <a:gd name="T9" fmla="*/ 44 h 62"/>
                <a:gd name="T10" fmla="*/ 0 w 8"/>
                <a:gd name="T11" fmla="*/ 53 h 62"/>
                <a:gd name="T12" fmla="*/ 0 w 8"/>
                <a:gd name="T13" fmla="*/ 62 h 62"/>
                <a:gd name="T14" fmla="*/ 0 60000 65536"/>
                <a:gd name="T15" fmla="*/ 0 60000 65536"/>
                <a:gd name="T16" fmla="*/ 0 60000 65536"/>
                <a:gd name="T17" fmla="*/ 0 60000 65536"/>
                <a:gd name="T18" fmla="*/ 0 60000 65536"/>
                <a:gd name="T19" fmla="*/ 0 60000 65536"/>
                <a:gd name="T20" fmla="*/ 0 60000 65536"/>
                <a:gd name="T21" fmla="*/ 0 w 8"/>
                <a:gd name="T22" fmla="*/ 0 h 62"/>
                <a:gd name="T23" fmla="*/ 8 w 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62">
                  <a:moveTo>
                    <a:pt x="8" y="0"/>
                  </a:moveTo>
                  <a:lnTo>
                    <a:pt x="0" y="9"/>
                  </a:lnTo>
                  <a:lnTo>
                    <a:pt x="0" y="18"/>
                  </a:lnTo>
                  <a:lnTo>
                    <a:pt x="0" y="27"/>
                  </a:lnTo>
                  <a:lnTo>
                    <a:pt x="0" y="44"/>
                  </a:lnTo>
                  <a:lnTo>
                    <a:pt x="0" y="53"/>
                  </a:lnTo>
                  <a:lnTo>
                    <a:pt x="0"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08" name="Freeform 322"/>
            <p:cNvSpPr>
              <a:spLocks/>
            </p:cNvSpPr>
            <p:nvPr/>
          </p:nvSpPr>
          <p:spPr bwMode="auto">
            <a:xfrm>
              <a:off x="4306" y="3340"/>
              <a:ext cx="47" cy="79"/>
            </a:xfrm>
            <a:custGeom>
              <a:avLst/>
              <a:gdLst>
                <a:gd name="T0" fmla="*/ 16 w 47"/>
                <a:gd name="T1" fmla="*/ 0 h 79"/>
                <a:gd name="T2" fmla="*/ 0 w 47"/>
                <a:gd name="T3" fmla="*/ 9 h 79"/>
                <a:gd name="T4" fmla="*/ 16 w 47"/>
                <a:gd name="T5" fmla="*/ 18 h 79"/>
                <a:gd name="T6" fmla="*/ 16 w 47"/>
                <a:gd name="T7" fmla="*/ 35 h 79"/>
                <a:gd name="T8" fmla="*/ 24 w 47"/>
                <a:gd name="T9" fmla="*/ 35 h 79"/>
                <a:gd name="T10" fmla="*/ 31 w 47"/>
                <a:gd name="T11" fmla="*/ 44 h 79"/>
                <a:gd name="T12" fmla="*/ 47 w 47"/>
                <a:gd name="T13" fmla="*/ 53 h 79"/>
                <a:gd name="T14" fmla="*/ 47 w 47"/>
                <a:gd name="T15" fmla="*/ 62 h 79"/>
                <a:gd name="T16" fmla="*/ 47 w 47"/>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7"/>
                <a:gd name="T28" fmla="*/ 0 h 79"/>
                <a:gd name="T29" fmla="*/ 47 w 47"/>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7" h="79">
                  <a:moveTo>
                    <a:pt x="16" y="0"/>
                  </a:moveTo>
                  <a:lnTo>
                    <a:pt x="0" y="9"/>
                  </a:lnTo>
                  <a:lnTo>
                    <a:pt x="16" y="18"/>
                  </a:lnTo>
                  <a:lnTo>
                    <a:pt x="16" y="35"/>
                  </a:lnTo>
                  <a:lnTo>
                    <a:pt x="24" y="35"/>
                  </a:lnTo>
                  <a:lnTo>
                    <a:pt x="31" y="44"/>
                  </a:lnTo>
                  <a:lnTo>
                    <a:pt x="47" y="53"/>
                  </a:lnTo>
                  <a:lnTo>
                    <a:pt x="47" y="62"/>
                  </a:lnTo>
                  <a:lnTo>
                    <a:pt x="47"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09" name="Freeform 323"/>
            <p:cNvSpPr>
              <a:spLocks/>
            </p:cNvSpPr>
            <p:nvPr/>
          </p:nvSpPr>
          <p:spPr bwMode="auto">
            <a:xfrm>
              <a:off x="4306" y="3288"/>
              <a:ext cx="63" cy="70"/>
            </a:xfrm>
            <a:custGeom>
              <a:avLst/>
              <a:gdLst>
                <a:gd name="T0" fmla="*/ 0 w 63"/>
                <a:gd name="T1" fmla="*/ 0 h 70"/>
                <a:gd name="T2" fmla="*/ 16 w 63"/>
                <a:gd name="T3" fmla="*/ 0 h 70"/>
                <a:gd name="T4" fmla="*/ 24 w 63"/>
                <a:gd name="T5" fmla="*/ 0 h 70"/>
                <a:gd name="T6" fmla="*/ 31 w 63"/>
                <a:gd name="T7" fmla="*/ 17 h 70"/>
                <a:gd name="T8" fmla="*/ 47 w 63"/>
                <a:gd name="T9" fmla="*/ 17 h 70"/>
                <a:gd name="T10" fmla="*/ 47 w 63"/>
                <a:gd name="T11" fmla="*/ 26 h 70"/>
                <a:gd name="T12" fmla="*/ 55 w 63"/>
                <a:gd name="T13" fmla="*/ 26 h 70"/>
                <a:gd name="T14" fmla="*/ 55 w 63"/>
                <a:gd name="T15" fmla="*/ 35 h 70"/>
                <a:gd name="T16" fmla="*/ 55 w 63"/>
                <a:gd name="T17" fmla="*/ 52 h 70"/>
                <a:gd name="T18" fmla="*/ 63 w 63"/>
                <a:gd name="T19" fmla="*/ 61 h 70"/>
                <a:gd name="T20" fmla="*/ 63 w 63"/>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3"/>
                <a:gd name="T34" fmla="*/ 0 h 70"/>
                <a:gd name="T35" fmla="*/ 63 w 63"/>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3" h="70">
                  <a:moveTo>
                    <a:pt x="0" y="0"/>
                  </a:moveTo>
                  <a:lnTo>
                    <a:pt x="16" y="0"/>
                  </a:lnTo>
                  <a:lnTo>
                    <a:pt x="24" y="0"/>
                  </a:lnTo>
                  <a:lnTo>
                    <a:pt x="31" y="17"/>
                  </a:lnTo>
                  <a:lnTo>
                    <a:pt x="47" y="17"/>
                  </a:lnTo>
                  <a:lnTo>
                    <a:pt x="47" y="26"/>
                  </a:lnTo>
                  <a:lnTo>
                    <a:pt x="55" y="26"/>
                  </a:lnTo>
                  <a:lnTo>
                    <a:pt x="55" y="35"/>
                  </a:lnTo>
                  <a:lnTo>
                    <a:pt x="55" y="52"/>
                  </a:lnTo>
                  <a:lnTo>
                    <a:pt x="63" y="61"/>
                  </a:lnTo>
                  <a:lnTo>
                    <a:pt x="63"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10" name="Freeform 324"/>
            <p:cNvSpPr>
              <a:spLocks/>
            </p:cNvSpPr>
            <p:nvPr/>
          </p:nvSpPr>
          <p:spPr bwMode="auto">
            <a:xfrm>
              <a:off x="4042" y="3331"/>
              <a:ext cx="72" cy="80"/>
            </a:xfrm>
            <a:custGeom>
              <a:avLst/>
              <a:gdLst>
                <a:gd name="T0" fmla="*/ 72 w 72"/>
                <a:gd name="T1" fmla="*/ 0 h 80"/>
                <a:gd name="T2" fmla="*/ 72 w 72"/>
                <a:gd name="T3" fmla="*/ 9 h 80"/>
                <a:gd name="T4" fmla="*/ 56 w 72"/>
                <a:gd name="T5" fmla="*/ 9 h 80"/>
                <a:gd name="T6" fmla="*/ 48 w 72"/>
                <a:gd name="T7" fmla="*/ 9 h 80"/>
                <a:gd name="T8" fmla="*/ 40 w 72"/>
                <a:gd name="T9" fmla="*/ 18 h 80"/>
                <a:gd name="T10" fmla="*/ 24 w 72"/>
                <a:gd name="T11" fmla="*/ 36 h 80"/>
                <a:gd name="T12" fmla="*/ 16 w 72"/>
                <a:gd name="T13" fmla="*/ 44 h 80"/>
                <a:gd name="T14" fmla="*/ 8 w 72"/>
                <a:gd name="T15" fmla="*/ 53 h 80"/>
                <a:gd name="T16" fmla="*/ 8 w 72"/>
                <a:gd name="T17" fmla="*/ 62 h 80"/>
                <a:gd name="T18" fmla="*/ 8 w 72"/>
                <a:gd name="T19" fmla="*/ 80 h 80"/>
                <a:gd name="T20" fmla="*/ 0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72" y="0"/>
                  </a:moveTo>
                  <a:lnTo>
                    <a:pt x="72" y="9"/>
                  </a:lnTo>
                  <a:lnTo>
                    <a:pt x="56" y="9"/>
                  </a:lnTo>
                  <a:lnTo>
                    <a:pt x="48" y="9"/>
                  </a:lnTo>
                  <a:lnTo>
                    <a:pt x="40" y="18"/>
                  </a:lnTo>
                  <a:lnTo>
                    <a:pt x="24" y="36"/>
                  </a:lnTo>
                  <a:lnTo>
                    <a:pt x="16" y="44"/>
                  </a:lnTo>
                  <a:lnTo>
                    <a:pt x="8" y="53"/>
                  </a:lnTo>
                  <a:lnTo>
                    <a:pt x="8" y="62"/>
                  </a:lnTo>
                  <a:lnTo>
                    <a:pt x="8" y="80"/>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11" name="Freeform 325"/>
            <p:cNvSpPr>
              <a:spLocks/>
            </p:cNvSpPr>
            <p:nvPr/>
          </p:nvSpPr>
          <p:spPr bwMode="auto">
            <a:xfrm>
              <a:off x="4106" y="3323"/>
              <a:ext cx="48" cy="105"/>
            </a:xfrm>
            <a:custGeom>
              <a:avLst/>
              <a:gdLst>
                <a:gd name="T0" fmla="*/ 0 w 48"/>
                <a:gd name="T1" fmla="*/ 0 h 105"/>
                <a:gd name="T2" fmla="*/ 16 w 48"/>
                <a:gd name="T3" fmla="*/ 17 h 105"/>
                <a:gd name="T4" fmla="*/ 16 w 48"/>
                <a:gd name="T5" fmla="*/ 26 h 105"/>
                <a:gd name="T6" fmla="*/ 16 w 48"/>
                <a:gd name="T7" fmla="*/ 35 h 105"/>
                <a:gd name="T8" fmla="*/ 24 w 48"/>
                <a:gd name="T9" fmla="*/ 35 h 105"/>
                <a:gd name="T10" fmla="*/ 24 w 48"/>
                <a:gd name="T11" fmla="*/ 52 h 105"/>
                <a:gd name="T12" fmla="*/ 32 w 48"/>
                <a:gd name="T13" fmla="*/ 61 h 105"/>
                <a:gd name="T14" fmla="*/ 48 w 48"/>
                <a:gd name="T15" fmla="*/ 70 h 105"/>
                <a:gd name="T16" fmla="*/ 48 w 48"/>
                <a:gd name="T17" fmla="*/ 79 h 105"/>
                <a:gd name="T18" fmla="*/ 48 w 48"/>
                <a:gd name="T19" fmla="*/ 96 h 105"/>
                <a:gd name="T20" fmla="*/ 48 w 48"/>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105"/>
                <a:gd name="T35" fmla="*/ 48 w 48"/>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105">
                  <a:moveTo>
                    <a:pt x="0" y="0"/>
                  </a:moveTo>
                  <a:lnTo>
                    <a:pt x="16" y="17"/>
                  </a:lnTo>
                  <a:lnTo>
                    <a:pt x="16" y="26"/>
                  </a:lnTo>
                  <a:lnTo>
                    <a:pt x="16" y="35"/>
                  </a:lnTo>
                  <a:lnTo>
                    <a:pt x="24" y="35"/>
                  </a:lnTo>
                  <a:lnTo>
                    <a:pt x="24" y="52"/>
                  </a:lnTo>
                  <a:lnTo>
                    <a:pt x="32" y="61"/>
                  </a:lnTo>
                  <a:lnTo>
                    <a:pt x="48" y="70"/>
                  </a:lnTo>
                  <a:lnTo>
                    <a:pt x="48" y="79"/>
                  </a:lnTo>
                  <a:lnTo>
                    <a:pt x="48" y="96"/>
                  </a:lnTo>
                  <a:lnTo>
                    <a:pt x="48"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12" name="Freeform 326"/>
            <p:cNvSpPr>
              <a:spLocks/>
            </p:cNvSpPr>
            <p:nvPr/>
          </p:nvSpPr>
          <p:spPr bwMode="auto">
            <a:xfrm>
              <a:off x="4050" y="3411"/>
              <a:ext cx="40" cy="70"/>
            </a:xfrm>
            <a:custGeom>
              <a:avLst/>
              <a:gdLst>
                <a:gd name="T0" fmla="*/ 40 w 40"/>
                <a:gd name="T1" fmla="*/ 0 h 70"/>
                <a:gd name="T2" fmla="*/ 40 w 40"/>
                <a:gd name="T3" fmla="*/ 8 h 70"/>
                <a:gd name="T4" fmla="*/ 32 w 40"/>
                <a:gd name="T5" fmla="*/ 8 h 70"/>
                <a:gd name="T6" fmla="*/ 16 w 40"/>
                <a:gd name="T7" fmla="*/ 17 h 70"/>
                <a:gd name="T8" fmla="*/ 8 w 40"/>
                <a:gd name="T9" fmla="*/ 17 h 70"/>
                <a:gd name="T10" fmla="*/ 8 w 40"/>
                <a:gd name="T11" fmla="*/ 35 h 70"/>
                <a:gd name="T12" fmla="*/ 0 w 40"/>
                <a:gd name="T13" fmla="*/ 44 h 70"/>
                <a:gd name="T14" fmla="*/ 0 w 40"/>
                <a:gd name="T15" fmla="*/ 52 h 70"/>
                <a:gd name="T16" fmla="*/ 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40" y="0"/>
                  </a:moveTo>
                  <a:lnTo>
                    <a:pt x="40" y="8"/>
                  </a:lnTo>
                  <a:lnTo>
                    <a:pt x="32" y="8"/>
                  </a:lnTo>
                  <a:lnTo>
                    <a:pt x="16" y="17"/>
                  </a:lnTo>
                  <a:lnTo>
                    <a:pt x="8" y="17"/>
                  </a:lnTo>
                  <a:lnTo>
                    <a:pt x="8" y="35"/>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13" name="Freeform 327"/>
            <p:cNvSpPr>
              <a:spLocks/>
            </p:cNvSpPr>
            <p:nvPr/>
          </p:nvSpPr>
          <p:spPr bwMode="auto">
            <a:xfrm>
              <a:off x="4154" y="3419"/>
              <a:ext cx="32" cy="71"/>
            </a:xfrm>
            <a:custGeom>
              <a:avLst/>
              <a:gdLst>
                <a:gd name="T0" fmla="*/ 32 w 32"/>
                <a:gd name="T1" fmla="*/ 0 h 71"/>
                <a:gd name="T2" fmla="*/ 32 w 32"/>
                <a:gd name="T3" fmla="*/ 9 h 71"/>
                <a:gd name="T4" fmla="*/ 24 w 32"/>
                <a:gd name="T5" fmla="*/ 27 h 71"/>
                <a:gd name="T6" fmla="*/ 8 w 32"/>
                <a:gd name="T7" fmla="*/ 36 h 71"/>
                <a:gd name="T8" fmla="*/ 8 w 32"/>
                <a:gd name="T9" fmla="*/ 44 h 71"/>
                <a:gd name="T10" fmla="*/ 8 w 32"/>
                <a:gd name="T11" fmla="*/ 62 h 71"/>
                <a:gd name="T12" fmla="*/ 0 w 32"/>
                <a:gd name="T13" fmla="*/ 62 h 71"/>
                <a:gd name="T14" fmla="*/ 0 w 32"/>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71"/>
                <a:gd name="T26" fmla="*/ 32 w 32"/>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71">
                  <a:moveTo>
                    <a:pt x="32" y="0"/>
                  </a:moveTo>
                  <a:lnTo>
                    <a:pt x="32" y="9"/>
                  </a:lnTo>
                  <a:lnTo>
                    <a:pt x="24" y="27"/>
                  </a:lnTo>
                  <a:lnTo>
                    <a:pt x="8" y="36"/>
                  </a:lnTo>
                  <a:lnTo>
                    <a:pt x="8" y="44"/>
                  </a:lnTo>
                  <a:lnTo>
                    <a:pt x="8" y="62"/>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14" name="Freeform 328"/>
            <p:cNvSpPr>
              <a:spLocks/>
            </p:cNvSpPr>
            <p:nvPr/>
          </p:nvSpPr>
          <p:spPr bwMode="auto">
            <a:xfrm>
              <a:off x="4258" y="3419"/>
              <a:ext cx="56" cy="71"/>
            </a:xfrm>
            <a:custGeom>
              <a:avLst/>
              <a:gdLst>
                <a:gd name="T0" fmla="*/ 0 w 56"/>
                <a:gd name="T1" fmla="*/ 0 h 71"/>
                <a:gd name="T2" fmla="*/ 8 w 56"/>
                <a:gd name="T3" fmla="*/ 9 h 71"/>
                <a:gd name="T4" fmla="*/ 24 w 56"/>
                <a:gd name="T5" fmla="*/ 27 h 71"/>
                <a:gd name="T6" fmla="*/ 32 w 56"/>
                <a:gd name="T7" fmla="*/ 36 h 71"/>
                <a:gd name="T8" fmla="*/ 40 w 56"/>
                <a:gd name="T9" fmla="*/ 44 h 71"/>
                <a:gd name="T10" fmla="*/ 56 w 56"/>
                <a:gd name="T11" fmla="*/ 44 h 71"/>
                <a:gd name="T12" fmla="*/ 56 w 56"/>
                <a:gd name="T13" fmla="*/ 62 h 71"/>
                <a:gd name="T14" fmla="*/ 56 w 56"/>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56"/>
                <a:gd name="T25" fmla="*/ 0 h 71"/>
                <a:gd name="T26" fmla="*/ 56 w 56"/>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6" h="71">
                  <a:moveTo>
                    <a:pt x="0" y="0"/>
                  </a:moveTo>
                  <a:lnTo>
                    <a:pt x="8" y="9"/>
                  </a:lnTo>
                  <a:lnTo>
                    <a:pt x="24" y="27"/>
                  </a:lnTo>
                  <a:lnTo>
                    <a:pt x="32" y="36"/>
                  </a:lnTo>
                  <a:lnTo>
                    <a:pt x="40" y="44"/>
                  </a:lnTo>
                  <a:lnTo>
                    <a:pt x="56" y="44"/>
                  </a:lnTo>
                  <a:lnTo>
                    <a:pt x="56" y="62"/>
                  </a:lnTo>
                  <a:lnTo>
                    <a:pt x="56"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15" name="Freeform 329"/>
            <p:cNvSpPr>
              <a:spLocks/>
            </p:cNvSpPr>
            <p:nvPr/>
          </p:nvSpPr>
          <p:spPr bwMode="auto">
            <a:xfrm>
              <a:off x="4226" y="3367"/>
              <a:ext cx="72" cy="123"/>
            </a:xfrm>
            <a:custGeom>
              <a:avLst/>
              <a:gdLst>
                <a:gd name="T0" fmla="*/ 64 w 72"/>
                <a:gd name="T1" fmla="*/ 0 h 123"/>
                <a:gd name="T2" fmla="*/ 72 w 72"/>
                <a:gd name="T3" fmla="*/ 8 h 123"/>
                <a:gd name="T4" fmla="*/ 64 w 72"/>
                <a:gd name="T5" fmla="*/ 17 h 123"/>
                <a:gd name="T6" fmla="*/ 64 w 72"/>
                <a:gd name="T7" fmla="*/ 26 h 123"/>
                <a:gd name="T8" fmla="*/ 56 w 72"/>
                <a:gd name="T9" fmla="*/ 44 h 123"/>
                <a:gd name="T10" fmla="*/ 40 w 72"/>
                <a:gd name="T11" fmla="*/ 52 h 123"/>
                <a:gd name="T12" fmla="*/ 32 w 72"/>
                <a:gd name="T13" fmla="*/ 61 h 123"/>
                <a:gd name="T14" fmla="*/ 24 w 72"/>
                <a:gd name="T15" fmla="*/ 79 h 123"/>
                <a:gd name="T16" fmla="*/ 16 w 72"/>
                <a:gd name="T17" fmla="*/ 88 h 123"/>
                <a:gd name="T18" fmla="*/ 0 w 72"/>
                <a:gd name="T19" fmla="*/ 96 h 123"/>
                <a:gd name="T20" fmla="*/ 0 w 72"/>
                <a:gd name="T21" fmla="*/ 114 h 123"/>
                <a:gd name="T22" fmla="*/ 0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64" y="0"/>
                  </a:moveTo>
                  <a:lnTo>
                    <a:pt x="72" y="8"/>
                  </a:lnTo>
                  <a:lnTo>
                    <a:pt x="64" y="17"/>
                  </a:lnTo>
                  <a:lnTo>
                    <a:pt x="64" y="26"/>
                  </a:lnTo>
                  <a:lnTo>
                    <a:pt x="56" y="44"/>
                  </a:lnTo>
                  <a:lnTo>
                    <a:pt x="40" y="52"/>
                  </a:lnTo>
                  <a:lnTo>
                    <a:pt x="32" y="61"/>
                  </a:lnTo>
                  <a:lnTo>
                    <a:pt x="24" y="79"/>
                  </a:lnTo>
                  <a:lnTo>
                    <a:pt x="16" y="88"/>
                  </a:lnTo>
                  <a:lnTo>
                    <a:pt x="0" y="96"/>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16" name="Freeform 330"/>
            <p:cNvSpPr>
              <a:spLocks/>
            </p:cNvSpPr>
            <p:nvPr/>
          </p:nvSpPr>
          <p:spPr bwMode="auto">
            <a:xfrm>
              <a:off x="4345" y="3331"/>
              <a:ext cx="8" cy="115"/>
            </a:xfrm>
            <a:custGeom>
              <a:avLst/>
              <a:gdLst>
                <a:gd name="T0" fmla="*/ 8 w 8"/>
                <a:gd name="T1" fmla="*/ 0 h 115"/>
                <a:gd name="T2" fmla="*/ 0 w 8"/>
                <a:gd name="T3" fmla="*/ 18 h 115"/>
                <a:gd name="T4" fmla="*/ 0 w 8"/>
                <a:gd name="T5" fmla="*/ 36 h 115"/>
                <a:gd name="T6" fmla="*/ 0 w 8"/>
                <a:gd name="T7" fmla="*/ 44 h 115"/>
                <a:gd name="T8" fmla="*/ 0 w 8"/>
                <a:gd name="T9" fmla="*/ 53 h 115"/>
                <a:gd name="T10" fmla="*/ 8 w 8"/>
                <a:gd name="T11" fmla="*/ 62 h 115"/>
                <a:gd name="T12" fmla="*/ 8 w 8"/>
                <a:gd name="T13" fmla="*/ 80 h 115"/>
                <a:gd name="T14" fmla="*/ 8 w 8"/>
                <a:gd name="T15" fmla="*/ 88 h 115"/>
                <a:gd name="T16" fmla="*/ 8 w 8"/>
                <a:gd name="T17" fmla="*/ 97 h 115"/>
                <a:gd name="T18" fmla="*/ 8 w 8"/>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115"/>
                <a:gd name="T32" fmla="*/ 8 w 8"/>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115">
                  <a:moveTo>
                    <a:pt x="8" y="0"/>
                  </a:moveTo>
                  <a:lnTo>
                    <a:pt x="0" y="18"/>
                  </a:lnTo>
                  <a:lnTo>
                    <a:pt x="0" y="36"/>
                  </a:lnTo>
                  <a:lnTo>
                    <a:pt x="0" y="44"/>
                  </a:lnTo>
                  <a:lnTo>
                    <a:pt x="0" y="53"/>
                  </a:lnTo>
                  <a:lnTo>
                    <a:pt x="8" y="62"/>
                  </a:lnTo>
                  <a:lnTo>
                    <a:pt x="8" y="80"/>
                  </a:lnTo>
                  <a:lnTo>
                    <a:pt x="8" y="88"/>
                  </a:lnTo>
                  <a:lnTo>
                    <a:pt x="8" y="97"/>
                  </a:lnTo>
                  <a:lnTo>
                    <a:pt x="8"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17" name="Freeform 331"/>
            <p:cNvSpPr>
              <a:spLocks/>
            </p:cNvSpPr>
            <p:nvPr/>
          </p:nvSpPr>
          <p:spPr bwMode="auto">
            <a:xfrm>
              <a:off x="4322" y="3393"/>
              <a:ext cx="8" cy="97"/>
            </a:xfrm>
            <a:custGeom>
              <a:avLst/>
              <a:gdLst>
                <a:gd name="T0" fmla="*/ 8 w 8"/>
                <a:gd name="T1" fmla="*/ 0 h 97"/>
                <a:gd name="T2" fmla="*/ 8 w 8"/>
                <a:gd name="T3" fmla="*/ 18 h 97"/>
                <a:gd name="T4" fmla="*/ 0 w 8"/>
                <a:gd name="T5" fmla="*/ 26 h 97"/>
                <a:gd name="T6" fmla="*/ 0 w 8"/>
                <a:gd name="T7" fmla="*/ 35 h 97"/>
                <a:gd name="T8" fmla="*/ 0 w 8"/>
                <a:gd name="T9" fmla="*/ 53 h 97"/>
                <a:gd name="T10" fmla="*/ 0 w 8"/>
                <a:gd name="T11" fmla="*/ 62 h 97"/>
                <a:gd name="T12" fmla="*/ 0 w 8"/>
                <a:gd name="T13" fmla="*/ 70 h 97"/>
                <a:gd name="T14" fmla="*/ 0 w 8"/>
                <a:gd name="T15" fmla="*/ 88 h 97"/>
                <a:gd name="T16" fmla="*/ 8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8" y="0"/>
                  </a:moveTo>
                  <a:lnTo>
                    <a:pt x="8" y="18"/>
                  </a:lnTo>
                  <a:lnTo>
                    <a:pt x="0" y="26"/>
                  </a:lnTo>
                  <a:lnTo>
                    <a:pt x="0" y="35"/>
                  </a:lnTo>
                  <a:lnTo>
                    <a:pt x="0" y="53"/>
                  </a:lnTo>
                  <a:lnTo>
                    <a:pt x="0" y="62"/>
                  </a:lnTo>
                  <a:lnTo>
                    <a:pt x="0" y="70"/>
                  </a:lnTo>
                  <a:lnTo>
                    <a:pt x="0" y="88"/>
                  </a:lnTo>
                  <a:lnTo>
                    <a:pt x="8"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18" name="Freeform 332"/>
            <p:cNvSpPr>
              <a:spLocks/>
            </p:cNvSpPr>
            <p:nvPr/>
          </p:nvSpPr>
          <p:spPr bwMode="auto">
            <a:xfrm>
              <a:off x="4353" y="3411"/>
              <a:ext cx="40" cy="70"/>
            </a:xfrm>
            <a:custGeom>
              <a:avLst/>
              <a:gdLst>
                <a:gd name="T0" fmla="*/ 0 w 40"/>
                <a:gd name="T1" fmla="*/ 0 h 70"/>
                <a:gd name="T2" fmla="*/ 8 w 40"/>
                <a:gd name="T3" fmla="*/ 8 h 70"/>
                <a:gd name="T4" fmla="*/ 8 w 40"/>
                <a:gd name="T5" fmla="*/ 17 h 70"/>
                <a:gd name="T6" fmla="*/ 24 w 40"/>
                <a:gd name="T7" fmla="*/ 35 h 70"/>
                <a:gd name="T8" fmla="*/ 32 w 40"/>
                <a:gd name="T9" fmla="*/ 35 h 70"/>
                <a:gd name="T10" fmla="*/ 32 w 40"/>
                <a:gd name="T11" fmla="*/ 44 h 70"/>
                <a:gd name="T12" fmla="*/ 40 w 40"/>
                <a:gd name="T13" fmla="*/ 44 h 70"/>
                <a:gd name="T14" fmla="*/ 40 w 40"/>
                <a:gd name="T15" fmla="*/ 52 h 70"/>
                <a:gd name="T16" fmla="*/ 4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0" y="0"/>
                  </a:moveTo>
                  <a:lnTo>
                    <a:pt x="8" y="8"/>
                  </a:lnTo>
                  <a:lnTo>
                    <a:pt x="8" y="17"/>
                  </a:lnTo>
                  <a:lnTo>
                    <a:pt x="24" y="35"/>
                  </a:lnTo>
                  <a:lnTo>
                    <a:pt x="32" y="35"/>
                  </a:lnTo>
                  <a:lnTo>
                    <a:pt x="32" y="44"/>
                  </a:lnTo>
                  <a:lnTo>
                    <a:pt x="40" y="44"/>
                  </a:lnTo>
                  <a:lnTo>
                    <a:pt x="40" y="52"/>
                  </a:lnTo>
                  <a:lnTo>
                    <a:pt x="4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19" name="Freeform 333"/>
            <p:cNvSpPr>
              <a:spLocks/>
            </p:cNvSpPr>
            <p:nvPr/>
          </p:nvSpPr>
          <p:spPr bwMode="auto">
            <a:xfrm>
              <a:off x="4178" y="3419"/>
              <a:ext cx="48" cy="115"/>
            </a:xfrm>
            <a:custGeom>
              <a:avLst/>
              <a:gdLst>
                <a:gd name="T0" fmla="*/ 48 w 48"/>
                <a:gd name="T1" fmla="*/ 0 h 115"/>
                <a:gd name="T2" fmla="*/ 32 w 48"/>
                <a:gd name="T3" fmla="*/ 27 h 115"/>
                <a:gd name="T4" fmla="*/ 16 w 48"/>
                <a:gd name="T5" fmla="*/ 36 h 115"/>
                <a:gd name="T6" fmla="*/ 16 w 48"/>
                <a:gd name="T7" fmla="*/ 44 h 115"/>
                <a:gd name="T8" fmla="*/ 16 w 48"/>
                <a:gd name="T9" fmla="*/ 62 h 115"/>
                <a:gd name="T10" fmla="*/ 8 w 48"/>
                <a:gd name="T11" fmla="*/ 71 h 115"/>
                <a:gd name="T12" fmla="*/ 8 w 48"/>
                <a:gd name="T13" fmla="*/ 79 h 115"/>
                <a:gd name="T14" fmla="*/ 8 w 48"/>
                <a:gd name="T15" fmla="*/ 88 h 115"/>
                <a:gd name="T16" fmla="*/ 0 w 48"/>
                <a:gd name="T17" fmla="*/ 106 h 115"/>
                <a:gd name="T18" fmla="*/ 0 w 48"/>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115"/>
                <a:gd name="T32" fmla="*/ 48 w 48"/>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115">
                  <a:moveTo>
                    <a:pt x="48" y="0"/>
                  </a:moveTo>
                  <a:lnTo>
                    <a:pt x="32" y="27"/>
                  </a:lnTo>
                  <a:lnTo>
                    <a:pt x="16" y="36"/>
                  </a:lnTo>
                  <a:lnTo>
                    <a:pt x="16" y="44"/>
                  </a:lnTo>
                  <a:lnTo>
                    <a:pt x="16" y="62"/>
                  </a:lnTo>
                  <a:lnTo>
                    <a:pt x="8" y="71"/>
                  </a:lnTo>
                  <a:lnTo>
                    <a:pt x="8" y="79"/>
                  </a:lnTo>
                  <a:lnTo>
                    <a:pt x="8" y="88"/>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20" name="Freeform 334"/>
            <p:cNvSpPr>
              <a:spLocks/>
            </p:cNvSpPr>
            <p:nvPr/>
          </p:nvSpPr>
          <p:spPr bwMode="auto">
            <a:xfrm>
              <a:off x="4050" y="3455"/>
              <a:ext cx="40" cy="79"/>
            </a:xfrm>
            <a:custGeom>
              <a:avLst/>
              <a:gdLst>
                <a:gd name="T0" fmla="*/ 0 w 40"/>
                <a:gd name="T1" fmla="*/ 0 h 79"/>
                <a:gd name="T2" fmla="*/ 8 w 40"/>
                <a:gd name="T3" fmla="*/ 8 h 79"/>
                <a:gd name="T4" fmla="*/ 16 w 40"/>
                <a:gd name="T5" fmla="*/ 26 h 79"/>
                <a:gd name="T6" fmla="*/ 32 w 40"/>
                <a:gd name="T7" fmla="*/ 35 h 79"/>
                <a:gd name="T8" fmla="*/ 40 w 40"/>
                <a:gd name="T9" fmla="*/ 35 h 79"/>
                <a:gd name="T10" fmla="*/ 40 w 40"/>
                <a:gd name="T11" fmla="*/ 43 h 79"/>
                <a:gd name="T12" fmla="*/ 40 w 40"/>
                <a:gd name="T13" fmla="*/ 52 h 79"/>
                <a:gd name="T14" fmla="*/ 40 w 40"/>
                <a:gd name="T15" fmla="*/ 70 h 79"/>
                <a:gd name="T16" fmla="*/ 4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0" y="0"/>
                  </a:moveTo>
                  <a:lnTo>
                    <a:pt x="8" y="8"/>
                  </a:lnTo>
                  <a:lnTo>
                    <a:pt x="16" y="26"/>
                  </a:lnTo>
                  <a:lnTo>
                    <a:pt x="32" y="35"/>
                  </a:lnTo>
                  <a:lnTo>
                    <a:pt x="40" y="35"/>
                  </a:lnTo>
                  <a:lnTo>
                    <a:pt x="40" y="43"/>
                  </a:lnTo>
                  <a:lnTo>
                    <a:pt x="40" y="52"/>
                  </a:lnTo>
                  <a:lnTo>
                    <a:pt x="40" y="70"/>
                  </a:lnTo>
                  <a:lnTo>
                    <a:pt x="4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21" name="Freeform 335"/>
            <p:cNvSpPr>
              <a:spLocks/>
            </p:cNvSpPr>
            <p:nvPr/>
          </p:nvSpPr>
          <p:spPr bwMode="auto">
            <a:xfrm>
              <a:off x="4194" y="3481"/>
              <a:ext cx="56" cy="79"/>
            </a:xfrm>
            <a:custGeom>
              <a:avLst/>
              <a:gdLst>
                <a:gd name="T0" fmla="*/ 0 w 56"/>
                <a:gd name="T1" fmla="*/ 0 h 79"/>
                <a:gd name="T2" fmla="*/ 0 w 56"/>
                <a:gd name="T3" fmla="*/ 9 h 79"/>
                <a:gd name="T4" fmla="*/ 16 w 56"/>
                <a:gd name="T5" fmla="*/ 9 h 79"/>
                <a:gd name="T6" fmla="*/ 16 w 56"/>
                <a:gd name="T7" fmla="*/ 17 h 79"/>
                <a:gd name="T8" fmla="*/ 24 w 56"/>
                <a:gd name="T9" fmla="*/ 17 h 79"/>
                <a:gd name="T10" fmla="*/ 24 w 56"/>
                <a:gd name="T11" fmla="*/ 26 h 79"/>
                <a:gd name="T12" fmla="*/ 32 w 56"/>
                <a:gd name="T13" fmla="*/ 26 h 79"/>
                <a:gd name="T14" fmla="*/ 32 w 56"/>
                <a:gd name="T15" fmla="*/ 44 h 79"/>
                <a:gd name="T16" fmla="*/ 48 w 56"/>
                <a:gd name="T17" fmla="*/ 44 h 79"/>
                <a:gd name="T18" fmla="*/ 48 w 56"/>
                <a:gd name="T19" fmla="*/ 53 h 79"/>
                <a:gd name="T20" fmla="*/ 56 w 56"/>
                <a:gd name="T21" fmla="*/ 61 h 79"/>
                <a:gd name="T22" fmla="*/ 48 w 56"/>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79"/>
                <a:gd name="T38" fmla="*/ 56 w 56"/>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79">
                  <a:moveTo>
                    <a:pt x="0" y="0"/>
                  </a:moveTo>
                  <a:lnTo>
                    <a:pt x="0" y="9"/>
                  </a:lnTo>
                  <a:lnTo>
                    <a:pt x="16" y="9"/>
                  </a:lnTo>
                  <a:lnTo>
                    <a:pt x="16" y="17"/>
                  </a:lnTo>
                  <a:lnTo>
                    <a:pt x="24" y="17"/>
                  </a:lnTo>
                  <a:lnTo>
                    <a:pt x="24" y="26"/>
                  </a:lnTo>
                  <a:lnTo>
                    <a:pt x="32" y="26"/>
                  </a:lnTo>
                  <a:lnTo>
                    <a:pt x="32" y="44"/>
                  </a:lnTo>
                  <a:lnTo>
                    <a:pt x="48" y="44"/>
                  </a:lnTo>
                  <a:lnTo>
                    <a:pt x="48" y="53"/>
                  </a:lnTo>
                  <a:lnTo>
                    <a:pt x="56" y="61"/>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22" name="Freeform 336"/>
            <p:cNvSpPr>
              <a:spLocks/>
            </p:cNvSpPr>
            <p:nvPr/>
          </p:nvSpPr>
          <p:spPr bwMode="auto">
            <a:xfrm>
              <a:off x="4282" y="3455"/>
              <a:ext cx="8" cy="114"/>
            </a:xfrm>
            <a:custGeom>
              <a:avLst/>
              <a:gdLst>
                <a:gd name="T0" fmla="*/ 8 w 8"/>
                <a:gd name="T1" fmla="*/ 0 h 114"/>
                <a:gd name="T2" fmla="*/ 8 w 8"/>
                <a:gd name="T3" fmla="*/ 26 h 114"/>
                <a:gd name="T4" fmla="*/ 8 w 8"/>
                <a:gd name="T5" fmla="*/ 35 h 114"/>
                <a:gd name="T6" fmla="*/ 8 w 8"/>
                <a:gd name="T7" fmla="*/ 43 h 114"/>
                <a:gd name="T8" fmla="*/ 8 w 8"/>
                <a:gd name="T9" fmla="*/ 52 h 114"/>
                <a:gd name="T10" fmla="*/ 8 w 8"/>
                <a:gd name="T11" fmla="*/ 70 h 114"/>
                <a:gd name="T12" fmla="*/ 0 w 8"/>
                <a:gd name="T13" fmla="*/ 79 h 114"/>
                <a:gd name="T14" fmla="*/ 0 w 8"/>
                <a:gd name="T15" fmla="*/ 87 h 114"/>
                <a:gd name="T16" fmla="*/ 0 w 8"/>
                <a:gd name="T17" fmla="*/ 105 h 114"/>
                <a:gd name="T18" fmla="*/ 0 w 8"/>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114"/>
                <a:gd name="T32" fmla="*/ 8 w 8"/>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114">
                  <a:moveTo>
                    <a:pt x="8" y="0"/>
                  </a:moveTo>
                  <a:lnTo>
                    <a:pt x="8" y="26"/>
                  </a:lnTo>
                  <a:lnTo>
                    <a:pt x="8" y="35"/>
                  </a:lnTo>
                  <a:lnTo>
                    <a:pt x="8" y="43"/>
                  </a:lnTo>
                  <a:lnTo>
                    <a:pt x="8" y="52"/>
                  </a:lnTo>
                  <a:lnTo>
                    <a:pt x="8" y="70"/>
                  </a:lnTo>
                  <a:lnTo>
                    <a:pt x="0" y="79"/>
                  </a:lnTo>
                  <a:lnTo>
                    <a:pt x="0" y="87"/>
                  </a:lnTo>
                  <a:lnTo>
                    <a:pt x="0" y="105"/>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23" name="Freeform 337"/>
            <p:cNvSpPr>
              <a:spLocks/>
            </p:cNvSpPr>
            <p:nvPr/>
          </p:nvSpPr>
          <p:spPr bwMode="auto">
            <a:xfrm>
              <a:off x="4322" y="3463"/>
              <a:ext cx="31" cy="79"/>
            </a:xfrm>
            <a:custGeom>
              <a:avLst/>
              <a:gdLst>
                <a:gd name="T0" fmla="*/ 0 w 31"/>
                <a:gd name="T1" fmla="*/ 0 h 79"/>
                <a:gd name="T2" fmla="*/ 0 w 31"/>
                <a:gd name="T3" fmla="*/ 18 h 79"/>
                <a:gd name="T4" fmla="*/ 8 w 31"/>
                <a:gd name="T5" fmla="*/ 27 h 79"/>
                <a:gd name="T6" fmla="*/ 23 w 31"/>
                <a:gd name="T7" fmla="*/ 27 h 79"/>
                <a:gd name="T8" fmla="*/ 23 w 31"/>
                <a:gd name="T9" fmla="*/ 35 h 79"/>
                <a:gd name="T10" fmla="*/ 31 w 31"/>
                <a:gd name="T11" fmla="*/ 44 h 79"/>
                <a:gd name="T12" fmla="*/ 31 w 31"/>
                <a:gd name="T13" fmla="*/ 62 h 79"/>
                <a:gd name="T14" fmla="*/ 31 w 31"/>
                <a:gd name="T15" fmla="*/ 71 h 79"/>
                <a:gd name="T16" fmla="*/ 31 w 31"/>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79"/>
                <a:gd name="T29" fmla="*/ 31 w 31"/>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79">
                  <a:moveTo>
                    <a:pt x="0" y="0"/>
                  </a:moveTo>
                  <a:lnTo>
                    <a:pt x="0" y="18"/>
                  </a:lnTo>
                  <a:lnTo>
                    <a:pt x="8" y="27"/>
                  </a:lnTo>
                  <a:lnTo>
                    <a:pt x="23" y="27"/>
                  </a:lnTo>
                  <a:lnTo>
                    <a:pt x="23" y="35"/>
                  </a:lnTo>
                  <a:lnTo>
                    <a:pt x="31" y="44"/>
                  </a:lnTo>
                  <a:lnTo>
                    <a:pt x="31" y="62"/>
                  </a:lnTo>
                  <a:lnTo>
                    <a:pt x="31" y="71"/>
                  </a:lnTo>
                  <a:lnTo>
                    <a:pt x="31"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24" name="Freeform 338"/>
            <p:cNvSpPr>
              <a:spLocks/>
            </p:cNvSpPr>
            <p:nvPr/>
          </p:nvSpPr>
          <p:spPr bwMode="auto">
            <a:xfrm>
              <a:off x="4377" y="3446"/>
              <a:ext cx="16" cy="149"/>
            </a:xfrm>
            <a:custGeom>
              <a:avLst/>
              <a:gdLst>
                <a:gd name="T0" fmla="*/ 0 w 16"/>
                <a:gd name="T1" fmla="*/ 0 h 149"/>
                <a:gd name="T2" fmla="*/ 0 w 16"/>
                <a:gd name="T3" fmla="*/ 9 h 149"/>
                <a:gd name="T4" fmla="*/ 0 w 16"/>
                <a:gd name="T5" fmla="*/ 35 h 149"/>
                <a:gd name="T6" fmla="*/ 0 w 16"/>
                <a:gd name="T7" fmla="*/ 44 h 149"/>
                <a:gd name="T8" fmla="*/ 0 w 16"/>
                <a:gd name="T9" fmla="*/ 52 h 149"/>
                <a:gd name="T10" fmla="*/ 8 w 16"/>
                <a:gd name="T11" fmla="*/ 61 h 149"/>
                <a:gd name="T12" fmla="*/ 8 w 16"/>
                <a:gd name="T13" fmla="*/ 88 h 149"/>
                <a:gd name="T14" fmla="*/ 16 w 16"/>
                <a:gd name="T15" fmla="*/ 96 h 149"/>
                <a:gd name="T16" fmla="*/ 16 w 16"/>
                <a:gd name="T17" fmla="*/ 114 h 149"/>
                <a:gd name="T18" fmla="*/ 16 w 16"/>
                <a:gd name="T19" fmla="*/ 123 h 149"/>
                <a:gd name="T20" fmla="*/ 16 w 16"/>
                <a:gd name="T21" fmla="*/ 132 h 149"/>
                <a:gd name="T22" fmla="*/ 8 w 16"/>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49"/>
                <a:gd name="T38" fmla="*/ 16 w 16"/>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49">
                  <a:moveTo>
                    <a:pt x="0" y="0"/>
                  </a:moveTo>
                  <a:lnTo>
                    <a:pt x="0" y="9"/>
                  </a:lnTo>
                  <a:lnTo>
                    <a:pt x="0" y="35"/>
                  </a:lnTo>
                  <a:lnTo>
                    <a:pt x="0" y="44"/>
                  </a:lnTo>
                  <a:lnTo>
                    <a:pt x="0" y="52"/>
                  </a:lnTo>
                  <a:lnTo>
                    <a:pt x="8" y="61"/>
                  </a:lnTo>
                  <a:lnTo>
                    <a:pt x="8" y="88"/>
                  </a:lnTo>
                  <a:lnTo>
                    <a:pt x="16" y="96"/>
                  </a:lnTo>
                  <a:lnTo>
                    <a:pt x="16" y="114"/>
                  </a:lnTo>
                  <a:lnTo>
                    <a:pt x="16" y="123"/>
                  </a:lnTo>
                  <a:lnTo>
                    <a:pt x="16" y="132"/>
                  </a:lnTo>
                  <a:lnTo>
                    <a:pt x="8"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25" name="Freeform 339"/>
            <p:cNvSpPr>
              <a:spLocks/>
            </p:cNvSpPr>
            <p:nvPr/>
          </p:nvSpPr>
          <p:spPr bwMode="auto">
            <a:xfrm>
              <a:off x="4353" y="3384"/>
              <a:ext cx="72" cy="114"/>
            </a:xfrm>
            <a:custGeom>
              <a:avLst/>
              <a:gdLst>
                <a:gd name="T0" fmla="*/ 0 w 72"/>
                <a:gd name="T1" fmla="*/ 0 h 114"/>
                <a:gd name="T2" fmla="*/ 8 w 72"/>
                <a:gd name="T3" fmla="*/ 9 h 114"/>
                <a:gd name="T4" fmla="*/ 24 w 72"/>
                <a:gd name="T5" fmla="*/ 27 h 114"/>
                <a:gd name="T6" fmla="*/ 32 w 72"/>
                <a:gd name="T7" fmla="*/ 27 h 114"/>
                <a:gd name="T8" fmla="*/ 40 w 72"/>
                <a:gd name="T9" fmla="*/ 35 h 114"/>
                <a:gd name="T10" fmla="*/ 56 w 72"/>
                <a:gd name="T11" fmla="*/ 44 h 114"/>
                <a:gd name="T12" fmla="*/ 64 w 72"/>
                <a:gd name="T13" fmla="*/ 62 h 114"/>
                <a:gd name="T14" fmla="*/ 64 w 72"/>
                <a:gd name="T15" fmla="*/ 71 h 114"/>
                <a:gd name="T16" fmla="*/ 64 w 72"/>
                <a:gd name="T17" fmla="*/ 79 h 114"/>
                <a:gd name="T18" fmla="*/ 64 w 72"/>
                <a:gd name="T19" fmla="*/ 97 h 114"/>
                <a:gd name="T20" fmla="*/ 72 w 72"/>
                <a:gd name="T21" fmla="*/ 106 h 114"/>
                <a:gd name="T22" fmla="*/ 72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0" y="0"/>
                  </a:moveTo>
                  <a:lnTo>
                    <a:pt x="8" y="9"/>
                  </a:lnTo>
                  <a:lnTo>
                    <a:pt x="24" y="27"/>
                  </a:lnTo>
                  <a:lnTo>
                    <a:pt x="32" y="27"/>
                  </a:lnTo>
                  <a:lnTo>
                    <a:pt x="40" y="35"/>
                  </a:lnTo>
                  <a:lnTo>
                    <a:pt x="56" y="44"/>
                  </a:lnTo>
                  <a:lnTo>
                    <a:pt x="64" y="62"/>
                  </a:lnTo>
                  <a:lnTo>
                    <a:pt x="64" y="71"/>
                  </a:lnTo>
                  <a:lnTo>
                    <a:pt x="64" y="79"/>
                  </a:lnTo>
                  <a:lnTo>
                    <a:pt x="64" y="97"/>
                  </a:lnTo>
                  <a:lnTo>
                    <a:pt x="72" y="106"/>
                  </a:lnTo>
                  <a:lnTo>
                    <a:pt x="72"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26" name="Freeform 340"/>
            <p:cNvSpPr>
              <a:spLocks/>
            </p:cNvSpPr>
            <p:nvPr/>
          </p:nvSpPr>
          <p:spPr bwMode="auto">
            <a:xfrm>
              <a:off x="4018" y="3446"/>
              <a:ext cx="40" cy="88"/>
            </a:xfrm>
            <a:custGeom>
              <a:avLst/>
              <a:gdLst>
                <a:gd name="T0" fmla="*/ 40 w 40"/>
                <a:gd name="T1" fmla="*/ 0 h 88"/>
                <a:gd name="T2" fmla="*/ 32 w 40"/>
                <a:gd name="T3" fmla="*/ 0 h 88"/>
                <a:gd name="T4" fmla="*/ 24 w 40"/>
                <a:gd name="T5" fmla="*/ 9 h 88"/>
                <a:gd name="T6" fmla="*/ 24 w 40"/>
                <a:gd name="T7" fmla="*/ 17 h 88"/>
                <a:gd name="T8" fmla="*/ 24 w 40"/>
                <a:gd name="T9" fmla="*/ 35 h 88"/>
                <a:gd name="T10" fmla="*/ 24 w 40"/>
                <a:gd name="T11" fmla="*/ 44 h 88"/>
                <a:gd name="T12" fmla="*/ 8 w 40"/>
                <a:gd name="T13" fmla="*/ 52 h 88"/>
                <a:gd name="T14" fmla="*/ 8 w 40"/>
                <a:gd name="T15" fmla="*/ 61 h 88"/>
                <a:gd name="T16" fmla="*/ 8 w 40"/>
                <a:gd name="T17" fmla="*/ 79 h 88"/>
                <a:gd name="T18" fmla="*/ 8 w 40"/>
                <a:gd name="T19" fmla="*/ 88 h 88"/>
                <a:gd name="T20" fmla="*/ 0 w 40"/>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88"/>
                <a:gd name="T35" fmla="*/ 40 w 40"/>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88">
                  <a:moveTo>
                    <a:pt x="40" y="0"/>
                  </a:moveTo>
                  <a:lnTo>
                    <a:pt x="32" y="0"/>
                  </a:lnTo>
                  <a:lnTo>
                    <a:pt x="24" y="9"/>
                  </a:lnTo>
                  <a:lnTo>
                    <a:pt x="24" y="17"/>
                  </a:lnTo>
                  <a:lnTo>
                    <a:pt x="24" y="35"/>
                  </a:lnTo>
                  <a:lnTo>
                    <a:pt x="24" y="44"/>
                  </a:lnTo>
                  <a:lnTo>
                    <a:pt x="8" y="52"/>
                  </a:lnTo>
                  <a:lnTo>
                    <a:pt x="8" y="61"/>
                  </a:lnTo>
                  <a:lnTo>
                    <a:pt x="8" y="79"/>
                  </a:lnTo>
                  <a:lnTo>
                    <a:pt x="8" y="88"/>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27" name="Freeform 341"/>
            <p:cNvSpPr>
              <a:spLocks/>
            </p:cNvSpPr>
            <p:nvPr/>
          </p:nvSpPr>
          <p:spPr bwMode="auto">
            <a:xfrm>
              <a:off x="4090" y="3498"/>
              <a:ext cx="40" cy="80"/>
            </a:xfrm>
            <a:custGeom>
              <a:avLst/>
              <a:gdLst>
                <a:gd name="T0" fmla="*/ 0 w 40"/>
                <a:gd name="T1" fmla="*/ 0 h 80"/>
                <a:gd name="T2" fmla="*/ 24 w 40"/>
                <a:gd name="T3" fmla="*/ 0 h 80"/>
                <a:gd name="T4" fmla="*/ 32 w 40"/>
                <a:gd name="T5" fmla="*/ 0 h 80"/>
                <a:gd name="T6" fmla="*/ 32 w 40"/>
                <a:gd name="T7" fmla="*/ 9 h 80"/>
                <a:gd name="T8" fmla="*/ 40 w 40"/>
                <a:gd name="T9" fmla="*/ 27 h 80"/>
                <a:gd name="T10" fmla="*/ 40 w 40"/>
                <a:gd name="T11" fmla="*/ 36 h 80"/>
                <a:gd name="T12" fmla="*/ 40 w 40"/>
                <a:gd name="T13" fmla="*/ 44 h 80"/>
                <a:gd name="T14" fmla="*/ 40 w 40"/>
                <a:gd name="T15" fmla="*/ 62 h 80"/>
                <a:gd name="T16" fmla="*/ 40 w 40"/>
                <a:gd name="T17" fmla="*/ 71 h 80"/>
                <a:gd name="T18" fmla="*/ 4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0" y="0"/>
                  </a:moveTo>
                  <a:lnTo>
                    <a:pt x="24" y="0"/>
                  </a:lnTo>
                  <a:lnTo>
                    <a:pt x="32" y="0"/>
                  </a:lnTo>
                  <a:lnTo>
                    <a:pt x="32" y="9"/>
                  </a:lnTo>
                  <a:lnTo>
                    <a:pt x="40" y="27"/>
                  </a:lnTo>
                  <a:lnTo>
                    <a:pt x="40" y="36"/>
                  </a:lnTo>
                  <a:lnTo>
                    <a:pt x="40" y="44"/>
                  </a:lnTo>
                  <a:lnTo>
                    <a:pt x="40" y="62"/>
                  </a:lnTo>
                  <a:lnTo>
                    <a:pt x="40" y="71"/>
                  </a:lnTo>
                  <a:lnTo>
                    <a:pt x="4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28" name="Freeform 342"/>
            <p:cNvSpPr>
              <a:spLocks/>
            </p:cNvSpPr>
            <p:nvPr/>
          </p:nvSpPr>
          <p:spPr bwMode="auto">
            <a:xfrm>
              <a:off x="4090" y="3411"/>
              <a:ext cx="32" cy="79"/>
            </a:xfrm>
            <a:custGeom>
              <a:avLst/>
              <a:gdLst>
                <a:gd name="T0" fmla="*/ 0 w 32"/>
                <a:gd name="T1" fmla="*/ 8 h 79"/>
                <a:gd name="T2" fmla="*/ 8 w 32"/>
                <a:gd name="T3" fmla="*/ 0 h 79"/>
                <a:gd name="T4" fmla="*/ 8 w 32"/>
                <a:gd name="T5" fmla="*/ 8 h 79"/>
                <a:gd name="T6" fmla="*/ 8 w 32"/>
                <a:gd name="T7" fmla="*/ 17 h 79"/>
                <a:gd name="T8" fmla="*/ 24 w 32"/>
                <a:gd name="T9" fmla="*/ 17 h 79"/>
                <a:gd name="T10" fmla="*/ 24 w 32"/>
                <a:gd name="T11" fmla="*/ 35 h 79"/>
                <a:gd name="T12" fmla="*/ 24 w 32"/>
                <a:gd name="T13" fmla="*/ 44 h 79"/>
                <a:gd name="T14" fmla="*/ 24 w 32"/>
                <a:gd name="T15" fmla="*/ 52 h 79"/>
                <a:gd name="T16" fmla="*/ 24 w 32"/>
                <a:gd name="T17" fmla="*/ 70 h 79"/>
                <a:gd name="T18" fmla="*/ 32 w 32"/>
                <a:gd name="T19" fmla="*/ 70 h 79"/>
                <a:gd name="T20" fmla="*/ 32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0" y="8"/>
                  </a:moveTo>
                  <a:lnTo>
                    <a:pt x="8" y="0"/>
                  </a:lnTo>
                  <a:lnTo>
                    <a:pt x="8" y="8"/>
                  </a:lnTo>
                  <a:lnTo>
                    <a:pt x="8" y="17"/>
                  </a:lnTo>
                  <a:lnTo>
                    <a:pt x="24" y="17"/>
                  </a:lnTo>
                  <a:lnTo>
                    <a:pt x="24" y="35"/>
                  </a:lnTo>
                  <a:lnTo>
                    <a:pt x="24" y="44"/>
                  </a:lnTo>
                  <a:lnTo>
                    <a:pt x="24" y="52"/>
                  </a:lnTo>
                  <a:lnTo>
                    <a:pt x="24" y="70"/>
                  </a:lnTo>
                  <a:lnTo>
                    <a:pt x="32" y="70"/>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29" name="Freeform 343"/>
            <p:cNvSpPr>
              <a:spLocks/>
            </p:cNvSpPr>
            <p:nvPr/>
          </p:nvSpPr>
          <p:spPr bwMode="auto">
            <a:xfrm>
              <a:off x="4282" y="3534"/>
              <a:ext cx="40" cy="79"/>
            </a:xfrm>
            <a:custGeom>
              <a:avLst/>
              <a:gdLst>
                <a:gd name="T0" fmla="*/ 0 w 40"/>
                <a:gd name="T1" fmla="*/ 0 h 79"/>
                <a:gd name="T2" fmla="*/ 8 w 40"/>
                <a:gd name="T3" fmla="*/ 8 h 79"/>
                <a:gd name="T4" fmla="*/ 8 w 40"/>
                <a:gd name="T5" fmla="*/ 26 h 79"/>
                <a:gd name="T6" fmla="*/ 16 w 40"/>
                <a:gd name="T7" fmla="*/ 35 h 79"/>
                <a:gd name="T8" fmla="*/ 32 w 40"/>
                <a:gd name="T9" fmla="*/ 35 h 79"/>
                <a:gd name="T10" fmla="*/ 32 w 40"/>
                <a:gd name="T11" fmla="*/ 44 h 79"/>
                <a:gd name="T12" fmla="*/ 40 w 40"/>
                <a:gd name="T13" fmla="*/ 44 h 79"/>
                <a:gd name="T14" fmla="*/ 40 w 40"/>
                <a:gd name="T15" fmla="*/ 61 h 79"/>
                <a:gd name="T16" fmla="*/ 40 w 40"/>
                <a:gd name="T17" fmla="*/ 70 h 79"/>
                <a:gd name="T18" fmla="*/ 40 w 40"/>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79"/>
                <a:gd name="T32" fmla="*/ 40 w 40"/>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79">
                  <a:moveTo>
                    <a:pt x="0" y="0"/>
                  </a:moveTo>
                  <a:lnTo>
                    <a:pt x="8" y="8"/>
                  </a:lnTo>
                  <a:lnTo>
                    <a:pt x="8" y="26"/>
                  </a:lnTo>
                  <a:lnTo>
                    <a:pt x="16" y="35"/>
                  </a:lnTo>
                  <a:lnTo>
                    <a:pt x="32" y="35"/>
                  </a:lnTo>
                  <a:lnTo>
                    <a:pt x="32" y="44"/>
                  </a:lnTo>
                  <a:lnTo>
                    <a:pt x="40" y="44"/>
                  </a:lnTo>
                  <a:lnTo>
                    <a:pt x="40" y="61"/>
                  </a:lnTo>
                  <a:lnTo>
                    <a:pt x="40" y="70"/>
                  </a:lnTo>
                  <a:lnTo>
                    <a:pt x="4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30" name="Freeform 344"/>
            <p:cNvSpPr>
              <a:spLocks/>
            </p:cNvSpPr>
            <p:nvPr/>
          </p:nvSpPr>
          <p:spPr bwMode="auto">
            <a:xfrm>
              <a:off x="4290" y="3455"/>
              <a:ext cx="63" cy="35"/>
            </a:xfrm>
            <a:custGeom>
              <a:avLst/>
              <a:gdLst>
                <a:gd name="T0" fmla="*/ 0 w 63"/>
                <a:gd name="T1" fmla="*/ 0 h 35"/>
                <a:gd name="T2" fmla="*/ 8 w 63"/>
                <a:gd name="T3" fmla="*/ 0 h 35"/>
                <a:gd name="T4" fmla="*/ 24 w 63"/>
                <a:gd name="T5" fmla="*/ 0 h 35"/>
                <a:gd name="T6" fmla="*/ 32 w 63"/>
                <a:gd name="T7" fmla="*/ 0 h 35"/>
                <a:gd name="T8" fmla="*/ 32 w 63"/>
                <a:gd name="T9" fmla="*/ 8 h 35"/>
                <a:gd name="T10" fmla="*/ 40 w 63"/>
                <a:gd name="T11" fmla="*/ 8 h 35"/>
                <a:gd name="T12" fmla="*/ 55 w 63"/>
                <a:gd name="T13" fmla="*/ 26 h 35"/>
                <a:gd name="T14" fmla="*/ 63 w 63"/>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3"/>
                <a:gd name="T25" fmla="*/ 0 h 35"/>
                <a:gd name="T26" fmla="*/ 63 w 63"/>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3" h="35">
                  <a:moveTo>
                    <a:pt x="0" y="0"/>
                  </a:moveTo>
                  <a:lnTo>
                    <a:pt x="8" y="0"/>
                  </a:lnTo>
                  <a:lnTo>
                    <a:pt x="24" y="0"/>
                  </a:lnTo>
                  <a:lnTo>
                    <a:pt x="32" y="0"/>
                  </a:lnTo>
                  <a:lnTo>
                    <a:pt x="32" y="8"/>
                  </a:lnTo>
                  <a:lnTo>
                    <a:pt x="40" y="8"/>
                  </a:lnTo>
                  <a:lnTo>
                    <a:pt x="55" y="26"/>
                  </a:lnTo>
                  <a:lnTo>
                    <a:pt x="63"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31" name="Freeform 345"/>
            <p:cNvSpPr>
              <a:spLocks/>
            </p:cNvSpPr>
            <p:nvPr/>
          </p:nvSpPr>
          <p:spPr bwMode="auto">
            <a:xfrm>
              <a:off x="4258" y="3455"/>
              <a:ext cx="24" cy="123"/>
            </a:xfrm>
            <a:custGeom>
              <a:avLst/>
              <a:gdLst>
                <a:gd name="T0" fmla="*/ 24 w 24"/>
                <a:gd name="T1" fmla="*/ 0 h 123"/>
                <a:gd name="T2" fmla="*/ 24 w 24"/>
                <a:gd name="T3" fmla="*/ 35 h 123"/>
                <a:gd name="T4" fmla="*/ 24 w 24"/>
                <a:gd name="T5" fmla="*/ 43 h 123"/>
                <a:gd name="T6" fmla="*/ 24 w 24"/>
                <a:gd name="T7" fmla="*/ 70 h 123"/>
                <a:gd name="T8" fmla="*/ 8 w 24"/>
                <a:gd name="T9" fmla="*/ 70 h 123"/>
                <a:gd name="T10" fmla="*/ 8 w 24"/>
                <a:gd name="T11" fmla="*/ 79 h 123"/>
                <a:gd name="T12" fmla="*/ 8 w 24"/>
                <a:gd name="T13" fmla="*/ 87 h 123"/>
                <a:gd name="T14" fmla="*/ 8 w 24"/>
                <a:gd name="T15" fmla="*/ 105 h 123"/>
                <a:gd name="T16" fmla="*/ 0 w 24"/>
                <a:gd name="T17" fmla="*/ 114 h 123"/>
                <a:gd name="T18" fmla="*/ 0 w 24"/>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123"/>
                <a:gd name="T32" fmla="*/ 24 w 24"/>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123">
                  <a:moveTo>
                    <a:pt x="24" y="0"/>
                  </a:moveTo>
                  <a:lnTo>
                    <a:pt x="24" y="35"/>
                  </a:lnTo>
                  <a:lnTo>
                    <a:pt x="24" y="43"/>
                  </a:lnTo>
                  <a:lnTo>
                    <a:pt x="24" y="70"/>
                  </a:lnTo>
                  <a:lnTo>
                    <a:pt x="8" y="70"/>
                  </a:lnTo>
                  <a:lnTo>
                    <a:pt x="8" y="79"/>
                  </a:lnTo>
                  <a:lnTo>
                    <a:pt x="8" y="87"/>
                  </a:lnTo>
                  <a:lnTo>
                    <a:pt x="8" y="105"/>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32" name="Freeform 346"/>
            <p:cNvSpPr>
              <a:spLocks/>
            </p:cNvSpPr>
            <p:nvPr/>
          </p:nvSpPr>
          <p:spPr bwMode="auto">
            <a:xfrm>
              <a:off x="4226" y="3481"/>
              <a:ext cx="24" cy="61"/>
            </a:xfrm>
            <a:custGeom>
              <a:avLst/>
              <a:gdLst>
                <a:gd name="T0" fmla="*/ 0 w 24"/>
                <a:gd name="T1" fmla="*/ 0 h 61"/>
                <a:gd name="T2" fmla="*/ 16 w 24"/>
                <a:gd name="T3" fmla="*/ 9 h 61"/>
                <a:gd name="T4" fmla="*/ 24 w 24"/>
                <a:gd name="T5" fmla="*/ 17 h 61"/>
                <a:gd name="T6" fmla="*/ 24 w 24"/>
                <a:gd name="T7" fmla="*/ 26 h 61"/>
                <a:gd name="T8" fmla="*/ 24 w 24"/>
                <a:gd name="T9" fmla="*/ 44 h 61"/>
                <a:gd name="T10" fmla="*/ 24 w 24"/>
                <a:gd name="T11" fmla="*/ 53 h 61"/>
                <a:gd name="T12" fmla="*/ 24 w 24"/>
                <a:gd name="T13" fmla="*/ 61 h 61"/>
                <a:gd name="T14" fmla="*/ 0 60000 65536"/>
                <a:gd name="T15" fmla="*/ 0 60000 65536"/>
                <a:gd name="T16" fmla="*/ 0 60000 65536"/>
                <a:gd name="T17" fmla="*/ 0 60000 65536"/>
                <a:gd name="T18" fmla="*/ 0 60000 65536"/>
                <a:gd name="T19" fmla="*/ 0 60000 65536"/>
                <a:gd name="T20" fmla="*/ 0 60000 65536"/>
                <a:gd name="T21" fmla="*/ 0 w 24"/>
                <a:gd name="T22" fmla="*/ 0 h 61"/>
                <a:gd name="T23" fmla="*/ 24 w 24"/>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61">
                  <a:moveTo>
                    <a:pt x="0" y="0"/>
                  </a:moveTo>
                  <a:lnTo>
                    <a:pt x="16" y="9"/>
                  </a:lnTo>
                  <a:lnTo>
                    <a:pt x="24" y="17"/>
                  </a:lnTo>
                  <a:lnTo>
                    <a:pt x="24" y="26"/>
                  </a:lnTo>
                  <a:lnTo>
                    <a:pt x="24" y="44"/>
                  </a:lnTo>
                  <a:lnTo>
                    <a:pt x="24" y="53"/>
                  </a:lnTo>
                  <a:lnTo>
                    <a:pt x="24"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33" name="Freeform 347"/>
            <p:cNvSpPr>
              <a:spLocks/>
            </p:cNvSpPr>
            <p:nvPr/>
          </p:nvSpPr>
          <p:spPr bwMode="auto">
            <a:xfrm>
              <a:off x="4194" y="3507"/>
              <a:ext cx="24" cy="88"/>
            </a:xfrm>
            <a:custGeom>
              <a:avLst/>
              <a:gdLst>
                <a:gd name="T0" fmla="*/ 24 w 24"/>
                <a:gd name="T1" fmla="*/ 0 h 88"/>
                <a:gd name="T2" fmla="*/ 24 w 24"/>
                <a:gd name="T3" fmla="*/ 27 h 88"/>
                <a:gd name="T4" fmla="*/ 16 w 24"/>
                <a:gd name="T5" fmla="*/ 35 h 88"/>
                <a:gd name="T6" fmla="*/ 16 w 24"/>
                <a:gd name="T7" fmla="*/ 53 h 88"/>
                <a:gd name="T8" fmla="*/ 0 w 24"/>
                <a:gd name="T9" fmla="*/ 62 h 88"/>
                <a:gd name="T10" fmla="*/ 0 w 24"/>
                <a:gd name="T11" fmla="*/ 71 h 88"/>
                <a:gd name="T12" fmla="*/ 0 w 24"/>
                <a:gd name="T13" fmla="*/ 88 h 88"/>
                <a:gd name="T14" fmla="*/ 0 60000 65536"/>
                <a:gd name="T15" fmla="*/ 0 60000 65536"/>
                <a:gd name="T16" fmla="*/ 0 60000 65536"/>
                <a:gd name="T17" fmla="*/ 0 60000 65536"/>
                <a:gd name="T18" fmla="*/ 0 60000 65536"/>
                <a:gd name="T19" fmla="*/ 0 60000 65536"/>
                <a:gd name="T20" fmla="*/ 0 60000 65536"/>
                <a:gd name="T21" fmla="*/ 0 w 24"/>
                <a:gd name="T22" fmla="*/ 0 h 88"/>
                <a:gd name="T23" fmla="*/ 24 w 24"/>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88">
                  <a:moveTo>
                    <a:pt x="24" y="0"/>
                  </a:moveTo>
                  <a:lnTo>
                    <a:pt x="24" y="27"/>
                  </a:lnTo>
                  <a:lnTo>
                    <a:pt x="16" y="35"/>
                  </a:lnTo>
                  <a:lnTo>
                    <a:pt x="16"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34" name="Freeform 348"/>
            <p:cNvSpPr>
              <a:spLocks/>
            </p:cNvSpPr>
            <p:nvPr/>
          </p:nvSpPr>
          <p:spPr bwMode="auto">
            <a:xfrm>
              <a:off x="4154" y="3455"/>
              <a:ext cx="24" cy="123"/>
            </a:xfrm>
            <a:custGeom>
              <a:avLst/>
              <a:gdLst>
                <a:gd name="T0" fmla="*/ 8 w 24"/>
                <a:gd name="T1" fmla="*/ 0 h 123"/>
                <a:gd name="T2" fmla="*/ 8 w 24"/>
                <a:gd name="T3" fmla="*/ 8 h 123"/>
                <a:gd name="T4" fmla="*/ 24 w 24"/>
                <a:gd name="T5" fmla="*/ 26 h 123"/>
                <a:gd name="T6" fmla="*/ 24 w 24"/>
                <a:gd name="T7" fmla="*/ 35 h 123"/>
                <a:gd name="T8" fmla="*/ 8 w 24"/>
                <a:gd name="T9" fmla="*/ 43 h 123"/>
                <a:gd name="T10" fmla="*/ 8 w 24"/>
                <a:gd name="T11" fmla="*/ 52 h 123"/>
                <a:gd name="T12" fmla="*/ 8 w 24"/>
                <a:gd name="T13" fmla="*/ 70 h 123"/>
                <a:gd name="T14" fmla="*/ 8 w 24"/>
                <a:gd name="T15" fmla="*/ 79 h 123"/>
                <a:gd name="T16" fmla="*/ 0 w 24"/>
                <a:gd name="T17" fmla="*/ 87 h 123"/>
                <a:gd name="T18" fmla="*/ 0 w 24"/>
                <a:gd name="T19" fmla="*/ 105 h 123"/>
                <a:gd name="T20" fmla="*/ 0 w 24"/>
                <a:gd name="T21" fmla="*/ 114 h 123"/>
                <a:gd name="T22" fmla="*/ 8 w 24"/>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23"/>
                <a:gd name="T38" fmla="*/ 24 w 24"/>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23">
                  <a:moveTo>
                    <a:pt x="8" y="0"/>
                  </a:moveTo>
                  <a:lnTo>
                    <a:pt x="8" y="8"/>
                  </a:lnTo>
                  <a:lnTo>
                    <a:pt x="24" y="26"/>
                  </a:lnTo>
                  <a:lnTo>
                    <a:pt x="24" y="35"/>
                  </a:lnTo>
                  <a:lnTo>
                    <a:pt x="8" y="43"/>
                  </a:lnTo>
                  <a:lnTo>
                    <a:pt x="8" y="52"/>
                  </a:lnTo>
                  <a:lnTo>
                    <a:pt x="8" y="70"/>
                  </a:lnTo>
                  <a:lnTo>
                    <a:pt x="8" y="79"/>
                  </a:lnTo>
                  <a:lnTo>
                    <a:pt x="0" y="87"/>
                  </a:lnTo>
                  <a:lnTo>
                    <a:pt x="0" y="105"/>
                  </a:lnTo>
                  <a:lnTo>
                    <a:pt x="0"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35" name="Freeform 349"/>
            <p:cNvSpPr>
              <a:spLocks/>
            </p:cNvSpPr>
            <p:nvPr/>
          </p:nvSpPr>
          <p:spPr bwMode="auto">
            <a:xfrm>
              <a:off x="4042" y="3490"/>
              <a:ext cx="40" cy="105"/>
            </a:xfrm>
            <a:custGeom>
              <a:avLst/>
              <a:gdLst>
                <a:gd name="T0" fmla="*/ 24 w 40"/>
                <a:gd name="T1" fmla="*/ 0 h 105"/>
                <a:gd name="T2" fmla="*/ 40 w 40"/>
                <a:gd name="T3" fmla="*/ 8 h 105"/>
                <a:gd name="T4" fmla="*/ 24 w 40"/>
                <a:gd name="T5" fmla="*/ 17 h 105"/>
                <a:gd name="T6" fmla="*/ 16 w 40"/>
                <a:gd name="T7" fmla="*/ 35 h 105"/>
                <a:gd name="T8" fmla="*/ 8 w 40"/>
                <a:gd name="T9" fmla="*/ 44 h 105"/>
                <a:gd name="T10" fmla="*/ 8 w 40"/>
                <a:gd name="T11" fmla="*/ 52 h 105"/>
                <a:gd name="T12" fmla="*/ 0 w 40"/>
                <a:gd name="T13" fmla="*/ 70 h 105"/>
                <a:gd name="T14" fmla="*/ 0 w 40"/>
                <a:gd name="T15" fmla="*/ 79 h 105"/>
                <a:gd name="T16" fmla="*/ 0 w 40"/>
                <a:gd name="T17" fmla="*/ 88 h 105"/>
                <a:gd name="T18" fmla="*/ 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24" y="0"/>
                  </a:moveTo>
                  <a:lnTo>
                    <a:pt x="40" y="8"/>
                  </a:lnTo>
                  <a:lnTo>
                    <a:pt x="24" y="17"/>
                  </a:lnTo>
                  <a:lnTo>
                    <a:pt x="16" y="35"/>
                  </a:lnTo>
                  <a:lnTo>
                    <a:pt x="8" y="44"/>
                  </a:lnTo>
                  <a:lnTo>
                    <a:pt x="8" y="52"/>
                  </a:lnTo>
                  <a:lnTo>
                    <a:pt x="0" y="70"/>
                  </a:lnTo>
                  <a:lnTo>
                    <a:pt x="0" y="79"/>
                  </a:lnTo>
                  <a:lnTo>
                    <a:pt x="0" y="88"/>
                  </a:lnTo>
                  <a:lnTo>
                    <a:pt x="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36" name="Freeform 350"/>
            <p:cNvSpPr>
              <a:spLocks/>
            </p:cNvSpPr>
            <p:nvPr/>
          </p:nvSpPr>
          <p:spPr bwMode="auto">
            <a:xfrm>
              <a:off x="3978" y="3463"/>
              <a:ext cx="64" cy="115"/>
            </a:xfrm>
            <a:custGeom>
              <a:avLst/>
              <a:gdLst>
                <a:gd name="T0" fmla="*/ 64 w 64"/>
                <a:gd name="T1" fmla="*/ 0 h 115"/>
                <a:gd name="T2" fmla="*/ 48 w 64"/>
                <a:gd name="T3" fmla="*/ 18 h 115"/>
                <a:gd name="T4" fmla="*/ 48 w 64"/>
                <a:gd name="T5" fmla="*/ 27 h 115"/>
                <a:gd name="T6" fmla="*/ 40 w 64"/>
                <a:gd name="T7" fmla="*/ 27 h 115"/>
                <a:gd name="T8" fmla="*/ 32 w 64"/>
                <a:gd name="T9" fmla="*/ 27 h 115"/>
                <a:gd name="T10" fmla="*/ 32 w 64"/>
                <a:gd name="T11" fmla="*/ 35 h 115"/>
                <a:gd name="T12" fmla="*/ 32 w 64"/>
                <a:gd name="T13" fmla="*/ 44 h 115"/>
                <a:gd name="T14" fmla="*/ 16 w 64"/>
                <a:gd name="T15" fmla="*/ 62 h 115"/>
                <a:gd name="T16" fmla="*/ 8 w 64"/>
                <a:gd name="T17" fmla="*/ 71 h 115"/>
                <a:gd name="T18" fmla="*/ 8 w 64"/>
                <a:gd name="T19" fmla="*/ 79 h 115"/>
                <a:gd name="T20" fmla="*/ 8 w 64"/>
                <a:gd name="T21" fmla="*/ 97 h 115"/>
                <a:gd name="T22" fmla="*/ 0 w 64"/>
                <a:gd name="T23" fmla="*/ 97 h 115"/>
                <a:gd name="T24" fmla="*/ 0 w 64"/>
                <a:gd name="T25" fmla="*/ 106 h 115"/>
                <a:gd name="T26" fmla="*/ 0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64" y="0"/>
                  </a:moveTo>
                  <a:lnTo>
                    <a:pt x="48" y="18"/>
                  </a:lnTo>
                  <a:lnTo>
                    <a:pt x="48" y="27"/>
                  </a:lnTo>
                  <a:lnTo>
                    <a:pt x="40" y="27"/>
                  </a:lnTo>
                  <a:lnTo>
                    <a:pt x="32" y="27"/>
                  </a:lnTo>
                  <a:lnTo>
                    <a:pt x="32" y="35"/>
                  </a:lnTo>
                  <a:lnTo>
                    <a:pt x="32" y="44"/>
                  </a:lnTo>
                  <a:lnTo>
                    <a:pt x="16" y="62"/>
                  </a:lnTo>
                  <a:lnTo>
                    <a:pt x="8" y="71"/>
                  </a:lnTo>
                  <a:lnTo>
                    <a:pt x="8" y="79"/>
                  </a:lnTo>
                  <a:lnTo>
                    <a:pt x="8" y="97"/>
                  </a:lnTo>
                  <a:lnTo>
                    <a:pt x="0" y="97"/>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37" name="Freeform 351"/>
            <p:cNvSpPr>
              <a:spLocks/>
            </p:cNvSpPr>
            <p:nvPr/>
          </p:nvSpPr>
          <p:spPr bwMode="auto">
            <a:xfrm>
              <a:off x="4385" y="3507"/>
              <a:ext cx="40" cy="88"/>
            </a:xfrm>
            <a:custGeom>
              <a:avLst/>
              <a:gdLst>
                <a:gd name="T0" fmla="*/ 0 w 40"/>
                <a:gd name="T1" fmla="*/ 0 h 88"/>
                <a:gd name="T2" fmla="*/ 0 w 40"/>
                <a:gd name="T3" fmla="*/ 18 h 88"/>
                <a:gd name="T4" fmla="*/ 0 w 40"/>
                <a:gd name="T5" fmla="*/ 27 h 88"/>
                <a:gd name="T6" fmla="*/ 8 w 40"/>
                <a:gd name="T7" fmla="*/ 27 h 88"/>
                <a:gd name="T8" fmla="*/ 8 w 40"/>
                <a:gd name="T9" fmla="*/ 35 h 88"/>
                <a:gd name="T10" fmla="*/ 24 w 40"/>
                <a:gd name="T11" fmla="*/ 35 h 88"/>
                <a:gd name="T12" fmla="*/ 32 w 40"/>
                <a:gd name="T13" fmla="*/ 53 h 88"/>
                <a:gd name="T14" fmla="*/ 40 w 40"/>
                <a:gd name="T15" fmla="*/ 62 h 88"/>
                <a:gd name="T16" fmla="*/ 40 w 40"/>
                <a:gd name="T17" fmla="*/ 71 h 88"/>
                <a:gd name="T18" fmla="*/ 4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0" y="0"/>
                  </a:moveTo>
                  <a:lnTo>
                    <a:pt x="0" y="18"/>
                  </a:lnTo>
                  <a:lnTo>
                    <a:pt x="0" y="27"/>
                  </a:lnTo>
                  <a:lnTo>
                    <a:pt x="8" y="27"/>
                  </a:lnTo>
                  <a:lnTo>
                    <a:pt x="8" y="35"/>
                  </a:lnTo>
                  <a:lnTo>
                    <a:pt x="24" y="35"/>
                  </a:lnTo>
                  <a:lnTo>
                    <a:pt x="32" y="53"/>
                  </a:lnTo>
                  <a:lnTo>
                    <a:pt x="40" y="62"/>
                  </a:lnTo>
                  <a:lnTo>
                    <a:pt x="40" y="71"/>
                  </a:lnTo>
                  <a:lnTo>
                    <a:pt x="4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38" name="Freeform 352"/>
            <p:cNvSpPr>
              <a:spLocks/>
            </p:cNvSpPr>
            <p:nvPr/>
          </p:nvSpPr>
          <p:spPr bwMode="auto">
            <a:xfrm>
              <a:off x="4345" y="3314"/>
              <a:ext cx="64" cy="53"/>
            </a:xfrm>
            <a:custGeom>
              <a:avLst/>
              <a:gdLst>
                <a:gd name="T0" fmla="*/ 0 w 64"/>
                <a:gd name="T1" fmla="*/ 0 h 53"/>
                <a:gd name="T2" fmla="*/ 16 w 64"/>
                <a:gd name="T3" fmla="*/ 17 h 53"/>
                <a:gd name="T4" fmla="*/ 32 w 64"/>
                <a:gd name="T5" fmla="*/ 17 h 53"/>
                <a:gd name="T6" fmla="*/ 40 w 64"/>
                <a:gd name="T7" fmla="*/ 17 h 53"/>
                <a:gd name="T8" fmla="*/ 48 w 64"/>
                <a:gd name="T9" fmla="*/ 17 h 53"/>
                <a:gd name="T10" fmla="*/ 64 w 64"/>
                <a:gd name="T11" fmla="*/ 26 h 53"/>
                <a:gd name="T12" fmla="*/ 64 w 64"/>
                <a:gd name="T13" fmla="*/ 35 h 53"/>
                <a:gd name="T14" fmla="*/ 64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0" y="0"/>
                  </a:moveTo>
                  <a:lnTo>
                    <a:pt x="16" y="17"/>
                  </a:lnTo>
                  <a:lnTo>
                    <a:pt x="32" y="17"/>
                  </a:lnTo>
                  <a:lnTo>
                    <a:pt x="40" y="17"/>
                  </a:lnTo>
                  <a:lnTo>
                    <a:pt x="48" y="17"/>
                  </a:lnTo>
                  <a:lnTo>
                    <a:pt x="64" y="26"/>
                  </a:lnTo>
                  <a:lnTo>
                    <a:pt x="64" y="35"/>
                  </a:lnTo>
                  <a:lnTo>
                    <a:pt x="64"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39" name="Freeform 353"/>
            <p:cNvSpPr>
              <a:spLocks/>
            </p:cNvSpPr>
            <p:nvPr/>
          </p:nvSpPr>
          <p:spPr bwMode="auto">
            <a:xfrm>
              <a:off x="4026" y="3314"/>
              <a:ext cx="96" cy="35"/>
            </a:xfrm>
            <a:custGeom>
              <a:avLst/>
              <a:gdLst>
                <a:gd name="T0" fmla="*/ 96 w 96"/>
                <a:gd name="T1" fmla="*/ 0 h 35"/>
                <a:gd name="T2" fmla="*/ 88 w 96"/>
                <a:gd name="T3" fmla="*/ 0 h 35"/>
                <a:gd name="T4" fmla="*/ 72 w 96"/>
                <a:gd name="T5" fmla="*/ 0 h 35"/>
                <a:gd name="T6" fmla="*/ 64 w 96"/>
                <a:gd name="T7" fmla="*/ 0 h 35"/>
                <a:gd name="T8" fmla="*/ 56 w 96"/>
                <a:gd name="T9" fmla="*/ 0 h 35"/>
                <a:gd name="T10" fmla="*/ 40 w 96"/>
                <a:gd name="T11" fmla="*/ 0 h 35"/>
                <a:gd name="T12" fmla="*/ 32 w 96"/>
                <a:gd name="T13" fmla="*/ 0 h 35"/>
                <a:gd name="T14" fmla="*/ 24 w 96"/>
                <a:gd name="T15" fmla="*/ 17 h 35"/>
                <a:gd name="T16" fmla="*/ 16 w 96"/>
                <a:gd name="T17" fmla="*/ 26 h 35"/>
                <a:gd name="T18" fmla="*/ 0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96" y="0"/>
                  </a:moveTo>
                  <a:lnTo>
                    <a:pt x="88" y="0"/>
                  </a:lnTo>
                  <a:lnTo>
                    <a:pt x="72" y="0"/>
                  </a:lnTo>
                  <a:lnTo>
                    <a:pt x="64" y="0"/>
                  </a:lnTo>
                  <a:lnTo>
                    <a:pt x="56" y="0"/>
                  </a:lnTo>
                  <a:lnTo>
                    <a:pt x="40" y="0"/>
                  </a:lnTo>
                  <a:lnTo>
                    <a:pt x="32" y="0"/>
                  </a:lnTo>
                  <a:lnTo>
                    <a:pt x="24" y="17"/>
                  </a:lnTo>
                  <a:lnTo>
                    <a:pt x="16"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40" name="Freeform 354"/>
            <p:cNvSpPr>
              <a:spLocks/>
            </p:cNvSpPr>
            <p:nvPr/>
          </p:nvSpPr>
          <p:spPr bwMode="auto">
            <a:xfrm>
              <a:off x="4026" y="3296"/>
              <a:ext cx="120" cy="44"/>
            </a:xfrm>
            <a:custGeom>
              <a:avLst/>
              <a:gdLst>
                <a:gd name="T0" fmla="*/ 120 w 120"/>
                <a:gd name="T1" fmla="*/ 0 h 44"/>
                <a:gd name="T2" fmla="*/ 104 w 120"/>
                <a:gd name="T3" fmla="*/ 0 h 44"/>
                <a:gd name="T4" fmla="*/ 96 w 120"/>
                <a:gd name="T5" fmla="*/ 0 h 44"/>
                <a:gd name="T6" fmla="*/ 88 w 120"/>
                <a:gd name="T7" fmla="*/ 0 h 44"/>
                <a:gd name="T8" fmla="*/ 72 w 120"/>
                <a:gd name="T9" fmla="*/ 0 h 44"/>
                <a:gd name="T10" fmla="*/ 64 w 120"/>
                <a:gd name="T11" fmla="*/ 0 h 44"/>
                <a:gd name="T12" fmla="*/ 56 w 120"/>
                <a:gd name="T13" fmla="*/ 0 h 44"/>
                <a:gd name="T14" fmla="*/ 40 w 120"/>
                <a:gd name="T15" fmla="*/ 9 h 44"/>
                <a:gd name="T16" fmla="*/ 32 w 120"/>
                <a:gd name="T17" fmla="*/ 9 h 44"/>
                <a:gd name="T18" fmla="*/ 32 w 120"/>
                <a:gd name="T19" fmla="*/ 18 h 44"/>
                <a:gd name="T20" fmla="*/ 24 w 120"/>
                <a:gd name="T21" fmla="*/ 18 h 44"/>
                <a:gd name="T22" fmla="*/ 16 w 120"/>
                <a:gd name="T23" fmla="*/ 35 h 44"/>
                <a:gd name="T24" fmla="*/ 0 w 120"/>
                <a:gd name="T25" fmla="*/ 35 h 44"/>
                <a:gd name="T26" fmla="*/ 0 w 120"/>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0"/>
                <a:gd name="T43" fmla="*/ 0 h 44"/>
                <a:gd name="T44" fmla="*/ 120 w 120"/>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0" h="44">
                  <a:moveTo>
                    <a:pt x="120" y="0"/>
                  </a:moveTo>
                  <a:lnTo>
                    <a:pt x="104" y="0"/>
                  </a:lnTo>
                  <a:lnTo>
                    <a:pt x="96" y="0"/>
                  </a:lnTo>
                  <a:lnTo>
                    <a:pt x="88" y="0"/>
                  </a:lnTo>
                  <a:lnTo>
                    <a:pt x="72" y="0"/>
                  </a:lnTo>
                  <a:lnTo>
                    <a:pt x="64" y="0"/>
                  </a:lnTo>
                  <a:lnTo>
                    <a:pt x="56" y="0"/>
                  </a:lnTo>
                  <a:lnTo>
                    <a:pt x="40" y="9"/>
                  </a:lnTo>
                  <a:lnTo>
                    <a:pt x="32" y="9"/>
                  </a:lnTo>
                  <a:lnTo>
                    <a:pt x="32" y="18"/>
                  </a:lnTo>
                  <a:lnTo>
                    <a:pt x="24" y="18"/>
                  </a:lnTo>
                  <a:lnTo>
                    <a:pt x="16" y="35"/>
                  </a:lnTo>
                  <a:lnTo>
                    <a:pt x="0" y="35"/>
                  </a:lnTo>
                  <a:lnTo>
                    <a:pt x="0"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41" name="Freeform 355"/>
            <p:cNvSpPr>
              <a:spLocks/>
            </p:cNvSpPr>
            <p:nvPr/>
          </p:nvSpPr>
          <p:spPr bwMode="auto">
            <a:xfrm>
              <a:off x="3994" y="3375"/>
              <a:ext cx="64" cy="71"/>
            </a:xfrm>
            <a:custGeom>
              <a:avLst/>
              <a:gdLst>
                <a:gd name="T0" fmla="*/ 64 w 64"/>
                <a:gd name="T1" fmla="*/ 0 h 71"/>
                <a:gd name="T2" fmla="*/ 56 w 64"/>
                <a:gd name="T3" fmla="*/ 0 h 71"/>
                <a:gd name="T4" fmla="*/ 48 w 64"/>
                <a:gd name="T5" fmla="*/ 9 h 71"/>
                <a:gd name="T6" fmla="*/ 32 w 64"/>
                <a:gd name="T7" fmla="*/ 18 h 71"/>
                <a:gd name="T8" fmla="*/ 32 w 64"/>
                <a:gd name="T9" fmla="*/ 36 h 71"/>
                <a:gd name="T10" fmla="*/ 24 w 64"/>
                <a:gd name="T11" fmla="*/ 44 h 71"/>
                <a:gd name="T12" fmla="*/ 24 w 64"/>
                <a:gd name="T13" fmla="*/ 53 h 71"/>
                <a:gd name="T14" fmla="*/ 16 w 64"/>
                <a:gd name="T15" fmla="*/ 53 h 71"/>
                <a:gd name="T16" fmla="*/ 0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64" y="0"/>
                  </a:moveTo>
                  <a:lnTo>
                    <a:pt x="56" y="0"/>
                  </a:lnTo>
                  <a:lnTo>
                    <a:pt x="48" y="9"/>
                  </a:lnTo>
                  <a:lnTo>
                    <a:pt x="32" y="18"/>
                  </a:lnTo>
                  <a:lnTo>
                    <a:pt x="32" y="36"/>
                  </a:lnTo>
                  <a:lnTo>
                    <a:pt x="24" y="44"/>
                  </a:lnTo>
                  <a:lnTo>
                    <a:pt x="24" y="53"/>
                  </a:lnTo>
                  <a:lnTo>
                    <a:pt x="16" y="53"/>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942" name="Freeform 356"/>
            <p:cNvSpPr>
              <a:spLocks/>
            </p:cNvSpPr>
            <p:nvPr/>
          </p:nvSpPr>
          <p:spPr bwMode="auto">
            <a:xfrm>
              <a:off x="3946" y="3455"/>
              <a:ext cx="96" cy="43"/>
            </a:xfrm>
            <a:custGeom>
              <a:avLst/>
              <a:gdLst>
                <a:gd name="T0" fmla="*/ 96 w 96"/>
                <a:gd name="T1" fmla="*/ 0 h 43"/>
                <a:gd name="T2" fmla="*/ 80 w 96"/>
                <a:gd name="T3" fmla="*/ 0 h 43"/>
                <a:gd name="T4" fmla="*/ 72 w 96"/>
                <a:gd name="T5" fmla="*/ 8 h 43"/>
                <a:gd name="T6" fmla="*/ 64 w 96"/>
                <a:gd name="T7" fmla="*/ 8 h 43"/>
                <a:gd name="T8" fmla="*/ 48 w 96"/>
                <a:gd name="T9" fmla="*/ 26 h 43"/>
                <a:gd name="T10" fmla="*/ 40 w 96"/>
                <a:gd name="T11" fmla="*/ 26 h 43"/>
                <a:gd name="T12" fmla="*/ 32 w 96"/>
                <a:gd name="T13" fmla="*/ 26 h 43"/>
                <a:gd name="T14" fmla="*/ 16 w 96"/>
                <a:gd name="T15" fmla="*/ 26 h 43"/>
                <a:gd name="T16" fmla="*/ 8 w 96"/>
                <a:gd name="T17" fmla="*/ 35 h 43"/>
                <a:gd name="T18" fmla="*/ 0 w 96"/>
                <a:gd name="T19" fmla="*/ 35 h 43"/>
                <a:gd name="T20" fmla="*/ 0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96" y="0"/>
                  </a:moveTo>
                  <a:lnTo>
                    <a:pt x="80" y="0"/>
                  </a:lnTo>
                  <a:lnTo>
                    <a:pt x="72" y="8"/>
                  </a:lnTo>
                  <a:lnTo>
                    <a:pt x="64" y="8"/>
                  </a:lnTo>
                  <a:lnTo>
                    <a:pt x="48" y="26"/>
                  </a:lnTo>
                  <a:lnTo>
                    <a:pt x="40" y="26"/>
                  </a:lnTo>
                  <a:lnTo>
                    <a:pt x="32" y="26"/>
                  </a:lnTo>
                  <a:lnTo>
                    <a:pt x="16" y="26"/>
                  </a:lnTo>
                  <a:lnTo>
                    <a:pt x="8" y="35"/>
                  </a:lnTo>
                  <a:lnTo>
                    <a:pt x="0" y="35"/>
                  </a:lnTo>
                  <a:lnTo>
                    <a:pt x="0"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6510" name="Group 357"/>
          <p:cNvGrpSpPr>
            <a:grpSpLocks/>
          </p:cNvGrpSpPr>
          <p:nvPr/>
        </p:nvGrpSpPr>
        <p:grpSpPr bwMode="auto">
          <a:xfrm>
            <a:off x="4375150" y="2393950"/>
            <a:ext cx="798513" cy="725488"/>
            <a:chOff x="3978" y="2760"/>
            <a:chExt cx="503" cy="457"/>
          </a:xfrm>
        </p:grpSpPr>
        <p:sp>
          <p:nvSpPr>
            <p:cNvPr id="493884" name="Freeform 358"/>
            <p:cNvSpPr>
              <a:spLocks/>
            </p:cNvSpPr>
            <p:nvPr/>
          </p:nvSpPr>
          <p:spPr bwMode="auto">
            <a:xfrm>
              <a:off x="3978" y="3006"/>
              <a:ext cx="248" cy="211"/>
            </a:xfrm>
            <a:custGeom>
              <a:avLst/>
              <a:gdLst>
                <a:gd name="T0" fmla="*/ 248 w 248"/>
                <a:gd name="T1" fmla="*/ 211 h 211"/>
                <a:gd name="T2" fmla="*/ 240 w 248"/>
                <a:gd name="T3" fmla="*/ 194 h 211"/>
                <a:gd name="T4" fmla="*/ 240 w 248"/>
                <a:gd name="T5" fmla="*/ 194 h 211"/>
                <a:gd name="T6" fmla="*/ 240 w 248"/>
                <a:gd name="T7" fmla="*/ 194 h 211"/>
                <a:gd name="T8" fmla="*/ 240 w 248"/>
                <a:gd name="T9" fmla="*/ 185 h 211"/>
                <a:gd name="T10" fmla="*/ 232 w 248"/>
                <a:gd name="T11" fmla="*/ 176 h 211"/>
                <a:gd name="T12" fmla="*/ 232 w 248"/>
                <a:gd name="T13" fmla="*/ 158 h 211"/>
                <a:gd name="T14" fmla="*/ 232 w 248"/>
                <a:gd name="T15" fmla="*/ 150 h 211"/>
                <a:gd name="T16" fmla="*/ 216 w 248"/>
                <a:gd name="T17" fmla="*/ 141 h 211"/>
                <a:gd name="T18" fmla="*/ 208 w 248"/>
                <a:gd name="T19" fmla="*/ 123 h 211"/>
                <a:gd name="T20" fmla="*/ 208 w 248"/>
                <a:gd name="T21" fmla="*/ 114 h 211"/>
                <a:gd name="T22" fmla="*/ 200 w 248"/>
                <a:gd name="T23" fmla="*/ 106 h 211"/>
                <a:gd name="T24" fmla="*/ 184 w 248"/>
                <a:gd name="T25" fmla="*/ 97 h 211"/>
                <a:gd name="T26" fmla="*/ 176 w 248"/>
                <a:gd name="T27" fmla="*/ 79 h 211"/>
                <a:gd name="T28" fmla="*/ 176 w 248"/>
                <a:gd name="T29" fmla="*/ 71 h 211"/>
                <a:gd name="T30" fmla="*/ 176 w 248"/>
                <a:gd name="T31" fmla="*/ 71 h 211"/>
                <a:gd name="T32" fmla="*/ 152 w 248"/>
                <a:gd name="T33" fmla="*/ 62 h 211"/>
                <a:gd name="T34" fmla="*/ 144 w 248"/>
                <a:gd name="T35" fmla="*/ 44 h 211"/>
                <a:gd name="T36" fmla="*/ 136 w 248"/>
                <a:gd name="T37" fmla="*/ 35 h 211"/>
                <a:gd name="T38" fmla="*/ 112 w 248"/>
                <a:gd name="T39" fmla="*/ 35 h 211"/>
                <a:gd name="T40" fmla="*/ 104 w 248"/>
                <a:gd name="T41" fmla="*/ 27 h 211"/>
                <a:gd name="T42" fmla="*/ 80 w 248"/>
                <a:gd name="T43" fmla="*/ 27 h 211"/>
                <a:gd name="T44" fmla="*/ 72 w 248"/>
                <a:gd name="T45" fmla="*/ 27 h 211"/>
                <a:gd name="T46" fmla="*/ 48 w 248"/>
                <a:gd name="T47" fmla="*/ 9 h 211"/>
                <a:gd name="T48" fmla="*/ 40 w 248"/>
                <a:gd name="T49" fmla="*/ 9 h 211"/>
                <a:gd name="T50" fmla="*/ 32 w 248"/>
                <a:gd name="T51" fmla="*/ 9 h 211"/>
                <a:gd name="T52" fmla="*/ 16 w 248"/>
                <a:gd name="T53" fmla="*/ 9 h 211"/>
                <a:gd name="T54" fmla="*/ 8 w 248"/>
                <a:gd name="T55" fmla="*/ 9 h 211"/>
                <a:gd name="T56" fmla="*/ 8 w 248"/>
                <a:gd name="T57" fmla="*/ 9 h 211"/>
                <a:gd name="T58" fmla="*/ 0 w 248"/>
                <a:gd name="T59" fmla="*/ 0 h 211"/>
                <a:gd name="T60" fmla="*/ 8 w 248"/>
                <a:gd name="T61" fmla="*/ 9 h 211"/>
                <a:gd name="T62" fmla="*/ 8 w 248"/>
                <a:gd name="T63" fmla="*/ 9 h 211"/>
                <a:gd name="T64" fmla="*/ 8 w 248"/>
                <a:gd name="T65" fmla="*/ 9 h 211"/>
                <a:gd name="T66" fmla="*/ 16 w 248"/>
                <a:gd name="T67" fmla="*/ 9 h 211"/>
                <a:gd name="T68" fmla="*/ 16 w 248"/>
                <a:gd name="T69" fmla="*/ 9 h 211"/>
                <a:gd name="T70" fmla="*/ 32 w 248"/>
                <a:gd name="T71" fmla="*/ 27 h 211"/>
                <a:gd name="T72" fmla="*/ 40 w 248"/>
                <a:gd name="T73" fmla="*/ 27 h 211"/>
                <a:gd name="T74" fmla="*/ 48 w 248"/>
                <a:gd name="T75" fmla="*/ 27 h 211"/>
                <a:gd name="T76" fmla="*/ 72 w 248"/>
                <a:gd name="T77" fmla="*/ 35 h 211"/>
                <a:gd name="T78" fmla="*/ 80 w 248"/>
                <a:gd name="T79" fmla="*/ 44 h 211"/>
                <a:gd name="T80" fmla="*/ 88 w 248"/>
                <a:gd name="T81" fmla="*/ 44 h 211"/>
                <a:gd name="T82" fmla="*/ 104 w 248"/>
                <a:gd name="T83" fmla="*/ 62 h 211"/>
                <a:gd name="T84" fmla="*/ 112 w 248"/>
                <a:gd name="T85" fmla="*/ 71 h 211"/>
                <a:gd name="T86" fmla="*/ 120 w 248"/>
                <a:gd name="T87" fmla="*/ 79 h 211"/>
                <a:gd name="T88" fmla="*/ 136 w 248"/>
                <a:gd name="T89" fmla="*/ 79 h 211"/>
                <a:gd name="T90" fmla="*/ 144 w 248"/>
                <a:gd name="T91" fmla="*/ 97 h 211"/>
                <a:gd name="T92" fmla="*/ 144 w 248"/>
                <a:gd name="T93" fmla="*/ 97 h 211"/>
                <a:gd name="T94" fmla="*/ 152 w 248"/>
                <a:gd name="T95" fmla="*/ 106 h 211"/>
                <a:gd name="T96" fmla="*/ 168 w 248"/>
                <a:gd name="T97" fmla="*/ 114 h 211"/>
                <a:gd name="T98" fmla="*/ 176 w 248"/>
                <a:gd name="T99" fmla="*/ 123 h 211"/>
                <a:gd name="T100" fmla="*/ 176 w 248"/>
                <a:gd name="T101" fmla="*/ 141 h 211"/>
                <a:gd name="T102" fmla="*/ 184 w 248"/>
                <a:gd name="T103" fmla="*/ 150 h 211"/>
                <a:gd name="T104" fmla="*/ 184 w 248"/>
                <a:gd name="T105" fmla="*/ 158 h 211"/>
                <a:gd name="T106" fmla="*/ 200 w 248"/>
                <a:gd name="T107" fmla="*/ 158 h 211"/>
                <a:gd name="T108" fmla="*/ 200 w 248"/>
                <a:gd name="T109" fmla="*/ 176 h 211"/>
                <a:gd name="T110" fmla="*/ 208 w 248"/>
                <a:gd name="T111" fmla="*/ 185 h 211"/>
                <a:gd name="T112" fmla="*/ 208 w 248"/>
                <a:gd name="T113" fmla="*/ 194 h 211"/>
                <a:gd name="T114" fmla="*/ 208 w 248"/>
                <a:gd name="T115" fmla="*/ 194 h 211"/>
                <a:gd name="T116" fmla="*/ 208 w 248"/>
                <a:gd name="T117" fmla="*/ 194 h 211"/>
                <a:gd name="T118" fmla="*/ 208 w 248"/>
                <a:gd name="T119" fmla="*/ 194 h 211"/>
                <a:gd name="T120" fmla="*/ 216 w 248"/>
                <a:gd name="T121" fmla="*/ 211 h 211"/>
                <a:gd name="T122" fmla="*/ 248 w 248"/>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8"/>
                <a:gd name="T187" fmla="*/ 0 h 211"/>
                <a:gd name="T188" fmla="*/ 248 w 248"/>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8" h="211">
                  <a:moveTo>
                    <a:pt x="248" y="211"/>
                  </a:moveTo>
                  <a:lnTo>
                    <a:pt x="240" y="194"/>
                  </a:lnTo>
                  <a:lnTo>
                    <a:pt x="240" y="185"/>
                  </a:lnTo>
                  <a:lnTo>
                    <a:pt x="232" y="176"/>
                  </a:lnTo>
                  <a:lnTo>
                    <a:pt x="232" y="158"/>
                  </a:lnTo>
                  <a:lnTo>
                    <a:pt x="232" y="150"/>
                  </a:lnTo>
                  <a:lnTo>
                    <a:pt x="216" y="141"/>
                  </a:lnTo>
                  <a:lnTo>
                    <a:pt x="208" y="123"/>
                  </a:lnTo>
                  <a:lnTo>
                    <a:pt x="208" y="114"/>
                  </a:lnTo>
                  <a:lnTo>
                    <a:pt x="200" y="106"/>
                  </a:lnTo>
                  <a:lnTo>
                    <a:pt x="184" y="97"/>
                  </a:lnTo>
                  <a:lnTo>
                    <a:pt x="176" y="79"/>
                  </a:lnTo>
                  <a:lnTo>
                    <a:pt x="176" y="71"/>
                  </a:lnTo>
                  <a:lnTo>
                    <a:pt x="152" y="62"/>
                  </a:lnTo>
                  <a:lnTo>
                    <a:pt x="144" y="44"/>
                  </a:lnTo>
                  <a:lnTo>
                    <a:pt x="136" y="35"/>
                  </a:lnTo>
                  <a:lnTo>
                    <a:pt x="112" y="35"/>
                  </a:lnTo>
                  <a:lnTo>
                    <a:pt x="104" y="27"/>
                  </a:lnTo>
                  <a:lnTo>
                    <a:pt x="80" y="27"/>
                  </a:lnTo>
                  <a:lnTo>
                    <a:pt x="72" y="27"/>
                  </a:lnTo>
                  <a:lnTo>
                    <a:pt x="48" y="9"/>
                  </a:lnTo>
                  <a:lnTo>
                    <a:pt x="40" y="9"/>
                  </a:lnTo>
                  <a:lnTo>
                    <a:pt x="32" y="9"/>
                  </a:lnTo>
                  <a:lnTo>
                    <a:pt x="16" y="9"/>
                  </a:lnTo>
                  <a:lnTo>
                    <a:pt x="8" y="9"/>
                  </a:lnTo>
                  <a:lnTo>
                    <a:pt x="0" y="0"/>
                  </a:lnTo>
                  <a:lnTo>
                    <a:pt x="8" y="9"/>
                  </a:lnTo>
                  <a:lnTo>
                    <a:pt x="16" y="9"/>
                  </a:lnTo>
                  <a:lnTo>
                    <a:pt x="32" y="27"/>
                  </a:lnTo>
                  <a:lnTo>
                    <a:pt x="40" y="27"/>
                  </a:lnTo>
                  <a:lnTo>
                    <a:pt x="48" y="27"/>
                  </a:lnTo>
                  <a:lnTo>
                    <a:pt x="72" y="35"/>
                  </a:lnTo>
                  <a:lnTo>
                    <a:pt x="80" y="44"/>
                  </a:lnTo>
                  <a:lnTo>
                    <a:pt x="88" y="44"/>
                  </a:lnTo>
                  <a:lnTo>
                    <a:pt x="104" y="62"/>
                  </a:lnTo>
                  <a:lnTo>
                    <a:pt x="112" y="71"/>
                  </a:lnTo>
                  <a:lnTo>
                    <a:pt x="120" y="79"/>
                  </a:lnTo>
                  <a:lnTo>
                    <a:pt x="136" y="79"/>
                  </a:lnTo>
                  <a:lnTo>
                    <a:pt x="144" y="97"/>
                  </a:lnTo>
                  <a:lnTo>
                    <a:pt x="152" y="106"/>
                  </a:lnTo>
                  <a:lnTo>
                    <a:pt x="168" y="114"/>
                  </a:lnTo>
                  <a:lnTo>
                    <a:pt x="176" y="123"/>
                  </a:lnTo>
                  <a:lnTo>
                    <a:pt x="176" y="141"/>
                  </a:lnTo>
                  <a:lnTo>
                    <a:pt x="184" y="150"/>
                  </a:lnTo>
                  <a:lnTo>
                    <a:pt x="184" y="158"/>
                  </a:lnTo>
                  <a:lnTo>
                    <a:pt x="200" y="158"/>
                  </a:lnTo>
                  <a:lnTo>
                    <a:pt x="200" y="176"/>
                  </a:lnTo>
                  <a:lnTo>
                    <a:pt x="208" y="185"/>
                  </a:lnTo>
                  <a:lnTo>
                    <a:pt x="208" y="194"/>
                  </a:lnTo>
                  <a:lnTo>
                    <a:pt x="216" y="211"/>
                  </a:lnTo>
                  <a:lnTo>
                    <a:pt x="248"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85" name="Freeform 359"/>
            <p:cNvSpPr>
              <a:spLocks/>
            </p:cNvSpPr>
            <p:nvPr/>
          </p:nvSpPr>
          <p:spPr bwMode="auto">
            <a:xfrm>
              <a:off x="3978" y="3006"/>
              <a:ext cx="248" cy="211"/>
            </a:xfrm>
            <a:custGeom>
              <a:avLst/>
              <a:gdLst>
                <a:gd name="T0" fmla="*/ 248 w 248"/>
                <a:gd name="T1" fmla="*/ 211 h 211"/>
                <a:gd name="T2" fmla="*/ 240 w 248"/>
                <a:gd name="T3" fmla="*/ 194 h 211"/>
                <a:gd name="T4" fmla="*/ 240 w 248"/>
                <a:gd name="T5" fmla="*/ 194 h 211"/>
                <a:gd name="T6" fmla="*/ 240 w 248"/>
                <a:gd name="T7" fmla="*/ 194 h 211"/>
                <a:gd name="T8" fmla="*/ 240 w 248"/>
                <a:gd name="T9" fmla="*/ 185 h 211"/>
                <a:gd name="T10" fmla="*/ 232 w 248"/>
                <a:gd name="T11" fmla="*/ 176 h 211"/>
                <a:gd name="T12" fmla="*/ 232 w 248"/>
                <a:gd name="T13" fmla="*/ 158 h 211"/>
                <a:gd name="T14" fmla="*/ 232 w 248"/>
                <a:gd name="T15" fmla="*/ 150 h 211"/>
                <a:gd name="T16" fmla="*/ 216 w 248"/>
                <a:gd name="T17" fmla="*/ 141 h 211"/>
                <a:gd name="T18" fmla="*/ 208 w 248"/>
                <a:gd name="T19" fmla="*/ 123 h 211"/>
                <a:gd name="T20" fmla="*/ 208 w 248"/>
                <a:gd name="T21" fmla="*/ 114 h 211"/>
                <a:gd name="T22" fmla="*/ 200 w 248"/>
                <a:gd name="T23" fmla="*/ 106 h 211"/>
                <a:gd name="T24" fmla="*/ 184 w 248"/>
                <a:gd name="T25" fmla="*/ 97 h 211"/>
                <a:gd name="T26" fmla="*/ 176 w 248"/>
                <a:gd name="T27" fmla="*/ 79 h 211"/>
                <a:gd name="T28" fmla="*/ 176 w 248"/>
                <a:gd name="T29" fmla="*/ 71 h 211"/>
                <a:gd name="T30" fmla="*/ 176 w 248"/>
                <a:gd name="T31" fmla="*/ 71 h 211"/>
                <a:gd name="T32" fmla="*/ 152 w 248"/>
                <a:gd name="T33" fmla="*/ 62 h 211"/>
                <a:gd name="T34" fmla="*/ 144 w 248"/>
                <a:gd name="T35" fmla="*/ 44 h 211"/>
                <a:gd name="T36" fmla="*/ 136 w 248"/>
                <a:gd name="T37" fmla="*/ 35 h 211"/>
                <a:gd name="T38" fmla="*/ 112 w 248"/>
                <a:gd name="T39" fmla="*/ 35 h 211"/>
                <a:gd name="T40" fmla="*/ 104 w 248"/>
                <a:gd name="T41" fmla="*/ 27 h 211"/>
                <a:gd name="T42" fmla="*/ 80 w 248"/>
                <a:gd name="T43" fmla="*/ 27 h 211"/>
                <a:gd name="T44" fmla="*/ 72 w 248"/>
                <a:gd name="T45" fmla="*/ 27 h 211"/>
                <a:gd name="T46" fmla="*/ 48 w 248"/>
                <a:gd name="T47" fmla="*/ 9 h 211"/>
                <a:gd name="T48" fmla="*/ 40 w 248"/>
                <a:gd name="T49" fmla="*/ 9 h 211"/>
                <a:gd name="T50" fmla="*/ 32 w 248"/>
                <a:gd name="T51" fmla="*/ 9 h 211"/>
                <a:gd name="T52" fmla="*/ 16 w 248"/>
                <a:gd name="T53" fmla="*/ 9 h 211"/>
                <a:gd name="T54" fmla="*/ 8 w 248"/>
                <a:gd name="T55" fmla="*/ 9 h 211"/>
                <a:gd name="T56" fmla="*/ 8 w 248"/>
                <a:gd name="T57" fmla="*/ 9 h 211"/>
                <a:gd name="T58" fmla="*/ 0 w 248"/>
                <a:gd name="T59" fmla="*/ 0 h 211"/>
                <a:gd name="T60" fmla="*/ 8 w 248"/>
                <a:gd name="T61" fmla="*/ 9 h 211"/>
                <a:gd name="T62" fmla="*/ 8 w 248"/>
                <a:gd name="T63" fmla="*/ 9 h 211"/>
                <a:gd name="T64" fmla="*/ 8 w 248"/>
                <a:gd name="T65" fmla="*/ 9 h 211"/>
                <a:gd name="T66" fmla="*/ 16 w 248"/>
                <a:gd name="T67" fmla="*/ 9 h 211"/>
                <a:gd name="T68" fmla="*/ 16 w 248"/>
                <a:gd name="T69" fmla="*/ 9 h 211"/>
                <a:gd name="T70" fmla="*/ 32 w 248"/>
                <a:gd name="T71" fmla="*/ 27 h 211"/>
                <a:gd name="T72" fmla="*/ 40 w 248"/>
                <a:gd name="T73" fmla="*/ 27 h 211"/>
                <a:gd name="T74" fmla="*/ 48 w 248"/>
                <a:gd name="T75" fmla="*/ 27 h 211"/>
                <a:gd name="T76" fmla="*/ 72 w 248"/>
                <a:gd name="T77" fmla="*/ 35 h 211"/>
                <a:gd name="T78" fmla="*/ 80 w 248"/>
                <a:gd name="T79" fmla="*/ 44 h 211"/>
                <a:gd name="T80" fmla="*/ 88 w 248"/>
                <a:gd name="T81" fmla="*/ 44 h 211"/>
                <a:gd name="T82" fmla="*/ 104 w 248"/>
                <a:gd name="T83" fmla="*/ 62 h 211"/>
                <a:gd name="T84" fmla="*/ 112 w 248"/>
                <a:gd name="T85" fmla="*/ 71 h 211"/>
                <a:gd name="T86" fmla="*/ 120 w 248"/>
                <a:gd name="T87" fmla="*/ 79 h 211"/>
                <a:gd name="T88" fmla="*/ 136 w 248"/>
                <a:gd name="T89" fmla="*/ 79 h 211"/>
                <a:gd name="T90" fmla="*/ 144 w 248"/>
                <a:gd name="T91" fmla="*/ 97 h 211"/>
                <a:gd name="T92" fmla="*/ 144 w 248"/>
                <a:gd name="T93" fmla="*/ 97 h 211"/>
                <a:gd name="T94" fmla="*/ 152 w 248"/>
                <a:gd name="T95" fmla="*/ 106 h 211"/>
                <a:gd name="T96" fmla="*/ 168 w 248"/>
                <a:gd name="T97" fmla="*/ 114 h 211"/>
                <a:gd name="T98" fmla="*/ 176 w 248"/>
                <a:gd name="T99" fmla="*/ 123 h 211"/>
                <a:gd name="T100" fmla="*/ 176 w 248"/>
                <a:gd name="T101" fmla="*/ 141 h 211"/>
                <a:gd name="T102" fmla="*/ 184 w 248"/>
                <a:gd name="T103" fmla="*/ 150 h 211"/>
                <a:gd name="T104" fmla="*/ 184 w 248"/>
                <a:gd name="T105" fmla="*/ 158 h 211"/>
                <a:gd name="T106" fmla="*/ 200 w 248"/>
                <a:gd name="T107" fmla="*/ 158 h 211"/>
                <a:gd name="T108" fmla="*/ 200 w 248"/>
                <a:gd name="T109" fmla="*/ 176 h 211"/>
                <a:gd name="T110" fmla="*/ 208 w 248"/>
                <a:gd name="T111" fmla="*/ 185 h 211"/>
                <a:gd name="T112" fmla="*/ 208 w 248"/>
                <a:gd name="T113" fmla="*/ 194 h 211"/>
                <a:gd name="T114" fmla="*/ 208 w 248"/>
                <a:gd name="T115" fmla="*/ 194 h 211"/>
                <a:gd name="T116" fmla="*/ 208 w 248"/>
                <a:gd name="T117" fmla="*/ 194 h 211"/>
                <a:gd name="T118" fmla="*/ 208 w 248"/>
                <a:gd name="T119" fmla="*/ 194 h 211"/>
                <a:gd name="T120" fmla="*/ 216 w 248"/>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8"/>
                <a:gd name="T184" fmla="*/ 0 h 211"/>
                <a:gd name="T185" fmla="*/ 248 w 248"/>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8" h="211">
                  <a:moveTo>
                    <a:pt x="248" y="211"/>
                  </a:moveTo>
                  <a:lnTo>
                    <a:pt x="240" y="194"/>
                  </a:lnTo>
                  <a:lnTo>
                    <a:pt x="240" y="185"/>
                  </a:lnTo>
                  <a:lnTo>
                    <a:pt x="232" y="176"/>
                  </a:lnTo>
                  <a:lnTo>
                    <a:pt x="232" y="158"/>
                  </a:lnTo>
                  <a:lnTo>
                    <a:pt x="232" y="150"/>
                  </a:lnTo>
                  <a:lnTo>
                    <a:pt x="216" y="141"/>
                  </a:lnTo>
                  <a:lnTo>
                    <a:pt x="208" y="123"/>
                  </a:lnTo>
                  <a:lnTo>
                    <a:pt x="208" y="114"/>
                  </a:lnTo>
                  <a:lnTo>
                    <a:pt x="200" y="106"/>
                  </a:lnTo>
                  <a:lnTo>
                    <a:pt x="184" y="97"/>
                  </a:lnTo>
                  <a:lnTo>
                    <a:pt x="176" y="79"/>
                  </a:lnTo>
                  <a:lnTo>
                    <a:pt x="176" y="71"/>
                  </a:lnTo>
                  <a:lnTo>
                    <a:pt x="152" y="62"/>
                  </a:lnTo>
                  <a:lnTo>
                    <a:pt x="144" y="44"/>
                  </a:lnTo>
                  <a:lnTo>
                    <a:pt x="136" y="35"/>
                  </a:lnTo>
                  <a:lnTo>
                    <a:pt x="112" y="35"/>
                  </a:lnTo>
                  <a:lnTo>
                    <a:pt x="104" y="27"/>
                  </a:lnTo>
                  <a:lnTo>
                    <a:pt x="80" y="27"/>
                  </a:lnTo>
                  <a:lnTo>
                    <a:pt x="72" y="27"/>
                  </a:lnTo>
                  <a:lnTo>
                    <a:pt x="48" y="9"/>
                  </a:lnTo>
                  <a:lnTo>
                    <a:pt x="40" y="9"/>
                  </a:lnTo>
                  <a:lnTo>
                    <a:pt x="32" y="9"/>
                  </a:lnTo>
                  <a:lnTo>
                    <a:pt x="16" y="9"/>
                  </a:lnTo>
                  <a:lnTo>
                    <a:pt x="8" y="9"/>
                  </a:lnTo>
                  <a:lnTo>
                    <a:pt x="0" y="0"/>
                  </a:lnTo>
                  <a:lnTo>
                    <a:pt x="8" y="9"/>
                  </a:lnTo>
                  <a:lnTo>
                    <a:pt x="16" y="9"/>
                  </a:lnTo>
                  <a:lnTo>
                    <a:pt x="32" y="27"/>
                  </a:lnTo>
                  <a:lnTo>
                    <a:pt x="40" y="27"/>
                  </a:lnTo>
                  <a:lnTo>
                    <a:pt x="48" y="27"/>
                  </a:lnTo>
                  <a:lnTo>
                    <a:pt x="72" y="35"/>
                  </a:lnTo>
                  <a:lnTo>
                    <a:pt x="80" y="44"/>
                  </a:lnTo>
                  <a:lnTo>
                    <a:pt x="88" y="44"/>
                  </a:lnTo>
                  <a:lnTo>
                    <a:pt x="104" y="62"/>
                  </a:lnTo>
                  <a:lnTo>
                    <a:pt x="112" y="71"/>
                  </a:lnTo>
                  <a:lnTo>
                    <a:pt x="120" y="79"/>
                  </a:lnTo>
                  <a:lnTo>
                    <a:pt x="136" y="79"/>
                  </a:lnTo>
                  <a:lnTo>
                    <a:pt x="144" y="97"/>
                  </a:lnTo>
                  <a:lnTo>
                    <a:pt x="152" y="106"/>
                  </a:lnTo>
                  <a:lnTo>
                    <a:pt x="168" y="114"/>
                  </a:lnTo>
                  <a:lnTo>
                    <a:pt x="176" y="123"/>
                  </a:lnTo>
                  <a:lnTo>
                    <a:pt x="176" y="141"/>
                  </a:lnTo>
                  <a:lnTo>
                    <a:pt x="184" y="150"/>
                  </a:lnTo>
                  <a:lnTo>
                    <a:pt x="184" y="158"/>
                  </a:lnTo>
                  <a:lnTo>
                    <a:pt x="200" y="158"/>
                  </a:lnTo>
                  <a:lnTo>
                    <a:pt x="200" y="176"/>
                  </a:lnTo>
                  <a:lnTo>
                    <a:pt x="208" y="185"/>
                  </a:lnTo>
                  <a:lnTo>
                    <a:pt x="208" y="194"/>
                  </a:lnTo>
                  <a:lnTo>
                    <a:pt x="216"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86" name="Freeform 360"/>
            <p:cNvSpPr>
              <a:spLocks/>
            </p:cNvSpPr>
            <p:nvPr/>
          </p:nvSpPr>
          <p:spPr bwMode="auto">
            <a:xfrm>
              <a:off x="4210" y="2962"/>
              <a:ext cx="199" cy="255"/>
            </a:xfrm>
            <a:custGeom>
              <a:avLst/>
              <a:gdLst>
                <a:gd name="T0" fmla="*/ 48 w 199"/>
                <a:gd name="T1" fmla="*/ 255 h 255"/>
                <a:gd name="T2" fmla="*/ 48 w 199"/>
                <a:gd name="T3" fmla="*/ 238 h 255"/>
                <a:gd name="T4" fmla="*/ 48 w 199"/>
                <a:gd name="T5" fmla="*/ 238 h 255"/>
                <a:gd name="T6" fmla="*/ 48 w 199"/>
                <a:gd name="T7" fmla="*/ 238 h 255"/>
                <a:gd name="T8" fmla="*/ 48 w 199"/>
                <a:gd name="T9" fmla="*/ 229 h 255"/>
                <a:gd name="T10" fmla="*/ 48 w 199"/>
                <a:gd name="T11" fmla="*/ 229 h 255"/>
                <a:gd name="T12" fmla="*/ 48 w 199"/>
                <a:gd name="T13" fmla="*/ 220 h 255"/>
                <a:gd name="T14" fmla="*/ 56 w 199"/>
                <a:gd name="T15" fmla="*/ 202 h 255"/>
                <a:gd name="T16" fmla="*/ 56 w 199"/>
                <a:gd name="T17" fmla="*/ 194 h 255"/>
                <a:gd name="T18" fmla="*/ 56 w 199"/>
                <a:gd name="T19" fmla="*/ 194 h 255"/>
                <a:gd name="T20" fmla="*/ 72 w 199"/>
                <a:gd name="T21" fmla="*/ 185 h 255"/>
                <a:gd name="T22" fmla="*/ 72 w 199"/>
                <a:gd name="T23" fmla="*/ 167 h 255"/>
                <a:gd name="T24" fmla="*/ 80 w 199"/>
                <a:gd name="T25" fmla="*/ 158 h 255"/>
                <a:gd name="T26" fmla="*/ 80 w 199"/>
                <a:gd name="T27" fmla="*/ 150 h 255"/>
                <a:gd name="T28" fmla="*/ 80 w 199"/>
                <a:gd name="T29" fmla="*/ 150 h 255"/>
                <a:gd name="T30" fmla="*/ 88 w 199"/>
                <a:gd name="T31" fmla="*/ 150 h 255"/>
                <a:gd name="T32" fmla="*/ 88 w 199"/>
                <a:gd name="T33" fmla="*/ 123 h 255"/>
                <a:gd name="T34" fmla="*/ 104 w 199"/>
                <a:gd name="T35" fmla="*/ 115 h 255"/>
                <a:gd name="T36" fmla="*/ 112 w 199"/>
                <a:gd name="T37" fmla="*/ 106 h 255"/>
                <a:gd name="T38" fmla="*/ 120 w 199"/>
                <a:gd name="T39" fmla="*/ 88 h 255"/>
                <a:gd name="T40" fmla="*/ 135 w 199"/>
                <a:gd name="T41" fmla="*/ 79 h 255"/>
                <a:gd name="T42" fmla="*/ 143 w 199"/>
                <a:gd name="T43" fmla="*/ 71 h 255"/>
                <a:gd name="T44" fmla="*/ 151 w 199"/>
                <a:gd name="T45" fmla="*/ 53 h 255"/>
                <a:gd name="T46" fmla="*/ 151 w 199"/>
                <a:gd name="T47" fmla="*/ 44 h 255"/>
                <a:gd name="T48" fmla="*/ 167 w 199"/>
                <a:gd name="T49" fmla="*/ 35 h 255"/>
                <a:gd name="T50" fmla="*/ 175 w 199"/>
                <a:gd name="T51" fmla="*/ 27 h 255"/>
                <a:gd name="T52" fmla="*/ 183 w 199"/>
                <a:gd name="T53" fmla="*/ 9 h 255"/>
                <a:gd name="T54" fmla="*/ 183 w 199"/>
                <a:gd name="T55" fmla="*/ 9 h 255"/>
                <a:gd name="T56" fmla="*/ 183 w 199"/>
                <a:gd name="T57" fmla="*/ 9 h 255"/>
                <a:gd name="T58" fmla="*/ 183 w 199"/>
                <a:gd name="T59" fmla="*/ 0 h 255"/>
                <a:gd name="T60" fmla="*/ 199 w 199"/>
                <a:gd name="T61" fmla="*/ 9 h 255"/>
                <a:gd name="T62" fmla="*/ 183 w 199"/>
                <a:gd name="T63" fmla="*/ 9 h 255"/>
                <a:gd name="T64" fmla="*/ 183 w 199"/>
                <a:gd name="T65" fmla="*/ 9 h 255"/>
                <a:gd name="T66" fmla="*/ 183 w 199"/>
                <a:gd name="T67" fmla="*/ 9 h 255"/>
                <a:gd name="T68" fmla="*/ 175 w 199"/>
                <a:gd name="T69" fmla="*/ 9 h 255"/>
                <a:gd name="T70" fmla="*/ 167 w 199"/>
                <a:gd name="T71" fmla="*/ 9 h 255"/>
                <a:gd name="T72" fmla="*/ 151 w 199"/>
                <a:gd name="T73" fmla="*/ 27 h 255"/>
                <a:gd name="T74" fmla="*/ 143 w 199"/>
                <a:gd name="T75" fmla="*/ 27 h 255"/>
                <a:gd name="T76" fmla="*/ 135 w 199"/>
                <a:gd name="T77" fmla="*/ 27 h 255"/>
                <a:gd name="T78" fmla="*/ 120 w 199"/>
                <a:gd name="T79" fmla="*/ 35 h 255"/>
                <a:gd name="T80" fmla="*/ 112 w 199"/>
                <a:gd name="T81" fmla="*/ 44 h 255"/>
                <a:gd name="T82" fmla="*/ 104 w 199"/>
                <a:gd name="T83" fmla="*/ 44 h 255"/>
                <a:gd name="T84" fmla="*/ 88 w 199"/>
                <a:gd name="T85" fmla="*/ 53 h 255"/>
                <a:gd name="T86" fmla="*/ 72 w 199"/>
                <a:gd name="T87" fmla="*/ 71 h 255"/>
                <a:gd name="T88" fmla="*/ 72 w 199"/>
                <a:gd name="T89" fmla="*/ 71 h 255"/>
                <a:gd name="T90" fmla="*/ 72 w 199"/>
                <a:gd name="T91" fmla="*/ 79 h 255"/>
                <a:gd name="T92" fmla="*/ 56 w 199"/>
                <a:gd name="T93" fmla="*/ 88 h 255"/>
                <a:gd name="T94" fmla="*/ 48 w 199"/>
                <a:gd name="T95" fmla="*/ 106 h 255"/>
                <a:gd name="T96" fmla="*/ 40 w 199"/>
                <a:gd name="T97" fmla="*/ 115 h 255"/>
                <a:gd name="T98" fmla="*/ 40 w 199"/>
                <a:gd name="T99" fmla="*/ 141 h 255"/>
                <a:gd name="T100" fmla="*/ 32 w 199"/>
                <a:gd name="T101" fmla="*/ 150 h 255"/>
                <a:gd name="T102" fmla="*/ 16 w 199"/>
                <a:gd name="T103" fmla="*/ 158 h 255"/>
                <a:gd name="T104" fmla="*/ 16 w 199"/>
                <a:gd name="T105" fmla="*/ 185 h 255"/>
                <a:gd name="T106" fmla="*/ 16 w 199"/>
                <a:gd name="T107" fmla="*/ 194 h 255"/>
                <a:gd name="T108" fmla="*/ 8 w 199"/>
                <a:gd name="T109" fmla="*/ 202 h 255"/>
                <a:gd name="T110" fmla="*/ 8 w 199"/>
                <a:gd name="T111" fmla="*/ 220 h 255"/>
                <a:gd name="T112" fmla="*/ 8 w 199"/>
                <a:gd name="T113" fmla="*/ 229 h 255"/>
                <a:gd name="T114" fmla="*/ 8 w 199"/>
                <a:gd name="T115" fmla="*/ 238 h 255"/>
                <a:gd name="T116" fmla="*/ 8 w 199"/>
                <a:gd name="T117" fmla="*/ 238 h 255"/>
                <a:gd name="T118" fmla="*/ 0 w 199"/>
                <a:gd name="T119" fmla="*/ 238 h 255"/>
                <a:gd name="T120" fmla="*/ 8 w 199"/>
                <a:gd name="T121" fmla="*/ 255 h 255"/>
                <a:gd name="T122" fmla="*/ 48 w 199"/>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99"/>
                <a:gd name="T187" fmla="*/ 0 h 255"/>
                <a:gd name="T188" fmla="*/ 199 w 199"/>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99" h="255">
                  <a:moveTo>
                    <a:pt x="48" y="255"/>
                  </a:moveTo>
                  <a:lnTo>
                    <a:pt x="48" y="238"/>
                  </a:lnTo>
                  <a:lnTo>
                    <a:pt x="48" y="229"/>
                  </a:lnTo>
                  <a:lnTo>
                    <a:pt x="48" y="220"/>
                  </a:lnTo>
                  <a:lnTo>
                    <a:pt x="56" y="202"/>
                  </a:lnTo>
                  <a:lnTo>
                    <a:pt x="56" y="194"/>
                  </a:lnTo>
                  <a:lnTo>
                    <a:pt x="72" y="185"/>
                  </a:lnTo>
                  <a:lnTo>
                    <a:pt x="72" y="167"/>
                  </a:lnTo>
                  <a:lnTo>
                    <a:pt x="80" y="158"/>
                  </a:lnTo>
                  <a:lnTo>
                    <a:pt x="80" y="150"/>
                  </a:lnTo>
                  <a:lnTo>
                    <a:pt x="88" y="150"/>
                  </a:lnTo>
                  <a:lnTo>
                    <a:pt x="88" y="123"/>
                  </a:lnTo>
                  <a:lnTo>
                    <a:pt x="104" y="115"/>
                  </a:lnTo>
                  <a:lnTo>
                    <a:pt x="112" y="106"/>
                  </a:lnTo>
                  <a:lnTo>
                    <a:pt x="120" y="88"/>
                  </a:lnTo>
                  <a:lnTo>
                    <a:pt x="135" y="79"/>
                  </a:lnTo>
                  <a:lnTo>
                    <a:pt x="143" y="71"/>
                  </a:lnTo>
                  <a:lnTo>
                    <a:pt x="151" y="53"/>
                  </a:lnTo>
                  <a:lnTo>
                    <a:pt x="151" y="44"/>
                  </a:lnTo>
                  <a:lnTo>
                    <a:pt x="167" y="35"/>
                  </a:lnTo>
                  <a:lnTo>
                    <a:pt x="175" y="27"/>
                  </a:lnTo>
                  <a:lnTo>
                    <a:pt x="183" y="9"/>
                  </a:lnTo>
                  <a:lnTo>
                    <a:pt x="183" y="0"/>
                  </a:lnTo>
                  <a:lnTo>
                    <a:pt x="199" y="9"/>
                  </a:lnTo>
                  <a:lnTo>
                    <a:pt x="183" y="9"/>
                  </a:lnTo>
                  <a:lnTo>
                    <a:pt x="175" y="9"/>
                  </a:lnTo>
                  <a:lnTo>
                    <a:pt x="167" y="9"/>
                  </a:lnTo>
                  <a:lnTo>
                    <a:pt x="151" y="27"/>
                  </a:lnTo>
                  <a:lnTo>
                    <a:pt x="143" y="27"/>
                  </a:lnTo>
                  <a:lnTo>
                    <a:pt x="135" y="27"/>
                  </a:lnTo>
                  <a:lnTo>
                    <a:pt x="120" y="35"/>
                  </a:lnTo>
                  <a:lnTo>
                    <a:pt x="112" y="44"/>
                  </a:lnTo>
                  <a:lnTo>
                    <a:pt x="104" y="44"/>
                  </a:lnTo>
                  <a:lnTo>
                    <a:pt x="88" y="53"/>
                  </a:lnTo>
                  <a:lnTo>
                    <a:pt x="72" y="71"/>
                  </a:lnTo>
                  <a:lnTo>
                    <a:pt x="72" y="79"/>
                  </a:lnTo>
                  <a:lnTo>
                    <a:pt x="56" y="88"/>
                  </a:lnTo>
                  <a:lnTo>
                    <a:pt x="48" y="106"/>
                  </a:lnTo>
                  <a:lnTo>
                    <a:pt x="40" y="115"/>
                  </a:lnTo>
                  <a:lnTo>
                    <a:pt x="40" y="141"/>
                  </a:lnTo>
                  <a:lnTo>
                    <a:pt x="32" y="150"/>
                  </a:lnTo>
                  <a:lnTo>
                    <a:pt x="16" y="158"/>
                  </a:lnTo>
                  <a:lnTo>
                    <a:pt x="16" y="185"/>
                  </a:lnTo>
                  <a:lnTo>
                    <a:pt x="16" y="194"/>
                  </a:lnTo>
                  <a:lnTo>
                    <a:pt x="8" y="202"/>
                  </a:lnTo>
                  <a:lnTo>
                    <a:pt x="8" y="220"/>
                  </a:lnTo>
                  <a:lnTo>
                    <a:pt x="8" y="229"/>
                  </a:lnTo>
                  <a:lnTo>
                    <a:pt x="8" y="238"/>
                  </a:lnTo>
                  <a:lnTo>
                    <a:pt x="0" y="238"/>
                  </a:lnTo>
                  <a:lnTo>
                    <a:pt x="8" y="255"/>
                  </a:lnTo>
                  <a:lnTo>
                    <a:pt x="48"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87" name="Freeform 361"/>
            <p:cNvSpPr>
              <a:spLocks/>
            </p:cNvSpPr>
            <p:nvPr/>
          </p:nvSpPr>
          <p:spPr bwMode="auto">
            <a:xfrm>
              <a:off x="4210" y="2962"/>
              <a:ext cx="199" cy="255"/>
            </a:xfrm>
            <a:custGeom>
              <a:avLst/>
              <a:gdLst>
                <a:gd name="T0" fmla="*/ 48 w 199"/>
                <a:gd name="T1" fmla="*/ 255 h 255"/>
                <a:gd name="T2" fmla="*/ 48 w 199"/>
                <a:gd name="T3" fmla="*/ 238 h 255"/>
                <a:gd name="T4" fmla="*/ 48 w 199"/>
                <a:gd name="T5" fmla="*/ 238 h 255"/>
                <a:gd name="T6" fmla="*/ 48 w 199"/>
                <a:gd name="T7" fmla="*/ 238 h 255"/>
                <a:gd name="T8" fmla="*/ 48 w 199"/>
                <a:gd name="T9" fmla="*/ 229 h 255"/>
                <a:gd name="T10" fmla="*/ 48 w 199"/>
                <a:gd name="T11" fmla="*/ 229 h 255"/>
                <a:gd name="T12" fmla="*/ 48 w 199"/>
                <a:gd name="T13" fmla="*/ 220 h 255"/>
                <a:gd name="T14" fmla="*/ 56 w 199"/>
                <a:gd name="T15" fmla="*/ 202 h 255"/>
                <a:gd name="T16" fmla="*/ 56 w 199"/>
                <a:gd name="T17" fmla="*/ 194 h 255"/>
                <a:gd name="T18" fmla="*/ 56 w 199"/>
                <a:gd name="T19" fmla="*/ 194 h 255"/>
                <a:gd name="T20" fmla="*/ 72 w 199"/>
                <a:gd name="T21" fmla="*/ 185 h 255"/>
                <a:gd name="T22" fmla="*/ 72 w 199"/>
                <a:gd name="T23" fmla="*/ 167 h 255"/>
                <a:gd name="T24" fmla="*/ 80 w 199"/>
                <a:gd name="T25" fmla="*/ 158 h 255"/>
                <a:gd name="T26" fmla="*/ 80 w 199"/>
                <a:gd name="T27" fmla="*/ 150 h 255"/>
                <a:gd name="T28" fmla="*/ 80 w 199"/>
                <a:gd name="T29" fmla="*/ 150 h 255"/>
                <a:gd name="T30" fmla="*/ 88 w 199"/>
                <a:gd name="T31" fmla="*/ 150 h 255"/>
                <a:gd name="T32" fmla="*/ 88 w 199"/>
                <a:gd name="T33" fmla="*/ 123 h 255"/>
                <a:gd name="T34" fmla="*/ 104 w 199"/>
                <a:gd name="T35" fmla="*/ 115 h 255"/>
                <a:gd name="T36" fmla="*/ 112 w 199"/>
                <a:gd name="T37" fmla="*/ 106 h 255"/>
                <a:gd name="T38" fmla="*/ 120 w 199"/>
                <a:gd name="T39" fmla="*/ 88 h 255"/>
                <a:gd name="T40" fmla="*/ 135 w 199"/>
                <a:gd name="T41" fmla="*/ 79 h 255"/>
                <a:gd name="T42" fmla="*/ 143 w 199"/>
                <a:gd name="T43" fmla="*/ 71 h 255"/>
                <a:gd name="T44" fmla="*/ 151 w 199"/>
                <a:gd name="T45" fmla="*/ 53 h 255"/>
                <a:gd name="T46" fmla="*/ 151 w 199"/>
                <a:gd name="T47" fmla="*/ 44 h 255"/>
                <a:gd name="T48" fmla="*/ 167 w 199"/>
                <a:gd name="T49" fmla="*/ 35 h 255"/>
                <a:gd name="T50" fmla="*/ 175 w 199"/>
                <a:gd name="T51" fmla="*/ 27 h 255"/>
                <a:gd name="T52" fmla="*/ 183 w 199"/>
                <a:gd name="T53" fmla="*/ 9 h 255"/>
                <a:gd name="T54" fmla="*/ 183 w 199"/>
                <a:gd name="T55" fmla="*/ 9 h 255"/>
                <a:gd name="T56" fmla="*/ 183 w 199"/>
                <a:gd name="T57" fmla="*/ 9 h 255"/>
                <a:gd name="T58" fmla="*/ 183 w 199"/>
                <a:gd name="T59" fmla="*/ 0 h 255"/>
                <a:gd name="T60" fmla="*/ 199 w 199"/>
                <a:gd name="T61" fmla="*/ 9 h 255"/>
                <a:gd name="T62" fmla="*/ 183 w 199"/>
                <a:gd name="T63" fmla="*/ 9 h 255"/>
                <a:gd name="T64" fmla="*/ 183 w 199"/>
                <a:gd name="T65" fmla="*/ 9 h 255"/>
                <a:gd name="T66" fmla="*/ 183 w 199"/>
                <a:gd name="T67" fmla="*/ 9 h 255"/>
                <a:gd name="T68" fmla="*/ 175 w 199"/>
                <a:gd name="T69" fmla="*/ 9 h 255"/>
                <a:gd name="T70" fmla="*/ 167 w 199"/>
                <a:gd name="T71" fmla="*/ 9 h 255"/>
                <a:gd name="T72" fmla="*/ 151 w 199"/>
                <a:gd name="T73" fmla="*/ 27 h 255"/>
                <a:gd name="T74" fmla="*/ 143 w 199"/>
                <a:gd name="T75" fmla="*/ 27 h 255"/>
                <a:gd name="T76" fmla="*/ 135 w 199"/>
                <a:gd name="T77" fmla="*/ 27 h 255"/>
                <a:gd name="T78" fmla="*/ 120 w 199"/>
                <a:gd name="T79" fmla="*/ 35 h 255"/>
                <a:gd name="T80" fmla="*/ 112 w 199"/>
                <a:gd name="T81" fmla="*/ 44 h 255"/>
                <a:gd name="T82" fmla="*/ 104 w 199"/>
                <a:gd name="T83" fmla="*/ 44 h 255"/>
                <a:gd name="T84" fmla="*/ 88 w 199"/>
                <a:gd name="T85" fmla="*/ 53 h 255"/>
                <a:gd name="T86" fmla="*/ 72 w 199"/>
                <a:gd name="T87" fmla="*/ 71 h 255"/>
                <a:gd name="T88" fmla="*/ 72 w 199"/>
                <a:gd name="T89" fmla="*/ 71 h 255"/>
                <a:gd name="T90" fmla="*/ 72 w 199"/>
                <a:gd name="T91" fmla="*/ 79 h 255"/>
                <a:gd name="T92" fmla="*/ 56 w 199"/>
                <a:gd name="T93" fmla="*/ 88 h 255"/>
                <a:gd name="T94" fmla="*/ 48 w 199"/>
                <a:gd name="T95" fmla="*/ 106 h 255"/>
                <a:gd name="T96" fmla="*/ 40 w 199"/>
                <a:gd name="T97" fmla="*/ 115 h 255"/>
                <a:gd name="T98" fmla="*/ 40 w 199"/>
                <a:gd name="T99" fmla="*/ 141 h 255"/>
                <a:gd name="T100" fmla="*/ 32 w 199"/>
                <a:gd name="T101" fmla="*/ 150 h 255"/>
                <a:gd name="T102" fmla="*/ 16 w 199"/>
                <a:gd name="T103" fmla="*/ 158 h 255"/>
                <a:gd name="T104" fmla="*/ 16 w 199"/>
                <a:gd name="T105" fmla="*/ 185 h 255"/>
                <a:gd name="T106" fmla="*/ 16 w 199"/>
                <a:gd name="T107" fmla="*/ 194 h 255"/>
                <a:gd name="T108" fmla="*/ 8 w 199"/>
                <a:gd name="T109" fmla="*/ 202 h 255"/>
                <a:gd name="T110" fmla="*/ 8 w 199"/>
                <a:gd name="T111" fmla="*/ 220 h 255"/>
                <a:gd name="T112" fmla="*/ 8 w 199"/>
                <a:gd name="T113" fmla="*/ 229 h 255"/>
                <a:gd name="T114" fmla="*/ 8 w 199"/>
                <a:gd name="T115" fmla="*/ 238 h 255"/>
                <a:gd name="T116" fmla="*/ 8 w 199"/>
                <a:gd name="T117" fmla="*/ 238 h 255"/>
                <a:gd name="T118" fmla="*/ 0 w 199"/>
                <a:gd name="T119" fmla="*/ 238 h 255"/>
                <a:gd name="T120" fmla="*/ 8 w 199"/>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99"/>
                <a:gd name="T184" fmla="*/ 0 h 255"/>
                <a:gd name="T185" fmla="*/ 199 w 199"/>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99" h="255">
                  <a:moveTo>
                    <a:pt x="48" y="255"/>
                  </a:moveTo>
                  <a:lnTo>
                    <a:pt x="48" y="238"/>
                  </a:lnTo>
                  <a:lnTo>
                    <a:pt x="48" y="229"/>
                  </a:lnTo>
                  <a:lnTo>
                    <a:pt x="48" y="220"/>
                  </a:lnTo>
                  <a:lnTo>
                    <a:pt x="56" y="202"/>
                  </a:lnTo>
                  <a:lnTo>
                    <a:pt x="56" y="194"/>
                  </a:lnTo>
                  <a:lnTo>
                    <a:pt x="72" y="185"/>
                  </a:lnTo>
                  <a:lnTo>
                    <a:pt x="72" y="167"/>
                  </a:lnTo>
                  <a:lnTo>
                    <a:pt x="80" y="158"/>
                  </a:lnTo>
                  <a:lnTo>
                    <a:pt x="80" y="150"/>
                  </a:lnTo>
                  <a:lnTo>
                    <a:pt x="88" y="150"/>
                  </a:lnTo>
                  <a:lnTo>
                    <a:pt x="88" y="123"/>
                  </a:lnTo>
                  <a:lnTo>
                    <a:pt x="104" y="115"/>
                  </a:lnTo>
                  <a:lnTo>
                    <a:pt x="112" y="106"/>
                  </a:lnTo>
                  <a:lnTo>
                    <a:pt x="120" y="88"/>
                  </a:lnTo>
                  <a:lnTo>
                    <a:pt x="135" y="79"/>
                  </a:lnTo>
                  <a:lnTo>
                    <a:pt x="143" y="71"/>
                  </a:lnTo>
                  <a:lnTo>
                    <a:pt x="151" y="53"/>
                  </a:lnTo>
                  <a:lnTo>
                    <a:pt x="151" y="44"/>
                  </a:lnTo>
                  <a:lnTo>
                    <a:pt x="167" y="35"/>
                  </a:lnTo>
                  <a:lnTo>
                    <a:pt x="175" y="27"/>
                  </a:lnTo>
                  <a:lnTo>
                    <a:pt x="183" y="9"/>
                  </a:lnTo>
                  <a:lnTo>
                    <a:pt x="183" y="0"/>
                  </a:lnTo>
                  <a:lnTo>
                    <a:pt x="199" y="9"/>
                  </a:lnTo>
                  <a:lnTo>
                    <a:pt x="183" y="9"/>
                  </a:lnTo>
                  <a:lnTo>
                    <a:pt x="175" y="9"/>
                  </a:lnTo>
                  <a:lnTo>
                    <a:pt x="167" y="9"/>
                  </a:lnTo>
                  <a:lnTo>
                    <a:pt x="151" y="27"/>
                  </a:lnTo>
                  <a:lnTo>
                    <a:pt x="143" y="27"/>
                  </a:lnTo>
                  <a:lnTo>
                    <a:pt x="135" y="27"/>
                  </a:lnTo>
                  <a:lnTo>
                    <a:pt x="120" y="35"/>
                  </a:lnTo>
                  <a:lnTo>
                    <a:pt x="112" y="44"/>
                  </a:lnTo>
                  <a:lnTo>
                    <a:pt x="104" y="44"/>
                  </a:lnTo>
                  <a:lnTo>
                    <a:pt x="88" y="53"/>
                  </a:lnTo>
                  <a:lnTo>
                    <a:pt x="72" y="71"/>
                  </a:lnTo>
                  <a:lnTo>
                    <a:pt x="72" y="79"/>
                  </a:lnTo>
                  <a:lnTo>
                    <a:pt x="56" y="88"/>
                  </a:lnTo>
                  <a:lnTo>
                    <a:pt x="48" y="106"/>
                  </a:lnTo>
                  <a:lnTo>
                    <a:pt x="40" y="115"/>
                  </a:lnTo>
                  <a:lnTo>
                    <a:pt x="40" y="141"/>
                  </a:lnTo>
                  <a:lnTo>
                    <a:pt x="32" y="150"/>
                  </a:lnTo>
                  <a:lnTo>
                    <a:pt x="16" y="158"/>
                  </a:lnTo>
                  <a:lnTo>
                    <a:pt x="16" y="185"/>
                  </a:lnTo>
                  <a:lnTo>
                    <a:pt x="16" y="194"/>
                  </a:lnTo>
                  <a:lnTo>
                    <a:pt x="8" y="202"/>
                  </a:lnTo>
                  <a:lnTo>
                    <a:pt x="8" y="220"/>
                  </a:lnTo>
                  <a:lnTo>
                    <a:pt x="8" y="229"/>
                  </a:lnTo>
                  <a:lnTo>
                    <a:pt x="8" y="238"/>
                  </a:lnTo>
                  <a:lnTo>
                    <a:pt x="0" y="238"/>
                  </a:lnTo>
                  <a:lnTo>
                    <a:pt x="8"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88" name="Freeform 362"/>
            <p:cNvSpPr>
              <a:spLocks/>
            </p:cNvSpPr>
            <p:nvPr/>
          </p:nvSpPr>
          <p:spPr bwMode="auto">
            <a:xfrm>
              <a:off x="4194" y="2857"/>
              <a:ext cx="287" cy="360"/>
            </a:xfrm>
            <a:custGeom>
              <a:avLst/>
              <a:gdLst>
                <a:gd name="T0" fmla="*/ 48 w 287"/>
                <a:gd name="T1" fmla="*/ 343 h 360"/>
                <a:gd name="T2" fmla="*/ 48 w 287"/>
                <a:gd name="T3" fmla="*/ 334 h 360"/>
                <a:gd name="T4" fmla="*/ 48 w 287"/>
                <a:gd name="T5" fmla="*/ 299 h 360"/>
                <a:gd name="T6" fmla="*/ 56 w 287"/>
                <a:gd name="T7" fmla="*/ 263 h 360"/>
                <a:gd name="T8" fmla="*/ 56 w 287"/>
                <a:gd name="T9" fmla="*/ 220 h 360"/>
                <a:gd name="T10" fmla="*/ 72 w 287"/>
                <a:gd name="T11" fmla="*/ 176 h 360"/>
                <a:gd name="T12" fmla="*/ 88 w 287"/>
                <a:gd name="T13" fmla="*/ 140 h 360"/>
                <a:gd name="T14" fmla="*/ 104 w 287"/>
                <a:gd name="T15" fmla="*/ 132 h 360"/>
                <a:gd name="T16" fmla="*/ 128 w 287"/>
                <a:gd name="T17" fmla="*/ 96 h 360"/>
                <a:gd name="T18" fmla="*/ 151 w 287"/>
                <a:gd name="T19" fmla="*/ 70 h 360"/>
                <a:gd name="T20" fmla="*/ 167 w 287"/>
                <a:gd name="T21" fmla="*/ 61 h 360"/>
                <a:gd name="T22" fmla="*/ 191 w 287"/>
                <a:gd name="T23" fmla="*/ 35 h 360"/>
                <a:gd name="T24" fmla="*/ 223 w 287"/>
                <a:gd name="T25" fmla="*/ 26 h 360"/>
                <a:gd name="T26" fmla="*/ 247 w 287"/>
                <a:gd name="T27" fmla="*/ 17 h 360"/>
                <a:gd name="T28" fmla="*/ 271 w 287"/>
                <a:gd name="T29" fmla="*/ 0 h 360"/>
                <a:gd name="T30" fmla="*/ 287 w 287"/>
                <a:gd name="T31" fmla="*/ 0 h 360"/>
                <a:gd name="T32" fmla="*/ 271 w 287"/>
                <a:gd name="T33" fmla="*/ 0 h 360"/>
                <a:gd name="T34" fmla="*/ 255 w 287"/>
                <a:gd name="T35" fmla="*/ 0 h 360"/>
                <a:gd name="T36" fmla="*/ 231 w 287"/>
                <a:gd name="T37" fmla="*/ 0 h 360"/>
                <a:gd name="T38" fmla="*/ 199 w 287"/>
                <a:gd name="T39" fmla="*/ 17 h 360"/>
                <a:gd name="T40" fmla="*/ 167 w 287"/>
                <a:gd name="T41" fmla="*/ 17 h 360"/>
                <a:gd name="T42" fmla="*/ 136 w 287"/>
                <a:gd name="T43" fmla="*/ 26 h 360"/>
                <a:gd name="T44" fmla="*/ 120 w 287"/>
                <a:gd name="T45" fmla="*/ 35 h 360"/>
                <a:gd name="T46" fmla="*/ 96 w 287"/>
                <a:gd name="T47" fmla="*/ 44 h 360"/>
                <a:gd name="T48" fmla="*/ 88 w 287"/>
                <a:gd name="T49" fmla="*/ 70 h 360"/>
                <a:gd name="T50" fmla="*/ 64 w 287"/>
                <a:gd name="T51" fmla="*/ 96 h 360"/>
                <a:gd name="T52" fmla="*/ 56 w 287"/>
                <a:gd name="T53" fmla="*/ 105 h 360"/>
                <a:gd name="T54" fmla="*/ 48 w 287"/>
                <a:gd name="T55" fmla="*/ 132 h 360"/>
                <a:gd name="T56" fmla="*/ 24 w 287"/>
                <a:gd name="T57" fmla="*/ 149 h 360"/>
                <a:gd name="T58" fmla="*/ 16 w 287"/>
                <a:gd name="T59" fmla="*/ 176 h 360"/>
                <a:gd name="T60" fmla="*/ 16 w 287"/>
                <a:gd name="T61" fmla="*/ 193 h 360"/>
                <a:gd name="T62" fmla="*/ 0 w 287"/>
                <a:gd name="T63" fmla="*/ 220 h 360"/>
                <a:gd name="T64" fmla="*/ 0 w 287"/>
                <a:gd name="T65" fmla="*/ 246 h 360"/>
                <a:gd name="T66" fmla="*/ 0 w 287"/>
                <a:gd name="T67" fmla="*/ 272 h 360"/>
                <a:gd name="T68" fmla="*/ 0 w 287"/>
                <a:gd name="T69" fmla="*/ 299 h 360"/>
                <a:gd name="T70" fmla="*/ 0 w 287"/>
                <a:gd name="T71" fmla="*/ 334 h 360"/>
                <a:gd name="T72" fmla="*/ 0 w 287"/>
                <a:gd name="T73" fmla="*/ 343 h 360"/>
                <a:gd name="T74" fmla="*/ 0 w 287"/>
                <a:gd name="T75" fmla="*/ 343 h 360"/>
                <a:gd name="T76" fmla="*/ 48 w 287"/>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7"/>
                <a:gd name="T118" fmla="*/ 0 h 360"/>
                <a:gd name="T119" fmla="*/ 287 w 287"/>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7" h="360">
                  <a:moveTo>
                    <a:pt x="48" y="360"/>
                  </a:moveTo>
                  <a:lnTo>
                    <a:pt x="48" y="343"/>
                  </a:lnTo>
                  <a:lnTo>
                    <a:pt x="48" y="334"/>
                  </a:lnTo>
                  <a:lnTo>
                    <a:pt x="48" y="325"/>
                  </a:lnTo>
                  <a:lnTo>
                    <a:pt x="48" y="299"/>
                  </a:lnTo>
                  <a:lnTo>
                    <a:pt x="48" y="290"/>
                  </a:lnTo>
                  <a:lnTo>
                    <a:pt x="56" y="263"/>
                  </a:lnTo>
                  <a:lnTo>
                    <a:pt x="56" y="246"/>
                  </a:lnTo>
                  <a:lnTo>
                    <a:pt x="56" y="220"/>
                  </a:lnTo>
                  <a:lnTo>
                    <a:pt x="64" y="193"/>
                  </a:lnTo>
                  <a:lnTo>
                    <a:pt x="72" y="176"/>
                  </a:lnTo>
                  <a:lnTo>
                    <a:pt x="88" y="158"/>
                  </a:lnTo>
                  <a:lnTo>
                    <a:pt x="88" y="140"/>
                  </a:lnTo>
                  <a:lnTo>
                    <a:pt x="96" y="132"/>
                  </a:lnTo>
                  <a:lnTo>
                    <a:pt x="104" y="132"/>
                  </a:lnTo>
                  <a:lnTo>
                    <a:pt x="120" y="105"/>
                  </a:lnTo>
                  <a:lnTo>
                    <a:pt x="128" y="96"/>
                  </a:lnTo>
                  <a:lnTo>
                    <a:pt x="136" y="79"/>
                  </a:lnTo>
                  <a:lnTo>
                    <a:pt x="151" y="70"/>
                  </a:lnTo>
                  <a:lnTo>
                    <a:pt x="159" y="61"/>
                  </a:lnTo>
                  <a:lnTo>
                    <a:pt x="167" y="61"/>
                  </a:lnTo>
                  <a:lnTo>
                    <a:pt x="183" y="44"/>
                  </a:lnTo>
                  <a:lnTo>
                    <a:pt x="191" y="35"/>
                  </a:lnTo>
                  <a:lnTo>
                    <a:pt x="215" y="35"/>
                  </a:lnTo>
                  <a:lnTo>
                    <a:pt x="223" y="26"/>
                  </a:lnTo>
                  <a:lnTo>
                    <a:pt x="231" y="26"/>
                  </a:lnTo>
                  <a:lnTo>
                    <a:pt x="247" y="17"/>
                  </a:lnTo>
                  <a:lnTo>
                    <a:pt x="263" y="0"/>
                  </a:lnTo>
                  <a:lnTo>
                    <a:pt x="271" y="0"/>
                  </a:lnTo>
                  <a:lnTo>
                    <a:pt x="287" y="0"/>
                  </a:lnTo>
                  <a:lnTo>
                    <a:pt x="271" y="0"/>
                  </a:lnTo>
                  <a:lnTo>
                    <a:pt x="263" y="0"/>
                  </a:lnTo>
                  <a:lnTo>
                    <a:pt x="255" y="0"/>
                  </a:lnTo>
                  <a:lnTo>
                    <a:pt x="247" y="0"/>
                  </a:lnTo>
                  <a:lnTo>
                    <a:pt x="231" y="0"/>
                  </a:lnTo>
                  <a:lnTo>
                    <a:pt x="223" y="0"/>
                  </a:lnTo>
                  <a:lnTo>
                    <a:pt x="199" y="17"/>
                  </a:lnTo>
                  <a:lnTo>
                    <a:pt x="191" y="17"/>
                  </a:lnTo>
                  <a:lnTo>
                    <a:pt x="167" y="17"/>
                  </a:lnTo>
                  <a:lnTo>
                    <a:pt x="159" y="26"/>
                  </a:lnTo>
                  <a:lnTo>
                    <a:pt x="136" y="26"/>
                  </a:lnTo>
                  <a:lnTo>
                    <a:pt x="128" y="35"/>
                  </a:lnTo>
                  <a:lnTo>
                    <a:pt x="120" y="35"/>
                  </a:lnTo>
                  <a:lnTo>
                    <a:pt x="120" y="44"/>
                  </a:lnTo>
                  <a:lnTo>
                    <a:pt x="96" y="44"/>
                  </a:lnTo>
                  <a:lnTo>
                    <a:pt x="96" y="61"/>
                  </a:lnTo>
                  <a:lnTo>
                    <a:pt x="88" y="70"/>
                  </a:lnTo>
                  <a:lnTo>
                    <a:pt x="72" y="79"/>
                  </a:lnTo>
                  <a:lnTo>
                    <a:pt x="64" y="96"/>
                  </a:lnTo>
                  <a:lnTo>
                    <a:pt x="56" y="96"/>
                  </a:lnTo>
                  <a:lnTo>
                    <a:pt x="56" y="105"/>
                  </a:lnTo>
                  <a:lnTo>
                    <a:pt x="48" y="114"/>
                  </a:lnTo>
                  <a:lnTo>
                    <a:pt x="48" y="132"/>
                  </a:lnTo>
                  <a:lnTo>
                    <a:pt x="32" y="140"/>
                  </a:lnTo>
                  <a:lnTo>
                    <a:pt x="24" y="149"/>
                  </a:lnTo>
                  <a:lnTo>
                    <a:pt x="24" y="158"/>
                  </a:lnTo>
                  <a:lnTo>
                    <a:pt x="16" y="176"/>
                  </a:lnTo>
                  <a:lnTo>
                    <a:pt x="16" y="184"/>
                  </a:lnTo>
                  <a:lnTo>
                    <a:pt x="16" y="193"/>
                  </a:lnTo>
                  <a:lnTo>
                    <a:pt x="0" y="211"/>
                  </a:lnTo>
                  <a:lnTo>
                    <a:pt x="0" y="220"/>
                  </a:lnTo>
                  <a:lnTo>
                    <a:pt x="0" y="228"/>
                  </a:lnTo>
                  <a:lnTo>
                    <a:pt x="0" y="246"/>
                  </a:lnTo>
                  <a:lnTo>
                    <a:pt x="0" y="263"/>
                  </a:lnTo>
                  <a:lnTo>
                    <a:pt x="0" y="272"/>
                  </a:lnTo>
                  <a:lnTo>
                    <a:pt x="0" y="290"/>
                  </a:lnTo>
                  <a:lnTo>
                    <a:pt x="0" y="299"/>
                  </a:lnTo>
                  <a:lnTo>
                    <a:pt x="0" y="325"/>
                  </a:lnTo>
                  <a:lnTo>
                    <a:pt x="0" y="334"/>
                  </a:lnTo>
                  <a:lnTo>
                    <a:pt x="0" y="343"/>
                  </a:lnTo>
                  <a:lnTo>
                    <a:pt x="16" y="360"/>
                  </a:lnTo>
                  <a:lnTo>
                    <a:pt x="48"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89" name="Freeform 363"/>
            <p:cNvSpPr>
              <a:spLocks/>
            </p:cNvSpPr>
            <p:nvPr/>
          </p:nvSpPr>
          <p:spPr bwMode="auto">
            <a:xfrm>
              <a:off x="4194" y="2857"/>
              <a:ext cx="287" cy="360"/>
            </a:xfrm>
            <a:custGeom>
              <a:avLst/>
              <a:gdLst>
                <a:gd name="T0" fmla="*/ 48 w 287"/>
                <a:gd name="T1" fmla="*/ 343 h 360"/>
                <a:gd name="T2" fmla="*/ 48 w 287"/>
                <a:gd name="T3" fmla="*/ 334 h 360"/>
                <a:gd name="T4" fmla="*/ 48 w 287"/>
                <a:gd name="T5" fmla="*/ 299 h 360"/>
                <a:gd name="T6" fmla="*/ 56 w 287"/>
                <a:gd name="T7" fmla="*/ 263 h 360"/>
                <a:gd name="T8" fmla="*/ 56 w 287"/>
                <a:gd name="T9" fmla="*/ 220 h 360"/>
                <a:gd name="T10" fmla="*/ 72 w 287"/>
                <a:gd name="T11" fmla="*/ 176 h 360"/>
                <a:gd name="T12" fmla="*/ 88 w 287"/>
                <a:gd name="T13" fmla="*/ 140 h 360"/>
                <a:gd name="T14" fmla="*/ 104 w 287"/>
                <a:gd name="T15" fmla="*/ 132 h 360"/>
                <a:gd name="T16" fmla="*/ 128 w 287"/>
                <a:gd name="T17" fmla="*/ 96 h 360"/>
                <a:gd name="T18" fmla="*/ 151 w 287"/>
                <a:gd name="T19" fmla="*/ 70 h 360"/>
                <a:gd name="T20" fmla="*/ 167 w 287"/>
                <a:gd name="T21" fmla="*/ 61 h 360"/>
                <a:gd name="T22" fmla="*/ 191 w 287"/>
                <a:gd name="T23" fmla="*/ 35 h 360"/>
                <a:gd name="T24" fmla="*/ 223 w 287"/>
                <a:gd name="T25" fmla="*/ 26 h 360"/>
                <a:gd name="T26" fmla="*/ 247 w 287"/>
                <a:gd name="T27" fmla="*/ 17 h 360"/>
                <a:gd name="T28" fmla="*/ 271 w 287"/>
                <a:gd name="T29" fmla="*/ 0 h 360"/>
                <a:gd name="T30" fmla="*/ 287 w 287"/>
                <a:gd name="T31" fmla="*/ 0 h 360"/>
                <a:gd name="T32" fmla="*/ 271 w 287"/>
                <a:gd name="T33" fmla="*/ 0 h 360"/>
                <a:gd name="T34" fmla="*/ 255 w 287"/>
                <a:gd name="T35" fmla="*/ 0 h 360"/>
                <a:gd name="T36" fmla="*/ 231 w 287"/>
                <a:gd name="T37" fmla="*/ 0 h 360"/>
                <a:gd name="T38" fmla="*/ 199 w 287"/>
                <a:gd name="T39" fmla="*/ 17 h 360"/>
                <a:gd name="T40" fmla="*/ 167 w 287"/>
                <a:gd name="T41" fmla="*/ 17 h 360"/>
                <a:gd name="T42" fmla="*/ 136 w 287"/>
                <a:gd name="T43" fmla="*/ 26 h 360"/>
                <a:gd name="T44" fmla="*/ 120 w 287"/>
                <a:gd name="T45" fmla="*/ 35 h 360"/>
                <a:gd name="T46" fmla="*/ 96 w 287"/>
                <a:gd name="T47" fmla="*/ 44 h 360"/>
                <a:gd name="T48" fmla="*/ 88 w 287"/>
                <a:gd name="T49" fmla="*/ 70 h 360"/>
                <a:gd name="T50" fmla="*/ 64 w 287"/>
                <a:gd name="T51" fmla="*/ 96 h 360"/>
                <a:gd name="T52" fmla="*/ 56 w 287"/>
                <a:gd name="T53" fmla="*/ 105 h 360"/>
                <a:gd name="T54" fmla="*/ 48 w 287"/>
                <a:gd name="T55" fmla="*/ 132 h 360"/>
                <a:gd name="T56" fmla="*/ 24 w 287"/>
                <a:gd name="T57" fmla="*/ 149 h 360"/>
                <a:gd name="T58" fmla="*/ 16 w 287"/>
                <a:gd name="T59" fmla="*/ 176 h 360"/>
                <a:gd name="T60" fmla="*/ 16 w 287"/>
                <a:gd name="T61" fmla="*/ 193 h 360"/>
                <a:gd name="T62" fmla="*/ 0 w 287"/>
                <a:gd name="T63" fmla="*/ 220 h 360"/>
                <a:gd name="T64" fmla="*/ 0 w 287"/>
                <a:gd name="T65" fmla="*/ 246 h 360"/>
                <a:gd name="T66" fmla="*/ 0 w 287"/>
                <a:gd name="T67" fmla="*/ 272 h 360"/>
                <a:gd name="T68" fmla="*/ 0 w 287"/>
                <a:gd name="T69" fmla="*/ 299 h 360"/>
                <a:gd name="T70" fmla="*/ 0 w 287"/>
                <a:gd name="T71" fmla="*/ 334 h 360"/>
                <a:gd name="T72" fmla="*/ 0 w 287"/>
                <a:gd name="T73" fmla="*/ 343 h 360"/>
                <a:gd name="T74" fmla="*/ 0 w 287"/>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87"/>
                <a:gd name="T115" fmla="*/ 0 h 360"/>
                <a:gd name="T116" fmla="*/ 287 w 287"/>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87" h="360">
                  <a:moveTo>
                    <a:pt x="48" y="360"/>
                  </a:moveTo>
                  <a:lnTo>
                    <a:pt x="48" y="343"/>
                  </a:lnTo>
                  <a:lnTo>
                    <a:pt x="48" y="334"/>
                  </a:lnTo>
                  <a:lnTo>
                    <a:pt x="48" y="325"/>
                  </a:lnTo>
                  <a:lnTo>
                    <a:pt x="48" y="299"/>
                  </a:lnTo>
                  <a:lnTo>
                    <a:pt x="48" y="290"/>
                  </a:lnTo>
                  <a:lnTo>
                    <a:pt x="56" y="263"/>
                  </a:lnTo>
                  <a:lnTo>
                    <a:pt x="56" y="246"/>
                  </a:lnTo>
                  <a:lnTo>
                    <a:pt x="56" y="220"/>
                  </a:lnTo>
                  <a:lnTo>
                    <a:pt x="64" y="193"/>
                  </a:lnTo>
                  <a:lnTo>
                    <a:pt x="72" y="176"/>
                  </a:lnTo>
                  <a:lnTo>
                    <a:pt x="88" y="158"/>
                  </a:lnTo>
                  <a:lnTo>
                    <a:pt x="88" y="140"/>
                  </a:lnTo>
                  <a:lnTo>
                    <a:pt x="96" y="132"/>
                  </a:lnTo>
                  <a:lnTo>
                    <a:pt x="104" y="132"/>
                  </a:lnTo>
                  <a:lnTo>
                    <a:pt x="120" y="105"/>
                  </a:lnTo>
                  <a:lnTo>
                    <a:pt x="128" y="96"/>
                  </a:lnTo>
                  <a:lnTo>
                    <a:pt x="136" y="79"/>
                  </a:lnTo>
                  <a:lnTo>
                    <a:pt x="151" y="70"/>
                  </a:lnTo>
                  <a:lnTo>
                    <a:pt x="159" y="61"/>
                  </a:lnTo>
                  <a:lnTo>
                    <a:pt x="167" y="61"/>
                  </a:lnTo>
                  <a:lnTo>
                    <a:pt x="183" y="44"/>
                  </a:lnTo>
                  <a:lnTo>
                    <a:pt x="191" y="35"/>
                  </a:lnTo>
                  <a:lnTo>
                    <a:pt x="215" y="35"/>
                  </a:lnTo>
                  <a:lnTo>
                    <a:pt x="223" y="26"/>
                  </a:lnTo>
                  <a:lnTo>
                    <a:pt x="231" y="26"/>
                  </a:lnTo>
                  <a:lnTo>
                    <a:pt x="247" y="17"/>
                  </a:lnTo>
                  <a:lnTo>
                    <a:pt x="263" y="0"/>
                  </a:lnTo>
                  <a:lnTo>
                    <a:pt x="271" y="0"/>
                  </a:lnTo>
                  <a:lnTo>
                    <a:pt x="287" y="0"/>
                  </a:lnTo>
                  <a:lnTo>
                    <a:pt x="271" y="0"/>
                  </a:lnTo>
                  <a:lnTo>
                    <a:pt x="263" y="0"/>
                  </a:lnTo>
                  <a:lnTo>
                    <a:pt x="255" y="0"/>
                  </a:lnTo>
                  <a:lnTo>
                    <a:pt x="247" y="0"/>
                  </a:lnTo>
                  <a:lnTo>
                    <a:pt x="231" y="0"/>
                  </a:lnTo>
                  <a:lnTo>
                    <a:pt x="223" y="0"/>
                  </a:lnTo>
                  <a:lnTo>
                    <a:pt x="199" y="17"/>
                  </a:lnTo>
                  <a:lnTo>
                    <a:pt x="191" y="17"/>
                  </a:lnTo>
                  <a:lnTo>
                    <a:pt x="167" y="17"/>
                  </a:lnTo>
                  <a:lnTo>
                    <a:pt x="159" y="26"/>
                  </a:lnTo>
                  <a:lnTo>
                    <a:pt x="136" y="26"/>
                  </a:lnTo>
                  <a:lnTo>
                    <a:pt x="128" y="35"/>
                  </a:lnTo>
                  <a:lnTo>
                    <a:pt x="120" y="35"/>
                  </a:lnTo>
                  <a:lnTo>
                    <a:pt x="120" y="44"/>
                  </a:lnTo>
                  <a:lnTo>
                    <a:pt x="96" y="44"/>
                  </a:lnTo>
                  <a:lnTo>
                    <a:pt x="96" y="61"/>
                  </a:lnTo>
                  <a:lnTo>
                    <a:pt x="88" y="70"/>
                  </a:lnTo>
                  <a:lnTo>
                    <a:pt x="72" y="79"/>
                  </a:lnTo>
                  <a:lnTo>
                    <a:pt x="64" y="96"/>
                  </a:lnTo>
                  <a:lnTo>
                    <a:pt x="56" y="96"/>
                  </a:lnTo>
                  <a:lnTo>
                    <a:pt x="56" y="105"/>
                  </a:lnTo>
                  <a:lnTo>
                    <a:pt x="48" y="114"/>
                  </a:lnTo>
                  <a:lnTo>
                    <a:pt x="48" y="132"/>
                  </a:lnTo>
                  <a:lnTo>
                    <a:pt x="32" y="140"/>
                  </a:lnTo>
                  <a:lnTo>
                    <a:pt x="24" y="149"/>
                  </a:lnTo>
                  <a:lnTo>
                    <a:pt x="24" y="158"/>
                  </a:lnTo>
                  <a:lnTo>
                    <a:pt x="16" y="176"/>
                  </a:lnTo>
                  <a:lnTo>
                    <a:pt x="16" y="184"/>
                  </a:lnTo>
                  <a:lnTo>
                    <a:pt x="16" y="193"/>
                  </a:lnTo>
                  <a:lnTo>
                    <a:pt x="0" y="211"/>
                  </a:lnTo>
                  <a:lnTo>
                    <a:pt x="0" y="220"/>
                  </a:lnTo>
                  <a:lnTo>
                    <a:pt x="0" y="228"/>
                  </a:lnTo>
                  <a:lnTo>
                    <a:pt x="0" y="246"/>
                  </a:lnTo>
                  <a:lnTo>
                    <a:pt x="0" y="263"/>
                  </a:lnTo>
                  <a:lnTo>
                    <a:pt x="0" y="272"/>
                  </a:lnTo>
                  <a:lnTo>
                    <a:pt x="0" y="290"/>
                  </a:lnTo>
                  <a:lnTo>
                    <a:pt x="0" y="299"/>
                  </a:lnTo>
                  <a:lnTo>
                    <a:pt x="0" y="325"/>
                  </a:lnTo>
                  <a:lnTo>
                    <a:pt x="0" y="334"/>
                  </a:lnTo>
                  <a:lnTo>
                    <a:pt x="0" y="343"/>
                  </a:lnTo>
                  <a:lnTo>
                    <a:pt x="16"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90" name="Freeform 364"/>
            <p:cNvSpPr>
              <a:spLocks/>
            </p:cNvSpPr>
            <p:nvPr/>
          </p:nvSpPr>
          <p:spPr bwMode="auto">
            <a:xfrm>
              <a:off x="4194" y="2822"/>
              <a:ext cx="159" cy="395"/>
            </a:xfrm>
            <a:custGeom>
              <a:avLst/>
              <a:gdLst>
                <a:gd name="T0" fmla="*/ 48 w 159"/>
                <a:gd name="T1" fmla="*/ 395 h 395"/>
                <a:gd name="T2" fmla="*/ 48 w 159"/>
                <a:gd name="T3" fmla="*/ 378 h 395"/>
                <a:gd name="T4" fmla="*/ 48 w 159"/>
                <a:gd name="T5" fmla="*/ 378 h 395"/>
                <a:gd name="T6" fmla="*/ 48 w 159"/>
                <a:gd name="T7" fmla="*/ 369 h 395"/>
                <a:gd name="T8" fmla="*/ 48 w 159"/>
                <a:gd name="T9" fmla="*/ 360 h 395"/>
                <a:gd name="T10" fmla="*/ 48 w 159"/>
                <a:gd name="T11" fmla="*/ 342 h 395"/>
                <a:gd name="T12" fmla="*/ 48 w 159"/>
                <a:gd name="T13" fmla="*/ 334 h 395"/>
                <a:gd name="T14" fmla="*/ 48 w 159"/>
                <a:gd name="T15" fmla="*/ 307 h 395"/>
                <a:gd name="T16" fmla="*/ 48 w 159"/>
                <a:gd name="T17" fmla="*/ 298 h 395"/>
                <a:gd name="T18" fmla="*/ 56 w 159"/>
                <a:gd name="T19" fmla="*/ 281 h 395"/>
                <a:gd name="T20" fmla="*/ 56 w 159"/>
                <a:gd name="T21" fmla="*/ 263 h 395"/>
                <a:gd name="T22" fmla="*/ 56 w 159"/>
                <a:gd name="T23" fmla="*/ 246 h 395"/>
                <a:gd name="T24" fmla="*/ 64 w 159"/>
                <a:gd name="T25" fmla="*/ 219 h 395"/>
                <a:gd name="T26" fmla="*/ 64 w 159"/>
                <a:gd name="T27" fmla="*/ 211 h 395"/>
                <a:gd name="T28" fmla="*/ 64 w 159"/>
                <a:gd name="T29" fmla="*/ 193 h 395"/>
                <a:gd name="T30" fmla="*/ 72 w 159"/>
                <a:gd name="T31" fmla="*/ 193 h 395"/>
                <a:gd name="T32" fmla="*/ 72 w 159"/>
                <a:gd name="T33" fmla="*/ 175 h 395"/>
                <a:gd name="T34" fmla="*/ 88 w 159"/>
                <a:gd name="T35" fmla="*/ 149 h 395"/>
                <a:gd name="T36" fmla="*/ 88 w 159"/>
                <a:gd name="T37" fmla="*/ 140 h 395"/>
                <a:gd name="T38" fmla="*/ 96 w 159"/>
                <a:gd name="T39" fmla="*/ 114 h 395"/>
                <a:gd name="T40" fmla="*/ 104 w 159"/>
                <a:gd name="T41" fmla="*/ 105 h 395"/>
                <a:gd name="T42" fmla="*/ 104 w 159"/>
                <a:gd name="T43" fmla="*/ 79 h 395"/>
                <a:gd name="T44" fmla="*/ 120 w 159"/>
                <a:gd name="T45" fmla="*/ 70 h 395"/>
                <a:gd name="T46" fmla="*/ 128 w 159"/>
                <a:gd name="T47" fmla="*/ 61 h 395"/>
                <a:gd name="T48" fmla="*/ 136 w 159"/>
                <a:gd name="T49" fmla="*/ 52 h 395"/>
                <a:gd name="T50" fmla="*/ 136 w 159"/>
                <a:gd name="T51" fmla="*/ 35 h 395"/>
                <a:gd name="T52" fmla="*/ 151 w 159"/>
                <a:gd name="T53" fmla="*/ 26 h 395"/>
                <a:gd name="T54" fmla="*/ 151 w 159"/>
                <a:gd name="T55" fmla="*/ 17 h 395"/>
                <a:gd name="T56" fmla="*/ 151 w 159"/>
                <a:gd name="T57" fmla="*/ 17 h 395"/>
                <a:gd name="T58" fmla="*/ 151 w 159"/>
                <a:gd name="T59" fmla="*/ 0 h 395"/>
                <a:gd name="T60" fmla="*/ 159 w 159"/>
                <a:gd name="T61" fmla="*/ 17 h 395"/>
                <a:gd name="T62" fmla="*/ 151 w 159"/>
                <a:gd name="T63" fmla="*/ 17 h 395"/>
                <a:gd name="T64" fmla="*/ 151 w 159"/>
                <a:gd name="T65" fmla="*/ 17 h 395"/>
                <a:gd name="T66" fmla="*/ 151 w 159"/>
                <a:gd name="T67" fmla="*/ 17 h 395"/>
                <a:gd name="T68" fmla="*/ 136 w 159"/>
                <a:gd name="T69" fmla="*/ 17 h 395"/>
                <a:gd name="T70" fmla="*/ 128 w 159"/>
                <a:gd name="T71" fmla="*/ 26 h 395"/>
                <a:gd name="T72" fmla="*/ 120 w 159"/>
                <a:gd name="T73" fmla="*/ 26 h 395"/>
                <a:gd name="T74" fmla="*/ 104 w 159"/>
                <a:gd name="T75" fmla="*/ 35 h 395"/>
                <a:gd name="T76" fmla="*/ 96 w 159"/>
                <a:gd name="T77" fmla="*/ 52 h 395"/>
                <a:gd name="T78" fmla="*/ 88 w 159"/>
                <a:gd name="T79" fmla="*/ 61 h 395"/>
                <a:gd name="T80" fmla="*/ 72 w 159"/>
                <a:gd name="T81" fmla="*/ 61 h 395"/>
                <a:gd name="T82" fmla="*/ 72 w 159"/>
                <a:gd name="T83" fmla="*/ 70 h 395"/>
                <a:gd name="T84" fmla="*/ 64 w 159"/>
                <a:gd name="T85" fmla="*/ 79 h 395"/>
                <a:gd name="T86" fmla="*/ 56 w 159"/>
                <a:gd name="T87" fmla="*/ 96 h 395"/>
                <a:gd name="T88" fmla="*/ 56 w 159"/>
                <a:gd name="T89" fmla="*/ 105 h 395"/>
                <a:gd name="T90" fmla="*/ 56 w 159"/>
                <a:gd name="T91" fmla="*/ 114 h 395"/>
                <a:gd name="T92" fmla="*/ 48 w 159"/>
                <a:gd name="T93" fmla="*/ 131 h 395"/>
                <a:gd name="T94" fmla="*/ 32 w 159"/>
                <a:gd name="T95" fmla="*/ 149 h 395"/>
                <a:gd name="T96" fmla="*/ 24 w 159"/>
                <a:gd name="T97" fmla="*/ 175 h 395"/>
                <a:gd name="T98" fmla="*/ 24 w 159"/>
                <a:gd name="T99" fmla="*/ 211 h 395"/>
                <a:gd name="T100" fmla="*/ 16 w 159"/>
                <a:gd name="T101" fmla="*/ 228 h 395"/>
                <a:gd name="T102" fmla="*/ 16 w 159"/>
                <a:gd name="T103" fmla="*/ 255 h 395"/>
                <a:gd name="T104" fmla="*/ 16 w 159"/>
                <a:gd name="T105" fmla="*/ 281 h 395"/>
                <a:gd name="T106" fmla="*/ 0 w 159"/>
                <a:gd name="T107" fmla="*/ 298 h 395"/>
                <a:gd name="T108" fmla="*/ 0 w 159"/>
                <a:gd name="T109" fmla="*/ 325 h 395"/>
                <a:gd name="T110" fmla="*/ 0 w 159"/>
                <a:gd name="T111" fmla="*/ 342 h 395"/>
                <a:gd name="T112" fmla="*/ 0 w 159"/>
                <a:gd name="T113" fmla="*/ 360 h 395"/>
                <a:gd name="T114" fmla="*/ 0 w 159"/>
                <a:gd name="T115" fmla="*/ 369 h 395"/>
                <a:gd name="T116" fmla="*/ 0 w 159"/>
                <a:gd name="T117" fmla="*/ 378 h 395"/>
                <a:gd name="T118" fmla="*/ 0 w 159"/>
                <a:gd name="T119" fmla="*/ 378 h 395"/>
                <a:gd name="T120" fmla="*/ 16 w 159"/>
                <a:gd name="T121" fmla="*/ 395 h 395"/>
                <a:gd name="T122" fmla="*/ 48 w 159"/>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59"/>
                <a:gd name="T187" fmla="*/ 0 h 395"/>
                <a:gd name="T188" fmla="*/ 159 w 159"/>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59" h="395">
                  <a:moveTo>
                    <a:pt x="48" y="395"/>
                  </a:moveTo>
                  <a:lnTo>
                    <a:pt x="48" y="378"/>
                  </a:lnTo>
                  <a:lnTo>
                    <a:pt x="48" y="369"/>
                  </a:lnTo>
                  <a:lnTo>
                    <a:pt x="48" y="360"/>
                  </a:lnTo>
                  <a:lnTo>
                    <a:pt x="48" y="342"/>
                  </a:lnTo>
                  <a:lnTo>
                    <a:pt x="48" y="334"/>
                  </a:lnTo>
                  <a:lnTo>
                    <a:pt x="48" y="307"/>
                  </a:lnTo>
                  <a:lnTo>
                    <a:pt x="48" y="298"/>
                  </a:lnTo>
                  <a:lnTo>
                    <a:pt x="56" y="281"/>
                  </a:lnTo>
                  <a:lnTo>
                    <a:pt x="56" y="263"/>
                  </a:lnTo>
                  <a:lnTo>
                    <a:pt x="56" y="246"/>
                  </a:lnTo>
                  <a:lnTo>
                    <a:pt x="64" y="219"/>
                  </a:lnTo>
                  <a:lnTo>
                    <a:pt x="64" y="211"/>
                  </a:lnTo>
                  <a:lnTo>
                    <a:pt x="64" y="193"/>
                  </a:lnTo>
                  <a:lnTo>
                    <a:pt x="72" y="193"/>
                  </a:lnTo>
                  <a:lnTo>
                    <a:pt x="72" y="175"/>
                  </a:lnTo>
                  <a:lnTo>
                    <a:pt x="88" y="149"/>
                  </a:lnTo>
                  <a:lnTo>
                    <a:pt x="88" y="140"/>
                  </a:lnTo>
                  <a:lnTo>
                    <a:pt x="96" y="114"/>
                  </a:lnTo>
                  <a:lnTo>
                    <a:pt x="104" y="105"/>
                  </a:lnTo>
                  <a:lnTo>
                    <a:pt x="104" y="79"/>
                  </a:lnTo>
                  <a:lnTo>
                    <a:pt x="120" y="70"/>
                  </a:lnTo>
                  <a:lnTo>
                    <a:pt x="128" y="61"/>
                  </a:lnTo>
                  <a:lnTo>
                    <a:pt x="136" y="52"/>
                  </a:lnTo>
                  <a:lnTo>
                    <a:pt x="136" y="35"/>
                  </a:lnTo>
                  <a:lnTo>
                    <a:pt x="151" y="26"/>
                  </a:lnTo>
                  <a:lnTo>
                    <a:pt x="151" y="17"/>
                  </a:lnTo>
                  <a:lnTo>
                    <a:pt x="151" y="0"/>
                  </a:lnTo>
                  <a:lnTo>
                    <a:pt x="159" y="17"/>
                  </a:lnTo>
                  <a:lnTo>
                    <a:pt x="151" y="17"/>
                  </a:lnTo>
                  <a:lnTo>
                    <a:pt x="136" y="17"/>
                  </a:lnTo>
                  <a:lnTo>
                    <a:pt x="128" y="26"/>
                  </a:lnTo>
                  <a:lnTo>
                    <a:pt x="120" y="26"/>
                  </a:lnTo>
                  <a:lnTo>
                    <a:pt x="104" y="35"/>
                  </a:lnTo>
                  <a:lnTo>
                    <a:pt x="96" y="52"/>
                  </a:lnTo>
                  <a:lnTo>
                    <a:pt x="88" y="61"/>
                  </a:lnTo>
                  <a:lnTo>
                    <a:pt x="72" y="61"/>
                  </a:lnTo>
                  <a:lnTo>
                    <a:pt x="72" y="70"/>
                  </a:lnTo>
                  <a:lnTo>
                    <a:pt x="64" y="79"/>
                  </a:lnTo>
                  <a:lnTo>
                    <a:pt x="56" y="96"/>
                  </a:lnTo>
                  <a:lnTo>
                    <a:pt x="56" y="105"/>
                  </a:lnTo>
                  <a:lnTo>
                    <a:pt x="56" y="114"/>
                  </a:lnTo>
                  <a:lnTo>
                    <a:pt x="48" y="131"/>
                  </a:lnTo>
                  <a:lnTo>
                    <a:pt x="32" y="149"/>
                  </a:lnTo>
                  <a:lnTo>
                    <a:pt x="24" y="175"/>
                  </a:lnTo>
                  <a:lnTo>
                    <a:pt x="24" y="211"/>
                  </a:lnTo>
                  <a:lnTo>
                    <a:pt x="16" y="228"/>
                  </a:lnTo>
                  <a:lnTo>
                    <a:pt x="16" y="255"/>
                  </a:lnTo>
                  <a:lnTo>
                    <a:pt x="16" y="281"/>
                  </a:lnTo>
                  <a:lnTo>
                    <a:pt x="0" y="298"/>
                  </a:lnTo>
                  <a:lnTo>
                    <a:pt x="0" y="325"/>
                  </a:lnTo>
                  <a:lnTo>
                    <a:pt x="0" y="342"/>
                  </a:lnTo>
                  <a:lnTo>
                    <a:pt x="0" y="360"/>
                  </a:lnTo>
                  <a:lnTo>
                    <a:pt x="0" y="369"/>
                  </a:lnTo>
                  <a:lnTo>
                    <a:pt x="0" y="378"/>
                  </a:lnTo>
                  <a:lnTo>
                    <a:pt x="16" y="395"/>
                  </a:lnTo>
                  <a:lnTo>
                    <a:pt x="48"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91" name="Freeform 365"/>
            <p:cNvSpPr>
              <a:spLocks/>
            </p:cNvSpPr>
            <p:nvPr/>
          </p:nvSpPr>
          <p:spPr bwMode="auto">
            <a:xfrm>
              <a:off x="4194" y="2822"/>
              <a:ext cx="159" cy="395"/>
            </a:xfrm>
            <a:custGeom>
              <a:avLst/>
              <a:gdLst>
                <a:gd name="T0" fmla="*/ 48 w 159"/>
                <a:gd name="T1" fmla="*/ 395 h 395"/>
                <a:gd name="T2" fmla="*/ 48 w 159"/>
                <a:gd name="T3" fmla="*/ 378 h 395"/>
                <a:gd name="T4" fmla="*/ 48 w 159"/>
                <a:gd name="T5" fmla="*/ 378 h 395"/>
                <a:gd name="T6" fmla="*/ 48 w 159"/>
                <a:gd name="T7" fmla="*/ 369 h 395"/>
                <a:gd name="T8" fmla="*/ 48 w 159"/>
                <a:gd name="T9" fmla="*/ 360 h 395"/>
                <a:gd name="T10" fmla="*/ 48 w 159"/>
                <a:gd name="T11" fmla="*/ 342 h 395"/>
                <a:gd name="T12" fmla="*/ 48 w 159"/>
                <a:gd name="T13" fmla="*/ 334 h 395"/>
                <a:gd name="T14" fmla="*/ 48 w 159"/>
                <a:gd name="T15" fmla="*/ 307 h 395"/>
                <a:gd name="T16" fmla="*/ 48 w 159"/>
                <a:gd name="T17" fmla="*/ 298 h 395"/>
                <a:gd name="T18" fmla="*/ 56 w 159"/>
                <a:gd name="T19" fmla="*/ 281 h 395"/>
                <a:gd name="T20" fmla="*/ 56 w 159"/>
                <a:gd name="T21" fmla="*/ 263 h 395"/>
                <a:gd name="T22" fmla="*/ 56 w 159"/>
                <a:gd name="T23" fmla="*/ 246 h 395"/>
                <a:gd name="T24" fmla="*/ 64 w 159"/>
                <a:gd name="T25" fmla="*/ 219 h 395"/>
                <a:gd name="T26" fmla="*/ 64 w 159"/>
                <a:gd name="T27" fmla="*/ 211 h 395"/>
                <a:gd name="T28" fmla="*/ 64 w 159"/>
                <a:gd name="T29" fmla="*/ 193 h 395"/>
                <a:gd name="T30" fmla="*/ 72 w 159"/>
                <a:gd name="T31" fmla="*/ 193 h 395"/>
                <a:gd name="T32" fmla="*/ 72 w 159"/>
                <a:gd name="T33" fmla="*/ 175 h 395"/>
                <a:gd name="T34" fmla="*/ 88 w 159"/>
                <a:gd name="T35" fmla="*/ 149 h 395"/>
                <a:gd name="T36" fmla="*/ 88 w 159"/>
                <a:gd name="T37" fmla="*/ 140 h 395"/>
                <a:gd name="T38" fmla="*/ 96 w 159"/>
                <a:gd name="T39" fmla="*/ 114 h 395"/>
                <a:gd name="T40" fmla="*/ 104 w 159"/>
                <a:gd name="T41" fmla="*/ 105 h 395"/>
                <a:gd name="T42" fmla="*/ 104 w 159"/>
                <a:gd name="T43" fmla="*/ 79 h 395"/>
                <a:gd name="T44" fmla="*/ 120 w 159"/>
                <a:gd name="T45" fmla="*/ 70 h 395"/>
                <a:gd name="T46" fmla="*/ 128 w 159"/>
                <a:gd name="T47" fmla="*/ 61 h 395"/>
                <a:gd name="T48" fmla="*/ 136 w 159"/>
                <a:gd name="T49" fmla="*/ 52 h 395"/>
                <a:gd name="T50" fmla="*/ 136 w 159"/>
                <a:gd name="T51" fmla="*/ 35 h 395"/>
                <a:gd name="T52" fmla="*/ 151 w 159"/>
                <a:gd name="T53" fmla="*/ 26 h 395"/>
                <a:gd name="T54" fmla="*/ 151 w 159"/>
                <a:gd name="T55" fmla="*/ 17 h 395"/>
                <a:gd name="T56" fmla="*/ 151 w 159"/>
                <a:gd name="T57" fmla="*/ 17 h 395"/>
                <a:gd name="T58" fmla="*/ 151 w 159"/>
                <a:gd name="T59" fmla="*/ 0 h 395"/>
                <a:gd name="T60" fmla="*/ 159 w 159"/>
                <a:gd name="T61" fmla="*/ 17 h 395"/>
                <a:gd name="T62" fmla="*/ 151 w 159"/>
                <a:gd name="T63" fmla="*/ 17 h 395"/>
                <a:gd name="T64" fmla="*/ 151 w 159"/>
                <a:gd name="T65" fmla="*/ 17 h 395"/>
                <a:gd name="T66" fmla="*/ 151 w 159"/>
                <a:gd name="T67" fmla="*/ 17 h 395"/>
                <a:gd name="T68" fmla="*/ 136 w 159"/>
                <a:gd name="T69" fmla="*/ 17 h 395"/>
                <a:gd name="T70" fmla="*/ 128 w 159"/>
                <a:gd name="T71" fmla="*/ 26 h 395"/>
                <a:gd name="T72" fmla="*/ 120 w 159"/>
                <a:gd name="T73" fmla="*/ 26 h 395"/>
                <a:gd name="T74" fmla="*/ 104 w 159"/>
                <a:gd name="T75" fmla="*/ 35 h 395"/>
                <a:gd name="T76" fmla="*/ 96 w 159"/>
                <a:gd name="T77" fmla="*/ 52 h 395"/>
                <a:gd name="T78" fmla="*/ 88 w 159"/>
                <a:gd name="T79" fmla="*/ 61 h 395"/>
                <a:gd name="T80" fmla="*/ 72 w 159"/>
                <a:gd name="T81" fmla="*/ 61 h 395"/>
                <a:gd name="T82" fmla="*/ 72 w 159"/>
                <a:gd name="T83" fmla="*/ 70 h 395"/>
                <a:gd name="T84" fmla="*/ 64 w 159"/>
                <a:gd name="T85" fmla="*/ 79 h 395"/>
                <a:gd name="T86" fmla="*/ 56 w 159"/>
                <a:gd name="T87" fmla="*/ 96 h 395"/>
                <a:gd name="T88" fmla="*/ 56 w 159"/>
                <a:gd name="T89" fmla="*/ 105 h 395"/>
                <a:gd name="T90" fmla="*/ 56 w 159"/>
                <a:gd name="T91" fmla="*/ 114 h 395"/>
                <a:gd name="T92" fmla="*/ 48 w 159"/>
                <a:gd name="T93" fmla="*/ 131 h 395"/>
                <a:gd name="T94" fmla="*/ 32 w 159"/>
                <a:gd name="T95" fmla="*/ 149 h 395"/>
                <a:gd name="T96" fmla="*/ 24 w 159"/>
                <a:gd name="T97" fmla="*/ 175 h 395"/>
                <a:gd name="T98" fmla="*/ 24 w 159"/>
                <a:gd name="T99" fmla="*/ 211 h 395"/>
                <a:gd name="T100" fmla="*/ 16 w 159"/>
                <a:gd name="T101" fmla="*/ 228 h 395"/>
                <a:gd name="T102" fmla="*/ 16 w 159"/>
                <a:gd name="T103" fmla="*/ 255 h 395"/>
                <a:gd name="T104" fmla="*/ 16 w 159"/>
                <a:gd name="T105" fmla="*/ 281 h 395"/>
                <a:gd name="T106" fmla="*/ 0 w 159"/>
                <a:gd name="T107" fmla="*/ 298 h 395"/>
                <a:gd name="T108" fmla="*/ 0 w 159"/>
                <a:gd name="T109" fmla="*/ 325 h 395"/>
                <a:gd name="T110" fmla="*/ 0 w 159"/>
                <a:gd name="T111" fmla="*/ 342 h 395"/>
                <a:gd name="T112" fmla="*/ 0 w 159"/>
                <a:gd name="T113" fmla="*/ 360 h 395"/>
                <a:gd name="T114" fmla="*/ 0 w 159"/>
                <a:gd name="T115" fmla="*/ 369 h 395"/>
                <a:gd name="T116" fmla="*/ 0 w 159"/>
                <a:gd name="T117" fmla="*/ 378 h 395"/>
                <a:gd name="T118" fmla="*/ 0 w 159"/>
                <a:gd name="T119" fmla="*/ 378 h 395"/>
                <a:gd name="T120" fmla="*/ 16 w 159"/>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9"/>
                <a:gd name="T184" fmla="*/ 0 h 395"/>
                <a:gd name="T185" fmla="*/ 159 w 159"/>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9" h="395">
                  <a:moveTo>
                    <a:pt x="48" y="395"/>
                  </a:moveTo>
                  <a:lnTo>
                    <a:pt x="48" y="378"/>
                  </a:lnTo>
                  <a:lnTo>
                    <a:pt x="48" y="369"/>
                  </a:lnTo>
                  <a:lnTo>
                    <a:pt x="48" y="360"/>
                  </a:lnTo>
                  <a:lnTo>
                    <a:pt x="48" y="342"/>
                  </a:lnTo>
                  <a:lnTo>
                    <a:pt x="48" y="334"/>
                  </a:lnTo>
                  <a:lnTo>
                    <a:pt x="48" y="307"/>
                  </a:lnTo>
                  <a:lnTo>
                    <a:pt x="48" y="298"/>
                  </a:lnTo>
                  <a:lnTo>
                    <a:pt x="56" y="281"/>
                  </a:lnTo>
                  <a:lnTo>
                    <a:pt x="56" y="263"/>
                  </a:lnTo>
                  <a:lnTo>
                    <a:pt x="56" y="246"/>
                  </a:lnTo>
                  <a:lnTo>
                    <a:pt x="64" y="219"/>
                  </a:lnTo>
                  <a:lnTo>
                    <a:pt x="64" y="211"/>
                  </a:lnTo>
                  <a:lnTo>
                    <a:pt x="64" y="193"/>
                  </a:lnTo>
                  <a:lnTo>
                    <a:pt x="72" y="193"/>
                  </a:lnTo>
                  <a:lnTo>
                    <a:pt x="72" y="175"/>
                  </a:lnTo>
                  <a:lnTo>
                    <a:pt x="88" y="149"/>
                  </a:lnTo>
                  <a:lnTo>
                    <a:pt x="88" y="140"/>
                  </a:lnTo>
                  <a:lnTo>
                    <a:pt x="96" y="114"/>
                  </a:lnTo>
                  <a:lnTo>
                    <a:pt x="104" y="105"/>
                  </a:lnTo>
                  <a:lnTo>
                    <a:pt x="104" y="79"/>
                  </a:lnTo>
                  <a:lnTo>
                    <a:pt x="120" y="70"/>
                  </a:lnTo>
                  <a:lnTo>
                    <a:pt x="128" y="61"/>
                  </a:lnTo>
                  <a:lnTo>
                    <a:pt x="136" y="52"/>
                  </a:lnTo>
                  <a:lnTo>
                    <a:pt x="136" y="35"/>
                  </a:lnTo>
                  <a:lnTo>
                    <a:pt x="151" y="26"/>
                  </a:lnTo>
                  <a:lnTo>
                    <a:pt x="151" y="17"/>
                  </a:lnTo>
                  <a:lnTo>
                    <a:pt x="151" y="0"/>
                  </a:lnTo>
                  <a:lnTo>
                    <a:pt x="159" y="17"/>
                  </a:lnTo>
                  <a:lnTo>
                    <a:pt x="151" y="17"/>
                  </a:lnTo>
                  <a:lnTo>
                    <a:pt x="136" y="17"/>
                  </a:lnTo>
                  <a:lnTo>
                    <a:pt x="128" y="26"/>
                  </a:lnTo>
                  <a:lnTo>
                    <a:pt x="120" y="26"/>
                  </a:lnTo>
                  <a:lnTo>
                    <a:pt x="104" y="35"/>
                  </a:lnTo>
                  <a:lnTo>
                    <a:pt x="96" y="52"/>
                  </a:lnTo>
                  <a:lnTo>
                    <a:pt x="88" y="61"/>
                  </a:lnTo>
                  <a:lnTo>
                    <a:pt x="72" y="61"/>
                  </a:lnTo>
                  <a:lnTo>
                    <a:pt x="72" y="70"/>
                  </a:lnTo>
                  <a:lnTo>
                    <a:pt x="64" y="79"/>
                  </a:lnTo>
                  <a:lnTo>
                    <a:pt x="56" y="96"/>
                  </a:lnTo>
                  <a:lnTo>
                    <a:pt x="56" y="105"/>
                  </a:lnTo>
                  <a:lnTo>
                    <a:pt x="56" y="114"/>
                  </a:lnTo>
                  <a:lnTo>
                    <a:pt x="48" y="131"/>
                  </a:lnTo>
                  <a:lnTo>
                    <a:pt x="32" y="149"/>
                  </a:lnTo>
                  <a:lnTo>
                    <a:pt x="24" y="175"/>
                  </a:lnTo>
                  <a:lnTo>
                    <a:pt x="24" y="211"/>
                  </a:lnTo>
                  <a:lnTo>
                    <a:pt x="16" y="228"/>
                  </a:lnTo>
                  <a:lnTo>
                    <a:pt x="16" y="255"/>
                  </a:lnTo>
                  <a:lnTo>
                    <a:pt x="16" y="281"/>
                  </a:lnTo>
                  <a:lnTo>
                    <a:pt x="0" y="298"/>
                  </a:lnTo>
                  <a:lnTo>
                    <a:pt x="0" y="325"/>
                  </a:lnTo>
                  <a:lnTo>
                    <a:pt x="0" y="342"/>
                  </a:lnTo>
                  <a:lnTo>
                    <a:pt x="0" y="360"/>
                  </a:lnTo>
                  <a:lnTo>
                    <a:pt x="0" y="369"/>
                  </a:lnTo>
                  <a:lnTo>
                    <a:pt x="0" y="378"/>
                  </a:lnTo>
                  <a:lnTo>
                    <a:pt x="16"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92" name="Freeform 366"/>
            <p:cNvSpPr>
              <a:spLocks/>
            </p:cNvSpPr>
            <p:nvPr/>
          </p:nvSpPr>
          <p:spPr bwMode="auto">
            <a:xfrm>
              <a:off x="4042"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84 w 208"/>
                <a:gd name="T13" fmla="*/ 281 h 457"/>
                <a:gd name="T14" fmla="*/ 184 w 208"/>
                <a:gd name="T15" fmla="*/ 273 h 457"/>
                <a:gd name="T16" fmla="*/ 176 w 208"/>
                <a:gd name="T17" fmla="*/ 237 h 457"/>
                <a:gd name="T18" fmla="*/ 168 w 208"/>
                <a:gd name="T19" fmla="*/ 229 h 457"/>
                <a:gd name="T20" fmla="*/ 152 w 208"/>
                <a:gd name="T21" fmla="*/ 202 h 457"/>
                <a:gd name="T22" fmla="*/ 144 w 208"/>
                <a:gd name="T23" fmla="*/ 176 h 457"/>
                <a:gd name="T24" fmla="*/ 144 w 208"/>
                <a:gd name="T25" fmla="*/ 158 h 457"/>
                <a:gd name="T26" fmla="*/ 136 w 208"/>
                <a:gd name="T27" fmla="*/ 141 h 457"/>
                <a:gd name="T28" fmla="*/ 120 w 208"/>
                <a:gd name="T29" fmla="*/ 123 h 457"/>
                <a:gd name="T30" fmla="*/ 112 w 208"/>
                <a:gd name="T31" fmla="*/ 97 h 457"/>
                <a:gd name="T32" fmla="*/ 88 w 208"/>
                <a:gd name="T33" fmla="*/ 79 h 457"/>
                <a:gd name="T34" fmla="*/ 72 w 208"/>
                <a:gd name="T35" fmla="*/ 53 h 457"/>
                <a:gd name="T36" fmla="*/ 48 w 208"/>
                <a:gd name="T37" fmla="*/ 44 h 457"/>
                <a:gd name="T38" fmla="*/ 24 w 208"/>
                <a:gd name="T39" fmla="*/ 18 h 457"/>
                <a:gd name="T40" fmla="*/ 16 w 208"/>
                <a:gd name="T41" fmla="*/ 9 h 457"/>
                <a:gd name="T42" fmla="*/ 8 w 208"/>
                <a:gd name="T43" fmla="*/ 9 h 457"/>
                <a:gd name="T44" fmla="*/ 8 w 208"/>
                <a:gd name="T45" fmla="*/ 9 h 457"/>
                <a:gd name="T46" fmla="*/ 8 w 208"/>
                <a:gd name="T47" fmla="*/ 9 h 457"/>
                <a:gd name="T48" fmla="*/ 16 w 208"/>
                <a:gd name="T49" fmla="*/ 18 h 457"/>
                <a:gd name="T50" fmla="*/ 24 w 208"/>
                <a:gd name="T51" fmla="*/ 44 h 457"/>
                <a:gd name="T52" fmla="*/ 40 w 208"/>
                <a:gd name="T53" fmla="*/ 62 h 457"/>
                <a:gd name="T54" fmla="*/ 56 w 208"/>
                <a:gd name="T55" fmla="*/ 88 h 457"/>
                <a:gd name="T56" fmla="*/ 72 w 208"/>
                <a:gd name="T57" fmla="*/ 123 h 457"/>
                <a:gd name="T58" fmla="*/ 80 w 208"/>
                <a:gd name="T59" fmla="*/ 141 h 457"/>
                <a:gd name="T60" fmla="*/ 88 w 208"/>
                <a:gd name="T61" fmla="*/ 158 h 457"/>
                <a:gd name="T62" fmla="*/ 104 w 208"/>
                <a:gd name="T63" fmla="*/ 176 h 457"/>
                <a:gd name="T64" fmla="*/ 112 w 208"/>
                <a:gd name="T65" fmla="*/ 202 h 457"/>
                <a:gd name="T66" fmla="*/ 120 w 208"/>
                <a:gd name="T67" fmla="*/ 211 h 457"/>
                <a:gd name="T68" fmla="*/ 136 w 208"/>
                <a:gd name="T69" fmla="*/ 237 h 457"/>
                <a:gd name="T70" fmla="*/ 136 w 208"/>
                <a:gd name="T71" fmla="*/ 255 h 457"/>
                <a:gd name="T72" fmla="*/ 144 w 208"/>
                <a:gd name="T73" fmla="*/ 281 h 457"/>
                <a:gd name="T74" fmla="*/ 152 w 208"/>
                <a:gd name="T75" fmla="*/ 308 h 457"/>
                <a:gd name="T76" fmla="*/ 152 w 208"/>
                <a:gd name="T77" fmla="*/ 325 h 457"/>
                <a:gd name="T78" fmla="*/ 152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208 w 208"/>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8"/>
                <a:gd name="T139" fmla="*/ 0 h 457"/>
                <a:gd name="T140" fmla="*/ 208 w 208"/>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84" y="290"/>
                  </a:lnTo>
                  <a:lnTo>
                    <a:pt x="184" y="281"/>
                  </a:lnTo>
                  <a:lnTo>
                    <a:pt x="184" y="273"/>
                  </a:lnTo>
                  <a:lnTo>
                    <a:pt x="176" y="246"/>
                  </a:lnTo>
                  <a:lnTo>
                    <a:pt x="176" y="237"/>
                  </a:lnTo>
                  <a:lnTo>
                    <a:pt x="168" y="237"/>
                  </a:lnTo>
                  <a:lnTo>
                    <a:pt x="168" y="229"/>
                  </a:lnTo>
                  <a:lnTo>
                    <a:pt x="168" y="211"/>
                  </a:lnTo>
                  <a:lnTo>
                    <a:pt x="152" y="202"/>
                  </a:lnTo>
                  <a:lnTo>
                    <a:pt x="152" y="193"/>
                  </a:lnTo>
                  <a:lnTo>
                    <a:pt x="144" y="176"/>
                  </a:lnTo>
                  <a:lnTo>
                    <a:pt x="144" y="167"/>
                  </a:lnTo>
                  <a:lnTo>
                    <a:pt x="144" y="158"/>
                  </a:lnTo>
                  <a:lnTo>
                    <a:pt x="136" y="158"/>
                  </a:lnTo>
                  <a:lnTo>
                    <a:pt x="136" y="141"/>
                  </a:lnTo>
                  <a:lnTo>
                    <a:pt x="120" y="132"/>
                  </a:lnTo>
                  <a:lnTo>
                    <a:pt x="120" y="123"/>
                  </a:lnTo>
                  <a:lnTo>
                    <a:pt x="112" y="97"/>
                  </a:lnTo>
                  <a:lnTo>
                    <a:pt x="104" y="88"/>
                  </a:lnTo>
                  <a:lnTo>
                    <a:pt x="88" y="79"/>
                  </a:lnTo>
                  <a:lnTo>
                    <a:pt x="80" y="62"/>
                  </a:lnTo>
                  <a:lnTo>
                    <a:pt x="72" y="53"/>
                  </a:lnTo>
                  <a:lnTo>
                    <a:pt x="56" y="44"/>
                  </a:lnTo>
                  <a:lnTo>
                    <a:pt x="48" y="44"/>
                  </a:lnTo>
                  <a:lnTo>
                    <a:pt x="40" y="26"/>
                  </a:lnTo>
                  <a:lnTo>
                    <a:pt x="24" y="18"/>
                  </a:lnTo>
                  <a:lnTo>
                    <a:pt x="16" y="18"/>
                  </a:lnTo>
                  <a:lnTo>
                    <a:pt x="16" y="9"/>
                  </a:lnTo>
                  <a:lnTo>
                    <a:pt x="8" y="9"/>
                  </a:lnTo>
                  <a:lnTo>
                    <a:pt x="0" y="0"/>
                  </a:lnTo>
                  <a:lnTo>
                    <a:pt x="8" y="9"/>
                  </a:lnTo>
                  <a:lnTo>
                    <a:pt x="16" y="18"/>
                  </a:lnTo>
                  <a:lnTo>
                    <a:pt x="16" y="26"/>
                  </a:lnTo>
                  <a:lnTo>
                    <a:pt x="24" y="44"/>
                  </a:lnTo>
                  <a:lnTo>
                    <a:pt x="40" y="53"/>
                  </a:lnTo>
                  <a:lnTo>
                    <a:pt x="40" y="62"/>
                  </a:lnTo>
                  <a:lnTo>
                    <a:pt x="48" y="79"/>
                  </a:lnTo>
                  <a:lnTo>
                    <a:pt x="56" y="88"/>
                  </a:lnTo>
                  <a:lnTo>
                    <a:pt x="72" y="97"/>
                  </a:lnTo>
                  <a:lnTo>
                    <a:pt x="72" y="123"/>
                  </a:lnTo>
                  <a:lnTo>
                    <a:pt x="80" y="132"/>
                  </a:lnTo>
                  <a:lnTo>
                    <a:pt x="80" y="141"/>
                  </a:lnTo>
                  <a:lnTo>
                    <a:pt x="88" y="158"/>
                  </a:lnTo>
                  <a:lnTo>
                    <a:pt x="104" y="167"/>
                  </a:lnTo>
                  <a:lnTo>
                    <a:pt x="104" y="176"/>
                  </a:lnTo>
                  <a:lnTo>
                    <a:pt x="112" y="193"/>
                  </a:lnTo>
                  <a:lnTo>
                    <a:pt x="112" y="202"/>
                  </a:lnTo>
                  <a:lnTo>
                    <a:pt x="120" y="211"/>
                  </a:lnTo>
                  <a:lnTo>
                    <a:pt x="120" y="229"/>
                  </a:lnTo>
                  <a:lnTo>
                    <a:pt x="136" y="237"/>
                  </a:lnTo>
                  <a:lnTo>
                    <a:pt x="136" y="246"/>
                  </a:lnTo>
                  <a:lnTo>
                    <a:pt x="136" y="255"/>
                  </a:lnTo>
                  <a:lnTo>
                    <a:pt x="144" y="273"/>
                  </a:lnTo>
                  <a:lnTo>
                    <a:pt x="144" y="281"/>
                  </a:lnTo>
                  <a:lnTo>
                    <a:pt x="144" y="290"/>
                  </a:lnTo>
                  <a:lnTo>
                    <a:pt x="152" y="308"/>
                  </a:lnTo>
                  <a:lnTo>
                    <a:pt x="152" y="317"/>
                  </a:lnTo>
                  <a:lnTo>
                    <a:pt x="152" y="325"/>
                  </a:lnTo>
                  <a:lnTo>
                    <a:pt x="152" y="343"/>
                  </a:lnTo>
                  <a:lnTo>
                    <a:pt x="152" y="352"/>
                  </a:lnTo>
                  <a:lnTo>
                    <a:pt x="168" y="360"/>
                  </a:lnTo>
                  <a:lnTo>
                    <a:pt x="168" y="387"/>
                  </a:lnTo>
                  <a:lnTo>
                    <a:pt x="168" y="396"/>
                  </a:lnTo>
                  <a:lnTo>
                    <a:pt x="168" y="404"/>
                  </a:lnTo>
                  <a:lnTo>
                    <a:pt x="168" y="422"/>
                  </a:lnTo>
                  <a:lnTo>
                    <a:pt x="168" y="431"/>
                  </a:lnTo>
                  <a:lnTo>
                    <a:pt x="168" y="440"/>
                  </a:lnTo>
                  <a:lnTo>
                    <a:pt x="176" y="457"/>
                  </a:lnTo>
                  <a:lnTo>
                    <a:pt x="208"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93" name="Freeform 367"/>
            <p:cNvSpPr>
              <a:spLocks/>
            </p:cNvSpPr>
            <p:nvPr/>
          </p:nvSpPr>
          <p:spPr bwMode="auto">
            <a:xfrm>
              <a:off x="4042"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84 w 208"/>
                <a:gd name="T13" fmla="*/ 281 h 457"/>
                <a:gd name="T14" fmla="*/ 184 w 208"/>
                <a:gd name="T15" fmla="*/ 273 h 457"/>
                <a:gd name="T16" fmla="*/ 176 w 208"/>
                <a:gd name="T17" fmla="*/ 237 h 457"/>
                <a:gd name="T18" fmla="*/ 168 w 208"/>
                <a:gd name="T19" fmla="*/ 229 h 457"/>
                <a:gd name="T20" fmla="*/ 152 w 208"/>
                <a:gd name="T21" fmla="*/ 202 h 457"/>
                <a:gd name="T22" fmla="*/ 144 w 208"/>
                <a:gd name="T23" fmla="*/ 176 h 457"/>
                <a:gd name="T24" fmla="*/ 144 w 208"/>
                <a:gd name="T25" fmla="*/ 158 h 457"/>
                <a:gd name="T26" fmla="*/ 136 w 208"/>
                <a:gd name="T27" fmla="*/ 141 h 457"/>
                <a:gd name="T28" fmla="*/ 120 w 208"/>
                <a:gd name="T29" fmla="*/ 123 h 457"/>
                <a:gd name="T30" fmla="*/ 112 w 208"/>
                <a:gd name="T31" fmla="*/ 97 h 457"/>
                <a:gd name="T32" fmla="*/ 88 w 208"/>
                <a:gd name="T33" fmla="*/ 79 h 457"/>
                <a:gd name="T34" fmla="*/ 72 w 208"/>
                <a:gd name="T35" fmla="*/ 53 h 457"/>
                <a:gd name="T36" fmla="*/ 48 w 208"/>
                <a:gd name="T37" fmla="*/ 44 h 457"/>
                <a:gd name="T38" fmla="*/ 24 w 208"/>
                <a:gd name="T39" fmla="*/ 18 h 457"/>
                <a:gd name="T40" fmla="*/ 16 w 208"/>
                <a:gd name="T41" fmla="*/ 9 h 457"/>
                <a:gd name="T42" fmla="*/ 8 w 208"/>
                <a:gd name="T43" fmla="*/ 9 h 457"/>
                <a:gd name="T44" fmla="*/ 8 w 208"/>
                <a:gd name="T45" fmla="*/ 9 h 457"/>
                <a:gd name="T46" fmla="*/ 8 w 208"/>
                <a:gd name="T47" fmla="*/ 9 h 457"/>
                <a:gd name="T48" fmla="*/ 16 w 208"/>
                <a:gd name="T49" fmla="*/ 18 h 457"/>
                <a:gd name="T50" fmla="*/ 24 w 208"/>
                <a:gd name="T51" fmla="*/ 44 h 457"/>
                <a:gd name="T52" fmla="*/ 40 w 208"/>
                <a:gd name="T53" fmla="*/ 62 h 457"/>
                <a:gd name="T54" fmla="*/ 56 w 208"/>
                <a:gd name="T55" fmla="*/ 88 h 457"/>
                <a:gd name="T56" fmla="*/ 72 w 208"/>
                <a:gd name="T57" fmla="*/ 123 h 457"/>
                <a:gd name="T58" fmla="*/ 80 w 208"/>
                <a:gd name="T59" fmla="*/ 141 h 457"/>
                <a:gd name="T60" fmla="*/ 88 w 208"/>
                <a:gd name="T61" fmla="*/ 158 h 457"/>
                <a:gd name="T62" fmla="*/ 104 w 208"/>
                <a:gd name="T63" fmla="*/ 176 h 457"/>
                <a:gd name="T64" fmla="*/ 112 w 208"/>
                <a:gd name="T65" fmla="*/ 202 h 457"/>
                <a:gd name="T66" fmla="*/ 120 w 208"/>
                <a:gd name="T67" fmla="*/ 211 h 457"/>
                <a:gd name="T68" fmla="*/ 136 w 208"/>
                <a:gd name="T69" fmla="*/ 237 h 457"/>
                <a:gd name="T70" fmla="*/ 136 w 208"/>
                <a:gd name="T71" fmla="*/ 255 h 457"/>
                <a:gd name="T72" fmla="*/ 144 w 208"/>
                <a:gd name="T73" fmla="*/ 281 h 457"/>
                <a:gd name="T74" fmla="*/ 152 w 208"/>
                <a:gd name="T75" fmla="*/ 308 h 457"/>
                <a:gd name="T76" fmla="*/ 152 w 208"/>
                <a:gd name="T77" fmla="*/ 325 h 457"/>
                <a:gd name="T78" fmla="*/ 152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8"/>
                <a:gd name="T136" fmla="*/ 0 h 457"/>
                <a:gd name="T137" fmla="*/ 208 w 208"/>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84" y="290"/>
                  </a:lnTo>
                  <a:lnTo>
                    <a:pt x="184" y="281"/>
                  </a:lnTo>
                  <a:lnTo>
                    <a:pt x="184" y="273"/>
                  </a:lnTo>
                  <a:lnTo>
                    <a:pt x="176" y="246"/>
                  </a:lnTo>
                  <a:lnTo>
                    <a:pt x="176" y="237"/>
                  </a:lnTo>
                  <a:lnTo>
                    <a:pt x="168" y="237"/>
                  </a:lnTo>
                  <a:lnTo>
                    <a:pt x="168" y="229"/>
                  </a:lnTo>
                  <a:lnTo>
                    <a:pt x="168" y="211"/>
                  </a:lnTo>
                  <a:lnTo>
                    <a:pt x="152" y="202"/>
                  </a:lnTo>
                  <a:lnTo>
                    <a:pt x="152" y="193"/>
                  </a:lnTo>
                  <a:lnTo>
                    <a:pt x="144" y="176"/>
                  </a:lnTo>
                  <a:lnTo>
                    <a:pt x="144" y="167"/>
                  </a:lnTo>
                  <a:lnTo>
                    <a:pt x="144" y="158"/>
                  </a:lnTo>
                  <a:lnTo>
                    <a:pt x="136" y="158"/>
                  </a:lnTo>
                  <a:lnTo>
                    <a:pt x="136" y="141"/>
                  </a:lnTo>
                  <a:lnTo>
                    <a:pt x="120" y="132"/>
                  </a:lnTo>
                  <a:lnTo>
                    <a:pt x="120" y="123"/>
                  </a:lnTo>
                  <a:lnTo>
                    <a:pt x="112" y="97"/>
                  </a:lnTo>
                  <a:lnTo>
                    <a:pt x="104" y="88"/>
                  </a:lnTo>
                  <a:lnTo>
                    <a:pt x="88" y="79"/>
                  </a:lnTo>
                  <a:lnTo>
                    <a:pt x="80" y="62"/>
                  </a:lnTo>
                  <a:lnTo>
                    <a:pt x="72" y="53"/>
                  </a:lnTo>
                  <a:lnTo>
                    <a:pt x="56" y="44"/>
                  </a:lnTo>
                  <a:lnTo>
                    <a:pt x="48" y="44"/>
                  </a:lnTo>
                  <a:lnTo>
                    <a:pt x="40" y="26"/>
                  </a:lnTo>
                  <a:lnTo>
                    <a:pt x="24" y="18"/>
                  </a:lnTo>
                  <a:lnTo>
                    <a:pt x="16" y="18"/>
                  </a:lnTo>
                  <a:lnTo>
                    <a:pt x="16" y="9"/>
                  </a:lnTo>
                  <a:lnTo>
                    <a:pt x="8" y="9"/>
                  </a:lnTo>
                  <a:lnTo>
                    <a:pt x="0" y="0"/>
                  </a:lnTo>
                  <a:lnTo>
                    <a:pt x="8" y="9"/>
                  </a:lnTo>
                  <a:lnTo>
                    <a:pt x="16" y="18"/>
                  </a:lnTo>
                  <a:lnTo>
                    <a:pt x="16" y="26"/>
                  </a:lnTo>
                  <a:lnTo>
                    <a:pt x="24" y="44"/>
                  </a:lnTo>
                  <a:lnTo>
                    <a:pt x="40" y="53"/>
                  </a:lnTo>
                  <a:lnTo>
                    <a:pt x="40" y="62"/>
                  </a:lnTo>
                  <a:lnTo>
                    <a:pt x="48" y="79"/>
                  </a:lnTo>
                  <a:lnTo>
                    <a:pt x="56" y="88"/>
                  </a:lnTo>
                  <a:lnTo>
                    <a:pt x="72" y="97"/>
                  </a:lnTo>
                  <a:lnTo>
                    <a:pt x="72" y="123"/>
                  </a:lnTo>
                  <a:lnTo>
                    <a:pt x="80" y="132"/>
                  </a:lnTo>
                  <a:lnTo>
                    <a:pt x="80" y="141"/>
                  </a:lnTo>
                  <a:lnTo>
                    <a:pt x="88" y="158"/>
                  </a:lnTo>
                  <a:lnTo>
                    <a:pt x="104" y="167"/>
                  </a:lnTo>
                  <a:lnTo>
                    <a:pt x="104" y="176"/>
                  </a:lnTo>
                  <a:lnTo>
                    <a:pt x="112" y="193"/>
                  </a:lnTo>
                  <a:lnTo>
                    <a:pt x="112" y="202"/>
                  </a:lnTo>
                  <a:lnTo>
                    <a:pt x="120" y="211"/>
                  </a:lnTo>
                  <a:lnTo>
                    <a:pt x="120" y="229"/>
                  </a:lnTo>
                  <a:lnTo>
                    <a:pt x="136" y="237"/>
                  </a:lnTo>
                  <a:lnTo>
                    <a:pt x="136" y="246"/>
                  </a:lnTo>
                  <a:lnTo>
                    <a:pt x="136" y="255"/>
                  </a:lnTo>
                  <a:lnTo>
                    <a:pt x="144" y="273"/>
                  </a:lnTo>
                  <a:lnTo>
                    <a:pt x="144" y="281"/>
                  </a:lnTo>
                  <a:lnTo>
                    <a:pt x="144" y="290"/>
                  </a:lnTo>
                  <a:lnTo>
                    <a:pt x="152" y="308"/>
                  </a:lnTo>
                  <a:lnTo>
                    <a:pt x="152" y="317"/>
                  </a:lnTo>
                  <a:lnTo>
                    <a:pt x="152" y="325"/>
                  </a:lnTo>
                  <a:lnTo>
                    <a:pt x="152" y="343"/>
                  </a:lnTo>
                  <a:lnTo>
                    <a:pt x="152" y="352"/>
                  </a:lnTo>
                  <a:lnTo>
                    <a:pt x="168" y="360"/>
                  </a:lnTo>
                  <a:lnTo>
                    <a:pt x="168" y="387"/>
                  </a:lnTo>
                  <a:lnTo>
                    <a:pt x="168" y="396"/>
                  </a:lnTo>
                  <a:lnTo>
                    <a:pt x="168" y="404"/>
                  </a:lnTo>
                  <a:lnTo>
                    <a:pt x="168" y="422"/>
                  </a:lnTo>
                  <a:lnTo>
                    <a:pt x="168" y="431"/>
                  </a:lnTo>
                  <a:lnTo>
                    <a:pt x="168" y="440"/>
                  </a:lnTo>
                  <a:lnTo>
                    <a:pt x="176"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94" name="Freeform 368"/>
            <p:cNvSpPr>
              <a:spLocks/>
            </p:cNvSpPr>
            <p:nvPr/>
          </p:nvSpPr>
          <p:spPr bwMode="auto">
            <a:xfrm>
              <a:off x="3978" y="2892"/>
              <a:ext cx="248" cy="325"/>
            </a:xfrm>
            <a:custGeom>
              <a:avLst/>
              <a:gdLst>
                <a:gd name="T0" fmla="*/ 248 w 248"/>
                <a:gd name="T1" fmla="*/ 325 h 325"/>
                <a:gd name="T2" fmla="*/ 240 w 248"/>
                <a:gd name="T3" fmla="*/ 308 h 325"/>
                <a:gd name="T4" fmla="*/ 240 w 248"/>
                <a:gd name="T5" fmla="*/ 308 h 325"/>
                <a:gd name="T6" fmla="*/ 240 w 248"/>
                <a:gd name="T7" fmla="*/ 299 h 325"/>
                <a:gd name="T8" fmla="*/ 240 w 248"/>
                <a:gd name="T9" fmla="*/ 290 h 325"/>
                <a:gd name="T10" fmla="*/ 240 w 248"/>
                <a:gd name="T11" fmla="*/ 272 h 325"/>
                <a:gd name="T12" fmla="*/ 240 w 248"/>
                <a:gd name="T13" fmla="*/ 255 h 325"/>
                <a:gd name="T14" fmla="*/ 240 w 248"/>
                <a:gd name="T15" fmla="*/ 237 h 325"/>
                <a:gd name="T16" fmla="*/ 232 w 248"/>
                <a:gd name="T17" fmla="*/ 220 h 325"/>
                <a:gd name="T18" fmla="*/ 232 w 248"/>
                <a:gd name="T19" fmla="*/ 211 h 325"/>
                <a:gd name="T20" fmla="*/ 216 w 248"/>
                <a:gd name="T21" fmla="*/ 185 h 325"/>
                <a:gd name="T22" fmla="*/ 216 w 248"/>
                <a:gd name="T23" fmla="*/ 176 h 325"/>
                <a:gd name="T24" fmla="*/ 208 w 248"/>
                <a:gd name="T25" fmla="*/ 149 h 325"/>
                <a:gd name="T26" fmla="*/ 200 w 248"/>
                <a:gd name="T27" fmla="*/ 141 h 325"/>
                <a:gd name="T28" fmla="*/ 200 w 248"/>
                <a:gd name="T29" fmla="*/ 123 h 325"/>
                <a:gd name="T30" fmla="*/ 200 w 248"/>
                <a:gd name="T31" fmla="*/ 123 h 325"/>
                <a:gd name="T32" fmla="*/ 176 w 248"/>
                <a:gd name="T33" fmla="*/ 105 h 325"/>
                <a:gd name="T34" fmla="*/ 168 w 248"/>
                <a:gd name="T35" fmla="*/ 97 h 325"/>
                <a:gd name="T36" fmla="*/ 144 w 248"/>
                <a:gd name="T37" fmla="*/ 79 h 325"/>
                <a:gd name="T38" fmla="*/ 136 w 248"/>
                <a:gd name="T39" fmla="*/ 70 h 325"/>
                <a:gd name="T40" fmla="*/ 112 w 248"/>
                <a:gd name="T41" fmla="*/ 61 h 325"/>
                <a:gd name="T42" fmla="*/ 88 w 248"/>
                <a:gd name="T43" fmla="*/ 44 h 325"/>
                <a:gd name="T44" fmla="*/ 80 w 248"/>
                <a:gd name="T45" fmla="*/ 35 h 325"/>
                <a:gd name="T46" fmla="*/ 64 w 248"/>
                <a:gd name="T47" fmla="*/ 35 h 325"/>
                <a:gd name="T48" fmla="*/ 48 w 248"/>
                <a:gd name="T49" fmla="*/ 26 h 325"/>
                <a:gd name="T50" fmla="*/ 32 w 248"/>
                <a:gd name="T51" fmla="*/ 9 h 325"/>
                <a:gd name="T52" fmla="*/ 16 w 248"/>
                <a:gd name="T53" fmla="*/ 9 h 325"/>
                <a:gd name="T54" fmla="*/ 8 w 248"/>
                <a:gd name="T55" fmla="*/ 9 h 325"/>
                <a:gd name="T56" fmla="*/ 8 w 248"/>
                <a:gd name="T57" fmla="*/ 9 h 325"/>
                <a:gd name="T58" fmla="*/ 0 w 248"/>
                <a:gd name="T59" fmla="*/ 0 h 325"/>
                <a:gd name="T60" fmla="*/ 8 w 248"/>
                <a:gd name="T61" fmla="*/ 9 h 325"/>
                <a:gd name="T62" fmla="*/ 8 w 248"/>
                <a:gd name="T63" fmla="*/ 9 h 325"/>
                <a:gd name="T64" fmla="*/ 8 w 248"/>
                <a:gd name="T65" fmla="*/ 9 h 325"/>
                <a:gd name="T66" fmla="*/ 16 w 248"/>
                <a:gd name="T67" fmla="*/ 9 h 325"/>
                <a:gd name="T68" fmla="*/ 32 w 248"/>
                <a:gd name="T69" fmla="*/ 26 h 325"/>
                <a:gd name="T70" fmla="*/ 40 w 248"/>
                <a:gd name="T71" fmla="*/ 26 h 325"/>
                <a:gd name="T72" fmla="*/ 48 w 248"/>
                <a:gd name="T73" fmla="*/ 35 h 325"/>
                <a:gd name="T74" fmla="*/ 64 w 248"/>
                <a:gd name="T75" fmla="*/ 44 h 325"/>
                <a:gd name="T76" fmla="*/ 80 w 248"/>
                <a:gd name="T77" fmla="*/ 44 h 325"/>
                <a:gd name="T78" fmla="*/ 88 w 248"/>
                <a:gd name="T79" fmla="*/ 61 h 325"/>
                <a:gd name="T80" fmla="*/ 112 w 248"/>
                <a:gd name="T81" fmla="*/ 70 h 325"/>
                <a:gd name="T82" fmla="*/ 120 w 248"/>
                <a:gd name="T83" fmla="*/ 79 h 325"/>
                <a:gd name="T84" fmla="*/ 136 w 248"/>
                <a:gd name="T85" fmla="*/ 97 h 325"/>
                <a:gd name="T86" fmla="*/ 144 w 248"/>
                <a:gd name="T87" fmla="*/ 105 h 325"/>
                <a:gd name="T88" fmla="*/ 152 w 248"/>
                <a:gd name="T89" fmla="*/ 114 h 325"/>
                <a:gd name="T90" fmla="*/ 168 w 248"/>
                <a:gd name="T91" fmla="*/ 123 h 325"/>
                <a:gd name="T92" fmla="*/ 168 w 248"/>
                <a:gd name="T93" fmla="*/ 141 h 325"/>
                <a:gd name="T94" fmla="*/ 176 w 248"/>
                <a:gd name="T95" fmla="*/ 149 h 325"/>
                <a:gd name="T96" fmla="*/ 184 w 248"/>
                <a:gd name="T97" fmla="*/ 176 h 325"/>
                <a:gd name="T98" fmla="*/ 184 w 248"/>
                <a:gd name="T99" fmla="*/ 185 h 325"/>
                <a:gd name="T100" fmla="*/ 200 w 248"/>
                <a:gd name="T101" fmla="*/ 211 h 325"/>
                <a:gd name="T102" fmla="*/ 208 w 248"/>
                <a:gd name="T103" fmla="*/ 228 h 325"/>
                <a:gd name="T104" fmla="*/ 208 w 248"/>
                <a:gd name="T105" fmla="*/ 237 h 325"/>
                <a:gd name="T106" fmla="*/ 208 w 248"/>
                <a:gd name="T107" fmla="*/ 264 h 325"/>
                <a:gd name="T108" fmla="*/ 216 w 248"/>
                <a:gd name="T109" fmla="*/ 272 h 325"/>
                <a:gd name="T110" fmla="*/ 216 w 248"/>
                <a:gd name="T111" fmla="*/ 290 h 325"/>
                <a:gd name="T112" fmla="*/ 216 w 248"/>
                <a:gd name="T113" fmla="*/ 299 h 325"/>
                <a:gd name="T114" fmla="*/ 216 w 248"/>
                <a:gd name="T115" fmla="*/ 308 h 325"/>
                <a:gd name="T116" fmla="*/ 216 w 248"/>
                <a:gd name="T117" fmla="*/ 308 h 325"/>
                <a:gd name="T118" fmla="*/ 216 w 248"/>
                <a:gd name="T119" fmla="*/ 308 h 325"/>
                <a:gd name="T120" fmla="*/ 232 w 248"/>
                <a:gd name="T121" fmla="*/ 325 h 325"/>
                <a:gd name="T122" fmla="*/ 248 w 248"/>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8"/>
                <a:gd name="T187" fmla="*/ 0 h 325"/>
                <a:gd name="T188" fmla="*/ 248 w 248"/>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8" h="325">
                  <a:moveTo>
                    <a:pt x="248" y="325"/>
                  </a:moveTo>
                  <a:lnTo>
                    <a:pt x="240" y="308"/>
                  </a:lnTo>
                  <a:lnTo>
                    <a:pt x="240" y="299"/>
                  </a:lnTo>
                  <a:lnTo>
                    <a:pt x="240" y="290"/>
                  </a:lnTo>
                  <a:lnTo>
                    <a:pt x="240" y="272"/>
                  </a:lnTo>
                  <a:lnTo>
                    <a:pt x="240" y="255"/>
                  </a:lnTo>
                  <a:lnTo>
                    <a:pt x="240" y="237"/>
                  </a:lnTo>
                  <a:lnTo>
                    <a:pt x="232" y="220"/>
                  </a:lnTo>
                  <a:lnTo>
                    <a:pt x="232" y="211"/>
                  </a:lnTo>
                  <a:lnTo>
                    <a:pt x="216" y="185"/>
                  </a:lnTo>
                  <a:lnTo>
                    <a:pt x="216" y="176"/>
                  </a:lnTo>
                  <a:lnTo>
                    <a:pt x="208" y="149"/>
                  </a:lnTo>
                  <a:lnTo>
                    <a:pt x="200" y="141"/>
                  </a:lnTo>
                  <a:lnTo>
                    <a:pt x="200" y="123"/>
                  </a:lnTo>
                  <a:lnTo>
                    <a:pt x="176" y="105"/>
                  </a:lnTo>
                  <a:lnTo>
                    <a:pt x="168" y="97"/>
                  </a:lnTo>
                  <a:lnTo>
                    <a:pt x="144" y="79"/>
                  </a:lnTo>
                  <a:lnTo>
                    <a:pt x="136" y="70"/>
                  </a:lnTo>
                  <a:lnTo>
                    <a:pt x="112" y="61"/>
                  </a:lnTo>
                  <a:lnTo>
                    <a:pt x="88" y="44"/>
                  </a:lnTo>
                  <a:lnTo>
                    <a:pt x="80" y="35"/>
                  </a:lnTo>
                  <a:lnTo>
                    <a:pt x="64" y="35"/>
                  </a:lnTo>
                  <a:lnTo>
                    <a:pt x="48" y="26"/>
                  </a:lnTo>
                  <a:lnTo>
                    <a:pt x="32" y="9"/>
                  </a:lnTo>
                  <a:lnTo>
                    <a:pt x="16" y="9"/>
                  </a:lnTo>
                  <a:lnTo>
                    <a:pt x="8" y="9"/>
                  </a:lnTo>
                  <a:lnTo>
                    <a:pt x="0" y="0"/>
                  </a:lnTo>
                  <a:lnTo>
                    <a:pt x="8" y="9"/>
                  </a:lnTo>
                  <a:lnTo>
                    <a:pt x="16" y="9"/>
                  </a:lnTo>
                  <a:lnTo>
                    <a:pt x="32" y="26"/>
                  </a:lnTo>
                  <a:lnTo>
                    <a:pt x="40" y="26"/>
                  </a:lnTo>
                  <a:lnTo>
                    <a:pt x="48" y="35"/>
                  </a:lnTo>
                  <a:lnTo>
                    <a:pt x="64" y="44"/>
                  </a:lnTo>
                  <a:lnTo>
                    <a:pt x="80" y="44"/>
                  </a:lnTo>
                  <a:lnTo>
                    <a:pt x="88" y="61"/>
                  </a:lnTo>
                  <a:lnTo>
                    <a:pt x="112" y="70"/>
                  </a:lnTo>
                  <a:lnTo>
                    <a:pt x="120" y="79"/>
                  </a:lnTo>
                  <a:lnTo>
                    <a:pt x="136" y="97"/>
                  </a:lnTo>
                  <a:lnTo>
                    <a:pt x="144" y="105"/>
                  </a:lnTo>
                  <a:lnTo>
                    <a:pt x="152" y="114"/>
                  </a:lnTo>
                  <a:lnTo>
                    <a:pt x="168" y="123"/>
                  </a:lnTo>
                  <a:lnTo>
                    <a:pt x="168" y="141"/>
                  </a:lnTo>
                  <a:lnTo>
                    <a:pt x="176" y="149"/>
                  </a:lnTo>
                  <a:lnTo>
                    <a:pt x="184" y="176"/>
                  </a:lnTo>
                  <a:lnTo>
                    <a:pt x="184" y="185"/>
                  </a:lnTo>
                  <a:lnTo>
                    <a:pt x="200" y="211"/>
                  </a:lnTo>
                  <a:lnTo>
                    <a:pt x="208" y="228"/>
                  </a:lnTo>
                  <a:lnTo>
                    <a:pt x="208" y="237"/>
                  </a:lnTo>
                  <a:lnTo>
                    <a:pt x="208" y="264"/>
                  </a:lnTo>
                  <a:lnTo>
                    <a:pt x="216" y="272"/>
                  </a:lnTo>
                  <a:lnTo>
                    <a:pt x="216" y="290"/>
                  </a:lnTo>
                  <a:lnTo>
                    <a:pt x="216" y="299"/>
                  </a:lnTo>
                  <a:lnTo>
                    <a:pt x="216" y="308"/>
                  </a:lnTo>
                  <a:lnTo>
                    <a:pt x="232" y="325"/>
                  </a:lnTo>
                  <a:lnTo>
                    <a:pt x="248"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95" name="Freeform 369"/>
            <p:cNvSpPr>
              <a:spLocks/>
            </p:cNvSpPr>
            <p:nvPr/>
          </p:nvSpPr>
          <p:spPr bwMode="auto">
            <a:xfrm>
              <a:off x="3978" y="2892"/>
              <a:ext cx="248" cy="325"/>
            </a:xfrm>
            <a:custGeom>
              <a:avLst/>
              <a:gdLst>
                <a:gd name="T0" fmla="*/ 248 w 248"/>
                <a:gd name="T1" fmla="*/ 325 h 325"/>
                <a:gd name="T2" fmla="*/ 240 w 248"/>
                <a:gd name="T3" fmla="*/ 308 h 325"/>
                <a:gd name="T4" fmla="*/ 240 w 248"/>
                <a:gd name="T5" fmla="*/ 308 h 325"/>
                <a:gd name="T6" fmla="*/ 240 w 248"/>
                <a:gd name="T7" fmla="*/ 299 h 325"/>
                <a:gd name="T8" fmla="*/ 240 w 248"/>
                <a:gd name="T9" fmla="*/ 290 h 325"/>
                <a:gd name="T10" fmla="*/ 240 w 248"/>
                <a:gd name="T11" fmla="*/ 272 h 325"/>
                <a:gd name="T12" fmla="*/ 240 w 248"/>
                <a:gd name="T13" fmla="*/ 255 h 325"/>
                <a:gd name="T14" fmla="*/ 240 w 248"/>
                <a:gd name="T15" fmla="*/ 237 h 325"/>
                <a:gd name="T16" fmla="*/ 232 w 248"/>
                <a:gd name="T17" fmla="*/ 220 h 325"/>
                <a:gd name="T18" fmla="*/ 232 w 248"/>
                <a:gd name="T19" fmla="*/ 211 h 325"/>
                <a:gd name="T20" fmla="*/ 216 w 248"/>
                <a:gd name="T21" fmla="*/ 185 h 325"/>
                <a:gd name="T22" fmla="*/ 216 w 248"/>
                <a:gd name="T23" fmla="*/ 176 h 325"/>
                <a:gd name="T24" fmla="*/ 208 w 248"/>
                <a:gd name="T25" fmla="*/ 149 h 325"/>
                <a:gd name="T26" fmla="*/ 200 w 248"/>
                <a:gd name="T27" fmla="*/ 141 h 325"/>
                <a:gd name="T28" fmla="*/ 200 w 248"/>
                <a:gd name="T29" fmla="*/ 123 h 325"/>
                <a:gd name="T30" fmla="*/ 200 w 248"/>
                <a:gd name="T31" fmla="*/ 123 h 325"/>
                <a:gd name="T32" fmla="*/ 176 w 248"/>
                <a:gd name="T33" fmla="*/ 105 h 325"/>
                <a:gd name="T34" fmla="*/ 168 w 248"/>
                <a:gd name="T35" fmla="*/ 97 h 325"/>
                <a:gd name="T36" fmla="*/ 144 w 248"/>
                <a:gd name="T37" fmla="*/ 79 h 325"/>
                <a:gd name="T38" fmla="*/ 136 w 248"/>
                <a:gd name="T39" fmla="*/ 70 h 325"/>
                <a:gd name="T40" fmla="*/ 112 w 248"/>
                <a:gd name="T41" fmla="*/ 61 h 325"/>
                <a:gd name="T42" fmla="*/ 88 w 248"/>
                <a:gd name="T43" fmla="*/ 44 h 325"/>
                <a:gd name="T44" fmla="*/ 80 w 248"/>
                <a:gd name="T45" fmla="*/ 35 h 325"/>
                <a:gd name="T46" fmla="*/ 64 w 248"/>
                <a:gd name="T47" fmla="*/ 35 h 325"/>
                <a:gd name="T48" fmla="*/ 48 w 248"/>
                <a:gd name="T49" fmla="*/ 26 h 325"/>
                <a:gd name="T50" fmla="*/ 32 w 248"/>
                <a:gd name="T51" fmla="*/ 9 h 325"/>
                <a:gd name="T52" fmla="*/ 16 w 248"/>
                <a:gd name="T53" fmla="*/ 9 h 325"/>
                <a:gd name="T54" fmla="*/ 8 w 248"/>
                <a:gd name="T55" fmla="*/ 9 h 325"/>
                <a:gd name="T56" fmla="*/ 8 w 248"/>
                <a:gd name="T57" fmla="*/ 9 h 325"/>
                <a:gd name="T58" fmla="*/ 0 w 248"/>
                <a:gd name="T59" fmla="*/ 0 h 325"/>
                <a:gd name="T60" fmla="*/ 8 w 248"/>
                <a:gd name="T61" fmla="*/ 9 h 325"/>
                <a:gd name="T62" fmla="*/ 8 w 248"/>
                <a:gd name="T63" fmla="*/ 9 h 325"/>
                <a:gd name="T64" fmla="*/ 8 w 248"/>
                <a:gd name="T65" fmla="*/ 9 h 325"/>
                <a:gd name="T66" fmla="*/ 16 w 248"/>
                <a:gd name="T67" fmla="*/ 9 h 325"/>
                <a:gd name="T68" fmla="*/ 32 w 248"/>
                <a:gd name="T69" fmla="*/ 26 h 325"/>
                <a:gd name="T70" fmla="*/ 40 w 248"/>
                <a:gd name="T71" fmla="*/ 26 h 325"/>
                <a:gd name="T72" fmla="*/ 48 w 248"/>
                <a:gd name="T73" fmla="*/ 35 h 325"/>
                <a:gd name="T74" fmla="*/ 64 w 248"/>
                <a:gd name="T75" fmla="*/ 44 h 325"/>
                <a:gd name="T76" fmla="*/ 80 w 248"/>
                <a:gd name="T77" fmla="*/ 44 h 325"/>
                <a:gd name="T78" fmla="*/ 88 w 248"/>
                <a:gd name="T79" fmla="*/ 61 h 325"/>
                <a:gd name="T80" fmla="*/ 112 w 248"/>
                <a:gd name="T81" fmla="*/ 70 h 325"/>
                <a:gd name="T82" fmla="*/ 120 w 248"/>
                <a:gd name="T83" fmla="*/ 79 h 325"/>
                <a:gd name="T84" fmla="*/ 136 w 248"/>
                <a:gd name="T85" fmla="*/ 97 h 325"/>
                <a:gd name="T86" fmla="*/ 144 w 248"/>
                <a:gd name="T87" fmla="*/ 105 h 325"/>
                <a:gd name="T88" fmla="*/ 152 w 248"/>
                <a:gd name="T89" fmla="*/ 114 h 325"/>
                <a:gd name="T90" fmla="*/ 168 w 248"/>
                <a:gd name="T91" fmla="*/ 123 h 325"/>
                <a:gd name="T92" fmla="*/ 168 w 248"/>
                <a:gd name="T93" fmla="*/ 141 h 325"/>
                <a:gd name="T94" fmla="*/ 176 w 248"/>
                <a:gd name="T95" fmla="*/ 149 h 325"/>
                <a:gd name="T96" fmla="*/ 184 w 248"/>
                <a:gd name="T97" fmla="*/ 176 h 325"/>
                <a:gd name="T98" fmla="*/ 184 w 248"/>
                <a:gd name="T99" fmla="*/ 185 h 325"/>
                <a:gd name="T100" fmla="*/ 200 w 248"/>
                <a:gd name="T101" fmla="*/ 211 h 325"/>
                <a:gd name="T102" fmla="*/ 208 w 248"/>
                <a:gd name="T103" fmla="*/ 228 h 325"/>
                <a:gd name="T104" fmla="*/ 208 w 248"/>
                <a:gd name="T105" fmla="*/ 237 h 325"/>
                <a:gd name="T106" fmla="*/ 208 w 248"/>
                <a:gd name="T107" fmla="*/ 264 h 325"/>
                <a:gd name="T108" fmla="*/ 216 w 248"/>
                <a:gd name="T109" fmla="*/ 272 h 325"/>
                <a:gd name="T110" fmla="*/ 216 w 248"/>
                <a:gd name="T111" fmla="*/ 290 h 325"/>
                <a:gd name="T112" fmla="*/ 216 w 248"/>
                <a:gd name="T113" fmla="*/ 299 h 325"/>
                <a:gd name="T114" fmla="*/ 216 w 248"/>
                <a:gd name="T115" fmla="*/ 308 h 325"/>
                <a:gd name="T116" fmla="*/ 216 w 248"/>
                <a:gd name="T117" fmla="*/ 308 h 325"/>
                <a:gd name="T118" fmla="*/ 216 w 248"/>
                <a:gd name="T119" fmla="*/ 308 h 325"/>
                <a:gd name="T120" fmla="*/ 232 w 248"/>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8"/>
                <a:gd name="T184" fmla="*/ 0 h 325"/>
                <a:gd name="T185" fmla="*/ 248 w 248"/>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8" h="325">
                  <a:moveTo>
                    <a:pt x="248" y="325"/>
                  </a:moveTo>
                  <a:lnTo>
                    <a:pt x="240" y="308"/>
                  </a:lnTo>
                  <a:lnTo>
                    <a:pt x="240" y="299"/>
                  </a:lnTo>
                  <a:lnTo>
                    <a:pt x="240" y="290"/>
                  </a:lnTo>
                  <a:lnTo>
                    <a:pt x="240" y="272"/>
                  </a:lnTo>
                  <a:lnTo>
                    <a:pt x="240" y="255"/>
                  </a:lnTo>
                  <a:lnTo>
                    <a:pt x="240" y="237"/>
                  </a:lnTo>
                  <a:lnTo>
                    <a:pt x="232" y="220"/>
                  </a:lnTo>
                  <a:lnTo>
                    <a:pt x="232" y="211"/>
                  </a:lnTo>
                  <a:lnTo>
                    <a:pt x="216" y="185"/>
                  </a:lnTo>
                  <a:lnTo>
                    <a:pt x="216" y="176"/>
                  </a:lnTo>
                  <a:lnTo>
                    <a:pt x="208" y="149"/>
                  </a:lnTo>
                  <a:lnTo>
                    <a:pt x="200" y="141"/>
                  </a:lnTo>
                  <a:lnTo>
                    <a:pt x="200" y="123"/>
                  </a:lnTo>
                  <a:lnTo>
                    <a:pt x="176" y="105"/>
                  </a:lnTo>
                  <a:lnTo>
                    <a:pt x="168" y="97"/>
                  </a:lnTo>
                  <a:lnTo>
                    <a:pt x="144" y="79"/>
                  </a:lnTo>
                  <a:lnTo>
                    <a:pt x="136" y="70"/>
                  </a:lnTo>
                  <a:lnTo>
                    <a:pt x="112" y="61"/>
                  </a:lnTo>
                  <a:lnTo>
                    <a:pt x="88" y="44"/>
                  </a:lnTo>
                  <a:lnTo>
                    <a:pt x="80" y="35"/>
                  </a:lnTo>
                  <a:lnTo>
                    <a:pt x="64" y="35"/>
                  </a:lnTo>
                  <a:lnTo>
                    <a:pt x="48" y="26"/>
                  </a:lnTo>
                  <a:lnTo>
                    <a:pt x="32" y="9"/>
                  </a:lnTo>
                  <a:lnTo>
                    <a:pt x="16" y="9"/>
                  </a:lnTo>
                  <a:lnTo>
                    <a:pt x="8" y="9"/>
                  </a:lnTo>
                  <a:lnTo>
                    <a:pt x="0" y="0"/>
                  </a:lnTo>
                  <a:lnTo>
                    <a:pt x="8" y="9"/>
                  </a:lnTo>
                  <a:lnTo>
                    <a:pt x="16" y="9"/>
                  </a:lnTo>
                  <a:lnTo>
                    <a:pt x="32" y="26"/>
                  </a:lnTo>
                  <a:lnTo>
                    <a:pt x="40" y="26"/>
                  </a:lnTo>
                  <a:lnTo>
                    <a:pt x="48" y="35"/>
                  </a:lnTo>
                  <a:lnTo>
                    <a:pt x="64" y="44"/>
                  </a:lnTo>
                  <a:lnTo>
                    <a:pt x="80" y="44"/>
                  </a:lnTo>
                  <a:lnTo>
                    <a:pt x="88" y="61"/>
                  </a:lnTo>
                  <a:lnTo>
                    <a:pt x="112" y="70"/>
                  </a:lnTo>
                  <a:lnTo>
                    <a:pt x="120" y="79"/>
                  </a:lnTo>
                  <a:lnTo>
                    <a:pt x="136" y="97"/>
                  </a:lnTo>
                  <a:lnTo>
                    <a:pt x="144" y="105"/>
                  </a:lnTo>
                  <a:lnTo>
                    <a:pt x="152" y="114"/>
                  </a:lnTo>
                  <a:lnTo>
                    <a:pt x="168" y="123"/>
                  </a:lnTo>
                  <a:lnTo>
                    <a:pt x="168" y="141"/>
                  </a:lnTo>
                  <a:lnTo>
                    <a:pt x="176" y="149"/>
                  </a:lnTo>
                  <a:lnTo>
                    <a:pt x="184" y="176"/>
                  </a:lnTo>
                  <a:lnTo>
                    <a:pt x="184" y="185"/>
                  </a:lnTo>
                  <a:lnTo>
                    <a:pt x="200" y="211"/>
                  </a:lnTo>
                  <a:lnTo>
                    <a:pt x="208" y="228"/>
                  </a:lnTo>
                  <a:lnTo>
                    <a:pt x="208" y="237"/>
                  </a:lnTo>
                  <a:lnTo>
                    <a:pt x="208" y="264"/>
                  </a:lnTo>
                  <a:lnTo>
                    <a:pt x="216" y="272"/>
                  </a:lnTo>
                  <a:lnTo>
                    <a:pt x="216" y="290"/>
                  </a:lnTo>
                  <a:lnTo>
                    <a:pt x="216" y="299"/>
                  </a:lnTo>
                  <a:lnTo>
                    <a:pt x="216" y="308"/>
                  </a:lnTo>
                  <a:lnTo>
                    <a:pt x="232"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6511" name="Group 370"/>
          <p:cNvGrpSpPr>
            <a:grpSpLocks/>
          </p:cNvGrpSpPr>
          <p:nvPr/>
        </p:nvGrpSpPr>
        <p:grpSpPr bwMode="auto">
          <a:xfrm>
            <a:off x="5032375" y="3086100"/>
            <a:ext cx="774700" cy="614363"/>
            <a:chOff x="2659" y="3226"/>
            <a:chExt cx="488" cy="387"/>
          </a:xfrm>
        </p:grpSpPr>
        <p:sp>
          <p:nvSpPr>
            <p:cNvPr id="493837" name="Freeform 371"/>
            <p:cNvSpPr>
              <a:spLocks/>
            </p:cNvSpPr>
            <p:nvPr/>
          </p:nvSpPr>
          <p:spPr bwMode="auto">
            <a:xfrm>
              <a:off x="2795" y="3226"/>
              <a:ext cx="40" cy="53"/>
            </a:xfrm>
            <a:custGeom>
              <a:avLst/>
              <a:gdLst>
                <a:gd name="T0" fmla="*/ 40 w 40"/>
                <a:gd name="T1" fmla="*/ 0 h 53"/>
                <a:gd name="T2" fmla="*/ 40 w 40"/>
                <a:gd name="T3" fmla="*/ 9 h 53"/>
                <a:gd name="T4" fmla="*/ 40 w 40"/>
                <a:gd name="T5" fmla="*/ 18 h 53"/>
                <a:gd name="T6" fmla="*/ 32 w 40"/>
                <a:gd name="T7" fmla="*/ 18 h 53"/>
                <a:gd name="T8" fmla="*/ 24 w 40"/>
                <a:gd name="T9" fmla="*/ 18 h 53"/>
                <a:gd name="T10" fmla="*/ 24 w 40"/>
                <a:gd name="T11" fmla="*/ 35 h 53"/>
                <a:gd name="T12" fmla="*/ 8 w 40"/>
                <a:gd name="T13" fmla="*/ 35 h 53"/>
                <a:gd name="T14" fmla="*/ 8 w 40"/>
                <a:gd name="T15" fmla="*/ 44 h 53"/>
                <a:gd name="T16" fmla="*/ 0 w 40"/>
                <a:gd name="T17" fmla="*/ 44 h 53"/>
                <a:gd name="T18" fmla="*/ 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40" y="0"/>
                  </a:moveTo>
                  <a:lnTo>
                    <a:pt x="40" y="9"/>
                  </a:lnTo>
                  <a:lnTo>
                    <a:pt x="40" y="18"/>
                  </a:lnTo>
                  <a:lnTo>
                    <a:pt x="32" y="18"/>
                  </a:lnTo>
                  <a:lnTo>
                    <a:pt x="24" y="18"/>
                  </a:lnTo>
                  <a:lnTo>
                    <a:pt x="24" y="35"/>
                  </a:lnTo>
                  <a:lnTo>
                    <a:pt x="8" y="35"/>
                  </a:lnTo>
                  <a:lnTo>
                    <a:pt x="8" y="44"/>
                  </a:lnTo>
                  <a:lnTo>
                    <a:pt x="0" y="44"/>
                  </a:lnTo>
                  <a:lnTo>
                    <a:pt x="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38" name="Freeform 372"/>
            <p:cNvSpPr>
              <a:spLocks/>
            </p:cNvSpPr>
            <p:nvPr/>
          </p:nvSpPr>
          <p:spPr bwMode="auto">
            <a:xfrm>
              <a:off x="2835" y="3226"/>
              <a:ext cx="56" cy="97"/>
            </a:xfrm>
            <a:custGeom>
              <a:avLst/>
              <a:gdLst>
                <a:gd name="T0" fmla="*/ 0 w 56"/>
                <a:gd name="T1" fmla="*/ 0 h 97"/>
                <a:gd name="T2" fmla="*/ 0 w 56"/>
                <a:gd name="T3" fmla="*/ 9 h 97"/>
                <a:gd name="T4" fmla="*/ 0 w 56"/>
                <a:gd name="T5" fmla="*/ 18 h 97"/>
                <a:gd name="T6" fmla="*/ 16 w 56"/>
                <a:gd name="T7" fmla="*/ 35 h 97"/>
                <a:gd name="T8" fmla="*/ 24 w 56"/>
                <a:gd name="T9" fmla="*/ 44 h 97"/>
                <a:gd name="T10" fmla="*/ 32 w 56"/>
                <a:gd name="T11" fmla="*/ 53 h 97"/>
                <a:gd name="T12" fmla="*/ 48 w 56"/>
                <a:gd name="T13" fmla="*/ 62 h 97"/>
                <a:gd name="T14" fmla="*/ 56 w 56"/>
                <a:gd name="T15" fmla="*/ 79 h 97"/>
                <a:gd name="T16" fmla="*/ 56 w 56"/>
                <a:gd name="T17" fmla="*/ 88 h 97"/>
                <a:gd name="T18" fmla="*/ 56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0" y="0"/>
                  </a:moveTo>
                  <a:lnTo>
                    <a:pt x="0" y="9"/>
                  </a:lnTo>
                  <a:lnTo>
                    <a:pt x="0" y="18"/>
                  </a:lnTo>
                  <a:lnTo>
                    <a:pt x="16" y="35"/>
                  </a:lnTo>
                  <a:lnTo>
                    <a:pt x="24" y="44"/>
                  </a:lnTo>
                  <a:lnTo>
                    <a:pt x="32" y="53"/>
                  </a:lnTo>
                  <a:lnTo>
                    <a:pt x="48" y="62"/>
                  </a:lnTo>
                  <a:lnTo>
                    <a:pt x="56" y="79"/>
                  </a:lnTo>
                  <a:lnTo>
                    <a:pt x="56" y="88"/>
                  </a:lnTo>
                  <a:lnTo>
                    <a:pt x="56"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39" name="Freeform 373"/>
            <p:cNvSpPr>
              <a:spLocks/>
            </p:cNvSpPr>
            <p:nvPr/>
          </p:nvSpPr>
          <p:spPr bwMode="auto">
            <a:xfrm>
              <a:off x="2867" y="3226"/>
              <a:ext cx="88" cy="97"/>
            </a:xfrm>
            <a:custGeom>
              <a:avLst/>
              <a:gdLst>
                <a:gd name="T0" fmla="*/ 0 w 88"/>
                <a:gd name="T1" fmla="*/ 0 h 97"/>
                <a:gd name="T2" fmla="*/ 16 w 88"/>
                <a:gd name="T3" fmla="*/ 35 h 97"/>
                <a:gd name="T4" fmla="*/ 24 w 88"/>
                <a:gd name="T5" fmla="*/ 35 h 97"/>
                <a:gd name="T6" fmla="*/ 24 w 88"/>
                <a:gd name="T7" fmla="*/ 44 h 97"/>
                <a:gd name="T8" fmla="*/ 32 w 88"/>
                <a:gd name="T9" fmla="*/ 44 h 97"/>
                <a:gd name="T10" fmla="*/ 48 w 88"/>
                <a:gd name="T11" fmla="*/ 44 h 97"/>
                <a:gd name="T12" fmla="*/ 56 w 88"/>
                <a:gd name="T13" fmla="*/ 53 h 97"/>
                <a:gd name="T14" fmla="*/ 64 w 88"/>
                <a:gd name="T15" fmla="*/ 53 h 97"/>
                <a:gd name="T16" fmla="*/ 64 w 88"/>
                <a:gd name="T17" fmla="*/ 62 h 97"/>
                <a:gd name="T18" fmla="*/ 72 w 88"/>
                <a:gd name="T19" fmla="*/ 62 h 97"/>
                <a:gd name="T20" fmla="*/ 72 w 88"/>
                <a:gd name="T21" fmla="*/ 79 h 97"/>
                <a:gd name="T22" fmla="*/ 88 w 88"/>
                <a:gd name="T23" fmla="*/ 79 h 97"/>
                <a:gd name="T24" fmla="*/ 88 w 88"/>
                <a:gd name="T25" fmla="*/ 88 h 97"/>
                <a:gd name="T26" fmla="*/ 88 w 88"/>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8"/>
                <a:gd name="T43" fmla="*/ 0 h 97"/>
                <a:gd name="T44" fmla="*/ 88 w 88"/>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8" h="97">
                  <a:moveTo>
                    <a:pt x="0" y="0"/>
                  </a:moveTo>
                  <a:lnTo>
                    <a:pt x="16" y="35"/>
                  </a:lnTo>
                  <a:lnTo>
                    <a:pt x="24" y="35"/>
                  </a:lnTo>
                  <a:lnTo>
                    <a:pt x="24" y="44"/>
                  </a:lnTo>
                  <a:lnTo>
                    <a:pt x="32" y="44"/>
                  </a:lnTo>
                  <a:lnTo>
                    <a:pt x="48" y="44"/>
                  </a:lnTo>
                  <a:lnTo>
                    <a:pt x="56" y="53"/>
                  </a:lnTo>
                  <a:lnTo>
                    <a:pt x="64" y="53"/>
                  </a:lnTo>
                  <a:lnTo>
                    <a:pt x="64" y="62"/>
                  </a:lnTo>
                  <a:lnTo>
                    <a:pt x="72" y="62"/>
                  </a:lnTo>
                  <a:lnTo>
                    <a:pt x="72" y="79"/>
                  </a:lnTo>
                  <a:lnTo>
                    <a:pt x="88" y="79"/>
                  </a:lnTo>
                  <a:lnTo>
                    <a:pt x="88" y="88"/>
                  </a:lnTo>
                  <a:lnTo>
                    <a:pt x="88"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40" name="Freeform 374"/>
            <p:cNvSpPr>
              <a:spLocks/>
            </p:cNvSpPr>
            <p:nvPr/>
          </p:nvSpPr>
          <p:spPr bwMode="auto">
            <a:xfrm>
              <a:off x="2803" y="3270"/>
              <a:ext cx="56" cy="114"/>
            </a:xfrm>
            <a:custGeom>
              <a:avLst/>
              <a:gdLst>
                <a:gd name="T0" fmla="*/ 56 w 56"/>
                <a:gd name="T1" fmla="*/ 0 h 114"/>
                <a:gd name="T2" fmla="*/ 56 w 56"/>
                <a:gd name="T3" fmla="*/ 9 h 114"/>
                <a:gd name="T4" fmla="*/ 56 w 56"/>
                <a:gd name="T5" fmla="*/ 18 h 114"/>
                <a:gd name="T6" fmla="*/ 56 w 56"/>
                <a:gd name="T7" fmla="*/ 35 h 114"/>
                <a:gd name="T8" fmla="*/ 48 w 56"/>
                <a:gd name="T9" fmla="*/ 44 h 114"/>
                <a:gd name="T10" fmla="*/ 32 w 56"/>
                <a:gd name="T11" fmla="*/ 53 h 114"/>
                <a:gd name="T12" fmla="*/ 16 w 56"/>
                <a:gd name="T13" fmla="*/ 70 h 114"/>
                <a:gd name="T14" fmla="*/ 16 w 56"/>
                <a:gd name="T15" fmla="*/ 79 h 114"/>
                <a:gd name="T16" fmla="*/ 16 w 56"/>
                <a:gd name="T17" fmla="*/ 88 h 114"/>
                <a:gd name="T18" fmla="*/ 0 w 56"/>
                <a:gd name="T19" fmla="*/ 88 h 114"/>
                <a:gd name="T20" fmla="*/ 0 w 56"/>
                <a:gd name="T21" fmla="*/ 105 h 114"/>
                <a:gd name="T22" fmla="*/ 0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56" y="0"/>
                  </a:moveTo>
                  <a:lnTo>
                    <a:pt x="56" y="9"/>
                  </a:lnTo>
                  <a:lnTo>
                    <a:pt x="56" y="18"/>
                  </a:lnTo>
                  <a:lnTo>
                    <a:pt x="56" y="35"/>
                  </a:lnTo>
                  <a:lnTo>
                    <a:pt x="48" y="44"/>
                  </a:lnTo>
                  <a:lnTo>
                    <a:pt x="32" y="53"/>
                  </a:lnTo>
                  <a:lnTo>
                    <a:pt x="16" y="70"/>
                  </a:lnTo>
                  <a:lnTo>
                    <a:pt x="16" y="79"/>
                  </a:lnTo>
                  <a:lnTo>
                    <a:pt x="16" y="88"/>
                  </a:lnTo>
                  <a:lnTo>
                    <a:pt x="0" y="88"/>
                  </a:lnTo>
                  <a:lnTo>
                    <a:pt x="0" y="105"/>
                  </a:lnTo>
                  <a:lnTo>
                    <a:pt x="0"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41" name="Freeform 375"/>
            <p:cNvSpPr>
              <a:spLocks/>
            </p:cNvSpPr>
            <p:nvPr/>
          </p:nvSpPr>
          <p:spPr bwMode="auto">
            <a:xfrm>
              <a:off x="2859" y="3226"/>
              <a:ext cx="72" cy="158"/>
            </a:xfrm>
            <a:custGeom>
              <a:avLst/>
              <a:gdLst>
                <a:gd name="T0" fmla="*/ 0 w 72"/>
                <a:gd name="T1" fmla="*/ 0 h 158"/>
                <a:gd name="T2" fmla="*/ 8 w 72"/>
                <a:gd name="T3" fmla="*/ 44 h 158"/>
                <a:gd name="T4" fmla="*/ 8 w 72"/>
                <a:gd name="T5" fmla="*/ 53 h 158"/>
                <a:gd name="T6" fmla="*/ 24 w 72"/>
                <a:gd name="T7" fmla="*/ 53 h 158"/>
                <a:gd name="T8" fmla="*/ 24 w 72"/>
                <a:gd name="T9" fmla="*/ 62 h 158"/>
                <a:gd name="T10" fmla="*/ 32 w 72"/>
                <a:gd name="T11" fmla="*/ 79 h 158"/>
                <a:gd name="T12" fmla="*/ 40 w 72"/>
                <a:gd name="T13" fmla="*/ 79 h 158"/>
                <a:gd name="T14" fmla="*/ 40 w 72"/>
                <a:gd name="T15" fmla="*/ 88 h 158"/>
                <a:gd name="T16" fmla="*/ 56 w 72"/>
                <a:gd name="T17" fmla="*/ 88 h 158"/>
                <a:gd name="T18" fmla="*/ 56 w 72"/>
                <a:gd name="T19" fmla="*/ 97 h 158"/>
                <a:gd name="T20" fmla="*/ 56 w 72"/>
                <a:gd name="T21" fmla="*/ 114 h 158"/>
                <a:gd name="T22" fmla="*/ 64 w 72"/>
                <a:gd name="T23" fmla="*/ 114 h 158"/>
                <a:gd name="T24" fmla="*/ 64 w 72"/>
                <a:gd name="T25" fmla="*/ 123 h 158"/>
                <a:gd name="T26" fmla="*/ 72 w 72"/>
                <a:gd name="T27" fmla="*/ 132 h 158"/>
                <a:gd name="T28" fmla="*/ 72 w 72"/>
                <a:gd name="T29" fmla="*/ 149 h 158"/>
                <a:gd name="T30" fmla="*/ 64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0" y="0"/>
                  </a:moveTo>
                  <a:lnTo>
                    <a:pt x="8" y="44"/>
                  </a:lnTo>
                  <a:lnTo>
                    <a:pt x="8" y="53"/>
                  </a:lnTo>
                  <a:lnTo>
                    <a:pt x="24" y="53"/>
                  </a:lnTo>
                  <a:lnTo>
                    <a:pt x="24" y="62"/>
                  </a:lnTo>
                  <a:lnTo>
                    <a:pt x="32" y="79"/>
                  </a:lnTo>
                  <a:lnTo>
                    <a:pt x="40" y="79"/>
                  </a:lnTo>
                  <a:lnTo>
                    <a:pt x="40" y="88"/>
                  </a:lnTo>
                  <a:lnTo>
                    <a:pt x="56" y="88"/>
                  </a:lnTo>
                  <a:lnTo>
                    <a:pt x="56" y="97"/>
                  </a:lnTo>
                  <a:lnTo>
                    <a:pt x="56" y="114"/>
                  </a:lnTo>
                  <a:lnTo>
                    <a:pt x="64" y="114"/>
                  </a:lnTo>
                  <a:lnTo>
                    <a:pt x="64" y="123"/>
                  </a:lnTo>
                  <a:lnTo>
                    <a:pt x="72" y="132"/>
                  </a:lnTo>
                  <a:lnTo>
                    <a:pt x="72" y="149"/>
                  </a:lnTo>
                  <a:lnTo>
                    <a:pt x="64"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42" name="Freeform 376"/>
            <p:cNvSpPr>
              <a:spLocks/>
            </p:cNvSpPr>
            <p:nvPr/>
          </p:nvSpPr>
          <p:spPr bwMode="auto">
            <a:xfrm>
              <a:off x="2763" y="3226"/>
              <a:ext cx="96" cy="114"/>
            </a:xfrm>
            <a:custGeom>
              <a:avLst/>
              <a:gdLst>
                <a:gd name="T0" fmla="*/ 96 w 96"/>
                <a:gd name="T1" fmla="*/ 0 h 114"/>
                <a:gd name="T2" fmla="*/ 72 w 96"/>
                <a:gd name="T3" fmla="*/ 35 h 114"/>
                <a:gd name="T4" fmla="*/ 64 w 96"/>
                <a:gd name="T5" fmla="*/ 44 h 114"/>
                <a:gd name="T6" fmla="*/ 56 w 96"/>
                <a:gd name="T7" fmla="*/ 44 h 114"/>
                <a:gd name="T8" fmla="*/ 40 w 96"/>
                <a:gd name="T9" fmla="*/ 44 h 114"/>
                <a:gd name="T10" fmla="*/ 32 w 96"/>
                <a:gd name="T11" fmla="*/ 44 h 114"/>
                <a:gd name="T12" fmla="*/ 32 w 96"/>
                <a:gd name="T13" fmla="*/ 53 h 114"/>
                <a:gd name="T14" fmla="*/ 24 w 96"/>
                <a:gd name="T15" fmla="*/ 53 h 114"/>
                <a:gd name="T16" fmla="*/ 8 w 96"/>
                <a:gd name="T17" fmla="*/ 62 h 114"/>
                <a:gd name="T18" fmla="*/ 0 w 96"/>
                <a:gd name="T19" fmla="*/ 79 h 114"/>
                <a:gd name="T20" fmla="*/ 0 w 96"/>
                <a:gd name="T21" fmla="*/ 88 h 114"/>
                <a:gd name="T22" fmla="*/ 0 w 96"/>
                <a:gd name="T23" fmla="*/ 97 h 114"/>
                <a:gd name="T24" fmla="*/ 0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96" y="0"/>
                  </a:moveTo>
                  <a:lnTo>
                    <a:pt x="72" y="35"/>
                  </a:lnTo>
                  <a:lnTo>
                    <a:pt x="64" y="44"/>
                  </a:lnTo>
                  <a:lnTo>
                    <a:pt x="56" y="44"/>
                  </a:lnTo>
                  <a:lnTo>
                    <a:pt x="40" y="44"/>
                  </a:lnTo>
                  <a:lnTo>
                    <a:pt x="32" y="44"/>
                  </a:lnTo>
                  <a:lnTo>
                    <a:pt x="32" y="53"/>
                  </a:lnTo>
                  <a:lnTo>
                    <a:pt x="24" y="53"/>
                  </a:lnTo>
                  <a:lnTo>
                    <a:pt x="8" y="62"/>
                  </a:lnTo>
                  <a:lnTo>
                    <a:pt x="0" y="79"/>
                  </a:lnTo>
                  <a:lnTo>
                    <a:pt x="0" y="88"/>
                  </a:lnTo>
                  <a:lnTo>
                    <a:pt x="0" y="97"/>
                  </a:lnTo>
                  <a:lnTo>
                    <a:pt x="0"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43" name="Freeform 377"/>
            <p:cNvSpPr>
              <a:spLocks/>
            </p:cNvSpPr>
            <p:nvPr/>
          </p:nvSpPr>
          <p:spPr bwMode="auto">
            <a:xfrm>
              <a:off x="2803" y="3270"/>
              <a:ext cx="48" cy="132"/>
            </a:xfrm>
            <a:custGeom>
              <a:avLst/>
              <a:gdLst>
                <a:gd name="T0" fmla="*/ 0 w 48"/>
                <a:gd name="T1" fmla="*/ 0 h 132"/>
                <a:gd name="T2" fmla="*/ 0 w 48"/>
                <a:gd name="T3" fmla="*/ 9 h 132"/>
                <a:gd name="T4" fmla="*/ 0 w 48"/>
                <a:gd name="T5" fmla="*/ 18 h 132"/>
                <a:gd name="T6" fmla="*/ 0 w 48"/>
                <a:gd name="T7" fmla="*/ 35 h 132"/>
                <a:gd name="T8" fmla="*/ 0 w 48"/>
                <a:gd name="T9" fmla="*/ 44 h 132"/>
                <a:gd name="T10" fmla="*/ 16 w 48"/>
                <a:gd name="T11" fmla="*/ 53 h 132"/>
                <a:gd name="T12" fmla="*/ 24 w 48"/>
                <a:gd name="T13" fmla="*/ 70 h 132"/>
                <a:gd name="T14" fmla="*/ 24 w 48"/>
                <a:gd name="T15" fmla="*/ 79 h 132"/>
                <a:gd name="T16" fmla="*/ 32 w 48"/>
                <a:gd name="T17" fmla="*/ 88 h 132"/>
                <a:gd name="T18" fmla="*/ 32 w 48"/>
                <a:gd name="T19" fmla="*/ 105 h 132"/>
                <a:gd name="T20" fmla="*/ 48 w 48"/>
                <a:gd name="T21" fmla="*/ 105 h 132"/>
                <a:gd name="T22" fmla="*/ 48 w 48"/>
                <a:gd name="T23" fmla="*/ 114 h 132"/>
                <a:gd name="T24" fmla="*/ 48 w 48"/>
                <a:gd name="T25" fmla="*/ 123 h 132"/>
                <a:gd name="T26" fmla="*/ 48 w 48"/>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8"/>
                <a:gd name="T43" fmla="*/ 0 h 132"/>
                <a:gd name="T44" fmla="*/ 48 w 48"/>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8" h="132">
                  <a:moveTo>
                    <a:pt x="0" y="0"/>
                  </a:moveTo>
                  <a:lnTo>
                    <a:pt x="0" y="9"/>
                  </a:lnTo>
                  <a:lnTo>
                    <a:pt x="0" y="18"/>
                  </a:lnTo>
                  <a:lnTo>
                    <a:pt x="0" y="35"/>
                  </a:lnTo>
                  <a:lnTo>
                    <a:pt x="0" y="44"/>
                  </a:lnTo>
                  <a:lnTo>
                    <a:pt x="16" y="53"/>
                  </a:lnTo>
                  <a:lnTo>
                    <a:pt x="24" y="70"/>
                  </a:lnTo>
                  <a:lnTo>
                    <a:pt x="24" y="79"/>
                  </a:lnTo>
                  <a:lnTo>
                    <a:pt x="32" y="88"/>
                  </a:lnTo>
                  <a:lnTo>
                    <a:pt x="32" y="105"/>
                  </a:lnTo>
                  <a:lnTo>
                    <a:pt x="48" y="105"/>
                  </a:lnTo>
                  <a:lnTo>
                    <a:pt x="48" y="114"/>
                  </a:lnTo>
                  <a:lnTo>
                    <a:pt x="48" y="123"/>
                  </a:lnTo>
                  <a:lnTo>
                    <a:pt x="48"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44" name="Freeform 378"/>
            <p:cNvSpPr>
              <a:spLocks/>
            </p:cNvSpPr>
            <p:nvPr/>
          </p:nvSpPr>
          <p:spPr bwMode="auto">
            <a:xfrm>
              <a:off x="2851" y="3305"/>
              <a:ext cx="40" cy="88"/>
            </a:xfrm>
            <a:custGeom>
              <a:avLst/>
              <a:gdLst>
                <a:gd name="T0" fmla="*/ 40 w 40"/>
                <a:gd name="T1" fmla="*/ 0 h 88"/>
                <a:gd name="T2" fmla="*/ 40 w 40"/>
                <a:gd name="T3" fmla="*/ 26 h 88"/>
                <a:gd name="T4" fmla="*/ 32 w 40"/>
                <a:gd name="T5" fmla="*/ 35 h 88"/>
                <a:gd name="T6" fmla="*/ 24 w 40"/>
                <a:gd name="T7" fmla="*/ 44 h 88"/>
                <a:gd name="T8" fmla="*/ 8 w 40"/>
                <a:gd name="T9" fmla="*/ 44 h 88"/>
                <a:gd name="T10" fmla="*/ 8 w 40"/>
                <a:gd name="T11" fmla="*/ 62 h 88"/>
                <a:gd name="T12" fmla="*/ 0 w 40"/>
                <a:gd name="T13" fmla="*/ 62 h 88"/>
                <a:gd name="T14" fmla="*/ 0 w 40"/>
                <a:gd name="T15" fmla="*/ 70 h 88"/>
                <a:gd name="T16" fmla="*/ 0 w 40"/>
                <a:gd name="T17" fmla="*/ 79 h 88"/>
                <a:gd name="T18" fmla="*/ 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40" y="0"/>
                  </a:moveTo>
                  <a:lnTo>
                    <a:pt x="40" y="26"/>
                  </a:lnTo>
                  <a:lnTo>
                    <a:pt x="32" y="35"/>
                  </a:lnTo>
                  <a:lnTo>
                    <a:pt x="24" y="44"/>
                  </a:lnTo>
                  <a:lnTo>
                    <a:pt x="8" y="44"/>
                  </a:lnTo>
                  <a:lnTo>
                    <a:pt x="8" y="62"/>
                  </a:lnTo>
                  <a:lnTo>
                    <a:pt x="0" y="62"/>
                  </a:lnTo>
                  <a:lnTo>
                    <a:pt x="0" y="70"/>
                  </a:lnTo>
                  <a:lnTo>
                    <a:pt x="0" y="79"/>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45" name="Freeform 379"/>
            <p:cNvSpPr>
              <a:spLocks/>
            </p:cNvSpPr>
            <p:nvPr/>
          </p:nvSpPr>
          <p:spPr bwMode="auto">
            <a:xfrm>
              <a:off x="2867" y="3279"/>
              <a:ext cx="64" cy="140"/>
            </a:xfrm>
            <a:custGeom>
              <a:avLst/>
              <a:gdLst>
                <a:gd name="T0" fmla="*/ 64 w 64"/>
                <a:gd name="T1" fmla="*/ 0 h 140"/>
                <a:gd name="T2" fmla="*/ 56 w 64"/>
                <a:gd name="T3" fmla="*/ 61 h 140"/>
                <a:gd name="T4" fmla="*/ 48 w 64"/>
                <a:gd name="T5" fmla="*/ 70 h 140"/>
                <a:gd name="T6" fmla="*/ 32 w 64"/>
                <a:gd name="T7" fmla="*/ 79 h 140"/>
                <a:gd name="T8" fmla="*/ 32 w 64"/>
                <a:gd name="T9" fmla="*/ 105 h 140"/>
                <a:gd name="T10" fmla="*/ 24 w 64"/>
                <a:gd name="T11" fmla="*/ 114 h 140"/>
                <a:gd name="T12" fmla="*/ 24 w 64"/>
                <a:gd name="T13" fmla="*/ 123 h 140"/>
                <a:gd name="T14" fmla="*/ 16 w 64"/>
                <a:gd name="T15" fmla="*/ 123 h 140"/>
                <a:gd name="T16" fmla="*/ 0 w 64"/>
                <a:gd name="T17" fmla="*/ 123 h 140"/>
                <a:gd name="T18" fmla="*/ 0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64" y="0"/>
                  </a:moveTo>
                  <a:lnTo>
                    <a:pt x="56" y="61"/>
                  </a:lnTo>
                  <a:lnTo>
                    <a:pt x="48" y="70"/>
                  </a:lnTo>
                  <a:lnTo>
                    <a:pt x="32" y="79"/>
                  </a:lnTo>
                  <a:lnTo>
                    <a:pt x="32" y="105"/>
                  </a:lnTo>
                  <a:lnTo>
                    <a:pt x="24" y="114"/>
                  </a:lnTo>
                  <a:lnTo>
                    <a:pt x="24" y="123"/>
                  </a:lnTo>
                  <a:lnTo>
                    <a:pt x="16" y="123"/>
                  </a:lnTo>
                  <a:lnTo>
                    <a:pt x="0" y="123"/>
                  </a:lnTo>
                  <a:lnTo>
                    <a:pt x="0"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46" name="Freeform 380"/>
            <p:cNvSpPr>
              <a:spLocks/>
            </p:cNvSpPr>
            <p:nvPr/>
          </p:nvSpPr>
          <p:spPr bwMode="auto">
            <a:xfrm>
              <a:off x="2883" y="3226"/>
              <a:ext cx="104" cy="193"/>
            </a:xfrm>
            <a:custGeom>
              <a:avLst/>
              <a:gdLst>
                <a:gd name="T0" fmla="*/ 0 w 104"/>
                <a:gd name="T1" fmla="*/ 0 h 193"/>
                <a:gd name="T2" fmla="*/ 16 w 104"/>
                <a:gd name="T3" fmla="*/ 18 h 193"/>
                <a:gd name="T4" fmla="*/ 32 w 104"/>
                <a:gd name="T5" fmla="*/ 35 h 193"/>
                <a:gd name="T6" fmla="*/ 40 w 104"/>
                <a:gd name="T7" fmla="*/ 44 h 193"/>
                <a:gd name="T8" fmla="*/ 40 w 104"/>
                <a:gd name="T9" fmla="*/ 53 h 193"/>
                <a:gd name="T10" fmla="*/ 48 w 104"/>
                <a:gd name="T11" fmla="*/ 53 h 193"/>
                <a:gd name="T12" fmla="*/ 48 w 104"/>
                <a:gd name="T13" fmla="*/ 62 h 193"/>
                <a:gd name="T14" fmla="*/ 56 w 104"/>
                <a:gd name="T15" fmla="*/ 62 h 193"/>
                <a:gd name="T16" fmla="*/ 72 w 104"/>
                <a:gd name="T17" fmla="*/ 79 h 193"/>
                <a:gd name="T18" fmla="*/ 72 w 104"/>
                <a:gd name="T19" fmla="*/ 88 h 193"/>
                <a:gd name="T20" fmla="*/ 80 w 104"/>
                <a:gd name="T21" fmla="*/ 88 h 193"/>
                <a:gd name="T22" fmla="*/ 80 w 104"/>
                <a:gd name="T23" fmla="*/ 97 h 193"/>
                <a:gd name="T24" fmla="*/ 88 w 104"/>
                <a:gd name="T25" fmla="*/ 97 h 193"/>
                <a:gd name="T26" fmla="*/ 88 w 104"/>
                <a:gd name="T27" fmla="*/ 114 h 193"/>
                <a:gd name="T28" fmla="*/ 88 w 104"/>
                <a:gd name="T29" fmla="*/ 123 h 193"/>
                <a:gd name="T30" fmla="*/ 104 w 104"/>
                <a:gd name="T31" fmla="*/ 132 h 193"/>
                <a:gd name="T32" fmla="*/ 104 w 104"/>
                <a:gd name="T33" fmla="*/ 149 h 193"/>
                <a:gd name="T34" fmla="*/ 104 w 104"/>
                <a:gd name="T35" fmla="*/ 158 h 193"/>
                <a:gd name="T36" fmla="*/ 104 w 104"/>
                <a:gd name="T37" fmla="*/ 167 h 193"/>
                <a:gd name="T38" fmla="*/ 104 w 104"/>
                <a:gd name="T39" fmla="*/ 176 h 193"/>
                <a:gd name="T40" fmla="*/ 104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0" y="0"/>
                  </a:moveTo>
                  <a:lnTo>
                    <a:pt x="16" y="18"/>
                  </a:lnTo>
                  <a:lnTo>
                    <a:pt x="32" y="35"/>
                  </a:lnTo>
                  <a:lnTo>
                    <a:pt x="40" y="44"/>
                  </a:lnTo>
                  <a:lnTo>
                    <a:pt x="40" y="53"/>
                  </a:lnTo>
                  <a:lnTo>
                    <a:pt x="48" y="53"/>
                  </a:lnTo>
                  <a:lnTo>
                    <a:pt x="48" y="62"/>
                  </a:lnTo>
                  <a:lnTo>
                    <a:pt x="56" y="62"/>
                  </a:lnTo>
                  <a:lnTo>
                    <a:pt x="72" y="79"/>
                  </a:lnTo>
                  <a:lnTo>
                    <a:pt x="72" y="88"/>
                  </a:lnTo>
                  <a:lnTo>
                    <a:pt x="80" y="88"/>
                  </a:lnTo>
                  <a:lnTo>
                    <a:pt x="80" y="97"/>
                  </a:lnTo>
                  <a:lnTo>
                    <a:pt x="88" y="97"/>
                  </a:lnTo>
                  <a:lnTo>
                    <a:pt x="88" y="114"/>
                  </a:lnTo>
                  <a:lnTo>
                    <a:pt x="88" y="123"/>
                  </a:lnTo>
                  <a:lnTo>
                    <a:pt x="104" y="132"/>
                  </a:lnTo>
                  <a:lnTo>
                    <a:pt x="104" y="149"/>
                  </a:lnTo>
                  <a:lnTo>
                    <a:pt x="104" y="158"/>
                  </a:lnTo>
                  <a:lnTo>
                    <a:pt x="104" y="167"/>
                  </a:lnTo>
                  <a:lnTo>
                    <a:pt x="104" y="176"/>
                  </a:lnTo>
                  <a:lnTo>
                    <a:pt x="104"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47" name="Freeform 381"/>
            <p:cNvSpPr>
              <a:spLocks/>
            </p:cNvSpPr>
            <p:nvPr/>
          </p:nvSpPr>
          <p:spPr bwMode="auto">
            <a:xfrm>
              <a:off x="2779" y="3305"/>
              <a:ext cx="16" cy="106"/>
            </a:xfrm>
            <a:custGeom>
              <a:avLst/>
              <a:gdLst>
                <a:gd name="T0" fmla="*/ 8 w 16"/>
                <a:gd name="T1" fmla="*/ 0 h 106"/>
                <a:gd name="T2" fmla="*/ 8 w 16"/>
                <a:gd name="T3" fmla="*/ 9 h 106"/>
                <a:gd name="T4" fmla="*/ 8 w 16"/>
                <a:gd name="T5" fmla="*/ 26 h 106"/>
                <a:gd name="T6" fmla="*/ 8 w 16"/>
                <a:gd name="T7" fmla="*/ 35 h 106"/>
                <a:gd name="T8" fmla="*/ 16 w 16"/>
                <a:gd name="T9" fmla="*/ 35 h 106"/>
                <a:gd name="T10" fmla="*/ 16 w 16"/>
                <a:gd name="T11" fmla="*/ 44 h 106"/>
                <a:gd name="T12" fmla="*/ 16 w 16"/>
                <a:gd name="T13" fmla="*/ 62 h 106"/>
                <a:gd name="T14" fmla="*/ 8 w 16"/>
                <a:gd name="T15" fmla="*/ 70 h 106"/>
                <a:gd name="T16" fmla="*/ 8 w 16"/>
                <a:gd name="T17" fmla="*/ 79 h 106"/>
                <a:gd name="T18" fmla="*/ 0 w 16"/>
                <a:gd name="T19" fmla="*/ 88 h 106"/>
                <a:gd name="T20" fmla="*/ 0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16" y="35"/>
                  </a:lnTo>
                  <a:lnTo>
                    <a:pt x="16" y="44"/>
                  </a:lnTo>
                  <a:lnTo>
                    <a:pt x="16" y="62"/>
                  </a:lnTo>
                  <a:lnTo>
                    <a:pt x="8" y="70"/>
                  </a:lnTo>
                  <a:lnTo>
                    <a:pt x="8" y="79"/>
                  </a:lnTo>
                  <a:lnTo>
                    <a:pt x="0" y="88"/>
                  </a:lnTo>
                  <a:lnTo>
                    <a:pt x="0"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48" name="Freeform 382"/>
            <p:cNvSpPr>
              <a:spLocks/>
            </p:cNvSpPr>
            <p:nvPr/>
          </p:nvSpPr>
          <p:spPr bwMode="auto">
            <a:xfrm>
              <a:off x="2803" y="3375"/>
              <a:ext cx="16" cy="62"/>
            </a:xfrm>
            <a:custGeom>
              <a:avLst/>
              <a:gdLst>
                <a:gd name="T0" fmla="*/ 0 w 16"/>
                <a:gd name="T1" fmla="*/ 0 h 62"/>
                <a:gd name="T2" fmla="*/ 16 w 16"/>
                <a:gd name="T3" fmla="*/ 9 h 62"/>
                <a:gd name="T4" fmla="*/ 16 w 16"/>
                <a:gd name="T5" fmla="*/ 18 h 62"/>
                <a:gd name="T6" fmla="*/ 16 w 16"/>
                <a:gd name="T7" fmla="*/ 27 h 62"/>
                <a:gd name="T8" fmla="*/ 16 w 16"/>
                <a:gd name="T9" fmla="*/ 44 h 62"/>
                <a:gd name="T10" fmla="*/ 16 w 16"/>
                <a:gd name="T11" fmla="*/ 53 h 62"/>
                <a:gd name="T12" fmla="*/ 16 w 16"/>
                <a:gd name="T13" fmla="*/ 62 h 62"/>
                <a:gd name="T14" fmla="*/ 0 60000 65536"/>
                <a:gd name="T15" fmla="*/ 0 60000 65536"/>
                <a:gd name="T16" fmla="*/ 0 60000 65536"/>
                <a:gd name="T17" fmla="*/ 0 60000 65536"/>
                <a:gd name="T18" fmla="*/ 0 60000 65536"/>
                <a:gd name="T19" fmla="*/ 0 60000 65536"/>
                <a:gd name="T20" fmla="*/ 0 60000 65536"/>
                <a:gd name="T21" fmla="*/ 0 w 16"/>
                <a:gd name="T22" fmla="*/ 0 h 62"/>
                <a:gd name="T23" fmla="*/ 16 w 16"/>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2">
                  <a:moveTo>
                    <a:pt x="0" y="0"/>
                  </a:moveTo>
                  <a:lnTo>
                    <a:pt x="16" y="9"/>
                  </a:lnTo>
                  <a:lnTo>
                    <a:pt x="16" y="18"/>
                  </a:lnTo>
                  <a:lnTo>
                    <a:pt x="16" y="27"/>
                  </a:lnTo>
                  <a:lnTo>
                    <a:pt x="16" y="44"/>
                  </a:lnTo>
                  <a:lnTo>
                    <a:pt x="16" y="53"/>
                  </a:lnTo>
                  <a:lnTo>
                    <a:pt x="16"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49" name="Freeform 383"/>
            <p:cNvSpPr>
              <a:spLocks/>
            </p:cNvSpPr>
            <p:nvPr/>
          </p:nvSpPr>
          <p:spPr bwMode="auto">
            <a:xfrm>
              <a:off x="2731" y="3340"/>
              <a:ext cx="40" cy="79"/>
            </a:xfrm>
            <a:custGeom>
              <a:avLst/>
              <a:gdLst>
                <a:gd name="T0" fmla="*/ 32 w 40"/>
                <a:gd name="T1" fmla="*/ 0 h 79"/>
                <a:gd name="T2" fmla="*/ 40 w 40"/>
                <a:gd name="T3" fmla="*/ 9 h 79"/>
                <a:gd name="T4" fmla="*/ 32 w 40"/>
                <a:gd name="T5" fmla="*/ 18 h 79"/>
                <a:gd name="T6" fmla="*/ 32 w 40"/>
                <a:gd name="T7" fmla="*/ 35 h 79"/>
                <a:gd name="T8" fmla="*/ 24 w 40"/>
                <a:gd name="T9" fmla="*/ 35 h 79"/>
                <a:gd name="T10" fmla="*/ 8 w 40"/>
                <a:gd name="T11" fmla="*/ 44 h 79"/>
                <a:gd name="T12" fmla="*/ 0 w 40"/>
                <a:gd name="T13" fmla="*/ 53 h 79"/>
                <a:gd name="T14" fmla="*/ 0 w 40"/>
                <a:gd name="T15" fmla="*/ 62 h 79"/>
                <a:gd name="T16" fmla="*/ 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32" y="0"/>
                  </a:moveTo>
                  <a:lnTo>
                    <a:pt x="40" y="9"/>
                  </a:lnTo>
                  <a:lnTo>
                    <a:pt x="32" y="18"/>
                  </a:lnTo>
                  <a:lnTo>
                    <a:pt x="32" y="35"/>
                  </a:lnTo>
                  <a:lnTo>
                    <a:pt x="24" y="35"/>
                  </a:lnTo>
                  <a:lnTo>
                    <a:pt x="8" y="44"/>
                  </a:lnTo>
                  <a:lnTo>
                    <a:pt x="0" y="53"/>
                  </a:lnTo>
                  <a:lnTo>
                    <a:pt x="0" y="62"/>
                  </a:lnTo>
                  <a:lnTo>
                    <a:pt x="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50" name="Freeform 384"/>
            <p:cNvSpPr>
              <a:spLocks/>
            </p:cNvSpPr>
            <p:nvPr/>
          </p:nvSpPr>
          <p:spPr bwMode="auto">
            <a:xfrm>
              <a:off x="2715" y="3288"/>
              <a:ext cx="56" cy="70"/>
            </a:xfrm>
            <a:custGeom>
              <a:avLst/>
              <a:gdLst>
                <a:gd name="T0" fmla="*/ 56 w 56"/>
                <a:gd name="T1" fmla="*/ 0 h 70"/>
                <a:gd name="T2" fmla="*/ 48 w 56"/>
                <a:gd name="T3" fmla="*/ 0 h 70"/>
                <a:gd name="T4" fmla="*/ 40 w 56"/>
                <a:gd name="T5" fmla="*/ 0 h 70"/>
                <a:gd name="T6" fmla="*/ 24 w 56"/>
                <a:gd name="T7" fmla="*/ 17 h 70"/>
                <a:gd name="T8" fmla="*/ 16 w 56"/>
                <a:gd name="T9" fmla="*/ 17 h 70"/>
                <a:gd name="T10" fmla="*/ 16 w 56"/>
                <a:gd name="T11" fmla="*/ 26 h 70"/>
                <a:gd name="T12" fmla="*/ 8 w 56"/>
                <a:gd name="T13" fmla="*/ 26 h 70"/>
                <a:gd name="T14" fmla="*/ 8 w 56"/>
                <a:gd name="T15" fmla="*/ 35 h 70"/>
                <a:gd name="T16" fmla="*/ 8 w 56"/>
                <a:gd name="T17" fmla="*/ 52 h 70"/>
                <a:gd name="T18" fmla="*/ 0 w 56"/>
                <a:gd name="T19" fmla="*/ 61 h 70"/>
                <a:gd name="T20" fmla="*/ 0 w 56"/>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6"/>
                <a:gd name="T34" fmla="*/ 0 h 70"/>
                <a:gd name="T35" fmla="*/ 56 w 56"/>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6" h="70">
                  <a:moveTo>
                    <a:pt x="56" y="0"/>
                  </a:moveTo>
                  <a:lnTo>
                    <a:pt x="48" y="0"/>
                  </a:lnTo>
                  <a:lnTo>
                    <a:pt x="40" y="0"/>
                  </a:lnTo>
                  <a:lnTo>
                    <a:pt x="24" y="17"/>
                  </a:lnTo>
                  <a:lnTo>
                    <a:pt x="16" y="17"/>
                  </a:lnTo>
                  <a:lnTo>
                    <a:pt x="16" y="26"/>
                  </a:lnTo>
                  <a:lnTo>
                    <a:pt x="8" y="26"/>
                  </a:lnTo>
                  <a:lnTo>
                    <a:pt x="8" y="35"/>
                  </a:lnTo>
                  <a:lnTo>
                    <a:pt x="8" y="52"/>
                  </a:lnTo>
                  <a:lnTo>
                    <a:pt x="0" y="61"/>
                  </a:lnTo>
                  <a:lnTo>
                    <a:pt x="0"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51" name="Freeform 385"/>
            <p:cNvSpPr>
              <a:spLocks/>
            </p:cNvSpPr>
            <p:nvPr/>
          </p:nvSpPr>
          <p:spPr bwMode="auto">
            <a:xfrm>
              <a:off x="2979" y="3331"/>
              <a:ext cx="72" cy="80"/>
            </a:xfrm>
            <a:custGeom>
              <a:avLst/>
              <a:gdLst>
                <a:gd name="T0" fmla="*/ 0 w 72"/>
                <a:gd name="T1" fmla="*/ 0 h 80"/>
                <a:gd name="T2" fmla="*/ 0 w 72"/>
                <a:gd name="T3" fmla="*/ 9 h 80"/>
                <a:gd name="T4" fmla="*/ 8 w 72"/>
                <a:gd name="T5" fmla="*/ 9 h 80"/>
                <a:gd name="T6" fmla="*/ 16 w 72"/>
                <a:gd name="T7" fmla="*/ 9 h 80"/>
                <a:gd name="T8" fmla="*/ 32 w 72"/>
                <a:gd name="T9" fmla="*/ 18 h 80"/>
                <a:gd name="T10" fmla="*/ 40 w 72"/>
                <a:gd name="T11" fmla="*/ 36 h 80"/>
                <a:gd name="T12" fmla="*/ 48 w 72"/>
                <a:gd name="T13" fmla="*/ 44 h 80"/>
                <a:gd name="T14" fmla="*/ 64 w 72"/>
                <a:gd name="T15" fmla="*/ 53 h 80"/>
                <a:gd name="T16" fmla="*/ 64 w 72"/>
                <a:gd name="T17" fmla="*/ 62 h 80"/>
                <a:gd name="T18" fmla="*/ 64 w 72"/>
                <a:gd name="T19" fmla="*/ 80 h 80"/>
                <a:gd name="T20" fmla="*/ 72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0" y="0"/>
                  </a:moveTo>
                  <a:lnTo>
                    <a:pt x="0" y="9"/>
                  </a:lnTo>
                  <a:lnTo>
                    <a:pt x="8" y="9"/>
                  </a:lnTo>
                  <a:lnTo>
                    <a:pt x="16" y="9"/>
                  </a:lnTo>
                  <a:lnTo>
                    <a:pt x="32" y="18"/>
                  </a:lnTo>
                  <a:lnTo>
                    <a:pt x="40" y="36"/>
                  </a:lnTo>
                  <a:lnTo>
                    <a:pt x="48" y="44"/>
                  </a:lnTo>
                  <a:lnTo>
                    <a:pt x="64" y="53"/>
                  </a:lnTo>
                  <a:lnTo>
                    <a:pt x="64" y="62"/>
                  </a:lnTo>
                  <a:lnTo>
                    <a:pt x="64" y="80"/>
                  </a:lnTo>
                  <a:lnTo>
                    <a:pt x="72"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52" name="Freeform 386"/>
            <p:cNvSpPr>
              <a:spLocks/>
            </p:cNvSpPr>
            <p:nvPr/>
          </p:nvSpPr>
          <p:spPr bwMode="auto">
            <a:xfrm>
              <a:off x="2931" y="3323"/>
              <a:ext cx="40" cy="105"/>
            </a:xfrm>
            <a:custGeom>
              <a:avLst/>
              <a:gdLst>
                <a:gd name="T0" fmla="*/ 40 w 40"/>
                <a:gd name="T1" fmla="*/ 0 h 105"/>
                <a:gd name="T2" fmla="*/ 32 w 40"/>
                <a:gd name="T3" fmla="*/ 17 h 105"/>
                <a:gd name="T4" fmla="*/ 32 w 40"/>
                <a:gd name="T5" fmla="*/ 26 h 105"/>
                <a:gd name="T6" fmla="*/ 32 w 40"/>
                <a:gd name="T7" fmla="*/ 35 h 105"/>
                <a:gd name="T8" fmla="*/ 24 w 40"/>
                <a:gd name="T9" fmla="*/ 35 h 105"/>
                <a:gd name="T10" fmla="*/ 24 w 40"/>
                <a:gd name="T11" fmla="*/ 52 h 105"/>
                <a:gd name="T12" fmla="*/ 8 w 40"/>
                <a:gd name="T13" fmla="*/ 61 h 105"/>
                <a:gd name="T14" fmla="*/ 0 w 40"/>
                <a:gd name="T15" fmla="*/ 70 h 105"/>
                <a:gd name="T16" fmla="*/ 0 w 40"/>
                <a:gd name="T17" fmla="*/ 79 h 105"/>
                <a:gd name="T18" fmla="*/ 0 w 40"/>
                <a:gd name="T19" fmla="*/ 96 h 105"/>
                <a:gd name="T20" fmla="*/ 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40" y="0"/>
                  </a:moveTo>
                  <a:lnTo>
                    <a:pt x="32" y="17"/>
                  </a:lnTo>
                  <a:lnTo>
                    <a:pt x="32" y="26"/>
                  </a:lnTo>
                  <a:lnTo>
                    <a:pt x="32" y="35"/>
                  </a:lnTo>
                  <a:lnTo>
                    <a:pt x="24" y="35"/>
                  </a:lnTo>
                  <a:lnTo>
                    <a:pt x="24" y="52"/>
                  </a:lnTo>
                  <a:lnTo>
                    <a:pt x="8" y="61"/>
                  </a:lnTo>
                  <a:lnTo>
                    <a:pt x="0" y="70"/>
                  </a:lnTo>
                  <a:lnTo>
                    <a:pt x="0" y="79"/>
                  </a:lnTo>
                  <a:lnTo>
                    <a:pt x="0" y="96"/>
                  </a:lnTo>
                  <a:lnTo>
                    <a:pt x="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53" name="Freeform 387"/>
            <p:cNvSpPr>
              <a:spLocks/>
            </p:cNvSpPr>
            <p:nvPr/>
          </p:nvSpPr>
          <p:spPr bwMode="auto">
            <a:xfrm>
              <a:off x="2995" y="3411"/>
              <a:ext cx="48" cy="70"/>
            </a:xfrm>
            <a:custGeom>
              <a:avLst/>
              <a:gdLst>
                <a:gd name="T0" fmla="*/ 0 w 48"/>
                <a:gd name="T1" fmla="*/ 0 h 70"/>
                <a:gd name="T2" fmla="*/ 0 w 48"/>
                <a:gd name="T3" fmla="*/ 8 h 70"/>
                <a:gd name="T4" fmla="*/ 16 w 48"/>
                <a:gd name="T5" fmla="*/ 8 h 70"/>
                <a:gd name="T6" fmla="*/ 24 w 48"/>
                <a:gd name="T7" fmla="*/ 17 h 70"/>
                <a:gd name="T8" fmla="*/ 32 w 48"/>
                <a:gd name="T9" fmla="*/ 17 h 70"/>
                <a:gd name="T10" fmla="*/ 32 w 48"/>
                <a:gd name="T11" fmla="*/ 35 h 70"/>
                <a:gd name="T12" fmla="*/ 48 w 48"/>
                <a:gd name="T13" fmla="*/ 44 h 70"/>
                <a:gd name="T14" fmla="*/ 48 w 48"/>
                <a:gd name="T15" fmla="*/ 52 h 70"/>
                <a:gd name="T16" fmla="*/ 48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0" y="0"/>
                  </a:moveTo>
                  <a:lnTo>
                    <a:pt x="0" y="8"/>
                  </a:lnTo>
                  <a:lnTo>
                    <a:pt x="16" y="8"/>
                  </a:lnTo>
                  <a:lnTo>
                    <a:pt x="24" y="17"/>
                  </a:lnTo>
                  <a:lnTo>
                    <a:pt x="32" y="17"/>
                  </a:lnTo>
                  <a:lnTo>
                    <a:pt x="32" y="35"/>
                  </a:lnTo>
                  <a:lnTo>
                    <a:pt x="48" y="44"/>
                  </a:lnTo>
                  <a:lnTo>
                    <a:pt x="48" y="52"/>
                  </a:lnTo>
                  <a:lnTo>
                    <a:pt x="48"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54" name="Freeform 388"/>
            <p:cNvSpPr>
              <a:spLocks/>
            </p:cNvSpPr>
            <p:nvPr/>
          </p:nvSpPr>
          <p:spPr bwMode="auto">
            <a:xfrm>
              <a:off x="2907" y="3419"/>
              <a:ext cx="24" cy="71"/>
            </a:xfrm>
            <a:custGeom>
              <a:avLst/>
              <a:gdLst>
                <a:gd name="T0" fmla="*/ 0 w 24"/>
                <a:gd name="T1" fmla="*/ 0 h 71"/>
                <a:gd name="T2" fmla="*/ 0 w 24"/>
                <a:gd name="T3" fmla="*/ 9 h 71"/>
                <a:gd name="T4" fmla="*/ 8 w 24"/>
                <a:gd name="T5" fmla="*/ 27 h 71"/>
                <a:gd name="T6" fmla="*/ 16 w 24"/>
                <a:gd name="T7" fmla="*/ 36 h 71"/>
                <a:gd name="T8" fmla="*/ 16 w 24"/>
                <a:gd name="T9" fmla="*/ 44 h 71"/>
                <a:gd name="T10" fmla="*/ 16 w 24"/>
                <a:gd name="T11" fmla="*/ 62 h 71"/>
                <a:gd name="T12" fmla="*/ 24 w 24"/>
                <a:gd name="T13" fmla="*/ 62 h 71"/>
                <a:gd name="T14" fmla="*/ 24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0" y="0"/>
                  </a:moveTo>
                  <a:lnTo>
                    <a:pt x="0" y="9"/>
                  </a:lnTo>
                  <a:lnTo>
                    <a:pt x="8" y="27"/>
                  </a:lnTo>
                  <a:lnTo>
                    <a:pt x="16" y="36"/>
                  </a:lnTo>
                  <a:lnTo>
                    <a:pt x="16" y="44"/>
                  </a:lnTo>
                  <a:lnTo>
                    <a:pt x="16" y="62"/>
                  </a:lnTo>
                  <a:lnTo>
                    <a:pt x="24" y="62"/>
                  </a:lnTo>
                  <a:lnTo>
                    <a:pt x="24"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55" name="Freeform 389"/>
            <p:cNvSpPr>
              <a:spLocks/>
            </p:cNvSpPr>
            <p:nvPr/>
          </p:nvSpPr>
          <p:spPr bwMode="auto">
            <a:xfrm>
              <a:off x="2779" y="3419"/>
              <a:ext cx="48" cy="71"/>
            </a:xfrm>
            <a:custGeom>
              <a:avLst/>
              <a:gdLst>
                <a:gd name="T0" fmla="*/ 48 w 48"/>
                <a:gd name="T1" fmla="*/ 0 h 71"/>
                <a:gd name="T2" fmla="*/ 40 w 48"/>
                <a:gd name="T3" fmla="*/ 9 h 71"/>
                <a:gd name="T4" fmla="*/ 32 w 48"/>
                <a:gd name="T5" fmla="*/ 27 h 71"/>
                <a:gd name="T6" fmla="*/ 16 w 48"/>
                <a:gd name="T7" fmla="*/ 36 h 71"/>
                <a:gd name="T8" fmla="*/ 8 w 48"/>
                <a:gd name="T9" fmla="*/ 44 h 71"/>
                <a:gd name="T10" fmla="*/ 0 w 48"/>
                <a:gd name="T11" fmla="*/ 44 h 71"/>
                <a:gd name="T12" fmla="*/ 0 w 48"/>
                <a:gd name="T13" fmla="*/ 62 h 71"/>
                <a:gd name="T14" fmla="*/ 0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48" y="0"/>
                  </a:moveTo>
                  <a:lnTo>
                    <a:pt x="40" y="9"/>
                  </a:lnTo>
                  <a:lnTo>
                    <a:pt x="32" y="27"/>
                  </a:lnTo>
                  <a:lnTo>
                    <a:pt x="16" y="36"/>
                  </a:lnTo>
                  <a:lnTo>
                    <a:pt x="8" y="44"/>
                  </a:lnTo>
                  <a:lnTo>
                    <a:pt x="0" y="44"/>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56" name="Freeform 390"/>
            <p:cNvSpPr>
              <a:spLocks/>
            </p:cNvSpPr>
            <p:nvPr/>
          </p:nvSpPr>
          <p:spPr bwMode="auto">
            <a:xfrm>
              <a:off x="2787" y="3367"/>
              <a:ext cx="72" cy="123"/>
            </a:xfrm>
            <a:custGeom>
              <a:avLst/>
              <a:gdLst>
                <a:gd name="T0" fmla="*/ 8 w 72"/>
                <a:gd name="T1" fmla="*/ 0 h 123"/>
                <a:gd name="T2" fmla="*/ 0 w 72"/>
                <a:gd name="T3" fmla="*/ 8 h 123"/>
                <a:gd name="T4" fmla="*/ 8 w 72"/>
                <a:gd name="T5" fmla="*/ 17 h 123"/>
                <a:gd name="T6" fmla="*/ 8 w 72"/>
                <a:gd name="T7" fmla="*/ 26 h 123"/>
                <a:gd name="T8" fmla="*/ 24 w 72"/>
                <a:gd name="T9" fmla="*/ 44 h 123"/>
                <a:gd name="T10" fmla="*/ 32 w 72"/>
                <a:gd name="T11" fmla="*/ 52 h 123"/>
                <a:gd name="T12" fmla="*/ 40 w 72"/>
                <a:gd name="T13" fmla="*/ 61 h 123"/>
                <a:gd name="T14" fmla="*/ 56 w 72"/>
                <a:gd name="T15" fmla="*/ 79 h 123"/>
                <a:gd name="T16" fmla="*/ 64 w 72"/>
                <a:gd name="T17" fmla="*/ 88 h 123"/>
                <a:gd name="T18" fmla="*/ 72 w 72"/>
                <a:gd name="T19" fmla="*/ 96 h 123"/>
                <a:gd name="T20" fmla="*/ 72 w 72"/>
                <a:gd name="T21" fmla="*/ 114 h 123"/>
                <a:gd name="T22" fmla="*/ 72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8" y="0"/>
                  </a:moveTo>
                  <a:lnTo>
                    <a:pt x="0" y="8"/>
                  </a:lnTo>
                  <a:lnTo>
                    <a:pt x="8" y="17"/>
                  </a:lnTo>
                  <a:lnTo>
                    <a:pt x="8" y="26"/>
                  </a:lnTo>
                  <a:lnTo>
                    <a:pt x="24" y="44"/>
                  </a:lnTo>
                  <a:lnTo>
                    <a:pt x="32" y="52"/>
                  </a:lnTo>
                  <a:lnTo>
                    <a:pt x="40" y="61"/>
                  </a:lnTo>
                  <a:lnTo>
                    <a:pt x="56" y="79"/>
                  </a:lnTo>
                  <a:lnTo>
                    <a:pt x="64" y="88"/>
                  </a:lnTo>
                  <a:lnTo>
                    <a:pt x="72" y="96"/>
                  </a:lnTo>
                  <a:lnTo>
                    <a:pt x="72" y="114"/>
                  </a:lnTo>
                  <a:lnTo>
                    <a:pt x="72"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57" name="Freeform 391"/>
            <p:cNvSpPr>
              <a:spLocks/>
            </p:cNvSpPr>
            <p:nvPr/>
          </p:nvSpPr>
          <p:spPr bwMode="auto">
            <a:xfrm>
              <a:off x="2731" y="3331"/>
              <a:ext cx="16" cy="115"/>
            </a:xfrm>
            <a:custGeom>
              <a:avLst/>
              <a:gdLst>
                <a:gd name="T0" fmla="*/ 0 w 16"/>
                <a:gd name="T1" fmla="*/ 0 h 115"/>
                <a:gd name="T2" fmla="*/ 16 w 16"/>
                <a:gd name="T3" fmla="*/ 18 h 115"/>
                <a:gd name="T4" fmla="*/ 16 w 16"/>
                <a:gd name="T5" fmla="*/ 36 h 115"/>
                <a:gd name="T6" fmla="*/ 16 w 16"/>
                <a:gd name="T7" fmla="*/ 44 h 115"/>
                <a:gd name="T8" fmla="*/ 16 w 16"/>
                <a:gd name="T9" fmla="*/ 53 h 115"/>
                <a:gd name="T10" fmla="*/ 0 w 16"/>
                <a:gd name="T11" fmla="*/ 62 h 115"/>
                <a:gd name="T12" fmla="*/ 0 w 16"/>
                <a:gd name="T13" fmla="*/ 80 h 115"/>
                <a:gd name="T14" fmla="*/ 0 w 16"/>
                <a:gd name="T15" fmla="*/ 88 h 115"/>
                <a:gd name="T16" fmla="*/ 0 w 16"/>
                <a:gd name="T17" fmla="*/ 97 h 115"/>
                <a:gd name="T18" fmla="*/ 0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0" y="0"/>
                  </a:moveTo>
                  <a:lnTo>
                    <a:pt x="16" y="18"/>
                  </a:lnTo>
                  <a:lnTo>
                    <a:pt x="16" y="36"/>
                  </a:lnTo>
                  <a:lnTo>
                    <a:pt x="16" y="44"/>
                  </a:lnTo>
                  <a:lnTo>
                    <a:pt x="16" y="53"/>
                  </a:lnTo>
                  <a:lnTo>
                    <a:pt x="0" y="62"/>
                  </a:lnTo>
                  <a:lnTo>
                    <a:pt x="0" y="80"/>
                  </a:lnTo>
                  <a:lnTo>
                    <a:pt x="0" y="88"/>
                  </a:lnTo>
                  <a:lnTo>
                    <a:pt x="0" y="97"/>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58" name="Freeform 392"/>
            <p:cNvSpPr>
              <a:spLocks/>
            </p:cNvSpPr>
            <p:nvPr/>
          </p:nvSpPr>
          <p:spPr bwMode="auto">
            <a:xfrm>
              <a:off x="2755" y="3393"/>
              <a:ext cx="8" cy="97"/>
            </a:xfrm>
            <a:custGeom>
              <a:avLst/>
              <a:gdLst>
                <a:gd name="T0" fmla="*/ 0 w 8"/>
                <a:gd name="T1" fmla="*/ 0 h 97"/>
                <a:gd name="T2" fmla="*/ 0 w 8"/>
                <a:gd name="T3" fmla="*/ 18 h 97"/>
                <a:gd name="T4" fmla="*/ 8 w 8"/>
                <a:gd name="T5" fmla="*/ 26 h 97"/>
                <a:gd name="T6" fmla="*/ 8 w 8"/>
                <a:gd name="T7" fmla="*/ 35 h 97"/>
                <a:gd name="T8" fmla="*/ 8 w 8"/>
                <a:gd name="T9" fmla="*/ 53 h 97"/>
                <a:gd name="T10" fmla="*/ 8 w 8"/>
                <a:gd name="T11" fmla="*/ 62 h 97"/>
                <a:gd name="T12" fmla="*/ 8 w 8"/>
                <a:gd name="T13" fmla="*/ 70 h 97"/>
                <a:gd name="T14" fmla="*/ 8 w 8"/>
                <a:gd name="T15" fmla="*/ 88 h 97"/>
                <a:gd name="T16" fmla="*/ 0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0" y="0"/>
                  </a:moveTo>
                  <a:lnTo>
                    <a:pt x="0" y="18"/>
                  </a:lnTo>
                  <a:lnTo>
                    <a:pt x="8" y="26"/>
                  </a:lnTo>
                  <a:lnTo>
                    <a:pt x="8" y="35"/>
                  </a:lnTo>
                  <a:lnTo>
                    <a:pt x="8" y="53"/>
                  </a:lnTo>
                  <a:lnTo>
                    <a:pt x="8" y="62"/>
                  </a:lnTo>
                  <a:lnTo>
                    <a:pt x="8" y="70"/>
                  </a:lnTo>
                  <a:lnTo>
                    <a:pt x="8" y="88"/>
                  </a:lnTo>
                  <a:lnTo>
                    <a:pt x="0"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59" name="Freeform 393"/>
            <p:cNvSpPr>
              <a:spLocks/>
            </p:cNvSpPr>
            <p:nvPr/>
          </p:nvSpPr>
          <p:spPr bwMode="auto">
            <a:xfrm>
              <a:off x="2691" y="3411"/>
              <a:ext cx="40" cy="70"/>
            </a:xfrm>
            <a:custGeom>
              <a:avLst/>
              <a:gdLst>
                <a:gd name="T0" fmla="*/ 40 w 40"/>
                <a:gd name="T1" fmla="*/ 0 h 70"/>
                <a:gd name="T2" fmla="*/ 32 w 40"/>
                <a:gd name="T3" fmla="*/ 8 h 70"/>
                <a:gd name="T4" fmla="*/ 32 w 40"/>
                <a:gd name="T5" fmla="*/ 17 h 70"/>
                <a:gd name="T6" fmla="*/ 24 w 40"/>
                <a:gd name="T7" fmla="*/ 35 h 70"/>
                <a:gd name="T8" fmla="*/ 16 w 40"/>
                <a:gd name="T9" fmla="*/ 35 h 70"/>
                <a:gd name="T10" fmla="*/ 16 w 40"/>
                <a:gd name="T11" fmla="*/ 44 h 70"/>
                <a:gd name="T12" fmla="*/ 0 w 40"/>
                <a:gd name="T13" fmla="*/ 44 h 70"/>
                <a:gd name="T14" fmla="*/ 0 w 40"/>
                <a:gd name="T15" fmla="*/ 52 h 70"/>
                <a:gd name="T16" fmla="*/ 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40" y="0"/>
                  </a:moveTo>
                  <a:lnTo>
                    <a:pt x="32" y="8"/>
                  </a:lnTo>
                  <a:lnTo>
                    <a:pt x="32" y="17"/>
                  </a:lnTo>
                  <a:lnTo>
                    <a:pt x="24" y="35"/>
                  </a:lnTo>
                  <a:lnTo>
                    <a:pt x="16" y="35"/>
                  </a:lnTo>
                  <a:lnTo>
                    <a:pt x="16" y="44"/>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60" name="Freeform 394"/>
            <p:cNvSpPr>
              <a:spLocks/>
            </p:cNvSpPr>
            <p:nvPr/>
          </p:nvSpPr>
          <p:spPr bwMode="auto">
            <a:xfrm>
              <a:off x="2859" y="3419"/>
              <a:ext cx="56" cy="115"/>
            </a:xfrm>
            <a:custGeom>
              <a:avLst/>
              <a:gdLst>
                <a:gd name="T0" fmla="*/ 0 w 56"/>
                <a:gd name="T1" fmla="*/ 0 h 115"/>
                <a:gd name="T2" fmla="*/ 24 w 56"/>
                <a:gd name="T3" fmla="*/ 27 h 115"/>
                <a:gd name="T4" fmla="*/ 32 w 56"/>
                <a:gd name="T5" fmla="*/ 36 h 115"/>
                <a:gd name="T6" fmla="*/ 32 w 56"/>
                <a:gd name="T7" fmla="*/ 44 h 115"/>
                <a:gd name="T8" fmla="*/ 32 w 56"/>
                <a:gd name="T9" fmla="*/ 62 h 115"/>
                <a:gd name="T10" fmla="*/ 48 w 56"/>
                <a:gd name="T11" fmla="*/ 71 h 115"/>
                <a:gd name="T12" fmla="*/ 48 w 56"/>
                <a:gd name="T13" fmla="*/ 79 h 115"/>
                <a:gd name="T14" fmla="*/ 48 w 56"/>
                <a:gd name="T15" fmla="*/ 88 h 115"/>
                <a:gd name="T16" fmla="*/ 56 w 56"/>
                <a:gd name="T17" fmla="*/ 106 h 115"/>
                <a:gd name="T18" fmla="*/ 56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0" y="0"/>
                  </a:moveTo>
                  <a:lnTo>
                    <a:pt x="24" y="27"/>
                  </a:lnTo>
                  <a:lnTo>
                    <a:pt x="32" y="36"/>
                  </a:lnTo>
                  <a:lnTo>
                    <a:pt x="32" y="44"/>
                  </a:lnTo>
                  <a:lnTo>
                    <a:pt x="32" y="62"/>
                  </a:lnTo>
                  <a:lnTo>
                    <a:pt x="48" y="71"/>
                  </a:lnTo>
                  <a:lnTo>
                    <a:pt x="48" y="79"/>
                  </a:lnTo>
                  <a:lnTo>
                    <a:pt x="48" y="88"/>
                  </a:lnTo>
                  <a:lnTo>
                    <a:pt x="56" y="106"/>
                  </a:lnTo>
                  <a:lnTo>
                    <a:pt x="5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61" name="Freeform 395"/>
            <p:cNvSpPr>
              <a:spLocks/>
            </p:cNvSpPr>
            <p:nvPr/>
          </p:nvSpPr>
          <p:spPr bwMode="auto">
            <a:xfrm>
              <a:off x="2995" y="3455"/>
              <a:ext cx="48" cy="79"/>
            </a:xfrm>
            <a:custGeom>
              <a:avLst/>
              <a:gdLst>
                <a:gd name="T0" fmla="*/ 48 w 48"/>
                <a:gd name="T1" fmla="*/ 0 h 79"/>
                <a:gd name="T2" fmla="*/ 32 w 48"/>
                <a:gd name="T3" fmla="*/ 8 h 79"/>
                <a:gd name="T4" fmla="*/ 24 w 48"/>
                <a:gd name="T5" fmla="*/ 26 h 79"/>
                <a:gd name="T6" fmla="*/ 16 w 48"/>
                <a:gd name="T7" fmla="*/ 35 h 79"/>
                <a:gd name="T8" fmla="*/ 0 w 48"/>
                <a:gd name="T9" fmla="*/ 35 h 79"/>
                <a:gd name="T10" fmla="*/ 0 w 48"/>
                <a:gd name="T11" fmla="*/ 43 h 79"/>
                <a:gd name="T12" fmla="*/ 0 w 48"/>
                <a:gd name="T13" fmla="*/ 52 h 79"/>
                <a:gd name="T14" fmla="*/ 0 w 48"/>
                <a:gd name="T15" fmla="*/ 70 h 79"/>
                <a:gd name="T16" fmla="*/ 0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48" y="0"/>
                  </a:moveTo>
                  <a:lnTo>
                    <a:pt x="32" y="8"/>
                  </a:lnTo>
                  <a:lnTo>
                    <a:pt x="24" y="26"/>
                  </a:lnTo>
                  <a:lnTo>
                    <a:pt x="16" y="35"/>
                  </a:lnTo>
                  <a:lnTo>
                    <a:pt x="0" y="35"/>
                  </a:lnTo>
                  <a:lnTo>
                    <a:pt x="0" y="43"/>
                  </a:lnTo>
                  <a:lnTo>
                    <a:pt x="0" y="52"/>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62" name="Freeform 396"/>
            <p:cNvSpPr>
              <a:spLocks/>
            </p:cNvSpPr>
            <p:nvPr/>
          </p:nvSpPr>
          <p:spPr bwMode="auto">
            <a:xfrm>
              <a:off x="2843" y="3481"/>
              <a:ext cx="48" cy="79"/>
            </a:xfrm>
            <a:custGeom>
              <a:avLst/>
              <a:gdLst>
                <a:gd name="T0" fmla="*/ 48 w 48"/>
                <a:gd name="T1" fmla="*/ 0 h 79"/>
                <a:gd name="T2" fmla="*/ 48 w 48"/>
                <a:gd name="T3" fmla="*/ 9 h 79"/>
                <a:gd name="T4" fmla="*/ 40 w 48"/>
                <a:gd name="T5" fmla="*/ 9 h 79"/>
                <a:gd name="T6" fmla="*/ 40 w 48"/>
                <a:gd name="T7" fmla="*/ 17 h 79"/>
                <a:gd name="T8" fmla="*/ 32 w 48"/>
                <a:gd name="T9" fmla="*/ 17 h 79"/>
                <a:gd name="T10" fmla="*/ 32 w 48"/>
                <a:gd name="T11" fmla="*/ 26 h 79"/>
                <a:gd name="T12" fmla="*/ 16 w 48"/>
                <a:gd name="T13" fmla="*/ 26 h 79"/>
                <a:gd name="T14" fmla="*/ 16 w 48"/>
                <a:gd name="T15" fmla="*/ 44 h 79"/>
                <a:gd name="T16" fmla="*/ 8 w 48"/>
                <a:gd name="T17" fmla="*/ 44 h 79"/>
                <a:gd name="T18" fmla="*/ 8 w 48"/>
                <a:gd name="T19" fmla="*/ 53 h 79"/>
                <a:gd name="T20" fmla="*/ 0 w 48"/>
                <a:gd name="T21" fmla="*/ 61 h 79"/>
                <a:gd name="T22" fmla="*/ 8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48" y="0"/>
                  </a:moveTo>
                  <a:lnTo>
                    <a:pt x="48" y="9"/>
                  </a:lnTo>
                  <a:lnTo>
                    <a:pt x="40" y="9"/>
                  </a:lnTo>
                  <a:lnTo>
                    <a:pt x="40" y="17"/>
                  </a:lnTo>
                  <a:lnTo>
                    <a:pt x="32" y="17"/>
                  </a:lnTo>
                  <a:lnTo>
                    <a:pt x="32" y="26"/>
                  </a:lnTo>
                  <a:lnTo>
                    <a:pt x="16" y="26"/>
                  </a:lnTo>
                  <a:lnTo>
                    <a:pt x="16" y="44"/>
                  </a:lnTo>
                  <a:lnTo>
                    <a:pt x="8" y="44"/>
                  </a:lnTo>
                  <a:lnTo>
                    <a:pt x="8" y="53"/>
                  </a:lnTo>
                  <a:lnTo>
                    <a:pt x="0" y="61"/>
                  </a:lnTo>
                  <a:lnTo>
                    <a:pt x="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63" name="Freeform 397"/>
            <p:cNvSpPr>
              <a:spLocks/>
            </p:cNvSpPr>
            <p:nvPr/>
          </p:nvSpPr>
          <p:spPr bwMode="auto">
            <a:xfrm>
              <a:off x="2795" y="3455"/>
              <a:ext cx="16" cy="114"/>
            </a:xfrm>
            <a:custGeom>
              <a:avLst/>
              <a:gdLst>
                <a:gd name="T0" fmla="*/ 0 w 16"/>
                <a:gd name="T1" fmla="*/ 0 h 114"/>
                <a:gd name="T2" fmla="*/ 0 w 16"/>
                <a:gd name="T3" fmla="*/ 26 h 114"/>
                <a:gd name="T4" fmla="*/ 0 w 16"/>
                <a:gd name="T5" fmla="*/ 35 h 114"/>
                <a:gd name="T6" fmla="*/ 0 w 16"/>
                <a:gd name="T7" fmla="*/ 43 h 114"/>
                <a:gd name="T8" fmla="*/ 0 w 16"/>
                <a:gd name="T9" fmla="*/ 52 h 114"/>
                <a:gd name="T10" fmla="*/ 0 w 16"/>
                <a:gd name="T11" fmla="*/ 70 h 114"/>
                <a:gd name="T12" fmla="*/ 16 w 16"/>
                <a:gd name="T13" fmla="*/ 79 h 114"/>
                <a:gd name="T14" fmla="*/ 16 w 16"/>
                <a:gd name="T15" fmla="*/ 87 h 114"/>
                <a:gd name="T16" fmla="*/ 16 w 16"/>
                <a:gd name="T17" fmla="*/ 105 h 114"/>
                <a:gd name="T18" fmla="*/ 16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0" y="0"/>
                  </a:moveTo>
                  <a:lnTo>
                    <a:pt x="0" y="26"/>
                  </a:lnTo>
                  <a:lnTo>
                    <a:pt x="0" y="35"/>
                  </a:lnTo>
                  <a:lnTo>
                    <a:pt x="0" y="43"/>
                  </a:lnTo>
                  <a:lnTo>
                    <a:pt x="0" y="52"/>
                  </a:lnTo>
                  <a:lnTo>
                    <a:pt x="0" y="70"/>
                  </a:lnTo>
                  <a:lnTo>
                    <a:pt x="16" y="79"/>
                  </a:lnTo>
                  <a:lnTo>
                    <a:pt x="16" y="87"/>
                  </a:lnTo>
                  <a:lnTo>
                    <a:pt x="16" y="105"/>
                  </a:lnTo>
                  <a:lnTo>
                    <a:pt x="16"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64" name="Freeform 398"/>
            <p:cNvSpPr>
              <a:spLocks/>
            </p:cNvSpPr>
            <p:nvPr/>
          </p:nvSpPr>
          <p:spPr bwMode="auto">
            <a:xfrm>
              <a:off x="2731" y="3463"/>
              <a:ext cx="32" cy="79"/>
            </a:xfrm>
            <a:custGeom>
              <a:avLst/>
              <a:gdLst>
                <a:gd name="T0" fmla="*/ 32 w 32"/>
                <a:gd name="T1" fmla="*/ 0 h 79"/>
                <a:gd name="T2" fmla="*/ 32 w 32"/>
                <a:gd name="T3" fmla="*/ 18 h 79"/>
                <a:gd name="T4" fmla="*/ 24 w 32"/>
                <a:gd name="T5" fmla="*/ 27 h 79"/>
                <a:gd name="T6" fmla="*/ 16 w 32"/>
                <a:gd name="T7" fmla="*/ 27 h 79"/>
                <a:gd name="T8" fmla="*/ 16 w 32"/>
                <a:gd name="T9" fmla="*/ 35 h 79"/>
                <a:gd name="T10" fmla="*/ 0 w 32"/>
                <a:gd name="T11" fmla="*/ 44 h 79"/>
                <a:gd name="T12" fmla="*/ 0 w 32"/>
                <a:gd name="T13" fmla="*/ 62 h 79"/>
                <a:gd name="T14" fmla="*/ 0 w 32"/>
                <a:gd name="T15" fmla="*/ 71 h 79"/>
                <a:gd name="T16" fmla="*/ 0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32" y="0"/>
                  </a:moveTo>
                  <a:lnTo>
                    <a:pt x="32" y="18"/>
                  </a:lnTo>
                  <a:lnTo>
                    <a:pt x="24" y="27"/>
                  </a:lnTo>
                  <a:lnTo>
                    <a:pt x="16" y="27"/>
                  </a:lnTo>
                  <a:lnTo>
                    <a:pt x="16" y="35"/>
                  </a:lnTo>
                  <a:lnTo>
                    <a:pt x="0" y="44"/>
                  </a:lnTo>
                  <a:lnTo>
                    <a:pt x="0" y="62"/>
                  </a:lnTo>
                  <a:lnTo>
                    <a:pt x="0" y="71"/>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65" name="Freeform 399"/>
            <p:cNvSpPr>
              <a:spLocks/>
            </p:cNvSpPr>
            <p:nvPr/>
          </p:nvSpPr>
          <p:spPr bwMode="auto">
            <a:xfrm>
              <a:off x="2691" y="3446"/>
              <a:ext cx="24" cy="149"/>
            </a:xfrm>
            <a:custGeom>
              <a:avLst/>
              <a:gdLst>
                <a:gd name="T0" fmla="*/ 24 w 24"/>
                <a:gd name="T1" fmla="*/ 0 h 149"/>
                <a:gd name="T2" fmla="*/ 24 w 24"/>
                <a:gd name="T3" fmla="*/ 9 h 149"/>
                <a:gd name="T4" fmla="*/ 24 w 24"/>
                <a:gd name="T5" fmla="*/ 35 h 149"/>
                <a:gd name="T6" fmla="*/ 24 w 24"/>
                <a:gd name="T7" fmla="*/ 44 h 149"/>
                <a:gd name="T8" fmla="*/ 24 w 24"/>
                <a:gd name="T9" fmla="*/ 52 h 149"/>
                <a:gd name="T10" fmla="*/ 16 w 24"/>
                <a:gd name="T11" fmla="*/ 61 h 149"/>
                <a:gd name="T12" fmla="*/ 16 w 24"/>
                <a:gd name="T13" fmla="*/ 88 h 149"/>
                <a:gd name="T14" fmla="*/ 0 w 24"/>
                <a:gd name="T15" fmla="*/ 96 h 149"/>
                <a:gd name="T16" fmla="*/ 0 w 24"/>
                <a:gd name="T17" fmla="*/ 114 h 149"/>
                <a:gd name="T18" fmla="*/ 0 w 24"/>
                <a:gd name="T19" fmla="*/ 123 h 149"/>
                <a:gd name="T20" fmla="*/ 0 w 24"/>
                <a:gd name="T21" fmla="*/ 132 h 149"/>
                <a:gd name="T22" fmla="*/ 16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24" y="0"/>
                  </a:moveTo>
                  <a:lnTo>
                    <a:pt x="24" y="9"/>
                  </a:lnTo>
                  <a:lnTo>
                    <a:pt x="24" y="35"/>
                  </a:lnTo>
                  <a:lnTo>
                    <a:pt x="24" y="44"/>
                  </a:lnTo>
                  <a:lnTo>
                    <a:pt x="24" y="52"/>
                  </a:lnTo>
                  <a:lnTo>
                    <a:pt x="16" y="61"/>
                  </a:lnTo>
                  <a:lnTo>
                    <a:pt x="16" y="88"/>
                  </a:lnTo>
                  <a:lnTo>
                    <a:pt x="0" y="96"/>
                  </a:lnTo>
                  <a:lnTo>
                    <a:pt x="0" y="114"/>
                  </a:lnTo>
                  <a:lnTo>
                    <a:pt x="0" y="123"/>
                  </a:lnTo>
                  <a:lnTo>
                    <a:pt x="0" y="132"/>
                  </a:lnTo>
                  <a:lnTo>
                    <a:pt x="16"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66" name="Freeform 400"/>
            <p:cNvSpPr>
              <a:spLocks/>
            </p:cNvSpPr>
            <p:nvPr/>
          </p:nvSpPr>
          <p:spPr bwMode="auto">
            <a:xfrm>
              <a:off x="2659" y="3384"/>
              <a:ext cx="72" cy="114"/>
            </a:xfrm>
            <a:custGeom>
              <a:avLst/>
              <a:gdLst>
                <a:gd name="T0" fmla="*/ 72 w 72"/>
                <a:gd name="T1" fmla="*/ 0 h 114"/>
                <a:gd name="T2" fmla="*/ 64 w 72"/>
                <a:gd name="T3" fmla="*/ 9 h 114"/>
                <a:gd name="T4" fmla="*/ 56 w 72"/>
                <a:gd name="T5" fmla="*/ 27 h 114"/>
                <a:gd name="T6" fmla="*/ 48 w 72"/>
                <a:gd name="T7" fmla="*/ 27 h 114"/>
                <a:gd name="T8" fmla="*/ 32 w 72"/>
                <a:gd name="T9" fmla="*/ 35 h 114"/>
                <a:gd name="T10" fmla="*/ 24 w 72"/>
                <a:gd name="T11" fmla="*/ 44 h 114"/>
                <a:gd name="T12" fmla="*/ 16 w 72"/>
                <a:gd name="T13" fmla="*/ 62 h 114"/>
                <a:gd name="T14" fmla="*/ 16 w 72"/>
                <a:gd name="T15" fmla="*/ 71 h 114"/>
                <a:gd name="T16" fmla="*/ 16 w 72"/>
                <a:gd name="T17" fmla="*/ 79 h 114"/>
                <a:gd name="T18" fmla="*/ 16 w 72"/>
                <a:gd name="T19" fmla="*/ 97 h 114"/>
                <a:gd name="T20" fmla="*/ 0 w 72"/>
                <a:gd name="T21" fmla="*/ 106 h 114"/>
                <a:gd name="T22" fmla="*/ 0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72" y="0"/>
                  </a:moveTo>
                  <a:lnTo>
                    <a:pt x="64" y="9"/>
                  </a:lnTo>
                  <a:lnTo>
                    <a:pt x="56" y="27"/>
                  </a:lnTo>
                  <a:lnTo>
                    <a:pt x="48" y="27"/>
                  </a:lnTo>
                  <a:lnTo>
                    <a:pt x="32" y="35"/>
                  </a:lnTo>
                  <a:lnTo>
                    <a:pt x="24" y="44"/>
                  </a:lnTo>
                  <a:lnTo>
                    <a:pt x="16" y="62"/>
                  </a:lnTo>
                  <a:lnTo>
                    <a:pt x="16" y="71"/>
                  </a:lnTo>
                  <a:lnTo>
                    <a:pt x="16" y="79"/>
                  </a:lnTo>
                  <a:lnTo>
                    <a:pt x="16" y="97"/>
                  </a:lnTo>
                  <a:lnTo>
                    <a:pt x="0" y="106"/>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67" name="Freeform 401"/>
            <p:cNvSpPr>
              <a:spLocks/>
            </p:cNvSpPr>
            <p:nvPr/>
          </p:nvSpPr>
          <p:spPr bwMode="auto">
            <a:xfrm>
              <a:off x="3027" y="3446"/>
              <a:ext cx="48" cy="88"/>
            </a:xfrm>
            <a:custGeom>
              <a:avLst/>
              <a:gdLst>
                <a:gd name="T0" fmla="*/ 0 w 48"/>
                <a:gd name="T1" fmla="*/ 0 h 88"/>
                <a:gd name="T2" fmla="*/ 16 w 48"/>
                <a:gd name="T3" fmla="*/ 0 h 88"/>
                <a:gd name="T4" fmla="*/ 24 w 48"/>
                <a:gd name="T5" fmla="*/ 9 h 88"/>
                <a:gd name="T6" fmla="*/ 24 w 48"/>
                <a:gd name="T7" fmla="*/ 17 h 88"/>
                <a:gd name="T8" fmla="*/ 24 w 48"/>
                <a:gd name="T9" fmla="*/ 35 h 88"/>
                <a:gd name="T10" fmla="*/ 24 w 48"/>
                <a:gd name="T11" fmla="*/ 44 h 88"/>
                <a:gd name="T12" fmla="*/ 32 w 48"/>
                <a:gd name="T13" fmla="*/ 52 h 88"/>
                <a:gd name="T14" fmla="*/ 32 w 48"/>
                <a:gd name="T15" fmla="*/ 61 h 88"/>
                <a:gd name="T16" fmla="*/ 32 w 48"/>
                <a:gd name="T17" fmla="*/ 79 h 88"/>
                <a:gd name="T18" fmla="*/ 32 w 48"/>
                <a:gd name="T19" fmla="*/ 88 h 88"/>
                <a:gd name="T20" fmla="*/ 48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0" y="0"/>
                  </a:moveTo>
                  <a:lnTo>
                    <a:pt x="16" y="0"/>
                  </a:lnTo>
                  <a:lnTo>
                    <a:pt x="24" y="9"/>
                  </a:lnTo>
                  <a:lnTo>
                    <a:pt x="24" y="17"/>
                  </a:lnTo>
                  <a:lnTo>
                    <a:pt x="24" y="35"/>
                  </a:lnTo>
                  <a:lnTo>
                    <a:pt x="24" y="44"/>
                  </a:lnTo>
                  <a:lnTo>
                    <a:pt x="32" y="52"/>
                  </a:lnTo>
                  <a:lnTo>
                    <a:pt x="32" y="61"/>
                  </a:lnTo>
                  <a:lnTo>
                    <a:pt x="32" y="79"/>
                  </a:lnTo>
                  <a:lnTo>
                    <a:pt x="32" y="88"/>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68" name="Freeform 402"/>
            <p:cNvSpPr>
              <a:spLocks/>
            </p:cNvSpPr>
            <p:nvPr/>
          </p:nvSpPr>
          <p:spPr bwMode="auto">
            <a:xfrm>
              <a:off x="2955" y="3498"/>
              <a:ext cx="40" cy="80"/>
            </a:xfrm>
            <a:custGeom>
              <a:avLst/>
              <a:gdLst>
                <a:gd name="T0" fmla="*/ 40 w 40"/>
                <a:gd name="T1" fmla="*/ 0 h 80"/>
                <a:gd name="T2" fmla="*/ 24 w 40"/>
                <a:gd name="T3" fmla="*/ 0 h 80"/>
                <a:gd name="T4" fmla="*/ 8 w 40"/>
                <a:gd name="T5" fmla="*/ 0 h 80"/>
                <a:gd name="T6" fmla="*/ 8 w 40"/>
                <a:gd name="T7" fmla="*/ 9 h 80"/>
                <a:gd name="T8" fmla="*/ 0 w 40"/>
                <a:gd name="T9" fmla="*/ 27 h 80"/>
                <a:gd name="T10" fmla="*/ 0 w 40"/>
                <a:gd name="T11" fmla="*/ 36 h 80"/>
                <a:gd name="T12" fmla="*/ 0 w 40"/>
                <a:gd name="T13" fmla="*/ 44 h 80"/>
                <a:gd name="T14" fmla="*/ 0 w 40"/>
                <a:gd name="T15" fmla="*/ 62 h 80"/>
                <a:gd name="T16" fmla="*/ 0 w 40"/>
                <a:gd name="T17" fmla="*/ 71 h 80"/>
                <a:gd name="T18" fmla="*/ 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40" y="0"/>
                  </a:moveTo>
                  <a:lnTo>
                    <a:pt x="24" y="0"/>
                  </a:lnTo>
                  <a:lnTo>
                    <a:pt x="8" y="0"/>
                  </a:lnTo>
                  <a:lnTo>
                    <a:pt x="8" y="9"/>
                  </a:lnTo>
                  <a:lnTo>
                    <a:pt x="0" y="27"/>
                  </a:lnTo>
                  <a:lnTo>
                    <a:pt x="0" y="36"/>
                  </a:lnTo>
                  <a:lnTo>
                    <a:pt x="0" y="44"/>
                  </a:lnTo>
                  <a:lnTo>
                    <a:pt x="0" y="62"/>
                  </a:lnTo>
                  <a:lnTo>
                    <a:pt x="0" y="71"/>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69" name="Freeform 403"/>
            <p:cNvSpPr>
              <a:spLocks/>
            </p:cNvSpPr>
            <p:nvPr/>
          </p:nvSpPr>
          <p:spPr bwMode="auto">
            <a:xfrm>
              <a:off x="2963" y="3411"/>
              <a:ext cx="32" cy="79"/>
            </a:xfrm>
            <a:custGeom>
              <a:avLst/>
              <a:gdLst>
                <a:gd name="T0" fmla="*/ 32 w 32"/>
                <a:gd name="T1" fmla="*/ 8 h 79"/>
                <a:gd name="T2" fmla="*/ 24 w 32"/>
                <a:gd name="T3" fmla="*/ 0 h 79"/>
                <a:gd name="T4" fmla="*/ 24 w 32"/>
                <a:gd name="T5" fmla="*/ 8 h 79"/>
                <a:gd name="T6" fmla="*/ 24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0 w 32"/>
                <a:gd name="T19" fmla="*/ 70 h 79"/>
                <a:gd name="T20" fmla="*/ 0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32" y="8"/>
                  </a:moveTo>
                  <a:lnTo>
                    <a:pt x="24" y="0"/>
                  </a:lnTo>
                  <a:lnTo>
                    <a:pt x="24" y="8"/>
                  </a:lnTo>
                  <a:lnTo>
                    <a:pt x="24" y="17"/>
                  </a:lnTo>
                  <a:lnTo>
                    <a:pt x="16" y="17"/>
                  </a:lnTo>
                  <a:lnTo>
                    <a:pt x="16" y="35"/>
                  </a:lnTo>
                  <a:lnTo>
                    <a:pt x="16" y="44"/>
                  </a:lnTo>
                  <a:lnTo>
                    <a:pt x="16" y="52"/>
                  </a:lnTo>
                  <a:lnTo>
                    <a:pt x="16" y="70"/>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70" name="Freeform 404"/>
            <p:cNvSpPr>
              <a:spLocks/>
            </p:cNvSpPr>
            <p:nvPr/>
          </p:nvSpPr>
          <p:spPr bwMode="auto">
            <a:xfrm>
              <a:off x="2763" y="3534"/>
              <a:ext cx="48" cy="79"/>
            </a:xfrm>
            <a:custGeom>
              <a:avLst/>
              <a:gdLst>
                <a:gd name="T0" fmla="*/ 48 w 48"/>
                <a:gd name="T1" fmla="*/ 0 h 79"/>
                <a:gd name="T2" fmla="*/ 32 w 48"/>
                <a:gd name="T3" fmla="*/ 8 h 79"/>
                <a:gd name="T4" fmla="*/ 32 w 48"/>
                <a:gd name="T5" fmla="*/ 26 h 79"/>
                <a:gd name="T6" fmla="*/ 24 w 48"/>
                <a:gd name="T7" fmla="*/ 35 h 79"/>
                <a:gd name="T8" fmla="*/ 16 w 48"/>
                <a:gd name="T9" fmla="*/ 35 h 79"/>
                <a:gd name="T10" fmla="*/ 16 w 48"/>
                <a:gd name="T11" fmla="*/ 44 h 79"/>
                <a:gd name="T12" fmla="*/ 0 w 48"/>
                <a:gd name="T13" fmla="*/ 44 h 79"/>
                <a:gd name="T14" fmla="*/ 0 w 48"/>
                <a:gd name="T15" fmla="*/ 61 h 79"/>
                <a:gd name="T16" fmla="*/ 0 w 48"/>
                <a:gd name="T17" fmla="*/ 70 h 79"/>
                <a:gd name="T18" fmla="*/ 0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48" y="0"/>
                  </a:moveTo>
                  <a:lnTo>
                    <a:pt x="32" y="8"/>
                  </a:lnTo>
                  <a:lnTo>
                    <a:pt x="32" y="26"/>
                  </a:lnTo>
                  <a:lnTo>
                    <a:pt x="24" y="35"/>
                  </a:lnTo>
                  <a:lnTo>
                    <a:pt x="16" y="35"/>
                  </a:lnTo>
                  <a:lnTo>
                    <a:pt x="16" y="44"/>
                  </a:lnTo>
                  <a:lnTo>
                    <a:pt x="0" y="44"/>
                  </a:lnTo>
                  <a:lnTo>
                    <a:pt x="0" y="61"/>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71" name="Freeform 405"/>
            <p:cNvSpPr>
              <a:spLocks/>
            </p:cNvSpPr>
            <p:nvPr/>
          </p:nvSpPr>
          <p:spPr bwMode="auto">
            <a:xfrm>
              <a:off x="2731" y="3455"/>
              <a:ext cx="64" cy="35"/>
            </a:xfrm>
            <a:custGeom>
              <a:avLst/>
              <a:gdLst>
                <a:gd name="T0" fmla="*/ 64 w 64"/>
                <a:gd name="T1" fmla="*/ 0 h 35"/>
                <a:gd name="T2" fmla="*/ 56 w 64"/>
                <a:gd name="T3" fmla="*/ 0 h 35"/>
                <a:gd name="T4" fmla="*/ 48 w 64"/>
                <a:gd name="T5" fmla="*/ 0 h 35"/>
                <a:gd name="T6" fmla="*/ 32 w 64"/>
                <a:gd name="T7" fmla="*/ 0 h 35"/>
                <a:gd name="T8" fmla="*/ 32 w 64"/>
                <a:gd name="T9" fmla="*/ 8 h 35"/>
                <a:gd name="T10" fmla="*/ 24 w 64"/>
                <a:gd name="T11" fmla="*/ 8 h 35"/>
                <a:gd name="T12" fmla="*/ 16 w 64"/>
                <a:gd name="T13" fmla="*/ 26 h 35"/>
                <a:gd name="T14" fmla="*/ 0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64" y="0"/>
                  </a:moveTo>
                  <a:lnTo>
                    <a:pt x="56" y="0"/>
                  </a:lnTo>
                  <a:lnTo>
                    <a:pt x="48" y="0"/>
                  </a:lnTo>
                  <a:lnTo>
                    <a:pt x="32" y="0"/>
                  </a:lnTo>
                  <a:lnTo>
                    <a:pt x="32" y="8"/>
                  </a:lnTo>
                  <a:lnTo>
                    <a:pt x="24" y="8"/>
                  </a:lnTo>
                  <a:lnTo>
                    <a:pt x="16"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72" name="Freeform 406"/>
            <p:cNvSpPr>
              <a:spLocks/>
            </p:cNvSpPr>
            <p:nvPr/>
          </p:nvSpPr>
          <p:spPr bwMode="auto">
            <a:xfrm>
              <a:off x="2811" y="3455"/>
              <a:ext cx="16" cy="123"/>
            </a:xfrm>
            <a:custGeom>
              <a:avLst/>
              <a:gdLst>
                <a:gd name="T0" fmla="*/ 0 w 16"/>
                <a:gd name="T1" fmla="*/ 0 h 123"/>
                <a:gd name="T2" fmla="*/ 0 w 16"/>
                <a:gd name="T3" fmla="*/ 35 h 123"/>
                <a:gd name="T4" fmla="*/ 0 w 16"/>
                <a:gd name="T5" fmla="*/ 43 h 123"/>
                <a:gd name="T6" fmla="*/ 0 w 16"/>
                <a:gd name="T7" fmla="*/ 70 h 123"/>
                <a:gd name="T8" fmla="*/ 8 w 16"/>
                <a:gd name="T9" fmla="*/ 70 h 123"/>
                <a:gd name="T10" fmla="*/ 8 w 16"/>
                <a:gd name="T11" fmla="*/ 79 h 123"/>
                <a:gd name="T12" fmla="*/ 8 w 16"/>
                <a:gd name="T13" fmla="*/ 87 h 123"/>
                <a:gd name="T14" fmla="*/ 8 w 16"/>
                <a:gd name="T15" fmla="*/ 105 h 123"/>
                <a:gd name="T16" fmla="*/ 16 w 16"/>
                <a:gd name="T17" fmla="*/ 114 h 123"/>
                <a:gd name="T18" fmla="*/ 16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0" y="0"/>
                  </a:moveTo>
                  <a:lnTo>
                    <a:pt x="0" y="35"/>
                  </a:lnTo>
                  <a:lnTo>
                    <a:pt x="0" y="43"/>
                  </a:lnTo>
                  <a:lnTo>
                    <a:pt x="0" y="70"/>
                  </a:lnTo>
                  <a:lnTo>
                    <a:pt x="8" y="70"/>
                  </a:lnTo>
                  <a:lnTo>
                    <a:pt x="8" y="79"/>
                  </a:lnTo>
                  <a:lnTo>
                    <a:pt x="8" y="87"/>
                  </a:lnTo>
                  <a:lnTo>
                    <a:pt x="8" y="105"/>
                  </a:lnTo>
                  <a:lnTo>
                    <a:pt x="16" y="114"/>
                  </a:lnTo>
                  <a:lnTo>
                    <a:pt x="16"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73" name="Freeform 407"/>
            <p:cNvSpPr>
              <a:spLocks/>
            </p:cNvSpPr>
            <p:nvPr/>
          </p:nvSpPr>
          <p:spPr bwMode="auto">
            <a:xfrm>
              <a:off x="2843" y="3481"/>
              <a:ext cx="16" cy="61"/>
            </a:xfrm>
            <a:custGeom>
              <a:avLst/>
              <a:gdLst>
                <a:gd name="T0" fmla="*/ 16 w 16"/>
                <a:gd name="T1" fmla="*/ 0 h 61"/>
                <a:gd name="T2" fmla="*/ 8 w 16"/>
                <a:gd name="T3" fmla="*/ 9 h 61"/>
                <a:gd name="T4" fmla="*/ 0 w 16"/>
                <a:gd name="T5" fmla="*/ 17 h 61"/>
                <a:gd name="T6" fmla="*/ 0 w 16"/>
                <a:gd name="T7" fmla="*/ 26 h 61"/>
                <a:gd name="T8" fmla="*/ 0 w 16"/>
                <a:gd name="T9" fmla="*/ 44 h 61"/>
                <a:gd name="T10" fmla="*/ 0 w 16"/>
                <a:gd name="T11" fmla="*/ 53 h 61"/>
                <a:gd name="T12" fmla="*/ 0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16" y="0"/>
                  </a:moveTo>
                  <a:lnTo>
                    <a:pt x="8" y="9"/>
                  </a:lnTo>
                  <a:lnTo>
                    <a:pt x="0" y="17"/>
                  </a:lnTo>
                  <a:lnTo>
                    <a:pt x="0" y="26"/>
                  </a:lnTo>
                  <a:lnTo>
                    <a:pt x="0" y="44"/>
                  </a:lnTo>
                  <a:lnTo>
                    <a:pt x="0" y="53"/>
                  </a:lnTo>
                  <a:lnTo>
                    <a:pt x="0"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74" name="Freeform 408"/>
            <p:cNvSpPr>
              <a:spLocks/>
            </p:cNvSpPr>
            <p:nvPr/>
          </p:nvSpPr>
          <p:spPr bwMode="auto">
            <a:xfrm>
              <a:off x="2875" y="3507"/>
              <a:ext cx="16" cy="88"/>
            </a:xfrm>
            <a:custGeom>
              <a:avLst/>
              <a:gdLst>
                <a:gd name="T0" fmla="*/ 0 w 16"/>
                <a:gd name="T1" fmla="*/ 0 h 88"/>
                <a:gd name="T2" fmla="*/ 0 w 16"/>
                <a:gd name="T3" fmla="*/ 27 h 88"/>
                <a:gd name="T4" fmla="*/ 8 w 16"/>
                <a:gd name="T5" fmla="*/ 35 h 88"/>
                <a:gd name="T6" fmla="*/ 8 w 16"/>
                <a:gd name="T7" fmla="*/ 53 h 88"/>
                <a:gd name="T8" fmla="*/ 16 w 16"/>
                <a:gd name="T9" fmla="*/ 62 h 88"/>
                <a:gd name="T10" fmla="*/ 16 w 16"/>
                <a:gd name="T11" fmla="*/ 71 h 88"/>
                <a:gd name="T12" fmla="*/ 16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0" y="0"/>
                  </a:moveTo>
                  <a:lnTo>
                    <a:pt x="0" y="27"/>
                  </a:lnTo>
                  <a:lnTo>
                    <a:pt x="8" y="35"/>
                  </a:lnTo>
                  <a:lnTo>
                    <a:pt x="8" y="53"/>
                  </a:lnTo>
                  <a:lnTo>
                    <a:pt x="16" y="62"/>
                  </a:lnTo>
                  <a:lnTo>
                    <a:pt x="16" y="71"/>
                  </a:lnTo>
                  <a:lnTo>
                    <a:pt x="16"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75" name="Freeform 409"/>
            <p:cNvSpPr>
              <a:spLocks/>
            </p:cNvSpPr>
            <p:nvPr/>
          </p:nvSpPr>
          <p:spPr bwMode="auto">
            <a:xfrm>
              <a:off x="2915" y="3455"/>
              <a:ext cx="16" cy="123"/>
            </a:xfrm>
            <a:custGeom>
              <a:avLst/>
              <a:gdLst>
                <a:gd name="T0" fmla="*/ 8 w 16"/>
                <a:gd name="T1" fmla="*/ 0 h 123"/>
                <a:gd name="T2" fmla="*/ 8 w 16"/>
                <a:gd name="T3" fmla="*/ 8 h 123"/>
                <a:gd name="T4" fmla="*/ 0 w 16"/>
                <a:gd name="T5" fmla="*/ 26 h 123"/>
                <a:gd name="T6" fmla="*/ 0 w 16"/>
                <a:gd name="T7" fmla="*/ 35 h 123"/>
                <a:gd name="T8" fmla="*/ 8 w 16"/>
                <a:gd name="T9" fmla="*/ 43 h 123"/>
                <a:gd name="T10" fmla="*/ 8 w 16"/>
                <a:gd name="T11" fmla="*/ 52 h 123"/>
                <a:gd name="T12" fmla="*/ 8 w 16"/>
                <a:gd name="T13" fmla="*/ 70 h 123"/>
                <a:gd name="T14" fmla="*/ 8 w 16"/>
                <a:gd name="T15" fmla="*/ 79 h 123"/>
                <a:gd name="T16" fmla="*/ 16 w 16"/>
                <a:gd name="T17" fmla="*/ 87 h 123"/>
                <a:gd name="T18" fmla="*/ 16 w 16"/>
                <a:gd name="T19" fmla="*/ 105 h 123"/>
                <a:gd name="T20" fmla="*/ 16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0" y="26"/>
                  </a:lnTo>
                  <a:lnTo>
                    <a:pt x="0" y="35"/>
                  </a:lnTo>
                  <a:lnTo>
                    <a:pt x="8" y="43"/>
                  </a:lnTo>
                  <a:lnTo>
                    <a:pt x="8" y="52"/>
                  </a:lnTo>
                  <a:lnTo>
                    <a:pt x="8" y="70"/>
                  </a:lnTo>
                  <a:lnTo>
                    <a:pt x="8" y="79"/>
                  </a:lnTo>
                  <a:lnTo>
                    <a:pt x="16" y="87"/>
                  </a:lnTo>
                  <a:lnTo>
                    <a:pt x="16" y="105"/>
                  </a:lnTo>
                  <a:lnTo>
                    <a:pt x="16"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76" name="Freeform 410"/>
            <p:cNvSpPr>
              <a:spLocks/>
            </p:cNvSpPr>
            <p:nvPr/>
          </p:nvSpPr>
          <p:spPr bwMode="auto">
            <a:xfrm>
              <a:off x="3011" y="3490"/>
              <a:ext cx="40" cy="105"/>
            </a:xfrm>
            <a:custGeom>
              <a:avLst/>
              <a:gdLst>
                <a:gd name="T0" fmla="*/ 8 w 40"/>
                <a:gd name="T1" fmla="*/ 0 h 105"/>
                <a:gd name="T2" fmla="*/ 0 w 40"/>
                <a:gd name="T3" fmla="*/ 8 h 105"/>
                <a:gd name="T4" fmla="*/ 8 w 40"/>
                <a:gd name="T5" fmla="*/ 17 h 105"/>
                <a:gd name="T6" fmla="*/ 16 w 40"/>
                <a:gd name="T7" fmla="*/ 35 h 105"/>
                <a:gd name="T8" fmla="*/ 32 w 40"/>
                <a:gd name="T9" fmla="*/ 44 h 105"/>
                <a:gd name="T10" fmla="*/ 32 w 40"/>
                <a:gd name="T11" fmla="*/ 52 h 105"/>
                <a:gd name="T12" fmla="*/ 40 w 40"/>
                <a:gd name="T13" fmla="*/ 70 h 105"/>
                <a:gd name="T14" fmla="*/ 40 w 40"/>
                <a:gd name="T15" fmla="*/ 79 h 105"/>
                <a:gd name="T16" fmla="*/ 40 w 40"/>
                <a:gd name="T17" fmla="*/ 88 h 105"/>
                <a:gd name="T18" fmla="*/ 4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8" y="0"/>
                  </a:moveTo>
                  <a:lnTo>
                    <a:pt x="0" y="8"/>
                  </a:lnTo>
                  <a:lnTo>
                    <a:pt x="8" y="17"/>
                  </a:lnTo>
                  <a:lnTo>
                    <a:pt x="16" y="35"/>
                  </a:lnTo>
                  <a:lnTo>
                    <a:pt x="32" y="44"/>
                  </a:lnTo>
                  <a:lnTo>
                    <a:pt x="32" y="52"/>
                  </a:lnTo>
                  <a:lnTo>
                    <a:pt x="40" y="70"/>
                  </a:lnTo>
                  <a:lnTo>
                    <a:pt x="40" y="79"/>
                  </a:lnTo>
                  <a:lnTo>
                    <a:pt x="40" y="88"/>
                  </a:lnTo>
                  <a:lnTo>
                    <a:pt x="4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77" name="Freeform 411"/>
            <p:cNvSpPr>
              <a:spLocks/>
            </p:cNvSpPr>
            <p:nvPr/>
          </p:nvSpPr>
          <p:spPr bwMode="auto">
            <a:xfrm>
              <a:off x="3051" y="3463"/>
              <a:ext cx="64" cy="115"/>
            </a:xfrm>
            <a:custGeom>
              <a:avLst/>
              <a:gdLst>
                <a:gd name="T0" fmla="*/ 0 w 64"/>
                <a:gd name="T1" fmla="*/ 0 h 115"/>
                <a:gd name="T2" fmla="*/ 8 w 64"/>
                <a:gd name="T3" fmla="*/ 18 h 115"/>
                <a:gd name="T4" fmla="*/ 8 w 64"/>
                <a:gd name="T5" fmla="*/ 27 h 115"/>
                <a:gd name="T6" fmla="*/ 24 w 64"/>
                <a:gd name="T7" fmla="*/ 27 h 115"/>
                <a:gd name="T8" fmla="*/ 32 w 64"/>
                <a:gd name="T9" fmla="*/ 27 h 115"/>
                <a:gd name="T10" fmla="*/ 32 w 64"/>
                <a:gd name="T11" fmla="*/ 35 h 115"/>
                <a:gd name="T12" fmla="*/ 32 w 64"/>
                <a:gd name="T13" fmla="*/ 44 h 115"/>
                <a:gd name="T14" fmla="*/ 40 w 64"/>
                <a:gd name="T15" fmla="*/ 62 h 115"/>
                <a:gd name="T16" fmla="*/ 48 w 64"/>
                <a:gd name="T17" fmla="*/ 71 h 115"/>
                <a:gd name="T18" fmla="*/ 48 w 64"/>
                <a:gd name="T19" fmla="*/ 79 h 115"/>
                <a:gd name="T20" fmla="*/ 48 w 64"/>
                <a:gd name="T21" fmla="*/ 97 h 115"/>
                <a:gd name="T22" fmla="*/ 64 w 64"/>
                <a:gd name="T23" fmla="*/ 97 h 115"/>
                <a:gd name="T24" fmla="*/ 64 w 64"/>
                <a:gd name="T25" fmla="*/ 106 h 115"/>
                <a:gd name="T26" fmla="*/ 64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0" y="0"/>
                  </a:moveTo>
                  <a:lnTo>
                    <a:pt x="8" y="18"/>
                  </a:lnTo>
                  <a:lnTo>
                    <a:pt x="8" y="27"/>
                  </a:lnTo>
                  <a:lnTo>
                    <a:pt x="24" y="27"/>
                  </a:lnTo>
                  <a:lnTo>
                    <a:pt x="32" y="27"/>
                  </a:lnTo>
                  <a:lnTo>
                    <a:pt x="32" y="35"/>
                  </a:lnTo>
                  <a:lnTo>
                    <a:pt x="32" y="44"/>
                  </a:lnTo>
                  <a:lnTo>
                    <a:pt x="40" y="62"/>
                  </a:lnTo>
                  <a:lnTo>
                    <a:pt x="48" y="71"/>
                  </a:lnTo>
                  <a:lnTo>
                    <a:pt x="48" y="79"/>
                  </a:lnTo>
                  <a:lnTo>
                    <a:pt x="48" y="97"/>
                  </a:lnTo>
                  <a:lnTo>
                    <a:pt x="64" y="97"/>
                  </a:lnTo>
                  <a:lnTo>
                    <a:pt x="64" y="106"/>
                  </a:lnTo>
                  <a:lnTo>
                    <a:pt x="64"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78" name="Freeform 412"/>
            <p:cNvSpPr>
              <a:spLocks/>
            </p:cNvSpPr>
            <p:nvPr/>
          </p:nvSpPr>
          <p:spPr bwMode="auto">
            <a:xfrm>
              <a:off x="2659" y="3507"/>
              <a:ext cx="48" cy="88"/>
            </a:xfrm>
            <a:custGeom>
              <a:avLst/>
              <a:gdLst>
                <a:gd name="T0" fmla="*/ 48 w 48"/>
                <a:gd name="T1" fmla="*/ 0 h 88"/>
                <a:gd name="T2" fmla="*/ 48 w 48"/>
                <a:gd name="T3" fmla="*/ 18 h 88"/>
                <a:gd name="T4" fmla="*/ 48 w 48"/>
                <a:gd name="T5" fmla="*/ 27 h 88"/>
                <a:gd name="T6" fmla="*/ 32 w 48"/>
                <a:gd name="T7" fmla="*/ 27 h 88"/>
                <a:gd name="T8" fmla="*/ 32 w 48"/>
                <a:gd name="T9" fmla="*/ 35 h 88"/>
                <a:gd name="T10" fmla="*/ 24 w 48"/>
                <a:gd name="T11" fmla="*/ 35 h 88"/>
                <a:gd name="T12" fmla="*/ 16 w 48"/>
                <a:gd name="T13" fmla="*/ 53 h 88"/>
                <a:gd name="T14" fmla="*/ 0 w 48"/>
                <a:gd name="T15" fmla="*/ 62 h 88"/>
                <a:gd name="T16" fmla="*/ 0 w 48"/>
                <a:gd name="T17" fmla="*/ 71 h 88"/>
                <a:gd name="T18" fmla="*/ 0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48" y="0"/>
                  </a:moveTo>
                  <a:lnTo>
                    <a:pt x="48" y="18"/>
                  </a:lnTo>
                  <a:lnTo>
                    <a:pt x="48" y="27"/>
                  </a:lnTo>
                  <a:lnTo>
                    <a:pt x="32" y="27"/>
                  </a:lnTo>
                  <a:lnTo>
                    <a:pt x="32" y="35"/>
                  </a:lnTo>
                  <a:lnTo>
                    <a:pt x="24" y="35"/>
                  </a:lnTo>
                  <a:lnTo>
                    <a:pt x="16"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79" name="Freeform 413"/>
            <p:cNvSpPr>
              <a:spLocks/>
            </p:cNvSpPr>
            <p:nvPr/>
          </p:nvSpPr>
          <p:spPr bwMode="auto">
            <a:xfrm>
              <a:off x="2683" y="3314"/>
              <a:ext cx="64" cy="53"/>
            </a:xfrm>
            <a:custGeom>
              <a:avLst/>
              <a:gdLst>
                <a:gd name="T0" fmla="*/ 64 w 64"/>
                <a:gd name="T1" fmla="*/ 0 h 53"/>
                <a:gd name="T2" fmla="*/ 40 w 64"/>
                <a:gd name="T3" fmla="*/ 17 h 53"/>
                <a:gd name="T4" fmla="*/ 32 w 64"/>
                <a:gd name="T5" fmla="*/ 17 h 53"/>
                <a:gd name="T6" fmla="*/ 24 w 64"/>
                <a:gd name="T7" fmla="*/ 17 h 53"/>
                <a:gd name="T8" fmla="*/ 8 w 64"/>
                <a:gd name="T9" fmla="*/ 17 h 53"/>
                <a:gd name="T10" fmla="*/ 0 w 64"/>
                <a:gd name="T11" fmla="*/ 26 h 53"/>
                <a:gd name="T12" fmla="*/ 0 w 64"/>
                <a:gd name="T13" fmla="*/ 35 h 53"/>
                <a:gd name="T14" fmla="*/ 0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64" y="0"/>
                  </a:moveTo>
                  <a:lnTo>
                    <a:pt x="40" y="17"/>
                  </a:lnTo>
                  <a:lnTo>
                    <a:pt x="32" y="17"/>
                  </a:lnTo>
                  <a:lnTo>
                    <a:pt x="24" y="17"/>
                  </a:lnTo>
                  <a:lnTo>
                    <a:pt x="8" y="17"/>
                  </a:lnTo>
                  <a:lnTo>
                    <a:pt x="0" y="26"/>
                  </a:lnTo>
                  <a:lnTo>
                    <a:pt x="0" y="35"/>
                  </a:lnTo>
                  <a:lnTo>
                    <a:pt x="0"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80" name="Freeform 414"/>
            <p:cNvSpPr>
              <a:spLocks/>
            </p:cNvSpPr>
            <p:nvPr/>
          </p:nvSpPr>
          <p:spPr bwMode="auto">
            <a:xfrm>
              <a:off x="2963" y="3314"/>
              <a:ext cx="96" cy="35"/>
            </a:xfrm>
            <a:custGeom>
              <a:avLst/>
              <a:gdLst>
                <a:gd name="T0" fmla="*/ 0 w 96"/>
                <a:gd name="T1" fmla="*/ 0 h 35"/>
                <a:gd name="T2" fmla="*/ 16 w 96"/>
                <a:gd name="T3" fmla="*/ 0 h 35"/>
                <a:gd name="T4" fmla="*/ 24 w 96"/>
                <a:gd name="T5" fmla="*/ 0 h 35"/>
                <a:gd name="T6" fmla="*/ 32 w 96"/>
                <a:gd name="T7" fmla="*/ 0 h 35"/>
                <a:gd name="T8" fmla="*/ 48 w 96"/>
                <a:gd name="T9" fmla="*/ 0 h 35"/>
                <a:gd name="T10" fmla="*/ 56 w 96"/>
                <a:gd name="T11" fmla="*/ 0 h 35"/>
                <a:gd name="T12" fmla="*/ 64 w 96"/>
                <a:gd name="T13" fmla="*/ 0 h 35"/>
                <a:gd name="T14" fmla="*/ 80 w 96"/>
                <a:gd name="T15" fmla="*/ 17 h 35"/>
                <a:gd name="T16" fmla="*/ 88 w 96"/>
                <a:gd name="T17" fmla="*/ 26 h 35"/>
                <a:gd name="T18" fmla="*/ 96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0" y="0"/>
                  </a:moveTo>
                  <a:lnTo>
                    <a:pt x="16" y="0"/>
                  </a:lnTo>
                  <a:lnTo>
                    <a:pt x="24" y="0"/>
                  </a:lnTo>
                  <a:lnTo>
                    <a:pt x="32" y="0"/>
                  </a:lnTo>
                  <a:lnTo>
                    <a:pt x="48" y="0"/>
                  </a:lnTo>
                  <a:lnTo>
                    <a:pt x="56" y="0"/>
                  </a:lnTo>
                  <a:lnTo>
                    <a:pt x="64" y="0"/>
                  </a:lnTo>
                  <a:lnTo>
                    <a:pt x="80" y="17"/>
                  </a:lnTo>
                  <a:lnTo>
                    <a:pt x="88" y="26"/>
                  </a:lnTo>
                  <a:lnTo>
                    <a:pt x="96"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81" name="Freeform 415"/>
            <p:cNvSpPr>
              <a:spLocks/>
            </p:cNvSpPr>
            <p:nvPr/>
          </p:nvSpPr>
          <p:spPr bwMode="auto">
            <a:xfrm>
              <a:off x="2947" y="3296"/>
              <a:ext cx="112" cy="44"/>
            </a:xfrm>
            <a:custGeom>
              <a:avLst/>
              <a:gdLst>
                <a:gd name="T0" fmla="*/ 0 w 112"/>
                <a:gd name="T1" fmla="*/ 0 h 44"/>
                <a:gd name="T2" fmla="*/ 8 w 112"/>
                <a:gd name="T3" fmla="*/ 0 h 44"/>
                <a:gd name="T4" fmla="*/ 16 w 112"/>
                <a:gd name="T5" fmla="*/ 0 h 44"/>
                <a:gd name="T6" fmla="*/ 32 w 112"/>
                <a:gd name="T7" fmla="*/ 0 h 44"/>
                <a:gd name="T8" fmla="*/ 40 w 112"/>
                <a:gd name="T9" fmla="*/ 0 h 44"/>
                <a:gd name="T10" fmla="*/ 48 w 112"/>
                <a:gd name="T11" fmla="*/ 0 h 44"/>
                <a:gd name="T12" fmla="*/ 64 w 112"/>
                <a:gd name="T13" fmla="*/ 0 h 44"/>
                <a:gd name="T14" fmla="*/ 72 w 112"/>
                <a:gd name="T15" fmla="*/ 9 h 44"/>
                <a:gd name="T16" fmla="*/ 80 w 112"/>
                <a:gd name="T17" fmla="*/ 9 h 44"/>
                <a:gd name="T18" fmla="*/ 80 w 112"/>
                <a:gd name="T19" fmla="*/ 18 h 44"/>
                <a:gd name="T20" fmla="*/ 96 w 112"/>
                <a:gd name="T21" fmla="*/ 18 h 44"/>
                <a:gd name="T22" fmla="*/ 104 w 112"/>
                <a:gd name="T23" fmla="*/ 35 h 44"/>
                <a:gd name="T24" fmla="*/ 112 w 112"/>
                <a:gd name="T25" fmla="*/ 35 h 44"/>
                <a:gd name="T26" fmla="*/ 112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0" y="0"/>
                  </a:moveTo>
                  <a:lnTo>
                    <a:pt x="8" y="0"/>
                  </a:lnTo>
                  <a:lnTo>
                    <a:pt x="16" y="0"/>
                  </a:lnTo>
                  <a:lnTo>
                    <a:pt x="32" y="0"/>
                  </a:lnTo>
                  <a:lnTo>
                    <a:pt x="40" y="0"/>
                  </a:lnTo>
                  <a:lnTo>
                    <a:pt x="48" y="0"/>
                  </a:lnTo>
                  <a:lnTo>
                    <a:pt x="64" y="0"/>
                  </a:lnTo>
                  <a:lnTo>
                    <a:pt x="72" y="9"/>
                  </a:lnTo>
                  <a:lnTo>
                    <a:pt x="80" y="9"/>
                  </a:lnTo>
                  <a:lnTo>
                    <a:pt x="80" y="18"/>
                  </a:lnTo>
                  <a:lnTo>
                    <a:pt x="96" y="18"/>
                  </a:lnTo>
                  <a:lnTo>
                    <a:pt x="104" y="35"/>
                  </a:lnTo>
                  <a:lnTo>
                    <a:pt x="112" y="35"/>
                  </a:lnTo>
                  <a:lnTo>
                    <a:pt x="112"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82" name="Freeform 416"/>
            <p:cNvSpPr>
              <a:spLocks/>
            </p:cNvSpPr>
            <p:nvPr/>
          </p:nvSpPr>
          <p:spPr bwMode="auto">
            <a:xfrm>
              <a:off x="3027" y="3375"/>
              <a:ext cx="64" cy="71"/>
            </a:xfrm>
            <a:custGeom>
              <a:avLst/>
              <a:gdLst>
                <a:gd name="T0" fmla="*/ 0 w 64"/>
                <a:gd name="T1" fmla="*/ 0 h 71"/>
                <a:gd name="T2" fmla="*/ 16 w 64"/>
                <a:gd name="T3" fmla="*/ 0 h 71"/>
                <a:gd name="T4" fmla="*/ 24 w 64"/>
                <a:gd name="T5" fmla="*/ 9 h 71"/>
                <a:gd name="T6" fmla="*/ 32 w 64"/>
                <a:gd name="T7" fmla="*/ 18 h 71"/>
                <a:gd name="T8" fmla="*/ 32 w 64"/>
                <a:gd name="T9" fmla="*/ 36 h 71"/>
                <a:gd name="T10" fmla="*/ 48 w 64"/>
                <a:gd name="T11" fmla="*/ 44 h 71"/>
                <a:gd name="T12" fmla="*/ 48 w 64"/>
                <a:gd name="T13" fmla="*/ 53 h 71"/>
                <a:gd name="T14" fmla="*/ 56 w 64"/>
                <a:gd name="T15" fmla="*/ 53 h 71"/>
                <a:gd name="T16" fmla="*/ 64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0" y="0"/>
                  </a:moveTo>
                  <a:lnTo>
                    <a:pt x="16" y="0"/>
                  </a:lnTo>
                  <a:lnTo>
                    <a:pt x="24" y="9"/>
                  </a:lnTo>
                  <a:lnTo>
                    <a:pt x="32" y="18"/>
                  </a:lnTo>
                  <a:lnTo>
                    <a:pt x="32" y="36"/>
                  </a:lnTo>
                  <a:lnTo>
                    <a:pt x="48" y="44"/>
                  </a:lnTo>
                  <a:lnTo>
                    <a:pt x="48" y="53"/>
                  </a:lnTo>
                  <a:lnTo>
                    <a:pt x="56" y="53"/>
                  </a:lnTo>
                  <a:lnTo>
                    <a:pt x="64"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83" name="Freeform 417"/>
            <p:cNvSpPr>
              <a:spLocks/>
            </p:cNvSpPr>
            <p:nvPr/>
          </p:nvSpPr>
          <p:spPr bwMode="auto">
            <a:xfrm>
              <a:off x="3051" y="3455"/>
              <a:ext cx="96" cy="43"/>
            </a:xfrm>
            <a:custGeom>
              <a:avLst/>
              <a:gdLst>
                <a:gd name="T0" fmla="*/ 0 w 96"/>
                <a:gd name="T1" fmla="*/ 0 h 43"/>
                <a:gd name="T2" fmla="*/ 8 w 96"/>
                <a:gd name="T3" fmla="*/ 0 h 43"/>
                <a:gd name="T4" fmla="*/ 24 w 96"/>
                <a:gd name="T5" fmla="*/ 8 h 43"/>
                <a:gd name="T6" fmla="*/ 32 w 96"/>
                <a:gd name="T7" fmla="*/ 8 h 43"/>
                <a:gd name="T8" fmla="*/ 40 w 96"/>
                <a:gd name="T9" fmla="*/ 26 h 43"/>
                <a:gd name="T10" fmla="*/ 48 w 96"/>
                <a:gd name="T11" fmla="*/ 26 h 43"/>
                <a:gd name="T12" fmla="*/ 64 w 96"/>
                <a:gd name="T13" fmla="*/ 26 h 43"/>
                <a:gd name="T14" fmla="*/ 72 w 96"/>
                <a:gd name="T15" fmla="*/ 26 h 43"/>
                <a:gd name="T16" fmla="*/ 80 w 96"/>
                <a:gd name="T17" fmla="*/ 35 h 43"/>
                <a:gd name="T18" fmla="*/ 96 w 96"/>
                <a:gd name="T19" fmla="*/ 35 h 43"/>
                <a:gd name="T20" fmla="*/ 96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0" y="0"/>
                  </a:moveTo>
                  <a:lnTo>
                    <a:pt x="8" y="0"/>
                  </a:lnTo>
                  <a:lnTo>
                    <a:pt x="24" y="8"/>
                  </a:lnTo>
                  <a:lnTo>
                    <a:pt x="32" y="8"/>
                  </a:lnTo>
                  <a:lnTo>
                    <a:pt x="40" y="26"/>
                  </a:lnTo>
                  <a:lnTo>
                    <a:pt x="48" y="26"/>
                  </a:lnTo>
                  <a:lnTo>
                    <a:pt x="64" y="26"/>
                  </a:lnTo>
                  <a:lnTo>
                    <a:pt x="72" y="26"/>
                  </a:lnTo>
                  <a:lnTo>
                    <a:pt x="80" y="35"/>
                  </a:lnTo>
                  <a:lnTo>
                    <a:pt x="96" y="35"/>
                  </a:lnTo>
                  <a:lnTo>
                    <a:pt x="96"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6512" name="Group 418"/>
          <p:cNvGrpSpPr>
            <a:grpSpLocks/>
          </p:cNvGrpSpPr>
          <p:nvPr/>
        </p:nvGrpSpPr>
        <p:grpSpPr bwMode="auto">
          <a:xfrm>
            <a:off x="4956175" y="2362200"/>
            <a:ext cx="774700" cy="725488"/>
            <a:chOff x="2611" y="2760"/>
            <a:chExt cx="488" cy="457"/>
          </a:xfrm>
        </p:grpSpPr>
        <p:sp>
          <p:nvSpPr>
            <p:cNvPr id="493825" name="Freeform 419"/>
            <p:cNvSpPr>
              <a:spLocks/>
            </p:cNvSpPr>
            <p:nvPr/>
          </p:nvSpPr>
          <p:spPr bwMode="auto">
            <a:xfrm>
              <a:off x="2859" y="3006"/>
              <a:ext cx="240" cy="211"/>
            </a:xfrm>
            <a:custGeom>
              <a:avLst/>
              <a:gdLst>
                <a:gd name="T0" fmla="*/ 0 w 240"/>
                <a:gd name="T1" fmla="*/ 211 h 211"/>
                <a:gd name="T2" fmla="*/ 0 w 240"/>
                <a:gd name="T3" fmla="*/ 194 h 211"/>
                <a:gd name="T4" fmla="*/ 0 w 240"/>
                <a:gd name="T5" fmla="*/ 194 h 211"/>
                <a:gd name="T6" fmla="*/ 0 w 240"/>
                <a:gd name="T7" fmla="*/ 194 h 211"/>
                <a:gd name="T8" fmla="*/ 0 w 240"/>
                <a:gd name="T9" fmla="*/ 185 h 211"/>
                <a:gd name="T10" fmla="*/ 16 w 240"/>
                <a:gd name="T11" fmla="*/ 176 h 211"/>
                <a:gd name="T12" fmla="*/ 16 w 240"/>
                <a:gd name="T13" fmla="*/ 158 h 211"/>
                <a:gd name="T14" fmla="*/ 16 w 240"/>
                <a:gd name="T15" fmla="*/ 150 h 211"/>
                <a:gd name="T16" fmla="*/ 24 w 240"/>
                <a:gd name="T17" fmla="*/ 141 h 211"/>
                <a:gd name="T18" fmla="*/ 32 w 240"/>
                <a:gd name="T19" fmla="*/ 123 h 211"/>
                <a:gd name="T20" fmla="*/ 32 w 240"/>
                <a:gd name="T21" fmla="*/ 114 h 211"/>
                <a:gd name="T22" fmla="*/ 48 w 240"/>
                <a:gd name="T23" fmla="*/ 106 h 211"/>
                <a:gd name="T24" fmla="*/ 56 w 240"/>
                <a:gd name="T25" fmla="*/ 97 h 211"/>
                <a:gd name="T26" fmla="*/ 64 w 240"/>
                <a:gd name="T27" fmla="*/ 79 h 211"/>
                <a:gd name="T28" fmla="*/ 64 w 240"/>
                <a:gd name="T29" fmla="*/ 71 h 211"/>
                <a:gd name="T30" fmla="*/ 72 w 240"/>
                <a:gd name="T31" fmla="*/ 71 h 211"/>
                <a:gd name="T32" fmla="*/ 88 w 240"/>
                <a:gd name="T33" fmla="*/ 62 h 211"/>
                <a:gd name="T34" fmla="*/ 96 w 240"/>
                <a:gd name="T35" fmla="*/ 44 h 211"/>
                <a:gd name="T36" fmla="*/ 104 w 240"/>
                <a:gd name="T37" fmla="*/ 35 h 211"/>
                <a:gd name="T38" fmla="*/ 128 w 240"/>
                <a:gd name="T39" fmla="*/ 35 h 211"/>
                <a:gd name="T40" fmla="*/ 136 w 240"/>
                <a:gd name="T41" fmla="*/ 27 h 211"/>
                <a:gd name="T42" fmla="*/ 160 w 240"/>
                <a:gd name="T43" fmla="*/ 27 h 211"/>
                <a:gd name="T44" fmla="*/ 168 w 240"/>
                <a:gd name="T45" fmla="*/ 27 h 211"/>
                <a:gd name="T46" fmla="*/ 192 w 240"/>
                <a:gd name="T47" fmla="*/ 9 h 211"/>
                <a:gd name="T48" fmla="*/ 200 w 240"/>
                <a:gd name="T49" fmla="*/ 9 h 211"/>
                <a:gd name="T50" fmla="*/ 216 w 240"/>
                <a:gd name="T51" fmla="*/ 9 h 211"/>
                <a:gd name="T52" fmla="*/ 224 w 240"/>
                <a:gd name="T53" fmla="*/ 9 h 211"/>
                <a:gd name="T54" fmla="*/ 232 w 240"/>
                <a:gd name="T55" fmla="*/ 9 h 211"/>
                <a:gd name="T56" fmla="*/ 232 w 240"/>
                <a:gd name="T57" fmla="*/ 9 h 211"/>
                <a:gd name="T58" fmla="*/ 232 w 240"/>
                <a:gd name="T59" fmla="*/ 0 h 211"/>
                <a:gd name="T60" fmla="*/ 240 w 240"/>
                <a:gd name="T61" fmla="*/ 9 h 211"/>
                <a:gd name="T62" fmla="*/ 232 w 240"/>
                <a:gd name="T63" fmla="*/ 9 h 211"/>
                <a:gd name="T64" fmla="*/ 232 w 240"/>
                <a:gd name="T65" fmla="*/ 9 h 211"/>
                <a:gd name="T66" fmla="*/ 224 w 240"/>
                <a:gd name="T67" fmla="*/ 9 h 211"/>
                <a:gd name="T68" fmla="*/ 224 w 240"/>
                <a:gd name="T69" fmla="*/ 9 h 211"/>
                <a:gd name="T70" fmla="*/ 216 w 240"/>
                <a:gd name="T71" fmla="*/ 27 h 211"/>
                <a:gd name="T72" fmla="*/ 200 w 240"/>
                <a:gd name="T73" fmla="*/ 27 h 211"/>
                <a:gd name="T74" fmla="*/ 192 w 240"/>
                <a:gd name="T75" fmla="*/ 27 h 211"/>
                <a:gd name="T76" fmla="*/ 168 w 240"/>
                <a:gd name="T77" fmla="*/ 35 h 211"/>
                <a:gd name="T78" fmla="*/ 160 w 240"/>
                <a:gd name="T79" fmla="*/ 44 h 211"/>
                <a:gd name="T80" fmla="*/ 152 w 240"/>
                <a:gd name="T81" fmla="*/ 44 h 211"/>
                <a:gd name="T82" fmla="*/ 136 w 240"/>
                <a:gd name="T83" fmla="*/ 62 h 211"/>
                <a:gd name="T84" fmla="*/ 128 w 240"/>
                <a:gd name="T85" fmla="*/ 71 h 211"/>
                <a:gd name="T86" fmla="*/ 120 w 240"/>
                <a:gd name="T87" fmla="*/ 79 h 211"/>
                <a:gd name="T88" fmla="*/ 104 w 240"/>
                <a:gd name="T89" fmla="*/ 79 h 211"/>
                <a:gd name="T90" fmla="*/ 104 w 240"/>
                <a:gd name="T91" fmla="*/ 97 h 211"/>
                <a:gd name="T92" fmla="*/ 96 w 240"/>
                <a:gd name="T93" fmla="*/ 97 h 211"/>
                <a:gd name="T94" fmla="*/ 88 w 240"/>
                <a:gd name="T95" fmla="*/ 106 h 211"/>
                <a:gd name="T96" fmla="*/ 72 w 240"/>
                <a:gd name="T97" fmla="*/ 114 h 211"/>
                <a:gd name="T98" fmla="*/ 64 w 240"/>
                <a:gd name="T99" fmla="*/ 123 h 211"/>
                <a:gd name="T100" fmla="*/ 64 w 240"/>
                <a:gd name="T101" fmla="*/ 141 h 211"/>
                <a:gd name="T102" fmla="*/ 56 w 240"/>
                <a:gd name="T103" fmla="*/ 150 h 211"/>
                <a:gd name="T104" fmla="*/ 56 w 240"/>
                <a:gd name="T105" fmla="*/ 158 h 211"/>
                <a:gd name="T106" fmla="*/ 48 w 240"/>
                <a:gd name="T107" fmla="*/ 158 h 211"/>
                <a:gd name="T108" fmla="*/ 48 w 240"/>
                <a:gd name="T109" fmla="*/ 176 h 211"/>
                <a:gd name="T110" fmla="*/ 32 w 240"/>
                <a:gd name="T111" fmla="*/ 185 h 211"/>
                <a:gd name="T112" fmla="*/ 32 w 240"/>
                <a:gd name="T113" fmla="*/ 194 h 211"/>
                <a:gd name="T114" fmla="*/ 32 w 240"/>
                <a:gd name="T115" fmla="*/ 194 h 211"/>
                <a:gd name="T116" fmla="*/ 32 w 240"/>
                <a:gd name="T117" fmla="*/ 194 h 211"/>
                <a:gd name="T118" fmla="*/ 24 w 240"/>
                <a:gd name="T119" fmla="*/ 194 h 211"/>
                <a:gd name="T120" fmla="*/ 32 w 240"/>
                <a:gd name="T121" fmla="*/ 211 h 211"/>
                <a:gd name="T122" fmla="*/ 0 w 240"/>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0"/>
                <a:gd name="T187" fmla="*/ 0 h 211"/>
                <a:gd name="T188" fmla="*/ 240 w 240"/>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0" h="211">
                  <a:moveTo>
                    <a:pt x="0" y="211"/>
                  </a:moveTo>
                  <a:lnTo>
                    <a:pt x="0" y="194"/>
                  </a:lnTo>
                  <a:lnTo>
                    <a:pt x="0" y="185"/>
                  </a:lnTo>
                  <a:lnTo>
                    <a:pt x="16" y="176"/>
                  </a:lnTo>
                  <a:lnTo>
                    <a:pt x="16" y="158"/>
                  </a:lnTo>
                  <a:lnTo>
                    <a:pt x="16" y="150"/>
                  </a:lnTo>
                  <a:lnTo>
                    <a:pt x="24" y="141"/>
                  </a:lnTo>
                  <a:lnTo>
                    <a:pt x="32" y="123"/>
                  </a:lnTo>
                  <a:lnTo>
                    <a:pt x="32" y="114"/>
                  </a:lnTo>
                  <a:lnTo>
                    <a:pt x="48" y="106"/>
                  </a:lnTo>
                  <a:lnTo>
                    <a:pt x="56" y="97"/>
                  </a:lnTo>
                  <a:lnTo>
                    <a:pt x="64" y="79"/>
                  </a:lnTo>
                  <a:lnTo>
                    <a:pt x="64" y="71"/>
                  </a:lnTo>
                  <a:lnTo>
                    <a:pt x="72" y="71"/>
                  </a:lnTo>
                  <a:lnTo>
                    <a:pt x="88" y="62"/>
                  </a:lnTo>
                  <a:lnTo>
                    <a:pt x="96" y="44"/>
                  </a:lnTo>
                  <a:lnTo>
                    <a:pt x="104" y="35"/>
                  </a:lnTo>
                  <a:lnTo>
                    <a:pt x="128" y="35"/>
                  </a:lnTo>
                  <a:lnTo>
                    <a:pt x="136" y="27"/>
                  </a:lnTo>
                  <a:lnTo>
                    <a:pt x="160" y="27"/>
                  </a:lnTo>
                  <a:lnTo>
                    <a:pt x="168" y="27"/>
                  </a:lnTo>
                  <a:lnTo>
                    <a:pt x="192" y="9"/>
                  </a:lnTo>
                  <a:lnTo>
                    <a:pt x="200" y="9"/>
                  </a:lnTo>
                  <a:lnTo>
                    <a:pt x="216" y="9"/>
                  </a:lnTo>
                  <a:lnTo>
                    <a:pt x="224" y="9"/>
                  </a:lnTo>
                  <a:lnTo>
                    <a:pt x="232" y="9"/>
                  </a:lnTo>
                  <a:lnTo>
                    <a:pt x="232" y="0"/>
                  </a:lnTo>
                  <a:lnTo>
                    <a:pt x="240" y="9"/>
                  </a:lnTo>
                  <a:lnTo>
                    <a:pt x="232" y="9"/>
                  </a:lnTo>
                  <a:lnTo>
                    <a:pt x="224" y="9"/>
                  </a:lnTo>
                  <a:lnTo>
                    <a:pt x="216" y="27"/>
                  </a:lnTo>
                  <a:lnTo>
                    <a:pt x="200" y="27"/>
                  </a:lnTo>
                  <a:lnTo>
                    <a:pt x="192" y="27"/>
                  </a:lnTo>
                  <a:lnTo>
                    <a:pt x="168" y="35"/>
                  </a:lnTo>
                  <a:lnTo>
                    <a:pt x="160" y="44"/>
                  </a:lnTo>
                  <a:lnTo>
                    <a:pt x="152" y="44"/>
                  </a:lnTo>
                  <a:lnTo>
                    <a:pt x="136" y="62"/>
                  </a:lnTo>
                  <a:lnTo>
                    <a:pt x="128" y="71"/>
                  </a:lnTo>
                  <a:lnTo>
                    <a:pt x="120" y="79"/>
                  </a:lnTo>
                  <a:lnTo>
                    <a:pt x="104" y="79"/>
                  </a:lnTo>
                  <a:lnTo>
                    <a:pt x="104" y="97"/>
                  </a:lnTo>
                  <a:lnTo>
                    <a:pt x="96" y="97"/>
                  </a:lnTo>
                  <a:lnTo>
                    <a:pt x="88" y="106"/>
                  </a:lnTo>
                  <a:lnTo>
                    <a:pt x="72" y="114"/>
                  </a:lnTo>
                  <a:lnTo>
                    <a:pt x="64" y="123"/>
                  </a:lnTo>
                  <a:lnTo>
                    <a:pt x="64" y="141"/>
                  </a:lnTo>
                  <a:lnTo>
                    <a:pt x="56" y="150"/>
                  </a:lnTo>
                  <a:lnTo>
                    <a:pt x="56" y="158"/>
                  </a:lnTo>
                  <a:lnTo>
                    <a:pt x="48" y="158"/>
                  </a:lnTo>
                  <a:lnTo>
                    <a:pt x="48" y="176"/>
                  </a:lnTo>
                  <a:lnTo>
                    <a:pt x="32" y="185"/>
                  </a:lnTo>
                  <a:lnTo>
                    <a:pt x="32" y="194"/>
                  </a:lnTo>
                  <a:lnTo>
                    <a:pt x="24" y="194"/>
                  </a:lnTo>
                  <a:lnTo>
                    <a:pt x="32" y="211"/>
                  </a:lnTo>
                  <a:lnTo>
                    <a:pt x="0"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26" name="Freeform 420"/>
            <p:cNvSpPr>
              <a:spLocks/>
            </p:cNvSpPr>
            <p:nvPr/>
          </p:nvSpPr>
          <p:spPr bwMode="auto">
            <a:xfrm>
              <a:off x="2859" y="3006"/>
              <a:ext cx="240" cy="211"/>
            </a:xfrm>
            <a:custGeom>
              <a:avLst/>
              <a:gdLst>
                <a:gd name="T0" fmla="*/ 0 w 240"/>
                <a:gd name="T1" fmla="*/ 211 h 211"/>
                <a:gd name="T2" fmla="*/ 0 w 240"/>
                <a:gd name="T3" fmla="*/ 194 h 211"/>
                <a:gd name="T4" fmla="*/ 0 w 240"/>
                <a:gd name="T5" fmla="*/ 194 h 211"/>
                <a:gd name="T6" fmla="*/ 0 w 240"/>
                <a:gd name="T7" fmla="*/ 194 h 211"/>
                <a:gd name="T8" fmla="*/ 0 w 240"/>
                <a:gd name="T9" fmla="*/ 185 h 211"/>
                <a:gd name="T10" fmla="*/ 16 w 240"/>
                <a:gd name="T11" fmla="*/ 176 h 211"/>
                <a:gd name="T12" fmla="*/ 16 w 240"/>
                <a:gd name="T13" fmla="*/ 158 h 211"/>
                <a:gd name="T14" fmla="*/ 16 w 240"/>
                <a:gd name="T15" fmla="*/ 150 h 211"/>
                <a:gd name="T16" fmla="*/ 24 w 240"/>
                <a:gd name="T17" fmla="*/ 141 h 211"/>
                <a:gd name="T18" fmla="*/ 32 w 240"/>
                <a:gd name="T19" fmla="*/ 123 h 211"/>
                <a:gd name="T20" fmla="*/ 32 w 240"/>
                <a:gd name="T21" fmla="*/ 114 h 211"/>
                <a:gd name="T22" fmla="*/ 48 w 240"/>
                <a:gd name="T23" fmla="*/ 106 h 211"/>
                <a:gd name="T24" fmla="*/ 56 w 240"/>
                <a:gd name="T25" fmla="*/ 97 h 211"/>
                <a:gd name="T26" fmla="*/ 64 w 240"/>
                <a:gd name="T27" fmla="*/ 79 h 211"/>
                <a:gd name="T28" fmla="*/ 64 w 240"/>
                <a:gd name="T29" fmla="*/ 71 h 211"/>
                <a:gd name="T30" fmla="*/ 72 w 240"/>
                <a:gd name="T31" fmla="*/ 71 h 211"/>
                <a:gd name="T32" fmla="*/ 88 w 240"/>
                <a:gd name="T33" fmla="*/ 62 h 211"/>
                <a:gd name="T34" fmla="*/ 96 w 240"/>
                <a:gd name="T35" fmla="*/ 44 h 211"/>
                <a:gd name="T36" fmla="*/ 104 w 240"/>
                <a:gd name="T37" fmla="*/ 35 h 211"/>
                <a:gd name="T38" fmla="*/ 128 w 240"/>
                <a:gd name="T39" fmla="*/ 35 h 211"/>
                <a:gd name="T40" fmla="*/ 136 w 240"/>
                <a:gd name="T41" fmla="*/ 27 h 211"/>
                <a:gd name="T42" fmla="*/ 160 w 240"/>
                <a:gd name="T43" fmla="*/ 27 h 211"/>
                <a:gd name="T44" fmla="*/ 168 w 240"/>
                <a:gd name="T45" fmla="*/ 27 h 211"/>
                <a:gd name="T46" fmla="*/ 192 w 240"/>
                <a:gd name="T47" fmla="*/ 9 h 211"/>
                <a:gd name="T48" fmla="*/ 200 w 240"/>
                <a:gd name="T49" fmla="*/ 9 h 211"/>
                <a:gd name="T50" fmla="*/ 216 w 240"/>
                <a:gd name="T51" fmla="*/ 9 h 211"/>
                <a:gd name="T52" fmla="*/ 224 w 240"/>
                <a:gd name="T53" fmla="*/ 9 h 211"/>
                <a:gd name="T54" fmla="*/ 232 w 240"/>
                <a:gd name="T55" fmla="*/ 9 h 211"/>
                <a:gd name="T56" fmla="*/ 232 w 240"/>
                <a:gd name="T57" fmla="*/ 9 h 211"/>
                <a:gd name="T58" fmla="*/ 232 w 240"/>
                <a:gd name="T59" fmla="*/ 0 h 211"/>
                <a:gd name="T60" fmla="*/ 240 w 240"/>
                <a:gd name="T61" fmla="*/ 9 h 211"/>
                <a:gd name="T62" fmla="*/ 232 w 240"/>
                <a:gd name="T63" fmla="*/ 9 h 211"/>
                <a:gd name="T64" fmla="*/ 232 w 240"/>
                <a:gd name="T65" fmla="*/ 9 h 211"/>
                <a:gd name="T66" fmla="*/ 224 w 240"/>
                <a:gd name="T67" fmla="*/ 9 h 211"/>
                <a:gd name="T68" fmla="*/ 224 w 240"/>
                <a:gd name="T69" fmla="*/ 9 h 211"/>
                <a:gd name="T70" fmla="*/ 216 w 240"/>
                <a:gd name="T71" fmla="*/ 27 h 211"/>
                <a:gd name="T72" fmla="*/ 200 w 240"/>
                <a:gd name="T73" fmla="*/ 27 h 211"/>
                <a:gd name="T74" fmla="*/ 192 w 240"/>
                <a:gd name="T75" fmla="*/ 27 h 211"/>
                <a:gd name="T76" fmla="*/ 168 w 240"/>
                <a:gd name="T77" fmla="*/ 35 h 211"/>
                <a:gd name="T78" fmla="*/ 160 w 240"/>
                <a:gd name="T79" fmla="*/ 44 h 211"/>
                <a:gd name="T80" fmla="*/ 152 w 240"/>
                <a:gd name="T81" fmla="*/ 44 h 211"/>
                <a:gd name="T82" fmla="*/ 136 w 240"/>
                <a:gd name="T83" fmla="*/ 62 h 211"/>
                <a:gd name="T84" fmla="*/ 128 w 240"/>
                <a:gd name="T85" fmla="*/ 71 h 211"/>
                <a:gd name="T86" fmla="*/ 120 w 240"/>
                <a:gd name="T87" fmla="*/ 79 h 211"/>
                <a:gd name="T88" fmla="*/ 104 w 240"/>
                <a:gd name="T89" fmla="*/ 79 h 211"/>
                <a:gd name="T90" fmla="*/ 104 w 240"/>
                <a:gd name="T91" fmla="*/ 97 h 211"/>
                <a:gd name="T92" fmla="*/ 96 w 240"/>
                <a:gd name="T93" fmla="*/ 97 h 211"/>
                <a:gd name="T94" fmla="*/ 88 w 240"/>
                <a:gd name="T95" fmla="*/ 106 h 211"/>
                <a:gd name="T96" fmla="*/ 72 w 240"/>
                <a:gd name="T97" fmla="*/ 114 h 211"/>
                <a:gd name="T98" fmla="*/ 64 w 240"/>
                <a:gd name="T99" fmla="*/ 123 h 211"/>
                <a:gd name="T100" fmla="*/ 64 w 240"/>
                <a:gd name="T101" fmla="*/ 141 h 211"/>
                <a:gd name="T102" fmla="*/ 56 w 240"/>
                <a:gd name="T103" fmla="*/ 150 h 211"/>
                <a:gd name="T104" fmla="*/ 56 w 240"/>
                <a:gd name="T105" fmla="*/ 158 h 211"/>
                <a:gd name="T106" fmla="*/ 48 w 240"/>
                <a:gd name="T107" fmla="*/ 158 h 211"/>
                <a:gd name="T108" fmla="*/ 48 w 240"/>
                <a:gd name="T109" fmla="*/ 176 h 211"/>
                <a:gd name="T110" fmla="*/ 32 w 240"/>
                <a:gd name="T111" fmla="*/ 185 h 211"/>
                <a:gd name="T112" fmla="*/ 32 w 240"/>
                <a:gd name="T113" fmla="*/ 194 h 211"/>
                <a:gd name="T114" fmla="*/ 32 w 240"/>
                <a:gd name="T115" fmla="*/ 194 h 211"/>
                <a:gd name="T116" fmla="*/ 32 w 240"/>
                <a:gd name="T117" fmla="*/ 194 h 211"/>
                <a:gd name="T118" fmla="*/ 24 w 240"/>
                <a:gd name="T119" fmla="*/ 194 h 211"/>
                <a:gd name="T120" fmla="*/ 32 w 240"/>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0"/>
                <a:gd name="T184" fmla="*/ 0 h 211"/>
                <a:gd name="T185" fmla="*/ 240 w 240"/>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0" h="211">
                  <a:moveTo>
                    <a:pt x="0" y="211"/>
                  </a:moveTo>
                  <a:lnTo>
                    <a:pt x="0" y="194"/>
                  </a:lnTo>
                  <a:lnTo>
                    <a:pt x="0" y="185"/>
                  </a:lnTo>
                  <a:lnTo>
                    <a:pt x="16" y="176"/>
                  </a:lnTo>
                  <a:lnTo>
                    <a:pt x="16" y="158"/>
                  </a:lnTo>
                  <a:lnTo>
                    <a:pt x="16" y="150"/>
                  </a:lnTo>
                  <a:lnTo>
                    <a:pt x="24" y="141"/>
                  </a:lnTo>
                  <a:lnTo>
                    <a:pt x="32" y="123"/>
                  </a:lnTo>
                  <a:lnTo>
                    <a:pt x="32" y="114"/>
                  </a:lnTo>
                  <a:lnTo>
                    <a:pt x="48" y="106"/>
                  </a:lnTo>
                  <a:lnTo>
                    <a:pt x="56" y="97"/>
                  </a:lnTo>
                  <a:lnTo>
                    <a:pt x="64" y="79"/>
                  </a:lnTo>
                  <a:lnTo>
                    <a:pt x="64" y="71"/>
                  </a:lnTo>
                  <a:lnTo>
                    <a:pt x="72" y="71"/>
                  </a:lnTo>
                  <a:lnTo>
                    <a:pt x="88" y="62"/>
                  </a:lnTo>
                  <a:lnTo>
                    <a:pt x="96" y="44"/>
                  </a:lnTo>
                  <a:lnTo>
                    <a:pt x="104" y="35"/>
                  </a:lnTo>
                  <a:lnTo>
                    <a:pt x="128" y="35"/>
                  </a:lnTo>
                  <a:lnTo>
                    <a:pt x="136" y="27"/>
                  </a:lnTo>
                  <a:lnTo>
                    <a:pt x="160" y="27"/>
                  </a:lnTo>
                  <a:lnTo>
                    <a:pt x="168" y="27"/>
                  </a:lnTo>
                  <a:lnTo>
                    <a:pt x="192" y="9"/>
                  </a:lnTo>
                  <a:lnTo>
                    <a:pt x="200" y="9"/>
                  </a:lnTo>
                  <a:lnTo>
                    <a:pt x="216" y="9"/>
                  </a:lnTo>
                  <a:lnTo>
                    <a:pt x="224" y="9"/>
                  </a:lnTo>
                  <a:lnTo>
                    <a:pt x="232" y="9"/>
                  </a:lnTo>
                  <a:lnTo>
                    <a:pt x="232" y="0"/>
                  </a:lnTo>
                  <a:lnTo>
                    <a:pt x="240" y="9"/>
                  </a:lnTo>
                  <a:lnTo>
                    <a:pt x="232" y="9"/>
                  </a:lnTo>
                  <a:lnTo>
                    <a:pt x="224" y="9"/>
                  </a:lnTo>
                  <a:lnTo>
                    <a:pt x="216" y="27"/>
                  </a:lnTo>
                  <a:lnTo>
                    <a:pt x="200" y="27"/>
                  </a:lnTo>
                  <a:lnTo>
                    <a:pt x="192" y="27"/>
                  </a:lnTo>
                  <a:lnTo>
                    <a:pt x="168" y="35"/>
                  </a:lnTo>
                  <a:lnTo>
                    <a:pt x="160" y="44"/>
                  </a:lnTo>
                  <a:lnTo>
                    <a:pt x="152" y="44"/>
                  </a:lnTo>
                  <a:lnTo>
                    <a:pt x="136" y="62"/>
                  </a:lnTo>
                  <a:lnTo>
                    <a:pt x="128" y="71"/>
                  </a:lnTo>
                  <a:lnTo>
                    <a:pt x="120" y="79"/>
                  </a:lnTo>
                  <a:lnTo>
                    <a:pt x="104" y="79"/>
                  </a:lnTo>
                  <a:lnTo>
                    <a:pt x="104" y="97"/>
                  </a:lnTo>
                  <a:lnTo>
                    <a:pt x="96" y="97"/>
                  </a:lnTo>
                  <a:lnTo>
                    <a:pt x="88" y="106"/>
                  </a:lnTo>
                  <a:lnTo>
                    <a:pt x="72" y="114"/>
                  </a:lnTo>
                  <a:lnTo>
                    <a:pt x="64" y="123"/>
                  </a:lnTo>
                  <a:lnTo>
                    <a:pt x="64" y="141"/>
                  </a:lnTo>
                  <a:lnTo>
                    <a:pt x="56" y="150"/>
                  </a:lnTo>
                  <a:lnTo>
                    <a:pt x="56" y="158"/>
                  </a:lnTo>
                  <a:lnTo>
                    <a:pt x="48" y="158"/>
                  </a:lnTo>
                  <a:lnTo>
                    <a:pt x="48" y="176"/>
                  </a:lnTo>
                  <a:lnTo>
                    <a:pt x="32" y="185"/>
                  </a:lnTo>
                  <a:lnTo>
                    <a:pt x="32" y="194"/>
                  </a:lnTo>
                  <a:lnTo>
                    <a:pt x="24" y="194"/>
                  </a:lnTo>
                  <a:lnTo>
                    <a:pt x="32"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27" name="Freeform 421"/>
            <p:cNvSpPr>
              <a:spLocks/>
            </p:cNvSpPr>
            <p:nvPr/>
          </p:nvSpPr>
          <p:spPr bwMode="auto">
            <a:xfrm>
              <a:off x="2675" y="2962"/>
              <a:ext cx="200" cy="255"/>
            </a:xfrm>
            <a:custGeom>
              <a:avLst/>
              <a:gdLst>
                <a:gd name="T0" fmla="*/ 152 w 200"/>
                <a:gd name="T1" fmla="*/ 255 h 255"/>
                <a:gd name="T2" fmla="*/ 144 w 200"/>
                <a:gd name="T3" fmla="*/ 238 h 255"/>
                <a:gd name="T4" fmla="*/ 144 w 200"/>
                <a:gd name="T5" fmla="*/ 238 h 255"/>
                <a:gd name="T6" fmla="*/ 144 w 200"/>
                <a:gd name="T7" fmla="*/ 238 h 255"/>
                <a:gd name="T8" fmla="*/ 144 w 200"/>
                <a:gd name="T9" fmla="*/ 229 h 255"/>
                <a:gd name="T10" fmla="*/ 144 w 200"/>
                <a:gd name="T11" fmla="*/ 229 h 255"/>
                <a:gd name="T12" fmla="*/ 144 w 200"/>
                <a:gd name="T13" fmla="*/ 220 h 255"/>
                <a:gd name="T14" fmla="*/ 144 w 200"/>
                <a:gd name="T15" fmla="*/ 202 h 255"/>
                <a:gd name="T16" fmla="*/ 136 w 200"/>
                <a:gd name="T17" fmla="*/ 194 h 255"/>
                <a:gd name="T18" fmla="*/ 136 w 200"/>
                <a:gd name="T19" fmla="*/ 194 h 255"/>
                <a:gd name="T20" fmla="*/ 136 w 200"/>
                <a:gd name="T21" fmla="*/ 185 h 255"/>
                <a:gd name="T22" fmla="*/ 120 w 200"/>
                <a:gd name="T23" fmla="*/ 167 h 255"/>
                <a:gd name="T24" fmla="*/ 120 w 200"/>
                <a:gd name="T25" fmla="*/ 158 h 255"/>
                <a:gd name="T26" fmla="*/ 112 w 200"/>
                <a:gd name="T27" fmla="*/ 150 h 255"/>
                <a:gd name="T28" fmla="*/ 112 w 200"/>
                <a:gd name="T29" fmla="*/ 150 h 255"/>
                <a:gd name="T30" fmla="*/ 112 w 200"/>
                <a:gd name="T31" fmla="*/ 150 h 255"/>
                <a:gd name="T32" fmla="*/ 104 w 200"/>
                <a:gd name="T33" fmla="*/ 123 h 255"/>
                <a:gd name="T34" fmla="*/ 88 w 200"/>
                <a:gd name="T35" fmla="*/ 115 h 255"/>
                <a:gd name="T36" fmla="*/ 80 w 200"/>
                <a:gd name="T37" fmla="*/ 106 h 255"/>
                <a:gd name="T38" fmla="*/ 72 w 200"/>
                <a:gd name="T39" fmla="*/ 88 h 255"/>
                <a:gd name="T40" fmla="*/ 56 w 200"/>
                <a:gd name="T41" fmla="*/ 79 h 255"/>
                <a:gd name="T42" fmla="*/ 48 w 200"/>
                <a:gd name="T43" fmla="*/ 71 h 255"/>
                <a:gd name="T44" fmla="*/ 40 w 200"/>
                <a:gd name="T45" fmla="*/ 53 h 255"/>
                <a:gd name="T46" fmla="*/ 40 w 200"/>
                <a:gd name="T47" fmla="*/ 44 h 255"/>
                <a:gd name="T48" fmla="*/ 32 w 200"/>
                <a:gd name="T49" fmla="*/ 35 h 255"/>
                <a:gd name="T50" fmla="*/ 16 w 200"/>
                <a:gd name="T51" fmla="*/ 27 h 255"/>
                <a:gd name="T52" fmla="*/ 8 w 200"/>
                <a:gd name="T53" fmla="*/ 9 h 255"/>
                <a:gd name="T54" fmla="*/ 8 w 200"/>
                <a:gd name="T55" fmla="*/ 9 h 255"/>
                <a:gd name="T56" fmla="*/ 8 w 200"/>
                <a:gd name="T57" fmla="*/ 9 h 255"/>
                <a:gd name="T58" fmla="*/ 0 w 200"/>
                <a:gd name="T59" fmla="*/ 0 h 255"/>
                <a:gd name="T60" fmla="*/ 8 w 200"/>
                <a:gd name="T61" fmla="*/ 9 h 255"/>
                <a:gd name="T62" fmla="*/ 8 w 200"/>
                <a:gd name="T63" fmla="*/ 9 h 255"/>
                <a:gd name="T64" fmla="*/ 8 w 200"/>
                <a:gd name="T65" fmla="*/ 9 h 255"/>
                <a:gd name="T66" fmla="*/ 8 w 200"/>
                <a:gd name="T67" fmla="*/ 9 h 255"/>
                <a:gd name="T68" fmla="*/ 16 w 200"/>
                <a:gd name="T69" fmla="*/ 9 h 255"/>
                <a:gd name="T70" fmla="*/ 32 w 200"/>
                <a:gd name="T71" fmla="*/ 9 h 255"/>
                <a:gd name="T72" fmla="*/ 40 w 200"/>
                <a:gd name="T73" fmla="*/ 27 h 255"/>
                <a:gd name="T74" fmla="*/ 48 w 200"/>
                <a:gd name="T75" fmla="*/ 27 h 255"/>
                <a:gd name="T76" fmla="*/ 56 w 200"/>
                <a:gd name="T77" fmla="*/ 27 h 255"/>
                <a:gd name="T78" fmla="*/ 72 w 200"/>
                <a:gd name="T79" fmla="*/ 35 h 255"/>
                <a:gd name="T80" fmla="*/ 80 w 200"/>
                <a:gd name="T81" fmla="*/ 44 h 255"/>
                <a:gd name="T82" fmla="*/ 88 w 200"/>
                <a:gd name="T83" fmla="*/ 44 h 255"/>
                <a:gd name="T84" fmla="*/ 104 w 200"/>
                <a:gd name="T85" fmla="*/ 53 h 255"/>
                <a:gd name="T86" fmla="*/ 112 w 200"/>
                <a:gd name="T87" fmla="*/ 71 h 255"/>
                <a:gd name="T88" fmla="*/ 120 w 200"/>
                <a:gd name="T89" fmla="*/ 71 h 255"/>
                <a:gd name="T90" fmla="*/ 136 w 200"/>
                <a:gd name="T91" fmla="*/ 79 h 255"/>
                <a:gd name="T92" fmla="*/ 136 w 200"/>
                <a:gd name="T93" fmla="*/ 88 h 255"/>
                <a:gd name="T94" fmla="*/ 144 w 200"/>
                <a:gd name="T95" fmla="*/ 106 h 255"/>
                <a:gd name="T96" fmla="*/ 152 w 200"/>
                <a:gd name="T97" fmla="*/ 115 h 255"/>
                <a:gd name="T98" fmla="*/ 152 w 200"/>
                <a:gd name="T99" fmla="*/ 141 h 255"/>
                <a:gd name="T100" fmla="*/ 168 w 200"/>
                <a:gd name="T101" fmla="*/ 150 h 255"/>
                <a:gd name="T102" fmla="*/ 176 w 200"/>
                <a:gd name="T103" fmla="*/ 158 h 255"/>
                <a:gd name="T104" fmla="*/ 176 w 200"/>
                <a:gd name="T105" fmla="*/ 185 h 255"/>
                <a:gd name="T106" fmla="*/ 176 w 200"/>
                <a:gd name="T107" fmla="*/ 194 h 255"/>
                <a:gd name="T108" fmla="*/ 184 w 200"/>
                <a:gd name="T109" fmla="*/ 202 h 255"/>
                <a:gd name="T110" fmla="*/ 184 w 200"/>
                <a:gd name="T111" fmla="*/ 220 h 255"/>
                <a:gd name="T112" fmla="*/ 184 w 200"/>
                <a:gd name="T113" fmla="*/ 229 h 255"/>
                <a:gd name="T114" fmla="*/ 184 w 200"/>
                <a:gd name="T115" fmla="*/ 238 h 255"/>
                <a:gd name="T116" fmla="*/ 184 w 200"/>
                <a:gd name="T117" fmla="*/ 238 h 255"/>
                <a:gd name="T118" fmla="*/ 184 w 200"/>
                <a:gd name="T119" fmla="*/ 238 h 255"/>
                <a:gd name="T120" fmla="*/ 200 w 200"/>
                <a:gd name="T121" fmla="*/ 255 h 255"/>
                <a:gd name="T122" fmla="*/ 152 w 200"/>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0"/>
                <a:gd name="T187" fmla="*/ 0 h 255"/>
                <a:gd name="T188" fmla="*/ 200 w 200"/>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0" h="255">
                  <a:moveTo>
                    <a:pt x="152" y="255"/>
                  </a:moveTo>
                  <a:lnTo>
                    <a:pt x="144" y="238"/>
                  </a:lnTo>
                  <a:lnTo>
                    <a:pt x="144" y="229"/>
                  </a:lnTo>
                  <a:lnTo>
                    <a:pt x="144" y="220"/>
                  </a:lnTo>
                  <a:lnTo>
                    <a:pt x="144" y="202"/>
                  </a:lnTo>
                  <a:lnTo>
                    <a:pt x="136" y="194"/>
                  </a:lnTo>
                  <a:lnTo>
                    <a:pt x="136" y="185"/>
                  </a:lnTo>
                  <a:lnTo>
                    <a:pt x="120" y="167"/>
                  </a:lnTo>
                  <a:lnTo>
                    <a:pt x="120" y="158"/>
                  </a:lnTo>
                  <a:lnTo>
                    <a:pt x="112" y="150"/>
                  </a:lnTo>
                  <a:lnTo>
                    <a:pt x="104" y="123"/>
                  </a:lnTo>
                  <a:lnTo>
                    <a:pt x="88" y="115"/>
                  </a:lnTo>
                  <a:lnTo>
                    <a:pt x="80" y="106"/>
                  </a:lnTo>
                  <a:lnTo>
                    <a:pt x="72" y="88"/>
                  </a:lnTo>
                  <a:lnTo>
                    <a:pt x="56" y="79"/>
                  </a:lnTo>
                  <a:lnTo>
                    <a:pt x="48" y="71"/>
                  </a:lnTo>
                  <a:lnTo>
                    <a:pt x="40" y="53"/>
                  </a:lnTo>
                  <a:lnTo>
                    <a:pt x="40" y="44"/>
                  </a:lnTo>
                  <a:lnTo>
                    <a:pt x="32" y="35"/>
                  </a:lnTo>
                  <a:lnTo>
                    <a:pt x="16" y="27"/>
                  </a:lnTo>
                  <a:lnTo>
                    <a:pt x="8" y="9"/>
                  </a:lnTo>
                  <a:lnTo>
                    <a:pt x="0" y="0"/>
                  </a:lnTo>
                  <a:lnTo>
                    <a:pt x="8" y="9"/>
                  </a:lnTo>
                  <a:lnTo>
                    <a:pt x="16" y="9"/>
                  </a:lnTo>
                  <a:lnTo>
                    <a:pt x="32" y="9"/>
                  </a:lnTo>
                  <a:lnTo>
                    <a:pt x="40" y="27"/>
                  </a:lnTo>
                  <a:lnTo>
                    <a:pt x="48" y="27"/>
                  </a:lnTo>
                  <a:lnTo>
                    <a:pt x="56" y="27"/>
                  </a:lnTo>
                  <a:lnTo>
                    <a:pt x="72" y="35"/>
                  </a:lnTo>
                  <a:lnTo>
                    <a:pt x="80" y="44"/>
                  </a:lnTo>
                  <a:lnTo>
                    <a:pt x="88" y="44"/>
                  </a:lnTo>
                  <a:lnTo>
                    <a:pt x="104" y="53"/>
                  </a:lnTo>
                  <a:lnTo>
                    <a:pt x="112" y="71"/>
                  </a:lnTo>
                  <a:lnTo>
                    <a:pt x="120" y="71"/>
                  </a:lnTo>
                  <a:lnTo>
                    <a:pt x="136" y="79"/>
                  </a:lnTo>
                  <a:lnTo>
                    <a:pt x="136" y="88"/>
                  </a:lnTo>
                  <a:lnTo>
                    <a:pt x="144" y="106"/>
                  </a:lnTo>
                  <a:lnTo>
                    <a:pt x="152" y="115"/>
                  </a:lnTo>
                  <a:lnTo>
                    <a:pt x="152" y="141"/>
                  </a:lnTo>
                  <a:lnTo>
                    <a:pt x="168" y="150"/>
                  </a:lnTo>
                  <a:lnTo>
                    <a:pt x="176" y="158"/>
                  </a:lnTo>
                  <a:lnTo>
                    <a:pt x="176" y="185"/>
                  </a:lnTo>
                  <a:lnTo>
                    <a:pt x="176" y="194"/>
                  </a:lnTo>
                  <a:lnTo>
                    <a:pt x="184" y="202"/>
                  </a:lnTo>
                  <a:lnTo>
                    <a:pt x="184" y="220"/>
                  </a:lnTo>
                  <a:lnTo>
                    <a:pt x="184" y="229"/>
                  </a:lnTo>
                  <a:lnTo>
                    <a:pt x="184" y="238"/>
                  </a:lnTo>
                  <a:lnTo>
                    <a:pt x="200" y="255"/>
                  </a:lnTo>
                  <a:lnTo>
                    <a:pt x="152"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28" name="Freeform 422"/>
            <p:cNvSpPr>
              <a:spLocks/>
            </p:cNvSpPr>
            <p:nvPr/>
          </p:nvSpPr>
          <p:spPr bwMode="auto">
            <a:xfrm>
              <a:off x="2675" y="2962"/>
              <a:ext cx="200" cy="255"/>
            </a:xfrm>
            <a:custGeom>
              <a:avLst/>
              <a:gdLst>
                <a:gd name="T0" fmla="*/ 152 w 200"/>
                <a:gd name="T1" fmla="*/ 255 h 255"/>
                <a:gd name="T2" fmla="*/ 144 w 200"/>
                <a:gd name="T3" fmla="*/ 238 h 255"/>
                <a:gd name="T4" fmla="*/ 144 w 200"/>
                <a:gd name="T5" fmla="*/ 238 h 255"/>
                <a:gd name="T6" fmla="*/ 144 w 200"/>
                <a:gd name="T7" fmla="*/ 238 h 255"/>
                <a:gd name="T8" fmla="*/ 144 w 200"/>
                <a:gd name="T9" fmla="*/ 229 h 255"/>
                <a:gd name="T10" fmla="*/ 144 w 200"/>
                <a:gd name="T11" fmla="*/ 229 h 255"/>
                <a:gd name="T12" fmla="*/ 144 w 200"/>
                <a:gd name="T13" fmla="*/ 220 h 255"/>
                <a:gd name="T14" fmla="*/ 144 w 200"/>
                <a:gd name="T15" fmla="*/ 202 h 255"/>
                <a:gd name="T16" fmla="*/ 136 w 200"/>
                <a:gd name="T17" fmla="*/ 194 h 255"/>
                <a:gd name="T18" fmla="*/ 136 w 200"/>
                <a:gd name="T19" fmla="*/ 194 h 255"/>
                <a:gd name="T20" fmla="*/ 136 w 200"/>
                <a:gd name="T21" fmla="*/ 185 h 255"/>
                <a:gd name="T22" fmla="*/ 120 w 200"/>
                <a:gd name="T23" fmla="*/ 167 h 255"/>
                <a:gd name="T24" fmla="*/ 120 w 200"/>
                <a:gd name="T25" fmla="*/ 158 h 255"/>
                <a:gd name="T26" fmla="*/ 112 w 200"/>
                <a:gd name="T27" fmla="*/ 150 h 255"/>
                <a:gd name="T28" fmla="*/ 112 w 200"/>
                <a:gd name="T29" fmla="*/ 150 h 255"/>
                <a:gd name="T30" fmla="*/ 112 w 200"/>
                <a:gd name="T31" fmla="*/ 150 h 255"/>
                <a:gd name="T32" fmla="*/ 104 w 200"/>
                <a:gd name="T33" fmla="*/ 123 h 255"/>
                <a:gd name="T34" fmla="*/ 88 w 200"/>
                <a:gd name="T35" fmla="*/ 115 h 255"/>
                <a:gd name="T36" fmla="*/ 80 w 200"/>
                <a:gd name="T37" fmla="*/ 106 h 255"/>
                <a:gd name="T38" fmla="*/ 72 w 200"/>
                <a:gd name="T39" fmla="*/ 88 h 255"/>
                <a:gd name="T40" fmla="*/ 56 w 200"/>
                <a:gd name="T41" fmla="*/ 79 h 255"/>
                <a:gd name="T42" fmla="*/ 48 w 200"/>
                <a:gd name="T43" fmla="*/ 71 h 255"/>
                <a:gd name="T44" fmla="*/ 40 w 200"/>
                <a:gd name="T45" fmla="*/ 53 h 255"/>
                <a:gd name="T46" fmla="*/ 40 w 200"/>
                <a:gd name="T47" fmla="*/ 44 h 255"/>
                <a:gd name="T48" fmla="*/ 32 w 200"/>
                <a:gd name="T49" fmla="*/ 35 h 255"/>
                <a:gd name="T50" fmla="*/ 16 w 200"/>
                <a:gd name="T51" fmla="*/ 27 h 255"/>
                <a:gd name="T52" fmla="*/ 8 w 200"/>
                <a:gd name="T53" fmla="*/ 9 h 255"/>
                <a:gd name="T54" fmla="*/ 8 w 200"/>
                <a:gd name="T55" fmla="*/ 9 h 255"/>
                <a:gd name="T56" fmla="*/ 8 w 200"/>
                <a:gd name="T57" fmla="*/ 9 h 255"/>
                <a:gd name="T58" fmla="*/ 0 w 200"/>
                <a:gd name="T59" fmla="*/ 0 h 255"/>
                <a:gd name="T60" fmla="*/ 8 w 200"/>
                <a:gd name="T61" fmla="*/ 9 h 255"/>
                <a:gd name="T62" fmla="*/ 8 w 200"/>
                <a:gd name="T63" fmla="*/ 9 h 255"/>
                <a:gd name="T64" fmla="*/ 8 w 200"/>
                <a:gd name="T65" fmla="*/ 9 h 255"/>
                <a:gd name="T66" fmla="*/ 8 w 200"/>
                <a:gd name="T67" fmla="*/ 9 h 255"/>
                <a:gd name="T68" fmla="*/ 16 w 200"/>
                <a:gd name="T69" fmla="*/ 9 h 255"/>
                <a:gd name="T70" fmla="*/ 32 w 200"/>
                <a:gd name="T71" fmla="*/ 9 h 255"/>
                <a:gd name="T72" fmla="*/ 40 w 200"/>
                <a:gd name="T73" fmla="*/ 27 h 255"/>
                <a:gd name="T74" fmla="*/ 48 w 200"/>
                <a:gd name="T75" fmla="*/ 27 h 255"/>
                <a:gd name="T76" fmla="*/ 56 w 200"/>
                <a:gd name="T77" fmla="*/ 27 h 255"/>
                <a:gd name="T78" fmla="*/ 72 w 200"/>
                <a:gd name="T79" fmla="*/ 35 h 255"/>
                <a:gd name="T80" fmla="*/ 80 w 200"/>
                <a:gd name="T81" fmla="*/ 44 h 255"/>
                <a:gd name="T82" fmla="*/ 88 w 200"/>
                <a:gd name="T83" fmla="*/ 44 h 255"/>
                <a:gd name="T84" fmla="*/ 104 w 200"/>
                <a:gd name="T85" fmla="*/ 53 h 255"/>
                <a:gd name="T86" fmla="*/ 112 w 200"/>
                <a:gd name="T87" fmla="*/ 71 h 255"/>
                <a:gd name="T88" fmla="*/ 120 w 200"/>
                <a:gd name="T89" fmla="*/ 71 h 255"/>
                <a:gd name="T90" fmla="*/ 136 w 200"/>
                <a:gd name="T91" fmla="*/ 79 h 255"/>
                <a:gd name="T92" fmla="*/ 136 w 200"/>
                <a:gd name="T93" fmla="*/ 88 h 255"/>
                <a:gd name="T94" fmla="*/ 144 w 200"/>
                <a:gd name="T95" fmla="*/ 106 h 255"/>
                <a:gd name="T96" fmla="*/ 152 w 200"/>
                <a:gd name="T97" fmla="*/ 115 h 255"/>
                <a:gd name="T98" fmla="*/ 152 w 200"/>
                <a:gd name="T99" fmla="*/ 141 h 255"/>
                <a:gd name="T100" fmla="*/ 168 w 200"/>
                <a:gd name="T101" fmla="*/ 150 h 255"/>
                <a:gd name="T102" fmla="*/ 176 w 200"/>
                <a:gd name="T103" fmla="*/ 158 h 255"/>
                <a:gd name="T104" fmla="*/ 176 w 200"/>
                <a:gd name="T105" fmla="*/ 185 h 255"/>
                <a:gd name="T106" fmla="*/ 176 w 200"/>
                <a:gd name="T107" fmla="*/ 194 h 255"/>
                <a:gd name="T108" fmla="*/ 184 w 200"/>
                <a:gd name="T109" fmla="*/ 202 h 255"/>
                <a:gd name="T110" fmla="*/ 184 w 200"/>
                <a:gd name="T111" fmla="*/ 220 h 255"/>
                <a:gd name="T112" fmla="*/ 184 w 200"/>
                <a:gd name="T113" fmla="*/ 229 h 255"/>
                <a:gd name="T114" fmla="*/ 184 w 200"/>
                <a:gd name="T115" fmla="*/ 238 h 255"/>
                <a:gd name="T116" fmla="*/ 184 w 200"/>
                <a:gd name="T117" fmla="*/ 238 h 255"/>
                <a:gd name="T118" fmla="*/ 184 w 200"/>
                <a:gd name="T119" fmla="*/ 238 h 255"/>
                <a:gd name="T120" fmla="*/ 200 w 200"/>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0"/>
                <a:gd name="T184" fmla="*/ 0 h 255"/>
                <a:gd name="T185" fmla="*/ 200 w 200"/>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0" h="255">
                  <a:moveTo>
                    <a:pt x="152" y="255"/>
                  </a:moveTo>
                  <a:lnTo>
                    <a:pt x="144" y="238"/>
                  </a:lnTo>
                  <a:lnTo>
                    <a:pt x="144" y="229"/>
                  </a:lnTo>
                  <a:lnTo>
                    <a:pt x="144" y="220"/>
                  </a:lnTo>
                  <a:lnTo>
                    <a:pt x="144" y="202"/>
                  </a:lnTo>
                  <a:lnTo>
                    <a:pt x="136" y="194"/>
                  </a:lnTo>
                  <a:lnTo>
                    <a:pt x="136" y="185"/>
                  </a:lnTo>
                  <a:lnTo>
                    <a:pt x="120" y="167"/>
                  </a:lnTo>
                  <a:lnTo>
                    <a:pt x="120" y="158"/>
                  </a:lnTo>
                  <a:lnTo>
                    <a:pt x="112" y="150"/>
                  </a:lnTo>
                  <a:lnTo>
                    <a:pt x="104" y="123"/>
                  </a:lnTo>
                  <a:lnTo>
                    <a:pt x="88" y="115"/>
                  </a:lnTo>
                  <a:lnTo>
                    <a:pt x="80" y="106"/>
                  </a:lnTo>
                  <a:lnTo>
                    <a:pt x="72" y="88"/>
                  </a:lnTo>
                  <a:lnTo>
                    <a:pt x="56" y="79"/>
                  </a:lnTo>
                  <a:lnTo>
                    <a:pt x="48" y="71"/>
                  </a:lnTo>
                  <a:lnTo>
                    <a:pt x="40" y="53"/>
                  </a:lnTo>
                  <a:lnTo>
                    <a:pt x="40" y="44"/>
                  </a:lnTo>
                  <a:lnTo>
                    <a:pt x="32" y="35"/>
                  </a:lnTo>
                  <a:lnTo>
                    <a:pt x="16" y="27"/>
                  </a:lnTo>
                  <a:lnTo>
                    <a:pt x="8" y="9"/>
                  </a:lnTo>
                  <a:lnTo>
                    <a:pt x="0" y="0"/>
                  </a:lnTo>
                  <a:lnTo>
                    <a:pt x="8" y="9"/>
                  </a:lnTo>
                  <a:lnTo>
                    <a:pt x="16" y="9"/>
                  </a:lnTo>
                  <a:lnTo>
                    <a:pt x="32" y="9"/>
                  </a:lnTo>
                  <a:lnTo>
                    <a:pt x="40" y="27"/>
                  </a:lnTo>
                  <a:lnTo>
                    <a:pt x="48" y="27"/>
                  </a:lnTo>
                  <a:lnTo>
                    <a:pt x="56" y="27"/>
                  </a:lnTo>
                  <a:lnTo>
                    <a:pt x="72" y="35"/>
                  </a:lnTo>
                  <a:lnTo>
                    <a:pt x="80" y="44"/>
                  </a:lnTo>
                  <a:lnTo>
                    <a:pt x="88" y="44"/>
                  </a:lnTo>
                  <a:lnTo>
                    <a:pt x="104" y="53"/>
                  </a:lnTo>
                  <a:lnTo>
                    <a:pt x="112" y="71"/>
                  </a:lnTo>
                  <a:lnTo>
                    <a:pt x="120" y="71"/>
                  </a:lnTo>
                  <a:lnTo>
                    <a:pt x="136" y="79"/>
                  </a:lnTo>
                  <a:lnTo>
                    <a:pt x="136" y="88"/>
                  </a:lnTo>
                  <a:lnTo>
                    <a:pt x="144" y="106"/>
                  </a:lnTo>
                  <a:lnTo>
                    <a:pt x="152" y="115"/>
                  </a:lnTo>
                  <a:lnTo>
                    <a:pt x="152" y="141"/>
                  </a:lnTo>
                  <a:lnTo>
                    <a:pt x="168" y="150"/>
                  </a:lnTo>
                  <a:lnTo>
                    <a:pt x="176" y="158"/>
                  </a:lnTo>
                  <a:lnTo>
                    <a:pt x="176" y="185"/>
                  </a:lnTo>
                  <a:lnTo>
                    <a:pt x="176" y="194"/>
                  </a:lnTo>
                  <a:lnTo>
                    <a:pt x="184" y="202"/>
                  </a:lnTo>
                  <a:lnTo>
                    <a:pt x="184" y="220"/>
                  </a:lnTo>
                  <a:lnTo>
                    <a:pt x="184" y="229"/>
                  </a:lnTo>
                  <a:lnTo>
                    <a:pt x="184" y="238"/>
                  </a:lnTo>
                  <a:lnTo>
                    <a:pt x="200"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29" name="Freeform 423"/>
            <p:cNvSpPr>
              <a:spLocks/>
            </p:cNvSpPr>
            <p:nvPr/>
          </p:nvSpPr>
          <p:spPr bwMode="auto">
            <a:xfrm>
              <a:off x="2611" y="2857"/>
              <a:ext cx="272" cy="360"/>
            </a:xfrm>
            <a:custGeom>
              <a:avLst/>
              <a:gdLst>
                <a:gd name="T0" fmla="*/ 232 w 272"/>
                <a:gd name="T1" fmla="*/ 343 h 360"/>
                <a:gd name="T2" fmla="*/ 232 w 272"/>
                <a:gd name="T3" fmla="*/ 334 h 360"/>
                <a:gd name="T4" fmla="*/ 232 w 272"/>
                <a:gd name="T5" fmla="*/ 299 h 360"/>
                <a:gd name="T6" fmla="*/ 216 w 272"/>
                <a:gd name="T7" fmla="*/ 263 h 360"/>
                <a:gd name="T8" fmla="*/ 208 w 272"/>
                <a:gd name="T9" fmla="*/ 220 h 360"/>
                <a:gd name="T10" fmla="*/ 200 w 272"/>
                <a:gd name="T11" fmla="*/ 176 h 360"/>
                <a:gd name="T12" fmla="*/ 184 w 272"/>
                <a:gd name="T13" fmla="*/ 140 h 360"/>
                <a:gd name="T14" fmla="*/ 176 w 272"/>
                <a:gd name="T15" fmla="*/ 132 h 360"/>
                <a:gd name="T16" fmla="*/ 144 w 272"/>
                <a:gd name="T17" fmla="*/ 96 h 360"/>
                <a:gd name="T18" fmla="*/ 120 w 272"/>
                <a:gd name="T19" fmla="*/ 70 h 360"/>
                <a:gd name="T20" fmla="*/ 104 w 272"/>
                <a:gd name="T21" fmla="*/ 61 h 360"/>
                <a:gd name="T22" fmla="*/ 80 w 272"/>
                <a:gd name="T23" fmla="*/ 35 h 360"/>
                <a:gd name="T24" fmla="*/ 48 w 272"/>
                <a:gd name="T25" fmla="*/ 26 h 360"/>
                <a:gd name="T26" fmla="*/ 32 w 272"/>
                <a:gd name="T27" fmla="*/ 17 h 360"/>
                <a:gd name="T28" fmla="*/ 0 w 272"/>
                <a:gd name="T29" fmla="*/ 0 h 360"/>
                <a:gd name="T30" fmla="*/ 0 w 272"/>
                <a:gd name="T31" fmla="*/ 0 h 360"/>
                <a:gd name="T32" fmla="*/ 0 w 272"/>
                <a:gd name="T33" fmla="*/ 0 h 360"/>
                <a:gd name="T34" fmla="*/ 16 w 272"/>
                <a:gd name="T35" fmla="*/ 0 h 360"/>
                <a:gd name="T36" fmla="*/ 40 w 272"/>
                <a:gd name="T37" fmla="*/ 0 h 360"/>
                <a:gd name="T38" fmla="*/ 72 w 272"/>
                <a:gd name="T39" fmla="*/ 17 h 360"/>
                <a:gd name="T40" fmla="*/ 104 w 272"/>
                <a:gd name="T41" fmla="*/ 17 h 360"/>
                <a:gd name="T42" fmla="*/ 136 w 272"/>
                <a:gd name="T43" fmla="*/ 26 h 360"/>
                <a:gd name="T44" fmla="*/ 152 w 272"/>
                <a:gd name="T45" fmla="*/ 35 h 360"/>
                <a:gd name="T46" fmla="*/ 176 w 272"/>
                <a:gd name="T47" fmla="*/ 44 h 360"/>
                <a:gd name="T48" fmla="*/ 184 w 272"/>
                <a:gd name="T49" fmla="*/ 70 h 360"/>
                <a:gd name="T50" fmla="*/ 208 w 272"/>
                <a:gd name="T51" fmla="*/ 96 h 360"/>
                <a:gd name="T52" fmla="*/ 232 w 272"/>
                <a:gd name="T53" fmla="*/ 105 h 360"/>
                <a:gd name="T54" fmla="*/ 240 w 272"/>
                <a:gd name="T55" fmla="*/ 132 h 360"/>
                <a:gd name="T56" fmla="*/ 248 w 272"/>
                <a:gd name="T57" fmla="*/ 149 h 360"/>
                <a:gd name="T58" fmla="*/ 264 w 272"/>
                <a:gd name="T59" fmla="*/ 176 h 360"/>
                <a:gd name="T60" fmla="*/ 272 w 272"/>
                <a:gd name="T61" fmla="*/ 193 h 360"/>
                <a:gd name="T62" fmla="*/ 272 w 272"/>
                <a:gd name="T63" fmla="*/ 220 h 360"/>
                <a:gd name="T64" fmla="*/ 272 w 272"/>
                <a:gd name="T65" fmla="*/ 246 h 360"/>
                <a:gd name="T66" fmla="*/ 272 w 272"/>
                <a:gd name="T67" fmla="*/ 272 h 360"/>
                <a:gd name="T68" fmla="*/ 272 w 272"/>
                <a:gd name="T69" fmla="*/ 299 h 360"/>
                <a:gd name="T70" fmla="*/ 272 w 272"/>
                <a:gd name="T71" fmla="*/ 334 h 360"/>
                <a:gd name="T72" fmla="*/ 272 w 272"/>
                <a:gd name="T73" fmla="*/ 343 h 360"/>
                <a:gd name="T74" fmla="*/ 264 w 272"/>
                <a:gd name="T75" fmla="*/ 343 h 360"/>
                <a:gd name="T76" fmla="*/ 240 w 272"/>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72"/>
                <a:gd name="T118" fmla="*/ 0 h 360"/>
                <a:gd name="T119" fmla="*/ 272 w 272"/>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72" h="360">
                  <a:moveTo>
                    <a:pt x="240" y="360"/>
                  </a:moveTo>
                  <a:lnTo>
                    <a:pt x="232" y="343"/>
                  </a:lnTo>
                  <a:lnTo>
                    <a:pt x="232" y="334"/>
                  </a:lnTo>
                  <a:lnTo>
                    <a:pt x="232" y="325"/>
                  </a:lnTo>
                  <a:lnTo>
                    <a:pt x="232" y="299"/>
                  </a:lnTo>
                  <a:lnTo>
                    <a:pt x="232" y="290"/>
                  </a:lnTo>
                  <a:lnTo>
                    <a:pt x="216" y="263"/>
                  </a:lnTo>
                  <a:lnTo>
                    <a:pt x="216" y="246"/>
                  </a:lnTo>
                  <a:lnTo>
                    <a:pt x="208" y="220"/>
                  </a:lnTo>
                  <a:lnTo>
                    <a:pt x="208" y="193"/>
                  </a:lnTo>
                  <a:lnTo>
                    <a:pt x="200" y="176"/>
                  </a:lnTo>
                  <a:lnTo>
                    <a:pt x="184" y="158"/>
                  </a:lnTo>
                  <a:lnTo>
                    <a:pt x="184" y="140"/>
                  </a:lnTo>
                  <a:lnTo>
                    <a:pt x="176" y="132"/>
                  </a:lnTo>
                  <a:lnTo>
                    <a:pt x="152" y="105"/>
                  </a:lnTo>
                  <a:lnTo>
                    <a:pt x="144" y="96"/>
                  </a:lnTo>
                  <a:lnTo>
                    <a:pt x="136" y="79"/>
                  </a:lnTo>
                  <a:lnTo>
                    <a:pt x="120" y="70"/>
                  </a:lnTo>
                  <a:lnTo>
                    <a:pt x="112" y="61"/>
                  </a:lnTo>
                  <a:lnTo>
                    <a:pt x="104" y="61"/>
                  </a:lnTo>
                  <a:lnTo>
                    <a:pt x="96" y="44"/>
                  </a:lnTo>
                  <a:lnTo>
                    <a:pt x="80" y="35"/>
                  </a:lnTo>
                  <a:lnTo>
                    <a:pt x="64" y="35"/>
                  </a:lnTo>
                  <a:lnTo>
                    <a:pt x="48" y="26"/>
                  </a:lnTo>
                  <a:lnTo>
                    <a:pt x="40" y="26"/>
                  </a:lnTo>
                  <a:lnTo>
                    <a:pt x="32" y="17"/>
                  </a:lnTo>
                  <a:lnTo>
                    <a:pt x="8" y="0"/>
                  </a:lnTo>
                  <a:lnTo>
                    <a:pt x="0" y="0"/>
                  </a:lnTo>
                  <a:lnTo>
                    <a:pt x="8" y="0"/>
                  </a:lnTo>
                  <a:lnTo>
                    <a:pt x="16" y="0"/>
                  </a:lnTo>
                  <a:lnTo>
                    <a:pt x="32" y="0"/>
                  </a:lnTo>
                  <a:lnTo>
                    <a:pt x="40" y="0"/>
                  </a:lnTo>
                  <a:lnTo>
                    <a:pt x="48" y="0"/>
                  </a:lnTo>
                  <a:lnTo>
                    <a:pt x="72" y="17"/>
                  </a:lnTo>
                  <a:lnTo>
                    <a:pt x="80" y="17"/>
                  </a:lnTo>
                  <a:lnTo>
                    <a:pt x="104" y="17"/>
                  </a:lnTo>
                  <a:lnTo>
                    <a:pt x="112" y="26"/>
                  </a:lnTo>
                  <a:lnTo>
                    <a:pt x="136" y="26"/>
                  </a:lnTo>
                  <a:lnTo>
                    <a:pt x="144" y="35"/>
                  </a:lnTo>
                  <a:lnTo>
                    <a:pt x="152" y="35"/>
                  </a:lnTo>
                  <a:lnTo>
                    <a:pt x="168" y="44"/>
                  </a:lnTo>
                  <a:lnTo>
                    <a:pt x="176" y="44"/>
                  </a:lnTo>
                  <a:lnTo>
                    <a:pt x="184" y="61"/>
                  </a:lnTo>
                  <a:lnTo>
                    <a:pt x="184" y="70"/>
                  </a:lnTo>
                  <a:lnTo>
                    <a:pt x="200" y="79"/>
                  </a:lnTo>
                  <a:lnTo>
                    <a:pt x="208" y="96"/>
                  </a:lnTo>
                  <a:lnTo>
                    <a:pt x="216" y="96"/>
                  </a:lnTo>
                  <a:lnTo>
                    <a:pt x="232" y="105"/>
                  </a:lnTo>
                  <a:lnTo>
                    <a:pt x="232" y="114"/>
                  </a:lnTo>
                  <a:lnTo>
                    <a:pt x="240" y="132"/>
                  </a:lnTo>
                  <a:lnTo>
                    <a:pt x="240" y="140"/>
                  </a:lnTo>
                  <a:lnTo>
                    <a:pt x="248" y="149"/>
                  </a:lnTo>
                  <a:lnTo>
                    <a:pt x="264" y="158"/>
                  </a:lnTo>
                  <a:lnTo>
                    <a:pt x="264" y="176"/>
                  </a:lnTo>
                  <a:lnTo>
                    <a:pt x="264" y="184"/>
                  </a:lnTo>
                  <a:lnTo>
                    <a:pt x="272" y="193"/>
                  </a:lnTo>
                  <a:lnTo>
                    <a:pt x="272" y="211"/>
                  </a:lnTo>
                  <a:lnTo>
                    <a:pt x="272" y="220"/>
                  </a:lnTo>
                  <a:lnTo>
                    <a:pt x="272" y="228"/>
                  </a:lnTo>
                  <a:lnTo>
                    <a:pt x="272" y="246"/>
                  </a:lnTo>
                  <a:lnTo>
                    <a:pt x="272" y="263"/>
                  </a:lnTo>
                  <a:lnTo>
                    <a:pt x="272" y="272"/>
                  </a:lnTo>
                  <a:lnTo>
                    <a:pt x="272" y="290"/>
                  </a:lnTo>
                  <a:lnTo>
                    <a:pt x="272" y="299"/>
                  </a:lnTo>
                  <a:lnTo>
                    <a:pt x="272" y="325"/>
                  </a:lnTo>
                  <a:lnTo>
                    <a:pt x="272" y="334"/>
                  </a:lnTo>
                  <a:lnTo>
                    <a:pt x="272" y="343"/>
                  </a:lnTo>
                  <a:lnTo>
                    <a:pt x="264" y="343"/>
                  </a:lnTo>
                  <a:lnTo>
                    <a:pt x="272" y="360"/>
                  </a:lnTo>
                  <a:lnTo>
                    <a:pt x="2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30" name="Freeform 424"/>
            <p:cNvSpPr>
              <a:spLocks/>
            </p:cNvSpPr>
            <p:nvPr/>
          </p:nvSpPr>
          <p:spPr bwMode="auto">
            <a:xfrm>
              <a:off x="2611" y="2857"/>
              <a:ext cx="272" cy="360"/>
            </a:xfrm>
            <a:custGeom>
              <a:avLst/>
              <a:gdLst>
                <a:gd name="T0" fmla="*/ 232 w 272"/>
                <a:gd name="T1" fmla="*/ 343 h 360"/>
                <a:gd name="T2" fmla="*/ 232 w 272"/>
                <a:gd name="T3" fmla="*/ 334 h 360"/>
                <a:gd name="T4" fmla="*/ 232 w 272"/>
                <a:gd name="T5" fmla="*/ 299 h 360"/>
                <a:gd name="T6" fmla="*/ 216 w 272"/>
                <a:gd name="T7" fmla="*/ 263 h 360"/>
                <a:gd name="T8" fmla="*/ 208 w 272"/>
                <a:gd name="T9" fmla="*/ 220 h 360"/>
                <a:gd name="T10" fmla="*/ 200 w 272"/>
                <a:gd name="T11" fmla="*/ 176 h 360"/>
                <a:gd name="T12" fmla="*/ 184 w 272"/>
                <a:gd name="T13" fmla="*/ 140 h 360"/>
                <a:gd name="T14" fmla="*/ 176 w 272"/>
                <a:gd name="T15" fmla="*/ 132 h 360"/>
                <a:gd name="T16" fmla="*/ 144 w 272"/>
                <a:gd name="T17" fmla="*/ 96 h 360"/>
                <a:gd name="T18" fmla="*/ 120 w 272"/>
                <a:gd name="T19" fmla="*/ 70 h 360"/>
                <a:gd name="T20" fmla="*/ 104 w 272"/>
                <a:gd name="T21" fmla="*/ 61 h 360"/>
                <a:gd name="T22" fmla="*/ 80 w 272"/>
                <a:gd name="T23" fmla="*/ 35 h 360"/>
                <a:gd name="T24" fmla="*/ 48 w 272"/>
                <a:gd name="T25" fmla="*/ 26 h 360"/>
                <a:gd name="T26" fmla="*/ 32 w 272"/>
                <a:gd name="T27" fmla="*/ 17 h 360"/>
                <a:gd name="T28" fmla="*/ 0 w 272"/>
                <a:gd name="T29" fmla="*/ 0 h 360"/>
                <a:gd name="T30" fmla="*/ 0 w 272"/>
                <a:gd name="T31" fmla="*/ 0 h 360"/>
                <a:gd name="T32" fmla="*/ 0 w 272"/>
                <a:gd name="T33" fmla="*/ 0 h 360"/>
                <a:gd name="T34" fmla="*/ 16 w 272"/>
                <a:gd name="T35" fmla="*/ 0 h 360"/>
                <a:gd name="T36" fmla="*/ 40 w 272"/>
                <a:gd name="T37" fmla="*/ 0 h 360"/>
                <a:gd name="T38" fmla="*/ 72 w 272"/>
                <a:gd name="T39" fmla="*/ 17 h 360"/>
                <a:gd name="T40" fmla="*/ 104 w 272"/>
                <a:gd name="T41" fmla="*/ 17 h 360"/>
                <a:gd name="T42" fmla="*/ 136 w 272"/>
                <a:gd name="T43" fmla="*/ 26 h 360"/>
                <a:gd name="T44" fmla="*/ 152 w 272"/>
                <a:gd name="T45" fmla="*/ 35 h 360"/>
                <a:gd name="T46" fmla="*/ 176 w 272"/>
                <a:gd name="T47" fmla="*/ 44 h 360"/>
                <a:gd name="T48" fmla="*/ 184 w 272"/>
                <a:gd name="T49" fmla="*/ 70 h 360"/>
                <a:gd name="T50" fmla="*/ 208 w 272"/>
                <a:gd name="T51" fmla="*/ 96 h 360"/>
                <a:gd name="T52" fmla="*/ 232 w 272"/>
                <a:gd name="T53" fmla="*/ 105 h 360"/>
                <a:gd name="T54" fmla="*/ 240 w 272"/>
                <a:gd name="T55" fmla="*/ 132 h 360"/>
                <a:gd name="T56" fmla="*/ 248 w 272"/>
                <a:gd name="T57" fmla="*/ 149 h 360"/>
                <a:gd name="T58" fmla="*/ 264 w 272"/>
                <a:gd name="T59" fmla="*/ 176 h 360"/>
                <a:gd name="T60" fmla="*/ 272 w 272"/>
                <a:gd name="T61" fmla="*/ 193 h 360"/>
                <a:gd name="T62" fmla="*/ 272 w 272"/>
                <a:gd name="T63" fmla="*/ 220 h 360"/>
                <a:gd name="T64" fmla="*/ 272 w 272"/>
                <a:gd name="T65" fmla="*/ 246 h 360"/>
                <a:gd name="T66" fmla="*/ 272 w 272"/>
                <a:gd name="T67" fmla="*/ 272 h 360"/>
                <a:gd name="T68" fmla="*/ 272 w 272"/>
                <a:gd name="T69" fmla="*/ 299 h 360"/>
                <a:gd name="T70" fmla="*/ 272 w 272"/>
                <a:gd name="T71" fmla="*/ 334 h 360"/>
                <a:gd name="T72" fmla="*/ 272 w 272"/>
                <a:gd name="T73" fmla="*/ 343 h 360"/>
                <a:gd name="T74" fmla="*/ 264 w 272"/>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2"/>
                <a:gd name="T115" fmla="*/ 0 h 360"/>
                <a:gd name="T116" fmla="*/ 272 w 272"/>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2" h="360">
                  <a:moveTo>
                    <a:pt x="240" y="360"/>
                  </a:moveTo>
                  <a:lnTo>
                    <a:pt x="232" y="343"/>
                  </a:lnTo>
                  <a:lnTo>
                    <a:pt x="232" y="334"/>
                  </a:lnTo>
                  <a:lnTo>
                    <a:pt x="232" y="325"/>
                  </a:lnTo>
                  <a:lnTo>
                    <a:pt x="232" y="299"/>
                  </a:lnTo>
                  <a:lnTo>
                    <a:pt x="232" y="290"/>
                  </a:lnTo>
                  <a:lnTo>
                    <a:pt x="216" y="263"/>
                  </a:lnTo>
                  <a:lnTo>
                    <a:pt x="216" y="246"/>
                  </a:lnTo>
                  <a:lnTo>
                    <a:pt x="208" y="220"/>
                  </a:lnTo>
                  <a:lnTo>
                    <a:pt x="208" y="193"/>
                  </a:lnTo>
                  <a:lnTo>
                    <a:pt x="200" y="176"/>
                  </a:lnTo>
                  <a:lnTo>
                    <a:pt x="184" y="158"/>
                  </a:lnTo>
                  <a:lnTo>
                    <a:pt x="184" y="140"/>
                  </a:lnTo>
                  <a:lnTo>
                    <a:pt x="176" y="132"/>
                  </a:lnTo>
                  <a:lnTo>
                    <a:pt x="152" y="105"/>
                  </a:lnTo>
                  <a:lnTo>
                    <a:pt x="144" y="96"/>
                  </a:lnTo>
                  <a:lnTo>
                    <a:pt x="136" y="79"/>
                  </a:lnTo>
                  <a:lnTo>
                    <a:pt x="120" y="70"/>
                  </a:lnTo>
                  <a:lnTo>
                    <a:pt x="112" y="61"/>
                  </a:lnTo>
                  <a:lnTo>
                    <a:pt x="104" y="61"/>
                  </a:lnTo>
                  <a:lnTo>
                    <a:pt x="96" y="44"/>
                  </a:lnTo>
                  <a:lnTo>
                    <a:pt x="80" y="35"/>
                  </a:lnTo>
                  <a:lnTo>
                    <a:pt x="64" y="35"/>
                  </a:lnTo>
                  <a:lnTo>
                    <a:pt x="48" y="26"/>
                  </a:lnTo>
                  <a:lnTo>
                    <a:pt x="40" y="26"/>
                  </a:lnTo>
                  <a:lnTo>
                    <a:pt x="32" y="17"/>
                  </a:lnTo>
                  <a:lnTo>
                    <a:pt x="8" y="0"/>
                  </a:lnTo>
                  <a:lnTo>
                    <a:pt x="0" y="0"/>
                  </a:lnTo>
                  <a:lnTo>
                    <a:pt x="8" y="0"/>
                  </a:lnTo>
                  <a:lnTo>
                    <a:pt x="16" y="0"/>
                  </a:lnTo>
                  <a:lnTo>
                    <a:pt x="32" y="0"/>
                  </a:lnTo>
                  <a:lnTo>
                    <a:pt x="40" y="0"/>
                  </a:lnTo>
                  <a:lnTo>
                    <a:pt x="48" y="0"/>
                  </a:lnTo>
                  <a:lnTo>
                    <a:pt x="72" y="17"/>
                  </a:lnTo>
                  <a:lnTo>
                    <a:pt x="80" y="17"/>
                  </a:lnTo>
                  <a:lnTo>
                    <a:pt x="104" y="17"/>
                  </a:lnTo>
                  <a:lnTo>
                    <a:pt x="112" y="26"/>
                  </a:lnTo>
                  <a:lnTo>
                    <a:pt x="136" y="26"/>
                  </a:lnTo>
                  <a:lnTo>
                    <a:pt x="144" y="35"/>
                  </a:lnTo>
                  <a:lnTo>
                    <a:pt x="152" y="35"/>
                  </a:lnTo>
                  <a:lnTo>
                    <a:pt x="168" y="44"/>
                  </a:lnTo>
                  <a:lnTo>
                    <a:pt x="176" y="44"/>
                  </a:lnTo>
                  <a:lnTo>
                    <a:pt x="184" y="61"/>
                  </a:lnTo>
                  <a:lnTo>
                    <a:pt x="184" y="70"/>
                  </a:lnTo>
                  <a:lnTo>
                    <a:pt x="200" y="79"/>
                  </a:lnTo>
                  <a:lnTo>
                    <a:pt x="208" y="96"/>
                  </a:lnTo>
                  <a:lnTo>
                    <a:pt x="216" y="96"/>
                  </a:lnTo>
                  <a:lnTo>
                    <a:pt x="232" y="105"/>
                  </a:lnTo>
                  <a:lnTo>
                    <a:pt x="232" y="114"/>
                  </a:lnTo>
                  <a:lnTo>
                    <a:pt x="240" y="132"/>
                  </a:lnTo>
                  <a:lnTo>
                    <a:pt x="240" y="140"/>
                  </a:lnTo>
                  <a:lnTo>
                    <a:pt x="248" y="149"/>
                  </a:lnTo>
                  <a:lnTo>
                    <a:pt x="264" y="158"/>
                  </a:lnTo>
                  <a:lnTo>
                    <a:pt x="264" y="176"/>
                  </a:lnTo>
                  <a:lnTo>
                    <a:pt x="264" y="184"/>
                  </a:lnTo>
                  <a:lnTo>
                    <a:pt x="272" y="193"/>
                  </a:lnTo>
                  <a:lnTo>
                    <a:pt x="272" y="211"/>
                  </a:lnTo>
                  <a:lnTo>
                    <a:pt x="272" y="220"/>
                  </a:lnTo>
                  <a:lnTo>
                    <a:pt x="272" y="228"/>
                  </a:lnTo>
                  <a:lnTo>
                    <a:pt x="272" y="246"/>
                  </a:lnTo>
                  <a:lnTo>
                    <a:pt x="272" y="263"/>
                  </a:lnTo>
                  <a:lnTo>
                    <a:pt x="272" y="272"/>
                  </a:lnTo>
                  <a:lnTo>
                    <a:pt x="272" y="290"/>
                  </a:lnTo>
                  <a:lnTo>
                    <a:pt x="272" y="299"/>
                  </a:lnTo>
                  <a:lnTo>
                    <a:pt x="272" y="325"/>
                  </a:lnTo>
                  <a:lnTo>
                    <a:pt x="272" y="334"/>
                  </a:lnTo>
                  <a:lnTo>
                    <a:pt x="272" y="343"/>
                  </a:lnTo>
                  <a:lnTo>
                    <a:pt x="264" y="343"/>
                  </a:lnTo>
                  <a:lnTo>
                    <a:pt x="272"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31" name="Freeform 425"/>
            <p:cNvSpPr>
              <a:spLocks/>
            </p:cNvSpPr>
            <p:nvPr/>
          </p:nvSpPr>
          <p:spPr bwMode="auto">
            <a:xfrm>
              <a:off x="2723" y="2822"/>
              <a:ext cx="160" cy="395"/>
            </a:xfrm>
            <a:custGeom>
              <a:avLst/>
              <a:gdLst>
                <a:gd name="T0" fmla="*/ 128 w 160"/>
                <a:gd name="T1" fmla="*/ 395 h 395"/>
                <a:gd name="T2" fmla="*/ 120 w 160"/>
                <a:gd name="T3" fmla="*/ 378 h 395"/>
                <a:gd name="T4" fmla="*/ 120 w 160"/>
                <a:gd name="T5" fmla="*/ 378 h 395"/>
                <a:gd name="T6" fmla="*/ 120 w 160"/>
                <a:gd name="T7" fmla="*/ 369 h 395"/>
                <a:gd name="T8" fmla="*/ 120 w 160"/>
                <a:gd name="T9" fmla="*/ 360 h 395"/>
                <a:gd name="T10" fmla="*/ 120 w 160"/>
                <a:gd name="T11" fmla="*/ 342 h 395"/>
                <a:gd name="T12" fmla="*/ 120 w 160"/>
                <a:gd name="T13" fmla="*/ 334 h 395"/>
                <a:gd name="T14" fmla="*/ 120 w 160"/>
                <a:gd name="T15" fmla="*/ 307 h 395"/>
                <a:gd name="T16" fmla="*/ 120 w 160"/>
                <a:gd name="T17" fmla="*/ 298 h 395"/>
                <a:gd name="T18" fmla="*/ 120 w 160"/>
                <a:gd name="T19" fmla="*/ 281 h 395"/>
                <a:gd name="T20" fmla="*/ 104 w 160"/>
                <a:gd name="T21" fmla="*/ 263 h 395"/>
                <a:gd name="T22" fmla="*/ 104 w 160"/>
                <a:gd name="T23" fmla="*/ 246 h 395"/>
                <a:gd name="T24" fmla="*/ 104 w 160"/>
                <a:gd name="T25" fmla="*/ 219 h 395"/>
                <a:gd name="T26" fmla="*/ 96 w 160"/>
                <a:gd name="T27" fmla="*/ 211 h 395"/>
                <a:gd name="T28" fmla="*/ 96 w 160"/>
                <a:gd name="T29" fmla="*/ 193 h 395"/>
                <a:gd name="T30" fmla="*/ 96 w 160"/>
                <a:gd name="T31" fmla="*/ 193 h 395"/>
                <a:gd name="T32" fmla="*/ 88 w 160"/>
                <a:gd name="T33" fmla="*/ 175 h 395"/>
                <a:gd name="T34" fmla="*/ 72 w 160"/>
                <a:gd name="T35" fmla="*/ 149 h 395"/>
                <a:gd name="T36" fmla="*/ 72 w 160"/>
                <a:gd name="T37" fmla="*/ 140 h 395"/>
                <a:gd name="T38" fmla="*/ 64 w 160"/>
                <a:gd name="T39" fmla="*/ 114 h 395"/>
                <a:gd name="T40" fmla="*/ 56 w 160"/>
                <a:gd name="T41" fmla="*/ 105 h 395"/>
                <a:gd name="T42" fmla="*/ 56 w 160"/>
                <a:gd name="T43" fmla="*/ 79 h 395"/>
                <a:gd name="T44" fmla="*/ 40 w 160"/>
                <a:gd name="T45" fmla="*/ 70 h 395"/>
                <a:gd name="T46" fmla="*/ 32 w 160"/>
                <a:gd name="T47" fmla="*/ 61 h 395"/>
                <a:gd name="T48" fmla="*/ 24 w 160"/>
                <a:gd name="T49" fmla="*/ 52 h 395"/>
                <a:gd name="T50" fmla="*/ 24 w 160"/>
                <a:gd name="T51" fmla="*/ 35 h 395"/>
                <a:gd name="T52" fmla="*/ 8 w 160"/>
                <a:gd name="T53" fmla="*/ 26 h 395"/>
                <a:gd name="T54" fmla="*/ 8 w 160"/>
                <a:gd name="T55" fmla="*/ 17 h 395"/>
                <a:gd name="T56" fmla="*/ 8 w 160"/>
                <a:gd name="T57" fmla="*/ 17 h 395"/>
                <a:gd name="T58" fmla="*/ 0 w 160"/>
                <a:gd name="T59" fmla="*/ 0 h 395"/>
                <a:gd name="T60" fmla="*/ 8 w 160"/>
                <a:gd name="T61" fmla="*/ 17 h 395"/>
                <a:gd name="T62" fmla="*/ 8 w 160"/>
                <a:gd name="T63" fmla="*/ 17 h 395"/>
                <a:gd name="T64" fmla="*/ 8 w 160"/>
                <a:gd name="T65" fmla="*/ 17 h 395"/>
                <a:gd name="T66" fmla="*/ 8 w 160"/>
                <a:gd name="T67" fmla="*/ 17 h 395"/>
                <a:gd name="T68" fmla="*/ 24 w 160"/>
                <a:gd name="T69" fmla="*/ 17 h 395"/>
                <a:gd name="T70" fmla="*/ 32 w 160"/>
                <a:gd name="T71" fmla="*/ 26 h 395"/>
                <a:gd name="T72" fmla="*/ 40 w 160"/>
                <a:gd name="T73" fmla="*/ 26 h 395"/>
                <a:gd name="T74" fmla="*/ 56 w 160"/>
                <a:gd name="T75" fmla="*/ 35 h 395"/>
                <a:gd name="T76" fmla="*/ 64 w 160"/>
                <a:gd name="T77" fmla="*/ 52 h 395"/>
                <a:gd name="T78" fmla="*/ 72 w 160"/>
                <a:gd name="T79" fmla="*/ 61 h 395"/>
                <a:gd name="T80" fmla="*/ 88 w 160"/>
                <a:gd name="T81" fmla="*/ 61 h 395"/>
                <a:gd name="T82" fmla="*/ 88 w 160"/>
                <a:gd name="T83" fmla="*/ 70 h 395"/>
                <a:gd name="T84" fmla="*/ 96 w 160"/>
                <a:gd name="T85" fmla="*/ 79 h 395"/>
                <a:gd name="T86" fmla="*/ 104 w 160"/>
                <a:gd name="T87" fmla="*/ 96 h 395"/>
                <a:gd name="T88" fmla="*/ 104 w 160"/>
                <a:gd name="T89" fmla="*/ 105 h 395"/>
                <a:gd name="T90" fmla="*/ 120 w 160"/>
                <a:gd name="T91" fmla="*/ 114 h 395"/>
                <a:gd name="T92" fmla="*/ 120 w 160"/>
                <a:gd name="T93" fmla="*/ 131 h 395"/>
                <a:gd name="T94" fmla="*/ 128 w 160"/>
                <a:gd name="T95" fmla="*/ 149 h 395"/>
                <a:gd name="T96" fmla="*/ 136 w 160"/>
                <a:gd name="T97" fmla="*/ 175 h 395"/>
                <a:gd name="T98" fmla="*/ 136 w 160"/>
                <a:gd name="T99" fmla="*/ 211 h 395"/>
                <a:gd name="T100" fmla="*/ 152 w 160"/>
                <a:gd name="T101" fmla="*/ 228 h 395"/>
                <a:gd name="T102" fmla="*/ 152 w 160"/>
                <a:gd name="T103" fmla="*/ 255 h 395"/>
                <a:gd name="T104" fmla="*/ 152 w 160"/>
                <a:gd name="T105" fmla="*/ 281 h 395"/>
                <a:gd name="T106" fmla="*/ 152 w 160"/>
                <a:gd name="T107" fmla="*/ 298 h 395"/>
                <a:gd name="T108" fmla="*/ 160 w 160"/>
                <a:gd name="T109" fmla="*/ 325 h 395"/>
                <a:gd name="T110" fmla="*/ 160 w 160"/>
                <a:gd name="T111" fmla="*/ 342 h 395"/>
                <a:gd name="T112" fmla="*/ 160 w 160"/>
                <a:gd name="T113" fmla="*/ 360 h 395"/>
                <a:gd name="T114" fmla="*/ 160 w 160"/>
                <a:gd name="T115" fmla="*/ 369 h 395"/>
                <a:gd name="T116" fmla="*/ 160 w 160"/>
                <a:gd name="T117" fmla="*/ 378 h 395"/>
                <a:gd name="T118" fmla="*/ 152 w 160"/>
                <a:gd name="T119" fmla="*/ 378 h 395"/>
                <a:gd name="T120" fmla="*/ 160 w 160"/>
                <a:gd name="T121" fmla="*/ 395 h 395"/>
                <a:gd name="T122" fmla="*/ 128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128" y="395"/>
                  </a:moveTo>
                  <a:lnTo>
                    <a:pt x="120" y="378"/>
                  </a:lnTo>
                  <a:lnTo>
                    <a:pt x="120" y="369"/>
                  </a:lnTo>
                  <a:lnTo>
                    <a:pt x="120" y="360"/>
                  </a:lnTo>
                  <a:lnTo>
                    <a:pt x="120" y="342"/>
                  </a:lnTo>
                  <a:lnTo>
                    <a:pt x="120" y="334"/>
                  </a:lnTo>
                  <a:lnTo>
                    <a:pt x="120" y="307"/>
                  </a:lnTo>
                  <a:lnTo>
                    <a:pt x="120" y="298"/>
                  </a:lnTo>
                  <a:lnTo>
                    <a:pt x="120" y="281"/>
                  </a:lnTo>
                  <a:lnTo>
                    <a:pt x="104" y="263"/>
                  </a:lnTo>
                  <a:lnTo>
                    <a:pt x="104" y="246"/>
                  </a:lnTo>
                  <a:lnTo>
                    <a:pt x="104" y="219"/>
                  </a:lnTo>
                  <a:lnTo>
                    <a:pt x="96" y="211"/>
                  </a:lnTo>
                  <a:lnTo>
                    <a:pt x="96" y="193"/>
                  </a:lnTo>
                  <a:lnTo>
                    <a:pt x="88" y="175"/>
                  </a:lnTo>
                  <a:lnTo>
                    <a:pt x="72" y="149"/>
                  </a:lnTo>
                  <a:lnTo>
                    <a:pt x="72" y="140"/>
                  </a:lnTo>
                  <a:lnTo>
                    <a:pt x="64" y="114"/>
                  </a:lnTo>
                  <a:lnTo>
                    <a:pt x="56" y="105"/>
                  </a:lnTo>
                  <a:lnTo>
                    <a:pt x="56" y="79"/>
                  </a:lnTo>
                  <a:lnTo>
                    <a:pt x="40" y="70"/>
                  </a:lnTo>
                  <a:lnTo>
                    <a:pt x="32" y="61"/>
                  </a:lnTo>
                  <a:lnTo>
                    <a:pt x="24" y="52"/>
                  </a:lnTo>
                  <a:lnTo>
                    <a:pt x="24" y="35"/>
                  </a:lnTo>
                  <a:lnTo>
                    <a:pt x="8" y="26"/>
                  </a:lnTo>
                  <a:lnTo>
                    <a:pt x="8" y="17"/>
                  </a:lnTo>
                  <a:lnTo>
                    <a:pt x="0" y="0"/>
                  </a:lnTo>
                  <a:lnTo>
                    <a:pt x="8" y="17"/>
                  </a:lnTo>
                  <a:lnTo>
                    <a:pt x="24" y="17"/>
                  </a:lnTo>
                  <a:lnTo>
                    <a:pt x="32" y="26"/>
                  </a:lnTo>
                  <a:lnTo>
                    <a:pt x="40" y="26"/>
                  </a:lnTo>
                  <a:lnTo>
                    <a:pt x="56" y="35"/>
                  </a:lnTo>
                  <a:lnTo>
                    <a:pt x="64" y="52"/>
                  </a:lnTo>
                  <a:lnTo>
                    <a:pt x="72" y="61"/>
                  </a:lnTo>
                  <a:lnTo>
                    <a:pt x="88" y="61"/>
                  </a:lnTo>
                  <a:lnTo>
                    <a:pt x="88" y="70"/>
                  </a:lnTo>
                  <a:lnTo>
                    <a:pt x="96" y="79"/>
                  </a:lnTo>
                  <a:lnTo>
                    <a:pt x="104" y="96"/>
                  </a:lnTo>
                  <a:lnTo>
                    <a:pt x="104" y="105"/>
                  </a:lnTo>
                  <a:lnTo>
                    <a:pt x="120" y="114"/>
                  </a:lnTo>
                  <a:lnTo>
                    <a:pt x="120" y="131"/>
                  </a:lnTo>
                  <a:lnTo>
                    <a:pt x="128" y="149"/>
                  </a:lnTo>
                  <a:lnTo>
                    <a:pt x="136" y="175"/>
                  </a:lnTo>
                  <a:lnTo>
                    <a:pt x="136" y="211"/>
                  </a:lnTo>
                  <a:lnTo>
                    <a:pt x="152" y="228"/>
                  </a:lnTo>
                  <a:lnTo>
                    <a:pt x="152" y="255"/>
                  </a:lnTo>
                  <a:lnTo>
                    <a:pt x="152" y="281"/>
                  </a:lnTo>
                  <a:lnTo>
                    <a:pt x="152" y="298"/>
                  </a:lnTo>
                  <a:lnTo>
                    <a:pt x="160" y="325"/>
                  </a:lnTo>
                  <a:lnTo>
                    <a:pt x="160" y="342"/>
                  </a:lnTo>
                  <a:lnTo>
                    <a:pt x="160" y="360"/>
                  </a:lnTo>
                  <a:lnTo>
                    <a:pt x="160" y="369"/>
                  </a:lnTo>
                  <a:lnTo>
                    <a:pt x="160" y="378"/>
                  </a:lnTo>
                  <a:lnTo>
                    <a:pt x="152" y="378"/>
                  </a:lnTo>
                  <a:lnTo>
                    <a:pt x="160" y="395"/>
                  </a:lnTo>
                  <a:lnTo>
                    <a:pt x="128"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32" name="Freeform 426"/>
            <p:cNvSpPr>
              <a:spLocks/>
            </p:cNvSpPr>
            <p:nvPr/>
          </p:nvSpPr>
          <p:spPr bwMode="auto">
            <a:xfrm>
              <a:off x="2723" y="2822"/>
              <a:ext cx="160" cy="395"/>
            </a:xfrm>
            <a:custGeom>
              <a:avLst/>
              <a:gdLst>
                <a:gd name="T0" fmla="*/ 128 w 160"/>
                <a:gd name="T1" fmla="*/ 395 h 395"/>
                <a:gd name="T2" fmla="*/ 120 w 160"/>
                <a:gd name="T3" fmla="*/ 378 h 395"/>
                <a:gd name="T4" fmla="*/ 120 w 160"/>
                <a:gd name="T5" fmla="*/ 378 h 395"/>
                <a:gd name="T6" fmla="*/ 120 w 160"/>
                <a:gd name="T7" fmla="*/ 369 h 395"/>
                <a:gd name="T8" fmla="*/ 120 w 160"/>
                <a:gd name="T9" fmla="*/ 360 h 395"/>
                <a:gd name="T10" fmla="*/ 120 w 160"/>
                <a:gd name="T11" fmla="*/ 342 h 395"/>
                <a:gd name="T12" fmla="*/ 120 w 160"/>
                <a:gd name="T13" fmla="*/ 334 h 395"/>
                <a:gd name="T14" fmla="*/ 120 w 160"/>
                <a:gd name="T15" fmla="*/ 307 h 395"/>
                <a:gd name="T16" fmla="*/ 120 w 160"/>
                <a:gd name="T17" fmla="*/ 298 h 395"/>
                <a:gd name="T18" fmla="*/ 120 w 160"/>
                <a:gd name="T19" fmla="*/ 281 h 395"/>
                <a:gd name="T20" fmla="*/ 104 w 160"/>
                <a:gd name="T21" fmla="*/ 263 h 395"/>
                <a:gd name="T22" fmla="*/ 104 w 160"/>
                <a:gd name="T23" fmla="*/ 246 h 395"/>
                <a:gd name="T24" fmla="*/ 104 w 160"/>
                <a:gd name="T25" fmla="*/ 219 h 395"/>
                <a:gd name="T26" fmla="*/ 96 w 160"/>
                <a:gd name="T27" fmla="*/ 211 h 395"/>
                <a:gd name="T28" fmla="*/ 96 w 160"/>
                <a:gd name="T29" fmla="*/ 193 h 395"/>
                <a:gd name="T30" fmla="*/ 96 w 160"/>
                <a:gd name="T31" fmla="*/ 193 h 395"/>
                <a:gd name="T32" fmla="*/ 88 w 160"/>
                <a:gd name="T33" fmla="*/ 175 h 395"/>
                <a:gd name="T34" fmla="*/ 72 w 160"/>
                <a:gd name="T35" fmla="*/ 149 h 395"/>
                <a:gd name="T36" fmla="*/ 72 w 160"/>
                <a:gd name="T37" fmla="*/ 140 h 395"/>
                <a:gd name="T38" fmla="*/ 64 w 160"/>
                <a:gd name="T39" fmla="*/ 114 h 395"/>
                <a:gd name="T40" fmla="*/ 56 w 160"/>
                <a:gd name="T41" fmla="*/ 105 h 395"/>
                <a:gd name="T42" fmla="*/ 56 w 160"/>
                <a:gd name="T43" fmla="*/ 79 h 395"/>
                <a:gd name="T44" fmla="*/ 40 w 160"/>
                <a:gd name="T45" fmla="*/ 70 h 395"/>
                <a:gd name="T46" fmla="*/ 32 w 160"/>
                <a:gd name="T47" fmla="*/ 61 h 395"/>
                <a:gd name="T48" fmla="*/ 24 w 160"/>
                <a:gd name="T49" fmla="*/ 52 h 395"/>
                <a:gd name="T50" fmla="*/ 24 w 160"/>
                <a:gd name="T51" fmla="*/ 35 h 395"/>
                <a:gd name="T52" fmla="*/ 8 w 160"/>
                <a:gd name="T53" fmla="*/ 26 h 395"/>
                <a:gd name="T54" fmla="*/ 8 w 160"/>
                <a:gd name="T55" fmla="*/ 17 h 395"/>
                <a:gd name="T56" fmla="*/ 8 w 160"/>
                <a:gd name="T57" fmla="*/ 17 h 395"/>
                <a:gd name="T58" fmla="*/ 0 w 160"/>
                <a:gd name="T59" fmla="*/ 0 h 395"/>
                <a:gd name="T60" fmla="*/ 8 w 160"/>
                <a:gd name="T61" fmla="*/ 17 h 395"/>
                <a:gd name="T62" fmla="*/ 8 w 160"/>
                <a:gd name="T63" fmla="*/ 17 h 395"/>
                <a:gd name="T64" fmla="*/ 8 w 160"/>
                <a:gd name="T65" fmla="*/ 17 h 395"/>
                <a:gd name="T66" fmla="*/ 8 w 160"/>
                <a:gd name="T67" fmla="*/ 17 h 395"/>
                <a:gd name="T68" fmla="*/ 24 w 160"/>
                <a:gd name="T69" fmla="*/ 17 h 395"/>
                <a:gd name="T70" fmla="*/ 32 w 160"/>
                <a:gd name="T71" fmla="*/ 26 h 395"/>
                <a:gd name="T72" fmla="*/ 40 w 160"/>
                <a:gd name="T73" fmla="*/ 26 h 395"/>
                <a:gd name="T74" fmla="*/ 56 w 160"/>
                <a:gd name="T75" fmla="*/ 35 h 395"/>
                <a:gd name="T76" fmla="*/ 64 w 160"/>
                <a:gd name="T77" fmla="*/ 52 h 395"/>
                <a:gd name="T78" fmla="*/ 72 w 160"/>
                <a:gd name="T79" fmla="*/ 61 h 395"/>
                <a:gd name="T80" fmla="*/ 88 w 160"/>
                <a:gd name="T81" fmla="*/ 61 h 395"/>
                <a:gd name="T82" fmla="*/ 88 w 160"/>
                <a:gd name="T83" fmla="*/ 70 h 395"/>
                <a:gd name="T84" fmla="*/ 96 w 160"/>
                <a:gd name="T85" fmla="*/ 79 h 395"/>
                <a:gd name="T86" fmla="*/ 104 w 160"/>
                <a:gd name="T87" fmla="*/ 96 h 395"/>
                <a:gd name="T88" fmla="*/ 104 w 160"/>
                <a:gd name="T89" fmla="*/ 105 h 395"/>
                <a:gd name="T90" fmla="*/ 120 w 160"/>
                <a:gd name="T91" fmla="*/ 114 h 395"/>
                <a:gd name="T92" fmla="*/ 120 w 160"/>
                <a:gd name="T93" fmla="*/ 131 h 395"/>
                <a:gd name="T94" fmla="*/ 128 w 160"/>
                <a:gd name="T95" fmla="*/ 149 h 395"/>
                <a:gd name="T96" fmla="*/ 136 w 160"/>
                <a:gd name="T97" fmla="*/ 175 h 395"/>
                <a:gd name="T98" fmla="*/ 136 w 160"/>
                <a:gd name="T99" fmla="*/ 211 h 395"/>
                <a:gd name="T100" fmla="*/ 152 w 160"/>
                <a:gd name="T101" fmla="*/ 228 h 395"/>
                <a:gd name="T102" fmla="*/ 152 w 160"/>
                <a:gd name="T103" fmla="*/ 255 h 395"/>
                <a:gd name="T104" fmla="*/ 152 w 160"/>
                <a:gd name="T105" fmla="*/ 281 h 395"/>
                <a:gd name="T106" fmla="*/ 152 w 160"/>
                <a:gd name="T107" fmla="*/ 298 h 395"/>
                <a:gd name="T108" fmla="*/ 160 w 160"/>
                <a:gd name="T109" fmla="*/ 325 h 395"/>
                <a:gd name="T110" fmla="*/ 160 w 160"/>
                <a:gd name="T111" fmla="*/ 342 h 395"/>
                <a:gd name="T112" fmla="*/ 160 w 160"/>
                <a:gd name="T113" fmla="*/ 360 h 395"/>
                <a:gd name="T114" fmla="*/ 160 w 160"/>
                <a:gd name="T115" fmla="*/ 369 h 395"/>
                <a:gd name="T116" fmla="*/ 160 w 160"/>
                <a:gd name="T117" fmla="*/ 378 h 395"/>
                <a:gd name="T118" fmla="*/ 152 w 160"/>
                <a:gd name="T119" fmla="*/ 378 h 395"/>
                <a:gd name="T120" fmla="*/ 160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128" y="395"/>
                  </a:moveTo>
                  <a:lnTo>
                    <a:pt x="120" y="378"/>
                  </a:lnTo>
                  <a:lnTo>
                    <a:pt x="120" y="369"/>
                  </a:lnTo>
                  <a:lnTo>
                    <a:pt x="120" y="360"/>
                  </a:lnTo>
                  <a:lnTo>
                    <a:pt x="120" y="342"/>
                  </a:lnTo>
                  <a:lnTo>
                    <a:pt x="120" y="334"/>
                  </a:lnTo>
                  <a:lnTo>
                    <a:pt x="120" y="307"/>
                  </a:lnTo>
                  <a:lnTo>
                    <a:pt x="120" y="298"/>
                  </a:lnTo>
                  <a:lnTo>
                    <a:pt x="120" y="281"/>
                  </a:lnTo>
                  <a:lnTo>
                    <a:pt x="104" y="263"/>
                  </a:lnTo>
                  <a:lnTo>
                    <a:pt x="104" y="246"/>
                  </a:lnTo>
                  <a:lnTo>
                    <a:pt x="104" y="219"/>
                  </a:lnTo>
                  <a:lnTo>
                    <a:pt x="96" y="211"/>
                  </a:lnTo>
                  <a:lnTo>
                    <a:pt x="96" y="193"/>
                  </a:lnTo>
                  <a:lnTo>
                    <a:pt x="88" y="175"/>
                  </a:lnTo>
                  <a:lnTo>
                    <a:pt x="72" y="149"/>
                  </a:lnTo>
                  <a:lnTo>
                    <a:pt x="72" y="140"/>
                  </a:lnTo>
                  <a:lnTo>
                    <a:pt x="64" y="114"/>
                  </a:lnTo>
                  <a:lnTo>
                    <a:pt x="56" y="105"/>
                  </a:lnTo>
                  <a:lnTo>
                    <a:pt x="56" y="79"/>
                  </a:lnTo>
                  <a:lnTo>
                    <a:pt x="40" y="70"/>
                  </a:lnTo>
                  <a:lnTo>
                    <a:pt x="32" y="61"/>
                  </a:lnTo>
                  <a:lnTo>
                    <a:pt x="24" y="52"/>
                  </a:lnTo>
                  <a:lnTo>
                    <a:pt x="24" y="35"/>
                  </a:lnTo>
                  <a:lnTo>
                    <a:pt x="8" y="26"/>
                  </a:lnTo>
                  <a:lnTo>
                    <a:pt x="8" y="17"/>
                  </a:lnTo>
                  <a:lnTo>
                    <a:pt x="0" y="0"/>
                  </a:lnTo>
                  <a:lnTo>
                    <a:pt x="8" y="17"/>
                  </a:lnTo>
                  <a:lnTo>
                    <a:pt x="24" y="17"/>
                  </a:lnTo>
                  <a:lnTo>
                    <a:pt x="32" y="26"/>
                  </a:lnTo>
                  <a:lnTo>
                    <a:pt x="40" y="26"/>
                  </a:lnTo>
                  <a:lnTo>
                    <a:pt x="56" y="35"/>
                  </a:lnTo>
                  <a:lnTo>
                    <a:pt x="64" y="52"/>
                  </a:lnTo>
                  <a:lnTo>
                    <a:pt x="72" y="61"/>
                  </a:lnTo>
                  <a:lnTo>
                    <a:pt x="88" y="61"/>
                  </a:lnTo>
                  <a:lnTo>
                    <a:pt x="88" y="70"/>
                  </a:lnTo>
                  <a:lnTo>
                    <a:pt x="96" y="79"/>
                  </a:lnTo>
                  <a:lnTo>
                    <a:pt x="104" y="96"/>
                  </a:lnTo>
                  <a:lnTo>
                    <a:pt x="104" y="105"/>
                  </a:lnTo>
                  <a:lnTo>
                    <a:pt x="120" y="114"/>
                  </a:lnTo>
                  <a:lnTo>
                    <a:pt x="120" y="131"/>
                  </a:lnTo>
                  <a:lnTo>
                    <a:pt x="128" y="149"/>
                  </a:lnTo>
                  <a:lnTo>
                    <a:pt x="136" y="175"/>
                  </a:lnTo>
                  <a:lnTo>
                    <a:pt x="136" y="211"/>
                  </a:lnTo>
                  <a:lnTo>
                    <a:pt x="152" y="228"/>
                  </a:lnTo>
                  <a:lnTo>
                    <a:pt x="152" y="255"/>
                  </a:lnTo>
                  <a:lnTo>
                    <a:pt x="152" y="281"/>
                  </a:lnTo>
                  <a:lnTo>
                    <a:pt x="152" y="298"/>
                  </a:lnTo>
                  <a:lnTo>
                    <a:pt x="160" y="325"/>
                  </a:lnTo>
                  <a:lnTo>
                    <a:pt x="160" y="342"/>
                  </a:lnTo>
                  <a:lnTo>
                    <a:pt x="160" y="360"/>
                  </a:lnTo>
                  <a:lnTo>
                    <a:pt x="160" y="369"/>
                  </a:lnTo>
                  <a:lnTo>
                    <a:pt x="160" y="378"/>
                  </a:lnTo>
                  <a:lnTo>
                    <a:pt x="152" y="378"/>
                  </a:lnTo>
                  <a:lnTo>
                    <a:pt x="160"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33" name="Freeform 427"/>
            <p:cNvSpPr>
              <a:spLocks/>
            </p:cNvSpPr>
            <p:nvPr/>
          </p:nvSpPr>
          <p:spPr bwMode="auto">
            <a:xfrm>
              <a:off x="2843" y="2760"/>
              <a:ext cx="200" cy="457"/>
            </a:xfrm>
            <a:custGeom>
              <a:avLst/>
              <a:gdLst>
                <a:gd name="T0" fmla="*/ 0 w 200"/>
                <a:gd name="T1" fmla="*/ 440 h 457"/>
                <a:gd name="T2" fmla="*/ 0 w 200"/>
                <a:gd name="T3" fmla="*/ 431 h 457"/>
                <a:gd name="T4" fmla="*/ 0 w 200"/>
                <a:gd name="T5" fmla="*/ 404 h 457"/>
                <a:gd name="T6" fmla="*/ 0 w 200"/>
                <a:gd name="T7" fmla="*/ 387 h 457"/>
                <a:gd name="T8" fmla="*/ 0 w 200"/>
                <a:gd name="T9" fmla="*/ 352 h 457"/>
                <a:gd name="T10" fmla="*/ 8 w 200"/>
                <a:gd name="T11" fmla="*/ 317 h 457"/>
                <a:gd name="T12" fmla="*/ 8 w 200"/>
                <a:gd name="T13" fmla="*/ 281 h 457"/>
                <a:gd name="T14" fmla="*/ 16 w 200"/>
                <a:gd name="T15" fmla="*/ 273 h 457"/>
                <a:gd name="T16" fmla="*/ 16 w 200"/>
                <a:gd name="T17" fmla="*/ 237 h 457"/>
                <a:gd name="T18" fmla="*/ 32 w 200"/>
                <a:gd name="T19" fmla="*/ 229 h 457"/>
                <a:gd name="T20" fmla="*/ 40 w 200"/>
                <a:gd name="T21" fmla="*/ 202 h 457"/>
                <a:gd name="T22" fmla="*/ 40 w 200"/>
                <a:gd name="T23" fmla="*/ 176 h 457"/>
                <a:gd name="T24" fmla="*/ 48 w 200"/>
                <a:gd name="T25" fmla="*/ 158 h 457"/>
                <a:gd name="T26" fmla="*/ 64 w 200"/>
                <a:gd name="T27" fmla="*/ 141 h 457"/>
                <a:gd name="T28" fmla="*/ 72 w 200"/>
                <a:gd name="T29" fmla="*/ 123 h 457"/>
                <a:gd name="T30" fmla="*/ 80 w 200"/>
                <a:gd name="T31" fmla="*/ 97 h 457"/>
                <a:gd name="T32" fmla="*/ 104 w 200"/>
                <a:gd name="T33" fmla="*/ 79 h 457"/>
                <a:gd name="T34" fmla="*/ 120 w 200"/>
                <a:gd name="T35" fmla="*/ 53 h 457"/>
                <a:gd name="T36" fmla="*/ 144 w 200"/>
                <a:gd name="T37" fmla="*/ 44 h 457"/>
                <a:gd name="T38" fmla="*/ 168 w 200"/>
                <a:gd name="T39" fmla="*/ 18 h 457"/>
                <a:gd name="T40" fmla="*/ 184 w 200"/>
                <a:gd name="T41" fmla="*/ 9 h 457"/>
                <a:gd name="T42" fmla="*/ 184 w 200"/>
                <a:gd name="T43" fmla="*/ 9 h 457"/>
                <a:gd name="T44" fmla="*/ 200 w 200"/>
                <a:gd name="T45" fmla="*/ 9 h 457"/>
                <a:gd name="T46" fmla="*/ 184 w 200"/>
                <a:gd name="T47" fmla="*/ 9 h 457"/>
                <a:gd name="T48" fmla="*/ 176 w 200"/>
                <a:gd name="T49" fmla="*/ 18 h 457"/>
                <a:gd name="T50" fmla="*/ 168 w 200"/>
                <a:gd name="T51" fmla="*/ 44 h 457"/>
                <a:gd name="T52" fmla="*/ 152 w 200"/>
                <a:gd name="T53" fmla="*/ 62 h 457"/>
                <a:gd name="T54" fmla="*/ 136 w 200"/>
                <a:gd name="T55" fmla="*/ 88 h 457"/>
                <a:gd name="T56" fmla="*/ 120 w 200"/>
                <a:gd name="T57" fmla="*/ 123 h 457"/>
                <a:gd name="T58" fmla="*/ 112 w 200"/>
                <a:gd name="T59" fmla="*/ 141 h 457"/>
                <a:gd name="T60" fmla="*/ 104 w 200"/>
                <a:gd name="T61" fmla="*/ 158 h 457"/>
                <a:gd name="T62" fmla="*/ 88 w 200"/>
                <a:gd name="T63" fmla="*/ 176 h 457"/>
                <a:gd name="T64" fmla="*/ 80 w 200"/>
                <a:gd name="T65" fmla="*/ 202 h 457"/>
                <a:gd name="T66" fmla="*/ 72 w 200"/>
                <a:gd name="T67" fmla="*/ 211 h 457"/>
                <a:gd name="T68" fmla="*/ 64 w 200"/>
                <a:gd name="T69" fmla="*/ 237 h 457"/>
                <a:gd name="T70" fmla="*/ 64 w 200"/>
                <a:gd name="T71" fmla="*/ 255 h 457"/>
                <a:gd name="T72" fmla="*/ 48 w 200"/>
                <a:gd name="T73" fmla="*/ 281 h 457"/>
                <a:gd name="T74" fmla="*/ 48 w 200"/>
                <a:gd name="T75" fmla="*/ 308 h 457"/>
                <a:gd name="T76" fmla="*/ 40 w 200"/>
                <a:gd name="T77" fmla="*/ 325 h 457"/>
                <a:gd name="T78" fmla="*/ 40 w 200"/>
                <a:gd name="T79" fmla="*/ 352 h 457"/>
                <a:gd name="T80" fmla="*/ 32 w 200"/>
                <a:gd name="T81" fmla="*/ 387 h 457"/>
                <a:gd name="T82" fmla="*/ 32 w 200"/>
                <a:gd name="T83" fmla="*/ 404 h 457"/>
                <a:gd name="T84" fmla="*/ 32 w 200"/>
                <a:gd name="T85" fmla="*/ 431 h 457"/>
                <a:gd name="T86" fmla="*/ 32 w 200"/>
                <a:gd name="T87" fmla="*/ 440 h 457"/>
                <a:gd name="T88" fmla="*/ 16 w 200"/>
                <a:gd name="T89" fmla="*/ 440 h 457"/>
                <a:gd name="T90" fmla="*/ 0 w 200"/>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0"/>
                <a:gd name="T139" fmla="*/ 0 h 457"/>
                <a:gd name="T140" fmla="*/ 200 w 200"/>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0" h="457">
                  <a:moveTo>
                    <a:pt x="0" y="457"/>
                  </a:moveTo>
                  <a:lnTo>
                    <a:pt x="0" y="440"/>
                  </a:lnTo>
                  <a:lnTo>
                    <a:pt x="0" y="431"/>
                  </a:lnTo>
                  <a:lnTo>
                    <a:pt x="0" y="422"/>
                  </a:lnTo>
                  <a:lnTo>
                    <a:pt x="0" y="404"/>
                  </a:lnTo>
                  <a:lnTo>
                    <a:pt x="0" y="396"/>
                  </a:lnTo>
                  <a:lnTo>
                    <a:pt x="0" y="387"/>
                  </a:lnTo>
                  <a:lnTo>
                    <a:pt x="0" y="360"/>
                  </a:lnTo>
                  <a:lnTo>
                    <a:pt x="0" y="352"/>
                  </a:lnTo>
                  <a:lnTo>
                    <a:pt x="8" y="325"/>
                  </a:lnTo>
                  <a:lnTo>
                    <a:pt x="8" y="317"/>
                  </a:lnTo>
                  <a:lnTo>
                    <a:pt x="8" y="290"/>
                  </a:lnTo>
                  <a:lnTo>
                    <a:pt x="8" y="281"/>
                  </a:lnTo>
                  <a:lnTo>
                    <a:pt x="8" y="273"/>
                  </a:lnTo>
                  <a:lnTo>
                    <a:pt x="16" y="273"/>
                  </a:lnTo>
                  <a:lnTo>
                    <a:pt x="16" y="246"/>
                  </a:lnTo>
                  <a:lnTo>
                    <a:pt x="16" y="237"/>
                  </a:lnTo>
                  <a:lnTo>
                    <a:pt x="32" y="237"/>
                  </a:lnTo>
                  <a:lnTo>
                    <a:pt x="32" y="229"/>
                  </a:lnTo>
                  <a:lnTo>
                    <a:pt x="32" y="211"/>
                  </a:lnTo>
                  <a:lnTo>
                    <a:pt x="40" y="202"/>
                  </a:lnTo>
                  <a:lnTo>
                    <a:pt x="40" y="193"/>
                  </a:lnTo>
                  <a:lnTo>
                    <a:pt x="40" y="176"/>
                  </a:lnTo>
                  <a:lnTo>
                    <a:pt x="48" y="167"/>
                  </a:lnTo>
                  <a:lnTo>
                    <a:pt x="48" y="158"/>
                  </a:lnTo>
                  <a:lnTo>
                    <a:pt x="64" y="158"/>
                  </a:lnTo>
                  <a:lnTo>
                    <a:pt x="64" y="141"/>
                  </a:lnTo>
                  <a:lnTo>
                    <a:pt x="72" y="132"/>
                  </a:lnTo>
                  <a:lnTo>
                    <a:pt x="72" y="123"/>
                  </a:lnTo>
                  <a:lnTo>
                    <a:pt x="80" y="123"/>
                  </a:lnTo>
                  <a:lnTo>
                    <a:pt x="80" y="97"/>
                  </a:lnTo>
                  <a:lnTo>
                    <a:pt x="88" y="88"/>
                  </a:lnTo>
                  <a:lnTo>
                    <a:pt x="104" y="79"/>
                  </a:lnTo>
                  <a:lnTo>
                    <a:pt x="112" y="62"/>
                  </a:lnTo>
                  <a:lnTo>
                    <a:pt x="120" y="53"/>
                  </a:lnTo>
                  <a:lnTo>
                    <a:pt x="136" y="44"/>
                  </a:lnTo>
                  <a:lnTo>
                    <a:pt x="144" y="44"/>
                  </a:lnTo>
                  <a:lnTo>
                    <a:pt x="152" y="26"/>
                  </a:lnTo>
                  <a:lnTo>
                    <a:pt x="168" y="18"/>
                  </a:lnTo>
                  <a:lnTo>
                    <a:pt x="176" y="18"/>
                  </a:lnTo>
                  <a:lnTo>
                    <a:pt x="184" y="9"/>
                  </a:lnTo>
                  <a:lnTo>
                    <a:pt x="184" y="0"/>
                  </a:lnTo>
                  <a:lnTo>
                    <a:pt x="200" y="9"/>
                  </a:lnTo>
                  <a:lnTo>
                    <a:pt x="184" y="9"/>
                  </a:lnTo>
                  <a:lnTo>
                    <a:pt x="176" y="18"/>
                  </a:lnTo>
                  <a:lnTo>
                    <a:pt x="176" y="26"/>
                  </a:lnTo>
                  <a:lnTo>
                    <a:pt x="168" y="44"/>
                  </a:lnTo>
                  <a:lnTo>
                    <a:pt x="152" y="53"/>
                  </a:lnTo>
                  <a:lnTo>
                    <a:pt x="152" y="62"/>
                  </a:lnTo>
                  <a:lnTo>
                    <a:pt x="144" y="79"/>
                  </a:lnTo>
                  <a:lnTo>
                    <a:pt x="136" y="88"/>
                  </a:lnTo>
                  <a:lnTo>
                    <a:pt x="120" y="97"/>
                  </a:lnTo>
                  <a:lnTo>
                    <a:pt x="120" y="123"/>
                  </a:lnTo>
                  <a:lnTo>
                    <a:pt x="112" y="132"/>
                  </a:lnTo>
                  <a:lnTo>
                    <a:pt x="112" y="141"/>
                  </a:lnTo>
                  <a:lnTo>
                    <a:pt x="112" y="158"/>
                  </a:lnTo>
                  <a:lnTo>
                    <a:pt x="104" y="158"/>
                  </a:lnTo>
                  <a:lnTo>
                    <a:pt x="88" y="167"/>
                  </a:lnTo>
                  <a:lnTo>
                    <a:pt x="88" y="176"/>
                  </a:lnTo>
                  <a:lnTo>
                    <a:pt x="80" y="193"/>
                  </a:lnTo>
                  <a:lnTo>
                    <a:pt x="80" y="202"/>
                  </a:lnTo>
                  <a:lnTo>
                    <a:pt x="72" y="211"/>
                  </a:lnTo>
                  <a:lnTo>
                    <a:pt x="72" y="229"/>
                  </a:lnTo>
                  <a:lnTo>
                    <a:pt x="64" y="237"/>
                  </a:lnTo>
                  <a:lnTo>
                    <a:pt x="64" y="246"/>
                  </a:lnTo>
                  <a:lnTo>
                    <a:pt x="64" y="255"/>
                  </a:lnTo>
                  <a:lnTo>
                    <a:pt x="48" y="273"/>
                  </a:lnTo>
                  <a:lnTo>
                    <a:pt x="48" y="281"/>
                  </a:lnTo>
                  <a:lnTo>
                    <a:pt x="48" y="290"/>
                  </a:lnTo>
                  <a:lnTo>
                    <a:pt x="48" y="308"/>
                  </a:lnTo>
                  <a:lnTo>
                    <a:pt x="40" y="317"/>
                  </a:lnTo>
                  <a:lnTo>
                    <a:pt x="40" y="325"/>
                  </a:lnTo>
                  <a:lnTo>
                    <a:pt x="40" y="343"/>
                  </a:lnTo>
                  <a:lnTo>
                    <a:pt x="40" y="352"/>
                  </a:lnTo>
                  <a:lnTo>
                    <a:pt x="32" y="360"/>
                  </a:lnTo>
                  <a:lnTo>
                    <a:pt x="32" y="387"/>
                  </a:lnTo>
                  <a:lnTo>
                    <a:pt x="32" y="396"/>
                  </a:lnTo>
                  <a:lnTo>
                    <a:pt x="32" y="404"/>
                  </a:lnTo>
                  <a:lnTo>
                    <a:pt x="32" y="422"/>
                  </a:lnTo>
                  <a:lnTo>
                    <a:pt x="32" y="431"/>
                  </a:lnTo>
                  <a:lnTo>
                    <a:pt x="32" y="440"/>
                  </a:lnTo>
                  <a:lnTo>
                    <a:pt x="16" y="440"/>
                  </a:lnTo>
                  <a:lnTo>
                    <a:pt x="32" y="457"/>
                  </a:lnTo>
                  <a:lnTo>
                    <a:pt x="0"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34" name="Freeform 428"/>
            <p:cNvSpPr>
              <a:spLocks/>
            </p:cNvSpPr>
            <p:nvPr/>
          </p:nvSpPr>
          <p:spPr bwMode="auto">
            <a:xfrm>
              <a:off x="2843" y="2760"/>
              <a:ext cx="200" cy="457"/>
            </a:xfrm>
            <a:custGeom>
              <a:avLst/>
              <a:gdLst>
                <a:gd name="T0" fmla="*/ 0 w 200"/>
                <a:gd name="T1" fmla="*/ 440 h 457"/>
                <a:gd name="T2" fmla="*/ 0 w 200"/>
                <a:gd name="T3" fmla="*/ 431 h 457"/>
                <a:gd name="T4" fmla="*/ 0 w 200"/>
                <a:gd name="T5" fmla="*/ 404 h 457"/>
                <a:gd name="T6" fmla="*/ 0 w 200"/>
                <a:gd name="T7" fmla="*/ 387 h 457"/>
                <a:gd name="T8" fmla="*/ 0 w 200"/>
                <a:gd name="T9" fmla="*/ 352 h 457"/>
                <a:gd name="T10" fmla="*/ 8 w 200"/>
                <a:gd name="T11" fmla="*/ 317 h 457"/>
                <a:gd name="T12" fmla="*/ 8 w 200"/>
                <a:gd name="T13" fmla="*/ 281 h 457"/>
                <a:gd name="T14" fmla="*/ 16 w 200"/>
                <a:gd name="T15" fmla="*/ 273 h 457"/>
                <a:gd name="T16" fmla="*/ 16 w 200"/>
                <a:gd name="T17" fmla="*/ 237 h 457"/>
                <a:gd name="T18" fmla="*/ 32 w 200"/>
                <a:gd name="T19" fmla="*/ 229 h 457"/>
                <a:gd name="T20" fmla="*/ 40 w 200"/>
                <a:gd name="T21" fmla="*/ 202 h 457"/>
                <a:gd name="T22" fmla="*/ 40 w 200"/>
                <a:gd name="T23" fmla="*/ 176 h 457"/>
                <a:gd name="T24" fmla="*/ 48 w 200"/>
                <a:gd name="T25" fmla="*/ 158 h 457"/>
                <a:gd name="T26" fmla="*/ 64 w 200"/>
                <a:gd name="T27" fmla="*/ 141 h 457"/>
                <a:gd name="T28" fmla="*/ 72 w 200"/>
                <a:gd name="T29" fmla="*/ 123 h 457"/>
                <a:gd name="T30" fmla="*/ 80 w 200"/>
                <a:gd name="T31" fmla="*/ 97 h 457"/>
                <a:gd name="T32" fmla="*/ 104 w 200"/>
                <a:gd name="T33" fmla="*/ 79 h 457"/>
                <a:gd name="T34" fmla="*/ 120 w 200"/>
                <a:gd name="T35" fmla="*/ 53 h 457"/>
                <a:gd name="T36" fmla="*/ 144 w 200"/>
                <a:gd name="T37" fmla="*/ 44 h 457"/>
                <a:gd name="T38" fmla="*/ 168 w 200"/>
                <a:gd name="T39" fmla="*/ 18 h 457"/>
                <a:gd name="T40" fmla="*/ 184 w 200"/>
                <a:gd name="T41" fmla="*/ 9 h 457"/>
                <a:gd name="T42" fmla="*/ 184 w 200"/>
                <a:gd name="T43" fmla="*/ 9 h 457"/>
                <a:gd name="T44" fmla="*/ 200 w 200"/>
                <a:gd name="T45" fmla="*/ 9 h 457"/>
                <a:gd name="T46" fmla="*/ 184 w 200"/>
                <a:gd name="T47" fmla="*/ 9 h 457"/>
                <a:gd name="T48" fmla="*/ 176 w 200"/>
                <a:gd name="T49" fmla="*/ 18 h 457"/>
                <a:gd name="T50" fmla="*/ 168 w 200"/>
                <a:gd name="T51" fmla="*/ 44 h 457"/>
                <a:gd name="T52" fmla="*/ 152 w 200"/>
                <a:gd name="T53" fmla="*/ 62 h 457"/>
                <a:gd name="T54" fmla="*/ 136 w 200"/>
                <a:gd name="T55" fmla="*/ 88 h 457"/>
                <a:gd name="T56" fmla="*/ 120 w 200"/>
                <a:gd name="T57" fmla="*/ 123 h 457"/>
                <a:gd name="T58" fmla="*/ 112 w 200"/>
                <a:gd name="T59" fmla="*/ 141 h 457"/>
                <a:gd name="T60" fmla="*/ 104 w 200"/>
                <a:gd name="T61" fmla="*/ 158 h 457"/>
                <a:gd name="T62" fmla="*/ 88 w 200"/>
                <a:gd name="T63" fmla="*/ 176 h 457"/>
                <a:gd name="T64" fmla="*/ 80 w 200"/>
                <a:gd name="T65" fmla="*/ 202 h 457"/>
                <a:gd name="T66" fmla="*/ 72 w 200"/>
                <a:gd name="T67" fmla="*/ 211 h 457"/>
                <a:gd name="T68" fmla="*/ 64 w 200"/>
                <a:gd name="T69" fmla="*/ 237 h 457"/>
                <a:gd name="T70" fmla="*/ 64 w 200"/>
                <a:gd name="T71" fmla="*/ 255 h 457"/>
                <a:gd name="T72" fmla="*/ 48 w 200"/>
                <a:gd name="T73" fmla="*/ 281 h 457"/>
                <a:gd name="T74" fmla="*/ 48 w 200"/>
                <a:gd name="T75" fmla="*/ 308 h 457"/>
                <a:gd name="T76" fmla="*/ 40 w 200"/>
                <a:gd name="T77" fmla="*/ 325 h 457"/>
                <a:gd name="T78" fmla="*/ 40 w 200"/>
                <a:gd name="T79" fmla="*/ 352 h 457"/>
                <a:gd name="T80" fmla="*/ 32 w 200"/>
                <a:gd name="T81" fmla="*/ 387 h 457"/>
                <a:gd name="T82" fmla="*/ 32 w 200"/>
                <a:gd name="T83" fmla="*/ 404 h 457"/>
                <a:gd name="T84" fmla="*/ 32 w 200"/>
                <a:gd name="T85" fmla="*/ 431 h 457"/>
                <a:gd name="T86" fmla="*/ 32 w 200"/>
                <a:gd name="T87" fmla="*/ 440 h 457"/>
                <a:gd name="T88" fmla="*/ 16 w 200"/>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0"/>
                <a:gd name="T136" fmla="*/ 0 h 457"/>
                <a:gd name="T137" fmla="*/ 200 w 200"/>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0" h="457">
                  <a:moveTo>
                    <a:pt x="0" y="457"/>
                  </a:moveTo>
                  <a:lnTo>
                    <a:pt x="0" y="440"/>
                  </a:lnTo>
                  <a:lnTo>
                    <a:pt x="0" y="431"/>
                  </a:lnTo>
                  <a:lnTo>
                    <a:pt x="0" y="422"/>
                  </a:lnTo>
                  <a:lnTo>
                    <a:pt x="0" y="404"/>
                  </a:lnTo>
                  <a:lnTo>
                    <a:pt x="0" y="396"/>
                  </a:lnTo>
                  <a:lnTo>
                    <a:pt x="0" y="387"/>
                  </a:lnTo>
                  <a:lnTo>
                    <a:pt x="0" y="360"/>
                  </a:lnTo>
                  <a:lnTo>
                    <a:pt x="0" y="352"/>
                  </a:lnTo>
                  <a:lnTo>
                    <a:pt x="8" y="325"/>
                  </a:lnTo>
                  <a:lnTo>
                    <a:pt x="8" y="317"/>
                  </a:lnTo>
                  <a:lnTo>
                    <a:pt x="8" y="290"/>
                  </a:lnTo>
                  <a:lnTo>
                    <a:pt x="8" y="281"/>
                  </a:lnTo>
                  <a:lnTo>
                    <a:pt x="8" y="273"/>
                  </a:lnTo>
                  <a:lnTo>
                    <a:pt x="16" y="273"/>
                  </a:lnTo>
                  <a:lnTo>
                    <a:pt x="16" y="246"/>
                  </a:lnTo>
                  <a:lnTo>
                    <a:pt x="16" y="237"/>
                  </a:lnTo>
                  <a:lnTo>
                    <a:pt x="32" y="237"/>
                  </a:lnTo>
                  <a:lnTo>
                    <a:pt x="32" y="229"/>
                  </a:lnTo>
                  <a:lnTo>
                    <a:pt x="32" y="211"/>
                  </a:lnTo>
                  <a:lnTo>
                    <a:pt x="40" y="202"/>
                  </a:lnTo>
                  <a:lnTo>
                    <a:pt x="40" y="193"/>
                  </a:lnTo>
                  <a:lnTo>
                    <a:pt x="40" y="176"/>
                  </a:lnTo>
                  <a:lnTo>
                    <a:pt x="48" y="167"/>
                  </a:lnTo>
                  <a:lnTo>
                    <a:pt x="48" y="158"/>
                  </a:lnTo>
                  <a:lnTo>
                    <a:pt x="64" y="158"/>
                  </a:lnTo>
                  <a:lnTo>
                    <a:pt x="64" y="141"/>
                  </a:lnTo>
                  <a:lnTo>
                    <a:pt x="72" y="132"/>
                  </a:lnTo>
                  <a:lnTo>
                    <a:pt x="72" y="123"/>
                  </a:lnTo>
                  <a:lnTo>
                    <a:pt x="80" y="123"/>
                  </a:lnTo>
                  <a:lnTo>
                    <a:pt x="80" y="97"/>
                  </a:lnTo>
                  <a:lnTo>
                    <a:pt x="88" y="88"/>
                  </a:lnTo>
                  <a:lnTo>
                    <a:pt x="104" y="79"/>
                  </a:lnTo>
                  <a:lnTo>
                    <a:pt x="112" y="62"/>
                  </a:lnTo>
                  <a:lnTo>
                    <a:pt x="120" y="53"/>
                  </a:lnTo>
                  <a:lnTo>
                    <a:pt x="136" y="44"/>
                  </a:lnTo>
                  <a:lnTo>
                    <a:pt x="144" y="44"/>
                  </a:lnTo>
                  <a:lnTo>
                    <a:pt x="152" y="26"/>
                  </a:lnTo>
                  <a:lnTo>
                    <a:pt x="168" y="18"/>
                  </a:lnTo>
                  <a:lnTo>
                    <a:pt x="176" y="18"/>
                  </a:lnTo>
                  <a:lnTo>
                    <a:pt x="184" y="9"/>
                  </a:lnTo>
                  <a:lnTo>
                    <a:pt x="184" y="0"/>
                  </a:lnTo>
                  <a:lnTo>
                    <a:pt x="200" y="9"/>
                  </a:lnTo>
                  <a:lnTo>
                    <a:pt x="184" y="9"/>
                  </a:lnTo>
                  <a:lnTo>
                    <a:pt x="176" y="18"/>
                  </a:lnTo>
                  <a:lnTo>
                    <a:pt x="176" y="26"/>
                  </a:lnTo>
                  <a:lnTo>
                    <a:pt x="168" y="44"/>
                  </a:lnTo>
                  <a:lnTo>
                    <a:pt x="152" y="53"/>
                  </a:lnTo>
                  <a:lnTo>
                    <a:pt x="152" y="62"/>
                  </a:lnTo>
                  <a:lnTo>
                    <a:pt x="144" y="79"/>
                  </a:lnTo>
                  <a:lnTo>
                    <a:pt x="136" y="88"/>
                  </a:lnTo>
                  <a:lnTo>
                    <a:pt x="120" y="97"/>
                  </a:lnTo>
                  <a:lnTo>
                    <a:pt x="120" y="123"/>
                  </a:lnTo>
                  <a:lnTo>
                    <a:pt x="112" y="132"/>
                  </a:lnTo>
                  <a:lnTo>
                    <a:pt x="112" y="141"/>
                  </a:lnTo>
                  <a:lnTo>
                    <a:pt x="112" y="158"/>
                  </a:lnTo>
                  <a:lnTo>
                    <a:pt x="104" y="158"/>
                  </a:lnTo>
                  <a:lnTo>
                    <a:pt x="88" y="167"/>
                  </a:lnTo>
                  <a:lnTo>
                    <a:pt x="88" y="176"/>
                  </a:lnTo>
                  <a:lnTo>
                    <a:pt x="80" y="193"/>
                  </a:lnTo>
                  <a:lnTo>
                    <a:pt x="80" y="202"/>
                  </a:lnTo>
                  <a:lnTo>
                    <a:pt x="72" y="211"/>
                  </a:lnTo>
                  <a:lnTo>
                    <a:pt x="72" y="229"/>
                  </a:lnTo>
                  <a:lnTo>
                    <a:pt x="64" y="237"/>
                  </a:lnTo>
                  <a:lnTo>
                    <a:pt x="64" y="246"/>
                  </a:lnTo>
                  <a:lnTo>
                    <a:pt x="64" y="255"/>
                  </a:lnTo>
                  <a:lnTo>
                    <a:pt x="48" y="273"/>
                  </a:lnTo>
                  <a:lnTo>
                    <a:pt x="48" y="281"/>
                  </a:lnTo>
                  <a:lnTo>
                    <a:pt x="48" y="290"/>
                  </a:lnTo>
                  <a:lnTo>
                    <a:pt x="48" y="308"/>
                  </a:lnTo>
                  <a:lnTo>
                    <a:pt x="40" y="317"/>
                  </a:lnTo>
                  <a:lnTo>
                    <a:pt x="40" y="325"/>
                  </a:lnTo>
                  <a:lnTo>
                    <a:pt x="40" y="343"/>
                  </a:lnTo>
                  <a:lnTo>
                    <a:pt x="40" y="352"/>
                  </a:lnTo>
                  <a:lnTo>
                    <a:pt x="32" y="360"/>
                  </a:lnTo>
                  <a:lnTo>
                    <a:pt x="32" y="387"/>
                  </a:lnTo>
                  <a:lnTo>
                    <a:pt x="32" y="396"/>
                  </a:lnTo>
                  <a:lnTo>
                    <a:pt x="32" y="404"/>
                  </a:lnTo>
                  <a:lnTo>
                    <a:pt x="32" y="422"/>
                  </a:lnTo>
                  <a:lnTo>
                    <a:pt x="32" y="431"/>
                  </a:lnTo>
                  <a:lnTo>
                    <a:pt x="32" y="440"/>
                  </a:lnTo>
                  <a:lnTo>
                    <a:pt x="16" y="440"/>
                  </a:lnTo>
                  <a:lnTo>
                    <a:pt x="32"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35" name="Freeform 429"/>
            <p:cNvSpPr>
              <a:spLocks/>
            </p:cNvSpPr>
            <p:nvPr/>
          </p:nvSpPr>
          <p:spPr bwMode="auto">
            <a:xfrm>
              <a:off x="2859" y="2892"/>
              <a:ext cx="240" cy="325"/>
            </a:xfrm>
            <a:custGeom>
              <a:avLst/>
              <a:gdLst>
                <a:gd name="T0" fmla="*/ 0 w 240"/>
                <a:gd name="T1" fmla="*/ 325 h 325"/>
                <a:gd name="T2" fmla="*/ 0 w 240"/>
                <a:gd name="T3" fmla="*/ 308 h 325"/>
                <a:gd name="T4" fmla="*/ 0 w 240"/>
                <a:gd name="T5" fmla="*/ 308 h 325"/>
                <a:gd name="T6" fmla="*/ 0 w 240"/>
                <a:gd name="T7" fmla="*/ 299 h 325"/>
                <a:gd name="T8" fmla="*/ 0 w 240"/>
                <a:gd name="T9" fmla="*/ 290 h 325"/>
                <a:gd name="T10" fmla="*/ 0 w 240"/>
                <a:gd name="T11" fmla="*/ 272 h 325"/>
                <a:gd name="T12" fmla="*/ 0 w 240"/>
                <a:gd name="T13" fmla="*/ 255 h 325"/>
                <a:gd name="T14" fmla="*/ 0 w 240"/>
                <a:gd name="T15" fmla="*/ 237 h 325"/>
                <a:gd name="T16" fmla="*/ 16 w 240"/>
                <a:gd name="T17" fmla="*/ 220 h 325"/>
                <a:gd name="T18" fmla="*/ 16 w 240"/>
                <a:gd name="T19" fmla="*/ 211 h 325"/>
                <a:gd name="T20" fmla="*/ 24 w 240"/>
                <a:gd name="T21" fmla="*/ 185 h 325"/>
                <a:gd name="T22" fmla="*/ 24 w 240"/>
                <a:gd name="T23" fmla="*/ 176 h 325"/>
                <a:gd name="T24" fmla="*/ 32 w 240"/>
                <a:gd name="T25" fmla="*/ 149 h 325"/>
                <a:gd name="T26" fmla="*/ 48 w 240"/>
                <a:gd name="T27" fmla="*/ 141 h 325"/>
                <a:gd name="T28" fmla="*/ 48 w 240"/>
                <a:gd name="T29" fmla="*/ 123 h 325"/>
                <a:gd name="T30" fmla="*/ 56 w 240"/>
                <a:gd name="T31" fmla="*/ 123 h 325"/>
                <a:gd name="T32" fmla="*/ 64 w 240"/>
                <a:gd name="T33" fmla="*/ 105 h 325"/>
                <a:gd name="T34" fmla="*/ 72 w 240"/>
                <a:gd name="T35" fmla="*/ 97 h 325"/>
                <a:gd name="T36" fmla="*/ 96 w 240"/>
                <a:gd name="T37" fmla="*/ 79 h 325"/>
                <a:gd name="T38" fmla="*/ 104 w 240"/>
                <a:gd name="T39" fmla="*/ 70 h 325"/>
                <a:gd name="T40" fmla="*/ 128 w 240"/>
                <a:gd name="T41" fmla="*/ 61 h 325"/>
                <a:gd name="T42" fmla="*/ 152 w 240"/>
                <a:gd name="T43" fmla="*/ 44 h 325"/>
                <a:gd name="T44" fmla="*/ 160 w 240"/>
                <a:gd name="T45" fmla="*/ 35 h 325"/>
                <a:gd name="T46" fmla="*/ 184 w 240"/>
                <a:gd name="T47" fmla="*/ 35 h 325"/>
                <a:gd name="T48" fmla="*/ 192 w 240"/>
                <a:gd name="T49" fmla="*/ 26 h 325"/>
                <a:gd name="T50" fmla="*/ 216 w 240"/>
                <a:gd name="T51" fmla="*/ 9 h 325"/>
                <a:gd name="T52" fmla="*/ 224 w 240"/>
                <a:gd name="T53" fmla="*/ 9 h 325"/>
                <a:gd name="T54" fmla="*/ 232 w 240"/>
                <a:gd name="T55" fmla="*/ 9 h 325"/>
                <a:gd name="T56" fmla="*/ 232 w 240"/>
                <a:gd name="T57" fmla="*/ 9 h 325"/>
                <a:gd name="T58" fmla="*/ 232 w 240"/>
                <a:gd name="T59" fmla="*/ 0 h 325"/>
                <a:gd name="T60" fmla="*/ 240 w 240"/>
                <a:gd name="T61" fmla="*/ 9 h 325"/>
                <a:gd name="T62" fmla="*/ 232 w 240"/>
                <a:gd name="T63" fmla="*/ 9 h 325"/>
                <a:gd name="T64" fmla="*/ 232 w 240"/>
                <a:gd name="T65" fmla="*/ 9 h 325"/>
                <a:gd name="T66" fmla="*/ 224 w 240"/>
                <a:gd name="T67" fmla="*/ 9 h 325"/>
                <a:gd name="T68" fmla="*/ 216 w 240"/>
                <a:gd name="T69" fmla="*/ 26 h 325"/>
                <a:gd name="T70" fmla="*/ 200 w 240"/>
                <a:gd name="T71" fmla="*/ 26 h 325"/>
                <a:gd name="T72" fmla="*/ 192 w 240"/>
                <a:gd name="T73" fmla="*/ 35 h 325"/>
                <a:gd name="T74" fmla="*/ 184 w 240"/>
                <a:gd name="T75" fmla="*/ 44 h 325"/>
                <a:gd name="T76" fmla="*/ 168 w 240"/>
                <a:gd name="T77" fmla="*/ 44 h 325"/>
                <a:gd name="T78" fmla="*/ 152 w 240"/>
                <a:gd name="T79" fmla="*/ 61 h 325"/>
                <a:gd name="T80" fmla="*/ 136 w 240"/>
                <a:gd name="T81" fmla="*/ 70 h 325"/>
                <a:gd name="T82" fmla="*/ 120 w 240"/>
                <a:gd name="T83" fmla="*/ 79 h 325"/>
                <a:gd name="T84" fmla="*/ 104 w 240"/>
                <a:gd name="T85" fmla="*/ 97 h 325"/>
                <a:gd name="T86" fmla="*/ 96 w 240"/>
                <a:gd name="T87" fmla="*/ 105 h 325"/>
                <a:gd name="T88" fmla="*/ 88 w 240"/>
                <a:gd name="T89" fmla="*/ 114 h 325"/>
                <a:gd name="T90" fmla="*/ 88 w 240"/>
                <a:gd name="T91" fmla="*/ 123 h 325"/>
                <a:gd name="T92" fmla="*/ 72 w 240"/>
                <a:gd name="T93" fmla="*/ 141 h 325"/>
                <a:gd name="T94" fmla="*/ 64 w 240"/>
                <a:gd name="T95" fmla="*/ 149 h 325"/>
                <a:gd name="T96" fmla="*/ 56 w 240"/>
                <a:gd name="T97" fmla="*/ 176 h 325"/>
                <a:gd name="T98" fmla="*/ 56 w 240"/>
                <a:gd name="T99" fmla="*/ 185 h 325"/>
                <a:gd name="T100" fmla="*/ 48 w 240"/>
                <a:gd name="T101" fmla="*/ 211 h 325"/>
                <a:gd name="T102" fmla="*/ 32 w 240"/>
                <a:gd name="T103" fmla="*/ 228 h 325"/>
                <a:gd name="T104" fmla="*/ 32 w 240"/>
                <a:gd name="T105" fmla="*/ 237 h 325"/>
                <a:gd name="T106" fmla="*/ 32 w 240"/>
                <a:gd name="T107" fmla="*/ 264 h 325"/>
                <a:gd name="T108" fmla="*/ 24 w 240"/>
                <a:gd name="T109" fmla="*/ 272 h 325"/>
                <a:gd name="T110" fmla="*/ 24 w 240"/>
                <a:gd name="T111" fmla="*/ 290 h 325"/>
                <a:gd name="T112" fmla="*/ 24 w 240"/>
                <a:gd name="T113" fmla="*/ 299 h 325"/>
                <a:gd name="T114" fmla="*/ 24 w 240"/>
                <a:gd name="T115" fmla="*/ 308 h 325"/>
                <a:gd name="T116" fmla="*/ 24 w 240"/>
                <a:gd name="T117" fmla="*/ 308 h 325"/>
                <a:gd name="T118" fmla="*/ 16 w 240"/>
                <a:gd name="T119" fmla="*/ 308 h 325"/>
                <a:gd name="T120" fmla="*/ 24 w 240"/>
                <a:gd name="T121" fmla="*/ 325 h 325"/>
                <a:gd name="T122" fmla="*/ 0 w 240"/>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0"/>
                <a:gd name="T187" fmla="*/ 0 h 325"/>
                <a:gd name="T188" fmla="*/ 240 w 240"/>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0" h="325">
                  <a:moveTo>
                    <a:pt x="0" y="325"/>
                  </a:moveTo>
                  <a:lnTo>
                    <a:pt x="0" y="308"/>
                  </a:lnTo>
                  <a:lnTo>
                    <a:pt x="0" y="299"/>
                  </a:lnTo>
                  <a:lnTo>
                    <a:pt x="0" y="290"/>
                  </a:lnTo>
                  <a:lnTo>
                    <a:pt x="0" y="272"/>
                  </a:lnTo>
                  <a:lnTo>
                    <a:pt x="0" y="255"/>
                  </a:lnTo>
                  <a:lnTo>
                    <a:pt x="0" y="237"/>
                  </a:lnTo>
                  <a:lnTo>
                    <a:pt x="16" y="220"/>
                  </a:lnTo>
                  <a:lnTo>
                    <a:pt x="16" y="211"/>
                  </a:lnTo>
                  <a:lnTo>
                    <a:pt x="24" y="185"/>
                  </a:lnTo>
                  <a:lnTo>
                    <a:pt x="24" y="176"/>
                  </a:lnTo>
                  <a:lnTo>
                    <a:pt x="32" y="149"/>
                  </a:lnTo>
                  <a:lnTo>
                    <a:pt x="48" y="141"/>
                  </a:lnTo>
                  <a:lnTo>
                    <a:pt x="48" y="123"/>
                  </a:lnTo>
                  <a:lnTo>
                    <a:pt x="56" y="123"/>
                  </a:lnTo>
                  <a:lnTo>
                    <a:pt x="64" y="105"/>
                  </a:lnTo>
                  <a:lnTo>
                    <a:pt x="72" y="97"/>
                  </a:lnTo>
                  <a:lnTo>
                    <a:pt x="96" y="79"/>
                  </a:lnTo>
                  <a:lnTo>
                    <a:pt x="104" y="70"/>
                  </a:lnTo>
                  <a:lnTo>
                    <a:pt x="128" y="61"/>
                  </a:lnTo>
                  <a:lnTo>
                    <a:pt x="152" y="44"/>
                  </a:lnTo>
                  <a:lnTo>
                    <a:pt x="160" y="35"/>
                  </a:lnTo>
                  <a:lnTo>
                    <a:pt x="184" y="35"/>
                  </a:lnTo>
                  <a:lnTo>
                    <a:pt x="192" y="26"/>
                  </a:lnTo>
                  <a:lnTo>
                    <a:pt x="216" y="9"/>
                  </a:lnTo>
                  <a:lnTo>
                    <a:pt x="224" y="9"/>
                  </a:lnTo>
                  <a:lnTo>
                    <a:pt x="232" y="9"/>
                  </a:lnTo>
                  <a:lnTo>
                    <a:pt x="232" y="0"/>
                  </a:lnTo>
                  <a:lnTo>
                    <a:pt x="240" y="9"/>
                  </a:lnTo>
                  <a:lnTo>
                    <a:pt x="232" y="9"/>
                  </a:lnTo>
                  <a:lnTo>
                    <a:pt x="224" y="9"/>
                  </a:lnTo>
                  <a:lnTo>
                    <a:pt x="216" y="26"/>
                  </a:lnTo>
                  <a:lnTo>
                    <a:pt x="200" y="26"/>
                  </a:lnTo>
                  <a:lnTo>
                    <a:pt x="192" y="35"/>
                  </a:lnTo>
                  <a:lnTo>
                    <a:pt x="184" y="44"/>
                  </a:lnTo>
                  <a:lnTo>
                    <a:pt x="168" y="44"/>
                  </a:lnTo>
                  <a:lnTo>
                    <a:pt x="152" y="61"/>
                  </a:lnTo>
                  <a:lnTo>
                    <a:pt x="136" y="70"/>
                  </a:lnTo>
                  <a:lnTo>
                    <a:pt x="120" y="79"/>
                  </a:lnTo>
                  <a:lnTo>
                    <a:pt x="104" y="97"/>
                  </a:lnTo>
                  <a:lnTo>
                    <a:pt x="96" y="105"/>
                  </a:lnTo>
                  <a:lnTo>
                    <a:pt x="88" y="114"/>
                  </a:lnTo>
                  <a:lnTo>
                    <a:pt x="88" y="123"/>
                  </a:lnTo>
                  <a:lnTo>
                    <a:pt x="72" y="141"/>
                  </a:lnTo>
                  <a:lnTo>
                    <a:pt x="64" y="149"/>
                  </a:lnTo>
                  <a:lnTo>
                    <a:pt x="56" y="176"/>
                  </a:lnTo>
                  <a:lnTo>
                    <a:pt x="56" y="185"/>
                  </a:lnTo>
                  <a:lnTo>
                    <a:pt x="48" y="211"/>
                  </a:lnTo>
                  <a:lnTo>
                    <a:pt x="32" y="228"/>
                  </a:lnTo>
                  <a:lnTo>
                    <a:pt x="32" y="237"/>
                  </a:lnTo>
                  <a:lnTo>
                    <a:pt x="32" y="264"/>
                  </a:lnTo>
                  <a:lnTo>
                    <a:pt x="24" y="272"/>
                  </a:lnTo>
                  <a:lnTo>
                    <a:pt x="24" y="290"/>
                  </a:lnTo>
                  <a:lnTo>
                    <a:pt x="24" y="299"/>
                  </a:lnTo>
                  <a:lnTo>
                    <a:pt x="24" y="308"/>
                  </a:lnTo>
                  <a:lnTo>
                    <a:pt x="16" y="308"/>
                  </a:lnTo>
                  <a:lnTo>
                    <a:pt x="24" y="325"/>
                  </a:lnTo>
                  <a:lnTo>
                    <a:pt x="0"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36" name="Freeform 430"/>
            <p:cNvSpPr>
              <a:spLocks/>
            </p:cNvSpPr>
            <p:nvPr/>
          </p:nvSpPr>
          <p:spPr bwMode="auto">
            <a:xfrm>
              <a:off x="2859" y="2892"/>
              <a:ext cx="240" cy="325"/>
            </a:xfrm>
            <a:custGeom>
              <a:avLst/>
              <a:gdLst>
                <a:gd name="T0" fmla="*/ 0 w 240"/>
                <a:gd name="T1" fmla="*/ 325 h 325"/>
                <a:gd name="T2" fmla="*/ 0 w 240"/>
                <a:gd name="T3" fmla="*/ 308 h 325"/>
                <a:gd name="T4" fmla="*/ 0 w 240"/>
                <a:gd name="T5" fmla="*/ 308 h 325"/>
                <a:gd name="T6" fmla="*/ 0 w 240"/>
                <a:gd name="T7" fmla="*/ 299 h 325"/>
                <a:gd name="T8" fmla="*/ 0 w 240"/>
                <a:gd name="T9" fmla="*/ 290 h 325"/>
                <a:gd name="T10" fmla="*/ 0 w 240"/>
                <a:gd name="T11" fmla="*/ 272 h 325"/>
                <a:gd name="T12" fmla="*/ 0 w 240"/>
                <a:gd name="T13" fmla="*/ 255 h 325"/>
                <a:gd name="T14" fmla="*/ 0 w 240"/>
                <a:gd name="T15" fmla="*/ 237 h 325"/>
                <a:gd name="T16" fmla="*/ 16 w 240"/>
                <a:gd name="T17" fmla="*/ 220 h 325"/>
                <a:gd name="T18" fmla="*/ 16 w 240"/>
                <a:gd name="T19" fmla="*/ 211 h 325"/>
                <a:gd name="T20" fmla="*/ 24 w 240"/>
                <a:gd name="T21" fmla="*/ 185 h 325"/>
                <a:gd name="T22" fmla="*/ 24 w 240"/>
                <a:gd name="T23" fmla="*/ 176 h 325"/>
                <a:gd name="T24" fmla="*/ 32 w 240"/>
                <a:gd name="T25" fmla="*/ 149 h 325"/>
                <a:gd name="T26" fmla="*/ 48 w 240"/>
                <a:gd name="T27" fmla="*/ 141 h 325"/>
                <a:gd name="T28" fmla="*/ 48 w 240"/>
                <a:gd name="T29" fmla="*/ 123 h 325"/>
                <a:gd name="T30" fmla="*/ 56 w 240"/>
                <a:gd name="T31" fmla="*/ 123 h 325"/>
                <a:gd name="T32" fmla="*/ 64 w 240"/>
                <a:gd name="T33" fmla="*/ 105 h 325"/>
                <a:gd name="T34" fmla="*/ 72 w 240"/>
                <a:gd name="T35" fmla="*/ 97 h 325"/>
                <a:gd name="T36" fmla="*/ 96 w 240"/>
                <a:gd name="T37" fmla="*/ 79 h 325"/>
                <a:gd name="T38" fmla="*/ 104 w 240"/>
                <a:gd name="T39" fmla="*/ 70 h 325"/>
                <a:gd name="T40" fmla="*/ 128 w 240"/>
                <a:gd name="T41" fmla="*/ 61 h 325"/>
                <a:gd name="T42" fmla="*/ 152 w 240"/>
                <a:gd name="T43" fmla="*/ 44 h 325"/>
                <a:gd name="T44" fmla="*/ 160 w 240"/>
                <a:gd name="T45" fmla="*/ 35 h 325"/>
                <a:gd name="T46" fmla="*/ 184 w 240"/>
                <a:gd name="T47" fmla="*/ 35 h 325"/>
                <a:gd name="T48" fmla="*/ 192 w 240"/>
                <a:gd name="T49" fmla="*/ 26 h 325"/>
                <a:gd name="T50" fmla="*/ 216 w 240"/>
                <a:gd name="T51" fmla="*/ 9 h 325"/>
                <a:gd name="T52" fmla="*/ 224 w 240"/>
                <a:gd name="T53" fmla="*/ 9 h 325"/>
                <a:gd name="T54" fmla="*/ 232 w 240"/>
                <a:gd name="T55" fmla="*/ 9 h 325"/>
                <a:gd name="T56" fmla="*/ 232 w 240"/>
                <a:gd name="T57" fmla="*/ 9 h 325"/>
                <a:gd name="T58" fmla="*/ 232 w 240"/>
                <a:gd name="T59" fmla="*/ 0 h 325"/>
                <a:gd name="T60" fmla="*/ 240 w 240"/>
                <a:gd name="T61" fmla="*/ 9 h 325"/>
                <a:gd name="T62" fmla="*/ 232 w 240"/>
                <a:gd name="T63" fmla="*/ 9 h 325"/>
                <a:gd name="T64" fmla="*/ 232 w 240"/>
                <a:gd name="T65" fmla="*/ 9 h 325"/>
                <a:gd name="T66" fmla="*/ 224 w 240"/>
                <a:gd name="T67" fmla="*/ 9 h 325"/>
                <a:gd name="T68" fmla="*/ 216 w 240"/>
                <a:gd name="T69" fmla="*/ 26 h 325"/>
                <a:gd name="T70" fmla="*/ 200 w 240"/>
                <a:gd name="T71" fmla="*/ 26 h 325"/>
                <a:gd name="T72" fmla="*/ 192 w 240"/>
                <a:gd name="T73" fmla="*/ 35 h 325"/>
                <a:gd name="T74" fmla="*/ 184 w 240"/>
                <a:gd name="T75" fmla="*/ 44 h 325"/>
                <a:gd name="T76" fmla="*/ 168 w 240"/>
                <a:gd name="T77" fmla="*/ 44 h 325"/>
                <a:gd name="T78" fmla="*/ 152 w 240"/>
                <a:gd name="T79" fmla="*/ 61 h 325"/>
                <a:gd name="T80" fmla="*/ 136 w 240"/>
                <a:gd name="T81" fmla="*/ 70 h 325"/>
                <a:gd name="T82" fmla="*/ 120 w 240"/>
                <a:gd name="T83" fmla="*/ 79 h 325"/>
                <a:gd name="T84" fmla="*/ 104 w 240"/>
                <a:gd name="T85" fmla="*/ 97 h 325"/>
                <a:gd name="T86" fmla="*/ 96 w 240"/>
                <a:gd name="T87" fmla="*/ 105 h 325"/>
                <a:gd name="T88" fmla="*/ 88 w 240"/>
                <a:gd name="T89" fmla="*/ 114 h 325"/>
                <a:gd name="T90" fmla="*/ 88 w 240"/>
                <a:gd name="T91" fmla="*/ 123 h 325"/>
                <a:gd name="T92" fmla="*/ 72 w 240"/>
                <a:gd name="T93" fmla="*/ 141 h 325"/>
                <a:gd name="T94" fmla="*/ 64 w 240"/>
                <a:gd name="T95" fmla="*/ 149 h 325"/>
                <a:gd name="T96" fmla="*/ 56 w 240"/>
                <a:gd name="T97" fmla="*/ 176 h 325"/>
                <a:gd name="T98" fmla="*/ 56 w 240"/>
                <a:gd name="T99" fmla="*/ 185 h 325"/>
                <a:gd name="T100" fmla="*/ 48 w 240"/>
                <a:gd name="T101" fmla="*/ 211 h 325"/>
                <a:gd name="T102" fmla="*/ 32 w 240"/>
                <a:gd name="T103" fmla="*/ 228 h 325"/>
                <a:gd name="T104" fmla="*/ 32 w 240"/>
                <a:gd name="T105" fmla="*/ 237 h 325"/>
                <a:gd name="T106" fmla="*/ 32 w 240"/>
                <a:gd name="T107" fmla="*/ 264 h 325"/>
                <a:gd name="T108" fmla="*/ 24 w 240"/>
                <a:gd name="T109" fmla="*/ 272 h 325"/>
                <a:gd name="T110" fmla="*/ 24 w 240"/>
                <a:gd name="T111" fmla="*/ 290 h 325"/>
                <a:gd name="T112" fmla="*/ 24 w 240"/>
                <a:gd name="T113" fmla="*/ 299 h 325"/>
                <a:gd name="T114" fmla="*/ 24 w 240"/>
                <a:gd name="T115" fmla="*/ 308 h 325"/>
                <a:gd name="T116" fmla="*/ 24 w 240"/>
                <a:gd name="T117" fmla="*/ 308 h 325"/>
                <a:gd name="T118" fmla="*/ 16 w 240"/>
                <a:gd name="T119" fmla="*/ 308 h 325"/>
                <a:gd name="T120" fmla="*/ 24 w 240"/>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0"/>
                <a:gd name="T184" fmla="*/ 0 h 325"/>
                <a:gd name="T185" fmla="*/ 240 w 240"/>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0" h="325">
                  <a:moveTo>
                    <a:pt x="0" y="325"/>
                  </a:moveTo>
                  <a:lnTo>
                    <a:pt x="0" y="308"/>
                  </a:lnTo>
                  <a:lnTo>
                    <a:pt x="0" y="299"/>
                  </a:lnTo>
                  <a:lnTo>
                    <a:pt x="0" y="290"/>
                  </a:lnTo>
                  <a:lnTo>
                    <a:pt x="0" y="272"/>
                  </a:lnTo>
                  <a:lnTo>
                    <a:pt x="0" y="255"/>
                  </a:lnTo>
                  <a:lnTo>
                    <a:pt x="0" y="237"/>
                  </a:lnTo>
                  <a:lnTo>
                    <a:pt x="16" y="220"/>
                  </a:lnTo>
                  <a:lnTo>
                    <a:pt x="16" y="211"/>
                  </a:lnTo>
                  <a:lnTo>
                    <a:pt x="24" y="185"/>
                  </a:lnTo>
                  <a:lnTo>
                    <a:pt x="24" y="176"/>
                  </a:lnTo>
                  <a:lnTo>
                    <a:pt x="32" y="149"/>
                  </a:lnTo>
                  <a:lnTo>
                    <a:pt x="48" y="141"/>
                  </a:lnTo>
                  <a:lnTo>
                    <a:pt x="48" y="123"/>
                  </a:lnTo>
                  <a:lnTo>
                    <a:pt x="56" y="123"/>
                  </a:lnTo>
                  <a:lnTo>
                    <a:pt x="64" y="105"/>
                  </a:lnTo>
                  <a:lnTo>
                    <a:pt x="72" y="97"/>
                  </a:lnTo>
                  <a:lnTo>
                    <a:pt x="96" y="79"/>
                  </a:lnTo>
                  <a:lnTo>
                    <a:pt x="104" y="70"/>
                  </a:lnTo>
                  <a:lnTo>
                    <a:pt x="128" y="61"/>
                  </a:lnTo>
                  <a:lnTo>
                    <a:pt x="152" y="44"/>
                  </a:lnTo>
                  <a:lnTo>
                    <a:pt x="160" y="35"/>
                  </a:lnTo>
                  <a:lnTo>
                    <a:pt x="184" y="35"/>
                  </a:lnTo>
                  <a:lnTo>
                    <a:pt x="192" y="26"/>
                  </a:lnTo>
                  <a:lnTo>
                    <a:pt x="216" y="9"/>
                  </a:lnTo>
                  <a:lnTo>
                    <a:pt x="224" y="9"/>
                  </a:lnTo>
                  <a:lnTo>
                    <a:pt x="232" y="9"/>
                  </a:lnTo>
                  <a:lnTo>
                    <a:pt x="232" y="0"/>
                  </a:lnTo>
                  <a:lnTo>
                    <a:pt x="240" y="9"/>
                  </a:lnTo>
                  <a:lnTo>
                    <a:pt x="232" y="9"/>
                  </a:lnTo>
                  <a:lnTo>
                    <a:pt x="224" y="9"/>
                  </a:lnTo>
                  <a:lnTo>
                    <a:pt x="216" y="26"/>
                  </a:lnTo>
                  <a:lnTo>
                    <a:pt x="200" y="26"/>
                  </a:lnTo>
                  <a:lnTo>
                    <a:pt x="192" y="35"/>
                  </a:lnTo>
                  <a:lnTo>
                    <a:pt x="184" y="44"/>
                  </a:lnTo>
                  <a:lnTo>
                    <a:pt x="168" y="44"/>
                  </a:lnTo>
                  <a:lnTo>
                    <a:pt x="152" y="61"/>
                  </a:lnTo>
                  <a:lnTo>
                    <a:pt x="136" y="70"/>
                  </a:lnTo>
                  <a:lnTo>
                    <a:pt x="120" y="79"/>
                  </a:lnTo>
                  <a:lnTo>
                    <a:pt x="104" y="97"/>
                  </a:lnTo>
                  <a:lnTo>
                    <a:pt x="96" y="105"/>
                  </a:lnTo>
                  <a:lnTo>
                    <a:pt x="88" y="114"/>
                  </a:lnTo>
                  <a:lnTo>
                    <a:pt x="88" y="123"/>
                  </a:lnTo>
                  <a:lnTo>
                    <a:pt x="72" y="141"/>
                  </a:lnTo>
                  <a:lnTo>
                    <a:pt x="64" y="149"/>
                  </a:lnTo>
                  <a:lnTo>
                    <a:pt x="56" y="176"/>
                  </a:lnTo>
                  <a:lnTo>
                    <a:pt x="56" y="185"/>
                  </a:lnTo>
                  <a:lnTo>
                    <a:pt x="48" y="211"/>
                  </a:lnTo>
                  <a:lnTo>
                    <a:pt x="32" y="228"/>
                  </a:lnTo>
                  <a:lnTo>
                    <a:pt x="32" y="237"/>
                  </a:lnTo>
                  <a:lnTo>
                    <a:pt x="32" y="264"/>
                  </a:lnTo>
                  <a:lnTo>
                    <a:pt x="24" y="272"/>
                  </a:lnTo>
                  <a:lnTo>
                    <a:pt x="24" y="290"/>
                  </a:lnTo>
                  <a:lnTo>
                    <a:pt x="24" y="299"/>
                  </a:lnTo>
                  <a:lnTo>
                    <a:pt x="24" y="308"/>
                  </a:lnTo>
                  <a:lnTo>
                    <a:pt x="16" y="308"/>
                  </a:lnTo>
                  <a:lnTo>
                    <a:pt x="24"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6513" name="Group 431"/>
          <p:cNvGrpSpPr>
            <a:grpSpLocks/>
          </p:cNvGrpSpPr>
          <p:nvPr/>
        </p:nvGrpSpPr>
        <p:grpSpPr bwMode="auto">
          <a:xfrm>
            <a:off x="4627563" y="3087688"/>
            <a:ext cx="774700" cy="614362"/>
            <a:chOff x="1692" y="3226"/>
            <a:chExt cx="488" cy="387"/>
          </a:xfrm>
        </p:grpSpPr>
        <p:sp>
          <p:nvSpPr>
            <p:cNvPr id="493778" name="Freeform 432"/>
            <p:cNvSpPr>
              <a:spLocks/>
            </p:cNvSpPr>
            <p:nvPr/>
          </p:nvSpPr>
          <p:spPr bwMode="auto">
            <a:xfrm>
              <a:off x="1996" y="3226"/>
              <a:ext cx="40" cy="53"/>
            </a:xfrm>
            <a:custGeom>
              <a:avLst/>
              <a:gdLst>
                <a:gd name="T0" fmla="*/ 0 w 40"/>
                <a:gd name="T1" fmla="*/ 0 h 53"/>
                <a:gd name="T2" fmla="*/ 0 w 40"/>
                <a:gd name="T3" fmla="*/ 9 h 53"/>
                <a:gd name="T4" fmla="*/ 0 w 40"/>
                <a:gd name="T5" fmla="*/ 18 h 53"/>
                <a:gd name="T6" fmla="*/ 8 w 40"/>
                <a:gd name="T7" fmla="*/ 18 h 53"/>
                <a:gd name="T8" fmla="*/ 24 w 40"/>
                <a:gd name="T9" fmla="*/ 18 h 53"/>
                <a:gd name="T10" fmla="*/ 24 w 40"/>
                <a:gd name="T11" fmla="*/ 35 h 53"/>
                <a:gd name="T12" fmla="*/ 32 w 40"/>
                <a:gd name="T13" fmla="*/ 35 h 53"/>
                <a:gd name="T14" fmla="*/ 32 w 40"/>
                <a:gd name="T15" fmla="*/ 44 h 53"/>
                <a:gd name="T16" fmla="*/ 40 w 40"/>
                <a:gd name="T17" fmla="*/ 44 h 53"/>
                <a:gd name="T18" fmla="*/ 4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0" y="0"/>
                  </a:moveTo>
                  <a:lnTo>
                    <a:pt x="0" y="9"/>
                  </a:lnTo>
                  <a:lnTo>
                    <a:pt x="0" y="18"/>
                  </a:lnTo>
                  <a:lnTo>
                    <a:pt x="8" y="18"/>
                  </a:lnTo>
                  <a:lnTo>
                    <a:pt x="24" y="18"/>
                  </a:lnTo>
                  <a:lnTo>
                    <a:pt x="24" y="35"/>
                  </a:lnTo>
                  <a:lnTo>
                    <a:pt x="32" y="35"/>
                  </a:lnTo>
                  <a:lnTo>
                    <a:pt x="32" y="44"/>
                  </a:lnTo>
                  <a:lnTo>
                    <a:pt x="40" y="44"/>
                  </a:lnTo>
                  <a:lnTo>
                    <a:pt x="4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79" name="Freeform 433"/>
            <p:cNvSpPr>
              <a:spLocks/>
            </p:cNvSpPr>
            <p:nvPr/>
          </p:nvSpPr>
          <p:spPr bwMode="auto">
            <a:xfrm>
              <a:off x="1940" y="3226"/>
              <a:ext cx="56" cy="97"/>
            </a:xfrm>
            <a:custGeom>
              <a:avLst/>
              <a:gdLst>
                <a:gd name="T0" fmla="*/ 56 w 56"/>
                <a:gd name="T1" fmla="*/ 0 h 97"/>
                <a:gd name="T2" fmla="*/ 56 w 56"/>
                <a:gd name="T3" fmla="*/ 9 h 97"/>
                <a:gd name="T4" fmla="*/ 56 w 56"/>
                <a:gd name="T5" fmla="*/ 18 h 97"/>
                <a:gd name="T6" fmla="*/ 48 w 56"/>
                <a:gd name="T7" fmla="*/ 35 h 97"/>
                <a:gd name="T8" fmla="*/ 32 w 56"/>
                <a:gd name="T9" fmla="*/ 44 h 97"/>
                <a:gd name="T10" fmla="*/ 24 w 56"/>
                <a:gd name="T11" fmla="*/ 53 h 97"/>
                <a:gd name="T12" fmla="*/ 16 w 56"/>
                <a:gd name="T13" fmla="*/ 62 h 97"/>
                <a:gd name="T14" fmla="*/ 0 w 56"/>
                <a:gd name="T15" fmla="*/ 79 h 97"/>
                <a:gd name="T16" fmla="*/ 0 w 56"/>
                <a:gd name="T17" fmla="*/ 88 h 97"/>
                <a:gd name="T18" fmla="*/ 0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56" y="0"/>
                  </a:moveTo>
                  <a:lnTo>
                    <a:pt x="56" y="9"/>
                  </a:lnTo>
                  <a:lnTo>
                    <a:pt x="56" y="18"/>
                  </a:lnTo>
                  <a:lnTo>
                    <a:pt x="48" y="35"/>
                  </a:lnTo>
                  <a:lnTo>
                    <a:pt x="32" y="44"/>
                  </a:lnTo>
                  <a:lnTo>
                    <a:pt x="24" y="53"/>
                  </a:lnTo>
                  <a:lnTo>
                    <a:pt x="16" y="62"/>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80" name="Freeform 434"/>
            <p:cNvSpPr>
              <a:spLocks/>
            </p:cNvSpPr>
            <p:nvPr/>
          </p:nvSpPr>
          <p:spPr bwMode="auto">
            <a:xfrm>
              <a:off x="1884" y="3226"/>
              <a:ext cx="80" cy="97"/>
            </a:xfrm>
            <a:custGeom>
              <a:avLst/>
              <a:gdLst>
                <a:gd name="T0" fmla="*/ 80 w 80"/>
                <a:gd name="T1" fmla="*/ 0 h 97"/>
                <a:gd name="T2" fmla="*/ 72 w 80"/>
                <a:gd name="T3" fmla="*/ 35 h 97"/>
                <a:gd name="T4" fmla="*/ 56 w 80"/>
                <a:gd name="T5" fmla="*/ 35 h 97"/>
                <a:gd name="T6" fmla="*/ 56 w 80"/>
                <a:gd name="T7" fmla="*/ 44 h 97"/>
                <a:gd name="T8" fmla="*/ 48 w 80"/>
                <a:gd name="T9" fmla="*/ 44 h 97"/>
                <a:gd name="T10" fmla="*/ 40 w 80"/>
                <a:gd name="T11" fmla="*/ 44 h 97"/>
                <a:gd name="T12" fmla="*/ 32 w 80"/>
                <a:gd name="T13" fmla="*/ 53 h 97"/>
                <a:gd name="T14" fmla="*/ 16 w 80"/>
                <a:gd name="T15" fmla="*/ 53 h 97"/>
                <a:gd name="T16" fmla="*/ 16 w 80"/>
                <a:gd name="T17" fmla="*/ 62 h 97"/>
                <a:gd name="T18" fmla="*/ 8 w 80"/>
                <a:gd name="T19" fmla="*/ 62 h 97"/>
                <a:gd name="T20" fmla="*/ 8 w 80"/>
                <a:gd name="T21" fmla="*/ 79 h 97"/>
                <a:gd name="T22" fmla="*/ 0 w 80"/>
                <a:gd name="T23" fmla="*/ 79 h 97"/>
                <a:gd name="T24" fmla="*/ 0 w 80"/>
                <a:gd name="T25" fmla="*/ 88 h 97"/>
                <a:gd name="T26" fmla="*/ 0 w 80"/>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
                <a:gd name="T43" fmla="*/ 0 h 97"/>
                <a:gd name="T44" fmla="*/ 80 w 80"/>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 h="97">
                  <a:moveTo>
                    <a:pt x="80" y="0"/>
                  </a:moveTo>
                  <a:lnTo>
                    <a:pt x="72" y="35"/>
                  </a:lnTo>
                  <a:lnTo>
                    <a:pt x="56" y="35"/>
                  </a:lnTo>
                  <a:lnTo>
                    <a:pt x="56" y="44"/>
                  </a:lnTo>
                  <a:lnTo>
                    <a:pt x="48" y="44"/>
                  </a:lnTo>
                  <a:lnTo>
                    <a:pt x="40" y="44"/>
                  </a:lnTo>
                  <a:lnTo>
                    <a:pt x="32" y="53"/>
                  </a:lnTo>
                  <a:lnTo>
                    <a:pt x="16" y="53"/>
                  </a:lnTo>
                  <a:lnTo>
                    <a:pt x="16" y="62"/>
                  </a:lnTo>
                  <a:lnTo>
                    <a:pt x="8" y="62"/>
                  </a:lnTo>
                  <a:lnTo>
                    <a:pt x="8" y="79"/>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81" name="Freeform 435"/>
            <p:cNvSpPr>
              <a:spLocks/>
            </p:cNvSpPr>
            <p:nvPr/>
          </p:nvSpPr>
          <p:spPr bwMode="auto">
            <a:xfrm>
              <a:off x="1972" y="3270"/>
              <a:ext cx="56" cy="114"/>
            </a:xfrm>
            <a:custGeom>
              <a:avLst/>
              <a:gdLst>
                <a:gd name="T0" fmla="*/ 0 w 56"/>
                <a:gd name="T1" fmla="*/ 0 h 114"/>
                <a:gd name="T2" fmla="*/ 0 w 56"/>
                <a:gd name="T3" fmla="*/ 9 h 114"/>
                <a:gd name="T4" fmla="*/ 0 w 56"/>
                <a:gd name="T5" fmla="*/ 18 h 114"/>
                <a:gd name="T6" fmla="*/ 0 w 56"/>
                <a:gd name="T7" fmla="*/ 35 h 114"/>
                <a:gd name="T8" fmla="*/ 16 w 56"/>
                <a:gd name="T9" fmla="*/ 44 h 114"/>
                <a:gd name="T10" fmla="*/ 24 w 56"/>
                <a:gd name="T11" fmla="*/ 53 h 114"/>
                <a:gd name="T12" fmla="*/ 48 w 56"/>
                <a:gd name="T13" fmla="*/ 70 h 114"/>
                <a:gd name="T14" fmla="*/ 48 w 56"/>
                <a:gd name="T15" fmla="*/ 79 h 114"/>
                <a:gd name="T16" fmla="*/ 48 w 56"/>
                <a:gd name="T17" fmla="*/ 88 h 114"/>
                <a:gd name="T18" fmla="*/ 56 w 56"/>
                <a:gd name="T19" fmla="*/ 88 h 114"/>
                <a:gd name="T20" fmla="*/ 56 w 56"/>
                <a:gd name="T21" fmla="*/ 105 h 114"/>
                <a:gd name="T22" fmla="*/ 56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0" y="0"/>
                  </a:moveTo>
                  <a:lnTo>
                    <a:pt x="0" y="9"/>
                  </a:lnTo>
                  <a:lnTo>
                    <a:pt x="0" y="18"/>
                  </a:lnTo>
                  <a:lnTo>
                    <a:pt x="0" y="35"/>
                  </a:lnTo>
                  <a:lnTo>
                    <a:pt x="16" y="44"/>
                  </a:lnTo>
                  <a:lnTo>
                    <a:pt x="24" y="53"/>
                  </a:lnTo>
                  <a:lnTo>
                    <a:pt x="48" y="70"/>
                  </a:lnTo>
                  <a:lnTo>
                    <a:pt x="48" y="79"/>
                  </a:lnTo>
                  <a:lnTo>
                    <a:pt x="48" y="88"/>
                  </a:lnTo>
                  <a:lnTo>
                    <a:pt x="56" y="88"/>
                  </a:lnTo>
                  <a:lnTo>
                    <a:pt x="56" y="105"/>
                  </a:lnTo>
                  <a:lnTo>
                    <a:pt x="5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82" name="Freeform 436"/>
            <p:cNvSpPr>
              <a:spLocks/>
            </p:cNvSpPr>
            <p:nvPr/>
          </p:nvSpPr>
          <p:spPr bwMode="auto">
            <a:xfrm>
              <a:off x="1900" y="3226"/>
              <a:ext cx="72" cy="158"/>
            </a:xfrm>
            <a:custGeom>
              <a:avLst/>
              <a:gdLst>
                <a:gd name="T0" fmla="*/ 72 w 72"/>
                <a:gd name="T1" fmla="*/ 0 h 158"/>
                <a:gd name="T2" fmla="*/ 64 w 72"/>
                <a:gd name="T3" fmla="*/ 44 h 158"/>
                <a:gd name="T4" fmla="*/ 64 w 72"/>
                <a:gd name="T5" fmla="*/ 53 h 158"/>
                <a:gd name="T6" fmla="*/ 56 w 72"/>
                <a:gd name="T7" fmla="*/ 53 h 158"/>
                <a:gd name="T8" fmla="*/ 56 w 72"/>
                <a:gd name="T9" fmla="*/ 62 h 158"/>
                <a:gd name="T10" fmla="*/ 40 w 72"/>
                <a:gd name="T11" fmla="*/ 79 h 158"/>
                <a:gd name="T12" fmla="*/ 32 w 72"/>
                <a:gd name="T13" fmla="*/ 79 h 158"/>
                <a:gd name="T14" fmla="*/ 32 w 72"/>
                <a:gd name="T15" fmla="*/ 88 h 158"/>
                <a:gd name="T16" fmla="*/ 24 w 72"/>
                <a:gd name="T17" fmla="*/ 88 h 158"/>
                <a:gd name="T18" fmla="*/ 24 w 72"/>
                <a:gd name="T19" fmla="*/ 97 h 158"/>
                <a:gd name="T20" fmla="*/ 24 w 72"/>
                <a:gd name="T21" fmla="*/ 114 h 158"/>
                <a:gd name="T22" fmla="*/ 16 w 72"/>
                <a:gd name="T23" fmla="*/ 114 h 158"/>
                <a:gd name="T24" fmla="*/ 16 w 72"/>
                <a:gd name="T25" fmla="*/ 123 h 158"/>
                <a:gd name="T26" fmla="*/ 0 w 72"/>
                <a:gd name="T27" fmla="*/ 132 h 158"/>
                <a:gd name="T28" fmla="*/ 0 w 72"/>
                <a:gd name="T29" fmla="*/ 149 h 158"/>
                <a:gd name="T30" fmla="*/ 16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72" y="0"/>
                  </a:moveTo>
                  <a:lnTo>
                    <a:pt x="64" y="44"/>
                  </a:lnTo>
                  <a:lnTo>
                    <a:pt x="64" y="53"/>
                  </a:lnTo>
                  <a:lnTo>
                    <a:pt x="56" y="53"/>
                  </a:lnTo>
                  <a:lnTo>
                    <a:pt x="56" y="62"/>
                  </a:lnTo>
                  <a:lnTo>
                    <a:pt x="40" y="79"/>
                  </a:lnTo>
                  <a:lnTo>
                    <a:pt x="32" y="79"/>
                  </a:lnTo>
                  <a:lnTo>
                    <a:pt x="32" y="88"/>
                  </a:lnTo>
                  <a:lnTo>
                    <a:pt x="24" y="88"/>
                  </a:lnTo>
                  <a:lnTo>
                    <a:pt x="24" y="97"/>
                  </a:lnTo>
                  <a:lnTo>
                    <a:pt x="24" y="114"/>
                  </a:lnTo>
                  <a:lnTo>
                    <a:pt x="16" y="114"/>
                  </a:lnTo>
                  <a:lnTo>
                    <a:pt x="16" y="123"/>
                  </a:lnTo>
                  <a:lnTo>
                    <a:pt x="0" y="132"/>
                  </a:lnTo>
                  <a:lnTo>
                    <a:pt x="0" y="149"/>
                  </a:lnTo>
                  <a:lnTo>
                    <a:pt x="16"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83" name="Freeform 437"/>
            <p:cNvSpPr>
              <a:spLocks/>
            </p:cNvSpPr>
            <p:nvPr/>
          </p:nvSpPr>
          <p:spPr bwMode="auto">
            <a:xfrm>
              <a:off x="1972" y="3226"/>
              <a:ext cx="96" cy="114"/>
            </a:xfrm>
            <a:custGeom>
              <a:avLst/>
              <a:gdLst>
                <a:gd name="T0" fmla="*/ 0 w 96"/>
                <a:gd name="T1" fmla="*/ 0 h 114"/>
                <a:gd name="T2" fmla="*/ 24 w 96"/>
                <a:gd name="T3" fmla="*/ 35 h 114"/>
                <a:gd name="T4" fmla="*/ 32 w 96"/>
                <a:gd name="T5" fmla="*/ 44 h 114"/>
                <a:gd name="T6" fmla="*/ 48 w 96"/>
                <a:gd name="T7" fmla="*/ 44 h 114"/>
                <a:gd name="T8" fmla="*/ 56 w 96"/>
                <a:gd name="T9" fmla="*/ 44 h 114"/>
                <a:gd name="T10" fmla="*/ 64 w 96"/>
                <a:gd name="T11" fmla="*/ 44 h 114"/>
                <a:gd name="T12" fmla="*/ 64 w 96"/>
                <a:gd name="T13" fmla="*/ 53 h 114"/>
                <a:gd name="T14" fmla="*/ 80 w 96"/>
                <a:gd name="T15" fmla="*/ 53 h 114"/>
                <a:gd name="T16" fmla="*/ 88 w 96"/>
                <a:gd name="T17" fmla="*/ 62 h 114"/>
                <a:gd name="T18" fmla="*/ 96 w 96"/>
                <a:gd name="T19" fmla="*/ 79 h 114"/>
                <a:gd name="T20" fmla="*/ 96 w 96"/>
                <a:gd name="T21" fmla="*/ 88 h 114"/>
                <a:gd name="T22" fmla="*/ 96 w 96"/>
                <a:gd name="T23" fmla="*/ 97 h 114"/>
                <a:gd name="T24" fmla="*/ 96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0" y="0"/>
                  </a:moveTo>
                  <a:lnTo>
                    <a:pt x="24" y="35"/>
                  </a:lnTo>
                  <a:lnTo>
                    <a:pt x="32" y="44"/>
                  </a:lnTo>
                  <a:lnTo>
                    <a:pt x="48" y="44"/>
                  </a:lnTo>
                  <a:lnTo>
                    <a:pt x="56" y="44"/>
                  </a:lnTo>
                  <a:lnTo>
                    <a:pt x="64" y="44"/>
                  </a:lnTo>
                  <a:lnTo>
                    <a:pt x="64" y="53"/>
                  </a:lnTo>
                  <a:lnTo>
                    <a:pt x="80" y="53"/>
                  </a:lnTo>
                  <a:lnTo>
                    <a:pt x="88" y="62"/>
                  </a:lnTo>
                  <a:lnTo>
                    <a:pt x="96" y="79"/>
                  </a:lnTo>
                  <a:lnTo>
                    <a:pt x="96" y="88"/>
                  </a:lnTo>
                  <a:lnTo>
                    <a:pt x="96" y="97"/>
                  </a:lnTo>
                  <a:lnTo>
                    <a:pt x="9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84" name="Freeform 438"/>
            <p:cNvSpPr>
              <a:spLocks/>
            </p:cNvSpPr>
            <p:nvPr/>
          </p:nvSpPr>
          <p:spPr bwMode="auto">
            <a:xfrm>
              <a:off x="1988" y="3270"/>
              <a:ext cx="40" cy="132"/>
            </a:xfrm>
            <a:custGeom>
              <a:avLst/>
              <a:gdLst>
                <a:gd name="T0" fmla="*/ 40 w 40"/>
                <a:gd name="T1" fmla="*/ 0 h 132"/>
                <a:gd name="T2" fmla="*/ 40 w 40"/>
                <a:gd name="T3" fmla="*/ 9 h 132"/>
                <a:gd name="T4" fmla="*/ 40 w 40"/>
                <a:gd name="T5" fmla="*/ 18 h 132"/>
                <a:gd name="T6" fmla="*/ 40 w 40"/>
                <a:gd name="T7" fmla="*/ 35 h 132"/>
                <a:gd name="T8" fmla="*/ 40 w 40"/>
                <a:gd name="T9" fmla="*/ 44 h 132"/>
                <a:gd name="T10" fmla="*/ 32 w 40"/>
                <a:gd name="T11" fmla="*/ 53 h 132"/>
                <a:gd name="T12" fmla="*/ 16 w 40"/>
                <a:gd name="T13" fmla="*/ 70 h 132"/>
                <a:gd name="T14" fmla="*/ 16 w 40"/>
                <a:gd name="T15" fmla="*/ 79 h 132"/>
                <a:gd name="T16" fmla="*/ 8 w 40"/>
                <a:gd name="T17" fmla="*/ 88 h 132"/>
                <a:gd name="T18" fmla="*/ 8 w 40"/>
                <a:gd name="T19" fmla="*/ 105 h 132"/>
                <a:gd name="T20" fmla="*/ 0 w 40"/>
                <a:gd name="T21" fmla="*/ 105 h 132"/>
                <a:gd name="T22" fmla="*/ 0 w 40"/>
                <a:gd name="T23" fmla="*/ 114 h 132"/>
                <a:gd name="T24" fmla="*/ 0 w 40"/>
                <a:gd name="T25" fmla="*/ 123 h 132"/>
                <a:gd name="T26" fmla="*/ 0 w 40"/>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132"/>
                <a:gd name="T44" fmla="*/ 40 w 40"/>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132">
                  <a:moveTo>
                    <a:pt x="40" y="0"/>
                  </a:moveTo>
                  <a:lnTo>
                    <a:pt x="40" y="9"/>
                  </a:lnTo>
                  <a:lnTo>
                    <a:pt x="40" y="18"/>
                  </a:lnTo>
                  <a:lnTo>
                    <a:pt x="40" y="35"/>
                  </a:lnTo>
                  <a:lnTo>
                    <a:pt x="40" y="44"/>
                  </a:lnTo>
                  <a:lnTo>
                    <a:pt x="32" y="53"/>
                  </a:lnTo>
                  <a:lnTo>
                    <a:pt x="16" y="70"/>
                  </a:lnTo>
                  <a:lnTo>
                    <a:pt x="16" y="79"/>
                  </a:lnTo>
                  <a:lnTo>
                    <a:pt x="8" y="88"/>
                  </a:lnTo>
                  <a:lnTo>
                    <a:pt x="8" y="105"/>
                  </a:lnTo>
                  <a:lnTo>
                    <a:pt x="0" y="105"/>
                  </a:lnTo>
                  <a:lnTo>
                    <a:pt x="0" y="114"/>
                  </a:lnTo>
                  <a:lnTo>
                    <a:pt x="0" y="123"/>
                  </a:lnTo>
                  <a:lnTo>
                    <a:pt x="0"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85" name="Freeform 439"/>
            <p:cNvSpPr>
              <a:spLocks/>
            </p:cNvSpPr>
            <p:nvPr/>
          </p:nvSpPr>
          <p:spPr bwMode="auto">
            <a:xfrm>
              <a:off x="1948" y="3305"/>
              <a:ext cx="40" cy="88"/>
            </a:xfrm>
            <a:custGeom>
              <a:avLst/>
              <a:gdLst>
                <a:gd name="T0" fmla="*/ 0 w 40"/>
                <a:gd name="T1" fmla="*/ 0 h 88"/>
                <a:gd name="T2" fmla="*/ 0 w 40"/>
                <a:gd name="T3" fmla="*/ 26 h 88"/>
                <a:gd name="T4" fmla="*/ 8 w 40"/>
                <a:gd name="T5" fmla="*/ 35 h 88"/>
                <a:gd name="T6" fmla="*/ 16 w 40"/>
                <a:gd name="T7" fmla="*/ 44 h 88"/>
                <a:gd name="T8" fmla="*/ 32 w 40"/>
                <a:gd name="T9" fmla="*/ 44 h 88"/>
                <a:gd name="T10" fmla="*/ 32 w 40"/>
                <a:gd name="T11" fmla="*/ 62 h 88"/>
                <a:gd name="T12" fmla="*/ 40 w 40"/>
                <a:gd name="T13" fmla="*/ 62 h 88"/>
                <a:gd name="T14" fmla="*/ 40 w 40"/>
                <a:gd name="T15" fmla="*/ 70 h 88"/>
                <a:gd name="T16" fmla="*/ 40 w 40"/>
                <a:gd name="T17" fmla="*/ 79 h 88"/>
                <a:gd name="T18" fmla="*/ 4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0" y="0"/>
                  </a:moveTo>
                  <a:lnTo>
                    <a:pt x="0" y="26"/>
                  </a:lnTo>
                  <a:lnTo>
                    <a:pt x="8" y="35"/>
                  </a:lnTo>
                  <a:lnTo>
                    <a:pt x="16" y="44"/>
                  </a:lnTo>
                  <a:lnTo>
                    <a:pt x="32" y="44"/>
                  </a:lnTo>
                  <a:lnTo>
                    <a:pt x="32" y="62"/>
                  </a:lnTo>
                  <a:lnTo>
                    <a:pt x="40" y="62"/>
                  </a:lnTo>
                  <a:lnTo>
                    <a:pt x="40" y="70"/>
                  </a:lnTo>
                  <a:lnTo>
                    <a:pt x="40" y="79"/>
                  </a:lnTo>
                  <a:lnTo>
                    <a:pt x="4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86" name="Freeform 440"/>
            <p:cNvSpPr>
              <a:spLocks/>
            </p:cNvSpPr>
            <p:nvPr/>
          </p:nvSpPr>
          <p:spPr bwMode="auto">
            <a:xfrm>
              <a:off x="1900" y="3279"/>
              <a:ext cx="64" cy="140"/>
            </a:xfrm>
            <a:custGeom>
              <a:avLst/>
              <a:gdLst>
                <a:gd name="T0" fmla="*/ 0 w 64"/>
                <a:gd name="T1" fmla="*/ 0 h 140"/>
                <a:gd name="T2" fmla="*/ 16 w 64"/>
                <a:gd name="T3" fmla="*/ 61 h 140"/>
                <a:gd name="T4" fmla="*/ 24 w 64"/>
                <a:gd name="T5" fmla="*/ 70 h 140"/>
                <a:gd name="T6" fmla="*/ 32 w 64"/>
                <a:gd name="T7" fmla="*/ 79 h 140"/>
                <a:gd name="T8" fmla="*/ 32 w 64"/>
                <a:gd name="T9" fmla="*/ 105 h 140"/>
                <a:gd name="T10" fmla="*/ 40 w 64"/>
                <a:gd name="T11" fmla="*/ 114 h 140"/>
                <a:gd name="T12" fmla="*/ 40 w 64"/>
                <a:gd name="T13" fmla="*/ 123 h 140"/>
                <a:gd name="T14" fmla="*/ 56 w 64"/>
                <a:gd name="T15" fmla="*/ 123 h 140"/>
                <a:gd name="T16" fmla="*/ 64 w 64"/>
                <a:gd name="T17" fmla="*/ 123 h 140"/>
                <a:gd name="T18" fmla="*/ 64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0" y="0"/>
                  </a:moveTo>
                  <a:lnTo>
                    <a:pt x="16" y="61"/>
                  </a:lnTo>
                  <a:lnTo>
                    <a:pt x="24" y="70"/>
                  </a:lnTo>
                  <a:lnTo>
                    <a:pt x="32" y="79"/>
                  </a:lnTo>
                  <a:lnTo>
                    <a:pt x="32" y="105"/>
                  </a:lnTo>
                  <a:lnTo>
                    <a:pt x="40" y="114"/>
                  </a:lnTo>
                  <a:lnTo>
                    <a:pt x="40" y="123"/>
                  </a:lnTo>
                  <a:lnTo>
                    <a:pt x="56" y="123"/>
                  </a:lnTo>
                  <a:lnTo>
                    <a:pt x="64" y="123"/>
                  </a:lnTo>
                  <a:lnTo>
                    <a:pt x="64"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87" name="Freeform 441"/>
            <p:cNvSpPr>
              <a:spLocks/>
            </p:cNvSpPr>
            <p:nvPr/>
          </p:nvSpPr>
          <p:spPr bwMode="auto">
            <a:xfrm>
              <a:off x="1852" y="3226"/>
              <a:ext cx="104" cy="193"/>
            </a:xfrm>
            <a:custGeom>
              <a:avLst/>
              <a:gdLst>
                <a:gd name="T0" fmla="*/ 104 w 104"/>
                <a:gd name="T1" fmla="*/ 0 h 193"/>
                <a:gd name="T2" fmla="*/ 80 w 104"/>
                <a:gd name="T3" fmla="*/ 18 h 193"/>
                <a:gd name="T4" fmla="*/ 72 w 104"/>
                <a:gd name="T5" fmla="*/ 35 h 193"/>
                <a:gd name="T6" fmla="*/ 64 w 104"/>
                <a:gd name="T7" fmla="*/ 44 h 193"/>
                <a:gd name="T8" fmla="*/ 64 w 104"/>
                <a:gd name="T9" fmla="*/ 53 h 193"/>
                <a:gd name="T10" fmla="*/ 48 w 104"/>
                <a:gd name="T11" fmla="*/ 53 h 193"/>
                <a:gd name="T12" fmla="*/ 48 w 104"/>
                <a:gd name="T13" fmla="*/ 62 h 193"/>
                <a:gd name="T14" fmla="*/ 40 w 104"/>
                <a:gd name="T15" fmla="*/ 62 h 193"/>
                <a:gd name="T16" fmla="*/ 32 w 104"/>
                <a:gd name="T17" fmla="*/ 79 h 193"/>
                <a:gd name="T18" fmla="*/ 32 w 104"/>
                <a:gd name="T19" fmla="*/ 88 h 193"/>
                <a:gd name="T20" fmla="*/ 16 w 104"/>
                <a:gd name="T21" fmla="*/ 88 h 193"/>
                <a:gd name="T22" fmla="*/ 16 w 104"/>
                <a:gd name="T23" fmla="*/ 97 h 193"/>
                <a:gd name="T24" fmla="*/ 8 w 104"/>
                <a:gd name="T25" fmla="*/ 97 h 193"/>
                <a:gd name="T26" fmla="*/ 8 w 104"/>
                <a:gd name="T27" fmla="*/ 114 h 193"/>
                <a:gd name="T28" fmla="*/ 8 w 104"/>
                <a:gd name="T29" fmla="*/ 123 h 193"/>
                <a:gd name="T30" fmla="*/ 0 w 104"/>
                <a:gd name="T31" fmla="*/ 132 h 193"/>
                <a:gd name="T32" fmla="*/ 0 w 104"/>
                <a:gd name="T33" fmla="*/ 149 h 193"/>
                <a:gd name="T34" fmla="*/ 0 w 104"/>
                <a:gd name="T35" fmla="*/ 158 h 193"/>
                <a:gd name="T36" fmla="*/ 0 w 104"/>
                <a:gd name="T37" fmla="*/ 167 h 193"/>
                <a:gd name="T38" fmla="*/ 0 w 104"/>
                <a:gd name="T39" fmla="*/ 176 h 193"/>
                <a:gd name="T40" fmla="*/ 0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104" y="0"/>
                  </a:moveTo>
                  <a:lnTo>
                    <a:pt x="80" y="18"/>
                  </a:lnTo>
                  <a:lnTo>
                    <a:pt x="72" y="35"/>
                  </a:lnTo>
                  <a:lnTo>
                    <a:pt x="64" y="44"/>
                  </a:lnTo>
                  <a:lnTo>
                    <a:pt x="64" y="53"/>
                  </a:lnTo>
                  <a:lnTo>
                    <a:pt x="48" y="53"/>
                  </a:lnTo>
                  <a:lnTo>
                    <a:pt x="48" y="62"/>
                  </a:lnTo>
                  <a:lnTo>
                    <a:pt x="40" y="62"/>
                  </a:lnTo>
                  <a:lnTo>
                    <a:pt x="32" y="79"/>
                  </a:lnTo>
                  <a:lnTo>
                    <a:pt x="32" y="88"/>
                  </a:lnTo>
                  <a:lnTo>
                    <a:pt x="16" y="88"/>
                  </a:lnTo>
                  <a:lnTo>
                    <a:pt x="16" y="97"/>
                  </a:lnTo>
                  <a:lnTo>
                    <a:pt x="8" y="97"/>
                  </a:lnTo>
                  <a:lnTo>
                    <a:pt x="8" y="114"/>
                  </a:lnTo>
                  <a:lnTo>
                    <a:pt x="8" y="123"/>
                  </a:lnTo>
                  <a:lnTo>
                    <a:pt x="0" y="132"/>
                  </a:lnTo>
                  <a:lnTo>
                    <a:pt x="0" y="149"/>
                  </a:lnTo>
                  <a:lnTo>
                    <a:pt x="0" y="158"/>
                  </a:lnTo>
                  <a:lnTo>
                    <a:pt x="0" y="167"/>
                  </a:lnTo>
                  <a:lnTo>
                    <a:pt x="0" y="176"/>
                  </a:lnTo>
                  <a:lnTo>
                    <a:pt x="0"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88" name="Freeform 442"/>
            <p:cNvSpPr>
              <a:spLocks/>
            </p:cNvSpPr>
            <p:nvPr/>
          </p:nvSpPr>
          <p:spPr bwMode="auto">
            <a:xfrm>
              <a:off x="2044" y="3305"/>
              <a:ext cx="16" cy="106"/>
            </a:xfrm>
            <a:custGeom>
              <a:avLst/>
              <a:gdLst>
                <a:gd name="T0" fmla="*/ 8 w 16"/>
                <a:gd name="T1" fmla="*/ 0 h 106"/>
                <a:gd name="T2" fmla="*/ 8 w 16"/>
                <a:gd name="T3" fmla="*/ 9 h 106"/>
                <a:gd name="T4" fmla="*/ 8 w 16"/>
                <a:gd name="T5" fmla="*/ 26 h 106"/>
                <a:gd name="T6" fmla="*/ 8 w 16"/>
                <a:gd name="T7" fmla="*/ 35 h 106"/>
                <a:gd name="T8" fmla="*/ 0 w 16"/>
                <a:gd name="T9" fmla="*/ 35 h 106"/>
                <a:gd name="T10" fmla="*/ 0 w 16"/>
                <a:gd name="T11" fmla="*/ 44 h 106"/>
                <a:gd name="T12" fmla="*/ 0 w 16"/>
                <a:gd name="T13" fmla="*/ 62 h 106"/>
                <a:gd name="T14" fmla="*/ 8 w 16"/>
                <a:gd name="T15" fmla="*/ 70 h 106"/>
                <a:gd name="T16" fmla="*/ 8 w 16"/>
                <a:gd name="T17" fmla="*/ 79 h 106"/>
                <a:gd name="T18" fmla="*/ 16 w 16"/>
                <a:gd name="T19" fmla="*/ 88 h 106"/>
                <a:gd name="T20" fmla="*/ 16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0" y="35"/>
                  </a:lnTo>
                  <a:lnTo>
                    <a:pt x="0" y="44"/>
                  </a:lnTo>
                  <a:lnTo>
                    <a:pt x="0" y="62"/>
                  </a:lnTo>
                  <a:lnTo>
                    <a:pt x="8" y="70"/>
                  </a:lnTo>
                  <a:lnTo>
                    <a:pt x="8" y="79"/>
                  </a:lnTo>
                  <a:lnTo>
                    <a:pt x="16" y="88"/>
                  </a:lnTo>
                  <a:lnTo>
                    <a:pt x="16"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89" name="Freeform 443"/>
            <p:cNvSpPr>
              <a:spLocks/>
            </p:cNvSpPr>
            <p:nvPr/>
          </p:nvSpPr>
          <p:spPr bwMode="auto">
            <a:xfrm>
              <a:off x="2020" y="3375"/>
              <a:ext cx="8" cy="62"/>
            </a:xfrm>
            <a:custGeom>
              <a:avLst/>
              <a:gdLst>
                <a:gd name="T0" fmla="*/ 8 w 8"/>
                <a:gd name="T1" fmla="*/ 0 h 62"/>
                <a:gd name="T2" fmla="*/ 0 w 8"/>
                <a:gd name="T3" fmla="*/ 9 h 62"/>
                <a:gd name="T4" fmla="*/ 0 w 8"/>
                <a:gd name="T5" fmla="*/ 18 h 62"/>
                <a:gd name="T6" fmla="*/ 0 w 8"/>
                <a:gd name="T7" fmla="*/ 27 h 62"/>
                <a:gd name="T8" fmla="*/ 0 w 8"/>
                <a:gd name="T9" fmla="*/ 44 h 62"/>
                <a:gd name="T10" fmla="*/ 0 w 8"/>
                <a:gd name="T11" fmla="*/ 53 h 62"/>
                <a:gd name="T12" fmla="*/ 0 w 8"/>
                <a:gd name="T13" fmla="*/ 62 h 62"/>
                <a:gd name="T14" fmla="*/ 0 60000 65536"/>
                <a:gd name="T15" fmla="*/ 0 60000 65536"/>
                <a:gd name="T16" fmla="*/ 0 60000 65536"/>
                <a:gd name="T17" fmla="*/ 0 60000 65536"/>
                <a:gd name="T18" fmla="*/ 0 60000 65536"/>
                <a:gd name="T19" fmla="*/ 0 60000 65536"/>
                <a:gd name="T20" fmla="*/ 0 60000 65536"/>
                <a:gd name="T21" fmla="*/ 0 w 8"/>
                <a:gd name="T22" fmla="*/ 0 h 62"/>
                <a:gd name="T23" fmla="*/ 8 w 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62">
                  <a:moveTo>
                    <a:pt x="8" y="0"/>
                  </a:moveTo>
                  <a:lnTo>
                    <a:pt x="0" y="9"/>
                  </a:lnTo>
                  <a:lnTo>
                    <a:pt x="0" y="18"/>
                  </a:lnTo>
                  <a:lnTo>
                    <a:pt x="0" y="27"/>
                  </a:lnTo>
                  <a:lnTo>
                    <a:pt x="0" y="44"/>
                  </a:lnTo>
                  <a:lnTo>
                    <a:pt x="0" y="53"/>
                  </a:lnTo>
                  <a:lnTo>
                    <a:pt x="0"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90" name="Freeform 444"/>
            <p:cNvSpPr>
              <a:spLocks/>
            </p:cNvSpPr>
            <p:nvPr/>
          </p:nvSpPr>
          <p:spPr bwMode="auto">
            <a:xfrm>
              <a:off x="2060" y="3340"/>
              <a:ext cx="40" cy="79"/>
            </a:xfrm>
            <a:custGeom>
              <a:avLst/>
              <a:gdLst>
                <a:gd name="T0" fmla="*/ 8 w 40"/>
                <a:gd name="T1" fmla="*/ 0 h 79"/>
                <a:gd name="T2" fmla="*/ 0 w 40"/>
                <a:gd name="T3" fmla="*/ 9 h 79"/>
                <a:gd name="T4" fmla="*/ 8 w 40"/>
                <a:gd name="T5" fmla="*/ 18 h 79"/>
                <a:gd name="T6" fmla="*/ 8 w 40"/>
                <a:gd name="T7" fmla="*/ 35 h 79"/>
                <a:gd name="T8" fmla="*/ 24 w 40"/>
                <a:gd name="T9" fmla="*/ 35 h 79"/>
                <a:gd name="T10" fmla="*/ 32 w 40"/>
                <a:gd name="T11" fmla="*/ 44 h 79"/>
                <a:gd name="T12" fmla="*/ 40 w 40"/>
                <a:gd name="T13" fmla="*/ 53 h 79"/>
                <a:gd name="T14" fmla="*/ 40 w 40"/>
                <a:gd name="T15" fmla="*/ 62 h 79"/>
                <a:gd name="T16" fmla="*/ 4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8" y="0"/>
                  </a:moveTo>
                  <a:lnTo>
                    <a:pt x="0" y="9"/>
                  </a:lnTo>
                  <a:lnTo>
                    <a:pt x="8" y="18"/>
                  </a:lnTo>
                  <a:lnTo>
                    <a:pt x="8" y="35"/>
                  </a:lnTo>
                  <a:lnTo>
                    <a:pt x="24" y="35"/>
                  </a:lnTo>
                  <a:lnTo>
                    <a:pt x="32" y="44"/>
                  </a:lnTo>
                  <a:lnTo>
                    <a:pt x="40" y="53"/>
                  </a:lnTo>
                  <a:lnTo>
                    <a:pt x="40" y="62"/>
                  </a:lnTo>
                  <a:lnTo>
                    <a:pt x="4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91" name="Freeform 445"/>
            <p:cNvSpPr>
              <a:spLocks/>
            </p:cNvSpPr>
            <p:nvPr/>
          </p:nvSpPr>
          <p:spPr bwMode="auto">
            <a:xfrm>
              <a:off x="2060" y="3288"/>
              <a:ext cx="64" cy="70"/>
            </a:xfrm>
            <a:custGeom>
              <a:avLst/>
              <a:gdLst>
                <a:gd name="T0" fmla="*/ 0 w 64"/>
                <a:gd name="T1" fmla="*/ 0 h 70"/>
                <a:gd name="T2" fmla="*/ 8 w 64"/>
                <a:gd name="T3" fmla="*/ 0 h 70"/>
                <a:gd name="T4" fmla="*/ 24 w 64"/>
                <a:gd name="T5" fmla="*/ 0 h 70"/>
                <a:gd name="T6" fmla="*/ 32 w 64"/>
                <a:gd name="T7" fmla="*/ 17 h 70"/>
                <a:gd name="T8" fmla="*/ 40 w 64"/>
                <a:gd name="T9" fmla="*/ 17 h 70"/>
                <a:gd name="T10" fmla="*/ 40 w 64"/>
                <a:gd name="T11" fmla="*/ 26 h 70"/>
                <a:gd name="T12" fmla="*/ 56 w 64"/>
                <a:gd name="T13" fmla="*/ 26 h 70"/>
                <a:gd name="T14" fmla="*/ 56 w 64"/>
                <a:gd name="T15" fmla="*/ 35 h 70"/>
                <a:gd name="T16" fmla="*/ 56 w 64"/>
                <a:gd name="T17" fmla="*/ 52 h 70"/>
                <a:gd name="T18" fmla="*/ 64 w 64"/>
                <a:gd name="T19" fmla="*/ 61 h 70"/>
                <a:gd name="T20" fmla="*/ 64 w 64"/>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70"/>
                <a:gd name="T35" fmla="*/ 64 w 64"/>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70">
                  <a:moveTo>
                    <a:pt x="0" y="0"/>
                  </a:moveTo>
                  <a:lnTo>
                    <a:pt x="8" y="0"/>
                  </a:lnTo>
                  <a:lnTo>
                    <a:pt x="24" y="0"/>
                  </a:lnTo>
                  <a:lnTo>
                    <a:pt x="32" y="17"/>
                  </a:lnTo>
                  <a:lnTo>
                    <a:pt x="40" y="17"/>
                  </a:lnTo>
                  <a:lnTo>
                    <a:pt x="40" y="26"/>
                  </a:lnTo>
                  <a:lnTo>
                    <a:pt x="56" y="26"/>
                  </a:lnTo>
                  <a:lnTo>
                    <a:pt x="56" y="35"/>
                  </a:lnTo>
                  <a:lnTo>
                    <a:pt x="56" y="52"/>
                  </a:lnTo>
                  <a:lnTo>
                    <a:pt x="64" y="61"/>
                  </a:lnTo>
                  <a:lnTo>
                    <a:pt x="64"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92" name="Freeform 446"/>
            <p:cNvSpPr>
              <a:spLocks/>
            </p:cNvSpPr>
            <p:nvPr/>
          </p:nvSpPr>
          <p:spPr bwMode="auto">
            <a:xfrm>
              <a:off x="1788" y="3331"/>
              <a:ext cx="72" cy="80"/>
            </a:xfrm>
            <a:custGeom>
              <a:avLst/>
              <a:gdLst>
                <a:gd name="T0" fmla="*/ 72 w 72"/>
                <a:gd name="T1" fmla="*/ 0 h 80"/>
                <a:gd name="T2" fmla="*/ 72 w 72"/>
                <a:gd name="T3" fmla="*/ 9 h 80"/>
                <a:gd name="T4" fmla="*/ 64 w 72"/>
                <a:gd name="T5" fmla="*/ 9 h 80"/>
                <a:gd name="T6" fmla="*/ 56 w 72"/>
                <a:gd name="T7" fmla="*/ 9 h 80"/>
                <a:gd name="T8" fmla="*/ 40 w 72"/>
                <a:gd name="T9" fmla="*/ 18 h 80"/>
                <a:gd name="T10" fmla="*/ 32 w 72"/>
                <a:gd name="T11" fmla="*/ 36 h 80"/>
                <a:gd name="T12" fmla="*/ 24 w 72"/>
                <a:gd name="T13" fmla="*/ 44 h 80"/>
                <a:gd name="T14" fmla="*/ 8 w 72"/>
                <a:gd name="T15" fmla="*/ 53 h 80"/>
                <a:gd name="T16" fmla="*/ 8 w 72"/>
                <a:gd name="T17" fmla="*/ 62 h 80"/>
                <a:gd name="T18" fmla="*/ 8 w 72"/>
                <a:gd name="T19" fmla="*/ 80 h 80"/>
                <a:gd name="T20" fmla="*/ 0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72" y="0"/>
                  </a:moveTo>
                  <a:lnTo>
                    <a:pt x="72" y="9"/>
                  </a:lnTo>
                  <a:lnTo>
                    <a:pt x="64" y="9"/>
                  </a:lnTo>
                  <a:lnTo>
                    <a:pt x="56" y="9"/>
                  </a:lnTo>
                  <a:lnTo>
                    <a:pt x="40" y="18"/>
                  </a:lnTo>
                  <a:lnTo>
                    <a:pt x="32" y="36"/>
                  </a:lnTo>
                  <a:lnTo>
                    <a:pt x="24" y="44"/>
                  </a:lnTo>
                  <a:lnTo>
                    <a:pt x="8" y="53"/>
                  </a:lnTo>
                  <a:lnTo>
                    <a:pt x="8" y="62"/>
                  </a:lnTo>
                  <a:lnTo>
                    <a:pt x="8" y="80"/>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93" name="Freeform 447"/>
            <p:cNvSpPr>
              <a:spLocks/>
            </p:cNvSpPr>
            <p:nvPr/>
          </p:nvSpPr>
          <p:spPr bwMode="auto">
            <a:xfrm>
              <a:off x="1860" y="3323"/>
              <a:ext cx="40" cy="105"/>
            </a:xfrm>
            <a:custGeom>
              <a:avLst/>
              <a:gdLst>
                <a:gd name="T0" fmla="*/ 0 w 40"/>
                <a:gd name="T1" fmla="*/ 0 h 105"/>
                <a:gd name="T2" fmla="*/ 8 w 40"/>
                <a:gd name="T3" fmla="*/ 17 h 105"/>
                <a:gd name="T4" fmla="*/ 8 w 40"/>
                <a:gd name="T5" fmla="*/ 26 h 105"/>
                <a:gd name="T6" fmla="*/ 8 w 40"/>
                <a:gd name="T7" fmla="*/ 35 h 105"/>
                <a:gd name="T8" fmla="*/ 24 w 40"/>
                <a:gd name="T9" fmla="*/ 35 h 105"/>
                <a:gd name="T10" fmla="*/ 24 w 40"/>
                <a:gd name="T11" fmla="*/ 52 h 105"/>
                <a:gd name="T12" fmla="*/ 32 w 40"/>
                <a:gd name="T13" fmla="*/ 61 h 105"/>
                <a:gd name="T14" fmla="*/ 40 w 40"/>
                <a:gd name="T15" fmla="*/ 70 h 105"/>
                <a:gd name="T16" fmla="*/ 40 w 40"/>
                <a:gd name="T17" fmla="*/ 79 h 105"/>
                <a:gd name="T18" fmla="*/ 40 w 40"/>
                <a:gd name="T19" fmla="*/ 96 h 105"/>
                <a:gd name="T20" fmla="*/ 4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0" y="0"/>
                  </a:moveTo>
                  <a:lnTo>
                    <a:pt x="8" y="17"/>
                  </a:lnTo>
                  <a:lnTo>
                    <a:pt x="8" y="26"/>
                  </a:lnTo>
                  <a:lnTo>
                    <a:pt x="8" y="35"/>
                  </a:lnTo>
                  <a:lnTo>
                    <a:pt x="24" y="35"/>
                  </a:lnTo>
                  <a:lnTo>
                    <a:pt x="24" y="52"/>
                  </a:lnTo>
                  <a:lnTo>
                    <a:pt x="32" y="61"/>
                  </a:lnTo>
                  <a:lnTo>
                    <a:pt x="40" y="70"/>
                  </a:lnTo>
                  <a:lnTo>
                    <a:pt x="40" y="79"/>
                  </a:lnTo>
                  <a:lnTo>
                    <a:pt x="40" y="96"/>
                  </a:lnTo>
                  <a:lnTo>
                    <a:pt x="4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94" name="Freeform 448"/>
            <p:cNvSpPr>
              <a:spLocks/>
            </p:cNvSpPr>
            <p:nvPr/>
          </p:nvSpPr>
          <p:spPr bwMode="auto">
            <a:xfrm>
              <a:off x="1796" y="3411"/>
              <a:ext cx="48" cy="70"/>
            </a:xfrm>
            <a:custGeom>
              <a:avLst/>
              <a:gdLst>
                <a:gd name="T0" fmla="*/ 48 w 48"/>
                <a:gd name="T1" fmla="*/ 0 h 70"/>
                <a:gd name="T2" fmla="*/ 48 w 48"/>
                <a:gd name="T3" fmla="*/ 8 h 70"/>
                <a:gd name="T4" fmla="*/ 32 w 48"/>
                <a:gd name="T5" fmla="*/ 8 h 70"/>
                <a:gd name="T6" fmla="*/ 24 w 48"/>
                <a:gd name="T7" fmla="*/ 17 h 70"/>
                <a:gd name="T8" fmla="*/ 16 w 48"/>
                <a:gd name="T9" fmla="*/ 17 h 70"/>
                <a:gd name="T10" fmla="*/ 16 w 48"/>
                <a:gd name="T11" fmla="*/ 35 h 70"/>
                <a:gd name="T12" fmla="*/ 0 w 48"/>
                <a:gd name="T13" fmla="*/ 44 h 70"/>
                <a:gd name="T14" fmla="*/ 0 w 48"/>
                <a:gd name="T15" fmla="*/ 52 h 70"/>
                <a:gd name="T16" fmla="*/ 0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48" y="0"/>
                  </a:moveTo>
                  <a:lnTo>
                    <a:pt x="48" y="8"/>
                  </a:lnTo>
                  <a:lnTo>
                    <a:pt x="32" y="8"/>
                  </a:lnTo>
                  <a:lnTo>
                    <a:pt x="24" y="17"/>
                  </a:lnTo>
                  <a:lnTo>
                    <a:pt x="16" y="17"/>
                  </a:lnTo>
                  <a:lnTo>
                    <a:pt x="16" y="35"/>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95" name="Freeform 449"/>
            <p:cNvSpPr>
              <a:spLocks/>
            </p:cNvSpPr>
            <p:nvPr/>
          </p:nvSpPr>
          <p:spPr bwMode="auto">
            <a:xfrm>
              <a:off x="1908" y="3419"/>
              <a:ext cx="24" cy="71"/>
            </a:xfrm>
            <a:custGeom>
              <a:avLst/>
              <a:gdLst>
                <a:gd name="T0" fmla="*/ 24 w 24"/>
                <a:gd name="T1" fmla="*/ 0 h 71"/>
                <a:gd name="T2" fmla="*/ 24 w 24"/>
                <a:gd name="T3" fmla="*/ 9 h 71"/>
                <a:gd name="T4" fmla="*/ 16 w 24"/>
                <a:gd name="T5" fmla="*/ 27 h 71"/>
                <a:gd name="T6" fmla="*/ 8 w 24"/>
                <a:gd name="T7" fmla="*/ 36 h 71"/>
                <a:gd name="T8" fmla="*/ 8 w 24"/>
                <a:gd name="T9" fmla="*/ 44 h 71"/>
                <a:gd name="T10" fmla="*/ 8 w 24"/>
                <a:gd name="T11" fmla="*/ 62 h 71"/>
                <a:gd name="T12" fmla="*/ 0 w 24"/>
                <a:gd name="T13" fmla="*/ 62 h 71"/>
                <a:gd name="T14" fmla="*/ 0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24" y="0"/>
                  </a:moveTo>
                  <a:lnTo>
                    <a:pt x="24" y="9"/>
                  </a:lnTo>
                  <a:lnTo>
                    <a:pt x="16" y="27"/>
                  </a:lnTo>
                  <a:lnTo>
                    <a:pt x="8" y="36"/>
                  </a:lnTo>
                  <a:lnTo>
                    <a:pt x="8" y="44"/>
                  </a:lnTo>
                  <a:lnTo>
                    <a:pt x="8" y="62"/>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96" name="Freeform 450"/>
            <p:cNvSpPr>
              <a:spLocks/>
            </p:cNvSpPr>
            <p:nvPr/>
          </p:nvSpPr>
          <p:spPr bwMode="auto">
            <a:xfrm>
              <a:off x="2012" y="3419"/>
              <a:ext cx="48" cy="71"/>
            </a:xfrm>
            <a:custGeom>
              <a:avLst/>
              <a:gdLst>
                <a:gd name="T0" fmla="*/ 0 w 48"/>
                <a:gd name="T1" fmla="*/ 0 h 71"/>
                <a:gd name="T2" fmla="*/ 8 w 48"/>
                <a:gd name="T3" fmla="*/ 9 h 71"/>
                <a:gd name="T4" fmla="*/ 16 w 48"/>
                <a:gd name="T5" fmla="*/ 27 h 71"/>
                <a:gd name="T6" fmla="*/ 32 w 48"/>
                <a:gd name="T7" fmla="*/ 36 h 71"/>
                <a:gd name="T8" fmla="*/ 40 w 48"/>
                <a:gd name="T9" fmla="*/ 44 h 71"/>
                <a:gd name="T10" fmla="*/ 48 w 48"/>
                <a:gd name="T11" fmla="*/ 44 h 71"/>
                <a:gd name="T12" fmla="*/ 48 w 48"/>
                <a:gd name="T13" fmla="*/ 62 h 71"/>
                <a:gd name="T14" fmla="*/ 48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0" y="0"/>
                  </a:moveTo>
                  <a:lnTo>
                    <a:pt x="8" y="9"/>
                  </a:lnTo>
                  <a:lnTo>
                    <a:pt x="16" y="27"/>
                  </a:lnTo>
                  <a:lnTo>
                    <a:pt x="32" y="36"/>
                  </a:lnTo>
                  <a:lnTo>
                    <a:pt x="40" y="44"/>
                  </a:lnTo>
                  <a:lnTo>
                    <a:pt x="48" y="44"/>
                  </a:lnTo>
                  <a:lnTo>
                    <a:pt x="48" y="62"/>
                  </a:lnTo>
                  <a:lnTo>
                    <a:pt x="48"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97" name="Freeform 451"/>
            <p:cNvSpPr>
              <a:spLocks/>
            </p:cNvSpPr>
            <p:nvPr/>
          </p:nvSpPr>
          <p:spPr bwMode="auto">
            <a:xfrm>
              <a:off x="1980" y="3367"/>
              <a:ext cx="72" cy="123"/>
            </a:xfrm>
            <a:custGeom>
              <a:avLst/>
              <a:gdLst>
                <a:gd name="T0" fmla="*/ 64 w 72"/>
                <a:gd name="T1" fmla="*/ 0 h 123"/>
                <a:gd name="T2" fmla="*/ 72 w 72"/>
                <a:gd name="T3" fmla="*/ 8 h 123"/>
                <a:gd name="T4" fmla="*/ 64 w 72"/>
                <a:gd name="T5" fmla="*/ 17 h 123"/>
                <a:gd name="T6" fmla="*/ 64 w 72"/>
                <a:gd name="T7" fmla="*/ 26 h 123"/>
                <a:gd name="T8" fmla="*/ 48 w 72"/>
                <a:gd name="T9" fmla="*/ 44 h 123"/>
                <a:gd name="T10" fmla="*/ 40 w 72"/>
                <a:gd name="T11" fmla="*/ 52 h 123"/>
                <a:gd name="T12" fmla="*/ 32 w 72"/>
                <a:gd name="T13" fmla="*/ 61 h 123"/>
                <a:gd name="T14" fmla="*/ 16 w 72"/>
                <a:gd name="T15" fmla="*/ 79 h 123"/>
                <a:gd name="T16" fmla="*/ 8 w 72"/>
                <a:gd name="T17" fmla="*/ 88 h 123"/>
                <a:gd name="T18" fmla="*/ 0 w 72"/>
                <a:gd name="T19" fmla="*/ 96 h 123"/>
                <a:gd name="T20" fmla="*/ 0 w 72"/>
                <a:gd name="T21" fmla="*/ 114 h 123"/>
                <a:gd name="T22" fmla="*/ 0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64" y="0"/>
                  </a:moveTo>
                  <a:lnTo>
                    <a:pt x="72" y="8"/>
                  </a:lnTo>
                  <a:lnTo>
                    <a:pt x="64" y="17"/>
                  </a:lnTo>
                  <a:lnTo>
                    <a:pt x="64" y="26"/>
                  </a:lnTo>
                  <a:lnTo>
                    <a:pt x="48" y="44"/>
                  </a:lnTo>
                  <a:lnTo>
                    <a:pt x="40" y="52"/>
                  </a:lnTo>
                  <a:lnTo>
                    <a:pt x="32" y="61"/>
                  </a:lnTo>
                  <a:lnTo>
                    <a:pt x="16" y="79"/>
                  </a:lnTo>
                  <a:lnTo>
                    <a:pt x="8" y="88"/>
                  </a:lnTo>
                  <a:lnTo>
                    <a:pt x="0" y="96"/>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98" name="Freeform 452"/>
            <p:cNvSpPr>
              <a:spLocks/>
            </p:cNvSpPr>
            <p:nvPr/>
          </p:nvSpPr>
          <p:spPr bwMode="auto">
            <a:xfrm>
              <a:off x="2092" y="3331"/>
              <a:ext cx="16" cy="115"/>
            </a:xfrm>
            <a:custGeom>
              <a:avLst/>
              <a:gdLst>
                <a:gd name="T0" fmla="*/ 16 w 16"/>
                <a:gd name="T1" fmla="*/ 0 h 115"/>
                <a:gd name="T2" fmla="*/ 0 w 16"/>
                <a:gd name="T3" fmla="*/ 18 h 115"/>
                <a:gd name="T4" fmla="*/ 0 w 16"/>
                <a:gd name="T5" fmla="*/ 36 h 115"/>
                <a:gd name="T6" fmla="*/ 0 w 16"/>
                <a:gd name="T7" fmla="*/ 44 h 115"/>
                <a:gd name="T8" fmla="*/ 0 w 16"/>
                <a:gd name="T9" fmla="*/ 53 h 115"/>
                <a:gd name="T10" fmla="*/ 16 w 16"/>
                <a:gd name="T11" fmla="*/ 62 h 115"/>
                <a:gd name="T12" fmla="*/ 16 w 16"/>
                <a:gd name="T13" fmla="*/ 80 h 115"/>
                <a:gd name="T14" fmla="*/ 16 w 16"/>
                <a:gd name="T15" fmla="*/ 88 h 115"/>
                <a:gd name="T16" fmla="*/ 16 w 16"/>
                <a:gd name="T17" fmla="*/ 97 h 115"/>
                <a:gd name="T18" fmla="*/ 16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16" y="0"/>
                  </a:moveTo>
                  <a:lnTo>
                    <a:pt x="0" y="18"/>
                  </a:lnTo>
                  <a:lnTo>
                    <a:pt x="0" y="36"/>
                  </a:lnTo>
                  <a:lnTo>
                    <a:pt x="0" y="44"/>
                  </a:lnTo>
                  <a:lnTo>
                    <a:pt x="0" y="53"/>
                  </a:lnTo>
                  <a:lnTo>
                    <a:pt x="16" y="62"/>
                  </a:lnTo>
                  <a:lnTo>
                    <a:pt x="16" y="80"/>
                  </a:lnTo>
                  <a:lnTo>
                    <a:pt x="16" y="88"/>
                  </a:lnTo>
                  <a:lnTo>
                    <a:pt x="16" y="97"/>
                  </a:lnTo>
                  <a:lnTo>
                    <a:pt x="1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99" name="Freeform 453"/>
            <p:cNvSpPr>
              <a:spLocks/>
            </p:cNvSpPr>
            <p:nvPr/>
          </p:nvSpPr>
          <p:spPr bwMode="auto">
            <a:xfrm>
              <a:off x="2076" y="3393"/>
              <a:ext cx="8" cy="97"/>
            </a:xfrm>
            <a:custGeom>
              <a:avLst/>
              <a:gdLst>
                <a:gd name="T0" fmla="*/ 8 w 8"/>
                <a:gd name="T1" fmla="*/ 0 h 97"/>
                <a:gd name="T2" fmla="*/ 8 w 8"/>
                <a:gd name="T3" fmla="*/ 18 h 97"/>
                <a:gd name="T4" fmla="*/ 0 w 8"/>
                <a:gd name="T5" fmla="*/ 26 h 97"/>
                <a:gd name="T6" fmla="*/ 0 w 8"/>
                <a:gd name="T7" fmla="*/ 35 h 97"/>
                <a:gd name="T8" fmla="*/ 0 w 8"/>
                <a:gd name="T9" fmla="*/ 53 h 97"/>
                <a:gd name="T10" fmla="*/ 0 w 8"/>
                <a:gd name="T11" fmla="*/ 62 h 97"/>
                <a:gd name="T12" fmla="*/ 0 w 8"/>
                <a:gd name="T13" fmla="*/ 70 h 97"/>
                <a:gd name="T14" fmla="*/ 0 w 8"/>
                <a:gd name="T15" fmla="*/ 88 h 97"/>
                <a:gd name="T16" fmla="*/ 8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8" y="0"/>
                  </a:moveTo>
                  <a:lnTo>
                    <a:pt x="8" y="18"/>
                  </a:lnTo>
                  <a:lnTo>
                    <a:pt x="0" y="26"/>
                  </a:lnTo>
                  <a:lnTo>
                    <a:pt x="0" y="35"/>
                  </a:lnTo>
                  <a:lnTo>
                    <a:pt x="0" y="53"/>
                  </a:lnTo>
                  <a:lnTo>
                    <a:pt x="0" y="62"/>
                  </a:lnTo>
                  <a:lnTo>
                    <a:pt x="0" y="70"/>
                  </a:lnTo>
                  <a:lnTo>
                    <a:pt x="0" y="88"/>
                  </a:lnTo>
                  <a:lnTo>
                    <a:pt x="8"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00" name="Freeform 454"/>
            <p:cNvSpPr>
              <a:spLocks/>
            </p:cNvSpPr>
            <p:nvPr/>
          </p:nvSpPr>
          <p:spPr bwMode="auto">
            <a:xfrm>
              <a:off x="2108" y="3411"/>
              <a:ext cx="40" cy="70"/>
            </a:xfrm>
            <a:custGeom>
              <a:avLst/>
              <a:gdLst>
                <a:gd name="T0" fmla="*/ 0 w 40"/>
                <a:gd name="T1" fmla="*/ 0 h 70"/>
                <a:gd name="T2" fmla="*/ 8 w 40"/>
                <a:gd name="T3" fmla="*/ 8 h 70"/>
                <a:gd name="T4" fmla="*/ 8 w 40"/>
                <a:gd name="T5" fmla="*/ 17 h 70"/>
                <a:gd name="T6" fmla="*/ 16 w 40"/>
                <a:gd name="T7" fmla="*/ 35 h 70"/>
                <a:gd name="T8" fmla="*/ 24 w 40"/>
                <a:gd name="T9" fmla="*/ 35 h 70"/>
                <a:gd name="T10" fmla="*/ 24 w 40"/>
                <a:gd name="T11" fmla="*/ 44 h 70"/>
                <a:gd name="T12" fmla="*/ 40 w 40"/>
                <a:gd name="T13" fmla="*/ 44 h 70"/>
                <a:gd name="T14" fmla="*/ 40 w 40"/>
                <a:gd name="T15" fmla="*/ 52 h 70"/>
                <a:gd name="T16" fmla="*/ 4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0" y="0"/>
                  </a:moveTo>
                  <a:lnTo>
                    <a:pt x="8" y="8"/>
                  </a:lnTo>
                  <a:lnTo>
                    <a:pt x="8" y="17"/>
                  </a:lnTo>
                  <a:lnTo>
                    <a:pt x="16" y="35"/>
                  </a:lnTo>
                  <a:lnTo>
                    <a:pt x="24" y="35"/>
                  </a:lnTo>
                  <a:lnTo>
                    <a:pt x="24" y="44"/>
                  </a:lnTo>
                  <a:lnTo>
                    <a:pt x="40" y="44"/>
                  </a:lnTo>
                  <a:lnTo>
                    <a:pt x="40" y="52"/>
                  </a:lnTo>
                  <a:lnTo>
                    <a:pt x="4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01" name="Freeform 455"/>
            <p:cNvSpPr>
              <a:spLocks/>
            </p:cNvSpPr>
            <p:nvPr/>
          </p:nvSpPr>
          <p:spPr bwMode="auto">
            <a:xfrm>
              <a:off x="1924" y="3419"/>
              <a:ext cx="56" cy="115"/>
            </a:xfrm>
            <a:custGeom>
              <a:avLst/>
              <a:gdLst>
                <a:gd name="T0" fmla="*/ 56 w 56"/>
                <a:gd name="T1" fmla="*/ 0 h 115"/>
                <a:gd name="T2" fmla="*/ 32 w 56"/>
                <a:gd name="T3" fmla="*/ 27 h 115"/>
                <a:gd name="T4" fmla="*/ 24 w 56"/>
                <a:gd name="T5" fmla="*/ 36 h 115"/>
                <a:gd name="T6" fmla="*/ 24 w 56"/>
                <a:gd name="T7" fmla="*/ 44 h 115"/>
                <a:gd name="T8" fmla="*/ 24 w 56"/>
                <a:gd name="T9" fmla="*/ 62 h 115"/>
                <a:gd name="T10" fmla="*/ 8 w 56"/>
                <a:gd name="T11" fmla="*/ 71 h 115"/>
                <a:gd name="T12" fmla="*/ 8 w 56"/>
                <a:gd name="T13" fmla="*/ 79 h 115"/>
                <a:gd name="T14" fmla="*/ 8 w 56"/>
                <a:gd name="T15" fmla="*/ 88 h 115"/>
                <a:gd name="T16" fmla="*/ 0 w 56"/>
                <a:gd name="T17" fmla="*/ 106 h 115"/>
                <a:gd name="T18" fmla="*/ 0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56" y="0"/>
                  </a:moveTo>
                  <a:lnTo>
                    <a:pt x="32" y="27"/>
                  </a:lnTo>
                  <a:lnTo>
                    <a:pt x="24" y="36"/>
                  </a:lnTo>
                  <a:lnTo>
                    <a:pt x="24" y="44"/>
                  </a:lnTo>
                  <a:lnTo>
                    <a:pt x="24" y="62"/>
                  </a:lnTo>
                  <a:lnTo>
                    <a:pt x="8" y="71"/>
                  </a:lnTo>
                  <a:lnTo>
                    <a:pt x="8" y="79"/>
                  </a:lnTo>
                  <a:lnTo>
                    <a:pt x="8" y="88"/>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02" name="Freeform 456"/>
            <p:cNvSpPr>
              <a:spLocks/>
            </p:cNvSpPr>
            <p:nvPr/>
          </p:nvSpPr>
          <p:spPr bwMode="auto">
            <a:xfrm>
              <a:off x="1796" y="3455"/>
              <a:ext cx="48" cy="79"/>
            </a:xfrm>
            <a:custGeom>
              <a:avLst/>
              <a:gdLst>
                <a:gd name="T0" fmla="*/ 0 w 48"/>
                <a:gd name="T1" fmla="*/ 0 h 79"/>
                <a:gd name="T2" fmla="*/ 16 w 48"/>
                <a:gd name="T3" fmla="*/ 8 h 79"/>
                <a:gd name="T4" fmla="*/ 24 w 48"/>
                <a:gd name="T5" fmla="*/ 26 h 79"/>
                <a:gd name="T6" fmla="*/ 32 w 48"/>
                <a:gd name="T7" fmla="*/ 35 h 79"/>
                <a:gd name="T8" fmla="*/ 48 w 48"/>
                <a:gd name="T9" fmla="*/ 35 h 79"/>
                <a:gd name="T10" fmla="*/ 48 w 48"/>
                <a:gd name="T11" fmla="*/ 43 h 79"/>
                <a:gd name="T12" fmla="*/ 48 w 48"/>
                <a:gd name="T13" fmla="*/ 52 h 79"/>
                <a:gd name="T14" fmla="*/ 48 w 48"/>
                <a:gd name="T15" fmla="*/ 70 h 79"/>
                <a:gd name="T16" fmla="*/ 48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0" y="0"/>
                  </a:moveTo>
                  <a:lnTo>
                    <a:pt x="16" y="8"/>
                  </a:lnTo>
                  <a:lnTo>
                    <a:pt x="24" y="26"/>
                  </a:lnTo>
                  <a:lnTo>
                    <a:pt x="32" y="35"/>
                  </a:lnTo>
                  <a:lnTo>
                    <a:pt x="48" y="35"/>
                  </a:lnTo>
                  <a:lnTo>
                    <a:pt x="48" y="43"/>
                  </a:lnTo>
                  <a:lnTo>
                    <a:pt x="48" y="52"/>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03" name="Freeform 457"/>
            <p:cNvSpPr>
              <a:spLocks/>
            </p:cNvSpPr>
            <p:nvPr/>
          </p:nvSpPr>
          <p:spPr bwMode="auto">
            <a:xfrm>
              <a:off x="1948" y="3481"/>
              <a:ext cx="48" cy="79"/>
            </a:xfrm>
            <a:custGeom>
              <a:avLst/>
              <a:gdLst>
                <a:gd name="T0" fmla="*/ 0 w 48"/>
                <a:gd name="T1" fmla="*/ 0 h 79"/>
                <a:gd name="T2" fmla="*/ 0 w 48"/>
                <a:gd name="T3" fmla="*/ 9 h 79"/>
                <a:gd name="T4" fmla="*/ 8 w 48"/>
                <a:gd name="T5" fmla="*/ 9 h 79"/>
                <a:gd name="T6" fmla="*/ 8 w 48"/>
                <a:gd name="T7" fmla="*/ 17 h 79"/>
                <a:gd name="T8" fmla="*/ 16 w 48"/>
                <a:gd name="T9" fmla="*/ 17 h 79"/>
                <a:gd name="T10" fmla="*/ 16 w 48"/>
                <a:gd name="T11" fmla="*/ 26 h 79"/>
                <a:gd name="T12" fmla="*/ 32 w 48"/>
                <a:gd name="T13" fmla="*/ 26 h 79"/>
                <a:gd name="T14" fmla="*/ 32 w 48"/>
                <a:gd name="T15" fmla="*/ 44 h 79"/>
                <a:gd name="T16" fmla="*/ 40 w 48"/>
                <a:gd name="T17" fmla="*/ 44 h 79"/>
                <a:gd name="T18" fmla="*/ 40 w 48"/>
                <a:gd name="T19" fmla="*/ 53 h 79"/>
                <a:gd name="T20" fmla="*/ 48 w 48"/>
                <a:gd name="T21" fmla="*/ 61 h 79"/>
                <a:gd name="T22" fmla="*/ 40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0" y="0"/>
                  </a:moveTo>
                  <a:lnTo>
                    <a:pt x="0" y="9"/>
                  </a:lnTo>
                  <a:lnTo>
                    <a:pt x="8" y="9"/>
                  </a:lnTo>
                  <a:lnTo>
                    <a:pt x="8" y="17"/>
                  </a:lnTo>
                  <a:lnTo>
                    <a:pt x="16" y="17"/>
                  </a:lnTo>
                  <a:lnTo>
                    <a:pt x="16" y="26"/>
                  </a:lnTo>
                  <a:lnTo>
                    <a:pt x="32" y="26"/>
                  </a:lnTo>
                  <a:lnTo>
                    <a:pt x="32" y="44"/>
                  </a:lnTo>
                  <a:lnTo>
                    <a:pt x="40" y="44"/>
                  </a:lnTo>
                  <a:lnTo>
                    <a:pt x="40" y="53"/>
                  </a:lnTo>
                  <a:lnTo>
                    <a:pt x="48" y="61"/>
                  </a:lnTo>
                  <a:lnTo>
                    <a:pt x="4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04" name="Freeform 458"/>
            <p:cNvSpPr>
              <a:spLocks/>
            </p:cNvSpPr>
            <p:nvPr/>
          </p:nvSpPr>
          <p:spPr bwMode="auto">
            <a:xfrm>
              <a:off x="2028" y="3455"/>
              <a:ext cx="16" cy="114"/>
            </a:xfrm>
            <a:custGeom>
              <a:avLst/>
              <a:gdLst>
                <a:gd name="T0" fmla="*/ 16 w 16"/>
                <a:gd name="T1" fmla="*/ 0 h 114"/>
                <a:gd name="T2" fmla="*/ 16 w 16"/>
                <a:gd name="T3" fmla="*/ 26 h 114"/>
                <a:gd name="T4" fmla="*/ 16 w 16"/>
                <a:gd name="T5" fmla="*/ 35 h 114"/>
                <a:gd name="T6" fmla="*/ 16 w 16"/>
                <a:gd name="T7" fmla="*/ 43 h 114"/>
                <a:gd name="T8" fmla="*/ 16 w 16"/>
                <a:gd name="T9" fmla="*/ 52 h 114"/>
                <a:gd name="T10" fmla="*/ 16 w 16"/>
                <a:gd name="T11" fmla="*/ 70 h 114"/>
                <a:gd name="T12" fmla="*/ 0 w 16"/>
                <a:gd name="T13" fmla="*/ 79 h 114"/>
                <a:gd name="T14" fmla="*/ 0 w 16"/>
                <a:gd name="T15" fmla="*/ 87 h 114"/>
                <a:gd name="T16" fmla="*/ 0 w 16"/>
                <a:gd name="T17" fmla="*/ 105 h 114"/>
                <a:gd name="T18" fmla="*/ 0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16" y="0"/>
                  </a:moveTo>
                  <a:lnTo>
                    <a:pt x="16" y="26"/>
                  </a:lnTo>
                  <a:lnTo>
                    <a:pt x="16" y="35"/>
                  </a:lnTo>
                  <a:lnTo>
                    <a:pt x="16" y="43"/>
                  </a:lnTo>
                  <a:lnTo>
                    <a:pt x="16" y="52"/>
                  </a:lnTo>
                  <a:lnTo>
                    <a:pt x="16" y="70"/>
                  </a:lnTo>
                  <a:lnTo>
                    <a:pt x="0" y="79"/>
                  </a:lnTo>
                  <a:lnTo>
                    <a:pt x="0" y="87"/>
                  </a:lnTo>
                  <a:lnTo>
                    <a:pt x="0" y="105"/>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05" name="Freeform 459"/>
            <p:cNvSpPr>
              <a:spLocks/>
            </p:cNvSpPr>
            <p:nvPr/>
          </p:nvSpPr>
          <p:spPr bwMode="auto">
            <a:xfrm>
              <a:off x="2076" y="3463"/>
              <a:ext cx="32" cy="79"/>
            </a:xfrm>
            <a:custGeom>
              <a:avLst/>
              <a:gdLst>
                <a:gd name="T0" fmla="*/ 0 w 32"/>
                <a:gd name="T1" fmla="*/ 0 h 79"/>
                <a:gd name="T2" fmla="*/ 0 w 32"/>
                <a:gd name="T3" fmla="*/ 18 h 79"/>
                <a:gd name="T4" fmla="*/ 8 w 32"/>
                <a:gd name="T5" fmla="*/ 27 h 79"/>
                <a:gd name="T6" fmla="*/ 16 w 32"/>
                <a:gd name="T7" fmla="*/ 27 h 79"/>
                <a:gd name="T8" fmla="*/ 16 w 32"/>
                <a:gd name="T9" fmla="*/ 35 h 79"/>
                <a:gd name="T10" fmla="*/ 32 w 32"/>
                <a:gd name="T11" fmla="*/ 44 h 79"/>
                <a:gd name="T12" fmla="*/ 32 w 32"/>
                <a:gd name="T13" fmla="*/ 62 h 79"/>
                <a:gd name="T14" fmla="*/ 32 w 32"/>
                <a:gd name="T15" fmla="*/ 71 h 79"/>
                <a:gd name="T16" fmla="*/ 32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0" y="0"/>
                  </a:moveTo>
                  <a:lnTo>
                    <a:pt x="0" y="18"/>
                  </a:lnTo>
                  <a:lnTo>
                    <a:pt x="8" y="27"/>
                  </a:lnTo>
                  <a:lnTo>
                    <a:pt x="16" y="27"/>
                  </a:lnTo>
                  <a:lnTo>
                    <a:pt x="16" y="35"/>
                  </a:lnTo>
                  <a:lnTo>
                    <a:pt x="32" y="44"/>
                  </a:lnTo>
                  <a:lnTo>
                    <a:pt x="32" y="62"/>
                  </a:lnTo>
                  <a:lnTo>
                    <a:pt x="32" y="71"/>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06" name="Freeform 460"/>
            <p:cNvSpPr>
              <a:spLocks/>
            </p:cNvSpPr>
            <p:nvPr/>
          </p:nvSpPr>
          <p:spPr bwMode="auto">
            <a:xfrm>
              <a:off x="2124" y="3446"/>
              <a:ext cx="24" cy="149"/>
            </a:xfrm>
            <a:custGeom>
              <a:avLst/>
              <a:gdLst>
                <a:gd name="T0" fmla="*/ 0 w 24"/>
                <a:gd name="T1" fmla="*/ 0 h 149"/>
                <a:gd name="T2" fmla="*/ 0 w 24"/>
                <a:gd name="T3" fmla="*/ 9 h 149"/>
                <a:gd name="T4" fmla="*/ 0 w 24"/>
                <a:gd name="T5" fmla="*/ 35 h 149"/>
                <a:gd name="T6" fmla="*/ 0 w 24"/>
                <a:gd name="T7" fmla="*/ 44 h 149"/>
                <a:gd name="T8" fmla="*/ 0 w 24"/>
                <a:gd name="T9" fmla="*/ 52 h 149"/>
                <a:gd name="T10" fmla="*/ 8 w 24"/>
                <a:gd name="T11" fmla="*/ 61 h 149"/>
                <a:gd name="T12" fmla="*/ 8 w 24"/>
                <a:gd name="T13" fmla="*/ 88 h 149"/>
                <a:gd name="T14" fmla="*/ 24 w 24"/>
                <a:gd name="T15" fmla="*/ 96 h 149"/>
                <a:gd name="T16" fmla="*/ 24 w 24"/>
                <a:gd name="T17" fmla="*/ 114 h 149"/>
                <a:gd name="T18" fmla="*/ 24 w 24"/>
                <a:gd name="T19" fmla="*/ 123 h 149"/>
                <a:gd name="T20" fmla="*/ 24 w 24"/>
                <a:gd name="T21" fmla="*/ 132 h 149"/>
                <a:gd name="T22" fmla="*/ 8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0" y="0"/>
                  </a:moveTo>
                  <a:lnTo>
                    <a:pt x="0" y="9"/>
                  </a:lnTo>
                  <a:lnTo>
                    <a:pt x="0" y="35"/>
                  </a:lnTo>
                  <a:lnTo>
                    <a:pt x="0" y="44"/>
                  </a:lnTo>
                  <a:lnTo>
                    <a:pt x="0" y="52"/>
                  </a:lnTo>
                  <a:lnTo>
                    <a:pt x="8" y="61"/>
                  </a:lnTo>
                  <a:lnTo>
                    <a:pt x="8" y="88"/>
                  </a:lnTo>
                  <a:lnTo>
                    <a:pt x="24" y="96"/>
                  </a:lnTo>
                  <a:lnTo>
                    <a:pt x="24" y="114"/>
                  </a:lnTo>
                  <a:lnTo>
                    <a:pt x="24" y="123"/>
                  </a:lnTo>
                  <a:lnTo>
                    <a:pt x="24" y="132"/>
                  </a:lnTo>
                  <a:lnTo>
                    <a:pt x="8"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07" name="Freeform 461"/>
            <p:cNvSpPr>
              <a:spLocks/>
            </p:cNvSpPr>
            <p:nvPr/>
          </p:nvSpPr>
          <p:spPr bwMode="auto">
            <a:xfrm>
              <a:off x="2108" y="3384"/>
              <a:ext cx="72" cy="114"/>
            </a:xfrm>
            <a:custGeom>
              <a:avLst/>
              <a:gdLst>
                <a:gd name="T0" fmla="*/ 0 w 72"/>
                <a:gd name="T1" fmla="*/ 0 h 114"/>
                <a:gd name="T2" fmla="*/ 8 w 72"/>
                <a:gd name="T3" fmla="*/ 9 h 114"/>
                <a:gd name="T4" fmla="*/ 16 w 72"/>
                <a:gd name="T5" fmla="*/ 27 h 114"/>
                <a:gd name="T6" fmla="*/ 24 w 72"/>
                <a:gd name="T7" fmla="*/ 27 h 114"/>
                <a:gd name="T8" fmla="*/ 40 w 72"/>
                <a:gd name="T9" fmla="*/ 35 h 114"/>
                <a:gd name="T10" fmla="*/ 48 w 72"/>
                <a:gd name="T11" fmla="*/ 44 h 114"/>
                <a:gd name="T12" fmla="*/ 56 w 72"/>
                <a:gd name="T13" fmla="*/ 62 h 114"/>
                <a:gd name="T14" fmla="*/ 56 w 72"/>
                <a:gd name="T15" fmla="*/ 71 h 114"/>
                <a:gd name="T16" fmla="*/ 56 w 72"/>
                <a:gd name="T17" fmla="*/ 79 h 114"/>
                <a:gd name="T18" fmla="*/ 56 w 72"/>
                <a:gd name="T19" fmla="*/ 97 h 114"/>
                <a:gd name="T20" fmla="*/ 72 w 72"/>
                <a:gd name="T21" fmla="*/ 106 h 114"/>
                <a:gd name="T22" fmla="*/ 72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0" y="0"/>
                  </a:moveTo>
                  <a:lnTo>
                    <a:pt x="8" y="9"/>
                  </a:lnTo>
                  <a:lnTo>
                    <a:pt x="16" y="27"/>
                  </a:lnTo>
                  <a:lnTo>
                    <a:pt x="24" y="27"/>
                  </a:lnTo>
                  <a:lnTo>
                    <a:pt x="40" y="35"/>
                  </a:lnTo>
                  <a:lnTo>
                    <a:pt x="48" y="44"/>
                  </a:lnTo>
                  <a:lnTo>
                    <a:pt x="56" y="62"/>
                  </a:lnTo>
                  <a:lnTo>
                    <a:pt x="56" y="71"/>
                  </a:lnTo>
                  <a:lnTo>
                    <a:pt x="56" y="79"/>
                  </a:lnTo>
                  <a:lnTo>
                    <a:pt x="56" y="97"/>
                  </a:lnTo>
                  <a:lnTo>
                    <a:pt x="72" y="106"/>
                  </a:lnTo>
                  <a:lnTo>
                    <a:pt x="72"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08" name="Freeform 462"/>
            <p:cNvSpPr>
              <a:spLocks/>
            </p:cNvSpPr>
            <p:nvPr/>
          </p:nvSpPr>
          <p:spPr bwMode="auto">
            <a:xfrm>
              <a:off x="1764" y="3446"/>
              <a:ext cx="48" cy="88"/>
            </a:xfrm>
            <a:custGeom>
              <a:avLst/>
              <a:gdLst>
                <a:gd name="T0" fmla="*/ 48 w 48"/>
                <a:gd name="T1" fmla="*/ 0 h 88"/>
                <a:gd name="T2" fmla="*/ 32 w 48"/>
                <a:gd name="T3" fmla="*/ 0 h 88"/>
                <a:gd name="T4" fmla="*/ 24 w 48"/>
                <a:gd name="T5" fmla="*/ 9 h 88"/>
                <a:gd name="T6" fmla="*/ 24 w 48"/>
                <a:gd name="T7" fmla="*/ 17 h 88"/>
                <a:gd name="T8" fmla="*/ 24 w 48"/>
                <a:gd name="T9" fmla="*/ 35 h 88"/>
                <a:gd name="T10" fmla="*/ 24 w 48"/>
                <a:gd name="T11" fmla="*/ 44 h 88"/>
                <a:gd name="T12" fmla="*/ 16 w 48"/>
                <a:gd name="T13" fmla="*/ 52 h 88"/>
                <a:gd name="T14" fmla="*/ 16 w 48"/>
                <a:gd name="T15" fmla="*/ 61 h 88"/>
                <a:gd name="T16" fmla="*/ 16 w 48"/>
                <a:gd name="T17" fmla="*/ 79 h 88"/>
                <a:gd name="T18" fmla="*/ 16 w 48"/>
                <a:gd name="T19" fmla="*/ 88 h 88"/>
                <a:gd name="T20" fmla="*/ 0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48" y="0"/>
                  </a:moveTo>
                  <a:lnTo>
                    <a:pt x="32" y="0"/>
                  </a:lnTo>
                  <a:lnTo>
                    <a:pt x="24" y="9"/>
                  </a:lnTo>
                  <a:lnTo>
                    <a:pt x="24" y="17"/>
                  </a:lnTo>
                  <a:lnTo>
                    <a:pt x="24" y="35"/>
                  </a:lnTo>
                  <a:lnTo>
                    <a:pt x="24" y="44"/>
                  </a:lnTo>
                  <a:lnTo>
                    <a:pt x="16" y="52"/>
                  </a:lnTo>
                  <a:lnTo>
                    <a:pt x="16" y="61"/>
                  </a:lnTo>
                  <a:lnTo>
                    <a:pt x="16" y="79"/>
                  </a:lnTo>
                  <a:lnTo>
                    <a:pt x="16" y="88"/>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09" name="Freeform 463"/>
            <p:cNvSpPr>
              <a:spLocks/>
            </p:cNvSpPr>
            <p:nvPr/>
          </p:nvSpPr>
          <p:spPr bwMode="auto">
            <a:xfrm>
              <a:off x="1844" y="3498"/>
              <a:ext cx="40" cy="80"/>
            </a:xfrm>
            <a:custGeom>
              <a:avLst/>
              <a:gdLst>
                <a:gd name="T0" fmla="*/ 0 w 40"/>
                <a:gd name="T1" fmla="*/ 0 h 80"/>
                <a:gd name="T2" fmla="*/ 16 w 40"/>
                <a:gd name="T3" fmla="*/ 0 h 80"/>
                <a:gd name="T4" fmla="*/ 32 w 40"/>
                <a:gd name="T5" fmla="*/ 0 h 80"/>
                <a:gd name="T6" fmla="*/ 32 w 40"/>
                <a:gd name="T7" fmla="*/ 9 h 80"/>
                <a:gd name="T8" fmla="*/ 40 w 40"/>
                <a:gd name="T9" fmla="*/ 27 h 80"/>
                <a:gd name="T10" fmla="*/ 40 w 40"/>
                <a:gd name="T11" fmla="*/ 36 h 80"/>
                <a:gd name="T12" fmla="*/ 40 w 40"/>
                <a:gd name="T13" fmla="*/ 44 h 80"/>
                <a:gd name="T14" fmla="*/ 40 w 40"/>
                <a:gd name="T15" fmla="*/ 62 h 80"/>
                <a:gd name="T16" fmla="*/ 40 w 40"/>
                <a:gd name="T17" fmla="*/ 71 h 80"/>
                <a:gd name="T18" fmla="*/ 4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0" y="0"/>
                  </a:moveTo>
                  <a:lnTo>
                    <a:pt x="16" y="0"/>
                  </a:lnTo>
                  <a:lnTo>
                    <a:pt x="32" y="0"/>
                  </a:lnTo>
                  <a:lnTo>
                    <a:pt x="32" y="9"/>
                  </a:lnTo>
                  <a:lnTo>
                    <a:pt x="40" y="27"/>
                  </a:lnTo>
                  <a:lnTo>
                    <a:pt x="40" y="36"/>
                  </a:lnTo>
                  <a:lnTo>
                    <a:pt x="40" y="44"/>
                  </a:lnTo>
                  <a:lnTo>
                    <a:pt x="40" y="62"/>
                  </a:lnTo>
                  <a:lnTo>
                    <a:pt x="40" y="71"/>
                  </a:lnTo>
                  <a:lnTo>
                    <a:pt x="4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10" name="Freeform 464"/>
            <p:cNvSpPr>
              <a:spLocks/>
            </p:cNvSpPr>
            <p:nvPr/>
          </p:nvSpPr>
          <p:spPr bwMode="auto">
            <a:xfrm>
              <a:off x="1844" y="3411"/>
              <a:ext cx="32" cy="79"/>
            </a:xfrm>
            <a:custGeom>
              <a:avLst/>
              <a:gdLst>
                <a:gd name="T0" fmla="*/ 0 w 32"/>
                <a:gd name="T1" fmla="*/ 8 h 79"/>
                <a:gd name="T2" fmla="*/ 8 w 32"/>
                <a:gd name="T3" fmla="*/ 0 h 79"/>
                <a:gd name="T4" fmla="*/ 8 w 32"/>
                <a:gd name="T5" fmla="*/ 8 h 79"/>
                <a:gd name="T6" fmla="*/ 8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32 w 32"/>
                <a:gd name="T19" fmla="*/ 70 h 79"/>
                <a:gd name="T20" fmla="*/ 32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0" y="8"/>
                  </a:moveTo>
                  <a:lnTo>
                    <a:pt x="8" y="0"/>
                  </a:lnTo>
                  <a:lnTo>
                    <a:pt x="8" y="8"/>
                  </a:lnTo>
                  <a:lnTo>
                    <a:pt x="8" y="17"/>
                  </a:lnTo>
                  <a:lnTo>
                    <a:pt x="16" y="17"/>
                  </a:lnTo>
                  <a:lnTo>
                    <a:pt x="16" y="35"/>
                  </a:lnTo>
                  <a:lnTo>
                    <a:pt x="16" y="44"/>
                  </a:lnTo>
                  <a:lnTo>
                    <a:pt x="16" y="52"/>
                  </a:lnTo>
                  <a:lnTo>
                    <a:pt x="16" y="70"/>
                  </a:lnTo>
                  <a:lnTo>
                    <a:pt x="32" y="70"/>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11" name="Freeform 465"/>
            <p:cNvSpPr>
              <a:spLocks/>
            </p:cNvSpPr>
            <p:nvPr/>
          </p:nvSpPr>
          <p:spPr bwMode="auto">
            <a:xfrm>
              <a:off x="2028" y="3534"/>
              <a:ext cx="48" cy="79"/>
            </a:xfrm>
            <a:custGeom>
              <a:avLst/>
              <a:gdLst>
                <a:gd name="T0" fmla="*/ 0 w 48"/>
                <a:gd name="T1" fmla="*/ 0 h 79"/>
                <a:gd name="T2" fmla="*/ 16 w 48"/>
                <a:gd name="T3" fmla="*/ 8 h 79"/>
                <a:gd name="T4" fmla="*/ 16 w 48"/>
                <a:gd name="T5" fmla="*/ 26 h 79"/>
                <a:gd name="T6" fmla="*/ 24 w 48"/>
                <a:gd name="T7" fmla="*/ 35 h 79"/>
                <a:gd name="T8" fmla="*/ 32 w 48"/>
                <a:gd name="T9" fmla="*/ 35 h 79"/>
                <a:gd name="T10" fmla="*/ 32 w 48"/>
                <a:gd name="T11" fmla="*/ 44 h 79"/>
                <a:gd name="T12" fmla="*/ 48 w 48"/>
                <a:gd name="T13" fmla="*/ 44 h 79"/>
                <a:gd name="T14" fmla="*/ 48 w 48"/>
                <a:gd name="T15" fmla="*/ 61 h 79"/>
                <a:gd name="T16" fmla="*/ 48 w 48"/>
                <a:gd name="T17" fmla="*/ 70 h 79"/>
                <a:gd name="T18" fmla="*/ 48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0" y="0"/>
                  </a:moveTo>
                  <a:lnTo>
                    <a:pt x="16" y="8"/>
                  </a:lnTo>
                  <a:lnTo>
                    <a:pt x="16" y="26"/>
                  </a:lnTo>
                  <a:lnTo>
                    <a:pt x="24" y="35"/>
                  </a:lnTo>
                  <a:lnTo>
                    <a:pt x="32" y="35"/>
                  </a:lnTo>
                  <a:lnTo>
                    <a:pt x="32" y="44"/>
                  </a:lnTo>
                  <a:lnTo>
                    <a:pt x="48" y="44"/>
                  </a:lnTo>
                  <a:lnTo>
                    <a:pt x="48" y="61"/>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12" name="Freeform 466"/>
            <p:cNvSpPr>
              <a:spLocks/>
            </p:cNvSpPr>
            <p:nvPr/>
          </p:nvSpPr>
          <p:spPr bwMode="auto">
            <a:xfrm>
              <a:off x="2044" y="3455"/>
              <a:ext cx="64" cy="35"/>
            </a:xfrm>
            <a:custGeom>
              <a:avLst/>
              <a:gdLst>
                <a:gd name="T0" fmla="*/ 0 w 64"/>
                <a:gd name="T1" fmla="*/ 0 h 35"/>
                <a:gd name="T2" fmla="*/ 8 w 64"/>
                <a:gd name="T3" fmla="*/ 0 h 35"/>
                <a:gd name="T4" fmla="*/ 16 w 64"/>
                <a:gd name="T5" fmla="*/ 0 h 35"/>
                <a:gd name="T6" fmla="*/ 32 w 64"/>
                <a:gd name="T7" fmla="*/ 0 h 35"/>
                <a:gd name="T8" fmla="*/ 32 w 64"/>
                <a:gd name="T9" fmla="*/ 8 h 35"/>
                <a:gd name="T10" fmla="*/ 40 w 64"/>
                <a:gd name="T11" fmla="*/ 8 h 35"/>
                <a:gd name="T12" fmla="*/ 48 w 64"/>
                <a:gd name="T13" fmla="*/ 26 h 35"/>
                <a:gd name="T14" fmla="*/ 64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0" y="0"/>
                  </a:moveTo>
                  <a:lnTo>
                    <a:pt x="8" y="0"/>
                  </a:lnTo>
                  <a:lnTo>
                    <a:pt x="16" y="0"/>
                  </a:lnTo>
                  <a:lnTo>
                    <a:pt x="32" y="0"/>
                  </a:lnTo>
                  <a:lnTo>
                    <a:pt x="32" y="8"/>
                  </a:lnTo>
                  <a:lnTo>
                    <a:pt x="40" y="8"/>
                  </a:lnTo>
                  <a:lnTo>
                    <a:pt x="48" y="26"/>
                  </a:lnTo>
                  <a:lnTo>
                    <a:pt x="64"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13" name="Freeform 467"/>
            <p:cNvSpPr>
              <a:spLocks/>
            </p:cNvSpPr>
            <p:nvPr/>
          </p:nvSpPr>
          <p:spPr bwMode="auto">
            <a:xfrm>
              <a:off x="2012" y="3455"/>
              <a:ext cx="16" cy="123"/>
            </a:xfrm>
            <a:custGeom>
              <a:avLst/>
              <a:gdLst>
                <a:gd name="T0" fmla="*/ 16 w 16"/>
                <a:gd name="T1" fmla="*/ 0 h 123"/>
                <a:gd name="T2" fmla="*/ 16 w 16"/>
                <a:gd name="T3" fmla="*/ 35 h 123"/>
                <a:gd name="T4" fmla="*/ 16 w 16"/>
                <a:gd name="T5" fmla="*/ 43 h 123"/>
                <a:gd name="T6" fmla="*/ 16 w 16"/>
                <a:gd name="T7" fmla="*/ 70 h 123"/>
                <a:gd name="T8" fmla="*/ 8 w 16"/>
                <a:gd name="T9" fmla="*/ 70 h 123"/>
                <a:gd name="T10" fmla="*/ 8 w 16"/>
                <a:gd name="T11" fmla="*/ 79 h 123"/>
                <a:gd name="T12" fmla="*/ 8 w 16"/>
                <a:gd name="T13" fmla="*/ 87 h 123"/>
                <a:gd name="T14" fmla="*/ 8 w 16"/>
                <a:gd name="T15" fmla="*/ 105 h 123"/>
                <a:gd name="T16" fmla="*/ 0 w 16"/>
                <a:gd name="T17" fmla="*/ 114 h 123"/>
                <a:gd name="T18" fmla="*/ 0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16" y="0"/>
                  </a:moveTo>
                  <a:lnTo>
                    <a:pt x="16" y="35"/>
                  </a:lnTo>
                  <a:lnTo>
                    <a:pt x="16" y="43"/>
                  </a:lnTo>
                  <a:lnTo>
                    <a:pt x="16" y="70"/>
                  </a:lnTo>
                  <a:lnTo>
                    <a:pt x="8" y="70"/>
                  </a:lnTo>
                  <a:lnTo>
                    <a:pt x="8" y="79"/>
                  </a:lnTo>
                  <a:lnTo>
                    <a:pt x="8" y="87"/>
                  </a:lnTo>
                  <a:lnTo>
                    <a:pt x="8" y="105"/>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14" name="Freeform 468"/>
            <p:cNvSpPr>
              <a:spLocks/>
            </p:cNvSpPr>
            <p:nvPr/>
          </p:nvSpPr>
          <p:spPr bwMode="auto">
            <a:xfrm>
              <a:off x="1980" y="3481"/>
              <a:ext cx="16" cy="61"/>
            </a:xfrm>
            <a:custGeom>
              <a:avLst/>
              <a:gdLst>
                <a:gd name="T0" fmla="*/ 0 w 16"/>
                <a:gd name="T1" fmla="*/ 0 h 61"/>
                <a:gd name="T2" fmla="*/ 8 w 16"/>
                <a:gd name="T3" fmla="*/ 9 h 61"/>
                <a:gd name="T4" fmla="*/ 16 w 16"/>
                <a:gd name="T5" fmla="*/ 17 h 61"/>
                <a:gd name="T6" fmla="*/ 16 w 16"/>
                <a:gd name="T7" fmla="*/ 26 h 61"/>
                <a:gd name="T8" fmla="*/ 16 w 16"/>
                <a:gd name="T9" fmla="*/ 44 h 61"/>
                <a:gd name="T10" fmla="*/ 16 w 16"/>
                <a:gd name="T11" fmla="*/ 53 h 61"/>
                <a:gd name="T12" fmla="*/ 16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0" y="0"/>
                  </a:moveTo>
                  <a:lnTo>
                    <a:pt x="8" y="9"/>
                  </a:lnTo>
                  <a:lnTo>
                    <a:pt x="16" y="17"/>
                  </a:lnTo>
                  <a:lnTo>
                    <a:pt x="16" y="26"/>
                  </a:lnTo>
                  <a:lnTo>
                    <a:pt x="16" y="44"/>
                  </a:lnTo>
                  <a:lnTo>
                    <a:pt x="16" y="53"/>
                  </a:lnTo>
                  <a:lnTo>
                    <a:pt x="16"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15" name="Freeform 469"/>
            <p:cNvSpPr>
              <a:spLocks/>
            </p:cNvSpPr>
            <p:nvPr/>
          </p:nvSpPr>
          <p:spPr bwMode="auto">
            <a:xfrm>
              <a:off x="1948" y="3507"/>
              <a:ext cx="16" cy="88"/>
            </a:xfrm>
            <a:custGeom>
              <a:avLst/>
              <a:gdLst>
                <a:gd name="T0" fmla="*/ 16 w 16"/>
                <a:gd name="T1" fmla="*/ 0 h 88"/>
                <a:gd name="T2" fmla="*/ 16 w 16"/>
                <a:gd name="T3" fmla="*/ 27 h 88"/>
                <a:gd name="T4" fmla="*/ 8 w 16"/>
                <a:gd name="T5" fmla="*/ 35 h 88"/>
                <a:gd name="T6" fmla="*/ 8 w 16"/>
                <a:gd name="T7" fmla="*/ 53 h 88"/>
                <a:gd name="T8" fmla="*/ 0 w 16"/>
                <a:gd name="T9" fmla="*/ 62 h 88"/>
                <a:gd name="T10" fmla="*/ 0 w 16"/>
                <a:gd name="T11" fmla="*/ 71 h 88"/>
                <a:gd name="T12" fmla="*/ 0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16" y="0"/>
                  </a:moveTo>
                  <a:lnTo>
                    <a:pt x="16" y="27"/>
                  </a:lnTo>
                  <a:lnTo>
                    <a:pt x="8" y="35"/>
                  </a:lnTo>
                  <a:lnTo>
                    <a:pt x="8"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16" name="Freeform 470"/>
            <p:cNvSpPr>
              <a:spLocks/>
            </p:cNvSpPr>
            <p:nvPr/>
          </p:nvSpPr>
          <p:spPr bwMode="auto">
            <a:xfrm>
              <a:off x="1908" y="3455"/>
              <a:ext cx="16" cy="123"/>
            </a:xfrm>
            <a:custGeom>
              <a:avLst/>
              <a:gdLst>
                <a:gd name="T0" fmla="*/ 8 w 16"/>
                <a:gd name="T1" fmla="*/ 0 h 123"/>
                <a:gd name="T2" fmla="*/ 8 w 16"/>
                <a:gd name="T3" fmla="*/ 8 h 123"/>
                <a:gd name="T4" fmla="*/ 16 w 16"/>
                <a:gd name="T5" fmla="*/ 26 h 123"/>
                <a:gd name="T6" fmla="*/ 16 w 16"/>
                <a:gd name="T7" fmla="*/ 35 h 123"/>
                <a:gd name="T8" fmla="*/ 8 w 16"/>
                <a:gd name="T9" fmla="*/ 43 h 123"/>
                <a:gd name="T10" fmla="*/ 8 w 16"/>
                <a:gd name="T11" fmla="*/ 52 h 123"/>
                <a:gd name="T12" fmla="*/ 8 w 16"/>
                <a:gd name="T13" fmla="*/ 70 h 123"/>
                <a:gd name="T14" fmla="*/ 8 w 16"/>
                <a:gd name="T15" fmla="*/ 79 h 123"/>
                <a:gd name="T16" fmla="*/ 0 w 16"/>
                <a:gd name="T17" fmla="*/ 87 h 123"/>
                <a:gd name="T18" fmla="*/ 0 w 16"/>
                <a:gd name="T19" fmla="*/ 105 h 123"/>
                <a:gd name="T20" fmla="*/ 0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16" y="26"/>
                  </a:lnTo>
                  <a:lnTo>
                    <a:pt x="16" y="35"/>
                  </a:lnTo>
                  <a:lnTo>
                    <a:pt x="8" y="43"/>
                  </a:lnTo>
                  <a:lnTo>
                    <a:pt x="8" y="52"/>
                  </a:lnTo>
                  <a:lnTo>
                    <a:pt x="8" y="70"/>
                  </a:lnTo>
                  <a:lnTo>
                    <a:pt x="8" y="79"/>
                  </a:lnTo>
                  <a:lnTo>
                    <a:pt x="0" y="87"/>
                  </a:lnTo>
                  <a:lnTo>
                    <a:pt x="0" y="105"/>
                  </a:lnTo>
                  <a:lnTo>
                    <a:pt x="0"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17" name="Freeform 471"/>
            <p:cNvSpPr>
              <a:spLocks/>
            </p:cNvSpPr>
            <p:nvPr/>
          </p:nvSpPr>
          <p:spPr bwMode="auto">
            <a:xfrm>
              <a:off x="1788" y="3490"/>
              <a:ext cx="40" cy="105"/>
            </a:xfrm>
            <a:custGeom>
              <a:avLst/>
              <a:gdLst>
                <a:gd name="T0" fmla="*/ 32 w 40"/>
                <a:gd name="T1" fmla="*/ 0 h 105"/>
                <a:gd name="T2" fmla="*/ 40 w 40"/>
                <a:gd name="T3" fmla="*/ 8 h 105"/>
                <a:gd name="T4" fmla="*/ 32 w 40"/>
                <a:gd name="T5" fmla="*/ 17 h 105"/>
                <a:gd name="T6" fmla="*/ 24 w 40"/>
                <a:gd name="T7" fmla="*/ 35 h 105"/>
                <a:gd name="T8" fmla="*/ 8 w 40"/>
                <a:gd name="T9" fmla="*/ 44 h 105"/>
                <a:gd name="T10" fmla="*/ 8 w 40"/>
                <a:gd name="T11" fmla="*/ 52 h 105"/>
                <a:gd name="T12" fmla="*/ 0 w 40"/>
                <a:gd name="T13" fmla="*/ 70 h 105"/>
                <a:gd name="T14" fmla="*/ 0 w 40"/>
                <a:gd name="T15" fmla="*/ 79 h 105"/>
                <a:gd name="T16" fmla="*/ 0 w 40"/>
                <a:gd name="T17" fmla="*/ 88 h 105"/>
                <a:gd name="T18" fmla="*/ 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32" y="0"/>
                  </a:moveTo>
                  <a:lnTo>
                    <a:pt x="40" y="8"/>
                  </a:lnTo>
                  <a:lnTo>
                    <a:pt x="32" y="17"/>
                  </a:lnTo>
                  <a:lnTo>
                    <a:pt x="24" y="35"/>
                  </a:lnTo>
                  <a:lnTo>
                    <a:pt x="8" y="44"/>
                  </a:lnTo>
                  <a:lnTo>
                    <a:pt x="8" y="52"/>
                  </a:lnTo>
                  <a:lnTo>
                    <a:pt x="0" y="70"/>
                  </a:lnTo>
                  <a:lnTo>
                    <a:pt x="0" y="79"/>
                  </a:lnTo>
                  <a:lnTo>
                    <a:pt x="0" y="88"/>
                  </a:lnTo>
                  <a:lnTo>
                    <a:pt x="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18" name="Freeform 472"/>
            <p:cNvSpPr>
              <a:spLocks/>
            </p:cNvSpPr>
            <p:nvPr/>
          </p:nvSpPr>
          <p:spPr bwMode="auto">
            <a:xfrm>
              <a:off x="1724" y="3463"/>
              <a:ext cx="64" cy="115"/>
            </a:xfrm>
            <a:custGeom>
              <a:avLst/>
              <a:gdLst>
                <a:gd name="T0" fmla="*/ 64 w 64"/>
                <a:gd name="T1" fmla="*/ 0 h 115"/>
                <a:gd name="T2" fmla="*/ 56 w 64"/>
                <a:gd name="T3" fmla="*/ 18 h 115"/>
                <a:gd name="T4" fmla="*/ 56 w 64"/>
                <a:gd name="T5" fmla="*/ 27 h 115"/>
                <a:gd name="T6" fmla="*/ 40 w 64"/>
                <a:gd name="T7" fmla="*/ 27 h 115"/>
                <a:gd name="T8" fmla="*/ 32 w 64"/>
                <a:gd name="T9" fmla="*/ 27 h 115"/>
                <a:gd name="T10" fmla="*/ 32 w 64"/>
                <a:gd name="T11" fmla="*/ 35 h 115"/>
                <a:gd name="T12" fmla="*/ 32 w 64"/>
                <a:gd name="T13" fmla="*/ 44 h 115"/>
                <a:gd name="T14" fmla="*/ 24 w 64"/>
                <a:gd name="T15" fmla="*/ 62 h 115"/>
                <a:gd name="T16" fmla="*/ 16 w 64"/>
                <a:gd name="T17" fmla="*/ 71 h 115"/>
                <a:gd name="T18" fmla="*/ 16 w 64"/>
                <a:gd name="T19" fmla="*/ 79 h 115"/>
                <a:gd name="T20" fmla="*/ 16 w 64"/>
                <a:gd name="T21" fmla="*/ 97 h 115"/>
                <a:gd name="T22" fmla="*/ 0 w 64"/>
                <a:gd name="T23" fmla="*/ 97 h 115"/>
                <a:gd name="T24" fmla="*/ 0 w 64"/>
                <a:gd name="T25" fmla="*/ 106 h 115"/>
                <a:gd name="T26" fmla="*/ 0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64" y="0"/>
                  </a:moveTo>
                  <a:lnTo>
                    <a:pt x="56" y="18"/>
                  </a:lnTo>
                  <a:lnTo>
                    <a:pt x="56" y="27"/>
                  </a:lnTo>
                  <a:lnTo>
                    <a:pt x="40" y="27"/>
                  </a:lnTo>
                  <a:lnTo>
                    <a:pt x="32" y="27"/>
                  </a:lnTo>
                  <a:lnTo>
                    <a:pt x="32" y="35"/>
                  </a:lnTo>
                  <a:lnTo>
                    <a:pt x="32" y="44"/>
                  </a:lnTo>
                  <a:lnTo>
                    <a:pt x="24" y="62"/>
                  </a:lnTo>
                  <a:lnTo>
                    <a:pt x="16" y="71"/>
                  </a:lnTo>
                  <a:lnTo>
                    <a:pt x="16" y="79"/>
                  </a:lnTo>
                  <a:lnTo>
                    <a:pt x="16" y="97"/>
                  </a:lnTo>
                  <a:lnTo>
                    <a:pt x="0" y="97"/>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19" name="Freeform 473"/>
            <p:cNvSpPr>
              <a:spLocks/>
            </p:cNvSpPr>
            <p:nvPr/>
          </p:nvSpPr>
          <p:spPr bwMode="auto">
            <a:xfrm>
              <a:off x="2132" y="3507"/>
              <a:ext cx="48" cy="88"/>
            </a:xfrm>
            <a:custGeom>
              <a:avLst/>
              <a:gdLst>
                <a:gd name="T0" fmla="*/ 0 w 48"/>
                <a:gd name="T1" fmla="*/ 0 h 88"/>
                <a:gd name="T2" fmla="*/ 0 w 48"/>
                <a:gd name="T3" fmla="*/ 18 h 88"/>
                <a:gd name="T4" fmla="*/ 0 w 48"/>
                <a:gd name="T5" fmla="*/ 27 h 88"/>
                <a:gd name="T6" fmla="*/ 16 w 48"/>
                <a:gd name="T7" fmla="*/ 27 h 88"/>
                <a:gd name="T8" fmla="*/ 16 w 48"/>
                <a:gd name="T9" fmla="*/ 35 h 88"/>
                <a:gd name="T10" fmla="*/ 24 w 48"/>
                <a:gd name="T11" fmla="*/ 35 h 88"/>
                <a:gd name="T12" fmla="*/ 32 w 48"/>
                <a:gd name="T13" fmla="*/ 53 h 88"/>
                <a:gd name="T14" fmla="*/ 48 w 48"/>
                <a:gd name="T15" fmla="*/ 62 h 88"/>
                <a:gd name="T16" fmla="*/ 48 w 48"/>
                <a:gd name="T17" fmla="*/ 71 h 88"/>
                <a:gd name="T18" fmla="*/ 48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0" y="0"/>
                  </a:moveTo>
                  <a:lnTo>
                    <a:pt x="0" y="18"/>
                  </a:lnTo>
                  <a:lnTo>
                    <a:pt x="0" y="27"/>
                  </a:lnTo>
                  <a:lnTo>
                    <a:pt x="16" y="27"/>
                  </a:lnTo>
                  <a:lnTo>
                    <a:pt x="16" y="35"/>
                  </a:lnTo>
                  <a:lnTo>
                    <a:pt x="24" y="35"/>
                  </a:lnTo>
                  <a:lnTo>
                    <a:pt x="32" y="53"/>
                  </a:lnTo>
                  <a:lnTo>
                    <a:pt x="48" y="62"/>
                  </a:lnTo>
                  <a:lnTo>
                    <a:pt x="48" y="71"/>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20" name="Freeform 474"/>
            <p:cNvSpPr>
              <a:spLocks/>
            </p:cNvSpPr>
            <p:nvPr/>
          </p:nvSpPr>
          <p:spPr bwMode="auto">
            <a:xfrm>
              <a:off x="2092" y="3314"/>
              <a:ext cx="64" cy="53"/>
            </a:xfrm>
            <a:custGeom>
              <a:avLst/>
              <a:gdLst>
                <a:gd name="T0" fmla="*/ 0 w 64"/>
                <a:gd name="T1" fmla="*/ 0 h 53"/>
                <a:gd name="T2" fmla="*/ 24 w 64"/>
                <a:gd name="T3" fmla="*/ 17 h 53"/>
                <a:gd name="T4" fmla="*/ 32 w 64"/>
                <a:gd name="T5" fmla="*/ 17 h 53"/>
                <a:gd name="T6" fmla="*/ 40 w 64"/>
                <a:gd name="T7" fmla="*/ 17 h 53"/>
                <a:gd name="T8" fmla="*/ 56 w 64"/>
                <a:gd name="T9" fmla="*/ 17 h 53"/>
                <a:gd name="T10" fmla="*/ 64 w 64"/>
                <a:gd name="T11" fmla="*/ 26 h 53"/>
                <a:gd name="T12" fmla="*/ 64 w 64"/>
                <a:gd name="T13" fmla="*/ 35 h 53"/>
                <a:gd name="T14" fmla="*/ 64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0" y="0"/>
                  </a:moveTo>
                  <a:lnTo>
                    <a:pt x="24" y="17"/>
                  </a:lnTo>
                  <a:lnTo>
                    <a:pt x="32" y="17"/>
                  </a:lnTo>
                  <a:lnTo>
                    <a:pt x="40" y="17"/>
                  </a:lnTo>
                  <a:lnTo>
                    <a:pt x="56" y="17"/>
                  </a:lnTo>
                  <a:lnTo>
                    <a:pt x="64" y="26"/>
                  </a:lnTo>
                  <a:lnTo>
                    <a:pt x="64" y="35"/>
                  </a:lnTo>
                  <a:lnTo>
                    <a:pt x="64"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21" name="Freeform 475"/>
            <p:cNvSpPr>
              <a:spLocks/>
            </p:cNvSpPr>
            <p:nvPr/>
          </p:nvSpPr>
          <p:spPr bwMode="auto">
            <a:xfrm>
              <a:off x="1780" y="3314"/>
              <a:ext cx="96" cy="35"/>
            </a:xfrm>
            <a:custGeom>
              <a:avLst/>
              <a:gdLst>
                <a:gd name="T0" fmla="*/ 96 w 96"/>
                <a:gd name="T1" fmla="*/ 0 h 35"/>
                <a:gd name="T2" fmla="*/ 80 w 96"/>
                <a:gd name="T3" fmla="*/ 0 h 35"/>
                <a:gd name="T4" fmla="*/ 72 w 96"/>
                <a:gd name="T5" fmla="*/ 0 h 35"/>
                <a:gd name="T6" fmla="*/ 64 w 96"/>
                <a:gd name="T7" fmla="*/ 0 h 35"/>
                <a:gd name="T8" fmla="*/ 48 w 96"/>
                <a:gd name="T9" fmla="*/ 0 h 35"/>
                <a:gd name="T10" fmla="*/ 40 w 96"/>
                <a:gd name="T11" fmla="*/ 0 h 35"/>
                <a:gd name="T12" fmla="*/ 32 w 96"/>
                <a:gd name="T13" fmla="*/ 0 h 35"/>
                <a:gd name="T14" fmla="*/ 16 w 96"/>
                <a:gd name="T15" fmla="*/ 17 h 35"/>
                <a:gd name="T16" fmla="*/ 8 w 96"/>
                <a:gd name="T17" fmla="*/ 26 h 35"/>
                <a:gd name="T18" fmla="*/ 0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96" y="0"/>
                  </a:moveTo>
                  <a:lnTo>
                    <a:pt x="80" y="0"/>
                  </a:lnTo>
                  <a:lnTo>
                    <a:pt x="72" y="0"/>
                  </a:lnTo>
                  <a:lnTo>
                    <a:pt x="64" y="0"/>
                  </a:lnTo>
                  <a:lnTo>
                    <a:pt x="48" y="0"/>
                  </a:lnTo>
                  <a:lnTo>
                    <a:pt x="40" y="0"/>
                  </a:lnTo>
                  <a:lnTo>
                    <a:pt x="32" y="0"/>
                  </a:lnTo>
                  <a:lnTo>
                    <a:pt x="16" y="17"/>
                  </a:lnTo>
                  <a:lnTo>
                    <a:pt x="8"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22" name="Freeform 476"/>
            <p:cNvSpPr>
              <a:spLocks/>
            </p:cNvSpPr>
            <p:nvPr/>
          </p:nvSpPr>
          <p:spPr bwMode="auto">
            <a:xfrm>
              <a:off x="1780" y="3296"/>
              <a:ext cx="112" cy="44"/>
            </a:xfrm>
            <a:custGeom>
              <a:avLst/>
              <a:gdLst>
                <a:gd name="T0" fmla="*/ 112 w 112"/>
                <a:gd name="T1" fmla="*/ 0 h 44"/>
                <a:gd name="T2" fmla="*/ 104 w 112"/>
                <a:gd name="T3" fmla="*/ 0 h 44"/>
                <a:gd name="T4" fmla="*/ 96 w 112"/>
                <a:gd name="T5" fmla="*/ 0 h 44"/>
                <a:gd name="T6" fmla="*/ 80 w 112"/>
                <a:gd name="T7" fmla="*/ 0 h 44"/>
                <a:gd name="T8" fmla="*/ 72 w 112"/>
                <a:gd name="T9" fmla="*/ 0 h 44"/>
                <a:gd name="T10" fmla="*/ 64 w 112"/>
                <a:gd name="T11" fmla="*/ 0 h 44"/>
                <a:gd name="T12" fmla="*/ 48 w 112"/>
                <a:gd name="T13" fmla="*/ 0 h 44"/>
                <a:gd name="T14" fmla="*/ 40 w 112"/>
                <a:gd name="T15" fmla="*/ 9 h 44"/>
                <a:gd name="T16" fmla="*/ 32 w 112"/>
                <a:gd name="T17" fmla="*/ 9 h 44"/>
                <a:gd name="T18" fmla="*/ 32 w 112"/>
                <a:gd name="T19" fmla="*/ 18 h 44"/>
                <a:gd name="T20" fmla="*/ 16 w 112"/>
                <a:gd name="T21" fmla="*/ 18 h 44"/>
                <a:gd name="T22" fmla="*/ 8 w 112"/>
                <a:gd name="T23" fmla="*/ 35 h 44"/>
                <a:gd name="T24" fmla="*/ 0 w 112"/>
                <a:gd name="T25" fmla="*/ 35 h 44"/>
                <a:gd name="T26" fmla="*/ 0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112" y="0"/>
                  </a:moveTo>
                  <a:lnTo>
                    <a:pt x="104" y="0"/>
                  </a:lnTo>
                  <a:lnTo>
                    <a:pt x="96" y="0"/>
                  </a:lnTo>
                  <a:lnTo>
                    <a:pt x="80" y="0"/>
                  </a:lnTo>
                  <a:lnTo>
                    <a:pt x="72" y="0"/>
                  </a:lnTo>
                  <a:lnTo>
                    <a:pt x="64" y="0"/>
                  </a:lnTo>
                  <a:lnTo>
                    <a:pt x="48" y="0"/>
                  </a:lnTo>
                  <a:lnTo>
                    <a:pt x="40" y="9"/>
                  </a:lnTo>
                  <a:lnTo>
                    <a:pt x="32" y="9"/>
                  </a:lnTo>
                  <a:lnTo>
                    <a:pt x="32" y="18"/>
                  </a:lnTo>
                  <a:lnTo>
                    <a:pt x="16" y="18"/>
                  </a:lnTo>
                  <a:lnTo>
                    <a:pt x="8" y="35"/>
                  </a:lnTo>
                  <a:lnTo>
                    <a:pt x="0" y="35"/>
                  </a:lnTo>
                  <a:lnTo>
                    <a:pt x="0"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23" name="Freeform 477"/>
            <p:cNvSpPr>
              <a:spLocks/>
            </p:cNvSpPr>
            <p:nvPr/>
          </p:nvSpPr>
          <p:spPr bwMode="auto">
            <a:xfrm>
              <a:off x="1748" y="3375"/>
              <a:ext cx="64" cy="71"/>
            </a:xfrm>
            <a:custGeom>
              <a:avLst/>
              <a:gdLst>
                <a:gd name="T0" fmla="*/ 64 w 64"/>
                <a:gd name="T1" fmla="*/ 0 h 71"/>
                <a:gd name="T2" fmla="*/ 48 w 64"/>
                <a:gd name="T3" fmla="*/ 0 h 71"/>
                <a:gd name="T4" fmla="*/ 40 w 64"/>
                <a:gd name="T5" fmla="*/ 9 h 71"/>
                <a:gd name="T6" fmla="*/ 32 w 64"/>
                <a:gd name="T7" fmla="*/ 18 h 71"/>
                <a:gd name="T8" fmla="*/ 32 w 64"/>
                <a:gd name="T9" fmla="*/ 36 h 71"/>
                <a:gd name="T10" fmla="*/ 16 w 64"/>
                <a:gd name="T11" fmla="*/ 44 h 71"/>
                <a:gd name="T12" fmla="*/ 16 w 64"/>
                <a:gd name="T13" fmla="*/ 53 h 71"/>
                <a:gd name="T14" fmla="*/ 8 w 64"/>
                <a:gd name="T15" fmla="*/ 53 h 71"/>
                <a:gd name="T16" fmla="*/ 0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64" y="0"/>
                  </a:moveTo>
                  <a:lnTo>
                    <a:pt x="48" y="0"/>
                  </a:lnTo>
                  <a:lnTo>
                    <a:pt x="40" y="9"/>
                  </a:lnTo>
                  <a:lnTo>
                    <a:pt x="32" y="18"/>
                  </a:lnTo>
                  <a:lnTo>
                    <a:pt x="32" y="36"/>
                  </a:lnTo>
                  <a:lnTo>
                    <a:pt x="16" y="44"/>
                  </a:lnTo>
                  <a:lnTo>
                    <a:pt x="16" y="53"/>
                  </a:lnTo>
                  <a:lnTo>
                    <a:pt x="8" y="53"/>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824" name="Freeform 478"/>
            <p:cNvSpPr>
              <a:spLocks/>
            </p:cNvSpPr>
            <p:nvPr/>
          </p:nvSpPr>
          <p:spPr bwMode="auto">
            <a:xfrm>
              <a:off x="1692" y="3455"/>
              <a:ext cx="96" cy="43"/>
            </a:xfrm>
            <a:custGeom>
              <a:avLst/>
              <a:gdLst>
                <a:gd name="T0" fmla="*/ 96 w 96"/>
                <a:gd name="T1" fmla="*/ 0 h 43"/>
                <a:gd name="T2" fmla="*/ 88 w 96"/>
                <a:gd name="T3" fmla="*/ 0 h 43"/>
                <a:gd name="T4" fmla="*/ 72 w 96"/>
                <a:gd name="T5" fmla="*/ 8 h 43"/>
                <a:gd name="T6" fmla="*/ 64 w 96"/>
                <a:gd name="T7" fmla="*/ 8 h 43"/>
                <a:gd name="T8" fmla="*/ 56 w 96"/>
                <a:gd name="T9" fmla="*/ 26 h 43"/>
                <a:gd name="T10" fmla="*/ 48 w 96"/>
                <a:gd name="T11" fmla="*/ 26 h 43"/>
                <a:gd name="T12" fmla="*/ 32 w 96"/>
                <a:gd name="T13" fmla="*/ 26 h 43"/>
                <a:gd name="T14" fmla="*/ 24 w 96"/>
                <a:gd name="T15" fmla="*/ 26 h 43"/>
                <a:gd name="T16" fmla="*/ 16 w 96"/>
                <a:gd name="T17" fmla="*/ 35 h 43"/>
                <a:gd name="T18" fmla="*/ 0 w 96"/>
                <a:gd name="T19" fmla="*/ 35 h 43"/>
                <a:gd name="T20" fmla="*/ 0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96" y="0"/>
                  </a:moveTo>
                  <a:lnTo>
                    <a:pt x="88" y="0"/>
                  </a:lnTo>
                  <a:lnTo>
                    <a:pt x="72" y="8"/>
                  </a:lnTo>
                  <a:lnTo>
                    <a:pt x="64" y="8"/>
                  </a:lnTo>
                  <a:lnTo>
                    <a:pt x="56" y="26"/>
                  </a:lnTo>
                  <a:lnTo>
                    <a:pt x="48" y="26"/>
                  </a:lnTo>
                  <a:lnTo>
                    <a:pt x="32" y="26"/>
                  </a:lnTo>
                  <a:lnTo>
                    <a:pt x="24" y="26"/>
                  </a:lnTo>
                  <a:lnTo>
                    <a:pt x="16" y="35"/>
                  </a:lnTo>
                  <a:lnTo>
                    <a:pt x="0" y="35"/>
                  </a:lnTo>
                  <a:lnTo>
                    <a:pt x="0"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6514" name="Group 479"/>
          <p:cNvGrpSpPr>
            <a:grpSpLocks/>
          </p:cNvGrpSpPr>
          <p:nvPr/>
        </p:nvGrpSpPr>
        <p:grpSpPr bwMode="auto">
          <a:xfrm>
            <a:off x="4716463" y="2559050"/>
            <a:ext cx="685800" cy="573088"/>
            <a:chOff x="1748" y="2760"/>
            <a:chExt cx="480" cy="457"/>
          </a:xfrm>
        </p:grpSpPr>
        <p:sp>
          <p:nvSpPr>
            <p:cNvPr id="493766" name="Freeform 480"/>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232 w 232"/>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211"/>
                <a:gd name="T188" fmla="*/ 232 w 232"/>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lnTo>
                    <a:pt x="232"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67" name="Freeform 481"/>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211"/>
                <a:gd name="T185" fmla="*/ 232 w 232"/>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68" name="Freeform 482"/>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56 w 208"/>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8"/>
                <a:gd name="T187" fmla="*/ 0 h 255"/>
                <a:gd name="T188" fmla="*/ 208 w 208"/>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lnTo>
                    <a:pt x="56"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69" name="Freeform 483"/>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8"/>
                <a:gd name="T184" fmla="*/ 0 h 255"/>
                <a:gd name="T185" fmla="*/ 208 w 208"/>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70" name="Freeform 484"/>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40 w 280"/>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0"/>
                <a:gd name="T118" fmla="*/ 0 h 360"/>
                <a:gd name="T119" fmla="*/ 280 w 280"/>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lnTo>
                    <a:pt x="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71" name="Freeform 485"/>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80"/>
                <a:gd name="T115" fmla="*/ 0 h 360"/>
                <a:gd name="T116" fmla="*/ 280 w 280"/>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72" name="Freeform 486"/>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40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lnTo>
                    <a:pt x="40"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73" name="Freeform 487"/>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74" name="Freeform 488"/>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208 w 208"/>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8"/>
                <a:gd name="T139" fmla="*/ 0 h 457"/>
                <a:gd name="T140" fmla="*/ 208 w 208"/>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lnTo>
                    <a:pt x="208"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75" name="Freeform 489"/>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8"/>
                <a:gd name="T136" fmla="*/ 0 h 457"/>
                <a:gd name="T137" fmla="*/ 208 w 208"/>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76" name="Freeform 490"/>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232 w 232"/>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325"/>
                <a:gd name="T188" fmla="*/ 232 w 232"/>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lnTo>
                    <a:pt x="232"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77" name="Freeform 491"/>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325"/>
                <a:gd name="T185" fmla="*/ 232 w 232"/>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6515" name="Group 492"/>
          <p:cNvGrpSpPr>
            <a:grpSpLocks/>
          </p:cNvGrpSpPr>
          <p:nvPr/>
        </p:nvGrpSpPr>
        <p:grpSpPr bwMode="auto">
          <a:xfrm>
            <a:off x="5160963" y="3054350"/>
            <a:ext cx="774700" cy="614363"/>
            <a:chOff x="1692" y="3226"/>
            <a:chExt cx="488" cy="387"/>
          </a:xfrm>
        </p:grpSpPr>
        <p:sp>
          <p:nvSpPr>
            <p:cNvPr id="493719" name="Freeform 493"/>
            <p:cNvSpPr>
              <a:spLocks/>
            </p:cNvSpPr>
            <p:nvPr/>
          </p:nvSpPr>
          <p:spPr bwMode="auto">
            <a:xfrm>
              <a:off x="1996" y="3226"/>
              <a:ext cx="40" cy="53"/>
            </a:xfrm>
            <a:custGeom>
              <a:avLst/>
              <a:gdLst>
                <a:gd name="T0" fmla="*/ 0 w 40"/>
                <a:gd name="T1" fmla="*/ 0 h 53"/>
                <a:gd name="T2" fmla="*/ 0 w 40"/>
                <a:gd name="T3" fmla="*/ 9 h 53"/>
                <a:gd name="T4" fmla="*/ 0 w 40"/>
                <a:gd name="T5" fmla="*/ 18 h 53"/>
                <a:gd name="T6" fmla="*/ 8 w 40"/>
                <a:gd name="T7" fmla="*/ 18 h 53"/>
                <a:gd name="T8" fmla="*/ 24 w 40"/>
                <a:gd name="T9" fmla="*/ 18 h 53"/>
                <a:gd name="T10" fmla="*/ 24 w 40"/>
                <a:gd name="T11" fmla="*/ 35 h 53"/>
                <a:gd name="T12" fmla="*/ 32 w 40"/>
                <a:gd name="T13" fmla="*/ 35 h 53"/>
                <a:gd name="T14" fmla="*/ 32 w 40"/>
                <a:gd name="T15" fmla="*/ 44 h 53"/>
                <a:gd name="T16" fmla="*/ 40 w 40"/>
                <a:gd name="T17" fmla="*/ 44 h 53"/>
                <a:gd name="T18" fmla="*/ 4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0" y="0"/>
                  </a:moveTo>
                  <a:lnTo>
                    <a:pt x="0" y="9"/>
                  </a:lnTo>
                  <a:lnTo>
                    <a:pt x="0" y="18"/>
                  </a:lnTo>
                  <a:lnTo>
                    <a:pt x="8" y="18"/>
                  </a:lnTo>
                  <a:lnTo>
                    <a:pt x="24" y="18"/>
                  </a:lnTo>
                  <a:lnTo>
                    <a:pt x="24" y="35"/>
                  </a:lnTo>
                  <a:lnTo>
                    <a:pt x="32" y="35"/>
                  </a:lnTo>
                  <a:lnTo>
                    <a:pt x="32" y="44"/>
                  </a:lnTo>
                  <a:lnTo>
                    <a:pt x="40" y="44"/>
                  </a:lnTo>
                  <a:lnTo>
                    <a:pt x="4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20" name="Freeform 494"/>
            <p:cNvSpPr>
              <a:spLocks/>
            </p:cNvSpPr>
            <p:nvPr/>
          </p:nvSpPr>
          <p:spPr bwMode="auto">
            <a:xfrm>
              <a:off x="1940" y="3226"/>
              <a:ext cx="56" cy="97"/>
            </a:xfrm>
            <a:custGeom>
              <a:avLst/>
              <a:gdLst>
                <a:gd name="T0" fmla="*/ 56 w 56"/>
                <a:gd name="T1" fmla="*/ 0 h 97"/>
                <a:gd name="T2" fmla="*/ 56 w 56"/>
                <a:gd name="T3" fmla="*/ 9 h 97"/>
                <a:gd name="T4" fmla="*/ 56 w 56"/>
                <a:gd name="T5" fmla="*/ 18 h 97"/>
                <a:gd name="T6" fmla="*/ 48 w 56"/>
                <a:gd name="T7" fmla="*/ 35 h 97"/>
                <a:gd name="T8" fmla="*/ 32 w 56"/>
                <a:gd name="T9" fmla="*/ 44 h 97"/>
                <a:gd name="T10" fmla="*/ 24 w 56"/>
                <a:gd name="T11" fmla="*/ 53 h 97"/>
                <a:gd name="T12" fmla="*/ 16 w 56"/>
                <a:gd name="T13" fmla="*/ 62 h 97"/>
                <a:gd name="T14" fmla="*/ 0 w 56"/>
                <a:gd name="T15" fmla="*/ 79 h 97"/>
                <a:gd name="T16" fmla="*/ 0 w 56"/>
                <a:gd name="T17" fmla="*/ 88 h 97"/>
                <a:gd name="T18" fmla="*/ 0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56" y="0"/>
                  </a:moveTo>
                  <a:lnTo>
                    <a:pt x="56" y="9"/>
                  </a:lnTo>
                  <a:lnTo>
                    <a:pt x="56" y="18"/>
                  </a:lnTo>
                  <a:lnTo>
                    <a:pt x="48" y="35"/>
                  </a:lnTo>
                  <a:lnTo>
                    <a:pt x="32" y="44"/>
                  </a:lnTo>
                  <a:lnTo>
                    <a:pt x="24" y="53"/>
                  </a:lnTo>
                  <a:lnTo>
                    <a:pt x="16" y="62"/>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21" name="Freeform 495"/>
            <p:cNvSpPr>
              <a:spLocks/>
            </p:cNvSpPr>
            <p:nvPr/>
          </p:nvSpPr>
          <p:spPr bwMode="auto">
            <a:xfrm>
              <a:off x="1884" y="3226"/>
              <a:ext cx="80" cy="97"/>
            </a:xfrm>
            <a:custGeom>
              <a:avLst/>
              <a:gdLst>
                <a:gd name="T0" fmla="*/ 80 w 80"/>
                <a:gd name="T1" fmla="*/ 0 h 97"/>
                <a:gd name="T2" fmla="*/ 72 w 80"/>
                <a:gd name="T3" fmla="*/ 35 h 97"/>
                <a:gd name="T4" fmla="*/ 56 w 80"/>
                <a:gd name="T5" fmla="*/ 35 h 97"/>
                <a:gd name="T6" fmla="*/ 56 w 80"/>
                <a:gd name="T7" fmla="*/ 44 h 97"/>
                <a:gd name="T8" fmla="*/ 48 w 80"/>
                <a:gd name="T9" fmla="*/ 44 h 97"/>
                <a:gd name="T10" fmla="*/ 40 w 80"/>
                <a:gd name="T11" fmla="*/ 44 h 97"/>
                <a:gd name="T12" fmla="*/ 32 w 80"/>
                <a:gd name="T13" fmla="*/ 53 h 97"/>
                <a:gd name="T14" fmla="*/ 16 w 80"/>
                <a:gd name="T15" fmla="*/ 53 h 97"/>
                <a:gd name="T16" fmla="*/ 16 w 80"/>
                <a:gd name="T17" fmla="*/ 62 h 97"/>
                <a:gd name="T18" fmla="*/ 8 w 80"/>
                <a:gd name="T19" fmla="*/ 62 h 97"/>
                <a:gd name="T20" fmla="*/ 8 w 80"/>
                <a:gd name="T21" fmla="*/ 79 h 97"/>
                <a:gd name="T22" fmla="*/ 0 w 80"/>
                <a:gd name="T23" fmla="*/ 79 h 97"/>
                <a:gd name="T24" fmla="*/ 0 w 80"/>
                <a:gd name="T25" fmla="*/ 88 h 97"/>
                <a:gd name="T26" fmla="*/ 0 w 80"/>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
                <a:gd name="T43" fmla="*/ 0 h 97"/>
                <a:gd name="T44" fmla="*/ 80 w 80"/>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 h="97">
                  <a:moveTo>
                    <a:pt x="80" y="0"/>
                  </a:moveTo>
                  <a:lnTo>
                    <a:pt x="72" y="35"/>
                  </a:lnTo>
                  <a:lnTo>
                    <a:pt x="56" y="35"/>
                  </a:lnTo>
                  <a:lnTo>
                    <a:pt x="56" y="44"/>
                  </a:lnTo>
                  <a:lnTo>
                    <a:pt x="48" y="44"/>
                  </a:lnTo>
                  <a:lnTo>
                    <a:pt x="40" y="44"/>
                  </a:lnTo>
                  <a:lnTo>
                    <a:pt x="32" y="53"/>
                  </a:lnTo>
                  <a:lnTo>
                    <a:pt x="16" y="53"/>
                  </a:lnTo>
                  <a:lnTo>
                    <a:pt x="16" y="62"/>
                  </a:lnTo>
                  <a:lnTo>
                    <a:pt x="8" y="62"/>
                  </a:lnTo>
                  <a:lnTo>
                    <a:pt x="8" y="79"/>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22" name="Freeform 496"/>
            <p:cNvSpPr>
              <a:spLocks/>
            </p:cNvSpPr>
            <p:nvPr/>
          </p:nvSpPr>
          <p:spPr bwMode="auto">
            <a:xfrm>
              <a:off x="1972" y="3270"/>
              <a:ext cx="56" cy="114"/>
            </a:xfrm>
            <a:custGeom>
              <a:avLst/>
              <a:gdLst>
                <a:gd name="T0" fmla="*/ 0 w 56"/>
                <a:gd name="T1" fmla="*/ 0 h 114"/>
                <a:gd name="T2" fmla="*/ 0 w 56"/>
                <a:gd name="T3" fmla="*/ 9 h 114"/>
                <a:gd name="T4" fmla="*/ 0 w 56"/>
                <a:gd name="T5" fmla="*/ 18 h 114"/>
                <a:gd name="T6" fmla="*/ 0 w 56"/>
                <a:gd name="T7" fmla="*/ 35 h 114"/>
                <a:gd name="T8" fmla="*/ 16 w 56"/>
                <a:gd name="T9" fmla="*/ 44 h 114"/>
                <a:gd name="T10" fmla="*/ 24 w 56"/>
                <a:gd name="T11" fmla="*/ 53 h 114"/>
                <a:gd name="T12" fmla="*/ 48 w 56"/>
                <a:gd name="T13" fmla="*/ 70 h 114"/>
                <a:gd name="T14" fmla="*/ 48 w 56"/>
                <a:gd name="T15" fmla="*/ 79 h 114"/>
                <a:gd name="T16" fmla="*/ 48 w 56"/>
                <a:gd name="T17" fmla="*/ 88 h 114"/>
                <a:gd name="T18" fmla="*/ 56 w 56"/>
                <a:gd name="T19" fmla="*/ 88 h 114"/>
                <a:gd name="T20" fmla="*/ 56 w 56"/>
                <a:gd name="T21" fmla="*/ 105 h 114"/>
                <a:gd name="T22" fmla="*/ 56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0" y="0"/>
                  </a:moveTo>
                  <a:lnTo>
                    <a:pt x="0" y="9"/>
                  </a:lnTo>
                  <a:lnTo>
                    <a:pt x="0" y="18"/>
                  </a:lnTo>
                  <a:lnTo>
                    <a:pt x="0" y="35"/>
                  </a:lnTo>
                  <a:lnTo>
                    <a:pt x="16" y="44"/>
                  </a:lnTo>
                  <a:lnTo>
                    <a:pt x="24" y="53"/>
                  </a:lnTo>
                  <a:lnTo>
                    <a:pt x="48" y="70"/>
                  </a:lnTo>
                  <a:lnTo>
                    <a:pt x="48" y="79"/>
                  </a:lnTo>
                  <a:lnTo>
                    <a:pt x="48" y="88"/>
                  </a:lnTo>
                  <a:lnTo>
                    <a:pt x="56" y="88"/>
                  </a:lnTo>
                  <a:lnTo>
                    <a:pt x="56" y="105"/>
                  </a:lnTo>
                  <a:lnTo>
                    <a:pt x="5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23" name="Freeform 497"/>
            <p:cNvSpPr>
              <a:spLocks/>
            </p:cNvSpPr>
            <p:nvPr/>
          </p:nvSpPr>
          <p:spPr bwMode="auto">
            <a:xfrm>
              <a:off x="1900" y="3226"/>
              <a:ext cx="72" cy="158"/>
            </a:xfrm>
            <a:custGeom>
              <a:avLst/>
              <a:gdLst>
                <a:gd name="T0" fmla="*/ 72 w 72"/>
                <a:gd name="T1" fmla="*/ 0 h 158"/>
                <a:gd name="T2" fmla="*/ 64 w 72"/>
                <a:gd name="T3" fmla="*/ 44 h 158"/>
                <a:gd name="T4" fmla="*/ 64 w 72"/>
                <a:gd name="T5" fmla="*/ 53 h 158"/>
                <a:gd name="T6" fmla="*/ 56 w 72"/>
                <a:gd name="T7" fmla="*/ 53 h 158"/>
                <a:gd name="T8" fmla="*/ 56 w 72"/>
                <a:gd name="T9" fmla="*/ 62 h 158"/>
                <a:gd name="T10" fmla="*/ 40 w 72"/>
                <a:gd name="T11" fmla="*/ 79 h 158"/>
                <a:gd name="T12" fmla="*/ 32 w 72"/>
                <a:gd name="T13" fmla="*/ 79 h 158"/>
                <a:gd name="T14" fmla="*/ 32 w 72"/>
                <a:gd name="T15" fmla="*/ 88 h 158"/>
                <a:gd name="T16" fmla="*/ 24 w 72"/>
                <a:gd name="T17" fmla="*/ 88 h 158"/>
                <a:gd name="T18" fmla="*/ 24 w 72"/>
                <a:gd name="T19" fmla="*/ 97 h 158"/>
                <a:gd name="T20" fmla="*/ 24 w 72"/>
                <a:gd name="T21" fmla="*/ 114 h 158"/>
                <a:gd name="T22" fmla="*/ 16 w 72"/>
                <a:gd name="T23" fmla="*/ 114 h 158"/>
                <a:gd name="T24" fmla="*/ 16 w 72"/>
                <a:gd name="T25" fmla="*/ 123 h 158"/>
                <a:gd name="T26" fmla="*/ 0 w 72"/>
                <a:gd name="T27" fmla="*/ 132 h 158"/>
                <a:gd name="T28" fmla="*/ 0 w 72"/>
                <a:gd name="T29" fmla="*/ 149 h 158"/>
                <a:gd name="T30" fmla="*/ 16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72" y="0"/>
                  </a:moveTo>
                  <a:lnTo>
                    <a:pt x="64" y="44"/>
                  </a:lnTo>
                  <a:lnTo>
                    <a:pt x="64" y="53"/>
                  </a:lnTo>
                  <a:lnTo>
                    <a:pt x="56" y="53"/>
                  </a:lnTo>
                  <a:lnTo>
                    <a:pt x="56" y="62"/>
                  </a:lnTo>
                  <a:lnTo>
                    <a:pt x="40" y="79"/>
                  </a:lnTo>
                  <a:lnTo>
                    <a:pt x="32" y="79"/>
                  </a:lnTo>
                  <a:lnTo>
                    <a:pt x="32" y="88"/>
                  </a:lnTo>
                  <a:lnTo>
                    <a:pt x="24" y="88"/>
                  </a:lnTo>
                  <a:lnTo>
                    <a:pt x="24" y="97"/>
                  </a:lnTo>
                  <a:lnTo>
                    <a:pt x="24" y="114"/>
                  </a:lnTo>
                  <a:lnTo>
                    <a:pt x="16" y="114"/>
                  </a:lnTo>
                  <a:lnTo>
                    <a:pt x="16" y="123"/>
                  </a:lnTo>
                  <a:lnTo>
                    <a:pt x="0" y="132"/>
                  </a:lnTo>
                  <a:lnTo>
                    <a:pt x="0" y="149"/>
                  </a:lnTo>
                  <a:lnTo>
                    <a:pt x="16"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24" name="Freeform 498"/>
            <p:cNvSpPr>
              <a:spLocks/>
            </p:cNvSpPr>
            <p:nvPr/>
          </p:nvSpPr>
          <p:spPr bwMode="auto">
            <a:xfrm>
              <a:off x="1972" y="3226"/>
              <a:ext cx="96" cy="114"/>
            </a:xfrm>
            <a:custGeom>
              <a:avLst/>
              <a:gdLst>
                <a:gd name="T0" fmla="*/ 0 w 96"/>
                <a:gd name="T1" fmla="*/ 0 h 114"/>
                <a:gd name="T2" fmla="*/ 24 w 96"/>
                <a:gd name="T3" fmla="*/ 35 h 114"/>
                <a:gd name="T4" fmla="*/ 32 w 96"/>
                <a:gd name="T5" fmla="*/ 44 h 114"/>
                <a:gd name="T6" fmla="*/ 48 w 96"/>
                <a:gd name="T7" fmla="*/ 44 h 114"/>
                <a:gd name="T8" fmla="*/ 56 w 96"/>
                <a:gd name="T9" fmla="*/ 44 h 114"/>
                <a:gd name="T10" fmla="*/ 64 w 96"/>
                <a:gd name="T11" fmla="*/ 44 h 114"/>
                <a:gd name="T12" fmla="*/ 64 w 96"/>
                <a:gd name="T13" fmla="*/ 53 h 114"/>
                <a:gd name="T14" fmla="*/ 80 w 96"/>
                <a:gd name="T15" fmla="*/ 53 h 114"/>
                <a:gd name="T16" fmla="*/ 88 w 96"/>
                <a:gd name="T17" fmla="*/ 62 h 114"/>
                <a:gd name="T18" fmla="*/ 96 w 96"/>
                <a:gd name="T19" fmla="*/ 79 h 114"/>
                <a:gd name="T20" fmla="*/ 96 w 96"/>
                <a:gd name="T21" fmla="*/ 88 h 114"/>
                <a:gd name="T22" fmla="*/ 96 w 96"/>
                <a:gd name="T23" fmla="*/ 97 h 114"/>
                <a:gd name="T24" fmla="*/ 96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0" y="0"/>
                  </a:moveTo>
                  <a:lnTo>
                    <a:pt x="24" y="35"/>
                  </a:lnTo>
                  <a:lnTo>
                    <a:pt x="32" y="44"/>
                  </a:lnTo>
                  <a:lnTo>
                    <a:pt x="48" y="44"/>
                  </a:lnTo>
                  <a:lnTo>
                    <a:pt x="56" y="44"/>
                  </a:lnTo>
                  <a:lnTo>
                    <a:pt x="64" y="44"/>
                  </a:lnTo>
                  <a:lnTo>
                    <a:pt x="64" y="53"/>
                  </a:lnTo>
                  <a:lnTo>
                    <a:pt x="80" y="53"/>
                  </a:lnTo>
                  <a:lnTo>
                    <a:pt x="88" y="62"/>
                  </a:lnTo>
                  <a:lnTo>
                    <a:pt x="96" y="79"/>
                  </a:lnTo>
                  <a:lnTo>
                    <a:pt x="96" y="88"/>
                  </a:lnTo>
                  <a:lnTo>
                    <a:pt x="96" y="97"/>
                  </a:lnTo>
                  <a:lnTo>
                    <a:pt x="9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25" name="Freeform 499"/>
            <p:cNvSpPr>
              <a:spLocks/>
            </p:cNvSpPr>
            <p:nvPr/>
          </p:nvSpPr>
          <p:spPr bwMode="auto">
            <a:xfrm>
              <a:off x="1988" y="3270"/>
              <a:ext cx="40" cy="132"/>
            </a:xfrm>
            <a:custGeom>
              <a:avLst/>
              <a:gdLst>
                <a:gd name="T0" fmla="*/ 40 w 40"/>
                <a:gd name="T1" fmla="*/ 0 h 132"/>
                <a:gd name="T2" fmla="*/ 40 w 40"/>
                <a:gd name="T3" fmla="*/ 9 h 132"/>
                <a:gd name="T4" fmla="*/ 40 w 40"/>
                <a:gd name="T5" fmla="*/ 18 h 132"/>
                <a:gd name="T6" fmla="*/ 40 w 40"/>
                <a:gd name="T7" fmla="*/ 35 h 132"/>
                <a:gd name="T8" fmla="*/ 40 w 40"/>
                <a:gd name="T9" fmla="*/ 44 h 132"/>
                <a:gd name="T10" fmla="*/ 32 w 40"/>
                <a:gd name="T11" fmla="*/ 53 h 132"/>
                <a:gd name="T12" fmla="*/ 16 w 40"/>
                <a:gd name="T13" fmla="*/ 70 h 132"/>
                <a:gd name="T14" fmla="*/ 16 w 40"/>
                <a:gd name="T15" fmla="*/ 79 h 132"/>
                <a:gd name="T16" fmla="*/ 8 w 40"/>
                <a:gd name="T17" fmla="*/ 88 h 132"/>
                <a:gd name="T18" fmla="*/ 8 w 40"/>
                <a:gd name="T19" fmla="*/ 105 h 132"/>
                <a:gd name="T20" fmla="*/ 0 w 40"/>
                <a:gd name="T21" fmla="*/ 105 h 132"/>
                <a:gd name="T22" fmla="*/ 0 w 40"/>
                <a:gd name="T23" fmla="*/ 114 h 132"/>
                <a:gd name="T24" fmla="*/ 0 w 40"/>
                <a:gd name="T25" fmla="*/ 123 h 132"/>
                <a:gd name="T26" fmla="*/ 0 w 40"/>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132"/>
                <a:gd name="T44" fmla="*/ 40 w 40"/>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132">
                  <a:moveTo>
                    <a:pt x="40" y="0"/>
                  </a:moveTo>
                  <a:lnTo>
                    <a:pt x="40" y="9"/>
                  </a:lnTo>
                  <a:lnTo>
                    <a:pt x="40" y="18"/>
                  </a:lnTo>
                  <a:lnTo>
                    <a:pt x="40" y="35"/>
                  </a:lnTo>
                  <a:lnTo>
                    <a:pt x="40" y="44"/>
                  </a:lnTo>
                  <a:lnTo>
                    <a:pt x="32" y="53"/>
                  </a:lnTo>
                  <a:lnTo>
                    <a:pt x="16" y="70"/>
                  </a:lnTo>
                  <a:lnTo>
                    <a:pt x="16" y="79"/>
                  </a:lnTo>
                  <a:lnTo>
                    <a:pt x="8" y="88"/>
                  </a:lnTo>
                  <a:lnTo>
                    <a:pt x="8" y="105"/>
                  </a:lnTo>
                  <a:lnTo>
                    <a:pt x="0" y="105"/>
                  </a:lnTo>
                  <a:lnTo>
                    <a:pt x="0" y="114"/>
                  </a:lnTo>
                  <a:lnTo>
                    <a:pt x="0" y="123"/>
                  </a:lnTo>
                  <a:lnTo>
                    <a:pt x="0"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26" name="Freeform 500"/>
            <p:cNvSpPr>
              <a:spLocks/>
            </p:cNvSpPr>
            <p:nvPr/>
          </p:nvSpPr>
          <p:spPr bwMode="auto">
            <a:xfrm>
              <a:off x="1948" y="3305"/>
              <a:ext cx="40" cy="88"/>
            </a:xfrm>
            <a:custGeom>
              <a:avLst/>
              <a:gdLst>
                <a:gd name="T0" fmla="*/ 0 w 40"/>
                <a:gd name="T1" fmla="*/ 0 h 88"/>
                <a:gd name="T2" fmla="*/ 0 w 40"/>
                <a:gd name="T3" fmla="*/ 26 h 88"/>
                <a:gd name="T4" fmla="*/ 8 w 40"/>
                <a:gd name="T5" fmla="*/ 35 h 88"/>
                <a:gd name="T6" fmla="*/ 16 w 40"/>
                <a:gd name="T7" fmla="*/ 44 h 88"/>
                <a:gd name="T8" fmla="*/ 32 w 40"/>
                <a:gd name="T9" fmla="*/ 44 h 88"/>
                <a:gd name="T10" fmla="*/ 32 w 40"/>
                <a:gd name="T11" fmla="*/ 62 h 88"/>
                <a:gd name="T12" fmla="*/ 40 w 40"/>
                <a:gd name="T13" fmla="*/ 62 h 88"/>
                <a:gd name="T14" fmla="*/ 40 w 40"/>
                <a:gd name="T15" fmla="*/ 70 h 88"/>
                <a:gd name="T16" fmla="*/ 40 w 40"/>
                <a:gd name="T17" fmla="*/ 79 h 88"/>
                <a:gd name="T18" fmla="*/ 4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0" y="0"/>
                  </a:moveTo>
                  <a:lnTo>
                    <a:pt x="0" y="26"/>
                  </a:lnTo>
                  <a:lnTo>
                    <a:pt x="8" y="35"/>
                  </a:lnTo>
                  <a:lnTo>
                    <a:pt x="16" y="44"/>
                  </a:lnTo>
                  <a:lnTo>
                    <a:pt x="32" y="44"/>
                  </a:lnTo>
                  <a:lnTo>
                    <a:pt x="32" y="62"/>
                  </a:lnTo>
                  <a:lnTo>
                    <a:pt x="40" y="62"/>
                  </a:lnTo>
                  <a:lnTo>
                    <a:pt x="40" y="70"/>
                  </a:lnTo>
                  <a:lnTo>
                    <a:pt x="40" y="79"/>
                  </a:lnTo>
                  <a:lnTo>
                    <a:pt x="4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27" name="Freeform 501"/>
            <p:cNvSpPr>
              <a:spLocks/>
            </p:cNvSpPr>
            <p:nvPr/>
          </p:nvSpPr>
          <p:spPr bwMode="auto">
            <a:xfrm>
              <a:off x="1900" y="3279"/>
              <a:ext cx="64" cy="140"/>
            </a:xfrm>
            <a:custGeom>
              <a:avLst/>
              <a:gdLst>
                <a:gd name="T0" fmla="*/ 0 w 64"/>
                <a:gd name="T1" fmla="*/ 0 h 140"/>
                <a:gd name="T2" fmla="*/ 16 w 64"/>
                <a:gd name="T3" fmla="*/ 61 h 140"/>
                <a:gd name="T4" fmla="*/ 24 w 64"/>
                <a:gd name="T5" fmla="*/ 70 h 140"/>
                <a:gd name="T6" fmla="*/ 32 w 64"/>
                <a:gd name="T7" fmla="*/ 79 h 140"/>
                <a:gd name="T8" fmla="*/ 32 w 64"/>
                <a:gd name="T9" fmla="*/ 105 h 140"/>
                <a:gd name="T10" fmla="*/ 40 w 64"/>
                <a:gd name="T11" fmla="*/ 114 h 140"/>
                <a:gd name="T12" fmla="*/ 40 w 64"/>
                <a:gd name="T13" fmla="*/ 123 h 140"/>
                <a:gd name="T14" fmla="*/ 56 w 64"/>
                <a:gd name="T15" fmla="*/ 123 h 140"/>
                <a:gd name="T16" fmla="*/ 64 w 64"/>
                <a:gd name="T17" fmla="*/ 123 h 140"/>
                <a:gd name="T18" fmla="*/ 64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0" y="0"/>
                  </a:moveTo>
                  <a:lnTo>
                    <a:pt x="16" y="61"/>
                  </a:lnTo>
                  <a:lnTo>
                    <a:pt x="24" y="70"/>
                  </a:lnTo>
                  <a:lnTo>
                    <a:pt x="32" y="79"/>
                  </a:lnTo>
                  <a:lnTo>
                    <a:pt x="32" y="105"/>
                  </a:lnTo>
                  <a:lnTo>
                    <a:pt x="40" y="114"/>
                  </a:lnTo>
                  <a:lnTo>
                    <a:pt x="40" y="123"/>
                  </a:lnTo>
                  <a:lnTo>
                    <a:pt x="56" y="123"/>
                  </a:lnTo>
                  <a:lnTo>
                    <a:pt x="64" y="123"/>
                  </a:lnTo>
                  <a:lnTo>
                    <a:pt x="64"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28" name="Freeform 502"/>
            <p:cNvSpPr>
              <a:spLocks/>
            </p:cNvSpPr>
            <p:nvPr/>
          </p:nvSpPr>
          <p:spPr bwMode="auto">
            <a:xfrm>
              <a:off x="1852" y="3226"/>
              <a:ext cx="104" cy="193"/>
            </a:xfrm>
            <a:custGeom>
              <a:avLst/>
              <a:gdLst>
                <a:gd name="T0" fmla="*/ 104 w 104"/>
                <a:gd name="T1" fmla="*/ 0 h 193"/>
                <a:gd name="T2" fmla="*/ 80 w 104"/>
                <a:gd name="T3" fmla="*/ 18 h 193"/>
                <a:gd name="T4" fmla="*/ 72 w 104"/>
                <a:gd name="T5" fmla="*/ 35 h 193"/>
                <a:gd name="T6" fmla="*/ 64 w 104"/>
                <a:gd name="T7" fmla="*/ 44 h 193"/>
                <a:gd name="T8" fmla="*/ 64 w 104"/>
                <a:gd name="T9" fmla="*/ 53 h 193"/>
                <a:gd name="T10" fmla="*/ 48 w 104"/>
                <a:gd name="T11" fmla="*/ 53 h 193"/>
                <a:gd name="T12" fmla="*/ 48 w 104"/>
                <a:gd name="T13" fmla="*/ 62 h 193"/>
                <a:gd name="T14" fmla="*/ 40 w 104"/>
                <a:gd name="T15" fmla="*/ 62 h 193"/>
                <a:gd name="T16" fmla="*/ 32 w 104"/>
                <a:gd name="T17" fmla="*/ 79 h 193"/>
                <a:gd name="T18" fmla="*/ 32 w 104"/>
                <a:gd name="T19" fmla="*/ 88 h 193"/>
                <a:gd name="T20" fmla="*/ 16 w 104"/>
                <a:gd name="T21" fmla="*/ 88 h 193"/>
                <a:gd name="T22" fmla="*/ 16 w 104"/>
                <a:gd name="T23" fmla="*/ 97 h 193"/>
                <a:gd name="T24" fmla="*/ 8 w 104"/>
                <a:gd name="T25" fmla="*/ 97 h 193"/>
                <a:gd name="T26" fmla="*/ 8 w 104"/>
                <a:gd name="T27" fmla="*/ 114 h 193"/>
                <a:gd name="T28" fmla="*/ 8 w 104"/>
                <a:gd name="T29" fmla="*/ 123 h 193"/>
                <a:gd name="T30" fmla="*/ 0 w 104"/>
                <a:gd name="T31" fmla="*/ 132 h 193"/>
                <a:gd name="T32" fmla="*/ 0 w 104"/>
                <a:gd name="T33" fmla="*/ 149 h 193"/>
                <a:gd name="T34" fmla="*/ 0 w 104"/>
                <a:gd name="T35" fmla="*/ 158 h 193"/>
                <a:gd name="T36" fmla="*/ 0 w 104"/>
                <a:gd name="T37" fmla="*/ 167 h 193"/>
                <a:gd name="T38" fmla="*/ 0 w 104"/>
                <a:gd name="T39" fmla="*/ 176 h 193"/>
                <a:gd name="T40" fmla="*/ 0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104" y="0"/>
                  </a:moveTo>
                  <a:lnTo>
                    <a:pt x="80" y="18"/>
                  </a:lnTo>
                  <a:lnTo>
                    <a:pt x="72" y="35"/>
                  </a:lnTo>
                  <a:lnTo>
                    <a:pt x="64" y="44"/>
                  </a:lnTo>
                  <a:lnTo>
                    <a:pt x="64" y="53"/>
                  </a:lnTo>
                  <a:lnTo>
                    <a:pt x="48" y="53"/>
                  </a:lnTo>
                  <a:lnTo>
                    <a:pt x="48" y="62"/>
                  </a:lnTo>
                  <a:lnTo>
                    <a:pt x="40" y="62"/>
                  </a:lnTo>
                  <a:lnTo>
                    <a:pt x="32" y="79"/>
                  </a:lnTo>
                  <a:lnTo>
                    <a:pt x="32" y="88"/>
                  </a:lnTo>
                  <a:lnTo>
                    <a:pt x="16" y="88"/>
                  </a:lnTo>
                  <a:lnTo>
                    <a:pt x="16" y="97"/>
                  </a:lnTo>
                  <a:lnTo>
                    <a:pt x="8" y="97"/>
                  </a:lnTo>
                  <a:lnTo>
                    <a:pt x="8" y="114"/>
                  </a:lnTo>
                  <a:lnTo>
                    <a:pt x="8" y="123"/>
                  </a:lnTo>
                  <a:lnTo>
                    <a:pt x="0" y="132"/>
                  </a:lnTo>
                  <a:lnTo>
                    <a:pt x="0" y="149"/>
                  </a:lnTo>
                  <a:lnTo>
                    <a:pt x="0" y="158"/>
                  </a:lnTo>
                  <a:lnTo>
                    <a:pt x="0" y="167"/>
                  </a:lnTo>
                  <a:lnTo>
                    <a:pt x="0" y="176"/>
                  </a:lnTo>
                  <a:lnTo>
                    <a:pt x="0"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29" name="Freeform 503"/>
            <p:cNvSpPr>
              <a:spLocks/>
            </p:cNvSpPr>
            <p:nvPr/>
          </p:nvSpPr>
          <p:spPr bwMode="auto">
            <a:xfrm>
              <a:off x="2044" y="3305"/>
              <a:ext cx="16" cy="106"/>
            </a:xfrm>
            <a:custGeom>
              <a:avLst/>
              <a:gdLst>
                <a:gd name="T0" fmla="*/ 8 w 16"/>
                <a:gd name="T1" fmla="*/ 0 h 106"/>
                <a:gd name="T2" fmla="*/ 8 w 16"/>
                <a:gd name="T3" fmla="*/ 9 h 106"/>
                <a:gd name="T4" fmla="*/ 8 w 16"/>
                <a:gd name="T5" fmla="*/ 26 h 106"/>
                <a:gd name="T6" fmla="*/ 8 w 16"/>
                <a:gd name="T7" fmla="*/ 35 h 106"/>
                <a:gd name="T8" fmla="*/ 0 w 16"/>
                <a:gd name="T9" fmla="*/ 35 h 106"/>
                <a:gd name="T10" fmla="*/ 0 w 16"/>
                <a:gd name="T11" fmla="*/ 44 h 106"/>
                <a:gd name="T12" fmla="*/ 0 w 16"/>
                <a:gd name="T13" fmla="*/ 62 h 106"/>
                <a:gd name="T14" fmla="*/ 8 w 16"/>
                <a:gd name="T15" fmla="*/ 70 h 106"/>
                <a:gd name="T16" fmla="*/ 8 w 16"/>
                <a:gd name="T17" fmla="*/ 79 h 106"/>
                <a:gd name="T18" fmla="*/ 16 w 16"/>
                <a:gd name="T19" fmla="*/ 88 h 106"/>
                <a:gd name="T20" fmla="*/ 16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0" y="35"/>
                  </a:lnTo>
                  <a:lnTo>
                    <a:pt x="0" y="44"/>
                  </a:lnTo>
                  <a:lnTo>
                    <a:pt x="0" y="62"/>
                  </a:lnTo>
                  <a:lnTo>
                    <a:pt x="8" y="70"/>
                  </a:lnTo>
                  <a:lnTo>
                    <a:pt x="8" y="79"/>
                  </a:lnTo>
                  <a:lnTo>
                    <a:pt x="16" y="88"/>
                  </a:lnTo>
                  <a:lnTo>
                    <a:pt x="16"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30" name="Freeform 504"/>
            <p:cNvSpPr>
              <a:spLocks/>
            </p:cNvSpPr>
            <p:nvPr/>
          </p:nvSpPr>
          <p:spPr bwMode="auto">
            <a:xfrm>
              <a:off x="2020" y="3375"/>
              <a:ext cx="8" cy="62"/>
            </a:xfrm>
            <a:custGeom>
              <a:avLst/>
              <a:gdLst>
                <a:gd name="T0" fmla="*/ 8 w 8"/>
                <a:gd name="T1" fmla="*/ 0 h 62"/>
                <a:gd name="T2" fmla="*/ 0 w 8"/>
                <a:gd name="T3" fmla="*/ 9 h 62"/>
                <a:gd name="T4" fmla="*/ 0 w 8"/>
                <a:gd name="T5" fmla="*/ 18 h 62"/>
                <a:gd name="T6" fmla="*/ 0 w 8"/>
                <a:gd name="T7" fmla="*/ 27 h 62"/>
                <a:gd name="T8" fmla="*/ 0 w 8"/>
                <a:gd name="T9" fmla="*/ 44 h 62"/>
                <a:gd name="T10" fmla="*/ 0 w 8"/>
                <a:gd name="T11" fmla="*/ 53 h 62"/>
                <a:gd name="T12" fmla="*/ 0 w 8"/>
                <a:gd name="T13" fmla="*/ 62 h 62"/>
                <a:gd name="T14" fmla="*/ 0 60000 65536"/>
                <a:gd name="T15" fmla="*/ 0 60000 65536"/>
                <a:gd name="T16" fmla="*/ 0 60000 65536"/>
                <a:gd name="T17" fmla="*/ 0 60000 65536"/>
                <a:gd name="T18" fmla="*/ 0 60000 65536"/>
                <a:gd name="T19" fmla="*/ 0 60000 65536"/>
                <a:gd name="T20" fmla="*/ 0 60000 65536"/>
                <a:gd name="T21" fmla="*/ 0 w 8"/>
                <a:gd name="T22" fmla="*/ 0 h 62"/>
                <a:gd name="T23" fmla="*/ 8 w 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62">
                  <a:moveTo>
                    <a:pt x="8" y="0"/>
                  </a:moveTo>
                  <a:lnTo>
                    <a:pt x="0" y="9"/>
                  </a:lnTo>
                  <a:lnTo>
                    <a:pt x="0" y="18"/>
                  </a:lnTo>
                  <a:lnTo>
                    <a:pt x="0" y="27"/>
                  </a:lnTo>
                  <a:lnTo>
                    <a:pt x="0" y="44"/>
                  </a:lnTo>
                  <a:lnTo>
                    <a:pt x="0" y="53"/>
                  </a:lnTo>
                  <a:lnTo>
                    <a:pt x="0"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31" name="Freeform 505"/>
            <p:cNvSpPr>
              <a:spLocks/>
            </p:cNvSpPr>
            <p:nvPr/>
          </p:nvSpPr>
          <p:spPr bwMode="auto">
            <a:xfrm>
              <a:off x="2060" y="3340"/>
              <a:ext cx="40" cy="79"/>
            </a:xfrm>
            <a:custGeom>
              <a:avLst/>
              <a:gdLst>
                <a:gd name="T0" fmla="*/ 8 w 40"/>
                <a:gd name="T1" fmla="*/ 0 h 79"/>
                <a:gd name="T2" fmla="*/ 0 w 40"/>
                <a:gd name="T3" fmla="*/ 9 h 79"/>
                <a:gd name="T4" fmla="*/ 8 w 40"/>
                <a:gd name="T5" fmla="*/ 18 h 79"/>
                <a:gd name="T6" fmla="*/ 8 w 40"/>
                <a:gd name="T7" fmla="*/ 35 h 79"/>
                <a:gd name="T8" fmla="*/ 24 w 40"/>
                <a:gd name="T9" fmla="*/ 35 h 79"/>
                <a:gd name="T10" fmla="*/ 32 w 40"/>
                <a:gd name="T11" fmla="*/ 44 h 79"/>
                <a:gd name="T12" fmla="*/ 40 w 40"/>
                <a:gd name="T13" fmla="*/ 53 h 79"/>
                <a:gd name="T14" fmla="*/ 40 w 40"/>
                <a:gd name="T15" fmla="*/ 62 h 79"/>
                <a:gd name="T16" fmla="*/ 4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8" y="0"/>
                  </a:moveTo>
                  <a:lnTo>
                    <a:pt x="0" y="9"/>
                  </a:lnTo>
                  <a:lnTo>
                    <a:pt x="8" y="18"/>
                  </a:lnTo>
                  <a:lnTo>
                    <a:pt x="8" y="35"/>
                  </a:lnTo>
                  <a:lnTo>
                    <a:pt x="24" y="35"/>
                  </a:lnTo>
                  <a:lnTo>
                    <a:pt x="32" y="44"/>
                  </a:lnTo>
                  <a:lnTo>
                    <a:pt x="40" y="53"/>
                  </a:lnTo>
                  <a:lnTo>
                    <a:pt x="40" y="62"/>
                  </a:lnTo>
                  <a:lnTo>
                    <a:pt x="4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32" name="Freeform 506"/>
            <p:cNvSpPr>
              <a:spLocks/>
            </p:cNvSpPr>
            <p:nvPr/>
          </p:nvSpPr>
          <p:spPr bwMode="auto">
            <a:xfrm>
              <a:off x="2060" y="3288"/>
              <a:ext cx="64" cy="70"/>
            </a:xfrm>
            <a:custGeom>
              <a:avLst/>
              <a:gdLst>
                <a:gd name="T0" fmla="*/ 0 w 64"/>
                <a:gd name="T1" fmla="*/ 0 h 70"/>
                <a:gd name="T2" fmla="*/ 8 w 64"/>
                <a:gd name="T3" fmla="*/ 0 h 70"/>
                <a:gd name="T4" fmla="*/ 24 w 64"/>
                <a:gd name="T5" fmla="*/ 0 h 70"/>
                <a:gd name="T6" fmla="*/ 32 w 64"/>
                <a:gd name="T7" fmla="*/ 17 h 70"/>
                <a:gd name="T8" fmla="*/ 40 w 64"/>
                <a:gd name="T9" fmla="*/ 17 h 70"/>
                <a:gd name="T10" fmla="*/ 40 w 64"/>
                <a:gd name="T11" fmla="*/ 26 h 70"/>
                <a:gd name="T12" fmla="*/ 56 w 64"/>
                <a:gd name="T13" fmla="*/ 26 h 70"/>
                <a:gd name="T14" fmla="*/ 56 w 64"/>
                <a:gd name="T15" fmla="*/ 35 h 70"/>
                <a:gd name="T16" fmla="*/ 56 w 64"/>
                <a:gd name="T17" fmla="*/ 52 h 70"/>
                <a:gd name="T18" fmla="*/ 64 w 64"/>
                <a:gd name="T19" fmla="*/ 61 h 70"/>
                <a:gd name="T20" fmla="*/ 64 w 64"/>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70"/>
                <a:gd name="T35" fmla="*/ 64 w 64"/>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70">
                  <a:moveTo>
                    <a:pt x="0" y="0"/>
                  </a:moveTo>
                  <a:lnTo>
                    <a:pt x="8" y="0"/>
                  </a:lnTo>
                  <a:lnTo>
                    <a:pt x="24" y="0"/>
                  </a:lnTo>
                  <a:lnTo>
                    <a:pt x="32" y="17"/>
                  </a:lnTo>
                  <a:lnTo>
                    <a:pt x="40" y="17"/>
                  </a:lnTo>
                  <a:lnTo>
                    <a:pt x="40" y="26"/>
                  </a:lnTo>
                  <a:lnTo>
                    <a:pt x="56" y="26"/>
                  </a:lnTo>
                  <a:lnTo>
                    <a:pt x="56" y="35"/>
                  </a:lnTo>
                  <a:lnTo>
                    <a:pt x="56" y="52"/>
                  </a:lnTo>
                  <a:lnTo>
                    <a:pt x="64" y="61"/>
                  </a:lnTo>
                  <a:lnTo>
                    <a:pt x="64"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33" name="Freeform 507"/>
            <p:cNvSpPr>
              <a:spLocks/>
            </p:cNvSpPr>
            <p:nvPr/>
          </p:nvSpPr>
          <p:spPr bwMode="auto">
            <a:xfrm>
              <a:off x="1788" y="3331"/>
              <a:ext cx="72" cy="80"/>
            </a:xfrm>
            <a:custGeom>
              <a:avLst/>
              <a:gdLst>
                <a:gd name="T0" fmla="*/ 72 w 72"/>
                <a:gd name="T1" fmla="*/ 0 h 80"/>
                <a:gd name="T2" fmla="*/ 72 w 72"/>
                <a:gd name="T3" fmla="*/ 9 h 80"/>
                <a:gd name="T4" fmla="*/ 64 w 72"/>
                <a:gd name="T5" fmla="*/ 9 h 80"/>
                <a:gd name="T6" fmla="*/ 56 w 72"/>
                <a:gd name="T7" fmla="*/ 9 h 80"/>
                <a:gd name="T8" fmla="*/ 40 w 72"/>
                <a:gd name="T9" fmla="*/ 18 h 80"/>
                <a:gd name="T10" fmla="*/ 32 w 72"/>
                <a:gd name="T11" fmla="*/ 36 h 80"/>
                <a:gd name="T12" fmla="*/ 24 w 72"/>
                <a:gd name="T13" fmla="*/ 44 h 80"/>
                <a:gd name="T14" fmla="*/ 8 w 72"/>
                <a:gd name="T15" fmla="*/ 53 h 80"/>
                <a:gd name="T16" fmla="*/ 8 w 72"/>
                <a:gd name="T17" fmla="*/ 62 h 80"/>
                <a:gd name="T18" fmla="*/ 8 w 72"/>
                <a:gd name="T19" fmla="*/ 80 h 80"/>
                <a:gd name="T20" fmla="*/ 0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72" y="0"/>
                  </a:moveTo>
                  <a:lnTo>
                    <a:pt x="72" y="9"/>
                  </a:lnTo>
                  <a:lnTo>
                    <a:pt x="64" y="9"/>
                  </a:lnTo>
                  <a:lnTo>
                    <a:pt x="56" y="9"/>
                  </a:lnTo>
                  <a:lnTo>
                    <a:pt x="40" y="18"/>
                  </a:lnTo>
                  <a:lnTo>
                    <a:pt x="32" y="36"/>
                  </a:lnTo>
                  <a:lnTo>
                    <a:pt x="24" y="44"/>
                  </a:lnTo>
                  <a:lnTo>
                    <a:pt x="8" y="53"/>
                  </a:lnTo>
                  <a:lnTo>
                    <a:pt x="8" y="62"/>
                  </a:lnTo>
                  <a:lnTo>
                    <a:pt x="8" y="80"/>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34" name="Freeform 508"/>
            <p:cNvSpPr>
              <a:spLocks/>
            </p:cNvSpPr>
            <p:nvPr/>
          </p:nvSpPr>
          <p:spPr bwMode="auto">
            <a:xfrm>
              <a:off x="1860" y="3323"/>
              <a:ext cx="40" cy="105"/>
            </a:xfrm>
            <a:custGeom>
              <a:avLst/>
              <a:gdLst>
                <a:gd name="T0" fmla="*/ 0 w 40"/>
                <a:gd name="T1" fmla="*/ 0 h 105"/>
                <a:gd name="T2" fmla="*/ 8 w 40"/>
                <a:gd name="T3" fmla="*/ 17 h 105"/>
                <a:gd name="T4" fmla="*/ 8 w 40"/>
                <a:gd name="T5" fmla="*/ 26 h 105"/>
                <a:gd name="T6" fmla="*/ 8 w 40"/>
                <a:gd name="T7" fmla="*/ 35 h 105"/>
                <a:gd name="T8" fmla="*/ 24 w 40"/>
                <a:gd name="T9" fmla="*/ 35 h 105"/>
                <a:gd name="T10" fmla="*/ 24 w 40"/>
                <a:gd name="T11" fmla="*/ 52 h 105"/>
                <a:gd name="T12" fmla="*/ 32 w 40"/>
                <a:gd name="T13" fmla="*/ 61 h 105"/>
                <a:gd name="T14" fmla="*/ 40 w 40"/>
                <a:gd name="T15" fmla="*/ 70 h 105"/>
                <a:gd name="T16" fmla="*/ 40 w 40"/>
                <a:gd name="T17" fmla="*/ 79 h 105"/>
                <a:gd name="T18" fmla="*/ 40 w 40"/>
                <a:gd name="T19" fmla="*/ 96 h 105"/>
                <a:gd name="T20" fmla="*/ 4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0" y="0"/>
                  </a:moveTo>
                  <a:lnTo>
                    <a:pt x="8" y="17"/>
                  </a:lnTo>
                  <a:lnTo>
                    <a:pt x="8" y="26"/>
                  </a:lnTo>
                  <a:lnTo>
                    <a:pt x="8" y="35"/>
                  </a:lnTo>
                  <a:lnTo>
                    <a:pt x="24" y="35"/>
                  </a:lnTo>
                  <a:lnTo>
                    <a:pt x="24" y="52"/>
                  </a:lnTo>
                  <a:lnTo>
                    <a:pt x="32" y="61"/>
                  </a:lnTo>
                  <a:lnTo>
                    <a:pt x="40" y="70"/>
                  </a:lnTo>
                  <a:lnTo>
                    <a:pt x="40" y="79"/>
                  </a:lnTo>
                  <a:lnTo>
                    <a:pt x="40" y="96"/>
                  </a:lnTo>
                  <a:lnTo>
                    <a:pt x="4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35" name="Freeform 509"/>
            <p:cNvSpPr>
              <a:spLocks/>
            </p:cNvSpPr>
            <p:nvPr/>
          </p:nvSpPr>
          <p:spPr bwMode="auto">
            <a:xfrm>
              <a:off x="1796" y="3411"/>
              <a:ext cx="48" cy="70"/>
            </a:xfrm>
            <a:custGeom>
              <a:avLst/>
              <a:gdLst>
                <a:gd name="T0" fmla="*/ 48 w 48"/>
                <a:gd name="T1" fmla="*/ 0 h 70"/>
                <a:gd name="T2" fmla="*/ 48 w 48"/>
                <a:gd name="T3" fmla="*/ 8 h 70"/>
                <a:gd name="T4" fmla="*/ 32 w 48"/>
                <a:gd name="T5" fmla="*/ 8 h 70"/>
                <a:gd name="T6" fmla="*/ 24 w 48"/>
                <a:gd name="T7" fmla="*/ 17 h 70"/>
                <a:gd name="T8" fmla="*/ 16 w 48"/>
                <a:gd name="T9" fmla="*/ 17 h 70"/>
                <a:gd name="T10" fmla="*/ 16 w 48"/>
                <a:gd name="T11" fmla="*/ 35 h 70"/>
                <a:gd name="T12" fmla="*/ 0 w 48"/>
                <a:gd name="T13" fmla="*/ 44 h 70"/>
                <a:gd name="T14" fmla="*/ 0 w 48"/>
                <a:gd name="T15" fmla="*/ 52 h 70"/>
                <a:gd name="T16" fmla="*/ 0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48" y="0"/>
                  </a:moveTo>
                  <a:lnTo>
                    <a:pt x="48" y="8"/>
                  </a:lnTo>
                  <a:lnTo>
                    <a:pt x="32" y="8"/>
                  </a:lnTo>
                  <a:lnTo>
                    <a:pt x="24" y="17"/>
                  </a:lnTo>
                  <a:lnTo>
                    <a:pt x="16" y="17"/>
                  </a:lnTo>
                  <a:lnTo>
                    <a:pt x="16" y="35"/>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36" name="Freeform 510"/>
            <p:cNvSpPr>
              <a:spLocks/>
            </p:cNvSpPr>
            <p:nvPr/>
          </p:nvSpPr>
          <p:spPr bwMode="auto">
            <a:xfrm>
              <a:off x="1908" y="3419"/>
              <a:ext cx="24" cy="71"/>
            </a:xfrm>
            <a:custGeom>
              <a:avLst/>
              <a:gdLst>
                <a:gd name="T0" fmla="*/ 24 w 24"/>
                <a:gd name="T1" fmla="*/ 0 h 71"/>
                <a:gd name="T2" fmla="*/ 24 w 24"/>
                <a:gd name="T3" fmla="*/ 9 h 71"/>
                <a:gd name="T4" fmla="*/ 16 w 24"/>
                <a:gd name="T5" fmla="*/ 27 h 71"/>
                <a:gd name="T6" fmla="*/ 8 w 24"/>
                <a:gd name="T7" fmla="*/ 36 h 71"/>
                <a:gd name="T8" fmla="*/ 8 w 24"/>
                <a:gd name="T9" fmla="*/ 44 h 71"/>
                <a:gd name="T10" fmla="*/ 8 w 24"/>
                <a:gd name="T11" fmla="*/ 62 h 71"/>
                <a:gd name="T12" fmla="*/ 0 w 24"/>
                <a:gd name="T13" fmla="*/ 62 h 71"/>
                <a:gd name="T14" fmla="*/ 0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24" y="0"/>
                  </a:moveTo>
                  <a:lnTo>
                    <a:pt x="24" y="9"/>
                  </a:lnTo>
                  <a:lnTo>
                    <a:pt x="16" y="27"/>
                  </a:lnTo>
                  <a:lnTo>
                    <a:pt x="8" y="36"/>
                  </a:lnTo>
                  <a:lnTo>
                    <a:pt x="8" y="44"/>
                  </a:lnTo>
                  <a:lnTo>
                    <a:pt x="8" y="62"/>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37" name="Freeform 511"/>
            <p:cNvSpPr>
              <a:spLocks/>
            </p:cNvSpPr>
            <p:nvPr/>
          </p:nvSpPr>
          <p:spPr bwMode="auto">
            <a:xfrm>
              <a:off x="2012" y="3419"/>
              <a:ext cx="48" cy="71"/>
            </a:xfrm>
            <a:custGeom>
              <a:avLst/>
              <a:gdLst>
                <a:gd name="T0" fmla="*/ 0 w 48"/>
                <a:gd name="T1" fmla="*/ 0 h 71"/>
                <a:gd name="T2" fmla="*/ 8 w 48"/>
                <a:gd name="T3" fmla="*/ 9 h 71"/>
                <a:gd name="T4" fmla="*/ 16 w 48"/>
                <a:gd name="T5" fmla="*/ 27 h 71"/>
                <a:gd name="T6" fmla="*/ 32 w 48"/>
                <a:gd name="T7" fmla="*/ 36 h 71"/>
                <a:gd name="T8" fmla="*/ 40 w 48"/>
                <a:gd name="T9" fmla="*/ 44 h 71"/>
                <a:gd name="T10" fmla="*/ 48 w 48"/>
                <a:gd name="T11" fmla="*/ 44 h 71"/>
                <a:gd name="T12" fmla="*/ 48 w 48"/>
                <a:gd name="T13" fmla="*/ 62 h 71"/>
                <a:gd name="T14" fmla="*/ 48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0" y="0"/>
                  </a:moveTo>
                  <a:lnTo>
                    <a:pt x="8" y="9"/>
                  </a:lnTo>
                  <a:lnTo>
                    <a:pt x="16" y="27"/>
                  </a:lnTo>
                  <a:lnTo>
                    <a:pt x="32" y="36"/>
                  </a:lnTo>
                  <a:lnTo>
                    <a:pt x="40" y="44"/>
                  </a:lnTo>
                  <a:lnTo>
                    <a:pt x="48" y="44"/>
                  </a:lnTo>
                  <a:lnTo>
                    <a:pt x="48" y="62"/>
                  </a:lnTo>
                  <a:lnTo>
                    <a:pt x="48"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38" name="Freeform 512"/>
            <p:cNvSpPr>
              <a:spLocks/>
            </p:cNvSpPr>
            <p:nvPr/>
          </p:nvSpPr>
          <p:spPr bwMode="auto">
            <a:xfrm>
              <a:off x="1980" y="3367"/>
              <a:ext cx="72" cy="123"/>
            </a:xfrm>
            <a:custGeom>
              <a:avLst/>
              <a:gdLst>
                <a:gd name="T0" fmla="*/ 64 w 72"/>
                <a:gd name="T1" fmla="*/ 0 h 123"/>
                <a:gd name="T2" fmla="*/ 72 w 72"/>
                <a:gd name="T3" fmla="*/ 8 h 123"/>
                <a:gd name="T4" fmla="*/ 64 w 72"/>
                <a:gd name="T5" fmla="*/ 17 h 123"/>
                <a:gd name="T6" fmla="*/ 64 w 72"/>
                <a:gd name="T7" fmla="*/ 26 h 123"/>
                <a:gd name="T8" fmla="*/ 48 w 72"/>
                <a:gd name="T9" fmla="*/ 44 h 123"/>
                <a:gd name="T10" fmla="*/ 40 w 72"/>
                <a:gd name="T11" fmla="*/ 52 h 123"/>
                <a:gd name="T12" fmla="*/ 32 w 72"/>
                <a:gd name="T13" fmla="*/ 61 h 123"/>
                <a:gd name="T14" fmla="*/ 16 w 72"/>
                <a:gd name="T15" fmla="*/ 79 h 123"/>
                <a:gd name="T16" fmla="*/ 8 w 72"/>
                <a:gd name="T17" fmla="*/ 88 h 123"/>
                <a:gd name="T18" fmla="*/ 0 w 72"/>
                <a:gd name="T19" fmla="*/ 96 h 123"/>
                <a:gd name="T20" fmla="*/ 0 w 72"/>
                <a:gd name="T21" fmla="*/ 114 h 123"/>
                <a:gd name="T22" fmla="*/ 0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64" y="0"/>
                  </a:moveTo>
                  <a:lnTo>
                    <a:pt x="72" y="8"/>
                  </a:lnTo>
                  <a:lnTo>
                    <a:pt x="64" y="17"/>
                  </a:lnTo>
                  <a:lnTo>
                    <a:pt x="64" y="26"/>
                  </a:lnTo>
                  <a:lnTo>
                    <a:pt x="48" y="44"/>
                  </a:lnTo>
                  <a:lnTo>
                    <a:pt x="40" y="52"/>
                  </a:lnTo>
                  <a:lnTo>
                    <a:pt x="32" y="61"/>
                  </a:lnTo>
                  <a:lnTo>
                    <a:pt x="16" y="79"/>
                  </a:lnTo>
                  <a:lnTo>
                    <a:pt x="8" y="88"/>
                  </a:lnTo>
                  <a:lnTo>
                    <a:pt x="0" y="96"/>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39" name="Freeform 513"/>
            <p:cNvSpPr>
              <a:spLocks/>
            </p:cNvSpPr>
            <p:nvPr/>
          </p:nvSpPr>
          <p:spPr bwMode="auto">
            <a:xfrm>
              <a:off x="2092" y="3331"/>
              <a:ext cx="16" cy="115"/>
            </a:xfrm>
            <a:custGeom>
              <a:avLst/>
              <a:gdLst>
                <a:gd name="T0" fmla="*/ 16 w 16"/>
                <a:gd name="T1" fmla="*/ 0 h 115"/>
                <a:gd name="T2" fmla="*/ 0 w 16"/>
                <a:gd name="T3" fmla="*/ 18 h 115"/>
                <a:gd name="T4" fmla="*/ 0 w 16"/>
                <a:gd name="T5" fmla="*/ 36 h 115"/>
                <a:gd name="T6" fmla="*/ 0 w 16"/>
                <a:gd name="T7" fmla="*/ 44 h 115"/>
                <a:gd name="T8" fmla="*/ 0 w 16"/>
                <a:gd name="T9" fmla="*/ 53 h 115"/>
                <a:gd name="T10" fmla="*/ 16 w 16"/>
                <a:gd name="T11" fmla="*/ 62 h 115"/>
                <a:gd name="T12" fmla="*/ 16 w 16"/>
                <a:gd name="T13" fmla="*/ 80 h 115"/>
                <a:gd name="T14" fmla="*/ 16 w 16"/>
                <a:gd name="T15" fmla="*/ 88 h 115"/>
                <a:gd name="T16" fmla="*/ 16 w 16"/>
                <a:gd name="T17" fmla="*/ 97 h 115"/>
                <a:gd name="T18" fmla="*/ 16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16" y="0"/>
                  </a:moveTo>
                  <a:lnTo>
                    <a:pt x="0" y="18"/>
                  </a:lnTo>
                  <a:lnTo>
                    <a:pt x="0" y="36"/>
                  </a:lnTo>
                  <a:lnTo>
                    <a:pt x="0" y="44"/>
                  </a:lnTo>
                  <a:lnTo>
                    <a:pt x="0" y="53"/>
                  </a:lnTo>
                  <a:lnTo>
                    <a:pt x="16" y="62"/>
                  </a:lnTo>
                  <a:lnTo>
                    <a:pt x="16" y="80"/>
                  </a:lnTo>
                  <a:lnTo>
                    <a:pt x="16" y="88"/>
                  </a:lnTo>
                  <a:lnTo>
                    <a:pt x="16" y="97"/>
                  </a:lnTo>
                  <a:lnTo>
                    <a:pt x="1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40" name="Freeform 514"/>
            <p:cNvSpPr>
              <a:spLocks/>
            </p:cNvSpPr>
            <p:nvPr/>
          </p:nvSpPr>
          <p:spPr bwMode="auto">
            <a:xfrm>
              <a:off x="2076" y="3393"/>
              <a:ext cx="8" cy="97"/>
            </a:xfrm>
            <a:custGeom>
              <a:avLst/>
              <a:gdLst>
                <a:gd name="T0" fmla="*/ 8 w 8"/>
                <a:gd name="T1" fmla="*/ 0 h 97"/>
                <a:gd name="T2" fmla="*/ 8 w 8"/>
                <a:gd name="T3" fmla="*/ 18 h 97"/>
                <a:gd name="T4" fmla="*/ 0 w 8"/>
                <a:gd name="T5" fmla="*/ 26 h 97"/>
                <a:gd name="T6" fmla="*/ 0 w 8"/>
                <a:gd name="T7" fmla="*/ 35 h 97"/>
                <a:gd name="T8" fmla="*/ 0 w 8"/>
                <a:gd name="T9" fmla="*/ 53 h 97"/>
                <a:gd name="T10" fmla="*/ 0 w 8"/>
                <a:gd name="T11" fmla="*/ 62 h 97"/>
                <a:gd name="T12" fmla="*/ 0 w 8"/>
                <a:gd name="T13" fmla="*/ 70 h 97"/>
                <a:gd name="T14" fmla="*/ 0 w 8"/>
                <a:gd name="T15" fmla="*/ 88 h 97"/>
                <a:gd name="T16" fmla="*/ 8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8" y="0"/>
                  </a:moveTo>
                  <a:lnTo>
                    <a:pt x="8" y="18"/>
                  </a:lnTo>
                  <a:lnTo>
                    <a:pt x="0" y="26"/>
                  </a:lnTo>
                  <a:lnTo>
                    <a:pt x="0" y="35"/>
                  </a:lnTo>
                  <a:lnTo>
                    <a:pt x="0" y="53"/>
                  </a:lnTo>
                  <a:lnTo>
                    <a:pt x="0" y="62"/>
                  </a:lnTo>
                  <a:lnTo>
                    <a:pt x="0" y="70"/>
                  </a:lnTo>
                  <a:lnTo>
                    <a:pt x="0" y="88"/>
                  </a:lnTo>
                  <a:lnTo>
                    <a:pt x="8"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41" name="Freeform 515"/>
            <p:cNvSpPr>
              <a:spLocks/>
            </p:cNvSpPr>
            <p:nvPr/>
          </p:nvSpPr>
          <p:spPr bwMode="auto">
            <a:xfrm>
              <a:off x="2108" y="3411"/>
              <a:ext cx="40" cy="70"/>
            </a:xfrm>
            <a:custGeom>
              <a:avLst/>
              <a:gdLst>
                <a:gd name="T0" fmla="*/ 0 w 40"/>
                <a:gd name="T1" fmla="*/ 0 h 70"/>
                <a:gd name="T2" fmla="*/ 8 w 40"/>
                <a:gd name="T3" fmla="*/ 8 h 70"/>
                <a:gd name="T4" fmla="*/ 8 w 40"/>
                <a:gd name="T5" fmla="*/ 17 h 70"/>
                <a:gd name="T6" fmla="*/ 16 w 40"/>
                <a:gd name="T7" fmla="*/ 35 h 70"/>
                <a:gd name="T8" fmla="*/ 24 w 40"/>
                <a:gd name="T9" fmla="*/ 35 h 70"/>
                <a:gd name="T10" fmla="*/ 24 w 40"/>
                <a:gd name="T11" fmla="*/ 44 h 70"/>
                <a:gd name="T12" fmla="*/ 40 w 40"/>
                <a:gd name="T13" fmla="*/ 44 h 70"/>
                <a:gd name="T14" fmla="*/ 40 w 40"/>
                <a:gd name="T15" fmla="*/ 52 h 70"/>
                <a:gd name="T16" fmla="*/ 4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0" y="0"/>
                  </a:moveTo>
                  <a:lnTo>
                    <a:pt x="8" y="8"/>
                  </a:lnTo>
                  <a:lnTo>
                    <a:pt x="8" y="17"/>
                  </a:lnTo>
                  <a:lnTo>
                    <a:pt x="16" y="35"/>
                  </a:lnTo>
                  <a:lnTo>
                    <a:pt x="24" y="35"/>
                  </a:lnTo>
                  <a:lnTo>
                    <a:pt x="24" y="44"/>
                  </a:lnTo>
                  <a:lnTo>
                    <a:pt x="40" y="44"/>
                  </a:lnTo>
                  <a:lnTo>
                    <a:pt x="40" y="52"/>
                  </a:lnTo>
                  <a:lnTo>
                    <a:pt x="4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42" name="Freeform 516"/>
            <p:cNvSpPr>
              <a:spLocks/>
            </p:cNvSpPr>
            <p:nvPr/>
          </p:nvSpPr>
          <p:spPr bwMode="auto">
            <a:xfrm>
              <a:off x="1924" y="3419"/>
              <a:ext cx="56" cy="115"/>
            </a:xfrm>
            <a:custGeom>
              <a:avLst/>
              <a:gdLst>
                <a:gd name="T0" fmla="*/ 56 w 56"/>
                <a:gd name="T1" fmla="*/ 0 h 115"/>
                <a:gd name="T2" fmla="*/ 32 w 56"/>
                <a:gd name="T3" fmla="*/ 27 h 115"/>
                <a:gd name="T4" fmla="*/ 24 w 56"/>
                <a:gd name="T5" fmla="*/ 36 h 115"/>
                <a:gd name="T6" fmla="*/ 24 w 56"/>
                <a:gd name="T7" fmla="*/ 44 h 115"/>
                <a:gd name="T8" fmla="*/ 24 w 56"/>
                <a:gd name="T9" fmla="*/ 62 h 115"/>
                <a:gd name="T10" fmla="*/ 8 w 56"/>
                <a:gd name="T11" fmla="*/ 71 h 115"/>
                <a:gd name="T12" fmla="*/ 8 w 56"/>
                <a:gd name="T13" fmla="*/ 79 h 115"/>
                <a:gd name="T14" fmla="*/ 8 w 56"/>
                <a:gd name="T15" fmla="*/ 88 h 115"/>
                <a:gd name="T16" fmla="*/ 0 w 56"/>
                <a:gd name="T17" fmla="*/ 106 h 115"/>
                <a:gd name="T18" fmla="*/ 0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56" y="0"/>
                  </a:moveTo>
                  <a:lnTo>
                    <a:pt x="32" y="27"/>
                  </a:lnTo>
                  <a:lnTo>
                    <a:pt x="24" y="36"/>
                  </a:lnTo>
                  <a:lnTo>
                    <a:pt x="24" y="44"/>
                  </a:lnTo>
                  <a:lnTo>
                    <a:pt x="24" y="62"/>
                  </a:lnTo>
                  <a:lnTo>
                    <a:pt x="8" y="71"/>
                  </a:lnTo>
                  <a:lnTo>
                    <a:pt x="8" y="79"/>
                  </a:lnTo>
                  <a:lnTo>
                    <a:pt x="8" y="88"/>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43" name="Freeform 517"/>
            <p:cNvSpPr>
              <a:spLocks/>
            </p:cNvSpPr>
            <p:nvPr/>
          </p:nvSpPr>
          <p:spPr bwMode="auto">
            <a:xfrm>
              <a:off x="1796" y="3455"/>
              <a:ext cx="48" cy="79"/>
            </a:xfrm>
            <a:custGeom>
              <a:avLst/>
              <a:gdLst>
                <a:gd name="T0" fmla="*/ 0 w 48"/>
                <a:gd name="T1" fmla="*/ 0 h 79"/>
                <a:gd name="T2" fmla="*/ 16 w 48"/>
                <a:gd name="T3" fmla="*/ 8 h 79"/>
                <a:gd name="T4" fmla="*/ 24 w 48"/>
                <a:gd name="T5" fmla="*/ 26 h 79"/>
                <a:gd name="T6" fmla="*/ 32 w 48"/>
                <a:gd name="T7" fmla="*/ 35 h 79"/>
                <a:gd name="T8" fmla="*/ 48 w 48"/>
                <a:gd name="T9" fmla="*/ 35 h 79"/>
                <a:gd name="T10" fmla="*/ 48 w 48"/>
                <a:gd name="T11" fmla="*/ 43 h 79"/>
                <a:gd name="T12" fmla="*/ 48 w 48"/>
                <a:gd name="T13" fmla="*/ 52 h 79"/>
                <a:gd name="T14" fmla="*/ 48 w 48"/>
                <a:gd name="T15" fmla="*/ 70 h 79"/>
                <a:gd name="T16" fmla="*/ 48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0" y="0"/>
                  </a:moveTo>
                  <a:lnTo>
                    <a:pt x="16" y="8"/>
                  </a:lnTo>
                  <a:lnTo>
                    <a:pt x="24" y="26"/>
                  </a:lnTo>
                  <a:lnTo>
                    <a:pt x="32" y="35"/>
                  </a:lnTo>
                  <a:lnTo>
                    <a:pt x="48" y="35"/>
                  </a:lnTo>
                  <a:lnTo>
                    <a:pt x="48" y="43"/>
                  </a:lnTo>
                  <a:lnTo>
                    <a:pt x="48" y="52"/>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44" name="Freeform 518"/>
            <p:cNvSpPr>
              <a:spLocks/>
            </p:cNvSpPr>
            <p:nvPr/>
          </p:nvSpPr>
          <p:spPr bwMode="auto">
            <a:xfrm>
              <a:off x="1948" y="3481"/>
              <a:ext cx="48" cy="79"/>
            </a:xfrm>
            <a:custGeom>
              <a:avLst/>
              <a:gdLst>
                <a:gd name="T0" fmla="*/ 0 w 48"/>
                <a:gd name="T1" fmla="*/ 0 h 79"/>
                <a:gd name="T2" fmla="*/ 0 w 48"/>
                <a:gd name="T3" fmla="*/ 9 h 79"/>
                <a:gd name="T4" fmla="*/ 8 w 48"/>
                <a:gd name="T5" fmla="*/ 9 h 79"/>
                <a:gd name="T6" fmla="*/ 8 w 48"/>
                <a:gd name="T7" fmla="*/ 17 h 79"/>
                <a:gd name="T8" fmla="*/ 16 w 48"/>
                <a:gd name="T9" fmla="*/ 17 h 79"/>
                <a:gd name="T10" fmla="*/ 16 w 48"/>
                <a:gd name="T11" fmla="*/ 26 h 79"/>
                <a:gd name="T12" fmla="*/ 32 w 48"/>
                <a:gd name="T13" fmla="*/ 26 h 79"/>
                <a:gd name="T14" fmla="*/ 32 w 48"/>
                <a:gd name="T15" fmla="*/ 44 h 79"/>
                <a:gd name="T16" fmla="*/ 40 w 48"/>
                <a:gd name="T17" fmla="*/ 44 h 79"/>
                <a:gd name="T18" fmla="*/ 40 w 48"/>
                <a:gd name="T19" fmla="*/ 53 h 79"/>
                <a:gd name="T20" fmla="*/ 48 w 48"/>
                <a:gd name="T21" fmla="*/ 61 h 79"/>
                <a:gd name="T22" fmla="*/ 40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0" y="0"/>
                  </a:moveTo>
                  <a:lnTo>
                    <a:pt x="0" y="9"/>
                  </a:lnTo>
                  <a:lnTo>
                    <a:pt x="8" y="9"/>
                  </a:lnTo>
                  <a:lnTo>
                    <a:pt x="8" y="17"/>
                  </a:lnTo>
                  <a:lnTo>
                    <a:pt x="16" y="17"/>
                  </a:lnTo>
                  <a:lnTo>
                    <a:pt x="16" y="26"/>
                  </a:lnTo>
                  <a:lnTo>
                    <a:pt x="32" y="26"/>
                  </a:lnTo>
                  <a:lnTo>
                    <a:pt x="32" y="44"/>
                  </a:lnTo>
                  <a:lnTo>
                    <a:pt x="40" y="44"/>
                  </a:lnTo>
                  <a:lnTo>
                    <a:pt x="40" y="53"/>
                  </a:lnTo>
                  <a:lnTo>
                    <a:pt x="48" y="61"/>
                  </a:lnTo>
                  <a:lnTo>
                    <a:pt x="4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45" name="Freeform 519"/>
            <p:cNvSpPr>
              <a:spLocks/>
            </p:cNvSpPr>
            <p:nvPr/>
          </p:nvSpPr>
          <p:spPr bwMode="auto">
            <a:xfrm>
              <a:off x="2028" y="3455"/>
              <a:ext cx="16" cy="114"/>
            </a:xfrm>
            <a:custGeom>
              <a:avLst/>
              <a:gdLst>
                <a:gd name="T0" fmla="*/ 16 w 16"/>
                <a:gd name="T1" fmla="*/ 0 h 114"/>
                <a:gd name="T2" fmla="*/ 16 w 16"/>
                <a:gd name="T3" fmla="*/ 26 h 114"/>
                <a:gd name="T4" fmla="*/ 16 w 16"/>
                <a:gd name="T5" fmla="*/ 35 h 114"/>
                <a:gd name="T6" fmla="*/ 16 w 16"/>
                <a:gd name="T7" fmla="*/ 43 h 114"/>
                <a:gd name="T8" fmla="*/ 16 w 16"/>
                <a:gd name="T9" fmla="*/ 52 h 114"/>
                <a:gd name="T10" fmla="*/ 16 w 16"/>
                <a:gd name="T11" fmla="*/ 70 h 114"/>
                <a:gd name="T12" fmla="*/ 0 w 16"/>
                <a:gd name="T13" fmla="*/ 79 h 114"/>
                <a:gd name="T14" fmla="*/ 0 w 16"/>
                <a:gd name="T15" fmla="*/ 87 h 114"/>
                <a:gd name="T16" fmla="*/ 0 w 16"/>
                <a:gd name="T17" fmla="*/ 105 h 114"/>
                <a:gd name="T18" fmla="*/ 0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16" y="0"/>
                  </a:moveTo>
                  <a:lnTo>
                    <a:pt x="16" y="26"/>
                  </a:lnTo>
                  <a:lnTo>
                    <a:pt x="16" y="35"/>
                  </a:lnTo>
                  <a:lnTo>
                    <a:pt x="16" y="43"/>
                  </a:lnTo>
                  <a:lnTo>
                    <a:pt x="16" y="52"/>
                  </a:lnTo>
                  <a:lnTo>
                    <a:pt x="16" y="70"/>
                  </a:lnTo>
                  <a:lnTo>
                    <a:pt x="0" y="79"/>
                  </a:lnTo>
                  <a:lnTo>
                    <a:pt x="0" y="87"/>
                  </a:lnTo>
                  <a:lnTo>
                    <a:pt x="0" y="105"/>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46" name="Freeform 520"/>
            <p:cNvSpPr>
              <a:spLocks/>
            </p:cNvSpPr>
            <p:nvPr/>
          </p:nvSpPr>
          <p:spPr bwMode="auto">
            <a:xfrm>
              <a:off x="2076" y="3463"/>
              <a:ext cx="32" cy="79"/>
            </a:xfrm>
            <a:custGeom>
              <a:avLst/>
              <a:gdLst>
                <a:gd name="T0" fmla="*/ 0 w 32"/>
                <a:gd name="T1" fmla="*/ 0 h 79"/>
                <a:gd name="T2" fmla="*/ 0 w 32"/>
                <a:gd name="T3" fmla="*/ 18 h 79"/>
                <a:gd name="T4" fmla="*/ 8 w 32"/>
                <a:gd name="T5" fmla="*/ 27 h 79"/>
                <a:gd name="T6" fmla="*/ 16 w 32"/>
                <a:gd name="T7" fmla="*/ 27 h 79"/>
                <a:gd name="T8" fmla="*/ 16 w 32"/>
                <a:gd name="T9" fmla="*/ 35 h 79"/>
                <a:gd name="T10" fmla="*/ 32 w 32"/>
                <a:gd name="T11" fmla="*/ 44 h 79"/>
                <a:gd name="T12" fmla="*/ 32 w 32"/>
                <a:gd name="T13" fmla="*/ 62 h 79"/>
                <a:gd name="T14" fmla="*/ 32 w 32"/>
                <a:gd name="T15" fmla="*/ 71 h 79"/>
                <a:gd name="T16" fmla="*/ 32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0" y="0"/>
                  </a:moveTo>
                  <a:lnTo>
                    <a:pt x="0" y="18"/>
                  </a:lnTo>
                  <a:lnTo>
                    <a:pt x="8" y="27"/>
                  </a:lnTo>
                  <a:lnTo>
                    <a:pt x="16" y="27"/>
                  </a:lnTo>
                  <a:lnTo>
                    <a:pt x="16" y="35"/>
                  </a:lnTo>
                  <a:lnTo>
                    <a:pt x="32" y="44"/>
                  </a:lnTo>
                  <a:lnTo>
                    <a:pt x="32" y="62"/>
                  </a:lnTo>
                  <a:lnTo>
                    <a:pt x="32" y="71"/>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47" name="Freeform 521"/>
            <p:cNvSpPr>
              <a:spLocks/>
            </p:cNvSpPr>
            <p:nvPr/>
          </p:nvSpPr>
          <p:spPr bwMode="auto">
            <a:xfrm>
              <a:off x="2124" y="3446"/>
              <a:ext cx="24" cy="149"/>
            </a:xfrm>
            <a:custGeom>
              <a:avLst/>
              <a:gdLst>
                <a:gd name="T0" fmla="*/ 0 w 24"/>
                <a:gd name="T1" fmla="*/ 0 h 149"/>
                <a:gd name="T2" fmla="*/ 0 w 24"/>
                <a:gd name="T3" fmla="*/ 9 h 149"/>
                <a:gd name="T4" fmla="*/ 0 w 24"/>
                <a:gd name="T5" fmla="*/ 35 h 149"/>
                <a:gd name="T6" fmla="*/ 0 w 24"/>
                <a:gd name="T7" fmla="*/ 44 h 149"/>
                <a:gd name="T8" fmla="*/ 0 w 24"/>
                <a:gd name="T9" fmla="*/ 52 h 149"/>
                <a:gd name="T10" fmla="*/ 8 w 24"/>
                <a:gd name="T11" fmla="*/ 61 h 149"/>
                <a:gd name="T12" fmla="*/ 8 w 24"/>
                <a:gd name="T13" fmla="*/ 88 h 149"/>
                <a:gd name="T14" fmla="*/ 24 w 24"/>
                <a:gd name="T15" fmla="*/ 96 h 149"/>
                <a:gd name="T16" fmla="*/ 24 w 24"/>
                <a:gd name="T17" fmla="*/ 114 h 149"/>
                <a:gd name="T18" fmla="*/ 24 w 24"/>
                <a:gd name="T19" fmla="*/ 123 h 149"/>
                <a:gd name="T20" fmla="*/ 24 w 24"/>
                <a:gd name="T21" fmla="*/ 132 h 149"/>
                <a:gd name="T22" fmla="*/ 8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0" y="0"/>
                  </a:moveTo>
                  <a:lnTo>
                    <a:pt x="0" y="9"/>
                  </a:lnTo>
                  <a:lnTo>
                    <a:pt x="0" y="35"/>
                  </a:lnTo>
                  <a:lnTo>
                    <a:pt x="0" y="44"/>
                  </a:lnTo>
                  <a:lnTo>
                    <a:pt x="0" y="52"/>
                  </a:lnTo>
                  <a:lnTo>
                    <a:pt x="8" y="61"/>
                  </a:lnTo>
                  <a:lnTo>
                    <a:pt x="8" y="88"/>
                  </a:lnTo>
                  <a:lnTo>
                    <a:pt x="24" y="96"/>
                  </a:lnTo>
                  <a:lnTo>
                    <a:pt x="24" y="114"/>
                  </a:lnTo>
                  <a:lnTo>
                    <a:pt x="24" y="123"/>
                  </a:lnTo>
                  <a:lnTo>
                    <a:pt x="24" y="132"/>
                  </a:lnTo>
                  <a:lnTo>
                    <a:pt x="8"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48" name="Freeform 522"/>
            <p:cNvSpPr>
              <a:spLocks/>
            </p:cNvSpPr>
            <p:nvPr/>
          </p:nvSpPr>
          <p:spPr bwMode="auto">
            <a:xfrm>
              <a:off x="2108" y="3384"/>
              <a:ext cx="72" cy="114"/>
            </a:xfrm>
            <a:custGeom>
              <a:avLst/>
              <a:gdLst>
                <a:gd name="T0" fmla="*/ 0 w 72"/>
                <a:gd name="T1" fmla="*/ 0 h 114"/>
                <a:gd name="T2" fmla="*/ 8 w 72"/>
                <a:gd name="T3" fmla="*/ 9 h 114"/>
                <a:gd name="T4" fmla="*/ 16 w 72"/>
                <a:gd name="T5" fmla="*/ 27 h 114"/>
                <a:gd name="T6" fmla="*/ 24 w 72"/>
                <a:gd name="T7" fmla="*/ 27 h 114"/>
                <a:gd name="T8" fmla="*/ 40 w 72"/>
                <a:gd name="T9" fmla="*/ 35 h 114"/>
                <a:gd name="T10" fmla="*/ 48 w 72"/>
                <a:gd name="T11" fmla="*/ 44 h 114"/>
                <a:gd name="T12" fmla="*/ 56 w 72"/>
                <a:gd name="T13" fmla="*/ 62 h 114"/>
                <a:gd name="T14" fmla="*/ 56 w 72"/>
                <a:gd name="T15" fmla="*/ 71 h 114"/>
                <a:gd name="T16" fmla="*/ 56 w 72"/>
                <a:gd name="T17" fmla="*/ 79 h 114"/>
                <a:gd name="T18" fmla="*/ 56 w 72"/>
                <a:gd name="T19" fmla="*/ 97 h 114"/>
                <a:gd name="T20" fmla="*/ 72 w 72"/>
                <a:gd name="T21" fmla="*/ 106 h 114"/>
                <a:gd name="T22" fmla="*/ 72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0" y="0"/>
                  </a:moveTo>
                  <a:lnTo>
                    <a:pt x="8" y="9"/>
                  </a:lnTo>
                  <a:lnTo>
                    <a:pt x="16" y="27"/>
                  </a:lnTo>
                  <a:lnTo>
                    <a:pt x="24" y="27"/>
                  </a:lnTo>
                  <a:lnTo>
                    <a:pt x="40" y="35"/>
                  </a:lnTo>
                  <a:lnTo>
                    <a:pt x="48" y="44"/>
                  </a:lnTo>
                  <a:lnTo>
                    <a:pt x="56" y="62"/>
                  </a:lnTo>
                  <a:lnTo>
                    <a:pt x="56" y="71"/>
                  </a:lnTo>
                  <a:lnTo>
                    <a:pt x="56" y="79"/>
                  </a:lnTo>
                  <a:lnTo>
                    <a:pt x="56" y="97"/>
                  </a:lnTo>
                  <a:lnTo>
                    <a:pt x="72" y="106"/>
                  </a:lnTo>
                  <a:lnTo>
                    <a:pt x="72"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49" name="Freeform 523"/>
            <p:cNvSpPr>
              <a:spLocks/>
            </p:cNvSpPr>
            <p:nvPr/>
          </p:nvSpPr>
          <p:spPr bwMode="auto">
            <a:xfrm>
              <a:off x="1764" y="3446"/>
              <a:ext cx="48" cy="88"/>
            </a:xfrm>
            <a:custGeom>
              <a:avLst/>
              <a:gdLst>
                <a:gd name="T0" fmla="*/ 48 w 48"/>
                <a:gd name="T1" fmla="*/ 0 h 88"/>
                <a:gd name="T2" fmla="*/ 32 w 48"/>
                <a:gd name="T3" fmla="*/ 0 h 88"/>
                <a:gd name="T4" fmla="*/ 24 w 48"/>
                <a:gd name="T5" fmla="*/ 9 h 88"/>
                <a:gd name="T6" fmla="*/ 24 w 48"/>
                <a:gd name="T7" fmla="*/ 17 h 88"/>
                <a:gd name="T8" fmla="*/ 24 w 48"/>
                <a:gd name="T9" fmla="*/ 35 h 88"/>
                <a:gd name="T10" fmla="*/ 24 w 48"/>
                <a:gd name="T11" fmla="*/ 44 h 88"/>
                <a:gd name="T12" fmla="*/ 16 w 48"/>
                <a:gd name="T13" fmla="*/ 52 h 88"/>
                <a:gd name="T14" fmla="*/ 16 w 48"/>
                <a:gd name="T15" fmla="*/ 61 h 88"/>
                <a:gd name="T16" fmla="*/ 16 w 48"/>
                <a:gd name="T17" fmla="*/ 79 h 88"/>
                <a:gd name="T18" fmla="*/ 16 w 48"/>
                <a:gd name="T19" fmla="*/ 88 h 88"/>
                <a:gd name="T20" fmla="*/ 0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48" y="0"/>
                  </a:moveTo>
                  <a:lnTo>
                    <a:pt x="32" y="0"/>
                  </a:lnTo>
                  <a:lnTo>
                    <a:pt x="24" y="9"/>
                  </a:lnTo>
                  <a:lnTo>
                    <a:pt x="24" y="17"/>
                  </a:lnTo>
                  <a:lnTo>
                    <a:pt x="24" y="35"/>
                  </a:lnTo>
                  <a:lnTo>
                    <a:pt x="24" y="44"/>
                  </a:lnTo>
                  <a:lnTo>
                    <a:pt x="16" y="52"/>
                  </a:lnTo>
                  <a:lnTo>
                    <a:pt x="16" y="61"/>
                  </a:lnTo>
                  <a:lnTo>
                    <a:pt x="16" y="79"/>
                  </a:lnTo>
                  <a:lnTo>
                    <a:pt x="16" y="88"/>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50" name="Freeform 524"/>
            <p:cNvSpPr>
              <a:spLocks/>
            </p:cNvSpPr>
            <p:nvPr/>
          </p:nvSpPr>
          <p:spPr bwMode="auto">
            <a:xfrm>
              <a:off x="1844" y="3498"/>
              <a:ext cx="40" cy="80"/>
            </a:xfrm>
            <a:custGeom>
              <a:avLst/>
              <a:gdLst>
                <a:gd name="T0" fmla="*/ 0 w 40"/>
                <a:gd name="T1" fmla="*/ 0 h 80"/>
                <a:gd name="T2" fmla="*/ 16 w 40"/>
                <a:gd name="T3" fmla="*/ 0 h 80"/>
                <a:gd name="T4" fmla="*/ 32 w 40"/>
                <a:gd name="T5" fmla="*/ 0 h 80"/>
                <a:gd name="T6" fmla="*/ 32 w 40"/>
                <a:gd name="T7" fmla="*/ 9 h 80"/>
                <a:gd name="T8" fmla="*/ 40 w 40"/>
                <a:gd name="T9" fmla="*/ 27 h 80"/>
                <a:gd name="T10" fmla="*/ 40 w 40"/>
                <a:gd name="T11" fmla="*/ 36 h 80"/>
                <a:gd name="T12" fmla="*/ 40 w 40"/>
                <a:gd name="T13" fmla="*/ 44 h 80"/>
                <a:gd name="T14" fmla="*/ 40 w 40"/>
                <a:gd name="T15" fmla="*/ 62 h 80"/>
                <a:gd name="T16" fmla="*/ 40 w 40"/>
                <a:gd name="T17" fmla="*/ 71 h 80"/>
                <a:gd name="T18" fmla="*/ 4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0" y="0"/>
                  </a:moveTo>
                  <a:lnTo>
                    <a:pt x="16" y="0"/>
                  </a:lnTo>
                  <a:lnTo>
                    <a:pt x="32" y="0"/>
                  </a:lnTo>
                  <a:lnTo>
                    <a:pt x="32" y="9"/>
                  </a:lnTo>
                  <a:lnTo>
                    <a:pt x="40" y="27"/>
                  </a:lnTo>
                  <a:lnTo>
                    <a:pt x="40" y="36"/>
                  </a:lnTo>
                  <a:lnTo>
                    <a:pt x="40" y="44"/>
                  </a:lnTo>
                  <a:lnTo>
                    <a:pt x="40" y="62"/>
                  </a:lnTo>
                  <a:lnTo>
                    <a:pt x="40" y="71"/>
                  </a:lnTo>
                  <a:lnTo>
                    <a:pt x="4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51" name="Freeform 525"/>
            <p:cNvSpPr>
              <a:spLocks/>
            </p:cNvSpPr>
            <p:nvPr/>
          </p:nvSpPr>
          <p:spPr bwMode="auto">
            <a:xfrm>
              <a:off x="1844" y="3411"/>
              <a:ext cx="32" cy="79"/>
            </a:xfrm>
            <a:custGeom>
              <a:avLst/>
              <a:gdLst>
                <a:gd name="T0" fmla="*/ 0 w 32"/>
                <a:gd name="T1" fmla="*/ 8 h 79"/>
                <a:gd name="T2" fmla="*/ 8 w 32"/>
                <a:gd name="T3" fmla="*/ 0 h 79"/>
                <a:gd name="T4" fmla="*/ 8 w 32"/>
                <a:gd name="T5" fmla="*/ 8 h 79"/>
                <a:gd name="T6" fmla="*/ 8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32 w 32"/>
                <a:gd name="T19" fmla="*/ 70 h 79"/>
                <a:gd name="T20" fmla="*/ 32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0" y="8"/>
                  </a:moveTo>
                  <a:lnTo>
                    <a:pt x="8" y="0"/>
                  </a:lnTo>
                  <a:lnTo>
                    <a:pt x="8" y="8"/>
                  </a:lnTo>
                  <a:lnTo>
                    <a:pt x="8" y="17"/>
                  </a:lnTo>
                  <a:lnTo>
                    <a:pt x="16" y="17"/>
                  </a:lnTo>
                  <a:lnTo>
                    <a:pt x="16" y="35"/>
                  </a:lnTo>
                  <a:lnTo>
                    <a:pt x="16" y="44"/>
                  </a:lnTo>
                  <a:lnTo>
                    <a:pt x="16" y="52"/>
                  </a:lnTo>
                  <a:lnTo>
                    <a:pt x="16" y="70"/>
                  </a:lnTo>
                  <a:lnTo>
                    <a:pt x="32" y="70"/>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52" name="Freeform 526"/>
            <p:cNvSpPr>
              <a:spLocks/>
            </p:cNvSpPr>
            <p:nvPr/>
          </p:nvSpPr>
          <p:spPr bwMode="auto">
            <a:xfrm>
              <a:off x="2028" y="3534"/>
              <a:ext cx="48" cy="79"/>
            </a:xfrm>
            <a:custGeom>
              <a:avLst/>
              <a:gdLst>
                <a:gd name="T0" fmla="*/ 0 w 48"/>
                <a:gd name="T1" fmla="*/ 0 h 79"/>
                <a:gd name="T2" fmla="*/ 16 w 48"/>
                <a:gd name="T3" fmla="*/ 8 h 79"/>
                <a:gd name="T4" fmla="*/ 16 w 48"/>
                <a:gd name="T5" fmla="*/ 26 h 79"/>
                <a:gd name="T6" fmla="*/ 24 w 48"/>
                <a:gd name="T7" fmla="*/ 35 h 79"/>
                <a:gd name="T8" fmla="*/ 32 w 48"/>
                <a:gd name="T9" fmla="*/ 35 h 79"/>
                <a:gd name="T10" fmla="*/ 32 w 48"/>
                <a:gd name="T11" fmla="*/ 44 h 79"/>
                <a:gd name="T12" fmla="*/ 48 w 48"/>
                <a:gd name="T13" fmla="*/ 44 h 79"/>
                <a:gd name="T14" fmla="*/ 48 w 48"/>
                <a:gd name="T15" fmla="*/ 61 h 79"/>
                <a:gd name="T16" fmla="*/ 48 w 48"/>
                <a:gd name="T17" fmla="*/ 70 h 79"/>
                <a:gd name="T18" fmla="*/ 48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0" y="0"/>
                  </a:moveTo>
                  <a:lnTo>
                    <a:pt x="16" y="8"/>
                  </a:lnTo>
                  <a:lnTo>
                    <a:pt x="16" y="26"/>
                  </a:lnTo>
                  <a:lnTo>
                    <a:pt x="24" y="35"/>
                  </a:lnTo>
                  <a:lnTo>
                    <a:pt x="32" y="35"/>
                  </a:lnTo>
                  <a:lnTo>
                    <a:pt x="32" y="44"/>
                  </a:lnTo>
                  <a:lnTo>
                    <a:pt x="48" y="44"/>
                  </a:lnTo>
                  <a:lnTo>
                    <a:pt x="48" y="61"/>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53" name="Freeform 527"/>
            <p:cNvSpPr>
              <a:spLocks/>
            </p:cNvSpPr>
            <p:nvPr/>
          </p:nvSpPr>
          <p:spPr bwMode="auto">
            <a:xfrm>
              <a:off x="2044" y="3455"/>
              <a:ext cx="64" cy="35"/>
            </a:xfrm>
            <a:custGeom>
              <a:avLst/>
              <a:gdLst>
                <a:gd name="T0" fmla="*/ 0 w 64"/>
                <a:gd name="T1" fmla="*/ 0 h 35"/>
                <a:gd name="T2" fmla="*/ 8 w 64"/>
                <a:gd name="T3" fmla="*/ 0 h 35"/>
                <a:gd name="T4" fmla="*/ 16 w 64"/>
                <a:gd name="T5" fmla="*/ 0 h 35"/>
                <a:gd name="T6" fmla="*/ 32 w 64"/>
                <a:gd name="T7" fmla="*/ 0 h 35"/>
                <a:gd name="T8" fmla="*/ 32 w 64"/>
                <a:gd name="T9" fmla="*/ 8 h 35"/>
                <a:gd name="T10" fmla="*/ 40 w 64"/>
                <a:gd name="T11" fmla="*/ 8 h 35"/>
                <a:gd name="T12" fmla="*/ 48 w 64"/>
                <a:gd name="T13" fmla="*/ 26 h 35"/>
                <a:gd name="T14" fmla="*/ 64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0" y="0"/>
                  </a:moveTo>
                  <a:lnTo>
                    <a:pt x="8" y="0"/>
                  </a:lnTo>
                  <a:lnTo>
                    <a:pt x="16" y="0"/>
                  </a:lnTo>
                  <a:lnTo>
                    <a:pt x="32" y="0"/>
                  </a:lnTo>
                  <a:lnTo>
                    <a:pt x="32" y="8"/>
                  </a:lnTo>
                  <a:lnTo>
                    <a:pt x="40" y="8"/>
                  </a:lnTo>
                  <a:lnTo>
                    <a:pt x="48" y="26"/>
                  </a:lnTo>
                  <a:lnTo>
                    <a:pt x="64"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54" name="Freeform 528"/>
            <p:cNvSpPr>
              <a:spLocks/>
            </p:cNvSpPr>
            <p:nvPr/>
          </p:nvSpPr>
          <p:spPr bwMode="auto">
            <a:xfrm>
              <a:off x="2012" y="3455"/>
              <a:ext cx="16" cy="123"/>
            </a:xfrm>
            <a:custGeom>
              <a:avLst/>
              <a:gdLst>
                <a:gd name="T0" fmla="*/ 16 w 16"/>
                <a:gd name="T1" fmla="*/ 0 h 123"/>
                <a:gd name="T2" fmla="*/ 16 w 16"/>
                <a:gd name="T3" fmla="*/ 35 h 123"/>
                <a:gd name="T4" fmla="*/ 16 w 16"/>
                <a:gd name="T5" fmla="*/ 43 h 123"/>
                <a:gd name="T6" fmla="*/ 16 w 16"/>
                <a:gd name="T7" fmla="*/ 70 h 123"/>
                <a:gd name="T8" fmla="*/ 8 w 16"/>
                <a:gd name="T9" fmla="*/ 70 h 123"/>
                <a:gd name="T10" fmla="*/ 8 w 16"/>
                <a:gd name="T11" fmla="*/ 79 h 123"/>
                <a:gd name="T12" fmla="*/ 8 w 16"/>
                <a:gd name="T13" fmla="*/ 87 h 123"/>
                <a:gd name="T14" fmla="*/ 8 w 16"/>
                <a:gd name="T15" fmla="*/ 105 h 123"/>
                <a:gd name="T16" fmla="*/ 0 w 16"/>
                <a:gd name="T17" fmla="*/ 114 h 123"/>
                <a:gd name="T18" fmla="*/ 0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16" y="0"/>
                  </a:moveTo>
                  <a:lnTo>
                    <a:pt x="16" y="35"/>
                  </a:lnTo>
                  <a:lnTo>
                    <a:pt x="16" y="43"/>
                  </a:lnTo>
                  <a:lnTo>
                    <a:pt x="16" y="70"/>
                  </a:lnTo>
                  <a:lnTo>
                    <a:pt x="8" y="70"/>
                  </a:lnTo>
                  <a:lnTo>
                    <a:pt x="8" y="79"/>
                  </a:lnTo>
                  <a:lnTo>
                    <a:pt x="8" y="87"/>
                  </a:lnTo>
                  <a:lnTo>
                    <a:pt x="8" y="105"/>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55" name="Freeform 529"/>
            <p:cNvSpPr>
              <a:spLocks/>
            </p:cNvSpPr>
            <p:nvPr/>
          </p:nvSpPr>
          <p:spPr bwMode="auto">
            <a:xfrm>
              <a:off x="1980" y="3481"/>
              <a:ext cx="16" cy="61"/>
            </a:xfrm>
            <a:custGeom>
              <a:avLst/>
              <a:gdLst>
                <a:gd name="T0" fmla="*/ 0 w 16"/>
                <a:gd name="T1" fmla="*/ 0 h 61"/>
                <a:gd name="T2" fmla="*/ 8 w 16"/>
                <a:gd name="T3" fmla="*/ 9 h 61"/>
                <a:gd name="T4" fmla="*/ 16 w 16"/>
                <a:gd name="T5" fmla="*/ 17 h 61"/>
                <a:gd name="T6" fmla="*/ 16 w 16"/>
                <a:gd name="T7" fmla="*/ 26 h 61"/>
                <a:gd name="T8" fmla="*/ 16 w 16"/>
                <a:gd name="T9" fmla="*/ 44 h 61"/>
                <a:gd name="T10" fmla="*/ 16 w 16"/>
                <a:gd name="T11" fmla="*/ 53 h 61"/>
                <a:gd name="T12" fmla="*/ 16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0" y="0"/>
                  </a:moveTo>
                  <a:lnTo>
                    <a:pt x="8" y="9"/>
                  </a:lnTo>
                  <a:lnTo>
                    <a:pt x="16" y="17"/>
                  </a:lnTo>
                  <a:lnTo>
                    <a:pt x="16" y="26"/>
                  </a:lnTo>
                  <a:lnTo>
                    <a:pt x="16" y="44"/>
                  </a:lnTo>
                  <a:lnTo>
                    <a:pt x="16" y="53"/>
                  </a:lnTo>
                  <a:lnTo>
                    <a:pt x="16"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56" name="Freeform 530"/>
            <p:cNvSpPr>
              <a:spLocks/>
            </p:cNvSpPr>
            <p:nvPr/>
          </p:nvSpPr>
          <p:spPr bwMode="auto">
            <a:xfrm>
              <a:off x="1948" y="3507"/>
              <a:ext cx="16" cy="88"/>
            </a:xfrm>
            <a:custGeom>
              <a:avLst/>
              <a:gdLst>
                <a:gd name="T0" fmla="*/ 16 w 16"/>
                <a:gd name="T1" fmla="*/ 0 h 88"/>
                <a:gd name="T2" fmla="*/ 16 w 16"/>
                <a:gd name="T3" fmla="*/ 27 h 88"/>
                <a:gd name="T4" fmla="*/ 8 w 16"/>
                <a:gd name="T5" fmla="*/ 35 h 88"/>
                <a:gd name="T6" fmla="*/ 8 w 16"/>
                <a:gd name="T7" fmla="*/ 53 h 88"/>
                <a:gd name="T8" fmla="*/ 0 w 16"/>
                <a:gd name="T9" fmla="*/ 62 h 88"/>
                <a:gd name="T10" fmla="*/ 0 w 16"/>
                <a:gd name="T11" fmla="*/ 71 h 88"/>
                <a:gd name="T12" fmla="*/ 0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16" y="0"/>
                  </a:moveTo>
                  <a:lnTo>
                    <a:pt x="16" y="27"/>
                  </a:lnTo>
                  <a:lnTo>
                    <a:pt x="8" y="35"/>
                  </a:lnTo>
                  <a:lnTo>
                    <a:pt x="8"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57" name="Freeform 531"/>
            <p:cNvSpPr>
              <a:spLocks/>
            </p:cNvSpPr>
            <p:nvPr/>
          </p:nvSpPr>
          <p:spPr bwMode="auto">
            <a:xfrm>
              <a:off x="1908" y="3455"/>
              <a:ext cx="16" cy="123"/>
            </a:xfrm>
            <a:custGeom>
              <a:avLst/>
              <a:gdLst>
                <a:gd name="T0" fmla="*/ 8 w 16"/>
                <a:gd name="T1" fmla="*/ 0 h 123"/>
                <a:gd name="T2" fmla="*/ 8 w 16"/>
                <a:gd name="T3" fmla="*/ 8 h 123"/>
                <a:gd name="T4" fmla="*/ 16 w 16"/>
                <a:gd name="T5" fmla="*/ 26 h 123"/>
                <a:gd name="T6" fmla="*/ 16 w 16"/>
                <a:gd name="T7" fmla="*/ 35 h 123"/>
                <a:gd name="T8" fmla="*/ 8 w 16"/>
                <a:gd name="T9" fmla="*/ 43 h 123"/>
                <a:gd name="T10" fmla="*/ 8 w 16"/>
                <a:gd name="T11" fmla="*/ 52 h 123"/>
                <a:gd name="T12" fmla="*/ 8 w 16"/>
                <a:gd name="T13" fmla="*/ 70 h 123"/>
                <a:gd name="T14" fmla="*/ 8 w 16"/>
                <a:gd name="T15" fmla="*/ 79 h 123"/>
                <a:gd name="T16" fmla="*/ 0 w 16"/>
                <a:gd name="T17" fmla="*/ 87 h 123"/>
                <a:gd name="T18" fmla="*/ 0 w 16"/>
                <a:gd name="T19" fmla="*/ 105 h 123"/>
                <a:gd name="T20" fmla="*/ 0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16" y="26"/>
                  </a:lnTo>
                  <a:lnTo>
                    <a:pt x="16" y="35"/>
                  </a:lnTo>
                  <a:lnTo>
                    <a:pt x="8" y="43"/>
                  </a:lnTo>
                  <a:lnTo>
                    <a:pt x="8" y="52"/>
                  </a:lnTo>
                  <a:lnTo>
                    <a:pt x="8" y="70"/>
                  </a:lnTo>
                  <a:lnTo>
                    <a:pt x="8" y="79"/>
                  </a:lnTo>
                  <a:lnTo>
                    <a:pt x="0" y="87"/>
                  </a:lnTo>
                  <a:lnTo>
                    <a:pt x="0" y="105"/>
                  </a:lnTo>
                  <a:lnTo>
                    <a:pt x="0"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58" name="Freeform 532"/>
            <p:cNvSpPr>
              <a:spLocks/>
            </p:cNvSpPr>
            <p:nvPr/>
          </p:nvSpPr>
          <p:spPr bwMode="auto">
            <a:xfrm>
              <a:off x="1788" y="3490"/>
              <a:ext cx="40" cy="105"/>
            </a:xfrm>
            <a:custGeom>
              <a:avLst/>
              <a:gdLst>
                <a:gd name="T0" fmla="*/ 32 w 40"/>
                <a:gd name="T1" fmla="*/ 0 h 105"/>
                <a:gd name="T2" fmla="*/ 40 w 40"/>
                <a:gd name="T3" fmla="*/ 8 h 105"/>
                <a:gd name="T4" fmla="*/ 32 w 40"/>
                <a:gd name="T5" fmla="*/ 17 h 105"/>
                <a:gd name="T6" fmla="*/ 24 w 40"/>
                <a:gd name="T7" fmla="*/ 35 h 105"/>
                <a:gd name="T8" fmla="*/ 8 w 40"/>
                <a:gd name="T9" fmla="*/ 44 h 105"/>
                <a:gd name="T10" fmla="*/ 8 w 40"/>
                <a:gd name="T11" fmla="*/ 52 h 105"/>
                <a:gd name="T12" fmla="*/ 0 w 40"/>
                <a:gd name="T13" fmla="*/ 70 h 105"/>
                <a:gd name="T14" fmla="*/ 0 w 40"/>
                <a:gd name="T15" fmla="*/ 79 h 105"/>
                <a:gd name="T16" fmla="*/ 0 w 40"/>
                <a:gd name="T17" fmla="*/ 88 h 105"/>
                <a:gd name="T18" fmla="*/ 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32" y="0"/>
                  </a:moveTo>
                  <a:lnTo>
                    <a:pt x="40" y="8"/>
                  </a:lnTo>
                  <a:lnTo>
                    <a:pt x="32" y="17"/>
                  </a:lnTo>
                  <a:lnTo>
                    <a:pt x="24" y="35"/>
                  </a:lnTo>
                  <a:lnTo>
                    <a:pt x="8" y="44"/>
                  </a:lnTo>
                  <a:lnTo>
                    <a:pt x="8" y="52"/>
                  </a:lnTo>
                  <a:lnTo>
                    <a:pt x="0" y="70"/>
                  </a:lnTo>
                  <a:lnTo>
                    <a:pt x="0" y="79"/>
                  </a:lnTo>
                  <a:lnTo>
                    <a:pt x="0" y="88"/>
                  </a:lnTo>
                  <a:lnTo>
                    <a:pt x="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59" name="Freeform 533"/>
            <p:cNvSpPr>
              <a:spLocks/>
            </p:cNvSpPr>
            <p:nvPr/>
          </p:nvSpPr>
          <p:spPr bwMode="auto">
            <a:xfrm>
              <a:off x="1724" y="3463"/>
              <a:ext cx="64" cy="115"/>
            </a:xfrm>
            <a:custGeom>
              <a:avLst/>
              <a:gdLst>
                <a:gd name="T0" fmla="*/ 64 w 64"/>
                <a:gd name="T1" fmla="*/ 0 h 115"/>
                <a:gd name="T2" fmla="*/ 56 w 64"/>
                <a:gd name="T3" fmla="*/ 18 h 115"/>
                <a:gd name="T4" fmla="*/ 56 w 64"/>
                <a:gd name="T5" fmla="*/ 27 h 115"/>
                <a:gd name="T6" fmla="*/ 40 w 64"/>
                <a:gd name="T7" fmla="*/ 27 h 115"/>
                <a:gd name="T8" fmla="*/ 32 w 64"/>
                <a:gd name="T9" fmla="*/ 27 h 115"/>
                <a:gd name="T10" fmla="*/ 32 w 64"/>
                <a:gd name="T11" fmla="*/ 35 h 115"/>
                <a:gd name="T12" fmla="*/ 32 w 64"/>
                <a:gd name="T13" fmla="*/ 44 h 115"/>
                <a:gd name="T14" fmla="*/ 24 w 64"/>
                <a:gd name="T15" fmla="*/ 62 h 115"/>
                <a:gd name="T16" fmla="*/ 16 w 64"/>
                <a:gd name="T17" fmla="*/ 71 h 115"/>
                <a:gd name="T18" fmla="*/ 16 w 64"/>
                <a:gd name="T19" fmla="*/ 79 h 115"/>
                <a:gd name="T20" fmla="*/ 16 w 64"/>
                <a:gd name="T21" fmla="*/ 97 h 115"/>
                <a:gd name="T22" fmla="*/ 0 w 64"/>
                <a:gd name="T23" fmla="*/ 97 h 115"/>
                <a:gd name="T24" fmla="*/ 0 w 64"/>
                <a:gd name="T25" fmla="*/ 106 h 115"/>
                <a:gd name="T26" fmla="*/ 0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64" y="0"/>
                  </a:moveTo>
                  <a:lnTo>
                    <a:pt x="56" y="18"/>
                  </a:lnTo>
                  <a:lnTo>
                    <a:pt x="56" y="27"/>
                  </a:lnTo>
                  <a:lnTo>
                    <a:pt x="40" y="27"/>
                  </a:lnTo>
                  <a:lnTo>
                    <a:pt x="32" y="27"/>
                  </a:lnTo>
                  <a:lnTo>
                    <a:pt x="32" y="35"/>
                  </a:lnTo>
                  <a:lnTo>
                    <a:pt x="32" y="44"/>
                  </a:lnTo>
                  <a:lnTo>
                    <a:pt x="24" y="62"/>
                  </a:lnTo>
                  <a:lnTo>
                    <a:pt x="16" y="71"/>
                  </a:lnTo>
                  <a:lnTo>
                    <a:pt x="16" y="79"/>
                  </a:lnTo>
                  <a:lnTo>
                    <a:pt x="16" y="97"/>
                  </a:lnTo>
                  <a:lnTo>
                    <a:pt x="0" y="97"/>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60" name="Freeform 534"/>
            <p:cNvSpPr>
              <a:spLocks/>
            </p:cNvSpPr>
            <p:nvPr/>
          </p:nvSpPr>
          <p:spPr bwMode="auto">
            <a:xfrm>
              <a:off x="2132" y="3507"/>
              <a:ext cx="48" cy="88"/>
            </a:xfrm>
            <a:custGeom>
              <a:avLst/>
              <a:gdLst>
                <a:gd name="T0" fmla="*/ 0 w 48"/>
                <a:gd name="T1" fmla="*/ 0 h 88"/>
                <a:gd name="T2" fmla="*/ 0 w 48"/>
                <a:gd name="T3" fmla="*/ 18 h 88"/>
                <a:gd name="T4" fmla="*/ 0 w 48"/>
                <a:gd name="T5" fmla="*/ 27 h 88"/>
                <a:gd name="T6" fmla="*/ 16 w 48"/>
                <a:gd name="T7" fmla="*/ 27 h 88"/>
                <a:gd name="T8" fmla="*/ 16 w 48"/>
                <a:gd name="T9" fmla="*/ 35 h 88"/>
                <a:gd name="T10" fmla="*/ 24 w 48"/>
                <a:gd name="T11" fmla="*/ 35 h 88"/>
                <a:gd name="T12" fmla="*/ 32 w 48"/>
                <a:gd name="T13" fmla="*/ 53 h 88"/>
                <a:gd name="T14" fmla="*/ 48 w 48"/>
                <a:gd name="T15" fmla="*/ 62 h 88"/>
                <a:gd name="T16" fmla="*/ 48 w 48"/>
                <a:gd name="T17" fmla="*/ 71 h 88"/>
                <a:gd name="T18" fmla="*/ 48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0" y="0"/>
                  </a:moveTo>
                  <a:lnTo>
                    <a:pt x="0" y="18"/>
                  </a:lnTo>
                  <a:lnTo>
                    <a:pt x="0" y="27"/>
                  </a:lnTo>
                  <a:lnTo>
                    <a:pt x="16" y="27"/>
                  </a:lnTo>
                  <a:lnTo>
                    <a:pt x="16" y="35"/>
                  </a:lnTo>
                  <a:lnTo>
                    <a:pt x="24" y="35"/>
                  </a:lnTo>
                  <a:lnTo>
                    <a:pt x="32" y="53"/>
                  </a:lnTo>
                  <a:lnTo>
                    <a:pt x="48" y="62"/>
                  </a:lnTo>
                  <a:lnTo>
                    <a:pt x="48" y="71"/>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61" name="Freeform 535"/>
            <p:cNvSpPr>
              <a:spLocks/>
            </p:cNvSpPr>
            <p:nvPr/>
          </p:nvSpPr>
          <p:spPr bwMode="auto">
            <a:xfrm>
              <a:off x="2092" y="3314"/>
              <a:ext cx="64" cy="53"/>
            </a:xfrm>
            <a:custGeom>
              <a:avLst/>
              <a:gdLst>
                <a:gd name="T0" fmla="*/ 0 w 64"/>
                <a:gd name="T1" fmla="*/ 0 h 53"/>
                <a:gd name="T2" fmla="*/ 24 w 64"/>
                <a:gd name="T3" fmla="*/ 17 h 53"/>
                <a:gd name="T4" fmla="*/ 32 w 64"/>
                <a:gd name="T5" fmla="*/ 17 h 53"/>
                <a:gd name="T6" fmla="*/ 40 w 64"/>
                <a:gd name="T7" fmla="*/ 17 h 53"/>
                <a:gd name="T8" fmla="*/ 56 w 64"/>
                <a:gd name="T9" fmla="*/ 17 h 53"/>
                <a:gd name="T10" fmla="*/ 64 w 64"/>
                <a:gd name="T11" fmla="*/ 26 h 53"/>
                <a:gd name="T12" fmla="*/ 64 w 64"/>
                <a:gd name="T13" fmla="*/ 35 h 53"/>
                <a:gd name="T14" fmla="*/ 64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0" y="0"/>
                  </a:moveTo>
                  <a:lnTo>
                    <a:pt x="24" y="17"/>
                  </a:lnTo>
                  <a:lnTo>
                    <a:pt x="32" y="17"/>
                  </a:lnTo>
                  <a:lnTo>
                    <a:pt x="40" y="17"/>
                  </a:lnTo>
                  <a:lnTo>
                    <a:pt x="56" y="17"/>
                  </a:lnTo>
                  <a:lnTo>
                    <a:pt x="64" y="26"/>
                  </a:lnTo>
                  <a:lnTo>
                    <a:pt x="64" y="35"/>
                  </a:lnTo>
                  <a:lnTo>
                    <a:pt x="64"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62" name="Freeform 536"/>
            <p:cNvSpPr>
              <a:spLocks/>
            </p:cNvSpPr>
            <p:nvPr/>
          </p:nvSpPr>
          <p:spPr bwMode="auto">
            <a:xfrm>
              <a:off x="1780" y="3314"/>
              <a:ext cx="96" cy="35"/>
            </a:xfrm>
            <a:custGeom>
              <a:avLst/>
              <a:gdLst>
                <a:gd name="T0" fmla="*/ 96 w 96"/>
                <a:gd name="T1" fmla="*/ 0 h 35"/>
                <a:gd name="T2" fmla="*/ 80 w 96"/>
                <a:gd name="T3" fmla="*/ 0 h 35"/>
                <a:gd name="T4" fmla="*/ 72 w 96"/>
                <a:gd name="T5" fmla="*/ 0 h 35"/>
                <a:gd name="T6" fmla="*/ 64 w 96"/>
                <a:gd name="T7" fmla="*/ 0 h 35"/>
                <a:gd name="T8" fmla="*/ 48 w 96"/>
                <a:gd name="T9" fmla="*/ 0 h 35"/>
                <a:gd name="T10" fmla="*/ 40 w 96"/>
                <a:gd name="T11" fmla="*/ 0 h 35"/>
                <a:gd name="T12" fmla="*/ 32 w 96"/>
                <a:gd name="T13" fmla="*/ 0 h 35"/>
                <a:gd name="T14" fmla="*/ 16 w 96"/>
                <a:gd name="T15" fmla="*/ 17 h 35"/>
                <a:gd name="T16" fmla="*/ 8 w 96"/>
                <a:gd name="T17" fmla="*/ 26 h 35"/>
                <a:gd name="T18" fmla="*/ 0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96" y="0"/>
                  </a:moveTo>
                  <a:lnTo>
                    <a:pt x="80" y="0"/>
                  </a:lnTo>
                  <a:lnTo>
                    <a:pt x="72" y="0"/>
                  </a:lnTo>
                  <a:lnTo>
                    <a:pt x="64" y="0"/>
                  </a:lnTo>
                  <a:lnTo>
                    <a:pt x="48" y="0"/>
                  </a:lnTo>
                  <a:lnTo>
                    <a:pt x="40" y="0"/>
                  </a:lnTo>
                  <a:lnTo>
                    <a:pt x="32" y="0"/>
                  </a:lnTo>
                  <a:lnTo>
                    <a:pt x="16" y="17"/>
                  </a:lnTo>
                  <a:lnTo>
                    <a:pt x="8"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63" name="Freeform 537"/>
            <p:cNvSpPr>
              <a:spLocks/>
            </p:cNvSpPr>
            <p:nvPr/>
          </p:nvSpPr>
          <p:spPr bwMode="auto">
            <a:xfrm>
              <a:off x="1780" y="3296"/>
              <a:ext cx="112" cy="44"/>
            </a:xfrm>
            <a:custGeom>
              <a:avLst/>
              <a:gdLst>
                <a:gd name="T0" fmla="*/ 112 w 112"/>
                <a:gd name="T1" fmla="*/ 0 h 44"/>
                <a:gd name="T2" fmla="*/ 104 w 112"/>
                <a:gd name="T3" fmla="*/ 0 h 44"/>
                <a:gd name="T4" fmla="*/ 96 w 112"/>
                <a:gd name="T5" fmla="*/ 0 h 44"/>
                <a:gd name="T6" fmla="*/ 80 w 112"/>
                <a:gd name="T7" fmla="*/ 0 h 44"/>
                <a:gd name="T8" fmla="*/ 72 w 112"/>
                <a:gd name="T9" fmla="*/ 0 h 44"/>
                <a:gd name="T10" fmla="*/ 64 w 112"/>
                <a:gd name="T11" fmla="*/ 0 h 44"/>
                <a:gd name="T12" fmla="*/ 48 w 112"/>
                <a:gd name="T13" fmla="*/ 0 h 44"/>
                <a:gd name="T14" fmla="*/ 40 w 112"/>
                <a:gd name="T15" fmla="*/ 9 h 44"/>
                <a:gd name="T16" fmla="*/ 32 w 112"/>
                <a:gd name="T17" fmla="*/ 9 h 44"/>
                <a:gd name="T18" fmla="*/ 32 w 112"/>
                <a:gd name="T19" fmla="*/ 18 h 44"/>
                <a:gd name="T20" fmla="*/ 16 w 112"/>
                <a:gd name="T21" fmla="*/ 18 h 44"/>
                <a:gd name="T22" fmla="*/ 8 w 112"/>
                <a:gd name="T23" fmla="*/ 35 h 44"/>
                <a:gd name="T24" fmla="*/ 0 w 112"/>
                <a:gd name="T25" fmla="*/ 35 h 44"/>
                <a:gd name="T26" fmla="*/ 0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112" y="0"/>
                  </a:moveTo>
                  <a:lnTo>
                    <a:pt x="104" y="0"/>
                  </a:lnTo>
                  <a:lnTo>
                    <a:pt x="96" y="0"/>
                  </a:lnTo>
                  <a:lnTo>
                    <a:pt x="80" y="0"/>
                  </a:lnTo>
                  <a:lnTo>
                    <a:pt x="72" y="0"/>
                  </a:lnTo>
                  <a:lnTo>
                    <a:pt x="64" y="0"/>
                  </a:lnTo>
                  <a:lnTo>
                    <a:pt x="48" y="0"/>
                  </a:lnTo>
                  <a:lnTo>
                    <a:pt x="40" y="9"/>
                  </a:lnTo>
                  <a:lnTo>
                    <a:pt x="32" y="9"/>
                  </a:lnTo>
                  <a:lnTo>
                    <a:pt x="32" y="18"/>
                  </a:lnTo>
                  <a:lnTo>
                    <a:pt x="16" y="18"/>
                  </a:lnTo>
                  <a:lnTo>
                    <a:pt x="8" y="35"/>
                  </a:lnTo>
                  <a:lnTo>
                    <a:pt x="0" y="35"/>
                  </a:lnTo>
                  <a:lnTo>
                    <a:pt x="0"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64" name="Freeform 538"/>
            <p:cNvSpPr>
              <a:spLocks/>
            </p:cNvSpPr>
            <p:nvPr/>
          </p:nvSpPr>
          <p:spPr bwMode="auto">
            <a:xfrm>
              <a:off x="1748" y="3375"/>
              <a:ext cx="64" cy="71"/>
            </a:xfrm>
            <a:custGeom>
              <a:avLst/>
              <a:gdLst>
                <a:gd name="T0" fmla="*/ 64 w 64"/>
                <a:gd name="T1" fmla="*/ 0 h 71"/>
                <a:gd name="T2" fmla="*/ 48 w 64"/>
                <a:gd name="T3" fmla="*/ 0 h 71"/>
                <a:gd name="T4" fmla="*/ 40 w 64"/>
                <a:gd name="T5" fmla="*/ 9 h 71"/>
                <a:gd name="T6" fmla="*/ 32 w 64"/>
                <a:gd name="T7" fmla="*/ 18 h 71"/>
                <a:gd name="T8" fmla="*/ 32 w 64"/>
                <a:gd name="T9" fmla="*/ 36 h 71"/>
                <a:gd name="T10" fmla="*/ 16 w 64"/>
                <a:gd name="T11" fmla="*/ 44 h 71"/>
                <a:gd name="T12" fmla="*/ 16 w 64"/>
                <a:gd name="T13" fmla="*/ 53 h 71"/>
                <a:gd name="T14" fmla="*/ 8 w 64"/>
                <a:gd name="T15" fmla="*/ 53 h 71"/>
                <a:gd name="T16" fmla="*/ 0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64" y="0"/>
                  </a:moveTo>
                  <a:lnTo>
                    <a:pt x="48" y="0"/>
                  </a:lnTo>
                  <a:lnTo>
                    <a:pt x="40" y="9"/>
                  </a:lnTo>
                  <a:lnTo>
                    <a:pt x="32" y="18"/>
                  </a:lnTo>
                  <a:lnTo>
                    <a:pt x="32" y="36"/>
                  </a:lnTo>
                  <a:lnTo>
                    <a:pt x="16" y="44"/>
                  </a:lnTo>
                  <a:lnTo>
                    <a:pt x="16" y="53"/>
                  </a:lnTo>
                  <a:lnTo>
                    <a:pt x="8" y="53"/>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65" name="Freeform 539"/>
            <p:cNvSpPr>
              <a:spLocks/>
            </p:cNvSpPr>
            <p:nvPr/>
          </p:nvSpPr>
          <p:spPr bwMode="auto">
            <a:xfrm>
              <a:off x="1692" y="3455"/>
              <a:ext cx="96" cy="43"/>
            </a:xfrm>
            <a:custGeom>
              <a:avLst/>
              <a:gdLst>
                <a:gd name="T0" fmla="*/ 96 w 96"/>
                <a:gd name="T1" fmla="*/ 0 h 43"/>
                <a:gd name="T2" fmla="*/ 88 w 96"/>
                <a:gd name="T3" fmla="*/ 0 h 43"/>
                <a:gd name="T4" fmla="*/ 72 w 96"/>
                <a:gd name="T5" fmla="*/ 8 h 43"/>
                <a:gd name="T6" fmla="*/ 64 w 96"/>
                <a:gd name="T7" fmla="*/ 8 h 43"/>
                <a:gd name="T8" fmla="*/ 56 w 96"/>
                <a:gd name="T9" fmla="*/ 26 h 43"/>
                <a:gd name="T10" fmla="*/ 48 w 96"/>
                <a:gd name="T11" fmla="*/ 26 h 43"/>
                <a:gd name="T12" fmla="*/ 32 w 96"/>
                <a:gd name="T13" fmla="*/ 26 h 43"/>
                <a:gd name="T14" fmla="*/ 24 w 96"/>
                <a:gd name="T15" fmla="*/ 26 h 43"/>
                <a:gd name="T16" fmla="*/ 16 w 96"/>
                <a:gd name="T17" fmla="*/ 35 h 43"/>
                <a:gd name="T18" fmla="*/ 0 w 96"/>
                <a:gd name="T19" fmla="*/ 35 h 43"/>
                <a:gd name="T20" fmla="*/ 0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96" y="0"/>
                  </a:moveTo>
                  <a:lnTo>
                    <a:pt x="88" y="0"/>
                  </a:lnTo>
                  <a:lnTo>
                    <a:pt x="72" y="8"/>
                  </a:lnTo>
                  <a:lnTo>
                    <a:pt x="64" y="8"/>
                  </a:lnTo>
                  <a:lnTo>
                    <a:pt x="56" y="26"/>
                  </a:lnTo>
                  <a:lnTo>
                    <a:pt x="48" y="26"/>
                  </a:lnTo>
                  <a:lnTo>
                    <a:pt x="32" y="26"/>
                  </a:lnTo>
                  <a:lnTo>
                    <a:pt x="24" y="26"/>
                  </a:lnTo>
                  <a:lnTo>
                    <a:pt x="16" y="35"/>
                  </a:lnTo>
                  <a:lnTo>
                    <a:pt x="0" y="35"/>
                  </a:lnTo>
                  <a:lnTo>
                    <a:pt x="0"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6516" name="Group 540"/>
          <p:cNvGrpSpPr>
            <a:grpSpLocks/>
          </p:cNvGrpSpPr>
          <p:nvPr/>
        </p:nvGrpSpPr>
        <p:grpSpPr bwMode="auto">
          <a:xfrm>
            <a:off x="5326063" y="2601913"/>
            <a:ext cx="609600" cy="496887"/>
            <a:chOff x="1748" y="2760"/>
            <a:chExt cx="480" cy="457"/>
          </a:xfrm>
        </p:grpSpPr>
        <p:sp>
          <p:nvSpPr>
            <p:cNvPr id="493707" name="Freeform 541"/>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232 w 232"/>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211"/>
                <a:gd name="T188" fmla="*/ 232 w 232"/>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lnTo>
                    <a:pt x="232"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08" name="Freeform 542"/>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211"/>
                <a:gd name="T185" fmla="*/ 232 w 232"/>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09" name="Freeform 543"/>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56 w 208"/>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8"/>
                <a:gd name="T187" fmla="*/ 0 h 255"/>
                <a:gd name="T188" fmla="*/ 208 w 208"/>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lnTo>
                    <a:pt x="56"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10" name="Freeform 544"/>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8"/>
                <a:gd name="T184" fmla="*/ 0 h 255"/>
                <a:gd name="T185" fmla="*/ 208 w 208"/>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11" name="Freeform 545"/>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40 w 280"/>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0"/>
                <a:gd name="T118" fmla="*/ 0 h 360"/>
                <a:gd name="T119" fmla="*/ 280 w 280"/>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lnTo>
                    <a:pt x="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12" name="Freeform 546"/>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80"/>
                <a:gd name="T115" fmla="*/ 0 h 360"/>
                <a:gd name="T116" fmla="*/ 280 w 280"/>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13" name="Freeform 547"/>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40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lnTo>
                    <a:pt x="40"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14" name="Freeform 548"/>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15" name="Freeform 549"/>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208 w 208"/>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8"/>
                <a:gd name="T139" fmla="*/ 0 h 457"/>
                <a:gd name="T140" fmla="*/ 208 w 208"/>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lnTo>
                    <a:pt x="208"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16" name="Freeform 550"/>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8"/>
                <a:gd name="T136" fmla="*/ 0 h 457"/>
                <a:gd name="T137" fmla="*/ 208 w 208"/>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17" name="Freeform 551"/>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232 w 232"/>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325"/>
                <a:gd name="T188" fmla="*/ 232 w 232"/>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lnTo>
                    <a:pt x="232"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18" name="Freeform 552"/>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325"/>
                <a:gd name="T185" fmla="*/ 232 w 232"/>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6517" name="Group 553"/>
          <p:cNvGrpSpPr>
            <a:grpSpLocks/>
          </p:cNvGrpSpPr>
          <p:nvPr/>
        </p:nvGrpSpPr>
        <p:grpSpPr bwMode="auto">
          <a:xfrm>
            <a:off x="5478463" y="3086100"/>
            <a:ext cx="774700" cy="614363"/>
            <a:chOff x="1692" y="3226"/>
            <a:chExt cx="488" cy="387"/>
          </a:xfrm>
        </p:grpSpPr>
        <p:sp>
          <p:nvSpPr>
            <p:cNvPr id="493660" name="Freeform 554"/>
            <p:cNvSpPr>
              <a:spLocks/>
            </p:cNvSpPr>
            <p:nvPr/>
          </p:nvSpPr>
          <p:spPr bwMode="auto">
            <a:xfrm>
              <a:off x="1996" y="3226"/>
              <a:ext cx="40" cy="53"/>
            </a:xfrm>
            <a:custGeom>
              <a:avLst/>
              <a:gdLst>
                <a:gd name="T0" fmla="*/ 0 w 40"/>
                <a:gd name="T1" fmla="*/ 0 h 53"/>
                <a:gd name="T2" fmla="*/ 0 w 40"/>
                <a:gd name="T3" fmla="*/ 9 h 53"/>
                <a:gd name="T4" fmla="*/ 0 w 40"/>
                <a:gd name="T5" fmla="*/ 18 h 53"/>
                <a:gd name="T6" fmla="*/ 8 w 40"/>
                <a:gd name="T7" fmla="*/ 18 h 53"/>
                <a:gd name="T8" fmla="*/ 24 w 40"/>
                <a:gd name="T9" fmla="*/ 18 h 53"/>
                <a:gd name="T10" fmla="*/ 24 w 40"/>
                <a:gd name="T11" fmla="*/ 35 h 53"/>
                <a:gd name="T12" fmla="*/ 32 w 40"/>
                <a:gd name="T13" fmla="*/ 35 h 53"/>
                <a:gd name="T14" fmla="*/ 32 w 40"/>
                <a:gd name="T15" fmla="*/ 44 h 53"/>
                <a:gd name="T16" fmla="*/ 40 w 40"/>
                <a:gd name="T17" fmla="*/ 44 h 53"/>
                <a:gd name="T18" fmla="*/ 4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0" y="0"/>
                  </a:moveTo>
                  <a:lnTo>
                    <a:pt x="0" y="9"/>
                  </a:lnTo>
                  <a:lnTo>
                    <a:pt x="0" y="18"/>
                  </a:lnTo>
                  <a:lnTo>
                    <a:pt x="8" y="18"/>
                  </a:lnTo>
                  <a:lnTo>
                    <a:pt x="24" y="18"/>
                  </a:lnTo>
                  <a:lnTo>
                    <a:pt x="24" y="35"/>
                  </a:lnTo>
                  <a:lnTo>
                    <a:pt x="32" y="35"/>
                  </a:lnTo>
                  <a:lnTo>
                    <a:pt x="32" y="44"/>
                  </a:lnTo>
                  <a:lnTo>
                    <a:pt x="40" y="44"/>
                  </a:lnTo>
                  <a:lnTo>
                    <a:pt x="4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61" name="Freeform 555"/>
            <p:cNvSpPr>
              <a:spLocks/>
            </p:cNvSpPr>
            <p:nvPr/>
          </p:nvSpPr>
          <p:spPr bwMode="auto">
            <a:xfrm>
              <a:off x="1940" y="3226"/>
              <a:ext cx="56" cy="97"/>
            </a:xfrm>
            <a:custGeom>
              <a:avLst/>
              <a:gdLst>
                <a:gd name="T0" fmla="*/ 56 w 56"/>
                <a:gd name="T1" fmla="*/ 0 h 97"/>
                <a:gd name="T2" fmla="*/ 56 w 56"/>
                <a:gd name="T3" fmla="*/ 9 h 97"/>
                <a:gd name="T4" fmla="*/ 56 w 56"/>
                <a:gd name="T5" fmla="*/ 18 h 97"/>
                <a:gd name="T6" fmla="*/ 48 w 56"/>
                <a:gd name="T7" fmla="*/ 35 h 97"/>
                <a:gd name="T8" fmla="*/ 32 w 56"/>
                <a:gd name="T9" fmla="*/ 44 h 97"/>
                <a:gd name="T10" fmla="*/ 24 w 56"/>
                <a:gd name="T11" fmla="*/ 53 h 97"/>
                <a:gd name="T12" fmla="*/ 16 w 56"/>
                <a:gd name="T13" fmla="*/ 62 h 97"/>
                <a:gd name="T14" fmla="*/ 0 w 56"/>
                <a:gd name="T15" fmla="*/ 79 h 97"/>
                <a:gd name="T16" fmla="*/ 0 w 56"/>
                <a:gd name="T17" fmla="*/ 88 h 97"/>
                <a:gd name="T18" fmla="*/ 0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56" y="0"/>
                  </a:moveTo>
                  <a:lnTo>
                    <a:pt x="56" y="9"/>
                  </a:lnTo>
                  <a:lnTo>
                    <a:pt x="56" y="18"/>
                  </a:lnTo>
                  <a:lnTo>
                    <a:pt x="48" y="35"/>
                  </a:lnTo>
                  <a:lnTo>
                    <a:pt x="32" y="44"/>
                  </a:lnTo>
                  <a:lnTo>
                    <a:pt x="24" y="53"/>
                  </a:lnTo>
                  <a:lnTo>
                    <a:pt x="16" y="62"/>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62" name="Freeform 556"/>
            <p:cNvSpPr>
              <a:spLocks/>
            </p:cNvSpPr>
            <p:nvPr/>
          </p:nvSpPr>
          <p:spPr bwMode="auto">
            <a:xfrm>
              <a:off x="1884" y="3226"/>
              <a:ext cx="80" cy="97"/>
            </a:xfrm>
            <a:custGeom>
              <a:avLst/>
              <a:gdLst>
                <a:gd name="T0" fmla="*/ 80 w 80"/>
                <a:gd name="T1" fmla="*/ 0 h 97"/>
                <a:gd name="T2" fmla="*/ 72 w 80"/>
                <a:gd name="T3" fmla="*/ 35 h 97"/>
                <a:gd name="T4" fmla="*/ 56 w 80"/>
                <a:gd name="T5" fmla="*/ 35 h 97"/>
                <a:gd name="T6" fmla="*/ 56 w 80"/>
                <a:gd name="T7" fmla="*/ 44 h 97"/>
                <a:gd name="T8" fmla="*/ 48 w 80"/>
                <a:gd name="T9" fmla="*/ 44 h 97"/>
                <a:gd name="T10" fmla="*/ 40 w 80"/>
                <a:gd name="T11" fmla="*/ 44 h 97"/>
                <a:gd name="T12" fmla="*/ 32 w 80"/>
                <a:gd name="T13" fmla="*/ 53 h 97"/>
                <a:gd name="T14" fmla="*/ 16 w 80"/>
                <a:gd name="T15" fmla="*/ 53 h 97"/>
                <a:gd name="T16" fmla="*/ 16 w 80"/>
                <a:gd name="T17" fmla="*/ 62 h 97"/>
                <a:gd name="T18" fmla="*/ 8 w 80"/>
                <a:gd name="T19" fmla="*/ 62 h 97"/>
                <a:gd name="T20" fmla="*/ 8 w 80"/>
                <a:gd name="T21" fmla="*/ 79 h 97"/>
                <a:gd name="T22" fmla="*/ 0 w 80"/>
                <a:gd name="T23" fmla="*/ 79 h 97"/>
                <a:gd name="T24" fmla="*/ 0 w 80"/>
                <a:gd name="T25" fmla="*/ 88 h 97"/>
                <a:gd name="T26" fmla="*/ 0 w 80"/>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
                <a:gd name="T43" fmla="*/ 0 h 97"/>
                <a:gd name="T44" fmla="*/ 80 w 80"/>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 h="97">
                  <a:moveTo>
                    <a:pt x="80" y="0"/>
                  </a:moveTo>
                  <a:lnTo>
                    <a:pt x="72" y="35"/>
                  </a:lnTo>
                  <a:lnTo>
                    <a:pt x="56" y="35"/>
                  </a:lnTo>
                  <a:lnTo>
                    <a:pt x="56" y="44"/>
                  </a:lnTo>
                  <a:lnTo>
                    <a:pt x="48" y="44"/>
                  </a:lnTo>
                  <a:lnTo>
                    <a:pt x="40" y="44"/>
                  </a:lnTo>
                  <a:lnTo>
                    <a:pt x="32" y="53"/>
                  </a:lnTo>
                  <a:lnTo>
                    <a:pt x="16" y="53"/>
                  </a:lnTo>
                  <a:lnTo>
                    <a:pt x="16" y="62"/>
                  </a:lnTo>
                  <a:lnTo>
                    <a:pt x="8" y="62"/>
                  </a:lnTo>
                  <a:lnTo>
                    <a:pt x="8" y="79"/>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63" name="Freeform 557"/>
            <p:cNvSpPr>
              <a:spLocks/>
            </p:cNvSpPr>
            <p:nvPr/>
          </p:nvSpPr>
          <p:spPr bwMode="auto">
            <a:xfrm>
              <a:off x="1972" y="3270"/>
              <a:ext cx="56" cy="114"/>
            </a:xfrm>
            <a:custGeom>
              <a:avLst/>
              <a:gdLst>
                <a:gd name="T0" fmla="*/ 0 w 56"/>
                <a:gd name="T1" fmla="*/ 0 h 114"/>
                <a:gd name="T2" fmla="*/ 0 w 56"/>
                <a:gd name="T3" fmla="*/ 9 h 114"/>
                <a:gd name="T4" fmla="*/ 0 w 56"/>
                <a:gd name="T5" fmla="*/ 18 h 114"/>
                <a:gd name="T6" fmla="*/ 0 w 56"/>
                <a:gd name="T7" fmla="*/ 35 h 114"/>
                <a:gd name="T8" fmla="*/ 16 w 56"/>
                <a:gd name="T9" fmla="*/ 44 h 114"/>
                <a:gd name="T10" fmla="*/ 24 w 56"/>
                <a:gd name="T11" fmla="*/ 53 h 114"/>
                <a:gd name="T12" fmla="*/ 48 w 56"/>
                <a:gd name="T13" fmla="*/ 70 h 114"/>
                <a:gd name="T14" fmla="*/ 48 w 56"/>
                <a:gd name="T15" fmla="*/ 79 h 114"/>
                <a:gd name="T16" fmla="*/ 48 w 56"/>
                <a:gd name="T17" fmla="*/ 88 h 114"/>
                <a:gd name="T18" fmla="*/ 56 w 56"/>
                <a:gd name="T19" fmla="*/ 88 h 114"/>
                <a:gd name="T20" fmla="*/ 56 w 56"/>
                <a:gd name="T21" fmla="*/ 105 h 114"/>
                <a:gd name="T22" fmla="*/ 56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0" y="0"/>
                  </a:moveTo>
                  <a:lnTo>
                    <a:pt x="0" y="9"/>
                  </a:lnTo>
                  <a:lnTo>
                    <a:pt x="0" y="18"/>
                  </a:lnTo>
                  <a:lnTo>
                    <a:pt x="0" y="35"/>
                  </a:lnTo>
                  <a:lnTo>
                    <a:pt x="16" y="44"/>
                  </a:lnTo>
                  <a:lnTo>
                    <a:pt x="24" y="53"/>
                  </a:lnTo>
                  <a:lnTo>
                    <a:pt x="48" y="70"/>
                  </a:lnTo>
                  <a:lnTo>
                    <a:pt x="48" y="79"/>
                  </a:lnTo>
                  <a:lnTo>
                    <a:pt x="48" y="88"/>
                  </a:lnTo>
                  <a:lnTo>
                    <a:pt x="56" y="88"/>
                  </a:lnTo>
                  <a:lnTo>
                    <a:pt x="56" y="105"/>
                  </a:lnTo>
                  <a:lnTo>
                    <a:pt x="5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64" name="Freeform 558"/>
            <p:cNvSpPr>
              <a:spLocks/>
            </p:cNvSpPr>
            <p:nvPr/>
          </p:nvSpPr>
          <p:spPr bwMode="auto">
            <a:xfrm>
              <a:off x="1900" y="3226"/>
              <a:ext cx="72" cy="158"/>
            </a:xfrm>
            <a:custGeom>
              <a:avLst/>
              <a:gdLst>
                <a:gd name="T0" fmla="*/ 72 w 72"/>
                <a:gd name="T1" fmla="*/ 0 h 158"/>
                <a:gd name="T2" fmla="*/ 64 w 72"/>
                <a:gd name="T3" fmla="*/ 44 h 158"/>
                <a:gd name="T4" fmla="*/ 64 w 72"/>
                <a:gd name="T5" fmla="*/ 53 h 158"/>
                <a:gd name="T6" fmla="*/ 56 w 72"/>
                <a:gd name="T7" fmla="*/ 53 h 158"/>
                <a:gd name="T8" fmla="*/ 56 w 72"/>
                <a:gd name="T9" fmla="*/ 62 h 158"/>
                <a:gd name="T10" fmla="*/ 40 w 72"/>
                <a:gd name="T11" fmla="*/ 79 h 158"/>
                <a:gd name="T12" fmla="*/ 32 w 72"/>
                <a:gd name="T13" fmla="*/ 79 h 158"/>
                <a:gd name="T14" fmla="*/ 32 w 72"/>
                <a:gd name="T15" fmla="*/ 88 h 158"/>
                <a:gd name="T16" fmla="*/ 24 w 72"/>
                <a:gd name="T17" fmla="*/ 88 h 158"/>
                <a:gd name="T18" fmla="*/ 24 w 72"/>
                <a:gd name="T19" fmla="*/ 97 h 158"/>
                <a:gd name="T20" fmla="*/ 24 w 72"/>
                <a:gd name="T21" fmla="*/ 114 h 158"/>
                <a:gd name="T22" fmla="*/ 16 w 72"/>
                <a:gd name="T23" fmla="*/ 114 h 158"/>
                <a:gd name="T24" fmla="*/ 16 w 72"/>
                <a:gd name="T25" fmla="*/ 123 h 158"/>
                <a:gd name="T26" fmla="*/ 0 w 72"/>
                <a:gd name="T27" fmla="*/ 132 h 158"/>
                <a:gd name="T28" fmla="*/ 0 w 72"/>
                <a:gd name="T29" fmla="*/ 149 h 158"/>
                <a:gd name="T30" fmla="*/ 16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72" y="0"/>
                  </a:moveTo>
                  <a:lnTo>
                    <a:pt x="64" y="44"/>
                  </a:lnTo>
                  <a:lnTo>
                    <a:pt x="64" y="53"/>
                  </a:lnTo>
                  <a:lnTo>
                    <a:pt x="56" y="53"/>
                  </a:lnTo>
                  <a:lnTo>
                    <a:pt x="56" y="62"/>
                  </a:lnTo>
                  <a:lnTo>
                    <a:pt x="40" y="79"/>
                  </a:lnTo>
                  <a:lnTo>
                    <a:pt x="32" y="79"/>
                  </a:lnTo>
                  <a:lnTo>
                    <a:pt x="32" y="88"/>
                  </a:lnTo>
                  <a:lnTo>
                    <a:pt x="24" y="88"/>
                  </a:lnTo>
                  <a:lnTo>
                    <a:pt x="24" y="97"/>
                  </a:lnTo>
                  <a:lnTo>
                    <a:pt x="24" y="114"/>
                  </a:lnTo>
                  <a:lnTo>
                    <a:pt x="16" y="114"/>
                  </a:lnTo>
                  <a:lnTo>
                    <a:pt x="16" y="123"/>
                  </a:lnTo>
                  <a:lnTo>
                    <a:pt x="0" y="132"/>
                  </a:lnTo>
                  <a:lnTo>
                    <a:pt x="0" y="149"/>
                  </a:lnTo>
                  <a:lnTo>
                    <a:pt x="16"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65" name="Freeform 559"/>
            <p:cNvSpPr>
              <a:spLocks/>
            </p:cNvSpPr>
            <p:nvPr/>
          </p:nvSpPr>
          <p:spPr bwMode="auto">
            <a:xfrm>
              <a:off x="1972" y="3226"/>
              <a:ext cx="96" cy="114"/>
            </a:xfrm>
            <a:custGeom>
              <a:avLst/>
              <a:gdLst>
                <a:gd name="T0" fmla="*/ 0 w 96"/>
                <a:gd name="T1" fmla="*/ 0 h 114"/>
                <a:gd name="T2" fmla="*/ 24 w 96"/>
                <a:gd name="T3" fmla="*/ 35 h 114"/>
                <a:gd name="T4" fmla="*/ 32 w 96"/>
                <a:gd name="T5" fmla="*/ 44 h 114"/>
                <a:gd name="T6" fmla="*/ 48 w 96"/>
                <a:gd name="T7" fmla="*/ 44 h 114"/>
                <a:gd name="T8" fmla="*/ 56 w 96"/>
                <a:gd name="T9" fmla="*/ 44 h 114"/>
                <a:gd name="T10" fmla="*/ 64 w 96"/>
                <a:gd name="T11" fmla="*/ 44 h 114"/>
                <a:gd name="T12" fmla="*/ 64 w 96"/>
                <a:gd name="T13" fmla="*/ 53 h 114"/>
                <a:gd name="T14" fmla="*/ 80 w 96"/>
                <a:gd name="T15" fmla="*/ 53 h 114"/>
                <a:gd name="T16" fmla="*/ 88 w 96"/>
                <a:gd name="T17" fmla="*/ 62 h 114"/>
                <a:gd name="T18" fmla="*/ 96 w 96"/>
                <a:gd name="T19" fmla="*/ 79 h 114"/>
                <a:gd name="T20" fmla="*/ 96 w 96"/>
                <a:gd name="T21" fmla="*/ 88 h 114"/>
                <a:gd name="T22" fmla="*/ 96 w 96"/>
                <a:gd name="T23" fmla="*/ 97 h 114"/>
                <a:gd name="T24" fmla="*/ 96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0" y="0"/>
                  </a:moveTo>
                  <a:lnTo>
                    <a:pt x="24" y="35"/>
                  </a:lnTo>
                  <a:lnTo>
                    <a:pt x="32" y="44"/>
                  </a:lnTo>
                  <a:lnTo>
                    <a:pt x="48" y="44"/>
                  </a:lnTo>
                  <a:lnTo>
                    <a:pt x="56" y="44"/>
                  </a:lnTo>
                  <a:lnTo>
                    <a:pt x="64" y="44"/>
                  </a:lnTo>
                  <a:lnTo>
                    <a:pt x="64" y="53"/>
                  </a:lnTo>
                  <a:lnTo>
                    <a:pt x="80" y="53"/>
                  </a:lnTo>
                  <a:lnTo>
                    <a:pt x="88" y="62"/>
                  </a:lnTo>
                  <a:lnTo>
                    <a:pt x="96" y="79"/>
                  </a:lnTo>
                  <a:lnTo>
                    <a:pt x="96" y="88"/>
                  </a:lnTo>
                  <a:lnTo>
                    <a:pt x="96" y="97"/>
                  </a:lnTo>
                  <a:lnTo>
                    <a:pt x="9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66" name="Freeform 560"/>
            <p:cNvSpPr>
              <a:spLocks/>
            </p:cNvSpPr>
            <p:nvPr/>
          </p:nvSpPr>
          <p:spPr bwMode="auto">
            <a:xfrm>
              <a:off x="1988" y="3270"/>
              <a:ext cx="40" cy="132"/>
            </a:xfrm>
            <a:custGeom>
              <a:avLst/>
              <a:gdLst>
                <a:gd name="T0" fmla="*/ 40 w 40"/>
                <a:gd name="T1" fmla="*/ 0 h 132"/>
                <a:gd name="T2" fmla="*/ 40 w 40"/>
                <a:gd name="T3" fmla="*/ 9 h 132"/>
                <a:gd name="T4" fmla="*/ 40 w 40"/>
                <a:gd name="T5" fmla="*/ 18 h 132"/>
                <a:gd name="T6" fmla="*/ 40 w 40"/>
                <a:gd name="T7" fmla="*/ 35 h 132"/>
                <a:gd name="T8" fmla="*/ 40 w 40"/>
                <a:gd name="T9" fmla="*/ 44 h 132"/>
                <a:gd name="T10" fmla="*/ 32 w 40"/>
                <a:gd name="T11" fmla="*/ 53 h 132"/>
                <a:gd name="T12" fmla="*/ 16 w 40"/>
                <a:gd name="T13" fmla="*/ 70 h 132"/>
                <a:gd name="T14" fmla="*/ 16 w 40"/>
                <a:gd name="T15" fmla="*/ 79 h 132"/>
                <a:gd name="T16" fmla="*/ 8 w 40"/>
                <a:gd name="T17" fmla="*/ 88 h 132"/>
                <a:gd name="T18" fmla="*/ 8 w 40"/>
                <a:gd name="T19" fmla="*/ 105 h 132"/>
                <a:gd name="T20" fmla="*/ 0 w 40"/>
                <a:gd name="T21" fmla="*/ 105 h 132"/>
                <a:gd name="T22" fmla="*/ 0 w 40"/>
                <a:gd name="T23" fmla="*/ 114 h 132"/>
                <a:gd name="T24" fmla="*/ 0 w 40"/>
                <a:gd name="T25" fmla="*/ 123 h 132"/>
                <a:gd name="T26" fmla="*/ 0 w 40"/>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132"/>
                <a:gd name="T44" fmla="*/ 40 w 40"/>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132">
                  <a:moveTo>
                    <a:pt x="40" y="0"/>
                  </a:moveTo>
                  <a:lnTo>
                    <a:pt x="40" y="9"/>
                  </a:lnTo>
                  <a:lnTo>
                    <a:pt x="40" y="18"/>
                  </a:lnTo>
                  <a:lnTo>
                    <a:pt x="40" y="35"/>
                  </a:lnTo>
                  <a:lnTo>
                    <a:pt x="40" y="44"/>
                  </a:lnTo>
                  <a:lnTo>
                    <a:pt x="32" y="53"/>
                  </a:lnTo>
                  <a:lnTo>
                    <a:pt x="16" y="70"/>
                  </a:lnTo>
                  <a:lnTo>
                    <a:pt x="16" y="79"/>
                  </a:lnTo>
                  <a:lnTo>
                    <a:pt x="8" y="88"/>
                  </a:lnTo>
                  <a:lnTo>
                    <a:pt x="8" y="105"/>
                  </a:lnTo>
                  <a:lnTo>
                    <a:pt x="0" y="105"/>
                  </a:lnTo>
                  <a:lnTo>
                    <a:pt x="0" y="114"/>
                  </a:lnTo>
                  <a:lnTo>
                    <a:pt x="0" y="123"/>
                  </a:lnTo>
                  <a:lnTo>
                    <a:pt x="0"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67" name="Freeform 561"/>
            <p:cNvSpPr>
              <a:spLocks/>
            </p:cNvSpPr>
            <p:nvPr/>
          </p:nvSpPr>
          <p:spPr bwMode="auto">
            <a:xfrm>
              <a:off x="1948" y="3305"/>
              <a:ext cx="40" cy="88"/>
            </a:xfrm>
            <a:custGeom>
              <a:avLst/>
              <a:gdLst>
                <a:gd name="T0" fmla="*/ 0 w 40"/>
                <a:gd name="T1" fmla="*/ 0 h 88"/>
                <a:gd name="T2" fmla="*/ 0 w 40"/>
                <a:gd name="T3" fmla="*/ 26 h 88"/>
                <a:gd name="T4" fmla="*/ 8 w 40"/>
                <a:gd name="T5" fmla="*/ 35 h 88"/>
                <a:gd name="T6" fmla="*/ 16 w 40"/>
                <a:gd name="T7" fmla="*/ 44 h 88"/>
                <a:gd name="T8" fmla="*/ 32 w 40"/>
                <a:gd name="T9" fmla="*/ 44 h 88"/>
                <a:gd name="T10" fmla="*/ 32 w 40"/>
                <a:gd name="T11" fmla="*/ 62 h 88"/>
                <a:gd name="T12" fmla="*/ 40 w 40"/>
                <a:gd name="T13" fmla="*/ 62 h 88"/>
                <a:gd name="T14" fmla="*/ 40 w 40"/>
                <a:gd name="T15" fmla="*/ 70 h 88"/>
                <a:gd name="T16" fmla="*/ 40 w 40"/>
                <a:gd name="T17" fmla="*/ 79 h 88"/>
                <a:gd name="T18" fmla="*/ 4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0" y="0"/>
                  </a:moveTo>
                  <a:lnTo>
                    <a:pt x="0" y="26"/>
                  </a:lnTo>
                  <a:lnTo>
                    <a:pt x="8" y="35"/>
                  </a:lnTo>
                  <a:lnTo>
                    <a:pt x="16" y="44"/>
                  </a:lnTo>
                  <a:lnTo>
                    <a:pt x="32" y="44"/>
                  </a:lnTo>
                  <a:lnTo>
                    <a:pt x="32" y="62"/>
                  </a:lnTo>
                  <a:lnTo>
                    <a:pt x="40" y="62"/>
                  </a:lnTo>
                  <a:lnTo>
                    <a:pt x="40" y="70"/>
                  </a:lnTo>
                  <a:lnTo>
                    <a:pt x="40" y="79"/>
                  </a:lnTo>
                  <a:lnTo>
                    <a:pt x="4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68" name="Freeform 562"/>
            <p:cNvSpPr>
              <a:spLocks/>
            </p:cNvSpPr>
            <p:nvPr/>
          </p:nvSpPr>
          <p:spPr bwMode="auto">
            <a:xfrm>
              <a:off x="1900" y="3279"/>
              <a:ext cx="64" cy="140"/>
            </a:xfrm>
            <a:custGeom>
              <a:avLst/>
              <a:gdLst>
                <a:gd name="T0" fmla="*/ 0 w 64"/>
                <a:gd name="T1" fmla="*/ 0 h 140"/>
                <a:gd name="T2" fmla="*/ 16 w 64"/>
                <a:gd name="T3" fmla="*/ 61 h 140"/>
                <a:gd name="T4" fmla="*/ 24 w 64"/>
                <a:gd name="T5" fmla="*/ 70 h 140"/>
                <a:gd name="T6" fmla="*/ 32 w 64"/>
                <a:gd name="T7" fmla="*/ 79 h 140"/>
                <a:gd name="T8" fmla="*/ 32 w 64"/>
                <a:gd name="T9" fmla="*/ 105 h 140"/>
                <a:gd name="T10" fmla="*/ 40 w 64"/>
                <a:gd name="T11" fmla="*/ 114 h 140"/>
                <a:gd name="T12" fmla="*/ 40 w 64"/>
                <a:gd name="T13" fmla="*/ 123 h 140"/>
                <a:gd name="T14" fmla="*/ 56 w 64"/>
                <a:gd name="T15" fmla="*/ 123 h 140"/>
                <a:gd name="T16" fmla="*/ 64 w 64"/>
                <a:gd name="T17" fmla="*/ 123 h 140"/>
                <a:gd name="T18" fmla="*/ 64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0" y="0"/>
                  </a:moveTo>
                  <a:lnTo>
                    <a:pt x="16" y="61"/>
                  </a:lnTo>
                  <a:lnTo>
                    <a:pt x="24" y="70"/>
                  </a:lnTo>
                  <a:lnTo>
                    <a:pt x="32" y="79"/>
                  </a:lnTo>
                  <a:lnTo>
                    <a:pt x="32" y="105"/>
                  </a:lnTo>
                  <a:lnTo>
                    <a:pt x="40" y="114"/>
                  </a:lnTo>
                  <a:lnTo>
                    <a:pt x="40" y="123"/>
                  </a:lnTo>
                  <a:lnTo>
                    <a:pt x="56" y="123"/>
                  </a:lnTo>
                  <a:lnTo>
                    <a:pt x="64" y="123"/>
                  </a:lnTo>
                  <a:lnTo>
                    <a:pt x="64"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69" name="Freeform 563"/>
            <p:cNvSpPr>
              <a:spLocks/>
            </p:cNvSpPr>
            <p:nvPr/>
          </p:nvSpPr>
          <p:spPr bwMode="auto">
            <a:xfrm>
              <a:off x="1852" y="3226"/>
              <a:ext cx="104" cy="193"/>
            </a:xfrm>
            <a:custGeom>
              <a:avLst/>
              <a:gdLst>
                <a:gd name="T0" fmla="*/ 104 w 104"/>
                <a:gd name="T1" fmla="*/ 0 h 193"/>
                <a:gd name="T2" fmla="*/ 80 w 104"/>
                <a:gd name="T3" fmla="*/ 18 h 193"/>
                <a:gd name="T4" fmla="*/ 72 w 104"/>
                <a:gd name="T5" fmla="*/ 35 h 193"/>
                <a:gd name="T6" fmla="*/ 64 w 104"/>
                <a:gd name="T7" fmla="*/ 44 h 193"/>
                <a:gd name="T8" fmla="*/ 64 w 104"/>
                <a:gd name="T9" fmla="*/ 53 h 193"/>
                <a:gd name="T10" fmla="*/ 48 w 104"/>
                <a:gd name="T11" fmla="*/ 53 h 193"/>
                <a:gd name="T12" fmla="*/ 48 w 104"/>
                <a:gd name="T13" fmla="*/ 62 h 193"/>
                <a:gd name="T14" fmla="*/ 40 w 104"/>
                <a:gd name="T15" fmla="*/ 62 h 193"/>
                <a:gd name="T16" fmla="*/ 32 w 104"/>
                <a:gd name="T17" fmla="*/ 79 h 193"/>
                <a:gd name="T18" fmla="*/ 32 w 104"/>
                <a:gd name="T19" fmla="*/ 88 h 193"/>
                <a:gd name="T20" fmla="*/ 16 w 104"/>
                <a:gd name="T21" fmla="*/ 88 h 193"/>
                <a:gd name="T22" fmla="*/ 16 w 104"/>
                <a:gd name="T23" fmla="*/ 97 h 193"/>
                <a:gd name="T24" fmla="*/ 8 w 104"/>
                <a:gd name="T25" fmla="*/ 97 h 193"/>
                <a:gd name="T26" fmla="*/ 8 w 104"/>
                <a:gd name="T27" fmla="*/ 114 h 193"/>
                <a:gd name="T28" fmla="*/ 8 w 104"/>
                <a:gd name="T29" fmla="*/ 123 h 193"/>
                <a:gd name="T30" fmla="*/ 0 w 104"/>
                <a:gd name="T31" fmla="*/ 132 h 193"/>
                <a:gd name="T32" fmla="*/ 0 w 104"/>
                <a:gd name="T33" fmla="*/ 149 h 193"/>
                <a:gd name="T34" fmla="*/ 0 w 104"/>
                <a:gd name="T35" fmla="*/ 158 h 193"/>
                <a:gd name="T36" fmla="*/ 0 w 104"/>
                <a:gd name="T37" fmla="*/ 167 h 193"/>
                <a:gd name="T38" fmla="*/ 0 w 104"/>
                <a:gd name="T39" fmla="*/ 176 h 193"/>
                <a:gd name="T40" fmla="*/ 0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104" y="0"/>
                  </a:moveTo>
                  <a:lnTo>
                    <a:pt x="80" y="18"/>
                  </a:lnTo>
                  <a:lnTo>
                    <a:pt x="72" y="35"/>
                  </a:lnTo>
                  <a:lnTo>
                    <a:pt x="64" y="44"/>
                  </a:lnTo>
                  <a:lnTo>
                    <a:pt x="64" y="53"/>
                  </a:lnTo>
                  <a:lnTo>
                    <a:pt x="48" y="53"/>
                  </a:lnTo>
                  <a:lnTo>
                    <a:pt x="48" y="62"/>
                  </a:lnTo>
                  <a:lnTo>
                    <a:pt x="40" y="62"/>
                  </a:lnTo>
                  <a:lnTo>
                    <a:pt x="32" y="79"/>
                  </a:lnTo>
                  <a:lnTo>
                    <a:pt x="32" y="88"/>
                  </a:lnTo>
                  <a:lnTo>
                    <a:pt x="16" y="88"/>
                  </a:lnTo>
                  <a:lnTo>
                    <a:pt x="16" y="97"/>
                  </a:lnTo>
                  <a:lnTo>
                    <a:pt x="8" y="97"/>
                  </a:lnTo>
                  <a:lnTo>
                    <a:pt x="8" y="114"/>
                  </a:lnTo>
                  <a:lnTo>
                    <a:pt x="8" y="123"/>
                  </a:lnTo>
                  <a:lnTo>
                    <a:pt x="0" y="132"/>
                  </a:lnTo>
                  <a:lnTo>
                    <a:pt x="0" y="149"/>
                  </a:lnTo>
                  <a:lnTo>
                    <a:pt x="0" y="158"/>
                  </a:lnTo>
                  <a:lnTo>
                    <a:pt x="0" y="167"/>
                  </a:lnTo>
                  <a:lnTo>
                    <a:pt x="0" y="176"/>
                  </a:lnTo>
                  <a:lnTo>
                    <a:pt x="0"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70" name="Freeform 564"/>
            <p:cNvSpPr>
              <a:spLocks/>
            </p:cNvSpPr>
            <p:nvPr/>
          </p:nvSpPr>
          <p:spPr bwMode="auto">
            <a:xfrm>
              <a:off x="2044" y="3305"/>
              <a:ext cx="16" cy="106"/>
            </a:xfrm>
            <a:custGeom>
              <a:avLst/>
              <a:gdLst>
                <a:gd name="T0" fmla="*/ 8 w 16"/>
                <a:gd name="T1" fmla="*/ 0 h 106"/>
                <a:gd name="T2" fmla="*/ 8 w 16"/>
                <a:gd name="T3" fmla="*/ 9 h 106"/>
                <a:gd name="T4" fmla="*/ 8 w 16"/>
                <a:gd name="T5" fmla="*/ 26 h 106"/>
                <a:gd name="T6" fmla="*/ 8 w 16"/>
                <a:gd name="T7" fmla="*/ 35 h 106"/>
                <a:gd name="T8" fmla="*/ 0 w 16"/>
                <a:gd name="T9" fmla="*/ 35 h 106"/>
                <a:gd name="T10" fmla="*/ 0 w 16"/>
                <a:gd name="T11" fmla="*/ 44 h 106"/>
                <a:gd name="T12" fmla="*/ 0 w 16"/>
                <a:gd name="T13" fmla="*/ 62 h 106"/>
                <a:gd name="T14" fmla="*/ 8 w 16"/>
                <a:gd name="T15" fmla="*/ 70 h 106"/>
                <a:gd name="T16" fmla="*/ 8 w 16"/>
                <a:gd name="T17" fmla="*/ 79 h 106"/>
                <a:gd name="T18" fmla="*/ 16 w 16"/>
                <a:gd name="T19" fmla="*/ 88 h 106"/>
                <a:gd name="T20" fmla="*/ 16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0" y="35"/>
                  </a:lnTo>
                  <a:lnTo>
                    <a:pt x="0" y="44"/>
                  </a:lnTo>
                  <a:lnTo>
                    <a:pt x="0" y="62"/>
                  </a:lnTo>
                  <a:lnTo>
                    <a:pt x="8" y="70"/>
                  </a:lnTo>
                  <a:lnTo>
                    <a:pt x="8" y="79"/>
                  </a:lnTo>
                  <a:lnTo>
                    <a:pt x="16" y="88"/>
                  </a:lnTo>
                  <a:lnTo>
                    <a:pt x="16"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71" name="Freeform 565"/>
            <p:cNvSpPr>
              <a:spLocks/>
            </p:cNvSpPr>
            <p:nvPr/>
          </p:nvSpPr>
          <p:spPr bwMode="auto">
            <a:xfrm>
              <a:off x="2020" y="3375"/>
              <a:ext cx="8" cy="62"/>
            </a:xfrm>
            <a:custGeom>
              <a:avLst/>
              <a:gdLst>
                <a:gd name="T0" fmla="*/ 8 w 8"/>
                <a:gd name="T1" fmla="*/ 0 h 62"/>
                <a:gd name="T2" fmla="*/ 0 w 8"/>
                <a:gd name="T3" fmla="*/ 9 h 62"/>
                <a:gd name="T4" fmla="*/ 0 w 8"/>
                <a:gd name="T5" fmla="*/ 18 h 62"/>
                <a:gd name="T6" fmla="*/ 0 w 8"/>
                <a:gd name="T7" fmla="*/ 27 h 62"/>
                <a:gd name="T8" fmla="*/ 0 w 8"/>
                <a:gd name="T9" fmla="*/ 44 h 62"/>
                <a:gd name="T10" fmla="*/ 0 w 8"/>
                <a:gd name="T11" fmla="*/ 53 h 62"/>
                <a:gd name="T12" fmla="*/ 0 w 8"/>
                <a:gd name="T13" fmla="*/ 62 h 62"/>
                <a:gd name="T14" fmla="*/ 0 60000 65536"/>
                <a:gd name="T15" fmla="*/ 0 60000 65536"/>
                <a:gd name="T16" fmla="*/ 0 60000 65536"/>
                <a:gd name="T17" fmla="*/ 0 60000 65536"/>
                <a:gd name="T18" fmla="*/ 0 60000 65536"/>
                <a:gd name="T19" fmla="*/ 0 60000 65536"/>
                <a:gd name="T20" fmla="*/ 0 60000 65536"/>
                <a:gd name="T21" fmla="*/ 0 w 8"/>
                <a:gd name="T22" fmla="*/ 0 h 62"/>
                <a:gd name="T23" fmla="*/ 8 w 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62">
                  <a:moveTo>
                    <a:pt x="8" y="0"/>
                  </a:moveTo>
                  <a:lnTo>
                    <a:pt x="0" y="9"/>
                  </a:lnTo>
                  <a:lnTo>
                    <a:pt x="0" y="18"/>
                  </a:lnTo>
                  <a:lnTo>
                    <a:pt x="0" y="27"/>
                  </a:lnTo>
                  <a:lnTo>
                    <a:pt x="0" y="44"/>
                  </a:lnTo>
                  <a:lnTo>
                    <a:pt x="0" y="53"/>
                  </a:lnTo>
                  <a:lnTo>
                    <a:pt x="0"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72" name="Freeform 566"/>
            <p:cNvSpPr>
              <a:spLocks/>
            </p:cNvSpPr>
            <p:nvPr/>
          </p:nvSpPr>
          <p:spPr bwMode="auto">
            <a:xfrm>
              <a:off x="2060" y="3340"/>
              <a:ext cx="40" cy="79"/>
            </a:xfrm>
            <a:custGeom>
              <a:avLst/>
              <a:gdLst>
                <a:gd name="T0" fmla="*/ 8 w 40"/>
                <a:gd name="T1" fmla="*/ 0 h 79"/>
                <a:gd name="T2" fmla="*/ 0 w 40"/>
                <a:gd name="T3" fmla="*/ 9 h 79"/>
                <a:gd name="T4" fmla="*/ 8 w 40"/>
                <a:gd name="T5" fmla="*/ 18 h 79"/>
                <a:gd name="T6" fmla="*/ 8 w 40"/>
                <a:gd name="T7" fmla="*/ 35 h 79"/>
                <a:gd name="T8" fmla="*/ 24 w 40"/>
                <a:gd name="T9" fmla="*/ 35 h 79"/>
                <a:gd name="T10" fmla="*/ 32 w 40"/>
                <a:gd name="T11" fmla="*/ 44 h 79"/>
                <a:gd name="T12" fmla="*/ 40 w 40"/>
                <a:gd name="T13" fmla="*/ 53 h 79"/>
                <a:gd name="T14" fmla="*/ 40 w 40"/>
                <a:gd name="T15" fmla="*/ 62 h 79"/>
                <a:gd name="T16" fmla="*/ 4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8" y="0"/>
                  </a:moveTo>
                  <a:lnTo>
                    <a:pt x="0" y="9"/>
                  </a:lnTo>
                  <a:lnTo>
                    <a:pt x="8" y="18"/>
                  </a:lnTo>
                  <a:lnTo>
                    <a:pt x="8" y="35"/>
                  </a:lnTo>
                  <a:lnTo>
                    <a:pt x="24" y="35"/>
                  </a:lnTo>
                  <a:lnTo>
                    <a:pt x="32" y="44"/>
                  </a:lnTo>
                  <a:lnTo>
                    <a:pt x="40" y="53"/>
                  </a:lnTo>
                  <a:lnTo>
                    <a:pt x="40" y="62"/>
                  </a:lnTo>
                  <a:lnTo>
                    <a:pt x="4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73" name="Freeform 567"/>
            <p:cNvSpPr>
              <a:spLocks/>
            </p:cNvSpPr>
            <p:nvPr/>
          </p:nvSpPr>
          <p:spPr bwMode="auto">
            <a:xfrm>
              <a:off x="2060" y="3288"/>
              <a:ext cx="64" cy="70"/>
            </a:xfrm>
            <a:custGeom>
              <a:avLst/>
              <a:gdLst>
                <a:gd name="T0" fmla="*/ 0 w 64"/>
                <a:gd name="T1" fmla="*/ 0 h 70"/>
                <a:gd name="T2" fmla="*/ 8 w 64"/>
                <a:gd name="T3" fmla="*/ 0 h 70"/>
                <a:gd name="T4" fmla="*/ 24 w 64"/>
                <a:gd name="T5" fmla="*/ 0 h 70"/>
                <a:gd name="T6" fmla="*/ 32 w 64"/>
                <a:gd name="T7" fmla="*/ 17 h 70"/>
                <a:gd name="T8" fmla="*/ 40 w 64"/>
                <a:gd name="T9" fmla="*/ 17 h 70"/>
                <a:gd name="T10" fmla="*/ 40 w 64"/>
                <a:gd name="T11" fmla="*/ 26 h 70"/>
                <a:gd name="T12" fmla="*/ 56 w 64"/>
                <a:gd name="T13" fmla="*/ 26 h 70"/>
                <a:gd name="T14" fmla="*/ 56 w 64"/>
                <a:gd name="T15" fmla="*/ 35 h 70"/>
                <a:gd name="T16" fmla="*/ 56 w 64"/>
                <a:gd name="T17" fmla="*/ 52 h 70"/>
                <a:gd name="T18" fmla="*/ 64 w 64"/>
                <a:gd name="T19" fmla="*/ 61 h 70"/>
                <a:gd name="T20" fmla="*/ 64 w 64"/>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70"/>
                <a:gd name="T35" fmla="*/ 64 w 64"/>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70">
                  <a:moveTo>
                    <a:pt x="0" y="0"/>
                  </a:moveTo>
                  <a:lnTo>
                    <a:pt x="8" y="0"/>
                  </a:lnTo>
                  <a:lnTo>
                    <a:pt x="24" y="0"/>
                  </a:lnTo>
                  <a:lnTo>
                    <a:pt x="32" y="17"/>
                  </a:lnTo>
                  <a:lnTo>
                    <a:pt x="40" y="17"/>
                  </a:lnTo>
                  <a:lnTo>
                    <a:pt x="40" y="26"/>
                  </a:lnTo>
                  <a:lnTo>
                    <a:pt x="56" y="26"/>
                  </a:lnTo>
                  <a:lnTo>
                    <a:pt x="56" y="35"/>
                  </a:lnTo>
                  <a:lnTo>
                    <a:pt x="56" y="52"/>
                  </a:lnTo>
                  <a:lnTo>
                    <a:pt x="64" y="61"/>
                  </a:lnTo>
                  <a:lnTo>
                    <a:pt x="64"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74" name="Freeform 568"/>
            <p:cNvSpPr>
              <a:spLocks/>
            </p:cNvSpPr>
            <p:nvPr/>
          </p:nvSpPr>
          <p:spPr bwMode="auto">
            <a:xfrm>
              <a:off x="1788" y="3331"/>
              <a:ext cx="72" cy="80"/>
            </a:xfrm>
            <a:custGeom>
              <a:avLst/>
              <a:gdLst>
                <a:gd name="T0" fmla="*/ 72 w 72"/>
                <a:gd name="T1" fmla="*/ 0 h 80"/>
                <a:gd name="T2" fmla="*/ 72 w 72"/>
                <a:gd name="T3" fmla="*/ 9 h 80"/>
                <a:gd name="T4" fmla="*/ 64 w 72"/>
                <a:gd name="T5" fmla="*/ 9 h 80"/>
                <a:gd name="T6" fmla="*/ 56 w 72"/>
                <a:gd name="T7" fmla="*/ 9 h 80"/>
                <a:gd name="T8" fmla="*/ 40 w 72"/>
                <a:gd name="T9" fmla="*/ 18 h 80"/>
                <a:gd name="T10" fmla="*/ 32 w 72"/>
                <a:gd name="T11" fmla="*/ 36 h 80"/>
                <a:gd name="T12" fmla="*/ 24 w 72"/>
                <a:gd name="T13" fmla="*/ 44 h 80"/>
                <a:gd name="T14" fmla="*/ 8 w 72"/>
                <a:gd name="T15" fmla="*/ 53 h 80"/>
                <a:gd name="T16" fmla="*/ 8 w 72"/>
                <a:gd name="T17" fmla="*/ 62 h 80"/>
                <a:gd name="T18" fmla="*/ 8 w 72"/>
                <a:gd name="T19" fmla="*/ 80 h 80"/>
                <a:gd name="T20" fmla="*/ 0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72" y="0"/>
                  </a:moveTo>
                  <a:lnTo>
                    <a:pt x="72" y="9"/>
                  </a:lnTo>
                  <a:lnTo>
                    <a:pt x="64" y="9"/>
                  </a:lnTo>
                  <a:lnTo>
                    <a:pt x="56" y="9"/>
                  </a:lnTo>
                  <a:lnTo>
                    <a:pt x="40" y="18"/>
                  </a:lnTo>
                  <a:lnTo>
                    <a:pt x="32" y="36"/>
                  </a:lnTo>
                  <a:lnTo>
                    <a:pt x="24" y="44"/>
                  </a:lnTo>
                  <a:lnTo>
                    <a:pt x="8" y="53"/>
                  </a:lnTo>
                  <a:lnTo>
                    <a:pt x="8" y="62"/>
                  </a:lnTo>
                  <a:lnTo>
                    <a:pt x="8" y="80"/>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75" name="Freeform 569"/>
            <p:cNvSpPr>
              <a:spLocks/>
            </p:cNvSpPr>
            <p:nvPr/>
          </p:nvSpPr>
          <p:spPr bwMode="auto">
            <a:xfrm>
              <a:off x="1860" y="3323"/>
              <a:ext cx="40" cy="105"/>
            </a:xfrm>
            <a:custGeom>
              <a:avLst/>
              <a:gdLst>
                <a:gd name="T0" fmla="*/ 0 w 40"/>
                <a:gd name="T1" fmla="*/ 0 h 105"/>
                <a:gd name="T2" fmla="*/ 8 w 40"/>
                <a:gd name="T3" fmla="*/ 17 h 105"/>
                <a:gd name="T4" fmla="*/ 8 w 40"/>
                <a:gd name="T5" fmla="*/ 26 h 105"/>
                <a:gd name="T6" fmla="*/ 8 w 40"/>
                <a:gd name="T7" fmla="*/ 35 h 105"/>
                <a:gd name="T8" fmla="*/ 24 w 40"/>
                <a:gd name="T9" fmla="*/ 35 h 105"/>
                <a:gd name="T10" fmla="*/ 24 w 40"/>
                <a:gd name="T11" fmla="*/ 52 h 105"/>
                <a:gd name="T12" fmla="*/ 32 w 40"/>
                <a:gd name="T13" fmla="*/ 61 h 105"/>
                <a:gd name="T14" fmla="*/ 40 w 40"/>
                <a:gd name="T15" fmla="*/ 70 h 105"/>
                <a:gd name="T16" fmla="*/ 40 w 40"/>
                <a:gd name="T17" fmla="*/ 79 h 105"/>
                <a:gd name="T18" fmla="*/ 40 w 40"/>
                <a:gd name="T19" fmla="*/ 96 h 105"/>
                <a:gd name="T20" fmla="*/ 4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0" y="0"/>
                  </a:moveTo>
                  <a:lnTo>
                    <a:pt x="8" y="17"/>
                  </a:lnTo>
                  <a:lnTo>
                    <a:pt x="8" y="26"/>
                  </a:lnTo>
                  <a:lnTo>
                    <a:pt x="8" y="35"/>
                  </a:lnTo>
                  <a:lnTo>
                    <a:pt x="24" y="35"/>
                  </a:lnTo>
                  <a:lnTo>
                    <a:pt x="24" y="52"/>
                  </a:lnTo>
                  <a:lnTo>
                    <a:pt x="32" y="61"/>
                  </a:lnTo>
                  <a:lnTo>
                    <a:pt x="40" y="70"/>
                  </a:lnTo>
                  <a:lnTo>
                    <a:pt x="40" y="79"/>
                  </a:lnTo>
                  <a:lnTo>
                    <a:pt x="40" y="96"/>
                  </a:lnTo>
                  <a:lnTo>
                    <a:pt x="4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76" name="Freeform 570"/>
            <p:cNvSpPr>
              <a:spLocks/>
            </p:cNvSpPr>
            <p:nvPr/>
          </p:nvSpPr>
          <p:spPr bwMode="auto">
            <a:xfrm>
              <a:off x="1796" y="3411"/>
              <a:ext cx="48" cy="70"/>
            </a:xfrm>
            <a:custGeom>
              <a:avLst/>
              <a:gdLst>
                <a:gd name="T0" fmla="*/ 48 w 48"/>
                <a:gd name="T1" fmla="*/ 0 h 70"/>
                <a:gd name="T2" fmla="*/ 48 w 48"/>
                <a:gd name="T3" fmla="*/ 8 h 70"/>
                <a:gd name="T4" fmla="*/ 32 w 48"/>
                <a:gd name="T5" fmla="*/ 8 h 70"/>
                <a:gd name="T6" fmla="*/ 24 w 48"/>
                <a:gd name="T7" fmla="*/ 17 h 70"/>
                <a:gd name="T8" fmla="*/ 16 w 48"/>
                <a:gd name="T9" fmla="*/ 17 h 70"/>
                <a:gd name="T10" fmla="*/ 16 w 48"/>
                <a:gd name="T11" fmla="*/ 35 h 70"/>
                <a:gd name="T12" fmla="*/ 0 w 48"/>
                <a:gd name="T13" fmla="*/ 44 h 70"/>
                <a:gd name="T14" fmla="*/ 0 w 48"/>
                <a:gd name="T15" fmla="*/ 52 h 70"/>
                <a:gd name="T16" fmla="*/ 0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48" y="0"/>
                  </a:moveTo>
                  <a:lnTo>
                    <a:pt x="48" y="8"/>
                  </a:lnTo>
                  <a:lnTo>
                    <a:pt x="32" y="8"/>
                  </a:lnTo>
                  <a:lnTo>
                    <a:pt x="24" y="17"/>
                  </a:lnTo>
                  <a:lnTo>
                    <a:pt x="16" y="17"/>
                  </a:lnTo>
                  <a:lnTo>
                    <a:pt x="16" y="35"/>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77" name="Freeform 571"/>
            <p:cNvSpPr>
              <a:spLocks/>
            </p:cNvSpPr>
            <p:nvPr/>
          </p:nvSpPr>
          <p:spPr bwMode="auto">
            <a:xfrm>
              <a:off x="1908" y="3419"/>
              <a:ext cx="24" cy="71"/>
            </a:xfrm>
            <a:custGeom>
              <a:avLst/>
              <a:gdLst>
                <a:gd name="T0" fmla="*/ 24 w 24"/>
                <a:gd name="T1" fmla="*/ 0 h 71"/>
                <a:gd name="T2" fmla="*/ 24 w 24"/>
                <a:gd name="T3" fmla="*/ 9 h 71"/>
                <a:gd name="T4" fmla="*/ 16 w 24"/>
                <a:gd name="T5" fmla="*/ 27 h 71"/>
                <a:gd name="T6" fmla="*/ 8 w 24"/>
                <a:gd name="T7" fmla="*/ 36 h 71"/>
                <a:gd name="T8" fmla="*/ 8 w 24"/>
                <a:gd name="T9" fmla="*/ 44 h 71"/>
                <a:gd name="T10" fmla="*/ 8 w 24"/>
                <a:gd name="T11" fmla="*/ 62 h 71"/>
                <a:gd name="T12" fmla="*/ 0 w 24"/>
                <a:gd name="T13" fmla="*/ 62 h 71"/>
                <a:gd name="T14" fmla="*/ 0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24" y="0"/>
                  </a:moveTo>
                  <a:lnTo>
                    <a:pt x="24" y="9"/>
                  </a:lnTo>
                  <a:lnTo>
                    <a:pt x="16" y="27"/>
                  </a:lnTo>
                  <a:lnTo>
                    <a:pt x="8" y="36"/>
                  </a:lnTo>
                  <a:lnTo>
                    <a:pt x="8" y="44"/>
                  </a:lnTo>
                  <a:lnTo>
                    <a:pt x="8" y="62"/>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78" name="Freeform 572"/>
            <p:cNvSpPr>
              <a:spLocks/>
            </p:cNvSpPr>
            <p:nvPr/>
          </p:nvSpPr>
          <p:spPr bwMode="auto">
            <a:xfrm>
              <a:off x="2012" y="3419"/>
              <a:ext cx="48" cy="71"/>
            </a:xfrm>
            <a:custGeom>
              <a:avLst/>
              <a:gdLst>
                <a:gd name="T0" fmla="*/ 0 w 48"/>
                <a:gd name="T1" fmla="*/ 0 h 71"/>
                <a:gd name="T2" fmla="*/ 8 w 48"/>
                <a:gd name="T3" fmla="*/ 9 h 71"/>
                <a:gd name="T4" fmla="*/ 16 w 48"/>
                <a:gd name="T5" fmla="*/ 27 h 71"/>
                <a:gd name="T6" fmla="*/ 32 w 48"/>
                <a:gd name="T7" fmla="*/ 36 h 71"/>
                <a:gd name="T8" fmla="*/ 40 w 48"/>
                <a:gd name="T9" fmla="*/ 44 h 71"/>
                <a:gd name="T10" fmla="*/ 48 w 48"/>
                <a:gd name="T11" fmla="*/ 44 h 71"/>
                <a:gd name="T12" fmla="*/ 48 w 48"/>
                <a:gd name="T13" fmla="*/ 62 h 71"/>
                <a:gd name="T14" fmla="*/ 48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0" y="0"/>
                  </a:moveTo>
                  <a:lnTo>
                    <a:pt x="8" y="9"/>
                  </a:lnTo>
                  <a:lnTo>
                    <a:pt x="16" y="27"/>
                  </a:lnTo>
                  <a:lnTo>
                    <a:pt x="32" y="36"/>
                  </a:lnTo>
                  <a:lnTo>
                    <a:pt x="40" y="44"/>
                  </a:lnTo>
                  <a:lnTo>
                    <a:pt x="48" y="44"/>
                  </a:lnTo>
                  <a:lnTo>
                    <a:pt x="48" y="62"/>
                  </a:lnTo>
                  <a:lnTo>
                    <a:pt x="48"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79" name="Freeform 573"/>
            <p:cNvSpPr>
              <a:spLocks/>
            </p:cNvSpPr>
            <p:nvPr/>
          </p:nvSpPr>
          <p:spPr bwMode="auto">
            <a:xfrm>
              <a:off x="1980" y="3367"/>
              <a:ext cx="72" cy="123"/>
            </a:xfrm>
            <a:custGeom>
              <a:avLst/>
              <a:gdLst>
                <a:gd name="T0" fmla="*/ 64 w 72"/>
                <a:gd name="T1" fmla="*/ 0 h 123"/>
                <a:gd name="T2" fmla="*/ 72 w 72"/>
                <a:gd name="T3" fmla="*/ 8 h 123"/>
                <a:gd name="T4" fmla="*/ 64 w 72"/>
                <a:gd name="T5" fmla="*/ 17 h 123"/>
                <a:gd name="T6" fmla="*/ 64 w 72"/>
                <a:gd name="T7" fmla="*/ 26 h 123"/>
                <a:gd name="T8" fmla="*/ 48 w 72"/>
                <a:gd name="T9" fmla="*/ 44 h 123"/>
                <a:gd name="T10" fmla="*/ 40 w 72"/>
                <a:gd name="T11" fmla="*/ 52 h 123"/>
                <a:gd name="T12" fmla="*/ 32 w 72"/>
                <a:gd name="T13" fmla="*/ 61 h 123"/>
                <a:gd name="T14" fmla="*/ 16 w 72"/>
                <a:gd name="T15" fmla="*/ 79 h 123"/>
                <a:gd name="T16" fmla="*/ 8 w 72"/>
                <a:gd name="T17" fmla="*/ 88 h 123"/>
                <a:gd name="T18" fmla="*/ 0 w 72"/>
                <a:gd name="T19" fmla="*/ 96 h 123"/>
                <a:gd name="T20" fmla="*/ 0 w 72"/>
                <a:gd name="T21" fmla="*/ 114 h 123"/>
                <a:gd name="T22" fmla="*/ 0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64" y="0"/>
                  </a:moveTo>
                  <a:lnTo>
                    <a:pt x="72" y="8"/>
                  </a:lnTo>
                  <a:lnTo>
                    <a:pt x="64" y="17"/>
                  </a:lnTo>
                  <a:lnTo>
                    <a:pt x="64" y="26"/>
                  </a:lnTo>
                  <a:lnTo>
                    <a:pt x="48" y="44"/>
                  </a:lnTo>
                  <a:lnTo>
                    <a:pt x="40" y="52"/>
                  </a:lnTo>
                  <a:lnTo>
                    <a:pt x="32" y="61"/>
                  </a:lnTo>
                  <a:lnTo>
                    <a:pt x="16" y="79"/>
                  </a:lnTo>
                  <a:lnTo>
                    <a:pt x="8" y="88"/>
                  </a:lnTo>
                  <a:lnTo>
                    <a:pt x="0" y="96"/>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80" name="Freeform 574"/>
            <p:cNvSpPr>
              <a:spLocks/>
            </p:cNvSpPr>
            <p:nvPr/>
          </p:nvSpPr>
          <p:spPr bwMode="auto">
            <a:xfrm>
              <a:off x="2092" y="3331"/>
              <a:ext cx="16" cy="115"/>
            </a:xfrm>
            <a:custGeom>
              <a:avLst/>
              <a:gdLst>
                <a:gd name="T0" fmla="*/ 16 w 16"/>
                <a:gd name="T1" fmla="*/ 0 h 115"/>
                <a:gd name="T2" fmla="*/ 0 w 16"/>
                <a:gd name="T3" fmla="*/ 18 h 115"/>
                <a:gd name="T4" fmla="*/ 0 w 16"/>
                <a:gd name="T5" fmla="*/ 36 h 115"/>
                <a:gd name="T6" fmla="*/ 0 w 16"/>
                <a:gd name="T7" fmla="*/ 44 h 115"/>
                <a:gd name="T8" fmla="*/ 0 w 16"/>
                <a:gd name="T9" fmla="*/ 53 h 115"/>
                <a:gd name="T10" fmla="*/ 16 w 16"/>
                <a:gd name="T11" fmla="*/ 62 h 115"/>
                <a:gd name="T12" fmla="*/ 16 w 16"/>
                <a:gd name="T13" fmla="*/ 80 h 115"/>
                <a:gd name="T14" fmla="*/ 16 w 16"/>
                <a:gd name="T15" fmla="*/ 88 h 115"/>
                <a:gd name="T16" fmla="*/ 16 w 16"/>
                <a:gd name="T17" fmla="*/ 97 h 115"/>
                <a:gd name="T18" fmla="*/ 16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16" y="0"/>
                  </a:moveTo>
                  <a:lnTo>
                    <a:pt x="0" y="18"/>
                  </a:lnTo>
                  <a:lnTo>
                    <a:pt x="0" y="36"/>
                  </a:lnTo>
                  <a:lnTo>
                    <a:pt x="0" y="44"/>
                  </a:lnTo>
                  <a:lnTo>
                    <a:pt x="0" y="53"/>
                  </a:lnTo>
                  <a:lnTo>
                    <a:pt x="16" y="62"/>
                  </a:lnTo>
                  <a:lnTo>
                    <a:pt x="16" y="80"/>
                  </a:lnTo>
                  <a:lnTo>
                    <a:pt x="16" y="88"/>
                  </a:lnTo>
                  <a:lnTo>
                    <a:pt x="16" y="97"/>
                  </a:lnTo>
                  <a:lnTo>
                    <a:pt x="1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81" name="Freeform 575"/>
            <p:cNvSpPr>
              <a:spLocks/>
            </p:cNvSpPr>
            <p:nvPr/>
          </p:nvSpPr>
          <p:spPr bwMode="auto">
            <a:xfrm>
              <a:off x="2076" y="3393"/>
              <a:ext cx="8" cy="97"/>
            </a:xfrm>
            <a:custGeom>
              <a:avLst/>
              <a:gdLst>
                <a:gd name="T0" fmla="*/ 8 w 8"/>
                <a:gd name="T1" fmla="*/ 0 h 97"/>
                <a:gd name="T2" fmla="*/ 8 w 8"/>
                <a:gd name="T3" fmla="*/ 18 h 97"/>
                <a:gd name="T4" fmla="*/ 0 w 8"/>
                <a:gd name="T5" fmla="*/ 26 h 97"/>
                <a:gd name="T6" fmla="*/ 0 w 8"/>
                <a:gd name="T7" fmla="*/ 35 h 97"/>
                <a:gd name="T8" fmla="*/ 0 w 8"/>
                <a:gd name="T9" fmla="*/ 53 h 97"/>
                <a:gd name="T10" fmla="*/ 0 w 8"/>
                <a:gd name="T11" fmla="*/ 62 h 97"/>
                <a:gd name="T12" fmla="*/ 0 w 8"/>
                <a:gd name="T13" fmla="*/ 70 h 97"/>
                <a:gd name="T14" fmla="*/ 0 w 8"/>
                <a:gd name="T15" fmla="*/ 88 h 97"/>
                <a:gd name="T16" fmla="*/ 8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8" y="0"/>
                  </a:moveTo>
                  <a:lnTo>
                    <a:pt x="8" y="18"/>
                  </a:lnTo>
                  <a:lnTo>
                    <a:pt x="0" y="26"/>
                  </a:lnTo>
                  <a:lnTo>
                    <a:pt x="0" y="35"/>
                  </a:lnTo>
                  <a:lnTo>
                    <a:pt x="0" y="53"/>
                  </a:lnTo>
                  <a:lnTo>
                    <a:pt x="0" y="62"/>
                  </a:lnTo>
                  <a:lnTo>
                    <a:pt x="0" y="70"/>
                  </a:lnTo>
                  <a:lnTo>
                    <a:pt x="0" y="88"/>
                  </a:lnTo>
                  <a:lnTo>
                    <a:pt x="8"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82" name="Freeform 576"/>
            <p:cNvSpPr>
              <a:spLocks/>
            </p:cNvSpPr>
            <p:nvPr/>
          </p:nvSpPr>
          <p:spPr bwMode="auto">
            <a:xfrm>
              <a:off x="2108" y="3411"/>
              <a:ext cx="40" cy="70"/>
            </a:xfrm>
            <a:custGeom>
              <a:avLst/>
              <a:gdLst>
                <a:gd name="T0" fmla="*/ 0 w 40"/>
                <a:gd name="T1" fmla="*/ 0 h 70"/>
                <a:gd name="T2" fmla="*/ 8 w 40"/>
                <a:gd name="T3" fmla="*/ 8 h 70"/>
                <a:gd name="T4" fmla="*/ 8 w 40"/>
                <a:gd name="T5" fmla="*/ 17 h 70"/>
                <a:gd name="T6" fmla="*/ 16 w 40"/>
                <a:gd name="T7" fmla="*/ 35 h 70"/>
                <a:gd name="T8" fmla="*/ 24 w 40"/>
                <a:gd name="T9" fmla="*/ 35 h 70"/>
                <a:gd name="T10" fmla="*/ 24 w 40"/>
                <a:gd name="T11" fmla="*/ 44 h 70"/>
                <a:gd name="T12" fmla="*/ 40 w 40"/>
                <a:gd name="T13" fmla="*/ 44 h 70"/>
                <a:gd name="T14" fmla="*/ 40 w 40"/>
                <a:gd name="T15" fmla="*/ 52 h 70"/>
                <a:gd name="T16" fmla="*/ 4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0" y="0"/>
                  </a:moveTo>
                  <a:lnTo>
                    <a:pt x="8" y="8"/>
                  </a:lnTo>
                  <a:lnTo>
                    <a:pt x="8" y="17"/>
                  </a:lnTo>
                  <a:lnTo>
                    <a:pt x="16" y="35"/>
                  </a:lnTo>
                  <a:lnTo>
                    <a:pt x="24" y="35"/>
                  </a:lnTo>
                  <a:lnTo>
                    <a:pt x="24" y="44"/>
                  </a:lnTo>
                  <a:lnTo>
                    <a:pt x="40" y="44"/>
                  </a:lnTo>
                  <a:lnTo>
                    <a:pt x="40" y="52"/>
                  </a:lnTo>
                  <a:lnTo>
                    <a:pt x="4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83" name="Freeform 577"/>
            <p:cNvSpPr>
              <a:spLocks/>
            </p:cNvSpPr>
            <p:nvPr/>
          </p:nvSpPr>
          <p:spPr bwMode="auto">
            <a:xfrm>
              <a:off x="1924" y="3419"/>
              <a:ext cx="56" cy="115"/>
            </a:xfrm>
            <a:custGeom>
              <a:avLst/>
              <a:gdLst>
                <a:gd name="T0" fmla="*/ 56 w 56"/>
                <a:gd name="T1" fmla="*/ 0 h 115"/>
                <a:gd name="T2" fmla="*/ 32 w 56"/>
                <a:gd name="T3" fmla="*/ 27 h 115"/>
                <a:gd name="T4" fmla="*/ 24 w 56"/>
                <a:gd name="T5" fmla="*/ 36 h 115"/>
                <a:gd name="T6" fmla="*/ 24 w 56"/>
                <a:gd name="T7" fmla="*/ 44 h 115"/>
                <a:gd name="T8" fmla="*/ 24 w 56"/>
                <a:gd name="T9" fmla="*/ 62 h 115"/>
                <a:gd name="T10" fmla="*/ 8 w 56"/>
                <a:gd name="T11" fmla="*/ 71 h 115"/>
                <a:gd name="T12" fmla="*/ 8 w 56"/>
                <a:gd name="T13" fmla="*/ 79 h 115"/>
                <a:gd name="T14" fmla="*/ 8 w 56"/>
                <a:gd name="T15" fmla="*/ 88 h 115"/>
                <a:gd name="T16" fmla="*/ 0 w 56"/>
                <a:gd name="T17" fmla="*/ 106 h 115"/>
                <a:gd name="T18" fmla="*/ 0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56" y="0"/>
                  </a:moveTo>
                  <a:lnTo>
                    <a:pt x="32" y="27"/>
                  </a:lnTo>
                  <a:lnTo>
                    <a:pt x="24" y="36"/>
                  </a:lnTo>
                  <a:lnTo>
                    <a:pt x="24" y="44"/>
                  </a:lnTo>
                  <a:lnTo>
                    <a:pt x="24" y="62"/>
                  </a:lnTo>
                  <a:lnTo>
                    <a:pt x="8" y="71"/>
                  </a:lnTo>
                  <a:lnTo>
                    <a:pt x="8" y="79"/>
                  </a:lnTo>
                  <a:lnTo>
                    <a:pt x="8" y="88"/>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84" name="Freeform 578"/>
            <p:cNvSpPr>
              <a:spLocks/>
            </p:cNvSpPr>
            <p:nvPr/>
          </p:nvSpPr>
          <p:spPr bwMode="auto">
            <a:xfrm>
              <a:off x="1796" y="3455"/>
              <a:ext cx="48" cy="79"/>
            </a:xfrm>
            <a:custGeom>
              <a:avLst/>
              <a:gdLst>
                <a:gd name="T0" fmla="*/ 0 w 48"/>
                <a:gd name="T1" fmla="*/ 0 h 79"/>
                <a:gd name="T2" fmla="*/ 16 w 48"/>
                <a:gd name="T3" fmla="*/ 8 h 79"/>
                <a:gd name="T4" fmla="*/ 24 w 48"/>
                <a:gd name="T5" fmla="*/ 26 h 79"/>
                <a:gd name="T6" fmla="*/ 32 w 48"/>
                <a:gd name="T7" fmla="*/ 35 h 79"/>
                <a:gd name="T8" fmla="*/ 48 w 48"/>
                <a:gd name="T9" fmla="*/ 35 h 79"/>
                <a:gd name="T10" fmla="*/ 48 w 48"/>
                <a:gd name="T11" fmla="*/ 43 h 79"/>
                <a:gd name="T12" fmla="*/ 48 w 48"/>
                <a:gd name="T13" fmla="*/ 52 h 79"/>
                <a:gd name="T14" fmla="*/ 48 w 48"/>
                <a:gd name="T15" fmla="*/ 70 h 79"/>
                <a:gd name="T16" fmla="*/ 48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0" y="0"/>
                  </a:moveTo>
                  <a:lnTo>
                    <a:pt x="16" y="8"/>
                  </a:lnTo>
                  <a:lnTo>
                    <a:pt x="24" y="26"/>
                  </a:lnTo>
                  <a:lnTo>
                    <a:pt x="32" y="35"/>
                  </a:lnTo>
                  <a:lnTo>
                    <a:pt x="48" y="35"/>
                  </a:lnTo>
                  <a:lnTo>
                    <a:pt x="48" y="43"/>
                  </a:lnTo>
                  <a:lnTo>
                    <a:pt x="48" y="52"/>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85" name="Freeform 579"/>
            <p:cNvSpPr>
              <a:spLocks/>
            </p:cNvSpPr>
            <p:nvPr/>
          </p:nvSpPr>
          <p:spPr bwMode="auto">
            <a:xfrm>
              <a:off x="1948" y="3481"/>
              <a:ext cx="48" cy="79"/>
            </a:xfrm>
            <a:custGeom>
              <a:avLst/>
              <a:gdLst>
                <a:gd name="T0" fmla="*/ 0 w 48"/>
                <a:gd name="T1" fmla="*/ 0 h 79"/>
                <a:gd name="T2" fmla="*/ 0 w 48"/>
                <a:gd name="T3" fmla="*/ 9 h 79"/>
                <a:gd name="T4" fmla="*/ 8 w 48"/>
                <a:gd name="T5" fmla="*/ 9 h 79"/>
                <a:gd name="T6" fmla="*/ 8 w 48"/>
                <a:gd name="T7" fmla="*/ 17 h 79"/>
                <a:gd name="T8" fmla="*/ 16 w 48"/>
                <a:gd name="T9" fmla="*/ 17 h 79"/>
                <a:gd name="T10" fmla="*/ 16 w 48"/>
                <a:gd name="T11" fmla="*/ 26 h 79"/>
                <a:gd name="T12" fmla="*/ 32 w 48"/>
                <a:gd name="T13" fmla="*/ 26 h 79"/>
                <a:gd name="T14" fmla="*/ 32 w 48"/>
                <a:gd name="T15" fmla="*/ 44 h 79"/>
                <a:gd name="T16" fmla="*/ 40 w 48"/>
                <a:gd name="T17" fmla="*/ 44 h 79"/>
                <a:gd name="T18" fmla="*/ 40 w 48"/>
                <a:gd name="T19" fmla="*/ 53 h 79"/>
                <a:gd name="T20" fmla="*/ 48 w 48"/>
                <a:gd name="T21" fmla="*/ 61 h 79"/>
                <a:gd name="T22" fmla="*/ 40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0" y="0"/>
                  </a:moveTo>
                  <a:lnTo>
                    <a:pt x="0" y="9"/>
                  </a:lnTo>
                  <a:lnTo>
                    <a:pt x="8" y="9"/>
                  </a:lnTo>
                  <a:lnTo>
                    <a:pt x="8" y="17"/>
                  </a:lnTo>
                  <a:lnTo>
                    <a:pt x="16" y="17"/>
                  </a:lnTo>
                  <a:lnTo>
                    <a:pt x="16" y="26"/>
                  </a:lnTo>
                  <a:lnTo>
                    <a:pt x="32" y="26"/>
                  </a:lnTo>
                  <a:lnTo>
                    <a:pt x="32" y="44"/>
                  </a:lnTo>
                  <a:lnTo>
                    <a:pt x="40" y="44"/>
                  </a:lnTo>
                  <a:lnTo>
                    <a:pt x="40" y="53"/>
                  </a:lnTo>
                  <a:lnTo>
                    <a:pt x="48" y="61"/>
                  </a:lnTo>
                  <a:lnTo>
                    <a:pt x="4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86" name="Freeform 580"/>
            <p:cNvSpPr>
              <a:spLocks/>
            </p:cNvSpPr>
            <p:nvPr/>
          </p:nvSpPr>
          <p:spPr bwMode="auto">
            <a:xfrm>
              <a:off x="2028" y="3455"/>
              <a:ext cx="16" cy="114"/>
            </a:xfrm>
            <a:custGeom>
              <a:avLst/>
              <a:gdLst>
                <a:gd name="T0" fmla="*/ 16 w 16"/>
                <a:gd name="T1" fmla="*/ 0 h 114"/>
                <a:gd name="T2" fmla="*/ 16 w 16"/>
                <a:gd name="T3" fmla="*/ 26 h 114"/>
                <a:gd name="T4" fmla="*/ 16 w 16"/>
                <a:gd name="T5" fmla="*/ 35 h 114"/>
                <a:gd name="T6" fmla="*/ 16 w 16"/>
                <a:gd name="T7" fmla="*/ 43 h 114"/>
                <a:gd name="T8" fmla="*/ 16 w 16"/>
                <a:gd name="T9" fmla="*/ 52 h 114"/>
                <a:gd name="T10" fmla="*/ 16 w 16"/>
                <a:gd name="T11" fmla="*/ 70 h 114"/>
                <a:gd name="T12" fmla="*/ 0 w 16"/>
                <a:gd name="T13" fmla="*/ 79 h 114"/>
                <a:gd name="T14" fmla="*/ 0 w 16"/>
                <a:gd name="T15" fmla="*/ 87 h 114"/>
                <a:gd name="T16" fmla="*/ 0 w 16"/>
                <a:gd name="T17" fmla="*/ 105 h 114"/>
                <a:gd name="T18" fmla="*/ 0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16" y="0"/>
                  </a:moveTo>
                  <a:lnTo>
                    <a:pt x="16" y="26"/>
                  </a:lnTo>
                  <a:lnTo>
                    <a:pt x="16" y="35"/>
                  </a:lnTo>
                  <a:lnTo>
                    <a:pt x="16" y="43"/>
                  </a:lnTo>
                  <a:lnTo>
                    <a:pt x="16" y="52"/>
                  </a:lnTo>
                  <a:lnTo>
                    <a:pt x="16" y="70"/>
                  </a:lnTo>
                  <a:lnTo>
                    <a:pt x="0" y="79"/>
                  </a:lnTo>
                  <a:lnTo>
                    <a:pt x="0" y="87"/>
                  </a:lnTo>
                  <a:lnTo>
                    <a:pt x="0" y="105"/>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87" name="Freeform 581"/>
            <p:cNvSpPr>
              <a:spLocks/>
            </p:cNvSpPr>
            <p:nvPr/>
          </p:nvSpPr>
          <p:spPr bwMode="auto">
            <a:xfrm>
              <a:off x="2076" y="3463"/>
              <a:ext cx="32" cy="79"/>
            </a:xfrm>
            <a:custGeom>
              <a:avLst/>
              <a:gdLst>
                <a:gd name="T0" fmla="*/ 0 w 32"/>
                <a:gd name="T1" fmla="*/ 0 h 79"/>
                <a:gd name="T2" fmla="*/ 0 w 32"/>
                <a:gd name="T3" fmla="*/ 18 h 79"/>
                <a:gd name="T4" fmla="*/ 8 w 32"/>
                <a:gd name="T5" fmla="*/ 27 h 79"/>
                <a:gd name="T6" fmla="*/ 16 w 32"/>
                <a:gd name="T7" fmla="*/ 27 h 79"/>
                <a:gd name="T8" fmla="*/ 16 w 32"/>
                <a:gd name="T9" fmla="*/ 35 h 79"/>
                <a:gd name="T10" fmla="*/ 32 w 32"/>
                <a:gd name="T11" fmla="*/ 44 h 79"/>
                <a:gd name="T12" fmla="*/ 32 w 32"/>
                <a:gd name="T13" fmla="*/ 62 h 79"/>
                <a:gd name="T14" fmla="*/ 32 w 32"/>
                <a:gd name="T15" fmla="*/ 71 h 79"/>
                <a:gd name="T16" fmla="*/ 32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0" y="0"/>
                  </a:moveTo>
                  <a:lnTo>
                    <a:pt x="0" y="18"/>
                  </a:lnTo>
                  <a:lnTo>
                    <a:pt x="8" y="27"/>
                  </a:lnTo>
                  <a:lnTo>
                    <a:pt x="16" y="27"/>
                  </a:lnTo>
                  <a:lnTo>
                    <a:pt x="16" y="35"/>
                  </a:lnTo>
                  <a:lnTo>
                    <a:pt x="32" y="44"/>
                  </a:lnTo>
                  <a:lnTo>
                    <a:pt x="32" y="62"/>
                  </a:lnTo>
                  <a:lnTo>
                    <a:pt x="32" y="71"/>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88" name="Freeform 582"/>
            <p:cNvSpPr>
              <a:spLocks/>
            </p:cNvSpPr>
            <p:nvPr/>
          </p:nvSpPr>
          <p:spPr bwMode="auto">
            <a:xfrm>
              <a:off x="2124" y="3446"/>
              <a:ext cx="24" cy="149"/>
            </a:xfrm>
            <a:custGeom>
              <a:avLst/>
              <a:gdLst>
                <a:gd name="T0" fmla="*/ 0 w 24"/>
                <a:gd name="T1" fmla="*/ 0 h 149"/>
                <a:gd name="T2" fmla="*/ 0 w 24"/>
                <a:gd name="T3" fmla="*/ 9 h 149"/>
                <a:gd name="T4" fmla="*/ 0 w 24"/>
                <a:gd name="T5" fmla="*/ 35 h 149"/>
                <a:gd name="T6" fmla="*/ 0 w 24"/>
                <a:gd name="T7" fmla="*/ 44 h 149"/>
                <a:gd name="T8" fmla="*/ 0 w 24"/>
                <a:gd name="T9" fmla="*/ 52 h 149"/>
                <a:gd name="T10" fmla="*/ 8 w 24"/>
                <a:gd name="T11" fmla="*/ 61 h 149"/>
                <a:gd name="T12" fmla="*/ 8 w 24"/>
                <a:gd name="T13" fmla="*/ 88 h 149"/>
                <a:gd name="T14" fmla="*/ 24 w 24"/>
                <a:gd name="T15" fmla="*/ 96 h 149"/>
                <a:gd name="T16" fmla="*/ 24 w 24"/>
                <a:gd name="T17" fmla="*/ 114 h 149"/>
                <a:gd name="T18" fmla="*/ 24 w 24"/>
                <a:gd name="T19" fmla="*/ 123 h 149"/>
                <a:gd name="T20" fmla="*/ 24 w 24"/>
                <a:gd name="T21" fmla="*/ 132 h 149"/>
                <a:gd name="T22" fmla="*/ 8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0" y="0"/>
                  </a:moveTo>
                  <a:lnTo>
                    <a:pt x="0" y="9"/>
                  </a:lnTo>
                  <a:lnTo>
                    <a:pt x="0" y="35"/>
                  </a:lnTo>
                  <a:lnTo>
                    <a:pt x="0" y="44"/>
                  </a:lnTo>
                  <a:lnTo>
                    <a:pt x="0" y="52"/>
                  </a:lnTo>
                  <a:lnTo>
                    <a:pt x="8" y="61"/>
                  </a:lnTo>
                  <a:lnTo>
                    <a:pt x="8" y="88"/>
                  </a:lnTo>
                  <a:lnTo>
                    <a:pt x="24" y="96"/>
                  </a:lnTo>
                  <a:lnTo>
                    <a:pt x="24" y="114"/>
                  </a:lnTo>
                  <a:lnTo>
                    <a:pt x="24" y="123"/>
                  </a:lnTo>
                  <a:lnTo>
                    <a:pt x="24" y="132"/>
                  </a:lnTo>
                  <a:lnTo>
                    <a:pt x="8"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89" name="Freeform 583"/>
            <p:cNvSpPr>
              <a:spLocks/>
            </p:cNvSpPr>
            <p:nvPr/>
          </p:nvSpPr>
          <p:spPr bwMode="auto">
            <a:xfrm>
              <a:off x="2108" y="3384"/>
              <a:ext cx="72" cy="114"/>
            </a:xfrm>
            <a:custGeom>
              <a:avLst/>
              <a:gdLst>
                <a:gd name="T0" fmla="*/ 0 w 72"/>
                <a:gd name="T1" fmla="*/ 0 h 114"/>
                <a:gd name="T2" fmla="*/ 8 w 72"/>
                <a:gd name="T3" fmla="*/ 9 h 114"/>
                <a:gd name="T4" fmla="*/ 16 w 72"/>
                <a:gd name="T5" fmla="*/ 27 h 114"/>
                <a:gd name="T6" fmla="*/ 24 w 72"/>
                <a:gd name="T7" fmla="*/ 27 h 114"/>
                <a:gd name="T8" fmla="*/ 40 w 72"/>
                <a:gd name="T9" fmla="*/ 35 h 114"/>
                <a:gd name="T10" fmla="*/ 48 w 72"/>
                <a:gd name="T11" fmla="*/ 44 h 114"/>
                <a:gd name="T12" fmla="*/ 56 w 72"/>
                <a:gd name="T13" fmla="*/ 62 h 114"/>
                <a:gd name="T14" fmla="*/ 56 w 72"/>
                <a:gd name="T15" fmla="*/ 71 h 114"/>
                <a:gd name="T16" fmla="*/ 56 w 72"/>
                <a:gd name="T17" fmla="*/ 79 h 114"/>
                <a:gd name="T18" fmla="*/ 56 w 72"/>
                <a:gd name="T19" fmla="*/ 97 h 114"/>
                <a:gd name="T20" fmla="*/ 72 w 72"/>
                <a:gd name="T21" fmla="*/ 106 h 114"/>
                <a:gd name="T22" fmla="*/ 72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0" y="0"/>
                  </a:moveTo>
                  <a:lnTo>
                    <a:pt x="8" y="9"/>
                  </a:lnTo>
                  <a:lnTo>
                    <a:pt x="16" y="27"/>
                  </a:lnTo>
                  <a:lnTo>
                    <a:pt x="24" y="27"/>
                  </a:lnTo>
                  <a:lnTo>
                    <a:pt x="40" y="35"/>
                  </a:lnTo>
                  <a:lnTo>
                    <a:pt x="48" y="44"/>
                  </a:lnTo>
                  <a:lnTo>
                    <a:pt x="56" y="62"/>
                  </a:lnTo>
                  <a:lnTo>
                    <a:pt x="56" y="71"/>
                  </a:lnTo>
                  <a:lnTo>
                    <a:pt x="56" y="79"/>
                  </a:lnTo>
                  <a:lnTo>
                    <a:pt x="56" y="97"/>
                  </a:lnTo>
                  <a:lnTo>
                    <a:pt x="72" y="106"/>
                  </a:lnTo>
                  <a:lnTo>
                    <a:pt x="72"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90" name="Freeform 584"/>
            <p:cNvSpPr>
              <a:spLocks/>
            </p:cNvSpPr>
            <p:nvPr/>
          </p:nvSpPr>
          <p:spPr bwMode="auto">
            <a:xfrm>
              <a:off x="1764" y="3446"/>
              <a:ext cx="48" cy="88"/>
            </a:xfrm>
            <a:custGeom>
              <a:avLst/>
              <a:gdLst>
                <a:gd name="T0" fmla="*/ 48 w 48"/>
                <a:gd name="T1" fmla="*/ 0 h 88"/>
                <a:gd name="T2" fmla="*/ 32 w 48"/>
                <a:gd name="T3" fmla="*/ 0 h 88"/>
                <a:gd name="T4" fmla="*/ 24 w 48"/>
                <a:gd name="T5" fmla="*/ 9 h 88"/>
                <a:gd name="T6" fmla="*/ 24 w 48"/>
                <a:gd name="T7" fmla="*/ 17 h 88"/>
                <a:gd name="T8" fmla="*/ 24 w 48"/>
                <a:gd name="T9" fmla="*/ 35 h 88"/>
                <a:gd name="T10" fmla="*/ 24 w 48"/>
                <a:gd name="T11" fmla="*/ 44 h 88"/>
                <a:gd name="T12" fmla="*/ 16 w 48"/>
                <a:gd name="T13" fmla="*/ 52 h 88"/>
                <a:gd name="T14" fmla="*/ 16 w 48"/>
                <a:gd name="T15" fmla="*/ 61 h 88"/>
                <a:gd name="T16" fmla="*/ 16 w 48"/>
                <a:gd name="T17" fmla="*/ 79 h 88"/>
                <a:gd name="T18" fmla="*/ 16 w 48"/>
                <a:gd name="T19" fmla="*/ 88 h 88"/>
                <a:gd name="T20" fmla="*/ 0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48" y="0"/>
                  </a:moveTo>
                  <a:lnTo>
                    <a:pt x="32" y="0"/>
                  </a:lnTo>
                  <a:lnTo>
                    <a:pt x="24" y="9"/>
                  </a:lnTo>
                  <a:lnTo>
                    <a:pt x="24" y="17"/>
                  </a:lnTo>
                  <a:lnTo>
                    <a:pt x="24" y="35"/>
                  </a:lnTo>
                  <a:lnTo>
                    <a:pt x="24" y="44"/>
                  </a:lnTo>
                  <a:lnTo>
                    <a:pt x="16" y="52"/>
                  </a:lnTo>
                  <a:lnTo>
                    <a:pt x="16" y="61"/>
                  </a:lnTo>
                  <a:lnTo>
                    <a:pt x="16" y="79"/>
                  </a:lnTo>
                  <a:lnTo>
                    <a:pt x="16" y="88"/>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91" name="Freeform 585"/>
            <p:cNvSpPr>
              <a:spLocks/>
            </p:cNvSpPr>
            <p:nvPr/>
          </p:nvSpPr>
          <p:spPr bwMode="auto">
            <a:xfrm>
              <a:off x="1844" y="3498"/>
              <a:ext cx="40" cy="80"/>
            </a:xfrm>
            <a:custGeom>
              <a:avLst/>
              <a:gdLst>
                <a:gd name="T0" fmla="*/ 0 w 40"/>
                <a:gd name="T1" fmla="*/ 0 h 80"/>
                <a:gd name="T2" fmla="*/ 16 w 40"/>
                <a:gd name="T3" fmla="*/ 0 h 80"/>
                <a:gd name="T4" fmla="*/ 32 w 40"/>
                <a:gd name="T5" fmla="*/ 0 h 80"/>
                <a:gd name="T6" fmla="*/ 32 w 40"/>
                <a:gd name="T7" fmla="*/ 9 h 80"/>
                <a:gd name="T8" fmla="*/ 40 w 40"/>
                <a:gd name="T9" fmla="*/ 27 h 80"/>
                <a:gd name="T10" fmla="*/ 40 w 40"/>
                <a:gd name="T11" fmla="*/ 36 h 80"/>
                <a:gd name="T12" fmla="*/ 40 w 40"/>
                <a:gd name="T13" fmla="*/ 44 h 80"/>
                <a:gd name="T14" fmla="*/ 40 w 40"/>
                <a:gd name="T15" fmla="*/ 62 h 80"/>
                <a:gd name="T16" fmla="*/ 40 w 40"/>
                <a:gd name="T17" fmla="*/ 71 h 80"/>
                <a:gd name="T18" fmla="*/ 4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0" y="0"/>
                  </a:moveTo>
                  <a:lnTo>
                    <a:pt x="16" y="0"/>
                  </a:lnTo>
                  <a:lnTo>
                    <a:pt x="32" y="0"/>
                  </a:lnTo>
                  <a:lnTo>
                    <a:pt x="32" y="9"/>
                  </a:lnTo>
                  <a:lnTo>
                    <a:pt x="40" y="27"/>
                  </a:lnTo>
                  <a:lnTo>
                    <a:pt x="40" y="36"/>
                  </a:lnTo>
                  <a:lnTo>
                    <a:pt x="40" y="44"/>
                  </a:lnTo>
                  <a:lnTo>
                    <a:pt x="40" y="62"/>
                  </a:lnTo>
                  <a:lnTo>
                    <a:pt x="40" y="71"/>
                  </a:lnTo>
                  <a:lnTo>
                    <a:pt x="4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92" name="Freeform 586"/>
            <p:cNvSpPr>
              <a:spLocks/>
            </p:cNvSpPr>
            <p:nvPr/>
          </p:nvSpPr>
          <p:spPr bwMode="auto">
            <a:xfrm>
              <a:off x="1844" y="3411"/>
              <a:ext cx="32" cy="79"/>
            </a:xfrm>
            <a:custGeom>
              <a:avLst/>
              <a:gdLst>
                <a:gd name="T0" fmla="*/ 0 w 32"/>
                <a:gd name="T1" fmla="*/ 8 h 79"/>
                <a:gd name="T2" fmla="*/ 8 w 32"/>
                <a:gd name="T3" fmla="*/ 0 h 79"/>
                <a:gd name="T4" fmla="*/ 8 w 32"/>
                <a:gd name="T5" fmla="*/ 8 h 79"/>
                <a:gd name="T6" fmla="*/ 8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32 w 32"/>
                <a:gd name="T19" fmla="*/ 70 h 79"/>
                <a:gd name="T20" fmla="*/ 32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0" y="8"/>
                  </a:moveTo>
                  <a:lnTo>
                    <a:pt x="8" y="0"/>
                  </a:lnTo>
                  <a:lnTo>
                    <a:pt x="8" y="8"/>
                  </a:lnTo>
                  <a:lnTo>
                    <a:pt x="8" y="17"/>
                  </a:lnTo>
                  <a:lnTo>
                    <a:pt x="16" y="17"/>
                  </a:lnTo>
                  <a:lnTo>
                    <a:pt x="16" y="35"/>
                  </a:lnTo>
                  <a:lnTo>
                    <a:pt x="16" y="44"/>
                  </a:lnTo>
                  <a:lnTo>
                    <a:pt x="16" y="52"/>
                  </a:lnTo>
                  <a:lnTo>
                    <a:pt x="16" y="70"/>
                  </a:lnTo>
                  <a:lnTo>
                    <a:pt x="32" y="70"/>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93" name="Freeform 587"/>
            <p:cNvSpPr>
              <a:spLocks/>
            </p:cNvSpPr>
            <p:nvPr/>
          </p:nvSpPr>
          <p:spPr bwMode="auto">
            <a:xfrm>
              <a:off x="2028" y="3534"/>
              <a:ext cx="48" cy="79"/>
            </a:xfrm>
            <a:custGeom>
              <a:avLst/>
              <a:gdLst>
                <a:gd name="T0" fmla="*/ 0 w 48"/>
                <a:gd name="T1" fmla="*/ 0 h 79"/>
                <a:gd name="T2" fmla="*/ 16 w 48"/>
                <a:gd name="T3" fmla="*/ 8 h 79"/>
                <a:gd name="T4" fmla="*/ 16 w 48"/>
                <a:gd name="T5" fmla="*/ 26 h 79"/>
                <a:gd name="T6" fmla="*/ 24 w 48"/>
                <a:gd name="T7" fmla="*/ 35 h 79"/>
                <a:gd name="T8" fmla="*/ 32 w 48"/>
                <a:gd name="T9" fmla="*/ 35 h 79"/>
                <a:gd name="T10" fmla="*/ 32 w 48"/>
                <a:gd name="T11" fmla="*/ 44 h 79"/>
                <a:gd name="T12" fmla="*/ 48 w 48"/>
                <a:gd name="T13" fmla="*/ 44 h 79"/>
                <a:gd name="T14" fmla="*/ 48 w 48"/>
                <a:gd name="T15" fmla="*/ 61 h 79"/>
                <a:gd name="T16" fmla="*/ 48 w 48"/>
                <a:gd name="T17" fmla="*/ 70 h 79"/>
                <a:gd name="T18" fmla="*/ 48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0" y="0"/>
                  </a:moveTo>
                  <a:lnTo>
                    <a:pt x="16" y="8"/>
                  </a:lnTo>
                  <a:lnTo>
                    <a:pt x="16" y="26"/>
                  </a:lnTo>
                  <a:lnTo>
                    <a:pt x="24" y="35"/>
                  </a:lnTo>
                  <a:lnTo>
                    <a:pt x="32" y="35"/>
                  </a:lnTo>
                  <a:lnTo>
                    <a:pt x="32" y="44"/>
                  </a:lnTo>
                  <a:lnTo>
                    <a:pt x="48" y="44"/>
                  </a:lnTo>
                  <a:lnTo>
                    <a:pt x="48" y="61"/>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94" name="Freeform 588"/>
            <p:cNvSpPr>
              <a:spLocks/>
            </p:cNvSpPr>
            <p:nvPr/>
          </p:nvSpPr>
          <p:spPr bwMode="auto">
            <a:xfrm>
              <a:off x="2044" y="3455"/>
              <a:ext cx="64" cy="35"/>
            </a:xfrm>
            <a:custGeom>
              <a:avLst/>
              <a:gdLst>
                <a:gd name="T0" fmla="*/ 0 w 64"/>
                <a:gd name="T1" fmla="*/ 0 h 35"/>
                <a:gd name="T2" fmla="*/ 8 w 64"/>
                <a:gd name="T3" fmla="*/ 0 h 35"/>
                <a:gd name="T4" fmla="*/ 16 w 64"/>
                <a:gd name="T5" fmla="*/ 0 h 35"/>
                <a:gd name="T6" fmla="*/ 32 w 64"/>
                <a:gd name="T7" fmla="*/ 0 h 35"/>
                <a:gd name="T8" fmla="*/ 32 w 64"/>
                <a:gd name="T9" fmla="*/ 8 h 35"/>
                <a:gd name="T10" fmla="*/ 40 w 64"/>
                <a:gd name="T11" fmla="*/ 8 h 35"/>
                <a:gd name="T12" fmla="*/ 48 w 64"/>
                <a:gd name="T13" fmla="*/ 26 h 35"/>
                <a:gd name="T14" fmla="*/ 64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0" y="0"/>
                  </a:moveTo>
                  <a:lnTo>
                    <a:pt x="8" y="0"/>
                  </a:lnTo>
                  <a:lnTo>
                    <a:pt x="16" y="0"/>
                  </a:lnTo>
                  <a:lnTo>
                    <a:pt x="32" y="0"/>
                  </a:lnTo>
                  <a:lnTo>
                    <a:pt x="32" y="8"/>
                  </a:lnTo>
                  <a:lnTo>
                    <a:pt x="40" y="8"/>
                  </a:lnTo>
                  <a:lnTo>
                    <a:pt x="48" y="26"/>
                  </a:lnTo>
                  <a:lnTo>
                    <a:pt x="64"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95" name="Freeform 589"/>
            <p:cNvSpPr>
              <a:spLocks/>
            </p:cNvSpPr>
            <p:nvPr/>
          </p:nvSpPr>
          <p:spPr bwMode="auto">
            <a:xfrm>
              <a:off x="2012" y="3455"/>
              <a:ext cx="16" cy="123"/>
            </a:xfrm>
            <a:custGeom>
              <a:avLst/>
              <a:gdLst>
                <a:gd name="T0" fmla="*/ 16 w 16"/>
                <a:gd name="T1" fmla="*/ 0 h 123"/>
                <a:gd name="T2" fmla="*/ 16 w 16"/>
                <a:gd name="T3" fmla="*/ 35 h 123"/>
                <a:gd name="T4" fmla="*/ 16 w 16"/>
                <a:gd name="T5" fmla="*/ 43 h 123"/>
                <a:gd name="T6" fmla="*/ 16 w 16"/>
                <a:gd name="T7" fmla="*/ 70 h 123"/>
                <a:gd name="T8" fmla="*/ 8 w 16"/>
                <a:gd name="T9" fmla="*/ 70 h 123"/>
                <a:gd name="T10" fmla="*/ 8 w 16"/>
                <a:gd name="T11" fmla="*/ 79 h 123"/>
                <a:gd name="T12" fmla="*/ 8 w 16"/>
                <a:gd name="T13" fmla="*/ 87 h 123"/>
                <a:gd name="T14" fmla="*/ 8 w 16"/>
                <a:gd name="T15" fmla="*/ 105 h 123"/>
                <a:gd name="T16" fmla="*/ 0 w 16"/>
                <a:gd name="T17" fmla="*/ 114 h 123"/>
                <a:gd name="T18" fmla="*/ 0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16" y="0"/>
                  </a:moveTo>
                  <a:lnTo>
                    <a:pt x="16" y="35"/>
                  </a:lnTo>
                  <a:lnTo>
                    <a:pt x="16" y="43"/>
                  </a:lnTo>
                  <a:lnTo>
                    <a:pt x="16" y="70"/>
                  </a:lnTo>
                  <a:lnTo>
                    <a:pt x="8" y="70"/>
                  </a:lnTo>
                  <a:lnTo>
                    <a:pt x="8" y="79"/>
                  </a:lnTo>
                  <a:lnTo>
                    <a:pt x="8" y="87"/>
                  </a:lnTo>
                  <a:lnTo>
                    <a:pt x="8" y="105"/>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96" name="Freeform 590"/>
            <p:cNvSpPr>
              <a:spLocks/>
            </p:cNvSpPr>
            <p:nvPr/>
          </p:nvSpPr>
          <p:spPr bwMode="auto">
            <a:xfrm>
              <a:off x="1980" y="3481"/>
              <a:ext cx="16" cy="61"/>
            </a:xfrm>
            <a:custGeom>
              <a:avLst/>
              <a:gdLst>
                <a:gd name="T0" fmla="*/ 0 w 16"/>
                <a:gd name="T1" fmla="*/ 0 h 61"/>
                <a:gd name="T2" fmla="*/ 8 w 16"/>
                <a:gd name="T3" fmla="*/ 9 h 61"/>
                <a:gd name="T4" fmla="*/ 16 w 16"/>
                <a:gd name="T5" fmla="*/ 17 h 61"/>
                <a:gd name="T6" fmla="*/ 16 w 16"/>
                <a:gd name="T7" fmla="*/ 26 h 61"/>
                <a:gd name="T8" fmla="*/ 16 w 16"/>
                <a:gd name="T9" fmla="*/ 44 h 61"/>
                <a:gd name="T10" fmla="*/ 16 w 16"/>
                <a:gd name="T11" fmla="*/ 53 h 61"/>
                <a:gd name="T12" fmla="*/ 16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0" y="0"/>
                  </a:moveTo>
                  <a:lnTo>
                    <a:pt x="8" y="9"/>
                  </a:lnTo>
                  <a:lnTo>
                    <a:pt x="16" y="17"/>
                  </a:lnTo>
                  <a:lnTo>
                    <a:pt x="16" y="26"/>
                  </a:lnTo>
                  <a:lnTo>
                    <a:pt x="16" y="44"/>
                  </a:lnTo>
                  <a:lnTo>
                    <a:pt x="16" y="53"/>
                  </a:lnTo>
                  <a:lnTo>
                    <a:pt x="16"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97" name="Freeform 591"/>
            <p:cNvSpPr>
              <a:spLocks/>
            </p:cNvSpPr>
            <p:nvPr/>
          </p:nvSpPr>
          <p:spPr bwMode="auto">
            <a:xfrm>
              <a:off x="1948" y="3507"/>
              <a:ext cx="16" cy="88"/>
            </a:xfrm>
            <a:custGeom>
              <a:avLst/>
              <a:gdLst>
                <a:gd name="T0" fmla="*/ 16 w 16"/>
                <a:gd name="T1" fmla="*/ 0 h 88"/>
                <a:gd name="T2" fmla="*/ 16 w 16"/>
                <a:gd name="T3" fmla="*/ 27 h 88"/>
                <a:gd name="T4" fmla="*/ 8 w 16"/>
                <a:gd name="T5" fmla="*/ 35 h 88"/>
                <a:gd name="T6" fmla="*/ 8 w 16"/>
                <a:gd name="T7" fmla="*/ 53 h 88"/>
                <a:gd name="T8" fmla="*/ 0 w 16"/>
                <a:gd name="T9" fmla="*/ 62 h 88"/>
                <a:gd name="T10" fmla="*/ 0 w 16"/>
                <a:gd name="T11" fmla="*/ 71 h 88"/>
                <a:gd name="T12" fmla="*/ 0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16" y="0"/>
                  </a:moveTo>
                  <a:lnTo>
                    <a:pt x="16" y="27"/>
                  </a:lnTo>
                  <a:lnTo>
                    <a:pt x="8" y="35"/>
                  </a:lnTo>
                  <a:lnTo>
                    <a:pt x="8"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98" name="Freeform 592"/>
            <p:cNvSpPr>
              <a:spLocks/>
            </p:cNvSpPr>
            <p:nvPr/>
          </p:nvSpPr>
          <p:spPr bwMode="auto">
            <a:xfrm>
              <a:off x="1908" y="3455"/>
              <a:ext cx="16" cy="123"/>
            </a:xfrm>
            <a:custGeom>
              <a:avLst/>
              <a:gdLst>
                <a:gd name="T0" fmla="*/ 8 w 16"/>
                <a:gd name="T1" fmla="*/ 0 h 123"/>
                <a:gd name="T2" fmla="*/ 8 w 16"/>
                <a:gd name="T3" fmla="*/ 8 h 123"/>
                <a:gd name="T4" fmla="*/ 16 w 16"/>
                <a:gd name="T5" fmla="*/ 26 h 123"/>
                <a:gd name="T6" fmla="*/ 16 w 16"/>
                <a:gd name="T7" fmla="*/ 35 h 123"/>
                <a:gd name="T8" fmla="*/ 8 w 16"/>
                <a:gd name="T9" fmla="*/ 43 h 123"/>
                <a:gd name="T10" fmla="*/ 8 w 16"/>
                <a:gd name="T11" fmla="*/ 52 h 123"/>
                <a:gd name="T12" fmla="*/ 8 w 16"/>
                <a:gd name="T13" fmla="*/ 70 h 123"/>
                <a:gd name="T14" fmla="*/ 8 w 16"/>
                <a:gd name="T15" fmla="*/ 79 h 123"/>
                <a:gd name="T16" fmla="*/ 0 w 16"/>
                <a:gd name="T17" fmla="*/ 87 h 123"/>
                <a:gd name="T18" fmla="*/ 0 w 16"/>
                <a:gd name="T19" fmla="*/ 105 h 123"/>
                <a:gd name="T20" fmla="*/ 0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16" y="26"/>
                  </a:lnTo>
                  <a:lnTo>
                    <a:pt x="16" y="35"/>
                  </a:lnTo>
                  <a:lnTo>
                    <a:pt x="8" y="43"/>
                  </a:lnTo>
                  <a:lnTo>
                    <a:pt x="8" y="52"/>
                  </a:lnTo>
                  <a:lnTo>
                    <a:pt x="8" y="70"/>
                  </a:lnTo>
                  <a:lnTo>
                    <a:pt x="8" y="79"/>
                  </a:lnTo>
                  <a:lnTo>
                    <a:pt x="0" y="87"/>
                  </a:lnTo>
                  <a:lnTo>
                    <a:pt x="0" y="105"/>
                  </a:lnTo>
                  <a:lnTo>
                    <a:pt x="0"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99" name="Freeform 593"/>
            <p:cNvSpPr>
              <a:spLocks/>
            </p:cNvSpPr>
            <p:nvPr/>
          </p:nvSpPr>
          <p:spPr bwMode="auto">
            <a:xfrm>
              <a:off x="1788" y="3490"/>
              <a:ext cx="40" cy="105"/>
            </a:xfrm>
            <a:custGeom>
              <a:avLst/>
              <a:gdLst>
                <a:gd name="T0" fmla="*/ 32 w 40"/>
                <a:gd name="T1" fmla="*/ 0 h 105"/>
                <a:gd name="T2" fmla="*/ 40 w 40"/>
                <a:gd name="T3" fmla="*/ 8 h 105"/>
                <a:gd name="T4" fmla="*/ 32 w 40"/>
                <a:gd name="T5" fmla="*/ 17 h 105"/>
                <a:gd name="T6" fmla="*/ 24 w 40"/>
                <a:gd name="T7" fmla="*/ 35 h 105"/>
                <a:gd name="T8" fmla="*/ 8 w 40"/>
                <a:gd name="T9" fmla="*/ 44 h 105"/>
                <a:gd name="T10" fmla="*/ 8 w 40"/>
                <a:gd name="T11" fmla="*/ 52 h 105"/>
                <a:gd name="T12" fmla="*/ 0 w 40"/>
                <a:gd name="T13" fmla="*/ 70 h 105"/>
                <a:gd name="T14" fmla="*/ 0 w 40"/>
                <a:gd name="T15" fmla="*/ 79 h 105"/>
                <a:gd name="T16" fmla="*/ 0 w 40"/>
                <a:gd name="T17" fmla="*/ 88 h 105"/>
                <a:gd name="T18" fmla="*/ 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32" y="0"/>
                  </a:moveTo>
                  <a:lnTo>
                    <a:pt x="40" y="8"/>
                  </a:lnTo>
                  <a:lnTo>
                    <a:pt x="32" y="17"/>
                  </a:lnTo>
                  <a:lnTo>
                    <a:pt x="24" y="35"/>
                  </a:lnTo>
                  <a:lnTo>
                    <a:pt x="8" y="44"/>
                  </a:lnTo>
                  <a:lnTo>
                    <a:pt x="8" y="52"/>
                  </a:lnTo>
                  <a:lnTo>
                    <a:pt x="0" y="70"/>
                  </a:lnTo>
                  <a:lnTo>
                    <a:pt x="0" y="79"/>
                  </a:lnTo>
                  <a:lnTo>
                    <a:pt x="0" y="88"/>
                  </a:lnTo>
                  <a:lnTo>
                    <a:pt x="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00" name="Freeform 594"/>
            <p:cNvSpPr>
              <a:spLocks/>
            </p:cNvSpPr>
            <p:nvPr/>
          </p:nvSpPr>
          <p:spPr bwMode="auto">
            <a:xfrm>
              <a:off x="1724" y="3463"/>
              <a:ext cx="64" cy="115"/>
            </a:xfrm>
            <a:custGeom>
              <a:avLst/>
              <a:gdLst>
                <a:gd name="T0" fmla="*/ 64 w 64"/>
                <a:gd name="T1" fmla="*/ 0 h 115"/>
                <a:gd name="T2" fmla="*/ 56 w 64"/>
                <a:gd name="T3" fmla="*/ 18 h 115"/>
                <a:gd name="T4" fmla="*/ 56 w 64"/>
                <a:gd name="T5" fmla="*/ 27 h 115"/>
                <a:gd name="T6" fmla="*/ 40 w 64"/>
                <a:gd name="T7" fmla="*/ 27 h 115"/>
                <a:gd name="T8" fmla="*/ 32 w 64"/>
                <a:gd name="T9" fmla="*/ 27 h 115"/>
                <a:gd name="T10" fmla="*/ 32 w 64"/>
                <a:gd name="T11" fmla="*/ 35 h 115"/>
                <a:gd name="T12" fmla="*/ 32 w 64"/>
                <a:gd name="T13" fmla="*/ 44 h 115"/>
                <a:gd name="T14" fmla="*/ 24 w 64"/>
                <a:gd name="T15" fmla="*/ 62 h 115"/>
                <a:gd name="T16" fmla="*/ 16 w 64"/>
                <a:gd name="T17" fmla="*/ 71 h 115"/>
                <a:gd name="T18" fmla="*/ 16 w 64"/>
                <a:gd name="T19" fmla="*/ 79 h 115"/>
                <a:gd name="T20" fmla="*/ 16 w 64"/>
                <a:gd name="T21" fmla="*/ 97 h 115"/>
                <a:gd name="T22" fmla="*/ 0 w 64"/>
                <a:gd name="T23" fmla="*/ 97 h 115"/>
                <a:gd name="T24" fmla="*/ 0 w 64"/>
                <a:gd name="T25" fmla="*/ 106 h 115"/>
                <a:gd name="T26" fmla="*/ 0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64" y="0"/>
                  </a:moveTo>
                  <a:lnTo>
                    <a:pt x="56" y="18"/>
                  </a:lnTo>
                  <a:lnTo>
                    <a:pt x="56" y="27"/>
                  </a:lnTo>
                  <a:lnTo>
                    <a:pt x="40" y="27"/>
                  </a:lnTo>
                  <a:lnTo>
                    <a:pt x="32" y="27"/>
                  </a:lnTo>
                  <a:lnTo>
                    <a:pt x="32" y="35"/>
                  </a:lnTo>
                  <a:lnTo>
                    <a:pt x="32" y="44"/>
                  </a:lnTo>
                  <a:lnTo>
                    <a:pt x="24" y="62"/>
                  </a:lnTo>
                  <a:lnTo>
                    <a:pt x="16" y="71"/>
                  </a:lnTo>
                  <a:lnTo>
                    <a:pt x="16" y="79"/>
                  </a:lnTo>
                  <a:lnTo>
                    <a:pt x="16" y="97"/>
                  </a:lnTo>
                  <a:lnTo>
                    <a:pt x="0" y="97"/>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01" name="Freeform 595"/>
            <p:cNvSpPr>
              <a:spLocks/>
            </p:cNvSpPr>
            <p:nvPr/>
          </p:nvSpPr>
          <p:spPr bwMode="auto">
            <a:xfrm>
              <a:off x="2132" y="3507"/>
              <a:ext cx="48" cy="88"/>
            </a:xfrm>
            <a:custGeom>
              <a:avLst/>
              <a:gdLst>
                <a:gd name="T0" fmla="*/ 0 w 48"/>
                <a:gd name="T1" fmla="*/ 0 h 88"/>
                <a:gd name="T2" fmla="*/ 0 w 48"/>
                <a:gd name="T3" fmla="*/ 18 h 88"/>
                <a:gd name="T4" fmla="*/ 0 w 48"/>
                <a:gd name="T5" fmla="*/ 27 h 88"/>
                <a:gd name="T6" fmla="*/ 16 w 48"/>
                <a:gd name="T7" fmla="*/ 27 h 88"/>
                <a:gd name="T8" fmla="*/ 16 w 48"/>
                <a:gd name="T9" fmla="*/ 35 h 88"/>
                <a:gd name="T10" fmla="*/ 24 w 48"/>
                <a:gd name="T11" fmla="*/ 35 h 88"/>
                <a:gd name="T12" fmla="*/ 32 w 48"/>
                <a:gd name="T13" fmla="*/ 53 h 88"/>
                <a:gd name="T14" fmla="*/ 48 w 48"/>
                <a:gd name="T15" fmla="*/ 62 h 88"/>
                <a:gd name="T16" fmla="*/ 48 w 48"/>
                <a:gd name="T17" fmla="*/ 71 h 88"/>
                <a:gd name="T18" fmla="*/ 48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0" y="0"/>
                  </a:moveTo>
                  <a:lnTo>
                    <a:pt x="0" y="18"/>
                  </a:lnTo>
                  <a:lnTo>
                    <a:pt x="0" y="27"/>
                  </a:lnTo>
                  <a:lnTo>
                    <a:pt x="16" y="27"/>
                  </a:lnTo>
                  <a:lnTo>
                    <a:pt x="16" y="35"/>
                  </a:lnTo>
                  <a:lnTo>
                    <a:pt x="24" y="35"/>
                  </a:lnTo>
                  <a:lnTo>
                    <a:pt x="32" y="53"/>
                  </a:lnTo>
                  <a:lnTo>
                    <a:pt x="48" y="62"/>
                  </a:lnTo>
                  <a:lnTo>
                    <a:pt x="48" y="71"/>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02" name="Freeform 596"/>
            <p:cNvSpPr>
              <a:spLocks/>
            </p:cNvSpPr>
            <p:nvPr/>
          </p:nvSpPr>
          <p:spPr bwMode="auto">
            <a:xfrm>
              <a:off x="2092" y="3314"/>
              <a:ext cx="64" cy="53"/>
            </a:xfrm>
            <a:custGeom>
              <a:avLst/>
              <a:gdLst>
                <a:gd name="T0" fmla="*/ 0 w 64"/>
                <a:gd name="T1" fmla="*/ 0 h 53"/>
                <a:gd name="T2" fmla="*/ 24 w 64"/>
                <a:gd name="T3" fmla="*/ 17 h 53"/>
                <a:gd name="T4" fmla="*/ 32 w 64"/>
                <a:gd name="T5" fmla="*/ 17 h 53"/>
                <a:gd name="T6" fmla="*/ 40 w 64"/>
                <a:gd name="T7" fmla="*/ 17 h 53"/>
                <a:gd name="T8" fmla="*/ 56 w 64"/>
                <a:gd name="T9" fmla="*/ 17 h 53"/>
                <a:gd name="T10" fmla="*/ 64 w 64"/>
                <a:gd name="T11" fmla="*/ 26 h 53"/>
                <a:gd name="T12" fmla="*/ 64 w 64"/>
                <a:gd name="T13" fmla="*/ 35 h 53"/>
                <a:gd name="T14" fmla="*/ 64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0" y="0"/>
                  </a:moveTo>
                  <a:lnTo>
                    <a:pt x="24" y="17"/>
                  </a:lnTo>
                  <a:lnTo>
                    <a:pt x="32" y="17"/>
                  </a:lnTo>
                  <a:lnTo>
                    <a:pt x="40" y="17"/>
                  </a:lnTo>
                  <a:lnTo>
                    <a:pt x="56" y="17"/>
                  </a:lnTo>
                  <a:lnTo>
                    <a:pt x="64" y="26"/>
                  </a:lnTo>
                  <a:lnTo>
                    <a:pt x="64" y="35"/>
                  </a:lnTo>
                  <a:lnTo>
                    <a:pt x="64"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03" name="Freeform 597"/>
            <p:cNvSpPr>
              <a:spLocks/>
            </p:cNvSpPr>
            <p:nvPr/>
          </p:nvSpPr>
          <p:spPr bwMode="auto">
            <a:xfrm>
              <a:off x="1780" y="3314"/>
              <a:ext cx="96" cy="35"/>
            </a:xfrm>
            <a:custGeom>
              <a:avLst/>
              <a:gdLst>
                <a:gd name="T0" fmla="*/ 96 w 96"/>
                <a:gd name="T1" fmla="*/ 0 h 35"/>
                <a:gd name="T2" fmla="*/ 80 w 96"/>
                <a:gd name="T3" fmla="*/ 0 h 35"/>
                <a:gd name="T4" fmla="*/ 72 w 96"/>
                <a:gd name="T5" fmla="*/ 0 h 35"/>
                <a:gd name="T6" fmla="*/ 64 w 96"/>
                <a:gd name="T7" fmla="*/ 0 h 35"/>
                <a:gd name="T8" fmla="*/ 48 w 96"/>
                <a:gd name="T9" fmla="*/ 0 h 35"/>
                <a:gd name="T10" fmla="*/ 40 w 96"/>
                <a:gd name="T11" fmla="*/ 0 h 35"/>
                <a:gd name="T12" fmla="*/ 32 w 96"/>
                <a:gd name="T13" fmla="*/ 0 h 35"/>
                <a:gd name="T14" fmla="*/ 16 w 96"/>
                <a:gd name="T15" fmla="*/ 17 h 35"/>
                <a:gd name="T16" fmla="*/ 8 w 96"/>
                <a:gd name="T17" fmla="*/ 26 h 35"/>
                <a:gd name="T18" fmla="*/ 0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96" y="0"/>
                  </a:moveTo>
                  <a:lnTo>
                    <a:pt x="80" y="0"/>
                  </a:lnTo>
                  <a:lnTo>
                    <a:pt x="72" y="0"/>
                  </a:lnTo>
                  <a:lnTo>
                    <a:pt x="64" y="0"/>
                  </a:lnTo>
                  <a:lnTo>
                    <a:pt x="48" y="0"/>
                  </a:lnTo>
                  <a:lnTo>
                    <a:pt x="40" y="0"/>
                  </a:lnTo>
                  <a:lnTo>
                    <a:pt x="32" y="0"/>
                  </a:lnTo>
                  <a:lnTo>
                    <a:pt x="16" y="17"/>
                  </a:lnTo>
                  <a:lnTo>
                    <a:pt x="8"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04" name="Freeform 598"/>
            <p:cNvSpPr>
              <a:spLocks/>
            </p:cNvSpPr>
            <p:nvPr/>
          </p:nvSpPr>
          <p:spPr bwMode="auto">
            <a:xfrm>
              <a:off x="1780" y="3296"/>
              <a:ext cx="112" cy="44"/>
            </a:xfrm>
            <a:custGeom>
              <a:avLst/>
              <a:gdLst>
                <a:gd name="T0" fmla="*/ 112 w 112"/>
                <a:gd name="T1" fmla="*/ 0 h 44"/>
                <a:gd name="T2" fmla="*/ 104 w 112"/>
                <a:gd name="T3" fmla="*/ 0 h 44"/>
                <a:gd name="T4" fmla="*/ 96 w 112"/>
                <a:gd name="T5" fmla="*/ 0 h 44"/>
                <a:gd name="T6" fmla="*/ 80 w 112"/>
                <a:gd name="T7" fmla="*/ 0 h 44"/>
                <a:gd name="T8" fmla="*/ 72 w 112"/>
                <a:gd name="T9" fmla="*/ 0 h 44"/>
                <a:gd name="T10" fmla="*/ 64 w 112"/>
                <a:gd name="T11" fmla="*/ 0 h 44"/>
                <a:gd name="T12" fmla="*/ 48 w 112"/>
                <a:gd name="T13" fmla="*/ 0 h 44"/>
                <a:gd name="T14" fmla="*/ 40 w 112"/>
                <a:gd name="T15" fmla="*/ 9 h 44"/>
                <a:gd name="T16" fmla="*/ 32 w 112"/>
                <a:gd name="T17" fmla="*/ 9 h 44"/>
                <a:gd name="T18" fmla="*/ 32 w 112"/>
                <a:gd name="T19" fmla="*/ 18 h 44"/>
                <a:gd name="T20" fmla="*/ 16 w 112"/>
                <a:gd name="T21" fmla="*/ 18 h 44"/>
                <a:gd name="T22" fmla="*/ 8 w 112"/>
                <a:gd name="T23" fmla="*/ 35 h 44"/>
                <a:gd name="T24" fmla="*/ 0 w 112"/>
                <a:gd name="T25" fmla="*/ 35 h 44"/>
                <a:gd name="T26" fmla="*/ 0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112" y="0"/>
                  </a:moveTo>
                  <a:lnTo>
                    <a:pt x="104" y="0"/>
                  </a:lnTo>
                  <a:lnTo>
                    <a:pt x="96" y="0"/>
                  </a:lnTo>
                  <a:lnTo>
                    <a:pt x="80" y="0"/>
                  </a:lnTo>
                  <a:lnTo>
                    <a:pt x="72" y="0"/>
                  </a:lnTo>
                  <a:lnTo>
                    <a:pt x="64" y="0"/>
                  </a:lnTo>
                  <a:lnTo>
                    <a:pt x="48" y="0"/>
                  </a:lnTo>
                  <a:lnTo>
                    <a:pt x="40" y="9"/>
                  </a:lnTo>
                  <a:lnTo>
                    <a:pt x="32" y="9"/>
                  </a:lnTo>
                  <a:lnTo>
                    <a:pt x="32" y="18"/>
                  </a:lnTo>
                  <a:lnTo>
                    <a:pt x="16" y="18"/>
                  </a:lnTo>
                  <a:lnTo>
                    <a:pt x="8" y="35"/>
                  </a:lnTo>
                  <a:lnTo>
                    <a:pt x="0" y="35"/>
                  </a:lnTo>
                  <a:lnTo>
                    <a:pt x="0"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05" name="Freeform 599"/>
            <p:cNvSpPr>
              <a:spLocks/>
            </p:cNvSpPr>
            <p:nvPr/>
          </p:nvSpPr>
          <p:spPr bwMode="auto">
            <a:xfrm>
              <a:off x="1748" y="3375"/>
              <a:ext cx="64" cy="71"/>
            </a:xfrm>
            <a:custGeom>
              <a:avLst/>
              <a:gdLst>
                <a:gd name="T0" fmla="*/ 64 w 64"/>
                <a:gd name="T1" fmla="*/ 0 h 71"/>
                <a:gd name="T2" fmla="*/ 48 w 64"/>
                <a:gd name="T3" fmla="*/ 0 h 71"/>
                <a:gd name="T4" fmla="*/ 40 w 64"/>
                <a:gd name="T5" fmla="*/ 9 h 71"/>
                <a:gd name="T6" fmla="*/ 32 w 64"/>
                <a:gd name="T7" fmla="*/ 18 h 71"/>
                <a:gd name="T8" fmla="*/ 32 w 64"/>
                <a:gd name="T9" fmla="*/ 36 h 71"/>
                <a:gd name="T10" fmla="*/ 16 w 64"/>
                <a:gd name="T11" fmla="*/ 44 h 71"/>
                <a:gd name="T12" fmla="*/ 16 w 64"/>
                <a:gd name="T13" fmla="*/ 53 h 71"/>
                <a:gd name="T14" fmla="*/ 8 w 64"/>
                <a:gd name="T15" fmla="*/ 53 h 71"/>
                <a:gd name="T16" fmla="*/ 0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64" y="0"/>
                  </a:moveTo>
                  <a:lnTo>
                    <a:pt x="48" y="0"/>
                  </a:lnTo>
                  <a:lnTo>
                    <a:pt x="40" y="9"/>
                  </a:lnTo>
                  <a:lnTo>
                    <a:pt x="32" y="18"/>
                  </a:lnTo>
                  <a:lnTo>
                    <a:pt x="32" y="36"/>
                  </a:lnTo>
                  <a:lnTo>
                    <a:pt x="16" y="44"/>
                  </a:lnTo>
                  <a:lnTo>
                    <a:pt x="16" y="53"/>
                  </a:lnTo>
                  <a:lnTo>
                    <a:pt x="8" y="53"/>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706" name="Freeform 600"/>
            <p:cNvSpPr>
              <a:spLocks/>
            </p:cNvSpPr>
            <p:nvPr/>
          </p:nvSpPr>
          <p:spPr bwMode="auto">
            <a:xfrm>
              <a:off x="1692" y="3455"/>
              <a:ext cx="96" cy="43"/>
            </a:xfrm>
            <a:custGeom>
              <a:avLst/>
              <a:gdLst>
                <a:gd name="T0" fmla="*/ 96 w 96"/>
                <a:gd name="T1" fmla="*/ 0 h 43"/>
                <a:gd name="T2" fmla="*/ 88 w 96"/>
                <a:gd name="T3" fmla="*/ 0 h 43"/>
                <a:gd name="T4" fmla="*/ 72 w 96"/>
                <a:gd name="T5" fmla="*/ 8 h 43"/>
                <a:gd name="T6" fmla="*/ 64 w 96"/>
                <a:gd name="T7" fmla="*/ 8 h 43"/>
                <a:gd name="T8" fmla="*/ 56 w 96"/>
                <a:gd name="T9" fmla="*/ 26 h 43"/>
                <a:gd name="T10" fmla="*/ 48 w 96"/>
                <a:gd name="T11" fmla="*/ 26 h 43"/>
                <a:gd name="T12" fmla="*/ 32 w 96"/>
                <a:gd name="T13" fmla="*/ 26 h 43"/>
                <a:gd name="T14" fmla="*/ 24 w 96"/>
                <a:gd name="T15" fmla="*/ 26 h 43"/>
                <a:gd name="T16" fmla="*/ 16 w 96"/>
                <a:gd name="T17" fmla="*/ 35 h 43"/>
                <a:gd name="T18" fmla="*/ 0 w 96"/>
                <a:gd name="T19" fmla="*/ 35 h 43"/>
                <a:gd name="T20" fmla="*/ 0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96" y="0"/>
                  </a:moveTo>
                  <a:lnTo>
                    <a:pt x="88" y="0"/>
                  </a:lnTo>
                  <a:lnTo>
                    <a:pt x="72" y="8"/>
                  </a:lnTo>
                  <a:lnTo>
                    <a:pt x="64" y="8"/>
                  </a:lnTo>
                  <a:lnTo>
                    <a:pt x="56" y="26"/>
                  </a:lnTo>
                  <a:lnTo>
                    <a:pt x="48" y="26"/>
                  </a:lnTo>
                  <a:lnTo>
                    <a:pt x="32" y="26"/>
                  </a:lnTo>
                  <a:lnTo>
                    <a:pt x="24" y="26"/>
                  </a:lnTo>
                  <a:lnTo>
                    <a:pt x="16" y="35"/>
                  </a:lnTo>
                  <a:lnTo>
                    <a:pt x="0" y="35"/>
                  </a:lnTo>
                  <a:lnTo>
                    <a:pt x="0"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6518" name="Group 601"/>
          <p:cNvGrpSpPr>
            <a:grpSpLocks/>
          </p:cNvGrpSpPr>
          <p:nvPr/>
        </p:nvGrpSpPr>
        <p:grpSpPr bwMode="auto">
          <a:xfrm>
            <a:off x="5567363" y="2557463"/>
            <a:ext cx="685800" cy="573087"/>
            <a:chOff x="1748" y="2760"/>
            <a:chExt cx="480" cy="457"/>
          </a:xfrm>
        </p:grpSpPr>
        <p:sp>
          <p:nvSpPr>
            <p:cNvPr id="493648" name="Freeform 602"/>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232 w 232"/>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211"/>
                <a:gd name="T188" fmla="*/ 232 w 232"/>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lnTo>
                    <a:pt x="232"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49" name="Freeform 603"/>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211"/>
                <a:gd name="T185" fmla="*/ 232 w 232"/>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50" name="Freeform 604"/>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56 w 208"/>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8"/>
                <a:gd name="T187" fmla="*/ 0 h 255"/>
                <a:gd name="T188" fmla="*/ 208 w 208"/>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lnTo>
                    <a:pt x="56"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51" name="Freeform 605"/>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8"/>
                <a:gd name="T184" fmla="*/ 0 h 255"/>
                <a:gd name="T185" fmla="*/ 208 w 208"/>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52" name="Freeform 606"/>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40 w 280"/>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0"/>
                <a:gd name="T118" fmla="*/ 0 h 360"/>
                <a:gd name="T119" fmla="*/ 280 w 280"/>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lnTo>
                    <a:pt x="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53" name="Freeform 607"/>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80"/>
                <a:gd name="T115" fmla="*/ 0 h 360"/>
                <a:gd name="T116" fmla="*/ 280 w 280"/>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54" name="Freeform 608"/>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40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lnTo>
                    <a:pt x="40"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55" name="Freeform 609"/>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56" name="Freeform 610"/>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208 w 208"/>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8"/>
                <a:gd name="T139" fmla="*/ 0 h 457"/>
                <a:gd name="T140" fmla="*/ 208 w 208"/>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lnTo>
                    <a:pt x="208"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57" name="Freeform 611"/>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8"/>
                <a:gd name="T136" fmla="*/ 0 h 457"/>
                <a:gd name="T137" fmla="*/ 208 w 208"/>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58" name="Freeform 612"/>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232 w 232"/>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325"/>
                <a:gd name="T188" fmla="*/ 232 w 232"/>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lnTo>
                    <a:pt x="232"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59" name="Freeform 613"/>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325"/>
                <a:gd name="T185" fmla="*/ 232 w 232"/>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6519" name="Group 614"/>
          <p:cNvGrpSpPr>
            <a:grpSpLocks/>
          </p:cNvGrpSpPr>
          <p:nvPr/>
        </p:nvGrpSpPr>
        <p:grpSpPr bwMode="auto">
          <a:xfrm>
            <a:off x="1997075" y="3086100"/>
            <a:ext cx="774700" cy="614363"/>
            <a:chOff x="2659" y="3226"/>
            <a:chExt cx="488" cy="387"/>
          </a:xfrm>
        </p:grpSpPr>
        <p:sp>
          <p:nvSpPr>
            <p:cNvPr id="493601" name="Freeform 615"/>
            <p:cNvSpPr>
              <a:spLocks/>
            </p:cNvSpPr>
            <p:nvPr/>
          </p:nvSpPr>
          <p:spPr bwMode="auto">
            <a:xfrm>
              <a:off x="2795" y="3226"/>
              <a:ext cx="40" cy="53"/>
            </a:xfrm>
            <a:custGeom>
              <a:avLst/>
              <a:gdLst>
                <a:gd name="T0" fmla="*/ 40 w 40"/>
                <a:gd name="T1" fmla="*/ 0 h 53"/>
                <a:gd name="T2" fmla="*/ 40 w 40"/>
                <a:gd name="T3" fmla="*/ 9 h 53"/>
                <a:gd name="T4" fmla="*/ 40 w 40"/>
                <a:gd name="T5" fmla="*/ 18 h 53"/>
                <a:gd name="T6" fmla="*/ 32 w 40"/>
                <a:gd name="T7" fmla="*/ 18 h 53"/>
                <a:gd name="T8" fmla="*/ 24 w 40"/>
                <a:gd name="T9" fmla="*/ 18 h 53"/>
                <a:gd name="T10" fmla="*/ 24 w 40"/>
                <a:gd name="T11" fmla="*/ 35 h 53"/>
                <a:gd name="T12" fmla="*/ 8 w 40"/>
                <a:gd name="T13" fmla="*/ 35 h 53"/>
                <a:gd name="T14" fmla="*/ 8 w 40"/>
                <a:gd name="T15" fmla="*/ 44 h 53"/>
                <a:gd name="T16" fmla="*/ 0 w 40"/>
                <a:gd name="T17" fmla="*/ 44 h 53"/>
                <a:gd name="T18" fmla="*/ 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40" y="0"/>
                  </a:moveTo>
                  <a:lnTo>
                    <a:pt x="40" y="9"/>
                  </a:lnTo>
                  <a:lnTo>
                    <a:pt x="40" y="18"/>
                  </a:lnTo>
                  <a:lnTo>
                    <a:pt x="32" y="18"/>
                  </a:lnTo>
                  <a:lnTo>
                    <a:pt x="24" y="18"/>
                  </a:lnTo>
                  <a:lnTo>
                    <a:pt x="24" y="35"/>
                  </a:lnTo>
                  <a:lnTo>
                    <a:pt x="8" y="35"/>
                  </a:lnTo>
                  <a:lnTo>
                    <a:pt x="8" y="44"/>
                  </a:lnTo>
                  <a:lnTo>
                    <a:pt x="0" y="44"/>
                  </a:lnTo>
                  <a:lnTo>
                    <a:pt x="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02" name="Freeform 616"/>
            <p:cNvSpPr>
              <a:spLocks/>
            </p:cNvSpPr>
            <p:nvPr/>
          </p:nvSpPr>
          <p:spPr bwMode="auto">
            <a:xfrm>
              <a:off x="2835" y="3226"/>
              <a:ext cx="56" cy="97"/>
            </a:xfrm>
            <a:custGeom>
              <a:avLst/>
              <a:gdLst>
                <a:gd name="T0" fmla="*/ 0 w 56"/>
                <a:gd name="T1" fmla="*/ 0 h 97"/>
                <a:gd name="T2" fmla="*/ 0 w 56"/>
                <a:gd name="T3" fmla="*/ 9 h 97"/>
                <a:gd name="T4" fmla="*/ 0 w 56"/>
                <a:gd name="T5" fmla="*/ 18 h 97"/>
                <a:gd name="T6" fmla="*/ 16 w 56"/>
                <a:gd name="T7" fmla="*/ 35 h 97"/>
                <a:gd name="T8" fmla="*/ 24 w 56"/>
                <a:gd name="T9" fmla="*/ 44 h 97"/>
                <a:gd name="T10" fmla="*/ 32 w 56"/>
                <a:gd name="T11" fmla="*/ 53 h 97"/>
                <a:gd name="T12" fmla="*/ 48 w 56"/>
                <a:gd name="T13" fmla="*/ 62 h 97"/>
                <a:gd name="T14" fmla="*/ 56 w 56"/>
                <a:gd name="T15" fmla="*/ 79 h 97"/>
                <a:gd name="T16" fmla="*/ 56 w 56"/>
                <a:gd name="T17" fmla="*/ 88 h 97"/>
                <a:gd name="T18" fmla="*/ 56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0" y="0"/>
                  </a:moveTo>
                  <a:lnTo>
                    <a:pt x="0" y="9"/>
                  </a:lnTo>
                  <a:lnTo>
                    <a:pt x="0" y="18"/>
                  </a:lnTo>
                  <a:lnTo>
                    <a:pt x="16" y="35"/>
                  </a:lnTo>
                  <a:lnTo>
                    <a:pt x="24" y="44"/>
                  </a:lnTo>
                  <a:lnTo>
                    <a:pt x="32" y="53"/>
                  </a:lnTo>
                  <a:lnTo>
                    <a:pt x="48" y="62"/>
                  </a:lnTo>
                  <a:lnTo>
                    <a:pt x="56" y="79"/>
                  </a:lnTo>
                  <a:lnTo>
                    <a:pt x="56" y="88"/>
                  </a:lnTo>
                  <a:lnTo>
                    <a:pt x="56"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03" name="Freeform 617"/>
            <p:cNvSpPr>
              <a:spLocks/>
            </p:cNvSpPr>
            <p:nvPr/>
          </p:nvSpPr>
          <p:spPr bwMode="auto">
            <a:xfrm>
              <a:off x="2867" y="3226"/>
              <a:ext cx="88" cy="97"/>
            </a:xfrm>
            <a:custGeom>
              <a:avLst/>
              <a:gdLst>
                <a:gd name="T0" fmla="*/ 0 w 88"/>
                <a:gd name="T1" fmla="*/ 0 h 97"/>
                <a:gd name="T2" fmla="*/ 16 w 88"/>
                <a:gd name="T3" fmla="*/ 35 h 97"/>
                <a:gd name="T4" fmla="*/ 24 w 88"/>
                <a:gd name="T5" fmla="*/ 35 h 97"/>
                <a:gd name="T6" fmla="*/ 24 w 88"/>
                <a:gd name="T7" fmla="*/ 44 h 97"/>
                <a:gd name="T8" fmla="*/ 32 w 88"/>
                <a:gd name="T9" fmla="*/ 44 h 97"/>
                <a:gd name="T10" fmla="*/ 48 w 88"/>
                <a:gd name="T11" fmla="*/ 44 h 97"/>
                <a:gd name="T12" fmla="*/ 56 w 88"/>
                <a:gd name="T13" fmla="*/ 53 h 97"/>
                <a:gd name="T14" fmla="*/ 64 w 88"/>
                <a:gd name="T15" fmla="*/ 53 h 97"/>
                <a:gd name="T16" fmla="*/ 64 w 88"/>
                <a:gd name="T17" fmla="*/ 62 h 97"/>
                <a:gd name="T18" fmla="*/ 72 w 88"/>
                <a:gd name="T19" fmla="*/ 62 h 97"/>
                <a:gd name="T20" fmla="*/ 72 w 88"/>
                <a:gd name="T21" fmla="*/ 79 h 97"/>
                <a:gd name="T22" fmla="*/ 88 w 88"/>
                <a:gd name="T23" fmla="*/ 79 h 97"/>
                <a:gd name="T24" fmla="*/ 88 w 88"/>
                <a:gd name="T25" fmla="*/ 88 h 97"/>
                <a:gd name="T26" fmla="*/ 88 w 88"/>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8"/>
                <a:gd name="T43" fmla="*/ 0 h 97"/>
                <a:gd name="T44" fmla="*/ 88 w 88"/>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8" h="97">
                  <a:moveTo>
                    <a:pt x="0" y="0"/>
                  </a:moveTo>
                  <a:lnTo>
                    <a:pt x="16" y="35"/>
                  </a:lnTo>
                  <a:lnTo>
                    <a:pt x="24" y="35"/>
                  </a:lnTo>
                  <a:lnTo>
                    <a:pt x="24" y="44"/>
                  </a:lnTo>
                  <a:lnTo>
                    <a:pt x="32" y="44"/>
                  </a:lnTo>
                  <a:lnTo>
                    <a:pt x="48" y="44"/>
                  </a:lnTo>
                  <a:lnTo>
                    <a:pt x="56" y="53"/>
                  </a:lnTo>
                  <a:lnTo>
                    <a:pt x="64" y="53"/>
                  </a:lnTo>
                  <a:lnTo>
                    <a:pt x="64" y="62"/>
                  </a:lnTo>
                  <a:lnTo>
                    <a:pt x="72" y="62"/>
                  </a:lnTo>
                  <a:lnTo>
                    <a:pt x="72" y="79"/>
                  </a:lnTo>
                  <a:lnTo>
                    <a:pt x="88" y="79"/>
                  </a:lnTo>
                  <a:lnTo>
                    <a:pt x="88" y="88"/>
                  </a:lnTo>
                  <a:lnTo>
                    <a:pt x="88"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04" name="Freeform 618"/>
            <p:cNvSpPr>
              <a:spLocks/>
            </p:cNvSpPr>
            <p:nvPr/>
          </p:nvSpPr>
          <p:spPr bwMode="auto">
            <a:xfrm>
              <a:off x="2803" y="3270"/>
              <a:ext cx="56" cy="114"/>
            </a:xfrm>
            <a:custGeom>
              <a:avLst/>
              <a:gdLst>
                <a:gd name="T0" fmla="*/ 56 w 56"/>
                <a:gd name="T1" fmla="*/ 0 h 114"/>
                <a:gd name="T2" fmla="*/ 56 w 56"/>
                <a:gd name="T3" fmla="*/ 9 h 114"/>
                <a:gd name="T4" fmla="*/ 56 w 56"/>
                <a:gd name="T5" fmla="*/ 18 h 114"/>
                <a:gd name="T6" fmla="*/ 56 w 56"/>
                <a:gd name="T7" fmla="*/ 35 h 114"/>
                <a:gd name="T8" fmla="*/ 48 w 56"/>
                <a:gd name="T9" fmla="*/ 44 h 114"/>
                <a:gd name="T10" fmla="*/ 32 w 56"/>
                <a:gd name="T11" fmla="*/ 53 h 114"/>
                <a:gd name="T12" fmla="*/ 16 w 56"/>
                <a:gd name="T13" fmla="*/ 70 h 114"/>
                <a:gd name="T14" fmla="*/ 16 w 56"/>
                <a:gd name="T15" fmla="*/ 79 h 114"/>
                <a:gd name="T16" fmla="*/ 16 w 56"/>
                <a:gd name="T17" fmla="*/ 88 h 114"/>
                <a:gd name="T18" fmla="*/ 0 w 56"/>
                <a:gd name="T19" fmla="*/ 88 h 114"/>
                <a:gd name="T20" fmla="*/ 0 w 56"/>
                <a:gd name="T21" fmla="*/ 105 h 114"/>
                <a:gd name="T22" fmla="*/ 0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56" y="0"/>
                  </a:moveTo>
                  <a:lnTo>
                    <a:pt x="56" y="9"/>
                  </a:lnTo>
                  <a:lnTo>
                    <a:pt x="56" y="18"/>
                  </a:lnTo>
                  <a:lnTo>
                    <a:pt x="56" y="35"/>
                  </a:lnTo>
                  <a:lnTo>
                    <a:pt x="48" y="44"/>
                  </a:lnTo>
                  <a:lnTo>
                    <a:pt x="32" y="53"/>
                  </a:lnTo>
                  <a:lnTo>
                    <a:pt x="16" y="70"/>
                  </a:lnTo>
                  <a:lnTo>
                    <a:pt x="16" y="79"/>
                  </a:lnTo>
                  <a:lnTo>
                    <a:pt x="16" y="88"/>
                  </a:lnTo>
                  <a:lnTo>
                    <a:pt x="0" y="88"/>
                  </a:lnTo>
                  <a:lnTo>
                    <a:pt x="0" y="105"/>
                  </a:lnTo>
                  <a:lnTo>
                    <a:pt x="0"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05" name="Freeform 619"/>
            <p:cNvSpPr>
              <a:spLocks/>
            </p:cNvSpPr>
            <p:nvPr/>
          </p:nvSpPr>
          <p:spPr bwMode="auto">
            <a:xfrm>
              <a:off x="2859" y="3226"/>
              <a:ext cx="72" cy="158"/>
            </a:xfrm>
            <a:custGeom>
              <a:avLst/>
              <a:gdLst>
                <a:gd name="T0" fmla="*/ 0 w 72"/>
                <a:gd name="T1" fmla="*/ 0 h 158"/>
                <a:gd name="T2" fmla="*/ 8 w 72"/>
                <a:gd name="T3" fmla="*/ 44 h 158"/>
                <a:gd name="T4" fmla="*/ 8 w 72"/>
                <a:gd name="T5" fmla="*/ 53 h 158"/>
                <a:gd name="T6" fmla="*/ 24 w 72"/>
                <a:gd name="T7" fmla="*/ 53 h 158"/>
                <a:gd name="T8" fmla="*/ 24 w 72"/>
                <a:gd name="T9" fmla="*/ 62 h 158"/>
                <a:gd name="T10" fmla="*/ 32 w 72"/>
                <a:gd name="T11" fmla="*/ 79 h 158"/>
                <a:gd name="T12" fmla="*/ 40 w 72"/>
                <a:gd name="T13" fmla="*/ 79 h 158"/>
                <a:gd name="T14" fmla="*/ 40 w 72"/>
                <a:gd name="T15" fmla="*/ 88 h 158"/>
                <a:gd name="T16" fmla="*/ 56 w 72"/>
                <a:gd name="T17" fmla="*/ 88 h 158"/>
                <a:gd name="T18" fmla="*/ 56 w 72"/>
                <a:gd name="T19" fmla="*/ 97 h 158"/>
                <a:gd name="T20" fmla="*/ 56 w 72"/>
                <a:gd name="T21" fmla="*/ 114 h 158"/>
                <a:gd name="T22" fmla="*/ 64 w 72"/>
                <a:gd name="T23" fmla="*/ 114 h 158"/>
                <a:gd name="T24" fmla="*/ 64 w 72"/>
                <a:gd name="T25" fmla="*/ 123 h 158"/>
                <a:gd name="T26" fmla="*/ 72 w 72"/>
                <a:gd name="T27" fmla="*/ 132 h 158"/>
                <a:gd name="T28" fmla="*/ 72 w 72"/>
                <a:gd name="T29" fmla="*/ 149 h 158"/>
                <a:gd name="T30" fmla="*/ 64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0" y="0"/>
                  </a:moveTo>
                  <a:lnTo>
                    <a:pt x="8" y="44"/>
                  </a:lnTo>
                  <a:lnTo>
                    <a:pt x="8" y="53"/>
                  </a:lnTo>
                  <a:lnTo>
                    <a:pt x="24" y="53"/>
                  </a:lnTo>
                  <a:lnTo>
                    <a:pt x="24" y="62"/>
                  </a:lnTo>
                  <a:lnTo>
                    <a:pt x="32" y="79"/>
                  </a:lnTo>
                  <a:lnTo>
                    <a:pt x="40" y="79"/>
                  </a:lnTo>
                  <a:lnTo>
                    <a:pt x="40" y="88"/>
                  </a:lnTo>
                  <a:lnTo>
                    <a:pt x="56" y="88"/>
                  </a:lnTo>
                  <a:lnTo>
                    <a:pt x="56" y="97"/>
                  </a:lnTo>
                  <a:lnTo>
                    <a:pt x="56" y="114"/>
                  </a:lnTo>
                  <a:lnTo>
                    <a:pt x="64" y="114"/>
                  </a:lnTo>
                  <a:lnTo>
                    <a:pt x="64" y="123"/>
                  </a:lnTo>
                  <a:lnTo>
                    <a:pt x="72" y="132"/>
                  </a:lnTo>
                  <a:lnTo>
                    <a:pt x="72" y="149"/>
                  </a:lnTo>
                  <a:lnTo>
                    <a:pt x="64"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06" name="Freeform 620"/>
            <p:cNvSpPr>
              <a:spLocks/>
            </p:cNvSpPr>
            <p:nvPr/>
          </p:nvSpPr>
          <p:spPr bwMode="auto">
            <a:xfrm>
              <a:off x="2763" y="3226"/>
              <a:ext cx="96" cy="114"/>
            </a:xfrm>
            <a:custGeom>
              <a:avLst/>
              <a:gdLst>
                <a:gd name="T0" fmla="*/ 96 w 96"/>
                <a:gd name="T1" fmla="*/ 0 h 114"/>
                <a:gd name="T2" fmla="*/ 72 w 96"/>
                <a:gd name="T3" fmla="*/ 35 h 114"/>
                <a:gd name="T4" fmla="*/ 64 w 96"/>
                <a:gd name="T5" fmla="*/ 44 h 114"/>
                <a:gd name="T6" fmla="*/ 56 w 96"/>
                <a:gd name="T7" fmla="*/ 44 h 114"/>
                <a:gd name="T8" fmla="*/ 40 w 96"/>
                <a:gd name="T9" fmla="*/ 44 h 114"/>
                <a:gd name="T10" fmla="*/ 32 w 96"/>
                <a:gd name="T11" fmla="*/ 44 h 114"/>
                <a:gd name="T12" fmla="*/ 32 w 96"/>
                <a:gd name="T13" fmla="*/ 53 h 114"/>
                <a:gd name="T14" fmla="*/ 24 w 96"/>
                <a:gd name="T15" fmla="*/ 53 h 114"/>
                <a:gd name="T16" fmla="*/ 8 w 96"/>
                <a:gd name="T17" fmla="*/ 62 h 114"/>
                <a:gd name="T18" fmla="*/ 0 w 96"/>
                <a:gd name="T19" fmla="*/ 79 h 114"/>
                <a:gd name="T20" fmla="*/ 0 w 96"/>
                <a:gd name="T21" fmla="*/ 88 h 114"/>
                <a:gd name="T22" fmla="*/ 0 w 96"/>
                <a:gd name="T23" fmla="*/ 97 h 114"/>
                <a:gd name="T24" fmla="*/ 0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96" y="0"/>
                  </a:moveTo>
                  <a:lnTo>
                    <a:pt x="72" y="35"/>
                  </a:lnTo>
                  <a:lnTo>
                    <a:pt x="64" y="44"/>
                  </a:lnTo>
                  <a:lnTo>
                    <a:pt x="56" y="44"/>
                  </a:lnTo>
                  <a:lnTo>
                    <a:pt x="40" y="44"/>
                  </a:lnTo>
                  <a:lnTo>
                    <a:pt x="32" y="44"/>
                  </a:lnTo>
                  <a:lnTo>
                    <a:pt x="32" y="53"/>
                  </a:lnTo>
                  <a:lnTo>
                    <a:pt x="24" y="53"/>
                  </a:lnTo>
                  <a:lnTo>
                    <a:pt x="8" y="62"/>
                  </a:lnTo>
                  <a:lnTo>
                    <a:pt x="0" y="79"/>
                  </a:lnTo>
                  <a:lnTo>
                    <a:pt x="0" y="88"/>
                  </a:lnTo>
                  <a:lnTo>
                    <a:pt x="0" y="97"/>
                  </a:lnTo>
                  <a:lnTo>
                    <a:pt x="0"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07" name="Freeform 621"/>
            <p:cNvSpPr>
              <a:spLocks/>
            </p:cNvSpPr>
            <p:nvPr/>
          </p:nvSpPr>
          <p:spPr bwMode="auto">
            <a:xfrm>
              <a:off x="2803" y="3270"/>
              <a:ext cx="48" cy="132"/>
            </a:xfrm>
            <a:custGeom>
              <a:avLst/>
              <a:gdLst>
                <a:gd name="T0" fmla="*/ 0 w 48"/>
                <a:gd name="T1" fmla="*/ 0 h 132"/>
                <a:gd name="T2" fmla="*/ 0 w 48"/>
                <a:gd name="T3" fmla="*/ 9 h 132"/>
                <a:gd name="T4" fmla="*/ 0 w 48"/>
                <a:gd name="T5" fmla="*/ 18 h 132"/>
                <a:gd name="T6" fmla="*/ 0 w 48"/>
                <a:gd name="T7" fmla="*/ 35 h 132"/>
                <a:gd name="T8" fmla="*/ 0 w 48"/>
                <a:gd name="T9" fmla="*/ 44 h 132"/>
                <a:gd name="T10" fmla="*/ 16 w 48"/>
                <a:gd name="T11" fmla="*/ 53 h 132"/>
                <a:gd name="T12" fmla="*/ 24 w 48"/>
                <a:gd name="T13" fmla="*/ 70 h 132"/>
                <a:gd name="T14" fmla="*/ 24 w 48"/>
                <a:gd name="T15" fmla="*/ 79 h 132"/>
                <a:gd name="T16" fmla="*/ 32 w 48"/>
                <a:gd name="T17" fmla="*/ 88 h 132"/>
                <a:gd name="T18" fmla="*/ 32 w 48"/>
                <a:gd name="T19" fmla="*/ 105 h 132"/>
                <a:gd name="T20" fmla="*/ 48 w 48"/>
                <a:gd name="T21" fmla="*/ 105 h 132"/>
                <a:gd name="T22" fmla="*/ 48 w 48"/>
                <a:gd name="T23" fmla="*/ 114 h 132"/>
                <a:gd name="T24" fmla="*/ 48 w 48"/>
                <a:gd name="T25" fmla="*/ 123 h 132"/>
                <a:gd name="T26" fmla="*/ 48 w 48"/>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8"/>
                <a:gd name="T43" fmla="*/ 0 h 132"/>
                <a:gd name="T44" fmla="*/ 48 w 48"/>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8" h="132">
                  <a:moveTo>
                    <a:pt x="0" y="0"/>
                  </a:moveTo>
                  <a:lnTo>
                    <a:pt x="0" y="9"/>
                  </a:lnTo>
                  <a:lnTo>
                    <a:pt x="0" y="18"/>
                  </a:lnTo>
                  <a:lnTo>
                    <a:pt x="0" y="35"/>
                  </a:lnTo>
                  <a:lnTo>
                    <a:pt x="0" y="44"/>
                  </a:lnTo>
                  <a:lnTo>
                    <a:pt x="16" y="53"/>
                  </a:lnTo>
                  <a:lnTo>
                    <a:pt x="24" y="70"/>
                  </a:lnTo>
                  <a:lnTo>
                    <a:pt x="24" y="79"/>
                  </a:lnTo>
                  <a:lnTo>
                    <a:pt x="32" y="88"/>
                  </a:lnTo>
                  <a:lnTo>
                    <a:pt x="32" y="105"/>
                  </a:lnTo>
                  <a:lnTo>
                    <a:pt x="48" y="105"/>
                  </a:lnTo>
                  <a:lnTo>
                    <a:pt x="48" y="114"/>
                  </a:lnTo>
                  <a:lnTo>
                    <a:pt x="48" y="123"/>
                  </a:lnTo>
                  <a:lnTo>
                    <a:pt x="48"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08" name="Freeform 622"/>
            <p:cNvSpPr>
              <a:spLocks/>
            </p:cNvSpPr>
            <p:nvPr/>
          </p:nvSpPr>
          <p:spPr bwMode="auto">
            <a:xfrm>
              <a:off x="2851" y="3305"/>
              <a:ext cx="40" cy="88"/>
            </a:xfrm>
            <a:custGeom>
              <a:avLst/>
              <a:gdLst>
                <a:gd name="T0" fmla="*/ 40 w 40"/>
                <a:gd name="T1" fmla="*/ 0 h 88"/>
                <a:gd name="T2" fmla="*/ 40 w 40"/>
                <a:gd name="T3" fmla="*/ 26 h 88"/>
                <a:gd name="T4" fmla="*/ 32 w 40"/>
                <a:gd name="T5" fmla="*/ 35 h 88"/>
                <a:gd name="T6" fmla="*/ 24 w 40"/>
                <a:gd name="T7" fmla="*/ 44 h 88"/>
                <a:gd name="T8" fmla="*/ 8 w 40"/>
                <a:gd name="T9" fmla="*/ 44 h 88"/>
                <a:gd name="T10" fmla="*/ 8 w 40"/>
                <a:gd name="T11" fmla="*/ 62 h 88"/>
                <a:gd name="T12" fmla="*/ 0 w 40"/>
                <a:gd name="T13" fmla="*/ 62 h 88"/>
                <a:gd name="T14" fmla="*/ 0 w 40"/>
                <a:gd name="T15" fmla="*/ 70 h 88"/>
                <a:gd name="T16" fmla="*/ 0 w 40"/>
                <a:gd name="T17" fmla="*/ 79 h 88"/>
                <a:gd name="T18" fmla="*/ 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40" y="0"/>
                  </a:moveTo>
                  <a:lnTo>
                    <a:pt x="40" y="26"/>
                  </a:lnTo>
                  <a:lnTo>
                    <a:pt x="32" y="35"/>
                  </a:lnTo>
                  <a:lnTo>
                    <a:pt x="24" y="44"/>
                  </a:lnTo>
                  <a:lnTo>
                    <a:pt x="8" y="44"/>
                  </a:lnTo>
                  <a:lnTo>
                    <a:pt x="8" y="62"/>
                  </a:lnTo>
                  <a:lnTo>
                    <a:pt x="0" y="62"/>
                  </a:lnTo>
                  <a:lnTo>
                    <a:pt x="0" y="70"/>
                  </a:lnTo>
                  <a:lnTo>
                    <a:pt x="0" y="79"/>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09" name="Freeform 623"/>
            <p:cNvSpPr>
              <a:spLocks/>
            </p:cNvSpPr>
            <p:nvPr/>
          </p:nvSpPr>
          <p:spPr bwMode="auto">
            <a:xfrm>
              <a:off x="2867" y="3279"/>
              <a:ext cx="64" cy="140"/>
            </a:xfrm>
            <a:custGeom>
              <a:avLst/>
              <a:gdLst>
                <a:gd name="T0" fmla="*/ 64 w 64"/>
                <a:gd name="T1" fmla="*/ 0 h 140"/>
                <a:gd name="T2" fmla="*/ 56 w 64"/>
                <a:gd name="T3" fmla="*/ 61 h 140"/>
                <a:gd name="T4" fmla="*/ 48 w 64"/>
                <a:gd name="T5" fmla="*/ 70 h 140"/>
                <a:gd name="T6" fmla="*/ 32 w 64"/>
                <a:gd name="T7" fmla="*/ 79 h 140"/>
                <a:gd name="T8" fmla="*/ 32 w 64"/>
                <a:gd name="T9" fmla="*/ 105 h 140"/>
                <a:gd name="T10" fmla="*/ 24 w 64"/>
                <a:gd name="T11" fmla="*/ 114 h 140"/>
                <a:gd name="T12" fmla="*/ 24 w 64"/>
                <a:gd name="T13" fmla="*/ 123 h 140"/>
                <a:gd name="T14" fmla="*/ 16 w 64"/>
                <a:gd name="T15" fmla="*/ 123 h 140"/>
                <a:gd name="T16" fmla="*/ 0 w 64"/>
                <a:gd name="T17" fmla="*/ 123 h 140"/>
                <a:gd name="T18" fmla="*/ 0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64" y="0"/>
                  </a:moveTo>
                  <a:lnTo>
                    <a:pt x="56" y="61"/>
                  </a:lnTo>
                  <a:lnTo>
                    <a:pt x="48" y="70"/>
                  </a:lnTo>
                  <a:lnTo>
                    <a:pt x="32" y="79"/>
                  </a:lnTo>
                  <a:lnTo>
                    <a:pt x="32" y="105"/>
                  </a:lnTo>
                  <a:lnTo>
                    <a:pt x="24" y="114"/>
                  </a:lnTo>
                  <a:lnTo>
                    <a:pt x="24" y="123"/>
                  </a:lnTo>
                  <a:lnTo>
                    <a:pt x="16" y="123"/>
                  </a:lnTo>
                  <a:lnTo>
                    <a:pt x="0" y="123"/>
                  </a:lnTo>
                  <a:lnTo>
                    <a:pt x="0"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10" name="Freeform 624"/>
            <p:cNvSpPr>
              <a:spLocks/>
            </p:cNvSpPr>
            <p:nvPr/>
          </p:nvSpPr>
          <p:spPr bwMode="auto">
            <a:xfrm>
              <a:off x="2883" y="3226"/>
              <a:ext cx="104" cy="193"/>
            </a:xfrm>
            <a:custGeom>
              <a:avLst/>
              <a:gdLst>
                <a:gd name="T0" fmla="*/ 0 w 104"/>
                <a:gd name="T1" fmla="*/ 0 h 193"/>
                <a:gd name="T2" fmla="*/ 16 w 104"/>
                <a:gd name="T3" fmla="*/ 18 h 193"/>
                <a:gd name="T4" fmla="*/ 32 w 104"/>
                <a:gd name="T5" fmla="*/ 35 h 193"/>
                <a:gd name="T6" fmla="*/ 40 w 104"/>
                <a:gd name="T7" fmla="*/ 44 h 193"/>
                <a:gd name="T8" fmla="*/ 40 w 104"/>
                <a:gd name="T9" fmla="*/ 53 h 193"/>
                <a:gd name="T10" fmla="*/ 48 w 104"/>
                <a:gd name="T11" fmla="*/ 53 h 193"/>
                <a:gd name="T12" fmla="*/ 48 w 104"/>
                <a:gd name="T13" fmla="*/ 62 h 193"/>
                <a:gd name="T14" fmla="*/ 56 w 104"/>
                <a:gd name="T15" fmla="*/ 62 h 193"/>
                <a:gd name="T16" fmla="*/ 72 w 104"/>
                <a:gd name="T17" fmla="*/ 79 h 193"/>
                <a:gd name="T18" fmla="*/ 72 w 104"/>
                <a:gd name="T19" fmla="*/ 88 h 193"/>
                <a:gd name="T20" fmla="*/ 80 w 104"/>
                <a:gd name="T21" fmla="*/ 88 h 193"/>
                <a:gd name="T22" fmla="*/ 80 w 104"/>
                <a:gd name="T23" fmla="*/ 97 h 193"/>
                <a:gd name="T24" fmla="*/ 88 w 104"/>
                <a:gd name="T25" fmla="*/ 97 h 193"/>
                <a:gd name="T26" fmla="*/ 88 w 104"/>
                <a:gd name="T27" fmla="*/ 114 h 193"/>
                <a:gd name="T28" fmla="*/ 88 w 104"/>
                <a:gd name="T29" fmla="*/ 123 h 193"/>
                <a:gd name="T30" fmla="*/ 104 w 104"/>
                <a:gd name="T31" fmla="*/ 132 h 193"/>
                <a:gd name="T32" fmla="*/ 104 w 104"/>
                <a:gd name="T33" fmla="*/ 149 h 193"/>
                <a:gd name="T34" fmla="*/ 104 w 104"/>
                <a:gd name="T35" fmla="*/ 158 h 193"/>
                <a:gd name="T36" fmla="*/ 104 w 104"/>
                <a:gd name="T37" fmla="*/ 167 h 193"/>
                <a:gd name="T38" fmla="*/ 104 w 104"/>
                <a:gd name="T39" fmla="*/ 176 h 193"/>
                <a:gd name="T40" fmla="*/ 104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0" y="0"/>
                  </a:moveTo>
                  <a:lnTo>
                    <a:pt x="16" y="18"/>
                  </a:lnTo>
                  <a:lnTo>
                    <a:pt x="32" y="35"/>
                  </a:lnTo>
                  <a:lnTo>
                    <a:pt x="40" y="44"/>
                  </a:lnTo>
                  <a:lnTo>
                    <a:pt x="40" y="53"/>
                  </a:lnTo>
                  <a:lnTo>
                    <a:pt x="48" y="53"/>
                  </a:lnTo>
                  <a:lnTo>
                    <a:pt x="48" y="62"/>
                  </a:lnTo>
                  <a:lnTo>
                    <a:pt x="56" y="62"/>
                  </a:lnTo>
                  <a:lnTo>
                    <a:pt x="72" y="79"/>
                  </a:lnTo>
                  <a:lnTo>
                    <a:pt x="72" y="88"/>
                  </a:lnTo>
                  <a:lnTo>
                    <a:pt x="80" y="88"/>
                  </a:lnTo>
                  <a:lnTo>
                    <a:pt x="80" y="97"/>
                  </a:lnTo>
                  <a:lnTo>
                    <a:pt x="88" y="97"/>
                  </a:lnTo>
                  <a:lnTo>
                    <a:pt x="88" y="114"/>
                  </a:lnTo>
                  <a:lnTo>
                    <a:pt x="88" y="123"/>
                  </a:lnTo>
                  <a:lnTo>
                    <a:pt x="104" y="132"/>
                  </a:lnTo>
                  <a:lnTo>
                    <a:pt x="104" y="149"/>
                  </a:lnTo>
                  <a:lnTo>
                    <a:pt x="104" y="158"/>
                  </a:lnTo>
                  <a:lnTo>
                    <a:pt x="104" y="167"/>
                  </a:lnTo>
                  <a:lnTo>
                    <a:pt x="104" y="176"/>
                  </a:lnTo>
                  <a:lnTo>
                    <a:pt x="104"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11" name="Freeform 625"/>
            <p:cNvSpPr>
              <a:spLocks/>
            </p:cNvSpPr>
            <p:nvPr/>
          </p:nvSpPr>
          <p:spPr bwMode="auto">
            <a:xfrm>
              <a:off x="2779" y="3305"/>
              <a:ext cx="16" cy="106"/>
            </a:xfrm>
            <a:custGeom>
              <a:avLst/>
              <a:gdLst>
                <a:gd name="T0" fmla="*/ 8 w 16"/>
                <a:gd name="T1" fmla="*/ 0 h 106"/>
                <a:gd name="T2" fmla="*/ 8 w 16"/>
                <a:gd name="T3" fmla="*/ 9 h 106"/>
                <a:gd name="T4" fmla="*/ 8 w 16"/>
                <a:gd name="T5" fmla="*/ 26 h 106"/>
                <a:gd name="T6" fmla="*/ 8 w 16"/>
                <a:gd name="T7" fmla="*/ 35 h 106"/>
                <a:gd name="T8" fmla="*/ 16 w 16"/>
                <a:gd name="T9" fmla="*/ 35 h 106"/>
                <a:gd name="T10" fmla="*/ 16 w 16"/>
                <a:gd name="T11" fmla="*/ 44 h 106"/>
                <a:gd name="T12" fmla="*/ 16 w 16"/>
                <a:gd name="T13" fmla="*/ 62 h 106"/>
                <a:gd name="T14" fmla="*/ 8 w 16"/>
                <a:gd name="T15" fmla="*/ 70 h 106"/>
                <a:gd name="T16" fmla="*/ 8 w 16"/>
                <a:gd name="T17" fmla="*/ 79 h 106"/>
                <a:gd name="T18" fmla="*/ 0 w 16"/>
                <a:gd name="T19" fmla="*/ 88 h 106"/>
                <a:gd name="T20" fmla="*/ 0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16" y="35"/>
                  </a:lnTo>
                  <a:lnTo>
                    <a:pt x="16" y="44"/>
                  </a:lnTo>
                  <a:lnTo>
                    <a:pt x="16" y="62"/>
                  </a:lnTo>
                  <a:lnTo>
                    <a:pt x="8" y="70"/>
                  </a:lnTo>
                  <a:lnTo>
                    <a:pt x="8" y="79"/>
                  </a:lnTo>
                  <a:lnTo>
                    <a:pt x="0" y="88"/>
                  </a:lnTo>
                  <a:lnTo>
                    <a:pt x="0"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12" name="Freeform 626"/>
            <p:cNvSpPr>
              <a:spLocks/>
            </p:cNvSpPr>
            <p:nvPr/>
          </p:nvSpPr>
          <p:spPr bwMode="auto">
            <a:xfrm>
              <a:off x="2803" y="3375"/>
              <a:ext cx="16" cy="62"/>
            </a:xfrm>
            <a:custGeom>
              <a:avLst/>
              <a:gdLst>
                <a:gd name="T0" fmla="*/ 0 w 16"/>
                <a:gd name="T1" fmla="*/ 0 h 62"/>
                <a:gd name="T2" fmla="*/ 16 w 16"/>
                <a:gd name="T3" fmla="*/ 9 h 62"/>
                <a:gd name="T4" fmla="*/ 16 w 16"/>
                <a:gd name="T5" fmla="*/ 18 h 62"/>
                <a:gd name="T6" fmla="*/ 16 w 16"/>
                <a:gd name="T7" fmla="*/ 27 h 62"/>
                <a:gd name="T8" fmla="*/ 16 w 16"/>
                <a:gd name="T9" fmla="*/ 44 h 62"/>
                <a:gd name="T10" fmla="*/ 16 w 16"/>
                <a:gd name="T11" fmla="*/ 53 h 62"/>
                <a:gd name="T12" fmla="*/ 16 w 16"/>
                <a:gd name="T13" fmla="*/ 62 h 62"/>
                <a:gd name="T14" fmla="*/ 0 60000 65536"/>
                <a:gd name="T15" fmla="*/ 0 60000 65536"/>
                <a:gd name="T16" fmla="*/ 0 60000 65536"/>
                <a:gd name="T17" fmla="*/ 0 60000 65536"/>
                <a:gd name="T18" fmla="*/ 0 60000 65536"/>
                <a:gd name="T19" fmla="*/ 0 60000 65536"/>
                <a:gd name="T20" fmla="*/ 0 60000 65536"/>
                <a:gd name="T21" fmla="*/ 0 w 16"/>
                <a:gd name="T22" fmla="*/ 0 h 62"/>
                <a:gd name="T23" fmla="*/ 16 w 16"/>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2">
                  <a:moveTo>
                    <a:pt x="0" y="0"/>
                  </a:moveTo>
                  <a:lnTo>
                    <a:pt x="16" y="9"/>
                  </a:lnTo>
                  <a:lnTo>
                    <a:pt x="16" y="18"/>
                  </a:lnTo>
                  <a:lnTo>
                    <a:pt x="16" y="27"/>
                  </a:lnTo>
                  <a:lnTo>
                    <a:pt x="16" y="44"/>
                  </a:lnTo>
                  <a:lnTo>
                    <a:pt x="16" y="53"/>
                  </a:lnTo>
                  <a:lnTo>
                    <a:pt x="16"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13" name="Freeform 627"/>
            <p:cNvSpPr>
              <a:spLocks/>
            </p:cNvSpPr>
            <p:nvPr/>
          </p:nvSpPr>
          <p:spPr bwMode="auto">
            <a:xfrm>
              <a:off x="2731" y="3340"/>
              <a:ext cx="40" cy="79"/>
            </a:xfrm>
            <a:custGeom>
              <a:avLst/>
              <a:gdLst>
                <a:gd name="T0" fmla="*/ 32 w 40"/>
                <a:gd name="T1" fmla="*/ 0 h 79"/>
                <a:gd name="T2" fmla="*/ 40 w 40"/>
                <a:gd name="T3" fmla="*/ 9 h 79"/>
                <a:gd name="T4" fmla="*/ 32 w 40"/>
                <a:gd name="T5" fmla="*/ 18 h 79"/>
                <a:gd name="T6" fmla="*/ 32 w 40"/>
                <a:gd name="T7" fmla="*/ 35 h 79"/>
                <a:gd name="T8" fmla="*/ 24 w 40"/>
                <a:gd name="T9" fmla="*/ 35 h 79"/>
                <a:gd name="T10" fmla="*/ 8 w 40"/>
                <a:gd name="T11" fmla="*/ 44 h 79"/>
                <a:gd name="T12" fmla="*/ 0 w 40"/>
                <a:gd name="T13" fmla="*/ 53 h 79"/>
                <a:gd name="T14" fmla="*/ 0 w 40"/>
                <a:gd name="T15" fmla="*/ 62 h 79"/>
                <a:gd name="T16" fmla="*/ 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32" y="0"/>
                  </a:moveTo>
                  <a:lnTo>
                    <a:pt x="40" y="9"/>
                  </a:lnTo>
                  <a:lnTo>
                    <a:pt x="32" y="18"/>
                  </a:lnTo>
                  <a:lnTo>
                    <a:pt x="32" y="35"/>
                  </a:lnTo>
                  <a:lnTo>
                    <a:pt x="24" y="35"/>
                  </a:lnTo>
                  <a:lnTo>
                    <a:pt x="8" y="44"/>
                  </a:lnTo>
                  <a:lnTo>
                    <a:pt x="0" y="53"/>
                  </a:lnTo>
                  <a:lnTo>
                    <a:pt x="0" y="62"/>
                  </a:lnTo>
                  <a:lnTo>
                    <a:pt x="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14" name="Freeform 628"/>
            <p:cNvSpPr>
              <a:spLocks/>
            </p:cNvSpPr>
            <p:nvPr/>
          </p:nvSpPr>
          <p:spPr bwMode="auto">
            <a:xfrm>
              <a:off x="2715" y="3288"/>
              <a:ext cx="56" cy="70"/>
            </a:xfrm>
            <a:custGeom>
              <a:avLst/>
              <a:gdLst>
                <a:gd name="T0" fmla="*/ 56 w 56"/>
                <a:gd name="T1" fmla="*/ 0 h 70"/>
                <a:gd name="T2" fmla="*/ 48 w 56"/>
                <a:gd name="T3" fmla="*/ 0 h 70"/>
                <a:gd name="T4" fmla="*/ 40 w 56"/>
                <a:gd name="T5" fmla="*/ 0 h 70"/>
                <a:gd name="T6" fmla="*/ 24 w 56"/>
                <a:gd name="T7" fmla="*/ 17 h 70"/>
                <a:gd name="T8" fmla="*/ 16 w 56"/>
                <a:gd name="T9" fmla="*/ 17 h 70"/>
                <a:gd name="T10" fmla="*/ 16 w 56"/>
                <a:gd name="T11" fmla="*/ 26 h 70"/>
                <a:gd name="T12" fmla="*/ 8 w 56"/>
                <a:gd name="T13" fmla="*/ 26 h 70"/>
                <a:gd name="T14" fmla="*/ 8 w 56"/>
                <a:gd name="T15" fmla="*/ 35 h 70"/>
                <a:gd name="T16" fmla="*/ 8 w 56"/>
                <a:gd name="T17" fmla="*/ 52 h 70"/>
                <a:gd name="T18" fmla="*/ 0 w 56"/>
                <a:gd name="T19" fmla="*/ 61 h 70"/>
                <a:gd name="T20" fmla="*/ 0 w 56"/>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6"/>
                <a:gd name="T34" fmla="*/ 0 h 70"/>
                <a:gd name="T35" fmla="*/ 56 w 56"/>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6" h="70">
                  <a:moveTo>
                    <a:pt x="56" y="0"/>
                  </a:moveTo>
                  <a:lnTo>
                    <a:pt x="48" y="0"/>
                  </a:lnTo>
                  <a:lnTo>
                    <a:pt x="40" y="0"/>
                  </a:lnTo>
                  <a:lnTo>
                    <a:pt x="24" y="17"/>
                  </a:lnTo>
                  <a:lnTo>
                    <a:pt x="16" y="17"/>
                  </a:lnTo>
                  <a:lnTo>
                    <a:pt x="16" y="26"/>
                  </a:lnTo>
                  <a:lnTo>
                    <a:pt x="8" y="26"/>
                  </a:lnTo>
                  <a:lnTo>
                    <a:pt x="8" y="35"/>
                  </a:lnTo>
                  <a:lnTo>
                    <a:pt x="8" y="52"/>
                  </a:lnTo>
                  <a:lnTo>
                    <a:pt x="0" y="61"/>
                  </a:lnTo>
                  <a:lnTo>
                    <a:pt x="0"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15" name="Freeform 629"/>
            <p:cNvSpPr>
              <a:spLocks/>
            </p:cNvSpPr>
            <p:nvPr/>
          </p:nvSpPr>
          <p:spPr bwMode="auto">
            <a:xfrm>
              <a:off x="2979" y="3331"/>
              <a:ext cx="72" cy="80"/>
            </a:xfrm>
            <a:custGeom>
              <a:avLst/>
              <a:gdLst>
                <a:gd name="T0" fmla="*/ 0 w 72"/>
                <a:gd name="T1" fmla="*/ 0 h 80"/>
                <a:gd name="T2" fmla="*/ 0 w 72"/>
                <a:gd name="T3" fmla="*/ 9 h 80"/>
                <a:gd name="T4" fmla="*/ 8 w 72"/>
                <a:gd name="T5" fmla="*/ 9 h 80"/>
                <a:gd name="T6" fmla="*/ 16 w 72"/>
                <a:gd name="T7" fmla="*/ 9 h 80"/>
                <a:gd name="T8" fmla="*/ 32 w 72"/>
                <a:gd name="T9" fmla="*/ 18 h 80"/>
                <a:gd name="T10" fmla="*/ 40 w 72"/>
                <a:gd name="T11" fmla="*/ 36 h 80"/>
                <a:gd name="T12" fmla="*/ 48 w 72"/>
                <a:gd name="T13" fmla="*/ 44 h 80"/>
                <a:gd name="T14" fmla="*/ 64 w 72"/>
                <a:gd name="T15" fmla="*/ 53 h 80"/>
                <a:gd name="T16" fmla="*/ 64 w 72"/>
                <a:gd name="T17" fmla="*/ 62 h 80"/>
                <a:gd name="T18" fmla="*/ 64 w 72"/>
                <a:gd name="T19" fmla="*/ 80 h 80"/>
                <a:gd name="T20" fmla="*/ 72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0" y="0"/>
                  </a:moveTo>
                  <a:lnTo>
                    <a:pt x="0" y="9"/>
                  </a:lnTo>
                  <a:lnTo>
                    <a:pt x="8" y="9"/>
                  </a:lnTo>
                  <a:lnTo>
                    <a:pt x="16" y="9"/>
                  </a:lnTo>
                  <a:lnTo>
                    <a:pt x="32" y="18"/>
                  </a:lnTo>
                  <a:lnTo>
                    <a:pt x="40" y="36"/>
                  </a:lnTo>
                  <a:lnTo>
                    <a:pt x="48" y="44"/>
                  </a:lnTo>
                  <a:lnTo>
                    <a:pt x="64" y="53"/>
                  </a:lnTo>
                  <a:lnTo>
                    <a:pt x="64" y="62"/>
                  </a:lnTo>
                  <a:lnTo>
                    <a:pt x="64" y="80"/>
                  </a:lnTo>
                  <a:lnTo>
                    <a:pt x="72"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16" name="Freeform 630"/>
            <p:cNvSpPr>
              <a:spLocks/>
            </p:cNvSpPr>
            <p:nvPr/>
          </p:nvSpPr>
          <p:spPr bwMode="auto">
            <a:xfrm>
              <a:off x="2931" y="3323"/>
              <a:ext cx="40" cy="105"/>
            </a:xfrm>
            <a:custGeom>
              <a:avLst/>
              <a:gdLst>
                <a:gd name="T0" fmla="*/ 40 w 40"/>
                <a:gd name="T1" fmla="*/ 0 h 105"/>
                <a:gd name="T2" fmla="*/ 32 w 40"/>
                <a:gd name="T3" fmla="*/ 17 h 105"/>
                <a:gd name="T4" fmla="*/ 32 w 40"/>
                <a:gd name="T5" fmla="*/ 26 h 105"/>
                <a:gd name="T6" fmla="*/ 32 w 40"/>
                <a:gd name="T7" fmla="*/ 35 h 105"/>
                <a:gd name="T8" fmla="*/ 24 w 40"/>
                <a:gd name="T9" fmla="*/ 35 h 105"/>
                <a:gd name="T10" fmla="*/ 24 w 40"/>
                <a:gd name="T11" fmla="*/ 52 h 105"/>
                <a:gd name="T12" fmla="*/ 8 w 40"/>
                <a:gd name="T13" fmla="*/ 61 h 105"/>
                <a:gd name="T14" fmla="*/ 0 w 40"/>
                <a:gd name="T15" fmla="*/ 70 h 105"/>
                <a:gd name="T16" fmla="*/ 0 w 40"/>
                <a:gd name="T17" fmla="*/ 79 h 105"/>
                <a:gd name="T18" fmla="*/ 0 w 40"/>
                <a:gd name="T19" fmla="*/ 96 h 105"/>
                <a:gd name="T20" fmla="*/ 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40" y="0"/>
                  </a:moveTo>
                  <a:lnTo>
                    <a:pt x="32" y="17"/>
                  </a:lnTo>
                  <a:lnTo>
                    <a:pt x="32" y="26"/>
                  </a:lnTo>
                  <a:lnTo>
                    <a:pt x="32" y="35"/>
                  </a:lnTo>
                  <a:lnTo>
                    <a:pt x="24" y="35"/>
                  </a:lnTo>
                  <a:lnTo>
                    <a:pt x="24" y="52"/>
                  </a:lnTo>
                  <a:lnTo>
                    <a:pt x="8" y="61"/>
                  </a:lnTo>
                  <a:lnTo>
                    <a:pt x="0" y="70"/>
                  </a:lnTo>
                  <a:lnTo>
                    <a:pt x="0" y="79"/>
                  </a:lnTo>
                  <a:lnTo>
                    <a:pt x="0" y="96"/>
                  </a:lnTo>
                  <a:lnTo>
                    <a:pt x="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17" name="Freeform 631"/>
            <p:cNvSpPr>
              <a:spLocks/>
            </p:cNvSpPr>
            <p:nvPr/>
          </p:nvSpPr>
          <p:spPr bwMode="auto">
            <a:xfrm>
              <a:off x="2995" y="3411"/>
              <a:ext cx="48" cy="70"/>
            </a:xfrm>
            <a:custGeom>
              <a:avLst/>
              <a:gdLst>
                <a:gd name="T0" fmla="*/ 0 w 48"/>
                <a:gd name="T1" fmla="*/ 0 h 70"/>
                <a:gd name="T2" fmla="*/ 0 w 48"/>
                <a:gd name="T3" fmla="*/ 8 h 70"/>
                <a:gd name="T4" fmla="*/ 16 w 48"/>
                <a:gd name="T5" fmla="*/ 8 h 70"/>
                <a:gd name="T6" fmla="*/ 24 w 48"/>
                <a:gd name="T7" fmla="*/ 17 h 70"/>
                <a:gd name="T8" fmla="*/ 32 w 48"/>
                <a:gd name="T9" fmla="*/ 17 h 70"/>
                <a:gd name="T10" fmla="*/ 32 w 48"/>
                <a:gd name="T11" fmla="*/ 35 h 70"/>
                <a:gd name="T12" fmla="*/ 48 w 48"/>
                <a:gd name="T13" fmla="*/ 44 h 70"/>
                <a:gd name="T14" fmla="*/ 48 w 48"/>
                <a:gd name="T15" fmla="*/ 52 h 70"/>
                <a:gd name="T16" fmla="*/ 48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0" y="0"/>
                  </a:moveTo>
                  <a:lnTo>
                    <a:pt x="0" y="8"/>
                  </a:lnTo>
                  <a:lnTo>
                    <a:pt x="16" y="8"/>
                  </a:lnTo>
                  <a:lnTo>
                    <a:pt x="24" y="17"/>
                  </a:lnTo>
                  <a:lnTo>
                    <a:pt x="32" y="17"/>
                  </a:lnTo>
                  <a:lnTo>
                    <a:pt x="32" y="35"/>
                  </a:lnTo>
                  <a:lnTo>
                    <a:pt x="48" y="44"/>
                  </a:lnTo>
                  <a:lnTo>
                    <a:pt x="48" y="52"/>
                  </a:lnTo>
                  <a:lnTo>
                    <a:pt x="48"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18" name="Freeform 632"/>
            <p:cNvSpPr>
              <a:spLocks/>
            </p:cNvSpPr>
            <p:nvPr/>
          </p:nvSpPr>
          <p:spPr bwMode="auto">
            <a:xfrm>
              <a:off x="2907" y="3419"/>
              <a:ext cx="24" cy="71"/>
            </a:xfrm>
            <a:custGeom>
              <a:avLst/>
              <a:gdLst>
                <a:gd name="T0" fmla="*/ 0 w 24"/>
                <a:gd name="T1" fmla="*/ 0 h 71"/>
                <a:gd name="T2" fmla="*/ 0 w 24"/>
                <a:gd name="T3" fmla="*/ 9 h 71"/>
                <a:gd name="T4" fmla="*/ 8 w 24"/>
                <a:gd name="T5" fmla="*/ 27 h 71"/>
                <a:gd name="T6" fmla="*/ 16 w 24"/>
                <a:gd name="T7" fmla="*/ 36 h 71"/>
                <a:gd name="T8" fmla="*/ 16 w 24"/>
                <a:gd name="T9" fmla="*/ 44 h 71"/>
                <a:gd name="T10" fmla="*/ 16 w 24"/>
                <a:gd name="T11" fmla="*/ 62 h 71"/>
                <a:gd name="T12" fmla="*/ 24 w 24"/>
                <a:gd name="T13" fmla="*/ 62 h 71"/>
                <a:gd name="T14" fmla="*/ 24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0" y="0"/>
                  </a:moveTo>
                  <a:lnTo>
                    <a:pt x="0" y="9"/>
                  </a:lnTo>
                  <a:lnTo>
                    <a:pt x="8" y="27"/>
                  </a:lnTo>
                  <a:lnTo>
                    <a:pt x="16" y="36"/>
                  </a:lnTo>
                  <a:lnTo>
                    <a:pt x="16" y="44"/>
                  </a:lnTo>
                  <a:lnTo>
                    <a:pt x="16" y="62"/>
                  </a:lnTo>
                  <a:lnTo>
                    <a:pt x="24" y="62"/>
                  </a:lnTo>
                  <a:lnTo>
                    <a:pt x="24"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19" name="Freeform 633"/>
            <p:cNvSpPr>
              <a:spLocks/>
            </p:cNvSpPr>
            <p:nvPr/>
          </p:nvSpPr>
          <p:spPr bwMode="auto">
            <a:xfrm>
              <a:off x="2779" y="3419"/>
              <a:ext cx="48" cy="71"/>
            </a:xfrm>
            <a:custGeom>
              <a:avLst/>
              <a:gdLst>
                <a:gd name="T0" fmla="*/ 48 w 48"/>
                <a:gd name="T1" fmla="*/ 0 h 71"/>
                <a:gd name="T2" fmla="*/ 40 w 48"/>
                <a:gd name="T3" fmla="*/ 9 h 71"/>
                <a:gd name="T4" fmla="*/ 32 w 48"/>
                <a:gd name="T5" fmla="*/ 27 h 71"/>
                <a:gd name="T6" fmla="*/ 16 w 48"/>
                <a:gd name="T7" fmla="*/ 36 h 71"/>
                <a:gd name="T8" fmla="*/ 8 w 48"/>
                <a:gd name="T9" fmla="*/ 44 h 71"/>
                <a:gd name="T10" fmla="*/ 0 w 48"/>
                <a:gd name="T11" fmla="*/ 44 h 71"/>
                <a:gd name="T12" fmla="*/ 0 w 48"/>
                <a:gd name="T13" fmla="*/ 62 h 71"/>
                <a:gd name="T14" fmla="*/ 0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48" y="0"/>
                  </a:moveTo>
                  <a:lnTo>
                    <a:pt x="40" y="9"/>
                  </a:lnTo>
                  <a:lnTo>
                    <a:pt x="32" y="27"/>
                  </a:lnTo>
                  <a:lnTo>
                    <a:pt x="16" y="36"/>
                  </a:lnTo>
                  <a:lnTo>
                    <a:pt x="8" y="44"/>
                  </a:lnTo>
                  <a:lnTo>
                    <a:pt x="0" y="44"/>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20" name="Freeform 634"/>
            <p:cNvSpPr>
              <a:spLocks/>
            </p:cNvSpPr>
            <p:nvPr/>
          </p:nvSpPr>
          <p:spPr bwMode="auto">
            <a:xfrm>
              <a:off x="2787" y="3367"/>
              <a:ext cx="72" cy="123"/>
            </a:xfrm>
            <a:custGeom>
              <a:avLst/>
              <a:gdLst>
                <a:gd name="T0" fmla="*/ 8 w 72"/>
                <a:gd name="T1" fmla="*/ 0 h 123"/>
                <a:gd name="T2" fmla="*/ 0 w 72"/>
                <a:gd name="T3" fmla="*/ 8 h 123"/>
                <a:gd name="T4" fmla="*/ 8 w 72"/>
                <a:gd name="T5" fmla="*/ 17 h 123"/>
                <a:gd name="T6" fmla="*/ 8 w 72"/>
                <a:gd name="T7" fmla="*/ 26 h 123"/>
                <a:gd name="T8" fmla="*/ 24 w 72"/>
                <a:gd name="T9" fmla="*/ 44 h 123"/>
                <a:gd name="T10" fmla="*/ 32 w 72"/>
                <a:gd name="T11" fmla="*/ 52 h 123"/>
                <a:gd name="T12" fmla="*/ 40 w 72"/>
                <a:gd name="T13" fmla="*/ 61 h 123"/>
                <a:gd name="T14" fmla="*/ 56 w 72"/>
                <a:gd name="T15" fmla="*/ 79 h 123"/>
                <a:gd name="T16" fmla="*/ 64 w 72"/>
                <a:gd name="T17" fmla="*/ 88 h 123"/>
                <a:gd name="T18" fmla="*/ 72 w 72"/>
                <a:gd name="T19" fmla="*/ 96 h 123"/>
                <a:gd name="T20" fmla="*/ 72 w 72"/>
                <a:gd name="T21" fmla="*/ 114 h 123"/>
                <a:gd name="T22" fmla="*/ 72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8" y="0"/>
                  </a:moveTo>
                  <a:lnTo>
                    <a:pt x="0" y="8"/>
                  </a:lnTo>
                  <a:lnTo>
                    <a:pt x="8" y="17"/>
                  </a:lnTo>
                  <a:lnTo>
                    <a:pt x="8" y="26"/>
                  </a:lnTo>
                  <a:lnTo>
                    <a:pt x="24" y="44"/>
                  </a:lnTo>
                  <a:lnTo>
                    <a:pt x="32" y="52"/>
                  </a:lnTo>
                  <a:lnTo>
                    <a:pt x="40" y="61"/>
                  </a:lnTo>
                  <a:lnTo>
                    <a:pt x="56" y="79"/>
                  </a:lnTo>
                  <a:lnTo>
                    <a:pt x="64" y="88"/>
                  </a:lnTo>
                  <a:lnTo>
                    <a:pt x="72" y="96"/>
                  </a:lnTo>
                  <a:lnTo>
                    <a:pt x="72" y="114"/>
                  </a:lnTo>
                  <a:lnTo>
                    <a:pt x="72"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21" name="Freeform 635"/>
            <p:cNvSpPr>
              <a:spLocks/>
            </p:cNvSpPr>
            <p:nvPr/>
          </p:nvSpPr>
          <p:spPr bwMode="auto">
            <a:xfrm>
              <a:off x="2731" y="3331"/>
              <a:ext cx="16" cy="115"/>
            </a:xfrm>
            <a:custGeom>
              <a:avLst/>
              <a:gdLst>
                <a:gd name="T0" fmla="*/ 0 w 16"/>
                <a:gd name="T1" fmla="*/ 0 h 115"/>
                <a:gd name="T2" fmla="*/ 16 w 16"/>
                <a:gd name="T3" fmla="*/ 18 h 115"/>
                <a:gd name="T4" fmla="*/ 16 w 16"/>
                <a:gd name="T5" fmla="*/ 36 h 115"/>
                <a:gd name="T6" fmla="*/ 16 w 16"/>
                <a:gd name="T7" fmla="*/ 44 h 115"/>
                <a:gd name="T8" fmla="*/ 16 w 16"/>
                <a:gd name="T9" fmla="*/ 53 h 115"/>
                <a:gd name="T10" fmla="*/ 0 w 16"/>
                <a:gd name="T11" fmla="*/ 62 h 115"/>
                <a:gd name="T12" fmla="*/ 0 w 16"/>
                <a:gd name="T13" fmla="*/ 80 h 115"/>
                <a:gd name="T14" fmla="*/ 0 w 16"/>
                <a:gd name="T15" fmla="*/ 88 h 115"/>
                <a:gd name="T16" fmla="*/ 0 w 16"/>
                <a:gd name="T17" fmla="*/ 97 h 115"/>
                <a:gd name="T18" fmla="*/ 0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0" y="0"/>
                  </a:moveTo>
                  <a:lnTo>
                    <a:pt x="16" y="18"/>
                  </a:lnTo>
                  <a:lnTo>
                    <a:pt x="16" y="36"/>
                  </a:lnTo>
                  <a:lnTo>
                    <a:pt x="16" y="44"/>
                  </a:lnTo>
                  <a:lnTo>
                    <a:pt x="16" y="53"/>
                  </a:lnTo>
                  <a:lnTo>
                    <a:pt x="0" y="62"/>
                  </a:lnTo>
                  <a:lnTo>
                    <a:pt x="0" y="80"/>
                  </a:lnTo>
                  <a:lnTo>
                    <a:pt x="0" y="88"/>
                  </a:lnTo>
                  <a:lnTo>
                    <a:pt x="0" y="97"/>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22" name="Freeform 636"/>
            <p:cNvSpPr>
              <a:spLocks/>
            </p:cNvSpPr>
            <p:nvPr/>
          </p:nvSpPr>
          <p:spPr bwMode="auto">
            <a:xfrm>
              <a:off x="2755" y="3393"/>
              <a:ext cx="8" cy="97"/>
            </a:xfrm>
            <a:custGeom>
              <a:avLst/>
              <a:gdLst>
                <a:gd name="T0" fmla="*/ 0 w 8"/>
                <a:gd name="T1" fmla="*/ 0 h 97"/>
                <a:gd name="T2" fmla="*/ 0 w 8"/>
                <a:gd name="T3" fmla="*/ 18 h 97"/>
                <a:gd name="T4" fmla="*/ 8 w 8"/>
                <a:gd name="T5" fmla="*/ 26 h 97"/>
                <a:gd name="T6" fmla="*/ 8 w 8"/>
                <a:gd name="T7" fmla="*/ 35 h 97"/>
                <a:gd name="T8" fmla="*/ 8 w 8"/>
                <a:gd name="T9" fmla="*/ 53 h 97"/>
                <a:gd name="T10" fmla="*/ 8 w 8"/>
                <a:gd name="T11" fmla="*/ 62 h 97"/>
                <a:gd name="T12" fmla="*/ 8 w 8"/>
                <a:gd name="T13" fmla="*/ 70 h 97"/>
                <a:gd name="T14" fmla="*/ 8 w 8"/>
                <a:gd name="T15" fmla="*/ 88 h 97"/>
                <a:gd name="T16" fmla="*/ 0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0" y="0"/>
                  </a:moveTo>
                  <a:lnTo>
                    <a:pt x="0" y="18"/>
                  </a:lnTo>
                  <a:lnTo>
                    <a:pt x="8" y="26"/>
                  </a:lnTo>
                  <a:lnTo>
                    <a:pt x="8" y="35"/>
                  </a:lnTo>
                  <a:lnTo>
                    <a:pt x="8" y="53"/>
                  </a:lnTo>
                  <a:lnTo>
                    <a:pt x="8" y="62"/>
                  </a:lnTo>
                  <a:lnTo>
                    <a:pt x="8" y="70"/>
                  </a:lnTo>
                  <a:lnTo>
                    <a:pt x="8" y="88"/>
                  </a:lnTo>
                  <a:lnTo>
                    <a:pt x="0"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23" name="Freeform 637"/>
            <p:cNvSpPr>
              <a:spLocks/>
            </p:cNvSpPr>
            <p:nvPr/>
          </p:nvSpPr>
          <p:spPr bwMode="auto">
            <a:xfrm>
              <a:off x="2691" y="3411"/>
              <a:ext cx="40" cy="70"/>
            </a:xfrm>
            <a:custGeom>
              <a:avLst/>
              <a:gdLst>
                <a:gd name="T0" fmla="*/ 40 w 40"/>
                <a:gd name="T1" fmla="*/ 0 h 70"/>
                <a:gd name="T2" fmla="*/ 32 w 40"/>
                <a:gd name="T3" fmla="*/ 8 h 70"/>
                <a:gd name="T4" fmla="*/ 32 w 40"/>
                <a:gd name="T5" fmla="*/ 17 h 70"/>
                <a:gd name="T6" fmla="*/ 24 w 40"/>
                <a:gd name="T7" fmla="*/ 35 h 70"/>
                <a:gd name="T8" fmla="*/ 16 w 40"/>
                <a:gd name="T9" fmla="*/ 35 h 70"/>
                <a:gd name="T10" fmla="*/ 16 w 40"/>
                <a:gd name="T11" fmla="*/ 44 h 70"/>
                <a:gd name="T12" fmla="*/ 0 w 40"/>
                <a:gd name="T13" fmla="*/ 44 h 70"/>
                <a:gd name="T14" fmla="*/ 0 w 40"/>
                <a:gd name="T15" fmla="*/ 52 h 70"/>
                <a:gd name="T16" fmla="*/ 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40" y="0"/>
                  </a:moveTo>
                  <a:lnTo>
                    <a:pt x="32" y="8"/>
                  </a:lnTo>
                  <a:lnTo>
                    <a:pt x="32" y="17"/>
                  </a:lnTo>
                  <a:lnTo>
                    <a:pt x="24" y="35"/>
                  </a:lnTo>
                  <a:lnTo>
                    <a:pt x="16" y="35"/>
                  </a:lnTo>
                  <a:lnTo>
                    <a:pt x="16" y="44"/>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24" name="Freeform 638"/>
            <p:cNvSpPr>
              <a:spLocks/>
            </p:cNvSpPr>
            <p:nvPr/>
          </p:nvSpPr>
          <p:spPr bwMode="auto">
            <a:xfrm>
              <a:off x="2859" y="3419"/>
              <a:ext cx="56" cy="115"/>
            </a:xfrm>
            <a:custGeom>
              <a:avLst/>
              <a:gdLst>
                <a:gd name="T0" fmla="*/ 0 w 56"/>
                <a:gd name="T1" fmla="*/ 0 h 115"/>
                <a:gd name="T2" fmla="*/ 24 w 56"/>
                <a:gd name="T3" fmla="*/ 27 h 115"/>
                <a:gd name="T4" fmla="*/ 32 w 56"/>
                <a:gd name="T5" fmla="*/ 36 h 115"/>
                <a:gd name="T6" fmla="*/ 32 w 56"/>
                <a:gd name="T7" fmla="*/ 44 h 115"/>
                <a:gd name="T8" fmla="*/ 32 w 56"/>
                <a:gd name="T9" fmla="*/ 62 h 115"/>
                <a:gd name="T10" fmla="*/ 48 w 56"/>
                <a:gd name="T11" fmla="*/ 71 h 115"/>
                <a:gd name="T12" fmla="*/ 48 w 56"/>
                <a:gd name="T13" fmla="*/ 79 h 115"/>
                <a:gd name="T14" fmla="*/ 48 w 56"/>
                <a:gd name="T15" fmla="*/ 88 h 115"/>
                <a:gd name="T16" fmla="*/ 56 w 56"/>
                <a:gd name="T17" fmla="*/ 106 h 115"/>
                <a:gd name="T18" fmla="*/ 56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0" y="0"/>
                  </a:moveTo>
                  <a:lnTo>
                    <a:pt x="24" y="27"/>
                  </a:lnTo>
                  <a:lnTo>
                    <a:pt x="32" y="36"/>
                  </a:lnTo>
                  <a:lnTo>
                    <a:pt x="32" y="44"/>
                  </a:lnTo>
                  <a:lnTo>
                    <a:pt x="32" y="62"/>
                  </a:lnTo>
                  <a:lnTo>
                    <a:pt x="48" y="71"/>
                  </a:lnTo>
                  <a:lnTo>
                    <a:pt x="48" y="79"/>
                  </a:lnTo>
                  <a:lnTo>
                    <a:pt x="48" y="88"/>
                  </a:lnTo>
                  <a:lnTo>
                    <a:pt x="56" y="106"/>
                  </a:lnTo>
                  <a:lnTo>
                    <a:pt x="5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25" name="Freeform 639"/>
            <p:cNvSpPr>
              <a:spLocks/>
            </p:cNvSpPr>
            <p:nvPr/>
          </p:nvSpPr>
          <p:spPr bwMode="auto">
            <a:xfrm>
              <a:off x="2995" y="3455"/>
              <a:ext cx="48" cy="79"/>
            </a:xfrm>
            <a:custGeom>
              <a:avLst/>
              <a:gdLst>
                <a:gd name="T0" fmla="*/ 48 w 48"/>
                <a:gd name="T1" fmla="*/ 0 h 79"/>
                <a:gd name="T2" fmla="*/ 32 w 48"/>
                <a:gd name="T3" fmla="*/ 8 h 79"/>
                <a:gd name="T4" fmla="*/ 24 w 48"/>
                <a:gd name="T5" fmla="*/ 26 h 79"/>
                <a:gd name="T6" fmla="*/ 16 w 48"/>
                <a:gd name="T7" fmla="*/ 35 h 79"/>
                <a:gd name="T8" fmla="*/ 0 w 48"/>
                <a:gd name="T9" fmla="*/ 35 h 79"/>
                <a:gd name="T10" fmla="*/ 0 w 48"/>
                <a:gd name="T11" fmla="*/ 43 h 79"/>
                <a:gd name="T12" fmla="*/ 0 w 48"/>
                <a:gd name="T13" fmla="*/ 52 h 79"/>
                <a:gd name="T14" fmla="*/ 0 w 48"/>
                <a:gd name="T15" fmla="*/ 70 h 79"/>
                <a:gd name="T16" fmla="*/ 0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48" y="0"/>
                  </a:moveTo>
                  <a:lnTo>
                    <a:pt x="32" y="8"/>
                  </a:lnTo>
                  <a:lnTo>
                    <a:pt x="24" y="26"/>
                  </a:lnTo>
                  <a:lnTo>
                    <a:pt x="16" y="35"/>
                  </a:lnTo>
                  <a:lnTo>
                    <a:pt x="0" y="35"/>
                  </a:lnTo>
                  <a:lnTo>
                    <a:pt x="0" y="43"/>
                  </a:lnTo>
                  <a:lnTo>
                    <a:pt x="0" y="52"/>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26" name="Freeform 640"/>
            <p:cNvSpPr>
              <a:spLocks/>
            </p:cNvSpPr>
            <p:nvPr/>
          </p:nvSpPr>
          <p:spPr bwMode="auto">
            <a:xfrm>
              <a:off x="2843" y="3481"/>
              <a:ext cx="48" cy="79"/>
            </a:xfrm>
            <a:custGeom>
              <a:avLst/>
              <a:gdLst>
                <a:gd name="T0" fmla="*/ 48 w 48"/>
                <a:gd name="T1" fmla="*/ 0 h 79"/>
                <a:gd name="T2" fmla="*/ 48 w 48"/>
                <a:gd name="T3" fmla="*/ 9 h 79"/>
                <a:gd name="T4" fmla="*/ 40 w 48"/>
                <a:gd name="T5" fmla="*/ 9 h 79"/>
                <a:gd name="T6" fmla="*/ 40 w 48"/>
                <a:gd name="T7" fmla="*/ 17 h 79"/>
                <a:gd name="T8" fmla="*/ 32 w 48"/>
                <a:gd name="T9" fmla="*/ 17 h 79"/>
                <a:gd name="T10" fmla="*/ 32 w 48"/>
                <a:gd name="T11" fmla="*/ 26 h 79"/>
                <a:gd name="T12" fmla="*/ 16 w 48"/>
                <a:gd name="T13" fmla="*/ 26 h 79"/>
                <a:gd name="T14" fmla="*/ 16 w 48"/>
                <a:gd name="T15" fmla="*/ 44 h 79"/>
                <a:gd name="T16" fmla="*/ 8 w 48"/>
                <a:gd name="T17" fmla="*/ 44 h 79"/>
                <a:gd name="T18" fmla="*/ 8 w 48"/>
                <a:gd name="T19" fmla="*/ 53 h 79"/>
                <a:gd name="T20" fmla="*/ 0 w 48"/>
                <a:gd name="T21" fmla="*/ 61 h 79"/>
                <a:gd name="T22" fmla="*/ 8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48" y="0"/>
                  </a:moveTo>
                  <a:lnTo>
                    <a:pt x="48" y="9"/>
                  </a:lnTo>
                  <a:lnTo>
                    <a:pt x="40" y="9"/>
                  </a:lnTo>
                  <a:lnTo>
                    <a:pt x="40" y="17"/>
                  </a:lnTo>
                  <a:lnTo>
                    <a:pt x="32" y="17"/>
                  </a:lnTo>
                  <a:lnTo>
                    <a:pt x="32" y="26"/>
                  </a:lnTo>
                  <a:lnTo>
                    <a:pt x="16" y="26"/>
                  </a:lnTo>
                  <a:lnTo>
                    <a:pt x="16" y="44"/>
                  </a:lnTo>
                  <a:lnTo>
                    <a:pt x="8" y="44"/>
                  </a:lnTo>
                  <a:lnTo>
                    <a:pt x="8" y="53"/>
                  </a:lnTo>
                  <a:lnTo>
                    <a:pt x="0" y="61"/>
                  </a:lnTo>
                  <a:lnTo>
                    <a:pt x="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27" name="Freeform 641"/>
            <p:cNvSpPr>
              <a:spLocks/>
            </p:cNvSpPr>
            <p:nvPr/>
          </p:nvSpPr>
          <p:spPr bwMode="auto">
            <a:xfrm>
              <a:off x="2795" y="3455"/>
              <a:ext cx="16" cy="114"/>
            </a:xfrm>
            <a:custGeom>
              <a:avLst/>
              <a:gdLst>
                <a:gd name="T0" fmla="*/ 0 w 16"/>
                <a:gd name="T1" fmla="*/ 0 h 114"/>
                <a:gd name="T2" fmla="*/ 0 w 16"/>
                <a:gd name="T3" fmla="*/ 26 h 114"/>
                <a:gd name="T4" fmla="*/ 0 w 16"/>
                <a:gd name="T5" fmla="*/ 35 h 114"/>
                <a:gd name="T6" fmla="*/ 0 w 16"/>
                <a:gd name="T7" fmla="*/ 43 h 114"/>
                <a:gd name="T8" fmla="*/ 0 w 16"/>
                <a:gd name="T9" fmla="*/ 52 h 114"/>
                <a:gd name="T10" fmla="*/ 0 w 16"/>
                <a:gd name="T11" fmla="*/ 70 h 114"/>
                <a:gd name="T12" fmla="*/ 16 w 16"/>
                <a:gd name="T13" fmla="*/ 79 h 114"/>
                <a:gd name="T14" fmla="*/ 16 w 16"/>
                <a:gd name="T15" fmla="*/ 87 h 114"/>
                <a:gd name="T16" fmla="*/ 16 w 16"/>
                <a:gd name="T17" fmla="*/ 105 h 114"/>
                <a:gd name="T18" fmla="*/ 16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0" y="0"/>
                  </a:moveTo>
                  <a:lnTo>
                    <a:pt x="0" y="26"/>
                  </a:lnTo>
                  <a:lnTo>
                    <a:pt x="0" y="35"/>
                  </a:lnTo>
                  <a:lnTo>
                    <a:pt x="0" y="43"/>
                  </a:lnTo>
                  <a:lnTo>
                    <a:pt x="0" y="52"/>
                  </a:lnTo>
                  <a:lnTo>
                    <a:pt x="0" y="70"/>
                  </a:lnTo>
                  <a:lnTo>
                    <a:pt x="16" y="79"/>
                  </a:lnTo>
                  <a:lnTo>
                    <a:pt x="16" y="87"/>
                  </a:lnTo>
                  <a:lnTo>
                    <a:pt x="16" y="105"/>
                  </a:lnTo>
                  <a:lnTo>
                    <a:pt x="16"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28" name="Freeform 642"/>
            <p:cNvSpPr>
              <a:spLocks/>
            </p:cNvSpPr>
            <p:nvPr/>
          </p:nvSpPr>
          <p:spPr bwMode="auto">
            <a:xfrm>
              <a:off x="2731" y="3463"/>
              <a:ext cx="32" cy="79"/>
            </a:xfrm>
            <a:custGeom>
              <a:avLst/>
              <a:gdLst>
                <a:gd name="T0" fmla="*/ 32 w 32"/>
                <a:gd name="T1" fmla="*/ 0 h 79"/>
                <a:gd name="T2" fmla="*/ 32 w 32"/>
                <a:gd name="T3" fmla="*/ 18 h 79"/>
                <a:gd name="T4" fmla="*/ 24 w 32"/>
                <a:gd name="T5" fmla="*/ 27 h 79"/>
                <a:gd name="T6" fmla="*/ 16 w 32"/>
                <a:gd name="T7" fmla="*/ 27 h 79"/>
                <a:gd name="T8" fmla="*/ 16 w 32"/>
                <a:gd name="T9" fmla="*/ 35 h 79"/>
                <a:gd name="T10" fmla="*/ 0 w 32"/>
                <a:gd name="T11" fmla="*/ 44 h 79"/>
                <a:gd name="T12" fmla="*/ 0 w 32"/>
                <a:gd name="T13" fmla="*/ 62 h 79"/>
                <a:gd name="T14" fmla="*/ 0 w 32"/>
                <a:gd name="T15" fmla="*/ 71 h 79"/>
                <a:gd name="T16" fmla="*/ 0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32" y="0"/>
                  </a:moveTo>
                  <a:lnTo>
                    <a:pt x="32" y="18"/>
                  </a:lnTo>
                  <a:lnTo>
                    <a:pt x="24" y="27"/>
                  </a:lnTo>
                  <a:lnTo>
                    <a:pt x="16" y="27"/>
                  </a:lnTo>
                  <a:lnTo>
                    <a:pt x="16" y="35"/>
                  </a:lnTo>
                  <a:lnTo>
                    <a:pt x="0" y="44"/>
                  </a:lnTo>
                  <a:lnTo>
                    <a:pt x="0" y="62"/>
                  </a:lnTo>
                  <a:lnTo>
                    <a:pt x="0" y="71"/>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29" name="Freeform 643"/>
            <p:cNvSpPr>
              <a:spLocks/>
            </p:cNvSpPr>
            <p:nvPr/>
          </p:nvSpPr>
          <p:spPr bwMode="auto">
            <a:xfrm>
              <a:off x="2691" y="3446"/>
              <a:ext cx="24" cy="149"/>
            </a:xfrm>
            <a:custGeom>
              <a:avLst/>
              <a:gdLst>
                <a:gd name="T0" fmla="*/ 24 w 24"/>
                <a:gd name="T1" fmla="*/ 0 h 149"/>
                <a:gd name="T2" fmla="*/ 24 w 24"/>
                <a:gd name="T3" fmla="*/ 9 h 149"/>
                <a:gd name="T4" fmla="*/ 24 w 24"/>
                <a:gd name="T5" fmla="*/ 35 h 149"/>
                <a:gd name="T6" fmla="*/ 24 w 24"/>
                <a:gd name="T7" fmla="*/ 44 h 149"/>
                <a:gd name="T8" fmla="*/ 24 w 24"/>
                <a:gd name="T9" fmla="*/ 52 h 149"/>
                <a:gd name="T10" fmla="*/ 16 w 24"/>
                <a:gd name="T11" fmla="*/ 61 h 149"/>
                <a:gd name="T12" fmla="*/ 16 w 24"/>
                <a:gd name="T13" fmla="*/ 88 h 149"/>
                <a:gd name="T14" fmla="*/ 0 w 24"/>
                <a:gd name="T15" fmla="*/ 96 h 149"/>
                <a:gd name="T16" fmla="*/ 0 w 24"/>
                <a:gd name="T17" fmla="*/ 114 h 149"/>
                <a:gd name="T18" fmla="*/ 0 w 24"/>
                <a:gd name="T19" fmla="*/ 123 h 149"/>
                <a:gd name="T20" fmla="*/ 0 w 24"/>
                <a:gd name="T21" fmla="*/ 132 h 149"/>
                <a:gd name="T22" fmla="*/ 16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24" y="0"/>
                  </a:moveTo>
                  <a:lnTo>
                    <a:pt x="24" y="9"/>
                  </a:lnTo>
                  <a:lnTo>
                    <a:pt x="24" y="35"/>
                  </a:lnTo>
                  <a:lnTo>
                    <a:pt x="24" y="44"/>
                  </a:lnTo>
                  <a:lnTo>
                    <a:pt x="24" y="52"/>
                  </a:lnTo>
                  <a:lnTo>
                    <a:pt x="16" y="61"/>
                  </a:lnTo>
                  <a:lnTo>
                    <a:pt x="16" y="88"/>
                  </a:lnTo>
                  <a:lnTo>
                    <a:pt x="0" y="96"/>
                  </a:lnTo>
                  <a:lnTo>
                    <a:pt x="0" y="114"/>
                  </a:lnTo>
                  <a:lnTo>
                    <a:pt x="0" y="123"/>
                  </a:lnTo>
                  <a:lnTo>
                    <a:pt x="0" y="132"/>
                  </a:lnTo>
                  <a:lnTo>
                    <a:pt x="16"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30" name="Freeform 644"/>
            <p:cNvSpPr>
              <a:spLocks/>
            </p:cNvSpPr>
            <p:nvPr/>
          </p:nvSpPr>
          <p:spPr bwMode="auto">
            <a:xfrm>
              <a:off x="2659" y="3384"/>
              <a:ext cx="72" cy="114"/>
            </a:xfrm>
            <a:custGeom>
              <a:avLst/>
              <a:gdLst>
                <a:gd name="T0" fmla="*/ 72 w 72"/>
                <a:gd name="T1" fmla="*/ 0 h 114"/>
                <a:gd name="T2" fmla="*/ 64 w 72"/>
                <a:gd name="T3" fmla="*/ 9 h 114"/>
                <a:gd name="T4" fmla="*/ 56 w 72"/>
                <a:gd name="T5" fmla="*/ 27 h 114"/>
                <a:gd name="T6" fmla="*/ 48 w 72"/>
                <a:gd name="T7" fmla="*/ 27 h 114"/>
                <a:gd name="T8" fmla="*/ 32 w 72"/>
                <a:gd name="T9" fmla="*/ 35 h 114"/>
                <a:gd name="T10" fmla="*/ 24 w 72"/>
                <a:gd name="T11" fmla="*/ 44 h 114"/>
                <a:gd name="T12" fmla="*/ 16 w 72"/>
                <a:gd name="T13" fmla="*/ 62 h 114"/>
                <a:gd name="T14" fmla="*/ 16 w 72"/>
                <a:gd name="T15" fmla="*/ 71 h 114"/>
                <a:gd name="T16" fmla="*/ 16 w 72"/>
                <a:gd name="T17" fmla="*/ 79 h 114"/>
                <a:gd name="T18" fmla="*/ 16 w 72"/>
                <a:gd name="T19" fmla="*/ 97 h 114"/>
                <a:gd name="T20" fmla="*/ 0 w 72"/>
                <a:gd name="T21" fmla="*/ 106 h 114"/>
                <a:gd name="T22" fmla="*/ 0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72" y="0"/>
                  </a:moveTo>
                  <a:lnTo>
                    <a:pt x="64" y="9"/>
                  </a:lnTo>
                  <a:lnTo>
                    <a:pt x="56" y="27"/>
                  </a:lnTo>
                  <a:lnTo>
                    <a:pt x="48" y="27"/>
                  </a:lnTo>
                  <a:lnTo>
                    <a:pt x="32" y="35"/>
                  </a:lnTo>
                  <a:lnTo>
                    <a:pt x="24" y="44"/>
                  </a:lnTo>
                  <a:lnTo>
                    <a:pt x="16" y="62"/>
                  </a:lnTo>
                  <a:lnTo>
                    <a:pt x="16" y="71"/>
                  </a:lnTo>
                  <a:lnTo>
                    <a:pt x="16" y="79"/>
                  </a:lnTo>
                  <a:lnTo>
                    <a:pt x="16" y="97"/>
                  </a:lnTo>
                  <a:lnTo>
                    <a:pt x="0" y="106"/>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31" name="Freeform 645"/>
            <p:cNvSpPr>
              <a:spLocks/>
            </p:cNvSpPr>
            <p:nvPr/>
          </p:nvSpPr>
          <p:spPr bwMode="auto">
            <a:xfrm>
              <a:off x="3027" y="3446"/>
              <a:ext cx="48" cy="88"/>
            </a:xfrm>
            <a:custGeom>
              <a:avLst/>
              <a:gdLst>
                <a:gd name="T0" fmla="*/ 0 w 48"/>
                <a:gd name="T1" fmla="*/ 0 h 88"/>
                <a:gd name="T2" fmla="*/ 16 w 48"/>
                <a:gd name="T3" fmla="*/ 0 h 88"/>
                <a:gd name="T4" fmla="*/ 24 w 48"/>
                <a:gd name="T5" fmla="*/ 9 h 88"/>
                <a:gd name="T6" fmla="*/ 24 w 48"/>
                <a:gd name="T7" fmla="*/ 17 h 88"/>
                <a:gd name="T8" fmla="*/ 24 w 48"/>
                <a:gd name="T9" fmla="*/ 35 h 88"/>
                <a:gd name="T10" fmla="*/ 24 w 48"/>
                <a:gd name="T11" fmla="*/ 44 h 88"/>
                <a:gd name="T12" fmla="*/ 32 w 48"/>
                <a:gd name="T13" fmla="*/ 52 h 88"/>
                <a:gd name="T14" fmla="*/ 32 w 48"/>
                <a:gd name="T15" fmla="*/ 61 h 88"/>
                <a:gd name="T16" fmla="*/ 32 w 48"/>
                <a:gd name="T17" fmla="*/ 79 h 88"/>
                <a:gd name="T18" fmla="*/ 32 w 48"/>
                <a:gd name="T19" fmla="*/ 88 h 88"/>
                <a:gd name="T20" fmla="*/ 48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0" y="0"/>
                  </a:moveTo>
                  <a:lnTo>
                    <a:pt x="16" y="0"/>
                  </a:lnTo>
                  <a:lnTo>
                    <a:pt x="24" y="9"/>
                  </a:lnTo>
                  <a:lnTo>
                    <a:pt x="24" y="17"/>
                  </a:lnTo>
                  <a:lnTo>
                    <a:pt x="24" y="35"/>
                  </a:lnTo>
                  <a:lnTo>
                    <a:pt x="24" y="44"/>
                  </a:lnTo>
                  <a:lnTo>
                    <a:pt x="32" y="52"/>
                  </a:lnTo>
                  <a:lnTo>
                    <a:pt x="32" y="61"/>
                  </a:lnTo>
                  <a:lnTo>
                    <a:pt x="32" y="79"/>
                  </a:lnTo>
                  <a:lnTo>
                    <a:pt x="32" y="88"/>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32" name="Freeform 646"/>
            <p:cNvSpPr>
              <a:spLocks/>
            </p:cNvSpPr>
            <p:nvPr/>
          </p:nvSpPr>
          <p:spPr bwMode="auto">
            <a:xfrm>
              <a:off x="2955" y="3498"/>
              <a:ext cx="40" cy="80"/>
            </a:xfrm>
            <a:custGeom>
              <a:avLst/>
              <a:gdLst>
                <a:gd name="T0" fmla="*/ 40 w 40"/>
                <a:gd name="T1" fmla="*/ 0 h 80"/>
                <a:gd name="T2" fmla="*/ 24 w 40"/>
                <a:gd name="T3" fmla="*/ 0 h 80"/>
                <a:gd name="T4" fmla="*/ 8 w 40"/>
                <a:gd name="T5" fmla="*/ 0 h 80"/>
                <a:gd name="T6" fmla="*/ 8 w 40"/>
                <a:gd name="T7" fmla="*/ 9 h 80"/>
                <a:gd name="T8" fmla="*/ 0 w 40"/>
                <a:gd name="T9" fmla="*/ 27 h 80"/>
                <a:gd name="T10" fmla="*/ 0 w 40"/>
                <a:gd name="T11" fmla="*/ 36 h 80"/>
                <a:gd name="T12" fmla="*/ 0 w 40"/>
                <a:gd name="T13" fmla="*/ 44 h 80"/>
                <a:gd name="T14" fmla="*/ 0 w 40"/>
                <a:gd name="T15" fmla="*/ 62 h 80"/>
                <a:gd name="T16" fmla="*/ 0 w 40"/>
                <a:gd name="T17" fmla="*/ 71 h 80"/>
                <a:gd name="T18" fmla="*/ 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40" y="0"/>
                  </a:moveTo>
                  <a:lnTo>
                    <a:pt x="24" y="0"/>
                  </a:lnTo>
                  <a:lnTo>
                    <a:pt x="8" y="0"/>
                  </a:lnTo>
                  <a:lnTo>
                    <a:pt x="8" y="9"/>
                  </a:lnTo>
                  <a:lnTo>
                    <a:pt x="0" y="27"/>
                  </a:lnTo>
                  <a:lnTo>
                    <a:pt x="0" y="36"/>
                  </a:lnTo>
                  <a:lnTo>
                    <a:pt x="0" y="44"/>
                  </a:lnTo>
                  <a:lnTo>
                    <a:pt x="0" y="62"/>
                  </a:lnTo>
                  <a:lnTo>
                    <a:pt x="0" y="71"/>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33" name="Freeform 647"/>
            <p:cNvSpPr>
              <a:spLocks/>
            </p:cNvSpPr>
            <p:nvPr/>
          </p:nvSpPr>
          <p:spPr bwMode="auto">
            <a:xfrm>
              <a:off x="2963" y="3411"/>
              <a:ext cx="32" cy="79"/>
            </a:xfrm>
            <a:custGeom>
              <a:avLst/>
              <a:gdLst>
                <a:gd name="T0" fmla="*/ 32 w 32"/>
                <a:gd name="T1" fmla="*/ 8 h 79"/>
                <a:gd name="T2" fmla="*/ 24 w 32"/>
                <a:gd name="T3" fmla="*/ 0 h 79"/>
                <a:gd name="T4" fmla="*/ 24 w 32"/>
                <a:gd name="T5" fmla="*/ 8 h 79"/>
                <a:gd name="T6" fmla="*/ 24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0 w 32"/>
                <a:gd name="T19" fmla="*/ 70 h 79"/>
                <a:gd name="T20" fmla="*/ 0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32" y="8"/>
                  </a:moveTo>
                  <a:lnTo>
                    <a:pt x="24" y="0"/>
                  </a:lnTo>
                  <a:lnTo>
                    <a:pt x="24" y="8"/>
                  </a:lnTo>
                  <a:lnTo>
                    <a:pt x="24" y="17"/>
                  </a:lnTo>
                  <a:lnTo>
                    <a:pt x="16" y="17"/>
                  </a:lnTo>
                  <a:lnTo>
                    <a:pt x="16" y="35"/>
                  </a:lnTo>
                  <a:lnTo>
                    <a:pt x="16" y="44"/>
                  </a:lnTo>
                  <a:lnTo>
                    <a:pt x="16" y="52"/>
                  </a:lnTo>
                  <a:lnTo>
                    <a:pt x="16" y="70"/>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34" name="Freeform 648"/>
            <p:cNvSpPr>
              <a:spLocks/>
            </p:cNvSpPr>
            <p:nvPr/>
          </p:nvSpPr>
          <p:spPr bwMode="auto">
            <a:xfrm>
              <a:off x="2763" y="3534"/>
              <a:ext cx="48" cy="79"/>
            </a:xfrm>
            <a:custGeom>
              <a:avLst/>
              <a:gdLst>
                <a:gd name="T0" fmla="*/ 48 w 48"/>
                <a:gd name="T1" fmla="*/ 0 h 79"/>
                <a:gd name="T2" fmla="*/ 32 w 48"/>
                <a:gd name="T3" fmla="*/ 8 h 79"/>
                <a:gd name="T4" fmla="*/ 32 w 48"/>
                <a:gd name="T5" fmla="*/ 26 h 79"/>
                <a:gd name="T6" fmla="*/ 24 w 48"/>
                <a:gd name="T7" fmla="*/ 35 h 79"/>
                <a:gd name="T8" fmla="*/ 16 w 48"/>
                <a:gd name="T9" fmla="*/ 35 h 79"/>
                <a:gd name="T10" fmla="*/ 16 w 48"/>
                <a:gd name="T11" fmla="*/ 44 h 79"/>
                <a:gd name="T12" fmla="*/ 0 w 48"/>
                <a:gd name="T13" fmla="*/ 44 h 79"/>
                <a:gd name="T14" fmla="*/ 0 w 48"/>
                <a:gd name="T15" fmla="*/ 61 h 79"/>
                <a:gd name="T16" fmla="*/ 0 w 48"/>
                <a:gd name="T17" fmla="*/ 70 h 79"/>
                <a:gd name="T18" fmla="*/ 0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48" y="0"/>
                  </a:moveTo>
                  <a:lnTo>
                    <a:pt x="32" y="8"/>
                  </a:lnTo>
                  <a:lnTo>
                    <a:pt x="32" y="26"/>
                  </a:lnTo>
                  <a:lnTo>
                    <a:pt x="24" y="35"/>
                  </a:lnTo>
                  <a:lnTo>
                    <a:pt x="16" y="35"/>
                  </a:lnTo>
                  <a:lnTo>
                    <a:pt x="16" y="44"/>
                  </a:lnTo>
                  <a:lnTo>
                    <a:pt x="0" y="44"/>
                  </a:lnTo>
                  <a:lnTo>
                    <a:pt x="0" y="61"/>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35" name="Freeform 649"/>
            <p:cNvSpPr>
              <a:spLocks/>
            </p:cNvSpPr>
            <p:nvPr/>
          </p:nvSpPr>
          <p:spPr bwMode="auto">
            <a:xfrm>
              <a:off x="2731" y="3455"/>
              <a:ext cx="64" cy="35"/>
            </a:xfrm>
            <a:custGeom>
              <a:avLst/>
              <a:gdLst>
                <a:gd name="T0" fmla="*/ 64 w 64"/>
                <a:gd name="T1" fmla="*/ 0 h 35"/>
                <a:gd name="T2" fmla="*/ 56 w 64"/>
                <a:gd name="T3" fmla="*/ 0 h 35"/>
                <a:gd name="T4" fmla="*/ 48 w 64"/>
                <a:gd name="T5" fmla="*/ 0 h 35"/>
                <a:gd name="T6" fmla="*/ 32 w 64"/>
                <a:gd name="T7" fmla="*/ 0 h 35"/>
                <a:gd name="T8" fmla="*/ 32 w 64"/>
                <a:gd name="T9" fmla="*/ 8 h 35"/>
                <a:gd name="T10" fmla="*/ 24 w 64"/>
                <a:gd name="T11" fmla="*/ 8 h 35"/>
                <a:gd name="T12" fmla="*/ 16 w 64"/>
                <a:gd name="T13" fmla="*/ 26 h 35"/>
                <a:gd name="T14" fmla="*/ 0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64" y="0"/>
                  </a:moveTo>
                  <a:lnTo>
                    <a:pt x="56" y="0"/>
                  </a:lnTo>
                  <a:lnTo>
                    <a:pt x="48" y="0"/>
                  </a:lnTo>
                  <a:lnTo>
                    <a:pt x="32" y="0"/>
                  </a:lnTo>
                  <a:lnTo>
                    <a:pt x="32" y="8"/>
                  </a:lnTo>
                  <a:lnTo>
                    <a:pt x="24" y="8"/>
                  </a:lnTo>
                  <a:lnTo>
                    <a:pt x="16"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36" name="Freeform 650"/>
            <p:cNvSpPr>
              <a:spLocks/>
            </p:cNvSpPr>
            <p:nvPr/>
          </p:nvSpPr>
          <p:spPr bwMode="auto">
            <a:xfrm>
              <a:off x="2811" y="3455"/>
              <a:ext cx="16" cy="123"/>
            </a:xfrm>
            <a:custGeom>
              <a:avLst/>
              <a:gdLst>
                <a:gd name="T0" fmla="*/ 0 w 16"/>
                <a:gd name="T1" fmla="*/ 0 h 123"/>
                <a:gd name="T2" fmla="*/ 0 w 16"/>
                <a:gd name="T3" fmla="*/ 35 h 123"/>
                <a:gd name="T4" fmla="*/ 0 w 16"/>
                <a:gd name="T5" fmla="*/ 43 h 123"/>
                <a:gd name="T6" fmla="*/ 0 w 16"/>
                <a:gd name="T7" fmla="*/ 70 h 123"/>
                <a:gd name="T8" fmla="*/ 8 w 16"/>
                <a:gd name="T9" fmla="*/ 70 h 123"/>
                <a:gd name="T10" fmla="*/ 8 w 16"/>
                <a:gd name="T11" fmla="*/ 79 h 123"/>
                <a:gd name="T12" fmla="*/ 8 w 16"/>
                <a:gd name="T13" fmla="*/ 87 h 123"/>
                <a:gd name="T14" fmla="*/ 8 w 16"/>
                <a:gd name="T15" fmla="*/ 105 h 123"/>
                <a:gd name="T16" fmla="*/ 16 w 16"/>
                <a:gd name="T17" fmla="*/ 114 h 123"/>
                <a:gd name="T18" fmla="*/ 16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0" y="0"/>
                  </a:moveTo>
                  <a:lnTo>
                    <a:pt x="0" y="35"/>
                  </a:lnTo>
                  <a:lnTo>
                    <a:pt x="0" y="43"/>
                  </a:lnTo>
                  <a:lnTo>
                    <a:pt x="0" y="70"/>
                  </a:lnTo>
                  <a:lnTo>
                    <a:pt x="8" y="70"/>
                  </a:lnTo>
                  <a:lnTo>
                    <a:pt x="8" y="79"/>
                  </a:lnTo>
                  <a:lnTo>
                    <a:pt x="8" y="87"/>
                  </a:lnTo>
                  <a:lnTo>
                    <a:pt x="8" y="105"/>
                  </a:lnTo>
                  <a:lnTo>
                    <a:pt x="16" y="114"/>
                  </a:lnTo>
                  <a:lnTo>
                    <a:pt x="16"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37" name="Freeform 651"/>
            <p:cNvSpPr>
              <a:spLocks/>
            </p:cNvSpPr>
            <p:nvPr/>
          </p:nvSpPr>
          <p:spPr bwMode="auto">
            <a:xfrm>
              <a:off x="2843" y="3481"/>
              <a:ext cx="16" cy="61"/>
            </a:xfrm>
            <a:custGeom>
              <a:avLst/>
              <a:gdLst>
                <a:gd name="T0" fmla="*/ 16 w 16"/>
                <a:gd name="T1" fmla="*/ 0 h 61"/>
                <a:gd name="T2" fmla="*/ 8 w 16"/>
                <a:gd name="T3" fmla="*/ 9 h 61"/>
                <a:gd name="T4" fmla="*/ 0 w 16"/>
                <a:gd name="T5" fmla="*/ 17 h 61"/>
                <a:gd name="T6" fmla="*/ 0 w 16"/>
                <a:gd name="T7" fmla="*/ 26 h 61"/>
                <a:gd name="T8" fmla="*/ 0 w 16"/>
                <a:gd name="T9" fmla="*/ 44 h 61"/>
                <a:gd name="T10" fmla="*/ 0 w 16"/>
                <a:gd name="T11" fmla="*/ 53 h 61"/>
                <a:gd name="T12" fmla="*/ 0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16" y="0"/>
                  </a:moveTo>
                  <a:lnTo>
                    <a:pt x="8" y="9"/>
                  </a:lnTo>
                  <a:lnTo>
                    <a:pt x="0" y="17"/>
                  </a:lnTo>
                  <a:lnTo>
                    <a:pt x="0" y="26"/>
                  </a:lnTo>
                  <a:lnTo>
                    <a:pt x="0" y="44"/>
                  </a:lnTo>
                  <a:lnTo>
                    <a:pt x="0" y="53"/>
                  </a:lnTo>
                  <a:lnTo>
                    <a:pt x="0"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38" name="Freeform 652"/>
            <p:cNvSpPr>
              <a:spLocks/>
            </p:cNvSpPr>
            <p:nvPr/>
          </p:nvSpPr>
          <p:spPr bwMode="auto">
            <a:xfrm>
              <a:off x="2875" y="3507"/>
              <a:ext cx="16" cy="88"/>
            </a:xfrm>
            <a:custGeom>
              <a:avLst/>
              <a:gdLst>
                <a:gd name="T0" fmla="*/ 0 w 16"/>
                <a:gd name="T1" fmla="*/ 0 h 88"/>
                <a:gd name="T2" fmla="*/ 0 w 16"/>
                <a:gd name="T3" fmla="*/ 27 h 88"/>
                <a:gd name="T4" fmla="*/ 8 w 16"/>
                <a:gd name="T5" fmla="*/ 35 h 88"/>
                <a:gd name="T6" fmla="*/ 8 w 16"/>
                <a:gd name="T7" fmla="*/ 53 h 88"/>
                <a:gd name="T8" fmla="*/ 16 w 16"/>
                <a:gd name="T9" fmla="*/ 62 h 88"/>
                <a:gd name="T10" fmla="*/ 16 w 16"/>
                <a:gd name="T11" fmla="*/ 71 h 88"/>
                <a:gd name="T12" fmla="*/ 16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0" y="0"/>
                  </a:moveTo>
                  <a:lnTo>
                    <a:pt x="0" y="27"/>
                  </a:lnTo>
                  <a:lnTo>
                    <a:pt x="8" y="35"/>
                  </a:lnTo>
                  <a:lnTo>
                    <a:pt x="8" y="53"/>
                  </a:lnTo>
                  <a:lnTo>
                    <a:pt x="16" y="62"/>
                  </a:lnTo>
                  <a:lnTo>
                    <a:pt x="16" y="71"/>
                  </a:lnTo>
                  <a:lnTo>
                    <a:pt x="16"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39" name="Freeform 653"/>
            <p:cNvSpPr>
              <a:spLocks/>
            </p:cNvSpPr>
            <p:nvPr/>
          </p:nvSpPr>
          <p:spPr bwMode="auto">
            <a:xfrm>
              <a:off x="2915" y="3455"/>
              <a:ext cx="16" cy="123"/>
            </a:xfrm>
            <a:custGeom>
              <a:avLst/>
              <a:gdLst>
                <a:gd name="T0" fmla="*/ 8 w 16"/>
                <a:gd name="T1" fmla="*/ 0 h 123"/>
                <a:gd name="T2" fmla="*/ 8 w 16"/>
                <a:gd name="T3" fmla="*/ 8 h 123"/>
                <a:gd name="T4" fmla="*/ 0 w 16"/>
                <a:gd name="T5" fmla="*/ 26 h 123"/>
                <a:gd name="T6" fmla="*/ 0 w 16"/>
                <a:gd name="T7" fmla="*/ 35 h 123"/>
                <a:gd name="T8" fmla="*/ 8 w 16"/>
                <a:gd name="T9" fmla="*/ 43 h 123"/>
                <a:gd name="T10" fmla="*/ 8 w 16"/>
                <a:gd name="T11" fmla="*/ 52 h 123"/>
                <a:gd name="T12" fmla="*/ 8 w 16"/>
                <a:gd name="T13" fmla="*/ 70 h 123"/>
                <a:gd name="T14" fmla="*/ 8 w 16"/>
                <a:gd name="T15" fmla="*/ 79 h 123"/>
                <a:gd name="T16" fmla="*/ 16 w 16"/>
                <a:gd name="T17" fmla="*/ 87 h 123"/>
                <a:gd name="T18" fmla="*/ 16 w 16"/>
                <a:gd name="T19" fmla="*/ 105 h 123"/>
                <a:gd name="T20" fmla="*/ 16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0" y="26"/>
                  </a:lnTo>
                  <a:lnTo>
                    <a:pt x="0" y="35"/>
                  </a:lnTo>
                  <a:lnTo>
                    <a:pt x="8" y="43"/>
                  </a:lnTo>
                  <a:lnTo>
                    <a:pt x="8" y="52"/>
                  </a:lnTo>
                  <a:lnTo>
                    <a:pt x="8" y="70"/>
                  </a:lnTo>
                  <a:lnTo>
                    <a:pt x="8" y="79"/>
                  </a:lnTo>
                  <a:lnTo>
                    <a:pt x="16" y="87"/>
                  </a:lnTo>
                  <a:lnTo>
                    <a:pt x="16" y="105"/>
                  </a:lnTo>
                  <a:lnTo>
                    <a:pt x="16"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40" name="Freeform 654"/>
            <p:cNvSpPr>
              <a:spLocks/>
            </p:cNvSpPr>
            <p:nvPr/>
          </p:nvSpPr>
          <p:spPr bwMode="auto">
            <a:xfrm>
              <a:off x="3011" y="3490"/>
              <a:ext cx="40" cy="105"/>
            </a:xfrm>
            <a:custGeom>
              <a:avLst/>
              <a:gdLst>
                <a:gd name="T0" fmla="*/ 8 w 40"/>
                <a:gd name="T1" fmla="*/ 0 h 105"/>
                <a:gd name="T2" fmla="*/ 0 w 40"/>
                <a:gd name="T3" fmla="*/ 8 h 105"/>
                <a:gd name="T4" fmla="*/ 8 w 40"/>
                <a:gd name="T5" fmla="*/ 17 h 105"/>
                <a:gd name="T6" fmla="*/ 16 w 40"/>
                <a:gd name="T7" fmla="*/ 35 h 105"/>
                <a:gd name="T8" fmla="*/ 32 w 40"/>
                <a:gd name="T9" fmla="*/ 44 h 105"/>
                <a:gd name="T10" fmla="*/ 32 w 40"/>
                <a:gd name="T11" fmla="*/ 52 h 105"/>
                <a:gd name="T12" fmla="*/ 40 w 40"/>
                <a:gd name="T13" fmla="*/ 70 h 105"/>
                <a:gd name="T14" fmla="*/ 40 w 40"/>
                <a:gd name="T15" fmla="*/ 79 h 105"/>
                <a:gd name="T16" fmla="*/ 40 w 40"/>
                <a:gd name="T17" fmla="*/ 88 h 105"/>
                <a:gd name="T18" fmla="*/ 4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8" y="0"/>
                  </a:moveTo>
                  <a:lnTo>
                    <a:pt x="0" y="8"/>
                  </a:lnTo>
                  <a:lnTo>
                    <a:pt x="8" y="17"/>
                  </a:lnTo>
                  <a:lnTo>
                    <a:pt x="16" y="35"/>
                  </a:lnTo>
                  <a:lnTo>
                    <a:pt x="32" y="44"/>
                  </a:lnTo>
                  <a:lnTo>
                    <a:pt x="32" y="52"/>
                  </a:lnTo>
                  <a:lnTo>
                    <a:pt x="40" y="70"/>
                  </a:lnTo>
                  <a:lnTo>
                    <a:pt x="40" y="79"/>
                  </a:lnTo>
                  <a:lnTo>
                    <a:pt x="40" y="88"/>
                  </a:lnTo>
                  <a:lnTo>
                    <a:pt x="4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41" name="Freeform 655"/>
            <p:cNvSpPr>
              <a:spLocks/>
            </p:cNvSpPr>
            <p:nvPr/>
          </p:nvSpPr>
          <p:spPr bwMode="auto">
            <a:xfrm>
              <a:off x="3051" y="3463"/>
              <a:ext cx="64" cy="115"/>
            </a:xfrm>
            <a:custGeom>
              <a:avLst/>
              <a:gdLst>
                <a:gd name="T0" fmla="*/ 0 w 64"/>
                <a:gd name="T1" fmla="*/ 0 h 115"/>
                <a:gd name="T2" fmla="*/ 8 w 64"/>
                <a:gd name="T3" fmla="*/ 18 h 115"/>
                <a:gd name="T4" fmla="*/ 8 w 64"/>
                <a:gd name="T5" fmla="*/ 27 h 115"/>
                <a:gd name="T6" fmla="*/ 24 w 64"/>
                <a:gd name="T7" fmla="*/ 27 h 115"/>
                <a:gd name="T8" fmla="*/ 32 w 64"/>
                <a:gd name="T9" fmla="*/ 27 h 115"/>
                <a:gd name="T10" fmla="*/ 32 w 64"/>
                <a:gd name="T11" fmla="*/ 35 h 115"/>
                <a:gd name="T12" fmla="*/ 32 w 64"/>
                <a:gd name="T13" fmla="*/ 44 h 115"/>
                <a:gd name="T14" fmla="*/ 40 w 64"/>
                <a:gd name="T15" fmla="*/ 62 h 115"/>
                <a:gd name="T16" fmla="*/ 48 w 64"/>
                <a:gd name="T17" fmla="*/ 71 h 115"/>
                <a:gd name="T18" fmla="*/ 48 w 64"/>
                <a:gd name="T19" fmla="*/ 79 h 115"/>
                <a:gd name="T20" fmla="*/ 48 w 64"/>
                <a:gd name="T21" fmla="*/ 97 h 115"/>
                <a:gd name="T22" fmla="*/ 64 w 64"/>
                <a:gd name="T23" fmla="*/ 97 h 115"/>
                <a:gd name="T24" fmla="*/ 64 w 64"/>
                <a:gd name="T25" fmla="*/ 106 h 115"/>
                <a:gd name="T26" fmla="*/ 64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0" y="0"/>
                  </a:moveTo>
                  <a:lnTo>
                    <a:pt x="8" y="18"/>
                  </a:lnTo>
                  <a:lnTo>
                    <a:pt x="8" y="27"/>
                  </a:lnTo>
                  <a:lnTo>
                    <a:pt x="24" y="27"/>
                  </a:lnTo>
                  <a:lnTo>
                    <a:pt x="32" y="27"/>
                  </a:lnTo>
                  <a:lnTo>
                    <a:pt x="32" y="35"/>
                  </a:lnTo>
                  <a:lnTo>
                    <a:pt x="32" y="44"/>
                  </a:lnTo>
                  <a:lnTo>
                    <a:pt x="40" y="62"/>
                  </a:lnTo>
                  <a:lnTo>
                    <a:pt x="48" y="71"/>
                  </a:lnTo>
                  <a:lnTo>
                    <a:pt x="48" y="79"/>
                  </a:lnTo>
                  <a:lnTo>
                    <a:pt x="48" y="97"/>
                  </a:lnTo>
                  <a:lnTo>
                    <a:pt x="64" y="97"/>
                  </a:lnTo>
                  <a:lnTo>
                    <a:pt x="64" y="106"/>
                  </a:lnTo>
                  <a:lnTo>
                    <a:pt x="64"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42" name="Freeform 656"/>
            <p:cNvSpPr>
              <a:spLocks/>
            </p:cNvSpPr>
            <p:nvPr/>
          </p:nvSpPr>
          <p:spPr bwMode="auto">
            <a:xfrm>
              <a:off x="2659" y="3507"/>
              <a:ext cx="48" cy="88"/>
            </a:xfrm>
            <a:custGeom>
              <a:avLst/>
              <a:gdLst>
                <a:gd name="T0" fmla="*/ 48 w 48"/>
                <a:gd name="T1" fmla="*/ 0 h 88"/>
                <a:gd name="T2" fmla="*/ 48 w 48"/>
                <a:gd name="T3" fmla="*/ 18 h 88"/>
                <a:gd name="T4" fmla="*/ 48 w 48"/>
                <a:gd name="T5" fmla="*/ 27 h 88"/>
                <a:gd name="T6" fmla="*/ 32 w 48"/>
                <a:gd name="T7" fmla="*/ 27 h 88"/>
                <a:gd name="T8" fmla="*/ 32 w 48"/>
                <a:gd name="T9" fmla="*/ 35 h 88"/>
                <a:gd name="T10" fmla="*/ 24 w 48"/>
                <a:gd name="T11" fmla="*/ 35 h 88"/>
                <a:gd name="T12" fmla="*/ 16 w 48"/>
                <a:gd name="T13" fmla="*/ 53 h 88"/>
                <a:gd name="T14" fmla="*/ 0 w 48"/>
                <a:gd name="T15" fmla="*/ 62 h 88"/>
                <a:gd name="T16" fmla="*/ 0 w 48"/>
                <a:gd name="T17" fmla="*/ 71 h 88"/>
                <a:gd name="T18" fmla="*/ 0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48" y="0"/>
                  </a:moveTo>
                  <a:lnTo>
                    <a:pt x="48" y="18"/>
                  </a:lnTo>
                  <a:lnTo>
                    <a:pt x="48" y="27"/>
                  </a:lnTo>
                  <a:lnTo>
                    <a:pt x="32" y="27"/>
                  </a:lnTo>
                  <a:lnTo>
                    <a:pt x="32" y="35"/>
                  </a:lnTo>
                  <a:lnTo>
                    <a:pt x="24" y="35"/>
                  </a:lnTo>
                  <a:lnTo>
                    <a:pt x="16"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43" name="Freeform 657"/>
            <p:cNvSpPr>
              <a:spLocks/>
            </p:cNvSpPr>
            <p:nvPr/>
          </p:nvSpPr>
          <p:spPr bwMode="auto">
            <a:xfrm>
              <a:off x="2683" y="3314"/>
              <a:ext cx="64" cy="53"/>
            </a:xfrm>
            <a:custGeom>
              <a:avLst/>
              <a:gdLst>
                <a:gd name="T0" fmla="*/ 64 w 64"/>
                <a:gd name="T1" fmla="*/ 0 h 53"/>
                <a:gd name="T2" fmla="*/ 40 w 64"/>
                <a:gd name="T3" fmla="*/ 17 h 53"/>
                <a:gd name="T4" fmla="*/ 32 w 64"/>
                <a:gd name="T5" fmla="*/ 17 h 53"/>
                <a:gd name="T6" fmla="*/ 24 w 64"/>
                <a:gd name="T7" fmla="*/ 17 h 53"/>
                <a:gd name="T8" fmla="*/ 8 w 64"/>
                <a:gd name="T9" fmla="*/ 17 h 53"/>
                <a:gd name="T10" fmla="*/ 0 w 64"/>
                <a:gd name="T11" fmla="*/ 26 h 53"/>
                <a:gd name="T12" fmla="*/ 0 w 64"/>
                <a:gd name="T13" fmla="*/ 35 h 53"/>
                <a:gd name="T14" fmla="*/ 0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64" y="0"/>
                  </a:moveTo>
                  <a:lnTo>
                    <a:pt x="40" y="17"/>
                  </a:lnTo>
                  <a:lnTo>
                    <a:pt x="32" y="17"/>
                  </a:lnTo>
                  <a:lnTo>
                    <a:pt x="24" y="17"/>
                  </a:lnTo>
                  <a:lnTo>
                    <a:pt x="8" y="17"/>
                  </a:lnTo>
                  <a:lnTo>
                    <a:pt x="0" y="26"/>
                  </a:lnTo>
                  <a:lnTo>
                    <a:pt x="0" y="35"/>
                  </a:lnTo>
                  <a:lnTo>
                    <a:pt x="0"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44" name="Freeform 658"/>
            <p:cNvSpPr>
              <a:spLocks/>
            </p:cNvSpPr>
            <p:nvPr/>
          </p:nvSpPr>
          <p:spPr bwMode="auto">
            <a:xfrm>
              <a:off x="2963" y="3314"/>
              <a:ext cx="96" cy="35"/>
            </a:xfrm>
            <a:custGeom>
              <a:avLst/>
              <a:gdLst>
                <a:gd name="T0" fmla="*/ 0 w 96"/>
                <a:gd name="T1" fmla="*/ 0 h 35"/>
                <a:gd name="T2" fmla="*/ 16 w 96"/>
                <a:gd name="T3" fmla="*/ 0 h 35"/>
                <a:gd name="T4" fmla="*/ 24 w 96"/>
                <a:gd name="T5" fmla="*/ 0 h 35"/>
                <a:gd name="T6" fmla="*/ 32 w 96"/>
                <a:gd name="T7" fmla="*/ 0 h 35"/>
                <a:gd name="T8" fmla="*/ 48 w 96"/>
                <a:gd name="T9" fmla="*/ 0 h 35"/>
                <a:gd name="T10" fmla="*/ 56 w 96"/>
                <a:gd name="T11" fmla="*/ 0 h 35"/>
                <a:gd name="T12" fmla="*/ 64 w 96"/>
                <a:gd name="T13" fmla="*/ 0 h 35"/>
                <a:gd name="T14" fmla="*/ 80 w 96"/>
                <a:gd name="T15" fmla="*/ 17 h 35"/>
                <a:gd name="T16" fmla="*/ 88 w 96"/>
                <a:gd name="T17" fmla="*/ 26 h 35"/>
                <a:gd name="T18" fmla="*/ 96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0" y="0"/>
                  </a:moveTo>
                  <a:lnTo>
                    <a:pt x="16" y="0"/>
                  </a:lnTo>
                  <a:lnTo>
                    <a:pt x="24" y="0"/>
                  </a:lnTo>
                  <a:lnTo>
                    <a:pt x="32" y="0"/>
                  </a:lnTo>
                  <a:lnTo>
                    <a:pt x="48" y="0"/>
                  </a:lnTo>
                  <a:lnTo>
                    <a:pt x="56" y="0"/>
                  </a:lnTo>
                  <a:lnTo>
                    <a:pt x="64" y="0"/>
                  </a:lnTo>
                  <a:lnTo>
                    <a:pt x="80" y="17"/>
                  </a:lnTo>
                  <a:lnTo>
                    <a:pt x="88" y="26"/>
                  </a:lnTo>
                  <a:lnTo>
                    <a:pt x="96"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45" name="Freeform 659"/>
            <p:cNvSpPr>
              <a:spLocks/>
            </p:cNvSpPr>
            <p:nvPr/>
          </p:nvSpPr>
          <p:spPr bwMode="auto">
            <a:xfrm>
              <a:off x="2947" y="3296"/>
              <a:ext cx="112" cy="44"/>
            </a:xfrm>
            <a:custGeom>
              <a:avLst/>
              <a:gdLst>
                <a:gd name="T0" fmla="*/ 0 w 112"/>
                <a:gd name="T1" fmla="*/ 0 h 44"/>
                <a:gd name="T2" fmla="*/ 8 w 112"/>
                <a:gd name="T3" fmla="*/ 0 h 44"/>
                <a:gd name="T4" fmla="*/ 16 w 112"/>
                <a:gd name="T5" fmla="*/ 0 h 44"/>
                <a:gd name="T6" fmla="*/ 32 w 112"/>
                <a:gd name="T7" fmla="*/ 0 h 44"/>
                <a:gd name="T8" fmla="*/ 40 w 112"/>
                <a:gd name="T9" fmla="*/ 0 h 44"/>
                <a:gd name="T10" fmla="*/ 48 w 112"/>
                <a:gd name="T11" fmla="*/ 0 h 44"/>
                <a:gd name="T12" fmla="*/ 64 w 112"/>
                <a:gd name="T13" fmla="*/ 0 h 44"/>
                <a:gd name="T14" fmla="*/ 72 w 112"/>
                <a:gd name="T15" fmla="*/ 9 h 44"/>
                <a:gd name="T16" fmla="*/ 80 w 112"/>
                <a:gd name="T17" fmla="*/ 9 h 44"/>
                <a:gd name="T18" fmla="*/ 80 w 112"/>
                <a:gd name="T19" fmla="*/ 18 h 44"/>
                <a:gd name="T20" fmla="*/ 96 w 112"/>
                <a:gd name="T21" fmla="*/ 18 h 44"/>
                <a:gd name="T22" fmla="*/ 104 w 112"/>
                <a:gd name="T23" fmla="*/ 35 h 44"/>
                <a:gd name="T24" fmla="*/ 112 w 112"/>
                <a:gd name="T25" fmla="*/ 35 h 44"/>
                <a:gd name="T26" fmla="*/ 112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0" y="0"/>
                  </a:moveTo>
                  <a:lnTo>
                    <a:pt x="8" y="0"/>
                  </a:lnTo>
                  <a:lnTo>
                    <a:pt x="16" y="0"/>
                  </a:lnTo>
                  <a:lnTo>
                    <a:pt x="32" y="0"/>
                  </a:lnTo>
                  <a:lnTo>
                    <a:pt x="40" y="0"/>
                  </a:lnTo>
                  <a:lnTo>
                    <a:pt x="48" y="0"/>
                  </a:lnTo>
                  <a:lnTo>
                    <a:pt x="64" y="0"/>
                  </a:lnTo>
                  <a:lnTo>
                    <a:pt x="72" y="9"/>
                  </a:lnTo>
                  <a:lnTo>
                    <a:pt x="80" y="9"/>
                  </a:lnTo>
                  <a:lnTo>
                    <a:pt x="80" y="18"/>
                  </a:lnTo>
                  <a:lnTo>
                    <a:pt x="96" y="18"/>
                  </a:lnTo>
                  <a:lnTo>
                    <a:pt x="104" y="35"/>
                  </a:lnTo>
                  <a:lnTo>
                    <a:pt x="112" y="35"/>
                  </a:lnTo>
                  <a:lnTo>
                    <a:pt x="112"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46" name="Freeform 660"/>
            <p:cNvSpPr>
              <a:spLocks/>
            </p:cNvSpPr>
            <p:nvPr/>
          </p:nvSpPr>
          <p:spPr bwMode="auto">
            <a:xfrm>
              <a:off x="3027" y="3375"/>
              <a:ext cx="64" cy="71"/>
            </a:xfrm>
            <a:custGeom>
              <a:avLst/>
              <a:gdLst>
                <a:gd name="T0" fmla="*/ 0 w 64"/>
                <a:gd name="T1" fmla="*/ 0 h 71"/>
                <a:gd name="T2" fmla="*/ 16 w 64"/>
                <a:gd name="T3" fmla="*/ 0 h 71"/>
                <a:gd name="T4" fmla="*/ 24 w 64"/>
                <a:gd name="T5" fmla="*/ 9 h 71"/>
                <a:gd name="T6" fmla="*/ 32 w 64"/>
                <a:gd name="T7" fmla="*/ 18 h 71"/>
                <a:gd name="T8" fmla="*/ 32 w 64"/>
                <a:gd name="T9" fmla="*/ 36 h 71"/>
                <a:gd name="T10" fmla="*/ 48 w 64"/>
                <a:gd name="T11" fmla="*/ 44 h 71"/>
                <a:gd name="T12" fmla="*/ 48 w 64"/>
                <a:gd name="T13" fmla="*/ 53 h 71"/>
                <a:gd name="T14" fmla="*/ 56 w 64"/>
                <a:gd name="T15" fmla="*/ 53 h 71"/>
                <a:gd name="T16" fmla="*/ 64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0" y="0"/>
                  </a:moveTo>
                  <a:lnTo>
                    <a:pt x="16" y="0"/>
                  </a:lnTo>
                  <a:lnTo>
                    <a:pt x="24" y="9"/>
                  </a:lnTo>
                  <a:lnTo>
                    <a:pt x="32" y="18"/>
                  </a:lnTo>
                  <a:lnTo>
                    <a:pt x="32" y="36"/>
                  </a:lnTo>
                  <a:lnTo>
                    <a:pt x="48" y="44"/>
                  </a:lnTo>
                  <a:lnTo>
                    <a:pt x="48" y="53"/>
                  </a:lnTo>
                  <a:lnTo>
                    <a:pt x="56" y="53"/>
                  </a:lnTo>
                  <a:lnTo>
                    <a:pt x="64"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47" name="Freeform 661"/>
            <p:cNvSpPr>
              <a:spLocks/>
            </p:cNvSpPr>
            <p:nvPr/>
          </p:nvSpPr>
          <p:spPr bwMode="auto">
            <a:xfrm>
              <a:off x="3051" y="3455"/>
              <a:ext cx="96" cy="43"/>
            </a:xfrm>
            <a:custGeom>
              <a:avLst/>
              <a:gdLst>
                <a:gd name="T0" fmla="*/ 0 w 96"/>
                <a:gd name="T1" fmla="*/ 0 h 43"/>
                <a:gd name="T2" fmla="*/ 8 w 96"/>
                <a:gd name="T3" fmla="*/ 0 h 43"/>
                <a:gd name="T4" fmla="*/ 24 w 96"/>
                <a:gd name="T5" fmla="*/ 8 h 43"/>
                <a:gd name="T6" fmla="*/ 32 w 96"/>
                <a:gd name="T7" fmla="*/ 8 h 43"/>
                <a:gd name="T8" fmla="*/ 40 w 96"/>
                <a:gd name="T9" fmla="*/ 26 h 43"/>
                <a:gd name="T10" fmla="*/ 48 w 96"/>
                <a:gd name="T11" fmla="*/ 26 h 43"/>
                <a:gd name="T12" fmla="*/ 64 w 96"/>
                <a:gd name="T13" fmla="*/ 26 h 43"/>
                <a:gd name="T14" fmla="*/ 72 w 96"/>
                <a:gd name="T15" fmla="*/ 26 h 43"/>
                <a:gd name="T16" fmla="*/ 80 w 96"/>
                <a:gd name="T17" fmla="*/ 35 h 43"/>
                <a:gd name="T18" fmla="*/ 96 w 96"/>
                <a:gd name="T19" fmla="*/ 35 h 43"/>
                <a:gd name="T20" fmla="*/ 96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0" y="0"/>
                  </a:moveTo>
                  <a:lnTo>
                    <a:pt x="8" y="0"/>
                  </a:lnTo>
                  <a:lnTo>
                    <a:pt x="24" y="8"/>
                  </a:lnTo>
                  <a:lnTo>
                    <a:pt x="32" y="8"/>
                  </a:lnTo>
                  <a:lnTo>
                    <a:pt x="40" y="26"/>
                  </a:lnTo>
                  <a:lnTo>
                    <a:pt x="48" y="26"/>
                  </a:lnTo>
                  <a:lnTo>
                    <a:pt x="64" y="26"/>
                  </a:lnTo>
                  <a:lnTo>
                    <a:pt x="72" y="26"/>
                  </a:lnTo>
                  <a:lnTo>
                    <a:pt x="80" y="35"/>
                  </a:lnTo>
                  <a:lnTo>
                    <a:pt x="96" y="35"/>
                  </a:lnTo>
                  <a:lnTo>
                    <a:pt x="96"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6520" name="Group 662"/>
          <p:cNvGrpSpPr>
            <a:grpSpLocks/>
          </p:cNvGrpSpPr>
          <p:nvPr/>
        </p:nvGrpSpPr>
        <p:grpSpPr bwMode="auto">
          <a:xfrm>
            <a:off x="1920875" y="2362200"/>
            <a:ext cx="774700" cy="725488"/>
            <a:chOff x="2611" y="2760"/>
            <a:chExt cx="488" cy="457"/>
          </a:xfrm>
        </p:grpSpPr>
        <p:sp>
          <p:nvSpPr>
            <p:cNvPr id="493589" name="Freeform 663"/>
            <p:cNvSpPr>
              <a:spLocks/>
            </p:cNvSpPr>
            <p:nvPr/>
          </p:nvSpPr>
          <p:spPr bwMode="auto">
            <a:xfrm>
              <a:off x="2859" y="3006"/>
              <a:ext cx="240" cy="211"/>
            </a:xfrm>
            <a:custGeom>
              <a:avLst/>
              <a:gdLst>
                <a:gd name="T0" fmla="*/ 0 w 240"/>
                <a:gd name="T1" fmla="*/ 211 h 211"/>
                <a:gd name="T2" fmla="*/ 0 w 240"/>
                <a:gd name="T3" fmla="*/ 194 h 211"/>
                <a:gd name="T4" fmla="*/ 0 w 240"/>
                <a:gd name="T5" fmla="*/ 194 h 211"/>
                <a:gd name="T6" fmla="*/ 0 w 240"/>
                <a:gd name="T7" fmla="*/ 194 h 211"/>
                <a:gd name="T8" fmla="*/ 0 w 240"/>
                <a:gd name="T9" fmla="*/ 185 h 211"/>
                <a:gd name="T10" fmla="*/ 16 w 240"/>
                <a:gd name="T11" fmla="*/ 176 h 211"/>
                <a:gd name="T12" fmla="*/ 16 w 240"/>
                <a:gd name="T13" fmla="*/ 158 h 211"/>
                <a:gd name="T14" fmla="*/ 16 w 240"/>
                <a:gd name="T15" fmla="*/ 150 h 211"/>
                <a:gd name="T16" fmla="*/ 24 w 240"/>
                <a:gd name="T17" fmla="*/ 141 h 211"/>
                <a:gd name="T18" fmla="*/ 32 w 240"/>
                <a:gd name="T19" fmla="*/ 123 h 211"/>
                <a:gd name="T20" fmla="*/ 32 w 240"/>
                <a:gd name="T21" fmla="*/ 114 h 211"/>
                <a:gd name="T22" fmla="*/ 48 w 240"/>
                <a:gd name="T23" fmla="*/ 106 h 211"/>
                <a:gd name="T24" fmla="*/ 56 w 240"/>
                <a:gd name="T25" fmla="*/ 97 h 211"/>
                <a:gd name="T26" fmla="*/ 64 w 240"/>
                <a:gd name="T27" fmla="*/ 79 h 211"/>
                <a:gd name="T28" fmla="*/ 64 w 240"/>
                <a:gd name="T29" fmla="*/ 71 h 211"/>
                <a:gd name="T30" fmla="*/ 72 w 240"/>
                <a:gd name="T31" fmla="*/ 71 h 211"/>
                <a:gd name="T32" fmla="*/ 88 w 240"/>
                <a:gd name="T33" fmla="*/ 62 h 211"/>
                <a:gd name="T34" fmla="*/ 96 w 240"/>
                <a:gd name="T35" fmla="*/ 44 h 211"/>
                <a:gd name="T36" fmla="*/ 104 w 240"/>
                <a:gd name="T37" fmla="*/ 35 h 211"/>
                <a:gd name="T38" fmla="*/ 128 w 240"/>
                <a:gd name="T39" fmla="*/ 35 h 211"/>
                <a:gd name="T40" fmla="*/ 136 w 240"/>
                <a:gd name="T41" fmla="*/ 27 h 211"/>
                <a:gd name="T42" fmla="*/ 160 w 240"/>
                <a:gd name="T43" fmla="*/ 27 h 211"/>
                <a:gd name="T44" fmla="*/ 168 w 240"/>
                <a:gd name="T45" fmla="*/ 27 h 211"/>
                <a:gd name="T46" fmla="*/ 192 w 240"/>
                <a:gd name="T47" fmla="*/ 9 h 211"/>
                <a:gd name="T48" fmla="*/ 200 w 240"/>
                <a:gd name="T49" fmla="*/ 9 h 211"/>
                <a:gd name="T50" fmla="*/ 216 w 240"/>
                <a:gd name="T51" fmla="*/ 9 h 211"/>
                <a:gd name="T52" fmla="*/ 224 w 240"/>
                <a:gd name="T53" fmla="*/ 9 h 211"/>
                <a:gd name="T54" fmla="*/ 232 w 240"/>
                <a:gd name="T55" fmla="*/ 9 h 211"/>
                <a:gd name="T56" fmla="*/ 232 w 240"/>
                <a:gd name="T57" fmla="*/ 9 h 211"/>
                <a:gd name="T58" fmla="*/ 232 w 240"/>
                <a:gd name="T59" fmla="*/ 0 h 211"/>
                <a:gd name="T60" fmla="*/ 240 w 240"/>
                <a:gd name="T61" fmla="*/ 9 h 211"/>
                <a:gd name="T62" fmla="*/ 232 w 240"/>
                <a:gd name="T63" fmla="*/ 9 h 211"/>
                <a:gd name="T64" fmla="*/ 232 w 240"/>
                <a:gd name="T65" fmla="*/ 9 h 211"/>
                <a:gd name="T66" fmla="*/ 224 w 240"/>
                <a:gd name="T67" fmla="*/ 9 h 211"/>
                <a:gd name="T68" fmla="*/ 224 w 240"/>
                <a:gd name="T69" fmla="*/ 9 h 211"/>
                <a:gd name="T70" fmla="*/ 216 w 240"/>
                <a:gd name="T71" fmla="*/ 27 h 211"/>
                <a:gd name="T72" fmla="*/ 200 w 240"/>
                <a:gd name="T73" fmla="*/ 27 h 211"/>
                <a:gd name="T74" fmla="*/ 192 w 240"/>
                <a:gd name="T75" fmla="*/ 27 h 211"/>
                <a:gd name="T76" fmla="*/ 168 w 240"/>
                <a:gd name="T77" fmla="*/ 35 h 211"/>
                <a:gd name="T78" fmla="*/ 160 w 240"/>
                <a:gd name="T79" fmla="*/ 44 h 211"/>
                <a:gd name="T80" fmla="*/ 152 w 240"/>
                <a:gd name="T81" fmla="*/ 44 h 211"/>
                <a:gd name="T82" fmla="*/ 136 w 240"/>
                <a:gd name="T83" fmla="*/ 62 h 211"/>
                <a:gd name="T84" fmla="*/ 128 w 240"/>
                <a:gd name="T85" fmla="*/ 71 h 211"/>
                <a:gd name="T86" fmla="*/ 120 w 240"/>
                <a:gd name="T87" fmla="*/ 79 h 211"/>
                <a:gd name="T88" fmla="*/ 104 w 240"/>
                <a:gd name="T89" fmla="*/ 79 h 211"/>
                <a:gd name="T90" fmla="*/ 104 w 240"/>
                <a:gd name="T91" fmla="*/ 97 h 211"/>
                <a:gd name="T92" fmla="*/ 96 w 240"/>
                <a:gd name="T93" fmla="*/ 97 h 211"/>
                <a:gd name="T94" fmla="*/ 88 w 240"/>
                <a:gd name="T95" fmla="*/ 106 h 211"/>
                <a:gd name="T96" fmla="*/ 72 w 240"/>
                <a:gd name="T97" fmla="*/ 114 h 211"/>
                <a:gd name="T98" fmla="*/ 64 w 240"/>
                <a:gd name="T99" fmla="*/ 123 h 211"/>
                <a:gd name="T100" fmla="*/ 64 w 240"/>
                <a:gd name="T101" fmla="*/ 141 h 211"/>
                <a:gd name="T102" fmla="*/ 56 w 240"/>
                <a:gd name="T103" fmla="*/ 150 h 211"/>
                <a:gd name="T104" fmla="*/ 56 w 240"/>
                <a:gd name="T105" fmla="*/ 158 h 211"/>
                <a:gd name="T106" fmla="*/ 48 w 240"/>
                <a:gd name="T107" fmla="*/ 158 h 211"/>
                <a:gd name="T108" fmla="*/ 48 w 240"/>
                <a:gd name="T109" fmla="*/ 176 h 211"/>
                <a:gd name="T110" fmla="*/ 32 w 240"/>
                <a:gd name="T111" fmla="*/ 185 h 211"/>
                <a:gd name="T112" fmla="*/ 32 w 240"/>
                <a:gd name="T113" fmla="*/ 194 h 211"/>
                <a:gd name="T114" fmla="*/ 32 w 240"/>
                <a:gd name="T115" fmla="*/ 194 h 211"/>
                <a:gd name="T116" fmla="*/ 32 w 240"/>
                <a:gd name="T117" fmla="*/ 194 h 211"/>
                <a:gd name="T118" fmla="*/ 24 w 240"/>
                <a:gd name="T119" fmla="*/ 194 h 211"/>
                <a:gd name="T120" fmla="*/ 32 w 240"/>
                <a:gd name="T121" fmla="*/ 211 h 211"/>
                <a:gd name="T122" fmla="*/ 0 w 240"/>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0"/>
                <a:gd name="T187" fmla="*/ 0 h 211"/>
                <a:gd name="T188" fmla="*/ 240 w 240"/>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0" h="211">
                  <a:moveTo>
                    <a:pt x="0" y="211"/>
                  </a:moveTo>
                  <a:lnTo>
                    <a:pt x="0" y="194"/>
                  </a:lnTo>
                  <a:lnTo>
                    <a:pt x="0" y="185"/>
                  </a:lnTo>
                  <a:lnTo>
                    <a:pt x="16" y="176"/>
                  </a:lnTo>
                  <a:lnTo>
                    <a:pt x="16" y="158"/>
                  </a:lnTo>
                  <a:lnTo>
                    <a:pt x="16" y="150"/>
                  </a:lnTo>
                  <a:lnTo>
                    <a:pt x="24" y="141"/>
                  </a:lnTo>
                  <a:lnTo>
                    <a:pt x="32" y="123"/>
                  </a:lnTo>
                  <a:lnTo>
                    <a:pt x="32" y="114"/>
                  </a:lnTo>
                  <a:lnTo>
                    <a:pt x="48" y="106"/>
                  </a:lnTo>
                  <a:lnTo>
                    <a:pt x="56" y="97"/>
                  </a:lnTo>
                  <a:lnTo>
                    <a:pt x="64" y="79"/>
                  </a:lnTo>
                  <a:lnTo>
                    <a:pt x="64" y="71"/>
                  </a:lnTo>
                  <a:lnTo>
                    <a:pt x="72" y="71"/>
                  </a:lnTo>
                  <a:lnTo>
                    <a:pt x="88" y="62"/>
                  </a:lnTo>
                  <a:lnTo>
                    <a:pt x="96" y="44"/>
                  </a:lnTo>
                  <a:lnTo>
                    <a:pt x="104" y="35"/>
                  </a:lnTo>
                  <a:lnTo>
                    <a:pt x="128" y="35"/>
                  </a:lnTo>
                  <a:lnTo>
                    <a:pt x="136" y="27"/>
                  </a:lnTo>
                  <a:lnTo>
                    <a:pt x="160" y="27"/>
                  </a:lnTo>
                  <a:lnTo>
                    <a:pt x="168" y="27"/>
                  </a:lnTo>
                  <a:lnTo>
                    <a:pt x="192" y="9"/>
                  </a:lnTo>
                  <a:lnTo>
                    <a:pt x="200" y="9"/>
                  </a:lnTo>
                  <a:lnTo>
                    <a:pt x="216" y="9"/>
                  </a:lnTo>
                  <a:lnTo>
                    <a:pt x="224" y="9"/>
                  </a:lnTo>
                  <a:lnTo>
                    <a:pt x="232" y="9"/>
                  </a:lnTo>
                  <a:lnTo>
                    <a:pt x="232" y="0"/>
                  </a:lnTo>
                  <a:lnTo>
                    <a:pt x="240" y="9"/>
                  </a:lnTo>
                  <a:lnTo>
                    <a:pt x="232" y="9"/>
                  </a:lnTo>
                  <a:lnTo>
                    <a:pt x="224" y="9"/>
                  </a:lnTo>
                  <a:lnTo>
                    <a:pt x="216" y="27"/>
                  </a:lnTo>
                  <a:lnTo>
                    <a:pt x="200" y="27"/>
                  </a:lnTo>
                  <a:lnTo>
                    <a:pt x="192" y="27"/>
                  </a:lnTo>
                  <a:lnTo>
                    <a:pt x="168" y="35"/>
                  </a:lnTo>
                  <a:lnTo>
                    <a:pt x="160" y="44"/>
                  </a:lnTo>
                  <a:lnTo>
                    <a:pt x="152" y="44"/>
                  </a:lnTo>
                  <a:lnTo>
                    <a:pt x="136" y="62"/>
                  </a:lnTo>
                  <a:lnTo>
                    <a:pt x="128" y="71"/>
                  </a:lnTo>
                  <a:lnTo>
                    <a:pt x="120" y="79"/>
                  </a:lnTo>
                  <a:lnTo>
                    <a:pt x="104" y="79"/>
                  </a:lnTo>
                  <a:lnTo>
                    <a:pt x="104" y="97"/>
                  </a:lnTo>
                  <a:lnTo>
                    <a:pt x="96" y="97"/>
                  </a:lnTo>
                  <a:lnTo>
                    <a:pt x="88" y="106"/>
                  </a:lnTo>
                  <a:lnTo>
                    <a:pt x="72" y="114"/>
                  </a:lnTo>
                  <a:lnTo>
                    <a:pt x="64" y="123"/>
                  </a:lnTo>
                  <a:lnTo>
                    <a:pt x="64" y="141"/>
                  </a:lnTo>
                  <a:lnTo>
                    <a:pt x="56" y="150"/>
                  </a:lnTo>
                  <a:lnTo>
                    <a:pt x="56" y="158"/>
                  </a:lnTo>
                  <a:lnTo>
                    <a:pt x="48" y="158"/>
                  </a:lnTo>
                  <a:lnTo>
                    <a:pt x="48" y="176"/>
                  </a:lnTo>
                  <a:lnTo>
                    <a:pt x="32" y="185"/>
                  </a:lnTo>
                  <a:lnTo>
                    <a:pt x="32" y="194"/>
                  </a:lnTo>
                  <a:lnTo>
                    <a:pt x="24" y="194"/>
                  </a:lnTo>
                  <a:lnTo>
                    <a:pt x="32" y="211"/>
                  </a:lnTo>
                  <a:lnTo>
                    <a:pt x="0"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590" name="Freeform 664"/>
            <p:cNvSpPr>
              <a:spLocks/>
            </p:cNvSpPr>
            <p:nvPr/>
          </p:nvSpPr>
          <p:spPr bwMode="auto">
            <a:xfrm>
              <a:off x="2859" y="3006"/>
              <a:ext cx="240" cy="211"/>
            </a:xfrm>
            <a:custGeom>
              <a:avLst/>
              <a:gdLst>
                <a:gd name="T0" fmla="*/ 0 w 240"/>
                <a:gd name="T1" fmla="*/ 211 h 211"/>
                <a:gd name="T2" fmla="*/ 0 w 240"/>
                <a:gd name="T3" fmla="*/ 194 h 211"/>
                <a:gd name="T4" fmla="*/ 0 w 240"/>
                <a:gd name="T5" fmla="*/ 194 h 211"/>
                <a:gd name="T6" fmla="*/ 0 w 240"/>
                <a:gd name="T7" fmla="*/ 194 h 211"/>
                <a:gd name="T8" fmla="*/ 0 w 240"/>
                <a:gd name="T9" fmla="*/ 185 h 211"/>
                <a:gd name="T10" fmla="*/ 16 w 240"/>
                <a:gd name="T11" fmla="*/ 176 h 211"/>
                <a:gd name="T12" fmla="*/ 16 w 240"/>
                <a:gd name="T13" fmla="*/ 158 h 211"/>
                <a:gd name="T14" fmla="*/ 16 w 240"/>
                <a:gd name="T15" fmla="*/ 150 h 211"/>
                <a:gd name="T16" fmla="*/ 24 w 240"/>
                <a:gd name="T17" fmla="*/ 141 h 211"/>
                <a:gd name="T18" fmla="*/ 32 w 240"/>
                <a:gd name="T19" fmla="*/ 123 h 211"/>
                <a:gd name="T20" fmla="*/ 32 w 240"/>
                <a:gd name="T21" fmla="*/ 114 h 211"/>
                <a:gd name="T22" fmla="*/ 48 w 240"/>
                <a:gd name="T23" fmla="*/ 106 h 211"/>
                <a:gd name="T24" fmla="*/ 56 w 240"/>
                <a:gd name="T25" fmla="*/ 97 h 211"/>
                <a:gd name="T26" fmla="*/ 64 w 240"/>
                <a:gd name="T27" fmla="*/ 79 h 211"/>
                <a:gd name="T28" fmla="*/ 64 w 240"/>
                <a:gd name="T29" fmla="*/ 71 h 211"/>
                <a:gd name="T30" fmla="*/ 72 w 240"/>
                <a:gd name="T31" fmla="*/ 71 h 211"/>
                <a:gd name="T32" fmla="*/ 88 w 240"/>
                <a:gd name="T33" fmla="*/ 62 h 211"/>
                <a:gd name="T34" fmla="*/ 96 w 240"/>
                <a:gd name="T35" fmla="*/ 44 h 211"/>
                <a:gd name="T36" fmla="*/ 104 w 240"/>
                <a:gd name="T37" fmla="*/ 35 h 211"/>
                <a:gd name="T38" fmla="*/ 128 w 240"/>
                <a:gd name="T39" fmla="*/ 35 h 211"/>
                <a:gd name="T40" fmla="*/ 136 w 240"/>
                <a:gd name="T41" fmla="*/ 27 h 211"/>
                <a:gd name="T42" fmla="*/ 160 w 240"/>
                <a:gd name="T43" fmla="*/ 27 h 211"/>
                <a:gd name="T44" fmla="*/ 168 w 240"/>
                <a:gd name="T45" fmla="*/ 27 h 211"/>
                <a:gd name="T46" fmla="*/ 192 w 240"/>
                <a:gd name="T47" fmla="*/ 9 h 211"/>
                <a:gd name="T48" fmla="*/ 200 w 240"/>
                <a:gd name="T49" fmla="*/ 9 h 211"/>
                <a:gd name="T50" fmla="*/ 216 w 240"/>
                <a:gd name="T51" fmla="*/ 9 h 211"/>
                <a:gd name="T52" fmla="*/ 224 w 240"/>
                <a:gd name="T53" fmla="*/ 9 h 211"/>
                <a:gd name="T54" fmla="*/ 232 w 240"/>
                <a:gd name="T55" fmla="*/ 9 h 211"/>
                <a:gd name="T56" fmla="*/ 232 w 240"/>
                <a:gd name="T57" fmla="*/ 9 h 211"/>
                <a:gd name="T58" fmla="*/ 232 w 240"/>
                <a:gd name="T59" fmla="*/ 0 h 211"/>
                <a:gd name="T60" fmla="*/ 240 w 240"/>
                <a:gd name="T61" fmla="*/ 9 h 211"/>
                <a:gd name="T62" fmla="*/ 232 w 240"/>
                <a:gd name="T63" fmla="*/ 9 h 211"/>
                <a:gd name="T64" fmla="*/ 232 w 240"/>
                <a:gd name="T65" fmla="*/ 9 h 211"/>
                <a:gd name="T66" fmla="*/ 224 w 240"/>
                <a:gd name="T67" fmla="*/ 9 h 211"/>
                <a:gd name="T68" fmla="*/ 224 w 240"/>
                <a:gd name="T69" fmla="*/ 9 h 211"/>
                <a:gd name="T70" fmla="*/ 216 w 240"/>
                <a:gd name="T71" fmla="*/ 27 h 211"/>
                <a:gd name="T72" fmla="*/ 200 w 240"/>
                <a:gd name="T73" fmla="*/ 27 h 211"/>
                <a:gd name="T74" fmla="*/ 192 w 240"/>
                <a:gd name="T75" fmla="*/ 27 h 211"/>
                <a:gd name="T76" fmla="*/ 168 w 240"/>
                <a:gd name="T77" fmla="*/ 35 h 211"/>
                <a:gd name="T78" fmla="*/ 160 w 240"/>
                <a:gd name="T79" fmla="*/ 44 h 211"/>
                <a:gd name="T80" fmla="*/ 152 w 240"/>
                <a:gd name="T81" fmla="*/ 44 h 211"/>
                <a:gd name="T82" fmla="*/ 136 w 240"/>
                <a:gd name="T83" fmla="*/ 62 h 211"/>
                <a:gd name="T84" fmla="*/ 128 w 240"/>
                <a:gd name="T85" fmla="*/ 71 h 211"/>
                <a:gd name="T86" fmla="*/ 120 w 240"/>
                <a:gd name="T87" fmla="*/ 79 h 211"/>
                <a:gd name="T88" fmla="*/ 104 w 240"/>
                <a:gd name="T89" fmla="*/ 79 h 211"/>
                <a:gd name="T90" fmla="*/ 104 w 240"/>
                <a:gd name="T91" fmla="*/ 97 h 211"/>
                <a:gd name="T92" fmla="*/ 96 w 240"/>
                <a:gd name="T93" fmla="*/ 97 h 211"/>
                <a:gd name="T94" fmla="*/ 88 w 240"/>
                <a:gd name="T95" fmla="*/ 106 h 211"/>
                <a:gd name="T96" fmla="*/ 72 w 240"/>
                <a:gd name="T97" fmla="*/ 114 h 211"/>
                <a:gd name="T98" fmla="*/ 64 w 240"/>
                <a:gd name="T99" fmla="*/ 123 h 211"/>
                <a:gd name="T100" fmla="*/ 64 w 240"/>
                <a:gd name="T101" fmla="*/ 141 h 211"/>
                <a:gd name="T102" fmla="*/ 56 w 240"/>
                <a:gd name="T103" fmla="*/ 150 h 211"/>
                <a:gd name="T104" fmla="*/ 56 w 240"/>
                <a:gd name="T105" fmla="*/ 158 h 211"/>
                <a:gd name="T106" fmla="*/ 48 w 240"/>
                <a:gd name="T107" fmla="*/ 158 h 211"/>
                <a:gd name="T108" fmla="*/ 48 w 240"/>
                <a:gd name="T109" fmla="*/ 176 h 211"/>
                <a:gd name="T110" fmla="*/ 32 w 240"/>
                <a:gd name="T111" fmla="*/ 185 h 211"/>
                <a:gd name="T112" fmla="*/ 32 w 240"/>
                <a:gd name="T113" fmla="*/ 194 h 211"/>
                <a:gd name="T114" fmla="*/ 32 w 240"/>
                <a:gd name="T115" fmla="*/ 194 h 211"/>
                <a:gd name="T116" fmla="*/ 32 w 240"/>
                <a:gd name="T117" fmla="*/ 194 h 211"/>
                <a:gd name="T118" fmla="*/ 24 w 240"/>
                <a:gd name="T119" fmla="*/ 194 h 211"/>
                <a:gd name="T120" fmla="*/ 32 w 240"/>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0"/>
                <a:gd name="T184" fmla="*/ 0 h 211"/>
                <a:gd name="T185" fmla="*/ 240 w 240"/>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0" h="211">
                  <a:moveTo>
                    <a:pt x="0" y="211"/>
                  </a:moveTo>
                  <a:lnTo>
                    <a:pt x="0" y="194"/>
                  </a:lnTo>
                  <a:lnTo>
                    <a:pt x="0" y="185"/>
                  </a:lnTo>
                  <a:lnTo>
                    <a:pt x="16" y="176"/>
                  </a:lnTo>
                  <a:lnTo>
                    <a:pt x="16" y="158"/>
                  </a:lnTo>
                  <a:lnTo>
                    <a:pt x="16" y="150"/>
                  </a:lnTo>
                  <a:lnTo>
                    <a:pt x="24" y="141"/>
                  </a:lnTo>
                  <a:lnTo>
                    <a:pt x="32" y="123"/>
                  </a:lnTo>
                  <a:lnTo>
                    <a:pt x="32" y="114"/>
                  </a:lnTo>
                  <a:lnTo>
                    <a:pt x="48" y="106"/>
                  </a:lnTo>
                  <a:lnTo>
                    <a:pt x="56" y="97"/>
                  </a:lnTo>
                  <a:lnTo>
                    <a:pt x="64" y="79"/>
                  </a:lnTo>
                  <a:lnTo>
                    <a:pt x="64" y="71"/>
                  </a:lnTo>
                  <a:lnTo>
                    <a:pt x="72" y="71"/>
                  </a:lnTo>
                  <a:lnTo>
                    <a:pt x="88" y="62"/>
                  </a:lnTo>
                  <a:lnTo>
                    <a:pt x="96" y="44"/>
                  </a:lnTo>
                  <a:lnTo>
                    <a:pt x="104" y="35"/>
                  </a:lnTo>
                  <a:lnTo>
                    <a:pt x="128" y="35"/>
                  </a:lnTo>
                  <a:lnTo>
                    <a:pt x="136" y="27"/>
                  </a:lnTo>
                  <a:lnTo>
                    <a:pt x="160" y="27"/>
                  </a:lnTo>
                  <a:lnTo>
                    <a:pt x="168" y="27"/>
                  </a:lnTo>
                  <a:lnTo>
                    <a:pt x="192" y="9"/>
                  </a:lnTo>
                  <a:lnTo>
                    <a:pt x="200" y="9"/>
                  </a:lnTo>
                  <a:lnTo>
                    <a:pt x="216" y="9"/>
                  </a:lnTo>
                  <a:lnTo>
                    <a:pt x="224" y="9"/>
                  </a:lnTo>
                  <a:lnTo>
                    <a:pt x="232" y="9"/>
                  </a:lnTo>
                  <a:lnTo>
                    <a:pt x="232" y="0"/>
                  </a:lnTo>
                  <a:lnTo>
                    <a:pt x="240" y="9"/>
                  </a:lnTo>
                  <a:lnTo>
                    <a:pt x="232" y="9"/>
                  </a:lnTo>
                  <a:lnTo>
                    <a:pt x="224" y="9"/>
                  </a:lnTo>
                  <a:lnTo>
                    <a:pt x="216" y="27"/>
                  </a:lnTo>
                  <a:lnTo>
                    <a:pt x="200" y="27"/>
                  </a:lnTo>
                  <a:lnTo>
                    <a:pt x="192" y="27"/>
                  </a:lnTo>
                  <a:lnTo>
                    <a:pt x="168" y="35"/>
                  </a:lnTo>
                  <a:lnTo>
                    <a:pt x="160" y="44"/>
                  </a:lnTo>
                  <a:lnTo>
                    <a:pt x="152" y="44"/>
                  </a:lnTo>
                  <a:lnTo>
                    <a:pt x="136" y="62"/>
                  </a:lnTo>
                  <a:lnTo>
                    <a:pt x="128" y="71"/>
                  </a:lnTo>
                  <a:lnTo>
                    <a:pt x="120" y="79"/>
                  </a:lnTo>
                  <a:lnTo>
                    <a:pt x="104" y="79"/>
                  </a:lnTo>
                  <a:lnTo>
                    <a:pt x="104" y="97"/>
                  </a:lnTo>
                  <a:lnTo>
                    <a:pt x="96" y="97"/>
                  </a:lnTo>
                  <a:lnTo>
                    <a:pt x="88" y="106"/>
                  </a:lnTo>
                  <a:lnTo>
                    <a:pt x="72" y="114"/>
                  </a:lnTo>
                  <a:lnTo>
                    <a:pt x="64" y="123"/>
                  </a:lnTo>
                  <a:lnTo>
                    <a:pt x="64" y="141"/>
                  </a:lnTo>
                  <a:lnTo>
                    <a:pt x="56" y="150"/>
                  </a:lnTo>
                  <a:lnTo>
                    <a:pt x="56" y="158"/>
                  </a:lnTo>
                  <a:lnTo>
                    <a:pt x="48" y="158"/>
                  </a:lnTo>
                  <a:lnTo>
                    <a:pt x="48" y="176"/>
                  </a:lnTo>
                  <a:lnTo>
                    <a:pt x="32" y="185"/>
                  </a:lnTo>
                  <a:lnTo>
                    <a:pt x="32" y="194"/>
                  </a:lnTo>
                  <a:lnTo>
                    <a:pt x="24" y="194"/>
                  </a:lnTo>
                  <a:lnTo>
                    <a:pt x="32"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591" name="Freeform 665"/>
            <p:cNvSpPr>
              <a:spLocks/>
            </p:cNvSpPr>
            <p:nvPr/>
          </p:nvSpPr>
          <p:spPr bwMode="auto">
            <a:xfrm>
              <a:off x="2675" y="2962"/>
              <a:ext cx="200" cy="255"/>
            </a:xfrm>
            <a:custGeom>
              <a:avLst/>
              <a:gdLst>
                <a:gd name="T0" fmla="*/ 152 w 200"/>
                <a:gd name="T1" fmla="*/ 255 h 255"/>
                <a:gd name="T2" fmla="*/ 144 w 200"/>
                <a:gd name="T3" fmla="*/ 238 h 255"/>
                <a:gd name="T4" fmla="*/ 144 w 200"/>
                <a:gd name="T5" fmla="*/ 238 h 255"/>
                <a:gd name="T6" fmla="*/ 144 w 200"/>
                <a:gd name="T7" fmla="*/ 238 h 255"/>
                <a:gd name="T8" fmla="*/ 144 w 200"/>
                <a:gd name="T9" fmla="*/ 229 h 255"/>
                <a:gd name="T10" fmla="*/ 144 w 200"/>
                <a:gd name="T11" fmla="*/ 229 h 255"/>
                <a:gd name="T12" fmla="*/ 144 w 200"/>
                <a:gd name="T13" fmla="*/ 220 h 255"/>
                <a:gd name="T14" fmla="*/ 144 w 200"/>
                <a:gd name="T15" fmla="*/ 202 h 255"/>
                <a:gd name="T16" fmla="*/ 136 w 200"/>
                <a:gd name="T17" fmla="*/ 194 h 255"/>
                <a:gd name="T18" fmla="*/ 136 w 200"/>
                <a:gd name="T19" fmla="*/ 194 h 255"/>
                <a:gd name="T20" fmla="*/ 136 w 200"/>
                <a:gd name="T21" fmla="*/ 185 h 255"/>
                <a:gd name="T22" fmla="*/ 120 w 200"/>
                <a:gd name="T23" fmla="*/ 167 h 255"/>
                <a:gd name="T24" fmla="*/ 120 w 200"/>
                <a:gd name="T25" fmla="*/ 158 h 255"/>
                <a:gd name="T26" fmla="*/ 112 w 200"/>
                <a:gd name="T27" fmla="*/ 150 h 255"/>
                <a:gd name="T28" fmla="*/ 112 w 200"/>
                <a:gd name="T29" fmla="*/ 150 h 255"/>
                <a:gd name="T30" fmla="*/ 112 w 200"/>
                <a:gd name="T31" fmla="*/ 150 h 255"/>
                <a:gd name="T32" fmla="*/ 104 w 200"/>
                <a:gd name="T33" fmla="*/ 123 h 255"/>
                <a:gd name="T34" fmla="*/ 88 w 200"/>
                <a:gd name="T35" fmla="*/ 115 h 255"/>
                <a:gd name="T36" fmla="*/ 80 w 200"/>
                <a:gd name="T37" fmla="*/ 106 h 255"/>
                <a:gd name="T38" fmla="*/ 72 w 200"/>
                <a:gd name="T39" fmla="*/ 88 h 255"/>
                <a:gd name="T40" fmla="*/ 56 w 200"/>
                <a:gd name="T41" fmla="*/ 79 h 255"/>
                <a:gd name="T42" fmla="*/ 48 w 200"/>
                <a:gd name="T43" fmla="*/ 71 h 255"/>
                <a:gd name="T44" fmla="*/ 40 w 200"/>
                <a:gd name="T45" fmla="*/ 53 h 255"/>
                <a:gd name="T46" fmla="*/ 40 w 200"/>
                <a:gd name="T47" fmla="*/ 44 h 255"/>
                <a:gd name="T48" fmla="*/ 32 w 200"/>
                <a:gd name="T49" fmla="*/ 35 h 255"/>
                <a:gd name="T50" fmla="*/ 16 w 200"/>
                <a:gd name="T51" fmla="*/ 27 h 255"/>
                <a:gd name="T52" fmla="*/ 8 w 200"/>
                <a:gd name="T53" fmla="*/ 9 h 255"/>
                <a:gd name="T54" fmla="*/ 8 w 200"/>
                <a:gd name="T55" fmla="*/ 9 h 255"/>
                <a:gd name="T56" fmla="*/ 8 w 200"/>
                <a:gd name="T57" fmla="*/ 9 h 255"/>
                <a:gd name="T58" fmla="*/ 0 w 200"/>
                <a:gd name="T59" fmla="*/ 0 h 255"/>
                <a:gd name="T60" fmla="*/ 8 w 200"/>
                <a:gd name="T61" fmla="*/ 9 h 255"/>
                <a:gd name="T62" fmla="*/ 8 w 200"/>
                <a:gd name="T63" fmla="*/ 9 h 255"/>
                <a:gd name="T64" fmla="*/ 8 w 200"/>
                <a:gd name="T65" fmla="*/ 9 h 255"/>
                <a:gd name="T66" fmla="*/ 8 w 200"/>
                <a:gd name="T67" fmla="*/ 9 h 255"/>
                <a:gd name="T68" fmla="*/ 16 w 200"/>
                <a:gd name="T69" fmla="*/ 9 h 255"/>
                <a:gd name="T70" fmla="*/ 32 w 200"/>
                <a:gd name="T71" fmla="*/ 9 h 255"/>
                <a:gd name="T72" fmla="*/ 40 w 200"/>
                <a:gd name="T73" fmla="*/ 27 h 255"/>
                <a:gd name="T74" fmla="*/ 48 w 200"/>
                <a:gd name="T75" fmla="*/ 27 h 255"/>
                <a:gd name="T76" fmla="*/ 56 w 200"/>
                <a:gd name="T77" fmla="*/ 27 h 255"/>
                <a:gd name="T78" fmla="*/ 72 w 200"/>
                <a:gd name="T79" fmla="*/ 35 h 255"/>
                <a:gd name="T80" fmla="*/ 80 w 200"/>
                <a:gd name="T81" fmla="*/ 44 h 255"/>
                <a:gd name="T82" fmla="*/ 88 w 200"/>
                <a:gd name="T83" fmla="*/ 44 h 255"/>
                <a:gd name="T84" fmla="*/ 104 w 200"/>
                <a:gd name="T85" fmla="*/ 53 h 255"/>
                <a:gd name="T86" fmla="*/ 112 w 200"/>
                <a:gd name="T87" fmla="*/ 71 h 255"/>
                <a:gd name="T88" fmla="*/ 120 w 200"/>
                <a:gd name="T89" fmla="*/ 71 h 255"/>
                <a:gd name="T90" fmla="*/ 136 w 200"/>
                <a:gd name="T91" fmla="*/ 79 h 255"/>
                <a:gd name="T92" fmla="*/ 136 w 200"/>
                <a:gd name="T93" fmla="*/ 88 h 255"/>
                <a:gd name="T94" fmla="*/ 144 w 200"/>
                <a:gd name="T95" fmla="*/ 106 h 255"/>
                <a:gd name="T96" fmla="*/ 152 w 200"/>
                <a:gd name="T97" fmla="*/ 115 h 255"/>
                <a:gd name="T98" fmla="*/ 152 w 200"/>
                <a:gd name="T99" fmla="*/ 141 h 255"/>
                <a:gd name="T100" fmla="*/ 168 w 200"/>
                <a:gd name="T101" fmla="*/ 150 h 255"/>
                <a:gd name="T102" fmla="*/ 176 w 200"/>
                <a:gd name="T103" fmla="*/ 158 h 255"/>
                <a:gd name="T104" fmla="*/ 176 w 200"/>
                <a:gd name="T105" fmla="*/ 185 h 255"/>
                <a:gd name="T106" fmla="*/ 176 w 200"/>
                <a:gd name="T107" fmla="*/ 194 h 255"/>
                <a:gd name="T108" fmla="*/ 184 w 200"/>
                <a:gd name="T109" fmla="*/ 202 h 255"/>
                <a:gd name="T110" fmla="*/ 184 w 200"/>
                <a:gd name="T111" fmla="*/ 220 h 255"/>
                <a:gd name="T112" fmla="*/ 184 w 200"/>
                <a:gd name="T113" fmla="*/ 229 h 255"/>
                <a:gd name="T114" fmla="*/ 184 w 200"/>
                <a:gd name="T115" fmla="*/ 238 h 255"/>
                <a:gd name="T116" fmla="*/ 184 w 200"/>
                <a:gd name="T117" fmla="*/ 238 h 255"/>
                <a:gd name="T118" fmla="*/ 184 w 200"/>
                <a:gd name="T119" fmla="*/ 238 h 255"/>
                <a:gd name="T120" fmla="*/ 200 w 200"/>
                <a:gd name="T121" fmla="*/ 255 h 255"/>
                <a:gd name="T122" fmla="*/ 152 w 200"/>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0"/>
                <a:gd name="T187" fmla="*/ 0 h 255"/>
                <a:gd name="T188" fmla="*/ 200 w 200"/>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0" h="255">
                  <a:moveTo>
                    <a:pt x="152" y="255"/>
                  </a:moveTo>
                  <a:lnTo>
                    <a:pt x="144" y="238"/>
                  </a:lnTo>
                  <a:lnTo>
                    <a:pt x="144" y="229"/>
                  </a:lnTo>
                  <a:lnTo>
                    <a:pt x="144" y="220"/>
                  </a:lnTo>
                  <a:lnTo>
                    <a:pt x="144" y="202"/>
                  </a:lnTo>
                  <a:lnTo>
                    <a:pt x="136" y="194"/>
                  </a:lnTo>
                  <a:lnTo>
                    <a:pt x="136" y="185"/>
                  </a:lnTo>
                  <a:lnTo>
                    <a:pt x="120" y="167"/>
                  </a:lnTo>
                  <a:lnTo>
                    <a:pt x="120" y="158"/>
                  </a:lnTo>
                  <a:lnTo>
                    <a:pt x="112" y="150"/>
                  </a:lnTo>
                  <a:lnTo>
                    <a:pt x="104" y="123"/>
                  </a:lnTo>
                  <a:lnTo>
                    <a:pt x="88" y="115"/>
                  </a:lnTo>
                  <a:lnTo>
                    <a:pt x="80" y="106"/>
                  </a:lnTo>
                  <a:lnTo>
                    <a:pt x="72" y="88"/>
                  </a:lnTo>
                  <a:lnTo>
                    <a:pt x="56" y="79"/>
                  </a:lnTo>
                  <a:lnTo>
                    <a:pt x="48" y="71"/>
                  </a:lnTo>
                  <a:lnTo>
                    <a:pt x="40" y="53"/>
                  </a:lnTo>
                  <a:lnTo>
                    <a:pt x="40" y="44"/>
                  </a:lnTo>
                  <a:lnTo>
                    <a:pt x="32" y="35"/>
                  </a:lnTo>
                  <a:lnTo>
                    <a:pt x="16" y="27"/>
                  </a:lnTo>
                  <a:lnTo>
                    <a:pt x="8" y="9"/>
                  </a:lnTo>
                  <a:lnTo>
                    <a:pt x="0" y="0"/>
                  </a:lnTo>
                  <a:lnTo>
                    <a:pt x="8" y="9"/>
                  </a:lnTo>
                  <a:lnTo>
                    <a:pt x="16" y="9"/>
                  </a:lnTo>
                  <a:lnTo>
                    <a:pt x="32" y="9"/>
                  </a:lnTo>
                  <a:lnTo>
                    <a:pt x="40" y="27"/>
                  </a:lnTo>
                  <a:lnTo>
                    <a:pt x="48" y="27"/>
                  </a:lnTo>
                  <a:lnTo>
                    <a:pt x="56" y="27"/>
                  </a:lnTo>
                  <a:lnTo>
                    <a:pt x="72" y="35"/>
                  </a:lnTo>
                  <a:lnTo>
                    <a:pt x="80" y="44"/>
                  </a:lnTo>
                  <a:lnTo>
                    <a:pt x="88" y="44"/>
                  </a:lnTo>
                  <a:lnTo>
                    <a:pt x="104" y="53"/>
                  </a:lnTo>
                  <a:lnTo>
                    <a:pt x="112" y="71"/>
                  </a:lnTo>
                  <a:lnTo>
                    <a:pt x="120" y="71"/>
                  </a:lnTo>
                  <a:lnTo>
                    <a:pt x="136" y="79"/>
                  </a:lnTo>
                  <a:lnTo>
                    <a:pt x="136" y="88"/>
                  </a:lnTo>
                  <a:lnTo>
                    <a:pt x="144" y="106"/>
                  </a:lnTo>
                  <a:lnTo>
                    <a:pt x="152" y="115"/>
                  </a:lnTo>
                  <a:lnTo>
                    <a:pt x="152" y="141"/>
                  </a:lnTo>
                  <a:lnTo>
                    <a:pt x="168" y="150"/>
                  </a:lnTo>
                  <a:lnTo>
                    <a:pt x="176" y="158"/>
                  </a:lnTo>
                  <a:lnTo>
                    <a:pt x="176" y="185"/>
                  </a:lnTo>
                  <a:lnTo>
                    <a:pt x="176" y="194"/>
                  </a:lnTo>
                  <a:lnTo>
                    <a:pt x="184" y="202"/>
                  </a:lnTo>
                  <a:lnTo>
                    <a:pt x="184" y="220"/>
                  </a:lnTo>
                  <a:lnTo>
                    <a:pt x="184" y="229"/>
                  </a:lnTo>
                  <a:lnTo>
                    <a:pt x="184" y="238"/>
                  </a:lnTo>
                  <a:lnTo>
                    <a:pt x="200" y="255"/>
                  </a:lnTo>
                  <a:lnTo>
                    <a:pt x="152"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592" name="Freeform 666"/>
            <p:cNvSpPr>
              <a:spLocks/>
            </p:cNvSpPr>
            <p:nvPr/>
          </p:nvSpPr>
          <p:spPr bwMode="auto">
            <a:xfrm>
              <a:off x="2675" y="2962"/>
              <a:ext cx="200" cy="255"/>
            </a:xfrm>
            <a:custGeom>
              <a:avLst/>
              <a:gdLst>
                <a:gd name="T0" fmla="*/ 152 w 200"/>
                <a:gd name="T1" fmla="*/ 255 h 255"/>
                <a:gd name="T2" fmla="*/ 144 w 200"/>
                <a:gd name="T3" fmla="*/ 238 h 255"/>
                <a:gd name="T4" fmla="*/ 144 w 200"/>
                <a:gd name="T5" fmla="*/ 238 h 255"/>
                <a:gd name="T6" fmla="*/ 144 w 200"/>
                <a:gd name="T7" fmla="*/ 238 h 255"/>
                <a:gd name="T8" fmla="*/ 144 w 200"/>
                <a:gd name="T9" fmla="*/ 229 h 255"/>
                <a:gd name="T10" fmla="*/ 144 w 200"/>
                <a:gd name="T11" fmla="*/ 229 h 255"/>
                <a:gd name="T12" fmla="*/ 144 w 200"/>
                <a:gd name="T13" fmla="*/ 220 h 255"/>
                <a:gd name="T14" fmla="*/ 144 w 200"/>
                <a:gd name="T15" fmla="*/ 202 h 255"/>
                <a:gd name="T16" fmla="*/ 136 w 200"/>
                <a:gd name="T17" fmla="*/ 194 h 255"/>
                <a:gd name="T18" fmla="*/ 136 w 200"/>
                <a:gd name="T19" fmla="*/ 194 h 255"/>
                <a:gd name="T20" fmla="*/ 136 w 200"/>
                <a:gd name="T21" fmla="*/ 185 h 255"/>
                <a:gd name="T22" fmla="*/ 120 w 200"/>
                <a:gd name="T23" fmla="*/ 167 h 255"/>
                <a:gd name="T24" fmla="*/ 120 w 200"/>
                <a:gd name="T25" fmla="*/ 158 h 255"/>
                <a:gd name="T26" fmla="*/ 112 w 200"/>
                <a:gd name="T27" fmla="*/ 150 h 255"/>
                <a:gd name="T28" fmla="*/ 112 w 200"/>
                <a:gd name="T29" fmla="*/ 150 h 255"/>
                <a:gd name="T30" fmla="*/ 112 w 200"/>
                <a:gd name="T31" fmla="*/ 150 h 255"/>
                <a:gd name="T32" fmla="*/ 104 w 200"/>
                <a:gd name="T33" fmla="*/ 123 h 255"/>
                <a:gd name="T34" fmla="*/ 88 w 200"/>
                <a:gd name="T35" fmla="*/ 115 h 255"/>
                <a:gd name="T36" fmla="*/ 80 w 200"/>
                <a:gd name="T37" fmla="*/ 106 h 255"/>
                <a:gd name="T38" fmla="*/ 72 w 200"/>
                <a:gd name="T39" fmla="*/ 88 h 255"/>
                <a:gd name="T40" fmla="*/ 56 w 200"/>
                <a:gd name="T41" fmla="*/ 79 h 255"/>
                <a:gd name="T42" fmla="*/ 48 w 200"/>
                <a:gd name="T43" fmla="*/ 71 h 255"/>
                <a:gd name="T44" fmla="*/ 40 w 200"/>
                <a:gd name="T45" fmla="*/ 53 h 255"/>
                <a:gd name="T46" fmla="*/ 40 w 200"/>
                <a:gd name="T47" fmla="*/ 44 h 255"/>
                <a:gd name="T48" fmla="*/ 32 w 200"/>
                <a:gd name="T49" fmla="*/ 35 h 255"/>
                <a:gd name="T50" fmla="*/ 16 w 200"/>
                <a:gd name="T51" fmla="*/ 27 h 255"/>
                <a:gd name="T52" fmla="*/ 8 w 200"/>
                <a:gd name="T53" fmla="*/ 9 h 255"/>
                <a:gd name="T54" fmla="*/ 8 w 200"/>
                <a:gd name="T55" fmla="*/ 9 h 255"/>
                <a:gd name="T56" fmla="*/ 8 w 200"/>
                <a:gd name="T57" fmla="*/ 9 h 255"/>
                <a:gd name="T58" fmla="*/ 0 w 200"/>
                <a:gd name="T59" fmla="*/ 0 h 255"/>
                <a:gd name="T60" fmla="*/ 8 w 200"/>
                <a:gd name="T61" fmla="*/ 9 h 255"/>
                <a:gd name="T62" fmla="*/ 8 w 200"/>
                <a:gd name="T63" fmla="*/ 9 h 255"/>
                <a:gd name="T64" fmla="*/ 8 w 200"/>
                <a:gd name="T65" fmla="*/ 9 h 255"/>
                <a:gd name="T66" fmla="*/ 8 w 200"/>
                <a:gd name="T67" fmla="*/ 9 h 255"/>
                <a:gd name="T68" fmla="*/ 16 w 200"/>
                <a:gd name="T69" fmla="*/ 9 h 255"/>
                <a:gd name="T70" fmla="*/ 32 w 200"/>
                <a:gd name="T71" fmla="*/ 9 h 255"/>
                <a:gd name="T72" fmla="*/ 40 w 200"/>
                <a:gd name="T73" fmla="*/ 27 h 255"/>
                <a:gd name="T74" fmla="*/ 48 w 200"/>
                <a:gd name="T75" fmla="*/ 27 h 255"/>
                <a:gd name="T76" fmla="*/ 56 w 200"/>
                <a:gd name="T77" fmla="*/ 27 h 255"/>
                <a:gd name="T78" fmla="*/ 72 w 200"/>
                <a:gd name="T79" fmla="*/ 35 h 255"/>
                <a:gd name="T80" fmla="*/ 80 w 200"/>
                <a:gd name="T81" fmla="*/ 44 h 255"/>
                <a:gd name="T82" fmla="*/ 88 w 200"/>
                <a:gd name="T83" fmla="*/ 44 h 255"/>
                <a:gd name="T84" fmla="*/ 104 w 200"/>
                <a:gd name="T85" fmla="*/ 53 h 255"/>
                <a:gd name="T86" fmla="*/ 112 w 200"/>
                <a:gd name="T87" fmla="*/ 71 h 255"/>
                <a:gd name="T88" fmla="*/ 120 w 200"/>
                <a:gd name="T89" fmla="*/ 71 h 255"/>
                <a:gd name="T90" fmla="*/ 136 w 200"/>
                <a:gd name="T91" fmla="*/ 79 h 255"/>
                <a:gd name="T92" fmla="*/ 136 w 200"/>
                <a:gd name="T93" fmla="*/ 88 h 255"/>
                <a:gd name="T94" fmla="*/ 144 w 200"/>
                <a:gd name="T95" fmla="*/ 106 h 255"/>
                <a:gd name="T96" fmla="*/ 152 w 200"/>
                <a:gd name="T97" fmla="*/ 115 h 255"/>
                <a:gd name="T98" fmla="*/ 152 w 200"/>
                <a:gd name="T99" fmla="*/ 141 h 255"/>
                <a:gd name="T100" fmla="*/ 168 w 200"/>
                <a:gd name="T101" fmla="*/ 150 h 255"/>
                <a:gd name="T102" fmla="*/ 176 w 200"/>
                <a:gd name="T103" fmla="*/ 158 h 255"/>
                <a:gd name="T104" fmla="*/ 176 w 200"/>
                <a:gd name="T105" fmla="*/ 185 h 255"/>
                <a:gd name="T106" fmla="*/ 176 w 200"/>
                <a:gd name="T107" fmla="*/ 194 h 255"/>
                <a:gd name="T108" fmla="*/ 184 w 200"/>
                <a:gd name="T109" fmla="*/ 202 h 255"/>
                <a:gd name="T110" fmla="*/ 184 w 200"/>
                <a:gd name="T111" fmla="*/ 220 h 255"/>
                <a:gd name="T112" fmla="*/ 184 w 200"/>
                <a:gd name="T113" fmla="*/ 229 h 255"/>
                <a:gd name="T114" fmla="*/ 184 w 200"/>
                <a:gd name="T115" fmla="*/ 238 h 255"/>
                <a:gd name="T116" fmla="*/ 184 w 200"/>
                <a:gd name="T117" fmla="*/ 238 h 255"/>
                <a:gd name="T118" fmla="*/ 184 w 200"/>
                <a:gd name="T119" fmla="*/ 238 h 255"/>
                <a:gd name="T120" fmla="*/ 200 w 200"/>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0"/>
                <a:gd name="T184" fmla="*/ 0 h 255"/>
                <a:gd name="T185" fmla="*/ 200 w 200"/>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0" h="255">
                  <a:moveTo>
                    <a:pt x="152" y="255"/>
                  </a:moveTo>
                  <a:lnTo>
                    <a:pt x="144" y="238"/>
                  </a:lnTo>
                  <a:lnTo>
                    <a:pt x="144" y="229"/>
                  </a:lnTo>
                  <a:lnTo>
                    <a:pt x="144" y="220"/>
                  </a:lnTo>
                  <a:lnTo>
                    <a:pt x="144" y="202"/>
                  </a:lnTo>
                  <a:lnTo>
                    <a:pt x="136" y="194"/>
                  </a:lnTo>
                  <a:lnTo>
                    <a:pt x="136" y="185"/>
                  </a:lnTo>
                  <a:lnTo>
                    <a:pt x="120" y="167"/>
                  </a:lnTo>
                  <a:lnTo>
                    <a:pt x="120" y="158"/>
                  </a:lnTo>
                  <a:lnTo>
                    <a:pt x="112" y="150"/>
                  </a:lnTo>
                  <a:lnTo>
                    <a:pt x="104" y="123"/>
                  </a:lnTo>
                  <a:lnTo>
                    <a:pt x="88" y="115"/>
                  </a:lnTo>
                  <a:lnTo>
                    <a:pt x="80" y="106"/>
                  </a:lnTo>
                  <a:lnTo>
                    <a:pt x="72" y="88"/>
                  </a:lnTo>
                  <a:lnTo>
                    <a:pt x="56" y="79"/>
                  </a:lnTo>
                  <a:lnTo>
                    <a:pt x="48" y="71"/>
                  </a:lnTo>
                  <a:lnTo>
                    <a:pt x="40" y="53"/>
                  </a:lnTo>
                  <a:lnTo>
                    <a:pt x="40" y="44"/>
                  </a:lnTo>
                  <a:lnTo>
                    <a:pt x="32" y="35"/>
                  </a:lnTo>
                  <a:lnTo>
                    <a:pt x="16" y="27"/>
                  </a:lnTo>
                  <a:lnTo>
                    <a:pt x="8" y="9"/>
                  </a:lnTo>
                  <a:lnTo>
                    <a:pt x="0" y="0"/>
                  </a:lnTo>
                  <a:lnTo>
                    <a:pt x="8" y="9"/>
                  </a:lnTo>
                  <a:lnTo>
                    <a:pt x="16" y="9"/>
                  </a:lnTo>
                  <a:lnTo>
                    <a:pt x="32" y="9"/>
                  </a:lnTo>
                  <a:lnTo>
                    <a:pt x="40" y="27"/>
                  </a:lnTo>
                  <a:lnTo>
                    <a:pt x="48" y="27"/>
                  </a:lnTo>
                  <a:lnTo>
                    <a:pt x="56" y="27"/>
                  </a:lnTo>
                  <a:lnTo>
                    <a:pt x="72" y="35"/>
                  </a:lnTo>
                  <a:lnTo>
                    <a:pt x="80" y="44"/>
                  </a:lnTo>
                  <a:lnTo>
                    <a:pt x="88" y="44"/>
                  </a:lnTo>
                  <a:lnTo>
                    <a:pt x="104" y="53"/>
                  </a:lnTo>
                  <a:lnTo>
                    <a:pt x="112" y="71"/>
                  </a:lnTo>
                  <a:lnTo>
                    <a:pt x="120" y="71"/>
                  </a:lnTo>
                  <a:lnTo>
                    <a:pt x="136" y="79"/>
                  </a:lnTo>
                  <a:lnTo>
                    <a:pt x="136" y="88"/>
                  </a:lnTo>
                  <a:lnTo>
                    <a:pt x="144" y="106"/>
                  </a:lnTo>
                  <a:lnTo>
                    <a:pt x="152" y="115"/>
                  </a:lnTo>
                  <a:lnTo>
                    <a:pt x="152" y="141"/>
                  </a:lnTo>
                  <a:lnTo>
                    <a:pt x="168" y="150"/>
                  </a:lnTo>
                  <a:lnTo>
                    <a:pt x="176" y="158"/>
                  </a:lnTo>
                  <a:lnTo>
                    <a:pt x="176" y="185"/>
                  </a:lnTo>
                  <a:lnTo>
                    <a:pt x="176" y="194"/>
                  </a:lnTo>
                  <a:lnTo>
                    <a:pt x="184" y="202"/>
                  </a:lnTo>
                  <a:lnTo>
                    <a:pt x="184" y="220"/>
                  </a:lnTo>
                  <a:lnTo>
                    <a:pt x="184" y="229"/>
                  </a:lnTo>
                  <a:lnTo>
                    <a:pt x="184" y="238"/>
                  </a:lnTo>
                  <a:lnTo>
                    <a:pt x="200"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593" name="Freeform 667"/>
            <p:cNvSpPr>
              <a:spLocks/>
            </p:cNvSpPr>
            <p:nvPr/>
          </p:nvSpPr>
          <p:spPr bwMode="auto">
            <a:xfrm>
              <a:off x="2611" y="2857"/>
              <a:ext cx="272" cy="360"/>
            </a:xfrm>
            <a:custGeom>
              <a:avLst/>
              <a:gdLst>
                <a:gd name="T0" fmla="*/ 232 w 272"/>
                <a:gd name="T1" fmla="*/ 343 h 360"/>
                <a:gd name="T2" fmla="*/ 232 w 272"/>
                <a:gd name="T3" fmla="*/ 334 h 360"/>
                <a:gd name="T4" fmla="*/ 232 w 272"/>
                <a:gd name="T5" fmla="*/ 299 h 360"/>
                <a:gd name="T6" fmla="*/ 216 w 272"/>
                <a:gd name="T7" fmla="*/ 263 h 360"/>
                <a:gd name="T8" fmla="*/ 208 w 272"/>
                <a:gd name="T9" fmla="*/ 220 h 360"/>
                <a:gd name="T10" fmla="*/ 200 w 272"/>
                <a:gd name="T11" fmla="*/ 176 h 360"/>
                <a:gd name="T12" fmla="*/ 184 w 272"/>
                <a:gd name="T13" fmla="*/ 140 h 360"/>
                <a:gd name="T14" fmla="*/ 176 w 272"/>
                <a:gd name="T15" fmla="*/ 132 h 360"/>
                <a:gd name="T16" fmla="*/ 144 w 272"/>
                <a:gd name="T17" fmla="*/ 96 h 360"/>
                <a:gd name="T18" fmla="*/ 120 w 272"/>
                <a:gd name="T19" fmla="*/ 70 h 360"/>
                <a:gd name="T20" fmla="*/ 104 w 272"/>
                <a:gd name="T21" fmla="*/ 61 h 360"/>
                <a:gd name="T22" fmla="*/ 80 w 272"/>
                <a:gd name="T23" fmla="*/ 35 h 360"/>
                <a:gd name="T24" fmla="*/ 48 w 272"/>
                <a:gd name="T25" fmla="*/ 26 h 360"/>
                <a:gd name="T26" fmla="*/ 32 w 272"/>
                <a:gd name="T27" fmla="*/ 17 h 360"/>
                <a:gd name="T28" fmla="*/ 0 w 272"/>
                <a:gd name="T29" fmla="*/ 0 h 360"/>
                <a:gd name="T30" fmla="*/ 0 w 272"/>
                <a:gd name="T31" fmla="*/ 0 h 360"/>
                <a:gd name="T32" fmla="*/ 0 w 272"/>
                <a:gd name="T33" fmla="*/ 0 h 360"/>
                <a:gd name="T34" fmla="*/ 16 w 272"/>
                <a:gd name="T35" fmla="*/ 0 h 360"/>
                <a:gd name="T36" fmla="*/ 40 w 272"/>
                <a:gd name="T37" fmla="*/ 0 h 360"/>
                <a:gd name="T38" fmla="*/ 72 w 272"/>
                <a:gd name="T39" fmla="*/ 17 h 360"/>
                <a:gd name="T40" fmla="*/ 104 w 272"/>
                <a:gd name="T41" fmla="*/ 17 h 360"/>
                <a:gd name="T42" fmla="*/ 136 w 272"/>
                <a:gd name="T43" fmla="*/ 26 h 360"/>
                <a:gd name="T44" fmla="*/ 152 w 272"/>
                <a:gd name="T45" fmla="*/ 35 h 360"/>
                <a:gd name="T46" fmla="*/ 176 w 272"/>
                <a:gd name="T47" fmla="*/ 44 h 360"/>
                <a:gd name="T48" fmla="*/ 184 w 272"/>
                <a:gd name="T49" fmla="*/ 70 h 360"/>
                <a:gd name="T50" fmla="*/ 208 w 272"/>
                <a:gd name="T51" fmla="*/ 96 h 360"/>
                <a:gd name="T52" fmla="*/ 232 w 272"/>
                <a:gd name="T53" fmla="*/ 105 h 360"/>
                <a:gd name="T54" fmla="*/ 240 w 272"/>
                <a:gd name="T55" fmla="*/ 132 h 360"/>
                <a:gd name="T56" fmla="*/ 248 w 272"/>
                <a:gd name="T57" fmla="*/ 149 h 360"/>
                <a:gd name="T58" fmla="*/ 264 w 272"/>
                <a:gd name="T59" fmla="*/ 176 h 360"/>
                <a:gd name="T60" fmla="*/ 272 w 272"/>
                <a:gd name="T61" fmla="*/ 193 h 360"/>
                <a:gd name="T62" fmla="*/ 272 w 272"/>
                <a:gd name="T63" fmla="*/ 220 h 360"/>
                <a:gd name="T64" fmla="*/ 272 w 272"/>
                <a:gd name="T65" fmla="*/ 246 h 360"/>
                <a:gd name="T66" fmla="*/ 272 w 272"/>
                <a:gd name="T67" fmla="*/ 272 h 360"/>
                <a:gd name="T68" fmla="*/ 272 w 272"/>
                <a:gd name="T69" fmla="*/ 299 h 360"/>
                <a:gd name="T70" fmla="*/ 272 w 272"/>
                <a:gd name="T71" fmla="*/ 334 h 360"/>
                <a:gd name="T72" fmla="*/ 272 w 272"/>
                <a:gd name="T73" fmla="*/ 343 h 360"/>
                <a:gd name="T74" fmla="*/ 264 w 272"/>
                <a:gd name="T75" fmla="*/ 343 h 360"/>
                <a:gd name="T76" fmla="*/ 240 w 272"/>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72"/>
                <a:gd name="T118" fmla="*/ 0 h 360"/>
                <a:gd name="T119" fmla="*/ 272 w 272"/>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72" h="360">
                  <a:moveTo>
                    <a:pt x="240" y="360"/>
                  </a:moveTo>
                  <a:lnTo>
                    <a:pt x="232" y="343"/>
                  </a:lnTo>
                  <a:lnTo>
                    <a:pt x="232" y="334"/>
                  </a:lnTo>
                  <a:lnTo>
                    <a:pt x="232" y="325"/>
                  </a:lnTo>
                  <a:lnTo>
                    <a:pt x="232" y="299"/>
                  </a:lnTo>
                  <a:lnTo>
                    <a:pt x="232" y="290"/>
                  </a:lnTo>
                  <a:lnTo>
                    <a:pt x="216" y="263"/>
                  </a:lnTo>
                  <a:lnTo>
                    <a:pt x="216" y="246"/>
                  </a:lnTo>
                  <a:lnTo>
                    <a:pt x="208" y="220"/>
                  </a:lnTo>
                  <a:lnTo>
                    <a:pt x="208" y="193"/>
                  </a:lnTo>
                  <a:lnTo>
                    <a:pt x="200" y="176"/>
                  </a:lnTo>
                  <a:lnTo>
                    <a:pt x="184" y="158"/>
                  </a:lnTo>
                  <a:lnTo>
                    <a:pt x="184" y="140"/>
                  </a:lnTo>
                  <a:lnTo>
                    <a:pt x="176" y="132"/>
                  </a:lnTo>
                  <a:lnTo>
                    <a:pt x="152" y="105"/>
                  </a:lnTo>
                  <a:lnTo>
                    <a:pt x="144" y="96"/>
                  </a:lnTo>
                  <a:lnTo>
                    <a:pt x="136" y="79"/>
                  </a:lnTo>
                  <a:lnTo>
                    <a:pt x="120" y="70"/>
                  </a:lnTo>
                  <a:lnTo>
                    <a:pt x="112" y="61"/>
                  </a:lnTo>
                  <a:lnTo>
                    <a:pt x="104" y="61"/>
                  </a:lnTo>
                  <a:lnTo>
                    <a:pt x="96" y="44"/>
                  </a:lnTo>
                  <a:lnTo>
                    <a:pt x="80" y="35"/>
                  </a:lnTo>
                  <a:lnTo>
                    <a:pt x="64" y="35"/>
                  </a:lnTo>
                  <a:lnTo>
                    <a:pt x="48" y="26"/>
                  </a:lnTo>
                  <a:lnTo>
                    <a:pt x="40" y="26"/>
                  </a:lnTo>
                  <a:lnTo>
                    <a:pt x="32" y="17"/>
                  </a:lnTo>
                  <a:lnTo>
                    <a:pt x="8" y="0"/>
                  </a:lnTo>
                  <a:lnTo>
                    <a:pt x="0" y="0"/>
                  </a:lnTo>
                  <a:lnTo>
                    <a:pt x="8" y="0"/>
                  </a:lnTo>
                  <a:lnTo>
                    <a:pt x="16" y="0"/>
                  </a:lnTo>
                  <a:lnTo>
                    <a:pt x="32" y="0"/>
                  </a:lnTo>
                  <a:lnTo>
                    <a:pt x="40" y="0"/>
                  </a:lnTo>
                  <a:lnTo>
                    <a:pt x="48" y="0"/>
                  </a:lnTo>
                  <a:lnTo>
                    <a:pt x="72" y="17"/>
                  </a:lnTo>
                  <a:lnTo>
                    <a:pt x="80" y="17"/>
                  </a:lnTo>
                  <a:lnTo>
                    <a:pt x="104" y="17"/>
                  </a:lnTo>
                  <a:lnTo>
                    <a:pt x="112" y="26"/>
                  </a:lnTo>
                  <a:lnTo>
                    <a:pt x="136" y="26"/>
                  </a:lnTo>
                  <a:lnTo>
                    <a:pt x="144" y="35"/>
                  </a:lnTo>
                  <a:lnTo>
                    <a:pt x="152" y="35"/>
                  </a:lnTo>
                  <a:lnTo>
                    <a:pt x="168" y="44"/>
                  </a:lnTo>
                  <a:lnTo>
                    <a:pt x="176" y="44"/>
                  </a:lnTo>
                  <a:lnTo>
                    <a:pt x="184" y="61"/>
                  </a:lnTo>
                  <a:lnTo>
                    <a:pt x="184" y="70"/>
                  </a:lnTo>
                  <a:lnTo>
                    <a:pt x="200" y="79"/>
                  </a:lnTo>
                  <a:lnTo>
                    <a:pt x="208" y="96"/>
                  </a:lnTo>
                  <a:lnTo>
                    <a:pt x="216" y="96"/>
                  </a:lnTo>
                  <a:lnTo>
                    <a:pt x="232" y="105"/>
                  </a:lnTo>
                  <a:lnTo>
                    <a:pt x="232" y="114"/>
                  </a:lnTo>
                  <a:lnTo>
                    <a:pt x="240" y="132"/>
                  </a:lnTo>
                  <a:lnTo>
                    <a:pt x="240" y="140"/>
                  </a:lnTo>
                  <a:lnTo>
                    <a:pt x="248" y="149"/>
                  </a:lnTo>
                  <a:lnTo>
                    <a:pt x="264" y="158"/>
                  </a:lnTo>
                  <a:lnTo>
                    <a:pt x="264" y="176"/>
                  </a:lnTo>
                  <a:lnTo>
                    <a:pt x="264" y="184"/>
                  </a:lnTo>
                  <a:lnTo>
                    <a:pt x="272" y="193"/>
                  </a:lnTo>
                  <a:lnTo>
                    <a:pt x="272" y="211"/>
                  </a:lnTo>
                  <a:lnTo>
                    <a:pt x="272" y="220"/>
                  </a:lnTo>
                  <a:lnTo>
                    <a:pt x="272" y="228"/>
                  </a:lnTo>
                  <a:lnTo>
                    <a:pt x="272" y="246"/>
                  </a:lnTo>
                  <a:lnTo>
                    <a:pt x="272" y="263"/>
                  </a:lnTo>
                  <a:lnTo>
                    <a:pt x="272" y="272"/>
                  </a:lnTo>
                  <a:lnTo>
                    <a:pt x="272" y="290"/>
                  </a:lnTo>
                  <a:lnTo>
                    <a:pt x="272" y="299"/>
                  </a:lnTo>
                  <a:lnTo>
                    <a:pt x="272" y="325"/>
                  </a:lnTo>
                  <a:lnTo>
                    <a:pt x="272" y="334"/>
                  </a:lnTo>
                  <a:lnTo>
                    <a:pt x="272" y="343"/>
                  </a:lnTo>
                  <a:lnTo>
                    <a:pt x="264" y="343"/>
                  </a:lnTo>
                  <a:lnTo>
                    <a:pt x="272" y="360"/>
                  </a:lnTo>
                  <a:lnTo>
                    <a:pt x="2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594" name="Freeform 668"/>
            <p:cNvSpPr>
              <a:spLocks/>
            </p:cNvSpPr>
            <p:nvPr/>
          </p:nvSpPr>
          <p:spPr bwMode="auto">
            <a:xfrm>
              <a:off x="2611" y="2857"/>
              <a:ext cx="272" cy="360"/>
            </a:xfrm>
            <a:custGeom>
              <a:avLst/>
              <a:gdLst>
                <a:gd name="T0" fmla="*/ 232 w 272"/>
                <a:gd name="T1" fmla="*/ 343 h 360"/>
                <a:gd name="T2" fmla="*/ 232 w 272"/>
                <a:gd name="T3" fmla="*/ 334 h 360"/>
                <a:gd name="T4" fmla="*/ 232 w 272"/>
                <a:gd name="T5" fmla="*/ 299 h 360"/>
                <a:gd name="T6" fmla="*/ 216 w 272"/>
                <a:gd name="T7" fmla="*/ 263 h 360"/>
                <a:gd name="T8" fmla="*/ 208 w 272"/>
                <a:gd name="T9" fmla="*/ 220 h 360"/>
                <a:gd name="T10" fmla="*/ 200 w 272"/>
                <a:gd name="T11" fmla="*/ 176 h 360"/>
                <a:gd name="T12" fmla="*/ 184 w 272"/>
                <a:gd name="T13" fmla="*/ 140 h 360"/>
                <a:gd name="T14" fmla="*/ 176 w 272"/>
                <a:gd name="T15" fmla="*/ 132 h 360"/>
                <a:gd name="T16" fmla="*/ 144 w 272"/>
                <a:gd name="T17" fmla="*/ 96 h 360"/>
                <a:gd name="T18" fmla="*/ 120 w 272"/>
                <a:gd name="T19" fmla="*/ 70 h 360"/>
                <a:gd name="T20" fmla="*/ 104 w 272"/>
                <a:gd name="T21" fmla="*/ 61 h 360"/>
                <a:gd name="T22" fmla="*/ 80 w 272"/>
                <a:gd name="T23" fmla="*/ 35 h 360"/>
                <a:gd name="T24" fmla="*/ 48 w 272"/>
                <a:gd name="T25" fmla="*/ 26 h 360"/>
                <a:gd name="T26" fmla="*/ 32 w 272"/>
                <a:gd name="T27" fmla="*/ 17 h 360"/>
                <a:gd name="T28" fmla="*/ 0 w 272"/>
                <a:gd name="T29" fmla="*/ 0 h 360"/>
                <a:gd name="T30" fmla="*/ 0 w 272"/>
                <a:gd name="T31" fmla="*/ 0 h 360"/>
                <a:gd name="T32" fmla="*/ 0 w 272"/>
                <a:gd name="T33" fmla="*/ 0 h 360"/>
                <a:gd name="T34" fmla="*/ 16 w 272"/>
                <a:gd name="T35" fmla="*/ 0 h 360"/>
                <a:gd name="T36" fmla="*/ 40 w 272"/>
                <a:gd name="T37" fmla="*/ 0 h 360"/>
                <a:gd name="T38" fmla="*/ 72 w 272"/>
                <a:gd name="T39" fmla="*/ 17 h 360"/>
                <a:gd name="T40" fmla="*/ 104 w 272"/>
                <a:gd name="T41" fmla="*/ 17 h 360"/>
                <a:gd name="T42" fmla="*/ 136 w 272"/>
                <a:gd name="T43" fmla="*/ 26 h 360"/>
                <a:gd name="T44" fmla="*/ 152 w 272"/>
                <a:gd name="T45" fmla="*/ 35 h 360"/>
                <a:gd name="T46" fmla="*/ 176 w 272"/>
                <a:gd name="T47" fmla="*/ 44 h 360"/>
                <a:gd name="T48" fmla="*/ 184 w 272"/>
                <a:gd name="T49" fmla="*/ 70 h 360"/>
                <a:gd name="T50" fmla="*/ 208 w 272"/>
                <a:gd name="T51" fmla="*/ 96 h 360"/>
                <a:gd name="T52" fmla="*/ 232 w 272"/>
                <a:gd name="T53" fmla="*/ 105 h 360"/>
                <a:gd name="T54" fmla="*/ 240 w 272"/>
                <a:gd name="T55" fmla="*/ 132 h 360"/>
                <a:gd name="T56" fmla="*/ 248 w 272"/>
                <a:gd name="T57" fmla="*/ 149 h 360"/>
                <a:gd name="T58" fmla="*/ 264 w 272"/>
                <a:gd name="T59" fmla="*/ 176 h 360"/>
                <a:gd name="T60" fmla="*/ 272 w 272"/>
                <a:gd name="T61" fmla="*/ 193 h 360"/>
                <a:gd name="T62" fmla="*/ 272 w 272"/>
                <a:gd name="T63" fmla="*/ 220 h 360"/>
                <a:gd name="T64" fmla="*/ 272 w 272"/>
                <a:gd name="T65" fmla="*/ 246 h 360"/>
                <a:gd name="T66" fmla="*/ 272 w 272"/>
                <a:gd name="T67" fmla="*/ 272 h 360"/>
                <a:gd name="T68" fmla="*/ 272 w 272"/>
                <a:gd name="T69" fmla="*/ 299 h 360"/>
                <a:gd name="T70" fmla="*/ 272 w 272"/>
                <a:gd name="T71" fmla="*/ 334 h 360"/>
                <a:gd name="T72" fmla="*/ 272 w 272"/>
                <a:gd name="T73" fmla="*/ 343 h 360"/>
                <a:gd name="T74" fmla="*/ 264 w 272"/>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2"/>
                <a:gd name="T115" fmla="*/ 0 h 360"/>
                <a:gd name="T116" fmla="*/ 272 w 272"/>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2" h="360">
                  <a:moveTo>
                    <a:pt x="240" y="360"/>
                  </a:moveTo>
                  <a:lnTo>
                    <a:pt x="232" y="343"/>
                  </a:lnTo>
                  <a:lnTo>
                    <a:pt x="232" y="334"/>
                  </a:lnTo>
                  <a:lnTo>
                    <a:pt x="232" y="325"/>
                  </a:lnTo>
                  <a:lnTo>
                    <a:pt x="232" y="299"/>
                  </a:lnTo>
                  <a:lnTo>
                    <a:pt x="232" y="290"/>
                  </a:lnTo>
                  <a:lnTo>
                    <a:pt x="216" y="263"/>
                  </a:lnTo>
                  <a:lnTo>
                    <a:pt x="216" y="246"/>
                  </a:lnTo>
                  <a:lnTo>
                    <a:pt x="208" y="220"/>
                  </a:lnTo>
                  <a:lnTo>
                    <a:pt x="208" y="193"/>
                  </a:lnTo>
                  <a:lnTo>
                    <a:pt x="200" y="176"/>
                  </a:lnTo>
                  <a:lnTo>
                    <a:pt x="184" y="158"/>
                  </a:lnTo>
                  <a:lnTo>
                    <a:pt x="184" y="140"/>
                  </a:lnTo>
                  <a:lnTo>
                    <a:pt x="176" y="132"/>
                  </a:lnTo>
                  <a:lnTo>
                    <a:pt x="152" y="105"/>
                  </a:lnTo>
                  <a:lnTo>
                    <a:pt x="144" y="96"/>
                  </a:lnTo>
                  <a:lnTo>
                    <a:pt x="136" y="79"/>
                  </a:lnTo>
                  <a:lnTo>
                    <a:pt x="120" y="70"/>
                  </a:lnTo>
                  <a:lnTo>
                    <a:pt x="112" y="61"/>
                  </a:lnTo>
                  <a:lnTo>
                    <a:pt x="104" y="61"/>
                  </a:lnTo>
                  <a:lnTo>
                    <a:pt x="96" y="44"/>
                  </a:lnTo>
                  <a:lnTo>
                    <a:pt x="80" y="35"/>
                  </a:lnTo>
                  <a:lnTo>
                    <a:pt x="64" y="35"/>
                  </a:lnTo>
                  <a:lnTo>
                    <a:pt x="48" y="26"/>
                  </a:lnTo>
                  <a:lnTo>
                    <a:pt x="40" y="26"/>
                  </a:lnTo>
                  <a:lnTo>
                    <a:pt x="32" y="17"/>
                  </a:lnTo>
                  <a:lnTo>
                    <a:pt x="8" y="0"/>
                  </a:lnTo>
                  <a:lnTo>
                    <a:pt x="0" y="0"/>
                  </a:lnTo>
                  <a:lnTo>
                    <a:pt x="8" y="0"/>
                  </a:lnTo>
                  <a:lnTo>
                    <a:pt x="16" y="0"/>
                  </a:lnTo>
                  <a:lnTo>
                    <a:pt x="32" y="0"/>
                  </a:lnTo>
                  <a:lnTo>
                    <a:pt x="40" y="0"/>
                  </a:lnTo>
                  <a:lnTo>
                    <a:pt x="48" y="0"/>
                  </a:lnTo>
                  <a:lnTo>
                    <a:pt x="72" y="17"/>
                  </a:lnTo>
                  <a:lnTo>
                    <a:pt x="80" y="17"/>
                  </a:lnTo>
                  <a:lnTo>
                    <a:pt x="104" y="17"/>
                  </a:lnTo>
                  <a:lnTo>
                    <a:pt x="112" y="26"/>
                  </a:lnTo>
                  <a:lnTo>
                    <a:pt x="136" y="26"/>
                  </a:lnTo>
                  <a:lnTo>
                    <a:pt x="144" y="35"/>
                  </a:lnTo>
                  <a:lnTo>
                    <a:pt x="152" y="35"/>
                  </a:lnTo>
                  <a:lnTo>
                    <a:pt x="168" y="44"/>
                  </a:lnTo>
                  <a:lnTo>
                    <a:pt x="176" y="44"/>
                  </a:lnTo>
                  <a:lnTo>
                    <a:pt x="184" y="61"/>
                  </a:lnTo>
                  <a:lnTo>
                    <a:pt x="184" y="70"/>
                  </a:lnTo>
                  <a:lnTo>
                    <a:pt x="200" y="79"/>
                  </a:lnTo>
                  <a:lnTo>
                    <a:pt x="208" y="96"/>
                  </a:lnTo>
                  <a:lnTo>
                    <a:pt x="216" y="96"/>
                  </a:lnTo>
                  <a:lnTo>
                    <a:pt x="232" y="105"/>
                  </a:lnTo>
                  <a:lnTo>
                    <a:pt x="232" y="114"/>
                  </a:lnTo>
                  <a:lnTo>
                    <a:pt x="240" y="132"/>
                  </a:lnTo>
                  <a:lnTo>
                    <a:pt x="240" y="140"/>
                  </a:lnTo>
                  <a:lnTo>
                    <a:pt x="248" y="149"/>
                  </a:lnTo>
                  <a:lnTo>
                    <a:pt x="264" y="158"/>
                  </a:lnTo>
                  <a:lnTo>
                    <a:pt x="264" y="176"/>
                  </a:lnTo>
                  <a:lnTo>
                    <a:pt x="264" y="184"/>
                  </a:lnTo>
                  <a:lnTo>
                    <a:pt x="272" y="193"/>
                  </a:lnTo>
                  <a:lnTo>
                    <a:pt x="272" y="211"/>
                  </a:lnTo>
                  <a:lnTo>
                    <a:pt x="272" y="220"/>
                  </a:lnTo>
                  <a:lnTo>
                    <a:pt x="272" y="228"/>
                  </a:lnTo>
                  <a:lnTo>
                    <a:pt x="272" y="246"/>
                  </a:lnTo>
                  <a:lnTo>
                    <a:pt x="272" y="263"/>
                  </a:lnTo>
                  <a:lnTo>
                    <a:pt x="272" y="272"/>
                  </a:lnTo>
                  <a:lnTo>
                    <a:pt x="272" y="290"/>
                  </a:lnTo>
                  <a:lnTo>
                    <a:pt x="272" y="299"/>
                  </a:lnTo>
                  <a:lnTo>
                    <a:pt x="272" y="325"/>
                  </a:lnTo>
                  <a:lnTo>
                    <a:pt x="272" y="334"/>
                  </a:lnTo>
                  <a:lnTo>
                    <a:pt x="272" y="343"/>
                  </a:lnTo>
                  <a:lnTo>
                    <a:pt x="264" y="343"/>
                  </a:lnTo>
                  <a:lnTo>
                    <a:pt x="272"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595" name="Freeform 669"/>
            <p:cNvSpPr>
              <a:spLocks/>
            </p:cNvSpPr>
            <p:nvPr/>
          </p:nvSpPr>
          <p:spPr bwMode="auto">
            <a:xfrm>
              <a:off x="2723" y="2822"/>
              <a:ext cx="160" cy="395"/>
            </a:xfrm>
            <a:custGeom>
              <a:avLst/>
              <a:gdLst>
                <a:gd name="T0" fmla="*/ 128 w 160"/>
                <a:gd name="T1" fmla="*/ 395 h 395"/>
                <a:gd name="T2" fmla="*/ 120 w 160"/>
                <a:gd name="T3" fmla="*/ 378 h 395"/>
                <a:gd name="T4" fmla="*/ 120 w 160"/>
                <a:gd name="T5" fmla="*/ 378 h 395"/>
                <a:gd name="T6" fmla="*/ 120 w 160"/>
                <a:gd name="T7" fmla="*/ 369 h 395"/>
                <a:gd name="T8" fmla="*/ 120 w 160"/>
                <a:gd name="T9" fmla="*/ 360 h 395"/>
                <a:gd name="T10" fmla="*/ 120 w 160"/>
                <a:gd name="T11" fmla="*/ 342 h 395"/>
                <a:gd name="T12" fmla="*/ 120 w 160"/>
                <a:gd name="T13" fmla="*/ 334 h 395"/>
                <a:gd name="T14" fmla="*/ 120 w 160"/>
                <a:gd name="T15" fmla="*/ 307 h 395"/>
                <a:gd name="T16" fmla="*/ 120 w 160"/>
                <a:gd name="T17" fmla="*/ 298 h 395"/>
                <a:gd name="T18" fmla="*/ 120 w 160"/>
                <a:gd name="T19" fmla="*/ 281 h 395"/>
                <a:gd name="T20" fmla="*/ 104 w 160"/>
                <a:gd name="T21" fmla="*/ 263 h 395"/>
                <a:gd name="T22" fmla="*/ 104 w 160"/>
                <a:gd name="T23" fmla="*/ 246 h 395"/>
                <a:gd name="T24" fmla="*/ 104 w 160"/>
                <a:gd name="T25" fmla="*/ 219 h 395"/>
                <a:gd name="T26" fmla="*/ 96 w 160"/>
                <a:gd name="T27" fmla="*/ 211 h 395"/>
                <a:gd name="T28" fmla="*/ 96 w 160"/>
                <a:gd name="T29" fmla="*/ 193 h 395"/>
                <a:gd name="T30" fmla="*/ 96 w 160"/>
                <a:gd name="T31" fmla="*/ 193 h 395"/>
                <a:gd name="T32" fmla="*/ 88 w 160"/>
                <a:gd name="T33" fmla="*/ 175 h 395"/>
                <a:gd name="T34" fmla="*/ 72 w 160"/>
                <a:gd name="T35" fmla="*/ 149 h 395"/>
                <a:gd name="T36" fmla="*/ 72 w 160"/>
                <a:gd name="T37" fmla="*/ 140 h 395"/>
                <a:gd name="T38" fmla="*/ 64 w 160"/>
                <a:gd name="T39" fmla="*/ 114 h 395"/>
                <a:gd name="T40" fmla="*/ 56 w 160"/>
                <a:gd name="T41" fmla="*/ 105 h 395"/>
                <a:gd name="T42" fmla="*/ 56 w 160"/>
                <a:gd name="T43" fmla="*/ 79 h 395"/>
                <a:gd name="T44" fmla="*/ 40 w 160"/>
                <a:gd name="T45" fmla="*/ 70 h 395"/>
                <a:gd name="T46" fmla="*/ 32 w 160"/>
                <a:gd name="T47" fmla="*/ 61 h 395"/>
                <a:gd name="T48" fmla="*/ 24 w 160"/>
                <a:gd name="T49" fmla="*/ 52 h 395"/>
                <a:gd name="T50" fmla="*/ 24 w 160"/>
                <a:gd name="T51" fmla="*/ 35 h 395"/>
                <a:gd name="T52" fmla="*/ 8 w 160"/>
                <a:gd name="T53" fmla="*/ 26 h 395"/>
                <a:gd name="T54" fmla="*/ 8 w 160"/>
                <a:gd name="T55" fmla="*/ 17 h 395"/>
                <a:gd name="T56" fmla="*/ 8 w 160"/>
                <a:gd name="T57" fmla="*/ 17 h 395"/>
                <a:gd name="T58" fmla="*/ 0 w 160"/>
                <a:gd name="T59" fmla="*/ 0 h 395"/>
                <a:gd name="T60" fmla="*/ 8 w 160"/>
                <a:gd name="T61" fmla="*/ 17 h 395"/>
                <a:gd name="T62" fmla="*/ 8 w 160"/>
                <a:gd name="T63" fmla="*/ 17 h 395"/>
                <a:gd name="T64" fmla="*/ 8 w 160"/>
                <a:gd name="T65" fmla="*/ 17 h 395"/>
                <a:gd name="T66" fmla="*/ 8 w 160"/>
                <a:gd name="T67" fmla="*/ 17 h 395"/>
                <a:gd name="T68" fmla="*/ 24 w 160"/>
                <a:gd name="T69" fmla="*/ 17 h 395"/>
                <a:gd name="T70" fmla="*/ 32 w 160"/>
                <a:gd name="T71" fmla="*/ 26 h 395"/>
                <a:gd name="T72" fmla="*/ 40 w 160"/>
                <a:gd name="T73" fmla="*/ 26 h 395"/>
                <a:gd name="T74" fmla="*/ 56 w 160"/>
                <a:gd name="T75" fmla="*/ 35 h 395"/>
                <a:gd name="T76" fmla="*/ 64 w 160"/>
                <a:gd name="T77" fmla="*/ 52 h 395"/>
                <a:gd name="T78" fmla="*/ 72 w 160"/>
                <a:gd name="T79" fmla="*/ 61 h 395"/>
                <a:gd name="T80" fmla="*/ 88 w 160"/>
                <a:gd name="T81" fmla="*/ 61 h 395"/>
                <a:gd name="T82" fmla="*/ 88 w 160"/>
                <a:gd name="T83" fmla="*/ 70 h 395"/>
                <a:gd name="T84" fmla="*/ 96 w 160"/>
                <a:gd name="T85" fmla="*/ 79 h 395"/>
                <a:gd name="T86" fmla="*/ 104 w 160"/>
                <a:gd name="T87" fmla="*/ 96 h 395"/>
                <a:gd name="T88" fmla="*/ 104 w 160"/>
                <a:gd name="T89" fmla="*/ 105 h 395"/>
                <a:gd name="T90" fmla="*/ 120 w 160"/>
                <a:gd name="T91" fmla="*/ 114 h 395"/>
                <a:gd name="T92" fmla="*/ 120 w 160"/>
                <a:gd name="T93" fmla="*/ 131 h 395"/>
                <a:gd name="T94" fmla="*/ 128 w 160"/>
                <a:gd name="T95" fmla="*/ 149 h 395"/>
                <a:gd name="T96" fmla="*/ 136 w 160"/>
                <a:gd name="T97" fmla="*/ 175 h 395"/>
                <a:gd name="T98" fmla="*/ 136 w 160"/>
                <a:gd name="T99" fmla="*/ 211 h 395"/>
                <a:gd name="T100" fmla="*/ 152 w 160"/>
                <a:gd name="T101" fmla="*/ 228 h 395"/>
                <a:gd name="T102" fmla="*/ 152 w 160"/>
                <a:gd name="T103" fmla="*/ 255 h 395"/>
                <a:gd name="T104" fmla="*/ 152 w 160"/>
                <a:gd name="T105" fmla="*/ 281 h 395"/>
                <a:gd name="T106" fmla="*/ 152 w 160"/>
                <a:gd name="T107" fmla="*/ 298 h 395"/>
                <a:gd name="T108" fmla="*/ 160 w 160"/>
                <a:gd name="T109" fmla="*/ 325 h 395"/>
                <a:gd name="T110" fmla="*/ 160 w 160"/>
                <a:gd name="T111" fmla="*/ 342 h 395"/>
                <a:gd name="T112" fmla="*/ 160 w 160"/>
                <a:gd name="T113" fmla="*/ 360 h 395"/>
                <a:gd name="T114" fmla="*/ 160 w 160"/>
                <a:gd name="T115" fmla="*/ 369 h 395"/>
                <a:gd name="T116" fmla="*/ 160 w 160"/>
                <a:gd name="T117" fmla="*/ 378 h 395"/>
                <a:gd name="T118" fmla="*/ 152 w 160"/>
                <a:gd name="T119" fmla="*/ 378 h 395"/>
                <a:gd name="T120" fmla="*/ 160 w 160"/>
                <a:gd name="T121" fmla="*/ 395 h 395"/>
                <a:gd name="T122" fmla="*/ 128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128" y="395"/>
                  </a:moveTo>
                  <a:lnTo>
                    <a:pt x="120" y="378"/>
                  </a:lnTo>
                  <a:lnTo>
                    <a:pt x="120" y="369"/>
                  </a:lnTo>
                  <a:lnTo>
                    <a:pt x="120" y="360"/>
                  </a:lnTo>
                  <a:lnTo>
                    <a:pt x="120" y="342"/>
                  </a:lnTo>
                  <a:lnTo>
                    <a:pt x="120" y="334"/>
                  </a:lnTo>
                  <a:lnTo>
                    <a:pt x="120" y="307"/>
                  </a:lnTo>
                  <a:lnTo>
                    <a:pt x="120" y="298"/>
                  </a:lnTo>
                  <a:lnTo>
                    <a:pt x="120" y="281"/>
                  </a:lnTo>
                  <a:lnTo>
                    <a:pt x="104" y="263"/>
                  </a:lnTo>
                  <a:lnTo>
                    <a:pt x="104" y="246"/>
                  </a:lnTo>
                  <a:lnTo>
                    <a:pt x="104" y="219"/>
                  </a:lnTo>
                  <a:lnTo>
                    <a:pt x="96" y="211"/>
                  </a:lnTo>
                  <a:lnTo>
                    <a:pt x="96" y="193"/>
                  </a:lnTo>
                  <a:lnTo>
                    <a:pt x="88" y="175"/>
                  </a:lnTo>
                  <a:lnTo>
                    <a:pt x="72" y="149"/>
                  </a:lnTo>
                  <a:lnTo>
                    <a:pt x="72" y="140"/>
                  </a:lnTo>
                  <a:lnTo>
                    <a:pt x="64" y="114"/>
                  </a:lnTo>
                  <a:lnTo>
                    <a:pt x="56" y="105"/>
                  </a:lnTo>
                  <a:lnTo>
                    <a:pt x="56" y="79"/>
                  </a:lnTo>
                  <a:lnTo>
                    <a:pt x="40" y="70"/>
                  </a:lnTo>
                  <a:lnTo>
                    <a:pt x="32" y="61"/>
                  </a:lnTo>
                  <a:lnTo>
                    <a:pt x="24" y="52"/>
                  </a:lnTo>
                  <a:lnTo>
                    <a:pt x="24" y="35"/>
                  </a:lnTo>
                  <a:lnTo>
                    <a:pt x="8" y="26"/>
                  </a:lnTo>
                  <a:lnTo>
                    <a:pt x="8" y="17"/>
                  </a:lnTo>
                  <a:lnTo>
                    <a:pt x="0" y="0"/>
                  </a:lnTo>
                  <a:lnTo>
                    <a:pt x="8" y="17"/>
                  </a:lnTo>
                  <a:lnTo>
                    <a:pt x="24" y="17"/>
                  </a:lnTo>
                  <a:lnTo>
                    <a:pt x="32" y="26"/>
                  </a:lnTo>
                  <a:lnTo>
                    <a:pt x="40" y="26"/>
                  </a:lnTo>
                  <a:lnTo>
                    <a:pt x="56" y="35"/>
                  </a:lnTo>
                  <a:lnTo>
                    <a:pt x="64" y="52"/>
                  </a:lnTo>
                  <a:lnTo>
                    <a:pt x="72" y="61"/>
                  </a:lnTo>
                  <a:lnTo>
                    <a:pt x="88" y="61"/>
                  </a:lnTo>
                  <a:lnTo>
                    <a:pt x="88" y="70"/>
                  </a:lnTo>
                  <a:lnTo>
                    <a:pt x="96" y="79"/>
                  </a:lnTo>
                  <a:lnTo>
                    <a:pt x="104" y="96"/>
                  </a:lnTo>
                  <a:lnTo>
                    <a:pt x="104" y="105"/>
                  </a:lnTo>
                  <a:lnTo>
                    <a:pt x="120" y="114"/>
                  </a:lnTo>
                  <a:lnTo>
                    <a:pt x="120" y="131"/>
                  </a:lnTo>
                  <a:lnTo>
                    <a:pt x="128" y="149"/>
                  </a:lnTo>
                  <a:lnTo>
                    <a:pt x="136" y="175"/>
                  </a:lnTo>
                  <a:lnTo>
                    <a:pt x="136" y="211"/>
                  </a:lnTo>
                  <a:lnTo>
                    <a:pt x="152" y="228"/>
                  </a:lnTo>
                  <a:lnTo>
                    <a:pt x="152" y="255"/>
                  </a:lnTo>
                  <a:lnTo>
                    <a:pt x="152" y="281"/>
                  </a:lnTo>
                  <a:lnTo>
                    <a:pt x="152" y="298"/>
                  </a:lnTo>
                  <a:lnTo>
                    <a:pt x="160" y="325"/>
                  </a:lnTo>
                  <a:lnTo>
                    <a:pt x="160" y="342"/>
                  </a:lnTo>
                  <a:lnTo>
                    <a:pt x="160" y="360"/>
                  </a:lnTo>
                  <a:lnTo>
                    <a:pt x="160" y="369"/>
                  </a:lnTo>
                  <a:lnTo>
                    <a:pt x="160" y="378"/>
                  </a:lnTo>
                  <a:lnTo>
                    <a:pt x="152" y="378"/>
                  </a:lnTo>
                  <a:lnTo>
                    <a:pt x="160" y="395"/>
                  </a:lnTo>
                  <a:lnTo>
                    <a:pt x="128"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596" name="Freeform 670"/>
            <p:cNvSpPr>
              <a:spLocks/>
            </p:cNvSpPr>
            <p:nvPr/>
          </p:nvSpPr>
          <p:spPr bwMode="auto">
            <a:xfrm>
              <a:off x="2723" y="2822"/>
              <a:ext cx="160" cy="395"/>
            </a:xfrm>
            <a:custGeom>
              <a:avLst/>
              <a:gdLst>
                <a:gd name="T0" fmla="*/ 128 w 160"/>
                <a:gd name="T1" fmla="*/ 395 h 395"/>
                <a:gd name="T2" fmla="*/ 120 w 160"/>
                <a:gd name="T3" fmla="*/ 378 h 395"/>
                <a:gd name="T4" fmla="*/ 120 w 160"/>
                <a:gd name="T5" fmla="*/ 378 h 395"/>
                <a:gd name="T6" fmla="*/ 120 w 160"/>
                <a:gd name="T7" fmla="*/ 369 h 395"/>
                <a:gd name="T8" fmla="*/ 120 w 160"/>
                <a:gd name="T9" fmla="*/ 360 h 395"/>
                <a:gd name="T10" fmla="*/ 120 w 160"/>
                <a:gd name="T11" fmla="*/ 342 h 395"/>
                <a:gd name="T12" fmla="*/ 120 w 160"/>
                <a:gd name="T13" fmla="*/ 334 h 395"/>
                <a:gd name="T14" fmla="*/ 120 w 160"/>
                <a:gd name="T15" fmla="*/ 307 h 395"/>
                <a:gd name="T16" fmla="*/ 120 w 160"/>
                <a:gd name="T17" fmla="*/ 298 h 395"/>
                <a:gd name="T18" fmla="*/ 120 w 160"/>
                <a:gd name="T19" fmla="*/ 281 h 395"/>
                <a:gd name="T20" fmla="*/ 104 w 160"/>
                <a:gd name="T21" fmla="*/ 263 h 395"/>
                <a:gd name="T22" fmla="*/ 104 w 160"/>
                <a:gd name="T23" fmla="*/ 246 h 395"/>
                <a:gd name="T24" fmla="*/ 104 w 160"/>
                <a:gd name="T25" fmla="*/ 219 h 395"/>
                <a:gd name="T26" fmla="*/ 96 w 160"/>
                <a:gd name="T27" fmla="*/ 211 h 395"/>
                <a:gd name="T28" fmla="*/ 96 w 160"/>
                <a:gd name="T29" fmla="*/ 193 h 395"/>
                <a:gd name="T30" fmla="*/ 96 w 160"/>
                <a:gd name="T31" fmla="*/ 193 h 395"/>
                <a:gd name="T32" fmla="*/ 88 w 160"/>
                <a:gd name="T33" fmla="*/ 175 h 395"/>
                <a:gd name="T34" fmla="*/ 72 w 160"/>
                <a:gd name="T35" fmla="*/ 149 h 395"/>
                <a:gd name="T36" fmla="*/ 72 w 160"/>
                <a:gd name="T37" fmla="*/ 140 h 395"/>
                <a:gd name="T38" fmla="*/ 64 w 160"/>
                <a:gd name="T39" fmla="*/ 114 h 395"/>
                <a:gd name="T40" fmla="*/ 56 w 160"/>
                <a:gd name="T41" fmla="*/ 105 h 395"/>
                <a:gd name="T42" fmla="*/ 56 w 160"/>
                <a:gd name="T43" fmla="*/ 79 h 395"/>
                <a:gd name="T44" fmla="*/ 40 w 160"/>
                <a:gd name="T45" fmla="*/ 70 h 395"/>
                <a:gd name="T46" fmla="*/ 32 w 160"/>
                <a:gd name="T47" fmla="*/ 61 h 395"/>
                <a:gd name="T48" fmla="*/ 24 w 160"/>
                <a:gd name="T49" fmla="*/ 52 h 395"/>
                <a:gd name="T50" fmla="*/ 24 w 160"/>
                <a:gd name="T51" fmla="*/ 35 h 395"/>
                <a:gd name="T52" fmla="*/ 8 w 160"/>
                <a:gd name="T53" fmla="*/ 26 h 395"/>
                <a:gd name="T54" fmla="*/ 8 w 160"/>
                <a:gd name="T55" fmla="*/ 17 h 395"/>
                <a:gd name="T56" fmla="*/ 8 w 160"/>
                <a:gd name="T57" fmla="*/ 17 h 395"/>
                <a:gd name="T58" fmla="*/ 0 w 160"/>
                <a:gd name="T59" fmla="*/ 0 h 395"/>
                <a:gd name="T60" fmla="*/ 8 w 160"/>
                <a:gd name="T61" fmla="*/ 17 h 395"/>
                <a:gd name="T62" fmla="*/ 8 w 160"/>
                <a:gd name="T63" fmla="*/ 17 h 395"/>
                <a:gd name="T64" fmla="*/ 8 w 160"/>
                <a:gd name="T65" fmla="*/ 17 h 395"/>
                <a:gd name="T66" fmla="*/ 8 w 160"/>
                <a:gd name="T67" fmla="*/ 17 h 395"/>
                <a:gd name="T68" fmla="*/ 24 w 160"/>
                <a:gd name="T69" fmla="*/ 17 h 395"/>
                <a:gd name="T70" fmla="*/ 32 w 160"/>
                <a:gd name="T71" fmla="*/ 26 h 395"/>
                <a:gd name="T72" fmla="*/ 40 w 160"/>
                <a:gd name="T73" fmla="*/ 26 h 395"/>
                <a:gd name="T74" fmla="*/ 56 w 160"/>
                <a:gd name="T75" fmla="*/ 35 h 395"/>
                <a:gd name="T76" fmla="*/ 64 w 160"/>
                <a:gd name="T77" fmla="*/ 52 h 395"/>
                <a:gd name="T78" fmla="*/ 72 w 160"/>
                <a:gd name="T79" fmla="*/ 61 h 395"/>
                <a:gd name="T80" fmla="*/ 88 w 160"/>
                <a:gd name="T81" fmla="*/ 61 h 395"/>
                <a:gd name="T82" fmla="*/ 88 w 160"/>
                <a:gd name="T83" fmla="*/ 70 h 395"/>
                <a:gd name="T84" fmla="*/ 96 w 160"/>
                <a:gd name="T85" fmla="*/ 79 h 395"/>
                <a:gd name="T86" fmla="*/ 104 w 160"/>
                <a:gd name="T87" fmla="*/ 96 h 395"/>
                <a:gd name="T88" fmla="*/ 104 w 160"/>
                <a:gd name="T89" fmla="*/ 105 h 395"/>
                <a:gd name="T90" fmla="*/ 120 w 160"/>
                <a:gd name="T91" fmla="*/ 114 h 395"/>
                <a:gd name="T92" fmla="*/ 120 w 160"/>
                <a:gd name="T93" fmla="*/ 131 h 395"/>
                <a:gd name="T94" fmla="*/ 128 w 160"/>
                <a:gd name="T95" fmla="*/ 149 h 395"/>
                <a:gd name="T96" fmla="*/ 136 w 160"/>
                <a:gd name="T97" fmla="*/ 175 h 395"/>
                <a:gd name="T98" fmla="*/ 136 w 160"/>
                <a:gd name="T99" fmla="*/ 211 h 395"/>
                <a:gd name="T100" fmla="*/ 152 w 160"/>
                <a:gd name="T101" fmla="*/ 228 h 395"/>
                <a:gd name="T102" fmla="*/ 152 w 160"/>
                <a:gd name="T103" fmla="*/ 255 h 395"/>
                <a:gd name="T104" fmla="*/ 152 w 160"/>
                <a:gd name="T105" fmla="*/ 281 h 395"/>
                <a:gd name="T106" fmla="*/ 152 w 160"/>
                <a:gd name="T107" fmla="*/ 298 h 395"/>
                <a:gd name="T108" fmla="*/ 160 w 160"/>
                <a:gd name="T109" fmla="*/ 325 h 395"/>
                <a:gd name="T110" fmla="*/ 160 w 160"/>
                <a:gd name="T111" fmla="*/ 342 h 395"/>
                <a:gd name="T112" fmla="*/ 160 w 160"/>
                <a:gd name="T113" fmla="*/ 360 h 395"/>
                <a:gd name="T114" fmla="*/ 160 w 160"/>
                <a:gd name="T115" fmla="*/ 369 h 395"/>
                <a:gd name="T116" fmla="*/ 160 w 160"/>
                <a:gd name="T117" fmla="*/ 378 h 395"/>
                <a:gd name="T118" fmla="*/ 152 w 160"/>
                <a:gd name="T119" fmla="*/ 378 h 395"/>
                <a:gd name="T120" fmla="*/ 160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128" y="395"/>
                  </a:moveTo>
                  <a:lnTo>
                    <a:pt x="120" y="378"/>
                  </a:lnTo>
                  <a:lnTo>
                    <a:pt x="120" y="369"/>
                  </a:lnTo>
                  <a:lnTo>
                    <a:pt x="120" y="360"/>
                  </a:lnTo>
                  <a:lnTo>
                    <a:pt x="120" y="342"/>
                  </a:lnTo>
                  <a:lnTo>
                    <a:pt x="120" y="334"/>
                  </a:lnTo>
                  <a:lnTo>
                    <a:pt x="120" y="307"/>
                  </a:lnTo>
                  <a:lnTo>
                    <a:pt x="120" y="298"/>
                  </a:lnTo>
                  <a:lnTo>
                    <a:pt x="120" y="281"/>
                  </a:lnTo>
                  <a:lnTo>
                    <a:pt x="104" y="263"/>
                  </a:lnTo>
                  <a:lnTo>
                    <a:pt x="104" y="246"/>
                  </a:lnTo>
                  <a:lnTo>
                    <a:pt x="104" y="219"/>
                  </a:lnTo>
                  <a:lnTo>
                    <a:pt x="96" y="211"/>
                  </a:lnTo>
                  <a:lnTo>
                    <a:pt x="96" y="193"/>
                  </a:lnTo>
                  <a:lnTo>
                    <a:pt x="88" y="175"/>
                  </a:lnTo>
                  <a:lnTo>
                    <a:pt x="72" y="149"/>
                  </a:lnTo>
                  <a:lnTo>
                    <a:pt x="72" y="140"/>
                  </a:lnTo>
                  <a:lnTo>
                    <a:pt x="64" y="114"/>
                  </a:lnTo>
                  <a:lnTo>
                    <a:pt x="56" y="105"/>
                  </a:lnTo>
                  <a:lnTo>
                    <a:pt x="56" y="79"/>
                  </a:lnTo>
                  <a:lnTo>
                    <a:pt x="40" y="70"/>
                  </a:lnTo>
                  <a:lnTo>
                    <a:pt x="32" y="61"/>
                  </a:lnTo>
                  <a:lnTo>
                    <a:pt x="24" y="52"/>
                  </a:lnTo>
                  <a:lnTo>
                    <a:pt x="24" y="35"/>
                  </a:lnTo>
                  <a:lnTo>
                    <a:pt x="8" y="26"/>
                  </a:lnTo>
                  <a:lnTo>
                    <a:pt x="8" y="17"/>
                  </a:lnTo>
                  <a:lnTo>
                    <a:pt x="0" y="0"/>
                  </a:lnTo>
                  <a:lnTo>
                    <a:pt x="8" y="17"/>
                  </a:lnTo>
                  <a:lnTo>
                    <a:pt x="24" y="17"/>
                  </a:lnTo>
                  <a:lnTo>
                    <a:pt x="32" y="26"/>
                  </a:lnTo>
                  <a:lnTo>
                    <a:pt x="40" y="26"/>
                  </a:lnTo>
                  <a:lnTo>
                    <a:pt x="56" y="35"/>
                  </a:lnTo>
                  <a:lnTo>
                    <a:pt x="64" y="52"/>
                  </a:lnTo>
                  <a:lnTo>
                    <a:pt x="72" y="61"/>
                  </a:lnTo>
                  <a:lnTo>
                    <a:pt x="88" y="61"/>
                  </a:lnTo>
                  <a:lnTo>
                    <a:pt x="88" y="70"/>
                  </a:lnTo>
                  <a:lnTo>
                    <a:pt x="96" y="79"/>
                  </a:lnTo>
                  <a:lnTo>
                    <a:pt x="104" y="96"/>
                  </a:lnTo>
                  <a:lnTo>
                    <a:pt x="104" y="105"/>
                  </a:lnTo>
                  <a:lnTo>
                    <a:pt x="120" y="114"/>
                  </a:lnTo>
                  <a:lnTo>
                    <a:pt x="120" y="131"/>
                  </a:lnTo>
                  <a:lnTo>
                    <a:pt x="128" y="149"/>
                  </a:lnTo>
                  <a:lnTo>
                    <a:pt x="136" y="175"/>
                  </a:lnTo>
                  <a:lnTo>
                    <a:pt x="136" y="211"/>
                  </a:lnTo>
                  <a:lnTo>
                    <a:pt x="152" y="228"/>
                  </a:lnTo>
                  <a:lnTo>
                    <a:pt x="152" y="255"/>
                  </a:lnTo>
                  <a:lnTo>
                    <a:pt x="152" y="281"/>
                  </a:lnTo>
                  <a:lnTo>
                    <a:pt x="152" y="298"/>
                  </a:lnTo>
                  <a:lnTo>
                    <a:pt x="160" y="325"/>
                  </a:lnTo>
                  <a:lnTo>
                    <a:pt x="160" y="342"/>
                  </a:lnTo>
                  <a:lnTo>
                    <a:pt x="160" y="360"/>
                  </a:lnTo>
                  <a:lnTo>
                    <a:pt x="160" y="369"/>
                  </a:lnTo>
                  <a:lnTo>
                    <a:pt x="160" y="378"/>
                  </a:lnTo>
                  <a:lnTo>
                    <a:pt x="152" y="378"/>
                  </a:lnTo>
                  <a:lnTo>
                    <a:pt x="160"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597" name="Freeform 671"/>
            <p:cNvSpPr>
              <a:spLocks/>
            </p:cNvSpPr>
            <p:nvPr/>
          </p:nvSpPr>
          <p:spPr bwMode="auto">
            <a:xfrm>
              <a:off x="2843" y="2760"/>
              <a:ext cx="200" cy="457"/>
            </a:xfrm>
            <a:custGeom>
              <a:avLst/>
              <a:gdLst>
                <a:gd name="T0" fmla="*/ 0 w 200"/>
                <a:gd name="T1" fmla="*/ 440 h 457"/>
                <a:gd name="T2" fmla="*/ 0 w 200"/>
                <a:gd name="T3" fmla="*/ 431 h 457"/>
                <a:gd name="T4" fmla="*/ 0 w 200"/>
                <a:gd name="T5" fmla="*/ 404 h 457"/>
                <a:gd name="T6" fmla="*/ 0 w 200"/>
                <a:gd name="T7" fmla="*/ 387 h 457"/>
                <a:gd name="T8" fmla="*/ 0 w 200"/>
                <a:gd name="T9" fmla="*/ 352 h 457"/>
                <a:gd name="T10" fmla="*/ 8 w 200"/>
                <a:gd name="T11" fmla="*/ 317 h 457"/>
                <a:gd name="T12" fmla="*/ 8 w 200"/>
                <a:gd name="T13" fmla="*/ 281 h 457"/>
                <a:gd name="T14" fmla="*/ 16 w 200"/>
                <a:gd name="T15" fmla="*/ 273 h 457"/>
                <a:gd name="T16" fmla="*/ 16 w 200"/>
                <a:gd name="T17" fmla="*/ 237 h 457"/>
                <a:gd name="T18" fmla="*/ 32 w 200"/>
                <a:gd name="T19" fmla="*/ 229 h 457"/>
                <a:gd name="T20" fmla="*/ 40 w 200"/>
                <a:gd name="T21" fmla="*/ 202 h 457"/>
                <a:gd name="T22" fmla="*/ 40 w 200"/>
                <a:gd name="T23" fmla="*/ 176 h 457"/>
                <a:gd name="T24" fmla="*/ 48 w 200"/>
                <a:gd name="T25" fmla="*/ 158 h 457"/>
                <a:gd name="T26" fmla="*/ 64 w 200"/>
                <a:gd name="T27" fmla="*/ 141 h 457"/>
                <a:gd name="T28" fmla="*/ 72 w 200"/>
                <a:gd name="T29" fmla="*/ 123 h 457"/>
                <a:gd name="T30" fmla="*/ 80 w 200"/>
                <a:gd name="T31" fmla="*/ 97 h 457"/>
                <a:gd name="T32" fmla="*/ 104 w 200"/>
                <a:gd name="T33" fmla="*/ 79 h 457"/>
                <a:gd name="T34" fmla="*/ 120 w 200"/>
                <a:gd name="T35" fmla="*/ 53 h 457"/>
                <a:gd name="T36" fmla="*/ 144 w 200"/>
                <a:gd name="T37" fmla="*/ 44 h 457"/>
                <a:gd name="T38" fmla="*/ 168 w 200"/>
                <a:gd name="T39" fmla="*/ 18 h 457"/>
                <a:gd name="T40" fmla="*/ 184 w 200"/>
                <a:gd name="T41" fmla="*/ 9 h 457"/>
                <a:gd name="T42" fmla="*/ 184 w 200"/>
                <a:gd name="T43" fmla="*/ 9 h 457"/>
                <a:gd name="T44" fmla="*/ 200 w 200"/>
                <a:gd name="T45" fmla="*/ 9 h 457"/>
                <a:gd name="T46" fmla="*/ 184 w 200"/>
                <a:gd name="T47" fmla="*/ 9 h 457"/>
                <a:gd name="T48" fmla="*/ 176 w 200"/>
                <a:gd name="T49" fmla="*/ 18 h 457"/>
                <a:gd name="T50" fmla="*/ 168 w 200"/>
                <a:gd name="T51" fmla="*/ 44 h 457"/>
                <a:gd name="T52" fmla="*/ 152 w 200"/>
                <a:gd name="T53" fmla="*/ 62 h 457"/>
                <a:gd name="T54" fmla="*/ 136 w 200"/>
                <a:gd name="T55" fmla="*/ 88 h 457"/>
                <a:gd name="T56" fmla="*/ 120 w 200"/>
                <a:gd name="T57" fmla="*/ 123 h 457"/>
                <a:gd name="T58" fmla="*/ 112 w 200"/>
                <a:gd name="T59" fmla="*/ 141 h 457"/>
                <a:gd name="T60" fmla="*/ 104 w 200"/>
                <a:gd name="T61" fmla="*/ 158 h 457"/>
                <a:gd name="T62" fmla="*/ 88 w 200"/>
                <a:gd name="T63" fmla="*/ 176 h 457"/>
                <a:gd name="T64" fmla="*/ 80 w 200"/>
                <a:gd name="T65" fmla="*/ 202 h 457"/>
                <a:gd name="T66" fmla="*/ 72 w 200"/>
                <a:gd name="T67" fmla="*/ 211 h 457"/>
                <a:gd name="T68" fmla="*/ 64 w 200"/>
                <a:gd name="T69" fmla="*/ 237 h 457"/>
                <a:gd name="T70" fmla="*/ 64 w 200"/>
                <a:gd name="T71" fmla="*/ 255 h 457"/>
                <a:gd name="T72" fmla="*/ 48 w 200"/>
                <a:gd name="T73" fmla="*/ 281 h 457"/>
                <a:gd name="T74" fmla="*/ 48 w 200"/>
                <a:gd name="T75" fmla="*/ 308 h 457"/>
                <a:gd name="T76" fmla="*/ 40 w 200"/>
                <a:gd name="T77" fmla="*/ 325 h 457"/>
                <a:gd name="T78" fmla="*/ 40 w 200"/>
                <a:gd name="T79" fmla="*/ 352 h 457"/>
                <a:gd name="T80" fmla="*/ 32 w 200"/>
                <a:gd name="T81" fmla="*/ 387 h 457"/>
                <a:gd name="T82" fmla="*/ 32 w 200"/>
                <a:gd name="T83" fmla="*/ 404 h 457"/>
                <a:gd name="T84" fmla="*/ 32 w 200"/>
                <a:gd name="T85" fmla="*/ 431 h 457"/>
                <a:gd name="T86" fmla="*/ 32 w 200"/>
                <a:gd name="T87" fmla="*/ 440 h 457"/>
                <a:gd name="T88" fmla="*/ 16 w 200"/>
                <a:gd name="T89" fmla="*/ 440 h 457"/>
                <a:gd name="T90" fmla="*/ 0 w 200"/>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0"/>
                <a:gd name="T139" fmla="*/ 0 h 457"/>
                <a:gd name="T140" fmla="*/ 200 w 200"/>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0" h="457">
                  <a:moveTo>
                    <a:pt x="0" y="457"/>
                  </a:moveTo>
                  <a:lnTo>
                    <a:pt x="0" y="440"/>
                  </a:lnTo>
                  <a:lnTo>
                    <a:pt x="0" y="431"/>
                  </a:lnTo>
                  <a:lnTo>
                    <a:pt x="0" y="422"/>
                  </a:lnTo>
                  <a:lnTo>
                    <a:pt x="0" y="404"/>
                  </a:lnTo>
                  <a:lnTo>
                    <a:pt x="0" y="396"/>
                  </a:lnTo>
                  <a:lnTo>
                    <a:pt x="0" y="387"/>
                  </a:lnTo>
                  <a:lnTo>
                    <a:pt x="0" y="360"/>
                  </a:lnTo>
                  <a:lnTo>
                    <a:pt x="0" y="352"/>
                  </a:lnTo>
                  <a:lnTo>
                    <a:pt x="8" y="325"/>
                  </a:lnTo>
                  <a:lnTo>
                    <a:pt x="8" y="317"/>
                  </a:lnTo>
                  <a:lnTo>
                    <a:pt x="8" y="290"/>
                  </a:lnTo>
                  <a:lnTo>
                    <a:pt x="8" y="281"/>
                  </a:lnTo>
                  <a:lnTo>
                    <a:pt x="8" y="273"/>
                  </a:lnTo>
                  <a:lnTo>
                    <a:pt x="16" y="273"/>
                  </a:lnTo>
                  <a:lnTo>
                    <a:pt x="16" y="246"/>
                  </a:lnTo>
                  <a:lnTo>
                    <a:pt x="16" y="237"/>
                  </a:lnTo>
                  <a:lnTo>
                    <a:pt x="32" y="237"/>
                  </a:lnTo>
                  <a:lnTo>
                    <a:pt x="32" y="229"/>
                  </a:lnTo>
                  <a:lnTo>
                    <a:pt x="32" y="211"/>
                  </a:lnTo>
                  <a:lnTo>
                    <a:pt x="40" y="202"/>
                  </a:lnTo>
                  <a:lnTo>
                    <a:pt x="40" y="193"/>
                  </a:lnTo>
                  <a:lnTo>
                    <a:pt x="40" y="176"/>
                  </a:lnTo>
                  <a:lnTo>
                    <a:pt x="48" y="167"/>
                  </a:lnTo>
                  <a:lnTo>
                    <a:pt x="48" y="158"/>
                  </a:lnTo>
                  <a:lnTo>
                    <a:pt x="64" y="158"/>
                  </a:lnTo>
                  <a:lnTo>
                    <a:pt x="64" y="141"/>
                  </a:lnTo>
                  <a:lnTo>
                    <a:pt x="72" y="132"/>
                  </a:lnTo>
                  <a:lnTo>
                    <a:pt x="72" y="123"/>
                  </a:lnTo>
                  <a:lnTo>
                    <a:pt x="80" y="123"/>
                  </a:lnTo>
                  <a:lnTo>
                    <a:pt x="80" y="97"/>
                  </a:lnTo>
                  <a:lnTo>
                    <a:pt x="88" y="88"/>
                  </a:lnTo>
                  <a:lnTo>
                    <a:pt x="104" y="79"/>
                  </a:lnTo>
                  <a:lnTo>
                    <a:pt x="112" y="62"/>
                  </a:lnTo>
                  <a:lnTo>
                    <a:pt x="120" y="53"/>
                  </a:lnTo>
                  <a:lnTo>
                    <a:pt x="136" y="44"/>
                  </a:lnTo>
                  <a:lnTo>
                    <a:pt x="144" y="44"/>
                  </a:lnTo>
                  <a:lnTo>
                    <a:pt x="152" y="26"/>
                  </a:lnTo>
                  <a:lnTo>
                    <a:pt x="168" y="18"/>
                  </a:lnTo>
                  <a:lnTo>
                    <a:pt x="176" y="18"/>
                  </a:lnTo>
                  <a:lnTo>
                    <a:pt x="184" y="9"/>
                  </a:lnTo>
                  <a:lnTo>
                    <a:pt x="184" y="0"/>
                  </a:lnTo>
                  <a:lnTo>
                    <a:pt x="200" y="9"/>
                  </a:lnTo>
                  <a:lnTo>
                    <a:pt x="184" y="9"/>
                  </a:lnTo>
                  <a:lnTo>
                    <a:pt x="176" y="18"/>
                  </a:lnTo>
                  <a:lnTo>
                    <a:pt x="176" y="26"/>
                  </a:lnTo>
                  <a:lnTo>
                    <a:pt x="168" y="44"/>
                  </a:lnTo>
                  <a:lnTo>
                    <a:pt x="152" y="53"/>
                  </a:lnTo>
                  <a:lnTo>
                    <a:pt x="152" y="62"/>
                  </a:lnTo>
                  <a:lnTo>
                    <a:pt x="144" y="79"/>
                  </a:lnTo>
                  <a:lnTo>
                    <a:pt x="136" y="88"/>
                  </a:lnTo>
                  <a:lnTo>
                    <a:pt x="120" y="97"/>
                  </a:lnTo>
                  <a:lnTo>
                    <a:pt x="120" y="123"/>
                  </a:lnTo>
                  <a:lnTo>
                    <a:pt x="112" y="132"/>
                  </a:lnTo>
                  <a:lnTo>
                    <a:pt x="112" y="141"/>
                  </a:lnTo>
                  <a:lnTo>
                    <a:pt x="112" y="158"/>
                  </a:lnTo>
                  <a:lnTo>
                    <a:pt x="104" y="158"/>
                  </a:lnTo>
                  <a:lnTo>
                    <a:pt x="88" y="167"/>
                  </a:lnTo>
                  <a:lnTo>
                    <a:pt x="88" y="176"/>
                  </a:lnTo>
                  <a:lnTo>
                    <a:pt x="80" y="193"/>
                  </a:lnTo>
                  <a:lnTo>
                    <a:pt x="80" y="202"/>
                  </a:lnTo>
                  <a:lnTo>
                    <a:pt x="72" y="211"/>
                  </a:lnTo>
                  <a:lnTo>
                    <a:pt x="72" y="229"/>
                  </a:lnTo>
                  <a:lnTo>
                    <a:pt x="64" y="237"/>
                  </a:lnTo>
                  <a:lnTo>
                    <a:pt x="64" y="246"/>
                  </a:lnTo>
                  <a:lnTo>
                    <a:pt x="64" y="255"/>
                  </a:lnTo>
                  <a:lnTo>
                    <a:pt x="48" y="273"/>
                  </a:lnTo>
                  <a:lnTo>
                    <a:pt x="48" y="281"/>
                  </a:lnTo>
                  <a:lnTo>
                    <a:pt x="48" y="290"/>
                  </a:lnTo>
                  <a:lnTo>
                    <a:pt x="48" y="308"/>
                  </a:lnTo>
                  <a:lnTo>
                    <a:pt x="40" y="317"/>
                  </a:lnTo>
                  <a:lnTo>
                    <a:pt x="40" y="325"/>
                  </a:lnTo>
                  <a:lnTo>
                    <a:pt x="40" y="343"/>
                  </a:lnTo>
                  <a:lnTo>
                    <a:pt x="40" y="352"/>
                  </a:lnTo>
                  <a:lnTo>
                    <a:pt x="32" y="360"/>
                  </a:lnTo>
                  <a:lnTo>
                    <a:pt x="32" y="387"/>
                  </a:lnTo>
                  <a:lnTo>
                    <a:pt x="32" y="396"/>
                  </a:lnTo>
                  <a:lnTo>
                    <a:pt x="32" y="404"/>
                  </a:lnTo>
                  <a:lnTo>
                    <a:pt x="32" y="422"/>
                  </a:lnTo>
                  <a:lnTo>
                    <a:pt x="32" y="431"/>
                  </a:lnTo>
                  <a:lnTo>
                    <a:pt x="32" y="440"/>
                  </a:lnTo>
                  <a:lnTo>
                    <a:pt x="16" y="440"/>
                  </a:lnTo>
                  <a:lnTo>
                    <a:pt x="32" y="457"/>
                  </a:lnTo>
                  <a:lnTo>
                    <a:pt x="0"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598" name="Freeform 672"/>
            <p:cNvSpPr>
              <a:spLocks/>
            </p:cNvSpPr>
            <p:nvPr/>
          </p:nvSpPr>
          <p:spPr bwMode="auto">
            <a:xfrm>
              <a:off x="2843" y="2760"/>
              <a:ext cx="200" cy="457"/>
            </a:xfrm>
            <a:custGeom>
              <a:avLst/>
              <a:gdLst>
                <a:gd name="T0" fmla="*/ 0 w 200"/>
                <a:gd name="T1" fmla="*/ 440 h 457"/>
                <a:gd name="T2" fmla="*/ 0 w 200"/>
                <a:gd name="T3" fmla="*/ 431 h 457"/>
                <a:gd name="T4" fmla="*/ 0 w 200"/>
                <a:gd name="T5" fmla="*/ 404 h 457"/>
                <a:gd name="T6" fmla="*/ 0 w 200"/>
                <a:gd name="T7" fmla="*/ 387 h 457"/>
                <a:gd name="T8" fmla="*/ 0 w 200"/>
                <a:gd name="T9" fmla="*/ 352 h 457"/>
                <a:gd name="T10" fmla="*/ 8 w 200"/>
                <a:gd name="T11" fmla="*/ 317 h 457"/>
                <a:gd name="T12" fmla="*/ 8 w 200"/>
                <a:gd name="T13" fmla="*/ 281 h 457"/>
                <a:gd name="T14" fmla="*/ 16 w 200"/>
                <a:gd name="T15" fmla="*/ 273 h 457"/>
                <a:gd name="T16" fmla="*/ 16 w 200"/>
                <a:gd name="T17" fmla="*/ 237 h 457"/>
                <a:gd name="T18" fmla="*/ 32 w 200"/>
                <a:gd name="T19" fmla="*/ 229 h 457"/>
                <a:gd name="T20" fmla="*/ 40 w 200"/>
                <a:gd name="T21" fmla="*/ 202 h 457"/>
                <a:gd name="T22" fmla="*/ 40 w 200"/>
                <a:gd name="T23" fmla="*/ 176 h 457"/>
                <a:gd name="T24" fmla="*/ 48 w 200"/>
                <a:gd name="T25" fmla="*/ 158 h 457"/>
                <a:gd name="T26" fmla="*/ 64 w 200"/>
                <a:gd name="T27" fmla="*/ 141 h 457"/>
                <a:gd name="T28" fmla="*/ 72 w 200"/>
                <a:gd name="T29" fmla="*/ 123 h 457"/>
                <a:gd name="T30" fmla="*/ 80 w 200"/>
                <a:gd name="T31" fmla="*/ 97 h 457"/>
                <a:gd name="T32" fmla="*/ 104 w 200"/>
                <a:gd name="T33" fmla="*/ 79 h 457"/>
                <a:gd name="T34" fmla="*/ 120 w 200"/>
                <a:gd name="T35" fmla="*/ 53 h 457"/>
                <a:gd name="T36" fmla="*/ 144 w 200"/>
                <a:gd name="T37" fmla="*/ 44 h 457"/>
                <a:gd name="T38" fmla="*/ 168 w 200"/>
                <a:gd name="T39" fmla="*/ 18 h 457"/>
                <a:gd name="T40" fmla="*/ 184 w 200"/>
                <a:gd name="T41" fmla="*/ 9 h 457"/>
                <a:gd name="T42" fmla="*/ 184 w 200"/>
                <a:gd name="T43" fmla="*/ 9 h 457"/>
                <a:gd name="T44" fmla="*/ 200 w 200"/>
                <a:gd name="T45" fmla="*/ 9 h 457"/>
                <a:gd name="T46" fmla="*/ 184 w 200"/>
                <a:gd name="T47" fmla="*/ 9 h 457"/>
                <a:gd name="T48" fmla="*/ 176 w 200"/>
                <a:gd name="T49" fmla="*/ 18 h 457"/>
                <a:gd name="T50" fmla="*/ 168 w 200"/>
                <a:gd name="T51" fmla="*/ 44 h 457"/>
                <a:gd name="T52" fmla="*/ 152 w 200"/>
                <a:gd name="T53" fmla="*/ 62 h 457"/>
                <a:gd name="T54" fmla="*/ 136 w 200"/>
                <a:gd name="T55" fmla="*/ 88 h 457"/>
                <a:gd name="T56" fmla="*/ 120 w 200"/>
                <a:gd name="T57" fmla="*/ 123 h 457"/>
                <a:gd name="T58" fmla="*/ 112 w 200"/>
                <a:gd name="T59" fmla="*/ 141 h 457"/>
                <a:gd name="T60" fmla="*/ 104 w 200"/>
                <a:gd name="T61" fmla="*/ 158 h 457"/>
                <a:gd name="T62" fmla="*/ 88 w 200"/>
                <a:gd name="T63" fmla="*/ 176 h 457"/>
                <a:gd name="T64" fmla="*/ 80 w 200"/>
                <a:gd name="T65" fmla="*/ 202 h 457"/>
                <a:gd name="T66" fmla="*/ 72 w 200"/>
                <a:gd name="T67" fmla="*/ 211 h 457"/>
                <a:gd name="T68" fmla="*/ 64 w 200"/>
                <a:gd name="T69" fmla="*/ 237 h 457"/>
                <a:gd name="T70" fmla="*/ 64 w 200"/>
                <a:gd name="T71" fmla="*/ 255 h 457"/>
                <a:gd name="T72" fmla="*/ 48 w 200"/>
                <a:gd name="T73" fmla="*/ 281 h 457"/>
                <a:gd name="T74" fmla="*/ 48 w 200"/>
                <a:gd name="T75" fmla="*/ 308 h 457"/>
                <a:gd name="T76" fmla="*/ 40 w 200"/>
                <a:gd name="T77" fmla="*/ 325 h 457"/>
                <a:gd name="T78" fmla="*/ 40 w 200"/>
                <a:gd name="T79" fmla="*/ 352 h 457"/>
                <a:gd name="T80" fmla="*/ 32 w 200"/>
                <a:gd name="T81" fmla="*/ 387 h 457"/>
                <a:gd name="T82" fmla="*/ 32 w 200"/>
                <a:gd name="T83" fmla="*/ 404 h 457"/>
                <a:gd name="T84" fmla="*/ 32 w 200"/>
                <a:gd name="T85" fmla="*/ 431 h 457"/>
                <a:gd name="T86" fmla="*/ 32 w 200"/>
                <a:gd name="T87" fmla="*/ 440 h 457"/>
                <a:gd name="T88" fmla="*/ 16 w 200"/>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0"/>
                <a:gd name="T136" fmla="*/ 0 h 457"/>
                <a:gd name="T137" fmla="*/ 200 w 200"/>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0" h="457">
                  <a:moveTo>
                    <a:pt x="0" y="457"/>
                  </a:moveTo>
                  <a:lnTo>
                    <a:pt x="0" y="440"/>
                  </a:lnTo>
                  <a:lnTo>
                    <a:pt x="0" y="431"/>
                  </a:lnTo>
                  <a:lnTo>
                    <a:pt x="0" y="422"/>
                  </a:lnTo>
                  <a:lnTo>
                    <a:pt x="0" y="404"/>
                  </a:lnTo>
                  <a:lnTo>
                    <a:pt x="0" y="396"/>
                  </a:lnTo>
                  <a:lnTo>
                    <a:pt x="0" y="387"/>
                  </a:lnTo>
                  <a:lnTo>
                    <a:pt x="0" y="360"/>
                  </a:lnTo>
                  <a:lnTo>
                    <a:pt x="0" y="352"/>
                  </a:lnTo>
                  <a:lnTo>
                    <a:pt x="8" y="325"/>
                  </a:lnTo>
                  <a:lnTo>
                    <a:pt x="8" y="317"/>
                  </a:lnTo>
                  <a:lnTo>
                    <a:pt x="8" y="290"/>
                  </a:lnTo>
                  <a:lnTo>
                    <a:pt x="8" y="281"/>
                  </a:lnTo>
                  <a:lnTo>
                    <a:pt x="8" y="273"/>
                  </a:lnTo>
                  <a:lnTo>
                    <a:pt x="16" y="273"/>
                  </a:lnTo>
                  <a:lnTo>
                    <a:pt x="16" y="246"/>
                  </a:lnTo>
                  <a:lnTo>
                    <a:pt x="16" y="237"/>
                  </a:lnTo>
                  <a:lnTo>
                    <a:pt x="32" y="237"/>
                  </a:lnTo>
                  <a:lnTo>
                    <a:pt x="32" y="229"/>
                  </a:lnTo>
                  <a:lnTo>
                    <a:pt x="32" y="211"/>
                  </a:lnTo>
                  <a:lnTo>
                    <a:pt x="40" y="202"/>
                  </a:lnTo>
                  <a:lnTo>
                    <a:pt x="40" y="193"/>
                  </a:lnTo>
                  <a:lnTo>
                    <a:pt x="40" y="176"/>
                  </a:lnTo>
                  <a:lnTo>
                    <a:pt x="48" y="167"/>
                  </a:lnTo>
                  <a:lnTo>
                    <a:pt x="48" y="158"/>
                  </a:lnTo>
                  <a:lnTo>
                    <a:pt x="64" y="158"/>
                  </a:lnTo>
                  <a:lnTo>
                    <a:pt x="64" y="141"/>
                  </a:lnTo>
                  <a:lnTo>
                    <a:pt x="72" y="132"/>
                  </a:lnTo>
                  <a:lnTo>
                    <a:pt x="72" y="123"/>
                  </a:lnTo>
                  <a:lnTo>
                    <a:pt x="80" y="123"/>
                  </a:lnTo>
                  <a:lnTo>
                    <a:pt x="80" y="97"/>
                  </a:lnTo>
                  <a:lnTo>
                    <a:pt x="88" y="88"/>
                  </a:lnTo>
                  <a:lnTo>
                    <a:pt x="104" y="79"/>
                  </a:lnTo>
                  <a:lnTo>
                    <a:pt x="112" y="62"/>
                  </a:lnTo>
                  <a:lnTo>
                    <a:pt x="120" y="53"/>
                  </a:lnTo>
                  <a:lnTo>
                    <a:pt x="136" y="44"/>
                  </a:lnTo>
                  <a:lnTo>
                    <a:pt x="144" y="44"/>
                  </a:lnTo>
                  <a:lnTo>
                    <a:pt x="152" y="26"/>
                  </a:lnTo>
                  <a:lnTo>
                    <a:pt x="168" y="18"/>
                  </a:lnTo>
                  <a:lnTo>
                    <a:pt x="176" y="18"/>
                  </a:lnTo>
                  <a:lnTo>
                    <a:pt x="184" y="9"/>
                  </a:lnTo>
                  <a:lnTo>
                    <a:pt x="184" y="0"/>
                  </a:lnTo>
                  <a:lnTo>
                    <a:pt x="200" y="9"/>
                  </a:lnTo>
                  <a:lnTo>
                    <a:pt x="184" y="9"/>
                  </a:lnTo>
                  <a:lnTo>
                    <a:pt x="176" y="18"/>
                  </a:lnTo>
                  <a:lnTo>
                    <a:pt x="176" y="26"/>
                  </a:lnTo>
                  <a:lnTo>
                    <a:pt x="168" y="44"/>
                  </a:lnTo>
                  <a:lnTo>
                    <a:pt x="152" y="53"/>
                  </a:lnTo>
                  <a:lnTo>
                    <a:pt x="152" y="62"/>
                  </a:lnTo>
                  <a:lnTo>
                    <a:pt x="144" y="79"/>
                  </a:lnTo>
                  <a:lnTo>
                    <a:pt x="136" y="88"/>
                  </a:lnTo>
                  <a:lnTo>
                    <a:pt x="120" y="97"/>
                  </a:lnTo>
                  <a:lnTo>
                    <a:pt x="120" y="123"/>
                  </a:lnTo>
                  <a:lnTo>
                    <a:pt x="112" y="132"/>
                  </a:lnTo>
                  <a:lnTo>
                    <a:pt x="112" y="141"/>
                  </a:lnTo>
                  <a:lnTo>
                    <a:pt x="112" y="158"/>
                  </a:lnTo>
                  <a:lnTo>
                    <a:pt x="104" y="158"/>
                  </a:lnTo>
                  <a:lnTo>
                    <a:pt x="88" y="167"/>
                  </a:lnTo>
                  <a:lnTo>
                    <a:pt x="88" y="176"/>
                  </a:lnTo>
                  <a:lnTo>
                    <a:pt x="80" y="193"/>
                  </a:lnTo>
                  <a:lnTo>
                    <a:pt x="80" y="202"/>
                  </a:lnTo>
                  <a:lnTo>
                    <a:pt x="72" y="211"/>
                  </a:lnTo>
                  <a:lnTo>
                    <a:pt x="72" y="229"/>
                  </a:lnTo>
                  <a:lnTo>
                    <a:pt x="64" y="237"/>
                  </a:lnTo>
                  <a:lnTo>
                    <a:pt x="64" y="246"/>
                  </a:lnTo>
                  <a:lnTo>
                    <a:pt x="64" y="255"/>
                  </a:lnTo>
                  <a:lnTo>
                    <a:pt x="48" y="273"/>
                  </a:lnTo>
                  <a:lnTo>
                    <a:pt x="48" y="281"/>
                  </a:lnTo>
                  <a:lnTo>
                    <a:pt x="48" y="290"/>
                  </a:lnTo>
                  <a:lnTo>
                    <a:pt x="48" y="308"/>
                  </a:lnTo>
                  <a:lnTo>
                    <a:pt x="40" y="317"/>
                  </a:lnTo>
                  <a:lnTo>
                    <a:pt x="40" y="325"/>
                  </a:lnTo>
                  <a:lnTo>
                    <a:pt x="40" y="343"/>
                  </a:lnTo>
                  <a:lnTo>
                    <a:pt x="40" y="352"/>
                  </a:lnTo>
                  <a:lnTo>
                    <a:pt x="32" y="360"/>
                  </a:lnTo>
                  <a:lnTo>
                    <a:pt x="32" y="387"/>
                  </a:lnTo>
                  <a:lnTo>
                    <a:pt x="32" y="396"/>
                  </a:lnTo>
                  <a:lnTo>
                    <a:pt x="32" y="404"/>
                  </a:lnTo>
                  <a:lnTo>
                    <a:pt x="32" y="422"/>
                  </a:lnTo>
                  <a:lnTo>
                    <a:pt x="32" y="431"/>
                  </a:lnTo>
                  <a:lnTo>
                    <a:pt x="32" y="440"/>
                  </a:lnTo>
                  <a:lnTo>
                    <a:pt x="16" y="440"/>
                  </a:lnTo>
                  <a:lnTo>
                    <a:pt x="32"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599" name="Freeform 673"/>
            <p:cNvSpPr>
              <a:spLocks/>
            </p:cNvSpPr>
            <p:nvPr/>
          </p:nvSpPr>
          <p:spPr bwMode="auto">
            <a:xfrm>
              <a:off x="2859" y="2892"/>
              <a:ext cx="240" cy="325"/>
            </a:xfrm>
            <a:custGeom>
              <a:avLst/>
              <a:gdLst>
                <a:gd name="T0" fmla="*/ 0 w 240"/>
                <a:gd name="T1" fmla="*/ 325 h 325"/>
                <a:gd name="T2" fmla="*/ 0 w 240"/>
                <a:gd name="T3" fmla="*/ 308 h 325"/>
                <a:gd name="T4" fmla="*/ 0 w 240"/>
                <a:gd name="T5" fmla="*/ 308 h 325"/>
                <a:gd name="T6" fmla="*/ 0 w 240"/>
                <a:gd name="T7" fmla="*/ 299 h 325"/>
                <a:gd name="T8" fmla="*/ 0 w 240"/>
                <a:gd name="T9" fmla="*/ 290 h 325"/>
                <a:gd name="T10" fmla="*/ 0 w 240"/>
                <a:gd name="T11" fmla="*/ 272 h 325"/>
                <a:gd name="T12" fmla="*/ 0 w 240"/>
                <a:gd name="T13" fmla="*/ 255 h 325"/>
                <a:gd name="T14" fmla="*/ 0 w 240"/>
                <a:gd name="T15" fmla="*/ 237 h 325"/>
                <a:gd name="T16" fmla="*/ 16 w 240"/>
                <a:gd name="T17" fmla="*/ 220 h 325"/>
                <a:gd name="T18" fmla="*/ 16 w 240"/>
                <a:gd name="T19" fmla="*/ 211 h 325"/>
                <a:gd name="T20" fmla="*/ 24 w 240"/>
                <a:gd name="T21" fmla="*/ 185 h 325"/>
                <a:gd name="T22" fmla="*/ 24 w 240"/>
                <a:gd name="T23" fmla="*/ 176 h 325"/>
                <a:gd name="T24" fmla="*/ 32 w 240"/>
                <a:gd name="T25" fmla="*/ 149 h 325"/>
                <a:gd name="T26" fmla="*/ 48 w 240"/>
                <a:gd name="T27" fmla="*/ 141 h 325"/>
                <a:gd name="T28" fmla="*/ 48 w 240"/>
                <a:gd name="T29" fmla="*/ 123 h 325"/>
                <a:gd name="T30" fmla="*/ 56 w 240"/>
                <a:gd name="T31" fmla="*/ 123 h 325"/>
                <a:gd name="T32" fmla="*/ 64 w 240"/>
                <a:gd name="T33" fmla="*/ 105 h 325"/>
                <a:gd name="T34" fmla="*/ 72 w 240"/>
                <a:gd name="T35" fmla="*/ 97 h 325"/>
                <a:gd name="T36" fmla="*/ 96 w 240"/>
                <a:gd name="T37" fmla="*/ 79 h 325"/>
                <a:gd name="T38" fmla="*/ 104 w 240"/>
                <a:gd name="T39" fmla="*/ 70 h 325"/>
                <a:gd name="T40" fmla="*/ 128 w 240"/>
                <a:gd name="T41" fmla="*/ 61 h 325"/>
                <a:gd name="T42" fmla="*/ 152 w 240"/>
                <a:gd name="T43" fmla="*/ 44 h 325"/>
                <a:gd name="T44" fmla="*/ 160 w 240"/>
                <a:gd name="T45" fmla="*/ 35 h 325"/>
                <a:gd name="T46" fmla="*/ 184 w 240"/>
                <a:gd name="T47" fmla="*/ 35 h 325"/>
                <a:gd name="T48" fmla="*/ 192 w 240"/>
                <a:gd name="T49" fmla="*/ 26 h 325"/>
                <a:gd name="T50" fmla="*/ 216 w 240"/>
                <a:gd name="T51" fmla="*/ 9 h 325"/>
                <a:gd name="T52" fmla="*/ 224 w 240"/>
                <a:gd name="T53" fmla="*/ 9 h 325"/>
                <a:gd name="T54" fmla="*/ 232 w 240"/>
                <a:gd name="T55" fmla="*/ 9 h 325"/>
                <a:gd name="T56" fmla="*/ 232 w 240"/>
                <a:gd name="T57" fmla="*/ 9 h 325"/>
                <a:gd name="T58" fmla="*/ 232 w 240"/>
                <a:gd name="T59" fmla="*/ 0 h 325"/>
                <a:gd name="T60" fmla="*/ 240 w 240"/>
                <a:gd name="T61" fmla="*/ 9 h 325"/>
                <a:gd name="T62" fmla="*/ 232 w 240"/>
                <a:gd name="T63" fmla="*/ 9 h 325"/>
                <a:gd name="T64" fmla="*/ 232 w 240"/>
                <a:gd name="T65" fmla="*/ 9 h 325"/>
                <a:gd name="T66" fmla="*/ 224 w 240"/>
                <a:gd name="T67" fmla="*/ 9 h 325"/>
                <a:gd name="T68" fmla="*/ 216 w 240"/>
                <a:gd name="T69" fmla="*/ 26 h 325"/>
                <a:gd name="T70" fmla="*/ 200 w 240"/>
                <a:gd name="T71" fmla="*/ 26 h 325"/>
                <a:gd name="T72" fmla="*/ 192 w 240"/>
                <a:gd name="T73" fmla="*/ 35 h 325"/>
                <a:gd name="T74" fmla="*/ 184 w 240"/>
                <a:gd name="T75" fmla="*/ 44 h 325"/>
                <a:gd name="T76" fmla="*/ 168 w 240"/>
                <a:gd name="T77" fmla="*/ 44 h 325"/>
                <a:gd name="T78" fmla="*/ 152 w 240"/>
                <a:gd name="T79" fmla="*/ 61 h 325"/>
                <a:gd name="T80" fmla="*/ 136 w 240"/>
                <a:gd name="T81" fmla="*/ 70 h 325"/>
                <a:gd name="T82" fmla="*/ 120 w 240"/>
                <a:gd name="T83" fmla="*/ 79 h 325"/>
                <a:gd name="T84" fmla="*/ 104 w 240"/>
                <a:gd name="T85" fmla="*/ 97 h 325"/>
                <a:gd name="T86" fmla="*/ 96 w 240"/>
                <a:gd name="T87" fmla="*/ 105 h 325"/>
                <a:gd name="T88" fmla="*/ 88 w 240"/>
                <a:gd name="T89" fmla="*/ 114 h 325"/>
                <a:gd name="T90" fmla="*/ 88 w 240"/>
                <a:gd name="T91" fmla="*/ 123 h 325"/>
                <a:gd name="T92" fmla="*/ 72 w 240"/>
                <a:gd name="T93" fmla="*/ 141 h 325"/>
                <a:gd name="T94" fmla="*/ 64 w 240"/>
                <a:gd name="T95" fmla="*/ 149 h 325"/>
                <a:gd name="T96" fmla="*/ 56 w 240"/>
                <a:gd name="T97" fmla="*/ 176 h 325"/>
                <a:gd name="T98" fmla="*/ 56 w 240"/>
                <a:gd name="T99" fmla="*/ 185 h 325"/>
                <a:gd name="T100" fmla="*/ 48 w 240"/>
                <a:gd name="T101" fmla="*/ 211 h 325"/>
                <a:gd name="T102" fmla="*/ 32 w 240"/>
                <a:gd name="T103" fmla="*/ 228 h 325"/>
                <a:gd name="T104" fmla="*/ 32 w 240"/>
                <a:gd name="T105" fmla="*/ 237 h 325"/>
                <a:gd name="T106" fmla="*/ 32 w 240"/>
                <a:gd name="T107" fmla="*/ 264 h 325"/>
                <a:gd name="T108" fmla="*/ 24 w 240"/>
                <a:gd name="T109" fmla="*/ 272 h 325"/>
                <a:gd name="T110" fmla="*/ 24 w 240"/>
                <a:gd name="T111" fmla="*/ 290 h 325"/>
                <a:gd name="T112" fmla="*/ 24 w 240"/>
                <a:gd name="T113" fmla="*/ 299 h 325"/>
                <a:gd name="T114" fmla="*/ 24 w 240"/>
                <a:gd name="T115" fmla="*/ 308 h 325"/>
                <a:gd name="T116" fmla="*/ 24 w 240"/>
                <a:gd name="T117" fmla="*/ 308 h 325"/>
                <a:gd name="T118" fmla="*/ 16 w 240"/>
                <a:gd name="T119" fmla="*/ 308 h 325"/>
                <a:gd name="T120" fmla="*/ 24 w 240"/>
                <a:gd name="T121" fmla="*/ 325 h 325"/>
                <a:gd name="T122" fmla="*/ 0 w 240"/>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0"/>
                <a:gd name="T187" fmla="*/ 0 h 325"/>
                <a:gd name="T188" fmla="*/ 240 w 240"/>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0" h="325">
                  <a:moveTo>
                    <a:pt x="0" y="325"/>
                  </a:moveTo>
                  <a:lnTo>
                    <a:pt x="0" y="308"/>
                  </a:lnTo>
                  <a:lnTo>
                    <a:pt x="0" y="299"/>
                  </a:lnTo>
                  <a:lnTo>
                    <a:pt x="0" y="290"/>
                  </a:lnTo>
                  <a:lnTo>
                    <a:pt x="0" y="272"/>
                  </a:lnTo>
                  <a:lnTo>
                    <a:pt x="0" y="255"/>
                  </a:lnTo>
                  <a:lnTo>
                    <a:pt x="0" y="237"/>
                  </a:lnTo>
                  <a:lnTo>
                    <a:pt x="16" y="220"/>
                  </a:lnTo>
                  <a:lnTo>
                    <a:pt x="16" y="211"/>
                  </a:lnTo>
                  <a:lnTo>
                    <a:pt x="24" y="185"/>
                  </a:lnTo>
                  <a:lnTo>
                    <a:pt x="24" y="176"/>
                  </a:lnTo>
                  <a:lnTo>
                    <a:pt x="32" y="149"/>
                  </a:lnTo>
                  <a:lnTo>
                    <a:pt x="48" y="141"/>
                  </a:lnTo>
                  <a:lnTo>
                    <a:pt x="48" y="123"/>
                  </a:lnTo>
                  <a:lnTo>
                    <a:pt x="56" y="123"/>
                  </a:lnTo>
                  <a:lnTo>
                    <a:pt x="64" y="105"/>
                  </a:lnTo>
                  <a:lnTo>
                    <a:pt x="72" y="97"/>
                  </a:lnTo>
                  <a:lnTo>
                    <a:pt x="96" y="79"/>
                  </a:lnTo>
                  <a:lnTo>
                    <a:pt x="104" y="70"/>
                  </a:lnTo>
                  <a:lnTo>
                    <a:pt x="128" y="61"/>
                  </a:lnTo>
                  <a:lnTo>
                    <a:pt x="152" y="44"/>
                  </a:lnTo>
                  <a:lnTo>
                    <a:pt x="160" y="35"/>
                  </a:lnTo>
                  <a:lnTo>
                    <a:pt x="184" y="35"/>
                  </a:lnTo>
                  <a:lnTo>
                    <a:pt x="192" y="26"/>
                  </a:lnTo>
                  <a:lnTo>
                    <a:pt x="216" y="9"/>
                  </a:lnTo>
                  <a:lnTo>
                    <a:pt x="224" y="9"/>
                  </a:lnTo>
                  <a:lnTo>
                    <a:pt x="232" y="9"/>
                  </a:lnTo>
                  <a:lnTo>
                    <a:pt x="232" y="0"/>
                  </a:lnTo>
                  <a:lnTo>
                    <a:pt x="240" y="9"/>
                  </a:lnTo>
                  <a:lnTo>
                    <a:pt x="232" y="9"/>
                  </a:lnTo>
                  <a:lnTo>
                    <a:pt x="224" y="9"/>
                  </a:lnTo>
                  <a:lnTo>
                    <a:pt x="216" y="26"/>
                  </a:lnTo>
                  <a:lnTo>
                    <a:pt x="200" y="26"/>
                  </a:lnTo>
                  <a:lnTo>
                    <a:pt x="192" y="35"/>
                  </a:lnTo>
                  <a:lnTo>
                    <a:pt x="184" y="44"/>
                  </a:lnTo>
                  <a:lnTo>
                    <a:pt x="168" y="44"/>
                  </a:lnTo>
                  <a:lnTo>
                    <a:pt x="152" y="61"/>
                  </a:lnTo>
                  <a:lnTo>
                    <a:pt x="136" y="70"/>
                  </a:lnTo>
                  <a:lnTo>
                    <a:pt x="120" y="79"/>
                  </a:lnTo>
                  <a:lnTo>
                    <a:pt x="104" y="97"/>
                  </a:lnTo>
                  <a:lnTo>
                    <a:pt x="96" y="105"/>
                  </a:lnTo>
                  <a:lnTo>
                    <a:pt x="88" y="114"/>
                  </a:lnTo>
                  <a:lnTo>
                    <a:pt x="88" y="123"/>
                  </a:lnTo>
                  <a:lnTo>
                    <a:pt x="72" y="141"/>
                  </a:lnTo>
                  <a:lnTo>
                    <a:pt x="64" y="149"/>
                  </a:lnTo>
                  <a:lnTo>
                    <a:pt x="56" y="176"/>
                  </a:lnTo>
                  <a:lnTo>
                    <a:pt x="56" y="185"/>
                  </a:lnTo>
                  <a:lnTo>
                    <a:pt x="48" y="211"/>
                  </a:lnTo>
                  <a:lnTo>
                    <a:pt x="32" y="228"/>
                  </a:lnTo>
                  <a:lnTo>
                    <a:pt x="32" y="237"/>
                  </a:lnTo>
                  <a:lnTo>
                    <a:pt x="32" y="264"/>
                  </a:lnTo>
                  <a:lnTo>
                    <a:pt x="24" y="272"/>
                  </a:lnTo>
                  <a:lnTo>
                    <a:pt x="24" y="290"/>
                  </a:lnTo>
                  <a:lnTo>
                    <a:pt x="24" y="299"/>
                  </a:lnTo>
                  <a:lnTo>
                    <a:pt x="24" y="308"/>
                  </a:lnTo>
                  <a:lnTo>
                    <a:pt x="16" y="308"/>
                  </a:lnTo>
                  <a:lnTo>
                    <a:pt x="24" y="325"/>
                  </a:lnTo>
                  <a:lnTo>
                    <a:pt x="0"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600" name="Freeform 674"/>
            <p:cNvSpPr>
              <a:spLocks/>
            </p:cNvSpPr>
            <p:nvPr/>
          </p:nvSpPr>
          <p:spPr bwMode="auto">
            <a:xfrm>
              <a:off x="2859" y="2892"/>
              <a:ext cx="240" cy="325"/>
            </a:xfrm>
            <a:custGeom>
              <a:avLst/>
              <a:gdLst>
                <a:gd name="T0" fmla="*/ 0 w 240"/>
                <a:gd name="T1" fmla="*/ 325 h 325"/>
                <a:gd name="T2" fmla="*/ 0 w 240"/>
                <a:gd name="T3" fmla="*/ 308 h 325"/>
                <a:gd name="T4" fmla="*/ 0 w 240"/>
                <a:gd name="T5" fmla="*/ 308 h 325"/>
                <a:gd name="T6" fmla="*/ 0 w 240"/>
                <a:gd name="T7" fmla="*/ 299 h 325"/>
                <a:gd name="T8" fmla="*/ 0 w 240"/>
                <a:gd name="T9" fmla="*/ 290 h 325"/>
                <a:gd name="T10" fmla="*/ 0 w 240"/>
                <a:gd name="T11" fmla="*/ 272 h 325"/>
                <a:gd name="T12" fmla="*/ 0 w 240"/>
                <a:gd name="T13" fmla="*/ 255 h 325"/>
                <a:gd name="T14" fmla="*/ 0 w 240"/>
                <a:gd name="T15" fmla="*/ 237 h 325"/>
                <a:gd name="T16" fmla="*/ 16 w 240"/>
                <a:gd name="T17" fmla="*/ 220 h 325"/>
                <a:gd name="T18" fmla="*/ 16 w 240"/>
                <a:gd name="T19" fmla="*/ 211 h 325"/>
                <a:gd name="T20" fmla="*/ 24 w 240"/>
                <a:gd name="T21" fmla="*/ 185 h 325"/>
                <a:gd name="T22" fmla="*/ 24 w 240"/>
                <a:gd name="T23" fmla="*/ 176 h 325"/>
                <a:gd name="T24" fmla="*/ 32 w 240"/>
                <a:gd name="T25" fmla="*/ 149 h 325"/>
                <a:gd name="T26" fmla="*/ 48 w 240"/>
                <a:gd name="T27" fmla="*/ 141 h 325"/>
                <a:gd name="T28" fmla="*/ 48 w 240"/>
                <a:gd name="T29" fmla="*/ 123 h 325"/>
                <a:gd name="T30" fmla="*/ 56 w 240"/>
                <a:gd name="T31" fmla="*/ 123 h 325"/>
                <a:gd name="T32" fmla="*/ 64 w 240"/>
                <a:gd name="T33" fmla="*/ 105 h 325"/>
                <a:gd name="T34" fmla="*/ 72 w 240"/>
                <a:gd name="T35" fmla="*/ 97 h 325"/>
                <a:gd name="T36" fmla="*/ 96 w 240"/>
                <a:gd name="T37" fmla="*/ 79 h 325"/>
                <a:gd name="T38" fmla="*/ 104 w 240"/>
                <a:gd name="T39" fmla="*/ 70 h 325"/>
                <a:gd name="T40" fmla="*/ 128 w 240"/>
                <a:gd name="T41" fmla="*/ 61 h 325"/>
                <a:gd name="T42" fmla="*/ 152 w 240"/>
                <a:gd name="T43" fmla="*/ 44 h 325"/>
                <a:gd name="T44" fmla="*/ 160 w 240"/>
                <a:gd name="T45" fmla="*/ 35 h 325"/>
                <a:gd name="T46" fmla="*/ 184 w 240"/>
                <a:gd name="T47" fmla="*/ 35 h 325"/>
                <a:gd name="T48" fmla="*/ 192 w 240"/>
                <a:gd name="T49" fmla="*/ 26 h 325"/>
                <a:gd name="T50" fmla="*/ 216 w 240"/>
                <a:gd name="T51" fmla="*/ 9 h 325"/>
                <a:gd name="T52" fmla="*/ 224 w 240"/>
                <a:gd name="T53" fmla="*/ 9 h 325"/>
                <a:gd name="T54" fmla="*/ 232 w 240"/>
                <a:gd name="T55" fmla="*/ 9 h 325"/>
                <a:gd name="T56" fmla="*/ 232 w 240"/>
                <a:gd name="T57" fmla="*/ 9 h 325"/>
                <a:gd name="T58" fmla="*/ 232 w 240"/>
                <a:gd name="T59" fmla="*/ 0 h 325"/>
                <a:gd name="T60" fmla="*/ 240 w 240"/>
                <a:gd name="T61" fmla="*/ 9 h 325"/>
                <a:gd name="T62" fmla="*/ 232 w 240"/>
                <a:gd name="T63" fmla="*/ 9 h 325"/>
                <a:gd name="T64" fmla="*/ 232 w 240"/>
                <a:gd name="T65" fmla="*/ 9 h 325"/>
                <a:gd name="T66" fmla="*/ 224 w 240"/>
                <a:gd name="T67" fmla="*/ 9 h 325"/>
                <a:gd name="T68" fmla="*/ 216 w 240"/>
                <a:gd name="T69" fmla="*/ 26 h 325"/>
                <a:gd name="T70" fmla="*/ 200 w 240"/>
                <a:gd name="T71" fmla="*/ 26 h 325"/>
                <a:gd name="T72" fmla="*/ 192 w 240"/>
                <a:gd name="T73" fmla="*/ 35 h 325"/>
                <a:gd name="T74" fmla="*/ 184 w 240"/>
                <a:gd name="T75" fmla="*/ 44 h 325"/>
                <a:gd name="T76" fmla="*/ 168 w 240"/>
                <a:gd name="T77" fmla="*/ 44 h 325"/>
                <a:gd name="T78" fmla="*/ 152 w 240"/>
                <a:gd name="T79" fmla="*/ 61 h 325"/>
                <a:gd name="T80" fmla="*/ 136 w 240"/>
                <a:gd name="T81" fmla="*/ 70 h 325"/>
                <a:gd name="T82" fmla="*/ 120 w 240"/>
                <a:gd name="T83" fmla="*/ 79 h 325"/>
                <a:gd name="T84" fmla="*/ 104 w 240"/>
                <a:gd name="T85" fmla="*/ 97 h 325"/>
                <a:gd name="T86" fmla="*/ 96 w 240"/>
                <a:gd name="T87" fmla="*/ 105 h 325"/>
                <a:gd name="T88" fmla="*/ 88 w 240"/>
                <a:gd name="T89" fmla="*/ 114 h 325"/>
                <a:gd name="T90" fmla="*/ 88 w 240"/>
                <a:gd name="T91" fmla="*/ 123 h 325"/>
                <a:gd name="T92" fmla="*/ 72 w 240"/>
                <a:gd name="T93" fmla="*/ 141 h 325"/>
                <a:gd name="T94" fmla="*/ 64 w 240"/>
                <a:gd name="T95" fmla="*/ 149 h 325"/>
                <a:gd name="T96" fmla="*/ 56 w 240"/>
                <a:gd name="T97" fmla="*/ 176 h 325"/>
                <a:gd name="T98" fmla="*/ 56 w 240"/>
                <a:gd name="T99" fmla="*/ 185 h 325"/>
                <a:gd name="T100" fmla="*/ 48 w 240"/>
                <a:gd name="T101" fmla="*/ 211 h 325"/>
                <a:gd name="T102" fmla="*/ 32 w 240"/>
                <a:gd name="T103" fmla="*/ 228 h 325"/>
                <a:gd name="T104" fmla="*/ 32 w 240"/>
                <a:gd name="T105" fmla="*/ 237 h 325"/>
                <a:gd name="T106" fmla="*/ 32 w 240"/>
                <a:gd name="T107" fmla="*/ 264 h 325"/>
                <a:gd name="T108" fmla="*/ 24 w 240"/>
                <a:gd name="T109" fmla="*/ 272 h 325"/>
                <a:gd name="T110" fmla="*/ 24 w 240"/>
                <a:gd name="T111" fmla="*/ 290 h 325"/>
                <a:gd name="T112" fmla="*/ 24 w 240"/>
                <a:gd name="T113" fmla="*/ 299 h 325"/>
                <a:gd name="T114" fmla="*/ 24 w 240"/>
                <a:gd name="T115" fmla="*/ 308 h 325"/>
                <a:gd name="T116" fmla="*/ 24 w 240"/>
                <a:gd name="T117" fmla="*/ 308 h 325"/>
                <a:gd name="T118" fmla="*/ 16 w 240"/>
                <a:gd name="T119" fmla="*/ 308 h 325"/>
                <a:gd name="T120" fmla="*/ 24 w 240"/>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0"/>
                <a:gd name="T184" fmla="*/ 0 h 325"/>
                <a:gd name="T185" fmla="*/ 240 w 240"/>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0" h="325">
                  <a:moveTo>
                    <a:pt x="0" y="325"/>
                  </a:moveTo>
                  <a:lnTo>
                    <a:pt x="0" y="308"/>
                  </a:lnTo>
                  <a:lnTo>
                    <a:pt x="0" y="299"/>
                  </a:lnTo>
                  <a:lnTo>
                    <a:pt x="0" y="290"/>
                  </a:lnTo>
                  <a:lnTo>
                    <a:pt x="0" y="272"/>
                  </a:lnTo>
                  <a:lnTo>
                    <a:pt x="0" y="255"/>
                  </a:lnTo>
                  <a:lnTo>
                    <a:pt x="0" y="237"/>
                  </a:lnTo>
                  <a:lnTo>
                    <a:pt x="16" y="220"/>
                  </a:lnTo>
                  <a:lnTo>
                    <a:pt x="16" y="211"/>
                  </a:lnTo>
                  <a:lnTo>
                    <a:pt x="24" y="185"/>
                  </a:lnTo>
                  <a:lnTo>
                    <a:pt x="24" y="176"/>
                  </a:lnTo>
                  <a:lnTo>
                    <a:pt x="32" y="149"/>
                  </a:lnTo>
                  <a:lnTo>
                    <a:pt x="48" y="141"/>
                  </a:lnTo>
                  <a:lnTo>
                    <a:pt x="48" y="123"/>
                  </a:lnTo>
                  <a:lnTo>
                    <a:pt x="56" y="123"/>
                  </a:lnTo>
                  <a:lnTo>
                    <a:pt x="64" y="105"/>
                  </a:lnTo>
                  <a:lnTo>
                    <a:pt x="72" y="97"/>
                  </a:lnTo>
                  <a:lnTo>
                    <a:pt x="96" y="79"/>
                  </a:lnTo>
                  <a:lnTo>
                    <a:pt x="104" y="70"/>
                  </a:lnTo>
                  <a:lnTo>
                    <a:pt x="128" y="61"/>
                  </a:lnTo>
                  <a:lnTo>
                    <a:pt x="152" y="44"/>
                  </a:lnTo>
                  <a:lnTo>
                    <a:pt x="160" y="35"/>
                  </a:lnTo>
                  <a:lnTo>
                    <a:pt x="184" y="35"/>
                  </a:lnTo>
                  <a:lnTo>
                    <a:pt x="192" y="26"/>
                  </a:lnTo>
                  <a:lnTo>
                    <a:pt x="216" y="9"/>
                  </a:lnTo>
                  <a:lnTo>
                    <a:pt x="224" y="9"/>
                  </a:lnTo>
                  <a:lnTo>
                    <a:pt x="232" y="9"/>
                  </a:lnTo>
                  <a:lnTo>
                    <a:pt x="232" y="0"/>
                  </a:lnTo>
                  <a:lnTo>
                    <a:pt x="240" y="9"/>
                  </a:lnTo>
                  <a:lnTo>
                    <a:pt x="232" y="9"/>
                  </a:lnTo>
                  <a:lnTo>
                    <a:pt x="224" y="9"/>
                  </a:lnTo>
                  <a:lnTo>
                    <a:pt x="216" y="26"/>
                  </a:lnTo>
                  <a:lnTo>
                    <a:pt x="200" y="26"/>
                  </a:lnTo>
                  <a:lnTo>
                    <a:pt x="192" y="35"/>
                  </a:lnTo>
                  <a:lnTo>
                    <a:pt x="184" y="44"/>
                  </a:lnTo>
                  <a:lnTo>
                    <a:pt x="168" y="44"/>
                  </a:lnTo>
                  <a:lnTo>
                    <a:pt x="152" y="61"/>
                  </a:lnTo>
                  <a:lnTo>
                    <a:pt x="136" y="70"/>
                  </a:lnTo>
                  <a:lnTo>
                    <a:pt x="120" y="79"/>
                  </a:lnTo>
                  <a:lnTo>
                    <a:pt x="104" y="97"/>
                  </a:lnTo>
                  <a:lnTo>
                    <a:pt x="96" y="105"/>
                  </a:lnTo>
                  <a:lnTo>
                    <a:pt x="88" y="114"/>
                  </a:lnTo>
                  <a:lnTo>
                    <a:pt x="88" y="123"/>
                  </a:lnTo>
                  <a:lnTo>
                    <a:pt x="72" y="141"/>
                  </a:lnTo>
                  <a:lnTo>
                    <a:pt x="64" y="149"/>
                  </a:lnTo>
                  <a:lnTo>
                    <a:pt x="56" y="176"/>
                  </a:lnTo>
                  <a:lnTo>
                    <a:pt x="56" y="185"/>
                  </a:lnTo>
                  <a:lnTo>
                    <a:pt x="48" y="211"/>
                  </a:lnTo>
                  <a:lnTo>
                    <a:pt x="32" y="228"/>
                  </a:lnTo>
                  <a:lnTo>
                    <a:pt x="32" y="237"/>
                  </a:lnTo>
                  <a:lnTo>
                    <a:pt x="32" y="264"/>
                  </a:lnTo>
                  <a:lnTo>
                    <a:pt x="24" y="272"/>
                  </a:lnTo>
                  <a:lnTo>
                    <a:pt x="24" y="290"/>
                  </a:lnTo>
                  <a:lnTo>
                    <a:pt x="24" y="299"/>
                  </a:lnTo>
                  <a:lnTo>
                    <a:pt x="24" y="308"/>
                  </a:lnTo>
                  <a:lnTo>
                    <a:pt x="16" y="308"/>
                  </a:lnTo>
                  <a:lnTo>
                    <a:pt x="24"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6521" name="Group 675"/>
          <p:cNvGrpSpPr>
            <a:grpSpLocks/>
          </p:cNvGrpSpPr>
          <p:nvPr/>
        </p:nvGrpSpPr>
        <p:grpSpPr bwMode="auto">
          <a:xfrm>
            <a:off x="1592263" y="3054350"/>
            <a:ext cx="774700" cy="614363"/>
            <a:chOff x="1692" y="3226"/>
            <a:chExt cx="488" cy="387"/>
          </a:xfrm>
        </p:grpSpPr>
        <p:sp>
          <p:nvSpPr>
            <p:cNvPr id="107494" name="Freeform 676"/>
            <p:cNvSpPr>
              <a:spLocks/>
            </p:cNvSpPr>
            <p:nvPr/>
          </p:nvSpPr>
          <p:spPr bwMode="auto">
            <a:xfrm>
              <a:off x="1996" y="3226"/>
              <a:ext cx="40" cy="53"/>
            </a:xfrm>
            <a:custGeom>
              <a:avLst/>
              <a:gdLst>
                <a:gd name="T0" fmla="*/ 0 w 40"/>
                <a:gd name="T1" fmla="*/ 0 h 53"/>
                <a:gd name="T2" fmla="*/ 0 w 40"/>
                <a:gd name="T3" fmla="*/ 9 h 53"/>
                <a:gd name="T4" fmla="*/ 0 w 40"/>
                <a:gd name="T5" fmla="*/ 18 h 53"/>
                <a:gd name="T6" fmla="*/ 8 w 40"/>
                <a:gd name="T7" fmla="*/ 18 h 53"/>
                <a:gd name="T8" fmla="*/ 24 w 40"/>
                <a:gd name="T9" fmla="*/ 18 h 53"/>
                <a:gd name="T10" fmla="*/ 24 w 40"/>
                <a:gd name="T11" fmla="*/ 35 h 53"/>
                <a:gd name="T12" fmla="*/ 32 w 40"/>
                <a:gd name="T13" fmla="*/ 35 h 53"/>
                <a:gd name="T14" fmla="*/ 32 w 40"/>
                <a:gd name="T15" fmla="*/ 44 h 53"/>
                <a:gd name="T16" fmla="*/ 40 w 40"/>
                <a:gd name="T17" fmla="*/ 44 h 53"/>
                <a:gd name="T18" fmla="*/ 4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0" y="0"/>
                  </a:moveTo>
                  <a:lnTo>
                    <a:pt x="0" y="9"/>
                  </a:lnTo>
                  <a:lnTo>
                    <a:pt x="0" y="18"/>
                  </a:lnTo>
                  <a:lnTo>
                    <a:pt x="8" y="18"/>
                  </a:lnTo>
                  <a:lnTo>
                    <a:pt x="24" y="18"/>
                  </a:lnTo>
                  <a:lnTo>
                    <a:pt x="24" y="35"/>
                  </a:lnTo>
                  <a:lnTo>
                    <a:pt x="32" y="35"/>
                  </a:lnTo>
                  <a:lnTo>
                    <a:pt x="32" y="44"/>
                  </a:lnTo>
                  <a:lnTo>
                    <a:pt x="40" y="44"/>
                  </a:lnTo>
                  <a:lnTo>
                    <a:pt x="4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95" name="Freeform 677"/>
            <p:cNvSpPr>
              <a:spLocks/>
            </p:cNvSpPr>
            <p:nvPr/>
          </p:nvSpPr>
          <p:spPr bwMode="auto">
            <a:xfrm>
              <a:off x="1940" y="3226"/>
              <a:ext cx="56" cy="97"/>
            </a:xfrm>
            <a:custGeom>
              <a:avLst/>
              <a:gdLst>
                <a:gd name="T0" fmla="*/ 56 w 56"/>
                <a:gd name="T1" fmla="*/ 0 h 97"/>
                <a:gd name="T2" fmla="*/ 56 w 56"/>
                <a:gd name="T3" fmla="*/ 9 h 97"/>
                <a:gd name="T4" fmla="*/ 56 w 56"/>
                <a:gd name="T5" fmla="*/ 18 h 97"/>
                <a:gd name="T6" fmla="*/ 48 w 56"/>
                <a:gd name="T7" fmla="*/ 35 h 97"/>
                <a:gd name="T8" fmla="*/ 32 w 56"/>
                <a:gd name="T9" fmla="*/ 44 h 97"/>
                <a:gd name="T10" fmla="*/ 24 w 56"/>
                <a:gd name="T11" fmla="*/ 53 h 97"/>
                <a:gd name="T12" fmla="*/ 16 w 56"/>
                <a:gd name="T13" fmla="*/ 62 h 97"/>
                <a:gd name="T14" fmla="*/ 0 w 56"/>
                <a:gd name="T15" fmla="*/ 79 h 97"/>
                <a:gd name="T16" fmla="*/ 0 w 56"/>
                <a:gd name="T17" fmla="*/ 88 h 97"/>
                <a:gd name="T18" fmla="*/ 0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56" y="0"/>
                  </a:moveTo>
                  <a:lnTo>
                    <a:pt x="56" y="9"/>
                  </a:lnTo>
                  <a:lnTo>
                    <a:pt x="56" y="18"/>
                  </a:lnTo>
                  <a:lnTo>
                    <a:pt x="48" y="35"/>
                  </a:lnTo>
                  <a:lnTo>
                    <a:pt x="32" y="44"/>
                  </a:lnTo>
                  <a:lnTo>
                    <a:pt x="24" y="53"/>
                  </a:lnTo>
                  <a:lnTo>
                    <a:pt x="16" y="62"/>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96" name="Freeform 678"/>
            <p:cNvSpPr>
              <a:spLocks/>
            </p:cNvSpPr>
            <p:nvPr/>
          </p:nvSpPr>
          <p:spPr bwMode="auto">
            <a:xfrm>
              <a:off x="1884" y="3226"/>
              <a:ext cx="80" cy="97"/>
            </a:xfrm>
            <a:custGeom>
              <a:avLst/>
              <a:gdLst>
                <a:gd name="T0" fmla="*/ 80 w 80"/>
                <a:gd name="T1" fmla="*/ 0 h 97"/>
                <a:gd name="T2" fmla="*/ 72 w 80"/>
                <a:gd name="T3" fmla="*/ 35 h 97"/>
                <a:gd name="T4" fmla="*/ 56 w 80"/>
                <a:gd name="T5" fmla="*/ 35 h 97"/>
                <a:gd name="T6" fmla="*/ 56 w 80"/>
                <a:gd name="T7" fmla="*/ 44 h 97"/>
                <a:gd name="T8" fmla="*/ 48 w 80"/>
                <a:gd name="T9" fmla="*/ 44 h 97"/>
                <a:gd name="T10" fmla="*/ 40 w 80"/>
                <a:gd name="T11" fmla="*/ 44 h 97"/>
                <a:gd name="T12" fmla="*/ 32 w 80"/>
                <a:gd name="T13" fmla="*/ 53 h 97"/>
                <a:gd name="T14" fmla="*/ 16 w 80"/>
                <a:gd name="T15" fmla="*/ 53 h 97"/>
                <a:gd name="T16" fmla="*/ 16 w 80"/>
                <a:gd name="T17" fmla="*/ 62 h 97"/>
                <a:gd name="T18" fmla="*/ 8 w 80"/>
                <a:gd name="T19" fmla="*/ 62 h 97"/>
                <a:gd name="T20" fmla="*/ 8 w 80"/>
                <a:gd name="T21" fmla="*/ 79 h 97"/>
                <a:gd name="T22" fmla="*/ 0 w 80"/>
                <a:gd name="T23" fmla="*/ 79 h 97"/>
                <a:gd name="T24" fmla="*/ 0 w 80"/>
                <a:gd name="T25" fmla="*/ 88 h 97"/>
                <a:gd name="T26" fmla="*/ 0 w 80"/>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
                <a:gd name="T43" fmla="*/ 0 h 97"/>
                <a:gd name="T44" fmla="*/ 80 w 80"/>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 h="97">
                  <a:moveTo>
                    <a:pt x="80" y="0"/>
                  </a:moveTo>
                  <a:lnTo>
                    <a:pt x="72" y="35"/>
                  </a:lnTo>
                  <a:lnTo>
                    <a:pt x="56" y="35"/>
                  </a:lnTo>
                  <a:lnTo>
                    <a:pt x="56" y="44"/>
                  </a:lnTo>
                  <a:lnTo>
                    <a:pt x="48" y="44"/>
                  </a:lnTo>
                  <a:lnTo>
                    <a:pt x="40" y="44"/>
                  </a:lnTo>
                  <a:lnTo>
                    <a:pt x="32" y="53"/>
                  </a:lnTo>
                  <a:lnTo>
                    <a:pt x="16" y="53"/>
                  </a:lnTo>
                  <a:lnTo>
                    <a:pt x="16" y="62"/>
                  </a:lnTo>
                  <a:lnTo>
                    <a:pt x="8" y="62"/>
                  </a:lnTo>
                  <a:lnTo>
                    <a:pt x="8" y="79"/>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97" name="Freeform 679"/>
            <p:cNvSpPr>
              <a:spLocks/>
            </p:cNvSpPr>
            <p:nvPr/>
          </p:nvSpPr>
          <p:spPr bwMode="auto">
            <a:xfrm>
              <a:off x="1972" y="3270"/>
              <a:ext cx="56" cy="114"/>
            </a:xfrm>
            <a:custGeom>
              <a:avLst/>
              <a:gdLst>
                <a:gd name="T0" fmla="*/ 0 w 56"/>
                <a:gd name="T1" fmla="*/ 0 h 114"/>
                <a:gd name="T2" fmla="*/ 0 w 56"/>
                <a:gd name="T3" fmla="*/ 9 h 114"/>
                <a:gd name="T4" fmla="*/ 0 w 56"/>
                <a:gd name="T5" fmla="*/ 18 h 114"/>
                <a:gd name="T6" fmla="*/ 0 w 56"/>
                <a:gd name="T7" fmla="*/ 35 h 114"/>
                <a:gd name="T8" fmla="*/ 16 w 56"/>
                <a:gd name="T9" fmla="*/ 44 h 114"/>
                <a:gd name="T10" fmla="*/ 24 w 56"/>
                <a:gd name="T11" fmla="*/ 53 h 114"/>
                <a:gd name="T12" fmla="*/ 48 w 56"/>
                <a:gd name="T13" fmla="*/ 70 h 114"/>
                <a:gd name="T14" fmla="*/ 48 w 56"/>
                <a:gd name="T15" fmla="*/ 79 h 114"/>
                <a:gd name="T16" fmla="*/ 48 w 56"/>
                <a:gd name="T17" fmla="*/ 88 h 114"/>
                <a:gd name="T18" fmla="*/ 56 w 56"/>
                <a:gd name="T19" fmla="*/ 88 h 114"/>
                <a:gd name="T20" fmla="*/ 56 w 56"/>
                <a:gd name="T21" fmla="*/ 105 h 114"/>
                <a:gd name="T22" fmla="*/ 56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0" y="0"/>
                  </a:moveTo>
                  <a:lnTo>
                    <a:pt x="0" y="9"/>
                  </a:lnTo>
                  <a:lnTo>
                    <a:pt x="0" y="18"/>
                  </a:lnTo>
                  <a:lnTo>
                    <a:pt x="0" y="35"/>
                  </a:lnTo>
                  <a:lnTo>
                    <a:pt x="16" y="44"/>
                  </a:lnTo>
                  <a:lnTo>
                    <a:pt x="24" y="53"/>
                  </a:lnTo>
                  <a:lnTo>
                    <a:pt x="48" y="70"/>
                  </a:lnTo>
                  <a:lnTo>
                    <a:pt x="48" y="79"/>
                  </a:lnTo>
                  <a:lnTo>
                    <a:pt x="48" y="88"/>
                  </a:lnTo>
                  <a:lnTo>
                    <a:pt x="56" y="88"/>
                  </a:lnTo>
                  <a:lnTo>
                    <a:pt x="56" y="105"/>
                  </a:lnTo>
                  <a:lnTo>
                    <a:pt x="5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98" name="Freeform 680"/>
            <p:cNvSpPr>
              <a:spLocks/>
            </p:cNvSpPr>
            <p:nvPr/>
          </p:nvSpPr>
          <p:spPr bwMode="auto">
            <a:xfrm>
              <a:off x="1900" y="3226"/>
              <a:ext cx="72" cy="158"/>
            </a:xfrm>
            <a:custGeom>
              <a:avLst/>
              <a:gdLst>
                <a:gd name="T0" fmla="*/ 72 w 72"/>
                <a:gd name="T1" fmla="*/ 0 h 158"/>
                <a:gd name="T2" fmla="*/ 64 w 72"/>
                <a:gd name="T3" fmla="*/ 44 h 158"/>
                <a:gd name="T4" fmla="*/ 64 w 72"/>
                <a:gd name="T5" fmla="*/ 53 h 158"/>
                <a:gd name="T6" fmla="*/ 56 w 72"/>
                <a:gd name="T7" fmla="*/ 53 h 158"/>
                <a:gd name="T8" fmla="*/ 56 w 72"/>
                <a:gd name="T9" fmla="*/ 62 h 158"/>
                <a:gd name="T10" fmla="*/ 40 w 72"/>
                <a:gd name="T11" fmla="*/ 79 h 158"/>
                <a:gd name="T12" fmla="*/ 32 w 72"/>
                <a:gd name="T13" fmla="*/ 79 h 158"/>
                <a:gd name="T14" fmla="*/ 32 w 72"/>
                <a:gd name="T15" fmla="*/ 88 h 158"/>
                <a:gd name="T16" fmla="*/ 24 w 72"/>
                <a:gd name="T17" fmla="*/ 88 h 158"/>
                <a:gd name="T18" fmla="*/ 24 w 72"/>
                <a:gd name="T19" fmla="*/ 97 h 158"/>
                <a:gd name="T20" fmla="*/ 24 w 72"/>
                <a:gd name="T21" fmla="*/ 114 h 158"/>
                <a:gd name="T22" fmla="*/ 16 w 72"/>
                <a:gd name="T23" fmla="*/ 114 h 158"/>
                <a:gd name="T24" fmla="*/ 16 w 72"/>
                <a:gd name="T25" fmla="*/ 123 h 158"/>
                <a:gd name="T26" fmla="*/ 0 w 72"/>
                <a:gd name="T27" fmla="*/ 132 h 158"/>
                <a:gd name="T28" fmla="*/ 0 w 72"/>
                <a:gd name="T29" fmla="*/ 149 h 158"/>
                <a:gd name="T30" fmla="*/ 16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72" y="0"/>
                  </a:moveTo>
                  <a:lnTo>
                    <a:pt x="64" y="44"/>
                  </a:lnTo>
                  <a:lnTo>
                    <a:pt x="64" y="53"/>
                  </a:lnTo>
                  <a:lnTo>
                    <a:pt x="56" y="53"/>
                  </a:lnTo>
                  <a:lnTo>
                    <a:pt x="56" y="62"/>
                  </a:lnTo>
                  <a:lnTo>
                    <a:pt x="40" y="79"/>
                  </a:lnTo>
                  <a:lnTo>
                    <a:pt x="32" y="79"/>
                  </a:lnTo>
                  <a:lnTo>
                    <a:pt x="32" y="88"/>
                  </a:lnTo>
                  <a:lnTo>
                    <a:pt x="24" y="88"/>
                  </a:lnTo>
                  <a:lnTo>
                    <a:pt x="24" y="97"/>
                  </a:lnTo>
                  <a:lnTo>
                    <a:pt x="24" y="114"/>
                  </a:lnTo>
                  <a:lnTo>
                    <a:pt x="16" y="114"/>
                  </a:lnTo>
                  <a:lnTo>
                    <a:pt x="16" y="123"/>
                  </a:lnTo>
                  <a:lnTo>
                    <a:pt x="0" y="132"/>
                  </a:lnTo>
                  <a:lnTo>
                    <a:pt x="0" y="149"/>
                  </a:lnTo>
                  <a:lnTo>
                    <a:pt x="16"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99" name="Freeform 681"/>
            <p:cNvSpPr>
              <a:spLocks/>
            </p:cNvSpPr>
            <p:nvPr/>
          </p:nvSpPr>
          <p:spPr bwMode="auto">
            <a:xfrm>
              <a:off x="1972" y="3226"/>
              <a:ext cx="96" cy="114"/>
            </a:xfrm>
            <a:custGeom>
              <a:avLst/>
              <a:gdLst>
                <a:gd name="T0" fmla="*/ 0 w 96"/>
                <a:gd name="T1" fmla="*/ 0 h 114"/>
                <a:gd name="T2" fmla="*/ 24 w 96"/>
                <a:gd name="T3" fmla="*/ 35 h 114"/>
                <a:gd name="T4" fmla="*/ 32 w 96"/>
                <a:gd name="T5" fmla="*/ 44 h 114"/>
                <a:gd name="T6" fmla="*/ 48 w 96"/>
                <a:gd name="T7" fmla="*/ 44 h 114"/>
                <a:gd name="T8" fmla="*/ 56 w 96"/>
                <a:gd name="T9" fmla="*/ 44 h 114"/>
                <a:gd name="T10" fmla="*/ 64 w 96"/>
                <a:gd name="T11" fmla="*/ 44 h 114"/>
                <a:gd name="T12" fmla="*/ 64 w 96"/>
                <a:gd name="T13" fmla="*/ 53 h 114"/>
                <a:gd name="T14" fmla="*/ 80 w 96"/>
                <a:gd name="T15" fmla="*/ 53 h 114"/>
                <a:gd name="T16" fmla="*/ 88 w 96"/>
                <a:gd name="T17" fmla="*/ 62 h 114"/>
                <a:gd name="T18" fmla="*/ 96 w 96"/>
                <a:gd name="T19" fmla="*/ 79 h 114"/>
                <a:gd name="T20" fmla="*/ 96 w 96"/>
                <a:gd name="T21" fmla="*/ 88 h 114"/>
                <a:gd name="T22" fmla="*/ 96 w 96"/>
                <a:gd name="T23" fmla="*/ 97 h 114"/>
                <a:gd name="T24" fmla="*/ 96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0" y="0"/>
                  </a:moveTo>
                  <a:lnTo>
                    <a:pt x="24" y="35"/>
                  </a:lnTo>
                  <a:lnTo>
                    <a:pt x="32" y="44"/>
                  </a:lnTo>
                  <a:lnTo>
                    <a:pt x="48" y="44"/>
                  </a:lnTo>
                  <a:lnTo>
                    <a:pt x="56" y="44"/>
                  </a:lnTo>
                  <a:lnTo>
                    <a:pt x="64" y="44"/>
                  </a:lnTo>
                  <a:lnTo>
                    <a:pt x="64" y="53"/>
                  </a:lnTo>
                  <a:lnTo>
                    <a:pt x="80" y="53"/>
                  </a:lnTo>
                  <a:lnTo>
                    <a:pt x="88" y="62"/>
                  </a:lnTo>
                  <a:lnTo>
                    <a:pt x="96" y="79"/>
                  </a:lnTo>
                  <a:lnTo>
                    <a:pt x="96" y="88"/>
                  </a:lnTo>
                  <a:lnTo>
                    <a:pt x="96" y="97"/>
                  </a:lnTo>
                  <a:lnTo>
                    <a:pt x="9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500" name="Freeform 682"/>
            <p:cNvSpPr>
              <a:spLocks/>
            </p:cNvSpPr>
            <p:nvPr/>
          </p:nvSpPr>
          <p:spPr bwMode="auto">
            <a:xfrm>
              <a:off x="1988" y="3270"/>
              <a:ext cx="40" cy="132"/>
            </a:xfrm>
            <a:custGeom>
              <a:avLst/>
              <a:gdLst>
                <a:gd name="T0" fmla="*/ 40 w 40"/>
                <a:gd name="T1" fmla="*/ 0 h 132"/>
                <a:gd name="T2" fmla="*/ 40 w 40"/>
                <a:gd name="T3" fmla="*/ 9 h 132"/>
                <a:gd name="T4" fmla="*/ 40 w 40"/>
                <a:gd name="T5" fmla="*/ 18 h 132"/>
                <a:gd name="T6" fmla="*/ 40 w 40"/>
                <a:gd name="T7" fmla="*/ 35 h 132"/>
                <a:gd name="T8" fmla="*/ 40 w 40"/>
                <a:gd name="T9" fmla="*/ 44 h 132"/>
                <a:gd name="T10" fmla="*/ 32 w 40"/>
                <a:gd name="T11" fmla="*/ 53 h 132"/>
                <a:gd name="T12" fmla="*/ 16 w 40"/>
                <a:gd name="T13" fmla="*/ 70 h 132"/>
                <a:gd name="T14" fmla="*/ 16 w 40"/>
                <a:gd name="T15" fmla="*/ 79 h 132"/>
                <a:gd name="T16" fmla="*/ 8 w 40"/>
                <a:gd name="T17" fmla="*/ 88 h 132"/>
                <a:gd name="T18" fmla="*/ 8 w 40"/>
                <a:gd name="T19" fmla="*/ 105 h 132"/>
                <a:gd name="T20" fmla="*/ 0 w 40"/>
                <a:gd name="T21" fmla="*/ 105 h 132"/>
                <a:gd name="T22" fmla="*/ 0 w 40"/>
                <a:gd name="T23" fmla="*/ 114 h 132"/>
                <a:gd name="T24" fmla="*/ 0 w 40"/>
                <a:gd name="T25" fmla="*/ 123 h 132"/>
                <a:gd name="T26" fmla="*/ 0 w 40"/>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132"/>
                <a:gd name="T44" fmla="*/ 40 w 40"/>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132">
                  <a:moveTo>
                    <a:pt x="40" y="0"/>
                  </a:moveTo>
                  <a:lnTo>
                    <a:pt x="40" y="9"/>
                  </a:lnTo>
                  <a:lnTo>
                    <a:pt x="40" y="18"/>
                  </a:lnTo>
                  <a:lnTo>
                    <a:pt x="40" y="35"/>
                  </a:lnTo>
                  <a:lnTo>
                    <a:pt x="40" y="44"/>
                  </a:lnTo>
                  <a:lnTo>
                    <a:pt x="32" y="53"/>
                  </a:lnTo>
                  <a:lnTo>
                    <a:pt x="16" y="70"/>
                  </a:lnTo>
                  <a:lnTo>
                    <a:pt x="16" y="79"/>
                  </a:lnTo>
                  <a:lnTo>
                    <a:pt x="8" y="88"/>
                  </a:lnTo>
                  <a:lnTo>
                    <a:pt x="8" y="105"/>
                  </a:lnTo>
                  <a:lnTo>
                    <a:pt x="0" y="105"/>
                  </a:lnTo>
                  <a:lnTo>
                    <a:pt x="0" y="114"/>
                  </a:lnTo>
                  <a:lnTo>
                    <a:pt x="0" y="123"/>
                  </a:lnTo>
                  <a:lnTo>
                    <a:pt x="0"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501" name="Freeform 683"/>
            <p:cNvSpPr>
              <a:spLocks/>
            </p:cNvSpPr>
            <p:nvPr/>
          </p:nvSpPr>
          <p:spPr bwMode="auto">
            <a:xfrm>
              <a:off x="1948" y="3305"/>
              <a:ext cx="40" cy="88"/>
            </a:xfrm>
            <a:custGeom>
              <a:avLst/>
              <a:gdLst>
                <a:gd name="T0" fmla="*/ 0 w 40"/>
                <a:gd name="T1" fmla="*/ 0 h 88"/>
                <a:gd name="T2" fmla="*/ 0 w 40"/>
                <a:gd name="T3" fmla="*/ 26 h 88"/>
                <a:gd name="T4" fmla="*/ 8 w 40"/>
                <a:gd name="T5" fmla="*/ 35 h 88"/>
                <a:gd name="T6" fmla="*/ 16 w 40"/>
                <a:gd name="T7" fmla="*/ 44 h 88"/>
                <a:gd name="T8" fmla="*/ 32 w 40"/>
                <a:gd name="T9" fmla="*/ 44 h 88"/>
                <a:gd name="T10" fmla="*/ 32 w 40"/>
                <a:gd name="T11" fmla="*/ 62 h 88"/>
                <a:gd name="T12" fmla="*/ 40 w 40"/>
                <a:gd name="T13" fmla="*/ 62 h 88"/>
                <a:gd name="T14" fmla="*/ 40 w 40"/>
                <a:gd name="T15" fmla="*/ 70 h 88"/>
                <a:gd name="T16" fmla="*/ 40 w 40"/>
                <a:gd name="T17" fmla="*/ 79 h 88"/>
                <a:gd name="T18" fmla="*/ 4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0" y="0"/>
                  </a:moveTo>
                  <a:lnTo>
                    <a:pt x="0" y="26"/>
                  </a:lnTo>
                  <a:lnTo>
                    <a:pt x="8" y="35"/>
                  </a:lnTo>
                  <a:lnTo>
                    <a:pt x="16" y="44"/>
                  </a:lnTo>
                  <a:lnTo>
                    <a:pt x="32" y="44"/>
                  </a:lnTo>
                  <a:lnTo>
                    <a:pt x="32" y="62"/>
                  </a:lnTo>
                  <a:lnTo>
                    <a:pt x="40" y="62"/>
                  </a:lnTo>
                  <a:lnTo>
                    <a:pt x="40" y="70"/>
                  </a:lnTo>
                  <a:lnTo>
                    <a:pt x="40" y="79"/>
                  </a:lnTo>
                  <a:lnTo>
                    <a:pt x="4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502" name="Freeform 684"/>
            <p:cNvSpPr>
              <a:spLocks/>
            </p:cNvSpPr>
            <p:nvPr/>
          </p:nvSpPr>
          <p:spPr bwMode="auto">
            <a:xfrm>
              <a:off x="1900" y="3279"/>
              <a:ext cx="64" cy="140"/>
            </a:xfrm>
            <a:custGeom>
              <a:avLst/>
              <a:gdLst>
                <a:gd name="T0" fmla="*/ 0 w 64"/>
                <a:gd name="T1" fmla="*/ 0 h 140"/>
                <a:gd name="T2" fmla="*/ 16 w 64"/>
                <a:gd name="T3" fmla="*/ 61 h 140"/>
                <a:gd name="T4" fmla="*/ 24 w 64"/>
                <a:gd name="T5" fmla="*/ 70 h 140"/>
                <a:gd name="T6" fmla="*/ 32 w 64"/>
                <a:gd name="T7" fmla="*/ 79 h 140"/>
                <a:gd name="T8" fmla="*/ 32 w 64"/>
                <a:gd name="T9" fmla="*/ 105 h 140"/>
                <a:gd name="T10" fmla="*/ 40 w 64"/>
                <a:gd name="T11" fmla="*/ 114 h 140"/>
                <a:gd name="T12" fmla="*/ 40 w 64"/>
                <a:gd name="T13" fmla="*/ 123 h 140"/>
                <a:gd name="T14" fmla="*/ 56 w 64"/>
                <a:gd name="T15" fmla="*/ 123 h 140"/>
                <a:gd name="T16" fmla="*/ 64 w 64"/>
                <a:gd name="T17" fmla="*/ 123 h 140"/>
                <a:gd name="T18" fmla="*/ 64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0" y="0"/>
                  </a:moveTo>
                  <a:lnTo>
                    <a:pt x="16" y="61"/>
                  </a:lnTo>
                  <a:lnTo>
                    <a:pt x="24" y="70"/>
                  </a:lnTo>
                  <a:lnTo>
                    <a:pt x="32" y="79"/>
                  </a:lnTo>
                  <a:lnTo>
                    <a:pt x="32" y="105"/>
                  </a:lnTo>
                  <a:lnTo>
                    <a:pt x="40" y="114"/>
                  </a:lnTo>
                  <a:lnTo>
                    <a:pt x="40" y="123"/>
                  </a:lnTo>
                  <a:lnTo>
                    <a:pt x="56" y="123"/>
                  </a:lnTo>
                  <a:lnTo>
                    <a:pt x="64" y="123"/>
                  </a:lnTo>
                  <a:lnTo>
                    <a:pt x="64"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503" name="Freeform 685"/>
            <p:cNvSpPr>
              <a:spLocks/>
            </p:cNvSpPr>
            <p:nvPr/>
          </p:nvSpPr>
          <p:spPr bwMode="auto">
            <a:xfrm>
              <a:off x="1852" y="3226"/>
              <a:ext cx="104" cy="193"/>
            </a:xfrm>
            <a:custGeom>
              <a:avLst/>
              <a:gdLst>
                <a:gd name="T0" fmla="*/ 104 w 104"/>
                <a:gd name="T1" fmla="*/ 0 h 193"/>
                <a:gd name="T2" fmla="*/ 80 w 104"/>
                <a:gd name="T3" fmla="*/ 18 h 193"/>
                <a:gd name="T4" fmla="*/ 72 w 104"/>
                <a:gd name="T5" fmla="*/ 35 h 193"/>
                <a:gd name="T6" fmla="*/ 64 w 104"/>
                <a:gd name="T7" fmla="*/ 44 h 193"/>
                <a:gd name="T8" fmla="*/ 64 w 104"/>
                <a:gd name="T9" fmla="*/ 53 h 193"/>
                <a:gd name="T10" fmla="*/ 48 w 104"/>
                <a:gd name="T11" fmla="*/ 53 h 193"/>
                <a:gd name="T12" fmla="*/ 48 w 104"/>
                <a:gd name="T13" fmla="*/ 62 h 193"/>
                <a:gd name="T14" fmla="*/ 40 w 104"/>
                <a:gd name="T15" fmla="*/ 62 h 193"/>
                <a:gd name="T16" fmla="*/ 32 w 104"/>
                <a:gd name="T17" fmla="*/ 79 h 193"/>
                <a:gd name="T18" fmla="*/ 32 w 104"/>
                <a:gd name="T19" fmla="*/ 88 h 193"/>
                <a:gd name="T20" fmla="*/ 16 w 104"/>
                <a:gd name="T21" fmla="*/ 88 h 193"/>
                <a:gd name="T22" fmla="*/ 16 w 104"/>
                <a:gd name="T23" fmla="*/ 97 h 193"/>
                <a:gd name="T24" fmla="*/ 8 w 104"/>
                <a:gd name="T25" fmla="*/ 97 h 193"/>
                <a:gd name="T26" fmla="*/ 8 w 104"/>
                <a:gd name="T27" fmla="*/ 114 h 193"/>
                <a:gd name="T28" fmla="*/ 8 w 104"/>
                <a:gd name="T29" fmla="*/ 123 h 193"/>
                <a:gd name="T30" fmla="*/ 0 w 104"/>
                <a:gd name="T31" fmla="*/ 132 h 193"/>
                <a:gd name="T32" fmla="*/ 0 w 104"/>
                <a:gd name="T33" fmla="*/ 149 h 193"/>
                <a:gd name="T34" fmla="*/ 0 w 104"/>
                <a:gd name="T35" fmla="*/ 158 h 193"/>
                <a:gd name="T36" fmla="*/ 0 w 104"/>
                <a:gd name="T37" fmla="*/ 167 h 193"/>
                <a:gd name="T38" fmla="*/ 0 w 104"/>
                <a:gd name="T39" fmla="*/ 176 h 193"/>
                <a:gd name="T40" fmla="*/ 0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104" y="0"/>
                  </a:moveTo>
                  <a:lnTo>
                    <a:pt x="80" y="18"/>
                  </a:lnTo>
                  <a:lnTo>
                    <a:pt x="72" y="35"/>
                  </a:lnTo>
                  <a:lnTo>
                    <a:pt x="64" y="44"/>
                  </a:lnTo>
                  <a:lnTo>
                    <a:pt x="64" y="53"/>
                  </a:lnTo>
                  <a:lnTo>
                    <a:pt x="48" y="53"/>
                  </a:lnTo>
                  <a:lnTo>
                    <a:pt x="48" y="62"/>
                  </a:lnTo>
                  <a:lnTo>
                    <a:pt x="40" y="62"/>
                  </a:lnTo>
                  <a:lnTo>
                    <a:pt x="32" y="79"/>
                  </a:lnTo>
                  <a:lnTo>
                    <a:pt x="32" y="88"/>
                  </a:lnTo>
                  <a:lnTo>
                    <a:pt x="16" y="88"/>
                  </a:lnTo>
                  <a:lnTo>
                    <a:pt x="16" y="97"/>
                  </a:lnTo>
                  <a:lnTo>
                    <a:pt x="8" y="97"/>
                  </a:lnTo>
                  <a:lnTo>
                    <a:pt x="8" y="114"/>
                  </a:lnTo>
                  <a:lnTo>
                    <a:pt x="8" y="123"/>
                  </a:lnTo>
                  <a:lnTo>
                    <a:pt x="0" y="132"/>
                  </a:lnTo>
                  <a:lnTo>
                    <a:pt x="0" y="149"/>
                  </a:lnTo>
                  <a:lnTo>
                    <a:pt x="0" y="158"/>
                  </a:lnTo>
                  <a:lnTo>
                    <a:pt x="0" y="167"/>
                  </a:lnTo>
                  <a:lnTo>
                    <a:pt x="0" y="176"/>
                  </a:lnTo>
                  <a:lnTo>
                    <a:pt x="0"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504" name="Freeform 686"/>
            <p:cNvSpPr>
              <a:spLocks/>
            </p:cNvSpPr>
            <p:nvPr/>
          </p:nvSpPr>
          <p:spPr bwMode="auto">
            <a:xfrm>
              <a:off x="2044" y="3305"/>
              <a:ext cx="16" cy="106"/>
            </a:xfrm>
            <a:custGeom>
              <a:avLst/>
              <a:gdLst>
                <a:gd name="T0" fmla="*/ 8 w 16"/>
                <a:gd name="T1" fmla="*/ 0 h 106"/>
                <a:gd name="T2" fmla="*/ 8 w 16"/>
                <a:gd name="T3" fmla="*/ 9 h 106"/>
                <a:gd name="T4" fmla="*/ 8 w 16"/>
                <a:gd name="T5" fmla="*/ 26 h 106"/>
                <a:gd name="T6" fmla="*/ 8 w 16"/>
                <a:gd name="T7" fmla="*/ 35 h 106"/>
                <a:gd name="T8" fmla="*/ 0 w 16"/>
                <a:gd name="T9" fmla="*/ 35 h 106"/>
                <a:gd name="T10" fmla="*/ 0 w 16"/>
                <a:gd name="T11" fmla="*/ 44 h 106"/>
                <a:gd name="T12" fmla="*/ 0 w 16"/>
                <a:gd name="T13" fmla="*/ 62 h 106"/>
                <a:gd name="T14" fmla="*/ 8 w 16"/>
                <a:gd name="T15" fmla="*/ 70 h 106"/>
                <a:gd name="T16" fmla="*/ 8 w 16"/>
                <a:gd name="T17" fmla="*/ 79 h 106"/>
                <a:gd name="T18" fmla="*/ 16 w 16"/>
                <a:gd name="T19" fmla="*/ 88 h 106"/>
                <a:gd name="T20" fmla="*/ 16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0" y="35"/>
                  </a:lnTo>
                  <a:lnTo>
                    <a:pt x="0" y="44"/>
                  </a:lnTo>
                  <a:lnTo>
                    <a:pt x="0" y="62"/>
                  </a:lnTo>
                  <a:lnTo>
                    <a:pt x="8" y="70"/>
                  </a:lnTo>
                  <a:lnTo>
                    <a:pt x="8" y="79"/>
                  </a:lnTo>
                  <a:lnTo>
                    <a:pt x="16" y="88"/>
                  </a:lnTo>
                  <a:lnTo>
                    <a:pt x="16"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505" name="Freeform 687"/>
            <p:cNvSpPr>
              <a:spLocks/>
            </p:cNvSpPr>
            <p:nvPr/>
          </p:nvSpPr>
          <p:spPr bwMode="auto">
            <a:xfrm>
              <a:off x="2020" y="3375"/>
              <a:ext cx="8" cy="62"/>
            </a:xfrm>
            <a:custGeom>
              <a:avLst/>
              <a:gdLst>
                <a:gd name="T0" fmla="*/ 8 w 8"/>
                <a:gd name="T1" fmla="*/ 0 h 62"/>
                <a:gd name="T2" fmla="*/ 0 w 8"/>
                <a:gd name="T3" fmla="*/ 9 h 62"/>
                <a:gd name="T4" fmla="*/ 0 w 8"/>
                <a:gd name="T5" fmla="*/ 18 h 62"/>
                <a:gd name="T6" fmla="*/ 0 w 8"/>
                <a:gd name="T7" fmla="*/ 27 h 62"/>
                <a:gd name="T8" fmla="*/ 0 w 8"/>
                <a:gd name="T9" fmla="*/ 44 h 62"/>
                <a:gd name="T10" fmla="*/ 0 w 8"/>
                <a:gd name="T11" fmla="*/ 53 h 62"/>
                <a:gd name="T12" fmla="*/ 0 w 8"/>
                <a:gd name="T13" fmla="*/ 62 h 62"/>
                <a:gd name="T14" fmla="*/ 0 60000 65536"/>
                <a:gd name="T15" fmla="*/ 0 60000 65536"/>
                <a:gd name="T16" fmla="*/ 0 60000 65536"/>
                <a:gd name="T17" fmla="*/ 0 60000 65536"/>
                <a:gd name="T18" fmla="*/ 0 60000 65536"/>
                <a:gd name="T19" fmla="*/ 0 60000 65536"/>
                <a:gd name="T20" fmla="*/ 0 60000 65536"/>
                <a:gd name="T21" fmla="*/ 0 w 8"/>
                <a:gd name="T22" fmla="*/ 0 h 62"/>
                <a:gd name="T23" fmla="*/ 8 w 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62">
                  <a:moveTo>
                    <a:pt x="8" y="0"/>
                  </a:moveTo>
                  <a:lnTo>
                    <a:pt x="0" y="9"/>
                  </a:lnTo>
                  <a:lnTo>
                    <a:pt x="0" y="18"/>
                  </a:lnTo>
                  <a:lnTo>
                    <a:pt x="0" y="27"/>
                  </a:lnTo>
                  <a:lnTo>
                    <a:pt x="0" y="44"/>
                  </a:lnTo>
                  <a:lnTo>
                    <a:pt x="0" y="53"/>
                  </a:lnTo>
                  <a:lnTo>
                    <a:pt x="0"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506" name="Freeform 688"/>
            <p:cNvSpPr>
              <a:spLocks/>
            </p:cNvSpPr>
            <p:nvPr/>
          </p:nvSpPr>
          <p:spPr bwMode="auto">
            <a:xfrm>
              <a:off x="2060" y="3340"/>
              <a:ext cx="40" cy="79"/>
            </a:xfrm>
            <a:custGeom>
              <a:avLst/>
              <a:gdLst>
                <a:gd name="T0" fmla="*/ 8 w 40"/>
                <a:gd name="T1" fmla="*/ 0 h 79"/>
                <a:gd name="T2" fmla="*/ 0 w 40"/>
                <a:gd name="T3" fmla="*/ 9 h 79"/>
                <a:gd name="T4" fmla="*/ 8 w 40"/>
                <a:gd name="T5" fmla="*/ 18 h 79"/>
                <a:gd name="T6" fmla="*/ 8 w 40"/>
                <a:gd name="T7" fmla="*/ 35 h 79"/>
                <a:gd name="T8" fmla="*/ 24 w 40"/>
                <a:gd name="T9" fmla="*/ 35 h 79"/>
                <a:gd name="T10" fmla="*/ 32 w 40"/>
                <a:gd name="T11" fmla="*/ 44 h 79"/>
                <a:gd name="T12" fmla="*/ 40 w 40"/>
                <a:gd name="T13" fmla="*/ 53 h 79"/>
                <a:gd name="T14" fmla="*/ 40 w 40"/>
                <a:gd name="T15" fmla="*/ 62 h 79"/>
                <a:gd name="T16" fmla="*/ 4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8" y="0"/>
                  </a:moveTo>
                  <a:lnTo>
                    <a:pt x="0" y="9"/>
                  </a:lnTo>
                  <a:lnTo>
                    <a:pt x="8" y="18"/>
                  </a:lnTo>
                  <a:lnTo>
                    <a:pt x="8" y="35"/>
                  </a:lnTo>
                  <a:lnTo>
                    <a:pt x="24" y="35"/>
                  </a:lnTo>
                  <a:lnTo>
                    <a:pt x="32" y="44"/>
                  </a:lnTo>
                  <a:lnTo>
                    <a:pt x="40" y="53"/>
                  </a:lnTo>
                  <a:lnTo>
                    <a:pt x="40" y="62"/>
                  </a:lnTo>
                  <a:lnTo>
                    <a:pt x="4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507" name="Freeform 689"/>
            <p:cNvSpPr>
              <a:spLocks/>
            </p:cNvSpPr>
            <p:nvPr/>
          </p:nvSpPr>
          <p:spPr bwMode="auto">
            <a:xfrm>
              <a:off x="2060" y="3288"/>
              <a:ext cx="64" cy="70"/>
            </a:xfrm>
            <a:custGeom>
              <a:avLst/>
              <a:gdLst>
                <a:gd name="T0" fmla="*/ 0 w 64"/>
                <a:gd name="T1" fmla="*/ 0 h 70"/>
                <a:gd name="T2" fmla="*/ 8 w 64"/>
                <a:gd name="T3" fmla="*/ 0 h 70"/>
                <a:gd name="T4" fmla="*/ 24 w 64"/>
                <a:gd name="T5" fmla="*/ 0 h 70"/>
                <a:gd name="T6" fmla="*/ 32 w 64"/>
                <a:gd name="T7" fmla="*/ 17 h 70"/>
                <a:gd name="T8" fmla="*/ 40 w 64"/>
                <a:gd name="T9" fmla="*/ 17 h 70"/>
                <a:gd name="T10" fmla="*/ 40 w 64"/>
                <a:gd name="T11" fmla="*/ 26 h 70"/>
                <a:gd name="T12" fmla="*/ 56 w 64"/>
                <a:gd name="T13" fmla="*/ 26 h 70"/>
                <a:gd name="T14" fmla="*/ 56 w 64"/>
                <a:gd name="T15" fmla="*/ 35 h 70"/>
                <a:gd name="T16" fmla="*/ 56 w 64"/>
                <a:gd name="T17" fmla="*/ 52 h 70"/>
                <a:gd name="T18" fmla="*/ 64 w 64"/>
                <a:gd name="T19" fmla="*/ 61 h 70"/>
                <a:gd name="T20" fmla="*/ 64 w 64"/>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70"/>
                <a:gd name="T35" fmla="*/ 64 w 64"/>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70">
                  <a:moveTo>
                    <a:pt x="0" y="0"/>
                  </a:moveTo>
                  <a:lnTo>
                    <a:pt x="8" y="0"/>
                  </a:lnTo>
                  <a:lnTo>
                    <a:pt x="24" y="0"/>
                  </a:lnTo>
                  <a:lnTo>
                    <a:pt x="32" y="17"/>
                  </a:lnTo>
                  <a:lnTo>
                    <a:pt x="40" y="17"/>
                  </a:lnTo>
                  <a:lnTo>
                    <a:pt x="40" y="26"/>
                  </a:lnTo>
                  <a:lnTo>
                    <a:pt x="56" y="26"/>
                  </a:lnTo>
                  <a:lnTo>
                    <a:pt x="56" y="35"/>
                  </a:lnTo>
                  <a:lnTo>
                    <a:pt x="56" y="52"/>
                  </a:lnTo>
                  <a:lnTo>
                    <a:pt x="64" y="61"/>
                  </a:lnTo>
                  <a:lnTo>
                    <a:pt x="64"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508" name="Freeform 690"/>
            <p:cNvSpPr>
              <a:spLocks/>
            </p:cNvSpPr>
            <p:nvPr/>
          </p:nvSpPr>
          <p:spPr bwMode="auto">
            <a:xfrm>
              <a:off x="1788" y="3331"/>
              <a:ext cx="72" cy="80"/>
            </a:xfrm>
            <a:custGeom>
              <a:avLst/>
              <a:gdLst>
                <a:gd name="T0" fmla="*/ 72 w 72"/>
                <a:gd name="T1" fmla="*/ 0 h 80"/>
                <a:gd name="T2" fmla="*/ 72 w 72"/>
                <a:gd name="T3" fmla="*/ 9 h 80"/>
                <a:gd name="T4" fmla="*/ 64 w 72"/>
                <a:gd name="T5" fmla="*/ 9 h 80"/>
                <a:gd name="T6" fmla="*/ 56 w 72"/>
                <a:gd name="T7" fmla="*/ 9 h 80"/>
                <a:gd name="T8" fmla="*/ 40 w 72"/>
                <a:gd name="T9" fmla="*/ 18 h 80"/>
                <a:gd name="T10" fmla="*/ 32 w 72"/>
                <a:gd name="T11" fmla="*/ 36 h 80"/>
                <a:gd name="T12" fmla="*/ 24 w 72"/>
                <a:gd name="T13" fmla="*/ 44 h 80"/>
                <a:gd name="T14" fmla="*/ 8 w 72"/>
                <a:gd name="T15" fmla="*/ 53 h 80"/>
                <a:gd name="T16" fmla="*/ 8 w 72"/>
                <a:gd name="T17" fmla="*/ 62 h 80"/>
                <a:gd name="T18" fmla="*/ 8 w 72"/>
                <a:gd name="T19" fmla="*/ 80 h 80"/>
                <a:gd name="T20" fmla="*/ 0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72" y="0"/>
                  </a:moveTo>
                  <a:lnTo>
                    <a:pt x="72" y="9"/>
                  </a:lnTo>
                  <a:lnTo>
                    <a:pt x="64" y="9"/>
                  </a:lnTo>
                  <a:lnTo>
                    <a:pt x="56" y="9"/>
                  </a:lnTo>
                  <a:lnTo>
                    <a:pt x="40" y="18"/>
                  </a:lnTo>
                  <a:lnTo>
                    <a:pt x="32" y="36"/>
                  </a:lnTo>
                  <a:lnTo>
                    <a:pt x="24" y="44"/>
                  </a:lnTo>
                  <a:lnTo>
                    <a:pt x="8" y="53"/>
                  </a:lnTo>
                  <a:lnTo>
                    <a:pt x="8" y="62"/>
                  </a:lnTo>
                  <a:lnTo>
                    <a:pt x="8" y="80"/>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509" name="Freeform 691"/>
            <p:cNvSpPr>
              <a:spLocks/>
            </p:cNvSpPr>
            <p:nvPr/>
          </p:nvSpPr>
          <p:spPr bwMode="auto">
            <a:xfrm>
              <a:off x="1860" y="3323"/>
              <a:ext cx="40" cy="105"/>
            </a:xfrm>
            <a:custGeom>
              <a:avLst/>
              <a:gdLst>
                <a:gd name="T0" fmla="*/ 0 w 40"/>
                <a:gd name="T1" fmla="*/ 0 h 105"/>
                <a:gd name="T2" fmla="*/ 8 w 40"/>
                <a:gd name="T3" fmla="*/ 17 h 105"/>
                <a:gd name="T4" fmla="*/ 8 w 40"/>
                <a:gd name="T5" fmla="*/ 26 h 105"/>
                <a:gd name="T6" fmla="*/ 8 w 40"/>
                <a:gd name="T7" fmla="*/ 35 h 105"/>
                <a:gd name="T8" fmla="*/ 24 w 40"/>
                <a:gd name="T9" fmla="*/ 35 h 105"/>
                <a:gd name="T10" fmla="*/ 24 w 40"/>
                <a:gd name="T11" fmla="*/ 52 h 105"/>
                <a:gd name="T12" fmla="*/ 32 w 40"/>
                <a:gd name="T13" fmla="*/ 61 h 105"/>
                <a:gd name="T14" fmla="*/ 40 w 40"/>
                <a:gd name="T15" fmla="*/ 70 h 105"/>
                <a:gd name="T16" fmla="*/ 40 w 40"/>
                <a:gd name="T17" fmla="*/ 79 h 105"/>
                <a:gd name="T18" fmla="*/ 40 w 40"/>
                <a:gd name="T19" fmla="*/ 96 h 105"/>
                <a:gd name="T20" fmla="*/ 4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0" y="0"/>
                  </a:moveTo>
                  <a:lnTo>
                    <a:pt x="8" y="17"/>
                  </a:lnTo>
                  <a:lnTo>
                    <a:pt x="8" y="26"/>
                  </a:lnTo>
                  <a:lnTo>
                    <a:pt x="8" y="35"/>
                  </a:lnTo>
                  <a:lnTo>
                    <a:pt x="24" y="35"/>
                  </a:lnTo>
                  <a:lnTo>
                    <a:pt x="24" y="52"/>
                  </a:lnTo>
                  <a:lnTo>
                    <a:pt x="32" y="61"/>
                  </a:lnTo>
                  <a:lnTo>
                    <a:pt x="40" y="70"/>
                  </a:lnTo>
                  <a:lnTo>
                    <a:pt x="40" y="79"/>
                  </a:lnTo>
                  <a:lnTo>
                    <a:pt x="40" y="96"/>
                  </a:lnTo>
                  <a:lnTo>
                    <a:pt x="4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510" name="Freeform 692"/>
            <p:cNvSpPr>
              <a:spLocks/>
            </p:cNvSpPr>
            <p:nvPr/>
          </p:nvSpPr>
          <p:spPr bwMode="auto">
            <a:xfrm>
              <a:off x="1796" y="3411"/>
              <a:ext cx="48" cy="70"/>
            </a:xfrm>
            <a:custGeom>
              <a:avLst/>
              <a:gdLst>
                <a:gd name="T0" fmla="*/ 48 w 48"/>
                <a:gd name="T1" fmla="*/ 0 h 70"/>
                <a:gd name="T2" fmla="*/ 48 w 48"/>
                <a:gd name="T3" fmla="*/ 8 h 70"/>
                <a:gd name="T4" fmla="*/ 32 w 48"/>
                <a:gd name="T5" fmla="*/ 8 h 70"/>
                <a:gd name="T6" fmla="*/ 24 w 48"/>
                <a:gd name="T7" fmla="*/ 17 h 70"/>
                <a:gd name="T8" fmla="*/ 16 w 48"/>
                <a:gd name="T9" fmla="*/ 17 h 70"/>
                <a:gd name="T10" fmla="*/ 16 w 48"/>
                <a:gd name="T11" fmla="*/ 35 h 70"/>
                <a:gd name="T12" fmla="*/ 0 w 48"/>
                <a:gd name="T13" fmla="*/ 44 h 70"/>
                <a:gd name="T14" fmla="*/ 0 w 48"/>
                <a:gd name="T15" fmla="*/ 52 h 70"/>
                <a:gd name="T16" fmla="*/ 0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48" y="0"/>
                  </a:moveTo>
                  <a:lnTo>
                    <a:pt x="48" y="8"/>
                  </a:lnTo>
                  <a:lnTo>
                    <a:pt x="32" y="8"/>
                  </a:lnTo>
                  <a:lnTo>
                    <a:pt x="24" y="17"/>
                  </a:lnTo>
                  <a:lnTo>
                    <a:pt x="16" y="17"/>
                  </a:lnTo>
                  <a:lnTo>
                    <a:pt x="16" y="35"/>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511" name="Freeform 693"/>
            <p:cNvSpPr>
              <a:spLocks/>
            </p:cNvSpPr>
            <p:nvPr/>
          </p:nvSpPr>
          <p:spPr bwMode="auto">
            <a:xfrm>
              <a:off x="1908" y="3419"/>
              <a:ext cx="24" cy="71"/>
            </a:xfrm>
            <a:custGeom>
              <a:avLst/>
              <a:gdLst>
                <a:gd name="T0" fmla="*/ 24 w 24"/>
                <a:gd name="T1" fmla="*/ 0 h 71"/>
                <a:gd name="T2" fmla="*/ 24 w 24"/>
                <a:gd name="T3" fmla="*/ 9 h 71"/>
                <a:gd name="T4" fmla="*/ 16 w 24"/>
                <a:gd name="T5" fmla="*/ 27 h 71"/>
                <a:gd name="T6" fmla="*/ 8 w 24"/>
                <a:gd name="T7" fmla="*/ 36 h 71"/>
                <a:gd name="T8" fmla="*/ 8 w 24"/>
                <a:gd name="T9" fmla="*/ 44 h 71"/>
                <a:gd name="T10" fmla="*/ 8 w 24"/>
                <a:gd name="T11" fmla="*/ 62 h 71"/>
                <a:gd name="T12" fmla="*/ 0 w 24"/>
                <a:gd name="T13" fmla="*/ 62 h 71"/>
                <a:gd name="T14" fmla="*/ 0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24" y="0"/>
                  </a:moveTo>
                  <a:lnTo>
                    <a:pt x="24" y="9"/>
                  </a:lnTo>
                  <a:lnTo>
                    <a:pt x="16" y="27"/>
                  </a:lnTo>
                  <a:lnTo>
                    <a:pt x="8" y="36"/>
                  </a:lnTo>
                  <a:lnTo>
                    <a:pt x="8" y="44"/>
                  </a:lnTo>
                  <a:lnTo>
                    <a:pt x="8" y="62"/>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512" name="Freeform 694"/>
            <p:cNvSpPr>
              <a:spLocks/>
            </p:cNvSpPr>
            <p:nvPr/>
          </p:nvSpPr>
          <p:spPr bwMode="auto">
            <a:xfrm>
              <a:off x="2012" y="3419"/>
              <a:ext cx="48" cy="71"/>
            </a:xfrm>
            <a:custGeom>
              <a:avLst/>
              <a:gdLst>
                <a:gd name="T0" fmla="*/ 0 w 48"/>
                <a:gd name="T1" fmla="*/ 0 h 71"/>
                <a:gd name="T2" fmla="*/ 8 w 48"/>
                <a:gd name="T3" fmla="*/ 9 h 71"/>
                <a:gd name="T4" fmla="*/ 16 w 48"/>
                <a:gd name="T5" fmla="*/ 27 h 71"/>
                <a:gd name="T6" fmla="*/ 32 w 48"/>
                <a:gd name="T7" fmla="*/ 36 h 71"/>
                <a:gd name="T8" fmla="*/ 40 w 48"/>
                <a:gd name="T9" fmla="*/ 44 h 71"/>
                <a:gd name="T10" fmla="*/ 48 w 48"/>
                <a:gd name="T11" fmla="*/ 44 h 71"/>
                <a:gd name="T12" fmla="*/ 48 w 48"/>
                <a:gd name="T13" fmla="*/ 62 h 71"/>
                <a:gd name="T14" fmla="*/ 48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0" y="0"/>
                  </a:moveTo>
                  <a:lnTo>
                    <a:pt x="8" y="9"/>
                  </a:lnTo>
                  <a:lnTo>
                    <a:pt x="16" y="27"/>
                  </a:lnTo>
                  <a:lnTo>
                    <a:pt x="32" y="36"/>
                  </a:lnTo>
                  <a:lnTo>
                    <a:pt x="40" y="44"/>
                  </a:lnTo>
                  <a:lnTo>
                    <a:pt x="48" y="44"/>
                  </a:lnTo>
                  <a:lnTo>
                    <a:pt x="48" y="62"/>
                  </a:lnTo>
                  <a:lnTo>
                    <a:pt x="48"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513" name="Freeform 695"/>
            <p:cNvSpPr>
              <a:spLocks/>
            </p:cNvSpPr>
            <p:nvPr/>
          </p:nvSpPr>
          <p:spPr bwMode="auto">
            <a:xfrm>
              <a:off x="1980" y="3367"/>
              <a:ext cx="72" cy="123"/>
            </a:xfrm>
            <a:custGeom>
              <a:avLst/>
              <a:gdLst>
                <a:gd name="T0" fmla="*/ 64 w 72"/>
                <a:gd name="T1" fmla="*/ 0 h 123"/>
                <a:gd name="T2" fmla="*/ 72 w 72"/>
                <a:gd name="T3" fmla="*/ 8 h 123"/>
                <a:gd name="T4" fmla="*/ 64 w 72"/>
                <a:gd name="T5" fmla="*/ 17 h 123"/>
                <a:gd name="T6" fmla="*/ 64 w 72"/>
                <a:gd name="T7" fmla="*/ 26 h 123"/>
                <a:gd name="T8" fmla="*/ 48 w 72"/>
                <a:gd name="T9" fmla="*/ 44 h 123"/>
                <a:gd name="T10" fmla="*/ 40 w 72"/>
                <a:gd name="T11" fmla="*/ 52 h 123"/>
                <a:gd name="T12" fmla="*/ 32 w 72"/>
                <a:gd name="T13" fmla="*/ 61 h 123"/>
                <a:gd name="T14" fmla="*/ 16 w 72"/>
                <a:gd name="T15" fmla="*/ 79 h 123"/>
                <a:gd name="T16" fmla="*/ 8 w 72"/>
                <a:gd name="T17" fmla="*/ 88 h 123"/>
                <a:gd name="T18" fmla="*/ 0 w 72"/>
                <a:gd name="T19" fmla="*/ 96 h 123"/>
                <a:gd name="T20" fmla="*/ 0 w 72"/>
                <a:gd name="T21" fmla="*/ 114 h 123"/>
                <a:gd name="T22" fmla="*/ 0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64" y="0"/>
                  </a:moveTo>
                  <a:lnTo>
                    <a:pt x="72" y="8"/>
                  </a:lnTo>
                  <a:lnTo>
                    <a:pt x="64" y="17"/>
                  </a:lnTo>
                  <a:lnTo>
                    <a:pt x="64" y="26"/>
                  </a:lnTo>
                  <a:lnTo>
                    <a:pt x="48" y="44"/>
                  </a:lnTo>
                  <a:lnTo>
                    <a:pt x="40" y="52"/>
                  </a:lnTo>
                  <a:lnTo>
                    <a:pt x="32" y="61"/>
                  </a:lnTo>
                  <a:lnTo>
                    <a:pt x="16" y="79"/>
                  </a:lnTo>
                  <a:lnTo>
                    <a:pt x="8" y="88"/>
                  </a:lnTo>
                  <a:lnTo>
                    <a:pt x="0" y="96"/>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514" name="Freeform 696"/>
            <p:cNvSpPr>
              <a:spLocks/>
            </p:cNvSpPr>
            <p:nvPr/>
          </p:nvSpPr>
          <p:spPr bwMode="auto">
            <a:xfrm>
              <a:off x="2092" y="3331"/>
              <a:ext cx="16" cy="115"/>
            </a:xfrm>
            <a:custGeom>
              <a:avLst/>
              <a:gdLst>
                <a:gd name="T0" fmla="*/ 16 w 16"/>
                <a:gd name="T1" fmla="*/ 0 h 115"/>
                <a:gd name="T2" fmla="*/ 0 w 16"/>
                <a:gd name="T3" fmla="*/ 18 h 115"/>
                <a:gd name="T4" fmla="*/ 0 w 16"/>
                <a:gd name="T5" fmla="*/ 36 h 115"/>
                <a:gd name="T6" fmla="*/ 0 w 16"/>
                <a:gd name="T7" fmla="*/ 44 h 115"/>
                <a:gd name="T8" fmla="*/ 0 w 16"/>
                <a:gd name="T9" fmla="*/ 53 h 115"/>
                <a:gd name="T10" fmla="*/ 16 w 16"/>
                <a:gd name="T11" fmla="*/ 62 h 115"/>
                <a:gd name="T12" fmla="*/ 16 w 16"/>
                <a:gd name="T13" fmla="*/ 80 h 115"/>
                <a:gd name="T14" fmla="*/ 16 w 16"/>
                <a:gd name="T15" fmla="*/ 88 h 115"/>
                <a:gd name="T16" fmla="*/ 16 w 16"/>
                <a:gd name="T17" fmla="*/ 97 h 115"/>
                <a:gd name="T18" fmla="*/ 16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16" y="0"/>
                  </a:moveTo>
                  <a:lnTo>
                    <a:pt x="0" y="18"/>
                  </a:lnTo>
                  <a:lnTo>
                    <a:pt x="0" y="36"/>
                  </a:lnTo>
                  <a:lnTo>
                    <a:pt x="0" y="44"/>
                  </a:lnTo>
                  <a:lnTo>
                    <a:pt x="0" y="53"/>
                  </a:lnTo>
                  <a:lnTo>
                    <a:pt x="16" y="62"/>
                  </a:lnTo>
                  <a:lnTo>
                    <a:pt x="16" y="80"/>
                  </a:lnTo>
                  <a:lnTo>
                    <a:pt x="16" y="88"/>
                  </a:lnTo>
                  <a:lnTo>
                    <a:pt x="16" y="97"/>
                  </a:lnTo>
                  <a:lnTo>
                    <a:pt x="1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515" name="Freeform 697"/>
            <p:cNvSpPr>
              <a:spLocks/>
            </p:cNvSpPr>
            <p:nvPr/>
          </p:nvSpPr>
          <p:spPr bwMode="auto">
            <a:xfrm>
              <a:off x="2076" y="3393"/>
              <a:ext cx="8" cy="97"/>
            </a:xfrm>
            <a:custGeom>
              <a:avLst/>
              <a:gdLst>
                <a:gd name="T0" fmla="*/ 8 w 8"/>
                <a:gd name="T1" fmla="*/ 0 h 97"/>
                <a:gd name="T2" fmla="*/ 8 w 8"/>
                <a:gd name="T3" fmla="*/ 18 h 97"/>
                <a:gd name="T4" fmla="*/ 0 w 8"/>
                <a:gd name="T5" fmla="*/ 26 h 97"/>
                <a:gd name="T6" fmla="*/ 0 w 8"/>
                <a:gd name="T7" fmla="*/ 35 h 97"/>
                <a:gd name="T8" fmla="*/ 0 w 8"/>
                <a:gd name="T9" fmla="*/ 53 h 97"/>
                <a:gd name="T10" fmla="*/ 0 w 8"/>
                <a:gd name="T11" fmla="*/ 62 h 97"/>
                <a:gd name="T12" fmla="*/ 0 w 8"/>
                <a:gd name="T13" fmla="*/ 70 h 97"/>
                <a:gd name="T14" fmla="*/ 0 w 8"/>
                <a:gd name="T15" fmla="*/ 88 h 97"/>
                <a:gd name="T16" fmla="*/ 8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8" y="0"/>
                  </a:moveTo>
                  <a:lnTo>
                    <a:pt x="8" y="18"/>
                  </a:lnTo>
                  <a:lnTo>
                    <a:pt x="0" y="26"/>
                  </a:lnTo>
                  <a:lnTo>
                    <a:pt x="0" y="35"/>
                  </a:lnTo>
                  <a:lnTo>
                    <a:pt x="0" y="53"/>
                  </a:lnTo>
                  <a:lnTo>
                    <a:pt x="0" y="62"/>
                  </a:lnTo>
                  <a:lnTo>
                    <a:pt x="0" y="70"/>
                  </a:lnTo>
                  <a:lnTo>
                    <a:pt x="0" y="88"/>
                  </a:lnTo>
                  <a:lnTo>
                    <a:pt x="8"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516" name="Freeform 698"/>
            <p:cNvSpPr>
              <a:spLocks/>
            </p:cNvSpPr>
            <p:nvPr/>
          </p:nvSpPr>
          <p:spPr bwMode="auto">
            <a:xfrm>
              <a:off x="2108" y="3411"/>
              <a:ext cx="40" cy="70"/>
            </a:xfrm>
            <a:custGeom>
              <a:avLst/>
              <a:gdLst>
                <a:gd name="T0" fmla="*/ 0 w 40"/>
                <a:gd name="T1" fmla="*/ 0 h 70"/>
                <a:gd name="T2" fmla="*/ 8 w 40"/>
                <a:gd name="T3" fmla="*/ 8 h 70"/>
                <a:gd name="T4" fmla="*/ 8 w 40"/>
                <a:gd name="T5" fmla="*/ 17 h 70"/>
                <a:gd name="T6" fmla="*/ 16 w 40"/>
                <a:gd name="T7" fmla="*/ 35 h 70"/>
                <a:gd name="T8" fmla="*/ 24 w 40"/>
                <a:gd name="T9" fmla="*/ 35 h 70"/>
                <a:gd name="T10" fmla="*/ 24 w 40"/>
                <a:gd name="T11" fmla="*/ 44 h 70"/>
                <a:gd name="T12" fmla="*/ 40 w 40"/>
                <a:gd name="T13" fmla="*/ 44 h 70"/>
                <a:gd name="T14" fmla="*/ 40 w 40"/>
                <a:gd name="T15" fmla="*/ 52 h 70"/>
                <a:gd name="T16" fmla="*/ 4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0" y="0"/>
                  </a:moveTo>
                  <a:lnTo>
                    <a:pt x="8" y="8"/>
                  </a:lnTo>
                  <a:lnTo>
                    <a:pt x="8" y="17"/>
                  </a:lnTo>
                  <a:lnTo>
                    <a:pt x="16" y="35"/>
                  </a:lnTo>
                  <a:lnTo>
                    <a:pt x="24" y="35"/>
                  </a:lnTo>
                  <a:lnTo>
                    <a:pt x="24" y="44"/>
                  </a:lnTo>
                  <a:lnTo>
                    <a:pt x="40" y="44"/>
                  </a:lnTo>
                  <a:lnTo>
                    <a:pt x="40" y="52"/>
                  </a:lnTo>
                  <a:lnTo>
                    <a:pt x="4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517" name="Freeform 699"/>
            <p:cNvSpPr>
              <a:spLocks/>
            </p:cNvSpPr>
            <p:nvPr/>
          </p:nvSpPr>
          <p:spPr bwMode="auto">
            <a:xfrm>
              <a:off x="1924" y="3419"/>
              <a:ext cx="56" cy="115"/>
            </a:xfrm>
            <a:custGeom>
              <a:avLst/>
              <a:gdLst>
                <a:gd name="T0" fmla="*/ 56 w 56"/>
                <a:gd name="T1" fmla="*/ 0 h 115"/>
                <a:gd name="T2" fmla="*/ 32 w 56"/>
                <a:gd name="T3" fmla="*/ 27 h 115"/>
                <a:gd name="T4" fmla="*/ 24 w 56"/>
                <a:gd name="T5" fmla="*/ 36 h 115"/>
                <a:gd name="T6" fmla="*/ 24 w 56"/>
                <a:gd name="T7" fmla="*/ 44 h 115"/>
                <a:gd name="T8" fmla="*/ 24 w 56"/>
                <a:gd name="T9" fmla="*/ 62 h 115"/>
                <a:gd name="T10" fmla="*/ 8 w 56"/>
                <a:gd name="T11" fmla="*/ 71 h 115"/>
                <a:gd name="T12" fmla="*/ 8 w 56"/>
                <a:gd name="T13" fmla="*/ 79 h 115"/>
                <a:gd name="T14" fmla="*/ 8 w 56"/>
                <a:gd name="T15" fmla="*/ 88 h 115"/>
                <a:gd name="T16" fmla="*/ 0 w 56"/>
                <a:gd name="T17" fmla="*/ 106 h 115"/>
                <a:gd name="T18" fmla="*/ 0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56" y="0"/>
                  </a:moveTo>
                  <a:lnTo>
                    <a:pt x="32" y="27"/>
                  </a:lnTo>
                  <a:lnTo>
                    <a:pt x="24" y="36"/>
                  </a:lnTo>
                  <a:lnTo>
                    <a:pt x="24" y="44"/>
                  </a:lnTo>
                  <a:lnTo>
                    <a:pt x="24" y="62"/>
                  </a:lnTo>
                  <a:lnTo>
                    <a:pt x="8" y="71"/>
                  </a:lnTo>
                  <a:lnTo>
                    <a:pt x="8" y="79"/>
                  </a:lnTo>
                  <a:lnTo>
                    <a:pt x="8" y="88"/>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518" name="Freeform 700"/>
            <p:cNvSpPr>
              <a:spLocks/>
            </p:cNvSpPr>
            <p:nvPr/>
          </p:nvSpPr>
          <p:spPr bwMode="auto">
            <a:xfrm>
              <a:off x="1796" y="3455"/>
              <a:ext cx="48" cy="79"/>
            </a:xfrm>
            <a:custGeom>
              <a:avLst/>
              <a:gdLst>
                <a:gd name="T0" fmla="*/ 0 w 48"/>
                <a:gd name="T1" fmla="*/ 0 h 79"/>
                <a:gd name="T2" fmla="*/ 16 w 48"/>
                <a:gd name="T3" fmla="*/ 8 h 79"/>
                <a:gd name="T4" fmla="*/ 24 w 48"/>
                <a:gd name="T5" fmla="*/ 26 h 79"/>
                <a:gd name="T6" fmla="*/ 32 w 48"/>
                <a:gd name="T7" fmla="*/ 35 h 79"/>
                <a:gd name="T8" fmla="*/ 48 w 48"/>
                <a:gd name="T9" fmla="*/ 35 h 79"/>
                <a:gd name="T10" fmla="*/ 48 w 48"/>
                <a:gd name="T11" fmla="*/ 43 h 79"/>
                <a:gd name="T12" fmla="*/ 48 w 48"/>
                <a:gd name="T13" fmla="*/ 52 h 79"/>
                <a:gd name="T14" fmla="*/ 48 w 48"/>
                <a:gd name="T15" fmla="*/ 70 h 79"/>
                <a:gd name="T16" fmla="*/ 48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0" y="0"/>
                  </a:moveTo>
                  <a:lnTo>
                    <a:pt x="16" y="8"/>
                  </a:lnTo>
                  <a:lnTo>
                    <a:pt x="24" y="26"/>
                  </a:lnTo>
                  <a:lnTo>
                    <a:pt x="32" y="35"/>
                  </a:lnTo>
                  <a:lnTo>
                    <a:pt x="48" y="35"/>
                  </a:lnTo>
                  <a:lnTo>
                    <a:pt x="48" y="43"/>
                  </a:lnTo>
                  <a:lnTo>
                    <a:pt x="48" y="52"/>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519" name="Freeform 701"/>
            <p:cNvSpPr>
              <a:spLocks/>
            </p:cNvSpPr>
            <p:nvPr/>
          </p:nvSpPr>
          <p:spPr bwMode="auto">
            <a:xfrm>
              <a:off x="1948" y="3481"/>
              <a:ext cx="48" cy="79"/>
            </a:xfrm>
            <a:custGeom>
              <a:avLst/>
              <a:gdLst>
                <a:gd name="T0" fmla="*/ 0 w 48"/>
                <a:gd name="T1" fmla="*/ 0 h 79"/>
                <a:gd name="T2" fmla="*/ 0 w 48"/>
                <a:gd name="T3" fmla="*/ 9 h 79"/>
                <a:gd name="T4" fmla="*/ 8 w 48"/>
                <a:gd name="T5" fmla="*/ 9 h 79"/>
                <a:gd name="T6" fmla="*/ 8 w 48"/>
                <a:gd name="T7" fmla="*/ 17 h 79"/>
                <a:gd name="T8" fmla="*/ 16 w 48"/>
                <a:gd name="T9" fmla="*/ 17 h 79"/>
                <a:gd name="T10" fmla="*/ 16 w 48"/>
                <a:gd name="T11" fmla="*/ 26 h 79"/>
                <a:gd name="T12" fmla="*/ 32 w 48"/>
                <a:gd name="T13" fmla="*/ 26 h 79"/>
                <a:gd name="T14" fmla="*/ 32 w 48"/>
                <a:gd name="T15" fmla="*/ 44 h 79"/>
                <a:gd name="T16" fmla="*/ 40 w 48"/>
                <a:gd name="T17" fmla="*/ 44 h 79"/>
                <a:gd name="T18" fmla="*/ 40 w 48"/>
                <a:gd name="T19" fmla="*/ 53 h 79"/>
                <a:gd name="T20" fmla="*/ 48 w 48"/>
                <a:gd name="T21" fmla="*/ 61 h 79"/>
                <a:gd name="T22" fmla="*/ 40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0" y="0"/>
                  </a:moveTo>
                  <a:lnTo>
                    <a:pt x="0" y="9"/>
                  </a:lnTo>
                  <a:lnTo>
                    <a:pt x="8" y="9"/>
                  </a:lnTo>
                  <a:lnTo>
                    <a:pt x="8" y="17"/>
                  </a:lnTo>
                  <a:lnTo>
                    <a:pt x="16" y="17"/>
                  </a:lnTo>
                  <a:lnTo>
                    <a:pt x="16" y="26"/>
                  </a:lnTo>
                  <a:lnTo>
                    <a:pt x="32" y="26"/>
                  </a:lnTo>
                  <a:lnTo>
                    <a:pt x="32" y="44"/>
                  </a:lnTo>
                  <a:lnTo>
                    <a:pt x="40" y="44"/>
                  </a:lnTo>
                  <a:lnTo>
                    <a:pt x="40" y="53"/>
                  </a:lnTo>
                  <a:lnTo>
                    <a:pt x="48" y="61"/>
                  </a:lnTo>
                  <a:lnTo>
                    <a:pt x="4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568" name="Freeform 702"/>
            <p:cNvSpPr>
              <a:spLocks/>
            </p:cNvSpPr>
            <p:nvPr/>
          </p:nvSpPr>
          <p:spPr bwMode="auto">
            <a:xfrm>
              <a:off x="2028" y="3455"/>
              <a:ext cx="16" cy="114"/>
            </a:xfrm>
            <a:custGeom>
              <a:avLst/>
              <a:gdLst>
                <a:gd name="T0" fmla="*/ 16 w 16"/>
                <a:gd name="T1" fmla="*/ 0 h 114"/>
                <a:gd name="T2" fmla="*/ 16 w 16"/>
                <a:gd name="T3" fmla="*/ 26 h 114"/>
                <a:gd name="T4" fmla="*/ 16 w 16"/>
                <a:gd name="T5" fmla="*/ 35 h 114"/>
                <a:gd name="T6" fmla="*/ 16 w 16"/>
                <a:gd name="T7" fmla="*/ 43 h 114"/>
                <a:gd name="T8" fmla="*/ 16 w 16"/>
                <a:gd name="T9" fmla="*/ 52 h 114"/>
                <a:gd name="T10" fmla="*/ 16 w 16"/>
                <a:gd name="T11" fmla="*/ 70 h 114"/>
                <a:gd name="T12" fmla="*/ 0 w 16"/>
                <a:gd name="T13" fmla="*/ 79 h 114"/>
                <a:gd name="T14" fmla="*/ 0 w 16"/>
                <a:gd name="T15" fmla="*/ 87 h 114"/>
                <a:gd name="T16" fmla="*/ 0 w 16"/>
                <a:gd name="T17" fmla="*/ 105 h 114"/>
                <a:gd name="T18" fmla="*/ 0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16" y="0"/>
                  </a:moveTo>
                  <a:lnTo>
                    <a:pt x="16" y="26"/>
                  </a:lnTo>
                  <a:lnTo>
                    <a:pt x="16" y="35"/>
                  </a:lnTo>
                  <a:lnTo>
                    <a:pt x="16" y="43"/>
                  </a:lnTo>
                  <a:lnTo>
                    <a:pt x="16" y="52"/>
                  </a:lnTo>
                  <a:lnTo>
                    <a:pt x="16" y="70"/>
                  </a:lnTo>
                  <a:lnTo>
                    <a:pt x="0" y="79"/>
                  </a:lnTo>
                  <a:lnTo>
                    <a:pt x="0" y="87"/>
                  </a:lnTo>
                  <a:lnTo>
                    <a:pt x="0" y="105"/>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569" name="Freeform 703"/>
            <p:cNvSpPr>
              <a:spLocks/>
            </p:cNvSpPr>
            <p:nvPr/>
          </p:nvSpPr>
          <p:spPr bwMode="auto">
            <a:xfrm>
              <a:off x="2076" y="3463"/>
              <a:ext cx="32" cy="79"/>
            </a:xfrm>
            <a:custGeom>
              <a:avLst/>
              <a:gdLst>
                <a:gd name="T0" fmla="*/ 0 w 32"/>
                <a:gd name="T1" fmla="*/ 0 h 79"/>
                <a:gd name="T2" fmla="*/ 0 w 32"/>
                <a:gd name="T3" fmla="*/ 18 h 79"/>
                <a:gd name="T4" fmla="*/ 8 w 32"/>
                <a:gd name="T5" fmla="*/ 27 h 79"/>
                <a:gd name="T6" fmla="*/ 16 w 32"/>
                <a:gd name="T7" fmla="*/ 27 h 79"/>
                <a:gd name="T8" fmla="*/ 16 w 32"/>
                <a:gd name="T9" fmla="*/ 35 h 79"/>
                <a:gd name="T10" fmla="*/ 32 w 32"/>
                <a:gd name="T11" fmla="*/ 44 h 79"/>
                <a:gd name="T12" fmla="*/ 32 w 32"/>
                <a:gd name="T13" fmla="*/ 62 h 79"/>
                <a:gd name="T14" fmla="*/ 32 w 32"/>
                <a:gd name="T15" fmla="*/ 71 h 79"/>
                <a:gd name="T16" fmla="*/ 32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0" y="0"/>
                  </a:moveTo>
                  <a:lnTo>
                    <a:pt x="0" y="18"/>
                  </a:lnTo>
                  <a:lnTo>
                    <a:pt x="8" y="27"/>
                  </a:lnTo>
                  <a:lnTo>
                    <a:pt x="16" y="27"/>
                  </a:lnTo>
                  <a:lnTo>
                    <a:pt x="16" y="35"/>
                  </a:lnTo>
                  <a:lnTo>
                    <a:pt x="32" y="44"/>
                  </a:lnTo>
                  <a:lnTo>
                    <a:pt x="32" y="62"/>
                  </a:lnTo>
                  <a:lnTo>
                    <a:pt x="32" y="71"/>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570" name="Freeform 704"/>
            <p:cNvSpPr>
              <a:spLocks/>
            </p:cNvSpPr>
            <p:nvPr/>
          </p:nvSpPr>
          <p:spPr bwMode="auto">
            <a:xfrm>
              <a:off x="2124" y="3446"/>
              <a:ext cx="24" cy="149"/>
            </a:xfrm>
            <a:custGeom>
              <a:avLst/>
              <a:gdLst>
                <a:gd name="T0" fmla="*/ 0 w 24"/>
                <a:gd name="T1" fmla="*/ 0 h 149"/>
                <a:gd name="T2" fmla="*/ 0 w 24"/>
                <a:gd name="T3" fmla="*/ 9 h 149"/>
                <a:gd name="T4" fmla="*/ 0 w 24"/>
                <a:gd name="T5" fmla="*/ 35 h 149"/>
                <a:gd name="T6" fmla="*/ 0 w 24"/>
                <a:gd name="T7" fmla="*/ 44 h 149"/>
                <a:gd name="T8" fmla="*/ 0 w 24"/>
                <a:gd name="T9" fmla="*/ 52 h 149"/>
                <a:gd name="T10" fmla="*/ 8 w 24"/>
                <a:gd name="T11" fmla="*/ 61 h 149"/>
                <a:gd name="T12" fmla="*/ 8 w 24"/>
                <a:gd name="T13" fmla="*/ 88 h 149"/>
                <a:gd name="T14" fmla="*/ 24 w 24"/>
                <a:gd name="T15" fmla="*/ 96 h 149"/>
                <a:gd name="T16" fmla="*/ 24 w 24"/>
                <a:gd name="T17" fmla="*/ 114 h 149"/>
                <a:gd name="T18" fmla="*/ 24 w 24"/>
                <a:gd name="T19" fmla="*/ 123 h 149"/>
                <a:gd name="T20" fmla="*/ 24 w 24"/>
                <a:gd name="T21" fmla="*/ 132 h 149"/>
                <a:gd name="T22" fmla="*/ 8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0" y="0"/>
                  </a:moveTo>
                  <a:lnTo>
                    <a:pt x="0" y="9"/>
                  </a:lnTo>
                  <a:lnTo>
                    <a:pt x="0" y="35"/>
                  </a:lnTo>
                  <a:lnTo>
                    <a:pt x="0" y="44"/>
                  </a:lnTo>
                  <a:lnTo>
                    <a:pt x="0" y="52"/>
                  </a:lnTo>
                  <a:lnTo>
                    <a:pt x="8" y="61"/>
                  </a:lnTo>
                  <a:lnTo>
                    <a:pt x="8" y="88"/>
                  </a:lnTo>
                  <a:lnTo>
                    <a:pt x="24" y="96"/>
                  </a:lnTo>
                  <a:lnTo>
                    <a:pt x="24" y="114"/>
                  </a:lnTo>
                  <a:lnTo>
                    <a:pt x="24" y="123"/>
                  </a:lnTo>
                  <a:lnTo>
                    <a:pt x="24" y="132"/>
                  </a:lnTo>
                  <a:lnTo>
                    <a:pt x="8"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571" name="Freeform 705"/>
            <p:cNvSpPr>
              <a:spLocks/>
            </p:cNvSpPr>
            <p:nvPr/>
          </p:nvSpPr>
          <p:spPr bwMode="auto">
            <a:xfrm>
              <a:off x="2108" y="3384"/>
              <a:ext cx="72" cy="114"/>
            </a:xfrm>
            <a:custGeom>
              <a:avLst/>
              <a:gdLst>
                <a:gd name="T0" fmla="*/ 0 w 72"/>
                <a:gd name="T1" fmla="*/ 0 h 114"/>
                <a:gd name="T2" fmla="*/ 8 w 72"/>
                <a:gd name="T3" fmla="*/ 9 h 114"/>
                <a:gd name="T4" fmla="*/ 16 w 72"/>
                <a:gd name="T5" fmla="*/ 27 h 114"/>
                <a:gd name="T6" fmla="*/ 24 w 72"/>
                <a:gd name="T7" fmla="*/ 27 h 114"/>
                <a:gd name="T8" fmla="*/ 40 w 72"/>
                <a:gd name="T9" fmla="*/ 35 h 114"/>
                <a:gd name="T10" fmla="*/ 48 w 72"/>
                <a:gd name="T11" fmla="*/ 44 h 114"/>
                <a:gd name="T12" fmla="*/ 56 w 72"/>
                <a:gd name="T13" fmla="*/ 62 h 114"/>
                <a:gd name="T14" fmla="*/ 56 w 72"/>
                <a:gd name="T15" fmla="*/ 71 h 114"/>
                <a:gd name="T16" fmla="*/ 56 w 72"/>
                <a:gd name="T17" fmla="*/ 79 h 114"/>
                <a:gd name="T18" fmla="*/ 56 w 72"/>
                <a:gd name="T19" fmla="*/ 97 h 114"/>
                <a:gd name="T20" fmla="*/ 72 w 72"/>
                <a:gd name="T21" fmla="*/ 106 h 114"/>
                <a:gd name="T22" fmla="*/ 72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0" y="0"/>
                  </a:moveTo>
                  <a:lnTo>
                    <a:pt x="8" y="9"/>
                  </a:lnTo>
                  <a:lnTo>
                    <a:pt x="16" y="27"/>
                  </a:lnTo>
                  <a:lnTo>
                    <a:pt x="24" y="27"/>
                  </a:lnTo>
                  <a:lnTo>
                    <a:pt x="40" y="35"/>
                  </a:lnTo>
                  <a:lnTo>
                    <a:pt x="48" y="44"/>
                  </a:lnTo>
                  <a:lnTo>
                    <a:pt x="56" y="62"/>
                  </a:lnTo>
                  <a:lnTo>
                    <a:pt x="56" y="71"/>
                  </a:lnTo>
                  <a:lnTo>
                    <a:pt x="56" y="79"/>
                  </a:lnTo>
                  <a:lnTo>
                    <a:pt x="56" y="97"/>
                  </a:lnTo>
                  <a:lnTo>
                    <a:pt x="72" y="106"/>
                  </a:lnTo>
                  <a:lnTo>
                    <a:pt x="72"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572" name="Freeform 706"/>
            <p:cNvSpPr>
              <a:spLocks/>
            </p:cNvSpPr>
            <p:nvPr/>
          </p:nvSpPr>
          <p:spPr bwMode="auto">
            <a:xfrm>
              <a:off x="1764" y="3446"/>
              <a:ext cx="48" cy="88"/>
            </a:xfrm>
            <a:custGeom>
              <a:avLst/>
              <a:gdLst>
                <a:gd name="T0" fmla="*/ 48 w 48"/>
                <a:gd name="T1" fmla="*/ 0 h 88"/>
                <a:gd name="T2" fmla="*/ 32 w 48"/>
                <a:gd name="T3" fmla="*/ 0 h 88"/>
                <a:gd name="T4" fmla="*/ 24 w 48"/>
                <a:gd name="T5" fmla="*/ 9 h 88"/>
                <a:gd name="T6" fmla="*/ 24 w 48"/>
                <a:gd name="T7" fmla="*/ 17 h 88"/>
                <a:gd name="T8" fmla="*/ 24 w 48"/>
                <a:gd name="T9" fmla="*/ 35 h 88"/>
                <a:gd name="T10" fmla="*/ 24 w 48"/>
                <a:gd name="T11" fmla="*/ 44 h 88"/>
                <a:gd name="T12" fmla="*/ 16 w 48"/>
                <a:gd name="T13" fmla="*/ 52 h 88"/>
                <a:gd name="T14" fmla="*/ 16 w 48"/>
                <a:gd name="T15" fmla="*/ 61 h 88"/>
                <a:gd name="T16" fmla="*/ 16 w 48"/>
                <a:gd name="T17" fmla="*/ 79 h 88"/>
                <a:gd name="T18" fmla="*/ 16 w 48"/>
                <a:gd name="T19" fmla="*/ 88 h 88"/>
                <a:gd name="T20" fmla="*/ 0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48" y="0"/>
                  </a:moveTo>
                  <a:lnTo>
                    <a:pt x="32" y="0"/>
                  </a:lnTo>
                  <a:lnTo>
                    <a:pt x="24" y="9"/>
                  </a:lnTo>
                  <a:lnTo>
                    <a:pt x="24" y="17"/>
                  </a:lnTo>
                  <a:lnTo>
                    <a:pt x="24" y="35"/>
                  </a:lnTo>
                  <a:lnTo>
                    <a:pt x="24" y="44"/>
                  </a:lnTo>
                  <a:lnTo>
                    <a:pt x="16" y="52"/>
                  </a:lnTo>
                  <a:lnTo>
                    <a:pt x="16" y="61"/>
                  </a:lnTo>
                  <a:lnTo>
                    <a:pt x="16" y="79"/>
                  </a:lnTo>
                  <a:lnTo>
                    <a:pt x="16" y="88"/>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573" name="Freeform 707"/>
            <p:cNvSpPr>
              <a:spLocks/>
            </p:cNvSpPr>
            <p:nvPr/>
          </p:nvSpPr>
          <p:spPr bwMode="auto">
            <a:xfrm>
              <a:off x="1844" y="3498"/>
              <a:ext cx="40" cy="80"/>
            </a:xfrm>
            <a:custGeom>
              <a:avLst/>
              <a:gdLst>
                <a:gd name="T0" fmla="*/ 0 w 40"/>
                <a:gd name="T1" fmla="*/ 0 h 80"/>
                <a:gd name="T2" fmla="*/ 16 w 40"/>
                <a:gd name="T3" fmla="*/ 0 h 80"/>
                <a:gd name="T4" fmla="*/ 32 w 40"/>
                <a:gd name="T5" fmla="*/ 0 h 80"/>
                <a:gd name="T6" fmla="*/ 32 w 40"/>
                <a:gd name="T7" fmla="*/ 9 h 80"/>
                <a:gd name="T8" fmla="*/ 40 w 40"/>
                <a:gd name="T9" fmla="*/ 27 h 80"/>
                <a:gd name="T10" fmla="*/ 40 w 40"/>
                <a:gd name="T11" fmla="*/ 36 h 80"/>
                <a:gd name="T12" fmla="*/ 40 w 40"/>
                <a:gd name="T13" fmla="*/ 44 h 80"/>
                <a:gd name="T14" fmla="*/ 40 w 40"/>
                <a:gd name="T15" fmla="*/ 62 h 80"/>
                <a:gd name="T16" fmla="*/ 40 w 40"/>
                <a:gd name="T17" fmla="*/ 71 h 80"/>
                <a:gd name="T18" fmla="*/ 4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0" y="0"/>
                  </a:moveTo>
                  <a:lnTo>
                    <a:pt x="16" y="0"/>
                  </a:lnTo>
                  <a:lnTo>
                    <a:pt x="32" y="0"/>
                  </a:lnTo>
                  <a:lnTo>
                    <a:pt x="32" y="9"/>
                  </a:lnTo>
                  <a:lnTo>
                    <a:pt x="40" y="27"/>
                  </a:lnTo>
                  <a:lnTo>
                    <a:pt x="40" y="36"/>
                  </a:lnTo>
                  <a:lnTo>
                    <a:pt x="40" y="44"/>
                  </a:lnTo>
                  <a:lnTo>
                    <a:pt x="40" y="62"/>
                  </a:lnTo>
                  <a:lnTo>
                    <a:pt x="40" y="71"/>
                  </a:lnTo>
                  <a:lnTo>
                    <a:pt x="4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574" name="Freeform 708"/>
            <p:cNvSpPr>
              <a:spLocks/>
            </p:cNvSpPr>
            <p:nvPr/>
          </p:nvSpPr>
          <p:spPr bwMode="auto">
            <a:xfrm>
              <a:off x="1844" y="3411"/>
              <a:ext cx="32" cy="79"/>
            </a:xfrm>
            <a:custGeom>
              <a:avLst/>
              <a:gdLst>
                <a:gd name="T0" fmla="*/ 0 w 32"/>
                <a:gd name="T1" fmla="*/ 8 h 79"/>
                <a:gd name="T2" fmla="*/ 8 w 32"/>
                <a:gd name="T3" fmla="*/ 0 h 79"/>
                <a:gd name="T4" fmla="*/ 8 w 32"/>
                <a:gd name="T5" fmla="*/ 8 h 79"/>
                <a:gd name="T6" fmla="*/ 8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32 w 32"/>
                <a:gd name="T19" fmla="*/ 70 h 79"/>
                <a:gd name="T20" fmla="*/ 32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0" y="8"/>
                  </a:moveTo>
                  <a:lnTo>
                    <a:pt x="8" y="0"/>
                  </a:lnTo>
                  <a:lnTo>
                    <a:pt x="8" y="8"/>
                  </a:lnTo>
                  <a:lnTo>
                    <a:pt x="8" y="17"/>
                  </a:lnTo>
                  <a:lnTo>
                    <a:pt x="16" y="17"/>
                  </a:lnTo>
                  <a:lnTo>
                    <a:pt x="16" y="35"/>
                  </a:lnTo>
                  <a:lnTo>
                    <a:pt x="16" y="44"/>
                  </a:lnTo>
                  <a:lnTo>
                    <a:pt x="16" y="52"/>
                  </a:lnTo>
                  <a:lnTo>
                    <a:pt x="16" y="70"/>
                  </a:lnTo>
                  <a:lnTo>
                    <a:pt x="32" y="70"/>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575" name="Freeform 709"/>
            <p:cNvSpPr>
              <a:spLocks/>
            </p:cNvSpPr>
            <p:nvPr/>
          </p:nvSpPr>
          <p:spPr bwMode="auto">
            <a:xfrm>
              <a:off x="2028" y="3534"/>
              <a:ext cx="48" cy="79"/>
            </a:xfrm>
            <a:custGeom>
              <a:avLst/>
              <a:gdLst>
                <a:gd name="T0" fmla="*/ 0 w 48"/>
                <a:gd name="T1" fmla="*/ 0 h 79"/>
                <a:gd name="T2" fmla="*/ 16 w 48"/>
                <a:gd name="T3" fmla="*/ 8 h 79"/>
                <a:gd name="T4" fmla="*/ 16 w 48"/>
                <a:gd name="T5" fmla="*/ 26 h 79"/>
                <a:gd name="T6" fmla="*/ 24 w 48"/>
                <a:gd name="T7" fmla="*/ 35 h 79"/>
                <a:gd name="T8" fmla="*/ 32 w 48"/>
                <a:gd name="T9" fmla="*/ 35 h 79"/>
                <a:gd name="T10" fmla="*/ 32 w 48"/>
                <a:gd name="T11" fmla="*/ 44 h 79"/>
                <a:gd name="T12" fmla="*/ 48 w 48"/>
                <a:gd name="T13" fmla="*/ 44 h 79"/>
                <a:gd name="T14" fmla="*/ 48 w 48"/>
                <a:gd name="T15" fmla="*/ 61 h 79"/>
                <a:gd name="T16" fmla="*/ 48 w 48"/>
                <a:gd name="T17" fmla="*/ 70 h 79"/>
                <a:gd name="T18" fmla="*/ 48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0" y="0"/>
                  </a:moveTo>
                  <a:lnTo>
                    <a:pt x="16" y="8"/>
                  </a:lnTo>
                  <a:lnTo>
                    <a:pt x="16" y="26"/>
                  </a:lnTo>
                  <a:lnTo>
                    <a:pt x="24" y="35"/>
                  </a:lnTo>
                  <a:lnTo>
                    <a:pt x="32" y="35"/>
                  </a:lnTo>
                  <a:lnTo>
                    <a:pt x="32" y="44"/>
                  </a:lnTo>
                  <a:lnTo>
                    <a:pt x="48" y="44"/>
                  </a:lnTo>
                  <a:lnTo>
                    <a:pt x="48" y="61"/>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576" name="Freeform 710"/>
            <p:cNvSpPr>
              <a:spLocks/>
            </p:cNvSpPr>
            <p:nvPr/>
          </p:nvSpPr>
          <p:spPr bwMode="auto">
            <a:xfrm>
              <a:off x="2044" y="3455"/>
              <a:ext cx="64" cy="35"/>
            </a:xfrm>
            <a:custGeom>
              <a:avLst/>
              <a:gdLst>
                <a:gd name="T0" fmla="*/ 0 w 64"/>
                <a:gd name="T1" fmla="*/ 0 h 35"/>
                <a:gd name="T2" fmla="*/ 8 w 64"/>
                <a:gd name="T3" fmla="*/ 0 h 35"/>
                <a:gd name="T4" fmla="*/ 16 w 64"/>
                <a:gd name="T5" fmla="*/ 0 h 35"/>
                <a:gd name="T6" fmla="*/ 32 w 64"/>
                <a:gd name="T7" fmla="*/ 0 h 35"/>
                <a:gd name="T8" fmla="*/ 32 w 64"/>
                <a:gd name="T9" fmla="*/ 8 h 35"/>
                <a:gd name="T10" fmla="*/ 40 w 64"/>
                <a:gd name="T11" fmla="*/ 8 h 35"/>
                <a:gd name="T12" fmla="*/ 48 w 64"/>
                <a:gd name="T13" fmla="*/ 26 h 35"/>
                <a:gd name="T14" fmla="*/ 64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0" y="0"/>
                  </a:moveTo>
                  <a:lnTo>
                    <a:pt x="8" y="0"/>
                  </a:lnTo>
                  <a:lnTo>
                    <a:pt x="16" y="0"/>
                  </a:lnTo>
                  <a:lnTo>
                    <a:pt x="32" y="0"/>
                  </a:lnTo>
                  <a:lnTo>
                    <a:pt x="32" y="8"/>
                  </a:lnTo>
                  <a:lnTo>
                    <a:pt x="40" y="8"/>
                  </a:lnTo>
                  <a:lnTo>
                    <a:pt x="48" y="26"/>
                  </a:lnTo>
                  <a:lnTo>
                    <a:pt x="64"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577" name="Freeform 711"/>
            <p:cNvSpPr>
              <a:spLocks/>
            </p:cNvSpPr>
            <p:nvPr/>
          </p:nvSpPr>
          <p:spPr bwMode="auto">
            <a:xfrm>
              <a:off x="2012" y="3455"/>
              <a:ext cx="16" cy="123"/>
            </a:xfrm>
            <a:custGeom>
              <a:avLst/>
              <a:gdLst>
                <a:gd name="T0" fmla="*/ 16 w 16"/>
                <a:gd name="T1" fmla="*/ 0 h 123"/>
                <a:gd name="T2" fmla="*/ 16 w 16"/>
                <a:gd name="T3" fmla="*/ 35 h 123"/>
                <a:gd name="T4" fmla="*/ 16 w 16"/>
                <a:gd name="T5" fmla="*/ 43 h 123"/>
                <a:gd name="T6" fmla="*/ 16 w 16"/>
                <a:gd name="T7" fmla="*/ 70 h 123"/>
                <a:gd name="T8" fmla="*/ 8 w 16"/>
                <a:gd name="T9" fmla="*/ 70 h 123"/>
                <a:gd name="T10" fmla="*/ 8 w 16"/>
                <a:gd name="T11" fmla="*/ 79 h 123"/>
                <a:gd name="T12" fmla="*/ 8 w 16"/>
                <a:gd name="T13" fmla="*/ 87 h 123"/>
                <a:gd name="T14" fmla="*/ 8 w 16"/>
                <a:gd name="T15" fmla="*/ 105 h 123"/>
                <a:gd name="T16" fmla="*/ 0 w 16"/>
                <a:gd name="T17" fmla="*/ 114 h 123"/>
                <a:gd name="T18" fmla="*/ 0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16" y="0"/>
                  </a:moveTo>
                  <a:lnTo>
                    <a:pt x="16" y="35"/>
                  </a:lnTo>
                  <a:lnTo>
                    <a:pt x="16" y="43"/>
                  </a:lnTo>
                  <a:lnTo>
                    <a:pt x="16" y="70"/>
                  </a:lnTo>
                  <a:lnTo>
                    <a:pt x="8" y="70"/>
                  </a:lnTo>
                  <a:lnTo>
                    <a:pt x="8" y="79"/>
                  </a:lnTo>
                  <a:lnTo>
                    <a:pt x="8" y="87"/>
                  </a:lnTo>
                  <a:lnTo>
                    <a:pt x="8" y="105"/>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578" name="Freeform 712"/>
            <p:cNvSpPr>
              <a:spLocks/>
            </p:cNvSpPr>
            <p:nvPr/>
          </p:nvSpPr>
          <p:spPr bwMode="auto">
            <a:xfrm>
              <a:off x="1980" y="3481"/>
              <a:ext cx="16" cy="61"/>
            </a:xfrm>
            <a:custGeom>
              <a:avLst/>
              <a:gdLst>
                <a:gd name="T0" fmla="*/ 0 w 16"/>
                <a:gd name="T1" fmla="*/ 0 h 61"/>
                <a:gd name="T2" fmla="*/ 8 w 16"/>
                <a:gd name="T3" fmla="*/ 9 h 61"/>
                <a:gd name="T4" fmla="*/ 16 w 16"/>
                <a:gd name="T5" fmla="*/ 17 h 61"/>
                <a:gd name="T6" fmla="*/ 16 w 16"/>
                <a:gd name="T7" fmla="*/ 26 h 61"/>
                <a:gd name="T8" fmla="*/ 16 w 16"/>
                <a:gd name="T9" fmla="*/ 44 h 61"/>
                <a:gd name="T10" fmla="*/ 16 w 16"/>
                <a:gd name="T11" fmla="*/ 53 h 61"/>
                <a:gd name="T12" fmla="*/ 16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0" y="0"/>
                  </a:moveTo>
                  <a:lnTo>
                    <a:pt x="8" y="9"/>
                  </a:lnTo>
                  <a:lnTo>
                    <a:pt x="16" y="17"/>
                  </a:lnTo>
                  <a:lnTo>
                    <a:pt x="16" y="26"/>
                  </a:lnTo>
                  <a:lnTo>
                    <a:pt x="16" y="44"/>
                  </a:lnTo>
                  <a:lnTo>
                    <a:pt x="16" y="53"/>
                  </a:lnTo>
                  <a:lnTo>
                    <a:pt x="16"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579" name="Freeform 713"/>
            <p:cNvSpPr>
              <a:spLocks/>
            </p:cNvSpPr>
            <p:nvPr/>
          </p:nvSpPr>
          <p:spPr bwMode="auto">
            <a:xfrm>
              <a:off x="1948" y="3507"/>
              <a:ext cx="16" cy="88"/>
            </a:xfrm>
            <a:custGeom>
              <a:avLst/>
              <a:gdLst>
                <a:gd name="T0" fmla="*/ 16 w 16"/>
                <a:gd name="T1" fmla="*/ 0 h 88"/>
                <a:gd name="T2" fmla="*/ 16 w 16"/>
                <a:gd name="T3" fmla="*/ 27 h 88"/>
                <a:gd name="T4" fmla="*/ 8 w 16"/>
                <a:gd name="T5" fmla="*/ 35 h 88"/>
                <a:gd name="T6" fmla="*/ 8 w 16"/>
                <a:gd name="T7" fmla="*/ 53 h 88"/>
                <a:gd name="T8" fmla="*/ 0 w 16"/>
                <a:gd name="T9" fmla="*/ 62 h 88"/>
                <a:gd name="T10" fmla="*/ 0 w 16"/>
                <a:gd name="T11" fmla="*/ 71 h 88"/>
                <a:gd name="T12" fmla="*/ 0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16" y="0"/>
                  </a:moveTo>
                  <a:lnTo>
                    <a:pt x="16" y="27"/>
                  </a:lnTo>
                  <a:lnTo>
                    <a:pt x="8" y="35"/>
                  </a:lnTo>
                  <a:lnTo>
                    <a:pt x="8"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580" name="Freeform 714"/>
            <p:cNvSpPr>
              <a:spLocks/>
            </p:cNvSpPr>
            <p:nvPr/>
          </p:nvSpPr>
          <p:spPr bwMode="auto">
            <a:xfrm>
              <a:off x="1908" y="3455"/>
              <a:ext cx="16" cy="123"/>
            </a:xfrm>
            <a:custGeom>
              <a:avLst/>
              <a:gdLst>
                <a:gd name="T0" fmla="*/ 8 w 16"/>
                <a:gd name="T1" fmla="*/ 0 h 123"/>
                <a:gd name="T2" fmla="*/ 8 w 16"/>
                <a:gd name="T3" fmla="*/ 8 h 123"/>
                <a:gd name="T4" fmla="*/ 16 w 16"/>
                <a:gd name="T5" fmla="*/ 26 h 123"/>
                <a:gd name="T6" fmla="*/ 16 w 16"/>
                <a:gd name="T7" fmla="*/ 35 h 123"/>
                <a:gd name="T8" fmla="*/ 8 w 16"/>
                <a:gd name="T9" fmla="*/ 43 h 123"/>
                <a:gd name="T10" fmla="*/ 8 w 16"/>
                <a:gd name="T11" fmla="*/ 52 h 123"/>
                <a:gd name="T12" fmla="*/ 8 w 16"/>
                <a:gd name="T13" fmla="*/ 70 h 123"/>
                <a:gd name="T14" fmla="*/ 8 w 16"/>
                <a:gd name="T15" fmla="*/ 79 h 123"/>
                <a:gd name="T16" fmla="*/ 0 w 16"/>
                <a:gd name="T17" fmla="*/ 87 h 123"/>
                <a:gd name="T18" fmla="*/ 0 w 16"/>
                <a:gd name="T19" fmla="*/ 105 h 123"/>
                <a:gd name="T20" fmla="*/ 0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16" y="26"/>
                  </a:lnTo>
                  <a:lnTo>
                    <a:pt x="16" y="35"/>
                  </a:lnTo>
                  <a:lnTo>
                    <a:pt x="8" y="43"/>
                  </a:lnTo>
                  <a:lnTo>
                    <a:pt x="8" y="52"/>
                  </a:lnTo>
                  <a:lnTo>
                    <a:pt x="8" y="70"/>
                  </a:lnTo>
                  <a:lnTo>
                    <a:pt x="8" y="79"/>
                  </a:lnTo>
                  <a:lnTo>
                    <a:pt x="0" y="87"/>
                  </a:lnTo>
                  <a:lnTo>
                    <a:pt x="0" y="105"/>
                  </a:lnTo>
                  <a:lnTo>
                    <a:pt x="0"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581" name="Freeform 715"/>
            <p:cNvSpPr>
              <a:spLocks/>
            </p:cNvSpPr>
            <p:nvPr/>
          </p:nvSpPr>
          <p:spPr bwMode="auto">
            <a:xfrm>
              <a:off x="1788" y="3490"/>
              <a:ext cx="40" cy="105"/>
            </a:xfrm>
            <a:custGeom>
              <a:avLst/>
              <a:gdLst>
                <a:gd name="T0" fmla="*/ 32 w 40"/>
                <a:gd name="T1" fmla="*/ 0 h 105"/>
                <a:gd name="T2" fmla="*/ 40 w 40"/>
                <a:gd name="T3" fmla="*/ 8 h 105"/>
                <a:gd name="T4" fmla="*/ 32 w 40"/>
                <a:gd name="T5" fmla="*/ 17 h 105"/>
                <a:gd name="T6" fmla="*/ 24 w 40"/>
                <a:gd name="T7" fmla="*/ 35 h 105"/>
                <a:gd name="T8" fmla="*/ 8 w 40"/>
                <a:gd name="T9" fmla="*/ 44 h 105"/>
                <a:gd name="T10" fmla="*/ 8 w 40"/>
                <a:gd name="T11" fmla="*/ 52 h 105"/>
                <a:gd name="T12" fmla="*/ 0 w 40"/>
                <a:gd name="T13" fmla="*/ 70 h 105"/>
                <a:gd name="T14" fmla="*/ 0 w 40"/>
                <a:gd name="T15" fmla="*/ 79 h 105"/>
                <a:gd name="T16" fmla="*/ 0 w 40"/>
                <a:gd name="T17" fmla="*/ 88 h 105"/>
                <a:gd name="T18" fmla="*/ 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32" y="0"/>
                  </a:moveTo>
                  <a:lnTo>
                    <a:pt x="40" y="8"/>
                  </a:lnTo>
                  <a:lnTo>
                    <a:pt x="32" y="17"/>
                  </a:lnTo>
                  <a:lnTo>
                    <a:pt x="24" y="35"/>
                  </a:lnTo>
                  <a:lnTo>
                    <a:pt x="8" y="44"/>
                  </a:lnTo>
                  <a:lnTo>
                    <a:pt x="8" y="52"/>
                  </a:lnTo>
                  <a:lnTo>
                    <a:pt x="0" y="70"/>
                  </a:lnTo>
                  <a:lnTo>
                    <a:pt x="0" y="79"/>
                  </a:lnTo>
                  <a:lnTo>
                    <a:pt x="0" y="88"/>
                  </a:lnTo>
                  <a:lnTo>
                    <a:pt x="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582" name="Freeform 716"/>
            <p:cNvSpPr>
              <a:spLocks/>
            </p:cNvSpPr>
            <p:nvPr/>
          </p:nvSpPr>
          <p:spPr bwMode="auto">
            <a:xfrm>
              <a:off x="1724" y="3463"/>
              <a:ext cx="64" cy="115"/>
            </a:xfrm>
            <a:custGeom>
              <a:avLst/>
              <a:gdLst>
                <a:gd name="T0" fmla="*/ 64 w 64"/>
                <a:gd name="T1" fmla="*/ 0 h 115"/>
                <a:gd name="T2" fmla="*/ 56 w 64"/>
                <a:gd name="T3" fmla="*/ 18 h 115"/>
                <a:gd name="T4" fmla="*/ 56 w 64"/>
                <a:gd name="T5" fmla="*/ 27 h 115"/>
                <a:gd name="T6" fmla="*/ 40 w 64"/>
                <a:gd name="T7" fmla="*/ 27 h 115"/>
                <a:gd name="T8" fmla="*/ 32 w 64"/>
                <a:gd name="T9" fmla="*/ 27 h 115"/>
                <a:gd name="T10" fmla="*/ 32 w 64"/>
                <a:gd name="T11" fmla="*/ 35 h 115"/>
                <a:gd name="T12" fmla="*/ 32 w 64"/>
                <a:gd name="T13" fmla="*/ 44 h 115"/>
                <a:gd name="T14" fmla="*/ 24 w 64"/>
                <a:gd name="T15" fmla="*/ 62 h 115"/>
                <a:gd name="T16" fmla="*/ 16 w 64"/>
                <a:gd name="T17" fmla="*/ 71 h 115"/>
                <a:gd name="T18" fmla="*/ 16 w 64"/>
                <a:gd name="T19" fmla="*/ 79 h 115"/>
                <a:gd name="T20" fmla="*/ 16 w 64"/>
                <a:gd name="T21" fmla="*/ 97 h 115"/>
                <a:gd name="T22" fmla="*/ 0 w 64"/>
                <a:gd name="T23" fmla="*/ 97 h 115"/>
                <a:gd name="T24" fmla="*/ 0 w 64"/>
                <a:gd name="T25" fmla="*/ 106 h 115"/>
                <a:gd name="T26" fmla="*/ 0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64" y="0"/>
                  </a:moveTo>
                  <a:lnTo>
                    <a:pt x="56" y="18"/>
                  </a:lnTo>
                  <a:lnTo>
                    <a:pt x="56" y="27"/>
                  </a:lnTo>
                  <a:lnTo>
                    <a:pt x="40" y="27"/>
                  </a:lnTo>
                  <a:lnTo>
                    <a:pt x="32" y="27"/>
                  </a:lnTo>
                  <a:lnTo>
                    <a:pt x="32" y="35"/>
                  </a:lnTo>
                  <a:lnTo>
                    <a:pt x="32" y="44"/>
                  </a:lnTo>
                  <a:lnTo>
                    <a:pt x="24" y="62"/>
                  </a:lnTo>
                  <a:lnTo>
                    <a:pt x="16" y="71"/>
                  </a:lnTo>
                  <a:lnTo>
                    <a:pt x="16" y="79"/>
                  </a:lnTo>
                  <a:lnTo>
                    <a:pt x="16" y="97"/>
                  </a:lnTo>
                  <a:lnTo>
                    <a:pt x="0" y="97"/>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583" name="Freeform 717"/>
            <p:cNvSpPr>
              <a:spLocks/>
            </p:cNvSpPr>
            <p:nvPr/>
          </p:nvSpPr>
          <p:spPr bwMode="auto">
            <a:xfrm>
              <a:off x="2132" y="3507"/>
              <a:ext cx="48" cy="88"/>
            </a:xfrm>
            <a:custGeom>
              <a:avLst/>
              <a:gdLst>
                <a:gd name="T0" fmla="*/ 0 w 48"/>
                <a:gd name="T1" fmla="*/ 0 h 88"/>
                <a:gd name="T2" fmla="*/ 0 w 48"/>
                <a:gd name="T3" fmla="*/ 18 h 88"/>
                <a:gd name="T4" fmla="*/ 0 w 48"/>
                <a:gd name="T5" fmla="*/ 27 h 88"/>
                <a:gd name="T6" fmla="*/ 16 w 48"/>
                <a:gd name="T7" fmla="*/ 27 h 88"/>
                <a:gd name="T8" fmla="*/ 16 w 48"/>
                <a:gd name="T9" fmla="*/ 35 h 88"/>
                <a:gd name="T10" fmla="*/ 24 w 48"/>
                <a:gd name="T11" fmla="*/ 35 h 88"/>
                <a:gd name="T12" fmla="*/ 32 w 48"/>
                <a:gd name="T13" fmla="*/ 53 h 88"/>
                <a:gd name="T14" fmla="*/ 48 w 48"/>
                <a:gd name="T15" fmla="*/ 62 h 88"/>
                <a:gd name="T16" fmla="*/ 48 w 48"/>
                <a:gd name="T17" fmla="*/ 71 h 88"/>
                <a:gd name="T18" fmla="*/ 48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0" y="0"/>
                  </a:moveTo>
                  <a:lnTo>
                    <a:pt x="0" y="18"/>
                  </a:lnTo>
                  <a:lnTo>
                    <a:pt x="0" y="27"/>
                  </a:lnTo>
                  <a:lnTo>
                    <a:pt x="16" y="27"/>
                  </a:lnTo>
                  <a:lnTo>
                    <a:pt x="16" y="35"/>
                  </a:lnTo>
                  <a:lnTo>
                    <a:pt x="24" y="35"/>
                  </a:lnTo>
                  <a:lnTo>
                    <a:pt x="32" y="53"/>
                  </a:lnTo>
                  <a:lnTo>
                    <a:pt x="48" y="62"/>
                  </a:lnTo>
                  <a:lnTo>
                    <a:pt x="48" y="71"/>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584" name="Freeform 718"/>
            <p:cNvSpPr>
              <a:spLocks/>
            </p:cNvSpPr>
            <p:nvPr/>
          </p:nvSpPr>
          <p:spPr bwMode="auto">
            <a:xfrm>
              <a:off x="2092" y="3314"/>
              <a:ext cx="64" cy="53"/>
            </a:xfrm>
            <a:custGeom>
              <a:avLst/>
              <a:gdLst>
                <a:gd name="T0" fmla="*/ 0 w 64"/>
                <a:gd name="T1" fmla="*/ 0 h 53"/>
                <a:gd name="T2" fmla="*/ 24 w 64"/>
                <a:gd name="T3" fmla="*/ 17 h 53"/>
                <a:gd name="T4" fmla="*/ 32 w 64"/>
                <a:gd name="T5" fmla="*/ 17 h 53"/>
                <a:gd name="T6" fmla="*/ 40 w 64"/>
                <a:gd name="T7" fmla="*/ 17 h 53"/>
                <a:gd name="T8" fmla="*/ 56 w 64"/>
                <a:gd name="T9" fmla="*/ 17 h 53"/>
                <a:gd name="T10" fmla="*/ 64 w 64"/>
                <a:gd name="T11" fmla="*/ 26 h 53"/>
                <a:gd name="T12" fmla="*/ 64 w 64"/>
                <a:gd name="T13" fmla="*/ 35 h 53"/>
                <a:gd name="T14" fmla="*/ 64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0" y="0"/>
                  </a:moveTo>
                  <a:lnTo>
                    <a:pt x="24" y="17"/>
                  </a:lnTo>
                  <a:lnTo>
                    <a:pt x="32" y="17"/>
                  </a:lnTo>
                  <a:lnTo>
                    <a:pt x="40" y="17"/>
                  </a:lnTo>
                  <a:lnTo>
                    <a:pt x="56" y="17"/>
                  </a:lnTo>
                  <a:lnTo>
                    <a:pt x="64" y="26"/>
                  </a:lnTo>
                  <a:lnTo>
                    <a:pt x="64" y="35"/>
                  </a:lnTo>
                  <a:lnTo>
                    <a:pt x="64"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585" name="Freeform 719"/>
            <p:cNvSpPr>
              <a:spLocks/>
            </p:cNvSpPr>
            <p:nvPr/>
          </p:nvSpPr>
          <p:spPr bwMode="auto">
            <a:xfrm>
              <a:off x="1780" y="3314"/>
              <a:ext cx="96" cy="35"/>
            </a:xfrm>
            <a:custGeom>
              <a:avLst/>
              <a:gdLst>
                <a:gd name="T0" fmla="*/ 96 w 96"/>
                <a:gd name="T1" fmla="*/ 0 h 35"/>
                <a:gd name="T2" fmla="*/ 80 w 96"/>
                <a:gd name="T3" fmla="*/ 0 h 35"/>
                <a:gd name="T4" fmla="*/ 72 w 96"/>
                <a:gd name="T5" fmla="*/ 0 h 35"/>
                <a:gd name="T6" fmla="*/ 64 w 96"/>
                <a:gd name="T7" fmla="*/ 0 h 35"/>
                <a:gd name="T8" fmla="*/ 48 w 96"/>
                <a:gd name="T9" fmla="*/ 0 h 35"/>
                <a:gd name="T10" fmla="*/ 40 w 96"/>
                <a:gd name="T11" fmla="*/ 0 h 35"/>
                <a:gd name="T12" fmla="*/ 32 w 96"/>
                <a:gd name="T13" fmla="*/ 0 h 35"/>
                <a:gd name="T14" fmla="*/ 16 w 96"/>
                <a:gd name="T15" fmla="*/ 17 h 35"/>
                <a:gd name="T16" fmla="*/ 8 w 96"/>
                <a:gd name="T17" fmla="*/ 26 h 35"/>
                <a:gd name="T18" fmla="*/ 0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96" y="0"/>
                  </a:moveTo>
                  <a:lnTo>
                    <a:pt x="80" y="0"/>
                  </a:lnTo>
                  <a:lnTo>
                    <a:pt x="72" y="0"/>
                  </a:lnTo>
                  <a:lnTo>
                    <a:pt x="64" y="0"/>
                  </a:lnTo>
                  <a:lnTo>
                    <a:pt x="48" y="0"/>
                  </a:lnTo>
                  <a:lnTo>
                    <a:pt x="40" y="0"/>
                  </a:lnTo>
                  <a:lnTo>
                    <a:pt x="32" y="0"/>
                  </a:lnTo>
                  <a:lnTo>
                    <a:pt x="16" y="17"/>
                  </a:lnTo>
                  <a:lnTo>
                    <a:pt x="8"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586" name="Freeform 720"/>
            <p:cNvSpPr>
              <a:spLocks/>
            </p:cNvSpPr>
            <p:nvPr/>
          </p:nvSpPr>
          <p:spPr bwMode="auto">
            <a:xfrm>
              <a:off x="1780" y="3296"/>
              <a:ext cx="112" cy="44"/>
            </a:xfrm>
            <a:custGeom>
              <a:avLst/>
              <a:gdLst>
                <a:gd name="T0" fmla="*/ 112 w 112"/>
                <a:gd name="T1" fmla="*/ 0 h 44"/>
                <a:gd name="T2" fmla="*/ 104 w 112"/>
                <a:gd name="T3" fmla="*/ 0 h 44"/>
                <a:gd name="T4" fmla="*/ 96 w 112"/>
                <a:gd name="T5" fmla="*/ 0 h 44"/>
                <a:gd name="T6" fmla="*/ 80 w 112"/>
                <a:gd name="T7" fmla="*/ 0 h 44"/>
                <a:gd name="T8" fmla="*/ 72 w 112"/>
                <a:gd name="T9" fmla="*/ 0 h 44"/>
                <a:gd name="T10" fmla="*/ 64 w 112"/>
                <a:gd name="T11" fmla="*/ 0 h 44"/>
                <a:gd name="T12" fmla="*/ 48 w 112"/>
                <a:gd name="T13" fmla="*/ 0 h 44"/>
                <a:gd name="T14" fmla="*/ 40 w 112"/>
                <a:gd name="T15" fmla="*/ 9 h 44"/>
                <a:gd name="T16" fmla="*/ 32 w 112"/>
                <a:gd name="T17" fmla="*/ 9 h 44"/>
                <a:gd name="T18" fmla="*/ 32 w 112"/>
                <a:gd name="T19" fmla="*/ 18 h 44"/>
                <a:gd name="T20" fmla="*/ 16 w 112"/>
                <a:gd name="T21" fmla="*/ 18 h 44"/>
                <a:gd name="T22" fmla="*/ 8 w 112"/>
                <a:gd name="T23" fmla="*/ 35 h 44"/>
                <a:gd name="T24" fmla="*/ 0 w 112"/>
                <a:gd name="T25" fmla="*/ 35 h 44"/>
                <a:gd name="T26" fmla="*/ 0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112" y="0"/>
                  </a:moveTo>
                  <a:lnTo>
                    <a:pt x="104" y="0"/>
                  </a:lnTo>
                  <a:lnTo>
                    <a:pt x="96" y="0"/>
                  </a:lnTo>
                  <a:lnTo>
                    <a:pt x="80" y="0"/>
                  </a:lnTo>
                  <a:lnTo>
                    <a:pt x="72" y="0"/>
                  </a:lnTo>
                  <a:lnTo>
                    <a:pt x="64" y="0"/>
                  </a:lnTo>
                  <a:lnTo>
                    <a:pt x="48" y="0"/>
                  </a:lnTo>
                  <a:lnTo>
                    <a:pt x="40" y="9"/>
                  </a:lnTo>
                  <a:lnTo>
                    <a:pt x="32" y="9"/>
                  </a:lnTo>
                  <a:lnTo>
                    <a:pt x="32" y="18"/>
                  </a:lnTo>
                  <a:lnTo>
                    <a:pt x="16" y="18"/>
                  </a:lnTo>
                  <a:lnTo>
                    <a:pt x="8" y="35"/>
                  </a:lnTo>
                  <a:lnTo>
                    <a:pt x="0" y="35"/>
                  </a:lnTo>
                  <a:lnTo>
                    <a:pt x="0"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587" name="Freeform 721"/>
            <p:cNvSpPr>
              <a:spLocks/>
            </p:cNvSpPr>
            <p:nvPr/>
          </p:nvSpPr>
          <p:spPr bwMode="auto">
            <a:xfrm>
              <a:off x="1748" y="3375"/>
              <a:ext cx="64" cy="71"/>
            </a:xfrm>
            <a:custGeom>
              <a:avLst/>
              <a:gdLst>
                <a:gd name="T0" fmla="*/ 64 w 64"/>
                <a:gd name="T1" fmla="*/ 0 h 71"/>
                <a:gd name="T2" fmla="*/ 48 w 64"/>
                <a:gd name="T3" fmla="*/ 0 h 71"/>
                <a:gd name="T4" fmla="*/ 40 w 64"/>
                <a:gd name="T5" fmla="*/ 9 h 71"/>
                <a:gd name="T6" fmla="*/ 32 w 64"/>
                <a:gd name="T7" fmla="*/ 18 h 71"/>
                <a:gd name="T8" fmla="*/ 32 w 64"/>
                <a:gd name="T9" fmla="*/ 36 h 71"/>
                <a:gd name="T10" fmla="*/ 16 w 64"/>
                <a:gd name="T11" fmla="*/ 44 h 71"/>
                <a:gd name="T12" fmla="*/ 16 w 64"/>
                <a:gd name="T13" fmla="*/ 53 h 71"/>
                <a:gd name="T14" fmla="*/ 8 w 64"/>
                <a:gd name="T15" fmla="*/ 53 h 71"/>
                <a:gd name="T16" fmla="*/ 0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64" y="0"/>
                  </a:moveTo>
                  <a:lnTo>
                    <a:pt x="48" y="0"/>
                  </a:lnTo>
                  <a:lnTo>
                    <a:pt x="40" y="9"/>
                  </a:lnTo>
                  <a:lnTo>
                    <a:pt x="32" y="18"/>
                  </a:lnTo>
                  <a:lnTo>
                    <a:pt x="32" y="36"/>
                  </a:lnTo>
                  <a:lnTo>
                    <a:pt x="16" y="44"/>
                  </a:lnTo>
                  <a:lnTo>
                    <a:pt x="16" y="53"/>
                  </a:lnTo>
                  <a:lnTo>
                    <a:pt x="8" y="53"/>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3588" name="Freeform 722"/>
            <p:cNvSpPr>
              <a:spLocks/>
            </p:cNvSpPr>
            <p:nvPr/>
          </p:nvSpPr>
          <p:spPr bwMode="auto">
            <a:xfrm>
              <a:off x="1692" y="3455"/>
              <a:ext cx="96" cy="43"/>
            </a:xfrm>
            <a:custGeom>
              <a:avLst/>
              <a:gdLst>
                <a:gd name="T0" fmla="*/ 96 w 96"/>
                <a:gd name="T1" fmla="*/ 0 h 43"/>
                <a:gd name="T2" fmla="*/ 88 w 96"/>
                <a:gd name="T3" fmla="*/ 0 h 43"/>
                <a:gd name="T4" fmla="*/ 72 w 96"/>
                <a:gd name="T5" fmla="*/ 8 h 43"/>
                <a:gd name="T6" fmla="*/ 64 w 96"/>
                <a:gd name="T7" fmla="*/ 8 h 43"/>
                <a:gd name="T8" fmla="*/ 56 w 96"/>
                <a:gd name="T9" fmla="*/ 26 h 43"/>
                <a:gd name="T10" fmla="*/ 48 w 96"/>
                <a:gd name="T11" fmla="*/ 26 h 43"/>
                <a:gd name="T12" fmla="*/ 32 w 96"/>
                <a:gd name="T13" fmla="*/ 26 h 43"/>
                <a:gd name="T14" fmla="*/ 24 w 96"/>
                <a:gd name="T15" fmla="*/ 26 h 43"/>
                <a:gd name="T16" fmla="*/ 16 w 96"/>
                <a:gd name="T17" fmla="*/ 35 h 43"/>
                <a:gd name="T18" fmla="*/ 0 w 96"/>
                <a:gd name="T19" fmla="*/ 35 h 43"/>
                <a:gd name="T20" fmla="*/ 0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96" y="0"/>
                  </a:moveTo>
                  <a:lnTo>
                    <a:pt x="88" y="0"/>
                  </a:lnTo>
                  <a:lnTo>
                    <a:pt x="72" y="8"/>
                  </a:lnTo>
                  <a:lnTo>
                    <a:pt x="64" y="8"/>
                  </a:lnTo>
                  <a:lnTo>
                    <a:pt x="56" y="26"/>
                  </a:lnTo>
                  <a:lnTo>
                    <a:pt x="48" y="26"/>
                  </a:lnTo>
                  <a:lnTo>
                    <a:pt x="32" y="26"/>
                  </a:lnTo>
                  <a:lnTo>
                    <a:pt x="24" y="26"/>
                  </a:lnTo>
                  <a:lnTo>
                    <a:pt x="16" y="35"/>
                  </a:lnTo>
                  <a:lnTo>
                    <a:pt x="0" y="35"/>
                  </a:lnTo>
                  <a:lnTo>
                    <a:pt x="0"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6522" name="Group 723"/>
          <p:cNvGrpSpPr>
            <a:grpSpLocks/>
          </p:cNvGrpSpPr>
          <p:nvPr/>
        </p:nvGrpSpPr>
        <p:grpSpPr bwMode="auto">
          <a:xfrm>
            <a:off x="1681163" y="2525713"/>
            <a:ext cx="685800" cy="573087"/>
            <a:chOff x="1748" y="2760"/>
            <a:chExt cx="480" cy="457"/>
          </a:xfrm>
        </p:grpSpPr>
        <p:sp>
          <p:nvSpPr>
            <p:cNvPr id="107482" name="Freeform 724"/>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232 w 232"/>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211"/>
                <a:gd name="T188" fmla="*/ 232 w 232"/>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lnTo>
                    <a:pt x="232"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83" name="Freeform 725"/>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211"/>
                <a:gd name="T185" fmla="*/ 232 w 232"/>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84" name="Freeform 726"/>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56 w 208"/>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8"/>
                <a:gd name="T187" fmla="*/ 0 h 255"/>
                <a:gd name="T188" fmla="*/ 208 w 208"/>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lnTo>
                    <a:pt x="56"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85" name="Freeform 727"/>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8"/>
                <a:gd name="T184" fmla="*/ 0 h 255"/>
                <a:gd name="T185" fmla="*/ 208 w 208"/>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86" name="Freeform 728"/>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40 w 280"/>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0"/>
                <a:gd name="T118" fmla="*/ 0 h 360"/>
                <a:gd name="T119" fmla="*/ 280 w 280"/>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lnTo>
                    <a:pt x="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87" name="Freeform 729"/>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80"/>
                <a:gd name="T115" fmla="*/ 0 h 360"/>
                <a:gd name="T116" fmla="*/ 280 w 280"/>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88" name="Freeform 730"/>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40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lnTo>
                    <a:pt x="40"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89" name="Freeform 731"/>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90" name="Freeform 732"/>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208 w 208"/>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8"/>
                <a:gd name="T139" fmla="*/ 0 h 457"/>
                <a:gd name="T140" fmla="*/ 208 w 208"/>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lnTo>
                    <a:pt x="208"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91" name="Freeform 733"/>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8"/>
                <a:gd name="T136" fmla="*/ 0 h 457"/>
                <a:gd name="T137" fmla="*/ 208 w 208"/>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92" name="Freeform 734"/>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232 w 232"/>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325"/>
                <a:gd name="T188" fmla="*/ 232 w 232"/>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lnTo>
                    <a:pt x="232"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93" name="Freeform 735"/>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325"/>
                <a:gd name="T185" fmla="*/ 232 w 232"/>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6523" name="Group 736"/>
          <p:cNvGrpSpPr>
            <a:grpSpLocks/>
          </p:cNvGrpSpPr>
          <p:nvPr/>
        </p:nvGrpSpPr>
        <p:grpSpPr bwMode="auto">
          <a:xfrm>
            <a:off x="2125663" y="3054350"/>
            <a:ext cx="774700" cy="614363"/>
            <a:chOff x="1692" y="3226"/>
            <a:chExt cx="488" cy="387"/>
          </a:xfrm>
        </p:grpSpPr>
        <p:sp>
          <p:nvSpPr>
            <p:cNvPr id="107435" name="Freeform 737"/>
            <p:cNvSpPr>
              <a:spLocks/>
            </p:cNvSpPr>
            <p:nvPr/>
          </p:nvSpPr>
          <p:spPr bwMode="auto">
            <a:xfrm>
              <a:off x="1996" y="3226"/>
              <a:ext cx="40" cy="53"/>
            </a:xfrm>
            <a:custGeom>
              <a:avLst/>
              <a:gdLst>
                <a:gd name="T0" fmla="*/ 0 w 40"/>
                <a:gd name="T1" fmla="*/ 0 h 53"/>
                <a:gd name="T2" fmla="*/ 0 w 40"/>
                <a:gd name="T3" fmla="*/ 9 h 53"/>
                <a:gd name="T4" fmla="*/ 0 w 40"/>
                <a:gd name="T5" fmla="*/ 18 h 53"/>
                <a:gd name="T6" fmla="*/ 8 w 40"/>
                <a:gd name="T7" fmla="*/ 18 h 53"/>
                <a:gd name="T8" fmla="*/ 24 w 40"/>
                <a:gd name="T9" fmla="*/ 18 h 53"/>
                <a:gd name="T10" fmla="*/ 24 w 40"/>
                <a:gd name="T11" fmla="*/ 35 h 53"/>
                <a:gd name="T12" fmla="*/ 32 w 40"/>
                <a:gd name="T13" fmla="*/ 35 h 53"/>
                <a:gd name="T14" fmla="*/ 32 w 40"/>
                <a:gd name="T15" fmla="*/ 44 h 53"/>
                <a:gd name="T16" fmla="*/ 40 w 40"/>
                <a:gd name="T17" fmla="*/ 44 h 53"/>
                <a:gd name="T18" fmla="*/ 4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0" y="0"/>
                  </a:moveTo>
                  <a:lnTo>
                    <a:pt x="0" y="9"/>
                  </a:lnTo>
                  <a:lnTo>
                    <a:pt x="0" y="18"/>
                  </a:lnTo>
                  <a:lnTo>
                    <a:pt x="8" y="18"/>
                  </a:lnTo>
                  <a:lnTo>
                    <a:pt x="24" y="18"/>
                  </a:lnTo>
                  <a:lnTo>
                    <a:pt x="24" y="35"/>
                  </a:lnTo>
                  <a:lnTo>
                    <a:pt x="32" y="35"/>
                  </a:lnTo>
                  <a:lnTo>
                    <a:pt x="32" y="44"/>
                  </a:lnTo>
                  <a:lnTo>
                    <a:pt x="40" y="44"/>
                  </a:lnTo>
                  <a:lnTo>
                    <a:pt x="4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36" name="Freeform 738"/>
            <p:cNvSpPr>
              <a:spLocks/>
            </p:cNvSpPr>
            <p:nvPr/>
          </p:nvSpPr>
          <p:spPr bwMode="auto">
            <a:xfrm>
              <a:off x="1940" y="3226"/>
              <a:ext cx="56" cy="97"/>
            </a:xfrm>
            <a:custGeom>
              <a:avLst/>
              <a:gdLst>
                <a:gd name="T0" fmla="*/ 56 w 56"/>
                <a:gd name="T1" fmla="*/ 0 h 97"/>
                <a:gd name="T2" fmla="*/ 56 w 56"/>
                <a:gd name="T3" fmla="*/ 9 h 97"/>
                <a:gd name="T4" fmla="*/ 56 w 56"/>
                <a:gd name="T5" fmla="*/ 18 h 97"/>
                <a:gd name="T6" fmla="*/ 48 w 56"/>
                <a:gd name="T7" fmla="*/ 35 h 97"/>
                <a:gd name="T8" fmla="*/ 32 w 56"/>
                <a:gd name="T9" fmla="*/ 44 h 97"/>
                <a:gd name="T10" fmla="*/ 24 w 56"/>
                <a:gd name="T11" fmla="*/ 53 h 97"/>
                <a:gd name="T12" fmla="*/ 16 w 56"/>
                <a:gd name="T13" fmla="*/ 62 h 97"/>
                <a:gd name="T14" fmla="*/ 0 w 56"/>
                <a:gd name="T15" fmla="*/ 79 h 97"/>
                <a:gd name="T16" fmla="*/ 0 w 56"/>
                <a:gd name="T17" fmla="*/ 88 h 97"/>
                <a:gd name="T18" fmla="*/ 0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56" y="0"/>
                  </a:moveTo>
                  <a:lnTo>
                    <a:pt x="56" y="9"/>
                  </a:lnTo>
                  <a:lnTo>
                    <a:pt x="56" y="18"/>
                  </a:lnTo>
                  <a:lnTo>
                    <a:pt x="48" y="35"/>
                  </a:lnTo>
                  <a:lnTo>
                    <a:pt x="32" y="44"/>
                  </a:lnTo>
                  <a:lnTo>
                    <a:pt x="24" y="53"/>
                  </a:lnTo>
                  <a:lnTo>
                    <a:pt x="16" y="62"/>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37" name="Freeform 739"/>
            <p:cNvSpPr>
              <a:spLocks/>
            </p:cNvSpPr>
            <p:nvPr/>
          </p:nvSpPr>
          <p:spPr bwMode="auto">
            <a:xfrm>
              <a:off x="1884" y="3226"/>
              <a:ext cx="80" cy="97"/>
            </a:xfrm>
            <a:custGeom>
              <a:avLst/>
              <a:gdLst>
                <a:gd name="T0" fmla="*/ 80 w 80"/>
                <a:gd name="T1" fmla="*/ 0 h 97"/>
                <a:gd name="T2" fmla="*/ 72 w 80"/>
                <a:gd name="T3" fmla="*/ 35 h 97"/>
                <a:gd name="T4" fmla="*/ 56 w 80"/>
                <a:gd name="T5" fmla="*/ 35 h 97"/>
                <a:gd name="T6" fmla="*/ 56 w 80"/>
                <a:gd name="T7" fmla="*/ 44 h 97"/>
                <a:gd name="T8" fmla="*/ 48 w 80"/>
                <a:gd name="T9" fmla="*/ 44 h 97"/>
                <a:gd name="T10" fmla="*/ 40 w 80"/>
                <a:gd name="T11" fmla="*/ 44 h 97"/>
                <a:gd name="T12" fmla="*/ 32 w 80"/>
                <a:gd name="T13" fmla="*/ 53 h 97"/>
                <a:gd name="T14" fmla="*/ 16 w 80"/>
                <a:gd name="T15" fmla="*/ 53 h 97"/>
                <a:gd name="T16" fmla="*/ 16 w 80"/>
                <a:gd name="T17" fmla="*/ 62 h 97"/>
                <a:gd name="T18" fmla="*/ 8 w 80"/>
                <a:gd name="T19" fmla="*/ 62 h 97"/>
                <a:gd name="T20" fmla="*/ 8 w 80"/>
                <a:gd name="T21" fmla="*/ 79 h 97"/>
                <a:gd name="T22" fmla="*/ 0 w 80"/>
                <a:gd name="T23" fmla="*/ 79 h 97"/>
                <a:gd name="T24" fmla="*/ 0 w 80"/>
                <a:gd name="T25" fmla="*/ 88 h 97"/>
                <a:gd name="T26" fmla="*/ 0 w 80"/>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
                <a:gd name="T43" fmla="*/ 0 h 97"/>
                <a:gd name="T44" fmla="*/ 80 w 80"/>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 h="97">
                  <a:moveTo>
                    <a:pt x="80" y="0"/>
                  </a:moveTo>
                  <a:lnTo>
                    <a:pt x="72" y="35"/>
                  </a:lnTo>
                  <a:lnTo>
                    <a:pt x="56" y="35"/>
                  </a:lnTo>
                  <a:lnTo>
                    <a:pt x="56" y="44"/>
                  </a:lnTo>
                  <a:lnTo>
                    <a:pt x="48" y="44"/>
                  </a:lnTo>
                  <a:lnTo>
                    <a:pt x="40" y="44"/>
                  </a:lnTo>
                  <a:lnTo>
                    <a:pt x="32" y="53"/>
                  </a:lnTo>
                  <a:lnTo>
                    <a:pt x="16" y="53"/>
                  </a:lnTo>
                  <a:lnTo>
                    <a:pt x="16" y="62"/>
                  </a:lnTo>
                  <a:lnTo>
                    <a:pt x="8" y="62"/>
                  </a:lnTo>
                  <a:lnTo>
                    <a:pt x="8" y="79"/>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38" name="Freeform 740"/>
            <p:cNvSpPr>
              <a:spLocks/>
            </p:cNvSpPr>
            <p:nvPr/>
          </p:nvSpPr>
          <p:spPr bwMode="auto">
            <a:xfrm>
              <a:off x="1972" y="3270"/>
              <a:ext cx="56" cy="114"/>
            </a:xfrm>
            <a:custGeom>
              <a:avLst/>
              <a:gdLst>
                <a:gd name="T0" fmla="*/ 0 w 56"/>
                <a:gd name="T1" fmla="*/ 0 h 114"/>
                <a:gd name="T2" fmla="*/ 0 w 56"/>
                <a:gd name="T3" fmla="*/ 9 h 114"/>
                <a:gd name="T4" fmla="*/ 0 w 56"/>
                <a:gd name="T5" fmla="*/ 18 h 114"/>
                <a:gd name="T6" fmla="*/ 0 w 56"/>
                <a:gd name="T7" fmla="*/ 35 h 114"/>
                <a:gd name="T8" fmla="*/ 16 w 56"/>
                <a:gd name="T9" fmla="*/ 44 h 114"/>
                <a:gd name="T10" fmla="*/ 24 w 56"/>
                <a:gd name="T11" fmla="*/ 53 h 114"/>
                <a:gd name="T12" fmla="*/ 48 w 56"/>
                <a:gd name="T13" fmla="*/ 70 h 114"/>
                <a:gd name="T14" fmla="*/ 48 w 56"/>
                <a:gd name="T15" fmla="*/ 79 h 114"/>
                <a:gd name="T16" fmla="*/ 48 w 56"/>
                <a:gd name="T17" fmla="*/ 88 h 114"/>
                <a:gd name="T18" fmla="*/ 56 w 56"/>
                <a:gd name="T19" fmla="*/ 88 h 114"/>
                <a:gd name="T20" fmla="*/ 56 w 56"/>
                <a:gd name="T21" fmla="*/ 105 h 114"/>
                <a:gd name="T22" fmla="*/ 56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0" y="0"/>
                  </a:moveTo>
                  <a:lnTo>
                    <a:pt x="0" y="9"/>
                  </a:lnTo>
                  <a:lnTo>
                    <a:pt x="0" y="18"/>
                  </a:lnTo>
                  <a:lnTo>
                    <a:pt x="0" y="35"/>
                  </a:lnTo>
                  <a:lnTo>
                    <a:pt x="16" y="44"/>
                  </a:lnTo>
                  <a:lnTo>
                    <a:pt x="24" y="53"/>
                  </a:lnTo>
                  <a:lnTo>
                    <a:pt x="48" y="70"/>
                  </a:lnTo>
                  <a:lnTo>
                    <a:pt x="48" y="79"/>
                  </a:lnTo>
                  <a:lnTo>
                    <a:pt x="48" y="88"/>
                  </a:lnTo>
                  <a:lnTo>
                    <a:pt x="56" y="88"/>
                  </a:lnTo>
                  <a:lnTo>
                    <a:pt x="56" y="105"/>
                  </a:lnTo>
                  <a:lnTo>
                    <a:pt x="5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39" name="Freeform 741"/>
            <p:cNvSpPr>
              <a:spLocks/>
            </p:cNvSpPr>
            <p:nvPr/>
          </p:nvSpPr>
          <p:spPr bwMode="auto">
            <a:xfrm>
              <a:off x="1900" y="3226"/>
              <a:ext cx="72" cy="158"/>
            </a:xfrm>
            <a:custGeom>
              <a:avLst/>
              <a:gdLst>
                <a:gd name="T0" fmla="*/ 72 w 72"/>
                <a:gd name="T1" fmla="*/ 0 h 158"/>
                <a:gd name="T2" fmla="*/ 64 w 72"/>
                <a:gd name="T3" fmla="*/ 44 h 158"/>
                <a:gd name="T4" fmla="*/ 64 w 72"/>
                <a:gd name="T5" fmla="*/ 53 h 158"/>
                <a:gd name="T6" fmla="*/ 56 w 72"/>
                <a:gd name="T7" fmla="*/ 53 h 158"/>
                <a:gd name="T8" fmla="*/ 56 w 72"/>
                <a:gd name="T9" fmla="*/ 62 h 158"/>
                <a:gd name="T10" fmla="*/ 40 w 72"/>
                <a:gd name="T11" fmla="*/ 79 h 158"/>
                <a:gd name="T12" fmla="*/ 32 w 72"/>
                <a:gd name="T13" fmla="*/ 79 h 158"/>
                <a:gd name="T14" fmla="*/ 32 w 72"/>
                <a:gd name="T15" fmla="*/ 88 h 158"/>
                <a:gd name="T16" fmla="*/ 24 w 72"/>
                <a:gd name="T17" fmla="*/ 88 h 158"/>
                <a:gd name="T18" fmla="*/ 24 w 72"/>
                <a:gd name="T19" fmla="*/ 97 h 158"/>
                <a:gd name="T20" fmla="*/ 24 w 72"/>
                <a:gd name="T21" fmla="*/ 114 h 158"/>
                <a:gd name="T22" fmla="*/ 16 w 72"/>
                <a:gd name="T23" fmla="*/ 114 h 158"/>
                <a:gd name="T24" fmla="*/ 16 w 72"/>
                <a:gd name="T25" fmla="*/ 123 h 158"/>
                <a:gd name="T26" fmla="*/ 0 w 72"/>
                <a:gd name="T27" fmla="*/ 132 h 158"/>
                <a:gd name="T28" fmla="*/ 0 w 72"/>
                <a:gd name="T29" fmla="*/ 149 h 158"/>
                <a:gd name="T30" fmla="*/ 16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72" y="0"/>
                  </a:moveTo>
                  <a:lnTo>
                    <a:pt x="64" y="44"/>
                  </a:lnTo>
                  <a:lnTo>
                    <a:pt x="64" y="53"/>
                  </a:lnTo>
                  <a:lnTo>
                    <a:pt x="56" y="53"/>
                  </a:lnTo>
                  <a:lnTo>
                    <a:pt x="56" y="62"/>
                  </a:lnTo>
                  <a:lnTo>
                    <a:pt x="40" y="79"/>
                  </a:lnTo>
                  <a:lnTo>
                    <a:pt x="32" y="79"/>
                  </a:lnTo>
                  <a:lnTo>
                    <a:pt x="32" y="88"/>
                  </a:lnTo>
                  <a:lnTo>
                    <a:pt x="24" y="88"/>
                  </a:lnTo>
                  <a:lnTo>
                    <a:pt x="24" y="97"/>
                  </a:lnTo>
                  <a:lnTo>
                    <a:pt x="24" y="114"/>
                  </a:lnTo>
                  <a:lnTo>
                    <a:pt x="16" y="114"/>
                  </a:lnTo>
                  <a:lnTo>
                    <a:pt x="16" y="123"/>
                  </a:lnTo>
                  <a:lnTo>
                    <a:pt x="0" y="132"/>
                  </a:lnTo>
                  <a:lnTo>
                    <a:pt x="0" y="149"/>
                  </a:lnTo>
                  <a:lnTo>
                    <a:pt x="16"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40" name="Freeform 742"/>
            <p:cNvSpPr>
              <a:spLocks/>
            </p:cNvSpPr>
            <p:nvPr/>
          </p:nvSpPr>
          <p:spPr bwMode="auto">
            <a:xfrm>
              <a:off x="1972" y="3226"/>
              <a:ext cx="96" cy="114"/>
            </a:xfrm>
            <a:custGeom>
              <a:avLst/>
              <a:gdLst>
                <a:gd name="T0" fmla="*/ 0 w 96"/>
                <a:gd name="T1" fmla="*/ 0 h 114"/>
                <a:gd name="T2" fmla="*/ 24 w 96"/>
                <a:gd name="T3" fmla="*/ 35 h 114"/>
                <a:gd name="T4" fmla="*/ 32 w 96"/>
                <a:gd name="T5" fmla="*/ 44 h 114"/>
                <a:gd name="T6" fmla="*/ 48 w 96"/>
                <a:gd name="T7" fmla="*/ 44 h 114"/>
                <a:gd name="T8" fmla="*/ 56 w 96"/>
                <a:gd name="T9" fmla="*/ 44 h 114"/>
                <a:gd name="T10" fmla="*/ 64 w 96"/>
                <a:gd name="T11" fmla="*/ 44 h 114"/>
                <a:gd name="T12" fmla="*/ 64 w 96"/>
                <a:gd name="T13" fmla="*/ 53 h 114"/>
                <a:gd name="T14" fmla="*/ 80 w 96"/>
                <a:gd name="T15" fmla="*/ 53 h 114"/>
                <a:gd name="T16" fmla="*/ 88 w 96"/>
                <a:gd name="T17" fmla="*/ 62 h 114"/>
                <a:gd name="T18" fmla="*/ 96 w 96"/>
                <a:gd name="T19" fmla="*/ 79 h 114"/>
                <a:gd name="T20" fmla="*/ 96 w 96"/>
                <a:gd name="T21" fmla="*/ 88 h 114"/>
                <a:gd name="T22" fmla="*/ 96 w 96"/>
                <a:gd name="T23" fmla="*/ 97 h 114"/>
                <a:gd name="T24" fmla="*/ 96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0" y="0"/>
                  </a:moveTo>
                  <a:lnTo>
                    <a:pt x="24" y="35"/>
                  </a:lnTo>
                  <a:lnTo>
                    <a:pt x="32" y="44"/>
                  </a:lnTo>
                  <a:lnTo>
                    <a:pt x="48" y="44"/>
                  </a:lnTo>
                  <a:lnTo>
                    <a:pt x="56" y="44"/>
                  </a:lnTo>
                  <a:lnTo>
                    <a:pt x="64" y="44"/>
                  </a:lnTo>
                  <a:lnTo>
                    <a:pt x="64" y="53"/>
                  </a:lnTo>
                  <a:lnTo>
                    <a:pt x="80" y="53"/>
                  </a:lnTo>
                  <a:lnTo>
                    <a:pt x="88" y="62"/>
                  </a:lnTo>
                  <a:lnTo>
                    <a:pt x="96" y="79"/>
                  </a:lnTo>
                  <a:lnTo>
                    <a:pt x="96" y="88"/>
                  </a:lnTo>
                  <a:lnTo>
                    <a:pt x="96" y="97"/>
                  </a:lnTo>
                  <a:lnTo>
                    <a:pt x="9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41" name="Freeform 743"/>
            <p:cNvSpPr>
              <a:spLocks/>
            </p:cNvSpPr>
            <p:nvPr/>
          </p:nvSpPr>
          <p:spPr bwMode="auto">
            <a:xfrm>
              <a:off x="1988" y="3270"/>
              <a:ext cx="40" cy="132"/>
            </a:xfrm>
            <a:custGeom>
              <a:avLst/>
              <a:gdLst>
                <a:gd name="T0" fmla="*/ 40 w 40"/>
                <a:gd name="T1" fmla="*/ 0 h 132"/>
                <a:gd name="T2" fmla="*/ 40 w 40"/>
                <a:gd name="T3" fmla="*/ 9 h 132"/>
                <a:gd name="T4" fmla="*/ 40 w 40"/>
                <a:gd name="T5" fmla="*/ 18 h 132"/>
                <a:gd name="T6" fmla="*/ 40 w 40"/>
                <a:gd name="T7" fmla="*/ 35 h 132"/>
                <a:gd name="T8" fmla="*/ 40 w 40"/>
                <a:gd name="T9" fmla="*/ 44 h 132"/>
                <a:gd name="T10" fmla="*/ 32 w 40"/>
                <a:gd name="T11" fmla="*/ 53 h 132"/>
                <a:gd name="T12" fmla="*/ 16 w 40"/>
                <a:gd name="T13" fmla="*/ 70 h 132"/>
                <a:gd name="T14" fmla="*/ 16 w 40"/>
                <a:gd name="T15" fmla="*/ 79 h 132"/>
                <a:gd name="T16" fmla="*/ 8 w 40"/>
                <a:gd name="T17" fmla="*/ 88 h 132"/>
                <a:gd name="T18" fmla="*/ 8 w 40"/>
                <a:gd name="T19" fmla="*/ 105 h 132"/>
                <a:gd name="T20" fmla="*/ 0 w 40"/>
                <a:gd name="T21" fmla="*/ 105 h 132"/>
                <a:gd name="T22" fmla="*/ 0 w 40"/>
                <a:gd name="T23" fmla="*/ 114 h 132"/>
                <a:gd name="T24" fmla="*/ 0 w 40"/>
                <a:gd name="T25" fmla="*/ 123 h 132"/>
                <a:gd name="T26" fmla="*/ 0 w 40"/>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132"/>
                <a:gd name="T44" fmla="*/ 40 w 40"/>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132">
                  <a:moveTo>
                    <a:pt x="40" y="0"/>
                  </a:moveTo>
                  <a:lnTo>
                    <a:pt x="40" y="9"/>
                  </a:lnTo>
                  <a:lnTo>
                    <a:pt x="40" y="18"/>
                  </a:lnTo>
                  <a:lnTo>
                    <a:pt x="40" y="35"/>
                  </a:lnTo>
                  <a:lnTo>
                    <a:pt x="40" y="44"/>
                  </a:lnTo>
                  <a:lnTo>
                    <a:pt x="32" y="53"/>
                  </a:lnTo>
                  <a:lnTo>
                    <a:pt x="16" y="70"/>
                  </a:lnTo>
                  <a:lnTo>
                    <a:pt x="16" y="79"/>
                  </a:lnTo>
                  <a:lnTo>
                    <a:pt x="8" y="88"/>
                  </a:lnTo>
                  <a:lnTo>
                    <a:pt x="8" y="105"/>
                  </a:lnTo>
                  <a:lnTo>
                    <a:pt x="0" y="105"/>
                  </a:lnTo>
                  <a:lnTo>
                    <a:pt x="0" y="114"/>
                  </a:lnTo>
                  <a:lnTo>
                    <a:pt x="0" y="123"/>
                  </a:lnTo>
                  <a:lnTo>
                    <a:pt x="0"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42" name="Freeform 744"/>
            <p:cNvSpPr>
              <a:spLocks/>
            </p:cNvSpPr>
            <p:nvPr/>
          </p:nvSpPr>
          <p:spPr bwMode="auto">
            <a:xfrm>
              <a:off x="1948" y="3305"/>
              <a:ext cx="40" cy="88"/>
            </a:xfrm>
            <a:custGeom>
              <a:avLst/>
              <a:gdLst>
                <a:gd name="T0" fmla="*/ 0 w 40"/>
                <a:gd name="T1" fmla="*/ 0 h 88"/>
                <a:gd name="T2" fmla="*/ 0 w 40"/>
                <a:gd name="T3" fmla="*/ 26 h 88"/>
                <a:gd name="T4" fmla="*/ 8 w 40"/>
                <a:gd name="T5" fmla="*/ 35 h 88"/>
                <a:gd name="T6" fmla="*/ 16 w 40"/>
                <a:gd name="T7" fmla="*/ 44 h 88"/>
                <a:gd name="T8" fmla="*/ 32 w 40"/>
                <a:gd name="T9" fmla="*/ 44 h 88"/>
                <a:gd name="T10" fmla="*/ 32 w 40"/>
                <a:gd name="T11" fmla="*/ 62 h 88"/>
                <a:gd name="T12" fmla="*/ 40 w 40"/>
                <a:gd name="T13" fmla="*/ 62 h 88"/>
                <a:gd name="T14" fmla="*/ 40 w 40"/>
                <a:gd name="T15" fmla="*/ 70 h 88"/>
                <a:gd name="T16" fmla="*/ 40 w 40"/>
                <a:gd name="T17" fmla="*/ 79 h 88"/>
                <a:gd name="T18" fmla="*/ 4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0" y="0"/>
                  </a:moveTo>
                  <a:lnTo>
                    <a:pt x="0" y="26"/>
                  </a:lnTo>
                  <a:lnTo>
                    <a:pt x="8" y="35"/>
                  </a:lnTo>
                  <a:lnTo>
                    <a:pt x="16" y="44"/>
                  </a:lnTo>
                  <a:lnTo>
                    <a:pt x="32" y="44"/>
                  </a:lnTo>
                  <a:lnTo>
                    <a:pt x="32" y="62"/>
                  </a:lnTo>
                  <a:lnTo>
                    <a:pt x="40" y="62"/>
                  </a:lnTo>
                  <a:lnTo>
                    <a:pt x="40" y="70"/>
                  </a:lnTo>
                  <a:lnTo>
                    <a:pt x="40" y="79"/>
                  </a:lnTo>
                  <a:lnTo>
                    <a:pt x="4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43" name="Freeform 745"/>
            <p:cNvSpPr>
              <a:spLocks/>
            </p:cNvSpPr>
            <p:nvPr/>
          </p:nvSpPr>
          <p:spPr bwMode="auto">
            <a:xfrm>
              <a:off x="1900" y="3279"/>
              <a:ext cx="64" cy="140"/>
            </a:xfrm>
            <a:custGeom>
              <a:avLst/>
              <a:gdLst>
                <a:gd name="T0" fmla="*/ 0 w 64"/>
                <a:gd name="T1" fmla="*/ 0 h 140"/>
                <a:gd name="T2" fmla="*/ 16 w 64"/>
                <a:gd name="T3" fmla="*/ 61 h 140"/>
                <a:gd name="T4" fmla="*/ 24 w 64"/>
                <a:gd name="T5" fmla="*/ 70 h 140"/>
                <a:gd name="T6" fmla="*/ 32 w 64"/>
                <a:gd name="T7" fmla="*/ 79 h 140"/>
                <a:gd name="T8" fmla="*/ 32 w 64"/>
                <a:gd name="T9" fmla="*/ 105 h 140"/>
                <a:gd name="T10" fmla="*/ 40 w 64"/>
                <a:gd name="T11" fmla="*/ 114 h 140"/>
                <a:gd name="T12" fmla="*/ 40 w 64"/>
                <a:gd name="T13" fmla="*/ 123 h 140"/>
                <a:gd name="T14" fmla="*/ 56 w 64"/>
                <a:gd name="T15" fmla="*/ 123 h 140"/>
                <a:gd name="T16" fmla="*/ 64 w 64"/>
                <a:gd name="T17" fmla="*/ 123 h 140"/>
                <a:gd name="T18" fmla="*/ 64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0" y="0"/>
                  </a:moveTo>
                  <a:lnTo>
                    <a:pt x="16" y="61"/>
                  </a:lnTo>
                  <a:lnTo>
                    <a:pt x="24" y="70"/>
                  </a:lnTo>
                  <a:lnTo>
                    <a:pt x="32" y="79"/>
                  </a:lnTo>
                  <a:lnTo>
                    <a:pt x="32" y="105"/>
                  </a:lnTo>
                  <a:lnTo>
                    <a:pt x="40" y="114"/>
                  </a:lnTo>
                  <a:lnTo>
                    <a:pt x="40" y="123"/>
                  </a:lnTo>
                  <a:lnTo>
                    <a:pt x="56" y="123"/>
                  </a:lnTo>
                  <a:lnTo>
                    <a:pt x="64" y="123"/>
                  </a:lnTo>
                  <a:lnTo>
                    <a:pt x="64"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44" name="Freeform 746"/>
            <p:cNvSpPr>
              <a:spLocks/>
            </p:cNvSpPr>
            <p:nvPr/>
          </p:nvSpPr>
          <p:spPr bwMode="auto">
            <a:xfrm>
              <a:off x="1852" y="3226"/>
              <a:ext cx="104" cy="193"/>
            </a:xfrm>
            <a:custGeom>
              <a:avLst/>
              <a:gdLst>
                <a:gd name="T0" fmla="*/ 104 w 104"/>
                <a:gd name="T1" fmla="*/ 0 h 193"/>
                <a:gd name="T2" fmla="*/ 80 w 104"/>
                <a:gd name="T3" fmla="*/ 18 h 193"/>
                <a:gd name="T4" fmla="*/ 72 w 104"/>
                <a:gd name="T5" fmla="*/ 35 h 193"/>
                <a:gd name="T6" fmla="*/ 64 w 104"/>
                <a:gd name="T7" fmla="*/ 44 h 193"/>
                <a:gd name="T8" fmla="*/ 64 w 104"/>
                <a:gd name="T9" fmla="*/ 53 h 193"/>
                <a:gd name="T10" fmla="*/ 48 w 104"/>
                <a:gd name="T11" fmla="*/ 53 h 193"/>
                <a:gd name="T12" fmla="*/ 48 w 104"/>
                <a:gd name="T13" fmla="*/ 62 h 193"/>
                <a:gd name="T14" fmla="*/ 40 w 104"/>
                <a:gd name="T15" fmla="*/ 62 h 193"/>
                <a:gd name="T16" fmla="*/ 32 w 104"/>
                <a:gd name="T17" fmla="*/ 79 h 193"/>
                <a:gd name="T18" fmla="*/ 32 w 104"/>
                <a:gd name="T19" fmla="*/ 88 h 193"/>
                <a:gd name="T20" fmla="*/ 16 w 104"/>
                <a:gd name="T21" fmla="*/ 88 h 193"/>
                <a:gd name="T22" fmla="*/ 16 w 104"/>
                <a:gd name="T23" fmla="*/ 97 h 193"/>
                <a:gd name="T24" fmla="*/ 8 w 104"/>
                <a:gd name="T25" fmla="*/ 97 h 193"/>
                <a:gd name="T26" fmla="*/ 8 w 104"/>
                <a:gd name="T27" fmla="*/ 114 h 193"/>
                <a:gd name="T28" fmla="*/ 8 w 104"/>
                <a:gd name="T29" fmla="*/ 123 h 193"/>
                <a:gd name="T30" fmla="*/ 0 w 104"/>
                <a:gd name="T31" fmla="*/ 132 h 193"/>
                <a:gd name="T32" fmla="*/ 0 w 104"/>
                <a:gd name="T33" fmla="*/ 149 h 193"/>
                <a:gd name="T34" fmla="*/ 0 w 104"/>
                <a:gd name="T35" fmla="*/ 158 h 193"/>
                <a:gd name="T36" fmla="*/ 0 w 104"/>
                <a:gd name="T37" fmla="*/ 167 h 193"/>
                <a:gd name="T38" fmla="*/ 0 w 104"/>
                <a:gd name="T39" fmla="*/ 176 h 193"/>
                <a:gd name="T40" fmla="*/ 0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104" y="0"/>
                  </a:moveTo>
                  <a:lnTo>
                    <a:pt x="80" y="18"/>
                  </a:lnTo>
                  <a:lnTo>
                    <a:pt x="72" y="35"/>
                  </a:lnTo>
                  <a:lnTo>
                    <a:pt x="64" y="44"/>
                  </a:lnTo>
                  <a:lnTo>
                    <a:pt x="64" y="53"/>
                  </a:lnTo>
                  <a:lnTo>
                    <a:pt x="48" y="53"/>
                  </a:lnTo>
                  <a:lnTo>
                    <a:pt x="48" y="62"/>
                  </a:lnTo>
                  <a:lnTo>
                    <a:pt x="40" y="62"/>
                  </a:lnTo>
                  <a:lnTo>
                    <a:pt x="32" y="79"/>
                  </a:lnTo>
                  <a:lnTo>
                    <a:pt x="32" y="88"/>
                  </a:lnTo>
                  <a:lnTo>
                    <a:pt x="16" y="88"/>
                  </a:lnTo>
                  <a:lnTo>
                    <a:pt x="16" y="97"/>
                  </a:lnTo>
                  <a:lnTo>
                    <a:pt x="8" y="97"/>
                  </a:lnTo>
                  <a:lnTo>
                    <a:pt x="8" y="114"/>
                  </a:lnTo>
                  <a:lnTo>
                    <a:pt x="8" y="123"/>
                  </a:lnTo>
                  <a:lnTo>
                    <a:pt x="0" y="132"/>
                  </a:lnTo>
                  <a:lnTo>
                    <a:pt x="0" y="149"/>
                  </a:lnTo>
                  <a:lnTo>
                    <a:pt x="0" y="158"/>
                  </a:lnTo>
                  <a:lnTo>
                    <a:pt x="0" y="167"/>
                  </a:lnTo>
                  <a:lnTo>
                    <a:pt x="0" y="176"/>
                  </a:lnTo>
                  <a:lnTo>
                    <a:pt x="0"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45" name="Freeform 747"/>
            <p:cNvSpPr>
              <a:spLocks/>
            </p:cNvSpPr>
            <p:nvPr/>
          </p:nvSpPr>
          <p:spPr bwMode="auto">
            <a:xfrm>
              <a:off x="2044" y="3305"/>
              <a:ext cx="16" cy="106"/>
            </a:xfrm>
            <a:custGeom>
              <a:avLst/>
              <a:gdLst>
                <a:gd name="T0" fmla="*/ 8 w 16"/>
                <a:gd name="T1" fmla="*/ 0 h 106"/>
                <a:gd name="T2" fmla="*/ 8 w 16"/>
                <a:gd name="T3" fmla="*/ 9 h 106"/>
                <a:gd name="T4" fmla="*/ 8 w 16"/>
                <a:gd name="T5" fmla="*/ 26 h 106"/>
                <a:gd name="T6" fmla="*/ 8 w 16"/>
                <a:gd name="T7" fmla="*/ 35 h 106"/>
                <a:gd name="T8" fmla="*/ 0 w 16"/>
                <a:gd name="T9" fmla="*/ 35 h 106"/>
                <a:gd name="T10" fmla="*/ 0 w 16"/>
                <a:gd name="T11" fmla="*/ 44 h 106"/>
                <a:gd name="T12" fmla="*/ 0 w 16"/>
                <a:gd name="T13" fmla="*/ 62 h 106"/>
                <a:gd name="T14" fmla="*/ 8 w 16"/>
                <a:gd name="T15" fmla="*/ 70 h 106"/>
                <a:gd name="T16" fmla="*/ 8 w 16"/>
                <a:gd name="T17" fmla="*/ 79 h 106"/>
                <a:gd name="T18" fmla="*/ 16 w 16"/>
                <a:gd name="T19" fmla="*/ 88 h 106"/>
                <a:gd name="T20" fmla="*/ 16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0" y="35"/>
                  </a:lnTo>
                  <a:lnTo>
                    <a:pt x="0" y="44"/>
                  </a:lnTo>
                  <a:lnTo>
                    <a:pt x="0" y="62"/>
                  </a:lnTo>
                  <a:lnTo>
                    <a:pt x="8" y="70"/>
                  </a:lnTo>
                  <a:lnTo>
                    <a:pt x="8" y="79"/>
                  </a:lnTo>
                  <a:lnTo>
                    <a:pt x="16" y="88"/>
                  </a:lnTo>
                  <a:lnTo>
                    <a:pt x="16"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46" name="Freeform 748"/>
            <p:cNvSpPr>
              <a:spLocks/>
            </p:cNvSpPr>
            <p:nvPr/>
          </p:nvSpPr>
          <p:spPr bwMode="auto">
            <a:xfrm>
              <a:off x="2020" y="3375"/>
              <a:ext cx="8" cy="62"/>
            </a:xfrm>
            <a:custGeom>
              <a:avLst/>
              <a:gdLst>
                <a:gd name="T0" fmla="*/ 8 w 8"/>
                <a:gd name="T1" fmla="*/ 0 h 62"/>
                <a:gd name="T2" fmla="*/ 0 w 8"/>
                <a:gd name="T3" fmla="*/ 9 h 62"/>
                <a:gd name="T4" fmla="*/ 0 w 8"/>
                <a:gd name="T5" fmla="*/ 18 h 62"/>
                <a:gd name="T6" fmla="*/ 0 w 8"/>
                <a:gd name="T7" fmla="*/ 27 h 62"/>
                <a:gd name="T8" fmla="*/ 0 w 8"/>
                <a:gd name="T9" fmla="*/ 44 h 62"/>
                <a:gd name="T10" fmla="*/ 0 w 8"/>
                <a:gd name="T11" fmla="*/ 53 h 62"/>
                <a:gd name="T12" fmla="*/ 0 w 8"/>
                <a:gd name="T13" fmla="*/ 62 h 62"/>
                <a:gd name="T14" fmla="*/ 0 60000 65536"/>
                <a:gd name="T15" fmla="*/ 0 60000 65536"/>
                <a:gd name="T16" fmla="*/ 0 60000 65536"/>
                <a:gd name="T17" fmla="*/ 0 60000 65536"/>
                <a:gd name="T18" fmla="*/ 0 60000 65536"/>
                <a:gd name="T19" fmla="*/ 0 60000 65536"/>
                <a:gd name="T20" fmla="*/ 0 60000 65536"/>
                <a:gd name="T21" fmla="*/ 0 w 8"/>
                <a:gd name="T22" fmla="*/ 0 h 62"/>
                <a:gd name="T23" fmla="*/ 8 w 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62">
                  <a:moveTo>
                    <a:pt x="8" y="0"/>
                  </a:moveTo>
                  <a:lnTo>
                    <a:pt x="0" y="9"/>
                  </a:lnTo>
                  <a:lnTo>
                    <a:pt x="0" y="18"/>
                  </a:lnTo>
                  <a:lnTo>
                    <a:pt x="0" y="27"/>
                  </a:lnTo>
                  <a:lnTo>
                    <a:pt x="0" y="44"/>
                  </a:lnTo>
                  <a:lnTo>
                    <a:pt x="0" y="53"/>
                  </a:lnTo>
                  <a:lnTo>
                    <a:pt x="0"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47" name="Freeform 749"/>
            <p:cNvSpPr>
              <a:spLocks/>
            </p:cNvSpPr>
            <p:nvPr/>
          </p:nvSpPr>
          <p:spPr bwMode="auto">
            <a:xfrm>
              <a:off x="2060" y="3340"/>
              <a:ext cx="40" cy="79"/>
            </a:xfrm>
            <a:custGeom>
              <a:avLst/>
              <a:gdLst>
                <a:gd name="T0" fmla="*/ 8 w 40"/>
                <a:gd name="T1" fmla="*/ 0 h 79"/>
                <a:gd name="T2" fmla="*/ 0 w 40"/>
                <a:gd name="T3" fmla="*/ 9 h 79"/>
                <a:gd name="T4" fmla="*/ 8 w 40"/>
                <a:gd name="T5" fmla="*/ 18 h 79"/>
                <a:gd name="T6" fmla="*/ 8 w 40"/>
                <a:gd name="T7" fmla="*/ 35 h 79"/>
                <a:gd name="T8" fmla="*/ 24 w 40"/>
                <a:gd name="T9" fmla="*/ 35 h 79"/>
                <a:gd name="T10" fmla="*/ 32 w 40"/>
                <a:gd name="T11" fmla="*/ 44 h 79"/>
                <a:gd name="T12" fmla="*/ 40 w 40"/>
                <a:gd name="T13" fmla="*/ 53 h 79"/>
                <a:gd name="T14" fmla="*/ 40 w 40"/>
                <a:gd name="T15" fmla="*/ 62 h 79"/>
                <a:gd name="T16" fmla="*/ 4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8" y="0"/>
                  </a:moveTo>
                  <a:lnTo>
                    <a:pt x="0" y="9"/>
                  </a:lnTo>
                  <a:lnTo>
                    <a:pt x="8" y="18"/>
                  </a:lnTo>
                  <a:lnTo>
                    <a:pt x="8" y="35"/>
                  </a:lnTo>
                  <a:lnTo>
                    <a:pt x="24" y="35"/>
                  </a:lnTo>
                  <a:lnTo>
                    <a:pt x="32" y="44"/>
                  </a:lnTo>
                  <a:lnTo>
                    <a:pt x="40" y="53"/>
                  </a:lnTo>
                  <a:lnTo>
                    <a:pt x="40" y="62"/>
                  </a:lnTo>
                  <a:lnTo>
                    <a:pt x="4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48" name="Freeform 750"/>
            <p:cNvSpPr>
              <a:spLocks/>
            </p:cNvSpPr>
            <p:nvPr/>
          </p:nvSpPr>
          <p:spPr bwMode="auto">
            <a:xfrm>
              <a:off x="2060" y="3288"/>
              <a:ext cx="64" cy="70"/>
            </a:xfrm>
            <a:custGeom>
              <a:avLst/>
              <a:gdLst>
                <a:gd name="T0" fmla="*/ 0 w 64"/>
                <a:gd name="T1" fmla="*/ 0 h 70"/>
                <a:gd name="T2" fmla="*/ 8 w 64"/>
                <a:gd name="T3" fmla="*/ 0 h 70"/>
                <a:gd name="T4" fmla="*/ 24 w 64"/>
                <a:gd name="T5" fmla="*/ 0 h 70"/>
                <a:gd name="T6" fmla="*/ 32 w 64"/>
                <a:gd name="T7" fmla="*/ 17 h 70"/>
                <a:gd name="T8" fmla="*/ 40 w 64"/>
                <a:gd name="T9" fmla="*/ 17 h 70"/>
                <a:gd name="T10" fmla="*/ 40 w 64"/>
                <a:gd name="T11" fmla="*/ 26 h 70"/>
                <a:gd name="T12" fmla="*/ 56 w 64"/>
                <a:gd name="T13" fmla="*/ 26 h 70"/>
                <a:gd name="T14" fmla="*/ 56 w 64"/>
                <a:gd name="T15" fmla="*/ 35 h 70"/>
                <a:gd name="T16" fmla="*/ 56 w 64"/>
                <a:gd name="T17" fmla="*/ 52 h 70"/>
                <a:gd name="T18" fmla="*/ 64 w 64"/>
                <a:gd name="T19" fmla="*/ 61 h 70"/>
                <a:gd name="T20" fmla="*/ 64 w 64"/>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70"/>
                <a:gd name="T35" fmla="*/ 64 w 64"/>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70">
                  <a:moveTo>
                    <a:pt x="0" y="0"/>
                  </a:moveTo>
                  <a:lnTo>
                    <a:pt x="8" y="0"/>
                  </a:lnTo>
                  <a:lnTo>
                    <a:pt x="24" y="0"/>
                  </a:lnTo>
                  <a:lnTo>
                    <a:pt x="32" y="17"/>
                  </a:lnTo>
                  <a:lnTo>
                    <a:pt x="40" y="17"/>
                  </a:lnTo>
                  <a:lnTo>
                    <a:pt x="40" y="26"/>
                  </a:lnTo>
                  <a:lnTo>
                    <a:pt x="56" y="26"/>
                  </a:lnTo>
                  <a:lnTo>
                    <a:pt x="56" y="35"/>
                  </a:lnTo>
                  <a:lnTo>
                    <a:pt x="56" y="52"/>
                  </a:lnTo>
                  <a:lnTo>
                    <a:pt x="64" y="61"/>
                  </a:lnTo>
                  <a:lnTo>
                    <a:pt x="64"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49" name="Freeform 751"/>
            <p:cNvSpPr>
              <a:spLocks/>
            </p:cNvSpPr>
            <p:nvPr/>
          </p:nvSpPr>
          <p:spPr bwMode="auto">
            <a:xfrm>
              <a:off x="1788" y="3331"/>
              <a:ext cx="72" cy="80"/>
            </a:xfrm>
            <a:custGeom>
              <a:avLst/>
              <a:gdLst>
                <a:gd name="T0" fmla="*/ 72 w 72"/>
                <a:gd name="T1" fmla="*/ 0 h 80"/>
                <a:gd name="T2" fmla="*/ 72 w 72"/>
                <a:gd name="T3" fmla="*/ 9 h 80"/>
                <a:gd name="T4" fmla="*/ 64 w 72"/>
                <a:gd name="T5" fmla="*/ 9 h 80"/>
                <a:gd name="T6" fmla="*/ 56 w 72"/>
                <a:gd name="T7" fmla="*/ 9 h 80"/>
                <a:gd name="T8" fmla="*/ 40 w 72"/>
                <a:gd name="T9" fmla="*/ 18 h 80"/>
                <a:gd name="T10" fmla="*/ 32 w 72"/>
                <a:gd name="T11" fmla="*/ 36 h 80"/>
                <a:gd name="T12" fmla="*/ 24 w 72"/>
                <a:gd name="T13" fmla="*/ 44 h 80"/>
                <a:gd name="T14" fmla="*/ 8 w 72"/>
                <a:gd name="T15" fmla="*/ 53 h 80"/>
                <a:gd name="T16" fmla="*/ 8 w 72"/>
                <a:gd name="T17" fmla="*/ 62 h 80"/>
                <a:gd name="T18" fmla="*/ 8 w 72"/>
                <a:gd name="T19" fmla="*/ 80 h 80"/>
                <a:gd name="T20" fmla="*/ 0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72" y="0"/>
                  </a:moveTo>
                  <a:lnTo>
                    <a:pt x="72" y="9"/>
                  </a:lnTo>
                  <a:lnTo>
                    <a:pt x="64" y="9"/>
                  </a:lnTo>
                  <a:lnTo>
                    <a:pt x="56" y="9"/>
                  </a:lnTo>
                  <a:lnTo>
                    <a:pt x="40" y="18"/>
                  </a:lnTo>
                  <a:lnTo>
                    <a:pt x="32" y="36"/>
                  </a:lnTo>
                  <a:lnTo>
                    <a:pt x="24" y="44"/>
                  </a:lnTo>
                  <a:lnTo>
                    <a:pt x="8" y="53"/>
                  </a:lnTo>
                  <a:lnTo>
                    <a:pt x="8" y="62"/>
                  </a:lnTo>
                  <a:lnTo>
                    <a:pt x="8" y="80"/>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50" name="Freeform 752"/>
            <p:cNvSpPr>
              <a:spLocks/>
            </p:cNvSpPr>
            <p:nvPr/>
          </p:nvSpPr>
          <p:spPr bwMode="auto">
            <a:xfrm>
              <a:off x="1860" y="3323"/>
              <a:ext cx="40" cy="105"/>
            </a:xfrm>
            <a:custGeom>
              <a:avLst/>
              <a:gdLst>
                <a:gd name="T0" fmla="*/ 0 w 40"/>
                <a:gd name="T1" fmla="*/ 0 h 105"/>
                <a:gd name="T2" fmla="*/ 8 w 40"/>
                <a:gd name="T3" fmla="*/ 17 h 105"/>
                <a:gd name="T4" fmla="*/ 8 w 40"/>
                <a:gd name="T5" fmla="*/ 26 h 105"/>
                <a:gd name="T6" fmla="*/ 8 w 40"/>
                <a:gd name="T7" fmla="*/ 35 h 105"/>
                <a:gd name="T8" fmla="*/ 24 w 40"/>
                <a:gd name="T9" fmla="*/ 35 h 105"/>
                <a:gd name="T10" fmla="*/ 24 w 40"/>
                <a:gd name="T11" fmla="*/ 52 h 105"/>
                <a:gd name="T12" fmla="*/ 32 w 40"/>
                <a:gd name="T13" fmla="*/ 61 h 105"/>
                <a:gd name="T14" fmla="*/ 40 w 40"/>
                <a:gd name="T15" fmla="*/ 70 h 105"/>
                <a:gd name="T16" fmla="*/ 40 w 40"/>
                <a:gd name="T17" fmla="*/ 79 h 105"/>
                <a:gd name="T18" fmla="*/ 40 w 40"/>
                <a:gd name="T19" fmla="*/ 96 h 105"/>
                <a:gd name="T20" fmla="*/ 4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0" y="0"/>
                  </a:moveTo>
                  <a:lnTo>
                    <a:pt x="8" y="17"/>
                  </a:lnTo>
                  <a:lnTo>
                    <a:pt x="8" y="26"/>
                  </a:lnTo>
                  <a:lnTo>
                    <a:pt x="8" y="35"/>
                  </a:lnTo>
                  <a:lnTo>
                    <a:pt x="24" y="35"/>
                  </a:lnTo>
                  <a:lnTo>
                    <a:pt x="24" y="52"/>
                  </a:lnTo>
                  <a:lnTo>
                    <a:pt x="32" y="61"/>
                  </a:lnTo>
                  <a:lnTo>
                    <a:pt x="40" y="70"/>
                  </a:lnTo>
                  <a:lnTo>
                    <a:pt x="40" y="79"/>
                  </a:lnTo>
                  <a:lnTo>
                    <a:pt x="40" y="96"/>
                  </a:lnTo>
                  <a:lnTo>
                    <a:pt x="4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51" name="Freeform 753"/>
            <p:cNvSpPr>
              <a:spLocks/>
            </p:cNvSpPr>
            <p:nvPr/>
          </p:nvSpPr>
          <p:spPr bwMode="auto">
            <a:xfrm>
              <a:off x="1796" y="3411"/>
              <a:ext cx="48" cy="70"/>
            </a:xfrm>
            <a:custGeom>
              <a:avLst/>
              <a:gdLst>
                <a:gd name="T0" fmla="*/ 48 w 48"/>
                <a:gd name="T1" fmla="*/ 0 h 70"/>
                <a:gd name="T2" fmla="*/ 48 w 48"/>
                <a:gd name="T3" fmla="*/ 8 h 70"/>
                <a:gd name="T4" fmla="*/ 32 w 48"/>
                <a:gd name="T5" fmla="*/ 8 h 70"/>
                <a:gd name="T6" fmla="*/ 24 w 48"/>
                <a:gd name="T7" fmla="*/ 17 h 70"/>
                <a:gd name="T8" fmla="*/ 16 w 48"/>
                <a:gd name="T9" fmla="*/ 17 h 70"/>
                <a:gd name="T10" fmla="*/ 16 w 48"/>
                <a:gd name="T11" fmla="*/ 35 h 70"/>
                <a:gd name="T12" fmla="*/ 0 w 48"/>
                <a:gd name="T13" fmla="*/ 44 h 70"/>
                <a:gd name="T14" fmla="*/ 0 w 48"/>
                <a:gd name="T15" fmla="*/ 52 h 70"/>
                <a:gd name="T16" fmla="*/ 0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48" y="0"/>
                  </a:moveTo>
                  <a:lnTo>
                    <a:pt x="48" y="8"/>
                  </a:lnTo>
                  <a:lnTo>
                    <a:pt x="32" y="8"/>
                  </a:lnTo>
                  <a:lnTo>
                    <a:pt x="24" y="17"/>
                  </a:lnTo>
                  <a:lnTo>
                    <a:pt x="16" y="17"/>
                  </a:lnTo>
                  <a:lnTo>
                    <a:pt x="16" y="35"/>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52" name="Freeform 754"/>
            <p:cNvSpPr>
              <a:spLocks/>
            </p:cNvSpPr>
            <p:nvPr/>
          </p:nvSpPr>
          <p:spPr bwMode="auto">
            <a:xfrm>
              <a:off x="1908" y="3419"/>
              <a:ext cx="24" cy="71"/>
            </a:xfrm>
            <a:custGeom>
              <a:avLst/>
              <a:gdLst>
                <a:gd name="T0" fmla="*/ 24 w 24"/>
                <a:gd name="T1" fmla="*/ 0 h 71"/>
                <a:gd name="T2" fmla="*/ 24 w 24"/>
                <a:gd name="T3" fmla="*/ 9 h 71"/>
                <a:gd name="T4" fmla="*/ 16 w 24"/>
                <a:gd name="T5" fmla="*/ 27 h 71"/>
                <a:gd name="T6" fmla="*/ 8 w 24"/>
                <a:gd name="T7" fmla="*/ 36 h 71"/>
                <a:gd name="T8" fmla="*/ 8 w 24"/>
                <a:gd name="T9" fmla="*/ 44 h 71"/>
                <a:gd name="T10" fmla="*/ 8 w 24"/>
                <a:gd name="T11" fmla="*/ 62 h 71"/>
                <a:gd name="T12" fmla="*/ 0 w 24"/>
                <a:gd name="T13" fmla="*/ 62 h 71"/>
                <a:gd name="T14" fmla="*/ 0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24" y="0"/>
                  </a:moveTo>
                  <a:lnTo>
                    <a:pt x="24" y="9"/>
                  </a:lnTo>
                  <a:lnTo>
                    <a:pt x="16" y="27"/>
                  </a:lnTo>
                  <a:lnTo>
                    <a:pt x="8" y="36"/>
                  </a:lnTo>
                  <a:lnTo>
                    <a:pt x="8" y="44"/>
                  </a:lnTo>
                  <a:lnTo>
                    <a:pt x="8" y="62"/>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53" name="Freeform 755"/>
            <p:cNvSpPr>
              <a:spLocks/>
            </p:cNvSpPr>
            <p:nvPr/>
          </p:nvSpPr>
          <p:spPr bwMode="auto">
            <a:xfrm>
              <a:off x="2012" y="3419"/>
              <a:ext cx="48" cy="71"/>
            </a:xfrm>
            <a:custGeom>
              <a:avLst/>
              <a:gdLst>
                <a:gd name="T0" fmla="*/ 0 w 48"/>
                <a:gd name="T1" fmla="*/ 0 h 71"/>
                <a:gd name="T2" fmla="*/ 8 w 48"/>
                <a:gd name="T3" fmla="*/ 9 h 71"/>
                <a:gd name="T4" fmla="*/ 16 w 48"/>
                <a:gd name="T5" fmla="*/ 27 h 71"/>
                <a:gd name="T6" fmla="*/ 32 w 48"/>
                <a:gd name="T7" fmla="*/ 36 h 71"/>
                <a:gd name="T8" fmla="*/ 40 w 48"/>
                <a:gd name="T9" fmla="*/ 44 h 71"/>
                <a:gd name="T10" fmla="*/ 48 w 48"/>
                <a:gd name="T11" fmla="*/ 44 h 71"/>
                <a:gd name="T12" fmla="*/ 48 w 48"/>
                <a:gd name="T13" fmla="*/ 62 h 71"/>
                <a:gd name="T14" fmla="*/ 48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0" y="0"/>
                  </a:moveTo>
                  <a:lnTo>
                    <a:pt x="8" y="9"/>
                  </a:lnTo>
                  <a:lnTo>
                    <a:pt x="16" y="27"/>
                  </a:lnTo>
                  <a:lnTo>
                    <a:pt x="32" y="36"/>
                  </a:lnTo>
                  <a:lnTo>
                    <a:pt x="40" y="44"/>
                  </a:lnTo>
                  <a:lnTo>
                    <a:pt x="48" y="44"/>
                  </a:lnTo>
                  <a:lnTo>
                    <a:pt x="48" y="62"/>
                  </a:lnTo>
                  <a:lnTo>
                    <a:pt x="48"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54" name="Freeform 756"/>
            <p:cNvSpPr>
              <a:spLocks/>
            </p:cNvSpPr>
            <p:nvPr/>
          </p:nvSpPr>
          <p:spPr bwMode="auto">
            <a:xfrm>
              <a:off x="1980" y="3367"/>
              <a:ext cx="72" cy="123"/>
            </a:xfrm>
            <a:custGeom>
              <a:avLst/>
              <a:gdLst>
                <a:gd name="T0" fmla="*/ 64 w 72"/>
                <a:gd name="T1" fmla="*/ 0 h 123"/>
                <a:gd name="T2" fmla="*/ 72 w 72"/>
                <a:gd name="T3" fmla="*/ 8 h 123"/>
                <a:gd name="T4" fmla="*/ 64 w 72"/>
                <a:gd name="T5" fmla="*/ 17 h 123"/>
                <a:gd name="T6" fmla="*/ 64 w 72"/>
                <a:gd name="T7" fmla="*/ 26 h 123"/>
                <a:gd name="T8" fmla="*/ 48 w 72"/>
                <a:gd name="T9" fmla="*/ 44 h 123"/>
                <a:gd name="T10" fmla="*/ 40 w 72"/>
                <a:gd name="T11" fmla="*/ 52 h 123"/>
                <a:gd name="T12" fmla="*/ 32 w 72"/>
                <a:gd name="T13" fmla="*/ 61 h 123"/>
                <a:gd name="T14" fmla="*/ 16 w 72"/>
                <a:gd name="T15" fmla="*/ 79 h 123"/>
                <a:gd name="T16" fmla="*/ 8 w 72"/>
                <a:gd name="T17" fmla="*/ 88 h 123"/>
                <a:gd name="T18" fmla="*/ 0 w 72"/>
                <a:gd name="T19" fmla="*/ 96 h 123"/>
                <a:gd name="T20" fmla="*/ 0 w 72"/>
                <a:gd name="T21" fmla="*/ 114 h 123"/>
                <a:gd name="T22" fmla="*/ 0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64" y="0"/>
                  </a:moveTo>
                  <a:lnTo>
                    <a:pt x="72" y="8"/>
                  </a:lnTo>
                  <a:lnTo>
                    <a:pt x="64" y="17"/>
                  </a:lnTo>
                  <a:lnTo>
                    <a:pt x="64" y="26"/>
                  </a:lnTo>
                  <a:lnTo>
                    <a:pt x="48" y="44"/>
                  </a:lnTo>
                  <a:lnTo>
                    <a:pt x="40" y="52"/>
                  </a:lnTo>
                  <a:lnTo>
                    <a:pt x="32" y="61"/>
                  </a:lnTo>
                  <a:lnTo>
                    <a:pt x="16" y="79"/>
                  </a:lnTo>
                  <a:lnTo>
                    <a:pt x="8" y="88"/>
                  </a:lnTo>
                  <a:lnTo>
                    <a:pt x="0" y="96"/>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55" name="Freeform 757"/>
            <p:cNvSpPr>
              <a:spLocks/>
            </p:cNvSpPr>
            <p:nvPr/>
          </p:nvSpPr>
          <p:spPr bwMode="auto">
            <a:xfrm>
              <a:off x="2092" y="3331"/>
              <a:ext cx="16" cy="115"/>
            </a:xfrm>
            <a:custGeom>
              <a:avLst/>
              <a:gdLst>
                <a:gd name="T0" fmla="*/ 16 w 16"/>
                <a:gd name="T1" fmla="*/ 0 h 115"/>
                <a:gd name="T2" fmla="*/ 0 w 16"/>
                <a:gd name="T3" fmla="*/ 18 h 115"/>
                <a:gd name="T4" fmla="*/ 0 w 16"/>
                <a:gd name="T5" fmla="*/ 36 h 115"/>
                <a:gd name="T6" fmla="*/ 0 w 16"/>
                <a:gd name="T7" fmla="*/ 44 h 115"/>
                <a:gd name="T8" fmla="*/ 0 w 16"/>
                <a:gd name="T9" fmla="*/ 53 h 115"/>
                <a:gd name="T10" fmla="*/ 16 w 16"/>
                <a:gd name="T11" fmla="*/ 62 h 115"/>
                <a:gd name="T12" fmla="*/ 16 w 16"/>
                <a:gd name="T13" fmla="*/ 80 h 115"/>
                <a:gd name="T14" fmla="*/ 16 w 16"/>
                <a:gd name="T15" fmla="*/ 88 h 115"/>
                <a:gd name="T16" fmla="*/ 16 w 16"/>
                <a:gd name="T17" fmla="*/ 97 h 115"/>
                <a:gd name="T18" fmla="*/ 16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16" y="0"/>
                  </a:moveTo>
                  <a:lnTo>
                    <a:pt x="0" y="18"/>
                  </a:lnTo>
                  <a:lnTo>
                    <a:pt x="0" y="36"/>
                  </a:lnTo>
                  <a:lnTo>
                    <a:pt x="0" y="44"/>
                  </a:lnTo>
                  <a:lnTo>
                    <a:pt x="0" y="53"/>
                  </a:lnTo>
                  <a:lnTo>
                    <a:pt x="16" y="62"/>
                  </a:lnTo>
                  <a:lnTo>
                    <a:pt x="16" y="80"/>
                  </a:lnTo>
                  <a:lnTo>
                    <a:pt x="16" y="88"/>
                  </a:lnTo>
                  <a:lnTo>
                    <a:pt x="16" y="97"/>
                  </a:lnTo>
                  <a:lnTo>
                    <a:pt x="1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56" name="Freeform 758"/>
            <p:cNvSpPr>
              <a:spLocks/>
            </p:cNvSpPr>
            <p:nvPr/>
          </p:nvSpPr>
          <p:spPr bwMode="auto">
            <a:xfrm>
              <a:off x="2076" y="3393"/>
              <a:ext cx="8" cy="97"/>
            </a:xfrm>
            <a:custGeom>
              <a:avLst/>
              <a:gdLst>
                <a:gd name="T0" fmla="*/ 8 w 8"/>
                <a:gd name="T1" fmla="*/ 0 h 97"/>
                <a:gd name="T2" fmla="*/ 8 w 8"/>
                <a:gd name="T3" fmla="*/ 18 h 97"/>
                <a:gd name="T4" fmla="*/ 0 w 8"/>
                <a:gd name="T5" fmla="*/ 26 h 97"/>
                <a:gd name="T6" fmla="*/ 0 w 8"/>
                <a:gd name="T7" fmla="*/ 35 h 97"/>
                <a:gd name="T8" fmla="*/ 0 w 8"/>
                <a:gd name="T9" fmla="*/ 53 h 97"/>
                <a:gd name="T10" fmla="*/ 0 w 8"/>
                <a:gd name="T11" fmla="*/ 62 h 97"/>
                <a:gd name="T12" fmla="*/ 0 w 8"/>
                <a:gd name="T13" fmla="*/ 70 h 97"/>
                <a:gd name="T14" fmla="*/ 0 w 8"/>
                <a:gd name="T15" fmla="*/ 88 h 97"/>
                <a:gd name="T16" fmla="*/ 8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8" y="0"/>
                  </a:moveTo>
                  <a:lnTo>
                    <a:pt x="8" y="18"/>
                  </a:lnTo>
                  <a:lnTo>
                    <a:pt x="0" y="26"/>
                  </a:lnTo>
                  <a:lnTo>
                    <a:pt x="0" y="35"/>
                  </a:lnTo>
                  <a:lnTo>
                    <a:pt x="0" y="53"/>
                  </a:lnTo>
                  <a:lnTo>
                    <a:pt x="0" y="62"/>
                  </a:lnTo>
                  <a:lnTo>
                    <a:pt x="0" y="70"/>
                  </a:lnTo>
                  <a:lnTo>
                    <a:pt x="0" y="88"/>
                  </a:lnTo>
                  <a:lnTo>
                    <a:pt x="8"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57" name="Freeform 759"/>
            <p:cNvSpPr>
              <a:spLocks/>
            </p:cNvSpPr>
            <p:nvPr/>
          </p:nvSpPr>
          <p:spPr bwMode="auto">
            <a:xfrm>
              <a:off x="2108" y="3411"/>
              <a:ext cx="40" cy="70"/>
            </a:xfrm>
            <a:custGeom>
              <a:avLst/>
              <a:gdLst>
                <a:gd name="T0" fmla="*/ 0 w 40"/>
                <a:gd name="T1" fmla="*/ 0 h 70"/>
                <a:gd name="T2" fmla="*/ 8 w 40"/>
                <a:gd name="T3" fmla="*/ 8 h 70"/>
                <a:gd name="T4" fmla="*/ 8 w 40"/>
                <a:gd name="T5" fmla="*/ 17 h 70"/>
                <a:gd name="T6" fmla="*/ 16 w 40"/>
                <a:gd name="T7" fmla="*/ 35 h 70"/>
                <a:gd name="T8" fmla="*/ 24 w 40"/>
                <a:gd name="T9" fmla="*/ 35 h 70"/>
                <a:gd name="T10" fmla="*/ 24 w 40"/>
                <a:gd name="T11" fmla="*/ 44 h 70"/>
                <a:gd name="T12" fmla="*/ 40 w 40"/>
                <a:gd name="T13" fmla="*/ 44 h 70"/>
                <a:gd name="T14" fmla="*/ 40 w 40"/>
                <a:gd name="T15" fmla="*/ 52 h 70"/>
                <a:gd name="T16" fmla="*/ 4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0" y="0"/>
                  </a:moveTo>
                  <a:lnTo>
                    <a:pt x="8" y="8"/>
                  </a:lnTo>
                  <a:lnTo>
                    <a:pt x="8" y="17"/>
                  </a:lnTo>
                  <a:lnTo>
                    <a:pt x="16" y="35"/>
                  </a:lnTo>
                  <a:lnTo>
                    <a:pt x="24" y="35"/>
                  </a:lnTo>
                  <a:lnTo>
                    <a:pt x="24" y="44"/>
                  </a:lnTo>
                  <a:lnTo>
                    <a:pt x="40" y="44"/>
                  </a:lnTo>
                  <a:lnTo>
                    <a:pt x="40" y="52"/>
                  </a:lnTo>
                  <a:lnTo>
                    <a:pt x="4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58" name="Freeform 760"/>
            <p:cNvSpPr>
              <a:spLocks/>
            </p:cNvSpPr>
            <p:nvPr/>
          </p:nvSpPr>
          <p:spPr bwMode="auto">
            <a:xfrm>
              <a:off x="1924" y="3419"/>
              <a:ext cx="56" cy="115"/>
            </a:xfrm>
            <a:custGeom>
              <a:avLst/>
              <a:gdLst>
                <a:gd name="T0" fmla="*/ 56 w 56"/>
                <a:gd name="T1" fmla="*/ 0 h 115"/>
                <a:gd name="T2" fmla="*/ 32 w 56"/>
                <a:gd name="T3" fmla="*/ 27 h 115"/>
                <a:gd name="T4" fmla="*/ 24 w 56"/>
                <a:gd name="T5" fmla="*/ 36 h 115"/>
                <a:gd name="T6" fmla="*/ 24 w 56"/>
                <a:gd name="T7" fmla="*/ 44 h 115"/>
                <a:gd name="T8" fmla="*/ 24 w 56"/>
                <a:gd name="T9" fmla="*/ 62 h 115"/>
                <a:gd name="T10" fmla="*/ 8 w 56"/>
                <a:gd name="T11" fmla="*/ 71 h 115"/>
                <a:gd name="T12" fmla="*/ 8 w 56"/>
                <a:gd name="T13" fmla="*/ 79 h 115"/>
                <a:gd name="T14" fmla="*/ 8 w 56"/>
                <a:gd name="T15" fmla="*/ 88 h 115"/>
                <a:gd name="T16" fmla="*/ 0 w 56"/>
                <a:gd name="T17" fmla="*/ 106 h 115"/>
                <a:gd name="T18" fmla="*/ 0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56" y="0"/>
                  </a:moveTo>
                  <a:lnTo>
                    <a:pt x="32" y="27"/>
                  </a:lnTo>
                  <a:lnTo>
                    <a:pt x="24" y="36"/>
                  </a:lnTo>
                  <a:lnTo>
                    <a:pt x="24" y="44"/>
                  </a:lnTo>
                  <a:lnTo>
                    <a:pt x="24" y="62"/>
                  </a:lnTo>
                  <a:lnTo>
                    <a:pt x="8" y="71"/>
                  </a:lnTo>
                  <a:lnTo>
                    <a:pt x="8" y="79"/>
                  </a:lnTo>
                  <a:lnTo>
                    <a:pt x="8" y="88"/>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59" name="Freeform 761"/>
            <p:cNvSpPr>
              <a:spLocks/>
            </p:cNvSpPr>
            <p:nvPr/>
          </p:nvSpPr>
          <p:spPr bwMode="auto">
            <a:xfrm>
              <a:off x="1796" y="3455"/>
              <a:ext cx="48" cy="79"/>
            </a:xfrm>
            <a:custGeom>
              <a:avLst/>
              <a:gdLst>
                <a:gd name="T0" fmla="*/ 0 w 48"/>
                <a:gd name="T1" fmla="*/ 0 h 79"/>
                <a:gd name="T2" fmla="*/ 16 w 48"/>
                <a:gd name="T3" fmla="*/ 8 h 79"/>
                <a:gd name="T4" fmla="*/ 24 w 48"/>
                <a:gd name="T5" fmla="*/ 26 h 79"/>
                <a:gd name="T6" fmla="*/ 32 w 48"/>
                <a:gd name="T7" fmla="*/ 35 h 79"/>
                <a:gd name="T8" fmla="*/ 48 w 48"/>
                <a:gd name="T9" fmla="*/ 35 h 79"/>
                <a:gd name="T10" fmla="*/ 48 w 48"/>
                <a:gd name="T11" fmla="*/ 43 h 79"/>
                <a:gd name="T12" fmla="*/ 48 w 48"/>
                <a:gd name="T13" fmla="*/ 52 h 79"/>
                <a:gd name="T14" fmla="*/ 48 w 48"/>
                <a:gd name="T15" fmla="*/ 70 h 79"/>
                <a:gd name="T16" fmla="*/ 48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0" y="0"/>
                  </a:moveTo>
                  <a:lnTo>
                    <a:pt x="16" y="8"/>
                  </a:lnTo>
                  <a:lnTo>
                    <a:pt x="24" y="26"/>
                  </a:lnTo>
                  <a:lnTo>
                    <a:pt x="32" y="35"/>
                  </a:lnTo>
                  <a:lnTo>
                    <a:pt x="48" y="35"/>
                  </a:lnTo>
                  <a:lnTo>
                    <a:pt x="48" y="43"/>
                  </a:lnTo>
                  <a:lnTo>
                    <a:pt x="48" y="52"/>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60" name="Freeform 762"/>
            <p:cNvSpPr>
              <a:spLocks/>
            </p:cNvSpPr>
            <p:nvPr/>
          </p:nvSpPr>
          <p:spPr bwMode="auto">
            <a:xfrm>
              <a:off x="1948" y="3481"/>
              <a:ext cx="48" cy="79"/>
            </a:xfrm>
            <a:custGeom>
              <a:avLst/>
              <a:gdLst>
                <a:gd name="T0" fmla="*/ 0 w 48"/>
                <a:gd name="T1" fmla="*/ 0 h 79"/>
                <a:gd name="T2" fmla="*/ 0 w 48"/>
                <a:gd name="T3" fmla="*/ 9 h 79"/>
                <a:gd name="T4" fmla="*/ 8 w 48"/>
                <a:gd name="T5" fmla="*/ 9 h 79"/>
                <a:gd name="T6" fmla="*/ 8 w 48"/>
                <a:gd name="T7" fmla="*/ 17 h 79"/>
                <a:gd name="T8" fmla="*/ 16 w 48"/>
                <a:gd name="T9" fmla="*/ 17 h 79"/>
                <a:gd name="T10" fmla="*/ 16 w 48"/>
                <a:gd name="T11" fmla="*/ 26 h 79"/>
                <a:gd name="T12" fmla="*/ 32 w 48"/>
                <a:gd name="T13" fmla="*/ 26 h 79"/>
                <a:gd name="T14" fmla="*/ 32 w 48"/>
                <a:gd name="T15" fmla="*/ 44 h 79"/>
                <a:gd name="T16" fmla="*/ 40 w 48"/>
                <a:gd name="T17" fmla="*/ 44 h 79"/>
                <a:gd name="T18" fmla="*/ 40 w 48"/>
                <a:gd name="T19" fmla="*/ 53 h 79"/>
                <a:gd name="T20" fmla="*/ 48 w 48"/>
                <a:gd name="T21" fmla="*/ 61 h 79"/>
                <a:gd name="T22" fmla="*/ 40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0" y="0"/>
                  </a:moveTo>
                  <a:lnTo>
                    <a:pt x="0" y="9"/>
                  </a:lnTo>
                  <a:lnTo>
                    <a:pt x="8" y="9"/>
                  </a:lnTo>
                  <a:lnTo>
                    <a:pt x="8" y="17"/>
                  </a:lnTo>
                  <a:lnTo>
                    <a:pt x="16" y="17"/>
                  </a:lnTo>
                  <a:lnTo>
                    <a:pt x="16" y="26"/>
                  </a:lnTo>
                  <a:lnTo>
                    <a:pt x="32" y="26"/>
                  </a:lnTo>
                  <a:lnTo>
                    <a:pt x="32" y="44"/>
                  </a:lnTo>
                  <a:lnTo>
                    <a:pt x="40" y="44"/>
                  </a:lnTo>
                  <a:lnTo>
                    <a:pt x="40" y="53"/>
                  </a:lnTo>
                  <a:lnTo>
                    <a:pt x="48" y="61"/>
                  </a:lnTo>
                  <a:lnTo>
                    <a:pt x="4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61" name="Freeform 763"/>
            <p:cNvSpPr>
              <a:spLocks/>
            </p:cNvSpPr>
            <p:nvPr/>
          </p:nvSpPr>
          <p:spPr bwMode="auto">
            <a:xfrm>
              <a:off x="2028" y="3455"/>
              <a:ext cx="16" cy="114"/>
            </a:xfrm>
            <a:custGeom>
              <a:avLst/>
              <a:gdLst>
                <a:gd name="T0" fmla="*/ 16 w 16"/>
                <a:gd name="T1" fmla="*/ 0 h 114"/>
                <a:gd name="T2" fmla="*/ 16 w 16"/>
                <a:gd name="T3" fmla="*/ 26 h 114"/>
                <a:gd name="T4" fmla="*/ 16 w 16"/>
                <a:gd name="T5" fmla="*/ 35 h 114"/>
                <a:gd name="T6" fmla="*/ 16 w 16"/>
                <a:gd name="T7" fmla="*/ 43 h 114"/>
                <a:gd name="T8" fmla="*/ 16 w 16"/>
                <a:gd name="T9" fmla="*/ 52 h 114"/>
                <a:gd name="T10" fmla="*/ 16 w 16"/>
                <a:gd name="T11" fmla="*/ 70 h 114"/>
                <a:gd name="T12" fmla="*/ 0 w 16"/>
                <a:gd name="T13" fmla="*/ 79 h 114"/>
                <a:gd name="T14" fmla="*/ 0 w 16"/>
                <a:gd name="T15" fmla="*/ 87 h 114"/>
                <a:gd name="T16" fmla="*/ 0 w 16"/>
                <a:gd name="T17" fmla="*/ 105 h 114"/>
                <a:gd name="T18" fmla="*/ 0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16" y="0"/>
                  </a:moveTo>
                  <a:lnTo>
                    <a:pt x="16" y="26"/>
                  </a:lnTo>
                  <a:lnTo>
                    <a:pt x="16" y="35"/>
                  </a:lnTo>
                  <a:lnTo>
                    <a:pt x="16" y="43"/>
                  </a:lnTo>
                  <a:lnTo>
                    <a:pt x="16" y="52"/>
                  </a:lnTo>
                  <a:lnTo>
                    <a:pt x="16" y="70"/>
                  </a:lnTo>
                  <a:lnTo>
                    <a:pt x="0" y="79"/>
                  </a:lnTo>
                  <a:lnTo>
                    <a:pt x="0" y="87"/>
                  </a:lnTo>
                  <a:lnTo>
                    <a:pt x="0" y="105"/>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62" name="Freeform 764"/>
            <p:cNvSpPr>
              <a:spLocks/>
            </p:cNvSpPr>
            <p:nvPr/>
          </p:nvSpPr>
          <p:spPr bwMode="auto">
            <a:xfrm>
              <a:off x="2076" y="3463"/>
              <a:ext cx="32" cy="79"/>
            </a:xfrm>
            <a:custGeom>
              <a:avLst/>
              <a:gdLst>
                <a:gd name="T0" fmla="*/ 0 w 32"/>
                <a:gd name="T1" fmla="*/ 0 h 79"/>
                <a:gd name="T2" fmla="*/ 0 w 32"/>
                <a:gd name="T3" fmla="*/ 18 h 79"/>
                <a:gd name="T4" fmla="*/ 8 w 32"/>
                <a:gd name="T5" fmla="*/ 27 h 79"/>
                <a:gd name="T6" fmla="*/ 16 w 32"/>
                <a:gd name="T7" fmla="*/ 27 h 79"/>
                <a:gd name="T8" fmla="*/ 16 w 32"/>
                <a:gd name="T9" fmla="*/ 35 h 79"/>
                <a:gd name="T10" fmla="*/ 32 w 32"/>
                <a:gd name="T11" fmla="*/ 44 h 79"/>
                <a:gd name="T12" fmla="*/ 32 w 32"/>
                <a:gd name="T13" fmla="*/ 62 h 79"/>
                <a:gd name="T14" fmla="*/ 32 w 32"/>
                <a:gd name="T15" fmla="*/ 71 h 79"/>
                <a:gd name="T16" fmla="*/ 32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0" y="0"/>
                  </a:moveTo>
                  <a:lnTo>
                    <a:pt x="0" y="18"/>
                  </a:lnTo>
                  <a:lnTo>
                    <a:pt x="8" y="27"/>
                  </a:lnTo>
                  <a:lnTo>
                    <a:pt x="16" y="27"/>
                  </a:lnTo>
                  <a:lnTo>
                    <a:pt x="16" y="35"/>
                  </a:lnTo>
                  <a:lnTo>
                    <a:pt x="32" y="44"/>
                  </a:lnTo>
                  <a:lnTo>
                    <a:pt x="32" y="62"/>
                  </a:lnTo>
                  <a:lnTo>
                    <a:pt x="32" y="71"/>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63" name="Freeform 765"/>
            <p:cNvSpPr>
              <a:spLocks/>
            </p:cNvSpPr>
            <p:nvPr/>
          </p:nvSpPr>
          <p:spPr bwMode="auto">
            <a:xfrm>
              <a:off x="2124" y="3446"/>
              <a:ext cx="24" cy="149"/>
            </a:xfrm>
            <a:custGeom>
              <a:avLst/>
              <a:gdLst>
                <a:gd name="T0" fmla="*/ 0 w 24"/>
                <a:gd name="T1" fmla="*/ 0 h 149"/>
                <a:gd name="T2" fmla="*/ 0 w 24"/>
                <a:gd name="T3" fmla="*/ 9 h 149"/>
                <a:gd name="T4" fmla="*/ 0 w 24"/>
                <a:gd name="T5" fmla="*/ 35 h 149"/>
                <a:gd name="T6" fmla="*/ 0 w 24"/>
                <a:gd name="T7" fmla="*/ 44 h 149"/>
                <a:gd name="T8" fmla="*/ 0 w 24"/>
                <a:gd name="T9" fmla="*/ 52 h 149"/>
                <a:gd name="T10" fmla="*/ 8 w 24"/>
                <a:gd name="T11" fmla="*/ 61 h 149"/>
                <a:gd name="T12" fmla="*/ 8 w 24"/>
                <a:gd name="T13" fmla="*/ 88 h 149"/>
                <a:gd name="T14" fmla="*/ 24 w 24"/>
                <a:gd name="T15" fmla="*/ 96 h 149"/>
                <a:gd name="T16" fmla="*/ 24 w 24"/>
                <a:gd name="T17" fmla="*/ 114 h 149"/>
                <a:gd name="T18" fmla="*/ 24 w 24"/>
                <a:gd name="T19" fmla="*/ 123 h 149"/>
                <a:gd name="T20" fmla="*/ 24 w 24"/>
                <a:gd name="T21" fmla="*/ 132 h 149"/>
                <a:gd name="T22" fmla="*/ 8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0" y="0"/>
                  </a:moveTo>
                  <a:lnTo>
                    <a:pt x="0" y="9"/>
                  </a:lnTo>
                  <a:lnTo>
                    <a:pt x="0" y="35"/>
                  </a:lnTo>
                  <a:lnTo>
                    <a:pt x="0" y="44"/>
                  </a:lnTo>
                  <a:lnTo>
                    <a:pt x="0" y="52"/>
                  </a:lnTo>
                  <a:lnTo>
                    <a:pt x="8" y="61"/>
                  </a:lnTo>
                  <a:lnTo>
                    <a:pt x="8" y="88"/>
                  </a:lnTo>
                  <a:lnTo>
                    <a:pt x="24" y="96"/>
                  </a:lnTo>
                  <a:lnTo>
                    <a:pt x="24" y="114"/>
                  </a:lnTo>
                  <a:lnTo>
                    <a:pt x="24" y="123"/>
                  </a:lnTo>
                  <a:lnTo>
                    <a:pt x="24" y="132"/>
                  </a:lnTo>
                  <a:lnTo>
                    <a:pt x="8"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64" name="Freeform 766"/>
            <p:cNvSpPr>
              <a:spLocks/>
            </p:cNvSpPr>
            <p:nvPr/>
          </p:nvSpPr>
          <p:spPr bwMode="auto">
            <a:xfrm>
              <a:off x="2108" y="3384"/>
              <a:ext cx="72" cy="114"/>
            </a:xfrm>
            <a:custGeom>
              <a:avLst/>
              <a:gdLst>
                <a:gd name="T0" fmla="*/ 0 w 72"/>
                <a:gd name="T1" fmla="*/ 0 h 114"/>
                <a:gd name="T2" fmla="*/ 8 w 72"/>
                <a:gd name="T3" fmla="*/ 9 h 114"/>
                <a:gd name="T4" fmla="*/ 16 w 72"/>
                <a:gd name="T5" fmla="*/ 27 h 114"/>
                <a:gd name="T6" fmla="*/ 24 w 72"/>
                <a:gd name="T7" fmla="*/ 27 h 114"/>
                <a:gd name="T8" fmla="*/ 40 w 72"/>
                <a:gd name="T9" fmla="*/ 35 h 114"/>
                <a:gd name="T10" fmla="*/ 48 w 72"/>
                <a:gd name="T11" fmla="*/ 44 h 114"/>
                <a:gd name="T12" fmla="*/ 56 w 72"/>
                <a:gd name="T13" fmla="*/ 62 h 114"/>
                <a:gd name="T14" fmla="*/ 56 w 72"/>
                <a:gd name="T15" fmla="*/ 71 h 114"/>
                <a:gd name="T16" fmla="*/ 56 w 72"/>
                <a:gd name="T17" fmla="*/ 79 h 114"/>
                <a:gd name="T18" fmla="*/ 56 w 72"/>
                <a:gd name="T19" fmla="*/ 97 h 114"/>
                <a:gd name="T20" fmla="*/ 72 w 72"/>
                <a:gd name="T21" fmla="*/ 106 h 114"/>
                <a:gd name="T22" fmla="*/ 72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0" y="0"/>
                  </a:moveTo>
                  <a:lnTo>
                    <a:pt x="8" y="9"/>
                  </a:lnTo>
                  <a:lnTo>
                    <a:pt x="16" y="27"/>
                  </a:lnTo>
                  <a:lnTo>
                    <a:pt x="24" y="27"/>
                  </a:lnTo>
                  <a:lnTo>
                    <a:pt x="40" y="35"/>
                  </a:lnTo>
                  <a:lnTo>
                    <a:pt x="48" y="44"/>
                  </a:lnTo>
                  <a:lnTo>
                    <a:pt x="56" y="62"/>
                  </a:lnTo>
                  <a:lnTo>
                    <a:pt x="56" y="71"/>
                  </a:lnTo>
                  <a:lnTo>
                    <a:pt x="56" y="79"/>
                  </a:lnTo>
                  <a:lnTo>
                    <a:pt x="56" y="97"/>
                  </a:lnTo>
                  <a:lnTo>
                    <a:pt x="72" y="106"/>
                  </a:lnTo>
                  <a:lnTo>
                    <a:pt x="72"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65" name="Freeform 767"/>
            <p:cNvSpPr>
              <a:spLocks/>
            </p:cNvSpPr>
            <p:nvPr/>
          </p:nvSpPr>
          <p:spPr bwMode="auto">
            <a:xfrm>
              <a:off x="1764" y="3446"/>
              <a:ext cx="48" cy="88"/>
            </a:xfrm>
            <a:custGeom>
              <a:avLst/>
              <a:gdLst>
                <a:gd name="T0" fmla="*/ 48 w 48"/>
                <a:gd name="T1" fmla="*/ 0 h 88"/>
                <a:gd name="T2" fmla="*/ 32 w 48"/>
                <a:gd name="T3" fmla="*/ 0 h 88"/>
                <a:gd name="T4" fmla="*/ 24 w 48"/>
                <a:gd name="T5" fmla="*/ 9 h 88"/>
                <a:gd name="T6" fmla="*/ 24 w 48"/>
                <a:gd name="T7" fmla="*/ 17 h 88"/>
                <a:gd name="T8" fmla="*/ 24 w 48"/>
                <a:gd name="T9" fmla="*/ 35 h 88"/>
                <a:gd name="T10" fmla="*/ 24 w 48"/>
                <a:gd name="T11" fmla="*/ 44 h 88"/>
                <a:gd name="T12" fmla="*/ 16 w 48"/>
                <a:gd name="T13" fmla="*/ 52 h 88"/>
                <a:gd name="T14" fmla="*/ 16 w 48"/>
                <a:gd name="T15" fmla="*/ 61 h 88"/>
                <a:gd name="T16" fmla="*/ 16 w 48"/>
                <a:gd name="T17" fmla="*/ 79 h 88"/>
                <a:gd name="T18" fmla="*/ 16 w 48"/>
                <a:gd name="T19" fmla="*/ 88 h 88"/>
                <a:gd name="T20" fmla="*/ 0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48" y="0"/>
                  </a:moveTo>
                  <a:lnTo>
                    <a:pt x="32" y="0"/>
                  </a:lnTo>
                  <a:lnTo>
                    <a:pt x="24" y="9"/>
                  </a:lnTo>
                  <a:lnTo>
                    <a:pt x="24" y="17"/>
                  </a:lnTo>
                  <a:lnTo>
                    <a:pt x="24" y="35"/>
                  </a:lnTo>
                  <a:lnTo>
                    <a:pt x="24" y="44"/>
                  </a:lnTo>
                  <a:lnTo>
                    <a:pt x="16" y="52"/>
                  </a:lnTo>
                  <a:lnTo>
                    <a:pt x="16" y="61"/>
                  </a:lnTo>
                  <a:lnTo>
                    <a:pt x="16" y="79"/>
                  </a:lnTo>
                  <a:lnTo>
                    <a:pt x="16" y="88"/>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66" name="Freeform 768"/>
            <p:cNvSpPr>
              <a:spLocks/>
            </p:cNvSpPr>
            <p:nvPr/>
          </p:nvSpPr>
          <p:spPr bwMode="auto">
            <a:xfrm>
              <a:off x="1844" y="3498"/>
              <a:ext cx="40" cy="80"/>
            </a:xfrm>
            <a:custGeom>
              <a:avLst/>
              <a:gdLst>
                <a:gd name="T0" fmla="*/ 0 w 40"/>
                <a:gd name="T1" fmla="*/ 0 h 80"/>
                <a:gd name="T2" fmla="*/ 16 w 40"/>
                <a:gd name="T3" fmla="*/ 0 h 80"/>
                <a:gd name="T4" fmla="*/ 32 w 40"/>
                <a:gd name="T5" fmla="*/ 0 h 80"/>
                <a:gd name="T6" fmla="*/ 32 w 40"/>
                <a:gd name="T7" fmla="*/ 9 h 80"/>
                <a:gd name="T8" fmla="*/ 40 w 40"/>
                <a:gd name="T9" fmla="*/ 27 h 80"/>
                <a:gd name="T10" fmla="*/ 40 w 40"/>
                <a:gd name="T11" fmla="*/ 36 h 80"/>
                <a:gd name="T12" fmla="*/ 40 w 40"/>
                <a:gd name="T13" fmla="*/ 44 h 80"/>
                <a:gd name="T14" fmla="*/ 40 w 40"/>
                <a:gd name="T15" fmla="*/ 62 h 80"/>
                <a:gd name="T16" fmla="*/ 40 w 40"/>
                <a:gd name="T17" fmla="*/ 71 h 80"/>
                <a:gd name="T18" fmla="*/ 4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0" y="0"/>
                  </a:moveTo>
                  <a:lnTo>
                    <a:pt x="16" y="0"/>
                  </a:lnTo>
                  <a:lnTo>
                    <a:pt x="32" y="0"/>
                  </a:lnTo>
                  <a:lnTo>
                    <a:pt x="32" y="9"/>
                  </a:lnTo>
                  <a:lnTo>
                    <a:pt x="40" y="27"/>
                  </a:lnTo>
                  <a:lnTo>
                    <a:pt x="40" y="36"/>
                  </a:lnTo>
                  <a:lnTo>
                    <a:pt x="40" y="44"/>
                  </a:lnTo>
                  <a:lnTo>
                    <a:pt x="40" y="62"/>
                  </a:lnTo>
                  <a:lnTo>
                    <a:pt x="40" y="71"/>
                  </a:lnTo>
                  <a:lnTo>
                    <a:pt x="4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67" name="Freeform 769"/>
            <p:cNvSpPr>
              <a:spLocks/>
            </p:cNvSpPr>
            <p:nvPr/>
          </p:nvSpPr>
          <p:spPr bwMode="auto">
            <a:xfrm>
              <a:off x="1844" y="3411"/>
              <a:ext cx="32" cy="79"/>
            </a:xfrm>
            <a:custGeom>
              <a:avLst/>
              <a:gdLst>
                <a:gd name="T0" fmla="*/ 0 w 32"/>
                <a:gd name="T1" fmla="*/ 8 h 79"/>
                <a:gd name="T2" fmla="*/ 8 w 32"/>
                <a:gd name="T3" fmla="*/ 0 h 79"/>
                <a:gd name="T4" fmla="*/ 8 w 32"/>
                <a:gd name="T5" fmla="*/ 8 h 79"/>
                <a:gd name="T6" fmla="*/ 8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32 w 32"/>
                <a:gd name="T19" fmla="*/ 70 h 79"/>
                <a:gd name="T20" fmla="*/ 32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0" y="8"/>
                  </a:moveTo>
                  <a:lnTo>
                    <a:pt x="8" y="0"/>
                  </a:lnTo>
                  <a:lnTo>
                    <a:pt x="8" y="8"/>
                  </a:lnTo>
                  <a:lnTo>
                    <a:pt x="8" y="17"/>
                  </a:lnTo>
                  <a:lnTo>
                    <a:pt x="16" y="17"/>
                  </a:lnTo>
                  <a:lnTo>
                    <a:pt x="16" y="35"/>
                  </a:lnTo>
                  <a:lnTo>
                    <a:pt x="16" y="44"/>
                  </a:lnTo>
                  <a:lnTo>
                    <a:pt x="16" y="52"/>
                  </a:lnTo>
                  <a:lnTo>
                    <a:pt x="16" y="70"/>
                  </a:lnTo>
                  <a:lnTo>
                    <a:pt x="32" y="70"/>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68" name="Freeform 770"/>
            <p:cNvSpPr>
              <a:spLocks/>
            </p:cNvSpPr>
            <p:nvPr/>
          </p:nvSpPr>
          <p:spPr bwMode="auto">
            <a:xfrm>
              <a:off x="2028" y="3534"/>
              <a:ext cx="48" cy="79"/>
            </a:xfrm>
            <a:custGeom>
              <a:avLst/>
              <a:gdLst>
                <a:gd name="T0" fmla="*/ 0 w 48"/>
                <a:gd name="T1" fmla="*/ 0 h 79"/>
                <a:gd name="T2" fmla="*/ 16 w 48"/>
                <a:gd name="T3" fmla="*/ 8 h 79"/>
                <a:gd name="T4" fmla="*/ 16 w 48"/>
                <a:gd name="T5" fmla="*/ 26 h 79"/>
                <a:gd name="T6" fmla="*/ 24 w 48"/>
                <a:gd name="T7" fmla="*/ 35 h 79"/>
                <a:gd name="T8" fmla="*/ 32 w 48"/>
                <a:gd name="T9" fmla="*/ 35 h 79"/>
                <a:gd name="T10" fmla="*/ 32 w 48"/>
                <a:gd name="T11" fmla="*/ 44 h 79"/>
                <a:gd name="T12" fmla="*/ 48 w 48"/>
                <a:gd name="T13" fmla="*/ 44 h 79"/>
                <a:gd name="T14" fmla="*/ 48 w 48"/>
                <a:gd name="T15" fmla="*/ 61 h 79"/>
                <a:gd name="T16" fmla="*/ 48 w 48"/>
                <a:gd name="T17" fmla="*/ 70 h 79"/>
                <a:gd name="T18" fmla="*/ 48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0" y="0"/>
                  </a:moveTo>
                  <a:lnTo>
                    <a:pt x="16" y="8"/>
                  </a:lnTo>
                  <a:lnTo>
                    <a:pt x="16" y="26"/>
                  </a:lnTo>
                  <a:lnTo>
                    <a:pt x="24" y="35"/>
                  </a:lnTo>
                  <a:lnTo>
                    <a:pt x="32" y="35"/>
                  </a:lnTo>
                  <a:lnTo>
                    <a:pt x="32" y="44"/>
                  </a:lnTo>
                  <a:lnTo>
                    <a:pt x="48" y="44"/>
                  </a:lnTo>
                  <a:lnTo>
                    <a:pt x="48" y="61"/>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69" name="Freeform 771"/>
            <p:cNvSpPr>
              <a:spLocks/>
            </p:cNvSpPr>
            <p:nvPr/>
          </p:nvSpPr>
          <p:spPr bwMode="auto">
            <a:xfrm>
              <a:off x="2044" y="3455"/>
              <a:ext cx="64" cy="35"/>
            </a:xfrm>
            <a:custGeom>
              <a:avLst/>
              <a:gdLst>
                <a:gd name="T0" fmla="*/ 0 w 64"/>
                <a:gd name="T1" fmla="*/ 0 h 35"/>
                <a:gd name="T2" fmla="*/ 8 w 64"/>
                <a:gd name="T3" fmla="*/ 0 h 35"/>
                <a:gd name="T4" fmla="*/ 16 w 64"/>
                <a:gd name="T5" fmla="*/ 0 h 35"/>
                <a:gd name="T6" fmla="*/ 32 w 64"/>
                <a:gd name="T7" fmla="*/ 0 h 35"/>
                <a:gd name="T8" fmla="*/ 32 w 64"/>
                <a:gd name="T9" fmla="*/ 8 h 35"/>
                <a:gd name="T10" fmla="*/ 40 w 64"/>
                <a:gd name="T11" fmla="*/ 8 h 35"/>
                <a:gd name="T12" fmla="*/ 48 w 64"/>
                <a:gd name="T13" fmla="*/ 26 h 35"/>
                <a:gd name="T14" fmla="*/ 64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0" y="0"/>
                  </a:moveTo>
                  <a:lnTo>
                    <a:pt x="8" y="0"/>
                  </a:lnTo>
                  <a:lnTo>
                    <a:pt x="16" y="0"/>
                  </a:lnTo>
                  <a:lnTo>
                    <a:pt x="32" y="0"/>
                  </a:lnTo>
                  <a:lnTo>
                    <a:pt x="32" y="8"/>
                  </a:lnTo>
                  <a:lnTo>
                    <a:pt x="40" y="8"/>
                  </a:lnTo>
                  <a:lnTo>
                    <a:pt x="48" y="26"/>
                  </a:lnTo>
                  <a:lnTo>
                    <a:pt x="64"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70" name="Freeform 772"/>
            <p:cNvSpPr>
              <a:spLocks/>
            </p:cNvSpPr>
            <p:nvPr/>
          </p:nvSpPr>
          <p:spPr bwMode="auto">
            <a:xfrm>
              <a:off x="2012" y="3455"/>
              <a:ext cx="16" cy="123"/>
            </a:xfrm>
            <a:custGeom>
              <a:avLst/>
              <a:gdLst>
                <a:gd name="T0" fmla="*/ 16 w 16"/>
                <a:gd name="T1" fmla="*/ 0 h 123"/>
                <a:gd name="T2" fmla="*/ 16 w 16"/>
                <a:gd name="T3" fmla="*/ 35 h 123"/>
                <a:gd name="T4" fmla="*/ 16 w 16"/>
                <a:gd name="T5" fmla="*/ 43 h 123"/>
                <a:gd name="T6" fmla="*/ 16 w 16"/>
                <a:gd name="T7" fmla="*/ 70 h 123"/>
                <a:gd name="T8" fmla="*/ 8 w 16"/>
                <a:gd name="T9" fmla="*/ 70 h 123"/>
                <a:gd name="T10" fmla="*/ 8 w 16"/>
                <a:gd name="T11" fmla="*/ 79 h 123"/>
                <a:gd name="T12" fmla="*/ 8 w 16"/>
                <a:gd name="T13" fmla="*/ 87 h 123"/>
                <a:gd name="T14" fmla="*/ 8 w 16"/>
                <a:gd name="T15" fmla="*/ 105 h 123"/>
                <a:gd name="T16" fmla="*/ 0 w 16"/>
                <a:gd name="T17" fmla="*/ 114 h 123"/>
                <a:gd name="T18" fmla="*/ 0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16" y="0"/>
                  </a:moveTo>
                  <a:lnTo>
                    <a:pt x="16" y="35"/>
                  </a:lnTo>
                  <a:lnTo>
                    <a:pt x="16" y="43"/>
                  </a:lnTo>
                  <a:lnTo>
                    <a:pt x="16" y="70"/>
                  </a:lnTo>
                  <a:lnTo>
                    <a:pt x="8" y="70"/>
                  </a:lnTo>
                  <a:lnTo>
                    <a:pt x="8" y="79"/>
                  </a:lnTo>
                  <a:lnTo>
                    <a:pt x="8" y="87"/>
                  </a:lnTo>
                  <a:lnTo>
                    <a:pt x="8" y="105"/>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71" name="Freeform 773"/>
            <p:cNvSpPr>
              <a:spLocks/>
            </p:cNvSpPr>
            <p:nvPr/>
          </p:nvSpPr>
          <p:spPr bwMode="auto">
            <a:xfrm>
              <a:off x="1980" y="3481"/>
              <a:ext cx="16" cy="61"/>
            </a:xfrm>
            <a:custGeom>
              <a:avLst/>
              <a:gdLst>
                <a:gd name="T0" fmla="*/ 0 w 16"/>
                <a:gd name="T1" fmla="*/ 0 h 61"/>
                <a:gd name="T2" fmla="*/ 8 w 16"/>
                <a:gd name="T3" fmla="*/ 9 h 61"/>
                <a:gd name="T4" fmla="*/ 16 w 16"/>
                <a:gd name="T5" fmla="*/ 17 h 61"/>
                <a:gd name="T6" fmla="*/ 16 w 16"/>
                <a:gd name="T7" fmla="*/ 26 h 61"/>
                <a:gd name="T8" fmla="*/ 16 w 16"/>
                <a:gd name="T9" fmla="*/ 44 h 61"/>
                <a:gd name="T10" fmla="*/ 16 w 16"/>
                <a:gd name="T11" fmla="*/ 53 h 61"/>
                <a:gd name="T12" fmla="*/ 16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0" y="0"/>
                  </a:moveTo>
                  <a:lnTo>
                    <a:pt x="8" y="9"/>
                  </a:lnTo>
                  <a:lnTo>
                    <a:pt x="16" y="17"/>
                  </a:lnTo>
                  <a:lnTo>
                    <a:pt x="16" y="26"/>
                  </a:lnTo>
                  <a:lnTo>
                    <a:pt x="16" y="44"/>
                  </a:lnTo>
                  <a:lnTo>
                    <a:pt x="16" y="53"/>
                  </a:lnTo>
                  <a:lnTo>
                    <a:pt x="16"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72" name="Freeform 774"/>
            <p:cNvSpPr>
              <a:spLocks/>
            </p:cNvSpPr>
            <p:nvPr/>
          </p:nvSpPr>
          <p:spPr bwMode="auto">
            <a:xfrm>
              <a:off x="1948" y="3507"/>
              <a:ext cx="16" cy="88"/>
            </a:xfrm>
            <a:custGeom>
              <a:avLst/>
              <a:gdLst>
                <a:gd name="T0" fmla="*/ 16 w 16"/>
                <a:gd name="T1" fmla="*/ 0 h 88"/>
                <a:gd name="T2" fmla="*/ 16 w 16"/>
                <a:gd name="T3" fmla="*/ 27 h 88"/>
                <a:gd name="T4" fmla="*/ 8 w 16"/>
                <a:gd name="T5" fmla="*/ 35 h 88"/>
                <a:gd name="T6" fmla="*/ 8 w 16"/>
                <a:gd name="T7" fmla="*/ 53 h 88"/>
                <a:gd name="T8" fmla="*/ 0 w 16"/>
                <a:gd name="T9" fmla="*/ 62 h 88"/>
                <a:gd name="T10" fmla="*/ 0 w 16"/>
                <a:gd name="T11" fmla="*/ 71 h 88"/>
                <a:gd name="T12" fmla="*/ 0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16" y="0"/>
                  </a:moveTo>
                  <a:lnTo>
                    <a:pt x="16" y="27"/>
                  </a:lnTo>
                  <a:lnTo>
                    <a:pt x="8" y="35"/>
                  </a:lnTo>
                  <a:lnTo>
                    <a:pt x="8"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73" name="Freeform 775"/>
            <p:cNvSpPr>
              <a:spLocks/>
            </p:cNvSpPr>
            <p:nvPr/>
          </p:nvSpPr>
          <p:spPr bwMode="auto">
            <a:xfrm>
              <a:off x="1908" y="3455"/>
              <a:ext cx="16" cy="123"/>
            </a:xfrm>
            <a:custGeom>
              <a:avLst/>
              <a:gdLst>
                <a:gd name="T0" fmla="*/ 8 w 16"/>
                <a:gd name="T1" fmla="*/ 0 h 123"/>
                <a:gd name="T2" fmla="*/ 8 w 16"/>
                <a:gd name="T3" fmla="*/ 8 h 123"/>
                <a:gd name="T4" fmla="*/ 16 w 16"/>
                <a:gd name="T5" fmla="*/ 26 h 123"/>
                <a:gd name="T6" fmla="*/ 16 w 16"/>
                <a:gd name="T7" fmla="*/ 35 h 123"/>
                <a:gd name="T8" fmla="*/ 8 w 16"/>
                <a:gd name="T9" fmla="*/ 43 h 123"/>
                <a:gd name="T10" fmla="*/ 8 w 16"/>
                <a:gd name="T11" fmla="*/ 52 h 123"/>
                <a:gd name="T12" fmla="*/ 8 w 16"/>
                <a:gd name="T13" fmla="*/ 70 h 123"/>
                <a:gd name="T14" fmla="*/ 8 w 16"/>
                <a:gd name="T15" fmla="*/ 79 h 123"/>
                <a:gd name="T16" fmla="*/ 0 w 16"/>
                <a:gd name="T17" fmla="*/ 87 h 123"/>
                <a:gd name="T18" fmla="*/ 0 w 16"/>
                <a:gd name="T19" fmla="*/ 105 h 123"/>
                <a:gd name="T20" fmla="*/ 0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16" y="26"/>
                  </a:lnTo>
                  <a:lnTo>
                    <a:pt x="16" y="35"/>
                  </a:lnTo>
                  <a:lnTo>
                    <a:pt x="8" y="43"/>
                  </a:lnTo>
                  <a:lnTo>
                    <a:pt x="8" y="52"/>
                  </a:lnTo>
                  <a:lnTo>
                    <a:pt x="8" y="70"/>
                  </a:lnTo>
                  <a:lnTo>
                    <a:pt x="8" y="79"/>
                  </a:lnTo>
                  <a:lnTo>
                    <a:pt x="0" y="87"/>
                  </a:lnTo>
                  <a:lnTo>
                    <a:pt x="0" y="105"/>
                  </a:lnTo>
                  <a:lnTo>
                    <a:pt x="0"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74" name="Freeform 776"/>
            <p:cNvSpPr>
              <a:spLocks/>
            </p:cNvSpPr>
            <p:nvPr/>
          </p:nvSpPr>
          <p:spPr bwMode="auto">
            <a:xfrm>
              <a:off x="1788" y="3490"/>
              <a:ext cx="40" cy="105"/>
            </a:xfrm>
            <a:custGeom>
              <a:avLst/>
              <a:gdLst>
                <a:gd name="T0" fmla="*/ 32 w 40"/>
                <a:gd name="T1" fmla="*/ 0 h 105"/>
                <a:gd name="T2" fmla="*/ 40 w 40"/>
                <a:gd name="T3" fmla="*/ 8 h 105"/>
                <a:gd name="T4" fmla="*/ 32 w 40"/>
                <a:gd name="T5" fmla="*/ 17 h 105"/>
                <a:gd name="T6" fmla="*/ 24 w 40"/>
                <a:gd name="T7" fmla="*/ 35 h 105"/>
                <a:gd name="T8" fmla="*/ 8 w 40"/>
                <a:gd name="T9" fmla="*/ 44 h 105"/>
                <a:gd name="T10" fmla="*/ 8 w 40"/>
                <a:gd name="T11" fmla="*/ 52 h 105"/>
                <a:gd name="T12" fmla="*/ 0 w 40"/>
                <a:gd name="T13" fmla="*/ 70 h 105"/>
                <a:gd name="T14" fmla="*/ 0 w 40"/>
                <a:gd name="T15" fmla="*/ 79 h 105"/>
                <a:gd name="T16" fmla="*/ 0 w 40"/>
                <a:gd name="T17" fmla="*/ 88 h 105"/>
                <a:gd name="T18" fmla="*/ 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32" y="0"/>
                  </a:moveTo>
                  <a:lnTo>
                    <a:pt x="40" y="8"/>
                  </a:lnTo>
                  <a:lnTo>
                    <a:pt x="32" y="17"/>
                  </a:lnTo>
                  <a:lnTo>
                    <a:pt x="24" y="35"/>
                  </a:lnTo>
                  <a:lnTo>
                    <a:pt x="8" y="44"/>
                  </a:lnTo>
                  <a:lnTo>
                    <a:pt x="8" y="52"/>
                  </a:lnTo>
                  <a:lnTo>
                    <a:pt x="0" y="70"/>
                  </a:lnTo>
                  <a:lnTo>
                    <a:pt x="0" y="79"/>
                  </a:lnTo>
                  <a:lnTo>
                    <a:pt x="0" y="88"/>
                  </a:lnTo>
                  <a:lnTo>
                    <a:pt x="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75" name="Freeform 777"/>
            <p:cNvSpPr>
              <a:spLocks/>
            </p:cNvSpPr>
            <p:nvPr/>
          </p:nvSpPr>
          <p:spPr bwMode="auto">
            <a:xfrm>
              <a:off x="1724" y="3463"/>
              <a:ext cx="64" cy="115"/>
            </a:xfrm>
            <a:custGeom>
              <a:avLst/>
              <a:gdLst>
                <a:gd name="T0" fmla="*/ 64 w 64"/>
                <a:gd name="T1" fmla="*/ 0 h 115"/>
                <a:gd name="T2" fmla="*/ 56 w 64"/>
                <a:gd name="T3" fmla="*/ 18 h 115"/>
                <a:gd name="T4" fmla="*/ 56 w 64"/>
                <a:gd name="T5" fmla="*/ 27 h 115"/>
                <a:gd name="T6" fmla="*/ 40 w 64"/>
                <a:gd name="T7" fmla="*/ 27 h 115"/>
                <a:gd name="T8" fmla="*/ 32 w 64"/>
                <a:gd name="T9" fmla="*/ 27 h 115"/>
                <a:gd name="T10" fmla="*/ 32 w 64"/>
                <a:gd name="T11" fmla="*/ 35 h 115"/>
                <a:gd name="T12" fmla="*/ 32 w 64"/>
                <a:gd name="T13" fmla="*/ 44 h 115"/>
                <a:gd name="T14" fmla="*/ 24 w 64"/>
                <a:gd name="T15" fmla="*/ 62 h 115"/>
                <a:gd name="T16" fmla="*/ 16 w 64"/>
                <a:gd name="T17" fmla="*/ 71 h 115"/>
                <a:gd name="T18" fmla="*/ 16 w 64"/>
                <a:gd name="T19" fmla="*/ 79 h 115"/>
                <a:gd name="T20" fmla="*/ 16 w 64"/>
                <a:gd name="T21" fmla="*/ 97 h 115"/>
                <a:gd name="T22" fmla="*/ 0 w 64"/>
                <a:gd name="T23" fmla="*/ 97 h 115"/>
                <a:gd name="T24" fmla="*/ 0 w 64"/>
                <a:gd name="T25" fmla="*/ 106 h 115"/>
                <a:gd name="T26" fmla="*/ 0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64" y="0"/>
                  </a:moveTo>
                  <a:lnTo>
                    <a:pt x="56" y="18"/>
                  </a:lnTo>
                  <a:lnTo>
                    <a:pt x="56" y="27"/>
                  </a:lnTo>
                  <a:lnTo>
                    <a:pt x="40" y="27"/>
                  </a:lnTo>
                  <a:lnTo>
                    <a:pt x="32" y="27"/>
                  </a:lnTo>
                  <a:lnTo>
                    <a:pt x="32" y="35"/>
                  </a:lnTo>
                  <a:lnTo>
                    <a:pt x="32" y="44"/>
                  </a:lnTo>
                  <a:lnTo>
                    <a:pt x="24" y="62"/>
                  </a:lnTo>
                  <a:lnTo>
                    <a:pt x="16" y="71"/>
                  </a:lnTo>
                  <a:lnTo>
                    <a:pt x="16" y="79"/>
                  </a:lnTo>
                  <a:lnTo>
                    <a:pt x="16" y="97"/>
                  </a:lnTo>
                  <a:lnTo>
                    <a:pt x="0" y="97"/>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76" name="Freeform 778"/>
            <p:cNvSpPr>
              <a:spLocks/>
            </p:cNvSpPr>
            <p:nvPr/>
          </p:nvSpPr>
          <p:spPr bwMode="auto">
            <a:xfrm>
              <a:off x="2132" y="3507"/>
              <a:ext cx="48" cy="88"/>
            </a:xfrm>
            <a:custGeom>
              <a:avLst/>
              <a:gdLst>
                <a:gd name="T0" fmla="*/ 0 w 48"/>
                <a:gd name="T1" fmla="*/ 0 h 88"/>
                <a:gd name="T2" fmla="*/ 0 w 48"/>
                <a:gd name="T3" fmla="*/ 18 h 88"/>
                <a:gd name="T4" fmla="*/ 0 w 48"/>
                <a:gd name="T5" fmla="*/ 27 h 88"/>
                <a:gd name="T6" fmla="*/ 16 w 48"/>
                <a:gd name="T7" fmla="*/ 27 h 88"/>
                <a:gd name="T8" fmla="*/ 16 w 48"/>
                <a:gd name="T9" fmla="*/ 35 h 88"/>
                <a:gd name="T10" fmla="*/ 24 w 48"/>
                <a:gd name="T11" fmla="*/ 35 h 88"/>
                <a:gd name="T12" fmla="*/ 32 w 48"/>
                <a:gd name="T13" fmla="*/ 53 h 88"/>
                <a:gd name="T14" fmla="*/ 48 w 48"/>
                <a:gd name="T15" fmla="*/ 62 h 88"/>
                <a:gd name="T16" fmla="*/ 48 w 48"/>
                <a:gd name="T17" fmla="*/ 71 h 88"/>
                <a:gd name="T18" fmla="*/ 48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0" y="0"/>
                  </a:moveTo>
                  <a:lnTo>
                    <a:pt x="0" y="18"/>
                  </a:lnTo>
                  <a:lnTo>
                    <a:pt x="0" y="27"/>
                  </a:lnTo>
                  <a:lnTo>
                    <a:pt x="16" y="27"/>
                  </a:lnTo>
                  <a:lnTo>
                    <a:pt x="16" y="35"/>
                  </a:lnTo>
                  <a:lnTo>
                    <a:pt x="24" y="35"/>
                  </a:lnTo>
                  <a:lnTo>
                    <a:pt x="32" y="53"/>
                  </a:lnTo>
                  <a:lnTo>
                    <a:pt x="48" y="62"/>
                  </a:lnTo>
                  <a:lnTo>
                    <a:pt x="48" y="71"/>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77" name="Freeform 779"/>
            <p:cNvSpPr>
              <a:spLocks/>
            </p:cNvSpPr>
            <p:nvPr/>
          </p:nvSpPr>
          <p:spPr bwMode="auto">
            <a:xfrm>
              <a:off x="2092" y="3314"/>
              <a:ext cx="64" cy="53"/>
            </a:xfrm>
            <a:custGeom>
              <a:avLst/>
              <a:gdLst>
                <a:gd name="T0" fmla="*/ 0 w 64"/>
                <a:gd name="T1" fmla="*/ 0 h 53"/>
                <a:gd name="T2" fmla="*/ 24 w 64"/>
                <a:gd name="T3" fmla="*/ 17 h 53"/>
                <a:gd name="T4" fmla="*/ 32 w 64"/>
                <a:gd name="T5" fmla="*/ 17 h 53"/>
                <a:gd name="T6" fmla="*/ 40 w 64"/>
                <a:gd name="T7" fmla="*/ 17 h 53"/>
                <a:gd name="T8" fmla="*/ 56 w 64"/>
                <a:gd name="T9" fmla="*/ 17 h 53"/>
                <a:gd name="T10" fmla="*/ 64 w 64"/>
                <a:gd name="T11" fmla="*/ 26 h 53"/>
                <a:gd name="T12" fmla="*/ 64 w 64"/>
                <a:gd name="T13" fmla="*/ 35 h 53"/>
                <a:gd name="T14" fmla="*/ 64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0" y="0"/>
                  </a:moveTo>
                  <a:lnTo>
                    <a:pt x="24" y="17"/>
                  </a:lnTo>
                  <a:lnTo>
                    <a:pt x="32" y="17"/>
                  </a:lnTo>
                  <a:lnTo>
                    <a:pt x="40" y="17"/>
                  </a:lnTo>
                  <a:lnTo>
                    <a:pt x="56" y="17"/>
                  </a:lnTo>
                  <a:lnTo>
                    <a:pt x="64" y="26"/>
                  </a:lnTo>
                  <a:lnTo>
                    <a:pt x="64" y="35"/>
                  </a:lnTo>
                  <a:lnTo>
                    <a:pt x="64"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78" name="Freeform 780"/>
            <p:cNvSpPr>
              <a:spLocks/>
            </p:cNvSpPr>
            <p:nvPr/>
          </p:nvSpPr>
          <p:spPr bwMode="auto">
            <a:xfrm>
              <a:off x="1780" y="3314"/>
              <a:ext cx="96" cy="35"/>
            </a:xfrm>
            <a:custGeom>
              <a:avLst/>
              <a:gdLst>
                <a:gd name="T0" fmla="*/ 96 w 96"/>
                <a:gd name="T1" fmla="*/ 0 h 35"/>
                <a:gd name="T2" fmla="*/ 80 w 96"/>
                <a:gd name="T3" fmla="*/ 0 h 35"/>
                <a:gd name="T4" fmla="*/ 72 w 96"/>
                <a:gd name="T5" fmla="*/ 0 h 35"/>
                <a:gd name="T6" fmla="*/ 64 w 96"/>
                <a:gd name="T7" fmla="*/ 0 h 35"/>
                <a:gd name="T8" fmla="*/ 48 w 96"/>
                <a:gd name="T9" fmla="*/ 0 h 35"/>
                <a:gd name="T10" fmla="*/ 40 w 96"/>
                <a:gd name="T11" fmla="*/ 0 h 35"/>
                <a:gd name="T12" fmla="*/ 32 w 96"/>
                <a:gd name="T13" fmla="*/ 0 h 35"/>
                <a:gd name="T14" fmla="*/ 16 w 96"/>
                <a:gd name="T15" fmla="*/ 17 h 35"/>
                <a:gd name="T16" fmla="*/ 8 w 96"/>
                <a:gd name="T17" fmla="*/ 26 h 35"/>
                <a:gd name="T18" fmla="*/ 0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96" y="0"/>
                  </a:moveTo>
                  <a:lnTo>
                    <a:pt x="80" y="0"/>
                  </a:lnTo>
                  <a:lnTo>
                    <a:pt x="72" y="0"/>
                  </a:lnTo>
                  <a:lnTo>
                    <a:pt x="64" y="0"/>
                  </a:lnTo>
                  <a:lnTo>
                    <a:pt x="48" y="0"/>
                  </a:lnTo>
                  <a:lnTo>
                    <a:pt x="40" y="0"/>
                  </a:lnTo>
                  <a:lnTo>
                    <a:pt x="32" y="0"/>
                  </a:lnTo>
                  <a:lnTo>
                    <a:pt x="16" y="17"/>
                  </a:lnTo>
                  <a:lnTo>
                    <a:pt x="8"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79" name="Freeform 781"/>
            <p:cNvSpPr>
              <a:spLocks/>
            </p:cNvSpPr>
            <p:nvPr/>
          </p:nvSpPr>
          <p:spPr bwMode="auto">
            <a:xfrm>
              <a:off x="1780" y="3296"/>
              <a:ext cx="112" cy="44"/>
            </a:xfrm>
            <a:custGeom>
              <a:avLst/>
              <a:gdLst>
                <a:gd name="T0" fmla="*/ 112 w 112"/>
                <a:gd name="T1" fmla="*/ 0 h 44"/>
                <a:gd name="T2" fmla="*/ 104 w 112"/>
                <a:gd name="T3" fmla="*/ 0 h 44"/>
                <a:gd name="T4" fmla="*/ 96 w 112"/>
                <a:gd name="T5" fmla="*/ 0 h 44"/>
                <a:gd name="T6" fmla="*/ 80 w 112"/>
                <a:gd name="T7" fmla="*/ 0 h 44"/>
                <a:gd name="T8" fmla="*/ 72 w 112"/>
                <a:gd name="T9" fmla="*/ 0 h 44"/>
                <a:gd name="T10" fmla="*/ 64 w 112"/>
                <a:gd name="T11" fmla="*/ 0 h 44"/>
                <a:gd name="T12" fmla="*/ 48 w 112"/>
                <a:gd name="T13" fmla="*/ 0 h 44"/>
                <a:gd name="T14" fmla="*/ 40 w 112"/>
                <a:gd name="T15" fmla="*/ 9 h 44"/>
                <a:gd name="T16" fmla="*/ 32 w 112"/>
                <a:gd name="T17" fmla="*/ 9 h 44"/>
                <a:gd name="T18" fmla="*/ 32 w 112"/>
                <a:gd name="T19" fmla="*/ 18 h 44"/>
                <a:gd name="T20" fmla="*/ 16 w 112"/>
                <a:gd name="T21" fmla="*/ 18 h 44"/>
                <a:gd name="T22" fmla="*/ 8 w 112"/>
                <a:gd name="T23" fmla="*/ 35 h 44"/>
                <a:gd name="T24" fmla="*/ 0 w 112"/>
                <a:gd name="T25" fmla="*/ 35 h 44"/>
                <a:gd name="T26" fmla="*/ 0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112" y="0"/>
                  </a:moveTo>
                  <a:lnTo>
                    <a:pt x="104" y="0"/>
                  </a:lnTo>
                  <a:lnTo>
                    <a:pt x="96" y="0"/>
                  </a:lnTo>
                  <a:lnTo>
                    <a:pt x="80" y="0"/>
                  </a:lnTo>
                  <a:lnTo>
                    <a:pt x="72" y="0"/>
                  </a:lnTo>
                  <a:lnTo>
                    <a:pt x="64" y="0"/>
                  </a:lnTo>
                  <a:lnTo>
                    <a:pt x="48" y="0"/>
                  </a:lnTo>
                  <a:lnTo>
                    <a:pt x="40" y="9"/>
                  </a:lnTo>
                  <a:lnTo>
                    <a:pt x="32" y="9"/>
                  </a:lnTo>
                  <a:lnTo>
                    <a:pt x="32" y="18"/>
                  </a:lnTo>
                  <a:lnTo>
                    <a:pt x="16" y="18"/>
                  </a:lnTo>
                  <a:lnTo>
                    <a:pt x="8" y="35"/>
                  </a:lnTo>
                  <a:lnTo>
                    <a:pt x="0" y="35"/>
                  </a:lnTo>
                  <a:lnTo>
                    <a:pt x="0"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80" name="Freeform 782"/>
            <p:cNvSpPr>
              <a:spLocks/>
            </p:cNvSpPr>
            <p:nvPr/>
          </p:nvSpPr>
          <p:spPr bwMode="auto">
            <a:xfrm>
              <a:off x="1748" y="3375"/>
              <a:ext cx="64" cy="71"/>
            </a:xfrm>
            <a:custGeom>
              <a:avLst/>
              <a:gdLst>
                <a:gd name="T0" fmla="*/ 64 w 64"/>
                <a:gd name="T1" fmla="*/ 0 h 71"/>
                <a:gd name="T2" fmla="*/ 48 w 64"/>
                <a:gd name="T3" fmla="*/ 0 h 71"/>
                <a:gd name="T4" fmla="*/ 40 w 64"/>
                <a:gd name="T5" fmla="*/ 9 h 71"/>
                <a:gd name="T6" fmla="*/ 32 w 64"/>
                <a:gd name="T7" fmla="*/ 18 h 71"/>
                <a:gd name="T8" fmla="*/ 32 w 64"/>
                <a:gd name="T9" fmla="*/ 36 h 71"/>
                <a:gd name="T10" fmla="*/ 16 w 64"/>
                <a:gd name="T11" fmla="*/ 44 h 71"/>
                <a:gd name="T12" fmla="*/ 16 w 64"/>
                <a:gd name="T13" fmla="*/ 53 h 71"/>
                <a:gd name="T14" fmla="*/ 8 w 64"/>
                <a:gd name="T15" fmla="*/ 53 h 71"/>
                <a:gd name="T16" fmla="*/ 0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64" y="0"/>
                  </a:moveTo>
                  <a:lnTo>
                    <a:pt x="48" y="0"/>
                  </a:lnTo>
                  <a:lnTo>
                    <a:pt x="40" y="9"/>
                  </a:lnTo>
                  <a:lnTo>
                    <a:pt x="32" y="18"/>
                  </a:lnTo>
                  <a:lnTo>
                    <a:pt x="32" y="36"/>
                  </a:lnTo>
                  <a:lnTo>
                    <a:pt x="16" y="44"/>
                  </a:lnTo>
                  <a:lnTo>
                    <a:pt x="16" y="53"/>
                  </a:lnTo>
                  <a:lnTo>
                    <a:pt x="8" y="53"/>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81" name="Freeform 783"/>
            <p:cNvSpPr>
              <a:spLocks/>
            </p:cNvSpPr>
            <p:nvPr/>
          </p:nvSpPr>
          <p:spPr bwMode="auto">
            <a:xfrm>
              <a:off x="1692" y="3455"/>
              <a:ext cx="96" cy="43"/>
            </a:xfrm>
            <a:custGeom>
              <a:avLst/>
              <a:gdLst>
                <a:gd name="T0" fmla="*/ 96 w 96"/>
                <a:gd name="T1" fmla="*/ 0 h 43"/>
                <a:gd name="T2" fmla="*/ 88 w 96"/>
                <a:gd name="T3" fmla="*/ 0 h 43"/>
                <a:gd name="T4" fmla="*/ 72 w 96"/>
                <a:gd name="T5" fmla="*/ 8 h 43"/>
                <a:gd name="T6" fmla="*/ 64 w 96"/>
                <a:gd name="T7" fmla="*/ 8 h 43"/>
                <a:gd name="T8" fmla="*/ 56 w 96"/>
                <a:gd name="T9" fmla="*/ 26 h 43"/>
                <a:gd name="T10" fmla="*/ 48 w 96"/>
                <a:gd name="T11" fmla="*/ 26 h 43"/>
                <a:gd name="T12" fmla="*/ 32 w 96"/>
                <a:gd name="T13" fmla="*/ 26 h 43"/>
                <a:gd name="T14" fmla="*/ 24 w 96"/>
                <a:gd name="T15" fmla="*/ 26 h 43"/>
                <a:gd name="T16" fmla="*/ 16 w 96"/>
                <a:gd name="T17" fmla="*/ 35 h 43"/>
                <a:gd name="T18" fmla="*/ 0 w 96"/>
                <a:gd name="T19" fmla="*/ 35 h 43"/>
                <a:gd name="T20" fmla="*/ 0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96" y="0"/>
                  </a:moveTo>
                  <a:lnTo>
                    <a:pt x="88" y="0"/>
                  </a:lnTo>
                  <a:lnTo>
                    <a:pt x="72" y="8"/>
                  </a:lnTo>
                  <a:lnTo>
                    <a:pt x="64" y="8"/>
                  </a:lnTo>
                  <a:lnTo>
                    <a:pt x="56" y="26"/>
                  </a:lnTo>
                  <a:lnTo>
                    <a:pt x="48" y="26"/>
                  </a:lnTo>
                  <a:lnTo>
                    <a:pt x="32" y="26"/>
                  </a:lnTo>
                  <a:lnTo>
                    <a:pt x="24" y="26"/>
                  </a:lnTo>
                  <a:lnTo>
                    <a:pt x="16" y="35"/>
                  </a:lnTo>
                  <a:lnTo>
                    <a:pt x="0" y="35"/>
                  </a:lnTo>
                  <a:lnTo>
                    <a:pt x="0"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6524" name="Group 784"/>
          <p:cNvGrpSpPr>
            <a:grpSpLocks/>
          </p:cNvGrpSpPr>
          <p:nvPr/>
        </p:nvGrpSpPr>
        <p:grpSpPr bwMode="auto">
          <a:xfrm>
            <a:off x="2290763" y="2601913"/>
            <a:ext cx="609600" cy="496887"/>
            <a:chOff x="1748" y="2760"/>
            <a:chExt cx="480" cy="457"/>
          </a:xfrm>
        </p:grpSpPr>
        <p:sp>
          <p:nvSpPr>
            <p:cNvPr id="107423" name="Freeform 785"/>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232 w 232"/>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211"/>
                <a:gd name="T188" fmla="*/ 232 w 232"/>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lnTo>
                    <a:pt x="232"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24" name="Freeform 786"/>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211"/>
                <a:gd name="T185" fmla="*/ 232 w 232"/>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25" name="Freeform 787"/>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56 w 208"/>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8"/>
                <a:gd name="T187" fmla="*/ 0 h 255"/>
                <a:gd name="T188" fmla="*/ 208 w 208"/>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lnTo>
                    <a:pt x="56"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26" name="Freeform 788"/>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8"/>
                <a:gd name="T184" fmla="*/ 0 h 255"/>
                <a:gd name="T185" fmla="*/ 208 w 208"/>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27" name="Freeform 789"/>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40 w 280"/>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0"/>
                <a:gd name="T118" fmla="*/ 0 h 360"/>
                <a:gd name="T119" fmla="*/ 280 w 280"/>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lnTo>
                    <a:pt x="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28" name="Freeform 790"/>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80"/>
                <a:gd name="T115" fmla="*/ 0 h 360"/>
                <a:gd name="T116" fmla="*/ 280 w 280"/>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29" name="Freeform 791"/>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40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lnTo>
                    <a:pt x="40"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30" name="Freeform 792"/>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31" name="Freeform 793"/>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208 w 208"/>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8"/>
                <a:gd name="T139" fmla="*/ 0 h 457"/>
                <a:gd name="T140" fmla="*/ 208 w 208"/>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lnTo>
                    <a:pt x="208"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32" name="Freeform 794"/>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8"/>
                <a:gd name="T136" fmla="*/ 0 h 457"/>
                <a:gd name="T137" fmla="*/ 208 w 208"/>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33" name="Freeform 795"/>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232 w 232"/>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325"/>
                <a:gd name="T188" fmla="*/ 232 w 232"/>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lnTo>
                    <a:pt x="232"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34" name="Freeform 796"/>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325"/>
                <a:gd name="T185" fmla="*/ 232 w 232"/>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6525" name="Group 797"/>
          <p:cNvGrpSpPr>
            <a:grpSpLocks/>
          </p:cNvGrpSpPr>
          <p:nvPr/>
        </p:nvGrpSpPr>
        <p:grpSpPr bwMode="auto">
          <a:xfrm>
            <a:off x="2417763" y="3054350"/>
            <a:ext cx="774700" cy="614363"/>
            <a:chOff x="1692" y="3226"/>
            <a:chExt cx="488" cy="387"/>
          </a:xfrm>
        </p:grpSpPr>
        <p:sp>
          <p:nvSpPr>
            <p:cNvPr id="107376" name="Freeform 798"/>
            <p:cNvSpPr>
              <a:spLocks/>
            </p:cNvSpPr>
            <p:nvPr/>
          </p:nvSpPr>
          <p:spPr bwMode="auto">
            <a:xfrm>
              <a:off x="1996" y="3226"/>
              <a:ext cx="40" cy="53"/>
            </a:xfrm>
            <a:custGeom>
              <a:avLst/>
              <a:gdLst>
                <a:gd name="T0" fmla="*/ 0 w 40"/>
                <a:gd name="T1" fmla="*/ 0 h 53"/>
                <a:gd name="T2" fmla="*/ 0 w 40"/>
                <a:gd name="T3" fmla="*/ 9 h 53"/>
                <a:gd name="T4" fmla="*/ 0 w 40"/>
                <a:gd name="T5" fmla="*/ 18 h 53"/>
                <a:gd name="T6" fmla="*/ 8 w 40"/>
                <a:gd name="T7" fmla="*/ 18 h 53"/>
                <a:gd name="T8" fmla="*/ 24 w 40"/>
                <a:gd name="T9" fmla="*/ 18 h 53"/>
                <a:gd name="T10" fmla="*/ 24 w 40"/>
                <a:gd name="T11" fmla="*/ 35 h 53"/>
                <a:gd name="T12" fmla="*/ 32 w 40"/>
                <a:gd name="T13" fmla="*/ 35 h 53"/>
                <a:gd name="T14" fmla="*/ 32 w 40"/>
                <a:gd name="T15" fmla="*/ 44 h 53"/>
                <a:gd name="T16" fmla="*/ 40 w 40"/>
                <a:gd name="T17" fmla="*/ 44 h 53"/>
                <a:gd name="T18" fmla="*/ 4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0" y="0"/>
                  </a:moveTo>
                  <a:lnTo>
                    <a:pt x="0" y="9"/>
                  </a:lnTo>
                  <a:lnTo>
                    <a:pt x="0" y="18"/>
                  </a:lnTo>
                  <a:lnTo>
                    <a:pt x="8" y="18"/>
                  </a:lnTo>
                  <a:lnTo>
                    <a:pt x="24" y="18"/>
                  </a:lnTo>
                  <a:lnTo>
                    <a:pt x="24" y="35"/>
                  </a:lnTo>
                  <a:lnTo>
                    <a:pt x="32" y="35"/>
                  </a:lnTo>
                  <a:lnTo>
                    <a:pt x="32" y="44"/>
                  </a:lnTo>
                  <a:lnTo>
                    <a:pt x="40" y="44"/>
                  </a:lnTo>
                  <a:lnTo>
                    <a:pt x="4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77" name="Freeform 799"/>
            <p:cNvSpPr>
              <a:spLocks/>
            </p:cNvSpPr>
            <p:nvPr/>
          </p:nvSpPr>
          <p:spPr bwMode="auto">
            <a:xfrm>
              <a:off x="1940" y="3226"/>
              <a:ext cx="56" cy="97"/>
            </a:xfrm>
            <a:custGeom>
              <a:avLst/>
              <a:gdLst>
                <a:gd name="T0" fmla="*/ 56 w 56"/>
                <a:gd name="T1" fmla="*/ 0 h 97"/>
                <a:gd name="T2" fmla="*/ 56 w 56"/>
                <a:gd name="T3" fmla="*/ 9 h 97"/>
                <a:gd name="T4" fmla="*/ 56 w 56"/>
                <a:gd name="T5" fmla="*/ 18 h 97"/>
                <a:gd name="T6" fmla="*/ 48 w 56"/>
                <a:gd name="T7" fmla="*/ 35 h 97"/>
                <a:gd name="T8" fmla="*/ 32 w 56"/>
                <a:gd name="T9" fmla="*/ 44 h 97"/>
                <a:gd name="T10" fmla="*/ 24 w 56"/>
                <a:gd name="T11" fmla="*/ 53 h 97"/>
                <a:gd name="T12" fmla="*/ 16 w 56"/>
                <a:gd name="T13" fmla="*/ 62 h 97"/>
                <a:gd name="T14" fmla="*/ 0 w 56"/>
                <a:gd name="T15" fmla="*/ 79 h 97"/>
                <a:gd name="T16" fmla="*/ 0 w 56"/>
                <a:gd name="T17" fmla="*/ 88 h 97"/>
                <a:gd name="T18" fmla="*/ 0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56" y="0"/>
                  </a:moveTo>
                  <a:lnTo>
                    <a:pt x="56" y="9"/>
                  </a:lnTo>
                  <a:lnTo>
                    <a:pt x="56" y="18"/>
                  </a:lnTo>
                  <a:lnTo>
                    <a:pt x="48" y="35"/>
                  </a:lnTo>
                  <a:lnTo>
                    <a:pt x="32" y="44"/>
                  </a:lnTo>
                  <a:lnTo>
                    <a:pt x="24" y="53"/>
                  </a:lnTo>
                  <a:lnTo>
                    <a:pt x="16" y="62"/>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78" name="Freeform 800"/>
            <p:cNvSpPr>
              <a:spLocks/>
            </p:cNvSpPr>
            <p:nvPr/>
          </p:nvSpPr>
          <p:spPr bwMode="auto">
            <a:xfrm>
              <a:off x="1884" y="3226"/>
              <a:ext cx="80" cy="97"/>
            </a:xfrm>
            <a:custGeom>
              <a:avLst/>
              <a:gdLst>
                <a:gd name="T0" fmla="*/ 80 w 80"/>
                <a:gd name="T1" fmla="*/ 0 h 97"/>
                <a:gd name="T2" fmla="*/ 72 w 80"/>
                <a:gd name="T3" fmla="*/ 35 h 97"/>
                <a:gd name="T4" fmla="*/ 56 w 80"/>
                <a:gd name="T5" fmla="*/ 35 h 97"/>
                <a:gd name="T6" fmla="*/ 56 w 80"/>
                <a:gd name="T7" fmla="*/ 44 h 97"/>
                <a:gd name="T8" fmla="*/ 48 w 80"/>
                <a:gd name="T9" fmla="*/ 44 h 97"/>
                <a:gd name="T10" fmla="*/ 40 w 80"/>
                <a:gd name="T11" fmla="*/ 44 h 97"/>
                <a:gd name="T12" fmla="*/ 32 w 80"/>
                <a:gd name="T13" fmla="*/ 53 h 97"/>
                <a:gd name="T14" fmla="*/ 16 w 80"/>
                <a:gd name="T15" fmla="*/ 53 h 97"/>
                <a:gd name="T16" fmla="*/ 16 w 80"/>
                <a:gd name="T17" fmla="*/ 62 h 97"/>
                <a:gd name="T18" fmla="*/ 8 w 80"/>
                <a:gd name="T19" fmla="*/ 62 h 97"/>
                <a:gd name="T20" fmla="*/ 8 w 80"/>
                <a:gd name="T21" fmla="*/ 79 h 97"/>
                <a:gd name="T22" fmla="*/ 0 w 80"/>
                <a:gd name="T23" fmla="*/ 79 h 97"/>
                <a:gd name="T24" fmla="*/ 0 w 80"/>
                <a:gd name="T25" fmla="*/ 88 h 97"/>
                <a:gd name="T26" fmla="*/ 0 w 80"/>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
                <a:gd name="T43" fmla="*/ 0 h 97"/>
                <a:gd name="T44" fmla="*/ 80 w 80"/>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 h="97">
                  <a:moveTo>
                    <a:pt x="80" y="0"/>
                  </a:moveTo>
                  <a:lnTo>
                    <a:pt x="72" y="35"/>
                  </a:lnTo>
                  <a:lnTo>
                    <a:pt x="56" y="35"/>
                  </a:lnTo>
                  <a:lnTo>
                    <a:pt x="56" y="44"/>
                  </a:lnTo>
                  <a:lnTo>
                    <a:pt x="48" y="44"/>
                  </a:lnTo>
                  <a:lnTo>
                    <a:pt x="40" y="44"/>
                  </a:lnTo>
                  <a:lnTo>
                    <a:pt x="32" y="53"/>
                  </a:lnTo>
                  <a:lnTo>
                    <a:pt x="16" y="53"/>
                  </a:lnTo>
                  <a:lnTo>
                    <a:pt x="16" y="62"/>
                  </a:lnTo>
                  <a:lnTo>
                    <a:pt x="8" y="62"/>
                  </a:lnTo>
                  <a:lnTo>
                    <a:pt x="8" y="79"/>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79" name="Freeform 801"/>
            <p:cNvSpPr>
              <a:spLocks/>
            </p:cNvSpPr>
            <p:nvPr/>
          </p:nvSpPr>
          <p:spPr bwMode="auto">
            <a:xfrm>
              <a:off x="1972" y="3270"/>
              <a:ext cx="56" cy="114"/>
            </a:xfrm>
            <a:custGeom>
              <a:avLst/>
              <a:gdLst>
                <a:gd name="T0" fmla="*/ 0 w 56"/>
                <a:gd name="T1" fmla="*/ 0 h 114"/>
                <a:gd name="T2" fmla="*/ 0 w 56"/>
                <a:gd name="T3" fmla="*/ 9 h 114"/>
                <a:gd name="T4" fmla="*/ 0 w 56"/>
                <a:gd name="T5" fmla="*/ 18 h 114"/>
                <a:gd name="T6" fmla="*/ 0 w 56"/>
                <a:gd name="T7" fmla="*/ 35 h 114"/>
                <a:gd name="T8" fmla="*/ 16 w 56"/>
                <a:gd name="T9" fmla="*/ 44 h 114"/>
                <a:gd name="T10" fmla="*/ 24 w 56"/>
                <a:gd name="T11" fmla="*/ 53 h 114"/>
                <a:gd name="T12" fmla="*/ 48 w 56"/>
                <a:gd name="T13" fmla="*/ 70 h 114"/>
                <a:gd name="T14" fmla="*/ 48 w 56"/>
                <a:gd name="T15" fmla="*/ 79 h 114"/>
                <a:gd name="T16" fmla="*/ 48 w 56"/>
                <a:gd name="T17" fmla="*/ 88 h 114"/>
                <a:gd name="T18" fmla="*/ 56 w 56"/>
                <a:gd name="T19" fmla="*/ 88 h 114"/>
                <a:gd name="T20" fmla="*/ 56 w 56"/>
                <a:gd name="T21" fmla="*/ 105 h 114"/>
                <a:gd name="T22" fmla="*/ 56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0" y="0"/>
                  </a:moveTo>
                  <a:lnTo>
                    <a:pt x="0" y="9"/>
                  </a:lnTo>
                  <a:lnTo>
                    <a:pt x="0" y="18"/>
                  </a:lnTo>
                  <a:lnTo>
                    <a:pt x="0" y="35"/>
                  </a:lnTo>
                  <a:lnTo>
                    <a:pt x="16" y="44"/>
                  </a:lnTo>
                  <a:lnTo>
                    <a:pt x="24" y="53"/>
                  </a:lnTo>
                  <a:lnTo>
                    <a:pt x="48" y="70"/>
                  </a:lnTo>
                  <a:lnTo>
                    <a:pt x="48" y="79"/>
                  </a:lnTo>
                  <a:lnTo>
                    <a:pt x="48" y="88"/>
                  </a:lnTo>
                  <a:lnTo>
                    <a:pt x="56" y="88"/>
                  </a:lnTo>
                  <a:lnTo>
                    <a:pt x="56" y="105"/>
                  </a:lnTo>
                  <a:lnTo>
                    <a:pt x="5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80" name="Freeform 802"/>
            <p:cNvSpPr>
              <a:spLocks/>
            </p:cNvSpPr>
            <p:nvPr/>
          </p:nvSpPr>
          <p:spPr bwMode="auto">
            <a:xfrm>
              <a:off x="1900" y="3226"/>
              <a:ext cx="72" cy="158"/>
            </a:xfrm>
            <a:custGeom>
              <a:avLst/>
              <a:gdLst>
                <a:gd name="T0" fmla="*/ 72 w 72"/>
                <a:gd name="T1" fmla="*/ 0 h 158"/>
                <a:gd name="T2" fmla="*/ 64 w 72"/>
                <a:gd name="T3" fmla="*/ 44 h 158"/>
                <a:gd name="T4" fmla="*/ 64 w 72"/>
                <a:gd name="T5" fmla="*/ 53 h 158"/>
                <a:gd name="T6" fmla="*/ 56 w 72"/>
                <a:gd name="T7" fmla="*/ 53 h 158"/>
                <a:gd name="T8" fmla="*/ 56 w 72"/>
                <a:gd name="T9" fmla="*/ 62 h 158"/>
                <a:gd name="T10" fmla="*/ 40 w 72"/>
                <a:gd name="T11" fmla="*/ 79 h 158"/>
                <a:gd name="T12" fmla="*/ 32 w 72"/>
                <a:gd name="T13" fmla="*/ 79 h 158"/>
                <a:gd name="T14" fmla="*/ 32 w 72"/>
                <a:gd name="T15" fmla="*/ 88 h 158"/>
                <a:gd name="T16" fmla="*/ 24 w 72"/>
                <a:gd name="T17" fmla="*/ 88 h 158"/>
                <a:gd name="T18" fmla="*/ 24 w 72"/>
                <a:gd name="T19" fmla="*/ 97 h 158"/>
                <a:gd name="T20" fmla="*/ 24 w 72"/>
                <a:gd name="T21" fmla="*/ 114 h 158"/>
                <a:gd name="T22" fmla="*/ 16 w 72"/>
                <a:gd name="T23" fmla="*/ 114 h 158"/>
                <a:gd name="T24" fmla="*/ 16 w 72"/>
                <a:gd name="T25" fmla="*/ 123 h 158"/>
                <a:gd name="T26" fmla="*/ 0 w 72"/>
                <a:gd name="T27" fmla="*/ 132 h 158"/>
                <a:gd name="T28" fmla="*/ 0 w 72"/>
                <a:gd name="T29" fmla="*/ 149 h 158"/>
                <a:gd name="T30" fmla="*/ 16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72" y="0"/>
                  </a:moveTo>
                  <a:lnTo>
                    <a:pt x="64" y="44"/>
                  </a:lnTo>
                  <a:lnTo>
                    <a:pt x="64" y="53"/>
                  </a:lnTo>
                  <a:lnTo>
                    <a:pt x="56" y="53"/>
                  </a:lnTo>
                  <a:lnTo>
                    <a:pt x="56" y="62"/>
                  </a:lnTo>
                  <a:lnTo>
                    <a:pt x="40" y="79"/>
                  </a:lnTo>
                  <a:lnTo>
                    <a:pt x="32" y="79"/>
                  </a:lnTo>
                  <a:lnTo>
                    <a:pt x="32" y="88"/>
                  </a:lnTo>
                  <a:lnTo>
                    <a:pt x="24" y="88"/>
                  </a:lnTo>
                  <a:lnTo>
                    <a:pt x="24" y="97"/>
                  </a:lnTo>
                  <a:lnTo>
                    <a:pt x="24" y="114"/>
                  </a:lnTo>
                  <a:lnTo>
                    <a:pt x="16" y="114"/>
                  </a:lnTo>
                  <a:lnTo>
                    <a:pt x="16" y="123"/>
                  </a:lnTo>
                  <a:lnTo>
                    <a:pt x="0" y="132"/>
                  </a:lnTo>
                  <a:lnTo>
                    <a:pt x="0" y="149"/>
                  </a:lnTo>
                  <a:lnTo>
                    <a:pt x="16"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81" name="Freeform 803"/>
            <p:cNvSpPr>
              <a:spLocks/>
            </p:cNvSpPr>
            <p:nvPr/>
          </p:nvSpPr>
          <p:spPr bwMode="auto">
            <a:xfrm>
              <a:off x="1972" y="3226"/>
              <a:ext cx="96" cy="114"/>
            </a:xfrm>
            <a:custGeom>
              <a:avLst/>
              <a:gdLst>
                <a:gd name="T0" fmla="*/ 0 w 96"/>
                <a:gd name="T1" fmla="*/ 0 h 114"/>
                <a:gd name="T2" fmla="*/ 24 w 96"/>
                <a:gd name="T3" fmla="*/ 35 h 114"/>
                <a:gd name="T4" fmla="*/ 32 w 96"/>
                <a:gd name="T5" fmla="*/ 44 h 114"/>
                <a:gd name="T6" fmla="*/ 48 w 96"/>
                <a:gd name="T7" fmla="*/ 44 h 114"/>
                <a:gd name="T8" fmla="*/ 56 w 96"/>
                <a:gd name="T9" fmla="*/ 44 h 114"/>
                <a:gd name="T10" fmla="*/ 64 w 96"/>
                <a:gd name="T11" fmla="*/ 44 h 114"/>
                <a:gd name="T12" fmla="*/ 64 w 96"/>
                <a:gd name="T13" fmla="*/ 53 h 114"/>
                <a:gd name="T14" fmla="*/ 80 w 96"/>
                <a:gd name="T15" fmla="*/ 53 h 114"/>
                <a:gd name="T16" fmla="*/ 88 w 96"/>
                <a:gd name="T17" fmla="*/ 62 h 114"/>
                <a:gd name="T18" fmla="*/ 96 w 96"/>
                <a:gd name="T19" fmla="*/ 79 h 114"/>
                <a:gd name="T20" fmla="*/ 96 w 96"/>
                <a:gd name="T21" fmla="*/ 88 h 114"/>
                <a:gd name="T22" fmla="*/ 96 w 96"/>
                <a:gd name="T23" fmla="*/ 97 h 114"/>
                <a:gd name="T24" fmla="*/ 96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0" y="0"/>
                  </a:moveTo>
                  <a:lnTo>
                    <a:pt x="24" y="35"/>
                  </a:lnTo>
                  <a:lnTo>
                    <a:pt x="32" y="44"/>
                  </a:lnTo>
                  <a:lnTo>
                    <a:pt x="48" y="44"/>
                  </a:lnTo>
                  <a:lnTo>
                    <a:pt x="56" y="44"/>
                  </a:lnTo>
                  <a:lnTo>
                    <a:pt x="64" y="44"/>
                  </a:lnTo>
                  <a:lnTo>
                    <a:pt x="64" y="53"/>
                  </a:lnTo>
                  <a:lnTo>
                    <a:pt x="80" y="53"/>
                  </a:lnTo>
                  <a:lnTo>
                    <a:pt x="88" y="62"/>
                  </a:lnTo>
                  <a:lnTo>
                    <a:pt x="96" y="79"/>
                  </a:lnTo>
                  <a:lnTo>
                    <a:pt x="96" y="88"/>
                  </a:lnTo>
                  <a:lnTo>
                    <a:pt x="96" y="97"/>
                  </a:lnTo>
                  <a:lnTo>
                    <a:pt x="9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82" name="Freeform 804"/>
            <p:cNvSpPr>
              <a:spLocks/>
            </p:cNvSpPr>
            <p:nvPr/>
          </p:nvSpPr>
          <p:spPr bwMode="auto">
            <a:xfrm>
              <a:off x="1988" y="3270"/>
              <a:ext cx="40" cy="132"/>
            </a:xfrm>
            <a:custGeom>
              <a:avLst/>
              <a:gdLst>
                <a:gd name="T0" fmla="*/ 40 w 40"/>
                <a:gd name="T1" fmla="*/ 0 h 132"/>
                <a:gd name="T2" fmla="*/ 40 w 40"/>
                <a:gd name="T3" fmla="*/ 9 h 132"/>
                <a:gd name="T4" fmla="*/ 40 w 40"/>
                <a:gd name="T5" fmla="*/ 18 h 132"/>
                <a:gd name="T6" fmla="*/ 40 w 40"/>
                <a:gd name="T7" fmla="*/ 35 h 132"/>
                <a:gd name="T8" fmla="*/ 40 w 40"/>
                <a:gd name="T9" fmla="*/ 44 h 132"/>
                <a:gd name="T10" fmla="*/ 32 w 40"/>
                <a:gd name="T11" fmla="*/ 53 h 132"/>
                <a:gd name="T12" fmla="*/ 16 w 40"/>
                <a:gd name="T13" fmla="*/ 70 h 132"/>
                <a:gd name="T14" fmla="*/ 16 w 40"/>
                <a:gd name="T15" fmla="*/ 79 h 132"/>
                <a:gd name="T16" fmla="*/ 8 w 40"/>
                <a:gd name="T17" fmla="*/ 88 h 132"/>
                <a:gd name="T18" fmla="*/ 8 w 40"/>
                <a:gd name="T19" fmla="*/ 105 h 132"/>
                <a:gd name="T20" fmla="*/ 0 w 40"/>
                <a:gd name="T21" fmla="*/ 105 h 132"/>
                <a:gd name="T22" fmla="*/ 0 w 40"/>
                <a:gd name="T23" fmla="*/ 114 h 132"/>
                <a:gd name="T24" fmla="*/ 0 w 40"/>
                <a:gd name="T25" fmla="*/ 123 h 132"/>
                <a:gd name="T26" fmla="*/ 0 w 40"/>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132"/>
                <a:gd name="T44" fmla="*/ 40 w 40"/>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132">
                  <a:moveTo>
                    <a:pt x="40" y="0"/>
                  </a:moveTo>
                  <a:lnTo>
                    <a:pt x="40" y="9"/>
                  </a:lnTo>
                  <a:lnTo>
                    <a:pt x="40" y="18"/>
                  </a:lnTo>
                  <a:lnTo>
                    <a:pt x="40" y="35"/>
                  </a:lnTo>
                  <a:lnTo>
                    <a:pt x="40" y="44"/>
                  </a:lnTo>
                  <a:lnTo>
                    <a:pt x="32" y="53"/>
                  </a:lnTo>
                  <a:lnTo>
                    <a:pt x="16" y="70"/>
                  </a:lnTo>
                  <a:lnTo>
                    <a:pt x="16" y="79"/>
                  </a:lnTo>
                  <a:lnTo>
                    <a:pt x="8" y="88"/>
                  </a:lnTo>
                  <a:lnTo>
                    <a:pt x="8" y="105"/>
                  </a:lnTo>
                  <a:lnTo>
                    <a:pt x="0" y="105"/>
                  </a:lnTo>
                  <a:lnTo>
                    <a:pt x="0" y="114"/>
                  </a:lnTo>
                  <a:lnTo>
                    <a:pt x="0" y="123"/>
                  </a:lnTo>
                  <a:lnTo>
                    <a:pt x="0"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83" name="Freeform 805"/>
            <p:cNvSpPr>
              <a:spLocks/>
            </p:cNvSpPr>
            <p:nvPr/>
          </p:nvSpPr>
          <p:spPr bwMode="auto">
            <a:xfrm>
              <a:off x="1948" y="3305"/>
              <a:ext cx="40" cy="88"/>
            </a:xfrm>
            <a:custGeom>
              <a:avLst/>
              <a:gdLst>
                <a:gd name="T0" fmla="*/ 0 w 40"/>
                <a:gd name="T1" fmla="*/ 0 h 88"/>
                <a:gd name="T2" fmla="*/ 0 w 40"/>
                <a:gd name="T3" fmla="*/ 26 h 88"/>
                <a:gd name="T4" fmla="*/ 8 w 40"/>
                <a:gd name="T5" fmla="*/ 35 h 88"/>
                <a:gd name="T6" fmla="*/ 16 w 40"/>
                <a:gd name="T7" fmla="*/ 44 h 88"/>
                <a:gd name="T8" fmla="*/ 32 w 40"/>
                <a:gd name="T9" fmla="*/ 44 h 88"/>
                <a:gd name="T10" fmla="*/ 32 w 40"/>
                <a:gd name="T11" fmla="*/ 62 h 88"/>
                <a:gd name="T12" fmla="*/ 40 w 40"/>
                <a:gd name="T13" fmla="*/ 62 h 88"/>
                <a:gd name="T14" fmla="*/ 40 w 40"/>
                <a:gd name="T15" fmla="*/ 70 h 88"/>
                <a:gd name="T16" fmla="*/ 40 w 40"/>
                <a:gd name="T17" fmla="*/ 79 h 88"/>
                <a:gd name="T18" fmla="*/ 4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0" y="0"/>
                  </a:moveTo>
                  <a:lnTo>
                    <a:pt x="0" y="26"/>
                  </a:lnTo>
                  <a:lnTo>
                    <a:pt x="8" y="35"/>
                  </a:lnTo>
                  <a:lnTo>
                    <a:pt x="16" y="44"/>
                  </a:lnTo>
                  <a:lnTo>
                    <a:pt x="32" y="44"/>
                  </a:lnTo>
                  <a:lnTo>
                    <a:pt x="32" y="62"/>
                  </a:lnTo>
                  <a:lnTo>
                    <a:pt x="40" y="62"/>
                  </a:lnTo>
                  <a:lnTo>
                    <a:pt x="40" y="70"/>
                  </a:lnTo>
                  <a:lnTo>
                    <a:pt x="40" y="79"/>
                  </a:lnTo>
                  <a:lnTo>
                    <a:pt x="4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84" name="Freeform 806"/>
            <p:cNvSpPr>
              <a:spLocks/>
            </p:cNvSpPr>
            <p:nvPr/>
          </p:nvSpPr>
          <p:spPr bwMode="auto">
            <a:xfrm>
              <a:off x="1900" y="3279"/>
              <a:ext cx="64" cy="140"/>
            </a:xfrm>
            <a:custGeom>
              <a:avLst/>
              <a:gdLst>
                <a:gd name="T0" fmla="*/ 0 w 64"/>
                <a:gd name="T1" fmla="*/ 0 h 140"/>
                <a:gd name="T2" fmla="*/ 16 w 64"/>
                <a:gd name="T3" fmla="*/ 61 h 140"/>
                <a:gd name="T4" fmla="*/ 24 w 64"/>
                <a:gd name="T5" fmla="*/ 70 h 140"/>
                <a:gd name="T6" fmla="*/ 32 w 64"/>
                <a:gd name="T7" fmla="*/ 79 h 140"/>
                <a:gd name="T8" fmla="*/ 32 w 64"/>
                <a:gd name="T9" fmla="*/ 105 h 140"/>
                <a:gd name="T10" fmla="*/ 40 w 64"/>
                <a:gd name="T11" fmla="*/ 114 h 140"/>
                <a:gd name="T12" fmla="*/ 40 w 64"/>
                <a:gd name="T13" fmla="*/ 123 h 140"/>
                <a:gd name="T14" fmla="*/ 56 w 64"/>
                <a:gd name="T15" fmla="*/ 123 h 140"/>
                <a:gd name="T16" fmla="*/ 64 w 64"/>
                <a:gd name="T17" fmla="*/ 123 h 140"/>
                <a:gd name="T18" fmla="*/ 64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0" y="0"/>
                  </a:moveTo>
                  <a:lnTo>
                    <a:pt x="16" y="61"/>
                  </a:lnTo>
                  <a:lnTo>
                    <a:pt x="24" y="70"/>
                  </a:lnTo>
                  <a:lnTo>
                    <a:pt x="32" y="79"/>
                  </a:lnTo>
                  <a:lnTo>
                    <a:pt x="32" y="105"/>
                  </a:lnTo>
                  <a:lnTo>
                    <a:pt x="40" y="114"/>
                  </a:lnTo>
                  <a:lnTo>
                    <a:pt x="40" y="123"/>
                  </a:lnTo>
                  <a:lnTo>
                    <a:pt x="56" y="123"/>
                  </a:lnTo>
                  <a:lnTo>
                    <a:pt x="64" y="123"/>
                  </a:lnTo>
                  <a:lnTo>
                    <a:pt x="64"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85" name="Freeform 807"/>
            <p:cNvSpPr>
              <a:spLocks/>
            </p:cNvSpPr>
            <p:nvPr/>
          </p:nvSpPr>
          <p:spPr bwMode="auto">
            <a:xfrm>
              <a:off x="1852" y="3226"/>
              <a:ext cx="104" cy="193"/>
            </a:xfrm>
            <a:custGeom>
              <a:avLst/>
              <a:gdLst>
                <a:gd name="T0" fmla="*/ 104 w 104"/>
                <a:gd name="T1" fmla="*/ 0 h 193"/>
                <a:gd name="T2" fmla="*/ 80 w 104"/>
                <a:gd name="T3" fmla="*/ 18 h 193"/>
                <a:gd name="T4" fmla="*/ 72 w 104"/>
                <a:gd name="T5" fmla="*/ 35 h 193"/>
                <a:gd name="T6" fmla="*/ 64 w 104"/>
                <a:gd name="T7" fmla="*/ 44 h 193"/>
                <a:gd name="T8" fmla="*/ 64 w 104"/>
                <a:gd name="T9" fmla="*/ 53 h 193"/>
                <a:gd name="T10" fmla="*/ 48 w 104"/>
                <a:gd name="T11" fmla="*/ 53 h 193"/>
                <a:gd name="T12" fmla="*/ 48 w 104"/>
                <a:gd name="T13" fmla="*/ 62 h 193"/>
                <a:gd name="T14" fmla="*/ 40 w 104"/>
                <a:gd name="T15" fmla="*/ 62 h 193"/>
                <a:gd name="T16" fmla="*/ 32 w 104"/>
                <a:gd name="T17" fmla="*/ 79 h 193"/>
                <a:gd name="T18" fmla="*/ 32 w 104"/>
                <a:gd name="T19" fmla="*/ 88 h 193"/>
                <a:gd name="T20" fmla="*/ 16 w 104"/>
                <a:gd name="T21" fmla="*/ 88 h 193"/>
                <a:gd name="T22" fmla="*/ 16 w 104"/>
                <a:gd name="T23" fmla="*/ 97 h 193"/>
                <a:gd name="T24" fmla="*/ 8 w 104"/>
                <a:gd name="T25" fmla="*/ 97 h 193"/>
                <a:gd name="T26" fmla="*/ 8 w 104"/>
                <a:gd name="T27" fmla="*/ 114 h 193"/>
                <a:gd name="T28" fmla="*/ 8 w 104"/>
                <a:gd name="T29" fmla="*/ 123 h 193"/>
                <a:gd name="T30" fmla="*/ 0 w 104"/>
                <a:gd name="T31" fmla="*/ 132 h 193"/>
                <a:gd name="T32" fmla="*/ 0 w 104"/>
                <a:gd name="T33" fmla="*/ 149 h 193"/>
                <a:gd name="T34" fmla="*/ 0 w 104"/>
                <a:gd name="T35" fmla="*/ 158 h 193"/>
                <a:gd name="T36" fmla="*/ 0 w 104"/>
                <a:gd name="T37" fmla="*/ 167 h 193"/>
                <a:gd name="T38" fmla="*/ 0 w 104"/>
                <a:gd name="T39" fmla="*/ 176 h 193"/>
                <a:gd name="T40" fmla="*/ 0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104" y="0"/>
                  </a:moveTo>
                  <a:lnTo>
                    <a:pt x="80" y="18"/>
                  </a:lnTo>
                  <a:lnTo>
                    <a:pt x="72" y="35"/>
                  </a:lnTo>
                  <a:lnTo>
                    <a:pt x="64" y="44"/>
                  </a:lnTo>
                  <a:lnTo>
                    <a:pt x="64" y="53"/>
                  </a:lnTo>
                  <a:lnTo>
                    <a:pt x="48" y="53"/>
                  </a:lnTo>
                  <a:lnTo>
                    <a:pt x="48" y="62"/>
                  </a:lnTo>
                  <a:lnTo>
                    <a:pt x="40" y="62"/>
                  </a:lnTo>
                  <a:lnTo>
                    <a:pt x="32" y="79"/>
                  </a:lnTo>
                  <a:lnTo>
                    <a:pt x="32" y="88"/>
                  </a:lnTo>
                  <a:lnTo>
                    <a:pt x="16" y="88"/>
                  </a:lnTo>
                  <a:lnTo>
                    <a:pt x="16" y="97"/>
                  </a:lnTo>
                  <a:lnTo>
                    <a:pt x="8" y="97"/>
                  </a:lnTo>
                  <a:lnTo>
                    <a:pt x="8" y="114"/>
                  </a:lnTo>
                  <a:lnTo>
                    <a:pt x="8" y="123"/>
                  </a:lnTo>
                  <a:lnTo>
                    <a:pt x="0" y="132"/>
                  </a:lnTo>
                  <a:lnTo>
                    <a:pt x="0" y="149"/>
                  </a:lnTo>
                  <a:lnTo>
                    <a:pt x="0" y="158"/>
                  </a:lnTo>
                  <a:lnTo>
                    <a:pt x="0" y="167"/>
                  </a:lnTo>
                  <a:lnTo>
                    <a:pt x="0" y="176"/>
                  </a:lnTo>
                  <a:lnTo>
                    <a:pt x="0"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86" name="Freeform 808"/>
            <p:cNvSpPr>
              <a:spLocks/>
            </p:cNvSpPr>
            <p:nvPr/>
          </p:nvSpPr>
          <p:spPr bwMode="auto">
            <a:xfrm>
              <a:off x="2044" y="3305"/>
              <a:ext cx="16" cy="106"/>
            </a:xfrm>
            <a:custGeom>
              <a:avLst/>
              <a:gdLst>
                <a:gd name="T0" fmla="*/ 8 w 16"/>
                <a:gd name="T1" fmla="*/ 0 h 106"/>
                <a:gd name="T2" fmla="*/ 8 w 16"/>
                <a:gd name="T3" fmla="*/ 9 h 106"/>
                <a:gd name="T4" fmla="*/ 8 w 16"/>
                <a:gd name="T5" fmla="*/ 26 h 106"/>
                <a:gd name="T6" fmla="*/ 8 w 16"/>
                <a:gd name="T7" fmla="*/ 35 h 106"/>
                <a:gd name="T8" fmla="*/ 0 w 16"/>
                <a:gd name="T9" fmla="*/ 35 h 106"/>
                <a:gd name="T10" fmla="*/ 0 w 16"/>
                <a:gd name="T11" fmla="*/ 44 h 106"/>
                <a:gd name="T12" fmla="*/ 0 w 16"/>
                <a:gd name="T13" fmla="*/ 62 h 106"/>
                <a:gd name="T14" fmla="*/ 8 w 16"/>
                <a:gd name="T15" fmla="*/ 70 h 106"/>
                <a:gd name="T16" fmla="*/ 8 w 16"/>
                <a:gd name="T17" fmla="*/ 79 h 106"/>
                <a:gd name="T18" fmla="*/ 16 w 16"/>
                <a:gd name="T19" fmla="*/ 88 h 106"/>
                <a:gd name="T20" fmla="*/ 16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0" y="35"/>
                  </a:lnTo>
                  <a:lnTo>
                    <a:pt x="0" y="44"/>
                  </a:lnTo>
                  <a:lnTo>
                    <a:pt x="0" y="62"/>
                  </a:lnTo>
                  <a:lnTo>
                    <a:pt x="8" y="70"/>
                  </a:lnTo>
                  <a:lnTo>
                    <a:pt x="8" y="79"/>
                  </a:lnTo>
                  <a:lnTo>
                    <a:pt x="16" y="88"/>
                  </a:lnTo>
                  <a:lnTo>
                    <a:pt x="16"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87" name="Freeform 809"/>
            <p:cNvSpPr>
              <a:spLocks/>
            </p:cNvSpPr>
            <p:nvPr/>
          </p:nvSpPr>
          <p:spPr bwMode="auto">
            <a:xfrm>
              <a:off x="2020" y="3375"/>
              <a:ext cx="8" cy="62"/>
            </a:xfrm>
            <a:custGeom>
              <a:avLst/>
              <a:gdLst>
                <a:gd name="T0" fmla="*/ 8 w 8"/>
                <a:gd name="T1" fmla="*/ 0 h 62"/>
                <a:gd name="T2" fmla="*/ 0 w 8"/>
                <a:gd name="T3" fmla="*/ 9 h 62"/>
                <a:gd name="T4" fmla="*/ 0 w 8"/>
                <a:gd name="T5" fmla="*/ 18 h 62"/>
                <a:gd name="T6" fmla="*/ 0 w 8"/>
                <a:gd name="T7" fmla="*/ 27 h 62"/>
                <a:gd name="T8" fmla="*/ 0 w 8"/>
                <a:gd name="T9" fmla="*/ 44 h 62"/>
                <a:gd name="T10" fmla="*/ 0 w 8"/>
                <a:gd name="T11" fmla="*/ 53 h 62"/>
                <a:gd name="T12" fmla="*/ 0 w 8"/>
                <a:gd name="T13" fmla="*/ 62 h 62"/>
                <a:gd name="T14" fmla="*/ 0 60000 65536"/>
                <a:gd name="T15" fmla="*/ 0 60000 65536"/>
                <a:gd name="T16" fmla="*/ 0 60000 65536"/>
                <a:gd name="T17" fmla="*/ 0 60000 65536"/>
                <a:gd name="T18" fmla="*/ 0 60000 65536"/>
                <a:gd name="T19" fmla="*/ 0 60000 65536"/>
                <a:gd name="T20" fmla="*/ 0 60000 65536"/>
                <a:gd name="T21" fmla="*/ 0 w 8"/>
                <a:gd name="T22" fmla="*/ 0 h 62"/>
                <a:gd name="T23" fmla="*/ 8 w 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62">
                  <a:moveTo>
                    <a:pt x="8" y="0"/>
                  </a:moveTo>
                  <a:lnTo>
                    <a:pt x="0" y="9"/>
                  </a:lnTo>
                  <a:lnTo>
                    <a:pt x="0" y="18"/>
                  </a:lnTo>
                  <a:lnTo>
                    <a:pt x="0" y="27"/>
                  </a:lnTo>
                  <a:lnTo>
                    <a:pt x="0" y="44"/>
                  </a:lnTo>
                  <a:lnTo>
                    <a:pt x="0" y="53"/>
                  </a:lnTo>
                  <a:lnTo>
                    <a:pt x="0"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88" name="Freeform 810"/>
            <p:cNvSpPr>
              <a:spLocks/>
            </p:cNvSpPr>
            <p:nvPr/>
          </p:nvSpPr>
          <p:spPr bwMode="auto">
            <a:xfrm>
              <a:off x="2060" y="3340"/>
              <a:ext cx="40" cy="79"/>
            </a:xfrm>
            <a:custGeom>
              <a:avLst/>
              <a:gdLst>
                <a:gd name="T0" fmla="*/ 8 w 40"/>
                <a:gd name="T1" fmla="*/ 0 h 79"/>
                <a:gd name="T2" fmla="*/ 0 w 40"/>
                <a:gd name="T3" fmla="*/ 9 h 79"/>
                <a:gd name="T4" fmla="*/ 8 w 40"/>
                <a:gd name="T5" fmla="*/ 18 h 79"/>
                <a:gd name="T6" fmla="*/ 8 w 40"/>
                <a:gd name="T7" fmla="*/ 35 h 79"/>
                <a:gd name="T8" fmla="*/ 24 w 40"/>
                <a:gd name="T9" fmla="*/ 35 h 79"/>
                <a:gd name="T10" fmla="*/ 32 w 40"/>
                <a:gd name="T11" fmla="*/ 44 h 79"/>
                <a:gd name="T12" fmla="*/ 40 w 40"/>
                <a:gd name="T13" fmla="*/ 53 h 79"/>
                <a:gd name="T14" fmla="*/ 40 w 40"/>
                <a:gd name="T15" fmla="*/ 62 h 79"/>
                <a:gd name="T16" fmla="*/ 4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8" y="0"/>
                  </a:moveTo>
                  <a:lnTo>
                    <a:pt x="0" y="9"/>
                  </a:lnTo>
                  <a:lnTo>
                    <a:pt x="8" y="18"/>
                  </a:lnTo>
                  <a:lnTo>
                    <a:pt x="8" y="35"/>
                  </a:lnTo>
                  <a:lnTo>
                    <a:pt x="24" y="35"/>
                  </a:lnTo>
                  <a:lnTo>
                    <a:pt x="32" y="44"/>
                  </a:lnTo>
                  <a:lnTo>
                    <a:pt x="40" y="53"/>
                  </a:lnTo>
                  <a:lnTo>
                    <a:pt x="40" y="62"/>
                  </a:lnTo>
                  <a:lnTo>
                    <a:pt x="4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89" name="Freeform 811"/>
            <p:cNvSpPr>
              <a:spLocks/>
            </p:cNvSpPr>
            <p:nvPr/>
          </p:nvSpPr>
          <p:spPr bwMode="auto">
            <a:xfrm>
              <a:off x="2060" y="3288"/>
              <a:ext cx="64" cy="70"/>
            </a:xfrm>
            <a:custGeom>
              <a:avLst/>
              <a:gdLst>
                <a:gd name="T0" fmla="*/ 0 w 64"/>
                <a:gd name="T1" fmla="*/ 0 h 70"/>
                <a:gd name="T2" fmla="*/ 8 w 64"/>
                <a:gd name="T3" fmla="*/ 0 h 70"/>
                <a:gd name="T4" fmla="*/ 24 w 64"/>
                <a:gd name="T5" fmla="*/ 0 h 70"/>
                <a:gd name="T6" fmla="*/ 32 w 64"/>
                <a:gd name="T7" fmla="*/ 17 h 70"/>
                <a:gd name="T8" fmla="*/ 40 w 64"/>
                <a:gd name="T9" fmla="*/ 17 h 70"/>
                <a:gd name="T10" fmla="*/ 40 w 64"/>
                <a:gd name="T11" fmla="*/ 26 h 70"/>
                <a:gd name="T12" fmla="*/ 56 w 64"/>
                <a:gd name="T13" fmla="*/ 26 h 70"/>
                <a:gd name="T14" fmla="*/ 56 w 64"/>
                <a:gd name="T15" fmla="*/ 35 h 70"/>
                <a:gd name="T16" fmla="*/ 56 w 64"/>
                <a:gd name="T17" fmla="*/ 52 h 70"/>
                <a:gd name="T18" fmla="*/ 64 w 64"/>
                <a:gd name="T19" fmla="*/ 61 h 70"/>
                <a:gd name="T20" fmla="*/ 64 w 64"/>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70"/>
                <a:gd name="T35" fmla="*/ 64 w 64"/>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70">
                  <a:moveTo>
                    <a:pt x="0" y="0"/>
                  </a:moveTo>
                  <a:lnTo>
                    <a:pt x="8" y="0"/>
                  </a:lnTo>
                  <a:lnTo>
                    <a:pt x="24" y="0"/>
                  </a:lnTo>
                  <a:lnTo>
                    <a:pt x="32" y="17"/>
                  </a:lnTo>
                  <a:lnTo>
                    <a:pt x="40" y="17"/>
                  </a:lnTo>
                  <a:lnTo>
                    <a:pt x="40" y="26"/>
                  </a:lnTo>
                  <a:lnTo>
                    <a:pt x="56" y="26"/>
                  </a:lnTo>
                  <a:lnTo>
                    <a:pt x="56" y="35"/>
                  </a:lnTo>
                  <a:lnTo>
                    <a:pt x="56" y="52"/>
                  </a:lnTo>
                  <a:lnTo>
                    <a:pt x="64" y="61"/>
                  </a:lnTo>
                  <a:lnTo>
                    <a:pt x="64"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90" name="Freeform 812"/>
            <p:cNvSpPr>
              <a:spLocks/>
            </p:cNvSpPr>
            <p:nvPr/>
          </p:nvSpPr>
          <p:spPr bwMode="auto">
            <a:xfrm>
              <a:off x="1788" y="3331"/>
              <a:ext cx="72" cy="80"/>
            </a:xfrm>
            <a:custGeom>
              <a:avLst/>
              <a:gdLst>
                <a:gd name="T0" fmla="*/ 72 w 72"/>
                <a:gd name="T1" fmla="*/ 0 h 80"/>
                <a:gd name="T2" fmla="*/ 72 w 72"/>
                <a:gd name="T3" fmla="*/ 9 h 80"/>
                <a:gd name="T4" fmla="*/ 64 w 72"/>
                <a:gd name="T5" fmla="*/ 9 h 80"/>
                <a:gd name="T6" fmla="*/ 56 w 72"/>
                <a:gd name="T7" fmla="*/ 9 h 80"/>
                <a:gd name="T8" fmla="*/ 40 w 72"/>
                <a:gd name="T9" fmla="*/ 18 h 80"/>
                <a:gd name="T10" fmla="*/ 32 w 72"/>
                <a:gd name="T11" fmla="*/ 36 h 80"/>
                <a:gd name="T12" fmla="*/ 24 w 72"/>
                <a:gd name="T13" fmla="*/ 44 h 80"/>
                <a:gd name="T14" fmla="*/ 8 w 72"/>
                <a:gd name="T15" fmla="*/ 53 h 80"/>
                <a:gd name="T16" fmla="*/ 8 w 72"/>
                <a:gd name="T17" fmla="*/ 62 h 80"/>
                <a:gd name="T18" fmla="*/ 8 w 72"/>
                <a:gd name="T19" fmla="*/ 80 h 80"/>
                <a:gd name="T20" fmla="*/ 0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72" y="0"/>
                  </a:moveTo>
                  <a:lnTo>
                    <a:pt x="72" y="9"/>
                  </a:lnTo>
                  <a:lnTo>
                    <a:pt x="64" y="9"/>
                  </a:lnTo>
                  <a:lnTo>
                    <a:pt x="56" y="9"/>
                  </a:lnTo>
                  <a:lnTo>
                    <a:pt x="40" y="18"/>
                  </a:lnTo>
                  <a:lnTo>
                    <a:pt x="32" y="36"/>
                  </a:lnTo>
                  <a:lnTo>
                    <a:pt x="24" y="44"/>
                  </a:lnTo>
                  <a:lnTo>
                    <a:pt x="8" y="53"/>
                  </a:lnTo>
                  <a:lnTo>
                    <a:pt x="8" y="62"/>
                  </a:lnTo>
                  <a:lnTo>
                    <a:pt x="8" y="80"/>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91" name="Freeform 813"/>
            <p:cNvSpPr>
              <a:spLocks/>
            </p:cNvSpPr>
            <p:nvPr/>
          </p:nvSpPr>
          <p:spPr bwMode="auto">
            <a:xfrm>
              <a:off x="1860" y="3323"/>
              <a:ext cx="40" cy="105"/>
            </a:xfrm>
            <a:custGeom>
              <a:avLst/>
              <a:gdLst>
                <a:gd name="T0" fmla="*/ 0 w 40"/>
                <a:gd name="T1" fmla="*/ 0 h 105"/>
                <a:gd name="T2" fmla="*/ 8 w 40"/>
                <a:gd name="T3" fmla="*/ 17 h 105"/>
                <a:gd name="T4" fmla="*/ 8 w 40"/>
                <a:gd name="T5" fmla="*/ 26 h 105"/>
                <a:gd name="T6" fmla="*/ 8 w 40"/>
                <a:gd name="T7" fmla="*/ 35 h 105"/>
                <a:gd name="T8" fmla="*/ 24 w 40"/>
                <a:gd name="T9" fmla="*/ 35 h 105"/>
                <a:gd name="T10" fmla="*/ 24 w 40"/>
                <a:gd name="T11" fmla="*/ 52 h 105"/>
                <a:gd name="T12" fmla="*/ 32 w 40"/>
                <a:gd name="T13" fmla="*/ 61 h 105"/>
                <a:gd name="T14" fmla="*/ 40 w 40"/>
                <a:gd name="T15" fmla="*/ 70 h 105"/>
                <a:gd name="T16" fmla="*/ 40 w 40"/>
                <a:gd name="T17" fmla="*/ 79 h 105"/>
                <a:gd name="T18" fmla="*/ 40 w 40"/>
                <a:gd name="T19" fmla="*/ 96 h 105"/>
                <a:gd name="T20" fmla="*/ 4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0" y="0"/>
                  </a:moveTo>
                  <a:lnTo>
                    <a:pt x="8" y="17"/>
                  </a:lnTo>
                  <a:lnTo>
                    <a:pt x="8" y="26"/>
                  </a:lnTo>
                  <a:lnTo>
                    <a:pt x="8" y="35"/>
                  </a:lnTo>
                  <a:lnTo>
                    <a:pt x="24" y="35"/>
                  </a:lnTo>
                  <a:lnTo>
                    <a:pt x="24" y="52"/>
                  </a:lnTo>
                  <a:lnTo>
                    <a:pt x="32" y="61"/>
                  </a:lnTo>
                  <a:lnTo>
                    <a:pt x="40" y="70"/>
                  </a:lnTo>
                  <a:lnTo>
                    <a:pt x="40" y="79"/>
                  </a:lnTo>
                  <a:lnTo>
                    <a:pt x="40" y="96"/>
                  </a:lnTo>
                  <a:lnTo>
                    <a:pt x="4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92" name="Freeform 814"/>
            <p:cNvSpPr>
              <a:spLocks/>
            </p:cNvSpPr>
            <p:nvPr/>
          </p:nvSpPr>
          <p:spPr bwMode="auto">
            <a:xfrm>
              <a:off x="1796" y="3411"/>
              <a:ext cx="48" cy="70"/>
            </a:xfrm>
            <a:custGeom>
              <a:avLst/>
              <a:gdLst>
                <a:gd name="T0" fmla="*/ 48 w 48"/>
                <a:gd name="T1" fmla="*/ 0 h 70"/>
                <a:gd name="T2" fmla="*/ 48 w 48"/>
                <a:gd name="T3" fmla="*/ 8 h 70"/>
                <a:gd name="T4" fmla="*/ 32 w 48"/>
                <a:gd name="T5" fmla="*/ 8 h 70"/>
                <a:gd name="T6" fmla="*/ 24 w 48"/>
                <a:gd name="T7" fmla="*/ 17 h 70"/>
                <a:gd name="T8" fmla="*/ 16 w 48"/>
                <a:gd name="T9" fmla="*/ 17 h 70"/>
                <a:gd name="T10" fmla="*/ 16 w 48"/>
                <a:gd name="T11" fmla="*/ 35 h 70"/>
                <a:gd name="T12" fmla="*/ 0 w 48"/>
                <a:gd name="T13" fmla="*/ 44 h 70"/>
                <a:gd name="T14" fmla="*/ 0 w 48"/>
                <a:gd name="T15" fmla="*/ 52 h 70"/>
                <a:gd name="T16" fmla="*/ 0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48" y="0"/>
                  </a:moveTo>
                  <a:lnTo>
                    <a:pt x="48" y="8"/>
                  </a:lnTo>
                  <a:lnTo>
                    <a:pt x="32" y="8"/>
                  </a:lnTo>
                  <a:lnTo>
                    <a:pt x="24" y="17"/>
                  </a:lnTo>
                  <a:lnTo>
                    <a:pt x="16" y="17"/>
                  </a:lnTo>
                  <a:lnTo>
                    <a:pt x="16" y="35"/>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93" name="Freeform 815"/>
            <p:cNvSpPr>
              <a:spLocks/>
            </p:cNvSpPr>
            <p:nvPr/>
          </p:nvSpPr>
          <p:spPr bwMode="auto">
            <a:xfrm>
              <a:off x="1908" y="3419"/>
              <a:ext cx="24" cy="71"/>
            </a:xfrm>
            <a:custGeom>
              <a:avLst/>
              <a:gdLst>
                <a:gd name="T0" fmla="*/ 24 w 24"/>
                <a:gd name="T1" fmla="*/ 0 h 71"/>
                <a:gd name="T2" fmla="*/ 24 w 24"/>
                <a:gd name="T3" fmla="*/ 9 h 71"/>
                <a:gd name="T4" fmla="*/ 16 w 24"/>
                <a:gd name="T5" fmla="*/ 27 h 71"/>
                <a:gd name="T6" fmla="*/ 8 w 24"/>
                <a:gd name="T7" fmla="*/ 36 h 71"/>
                <a:gd name="T8" fmla="*/ 8 w 24"/>
                <a:gd name="T9" fmla="*/ 44 h 71"/>
                <a:gd name="T10" fmla="*/ 8 w 24"/>
                <a:gd name="T11" fmla="*/ 62 h 71"/>
                <a:gd name="T12" fmla="*/ 0 w 24"/>
                <a:gd name="T13" fmla="*/ 62 h 71"/>
                <a:gd name="T14" fmla="*/ 0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24" y="0"/>
                  </a:moveTo>
                  <a:lnTo>
                    <a:pt x="24" y="9"/>
                  </a:lnTo>
                  <a:lnTo>
                    <a:pt x="16" y="27"/>
                  </a:lnTo>
                  <a:lnTo>
                    <a:pt x="8" y="36"/>
                  </a:lnTo>
                  <a:lnTo>
                    <a:pt x="8" y="44"/>
                  </a:lnTo>
                  <a:lnTo>
                    <a:pt x="8" y="62"/>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94" name="Freeform 816"/>
            <p:cNvSpPr>
              <a:spLocks/>
            </p:cNvSpPr>
            <p:nvPr/>
          </p:nvSpPr>
          <p:spPr bwMode="auto">
            <a:xfrm>
              <a:off x="2012" y="3419"/>
              <a:ext cx="48" cy="71"/>
            </a:xfrm>
            <a:custGeom>
              <a:avLst/>
              <a:gdLst>
                <a:gd name="T0" fmla="*/ 0 w 48"/>
                <a:gd name="T1" fmla="*/ 0 h 71"/>
                <a:gd name="T2" fmla="*/ 8 w 48"/>
                <a:gd name="T3" fmla="*/ 9 h 71"/>
                <a:gd name="T4" fmla="*/ 16 w 48"/>
                <a:gd name="T5" fmla="*/ 27 h 71"/>
                <a:gd name="T6" fmla="*/ 32 w 48"/>
                <a:gd name="T7" fmla="*/ 36 h 71"/>
                <a:gd name="T8" fmla="*/ 40 w 48"/>
                <a:gd name="T9" fmla="*/ 44 h 71"/>
                <a:gd name="T10" fmla="*/ 48 w 48"/>
                <a:gd name="T11" fmla="*/ 44 h 71"/>
                <a:gd name="T12" fmla="*/ 48 w 48"/>
                <a:gd name="T13" fmla="*/ 62 h 71"/>
                <a:gd name="T14" fmla="*/ 48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0" y="0"/>
                  </a:moveTo>
                  <a:lnTo>
                    <a:pt x="8" y="9"/>
                  </a:lnTo>
                  <a:lnTo>
                    <a:pt x="16" y="27"/>
                  </a:lnTo>
                  <a:lnTo>
                    <a:pt x="32" y="36"/>
                  </a:lnTo>
                  <a:lnTo>
                    <a:pt x="40" y="44"/>
                  </a:lnTo>
                  <a:lnTo>
                    <a:pt x="48" y="44"/>
                  </a:lnTo>
                  <a:lnTo>
                    <a:pt x="48" y="62"/>
                  </a:lnTo>
                  <a:lnTo>
                    <a:pt x="48"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95" name="Freeform 817"/>
            <p:cNvSpPr>
              <a:spLocks/>
            </p:cNvSpPr>
            <p:nvPr/>
          </p:nvSpPr>
          <p:spPr bwMode="auto">
            <a:xfrm>
              <a:off x="1980" y="3367"/>
              <a:ext cx="72" cy="123"/>
            </a:xfrm>
            <a:custGeom>
              <a:avLst/>
              <a:gdLst>
                <a:gd name="T0" fmla="*/ 64 w 72"/>
                <a:gd name="T1" fmla="*/ 0 h 123"/>
                <a:gd name="T2" fmla="*/ 72 w 72"/>
                <a:gd name="T3" fmla="*/ 8 h 123"/>
                <a:gd name="T4" fmla="*/ 64 w 72"/>
                <a:gd name="T5" fmla="*/ 17 h 123"/>
                <a:gd name="T6" fmla="*/ 64 w 72"/>
                <a:gd name="T7" fmla="*/ 26 h 123"/>
                <a:gd name="T8" fmla="*/ 48 w 72"/>
                <a:gd name="T9" fmla="*/ 44 h 123"/>
                <a:gd name="T10" fmla="*/ 40 w 72"/>
                <a:gd name="T11" fmla="*/ 52 h 123"/>
                <a:gd name="T12" fmla="*/ 32 w 72"/>
                <a:gd name="T13" fmla="*/ 61 h 123"/>
                <a:gd name="T14" fmla="*/ 16 w 72"/>
                <a:gd name="T15" fmla="*/ 79 h 123"/>
                <a:gd name="T16" fmla="*/ 8 w 72"/>
                <a:gd name="T17" fmla="*/ 88 h 123"/>
                <a:gd name="T18" fmla="*/ 0 w 72"/>
                <a:gd name="T19" fmla="*/ 96 h 123"/>
                <a:gd name="T20" fmla="*/ 0 w 72"/>
                <a:gd name="T21" fmla="*/ 114 h 123"/>
                <a:gd name="T22" fmla="*/ 0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64" y="0"/>
                  </a:moveTo>
                  <a:lnTo>
                    <a:pt x="72" y="8"/>
                  </a:lnTo>
                  <a:lnTo>
                    <a:pt x="64" y="17"/>
                  </a:lnTo>
                  <a:lnTo>
                    <a:pt x="64" y="26"/>
                  </a:lnTo>
                  <a:lnTo>
                    <a:pt x="48" y="44"/>
                  </a:lnTo>
                  <a:lnTo>
                    <a:pt x="40" y="52"/>
                  </a:lnTo>
                  <a:lnTo>
                    <a:pt x="32" y="61"/>
                  </a:lnTo>
                  <a:lnTo>
                    <a:pt x="16" y="79"/>
                  </a:lnTo>
                  <a:lnTo>
                    <a:pt x="8" y="88"/>
                  </a:lnTo>
                  <a:lnTo>
                    <a:pt x="0" y="96"/>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96" name="Freeform 818"/>
            <p:cNvSpPr>
              <a:spLocks/>
            </p:cNvSpPr>
            <p:nvPr/>
          </p:nvSpPr>
          <p:spPr bwMode="auto">
            <a:xfrm>
              <a:off x="2092" y="3331"/>
              <a:ext cx="16" cy="115"/>
            </a:xfrm>
            <a:custGeom>
              <a:avLst/>
              <a:gdLst>
                <a:gd name="T0" fmla="*/ 16 w 16"/>
                <a:gd name="T1" fmla="*/ 0 h 115"/>
                <a:gd name="T2" fmla="*/ 0 w 16"/>
                <a:gd name="T3" fmla="*/ 18 h 115"/>
                <a:gd name="T4" fmla="*/ 0 w 16"/>
                <a:gd name="T5" fmla="*/ 36 h 115"/>
                <a:gd name="T6" fmla="*/ 0 w 16"/>
                <a:gd name="T7" fmla="*/ 44 h 115"/>
                <a:gd name="T8" fmla="*/ 0 w 16"/>
                <a:gd name="T9" fmla="*/ 53 h 115"/>
                <a:gd name="T10" fmla="*/ 16 w 16"/>
                <a:gd name="T11" fmla="*/ 62 h 115"/>
                <a:gd name="T12" fmla="*/ 16 w 16"/>
                <a:gd name="T13" fmla="*/ 80 h 115"/>
                <a:gd name="T14" fmla="*/ 16 w 16"/>
                <a:gd name="T15" fmla="*/ 88 h 115"/>
                <a:gd name="T16" fmla="*/ 16 w 16"/>
                <a:gd name="T17" fmla="*/ 97 h 115"/>
                <a:gd name="T18" fmla="*/ 16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16" y="0"/>
                  </a:moveTo>
                  <a:lnTo>
                    <a:pt x="0" y="18"/>
                  </a:lnTo>
                  <a:lnTo>
                    <a:pt x="0" y="36"/>
                  </a:lnTo>
                  <a:lnTo>
                    <a:pt x="0" y="44"/>
                  </a:lnTo>
                  <a:lnTo>
                    <a:pt x="0" y="53"/>
                  </a:lnTo>
                  <a:lnTo>
                    <a:pt x="16" y="62"/>
                  </a:lnTo>
                  <a:lnTo>
                    <a:pt x="16" y="80"/>
                  </a:lnTo>
                  <a:lnTo>
                    <a:pt x="16" y="88"/>
                  </a:lnTo>
                  <a:lnTo>
                    <a:pt x="16" y="97"/>
                  </a:lnTo>
                  <a:lnTo>
                    <a:pt x="1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97" name="Freeform 819"/>
            <p:cNvSpPr>
              <a:spLocks/>
            </p:cNvSpPr>
            <p:nvPr/>
          </p:nvSpPr>
          <p:spPr bwMode="auto">
            <a:xfrm>
              <a:off x="2076" y="3393"/>
              <a:ext cx="8" cy="97"/>
            </a:xfrm>
            <a:custGeom>
              <a:avLst/>
              <a:gdLst>
                <a:gd name="T0" fmla="*/ 8 w 8"/>
                <a:gd name="T1" fmla="*/ 0 h 97"/>
                <a:gd name="T2" fmla="*/ 8 w 8"/>
                <a:gd name="T3" fmla="*/ 18 h 97"/>
                <a:gd name="T4" fmla="*/ 0 w 8"/>
                <a:gd name="T5" fmla="*/ 26 h 97"/>
                <a:gd name="T6" fmla="*/ 0 w 8"/>
                <a:gd name="T7" fmla="*/ 35 h 97"/>
                <a:gd name="T8" fmla="*/ 0 w 8"/>
                <a:gd name="T9" fmla="*/ 53 h 97"/>
                <a:gd name="T10" fmla="*/ 0 w 8"/>
                <a:gd name="T11" fmla="*/ 62 h 97"/>
                <a:gd name="T12" fmla="*/ 0 w 8"/>
                <a:gd name="T13" fmla="*/ 70 h 97"/>
                <a:gd name="T14" fmla="*/ 0 w 8"/>
                <a:gd name="T15" fmla="*/ 88 h 97"/>
                <a:gd name="T16" fmla="*/ 8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8" y="0"/>
                  </a:moveTo>
                  <a:lnTo>
                    <a:pt x="8" y="18"/>
                  </a:lnTo>
                  <a:lnTo>
                    <a:pt x="0" y="26"/>
                  </a:lnTo>
                  <a:lnTo>
                    <a:pt x="0" y="35"/>
                  </a:lnTo>
                  <a:lnTo>
                    <a:pt x="0" y="53"/>
                  </a:lnTo>
                  <a:lnTo>
                    <a:pt x="0" y="62"/>
                  </a:lnTo>
                  <a:lnTo>
                    <a:pt x="0" y="70"/>
                  </a:lnTo>
                  <a:lnTo>
                    <a:pt x="0" y="88"/>
                  </a:lnTo>
                  <a:lnTo>
                    <a:pt x="8"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98" name="Freeform 820"/>
            <p:cNvSpPr>
              <a:spLocks/>
            </p:cNvSpPr>
            <p:nvPr/>
          </p:nvSpPr>
          <p:spPr bwMode="auto">
            <a:xfrm>
              <a:off x="2108" y="3411"/>
              <a:ext cx="40" cy="70"/>
            </a:xfrm>
            <a:custGeom>
              <a:avLst/>
              <a:gdLst>
                <a:gd name="T0" fmla="*/ 0 w 40"/>
                <a:gd name="T1" fmla="*/ 0 h 70"/>
                <a:gd name="T2" fmla="*/ 8 w 40"/>
                <a:gd name="T3" fmla="*/ 8 h 70"/>
                <a:gd name="T4" fmla="*/ 8 w 40"/>
                <a:gd name="T5" fmla="*/ 17 h 70"/>
                <a:gd name="T6" fmla="*/ 16 w 40"/>
                <a:gd name="T7" fmla="*/ 35 h 70"/>
                <a:gd name="T8" fmla="*/ 24 w 40"/>
                <a:gd name="T9" fmla="*/ 35 h 70"/>
                <a:gd name="T10" fmla="*/ 24 w 40"/>
                <a:gd name="T11" fmla="*/ 44 h 70"/>
                <a:gd name="T12" fmla="*/ 40 w 40"/>
                <a:gd name="T13" fmla="*/ 44 h 70"/>
                <a:gd name="T14" fmla="*/ 40 w 40"/>
                <a:gd name="T15" fmla="*/ 52 h 70"/>
                <a:gd name="T16" fmla="*/ 4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0" y="0"/>
                  </a:moveTo>
                  <a:lnTo>
                    <a:pt x="8" y="8"/>
                  </a:lnTo>
                  <a:lnTo>
                    <a:pt x="8" y="17"/>
                  </a:lnTo>
                  <a:lnTo>
                    <a:pt x="16" y="35"/>
                  </a:lnTo>
                  <a:lnTo>
                    <a:pt x="24" y="35"/>
                  </a:lnTo>
                  <a:lnTo>
                    <a:pt x="24" y="44"/>
                  </a:lnTo>
                  <a:lnTo>
                    <a:pt x="40" y="44"/>
                  </a:lnTo>
                  <a:lnTo>
                    <a:pt x="40" y="52"/>
                  </a:lnTo>
                  <a:lnTo>
                    <a:pt x="4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99" name="Freeform 821"/>
            <p:cNvSpPr>
              <a:spLocks/>
            </p:cNvSpPr>
            <p:nvPr/>
          </p:nvSpPr>
          <p:spPr bwMode="auto">
            <a:xfrm>
              <a:off x="1924" y="3419"/>
              <a:ext cx="56" cy="115"/>
            </a:xfrm>
            <a:custGeom>
              <a:avLst/>
              <a:gdLst>
                <a:gd name="T0" fmla="*/ 56 w 56"/>
                <a:gd name="T1" fmla="*/ 0 h 115"/>
                <a:gd name="T2" fmla="*/ 32 w 56"/>
                <a:gd name="T3" fmla="*/ 27 h 115"/>
                <a:gd name="T4" fmla="*/ 24 w 56"/>
                <a:gd name="T5" fmla="*/ 36 h 115"/>
                <a:gd name="T6" fmla="*/ 24 w 56"/>
                <a:gd name="T7" fmla="*/ 44 h 115"/>
                <a:gd name="T8" fmla="*/ 24 w 56"/>
                <a:gd name="T9" fmla="*/ 62 h 115"/>
                <a:gd name="T10" fmla="*/ 8 w 56"/>
                <a:gd name="T11" fmla="*/ 71 h 115"/>
                <a:gd name="T12" fmla="*/ 8 w 56"/>
                <a:gd name="T13" fmla="*/ 79 h 115"/>
                <a:gd name="T14" fmla="*/ 8 w 56"/>
                <a:gd name="T15" fmla="*/ 88 h 115"/>
                <a:gd name="T16" fmla="*/ 0 w 56"/>
                <a:gd name="T17" fmla="*/ 106 h 115"/>
                <a:gd name="T18" fmla="*/ 0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56" y="0"/>
                  </a:moveTo>
                  <a:lnTo>
                    <a:pt x="32" y="27"/>
                  </a:lnTo>
                  <a:lnTo>
                    <a:pt x="24" y="36"/>
                  </a:lnTo>
                  <a:lnTo>
                    <a:pt x="24" y="44"/>
                  </a:lnTo>
                  <a:lnTo>
                    <a:pt x="24" y="62"/>
                  </a:lnTo>
                  <a:lnTo>
                    <a:pt x="8" y="71"/>
                  </a:lnTo>
                  <a:lnTo>
                    <a:pt x="8" y="79"/>
                  </a:lnTo>
                  <a:lnTo>
                    <a:pt x="8" y="88"/>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00" name="Freeform 822"/>
            <p:cNvSpPr>
              <a:spLocks/>
            </p:cNvSpPr>
            <p:nvPr/>
          </p:nvSpPr>
          <p:spPr bwMode="auto">
            <a:xfrm>
              <a:off x="1796" y="3455"/>
              <a:ext cx="48" cy="79"/>
            </a:xfrm>
            <a:custGeom>
              <a:avLst/>
              <a:gdLst>
                <a:gd name="T0" fmla="*/ 0 w 48"/>
                <a:gd name="T1" fmla="*/ 0 h 79"/>
                <a:gd name="T2" fmla="*/ 16 w 48"/>
                <a:gd name="T3" fmla="*/ 8 h 79"/>
                <a:gd name="T4" fmla="*/ 24 w 48"/>
                <a:gd name="T5" fmla="*/ 26 h 79"/>
                <a:gd name="T6" fmla="*/ 32 w 48"/>
                <a:gd name="T7" fmla="*/ 35 h 79"/>
                <a:gd name="T8" fmla="*/ 48 w 48"/>
                <a:gd name="T9" fmla="*/ 35 h 79"/>
                <a:gd name="T10" fmla="*/ 48 w 48"/>
                <a:gd name="T11" fmla="*/ 43 h 79"/>
                <a:gd name="T12" fmla="*/ 48 w 48"/>
                <a:gd name="T13" fmla="*/ 52 h 79"/>
                <a:gd name="T14" fmla="*/ 48 w 48"/>
                <a:gd name="T15" fmla="*/ 70 h 79"/>
                <a:gd name="T16" fmla="*/ 48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0" y="0"/>
                  </a:moveTo>
                  <a:lnTo>
                    <a:pt x="16" y="8"/>
                  </a:lnTo>
                  <a:lnTo>
                    <a:pt x="24" y="26"/>
                  </a:lnTo>
                  <a:lnTo>
                    <a:pt x="32" y="35"/>
                  </a:lnTo>
                  <a:lnTo>
                    <a:pt x="48" y="35"/>
                  </a:lnTo>
                  <a:lnTo>
                    <a:pt x="48" y="43"/>
                  </a:lnTo>
                  <a:lnTo>
                    <a:pt x="48" y="52"/>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01" name="Freeform 823"/>
            <p:cNvSpPr>
              <a:spLocks/>
            </p:cNvSpPr>
            <p:nvPr/>
          </p:nvSpPr>
          <p:spPr bwMode="auto">
            <a:xfrm>
              <a:off x="1948" y="3481"/>
              <a:ext cx="48" cy="79"/>
            </a:xfrm>
            <a:custGeom>
              <a:avLst/>
              <a:gdLst>
                <a:gd name="T0" fmla="*/ 0 w 48"/>
                <a:gd name="T1" fmla="*/ 0 h 79"/>
                <a:gd name="T2" fmla="*/ 0 w 48"/>
                <a:gd name="T3" fmla="*/ 9 h 79"/>
                <a:gd name="T4" fmla="*/ 8 w 48"/>
                <a:gd name="T5" fmla="*/ 9 h 79"/>
                <a:gd name="T6" fmla="*/ 8 w 48"/>
                <a:gd name="T7" fmla="*/ 17 h 79"/>
                <a:gd name="T8" fmla="*/ 16 w 48"/>
                <a:gd name="T9" fmla="*/ 17 h 79"/>
                <a:gd name="T10" fmla="*/ 16 w 48"/>
                <a:gd name="T11" fmla="*/ 26 h 79"/>
                <a:gd name="T12" fmla="*/ 32 w 48"/>
                <a:gd name="T13" fmla="*/ 26 h 79"/>
                <a:gd name="T14" fmla="*/ 32 w 48"/>
                <a:gd name="T15" fmla="*/ 44 h 79"/>
                <a:gd name="T16" fmla="*/ 40 w 48"/>
                <a:gd name="T17" fmla="*/ 44 h 79"/>
                <a:gd name="T18" fmla="*/ 40 w 48"/>
                <a:gd name="T19" fmla="*/ 53 h 79"/>
                <a:gd name="T20" fmla="*/ 48 w 48"/>
                <a:gd name="T21" fmla="*/ 61 h 79"/>
                <a:gd name="T22" fmla="*/ 40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0" y="0"/>
                  </a:moveTo>
                  <a:lnTo>
                    <a:pt x="0" y="9"/>
                  </a:lnTo>
                  <a:lnTo>
                    <a:pt x="8" y="9"/>
                  </a:lnTo>
                  <a:lnTo>
                    <a:pt x="8" y="17"/>
                  </a:lnTo>
                  <a:lnTo>
                    <a:pt x="16" y="17"/>
                  </a:lnTo>
                  <a:lnTo>
                    <a:pt x="16" y="26"/>
                  </a:lnTo>
                  <a:lnTo>
                    <a:pt x="32" y="26"/>
                  </a:lnTo>
                  <a:lnTo>
                    <a:pt x="32" y="44"/>
                  </a:lnTo>
                  <a:lnTo>
                    <a:pt x="40" y="44"/>
                  </a:lnTo>
                  <a:lnTo>
                    <a:pt x="40" y="53"/>
                  </a:lnTo>
                  <a:lnTo>
                    <a:pt x="48" y="61"/>
                  </a:lnTo>
                  <a:lnTo>
                    <a:pt x="4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02" name="Freeform 824"/>
            <p:cNvSpPr>
              <a:spLocks/>
            </p:cNvSpPr>
            <p:nvPr/>
          </p:nvSpPr>
          <p:spPr bwMode="auto">
            <a:xfrm>
              <a:off x="2028" y="3455"/>
              <a:ext cx="16" cy="114"/>
            </a:xfrm>
            <a:custGeom>
              <a:avLst/>
              <a:gdLst>
                <a:gd name="T0" fmla="*/ 16 w 16"/>
                <a:gd name="T1" fmla="*/ 0 h 114"/>
                <a:gd name="T2" fmla="*/ 16 w 16"/>
                <a:gd name="T3" fmla="*/ 26 h 114"/>
                <a:gd name="T4" fmla="*/ 16 w 16"/>
                <a:gd name="T5" fmla="*/ 35 h 114"/>
                <a:gd name="T6" fmla="*/ 16 w 16"/>
                <a:gd name="T7" fmla="*/ 43 h 114"/>
                <a:gd name="T8" fmla="*/ 16 w 16"/>
                <a:gd name="T9" fmla="*/ 52 h 114"/>
                <a:gd name="T10" fmla="*/ 16 w 16"/>
                <a:gd name="T11" fmla="*/ 70 h 114"/>
                <a:gd name="T12" fmla="*/ 0 w 16"/>
                <a:gd name="T13" fmla="*/ 79 h 114"/>
                <a:gd name="T14" fmla="*/ 0 w 16"/>
                <a:gd name="T15" fmla="*/ 87 h 114"/>
                <a:gd name="T16" fmla="*/ 0 w 16"/>
                <a:gd name="T17" fmla="*/ 105 h 114"/>
                <a:gd name="T18" fmla="*/ 0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16" y="0"/>
                  </a:moveTo>
                  <a:lnTo>
                    <a:pt x="16" y="26"/>
                  </a:lnTo>
                  <a:lnTo>
                    <a:pt x="16" y="35"/>
                  </a:lnTo>
                  <a:lnTo>
                    <a:pt x="16" y="43"/>
                  </a:lnTo>
                  <a:lnTo>
                    <a:pt x="16" y="52"/>
                  </a:lnTo>
                  <a:lnTo>
                    <a:pt x="16" y="70"/>
                  </a:lnTo>
                  <a:lnTo>
                    <a:pt x="0" y="79"/>
                  </a:lnTo>
                  <a:lnTo>
                    <a:pt x="0" y="87"/>
                  </a:lnTo>
                  <a:lnTo>
                    <a:pt x="0" y="105"/>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03" name="Freeform 825"/>
            <p:cNvSpPr>
              <a:spLocks/>
            </p:cNvSpPr>
            <p:nvPr/>
          </p:nvSpPr>
          <p:spPr bwMode="auto">
            <a:xfrm>
              <a:off x="2076" y="3463"/>
              <a:ext cx="32" cy="79"/>
            </a:xfrm>
            <a:custGeom>
              <a:avLst/>
              <a:gdLst>
                <a:gd name="T0" fmla="*/ 0 w 32"/>
                <a:gd name="T1" fmla="*/ 0 h 79"/>
                <a:gd name="T2" fmla="*/ 0 w 32"/>
                <a:gd name="T3" fmla="*/ 18 h 79"/>
                <a:gd name="T4" fmla="*/ 8 w 32"/>
                <a:gd name="T5" fmla="*/ 27 h 79"/>
                <a:gd name="T6" fmla="*/ 16 w 32"/>
                <a:gd name="T7" fmla="*/ 27 h 79"/>
                <a:gd name="T8" fmla="*/ 16 w 32"/>
                <a:gd name="T9" fmla="*/ 35 h 79"/>
                <a:gd name="T10" fmla="*/ 32 w 32"/>
                <a:gd name="T11" fmla="*/ 44 h 79"/>
                <a:gd name="T12" fmla="*/ 32 w 32"/>
                <a:gd name="T13" fmla="*/ 62 h 79"/>
                <a:gd name="T14" fmla="*/ 32 w 32"/>
                <a:gd name="T15" fmla="*/ 71 h 79"/>
                <a:gd name="T16" fmla="*/ 32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0" y="0"/>
                  </a:moveTo>
                  <a:lnTo>
                    <a:pt x="0" y="18"/>
                  </a:lnTo>
                  <a:lnTo>
                    <a:pt x="8" y="27"/>
                  </a:lnTo>
                  <a:lnTo>
                    <a:pt x="16" y="27"/>
                  </a:lnTo>
                  <a:lnTo>
                    <a:pt x="16" y="35"/>
                  </a:lnTo>
                  <a:lnTo>
                    <a:pt x="32" y="44"/>
                  </a:lnTo>
                  <a:lnTo>
                    <a:pt x="32" y="62"/>
                  </a:lnTo>
                  <a:lnTo>
                    <a:pt x="32" y="71"/>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04" name="Freeform 826"/>
            <p:cNvSpPr>
              <a:spLocks/>
            </p:cNvSpPr>
            <p:nvPr/>
          </p:nvSpPr>
          <p:spPr bwMode="auto">
            <a:xfrm>
              <a:off x="2124" y="3446"/>
              <a:ext cx="24" cy="149"/>
            </a:xfrm>
            <a:custGeom>
              <a:avLst/>
              <a:gdLst>
                <a:gd name="T0" fmla="*/ 0 w 24"/>
                <a:gd name="T1" fmla="*/ 0 h 149"/>
                <a:gd name="T2" fmla="*/ 0 w 24"/>
                <a:gd name="T3" fmla="*/ 9 h 149"/>
                <a:gd name="T4" fmla="*/ 0 w 24"/>
                <a:gd name="T5" fmla="*/ 35 h 149"/>
                <a:gd name="T6" fmla="*/ 0 w 24"/>
                <a:gd name="T7" fmla="*/ 44 h 149"/>
                <a:gd name="T8" fmla="*/ 0 w 24"/>
                <a:gd name="T9" fmla="*/ 52 h 149"/>
                <a:gd name="T10" fmla="*/ 8 w 24"/>
                <a:gd name="T11" fmla="*/ 61 h 149"/>
                <a:gd name="T12" fmla="*/ 8 w 24"/>
                <a:gd name="T13" fmla="*/ 88 h 149"/>
                <a:gd name="T14" fmla="*/ 24 w 24"/>
                <a:gd name="T15" fmla="*/ 96 h 149"/>
                <a:gd name="T16" fmla="*/ 24 w 24"/>
                <a:gd name="T17" fmla="*/ 114 h 149"/>
                <a:gd name="T18" fmla="*/ 24 w 24"/>
                <a:gd name="T19" fmla="*/ 123 h 149"/>
                <a:gd name="T20" fmla="*/ 24 w 24"/>
                <a:gd name="T21" fmla="*/ 132 h 149"/>
                <a:gd name="T22" fmla="*/ 8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0" y="0"/>
                  </a:moveTo>
                  <a:lnTo>
                    <a:pt x="0" y="9"/>
                  </a:lnTo>
                  <a:lnTo>
                    <a:pt x="0" y="35"/>
                  </a:lnTo>
                  <a:lnTo>
                    <a:pt x="0" y="44"/>
                  </a:lnTo>
                  <a:lnTo>
                    <a:pt x="0" y="52"/>
                  </a:lnTo>
                  <a:lnTo>
                    <a:pt x="8" y="61"/>
                  </a:lnTo>
                  <a:lnTo>
                    <a:pt x="8" y="88"/>
                  </a:lnTo>
                  <a:lnTo>
                    <a:pt x="24" y="96"/>
                  </a:lnTo>
                  <a:lnTo>
                    <a:pt x="24" y="114"/>
                  </a:lnTo>
                  <a:lnTo>
                    <a:pt x="24" y="123"/>
                  </a:lnTo>
                  <a:lnTo>
                    <a:pt x="24" y="132"/>
                  </a:lnTo>
                  <a:lnTo>
                    <a:pt x="8"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05" name="Freeform 827"/>
            <p:cNvSpPr>
              <a:spLocks/>
            </p:cNvSpPr>
            <p:nvPr/>
          </p:nvSpPr>
          <p:spPr bwMode="auto">
            <a:xfrm>
              <a:off x="2108" y="3384"/>
              <a:ext cx="72" cy="114"/>
            </a:xfrm>
            <a:custGeom>
              <a:avLst/>
              <a:gdLst>
                <a:gd name="T0" fmla="*/ 0 w 72"/>
                <a:gd name="T1" fmla="*/ 0 h 114"/>
                <a:gd name="T2" fmla="*/ 8 w 72"/>
                <a:gd name="T3" fmla="*/ 9 h 114"/>
                <a:gd name="T4" fmla="*/ 16 w 72"/>
                <a:gd name="T5" fmla="*/ 27 h 114"/>
                <a:gd name="T6" fmla="*/ 24 w 72"/>
                <a:gd name="T7" fmla="*/ 27 h 114"/>
                <a:gd name="T8" fmla="*/ 40 w 72"/>
                <a:gd name="T9" fmla="*/ 35 h 114"/>
                <a:gd name="T10" fmla="*/ 48 w 72"/>
                <a:gd name="T11" fmla="*/ 44 h 114"/>
                <a:gd name="T12" fmla="*/ 56 w 72"/>
                <a:gd name="T13" fmla="*/ 62 h 114"/>
                <a:gd name="T14" fmla="*/ 56 w 72"/>
                <a:gd name="T15" fmla="*/ 71 h 114"/>
                <a:gd name="T16" fmla="*/ 56 w 72"/>
                <a:gd name="T17" fmla="*/ 79 h 114"/>
                <a:gd name="T18" fmla="*/ 56 w 72"/>
                <a:gd name="T19" fmla="*/ 97 h 114"/>
                <a:gd name="T20" fmla="*/ 72 w 72"/>
                <a:gd name="T21" fmla="*/ 106 h 114"/>
                <a:gd name="T22" fmla="*/ 72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0" y="0"/>
                  </a:moveTo>
                  <a:lnTo>
                    <a:pt x="8" y="9"/>
                  </a:lnTo>
                  <a:lnTo>
                    <a:pt x="16" y="27"/>
                  </a:lnTo>
                  <a:lnTo>
                    <a:pt x="24" y="27"/>
                  </a:lnTo>
                  <a:lnTo>
                    <a:pt x="40" y="35"/>
                  </a:lnTo>
                  <a:lnTo>
                    <a:pt x="48" y="44"/>
                  </a:lnTo>
                  <a:lnTo>
                    <a:pt x="56" y="62"/>
                  </a:lnTo>
                  <a:lnTo>
                    <a:pt x="56" y="71"/>
                  </a:lnTo>
                  <a:lnTo>
                    <a:pt x="56" y="79"/>
                  </a:lnTo>
                  <a:lnTo>
                    <a:pt x="56" y="97"/>
                  </a:lnTo>
                  <a:lnTo>
                    <a:pt x="72" y="106"/>
                  </a:lnTo>
                  <a:lnTo>
                    <a:pt x="72"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06" name="Freeform 828"/>
            <p:cNvSpPr>
              <a:spLocks/>
            </p:cNvSpPr>
            <p:nvPr/>
          </p:nvSpPr>
          <p:spPr bwMode="auto">
            <a:xfrm>
              <a:off x="1764" y="3446"/>
              <a:ext cx="48" cy="88"/>
            </a:xfrm>
            <a:custGeom>
              <a:avLst/>
              <a:gdLst>
                <a:gd name="T0" fmla="*/ 48 w 48"/>
                <a:gd name="T1" fmla="*/ 0 h 88"/>
                <a:gd name="T2" fmla="*/ 32 w 48"/>
                <a:gd name="T3" fmla="*/ 0 h 88"/>
                <a:gd name="T4" fmla="*/ 24 w 48"/>
                <a:gd name="T5" fmla="*/ 9 h 88"/>
                <a:gd name="T6" fmla="*/ 24 w 48"/>
                <a:gd name="T7" fmla="*/ 17 h 88"/>
                <a:gd name="T8" fmla="*/ 24 w 48"/>
                <a:gd name="T9" fmla="*/ 35 h 88"/>
                <a:gd name="T10" fmla="*/ 24 w 48"/>
                <a:gd name="T11" fmla="*/ 44 h 88"/>
                <a:gd name="T12" fmla="*/ 16 w 48"/>
                <a:gd name="T13" fmla="*/ 52 h 88"/>
                <a:gd name="T14" fmla="*/ 16 w 48"/>
                <a:gd name="T15" fmla="*/ 61 h 88"/>
                <a:gd name="T16" fmla="*/ 16 w 48"/>
                <a:gd name="T17" fmla="*/ 79 h 88"/>
                <a:gd name="T18" fmla="*/ 16 w 48"/>
                <a:gd name="T19" fmla="*/ 88 h 88"/>
                <a:gd name="T20" fmla="*/ 0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48" y="0"/>
                  </a:moveTo>
                  <a:lnTo>
                    <a:pt x="32" y="0"/>
                  </a:lnTo>
                  <a:lnTo>
                    <a:pt x="24" y="9"/>
                  </a:lnTo>
                  <a:lnTo>
                    <a:pt x="24" y="17"/>
                  </a:lnTo>
                  <a:lnTo>
                    <a:pt x="24" y="35"/>
                  </a:lnTo>
                  <a:lnTo>
                    <a:pt x="24" y="44"/>
                  </a:lnTo>
                  <a:lnTo>
                    <a:pt x="16" y="52"/>
                  </a:lnTo>
                  <a:lnTo>
                    <a:pt x="16" y="61"/>
                  </a:lnTo>
                  <a:lnTo>
                    <a:pt x="16" y="79"/>
                  </a:lnTo>
                  <a:lnTo>
                    <a:pt x="16" y="88"/>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07" name="Freeform 829"/>
            <p:cNvSpPr>
              <a:spLocks/>
            </p:cNvSpPr>
            <p:nvPr/>
          </p:nvSpPr>
          <p:spPr bwMode="auto">
            <a:xfrm>
              <a:off x="1844" y="3498"/>
              <a:ext cx="40" cy="80"/>
            </a:xfrm>
            <a:custGeom>
              <a:avLst/>
              <a:gdLst>
                <a:gd name="T0" fmla="*/ 0 w 40"/>
                <a:gd name="T1" fmla="*/ 0 h 80"/>
                <a:gd name="T2" fmla="*/ 16 w 40"/>
                <a:gd name="T3" fmla="*/ 0 h 80"/>
                <a:gd name="T4" fmla="*/ 32 w 40"/>
                <a:gd name="T5" fmla="*/ 0 h 80"/>
                <a:gd name="T6" fmla="*/ 32 w 40"/>
                <a:gd name="T7" fmla="*/ 9 h 80"/>
                <a:gd name="T8" fmla="*/ 40 w 40"/>
                <a:gd name="T9" fmla="*/ 27 h 80"/>
                <a:gd name="T10" fmla="*/ 40 w 40"/>
                <a:gd name="T11" fmla="*/ 36 h 80"/>
                <a:gd name="T12" fmla="*/ 40 w 40"/>
                <a:gd name="T13" fmla="*/ 44 h 80"/>
                <a:gd name="T14" fmla="*/ 40 w 40"/>
                <a:gd name="T15" fmla="*/ 62 h 80"/>
                <a:gd name="T16" fmla="*/ 40 w 40"/>
                <a:gd name="T17" fmla="*/ 71 h 80"/>
                <a:gd name="T18" fmla="*/ 4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0" y="0"/>
                  </a:moveTo>
                  <a:lnTo>
                    <a:pt x="16" y="0"/>
                  </a:lnTo>
                  <a:lnTo>
                    <a:pt x="32" y="0"/>
                  </a:lnTo>
                  <a:lnTo>
                    <a:pt x="32" y="9"/>
                  </a:lnTo>
                  <a:lnTo>
                    <a:pt x="40" y="27"/>
                  </a:lnTo>
                  <a:lnTo>
                    <a:pt x="40" y="36"/>
                  </a:lnTo>
                  <a:lnTo>
                    <a:pt x="40" y="44"/>
                  </a:lnTo>
                  <a:lnTo>
                    <a:pt x="40" y="62"/>
                  </a:lnTo>
                  <a:lnTo>
                    <a:pt x="40" y="71"/>
                  </a:lnTo>
                  <a:lnTo>
                    <a:pt x="4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08" name="Freeform 830"/>
            <p:cNvSpPr>
              <a:spLocks/>
            </p:cNvSpPr>
            <p:nvPr/>
          </p:nvSpPr>
          <p:spPr bwMode="auto">
            <a:xfrm>
              <a:off x="1844" y="3411"/>
              <a:ext cx="32" cy="79"/>
            </a:xfrm>
            <a:custGeom>
              <a:avLst/>
              <a:gdLst>
                <a:gd name="T0" fmla="*/ 0 w 32"/>
                <a:gd name="T1" fmla="*/ 8 h 79"/>
                <a:gd name="T2" fmla="*/ 8 w 32"/>
                <a:gd name="T3" fmla="*/ 0 h 79"/>
                <a:gd name="T4" fmla="*/ 8 w 32"/>
                <a:gd name="T5" fmla="*/ 8 h 79"/>
                <a:gd name="T6" fmla="*/ 8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32 w 32"/>
                <a:gd name="T19" fmla="*/ 70 h 79"/>
                <a:gd name="T20" fmla="*/ 32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0" y="8"/>
                  </a:moveTo>
                  <a:lnTo>
                    <a:pt x="8" y="0"/>
                  </a:lnTo>
                  <a:lnTo>
                    <a:pt x="8" y="8"/>
                  </a:lnTo>
                  <a:lnTo>
                    <a:pt x="8" y="17"/>
                  </a:lnTo>
                  <a:lnTo>
                    <a:pt x="16" y="17"/>
                  </a:lnTo>
                  <a:lnTo>
                    <a:pt x="16" y="35"/>
                  </a:lnTo>
                  <a:lnTo>
                    <a:pt x="16" y="44"/>
                  </a:lnTo>
                  <a:lnTo>
                    <a:pt x="16" y="52"/>
                  </a:lnTo>
                  <a:lnTo>
                    <a:pt x="16" y="70"/>
                  </a:lnTo>
                  <a:lnTo>
                    <a:pt x="32" y="70"/>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09" name="Freeform 831"/>
            <p:cNvSpPr>
              <a:spLocks/>
            </p:cNvSpPr>
            <p:nvPr/>
          </p:nvSpPr>
          <p:spPr bwMode="auto">
            <a:xfrm>
              <a:off x="2028" y="3534"/>
              <a:ext cx="48" cy="79"/>
            </a:xfrm>
            <a:custGeom>
              <a:avLst/>
              <a:gdLst>
                <a:gd name="T0" fmla="*/ 0 w 48"/>
                <a:gd name="T1" fmla="*/ 0 h 79"/>
                <a:gd name="T2" fmla="*/ 16 w 48"/>
                <a:gd name="T3" fmla="*/ 8 h 79"/>
                <a:gd name="T4" fmla="*/ 16 w 48"/>
                <a:gd name="T5" fmla="*/ 26 h 79"/>
                <a:gd name="T6" fmla="*/ 24 w 48"/>
                <a:gd name="T7" fmla="*/ 35 h 79"/>
                <a:gd name="T8" fmla="*/ 32 w 48"/>
                <a:gd name="T9" fmla="*/ 35 h 79"/>
                <a:gd name="T10" fmla="*/ 32 w 48"/>
                <a:gd name="T11" fmla="*/ 44 h 79"/>
                <a:gd name="T12" fmla="*/ 48 w 48"/>
                <a:gd name="T13" fmla="*/ 44 h 79"/>
                <a:gd name="T14" fmla="*/ 48 w 48"/>
                <a:gd name="T15" fmla="*/ 61 h 79"/>
                <a:gd name="T16" fmla="*/ 48 w 48"/>
                <a:gd name="T17" fmla="*/ 70 h 79"/>
                <a:gd name="T18" fmla="*/ 48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0" y="0"/>
                  </a:moveTo>
                  <a:lnTo>
                    <a:pt x="16" y="8"/>
                  </a:lnTo>
                  <a:lnTo>
                    <a:pt x="16" y="26"/>
                  </a:lnTo>
                  <a:lnTo>
                    <a:pt x="24" y="35"/>
                  </a:lnTo>
                  <a:lnTo>
                    <a:pt x="32" y="35"/>
                  </a:lnTo>
                  <a:lnTo>
                    <a:pt x="32" y="44"/>
                  </a:lnTo>
                  <a:lnTo>
                    <a:pt x="48" y="44"/>
                  </a:lnTo>
                  <a:lnTo>
                    <a:pt x="48" y="61"/>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10" name="Freeform 832"/>
            <p:cNvSpPr>
              <a:spLocks/>
            </p:cNvSpPr>
            <p:nvPr/>
          </p:nvSpPr>
          <p:spPr bwMode="auto">
            <a:xfrm>
              <a:off x="2044" y="3455"/>
              <a:ext cx="64" cy="35"/>
            </a:xfrm>
            <a:custGeom>
              <a:avLst/>
              <a:gdLst>
                <a:gd name="T0" fmla="*/ 0 w 64"/>
                <a:gd name="T1" fmla="*/ 0 h 35"/>
                <a:gd name="T2" fmla="*/ 8 w 64"/>
                <a:gd name="T3" fmla="*/ 0 h 35"/>
                <a:gd name="T4" fmla="*/ 16 w 64"/>
                <a:gd name="T5" fmla="*/ 0 h 35"/>
                <a:gd name="T6" fmla="*/ 32 w 64"/>
                <a:gd name="T7" fmla="*/ 0 h 35"/>
                <a:gd name="T8" fmla="*/ 32 w 64"/>
                <a:gd name="T9" fmla="*/ 8 h 35"/>
                <a:gd name="T10" fmla="*/ 40 w 64"/>
                <a:gd name="T11" fmla="*/ 8 h 35"/>
                <a:gd name="T12" fmla="*/ 48 w 64"/>
                <a:gd name="T13" fmla="*/ 26 h 35"/>
                <a:gd name="T14" fmla="*/ 64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0" y="0"/>
                  </a:moveTo>
                  <a:lnTo>
                    <a:pt x="8" y="0"/>
                  </a:lnTo>
                  <a:lnTo>
                    <a:pt x="16" y="0"/>
                  </a:lnTo>
                  <a:lnTo>
                    <a:pt x="32" y="0"/>
                  </a:lnTo>
                  <a:lnTo>
                    <a:pt x="32" y="8"/>
                  </a:lnTo>
                  <a:lnTo>
                    <a:pt x="40" y="8"/>
                  </a:lnTo>
                  <a:lnTo>
                    <a:pt x="48" y="26"/>
                  </a:lnTo>
                  <a:lnTo>
                    <a:pt x="64"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11" name="Freeform 833"/>
            <p:cNvSpPr>
              <a:spLocks/>
            </p:cNvSpPr>
            <p:nvPr/>
          </p:nvSpPr>
          <p:spPr bwMode="auto">
            <a:xfrm>
              <a:off x="2012" y="3455"/>
              <a:ext cx="16" cy="123"/>
            </a:xfrm>
            <a:custGeom>
              <a:avLst/>
              <a:gdLst>
                <a:gd name="T0" fmla="*/ 16 w 16"/>
                <a:gd name="T1" fmla="*/ 0 h 123"/>
                <a:gd name="T2" fmla="*/ 16 w 16"/>
                <a:gd name="T3" fmla="*/ 35 h 123"/>
                <a:gd name="T4" fmla="*/ 16 w 16"/>
                <a:gd name="T5" fmla="*/ 43 h 123"/>
                <a:gd name="T6" fmla="*/ 16 w 16"/>
                <a:gd name="T7" fmla="*/ 70 h 123"/>
                <a:gd name="T8" fmla="*/ 8 w 16"/>
                <a:gd name="T9" fmla="*/ 70 h 123"/>
                <a:gd name="T10" fmla="*/ 8 w 16"/>
                <a:gd name="T11" fmla="*/ 79 h 123"/>
                <a:gd name="T12" fmla="*/ 8 w 16"/>
                <a:gd name="T13" fmla="*/ 87 h 123"/>
                <a:gd name="T14" fmla="*/ 8 w 16"/>
                <a:gd name="T15" fmla="*/ 105 h 123"/>
                <a:gd name="T16" fmla="*/ 0 w 16"/>
                <a:gd name="T17" fmla="*/ 114 h 123"/>
                <a:gd name="T18" fmla="*/ 0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16" y="0"/>
                  </a:moveTo>
                  <a:lnTo>
                    <a:pt x="16" y="35"/>
                  </a:lnTo>
                  <a:lnTo>
                    <a:pt x="16" y="43"/>
                  </a:lnTo>
                  <a:lnTo>
                    <a:pt x="16" y="70"/>
                  </a:lnTo>
                  <a:lnTo>
                    <a:pt x="8" y="70"/>
                  </a:lnTo>
                  <a:lnTo>
                    <a:pt x="8" y="79"/>
                  </a:lnTo>
                  <a:lnTo>
                    <a:pt x="8" y="87"/>
                  </a:lnTo>
                  <a:lnTo>
                    <a:pt x="8" y="105"/>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12" name="Freeform 834"/>
            <p:cNvSpPr>
              <a:spLocks/>
            </p:cNvSpPr>
            <p:nvPr/>
          </p:nvSpPr>
          <p:spPr bwMode="auto">
            <a:xfrm>
              <a:off x="1980" y="3481"/>
              <a:ext cx="16" cy="61"/>
            </a:xfrm>
            <a:custGeom>
              <a:avLst/>
              <a:gdLst>
                <a:gd name="T0" fmla="*/ 0 w 16"/>
                <a:gd name="T1" fmla="*/ 0 h 61"/>
                <a:gd name="T2" fmla="*/ 8 w 16"/>
                <a:gd name="T3" fmla="*/ 9 h 61"/>
                <a:gd name="T4" fmla="*/ 16 w 16"/>
                <a:gd name="T5" fmla="*/ 17 h 61"/>
                <a:gd name="T6" fmla="*/ 16 w 16"/>
                <a:gd name="T7" fmla="*/ 26 h 61"/>
                <a:gd name="T8" fmla="*/ 16 w 16"/>
                <a:gd name="T9" fmla="*/ 44 h 61"/>
                <a:gd name="T10" fmla="*/ 16 w 16"/>
                <a:gd name="T11" fmla="*/ 53 h 61"/>
                <a:gd name="T12" fmla="*/ 16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0" y="0"/>
                  </a:moveTo>
                  <a:lnTo>
                    <a:pt x="8" y="9"/>
                  </a:lnTo>
                  <a:lnTo>
                    <a:pt x="16" y="17"/>
                  </a:lnTo>
                  <a:lnTo>
                    <a:pt x="16" y="26"/>
                  </a:lnTo>
                  <a:lnTo>
                    <a:pt x="16" y="44"/>
                  </a:lnTo>
                  <a:lnTo>
                    <a:pt x="16" y="53"/>
                  </a:lnTo>
                  <a:lnTo>
                    <a:pt x="16"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13" name="Freeform 835"/>
            <p:cNvSpPr>
              <a:spLocks/>
            </p:cNvSpPr>
            <p:nvPr/>
          </p:nvSpPr>
          <p:spPr bwMode="auto">
            <a:xfrm>
              <a:off x="1948" y="3507"/>
              <a:ext cx="16" cy="88"/>
            </a:xfrm>
            <a:custGeom>
              <a:avLst/>
              <a:gdLst>
                <a:gd name="T0" fmla="*/ 16 w 16"/>
                <a:gd name="T1" fmla="*/ 0 h 88"/>
                <a:gd name="T2" fmla="*/ 16 w 16"/>
                <a:gd name="T3" fmla="*/ 27 h 88"/>
                <a:gd name="T4" fmla="*/ 8 w 16"/>
                <a:gd name="T5" fmla="*/ 35 h 88"/>
                <a:gd name="T6" fmla="*/ 8 w 16"/>
                <a:gd name="T7" fmla="*/ 53 h 88"/>
                <a:gd name="T8" fmla="*/ 0 w 16"/>
                <a:gd name="T9" fmla="*/ 62 h 88"/>
                <a:gd name="T10" fmla="*/ 0 w 16"/>
                <a:gd name="T11" fmla="*/ 71 h 88"/>
                <a:gd name="T12" fmla="*/ 0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16" y="0"/>
                  </a:moveTo>
                  <a:lnTo>
                    <a:pt x="16" y="27"/>
                  </a:lnTo>
                  <a:lnTo>
                    <a:pt x="8" y="35"/>
                  </a:lnTo>
                  <a:lnTo>
                    <a:pt x="8"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14" name="Freeform 836"/>
            <p:cNvSpPr>
              <a:spLocks/>
            </p:cNvSpPr>
            <p:nvPr/>
          </p:nvSpPr>
          <p:spPr bwMode="auto">
            <a:xfrm>
              <a:off x="1908" y="3455"/>
              <a:ext cx="16" cy="123"/>
            </a:xfrm>
            <a:custGeom>
              <a:avLst/>
              <a:gdLst>
                <a:gd name="T0" fmla="*/ 8 w 16"/>
                <a:gd name="T1" fmla="*/ 0 h 123"/>
                <a:gd name="T2" fmla="*/ 8 w 16"/>
                <a:gd name="T3" fmla="*/ 8 h 123"/>
                <a:gd name="T4" fmla="*/ 16 w 16"/>
                <a:gd name="T5" fmla="*/ 26 h 123"/>
                <a:gd name="T6" fmla="*/ 16 w 16"/>
                <a:gd name="T7" fmla="*/ 35 h 123"/>
                <a:gd name="T8" fmla="*/ 8 w 16"/>
                <a:gd name="T9" fmla="*/ 43 h 123"/>
                <a:gd name="T10" fmla="*/ 8 w 16"/>
                <a:gd name="T11" fmla="*/ 52 h 123"/>
                <a:gd name="T12" fmla="*/ 8 w 16"/>
                <a:gd name="T13" fmla="*/ 70 h 123"/>
                <a:gd name="T14" fmla="*/ 8 w 16"/>
                <a:gd name="T15" fmla="*/ 79 h 123"/>
                <a:gd name="T16" fmla="*/ 0 w 16"/>
                <a:gd name="T17" fmla="*/ 87 h 123"/>
                <a:gd name="T18" fmla="*/ 0 w 16"/>
                <a:gd name="T19" fmla="*/ 105 h 123"/>
                <a:gd name="T20" fmla="*/ 0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16" y="26"/>
                  </a:lnTo>
                  <a:lnTo>
                    <a:pt x="16" y="35"/>
                  </a:lnTo>
                  <a:lnTo>
                    <a:pt x="8" y="43"/>
                  </a:lnTo>
                  <a:lnTo>
                    <a:pt x="8" y="52"/>
                  </a:lnTo>
                  <a:lnTo>
                    <a:pt x="8" y="70"/>
                  </a:lnTo>
                  <a:lnTo>
                    <a:pt x="8" y="79"/>
                  </a:lnTo>
                  <a:lnTo>
                    <a:pt x="0" y="87"/>
                  </a:lnTo>
                  <a:lnTo>
                    <a:pt x="0" y="105"/>
                  </a:lnTo>
                  <a:lnTo>
                    <a:pt x="0"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15" name="Freeform 837"/>
            <p:cNvSpPr>
              <a:spLocks/>
            </p:cNvSpPr>
            <p:nvPr/>
          </p:nvSpPr>
          <p:spPr bwMode="auto">
            <a:xfrm>
              <a:off x="1788" y="3490"/>
              <a:ext cx="40" cy="105"/>
            </a:xfrm>
            <a:custGeom>
              <a:avLst/>
              <a:gdLst>
                <a:gd name="T0" fmla="*/ 32 w 40"/>
                <a:gd name="T1" fmla="*/ 0 h 105"/>
                <a:gd name="T2" fmla="*/ 40 w 40"/>
                <a:gd name="T3" fmla="*/ 8 h 105"/>
                <a:gd name="T4" fmla="*/ 32 w 40"/>
                <a:gd name="T5" fmla="*/ 17 h 105"/>
                <a:gd name="T6" fmla="*/ 24 w 40"/>
                <a:gd name="T7" fmla="*/ 35 h 105"/>
                <a:gd name="T8" fmla="*/ 8 w 40"/>
                <a:gd name="T9" fmla="*/ 44 h 105"/>
                <a:gd name="T10" fmla="*/ 8 w 40"/>
                <a:gd name="T11" fmla="*/ 52 h 105"/>
                <a:gd name="T12" fmla="*/ 0 w 40"/>
                <a:gd name="T13" fmla="*/ 70 h 105"/>
                <a:gd name="T14" fmla="*/ 0 w 40"/>
                <a:gd name="T15" fmla="*/ 79 h 105"/>
                <a:gd name="T16" fmla="*/ 0 w 40"/>
                <a:gd name="T17" fmla="*/ 88 h 105"/>
                <a:gd name="T18" fmla="*/ 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32" y="0"/>
                  </a:moveTo>
                  <a:lnTo>
                    <a:pt x="40" y="8"/>
                  </a:lnTo>
                  <a:lnTo>
                    <a:pt x="32" y="17"/>
                  </a:lnTo>
                  <a:lnTo>
                    <a:pt x="24" y="35"/>
                  </a:lnTo>
                  <a:lnTo>
                    <a:pt x="8" y="44"/>
                  </a:lnTo>
                  <a:lnTo>
                    <a:pt x="8" y="52"/>
                  </a:lnTo>
                  <a:lnTo>
                    <a:pt x="0" y="70"/>
                  </a:lnTo>
                  <a:lnTo>
                    <a:pt x="0" y="79"/>
                  </a:lnTo>
                  <a:lnTo>
                    <a:pt x="0" y="88"/>
                  </a:lnTo>
                  <a:lnTo>
                    <a:pt x="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16" name="Freeform 838"/>
            <p:cNvSpPr>
              <a:spLocks/>
            </p:cNvSpPr>
            <p:nvPr/>
          </p:nvSpPr>
          <p:spPr bwMode="auto">
            <a:xfrm>
              <a:off x="1724" y="3463"/>
              <a:ext cx="64" cy="115"/>
            </a:xfrm>
            <a:custGeom>
              <a:avLst/>
              <a:gdLst>
                <a:gd name="T0" fmla="*/ 64 w 64"/>
                <a:gd name="T1" fmla="*/ 0 h 115"/>
                <a:gd name="T2" fmla="*/ 56 w 64"/>
                <a:gd name="T3" fmla="*/ 18 h 115"/>
                <a:gd name="T4" fmla="*/ 56 w 64"/>
                <a:gd name="T5" fmla="*/ 27 h 115"/>
                <a:gd name="T6" fmla="*/ 40 w 64"/>
                <a:gd name="T7" fmla="*/ 27 h 115"/>
                <a:gd name="T8" fmla="*/ 32 w 64"/>
                <a:gd name="T9" fmla="*/ 27 h 115"/>
                <a:gd name="T10" fmla="*/ 32 w 64"/>
                <a:gd name="T11" fmla="*/ 35 h 115"/>
                <a:gd name="T12" fmla="*/ 32 w 64"/>
                <a:gd name="T13" fmla="*/ 44 h 115"/>
                <a:gd name="T14" fmla="*/ 24 w 64"/>
                <a:gd name="T15" fmla="*/ 62 h 115"/>
                <a:gd name="T16" fmla="*/ 16 w 64"/>
                <a:gd name="T17" fmla="*/ 71 h 115"/>
                <a:gd name="T18" fmla="*/ 16 w 64"/>
                <a:gd name="T19" fmla="*/ 79 h 115"/>
                <a:gd name="T20" fmla="*/ 16 w 64"/>
                <a:gd name="T21" fmla="*/ 97 h 115"/>
                <a:gd name="T22" fmla="*/ 0 w 64"/>
                <a:gd name="T23" fmla="*/ 97 h 115"/>
                <a:gd name="T24" fmla="*/ 0 w 64"/>
                <a:gd name="T25" fmla="*/ 106 h 115"/>
                <a:gd name="T26" fmla="*/ 0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64" y="0"/>
                  </a:moveTo>
                  <a:lnTo>
                    <a:pt x="56" y="18"/>
                  </a:lnTo>
                  <a:lnTo>
                    <a:pt x="56" y="27"/>
                  </a:lnTo>
                  <a:lnTo>
                    <a:pt x="40" y="27"/>
                  </a:lnTo>
                  <a:lnTo>
                    <a:pt x="32" y="27"/>
                  </a:lnTo>
                  <a:lnTo>
                    <a:pt x="32" y="35"/>
                  </a:lnTo>
                  <a:lnTo>
                    <a:pt x="32" y="44"/>
                  </a:lnTo>
                  <a:lnTo>
                    <a:pt x="24" y="62"/>
                  </a:lnTo>
                  <a:lnTo>
                    <a:pt x="16" y="71"/>
                  </a:lnTo>
                  <a:lnTo>
                    <a:pt x="16" y="79"/>
                  </a:lnTo>
                  <a:lnTo>
                    <a:pt x="16" y="97"/>
                  </a:lnTo>
                  <a:lnTo>
                    <a:pt x="0" y="97"/>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17" name="Freeform 839"/>
            <p:cNvSpPr>
              <a:spLocks/>
            </p:cNvSpPr>
            <p:nvPr/>
          </p:nvSpPr>
          <p:spPr bwMode="auto">
            <a:xfrm>
              <a:off x="2132" y="3507"/>
              <a:ext cx="48" cy="88"/>
            </a:xfrm>
            <a:custGeom>
              <a:avLst/>
              <a:gdLst>
                <a:gd name="T0" fmla="*/ 0 w 48"/>
                <a:gd name="T1" fmla="*/ 0 h 88"/>
                <a:gd name="T2" fmla="*/ 0 w 48"/>
                <a:gd name="T3" fmla="*/ 18 h 88"/>
                <a:gd name="T4" fmla="*/ 0 w 48"/>
                <a:gd name="T5" fmla="*/ 27 h 88"/>
                <a:gd name="T6" fmla="*/ 16 w 48"/>
                <a:gd name="T7" fmla="*/ 27 h 88"/>
                <a:gd name="T8" fmla="*/ 16 w 48"/>
                <a:gd name="T9" fmla="*/ 35 h 88"/>
                <a:gd name="T10" fmla="*/ 24 w 48"/>
                <a:gd name="T11" fmla="*/ 35 h 88"/>
                <a:gd name="T12" fmla="*/ 32 w 48"/>
                <a:gd name="T13" fmla="*/ 53 h 88"/>
                <a:gd name="T14" fmla="*/ 48 w 48"/>
                <a:gd name="T15" fmla="*/ 62 h 88"/>
                <a:gd name="T16" fmla="*/ 48 w 48"/>
                <a:gd name="T17" fmla="*/ 71 h 88"/>
                <a:gd name="T18" fmla="*/ 48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0" y="0"/>
                  </a:moveTo>
                  <a:lnTo>
                    <a:pt x="0" y="18"/>
                  </a:lnTo>
                  <a:lnTo>
                    <a:pt x="0" y="27"/>
                  </a:lnTo>
                  <a:lnTo>
                    <a:pt x="16" y="27"/>
                  </a:lnTo>
                  <a:lnTo>
                    <a:pt x="16" y="35"/>
                  </a:lnTo>
                  <a:lnTo>
                    <a:pt x="24" y="35"/>
                  </a:lnTo>
                  <a:lnTo>
                    <a:pt x="32" y="53"/>
                  </a:lnTo>
                  <a:lnTo>
                    <a:pt x="48" y="62"/>
                  </a:lnTo>
                  <a:lnTo>
                    <a:pt x="48" y="71"/>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18" name="Freeform 840"/>
            <p:cNvSpPr>
              <a:spLocks/>
            </p:cNvSpPr>
            <p:nvPr/>
          </p:nvSpPr>
          <p:spPr bwMode="auto">
            <a:xfrm>
              <a:off x="2092" y="3314"/>
              <a:ext cx="64" cy="53"/>
            </a:xfrm>
            <a:custGeom>
              <a:avLst/>
              <a:gdLst>
                <a:gd name="T0" fmla="*/ 0 w 64"/>
                <a:gd name="T1" fmla="*/ 0 h 53"/>
                <a:gd name="T2" fmla="*/ 24 w 64"/>
                <a:gd name="T3" fmla="*/ 17 h 53"/>
                <a:gd name="T4" fmla="*/ 32 w 64"/>
                <a:gd name="T5" fmla="*/ 17 h 53"/>
                <a:gd name="T6" fmla="*/ 40 w 64"/>
                <a:gd name="T7" fmla="*/ 17 h 53"/>
                <a:gd name="T8" fmla="*/ 56 w 64"/>
                <a:gd name="T9" fmla="*/ 17 h 53"/>
                <a:gd name="T10" fmla="*/ 64 w 64"/>
                <a:gd name="T11" fmla="*/ 26 h 53"/>
                <a:gd name="T12" fmla="*/ 64 w 64"/>
                <a:gd name="T13" fmla="*/ 35 h 53"/>
                <a:gd name="T14" fmla="*/ 64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0" y="0"/>
                  </a:moveTo>
                  <a:lnTo>
                    <a:pt x="24" y="17"/>
                  </a:lnTo>
                  <a:lnTo>
                    <a:pt x="32" y="17"/>
                  </a:lnTo>
                  <a:lnTo>
                    <a:pt x="40" y="17"/>
                  </a:lnTo>
                  <a:lnTo>
                    <a:pt x="56" y="17"/>
                  </a:lnTo>
                  <a:lnTo>
                    <a:pt x="64" y="26"/>
                  </a:lnTo>
                  <a:lnTo>
                    <a:pt x="64" y="35"/>
                  </a:lnTo>
                  <a:lnTo>
                    <a:pt x="64"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19" name="Freeform 841"/>
            <p:cNvSpPr>
              <a:spLocks/>
            </p:cNvSpPr>
            <p:nvPr/>
          </p:nvSpPr>
          <p:spPr bwMode="auto">
            <a:xfrm>
              <a:off x="1780" y="3314"/>
              <a:ext cx="96" cy="35"/>
            </a:xfrm>
            <a:custGeom>
              <a:avLst/>
              <a:gdLst>
                <a:gd name="T0" fmla="*/ 96 w 96"/>
                <a:gd name="T1" fmla="*/ 0 h 35"/>
                <a:gd name="T2" fmla="*/ 80 w 96"/>
                <a:gd name="T3" fmla="*/ 0 h 35"/>
                <a:gd name="T4" fmla="*/ 72 w 96"/>
                <a:gd name="T5" fmla="*/ 0 h 35"/>
                <a:gd name="T6" fmla="*/ 64 w 96"/>
                <a:gd name="T7" fmla="*/ 0 h 35"/>
                <a:gd name="T8" fmla="*/ 48 w 96"/>
                <a:gd name="T9" fmla="*/ 0 h 35"/>
                <a:gd name="T10" fmla="*/ 40 w 96"/>
                <a:gd name="T11" fmla="*/ 0 h 35"/>
                <a:gd name="T12" fmla="*/ 32 w 96"/>
                <a:gd name="T13" fmla="*/ 0 h 35"/>
                <a:gd name="T14" fmla="*/ 16 w 96"/>
                <a:gd name="T15" fmla="*/ 17 h 35"/>
                <a:gd name="T16" fmla="*/ 8 w 96"/>
                <a:gd name="T17" fmla="*/ 26 h 35"/>
                <a:gd name="T18" fmla="*/ 0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96" y="0"/>
                  </a:moveTo>
                  <a:lnTo>
                    <a:pt x="80" y="0"/>
                  </a:lnTo>
                  <a:lnTo>
                    <a:pt x="72" y="0"/>
                  </a:lnTo>
                  <a:lnTo>
                    <a:pt x="64" y="0"/>
                  </a:lnTo>
                  <a:lnTo>
                    <a:pt x="48" y="0"/>
                  </a:lnTo>
                  <a:lnTo>
                    <a:pt x="40" y="0"/>
                  </a:lnTo>
                  <a:lnTo>
                    <a:pt x="32" y="0"/>
                  </a:lnTo>
                  <a:lnTo>
                    <a:pt x="16" y="17"/>
                  </a:lnTo>
                  <a:lnTo>
                    <a:pt x="8"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20" name="Freeform 842"/>
            <p:cNvSpPr>
              <a:spLocks/>
            </p:cNvSpPr>
            <p:nvPr/>
          </p:nvSpPr>
          <p:spPr bwMode="auto">
            <a:xfrm>
              <a:off x="1780" y="3296"/>
              <a:ext cx="112" cy="44"/>
            </a:xfrm>
            <a:custGeom>
              <a:avLst/>
              <a:gdLst>
                <a:gd name="T0" fmla="*/ 112 w 112"/>
                <a:gd name="T1" fmla="*/ 0 h 44"/>
                <a:gd name="T2" fmla="*/ 104 w 112"/>
                <a:gd name="T3" fmla="*/ 0 h 44"/>
                <a:gd name="T4" fmla="*/ 96 w 112"/>
                <a:gd name="T5" fmla="*/ 0 h 44"/>
                <a:gd name="T6" fmla="*/ 80 w 112"/>
                <a:gd name="T7" fmla="*/ 0 h 44"/>
                <a:gd name="T8" fmla="*/ 72 w 112"/>
                <a:gd name="T9" fmla="*/ 0 h 44"/>
                <a:gd name="T10" fmla="*/ 64 w 112"/>
                <a:gd name="T11" fmla="*/ 0 h 44"/>
                <a:gd name="T12" fmla="*/ 48 w 112"/>
                <a:gd name="T13" fmla="*/ 0 h 44"/>
                <a:gd name="T14" fmla="*/ 40 w 112"/>
                <a:gd name="T15" fmla="*/ 9 h 44"/>
                <a:gd name="T16" fmla="*/ 32 w 112"/>
                <a:gd name="T17" fmla="*/ 9 h 44"/>
                <a:gd name="T18" fmla="*/ 32 w 112"/>
                <a:gd name="T19" fmla="*/ 18 h 44"/>
                <a:gd name="T20" fmla="*/ 16 w 112"/>
                <a:gd name="T21" fmla="*/ 18 h 44"/>
                <a:gd name="T22" fmla="*/ 8 w 112"/>
                <a:gd name="T23" fmla="*/ 35 h 44"/>
                <a:gd name="T24" fmla="*/ 0 w 112"/>
                <a:gd name="T25" fmla="*/ 35 h 44"/>
                <a:gd name="T26" fmla="*/ 0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112" y="0"/>
                  </a:moveTo>
                  <a:lnTo>
                    <a:pt x="104" y="0"/>
                  </a:lnTo>
                  <a:lnTo>
                    <a:pt x="96" y="0"/>
                  </a:lnTo>
                  <a:lnTo>
                    <a:pt x="80" y="0"/>
                  </a:lnTo>
                  <a:lnTo>
                    <a:pt x="72" y="0"/>
                  </a:lnTo>
                  <a:lnTo>
                    <a:pt x="64" y="0"/>
                  </a:lnTo>
                  <a:lnTo>
                    <a:pt x="48" y="0"/>
                  </a:lnTo>
                  <a:lnTo>
                    <a:pt x="40" y="9"/>
                  </a:lnTo>
                  <a:lnTo>
                    <a:pt x="32" y="9"/>
                  </a:lnTo>
                  <a:lnTo>
                    <a:pt x="32" y="18"/>
                  </a:lnTo>
                  <a:lnTo>
                    <a:pt x="16" y="18"/>
                  </a:lnTo>
                  <a:lnTo>
                    <a:pt x="8" y="35"/>
                  </a:lnTo>
                  <a:lnTo>
                    <a:pt x="0" y="35"/>
                  </a:lnTo>
                  <a:lnTo>
                    <a:pt x="0"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21" name="Freeform 843"/>
            <p:cNvSpPr>
              <a:spLocks/>
            </p:cNvSpPr>
            <p:nvPr/>
          </p:nvSpPr>
          <p:spPr bwMode="auto">
            <a:xfrm>
              <a:off x="1748" y="3375"/>
              <a:ext cx="64" cy="71"/>
            </a:xfrm>
            <a:custGeom>
              <a:avLst/>
              <a:gdLst>
                <a:gd name="T0" fmla="*/ 64 w 64"/>
                <a:gd name="T1" fmla="*/ 0 h 71"/>
                <a:gd name="T2" fmla="*/ 48 w 64"/>
                <a:gd name="T3" fmla="*/ 0 h 71"/>
                <a:gd name="T4" fmla="*/ 40 w 64"/>
                <a:gd name="T5" fmla="*/ 9 h 71"/>
                <a:gd name="T6" fmla="*/ 32 w 64"/>
                <a:gd name="T7" fmla="*/ 18 h 71"/>
                <a:gd name="T8" fmla="*/ 32 w 64"/>
                <a:gd name="T9" fmla="*/ 36 h 71"/>
                <a:gd name="T10" fmla="*/ 16 w 64"/>
                <a:gd name="T11" fmla="*/ 44 h 71"/>
                <a:gd name="T12" fmla="*/ 16 w 64"/>
                <a:gd name="T13" fmla="*/ 53 h 71"/>
                <a:gd name="T14" fmla="*/ 8 w 64"/>
                <a:gd name="T15" fmla="*/ 53 h 71"/>
                <a:gd name="T16" fmla="*/ 0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64" y="0"/>
                  </a:moveTo>
                  <a:lnTo>
                    <a:pt x="48" y="0"/>
                  </a:lnTo>
                  <a:lnTo>
                    <a:pt x="40" y="9"/>
                  </a:lnTo>
                  <a:lnTo>
                    <a:pt x="32" y="18"/>
                  </a:lnTo>
                  <a:lnTo>
                    <a:pt x="32" y="36"/>
                  </a:lnTo>
                  <a:lnTo>
                    <a:pt x="16" y="44"/>
                  </a:lnTo>
                  <a:lnTo>
                    <a:pt x="16" y="53"/>
                  </a:lnTo>
                  <a:lnTo>
                    <a:pt x="8" y="53"/>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422" name="Freeform 844"/>
            <p:cNvSpPr>
              <a:spLocks/>
            </p:cNvSpPr>
            <p:nvPr/>
          </p:nvSpPr>
          <p:spPr bwMode="auto">
            <a:xfrm>
              <a:off x="1692" y="3455"/>
              <a:ext cx="96" cy="43"/>
            </a:xfrm>
            <a:custGeom>
              <a:avLst/>
              <a:gdLst>
                <a:gd name="T0" fmla="*/ 96 w 96"/>
                <a:gd name="T1" fmla="*/ 0 h 43"/>
                <a:gd name="T2" fmla="*/ 88 w 96"/>
                <a:gd name="T3" fmla="*/ 0 h 43"/>
                <a:gd name="T4" fmla="*/ 72 w 96"/>
                <a:gd name="T5" fmla="*/ 8 h 43"/>
                <a:gd name="T6" fmla="*/ 64 w 96"/>
                <a:gd name="T7" fmla="*/ 8 h 43"/>
                <a:gd name="T8" fmla="*/ 56 w 96"/>
                <a:gd name="T9" fmla="*/ 26 h 43"/>
                <a:gd name="T10" fmla="*/ 48 w 96"/>
                <a:gd name="T11" fmla="*/ 26 h 43"/>
                <a:gd name="T12" fmla="*/ 32 w 96"/>
                <a:gd name="T13" fmla="*/ 26 h 43"/>
                <a:gd name="T14" fmla="*/ 24 w 96"/>
                <a:gd name="T15" fmla="*/ 26 h 43"/>
                <a:gd name="T16" fmla="*/ 16 w 96"/>
                <a:gd name="T17" fmla="*/ 35 h 43"/>
                <a:gd name="T18" fmla="*/ 0 w 96"/>
                <a:gd name="T19" fmla="*/ 35 h 43"/>
                <a:gd name="T20" fmla="*/ 0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96" y="0"/>
                  </a:moveTo>
                  <a:lnTo>
                    <a:pt x="88" y="0"/>
                  </a:lnTo>
                  <a:lnTo>
                    <a:pt x="72" y="8"/>
                  </a:lnTo>
                  <a:lnTo>
                    <a:pt x="64" y="8"/>
                  </a:lnTo>
                  <a:lnTo>
                    <a:pt x="56" y="26"/>
                  </a:lnTo>
                  <a:lnTo>
                    <a:pt x="48" y="26"/>
                  </a:lnTo>
                  <a:lnTo>
                    <a:pt x="32" y="26"/>
                  </a:lnTo>
                  <a:lnTo>
                    <a:pt x="24" y="26"/>
                  </a:lnTo>
                  <a:lnTo>
                    <a:pt x="16" y="35"/>
                  </a:lnTo>
                  <a:lnTo>
                    <a:pt x="0" y="35"/>
                  </a:lnTo>
                  <a:lnTo>
                    <a:pt x="0"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6526" name="Group 845"/>
          <p:cNvGrpSpPr>
            <a:grpSpLocks/>
          </p:cNvGrpSpPr>
          <p:nvPr/>
        </p:nvGrpSpPr>
        <p:grpSpPr bwMode="auto">
          <a:xfrm>
            <a:off x="2582863" y="2601913"/>
            <a:ext cx="609600" cy="496887"/>
            <a:chOff x="1748" y="2760"/>
            <a:chExt cx="480" cy="457"/>
          </a:xfrm>
        </p:grpSpPr>
        <p:sp>
          <p:nvSpPr>
            <p:cNvPr id="107364" name="Freeform 846"/>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232 w 232"/>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211"/>
                <a:gd name="T188" fmla="*/ 232 w 232"/>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lnTo>
                    <a:pt x="232"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65" name="Freeform 847"/>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211"/>
                <a:gd name="T185" fmla="*/ 232 w 232"/>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66" name="Freeform 848"/>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56 w 208"/>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8"/>
                <a:gd name="T187" fmla="*/ 0 h 255"/>
                <a:gd name="T188" fmla="*/ 208 w 208"/>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lnTo>
                    <a:pt x="56"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67" name="Freeform 849"/>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8"/>
                <a:gd name="T184" fmla="*/ 0 h 255"/>
                <a:gd name="T185" fmla="*/ 208 w 208"/>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68" name="Freeform 850"/>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40 w 280"/>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0"/>
                <a:gd name="T118" fmla="*/ 0 h 360"/>
                <a:gd name="T119" fmla="*/ 280 w 280"/>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lnTo>
                    <a:pt x="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69" name="Freeform 851"/>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80"/>
                <a:gd name="T115" fmla="*/ 0 h 360"/>
                <a:gd name="T116" fmla="*/ 280 w 280"/>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70" name="Freeform 852"/>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40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lnTo>
                    <a:pt x="40"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71" name="Freeform 853"/>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72" name="Freeform 854"/>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208 w 208"/>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8"/>
                <a:gd name="T139" fmla="*/ 0 h 457"/>
                <a:gd name="T140" fmla="*/ 208 w 208"/>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lnTo>
                    <a:pt x="208"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73" name="Freeform 855"/>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8"/>
                <a:gd name="T136" fmla="*/ 0 h 457"/>
                <a:gd name="T137" fmla="*/ 208 w 208"/>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74" name="Freeform 856"/>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232 w 232"/>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325"/>
                <a:gd name="T188" fmla="*/ 232 w 232"/>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lnTo>
                    <a:pt x="232"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75" name="Freeform 857"/>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325"/>
                <a:gd name="T185" fmla="*/ 232 w 232"/>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6527" name="Group 858"/>
          <p:cNvGrpSpPr>
            <a:grpSpLocks/>
          </p:cNvGrpSpPr>
          <p:nvPr/>
        </p:nvGrpSpPr>
        <p:grpSpPr bwMode="auto">
          <a:xfrm>
            <a:off x="57150" y="3119438"/>
            <a:ext cx="774700" cy="614362"/>
            <a:chOff x="2659" y="3226"/>
            <a:chExt cx="488" cy="387"/>
          </a:xfrm>
        </p:grpSpPr>
        <p:sp>
          <p:nvSpPr>
            <p:cNvPr id="107317" name="Freeform 859"/>
            <p:cNvSpPr>
              <a:spLocks/>
            </p:cNvSpPr>
            <p:nvPr/>
          </p:nvSpPr>
          <p:spPr bwMode="auto">
            <a:xfrm>
              <a:off x="2795" y="3226"/>
              <a:ext cx="40" cy="53"/>
            </a:xfrm>
            <a:custGeom>
              <a:avLst/>
              <a:gdLst>
                <a:gd name="T0" fmla="*/ 40 w 40"/>
                <a:gd name="T1" fmla="*/ 0 h 53"/>
                <a:gd name="T2" fmla="*/ 40 w 40"/>
                <a:gd name="T3" fmla="*/ 9 h 53"/>
                <a:gd name="T4" fmla="*/ 40 w 40"/>
                <a:gd name="T5" fmla="*/ 18 h 53"/>
                <a:gd name="T6" fmla="*/ 32 w 40"/>
                <a:gd name="T7" fmla="*/ 18 h 53"/>
                <a:gd name="T8" fmla="*/ 24 w 40"/>
                <a:gd name="T9" fmla="*/ 18 h 53"/>
                <a:gd name="T10" fmla="*/ 24 w 40"/>
                <a:gd name="T11" fmla="*/ 35 h 53"/>
                <a:gd name="T12" fmla="*/ 8 w 40"/>
                <a:gd name="T13" fmla="*/ 35 h 53"/>
                <a:gd name="T14" fmla="*/ 8 w 40"/>
                <a:gd name="T15" fmla="*/ 44 h 53"/>
                <a:gd name="T16" fmla="*/ 0 w 40"/>
                <a:gd name="T17" fmla="*/ 44 h 53"/>
                <a:gd name="T18" fmla="*/ 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40" y="0"/>
                  </a:moveTo>
                  <a:lnTo>
                    <a:pt x="40" y="9"/>
                  </a:lnTo>
                  <a:lnTo>
                    <a:pt x="40" y="18"/>
                  </a:lnTo>
                  <a:lnTo>
                    <a:pt x="32" y="18"/>
                  </a:lnTo>
                  <a:lnTo>
                    <a:pt x="24" y="18"/>
                  </a:lnTo>
                  <a:lnTo>
                    <a:pt x="24" y="35"/>
                  </a:lnTo>
                  <a:lnTo>
                    <a:pt x="8" y="35"/>
                  </a:lnTo>
                  <a:lnTo>
                    <a:pt x="8" y="44"/>
                  </a:lnTo>
                  <a:lnTo>
                    <a:pt x="0" y="44"/>
                  </a:lnTo>
                  <a:lnTo>
                    <a:pt x="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18" name="Freeform 860"/>
            <p:cNvSpPr>
              <a:spLocks/>
            </p:cNvSpPr>
            <p:nvPr/>
          </p:nvSpPr>
          <p:spPr bwMode="auto">
            <a:xfrm>
              <a:off x="2835" y="3226"/>
              <a:ext cx="56" cy="97"/>
            </a:xfrm>
            <a:custGeom>
              <a:avLst/>
              <a:gdLst>
                <a:gd name="T0" fmla="*/ 0 w 56"/>
                <a:gd name="T1" fmla="*/ 0 h 97"/>
                <a:gd name="T2" fmla="*/ 0 w 56"/>
                <a:gd name="T3" fmla="*/ 9 h 97"/>
                <a:gd name="T4" fmla="*/ 0 w 56"/>
                <a:gd name="T5" fmla="*/ 18 h 97"/>
                <a:gd name="T6" fmla="*/ 16 w 56"/>
                <a:gd name="T7" fmla="*/ 35 h 97"/>
                <a:gd name="T8" fmla="*/ 24 w 56"/>
                <a:gd name="T9" fmla="*/ 44 h 97"/>
                <a:gd name="T10" fmla="*/ 32 w 56"/>
                <a:gd name="T11" fmla="*/ 53 h 97"/>
                <a:gd name="T12" fmla="*/ 48 w 56"/>
                <a:gd name="T13" fmla="*/ 62 h 97"/>
                <a:gd name="T14" fmla="*/ 56 w 56"/>
                <a:gd name="T15" fmla="*/ 79 h 97"/>
                <a:gd name="T16" fmla="*/ 56 w 56"/>
                <a:gd name="T17" fmla="*/ 88 h 97"/>
                <a:gd name="T18" fmla="*/ 56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0" y="0"/>
                  </a:moveTo>
                  <a:lnTo>
                    <a:pt x="0" y="9"/>
                  </a:lnTo>
                  <a:lnTo>
                    <a:pt x="0" y="18"/>
                  </a:lnTo>
                  <a:lnTo>
                    <a:pt x="16" y="35"/>
                  </a:lnTo>
                  <a:lnTo>
                    <a:pt x="24" y="44"/>
                  </a:lnTo>
                  <a:lnTo>
                    <a:pt x="32" y="53"/>
                  </a:lnTo>
                  <a:lnTo>
                    <a:pt x="48" y="62"/>
                  </a:lnTo>
                  <a:lnTo>
                    <a:pt x="56" y="79"/>
                  </a:lnTo>
                  <a:lnTo>
                    <a:pt x="56" y="88"/>
                  </a:lnTo>
                  <a:lnTo>
                    <a:pt x="56"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19" name="Freeform 861"/>
            <p:cNvSpPr>
              <a:spLocks/>
            </p:cNvSpPr>
            <p:nvPr/>
          </p:nvSpPr>
          <p:spPr bwMode="auto">
            <a:xfrm>
              <a:off x="2867" y="3226"/>
              <a:ext cx="88" cy="97"/>
            </a:xfrm>
            <a:custGeom>
              <a:avLst/>
              <a:gdLst>
                <a:gd name="T0" fmla="*/ 0 w 88"/>
                <a:gd name="T1" fmla="*/ 0 h 97"/>
                <a:gd name="T2" fmla="*/ 16 w 88"/>
                <a:gd name="T3" fmla="*/ 35 h 97"/>
                <a:gd name="T4" fmla="*/ 24 w 88"/>
                <a:gd name="T5" fmla="*/ 35 h 97"/>
                <a:gd name="T6" fmla="*/ 24 w 88"/>
                <a:gd name="T7" fmla="*/ 44 h 97"/>
                <a:gd name="T8" fmla="*/ 32 w 88"/>
                <a:gd name="T9" fmla="*/ 44 h 97"/>
                <a:gd name="T10" fmla="*/ 48 w 88"/>
                <a:gd name="T11" fmla="*/ 44 h 97"/>
                <a:gd name="T12" fmla="*/ 56 w 88"/>
                <a:gd name="T13" fmla="*/ 53 h 97"/>
                <a:gd name="T14" fmla="*/ 64 w 88"/>
                <a:gd name="T15" fmla="*/ 53 h 97"/>
                <a:gd name="T16" fmla="*/ 64 w 88"/>
                <a:gd name="T17" fmla="*/ 62 h 97"/>
                <a:gd name="T18" fmla="*/ 72 w 88"/>
                <a:gd name="T19" fmla="*/ 62 h 97"/>
                <a:gd name="T20" fmla="*/ 72 w 88"/>
                <a:gd name="T21" fmla="*/ 79 h 97"/>
                <a:gd name="T22" fmla="*/ 88 w 88"/>
                <a:gd name="T23" fmla="*/ 79 h 97"/>
                <a:gd name="T24" fmla="*/ 88 w 88"/>
                <a:gd name="T25" fmla="*/ 88 h 97"/>
                <a:gd name="T26" fmla="*/ 88 w 88"/>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8"/>
                <a:gd name="T43" fmla="*/ 0 h 97"/>
                <a:gd name="T44" fmla="*/ 88 w 88"/>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8" h="97">
                  <a:moveTo>
                    <a:pt x="0" y="0"/>
                  </a:moveTo>
                  <a:lnTo>
                    <a:pt x="16" y="35"/>
                  </a:lnTo>
                  <a:lnTo>
                    <a:pt x="24" y="35"/>
                  </a:lnTo>
                  <a:lnTo>
                    <a:pt x="24" y="44"/>
                  </a:lnTo>
                  <a:lnTo>
                    <a:pt x="32" y="44"/>
                  </a:lnTo>
                  <a:lnTo>
                    <a:pt x="48" y="44"/>
                  </a:lnTo>
                  <a:lnTo>
                    <a:pt x="56" y="53"/>
                  </a:lnTo>
                  <a:lnTo>
                    <a:pt x="64" y="53"/>
                  </a:lnTo>
                  <a:lnTo>
                    <a:pt x="64" y="62"/>
                  </a:lnTo>
                  <a:lnTo>
                    <a:pt x="72" y="62"/>
                  </a:lnTo>
                  <a:lnTo>
                    <a:pt x="72" y="79"/>
                  </a:lnTo>
                  <a:lnTo>
                    <a:pt x="88" y="79"/>
                  </a:lnTo>
                  <a:lnTo>
                    <a:pt x="88" y="88"/>
                  </a:lnTo>
                  <a:lnTo>
                    <a:pt x="88"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20" name="Freeform 862"/>
            <p:cNvSpPr>
              <a:spLocks/>
            </p:cNvSpPr>
            <p:nvPr/>
          </p:nvSpPr>
          <p:spPr bwMode="auto">
            <a:xfrm>
              <a:off x="2803" y="3270"/>
              <a:ext cx="56" cy="114"/>
            </a:xfrm>
            <a:custGeom>
              <a:avLst/>
              <a:gdLst>
                <a:gd name="T0" fmla="*/ 56 w 56"/>
                <a:gd name="T1" fmla="*/ 0 h 114"/>
                <a:gd name="T2" fmla="*/ 56 w 56"/>
                <a:gd name="T3" fmla="*/ 9 h 114"/>
                <a:gd name="T4" fmla="*/ 56 w 56"/>
                <a:gd name="T5" fmla="*/ 18 h 114"/>
                <a:gd name="T6" fmla="*/ 56 w 56"/>
                <a:gd name="T7" fmla="*/ 35 h 114"/>
                <a:gd name="T8" fmla="*/ 48 w 56"/>
                <a:gd name="T9" fmla="*/ 44 h 114"/>
                <a:gd name="T10" fmla="*/ 32 w 56"/>
                <a:gd name="T11" fmla="*/ 53 h 114"/>
                <a:gd name="T12" fmla="*/ 16 w 56"/>
                <a:gd name="T13" fmla="*/ 70 h 114"/>
                <a:gd name="T14" fmla="*/ 16 w 56"/>
                <a:gd name="T15" fmla="*/ 79 h 114"/>
                <a:gd name="T16" fmla="*/ 16 w 56"/>
                <a:gd name="T17" fmla="*/ 88 h 114"/>
                <a:gd name="T18" fmla="*/ 0 w 56"/>
                <a:gd name="T19" fmla="*/ 88 h 114"/>
                <a:gd name="T20" fmla="*/ 0 w 56"/>
                <a:gd name="T21" fmla="*/ 105 h 114"/>
                <a:gd name="T22" fmla="*/ 0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56" y="0"/>
                  </a:moveTo>
                  <a:lnTo>
                    <a:pt x="56" y="9"/>
                  </a:lnTo>
                  <a:lnTo>
                    <a:pt x="56" y="18"/>
                  </a:lnTo>
                  <a:lnTo>
                    <a:pt x="56" y="35"/>
                  </a:lnTo>
                  <a:lnTo>
                    <a:pt x="48" y="44"/>
                  </a:lnTo>
                  <a:lnTo>
                    <a:pt x="32" y="53"/>
                  </a:lnTo>
                  <a:lnTo>
                    <a:pt x="16" y="70"/>
                  </a:lnTo>
                  <a:lnTo>
                    <a:pt x="16" y="79"/>
                  </a:lnTo>
                  <a:lnTo>
                    <a:pt x="16" y="88"/>
                  </a:lnTo>
                  <a:lnTo>
                    <a:pt x="0" y="88"/>
                  </a:lnTo>
                  <a:lnTo>
                    <a:pt x="0" y="105"/>
                  </a:lnTo>
                  <a:lnTo>
                    <a:pt x="0"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21" name="Freeform 863"/>
            <p:cNvSpPr>
              <a:spLocks/>
            </p:cNvSpPr>
            <p:nvPr/>
          </p:nvSpPr>
          <p:spPr bwMode="auto">
            <a:xfrm>
              <a:off x="2859" y="3226"/>
              <a:ext cx="72" cy="158"/>
            </a:xfrm>
            <a:custGeom>
              <a:avLst/>
              <a:gdLst>
                <a:gd name="T0" fmla="*/ 0 w 72"/>
                <a:gd name="T1" fmla="*/ 0 h 158"/>
                <a:gd name="T2" fmla="*/ 8 w 72"/>
                <a:gd name="T3" fmla="*/ 44 h 158"/>
                <a:gd name="T4" fmla="*/ 8 w 72"/>
                <a:gd name="T5" fmla="*/ 53 h 158"/>
                <a:gd name="T6" fmla="*/ 24 w 72"/>
                <a:gd name="T7" fmla="*/ 53 h 158"/>
                <a:gd name="T8" fmla="*/ 24 w 72"/>
                <a:gd name="T9" fmla="*/ 62 h 158"/>
                <a:gd name="T10" fmla="*/ 32 w 72"/>
                <a:gd name="T11" fmla="*/ 79 h 158"/>
                <a:gd name="T12" fmla="*/ 40 w 72"/>
                <a:gd name="T13" fmla="*/ 79 h 158"/>
                <a:gd name="T14" fmla="*/ 40 w 72"/>
                <a:gd name="T15" fmla="*/ 88 h 158"/>
                <a:gd name="T16" fmla="*/ 56 w 72"/>
                <a:gd name="T17" fmla="*/ 88 h 158"/>
                <a:gd name="T18" fmla="*/ 56 w 72"/>
                <a:gd name="T19" fmla="*/ 97 h 158"/>
                <a:gd name="T20" fmla="*/ 56 w 72"/>
                <a:gd name="T21" fmla="*/ 114 h 158"/>
                <a:gd name="T22" fmla="*/ 64 w 72"/>
                <a:gd name="T23" fmla="*/ 114 h 158"/>
                <a:gd name="T24" fmla="*/ 64 w 72"/>
                <a:gd name="T25" fmla="*/ 123 h 158"/>
                <a:gd name="T26" fmla="*/ 72 w 72"/>
                <a:gd name="T27" fmla="*/ 132 h 158"/>
                <a:gd name="T28" fmla="*/ 72 w 72"/>
                <a:gd name="T29" fmla="*/ 149 h 158"/>
                <a:gd name="T30" fmla="*/ 64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0" y="0"/>
                  </a:moveTo>
                  <a:lnTo>
                    <a:pt x="8" y="44"/>
                  </a:lnTo>
                  <a:lnTo>
                    <a:pt x="8" y="53"/>
                  </a:lnTo>
                  <a:lnTo>
                    <a:pt x="24" y="53"/>
                  </a:lnTo>
                  <a:lnTo>
                    <a:pt x="24" y="62"/>
                  </a:lnTo>
                  <a:lnTo>
                    <a:pt x="32" y="79"/>
                  </a:lnTo>
                  <a:lnTo>
                    <a:pt x="40" y="79"/>
                  </a:lnTo>
                  <a:lnTo>
                    <a:pt x="40" y="88"/>
                  </a:lnTo>
                  <a:lnTo>
                    <a:pt x="56" y="88"/>
                  </a:lnTo>
                  <a:lnTo>
                    <a:pt x="56" y="97"/>
                  </a:lnTo>
                  <a:lnTo>
                    <a:pt x="56" y="114"/>
                  </a:lnTo>
                  <a:lnTo>
                    <a:pt x="64" y="114"/>
                  </a:lnTo>
                  <a:lnTo>
                    <a:pt x="64" y="123"/>
                  </a:lnTo>
                  <a:lnTo>
                    <a:pt x="72" y="132"/>
                  </a:lnTo>
                  <a:lnTo>
                    <a:pt x="72" y="149"/>
                  </a:lnTo>
                  <a:lnTo>
                    <a:pt x="64"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22" name="Freeform 864"/>
            <p:cNvSpPr>
              <a:spLocks/>
            </p:cNvSpPr>
            <p:nvPr/>
          </p:nvSpPr>
          <p:spPr bwMode="auto">
            <a:xfrm>
              <a:off x="2763" y="3226"/>
              <a:ext cx="96" cy="114"/>
            </a:xfrm>
            <a:custGeom>
              <a:avLst/>
              <a:gdLst>
                <a:gd name="T0" fmla="*/ 96 w 96"/>
                <a:gd name="T1" fmla="*/ 0 h 114"/>
                <a:gd name="T2" fmla="*/ 72 w 96"/>
                <a:gd name="T3" fmla="*/ 35 h 114"/>
                <a:gd name="T4" fmla="*/ 64 w 96"/>
                <a:gd name="T5" fmla="*/ 44 h 114"/>
                <a:gd name="T6" fmla="*/ 56 w 96"/>
                <a:gd name="T7" fmla="*/ 44 h 114"/>
                <a:gd name="T8" fmla="*/ 40 w 96"/>
                <a:gd name="T9" fmla="*/ 44 h 114"/>
                <a:gd name="T10" fmla="*/ 32 w 96"/>
                <a:gd name="T11" fmla="*/ 44 h 114"/>
                <a:gd name="T12" fmla="*/ 32 w 96"/>
                <a:gd name="T13" fmla="*/ 53 h 114"/>
                <a:gd name="T14" fmla="*/ 24 w 96"/>
                <a:gd name="T15" fmla="*/ 53 h 114"/>
                <a:gd name="T16" fmla="*/ 8 w 96"/>
                <a:gd name="T17" fmla="*/ 62 h 114"/>
                <a:gd name="T18" fmla="*/ 0 w 96"/>
                <a:gd name="T19" fmla="*/ 79 h 114"/>
                <a:gd name="T20" fmla="*/ 0 w 96"/>
                <a:gd name="T21" fmla="*/ 88 h 114"/>
                <a:gd name="T22" fmla="*/ 0 w 96"/>
                <a:gd name="T23" fmla="*/ 97 h 114"/>
                <a:gd name="T24" fmla="*/ 0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96" y="0"/>
                  </a:moveTo>
                  <a:lnTo>
                    <a:pt x="72" y="35"/>
                  </a:lnTo>
                  <a:lnTo>
                    <a:pt x="64" y="44"/>
                  </a:lnTo>
                  <a:lnTo>
                    <a:pt x="56" y="44"/>
                  </a:lnTo>
                  <a:lnTo>
                    <a:pt x="40" y="44"/>
                  </a:lnTo>
                  <a:lnTo>
                    <a:pt x="32" y="44"/>
                  </a:lnTo>
                  <a:lnTo>
                    <a:pt x="32" y="53"/>
                  </a:lnTo>
                  <a:lnTo>
                    <a:pt x="24" y="53"/>
                  </a:lnTo>
                  <a:lnTo>
                    <a:pt x="8" y="62"/>
                  </a:lnTo>
                  <a:lnTo>
                    <a:pt x="0" y="79"/>
                  </a:lnTo>
                  <a:lnTo>
                    <a:pt x="0" y="88"/>
                  </a:lnTo>
                  <a:lnTo>
                    <a:pt x="0" y="97"/>
                  </a:lnTo>
                  <a:lnTo>
                    <a:pt x="0"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23" name="Freeform 865"/>
            <p:cNvSpPr>
              <a:spLocks/>
            </p:cNvSpPr>
            <p:nvPr/>
          </p:nvSpPr>
          <p:spPr bwMode="auto">
            <a:xfrm>
              <a:off x="2803" y="3270"/>
              <a:ext cx="48" cy="132"/>
            </a:xfrm>
            <a:custGeom>
              <a:avLst/>
              <a:gdLst>
                <a:gd name="T0" fmla="*/ 0 w 48"/>
                <a:gd name="T1" fmla="*/ 0 h 132"/>
                <a:gd name="T2" fmla="*/ 0 w 48"/>
                <a:gd name="T3" fmla="*/ 9 h 132"/>
                <a:gd name="T4" fmla="*/ 0 w 48"/>
                <a:gd name="T5" fmla="*/ 18 h 132"/>
                <a:gd name="T6" fmla="*/ 0 w 48"/>
                <a:gd name="T7" fmla="*/ 35 h 132"/>
                <a:gd name="T8" fmla="*/ 0 w 48"/>
                <a:gd name="T9" fmla="*/ 44 h 132"/>
                <a:gd name="T10" fmla="*/ 16 w 48"/>
                <a:gd name="T11" fmla="*/ 53 h 132"/>
                <a:gd name="T12" fmla="*/ 24 w 48"/>
                <a:gd name="T13" fmla="*/ 70 h 132"/>
                <a:gd name="T14" fmla="*/ 24 w 48"/>
                <a:gd name="T15" fmla="*/ 79 h 132"/>
                <a:gd name="T16" fmla="*/ 32 w 48"/>
                <a:gd name="T17" fmla="*/ 88 h 132"/>
                <a:gd name="T18" fmla="*/ 32 w 48"/>
                <a:gd name="T19" fmla="*/ 105 h 132"/>
                <a:gd name="T20" fmla="*/ 48 w 48"/>
                <a:gd name="T21" fmla="*/ 105 h 132"/>
                <a:gd name="T22" fmla="*/ 48 w 48"/>
                <a:gd name="T23" fmla="*/ 114 h 132"/>
                <a:gd name="T24" fmla="*/ 48 w 48"/>
                <a:gd name="T25" fmla="*/ 123 h 132"/>
                <a:gd name="T26" fmla="*/ 48 w 48"/>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8"/>
                <a:gd name="T43" fmla="*/ 0 h 132"/>
                <a:gd name="T44" fmla="*/ 48 w 48"/>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8" h="132">
                  <a:moveTo>
                    <a:pt x="0" y="0"/>
                  </a:moveTo>
                  <a:lnTo>
                    <a:pt x="0" y="9"/>
                  </a:lnTo>
                  <a:lnTo>
                    <a:pt x="0" y="18"/>
                  </a:lnTo>
                  <a:lnTo>
                    <a:pt x="0" y="35"/>
                  </a:lnTo>
                  <a:lnTo>
                    <a:pt x="0" y="44"/>
                  </a:lnTo>
                  <a:lnTo>
                    <a:pt x="16" y="53"/>
                  </a:lnTo>
                  <a:lnTo>
                    <a:pt x="24" y="70"/>
                  </a:lnTo>
                  <a:lnTo>
                    <a:pt x="24" y="79"/>
                  </a:lnTo>
                  <a:lnTo>
                    <a:pt x="32" y="88"/>
                  </a:lnTo>
                  <a:lnTo>
                    <a:pt x="32" y="105"/>
                  </a:lnTo>
                  <a:lnTo>
                    <a:pt x="48" y="105"/>
                  </a:lnTo>
                  <a:lnTo>
                    <a:pt x="48" y="114"/>
                  </a:lnTo>
                  <a:lnTo>
                    <a:pt x="48" y="123"/>
                  </a:lnTo>
                  <a:lnTo>
                    <a:pt x="48"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24" name="Freeform 866"/>
            <p:cNvSpPr>
              <a:spLocks/>
            </p:cNvSpPr>
            <p:nvPr/>
          </p:nvSpPr>
          <p:spPr bwMode="auto">
            <a:xfrm>
              <a:off x="2851" y="3305"/>
              <a:ext cx="40" cy="88"/>
            </a:xfrm>
            <a:custGeom>
              <a:avLst/>
              <a:gdLst>
                <a:gd name="T0" fmla="*/ 40 w 40"/>
                <a:gd name="T1" fmla="*/ 0 h 88"/>
                <a:gd name="T2" fmla="*/ 40 w 40"/>
                <a:gd name="T3" fmla="*/ 26 h 88"/>
                <a:gd name="T4" fmla="*/ 32 w 40"/>
                <a:gd name="T5" fmla="*/ 35 h 88"/>
                <a:gd name="T6" fmla="*/ 24 w 40"/>
                <a:gd name="T7" fmla="*/ 44 h 88"/>
                <a:gd name="T8" fmla="*/ 8 w 40"/>
                <a:gd name="T9" fmla="*/ 44 h 88"/>
                <a:gd name="T10" fmla="*/ 8 w 40"/>
                <a:gd name="T11" fmla="*/ 62 h 88"/>
                <a:gd name="T12" fmla="*/ 0 w 40"/>
                <a:gd name="T13" fmla="*/ 62 h 88"/>
                <a:gd name="T14" fmla="*/ 0 w 40"/>
                <a:gd name="T15" fmla="*/ 70 h 88"/>
                <a:gd name="T16" fmla="*/ 0 w 40"/>
                <a:gd name="T17" fmla="*/ 79 h 88"/>
                <a:gd name="T18" fmla="*/ 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40" y="0"/>
                  </a:moveTo>
                  <a:lnTo>
                    <a:pt x="40" y="26"/>
                  </a:lnTo>
                  <a:lnTo>
                    <a:pt x="32" y="35"/>
                  </a:lnTo>
                  <a:lnTo>
                    <a:pt x="24" y="44"/>
                  </a:lnTo>
                  <a:lnTo>
                    <a:pt x="8" y="44"/>
                  </a:lnTo>
                  <a:lnTo>
                    <a:pt x="8" y="62"/>
                  </a:lnTo>
                  <a:lnTo>
                    <a:pt x="0" y="62"/>
                  </a:lnTo>
                  <a:lnTo>
                    <a:pt x="0" y="70"/>
                  </a:lnTo>
                  <a:lnTo>
                    <a:pt x="0" y="79"/>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25" name="Freeform 867"/>
            <p:cNvSpPr>
              <a:spLocks/>
            </p:cNvSpPr>
            <p:nvPr/>
          </p:nvSpPr>
          <p:spPr bwMode="auto">
            <a:xfrm>
              <a:off x="2867" y="3279"/>
              <a:ext cx="64" cy="140"/>
            </a:xfrm>
            <a:custGeom>
              <a:avLst/>
              <a:gdLst>
                <a:gd name="T0" fmla="*/ 64 w 64"/>
                <a:gd name="T1" fmla="*/ 0 h 140"/>
                <a:gd name="T2" fmla="*/ 56 w 64"/>
                <a:gd name="T3" fmla="*/ 61 h 140"/>
                <a:gd name="T4" fmla="*/ 48 w 64"/>
                <a:gd name="T5" fmla="*/ 70 h 140"/>
                <a:gd name="T6" fmla="*/ 32 w 64"/>
                <a:gd name="T7" fmla="*/ 79 h 140"/>
                <a:gd name="T8" fmla="*/ 32 w 64"/>
                <a:gd name="T9" fmla="*/ 105 h 140"/>
                <a:gd name="T10" fmla="*/ 24 w 64"/>
                <a:gd name="T11" fmla="*/ 114 h 140"/>
                <a:gd name="T12" fmla="*/ 24 w 64"/>
                <a:gd name="T13" fmla="*/ 123 h 140"/>
                <a:gd name="T14" fmla="*/ 16 w 64"/>
                <a:gd name="T15" fmla="*/ 123 h 140"/>
                <a:gd name="T16" fmla="*/ 0 w 64"/>
                <a:gd name="T17" fmla="*/ 123 h 140"/>
                <a:gd name="T18" fmla="*/ 0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64" y="0"/>
                  </a:moveTo>
                  <a:lnTo>
                    <a:pt x="56" y="61"/>
                  </a:lnTo>
                  <a:lnTo>
                    <a:pt x="48" y="70"/>
                  </a:lnTo>
                  <a:lnTo>
                    <a:pt x="32" y="79"/>
                  </a:lnTo>
                  <a:lnTo>
                    <a:pt x="32" y="105"/>
                  </a:lnTo>
                  <a:lnTo>
                    <a:pt x="24" y="114"/>
                  </a:lnTo>
                  <a:lnTo>
                    <a:pt x="24" y="123"/>
                  </a:lnTo>
                  <a:lnTo>
                    <a:pt x="16" y="123"/>
                  </a:lnTo>
                  <a:lnTo>
                    <a:pt x="0" y="123"/>
                  </a:lnTo>
                  <a:lnTo>
                    <a:pt x="0"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26" name="Freeform 868"/>
            <p:cNvSpPr>
              <a:spLocks/>
            </p:cNvSpPr>
            <p:nvPr/>
          </p:nvSpPr>
          <p:spPr bwMode="auto">
            <a:xfrm>
              <a:off x="2883" y="3226"/>
              <a:ext cx="104" cy="193"/>
            </a:xfrm>
            <a:custGeom>
              <a:avLst/>
              <a:gdLst>
                <a:gd name="T0" fmla="*/ 0 w 104"/>
                <a:gd name="T1" fmla="*/ 0 h 193"/>
                <a:gd name="T2" fmla="*/ 16 w 104"/>
                <a:gd name="T3" fmla="*/ 18 h 193"/>
                <a:gd name="T4" fmla="*/ 32 w 104"/>
                <a:gd name="T5" fmla="*/ 35 h 193"/>
                <a:gd name="T6" fmla="*/ 40 w 104"/>
                <a:gd name="T7" fmla="*/ 44 h 193"/>
                <a:gd name="T8" fmla="*/ 40 w 104"/>
                <a:gd name="T9" fmla="*/ 53 h 193"/>
                <a:gd name="T10" fmla="*/ 48 w 104"/>
                <a:gd name="T11" fmla="*/ 53 h 193"/>
                <a:gd name="T12" fmla="*/ 48 w 104"/>
                <a:gd name="T13" fmla="*/ 62 h 193"/>
                <a:gd name="T14" fmla="*/ 56 w 104"/>
                <a:gd name="T15" fmla="*/ 62 h 193"/>
                <a:gd name="T16" fmla="*/ 72 w 104"/>
                <a:gd name="T17" fmla="*/ 79 h 193"/>
                <a:gd name="T18" fmla="*/ 72 w 104"/>
                <a:gd name="T19" fmla="*/ 88 h 193"/>
                <a:gd name="T20" fmla="*/ 80 w 104"/>
                <a:gd name="T21" fmla="*/ 88 h 193"/>
                <a:gd name="T22" fmla="*/ 80 w 104"/>
                <a:gd name="T23" fmla="*/ 97 h 193"/>
                <a:gd name="T24" fmla="*/ 88 w 104"/>
                <a:gd name="T25" fmla="*/ 97 h 193"/>
                <a:gd name="T26" fmla="*/ 88 w 104"/>
                <a:gd name="T27" fmla="*/ 114 h 193"/>
                <a:gd name="T28" fmla="*/ 88 w 104"/>
                <a:gd name="T29" fmla="*/ 123 h 193"/>
                <a:gd name="T30" fmla="*/ 104 w 104"/>
                <a:gd name="T31" fmla="*/ 132 h 193"/>
                <a:gd name="T32" fmla="*/ 104 w 104"/>
                <a:gd name="T33" fmla="*/ 149 h 193"/>
                <a:gd name="T34" fmla="*/ 104 w 104"/>
                <a:gd name="T35" fmla="*/ 158 h 193"/>
                <a:gd name="T36" fmla="*/ 104 w 104"/>
                <a:gd name="T37" fmla="*/ 167 h 193"/>
                <a:gd name="T38" fmla="*/ 104 w 104"/>
                <a:gd name="T39" fmla="*/ 176 h 193"/>
                <a:gd name="T40" fmla="*/ 104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0" y="0"/>
                  </a:moveTo>
                  <a:lnTo>
                    <a:pt x="16" y="18"/>
                  </a:lnTo>
                  <a:lnTo>
                    <a:pt x="32" y="35"/>
                  </a:lnTo>
                  <a:lnTo>
                    <a:pt x="40" y="44"/>
                  </a:lnTo>
                  <a:lnTo>
                    <a:pt x="40" y="53"/>
                  </a:lnTo>
                  <a:lnTo>
                    <a:pt x="48" y="53"/>
                  </a:lnTo>
                  <a:lnTo>
                    <a:pt x="48" y="62"/>
                  </a:lnTo>
                  <a:lnTo>
                    <a:pt x="56" y="62"/>
                  </a:lnTo>
                  <a:lnTo>
                    <a:pt x="72" y="79"/>
                  </a:lnTo>
                  <a:lnTo>
                    <a:pt x="72" y="88"/>
                  </a:lnTo>
                  <a:lnTo>
                    <a:pt x="80" y="88"/>
                  </a:lnTo>
                  <a:lnTo>
                    <a:pt x="80" y="97"/>
                  </a:lnTo>
                  <a:lnTo>
                    <a:pt x="88" y="97"/>
                  </a:lnTo>
                  <a:lnTo>
                    <a:pt x="88" y="114"/>
                  </a:lnTo>
                  <a:lnTo>
                    <a:pt x="88" y="123"/>
                  </a:lnTo>
                  <a:lnTo>
                    <a:pt x="104" y="132"/>
                  </a:lnTo>
                  <a:lnTo>
                    <a:pt x="104" y="149"/>
                  </a:lnTo>
                  <a:lnTo>
                    <a:pt x="104" y="158"/>
                  </a:lnTo>
                  <a:lnTo>
                    <a:pt x="104" y="167"/>
                  </a:lnTo>
                  <a:lnTo>
                    <a:pt x="104" y="176"/>
                  </a:lnTo>
                  <a:lnTo>
                    <a:pt x="104"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27" name="Freeform 869"/>
            <p:cNvSpPr>
              <a:spLocks/>
            </p:cNvSpPr>
            <p:nvPr/>
          </p:nvSpPr>
          <p:spPr bwMode="auto">
            <a:xfrm>
              <a:off x="2779" y="3305"/>
              <a:ext cx="16" cy="106"/>
            </a:xfrm>
            <a:custGeom>
              <a:avLst/>
              <a:gdLst>
                <a:gd name="T0" fmla="*/ 8 w 16"/>
                <a:gd name="T1" fmla="*/ 0 h 106"/>
                <a:gd name="T2" fmla="*/ 8 w 16"/>
                <a:gd name="T3" fmla="*/ 9 h 106"/>
                <a:gd name="T4" fmla="*/ 8 w 16"/>
                <a:gd name="T5" fmla="*/ 26 h 106"/>
                <a:gd name="T6" fmla="*/ 8 w 16"/>
                <a:gd name="T7" fmla="*/ 35 h 106"/>
                <a:gd name="T8" fmla="*/ 16 w 16"/>
                <a:gd name="T9" fmla="*/ 35 h 106"/>
                <a:gd name="T10" fmla="*/ 16 w 16"/>
                <a:gd name="T11" fmla="*/ 44 h 106"/>
                <a:gd name="T12" fmla="*/ 16 w 16"/>
                <a:gd name="T13" fmla="*/ 62 h 106"/>
                <a:gd name="T14" fmla="*/ 8 w 16"/>
                <a:gd name="T15" fmla="*/ 70 h 106"/>
                <a:gd name="T16" fmla="*/ 8 w 16"/>
                <a:gd name="T17" fmla="*/ 79 h 106"/>
                <a:gd name="T18" fmla="*/ 0 w 16"/>
                <a:gd name="T19" fmla="*/ 88 h 106"/>
                <a:gd name="T20" fmla="*/ 0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16" y="35"/>
                  </a:lnTo>
                  <a:lnTo>
                    <a:pt x="16" y="44"/>
                  </a:lnTo>
                  <a:lnTo>
                    <a:pt x="16" y="62"/>
                  </a:lnTo>
                  <a:lnTo>
                    <a:pt x="8" y="70"/>
                  </a:lnTo>
                  <a:lnTo>
                    <a:pt x="8" y="79"/>
                  </a:lnTo>
                  <a:lnTo>
                    <a:pt x="0" y="88"/>
                  </a:lnTo>
                  <a:lnTo>
                    <a:pt x="0"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28" name="Freeform 870"/>
            <p:cNvSpPr>
              <a:spLocks/>
            </p:cNvSpPr>
            <p:nvPr/>
          </p:nvSpPr>
          <p:spPr bwMode="auto">
            <a:xfrm>
              <a:off x="2803" y="3375"/>
              <a:ext cx="16" cy="62"/>
            </a:xfrm>
            <a:custGeom>
              <a:avLst/>
              <a:gdLst>
                <a:gd name="T0" fmla="*/ 0 w 16"/>
                <a:gd name="T1" fmla="*/ 0 h 62"/>
                <a:gd name="T2" fmla="*/ 16 w 16"/>
                <a:gd name="T3" fmla="*/ 9 h 62"/>
                <a:gd name="T4" fmla="*/ 16 w 16"/>
                <a:gd name="T5" fmla="*/ 18 h 62"/>
                <a:gd name="T6" fmla="*/ 16 w 16"/>
                <a:gd name="T7" fmla="*/ 27 h 62"/>
                <a:gd name="T8" fmla="*/ 16 w 16"/>
                <a:gd name="T9" fmla="*/ 44 h 62"/>
                <a:gd name="T10" fmla="*/ 16 w 16"/>
                <a:gd name="T11" fmla="*/ 53 h 62"/>
                <a:gd name="T12" fmla="*/ 16 w 16"/>
                <a:gd name="T13" fmla="*/ 62 h 62"/>
                <a:gd name="T14" fmla="*/ 0 60000 65536"/>
                <a:gd name="T15" fmla="*/ 0 60000 65536"/>
                <a:gd name="T16" fmla="*/ 0 60000 65536"/>
                <a:gd name="T17" fmla="*/ 0 60000 65536"/>
                <a:gd name="T18" fmla="*/ 0 60000 65536"/>
                <a:gd name="T19" fmla="*/ 0 60000 65536"/>
                <a:gd name="T20" fmla="*/ 0 60000 65536"/>
                <a:gd name="T21" fmla="*/ 0 w 16"/>
                <a:gd name="T22" fmla="*/ 0 h 62"/>
                <a:gd name="T23" fmla="*/ 16 w 16"/>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2">
                  <a:moveTo>
                    <a:pt x="0" y="0"/>
                  </a:moveTo>
                  <a:lnTo>
                    <a:pt x="16" y="9"/>
                  </a:lnTo>
                  <a:lnTo>
                    <a:pt x="16" y="18"/>
                  </a:lnTo>
                  <a:lnTo>
                    <a:pt x="16" y="27"/>
                  </a:lnTo>
                  <a:lnTo>
                    <a:pt x="16" y="44"/>
                  </a:lnTo>
                  <a:lnTo>
                    <a:pt x="16" y="53"/>
                  </a:lnTo>
                  <a:lnTo>
                    <a:pt x="16"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29" name="Freeform 871"/>
            <p:cNvSpPr>
              <a:spLocks/>
            </p:cNvSpPr>
            <p:nvPr/>
          </p:nvSpPr>
          <p:spPr bwMode="auto">
            <a:xfrm>
              <a:off x="2731" y="3340"/>
              <a:ext cx="40" cy="79"/>
            </a:xfrm>
            <a:custGeom>
              <a:avLst/>
              <a:gdLst>
                <a:gd name="T0" fmla="*/ 32 w 40"/>
                <a:gd name="T1" fmla="*/ 0 h 79"/>
                <a:gd name="T2" fmla="*/ 40 w 40"/>
                <a:gd name="T3" fmla="*/ 9 h 79"/>
                <a:gd name="T4" fmla="*/ 32 w 40"/>
                <a:gd name="T5" fmla="*/ 18 h 79"/>
                <a:gd name="T6" fmla="*/ 32 w 40"/>
                <a:gd name="T7" fmla="*/ 35 h 79"/>
                <a:gd name="T8" fmla="*/ 24 w 40"/>
                <a:gd name="T9" fmla="*/ 35 h 79"/>
                <a:gd name="T10" fmla="*/ 8 w 40"/>
                <a:gd name="T11" fmla="*/ 44 h 79"/>
                <a:gd name="T12" fmla="*/ 0 w 40"/>
                <a:gd name="T13" fmla="*/ 53 h 79"/>
                <a:gd name="T14" fmla="*/ 0 w 40"/>
                <a:gd name="T15" fmla="*/ 62 h 79"/>
                <a:gd name="T16" fmla="*/ 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32" y="0"/>
                  </a:moveTo>
                  <a:lnTo>
                    <a:pt x="40" y="9"/>
                  </a:lnTo>
                  <a:lnTo>
                    <a:pt x="32" y="18"/>
                  </a:lnTo>
                  <a:lnTo>
                    <a:pt x="32" y="35"/>
                  </a:lnTo>
                  <a:lnTo>
                    <a:pt x="24" y="35"/>
                  </a:lnTo>
                  <a:lnTo>
                    <a:pt x="8" y="44"/>
                  </a:lnTo>
                  <a:lnTo>
                    <a:pt x="0" y="53"/>
                  </a:lnTo>
                  <a:lnTo>
                    <a:pt x="0" y="62"/>
                  </a:lnTo>
                  <a:lnTo>
                    <a:pt x="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30" name="Freeform 872"/>
            <p:cNvSpPr>
              <a:spLocks/>
            </p:cNvSpPr>
            <p:nvPr/>
          </p:nvSpPr>
          <p:spPr bwMode="auto">
            <a:xfrm>
              <a:off x="2715" y="3288"/>
              <a:ext cx="56" cy="70"/>
            </a:xfrm>
            <a:custGeom>
              <a:avLst/>
              <a:gdLst>
                <a:gd name="T0" fmla="*/ 56 w 56"/>
                <a:gd name="T1" fmla="*/ 0 h 70"/>
                <a:gd name="T2" fmla="*/ 48 w 56"/>
                <a:gd name="T3" fmla="*/ 0 h 70"/>
                <a:gd name="T4" fmla="*/ 40 w 56"/>
                <a:gd name="T5" fmla="*/ 0 h 70"/>
                <a:gd name="T6" fmla="*/ 24 w 56"/>
                <a:gd name="T7" fmla="*/ 17 h 70"/>
                <a:gd name="T8" fmla="*/ 16 w 56"/>
                <a:gd name="T9" fmla="*/ 17 h 70"/>
                <a:gd name="T10" fmla="*/ 16 w 56"/>
                <a:gd name="T11" fmla="*/ 26 h 70"/>
                <a:gd name="T12" fmla="*/ 8 w 56"/>
                <a:gd name="T13" fmla="*/ 26 h 70"/>
                <a:gd name="T14" fmla="*/ 8 w 56"/>
                <a:gd name="T15" fmla="*/ 35 h 70"/>
                <a:gd name="T16" fmla="*/ 8 w 56"/>
                <a:gd name="T17" fmla="*/ 52 h 70"/>
                <a:gd name="T18" fmla="*/ 0 w 56"/>
                <a:gd name="T19" fmla="*/ 61 h 70"/>
                <a:gd name="T20" fmla="*/ 0 w 56"/>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6"/>
                <a:gd name="T34" fmla="*/ 0 h 70"/>
                <a:gd name="T35" fmla="*/ 56 w 56"/>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6" h="70">
                  <a:moveTo>
                    <a:pt x="56" y="0"/>
                  </a:moveTo>
                  <a:lnTo>
                    <a:pt x="48" y="0"/>
                  </a:lnTo>
                  <a:lnTo>
                    <a:pt x="40" y="0"/>
                  </a:lnTo>
                  <a:lnTo>
                    <a:pt x="24" y="17"/>
                  </a:lnTo>
                  <a:lnTo>
                    <a:pt x="16" y="17"/>
                  </a:lnTo>
                  <a:lnTo>
                    <a:pt x="16" y="26"/>
                  </a:lnTo>
                  <a:lnTo>
                    <a:pt x="8" y="26"/>
                  </a:lnTo>
                  <a:lnTo>
                    <a:pt x="8" y="35"/>
                  </a:lnTo>
                  <a:lnTo>
                    <a:pt x="8" y="52"/>
                  </a:lnTo>
                  <a:lnTo>
                    <a:pt x="0" y="61"/>
                  </a:lnTo>
                  <a:lnTo>
                    <a:pt x="0"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31" name="Freeform 873"/>
            <p:cNvSpPr>
              <a:spLocks/>
            </p:cNvSpPr>
            <p:nvPr/>
          </p:nvSpPr>
          <p:spPr bwMode="auto">
            <a:xfrm>
              <a:off x="2979" y="3331"/>
              <a:ext cx="72" cy="80"/>
            </a:xfrm>
            <a:custGeom>
              <a:avLst/>
              <a:gdLst>
                <a:gd name="T0" fmla="*/ 0 w 72"/>
                <a:gd name="T1" fmla="*/ 0 h 80"/>
                <a:gd name="T2" fmla="*/ 0 w 72"/>
                <a:gd name="T3" fmla="*/ 9 h 80"/>
                <a:gd name="T4" fmla="*/ 8 w 72"/>
                <a:gd name="T5" fmla="*/ 9 h 80"/>
                <a:gd name="T6" fmla="*/ 16 w 72"/>
                <a:gd name="T7" fmla="*/ 9 h 80"/>
                <a:gd name="T8" fmla="*/ 32 w 72"/>
                <a:gd name="T9" fmla="*/ 18 h 80"/>
                <a:gd name="T10" fmla="*/ 40 w 72"/>
                <a:gd name="T11" fmla="*/ 36 h 80"/>
                <a:gd name="T12" fmla="*/ 48 w 72"/>
                <a:gd name="T13" fmla="*/ 44 h 80"/>
                <a:gd name="T14" fmla="*/ 64 w 72"/>
                <a:gd name="T15" fmla="*/ 53 h 80"/>
                <a:gd name="T16" fmla="*/ 64 w 72"/>
                <a:gd name="T17" fmla="*/ 62 h 80"/>
                <a:gd name="T18" fmla="*/ 64 w 72"/>
                <a:gd name="T19" fmla="*/ 80 h 80"/>
                <a:gd name="T20" fmla="*/ 72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0" y="0"/>
                  </a:moveTo>
                  <a:lnTo>
                    <a:pt x="0" y="9"/>
                  </a:lnTo>
                  <a:lnTo>
                    <a:pt x="8" y="9"/>
                  </a:lnTo>
                  <a:lnTo>
                    <a:pt x="16" y="9"/>
                  </a:lnTo>
                  <a:lnTo>
                    <a:pt x="32" y="18"/>
                  </a:lnTo>
                  <a:lnTo>
                    <a:pt x="40" y="36"/>
                  </a:lnTo>
                  <a:lnTo>
                    <a:pt x="48" y="44"/>
                  </a:lnTo>
                  <a:lnTo>
                    <a:pt x="64" y="53"/>
                  </a:lnTo>
                  <a:lnTo>
                    <a:pt x="64" y="62"/>
                  </a:lnTo>
                  <a:lnTo>
                    <a:pt x="64" y="80"/>
                  </a:lnTo>
                  <a:lnTo>
                    <a:pt x="72"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32" name="Freeform 874"/>
            <p:cNvSpPr>
              <a:spLocks/>
            </p:cNvSpPr>
            <p:nvPr/>
          </p:nvSpPr>
          <p:spPr bwMode="auto">
            <a:xfrm>
              <a:off x="2931" y="3323"/>
              <a:ext cx="40" cy="105"/>
            </a:xfrm>
            <a:custGeom>
              <a:avLst/>
              <a:gdLst>
                <a:gd name="T0" fmla="*/ 40 w 40"/>
                <a:gd name="T1" fmla="*/ 0 h 105"/>
                <a:gd name="T2" fmla="*/ 32 w 40"/>
                <a:gd name="T3" fmla="*/ 17 h 105"/>
                <a:gd name="T4" fmla="*/ 32 w 40"/>
                <a:gd name="T5" fmla="*/ 26 h 105"/>
                <a:gd name="T6" fmla="*/ 32 w 40"/>
                <a:gd name="T7" fmla="*/ 35 h 105"/>
                <a:gd name="T8" fmla="*/ 24 w 40"/>
                <a:gd name="T9" fmla="*/ 35 h 105"/>
                <a:gd name="T10" fmla="*/ 24 w 40"/>
                <a:gd name="T11" fmla="*/ 52 h 105"/>
                <a:gd name="T12" fmla="*/ 8 w 40"/>
                <a:gd name="T13" fmla="*/ 61 h 105"/>
                <a:gd name="T14" fmla="*/ 0 w 40"/>
                <a:gd name="T15" fmla="*/ 70 h 105"/>
                <a:gd name="T16" fmla="*/ 0 w 40"/>
                <a:gd name="T17" fmla="*/ 79 h 105"/>
                <a:gd name="T18" fmla="*/ 0 w 40"/>
                <a:gd name="T19" fmla="*/ 96 h 105"/>
                <a:gd name="T20" fmla="*/ 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40" y="0"/>
                  </a:moveTo>
                  <a:lnTo>
                    <a:pt x="32" y="17"/>
                  </a:lnTo>
                  <a:lnTo>
                    <a:pt x="32" y="26"/>
                  </a:lnTo>
                  <a:lnTo>
                    <a:pt x="32" y="35"/>
                  </a:lnTo>
                  <a:lnTo>
                    <a:pt x="24" y="35"/>
                  </a:lnTo>
                  <a:lnTo>
                    <a:pt x="24" y="52"/>
                  </a:lnTo>
                  <a:lnTo>
                    <a:pt x="8" y="61"/>
                  </a:lnTo>
                  <a:lnTo>
                    <a:pt x="0" y="70"/>
                  </a:lnTo>
                  <a:lnTo>
                    <a:pt x="0" y="79"/>
                  </a:lnTo>
                  <a:lnTo>
                    <a:pt x="0" y="96"/>
                  </a:lnTo>
                  <a:lnTo>
                    <a:pt x="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33" name="Freeform 875"/>
            <p:cNvSpPr>
              <a:spLocks/>
            </p:cNvSpPr>
            <p:nvPr/>
          </p:nvSpPr>
          <p:spPr bwMode="auto">
            <a:xfrm>
              <a:off x="2995" y="3411"/>
              <a:ext cx="48" cy="70"/>
            </a:xfrm>
            <a:custGeom>
              <a:avLst/>
              <a:gdLst>
                <a:gd name="T0" fmla="*/ 0 w 48"/>
                <a:gd name="T1" fmla="*/ 0 h 70"/>
                <a:gd name="T2" fmla="*/ 0 w 48"/>
                <a:gd name="T3" fmla="*/ 8 h 70"/>
                <a:gd name="T4" fmla="*/ 16 w 48"/>
                <a:gd name="T5" fmla="*/ 8 h 70"/>
                <a:gd name="T6" fmla="*/ 24 w 48"/>
                <a:gd name="T7" fmla="*/ 17 h 70"/>
                <a:gd name="T8" fmla="*/ 32 w 48"/>
                <a:gd name="T9" fmla="*/ 17 h 70"/>
                <a:gd name="T10" fmla="*/ 32 w 48"/>
                <a:gd name="T11" fmla="*/ 35 h 70"/>
                <a:gd name="T12" fmla="*/ 48 w 48"/>
                <a:gd name="T13" fmla="*/ 44 h 70"/>
                <a:gd name="T14" fmla="*/ 48 w 48"/>
                <a:gd name="T15" fmla="*/ 52 h 70"/>
                <a:gd name="T16" fmla="*/ 48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0" y="0"/>
                  </a:moveTo>
                  <a:lnTo>
                    <a:pt x="0" y="8"/>
                  </a:lnTo>
                  <a:lnTo>
                    <a:pt x="16" y="8"/>
                  </a:lnTo>
                  <a:lnTo>
                    <a:pt x="24" y="17"/>
                  </a:lnTo>
                  <a:lnTo>
                    <a:pt x="32" y="17"/>
                  </a:lnTo>
                  <a:lnTo>
                    <a:pt x="32" y="35"/>
                  </a:lnTo>
                  <a:lnTo>
                    <a:pt x="48" y="44"/>
                  </a:lnTo>
                  <a:lnTo>
                    <a:pt x="48" y="52"/>
                  </a:lnTo>
                  <a:lnTo>
                    <a:pt x="48"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34" name="Freeform 876"/>
            <p:cNvSpPr>
              <a:spLocks/>
            </p:cNvSpPr>
            <p:nvPr/>
          </p:nvSpPr>
          <p:spPr bwMode="auto">
            <a:xfrm>
              <a:off x="2907" y="3419"/>
              <a:ext cx="24" cy="71"/>
            </a:xfrm>
            <a:custGeom>
              <a:avLst/>
              <a:gdLst>
                <a:gd name="T0" fmla="*/ 0 w 24"/>
                <a:gd name="T1" fmla="*/ 0 h 71"/>
                <a:gd name="T2" fmla="*/ 0 w 24"/>
                <a:gd name="T3" fmla="*/ 9 h 71"/>
                <a:gd name="T4" fmla="*/ 8 w 24"/>
                <a:gd name="T5" fmla="*/ 27 h 71"/>
                <a:gd name="T6" fmla="*/ 16 w 24"/>
                <a:gd name="T7" fmla="*/ 36 h 71"/>
                <a:gd name="T8" fmla="*/ 16 w 24"/>
                <a:gd name="T9" fmla="*/ 44 h 71"/>
                <a:gd name="T10" fmla="*/ 16 w 24"/>
                <a:gd name="T11" fmla="*/ 62 h 71"/>
                <a:gd name="T12" fmla="*/ 24 w 24"/>
                <a:gd name="T13" fmla="*/ 62 h 71"/>
                <a:gd name="T14" fmla="*/ 24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0" y="0"/>
                  </a:moveTo>
                  <a:lnTo>
                    <a:pt x="0" y="9"/>
                  </a:lnTo>
                  <a:lnTo>
                    <a:pt x="8" y="27"/>
                  </a:lnTo>
                  <a:lnTo>
                    <a:pt x="16" y="36"/>
                  </a:lnTo>
                  <a:lnTo>
                    <a:pt x="16" y="44"/>
                  </a:lnTo>
                  <a:lnTo>
                    <a:pt x="16" y="62"/>
                  </a:lnTo>
                  <a:lnTo>
                    <a:pt x="24" y="62"/>
                  </a:lnTo>
                  <a:lnTo>
                    <a:pt x="24"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35" name="Freeform 877"/>
            <p:cNvSpPr>
              <a:spLocks/>
            </p:cNvSpPr>
            <p:nvPr/>
          </p:nvSpPr>
          <p:spPr bwMode="auto">
            <a:xfrm>
              <a:off x="2779" y="3419"/>
              <a:ext cx="48" cy="71"/>
            </a:xfrm>
            <a:custGeom>
              <a:avLst/>
              <a:gdLst>
                <a:gd name="T0" fmla="*/ 48 w 48"/>
                <a:gd name="T1" fmla="*/ 0 h 71"/>
                <a:gd name="T2" fmla="*/ 40 w 48"/>
                <a:gd name="T3" fmla="*/ 9 h 71"/>
                <a:gd name="T4" fmla="*/ 32 w 48"/>
                <a:gd name="T5" fmla="*/ 27 h 71"/>
                <a:gd name="T6" fmla="*/ 16 w 48"/>
                <a:gd name="T7" fmla="*/ 36 h 71"/>
                <a:gd name="T8" fmla="*/ 8 w 48"/>
                <a:gd name="T9" fmla="*/ 44 h 71"/>
                <a:gd name="T10" fmla="*/ 0 w 48"/>
                <a:gd name="T11" fmla="*/ 44 h 71"/>
                <a:gd name="T12" fmla="*/ 0 w 48"/>
                <a:gd name="T13" fmla="*/ 62 h 71"/>
                <a:gd name="T14" fmla="*/ 0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48" y="0"/>
                  </a:moveTo>
                  <a:lnTo>
                    <a:pt x="40" y="9"/>
                  </a:lnTo>
                  <a:lnTo>
                    <a:pt x="32" y="27"/>
                  </a:lnTo>
                  <a:lnTo>
                    <a:pt x="16" y="36"/>
                  </a:lnTo>
                  <a:lnTo>
                    <a:pt x="8" y="44"/>
                  </a:lnTo>
                  <a:lnTo>
                    <a:pt x="0" y="44"/>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36" name="Freeform 878"/>
            <p:cNvSpPr>
              <a:spLocks/>
            </p:cNvSpPr>
            <p:nvPr/>
          </p:nvSpPr>
          <p:spPr bwMode="auto">
            <a:xfrm>
              <a:off x="2787" y="3367"/>
              <a:ext cx="72" cy="123"/>
            </a:xfrm>
            <a:custGeom>
              <a:avLst/>
              <a:gdLst>
                <a:gd name="T0" fmla="*/ 8 w 72"/>
                <a:gd name="T1" fmla="*/ 0 h 123"/>
                <a:gd name="T2" fmla="*/ 0 w 72"/>
                <a:gd name="T3" fmla="*/ 8 h 123"/>
                <a:gd name="T4" fmla="*/ 8 w 72"/>
                <a:gd name="T5" fmla="*/ 17 h 123"/>
                <a:gd name="T6" fmla="*/ 8 w 72"/>
                <a:gd name="T7" fmla="*/ 26 h 123"/>
                <a:gd name="T8" fmla="*/ 24 w 72"/>
                <a:gd name="T9" fmla="*/ 44 h 123"/>
                <a:gd name="T10" fmla="*/ 32 w 72"/>
                <a:gd name="T11" fmla="*/ 52 h 123"/>
                <a:gd name="T12" fmla="*/ 40 w 72"/>
                <a:gd name="T13" fmla="*/ 61 h 123"/>
                <a:gd name="T14" fmla="*/ 56 w 72"/>
                <a:gd name="T15" fmla="*/ 79 h 123"/>
                <a:gd name="T16" fmla="*/ 64 w 72"/>
                <a:gd name="T17" fmla="*/ 88 h 123"/>
                <a:gd name="T18" fmla="*/ 72 w 72"/>
                <a:gd name="T19" fmla="*/ 96 h 123"/>
                <a:gd name="T20" fmla="*/ 72 w 72"/>
                <a:gd name="T21" fmla="*/ 114 h 123"/>
                <a:gd name="T22" fmla="*/ 72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8" y="0"/>
                  </a:moveTo>
                  <a:lnTo>
                    <a:pt x="0" y="8"/>
                  </a:lnTo>
                  <a:lnTo>
                    <a:pt x="8" y="17"/>
                  </a:lnTo>
                  <a:lnTo>
                    <a:pt x="8" y="26"/>
                  </a:lnTo>
                  <a:lnTo>
                    <a:pt x="24" y="44"/>
                  </a:lnTo>
                  <a:lnTo>
                    <a:pt x="32" y="52"/>
                  </a:lnTo>
                  <a:lnTo>
                    <a:pt x="40" y="61"/>
                  </a:lnTo>
                  <a:lnTo>
                    <a:pt x="56" y="79"/>
                  </a:lnTo>
                  <a:lnTo>
                    <a:pt x="64" y="88"/>
                  </a:lnTo>
                  <a:lnTo>
                    <a:pt x="72" y="96"/>
                  </a:lnTo>
                  <a:lnTo>
                    <a:pt x="72" y="114"/>
                  </a:lnTo>
                  <a:lnTo>
                    <a:pt x="72"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37" name="Freeform 879"/>
            <p:cNvSpPr>
              <a:spLocks/>
            </p:cNvSpPr>
            <p:nvPr/>
          </p:nvSpPr>
          <p:spPr bwMode="auto">
            <a:xfrm>
              <a:off x="2731" y="3331"/>
              <a:ext cx="16" cy="115"/>
            </a:xfrm>
            <a:custGeom>
              <a:avLst/>
              <a:gdLst>
                <a:gd name="T0" fmla="*/ 0 w 16"/>
                <a:gd name="T1" fmla="*/ 0 h 115"/>
                <a:gd name="T2" fmla="*/ 16 w 16"/>
                <a:gd name="T3" fmla="*/ 18 h 115"/>
                <a:gd name="T4" fmla="*/ 16 w 16"/>
                <a:gd name="T5" fmla="*/ 36 h 115"/>
                <a:gd name="T6" fmla="*/ 16 w 16"/>
                <a:gd name="T7" fmla="*/ 44 h 115"/>
                <a:gd name="T8" fmla="*/ 16 w 16"/>
                <a:gd name="T9" fmla="*/ 53 h 115"/>
                <a:gd name="T10" fmla="*/ 0 w 16"/>
                <a:gd name="T11" fmla="*/ 62 h 115"/>
                <a:gd name="T12" fmla="*/ 0 w 16"/>
                <a:gd name="T13" fmla="*/ 80 h 115"/>
                <a:gd name="T14" fmla="*/ 0 w 16"/>
                <a:gd name="T15" fmla="*/ 88 h 115"/>
                <a:gd name="T16" fmla="*/ 0 w 16"/>
                <a:gd name="T17" fmla="*/ 97 h 115"/>
                <a:gd name="T18" fmla="*/ 0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0" y="0"/>
                  </a:moveTo>
                  <a:lnTo>
                    <a:pt x="16" y="18"/>
                  </a:lnTo>
                  <a:lnTo>
                    <a:pt x="16" y="36"/>
                  </a:lnTo>
                  <a:lnTo>
                    <a:pt x="16" y="44"/>
                  </a:lnTo>
                  <a:lnTo>
                    <a:pt x="16" y="53"/>
                  </a:lnTo>
                  <a:lnTo>
                    <a:pt x="0" y="62"/>
                  </a:lnTo>
                  <a:lnTo>
                    <a:pt x="0" y="80"/>
                  </a:lnTo>
                  <a:lnTo>
                    <a:pt x="0" y="88"/>
                  </a:lnTo>
                  <a:lnTo>
                    <a:pt x="0" y="97"/>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38" name="Freeform 880"/>
            <p:cNvSpPr>
              <a:spLocks/>
            </p:cNvSpPr>
            <p:nvPr/>
          </p:nvSpPr>
          <p:spPr bwMode="auto">
            <a:xfrm>
              <a:off x="2755" y="3393"/>
              <a:ext cx="8" cy="97"/>
            </a:xfrm>
            <a:custGeom>
              <a:avLst/>
              <a:gdLst>
                <a:gd name="T0" fmla="*/ 0 w 8"/>
                <a:gd name="T1" fmla="*/ 0 h 97"/>
                <a:gd name="T2" fmla="*/ 0 w 8"/>
                <a:gd name="T3" fmla="*/ 18 h 97"/>
                <a:gd name="T4" fmla="*/ 8 w 8"/>
                <a:gd name="T5" fmla="*/ 26 h 97"/>
                <a:gd name="T6" fmla="*/ 8 w 8"/>
                <a:gd name="T7" fmla="*/ 35 h 97"/>
                <a:gd name="T8" fmla="*/ 8 w 8"/>
                <a:gd name="T9" fmla="*/ 53 h 97"/>
                <a:gd name="T10" fmla="*/ 8 w 8"/>
                <a:gd name="T11" fmla="*/ 62 h 97"/>
                <a:gd name="T12" fmla="*/ 8 w 8"/>
                <a:gd name="T13" fmla="*/ 70 h 97"/>
                <a:gd name="T14" fmla="*/ 8 w 8"/>
                <a:gd name="T15" fmla="*/ 88 h 97"/>
                <a:gd name="T16" fmla="*/ 0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0" y="0"/>
                  </a:moveTo>
                  <a:lnTo>
                    <a:pt x="0" y="18"/>
                  </a:lnTo>
                  <a:lnTo>
                    <a:pt x="8" y="26"/>
                  </a:lnTo>
                  <a:lnTo>
                    <a:pt x="8" y="35"/>
                  </a:lnTo>
                  <a:lnTo>
                    <a:pt x="8" y="53"/>
                  </a:lnTo>
                  <a:lnTo>
                    <a:pt x="8" y="62"/>
                  </a:lnTo>
                  <a:lnTo>
                    <a:pt x="8" y="70"/>
                  </a:lnTo>
                  <a:lnTo>
                    <a:pt x="8" y="88"/>
                  </a:lnTo>
                  <a:lnTo>
                    <a:pt x="0"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39" name="Freeform 881"/>
            <p:cNvSpPr>
              <a:spLocks/>
            </p:cNvSpPr>
            <p:nvPr/>
          </p:nvSpPr>
          <p:spPr bwMode="auto">
            <a:xfrm>
              <a:off x="2691" y="3411"/>
              <a:ext cx="40" cy="70"/>
            </a:xfrm>
            <a:custGeom>
              <a:avLst/>
              <a:gdLst>
                <a:gd name="T0" fmla="*/ 40 w 40"/>
                <a:gd name="T1" fmla="*/ 0 h 70"/>
                <a:gd name="T2" fmla="*/ 32 w 40"/>
                <a:gd name="T3" fmla="*/ 8 h 70"/>
                <a:gd name="T4" fmla="*/ 32 w 40"/>
                <a:gd name="T5" fmla="*/ 17 h 70"/>
                <a:gd name="T6" fmla="*/ 24 w 40"/>
                <a:gd name="T7" fmla="*/ 35 h 70"/>
                <a:gd name="T8" fmla="*/ 16 w 40"/>
                <a:gd name="T9" fmla="*/ 35 h 70"/>
                <a:gd name="T10" fmla="*/ 16 w 40"/>
                <a:gd name="T11" fmla="*/ 44 h 70"/>
                <a:gd name="T12" fmla="*/ 0 w 40"/>
                <a:gd name="T13" fmla="*/ 44 h 70"/>
                <a:gd name="T14" fmla="*/ 0 w 40"/>
                <a:gd name="T15" fmla="*/ 52 h 70"/>
                <a:gd name="T16" fmla="*/ 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40" y="0"/>
                  </a:moveTo>
                  <a:lnTo>
                    <a:pt x="32" y="8"/>
                  </a:lnTo>
                  <a:lnTo>
                    <a:pt x="32" y="17"/>
                  </a:lnTo>
                  <a:lnTo>
                    <a:pt x="24" y="35"/>
                  </a:lnTo>
                  <a:lnTo>
                    <a:pt x="16" y="35"/>
                  </a:lnTo>
                  <a:lnTo>
                    <a:pt x="16" y="44"/>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40" name="Freeform 882"/>
            <p:cNvSpPr>
              <a:spLocks/>
            </p:cNvSpPr>
            <p:nvPr/>
          </p:nvSpPr>
          <p:spPr bwMode="auto">
            <a:xfrm>
              <a:off x="2859" y="3419"/>
              <a:ext cx="56" cy="115"/>
            </a:xfrm>
            <a:custGeom>
              <a:avLst/>
              <a:gdLst>
                <a:gd name="T0" fmla="*/ 0 w 56"/>
                <a:gd name="T1" fmla="*/ 0 h 115"/>
                <a:gd name="T2" fmla="*/ 24 w 56"/>
                <a:gd name="T3" fmla="*/ 27 h 115"/>
                <a:gd name="T4" fmla="*/ 32 w 56"/>
                <a:gd name="T5" fmla="*/ 36 h 115"/>
                <a:gd name="T6" fmla="*/ 32 w 56"/>
                <a:gd name="T7" fmla="*/ 44 h 115"/>
                <a:gd name="T8" fmla="*/ 32 w 56"/>
                <a:gd name="T9" fmla="*/ 62 h 115"/>
                <a:gd name="T10" fmla="*/ 48 w 56"/>
                <a:gd name="T11" fmla="*/ 71 h 115"/>
                <a:gd name="T12" fmla="*/ 48 w 56"/>
                <a:gd name="T13" fmla="*/ 79 h 115"/>
                <a:gd name="T14" fmla="*/ 48 w 56"/>
                <a:gd name="T15" fmla="*/ 88 h 115"/>
                <a:gd name="T16" fmla="*/ 56 w 56"/>
                <a:gd name="T17" fmla="*/ 106 h 115"/>
                <a:gd name="T18" fmla="*/ 56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0" y="0"/>
                  </a:moveTo>
                  <a:lnTo>
                    <a:pt x="24" y="27"/>
                  </a:lnTo>
                  <a:lnTo>
                    <a:pt x="32" y="36"/>
                  </a:lnTo>
                  <a:lnTo>
                    <a:pt x="32" y="44"/>
                  </a:lnTo>
                  <a:lnTo>
                    <a:pt x="32" y="62"/>
                  </a:lnTo>
                  <a:lnTo>
                    <a:pt x="48" y="71"/>
                  </a:lnTo>
                  <a:lnTo>
                    <a:pt x="48" y="79"/>
                  </a:lnTo>
                  <a:lnTo>
                    <a:pt x="48" y="88"/>
                  </a:lnTo>
                  <a:lnTo>
                    <a:pt x="56" y="106"/>
                  </a:lnTo>
                  <a:lnTo>
                    <a:pt x="5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41" name="Freeform 883"/>
            <p:cNvSpPr>
              <a:spLocks/>
            </p:cNvSpPr>
            <p:nvPr/>
          </p:nvSpPr>
          <p:spPr bwMode="auto">
            <a:xfrm>
              <a:off x="2995" y="3455"/>
              <a:ext cx="48" cy="79"/>
            </a:xfrm>
            <a:custGeom>
              <a:avLst/>
              <a:gdLst>
                <a:gd name="T0" fmla="*/ 48 w 48"/>
                <a:gd name="T1" fmla="*/ 0 h 79"/>
                <a:gd name="T2" fmla="*/ 32 w 48"/>
                <a:gd name="T3" fmla="*/ 8 h 79"/>
                <a:gd name="T4" fmla="*/ 24 w 48"/>
                <a:gd name="T5" fmla="*/ 26 h 79"/>
                <a:gd name="T6" fmla="*/ 16 w 48"/>
                <a:gd name="T7" fmla="*/ 35 h 79"/>
                <a:gd name="T8" fmla="*/ 0 w 48"/>
                <a:gd name="T9" fmla="*/ 35 h 79"/>
                <a:gd name="T10" fmla="*/ 0 w 48"/>
                <a:gd name="T11" fmla="*/ 43 h 79"/>
                <a:gd name="T12" fmla="*/ 0 w 48"/>
                <a:gd name="T13" fmla="*/ 52 h 79"/>
                <a:gd name="T14" fmla="*/ 0 w 48"/>
                <a:gd name="T15" fmla="*/ 70 h 79"/>
                <a:gd name="T16" fmla="*/ 0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48" y="0"/>
                  </a:moveTo>
                  <a:lnTo>
                    <a:pt x="32" y="8"/>
                  </a:lnTo>
                  <a:lnTo>
                    <a:pt x="24" y="26"/>
                  </a:lnTo>
                  <a:lnTo>
                    <a:pt x="16" y="35"/>
                  </a:lnTo>
                  <a:lnTo>
                    <a:pt x="0" y="35"/>
                  </a:lnTo>
                  <a:lnTo>
                    <a:pt x="0" y="43"/>
                  </a:lnTo>
                  <a:lnTo>
                    <a:pt x="0" y="52"/>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42" name="Freeform 884"/>
            <p:cNvSpPr>
              <a:spLocks/>
            </p:cNvSpPr>
            <p:nvPr/>
          </p:nvSpPr>
          <p:spPr bwMode="auto">
            <a:xfrm>
              <a:off x="2843" y="3481"/>
              <a:ext cx="48" cy="79"/>
            </a:xfrm>
            <a:custGeom>
              <a:avLst/>
              <a:gdLst>
                <a:gd name="T0" fmla="*/ 48 w 48"/>
                <a:gd name="T1" fmla="*/ 0 h 79"/>
                <a:gd name="T2" fmla="*/ 48 w 48"/>
                <a:gd name="T3" fmla="*/ 9 h 79"/>
                <a:gd name="T4" fmla="*/ 40 w 48"/>
                <a:gd name="T5" fmla="*/ 9 h 79"/>
                <a:gd name="T6" fmla="*/ 40 w 48"/>
                <a:gd name="T7" fmla="*/ 17 h 79"/>
                <a:gd name="T8" fmla="*/ 32 w 48"/>
                <a:gd name="T9" fmla="*/ 17 h 79"/>
                <a:gd name="T10" fmla="*/ 32 w 48"/>
                <a:gd name="T11" fmla="*/ 26 h 79"/>
                <a:gd name="T12" fmla="*/ 16 w 48"/>
                <a:gd name="T13" fmla="*/ 26 h 79"/>
                <a:gd name="T14" fmla="*/ 16 w 48"/>
                <a:gd name="T15" fmla="*/ 44 h 79"/>
                <a:gd name="T16" fmla="*/ 8 w 48"/>
                <a:gd name="T17" fmla="*/ 44 h 79"/>
                <a:gd name="T18" fmla="*/ 8 w 48"/>
                <a:gd name="T19" fmla="*/ 53 h 79"/>
                <a:gd name="T20" fmla="*/ 0 w 48"/>
                <a:gd name="T21" fmla="*/ 61 h 79"/>
                <a:gd name="T22" fmla="*/ 8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48" y="0"/>
                  </a:moveTo>
                  <a:lnTo>
                    <a:pt x="48" y="9"/>
                  </a:lnTo>
                  <a:lnTo>
                    <a:pt x="40" y="9"/>
                  </a:lnTo>
                  <a:lnTo>
                    <a:pt x="40" y="17"/>
                  </a:lnTo>
                  <a:lnTo>
                    <a:pt x="32" y="17"/>
                  </a:lnTo>
                  <a:lnTo>
                    <a:pt x="32" y="26"/>
                  </a:lnTo>
                  <a:lnTo>
                    <a:pt x="16" y="26"/>
                  </a:lnTo>
                  <a:lnTo>
                    <a:pt x="16" y="44"/>
                  </a:lnTo>
                  <a:lnTo>
                    <a:pt x="8" y="44"/>
                  </a:lnTo>
                  <a:lnTo>
                    <a:pt x="8" y="53"/>
                  </a:lnTo>
                  <a:lnTo>
                    <a:pt x="0" y="61"/>
                  </a:lnTo>
                  <a:lnTo>
                    <a:pt x="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43" name="Freeform 885"/>
            <p:cNvSpPr>
              <a:spLocks/>
            </p:cNvSpPr>
            <p:nvPr/>
          </p:nvSpPr>
          <p:spPr bwMode="auto">
            <a:xfrm>
              <a:off x="2795" y="3455"/>
              <a:ext cx="16" cy="114"/>
            </a:xfrm>
            <a:custGeom>
              <a:avLst/>
              <a:gdLst>
                <a:gd name="T0" fmla="*/ 0 w 16"/>
                <a:gd name="T1" fmla="*/ 0 h 114"/>
                <a:gd name="T2" fmla="*/ 0 w 16"/>
                <a:gd name="T3" fmla="*/ 26 h 114"/>
                <a:gd name="T4" fmla="*/ 0 w 16"/>
                <a:gd name="T5" fmla="*/ 35 h 114"/>
                <a:gd name="T6" fmla="*/ 0 w 16"/>
                <a:gd name="T7" fmla="*/ 43 h 114"/>
                <a:gd name="T8" fmla="*/ 0 w 16"/>
                <a:gd name="T9" fmla="*/ 52 h 114"/>
                <a:gd name="T10" fmla="*/ 0 w 16"/>
                <a:gd name="T11" fmla="*/ 70 h 114"/>
                <a:gd name="T12" fmla="*/ 16 w 16"/>
                <a:gd name="T13" fmla="*/ 79 h 114"/>
                <a:gd name="T14" fmla="*/ 16 w 16"/>
                <a:gd name="T15" fmla="*/ 87 h 114"/>
                <a:gd name="T16" fmla="*/ 16 w 16"/>
                <a:gd name="T17" fmla="*/ 105 h 114"/>
                <a:gd name="T18" fmla="*/ 16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0" y="0"/>
                  </a:moveTo>
                  <a:lnTo>
                    <a:pt x="0" y="26"/>
                  </a:lnTo>
                  <a:lnTo>
                    <a:pt x="0" y="35"/>
                  </a:lnTo>
                  <a:lnTo>
                    <a:pt x="0" y="43"/>
                  </a:lnTo>
                  <a:lnTo>
                    <a:pt x="0" y="52"/>
                  </a:lnTo>
                  <a:lnTo>
                    <a:pt x="0" y="70"/>
                  </a:lnTo>
                  <a:lnTo>
                    <a:pt x="16" y="79"/>
                  </a:lnTo>
                  <a:lnTo>
                    <a:pt x="16" y="87"/>
                  </a:lnTo>
                  <a:lnTo>
                    <a:pt x="16" y="105"/>
                  </a:lnTo>
                  <a:lnTo>
                    <a:pt x="16"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44" name="Freeform 886"/>
            <p:cNvSpPr>
              <a:spLocks/>
            </p:cNvSpPr>
            <p:nvPr/>
          </p:nvSpPr>
          <p:spPr bwMode="auto">
            <a:xfrm>
              <a:off x="2731" y="3463"/>
              <a:ext cx="32" cy="79"/>
            </a:xfrm>
            <a:custGeom>
              <a:avLst/>
              <a:gdLst>
                <a:gd name="T0" fmla="*/ 32 w 32"/>
                <a:gd name="T1" fmla="*/ 0 h 79"/>
                <a:gd name="T2" fmla="*/ 32 w 32"/>
                <a:gd name="T3" fmla="*/ 18 h 79"/>
                <a:gd name="T4" fmla="*/ 24 w 32"/>
                <a:gd name="T5" fmla="*/ 27 h 79"/>
                <a:gd name="T6" fmla="*/ 16 w 32"/>
                <a:gd name="T7" fmla="*/ 27 h 79"/>
                <a:gd name="T8" fmla="*/ 16 w 32"/>
                <a:gd name="T9" fmla="*/ 35 h 79"/>
                <a:gd name="T10" fmla="*/ 0 w 32"/>
                <a:gd name="T11" fmla="*/ 44 h 79"/>
                <a:gd name="T12" fmla="*/ 0 w 32"/>
                <a:gd name="T13" fmla="*/ 62 h 79"/>
                <a:gd name="T14" fmla="*/ 0 w 32"/>
                <a:gd name="T15" fmla="*/ 71 h 79"/>
                <a:gd name="T16" fmla="*/ 0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32" y="0"/>
                  </a:moveTo>
                  <a:lnTo>
                    <a:pt x="32" y="18"/>
                  </a:lnTo>
                  <a:lnTo>
                    <a:pt x="24" y="27"/>
                  </a:lnTo>
                  <a:lnTo>
                    <a:pt x="16" y="27"/>
                  </a:lnTo>
                  <a:lnTo>
                    <a:pt x="16" y="35"/>
                  </a:lnTo>
                  <a:lnTo>
                    <a:pt x="0" y="44"/>
                  </a:lnTo>
                  <a:lnTo>
                    <a:pt x="0" y="62"/>
                  </a:lnTo>
                  <a:lnTo>
                    <a:pt x="0" y="71"/>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45" name="Freeform 887"/>
            <p:cNvSpPr>
              <a:spLocks/>
            </p:cNvSpPr>
            <p:nvPr/>
          </p:nvSpPr>
          <p:spPr bwMode="auto">
            <a:xfrm>
              <a:off x="2691" y="3446"/>
              <a:ext cx="24" cy="149"/>
            </a:xfrm>
            <a:custGeom>
              <a:avLst/>
              <a:gdLst>
                <a:gd name="T0" fmla="*/ 24 w 24"/>
                <a:gd name="T1" fmla="*/ 0 h 149"/>
                <a:gd name="T2" fmla="*/ 24 w 24"/>
                <a:gd name="T3" fmla="*/ 9 h 149"/>
                <a:gd name="T4" fmla="*/ 24 w 24"/>
                <a:gd name="T5" fmla="*/ 35 h 149"/>
                <a:gd name="T6" fmla="*/ 24 w 24"/>
                <a:gd name="T7" fmla="*/ 44 h 149"/>
                <a:gd name="T8" fmla="*/ 24 w 24"/>
                <a:gd name="T9" fmla="*/ 52 h 149"/>
                <a:gd name="T10" fmla="*/ 16 w 24"/>
                <a:gd name="T11" fmla="*/ 61 h 149"/>
                <a:gd name="T12" fmla="*/ 16 w 24"/>
                <a:gd name="T13" fmla="*/ 88 h 149"/>
                <a:gd name="T14" fmla="*/ 0 w 24"/>
                <a:gd name="T15" fmla="*/ 96 h 149"/>
                <a:gd name="T16" fmla="*/ 0 w 24"/>
                <a:gd name="T17" fmla="*/ 114 h 149"/>
                <a:gd name="T18" fmla="*/ 0 w 24"/>
                <a:gd name="T19" fmla="*/ 123 h 149"/>
                <a:gd name="T20" fmla="*/ 0 w 24"/>
                <a:gd name="T21" fmla="*/ 132 h 149"/>
                <a:gd name="T22" fmla="*/ 16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24" y="0"/>
                  </a:moveTo>
                  <a:lnTo>
                    <a:pt x="24" y="9"/>
                  </a:lnTo>
                  <a:lnTo>
                    <a:pt x="24" y="35"/>
                  </a:lnTo>
                  <a:lnTo>
                    <a:pt x="24" y="44"/>
                  </a:lnTo>
                  <a:lnTo>
                    <a:pt x="24" y="52"/>
                  </a:lnTo>
                  <a:lnTo>
                    <a:pt x="16" y="61"/>
                  </a:lnTo>
                  <a:lnTo>
                    <a:pt x="16" y="88"/>
                  </a:lnTo>
                  <a:lnTo>
                    <a:pt x="0" y="96"/>
                  </a:lnTo>
                  <a:lnTo>
                    <a:pt x="0" y="114"/>
                  </a:lnTo>
                  <a:lnTo>
                    <a:pt x="0" y="123"/>
                  </a:lnTo>
                  <a:lnTo>
                    <a:pt x="0" y="132"/>
                  </a:lnTo>
                  <a:lnTo>
                    <a:pt x="16"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46" name="Freeform 888"/>
            <p:cNvSpPr>
              <a:spLocks/>
            </p:cNvSpPr>
            <p:nvPr/>
          </p:nvSpPr>
          <p:spPr bwMode="auto">
            <a:xfrm>
              <a:off x="2659" y="3384"/>
              <a:ext cx="72" cy="114"/>
            </a:xfrm>
            <a:custGeom>
              <a:avLst/>
              <a:gdLst>
                <a:gd name="T0" fmla="*/ 72 w 72"/>
                <a:gd name="T1" fmla="*/ 0 h 114"/>
                <a:gd name="T2" fmla="*/ 64 w 72"/>
                <a:gd name="T3" fmla="*/ 9 h 114"/>
                <a:gd name="T4" fmla="*/ 56 w 72"/>
                <a:gd name="T5" fmla="*/ 27 h 114"/>
                <a:gd name="T6" fmla="*/ 48 w 72"/>
                <a:gd name="T7" fmla="*/ 27 h 114"/>
                <a:gd name="T8" fmla="*/ 32 w 72"/>
                <a:gd name="T9" fmla="*/ 35 h 114"/>
                <a:gd name="T10" fmla="*/ 24 w 72"/>
                <a:gd name="T11" fmla="*/ 44 h 114"/>
                <a:gd name="T12" fmla="*/ 16 w 72"/>
                <a:gd name="T13" fmla="*/ 62 h 114"/>
                <a:gd name="T14" fmla="*/ 16 w 72"/>
                <a:gd name="T15" fmla="*/ 71 h 114"/>
                <a:gd name="T16" fmla="*/ 16 w 72"/>
                <a:gd name="T17" fmla="*/ 79 h 114"/>
                <a:gd name="T18" fmla="*/ 16 w 72"/>
                <a:gd name="T19" fmla="*/ 97 h 114"/>
                <a:gd name="T20" fmla="*/ 0 w 72"/>
                <a:gd name="T21" fmla="*/ 106 h 114"/>
                <a:gd name="T22" fmla="*/ 0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72" y="0"/>
                  </a:moveTo>
                  <a:lnTo>
                    <a:pt x="64" y="9"/>
                  </a:lnTo>
                  <a:lnTo>
                    <a:pt x="56" y="27"/>
                  </a:lnTo>
                  <a:lnTo>
                    <a:pt x="48" y="27"/>
                  </a:lnTo>
                  <a:lnTo>
                    <a:pt x="32" y="35"/>
                  </a:lnTo>
                  <a:lnTo>
                    <a:pt x="24" y="44"/>
                  </a:lnTo>
                  <a:lnTo>
                    <a:pt x="16" y="62"/>
                  </a:lnTo>
                  <a:lnTo>
                    <a:pt x="16" y="71"/>
                  </a:lnTo>
                  <a:lnTo>
                    <a:pt x="16" y="79"/>
                  </a:lnTo>
                  <a:lnTo>
                    <a:pt x="16" y="97"/>
                  </a:lnTo>
                  <a:lnTo>
                    <a:pt x="0" y="106"/>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47" name="Freeform 889"/>
            <p:cNvSpPr>
              <a:spLocks/>
            </p:cNvSpPr>
            <p:nvPr/>
          </p:nvSpPr>
          <p:spPr bwMode="auto">
            <a:xfrm>
              <a:off x="3027" y="3446"/>
              <a:ext cx="48" cy="88"/>
            </a:xfrm>
            <a:custGeom>
              <a:avLst/>
              <a:gdLst>
                <a:gd name="T0" fmla="*/ 0 w 48"/>
                <a:gd name="T1" fmla="*/ 0 h 88"/>
                <a:gd name="T2" fmla="*/ 16 w 48"/>
                <a:gd name="T3" fmla="*/ 0 h 88"/>
                <a:gd name="T4" fmla="*/ 24 w 48"/>
                <a:gd name="T5" fmla="*/ 9 h 88"/>
                <a:gd name="T6" fmla="*/ 24 w 48"/>
                <a:gd name="T7" fmla="*/ 17 h 88"/>
                <a:gd name="T8" fmla="*/ 24 w 48"/>
                <a:gd name="T9" fmla="*/ 35 h 88"/>
                <a:gd name="T10" fmla="*/ 24 w 48"/>
                <a:gd name="T11" fmla="*/ 44 h 88"/>
                <a:gd name="T12" fmla="*/ 32 w 48"/>
                <a:gd name="T13" fmla="*/ 52 h 88"/>
                <a:gd name="T14" fmla="*/ 32 w 48"/>
                <a:gd name="T15" fmla="*/ 61 h 88"/>
                <a:gd name="T16" fmla="*/ 32 w 48"/>
                <a:gd name="T17" fmla="*/ 79 h 88"/>
                <a:gd name="T18" fmla="*/ 32 w 48"/>
                <a:gd name="T19" fmla="*/ 88 h 88"/>
                <a:gd name="T20" fmla="*/ 48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0" y="0"/>
                  </a:moveTo>
                  <a:lnTo>
                    <a:pt x="16" y="0"/>
                  </a:lnTo>
                  <a:lnTo>
                    <a:pt x="24" y="9"/>
                  </a:lnTo>
                  <a:lnTo>
                    <a:pt x="24" y="17"/>
                  </a:lnTo>
                  <a:lnTo>
                    <a:pt x="24" y="35"/>
                  </a:lnTo>
                  <a:lnTo>
                    <a:pt x="24" y="44"/>
                  </a:lnTo>
                  <a:lnTo>
                    <a:pt x="32" y="52"/>
                  </a:lnTo>
                  <a:lnTo>
                    <a:pt x="32" y="61"/>
                  </a:lnTo>
                  <a:lnTo>
                    <a:pt x="32" y="79"/>
                  </a:lnTo>
                  <a:lnTo>
                    <a:pt x="32" y="88"/>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48" name="Freeform 890"/>
            <p:cNvSpPr>
              <a:spLocks/>
            </p:cNvSpPr>
            <p:nvPr/>
          </p:nvSpPr>
          <p:spPr bwMode="auto">
            <a:xfrm>
              <a:off x="2955" y="3498"/>
              <a:ext cx="40" cy="80"/>
            </a:xfrm>
            <a:custGeom>
              <a:avLst/>
              <a:gdLst>
                <a:gd name="T0" fmla="*/ 40 w 40"/>
                <a:gd name="T1" fmla="*/ 0 h 80"/>
                <a:gd name="T2" fmla="*/ 24 w 40"/>
                <a:gd name="T3" fmla="*/ 0 h 80"/>
                <a:gd name="T4" fmla="*/ 8 w 40"/>
                <a:gd name="T5" fmla="*/ 0 h 80"/>
                <a:gd name="T6" fmla="*/ 8 w 40"/>
                <a:gd name="T7" fmla="*/ 9 h 80"/>
                <a:gd name="T8" fmla="*/ 0 w 40"/>
                <a:gd name="T9" fmla="*/ 27 h 80"/>
                <a:gd name="T10" fmla="*/ 0 w 40"/>
                <a:gd name="T11" fmla="*/ 36 h 80"/>
                <a:gd name="T12" fmla="*/ 0 w 40"/>
                <a:gd name="T13" fmla="*/ 44 h 80"/>
                <a:gd name="T14" fmla="*/ 0 w 40"/>
                <a:gd name="T15" fmla="*/ 62 h 80"/>
                <a:gd name="T16" fmla="*/ 0 w 40"/>
                <a:gd name="T17" fmla="*/ 71 h 80"/>
                <a:gd name="T18" fmla="*/ 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40" y="0"/>
                  </a:moveTo>
                  <a:lnTo>
                    <a:pt x="24" y="0"/>
                  </a:lnTo>
                  <a:lnTo>
                    <a:pt x="8" y="0"/>
                  </a:lnTo>
                  <a:lnTo>
                    <a:pt x="8" y="9"/>
                  </a:lnTo>
                  <a:lnTo>
                    <a:pt x="0" y="27"/>
                  </a:lnTo>
                  <a:lnTo>
                    <a:pt x="0" y="36"/>
                  </a:lnTo>
                  <a:lnTo>
                    <a:pt x="0" y="44"/>
                  </a:lnTo>
                  <a:lnTo>
                    <a:pt x="0" y="62"/>
                  </a:lnTo>
                  <a:lnTo>
                    <a:pt x="0" y="71"/>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49" name="Freeform 891"/>
            <p:cNvSpPr>
              <a:spLocks/>
            </p:cNvSpPr>
            <p:nvPr/>
          </p:nvSpPr>
          <p:spPr bwMode="auto">
            <a:xfrm>
              <a:off x="2963" y="3411"/>
              <a:ext cx="32" cy="79"/>
            </a:xfrm>
            <a:custGeom>
              <a:avLst/>
              <a:gdLst>
                <a:gd name="T0" fmla="*/ 32 w 32"/>
                <a:gd name="T1" fmla="*/ 8 h 79"/>
                <a:gd name="T2" fmla="*/ 24 w 32"/>
                <a:gd name="T3" fmla="*/ 0 h 79"/>
                <a:gd name="T4" fmla="*/ 24 w 32"/>
                <a:gd name="T5" fmla="*/ 8 h 79"/>
                <a:gd name="T6" fmla="*/ 24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0 w 32"/>
                <a:gd name="T19" fmla="*/ 70 h 79"/>
                <a:gd name="T20" fmla="*/ 0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32" y="8"/>
                  </a:moveTo>
                  <a:lnTo>
                    <a:pt x="24" y="0"/>
                  </a:lnTo>
                  <a:lnTo>
                    <a:pt x="24" y="8"/>
                  </a:lnTo>
                  <a:lnTo>
                    <a:pt x="24" y="17"/>
                  </a:lnTo>
                  <a:lnTo>
                    <a:pt x="16" y="17"/>
                  </a:lnTo>
                  <a:lnTo>
                    <a:pt x="16" y="35"/>
                  </a:lnTo>
                  <a:lnTo>
                    <a:pt x="16" y="44"/>
                  </a:lnTo>
                  <a:lnTo>
                    <a:pt x="16" y="52"/>
                  </a:lnTo>
                  <a:lnTo>
                    <a:pt x="16" y="70"/>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50" name="Freeform 892"/>
            <p:cNvSpPr>
              <a:spLocks/>
            </p:cNvSpPr>
            <p:nvPr/>
          </p:nvSpPr>
          <p:spPr bwMode="auto">
            <a:xfrm>
              <a:off x="2763" y="3534"/>
              <a:ext cx="48" cy="79"/>
            </a:xfrm>
            <a:custGeom>
              <a:avLst/>
              <a:gdLst>
                <a:gd name="T0" fmla="*/ 48 w 48"/>
                <a:gd name="T1" fmla="*/ 0 h 79"/>
                <a:gd name="T2" fmla="*/ 32 w 48"/>
                <a:gd name="T3" fmla="*/ 8 h 79"/>
                <a:gd name="T4" fmla="*/ 32 w 48"/>
                <a:gd name="T5" fmla="*/ 26 h 79"/>
                <a:gd name="T6" fmla="*/ 24 w 48"/>
                <a:gd name="T7" fmla="*/ 35 h 79"/>
                <a:gd name="T8" fmla="*/ 16 w 48"/>
                <a:gd name="T9" fmla="*/ 35 h 79"/>
                <a:gd name="T10" fmla="*/ 16 w 48"/>
                <a:gd name="T11" fmla="*/ 44 h 79"/>
                <a:gd name="T12" fmla="*/ 0 w 48"/>
                <a:gd name="T13" fmla="*/ 44 h 79"/>
                <a:gd name="T14" fmla="*/ 0 w 48"/>
                <a:gd name="T15" fmla="*/ 61 h 79"/>
                <a:gd name="T16" fmla="*/ 0 w 48"/>
                <a:gd name="T17" fmla="*/ 70 h 79"/>
                <a:gd name="T18" fmla="*/ 0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48" y="0"/>
                  </a:moveTo>
                  <a:lnTo>
                    <a:pt x="32" y="8"/>
                  </a:lnTo>
                  <a:lnTo>
                    <a:pt x="32" y="26"/>
                  </a:lnTo>
                  <a:lnTo>
                    <a:pt x="24" y="35"/>
                  </a:lnTo>
                  <a:lnTo>
                    <a:pt x="16" y="35"/>
                  </a:lnTo>
                  <a:lnTo>
                    <a:pt x="16" y="44"/>
                  </a:lnTo>
                  <a:lnTo>
                    <a:pt x="0" y="44"/>
                  </a:lnTo>
                  <a:lnTo>
                    <a:pt x="0" y="61"/>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51" name="Freeform 893"/>
            <p:cNvSpPr>
              <a:spLocks/>
            </p:cNvSpPr>
            <p:nvPr/>
          </p:nvSpPr>
          <p:spPr bwMode="auto">
            <a:xfrm>
              <a:off x="2731" y="3455"/>
              <a:ext cx="64" cy="35"/>
            </a:xfrm>
            <a:custGeom>
              <a:avLst/>
              <a:gdLst>
                <a:gd name="T0" fmla="*/ 64 w 64"/>
                <a:gd name="T1" fmla="*/ 0 h 35"/>
                <a:gd name="T2" fmla="*/ 56 w 64"/>
                <a:gd name="T3" fmla="*/ 0 h 35"/>
                <a:gd name="T4" fmla="*/ 48 w 64"/>
                <a:gd name="T5" fmla="*/ 0 h 35"/>
                <a:gd name="T6" fmla="*/ 32 w 64"/>
                <a:gd name="T7" fmla="*/ 0 h 35"/>
                <a:gd name="T8" fmla="*/ 32 w 64"/>
                <a:gd name="T9" fmla="*/ 8 h 35"/>
                <a:gd name="T10" fmla="*/ 24 w 64"/>
                <a:gd name="T11" fmla="*/ 8 h 35"/>
                <a:gd name="T12" fmla="*/ 16 w 64"/>
                <a:gd name="T13" fmla="*/ 26 h 35"/>
                <a:gd name="T14" fmla="*/ 0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64" y="0"/>
                  </a:moveTo>
                  <a:lnTo>
                    <a:pt x="56" y="0"/>
                  </a:lnTo>
                  <a:lnTo>
                    <a:pt x="48" y="0"/>
                  </a:lnTo>
                  <a:lnTo>
                    <a:pt x="32" y="0"/>
                  </a:lnTo>
                  <a:lnTo>
                    <a:pt x="32" y="8"/>
                  </a:lnTo>
                  <a:lnTo>
                    <a:pt x="24" y="8"/>
                  </a:lnTo>
                  <a:lnTo>
                    <a:pt x="16"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52" name="Freeform 894"/>
            <p:cNvSpPr>
              <a:spLocks/>
            </p:cNvSpPr>
            <p:nvPr/>
          </p:nvSpPr>
          <p:spPr bwMode="auto">
            <a:xfrm>
              <a:off x="2811" y="3455"/>
              <a:ext cx="16" cy="123"/>
            </a:xfrm>
            <a:custGeom>
              <a:avLst/>
              <a:gdLst>
                <a:gd name="T0" fmla="*/ 0 w 16"/>
                <a:gd name="T1" fmla="*/ 0 h 123"/>
                <a:gd name="T2" fmla="*/ 0 w 16"/>
                <a:gd name="T3" fmla="*/ 35 h 123"/>
                <a:gd name="T4" fmla="*/ 0 w 16"/>
                <a:gd name="T5" fmla="*/ 43 h 123"/>
                <a:gd name="T6" fmla="*/ 0 w 16"/>
                <a:gd name="T7" fmla="*/ 70 h 123"/>
                <a:gd name="T8" fmla="*/ 8 w 16"/>
                <a:gd name="T9" fmla="*/ 70 h 123"/>
                <a:gd name="T10" fmla="*/ 8 w 16"/>
                <a:gd name="T11" fmla="*/ 79 h 123"/>
                <a:gd name="T12" fmla="*/ 8 w 16"/>
                <a:gd name="T13" fmla="*/ 87 h 123"/>
                <a:gd name="T14" fmla="*/ 8 w 16"/>
                <a:gd name="T15" fmla="*/ 105 h 123"/>
                <a:gd name="T16" fmla="*/ 16 w 16"/>
                <a:gd name="T17" fmla="*/ 114 h 123"/>
                <a:gd name="T18" fmla="*/ 16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0" y="0"/>
                  </a:moveTo>
                  <a:lnTo>
                    <a:pt x="0" y="35"/>
                  </a:lnTo>
                  <a:lnTo>
                    <a:pt x="0" y="43"/>
                  </a:lnTo>
                  <a:lnTo>
                    <a:pt x="0" y="70"/>
                  </a:lnTo>
                  <a:lnTo>
                    <a:pt x="8" y="70"/>
                  </a:lnTo>
                  <a:lnTo>
                    <a:pt x="8" y="79"/>
                  </a:lnTo>
                  <a:lnTo>
                    <a:pt x="8" y="87"/>
                  </a:lnTo>
                  <a:lnTo>
                    <a:pt x="8" y="105"/>
                  </a:lnTo>
                  <a:lnTo>
                    <a:pt x="16" y="114"/>
                  </a:lnTo>
                  <a:lnTo>
                    <a:pt x="16"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53" name="Freeform 895"/>
            <p:cNvSpPr>
              <a:spLocks/>
            </p:cNvSpPr>
            <p:nvPr/>
          </p:nvSpPr>
          <p:spPr bwMode="auto">
            <a:xfrm>
              <a:off x="2843" y="3481"/>
              <a:ext cx="16" cy="61"/>
            </a:xfrm>
            <a:custGeom>
              <a:avLst/>
              <a:gdLst>
                <a:gd name="T0" fmla="*/ 16 w 16"/>
                <a:gd name="T1" fmla="*/ 0 h 61"/>
                <a:gd name="T2" fmla="*/ 8 w 16"/>
                <a:gd name="T3" fmla="*/ 9 h 61"/>
                <a:gd name="T4" fmla="*/ 0 w 16"/>
                <a:gd name="T5" fmla="*/ 17 h 61"/>
                <a:gd name="T6" fmla="*/ 0 w 16"/>
                <a:gd name="T7" fmla="*/ 26 h 61"/>
                <a:gd name="T8" fmla="*/ 0 w 16"/>
                <a:gd name="T9" fmla="*/ 44 h 61"/>
                <a:gd name="T10" fmla="*/ 0 w 16"/>
                <a:gd name="T11" fmla="*/ 53 h 61"/>
                <a:gd name="T12" fmla="*/ 0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16" y="0"/>
                  </a:moveTo>
                  <a:lnTo>
                    <a:pt x="8" y="9"/>
                  </a:lnTo>
                  <a:lnTo>
                    <a:pt x="0" y="17"/>
                  </a:lnTo>
                  <a:lnTo>
                    <a:pt x="0" y="26"/>
                  </a:lnTo>
                  <a:lnTo>
                    <a:pt x="0" y="44"/>
                  </a:lnTo>
                  <a:lnTo>
                    <a:pt x="0" y="53"/>
                  </a:lnTo>
                  <a:lnTo>
                    <a:pt x="0"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54" name="Freeform 896"/>
            <p:cNvSpPr>
              <a:spLocks/>
            </p:cNvSpPr>
            <p:nvPr/>
          </p:nvSpPr>
          <p:spPr bwMode="auto">
            <a:xfrm>
              <a:off x="2875" y="3507"/>
              <a:ext cx="16" cy="88"/>
            </a:xfrm>
            <a:custGeom>
              <a:avLst/>
              <a:gdLst>
                <a:gd name="T0" fmla="*/ 0 w 16"/>
                <a:gd name="T1" fmla="*/ 0 h 88"/>
                <a:gd name="T2" fmla="*/ 0 w 16"/>
                <a:gd name="T3" fmla="*/ 27 h 88"/>
                <a:gd name="T4" fmla="*/ 8 w 16"/>
                <a:gd name="T5" fmla="*/ 35 h 88"/>
                <a:gd name="T6" fmla="*/ 8 w 16"/>
                <a:gd name="T7" fmla="*/ 53 h 88"/>
                <a:gd name="T8" fmla="*/ 16 w 16"/>
                <a:gd name="T9" fmla="*/ 62 h 88"/>
                <a:gd name="T10" fmla="*/ 16 w 16"/>
                <a:gd name="T11" fmla="*/ 71 h 88"/>
                <a:gd name="T12" fmla="*/ 16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0" y="0"/>
                  </a:moveTo>
                  <a:lnTo>
                    <a:pt x="0" y="27"/>
                  </a:lnTo>
                  <a:lnTo>
                    <a:pt x="8" y="35"/>
                  </a:lnTo>
                  <a:lnTo>
                    <a:pt x="8" y="53"/>
                  </a:lnTo>
                  <a:lnTo>
                    <a:pt x="16" y="62"/>
                  </a:lnTo>
                  <a:lnTo>
                    <a:pt x="16" y="71"/>
                  </a:lnTo>
                  <a:lnTo>
                    <a:pt x="16"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55" name="Freeform 897"/>
            <p:cNvSpPr>
              <a:spLocks/>
            </p:cNvSpPr>
            <p:nvPr/>
          </p:nvSpPr>
          <p:spPr bwMode="auto">
            <a:xfrm>
              <a:off x="2915" y="3455"/>
              <a:ext cx="16" cy="123"/>
            </a:xfrm>
            <a:custGeom>
              <a:avLst/>
              <a:gdLst>
                <a:gd name="T0" fmla="*/ 8 w 16"/>
                <a:gd name="T1" fmla="*/ 0 h 123"/>
                <a:gd name="T2" fmla="*/ 8 w 16"/>
                <a:gd name="T3" fmla="*/ 8 h 123"/>
                <a:gd name="T4" fmla="*/ 0 w 16"/>
                <a:gd name="T5" fmla="*/ 26 h 123"/>
                <a:gd name="T6" fmla="*/ 0 w 16"/>
                <a:gd name="T7" fmla="*/ 35 h 123"/>
                <a:gd name="T8" fmla="*/ 8 w 16"/>
                <a:gd name="T9" fmla="*/ 43 h 123"/>
                <a:gd name="T10" fmla="*/ 8 w 16"/>
                <a:gd name="T11" fmla="*/ 52 h 123"/>
                <a:gd name="T12" fmla="*/ 8 w 16"/>
                <a:gd name="T13" fmla="*/ 70 h 123"/>
                <a:gd name="T14" fmla="*/ 8 w 16"/>
                <a:gd name="T15" fmla="*/ 79 h 123"/>
                <a:gd name="T16" fmla="*/ 16 w 16"/>
                <a:gd name="T17" fmla="*/ 87 h 123"/>
                <a:gd name="T18" fmla="*/ 16 w 16"/>
                <a:gd name="T19" fmla="*/ 105 h 123"/>
                <a:gd name="T20" fmla="*/ 16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0" y="26"/>
                  </a:lnTo>
                  <a:lnTo>
                    <a:pt x="0" y="35"/>
                  </a:lnTo>
                  <a:lnTo>
                    <a:pt x="8" y="43"/>
                  </a:lnTo>
                  <a:lnTo>
                    <a:pt x="8" y="52"/>
                  </a:lnTo>
                  <a:lnTo>
                    <a:pt x="8" y="70"/>
                  </a:lnTo>
                  <a:lnTo>
                    <a:pt x="8" y="79"/>
                  </a:lnTo>
                  <a:lnTo>
                    <a:pt x="16" y="87"/>
                  </a:lnTo>
                  <a:lnTo>
                    <a:pt x="16" y="105"/>
                  </a:lnTo>
                  <a:lnTo>
                    <a:pt x="16"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56" name="Freeform 898"/>
            <p:cNvSpPr>
              <a:spLocks/>
            </p:cNvSpPr>
            <p:nvPr/>
          </p:nvSpPr>
          <p:spPr bwMode="auto">
            <a:xfrm>
              <a:off x="3011" y="3490"/>
              <a:ext cx="40" cy="105"/>
            </a:xfrm>
            <a:custGeom>
              <a:avLst/>
              <a:gdLst>
                <a:gd name="T0" fmla="*/ 8 w 40"/>
                <a:gd name="T1" fmla="*/ 0 h 105"/>
                <a:gd name="T2" fmla="*/ 0 w 40"/>
                <a:gd name="T3" fmla="*/ 8 h 105"/>
                <a:gd name="T4" fmla="*/ 8 w 40"/>
                <a:gd name="T5" fmla="*/ 17 h 105"/>
                <a:gd name="T6" fmla="*/ 16 w 40"/>
                <a:gd name="T7" fmla="*/ 35 h 105"/>
                <a:gd name="T8" fmla="*/ 32 w 40"/>
                <a:gd name="T9" fmla="*/ 44 h 105"/>
                <a:gd name="T10" fmla="*/ 32 w 40"/>
                <a:gd name="T11" fmla="*/ 52 h 105"/>
                <a:gd name="T12" fmla="*/ 40 w 40"/>
                <a:gd name="T13" fmla="*/ 70 h 105"/>
                <a:gd name="T14" fmla="*/ 40 w 40"/>
                <a:gd name="T15" fmla="*/ 79 h 105"/>
                <a:gd name="T16" fmla="*/ 40 w 40"/>
                <a:gd name="T17" fmla="*/ 88 h 105"/>
                <a:gd name="T18" fmla="*/ 4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8" y="0"/>
                  </a:moveTo>
                  <a:lnTo>
                    <a:pt x="0" y="8"/>
                  </a:lnTo>
                  <a:lnTo>
                    <a:pt x="8" y="17"/>
                  </a:lnTo>
                  <a:lnTo>
                    <a:pt x="16" y="35"/>
                  </a:lnTo>
                  <a:lnTo>
                    <a:pt x="32" y="44"/>
                  </a:lnTo>
                  <a:lnTo>
                    <a:pt x="32" y="52"/>
                  </a:lnTo>
                  <a:lnTo>
                    <a:pt x="40" y="70"/>
                  </a:lnTo>
                  <a:lnTo>
                    <a:pt x="40" y="79"/>
                  </a:lnTo>
                  <a:lnTo>
                    <a:pt x="40" y="88"/>
                  </a:lnTo>
                  <a:lnTo>
                    <a:pt x="4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57" name="Freeform 899"/>
            <p:cNvSpPr>
              <a:spLocks/>
            </p:cNvSpPr>
            <p:nvPr/>
          </p:nvSpPr>
          <p:spPr bwMode="auto">
            <a:xfrm>
              <a:off x="3051" y="3463"/>
              <a:ext cx="64" cy="115"/>
            </a:xfrm>
            <a:custGeom>
              <a:avLst/>
              <a:gdLst>
                <a:gd name="T0" fmla="*/ 0 w 64"/>
                <a:gd name="T1" fmla="*/ 0 h 115"/>
                <a:gd name="T2" fmla="*/ 8 w 64"/>
                <a:gd name="T3" fmla="*/ 18 h 115"/>
                <a:gd name="T4" fmla="*/ 8 w 64"/>
                <a:gd name="T5" fmla="*/ 27 h 115"/>
                <a:gd name="T6" fmla="*/ 24 w 64"/>
                <a:gd name="T7" fmla="*/ 27 h 115"/>
                <a:gd name="T8" fmla="*/ 32 w 64"/>
                <a:gd name="T9" fmla="*/ 27 h 115"/>
                <a:gd name="T10" fmla="*/ 32 w 64"/>
                <a:gd name="T11" fmla="*/ 35 h 115"/>
                <a:gd name="T12" fmla="*/ 32 w 64"/>
                <a:gd name="T13" fmla="*/ 44 h 115"/>
                <a:gd name="T14" fmla="*/ 40 w 64"/>
                <a:gd name="T15" fmla="*/ 62 h 115"/>
                <a:gd name="T16" fmla="*/ 48 w 64"/>
                <a:gd name="T17" fmla="*/ 71 h 115"/>
                <a:gd name="T18" fmla="*/ 48 w 64"/>
                <a:gd name="T19" fmla="*/ 79 h 115"/>
                <a:gd name="T20" fmla="*/ 48 w 64"/>
                <a:gd name="T21" fmla="*/ 97 h 115"/>
                <a:gd name="T22" fmla="*/ 64 w 64"/>
                <a:gd name="T23" fmla="*/ 97 h 115"/>
                <a:gd name="T24" fmla="*/ 64 w 64"/>
                <a:gd name="T25" fmla="*/ 106 h 115"/>
                <a:gd name="T26" fmla="*/ 64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0" y="0"/>
                  </a:moveTo>
                  <a:lnTo>
                    <a:pt x="8" y="18"/>
                  </a:lnTo>
                  <a:lnTo>
                    <a:pt x="8" y="27"/>
                  </a:lnTo>
                  <a:lnTo>
                    <a:pt x="24" y="27"/>
                  </a:lnTo>
                  <a:lnTo>
                    <a:pt x="32" y="27"/>
                  </a:lnTo>
                  <a:lnTo>
                    <a:pt x="32" y="35"/>
                  </a:lnTo>
                  <a:lnTo>
                    <a:pt x="32" y="44"/>
                  </a:lnTo>
                  <a:lnTo>
                    <a:pt x="40" y="62"/>
                  </a:lnTo>
                  <a:lnTo>
                    <a:pt x="48" y="71"/>
                  </a:lnTo>
                  <a:lnTo>
                    <a:pt x="48" y="79"/>
                  </a:lnTo>
                  <a:lnTo>
                    <a:pt x="48" y="97"/>
                  </a:lnTo>
                  <a:lnTo>
                    <a:pt x="64" y="97"/>
                  </a:lnTo>
                  <a:lnTo>
                    <a:pt x="64" y="106"/>
                  </a:lnTo>
                  <a:lnTo>
                    <a:pt x="64"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58" name="Freeform 900"/>
            <p:cNvSpPr>
              <a:spLocks/>
            </p:cNvSpPr>
            <p:nvPr/>
          </p:nvSpPr>
          <p:spPr bwMode="auto">
            <a:xfrm>
              <a:off x="2659" y="3507"/>
              <a:ext cx="48" cy="88"/>
            </a:xfrm>
            <a:custGeom>
              <a:avLst/>
              <a:gdLst>
                <a:gd name="T0" fmla="*/ 48 w 48"/>
                <a:gd name="T1" fmla="*/ 0 h 88"/>
                <a:gd name="T2" fmla="*/ 48 w 48"/>
                <a:gd name="T3" fmla="*/ 18 h 88"/>
                <a:gd name="T4" fmla="*/ 48 w 48"/>
                <a:gd name="T5" fmla="*/ 27 h 88"/>
                <a:gd name="T6" fmla="*/ 32 w 48"/>
                <a:gd name="T7" fmla="*/ 27 h 88"/>
                <a:gd name="T8" fmla="*/ 32 w 48"/>
                <a:gd name="T9" fmla="*/ 35 h 88"/>
                <a:gd name="T10" fmla="*/ 24 w 48"/>
                <a:gd name="T11" fmla="*/ 35 h 88"/>
                <a:gd name="T12" fmla="*/ 16 w 48"/>
                <a:gd name="T13" fmla="*/ 53 h 88"/>
                <a:gd name="T14" fmla="*/ 0 w 48"/>
                <a:gd name="T15" fmla="*/ 62 h 88"/>
                <a:gd name="T16" fmla="*/ 0 w 48"/>
                <a:gd name="T17" fmla="*/ 71 h 88"/>
                <a:gd name="T18" fmla="*/ 0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48" y="0"/>
                  </a:moveTo>
                  <a:lnTo>
                    <a:pt x="48" y="18"/>
                  </a:lnTo>
                  <a:lnTo>
                    <a:pt x="48" y="27"/>
                  </a:lnTo>
                  <a:lnTo>
                    <a:pt x="32" y="27"/>
                  </a:lnTo>
                  <a:lnTo>
                    <a:pt x="32" y="35"/>
                  </a:lnTo>
                  <a:lnTo>
                    <a:pt x="24" y="35"/>
                  </a:lnTo>
                  <a:lnTo>
                    <a:pt x="16"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59" name="Freeform 901"/>
            <p:cNvSpPr>
              <a:spLocks/>
            </p:cNvSpPr>
            <p:nvPr/>
          </p:nvSpPr>
          <p:spPr bwMode="auto">
            <a:xfrm>
              <a:off x="2683" y="3314"/>
              <a:ext cx="64" cy="53"/>
            </a:xfrm>
            <a:custGeom>
              <a:avLst/>
              <a:gdLst>
                <a:gd name="T0" fmla="*/ 64 w 64"/>
                <a:gd name="T1" fmla="*/ 0 h 53"/>
                <a:gd name="T2" fmla="*/ 40 w 64"/>
                <a:gd name="T3" fmla="*/ 17 h 53"/>
                <a:gd name="T4" fmla="*/ 32 w 64"/>
                <a:gd name="T5" fmla="*/ 17 h 53"/>
                <a:gd name="T6" fmla="*/ 24 w 64"/>
                <a:gd name="T7" fmla="*/ 17 h 53"/>
                <a:gd name="T8" fmla="*/ 8 w 64"/>
                <a:gd name="T9" fmla="*/ 17 h 53"/>
                <a:gd name="T10" fmla="*/ 0 w 64"/>
                <a:gd name="T11" fmla="*/ 26 h 53"/>
                <a:gd name="T12" fmla="*/ 0 w 64"/>
                <a:gd name="T13" fmla="*/ 35 h 53"/>
                <a:gd name="T14" fmla="*/ 0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64" y="0"/>
                  </a:moveTo>
                  <a:lnTo>
                    <a:pt x="40" y="17"/>
                  </a:lnTo>
                  <a:lnTo>
                    <a:pt x="32" y="17"/>
                  </a:lnTo>
                  <a:lnTo>
                    <a:pt x="24" y="17"/>
                  </a:lnTo>
                  <a:lnTo>
                    <a:pt x="8" y="17"/>
                  </a:lnTo>
                  <a:lnTo>
                    <a:pt x="0" y="26"/>
                  </a:lnTo>
                  <a:lnTo>
                    <a:pt x="0" y="35"/>
                  </a:lnTo>
                  <a:lnTo>
                    <a:pt x="0"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60" name="Freeform 902"/>
            <p:cNvSpPr>
              <a:spLocks/>
            </p:cNvSpPr>
            <p:nvPr/>
          </p:nvSpPr>
          <p:spPr bwMode="auto">
            <a:xfrm>
              <a:off x="2963" y="3314"/>
              <a:ext cx="96" cy="35"/>
            </a:xfrm>
            <a:custGeom>
              <a:avLst/>
              <a:gdLst>
                <a:gd name="T0" fmla="*/ 0 w 96"/>
                <a:gd name="T1" fmla="*/ 0 h 35"/>
                <a:gd name="T2" fmla="*/ 16 w 96"/>
                <a:gd name="T3" fmla="*/ 0 h 35"/>
                <a:gd name="T4" fmla="*/ 24 w 96"/>
                <a:gd name="T5" fmla="*/ 0 h 35"/>
                <a:gd name="T6" fmla="*/ 32 w 96"/>
                <a:gd name="T7" fmla="*/ 0 h 35"/>
                <a:gd name="T8" fmla="*/ 48 w 96"/>
                <a:gd name="T9" fmla="*/ 0 h 35"/>
                <a:gd name="T10" fmla="*/ 56 w 96"/>
                <a:gd name="T11" fmla="*/ 0 h 35"/>
                <a:gd name="T12" fmla="*/ 64 w 96"/>
                <a:gd name="T13" fmla="*/ 0 h 35"/>
                <a:gd name="T14" fmla="*/ 80 w 96"/>
                <a:gd name="T15" fmla="*/ 17 h 35"/>
                <a:gd name="T16" fmla="*/ 88 w 96"/>
                <a:gd name="T17" fmla="*/ 26 h 35"/>
                <a:gd name="T18" fmla="*/ 96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0" y="0"/>
                  </a:moveTo>
                  <a:lnTo>
                    <a:pt x="16" y="0"/>
                  </a:lnTo>
                  <a:lnTo>
                    <a:pt x="24" y="0"/>
                  </a:lnTo>
                  <a:lnTo>
                    <a:pt x="32" y="0"/>
                  </a:lnTo>
                  <a:lnTo>
                    <a:pt x="48" y="0"/>
                  </a:lnTo>
                  <a:lnTo>
                    <a:pt x="56" y="0"/>
                  </a:lnTo>
                  <a:lnTo>
                    <a:pt x="64" y="0"/>
                  </a:lnTo>
                  <a:lnTo>
                    <a:pt x="80" y="17"/>
                  </a:lnTo>
                  <a:lnTo>
                    <a:pt x="88" y="26"/>
                  </a:lnTo>
                  <a:lnTo>
                    <a:pt x="96"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61" name="Freeform 903"/>
            <p:cNvSpPr>
              <a:spLocks/>
            </p:cNvSpPr>
            <p:nvPr/>
          </p:nvSpPr>
          <p:spPr bwMode="auto">
            <a:xfrm>
              <a:off x="2947" y="3296"/>
              <a:ext cx="112" cy="44"/>
            </a:xfrm>
            <a:custGeom>
              <a:avLst/>
              <a:gdLst>
                <a:gd name="T0" fmla="*/ 0 w 112"/>
                <a:gd name="T1" fmla="*/ 0 h 44"/>
                <a:gd name="T2" fmla="*/ 8 w 112"/>
                <a:gd name="T3" fmla="*/ 0 h 44"/>
                <a:gd name="T4" fmla="*/ 16 w 112"/>
                <a:gd name="T5" fmla="*/ 0 h 44"/>
                <a:gd name="T6" fmla="*/ 32 w 112"/>
                <a:gd name="T7" fmla="*/ 0 h 44"/>
                <a:gd name="T8" fmla="*/ 40 w 112"/>
                <a:gd name="T9" fmla="*/ 0 h 44"/>
                <a:gd name="T10" fmla="*/ 48 w 112"/>
                <a:gd name="T11" fmla="*/ 0 h 44"/>
                <a:gd name="T12" fmla="*/ 64 w 112"/>
                <a:gd name="T13" fmla="*/ 0 h 44"/>
                <a:gd name="T14" fmla="*/ 72 w 112"/>
                <a:gd name="T15" fmla="*/ 9 h 44"/>
                <a:gd name="T16" fmla="*/ 80 w 112"/>
                <a:gd name="T17" fmla="*/ 9 h 44"/>
                <a:gd name="T18" fmla="*/ 80 w 112"/>
                <a:gd name="T19" fmla="*/ 18 h 44"/>
                <a:gd name="T20" fmla="*/ 96 w 112"/>
                <a:gd name="T21" fmla="*/ 18 h 44"/>
                <a:gd name="T22" fmla="*/ 104 w 112"/>
                <a:gd name="T23" fmla="*/ 35 h 44"/>
                <a:gd name="T24" fmla="*/ 112 w 112"/>
                <a:gd name="T25" fmla="*/ 35 h 44"/>
                <a:gd name="T26" fmla="*/ 112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0" y="0"/>
                  </a:moveTo>
                  <a:lnTo>
                    <a:pt x="8" y="0"/>
                  </a:lnTo>
                  <a:lnTo>
                    <a:pt x="16" y="0"/>
                  </a:lnTo>
                  <a:lnTo>
                    <a:pt x="32" y="0"/>
                  </a:lnTo>
                  <a:lnTo>
                    <a:pt x="40" y="0"/>
                  </a:lnTo>
                  <a:lnTo>
                    <a:pt x="48" y="0"/>
                  </a:lnTo>
                  <a:lnTo>
                    <a:pt x="64" y="0"/>
                  </a:lnTo>
                  <a:lnTo>
                    <a:pt x="72" y="9"/>
                  </a:lnTo>
                  <a:lnTo>
                    <a:pt x="80" y="9"/>
                  </a:lnTo>
                  <a:lnTo>
                    <a:pt x="80" y="18"/>
                  </a:lnTo>
                  <a:lnTo>
                    <a:pt x="96" y="18"/>
                  </a:lnTo>
                  <a:lnTo>
                    <a:pt x="104" y="35"/>
                  </a:lnTo>
                  <a:lnTo>
                    <a:pt x="112" y="35"/>
                  </a:lnTo>
                  <a:lnTo>
                    <a:pt x="112"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62" name="Freeform 904"/>
            <p:cNvSpPr>
              <a:spLocks/>
            </p:cNvSpPr>
            <p:nvPr/>
          </p:nvSpPr>
          <p:spPr bwMode="auto">
            <a:xfrm>
              <a:off x="3027" y="3375"/>
              <a:ext cx="64" cy="71"/>
            </a:xfrm>
            <a:custGeom>
              <a:avLst/>
              <a:gdLst>
                <a:gd name="T0" fmla="*/ 0 w 64"/>
                <a:gd name="T1" fmla="*/ 0 h 71"/>
                <a:gd name="T2" fmla="*/ 16 w 64"/>
                <a:gd name="T3" fmla="*/ 0 h 71"/>
                <a:gd name="T4" fmla="*/ 24 w 64"/>
                <a:gd name="T5" fmla="*/ 9 h 71"/>
                <a:gd name="T6" fmla="*/ 32 w 64"/>
                <a:gd name="T7" fmla="*/ 18 h 71"/>
                <a:gd name="T8" fmla="*/ 32 w 64"/>
                <a:gd name="T9" fmla="*/ 36 h 71"/>
                <a:gd name="T10" fmla="*/ 48 w 64"/>
                <a:gd name="T11" fmla="*/ 44 h 71"/>
                <a:gd name="T12" fmla="*/ 48 w 64"/>
                <a:gd name="T13" fmla="*/ 53 h 71"/>
                <a:gd name="T14" fmla="*/ 56 w 64"/>
                <a:gd name="T15" fmla="*/ 53 h 71"/>
                <a:gd name="T16" fmla="*/ 64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0" y="0"/>
                  </a:moveTo>
                  <a:lnTo>
                    <a:pt x="16" y="0"/>
                  </a:lnTo>
                  <a:lnTo>
                    <a:pt x="24" y="9"/>
                  </a:lnTo>
                  <a:lnTo>
                    <a:pt x="32" y="18"/>
                  </a:lnTo>
                  <a:lnTo>
                    <a:pt x="32" y="36"/>
                  </a:lnTo>
                  <a:lnTo>
                    <a:pt x="48" y="44"/>
                  </a:lnTo>
                  <a:lnTo>
                    <a:pt x="48" y="53"/>
                  </a:lnTo>
                  <a:lnTo>
                    <a:pt x="56" y="53"/>
                  </a:lnTo>
                  <a:lnTo>
                    <a:pt x="64"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63" name="Freeform 905"/>
            <p:cNvSpPr>
              <a:spLocks/>
            </p:cNvSpPr>
            <p:nvPr/>
          </p:nvSpPr>
          <p:spPr bwMode="auto">
            <a:xfrm>
              <a:off x="3051" y="3455"/>
              <a:ext cx="96" cy="43"/>
            </a:xfrm>
            <a:custGeom>
              <a:avLst/>
              <a:gdLst>
                <a:gd name="T0" fmla="*/ 0 w 96"/>
                <a:gd name="T1" fmla="*/ 0 h 43"/>
                <a:gd name="T2" fmla="*/ 8 w 96"/>
                <a:gd name="T3" fmla="*/ 0 h 43"/>
                <a:gd name="T4" fmla="*/ 24 w 96"/>
                <a:gd name="T5" fmla="*/ 8 h 43"/>
                <a:gd name="T6" fmla="*/ 32 w 96"/>
                <a:gd name="T7" fmla="*/ 8 h 43"/>
                <a:gd name="T8" fmla="*/ 40 w 96"/>
                <a:gd name="T9" fmla="*/ 26 h 43"/>
                <a:gd name="T10" fmla="*/ 48 w 96"/>
                <a:gd name="T11" fmla="*/ 26 h 43"/>
                <a:gd name="T12" fmla="*/ 64 w 96"/>
                <a:gd name="T13" fmla="*/ 26 h 43"/>
                <a:gd name="T14" fmla="*/ 72 w 96"/>
                <a:gd name="T15" fmla="*/ 26 h 43"/>
                <a:gd name="T16" fmla="*/ 80 w 96"/>
                <a:gd name="T17" fmla="*/ 35 h 43"/>
                <a:gd name="T18" fmla="*/ 96 w 96"/>
                <a:gd name="T19" fmla="*/ 35 h 43"/>
                <a:gd name="T20" fmla="*/ 96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0" y="0"/>
                  </a:moveTo>
                  <a:lnTo>
                    <a:pt x="8" y="0"/>
                  </a:lnTo>
                  <a:lnTo>
                    <a:pt x="24" y="8"/>
                  </a:lnTo>
                  <a:lnTo>
                    <a:pt x="32" y="8"/>
                  </a:lnTo>
                  <a:lnTo>
                    <a:pt x="40" y="26"/>
                  </a:lnTo>
                  <a:lnTo>
                    <a:pt x="48" y="26"/>
                  </a:lnTo>
                  <a:lnTo>
                    <a:pt x="64" y="26"/>
                  </a:lnTo>
                  <a:lnTo>
                    <a:pt x="72" y="26"/>
                  </a:lnTo>
                  <a:lnTo>
                    <a:pt x="80" y="35"/>
                  </a:lnTo>
                  <a:lnTo>
                    <a:pt x="96" y="35"/>
                  </a:lnTo>
                  <a:lnTo>
                    <a:pt x="96"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6528" name="Group 906"/>
          <p:cNvGrpSpPr>
            <a:grpSpLocks/>
          </p:cNvGrpSpPr>
          <p:nvPr/>
        </p:nvGrpSpPr>
        <p:grpSpPr bwMode="auto">
          <a:xfrm>
            <a:off x="-19050" y="2395538"/>
            <a:ext cx="774700" cy="725487"/>
            <a:chOff x="2611" y="2760"/>
            <a:chExt cx="488" cy="457"/>
          </a:xfrm>
        </p:grpSpPr>
        <p:sp>
          <p:nvSpPr>
            <p:cNvPr id="107305" name="Freeform 907"/>
            <p:cNvSpPr>
              <a:spLocks/>
            </p:cNvSpPr>
            <p:nvPr/>
          </p:nvSpPr>
          <p:spPr bwMode="auto">
            <a:xfrm>
              <a:off x="2859" y="3006"/>
              <a:ext cx="240" cy="211"/>
            </a:xfrm>
            <a:custGeom>
              <a:avLst/>
              <a:gdLst>
                <a:gd name="T0" fmla="*/ 0 w 240"/>
                <a:gd name="T1" fmla="*/ 211 h 211"/>
                <a:gd name="T2" fmla="*/ 0 w 240"/>
                <a:gd name="T3" fmla="*/ 194 h 211"/>
                <a:gd name="T4" fmla="*/ 0 w 240"/>
                <a:gd name="T5" fmla="*/ 194 h 211"/>
                <a:gd name="T6" fmla="*/ 0 w 240"/>
                <a:gd name="T7" fmla="*/ 194 h 211"/>
                <a:gd name="T8" fmla="*/ 0 w 240"/>
                <a:gd name="T9" fmla="*/ 185 h 211"/>
                <a:gd name="T10" fmla="*/ 16 w 240"/>
                <a:gd name="T11" fmla="*/ 176 h 211"/>
                <a:gd name="T12" fmla="*/ 16 w 240"/>
                <a:gd name="T13" fmla="*/ 158 h 211"/>
                <a:gd name="T14" fmla="*/ 16 w 240"/>
                <a:gd name="T15" fmla="*/ 150 h 211"/>
                <a:gd name="T16" fmla="*/ 24 w 240"/>
                <a:gd name="T17" fmla="*/ 141 h 211"/>
                <a:gd name="T18" fmla="*/ 32 w 240"/>
                <a:gd name="T19" fmla="*/ 123 h 211"/>
                <a:gd name="T20" fmla="*/ 32 w 240"/>
                <a:gd name="T21" fmla="*/ 114 h 211"/>
                <a:gd name="T22" fmla="*/ 48 w 240"/>
                <a:gd name="T23" fmla="*/ 106 h 211"/>
                <a:gd name="T24" fmla="*/ 56 w 240"/>
                <a:gd name="T25" fmla="*/ 97 h 211"/>
                <a:gd name="T26" fmla="*/ 64 w 240"/>
                <a:gd name="T27" fmla="*/ 79 h 211"/>
                <a:gd name="T28" fmla="*/ 64 w 240"/>
                <a:gd name="T29" fmla="*/ 71 h 211"/>
                <a:gd name="T30" fmla="*/ 72 w 240"/>
                <a:gd name="T31" fmla="*/ 71 h 211"/>
                <a:gd name="T32" fmla="*/ 88 w 240"/>
                <a:gd name="T33" fmla="*/ 62 h 211"/>
                <a:gd name="T34" fmla="*/ 96 w 240"/>
                <a:gd name="T35" fmla="*/ 44 h 211"/>
                <a:gd name="T36" fmla="*/ 104 w 240"/>
                <a:gd name="T37" fmla="*/ 35 h 211"/>
                <a:gd name="T38" fmla="*/ 128 w 240"/>
                <a:gd name="T39" fmla="*/ 35 h 211"/>
                <a:gd name="T40" fmla="*/ 136 w 240"/>
                <a:gd name="T41" fmla="*/ 27 h 211"/>
                <a:gd name="T42" fmla="*/ 160 w 240"/>
                <a:gd name="T43" fmla="*/ 27 h 211"/>
                <a:gd name="T44" fmla="*/ 168 w 240"/>
                <a:gd name="T45" fmla="*/ 27 h 211"/>
                <a:gd name="T46" fmla="*/ 192 w 240"/>
                <a:gd name="T47" fmla="*/ 9 h 211"/>
                <a:gd name="T48" fmla="*/ 200 w 240"/>
                <a:gd name="T49" fmla="*/ 9 h 211"/>
                <a:gd name="T50" fmla="*/ 216 w 240"/>
                <a:gd name="T51" fmla="*/ 9 h 211"/>
                <a:gd name="T52" fmla="*/ 224 w 240"/>
                <a:gd name="T53" fmla="*/ 9 h 211"/>
                <a:gd name="T54" fmla="*/ 232 w 240"/>
                <a:gd name="T55" fmla="*/ 9 h 211"/>
                <a:gd name="T56" fmla="*/ 232 w 240"/>
                <a:gd name="T57" fmla="*/ 9 h 211"/>
                <a:gd name="T58" fmla="*/ 232 w 240"/>
                <a:gd name="T59" fmla="*/ 0 h 211"/>
                <a:gd name="T60" fmla="*/ 240 w 240"/>
                <a:gd name="T61" fmla="*/ 9 h 211"/>
                <a:gd name="T62" fmla="*/ 232 w 240"/>
                <a:gd name="T63" fmla="*/ 9 h 211"/>
                <a:gd name="T64" fmla="*/ 232 w 240"/>
                <a:gd name="T65" fmla="*/ 9 h 211"/>
                <a:gd name="T66" fmla="*/ 224 w 240"/>
                <a:gd name="T67" fmla="*/ 9 h 211"/>
                <a:gd name="T68" fmla="*/ 224 w 240"/>
                <a:gd name="T69" fmla="*/ 9 h 211"/>
                <a:gd name="T70" fmla="*/ 216 w 240"/>
                <a:gd name="T71" fmla="*/ 27 h 211"/>
                <a:gd name="T72" fmla="*/ 200 w 240"/>
                <a:gd name="T73" fmla="*/ 27 h 211"/>
                <a:gd name="T74" fmla="*/ 192 w 240"/>
                <a:gd name="T75" fmla="*/ 27 h 211"/>
                <a:gd name="T76" fmla="*/ 168 w 240"/>
                <a:gd name="T77" fmla="*/ 35 h 211"/>
                <a:gd name="T78" fmla="*/ 160 w 240"/>
                <a:gd name="T79" fmla="*/ 44 h 211"/>
                <a:gd name="T80" fmla="*/ 152 w 240"/>
                <a:gd name="T81" fmla="*/ 44 h 211"/>
                <a:gd name="T82" fmla="*/ 136 w 240"/>
                <a:gd name="T83" fmla="*/ 62 h 211"/>
                <a:gd name="T84" fmla="*/ 128 w 240"/>
                <a:gd name="T85" fmla="*/ 71 h 211"/>
                <a:gd name="T86" fmla="*/ 120 w 240"/>
                <a:gd name="T87" fmla="*/ 79 h 211"/>
                <a:gd name="T88" fmla="*/ 104 w 240"/>
                <a:gd name="T89" fmla="*/ 79 h 211"/>
                <a:gd name="T90" fmla="*/ 104 w 240"/>
                <a:gd name="T91" fmla="*/ 97 h 211"/>
                <a:gd name="T92" fmla="*/ 96 w 240"/>
                <a:gd name="T93" fmla="*/ 97 h 211"/>
                <a:gd name="T94" fmla="*/ 88 w 240"/>
                <a:gd name="T95" fmla="*/ 106 h 211"/>
                <a:gd name="T96" fmla="*/ 72 w 240"/>
                <a:gd name="T97" fmla="*/ 114 h 211"/>
                <a:gd name="T98" fmla="*/ 64 w 240"/>
                <a:gd name="T99" fmla="*/ 123 h 211"/>
                <a:gd name="T100" fmla="*/ 64 w 240"/>
                <a:gd name="T101" fmla="*/ 141 h 211"/>
                <a:gd name="T102" fmla="*/ 56 w 240"/>
                <a:gd name="T103" fmla="*/ 150 h 211"/>
                <a:gd name="T104" fmla="*/ 56 w 240"/>
                <a:gd name="T105" fmla="*/ 158 h 211"/>
                <a:gd name="T106" fmla="*/ 48 w 240"/>
                <a:gd name="T107" fmla="*/ 158 h 211"/>
                <a:gd name="T108" fmla="*/ 48 w 240"/>
                <a:gd name="T109" fmla="*/ 176 h 211"/>
                <a:gd name="T110" fmla="*/ 32 w 240"/>
                <a:gd name="T111" fmla="*/ 185 h 211"/>
                <a:gd name="T112" fmla="*/ 32 w 240"/>
                <a:gd name="T113" fmla="*/ 194 h 211"/>
                <a:gd name="T114" fmla="*/ 32 w 240"/>
                <a:gd name="T115" fmla="*/ 194 h 211"/>
                <a:gd name="T116" fmla="*/ 32 w 240"/>
                <a:gd name="T117" fmla="*/ 194 h 211"/>
                <a:gd name="T118" fmla="*/ 24 w 240"/>
                <a:gd name="T119" fmla="*/ 194 h 211"/>
                <a:gd name="T120" fmla="*/ 32 w 240"/>
                <a:gd name="T121" fmla="*/ 211 h 211"/>
                <a:gd name="T122" fmla="*/ 0 w 240"/>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0"/>
                <a:gd name="T187" fmla="*/ 0 h 211"/>
                <a:gd name="T188" fmla="*/ 240 w 240"/>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0" h="211">
                  <a:moveTo>
                    <a:pt x="0" y="211"/>
                  </a:moveTo>
                  <a:lnTo>
                    <a:pt x="0" y="194"/>
                  </a:lnTo>
                  <a:lnTo>
                    <a:pt x="0" y="185"/>
                  </a:lnTo>
                  <a:lnTo>
                    <a:pt x="16" y="176"/>
                  </a:lnTo>
                  <a:lnTo>
                    <a:pt x="16" y="158"/>
                  </a:lnTo>
                  <a:lnTo>
                    <a:pt x="16" y="150"/>
                  </a:lnTo>
                  <a:lnTo>
                    <a:pt x="24" y="141"/>
                  </a:lnTo>
                  <a:lnTo>
                    <a:pt x="32" y="123"/>
                  </a:lnTo>
                  <a:lnTo>
                    <a:pt x="32" y="114"/>
                  </a:lnTo>
                  <a:lnTo>
                    <a:pt x="48" y="106"/>
                  </a:lnTo>
                  <a:lnTo>
                    <a:pt x="56" y="97"/>
                  </a:lnTo>
                  <a:lnTo>
                    <a:pt x="64" y="79"/>
                  </a:lnTo>
                  <a:lnTo>
                    <a:pt x="64" y="71"/>
                  </a:lnTo>
                  <a:lnTo>
                    <a:pt x="72" y="71"/>
                  </a:lnTo>
                  <a:lnTo>
                    <a:pt x="88" y="62"/>
                  </a:lnTo>
                  <a:lnTo>
                    <a:pt x="96" y="44"/>
                  </a:lnTo>
                  <a:lnTo>
                    <a:pt x="104" y="35"/>
                  </a:lnTo>
                  <a:lnTo>
                    <a:pt x="128" y="35"/>
                  </a:lnTo>
                  <a:lnTo>
                    <a:pt x="136" y="27"/>
                  </a:lnTo>
                  <a:lnTo>
                    <a:pt x="160" y="27"/>
                  </a:lnTo>
                  <a:lnTo>
                    <a:pt x="168" y="27"/>
                  </a:lnTo>
                  <a:lnTo>
                    <a:pt x="192" y="9"/>
                  </a:lnTo>
                  <a:lnTo>
                    <a:pt x="200" y="9"/>
                  </a:lnTo>
                  <a:lnTo>
                    <a:pt x="216" y="9"/>
                  </a:lnTo>
                  <a:lnTo>
                    <a:pt x="224" y="9"/>
                  </a:lnTo>
                  <a:lnTo>
                    <a:pt x="232" y="9"/>
                  </a:lnTo>
                  <a:lnTo>
                    <a:pt x="232" y="0"/>
                  </a:lnTo>
                  <a:lnTo>
                    <a:pt x="240" y="9"/>
                  </a:lnTo>
                  <a:lnTo>
                    <a:pt x="232" y="9"/>
                  </a:lnTo>
                  <a:lnTo>
                    <a:pt x="224" y="9"/>
                  </a:lnTo>
                  <a:lnTo>
                    <a:pt x="216" y="27"/>
                  </a:lnTo>
                  <a:lnTo>
                    <a:pt x="200" y="27"/>
                  </a:lnTo>
                  <a:lnTo>
                    <a:pt x="192" y="27"/>
                  </a:lnTo>
                  <a:lnTo>
                    <a:pt x="168" y="35"/>
                  </a:lnTo>
                  <a:lnTo>
                    <a:pt x="160" y="44"/>
                  </a:lnTo>
                  <a:lnTo>
                    <a:pt x="152" y="44"/>
                  </a:lnTo>
                  <a:lnTo>
                    <a:pt x="136" y="62"/>
                  </a:lnTo>
                  <a:lnTo>
                    <a:pt x="128" y="71"/>
                  </a:lnTo>
                  <a:lnTo>
                    <a:pt x="120" y="79"/>
                  </a:lnTo>
                  <a:lnTo>
                    <a:pt x="104" y="79"/>
                  </a:lnTo>
                  <a:lnTo>
                    <a:pt x="104" y="97"/>
                  </a:lnTo>
                  <a:lnTo>
                    <a:pt x="96" y="97"/>
                  </a:lnTo>
                  <a:lnTo>
                    <a:pt x="88" y="106"/>
                  </a:lnTo>
                  <a:lnTo>
                    <a:pt x="72" y="114"/>
                  </a:lnTo>
                  <a:lnTo>
                    <a:pt x="64" y="123"/>
                  </a:lnTo>
                  <a:lnTo>
                    <a:pt x="64" y="141"/>
                  </a:lnTo>
                  <a:lnTo>
                    <a:pt x="56" y="150"/>
                  </a:lnTo>
                  <a:lnTo>
                    <a:pt x="56" y="158"/>
                  </a:lnTo>
                  <a:lnTo>
                    <a:pt x="48" y="158"/>
                  </a:lnTo>
                  <a:lnTo>
                    <a:pt x="48" y="176"/>
                  </a:lnTo>
                  <a:lnTo>
                    <a:pt x="32" y="185"/>
                  </a:lnTo>
                  <a:lnTo>
                    <a:pt x="32" y="194"/>
                  </a:lnTo>
                  <a:lnTo>
                    <a:pt x="24" y="194"/>
                  </a:lnTo>
                  <a:lnTo>
                    <a:pt x="32" y="211"/>
                  </a:lnTo>
                  <a:lnTo>
                    <a:pt x="0"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06" name="Freeform 908"/>
            <p:cNvSpPr>
              <a:spLocks/>
            </p:cNvSpPr>
            <p:nvPr/>
          </p:nvSpPr>
          <p:spPr bwMode="auto">
            <a:xfrm>
              <a:off x="2859" y="3006"/>
              <a:ext cx="240" cy="211"/>
            </a:xfrm>
            <a:custGeom>
              <a:avLst/>
              <a:gdLst>
                <a:gd name="T0" fmla="*/ 0 w 240"/>
                <a:gd name="T1" fmla="*/ 211 h 211"/>
                <a:gd name="T2" fmla="*/ 0 w 240"/>
                <a:gd name="T3" fmla="*/ 194 h 211"/>
                <a:gd name="T4" fmla="*/ 0 w 240"/>
                <a:gd name="T5" fmla="*/ 194 h 211"/>
                <a:gd name="T6" fmla="*/ 0 w 240"/>
                <a:gd name="T7" fmla="*/ 194 h 211"/>
                <a:gd name="T8" fmla="*/ 0 w 240"/>
                <a:gd name="T9" fmla="*/ 185 h 211"/>
                <a:gd name="T10" fmla="*/ 16 w 240"/>
                <a:gd name="T11" fmla="*/ 176 h 211"/>
                <a:gd name="T12" fmla="*/ 16 w 240"/>
                <a:gd name="T13" fmla="*/ 158 h 211"/>
                <a:gd name="T14" fmla="*/ 16 w 240"/>
                <a:gd name="T15" fmla="*/ 150 h 211"/>
                <a:gd name="T16" fmla="*/ 24 w 240"/>
                <a:gd name="T17" fmla="*/ 141 h 211"/>
                <a:gd name="T18" fmla="*/ 32 w 240"/>
                <a:gd name="T19" fmla="*/ 123 h 211"/>
                <a:gd name="T20" fmla="*/ 32 w 240"/>
                <a:gd name="T21" fmla="*/ 114 h 211"/>
                <a:gd name="T22" fmla="*/ 48 w 240"/>
                <a:gd name="T23" fmla="*/ 106 h 211"/>
                <a:gd name="T24" fmla="*/ 56 w 240"/>
                <a:gd name="T25" fmla="*/ 97 h 211"/>
                <a:gd name="T26" fmla="*/ 64 w 240"/>
                <a:gd name="T27" fmla="*/ 79 h 211"/>
                <a:gd name="T28" fmla="*/ 64 w 240"/>
                <a:gd name="T29" fmla="*/ 71 h 211"/>
                <a:gd name="T30" fmla="*/ 72 w 240"/>
                <a:gd name="T31" fmla="*/ 71 h 211"/>
                <a:gd name="T32" fmla="*/ 88 w 240"/>
                <a:gd name="T33" fmla="*/ 62 h 211"/>
                <a:gd name="T34" fmla="*/ 96 w 240"/>
                <a:gd name="T35" fmla="*/ 44 h 211"/>
                <a:gd name="T36" fmla="*/ 104 w 240"/>
                <a:gd name="T37" fmla="*/ 35 h 211"/>
                <a:gd name="T38" fmla="*/ 128 w 240"/>
                <a:gd name="T39" fmla="*/ 35 h 211"/>
                <a:gd name="T40" fmla="*/ 136 w 240"/>
                <a:gd name="T41" fmla="*/ 27 h 211"/>
                <a:gd name="T42" fmla="*/ 160 w 240"/>
                <a:gd name="T43" fmla="*/ 27 h 211"/>
                <a:gd name="T44" fmla="*/ 168 w 240"/>
                <a:gd name="T45" fmla="*/ 27 h 211"/>
                <a:gd name="T46" fmla="*/ 192 w 240"/>
                <a:gd name="T47" fmla="*/ 9 h 211"/>
                <a:gd name="T48" fmla="*/ 200 w 240"/>
                <a:gd name="T49" fmla="*/ 9 h 211"/>
                <a:gd name="T50" fmla="*/ 216 w 240"/>
                <a:gd name="T51" fmla="*/ 9 h 211"/>
                <a:gd name="T52" fmla="*/ 224 w 240"/>
                <a:gd name="T53" fmla="*/ 9 h 211"/>
                <a:gd name="T54" fmla="*/ 232 w 240"/>
                <a:gd name="T55" fmla="*/ 9 h 211"/>
                <a:gd name="T56" fmla="*/ 232 w 240"/>
                <a:gd name="T57" fmla="*/ 9 h 211"/>
                <a:gd name="T58" fmla="*/ 232 w 240"/>
                <a:gd name="T59" fmla="*/ 0 h 211"/>
                <a:gd name="T60" fmla="*/ 240 w 240"/>
                <a:gd name="T61" fmla="*/ 9 h 211"/>
                <a:gd name="T62" fmla="*/ 232 w 240"/>
                <a:gd name="T63" fmla="*/ 9 h 211"/>
                <a:gd name="T64" fmla="*/ 232 w 240"/>
                <a:gd name="T65" fmla="*/ 9 h 211"/>
                <a:gd name="T66" fmla="*/ 224 w 240"/>
                <a:gd name="T67" fmla="*/ 9 h 211"/>
                <a:gd name="T68" fmla="*/ 224 w 240"/>
                <a:gd name="T69" fmla="*/ 9 h 211"/>
                <a:gd name="T70" fmla="*/ 216 w 240"/>
                <a:gd name="T71" fmla="*/ 27 h 211"/>
                <a:gd name="T72" fmla="*/ 200 w 240"/>
                <a:gd name="T73" fmla="*/ 27 h 211"/>
                <a:gd name="T74" fmla="*/ 192 w 240"/>
                <a:gd name="T75" fmla="*/ 27 h 211"/>
                <a:gd name="T76" fmla="*/ 168 w 240"/>
                <a:gd name="T77" fmla="*/ 35 h 211"/>
                <a:gd name="T78" fmla="*/ 160 w 240"/>
                <a:gd name="T79" fmla="*/ 44 h 211"/>
                <a:gd name="T80" fmla="*/ 152 w 240"/>
                <a:gd name="T81" fmla="*/ 44 h 211"/>
                <a:gd name="T82" fmla="*/ 136 w 240"/>
                <a:gd name="T83" fmla="*/ 62 h 211"/>
                <a:gd name="T84" fmla="*/ 128 w 240"/>
                <a:gd name="T85" fmla="*/ 71 h 211"/>
                <a:gd name="T86" fmla="*/ 120 w 240"/>
                <a:gd name="T87" fmla="*/ 79 h 211"/>
                <a:gd name="T88" fmla="*/ 104 w 240"/>
                <a:gd name="T89" fmla="*/ 79 h 211"/>
                <a:gd name="T90" fmla="*/ 104 w 240"/>
                <a:gd name="T91" fmla="*/ 97 h 211"/>
                <a:gd name="T92" fmla="*/ 96 w 240"/>
                <a:gd name="T93" fmla="*/ 97 h 211"/>
                <a:gd name="T94" fmla="*/ 88 w 240"/>
                <a:gd name="T95" fmla="*/ 106 h 211"/>
                <a:gd name="T96" fmla="*/ 72 w 240"/>
                <a:gd name="T97" fmla="*/ 114 h 211"/>
                <a:gd name="T98" fmla="*/ 64 w 240"/>
                <a:gd name="T99" fmla="*/ 123 h 211"/>
                <a:gd name="T100" fmla="*/ 64 w 240"/>
                <a:gd name="T101" fmla="*/ 141 h 211"/>
                <a:gd name="T102" fmla="*/ 56 w 240"/>
                <a:gd name="T103" fmla="*/ 150 h 211"/>
                <a:gd name="T104" fmla="*/ 56 w 240"/>
                <a:gd name="T105" fmla="*/ 158 h 211"/>
                <a:gd name="T106" fmla="*/ 48 w 240"/>
                <a:gd name="T107" fmla="*/ 158 h 211"/>
                <a:gd name="T108" fmla="*/ 48 w 240"/>
                <a:gd name="T109" fmla="*/ 176 h 211"/>
                <a:gd name="T110" fmla="*/ 32 w 240"/>
                <a:gd name="T111" fmla="*/ 185 h 211"/>
                <a:gd name="T112" fmla="*/ 32 w 240"/>
                <a:gd name="T113" fmla="*/ 194 h 211"/>
                <a:gd name="T114" fmla="*/ 32 w 240"/>
                <a:gd name="T115" fmla="*/ 194 h 211"/>
                <a:gd name="T116" fmla="*/ 32 w 240"/>
                <a:gd name="T117" fmla="*/ 194 h 211"/>
                <a:gd name="T118" fmla="*/ 24 w 240"/>
                <a:gd name="T119" fmla="*/ 194 h 211"/>
                <a:gd name="T120" fmla="*/ 32 w 240"/>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0"/>
                <a:gd name="T184" fmla="*/ 0 h 211"/>
                <a:gd name="T185" fmla="*/ 240 w 240"/>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0" h="211">
                  <a:moveTo>
                    <a:pt x="0" y="211"/>
                  </a:moveTo>
                  <a:lnTo>
                    <a:pt x="0" y="194"/>
                  </a:lnTo>
                  <a:lnTo>
                    <a:pt x="0" y="185"/>
                  </a:lnTo>
                  <a:lnTo>
                    <a:pt x="16" y="176"/>
                  </a:lnTo>
                  <a:lnTo>
                    <a:pt x="16" y="158"/>
                  </a:lnTo>
                  <a:lnTo>
                    <a:pt x="16" y="150"/>
                  </a:lnTo>
                  <a:lnTo>
                    <a:pt x="24" y="141"/>
                  </a:lnTo>
                  <a:lnTo>
                    <a:pt x="32" y="123"/>
                  </a:lnTo>
                  <a:lnTo>
                    <a:pt x="32" y="114"/>
                  </a:lnTo>
                  <a:lnTo>
                    <a:pt x="48" y="106"/>
                  </a:lnTo>
                  <a:lnTo>
                    <a:pt x="56" y="97"/>
                  </a:lnTo>
                  <a:lnTo>
                    <a:pt x="64" y="79"/>
                  </a:lnTo>
                  <a:lnTo>
                    <a:pt x="64" y="71"/>
                  </a:lnTo>
                  <a:lnTo>
                    <a:pt x="72" y="71"/>
                  </a:lnTo>
                  <a:lnTo>
                    <a:pt x="88" y="62"/>
                  </a:lnTo>
                  <a:lnTo>
                    <a:pt x="96" y="44"/>
                  </a:lnTo>
                  <a:lnTo>
                    <a:pt x="104" y="35"/>
                  </a:lnTo>
                  <a:lnTo>
                    <a:pt x="128" y="35"/>
                  </a:lnTo>
                  <a:lnTo>
                    <a:pt x="136" y="27"/>
                  </a:lnTo>
                  <a:lnTo>
                    <a:pt x="160" y="27"/>
                  </a:lnTo>
                  <a:lnTo>
                    <a:pt x="168" y="27"/>
                  </a:lnTo>
                  <a:lnTo>
                    <a:pt x="192" y="9"/>
                  </a:lnTo>
                  <a:lnTo>
                    <a:pt x="200" y="9"/>
                  </a:lnTo>
                  <a:lnTo>
                    <a:pt x="216" y="9"/>
                  </a:lnTo>
                  <a:lnTo>
                    <a:pt x="224" y="9"/>
                  </a:lnTo>
                  <a:lnTo>
                    <a:pt x="232" y="9"/>
                  </a:lnTo>
                  <a:lnTo>
                    <a:pt x="232" y="0"/>
                  </a:lnTo>
                  <a:lnTo>
                    <a:pt x="240" y="9"/>
                  </a:lnTo>
                  <a:lnTo>
                    <a:pt x="232" y="9"/>
                  </a:lnTo>
                  <a:lnTo>
                    <a:pt x="224" y="9"/>
                  </a:lnTo>
                  <a:lnTo>
                    <a:pt x="216" y="27"/>
                  </a:lnTo>
                  <a:lnTo>
                    <a:pt x="200" y="27"/>
                  </a:lnTo>
                  <a:lnTo>
                    <a:pt x="192" y="27"/>
                  </a:lnTo>
                  <a:lnTo>
                    <a:pt x="168" y="35"/>
                  </a:lnTo>
                  <a:lnTo>
                    <a:pt x="160" y="44"/>
                  </a:lnTo>
                  <a:lnTo>
                    <a:pt x="152" y="44"/>
                  </a:lnTo>
                  <a:lnTo>
                    <a:pt x="136" y="62"/>
                  </a:lnTo>
                  <a:lnTo>
                    <a:pt x="128" y="71"/>
                  </a:lnTo>
                  <a:lnTo>
                    <a:pt x="120" y="79"/>
                  </a:lnTo>
                  <a:lnTo>
                    <a:pt x="104" y="79"/>
                  </a:lnTo>
                  <a:lnTo>
                    <a:pt x="104" y="97"/>
                  </a:lnTo>
                  <a:lnTo>
                    <a:pt x="96" y="97"/>
                  </a:lnTo>
                  <a:lnTo>
                    <a:pt x="88" y="106"/>
                  </a:lnTo>
                  <a:lnTo>
                    <a:pt x="72" y="114"/>
                  </a:lnTo>
                  <a:lnTo>
                    <a:pt x="64" y="123"/>
                  </a:lnTo>
                  <a:lnTo>
                    <a:pt x="64" y="141"/>
                  </a:lnTo>
                  <a:lnTo>
                    <a:pt x="56" y="150"/>
                  </a:lnTo>
                  <a:lnTo>
                    <a:pt x="56" y="158"/>
                  </a:lnTo>
                  <a:lnTo>
                    <a:pt x="48" y="158"/>
                  </a:lnTo>
                  <a:lnTo>
                    <a:pt x="48" y="176"/>
                  </a:lnTo>
                  <a:lnTo>
                    <a:pt x="32" y="185"/>
                  </a:lnTo>
                  <a:lnTo>
                    <a:pt x="32" y="194"/>
                  </a:lnTo>
                  <a:lnTo>
                    <a:pt x="24" y="194"/>
                  </a:lnTo>
                  <a:lnTo>
                    <a:pt x="32"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07" name="Freeform 909"/>
            <p:cNvSpPr>
              <a:spLocks/>
            </p:cNvSpPr>
            <p:nvPr/>
          </p:nvSpPr>
          <p:spPr bwMode="auto">
            <a:xfrm>
              <a:off x="2675" y="2962"/>
              <a:ext cx="200" cy="255"/>
            </a:xfrm>
            <a:custGeom>
              <a:avLst/>
              <a:gdLst>
                <a:gd name="T0" fmla="*/ 152 w 200"/>
                <a:gd name="T1" fmla="*/ 255 h 255"/>
                <a:gd name="T2" fmla="*/ 144 w 200"/>
                <a:gd name="T3" fmla="*/ 238 h 255"/>
                <a:gd name="T4" fmla="*/ 144 w 200"/>
                <a:gd name="T5" fmla="*/ 238 h 255"/>
                <a:gd name="T6" fmla="*/ 144 w 200"/>
                <a:gd name="T7" fmla="*/ 238 h 255"/>
                <a:gd name="T8" fmla="*/ 144 w 200"/>
                <a:gd name="T9" fmla="*/ 229 h 255"/>
                <a:gd name="T10" fmla="*/ 144 w 200"/>
                <a:gd name="T11" fmla="*/ 229 h 255"/>
                <a:gd name="T12" fmla="*/ 144 w 200"/>
                <a:gd name="T13" fmla="*/ 220 h 255"/>
                <a:gd name="T14" fmla="*/ 144 w 200"/>
                <a:gd name="T15" fmla="*/ 202 h 255"/>
                <a:gd name="T16" fmla="*/ 136 w 200"/>
                <a:gd name="T17" fmla="*/ 194 h 255"/>
                <a:gd name="T18" fmla="*/ 136 w 200"/>
                <a:gd name="T19" fmla="*/ 194 h 255"/>
                <a:gd name="T20" fmla="*/ 136 w 200"/>
                <a:gd name="T21" fmla="*/ 185 h 255"/>
                <a:gd name="T22" fmla="*/ 120 w 200"/>
                <a:gd name="T23" fmla="*/ 167 h 255"/>
                <a:gd name="T24" fmla="*/ 120 w 200"/>
                <a:gd name="T25" fmla="*/ 158 h 255"/>
                <a:gd name="T26" fmla="*/ 112 w 200"/>
                <a:gd name="T27" fmla="*/ 150 h 255"/>
                <a:gd name="T28" fmla="*/ 112 w 200"/>
                <a:gd name="T29" fmla="*/ 150 h 255"/>
                <a:gd name="T30" fmla="*/ 112 w 200"/>
                <a:gd name="T31" fmla="*/ 150 h 255"/>
                <a:gd name="T32" fmla="*/ 104 w 200"/>
                <a:gd name="T33" fmla="*/ 123 h 255"/>
                <a:gd name="T34" fmla="*/ 88 w 200"/>
                <a:gd name="T35" fmla="*/ 115 h 255"/>
                <a:gd name="T36" fmla="*/ 80 w 200"/>
                <a:gd name="T37" fmla="*/ 106 h 255"/>
                <a:gd name="T38" fmla="*/ 72 w 200"/>
                <a:gd name="T39" fmla="*/ 88 h 255"/>
                <a:gd name="T40" fmla="*/ 56 w 200"/>
                <a:gd name="T41" fmla="*/ 79 h 255"/>
                <a:gd name="T42" fmla="*/ 48 w 200"/>
                <a:gd name="T43" fmla="*/ 71 h 255"/>
                <a:gd name="T44" fmla="*/ 40 w 200"/>
                <a:gd name="T45" fmla="*/ 53 h 255"/>
                <a:gd name="T46" fmla="*/ 40 w 200"/>
                <a:gd name="T47" fmla="*/ 44 h 255"/>
                <a:gd name="T48" fmla="*/ 32 w 200"/>
                <a:gd name="T49" fmla="*/ 35 h 255"/>
                <a:gd name="T50" fmla="*/ 16 w 200"/>
                <a:gd name="T51" fmla="*/ 27 h 255"/>
                <a:gd name="T52" fmla="*/ 8 w 200"/>
                <a:gd name="T53" fmla="*/ 9 h 255"/>
                <a:gd name="T54" fmla="*/ 8 w 200"/>
                <a:gd name="T55" fmla="*/ 9 h 255"/>
                <a:gd name="T56" fmla="*/ 8 w 200"/>
                <a:gd name="T57" fmla="*/ 9 h 255"/>
                <a:gd name="T58" fmla="*/ 0 w 200"/>
                <a:gd name="T59" fmla="*/ 0 h 255"/>
                <a:gd name="T60" fmla="*/ 8 w 200"/>
                <a:gd name="T61" fmla="*/ 9 h 255"/>
                <a:gd name="T62" fmla="*/ 8 w 200"/>
                <a:gd name="T63" fmla="*/ 9 h 255"/>
                <a:gd name="T64" fmla="*/ 8 w 200"/>
                <a:gd name="T65" fmla="*/ 9 h 255"/>
                <a:gd name="T66" fmla="*/ 8 w 200"/>
                <a:gd name="T67" fmla="*/ 9 h 255"/>
                <a:gd name="T68" fmla="*/ 16 w 200"/>
                <a:gd name="T69" fmla="*/ 9 h 255"/>
                <a:gd name="T70" fmla="*/ 32 w 200"/>
                <a:gd name="T71" fmla="*/ 9 h 255"/>
                <a:gd name="T72" fmla="*/ 40 w 200"/>
                <a:gd name="T73" fmla="*/ 27 h 255"/>
                <a:gd name="T74" fmla="*/ 48 w 200"/>
                <a:gd name="T75" fmla="*/ 27 h 255"/>
                <a:gd name="T76" fmla="*/ 56 w 200"/>
                <a:gd name="T77" fmla="*/ 27 h 255"/>
                <a:gd name="T78" fmla="*/ 72 w 200"/>
                <a:gd name="T79" fmla="*/ 35 h 255"/>
                <a:gd name="T80" fmla="*/ 80 w 200"/>
                <a:gd name="T81" fmla="*/ 44 h 255"/>
                <a:gd name="T82" fmla="*/ 88 w 200"/>
                <a:gd name="T83" fmla="*/ 44 h 255"/>
                <a:gd name="T84" fmla="*/ 104 w 200"/>
                <a:gd name="T85" fmla="*/ 53 h 255"/>
                <a:gd name="T86" fmla="*/ 112 w 200"/>
                <a:gd name="T87" fmla="*/ 71 h 255"/>
                <a:gd name="T88" fmla="*/ 120 w 200"/>
                <a:gd name="T89" fmla="*/ 71 h 255"/>
                <a:gd name="T90" fmla="*/ 136 w 200"/>
                <a:gd name="T91" fmla="*/ 79 h 255"/>
                <a:gd name="T92" fmla="*/ 136 w 200"/>
                <a:gd name="T93" fmla="*/ 88 h 255"/>
                <a:gd name="T94" fmla="*/ 144 w 200"/>
                <a:gd name="T95" fmla="*/ 106 h 255"/>
                <a:gd name="T96" fmla="*/ 152 w 200"/>
                <a:gd name="T97" fmla="*/ 115 h 255"/>
                <a:gd name="T98" fmla="*/ 152 w 200"/>
                <a:gd name="T99" fmla="*/ 141 h 255"/>
                <a:gd name="T100" fmla="*/ 168 w 200"/>
                <a:gd name="T101" fmla="*/ 150 h 255"/>
                <a:gd name="T102" fmla="*/ 176 w 200"/>
                <a:gd name="T103" fmla="*/ 158 h 255"/>
                <a:gd name="T104" fmla="*/ 176 w 200"/>
                <a:gd name="T105" fmla="*/ 185 h 255"/>
                <a:gd name="T106" fmla="*/ 176 w 200"/>
                <a:gd name="T107" fmla="*/ 194 h 255"/>
                <a:gd name="T108" fmla="*/ 184 w 200"/>
                <a:gd name="T109" fmla="*/ 202 h 255"/>
                <a:gd name="T110" fmla="*/ 184 w 200"/>
                <a:gd name="T111" fmla="*/ 220 h 255"/>
                <a:gd name="T112" fmla="*/ 184 w 200"/>
                <a:gd name="T113" fmla="*/ 229 h 255"/>
                <a:gd name="T114" fmla="*/ 184 w 200"/>
                <a:gd name="T115" fmla="*/ 238 h 255"/>
                <a:gd name="T116" fmla="*/ 184 w 200"/>
                <a:gd name="T117" fmla="*/ 238 h 255"/>
                <a:gd name="T118" fmla="*/ 184 w 200"/>
                <a:gd name="T119" fmla="*/ 238 h 255"/>
                <a:gd name="T120" fmla="*/ 200 w 200"/>
                <a:gd name="T121" fmla="*/ 255 h 255"/>
                <a:gd name="T122" fmla="*/ 152 w 200"/>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0"/>
                <a:gd name="T187" fmla="*/ 0 h 255"/>
                <a:gd name="T188" fmla="*/ 200 w 200"/>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0" h="255">
                  <a:moveTo>
                    <a:pt x="152" y="255"/>
                  </a:moveTo>
                  <a:lnTo>
                    <a:pt x="144" y="238"/>
                  </a:lnTo>
                  <a:lnTo>
                    <a:pt x="144" y="229"/>
                  </a:lnTo>
                  <a:lnTo>
                    <a:pt x="144" y="220"/>
                  </a:lnTo>
                  <a:lnTo>
                    <a:pt x="144" y="202"/>
                  </a:lnTo>
                  <a:lnTo>
                    <a:pt x="136" y="194"/>
                  </a:lnTo>
                  <a:lnTo>
                    <a:pt x="136" y="185"/>
                  </a:lnTo>
                  <a:lnTo>
                    <a:pt x="120" y="167"/>
                  </a:lnTo>
                  <a:lnTo>
                    <a:pt x="120" y="158"/>
                  </a:lnTo>
                  <a:lnTo>
                    <a:pt x="112" y="150"/>
                  </a:lnTo>
                  <a:lnTo>
                    <a:pt x="104" y="123"/>
                  </a:lnTo>
                  <a:lnTo>
                    <a:pt x="88" y="115"/>
                  </a:lnTo>
                  <a:lnTo>
                    <a:pt x="80" y="106"/>
                  </a:lnTo>
                  <a:lnTo>
                    <a:pt x="72" y="88"/>
                  </a:lnTo>
                  <a:lnTo>
                    <a:pt x="56" y="79"/>
                  </a:lnTo>
                  <a:lnTo>
                    <a:pt x="48" y="71"/>
                  </a:lnTo>
                  <a:lnTo>
                    <a:pt x="40" y="53"/>
                  </a:lnTo>
                  <a:lnTo>
                    <a:pt x="40" y="44"/>
                  </a:lnTo>
                  <a:lnTo>
                    <a:pt x="32" y="35"/>
                  </a:lnTo>
                  <a:lnTo>
                    <a:pt x="16" y="27"/>
                  </a:lnTo>
                  <a:lnTo>
                    <a:pt x="8" y="9"/>
                  </a:lnTo>
                  <a:lnTo>
                    <a:pt x="0" y="0"/>
                  </a:lnTo>
                  <a:lnTo>
                    <a:pt x="8" y="9"/>
                  </a:lnTo>
                  <a:lnTo>
                    <a:pt x="16" y="9"/>
                  </a:lnTo>
                  <a:lnTo>
                    <a:pt x="32" y="9"/>
                  </a:lnTo>
                  <a:lnTo>
                    <a:pt x="40" y="27"/>
                  </a:lnTo>
                  <a:lnTo>
                    <a:pt x="48" y="27"/>
                  </a:lnTo>
                  <a:lnTo>
                    <a:pt x="56" y="27"/>
                  </a:lnTo>
                  <a:lnTo>
                    <a:pt x="72" y="35"/>
                  </a:lnTo>
                  <a:lnTo>
                    <a:pt x="80" y="44"/>
                  </a:lnTo>
                  <a:lnTo>
                    <a:pt x="88" y="44"/>
                  </a:lnTo>
                  <a:lnTo>
                    <a:pt x="104" y="53"/>
                  </a:lnTo>
                  <a:lnTo>
                    <a:pt x="112" y="71"/>
                  </a:lnTo>
                  <a:lnTo>
                    <a:pt x="120" y="71"/>
                  </a:lnTo>
                  <a:lnTo>
                    <a:pt x="136" y="79"/>
                  </a:lnTo>
                  <a:lnTo>
                    <a:pt x="136" y="88"/>
                  </a:lnTo>
                  <a:lnTo>
                    <a:pt x="144" y="106"/>
                  </a:lnTo>
                  <a:lnTo>
                    <a:pt x="152" y="115"/>
                  </a:lnTo>
                  <a:lnTo>
                    <a:pt x="152" y="141"/>
                  </a:lnTo>
                  <a:lnTo>
                    <a:pt x="168" y="150"/>
                  </a:lnTo>
                  <a:lnTo>
                    <a:pt x="176" y="158"/>
                  </a:lnTo>
                  <a:lnTo>
                    <a:pt x="176" y="185"/>
                  </a:lnTo>
                  <a:lnTo>
                    <a:pt x="176" y="194"/>
                  </a:lnTo>
                  <a:lnTo>
                    <a:pt x="184" y="202"/>
                  </a:lnTo>
                  <a:lnTo>
                    <a:pt x="184" y="220"/>
                  </a:lnTo>
                  <a:lnTo>
                    <a:pt x="184" y="229"/>
                  </a:lnTo>
                  <a:lnTo>
                    <a:pt x="184" y="238"/>
                  </a:lnTo>
                  <a:lnTo>
                    <a:pt x="200" y="255"/>
                  </a:lnTo>
                  <a:lnTo>
                    <a:pt x="152"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08" name="Freeform 910"/>
            <p:cNvSpPr>
              <a:spLocks/>
            </p:cNvSpPr>
            <p:nvPr/>
          </p:nvSpPr>
          <p:spPr bwMode="auto">
            <a:xfrm>
              <a:off x="2675" y="2962"/>
              <a:ext cx="200" cy="255"/>
            </a:xfrm>
            <a:custGeom>
              <a:avLst/>
              <a:gdLst>
                <a:gd name="T0" fmla="*/ 152 w 200"/>
                <a:gd name="T1" fmla="*/ 255 h 255"/>
                <a:gd name="T2" fmla="*/ 144 w 200"/>
                <a:gd name="T3" fmla="*/ 238 h 255"/>
                <a:gd name="T4" fmla="*/ 144 w 200"/>
                <a:gd name="T5" fmla="*/ 238 h 255"/>
                <a:gd name="T6" fmla="*/ 144 w 200"/>
                <a:gd name="T7" fmla="*/ 238 h 255"/>
                <a:gd name="T8" fmla="*/ 144 w 200"/>
                <a:gd name="T9" fmla="*/ 229 h 255"/>
                <a:gd name="T10" fmla="*/ 144 w 200"/>
                <a:gd name="T11" fmla="*/ 229 h 255"/>
                <a:gd name="T12" fmla="*/ 144 w 200"/>
                <a:gd name="T13" fmla="*/ 220 h 255"/>
                <a:gd name="T14" fmla="*/ 144 w 200"/>
                <a:gd name="T15" fmla="*/ 202 h 255"/>
                <a:gd name="T16" fmla="*/ 136 w 200"/>
                <a:gd name="T17" fmla="*/ 194 h 255"/>
                <a:gd name="T18" fmla="*/ 136 w 200"/>
                <a:gd name="T19" fmla="*/ 194 h 255"/>
                <a:gd name="T20" fmla="*/ 136 w 200"/>
                <a:gd name="T21" fmla="*/ 185 h 255"/>
                <a:gd name="T22" fmla="*/ 120 w 200"/>
                <a:gd name="T23" fmla="*/ 167 h 255"/>
                <a:gd name="T24" fmla="*/ 120 w 200"/>
                <a:gd name="T25" fmla="*/ 158 h 255"/>
                <a:gd name="T26" fmla="*/ 112 w 200"/>
                <a:gd name="T27" fmla="*/ 150 h 255"/>
                <a:gd name="T28" fmla="*/ 112 w 200"/>
                <a:gd name="T29" fmla="*/ 150 h 255"/>
                <a:gd name="T30" fmla="*/ 112 w 200"/>
                <a:gd name="T31" fmla="*/ 150 h 255"/>
                <a:gd name="T32" fmla="*/ 104 w 200"/>
                <a:gd name="T33" fmla="*/ 123 h 255"/>
                <a:gd name="T34" fmla="*/ 88 w 200"/>
                <a:gd name="T35" fmla="*/ 115 h 255"/>
                <a:gd name="T36" fmla="*/ 80 w 200"/>
                <a:gd name="T37" fmla="*/ 106 h 255"/>
                <a:gd name="T38" fmla="*/ 72 w 200"/>
                <a:gd name="T39" fmla="*/ 88 h 255"/>
                <a:gd name="T40" fmla="*/ 56 w 200"/>
                <a:gd name="T41" fmla="*/ 79 h 255"/>
                <a:gd name="T42" fmla="*/ 48 w 200"/>
                <a:gd name="T43" fmla="*/ 71 h 255"/>
                <a:gd name="T44" fmla="*/ 40 w 200"/>
                <a:gd name="T45" fmla="*/ 53 h 255"/>
                <a:gd name="T46" fmla="*/ 40 w 200"/>
                <a:gd name="T47" fmla="*/ 44 h 255"/>
                <a:gd name="T48" fmla="*/ 32 w 200"/>
                <a:gd name="T49" fmla="*/ 35 h 255"/>
                <a:gd name="T50" fmla="*/ 16 w 200"/>
                <a:gd name="T51" fmla="*/ 27 h 255"/>
                <a:gd name="T52" fmla="*/ 8 w 200"/>
                <a:gd name="T53" fmla="*/ 9 h 255"/>
                <a:gd name="T54" fmla="*/ 8 w 200"/>
                <a:gd name="T55" fmla="*/ 9 h 255"/>
                <a:gd name="T56" fmla="*/ 8 w 200"/>
                <a:gd name="T57" fmla="*/ 9 h 255"/>
                <a:gd name="T58" fmla="*/ 0 w 200"/>
                <a:gd name="T59" fmla="*/ 0 h 255"/>
                <a:gd name="T60" fmla="*/ 8 w 200"/>
                <a:gd name="T61" fmla="*/ 9 h 255"/>
                <a:gd name="T62" fmla="*/ 8 w 200"/>
                <a:gd name="T63" fmla="*/ 9 h 255"/>
                <a:gd name="T64" fmla="*/ 8 w 200"/>
                <a:gd name="T65" fmla="*/ 9 h 255"/>
                <a:gd name="T66" fmla="*/ 8 w 200"/>
                <a:gd name="T67" fmla="*/ 9 h 255"/>
                <a:gd name="T68" fmla="*/ 16 w 200"/>
                <a:gd name="T69" fmla="*/ 9 h 255"/>
                <a:gd name="T70" fmla="*/ 32 w 200"/>
                <a:gd name="T71" fmla="*/ 9 h 255"/>
                <a:gd name="T72" fmla="*/ 40 w 200"/>
                <a:gd name="T73" fmla="*/ 27 h 255"/>
                <a:gd name="T74" fmla="*/ 48 w 200"/>
                <a:gd name="T75" fmla="*/ 27 h 255"/>
                <a:gd name="T76" fmla="*/ 56 w 200"/>
                <a:gd name="T77" fmla="*/ 27 h 255"/>
                <a:gd name="T78" fmla="*/ 72 w 200"/>
                <a:gd name="T79" fmla="*/ 35 h 255"/>
                <a:gd name="T80" fmla="*/ 80 w 200"/>
                <a:gd name="T81" fmla="*/ 44 h 255"/>
                <a:gd name="T82" fmla="*/ 88 w 200"/>
                <a:gd name="T83" fmla="*/ 44 h 255"/>
                <a:gd name="T84" fmla="*/ 104 w 200"/>
                <a:gd name="T85" fmla="*/ 53 h 255"/>
                <a:gd name="T86" fmla="*/ 112 w 200"/>
                <a:gd name="T87" fmla="*/ 71 h 255"/>
                <a:gd name="T88" fmla="*/ 120 w 200"/>
                <a:gd name="T89" fmla="*/ 71 h 255"/>
                <a:gd name="T90" fmla="*/ 136 w 200"/>
                <a:gd name="T91" fmla="*/ 79 h 255"/>
                <a:gd name="T92" fmla="*/ 136 w 200"/>
                <a:gd name="T93" fmla="*/ 88 h 255"/>
                <a:gd name="T94" fmla="*/ 144 w 200"/>
                <a:gd name="T95" fmla="*/ 106 h 255"/>
                <a:gd name="T96" fmla="*/ 152 w 200"/>
                <a:gd name="T97" fmla="*/ 115 h 255"/>
                <a:gd name="T98" fmla="*/ 152 w 200"/>
                <a:gd name="T99" fmla="*/ 141 h 255"/>
                <a:gd name="T100" fmla="*/ 168 w 200"/>
                <a:gd name="T101" fmla="*/ 150 h 255"/>
                <a:gd name="T102" fmla="*/ 176 w 200"/>
                <a:gd name="T103" fmla="*/ 158 h 255"/>
                <a:gd name="T104" fmla="*/ 176 w 200"/>
                <a:gd name="T105" fmla="*/ 185 h 255"/>
                <a:gd name="T106" fmla="*/ 176 w 200"/>
                <a:gd name="T107" fmla="*/ 194 h 255"/>
                <a:gd name="T108" fmla="*/ 184 w 200"/>
                <a:gd name="T109" fmla="*/ 202 h 255"/>
                <a:gd name="T110" fmla="*/ 184 w 200"/>
                <a:gd name="T111" fmla="*/ 220 h 255"/>
                <a:gd name="T112" fmla="*/ 184 w 200"/>
                <a:gd name="T113" fmla="*/ 229 h 255"/>
                <a:gd name="T114" fmla="*/ 184 w 200"/>
                <a:gd name="T115" fmla="*/ 238 h 255"/>
                <a:gd name="T116" fmla="*/ 184 w 200"/>
                <a:gd name="T117" fmla="*/ 238 h 255"/>
                <a:gd name="T118" fmla="*/ 184 w 200"/>
                <a:gd name="T119" fmla="*/ 238 h 255"/>
                <a:gd name="T120" fmla="*/ 200 w 200"/>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0"/>
                <a:gd name="T184" fmla="*/ 0 h 255"/>
                <a:gd name="T185" fmla="*/ 200 w 200"/>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0" h="255">
                  <a:moveTo>
                    <a:pt x="152" y="255"/>
                  </a:moveTo>
                  <a:lnTo>
                    <a:pt x="144" y="238"/>
                  </a:lnTo>
                  <a:lnTo>
                    <a:pt x="144" y="229"/>
                  </a:lnTo>
                  <a:lnTo>
                    <a:pt x="144" y="220"/>
                  </a:lnTo>
                  <a:lnTo>
                    <a:pt x="144" y="202"/>
                  </a:lnTo>
                  <a:lnTo>
                    <a:pt x="136" y="194"/>
                  </a:lnTo>
                  <a:lnTo>
                    <a:pt x="136" y="185"/>
                  </a:lnTo>
                  <a:lnTo>
                    <a:pt x="120" y="167"/>
                  </a:lnTo>
                  <a:lnTo>
                    <a:pt x="120" y="158"/>
                  </a:lnTo>
                  <a:lnTo>
                    <a:pt x="112" y="150"/>
                  </a:lnTo>
                  <a:lnTo>
                    <a:pt x="104" y="123"/>
                  </a:lnTo>
                  <a:lnTo>
                    <a:pt x="88" y="115"/>
                  </a:lnTo>
                  <a:lnTo>
                    <a:pt x="80" y="106"/>
                  </a:lnTo>
                  <a:lnTo>
                    <a:pt x="72" y="88"/>
                  </a:lnTo>
                  <a:lnTo>
                    <a:pt x="56" y="79"/>
                  </a:lnTo>
                  <a:lnTo>
                    <a:pt x="48" y="71"/>
                  </a:lnTo>
                  <a:lnTo>
                    <a:pt x="40" y="53"/>
                  </a:lnTo>
                  <a:lnTo>
                    <a:pt x="40" y="44"/>
                  </a:lnTo>
                  <a:lnTo>
                    <a:pt x="32" y="35"/>
                  </a:lnTo>
                  <a:lnTo>
                    <a:pt x="16" y="27"/>
                  </a:lnTo>
                  <a:lnTo>
                    <a:pt x="8" y="9"/>
                  </a:lnTo>
                  <a:lnTo>
                    <a:pt x="0" y="0"/>
                  </a:lnTo>
                  <a:lnTo>
                    <a:pt x="8" y="9"/>
                  </a:lnTo>
                  <a:lnTo>
                    <a:pt x="16" y="9"/>
                  </a:lnTo>
                  <a:lnTo>
                    <a:pt x="32" y="9"/>
                  </a:lnTo>
                  <a:lnTo>
                    <a:pt x="40" y="27"/>
                  </a:lnTo>
                  <a:lnTo>
                    <a:pt x="48" y="27"/>
                  </a:lnTo>
                  <a:lnTo>
                    <a:pt x="56" y="27"/>
                  </a:lnTo>
                  <a:lnTo>
                    <a:pt x="72" y="35"/>
                  </a:lnTo>
                  <a:lnTo>
                    <a:pt x="80" y="44"/>
                  </a:lnTo>
                  <a:lnTo>
                    <a:pt x="88" y="44"/>
                  </a:lnTo>
                  <a:lnTo>
                    <a:pt x="104" y="53"/>
                  </a:lnTo>
                  <a:lnTo>
                    <a:pt x="112" y="71"/>
                  </a:lnTo>
                  <a:lnTo>
                    <a:pt x="120" y="71"/>
                  </a:lnTo>
                  <a:lnTo>
                    <a:pt x="136" y="79"/>
                  </a:lnTo>
                  <a:lnTo>
                    <a:pt x="136" y="88"/>
                  </a:lnTo>
                  <a:lnTo>
                    <a:pt x="144" y="106"/>
                  </a:lnTo>
                  <a:lnTo>
                    <a:pt x="152" y="115"/>
                  </a:lnTo>
                  <a:lnTo>
                    <a:pt x="152" y="141"/>
                  </a:lnTo>
                  <a:lnTo>
                    <a:pt x="168" y="150"/>
                  </a:lnTo>
                  <a:lnTo>
                    <a:pt x="176" y="158"/>
                  </a:lnTo>
                  <a:lnTo>
                    <a:pt x="176" y="185"/>
                  </a:lnTo>
                  <a:lnTo>
                    <a:pt x="176" y="194"/>
                  </a:lnTo>
                  <a:lnTo>
                    <a:pt x="184" y="202"/>
                  </a:lnTo>
                  <a:lnTo>
                    <a:pt x="184" y="220"/>
                  </a:lnTo>
                  <a:lnTo>
                    <a:pt x="184" y="229"/>
                  </a:lnTo>
                  <a:lnTo>
                    <a:pt x="184" y="238"/>
                  </a:lnTo>
                  <a:lnTo>
                    <a:pt x="200"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09" name="Freeform 911"/>
            <p:cNvSpPr>
              <a:spLocks/>
            </p:cNvSpPr>
            <p:nvPr/>
          </p:nvSpPr>
          <p:spPr bwMode="auto">
            <a:xfrm>
              <a:off x="2611" y="2857"/>
              <a:ext cx="272" cy="360"/>
            </a:xfrm>
            <a:custGeom>
              <a:avLst/>
              <a:gdLst>
                <a:gd name="T0" fmla="*/ 232 w 272"/>
                <a:gd name="T1" fmla="*/ 343 h 360"/>
                <a:gd name="T2" fmla="*/ 232 w 272"/>
                <a:gd name="T3" fmla="*/ 334 h 360"/>
                <a:gd name="T4" fmla="*/ 232 w 272"/>
                <a:gd name="T5" fmla="*/ 299 h 360"/>
                <a:gd name="T6" fmla="*/ 216 w 272"/>
                <a:gd name="T7" fmla="*/ 263 h 360"/>
                <a:gd name="T8" fmla="*/ 208 w 272"/>
                <a:gd name="T9" fmla="*/ 220 h 360"/>
                <a:gd name="T10" fmla="*/ 200 w 272"/>
                <a:gd name="T11" fmla="*/ 176 h 360"/>
                <a:gd name="T12" fmla="*/ 184 w 272"/>
                <a:gd name="T13" fmla="*/ 140 h 360"/>
                <a:gd name="T14" fmla="*/ 176 w 272"/>
                <a:gd name="T15" fmla="*/ 132 h 360"/>
                <a:gd name="T16" fmla="*/ 144 w 272"/>
                <a:gd name="T17" fmla="*/ 96 h 360"/>
                <a:gd name="T18" fmla="*/ 120 w 272"/>
                <a:gd name="T19" fmla="*/ 70 h 360"/>
                <a:gd name="T20" fmla="*/ 104 w 272"/>
                <a:gd name="T21" fmla="*/ 61 h 360"/>
                <a:gd name="T22" fmla="*/ 80 w 272"/>
                <a:gd name="T23" fmla="*/ 35 h 360"/>
                <a:gd name="T24" fmla="*/ 48 w 272"/>
                <a:gd name="T25" fmla="*/ 26 h 360"/>
                <a:gd name="T26" fmla="*/ 32 w 272"/>
                <a:gd name="T27" fmla="*/ 17 h 360"/>
                <a:gd name="T28" fmla="*/ 0 w 272"/>
                <a:gd name="T29" fmla="*/ 0 h 360"/>
                <a:gd name="T30" fmla="*/ 0 w 272"/>
                <a:gd name="T31" fmla="*/ 0 h 360"/>
                <a:gd name="T32" fmla="*/ 0 w 272"/>
                <a:gd name="T33" fmla="*/ 0 h 360"/>
                <a:gd name="T34" fmla="*/ 16 w 272"/>
                <a:gd name="T35" fmla="*/ 0 h 360"/>
                <a:gd name="T36" fmla="*/ 40 w 272"/>
                <a:gd name="T37" fmla="*/ 0 h 360"/>
                <a:gd name="T38" fmla="*/ 72 w 272"/>
                <a:gd name="T39" fmla="*/ 17 h 360"/>
                <a:gd name="T40" fmla="*/ 104 w 272"/>
                <a:gd name="T41" fmla="*/ 17 h 360"/>
                <a:gd name="T42" fmla="*/ 136 w 272"/>
                <a:gd name="T43" fmla="*/ 26 h 360"/>
                <a:gd name="T44" fmla="*/ 152 w 272"/>
                <a:gd name="T45" fmla="*/ 35 h 360"/>
                <a:gd name="T46" fmla="*/ 176 w 272"/>
                <a:gd name="T47" fmla="*/ 44 h 360"/>
                <a:gd name="T48" fmla="*/ 184 w 272"/>
                <a:gd name="T49" fmla="*/ 70 h 360"/>
                <a:gd name="T50" fmla="*/ 208 w 272"/>
                <a:gd name="T51" fmla="*/ 96 h 360"/>
                <a:gd name="T52" fmla="*/ 232 w 272"/>
                <a:gd name="T53" fmla="*/ 105 h 360"/>
                <a:gd name="T54" fmla="*/ 240 w 272"/>
                <a:gd name="T55" fmla="*/ 132 h 360"/>
                <a:gd name="T56" fmla="*/ 248 w 272"/>
                <a:gd name="T57" fmla="*/ 149 h 360"/>
                <a:gd name="T58" fmla="*/ 264 w 272"/>
                <a:gd name="T59" fmla="*/ 176 h 360"/>
                <a:gd name="T60" fmla="*/ 272 w 272"/>
                <a:gd name="T61" fmla="*/ 193 h 360"/>
                <a:gd name="T62" fmla="*/ 272 w 272"/>
                <a:gd name="T63" fmla="*/ 220 h 360"/>
                <a:gd name="T64" fmla="*/ 272 w 272"/>
                <a:gd name="T65" fmla="*/ 246 h 360"/>
                <a:gd name="T66" fmla="*/ 272 w 272"/>
                <a:gd name="T67" fmla="*/ 272 h 360"/>
                <a:gd name="T68" fmla="*/ 272 w 272"/>
                <a:gd name="T69" fmla="*/ 299 h 360"/>
                <a:gd name="T70" fmla="*/ 272 w 272"/>
                <a:gd name="T71" fmla="*/ 334 h 360"/>
                <a:gd name="T72" fmla="*/ 272 w 272"/>
                <a:gd name="T73" fmla="*/ 343 h 360"/>
                <a:gd name="T74" fmla="*/ 264 w 272"/>
                <a:gd name="T75" fmla="*/ 343 h 360"/>
                <a:gd name="T76" fmla="*/ 240 w 272"/>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72"/>
                <a:gd name="T118" fmla="*/ 0 h 360"/>
                <a:gd name="T119" fmla="*/ 272 w 272"/>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72" h="360">
                  <a:moveTo>
                    <a:pt x="240" y="360"/>
                  </a:moveTo>
                  <a:lnTo>
                    <a:pt x="232" y="343"/>
                  </a:lnTo>
                  <a:lnTo>
                    <a:pt x="232" y="334"/>
                  </a:lnTo>
                  <a:lnTo>
                    <a:pt x="232" y="325"/>
                  </a:lnTo>
                  <a:lnTo>
                    <a:pt x="232" y="299"/>
                  </a:lnTo>
                  <a:lnTo>
                    <a:pt x="232" y="290"/>
                  </a:lnTo>
                  <a:lnTo>
                    <a:pt x="216" y="263"/>
                  </a:lnTo>
                  <a:lnTo>
                    <a:pt x="216" y="246"/>
                  </a:lnTo>
                  <a:lnTo>
                    <a:pt x="208" y="220"/>
                  </a:lnTo>
                  <a:lnTo>
                    <a:pt x="208" y="193"/>
                  </a:lnTo>
                  <a:lnTo>
                    <a:pt x="200" y="176"/>
                  </a:lnTo>
                  <a:lnTo>
                    <a:pt x="184" y="158"/>
                  </a:lnTo>
                  <a:lnTo>
                    <a:pt x="184" y="140"/>
                  </a:lnTo>
                  <a:lnTo>
                    <a:pt x="176" y="132"/>
                  </a:lnTo>
                  <a:lnTo>
                    <a:pt x="152" y="105"/>
                  </a:lnTo>
                  <a:lnTo>
                    <a:pt x="144" y="96"/>
                  </a:lnTo>
                  <a:lnTo>
                    <a:pt x="136" y="79"/>
                  </a:lnTo>
                  <a:lnTo>
                    <a:pt x="120" y="70"/>
                  </a:lnTo>
                  <a:lnTo>
                    <a:pt x="112" y="61"/>
                  </a:lnTo>
                  <a:lnTo>
                    <a:pt x="104" y="61"/>
                  </a:lnTo>
                  <a:lnTo>
                    <a:pt x="96" y="44"/>
                  </a:lnTo>
                  <a:lnTo>
                    <a:pt x="80" y="35"/>
                  </a:lnTo>
                  <a:lnTo>
                    <a:pt x="64" y="35"/>
                  </a:lnTo>
                  <a:lnTo>
                    <a:pt x="48" y="26"/>
                  </a:lnTo>
                  <a:lnTo>
                    <a:pt x="40" y="26"/>
                  </a:lnTo>
                  <a:lnTo>
                    <a:pt x="32" y="17"/>
                  </a:lnTo>
                  <a:lnTo>
                    <a:pt x="8" y="0"/>
                  </a:lnTo>
                  <a:lnTo>
                    <a:pt x="0" y="0"/>
                  </a:lnTo>
                  <a:lnTo>
                    <a:pt x="8" y="0"/>
                  </a:lnTo>
                  <a:lnTo>
                    <a:pt x="16" y="0"/>
                  </a:lnTo>
                  <a:lnTo>
                    <a:pt x="32" y="0"/>
                  </a:lnTo>
                  <a:lnTo>
                    <a:pt x="40" y="0"/>
                  </a:lnTo>
                  <a:lnTo>
                    <a:pt x="48" y="0"/>
                  </a:lnTo>
                  <a:lnTo>
                    <a:pt x="72" y="17"/>
                  </a:lnTo>
                  <a:lnTo>
                    <a:pt x="80" y="17"/>
                  </a:lnTo>
                  <a:lnTo>
                    <a:pt x="104" y="17"/>
                  </a:lnTo>
                  <a:lnTo>
                    <a:pt x="112" y="26"/>
                  </a:lnTo>
                  <a:lnTo>
                    <a:pt x="136" y="26"/>
                  </a:lnTo>
                  <a:lnTo>
                    <a:pt x="144" y="35"/>
                  </a:lnTo>
                  <a:lnTo>
                    <a:pt x="152" y="35"/>
                  </a:lnTo>
                  <a:lnTo>
                    <a:pt x="168" y="44"/>
                  </a:lnTo>
                  <a:lnTo>
                    <a:pt x="176" y="44"/>
                  </a:lnTo>
                  <a:lnTo>
                    <a:pt x="184" y="61"/>
                  </a:lnTo>
                  <a:lnTo>
                    <a:pt x="184" y="70"/>
                  </a:lnTo>
                  <a:lnTo>
                    <a:pt x="200" y="79"/>
                  </a:lnTo>
                  <a:lnTo>
                    <a:pt x="208" y="96"/>
                  </a:lnTo>
                  <a:lnTo>
                    <a:pt x="216" y="96"/>
                  </a:lnTo>
                  <a:lnTo>
                    <a:pt x="232" y="105"/>
                  </a:lnTo>
                  <a:lnTo>
                    <a:pt x="232" y="114"/>
                  </a:lnTo>
                  <a:lnTo>
                    <a:pt x="240" y="132"/>
                  </a:lnTo>
                  <a:lnTo>
                    <a:pt x="240" y="140"/>
                  </a:lnTo>
                  <a:lnTo>
                    <a:pt x="248" y="149"/>
                  </a:lnTo>
                  <a:lnTo>
                    <a:pt x="264" y="158"/>
                  </a:lnTo>
                  <a:lnTo>
                    <a:pt x="264" y="176"/>
                  </a:lnTo>
                  <a:lnTo>
                    <a:pt x="264" y="184"/>
                  </a:lnTo>
                  <a:lnTo>
                    <a:pt x="272" y="193"/>
                  </a:lnTo>
                  <a:lnTo>
                    <a:pt x="272" y="211"/>
                  </a:lnTo>
                  <a:lnTo>
                    <a:pt x="272" y="220"/>
                  </a:lnTo>
                  <a:lnTo>
                    <a:pt x="272" y="228"/>
                  </a:lnTo>
                  <a:lnTo>
                    <a:pt x="272" y="246"/>
                  </a:lnTo>
                  <a:lnTo>
                    <a:pt x="272" y="263"/>
                  </a:lnTo>
                  <a:lnTo>
                    <a:pt x="272" y="272"/>
                  </a:lnTo>
                  <a:lnTo>
                    <a:pt x="272" y="290"/>
                  </a:lnTo>
                  <a:lnTo>
                    <a:pt x="272" y="299"/>
                  </a:lnTo>
                  <a:lnTo>
                    <a:pt x="272" y="325"/>
                  </a:lnTo>
                  <a:lnTo>
                    <a:pt x="272" y="334"/>
                  </a:lnTo>
                  <a:lnTo>
                    <a:pt x="272" y="343"/>
                  </a:lnTo>
                  <a:lnTo>
                    <a:pt x="264" y="343"/>
                  </a:lnTo>
                  <a:lnTo>
                    <a:pt x="272" y="360"/>
                  </a:lnTo>
                  <a:lnTo>
                    <a:pt x="2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10" name="Freeform 912"/>
            <p:cNvSpPr>
              <a:spLocks/>
            </p:cNvSpPr>
            <p:nvPr/>
          </p:nvSpPr>
          <p:spPr bwMode="auto">
            <a:xfrm>
              <a:off x="2611" y="2857"/>
              <a:ext cx="272" cy="360"/>
            </a:xfrm>
            <a:custGeom>
              <a:avLst/>
              <a:gdLst>
                <a:gd name="T0" fmla="*/ 232 w 272"/>
                <a:gd name="T1" fmla="*/ 343 h 360"/>
                <a:gd name="T2" fmla="*/ 232 w 272"/>
                <a:gd name="T3" fmla="*/ 334 h 360"/>
                <a:gd name="T4" fmla="*/ 232 w 272"/>
                <a:gd name="T5" fmla="*/ 299 h 360"/>
                <a:gd name="T6" fmla="*/ 216 w 272"/>
                <a:gd name="T7" fmla="*/ 263 h 360"/>
                <a:gd name="T8" fmla="*/ 208 w 272"/>
                <a:gd name="T9" fmla="*/ 220 h 360"/>
                <a:gd name="T10" fmla="*/ 200 w 272"/>
                <a:gd name="T11" fmla="*/ 176 h 360"/>
                <a:gd name="T12" fmla="*/ 184 w 272"/>
                <a:gd name="T13" fmla="*/ 140 h 360"/>
                <a:gd name="T14" fmla="*/ 176 w 272"/>
                <a:gd name="T15" fmla="*/ 132 h 360"/>
                <a:gd name="T16" fmla="*/ 144 w 272"/>
                <a:gd name="T17" fmla="*/ 96 h 360"/>
                <a:gd name="T18" fmla="*/ 120 w 272"/>
                <a:gd name="T19" fmla="*/ 70 h 360"/>
                <a:gd name="T20" fmla="*/ 104 w 272"/>
                <a:gd name="T21" fmla="*/ 61 h 360"/>
                <a:gd name="T22" fmla="*/ 80 w 272"/>
                <a:gd name="T23" fmla="*/ 35 h 360"/>
                <a:gd name="T24" fmla="*/ 48 w 272"/>
                <a:gd name="T25" fmla="*/ 26 h 360"/>
                <a:gd name="T26" fmla="*/ 32 w 272"/>
                <a:gd name="T27" fmla="*/ 17 h 360"/>
                <a:gd name="T28" fmla="*/ 0 w 272"/>
                <a:gd name="T29" fmla="*/ 0 h 360"/>
                <a:gd name="T30" fmla="*/ 0 w 272"/>
                <a:gd name="T31" fmla="*/ 0 h 360"/>
                <a:gd name="T32" fmla="*/ 0 w 272"/>
                <a:gd name="T33" fmla="*/ 0 h 360"/>
                <a:gd name="T34" fmla="*/ 16 w 272"/>
                <a:gd name="T35" fmla="*/ 0 h 360"/>
                <a:gd name="T36" fmla="*/ 40 w 272"/>
                <a:gd name="T37" fmla="*/ 0 h 360"/>
                <a:gd name="T38" fmla="*/ 72 w 272"/>
                <a:gd name="T39" fmla="*/ 17 h 360"/>
                <a:gd name="T40" fmla="*/ 104 w 272"/>
                <a:gd name="T41" fmla="*/ 17 h 360"/>
                <a:gd name="T42" fmla="*/ 136 w 272"/>
                <a:gd name="T43" fmla="*/ 26 h 360"/>
                <a:gd name="T44" fmla="*/ 152 w 272"/>
                <a:gd name="T45" fmla="*/ 35 h 360"/>
                <a:gd name="T46" fmla="*/ 176 w 272"/>
                <a:gd name="T47" fmla="*/ 44 h 360"/>
                <a:gd name="T48" fmla="*/ 184 w 272"/>
                <a:gd name="T49" fmla="*/ 70 h 360"/>
                <a:gd name="T50" fmla="*/ 208 w 272"/>
                <a:gd name="T51" fmla="*/ 96 h 360"/>
                <a:gd name="T52" fmla="*/ 232 w 272"/>
                <a:gd name="T53" fmla="*/ 105 h 360"/>
                <a:gd name="T54" fmla="*/ 240 w 272"/>
                <a:gd name="T55" fmla="*/ 132 h 360"/>
                <a:gd name="T56" fmla="*/ 248 w 272"/>
                <a:gd name="T57" fmla="*/ 149 h 360"/>
                <a:gd name="T58" fmla="*/ 264 w 272"/>
                <a:gd name="T59" fmla="*/ 176 h 360"/>
                <a:gd name="T60" fmla="*/ 272 w 272"/>
                <a:gd name="T61" fmla="*/ 193 h 360"/>
                <a:gd name="T62" fmla="*/ 272 w 272"/>
                <a:gd name="T63" fmla="*/ 220 h 360"/>
                <a:gd name="T64" fmla="*/ 272 w 272"/>
                <a:gd name="T65" fmla="*/ 246 h 360"/>
                <a:gd name="T66" fmla="*/ 272 w 272"/>
                <a:gd name="T67" fmla="*/ 272 h 360"/>
                <a:gd name="T68" fmla="*/ 272 w 272"/>
                <a:gd name="T69" fmla="*/ 299 h 360"/>
                <a:gd name="T70" fmla="*/ 272 w 272"/>
                <a:gd name="T71" fmla="*/ 334 h 360"/>
                <a:gd name="T72" fmla="*/ 272 w 272"/>
                <a:gd name="T73" fmla="*/ 343 h 360"/>
                <a:gd name="T74" fmla="*/ 264 w 272"/>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2"/>
                <a:gd name="T115" fmla="*/ 0 h 360"/>
                <a:gd name="T116" fmla="*/ 272 w 272"/>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2" h="360">
                  <a:moveTo>
                    <a:pt x="240" y="360"/>
                  </a:moveTo>
                  <a:lnTo>
                    <a:pt x="232" y="343"/>
                  </a:lnTo>
                  <a:lnTo>
                    <a:pt x="232" y="334"/>
                  </a:lnTo>
                  <a:lnTo>
                    <a:pt x="232" y="325"/>
                  </a:lnTo>
                  <a:lnTo>
                    <a:pt x="232" y="299"/>
                  </a:lnTo>
                  <a:lnTo>
                    <a:pt x="232" y="290"/>
                  </a:lnTo>
                  <a:lnTo>
                    <a:pt x="216" y="263"/>
                  </a:lnTo>
                  <a:lnTo>
                    <a:pt x="216" y="246"/>
                  </a:lnTo>
                  <a:lnTo>
                    <a:pt x="208" y="220"/>
                  </a:lnTo>
                  <a:lnTo>
                    <a:pt x="208" y="193"/>
                  </a:lnTo>
                  <a:lnTo>
                    <a:pt x="200" y="176"/>
                  </a:lnTo>
                  <a:lnTo>
                    <a:pt x="184" y="158"/>
                  </a:lnTo>
                  <a:lnTo>
                    <a:pt x="184" y="140"/>
                  </a:lnTo>
                  <a:lnTo>
                    <a:pt x="176" y="132"/>
                  </a:lnTo>
                  <a:lnTo>
                    <a:pt x="152" y="105"/>
                  </a:lnTo>
                  <a:lnTo>
                    <a:pt x="144" y="96"/>
                  </a:lnTo>
                  <a:lnTo>
                    <a:pt x="136" y="79"/>
                  </a:lnTo>
                  <a:lnTo>
                    <a:pt x="120" y="70"/>
                  </a:lnTo>
                  <a:lnTo>
                    <a:pt x="112" y="61"/>
                  </a:lnTo>
                  <a:lnTo>
                    <a:pt x="104" y="61"/>
                  </a:lnTo>
                  <a:lnTo>
                    <a:pt x="96" y="44"/>
                  </a:lnTo>
                  <a:lnTo>
                    <a:pt x="80" y="35"/>
                  </a:lnTo>
                  <a:lnTo>
                    <a:pt x="64" y="35"/>
                  </a:lnTo>
                  <a:lnTo>
                    <a:pt x="48" y="26"/>
                  </a:lnTo>
                  <a:lnTo>
                    <a:pt x="40" y="26"/>
                  </a:lnTo>
                  <a:lnTo>
                    <a:pt x="32" y="17"/>
                  </a:lnTo>
                  <a:lnTo>
                    <a:pt x="8" y="0"/>
                  </a:lnTo>
                  <a:lnTo>
                    <a:pt x="0" y="0"/>
                  </a:lnTo>
                  <a:lnTo>
                    <a:pt x="8" y="0"/>
                  </a:lnTo>
                  <a:lnTo>
                    <a:pt x="16" y="0"/>
                  </a:lnTo>
                  <a:lnTo>
                    <a:pt x="32" y="0"/>
                  </a:lnTo>
                  <a:lnTo>
                    <a:pt x="40" y="0"/>
                  </a:lnTo>
                  <a:lnTo>
                    <a:pt x="48" y="0"/>
                  </a:lnTo>
                  <a:lnTo>
                    <a:pt x="72" y="17"/>
                  </a:lnTo>
                  <a:lnTo>
                    <a:pt x="80" y="17"/>
                  </a:lnTo>
                  <a:lnTo>
                    <a:pt x="104" y="17"/>
                  </a:lnTo>
                  <a:lnTo>
                    <a:pt x="112" y="26"/>
                  </a:lnTo>
                  <a:lnTo>
                    <a:pt x="136" y="26"/>
                  </a:lnTo>
                  <a:lnTo>
                    <a:pt x="144" y="35"/>
                  </a:lnTo>
                  <a:lnTo>
                    <a:pt x="152" y="35"/>
                  </a:lnTo>
                  <a:lnTo>
                    <a:pt x="168" y="44"/>
                  </a:lnTo>
                  <a:lnTo>
                    <a:pt x="176" y="44"/>
                  </a:lnTo>
                  <a:lnTo>
                    <a:pt x="184" y="61"/>
                  </a:lnTo>
                  <a:lnTo>
                    <a:pt x="184" y="70"/>
                  </a:lnTo>
                  <a:lnTo>
                    <a:pt x="200" y="79"/>
                  </a:lnTo>
                  <a:lnTo>
                    <a:pt x="208" y="96"/>
                  </a:lnTo>
                  <a:lnTo>
                    <a:pt x="216" y="96"/>
                  </a:lnTo>
                  <a:lnTo>
                    <a:pt x="232" y="105"/>
                  </a:lnTo>
                  <a:lnTo>
                    <a:pt x="232" y="114"/>
                  </a:lnTo>
                  <a:lnTo>
                    <a:pt x="240" y="132"/>
                  </a:lnTo>
                  <a:lnTo>
                    <a:pt x="240" y="140"/>
                  </a:lnTo>
                  <a:lnTo>
                    <a:pt x="248" y="149"/>
                  </a:lnTo>
                  <a:lnTo>
                    <a:pt x="264" y="158"/>
                  </a:lnTo>
                  <a:lnTo>
                    <a:pt x="264" y="176"/>
                  </a:lnTo>
                  <a:lnTo>
                    <a:pt x="264" y="184"/>
                  </a:lnTo>
                  <a:lnTo>
                    <a:pt x="272" y="193"/>
                  </a:lnTo>
                  <a:lnTo>
                    <a:pt x="272" y="211"/>
                  </a:lnTo>
                  <a:lnTo>
                    <a:pt x="272" y="220"/>
                  </a:lnTo>
                  <a:lnTo>
                    <a:pt x="272" y="228"/>
                  </a:lnTo>
                  <a:lnTo>
                    <a:pt x="272" y="246"/>
                  </a:lnTo>
                  <a:lnTo>
                    <a:pt x="272" y="263"/>
                  </a:lnTo>
                  <a:lnTo>
                    <a:pt x="272" y="272"/>
                  </a:lnTo>
                  <a:lnTo>
                    <a:pt x="272" y="290"/>
                  </a:lnTo>
                  <a:lnTo>
                    <a:pt x="272" y="299"/>
                  </a:lnTo>
                  <a:lnTo>
                    <a:pt x="272" y="325"/>
                  </a:lnTo>
                  <a:lnTo>
                    <a:pt x="272" y="334"/>
                  </a:lnTo>
                  <a:lnTo>
                    <a:pt x="272" y="343"/>
                  </a:lnTo>
                  <a:lnTo>
                    <a:pt x="264" y="343"/>
                  </a:lnTo>
                  <a:lnTo>
                    <a:pt x="272"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11" name="Freeform 913"/>
            <p:cNvSpPr>
              <a:spLocks/>
            </p:cNvSpPr>
            <p:nvPr/>
          </p:nvSpPr>
          <p:spPr bwMode="auto">
            <a:xfrm>
              <a:off x="2723" y="2822"/>
              <a:ext cx="160" cy="395"/>
            </a:xfrm>
            <a:custGeom>
              <a:avLst/>
              <a:gdLst>
                <a:gd name="T0" fmla="*/ 128 w 160"/>
                <a:gd name="T1" fmla="*/ 395 h 395"/>
                <a:gd name="T2" fmla="*/ 120 w 160"/>
                <a:gd name="T3" fmla="*/ 378 h 395"/>
                <a:gd name="T4" fmla="*/ 120 w 160"/>
                <a:gd name="T5" fmla="*/ 378 h 395"/>
                <a:gd name="T6" fmla="*/ 120 w 160"/>
                <a:gd name="T7" fmla="*/ 369 h 395"/>
                <a:gd name="T8" fmla="*/ 120 w 160"/>
                <a:gd name="T9" fmla="*/ 360 h 395"/>
                <a:gd name="T10" fmla="*/ 120 w 160"/>
                <a:gd name="T11" fmla="*/ 342 h 395"/>
                <a:gd name="T12" fmla="*/ 120 w 160"/>
                <a:gd name="T13" fmla="*/ 334 h 395"/>
                <a:gd name="T14" fmla="*/ 120 w 160"/>
                <a:gd name="T15" fmla="*/ 307 h 395"/>
                <a:gd name="T16" fmla="*/ 120 w 160"/>
                <a:gd name="T17" fmla="*/ 298 h 395"/>
                <a:gd name="T18" fmla="*/ 120 w 160"/>
                <a:gd name="T19" fmla="*/ 281 h 395"/>
                <a:gd name="T20" fmla="*/ 104 w 160"/>
                <a:gd name="T21" fmla="*/ 263 h 395"/>
                <a:gd name="T22" fmla="*/ 104 w 160"/>
                <a:gd name="T23" fmla="*/ 246 h 395"/>
                <a:gd name="T24" fmla="*/ 104 w 160"/>
                <a:gd name="T25" fmla="*/ 219 h 395"/>
                <a:gd name="T26" fmla="*/ 96 w 160"/>
                <a:gd name="T27" fmla="*/ 211 h 395"/>
                <a:gd name="T28" fmla="*/ 96 w 160"/>
                <a:gd name="T29" fmla="*/ 193 h 395"/>
                <a:gd name="T30" fmla="*/ 96 w 160"/>
                <a:gd name="T31" fmla="*/ 193 h 395"/>
                <a:gd name="T32" fmla="*/ 88 w 160"/>
                <a:gd name="T33" fmla="*/ 175 h 395"/>
                <a:gd name="T34" fmla="*/ 72 w 160"/>
                <a:gd name="T35" fmla="*/ 149 h 395"/>
                <a:gd name="T36" fmla="*/ 72 w 160"/>
                <a:gd name="T37" fmla="*/ 140 h 395"/>
                <a:gd name="T38" fmla="*/ 64 w 160"/>
                <a:gd name="T39" fmla="*/ 114 h 395"/>
                <a:gd name="T40" fmla="*/ 56 w 160"/>
                <a:gd name="T41" fmla="*/ 105 h 395"/>
                <a:gd name="T42" fmla="*/ 56 w 160"/>
                <a:gd name="T43" fmla="*/ 79 h 395"/>
                <a:gd name="T44" fmla="*/ 40 w 160"/>
                <a:gd name="T45" fmla="*/ 70 h 395"/>
                <a:gd name="T46" fmla="*/ 32 w 160"/>
                <a:gd name="T47" fmla="*/ 61 h 395"/>
                <a:gd name="T48" fmla="*/ 24 w 160"/>
                <a:gd name="T49" fmla="*/ 52 h 395"/>
                <a:gd name="T50" fmla="*/ 24 w 160"/>
                <a:gd name="T51" fmla="*/ 35 h 395"/>
                <a:gd name="T52" fmla="*/ 8 w 160"/>
                <a:gd name="T53" fmla="*/ 26 h 395"/>
                <a:gd name="T54" fmla="*/ 8 w 160"/>
                <a:gd name="T55" fmla="*/ 17 h 395"/>
                <a:gd name="T56" fmla="*/ 8 w 160"/>
                <a:gd name="T57" fmla="*/ 17 h 395"/>
                <a:gd name="T58" fmla="*/ 0 w 160"/>
                <a:gd name="T59" fmla="*/ 0 h 395"/>
                <a:gd name="T60" fmla="*/ 8 w 160"/>
                <a:gd name="T61" fmla="*/ 17 h 395"/>
                <a:gd name="T62" fmla="*/ 8 w 160"/>
                <a:gd name="T63" fmla="*/ 17 h 395"/>
                <a:gd name="T64" fmla="*/ 8 w 160"/>
                <a:gd name="T65" fmla="*/ 17 h 395"/>
                <a:gd name="T66" fmla="*/ 8 w 160"/>
                <a:gd name="T67" fmla="*/ 17 h 395"/>
                <a:gd name="T68" fmla="*/ 24 w 160"/>
                <a:gd name="T69" fmla="*/ 17 h 395"/>
                <a:gd name="T70" fmla="*/ 32 w 160"/>
                <a:gd name="T71" fmla="*/ 26 h 395"/>
                <a:gd name="T72" fmla="*/ 40 w 160"/>
                <a:gd name="T73" fmla="*/ 26 h 395"/>
                <a:gd name="T74" fmla="*/ 56 w 160"/>
                <a:gd name="T75" fmla="*/ 35 h 395"/>
                <a:gd name="T76" fmla="*/ 64 w 160"/>
                <a:gd name="T77" fmla="*/ 52 h 395"/>
                <a:gd name="T78" fmla="*/ 72 w 160"/>
                <a:gd name="T79" fmla="*/ 61 h 395"/>
                <a:gd name="T80" fmla="*/ 88 w 160"/>
                <a:gd name="T81" fmla="*/ 61 h 395"/>
                <a:gd name="T82" fmla="*/ 88 w 160"/>
                <a:gd name="T83" fmla="*/ 70 h 395"/>
                <a:gd name="T84" fmla="*/ 96 w 160"/>
                <a:gd name="T85" fmla="*/ 79 h 395"/>
                <a:gd name="T86" fmla="*/ 104 w 160"/>
                <a:gd name="T87" fmla="*/ 96 h 395"/>
                <a:gd name="T88" fmla="*/ 104 w 160"/>
                <a:gd name="T89" fmla="*/ 105 h 395"/>
                <a:gd name="T90" fmla="*/ 120 w 160"/>
                <a:gd name="T91" fmla="*/ 114 h 395"/>
                <a:gd name="T92" fmla="*/ 120 w 160"/>
                <a:gd name="T93" fmla="*/ 131 h 395"/>
                <a:gd name="T94" fmla="*/ 128 w 160"/>
                <a:gd name="T95" fmla="*/ 149 h 395"/>
                <a:gd name="T96" fmla="*/ 136 w 160"/>
                <a:gd name="T97" fmla="*/ 175 h 395"/>
                <a:gd name="T98" fmla="*/ 136 w 160"/>
                <a:gd name="T99" fmla="*/ 211 h 395"/>
                <a:gd name="T100" fmla="*/ 152 w 160"/>
                <a:gd name="T101" fmla="*/ 228 h 395"/>
                <a:gd name="T102" fmla="*/ 152 w 160"/>
                <a:gd name="T103" fmla="*/ 255 h 395"/>
                <a:gd name="T104" fmla="*/ 152 w 160"/>
                <a:gd name="T105" fmla="*/ 281 h 395"/>
                <a:gd name="T106" fmla="*/ 152 w 160"/>
                <a:gd name="T107" fmla="*/ 298 h 395"/>
                <a:gd name="T108" fmla="*/ 160 w 160"/>
                <a:gd name="T109" fmla="*/ 325 h 395"/>
                <a:gd name="T110" fmla="*/ 160 w 160"/>
                <a:gd name="T111" fmla="*/ 342 h 395"/>
                <a:gd name="T112" fmla="*/ 160 w 160"/>
                <a:gd name="T113" fmla="*/ 360 h 395"/>
                <a:gd name="T114" fmla="*/ 160 w 160"/>
                <a:gd name="T115" fmla="*/ 369 h 395"/>
                <a:gd name="T116" fmla="*/ 160 w 160"/>
                <a:gd name="T117" fmla="*/ 378 h 395"/>
                <a:gd name="T118" fmla="*/ 152 w 160"/>
                <a:gd name="T119" fmla="*/ 378 h 395"/>
                <a:gd name="T120" fmla="*/ 160 w 160"/>
                <a:gd name="T121" fmla="*/ 395 h 395"/>
                <a:gd name="T122" fmla="*/ 128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128" y="395"/>
                  </a:moveTo>
                  <a:lnTo>
                    <a:pt x="120" y="378"/>
                  </a:lnTo>
                  <a:lnTo>
                    <a:pt x="120" y="369"/>
                  </a:lnTo>
                  <a:lnTo>
                    <a:pt x="120" y="360"/>
                  </a:lnTo>
                  <a:lnTo>
                    <a:pt x="120" y="342"/>
                  </a:lnTo>
                  <a:lnTo>
                    <a:pt x="120" y="334"/>
                  </a:lnTo>
                  <a:lnTo>
                    <a:pt x="120" y="307"/>
                  </a:lnTo>
                  <a:lnTo>
                    <a:pt x="120" y="298"/>
                  </a:lnTo>
                  <a:lnTo>
                    <a:pt x="120" y="281"/>
                  </a:lnTo>
                  <a:lnTo>
                    <a:pt x="104" y="263"/>
                  </a:lnTo>
                  <a:lnTo>
                    <a:pt x="104" y="246"/>
                  </a:lnTo>
                  <a:lnTo>
                    <a:pt x="104" y="219"/>
                  </a:lnTo>
                  <a:lnTo>
                    <a:pt x="96" y="211"/>
                  </a:lnTo>
                  <a:lnTo>
                    <a:pt x="96" y="193"/>
                  </a:lnTo>
                  <a:lnTo>
                    <a:pt x="88" y="175"/>
                  </a:lnTo>
                  <a:lnTo>
                    <a:pt x="72" y="149"/>
                  </a:lnTo>
                  <a:lnTo>
                    <a:pt x="72" y="140"/>
                  </a:lnTo>
                  <a:lnTo>
                    <a:pt x="64" y="114"/>
                  </a:lnTo>
                  <a:lnTo>
                    <a:pt x="56" y="105"/>
                  </a:lnTo>
                  <a:lnTo>
                    <a:pt x="56" y="79"/>
                  </a:lnTo>
                  <a:lnTo>
                    <a:pt x="40" y="70"/>
                  </a:lnTo>
                  <a:lnTo>
                    <a:pt x="32" y="61"/>
                  </a:lnTo>
                  <a:lnTo>
                    <a:pt x="24" y="52"/>
                  </a:lnTo>
                  <a:lnTo>
                    <a:pt x="24" y="35"/>
                  </a:lnTo>
                  <a:lnTo>
                    <a:pt x="8" y="26"/>
                  </a:lnTo>
                  <a:lnTo>
                    <a:pt x="8" y="17"/>
                  </a:lnTo>
                  <a:lnTo>
                    <a:pt x="0" y="0"/>
                  </a:lnTo>
                  <a:lnTo>
                    <a:pt x="8" y="17"/>
                  </a:lnTo>
                  <a:lnTo>
                    <a:pt x="24" y="17"/>
                  </a:lnTo>
                  <a:lnTo>
                    <a:pt x="32" y="26"/>
                  </a:lnTo>
                  <a:lnTo>
                    <a:pt x="40" y="26"/>
                  </a:lnTo>
                  <a:lnTo>
                    <a:pt x="56" y="35"/>
                  </a:lnTo>
                  <a:lnTo>
                    <a:pt x="64" y="52"/>
                  </a:lnTo>
                  <a:lnTo>
                    <a:pt x="72" y="61"/>
                  </a:lnTo>
                  <a:lnTo>
                    <a:pt x="88" y="61"/>
                  </a:lnTo>
                  <a:lnTo>
                    <a:pt x="88" y="70"/>
                  </a:lnTo>
                  <a:lnTo>
                    <a:pt x="96" y="79"/>
                  </a:lnTo>
                  <a:lnTo>
                    <a:pt x="104" y="96"/>
                  </a:lnTo>
                  <a:lnTo>
                    <a:pt x="104" y="105"/>
                  </a:lnTo>
                  <a:lnTo>
                    <a:pt x="120" y="114"/>
                  </a:lnTo>
                  <a:lnTo>
                    <a:pt x="120" y="131"/>
                  </a:lnTo>
                  <a:lnTo>
                    <a:pt x="128" y="149"/>
                  </a:lnTo>
                  <a:lnTo>
                    <a:pt x="136" y="175"/>
                  </a:lnTo>
                  <a:lnTo>
                    <a:pt x="136" y="211"/>
                  </a:lnTo>
                  <a:lnTo>
                    <a:pt x="152" y="228"/>
                  </a:lnTo>
                  <a:lnTo>
                    <a:pt x="152" y="255"/>
                  </a:lnTo>
                  <a:lnTo>
                    <a:pt x="152" y="281"/>
                  </a:lnTo>
                  <a:lnTo>
                    <a:pt x="152" y="298"/>
                  </a:lnTo>
                  <a:lnTo>
                    <a:pt x="160" y="325"/>
                  </a:lnTo>
                  <a:lnTo>
                    <a:pt x="160" y="342"/>
                  </a:lnTo>
                  <a:lnTo>
                    <a:pt x="160" y="360"/>
                  </a:lnTo>
                  <a:lnTo>
                    <a:pt x="160" y="369"/>
                  </a:lnTo>
                  <a:lnTo>
                    <a:pt x="160" y="378"/>
                  </a:lnTo>
                  <a:lnTo>
                    <a:pt x="152" y="378"/>
                  </a:lnTo>
                  <a:lnTo>
                    <a:pt x="160" y="395"/>
                  </a:lnTo>
                  <a:lnTo>
                    <a:pt x="128"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12" name="Freeform 914"/>
            <p:cNvSpPr>
              <a:spLocks/>
            </p:cNvSpPr>
            <p:nvPr/>
          </p:nvSpPr>
          <p:spPr bwMode="auto">
            <a:xfrm>
              <a:off x="2723" y="2822"/>
              <a:ext cx="160" cy="395"/>
            </a:xfrm>
            <a:custGeom>
              <a:avLst/>
              <a:gdLst>
                <a:gd name="T0" fmla="*/ 128 w 160"/>
                <a:gd name="T1" fmla="*/ 395 h 395"/>
                <a:gd name="T2" fmla="*/ 120 w 160"/>
                <a:gd name="T3" fmla="*/ 378 h 395"/>
                <a:gd name="T4" fmla="*/ 120 w 160"/>
                <a:gd name="T5" fmla="*/ 378 h 395"/>
                <a:gd name="T6" fmla="*/ 120 w 160"/>
                <a:gd name="T7" fmla="*/ 369 h 395"/>
                <a:gd name="T8" fmla="*/ 120 w 160"/>
                <a:gd name="T9" fmla="*/ 360 h 395"/>
                <a:gd name="T10" fmla="*/ 120 w 160"/>
                <a:gd name="T11" fmla="*/ 342 h 395"/>
                <a:gd name="T12" fmla="*/ 120 w 160"/>
                <a:gd name="T13" fmla="*/ 334 h 395"/>
                <a:gd name="T14" fmla="*/ 120 w 160"/>
                <a:gd name="T15" fmla="*/ 307 h 395"/>
                <a:gd name="T16" fmla="*/ 120 w 160"/>
                <a:gd name="T17" fmla="*/ 298 h 395"/>
                <a:gd name="T18" fmla="*/ 120 w 160"/>
                <a:gd name="T19" fmla="*/ 281 h 395"/>
                <a:gd name="T20" fmla="*/ 104 w 160"/>
                <a:gd name="T21" fmla="*/ 263 h 395"/>
                <a:gd name="T22" fmla="*/ 104 w 160"/>
                <a:gd name="T23" fmla="*/ 246 h 395"/>
                <a:gd name="T24" fmla="*/ 104 w 160"/>
                <a:gd name="T25" fmla="*/ 219 h 395"/>
                <a:gd name="T26" fmla="*/ 96 w 160"/>
                <a:gd name="T27" fmla="*/ 211 h 395"/>
                <a:gd name="T28" fmla="*/ 96 w 160"/>
                <a:gd name="T29" fmla="*/ 193 h 395"/>
                <a:gd name="T30" fmla="*/ 96 w 160"/>
                <a:gd name="T31" fmla="*/ 193 h 395"/>
                <a:gd name="T32" fmla="*/ 88 w 160"/>
                <a:gd name="T33" fmla="*/ 175 h 395"/>
                <a:gd name="T34" fmla="*/ 72 w 160"/>
                <a:gd name="T35" fmla="*/ 149 h 395"/>
                <a:gd name="T36" fmla="*/ 72 w 160"/>
                <a:gd name="T37" fmla="*/ 140 h 395"/>
                <a:gd name="T38" fmla="*/ 64 w 160"/>
                <a:gd name="T39" fmla="*/ 114 h 395"/>
                <a:gd name="T40" fmla="*/ 56 w 160"/>
                <a:gd name="T41" fmla="*/ 105 h 395"/>
                <a:gd name="T42" fmla="*/ 56 w 160"/>
                <a:gd name="T43" fmla="*/ 79 h 395"/>
                <a:gd name="T44" fmla="*/ 40 w 160"/>
                <a:gd name="T45" fmla="*/ 70 h 395"/>
                <a:gd name="T46" fmla="*/ 32 w 160"/>
                <a:gd name="T47" fmla="*/ 61 h 395"/>
                <a:gd name="T48" fmla="*/ 24 w 160"/>
                <a:gd name="T49" fmla="*/ 52 h 395"/>
                <a:gd name="T50" fmla="*/ 24 w 160"/>
                <a:gd name="T51" fmla="*/ 35 h 395"/>
                <a:gd name="T52" fmla="*/ 8 w 160"/>
                <a:gd name="T53" fmla="*/ 26 h 395"/>
                <a:gd name="T54" fmla="*/ 8 w 160"/>
                <a:gd name="T55" fmla="*/ 17 h 395"/>
                <a:gd name="T56" fmla="*/ 8 w 160"/>
                <a:gd name="T57" fmla="*/ 17 h 395"/>
                <a:gd name="T58" fmla="*/ 0 w 160"/>
                <a:gd name="T59" fmla="*/ 0 h 395"/>
                <a:gd name="T60" fmla="*/ 8 w 160"/>
                <a:gd name="T61" fmla="*/ 17 h 395"/>
                <a:gd name="T62" fmla="*/ 8 w 160"/>
                <a:gd name="T63" fmla="*/ 17 h 395"/>
                <a:gd name="T64" fmla="*/ 8 w 160"/>
                <a:gd name="T65" fmla="*/ 17 h 395"/>
                <a:gd name="T66" fmla="*/ 8 w 160"/>
                <a:gd name="T67" fmla="*/ 17 h 395"/>
                <a:gd name="T68" fmla="*/ 24 w 160"/>
                <a:gd name="T69" fmla="*/ 17 h 395"/>
                <a:gd name="T70" fmla="*/ 32 w 160"/>
                <a:gd name="T71" fmla="*/ 26 h 395"/>
                <a:gd name="T72" fmla="*/ 40 w 160"/>
                <a:gd name="T73" fmla="*/ 26 h 395"/>
                <a:gd name="T74" fmla="*/ 56 w 160"/>
                <a:gd name="T75" fmla="*/ 35 h 395"/>
                <a:gd name="T76" fmla="*/ 64 w 160"/>
                <a:gd name="T77" fmla="*/ 52 h 395"/>
                <a:gd name="T78" fmla="*/ 72 w 160"/>
                <a:gd name="T79" fmla="*/ 61 h 395"/>
                <a:gd name="T80" fmla="*/ 88 w 160"/>
                <a:gd name="T81" fmla="*/ 61 h 395"/>
                <a:gd name="T82" fmla="*/ 88 w 160"/>
                <a:gd name="T83" fmla="*/ 70 h 395"/>
                <a:gd name="T84" fmla="*/ 96 w 160"/>
                <a:gd name="T85" fmla="*/ 79 h 395"/>
                <a:gd name="T86" fmla="*/ 104 w 160"/>
                <a:gd name="T87" fmla="*/ 96 h 395"/>
                <a:gd name="T88" fmla="*/ 104 w 160"/>
                <a:gd name="T89" fmla="*/ 105 h 395"/>
                <a:gd name="T90" fmla="*/ 120 w 160"/>
                <a:gd name="T91" fmla="*/ 114 h 395"/>
                <a:gd name="T92" fmla="*/ 120 w 160"/>
                <a:gd name="T93" fmla="*/ 131 h 395"/>
                <a:gd name="T94" fmla="*/ 128 w 160"/>
                <a:gd name="T95" fmla="*/ 149 h 395"/>
                <a:gd name="T96" fmla="*/ 136 w 160"/>
                <a:gd name="T97" fmla="*/ 175 h 395"/>
                <a:gd name="T98" fmla="*/ 136 w 160"/>
                <a:gd name="T99" fmla="*/ 211 h 395"/>
                <a:gd name="T100" fmla="*/ 152 w 160"/>
                <a:gd name="T101" fmla="*/ 228 h 395"/>
                <a:gd name="T102" fmla="*/ 152 w 160"/>
                <a:gd name="T103" fmla="*/ 255 h 395"/>
                <a:gd name="T104" fmla="*/ 152 w 160"/>
                <a:gd name="T105" fmla="*/ 281 h 395"/>
                <a:gd name="T106" fmla="*/ 152 w 160"/>
                <a:gd name="T107" fmla="*/ 298 h 395"/>
                <a:gd name="T108" fmla="*/ 160 w 160"/>
                <a:gd name="T109" fmla="*/ 325 h 395"/>
                <a:gd name="T110" fmla="*/ 160 w 160"/>
                <a:gd name="T111" fmla="*/ 342 h 395"/>
                <a:gd name="T112" fmla="*/ 160 w 160"/>
                <a:gd name="T113" fmla="*/ 360 h 395"/>
                <a:gd name="T114" fmla="*/ 160 w 160"/>
                <a:gd name="T115" fmla="*/ 369 h 395"/>
                <a:gd name="T116" fmla="*/ 160 w 160"/>
                <a:gd name="T117" fmla="*/ 378 h 395"/>
                <a:gd name="T118" fmla="*/ 152 w 160"/>
                <a:gd name="T119" fmla="*/ 378 h 395"/>
                <a:gd name="T120" fmla="*/ 160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128" y="395"/>
                  </a:moveTo>
                  <a:lnTo>
                    <a:pt x="120" y="378"/>
                  </a:lnTo>
                  <a:lnTo>
                    <a:pt x="120" y="369"/>
                  </a:lnTo>
                  <a:lnTo>
                    <a:pt x="120" y="360"/>
                  </a:lnTo>
                  <a:lnTo>
                    <a:pt x="120" y="342"/>
                  </a:lnTo>
                  <a:lnTo>
                    <a:pt x="120" y="334"/>
                  </a:lnTo>
                  <a:lnTo>
                    <a:pt x="120" y="307"/>
                  </a:lnTo>
                  <a:lnTo>
                    <a:pt x="120" y="298"/>
                  </a:lnTo>
                  <a:lnTo>
                    <a:pt x="120" y="281"/>
                  </a:lnTo>
                  <a:lnTo>
                    <a:pt x="104" y="263"/>
                  </a:lnTo>
                  <a:lnTo>
                    <a:pt x="104" y="246"/>
                  </a:lnTo>
                  <a:lnTo>
                    <a:pt x="104" y="219"/>
                  </a:lnTo>
                  <a:lnTo>
                    <a:pt x="96" y="211"/>
                  </a:lnTo>
                  <a:lnTo>
                    <a:pt x="96" y="193"/>
                  </a:lnTo>
                  <a:lnTo>
                    <a:pt x="88" y="175"/>
                  </a:lnTo>
                  <a:lnTo>
                    <a:pt x="72" y="149"/>
                  </a:lnTo>
                  <a:lnTo>
                    <a:pt x="72" y="140"/>
                  </a:lnTo>
                  <a:lnTo>
                    <a:pt x="64" y="114"/>
                  </a:lnTo>
                  <a:lnTo>
                    <a:pt x="56" y="105"/>
                  </a:lnTo>
                  <a:lnTo>
                    <a:pt x="56" y="79"/>
                  </a:lnTo>
                  <a:lnTo>
                    <a:pt x="40" y="70"/>
                  </a:lnTo>
                  <a:lnTo>
                    <a:pt x="32" y="61"/>
                  </a:lnTo>
                  <a:lnTo>
                    <a:pt x="24" y="52"/>
                  </a:lnTo>
                  <a:lnTo>
                    <a:pt x="24" y="35"/>
                  </a:lnTo>
                  <a:lnTo>
                    <a:pt x="8" y="26"/>
                  </a:lnTo>
                  <a:lnTo>
                    <a:pt x="8" y="17"/>
                  </a:lnTo>
                  <a:lnTo>
                    <a:pt x="0" y="0"/>
                  </a:lnTo>
                  <a:lnTo>
                    <a:pt x="8" y="17"/>
                  </a:lnTo>
                  <a:lnTo>
                    <a:pt x="24" y="17"/>
                  </a:lnTo>
                  <a:lnTo>
                    <a:pt x="32" y="26"/>
                  </a:lnTo>
                  <a:lnTo>
                    <a:pt x="40" y="26"/>
                  </a:lnTo>
                  <a:lnTo>
                    <a:pt x="56" y="35"/>
                  </a:lnTo>
                  <a:lnTo>
                    <a:pt x="64" y="52"/>
                  </a:lnTo>
                  <a:lnTo>
                    <a:pt x="72" y="61"/>
                  </a:lnTo>
                  <a:lnTo>
                    <a:pt x="88" y="61"/>
                  </a:lnTo>
                  <a:lnTo>
                    <a:pt x="88" y="70"/>
                  </a:lnTo>
                  <a:lnTo>
                    <a:pt x="96" y="79"/>
                  </a:lnTo>
                  <a:lnTo>
                    <a:pt x="104" y="96"/>
                  </a:lnTo>
                  <a:lnTo>
                    <a:pt x="104" y="105"/>
                  </a:lnTo>
                  <a:lnTo>
                    <a:pt x="120" y="114"/>
                  </a:lnTo>
                  <a:lnTo>
                    <a:pt x="120" y="131"/>
                  </a:lnTo>
                  <a:lnTo>
                    <a:pt x="128" y="149"/>
                  </a:lnTo>
                  <a:lnTo>
                    <a:pt x="136" y="175"/>
                  </a:lnTo>
                  <a:lnTo>
                    <a:pt x="136" y="211"/>
                  </a:lnTo>
                  <a:lnTo>
                    <a:pt x="152" y="228"/>
                  </a:lnTo>
                  <a:lnTo>
                    <a:pt x="152" y="255"/>
                  </a:lnTo>
                  <a:lnTo>
                    <a:pt x="152" y="281"/>
                  </a:lnTo>
                  <a:lnTo>
                    <a:pt x="152" y="298"/>
                  </a:lnTo>
                  <a:lnTo>
                    <a:pt x="160" y="325"/>
                  </a:lnTo>
                  <a:lnTo>
                    <a:pt x="160" y="342"/>
                  </a:lnTo>
                  <a:lnTo>
                    <a:pt x="160" y="360"/>
                  </a:lnTo>
                  <a:lnTo>
                    <a:pt x="160" y="369"/>
                  </a:lnTo>
                  <a:lnTo>
                    <a:pt x="160" y="378"/>
                  </a:lnTo>
                  <a:lnTo>
                    <a:pt x="152" y="378"/>
                  </a:lnTo>
                  <a:lnTo>
                    <a:pt x="160"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13" name="Freeform 915"/>
            <p:cNvSpPr>
              <a:spLocks/>
            </p:cNvSpPr>
            <p:nvPr/>
          </p:nvSpPr>
          <p:spPr bwMode="auto">
            <a:xfrm>
              <a:off x="2843" y="2760"/>
              <a:ext cx="200" cy="457"/>
            </a:xfrm>
            <a:custGeom>
              <a:avLst/>
              <a:gdLst>
                <a:gd name="T0" fmla="*/ 0 w 200"/>
                <a:gd name="T1" fmla="*/ 440 h 457"/>
                <a:gd name="T2" fmla="*/ 0 w 200"/>
                <a:gd name="T3" fmla="*/ 431 h 457"/>
                <a:gd name="T4" fmla="*/ 0 w 200"/>
                <a:gd name="T5" fmla="*/ 404 h 457"/>
                <a:gd name="T6" fmla="*/ 0 w 200"/>
                <a:gd name="T7" fmla="*/ 387 h 457"/>
                <a:gd name="T8" fmla="*/ 0 w 200"/>
                <a:gd name="T9" fmla="*/ 352 h 457"/>
                <a:gd name="T10" fmla="*/ 8 w 200"/>
                <a:gd name="T11" fmla="*/ 317 h 457"/>
                <a:gd name="T12" fmla="*/ 8 w 200"/>
                <a:gd name="T13" fmla="*/ 281 h 457"/>
                <a:gd name="T14" fmla="*/ 16 w 200"/>
                <a:gd name="T15" fmla="*/ 273 h 457"/>
                <a:gd name="T16" fmla="*/ 16 w 200"/>
                <a:gd name="T17" fmla="*/ 237 h 457"/>
                <a:gd name="T18" fmla="*/ 32 w 200"/>
                <a:gd name="T19" fmla="*/ 229 h 457"/>
                <a:gd name="T20" fmla="*/ 40 w 200"/>
                <a:gd name="T21" fmla="*/ 202 h 457"/>
                <a:gd name="T22" fmla="*/ 40 w 200"/>
                <a:gd name="T23" fmla="*/ 176 h 457"/>
                <a:gd name="T24" fmla="*/ 48 w 200"/>
                <a:gd name="T25" fmla="*/ 158 h 457"/>
                <a:gd name="T26" fmla="*/ 64 w 200"/>
                <a:gd name="T27" fmla="*/ 141 h 457"/>
                <a:gd name="T28" fmla="*/ 72 w 200"/>
                <a:gd name="T29" fmla="*/ 123 h 457"/>
                <a:gd name="T30" fmla="*/ 80 w 200"/>
                <a:gd name="T31" fmla="*/ 97 h 457"/>
                <a:gd name="T32" fmla="*/ 104 w 200"/>
                <a:gd name="T33" fmla="*/ 79 h 457"/>
                <a:gd name="T34" fmla="*/ 120 w 200"/>
                <a:gd name="T35" fmla="*/ 53 h 457"/>
                <a:gd name="T36" fmla="*/ 144 w 200"/>
                <a:gd name="T37" fmla="*/ 44 h 457"/>
                <a:gd name="T38" fmla="*/ 168 w 200"/>
                <a:gd name="T39" fmla="*/ 18 h 457"/>
                <a:gd name="T40" fmla="*/ 184 w 200"/>
                <a:gd name="T41" fmla="*/ 9 h 457"/>
                <a:gd name="T42" fmla="*/ 184 w 200"/>
                <a:gd name="T43" fmla="*/ 9 h 457"/>
                <a:gd name="T44" fmla="*/ 200 w 200"/>
                <a:gd name="T45" fmla="*/ 9 h 457"/>
                <a:gd name="T46" fmla="*/ 184 w 200"/>
                <a:gd name="T47" fmla="*/ 9 h 457"/>
                <a:gd name="T48" fmla="*/ 176 w 200"/>
                <a:gd name="T49" fmla="*/ 18 h 457"/>
                <a:gd name="T50" fmla="*/ 168 w 200"/>
                <a:gd name="T51" fmla="*/ 44 h 457"/>
                <a:gd name="T52" fmla="*/ 152 w 200"/>
                <a:gd name="T53" fmla="*/ 62 h 457"/>
                <a:gd name="T54" fmla="*/ 136 w 200"/>
                <a:gd name="T55" fmla="*/ 88 h 457"/>
                <a:gd name="T56" fmla="*/ 120 w 200"/>
                <a:gd name="T57" fmla="*/ 123 h 457"/>
                <a:gd name="T58" fmla="*/ 112 w 200"/>
                <a:gd name="T59" fmla="*/ 141 h 457"/>
                <a:gd name="T60" fmla="*/ 104 w 200"/>
                <a:gd name="T61" fmla="*/ 158 h 457"/>
                <a:gd name="T62" fmla="*/ 88 w 200"/>
                <a:gd name="T63" fmla="*/ 176 h 457"/>
                <a:gd name="T64" fmla="*/ 80 w 200"/>
                <a:gd name="T65" fmla="*/ 202 h 457"/>
                <a:gd name="T66" fmla="*/ 72 w 200"/>
                <a:gd name="T67" fmla="*/ 211 h 457"/>
                <a:gd name="T68" fmla="*/ 64 w 200"/>
                <a:gd name="T69" fmla="*/ 237 h 457"/>
                <a:gd name="T70" fmla="*/ 64 w 200"/>
                <a:gd name="T71" fmla="*/ 255 h 457"/>
                <a:gd name="T72" fmla="*/ 48 w 200"/>
                <a:gd name="T73" fmla="*/ 281 h 457"/>
                <a:gd name="T74" fmla="*/ 48 w 200"/>
                <a:gd name="T75" fmla="*/ 308 h 457"/>
                <a:gd name="T76" fmla="*/ 40 w 200"/>
                <a:gd name="T77" fmla="*/ 325 h 457"/>
                <a:gd name="T78" fmla="*/ 40 w 200"/>
                <a:gd name="T79" fmla="*/ 352 h 457"/>
                <a:gd name="T80" fmla="*/ 32 w 200"/>
                <a:gd name="T81" fmla="*/ 387 h 457"/>
                <a:gd name="T82" fmla="*/ 32 w 200"/>
                <a:gd name="T83" fmla="*/ 404 h 457"/>
                <a:gd name="T84" fmla="*/ 32 w 200"/>
                <a:gd name="T85" fmla="*/ 431 h 457"/>
                <a:gd name="T86" fmla="*/ 32 w 200"/>
                <a:gd name="T87" fmla="*/ 440 h 457"/>
                <a:gd name="T88" fmla="*/ 16 w 200"/>
                <a:gd name="T89" fmla="*/ 440 h 457"/>
                <a:gd name="T90" fmla="*/ 0 w 200"/>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0"/>
                <a:gd name="T139" fmla="*/ 0 h 457"/>
                <a:gd name="T140" fmla="*/ 200 w 200"/>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0" h="457">
                  <a:moveTo>
                    <a:pt x="0" y="457"/>
                  </a:moveTo>
                  <a:lnTo>
                    <a:pt x="0" y="440"/>
                  </a:lnTo>
                  <a:lnTo>
                    <a:pt x="0" y="431"/>
                  </a:lnTo>
                  <a:lnTo>
                    <a:pt x="0" y="422"/>
                  </a:lnTo>
                  <a:lnTo>
                    <a:pt x="0" y="404"/>
                  </a:lnTo>
                  <a:lnTo>
                    <a:pt x="0" y="396"/>
                  </a:lnTo>
                  <a:lnTo>
                    <a:pt x="0" y="387"/>
                  </a:lnTo>
                  <a:lnTo>
                    <a:pt x="0" y="360"/>
                  </a:lnTo>
                  <a:lnTo>
                    <a:pt x="0" y="352"/>
                  </a:lnTo>
                  <a:lnTo>
                    <a:pt x="8" y="325"/>
                  </a:lnTo>
                  <a:lnTo>
                    <a:pt x="8" y="317"/>
                  </a:lnTo>
                  <a:lnTo>
                    <a:pt x="8" y="290"/>
                  </a:lnTo>
                  <a:lnTo>
                    <a:pt x="8" y="281"/>
                  </a:lnTo>
                  <a:lnTo>
                    <a:pt x="8" y="273"/>
                  </a:lnTo>
                  <a:lnTo>
                    <a:pt x="16" y="273"/>
                  </a:lnTo>
                  <a:lnTo>
                    <a:pt x="16" y="246"/>
                  </a:lnTo>
                  <a:lnTo>
                    <a:pt x="16" y="237"/>
                  </a:lnTo>
                  <a:lnTo>
                    <a:pt x="32" y="237"/>
                  </a:lnTo>
                  <a:lnTo>
                    <a:pt x="32" y="229"/>
                  </a:lnTo>
                  <a:lnTo>
                    <a:pt x="32" y="211"/>
                  </a:lnTo>
                  <a:lnTo>
                    <a:pt x="40" y="202"/>
                  </a:lnTo>
                  <a:lnTo>
                    <a:pt x="40" y="193"/>
                  </a:lnTo>
                  <a:lnTo>
                    <a:pt x="40" y="176"/>
                  </a:lnTo>
                  <a:lnTo>
                    <a:pt x="48" y="167"/>
                  </a:lnTo>
                  <a:lnTo>
                    <a:pt x="48" y="158"/>
                  </a:lnTo>
                  <a:lnTo>
                    <a:pt x="64" y="158"/>
                  </a:lnTo>
                  <a:lnTo>
                    <a:pt x="64" y="141"/>
                  </a:lnTo>
                  <a:lnTo>
                    <a:pt x="72" y="132"/>
                  </a:lnTo>
                  <a:lnTo>
                    <a:pt x="72" y="123"/>
                  </a:lnTo>
                  <a:lnTo>
                    <a:pt x="80" y="123"/>
                  </a:lnTo>
                  <a:lnTo>
                    <a:pt x="80" y="97"/>
                  </a:lnTo>
                  <a:lnTo>
                    <a:pt x="88" y="88"/>
                  </a:lnTo>
                  <a:lnTo>
                    <a:pt x="104" y="79"/>
                  </a:lnTo>
                  <a:lnTo>
                    <a:pt x="112" y="62"/>
                  </a:lnTo>
                  <a:lnTo>
                    <a:pt x="120" y="53"/>
                  </a:lnTo>
                  <a:lnTo>
                    <a:pt x="136" y="44"/>
                  </a:lnTo>
                  <a:lnTo>
                    <a:pt x="144" y="44"/>
                  </a:lnTo>
                  <a:lnTo>
                    <a:pt x="152" y="26"/>
                  </a:lnTo>
                  <a:lnTo>
                    <a:pt x="168" y="18"/>
                  </a:lnTo>
                  <a:lnTo>
                    <a:pt x="176" y="18"/>
                  </a:lnTo>
                  <a:lnTo>
                    <a:pt x="184" y="9"/>
                  </a:lnTo>
                  <a:lnTo>
                    <a:pt x="184" y="0"/>
                  </a:lnTo>
                  <a:lnTo>
                    <a:pt x="200" y="9"/>
                  </a:lnTo>
                  <a:lnTo>
                    <a:pt x="184" y="9"/>
                  </a:lnTo>
                  <a:lnTo>
                    <a:pt x="176" y="18"/>
                  </a:lnTo>
                  <a:lnTo>
                    <a:pt x="176" y="26"/>
                  </a:lnTo>
                  <a:lnTo>
                    <a:pt x="168" y="44"/>
                  </a:lnTo>
                  <a:lnTo>
                    <a:pt x="152" y="53"/>
                  </a:lnTo>
                  <a:lnTo>
                    <a:pt x="152" y="62"/>
                  </a:lnTo>
                  <a:lnTo>
                    <a:pt x="144" y="79"/>
                  </a:lnTo>
                  <a:lnTo>
                    <a:pt x="136" y="88"/>
                  </a:lnTo>
                  <a:lnTo>
                    <a:pt x="120" y="97"/>
                  </a:lnTo>
                  <a:lnTo>
                    <a:pt x="120" y="123"/>
                  </a:lnTo>
                  <a:lnTo>
                    <a:pt x="112" y="132"/>
                  </a:lnTo>
                  <a:lnTo>
                    <a:pt x="112" y="141"/>
                  </a:lnTo>
                  <a:lnTo>
                    <a:pt x="112" y="158"/>
                  </a:lnTo>
                  <a:lnTo>
                    <a:pt x="104" y="158"/>
                  </a:lnTo>
                  <a:lnTo>
                    <a:pt x="88" y="167"/>
                  </a:lnTo>
                  <a:lnTo>
                    <a:pt x="88" y="176"/>
                  </a:lnTo>
                  <a:lnTo>
                    <a:pt x="80" y="193"/>
                  </a:lnTo>
                  <a:lnTo>
                    <a:pt x="80" y="202"/>
                  </a:lnTo>
                  <a:lnTo>
                    <a:pt x="72" y="211"/>
                  </a:lnTo>
                  <a:lnTo>
                    <a:pt x="72" y="229"/>
                  </a:lnTo>
                  <a:lnTo>
                    <a:pt x="64" y="237"/>
                  </a:lnTo>
                  <a:lnTo>
                    <a:pt x="64" y="246"/>
                  </a:lnTo>
                  <a:lnTo>
                    <a:pt x="64" y="255"/>
                  </a:lnTo>
                  <a:lnTo>
                    <a:pt x="48" y="273"/>
                  </a:lnTo>
                  <a:lnTo>
                    <a:pt x="48" y="281"/>
                  </a:lnTo>
                  <a:lnTo>
                    <a:pt x="48" y="290"/>
                  </a:lnTo>
                  <a:lnTo>
                    <a:pt x="48" y="308"/>
                  </a:lnTo>
                  <a:lnTo>
                    <a:pt x="40" y="317"/>
                  </a:lnTo>
                  <a:lnTo>
                    <a:pt x="40" y="325"/>
                  </a:lnTo>
                  <a:lnTo>
                    <a:pt x="40" y="343"/>
                  </a:lnTo>
                  <a:lnTo>
                    <a:pt x="40" y="352"/>
                  </a:lnTo>
                  <a:lnTo>
                    <a:pt x="32" y="360"/>
                  </a:lnTo>
                  <a:lnTo>
                    <a:pt x="32" y="387"/>
                  </a:lnTo>
                  <a:lnTo>
                    <a:pt x="32" y="396"/>
                  </a:lnTo>
                  <a:lnTo>
                    <a:pt x="32" y="404"/>
                  </a:lnTo>
                  <a:lnTo>
                    <a:pt x="32" y="422"/>
                  </a:lnTo>
                  <a:lnTo>
                    <a:pt x="32" y="431"/>
                  </a:lnTo>
                  <a:lnTo>
                    <a:pt x="32" y="440"/>
                  </a:lnTo>
                  <a:lnTo>
                    <a:pt x="16" y="440"/>
                  </a:lnTo>
                  <a:lnTo>
                    <a:pt x="32" y="457"/>
                  </a:lnTo>
                  <a:lnTo>
                    <a:pt x="0"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14" name="Freeform 916"/>
            <p:cNvSpPr>
              <a:spLocks/>
            </p:cNvSpPr>
            <p:nvPr/>
          </p:nvSpPr>
          <p:spPr bwMode="auto">
            <a:xfrm>
              <a:off x="2843" y="2760"/>
              <a:ext cx="200" cy="457"/>
            </a:xfrm>
            <a:custGeom>
              <a:avLst/>
              <a:gdLst>
                <a:gd name="T0" fmla="*/ 0 w 200"/>
                <a:gd name="T1" fmla="*/ 440 h 457"/>
                <a:gd name="T2" fmla="*/ 0 w 200"/>
                <a:gd name="T3" fmla="*/ 431 h 457"/>
                <a:gd name="T4" fmla="*/ 0 w 200"/>
                <a:gd name="T5" fmla="*/ 404 h 457"/>
                <a:gd name="T6" fmla="*/ 0 w 200"/>
                <a:gd name="T7" fmla="*/ 387 h 457"/>
                <a:gd name="T8" fmla="*/ 0 w 200"/>
                <a:gd name="T9" fmla="*/ 352 h 457"/>
                <a:gd name="T10" fmla="*/ 8 w 200"/>
                <a:gd name="T11" fmla="*/ 317 h 457"/>
                <a:gd name="T12" fmla="*/ 8 w 200"/>
                <a:gd name="T13" fmla="*/ 281 h 457"/>
                <a:gd name="T14" fmla="*/ 16 w 200"/>
                <a:gd name="T15" fmla="*/ 273 h 457"/>
                <a:gd name="T16" fmla="*/ 16 w 200"/>
                <a:gd name="T17" fmla="*/ 237 h 457"/>
                <a:gd name="T18" fmla="*/ 32 w 200"/>
                <a:gd name="T19" fmla="*/ 229 h 457"/>
                <a:gd name="T20" fmla="*/ 40 w 200"/>
                <a:gd name="T21" fmla="*/ 202 h 457"/>
                <a:gd name="T22" fmla="*/ 40 w 200"/>
                <a:gd name="T23" fmla="*/ 176 h 457"/>
                <a:gd name="T24" fmla="*/ 48 w 200"/>
                <a:gd name="T25" fmla="*/ 158 h 457"/>
                <a:gd name="T26" fmla="*/ 64 w 200"/>
                <a:gd name="T27" fmla="*/ 141 h 457"/>
                <a:gd name="T28" fmla="*/ 72 w 200"/>
                <a:gd name="T29" fmla="*/ 123 h 457"/>
                <a:gd name="T30" fmla="*/ 80 w 200"/>
                <a:gd name="T31" fmla="*/ 97 h 457"/>
                <a:gd name="T32" fmla="*/ 104 w 200"/>
                <a:gd name="T33" fmla="*/ 79 h 457"/>
                <a:gd name="T34" fmla="*/ 120 w 200"/>
                <a:gd name="T35" fmla="*/ 53 h 457"/>
                <a:gd name="T36" fmla="*/ 144 w 200"/>
                <a:gd name="T37" fmla="*/ 44 h 457"/>
                <a:gd name="T38" fmla="*/ 168 w 200"/>
                <a:gd name="T39" fmla="*/ 18 h 457"/>
                <a:gd name="T40" fmla="*/ 184 w 200"/>
                <a:gd name="T41" fmla="*/ 9 h 457"/>
                <a:gd name="T42" fmla="*/ 184 w 200"/>
                <a:gd name="T43" fmla="*/ 9 h 457"/>
                <a:gd name="T44" fmla="*/ 200 w 200"/>
                <a:gd name="T45" fmla="*/ 9 h 457"/>
                <a:gd name="T46" fmla="*/ 184 w 200"/>
                <a:gd name="T47" fmla="*/ 9 h 457"/>
                <a:gd name="T48" fmla="*/ 176 w 200"/>
                <a:gd name="T49" fmla="*/ 18 h 457"/>
                <a:gd name="T50" fmla="*/ 168 w 200"/>
                <a:gd name="T51" fmla="*/ 44 h 457"/>
                <a:gd name="T52" fmla="*/ 152 w 200"/>
                <a:gd name="T53" fmla="*/ 62 h 457"/>
                <a:gd name="T54" fmla="*/ 136 w 200"/>
                <a:gd name="T55" fmla="*/ 88 h 457"/>
                <a:gd name="T56" fmla="*/ 120 w 200"/>
                <a:gd name="T57" fmla="*/ 123 h 457"/>
                <a:gd name="T58" fmla="*/ 112 w 200"/>
                <a:gd name="T59" fmla="*/ 141 h 457"/>
                <a:gd name="T60" fmla="*/ 104 w 200"/>
                <a:gd name="T61" fmla="*/ 158 h 457"/>
                <a:gd name="T62" fmla="*/ 88 w 200"/>
                <a:gd name="T63" fmla="*/ 176 h 457"/>
                <a:gd name="T64" fmla="*/ 80 w 200"/>
                <a:gd name="T65" fmla="*/ 202 h 457"/>
                <a:gd name="T66" fmla="*/ 72 w 200"/>
                <a:gd name="T67" fmla="*/ 211 h 457"/>
                <a:gd name="T68" fmla="*/ 64 w 200"/>
                <a:gd name="T69" fmla="*/ 237 h 457"/>
                <a:gd name="T70" fmla="*/ 64 w 200"/>
                <a:gd name="T71" fmla="*/ 255 h 457"/>
                <a:gd name="T72" fmla="*/ 48 w 200"/>
                <a:gd name="T73" fmla="*/ 281 h 457"/>
                <a:gd name="T74" fmla="*/ 48 w 200"/>
                <a:gd name="T75" fmla="*/ 308 h 457"/>
                <a:gd name="T76" fmla="*/ 40 w 200"/>
                <a:gd name="T77" fmla="*/ 325 h 457"/>
                <a:gd name="T78" fmla="*/ 40 w 200"/>
                <a:gd name="T79" fmla="*/ 352 h 457"/>
                <a:gd name="T80" fmla="*/ 32 w 200"/>
                <a:gd name="T81" fmla="*/ 387 h 457"/>
                <a:gd name="T82" fmla="*/ 32 w 200"/>
                <a:gd name="T83" fmla="*/ 404 h 457"/>
                <a:gd name="T84" fmla="*/ 32 w 200"/>
                <a:gd name="T85" fmla="*/ 431 h 457"/>
                <a:gd name="T86" fmla="*/ 32 w 200"/>
                <a:gd name="T87" fmla="*/ 440 h 457"/>
                <a:gd name="T88" fmla="*/ 16 w 200"/>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0"/>
                <a:gd name="T136" fmla="*/ 0 h 457"/>
                <a:gd name="T137" fmla="*/ 200 w 200"/>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0" h="457">
                  <a:moveTo>
                    <a:pt x="0" y="457"/>
                  </a:moveTo>
                  <a:lnTo>
                    <a:pt x="0" y="440"/>
                  </a:lnTo>
                  <a:lnTo>
                    <a:pt x="0" y="431"/>
                  </a:lnTo>
                  <a:lnTo>
                    <a:pt x="0" y="422"/>
                  </a:lnTo>
                  <a:lnTo>
                    <a:pt x="0" y="404"/>
                  </a:lnTo>
                  <a:lnTo>
                    <a:pt x="0" y="396"/>
                  </a:lnTo>
                  <a:lnTo>
                    <a:pt x="0" y="387"/>
                  </a:lnTo>
                  <a:lnTo>
                    <a:pt x="0" y="360"/>
                  </a:lnTo>
                  <a:lnTo>
                    <a:pt x="0" y="352"/>
                  </a:lnTo>
                  <a:lnTo>
                    <a:pt x="8" y="325"/>
                  </a:lnTo>
                  <a:lnTo>
                    <a:pt x="8" y="317"/>
                  </a:lnTo>
                  <a:lnTo>
                    <a:pt x="8" y="290"/>
                  </a:lnTo>
                  <a:lnTo>
                    <a:pt x="8" y="281"/>
                  </a:lnTo>
                  <a:lnTo>
                    <a:pt x="8" y="273"/>
                  </a:lnTo>
                  <a:lnTo>
                    <a:pt x="16" y="273"/>
                  </a:lnTo>
                  <a:lnTo>
                    <a:pt x="16" y="246"/>
                  </a:lnTo>
                  <a:lnTo>
                    <a:pt x="16" y="237"/>
                  </a:lnTo>
                  <a:lnTo>
                    <a:pt x="32" y="237"/>
                  </a:lnTo>
                  <a:lnTo>
                    <a:pt x="32" y="229"/>
                  </a:lnTo>
                  <a:lnTo>
                    <a:pt x="32" y="211"/>
                  </a:lnTo>
                  <a:lnTo>
                    <a:pt x="40" y="202"/>
                  </a:lnTo>
                  <a:lnTo>
                    <a:pt x="40" y="193"/>
                  </a:lnTo>
                  <a:lnTo>
                    <a:pt x="40" y="176"/>
                  </a:lnTo>
                  <a:lnTo>
                    <a:pt x="48" y="167"/>
                  </a:lnTo>
                  <a:lnTo>
                    <a:pt x="48" y="158"/>
                  </a:lnTo>
                  <a:lnTo>
                    <a:pt x="64" y="158"/>
                  </a:lnTo>
                  <a:lnTo>
                    <a:pt x="64" y="141"/>
                  </a:lnTo>
                  <a:lnTo>
                    <a:pt x="72" y="132"/>
                  </a:lnTo>
                  <a:lnTo>
                    <a:pt x="72" y="123"/>
                  </a:lnTo>
                  <a:lnTo>
                    <a:pt x="80" y="123"/>
                  </a:lnTo>
                  <a:lnTo>
                    <a:pt x="80" y="97"/>
                  </a:lnTo>
                  <a:lnTo>
                    <a:pt x="88" y="88"/>
                  </a:lnTo>
                  <a:lnTo>
                    <a:pt x="104" y="79"/>
                  </a:lnTo>
                  <a:lnTo>
                    <a:pt x="112" y="62"/>
                  </a:lnTo>
                  <a:lnTo>
                    <a:pt x="120" y="53"/>
                  </a:lnTo>
                  <a:lnTo>
                    <a:pt x="136" y="44"/>
                  </a:lnTo>
                  <a:lnTo>
                    <a:pt x="144" y="44"/>
                  </a:lnTo>
                  <a:lnTo>
                    <a:pt x="152" y="26"/>
                  </a:lnTo>
                  <a:lnTo>
                    <a:pt x="168" y="18"/>
                  </a:lnTo>
                  <a:lnTo>
                    <a:pt x="176" y="18"/>
                  </a:lnTo>
                  <a:lnTo>
                    <a:pt x="184" y="9"/>
                  </a:lnTo>
                  <a:lnTo>
                    <a:pt x="184" y="0"/>
                  </a:lnTo>
                  <a:lnTo>
                    <a:pt x="200" y="9"/>
                  </a:lnTo>
                  <a:lnTo>
                    <a:pt x="184" y="9"/>
                  </a:lnTo>
                  <a:lnTo>
                    <a:pt x="176" y="18"/>
                  </a:lnTo>
                  <a:lnTo>
                    <a:pt x="176" y="26"/>
                  </a:lnTo>
                  <a:lnTo>
                    <a:pt x="168" y="44"/>
                  </a:lnTo>
                  <a:lnTo>
                    <a:pt x="152" y="53"/>
                  </a:lnTo>
                  <a:lnTo>
                    <a:pt x="152" y="62"/>
                  </a:lnTo>
                  <a:lnTo>
                    <a:pt x="144" y="79"/>
                  </a:lnTo>
                  <a:lnTo>
                    <a:pt x="136" y="88"/>
                  </a:lnTo>
                  <a:lnTo>
                    <a:pt x="120" y="97"/>
                  </a:lnTo>
                  <a:lnTo>
                    <a:pt x="120" y="123"/>
                  </a:lnTo>
                  <a:lnTo>
                    <a:pt x="112" y="132"/>
                  </a:lnTo>
                  <a:lnTo>
                    <a:pt x="112" y="141"/>
                  </a:lnTo>
                  <a:lnTo>
                    <a:pt x="112" y="158"/>
                  </a:lnTo>
                  <a:lnTo>
                    <a:pt x="104" y="158"/>
                  </a:lnTo>
                  <a:lnTo>
                    <a:pt x="88" y="167"/>
                  </a:lnTo>
                  <a:lnTo>
                    <a:pt x="88" y="176"/>
                  </a:lnTo>
                  <a:lnTo>
                    <a:pt x="80" y="193"/>
                  </a:lnTo>
                  <a:lnTo>
                    <a:pt x="80" y="202"/>
                  </a:lnTo>
                  <a:lnTo>
                    <a:pt x="72" y="211"/>
                  </a:lnTo>
                  <a:lnTo>
                    <a:pt x="72" y="229"/>
                  </a:lnTo>
                  <a:lnTo>
                    <a:pt x="64" y="237"/>
                  </a:lnTo>
                  <a:lnTo>
                    <a:pt x="64" y="246"/>
                  </a:lnTo>
                  <a:lnTo>
                    <a:pt x="64" y="255"/>
                  </a:lnTo>
                  <a:lnTo>
                    <a:pt x="48" y="273"/>
                  </a:lnTo>
                  <a:lnTo>
                    <a:pt x="48" y="281"/>
                  </a:lnTo>
                  <a:lnTo>
                    <a:pt x="48" y="290"/>
                  </a:lnTo>
                  <a:lnTo>
                    <a:pt x="48" y="308"/>
                  </a:lnTo>
                  <a:lnTo>
                    <a:pt x="40" y="317"/>
                  </a:lnTo>
                  <a:lnTo>
                    <a:pt x="40" y="325"/>
                  </a:lnTo>
                  <a:lnTo>
                    <a:pt x="40" y="343"/>
                  </a:lnTo>
                  <a:lnTo>
                    <a:pt x="40" y="352"/>
                  </a:lnTo>
                  <a:lnTo>
                    <a:pt x="32" y="360"/>
                  </a:lnTo>
                  <a:lnTo>
                    <a:pt x="32" y="387"/>
                  </a:lnTo>
                  <a:lnTo>
                    <a:pt x="32" y="396"/>
                  </a:lnTo>
                  <a:lnTo>
                    <a:pt x="32" y="404"/>
                  </a:lnTo>
                  <a:lnTo>
                    <a:pt x="32" y="422"/>
                  </a:lnTo>
                  <a:lnTo>
                    <a:pt x="32" y="431"/>
                  </a:lnTo>
                  <a:lnTo>
                    <a:pt x="32" y="440"/>
                  </a:lnTo>
                  <a:lnTo>
                    <a:pt x="16" y="440"/>
                  </a:lnTo>
                  <a:lnTo>
                    <a:pt x="32"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15" name="Freeform 917"/>
            <p:cNvSpPr>
              <a:spLocks/>
            </p:cNvSpPr>
            <p:nvPr/>
          </p:nvSpPr>
          <p:spPr bwMode="auto">
            <a:xfrm>
              <a:off x="2859" y="2892"/>
              <a:ext cx="240" cy="325"/>
            </a:xfrm>
            <a:custGeom>
              <a:avLst/>
              <a:gdLst>
                <a:gd name="T0" fmla="*/ 0 w 240"/>
                <a:gd name="T1" fmla="*/ 325 h 325"/>
                <a:gd name="T2" fmla="*/ 0 w 240"/>
                <a:gd name="T3" fmla="*/ 308 h 325"/>
                <a:gd name="T4" fmla="*/ 0 w 240"/>
                <a:gd name="T5" fmla="*/ 308 h 325"/>
                <a:gd name="T6" fmla="*/ 0 w 240"/>
                <a:gd name="T7" fmla="*/ 299 h 325"/>
                <a:gd name="T8" fmla="*/ 0 w 240"/>
                <a:gd name="T9" fmla="*/ 290 h 325"/>
                <a:gd name="T10" fmla="*/ 0 w 240"/>
                <a:gd name="T11" fmla="*/ 272 h 325"/>
                <a:gd name="T12" fmla="*/ 0 w 240"/>
                <a:gd name="T13" fmla="*/ 255 h 325"/>
                <a:gd name="T14" fmla="*/ 0 w 240"/>
                <a:gd name="T15" fmla="*/ 237 h 325"/>
                <a:gd name="T16" fmla="*/ 16 w 240"/>
                <a:gd name="T17" fmla="*/ 220 h 325"/>
                <a:gd name="T18" fmla="*/ 16 w 240"/>
                <a:gd name="T19" fmla="*/ 211 h 325"/>
                <a:gd name="T20" fmla="*/ 24 w 240"/>
                <a:gd name="T21" fmla="*/ 185 h 325"/>
                <a:gd name="T22" fmla="*/ 24 w 240"/>
                <a:gd name="T23" fmla="*/ 176 h 325"/>
                <a:gd name="T24" fmla="*/ 32 w 240"/>
                <a:gd name="T25" fmla="*/ 149 h 325"/>
                <a:gd name="T26" fmla="*/ 48 w 240"/>
                <a:gd name="T27" fmla="*/ 141 h 325"/>
                <a:gd name="T28" fmla="*/ 48 w 240"/>
                <a:gd name="T29" fmla="*/ 123 h 325"/>
                <a:gd name="T30" fmla="*/ 56 w 240"/>
                <a:gd name="T31" fmla="*/ 123 h 325"/>
                <a:gd name="T32" fmla="*/ 64 w 240"/>
                <a:gd name="T33" fmla="*/ 105 h 325"/>
                <a:gd name="T34" fmla="*/ 72 w 240"/>
                <a:gd name="T35" fmla="*/ 97 h 325"/>
                <a:gd name="T36" fmla="*/ 96 w 240"/>
                <a:gd name="T37" fmla="*/ 79 h 325"/>
                <a:gd name="T38" fmla="*/ 104 w 240"/>
                <a:gd name="T39" fmla="*/ 70 h 325"/>
                <a:gd name="T40" fmla="*/ 128 w 240"/>
                <a:gd name="T41" fmla="*/ 61 h 325"/>
                <a:gd name="T42" fmla="*/ 152 w 240"/>
                <a:gd name="T43" fmla="*/ 44 h 325"/>
                <a:gd name="T44" fmla="*/ 160 w 240"/>
                <a:gd name="T45" fmla="*/ 35 h 325"/>
                <a:gd name="T46" fmla="*/ 184 w 240"/>
                <a:gd name="T47" fmla="*/ 35 h 325"/>
                <a:gd name="T48" fmla="*/ 192 w 240"/>
                <a:gd name="T49" fmla="*/ 26 h 325"/>
                <a:gd name="T50" fmla="*/ 216 w 240"/>
                <a:gd name="T51" fmla="*/ 9 h 325"/>
                <a:gd name="T52" fmla="*/ 224 w 240"/>
                <a:gd name="T53" fmla="*/ 9 h 325"/>
                <a:gd name="T54" fmla="*/ 232 w 240"/>
                <a:gd name="T55" fmla="*/ 9 h 325"/>
                <a:gd name="T56" fmla="*/ 232 w 240"/>
                <a:gd name="T57" fmla="*/ 9 h 325"/>
                <a:gd name="T58" fmla="*/ 232 w 240"/>
                <a:gd name="T59" fmla="*/ 0 h 325"/>
                <a:gd name="T60" fmla="*/ 240 w 240"/>
                <a:gd name="T61" fmla="*/ 9 h 325"/>
                <a:gd name="T62" fmla="*/ 232 w 240"/>
                <a:gd name="T63" fmla="*/ 9 h 325"/>
                <a:gd name="T64" fmla="*/ 232 w 240"/>
                <a:gd name="T65" fmla="*/ 9 h 325"/>
                <a:gd name="T66" fmla="*/ 224 w 240"/>
                <a:gd name="T67" fmla="*/ 9 h 325"/>
                <a:gd name="T68" fmla="*/ 216 w 240"/>
                <a:gd name="T69" fmla="*/ 26 h 325"/>
                <a:gd name="T70" fmla="*/ 200 w 240"/>
                <a:gd name="T71" fmla="*/ 26 h 325"/>
                <a:gd name="T72" fmla="*/ 192 w 240"/>
                <a:gd name="T73" fmla="*/ 35 h 325"/>
                <a:gd name="T74" fmla="*/ 184 w 240"/>
                <a:gd name="T75" fmla="*/ 44 h 325"/>
                <a:gd name="T76" fmla="*/ 168 w 240"/>
                <a:gd name="T77" fmla="*/ 44 h 325"/>
                <a:gd name="T78" fmla="*/ 152 w 240"/>
                <a:gd name="T79" fmla="*/ 61 h 325"/>
                <a:gd name="T80" fmla="*/ 136 w 240"/>
                <a:gd name="T81" fmla="*/ 70 h 325"/>
                <a:gd name="T82" fmla="*/ 120 w 240"/>
                <a:gd name="T83" fmla="*/ 79 h 325"/>
                <a:gd name="T84" fmla="*/ 104 w 240"/>
                <a:gd name="T85" fmla="*/ 97 h 325"/>
                <a:gd name="T86" fmla="*/ 96 w 240"/>
                <a:gd name="T87" fmla="*/ 105 h 325"/>
                <a:gd name="T88" fmla="*/ 88 w 240"/>
                <a:gd name="T89" fmla="*/ 114 h 325"/>
                <a:gd name="T90" fmla="*/ 88 w 240"/>
                <a:gd name="T91" fmla="*/ 123 h 325"/>
                <a:gd name="T92" fmla="*/ 72 w 240"/>
                <a:gd name="T93" fmla="*/ 141 h 325"/>
                <a:gd name="T94" fmla="*/ 64 w 240"/>
                <a:gd name="T95" fmla="*/ 149 h 325"/>
                <a:gd name="T96" fmla="*/ 56 w 240"/>
                <a:gd name="T97" fmla="*/ 176 h 325"/>
                <a:gd name="T98" fmla="*/ 56 w 240"/>
                <a:gd name="T99" fmla="*/ 185 h 325"/>
                <a:gd name="T100" fmla="*/ 48 w 240"/>
                <a:gd name="T101" fmla="*/ 211 h 325"/>
                <a:gd name="T102" fmla="*/ 32 w 240"/>
                <a:gd name="T103" fmla="*/ 228 h 325"/>
                <a:gd name="T104" fmla="*/ 32 w 240"/>
                <a:gd name="T105" fmla="*/ 237 h 325"/>
                <a:gd name="T106" fmla="*/ 32 w 240"/>
                <a:gd name="T107" fmla="*/ 264 h 325"/>
                <a:gd name="T108" fmla="*/ 24 w 240"/>
                <a:gd name="T109" fmla="*/ 272 h 325"/>
                <a:gd name="T110" fmla="*/ 24 w 240"/>
                <a:gd name="T111" fmla="*/ 290 h 325"/>
                <a:gd name="T112" fmla="*/ 24 w 240"/>
                <a:gd name="T113" fmla="*/ 299 h 325"/>
                <a:gd name="T114" fmla="*/ 24 w 240"/>
                <a:gd name="T115" fmla="*/ 308 h 325"/>
                <a:gd name="T116" fmla="*/ 24 w 240"/>
                <a:gd name="T117" fmla="*/ 308 h 325"/>
                <a:gd name="T118" fmla="*/ 16 w 240"/>
                <a:gd name="T119" fmla="*/ 308 h 325"/>
                <a:gd name="T120" fmla="*/ 24 w 240"/>
                <a:gd name="T121" fmla="*/ 325 h 325"/>
                <a:gd name="T122" fmla="*/ 0 w 240"/>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0"/>
                <a:gd name="T187" fmla="*/ 0 h 325"/>
                <a:gd name="T188" fmla="*/ 240 w 240"/>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0" h="325">
                  <a:moveTo>
                    <a:pt x="0" y="325"/>
                  </a:moveTo>
                  <a:lnTo>
                    <a:pt x="0" y="308"/>
                  </a:lnTo>
                  <a:lnTo>
                    <a:pt x="0" y="299"/>
                  </a:lnTo>
                  <a:lnTo>
                    <a:pt x="0" y="290"/>
                  </a:lnTo>
                  <a:lnTo>
                    <a:pt x="0" y="272"/>
                  </a:lnTo>
                  <a:lnTo>
                    <a:pt x="0" y="255"/>
                  </a:lnTo>
                  <a:lnTo>
                    <a:pt x="0" y="237"/>
                  </a:lnTo>
                  <a:lnTo>
                    <a:pt x="16" y="220"/>
                  </a:lnTo>
                  <a:lnTo>
                    <a:pt x="16" y="211"/>
                  </a:lnTo>
                  <a:lnTo>
                    <a:pt x="24" y="185"/>
                  </a:lnTo>
                  <a:lnTo>
                    <a:pt x="24" y="176"/>
                  </a:lnTo>
                  <a:lnTo>
                    <a:pt x="32" y="149"/>
                  </a:lnTo>
                  <a:lnTo>
                    <a:pt x="48" y="141"/>
                  </a:lnTo>
                  <a:lnTo>
                    <a:pt x="48" y="123"/>
                  </a:lnTo>
                  <a:lnTo>
                    <a:pt x="56" y="123"/>
                  </a:lnTo>
                  <a:lnTo>
                    <a:pt x="64" y="105"/>
                  </a:lnTo>
                  <a:lnTo>
                    <a:pt x="72" y="97"/>
                  </a:lnTo>
                  <a:lnTo>
                    <a:pt x="96" y="79"/>
                  </a:lnTo>
                  <a:lnTo>
                    <a:pt x="104" y="70"/>
                  </a:lnTo>
                  <a:lnTo>
                    <a:pt x="128" y="61"/>
                  </a:lnTo>
                  <a:lnTo>
                    <a:pt x="152" y="44"/>
                  </a:lnTo>
                  <a:lnTo>
                    <a:pt x="160" y="35"/>
                  </a:lnTo>
                  <a:lnTo>
                    <a:pt x="184" y="35"/>
                  </a:lnTo>
                  <a:lnTo>
                    <a:pt x="192" y="26"/>
                  </a:lnTo>
                  <a:lnTo>
                    <a:pt x="216" y="9"/>
                  </a:lnTo>
                  <a:lnTo>
                    <a:pt x="224" y="9"/>
                  </a:lnTo>
                  <a:lnTo>
                    <a:pt x="232" y="9"/>
                  </a:lnTo>
                  <a:lnTo>
                    <a:pt x="232" y="0"/>
                  </a:lnTo>
                  <a:lnTo>
                    <a:pt x="240" y="9"/>
                  </a:lnTo>
                  <a:lnTo>
                    <a:pt x="232" y="9"/>
                  </a:lnTo>
                  <a:lnTo>
                    <a:pt x="224" y="9"/>
                  </a:lnTo>
                  <a:lnTo>
                    <a:pt x="216" y="26"/>
                  </a:lnTo>
                  <a:lnTo>
                    <a:pt x="200" y="26"/>
                  </a:lnTo>
                  <a:lnTo>
                    <a:pt x="192" y="35"/>
                  </a:lnTo>
                  <a:lnTo>
                    <a:pt x="184" y="44"/>
                  </a:lnTo>
                  <a:lnTo>
                    <a:pt x="168" y="44"/>
                  </a:lnTo>
                  <a:lnTo>
                    <a:pt x="152" y="61"/>
                  </a:lnTo>
                  <a:lnTo>
                    <a:pt x="136" y="70"/>
                  </a:lnTo>
                  <a:lnTo>
                    <a:pt x="120" y="79"/>
                  </a:lnTo>
                  <a:lnTo>
                    <a:pt x="104" y="97"/>
                  </a:lnTo>
                  <a:lnTo>
                    <a:pt x="96" y="105"/>
                  </a:lnTo>
                  <a:lnTo>
                    <a:pt x="88" y="114"/>
                  </a:lnTo>
                  <a:lnTo>
                    <a:pt x="88" y="123"/>
                  </a:lnTo>
                  <a:lnTo>
                    <a:pt x="72" y="141"/>
                  </a:lnTo>
                  <a:lnTo>
                    <a:pt x="64" y="149"/>
                  </a:lnTo>
                  <a:lnTo>
                    <a:pt x="56" y="176"/>
                  </a:lnTo>
                  <a:lnTo>
                    <a:pt x="56" y="185"/>
                  </a:lnTo>
                  <a:lnTo>
                    <a:pt x="48" y="211"/>
                  </a:lnTo>
                  <a:lnTo>
                    <a:pt x="32" y="228"/>
                  </a:lnTo>
                  <a:lnTo>
                    <a:pt x="32" y="237"/>
                  </a:lnTo>
                  <a:lnTo>
                    <a:pt x="32" y="264"/>
                  </a:lnTo>
                  <a:lnTo>
                    <a:pt x="24" y="272"/>
                  </a:lnTo>
                  <a:lnTo>
                    <a:pt x="24" y="290"/>
                  </a:lnTo>
                  <a:lnTo>
                    <a:pt x="24" y="299"/>
                  </a:lnTo>
                  <a:lnTo>
                    <a:pt x="24" y="308"/>
                  </a:lnTo>
                  <a:lnTo>
                    <a:pt x="16" y="308"/>
                  </a:lnTo>
                  <a:lnTo>
                    <a:pt x="24" y="325"/>
                  </a:lnTo>
                  <a:lnTo>
                    <a:pt x="0"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16" name="Freeform 918"/>
            <p:cNvSpPr>
              <a:spLocks/>
            </p:cNvSpPr>
            <p:nvPr/>
          </p:nvSpPr>
          <p:spPr bwMode="auto">
            <a:xfrm>
              <a:off x="2859" y="2892"/>
              <a:ext cx="240" cy="325"/>
            </a:xfrm>
            <a:custGeom>
              <a:avLst/>
              <a:gdLst>
                <a:gd name="T0" fmla="*/ 0 w 240"/>
                <a:gd name="T1" fmla="*/ 325 h 325"/>
                <a:gd name="T2" fmla="*/ 0 w 240"/>
                <a:gd name="T3" fmla="*/ 308 h 325"/>
                <a:gd name="T4" fmla="*/ 0 w 240"/>
                <a:gd name="T5" fmla="*/ 308 h 325"/>
                <a:gd name="T6" fmla="*/ 0 w 240"/>
                <a:gd name="T7" fmla="*/ 299 h 325"/>
                <a:gd name="T8" fmla="*/ 0 w 240"/>
                <a:gd name="T9" fmla="*/ 290 h 325"/>
                <a:gd name="T10" fmla="*/ 0 w 240"/>
                <a:gd name="T11" fmla="*/ 272 h 325"/>
                <a:gd name="T12" fmla="*/ 0 w 240"/>
                <a:gd name="T13" fmla="*/ 255 h 325"/>
                <a:gd name="T14" fmla="*/ 0 w 240"/>
                <a:gd name="T15" fmla="*/ 237 h 325"/>
                <a:gd name="T16" fmla="*/ 16 w 240"/>
                <a:gd name="T17" fmla="*/ 220 h 325"/>
                <a:gd name="T18" fmla="*/ 16 w 240"/>
                <a:gd name="T19" fmla="*/ 211 h 325"/>
                <a:gd name="T20" fmla="*/ 24 w 240"/>
                <a:gd name="T21" fmla="*/ 185 h 325"/>
                <a:gd name="T22" fmla="*/ 24 w 240"/>
                <a:gd name="T23" fmla="*/ 176 h 325"/>
                <a:gd name="T24" fmla="*/ 32 w 240"/>
                <a:gd name="T25" fmla="*/ 149 h 325"/>
                <a:gd name="T26" fmla="*/ 48 w 240"/>
                <a:gd name="T27" fmla="*/ 141 h 325"/>
                <a:gd name="T28" fmla="*/ 48 w 240"/>
                <a:gd name="T29" fmla="*/ 123 h 325"/>
                <a:gd name="T30" fmla="*/ 56 w 240"/>
                <a:gd name="T31" fmla="*/ 123 h 325"/>
                <a:gd name="T32" fmla="*/ 64 w 240"/>
                <a:gd name="T33" fmla="*/ 105 h 325"/>
                <a:gd name="T34" fmla="*/ 72 w 240"/>
                <a:gd name="T35" fmla="*/ 97 h 325"/>
                <a:gd name="T36" fmla="*/ 96 w 240"/>
                <a:gd name="T37" fmla="*/ 79 h 325"/>
                <a:gd name="T38" fmla="*/ 104 w 240"/>
                <a:gd name="T39" fmla="*/ 70 h 325"/>
                <a:gd name="T40" fmla="*/ 128 w 240"/>
                <a:gd name="T41" fmla="*/ 61 h 325"/>
                <a:gd name="T42" fmla="*/ 152 w 240"/>
                <a:gd name="T43" fmla="*/ 44 h 325"/>
                <a:gd name="T44" fmla="*/ 160 w 240"/>
                <a:gd name="T45" fmla="*/ 35 h 325"/>
                <a:gd name="T46" fmla="*/ 184 w 240"/>
                <a:gd name="T47" fmla="*/ 35 h 325"/>
                <a:gd name="T48" fmla="*/ 192 w 240"/>
                <a:gd name="T49" fmla="*/ 26 h 325"/>
                <a:gd name="T50" fmla="*/ 216 w 240"/>
                <a:gd name="T51" fmla="*/ 9 h 325"/>
                <a:gd name="T52" fmla="*/ 224 w 240"/>
                <a:gd name="T53" fmla="*/ 9 h 325"/>
                <a:gd name="T54" fmla="*/ 232 w 240"/>
                <a:gd name="T55" fmla="*/ 9 h 325"/>
                <a:gd name="T56" fmla="*/ 232 w 240"/>
                <a:gd name="T57" fmla="*/ 9 h 325"/>
                <a:gd name="T58" fmla="*/ 232 w 240"/>
                <a:gd name="T59" fmla="*/ 0 h 325"/>
                <a:gd name="T60" fmla="*/ 240 w 240"/>
                <a:gd name="T61" fmla="*/ 9 h 325"/>
                <a:gd name="T62" fmla="*/ 232 w 240"/>
                <a:gd name="T63" fmla="*/ 9 h 325"/>
                <a:gd name="T64" fmla="*/ 232 w 240"/>
                <a:gd name="T65" fmla="*/ 9 h 325"/>
                <a:gd name="T66" fmla="*/ 224 w 240"/>
                <a:gd name="T67" fmla="*/ 9 h 325"/>
                <a:gd name="T68" fmla="*/ 216 w 240"/>
                <a:gd name="T69" fmla="*/ 26 h 325"/>
                <a:gd name="T70" fmla="*/ 200 w 240"/>
                <a:gd name="T71" fmla="*/ 26 h 325"/>
                <a:gd name="T72" fmla="*/ 192 w 240"/>
                <a:gd name="T73" fmla="*/ 35 h 325"/>
                <a:gd name="T74" fmla="*/ 184 w 240"/>
                <a:gd name="T75" fmla="*/ 44 h 325"/>
                <a:gd name="T76" fmla="*/ 168 w 240"/>
                <a:gd name="T77" fmla="*/ 44 h 325"/>
                <a:gd name="T78" fmla="*/ 152 w 240"/>
                <a:gd name="T79" fmla="*/ 61 h 325"/>
                <a:gd name="T80" fmla="*/ 136 w 240"/>
                <a:gd name="T81" fmla="*/ 70 h 325"/>
                <a:gd name="T82" fmla="*/ 120 w 240"/>
                <a:gd name="T83" fmla="*/ 79 h 325"/>
                <a:gd name="T84" fmla="*/ 104 w 240"/>
                <a:gd name="T85" fmla="*/ 97 h 325"/>
                <a:gd name="T86" fmla="*/ 96 w 240"/>
                <a:gd name="T87" fmla="*/ 105 h 325"/>
                <a:gd name="T88" fmla="*/ 88 w 240"/>
                <a:gd name="T89" fmla="*/ 114 h 325"/>
                <a:gd name="T90" fmla="*/ 88 w 240"/>
                <a:gd name="T91" fmla="*/ 123 h 325"/>
                <a:gd name="T92" fmla="*/ 72 w 240"/>
                <a:gd name="T93" fmla="*/ 141 h 325"/>
                <a:gd name="T94" fmla="*/ 64 w 240"/>
                <a:gd name="T95" fmla="*/ 149 h 325"/>
                <a:gd name="T96" fmla="*/ 56 w 240"/>
                <a:gd name="T97" fmla="*/ 176 h 325"/>
                <a:gd name="T98" fmla="*/ 56 w 240"/>
                <a:gd name="T99" fmla="*/ 185 h 325"/>
                <a:gd name="T100" fmla="*/ 48 w 240"/>
                <a:gd name="T101" fmla="*/ 211 h 325"/>
                <a:gd name="T102" fmla="*/ 32 w 240"/>
                <a:gd name="T103" fmla="*/ 228 h 325"/>
                <a:gd name="T104" fmla="*/ 32 w 240"/>
                <a:gd name="T105" fmla="*/ 237 h 325"/>
                <a:gd name="T106" fmla="*/ 32 w 240"/>
                <a:gd name="T107" fmla="*/ 264 h 325"/>
                <a:gd name="T108" fmla="*/ 24 w 240"/>
                <a:gd name="T109" fmla="*/ 272 h 325"/>
                <a:gd name="T110" fmla="*/ 24 w 240"/>
                <a:gd name="T111" fmla="*/ 290 h 325"/>
                <a:gd name="T112" fmla="*/ 24 w 240"/>
                <a:gd name="T113" fmla="*/ 299 h 325"/>
                <a:gd name="T114" fmla="*/ 24 w 240"/>
                <a:gd name="T115" fmla="*/ 308 h 325"/>
                <a:gd name="T116" fmla="*/ 24 w 240"/>
                <a:gd name="T117" fmla="*/ 308 h 325"/>
                <a:gd name="T118" fmla="*/ 16 w 240"/>
                <a:gd name="T119" fmla="*/ 308 h 325"/>
                <a:gd name="T120" fmla="*/ 24 w 240"/>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0"/>
                <a:gd name="T184" fmla="*/ 0 h 325"/>
                <a:gd name="T185" fmla="*/ 240 w 240"/>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0" h="325">
                  <a:moveTo>
                    <a:pt x="0" y="325"/>
                  </a:moveTo>
                  <a:lnTo>
                    <a:pt x="0" y="308"/>
                  </a:lnTo>
                  <a:lnTo>
                    <a:pt x="0" y="299"/>
                  </a:lnTo>
                  <a:lnTo>
                    <a:pt x="0" y="290"/>
                  </a:lnTo>
                  <a:lnTo>
                    <a:pt x="0" y="272"/>
                  </a:lnTo>
                  <a:lnTo>
                    <a:pt x="0" y="255"/>
                  </a:lnTo>
                  <a:lnTo>
                    <a:pt x="0" y="237"/>
                  </a:lnTo>
                  <a:lnTo>
                    <a:pt x="16" y="220"/>
                  </a:lnTo>
                  <a:lnTo>
                    <a:pt x="16" y="211"/>
                  </a:lnTo>
                  <a:lnTo>
                    <a:pt x="24" y="185"/>
                  </a:lnTo>
                  <a:lnTo>
                    <a:pt x="24" y="176"/>
                  </a:lnTo>
                  <a:lnTo>
                    <a:pt x="32" y="149"/>
                  </a:lnTo>
                  <a:lnTo>
                    <a:pt x="48" y="141"/>
                  </a:lnTo>
                  <a:lnTo>
                    <a:pt x="48" y="123"/>
                  </a:lnTo>
                  <a:lnTo>
                    <a:pt x="56" y="123"/>
                  </a:lnTo>
                  <a:lnTo>
                    <a:pt x="64" y="105"/>
                  </a:lnTo>
                  <a:lnTo>
                    <a:pt x="72" y="97"/>
                  </a:lnTo>
                  <a:lnTo>
                    <a:pt x="96" y="79"/>
                  </a:lnTo>
                  <a:lnTo>
                    <a:pt x="104" y="70"/>
                  </a:lnTo>
                  <a:lnTo>
                    <a:pt x="128" y="61"/>
                  </a:lnTo>
                  <a:lnTo>
                    <a:pt x="152" y="44"/>
                  </a:lnTo>
                  <a:lnTo>
                    <a:pt x="160" y="35"/>
                  </a:lnTo>
                  <a:lnTo>
                    <a:pt x="184" y="35"/>
                  </a:lnTo>
                  <a:lnTo>
                    <a:pt x="192" y="26"/>
                  </a:lnTo>
                  <a:lnTo>
                    <a:pt x="216" y="9"/>
                  </a:lnTo>
                  <a:lnTo>
                    <a:pt x="224" y="9"/>
                  </a:lnTo>
                  <a:lnTo>
                    <a:pt x="232" y="9"/>
                  </a:lnTo>
                  <a:lnTo>
                    <a:pt x="232" y="0"/>
                  </a:lnTo>
                  <a:lnTo>
                    <a:pt x="240" y="9"/>
                  </a:lnTo>
                  <a:lnTo>
                    <a:pt x="232" y="9"/>
                  </a:lnTo>
                  <a:lnTo>
                    <a:pt x="224" y="9"/>
                  </a:lnTo>
                  <a:lnTo>
                    <a:pt x="216" y="26"/>
                  </a:lnTo>
                  <a:lnTo>
                    <a:pt x="200" y="26"/>
                  </a:lnTo>
                  <a:lnTo>
                    <a:pt x="192" y="35"/>
                  </a:lnTo>
                  <a:lnTo>
                    <a:pt x="184" y="44"/>
                  </a:lnTo>
                  <a:lnTo>
                    <a:pt x="168" y="44"/>
                  </a:lnTo>
                  <a:lnTo>
                    <a:pt x="152" y="61"/>
                  </a:lnTo>
                  <a:lnTo>
                    <a:pt x="136" y="70"/>
                  </a:lnTo>
                  <a:lnTo>
                    <a:pt x="120" y="79"/>
                  </a:lnTo>
                  <a:lnTo>
                    <a:pt x="104" y="97"/>
                  </a:lnTo>
                  <a:lnTo>
                    <a:pt x="96" y="105"/>
                  </a:lnTo>
                  <a:lnTo>
                    <a:pt x="88" y="114"/>
                  </a:lnTo>
                  <a:lnTo>
                    <a:pt x="88" y="123"/>
                  </a:lnTo>
                  <a:lnTo>
                    <a:pt x="72" y="141"/>
                  </a:lnTo>
                  <a:lnTo>
                    <a:pt x="64" y="149"/>
                  </a:lnTo>
                  <a:lnTo>
                    <a:pt x="56" y="176"/>
                  </a:lnTo>
                  <a:lnTo>
                    <a:pt x="56" y="185"/>
                  </a:lnTo>
                  <a:lnTo>
                    <a:pt x="48" y="211"/>
                  </a:lnTo>
                  <a:lnTo>
                    <a:pt x="32" y="228"/>
                  </a:lnTo>
                  <a:lnTo>
                    <a:pt x="32" y="237"/>
                  </a:lnTo>
                  <a:lnTo>
                    <a:pt x="32" y="264"/>
                  </a:lnTo>
                  <a:lnTo>
                    <a:pt x="24" y="272"/>
                  </a:lnTo>
                  <a:lnTo>
                    <a:pt x="24" y="290"/>
                  </a:lnTo>
                  <a:lnTo>
                    <a:pt x="24" y="299"/>
                  </a:lnTo>
                  <a:lnTo>
                    <a:pt x="24" y="308"/>
                  </a:lnTo>
                  <a:lnTo>
                    <a:pt x="16" y="308"/>
                  </a:lnTo>
                  <a:lnTo>
                    <a:pt x="24"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6529" name="Group 919"/>
          <p:cNvGrpSpPr>
            <a:grpSpLocks/>
          </p:cNvGrpSpPr>
          <p:nvPr/>
        </p:nvGrpSpPr>
        <p:grpSpPr bwMode="auto">
          <a:xfrm>
            <a:off x="185738" y="3087688"/>
            <a:ext cx="774700" cy="614362"/>
            <a:chOff x="1692" y="3226"/>
            <a:chExt cx="488" cy="387"/>
          </a:xfrm>
        </p:grpSpPr>
        <p:sp>
          <p:nvSpPr>
            <p:cNvPr id="107258" name="Freeform 920"/>
            <p:cNvSpPr>
              <a:spLocks/>
            </p:cNvSpPr>
            <p:nvPr/>
          </p:nvSpPr>
          <p:spPr bwMode="auto">
            <a:xfrm>
              <a:off x="1996" y="3226"/>
              <a:ext cx="40" cy="53"/>
            </a:xfrm>
            <a:custGeom>
              <a:avLst/>
              <a:gdLst>
                <a:gd name="T0" fmla="*/ 0 w 40"/>
                <a:gd name="T1" fmla="*/ 0 h 53"/>
                <a:gd name="T2" fmla="*/ 0 w 40"/>
                <a:gd name="T3" fmla="*/ 9 h 53"/>
                <a:gd name="T4" fmla="*/ 0 w 40"/>
                <a:gd name="T5" fmla="*/ 18 h 53"/>
                <a:gd name="T6" fmla="*/ 8 w 40"/>
                <a:gd name="T7" fmla="*/ 18 h 53"/>
                <a:gd name="T8" fmla="*/ 24 w 40"/>
                <a:gd name="T9" fmla="*/ 18 h 53"/>
                <a:gd name="T10" fmla="*/ 24 w 40"/>
                <a:gd name="T11" fmla="*/ 35 h 53"/>
                <a:gd name="T12" fmla="*/ 32 w 40"/>
                <a:gd name="T13" fmla="*/ 35 h 53"/>
                <a:gd name="T14" fmla="*/ 32 w 40"/>
                <a:gd name="T15" fmla="*/ 44 h 53"/>
                <a:gd name="T16" fmla="*/ 40 w 40"/>
                <a:gd name="T17" fmla="*/ 44 h 53"/>
                <a:gd name="T18" fmla="*/ 4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0" y="0"/>
                  </a:moveTo>
                  <a:lnTo>
                    <a:pt x="0" y="9"/>
                  </a:lnTo>
                  <a:lnTo>
                    <a:pt x="0" y="18"/>
                  </a:lnTo>
                  <a:lnTo>
                    <a:pt x="8" y="18"/>
                  </a:lnTo>
                  <a:lnTo>
                    <a:pt x="24" y="18"/>
                  </a:lnTo>
                  <a:lnTo>
                    <a:pt x="24" y="35"/>
                  </a:lnTo>
                  <a:lnTo>
                    <a:pt x="32" y="35"/>
                  </a:lnTo>
                  <a:lnTo>
                    <a:pt x="32" y="44"/>
                  </a:lnTo>
                  <a:lnTo>
                    <a:pt x="40" y="44"/>
                  </a:lnTo>
                  <a:lnTo>
                    <a:pt x="4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59" name="Freeform 921"/>
            <p:cNvSpPr>
              <a:spLocks/>
            </p:cNvSpPr>
            <p:nvPr/>
          </p:nvSpPr>
          <p:spPr bwMode="auto">
            <a:xfrm>
              <a:off x="1940" y="3226"/>
              <a:ext cx="56" cy="97"/>
            </a:xfrm>
            <a:custGeom>
              <a:avLst/>
              <a:gdLst>
                <a:gd name="T0" fmla="*/ 56 w 56"/>
                <a:gd name="T1" fmla="*/ 0 h 97"/>
                <a:gd name="T2" fmla="*/ 56 w 56"/>
                <a:gd name="T3" fmla="*/ 9 h 97"/>
                <a:gd name="T4" fmla="*/ 56 w 56"/>
                <a:gd name="T5" fmla="*/ 18 h 97"/>
                <a:gd name="T6" fmla="*/ 48 w 56"/>
                <a:gd name="T7" fmla="*/ 35 h 97"/>
                <a:gd name="T8" fmla="*/ 32 w 56"/>
                <a:gd name="T9" fmla="*/ 44 h 97"/>
                <a:gd name="T10" fmla="*/ 24 w 56"/>
                <a:gd name="T11" fmla="*/ 53 h 97"/>
                <a:gd name="T12" fmla="*/ 16 w 56"/>
                <a:gd name="T13" fmla="*/ 62 h 97"/>
                <a:gd name="T14" fmla="*/ 0 w 56"/>
                <a:gd name="T15" fmla="*/ 79 h 97"/>
                <a:gd name="T16" fmla="*/ 0 w 56"/>
                <a:gd name="T17" fmla="*/ 88 h 97"/>
                <a:gd name="T18" fmla="*/ 0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56" y="0"/>
                  </a:moveTo>
                  <a:lnTo>
                    <a:pt x="56" y="9"/>
                  </a:lnTo>
                  <a:lnTo>
                    <a:pt x="56" y="18"/>
                  </a:lnTo>
                  <a:lnTo>
                    <a:pt x="48" y="35"/>
                  </a:lnTo>
                  <a:lnTo>
                    <a:pt x="32" y="44"/>
                  </a:lnTo>
                  <a:lnTo>
                    <a:pt x="24" y="53"/>
                  </a:lnTo>
                  <a:lnTo>
                    <a:pt x="16" y="62"/>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60" name="Freeform 922"/>
            <p:cNvSpPr>
              <a:spLocks/>
            </p:cNvSpPr>
            <p:nvPr/>
          </p:nvSpPr>
          <p:spPr bwMode="auto">
            <a:xfrm>
              <a:off x="1884" y="3226"/>
              <a:ext cx="80" cy="97"/>
            </a:xfrm>
            <a:custGeom>
              <a:avLst/>
              <a:gdLst>
                <a:gd name="T0" fmla="*/ 80 w 80"/>
                <a:gd name="T1" fmla="*/ 0 h 97"/>
                <a:gd name="T2" fmla="*/ 72 w 80"/>
                <a:gd name="T3" fmla="*/ 35 h 97"/>
                <a:gd name="T4" fmla="*/ 56 w 80"/>
                <a:gd name="T5" fmla="*/ 35 h 97"/>
                <a:gd name="T6" fmla="*/ 56 w 80"/>
                <a:gd name="T7" fmla="*/ 44 h 97"/>
                <a:gd name="T8" fmla="*/ 48 w 80"/>
                <a:gd name="T9" fmla="*/ 44 h 97"/>
                <a:gd name="T10" fmla="*/ 40 w 80"/>
                <a:gd name="T11" fmla="*/ 44 h 97"/>
                <a:gd name="T12" fmla="*/ 32 w 80"/>
                <a:gd name="T13" fmla="*/ 53 h 97"/>
                <a:gd name="T14" fmla="*/ 16 w 80"/>
                <a:gd name="T15" fmla="*/ 53 h 97"/>
                <a:gd name="T16" fmla="*/ 16 w 80"/>
                <a:gd name="T17" fmla="*/ 62 h 97"/>
                <a:gd name="T18" fmla="*/ 8 w 80"/>
                <a:gd name="T19" fmla="*/ 62 h 97"/>
                <a:gd name="T20" fmla="*/ 8 w 80"/>
                <a:gd name="T21" fmla="*/ 79 h 97"/>
                <a:gd name="T22" fmla="*/ 0 w 80"/>
                <a:gd name="T23" fmla="*/ 79 h 97"/>
                <a:gd name="T24" fmla="*/ 0 w 80"/>
                <a:gd name="T25" fmla="*/ 88 h 97"/>
                <a:gd name="T26" fmla="*/ 0 w 80"/>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
                <a:gd name="T43" fmla="*/ 0 h 97"/>
                <a:gd name="T44" fmla="*/ 80 w 80"/>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 h="97">
                  <a:moveTo>
                    <a:pt x="80" y="0"/>
                  </a:moveTo>
                  <a:lnTo>
                    <a:pt x="72" y="35"/>
                  </a:lnTo>
                  <a:lnTo>
                    <a:pt x="56" y="35"/>
                  </a:lnTo>
                  <a:lnTo>
                    <a:pt x="56" y="44"/>
                  </a:lnTo>
                  <a:lnTo>
                    <a:pt x="48" y="44"/>
                  </a:lnTo>
                  <a:lnTo>
                    <a:pt x="40" y="44"/>
                  </a:lnTo>
                  <a:lnTo>
                    <a:pt x="32" y="53"/>
                  </a:lnTo>
                  <a:lnTo>
                    <a:pt x="16" y="53"/>
                  </a:lnTo>
                  <a:lnTo>
                    <a:pt x="16" y="62"/>
                  </a:lnTo>
                  <a:lnTo>
                    <a:pt x="8" y="62"/>
                  </a:lnTo>
                  <a:lnTo>
                    <a:pt x="8" y="79"/>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61" name="Freeform 923"/>
            <p:cNvSpPr>
              <a:spLocks/>
            </p:cNvSpPr>
            <p:nvPr/>
          </p:nvSpPr>
          <p:spPr bwMode="auto">
            <a:xfrm>
              <a:off x="1972" y="3270"/>
              <a:ext cx="56" cy="114"/>
            </a:xfrm>
            <a:custGeom>
              <a:avLst/>
              <a:gdLst>
                <a:gd name="T0" fmla="*/ 0 w 56"/>
                <a:gd name="T1" fmla="*/ 0 h 114"/>
                <a:gd name="T2" fmla="*/ 0 w 56"/>
                <a:gd name="T3" fmla="*/ 9 h 114"/>
                <a:gd name="T4" fmla="*/ 0 w 56"/>
                <a:gd name="T5" fmla="*/ 18 h 114"/>
                <a:gd name="T6" fmla="*/ 0 w 56"/>
                <a:gd name="T7" fmla="*/ 35 h 114"/>
                <a:gd name="T8" fmla="*/ 16 w 56"/>
                <a:gd name="T9" fmla="*/ 44 h 114"/>
                <a:gd name="T10" fmla="*/ 24 w 56"/>
                <a:gd name="T11" fmla="*/ 53 h 114"/>
                <a:gd name="T12" fmla="*/ 48 w 56"/>
                <a:gd name="T13" fmla="*/ 70 h 114"/>
                <a:gd name="T14" fmla="*/ 48 w 56"/>
                <a:gd name="T15" fmla="*/ 79 h 114"/>
                <a:gd name="T16" fmla="*/ 48 w 56"/>
                <a:gd name="T17" fmla="*/ 88 h 114"/>
                <a:gd name="T18" fmla="*/ 56 w 56"/>
                <a:gd name="T19" fmla="*/ 88 h 114"/>
                <a:gd name="T20" fmla="*/ 56 w 56"/>
                <a:gd name="T21" fmla="*/ 105 h 114"/>
                <a:gd name="T22" fmla="*/ 56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0" y="0"/>
                  </a:moveTo>
                  <a:lnTo>
                    <a:pt x="0" y="9"/>
                  </a:lnTo>
                  <a:lnTo>
                    <a:pt x="0" y="18"/>
                  </a:lnTo>
                  <a:lnTo>
                    <a:pt x="0" y="35"/>
                  </a:lnTo>
                  <a:lnTo>
                    <a:pt x="16" y="44"/>
                  </a:lnTo>
                  <a:lnTo>
                    <a:pt x="24" y="53"/>
                  </a:lnTo>
                  <a:lnTo>
                    <a:pt x="48" y="70"/>
                  </a:lnTo>
                  <a:lnTo>
                    <a:pt x="48" y="79"/>
                  </a:lnTo>
                  <a:lnTo>
                    <a:pt x="48" y="88"/>
                  </a:lnTo>
                  <a:lnTo>
                    <a:pt x="56" y="88"/>
                  </a:lnTo>
                  <a:lnTo>
                    <a:pt x="56" y="105"/>
                  </a:lnTo>
                  <a:lnTo>
                    <a:pt x="5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62" name="Freeform 924"/>
            <p:cNvSpPr>
              <a:spLocks/>
            </p:cNvSpPr>
            <p:nvPr/>
          </p:nvSpPr>
          <p:spPr bwMode="auto">
            <a:xfrm>
              <a:off x="1900" y="3226"/>
              <a:ext cx="72" cy="158"/>
            </a:xfrm>
            <a:custGeom>
              <a:avLst/>
              <a:gdLst>
                <a:gd name="T0" fmla="*/ 72 w 72"/>
                <a:gd name="T1" fmla="*/ 0 h 158"/>
                <a:gd name="T2" fmla="*/ 64 w 72"/>
                <a:gd name="T3" fmla="*/ 44 h 158"/>
                <a:gd name="T4" fmla="*/ 64 w 72"/>
                <a:gd name="T5" fmla="*/ 53 h 158"/>
                <a:gd name="T6" fmla="*/ 56 w 72"/>
                <a:gd name="T7" fmla="*/ 53 h 158"/>
                <a:gd name="T8" fmla="*/ 56 w 72"/>
                <a:gd name="T9" fmla="*/ 62 h 158"/>
                <a:gd name="T10" fmla="*/ 40 w 72"/>
                <a:gd name="T11" fmla="*/ 79 h 158"/>
                <a:gd name="T12" fmla="*/ 32 w 72"/>
                <a:gd name="T13" fmla="*/ 79 h 158"/>
                <a:gd name="T14" fmla="*/ 32 w 72"/>
                <a:gd name="T15" fmla="*/ 88 h 158"/>
                <a:gd name="T16" fmla="*/ 24 w 72"/>
                <a:gd name="T17" fmla="*/ 88 h 158"/>
                <a:gd name="T18" fmla="*/ 24 w 72"/>
                <a:gd name="T19" fmla="*/ 97 h 158"/>
                <a:gd name="T20" fmla="*/ 24 w 72"/>
                <a:gd name="T21" fmla="*/ 114 h 158"/>
                <a:gd name="T22" fmla="*/ 16 w 72"/>
                <a:gd name="T23" fmla="*/ 114 h 158"/>
                <a:gd name="T24" fmla="*/ 16 w 72"/>
                <a:gd name="T25" fmla="*/ 123 h 158"/>
                <a:gd name="T26" fmla="*/ 0 w 72"/>
                <a:gd name="T27" fmla="*/ 132 h 158"/>
                <a:gd name="T28" fmla="*/ 0 w 72"/>
                <a:gd name="T29" fmla="*/ 149 h 158"/>
                <a:gd name="T30" fmla="*/ 16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72" y="0"/>
                  </a:moveTo>
                  <a:lnTo>
                    <a:pt x="64" y="44"/>
                  </a:lnTo>
                  <a:lnTo>
                    <a:pt x="64" y="53"/>
                  </a:lnTo>
                  <a:lnTo>
                    <a:pt x="56" y="53"/>
                  </a:lnTo>
                  <a:lnTo>
                    <a:pt x="56" y="62"/>
                  </a:lnTo>
                  <a:lnTo>
                    <a:pt x="40" y="79"/>
                  </a:lnTo>
                  <a:lnTo>
                    <a:pt x="32" y="79"/>
                  </a:lnTo>
                  <a:lnTo>
                    <a:pt x="32" y="88"/>
                  </a:lnTo>
                  <a:lnTo>
                    <a:pt x="24" y="88"/>
                  </a:lnTo>
                  <a:lnTo>
                    <a:pt x="24" y="97"/>
                  </a:lnTo>
                  <a:lnTo>
                    <a:pt x="24" y="114"/>
                  </a:lnTo>
                  <a:lnTo>
                    <a:pt x="16" y="114"/>
                  </a:lnTo>
                  <a:lnTo>
                    <a:pt x="16" y="123"/>
                  </a:lnTo>
                  <a:lnTo>
                    <a:pt x="0" y="132"/>
                  </a:lnTo>
                  <a:lnTo>
                    <a:pt x="0" y="149"/>
                  </a:lnTo>
                  <a:lnTo>
                    <a:pt x="16"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63" name="Freeform 925"/>
            <p:cNvSpPr>
              <a:spLocks/>
            </p:cNvSpPr>
            <p:nvPr/>
          </p:nvSpPr>
          <p:spPr bwMode="auto">
            <a:xfrm>
              <a:off x="1972" y="3226"/>
              <a:ext cx="96" cy="114"/>
            </a:xfrm>
            <a:custGeom>
              <a:avLst/>
              <a:gdLst>
                <a:gd name="T0" fmla="*/ 0 w 96"/>
                <a:gd name="T1" fmla="*/ 0 h 114"/>
                <a:gd name="T2" fmla="*/ 24 w 96"/>
                <a:gd name="T3" fmla="*/ 35 h 114"/>
                <a:gd name="T4" fmla="*/ 32 w 96"/>
                <a:gd name="T5" fmla="*/ 44 h 114"/>
                <a:gd name="T6" fmla="*/ 48 w 96"/>
                <a:gd name="T7" fmla="*/ 44 h 114"/>
                <a:gd name="T8" fmla="*/ 56 w 96"/>
                <a:gd name="T9" fmla="*/ 44 h 114"/>
                <a:gd name="T10" fmla="*/ 64 w 96"/>
                <a:gd name="T11" fmla="*/ 44 h 114"/>
                <a:gd name="T12" fmla="*/ 64 w 96"/>
                <a:gd name="T13" fmla="*/ 53 h 114"/>
                <a:gd name="T14" fmla="*/ 80 w 96"/>
                <a:gd name="T15" fmla="*/ 53 h 114"/>
                <a:gd name="T16" fmla="*/ 88 w 96"/>
                <a:gd name="T17" fmla="*/ 62 h 114"/>
                <a:gd name="T18" fmla="*/ 96 w 96"/>
                <a:gd name="T19" fmla="*/ 79 h 114"/>
                <a:gd name="T20" fmla="*/ 96 w 96"/>
                <a:gd name="T21" fmla="*/ 88 h 114"/>
                <a:gd name="T22" fmla="*/ 96 w 96"/>
                <a:gd name="T23" fmla="*/ 97 h 114"/>
                <a:gd name="T24" fmla="*/ 96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0" y="0"/>
                  </a:moveTo>
                  <a:lnTo>
                    <a:pt x="24" y="35"/>
                  </a:lnTo>
                  <a:lnTo>
                    <a:pt x="32" y="44"/>
                  </a:lnTo>
                  <a:lnTo>
                    <a:pt x="48" y="44"/>
                  </a:lnTo>
                  <a:lnTo>
                    <a:pt x="56" y="44"/>
                  </a:lnTo>
                  <a:lnTo>
                    <a:pt x="64" y="44"/>
                  </a:lnTo>
                  <a:lnTo>
                    <a:pt x="64" y="53"/>
                  </a:lnTo>
                  <a:lnTo>
                    <a:pt x="80" y="53"/>
                  </a:lnTo>
                  <a:lnTo>
                    <a:pt x="88" y="62"/>
                  </a:lnTo>
                  <a:lnTo>
                    <a:pt x="96" y="79"/>
                  </a:lnTo>
                  <a:lnTo>
                    <a:pt x="96" y="88"/>
                  </a:lnTo>
                  <a:lnTo>
                    <a:pt x="96" y="97"/>
                  </a:lnTo>
                  <a:lnTo>
                    <a:pt x="9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64" name="Freeform 926"/>
            <p:cNvSpPr>
              <a:spLocks/>
            </p:cNvSpPr>
            <p:nvPr/>
          </p:nvSpPr>
          <p:spPr bwMode="auto">
            <a:xfrm>
              <a:off x="1988" y="3270"/>
              <a:ext cx="40" cy="132"/>
            </a:xfrm>
            <a:custGeom>
              <a:avLst/>
              <a:gdLst>
                <a:gd name="T0" fmla="*/ 40 w 40"/>
                <a:gd name="T1" fmla="*/ 0 h 132"/>
                <a:gd name="T2" fmla="*/ 40 w 40"/>
                <a:gd name="T3" fmla="*/ 9 h 132"/>
                <a:gd name="T4" fmla="*/ 40 w 40"/>
                <a:gd name="T5" fmla="*/ 18 h 132"/>
                <a:gd name="T6" fmla="*/ 40 w 40"/>
                <a:gd name="T7" fmla="*/ 35 h 132"/>
                <a:gd name="T8" fmla="*/ 40 w 40"/>
                <a:gd name="T9" fmla="*/ 44 h 132"/>
                <a:gd name="T10" fmla="*/ 32 w 40"/>
                <a:gd name="T11" fmla="*/ 53 h 132"/>
                <a:gd name="T12" fmla="*/ 16 w 40"/>
                <a:gd name="T13" fmla="*/ 70 h 132"/>
                <a:gd name="T14" fmla="*/ 16 w 40"/>
                <a:gd name="T15" fmla="*/ 79 h 132"/>
                <a:gd name="T16" fmla="*/ 8 w 40"/>
                <a:gd name="T17" fmla="*/ 88 h 132"/>
                <a:gd name="T18" fmla="*/ 8 w 40"/>
                <a:gd name="T19" fmla="*/ 105 h 132"/>
                <a:gd name="T20" fmla="*/ 0 w 40"/>
                <a:gd name="T21" fmla="*/ 105 h 132"/>
                <a:gd name="T22" fmla="*/ 0 w 40"/>
                <a:gd name="T23" fmla="*/ 114 h 132"/>
                <a:gd name="T24" fmla="*/ 0 w 40"/>
                <a:gd name="T25" fmla="*/ 123 h 132"/>
                <a:gd name="T26" fmla="*/ 0 w 40"/>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132"/>
                <a:gd name="T44" fmla="*/ 40 w 40"/>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132">
                  <a:moveTo>
                    <a:pt x="40" y="0"/>
                  </a:moveTo>
                  <a:lnTo>
                    <a:pt x="40" y="9"/>
                  </a:lnTo>
                  <a:lnTo>
                    <a:pt x="40" y="18"/>
                  </a:lnTo>
                  <a:lnTo>
                    <a:pt x="40" y="35"/>
                  </a:lnTo>
                  <a:lnTo>
                    <a:pt x="40" y="44"/>
                  </a:lnTo>
                  <a:lnTo>
                    <a:pt x="32" y="53"/>
                  </a:lnTo>
                  <a:lnTo>
                    <a:pt x="16" y="70"/>
                  </a:lnTo>
                  <a:lnTo>
                    <a:pt x="16" y="79"/>
                  </a:lnTo>
                  <a:lnTo>
                    <a:pt x="8" y="88"/>
                  </a:lnTo>
                  <a:lnTo>
                    <a:pt x="8" y="105"/>
                  </a:lnTo>
                  <a:lnTo>
                    <a:pt x="0" y="105"/>
                  </a:lnTo>
                  <a:lnTo>
                    <a:pt x="0" y="114"/>
                  </a:lnTo>
                  <a:lnTo>
                    <a:pt x="0" y="123"/>
                  </a:lnTo>
                  <a:lnTo>
                    <a:pt x="0"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65" name="Freeform 927"/>
            <p:cNvSpPr>
              <a:spLocks/>
            </p:cNvSpPr>
            <p:nvPr/>
          </p:nvSpPr>
          <p:spPr bwMode="auto">
            <a:xfrm>
              <a:off x="1948" y="3305"/>
              <a:ext cx="40" cy="88"/>
            </a:xfrm>
            <a:custGeom>
              <a:avLst/>
              <a:gdLst>
                <a:gd name="T0" fmla="*/ 0 w 40"/>
                <a:gd name="T1" fmla="*/ 0 h 88"/>
                <a:gd name="T2" fmla="*/ 0 w 40"/>
                <a:gd name="T3" fmla="*/ 26 h 88"/>
                <a:gd name="T4" fmla="*/ 8 w 40"/>
                <a:gd name="T5" fmla="*/ 35 h 88"/>
                <a:gd name="T6" fmla="*/ 16 w 40"/>
                <a:gd name="T7" fmla="*/ 44 h 88"/>
                <a:gd name="T8" fmla="*/ 32 w 40"/>
                <a:gd name="T9" fmla="*/ 44 h 88"/>
                <a:gd name="T10" fmla="*/ 32 w 40"/>
                <a:gd name="T11" fmla="*/ 62 h 88"/>
                <a:gd name="T12" fmla="*/ 40 w 40"/>
                <a:gd name="T13" fmla="*/ 62 h 88"/>
                <a:gd name="T14" fmla="*/ 40 w 40"/>
                <a:gd name="T15" fmla="*/ 70 h 88"/>
                <a:gd name="T16" fmla="*/ 40 w 40"/>
                <a:gd name="T17" fmla="*/ 79 h 88"/>
                <a:gd name="T18" fmla="*/ 4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0" y="0"/>
                  </a:moveTo>
                  <a:lnTo>
                    <a:pt x="0" y="26"/>
                  </a:lnTo>
                  <a:lnTo>
                    <a:pt x="8" y="35"/>
                  </a:lnTo>
                  <a:lnTo>
                    <a:pt x="16" y="44"/>
                  </a:lnTo>
                  <a:lnTo>
                    <a:pt x="32" y="44"/>
                  </a:lnTo>
                  <a:lnTo>
                    <a:pt x="32" y="62"/>
                  </a:lnTo>
                  <a:lnTo>
                    <a:pt x="40" y="62"/>
                  </a:lnTo>
                  <a:lnTo>
                    <a:pt x="40" y="70"/>
                  </a:lnTo>
                  <a:lnTo>
                    <a:pt x="40" y="79"/>
                  </a:lnTo>
                  <a:lnTo>
                    <a:pt x="4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66" name="Freeform 928"/>
            <p:cNvSpPr>
              <a:spLocks/>
            </p:cNvSpPr>
            <p:nvPr/>
          </p:nvSpPr>
          <p:spPr bwMode="auto">
            <a:xfrm>
              <a:off x="1900" y="3279"/>
              <a:ext cx="64" cy="140"/>
            </a:xfrm>
            <a:custGeom>
              <a:avLst/>
              <a:gdLst>
                <a:gd name="T0" fmla="*/ 0 w 64"/>
                <a:gd name="T1" fmla="*/ 0 h 140"/>
                <a:gd name="T2" fmla="*/ 16 w 64"/>
                <a:gd name="T3" fmla="*/ 61 h 140"/>
                <a:gd name="T4" fmla="*/ 24 w 64"/>
                <a:gd name="T5" fmla="*/ 70 h 140"/>
                <a:gd name="T6" fmla="*/ 32 w 64"/>
                <a:gd name="T7" fmla="*/ 79 h 140"/>
                <a:gd name="T8" fmla="*/ 32 w 64"/>
                <a:gd name="T9" fmla="*/ 105 h 140"/>
                <a:gd name="T10" fmla="*/ 40 w 64"/>
                <a:gd name="T11" fmla="*/ 114 h 140"/>
                <a:gd name="T12" fmla="*/ 40 w 64"/>
                <a:gd name="T13" fmla="*/ 123 h 140"/>
                <a:gd name="T14" fmla="*/ 56 w 64"/>
                <a:gd name="T15" fmla="*/ 123 h 140"/>
                <a:gd name="T16" fmla="*/ 64 w 64"/>
                <a:gd name="T17" fmla="*/ 123 h 140"/>
                <a:gd name="T18" fmla="*/ 64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0" y="0"/>
                  </a:moveTo>
                  <a:lnTo>
                    <a:pt x="16" y="61"/>
                  </a:lnTo>
                  <a:lnTo>
                    <a:pt x="24" y="70"/>
                  </a:lnTo>
                  <a:lnTo>
                    <a:pt x="32" y="79"/>
                  </a:lnTo>
                  <a:lnTo>
                    <a:pt x="32" y="105"/>
                  </a:lnTo>
                  <a:lnTo>
                    <a:pt x="40" y="114"/>
                  </a:lnTo>
                  <a:lnTo>
                    <a:pt x="40" y="123"/>
                  </a:lnTo>
                  <a:lnTo>
                    <a:pt x="56" y="123"/>
                  </a:lnTo>
                  <a:lnTo>
                    <a:pt x="64" y="123"/>
                  </a:lnTo>
                  <a:lnTo>
                    <a:pt x="64"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67" name="Freeform 929"/>
            <p:cNvSpPr>
              <a:spLocks/>
            </p:cNvSpPr>
            <p:nvPr/>
          </p:nvSpPr>
          <p:spPr bwMode="auto">
            <a:xfrm>
              <a:off x="1852" y="3226"/>
              <a:ext cx="104" cy="193"/>
            </a:xfrm>
            <a:custGeom>
              <a:avLst/>
              <a:gdLst>
                <a:gd name="T0" fmla="*/ 104 w 104"/>
                <a:gd name="T1" fmla="*/ 0 h 193"/>
                <a:gd name="T2" fmla="*/ 80 w 104"/>
                <a:gd name="T3" fmla="*/ 18 h 193"/>
                <a:gd name="T4" fmla="*/ 72 w 104"/>
                <a:gd name="T5" fmla="*/ 35 h 193"/>
                <a:gd name="T6" fmla="*/ 64 w 104"/>
                <a:gd name="T7" fmla="*/ 44 h 193"/>
                <a:gd name="T8" fmla="*/ 64 w 104"/>
                <a:gd name="T9" fmla="*/ 53 h 193"/>
                <a:gd name="T10" fmla="*/ 48 w 104"/>
                <a:gd name="T11" fmla="*/ 53 h 193"/>
                <a:gd name="T12" fmla="*/ 48 w 104"/>
                <a:gd name="T13" fmla="*/ 62 h 193"/>
                <a:gd name="T14" fmla="*/ 40 w 104"/>
                <a:gd name="T15" fmla="*/ 62 h 193"/>
                <a:gd name="T16" fmla="*/ 32 w 104"/>
                <a:gd name="T17" fmla="*/ 79 h 193"/>
                <a:gd name="T18" fmla="*/ 32 w 104"/>
                <a:gd name="T19" fmla="*/ 88 h 193"/>
                <a:gd name="T20" fmla="*/ 16 w 104"/>
                <a:gd name="T21" fmla="*/ 88 h 193"/>
                <a:gd name="T22" fmla="*/ 16 w 104"/>
                <a:gd name="T23" fmla="*/ 97 h 193"/>
                <a:gd name="T24" fmla="*/ 8 w 104"/>
                <a:gd name="T25" fmla="*/ 97 h 193"/>
                <a:gd name="T26" fmla="*/ 8 w 104"/>
                <a:gd name="T27" fmla="*/ 114 h 193"/>
                <a:gd name="T28" fmla="*/ 8 w 104"/>
                <a:gd name="T29" fmla="*/ 123 h 193"/>
                <a:gd name="T30" fmla="*/ 0 w 104"/>
                <a:gd name="T31" fmla="*/ 132 h 193"/>
                <a:gd name="T32" fmla="*/ 0 w 104"/>
                <a:gd name="T33" fmla="*/ 149 h 193"/>
                <a:gd name="T34" fmla="*/ 0 w 104"/>
                <a:gd name="T35" fmla="*/ 158 h 193"/>
                <a:gd name="T36" fmla="*/ 0 w 104"/>
                <a:gd name="T37" fmla="*/ 167 h 193"/>
                <a:gd name="T38" fmla="*/ 0 w 104"/>
                <a:gd name="T39" fmla="*/ 176 h 193"/>
                <a:gd name="T40" fmla="*/ 0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104" y="0"/>
                  </a:moveTo>
                  <a:lnTo>
                    <a:pt x="80" y="18"/>
                  </a:lnTo>
                  <a:lnTo>
                    <a:pt x="72" y="35"/>
                  </a:lnTo>
                  <a:lnTo>
                    <a:pt x="64" y="44"/>
                  </a:lnTo>
                  <a:lnTo>
                    <a:pt x="64" y="53"/>
                  </a:lnTo>
                  <a:lnTo>
                    <a:pt x="48" y="53"/>
                  </a:lnTo>
                  <a:lnTo>
                    <a:pt x="48" y="62"/>
                  </a:lnTo>
                  <a:lnTo>
                    <a:pt x="40" y="62"/>
                  </a:lnTo>
                  <a:lnTo>
                    <a:pt x="32" y="79"/>
                  </a:lnTo>
                  <a:lnTo>
                    <a:pt x="32" y="88"/>
                  </a:lnTo>
                  <a:lnTo>
                    <a:pt x="16" y="88"/>
                  </a:lnTo>
                  <a:lnTo>
                    <a:pt x="16" y="97"/>
                  </a:lnTo>
                  <a:lnTo>
                    <a:pt x="8" y="97"/>
                  </a:lnTo>
                  <a:lnTo>
                    <a:pt x="8" y="114"/>
                  </a:lnTo>
                  <a:lnTo>
                    <a:pt x="8" y="123"/>
                  </a:lnTo>
                  <a:lnTo>
                    <a:pt x="0" y="132"/>
                  </a:lnTo>
                  <a:lnTo>
                    <a:pt x="0" y="149"/>
                  </a:lnTo>
                  <a:lnTo>
                    <a:pt x="0" y="158"/>
                  </a:lnTo>
                  <a:lnTo>
                    <a:pt x="0" y="167"/>
                  </a:lnTo>
                  <a:lnTo>
                    <a:pt x="0" y="176"/>
                  </a:lnTo>
                  <a:lnTo>
                    <a:pt x="0"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68" name="Freeform 930"/>
            <p:cNvSpPr>
              <a:spLocks/>
            </p:cNvSpPr>
            <p:nvPr/>
          </p:nvSpPr>
          <p:spPr bwMode="auto">
            <a:xfrm>
              <a:off x="2044" y="3305"/>
              <a:ext cx="16" cy="106"/>
            </a:xfrm>
            <a:custGeom>
              <a:avLst/>
              <a:gdLst>
                <a:gd name="T0" fmla="*/ 8 w 16"/>
                <a:gd name="T1" fmla="*/ 0 h 106"/>
                <a:gd name="T2" fmla="*/ 8 w 16"/>
                <a:gd name="T3" fmla="*/ 9 h 106"/>
                <a:gd name="T4" fmla="*/ 8 w 16"/>
                <a:gd name="T5" fmla="*/ 26 h 106"/>
                <a:gd name="T6" fmla="*/ 8 w 16"/>
                <a:gd name="T7" fmla="*/ 35 h 106"/>
                <a:gd name="T8" fmla="*/ 0 w 16"/>
                <a:gd name="T9" fmla="*/ 35 h 106"/>
                <a:gd name="T10" fmla="*/ 0 w 16"/>
                <a:gd name="T11" fmla="*/ 44 h 106"/>
                <a:gd name="T12" fmla="*/ 0 w 16"/>
                <a:gd name="T13" fmla="*/ 62 h 106"/>
                <a:gd name="T14" fmla="*/ 8 w 16"/>
                <a:gd name="T15" fmla="*/ 70 h 106"/>
                <a:gd name="T16" fmla="*/ 8 w 16"/>
                <a:gd name="T17" fmla="*/ 79 h 106"/>
                <a:gd name="T18" fmla="*/ 16 w 16"/>
                <a:gd name="T19" fmla="*/ 88 h 106"/>
                <a:gd name="T20" fmla="*/ 16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0" y="35"/>
                  </a:lnTo>
                  <a:lnTo>
                    <a:pt x="0" y="44"/>
                  </a:lnTo>
                  <a:lnTo>
                    <a:pt x="0" y="62"/>
                  </a:lnTo>
                  <a:lnTo>
                    <a:pt x="8" y="70"/>
                  </a:lnTo>
                  <a:lnTo>
                    <a:pt x="8" y="79"/>
                  </a:lnTo>
                  <a:lnTo>
                    <a:pt x="16" y="88"/>
                  </a:lnTo>
                  <a:lnTo>
                    <a:pt x="16"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69" name="Freeform 931"/>
            <p:cNvSpPr>
              <a:spLocks/>
            </p:cNvSpPr>
            <p:nvPr/>
          </p:nvSpPr>
          <p:spPr bwMode="auto">
            <a:xfrm>
              <a:off x="2020" y="3375"/>
              <a:ext cx="8" cy="62"/>
            </a:xfrm>
            <a:custGeom>
              <a:avLst/>
              <a:gdLst>
                <a:gd name="T0" fmla="*/ 8 w 8"/>
                <a:gd name="T1" fmla="*/ 0 h 62"/>
                <a:gd name="T2" fmla="*/ 0 w 8"/>
                <a:gd name="T3" fmla="*/ 9 h 62"/>
                <a:gd name="T4" fmla="*/ 0 w 8"/>
                <a:gd name="T5" fmla="*/ 18 h 62"/>
                <a:gd name="T6" fmla="*/ 0 w 8"/>
                <a:gd name="T7" fmla="*/ 27 h 62"/>
                <a:gd name="T8" fmla="*/ 0 w 8"/>
                <a:gd name="T9" fmla="*/ 44 h 62"/>
                <a:gd name="T10" fmla="*/ 0 w 8"/>
                <a:gd name="T11" fmla="*/ 53 h 62"/>
                <a:gd name="T12" fmla="*/ 0 w 8"/>
                <a:gd name="T13" fmla="*/ 62 h 62"/>
                <a:gd name="T14" fmla="*/ 0 60000 65536"/>
                <a:gd name="T15" fmla="*/ 0 60000 65536"/>
                <a:gd name="T16" fmla="*/ 0 60000 65536"/>
                <a:gd name="T17" fmla="*/ 0 60000 65536"/>
                <a:gd name="T18" fmla="*/ 0 60000 65536"/>
                <a:gd name="T19" fmla="*/ 0 60000 65536"/>
                <a:gd name="T20" fmla="*/ 0 60000 65536"/>
                <a:gd name="T21" fmla="*/ 0 w 8"/>
                <a:gd name="T22" fmla="*/ 0 h 62"/>
                <a:gd name="T23" fmla="*/ 8 w 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62">
                  <a:moveTo>
                    <a:pt x="8" y="0"/>
                  </a:moveTo>
                  <a:lnTo>
                    <a:pt x="0" y="9"/>
                  </a:lnTo>
                  <a:lnTo>
                    <a:pt x="0" y="18"/>
                  </a:lnTo>
                  <a:lnTo>
                    <a:pt x="0" y="27"/>
                  </a:lnTo>
                  <a:lnTo>
                    <a:pt x="0" y="44"/>
                  </a:lnTo>
                  <a:lnTo>
                    <a:pt x="0" y="53"/>
                  </a:lnTo>
                  <a:lnTo>
                    <a:pt x="0"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70" name="Freeform 932"/>
            <p:cNvSpPr>
              <a:spLocks/>
            </p:cNvSpPr>
            <p:nvPr/>
          </p:nvSpPr>
          <p:spPr bwMode="auto">
            <a:xfrm>
              <a:off x="2060" y="3340"/>
              <a:ext cx="40" cy="79"/>
            </a:xfrm>
            <a:custGeom>
              <a:avLst/>
              <a:gdLst>
                <a:gd name="T0" fmla="*/ 8 w 40"/>
                <a:gd name="T1" fmla="*/ 0 h 79"/>
                <a:gd name="T2" fmla="*/ 0 w 40"/>
                <a:gd name="T3" fmla="*/ 9 h 79"/>
                <a:gd name="T4" fmla="*/ 8 w 40"/>
                <a:gd name="T5" fmla="*/ 18 h 79"/>
                <a:gd name="T6" fmla="*/ 8 w 40"/>
                <a:gd name="T7" fmla="*/ 35 h 79"/>
                <a:gd name="T8" fmla="*/ 24 w 40"/>
                <a:gd name="T9" fmla="*/ 35 h 79"/>
                <a:gd name="T10" fmla="*/ 32 w 40"/>
                <a:gd name="T11" fmla="*/ 44 h 79"/>
                <a:gd name="T12" fmla="*/ 40 w 40"/>
                <a:gd name="T13" fmla="*/ 53 h 79"/>
                <a:gd name="T14" fmla="*/ 40 w 40"/>
                <a:gd name="T15" fmla="*/ 62 h 79"/>
                <a:gd name="T16" fmla="*/ 4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8" y="0"/>
                  </a:moveTo>
                  <a:lnTo>
                    <a:pt x="0" y="9"/>
                  </a:lnTo>
                  <a:lnTo>
                    <a:pt x="8" y="18"/>
                  </a:lnTo>
                  <a:lnTo>
                    <a:pt x="8" y="35"/>
                  </a:lnTo>
                  <a:lnTo>
                    <a:pt x="24" y="35"/>
                  </a:lnTo>
                  <a:lnTo>
                    <a:pt x="32" y="44"/>
                  </a:lnTo>
                  <a:lnTo>
                    <a:pt x="40" y="53"/>
                  </a:lnTo>
                  <a:lnTo>
                    <a:pt x="40" y="62"/>
                  </a:lnTo>
                  <a:lnTo>
                    <a:pt x="4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71" name="Freeform 933"/>
            <p:cNvSpPr>
              <a:spLocks/>
            </p:cNvSpPr>
            <p:nvPr/>
          </p:nvSpPr>
          <p:spPr bwMode="auto">
            <a:xfrm>
              <a:off x="2060" y="3288"/>
              <a:ext cx="64" cy="70"/>
            </a:xfrm>
            <a:custGeom>
              <a:avLst/>
              <a:gdLst>
                <a:gd name="T0" fmla="*/ 0 w 64"/>
                <a:gd name="T1" fmla="*/ 0 h 70"/>
                <a:gd name="T2" fmla="*/ 8 w 64"/>
                <a:gd name="T3" fmla="*/ 0 h 70"/>
                <a:gd name="T4" fmla="*/ 24 w 64"/>
                <a:gd name="T5" fmla="*/ 0 h 70"/>
                <a:gd name="T6" fmla="*/ 32 w 64"/>
                <a:gd name="T7" fmla="*/ 17 h 70"/>
                <a:gd name="T8" fmla="*/ 40 w 64"/>
                <a:gd name="T9" fmla="*/ 17 h 70"/>
                <a:gd name="T10" fmla="*/ 40 w 64"/>
                <a:gd name="T11" fmla="*/ 26 h 70"/>
                <a:gd name="T12" fmla="*/ 56 w 64"/>
                <a:gd name="T13" fmla="*/ 26 h 70"/>
                <a:gd name="T14" fmla="*/ 56 w 64"/>
                <a:gd name="T15" fmla="*/ 35 h 70"/>
                <a:gd name="T16" fmla="*/ 56 w 64"/>
                <a:gd name="T17" fmla="*/ 52 h 70"/>
                <a:gd name="T18" fmla="*/ 64 w 64"/>
                <a:gd name="T19" fmla="*/ 61 h 70"/>
                <a:gd name="T20" fmla="*/ 64 w 64"/>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70"/>
                <a:gd name="T35" fmla="*/ 64 w 64"/>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70">
                  <a:moveTo>
                    <a:pt x="0" y="0"/>
                  </a:moveTo>
                  <a:lnTo>
                    <a:pt x="8" y="0"/>
                  </a:lnTo>
                  <a:lnTo>
                    <a:pt x="24" y="0"/>
                  </a:lnTo>
                  <a:lnTo>
                    <a:pt x="32" y="17"/>
                  </a:lnTo>
                  <a:lnTo>
                    <a:pt x="40" y="17"/>
                  </a:lnTo>
                  <a:lnTo>
                    <a:pt x="40" y="26"/>
                  </a:lnTo>
                  <a:lnTo>
                    <a:pt x="56" y="26"/>
                  </a:lnTo>
                  <a:lnTo>
                    <a:pt x="56" y="35"/>
                  </a:lnTo>
                  <a:lnTo>
                    <a:pt x="56" y="52"/>
                  </a:lnTo>
                  <a:lnTo>
                    <a:pt x="64" y="61"/>
                  </a:lnTo>
                  <a:lnTo>
                    <a:pt x="64"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72" name="Freeform 934"/>
            <p:cNvSpPr>
              <a:spLocks/>
            </p:cNvSpPr>
            <p:nvPr/>
          </p:nvSpPr>
          <p:spPr bwMode="auto">
            <a:xfrm>
              <a:off x="1788" y="3331"/>
              <a:ext cx="72" cy="80"/>
            </a:xfrm>
            <a:custGeom>
              <a:avLst/>
              <a:gdLst>
                <a:gd name="T0" fmla="*/ 72 w 72"/>
                <a:gd name="T1" fmla="*/ 0 h 80"/>
                <a:gd name="T2" fmla="*/ 72 w 72"/>
                <a:gd name="T3" fmla="*/ 9 h 80"/>
                <a:gd name="T4" fmla="*/ 64 w 72"/>
                <a:gd name="T5" fmla="*/ 9 h 80"/>
                <a:gd name="T6" fmla="*/ 56 w 72"/>
                <a:gd name="T7" fmla="*/ 9 h 80"/>
                <a:gd name="T8" fmla="*/ 40 w 72"/>
                <a:gd name="T9" fmla="*/ 18 h 80"/>
                <a:gd name="T10" fmla="*/ 32 w 72"/>
                <a:gd name="T11" fmla="*/ 36 h 80"/>
                <a:gd name="T12" fmla="*/ 24 w 72"/>
                <a:gd name="T13" fmla="*/ 44 h 80"/>
                <a:gd name="T14" fmla="*/ 8 w 72"/>
                <a:gd name="T15" fmla="*/ 53 h 80"/>
                <a:gd name="T16" fmla="*/ 8 w 72"/>
                <a:gd name="T17" fmla="*/ 62 h 80"/>
                <a:gd name="T18" fmla="*/ 8 w 72"/>
                <a:gd name="T19" fmla="*/ 80 h 80"/>
                <a:gd name="T20" fmla="*/ 0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72" y="0"/>
                  </a:moveTo>
                  <a:lnTo>
                    <a:pt x="72" y="9"/>
                  </a:lnTo>
                  <a:lnTo>
                    <a:pt x="64" y="9"/>
                  </a:lnTo>
                  <a:lnTo>
                    <a:pt x="56" y="9"/>
                  </a:lnTo>
                  <a:lnTo>
                    <a:pt x="40" y="18"/>
                  </a:lnTo>
                  <a:lnTo>
                    <a:pt x="32" y="36"/>
                  </a:lnTo>
                  <a:lnTo>
                    <a:pt x="24" y="44"/>
                  </a:lnTo>
                  <a:lnTo>
                    <a:pt x="8" y="53"/>
                  </a:lnTo>
                  <a:lnTo>
                    <a:pt x="8" y="62"/>
                  </a:lnTo>
                  <a:lnTo>
                    <a:pt x="8" y="80"/>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73" name="Freeform 935"/>
            <p:cNvSpPr>
              <a:spLocks/>
            </p:cNvSpPr>
            <p:nvPr/>
          </p:nvSpPr>
          <p:spPr bwMode="auto">
            <a:xfrm>
              <a:off x="1860" y="3323"/>
              <a:ext cx="40" cy="105"/>
            </a:xfrm>
            <a:custGeom>
              <a:avLst/>
              <a:gdLst>
                <a:gd name="T0" fmla="*/ 0 w 40"/>
                <a:gd name="T1" fmla="*/ 0 h 105"/>
                <a:gd name="T2" fmla="*/ 8 w 40"/>
                <a:gd name="T3" fmla="*/ 17 h 105"/>
                <a:gd name="T4" fmla="*/ 8 w 40"/>
                <a:gd name="T5" fmla="*/ 26 h 105"/>
                <a:gd name="T6" fmla="*/ 8 w 40"/>
                <a:gd name="T7" fmla="*/ 35 h 105"/>
                <a:gd name="T8" fmla="*/ 24 w 40"/>
                <a:gd name="T9" fmla="*/ 35 h 105"/>
                <a:gd name="T10" fmla="*/ 24 w 40"/>
                <a:gd name="T11" fmla="*/ 52 h 105"/>
                <a:gd name="T12" fmla="*/ 32 w 40"/>
                <a:gd name="T13" fmla="*/ 61 h 105"/>
                <a:gd name="T14" fmla="*/ 40 w 40"/>
                <a:gd name="T15" fmla="*/ 70 h 105"/>
                <a:gd name="T16" fmla="*/ 40 w 40"/>
                <a:gd name="T17" fmla="*/ 79 h 105"/>
                <a:gd name="T18" fmla="*/ 40 w 40"/>
                <a:gd name="T19" fmla="*/ 96 h 105"/>
                <a:gd name="T20" fmla="*/ 4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0" y="0"/>
                  </a:moveTo>
                  <a:lnTo>
                    <a:pt x="8" y="17"/>
                  </a:lnTo>
                  <a:lnTo>
                    <a:pt x="8" y="26"/>
                  </a:lnTo>
                  <a:lnTo>
                    <a:pt x="8" y="35"/>
                  </a:lnTo>
                  <a:lnTo>
                    <a:pt x="24" y="35"/>
                  </a:lnTo>
                  <a:lnTo>
                    <a:pt x="24" y="52"/>
                  </a:lnTo>
                  <a:lnTo>
                    <a:pt x="32" y="61"/>
                  </a:lnTo>
                  <a:lnTo>
                    <a:pt x="40" y="70"/>
                  </a:lnTo>
                  <a:lnTo>
                    <a:pt x="40" y="79"/>
                  </a:lnTo>
                  <a:lnTo>
                    <a:pt x="40" y="96"/>
                  </a:lnTo>
                  <a:lnTo>
                    <a:pt x="4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74" name="Freeform 936"/>
            <p:cNvSpPr>
              <a:spLocks/>
            </p:cNvSpPr>
            <p:nvPr/>
          </p:nvSpPr>
          <p:spPr bwMode="auto">
            <a:xfrm>
              <a:off x="1796" y="3411"/>
              <a:ext cx="48" cy="70"/>
            </a:xfrm>
            <a:custGeom>
              <a:avLst/>
              <a:gdLst>
                <a:gd name="T0" fmla="*/ 48 w 48"/>
                <a:gd name="T1" fmla="*/ 0 h 70"/>
                <a:gd name="T2" fmla="*/ 48 w 48"/>
                <a:gd name="T3" fmla="*/ 8 h 70"/>
                <a:gd name="T4" fmla="*/ 32 w 48"/>
                <a:gd name="T5" fmla="*/ 8 h 70"/>
                <a:gd name="T6" fmla="*/ 24 w 48"/>
                <a:gd name="T7" fmla="*/ 17 h 70"/>
                <a:gd name="T8" fmla="*/ 16 w 48"/>
                <a:gd name="T9" fmla="*/ 17 h 70"/>
                <a:gd name="T10" fmla="*/ 16 w 48"/>
                <a:gd name="T11" fmla="*/ 35 h 70"/>
                <a:gd name="T12" fmla="*/ 0 w 48"/>
                <a:gd name="T13" fmla="*/ 44 h 70"/>
                <a:gd name="T14" fmla="*/ 0 w 48"/>
                <a:gd name="T15" fmla="*/ 52 h 70"/>
                <a:gd name="T16" fmla="*/ 0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48" y="0"/>
                  </a:moveTo>
                  <a:lnTo>
                    <a:pt x="48" y="8"/>
                  </a:lnTo>
                  <a:lnTo>
                    <a:pt x="32" y="8"/>
                  </a:lnTo>
                  <a:lnTo>
                    <a:pt x="24" y="17"/>
                  </a:lnTo>
                  <a:lnTo>
                    <a:pt x="16" y="17"/>
                  </a:lnTo>
                  <a:lnTo>
                    <a:pt x="16" y="35"/>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75" name="Freeform 937"/>
            <p:cNvSpPr>
              <a:spLocks/>
            </p:cNvSpPr>
            <p:nvPr/>
          </p:nvSpPr>
          <p:spPr bwMode="auto">
            <a:xfrm>
              <a:off x="1908" y="3419"/>
              <a:ext cx="24" cy="71"/>
            </a:xfrm>
            <a:custGeom>
              <a:avLst/>
              <a:gdLst>
                <a:gd name="T0" fmla="*/ 24 w 24"/>
                <a:gd name="T1" fmla="*/ 0 h 71"/>
                <a:gd name="T2" fmla="*/ 24 w 24"/>
                <a:gd name="T3" fmla="*/ 9 h 71"/>
                <a:gd name="T4" fmla="*/ 16 w 24"/>
                <a:gd name="T5" fmla="*/ 27 h 71"/>
                <a:gd name="T6" fmla="*/ 8 w 24"/>
                <a:gd name="T7" fmla="*/ 36 h 71"/>
                <a:gd name="T8" fmla="*/ 8 w 24"/>
                <a:gd name="T9" fmla="*/ 44 h 71"/>
                <a:gd name="T10" fmla="*/ 8 w 24"/>
                <a:gd name="T11" fmla="*/ 62 h 71"/>
                <a:gd name="T12" fmla="*/ 0 w 24"/>
                <a:gd name="T13" fmla="*/ 62 h 71"/>
                <a:gd name="T14" fmla="*/ 0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24" y="0"/>
                  </a:moveTo>
                  <a:lnTo>
                    <a:pt x="24" y="9"/>
                  </a:lnTo>
                  <a:lnTo>
                    <a:pt x="16" y="27"/>
                  </a:lnTo>
                  <a:lnTo>
                    <a:pt x="8" y="36"/>
                  </a:lnTo>
                  <a:lnTo>
                    <a:pt x="8" y="44"/>
                  </a:lnTo>
                  <a:lnTo>
                    <a:pt x="8" y="62"/>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76" name="Freeform 938"/>
            <p:cNvSpPr>
              <a:spLocks/>
            </p:cNvSpPr>
            <p:nvPr/>
          </p:nvSpPr>
          <p:spPr bwMode="auto">
            <a:xfrm>
              <a:off x="2012" y="3419"/>
              <a:ext cx="48" cy="71"/>
            </a:xfrm>
            <a:custGeom>
              <a:avLst/>
              <a:gdLst>
                <a:gd name="T0" fmla="*/ 0 w 48"/>
                <a:gd name="T1" fmla="*/ 0 h 71"/>
                <a:gd name="T2" fmla="*/ 8 w 48"/>
                <a:gd name="T3" fmla="*/ 9 h 71"/>
                <a:gd name="T4" fmla="*/ 16 w 48"/>
                <a:gd name="T5" fmla="*/ 27 h 71"/>
                <a:gd name="T6" fmla="*/ 32 w 48"/>
                <a:gd name="T7" fmla="*/ 36 h 71"/>
                <a:gd name="T8" fmla="*/ 40 w 48"/>
                <a:gd name="T9" fmla="*/ 44 h 71"/>
                <a:gd name="T10" fmla="*/ 48 w 48"/>
                <a:gd name="T11" fmla="*/ 44 h 71"/>
                <a:gd name="T12" fmla="*/ 48 w 48"/>
                <a:gd name="T13" fmla="*/ 62 h 71"/>
                <a:gd name="T14" fmla="*/ 48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0" y="0"/>
                  </a:moveTo>
                  <a:lnTo>
                    <a:pt x="8" y="9"/>
                  </a:lnTo>
                  <a:lnTo>
                    <a:pt x="16" y="27"/>
                  </a:lnTo>
                  <a:lnTo>
                    <a:pt x="32" y="36"/>
                  </a:lnTo>
                  <a:lnTo>
                    <a:pt x="40" y="44"/>
                  </a:lnTo>
                  <a:lnTo>
                    <a:pt x="48" y="44"/>
                  </a:lnTo>
                  <a:lnTo>
                    <a:pt x="48" y="62"/>
                  </a:lnTo>
                  <a:lnTo>
                    <a:pt x="48"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77" name="Freeform 939"/>
            <p:cNvSpPr>
              <a:spLocks/>
            </p:cNvSpPr>
            <p:nvPr/>
          </p:nvSpPr>
          <p:spPr bwMode="auto">
            <a:xfrm>
              <a:off x="1980" y="3367"/>
              <a:ext cx="72" cy="123"/>
            </a:xfrm>
            <a:custGeom>
              <a:avLst/>
              <a:gdLst>
                <a:gd name="T0" fmla="*/ 64 w 72"/>
                <a:gd name="T1" fmla="*/ 0 h 123"/>
                <a:gd name="T2" fmla="*/ 72 w 72"/>
                <a:gd name="T3" fmla="*/ 8 h 123"/>
                <a:gd name="T4" fmla="*/ 64 w 72"/>
                <a:gd name="T5" fmla="*/ 17 h 123"/>
                <a:gd name="T6" fmla="*/ 64 w 72"/>
                <a:gd name="T7" fmla="*/ 26 h 123"/>
                <a:gd name="T8" fmla="*/ 48 w 72"/>
                <a:gd name="T9" fmla="*/ 44 h 123"/>
                <a:gd name="T10" fmla="*/ 40 w 72"/>
                <a:gd name="T11" fmla="*/ 52 h 123"/>
                <a:gd name="T12" fmla="*/ 32 w 72"/>
                <a:gd name="T13" fmla="*/ 61 h 123"/>
                <a:gd name="T14" fmla="*/ 16 w 72"/>
                <a:gd name="T15" fmla="*/ 79 h 123"/>
                <a:gd name="T16" fmla="*/ 8 w 72"/>
                <a:gd name="T17" fmla="*/ 88 h 123"/>
                <a:gd name="T18" fmla="*/ 0 w 72"/>
                <a:gd name="T19" fmla="*/ 96 h 123"/>
                <a:gd name="T20" fmla="*/ 0 w 72"/>
                <a:gd name="T21" fmla="*/ 114 h 123"/>
                <a:gd name="T22" fmla="*/ 0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64" y="0"/>
                  </a:moveTo>
                  <a:lnTo>
                    <a:pt x="72" y="8"/>
                  </a:lnTo>
                  <a:lnTo>
                    <a:pt x="64" y="17"/>
                  </a:lnTo>
                  <a:lnTo>
                    <a:pt x="64" y="26"/>
                  </a:lnTo>
                  <a:lnTo>
                    <a:pt x="48" y="44"/>
                  </a:lnTo>
                  <a:lnTo>
                    <a:pt x="40" y="52"/>
                  </a:lnTo>
                  <a:lnTo>
                    <a:pt x="32" y="61"/>
                  </a:lnTo>
                  <a:lnTo>
                    <a:pt x="16" y="79"/>
                  </a:lnTo>
                  <a:lnTo>
                    <a:pt x="8" y="88"/>
                  </a:lnTo>
                  <a:lnTo>
                    <a:pt x="0" y="96"/>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78" name="Freeform 940"/>
            <p:cNvSpPr>
              <a:spLocks/>
            </p:cNvSpPr>
            <p:nvPr/>
          </p:nvSpPr>
          <p:spPr bwMode="auto">
            <a:xfrm>
              <a:off x="2092" y="3331"/>
              <a:ext cx="16" cy="115"/>
            </a:xfrm>
            <a:custGeom>
              <a:avLst/>
              <a:gdLst>
                <a:gd name="T0" fmla="*/ 16 w 16"/>
                <a:gd name="T1" fmla="*/ 0 h 115"/>
                <a:gd name="T2" fmla="*/ 0 w 16"/>
                <a:gd name="T3" fmla="*/ 18 h 115"/>
                <a:gd name="T4" fmla="*/ 0 w 16"/>
                <a:gd name="T5" fmla="*/ 36 h 115"/>
                <a:gd name="T6" fmla="*/ 0 w 16"/>
                <a:gd name="T7" fmla="*/ 44 h 115"/>
                <a:gd name="T8" fmla="*/ 0 w 16"/>
                <a:gd name="T9" fmla="*/ 53 h 115"/>
                <a:gd name="T10" fmla="*/ 16 w 16"/>
                <a:gd name="T11" fmla="*/ 62 h 115"/>
                <a:gd name="T12" fmla="*/ 16 w 16"/>
                <a:gd name="T13" fmla="*/ 80 h 115"/>
                <a:gd name="T14" fmla="*/ 16 w 16"/>
                <a:gd name="T15" fmla="*/ 88 h 115"/>
                <a:gd name="T16" fmla="*/ 16 w 16"/>
                <a:gd name="T17" fmla="*/ 97 h 115"/>
                <a:gd name="T18" fmla="*/ 16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16" y="0"/>
                  </a:moveTo>
                  <a:lnTo>
                    <a:pt x="0" y="18"/>
                  </a:lnTo>
                  <a:lnTo>
                    <a:pt x="0" y="36"/>
                  </a:lnTo>
                  <a:lnTo>
                    <a:pt x="0" y="44"/>
                  </a:lnTo>
                  <a:lnTo>
                    <a:pt x="0" y="53"/>
                  </a:lnTo>
                  <a:lnTo>
                    <a:pt x="16" y="62"/>
                  </a:lnTo>
                  <a:lnTo>
                    <a:pt x="16" y="80"/>
                  </a:lnTo>
                  <a:lnTo>
                    <a:pt x="16" y="88"/>
                  </a:lnTo>
                  <a:lnTo>
                    <a:pt x="16" y="97"/>
                  </a:lnTo>
                  <a:lnTo>
                    <a:pt x="1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79" name="Freeform 941"/>
            <p:cNvSpPr>
              <a:spLocks/>
            </p:cNvSpPr>
            <p:nvPr/>
          </p:nvSpPr>
          <p:spPr bwMode="auto">
            <a:xfrm>
              <a:off x="2076" y="3393"/>
              <a:ext cx="8" cy="97"/>
            </a:xfrm>
            <a:custGeom>
              <a:avLst/>
              <a:gdLst>
                <a:gd name="T0" fmla="*/ 8 w 8"/>
                <a:gd name="T1" fmla="*/ 0 h 97"/>
                <a:gd name="T2" fmla="*/ 8 w 8"/>
                <a:gd name="T3" fmla="*/ 18 h 97"/>
                <a:gd name="T4" fmla="*/ 0 w 8"/>
                <a:gd name="T5" fmla="*/ 26 h 97"/>
                <a:gd name="T6" fmla="*/ 0 w 8"/>
                <a:gd name="T7" fmla="*/ 35 h 97"/>
                <a:gd name="T8" fmla="*/ 0 w 8"/>
                <a:gd name="T9" fmla="*/ 53 h 97"/>
                <a:gd name="T10" fmla="*/ 0 w 8"/>
                <a:gd name="T11" fmla="*/ 62 h 97"/>
                <a:gd name="T12" fmla="*/ 0 w 8"/>
                <a:gd name="T13" fmla="*/ 70 h 97"/>
                <a:gd name="T14" fmla="*/ 0 w 8"/>
                <a:gd name="T15" fmla="*/ 88 h 97"/>
                <a:gd name="T16" fmla="*/ 8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8" y="0"/>
                  </a:moveTo>
                  <a:lnTo>
                    <a:pt x="8" y="18"/>
                  </a:lnTo>
                  <a:lnTo>
                    <a:pt x="0" y="26"/>
                  </a:lnTo>
                  <a:lnTo>
                    <a:pt x="0" y="35"/>
                  </a:lnTo>
                  <a:lnTo>
                    <a:pt x="0" y="53"/>
                  </a:lnTo>
                  <a:lnTo>
                    <a:pt x="0" y="62"/>
                  </a:lnTo>
                  <a:lnTo>
                    <a:pt x="0" y="70"/>
                  </a:lnTo>
                  <a:lnTo>
                    <a:pt x="0" y="88"/>
                  </a:lnTo>
                  <a:lnTo>
                    <a:pt x="8"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80" name="Freeform 942"/>
            <p:cNvSpPr>
              <a:spLocks/>
            </p:cNvSpPr>
            <p:nvPr/>
          </p:nvSpPr>
          <p:spPr bwMode="auto">
            <a:xfrm>
              <a:off x="2108" y="3411"/>
              <a:ext cx="40" cy="70"/>
            </a:xfrm>
            <a:custGeom>
              <a:avLst/>
              <a:gdLst>
                <a:gd name="T0" fmla="*/ 0 w 40"/>
                <a:gd name="T1" fmla="*/ 0 h 70"/>
                <a:gd name="T2" fmla="*/ 8 w 40"/>
                <a:gd name="T3" fmla="*/ 8 h 70"/>
                <a:gd name="T4" fmla="*/ 8 w 40"/>
                <a:gd name="T5" fmla="*/ 17 h 70"/>
                <a:gd name="T6" fmla="*/ 16 w 40"/>
                <a:gd name="T7" fmla="*/ 35 h 70"/>
                <a:gd name="T8" fmla="*/ 24 w 40"/>
                <a:gd name="T9" fmla="*/ 35 h 70"/>
                <a:gd name="T10" fmla="*/ 24 w 40"/>
                <a:gd name="T11" fmla="*/ 44 h 70"/>
                <a:gd name="T12" fmla="*/ 40 w 40"/>
                <a:gd name="T13" fmla="*/ 44 h 70"/>
                <a:gd name="T14" fmla="*/ 40 w 40"/>
                <a:gd name="T15" fmla="*/ 52 h 70"/>
                <a:gd name="T16" fmla="*/ 4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0" y="0"/>
                  </a:moveTo>
                  <a:lnTo>
                    <a:pt x="8" y="8"/>
                  </a:lnTo>
                  <a:lnTo>
                    <a:pt x="8" y="17"/>
                  </a:lnTo>
                  <a:lnTo>
                    <a:pt x="16" y="35"/>
                  </a:lnTo>
                  <a:lnTo>
                    <a:pt x="24" y="35"/>
                  </a:lnTo>
                  <a:lnTo>
                    <a:pt x="24" y="44"/>
                  </a:lnTo>
                  <a:lnTo>
                    <a:pt x="40" y="44"/>
                  </a:lnTo>
                  <a:lnTo>
                    <a:pt x="40" y="52"/>
                  </a:lnTo>
                  <a:lnTo>
                    <a:pt x="4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81" name="Freeform 943"/>
            <p:cNvSpPr>
              <a:spLocks/>
            </p:cNvSpPr>
            <p:nvPr/>
          </p:nvSpPr>
          <p:spPr bwMode="auto">
            <a:xfrm>
              <a:off x="1924" y="3419"/>
              <a:ext cx="56" cy="115"/>
            </a:xfrm>
            <a:custGeom>
              <a:avLst/>
              <a:gdLst>
                <a:gd name="T0" fmla="*/ 56 w 56"/>
                <a:gd name="T1" fmla="*/ 0 h 115"/>
                <a:gd name="T2" fmla="*/ 32 w 56"/>
                <a:gd name="T3" fmla="*/ 27 h 115"/>
                <a:gd name="T4" fmla="*/ 24 w 56"/>
                <a:gd name="T5" fmla="*/ 36 h 115"/>
                <a:gd name="T6" fmla="*/ 24 w 56"/>
                <a:gd name="T7" fmla="*/ 44 h 115"/>
                <a:gd name="T8" fmla="*/ 24 w 56"/>
                <a:gd name="T9" fmla="*/ 62 h 115"/>
                <a:gd name="T10" fmla="*/ 8 w 56"/>
                <a:gd name="T11" fmla="*/ 71 h 115"/>
                <a:gd name="T12" fmla="*/ 8 w 56"/>
                <a:gd name="T13" fmla="*/ 79 h 115"/>
                <a:gd name="T14" fmla="*/ 8 w 56"/>
                <a:gd name="T15" fmla="*/ 88 h 115"/>
                <a:gd name="T16" fmla="*/ 0 w 56"/>
                <a:gd name="T17" fmla="*/ 106 h 115"/>
                <a:gd name="T18" fmla="*/ 0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56" y="0"/>
                  </a:moveTo>
                  <a:lnTo>
                    <a:pt x="32" y="27"/>
                  </a:lnTo>
                  <a:lnTo>
                    <a:pt x="24" y="36"/>
                  </a:lnTo>
                  <a:lnTo>
                    <a:pt x="24" y="44"/>
                  </a:lnTo>
                  <a:lnTo>
                    <a:pt x="24" y="62"/>
                  </a:lnTo>
                  <a:lnTo>
                    <a:pt x="8" y="71"/>
                  </a:lnTo>
                  <a:lnTo>
                    <a:pt x="8" y="79"/>
                  </a:lnTo>
                  <a:lnTo>
                    <a:pt x="8" y="88"/>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82" name="Freeform 944"/>
            <p:cNvSpPr>
              <a:spLocks/>
            </p:cNvSpPr>
            <p:nvPr/>
          </p:nvSpPr>
          <p:spPr bwMode="auto">
            <a:xfrm>
              <a:off x="1796" y="3455"/>
              <a:ext cx="48" cy="79"/>
            </a:xfrm>
            <a:custGeom>
              <a:avLst/>
              <a:gdLst>
                <a:gd name="T0" fmla="*/ 0 w 48"/>
                <a:gd name="T1" fmla="*/ 0 h 79"/>
                <a:gd name="T2" fmla="*/ 16 w 48"/>
                <a:gd name="T3" fmla="*/ 8 h 79"/>
                <a:gd name="T4" fmla="*/ 24 w 48"/>
                <a:gd name="T5" fmla="*/ 26 h 79"/>
                <a:gd name="T6" fmla="*/ 32 w 48"/>
                <a:gd name="T7" fmla="*/ 35 h 79"/>
                <a:gd name="T8" fmla="*/ 48 w 48"/>
                <a:gd name="T9" fmla="*/ 35 h 79"/>
                <a:gd name="T10" fmla="*/ 48 w 48"/>
                <a:gd name="T11" fmla="*/ 43 h 79"/>
                <a:gd name="T12" fmla="*/ 48 w 48"/>
                <a:gd name="T13" fmla="*/ 52 h 79"/>
                <a:gd name="T14" fmla="*/ 48 w 48"/>
                <a:gd name="T15" fmla="*/ 70 h 79"/>
                <a:gd name="T16" fmla="*/ 48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0" y="0"/>
                  </a:moveTo>
                  <a:lnTo>
                    <a:pt x="16" y="8"/>
                  </a:lnTo>
                  <a:lnTo>
                    <a:pt x="24" y="26"/>
                  </a:lnTo>
                  <a:lnTo>
                    <a:pt x="32" y="35"/>
                  </a:lnTo>
                  <a:lnTo>
                    <a:pt x="48" y="35"/>
                  </a:lnTo>
                  <a:lnTo>
                    <a:pt x="48" y="43"/>
                  </a:lnTo>
                  <a:lnTo>
                    <a:pt x="48" y="52"/>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83" name="Freeform 945"/>
            <p:cNvSpPr>
              <a:spLocks/>
            </p:cNvSpPr>
            <p:nvPr/>
          </p:nvSpPr>
          <p:spPr bwMode="auto">
            <a:xfrm>
              <a:off x="1948" y="3481"/>
              <a:ext cx="48" cy="79"/>
            </a:xfrm>
            <a:custGeom>
              <a:avLst/>
              <a:gdLst>
                <a:gd name="T0" fmla="*/ 0 w 48"/>
                <a:gd name="T1" fmla="*/ 0 h 79"/>
                <a:gd name="T2" fmla="*/ 0 w 48"/>
                <a:gd name="T3" fmla="*/ 9 h 79"/>
                <a:gd name="T4" fmla="*/ 8 w 48"/>
                <a:gd name="T5" fmla="*/ 9 h 79"/>
                <a:gd name="T6" fmla="*/ 8 w 48"/>
                <a:gd name="T7" fmla="*/ 17 h 79"/>
                <a:gd name="T8" fmla="*/ 16 w 48"/>
                <a:gd name="T9" fmla="*/ 17 h 79"/>
                <a:gd name="T10" fmla="*/ 16 w 48"/>
                <a:gd name="T11" fmla="*/ 26 h 79"/>
                <a:gd name="T12" fmla="*/ 32 w 48"/>
                <a:gd name="T13" fmla="*/ 26 h 79"/>
                <a:gd name="T14" fmla="*/ 32 w 48"/>
                <a:gd name="T15" fmla="*/ 44 h 79"/>
                <a:gd name="T16" fmla="*/ 40 w 48"/>
                <a:gd name="T17" fmla="*/ 44 h 79"/>
                <a:gd name="T18" fmla="*/ 40 w 48"/>
                <a:gd name="T19" fmla="*/ 53 h 79"/>
                <a:gd name="T20" fmla="*/ 48 w 48"/>
                <a:gd name="T21" fmla="*/ 61 h 79"/>
                <a:gd name="T22" fmla="*/ 40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0" y="0"/>
                  </a:moveTo>
                  <a:lnTo>
                    <a:pt x="0" y="9"/>
                  </a:lnTo>
                  <a:lnTo>
                    <a:pt x="8" y="9"/>
                  </a:lnTo>
                  <a:lnTo>
                    <a:pt x="8" y="17"/>
                  </a:lnTo>
                  <a:lnTo>
                    <a:pt x="16" y="17"/>
                  </a:lnTo>
                  <a:lnTo>
                    <a:pt x="16" y="26"/>
                  </a:lnTo>
                  <a:lnTo>
                    <a:pt x="32" y="26"/>
                  </a:lnTo>
                  <a:lnTo>
                    <a:pt x="32" y="44"/>
                  </a:lnTo>
                  <a:lnTo>
                    <a:pt x="40" y="44"/>
                  </a:lnTo>
                  <a:lnTo>
                    <a:pt x="40" y="53"/>
                  </a:lnTo>
                  <a:lnTo>
                    <a:pt x="48" y="61"/>
                  </a:lnTo>
                  <a:lnTo>
                    <a:pt x="4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84" name="Freeform 946"/>
            <p:cNvSpPr>
              <a:spLocks/>
            </p:cNvSpPr>
            <p:nvPr/>
          </p:nvSpPr>
          <p:spPr bwMode="auto">
            <a:xfrm>
              <a:off x="2028" y="3455"/>
              <a:ext cx="16" cy="114"/>
            </a:xfrm>
            <a:custGeom>
              <a:avLst/>
              <a:gdLst>
                <a:gd name="T0" fmla="*/ 16 w 16"/>
                <a:gd name="T1" fmla="*/ 0 h 114"/>
                <a:gd name="T2" fmla="*/ 16 w 16"/>
                <a:gd name="T3" fmla="*/ 26 h 114"/>
                <a:gd name="T4" fmla="*/ 16 w 16"/>
                <a:gd name="T5" fmla="*/ 35 h 114"/>
                <a:gd name="T6" fmla="*/ 16 w 16"/>
                <a:gd name="T7" fmla="*/ 43 h 114"/>
                <a:gd name="T8" fmla="*/ 16 w 16"/>
                <a:gd name="T9" fmla="*/ 52 h 114"/>
                <a:gd name="T10" fmla="*/ 16 w 16"/>
                <a:gd name="T11" fmla="*/ 70 h 114"/>
                <a:gd name="T12" fmla="*/ 0 w 16"/>
                <a:gd name="T13" fmla="*/ 79 h 114"/>
                <a:gd name="T14" fmla="*/ 0 w 16"/>
                <a:gd name="T15" fmla="*/ 87 h 114"/>
                <a:gd name="T16" fmla="*/ 0 w 16"/>
                <a:gd name="T17" fmla="*/ 105 h 114"/>
                <a:gd name="T18" fmla="*/ 0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16" y="0"/>
                  </a:moveTo>
                  <a:lnTo>
                    <a:pt x="16" y="26"/>
                  </a:lnTo>
                  <a:lnTo>
                    <a:pt x="16" y="35"/>
                  </a:lnTo>
                  <a:lnTo>
                    <a:pt x="16" y="43"/>
                  </a:lnTo>
                  <a:lnTo>
                    <a:pt x="16" y="52"/>
                  </a:lnTo>
                  <a:lnTo>
                    <a:pt x="16" y="70"/>
                  </a:lnTo>
                  <a:lnTo>
                    <a:pt x="0" y="79"/>
                  </a:lnTo>
                  <a:lnTo>
                    <a:pt x="0" y="87"/>
                  </a:lnTo>
                  <a:lnTo>
                    <a:pt x="0" y="105"/>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85" name="Freeform 947"/>
            <p:cNvSpPr>
              <a:spLocks/>
            </p:cNvSpPr>
            <p:nvPr/>
          </p:nvSpPr>
          <p:spPr bwMode="auto">
            <a:xfrm>
              <a:off x="2076" y="3463"/>
              <a:ext cx="32" cy="79"/>
            </a:xfrm>
            <a:custGeom>
              <a:avLst/>
              <a:gdLst>
                <a:gd name="T0" fmla="*/ 0 w 32"/>
                <a:gd name="T1" fmla="*/ 0 h 79"/>
                <a:gd name="T2" fmla="*/ 0 w 32"/>
                <a:gd name="T3" fmla="*/ 18 h 79"/>
                <a:gd name="T4" fmla="*/ 8 w 32"/>
                <a:gd name="T5" fmla="*/ 27 h 79"/>
                <a:gd name="T6" fmla="*/ 16 w 32"/>
                <a:gd name="T7" fmla="*/ 27 h 79"/>
                <a:gd name="T8" fmla="*/ 16 w 32"/>
                <a:gd name="T9" fmla="*/ 35 h 79"/>
                <a:gd name="T10" fmla="*/ 32 w 32"/>
                <a:gd name="T11" fmla="*/ 44 h 79"/>
                <a:gd name="T12" fmla="*/ 32 w 32"/>
                <a:gd name="T13" fmla="*/ 62 h 79"/>
                <a:gd name="T14" fmla="*/ 32 w 32"/>
                <a:gd name="T15" fmla="*/ 71 h 79"/>
                <a:gd name="T16" fmla="*/ 32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0" y="0"/>
                  </a:moveTo>
                  <a:lnTo>
                    <a:pt x="0" y="18"/>
                  </a:lnTo>
                  <a:lnTo>
                    <a:pt x="8" y="27"/>
                  </a:lnTo>
                  <a:lnTo>
                    <a:pt x="16" y="27"/>
                  </a:lnTo>
                  <a:lnTo>
                    <a:pt x="16" y="35"/>
                  </a:lnTo>
                  <a:lnTo>
                    <a:pt x="32" y="44"/>
                  </a:lnTo>
                  <a:lnTo>
                    <a:pt x="32" y="62"/>
                  </a:lnTo>
                  <a:lnTo>
                    <a:pt x="32" y="71"/>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86" name="Freeform 948"/>
            <p:cNvSpPr>
              <a:spLocks/>
            </p:cNvSpPr>
            <p:nvPr/>
          </p:nvSpPr>
          <p:spPr bwMode="auto">
            <a:xfrm>
              <a:off x="2124" y="3446"/>
              <a:ext cx="24" cy="149"/>
            </a:xfrm>
            <a:custGeom>
              <a:avLst/>
              <a:gdLst>
                <a:gd name="T0" fmla="*/ 0 w 24"/>
                <a:gd name="T1" fmla="*/ 0 h 149"/>
                <a:gd name="T2" fmla="*/ 0 w 24"/>
                <a:gd name="T3" fmla="*/ 9 h 149"/>
                <a:gd name="T4" fmla="*/ 0 w 24"/>
                <a:gd name="T5" fmla="*/ 35 h 149"/>
                <a:gd name="T6" fmla="*/ 0 w 24"/>
                <a:gd name="T7" fmla="*/ 44 h 149"/>
                <a:gd name="T8" fmla="*/ 0 w 24"/>
                <a:gd name="T9" fmla="*/ 52 h 149"/>
                <a:gd name="T10" fmla="*/ 8 w 24"/>
                <a:gd name="T11" fmla="*/ 61 h 149"/>
                <a:gd name="T12" fmla="*/ 8 w 24"/>
                <a:gd name="T13" fmla="*/ 88 h 149"/>
                <a:gd name="T14" fmla="*/ 24 w 24"/>
                <a:gd name="T15" fmla="*/ 96 h 149"/>
                <a:gd name="T16" fmla="*/ 24 w 24"/>
                <a:gd name="T17" fmla="*/ 114 h 149"/>
                <a:gd name="T18" fmla="*/ 24 w 24"/>
                <a:gd name="T19" fmla="*/ 123 h 149"/>
                <a:gd name="T20" fmla="*/ 24 w 24"/>
                <a:gd name="T21" fmla="*/ 132 h 149"/>
                <a:gd name="T22" fmla="*/ 8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0" y="0"/>
                  </a:moveTo>
                  <a:lnTo>
                    <a:pt x="0" y="9"/>
                  </a:lnTo>
                  <a:lnTo>
                    <a:pt x="0" y="35"/>
                  </a:lnTo>
                  <a:lnTo>
                    <a:pt x="0" y="44"/>
                  </a:lnTo>
                  <a:lnTo>
                    <a:pt x="0" y="52"/>
                  </a:lnTo>
                  <a:lnTo>
                    <a:pt x="8" y="61"/>
                  </a:lnTo>
                  <a:lnTo>
                    <a:pt x="8" y="88"/>
                  </a:lnTo>
                  <a:lnTo>
                    <a:pt x="24" y="96"/>
                  </a:lnTo>
                  <a:lnTo>
                    <a:pt x="24" y="114"/>
                  </a:lnTo>
                  <a:lnTo>
                    <a:pt x="24" y="123"/>
                  </a:lnTo>
                  <a:lnTo>
                    <a:pt x="24" y="132"/>
                  </a:lnTo>
                  <a:lnTo>
                    <a:pt x="8"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87" name="Freeform 949"/>
            <p:cNvSpPr>
              <a:spLocks/>
            </p:cNvSpPr>
            <p:nvPr/>
          </p:nvSpPr>
          <p:spPr bwMode="auto">
            <a:xfrm>
              <a:off x="2108" y="3384"/>
              <a:ext cx="72" cy="114"/>
            </a:xfrm>
            <a:custGeom>
              <a:avLst/>
              <a:gdLst>
                <a:gd name="T0" fmla="*/ 0 w 72"/>
                <a:gd name="T1" fmla="*/ 0 h 114"/>
                <a:gd name="T2" fmla="*/ 8 w 72"/>
                <a:gd name="T3" fmla="*/ 9 h 114"/>
                <a:gd name="T4" fmla="*/ 16 w 72"/>
                <a:gd name="T5" fmla="*/ 27 h 114"/>
                <a:gd name="T6" fmla="*/ 24 w 72"/>
                <a:gd name="T7" fmla="*/ 27 h 114"/>
                <a:gd name="T8" fmla="*/ 40 w 72"/>
                <a:gd name="T9" fmla="*/ 35 h 114"/>
                <a:gd name="T10" fmla="*/ 48 w 72"/>
                <a:gd name="T11" fmla="*/ 44 h 114"/>
                <a:gd name="T12" fmla="*/ 56 w 72"/>
                <a:gd name="T13" fmla="*/ 62 h 114"/>
                <a:gd name="T14" fmla="*/ 56 w 72"/>
                <a:gd name="T15" fmla="*/ 71 h 114"/>
                <a:gd name="T16" fmla="*/ 56 w 72"/>
                <a:gd name="T17" fmla="*/ 79 h 114"/>
                <a:gd name="T18" fmla="*/ 56 w 72"/>
                <a:gd name="T19" fmla="*/ 97 h 114"/>
                <a:gd name="T20" fmla="*/ 72 w 72"/>
                <a:gd name="T21" fmla="*/ 106 h 114"/>
                <a:gd name="T22" fmla="*/ 72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0" y="0"/>
                  </a:moveTo>
                  <a:lnTo>
                    <a:pt x="8" y="9"/>
                  </a:lnTo>
                  <a:lnTo>
                    <a:pt x="16" y="27"/>
                  </a:lnTo>
                  <a:lnTo>
                    <a:pt x="24" y="27"/>
                  </a:lnTo>
                  <a:lnTo>
                    <a:pt x="40" y="35"/>
                  </a:lnTo>
                  <a:lnTo>
                    <a:pt x="48" y="44"/>
                  </a:lnTo>
                  <a:lnTo>
                    <a:pt x="56" y="62"/>
                  </a:lnTo>
                  <a:lnTo>
                    <a:pt x="56" y="71"/>
                  </a:lnTo>
                  <a:lnTo>
                    <a:pt x="56" y="79"/>
                  </a:lnTo>
                  <a:lnTo>
                    <a:pt x="56" y="97"/>
                  </a:lnTo>
                  <a:lnTo>
                    <a:pt x="72" y="106"/>
                  </a:lnTo>
                  <a:lnTo>
                    <a:pt x="72"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88" name="Freeform 950"/>
            <p:cNvSpPr>
              <a:spLocks/>
            </p:cNvSpPr>
            <p:nvPr/>
          </p:nvSpPr>
          <p:spPr bwMode="auto">
            <a:xfrm>
              <a:off x="1764" y="3446"/>
              <a:ext cx="48" cy="88"/>
            </a:xfrm>
            <a:custGeom>
              <a:avLst/>
              <a:gdLst>
                <a:gd name="T0" fmla="*/ 48 w 48"/>
                <a:gd name="T1" fmla="*/ 0 h 88"/>
                <a:gd name="T2" fmla="*/ 32 w 48"/>
                <a:gd name="T3" fmla="*/ 0 h 88"/>
                <a:gd name="T4" fmla="*/ 24 w 48"/>
                <a:gd name="T5" fmla="*/ 9 h 88"/>
                <a:gd name="T6" fmla="*/ 24 w 48"/>
                <a:gd name="T7" fmla="*/ 17 h 88"/>
                <a:gd name="T8" fmla="*/ 24 w 48"/>
                <a:gd name="T9" fmla="*/ 35 h 88"/>
                <a:gd name="T10" fmla="*/ 24 w 48"/>
                <a:gd name="T11" fmla="*/ 44 h 88"/>
                <a:gd name="T12" fmla="*/ 16 w 48"/>
                <a:gd name="T13" fmla="*/ 52 h 88"/>
                <a:gd name="T14" fmla="*/ 16 w 48"/>
                <a:gd name="T15" fmla="*/ 61 h 88"/>
                <a:gd name="T16" fmla="*/ 16 w 48"/>
                <a:gd name="T17" fmla="*/ 79 h 88"/>
                <a:gd name="T18" fmla="*/ 16 w 48"/>
                <a:gd name="T19" fmla="*/ 88 h 88"/>
                <a:gd name="T20" fmla="*/ 0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48" y="0"/>
                  </a:moveTo>
                  <a:lnTo>
                    <a:pt x="32" y="0"/>
                  </a:lnTo>
                  <a:lnTo>
                    <a:pt x="24" y="9"/>
                  </a:lnTo>
                  <a:lnTo>
                    <a:pt x="24" y="17"/>
                  </a:lnTo>
                  <a:lnTo>
                    <a:pt x="24" y="35"/>
                  </a:lnTo>
                  <a:lnTo>
                    <a:pt x="24" y="44"/>
                  </a:lnTo>
                  <a:lnTo>
                    <a:pt x="16" y="52"/>
                  </a:lnTo>
                  <a:lnTo>
                    <a:pt x="16" y="61"/>
                  </a:lnTo>
                  <a:lnTo>
                    <a:pt x="16" y="79"/>
                  </a:lnTo>
                  <a:lnTo>
                    <a:pt x="16" y="88"/>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89" name="Freeform 951"/>
            <p:cNvSpPr>
              <a:spLocks/>
            </p:cNvSpPr>
            <p:nvPr/>
          </p:nvSpPr>
          <p:spPr bwMode="auto">
            <a:xfrm>
              <a:off x="1844" y="3498"/>
              <a:ext cx="40" cy="80"/>
            </a:xfrm>
            <a:custGeom>
              <a:avLst/>
              <a:gdLst>
                <a:gd name="T0" fmla="*/ 0 w 40"/>
                <a:gd name="T1" fmla="*/ 0 h 80"/>
                <a:gd name="T2" fmla="*/ 16 w 40"/>
                <a:gd name="T3" fmla="*/ 0 h 80"/>
                <a:gd name="T4" fmla="*/ 32 w 40"/>
                <a:gd name="T5" fmla="*/ 0 h 80"/>
                <a:gd name="T6" fmla="*/ 32 w 40"/>
                <a:gd name="T7" fmla="*/ 9 h 80"/>
                <a:gd name="T8" fmla="*/ 40 w 40"/>
                <a:gd name="T9" fmla="*/ 27 h 80"/>
                <a:gd name="T10" fmla="*/ 40 w 40"/>
                <a:gd name="T11" fmla="*/ 36 h 80"/>
                <a:gd name="T12" fmla="*/ 40 w 40"/>
                <a:gd name="T13" fmla="*/ 44 h 80"/>
                <a:gd name="T14" fmla="*/ 40 w 40"/>
                <a:gd name="T15" fmla="*/ 62 h 80"/>
                <a:gd name="T16" fmla="*/ 40 w 40"/>
                <a:gd name="T17" fmla="*/ 71 h 80"/>
                <a:gd name="T18" fmla="*/ 4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0" y="0"/>
                  </a:moveTo>
                  <a:lnTo>
                    <a:pt x="16" y="0"/>
                  </a:lnTo>
                  <a:lnTo>
                    <a:pt x="32" y="0"/>
                  </a:lnTo>
                  <a:lnTo>
                    <a:pt x="32" y="9"/>
                  </a:lnTo>
                  <a:lnTo>
                    <a:pt x="40" y="27"/>
                  </a:lnTo>
                  <a:lnTo>
                    <a:pt x="40" y="36"/>
                  </a:lnTo>
                  <a:lnTo>
                    <a:pt x="40" y="44"/>
                  </a:lnTo>
                  <a:lnTo>
                    <a:pt x="40" y="62"/>
                  </a:lnTo>
                  <a:lnTo>
                    <a:pt x="40" y="71"/>
                  </a:lnTo>
                  <a:lnTo>
                    <a:pt x="4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90" name="Freeform 952"/>
            <p:cNvSpPr>
              <a:spLocks/>
            </p:cNvSpPr>
            <p:nvPr/>
          </p:nvSpPr>
          <p:spPr bwMode="auto">
            <a:xfrm>
              <a:off x="1844" y="3411"/>
              <a:ext cx="32" cy="79"/>
            </a:xfrm>
            <a:custGeom>
              <a:avLst/>
              <a:gdLst>
                <a:gd name="T0" fmla="*/ 0 w 32"/>
                <a:gd name="T1" fmla="*/ 8 h 79"/>
                <a:gd name="T2" fmla="*/ 8 w 32"/>
                <a:gd name="T3" fmla="*/ 0 h 79"/>
                <a:gd name="T4" fmla="*/ 8 w 32"/>
                <a:gd name="T5" fmla="*/ 8 h 79"/>
                <a:gd name="T6" fmla="*/ 8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32 w 32"/>
                <a:gd name="T19" fmla="*/ 70 h 79"/>
                <a:gd name="T20" fmla="*/ 32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0" y="8"/>
                  </a:moveTo>
                  <a:lnTo>
                    <a:pt x="8" y="0"/>
                  </a:lnTo>
                  <a:lnTo>
                    <a:pt x="8" y="8"/>
                  </a:lnTo>
                  <a:lnTo>
                    <a:pt x="8" y="17"/>
                  </a:lnTo>
                  <a:lnTo>
                    <a:pt x="16" y="17"/>
                  </a:lnTo>
                  <a:lnTo>
                    <a:pt x="16" y="35"/>
                  </a:lnTo>
                  <a:lnTo>
                    <a:pt x="16" y="44"/>
                  </a:lnTo>
                  <a:lnTo>
                    <a:pt x="16" y="52"/>
                  </a:lnTo>
                  <a:lnTo>
                    <a:pt x="16" y="70"/>
                  </a:lnTo>
                  <a:lnTo>
                    <a:pt x="32" y="70"/>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91" name="Freeform 953"/>
            <p:cNvSpPr>
              <a:spLocks/>
            </p:cNvSpPr>
            <p:nvPr/>
          </p:nvSpPr>
          <p:spPr bwMode="auto">
            <a:xfrm>
              <a:off x="2028" y="3534"/>
              <a:ext cx="48" cy="79"/>
            </a:xfrm>
            <a:custGeom>
              <a:avLst/>
              <a:gdLst>
                <a:gd name="T0" fmla="*/ 0 w 48"/>
                <a:gd name="T1" fmla="*/ 0 h 79"/>
                <a:gd name="T2" fmla="*/ 16 w 48"/>
                <a:gd name="T3" fmla="*/ 8 h 79"/>
                <a:gd name="T4" fmla="*/ 16 w 48"/>
                <a:gd name="T5" fmla="*/ 26 h 79"/>
                <a:gd name="T6" fmla="*/ 24 w 48"/>
                <a:gd name="T7" fmla="*/ 35 h 79"/>
                <a:gd name="T8" fmla="*/ 32 w 48"/>
                <a:gd name="T9" fmla="*/ 35 h 79"/>
                <a:gd name="T10" fmla="*/ 32 w 48"/>
                <a:gd name="T11" fmla="*/ 44 h 79"/>
                <a:gd name="T12" fmla="*/ 48 w 48"/>
                <a:gd name="T13" fmla="*/ 44 h 79"/>
                <a:gd name="T14" fmla="*/ 48 w 48"/>
                <a:gd name="T15" fmla="*/ 61 h 79"/>
                <a:gd name="T16" fmla="*/ 48 w 48"/>
                <a:gd name="T17" fmla="*/ 70 h 79"/>
                <a:gd name="T18" fmla="*/ 48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0" y="0"/>
                  </a:moveTo>
                  <a:lnTo>
                    <a:pt x="16" y="8"/>
                  </a:lnTo>
                  <a:lnTo>
                    <a:pt x="16" y="26"/>
                  </a:lnTo>
                  <a:lnTo>
                    <a:pt x="24" y="35"/>
                  </a:lnTo>
                  <a:lnTo>
                    <a:pt x="32" y="35"/>
                  </a:lnTo>
                  <a:lnTo>
                    <a:pt x="32" y="44"/>
                  </a:lnTo>
                  <a:lnTo>
                    <a:pt x="48" y="44"/>
                  </a:lnTo>
                  <a:lnTo>
                    <a:pt x="48" y="61"/>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92" name="Freeform 954"/>
            <p:cNvSpPr>
              <a:spLocks/>
            </p:cNvSpPr>
            <p:nvPr/>
          </p:nvSpPr>
          <p:spPr bwMode="auto">
            <a:xfrm>
              <a:off x="2044" y="3455"/>
              <a:ext cx="64" cy="35"/>
            </a:xfrm>
            <a:custGeom>
              <a:avLst/>
              <a:gdLst>
                <a:gd name="T0" fmla="*/ 0 w 64"/>
                <a:gd name="T1" fmla="*/ 0 h 35"/>
                <a:gd name="T2" fmla="*/ 8 w 64"/>
                <a:gd name="T3" fmla="*/ 0 h 35"/>
                <a:gd name="T4" fmla="*/ 16 w 64"/>
                <a:gd name="T5" fmla="*/ 0 h 35"/>
                <a:gd name="T6" fmla="*/ 32 w 64"/>
                <a:gd name="T7" fmla="*/ 0 h 35"/>
                <a:gd name="T8" fmla="*/ 32 w 64"/>
                <a:gd name="T9" fmla="*/ 8 h 35"/>
                <a:gd name="T10" fmla="*/ 40 w 64"/>
                <a:gd name="T11" fmla="*/ 8 h 35"/>
                <a:gd name="T12" fmla="*/ 48 w 64"/>
                <a:gd name="T13" fmla="*/ 26 h 35"/>
                <a:gd name="T14" fmla="*/ 64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0" y="0"/>
                  </a:moveTo>
                  <a:lnTo>
                    <a:pt x="8" y="0"/>
                  </a:lnTo>
                  <a:lnTo>
                    <a:pt x="16" y="0"/>
                  </a:lnTo>
                  <a:lnTo>
                    <a:pt x="32" y="0"/>
                  </a:lnTo>
                  <a:lnTo>
                    <a:pt x="32" y="8"/>
                  </a:lnTo>
                  <a:lnTo>
                    <a:pt x="40" y="8"/>
                  </a:lnTo>
                  <a:lnTo>
                    <a:pt x="48" y="26"/>
                  </a:lnTo>
                  <a:lnTo>
                    <a:pt x="64"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93" name="Freeform 955"/>
            <p:cNvSpPr>
              <a:spLocks/>
            </p:cNvSpPr>
            <p:nvPr/>
          </p:nvSpPr>
          <p:spPr bwMode="auto">
            <a:xfrm>
              <a:off x="2012" y="3455"/>
              <a:ext cx="16" cy="123"/>
            </a:xfrm>
            <a:custGeom>
              <a:avLst/>
              <a:gdLst>
                <a:gd name="T0" fmla="*/ 16 w 16"/>
                <a:gd name="T1" fmla="*/ 0 h 123"/>
                <a:gd name="T2" fmla="*/ 16 w 16"/>
                <a:gd name="T3" fmla="*/ 35 h 123"/>
                <a:gd name="T4" fmla="*/ 16 w 16"/>
                <a:gd name="T5" fmla="*/ 43 h 123"/>
                <a:gd name="T6" fmla="*/ 16 w 16"/>
                <a:gd name="T7" fmla="*/ 70 h 123"/>
                <a:gd name="T8" fmla="*/ 8 w 16"/>
                <a:gd name="T9" fmla="*/ 70 h 123"/>
                <a:gd name="T10" fmla="*/ 8 w 16"/>
                <a:gd name="T11" fmla="*/ 79 h 123"/>
                <a:gd name="T12" fmla="*/ 8 w 16"/>
                <a:gd name="T13" fmla="*/ 87 h 123"/>
                <a:gd name="T14" fmla="*/ 8 w 16"/>
                <a:gd name="T15" fmla="*/ 105 h 123"/>
                <a:gd name="T16" fmla="*/ 0 w 16"/>
                <a:gd name="T17" fmla="*/ 114 h 123"/>
                <a:gd name="T18" fmla="*/ 0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16" y="0"/>
                  </a:moveTo>
                  <a:lnTo>
                    <a:pt x="16" y="35"/>
                  </a:lnTo>
                  <a:lnTo>
                    <a:pt x="16" y="43"/>
                  </a:lnTo>
                  <a:lnTo>
                    <a:pt x="16" y="70"/>
                  </a:lnTo>
                  <a:lnTo>
                    <a:pt x="8" y="70"/>
                  </a:lnTo>
                  <a:lnTo>
                    <a:pt x="8" y="79"/>
                  </a:lnTo>
                  <a:lnTo>
                    <a:pt x="8" y="87"/>
                  </a:lnTo>
                  <a:lnTo>
                    <a:pt x="8" y="105"/>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94" name="Freeform 956"/>
            <p:cNvSpPr>
              <a:spLocks/>
            </p:cNvSpPr>
            <p:nvPr/>
          </p:nvSpPr>
          <p:spPr bwMode="auto">
            <a:xfrm>
              <a:off x="1980" y="3481"/>
              <a:ext cx="16" cy="61"/>
            </a:xfrm>
            <a:custGeom>
              <a:avLst/>
              <a:gdLst>
                <a:gd name="T0" fmla="*/ 0 w 16"/>
                <a:gd name="T1" fmla="*/ 0 h 61"/>
                <a:gd name="T2" fmla="*/ 8 w 16"/>
                <a:gd name="T3" fmla="*/ 9 h 61"/>
                <a:gd name="T4" fmla="*/ 16 w 16"/>
                <a:gd name="T5" fmla="*/ 17 h 61"/>
                <a:gd name="T6" fmla="*/ 16 w 16"/>
                <a:gd name="T7" fmla="*/ 26 h 61"/>
                <a:gd name="T8" fmla="*/ 16 w 16"/>
                <a:gd name="T9" fmla="*/ 44 h 61"/>
                <a:gd name="T10" fmla="*/ 16 w 16"/>
                <a:gd name="T11" fmla="*/ 53 h 61"/>
                <a:gd name="T12" fmla="*/ 16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0" y="0"/>
                  </a:moveTo>
                  <a:lnTo>
                    <a:pt x="8" y="9"/>
                  </a:lnTo>
                  <a:lnTo>
                    <a:pt x="16" y="17"/>
                  </a:lnTo>
                  <a:lnTo>
                    <a:pt x="16" y="26"/>
                  </a:lnTo>
                  <a:lnTo>
                    <a:pt x="16" y="44"/>
                  </a:lnTo>
                  <a:lnTo>
                    <a:pt x="16" y="53"/>
                  </a:lnTo>
                  <a:lnTo>
                    <a:pt x="16"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95" name="Freeform 957"/>
            <p:cNvSpPr>
              <a:spLocks/>
            </p:cNvSpPr>
            <p:nvPr/>
          </p:nvSpPr>
          <p:spPr bwMode="auto">
            <a:xfrm>
              <a:off x="1948" y="3507"/>
              <a:ext cx="16" cy="88"/>
            </a:xfrm>
            <a:custGeom>
              <a:avLst/>
              <a:gdLst>
                <a:gd name="T0" fmla="*/ 16 w 16"/>
                <a:gd name="T1" fmla="*/ 0 h 88"/>
                <a:gd name="T2" fmla="*/ 16 w 16"/>
                <a:gd name="T3" fmla="*/ 27 h 88"/>
                <a:gd name="T4" fmla="*/ 8 w 16"/>
                <a:gd name="T5" fmla="*/ 35 h 88"/>
                <a:gd name="T6" fmla="*/ 8 w 16"/>
                <a:gd name="T7" fmla="*/ 53 h 88"/>
                <a:gd name="T8" fmla="*/ 0 w 16"/>
                <a:gd name="T9" fmla="*/ 62 h 88"/>
                <a:gd name="T10" fmla="*/ 0 w 16"/>
                <a:gd name="T11" fmla="*/ 71 h 88"/>
                <a:gd name="T12" fmla="*/ 0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16" y="0"/>
                  </a:moveTo>
                  <a:lnTo>
                    <a:pt x="16" y="27"/>
                  </a:lnTo>
                  <a:lnTo>
                    <a:pt x="8" y="35"/>
                  </a:lnTo>
                  <a:lnTo>
                    <a:pt x="8"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96" name="Freeform 958"/>
            <p:cNvSpPr>
              <a:spLocks/>
            </p:cNvSpPr>
            <p:nvPr/>
          </p:nvSpPr>
          <p:spPr bwMode="auto">
            <a:xfrm>
              <a:off x="1908" y="3455"/>
              <a:ext cx="16" cy="123"/>
            </a:xfrm>
            <a:custGeom>
              <a:avLst/>
              <a:gdLst>
                <a:gd name="T0" fmla="*/ 8 w 16"/>
                <a:gd name="T1" fmla="*/ 0 h 123"/>
                <a:gd name="T2" fmla="*/ 8 w 16"/>
                <a:gd name="T3" fmla="*/ 8 h 123"/>
                <a:gd name="T4" fmla="*/ 16 w 16"/>
                <a:gd name="T5" fmla="*/ 26 h 123"/>
                <a:gd name="T6" fmla="*/ 16 w 16"/>
                <a:gd name="T7" fmla="*/ 35 h 123"/>
                <a:gd name="T8" fmla="*/ 8 w 16"/>
                <a:gd name="T9" fmla="*/ 43 h 123"/>
                <a:gd name="T10" fmla="*/ 8 w 16"/>
                <a:gd name="T11" fmla="*/ 52 h 123"/>
                <a:gd name="T12" fmla="*/ 8 w 16"/>
                <a:gd name="T13" fmla="*/ 70 h 123"/>
                <a:gd name="T14" fmla="*/ 8 w 16"/>
                <a:gd name="T15" fmla="*/ 79 h 123"/>
                <a:gd name="T16" fmla="*/ 0 w 16"/>
                <a:gd name="T17" fmla="*/ 87 h 123"/>
                <a:gd name="T18" fmla="*/ 0 w 16"/>
                <a:gd name="T19" fmla="*/ 105 h 123"/>
                <a:gd name="T20" fmla="*/ 0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16" y="26"/>
                  </a:lnTo>
                  <a:lnTo>
                    <a:pt x="16" y="35"/>
                  </a:lnTo>
                  <a:lnTo>
                    <a:pt x="8" y="43"/>
                  </a:lnTo>
                  <a:lnTo>
                    <a:pt x="8" y="52"/>
                  </a:lnTo>
                  <a:lnTo>
                    <a:pt x="8" y="70"/>
                  </a:lnTo>
                  <a:lnTo>
                    <a:pt x="8" y="79"/>
                  </a:lnTo>
                  <a:lnTo>
                    <a:pt x="0" y="87"/>
                  </a:lnTo>
                  <a:lnTo>
                    <a:pt x="0" y="105"/>
                  </a:lnTo>
                  <a:lnTo>
                    <a:pt x="0"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97" name="Freeform 959"/>
            <p:cNvSpPr>
              <a:spLocks/>
            </p:cNvSpPr>
            <p:nvPr/>
          </p:nvSpPr>
          <p:spPr bwMode="auto">
            <a:xfrm>
              <a:off x="1788" y="3490"/>
              <a:ext cx="40" cy="105"/>
            </a:xfrm>
            <a:custGeom>
              <a:avLst/>
              <a:gdLst>
                <a:gd name="T0" fmla="*/ 32 w 40"/>
                <a:gd name="T1" fmla="*/ 0 h 105"/>
                <a:gd name="T2" fmla="*/ 40 w 40"/>
                <a:gd name="T3" fmla="*/ 8 h 105"/>
                <a:gd name="T4" fmla="*/ 32 w 40"/>
                <a:gd name="T5" fmla="*/ 17 h 105"/>
                <a:gd name="T6" fmla="*/ 24 w 40"/>
                <a:gd name="T7" fmla="*/ 35 h 105"/>
                <a:gd name="T8" fmla="*/ 8 w 40"/>
                <a:gd name="T9" fmla="*/ 44 h 105"/>
                <a:gd name="T10" fmla="*/ 8 w 40"/>
                <a:gd name="T11" fmla="*/ 52 h 105"/>
                <a:gd name="T12" fmla="*/ 0 w 40"/>
                <a:gd name="T13" fmla="*/ 70 h 105"/>
                <a:gd name="T14" fmla="*/ 0 w 40"/>
                <a:gd name="T15" fmla="*/ 79 h 105"/>
                <a:gd name="T16" fmla="*/ 0 w 40"/>
                <a:gd name="T17" fmla="*/ 88 h 105"/>
                <a:gd name="T18" fmla="*/ 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32" y="0"/>
                  </a:moveTo>
                  <a:lnTo>
                    <a:pt x="40" y="8"/>
                  </a:lnTo>
                  <a:lnTo>
                    <a:pt x="32" y="17"/>
                  </a:lnTo>
                  <a:lnTo>
                    <a:pt x="24" y="35"/>
                  </a:lnTo>
                  <a:lnTo>
                    <a:pt x="8" y="44"/>
                  </a:lnTo>
                  <a:lnTo>
                    <a:pt x="8" y="52"/>
                  </a:lnTo>
                  <a:lnTo>
                    <a:pt x="0" y="70"/>
                  </a:lnTo>
                  <a:lnTo>
                    <a:pt x="0" y="79"/>
                  </a:lnTo>
                  <a:lnTo>
                    <a:pt x="0" y="88"/>
                  </a:lnTo>
                  <a:lnTo>
                    <a:pt x="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98" name="Freeform 960"/>
            <p:cNvSpPr>
              <a:spLocks/>
            </p:cNvSpPr>
            <p:nvPr/>
          </p:nvSpPr>
          <p:spPr bwMode="auto">
            <a:xfrm>
              <a:off x="1724" y="3463"/>
              <a:ext cx="64" cy="115"/>
            </a:xfrm>
            <a:custGeom>
              <a:avLst/>
              <a:gdLst>
                <a:gd name="T0" fmla="*/ 64 w 64"/>
                <a:gd name="T1" fmla="*/ 0 h 115"/>
                <a:gd name="T2" fmla="*/ 56 w 64"/>
                <a:gd name="T3" fmla="*/ 18 h 115"/>
                <a:gd name="T4" fmla="*/ 56 w 64"/>
                <a:gd name="T5" fmla="*/ 27 h 115"/>
                <a:gd name="T6" fmla="*/ 40 w 64"/>
                <a:gd name="T7" fmla="*/ 27 h 115"/>
                <a:gd name="T8" fmla="*/ 32 w 64"/>
                <a:gd name="T9" fmla="*/ 27 h 115"/>
                <a:gd name="T10" fmla="*/ 32 w 64"/>
                <a:gd name="T11" fmla="*/ 35 h 115"/>
                <a:gd name="T12" fmla="*/ 32 w 64"/>
                <a:gd name="T13" fmla="*/ 44 h 115"/>
                <a:gd name="T14" fmla="*/ 24 w 64"/>
                <a:gd name="T15" fmla="*/ 62 h 115"/>
                <a:gd name="T16" fmla="*/ 16 w 64"/>
                <a:gd name="T17" fmla="*/ 71 h 115"/>
                <a:gd name="T18" fmla="*/ 16 w 64"/>
                <a:gd name="T19" fmla="*/ 79 h 115"/>
                <a:gd name="T20" fmla="*/ 16 w 64"/>
                <a:gd name="T21" fmla="*/ 97 h 115"/>
                <a:gd name="T22" fmla="*/ 0 w 64"/>
                <a:gd name="T23" fmla="*/ 97 h 115"/>
                <a:gd name="T24" fmla="*/ 0 w 64"/>
                <a:gd name="T25" fmla="*/ 106 h 115"/>
                <a:gd name="T26" fmla="*/ 0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64" y="0"/>
                  </a:moveTo>
                  <a:lnTo>
                    <a:pt x="56" y="18"/>
                  </a:lnTo>
                  <a:lnTo>
                    <a:pt x="56" y="27"/>
                  </a:lnTo>
                  <a:lnTo>
                    <a:pt x="40" y="27"/>
                  </a:lnTo>
                  <a:lnTo>
                    <a:pt x="32" y="27"/>
                  </a:lnTo>
                  <a:lnTo>
                    <a:pt x="32" y="35"/>
                  </a:lnTo>
                  <a:lnTo>
                    <a:pt x="32" y="44"/>
                  </a:lnTo>
                  <a:lnTo>
                    <a:pt x="24" y="62"/>
                  </a:lnTo>
                  <a:lnTo>
                    <a:pt x="16" y="71"/>
                  </a:lnTo>
                  <a:lnTo>
                    <a:pt x="16" y="79"/>
                  </a:lnTo>
                  <a:lnTo>
                    <a:pt x="16" y="97"/>
                  </a:lnTo>
                  <a:lnTo>
                    <a:pt x="0" y="97"/>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99" name="Freeform 961"/>
            <p:cNvSpPr>
              <a:spLocks/>
            </p:cNvSpPr>
            <p:nvPr/>
          </p:nvSpPr>
          <p:spPr bwMode="auto">
            <a:xfrm>
              <a:off x="2132" y="3507"/>
              <a:ext cx="48" cy="88"/>
            </a:xfrm>
            <a:custGeom>
              <a:avLst/>
              <a:gdLst>
                <a:gd name="T0" fmla="*/ 0 w 48"/>
                <a:gd name="T1" fmla="*/ 0 h 88"/>
                <a:gd name="T2" fmla="*/ 0 w 48"/>
                <a:gd name="T3" fmla="*/ 18 h 88"/>
                <a:gd name="T4" fmla="*/ 0 w 48"/>
                <a:gd name="T5" fmla="*/ 27 h 88"/>
                <a:gd name="T6" fmla="*/ 16 w 48"/>
                <a:gd name="T7" fmla="*/ 27 h 88"/>
                <a:gd name="T8" fmla="*/ 16 w 48"/>
                <a:gd name="T9" fmla="*/ 35 h 88"/>
                <a:gd name="T10" fmla="*/ 24 w 48"/>
                <a:gd name="T11" fmla="*/ 35 h 88"/>
                <a:gd name="T12" fmla="*/ 32 w 48"/>
                <a:gd name="T13" fmla="*/ 53 h 88"/>
                <a:gd name="T14" fmla="*/ 48 w 48"/>
                <a:gd name="T15" fmla="*/ 62 h 88"/>
                <a:gd name="T16" fmla="*/ 48 w 48"/>
                <a:gd name="T17" fmla="*/ 71 h 88"/>
                <a:gd name="T18" fmla="*/ 48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0" y="0"/>
                  </a:moveTo>
                  <a:lnTo>
                    <a:pt x="0" y="18"/>
                  </a:lnTo>
                  <a:lnTo>
                    <a:pt x="0" y="27"/>
                  </a:lnTo>
                  <a:lnTo>
                    <a:pt x="16" y="27"/>
                  </a:lnTo>
                  <a:lnTo>
                    <a:pt x="16" y="35"/>
                  </a:lnTo>
                  <a:lnTo>
                    <a:pt x="24" y="35"/>
                  </a:lnTo>
                  <a:lnTo>
                    <a:pt x="32" y="53"/>
                  </a:lnTo>
                  <a:lnTo>
                    <a:pt x="48" y="62"/>
                  </a:lnTo>
                  <a:lnTo>
                    <a:pt x="48" y="71"/>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00" name="Freeform 962"/>
            <p:cNvSpPr>
              <a:spLocks/>
            </p:cNvSpPr>
            <p:nvPr/>
          </p:nvSpPr>
          <p:spPr bwMode="auto">
            <a:xfrm>
              <a:off x="2092" y="3314"/>
              <a:ext cx="64" cy="53"/>
            </a:xfrm>
            <a:custGeom>
              <a:avLst/>
              <a:gdLst>
                <a:gd name="T0" fmla="*/ 0 w 64"/>
                <a:gd name="T1" fmla="*/ 0 h 53"/>
                <a:gd name="T2" fmla="*/ 24 w 64"/>
                <a:gd name="T3" fmla="*/ 17 h 53"/>
                <a:gd name="T4" fmla="*/ 32 w 64"/>
                <a:gd name="T5" fmla="*/ 17 h 53"/>
                <a:gd name="T6" fmla="*/ 40 w 64"/>
                <a:gd name="T7" fmla="*/ 17 h 53"/>
                <a:gd name="T8" fmla="*/ 56 w 64"/>
                <a:gd name="T9" fmla="*/ 17 h 53"/>
                <a:gd name="T10" fmla="*/ 64 w 64"/>
                <a:gd name="T11" fmla="*/ 26 h 53"/>
                <a:gd name="T12" fmla="*/ 64 w 64"/>
                <a:gd name="T13" fmla="*/ 35 h 53"/>
                <a:gd name="T14" fmla="*/ 64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0" y="0"/>
                  </a:moveTo>
                  <a:lnTo>
                    <a:pt x="24" y="17"/>
                  </a:lnTo>
                  <a:lnTo>
                    <a:pt x="32" y="17"/>
                  </a:lnTo>
                  <a:lnTo>
                    <a:pt x="40" y="17"/>
                  </a:lnTo>
                  <a:lnTo>
                    <a:pt x="56" y="17"/>
                  </a:lnTo>
                  <a:lnTo>
                    <a:pt x="64" y="26"/>
                  </a:lnTo>
                  <a:lnTo>
                    <a:pt x="64" y="35"/>
                  </a:lnTo>
                  <a:lnTo>
                    <a:pt x="64"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01" name="Freeform 963"/>
            <p:cNvSpPr>
              <a:spLocks/>
            </p:cNvSpPr>
            <p:nvPr/>
          </p:nvSpPr>
          <p:spPr bwMode="auto">
            <a:xfrm>
              <a:off x="1780" y="3314"/>
              <a:ext cx="96" cy="35"/>
            </a:xfrm>
            <a:custGeom>
              <a:avLst/>
              <a:gdLst>
                <a:gd name="T0" fmla="*/ 96 w 96"/>
                <a:gd name="T1" fmla="*/ 0 h 35"/>
                <a:gd name="T2" fmla="*/ 80 w 96"/>
                <a:gd name="T3" fmla="*/ 0 h 35"/>
                <a:gd name="T4" fmla="*/ 72 w 96"/>
                <a:gd name="T5" fmla="*/ 0 h 35"/>
                <a:gd name="T6" fmla="*/ 64 w 96"/>
                <a:gd name="T7" fmla="*/ 0 h 35"/>
                <a:gd name="T8" fmla="*/ 48 w 96"/>
                <a:gd name="T9" fmla="*/ 0 h 35"/>
                <a:gd name="T10" fmla="*/ 40 w 96"/>
                <a:gd name="T11" fmla="*/ 0 h 35"/>
                <a:gd name="T12" fmla="*/ 32 w 96"/>
                <a:gd name="T13" fmla="*/ 0 h 35"/>
                <a:gd name="T14" fmla="*/ 16 w 96"/>
                <a:gd name="T15" fmla="*/ 17 h 35"/>
                <a:gd name="T16" fmla="*/ 8 w 96"/>
                <a:gd name="T17" fmla="*/ 26 h 35"/>
                <a:gd name="T18" fmla="*/ 0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96" y="0"/>
                  </a:moveTo>
                  <a:lnTo>
                    <a:pt x="80" y="0"/>
                  </a:lnTo>
                  <a:lnTo>
                    <a:pt x="72" y="0"/>
                  </a:lnTo>
                  <a:lnTo>
                    <a:pt x="64" y="0"/>
                  </a:lnTo>
                  <a:lnTo>
                    <a:pt x="48" y="0"/>
                  </a:lnTo>
                  <a:lnTo>
                    <a:pt x="40" y="0"/>
                  </a:lnTo>
                  <a:lnTo>
                    <a:pt x="32" y="0"/>
                  </a:lnTo>
                  <a:lnTo>
                    <a:pt x="16" y="17"/>
                  </a:lnTo>
                  <a:lnTo>
                    <a:pt x="8"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02" name="Freeform 964"/>
            <p:cNvSpPr>
              <a:spLocks/>
            </p:cNvSpPr>
            <p:nvPr/>
          </p:nvSpPr>
          <p:spPr bwMode="auto">
            <a:xfrm>
              <a:off x="1780" y="3296"/>
              <a:ext cx="112" cy="44"/>
            </a:xfrm>
            <a:custGeom>
              <a:avLst/>
              <a:gdLst>
                <a:gd name="T0" fmla="*/ 112 w 112"/>
                <a:gd name="T1" fmla="*/ 0 h 44"/>
                <a:gd name="T2" fmla="*/ 104 w 112"/>
                <a:gd name="T3" fmla="*/ 0 h 44"/>
                <a:gd name="T4" fmla="*/ 96 w 112"/>
                <a:gd name="T5" fmla="*/ 0 h 44"/>
                <a:gd name="T6" fmla="*/ 80 w 112"/>
                <a:gd name="T7" fmla="*/ 0 h 44"/>
                <a:gd name="T8" fmla="*/ 72 w 112"/>
                <a:gd name="T9" fmla="*/ 0 h 44"/>
                <a:gd name="T10" fmla="*/ 64 w 112"/>
                <a:gd name="T11" fmla="*/ 0 h 44"/>
                <a:gd name="T12" fmla="*/ 48 w 112"/>
                <a:gd name="T13" fmla="*/ 0 h 44"/>
                <a:gd name="T14" fmla="*/ 40 w 112"/>
                <a:gd name="T15" fmla="*/ 9 h 44"/>
                <a:gd name="T16" fmla="*/ 32 w 112"/>
                <a:gd name="T17" fmla="*/ 9 h 44"/>
                <a:gd name="T18" fmla="*/ 32 w 112"/>
                <a:gd name="T19" fmla="*/ 18 h 44"/>
                <a:gd name="T20" fmla="*/ 16 w 112"/>
                <a:gd name="T21" fmla="*/ 18 h 44"/>
                <a:gd name="T22" fmla="*/ 8 w 112"/>
                <a:gd name="T23" fmla="*/ 35 h 44"/>
                <a:gd name="T24" fmla="*/ 0 w 112"/>
                <a:gd name="T25" fmla="*/ 35 h 44"/>
                <a:gd name="T26" fmla="*/ 0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112" y="0"/>
                  </a:moveTo>
                  <a:lnTo>
                    <a:pt x="104" y="0"/>
                  </a:lnTo>
                  <a:lnTo>
                    <a:pt x="96" y="0"/>
                  </a:lnTo>
                  <a:lnTo>
                    <a:pt x="80" y="0"/>
                  </a:lnTo>
                  <a:lnTo>
                    <a:pt x="72" y="0"/>
                  </a:lnTo>
                  <a:lnTo>
                    <a:pt x="64" y="0"/>
                  </a:lnTo>
                  <a:lnTo>
                    <a:pt x="48" y="0"/>
                  </a:lnTo>
                  <a:lnTo>
                    <a:pt x="40" y="9"/>
                  </a:lnTo>
                  <a:lnTo>
                    <a:pt x="32" y="9"/>
                  </a:lnTo>
                  <a:lnTo>
                    <a:pt x="32" y="18"/>
                  </a:lnTo>
                  <a:lnTo>
                    <a:pt x="16" y="18"/>
                  </a:lnTo>
                  <a:lnTo>
                    <a:pt x="8" y="35"/>
                  </a:lnTo>
                  <a:lnTo>
                    <a:pt x="0" y="35"/>
                  </a:lnTo>
                  <a:lnTo>
                    <a:pt x="0"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03" name="Freeform 965"/>
            <p:cNvSpPr>
              <a:spLocks/>
            </p:cNvSpPr>
            <p:nvPr/>
          </p:nvSpPr>
          <p:spPr bwMode="auto">
            <a:xfrm>
              <a:off x="1748" y="3375"/>
              <a:ext cx="64" cy="71"/>
            </a:xfrm>
            <a:custGeom>
              <a:avLst/>
              <a:gdLst>
                <a:gd name="T0" fmla="*/ 64 w 64"/>
                <a:gd name="T1" fmla="*/ 0 h 71"/>
                <a:gd name="T2" fmla="*/ 48 w 64"/>
                <a:gd name="T3" fmla="*/ 0 h 71"/>
                <a:gd name="T4" fmla="*/ 40 w 64"/>
                <a:gd name="T5" fmla="*/ 9 h 71"/>
                <a:gd name="T6" fmla="*/ 32 w 64"/>
                <a:gd name="T7" fmla="*/ 18 h 71"/>
                <a:gd name="T8" fmla="*/ 32 w 64"/>
                <a:gd name="T9" fmla="*/ 36 h 71"/>
                <a:gd name="T10" fmla="*/ 16 w 64"/>
                <a:gd name="T11" fmla="*/ 44 h 71"/>
                <a:gd name="T12" fmla="*/ 16 w 64"/>
                <a:gd name="T13" fmla="*/ 53 h 71"/>
                <a:gd name="T14" fmla="*/ 8 w 64"/>
                <a:gd name="T15" fmla="*/ 53 h 71"/>
                <a:gd name="T16" fmla="*/ 0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64" y="0"/>
                  </a:moveTo>
                  <a:lnTo>
                    <a:pt x="48" y="0"/>
                  </a:lnTo>
                  <a:lnTo>
                    <a:pt x="40" y="9"/>
                  </a:lnTo>
                  <a:lnTo>
                    <a:pt x="32" y="18"/>
                  </a:lnTo>
                  <a:lnTo>
                    <a:pt x="32" y="36"/>
                  </a:lnTo>
                  <a:lnTo>
                    <a:pt x="16" y="44"/>
                  </a:lnTo>
                  <a:lnTo>
                    <a:pt x="16" y="53"/>
                  </a:lnTo>
                  <a:lnTo>
                    <a:pt x="8" y="53"/>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304" name="Freeform 966"/>
            <p:cNvSpPr>
              <a:spLocks/>
            </p:cNvSpPr>
            <p:nvPr/>
          </p:nvSpPr>
          <p:spPr bwMode="auto">
            <a:xfrm>
              <a:off x="1692" y="3455"/>
              <a:ext cx="96" cy="43"/>
            </a:xfrm>
            <a:custGeom>
              <a:avLst/>
              <a:gdLst>
                <a:gd name="T0" fmla="*/ 96 w 96"/>
                <a:gd name="T1" fmla="*/ 0 h 43"/>
                <a:gd name="T2" fmla="*/ 88 w 96"/>
                <a:gd name="T3" fmla="*/ 0 h 43"/>
                <a:gd name="T4" fmla="*/ 72 w 96"/>
                <a:gd name="T5" fmla="*/ 8 h 43"/>
                <a:gd name="T6" fmla="*/ 64 w 96"/>
                <a:gd name="T7" fmla="*/ 8 h 43"/>
                <a:gd name="T8" fmla="*/ 56 w 96"/>
                <a:gd name="T9" fmla="*/ 26 h 43"/>
                <a:gd name="T10" fmla="*/ 48 w 96"/>
                <a:gd name="T11" fmla="*/ 26 h 43"/>
                <a:gd name="T12" fmla="*/ 32 w 96"/>
                <a:gd name="T13" fmla="*/ 26 h 43"/>
                <a:gd name="T14" fmla="*/ 24 w 96"/>
                <a:gd name="T15" fmla="*/ 26 h 43"/>
                <a:gd name="T16" fmla="*/ 16 w 96"/>
                <a:gd name="T17" fmla="*/ 35 h 43"/>
                <a:gd name="T18" fmla="*/ 0 w 96"/>
                <a:gd name="T19" fmla="*/ 35 h 43"/>
                <a:gd name="T20" fmla="*/ 0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96" y="0"/>
                  </a:moveTo>
                  <a:lnTo>
                    <a:pt x="88" y="0"/>
                  </a:lnTo>
                  <a:lnTo>
                    <a:pt x="72" y="8"/>
                  </a:lnTo>
                  <a:lnTo>
                    <a:pt x="64" y="8"/>
                  </a:lnTo>
                  <a:lnTo>
                    <a:pt x="56" y="26"/>
                  </a:lnTo>
                  <a:lnTo>
                    <a:pt x="48" y="26"/>
                  </a:lnTo>
                  <a:lnTo>
                    <a:pt x="32" y="26"/>
                  </a:lnTo>
                  <a:lnTo>
                    <a:pt x="24" y="26"/>
                  </a:lnTo>
                  <a:lnTo>
                    <a:pt x="16" y="35"/>
                  </a:lnTo>
                  <a:lnTo>
                    <a:pt x="0" y="35"/>
                  </a:lnTo>
                  <a:lnTo>
                    <a:pt x="0"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6530" name="Group 967"/>
          <p:cNvGrpSpPr>
            <a:grpSpLocks/>
          </p:cNvGrpSpPr>
          <p:nvPr/>
        </p:nvGrpSpPr>
        <p:grpSpPr bwMode="auto">
          <a:xfrm>
            <a:off x="350838" y="2635250"/>
            <a:ext cx="609600" cy="496888"/>
            <a:chOff x="1748" y="2760"/>
            <a:chExt cx="480" cy="457"/>
          </a:xfrm>
        </p:grpSpPr>
        <p:sp>
          <p:nvSpPr>
            <p:cNvPr id="107246" name="Freeform 968"/>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232 w 232"/>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211"/>
                <a:gd name="T188" fmla="*/ 232 w 232"/>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lnTo>
                    <a:pt x="232"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47" name="Freeform 969"/>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211"/>
                <a:gd name="T185" fmla="*/ 232 w 232"/>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48" name="Freeform 970"/>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56 w 208"/>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8"/>
                <a:gd name="T187" fmla="*/ 0 h 255"/>
                <a:gd name="T188" fmla="*/ 208 w 208"/>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lnTo>
                    <a:pt x="56"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49" name="Freeform 971"/>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8"/>
                <a:gd name="T184" fmla="*/ 0 h 255"/>
                <a:gd name="T185" fmla="*/ 208 w 208"/>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50" name="Freeform 972"/>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40 w 280"/>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0"/>
                <a:gd name="T118" fmla="*/ 0 h 360"/>
                <a:gd name="T119" fmla="*/ 280 w 280"/>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lnTo>
                    <a:pt x="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51" name="Freeform 973"/>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80"/>
                <a:gd name="T115" fmla="*/ 0 h 360"/>
                <a:gd name="T116" fmla="*/ 280 w 280"/>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52" name="Freeform 974"/>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40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lnTo>
                    <a:pt x="40"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53" name="Freeform 975"/>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54" name="Freeform 976"/>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208 w 208"/>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8"/>
                <a:gd name="T139" fmla="*/ 0 h 457"/>
                <a:gd name="T140" fmla="*/ 208 w 208"/>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lnTo>
                    <a:pt x="208"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55" name="Freeform 977"/>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8"/>
                <a:gd name="T136" fmla="*/ 0 h 457"/>
                <a:gd name="T137" fmla="*/ 208 w 208"/>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56" name="Freeform 978"/>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232 w 232"/>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325"/>
                <a:gd name="T188" fmla="*/ 232 w 232"/>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lnTo>
                    <a:pt x="232"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57" name="Freeform 979"/>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325"/>
                <a:gd name="T185" fmla="*/ 232 w 232"/>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6531" name="Group 980"/>
          <p:cNvGrpSpPr>
            <a:grpSpLocks/>
          </p:cNvGrpSpPr>
          <p:nvPr/>
        </p:nvGrpSpPr>
        <p:grpSpPr bwMode="auto">
          <a:xfrm>
            <a:off x="503238" y="3119438"/>
            <a:ext cx="774700" cy="614362"/>
            <a:chOff x="1692" y="3226"/>
            <a:chExt cx="488" cy="387"/>
          </a:xfrm>
        </p:grpSpPr>
        <p:sp>
          <p:nvSpPr>
            <p:cNvPr id="107199" name="Freeform 981"/>
            <p:cNvSpPr>
              <a:spLocks/>
            </p:cNvSpPr>
            <p:nvPr/>
          </p:nvSpPr>
          <p:spPr bwMode="auto">
            <a:xfrm>
              <a:off x="1996" y="3226"/>
              <a:ext cx="40" cy="53"/>
            </a:xfrm>
            <a:custGeom>
              <a:avLst/>
              <a:gdLst>
                <a:gd name="T0" fmla="*/ 0 w 40"/>
                <a:gd name="T1" fmla="*/ 0 h 53"/>
                <a:gd name="T2" fmla="*/ 0 w 40"/>
                <a:gd name="T3" fmla="*/ 9 h 53"/>
                <a:gd name="T4" fmla="*/ 0 w 40"/>
                <a:gd name="T5" fmla="*/ 18 h 53"/>
                <a:gd name="T6" fmla="*/ 8 w 40"/>
                <a:gd name="T7" fmla="*/ 18 h 53"/>
                <a:gd name="T8" fmla="*/ 24 w 40"/>
                <a:gd name="T9" fmla="*/ 18 h 53"/>
                <a:gd name="T10" fmla="*/ 24 w 40"/>
                <a:gd name="T11" fmla="*/ 35 h 53"/>
                <a:gd name="T12" fmla="*/ 32 w 40"/>
                <a:gd name="T13" fmla="*/ 35 h 53"/>
                <a:gd name="T14" fmla="*/ 32 w 40"/>
                <a:gd name="T15" fmla="*/ 44 h 53"/>
                <a:gd name="T16" fmla="*/ 40 w 40"/>
                <a:gd name="T17" fmla="*/ 44 h 53"/>
                <a:gd name="T18" fmla="*/ 4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0" y="0"/>
                  </a:moveTo>
                  <a:lnTo>
                    <a:pt x="0" y="9"/>
                  </a:lnTo>
                  <a:lnTo>
                    <a:pt x="0" y="18"/>
                  </a:lnTo>
                  <a:lnTo>
                    <a:pt x="8" y="18"/>
                  </a:lnTo>
                  <a:lnTo>
                    <a:pt x="24" y="18"/>
                  </a:lnTo>
                  <a:lnTo>
                    <a:pt x="24" y="35"/>
                  </a:lnTo>
                  <a:lnTo>
                    <a:pt x="32" y="35"/>
                  </a:lnTo>
                  <a:lnTo>
                    <a:pt x="32" y="44"/>
                  </a:lnTo>
                  <a:lnTo>
                    <a:pt x="40" y="44"/>
                  </a:lnTo>
                  <a:lnTo>
                    <a:pt x="4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00" name="Freeform 982"/>
            <p:cNvSpPr>
              <a:spLocks/>
            </p:cNvSpPr>
            <p:nvPr/>
          </p:nvSpPr>
          <p:spPr bwMode="auto">
            <a:xfrm>
              <a:off x="1940" y="3226"/>
              <a:ext cx="56" cy="97"/>
            </a:xfrm>
            <a:custGeom>
              <a:avLst/>
              <a:gdLst>
                <a:gd name="T0" fmla="*/ 56 w 56"/>
                <a:gd name="T1" fmla="*/ 0 h 97"/>
                <a:gd name="T2" fmla="*/ 56 w 56"/>
                <a:gd name="T3" fmla="*/ 9 h 97"/>
                <a:gd name="T4" fmla="*/ 56 w 56"/>
                <a:gd name="T5" fmla="*/ 18 h 97"/>
                <a:gd name="T6" fmla="*/ 48 w 56"/>
                <a:gd name="T7" fmla="*/ 35 h 97"/>
                <a:gd name="T8" fmla="*/ 32 w 56"/>
                <a:gd name="T9" fmla="*/ 44 h 97"/>
                <a:gd name="T10" fmla="*/ 24 w 56"/>
                <a:gd name="T11" fmla="*/ 53 h 97"/>
                <a:gd name="T12" fmla="*/ 16 w 56"/>
                <a:gd name="T13" fmla="*/ 62 h 97"/>
                <a:gd name="T14" fmla="*/ 0 w 56"/>
                <a:gd name="T15" fmla="*/ 79 h 97"/>
                <a:gd name="T16" fmla="*/ 0 w 56"/>
                <a:gd name="T17" fmla="*/ 88 h 97"/>
                <a:gd name="T18" fmla="*/ 0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56" y="0"/>
                  </a:moveTo>
                  <a:lnTo>
                    <a:pt x="56" y="9"/>
                  </a:lnTo>
                  <a:lnTo>
                    <a:pt x="56" y="18"/>
                  </a:lnTo>
                  <a:lnTo>
                    <a:pt x="48" y="35"/>
                  </a:lnTo>
                  <a:lnTo>
                    <a:pt x="32" y="44"/>
                  </a:lnTo>
                  <a:lnTo>
                    <a:pt x="24" y="53"/>
                  </a:lnTo>
                  <a:lnTo>
                    <a:pt x="16" y="62"/>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01" name="Freeform 983"/>
            <p:cNvSpPr>
              <a:spLocks/>
            </p:cNvSpPr>
            <p:nvPr/>
          </p:nvSpPr>
          <p:spPr bwMode="auto">
            <a:xfrm>
              <a:off x="1884" y="3226"/>
              <a:ext cx="80" cy="97"/>
            </a:xfrm>
            <a:custGeom>
              <a:avLst/>
              <a:gdLst>
                <a:gd name="T0" fmla="*/ 80 w 80"/>
                <a:gd name="T1" fmla="*/ 0 h 97"/>
                <a:gd name="T2" fmla="*/ 72 w 80"/>
                <a:gd name="T3" fmla="*/ 35 h 97"/>
                <a:gd name="T4" fmla="*/ 56 w 80"/>
                <a:gd name="T5" fmla="*/ 35 h 97"/>
                <a:gd name="T6" fmla="*/ 56 w 80"/>
                <a:gd name="T7" fmla="*/ 44 h 97"/>
                <a:gd name="T8" fmla="*/ 48 w 80"/>
                <a:gd name="T9" fmla="*/ 44 h 97"/>
                <a:gd name="T10" fmla="*/ 40 w 80"/>
                <a:gd name="T11" fmla="*/ 44 h 97"/>
                <a:gd name="T12" fmla="*/ 32 w 80"/>
                <a:gd name="T13" fmla="*/ 53 h 97"/>
                <a:gd name="T14" fmla="*/ 16 w 80"/>
                <a:gd name="T15" fmla="*/ 53 h 97"/>
                <a:gd name="T16" fmla="*/ 16 w 80"/>
                <a:gd name="T17" fmla="*/ 62 h 97"/>
                <a:gd name="T18" fmla="*/ 8 w 80"/>
                <a:gd name="T19" fmla="*/ 62 h 97"/>
                <a:gd name="T20" fmla="*/ 8 w 80"/>
                <a:gd name="T21" fmla="*/ 79 h 97"/>
                <a:gd name="T22" fmla="*/ 0 w 80"/>
                <a:gd name="T23" fmla="*/ 79 h 97"/>
                <a:gd name="T24" fmla="*/ 0 w 80"/>
                <a:gd name="T25" fmla="*/ 88 h 97"/>
                <a:gd name="T26" fmla="*/ 0 w 80"/>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
                <a:gd name="T43" fmla="*/ 0 h 97"/>
                <a:gd name="T44" fmla="*/ 80 w 80"/>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 h="97">
                  <a:moveTo>
                    <a:pt x="80" y="0"/>
                  </a:moveTo>
                  <a:lnTo>
                    <a:pt x="72" y="35"/>
                  </a:lnTo>
                  <a:lnTo>
                    <a:pt x="56" y="35"/>
                  </a:lnTo>
                  <a:lnTo>
                    <a:pt x="56" y="44"/>
                  </a:lnTo>
                  <a:lnTo>
                    <a:pt x="48" y="44"/>
                  </a:lnTo>
                  <a:lnTo>
                    <a:pt x="40" y="44"/>
                  </a:lnTo>
                  <a:lnTo>
                    <a:pt x="32" y="53"/>
                  </a:lnTo>
                  <a:lnTo>
                    <a:pt x="16" y="53"/>
                  </a:lnTo>
                  <a:lnTo>
                    <a:pt x="16" y="62"/>
                  </a:lnTo>
                  <a:lnTo>
                    <a:pt x="8" y="62"/>
                  </a:lnTo>
                  <a:lnTo>
                    <a:pt x="8" y="79"/>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02" name="Freeform 984"/>
            <p:cNvSpPr>
              <a:spLocks/>
            </p:cNvSpPr>
            <p:nvPr/>
          </p:nvSpPr>
          <p:spPr bwMode="auto">
            <a:xfrm>
              <a:off x="1972" y="3270"/>
              <a:ext cx="56" cy="114"/>
            </a:xfrm>
            <a:custGeom>
              <a:avLst/>
              <a:gdLst>
                <a:gd name="T0" fmla="*/ 0 w 56"/>
                <a:gd name="T1" fmla="*/ 0 h 114"/>
                <a:gd name="T2" fmla="*/ 0 w 56"/>
                <a:gd name="T3" fmla="*/ 9 h 114"/>
                <a:gd name="T4" fmla="*/ 0 w 56"/>
                <a:gd name="T5" fmla="*/ 18 h 114"/>
                <a:gd name="T6" fmla="*/ 0 w 56"/>
                <a:gd name="T7" fmla="*/ 35 h 114"/>
                <a:gd name="T8" fmla="*/ 16 w 56"/>
                <a:gd name="T9" fmla="*/ 44 h 114"/>
                <a:gd name="T10" fmla="*/ 24 w 56"/>
                <a:gd name="T11" fmla="*/ 53 h 114"/>
                <a:gd name="T12" fmla="*/ 48 w 56"/>
                <a:gd name="T13" fmla="*/ 70 h 114"/>
                <a:gd name="T14" fmla="*/ 48 w 56"/>
                <a:gd name="T15" fmla="*/ 79 h 114"/>
                <a:gd name="T16" fmla="*/ 48 w 56"/>
                <a:gd name="T17" fmla="*/ 88 h 114"/>
                <a:gd name="T18" fmla="*/ 56 w 56"/>
                <a:gd name="T19" fmla="*/ 88 h 114"/>
                <a:gd name="T20" fmla="*/ 56 w 56"/>
                <a:gd name="T21" fmla="*/ 105 h 114"/>
                <a:gd name="T22" fmla="*/ 56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0" y="0"/>
                  </a:moveTo>
                  <a:lnTo>
                    <a:pt x="0" y="9"/>
                  </a:lnTo>
                  <a:lnTo>
                    <a:pt x="0" y="18"/>
                  </a:lnTo>
                  <a:lnTo>
                    <a:pt x="0" y="35"/>
                  </a:lnTo>
                  <a:lnTo>
                    <a:pt x="16" y="44"/>
                  </a:lnTo>
                  <a:lnTo>
                    <a:pt x="24" y="53"/>
                  </a:lnTo>
                  <a:lnTo>
                    <a:pt x="48" y="70"/>
                  </a:lnTo>
                  <a:lnTo>
                    <a:pt x="48" y="79"/>
                  </a:lnTo>
                  <a:lnTo>
                    <a:pt x="48" y="88"/>
                  </a:lnTo>
                  <a:lnTo>
                    <a:pt x="56" y="88"/>
                  </a:lnTo>
                  <a:lnTo>
                    <a:pt x="56" y="105"/>
                  </a:lnTo>
                  <a:lnTo>
                    <a:pt x="5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03" name="Freeform 985"/>
            <p:cNvSpPr>
              <a:spLocks/>
            </p:cNvSpPr>
            <p:nvPr/>
          </p:nvSpPr>
          <p:spPr bwMode="auto">
            <a:xfrm>
              <a:off x="1900" y="3226"/>
              <a:ext cx="72" cy="158"/>
            </a:xfrm>
            <a:custGeom>
              <a:avLst/>
              <a:gdLst>
                <a:gd name="T0" fmla="*/ 72 w 72"/>
                <a:gd name="T1" fmla="*/ 0 h 158"/>
                <a:gd name="T2" fmla="*/ 64 w 72"/>
                <a:gd name="T3" fmla="*/ 44 h 158"/>
                <a:gd name="T4" fmla="*/ 64 w 72"/>
                <a:gd name="T5" fmla="*/ 53 h 158"/>
                <a:gd name="T6" fmla="*/ 56 w 72"/>
                <a:gd name="T7" fmla="*/ 53 h 158"/>
                <a:gd name="T8" fmla="*/ 56 w 72"/>
                <a:gd name="T9" fmla="*/ 62 h 158"/>
                <a:gd name="T10" fmla="*/ 40 w 72"/>
                <a:gd name="T11" fmla="*/ 79 h 158"/>
                <a:gd name="T12" fmla="*/ 32 w 72"/>
                <a:gd name="T13" fmla="*/ 79 h 158"/>
                <a:gd name="T14" fmla="*/ 32 w 72"/>
                <a:gd name="T15" fmla="*/ 88 h 158"/>
                <a:gd name="T16" fmla="*/ 24 w 72"/>
                <a:gd name="T17" fmla="*/ 88 h 158"/>
                <a:gd name="T18" fmla="*/ 24 w 72"/>
                <a:gd name="T19" fmla="*/ 97 h 158"/>
                <a:gd name="T20" fmla="*/ 24 w 72"/>
                <a:gd name="T21" fmla="*/ 114 h 158"/>
                <a:gd name="T22" fmla="*/ 16 w 72"/>
                <a:gd name="T23" fmla="*/ 114 h 158"/>
                <a:gd name="T24" fmla="*/ 16 w 72"/>
                <a:gd name="T25" fmla="*/ 123 h 158"/>
                <a:gd name="T26" fmla="*/ 0 w 72"/>
                <a:gd name="T27" fmla="*/ 132 h 158"/>
                <a:gd name="T28" fmla="*/ 0 w 72"/>
                <a:gd name="T29" fmla="*/ 149 h 158"/>
                <a:gd name="T30" fmla="*/ 16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72" y="0"/>
                  </a:moveTo>
                  <a:lnTo>
                    <a:pt x="64" y="44"/>
                  </a:lnTo>
                  <a:lnTo>
                    <a:pt x="64" y="53"/>
                  </a:lnTo>
                  <a:lnTo>
                    <a:pt x="56" y="53"/>
                  </a:lnTo>
                  <a:lnTo>
                    <a:pt x="56" y="62"/>
                  </a:lnTo>
                  <a:lnTo>
                    <a:pt x="40" y="79"/>
                  </a:lnTo>
                  <a:lnTo>
                    <a:pt x="32" y="79"/>
                  </a:lnTo>
                  <a:lnTo>
                    <a:pt x="32" y="88"/>
                  </a:lnTo>
                  <a:lnTo>
                    <a:pt x="24" y="88"/>
                  </a:lnTo>
                  <a:lnTo>
                    <a:pt x="24" y="97"/>
                  </a:lnTo>
                  <a:lnTo>
                    <a:pt x="24" y="114"/>
                  </a:lnTo>
                  <a:lnTo>
                    <a:pt x="16" y="114"/>
                  </a:lnTo>
                  <a:lnTo>
                    <a:pt x="16" y="123"/>
                  </a:lnTo>
                  <a:lnTo>
                    <a:pt x="0" y="132"/>
                  </a:lnTo>
                  <a:lnTo>
                    <a:pt x="0" y="149"/>
                  </a:lnTo>
                  <a:lnTo>
                    <a:pt x="16"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04" name="Freeform 986"/>
            <p:cNvSpPr>
              <a:spLocks/>
            </p:cNvSpPr>
            <p:nvPr/>
          </p:nvSpPr>
          <p:spPr bwMode="auto">
            <a:xfrm>
              <a:off x="1972" y="3226"/>
              <a:ext cx="96" cy="114"/>
            </a:xfrm>
            <a:custGeom>
              <a:avLst/>
              <a:gdLst>
                <a:gd name="T0" fmla="*/ 0 w 96"/>
                <a:gd name="T1" fmla="*/ 0 h 114"/>
                <a:gd name="T2" fmla="*/ 24 w 96"/>
                <a:gd name="T3" fmla="*/ 35 h 114"/>
                <a:gd name="T4" fmla="*/ 32 w 96"/>
                <a:gd name="T5" fmla="*/ 44 h 114"/>
                <a:gd name="T6" fmla="*/ 48 w 96"/>
                <a:gd name="T7" fmla="*/ 44 h 114"/>
                <a:gd name="T8" fmla="*/ 56 w 96"/>
                <a:gd name="T9" fmla="*/ 44 h 114"/>
                <a:gd name="T10" fmla="*/ 64 w 96"/>
                <a:gd name="T11" fmla="*/ 44 h 114"/>
                <a:gd name="T12" fmla="*/ 64 w 96"/>
                <a:gd name="T13" fmla="*/ 53 h 114"/>
                <a:gd name="T14" fmla="*/ 80 w 96"/>
                <a:gd name="T15" fmla="*/ 53 h 114"/>
                <a:gd name="T16" fmla="*/ 88 w 96"/>
                <a:gd name="T17" fmla="*/ 62 h 114"/>
                <a:gd name="T18" fmla="*/ 96 w 96"/>
                <a:gd name="T19" fmla="*/ 79 h 114"/>
                <a:gd name="T20" fmla="*/ 96 w 96"/>
                <a:gd name="T21" fmla="*/ 88 h 114"/>
                <a:gd name="T22" fmla="*/ 96 w 96"/>
                <a:gd name="T23" fmla="*/ 97 h 114"/>
                <a:gd name="T24" fmla="*/ 96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0" y="0"/>
                  </a:moveTo>
                  <a:lnTo>
                    <a:pt x="24" y="35"/>
                  </a:lnTo>
                  <a:lnTo>
                    <a:pt x="32" y="44"/>
                  </a:lnTo>
                  <a:lnTo>
                    <a:pt x="48" y="44"/>
                  </a:lnTo>
                  <a:lnTo>
                    <a:pt x="56" y="44"/>
                  </a:lnTo>
                  <a:lnTo>
                    <a:pt x="64" y="44"/>
                  </a:lnTo>
                  <a:lnTo>
                    <a:pt x="64" y="53"/>
                  </a:lnTo>
                  <a:lnTo>
                    <a:pt x="80" y="53"/>
                  </a:lnTo>
                  <a:lnTo>
                    <a:pt x="88" y="62"/>
                  </a:lnTo>
                  <a:lnTo>
                    <a:pt x="96" y="79"/>
                  </a:lnTo>
                  <a:lnTo>
                    <a:pt x="96" y="88"/>
                  </a:lnTo>
                  <a:lnTo>
                    <a:pt x="96" y="97"/>
                  </a:lnTo>
                  <a:lnTo>
                    <a:pt x="9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05" name="Freeform 987"/>
            <p:cNvSpPr>
              <a:spLocks/>
            </p:cNvSpPr>
            <p:nvPr/>
          </p:nvSpPr>
          <p:spPr bwMode="auto">
            <a:xfrm>
              <a:off x="1988" y="3270"/>
              <a:ext cx="40" cy="132"/>
            </a:xfrm>
            <a:custGeom>
              <a:avLst/>
              <a:gdLst>
                <a:gd name="T0" fmla="*/ 40 w 40"/>
                <a:gd name="T1" fmla="*/ 0 h 132"/>
                <a:gd name="T2" fmla="*/ 40 w 40"/>
                <a:gd name="T3" fmla="*/ 9 h 132"/>
                <a:gd name="T4" fmla="*/ 40 w 40"/>
                <a:gd name="T5" fmla="*/ 18 h 132"/>
                <a:gd name="T6" fmla="*/ 40 w 40"/>
                <a:gd name="T7" fmla="*/ 35 h 132"/>
                <a:gd name="T8" fmla="*/ 40 w 40"/>
                <a:gd name="T9" fmla="*/ 44 h 132"/>
                <a:gd name="T10" fmla="*/ 32 w 40"/>
                <a:gd name="T11" fmla="*/ 53 h 132"/>
                <a:gd name="T12" fmla="*/ 16 w 40"/>
                <a:gd name="T13" fmla="*/ 70 h 132"/>
                <a:gd name="T14" fmla="*/ 16 w 40"/>
                <a:gd name="T15" fmla="*/ 79 h 132"/>
                <a:gd name="T16" fmla="*/ 8 w 40"/>
                <a:gd name="T17" fmla="*/ 88 h 132"/>
                <a:gd name="T18" fmla="*/ 8 w 40"/>
                <a:gd name="T19" fmla="*/ 105 h 132"/>
                <a:gd name="T20" fmla="*/ 0 w 40"/>
                <a:gd name="T21" fmla="*/ 105 h 132"/>
                <a:gd name="T22" fmla="*/ 0 w 40"/>
                <a:gd name="T23" fmla="*/ 114 h 132"/>
                <a:gd name="T24" fmla="*/ 0 w 40"/>
                <a:gd name="T25" fmla="*/ 123 h 132"/>
                <a:gd name="T26" fmla="*/ 0 w 40"/>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132"/>
                <a:gd name="T44" fmla="*/ 40 w 40"/>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132">
                  <a:moveTo>
                    <a:pt x="40" y="0"/>
                  </a:moveTo>
                  <a:lnTo>
                    <a:pt x="40" y="9"/>
                  </a:lnTo>
                  <a:lnTo>
                    <a:pt x="40" y="18"/>
                  </a:lnTo>
                  <a:lnTo>
                    <a:pt x="40" y="35"/>
                  </a:lnTo>
                  <a:lnTo>
                    <a:pt x="40" y="44"/>
                  </a:lnTo>
                  <a:lnTo>
                    <a:pt x="32" y="53"/>
                  </a:lnTo>
                  <a:lnTo>
                    <a:pt x="16" y="70"/>
                  </a:lnTo>
                  <a:lnTo>
                    <a:pt x="16" y="79"/>
                  </a:lnTo>
                  <a:lnTo>
                    <a:pt x="8" y="88"/>
                  </a:lnTo>
                  <a:lnTo>
                    <a:pt x="8" y="105"/>
                  </a:lnTo>
                  <a:lnTo>
                    <a:pt x="0" y="105"/>
                  </a:lnTo>
                  <a:lnTo>
                    <a:pt x="0" y="114"/>
                  </a:lnTo>
                  <a:lnTo>
                    <a:pt x="0" y="123"/>
                  </a:lnTo>
                  <a:lnTo>
                    <a:pt x="0"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06" name="Freeform 988"/>
            <p:cNvSpPr>
              <a:spLocks/>
            </p:cNvSpPr>
            <p:nvPr/>
          </p:nvSpPr>
          <p:spPr bwMode="auto">
            <a:xfrm>
              <a:off x="1948" y="3305"/>
              <a:ext cx="40" cy="88"/>
            </a:xfrm>
            <a:custGeom>
              <a:avLst/>
              <a:gdLst>
                <a:gd name="T0" fmla="*/ 0 w 40"/>
                <a:gd name="T1" fmla="*/ 0 h 88"/>
                <a:gd name="T2" fmla="*/ 0 w 40"/>
                <a:gd name="T3" fmla="*/ 26 h 88"/>
                <a:gd name="T4" fmla="*/ 8 w 40"/>
                <a:gd name="T5" fmla="*/ 35 h 88"/>
                <a:gd name="T6" fmla="*/ 16 w 40"/>
                <a:gd name="T7" fmla="*/ 44 h 88"/>
                <a:gd name="T8" fmla="*/ 32 w 40"/>
                <a:gd name="T9" fmla="*/ 44 h 88"/>
                <a:gd name="T10" fmla="*/ 32 w 40"/>
                <a:gd name="T11" fmla="*/ 62 h 88"/>
                <a:gd name="T12" fmla="*/ 40 w 40"/>
                <a:gd name="T13" fmla="*/ 62 h 88"/>
                <a:gd name="T14" fmla="*/ 40 w 40"/>
                <a:gd name="T15" fmla="*/ 70 h 88"/>
                <a:gd name="T16" fmla="*/ 40 w 40"/>
                <a:gd name="T17" fmla="*/ 79 h 88"/>
                <a:gd name="T18" fmla="*/ 4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0" y="0"/>
                  </a:moveTo>
                  <a:lnTo>
                    <a:pt x="0" y="26"/>
                  </a:lnTo>
                  <a:lnTo>
                    <a:pt x="8" y="35"/>
                  </a:lnTo>
                  <a:lnTo>
                    <a:pt x="16" y="44"/>
                  </a:lnTo>
                  <a:lnTo>
                    <a:pt x="32" y="44"/>
                  </a:lnTo>
                  <a:lnTo>
                    <a:pt x="32" y="62"/>
                  </a:lnTo>
                  <a:lnTo>
                    <a:pt x="40" y="62"/>
                  </a:lnTo>
                  <a:lnTo>
                    <a:pt x="40" y="70"/>
                  </a:lnTo>
                  <a:lnTo>
                    <a:pt x="40" y="79"/>
                  </a:lnTo>
                  <a:lnTo>
                    <a:pt x="4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07" name="Freeform 989"/>
            <p:cNvSpPr>
              <a:spLocks/>
            </p:cNvSpPr>
            <p:nvPr/>
          </p:nvSpPr>
          <p:spPr bwMode="auto">
            <a:xfrm>
              <a:off x="1900" y="3279"/>
              <a:ext cx="64" cy="140"/>
            </a:xfrm>
            <a:custGeom>
              <a:avLst/>
              <a:gdLst>
                <a:gd name="T0" fmla="*/ 0 w 64"/>
                <a:gd name="T1" fmla="*/ 0 h 140"/>
                <a:gd name="T2" fmla="*/ 16 w 64"/>
                <a:gd name="T3" fmla="*/ 61 h 140"/>
                <a:gd name="T4" fmla="*/ 24 w 64"/>
                <a:gd name="T5" fmla="*/ 70 h 140"/>
                <a:gd name="T6" fmla="*/ 32 w 64"/>
                <a:gd name="T7" fmla="*/ 79 h 140"/>
                <a:gd name="T8" fmla="*/ 32 w 64"/>
                <a:gd name="T9" fmla="*/ 105 h 140"/>
                <a:gd name="T10" fmla="*/ 40 w 64"/>
                <a:gd name="T11" fmla="*/ 114 h 140"/>
                <a:gd name="T12" fmla="*/ 40 w 64"/>
                <a:gd name="T13" fmla="*/ 123 h 140"/>
                <a:gd name="T14" fmla="*/ 56 w 64"/>
                <a:gd name="T15" fmla="*/ 123 h 140"/>
                <a:gd name="T16" fmla="*/ 64 w 64"/>
                <a:gd name="T17" fmla="*/ 123 h 140"/>
                <a:gd name="T18" fmla="*/ 64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0" y="0"/>
                  </a:moveTo>
                  <a:lnTo>
                    <a:pt x="16" y="61"/>
                  </a:lnTo>
                  <a:lnTo>
                    <a:pt x="24" y="70"/>
                  </a:lnTo>
                  <a:lnTo>
                    <a:pt x="32" y="79"/>
                  </a:lnTo>
                  <a:lnTo>
                    <a:pt x="32" y="105"/>
                  </a:lnTo>
                  <a:lnTo>
                    <a:pt x="40" y="114"/>
                  </a:lnTo>
                  <a:lnTo>
                    <a:pt x="40" y="123"/>
                  </a:lnTo>
                  <a:lnTo>
                    <a:pt x="56" y="123"/>
                  </a:lnTo>
                  <a:lnTo>
                    <a:pt x="64" y="123"/>
                  </a:lnTo>
                  <a:lnTo>
                    <a:pt x="64"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08" name="Freeform 990"/>
            <p:cNvSpPr>
              <a:spLocks/>
            </p:cNvSpPr>
            <p:nvPr/>
          </p:nvSpPr>
          <p:spPr bwMode="auto">
            <a:xfrm>
              <a:off x="1852" y="3226"/>
              <a:ext cx="104" cy="193"/>
            </a:xfrm>
            <a:custGeom>
              <a:avLst/>
              <a:gdLst>
                <a:gd name="T0" fmla="*/ 104 w 104"/>
                <a:gd name="T1" fmla="*/ 0 h 193"/>
                <a:gd name="T2" fmla="*/ 80 w 104"/>
                <a:gd name="T3" fmla="*/ 18 h 193"/>
                <a:gd name="T4" fmla="*/ 72 w 104"/>
                <a:gd name="T5" fmla="*/ 35 h 193"/>
                <a:gd name="T6" fmla="*/ 64 w 104"/>
                <a:gd name="T7" fmla="*/ 44 h 193"/>
                <a:gd name="T8" fmla="*/ 64 w 104"/>
                <a:gd name="T9" fmla="*/ 53 h 193"/>
                <a:gd name="T10" fmla="*/ 48 w 104"/>
                <a:gd name="T11" fmla="*/ 53 h 193"/>
                <a:gd name="T12" fmla="*/ 48 w 104"/>
                <a:gd name="T13" fmla="*/ 62 h 193"/>
                <a:gd name="T14" fmla="*/ 40 w 104"/>
                <a:gd name="T15" fmla="*/ 62 h 193"/>
                <a:gd name="T16" fmla="*/ 32 w 104"/>
                <a:gd name="T17" fmla="*/ 79 h 193"/>
                <a:gd name="T18" fmla="*/ 32 w 104"/>
                <a:gd name="T19" fmla="*/ 88 h 193"/>
                <a:gd name="T20" fmla="*/ 16 w 104"/>
                <a:gd name="T21" fmla="*/ 88 h 193"/>
                <a:gd name="T22" fmla="*/ 16 w 104"/>
                <a:gd name="T23" fmla="*/ 97 h 193"/>
                <a:gd name="T24" fmla="*/ 8 w 104"/>
                <a:gd name="T25" fmla="*/ 97 h 193"/>
                <a:gd name="T26" fmla="*/ 8 w 104"/>
                <a:gd name="T27" fmla="*/ 114 h 193"/>
                <a:gd name="T28" fmla="*/ 8 w 104"/>
                <a:gd name="T29" fmla="*/ 123 h 193"/>
                <a:gd name="T30" fmla="*/ 0 w 104"/>
                <a:gd name="T31" fmla="*/ 132 h 193"/>
                <a:gd name="T32" fmla="*/ 0 w 104"/>
                <a:gd name="T33" fmla="*/ 149 h 193"/>
                <a:gd name="T34" fmla="*/ 0 w 104"/>
                <a:gd name="T35" fmla="*/ 158 h 193"/>
                <a:gd name="T36" fmla="*/ 0 w 104"/>
                <a:gd name="T37" fmla="*/ 167 h 193"/>
                <a:gd name="T38" fmla="*/ 0 w 104"/>
                <a:gd name="T39" fmla="*/ 176 h 193"/>
                <a:gd name="T40" fmla="*/ 0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104" y="0"/>
                  </a:moveTo>
                  <a:lnTo>
                    <a:pt x="80" y="18"/>
                  </a:lnTo>
                  <a:lnTo>
                    <a:pt x="72" y="35"/>
                  </a:lnTo>
                  <a:lnTo>
                    <a:pt x="64" y="44"/>
                  </a:lnTo>
                  <a:lnTo>
                    <a:pt x="64" y="53"/>
                  </a:lnTo>
                  <a:lnTo>
                    <a:pt x="48" y="53"/>
                  </a:lnTo>
                  <a:lnTo>
                    <a:pt x="48" y="62"/>
                  </a:lnTo>
                  <a:lnTo>
                    <a:pt x="40" y="62"/>
                  </a:lnTo>
                  <a:lnTo>
                    <a:pt x="32" y="79"/>
                  </a:lnTo>
                  <a:lnTo>
                    <a:pt x="32" y="88"/>
                  </a:lnTo>
                  <a:lnTo>
                    <a:pt x="16" y="88"/>
                  </a:lnTo>
                  <a:lnTo>
                    <a:pt x="16" y="97"/>
                  </a:lnTo>
                  <a:lnTo>
                    <a:pt x="8" y="97"/>
                  </a:lnTo>
                  <a:lnTo>
                    <a:pt x="8" y="114"/>
                  </a:lnTo>
                  <a:lnTo>
                    <a:pt x="8" y="123"/>
                  </a:lnTo>
                  <a:lnTo>
                    <a:pt x="0" y="132"/>
                  </a:lnTo>
                  <a:lnTo>
                    <a:pt x="0" y="149"/>
                  </a:lnTo>
                  <a:lnTo>
                    <a:pt x="0" y="158"/>
                  </a:lnTo>
                  <a:lnTo>
                    <a:pt x="0" y="167"/>
                  </a:lnTo>
                  <a:lnTo>
                    <a:pt x="0" y="176"/>
                  </a:lnTo>
                  <a:lnTo>
                    <a:pt x="0"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09" name="Freeform 991"/>
            <p:cNvSpPr>
              <a:spLocks/>
            </p:cNvSpPr>
            <p:nvPr/>
          </p:nvSpPr>
          <p:spPr bwMode="auto">
            <a:xfrm>
              <a:off x="2044" y="3305"/>
              <a:ext cx="16" cy="106"/>
            </a:xfrm>
            <a:custGeom>
              <a:avLst/>
              <a:gdLst>
                <a:gd name="T0" fmla="*/ 8 w 16"/>
                <a:gd name="T1" fmla="*/ 0 h 106"/>
                <a:gd name="T2" fmla="*/ 8 w 16"/>
                <a:gd name="T3" fmla="*/ 9 h 106"/>
                <a:gd name="T4" fmla="*/ 8 w 16"/>
                <a:gd name="T5" fmla="*/ 26 h 106"/>
                <a:gd name="T6" fmla="*/ 8 w 16"/>
                <a:gd name="T7" fmla="*/ 35 h 106"/>
                <a:gd name="T8" fmla="*/ 0 w 16"/>
                <a:gd name="T9" fmla="*/ 35 h 106"/>
                <a:gd name="T10" fmla="*/ 0 w 16"/>
                <a:gd name="T11" fmla="*/ 44 h 106"/>
                <a:gd name="T12" fmla="*/ 0 w 16"/>
                <a:gd name="T13" fmla="*/ 62 h 106"/>
                <a:gd name="T14" fmla="*/ 8 w 16"/>
                <a:gd name="T15" fmla="*/ 70 h 106"/>
                <a:gd name="T16" fmla="*/ 8 w 16"/>
                <a:gd name="T17" fmla="*/ 79 h 106"/>
                <a:gd name="T18" fmla="*/ 16 w 16"/>
                <a:gd name="T19" fmla="*/ 88 h 106"/>
                <a:gd name="T20" fmla="*/ 16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0" y="35"/>
                  </a:lnTo>
                  <a:lnTo>
                    <a:pt x="0" y="44"/>
                  </a:lnTo>
                  <a:lnTo>
                    <a:pt x="0" y="62"/>
                  </a:lnTo>
                  <a:lnTo>
                    <a:pt x="8" y="70"/>
                  </a:lnTo>
                  <a:lnTo>
                    <a:pt x="8" y="79"/>
                  </a:lnTo>
                  <a:lnTo>
                    <a:pt x="16" y="88"/>
                  </a:lnTo>
                  <a:lnTo>
                    <a:pt x="16"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10" name="Freeform 992"/>
            <p:cNvSpPr>
              <a:spLocks/>
            </p:cNvSpPr>
            <p:nvPr/>
          </p:nvSpPr>
          <p:spPr bwMode="auto">
            <a:xfrm>
              <a:off x="2020" y="3375"/>
              <a:ext cx="8" cy="62"/>
            </a:xfrm>
            <a:custGeom>
              <a:avLst/>
              <a:gdLst>
                <a:gd name="T0" fmla="*/ 8 w 8"/>
                <a:gd name="T1" fmla="*/ 0 h 62"/>
                <a:gd name="T2" fmla="*/ 0 w 8"/>
                <a:gd name="T3" fmla="*/ 9 h 62"/>
                <a:gd name="T4" fmla="*/ 0 w 8"/>
                <a:gd name="T5" fmla="*/ 18 h 62"/>
                <a:gd name="T6" fmla="*/ 0 w 8"/>
                <a:gd name="T7" fmla="*/ 27 h 62"/>
                <a:gd name="T8" fmla="*/ 0 w 8"/>
                <a:gd name="T9" fmla="*/ 44 h 62"/>
                <a:gd name="T10" fmla="*/ 0 w 8"/>
                <a:gd name="T11" fmla="*/ 53 h 62"/>
                <a:gd name="T12" fmla="*/ 0 w 8"/>
                <a:gd name="T13" fmla="*/ 62 h 62"/>
                <a:gd name="T14" fmla="*/ 0 60000 65536"/>
                <a:gd name="T15" fmla="*/ 0 60000 65536"/>
                <a:gd name="T16" fmla="*/ 0 60000 65536"/>
                <a:gd name="T17" fmla="*/ 0 60000 65536"/>
                <a:gd name="T18" fmla="*/ 0 60000 65536"/>
                <a:gd name="T19" fmla="*/ 0 60000 65536"/>
                <a:gd name="T20" fmla="*/ 0 60000 65536"/>
                <a:gd name="T21" fmla="*/ 0 w 8"/>
                <a:gd name="T22" fmla="*/ 0 h 62"/>
                <a:gd name="T23" fmla="*/ 8 w 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62">
                  <a:moveTo>
                    <a:pt x="8" y="0"/>
                  </a:moveTo>
                  <a:lnTo>
                    <a:pt x="0" y="9"/>
                  </a:lnTo>
                  <a:lnTo>
                    <a:pt x="0" y="18"/>
                  </a:lnTo>
                  <a:lnTo>
                    <a:pt x="0" y="27"/>
                  </a:lnTo>
                  <a:lnTo>
                    <a:pt x="0" y="44"/>
                  </a:lnTo>
                  <a:lnTo>
                    <a:pt x="0" y="53"/>
                  </a:lnTo>
                  <a:lnTo>
                    <a:pt x="0"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11" name="Freeform 993"/>
            <p:cNvSpPr>
              <a:spLocks/>
            </p:cNvSpPr>
            <p:nvPr/>
          </p:nvSpPr>
          <p:spPr bwMode="auto">
            <a:xfrm>
              <a:off x="2060" y="3340"/>
              <a:ext cx="40" cy="79"/>
            </a:xfrm>
            <a:custGeom>
              <a:avLst/>
              <a:gdLst>
                <a:gd name="T0" fmla="*/ 8 w 40"/>
                <a:gd name="T1" fmla="*/ 0 h 79"/>
                <a:gd name="T2" fmla="*/ 0 w 40"/>
                <a:gd name="T3" fmla="*/ 9 h 79"/>
                <a:gd name="T4" fmla="*/ 8 w 40"/>
                <a:gd name="T5" fmla="*/ 18 h 79"/>
                <a:gd name="T6" fmla="*/ 8 w 40"/>
                <a:gd name="T7" fmla="*/ 35 h 79"/>
                <a:gd name="T8" fmla="*/ 24 w 40"/>
                <a:gd name="T9" fmla="*/ 35 h 79"/>
                <a:gd name="T10" fmla="*/ 32 w 40"/>
                <a:gd name="T11" fmla="*/ 44 h 79"/>
                <a:gd name="T12" fmla="*/ 40 w 40"/>
                <a:gd name="T13" fmla="*/ 53 h 79"/>
                <a:gd name="T14" fmla="*/ 40 w 40"/>
                <a:gd name="T15" fmla="*/ 62 h 79"/>
                <a:gd name="T16" fmla="*/ 4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8" y="0"/>
                  </a:moveTo>
                  <a:lnTo>
                    <a:pt x="0" y="9"/>
                  </a:lnTo>
                  <a:lnTo>
                    <a:pt x="8" y="18"/>
                  </a:lnTo>
                  <a:lnTo>
                    <a:pt x="8" y="35"/>
                  </a:lnTo>
                  <a:lnTo>
                    <a:pt x="24" y="35"/>
                  </a:lnTo>
                  <a:lnTo>
                    <a:pt x="32" y="44"/>
                  </a:lnTo>
                  <a:lnTo>
                    <a:pt x="40" y="53"/>
                  </a:lnTo>
                  <a:lnTo>
                    <a:pt x="40" y="62"/>
                  </a:lnTo>
                  <a:lnTo>
                    <a:pt x="4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12" name="Freeform 994"/>
            <p:cNvSpPr>
              <a:spLocks/>
            </p:cNvSpPr>
            <p:nvPr/>
          </p:nvSpPr>
          <p:spPr bwMode="auto">
            <a:xfrm>
              <a:off x="2060" y="3288"/>
              <a:ext cx="64" cy="70"/>
            </a:xfrm>
            <a:custGeom>
              <a:avLst/>
              <a:gdLst>
                <a:gd name="T0" fmla="*/ 0 w 64"/>
                <a:gd name="T1" fmla="*/ 0 h 70"/>
                <a:gd name="T2" fmla="*/ 8 w 64"/>
                <a:gd name="T3" fmla="*/ 0 h 70"/>
                <a:gd name="T4" fmla="*/ 24 w 64"/>
                <a:gd name="T5" fmla="*/ 0 h 70"/>
                <a:gd name="T6" fmla="*/ 32 w 64"/>
                <a:gd name="T7" fmla="*/ 17 h 70"/>
                <a:gd name="T8" fmla="*/ 40 w 64"/>
                <a:gd name="T9" fmla="*/ 17 h 70"/>
                <a:gd name="T10" fmla="*/ 40 w 64"/>
                <a:gd name="T11" fmla="*/ 26 h 70"/>
                <a:gd name="T12" fmla="*/ 56 w 64"/>
                <a:gd name="T13" fmla="*/ 26 h 70"/>
                <a:gd name="T14" fmla="*/ 56 w 64"/>
                <a:gd name="T15" fmla="*/ 35 h 70"/>
                <a:gd name="T16" fmla="*/ 56 w 64"/>
                <a:gd name="T17" fmla="*/ 52 h 70"/>
                <a:gd name="T18" fmla="*/ 64 w 64"/>
                <a:gd name="T19" fmla="*/ 61 h 70"/>
                <a:gd name="T20" fmla="*/ 64 w 64"/>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70"/>
                <a:gd name="T35" fmla="*/ 64 w 64"/>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70">
                  <a:moveTo>
                    <a:pt x="0" y="0"/>
                  </a:moveTo>
                  <a:lnTo>
                    <a:pt x="8" y="0"/>
                  </a:lnTo>
                  <a:lnTo>
                    <a:pt x="24" y="0"/>
                  </a:lnTo>
                  <a:lnTo>
                    <a:pt x="32" y="17"/>
                  </a:lnTo>
                  <a:lnTo>
                    <a:pt x="40" y="17"/>
                  </a:lnTo>
                  <a:lnTo>
                    <a:pt x="40" y="26"/>
                  </a:lnTo>
                  <a:lnTo>
                    <a:pt x="56" y="26"/>
                  </a:lnTo>
                  <a:lnTo>
                    <a:pt x="56" y="35"/>
                  </a:lnTo>
                  <a:lnTo>
                    <a:pt x="56" y="52"/>
                  </a:lnTo>
                  <a:lnTo>
                    <a:pt x="64" y="61"/>
                  </a:lnTo>
                  <a:lnTo>
                    <a:pt x="64"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13" name="Freeform 995"/>
            <p:cNvSpPr>
              <a:spLocks/>
            </p:cNvSpPr>
            <p:nvPr/>
          </p:nvSpPr>
          <p:spPr bwMode="auto">
            <a:xfrm>
              <a:off x="1788" y="3331"/>
              <a:ext cx="72" cy="80"/>
            </a:xfrm>
            <a:custGeom>
              <a:avLst/>
              <a:gdLst>
                <a:gd name="T0" fmla="*/ 72 w 72"/>
                <a:gd name="T1" fmla="*/ 0 h 80"/>
                <a:gd name="T2" fmla="*/ 72 w 72"/>
                <a:gd name="T3" fmla="*/ 9 h 80"/>
                <a:gd name="T4" fmla="*/ 64 w 72"/>
                <a:gd name="T5" fmla="*/ 9 h 80"/>
                <a:gd name="T6" fmla="*/ 56 w 72"/>
                <a:gd name="T7" fmla="*/ 9 h 80"/>
                <a:gd name="T8" fmla="*/ 40 w 72"/>
                <a:gd name="T9" fmla="*/ 18 h 80"/>
                <a:gd name="T10" fmla="*/ 32 w 72"/>
                <a:gd name="T11" fmla="*/ 36 h 80"/>
                <a:gd name="T12" fmla="*/ 24 w 72"/>
                <a:gd name="T13" fmla="*/ 44 h 80"/>
                <a:gd name="T14" fmla="*/ 8 w 72"/>
                <a:gd name="T15" fmla="*/ 53 h 80"/>
                <a:gd name="T16" fmla="*/ 8 w 72"/>
                <a:gd name="T17" fmla="*/ 62 h 80"/>
                <a:gd name="T18" fmla="*/ 8 w 72"/>
                <a:gd name="T19" fmla="*/ 80 h 80"/>
                <a:gd name="T20" fmla="*/ 0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72" y="0"/>
                  </a:moveTo>
                  <a:lnTo>
                    <a:pt x="72" y="9"/>
                  </a:lnTo>
                  <a:lnTo>
                    <a:pt x="64" y="9"/>
                  </a:lnTo>
                  <a:lnTo>
                    <a:pt x="56" y="9"/>
                  </a:lnTo>
                  <a:lnTo>
                    <a:pt x="40" y="18"/>
                  </a:lnTo>
                  <a:lnTo>
                    <a:pt x="32" y="36"/>
                  </a:lnTo>
                  <a:lnTo>
                    <a:pt x="24" y="44"/>
                  </a:lnTo>
                  <a:lnTo>
                    <a:pt x="8" y="53"/>
                  </a:lnTo>
                  <a:lnTo>
                    <a:pt x="8" y="62"/>
                  </a:lnTo>
                  <a:lnTo>
                    <a:pt x="8" y="80"/>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14" name="Freeform 996"/>
            <p:cNvSpPr>
              <a:spLocks/>
            </p:cNvSpPr>
            <p:nvPr/>
          </p:nvSpPr>
          <p:spPr bwMode="auto">
            <a:xfrm>
              <a:off x="1860" y="3323"/>
              <a:ext cx="40" cy="105"/>
            </a:xfrm>
            <a:custGeom>
              <a:avLst/>
              <a:gdLst>
                <a:gd name="T0" fmla="*/ 0 w 40"/>
                <a:gd name="T1" fmla="*/ 0 h 105"/>
                <a:gd name="T2" fmla="*/ 8 w 40"/>
                <a:gd name="T3" fmla="*/ 17 h 105"/>
                <a:gd name="T4" fmla="*/ 8 w 40"/>
                <a:gd name="T5" fmla="*/ 26 h 105"/>
                <a:gd name="T6" fmla="*/ 8 w 40"/>
                <a:gd name="T7" fmla="*/ 35 h 105"/>
                <a:gd name="T8" fmla="*/ 24 w 40"/>
                <a:gd name="T9" fmla="*/ 35 h 105"/>
                <a:gd name="T10" fmla="*/ 24 w 40"/>
                <a:gd name="T11" fmla="*/ 52 h 105"/>
                <a:gd name="T12" fmla="*/ 32 w 40"/>
                <a:gd name="T13" fmla="*/ 61 h 105"/>
                <a:gd name="T14" fmla="*/ 40 w 40"/>
                <a:gd name="T15" fmla="*/ 70 h 105"/>
                <a:gd name="T16" fmla="*/ 40 w 40"/>
                <a:gd name="T17" fmla="*/ 79 h 105"/>
                <a:gd name="T18" fmla="*/ 40 w 40"/>
                <a:gd name="T19" fmla="*/ 96 h 105"/>
                <a:gd name="T20" fmla="*/ 4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0" y="0"/>
                  </a:moveTo>
                  <a:lnTo>
                    <a:pt x="8" y="17"/>
                  </a:lnTo>
                  <a:lnTo>
                    <a:pt x="8" y="26"/>
                  </a:lnTo>
                  <a:lnTo>
                    <a:pt x="8" y="35"/>
                  </a:lnTo>
                  <a:lnTo>
                    <a:pt x="24" y="35"/>
                  </a:lnTo>
                  <a:lnTo>
                    <a:pt x="24" y="52"/>
                  </a:lnTo>
                  <a:lnTo>
                    <a:pt x="32" y="61"/>
                  </a:lnTo>
                  <a:lnTo>
                    <a:pt x="40" y="70"/>
                  </a:lnTo>
                  <a:lnTo>
                    <a:pt x="40" y="79"/>
                  </a:lnTo>
                  <a:lnTo>
                    <a:pt x="40" y="96"/>
                  </a:lnTo>
                  <a:lnTo>
                    <a:pt x="4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15" name="Freeform 997"/>
            <p:cNvSpPr>
              <a:spLocks/>
            </p:cNvSpPr>
            <p:nvPr/>
          </p:nvSpPr>
          <p:spPr bwMode="auto">
            <a:xfrm>
              <a:off x="1796" y="3411"/>
              <a:ext cx="48" cy="70"/>
            </a:xfrm>
            <a:custGeom>
              <a:avLst/>
              <a:gdLst>
                <a:gd name="T0" fmla="*/ 48 w 48"/>
                <a:gd name="T1" fmla="*/ 0 h 70"/>
                <a:gd name="T2" fmla="*/ 48 w 48"/>
                <a:gd name="T3" fmla="*/ 8 h 70"/>
                <a:gd name="T4" fmla="*/ 32 w 48"/>
                <a:gd name="T5" fmla="*/ 8 h 70"/>
                <a:gd name="T6" fmla="*/ 24 w 48"/>
                <a:gd name="T7" fmla="*/ 17 h 70"/>
                <a:gd name="T8" fmla="*/ 16 w 48"/>
                <a:gd name="T9" fmla="*/ 17 h 70"/>
                <a:gd name="T10" fmla="*/ 16 w 48"/>
                <a:gd name="T11" fmla="*/ 35 h 70"/>
                <a:gd name="T12" fmla="*/ 0 w 48"/>
                <a:gd name="T13" fmla="*/ 44 h 70"/>
                <a:gd name="T14" fmla="*/ 0 w 48"/>
                <a:gd name="T15" fmla="*/ 52 h 70"/>
                <a:gd name="T16" fmla="*/ 0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48" y="0"/>
                  </a:moveTo>
                  <a:lnTo>
                    <a:pt x="48" y="8"/>
                  </a:lnTo>
                  <a:lnTo>
                    <a:pt x="32" y="8"/>
                  </a:lnTo>
                  <a:lnTo>
                    <a:pt x="24" y="17"/>
                  </a:lnTo>
                  <a:lnTo>
                    <a:pt x="16" y="17"/>
                  </a:lnTo>
                  <a:lnTo>
                    <a:pt x="16" y="35"/>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16" name="Freeform 998"/>
            <p:cNvSpPr>
              <a:spLocks/>
            </p:cNvSpPr>
            <p:nvPr/>
          </p:nvSpPr>
          <p:spPr bwMode="auto">
            <a:xfrm>
              <a:off x="1908" y="3419"/>
              <a:ext cx="24" cy="71"/>
            </a:xfrm>
            <a:custGeom>
              <a:avLst/>
              <a:gdLst>
                <a:gd name="T0" fmla="*/ 24 w 24"/>
                <a:gd name="T1" fmla="*/ 0 h 71"/>
                <a:gd name="T2" fmla="*/ 24 w 24"/>
                <a:gd name="T3" fmla="*/ 9 h 71"/>
                <a:gd name="T4" fmla="*/ 16 w 24"/>
                <a:gd name="T5" fmla="*/ 27 h 71"/>
                <a:gd name="T6" fmla="*/ 8 w 24"/>
                <a:gd name="T7" fmla="*/ 36 h 71"/>
                <a:gd name="T8" fmla="*/ 8 w 24"/>
                <a:gd name="T9" fmla="*/ 44 h 71"/>
                <a:gd name="T10" fmla="*/ 8 w 24"/>
                <a:gd name="T11" fmla="*/ 62 h 71"/>
                <a:gd name="T12" fmla="*/ 0 w 24"/>
                <a:gd name="T13" fmla="*/ 62 h 71"/>
                <a:gd name="T14" fmla="*/ 0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24" y="0"/>
                  </a:moveTo>
                  <a:lnTo>
                    <a:pt x="24" y="9"/>
                  </a:lnTo>
                  <a:lnTo>
                    <a:pt x="16" y="27"/>
                  </a:lnTo>
                  <a:lnTo>
                    <a:pt x="8" y="36"/>
                  </a:lnTo>
                  <a:lnTo>
                    <a:pt x="8" y="44"/>
                  </a:lnTo>
                  <a:lnTo>
                    <a:pt x="8" y="62"/>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17" name="Freeform 999"/>
            <p:cNvSpPr>
              <a:spLocks/>
            </p:cNvSpPr>
            <p:nvPr/>
          </p:nvSpPr>
          <p:spPr bwMode="auto">
            <a:xfrm>
              <a:off x="2012" y="3419"/>
              <a:ext cx="48" cy="71"/>
            </a:xfrm>
            <a:custGeom>
              <a:avLst/>
              <a:gdLst>
                <a:gd name="T0" fmla="*/ 0 w 48"/>
                <a:gd name="T1" fmla="*/ 0 h 71"/>
                <a:gd name="T2" fmla="*/ 8 w 48"/>
                <a:gd name="T3" fmla="*/ 9 h 71"/>
                <a:gd name="T4" fmla="*/ 16 w 48"/>
                <a:gd name="T5" fmla="*/ 27 h 71"/>
                <a:gd name="T6" fmla="*/ 32 w 48"/>
                <a:gd name="T7" fmla="*/ 36 h 71"/>
                <a:gd name="T8" fmla="*/ 40 w 48"/>
                <a:gd name="T9" fmla="*/ 44 h 71"/>
                <a:gd name="T10" fmla="*/ 48 w 48"/>
                <a:gd name="T11" fmla="*/ 44 h 71"/>
                <a:gd name="T12" fmla="*/ 48 w 48"/>
                <a:gd name="T13" fmla="*/ 62 h 71"/>
                <a:gd name="T14" fmla="*/ 48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0" y="0"/>
                  </a:moveTo>
                  <a:lnTo>
                    <a:pt x="8" y="9"/>
                  </a:lnTo>
                  <a:lnTo>
                    <a:pt x="16" y="27"/>
                  </a:lnTo>
                  <a:lnTo>
                    <a:pt x="32" y="36"/>
                  </a:lnTo>
                  <a:lnTo>
                    <a:pt x="40" y="44"/>
                  </a:lnTo>
                  <a:lnTo>
                    <a:pt x="48" y="44"/>
                  </a:lnTo>
                  <a:lnTo>
                    <a:pt x="48" y="62"/>
                  </a:lnTo>
                  <a:lnTo>
                    <a:pt x="48"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18" name="Freeform 1000"/>
            <p:cNvSpPr>
              <a:spLocks/>
            </p:cNvSpPr>
            <p:nvPr/>
          </p:nvSpPr>
          <p:spPr bwMode="auto">
            <a:xfrm>
              <a:off x="1980" y="3367"/>
              <a:ext cx="72" cy="123"/>
            </a:xfrm>
            <a:custGeom>
              <a:avLst/>
              <a:gdLst>
                <a:gd name="T0" fmla="*/ 64 w 72"/>
                <a:gd name="T1" fmla="*/ 0 h 123"/>
                <a:gd name="T2" fmla="*/ 72 w 72"/>
                <a:gd name="T3" fmla="*/ 8 h 123"/>
                <a:gd name="T4" fmla="*/ 64 w 72"/>
                <a:gd name="T5" fmla="*/ 17 h 123"/>
                <a:gd name="T6" fmla="*/ 64 w 72"/>
                <a:gd name="T7" fmla="*/ 26 h 123"/>
                <a:gd name="T8" fmla="*/ 48 w 72"/>
                <a:gd name="T9" fmla="*/ 44 h 123"/>
                <a:gd name="T10" fmla="*/ 40 w 72"/>
                <a:gd name="T11" fmla="*/ 52 h 123"/>
                <a:gd name="T12" fmla="*/ 32 w 72"/>
                <a:gd name="T13" fmla="*/ 61 h 123"/>
                <a:gd name="T14" fmla="*/ 16 w 72"/>
                <a:gd name="T15" fmla="*/ 79 h 123"/>
                <a:gd name="T16" fmla="*/ 8 w 72"/>
                <a:gd name="T17" fmla="*/ 88 h 123"/>
                <a:gd name="T18" fmla="*/ 0 w 72"/>
                <a:gd name="T19" fmla="*/ 96 h 123"/>
                <a:gd name="T20" fmla="*/ 0 w 72"/>
                <a:gd name="T21" fmla="*/ 114 h 123"/>
                <a:gd name="T22" fmla="*/ 0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64" y="0"/>
                  </a:moveTo>
                  <a:lnTo>
                    <a:pt x="72" y="8"/>
                  </a:lnTo>
                  <a:lnTo>
                    <a:pt x="64" y="17"/>
                  </a:lnTo>
                  <a:lnTo>
                    <a:pt x="64" y="26"/>
                  </a:lnTo>
                  <a:lnTo>
                    <a:pt x="48" y="44"/>
                  </a:lnTo>
                  <a:lnTo>
                    <a:pt x="40" y="52"/>
                  </a:lnTo>
                  <a:lnTo>
                    <a:pt x="32" y="61"/>
                  </a:lnTo>
                  <a:lnTo>
                    <a:pt x="16" y="79"/>
                  </a:lnTo>
                  <a:lnTo>
                    <a:pt x="8" y="88"/>
                  </a:lnTo>
                  <a:lnTo>
                    <a:pt x="0" y="96"/>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19" name="Freeform 1001"/>
            <p:cNvSpPr>
              <a:spLocks/>
            </p:cNvSpPr>
            <p:nvPr/>
          </p:nvSpPr>
          <p:spPr bwMode="auto">
            <a:xfrm>
              <a:off x="2092" y="3331"/>
              <a:ext cx="16" cy="115"/>
            </a:xfrm>
            <a:custGeom>
              <a:avLst/>
              <a:gdLst>
                <a:gd name="T0" fmla="*/ 16 w 16"/>
                <a:gd name="T1" fmla="*/ 0 h 115"/>
                <a:gd name="T2" fmla="*/ 0 w 16"/>
                <a:gd name="T3" fmla="*/ 18 h 115"/>
                <a:gd name="T4" fmla="*/ 0 w 16"/>
                <a:gd name="T5" fmla="*/ 36 h 115"/>
                <a:gd name="T6" fmla="*/ 0 w 16"/>
                <a:gd name="T7" fmla="*/ 44 h 115"/>
                <a:gd name="T8" fmla="*/ 0 w 16"/>
                <a:gd name="T9" fmla="*/ 53 h 115"/>
                <a:gd name="T10" fmla="*/ 16 w 16"/>
                <a:gd name="T11" fmla="*/ 62 h 115"/>
                <a:gd name="T12" fmla="*/ 16 w 16"/>
                <a:gd name="T13" fmla="*/ 80 h 115"/>
                <a:gd name="T14" fmla="*/ 16 w 16"/>
                <a:gd name="T15" fmla="*/ 88 h 115"/>
                <a:gd name="T16" fmla="*/ 16 w 16"/>
                <a:gd name="T17" fmla="*/ 97 h 115"/>
                <a:gd name="T18" fmla="*/ 16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16" y="0"/>
                  </a:moveTo>
                  <a:lnTo>
                    <a:pt x="0" y="18"/>
                  </a:lnTo>
                  <a:lnTo>
                    <a:pt x="0" y="36"/>
                  </a:lnTo>
                  <a:lnTo>
                    <a:pt x="0" y="44"/>
                  </a:lnTo>
                  <a:lnTo>
                    <a:pt x="0" y="53"/>
                  </a:lnTo>
                  <a:lnTo>
                    <a:pt x="16" y="62"/>
                  </a:lnTo>
                  <a:lnTo>
                    <a:pt x="16" y="80"/>
                  </a:lnTo>
                  <a:lnTo>
                    <a:pt x="16" y="88"/>
                  </a:lnTo>
                  <a:lnTo>
                    <a:pt x="16" y="97"/>
                  </a:lnTo>
                  <a:lnTo>
                    <a:pt x="1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20" name="Freeform 1002"/>
            <p:cNvSpPr>
              <a:spLocks/>
            </p:cNvSpPr>
            <p:nvPr/>
          </p:nvSpPr>
          <p:spPr bwMode="auto">
            <a:xfrm>
              <a:off x="2076" y="3393"/>
              <a:ext cx="8" cy="97"/>
            </a:xfrm>
            <a:custGeom>
              <a:avLst/>
              <a:gdLst>
                <a:gd name="T0" fmla="*/ 8 w 8"/>
                <a:gd name="T1" fmla="*/ 0 h 97"/>
                <a:gd name="T2" fmla="*/ 8 w 8"/>
                <a:gd name="T3" fmla="*/ 18 h 97"/>
                <a:gd name="T4" fmla="*/ 0 w 8"/>
                <a:gd name="T5" fmla="*/ 26 h 97"/>
                <a:gd name="T6" fmla="*/ 0 w 8"/>
                <a:gd name="T7" fmla="*/ 35 h 97"/>
                <a:gd name="T8" fmla="*/ 0 w 8"/>
                <a:gd name="T9" fmla="*/ 53 h 97"/>
                <a:gd name="T10" fmla="*/ 0 w 8"/>
                <a:gd name="T11" fmla="*/ 62 h 97"/>
                <a:gd name="T12" fmla="*/ 0 w 8"/>
                <a:gd name="T13" fmla="*/ 70 h 97"/>
                <a:gd name="T14" fmla="*/ 0 w 8"/>
                <a:gd name="T15" fmla="*/ 88 h 97"/>
                <a:gd name="T16" fmla="*/ 8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8" y="0"/>
                  </a:moveTo>
                  <a:lnTo>
                    <a:pt x="8" y="18"/>
                  </a:lnTo>
                  <a:lnTo>
                    <a:pt x="0" y="26"/>
                  </a:lnTo>
                  <a:lnTo>
                    <a:pt x="0" y="35"/>
                  </a:lnTo>
                  <a:lnTo>
                    <a:pt x="0" y="53"/>
                  </a:lnTo>
                  <a:lnTo>
                    <a:pt x="0" y="62"/>
                  </a:lnTo>
                  <a:lnTo>
                    <a:pt x="0" y="70"/>
                  </a:lnTo>
                  <a:lnTo>
                    <a:pt x="0" y="88"/>
                  </a:lnTo>
                  <a:lnTo>
                    <a:pt x="8"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21" name="Freeform 1003"/>
            <p:cNvSpPr>
              <a:spLocks/>
            </p:cNvSpPr>
            <p:nvPr/>
          </p:nvSpPr>
          <p:spPr bwMode="auto">
            <a:xfrm>
              <a:off x="2108" y="3411"/>
              <a:ext cx="40" cy="70"/>
            </a:xfrm>
            <a:custGeom>
              <a:avLst/>
              <a:gdLst>
                <a:gd name="T0" fmla="*/ 0 w 40"/>
                <a:gd name="T1" fmla="*/ 0 h 70"/>
                <a:gd name="T2" fmla="*/ 8 w 40"/>
                <a:gd name="T3" fmla="*/ 8 h 70"/>
                <a:gd name="T4" fmla="*/ 8 w 40"/>
                <a:gd name="T5" fmla="*/ 17 h 70"/>
                <a:gd name="T6" fmla="*/ 16 w 40"/>
                <a:gd name="T7" fmla="*/ 35 h 70"/>
                <a:gd name="T8" fmla="*/ 24 w 40"/>
                <a:gd name="T9" fmla="*/ 35 h 70"/>
                <a:gd name="T10" fmla="*/ 24 w 40"/>
                <a:gd name="T11" fmla="*/ 44 h 70"/>
                <a:gd name="T12" fmla="*/ 40 w 40"/>
                <a:gd name="T13" fmla="*/ 44 h 70"/>
                <a:gd name="T14" fmla="*/ 40 w 40"/>
                <a:gd name="T15" fmla="*/ 52 h 70"/>
                <a:gd name="T16" fmla="*/ 4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0" y="0"/>
                  </a:moveTo>
                  <a:lnTo>
                    <a:pt x="8" y="8"/>
                  </a:lnTo>
                  <a:lnTo>
                    <a:pt x="8" y="17"/>
                  </a:lnTo>
                  <a:lnTo>
                    <a:pt x="16" y="35"/>
                  </a:lnTo>
                  <a:lnTo>
                    <a:pt x="24" y="35"/>
                  </a:lnTo>
                  <a:lnTo>
                    <a:pt x="24" y="44"/>
                  </a:lnTo>
                  <a:lnTo>
                    <a:pt x="40" y="44"/>
                  </a:lnTo>
                  <a:lnTo>
                    <a:pt x="40" y="52"/>
                  </a:lnTo>
                  <a:lnTo>
                    <a:pt x="4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22" name="Freeform 1004"/>
            <p:cNvSpPr>
              <a:spLocks/>
            </p:cNvSpPr>
            <p:nvPr/>
          </p:nvSpPr>
          <p:spPr bwMode="auto">
            <a:xfrm>
              <a:off x="1924" y="3419"/>
              <a:ext cx="56" cy="115"/>
            </a:xfrm>
            <a:custGeom>
              <a:avLst/>
              <a:gdLst>
                <a:gd name="T0" fmla="*/ 56 w 56"/>
                <a:gd name="T1" fmla="*/ 0 h 115"/>
                <a:gd name="T2" fmla="*/ 32 w 56"/>
                <a:gd name="T3" fmla="*/ 27 h 115"/>
                <a:gd name="T4" fmla="*/ 24 w 56"/>
                <a:gd name="T5" fmla="*/ 36 h 115"/>
                <a:gd name="T6" fmla="*/ 24 w 56"/>
                <a:gd name="T7" fmla="*/ 44 h 115"/>
                <a:gd name="T8" fmla="*/ 24 w 56"/>
                <a:gd name="T9" fmla="*/ 62 h 115"/>
                <a:gd name="T10" fmla="*/ 8 w 56"/>
                <a:gd name="T11" fmla="*/ 71 h 115"/>
                <a:gd name="T12" fmla="*/ 8 w 56"/>
                <a:gd name="T13" fmla="*/ 79 h 115"/>
                <a:gd name="T14" fmla="*/ 8 w 56"/>
                <a:gd name="T15" fmla="*/ 88 h 115"/>
                <a:gd name="T16" fmla="*/ 0 w 56"/>
                <a:gd name="T17" fmla="*/ 106 h 115"/>
                <a:gd name="T18" fmla="*/ 0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56" y="0"/>
                  </a:moveTo>
                  <a:lnTo>
                    <a:pt x="32" y="27"/>
                  </a:lnTo>
                  <a:lnTo>
                    <a:pt x="24" y="36"/>
                  </a:lnTo>
                  <a:lnTo>
                    <a:pt x="24" y="44"/>
                  </a:lnTo>
                  <a:lnTo>
                    <a:pt x="24" y="62"/>
                  </a:lnTo>
                  <a:lnTo>
                    <a:pt x="8" y="71"/>
                  </a:lnTo>
                  <a:lnTo>
                    <a:pt x="8" y="79"/>
                  </a:lnTo>
                  <a:lnTo>
                    <a:pt x="8" y="88"/>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23" name="Freeform 1005"/>
            <p:cNvSpPr>
              <a:spLocks/>
            </p:cNvSpPr>
            <p:nvPr/>
          </p:nvSpPr>
          <p:spPr bwMode="auto">
            <a:xfrm>
              <a:off x="1796" y="3455"/>
              <a:ext cx="48" cy="79"/>
            </a:xfrm>
            <a:custGeom>
              <a:avLst/>
              <a:gdLst>
                <a:gd name="T0" fmla="*/ 0 w 48"/>
                <a:gd name="T1" fmla="*/ 0 h 79"/>
                <a:gd name="T2" fmla="*/ 16 w 48"/>
                <a:gd name="T3" fmla="*/ 8 h 79"/>
                <a:gd name="T4" fmla="*/ 24 w 48"/>
                <a:gd name="T5" fmla="*/ 26 h 79"/>
                <a:gd name="T6" fmla="*/ 32 w 48"/>
                <a:gd name="T7" fmla="*/ 35 h 79"/>
                <a:gd name="T8" fmla="*/ 48 w 48"/>
                <a:gd name="T9" fmla="*/ 35 h 79"/>
                <a:gd name="T10" fmla="*/ 48 w 48"/>
                <a:gd name="T11" fmla="*/ 43 h 79"/>
                <a:gd name="T12" fmla="*/ 48 w 48"/>
                <a:gd name="T13" fmla="*/ 52 h 79"/>
                <a:gd name="T14" fmla="*/ 48 w 48"/>
                <a:gd name="T15" fmla="*/ 70 h 79"/>
                <a:gd name="T16" fmla="*/ 48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0" y="0"/>
                  </a:moveTo>
                  <a:lnTo>
                    <a:pt x="16" y="8"/>
                  </a:lnTo>
                  <a:lnTo>
                    <a:pt x="24" y="26"/>
                  </a:lnTo>
                  <a:lnTo>
                    <a:pt x="32" y="35"/>
                  </a:lnTo>
                  <a:lnTo>
                    <a:pt x="48" y="35"/>
                  </a:lnTo>
                  <a:lnTo>
                    <a:pt x="48" y="43"/>
                  </a:lnTo>
                  <a:lnTo>
                    <a:pt x="48" y="52"/>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24" name="Freeform 1006"/>
            <p:cNvSpPr>
              <a:spLocks/>
            </p:cNvSpPr>
            <p:nvPr/>
          </p:nvSpPr>
          <p:spPr bwMode="auto">
            <a:xfrm>
              <a:off x="1948" y="3481"/>
              <a:ext cx="48" cy="79"/>
            </a:xfrm>
            <a:custGeom>
              <a:avLst/>
              <a:gdLst>
                <a:gd name="T0" fmla="*/ 0 w 48"/>
                <a:gd name="T1" fmla="*/ 0 h 79"/>
                <a:gd name="T2" fmla="*/ 0 w 48"/>
                <a:gd name="T3" fmla="*/ 9 h 79"/>
                <a:gd name="T4" fmla="*/ 8 w 48"/>
                <a:gd name="T5" fmla="*/ 9 h 79"/>
                <a:gd name="T6" fmla="*/ 8 w 48"/>
                <a:gd name="T7" fmla="*/ 17 h 79"/>
                <a:gd name="T8" fmla="*/ 16 w 48"/>
                <a:gd name="T9" fmla="*/ 17 h 79"/>
                <a:gd name="T10" fmla="*/ 16 w 48"/>
                <a:gd name="T11" fmla="*/ 26 h 79"/>
                <a:gd name="T12" fmla="*/ 32 w 48"/>
                <a:gd name="T13" fmla="*/ 26 h 79"/>
                <a:gd name="T14" fmla="*/ 32 w 48"/>
                <a:gd name="T15" fmla="*/ 44 h 79"/>
                <a:gd name="T16" fmla="*/ 40 w 48"/>
                <a:gd name="T17" fmla="*/ 44 h 79"/>
                <a:gd name="T18" fmla="*/ 40 w 48"/>
                <a:gd name="T19" fmla="*/ 53 h 79"/>
                <a:gd name="T20" fmla="*/ 48 w 48"/>
                <a:gd name="T21" fmla="*/ 61 h 79"/>
                <a:gd name="T22" fmla="*/ 40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0" y="0"/>
                  </a:moveTo>
                  <a:lnTo>
                    <a:pt x="0" y="9"/>
                  </a:lnTo>
                  <a:lnTo>
                    <a:pt x="8" y="9"/>
                  </a:lnTo>
                  <a:lnTo>
                    <a:pt x="8" y="17"/>
                  </a:lnTo>
                  <a:lnTo>
                    <a:pt x="16" y="17"/>
                  </a:lnTo>
                  <a:lnTo>
                    <a:pt x="16" y="26"/>
                  </a:lnTo>
                  <a:lnTo>
                    <a:pt x="32" y="26"/>
                  </a:lnTo>
                  <a:lnTo>
                    <a:pt x="32" y="44"/>
                  </a:lnTo>
                  <a:lnTo>
                    <a:pt x="40" y="44"/>
                  </a:lnTo>
                  <a:lnTo>
                    <a:pt x="40" y="53"/>
                  </a:lnTo>
                  <a:lnTo>
                    <a:pt x="48" y="61"/>
                  </a:lnTo>
                  <a:lnTo>
                    <a:pt x="4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25" name="Freeform 1007"/>
            <p:cNvSpPr>
              <a:spLocks/>
            </p:cNvSpPr>
            <p:nvPr/>
          </p:nvSpPr>
          <p:spPr bwMode="auto">
            <a:xfrm>
              <a:off x="2028" y="3455"/>
              <a:ext cx="16" cy="114"/>
            </a:xfrm>
            <a:custGeom>
              <a:avLst/>
              <a:gdLst>
                <a:gd name="T0" fmla="*/ 16 w 16"/>
                <a:gd name="T1" fmla="*/ 0 h 114"/>
                <a:gd name="T2" fmla="*/ 16 w 16"/>
                <a:gd name="T3" fmla="*/ 26 h 114"/>
                <a:gd name="T4" fmla="*/ 16 w 16"/>
                <a:gd name="T5" fmla="*/ 35 h 114"/>
                <a:gd name="T6" fmla="*/ 16 w 16"/>
                <a:gd name="T7" fmla="*/ 43 h 114"/>
                <a:gd name="T8" fmla="*/ 16 w 16"/>
                <a:gd name="T9" fmla="*/ 52 h 114"/>
                <a:gd name="T10" fmla="*/ 16 w 16"/>
                <a:gd name="T11" fmla="*/ 70 h 114"/>
                <a:gd name="T12" fmla="*/ 0 w 16"/>
                <a:gd name="T13" fmla="*/ 79 h 114"/>
                <a:gd name="T14" fmla="*/ 0 w 16"/>
                <a:gd name="T15" fmla="*/ 87 h 114"/>
                <a:gd name="T16" fmla="*/ 0 w 16"/>
                <a:gd name="T17" fmla="*/ 105 h 114"/>
                <a:gd name="T18" fmla="*/ 0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16" y="0"/>
                  </a:moveTo>
                  <a:lnTo>
                    <a:pt x="16" y="26"/>
                  </a:lnTo>
                  <a:lnTo>
                    <a:pt x="16" y="35"/>
                  </a:lnTo>
                  <a:lnTo>
                    <a:pt x="16" y="43"/>
                  </a:lnTo>
                  <a:lnTo>
                    <a:pt x="16" y="52"/>
                  </a:lnTo>
                  <a:lnTo>
                    <a:pt x="16" y="70"/>
                  </a:lnTo>
                  <a:lnTo>
                    <a:pt x="0" y="79"/>
                  </a:lnTo>
                  <a:lnTo>
                    <a:pt x="0" y="87"/>
                  </a:lnTo>
                  <a:lnTo>
                    <a:pt x="0" y="105"/>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26" name="Freeform 1008"/>
            <p:cNvSpPr>
              <a:spLocks/>
            </p:cNvSpPr>
            <p:nvPr/>
          </p:nvSpPr>
          <p:spPr bwMode="auto">
            <a:xfrm>
              <a:off x="2076" y="3463"/>
              <a:ext cx="32" cy="79"/>
            </a:xfrm>
            <a:custGeom>
              <a:avLst/>
              <a:gdLst>
                <a:gd name="T0" fmla="*/ 0 w 32"/>
                <a:gd name="T1" fmla="*/ 0 h 79"/>
                <a:gd name="T2" fmla="*/ 0 w 32"/>
                <a:gd name="T3" fmla="*/ 18 h 79"/>
                <a:gd name="T4" fmla="*/ 8 w 32"/>
                <a:gd name="T5" fmla="*/ 27 h 79"/>
                <a:gd name="T6" fmla="*/ 16 w 32"/>
                <a:gd name="T7" fmla="*/ 27 h 79"/>
                <a:gd name="T8" fmla="*/ 16 w 32"/>
                <a:gd name="T9" fmla="*/ 35 h 79"/>
                <a:gd name="T10" fmla="*/ 32 w 32"/>
                <a:gd name="T11" fmla="*/ 44 h 79"/>
                <a:gd name="T12" fmla="*/ 32 w 32"/>
                <a:gd name="T13" fmla="*/ 62 h 79"/>
                <a:gd name="T14" fmla="*/ 32 w 32"/>
                <a:gd name="T15" fmla="*/ 71 h 79"/>
                <a:gd name="T16" fmla="*/ 32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0" y="0"/>
                  </a:moveTo>
                  <a:lnTo>
                    <a:pt x="0" y="18"/>
                  </a:lnTo>
                  <a:lnTo>
                    <a:pt x="8" y="27"/>
                  </a:lnTo>
                  <a:lnTo>
                    <a:pt x="16" y="27"/>
                  </a:lnTo>
                  <a:lnTo>
                    <a:pt x="16" y="35"/>
                  </a:lnTo>
                  <a:lnTo>
                    <a:pt x="32" y="44"/>
                  </a:lnTo>
                  <a:lnTo>
                    <a:pt x="32" y="62"/>
                  </a:lnTo>
                  <a:lnTo>
                    <a:pt x="32" y="71"/>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27" name="Freeform 1009"/>
            <p:cNvSpPr>
              <a:spLocks/>
            </p:cNvSpPr>
            <p:nvPr/>
          </p:nvSpPr>
          <p:spPr bwMode="auto">
            <a:xfrm>
              <a:off x="2124" y="3446"/>
              <a:ext cx="24" cy="149"/>
            </a:xfrm>
            <a:custGeom>
              <a:avLst/>
              <a:gdLst>
                <a:gd name="T0" fmla="*/ 0 w 24"/>
                <a:gd name="T1" fmla="*/ 0 h 149"/>
                <a:gd name="T2" fmla="*/ 0 w 24"/>
                <a:gd name="T3" fmla="*/ 9 h 149"/>
                <a:gd name="T4" fmla="*/ 0 w 24"/>
                <a:gd name="T5" fmla="*/ 35 h 149"/>
                <a:gd name="T6" fmla="*/ 0 w 24"/>
                <a:gd name="T7" fmla="*/ 44 h 149"/>
                <a:gd name="T8" fmla="*/ 0 w 24"/>
                <a:gd name="T9" fmla="*/ 52 h 149"/>
                <a:gd name="T10" fmla="*/ 8 w 24"/>
                <a:gd name="T11" fmla="*/ 61 h 149"/>
                <a:gd name="T12" fmla="*/ 8 w 24"/>
                <a:gd name="T13" fmla="*/ 88 h 149"/>
                <a:gd name="T14" fmla="*/ 24 w 24"/>
                <a:gd name="T15" fmla="*/ 96 h 149"/>
                <a:gd name="T16" fmla="*/ 24 w 24"/>
                <a:gd name="T17" fmla="*/ 114 h 149"/>
                <a:gd name="T18" fmla="*/ 24 w 24"/>
                <a:gd name="T19" fmla="*/ 123 h 149"/>
                <a:gd name="T20" fmla="*/ 24 w 24"/>
                <a:gd name="T21" fmla="*/ 132 h 149"/>
                <a:gd name="T22" fmla="*/ 8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0" y="0"/>
                  </a:moveTo>
                  <a:lnTo>
                    <a:pt x="0" y="9"/>
                  </a:lnTo>
                  <a:lnTo>
                    <a:pt x="0" y="35"/>
                  </a:lnTo>
                  <a:lnTo>
                    <a:pt x="0" y="44"/>
                  </a:lnTo>
                  <a:lnTo>
                    <a:pt x="0" y="52"/>
                  </a:lnTo>
                  <a:lnTo>
                    <a:pt x="8" y="61"/>
                  </a:lnTo>
                  <a:lnTo>
                    <a:pt x="8" y="88"/>
                  </a:lnTo>
                  <a:lnTo>
                    <a:pt x="24" y="96"/>
                  </a:lnTo>
                  <a:lnTo>
                    <a:pt x="24" y="114"/>
                  </a:lnTo>
                  <a:lnTo>
                    <a:pt x="24" y="123"/>
                  </a:lnTo>
                  <a:lnTo>
                    <a:pt x="24" y="132"/>
                  </a:lnTo>
                  <a:lnTo>
                    <a:pt x="8"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28" name="Freeform 1010"/>
            <p:cNvSpPr>
              <a:spLocks/>
            </p:cNvSpPr>
            <p:nvPr/>
          </p:nvSpPr>
          <p:spPr bwMode="auto">
            <a:xfrm>
              <a:off x="2108" y="3384"/>
              <a:ext cx="72" cy="114"/>
            </a:xfrm>
            <a:custGeom>
              <a:avLst/>
              <a:gdLst>
                <a:gd name="T0" fmla="*/ 0 w 72"/>
                <a:gd name="T1" fmla="*/ 0 h 114"/>
                <a:gd name="T2" fmla="*/ 8 w 72"/>
                <a:gd name="T3" fmla="*/ 9 h 114"/>
                <a:gd name="T4" fmla="*/ 16 w 72"/>
                <a:gd name="T5" fmla="*/ 27 h 114"/>
                <a:gd name="T6" fmla="*/ 24 w 72"/>
                <a:gd name="T7" fmla="*/ 27 h 114"/>
                <a:gd name="T8" fmla="*/ 40 w 72"/>
                <a:gd name="T9" fmla="*/ 35 h 114"/>
                <a:gd name="T10" fmla="*/ 48 w 72"/>
                <a:gd name="T11" fmla="*/ 44 h 114"/>
                <a:gd name="T12" fmla="*/ 56 w 72"/>
                <a:gd name="T13" fmla="*/ 62 h 114"/>
                <a:gd name="T14" fmla="*/ 56 w 72"/>
                <a:gd name="T15" fmla="*/ 71 h 114"/>
                <a:gd name="T16" fmla="*/ 56 w 72"/>
                <a:gd name="T17" fmla="*/ 79 h 114"/>
                <a:gd name="T18" fmla="*/ 56 w 72"/>
                <a:gd name="T19" fmla="*/ 97 h 114"/>
                <a:gd name="T20" fmla="*/ 72 w 72"/>
                <a:gd name="T21" fmla="*/ 106 h 114"/>
                <a:gd name="T22" fmla="*/ 72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0" y="0"/>
                  </a:moveTo>
                  <a:lnTo>
                    <a:pt x="8" y="9"/>
                  </a:lnTo>
                  <a:lnTo>
                    <a:pt x="16" y="27"/>
                  </a:lnTo>
                  <a:lnTo>
                    <a:pt x="24" y="27"/>
                  </a:lnTo>
                  <a:lnTo>
                    <a:pt x="40" y="35"/>
                  </a:lnTo>
                  <a:lnTo>
                    <a:pt x="48" y="44"/>
                  </a:lnTo>
                  <a:lnTo>
                    <a:pt x="56" y="62"/>
                  </a:lnTo>
                  <a:lnTo>
                    <a:pt x="56" y="71"/>
                  </a:lnTo>
                  <a:lnTo>
                    <a:pt x="56" y="79"/>
                  </a:lnTo>
                  <a:lnTo>
                    <a:pt x="56" y="97"/>
                  </a:lnTo>
                  <a:lnTo>
                    <a:pt x="72" y="106"/>
                  </a:lnTo>
                  <a:lnTo>
                    <a:pt x="72"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29" name="Freeform 1011"/>
            <p:cNvSpPr>
              <a:spLocks/>
            </p:cNvSpPr>
            <p:nvPr/>
          </p:nvSpPr>
          <p:spPr bwMode="auto">
            <a:xfrm>
              <a:off x="1764" y="3446"/>
              <a:ext cx="48" cy="88"/>
            </a:xfrm>
            <a:custGeom>
              <a:avLst/>
              <a:gdLst>
                <a:gd name="T0" fmla="*/ 48 w 48"/>
                <a:gd name="T1" fmla="*/ 0 h 88"/>
                <a:gd name="T2" fmla="*/ 32 w 48"/>
                <a:gd name="T3" fmla="*/ 0 h 88"/>
                <a:gd name="T4" fmla="*/ 24 w 48"/>
                <a:gd name="T5" fmla="*/ 9 h 88"/>
                <a:gd name="T6" fmla="*/ 24 w 48"/>
                <a:gd name="T7" fmla="*/ 17 h 88"/>
                <a:gd name="T8" fmla="*/ 24 w 48"/>
                <a:gd name="T9" fmla="*/ 35 h 88"/>
                <a:gd name="T10" fmla="*/ 24 w 48"/>
                <a:gd name="T11" fmla="*/ 44 h 88"/>
                <a:gd name="T12" fmla="*/ 16 w 48"/>
                <a:gd name="T13" fmla="*/ 52 h 88"/>
                <a:gd name="T14" fmla="*/ 16 w 48"/>
                <a:gd name="T15" fmla="*/ 61 h 88"/>
                <a:gd name="T16" fmla="*/ 16 w 48"/>
                <a:gd name="T17" fmla="*/ 79 h 88"/>
                <a:gd name="T18" fmla="*/ 16 w 48"/>
                <a:gd name="T19" fmla="*/ 88 h 88"/>
                <a:gd name="T20" fmla="*/ 0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48" y="0"/>
                  </a:moveTo>
                  <a:lnTo>
                    <a:pt x="32" y="0"/>
                  </a:lnTo>
                  <a:lnTo>
                    <a:pt x="24" y="9"/>
                  </a:lnTo>
                  <a:lnTo>
                    <a:pt x="24" y="17"/>
                  </a:lnTo>
                  <a:lnTo>
                    <a:pt x="24" y="35"/>
                  </a:lnTo>
                  <a:lnTo>
                    <a:pt x="24" y="44"/>
                  </a:lnTo>
                  <a:lnTo>
                    <a:pt x="16" y="52"/>
                  </a:lnTo>
                  <a:lnTo>
                    <a:pt x="16" y="61"/>
                  </a:lnTo>
                  <a:lnTo>
                    <a:pt x="16" y="79"/>
                  </a:lnTo>
                  <a:lnTo>
                    <a:pt x="16" y="88"/>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30" name="Freeform 1012"/>
            <p:cNvSpPr>
              <a:spLocks/>
            </p:cNvSpPr>
            <p:nvPr/>
          </p:nvSpPr>
          <p:spPr bwMode="auto">
            <a:xfrm>
              <a:off x="1844" y="3498"/>
              <a:ext cx="40" cy="80"/>
            </a:xfrm>
            <a:custGeom>
              <a:avLst/>
              <a:gdLst>
                <a:gd name="T0" fmla="*/ 0 w 40"/>
                <a:gd name="T1" fmla="*/ 0 h 80"/>
                <a:gd name="T2" fmla="*/ 16 w 40"/>
                <a:gd name="T3" fmla="*/ 0 h 80"/>
                <a:gd name="T4" fmla="*/ 32 w 40"/>
                <a:gd name="T5" fmla="*/ 0 h 80"/>
                <a:gd name="T6" fmla="*/ 32 w 40"/>
                <a:gd name="T7" fmla="*/ 9 h 80"/>
                <a:gd name="T8" fmla="*/ 40 w 40"/>
                <a:gd name="T9" fmla="*/ 27 h 80"/>
                <a:gd name="T10" fmla="*/ 40 w 40"/>
                <a:gd name="T11" fmla="*/ 36 h 80"/>
                <a:gd name="T12" fmla="*/ 40 w 40"/>
                <a:gd name="T13" fmla="*/ 44 h 80"/>
                <a:gd name="T14" fmla="*/ 40 w 40"/>
                <a:gd name="T15" fmla="*/ 62 h 80"/>
                <a:gd name="T16" fmla="*/ 40 w 40"/>
                <a:gd name="T17" fmla="*/ 71 h 80"/>
                <a:gd name="T18" fmla="*/ 4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0" y="0"/>
                  </a:moveTo>
                  <a:lnTo>
                    <a:pt x="16" y="0"/>
                  </a:lnTo>
                  <a:lnTo>
                    <a:pt x="32" y="0"/>
                  </a:lnTo>
                  <a:lnTo>
                    <a:pt x="32" y="9"/>
                  </a:lnTo>
                  <a:lnTo>
                    <a:pt x="40" y="27"/>
                  </a:lnTo>
                  <a:lnTo>
                    <a:pt x="40" y="36"/>
                  </a:lnTo>
                  <a:lnTo>
                    <a:pt x="40" y="44"/>
                  </a:lnTo>
                  <a:lnTo>
                    <a:pt x="40" y="62"/>
                  </a:lnTo>
                  <a:lnTo>
                    <a:pt x="40" y="71"/>
                  </a:lnTo>
                  <a:lnTo>
                    <a:pt x="4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31" name="Freeform 1013"/>
            <p:cNvSpPr>
              <a:spLocks/>
            </p:cNvSpPr>
            <p:nvPr/>
          </p:nvSpPr>
          <p:spPr bwMode="auto">
            <a:xfrm>
              <a:off x="1844" y="3411"/>
              <a:ext cx="32" cy="79"/>
            </a:xfrm>
            <a:custGeom>
              <a:avLst/>
              <a:gdLst>
                <a:gd name="T0" fmla="*/ 0 w 32"/>
                <a:gd name="T1" fmla="*/ 8 h 79"/>
                <a:gd name="T2" fmla="*/ 8 w 32"/>
                <a:gd name="T3" fmla="*/ 0 h 79"/>
                <a:gd name="T4" fmla="*/ 8 w 32"/>
                <a:gd name="T5" fmla="*/ 8 h 79"/>
                <a:gd name="T6" fmla="*/ 8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32 w 32"/>
                <a:gd name="T19" fmla="*/ 70 h 79"/>
                <a:gd name="T20" fmla="*/ 32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0" y="8"/>
                  </a:moveTo>
                  <a:lnTo>
                    <a:pt x="8" y="0"/>
                  </a:lnTo>
                  <a:lnTo>
                    <a:pt x="8" y="8"/>
                  </a:lnTo>
                  <a:lnTo>
                    <a:pt x="8" y="17"/>
                  </a:lnTo>
                  <a:lnTo>
                    <a:pt x="16" y="17"/>
                  </a:lnTo>
                  <a:lnTo>
                    <a:pt x="16" y="35"/>
                  </a:lnTo>
                  <a:lnTo>
                    <a:pt x="16" y="44"/>
                  </a:lnTo>
                  <a:lnTo>
                    <a:pt x="16" y="52"/>
                  </a:lnTo>
                  <a:lnTo>
                    <a:pt x="16" y="70"/>
                  </a:lnTo>
                  <a:lnTo>
                    <a:pt x="32" y="70"/>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32" name="Freeform 1014"/>
            <p:cNvSpPr>
              <a:spLocks/>
            </p:cNvSpPr>
            <p:nvPr/>
          </p:nvSpPr>
          <p:spPr bwMode="auto">
            <a:xfrm>
              <a:off x="2028" y="3534"/>
              <a:ext cx="48" cy="79"/>
            </a:xfrm>
            <a:custGeom>
              <a:avLst/>
              <a:gdLst>
                <a:gd name="T0" fmla="*/ 0 w 48"/>
                <a:gd name="T1" fmla="*/ 0 h 79"/>
                <a:gd name="T2" fmla="*/ 16 w 48"/>
                <a:gd name="T3" fmla="*/ 8 h 79"/>
                <a:gd name="T4" fmla="*/ 16 w 48"/>
                <a:gd name="T5" fmla="*/ 26 h 79"/>
                <a:gd name="T6" fmla="*/ 24 w 48"/>
                <a:gd name="T7" fmla="*/ 35 h 79"/>
                <a:gd name="T8" fmla="*/ 32 w 48"/>
                <a:gd name="T9" fmla="*/ 35 h 79"/>
                <a:gd name="T10" fmla="*/ 32 w 48"/>
                <a:gd name="T11" fmla="*/ 44 h 79"/>
                <a:gd name="T12" fmla="*/ 48 w 48"/>
                <a:gd name="T13" fmla="*/ 44 h 79"/>
                <a:gd name="T14" fmla="*/ 48 w 48"/>
                <a:gd name="T15" fmla="*/ 61 h 79"/>
                <a:gd name="T16" fmla="*/ 48 w 48"/>
                <a:gd name="T17" fmla="*/ 70 h 79"/>
                <a:gd name="T18" fmla="*/ 48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0" y="0"/>
                  </a:moveTo>
                  <a:lnTo>
                    <a:pt x="16" y="8"/>
                  </a:lnTo>
                  <a:lnTo>
                    <a:pt x="16" y="26"/>
                  </a:lnTo>
                  <a:lnTo>
                    <a:pt x="24" y="35"/>
                  </a:lnTo>
                  <a:lnTo>
                    <a:pt x="32" y="35"/>
                  </a:lnTo>
                  <a:lnTo>
                    <a:pt x="32" y="44"/>
                  </a:lnTo>
                  <a:lnTo>
                    <a:pt x="48" y="44"/>
                  </a:lnTo>
                  <a:lnTo>
                    <a:pt x="48" y="61"/>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33" name="Freeform 1015"/>
            <p:cNvSpPr>
              <a:spLocks/>
            </p:cNvSpPr>
            <p:nvPr/>
          </p:nvSpPr>
          <p:spPr bwMode="auto">
            <a:xfrm>
              <a:off x="2044" y="3455"/>
              <a:ext cx="64" cy="35"/>
            </a:xfrm>
            <a:custGeom>
              <a:avLst/>
              <a:gdLst>
                <a:gd name="T0" fmla="*/ 0 w 64"/>
                <a:gd name="T1" fmla="*/ 0 h 35"/>
                <a:gd name="T2" fmla="*/ 8 w 64"/>
                <a:gd name="T3" fmla="*/ 0 h 35"/>
                <a:gd name="T4" fmla="*/ 16 w 64"/>
                <a:gd name="T5" fmla="*/ 0 h 35"/>
                <a:gd name="T6" fmla="*/ 32 w 64"/>
                <a:gd name="T7" fmla="*/ 0 h 35"/>
                <a:gd name="T8" fmla="*/ 32 w 64"/>
                <a:gd name="T9" fmla="*/ 8 h 35"/>
                <a:gd name="T10" fmla="*/ 40 w 64"/>
                <a:gd name="T11" fmla="*/ 8 h 35"/>
                <a:gd name="T12" fmla="*/ 48 w 64"/>
                <a:gd name="T13" fmla="*/ 26 h 35"/>
                <a:gd name="T14" fmla="*/ 64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0" y="0"/>
                  </a:moveTo>
                  <a:lnTo>
                    <a:pt x="8" y="0"/>
                  </a:lnTo>
                  <a:lnTo>
                    <a:pt x="16" y="0"/>
                  </a:lnTo>
                  <a:lnTo>
                    <a:pt x="32" y="0"/>
                  </a:lnTo>
                  <a:lnTo>
                    <a:pt x="32" y="8"/>
                  </a:lnTo>
                  <a:lnTo>
                    <a:pt x="40" y="8"/>
                  </a:lnTo>
                  <a:lnTo>
                    <a:pt x="48" y="26"/>
                  </a:lnTo>
                  <a:lnTo>
                    <a:pt x="64"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34" name="Freeform 1016"/>
            <p:cNvSpPr>
              <a:spLocks/>
            </p:cNvSpPr>
            <p:nvPr/>
          </p:nvSpPr>
          <p:spPr bwMode="auto">
            <a:xfrm>
              <a:off x="2012" y="3455"/>
              <a:ext cx="16" cy="123"/>
            </a:xfrm>
            <a:custGeom>
              <a:avLst/>
              <a:gdLst>
                <a:gd name="T0" fmla="*/ 16 w 16"/>
                <a:gd name="T1" fmla="*/ 0 h 123"/>
                <a:gd name="T2" fmla="*/ 16 w 16"/>
                <a:gd name="T3" fmla="*/ 35 h 123"/>
                <a:gd name="T4" fmla="*/ 16 w 16"/>
                <a:gd name="T5" fmla="*/ 43 h 123"/>
                <a:gd name="T6" fmla="*/ 16 w 16"/>
                <a:gd name="T7" fmla="*/ 70 h 123"/>
                <a:gd name="T8" fmla="*/ 8 w 16"/>
                <a:gd name="T9" fmla="*/ 70 h 123"/>
                <a:gd name="T10" fmla="*/ 8 w 16"/>
                <a:gd name="T11" fmla="*/ 79 h 123"/>
                <a:gd name="T12" fmla="*/ 8 w 16"/>
                <a:gd name="T13" fmla="*/ 87 h 123"/>
                <a:gd name="T14" fmla="*/ 8 w 16"/>
                <a:gd name="T15" fmla="*/ 105 h 123"/>
                <a:gd name="T16" fmla="*/ 0 w 16"/>
                <a:gd name="T17" fmla="*/ 114 h 123"/>
                <a:gd name="T18" fmla="*/ 0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16" y="0"/>
                  </a:moveTo>
                  <a:lnTo>
                    <a:pt x="16" y="35"/>
                  </a:lnTo>
                  <a:lnTo>
                    <a:pt x="16" y="43"/>
                  </a:lnTo>
                  <a:lnTo>
                    <a:pt x="16" y="70"/>
                  </a:lnTo>
                  <a:lnTo>
                    <a:pt x="8" y="70"/>
                  </a:lnTo>
                  <a:lnTo>
                    <a:pt x="8" y="79"/>
                  </a:lnTo>
                  <a:lnTo>
                    <a:pt x="8" y="87"/>
                  </a:lnTo>
                  <a:lnTo>
                    <a:pt x="8" y="105"/>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35" name="Freeform 1017"/>
            <p:cNvSpPr>
              <a:spLocks/>
            </p:cNvSpPr>
            <p:nvPr/>
          </p:nvSpPr>
          <p:spPr bwMode="auto">
            <a:xfrm>
              <a:off x="1980" y="3481"/>
              <a:ext cx="16" cy="61"/>
            </a:xfrm>
            <a:custGeom>
              <a:avLst/>
              <a:gdLst>
                <a:gd name="T0" fmla="*/ 0 w 16"/>
                <a:gd name="T1" fmla="*/ 0 h 61"/>
                <a:gd name="T2" fmla="*/ 8 w 16"/>
                <a:gd name="T3" fmla="*/ 9 h 61"/>
                <a:gd name="T4" fmla="*/ 16 w 16"/>
                <a:gd name="T5" fmla="*/ 17 h 61"/>
                <a:gd name="T6" fmla="*/ 16 w 16"/>
                <a:gd name="T7" fmla="*/ 26 h 61"/>
                <a:gd name="T8" fmla="*/ 16 w 16"/>
                <a:gd name="T9" fmla="*/ 44 h 61"/>
                <a:gd name="T10" fmla="*/ 16 w 16"/>
                <a:gd name="T11" fmla="*/ 53 h 61"/>
                <a:gd name="T12" fmla="*/ 16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0" y="0"/>
                  </a:moveTo>
                  <a:lnTo>
                    <a:pt x="8" y="9"/>
                  </a:lnTo>
                  <a:lnTo>
                    <a:pt x="16" y="17"/>
                  </a:lnTo>
                  <a:lnTo>
                    <a:pt x="16" y="26"/>
                  </a:lnTo>
                  <a:lnTo>
                    <a:pt x="16" y="44"/>
                  </a:lnTo>
                  <a:lnTo>
                    <a:pt x="16" y="53"/>
                  </a:lnTo>
                  <a:lnTo>
                    <a:pt x="16"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36" name="Freeform 1018"/>
            <p:cNvSpPr>
              <a:spLocks/>
            </p:cNvSpPr>
            <p:nvPr/>
          </p:nvSpPr>
          <p:spPr bwMode="auto">
            <a:xfrm>
              <a:off x="1948" y="3507"/>
              <a:ext cx="16" cy="88"/>
            </a:xfrm>
            <a:custGeom>
              <a:avLst/>
              <a:gdLst>
                <a:gd name="T0" fmla="*/ 16 w 16"/>
                <a:gd name="T1" fmla="*/ 0 h 88"/>
                <a:gd name="T2" fmla="*/ 16 w 16"/>
                <a:gd name="T3" fmla="*/ 27 h 88"/>
                <a:gd name="T4" fmla="*/ 8 w 16"/>
                <a:gd name="T5" fmla="*/ 35 h 88"/>
                <a:gd name="T6" fmla="*/ 8 w 16"/>
                <a:gd name="T7" fmla="*/ 53 h 88"/>
                <a:gd name="T8" fmla="*/ 0 w 16"/>
                <a:gd name="T9" fmla="*/ 62 h 88"/>
                <a:gd name="T10" fmla="*/ 0 w 16"/>
                <a:gd name="T11" fmla="*/ 71 h 88"/>
                <a:gd name="T12" fmla="*/ 0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16" y="0"/>
                  </a:moveTo>
                  <a:lnTo>
                    <a:pt x="16" y="27"/>
                  </a:lnTo>
                  <a:lnTo>
                    <a:pt x="8" y="35"/>
                  </a:lnTo>
                  <a:lnTo>
                    <a:pt x="8"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37" name="Freeform 1019"/>
            <p:cNvSpPr>
              <a:spLocks/>
            </p:cNvSpPr>
            <p:nvPr/>
          </p:nvSpPr>
          <p:spPr bwMode="auto">
            <a:xfrm>
              <a:off x="1908" y="3455"/>
              <a:ext cx="16" cy="123"/>
            </a:xfrm>
            <a:custGeom>
              <a:avLst/>
              <a:gdLst>
                <a:gd name="T0" fmla="*/ 8 w 16"/>
                <a:gd name="T1" fmla="*/ 0 h 123"/>
                <a:gd name="T2" fmla="*/ 8 w 16"/>
                <a:gd name="T3" fmla="*/ 8 h 123"/>
                <a:gd name="T4" fmla="*/ 16 w 16"/>
                <a:gd name="T5" fmla="*/ 26 h 123"/>
                <a:gd name="T6" fmla="*/ 16 w 16"/>
                <a:gd name="T7" fmla="*/ 35 h 123"/>
                <a:gd name="T8" fmla="*/ 8 w 16"/>
                <a:gd name="T9" fmla="*/ 43 h 123"/>
                <a:gd name="T10" fmla="*/ 8 w 16"/>
                <a:gd name="T11" fmla="*/ 52 h 123"/>
                <a:gd name="T12" fmla="*/ 8 w 16"/>
                <a:gd name="T13" fmla="*/ 70 h 123"/>
                <a:gd name="T14" fmla="*/ 8 w 16"/>
                <a:gd name="T15" fmla="*/ 79 h 123"/>
                <a:gd name="T16" fmla="*/ 0 w 16"/>
                <a:gd name="T17" fmla="*/ 87 h 123"/>
                <a:gd name="T18" fmla="*/ 0 w 16"/>
                <a:gd name="T19" fmla="*/ 105 h 123"/>
                <a:gd name="T20" fmla="*/ 0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16" y="26"/>
                  </a:lnTo>
                  <a:lnTo>
                    <a:pt x="16" y="35"/>
                  </a:lnTo>
                  <a:lnTo>
                    <a:pt x="8" y="43"/>
                  </a:lnTo>
                  <a:lnTo>
                    <a:pt x="8" y="52"/>
                  </a:lnTo>
                  <a:lnTo>
                    <a:pt x="8" y="70"/>
                  </a:lnTo>
                  <a:lnTo>
                    <a:pt x="8" y="79"/>
                  </a:lnTo>
                  <a:lnTo>
                    <a:pt x="0" y="87"/>
                  </a:lnTo>
                  <a:lnTo>
                    <a:pt x="0" y="105"/>
                  </a:lnTo>
                  <a:lnTo>
                    <a:pt x="0"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38" name="Freeform 1020"/>
            <p:cNvSpPr>
              <a:spLocks/>
            </p:cNvSpPr>
            <p:nvPr/>
          </p:nvSpPr>
          <p:spPr bwMode="auto">
            <a:xfrm>
              <a:off x="1788" y="3490"/>
              <a:ext cx="40" cy="105"/>
            </a:xfrm>
            <a:custGeom>
              <a:avLst/>
              <a:gdLst>
                <a:gd name="T0" fmla="*/ 32 w 40"/>
                <a:gd name="T1" fmla="*/ 0 h 105"/>
                <a:gd name="T2" fmla="*/ 40 w 40"/>
                <a:gd name="T3" fmla="*/ 8 h 105"/>
                <a:gd name="T4" fmla="*/ 32 w 40"/>
                <a:gd name="T5" fmla="*/ 17 h 105"/>
                <a:gd name="T6" fmla="*/ 24 w 40"/>
                <a:gd name="T7" fmla="*/ 35 h 105"/>
                <a:gd name="T8" fmla="*/ 8 w 40"/>
                <a:gd name="T9" fmla="*/ 44 h 105"/>
                <a:gd name="T10" fmla="*/ 8 w 40"/>
                <a:gd name="T11" fmla="*/ 52 h 105"/>
                <a:gd name="T12" fmla="*/ 0 w 40"/>
                <a:gd name="T13" fmla="*/ 70 h 105"/>
                <a:gd name="T14" fmla="*/ 0 w 40"/>
                <a:gd name="T15" fmla="*/ 79 h 105"/>
                <a:gd name="T16" fmla="*/ 0 w 40"/>
                <a:gd name="T17" fmla="*/ 88 h 105"/>
                <a:gd name="T18" fmla="*/ 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32" y="0"/>
                  </a:moveTo>
                  <a:lnTo>
                    <a:pt x="40" y="8"/>
                  </a:lnTo>
                  <a:lnTo>
                    <a:pt x="32" y="17"/>
                  </a:lnTo>
                  <a:lnTo>
                    <a:pt x="24" y="35"/>
                  </a:lnTo>
                  <a:lnTo>
                    <a:pt x="8" y="44"/>
                  </a:lnTo>
                  <a:lnTo>
                    <a:pt x="8" y="52"/>
                  </a:lnTo>
                  <a:lnTo>
                    <a:pt x="0" y="70"/>
                  </a:lnTo>
                  <a:lnTo>
                    <a:pt x="0" y="79"/>
                  </a:lnTo>
                  <a:lnTo>
                    <a:pt x="0" y="88"/>
                  </a:lnTo>
                  <a:lnTo>
                    <a:pt x="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39" name="Freeform 1021"/>
            <p:cNvSpPr>
              <a:spLocks/>
            </p:cNvSpPr>
            <p:nvPr/>
          </p:nvSpPr>
          <p:spPr bwMode="auto">
            <a:xfrm>
              <a:off x="1724" y="3463"/>
              <a:ext cx="64" cy="115"/>
            </a:xfrm>
            <a:custGeom>
              <a:avLst/>
              <a:gdLst>
                <a:gd name="T0" fmla="*/ 64 w 64"/>
                <a:gd name="T1" fmla="*/ 0 h 115"/>
                <a:gd name="T2" fmla="*/ 56 w 64"/>
                <a:gd name="T3" fmla="*/ 18 h 115"/>
                <a:gd name="T4" fmla="*/ 56 w 64"/>
                <a:gd name="T5" fmla="*/ 27 h 115"/>
                <a:gd name="T6" fmla="*/ 40 w 64"/>
                <a:gd name="T7" fmla="*/ 27 h 115"/>
                <a:gd name="T8" fmla="*/ 32 w 64"/>
                <a:gd name="T9" fmla="*/ 27 h 115"/>
                <a:gd name="T10" fmla="*/ 32 w 64"/>
                <a:gd name="T11" fmla="*/ 35 h 115"/>
                <a:gd name="T12" fmla="*/ 32 w 64"/>
                <a:gd name="T13" fmla="*/ 44 h 115"/>
                <a:gd name="T14" fmla="*/ 24 w 64"/>
                <a:gd name="T15" fmla="*/ 62 h 115"/>
                <a:gd name="T16" fmla="*/ 16 w 64"/>
                <a:gd name="T17" fmla="*/ 71 h 115"/>
                <a:gd name="T18" fmla="*/ 16 w 64"/>
                <a:gd name="T19" fmla="*/ 79 h 115"/>
                <a:gd name="T20" fmla="*/ 16 w 64"/>
                <a:gd name="T21" fmla="*/ 97 h 115"/>
                <a:gd name="T22" fmla="*/ 0 w 64"/>
                <a:gd name="T23" fmla="*/ 97 h 115"/>
                <a:gd name="T24" fmla="*/ 0 w 64"/>
                <a:gd name="T25" fmla="*/ 106 h 115"/>
                <a:gd name="T26" fmla="*/ 0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64" y="0"/>
                  </a:moveTo>
                  <a:lnTo>
                    <a:pt x="56" y="18"/>
                  </a:lnTo>
                  <a:lnTo>
                    <a:pt x="56" y="27"/>
                  </a:lnTo>
                  <a:lnTo>
                    <a:pt x="40" y="27"/>
                  </a:lnTo>
                  <a:lnTo>
                    <a:pt x="32" y="27"/>
                  </a:lnTo>
                  <a:lnTo>
                    <a:pt x="32" y="35"/>
                  </a:lnTo>
                  <a:lnTo>
                    <a:pt x="32" y="44"/>
                  </a:lnTo>
                  <a:lnTo>
                    <a:pt x="24" y="62"/>
                  </a:lnTo>
                  <a:lnTo>
                    <a:pt x="16" y="71"/>
                  </a:lnTo>
                  <a:lnTo>
                    <a:pt x="16" y="79"/>
                  </a:lnTo>
                  <a:lnTo>
                    <a:pt x="16" y="97"/>
                  </a:lnTo>
                  <a:lnTo>
                    <a:pt x="0" y="97"/>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40" name="Freeform 1022"/>
            <p:cNvSpPr>
              <a:spLocks/>
            </p:cNvSpPr>
            <p:nvPr/>
          </p:nvSpPr>
          <p:spPr bwMode="auto">
            <a:xfrm>
              <a:off x="2132" y="3507"/>
              <a:ext cx="48" cy="88"/>
            </a:xfrm>
            <a:custGeom>
              <a:avLst/>
              <a:gdLst>
                <a:gd name="T0" fmla="*/ 0 w 48"/>
                <a:gd name="T1" fmla="*/ 0 h 88"/>
                <a:gd name="T2" fmla="*/ 0 w 48"/>
                <a:gd name="T3" fmla="*/ 18 h 88"/>
                <a:gd name="T4" fmla="*/ 0 w 48"/>
                <a:gd name="T5" fmla="*/ 27 h 88"/>
                <a:gd name="T6" fmla="*/ 16 w 48"/>
                <a:gd name="T7" fmla="*/ 27 h 88"/>
                <a:gd name="T8" fmla="*/ 16 w 48"/>
                <a:gd name="T9" fmla="*/ 35 h 88"/>
                <a:gd name="T10" fmla="*/ 24 w 48"/>
                <a:gd name="T11" fmla="*/ 35 h 88"/>
                <a:gd name="T12" fmla="*/ 32 w 48"/>
                <a:gd name="T13" fmla="*/ 53 h 88"/>
                <a:gd name="T14" fmla="*/ 48 w 48"/>
                <a:gd name="T15" fmla="*/ 62 h 88"/>
                <a:gd name="T16" fmla="*/ 48 w 48"/>
                <a:gd name="T17" fmla="*/ 71 h 88"/>
                <a:gd name="T18" fmla="*/ 48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0" y="0"/>
                  </a:moveTo>
                  <a:lnTo>
                    <a:pt x="0" y="18"/>
                  </a:lnTo>
                  <a:lnTo>
                    <a:pt x="0" y="27"/>
                  </a:lnTo>
                  <a:lnTo>
                    <a:pt x="16" y="27"/>
                  </a:lnTo>
                  <a:lnTo>
                    <a:pt x="16" y="35"/>
                  </a:lnTo>
                  <a:lnTo>
                    <a:pt x="24" y="35"/>
                  </a:lnTo>
                  <a:lnTo>
                    <a:pt x="32" y="53"/>
                  </a:lnTo>
                  <a:lnTo>
                    <a:pt x="48" y="62"/>
                  </a:lnTo>
                  <a:lnTo>
                    <a:pt x="48" y="71"/>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41" name="Freeform 1023"/>
            <p:cNvSpPr>
              <a:spLocks/>
            </p:cNvSpPr>
            <p:nvPr/>
          </p:nvSpPr>
          <p:spPr bwMode="auto">
            <a:xfrm>
              <a:off x="2092" y="3314"/>
              <a:ext cx="64" cy="53"/>
            </a:xfrm>
            <a:custGeom>
              <a:avLst/>
              <a:gdLst>
                <a:gd name="T0" fmla="*/ 0 w 64"/>
                <a:gd name="T1" fmla="*/ 0 h 53"/>
                <a:gd name="T2" fmla="*/ 24 w 64"/>
                <a:gd name="T3" fmla="*/ 17 h 53"/>
                <a:gd name="T4" fmla="*/ 32 w 64"/>
                <a:gd name="T5" fmla="*/ 17 h 53"/>
                <a:gd name="T6" fmla="*/ 40 w 64"/>
                <a:gd name="T7" fmla="*/ 17 h 53"/>
                <a:gd name="T8" fmla="*/ 56 w 64"/>
                <a:gd name="T9" fmla="*/ 17 h 53"/>
                <a:gd name="T10" fmla="*/ 64 w 64"/>
                <a:gd name="T11" fmla="*/ 26 h 53"/>
                <a:gd name="T12" fmla="*/ 64 w 64"/>
                <a:gd name="T13" fmla="*/ 35 h 53"/>
                <a:gd name="T14" fmla="*/ 64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0" y="0"/>
                  </a:moveTo>
                  <a:lnTo>
                    <a:pt x="24" y="17"/>
                  </a:lnTo>
                  <a:lnTo>
                    <a:pt x="32" y="17"/>
                  </a:lnTo>
                  <a:lnTo>
                    <a:pt x="40" y="17"/>
                  </a:lnTo>
                  <a:lnTo>
                    <a:pt x="56" y="17"/>
                  </a:lnTo>
                  <a:lnTo>
                    <a:pt x="64" y="26"/>
                  </a:lnTo>
                  <a:lnTo>
                    <a:pt x="64" y="35"/>
                  </a:lnTo>
                  <a:lnTo>
                    <a:pt x="64"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42" name="Freeform 1024"/>
            <p:cNvSpPr>
              <a:spLocks/>
            </p:cNvSpPr>
            <p:nvPr/>
          </p:nvSpPr>
          <p:spPr bwMode="auto">
            <a:xfrm>
              <a:off x="1780" y="3314"/>
              <a:ext cx="96" cy="35"/>
            </a:xfrm>
            <a:custGeom>
              <a:avLst/>
              <a:gdLst>
                <a:gd name="T0" fmla="*/ 96 w 96"/>
                <a:gd name="T1" fmla="*/ 0 h 35"/>
                <a:gd name="T2" fmla="*/ 80 w 96"/>
                <a:gd name="T3" fmla="*/ 0 h 35"/>
                <a:gd name="T4" fmla="*/ 72 w 96"/>
                <a:gd name="T5" fmla="*/ 0 h 35"/>
                <a:gd name="T6" fmla="*/ 64 w 96"/>
                <a:gd name="T7" fmla="*/ 0 h 35"/>
                <a:gd name="T8" fmla="*/ 48 w 96"/>
                <a:gd name="T9" fmla="*/ 0 h 35"/>
                <a:gd name="T10" fmla="*/ 40 w 96"/>
                <a:gd name="T11" fmla="*/ 0 h 35"/>
                <a:gd name="T12" fmla="*/ 32 w 96"/>
                <a:gd name="T13" fmla="*/ 0 h 35"/>
                <a:gd name="T14" fmla="*/ 16 w 96"/>
                <a:gd name="T15" fmla="*/ 17 h 35"/>
                <a:gd name="T16" fmla="*/ 8 w 96"/>
                <a:gd name="T17" fmla="*/ 26 h 35"/>
                <a:gd name="T18" fmla="*/ 0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96" y="0"/>
                  </a:moveTo>
                  <a:lnTo>
                    <a:pt x="80" y="0"/>
                  </a:lnTo>
                  <a:lnTo>
                    <a:pt x="72" y="0"/>
                  </a:lnTo>
                  <a:lnTo>
                    <a:pt x="64" y="0"/>
                  </a:lnTo>
                  <a:lnTo>
                    <a:pt x="48" y="0"/>
                  </a:lnTo>
                  <a:lnTo>
                    <a:pt x="40" y="0"/>
                  </a:lnTo>
                  <a:lnTo>
                    <a:pt x="32" y="0"/>
                  </a:lnTo>
                  <a:lnTo>
                    <a:pt x="16" y="17"/>
                  </a:lnTo>
                  <a:lnTo>
                    <a:pt x="8"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43" name="Freeform 1025"/>
            <p:cNvSpPr>
              <a:spLocks/>
            </p:cNvSpPr>
            <p:nvPr/>
          </p:nvSpPr>
          <p:spPr bwMode="auto">
            <a:xfrm>
              <a:off x="1780" y="3296"/>
              <a:ext cx="112" cy="44"/>
            </a:xfrm>
            <a:custGeom>
              <a:avLst/>
              <a:gdLst>
                <a:gd name="T0" fmla="*/ 112 w 112"/>
                <a:gd name="T1" fmla="*/ 0 h 44"/>
                <a:gd name="T2" fmla="*/ 104 w 112"/>
                <a:gd name="T3" fmla="*/ 0 h 44"/>
                <a:gd name="T4" fmla="*/ 96 w 112"/>
                <a:gd name="T5" fmla="*/ 0 h 44"/>
                <a:gd name="T6" fmla="*/ 80 w 112"/>
                <a:gd name="T7" fmla="*/ 0 h 44"/>
                <a:gd name="T8" fmla="*/ 72 w 112"/>
                <a:gd name="T9" fmla="*/ 0 h 44"/>
                <a:gd name="T10" fmla="*/ 64 w 112"/>
                <a:gd name="T11" fmla="*/ 0 h 44"/>
                <a:gd name="T12" fmla="*/ 48 w 112"/>
                <a:gd name="T13" fmla="*/ 0 h 44"/>
                <a:gd name="T14" fmla="*/ 40 w 112"/>
                <a:gd name="T15" fmla="*/ 9 h 44"/>
                <a:gd name="T16" fmla="*/ 32 w 112"/>
                <a:gd name="T17" fmla="*/ 9 h 44"/>
                <a:gd name="T18" fmla="*/ 32 w 112"/>
                <a:gd name="T19" fmla="*/ 18 h 44"/>
                <a:gd name="T20" fmla="*/ 16 w 112"/>
                <a:gd name="T21" fmla="*/ 18 h 44"/>
                <a:gd name="T22" fmla="*/ 8 w 112"/>
                <a:gd name="T23" fmla="*/ 35 h 44"/>
                <a:gd name="T24" fmla="*/ 0 w 112"/>
                <a:gd name="T25" fmla="*/ 35 h 44"/>
                <a:gd name="T26" fmla="*/ 0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112" y="0"/>
                  </a:moveTo>
                  <a:lnTo>
                    <a:pt x="104" y="0"/>
                  </a:lnTo>
                  <a:lnTo>
                    <a:pt x="96" y="0"/>
                  </a:lnTo>
                  <a:lnTo>
                    <a:pt x="80" y="0"/>
                  </a:lnTo>
                  <a:lnTo>
                    <a:pt x="72" y="0"/>
                  </a:lnTo>
                  <a:lnTo>
                    <a:pt x="64" y="0"/>
                  </a:lnTo>
                  <a:lnTo>
                    <a:pt x="48" y="0"/>
                  </a:lnTo>
                  <a:lnTo>
                    <a:pt x="40" y="9"/>
                  </a:lnTo>
                  <a:lnTo>
                    <a:pt x="32" y="9"/>
                  </a:lnTo>
                  <a:lnTo>
                    <a:pt x="32" y="18"/>
                  </a:lnTo>
                  <a:lnTo>
                    <a:pt x="16" y="18"/>
                  </a:lnTo>
                  <a:lnTo>
                    <a:pt x="8" y="35"/>
                  </a:lnTo>
                  <a:lnTo>
                    <a:pt x="0" y="35"/>
                  </a:lnTo>
                  <a:lnTo>
                    <a:pt x="0"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44" name="Freeform 1026"/>
            <p:cNvSpPr>
              <a:spLocks/>
            </p:cNvSpPr>
            <p:nvPr/>
          </p:nvSpPr>
          <p:spPr bwMode="auto">
            <a:xfrm>
              <a:off x="1748" y="3375"/>
              <a:ext cx="64" cy="71"/>
            </a:xfrm>
            <a:custGeom>
              <a:avLst/>
              <a:gdLst>
                <a:gd name="T0" fmla="*/ 64 w 64"/>
                <a:gd name="T1" fmla="*/ 0 h 71"/>
                <a:gd name="T2" fmla="*/ 48 w 64"/>
                <a:gd name="T3" fmla="*/ 0 h 71"/>
                <a:gd name="T4" fmla="*/ 40 w 64"/>
                <a:gd name="T5" fmla="*/ 9 h 71"/>
                <a:gd name="T6" fmla="*/ 32 w 64"/>
                <a:gd name="T7" fmla="*/ 18 h 71"/>
                <a:gd name="T8" fmla="*/ 32 w 64"/>
                <a:gd name="T9" fmla="*/ 36 h 71"/>
                <a:gd name="T10" fmla="*/ 16 w 64"/>
                <a:gd name="T11" fmla="*/ 44 h 71"/>
                <a:gd name="T12" fmla="*/ 16 w 64"/>
                <a:gd name="T13" fmla="*/ 53 h 71"/>
                <a:gd name="T14" fmla="*/ 8 w 64"/>
                <a:gd name="T15" fmla="*/ 53 h 71"/>
                <a:gd name="T16" fmla="*/ 0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64" y="0"/>
                  </a:moveTo>
                  <a:lnTo>
                    <a:pt x="48" y="0"/>
                  </a:lnTo>
                  <a:lnTo>
                    <a:pt x="40" y="9"/>
                  </a:lnTo>
                  <a:lnTo>
                    <a:pt x="32" y="18"/>
                  </a:lnTo>
                  <a:lnTo>
                    <a:pt x="32" y="36"/>
                  </a:lnTo>
                  <a:lnTo>
                    <a:pt x="16" y="44"/>
                  </a:lnTo>
                  <a:lnTo>
                    <a:pt x="16" y="53"/>
                  </a:lnTo>
                  <a:lnTo>
                    <a:pt x="8" y="53"/>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245" name="Freeform 1027"/>
            <p:cNvSpPr>
              <a:spLocks/>
            </p:cNvSpPr>
            <p:nvPr/>
          </p:nvSpPr>
          <p:spPr bwMode="auto">
            <a:xfrm>
              <a:off x="1692" y="3455"/>
              <a:ext cx="96" cy="43"/>
            </a:xfrm>
            <a:custGeom>
              <a:avLst/>
              <a:gdLst>
                <a:gd name="T0" fmla="*/ 96 w 96"/>
                <a:gd name="T1" fmla="*/ 0 h 43"/>
                <a:gd name="T2" fmla="*/ 88 w 96"/>
                <a:gd name="T3" fmla="*/ 0 h 43"/>
                <a:gd name="T4" fmla="*/ 72 w 96"/>
                <a:gd name="T5" fmla="*/ 8 h 43"/>
                <a:gd name="T6" fmla="*/ 64 w 96"/>
                <a:gd name="T7" fmla="*/ 8 h 43"/>
                <a:gd name="T8" fmla="*/ 56 w 96"/>
                <a:gd name="T9" fmla="*/ 26 h 43"/>
                <a:gd name="T10" fmla="*/ 48 w 96"/>
                <a:gd name="T11" fmla="*/ 26 h 43"/>
                <a:gd name="T12" fmla="*/ 32 w 96"/>
                <a:gd name="T13" fmla="*/ 26 h 43"/>
                <a:gd name="T14" fmla="*/ 24 w 96"/>
                <a:gd name="T15" fmla="*/ 26 h 43"/>
                <a:gd name="T16" fmla="*/ 16 w 96"/>
                <a:gd name="T17" fmla="*/ 35 h 43"/>
                <a:gd name="T18" fmla="*/ 0 w 96"/>
                <a:gd name="T19" fmla="*/ 35 h 43"/>
                <a:gd name="T20" fmla="*/ 0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96" y="0"/>
                  </a:moveTo>
                  <a:lnTo>
                    <a:pt x="88" y="0"/>
                  </a:lnTo>
                  <a:lnTo>
                    <a:pt x="72" y="8"/>
                  </a:lnTo>
                  <a:lnTo>
                    <a:pt x="64" y="8"/>
                  </a:lnTo>
                  <a:lnTo>
                    <a:pt x="56" y="26"/>
                  </a:lnTo>
                  <a:lnTo>
                    <a:pt x="48" y="26"/>
                  </a:lnTo>
                  <a:lnTo>
                    <a:pt x="32" y="26"/>
                  </a:lnTo>
                  <a:lnTo>
                    <a:pt x="24" y="26"/>
                  </a:lnTo>
                  <a:lnTo>
                    <a:pt x="16" y="35"/>
                  </a:lnTo>
                  <a:lnTo>
                    <a:pt x="0" y="35"/>
                  </a:lnTo>
                  <a:lnTo>
                    <a:pt x="0"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6532" name="Group 1028"/>
          <p:cNvGrpSpPr>
            <a:grpSpLocks/>
          </p:cNvGrpSpPr>
          <p:nvPr/>
        </p:nvGrpSpPr>
        <p:grpSpPr bwMode="auto">
          <a:xfrm>
            <a:off x="592138" y="2590800"/>
            <a:ext cx="685800" cy="573088"/>
            <a:chOff x="1748" y="2760"/>
            <a:chExt cx="480" cy="457"/>
          </a:xfrm>
        </p:grpSpPr>
        <p:sp>
          <p:nvSpPr>
            <p:cNvPr id="107187" name="Freeform 1029"/>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232 w 232"/>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211"/>
                <a:gd name="T188" fmla="*/ 232 w 232"/>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lnTo>
                    <a:pt x="232"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88" name="Freeform 1030"/>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211"/>
                <a:gd name="T185" fmla="*/ 232 w 232"/>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89" name="Freeform 1031"/>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56 w 208"/>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8"/>
                <a:gd name="T187" fmla="*/ 0 h 255"/>
                <a:gd name="T188" fmla="*/ 208 w 208"/>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lnTo>
                    <a:pt x="56"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90" name="Freeform 1032"/>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8"/>
                <a:gd name="T184" fmla="*/ 0 h 255"/>
                <a:gd name="T185" fmla="*/ 208 w 208"/>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91" name="Freeform 1033"/>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40 w 280"/>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0"/>
                <a:gd name="T118" fmla="*/ 0 h 360"/>
                <a:gd name="T119" fmla="*/ 280 w 280"/>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lnTo>
                    <a:pt x="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92" name="Freeform 1034"/>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80"/>
                <a:gd name="T115" fmla="*/ 0 h 360"/>
                <a:gd name="T116" fmla="*/ 280 w 280"/>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93" name="Freeform 1035"/>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40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lnTo>
                    <a:pt x="40"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94" name="Freeform 1036"/>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95" name="Freeform 1037"/>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208 w 208"/>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8"/>
                <a:gd name="T139" fmla="*/ 0 h 457"/>
                <a:gd name="T140" fmla="*/ 208 w 208"/>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lnTo>
                    <a:pt x="208"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96" name="Freeform 1038"/>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8"/>
                <a:gd name="T136" fmla="*/ 0 h 457"/>
                <a:gd name="T137" fmla="*/ 208 w 208"/>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97" name="Freeform 1039"/>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232 w 232"/>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325"/>
                <a:gd name="T188" fmla="*/ 232 w 232"/>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lnTo>
                    <a:pt x="232"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98" name="Freeform 1040"/>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325"/>
                <a:gd name="T185" fmla="*/ 232 w 232"/>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6533" name="Group 1041"/>
          <p:cNvGrpSpPr>
            <a:grpSpLocks/>
          </p:cNvGrpSpPr>
          <p:nvPr/>
        </p:nvGrpSpPr>
        <p:grpSpPr bwMode="auto">
          <a:xfrm>
            <a:off x="7847013" y="3119438"/>
            <a:ext cx="774700" cy="614362"/>
            <a:chOff x="2659" y="3226"/>
            <a:chExt cx="488" cy="387"/>
          </a:xfrm>
        </p:grpSpPr>
        <p:sp>
          <p:nvSpPr>
            <p:cNvPr id="107140" name="Freeform 1042"/>
            <p:cNvSpPr>
              <a:spLocks/>
            </p:cNvSpPr>
            <p:nvPr/>
          </p:nvSpPr>
          <p:spPr bwMode="auto">
            <a:xfrm>
              <a:off x="2795" y="3226"/>
              <a:ext cx="40" cy="53"/>
            </a:xfrm>
            <a:custGeom>
              <a:avLst/>
              <a:gdLst>
                <a:gd name="T0" fmla="*/ 40 w 40"/>
                <a:gd name="T1" fmla="*/ 0 h 53"/>
                <a:gd name="T2" fmla="*/ 40 w 40"/>
                <a:gd name="T3" fmla="*/ 9 h 53"/>
                <a:gd name="T4" fmla="*/ 40 w 40"/>
                <a:gd name="T5" fmla="*/ 18 h 53"/>
                <a:gd name="T6" fmla="*/ 32 w 40"/>
                <a:gd name="T7" fmla="*/ 18 h 53"/>
                <a:gd name="T8" fmla="*/ 24 w 40"/>
                <a:gd name="T9" fmla="*/ 18 h 53"/>
                <a:gd name="T10" fmla="*/ 24 w 40"/>
                <a:gd name="T11" fmla="*/ 35 h 53"/>
                <a:gd name="T12" fmla="*/ 8 w 40"/>
                <a:gd name="T13" fmla="*/ 35 h 53"/>
                <a:gd name="T14" fmla="*/ 8 w 40"/>
                <a:gd name="T15" fmla="*/ 44 h 53"/>
                <a:gd name="T16" fmla="*/ 0 w 40"/>
                <a:gd name="T17" fmla="*/ 44 h 53"/>
                <a:gd name="T18" fmla="*/ 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40" y="0"/>
                  </a:moveTo>
                  <a:lnTo>
                    <a:pt x="40" y="9"/>
                  </a:lnTo>
                  <a:lnTo>
                    <a:pt x="40" y="18"/>
                  </a:lnTo>
                  <a:lnTo>
                    <a:pt x="32" y="18"/>
                  </a:lnTo>
                  <a:lnTo>
                    <a:pt x="24" y="18"/>
                  </a:lnTo>
                  <a:lnTo>
                    <a:pt x="24" y="35"/>
                  </a:lnTo>
                  <a:lnTo>
                    <a:pt x="8" y="35"/>
                  </a:lnTo>
                  <a:lnTo>
                    <a:pt x="8" y="44"/>
                  </a:lnTo>
                  <a:lnTo>
                    <a:pt x="0" y="44"/>
                  </a:lnTo>
                  <a:lnTo>
                    <a:pt x="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41" name="Freeform 1043"/>
            <p:cNvSpPr>
              <a:spLocks/>
            </p:cNvSpPr>
            <p:nvPr/>
          </p:nvSpPr>
          <p:spPr bwMode="auto">
            <a:xfrm>
              <a:off x="2835" y="3226"/>
              <a:ext cx="56" cy="97"/>
            </a:xfrm>
            <a:custGeom>
              <a:avLst/>
              <a:gdLst>
                <a:gd name="T0" fmla="*/ 0 w 56"/>
                <a:gd name="T1" fmla="*/ 0 h 97"/>
                <a:gd name="T2" fmla="*/ 0 w 56"/>
                <a:gd name="T3" fmla="*/ 9 h 97"/>
                <a:gd name="T4" fmla="*/ 0 w 56"/>
                <a:gd name="T5" fmla="*/ 18 h 97"/>
                <a:gd name="T6" fmla="*/ 16 w 56"/>
                <a:gd name="T7" fmla="*/ 35 h 97"/>
                <a:gd name="T8" fmla="*/ 24 w 56"/>
                <a:gd name="T9" fmla="*/ 44 h 97"/>
                <a:gd name="T10" fmla="*/ 32 w 56"/>
                <a:gd name="T11" fmla="*/ 53 h 97"/>
                <a:gd name="T12" fmla="*/ 48 w 56"/>
                <a:gd name="T13" fmla="*/ 62 h 97"/>
                <a:gd name="T14" fmla="*/ 56 w 56"/>
                <a:gd name="T15" fmla="*/ 79 h 97"/>
                <a:gd name="T16" fmla="*/ 56 w 56"/>
                <a:gd name="T17" fmla="*/ 88 h 97"/>
                <a:gd name="T18" fmla="*/ 56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0" y="0"/>
                  </a:moveTo>
                  <a:lnTo>
                    <a:pt x="0" y="9"/>
                  </a:lnTo>
                  <a:lnTo>
                    <a:pt x="0" y="18"/>
                  </a:lnTo>
                  <a:lnTo>
                    <a:pt x="16" y="35"/>
                  </a:lnTo>
                  <a:lnTo>
                    <a:pt x="24" y="44"/>
                  </a:lnTo>
                  <a:lnTo>
                    <a:pt x="32" y="53"/>
                  </a:lnTo>
                  <a:lnTo>
                    <a:pt x="48" y="62"/>
                  </a:lnTo>
                  <a:lnTo>
                    <a:pt x="56" y="79"/>
                  </a:lnTo>
                  <a:lnTo>
                    <a:pt x="56" y="88"/>
                  </a:lnTo>
                  <a:lnTo>
                    <a:pt x="56"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42" name="Freeform 1044"/>
            <p:cNvSpPr>
              <a:spLocks/>
            </p:cNvSpPr>
            <p:nvPr/>
          </p:nvSpPr>
          <p:spPr bwMode="auto">
            <a:xfrm>
              <a:off x="2867" y="3226"/>
              <a:ext cx="88" cy="97"/>
            </a:xfrm>
            <a:custGeom>
              <a:avLst/>
              <a:gdLst>
                <a:gd name="T0" fmla="*/ 0 w 88"/>
                <a:gd name="T1" fmla="*/ 0 h 97"/>
                <a:gd name="T2" fmla="*/ 16 w 88"/>
                <a:gd name="T3" fmla="*/ 35 h 97"/>
                <a:gd name="T4" fmla="*/ 24 w 88"/>
                <a:gd name="T5" fmla="*/ 35 h 97"/>
                <a:gd name="T6" fmla="*/ 24 w 88"/>
                <a:gd name="T7" fmla="*/ 44 h 97"/>
                <a:gd name="T8" fmla="*/ 32 w 88"/>
                <a:gd name="T9" fmla="*/ 44 h 97"/>
                <a:gd name="T10" fmla="*/ 48 w 88"/>
                <a:gd name="T11" fmla="*/ 44 h 97"/>
                <a:gd name="T12" fmla="*/ 56 w 88"/>
                <a:gd name="T13" fmla="*/ 53 h 97"/>
                <a:gd name="T14" fmla="*/ 64 w 88"/>
                <a:gd name="T15" fmla="*/ 53 h 97"/>
                <a:gd name="T16" fmla="*/ 64 w 88"/>
                <a:gd name="T17" fmla="*/ 62 h 97"/>
                <a:gd name="T18" fmla="*/ 72 w 88"/>
                <a:gd name="T19" fmla="*/ 62 h 97"/>
                <a:gd name="T20" fmla="*/ 72 w 88"/>
                <a:gd name="T21" fmla="*/ 79 h 97"/>
                <a:gd name="T22" fmla="*/ 88 w 88"/>
                <a:gd name="T23" fmla="*/ 79 h 97"/>
                <a:gd name="T24" fmla="*/ 88 w 88"/>
                <a:gd name="T25" fmla="*/ 88 h 97"/>
                <a:gd name="T26" fmla="*/ 88 w 88"/>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8"/>
                <a:gd name="T43" fmla="*/ 0 h 97"/>
                <a:gd name="T44" fmla="*/ 88 w 88"/>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8" h="97">
                  <a:moveTo>
                    <a:pt x="0" y="0"/>
                  </a:moveTo>
                  <a:lnTo>
                    <a:pt x="16" y="35"/>
                  </a:lnTo>
                  <a:lnTo>
                    <a:pt x="24" y="35"/>
                  </a:lnTo>
                  <a:lnTo>
                    <a:pt x="24" y="44"/>
                  </a:lnTo>
                  <a:lnTo>
                    <a:pt x="32" y="44"/>
                  </a:lnTo>
                  <a:lnTo>
                    <a:pt x="48" y="44"/>
                  </a:lnTo>
                  <a:lnTo>
                    <a:pt x="56" y="53"/>
                  </a:lnTo>
                  <a:lnTo>
                    <a:pt x="64" y="53"/>
                  </a:lnTo>
                  <a:lnTo>
                    <a:pt x="64" y="62"/>
                  </a:lnTo>
                  <a:lnTo>
                    <a:pt x="72" y="62"/>
                  </a:lnTo>
                  <a:lnTo>
                    <a:pt x="72" y="79"/>
                  </a:lnTo>
                  <a:lnTo>
                    <a:pt x="88" y="79"/>
                  </a:lnTo>
                  <a:lnTo>
                    <a:pt x="88" y="88"/>
                  </a:lnTo>
                  <a:lnTo>
                    <a:pt x="88"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43" name="Freeform 1045"/>
            <p:cNvSpPr>
              <a:spLocks/>
            </p:cNvSpPr>
            <p:nvPr/>
          </p:nvSpPr>
          <p:spPr bwMode="auto">
            <a:xfrm>
              <a:off x="2803" y="3270"/>
              <a:ext cx="56" cy="114"/>
            </a:xfrm>
            <a:custGeom>
              <a:avLst/>
              <a:gdLst>
                <a:gd name="T0" fmla="*/ 56 w 56"/>
                <a:gd name="T1" fmla="*/ 0 h 114"/>
                <a:gd name="T2" fmla="*/ 56 w 56"/>
                <a:gd name="T3" fmla="*/ 9 h 114"/>
                <a:gd name="T4" fmla="*/ 56 w 56"/>
                <a:gd name="T5" fmla="*/ 18 h 114"/>
                <a:gd name="T6" fmla="*/ 56 w 56"/>
                <a:gd name="T7" fmla="*/ 35 h 114"/>
                <a:gd name="T8" fmla="*/ 48 w 56"/>
                <a:gd name="T9" fmla="*/ 44 h 114"/>
                <a:gd name="T10" fmla="*/ 32 w 56"/>
                <a:gd name="T11" fmla="*/ 53 h 114"/>
                <a:gd name="T12" fmla="*/ 16 w 56"/>
                <a:gd name="T13" fmla="*/ 70 h 114"/>
                <a:gd name="T14" fmla="*/ 16 w 56"/>
                <a:gd name="T15" fmla="*/ 79 h 114"/>
                <a:gd name="T16" fmla="*/ 16 w 56"/>
                <a:gd name="T17" fmla="*/ 88 h 114"/>
                <a:gd name="T18" fmla="*/ 0 w 56"/>
                <a:gd name="T19" fmla="*/ 88 h 114"/>
                <a:gd name="T20" fmla="*/ 0 w 56"/>
                <a:gd name="T21" fmla="*/ 105 h 114"/>
                <a:gd name="T22" fmla="*/ 0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56" y="0"/>
                  </a:moveTo>
                  <a:lnTo>
                    <a:pt x="56" y="9"/>
                  </a:lnTo>
                  <a:lnTo>
                    <a:pt x="56" y="18"/>
                  </a:lnTo>
                  <a:lnTo>
                    <a:pt x="56" y="35"/>
                  </a:lnTo>
                  <a:lnTo>
                    <a:pt x="48" y="44"/>
                  </a:lnTo>
                  <a:lnTo>
                    <a:pt x="32" y="53"/>
                  </a:lnTo>
                  <a:lnTo>
                    <a:pt x="16" y="70"/>
                  </a:lnTo>
                  <a:lnTo>
                    <a:pt x="16" y="79"/>
                  </a:lnTo>
                  <a:lnTo>
                    <a:pt x="16" y="88"/>
                  </a:lnTo>
                  <a:lnTo>
                    <a:pt x="0" y="88"/>
                  </a:lnTo>
                  <a:lnTo>
                    <a:pt x="0" y="105"/>
                  </a:lnTo>
                  <a:lnTo>
                    <a:pt x="0"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44" name="Freeform 1046"/>
            <p:cNvSpPr>
              <a:spLocks/>
            </p:cNvSpPr>
            <p:nvPr/>
          </p:nvSpPr>
          <p:spPr bwMode="auto">
            <a:xfrm>
              <a:off x="2859" y="3226"/>
              <a:ext cx="72" cy="158"/>
            </a:xfrm>
            <a:custGeom>
              <a:avLst/>
              <a:gdLst>
                <a:gd name="T0" fmla="*/ 0 w 72"/>
                <a:gd name="T1" fmla="*/ 0 h 158"/>
                <a:gd name="T2" fmla="*/ 8 w 72"/>
                <a:gd name="T3" fmla="*/ 44 h 158"/>
                <a:gd name="T4" fmla="*/ 8 w 72"/>
                <a:gd name="T5" fmla="*/ 53 h 158"/>
                <a:gd name="T6" fmla="*/ 24 w 72"/>
                <a:gd name="T7" fmla="*/ 53 h 158"/>
                <a:gd name="T8" fmla="*/ 24 w 72"/>
                <a:gd name="T9" fmla="*/ 62 h 158"/>
                <a:gd name="T10" fmla="*/ 32 w 72"/>
                <a:gd name="T11" fmla="*/ 79 h 158"/>
                <a:gd name="T12" fmla="*/ 40 w 72"/>
                <a:gd name="T13" fmla="*/ 79 h 158"/>
                <a:gd name="T14" fmla="*/ 40 w 72"/>
                <a:gd name="T15" fmla="*/ 88 h 158"/>
                <a:gd name="T16" fmla="*/ 56 w 72"/>
                <a:gd name="T17" fmla="*/ 88 h 158"/>
                <a:gd name="T18" fmla="*/ 56 w 72"/>
                <a:gd name="T19" fmla="*/ 97 h 158"/>
                <a:gd name="T20" fmla="*/ 56 w 72"/>
                <a:gd name="T21" fmla="*/ 114 h 158"/>
                <a:gd name="T22" fmla="*/ 64 w 72"/>
                <a:gd name="T23" fmla="*/ 114 h 158"/>
                <a:gd name="T24" fmla="*/ 64 w 72"/>
                <a:gd name="T25" fmla="*/ 123 h 158"/>
                <a:gd name="T26" fmla="*/ 72 w 72"/>
                <a:gd name="T27" fmla="*/ 132 h 158"/>
                <a:gd name="T28" fmla="*/ 72 w 72"/>
                <a:gd name="T29" fmla="*/ 149 h 158"/>
                <a:gd name="T30" fmla="*/ 64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0" y="0"/>
                  </a:moveTo>
                  <a:lnTo>
                    <a:pt x="8" y="44"/>
                  </a:lnTo>
                  <a:lnTo>
                    <a:pt x="8" y="53"/>
                  </a:lnTo>
                  <a:lnTo>
                    <a:pt x="24" y="53"/>
                  </a:lnTo>
                  <a:lnTo>
                    <a:pt x="24" y="62"/>
                  </a:lnTo>
                  <a:lnTo>
                    <a:pt x="32" y="79"/>
                  </a:lnTo>
                  <a:lnTo>
                    <a:pt x="40" y="79"/>
                  </a:lnTo>
                  <a:lnTo>
                    <a:pt x="40" y="88"/>
                  </a:lnTo>
                  <a:lnTo>
                    <a:pt x="56" y="88"/>
                  </a:lnTo>
                  <a:lnTo>
                    <a:pt x="56" y="97"/>
                  </a:lnTo>
                  <a:lnTo>
                    <a:pt x="56" y="114"/>
                  </a:lnTo>
                  <a:lnTo>
                    <a:pt x="64" y="114"/>
                  </a:lnTo>
                  <a:lnTo>
                    <a:pt x="64" y="123"/>
                  </a:lnTo>
                  <a:lnTo>
                    <a:pt x="72" y="132"/>
                  </a:lnTo>
                  <a:lnTo>
                    <a:pt x="72" y="149"/>
                  </a:lnTo>
                  <a:lnTo>
                    <a:pt x="64"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45" name="Freeform 1047"/>
            <p:cNvSpPr>
              <a:spLocks/>
            </p:cNvSpPr>
            <p:nvPr/>
          </p:nvSpPr>
          <p:spPr bwMode="auto">
            <a:xfrm>
              <a:off x="2763" y="3226"/>
              <a:ext cx="96" cy="114"/>
            </a:xfrm>
            <a:custGeom>
              <a:avLst/>
              <a:gdLst>
                <a:gd name="T0" fmla="*/ 96 w 96"/>
                <a:gd name="T1" fmla="*/ 0 h 114"/>
                <a:gd name="T2" fmla="*/ 72 w 96"/>
                <a:gd name="T3" fmla="*/ 35 h 114"/>
                <a:gd name="T4" fmla="*/ 64 w 96"/>
                <a:gd name="T5" fmla="*/ 44 h 114"/>
                <a:gd name="T6" fmla="*/ 56 w 96"/>
                <a:gd name="T7" fmla="*/ 44 h 114"/>
                <a:gd name="T8" fmla="*/ 40 w 96"/>
                <a:gd name="T9" fmla="*/ 44 h 114"/>
                <a:gd name="T10" fmla="*/ 32 w 96"/>
                <a:gd name="T11" fmla="*/ 44 h 114"/>
                <a:gd name="T12" fmla="*/ 32 w 96"/>
                <a:gd name="T13" fmla="*/ 53 h 114"/>
                <a:gd name="T14" fmla="*/ 24 w 96"/>
                <a:gd name="T15" fmla="*/ 53 h 114"/>
                <a:gd name="T16" fmla="*/ 8 w 96"/>
                <a:gd name="T17" fmla="*/ 62 h 114"/>
                <a:gd name="T18" fmla="*/ 0 w 96"/>
                <a:gd name="T19" fmla="*/ 79 h 114"/>
                <a:gd name="T20" fmla="*/ 0 w 96"/>
                <a:gd name="T21" fmla="*/ 88 h 114"/>
                <a:gd name="T22" fmla="*/ 0 w 96"/>
                <a:gd name="T23" fmla="*/ 97 h 114"/>
                <a:gd name="T24" fmla="*/ 0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96" y="0"/>
                  </a:moveTo>
                  <a:lnTo>
                    <a:pt x="72" y="35"/>
                  </a:lnTo>
                  <a:lnTo>
                    <a:pt x="64" y="44"/>
                  </a:lnTo>
                  <a:lnTo>
                    <a:pt x="56" y="44"/>
                  </a:lnTo>
                  <a:lnTo>
                    <a:pt x="40" y="44"/>
                  </a:lnTo>
                  <a:lnTo>
                    <a:pt x="32" y="44"/>
                  </a:lnTo>
                  <a:lnTo>
                    <a:pt x="32" y="53"/>
                  </a:lnTo>
                  <a:lnTo>
                    <a:pt x="24" y="53"/>
                  </a:lnTo>
                  <a:lnTo>
                    <a:pt x="8" y="62"/>
                  </a:lnTo>
                  <a:lnTo>
                    <a:pt x="0" y="79"/>
                  </a:lnTo>
                  <a:lnTo>
                    <a:pt x="0" y="88"/>
                  </a:lnTo>
                  <a:lnTo>
                    <a:pt x="0" y="97"/>
                  </a:lnTo>
                  <a:lnTo>
                    <a:pt x="0"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46" name="Freeform 1048"/>
            <p:cNvSpPr>
              <a:spLocks/>
            </p:cNvSpPr>
            <p:nvPr/>
          </p:nvSpPr>
          <p:spPr bwMode="auto">
            <a:xfrm>
              <a:off x="2803" y="3270"/>
              <a:ext cx="48" cy="132"/>
            </a:xfrm>
            <a:custGeom>
              <a:avLst/>
              <a:gdLst>
                <a:gd name="T0" fmla="*/ 0 w 48"/>
                <a:gd name="T1" fmla="*/ 0 h 132"/>
                <a:gd name="T2" fmla="*/ 0 w 48"/>
                <a:gd name="T3" fmla="*/ 9 h 132"/>
                <a:gd name="T4" fmla="*/ 0 w 48"/>
                <a:gd name="T5" fmla="*/ 18 h 132"/>
                <a:gd name="T6" fmla="*/ 0 w 48"/>
                <a:gd name="T7" fmla="*/ 35 h 132"/>
                <a:gd name="T8" fmla="*/ 0 w 48"/>
                <a:gd name="T9" fmla="*/ 44 h 132"/>
                <a:gd name="T10" fmla="*/ 16 w 48"/>
                <a:gd name="T11" fmla="*/ 53 h 132"/>
                <a:gd name="T12" fmla="*/ 24 w 48"/>
                <a:gd name="T13" fmla="*/ 70 h 132"/>
                <a:gd name="T14" fmla="*/ 24 w 48"/>
                <a:gd name="T15" fmla="*/ 79 h 132"/>
                <a:gd name="T16" fmla="*/ 32 w 48"/>
                <a:gd name="T17" fmla="*/ 88 h 132"/>
                <a:gd name="T18" fmla="*/ 32 w 48"/>
                <a:gd name="T19" fmla="*/ 105 h 132"/>
                <a:gd name="T20" fmla="*/ 48 w 48"/>
                <a:gd name="T21" fmla="*/ 105 h 132"/>
                <a:gd name="T22" fmla="*/ 48 w 48"/>
                <a:gd name="T23" fmla="*/ 114 h 132"/>
                <a:gd name="T24" fmla="*/ 48 w 48"/>
                <a:gd name="T25" fmla="*/ 123 h 132"/>
                <a:gd name="T26" fmla="*/ 48 w 48"/>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8"/>
                <a:gd name="T43" fmla="*/ 0 h 132"/>
                <a:gd name="T44" fmla="*/ 48 w 48"/>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8" h="132">
                  <a:moveTo>
                    <a:pt x="0" y="0"/>
                  </a:moveTo>
                  <a:lnTo>
                    <a:pt x="0" y="9"/>
                  </a:lnTo>
                  <a:lnTo>
                    <a:pt x="0" y="18"/>
                  </a:lnTo>
                  <a:lnTo>
                    <a:pt x="0" y="35"/>
                  </a:lnTo>
                  <a:lnTo>
                    <a:pt x="0" y="44"/>
                  </a:lnTo>
                  <a:lnTo>
                    <a:pt x="16" y="53"/>
                  </a:lnTo>
                  <a:lnTo>
                    <a:pt x="24" y="70"/>
                  </a:lnTo>
                  <a:lnTo>
                    <a:pt x="24" y="79"/>
                  </a:lnTo>
                  <a:lnTo>
                    <a:pt x="32" y="88"/>
                  </a:lnTo>
                  <a:lnTo>
                    <a:pt x="32" y="105"/>
                  </a:lnTo>
                  <a:lnTo>
                    <a:pt x="48" y="105"/>
                  </a:lnTo>
                  <a:lnTo>
                    <a:pt x="48" y="114"/>
                  </a:lnTo>
                  <a:lnTo>
                    <a:pt x="48" y="123"/>
                  </a:lnTo>
                  <a:lnTo>
                    <a:pt x="48"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47" name="Freeform 1049"/>
            <p:cNvSpPr>
              <a:spLocks/>
            </p:cNvSpPr>
            <p:nvPr/>
          </p:nvSpPr>
          <p:spPr bwMode="auto">
            <a:xfrm>
              <a:off x="2851" y="3305"/>
              <a:ext cx="40" cy="88"/>
            </a:xfrm>
            <a:custGeom>
              <a:avLst/>
              <a:gdLst>
                <a:gd name="T0" fmla="*/ 40 w 40"/>
                <a:gd name="T1" fmla="*/ 0 h 88"/>
                <a:gd name="T2" fmla="*/ 40 w 40"/>
                <a:gd name="T3" fmla="*/ 26 h 88"/>
                <a:gd name="T4" fmla="*/ 32 w 40"/>
                <a:gd name="T5" fmla="*/ 35 h 88"/>
                <a:gd name="T6" fmla="*/ 24 w 40"/>
                <a:gd name="T7" fmla="*/ 44 h 88"/>
                <a:gd name="T8" fmla="*/ 8 w 40"/>
                <a:gd name="T9" fmla="*/ 44 h 88"/>
                <a:gd name="T10" fmla="*/ 8 w 40"/>
                <a:gd name="T11" fmla="*/ 62 h 88"/>
                <a:gd name="T12" fmla="*/ 0 w 40"/>
                <a:gd name="T13" fmla="*/ 62 h 88"/>
                <a:gd name="T14" fmla="*/ 0 w 40"/>
                <a:gd name="T15" fmla="*/ 70 h 88"/>
                <a:gd name="T16" fmla="*/ 0 w 40"/>
                <a:gd name="T17" fmla="*/ 79 h 88"/>
                <a:gd name="T18" fmla="*/ 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40" y="0"/>
                  </a:moveTo>
                  <a:lnTo>
                    <a:pt x="40" y="26"/>
                  </a:lnTo>
                  <a:lnTo>
                    <a:pt x="32" y="35"/>
                  </a:lnTo>
                  <a:lnTo>
                    <a:pt x="24" y="44"/>
                  </a:lnTo>
                  <a:lnTo>
                    <a:pt x="8" y="44"/>
                  </a:lnTo>
                  <a:lnTo>
                    <a:pt x="8" y="62"/>
                  </a:lnTo>
                  <a:lnTo>
                    <a:pt x="0" y="62"/>
                  </a:lnTo>
                  <a:lnTo>
                    <a:pt x="0" y="70"/>
                  </a:lnTo>
                  <a:lnTo>
                    <a:pt x="0" y="79"/>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48" name="Freeform 1050"/>
            <p:cNvSpPr>
              <a:spLocks/>
            </p:cNvSpPr>
            <p:nvPr/>
          </p:nvSpPr>
          <p:spPr bwMode="auto">
            <a:xfrm>
              <a:off x="2867" y="3279"/>
              <a:ext cx="64" cy="140"/>
            </a:xfrm>
            <a:custGeom>
              <a:avLst/>
              <a:gdLst>
                <a:gd name="T0" fmla="*/ 64 w 64"/>
                <a:gd name="T1" fmla="*/ 0 h 140"/>
                <a:gd name="T2" fmla="*/ 56 w 64"/>
                <a:gd name="T3" fmla="*/ 61 h 140"/>
                <a:gd name="T4" fmla="*/ 48 w 64"/>
                <a:gd name="T5" fmla="*/ 70 h 140"/>
                <a:gd name="T6" fmla="*/ 32 w 64"/>
                <a:gd name="T7" fmla="*/ 79 h 140"/>
                <a:gd name="T8" fmla="*/ 32 w 64"/>
                <a:gd name="T9" fmla="*/ 105 h 140"/>
                <a:gd name="T10" fmla="*/ 24 w 64"/>
                <a:gd name="T11" fmla="*/ 114 h 140"/>
                <a:gd name="T12" fmla="*/ 24 w 64"/>
                <a:gd name="T13" fmla="*/ 123 h 140"/>
                <a:gd name="T14" fmla="*/ 16 w 64"/>
                <a:gd name="T15" fmla="*/ 123 h 140"/>
                <a:gd name="T16" fmla="*/ 0 w 64"/>
                <a:gd name="T17" fmla="*/ 123 h 140"/>
                <a:gd name="T18" fmla="*/ 0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64" y="0"/>
                  </a:moveTo>
                  <a:lnTo>
                    <a:pt x="56" y="61"/>
                  </a:lnTo>
                  <a:lnTo>
                    <a:pt x="48" y="70"/>
                  </a:lnTo>
                  <a:lnTo>
                    <a:pt x="32" y="79"/>
                  </a:lnTo>
                  <a:lnTo>
                    <a:pt x="32" y="105"/>
                  </a:lnTo>
                  <a:lnTo>
                    <a:pt x="24" y="114"/>
                  </a:lnTo>
                  <a:lnTo>
                    <a:pt x="24" y="123"/>
                  </a:lnTo>
                  <a:lnTo>
                    <a:pt x="16" y="123"/>
                  </a:lnTo>
                  <a:lnTo>
                    <a:pt x="0" y="123"/>
                  </a:lnTo>
                  <a:lnTo>
                    <a:pt x="0"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49" name="Freeform 1051"/>
            <p:cNvSpPr>
              <a:spLocks/>
            </p:cNvSpPr>
            <p:nvPr/>
          </p:nvSpPr>
          <p:spPr bwMode="auto">
            <a:xfrm>
              <a:off x="2883" y="3226"/>
              <a:ext cx="104" cy="193"/>
            </a:xfrm>
            <a:custGeom>
              <a:avLst/>
              <a:gdLst>
                <a:gd name="T0" fmla="*/ 0 w 104"/>
                <a:gd name="T1" fmla="*/ 0 h 193"/>
                <a:gd name="T2" fmla="*/ 16 w 104"/>
                <a:gd name="T3" fmla="*/ 18 h 193"/>
                <a:gd name="T4" fmla="*/ 32 w 104"/>
                <a:gd name="T5" fmla="*/ 35 h 193"/>
                <a:gd name="T6" fmla="*/ 40 w 104"/>
                <a:gd name="T7" fmla="*/ 44 h 193"/>
                <a:gd name="T8" fmla="*/ 40 w 104"/>
                <a:gd name="T9" fmla="*/ 53 h 193"/>
                <a:gd name="T10" fmla="*/ 48 w 104"/>
                <a:gd name="T11" fmla="*/ 53 h 193"/>
                <a:gd name="T12" fmla="*/ 48 w 104"/>
                <a:gd name="T13" fmla="*/ 62 h 193"/>
                <a:gd name="T14" fmla="*/ 56 w 104"/>
                <a:gd name="T15" fmla="*/ 62 h 193"/>
                <a:gd name="T16" fmla="*/ 72 w 104"/>
                <a:gd name="T17" fmla="*/ 79 h 193"/>
                <a:gd name="T18" fmla="*/ 72 w 104"/>
                <a:gd name="T19" fmla="*/ 88 h 193"/>
                <a:gd name="T20" fmla="*/ 80 w 104"/>
                <a:gd name="T21" fmla="*/ 88 h 193"/>
                <a:gd name="T22" fmla="*/ 80 w 104"/>
                <a:gd name="T23" fmla="*/ 97 h 193"/>
                <a:gd name="T24" fmla="*/ 88 w 104"/>
                <a:gd name="T25" fmla="*/ 97 h 193"/>
                <a:gd name="T26" fmla="*/ 88 w 104"/>
                <a:gd name="T27" fmla="*/ 114 h 193"/>
                <a:gd name="T28" fmla="*/ 88 w 104"/>
                <a:gd name="T29" fmla="*/ 123 h 193"/>
                <a:gd name="T30" fmla="*/ 104 w 104"/>
                <a:gd name="T31" fmla="*/ 132 h 193"/>
                <a:gd name="T32" fmla="*/ 104 w 104"/>
                <a:gd name="T33" fmla="*/ 149 h 193"/>
                <a:gd name="T34" fmla="*/ 104 w 104"/>
                <a:gd name="T35" fmla="*/ 158 h 193"/>
                <a:gd name="T36" fmla="*/ 104 w 104"/>
                <a:gd name="T37" fmla="*/ 167 h 193"/>
                <a:gd name="T38" fmla="*/ 104 w 104"/>
                <a:gd name="T39" fmla="*/ 176 h 193"/>
                <a:gd name="T40" fmla="*/ 104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0" y="0"/>
                  </a:moveTo>
                  <a:lnTo>
                    <a:pt x="16" y="18"/>
                  </a:lnTo>
                  <a:lnTo>
                    <a:pt x="32" y="35"/>
                  </a:lnTo>
                  <a:lnTo>
                    <a:pt x="40" y="44"/>
                  </a:lnTo>
                  <a:lnTo>
                    <a:pt x="40" y="53"/>
                  </a:lnTo>
                  <a:lnTo>
                    <a:pt x="48" y="53"/>
                  </a:lnTo>
                  <a:lnTo>
                    <a:pt x="48" y="62"/>
                  </a:lnTo>
                  <a:lnTo>
                    <a:pt x="56" y="62"/>
                  </a:lnTo>
                  <a:lnTo>
                    <a:pt x="72" y="79"/>
                  </a:lnTo>
                  <a:lnTo>
                    <a:pt x="72" y="88"/>
                  </a:lnTo>
                  <a:lnTo>
                    <a:pt x="80" y="88"/>
                  </a:lnTo>
                  <a:lnTo>
                    <a:pt x="80" y="97"/>
                  </a:lnTo>
                  <a:lnTo>
                    <a:pt x="88" y="97"/>
                  </a:lnTo>
                  <a:lnTo>
                    <a:pt x="88" y="114"/>
                  </a:lnTo>
                  <a:lnTo>
                    <a:pt x="88" y="123"/>
                  </a:lnTo>
                  <a:lnTo>
                    <a:pt x="104" y="132"/>
                  </a:lnTo>
                  <a:lnTo>
                    <a:pt x="104" y="149"/>
                  </a:lnTo>
                  <a:lnTo>
                    <a:pt x="104" y="158"/>
                  </a:lnTo>
                  <a:lnTo>
                    <a:pt x="104" y="167"/>
                  </a:lnTo>
                  <a:lnTo>
                    <a:pt x="104" y="176"/>
                  </a:lnTo>
                  <a:lnTo>
                    <a:pt x="104"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50" name="Freeform 1052"/>
            <p:cNvSpPr>
              <a:spLocks/>
            </p:cNvSpPr>
            <p:nvPr/>
          </p:nvSpPr>
          <p:spPr bwMode="auto">
            <a:xfrm>
              <a:off x="2779" y="3305"/>
              <a:ext cx="16" cy="106"/>
            </a:xfrm>
            <a:custGeom>
              <a:avLst/>
              <a:gdLst>
                <a:gd name="T0" fmla="*/ 8 w 16"/>
                <a:gd name="T1" fmla="*/ 0 h 106"/>
                <a:gd name="T2" fmla="*/ 8 w 16"/>
                <a:gd name="T3" fmla="*/ 9 h 106"/>
                <a:gd name="T4" fmla="*/ 8 w 16"/>
                <a:gd name="T5" fmla="*/ 26 h 106"/>
                <a:gd name="T6" fmla="*/ 8 w 16"/>
                <a:gd name="T7" fmla="*/ 35 h 106"/>
                <a:gd name="T8" fmla="*/ 16 w 16"/>
                <a:gd name="T9" fmla="*/ 35 h 106"/>
                <a:gd name="T10" fmla="*/ 16 w 16"/>
                <a:gd name="T11" fmla="*/ 44 h 106"/>
                <a:gd name="T12" fmla="*/ 16 w 16"/>
                <a:gd name="T13" fmla="*/ 62 h 106"/>
                <a:gd name="T14" fmla="*/ 8 w 16"/>
                <a:gd name="T15" fmla="*/ 70 h 106"/>
                <a:gd name="T16" fmla="*/ 8 w 16"/>
                <a:gd name="T17" fmla="*/ 79 h 106"/>
                <a:gd name="T18" fmla="*/ 0 w 16"/>
                <a:gd name="T19" fmla="*/ 88 h 106"/>
                <a:gd name="T20" fmla="*/ 0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16" y="35"/>
                  </a:lnTo>
                  <a:lnTo>
                    <a:pt x="16" y="44"/>
                  </a:lnTo>
                  <a:lnTo>
                    <a:pt x="16" y="62"/>
                  </a:lnTo>
                  <a:lnTo>
                    <a:pt x="8" y="70"/>
                  </a:lnTo>
                  <a:lnTo>
                    <a:pt x="8" y="79"/>
                  </a:lnTo>
                  <a:lnTo>
                    <a:pt x="0" y="88"/>
                  </a:lnTo>
                  <a:lnTo>
                    <a:pt x="0"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51" name="Freeform 1053"/>
            <p:cNvSpPr>
              <a:spLocks/>
            </p:cNvSpPr>
            <p:nvPr/>
          </p:nvSpPr>
          <p:spPr bwMode="auto">
            <a:xfrm>
              <a:off x="2803" y="3375"/>
              <a:ext cx="16" cy="62"/>
            </a:xfrm>
            <a:custGeom>
              <a:avLst/>
              <a:gdLst>
                <a:gd name="T0" fmla="*/ 0 w 16"/>
                <a:gd name="T1" fmla="*/ 0 h 62"/>
                <a:gd name="T2" fmla="*/ 16 w 16"/>
                <a:gd name="T3" fmla="*/ 9 h 62"/>
                <a:gd name="T4" fmla="*/ 16 w 16"/>
                <a:gd name="T5" fmla="*/ 18 h 62"/>
                <a:gd name="T6" fmla="*/ 16 w 16"/>
                <a:gd name="T7" fmla="*/ 27 h 62"/>
                <a:gd name="T8" fmla="*/ 16 w 16"/>
                <a:gd name="T9" fmla="*/ 44 h 62"/>
                <a:gd name="T10" fmla="*/ 16 w 16"/>
                <a:gd name="T11" fmla="*/ 53 h 62"/>
                <a:gd name="T12" fmla="*/ 16 w 16"/>
                <a:gd name="T13" fmla="*/ 62 h 62"/>
                <a:gd name="T14" fmla="*/ 0 60000 65536"/>
                <a:gd name="T15" fmla="*/ 0 60000 65536"/>
                <a:gd name="T16" fmla="*/ 0 60000 65536"/>
                <a:gd name="T17" fmla="*/ 0 60000 65536"/>
                <a:gd name="T18" fmla="*/ 0 60000 65536"/>
                <a:gd name="T19" fmla="*/ 0 60000 65536"/>
                <a:gd name="T20" fmla="*/ 0 60000 65536"/>
                <a:gd name="T21" fmla="*/ 0 w 16"/>
                <a:gd name="T22" fmla="*/ 0 h 62"/>
                <a:gd name="T23" fmla="*/ 16 w 16"/>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2">
                  <a:moveTo>
                    <a:pt x="0" y="0"/>
                  </a:moveTo>
                  <a:lnTo>
                    <a:pt x="16" y="9"/>
                  </a:lnTo>
                  <a:lnTo>
                    <a:pt x="16" y="18"/>
                  </a:lnTo>
                  <a:lnTo>
                    <a:pt x="16" y="27"/>
                  </a:lnTo>
                  <a:lnTo>
                    <a:pt x="16" y="44"/>
                  </a:lnTo>
                  <a:lnTo>
                    <a:pt x="16" y="53"/>
                  </a:lnTo>
                  <a:lnTo>
                    <a:pt x="16"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52" name="Freeform 1054"/>
            <p:cNvSpPr>
              <a:spLocks/>
            </p:cNvSpPr>
            <p:nvPr/>
          </p:nvSpPr>
          <p:spPr bwMode="auto">
            <a:xfrm>
              <a:off x="2731" y="3340"/>
              <a:ext cx="40" cy="79"/>
            </a:xfrm>
            <a:custGeom>
              <a:avLst/>
              <a:gdLst>
                <a:gd name="T0" fmla="*/ 32 w 40"/>
                <a:gd name="T1" fmla="*/ 0 h 79"/>
                <a:gd name="T2" fmla="*/ 40 w 40"/>
                <a:gd name="T3" fmla="*/ 9 h 79"/>
                <a:gd name="T4" fmla="*/ 32 w 40"/>
                <a:gd name="T5" fmla="*/ 18 h 79"/>
                <a:gd name="T6" fmla="*/ 32 w 40"/>
                <a:gd name="T7" fmla="*/ 35 h 79"/>
                <a:gd name="T8" fmla="*/ 24 w 40"/>
                <a:gd name="T9" fmla="*/ 35 h 79"/>
                <a:gd name="T10" fmla="*/ 8 w 40"/>
                <a:gd name="T11" fmla="*/ 44 h 79"/>
                <a:gd name="T12" fmla="*/ 0 w 40"/>
                <a:gd name="T13" fmla="*/ 53 h 79"/>
                <a:gd name="T14" fmla="*/ 0 w 40"/>
                <a:gd name="T15" fmla="*/ 62 h 79"/>
                <a:gd name="T16" fmla="*/ 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32" y="0"/>
                  </a:moveTo>
                  <a:lnTo>
                    <a:pt x="40" y="9"/>
                  </a:lnTo>
                  <a:lnTo>
                    <a:pt x="32" y="18"/>
                  </a:lnTo>
                  <a:lnTo>
                    <a:pt x="32" y="35"/>
                  </a:lnTo>
                  <a:lnTo>
                    <a:pt x="24" y="35"/>
                  </a:lnTo>
                  <a:lnTo>
                    <a:pt x="8" y="44"/>
                  </a:lnTo>
                  <a:lnTo>
                    <a:pt x="0" y="53"/>
                  </a:lnTo>
                  <a:lnTo>
                    <a:pt x="0" y="62"/>
                  </a:lnTo>
                  <a:lnTo>
                    <a:pt x="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53" name="Freeform 1055"/>
            <p:cNvSpPr>
              <a:spLocks/>
            </p:cNvSpPr>
            <p:nvPr/>
          </p:nvSpPr>
          <p:spPr bwMode="auto">
            <a:xfrm>
              <a:off x="2715" y="3288"/>
              <a:ext cx="56" cy="70"/>
            </a:xfrm>
            <a:custGeom>
              <a:avLst/>
              <a:gdLst>
                <a:gd name="T0" fmla="*/ 56 w 56"/>
                <a:gd name="T1" fmla="*/ 0 h 70"/>
                <a:gd name="T2" fmla="*/ 48 w 56"/>
                <a:gd name="T3" fmla="*/ 0 h 70"/>
                <a:gd name="T4" fmla="*/ 40 w 56"/>
                <a:gd name="T5" fmla="*/ 0 h 70"/>
                <a:gd name="T6" fmla="*/ 24 w 56"/>
                <a:gd name="T7" fmla="*/ 17 h 70"/>
                <a:gd name="T8" fmla="*/ 16 w 56"/>
                <a:gd name="T9" fmla="*/ 17 h 70"/>
                <a:gd name="T10" fmla="*/ 16 w 56"/>
                <a:gd name="T11" fmla="*/ 26 h 70"/>
                <a:gd name="T12" fmla="*/ 8 w 56"/>
                <a:gd name="T13" fmla="*/ 26 h 70"/>
                <a:gd name="T14" fmla="*/ 8 w 56"/>
                <a:gd name="T15" fmla="*/ 35 h 70"/>
                <a:gd name="T16" fmla="*/ 8 w 56"/>
                <a:gd name="T17" fmla="*/ 52 h 70"/>
                <a:gd name="T18" fmla="*/ 0 w 56"/>
                <a:gd name="T19" fmla="*/ 61 h 70"/>
                <a:gd name="T20" fmla="*/ 0 w 56"/>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6"/>
                <a:gd name="T34" fmla="*/ 0 h 70"/>
                <a:gd name="T35" fmla="*/ 56 w 56"/>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6" h="70">
                  <a:moveTo>
                    <a:pt x="56" y="0"/>
                  </a:moveTo>
                  <a:lnTo>
                    <a:pt x="48" y="0"/>
                  </a:lnTo>
                  <a:lnTo>
                    <a:pt x="40" y="0"/>
                  </a:lnTo>
                  <a:lnTo>
                    <a:pt x="24" y="17"/>
                  </a:lnTo>
                  <a:lnTo>
                    <a:pt x="16" y="17"/>
                  </a:lnTo>
                  <a:lnTo>
                    <a:pt x="16" y="26"/>
                  </a:lnTo>
                  <a:lnTo>
                    <a:pt x="8" y="26"/>
                  </a:lnTo>
                  <a:lnTo>
                    <a:pt x="8" y="35"/>
                  </a:lnTo>
                  <a:lnTo>
                    <a:pt x="8" y="52"/>
                  </a:lnTo>
                  <a:lnTo>
                    <a:pt x="0" y="61"/>
                  </a:lnTo>
                  <a:lnTo>
                    <a:pt x="0"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54" name="Freeform 1056"/>
            <p:cNvSpPr>
              <a:spLocks/>
            </p:cNvSpPr>
            <p:nvPr/>
          </p:nvSpPr>
          <p:spPr bwMode="auto">
            <a:xfrm>
              <a:off x="2979" y="3331"/>
              <a:ext cx="72" cy="80"/>
            </a:xfrm>
            <a:custGeom>
              <a:avLst/>
              <a:gdLst>
                <a:gd name="T0" fmla="*/ 0 w 72"/>
                <a:gd name="T1" fmla="*/ 0 h 80"/>
                <a:gd name="T2" fmla="*/ 0 w 72"/>
                <a:gd name="T3" fmla="*/ 9 h 80"/>
                <a:gd name="T4" fmla="*/ 8 w 72"/>
                <a:gd name="T5" fmla="*/ 9 h 80"/>
                <a:gd name="T6" fmla="*/ 16 w 72"/>
                <a:gd name="T7" fmla="*/ 9 h 80"/>
                <a:gd name="T8" fmla="*/ 32 w 72"/>
                <a:gd name="T9" fmla="*/ 18 h 80"/>
                <a:gd name="T10" fmla="*/ 40 w 72"/>
                <a:gd name="T11" fmla="*/ 36 h 80"/>
                <a:gd name="T12" fmla="*/ 48 w 72"/>
                <a:gd name="T13" fmla="*/ 44 h 80"/>
                <a:gd name="T14" fmla="*/ 64 w 72"/>
                <a:gd name="T15" fmla="*/ 53 h 80"/>
                <a:gd name="T16" fmla="*/ 64 w 72"/>
                <a:gd name="T17" fmla="*/ 62 h 80"/>
                <a:gd name="T18" fmla="*/ 64 w 72"/>
                <a:gd name="T19" fmla="*/ 80 h 80"/>
                <a:gd name="T20" fmla="*/ 72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0" y="0"/>
                  </a:moveTo>
                  <a:lnTo>
                    <a:pt x="0" y="9"/>
                  </a:lnTo>
                  <a:lnTo>
                    <a:pt x="8" y="9"/>
                  </a:lnTo>
                  <a:lnTo>
                    <a:pt x="16" y="9"/>
                  </a:lnTo>
                  <a:lnTo>
                    <a:pt x="32" y="18"/>
                  </a:lnTo>
                  <a:lnTo>
                    <a:pt x="40" y="36"/>
                  </a:lnTo>
                  <a:lnTo>
                    <a:pt x="48" y="44"/>
                  </a:lnTo>
                  <a:lnTo>
                    <a:pt x="64" y="53"/>
                  </a:lnTo>
                  <a:lnTo>
                    <a:pt x="64" y="62"/>
                  </a:lnTo>
                  <a:lnTo>
                    <a:pt x="64" y="80"/>
                  </a:lnTo>
                  <a:lnTo>
                    <a:pt x="72"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55" name="Freeform 1057"/>
            <p:cNvSpPr>
              <a:spLocks/>
            </p:cNvSpPr>
            <p:nvPr/>
          </p:nvSpPr>
          <p:spPr bwMode="auto">
            <a:xfrm>
              <a:off x="2931" y="3323"/>
              <a:ext cx="40" cy="105"/>
            </a:xfrm>
            <a:custGeom>
              <a:avLst/>
              <a:gdLst>
                <a:gd name="T0" fmla="*/ 40 w 40"/>
                <a:gd name="T1" fmla="*/ 0 h 105"/>
                <a:gd name="T2" fmla="*/ 32 w 40"/>
                <a:gd name="T3" fmla="*/ 17 h 105"/>
                <a:gd name="T4" fmla="*/ 32 w 40"/>
                <a:gd name="T5" fmla="*/ 26 h 105"/>
                <a:gd name="T6" fmla="*/ 32 w 40"/>
                <a:gd name="T7" fmla="*/ 35 h 105"/>
                <a:gd name="T8" fmla="*/ 24 w 40"/>
                <a:gd name="T9" fmla="*/ 35 h 105"/>
                <a:gd name="T10" fmla="*/ 24 w 40"/>
                <a:gd name="T11" fmla="*/ 52 h 105"/>
                <a:gd name="T12" fmla="*/ 8 w 40"/>
                <a:gd name="T13" fmla="*/ 61 h 105"/>
                <a:gd name="T14" fmla="*/ 0 w 40"/>
                <a:gd name="T15" fmla="*/ 70 h 105"/>
                <a:gd name="T16" fmla="*/ 0 w 40"/>
                <a:gd name="T17" fmla="*/ 79 h 105"/>
                <a:gd name="T18" fmla="*/ 0 w 40"/>
                <a:gd name="T19" fmla="*/ 96 h 105"/>
                <a:gd name="T20" fmla="*/ 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40" y="0"/>
                  </a:moveTo>
                  <a:lnTo>
                    <a:pt x="32" y="17"/>
                  </a:lnTo>
                  <a:lnTo>
                    <a:pt x="32" y="26"/>
                  </a:lnTo>
                  <a:lnTo>
                    <a:pt x="32" y="35"/>
                  </a:lnTo>
                  <a:lnTo>
                    <a:pt x="24" y="35"/>
                  </a:lnTo>
                  <a:lnTo>
                    <a:pt x="24" y="52"/>
                  </a:lnTo>
                  <a:lnTo>
                    <a:pt x="8" y="61"/>
                  </a:lnTo>
                  <a:lnTo>
                    <a:pt x="0" y="70"/>
                  </a:lnTo>
                  <a:lnTo>
                    <a:pt x="0" y="79"/>
                  </a:lnTo>
                  <a:lnTo>
                    <a:pt x="0" y="96"/>
                  </a:lnTo>
                  <a:lnTo>
                    <a:pt x="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56" name="Freeform 1058"/>
            <p:cNvSpPr>
              <a:spLocks/>
            </p:cNvSpPr>
            <p:nvPr/>
          </p:nvSpPr>
          <p:spPr bwMode="auto">
            <a:xfrm>
              <a:off x="2995" y="3411"/>
              <a:ext cx="48" cy="70"/>
            </a:xfrm>
            <a:custGeom>
              <a:avLst/>
              <a:gdLst>
                <a:gd name="T0" fmla="*/ 0 w 48"/>
                <a:gd name="T1" fmla="*/ 0 h 70"/>
                <a:gd name="T2" fmla="*/ 0 w 48"/>
                <a:gd name="T3" fmla="*/ 8 h 70"/>
                <a:gd name="T4" fmla="*/ 16 w 48"/>
                <a:gd name="T5" fmla="*/ 8 h 70"/>
                <a:gd name="T6" fmla="*/ 24 w 48"/>
                <a:gd name="T7" fmla="*/ 17 h 70"/>
                <a:gd name="T8" fmla="*/ 32 w 48"/>
                <a:gd name="T9" fmla="*/ 17 h 70"/>
                <a:gd name="T10" fmla="*/ 32 w 48"/>
                <a:gd name="T11" fmla="*/ 35 h 70"/>
                <a:gd name="T12" fmla="*/ 48 w 48"/>
                <a:gd name="T13" fmla="*/ 44 h 70"/>
                <a:gd name="T14" fmla="*/ 48 w 48"/>
                <a:gd name="T15" fmla="*/ 52 h 70"/>
                <a:gd name="T16" fmla="*/ 48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0" y="0"/>
                  </a:moveTo>
                  <a:lnTo>
                    <a:pt x="0" y="8"/>
                  </a:lnTo>
                  <a:lnTo>
                    <a:pt x="16" y="8"/>
                  </a:lnTo>
                  <a:lnTo>
                    <a:pt x="24" y="17"/>
                  </a:lnTo>
                  <a:lnTo>
                    <a:pt x="32" y="17"/>
                  </a:lnTo>
                  <a:lnTo>
                    <a:pt x="32" y="35"/>
                  </a:lnTo>
                  <a:lnTo>
                    <a:pt x="48" y="44"/>
                  </a:lnTo>
                  <a:lnTo>
                    <a:pt x="48" y="52"/>
                  </a:lnTo>
                  <a:lnTo>
                    <a:pt x="48"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57" name="Freeform 1059"/>
            <p:cNvSpPr>
              <a:spLocks/>
            </p:cNvSpPr>
            <p:nvPr/>
          </p:nvSpPr>
          <p:spPr bwMode="auto">
            <a:xfrm>
              <a:off x="2907" y="3419"/>
              <a:ext cx="24" cy="71"/>
            </a:xfrm>
            <a:custGeom>
              <a:avLst/>
              <a:gdLst>
                <a:gd name="T0" fmla="*/ 0 w 24"/>
                <a:gd name="T1" fmla="*/ 0 h 71"/>
                <a:gd name="T2" fmla="*/ 0 w 24"/>
                <a:gd name="T3" fmla="*/ 9 h 71"/>
                <a:gd name="T4" fmla="*/ 8 w 24"/>
                <a:gd name="T5" fmla="*/ 27 h 71"/>
                <a:gd name="T6" fmla="*/ 16 w 24"/>
                <a:gd name="T7" fmla="*/ 36 h 71"/>
                <a:gd name="T8" fmla="*/ 16 w 24"/>
                <a:gd name="T9" fmla="*/ 44 h 71"/>
                <a:gd name="T10" fmla="*/ 16 w 24"/>
                <a:gd name="T11" fmla="*/ 62 h 71"/>
                <a:gd name="T12" fmla="*/ 24 w 24"/>
                <a:gd name="T13" fmla="*/ 62 h 71"/>
                <a:gd name="T14" fmla="*/ 24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0" y="0"/>
                  </a:moveTo>
                  <a:lnTo>
                    <a:pt x="0" y="9"/>
                  </a:lnTo>
                  <a:lnTo>
                    <a:pt x="8" y="27"/>
                  </a:lnTo>
                  <a:lnTo>
                    <a:pt x="16" y="36"/>
                  </a:lnTo>
                  <a:lnTo>
                    <a:pt x="16" y="44"/>
                  </a:lnTo>
                  <a:lnTo>
                    <a:pt x="16" y="62"/>
                  </a:lnTo>
                  <a:lnTo>
                    <a:pt x="24" y="62"/>
                  </a:lnTo>
                  <a:lnTo>
                    <a:pt x="24"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58" name="Freeform 1060"/>
            <p:cNvSpPr>
              <a:spLocks/>
            </p:cNvSpPr>
            <p:nvPr/>
          </p:nvSpPr>
          <p:spPr bwMode="auto">
            <a:xfrm>
              <a:off x="2779" y="3419"/>
              <a:ext cx="48" cy="71"/>
            </a:xfrm>
            <a:custGeom>
              <a:avLst/>
              <a:gdLst>
                <a:gd name="T0" fmla="*/ 48 w 48"/>
                <a:gd name="T1" fmla="*/ 0 h 71"/>
                <a:gd name="T2" fmla="*/ 40 w 48"/>
                <a:gd name="T3" fmla="*/ 9 h 71"/>
                <a:gd name="T4" fmla="*/ 32 w 48"/>
                <a:gd name="T5" fmla="*/ 27 h 71"/>
                <a:gd name="T6" fmla="*/ 16 w 48"/>
                <a:gd name="T7" fmla="*/ 36 h 71"/>
                <a:gd name="T8" fmla="*/ 8 w 48"/>
                <a:gd name="T9" fmla="*/ 44 h 71"/>
                <a:gd name="T10" fmla="*/ 0 w 48"/>
                <a:gd name="T11" fmla="*/ 44 h 71"/>
                <a:gd name="T12" fmla="*/ 0 w 48"/>
                <a:gd name="T13" fmla="*/ 62 h 71"/>
                <a:gd name="T14" fmla="*/ 0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48" y="0"/>
                  </a:moveTo>
                  <a:lnTo>
                    <a:pt x="40" y="9"/>
                  </a:lnTo>
                  <a:lnTo>
                    <a:pt x="32" y="27"/>
                  </a:lnTo>
                  <a:lnTo>
                    <a:pt x="16" y="36"/>
                  </a:lnTo>
                  <a:lnTo>
                    <a:pt x="8" y="44"/>
                  </a:lnTo>
                  <a:lnTo>
                    <a:pt x="0" y="44"/>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59" name="Freeform 1061"/>
            <p:cNvSpPr>
              <a:spLocks/>
            </p:cNvSpPr>
            <p:nvPr/>
          </p:nvSpPr>
          <p:spPr bwMode="auto">
            <a:xfrm>
              <a:off x="2787" y="3367"/>
              <a:ext cx="72" cy="123"/>
            </a:xfrm>
            <a:custGeom>
              <a:avLst/>
              <a:gdLst>
                <a:gd name="T0" fmla="*/ 8 w 72"/>
                <a:gd name="T1" fmla="*/ 0 h 123"/>
                <a:gd name="T2" fmla="*/ 0 w 72"/>
                <a:gd name="T3" fmla="*/ 8 h 123"/>
                <a:gd name="T4" fmla="*/ 8 w 72"/>
                <a:gd name="T5" fmla="*/ 17 h 123"/>
                <a:gd name="T6" fmla="*/ 8 w 72"/>
                <a:gd name="T7" fmla="*/ 26 h 123"/>
                <a:gd name="T8" fmla="*/ 24 w 72"/>
                <a:gd name="T9" fmla="*/ 44 h 123"/>
                <a:gd name="T10" fmla="*/ 32 w 72"/>
                <a:gd name="T11" fmla="*/ 52 h 123"/>
                <a:gd name="T12" fmla="*/ 40 w 72"/>
                <a:gd name="T13" fmla="*/ 61 h 123"/>
                <a:gd name="T14" fmla="*/ 56 w 72"/>
                <a:gd name="T15" fmla="*/ 79 h 123"/>
                <a:gd name="T16" fmla="*/ 64 w 72"/>
                <a:gd name="T17" fmla="*/ 88 h 123"/>
                <a:gd name="T18" fmla="*/ 72 w 72"/>
                <a:gd name="T19" fmla="*/ 96 h 123"/>
                <a:gd name="T20" fmla="*/ 72 w 72"/>
                <a:gd name="T21" fmla="*/ 114 h 123"/>
                <a:gd name="T22" fmla="*/ 72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8" y="0"/>
                  </a:moveTo>
                  <a:lnTo>
                    <a:pt x="0" y="8"/>
                  </a:lnTo>
                  <a:lnTo>
                    <a:pt x="8" y="17"/>
                  </a:lnTo>
                  <a:lnTo>
                    <a:pt x="8" y="26"/>
                  </a:lnTo>
                  <a:lnTo>
                    <a:pt x="24" y="44"/>
                  </a:lnTo>
                  <a:lnTo>
                    <a:pt x="32" y="52"/>
                  </a:lnTo>
                  <a:lnTo>
                    <a:pt x="40" y="61"/>
                  </a:lnTo>
                  <a:lnTo>
                    <a:pt x="56" y="79"/>
                  </a:lnTo>
                  <a:lnTo>
                    <a:pt x="64" y="88"/>
                  </a:lnTo>
                  <a:lnTo>
                    <a:pt x="72" y="96"/>
                  </a:lnTo>
                  <a:lnTo>
                    <a:pt x="72" y="114"/>
                  </a:lnTo>
                  <a:lnTo>
                    <a:pt x="72"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60" name="Freeform 1062"/>
            <p:cNvSpPr>
              <a:spLocks/>
            </p:cNvSpPr>
            <p:nvPr/>
          </p:nvSpPr>
          <p:spPr bwMode="auto">
            <a:xfrm>
              <a:off x="2731" y="3331"/>
              <a:ext cx="16" cy="115"/>
            </a:xfrm>
            <a:custGeom>
              <a:avLst/>
              <a:gdLst>
                <a:gd name="T0" fmla="*/ 0 w 16"/>
                <a:gd name="T1" fmla="*/ 0 h 115"/>
                <a:gd name="T2" fmla="*/ 16 w 16"/>
                <a:gd name="T3" fmla="*/ 18 h 115"/>
                <a:gd name="T4" fmla="*/ 16 w 16"/>
                <a:gd name="T5" fmla="*/ 36 h 115"/>
                <a:gd name="T6" fmla="*/ 16 w 16"/>
                <a:gd name="T7" fmla="*/ 44 h 115"/>
                <a:gd name="T8" fmla="*/ 16 w 16"/>
                <a:gd name="T9" fmla="*/ 53 h 115"/>
                <a:gd name="T10" fmla="*/ 0 w 16"/>
                <a:gd name="T11" fmla="*/ 62 h 115"/>
                <a:gd name="T12" fmla="*/ 0 w 16"/>
                <a:gd name="T13" fmla="*/ 80 h 115"/>
                <a:gd name="T14" fmla="*/ 0 w 16"/>
                <a:gd name="T15" fmla="*/ 88 h 115"/>
                <a:gd name="T16" fmla="*/ 0 w 16"/>
                <a:gd name="T17" fmla="*/ 97 h 115"/>
                <a:gd name="T18" fmla="*/ 0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0" y="0"/>
                  </a:moveTo>
                  <a:lnTo>
                    <a:pt x="16" y="18"/>
                  </a:lnTo>
                  <a:lnTo>
                    <a:pt x="16" y="36"/>
                  </a:lnTo>
                  <a:lnTo>
                    <a:pt x="16" y="44"/>
                  </a:lnTo>
                  <a:lnTo>
                    <a:pt x="16" y="53"/>
                  </a:lnTo>
                  <a:lnTo>
                    <a:pt x="0" y="62"/>
                  </a:lnTo>
                  <a:lnTo>
                    <a:pt x="0" y="80"/>
                  </a:lnTo>
                  <a:lnTo>
                    <a:pt x="0" y="88"/>
                  </a:lnTo>
                  <a:lnTo>
                    <a:pt x="0" y="97"/>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61" name="Freeform 1063"/>
            <p:cNvSpPr>
              <a:spLocks/>
            </p:cNvSpPr>
            <p:nvPr/>
          </p:nvSpPr>
          <p:spPr bwMode="auto">
            <a:xfrm>
              <a:off x="2755" y="3393"/>
              <a:ext cx="8" cy="97"/>
            </a:xfrm>
            <a:custGeom>
              <a:avLst/>
              <a:gdLst>
                <a:gd name="T0" fmla="*/ 0 w 8"/>
                <a:gd name="T1" fmla="*/ 0 h 97"/>
                <a:gd name="T2" fmla="*/ 0 w 8"/>
                <a:gd name="T3" fmla="*/ 18 h 97"/>
                <a:gd name="T4" fmla="*/ 8 w 8"/>
                <a:gd name="T5" fmla="*/ 26 h 97"/>
                <a:gd name="T6" fmla="*/ 8 w 8"/>
                <a:gd name="T7" fmla="*/ 35 h 97"/>
                <a:gd name="T8" fmla="*/ 8 w 8"/>
                <a:gd name="T9" fmla="*/ 53 h 97"/>
                <a:gd name="T10" fmla="*/ 8 w 8"/>
                <a:gd name="T11" fmla="*/ 62 h 97"/>
                <a:gd name="T12" fmla="*/ 8 w 8"/>
                <a:gd name="T13" fmla="*/ 70 h 97"/>
                <a:gd name="T14" fmla="*/ 8 w 8"/>
                <a:gd name="T15" fmla="*/ 88 h 97"/>
                <a:gd name="T16" fmla="*/ 0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0" y="0"/>
                  </a:moveTo>
                  <a:lnTo>
                    <a:pt x="0" y="18"/>
                  </a:lnTo>
                  <a:lnTo>
                    <a:pt x="8" y="26"/>
                  </a:lnTo>
                  <a:lnTo>
                    <a:pt x="8" y="35"/>
                  </a:lnTo>
                  <a:lnTo>
                    <a:pt x="8" y="53"/>
                  </a:lnTo>
                  <a:lnTo>
                    <a:pt x="8" y="62"/>
                  </a:lnTo>
                  <a:lnTo>
                    <a:pt x="8" y="70"/>
                  </a:lnTo>
                  <a:lnTo>
                    <a:pt x="8" y="88"/>
                  </a:lnTo>
                  <a:lnTo>
                    <a:pt x="0"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62" name="Freeform 1064"/>
            <p:cNvSpPr>
              <a:spLocks/>
            </p:cNvSpPr>
            <p:nvPr/>
          </p:nvSpPr>
          <p:spPr bwMode="auto">
            <a:xfrm>
              <a:off x="2691" y="3411"/>
              <a:ext cx="40" cy="70"/>
            </a:xfrm>
            <a:custGeom>
              <a:avLst/>
              <a:gdLst>
                <a:gd name="T0" fmla="*/ 40 w 40"/>
                <a:gd name="T1" fmla="*/ 0 h 70"/>
                <a:gd name="T2" fmla="*/ 32 w 40"/>
                <a:gd name="T3" fmla="*/ 8 h 70"/>
                <a:gd name="T4" fmla="*/ 32 w 40"/>
                <a:gd name="T5" fmla="*/ 17 h 70"/>
                <a:gd name="T6" fmla="*/ 24 w 40"/>
                <a:gd name="T7" fmla="*/ 35 h 70"/>
                <a:gd name="T8" fmla="*/ 16 w 40"/>
                <a:gd name="T9" fmla="*/ 35 h 70"/>
                <a:gd name="T10" fmla="*/ 16 w 40"/>
                <a:gd name="T11" fmla="*/ 44 h 70"/>
                <a:gd name="T12" fmla="*/ 0 w 40"/>
                <a:gd name="T13" fmla="*/ 44 h 70"/>
                <a:gd name="T14" fmla="*/ 0 w 40"/>
                <a:gd name="T15" fmla="*/ 52 h 70"/>
                <a:gd name="T16" fmla="*/ 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40" y="0"/>
                  </a:moveTo>
                  <a:lnTo>
                    <a:pt x="32" y="8"/>
                  </a:lnTo>
                  <a:lnTo>
                    <a:pt x="32" y="17"/>
                  </a:lnTo>
                  <a:lnTo>
                    <a:pt x="24" y="35"/>
                  </a:lnTo>
                  <a:lnTo>
                    <a:pt x="16" y="35"/>
                  </a:lnTo>
                  <a:lnTo>
                    <a:pt x="16" y="44"/>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63" name="Freeform 1065"/>
            <p:cNvSpPr>
              <a:spLocks/>
            </p:cNvSpPr>
            <p:nvPr/>
          </p:nvSpPr>
          <p:spPr bwMode="auto">
            <a:xfrm>
              <a:off x="2859" y="3419"/>
              <a:ext cx="56" cy="115"/>
            </a:xfrm>
            <a:custGeom>
              <a:avLst/>
              <a:gdLst>
                <a:gd name="T0" fmla="*/ 0 w 56"/>
                <a:gd name="T1" fmla="*/ 0 h 115"/>
                <a:gd name="T2" fmla="*/ 24 w 56"/>
                <a:gd name="T3" fmla="*/ 27 h 115"/>
                <a:gd name="T4" fmla="*/ 32 w 56"/>
                <a:gd name="T5" fmla="*/ 36 h 115"/>
                <a:gd name="T6" fmla="*/ 32 w 56"/>
                <a:gd name="T7" fmla="*/ 44 h 115"/>
                <a:gd name="T8" fmla="*/ 32 w 56"/>
                <a:gd name="T9" fmla="*/ 62 h 115"/>
                <a:gd name="T10" fmla="*/ 48 w 56"/>
                <a:gd name="T11" fmla="*/ 71 h 115"/>
                <a:gd name="T12" fmla="*/ 48 w 56"/>
                <a:gd name="T13" fmla="*/ 79 h 115"/>
                <a:gd name="T14" fmla="*/ 48 w 56"/>
                <a:gd name="T15" fmla="*/ 88 h 115"/>
                <a:gd name="T16" fmla="*/ 56 w 56"/>
                <a:gd name="T17" fmla="*/ 106 h 115"/>
                <a:gd name="T18" fmla="*/ 56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0" y="0"/>
                  </a:moveTo>
                  <a:lnTo>
                    <a:pt x="24" y="27"/>
                  </a:lnTo>
                  <a:lnTo>
                    <a:pt x="32" y="36"/>
                  </a:lnTo>
                  <a:lnTo>
                    <a:pt x="32" y="44"/>
                  </a:lnTo>
                  <a:lnTo>
                    <a:pt x="32" y="62"/>
                  </a:lnTo>
                  <a:lnTo>
                    <a:pt x="48" y="71"/>
                  </a:lnTo>
                  <a:lnTo>
                    <a:pt x="48" y="79"/>
                  </a:lnTo>
                  <a:lnTo>
                    <a:pt x="48" y="88"/>
                  </a:lnTo>
                  <a:lnTo>
                    <a:pt x="56" y="106"/>
                  </a:lnTo>
                  <a:lnTo>
                    <a:pt x="5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64" name="Freeform 1066"/>
            <p:cNvSpPr>
              <a:spLocks/>
            </p:cNvSpPr>
            <p:nvPr/>
          </p:nvSpPr>
          <p:spPr bwMode="auto">
            <a:xfrm>
              <a:off x="2995" y="3455"/>
              <a:ext cx="48" cy="79"/>
            </a:xfrm>
            <a:custGeom>
              <a:avLst/>
              <a:gdLst>
                <a:gd name="T0" fmla="*/ 48 w 48"/>
                <a:gd name="T1" fmla="*/ 0 h 79"/>
                <a:gd name="T2" fmla="*/ 32 w 48"/>
                <a:gd name="T3" fmla="*/ 8 h 79"/>
                <a:gd name="T4" fmla="*/ 24 w 48"/>
                <a:gd name="T5" fmla="*/ 26 h 79"/>
                <a:gd name="T6" fmla="*/ 16 w 48"/>
                <a:gd name="T7" fmla="*/ 35 h 79"/>
                <a:gd name="T8" fmla="*/ 0 w 48"/>
                <a:gd name="T9" fmla="*/ 35 h 79"/>
                <a:gd name="T10" fmla="*/ 0 w 48"/>
                <a:gd name="T11" fmla="*/ 43 h 79"/>
                <a:gd name="T12" fmla="*/ 0 w 48"/>
                <a:gd name="T13" fmla="*/ 52 h 79"/>
                <a:gd name="T14" fmla="*/ 0 w 48"/>
                <a:gd name="T15" fmla="*/ 70 h 79"/>
                <a:gd name="T16" fmla="*/ 0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48" y="0"/>
                  </a:moveTo>
                  <a:lnTo>
                    <a:pt x="32" y="8"/>
                  </a:lnTo>
                  <a:lnTo>
                    <a:pt x="24" y="26"/>
                  </a:lnTo>
                  <a:lnTo>
                    <a:pt x="16" y="35"/>
                  </a:lnTo>
                  <a:lnTo>
                    <a:pt x="0" y="35"/>
                  </a:lnTo>
                  <a:lnTo>
                    <a:pt x="0" y="43"/>
                  </a:lnTo>
                  <a:lnTo>
                    <a:pt x="0" y="52"/>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65" name="Freeform 1067"/>
            <p:cNvSpPr>
              <a:spLocks/>
            </p:cNvSpPr>
            <p:nvPr/>
          </p:nvSpPr>
          <p:spPr bwMode="auto">
            <a:xfrm>
              <a:off x="2843" y="3481"/>
              <a:ext cx="48" cy="79"/>
            </a:xfrm>
            <a:custGeom>
              <a:avLst/>
              <a:gdLst>
                <a:gd name="T0" fmla="*/ 48 w 48"/>
                <a:gd name="T1" fmla="*/ 0 h 79"/>
                <a:gd name="T2" fmla="*/ 48 w 48"/>
                <a:gd name="T3" fmla="*/ 9 h 79"/>
                <a:gd name="T4" fmla="*/ 40 w 48"/>
                <a:gd name="T5" fmla="*/ 9 h 79"/>
                <a:gd name="T6" fmla="*/ 40 w 48"/>
                <a:gd name="T7" fmla="*/ 17 h 79"/>
                <a:gd name="T8" fmla="*/ 32 w 48"/>
                <a:gd name="T9" fmla="*/ 17 h 79"/>
                <a:gd name="T10" fmla="*/ 32 w 48"/>
                <a:gd name="T11" fmla="*/ 26 h 79"/>
                <a:gd name="T12" fmla="*/ 16 w 48"/>
                <a:gd name="T13" fmla="*/ 26 h 79"/>
                <a:gd name="T14" fmla="*/ 16 w 48"/>
                <a:gd name="T15" fmla="*/ 44 h 79"/>
                <a:gd name="T16" fmla="*/ 8 w 48"/>
                <a:gd name="T17" fmla="*/ 44 h 79"/>
                <a:gd name="T18" fmla="*/ 8 w 48"/>
                <a:gd name="T19" fmla="*/ 53 h 79"/>
                <a:gd name="T20" fmla="*/ 0 w 48"/>
                <a:gd name="T21" fmla="*/ 61 h 79"/>
                <a:gd name="T22" fmla="*/ 8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48" y="0"/>
                  </a:moveTo>
                  <a:lnTo>
                    <a:pt x="48" y="9"/>
                  </a:lnTo>
                  <a:lnTo>
                    <a:pt x="40" y="9"/>
                  </a:lnTo>
                  <a:lnTo>
                    <a:pt x="40" y="17"/>
                  </a:lnTo>
                  <a:lnTo>
                    <a:pt x="32" y="17"/>
                  </a:lnTo>
                  <a:lnTo>
                    <a:pt x="32" y="26"/>
                  </a:lnTo>
                  <a:lnTo>
                    <a:pt x="16" y="26"/>
                  </a:lnTo>
                  <a:lnTo>
                    <a:pt x="16" y="44"/>
                  </a:lnTo>
                  <a:lnTo>
                    <a:pt x="8" y="44"/>
                  </a:lnTo>
                  <a:lnTo>
                    <a:pt x="8" y="53"/>
                  </a:lnTo>
                  <a:lnTo>
                    <a:pt x="0" y="61"/>
                  </a:lnTo>
                  <a:lnTo>
                    <a:pt x="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66" name="Freeform 1068"/>
            <p:cNvSpPr>
              <a:spLocks/>
            </p:cNvSpPr>
            <p:nvPr/>
          </p:nvSpPr>
          <p:spPr bwMode="auto">
            <a:xfrm>
              <a:off x="2795" y="3455"/>
              <a:ext cx="16" cy="114"/>
            </a:xfrm>
            <a:custGeom>
              <a:avLst/>
              <a:gdLst>
                <a:gd name="T0" fmla="*/ 0 w 16"/>
                <a:gd name="T1" fmla="*/ 0 h 114"/>
                <a:gd name="T2" fmla="*/ 0 w 16"/>
                <a:gd name="T3" fmla="*/ 26 h 114"/>
                <a:gd name="T4" fmla="*/ 0 w 16"/>
                <a:gd name="T5" fmla="*/ 35 h 114"/>
                <a:gd name="T6" fmla="*/ 0 w 16"/>
                <a:gd name="T7" fmla="*/ 43 h 114"/>
                <a:gd name="T8" fmla="*/ 0 w 16"/>
                <a:gd name="T9" fmla="*/ 52 h 114"/>
                <a:gd name="T10" fmla="*/ 0 w 16"/>
                <a:gd name="T11" fmla="*/ 70 h 114"/>
                <a:gd name="T12" fmla="*/ 16 w 16"/>
                <a:gd name="T13" fmla="*/ 79 h 114"/>
                <a:gd name="T14" fmla="*/ 16 w 16"/>
                <a:gd name="T15" fmla="*/ 87 h 114"/>
                <a:gd name="T16" fmla="*/ 16 w 16"/>
                <a:gd name="T17" fmla="*/ 105 h 114"/>
                <a:gd name="T18" fmla="*/ 16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0" y="0"/>
                  </a:moveTo>
                  <a:lnTo>
                    <a:pt x="0" y="26"/>
                  </a:lnTo>
                  <a:lnTo>
                    <a:pt x="0" y="35"/>
                  </a:lnTo>
                  <a:lnTo>
                    <a:pt x="0" y="43"/>
                  </a:lnTo>
                  <a:lnTo>
                    <a:pt x="0" y="52"/>
                  </a:lnTo>
                  <a:lnTo>
                    <a:pt x="0" y="70"/>
                  </a:lnTo>
                  <a:lnTo>
                    <a:pt x="16" y="79"/>
                  </a:lnTo>
                  <a:lnTo>
                    <a:pt x="16" y="87"/>
                  </a:lnTo>
                  <a:lnTo>
                    <a:pt x="16" y="105"/>
                  </a:lnTo>
                  <a:lnTo>
                    <a:pt x="16"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67" name="Freeform 1069"/>
            <p:cNvSpPr>
              <a:spLocks/>
            </p:cNvSpPr>
            <p:nvPr/>
          </p:nvSpPr>
          <p:spPr bwMode="auto">
            <a:xfrm>
              <a:off x="2731" y="3463"/>
              <a:ext cx="32" cy="79"/>
            </a:xfrm>
            <a:custGeom>
              <a:avLst/>
              <a:gdLst>
                <a:gd name="T0" fmla="*/ 32 w 32"/>
                <a:gd name="T1" fmla="*/ 0 h 79"/>
                <a:gd name="T2" fmla="*/ 32 w 32"/>
                <a:gd name="T3" fmla="*/ 18 h 79"/>
                <a:gd name="T4" fmla="*/ 24 w 32"/>
                <a:gd name="T5" fmla="*/ 27 h 79"/>
                <a:gd name="T6" fmla="*/ 16 w 32"/>
                <a:gd name="T7" fmla="*/ 27 h 79"/>
                <a:gd name="T8" fmla="*/ 16 w 32"/>
                <a:gd name="T9" fmla="*/ 35 h 79"/>
                <a:gd name="T10" fmla="*/ 0 w 32"/>
                <a:gd name="T11" fmla="*/ 44 h 79"/>
                <a:gd name="T12" fmla="*/ 0 w 32"/>
                <a:gd name="T13" fmla="*/ 62 h 79"/>
                <a:gd name="T14" fmla="*/ 0 w 32"/>
                <a:gd name="T15" fmla="*/ 71 h 79"/>
                <a:gd name="T16" fmla="*/ 0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32" y="0"/>
                  </a:moveTo>
                  <a:lnTo>
                    <a:pt x="32" y="18"/>
                  </a:lnTo>
                  <a:lnTo>
                    <a:pt x="24" y="27"/>
                  </a:lnTo>
                  <a:lnTo>
                    <a:pt x="16" y="27"/>
                  </a:lnTo>
                  <a:lnTo>
                    <a:pt x="16" y="35"/>
                  </a:lnTo>
                  <a:lnTo>
                    <a:pt x="0" y="44"/>
                  </a:lnTo>
                  <a:lnTo>
                    <a:pt x="0" y="62"/>
                  </a:lnTo>
                  <a:lnTo>
                    <a:pt x="0" y="71"/>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68" name="Freeform 1070"/>
            <p:cNvSpPr>
              <a:spLocks/>
            </p:cNvSpPr>
            <p:nvPr/>
          </p:nvSpPr>
          <p:spPr bwMode="auto">
            <a:xfrm>
              <a:off x="2691" y="3446"/>
              <a:ext cx="24" cy="149"/>
            </a:xfrm>
            <a:custGeom>
              <a:avLst/>
              <a:gdLst>
                <a:gd name="T0" fmla="*/ 24 w 24"/>
                <a:gd name="T1" fmla="*/ 0 h 149"/>
                <a:gd name="T2" fmla="*/ 24 w 24"/>
                <a:gd name="T3" fmla="*/ 9 h 149"/>
                <a:gd name="T4" fmla="*/ 24 w 24"/>
                <a:gd name="T5" fmla="*/ 35 h 149"/>
                <a:gd name="T6" fmla="*/ 24 w 24"/>
                <a:gd name="T7" fmla="*/ 44 h 149"/>
                <a:gd name="T8" fmla="*/ 24 w 24"/>
                <a:gd name="T9" fmla="*/ 52 h 149"/>
                <a:gd name="T10" fmla="*/ 16 w 24"/>
                <a:gd name="T11" fmla="*/ 61 h 149"/>
                <a:gd name="T12" fmla="*/ 16 w 24"/>
                <a:gd name="T13" fmla="*/ 88 h 149"/>
                <a:gd name="T14" fmla="*/ 0 w 24"/>
                <a:gd name="T15" fmla="*/ 96 h 149"/>
                <a:gd name="T16" fmla="*/ 0 w 24"/>
                <a:gd name="T17" fmla="*/ 114 h 149"/>
                <a:gd name="T18" fmla="*/ 0 w 24"/>
                <a:gd name="T19" fmla="*/ 123 h 149"/>
                <a:gd name="T20" fmla="*/ 0 w 24"/>
                <a:gd name="T21" fmla="*/ 132 h 149"/>
                <a:gd name="T22" fmla="*/ 16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24" y="0"/>
                  </a:moveTo>
                  <a:lnTo>
                    <a:pt x="24" y="9"/>
                  </a:lnTo>
                  <a:lnTo>
                    <a:pt x="24" y="35"/>
                  </a:lnTo>
                  <a:lnTo>
                    <a:pt x="24" y="44"/>
                  </a:lnTo>
                  <a:lnTo>
                    <a:pt x="24" y="52"/>
                  </a:lnTo>
                  <a:lnTo>
                    <a:pt x="16" y="61"/>
                  </a:lnTo>
                  <a:lnTo>
                    <a:pt x="16" y="88"/>
                  </a:lnTo>
                  <a:lnTo>
                    <a:pt x="0" y="96"/>
                  </a:lnTo>
                  <a:lnTo>
                    <a:pt x="0" y="114"/>
                  </a:lnTo>
                  <a:lnTo>
                    <a:pt x="0" y="123"/>
                  </a:lnTo>
                  <a:lnTo>
                    <a:pt x="0" y="132"/>
                  </a:lnTo>
                  <a:lnTo>
                    <a:pt x="16"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69" name="Freeform 1071"/>
            <p:cNvSpPr>
              <a:spLocks/>
            </p:cNvSpPr>
            <p:nvPr/>
          </p:nvSpPr>
          <p:spPr bwMode="auto">
            <a:xfrm>
              <a:off x="2659" y="3384"/>
              <a:ext cx="72" cy="114"/>
            </a:xfrm>
            <a:custGeom>
              <a:avLst/>
              <a:gdLst>
                <a:gd name="T0" fmla="*/ 72 w 72"/>
                <a:gd name="T1" fmla="*/ 0 h 114"/>
                <a:gd name="T2" fmla="*/ 64 w 72"/>
                <a:gd name="T3" fmla="*/ 9 h 114"/>
                <a:gd name="T4" fmla="*/ 56 w 72"/>
                <a:gd name="T5" fmla="*/ 27 h 114"/>
                <a:gd name="T6" fmla="*/ 48 w 72"/>
                <a:gd name="T7" fmla="*/ 27 h 114"/>
                <a:gd name="T8" fmla="*/ 32 w 72"/>
                <a:gd name="T9" fmla="*/ 35 h 114"/>
                <a:gd name="T10" fmla="*/ 24 w 72"/>
                <a:gd name="T11" fmla="*/ 44 h 114"/>
                <a:gd name="T12" fmla="*/ 16 w 72"/>
                <a:gd name="T13" fmla="*/ 62 h 114"/>
                <a:gd name="T14" fmla="*/ 16 w 72"/>
                <a:gd name="T15" fmla="*/ 71 h 114"/>
                <a:gd name="T16" fmla="*/ 16 w 72"/>
                <a:gd name="T17" fmla="*/ 79 h 114"/>
                <a:gd name="T18" fmla="*/ 16 w 72"/>
                <a:gd name="T19" fmla="*/ 97 h 114"/>
                <a:gd name="T20" fmla="*/ 0 w 72"/>
                <a:gd name="T21" fmla="*/ 106 h 114"/>
                <a:gd name="T22" fmla="*/ 0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72" y="0"/>
                  </a:moveTo>
                  <a:lnTo>
                    <a:pt x="64" y="9"/>
                  </a:lnTo>
                  <a:lnTo>
                    <a:pt x="56" y="27"/>
                  </a:lnTo>
                  <a:lnTo>
                    <a:pt x="48" y="27"/>
                  </a:lnTo>
                  <a:lnTo>
                    <a:pt x="32" y="35"/>
                  </a:lnTo>
                  <a:lnTo>
                    <a:pt x="24" y="44"/>
                  </a:lnTo>
                  <a:lnTo>
                    <a:pt x="16" y="62"/>
                  </a:lnTo>
                  <a:lnTo>
                    <a:pt x="16" y="71"/>
                  </a:lnTo>
                  <a:lnTo>
                    <a:pt x="16" y="79"/>
                  </a:lnTo>
                  <a:lnTo>
                    <a:pt x="16" y="97"/>
                  </a:lnTo>
                  <a:lnTo>
                    <a:pt x="0" y="106"/>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70" name="Freeform 1072"/>
            <p:cNvSpPr>
              <a:spLocks/>
            </p:cNvSpPr>
            <p:nvPr/>
          </p:nvSpPr>
          <p:spPr bwMode="auto">
            <a:xfrm>
              <a:off x="3027" y="3446"/>
              <a:ext cx="48" cy="88"/>
            </a:xfrm>
            <a:custGeom>
              <a:avLst/>
              <a:gdLst>
                <a:gd name="T0" fmla="*/ 0 w 48"/>
                <a:gd name="T1" fmla="*/ 0 h 88"/>
                <a:gd name="T2" fmla="*/ 16 w 48"/>
                <a:gd name="T3" fmla="*/ 0 h 88"/>
                <a:gd name="T4" fmla="*/ 24 w 48"/>
                <a:gd name="T5" fmla="*/ 9 h 88"/>
                <a:gd name="T6" fmla="*/ 24 w 48"/>
                <a:gd name="T7" fmla="*/ 17 h 88"/>
                <a:gd name="T8" fmla="*/ 24 w 48"/>
                <a:gd name="T9" fmla="*/ 35 h 88"/>
                <a:gd name="T10" fmla="*/ 24 w 48"/>
                <a:gd name="T11" fmla="*/ 44 h 88"/>
                <a:gd name="T12" fmla="*/ 32 w 48"/>
                <a:gd name="T13" fmla="*/ 52 h 88"/>
                <a:gd name="T14" fmla="*/ 32 w 48"/>
                <a:gd name="T15" fmla="*/ 61 h 88"/>
                <a:gd name="T16" fmla="*/ 32 w 48"/>
                <a:gd name="T17" fmla="*/ 79 h 88"/>
                <a:gd name="T18" fmla="*/ 32 w 48"/>
                <a:gd name="T19" fmla="*/ 88 h 88"/>
                <a:gd name="T20" fmla="*/ 48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0" y="0"/>
                  </a:moveTo>
                  <a:lnTo>
                    <a:pt x="16" y="0"/>
                  </a:lnTo>
                  <a:lnTo>
                    <a:pt x="24" y="9"/>
                  </a:lnTo>
                  <a:lnTo>
                    <a:pt x="24" y="17"/>
                  </a:lnTo>
                  <a:lnTo>
                    <a:pt x="24" y="35"/>
                  </a:lnTo>
                  <a:lnTo>
                    <a:pt x="24" y="44"/>
                  </a:lnTo>
                  <a:lnTo>
                    <a:pt x="32" y="52"/>
                  </a:lnTo>
                  <a:lnTo>
                    <a:pt x="32" y="61"/>
                  </a:lnTo>
                  <a:lnTo>
                    <a:pt x="32" y="79"/>
                  </a:lnTo>
                  <a:lnTo>
                    <a:pt x="32" y="88"/>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71" name="Freeform 1073"/>
            <p:cNvSpPr>
              <a:spLocks/>
            </p:cNvSpPr>
            <p:nvPr/>
          </p:nvSpPr>
          <p:spPr bwMode="auto">
            <a:xfrm>
              <a:off x="2955" y="3498"/>
              <a:ext cx="40" cy="80"/>
            </a:xfrm>
            <a:custGeom>
              <a:avLst/>
              <a:gdLst>
                <a:gd name="T0" fmla="*/ 40 w 40"/>
                <a:gd name="T1" fmla="*/ 0 h 80"/>
                <a:gd name="T2" fmla="*/ 24 w 40"/>
                <a:gd name="T3" fmla="*/ 0 h 80"/>
                <a:gd name="T4" fmla="*/ 8 w 40"/>
                <a:gd name="T5" fmla="*/ 0 h 80"/>
                <a:gd name="T6" fmla="*/ 8 w 40"/>
                <a:gd name="T7" fmla="*/ 9 h 80"/>
                <a:gd name="T8" fmla="*/ 0 w 40"/>
                <a:gd name="T9" fmla="*/ 27 h 80"/>
                <a:gd name="T10" fmla="*/ 0 w 40"/>
                <a:gd name="T11" fmla="*/ 36 h 80"/>
                <a:gd name="T12" fmla="*/ 0 w 40"/>
                <a:gd name="T13" fmla="*/ 44 h 80"/>
                <a:gd name="T14" fmla="*/ 0 w 40"/>
                <a:gd name="T15" fmla="*/ 62 h 80"/>
                <a:gd name="T16" fmla="*/ 0 w 40"/>
                <a:gd name="T17" fmla="*/ 71 h 80"/>
                <a:gd name="T18" fmla="*/ 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40" y="0"/>
                  </a:moveTo>
                  <a:lnTo>
                    <a:pt x="24" y="0"/>
                  </a:lnTo>
                  <a:lnTo>
                    <a:pt x="8" y="0"/>
                  </a:lnTo>
                  <a:lnTo>
                    <a:pt x="8" y="9"/>
                  </a:lnTo>
                  <a:lnTo>
                    <a:pt x="0" y="27"/>
                  </a:lnTo>
                  <a:lnTo>
                    <a:pt x="0" y="36"/>
                  </a:lnTo>
                  <a:lnTo>
                    <a:pt x="0" y="44"/>
                  </a:lnTo>
                  <a:lnTo>
                    <a:pt x="0" y="62"/>
                  </a:lnTo>
                  <a:lnTo>
                    <a:pt x="0" y="71"/>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72" name="Freeform 1074"/>
            <p:cNvSpPr>
              <a:spLocks/>
            </p:cNvSpPr>
            <p:nvPr/>
          </p:nvSpPr>
          <p:spPr bwMode="auto">
            <a:xfrm>
              <a:off x="2963" y="3411"/>
              <a:ext cx="32" cy="79"/>
            </a:xfrm>
            <a:custGeom>
              <a:avLst/>
              <a:gdLst>
                <a:gd name="T0" fmla="*/ 32 w 32"/>
                <a:gd name="T1" fmla="*/ 8 h 79"/>
                <a:gd name="T2" fmla="*/ 24 w 32"/>
                <a:gd name="T3" fmla="*/ 0 h 79"/>
                <a:gd name="T4" fmla="*/ 24 w 32"/>
                <a:gd name="T5" fmla="*/ 8 h 79"/>
                <a:gd name="T6" fmla="*/ 24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0 w 32"/>
                <a:gd name="T19" fmla="*/ 70 h 79"/>
                <a:gd name="T20" fmla="*/ 0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32" y="8"/>
                  </a:moveTo>
                  <a:lnTo>
                    <a:pt x="24" y="0"/>
                  </a:lnTo>
                  <a:lnTo>
                    <a:pt x="24" y="8"/>
                  </a:lnTo>
                  <a:lnTo>
                    <a:pt x="24" y="17"/>
                  </a:lnTo>
                  <a:lnTo>
                    <a:pt x="16" y="17"/>
                  </a:lnTo>
                  <a:lnTo>
                    <a:pt x="16" y="35"/>
                  </a:lnTo>
                  <a:lnTo>
                    <a:pt x="16" y="44"/>
                  </a:lnTo>
                  <a:lnTo>
                    <a:pt x="16" y="52"/>
                  </a:lnTo>
                  <a:lnTo>
                    <a:pt x="16" y="70"/>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73" name="Freeform 1075"/>
            <p:cNvSpPr>
              <a:spLocks/>
            </p:cNvSpPr>
            <p:nvPr/>
          </p:nvSpPr>
          <p:spPr bwMode="auto">
            <a:xfrm>
              <a:off x="2763" y="3534"/>
              <a:ext cx="48" cy="79"/>
            </a:xfrm>
            <a:custGeom>
              <a:avLst/>
              <a:gdLst>
                <a:gd name="T0" fmla="*/ 48 w 48"/>
                <a:gd name="T1" fmla="*/ 0 h 79"/>
                <a:gd name="T2" fmla="*/ 32 w 48"/>
                <a:gd name="T3" fmla="*/ 8 h 79"/>
                <a:gd name="T4" fmla="*/ 32 w 48"/>
                <a:gd name="T5" fmla="*/ 26 h 79"/>
                <a:gd name="T6" fmla="*/ 24 w 48"/>
                <a:gd name="T7" fmla="*/ 35 h 79"/>
                <a:gd name="T8" fmla="*/ 16 w 48"/>
                <a:gd name="T9" fmla="*/ 35 h 79"/>
                <a:gd name="T10" fmla="*/ 16 w 48"/>
                <a:gd name="T11" fmla="*/ 44 h 79"/>
                <a:gd name="T12" fmla="*/ 0 w 48"/>
                <a:gd name="T13" fmla="*/ 44 h 79"/>
                <a:gd name="T14" fmla="*/ 0 w 48"/>
                <a:gd name="T15" fmla="*/ 61 h 79"/>
                <a:gd name="T16" fmla="*/ 0 w 48"/>
                <a:gd name="T17" fmla="*/ 70 h 79"/>
                <a:gd name="T18" fmla="*/ 0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48" y="0"/>
                  </a:moveTo>
                  <a:lnTo>
                    <a:pt x="32" y="8"/>
                  </a:lnTo>
                  <a:lnTo>
                    <a:pt x="32" y="26"/>
                  </a:lnTo>
                  <a:lnTo>
                    <a:pt x="24" y="35"/>
                  </a:lnTo>
                  <a:lnTo>
                    <a:pt x="16" y="35"/>
                  </a:lnTo>
                  <a:lnTo>
                    <a:pt x="16" y="44"/>
                  </a:lnTo>
                  <a:lnTo>
                    <a:pt x="0" y="44"/>
                  </a:lnTo>
                  <a:lnTo>
                    <a:pt x="0" y="61"/>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74" name="Freeform 1076"/>
            <p:cNvSpPr>
              <a:spLocks/>
            </p:cNvSpPr>
            <p:nvPr/>
          </p:nvSpPr>
          <p:spPr bwMode="auto">
            <a:xfrm>
              <a:off x="2731" y="3455"/>
              <a:ext cx="64" cy="35"/>
            </a:xfrm>
            <a:custGeom>
              <a:avLst/>
              <a:gdLst>
                <a:gd name="T0" fmla="*/ 64 w 64"/>
                <a:gd name="T1" fmla="*/ 0 h 35"/>
                <a:gd name="T2" fmla="*/ 56 w 64"/>
                <a:gd name="T3" fmla="*/ 0 h 35"/>
                <a:gd name="T4" fmla="*/ 48 w 64"/>
                <a:gd name="T5" fmla="*/ 0 h 35"/>
                <a:gd name="T6" fmla="*/ 32 w 64"/>
                <a:gd name="T7" fmla="*/ 0 h 35"/>
                <a:gd name="T8" fmla="*/ 32 w 64"/>
                <a:gd name="T9" fmla="*/ 8 h 35"/>
                <a:gd name="T10" fmla="*/ 24 w 64"/>
                <a:gd name="T11" fmla="*/ 8 h 35"/>
                <a:gd name="T12" fmla="*/ 16 w 64"/>
                <a:gd name="T13" fmla="*/ 26 h 35"/>
                <a:gd name="T14" fmla="*/ 0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64" y="0"/>
                  </a:moveTo>
                  <a:lnTo>
                    <a:pt x="56" y="0"/>
                  </a:lnTo>
                  <a:lnTo>
                    <a:pt x="48" y="0"/>
                  </a:lnTo>
                  <a:lnTo>
                    <a:pt x="32" y="0"/>
                  </a:lnTo>
                  <a:lnTo>
                    <a:pt x="32" y="8"/>
                  </a:lnTo>
                  <a:lnTo>
                    <a:pt x="24" y="8"/>
                  </a:lnTo>
                  <a:lnTo>
                    <a:pt x="16"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75" name="Freeform 1077"/>
            <p:cNvSpPr>
              <a:spLocks/>
            </p:cNvSpPr>
            <p:nvPr/>
          </p:nvSpPr>
          <p:spPr bwMode="auto">
            <a:xfrm>
              <a:off x="2811" y="3455"/>
              <a:ext cx="16" cy="123"/>
            </a:xfrm>
            <a:custGeom>
              <a:avLst/>
              <a:gdLst>
                <a:gd name="T0" fmla="*/ 0 w 16"/>
                <a:gd name="T1" fmla="*/ 0 h 123"/>
                <a:gd name="T2" fmla="*/ 0 w 16"/>
                <a:gd name="T3" fmla="*/ 35 h 123"/>
                <a:gd name="T4" fmla="*/ 0 w 16"/>
                <a:gd name="T5" fmla="*/ 43 h 123"/>
                <a:gd name="T6" fmla="*/ 0 w 16"/>
                <a:gd name="T7" fmla="*/ 70 h 123"/>
                <a:gd name="T8" fmla="*/ 8 w 16"/>
                <a:gd name="T9" fmla="*/ 70 h 123"/>
                <a:gd name="T10" fmla="*/ 8 w 16"/>
                <a:gd name="T11" fmla="*/ 79 h 123"/>
                <a:gd name="T12" fmla="*/ 8 w 16"/>
                <a:gd name="T13" fmla="*/ 87 h 123"/>
                <a:gd name="T14" fmla="*/ 8 w 16"/>
                <a:gd name="T15" fmla="*/ 105 h 123"/>
                <a:gd name="T16" fmla="*/ 16 w 16"/>
                <a:gd name="T17" fmla="*/ 114 h 123"/>
                <a:gd name="T18" fmla="*/ 16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0" y="0"/>
                  </a:moveTo>
                  <a:lnTo>
                    <a:pt x="0" y="35"/>
                  </a:lnTo>
                  <a:lnTo>
                    <a:pt x="0" y="43"/>
                  </a:lnTo>
                  <a:lnTo>
                    <a:pt x="0" y="70"/>
                  </a:lnTo>
                  <a:lnTo>
                    <a:pt x="8" y="70"/>
                  </a:lnTo>
                  <a:lnTo>
                    <a:pt x="8" y="79"/>
                  </a:lnTo>
                  <a:lnTo>
                    <a:pt x="8" y="87"/>
                  </a:lnTo>
                  <a:lnTo>
                    <a:pt x="8" y="105"/>
                  </a:lnTo>
                  <a:lnTo>
                    <a:pt x="16" y="114"/>
                  </a:lnTo>
                  <a:lnTo>
                    <a:pt x="16"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76" name="Freeform 1078"/>
            <p:cNvSpPr>
              <a:spLocks/>
            </p:cNvSpPr>
            <p:nvPr/>
          </p:nvSpPr>
          <p:spPr bwMode="auto">
            <a:xfrm>
              <a:off x="2843" y="3481"/>
              <a:ext cx="16" cy="61"/>
            </a:xfrm>
            <a:custGeom>
              <a:avLst/>
              <a:gdLst>
                <a:gd name="T0" fmla="*/ 16 w 16"/>
                <a:gd name="T1" fmla="*/ 0 h 61"/>
                <a:gd name="T2" fmla="*/ 8 w 16"/>
                <a:gd name="T3" fmla="*/ 9 h 61"/>
                <a:gd name="T4" fmla="*/ 0 w 16"/>
                <a:gd name="T5" fmla="*/ 17 h 61"/>
                <a:gd name="T6" fmla="*/ 0 w 16"/>
                <a:gd name="T7" fmla="*/ 26 h 61"/>
                <a:gd name="T8" fmla="*/ 0 w 16"/>
                <a:gd name="T9" fmla="*/ 44 h 61"/>
                <a:gd name="T10" fmla="*/ 0 w 16"/>
                <a:gd name="T11" fmla="*/ 53 h 61"/>
                <a:gd name="T12" fmla="*/ 0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16" y="0"/>
                  </a:moveTo>
                  <a:lnTo>
                    <a:pt x="8" y="9"/>
                  </a:lnTo>
                  <a:lnTo>
                    <a:pt x="0" y="17"/>
                  </a:lnTo>
                  <a:lnTo>
                    <a:pt x="0" y="26"/>
                  </a:lnTo>
                  <a:lnTo>
                    <a:pt x="0" y="44"/>
                  </a:lnTo>
                  <a:lnTo>
                    <a:pt x="0" y="53"/>
                  </a:lnTo>
                  <a:lnTo>
                    <a:pt x="0"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77" name="Freeform 1079"/>
            <p:cNvSpPr>
              <a:spLocks/>
            </p:cNvSpPr>
            <p:nvPr/>
          </p:nvSpPr>
          <p:spPr bwMode="auto">
            <a:xfrm>
              <a:off x="2875" y="3507"/>
              <a:ext cx="16" cy="88"/>
            </a:xfrm>
            <a:custGeom>
              <a:avLst/>
              <a:gdLst>
                <a:gd name="T0" fmla="*/ 0 w 16"/>
                <a:gd name="T1" fmla="*/ 0 h 88"/>
                <a:gd name="T2" fmla="*/ 0 w 16"/>
                <a:gd name="T3" fmla="*/ 27 h 88"/>
                <a:gd name="T4" fmla="*/ 8 w 16"/>
                <a:gd name="T5" fmla="*/ 35 h 88"/>
                <a:gd name="T6" fmla="*/ 8 w 16"/>
                <a:gd name="T7" fmla="*/ 53 h 88"/>
                <a:gd name="T8" fmla="*/ 16 w 16"/>
                <a:gd name="T9" fmla="*/ 62 h 88"/>
                <a:gd name="T10" fmla="*/ 16 w 16"/>
                <a:gd name="T11" fmla="*/ 71 h 88"/>
                <a:gd name="T12" fmla="*/ 16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0" y="0"/>
                  </a:moveTo>
                  <a:lnTo>
                    <a:pt x="0" y="27"/>
                  </a:lnTo>
                  <a:lnTo>
                    <a:pt x="8" y="35"/>
                  </a:lnTo>
                  <a:lnTo>
                    <a:pt x="8" y="53"/>
                  </a:lnTo>
                  <a:lnTo>
                    <a:pt x="16" y="62"/>
                  </a:lnTo>
                  <a:lnTo>
                    <a:pt x="16" y="71"/>
                  </a:lnTo>
                  <a:lnTo>
                    <a:pt x="16"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78" name="Freeform 1080"/>
            <p:cNvSpPr>
              <a:spLocks/>
            </p:cNvSpPr>
            <p:nvPr/>
          </p:nvSpPr>
          <p:spPr bwMode="auto">
            <a:xfrm>
              <a:off x="2915" y="3455"/>
              <a:ext cx="16" cy="123"/>
            </a:xfrm>
            <a:custGeom>
              <a:avLst/>
              <a:gdLst>
                <a:gd name="T0" fmla="*/ 8 w 16"/>
                <a:gd name="T1" fmla="*/ 0 h 123"/>
                <a:gd name="T2" fmla="*/ 8 w 16"/>
                <a:gd name="T3" fmla="*/ 8 h 123"/>
                <a:gd name="T4" fmla="*/ 0 w 16"/>
                <a:gd name="T5" fmla="*/ 26 h 123"/>
                <a:gd name="T6" fmla="*/ 0 w 16"/>
                <a:gd name="T7" fmla="*/ 35 h 123"/>
                <a:gd name="T8" fmla="*/ 8 w 16"/>
                <a:gd name="T9" fmla="*/ 43 h 123"/>
                <a:gd name="T10" fmla="*/ 8 w 16"/>
                <a:gd name="T11" fmla="*/ 52 h 123"/>
                <a:gd name="T12" fmla="*/ 8 w 16"/>
                <a:gd name="T13" fmla="*/ 70 h 123"/>
                <a:gd name="T14" fmla="*/ 8 w 16"/>
                <a:gd name="T15" fmla="*/ 79 h 123"/>
                <a:gd name="T16" fmla="*/ 16 w 16"/>
                <a:gd name="T17" fmla="*/ 87 h 123"/>
                <a:gd name="T18" fmla="*/ 16 w 16"/>
                <a:gd name="T19" fmla="*/ 105 h 123"/>
                <a:gd name="T20" fmla="*/ 16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0" y="26"/>
                  </a:lnTo>
                  <a:lnTo>
                    <a:pt x="0" y="35"/>
                  </a:lnTo>
                  <a:lnTo>
                    <a:pt x="8" y="43"/>
                  </a:lnTo>
                  <a:lnTo>
                    <a:pt x="8" y="52"/>
                  </a:lnTo>
                  <a:lnTo>
                    <a:pt x="8" y="70"/>
                  </a:lnTo>
                  <a:lnTo>
                    <a:pt x="8" y="79"/>
                  </a:lnTo>
                  <a:lnTo>
                    <a:pt x="16" y="87"/>
                  </a:lnTo>
                  <a:lnTo>
                    <a:pt x="16" y="105"/>
                  </a:lnTo>
                  <a:lnTo>
                    <a:pt x="16"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79" name="Freeform 1081"/>
            <p:cNvSpPr>
              <a:spLocks/>
            </p:cNvSpPr>
            <p:nvPr/>
          </p:nvSpPr>
          <p:spPr bwMode="auto">
            <a:xfrm>
              <a:off x="3011" y="3490"/>
              <a:ext cx="40" cy="105"/>
            </a:xfrm>
            <a:custGeom>
              <a:avLst/>
              <a:gdLst>
                <a:gd name="T0" fmla="*/ 8 w 40"/>
                <a:gd name="T1" fmla="*/ 0 h 105"/>
                <a:gd name="T2" fmla="*/ 0 w 40"/>
                <a:gd name="T3" fmla="*/ 8 h 105"/>
                <a:gd name="T4" fmla="*/ 8 w 40"/>
                <a:gd name="T5" fmla="*/ 17 h 105"/>
                <a:gd name="T6" fmla="*/ 16 w 40"/>
                <a:gd name="T7" fmla="*/ 35 h 105"/>
                <a:gd name="T8" fmla="*/ 32 w 40"/>
                <a:gd name="T9" fmla="*/ 44 h 105"/>
                <a:gd name="T10" fmla="*/ 32 w 40"/>
                <a:gd name="T11" fmla="*/ 52 h 105"/>
                <a:gd name="T12" fmla="*/ 40 w 40"/>
                <a:gd name="T13" fmla="*/ 70 h 105"/>
                <a:gd name="T14" fmla="*/ 40 w 40"/>
                <a:gd name="T15" fmla="*/ 79 h 105"/>
                <a:gd name="T16" fmla="*/ 40 w 40"/>
                <a:gd name="T17" fmla="*/ 88 h 105"/>
                <a:gd name="T18" fmla="*/ 4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8" y="0"/>
                  </a:moveTo>
                  <a:lnTo>
                    <a:pt x="0" y="8"/>
                  </a:lnTo>
                  <a:lnTo>
                    <a:pt x="8" y="17"/>
                  </a:lnTo>
                  <a:lnTo>
                    <a:pt x="16" y="35"/>
                  </a:lnTo>
                  <a:lnTo>
                    <a:pt x="32" y="44"/>
                  </a:lnTo>
                  <a:lnTo>
                    <a:pt x="32" y="52"/>
                  </a:lnTo>
                  <a:lnTo>
                    <a:pt x="40" y="70"/>
                  </a:lnTo>
                  <a:lnTo>
                    <a:pt x="40" y="79"/>
                  </a:lnTo>
                  <a:lnTo>
                    <a:pt x="40" y="88"/>
                  </a:lnTo>
                  <a:lnTo>
                    <a:pt x="4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80" name="Freeform 1082"/>
            <p:cNvSpPr>
              <a:spLocks/>
            </p:cNvSpPr>
            <p:nvPr/>
          </p:nvSpPr>
          <p:spPr bwMode="auto">
            <a:xfrm>
              <a:off x="3051" y="3463"/>
              <a:ext cx="64" cy="115"/>
            </a:xfrm>
            <a:custGeom>
              <a:avLst/>
              <a:gdLst>
                <a:gd name="T0" fmla="*/ 0 w 64"/>
                <a:gd name="T1" fmla="*/ 0 h 115"/>
                <a:gd name="T2" fmla="*/ 8 w 64"/>
                <a:gd name="T3" fmla="*/ 18 h 115"/>
                <a:gd name="T4" fmla="*/ 8 w 64"/>
                <a:gd name="T5" fmla="*/ 27 h 115"/>
                <a:gd name="T6" fmla="*/ 24 w 64"/>
                <a:gd name="T7" fmla="*/ 27 h 115"/>
                <a:gd name="T8" fmla="*/ 32 w 64"/>
                <a:gd name="T9" fmla="*/ 27 h 115"/>
                <a:gd name="T10" fmla="*/ 32 w 64"/>
                <a:gd name="T11" fmla="*/ 35 h 115"/>
                <a:gd name="T12" fmla="*/ 32 w 64"/>
                <a:gd name="T13" fmla="*/ 44 h 115"/>
                <a:gd name="T14" fmla="*/ 40 w 64"/>
                <a:gd name="T15" fmla="*/ 62 h 115"/>
                <a:gd name="T16" fmla="*/ 48 w 64"/>
                <a:gd name="T17" fmla="*/ 71 h 115"/>
                <a:gd name="T18" fmla="*/ 48 w 64"/>
                <a:gd name="T19" fmla="*/ 79 h 115"/>
                <a:gd name="T20" fmla="*/ 48 w 64"/>
                <a:gd name="T21" fmla="*/ 97 h 115"/>
                <a:gd name="T22" fmla="*/ 64 w 64"/>
                <a:gd name="T23" fmla="*/ 97 h 115"/>
                <a:gd name="T24" fmla="*/ 64 w 64"/>
                <a:gd name="T25" fmla="*/ 106 h 115"/>
                <a:gd name="T26" fmla="*/ 64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0" y="0"/>
                  </a:moveTo>
                  <a:lnTo>
                    <a:pt x="8" y="18"/>
                  </a:lnTo>
                  <a:lnTo>
                    <a:pt x="8" y="27"/>
                  </a:lnTo>
                  <a:lnTo>
                    <a:pt x="24" y="27"/>
                  </a:lnTo>
                  <a:lnTo>
                    <a:pt x="32" y="27"/>
                  </a:lnTo>
                  <a:lnTo>
                    <a:pt x="32" y="35"/>
                  </a:lnTo>
                  <a:lnTo>
                    <a:pt x="32" y="44"/>
                  </a:lnTo>
                  <a:lnTo>
                    <a:pt x="40" y="62"/>
                  </a:lnTo>
                  <a:lnTo>
                    <a:pt x="48" y="71"/>
                  </a:lnTo>
                  <a:lnTo>
                    <a:pt x="48" y="79"/>
                  </a:lnTo>
                  <a:lnTo>
                    <a:pt x="48" y="97"/>
                  </a:lnTo>
                  <a:lnTo>
                    <a:pt x="64" y="97"/>
                  </a:lnTo>
                  <a:lnTo>
                    <a:pt x="64" y="106"/>
                  </a:lnTo>
                  <a:lnTo>
                    <a:pt x="64"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81" name="Freeform 1083"/>
            <p:cNvSpPr>
              <a:spLocks/>
            </p:cNvSpPr>
            <p:nvPr/>
          </p:nvSpPr>
          <p:spPr bwMode="auto">
            <a:xfrm>
              <a:off x="2659" y="3507"/>
              <a:ext cx="48" cy="88"/>
            </a:xfrm>
            <a:custGeom>
              <a:avLst/>
              <a:gdLst>
                <a:gd name="T0" fmla="*/ 48 w 48"/>
                <a:gd name="T1" fmla="*/ 0 h 88"/>
                <a:gd name="T2" fmla="*/ 48 w 48"/>
                <a:gd name="T3" fmla="*/ 18 h 88"/>
                <a:gd name="T4" fmla="*/ 48 w 48"/>
                <a:gd name="T5" fmla="*/ 27 h 88"/>
                <a:gd name="T6" fmla="*/ 32 w 48"/>
                <a:gd name="T7" fmla="*/ 27 h 88"/>
                <a:gd name="T8" fmla="*/ 32 w 48"/>
                <a:gd name="T9" fmla="*/ 35 h 88"/>
                <a:gd name="T10" fmla="*/ 24 w 48"/>
                <a:gd name="T11" fmla="*/ 35 h 88"/>
                <a:gd name="T12" fmla="*/ 16 w 48"/>
                <a:gd name="T13" fmla="*/ 53 h 88"/>
                <a:gd name="T14" fmla="*/ 0 w 48"/>
                <a:gd name="T15" fmla="*/ 62 h 88"/>
                <a:gd name="T16" fmla="*/ 0 w 48"/>
                <a:gd name="T17" fmla="*/ 71 h 88"/>
                <a:gd name="T18" fmla="*/ 0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48" y="0"/>
                  </a:moveTo>
                  <a:lnTo>
                    <a:pt x="48" y="18"/>
                  </a:lnTo>
                  <a:lnTo>
                    <a:pt x="48" y="27"/>
                  </a:lnTo>
                  <a:lnTo>
                    <a:pt x="32" y="27"/>
                  </a:lnTo>
                  <a:lnTo>
                    <a:pt x="32" y="35"/>
                  </a:lnTo>
                  <a:lnTo>
                    <a:pt x="24" y="35"/>
                  </a:lnTo>
                  <a:lnTo>
                    <a:pt x="16"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82" name="Freeform 1084"/>
            <p:cNvSpPr>
              <a:spLocks/>
            </p:cNvSpPr>
            <p:nvPr/>
          </p:nvSpPr>
          <p:spPr bwMode="auto">
            <a:xfrm>
              <a:off x="2683" y="3314"/>
              <a:ext cx="64" cy="53"/>
            </a:xfrm>
            <a:custGeom>
              <a:avLst/>
              <a:gdLst>
                <a:gd name="T0" fmla="*/ 64 w 64"/>
                <a:gd name="T1" fmla="*/ 0 h 53"/>
                <a:gd name="T2" fmla="*/ 40 w 64"/>
                <a:gd name="T3" fmla="*/ 17 h 53"/>
                <a:gd name="T4" fmla="*/ 32 w 64"/>
                <a:gd name="T5" fmla="*/ 17 h 53"/>
                <a:gd name="T6" fmla="*/ 24 w 64"/>
                <a:gd name="T7" fmla="*/ 17 h 53"/>
                <a:gd name="T8" fmla="*/ 8 w 64"/>
                <a:gd name="T9" fmla="*/ 17 h 53"/>
                <a:gd name="T10" fmla="*/ 0 w 64"/>
                <a:gd name="T11" fmla="*/ 26 h 53"/>
                <a:gd name="T12" fmla="*/ 0 w 64"/>
                <a:gd name="T13" fmla="*/ 35 h 53"/>
                <a:gd name="T14" fmla="*/ 0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64" y="0"/>
                  </a:moveTo>
                  <a:lnTo>
                    <a:pt x="40" y="17"/>
                  </a:lnTo>
                  <a:lnTo>
                    <a:pt x="32" y="17"/>
                  </a:lnTo>
                  <a:lnTo>
                    <a:pt x="24" y="17"/>
                  </a:lnTo>
                  <a:lnTo>
                    <a:pt x="8" y="17"/>
                  </a:lnTo>
                  <a:lnTo>
                    <a:pt x="0" y="26"/>
                  </a:lnTo>
                  <a:lnTo>
                    <a:pt x="0" y="35"/>
                  </a:lnTo>
                  <a:lnTo>
                    <a:pt x="0"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83" name="Freeform 1085"/>
            <p:cNvSpPr>
              <a:spLocks/>
            </p:cNvSpPr>
            <p:nvPr/>
          </p:nvSpPr>
          <p:spPr bwMode="auto">
            <a:xfrm>
              <a:off x="2963" y="3314"/>
              <a:ext cx="96" cy="35"/>
            </a:xfrm>
            <a:custGeom>
              <a:avLst/>
              <a:gdLst>
                <a:gd name="T0" fmla="*/ 0 w 96"/>
                <a:gd name="T1" fmla="*/ 0 h 35"/>
                <a:gd name="T2" fmla="*/ 16 w 96"/>
                <a:gd name="T3" fmla="*/ 0 h 35"/>
                <a:gd name="T4" fmla="*/ 24 w 96"/>
                <a:gd name="T5" fmla="*/ 0 h 35"/>
                <a:gd name="T6" fmla="*/ 32 w 96"/>
                <a:gd name="T7" fmla="*/ 0 h 35"/>
                <a:gd name="T8" fmla="*/ 48 w 96"/>
                <a:gd name="T9" fmla="*/ 0 h 35"/>
                <a:gd name="T10" fmla="*/ 56 w 96"/>
                <a:gd name="T11" fmla="*/ 0 h 35"/>
                <a:gd name="T12" fmla="*/ 64 w 96"/>
                <a:gd name="T13" fmla="*/ 0 h 35"/>
                <a:gd name="T14" fmla="*/ 80 w 96"/>
                <a:gd name="T15" fmla="*/ 17 h 35"/>
                <a:gd name="T16" fmla="*/ 88 w 96"/>
                <a:gd name="T17" fmla="*/ 26 h 35"/>
                <a:gd name="T18" fmla="*/ 96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0" y="0"/>
                  </a:moveTo>
                  <a:lnTo>
                    <a:pt x="16" y="0"/>
                  </a:lnTo>
                  <a:lnTo>
                    <a:pt x="24" y="0"/>
                  </a:lnTo>
                  <a:lnTo>
                    <a:pt x="32" y="0"/>
                  </a:lnTo>
                  <a:lnTo>
                    <a:pt x="48" y="0"/>
                  </a:lnTo>
                  <a:lnTo>
                    <a:pt x="56" y="0"/>
                  </a:lnTo>
                  <a:lnTo>
                    <a:pt x="64" y="0"/>
                  </a:lnTo>
                  <a:lnTo>
                    <a:pt x="80" y="17"/>
                  </a:lnTo>
                  <a:lnTo>
                    <a:pt x="88" y="26"/>
                  </a:lnTo>
                  <a:lnTo>
                    <a:pt x="96"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84" name="Freeform 1086"/>
            <p:cNvSpPr>
              <a:spLocks/>
            </p:cNvSpPr>
            <p:nvPr/>
          </p:nvSpPr>
          <p:spPr bwMode="auto">
            <a:xfrm>
              <a:off x="2947" y="3296"/>
              <a:ext cx="112" cy="44"/>
            </a:xfrm>
            <a:custGeom>
              <a:avLst/>
              <a:gdLst>
                <a:gd name="T0" fmla="*/ 0 w 112"/>
                <a:gd name="T1" fmla="*/ 0 h 44"/>
                <a:gd name="T2" fmla="*/ 8 w 112"/>
                <a:gd name="T3" fmla="*/ 0 h 44"/>
                <a:gd name="T4" fmla="*/ 16 w 112"/>
                <a:gd name="T5" fmla="*/ 0 h 44"/>
                <a:gd name="T6" fmla="*/ 32 w 112"/>
                <a:gd name="T7" fmla="*/ 0 h 44"/>
                <a:gd name="T8" fmla="*/ 40 w 112"/>
                <a:gd name="T9" fmla="*/ 0 h 44"/>
                <a:gd name="T10" fmla="*/ 48 w 112"/>
                <a:gd name="T11" fmla="*/ 0 h 44"/>
                <a:gd name="T12" fmla="*/ 64 w 112"/>
                <a:gd name="T13" fmla="*/ 0 h 44"/>
                <a:gd name="T14" fmla="*/ 72 w 112"/>
                <a:gd name="T15" fmla="*/ 9 h 44"/>
                <a:gd name="T16" fmla="*/ 80 w 112"/>
                <a:gd name="T17" fmla="*/ 9 h 44"/>
                <a:gd name="T18" fmla="*/ 80 w 112"/>
                <a:gd name="T19" fmla="*/ 18 h 44"/>
                <a:gd name="T20" fmla="*/ 96 w 112"/>
                <a:gd name="T21" fmla="*/ 18 h 44"/>
                <a:gd name="T22" fmla="*/ 104 w 112"/>
                <a:gd name="T23" fmla="*/ 35 h 44"/>
                <a:gd name="T24" fmla="*/ 112 w 112"/>
                <a:gd name="T25" fmla="*/ 35 h 44"/>
                <a:gd name="T26" fmla="*/ 112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0" y="0"/>
                  </a:moveTo>
                  <a:lnTo>
                    <a:pt x="8" y="0"/>
                  </a:lnTo>
                  <a:lnTo>
                    <a:pt x="16" y="0"/>
                  </a:lnTo>
                  <a:lnTo>
                    <a:pt x="32" y="0"/>
                  </a:lnTo>
                  <a:lnTo>
                    <a:pt x="40" y="0"/>
                  </a:lnTo>
                  <a:lnTo>
                    <a:pt x="48" y="0"/>
                  </a:lnTo>
                  <a:lnTo>
                    <a:pt x="64" y="0"/>
                  </a:lnTo>
                  <a:lnTo>
                    <a:pt x="72" y="9"/>
                  </a:lnTo>
                  <a:lnTo>
                    <a:pt x="80" y="9"/>
                  </a:lnTo>
                  <a:lnTo>
                    <a:pt x="80" y="18"/>
                  </a:lnTo>
                  <a:lnTo>
                    <a:pt x="96" y="18"/>
                  </a:lnTo>
                  <a:lnTo>
                    <a:pt x="104" y="35"/>
                  </a:lnTo>
                  <a:lnTo>
                    <a:pt x="112" y="35"/>
                  </a:lnTo>
                  <a:lnTo>
                    <a:pt x="112"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85" name="Freeform 1087"/>
            <p:cNvSpPr>
              <a:spLocks/>
            </p:cNvSpPr>
            <p:nvPr/>
          </p:nvSpPr>
          <p:spPr bwMode="auto">
            <a:xfrm>
              <a:off x="3027" y="3375"/>
              <a:ext cx="64" cy="71"/>
            </a:xfrm>
            <a:custGeom>
              <a:avLst/>
              <a:gdLst>
                <a:gd name="T0" fmla="*/ 0 w 64"/>
                <a:gd name="T1" fmla="*/ 0 h 71"/>
                <a:gd name="T2" fmla="*/ 16 w 64"/>
                <a:gd name="T3" fmla="*/ 0 h 71"/>
                <a:gd name="T4" fmla="*/ 24 w 64"/>
                <a:gd name="T5" fmla="*/ 9 h 71"/>
                <a:gd name="T6" fmla="*/ 32 w 64"/>
                <a:gd name="T7" fmla="*/ 18 h 71"/>
                <a:gd name="T8" fmla="*/ 32 w 64"/>
                <a:gd name="T9" fmla="*/ 36 h 71"/>
                <a:gd name="T10" fmla="*/ 48 w 64"/>
                <a:gd name="T11" fmla="*/ 44 h 71"/>
                <a:gd name="T12" fmla="*/ 48 w 64"/>
                <a:gd name="T13" fmla="*/ 53 h 71"/>
                <a:gd name="T14" fmla="*/ 56 w 64"/>
                <a:gd name="T15" fmla="*/ 53 h 71"/>
                <a:gd name="T16" fmla="*/ 64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0" y="0"/>
                  </a:moveTo>
                  <a:lnTo>
                    <a:pt x="16" y="0"/>
                  </a:lnTo>
                  <a:lnTo>
                    <a:pt x="24" y="9"/>
                  </a:lnTo>
                  <a:lnTo>
                    <a:pt x="32" y="18"/>
                  </a:lnTo>
                  <a:lnTo>
                    <a:pt x="32" y="36"/>
                  </a:lnTo>
                  <a:lnTo>
                    <a:pt x="48" y="44"/>
                  </a:lnTo>
                  <a:lnTo>
                    <a:pt x="48" y="53"/>
                  </a:lnTo>
                  <a:lnTo>
                    <a:pt x="56" y="53"/>
                  </a:lnTo>
                  <a:lnTo>
                    <a:pt x="64"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86" name="Freeform 1088"/>
            <p:cNvSpPr>
              <a:spLocks/>
            </p:cNvSpPr>
            <p:nvPr/>
          </p:nvSpPr>
          <p:spPr bwMode="auto">
            <a:xfrm>
              <a:off x="3051" y="3455"/>
              <a:ext cx="96" cy="43"/>
            </a:xfrm>
            <a:custGeom>
              <a:avLst/>
              <a:gdLst>
                <a:gd name="T0" fmla="*/ 0 w 96"/>
                <a:gd name="T1" fmla="*/ 0 h 43"/>
                <a:gd name="T2" fmla="*/ 8 w 96"/>
                <a:gd name="T3" fmla="*/ 0 h 43"/>
                <a:gd name="T4" fmla="*/ 24 w 96"/>
                <a:gd name="T5" fmla="*/ 8 h 43"/>
                <a:gd name="T6" fmla="*/ 32 w 96"/>
                <a:gd name="T7" fmla="*/ 8 h 43"/>
                <a:gd name="T8" fmla="*/ 40 w 96"/>
                <a:gd name="T9" fmla="*/ 26 h 43"/>
                <a:gd name="T10" fmla="*/ 48 w 96"/>
                <a:gd name="T11" fmla="*/ 26 h 43"/>
                <a:gd name="T12" fmla="*/ 64 w 96"/>
                <a:gd name="T13" fmla="*/ 26 h 43"/>
                <a:gd name="T14" fmla="*/ 72 w 96"/>
                <a:gd name="T15" fmla="*/ 26 h 43"/>
                <a:gd name="T16" fmla="*/ 80 w 96"/>
                <a:gd name="T17" fmla="*/ 35 h 43"/>
                <a:gd name="T18" fmla="*/ 96 w 96"/>
                <a:gd name="T19" fmla="*/ 35 h 43"/>
                <a:gd name="T20" fmla="*/ 96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0" y="0"/>
                  </a:moveTo>
                  <a:lnTo>
                    <a:pt x="8" y="0"/>
                  </a:lnTo>
                  <a:lnTo>
                    <a:pt x="24" y="8"/>
                  </a:lnTo>
                  <a:lnTo>
                    <a:pt x="32" y="8"/>
                  </a:lnTo>
                  <a:lnTo>
                    <a:pt x="40" y="26"/>
                  </a:lnTo>
                  <a:lnTo>
                    <a:pt x="48" y="26"/>
                  </a:lnTo>
                  <a:lnTo>
                    <a:pt x="64" y="26"/>
                  </a:lnTo>
                  <a:lnTo>
                    <a:pt x="72" y="26"/>
                  </a:lnTo>
                  <a:lnTo>
                    <a:pt x="80" y="35"/>
                  </a:lnTo>
                  <a:lnTo>
                    <a:pt x="96" y="35"/>
                  </a:lnTo>
                  <a:lnTo>
                    <a:pt x="96"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6534" name="Group 1089"/>
          <p:cNvGrpSpPr>
            <a:grpSpLocks/>
          </p:cNvGrpSpPr>
          <p:nvPr/>
        </p:nvGrpSpPr>
        <p:grpSpPr bwMode="auto">
          <a:xfrm>
            <a:off x="7770813" y="2395538"/>
            <a:ext cx="774700" cy="725487"/>
            <a:chOff x="2611" y="2760"/>
            <a:chExt cx="488" cy="457"/>
          </a:xfrm>
        </p:grpSpPr>
        <p:sp>
          <p:nvSpPr>
            <p:cNvPr id="107128" name="Freeform 1090"/>
            <p:cNvSpPr>
              <a:spLocks/>
            </p:cNvSpPr>
            <p:nvPr/>
          </p:nvSpPr>
          <p:spPr bwMode="auto">
            <a:xfrm>
              <a:off x="2859" y="3006"/>
              <a:ext cx="240" cy="211"/>
            </a:xfrm>
            <a:custGeom>
              <a:avLst/>
              <a:gdLst>
                <a:gd name="T0" fmla="*/ 0 w 240"/>
                <a:gd name="T1" fmla="*/ 211 h 211"/>
                <a:gd name="T2" fmla="*/ 0 w 240"/>
                <a:gd name="T3" fmla="*/ 194 h 211"/>
                <a:gd name="T4" fmla="*/ 0 w 240"/>
                <a:gd name="T5" fmla="*/ 194 h 211"/>
                <a:gd name="T6" fmla="*/ 0 w 240"/>
                <a:gd name="T7" fmla="*/ 194 h 211"/>
                <a:gd name="T8" fmla="*/ 0 w 240"/>
                <a:gd name="T9" fmla="*/ 185 h 211"/>
                <a:gd name="T10" fmla="*/ 16 w 240"/>
                <a:gd name="T11" fmla="*/ 176 h 211"/>
                <a:gd name="T12" fmla="*/ 16 w 240"/>
                <a:gd name="T13" fmla="*/ 158 h 211"/>
                <a:gd name="T14" fmla="*/ 16 w 240"/>
                <a:gd name="T15" fmla="*/ 150 h 211"/>
                <a:gd name="T16" fmla="*/ 24 w 240"/>
                <a:gd name="T17" fmla="*/ 141 h 211"/>
                <a:gd name="T18" fmla="*/ 32 w 240"/>
                <a:gd name="T19" fmla="*/ 123 h 211"/>
                <a:gd name="T20" fmla="*/ 32 w 240"/>
                <a:gd name="T21" fmla="*/ 114 h 211"/>
                <a:gd name="T22" fmla="*/ 48 w 240"/>
                <a:gd name="T23" fmla="*/ 106 h 211"/>
                <a:gd name="T24" fmla="*/ 56 w 240"/>
                <a:gd name="T25" fmla="*/ 97 h 211"/>
                <a:gd name="T26" fmla="*/ 64 w 240"/>
                <a:gd name="T27" fmla="*/ 79 h 211"/>
                <a:gd name="T28" fmla="*/ 64 w 240"/>
                <a:gd name="T29" fmla="*/ 71 h 211"/>
                <a:gd name="T30" fmla="*/ 72 w 240"/>
                <a:gd name="T31" fmla="*/ 71 h 211"/>
                <a:gd name="T32" fmla="*/ 88 w 240"/>
                <a:gd name="T33" fmla="*/ 62 h 211"/>
                <a:gd name="T34" fmla="*/ 96 w 240"/>
                <a:gd name="T35" fmla="*/ 44 h 211"/>
                <a:gd name="T36" fmla="*/ 104 w 240"/>
                <a:gd name="T37" fmla="*/ 35 h 211"/>
                <a:gd name="T38" fmla="*/ 128 w 240"/>
                <a:gd name="T39" fmla="*/ 35 h 211"/>
                <a:gd name="T40" fmla="*/ 136 w 240"/>
                <a:gd name="T41" fmla="*/ 27 h 211"/>
                <a:gd name="T42" fmla="*/ 160 w 240"/>
                <a:gd name="T43" fmla="*/ 27 h 211"/>
                <a:gd name="T44" fmla="*/ 168 w 240"/>
                <a:gd name="T45" fmla="*/ 27 h 211"/>
                <a:gd name="T46" fmla="*/ 192 w 240"/>
                <a:gd name="T47" fmla="*/ 9 h 211"/>
                <a:gd name="T48" fmla="*/ 200 w 240"/>
                <a:gd name="T49" fmla="*/ 9 h 211"/>
                <a:gd name="T50" fmla="*/ 216 w 240"/>
                <a:gd name="T51" fmla="*/ 9 h 211"/>
                <a:gd name="T52" fmla="*/ 224 w 240"/>
                <a:gd name="T53" fmla="*/ 9 h 211"/>
                <a:gd name="T54" fmla="*/ 232 w 240"/>
                <a:gd name="T55" fmla="*/ 9 h 211"/>
                <a:gd name="T56" fmla="*/ 232 w 240"/>
                <a:gd name="T57" fmla="*/ 9 h 211"/>
                <a:gd name="T58" fmla="*/ 232 w 240"/>
                <a:gd name="T59" fmla="*/ 0 h 211"/>
                <a:gd name="T60" fmla="*/ 240 w 240"/>
                <a:gd name="T61" fmla="*/ 9 h 211"/>
                <a:gd name="T62" fmla="*/ 232 w 240"/>
                <a:gd name="T63" fmla="*/ 9 h 211"/>
                <a:gd name="T64" fmla="*/ 232 w 240"/>
                <a:gd name="T65" fmla="*/ 9 h 211"/>
                <a:gd name="T66" fmla="*/ 224 w 240"/>
                <a:gd name="T67" fmla="*/ 9 h 211"/>
                <a:gd name="T68" fmla="*/ 224 w 240"/>
                <a:gd name="T69" fmla="*/ 9 h 211"/>
                <a:gd name="T70" fmla="*/ 216 w 240"/>
                <a:gd name="T71" fmla="*/ 27 h 211"/>
                <a:gd name="T72" fmla="*/ 200 w 240"/>
                <a:gd name="T73" fmla="*/ 27 h 211"/>
                <a:gd name="T74" fmla="*/ 192 w 240"/>
                <a:gd name="T75" fmla="*/ 27 h 211"/>
                <a:gd name="T76" fmla="*/ 168 w 240"/>
                <a:gd name="T77" fmla="*/ 35 h 211"/>
                <a:gd name="T78" fmla="*/ 160 w 240"/>
                <a:gd name="T79" fmla="*/ 44 h 211"/>
                <a:gd name="T80" fmla="*/ 152 w 240"/>
                <a:gd name="T81" fmla="*/ 44 h 211"/>
                <a:gd name="T82" fmla="*/ 136 w 240"/>
                <a:gd name="T83" fmla="*/ 62 h 211"/>
                <a:gd name="T84" fmla="*/ 128 w 240"/>
                <a:gd name="T85" fmla="*/ 71 h 211"/>
                <a:gd name="T86" fmla="*/ 120 w 240"/>
                <a:gd name="T87" fmla="*/ 79 h 211"/>
                <a:gd name="T88" fmla="*/ 104 w 240"/>
                <a:gd name="T89" fmla="*/ 79 h 211"/>
                <a:gd name="T90" fmla="*/ 104 w 240"/>
                <a:gd name="T91" fmla="*/ 97 h 211"/>
                <a:gd name="T92" fmla="*/ 96 w 240"/>
                <a:gd name="T93" fmla="*/ 97 h 211"/>
                <a:gd name="T94" fmla="*/ 88 w 240"/>
                <a:gd name="T95" fmla="*/ 106 h 211"/>
                <a:gd name="T96" fmla="*/ 72 w 240"/>
                <a:gd name="T97" fmla="*/ 114 h 211"/>
                <a:gd name="T98" fmla="*/ 64 w 240"/>
                <a:gd name="T99" fmla="*/ 123 h 211"/>
                <a:gd name="T100" fmla="*/ 64 w 240"/>
                <a:gd name="T101" fmla="*/ 141 h 211"/>
                <a:gd name="T102" fmla="*/ 56 w 240"/>
                <a:gd name="T103" fmla="*/ 150 h 211"/>
                <a:gd name="T104" fmla="*/ 56 w 240"/>
                <a:gd name="T105" fmla="*/ 158 h 211"/>
                <a:gd name="T106" fmla="*/ 48 w 240"/>
                <a:gd name="T107" fmla="*/ 158 h 211"/>
                <a:gd name="T108" fmla="*/ 48 w 240"/>
                <a:gd name="T109" fmla="*/ 176 h 211"/>
                <a:gd name="T110" fmla="*/ 32 w 240"/>
                <a:gd name="T111" fmla="*/ 185 h 211"/>
                <a:gd name="T112" fmla="*/ 32 w 240"/>
                <a:gd name="T113" fmla="*/ 194 h 211"/>
                <a:gd name="T114" fmla="*/ 32 w 240"/>
                <a:gd name="T115" fmla="*/ 194 h 211"/>
                <a:gd name="T116" fmla="*/ 32 w 240"/>
                <a:gd name="T117" fmla="*/ 194 h 211"/>
                <a:gd name="T118" fmla="*/ 24 w 240"/>
                <a:gd name="T119" fmla="*/ 194 h 211"/>
                <a:gd name="T120" fmla="*/ 32 w 240"/>
                <a:gd name="T121" fmla="*/ 211 h 211"/>
                <a:gd name="T122" fmla="*/ 0 w 240"/>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0"/>
                <a:gd name="T187" fmla="*/ 0 h 211"/>
                <a:gd name="T188" fmla="*/ 240 w 240"/>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0" h="211">
                  <a:moveTo>
                    <a:pt x="0" y="211"/>
                  </a:moveTo>
                  <a:lnTo>
                    <a:pt x="0" y="194"/>
                  </a:lnTo>
                  <a:lnTo>
                    <a:pt x="0" y="185"/>
                  </a:lnTo>
                  <a:lnTo>
                    <a:pt x="16" y="176"/>
                  </a:lnTo>
                  <a:lnTo>
                    <a:pt x="16" y="158"/>
                  </a:lnTo>
                  <a:lnTo>
                    <a:pt x="16" y="150"/>
                  </a:lnTo>
                  <a:lnTo>
                    <a:pt x="24" y="141"/>
                  </a:lnTo>
                  <a:lnTo>
                    <a:pt x="32" y="123"/>
                  </a:lnTo>
                  <a:lnTo>
                    <a:pt x="32" y="114"/>
                  </a:lnTo>
                  <a:lnTo>
                    <a:pt x="48" y="106"/>
                  </a:lnTo>
                  <a:lnTo>
                    <a:pt x="56" y="97"/>
                  </a:lnTo>
                  <a:lnTo>
                    <a:pt x="64" y="79"/>
                  </a:lnTo>
                  <a:lnTo>
                    <a:pt x="64" y="71"/>
                  </a:lnTo>
                  <a:lnTo>
                    <a:pt x="72" y="71"/>
                  </a:lnTo>
                  <a:lnTo>
                    <a:pt x="88" y="62"/>
                  </a:lnTo>
                  <a:lnTo>
                    <a:pt x="96" y="44"/>
                  </a:lnTo>
                  <a:lnTo>
                    <a:pt x="104" y="35"/>
                  </a:lnTo>
                  <a:lnTo>
                    <a:pt x="128" y="35"/>
                  </a:lnTo>
                  <a:lnTo>
                    <a:pt x="136" y="27"/>
                  </a:lnTo>
                  <a:lnTo>
                    <a:pt x="160" y="27"/>
                  </a:lnTo>
                  <a:lnTo>
                    <a:pt x="168" y="27"/>
                  </a:lnTo>
                  <a:lnTo>
                    <a:pt x="192" y="9"/>
                  </a:lnTo>
                  <a:lnTo>
                    <a:pt x="200" y="9"/>
                  </a:lnTo>
                  <a:lnTo>
                    <a:pt x="216" y="9"/>
                  </a:lnTo>
                  <a:lnTo>
                    <a:pt x="224" y="9"/>
                  </a:lnTo>
                  <a:lnTo>
                    <a:pt x="232" y="9"/>
                  </a:lnTo>
                  <a:lnTo>
                    <a:pt x="232" y="0"/>
                  </a:lnTo>
                  <a:lnTo>
                    <a:pt x="240" y="9"/>
                  </a:lnTo>
                  <a:lnTo>
                    <a:pt x="232" y="9"/>
                  </a:lnTo>
                  <a:lnTo>
                    <a:pt x="224" y="9"/>
                  </a:lnTo>
                  <a:lnTo>
                    <a:pt x="216" y="27"/>
                  </a:lnTo>
                  <a:lnTo>
                    <a:pt x="200" y="27"/>
                  </a:lnTo>
                  <a:lnTo>
                    <a:pt x="192" y="27"/>
                  </a:lnTo>
                  <a:lnTo>
                    <a:pt x="168" y="35"/>
                  </a:lnTo>
                  <a:lnTo>
                    <a:pt x="160" y="44"/>
                  </a:lnTo>
                  <a:lnTo>
                    <a:pt x="152" y="44"/>
                  </a:lnTo>
                  <a:lnTo>
                    <a:pt x="136" y="62"/>
                  </a:lnTo>
                  <a:lnTo>
                    <a:pt x="128" y="71"/>
                  </a:lnTo>
                  <a:lnTo>
                    <a:pt x="120" y="79"/>
                  </a:lnTo>
                  <a:lnTo>
                    <a:pt x="104" y="79"/>
                  </a:lnTo>
                  <a:lnTo>
                    <a:pt x="104" y="97"/>
                  </a:lnTo>
                  <a:lnTo>
                    <a:pt x="96" y="97"/>
                  </a:lnTo>
                  <a:lnTo>
                    <a:pt x="88" y="106"/>
                  </a:lnTo>
                  <a:lnTo>
                    <a:pt x="72" y="114"/>
                  </a:lnTo>
                  <a:lnTo>
                    <a:pt x="64" y="123"/>
                  </a:lnTo>
                  <a:lnTo>
                    <a:pt x="64" y="141"/>
                  </a:lnTo>
                  <a:lnTo>
                    <a:pt x="56" y="150"/>
                  </a:lnTo>
                  <a:lnTo>
                    <a:pt x="56" y="158"/>
                  </a:lnTo>
                  <a:lnTo>
                    <a:pt x="48" y="158"/>
                  </a:lnTo>
                  <a:lnTo>
                    <a:pt x="48" y="176"/>
                  </a:lnTo>
                  <a:lnTo>
                    <a:pt x="32" y="185"/>
                  </a:lnTo>
                  <a:lnTo>
                    <a:pt x="32" y="194"/>
                  </a:lnTo>
                  <a:lnTo>
                    <a:pt x="24" y="194"/>
                  </a:lnTo>
                  <a:lnTo>
                    <a:pt x="32" y="211"/>
                  </a:lnTo>
                  <a:lnTo>
                    <a:pt x="0"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29" name="Freeform 1091"/>
            <p:cNvSpPr>
              <a:spLocks/>
            </p:cNvSpPr>
            <p:nvPr/>
          </p:nvSpPr>
          <p:spPr bwMode="auto">
            <a:xfrm>
              <a:off x="2859" y="3006"/>
              <a:ext cx="240" cy="211"/>
            </a:xfrm>
            <a:custGeom>
              <a:avLst/>
              <a:gdLst>
                <a:gd name="T0" fmla="*/ 0 w 240"/>
                <a:gd name="T1" fmla="*/ 211 h 211"/>
                <a:gd name="T2" fmla="*/ 0 w 240"/>
                <a:gd name="T3" fmla="*/ 194 h 211"/>
                <a:gd name="T4" fmla="*/ 0 w 240"/>
                <a:gd name="T5" fmla="*/ 194 h 211"/>
                <a:gd name="T6" fmla="*/ 0 w 240"/>
                <a:gd name="T7" fmla="*/ 194 h 211"/>
                <a:gd name="T8" fmla="*/ 0 w 240"/>
                <a:gd name="T9" fmla="*/ 185 h 211"/>
                <a:gd name="T10" fmla="*/ 16 w 240"/>
                <a:gd name="T11" fmla="*/ 176 h 211"/>
                <a:gd name="T12" fmla="*/ 16 w 240"/>
                <a:gd name="T13" fmla="*/ 158 h 211"/>
                <a:gd name="T14" fmla="*/ 16 w 240"/>
                <a:gd name="T15" fmla="*/ 150 h 211"/>
                <a:gd name="T16" fmla="*/ 24 w 240"/>
                <a:gd name="T17" fmla="*/ 141 h 211"/>
                <a:gd name="T18" fmla="*/ 32 w 240"/>
                <a:gd name="T19" fmla="*/ 123 h 211"/>
                <a:gd name="T20" fmla="*/ 32 w 240"/>
                <a:gd name="T21" fmla="*/ 114 h 211"/>
                <a:gd name="T22" fmla="*/ 48 w 240"/>
                <a:gd name="T23" fmla="*/ 106 h 211"/>
                <a:gd name="T24" fmla="*/ 56 w 240"/>
                <a:gd name="T25" fmla="*/ 97 h 211"/>
                <a:gd name="T26" fmla="*/ 64 w 240"/>
                <a:gd name="T27" fmla="*/ 79 h 211"/>
                <a:gd name="T28" fmla="*/ 64 w 240"/>
                <a:gd name="T29" fmla="*/ 71 h 211"/>
                <a:gd name="T30" fmla="*/ 72 w 240"/>
                <a:gd name="T31" fmla="*/ 71 h 211"/>
                <a:gd name="T32" fmla="*/ 88 w 240"/>
                <a:gd name="T33" fmla="*/ 62 h 211"/>
                <a:gd name="T34" fmla="*/ 96 w 240"/>
                <a:gd name="T35" fmla="*/ 44 h 211"/>
                <a:gd name="T36" fmla="*/ 104 w 240"/>
                <a:gd name="T37" fmla="*/ 35 h 211"/>
                <a:gd name="T38" fmla="*/ 128 w 240"/>
                <a:gd name="T39" fmla="*/ 35 h 211"/>
                <a:gd name="T40" fmla="*/ 136 w 240"/>
                <a:gd name="T41" fmla="*/ 27 h 211"/>
                <a:gd name="T42" fmla="*/ 160 w 240"/>
                <a:gd name="T43" fmla="*/ 27 h 211"/>
                <a:gd name="T44" fmla="*/ 168 w 240"/>
                <a:gd name="T45" fmla="*/ 27 h 211"/>
                <a:gd name="T46" fmla="*/ 192 w 240"/>
                <a:gd name="T47" fmla="*/ 9 h 211"/>
                <a:gd name="T48" fmla="*/ 200 w 240"/>
                <a:gd name="T49" fmla="*/ 9 h 211"/>
                <a:gd name="T50" fmla="*/ 216 w 240"/>
                <a:gd name="T51" fmla="*/ 9 h 211"/>
                <a:gd name="T52" fmla="*/ 224 w 240"/>
                <a:gd name="T53" fmla="*/ 9 h 211"/>
                <a:gd name="T54" fmla="*/ 232 w 240"/>
                <a:gd name="T55" fmla="*/ 9 h 211"/>
                <a:gd name="T56" fmla="*/ 232 w 240"/>
                <a:gd name="T57" fmla="*/ 9 h 211"/>
                <a:gd name="T58" fmla="*/ 232 w 240"/>
                <a:gd name="T59" fmla="*/ 0 h 211"/>
                <a:gd name="T60" fmla="*/ 240 w 240"/>
                <a:gd name="T61" fmla="*/ 9 h 211"/>
                <a:gd name="T62" fmla="*/ 232 w 240"/>
                <a:gd name="T63" fmla="*/ 9 h 211"/>
                <a:gd name="T64" fmla="*/ 232 w 240"/>
                <a:gd name="T65" fmla="*/ 9 h 211"/>
                <a:gd name="T66" fmla="*/ 224 w 240"/>
                <a:gd name="T67" fmla="*/ 9 h 211"/>
                <a:gd name="T68" fmla="*/ 224 w 240"/>
                <a:gd name="T69" fmla="*/ 9 h 211"/>
                <a:gd name="T70" fmla="*/ 216 w 240"/>
                <a:gd name="T71" fmla="*/ 27 h 211"/>
                <a:gd name="T72" fmla="*/ 200 w 240"/>
                <a:gd name="T73" fmla="*/ 27 h 211"/>
                <a:gd name="T74" fmla="*/ 192 w 240"/>
                <a:gd name="T75" fmla="*/ 27 h 211"/>
                <a:gd name="T76" fmla="*/ 168 w 240"/>
                <a:gd name="T77" fmla="*/ 35 h 211"/>
                <a:gd name="T78" fmla="*/ 160 w 240"/>
                <a:gd name="T79" fmla="*/ 44 h 211"/>
                <a:gd name="T80" fmla="*/ 152 w 240"/>
                <a:gd name="T81" fmla="*/ 44 h 211"/>
                <a:gd name="T82" fmla="*/ 136 w 240"/>
                <a:gd name="T83" fmla="*/ 62 h 211"/>
                <a:gd name="T84" fmla="*/ 128 w 240"/>
                <a:gd name="T85" fmla="*/ 71 h 211"/>
                <a:gd name="T86" fmla="*/ 120 w 240"/>
                <a:gd name="T87" fmla="*/ 79 h 211"/>
                <a:gd name="T88" fmla="*/ 104 w 240"/>
                <a:gd name="T89" fmla="*/ 79 h 211"/>
                <a:gd name="T90" fmla="*/ 104 w 240"/>
                <a:gd name="T91" fmla="*/ 97 h 211"/>
                <a:gd name="T92" fmla="*/ 96 w 240"/>
                <a:gd name="T93" fmla="*/ 97 h 211"/>
                <a:gd name="T94" fmla="*/ 88 w 240"/>
                <a:gd name="T95" fmla="*/ 106 h 211"/>
                <a:gd name="T96" fmla="*/ 72 w 240"/>
                <a:gd name="T97" fmla="*/ 114 h 211"/>
                <a:gd name="T98" fmla="*/ 64 w 240"/>
                <a:gd name="T99" fmla="*/ 123 h 211"/>
                <a:gd name="T100" fmla="*/ 64 w 240"/>
                <a:gd name="T101" fmla="*/ 141 h 211"/>
                <a:gd name="T102" fmla="*/ 56 w 240"/>
                <a:gd name="T103" fmla="*/ 150 h 211"/>
                <a:gd name="T104" fmla="*/ 56 w 240"/>
                <a:gd name="T105" fmla="*/ 158 h 211"/>
                <a:gd name="T106" fmla="*/ 48 w 240"/>
                <a:gd name="T107" fmla="*/ 158 h 211"/>
                <a:gd name="T108" fmla="*/ 48 w 240"/>
                <a:gd name="T109" fmla="*/ 176 h 211"/>
                <a:gd name="T110" fmla="*/ 32 w 240"/>
                <a:gd name="T111" fmla="*/ 185 h 211"/>
                <a:gd name="T112" fmla="*/ 32 w 240"/>
                <a:gd name="T113" fmla="*/ 194 h 211"/>
                <a:gd name="T114" fmla="*/ 32 w 240"/>
                <a:gd name="T115" fmla="*/ 194 h 211"/>
                <a:gd name="T116" fmla="*/ 32 w 240"/>
                <a:gd name="T117" fmla="*/ 194 h 211"/>
                <a:gd name="T118" fmla="*/ 24 w 240"/>
                <a:gd name="T119" fmla="*/ 194 h 211"/>
                <a:gd name="T120" fmla="*/ 32 w 240"/>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0"/>
                <a:gd name="T184" fmla="*/ 0 h 211"/>
                <a:gd name="T185" fmla="*/ 240 w 240"/>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0" h="211">
                  <a:moveTo>
                    <a:pt x="0" y="211"/>
                  </a:moveTo>
                  <a:lnTo>
                    <a:pt x="0" y="194"/>
                  </a:lnTo>
                  <a:lnTo>
                    <a:pt x="0" y="185"/>
                  </a:lnTo>
                  <a:lnTo>
                    <a:pt x="16" y="176"/>
                  </a:lnTo>
                  <a:lnTo>
                    <a:pt x="16" y="158"/>
                  </a:lnTo>
                  <a:lnTo>
                    <a:pt x="16" y="150"/>
                  </a:lnTo>
                  <a:lnTo>
                    <a:pt x="24" y="141"/>
                  </a:lnTo>
                  <a:lnTo>
                    <a:pt x="32" y="123"/>
                  </a:lnTo>
                  <a:lnTo>
                    <a:pt x="32" y="114"/>
                  </a:lnTo>
                  <a:lnTo>
                    <a:pt x="48" y="106"/>
                  </a:lnTo>
                  <a:lnTo>
                    <a:pt x="56" y="97"/>
                  </a:lnTo>
                  <a:lnTo>
                    <a:pt x="64" y="79"/>
                  </a:lnTo>
                  <a:lnTo>
                    <a:pt x="64" y="71"/>
                  </a:lnTo>
                  <a:lnTo>
                    <a:pt x="72" y="71"/>
                  </a:lnTo>
                  <a:lnTo>
                    <a:pt x="88" y="62"/>
                  </a:lnTo>
                  <a:lnTo>
                    <a:pt x="96" y="44"/>
                  </a:lnTo>
                  <a:lnTo>
                    <a:pt x="104" y="35"/>
                  </a:lnTo>
                  <a:lnTo>
                    <a:pt x="128" y="35"/>
                  </a:lnTo>
                  <a:lnTo>
                    <a:pt x="136" y="27"/>
                  </a:lnTo>
                  <a:lnTo>
                    <a:pt x="160" y="27"/>
                  </a:lnTo>
                  <a:lnTo>
                    <a:pt x="168" y="27"/>
                  </a:lnTo>
                  <a:lnTo>
                    <a:pt x="192" y="9"/>
                  </a:lnTo>
                  <a:lnTo>
                    <a:pt x="200" y="9"/>
                  </a:lnTo>
                  <a:lnTo>
                    <a:pt x="216" y="9"/>
                  </a:lnTo>
                  <a:lnTo>
                    <a:pt x="224" y="9"/>
                  </a:lnTo>
                  <a:lnTo>
                    <a:pt x="232" y="9"/>
                  </a:lnTo>
                  <a:lnTo>
                    <a:pt x="232" y="0"/>
                  </a:lnTo>
                  <a:lnTo>
                    <a:pt x="240" y="9"/>
                  </a:lnTo>
                  <a:lnTo>
                    <a:pt x="232" y="9"/>
                  </a:lnTo>
                  <a:lnTo>
                    <a:pt x="224" y="9"/>
                  </a:lnTo>
                  <a:lnTo>
                    <a:pt x="216" y="27"/>
                  </a:lnTo>
                  <a:lnTo>
                    <a:pt x="200" y="27"/>
                  </a:lnTo>
                  <a:lnTo>
                    <a:pt x="192" y="27"/>
                  </a:lnTo>
                  <a:lnTo>
                    <a:pt x="168" y="35"/>
                  </a:lnTo>
                  <a:lnTo>
                    <a:pt x="160" y="44"/>
                  </a:lnTo>
                  <a:lnTo>
                    <a:pt x="152" y="44"/>
                  </a:lnTo>
                  <a:lnTo>
                    <a:pt x="136" y="62"/>
                  </a:lnTo>
                  <a:lnTo>
                    <a:pt x="128" y="71"/>
                  </a:lnTo>
                  <a:lnTo>
                    <a:pt x="120" y="79"/>
                  </a:lnTo>
                  <a:lnTo>
                    <a:pt x="104" y="79"/>
                  </a:lnTo>
                  <a:lnTo>
                    <a:pt x="104" y="97"/>
                  </a:lnTo>
                  <a:lnTo>
                    <a:pt x="96" y="97"/>
                  </a:lnTo>
                  <a:lnTo>
                    <a:pt x="88" y="106"/>
                  </a:lnTo>
                  <a:lnTo>
                    <a:pt x="72" y="114"/>
                  </a:lnTo>
                  <a:lnTo>
                    <a:pt x="64" y="123"/>
                  </a:lnTo>
                  <a:lnTo>
                    <a:pt x="64" y="141"/>
                  </a:lnTo>
                  <a:lnTo>
                    <a:pt x="56" y="150"/>
                  </a:lnTo>
                  <a:lnTo>
                    <a:pt x="56" y="158"/>
                  </a:lnTo>
                  <a:lnTo>
                    <a:pt x="48" y="158"/>
                  </a:lnTo>
                  <a:lnTo>
                    <a:pt x="48" y="176"/>
                  </a:lnTo>
                  <a:lnTo>
                    <a:pt x="32" y="185"/>
                  </a:lnTo>
                  <a:lnTo>
                    <a:pt x="32" y="194"/>
                  </a:lnTo>
                  <a:lnTo>
                    <a:pt x="24" y="194"/>
                  </a:lnTo>
                  <a:lnTo>
                    <a:pt x="32"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30" name="Freeform 1092"/>
            <p:cNvSpPr>
              <a:spLocks/>
            </p:cNvSpPr>
            <p:nvPr/>
          </p:nvSpPr>
          <p:spPr bwMode="auto">
            <a:xfrm>
              <a:off x="2675" y="2962"/>
              <a:ext cx="200" cy="255"/>
            </a:xfrm>
            <a:custGeom>
              <a:avLst/>
              <a:gdLst>
                <a:gd name="T0" fmla="*/ 152 w 200"/>
                <a:gd name="T1" fmla="*/ 255 h 255"/>
                <a:gd name="T2" fmla="*/ 144 w 200"/>
                <a:gd name="T3" fmla="*/ 238 h 255"/>
                <a:gd name="T4" fmla="*/ 144 w 200"/>
                <a:gd name="T5" fmla="*/ 238 h 255"/>
                <a:gd name="T6" fmla="*/ 144 w 200"/>
                <a:gd name="T7" fmla="*/ 238 h 255"/>
                <a:gd name="T8" fmla="*/ 144 w 200"/>
                <a:gd name="T9" fmla="*/ 229 h 255"/>
                <a:gd name="T10" fmla="*/ 144 w 200"/>
                <a:gd name="T11" fmla="*/ 229 h 255"/>
                <a:gd name="T12" fmla="*/ 144 w 200"/>
                <a:gd name="T13" fmla="*/ 220 h 255"/>
                <a:gd name="T14" fmla="*/ 144 w 200"/>
                <a:gd name="T15" fmla="*/ 202 h 255"/>
                <a:gd name="T16" fmla="*/ 136 w 200"/>
                <a:gd name="T17" fmla="*/ 194 h 255"/>
                <a:gd name="T18" fmla="*/ 136 w 200"/>
                <a:gd name="T19" fmla="*/ 194 h 255"/>
                <a:gd name="T20" fmla="*/ 136 w 200"/>
                <a:gd name="T21" fmla="*/ 185 h 255"/>
                <a:gd name="T22" fmla="*/ 120 w 200"/>
                <a:gd name="T23" fmla="*/ 167 h 255"/>
                <a:gd name="T24" fmla="*/ 120 w 200"/>
                <a:gd name="T25" fmla="*/ 158 h 255"/>
                <a:gd name="T26" fmla="*/ 112 w 200"/>
                <a:gd name="T27" fmla="*/ 150 h 255"/>
                <a:gd name="T28" fmla="*/ 112 w 200"/>
                <a:gd name="T29" fmla="*/ 150 h 255"/>
                <a:gd name="T30" fmla="*/ 112 w 200"/>
                <a:gd name="T31" fmla="*/ 150 h 255"/>
                <a:gd name="T32" fmla="*/ 104 w 200"/>
                <a:gd name="T33" fmla="*/ 123 h 255"/>
                <a:gd name="T34" fmla="*/ 88 w 200"/>
                <a:gd name="T35" fmla="*/ 115 h 255"/>
                <a:gd name="T36" fmla="*/ 80 w 200"/>
                <a:gd name="T37" fmla="*/ 106 h 255"/>
                <a:gd name="T38" fmla="*/ 72 w 200"/>
                <a:gd name="T39" fmla="*/ 88 h 255"/>
                <a:gd name="T40" fmla="*/ 56 w 200"/>
                <a:gd name="T41" fmla="*/ 79 h 255"/>
                <a:gd name="T42" fmla="*/ 48 w 200"/>
                <a:gd name="T43" fmla="*/ 71 h 255"/>
                <a:gd name="T44" fmla="*/ 40 w 200"/>
                <a:gd name="T45" fmla="*/ 53 h 255"/>
                <a:gd name="T46" fmla="*/ 40 w 200"/>
                <a:gd name="T47" fmla="*/ 44 h 255"/>
                <a:gd name="T48" fmla="*/ 32 w 200"/>
                <a:gd name="T49" fmla="*/ 35 h 255"/>
                <a:gd name="T50" fmla="*/ 16 w 200"/>
                <a:gd name="T51" fmla="*/ 27 h 255"/>
                <a:gd name="T52" fmla="*/ 8 w 200"/>
                <a:gd name="T53" fmla="*/ 9 h 255"/>
                <a:gd name="T54" fmla="*/ 8 w 200"/>
                <a:gd name="T55" fmla="*/ 9 h 255"/>
                <a:gd name="T56" fmla="*/ 8 w 200"/>
                <a:gd name="T57" fmla="*/ 9 h 255"/>
                <a:gd name="T58" fmla="*/ 0 w 200"/>
                <a:gd name="T59" fmla="*/ 0 h 255"/>
                <a:gd name="T60" fmla="*/ 8 w 200"/>
                <a:gd name="T61" fmla="*/ 9 h 255"/>
                <a:gd name="T62" fmla="*/ 8 w 200"/>
                <a:gd name="T63" fmla="*/ 9 h 255"/>
                <a:gd name="T64" fmla="*/ 8 w 200"/>
                <a:gd name="T65" fmla="*/ 9 h 255"/>
                <a:gd name="T66" fmla="*/ 8 w 200"/>
                <a:gd name="T67" fmla="*/ 9 h 255"/>
                <a:gd name="T68" fmla="*/ 16 w 200"/>
                <a:gd name="T69" fmla="*/ 9 h 255"/>
                <a:gd name="T70" fmla="*/ 32 w 200"/>
                <a:gd name="T71" fmla="*/ 9 h 255"/>
                <a:gd name="T72" fmla="*/ 40 w 200"/>
                <a:gd name="T73" fmla="*/ 27 h 255"/>
                <a:gd name="T74" fmla="*/ 48 w 200"/>
                <a:gd name="T75" fmla="*/ 27 h 255"/>
                <a:gd name="T76" fmla="*/ 56 w 200"/>
                <a:gd name="T77" fmla="*/ 27 h 255"/>
                <a:gd name="T78" fmla="*/ 72 w 200"/>
                <a:gd name="T79" fmla="*/ 35 h 255"/>
                <a:gd name="T80" fmla="*/ 80 w 200"/>
                <a:gd name="T81" fmla="*/ 44 h 255"/>
                <a:gd name="T82" fmla="*/ 88 w 200"/>
                <a:gd name="T83" fmla="*/ 44 h 255"/>
                <a:gd name="T84" fmla="*/ 104 w 200"/>
                <a:gd name="T85" fmla="*/ 53 h 255"/>
                <a:gd name="T86" fmla="*/ 112 w 200"/>
                <a:gd name="T87" fmla="*/ 71 h 255"/>
                <a:gd name="T88" fmla="*/ 120 w 200"/>
                <a:gd name="T89" fmla="*/ 71 h 255"/>
                <a:gd name="T90" fmla="*/ 136 w 200"/>
                <a:gd name="T91" fmla="*/ 79 h 255"/>
                <a:gd name="T92" fmla="*/ 136 w 200"/>
                <a:gd name="T93" fmla="*/ 88 h 255"/>
                <a:gd name="T94" fmla="*/ 144 w 200"/>
                <a:gd name="T95" fmla="*/ 106 h 255"/>
                <a:gd name="T96" fmla="*/ 152 w 200"/>
                <a:gd name="T97" fmla="*/ 115 h 255"/>
                <a:gd name="T98" fmla="*/ 152 w 200"/>
                <a:gd name="T99" fmla="*/ 141 h 255"/>
                <a:gd name="T100" fmla="*/ 168 w 200"/>
                <a:gd name="T101" fmla="*/ 150 h 255"/>
                <a:gd name="T102" fmla="*/ 176 w 200"/>
                <a:gd name="T103" fmla="*/ 158 h 255"/>
                <a:gd name="T104" fmla="*/ 176 w 200"/>
                <a:gd name="T105" fmla="*/ 185 h 255"/>
                <a:gd name="T106" fmla="*/ 176 w 200"/>
                <a:gd name="T107" fmla="*/ 194 h 255"/>
                <a:gd name="T108" fmla="*/ 184 w 200"/>
                <a:gd name="T109" fmla="*/ 202 h 255"/>
                <a:gd name="T110" fmla="*/ 184 w 200"/>
                <a:gd name="T111" fmla="*/ 220 h 255"/>
                <a:gd name="T112" fmla="*/ 184 w 200"/>
                <a:gd name="T113" fmla="*/ 229 h 255"/>
                <a:gd name="T114" fmla="*/ 184 w 200"/>
                <a:gd name="T115" fmla="*/ 238 h 255"/>
                <a:gd name="T116" fmla="*/ 184 w 200"/>
                <a:gd name="T117" fmla="*/ 238 h 255"/>
                <a:gd name="T118" fmla="*/ 184 w 200"/>
                <a:gd name="T119" fmla="*/ 238 h 255"/>
                <a:gd name="T120" fmla="*/ 200 w 200"/>
                <a:gd name="T121" fmla="*/ 255 h 255"/>
                <a:gd name="T122" fmla="*/ 152 w 200"/>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0"/>
                <a:gd name="T187" fmla="*/ 0 h 255"/>
                <a:gd name="T188" fmla="*/ 200 w 200"/>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0" h="255">
                  <a:moveTo>
                    <a:pt x="152" y="255"/>
                  </a:moveTo>
                  <a:lnTo>
                    <a:pt x="144" y="238"/>
                  </a:lnTo>
                  <a:lnTo>
                    <a:pt x="144" y="229"/>
                  </a:lnTo>
                  <a:lnTo>
                    <a:pt x="144" y="220"/>
                  </a:lnTo>
                  <a:lnTo>
                    <a:pt x="144" y="202"/>
                  </a:lnTo>
                  <a:lnTo>
                    <a:pt x="136" y="194"/>
                  </a:lnTo>
                  <a:lnTo>
                    <a:pt x="136" y="185"/>
                  </a:lnTo>
                  <a:lnTo>
                    <a:pt x="120" y="167"/>
                  </a:lnTo>
                  <a:lnTo>
                    <a:pt x="120" y="158"/>
                  </a:lnTo>
                  <a:lnTo>
                    <a:pt x="112" y="150"/>
                  </a:lnTo>
                  <a:lnTo>
                    <a:pt x="104" y="123"/>
                  </a:lnTo>
                  <a:lnTo>
                    <a:pt x="88" y="115"/>
                  </a:lnTo>
                  <a:lnTo>
                    <a:pt x="80" y="106"/>
                  </a:lnTo>
                  <a:lnTo>
                    <a:pt x="72" y="88"/>
                  </a:lnTo>
                  <a:lnTo>
                    <a:pt x="56" y="79"/>
                  </a:lnTo>
                  <a:lnTo>
                    <a:pt x="48" y="71"/>
                  </a:lnTo>
                  <a:lnTo>
                    <a:pt x="40" y="53"/>
                  </a:lnTo>
                  <a:lnTo>
                    <a:pt x="40" y="44"/>
                  </a:lnTo>
                  <a:lnTo>
                    <a:pt x="32" y="35"/>
                  </a:lnTo>
                  <a:lnTo>
                    <a:pt x="16" y="27"/>
                  </a:lnTo>
                  <a:lnTo>
                    <a:pt x="8" y="9"/>
                  </a:lnTo>
                  <a:lnTo>
                    <a:pt x="0" y="0"/>
                  </a:lnTo>
                  <a:lnTo>
                    <a:pt x="8" y="9"/>
                  </a:lnTo>
                  <a:lnTo>
                    <a:pt x="16" y="9"/>
                  </a:lnTo>
                  <a:lnTo>
                    <a:pt x="32" y="9"/>
                  </a:lnTo>
                  <a:lnTo>
                    <a:pt x="40" y="27"/>
                  </a:lnTo>
                  <a:lnTo>
                    <a:pt x="48" y="27"/>
                  </a:lnTo>
                  <a:lnTo>
                    <a:pt x="56" y="27"/>
                  </a:lnTo>
                  <a:lnTo>
                    <a:pt x="72" y="35"/>
                  </a:lnTo>
                  <a:lnTo>
                    <a:pt x="80" y="44"/>
                  </a:lnTo>
                  <a:lnTo>
                    <a:pt x="88" y="44"/>
                  </a:lnTo>
                  <a:lnTo>
                    <a:pt x="104" y="53"/>
                  </a:lnTo>
                  <a:lnTo>
                    <a:pt x="112" y="71"/>
                  </a:lnTo>
                  <a:lnTo>
                    <a:pt x="120" y="71"/>
                  </a:lnTo>
                  <a:lnTo>
                    <a:pt x="136" y="79"/>
                  </a:lnTo>
                  <a:lnTo>
                    <a:pt x="136" y="88"/>
                  </a:lnTo>
                  <a:lnTo>
                    <a:pt x="144" y="106"/>
                  </a:lnTo>
                  <a:lnTo>
                    <a:pt x="152" y="115"/>
                  </a:lnTo>
                  <a:lnTo>
                    <a:pt x="152" y="141"/>
                  </a:lnTo>
                  <a:lnTo>
                    <a:pt x="168" y="150"/>
                  </a:lnTo>
                  <a:lnTo>
                    <a:pt x="176" y="158"/>
                  </a:lnTo>
                  <a:lnTo>
                    <a:pt x="176" y="185"/>
                  </a:lnTo>
                  <a:lnTo>
                    <a:pt x="176" y="194"/>
                  </a:lnTo>
                  <a:lnTo>
                    <a:pt x="184" y="202"/>
                  </a:lnTo>
                  <a:lnTo>
                    <a:pt x="184" y="220"/>
                  </a:lnTo>
                  <a:lnTo>
                    <a:pt x="184" y="229"/>
                  </a:lnTo>
                  <a:lnTo>
                    <a:pt x="184" y="238"/>
                  </a:lnTo>
                  <a:lnTo>
                    <a:pt x="200" y="255"/>
                  </a:lnTo>
                  <a:lnTo>
                    <a:pt x="152"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31" name="Freeform 1093"/>
            <p:cNvSpPr>
              <a:spLocks/>
            </p:cNvSpPr>
            <p:nvPr/>
          </p:nvSpPr>
          <p:spPr bwMode="auto">
            <a:xfrm>
              <a:off x="2675" y="2962"/>
              <a:ext cx="200" cy="255"/>
            </a:xfrm>
            <a:custGeom>
              <a:avLst/>
              <a:gdLst>
                <a:gd name="T0" fmla="*/ 152 w 200"/>
                <a:gd name="T1" fmla="*/ 255 h 255"/>
                <a:gd name="T2" fmla="*/ 144 w 200"/>
                <a:gd name="T3" fmla="*/ 238 h 255"/>
                <a:gd name="T4" fmla="*/ 144 w 200"/>
                <a:gd name="T5" fmla="*/ 238 h 255"/>
                <a:gd name="T6" fmla="*/ 144 w 200"/>
                <a:gd name="T7" fmla="*/ 238 h 255"/>
                <a:gd name="T8" fmla="*/ 144 w 200"/>
                <a:gd name="T9" fmla="*/ 229 h 255"/>
                <a:gd name="T10" fmla="*/ 144 w 200"/>
                <a:gd name="T11" fmla="*/ 229 h 255"/>
                <a:gd name="T12" fmla="*/ 144 w 200"/>
                <a:gd name="T13" fmla="*/ 220 h 255"/>
                <a:gd name="T14" fmla="*/ 144 w 200"/>
                <a:gd name="T15" fmla="*/ 202 h 255"/>
                <a:gd name="T16" fmla="*/ 136 w 200"/>
                <a:gd name="T17" fmla="*/ 194 h 255"/>
                <a:gd name="T18" fmla="*/ 136 w 200"/>
                <a:gd name="T19" fmla="*/ 194 h 255"/>
                <a:gd name="T20" fmla="*/ 136 w 200"/>
                <a:gd name="T21" fmla="*/ 185 h 255"/>
                <a:gd name="T22" fmla="*/ 120 w 200"/>
                <a:gd name="T23" fmla="*/ 167 h 255"/>
                <a:gd name="T24" fmla="*/ 120 w 200"/>
                <a:gd name="T25" fmla="*/ 158 h 255"/>
                <a:gd name="T26" fmla="*/ 112 w 200"/>
                <a:gd name="T27" fmla="*/ 150 h 255"/>
                <a:gd name="T28" fmla="*/ 112 w 200"/>
                <a:gd name="T29" fmla="*/ 150 h 255"/>
                <a:gd name="T30" fmla="*/ 112 w 200"/>
                <a:gd name="T31" fmla="*/ 150 h 255"/>
                <a:gd name="T32" fmla="*/ 104 w 200"/>
                <a:gd name="T33" fmla="*/ 123 h 255"/>
                <a:gd name="T34" fmla="*/ 88 w 200"/>
                <a:gd name="T35" fmla="*/ 115 h 255"/>
                <a:gd name="T36" fmla="*/ 80 w 200"/>
                <a:gd name="T37" fmla="*/ 106 h 255"/>
                <a:gd name="T38" fmla="*/ 72 w 200"/>
                <a:gd name="T39" fmla="*/ 88 h 255"/>
                <a:gd name="T40" fmla="*/ 56 w 200"/>
                <a:gd name="T41" fmla="*/ 79 h 255"/>
                <a:gd name="T42" fmla="*/ 48 w 200"/>
                <a:gd name="T43" fmla="*/ 71 h 255"/>
                <a:gd name="T44" fmla="*/ 40 w 200"/>
                <a:gd name="T45" fmla="*/ 53 h 255"/>
                <a:gd name="T46" fmla="*/ 40 w 200"/>
                <a:gd name="T47" fmla="*/ 44 h 255"/>
                <a:gd name="T48" fmla="*/ 32 w 200"/>
                <a:gd name="T49" fmla="*/ 35 h 255"/>
                <a:gd name="T50" fmla="*/ 16 w 200"/>
                <a:gd name="T51" fmla="*/ 27 h 255"/>
                <a:gd name="T52" fmla="*/ 8 w 200"/>
                <a:gd name="T53" fmla="*/ 9 h 255"/>
                <a:gd name="T54" fmla="*/ 8 w 200"/>
                <a:gd name="T55" fmla="*/ 9 h 255"/>
                <a:gd name="T56" fmla="*/ 8 w 200"/>
                <a:gd name="T57" fmla="*/ 9 h 255"/>
                <a:gd name="T58" fmla="*/ 0 w 200"/>
                <a:gd name="T59" fmla="*/ 0 h 255"/>
                <a:gd name="T60" fmla="*/ 8 w 200"/>
                <a:gd name="T61" fmla="*/ 9 h 255"/>
                <a:gd name="T62" fmla="*/ 8 w 200"/>
                <a:gd name="T63" fmla="*/ 9 h 255"/>
                <a:gd name="T64" fmla="*/ 8 w 200"/>
                <a:gd name="T65" fmla="*/ 9 h 255"/>
                <a:gd name="T66" fmla="*/ 8 w 200"/>
                <a:gd name="T67" fmla="*/ 9 h 255"/>
                <a:gd name="T68" fmla="*/ 16 w 200"/>
                <a:gd name="T69" fmla="*/ 9 h 255"/>
                <a:gd name="T70" fmla="*/ 32 w 200"/>
                <a:gd name="T71" fmla="*/ 9 h 255"/>
                <a:gd name="T72" fmla="*/ 40 w 200"/>
                <a:gd name="T73" fmla="*/ 27 h 255"/>
                <a:gd name="T74" fmla="*/ 48 w 200"/>
                <a:gd name="T75" fmla="*/ 27 h 255"/>
                <a:gd name="T76" fmla="*/ 56 w 200"/>
                <a:gd name="T77" fmla="*/ 27 h 255"/>
                <a:gd name="T78" fmla="*/ 72 w 200"/>
                <a:gd name="T79" fmla="*/ 35 h 255"/>
                <a:gd name="T80" fmla="*/ 80 w 200"/>
                <a:gd name="T81" fmla="*/ 44 h 255"/>
                <a:gd name="T82" fmla="*/ 88 w 200"/>
                <a:gd name="T83" fmla="*/ 44 h 255"/>
                <a:gd name="T84" fmla="*/ 104 w 200"/>
                <a:gd name="T85" fmla="*/ 53 h 255"/>
                <a:gd name="T86" fmla="*/ 112 w 200"/>
                <a:gd name="T87" fmla="*/ 71 h 255"/>
                <a:gd name="T88" fmla="*/ 120 w 200"/>
                <a:gd name="T89" fmla="*/ 71 h 255"/>
                <a:gd name="T90" fmla="*/ 136 w 200"/>
                <a:gd name="T91" fmla="*/ 79 h 255"/>
                <a:gd name="T92" fmla="*/ 136 w 200"/>
                <a:gd name="T93" fmla="*/ 88 h 255"/>
                <a:gd name="T94" fmla="*/ 144 w 200"/>
                <a:gd name="T95" fmla="*/ 106 h 255"/>
                <a:gd name="T96" fmla="*/ 152 w 200"/>
                <a:gd name="T97" fmla="*/ 115 h 255"/>
                <a:gd name="T98" fmla="*/ 152 w 200"/>
                <a:gd name="T99" fmla="*/ 141 h 255"/>
                <a:gd name="T100" fmla="*/ 168 w 200"/>
                <a:gd name="T101" fmla="*/ 150 h 255"/>
                <a:gd name="T102" fmla="*/ 176 w 200"/>
                <a:gd name="T103" fmla="*/ 158 h 255"/>
                <a:gd name="T104" fmla="*/ 176 w 200"/>
                <a:gd name="T105" fmla="*/ 185 h 255"/>
                <a:gd name="T106" fmla="*/ 176 w 200"/>
                <a:gd name="T107" fmla="*/ 194 h 255"/>
                <a:gd name="T108" fmla="*/ 184 w 200"/>
                <a:gd name="T109" fmla="*/ 202 h 255"/>
                <a:gd name="T110" fmla="*/ 184 w 200"/>
                <a:gd name="T111" fmla="*/ 220 h 255"/>
                <a:gd name="T112" fmla="*/ 184 w 200"/>
                <a:gd name="T113" fmla="*/ 229 h 255"/>
                <a:gd name="T114" fmla="*/ 184 w 200"/>
                <a:gd name="T115" fmla="*/ 238 h 255"/>
                <a:gd name="T116" fmla="*/ 184 w 200"/>
                <a:gd name="T117" fmla="*/ 238 h 255"/>
                <a:gd name="T118" fmla="*/ 184 w 200"/>
                <a:gd name="T119" fmla="*/ 238 h 255"/>
                <a:gd name="T120" fmla="*/ 200 w 200"/>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0"/>
                <a:gd name="T184" fmla="*/ 0 h 255"/>
                <a:gd name="T185" fmla="*/ 200 w 200"/>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0" h="255">
                  <a:moveTo>
                    <a:pt x="152" y="255"/>
                  </a:moveTo>
                  <a:lnTo>
                    <a:pt x="144" y="238"/>
                  </a:lnTo>
                  <a:lnTo>
                    <a:pt x="144" y="229"/>
                  </a:lnTo>
                  <a:lnTo>
                    <a:pt x="144" y="220"/>
                  </a:lnTo>
                  <a:lnTo>
                    <a:pt x="144" y="202"/>
                  </a:lnTo>
                  <a:lnTo>
                    <a:pt x="136" y="194"/>
                  </a:lnTo>
                  <a:lnTo>
                    <a:pt x="136" y="185"/>
                  </a:lnTo>
                  <a:lnTo>
                    <a:pt x="120" y="167"/>
                  </a:lnTo>
                  <a:lnTo>
                    <a:pt x="120" y="158"/>
                  </a:lnTo>
                  <a:lnTo>
                    <a:pt x="112" y="150"/>
                  </a:lnTo>
                  <a:lnTo>
                    <a:pt x="104" y="123"/>
                  </a:lnTo>
                  <a:lnTo>
                    <a:pt x="88" y="115"/>
                  </a:lnTo>
                  <a:lnTo>
                    <a:pt x="80" y="106"/>
                  </a:lnTo>
                  <a:lnTo>
                    <a:pt x="72" y="88"/>
                  </a:lnTo>
                  <a:lnTo>
                    <a:pt x="56" y="79"/>
                  </a:lnTo>
                  <a:lnTo>
                    <a:pt x="48" y="71"/>
                  </a:lnTo>
                  <a:lnTo>
                    <a:pt x="40" y="53"/>
                  </a:lnTo>
                  <a:lnTo>
                    <a:pt x="40" y="44"/>
                  </a:lnTo>
                  <a:lnTo>
                    <a:pt x="32" y="35"/>
                  </a:lnTo>
                  <a:lnTo>
                    <a:pt x="16" y="27"/>
                  </a:lnTo>
                  <a:lnTo>
                    <a:pt x="8" y="9"/>
                  </a:lnTo>
                  <a:lnTo>
                    <a:pt x="0" y="0"/>
                  </a:lnTo>
                  <a:lnTo>
                    <a:pt x="8" y="9"/>
                  </a:lnTo>
                  <a:lnTo>
                    <a:pt x="16" y="9"/>
                  </a:lnTo>
                  <a:lnTo>
                    <a:pt x="32" y="9"/>
                  </a:lnTo>
                  <a:lnTo>
                    <a:pt x="40" y="27"/>
                  </a:lnTo>
                  <a:lnTo>
                    <a:pt x="48" y="27"/>
                  </a:lnTo>
                  <a:lnTo>
                    <a:pt x="56" y="27"/>
                  </a:lnTo>
                  <a:lnTo>
                    <a:pt x="72" y="35"/>
                  </a:lnTo>
                  <a:lnTo>
                    <a:pt x="80" y="44"/>
                  </a:lnTo>
                  <a:lnTo>
                    <a:pt x="88" y="44"/>
                  </a:lnTo>
                  <a:lnTo>
                    <a:pt x="104" y="53"/>
                  </a:lnTo>
                  <a:lnTo>
                    <a:pt x="112" y="71"/>
                  </a:lnTo>
                  <a:lnTo>
                    <a:pt x="120" y="71"/>
                  </a:lnTo>
                  <a:lnTo>
                    <a:pt x="136" y="79"/>
                  </a:lnTo>
                  <a:lnTo>
                    <a:pt x="136" y="88"/>
                  </a:lnTo>
                  <a:lnTo>
                    <a:pt x="144" y="106"/>
                  </a:lnTo>
                  <a:lnTo>
                    <a:pt x="152" y="115"/>
                  </a:lnTo>
                  <a:lnTo>
                    <a:pt x="152" y="141"/>
                  </a:lnTo>
                  <a:lnTo>
                    <a:pt x="168" y="150"/>
                  </a:lnTo>
                  <a:lnTo>
                    <a:pt x="176" y="158"/>
                  </a:lnTo>
                  <a:lnTo>
                    <a:pt x="176" y="185"/>
                  </a:lnTo>
                  <a:lnTo>
                    <a:pt x="176" y="194"/>
                  </a:lnTo>
                  <a:lnTo>
                    <a:pt x="184" y="202"/>
                  </a:lnTo>
                  <a:lnTo>
                    <a:pt x="184" y="220"/>
                  </a:lnTo>
                  <a:lnTo>
                    <a:pt x="184" y="229"/>
                  </a:lnTo>
                  <a:lnTo>
                    <a:pt x="184" y="238"/>
                  </a:lnTo>
                  <a:lnTo>
                    <a:pt x="200"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32" name="Freeform 1094"/>
            <p:cNvSpPr>
              <a:spLocks/>
            </p:cNvSpPr>
            <p:nvPr/>
          </p:nvSpPr>
          <p:spPr bwMode="auto">
            <a:xfrm>
              <a:off x="2611" y="2857"/>
              <a:ext cx="272" cy="360"/>
            </a:xfrm>
            <a:custGeom>
              <a:avLst/>
              <a:gdLst>
                <a:gd name="T0" fmla="*/ 232 w 272"/>
                <a:gd name="T1" fmla="*/ 343 h 360"/>
                <a:gd name="T2" fmla="*/ 232 w 272"/>
                <a:gd name="T3" fmla="*/ 334 h 360"/>
                <a:gd name="T4" fmla="*/ 232 w 272"/>
                <a:gd name="T5" fmla="*/ 299 h 360"/>
                <a:gd name="T6" fmla="*/ 216 w 272"/>
                <a:gd name="T7" fmla="*/ 263 h 360"/>
                <a:gd name="T8" fmla="*/ 208 w 272"/>
                <a:gd name="T9" fmla="*/ 220 h 360"/>
                <a:gd name="T10" fmla="*/ 200 w 272"/>
                <a:gd name="T11" fmla="*/ 176 h 360"/>
                <a:gd name="T12" fmla="*/ 184 w 272"/>
                <a:gd name="T13" fmla="*/ 140 h 360"/>
                <a:gd name="T14" fmla="*/ 176 w 272"/>
                <a:gd name="T15" fmla="*/ 132 h 360"/>
                <a:gd name="T16" fmla="*/ 144 w 272"/>
                <a:gd name="T17" fmla="*/ 96 h 360"/>
                <a:gd name="T18" fmla="*/ 120 w 272"/>
                <a:gd name="T19" fmla="*/ 70 h 360"/>
                <a:gd name="T20" fmla="*/ 104 w 272"/>
                <a:gd name="T21" fmla="*/ 61 h 360"/>
                <a:gd name="T22" fmla="*/ 80 w 272"/>
                <a:gd name="T23" fmla="*/ 35 h 360"/>
                <a:gd name="T24" fmla="*/ 48 w 272"/>
                <a:gd name="T25" fmla="*/ 26 h 360"/>
                <a:gd name="T26" fmla="*/ 32 w 272"/>
                <a:gd name="T27" fmla="*/ 17 h 360"/>
                <a:gd name="T28" fmla="*/ 0 w 272"/>
                <a:gd name="T29" fmla="*/ 0 h 360"/>
                <a:gd name="T30" fmla="*/ 0 w 272"/>
                <a:gd name="T31" fmla="*/ 0 h 360"/>
                <a:gd name="T32" fmla="*/ 0 w 272"/>
                <a:gd name="T33" fmla="*/ 0 h 360"/>
                <a:gd name="T34" fmla="*/ 16 w 272"/>
                <a:gd name="T35" fmla="*/ 0 h 360"/>
                <a:gd name="T36" fmla="*/ 40 w 272"/>
                <a:gd name="T37" fmla="*/ 0 h 360"/>
                <a:gd name="T38" fmla="*/ 72 w 272"/>
                <a:gd name="T39" fmla="*/ 17 h 360"/>
                <a:gd name="T40" fmla="*/ 104 w 272"/>
                <a:gd name="T41" fmla="*/ 17 h 360"/>
                <a:gd name="T42" fmla="*/ 136 w 272"/>
                <a:gd name="T43" fmla="*/ 26 h 360"/>
                <a:gd name="T44" fmla="*/ 152 w 272"/>
                <a:gd name="T45" fmla="*/ 35 h 360"/>
                <a:gd name="T46" fmla="*/ 176 w 272"/>
                <a:gd name="T47" fmla="*/ 44 h 360"/>
                <a:gd name="T48" fmla="*/ 184 w 272"/>
                <a:gd name="T49" fmla="*/ 70 h 360"/>
                <a:gd name="T50" fmla="*/ 208 w 272"/>
                <a:gd name="T51" fmla="*/ 96 h 360"/>
                <a:gd name="T52" fmla="*/ 232 w 272"/>
                <a:gd name="T53" fmla="*/ 105 h 360"/>
                <a:gd name="T54" fmla="*/ 240 w 272"/>
                <a:gd name="T55" fmla="*/ 132 h 360"/>
                <a:gd name="T56" fmla="*/ 248 w 272"/>
                <a:gd name="T57" fmla="*/ 149 h 360"/>
                <a:gd name="T58" fmla="*/ 264 w 272"/>
                <a:gd name="T59" fmla="*/ 176 h 360"/>
                <a:gd name="T60" fmla="*/ 272 w 272"/>
                <a:gd name="T61" fmla="*/ 193 h 360"/>
                <a:gd name="T62" fmla="*/ 272 w 272"/>
                <a:gd name="T63" fmla="*/ 220 h 360"/>
                <a:gd name="T64" fmla="*/ 272 w 272"/>
                <a:gd name="T65" fmla="*/ 246 h 360"/>
                <a:gd name="T66" fmla="*/ 272 w 272"/>
                <a:gd name="T67" fmla="*/ 272 h 360"/>
                <a:gd name="T68" fmla="*/ 272 w 272"/>
                <a:gd name="T69" fmla="*/ 299 h 360"/>
                <a:gd name="T70" fmla="*/ 272 w 272"/>
                <a:gd name="T71" fmla="*/ 334 h 360"/>
                <a:gd name="T72" fmla="*/ 272 w 272"/>
                <a:gd name="T73" fmla="*/ 343 h 360"/>
                <a:gd name="T74" fmla="*/ 264 w 272"/>
                <a:gd name="T75" fmla="*/ 343 h 360"/>
                <a:gd name="T76" fmla="*/ 240 w 272"/>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72"/>
                <a:gd name="T118" fmla="*/ 0 h 360"/>
                <a:gd name="T119" fmla="*/ 272 w 272"/>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72" h="360">
                  <a:moveTo>
                    <a:pt x="240" y="360"/>
                  </a:moveTo>
                  <a:lnTo>
                    <a:pt x="232" y="343"/>
                  </a:lnTo>
                  <a:lnTo>
                    <a:pt x="232" y="334"/>
                  </a:lnTo>
                  <a:lnTo>
                    <a:pt x="232" y="325"/>
                  </a:lnTo>
                  <a:lnTo>
                    <a:pt x="232" y="299"/>
                  </a:lnTo>
                  <a:lnTo>
                    <a:pt x="232" y="290"/>
                  </a:lnTo>
                  <a:lnTo>
                    <a:pt x="216" y="263"/>
                  </a:lnTo>
                  <a:lnTo>
                    <a:pt x="216" y="246"/>
                  </a:lnTo>
                  <a:lnTo>
                    <a:pt x="208" y="220"/>
                  </a:lnTo>
                  <a:lnTo>
                    <a:pt x="208" y="193"/>
                  </a:lnTo>
                  <a:lnTo>
                    <a:pt x="200" y="176"/>
                  </a:lnTo>
                  <a:lnTo>
                    <a:pt x="184" y="158"/>
                  </a:lnTo>
                  <a:lnTo>
                    <a:pt x="184" y="140"/>
                  </a:lnTo>
                  <a:lnTo>
                    <a:pt x="176" y="132"/>
                  </a:lnTo>
                  <a:lnTo>
                    <a:pt x="152" y="105"/>
                  </a:lnTo>
                  <a:lnTo>
                    <a:pt x="144" y="96"/>
                  </a:lnTo>
                  <a:lnTo>
                    <a:pt x="136" y="79"/>
                  </a:lnTo>
                  <a:lnTo>
                    <a:pt x="120" y="70"/>
                  </a:lnTo>
                  <a:lnTo>
                    <a:pt x="112" y="61"/>
                  </a:lnTo>
                  <a:lnTo>
                    <a:pt x="104" y="61"/>
                  </a:lnTo>
                  <a:lnTo>
                    <a:pt x="96" y="44"/>
                  </a:lnTo>
                  <a:lnTo>
                    <a:pt x="80" y="35"/>
                  </a:lnTo>
                  <a:lnTo>
                    <a:pt x="64" y="35"/>
                  </a:lnTo>
                  <a:lnTo>
                    <a:pt x="48" y="26"/>
                  </a:lnTo>
                  <a:lnTo>
                    <a:pt x="40" y="26"/>
                  </a:lnTo>
                  <a:lnTo>
                    <a:pt x="32" y="17"/>
                  </a:lnTo>
                  <a:lnTo>
                    <a:pt x="8" y="0"/>
                  </a:lnTo>
                  <a:lnTo>
                    <a:pt x="0" y="0"/>
                  </a:lnTo>
                  <a:lnTo>
                    <a:pt x="8" y="0"/>
                  </a:lnTo>
                  <a:lnTo>
                    <a:pt x="16" y="0"/>
                  </a:lnTo>
                  <a:lnTo>
                    <a:pt x="32" y="0"/>
                  </a:lnTo>
                  <a:lnTo>
                    <a:pt x="40" y="0"/>
                  </a:lnTo>
                  <a:lnTo>
                    <a:pt x="48" y="0"/>
                  </a:lnTo>
                  <a:lnTo>
                    <a:pt x="72" y="17"/>
                  </a:lnTo>
                  <a:lnTo>
                    <a:pt x="80" y="17"/>
                  </a:lnTo>
                  <a:lnTo>
                    <a:pt x="104" y="17"/>
                  </a:lnTo>
                  <a:lnTo>
                    <a:pt x="112" y="26"/>
                  </a:lnTo>
                  <a:lnTo>
                    <a:pt x="136" y="26"/>
                  </a:lnTo>
                  <a:lnTo>
                    <a:pt x="144" y="35"/>
                  </a:lnTo>
                  <a:lnTo>
                    <a:pt x="152" y="35"/>
                  </a:lnTo>
                  <a:lnTo>
                    <a:pt x="168" y="44"/>
                  </a:lnTo>
                  <a:lnTo>
                    <a:pt x="176" y="44"/>
                  </a:lnTo>
                  <a:lnTo>
                    <a:pt x="184" y="61"/>
                  </a:lnTo>
                  <a:lnTo>
                    <a:pt x="184" y="70"/>
                  </a:lnTo>
                  <a:lnTo>
                    <a:pt x="200" y="79"/>
                  </a:lnTo>
                  <a:lnTo>
                    <a:pt x="208" y="96"/>
                  </a:lnTo>
                  <a:lnTo>
                    <a:pt x="216" y="96"/>
                  </a:lnTo>
                  <a:lnTo>
                    <a:pt x="232" y="105"/>
                  </a:lnTo>
                  <a:lnTo>
                    <a:pt x="232" y="114"/>
                  </a:lnTo>
                  <a:lnTo>
                    <a:pt x="240" y="132"/>
                  </a:lnTo>
                  <a:lnTo>
                    <a:pt x="240" y="140"/>
                  </a:lnTo>
                  <a:lnTo>
                    <a:pt x="248" y="149"/>
                  </a:lnTo>
                  <a:lnTo>
                    <a:pt x="264" y="158"/>
                  </a:lnTo>
                  <a:lnTo>
                    <a:pt x="264" y="176"/>
                  </a:lnTo>
                  <a:lnTo>
                    <a:pt x="264" y="184"/>
                  </a:lnTo>
                  <a:lnTo>
                    <a:pt x="272" y="193"/>
                  </a:lnTo>
                  <a:lnTo>
                    <a:pt x="272" y="211"/>
                  </a:lnTo>
                  <a:lnTo>
                    <a:pt x="272" y="220"/>
                  </a:lnTo>
                  <a:lnTo>
                    <a:pt x="272" y="228"/>
                  </a:lnTo>
                  <a:lnTo>
                    <a:pt x="272" y="246"/>
                  </a:lnTo>
                  <a:lnTo>
                    <a:pt x="272" y="263"/>
                  </a:lnTo>
                  <a:lnTo>
                    <a:pt x="272" y="272"/>
                  </a:lnTo>
                  <a:lnTo>
                    <a:pt x="272" y="290"/>
                  </a:lnTo>
                  <a:lnTo>
                    <a:pt x="272" y="299"/>
                  </a:lnTo>
                  <a:lnTo>
                    <a:pt x="272" y="325"/>
                  </a:lnTo>
                  <a:lnTo>
                    <a:pt x="272" y="334"/>
                  </a:lnTo>
                  <a:lnTo>
                    <a:pt x="272" y="343"/>
                  </a:lnTo>
                  <a:lnTo>
                    <a:pt x="264" y="343"/>
                  </a:lnTo>
                  <a:lnTo>
                    <a:pt x="272" y="360"/>
                  </a:lnTo>
                  <a:lnTo>
                    <a:pt x="2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33" name="Freeform 1095"/>
            <p:cNvSpPr>
              <a:spLocks/>
            </p:cNvSpPr>
            <p:nvPr/>
          </p:nvSpPr>
          <p:spPr bwMode="auto">
            <a:xfrm>
              <a:off x="2611" y="2857"/>
              <a:ext cx="272" cy="360"/>
            </a:xfrm>
            <a:custGeom>
              <a:avLst/>
              <a:gdLst>
                <a:gd name="T0" fmla="*/ 232 w 272"/>
                <a:gd name="T1" fmla="*/ 343 h 360"/>
                <a:gd name="T2" fmla="*/ 232 w 272"/>
                <a:gd name="T3" fmla="*/ 334 h 360"/>
                <a:gd name="T4" fmla="*/ 232 w 272"/>
                <a:gd name="T5" fmla="*/ 299 h 360"/>
                <a:gd name="T6" fmla="*/ 216 w 272"/>
                <a:gd name="T7" fmla="*/ 263 h 360"/>
                <a:gd name="T8" fmla="*/ 208 w 272"/>
                <a:gd name="T9" fmla="*/ 220 h 360"/>
                <a:gd name="T10" fmla="*/ 200 w 272"/>
                <a:gd name="T11" fmla="*/ 176 h 360"/>
                <a:gd name="T12" fmla="*/ 184 w 272"/>
                <a:gd name="T13" fmla="*/ 140 h 360"/>
                <a:gd name="T14" fmla="*/ 176 w 272"/>
                <a:gd name="T15" fmla="*/ 132 h 360"/>
                <a:gd name="T16" fmla="*/ 144 w 272"/>
                <a:gd name="T17" fmla="*/ 96 h 360"/>
                <a:gd name="T18" fmla="*/ 120 w 272"/>
                <a:gd name="T19" fmla="*/ 70 h 360"/>
                <a:gd name="T20" fmla="*/ 104 w 272"/>
                <a:gd name="T21" fmla="*/ 61 h 360"/>
                <a:gd name="T22" fmla="*/ 80 w 272"/>
                <a:gd name="T23" fmla="*/ 35 h 360"/>
                <a:gd name="T24" fmla="*/ 48 w 272"/>
                <a:gd name="T25" fmla="*/ 26 h 360"/>
                <a:gd name="T26" fmla="*/ 32 w 272"/>
                <a:gd name="T27" fmla="*/ 17 h 360"/>
                <a:gd name="T28" fmla="*/ 0 w 272"/>
                <a:gd name="T29" fmla="*/ 0 h 360"/>
                <a:gd name="T30" fmla="*/ 0 w 272"/>
                <a:gd name="T31" fmla="*/ 0 h 360"/>
                <a:gd name="T32" fmla="*/ 0 w 272"/>
                <a:gd name="T33" fmla="*/ 0 h 360"/>
                <a:gd name="T34" fmla="*/ 16 w 272"/>
                <a:gd name="T35" fmla="*/ 0 h 360"/>
                <a:gd name="T36" fmla="*/ 40 w 272"/>
                <a:gd name="T37" fmla="*/ 0 h 360"/>
                <a:gd name="T38" fmla="*/ 72 w 272"/>
                <a:gd name="T39" fmla="*/ 17 h 360"/>
                <a:gd name="T40" fmla="*/ 104 w 272"/>
                <a:gd name="T41" fmla="*/ 17 h 360"/>
                <a:gd name="T42" fmla="*/ 136 w 272"/>
                <a:gd name="T43" fmla="*/ 26 h 360"/>
                <a:gd name="T44" fmla="*/ 152 w 272"/>
                <a:gd name="T45" fmla="*/ 35 h 360"/>
                <a:gd name="T46" fmla="*/ 176 w 272"/>
                <a:gd name="T47" fmla="*/ 44 h 360"/>
                <a:gd name="T48" fmla="*/ 184 w 272"/>
                <a:gd name="T49" fmla="*/ 70 h 360"/>
                <a:gd name="T50" fmla="*/ 208 w 272"/>
                <a:gd name="T51" fmla="*/ 96 h 360"/>
                <a:gd name="T52" fmla="*/ 232 w 272"/>
                <a:gd name="T53" fmla="*/ 105 h 360"/>
                <a:gd name="T54" fmla="*/ 240 w 272"/>
                <a:gd name="T55" fmla="*/ 132 h 360"/>
                <a:gd name="T56" fmla="*/ 248 w 272"/>
                <a:gd name="T57" fmla="*/ 149 h 360"/>
                <a:gd name="T58" fmla="*/ 264 w 272"/>
                <a:gd name="T59" fmla="*/ 176 h 360"/>
                <a:gd name="T60" fmla="*/ 272 w 272"/>
                <a:gd name="T61" fmla="*/ 193 h 360"/>
                <a:gd name="T62" fmla="*/ 272 w 272"/>
                <a:gd name="T63" fmla="*/ 220 h 360"/>
                <a:gd name="T64" fmla="*/ 272 w 272"/>
                <a:gd name="T65" fmla="*/ 246 h 360"/>
                <a:gd name="T66" fmla="*/ 272 w 272"/>
                <a:gd name="T67" fmla="*/ 272 h 360"/>
                <a:gd name="T68" fmla="*/ 272 w 272"/>
                <a:gd name="T69" fmla="*/ 299 h 360"/>
                <a:gd name="T70" fmla="*/ 272 w 272"/>
                <a:gd name="T71" fmla="*/ 334 h 360"/>
                <a:gd name="T72" fmla="*/ 272 w 272"/>
                <a:gd name="T73" fmla="*/ 343 h 360"/>
                <a:gd name="T74" fmla="*/ 264 w 272"/>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2"/>
                <a:gd name="T115" fmla="*/ 0 h 360"/>
                <a:gd name="T116" fmla="*/ 272 w 272"/>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2" h="360">
                  <a:moveTo>
                    <a:pt x="240" y="360"/>
                  </a:moveTo>
                  <a:lnTo>
                    <a:pt x="232" y="343"/>
                  </a:lnTo>
                  <a:lnTo>
                    <a:pt x="232" y="334"/>
                  </a:lnTo>
                  <a:lnTo>
                    <a:pt x="232" y="325"/>
                  </a:lnTo>
                  <a:lnTo>
                    <a:pt x="232" y="299"/>
                  </a:lnTo>
                  <a:lnTo>
                    <a:pt x="232" y="290"/>
                  </a:lnTo>
                  <a:lnTo>
                    <a:pt x="216" y="263"/>
                  </a:lnTo>
                  <a:lnTo>
                    <a:pt x="216" y="246"/>
                  </a:lnTo>
                  <a:lnTo>
                    <a:pt x="208" y="220"/>
                  </a:lnTo>
                  <a:lnTo>
                    <a:pt x="208" y="193"/>
                  </a:lnTo>
                  <a:lnTo>
                    <a:pt x="200" y="176"/>
                  </a:lnTo>
                  <a:lnTo>
                    <a:pt x="184" y="158"/>
                  </a:lnTo>
                  <a:lnTo>
                    <a:pt x="184" y="140"/>
                  </a:lnTo>
                  <a:lnTo>
                    <a:pt x="176" y="132"/>
                  </a:lnTo>
                  <a:lnTo>
                    <a:pt x="152" y="105"/>
                  </a:lnTo>
                  <a:lnTo>
                    <a:pt x="144" y="96"/>
                  </a:lnTo>
                  <a:lnTo>
                    <a:pt x="136" y="79"/>
                  </a:lnTo>
                  <a:lnTo>
                    <a:pt x="120" y="70"/>
                  </a:lnTo>
                  <a:lnTo>
                    <a:pt x="112" y="61"/>
                  </a:lnTo>
                  <a:lnTo>
                    <a:pt x="104" y="61"/>
                  </a:lnTo>
                  <a:lnTo>
                    <a:pt x="96" y="44"/>
                  </a:lnTo>
                  <a:lnTo>
                    <a:pt x="80" y="35"/>
                  </a:lnTo>
                  <a:lnTo>
                    <a:pt x="64" y="35"/>
                  </a:lnTo>
                  <a:lnTo>
                    <a:pt x="48" y="26"/>
                  </a:lnTo>
                  <a:lnTo>
                    <a:pt x="40" y="26"/>
                  </a:lnTo>
                  <a:lnTo>
                    <a:pt x="32" y="17"/>
                  </a:lnTo>
                  <a:lnTo>
                    <a:pt x="8" y="0"/>
                  </a:lnTo>
                  <a:lnTo>
                    <a:pt x="0" y="0"/>
                  </a:lnTo>
                  <a:lnTo>
                    <a:pt x="8" y="0"/>
                  </a:lnTo>
                  <a:lnTo>
                    <a:pt x="16" y="0"/>
                  </a:lnTo>
                  <a:lnTo>
                    <a:pt x="32" y="0"/>
                  </a:lnTo>
                  <a:lnTo>
                    <a:pt x="40" y="0"/>
                  </a:lnTo>
                  <a:lnTo>
                    <a:pt x="48" y="0"/>
                  </a:lnTo>
                  <a:lnTo>
                    <a:pt x="72" y="17"/>
                  </a:lnTo>
                  <a:lnTo>
                    <a:pt x="80" y="17"/>
                  </a:lnTo>
                  <a:lnTo>
                    <a:pt x="104" y="17"/>
                  </a:lnTo>
                  <a:lnTo>
                    <a:pt x="112" y="26"/>
                  </a:lnTo>
                  <a:lnTo>
                    <a:pt x="136" y="26"/>
                  </a:lnTo>
                  <a:lnTo>
                    <a:pt x="144" y="35"/>
                  </a:lnTo>
                  <a:lnTo>
                    <a:pt x="152" y="35"/>
                  </a:lnTo>
                  <a:lnTo>
                    <a:pt x="168" y="44"/>
                  </a:lnTo>
                  <a:lnTo>
                    <a:pt x="176" y="44"/>
                  </a:lnTo>
                  <a:lnTo>
                    <a:pt x="184" y="61"/>
                  </a:lnTo>
                  <a:lnTo>
                    <a:pt x="184" y="70"/>
                  </a:lnTo>
                  <a:lnTo>
                    <a:pt x="200" y="79"/>
                  </a:lnTo>
                  <a:lnTo>
                    <a:pt x="208" y="96"/>
                  </a:lnTo>
                  <a:lnTo>
                    <a:pt x="216" y="96"/>
                  </a:lnTo>
                  <a:lnTo>
                    <a:pt x="232" y="105"/>
                  </a:lnTo>
                  <a:lnTo>
                    <a:pt x="232" y="114"/>
                  </a:lnTo>
                  <a:lnTo>
                    <a:pt x="240" y="132"/>
                  </a:lnTo>
                  <a:lnTo>
                    <a:pt x="240" y="140"/>
                  </a:lnTo>
                  <a:lnTo>
                    <a:pt x="248" y="149"/>
                  </a:lnTo>
                  <a:lnTo>
                    <a:pt x="264" y="158"/>
                  </a:lnTo>
                  <a:lnTo>
                    <a:pt x="264" y="176"/>
                  </a:lnTo>
                  <a:lnTo>
                    <a:pt x="264" y="184"/>
                  </a:lnTo>
                  <a:lnTo>
                    <a:pt x="272" y="193"/>
                  </a:lnTo>
                  <a:lnTo>
                    <a:pt x="272" y="211"/>
                  </a:lnTo>
                  <a:lnTo>
                    <a:pt x="272" y="220"/>
                  </a:lnTo>
                  <a:lnTo>
                    <a:pt x="272" y="228"/>
                  </a:lnTo>
                  <a:lnTo>
                    <a:pt x="272" y="246"/>
                  </a:lnTo>
                  <a:lnTo>
                    <a:pt x="272" y="263"/>
                  </a:lnTo>
                  <a:lnTo>
                    <a:pt x="272" y="272"/>
                  </a:lnTo>
                  <a:lnTo>
                    <a:pt x="272" y="290"/>
                  </a:lnTo>
                  <a:lnTo>
                    <a:pt x="272" y="299"/>
                  </a:lnTo>
                  <a:lnTo>
                    <a:pt x="272" y="325"/>
                  </a:lnTo>
                  <a:lnTo>
                    <a:pt x="272" y="334"/>
                  </a:lnTo>
                  <a:lnTo>
                    <a:pt x="272" y="343"/>
                  </a:lnTo>
                  <a:lnTo>
                    <a:pt x="264" y="343"/>
                  </a:lnTo>
                  <a:lnTo>
                    <a:pt x="272"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34" name="Freeform 1096"/>
            <p:cNvSpPr>
              <a:spLocks/>
            </p:cNvSpPr>
            <p:nvPr/>
          </p:nvSpPr>
          <p:spPr bwMode="auto">
            <a:xfrm>
              <a:off x="2723" y="2822"/>
              <a:ext cx="160" cy="395"/>
            </a:xfrm>
            <a:custGeom>
              <a:avLst/>
              <a:gdLst>
                <a:gd name="T0" fmla="*/ 128 w 160"/>
                <a:gd name="T1" fmla="*/ 395 h 395"/>
                <a:gd name="T2" fmla="*/ 120 w 160"/>
                <a:gd name="T3" fmla="*/ 378 h 395"/>
                <a:gd name="T4" fmla="*/ 120 w 160"/>
                <a:gd name="T5" fmla="*/ 378 h 395"/>
                <a:gd name="T6" fmla="*/ 120 w 160"/>
                <a:gd name="T7" fmla="*/ 369 h 395"/>
                <a:gd name="T8" fmla="*/ 120 w 160"/>
                <a:gd name="T9" fmla="*/ 360 h 395"/>
                <a:gd name="T10" fmla="*/ 120 w 160"/>
                <a:gd name="T11" fmla="*/ 342 h 395"/>
                <a:gd name="T12" fmla="*/ 120 w 160"/>
                <a:gd name="T13" fmla="*/ 334 h 395"/>
                <a:gd name="T14" fmla="*/ 120 w 160"/>
                <a:gd name="T15" fmla="*/ 307 h 395"/>
                <a:gd name="T16" fmla="*/ 120 w 160"/>
                <a:gd name="T17" fmla="*/ 298 h 395"/>
                <a:gd name="T18" fmla="*/ 120 w 160"/>
                <a:gd name="T19" fmla="*/ 281 h 395"/>
                <a:gd name="T20" fmla="*/ 104 w 160"/>
                <a:gd name="T21" fmla="*/ 263 h 395"/>
                <a:gd name="T22" fmla="*/ 104 w 160"/>
                <a:gd name="T23" fmla="*/ 246 h 395"/>
                <a:gd name="T24" fmla="*/ 104 w 160"/>
                <a:gd name="T25" fmla="*/ 219 h 395"/>
                <a:gd name="T26" fmla="*/ 96 w 160"/>
                <a:gd name="T27" fmla="*/ 211 h 395"/>
                <a:gd name="T28" fmla="*/ 96 w 160"/>
                <a:gd name="T29" fmla="*/ 193 h 395"/>
                <a:gd name="T30" fmla="*/ 96 w 160"/>
                <a:gd name="T31" fmla="*/ 193 h 395"/>
                <a:gd name="T32" fmla="*/ 88 w 160"/>
                <a:gd name="T33" fmla="*/ 175 h 395"/>
                <a:gd name="T34" fmla="*/ 72 w 160"/>
                <a:gd name="T35" fmla="*/ 149 h 395"/>
                <a:gd name="T36" fmla="*/ 72 w 160"/>
                <a:gd name="T37" fmla="*/ 140 h 395"/>
                <a:gd name="T38" fmla="*/ 64 w 160"/>
                <a:gd name="T39" fmla="*/ 114 h 395"/>
                <a:gd name="T40" fmla="*/ 56 w 160"/>
                <a:gd name="T41" fmla="*/ 105 h 395"/>
                <a:gd name="T42" fmla="*/ 56 w 160"/>
                <a:gd name="T43" fmla="*/ 79 h 395"/>
                <a:gd name="T44" fmla="*/ 40 w 160"/>
                <a:gd name="T45" fmla="*/ 70 h 395"/>
                <a:gd name="T46" fmla="*/ 32 w 160"/>
                <a:gd name="T47" fmla="*/ 61 h 395"/>
                <a:gd name="T48" fmla="*/ 24 w 160"/>
                <a:gd name="T49" fmla="*/ 52 h 395"/>
                <a:gd name="T50" fmla="*/ 24 w 160"/>
                <a:gd name="T51" fmla="*/ 35 h 395"/>
                <a:gd name="T52" fmla="*/ 8 w 160"/>
                <a:gd name="T53" fmla="*/ 26 h 395"/>
                <a:gd name="T54" fmla="*/ 8 w 160"/>
                <a:gd name="T55" fmla="*/ 17 h 395"/>
                <a:gd name="T56" fmla="*/ 8 w 160"/>
                <a:gd name="T57" fmla="*/ 17 h 395"/>
                <a:gd name="T58" fmla="*/ 0 w 160"/>
                <a:gd name="T59" fmla="*/ 0 h 395"/>
                <a:gd name="T60" fmla="*/ 8 w 160"/>
                <a:gd name="T61" fmla="*/ 17 h 395"/>
                <a:gd name="T62" fmla="*/ 8 w 160"/>
                <a:gd name="T63" fmla="*/ 17 h 395"/>
                <a:gd name="T64" fmla="*/ 8 w 160"/>
                <a:gd name="T65" fmla="*/ 17 h 395"/>
                <a:gd name="T66" fmla="*/ 8 w 160"/>
                <a:gd name="T67" fmla="*/ 17 h 395"/>
                <a:gd name="T68" fmla="*/ 24 w 160"/>
                <a:gd name="T69" fmla="*/ 17 h 395"/>
                <a:gd name="T70" fmla="*/ 32 w 160"/>
                <a:gd name="T71" fmla="*/ 26 h 395"/>
                <a:gd name="T72" fmla="*/ 40 w 160"/>
                <a:gd name="T73" fmla="*/ 26 h 395"/>
                <a:gd name="T74" fmla="*/ 56 w 160"/>
                <a:gd name="T75" fmla="*/ 35 h 395"/>
                <a:gd name="T76" fmla="*/ 64 w 160"/>
                <a:gd name="T77" fmla="*/ 52 h 395"/>
                <a:gd name="T78" fmla="*/ 72 w 160"/>
                <a:gd name="T79" fmla="*/ 61 h 395"/>
                <a:gd name="T80" fmla="*/ 88 w 160"/>
                <a:gd name="T81" fmla="*/ 61 h 395"/>
                <a:gd name="T82" fmla="*/ 88 w 160"/>
                <a:gd name="T83" fmla="*/ 70 h 395"/>
                <a:gd name="T84" fmla="*/ 96 w 160"/>
                <a:gd name="T85" fmla="*/ 79 h 395"/>
                <a:gd name="T86" fmla="*/ 104 w 160"/>
                <a:gd name="T87" fmla="*/ 96 h 395"/>
                <a:gd name="T88" fmla="*/ 104 w 160"/>
                <a:gd name="T89" fmla="*/ 105 h 395"/>
                <a:gd name="T90" fmla="*/ 120 w 160"/>
                <a:gd name="T91" fmla="*/ 114 h 395"/>
                <a:gd name="T92" fmla="*/ 120 w 160"/>
                <a:gd name="T93" fmla="*/ 131 h 395"/>
                <a:gd name="T94" fmla="*/ 128 w 160"/>
                <a:gd name="T95" fmla="*/ 149 h 395"/>
                <a:gd name="T96" fmla="*/ 136 w 160"/>
                <a:gd name="T97" fmla="*/ 175 h 395"/>
                <a:gd name="T98" fmla="*/ 136 w 160"/>
                <a:gd name="T99" fmla="*/ 211 h 395"/>
                <a:gd name="T100" fmla="*/ 152 w 160"/>
                <a:gd name="T101" fmla="*/ 228 h 395"/>
                <a:gd name="T102" fmla="*/ 152 w 160"/>
                <a:gd name="T103" fmla="*/ 255 h 395"/>
                <a:gd name="T104" fmla="*/ 152 w 160"/>
                <a:gd name="T105" fmla="*/ 281 h 395"/>
                <a:gd name="T106" fmla="*/ 152 w 160"/>
                <a:gd name="T107" fmla="*/ 298 h 395"/>
                <a:gd name="T108" fmla="*/ 160 w 160"/>
                <a:gd name="T109" fmla="*/ 325 h 395"/>
                <a:gd name="T110" fmla="*/ 160 w 160"/>
                <a:gd name="T111" fmla="*/ 342 h 395"/>
                <a:gd name="T112" fmla="*/ 160 w 160"/>
                <a:gd name="T113" fmla="*/ 360 h 395"/>
                <a:gd name="T114" fmla="*/ 160 w 160"/>
                <a:gd name="T115" fmla="*/ 369 h 395"/>
                <a:gd name="T116" fmla="*/ 160 w 160"/>
                <a:gd name="T117" fmla="*/ 378 h 395"/>
                <a:gd name="T118" fmla="*/ 152 w 160"/>
                <a:gd name="T119" fmla="*/ 378 h 395"/>
                <a:gd name="T120" fmla="*/ 160 w 160"/>
                <a:gd name="T121" fmla="*/ 395 h 395"/>
                <a:gd name="T122" fmla="*/ 128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128" y="395"/>
                  </a:moveTo>
                  <a:lnTo>
                    <a:pt x="120" y="378"/>
                  </a:lnTo>
                  <a:lnTo>
                    <a:pt x="120" y="369"/>
                  </a:lnTo>
                  <a:lnTo>
                    <a:pt x="120" y="360"/>
                  </a:lnTo>
                  <a:lnTo>
                    <a:pt x="120" y="342"/>
                  </a:lnTo>
                  <a:lnTo>
                    <a:pt x="120" y="334"/>
                  </a:lnTo>
                  <a:lnTo>
                    <a:pt x="120" y="307"/>
                  </a:lnTo>
                  <a:lnTo>
                    <a:pt x="120" y="298"/>
                  </a:lnTo>
                  <a:lnTo>
                    <a:pt x="120" y="281"/>
                  </a:lnTo>
                  <a:lnTo>
                    <a:pt x="104" y="263"/>
                  </a:lnTo>
                  <a:lnTo>
                    <a:pt x="104" y="246"/>
                  </a:lnTo>
                  <a:lnTo>
                    <a:pt x="104" y="219"/>
                  </a:lnTo>
                  <a:lnTo>
                    <a:pt x="96" y="211"/>
                  </a:lnTo>
                  <a:lnTo>
                    <a:pt x="96" y="193"/>
                  </a:lnTo>
                  <a:lnTo>
                    <a:pt x="88" y="175"/>
                  </a:lnTo>
                  <a:lnTo>
                    <a:pt x="72" y="149"/>
                  </a:lnTo>
                  <a:lnTo>
                    <a:pt x="72" y="140"/>
                  </a:lnTo>
                  <a:lnTo>
                    <a:pt x="64" y="114"/>
                  </a:lnTo>
                  <a:lnTo>
                    <a:pt x="56" y="105"/>
                  </a:lnTo>
                  <a:lnTo>
                    <a:pt x="56" y="79"/>
                  </a:lnTo>
                  <a:lnTo>
                    <a:pt x="40" y="70"/>
                  </a:lnTo>
                  <a:lnTo>
                    <a:pt x="32" y="61"/>
                  </a:lnTo>
                  <a:lnTo>
                    <a:pt x="24" y="52"/>
                  </a:lnTo>
                  <a:lnTo>
                    <a:pt x="24" y="35"/>
                  </a:lnTo>
                  <a:lnTo>
                    <a:pt x="8" y="26"/>
                  </a:lnTo>
                  <a:lnTo>
                    <a:pt x="8" y="17"/>
                  </a:lnTo>
                  <a:lnTo>
                    <a:pt x="0" y="0"/>
                  </a:lnTo>
                  <a:lnTo>
                    <a:pt x="8" y="17"/>
                  </a:lnTo>
                  <a:lnTo>
                    <a:pt x="24" y="17"/>
                  </a:lnTo>
                  <a:lnTo>
                    <a:pt x="32" y="26"/>
                  </a:lnTo>
                  <a:lnTo>
                    <a:pt x="40" y="26"/>
                  </a:lnTo>
                  <a:lnTo>
                    <a:pt x="56" y="35"/>
                  </a:lnTo>
                  <a:lnTo>
                    <a:pt x="64" y="52"/>
                  </a:lnTo>
                  <a:lnTo>
                    <a:pt x="72" y="61"/>
                  </a:lnTo>
                  <a:lnTo>
                    <a:pt x="88" y="61"/>
                  </a:lnTo>
                  <a:lnTo>
                    <a:pt x="88" y="70"/>
                  </a:lnTo>
                  <a:lnTo>
                    <a:pt x="96" y="79"/>
                  </a:lnTo>
                  <a:lnTo>
                    <a:pt x="104" y="96"/>
                  </a:lnTo>
                  <a:lnTo>
                    <a:pt x="104" y="105"/>
                  </a:lnTo>
                  <a:lnTo>
                    <a:pt x="120" y="114"/>
                  </a:lnTo>
                  <a:lnTo>
                    <a:pt x="120" y="131"/>
                  </a:lnTo>
                  <a:lnTo>
                    <a:pt x="128" y="149"/>
                  </a:lnTo>
                  <a:lnTo>
                    <a:pt x="136" y="175"/>
                  </a:lnTo>
                  <a:lnTo>
                    <a:pt x="136" y="211"/>
                  </a:lnTo>
                  <a:lnTo>
                    <a:pt x="152" y="228"/>
                  </a:lnTo>
                  <a:lnTo>
                    <a:pt x="152" y="255"/>
                  </a:lnTo>
                  <a:lnTo>
                    <a:pt x="152" y="281"/>
                  </a:lnTo>
                  <a:lnTo>
                    <a:pt x="152" y="298"/>
                  </a:lnTo>
                  <a:lnTo>
                    <a:pt x="160" y="325"/>
                  </a:lnTo>
                  <a:lnTo>
                    <a:pt x="160" y="342"/>
                  </a:lnTo>
                  <a:lnTo>
                    <a:pt x="160" y="360"/>
                  </a:lnTo>
                  <a:lnTo>
                    <a:pt x="160" y="369"/>
                  </a:lnTo>
                  <a:lnTo>
                    <a:pt x="160" y="378"/>
                  </a:lnTo>
                  <a:lnTo>
                    <a:pt x="152" y="378"/>
                  </a:lnTo>
                  <a:lnTo>
                    <a:pt x="160" y="395"/>
                  </a:lnTo>
                  <a:lnTo>
                    <a:pt x="128"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35" name="Freeform 1097"/>
            <p:cNvSpPr>
              <a:spLocks/>
            </p:cNvSpPr>
            <p:nvPr/>
          </p:nvSpPr>
          <p:spPr bwMode="auto">
            <a:xfrm>
              <a:off x="2723" y="2822"/>
              <a:ext cx="160" cy="395"/>
            </a:xfrm>
            <a:custGeom>
              <a:avLst/>
              <a:gdLst>
                <a:gd name="T0" fmla="*/ 128 w 160"/>
                <a:gd name="T1" fmla="*/ 395 h 395"/>
                <a:gd name="T2" fmla="*/ 120 w 160"/>
                <a:gd name="T3" fmla="*/ 378 h 395"/>
                <a:gd name="T4" fmla="*/ 120 w 160"/>
                <a:gd name="T5" fmla="*/ 378 h 395"/>
                <a:gd name="T6" fmla="*/ 120 w 160"/>
                <a:gd name="T7" fmla="*/ 369 h 395"/>
                <a:gd name="T8" fmla="*/ 120 w 160"/>
                <a:gd name="T9" fmla="*/ 360 h 395"/>
                <a:gd name="T10" fmla="*/ 120 w 160"/>
                <a:gd name="T11" fmla="*/ 342 h 395"/>
                <a:gd name="T12" fmla="*/ 120 w 160"/>
                <a:gd name="T13" fmla="*/ 334 h 395"/>
                <a:gd name="T14" fmla="*/ 120 w 160"/>
                <a:gd name="T15" fmla="*/ 307 h 395"/>
                <a:gd name="T16" fmla="*/ 120 w 160"/>
                <a:gd name="T17" fmla="*/ 298 h 395"/>
                <a:gd name="T18" fmla="*/ 120 w 160"/>
                <a:gd name="T19" fmla="*/ 281 h 395"/>
                <a:gd name="T20" fmla="*/ 104 w 160"/>
                <a:gd name="T21" fmla="*/ 263 h 395"/>
                <a:gd name="T22" fmla="*/ 104 w 160"/>
                <a:gd name="T23" fmla="*/ 246 h 395"/>
                <a:gd name="T24" fmla="*/ 104 w 160"/>
                <a:gd name="T25" fmla="*/ 219 h 395"/>
                <a:gd name="T26" fmla="*/ 96 w 160"/>
                <a:gd name="T27" fmla="*/ 211 h 395"/>
                <a:gd name="T28" fmla="*/ 96 w 160"/>
                <a:gd name="T29" fmla="*/ 193 h 395"/>
                <a:gd name="T30" fmla="*/ 96 w 160"/>
                <a:gd name="T31" fmla="*/ 193 h 395"/>
                <a:gd name="T32" fmla="*/ 88 w 160"/>
                <a:gd name="T33" fmla="*/ 175 h 395"/>
                <a:gd name="T34" fmla="*/ 72 w 160"/>
                <a:gd name="T35" fmla="*/ 149 h 395"/>
                <a:gd name="T36" fmla="*/ 72 w 160"/>
                <a:gd name="T37" fmla="*/ 140 h 395"/>
                <a:gd name="T38" fmla="*/ 64 w 160"/>
                <a:gd name="T39" fmla="*/ 114 h 395"/>
                <a:gd name="T40" fmla="*/ 56 w 160"/>
                <a:gd name="T41" fmla="*/ 105 h 395"/>
                <a:gd name="T42" fmla="*/ 56 w 160"/>
                <a:gd name="T43" fmla="*/ 79 h 395"/>
                <a:gd name="T44" fmla="*/ 40 w 160"/>
                <a:gd name="T45" fmla="*/ 70 h 395"/>
                <a:gd name="T46" fmla="*/ 32 w 160"/>
                <a:gd name="T47" fmla="*/ 61 h 395"/>
                <a:gd name="T48" fmla="*/ 24 w 160"/>
                <a:gd name="T49" fmla="*/ 52 h 395"/>
                <a:gd name="T50" fmla="*/ 24 w 160"/>
                <a:gd name="T51" fmla="*/ 35 h 395"/>
                <a:gd name="T52" fmla="*/ 8 w 160"/>
                <a:gd name="T53" fmla="*/ 26 h 395"/>
                <a:gd name="T54" fmla="*/ 8 w 160"/>
                <a:gd name="T55" fmla="*/ 17 h 395"/>
                <a:gd name="T56" fmla="*/ 8 w 160"/>
                <a:gd name="T57" fmla="*/ 17 h 395"/>
                <a:gd name="T58" fmla="*/ 0 w 160"/>
                <a:gd name="T59" fmla="*/ 0 h 395"/>
                <a:gd name="T60" fmla="*/ 8 w 160"/>
                <a:gd name="T61" fmla="*/ 17 h 395"/>
                <a:gd name="T62" fmla="*/ 8 w 160"/>
                <a:gd name="T63" fmla="*/ 17 h 395"/>
                <a:gd name="T64" fmla="*/ 8 w 160"/>
                <a:gd name="T65" fmla="*/ 17 h 395"/>
                <a:gd name="T66" fmla="*/ 8 w 160"/>
                <a:gd name="T67" fmla="*/ 17 h 395"/>
                <a:gd name="T68" fmla="*/ 24 w 160"/>
                <a:gd name="T69" fmla="*/ 17 h 395"/>
                <a:gd name="T70" fmla="*/ 32 w 160"/>
                <a:gd name="T71" fmla="*/ 26 h 395"/>
                <a:gd name="T72" fmla="*/ 40 w 160"/>
                <a:gd name="T73" fmla="*/ 26 h 395"/>
                <a:gd name="T74" fmla="*/ 56 w 160"/>
                <a:gd name="T75" fmla="*/ 35 h 395"/>
                <a:gd name="T76" fmla="*/ 64 w 160"/>
                <a:gd name="T77" fmla="*/ 52 h 395"/>
                <a:gd name="T78" fmla="*/ 72 w 160"/>
                <a:gd name="T79" fmla="*/ 61 h 395"/>
                <a:gd name="T80" fmla="*/ 88 w 160"/>
                <a:gd name="T81" fmla="*/ 61 h 395"/>
                <a:gd name="T82" fmla="*/ 88 w 160"/>
                <a:gd name="T83" fmla="*/ 70 h 395"/>
                <a:gd name="T84" fmla="*/ 96 w 160"/>
                <a:gd name="T85" fmla="*/ 79 h 395"/>
                <a:gd name="T86" fmla="*/ 104 w 160"/>
                <a:gd name="T87" fmla="*/ 96 h 395"/>
                <a:gd name="T88" fmla="*/ 104 w 160"/>
                <a:gd name="T89" fmla="*/ 105 h 395"/>
                <a:gd name="T90" fmla="*/ 120 w 160"/>
                <a:gd name="T91" fmla="*/ 114 h 395"/>
                <a:gd name="T92" fmla="*/ 120 w 160"/>
                <a:gd name="T93" fmla="*/ 131 h 395"/>
                <a:gd name="T94" fmla="*/ 128 w 160"/>
                <a:gd name="T95" fmla="*/ 149 h 395"/>
                <a:gd name="T96" fmla="*/ 136 w 160"/>
                <a:gd name="T97" fmla="*/ 175 h 395"/>
                <a:gd name="T98" fmla="*/ 136 w 160"/>
                <a:gd name="T99" fmla="*/ 211 h 395"/>
                <a:gd name="T100" fmla="*/ 152 w 160"/>
                <a:gd name="T101" fmla="*/ 228 h 395"/>
                <a:gd name="T102" fmla="*/ 152 w 160"/>
                <a:gd name="T103" fmla="*/ 255 h 395"/>
                <a:gd name="T104" fmla="*/ 152 w 160"/>
                <a:gd name="T105" fmla="*/ 281 h 395"/>
                <a:gd name="T106" fmla="*/ 152 w 160"/>
                <a:gd name="T107" fmla="*/ 298 h 395"/>
                <a:gd name="T108" fmla="*/ 160 w 160"/>
                <a:gd name="T109" fmla="*/ 325 h 395"/>
                <a:gd name="T110" fmla="*/ 160 w 160"/>
                <a:gd name="T111" fmla="*/ 342 h 395"/>
                <a:gd name="T112" fmla="*/ 160 w 160"/>
                <a:gd name="T113" fmla="*/ 360 h 395"/>
                <a:gd name="T114" fmla="*/ 160 w 160"/>
                <a:gd name="T115" fmla="*/ 369 h 395"/>
                <a:gd name="T116" fmla="*/ 160 w 160"/>
                <a:gd name="T117" fmla="*/ 378 h 395"/>
                <a:gd name="T118" fmla="*/ 152 w 160"/>
                <a:gd name="T119" fmla="*/ 378 h 395"/>
                <a:gd name="T120" fmla="*/ 160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128" y="395"/>
                  </a:moveTo>
                  <a:lnTo>
                    <a:pt x="120" y="378"/>
                  </a:lnTo>
                  <a:lnTo>
                    <a:pt x="120" y="369"/>
                  </a:lnTo>
                  <a:lnTo>
                    <a:pt x="120" y="360"/>
                  </a:lnTo>
                  <a:lnTo>
                    <a:pt x="120" y="342"/>
                  </a:lnTo>
                  <a:lnTo>
                    <a:pt x="120" y="334"/>
                  </a:lnTo>
                  <a:lnTo>
                    <a:pt x="120" y="307"/>
                  </a:lnTo>
                  <a:lnTo>
                    <a:pt x="120" y="298"/>
                  </a:lnTo>
                  <a:lnTo>
                    <a:pt x="120" y="281"/>
                  </a:lnTo>
                  <a:lnTo>
                    <a:pt x="104" y="263"/>
                  </a:lnTo>
                  <a:lnTo>
                    <a:pt x="104" y="246"/>
                  </a:lnTo>
                  <a:lnTo>
                    <a:pt x="104" y="219"/>
                  </a:lnTo>
                  <a:lnTo>
                    <a:pt x="96" y="211"/>
                  </a:lnTo>
                  <a:lnTo>
                    <a:pt x="96" y="193"/>
                  </a:lnTo>
                  <a:lnTo>
                    <a:pt x="88" y="175"/>
                  </a:lnTo>
                  <a:lnTo>
                    <a:pt x="72" y="149"/>
                  </a:lnTo>
                  <a:lnTo>
                    <a:pt x="72" y="140"/>
                  </a:lnTo>
                  <a:lnTo>
                    <a:pt x="64" y="114"/>
                  </a:lnTo>
                  <a:lnTo>
                    <a:pt x="56" y="105"/>
                  </a:lnTo>
                  <a:lnTo>
                    <a:pt x="56" y="79"/>
                  </a:lnTo>
                  <a:lnTo>
                    <a:pt x="40" y="70"/>
                  </a:lnTo>
                  <a:lnTo>
                    <a:pt x="32" y="61"/>
                  </a:lnTo>
                  <a:lnTo>
                    <a:pt x="24" y="52"/>
                  </a:lnTo>
                  <a:lnTo>
                    <a:pt x="24" y="35"/>
                  </a:lnTo>
                  <a:lnTo>
                    <a:pt x="8" y="26"/>
                  </a:lnTo>
                  <a:lnTo>
                    <a:pt x="8" y="17"/>
                  </a:lnTo>
                  <a:lnTo>
                    <a:pt x="0" y="0"/>
                  </a:lnTo>
                  <a:lnTo>
                    <a:pt x="8" y="17"/>
                  </a:lnTo>
                  <a:lnTo>
                    <a:pt x="24" y="17"/>
                  </a:lnTo>
                  <a:lnTo>
                    <a:pt x="32" y="26"/>
                  </a:lnTo>
                  <a:lnTo>
                    <a:pt x="40" y="26"/>
                  </a:lnTo>
                  <a:lnTo>
                    <a:pt x="56" y="35"/>
                  </a:lnTo>
                  <a:lnTo>
                    <a:pt x="64" y="52"/>
                  </a:lnTo>
                  <a:lnTo>
                    <a:pt x="72" y="61"/>
                  </a:lnTo>
                  <a:lnTo>
                    <a:pt x="88" y="61"/>
                  </a:lnTo>
                  <a:lnTo>
                    <a:pt x="88" y="70"/>
                  </a:lnTo>
                  <a:lnTo>
                    <a:pt x="96" y="79"/>
                  </a:lnTo>
                  <a:lnTo>
                    <a:pt x="104" y="96"/>
                  </a:lnTo>
                  <a:lnTo>
                    <a:pt x="104" y="105"/>
                  </a:lnTo>
                  <a:lnTo>
                    <a:pt x="120" y="114"/>
                  </a:lnTo>
                  <a:lnTo>
                    <a:pt x="120" y="131"/>
                  </a:lnTo>
                  <a:lnTo>
                    <a:pt x="128" y="149"/>
                  </a:lnTo>
                  <a:lnTo>
                    <a:pt x="136" y="175"/>
                  </a:lnTo>
                  <a:lnTo>
                    <a:pt x="136" y="211"/>
                  </a:lnTo>
                  <a:lnTo>
                    <a:pt x="152" y="228"/>
                  </a:lnTo>
                  <a:lnTo>
                    <a:pt x="152" y="255"/>
                  </a:lnTo>
                  <a:lnTo>
                    <a:pt x="152" y="281"/>
                  </a:lnTo>
                  <a:lnTo>
                    <a:pt x="152" y="298"/>
                  </a:lnTo>
                  <a:lnTo>
                    <a:pt x="160" y="325"/>
                  </a:lnTo>
                  <a:lnTo>
                    <a:pt x="160" y="342"/>
                  </a:lnTo>
                  <a:lnTo>
                    <a:pt x="160" y="360"/>
                  </a:lnTo>
                  <a:lnTo>
                    <a:pt x="160" y="369"/>
                  </a:lnTo>
                  <a:lnTo>
                    <a:pt x="160" y="378"/>
                  </a:lnTo>
                  <a:lnTo>
                    <a:pt x="152" y="378"/>
                  </a:lnTo>
                  <a:lnTo>
                    <a:pt x="160"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36" name="Freeform 1098"/>
            <p:cNvSpPr>
              <a:spLocks/>
            </p:cNvSpPr>
            <p:nvPr/>
          </p:nvSpPr>
          <p:spPr bwMode="auto">
            <a:xfrm>
              <a:off x="2843" y="2760"/>
              <a:ext cx="200" cy="457"/>
            </a:xfrm>
            <a:custGeom>
              <a:avLst/>
              <a:gdLst>
                <a:gd name="T0" fmla="*/ 0 w 200"/>
                <a:gd name="T1" fmla="*/ 440 h 457"/>
                <a:gd name="T2" fmla="*/ 0 w 200"/>
                <a:gd name="T3" fmla="*/ 431 h 457"/>
                <a:gd name="T4" fmla="*/ 0 w 200"/>
                <a:gd name="T5" fmla="*/ 404 h 457"/>
                <a:gd name="T6" fmla="*/ 0 w 200"/>
                <a:gd name="T7" fmla="*/ 387 h 457"/>
                <a:gd name="T8" fmla="*/ 0 w 200"/>
                <a:gd name="T9" fmla="*/ 352 h 457"/>
                <a:gd name="T10" fmla="*/ 8 w 200"/>
                <a:gd name="T11" fmla="*/ 317 h 457"/>
                <a:gd name="T12" fmla="*/ 8 w 200"/>
                <a:gd name="T13" fmla="*/ 281 h 457"/>
                <a:gd name="T14" fmla="*/ 16 w 200"/>
                <a:gd name="T15" fmla="*/ 273 h 457"/>
                <a:gd name="T16" fmla="*/ 16 w 200"/>
                <a:gd name="T17" fmla="*/ 237 h 457"/>
                <a:gd name="T18" fmla="*/ 32 w 200"/>
                <a:gd name="T19" fmla="*/ 229 h 457"/>
                <a:gd name="T20" fmla="*/ 40 w 200"/>
                <a:gd name="T21" fmla="*/ 202 h 457"/>
                <a:gd name="T22" fmla="*/ 40 w 200"/>
                <a:gd name="T23" fmla="*/ 176 h 457"/>
                <a:gd name="T24" fmla="*/ 48 w 200"/>
                <a:gd name="T25" fmla="*/ 158 h 457"/>
                <a:gd name="T26" fmla="*/ 64 w 200"/>
                <a:gd name="T27" fmla="*/ 141 h 457"/>
                <a:gd name="T28" fmla="*/ 72 w 200"/>
                <a:gd name="T29" fmla="*/ 123 h 457"/>
                <a:gd name="T30" fmla="*/ 80 w 200"/>
                <a:gd name="T31" fmla="*/ 97 h 457"/>
                <a:gd name="T32" fmla="*/ 104 w 200"/>
                <a:gd name="T33" fmla="*/ 79 h 457"/>
                <a:gd name="T34" fmla="*/ 120 w 200"/>
                <a:gd name="T35" fmla="*/ 53 h 457"/>
                <a:gd name="T36" fmla="*/ 144 w 200"/>
                <a:gd name="T37" fmla="*/ 44 h 457"/>
                <a:gd name="T38" fmla="*/ 168 w 200"/>
                <a:gd name="T39" fmla="*/ 18 h 457"/>
                <a:gd name="T40" fmla="*/ 184 w 200"/>
                <a:gd name="T41" fmla="*/ 9 h 457"/>
                <a:gd name="T42" fmla="*/ 184 w 200"/>
                <a:gd name="T43" fmla="*/ 9 h 457"/>
                <a:gd name="T44" fmla="*/ 200 w 200"/>
                <a:gd name="T45" fmla="*/ 9 h 457"/>
                <a:gd name="T46" fmla="*/ 184 w 200"/>
                <a:gd name="T47" fmla="*/ 9 h 457"/>
                <a:gd name="T48" fmla="*/ 176 w 200"/>
                <a:gd name="T49" fmla="*/ 18 h 457"/>
                <a:gd name="T50" fmla="*/ 168 w 200"/>
                <a:gd name="T51" fmla="*/ 44 h 457"/>
                <a:gd name="T52" fmla="*/ 152 w 200"/>
                <a:gd name="T53" fmla="*/ 62 h 457"/>
                <a:gd name="T54" fmla="*/ 136 w 200"/>
                <a:gd name="T55" fmla="*/ 88 h 457"/>
                <a:gd name="T56" fmla="*/ 120 w 200"/>
                <a:gd name="T57" fmla="*/ 123 h 457"/>
                <a:gd name="T58" fmla="*/ 112 w 200"/>
                <a:gd name="T59" fmla="*/ 141 h 457"/>
                <a:gd name="T60" fmla="*/ 104 w 200"/>
                <a:gd name="T61" fmla="*/ 158 h 457"/>
                <a:gd name="T62" fmla="*/ 88 w 200"/>
                <a:gd name="T63" fmla="*/ 176 h 457"/>
                <a:gd name="T64" fmla="*/ 80 w 200"/>
                <a:gd name="T65" fmla="*/ 202 h 457"/>
                <a:gd name="T66" fmla="*/ 72 w 200"/>
                <a:gd name="T67" fmla="*/ 211 h 457"/>
                <a:gd name="T68" fmla="*/ 64 w 200"/>
                <a:gd name="T69" fmla="*/ 237 h 457"/>
                <a:gd name="T70" fmla="*/ 64 w 200"/>
                <a:gd name="T71" fmla="*/ 255 h 457"/>
                <a:gd name="T72" fmla="*/ 48 w 200"/>
                <a:gd name="T73" fmla="*/ 281 h 457"/>
                <a:gd name="T74" fmla="*/ 48 w 200"/>
                <a:gd name="T75" fmla="*/ 308 h 457"/>
                <a:gd name="T76" fmla="*/ 40 w 200"/>
                <a:gd name="T77" fmla="*/ 325 h 457"/>
                <a:gd name="T78" fmla="*/ 40 w 200"/>
                <a:gd name="T79" fmla="*/ 352 h 457"/>
                <a:gd name="T80" fmla="*/ 32 w 200"/>
                <a:gd name="T81" fmla="*/ 387 h 457"/>
                <a:gd name="T82" fmla="*/ 32 w 200"/>
                <a:gd name="T83" fmla="*/ 404 h 457"/>
                <a:gd name="T84" fmla="*/ 32 w 200"/>
                <a:gd name="T85" fmla="*/ 431 h 457"/>
                <a:gd name="T86" fmla="*/ 32 w 200"/>
                <a:gd name="T87" fmla="*/ 440 h 457"/>
                <a:gd name="T88" fmla="*/ 16 w 200"/>
                <a:gd name="T89" fmla="*/ 440 h 457"/>
                <a:gd name="T90" fmla="*/ 0 w 200"/>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0"/>
                <a:gd name="T139" fmla="*/ 0 h 457"/>
                <a:gd name="T140" fmla="*/ 200 w 200"/>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0" h="457">
                  <a:moveTo>
                    <a:pt x="0" y="457"/>
                  </a:moveTo>
                  <a:lnTo>
                    <a:pt x="0" y="440"/>
                  </a:lnTo>
                  <a:lnTo>
                    <a:pt x="0" y="431"/>
                  </a:lnTo>
                  <a:lnTo>
                    <a:pt x="0" y="422"/>
                  </a:lnTo>
                  <a:lnTo>
                    <a:pt x="0" y="404"/>
                  </a:lnTo>
                  <a:lnTo>
                    <a:pt x="0" y="396"/>
                  </a:lnTo>
                  <a:lnTo>
                    <a:pt x="0" y="387"/>
                  </a:lnTo>
                  <a:lnTo>
                    <a:pt x="0" y="360"/>
                  </a:lnTo>
                  <a:lnTo>
                    <a:pt x="0" y="352"/>
                  </a:lnTo>
                  <a:lnTo>
                    <a:pt x="8" y="325"/>
                  </a:lnTo>
                  <a:lnTo>
                    <a:pt x="8" y="317"/>
                  </a:lnTo>
                  <a:lnTo>
                    <a:pt x="8" y="290"/>
                  </a:lnTo>
                  <a:lnTo>
                    <a:pt x="8" y="281"/>
                  </a:lnTo>
                  <a:lnTo>
                    <a:pt x="8" y="273"/>
                  </a:lnTo>
                  <a:lnTo>
                    <a:pt x="16" y="273"/>
                  </a:lnTo>
                  <a:lnTo>
                    <a:pt x="16" y="246"/>
                  </a:lnTo>
                  <a:lnTo>
                    <a:pt x="16" y="237"/>
                  </a:lnTo>
                  <a:lnTo>
                    <a:pt x="32" y="237"/>
                  </a:lnTo>
                  <a:lnTo>
                    <a:pt x="32" y="229"/>
                  </a:lnTo>
                  <a:lnTo>
                    <a:pt x="32" y="211"/>
                  </a:lnTo>
                  <a:lnTo>
                    <a:pt x="40" y="202"/>
                  </a:lnTo>
                  <a:lnTo>
                    <a:pt x="40" y="193"/>
                  </a:lnTo>
                  <a:lnTo>
                    <a:pt x="40" y="176"/>
                  </a:lnTo>
                  <a:lnTo>
                    <a:pt x="48" y="167"/>
                  </a:lnTo>
                  <a:lnTo>
                    <a:pt x="48" y="158"/>
                  </a:lnTo>
                  <a:lnTo>
                    <a:pt x="64" y="158"/>
                  </a:lnTo>
                  <a:lnTo>
                    <a:pt x="64" y="141"/>
                  </a:lnTo>
                  <a:lnTo>
                    <a:pt x="72" y="132"/>
                  </a:lnTo>
                  <a:lnTo>
                    <a:pt x="72" y="123"/>
                  </a:lnTo>
                  <a:lnTo>
                    <a:pt x="80" y="123"/>
                  </a:lnTo>
                  <a:lnTo>
                    <a:pt x="80" y="97"/>
                  </a:lnTo>
                  <a:lnTo>
                    <a:pt x="88" y="88"/>
                  </a:lnTo>
                  <a:lnTo>
                    <a:pt x="104" y="79"/>
                  </a:lnTo>
                  <a:lnTo>
                    <a:pt x="112" y="62"/>
                  </a:lnTo>
                  <a:lnTo>
                    <a:pt x="120" y="53"/>
                  </a:lnTo>
                  <a:lnTo>
                    <a:pt x="136" y="44"/>
                  </a:lnTo>
                  <a:lnTo>
                    <a:pt x="144" y="44"/>
                  </a:lnTo>
                  <a:lnTo>
                    <a:pt x="152" y="26"/>
                  </a:lnTo>
                  <a:lnTo>
                    <a:pt x="168" y="18"/>
                  </a:lnTo>
                  <a:lnTo>
                    <a:pt x="176" y="18"/>
                  </a:lnTo>
                  <a:lnTo>
                    <a:pt x="184" y="9"/>
                  </a:lnTo>
                  <a:lnTo>
                    <a:pt x="184" y="0"/>
                  </a:lnTo>
                  <a:lnTo>
                    <a:pt x="200" y="9"/>
                  </a:lnTo>
                  <a:lnTo>
                    <a:pt x="184" y="9"/>
                  </a:lnTo>
                  <a:lnTo>
                    <a:pt x="176" y="18"/>
                  </a:lnTo>
                  <a:lnTo>
                    <a:pt x="176" y="26"/>
                  </a:lnTo>
                  <a:lnTo>
                    <a:pt x="168" y="44"/>
                  </a:lnTo>
                  <a:lnTo>
                    <a:pt x="152" y="53"/>
                  </a:lnTo>
                  <a:lnTo>
                    <a:pt x="152" y="62"/>
                  </a:lnTo>
                  <a:lnTo>
                    <a:pt x="144" y="79"/>
                  </a:lnTo>
                  <a:lnTo>
                    <a:pt x="136" y="88"/>
                  </a:lnTo>
                  <a:lnTo>
                    <a:pt x="120" y="97"/>
                  </a:lnTo>
                  <a:lnTo>
                    <a:pt x="120" y="123"/>
                  </a:lnTo>
                  <a:lnTo>
                    <a:pt x="112" y="132"/>
                  </a:lnTo>
                  <a:lnTo>
                    <a:pt x="112" y="141"/>
                  </a:lnTo>
                  <a:lnTo>
                    <a:pt x="112" y="158"/>
                  </a:lnTo>
                  <a:lnTo>
                    <a:pt x="104" y="158"/>
                  </a:lnTo>
                  <a:lnTo>
                    <a:pt x="88" y="167"/>
                  </a:lnTo>
                  <a:lnTo>
                    <a:pt x="88" y="176"/>
                  </a:lnTo>
                  <a:lnTo>
                    <a:pt x="80" y="193"/>
                  </a:lnTo>
                  <a:lnTo>
                    <a:pt x="80" y="202"/>
                  </a:lnTo>
                  <a:lnTo>
                    <a:pt x="72" y="211"/>
                  </a:lnTo>
                  <a:lnTo>
                    <a:pt x="72" y="229"/>
                  </a:lnTo>
                  <a:lnTo>
                    <a:pt x="64" y="237"/>
                  </a:lnTo>
                  <a:lnTo>
                    <a:pt x="64" y="246"/>
                  </a:lnTo>
                  <a:lnTo>
                    <a:pt x="64" y="255"/>
                  </a:lnTo>
                  <a:lnTo>
                    <a:pt x="48" y="273"/>
                  </a:lnTo>
                  <a:lnTo>
                    <a:pt x="48" y="281"/>
                  </a:lnTo>
                  <a:lnTo>
                    <a:pt x="48" y="290"/>
                  </a:lnTo>
                  <a:lnTo>
                    <a:pt x="48" y="308"/>
                  </a:lnTo>
                  <a:lnTo>
                    <a:pt x="40" y="317"/>
                  </a:lnTo>
                  <a:lnTo>
                    <a:pt x="40" y="325"/>
                  </a:lnTo>
                  <a:lnTo>
                    <a:pt x="40" y="343"/>
                  </a:lnTo>
                  <a:lnTo>
                    <a:pt x="40" y="352"/>
                  </a:lnTo>
                  <a:lnTo>
                    <a:pt x="32" y="360"/>
                  </a:lnTo>
                  <a:lnTo>
                    <a:pt x="32" y="387"/>
                  </a:lnTo>
                  <a:lnTo>
                    <a:pt x="32" y="396"/>
                  </a:lnTo>
                  <a:lnTo>
                    <a:pt x="32" y="404"/>
                  </a:lnTo>
                  <a:lnTo>
                    <a:pt x="32" y="422"/>
                  </a:lnTo>
                  <a:lnTo>
                    <a:pt x="32" y="431"/>
                  </a:lnTo>
                  <a:lnTo>
                    <a:pt x="32" y="440"/>
                  </a:lnTo>
                  <a:lnTo>
                    <a:pt x="16" y="440"/>
                  </a:lnTo>
                  <a:lnTo>
                    <a:pt x="32" y="457"/>
                  </a:lnTo>
                  <a:lnTo>
                    <a:pt x="0"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37" name="Freeform 1099"/>
            <p:cNvSpPr>
              <a:spLocks/>
            </p:cNvSpPr>
            <p:nvPr/>
          </p:nvSpPr>
          <p:spPr bwMode="auto">
            <a:xfrm>
              <a:off x="2843" y="2760"/>
              <a:ext cx="200" cy="457"/>
            </a:xfrm>
            <a:custGeom>
              <a:avLst/>
              <a:gdLst>
                <a:gd name="T0" fmla="*/ 0 w 200"/>
                <a:gd name="T1" fmla="*/ 440 h 457"/>
                <a:gd name="T2" fmla="*/ 0 w 200"/>
                <a:gd name="T3" fmla="*/ 431 h 457"/>
                <a:gd name="T4" fmla="*/ 0 w 200"/>
                <a:gd name="T5" fmla="*/ 404 h 457"/>
                <a:gd name="T6" fmla="*/ 0 w 200"/>
                <a:gd name="T7" fmla="*/ 387 h 457"/>
                <a:gd name="T8" fmla="*/ 0 w 200"/>
                <a:gd name="T9" fmla="*/ 352 h 457"/>
                <a:gd name="T10" fmla="*/ 8 w 200"/>
                <a:gd name="T11" fmla="*/ 317 h 457"/>
                <a:gd name="T12" fmla="*/ 8 w 200"/>
                <a:gd name="T13" fmla="*/ 281 h 457"/>
                <a:gd name="T14" fmla="*/ 16 w 200"/>
                <a:gd name="T15" fmla="*/ 273 h 457"/>
                <a:gd name="T16" fmla="*/ 16 w 200"/>
                <a:gd name="T17" fmla="*/ 237 h 457"/>
                <a:gd name="T18" fmla="*/ 32 w 200"/>
                <a:gd name="T19" fmla="*/ 229 h 457"/>
                <a:gd name="T20" fmla="*/ 40 w 200"/>
                <a:gd name="T21" fmla="*/ 202 h 457"/>
                <a:gd name="T22" fmla="*/ 40 w 200"/>
                <a:gd name="T23" fmla="*/ 176 h 457"/>
                <a:gd name="T24" fmla="*/ 48 w 200"/>
                <a:gd name="T25" fmla="*/ 158 h 457"/>
                <a:gd name="T26" fmla="*/ 64 w 200"/>
                <a:gd name="T27" fmla="*/ 141 h 457"/>
                <a:gd name="T28" fmla="*/ 72 w 200"/>
                <a:gd name="T29" fmla="*/ 123 h 457"/>
                <a:gd name="T30" fmla="*/ 80 w 200"/>
                <a:gd name="T31" fmla="*/ 97 h 457"/>
                <a:gd name="T32" fmla="*/ 104 w 200"/>
                <a:gd name="T33" fmla="*/ 79 h 457"/>
                <a:gd name="T34" fmla="*/ 120 w 200"/>
                <a:gd name="T35" fmla="*/ 53 h 457"/>
                <a:gd name="T36" fmla="*/ 144 w 200"/>
                <a:gd name="T37" fmla="*/ 44 h 457"/>
                <a:gd name="T38" fmla="*/ 168 w 200"/>
                <a:gd name="T39" fmla="*/ 18 h 457"/>
                <a:gd name="T40" fmla="*/ 184 w 200"/>
                <a:gd name="T41" fmla="*/ 9 h 457"/>
                <a:gd name="T42" fmla="*/ 184 w 200"/>
                <a:gd name="T43" fmla="*/ 9 h 457"/>
                <a:gd name="T44" fmla="*/ 200 w 200"/>
                <a:gd name="T45" fmla="*/ 9 h 457"/>
                <a:gd name="T46" fmla="*/ 184 w 200"/>
                <a:gd name="T47" fmla="*/ 9 h 457"/>
                <a:gd name="T48" fmla="*/ 176 w 200"/>
                <a:gd name="T49" fmla="*/ 18 h 457"/>
                <a:gd name="T50" fmla="*/ 168 w 200"/>
                <a:gd name="T51" fmla="*/ 44 h 457"/>
                <a:gd name="T52" fmla="*/ 152 w 200"/>
                <a:gd name="T53" fmla="*/ 62 h 457"/>
                <a:gd name="T54" fmla="*/ 136 w 200"/>
                <a:gd name="T55" fmla="*/ 88 h 457"/>
                <a:gd name="T56" fmla="*/ 120 w 200"/>
                <a:gd name="T57" fmla="*/ 123 h 457"/>
                <a:gd name="T58" fmla="*/ 112 w 200"/>
                <a:gd name="T59" fmla="*/ 141 h 457"/>
                <a:gd name="T60" fmla="*/ 104 w 200"/>
                <a:gd name="T61" fmla="*/ 158 h 457"/>
                <a:gd name="T62" fmla="*/ 88 w 200"/>
                <a:gd name="T63" fmla="*/ 176 h 457"/>
                <a:gd name="T64" fmla="*/ 80 w 200"/>
                <a:gd name="T65" fmla="*/ 202 h 457"/>
                <a:gd name="T66" fmla="*/ 72 w 200"/>
                <a:gd name="T67" fmla="*/ 211 h 457"/>
                <a:gd name="T68" fmla="*/ 64 w 200"/>
                <a:gd name="T69" fmla="*/ 237 h 457"/>
                <a:gd name="T70" fmla="*/ 64 w 200"/>
                <a:gd name="T71" fmla="*/ 255 h 457"/>
                <a:gd name="T72" fmla="*/ 48 w 200"/>
                <a:gd name="T73" fmla="*/ 281 h 457"/>
                <a:gd name="T74" fmla="*/ 48 w 200"/>
                <a:gd name="T75" fmla="*/ 308 h 457"/>
                <a:gd name="T76" fmla="*/ 40 w 200"/>
                <a:gd name="T77" fmla="*/ 325 h 457"/>
                <a:gd name="T78" fmla="*/ 40 w 200"/>
                <a:gd name="T79" fmla="*/ 352 h 457"/>
                <a:gd name="T80" fmla="*/ 32 w 200"/>
                <a:gd name="T81" fmla="*/ 387 h 457"/>
                <a:gd name="T82" fmla="*/ 32 w 200"/>
                <a:gd name="T83" fmla="*/ 404 h 457"/>
                <a:gd name="T84" fmla="*/ 32 w 200"/>
                <a:gd name="T85" fmla="*/ 431 h 457"/>
                <a:gd name="T86" fmla="*/ 32 w 200"/>
                <a:gd name="T87" fmla="*/ 440 h 457"/>
                <a:gd name="T88" fmla="*/ 16 w 200"/>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0"/>
                <a:gd name="T136" fmla="*/ 0 h 457"/>
                <a:gd name="T137" fmla="*/ 200 w 200"/>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0" h="457">
                  <a:moveTo>
                    <a:pt x="0" y="457"/>
                  </a:moveTo>
                  <a:lnTo>
                    <a:pt x="0" y="440"/>
                  </a:lnTo>
                  <a:lnTo>
                    <a:pt x="0" y="431"/>
                  </a:lnTo>
                  <a:lnTo>
                    <a:pt x="0" y="422"/>
                  </a:lnTo>
                  <a:lnTo>
                    <a:pt x="0" y="404"/>
                  </a:lnTo>
                  <a:lnTo>
                    <a:pt x="0" y="396"/>
                  </a:lnTo>
                  <a:lnTo>
                    <a:pt x="0" y="387"/>
                  </a:lnTo>
                  <a:lnTo>
                    <a:pt x="0" y="360"/>
                  </a:lnTo>
                  <a:lnTo>
                    <a:pt x="0" y="352"/>
                  </a:lnTo>
                  <a:lnTo>
                    <a:pt x="8" y="325"/>
                  </a:lnTo>
                  <a:lnTo>
                    <a:pt x="8" y="317"/>
                  </a:lnTo>
                  <a:lnTo>
                    <a:pt x="8" y="290"/>
                  </a:lnTo>
                  <a:lnTo>
                    <a:pt x="8" y="281"/>
                  </a:lnTo>
                  <a:lnTo>
                    <a:pt x="8" y="273"/>
                  </a:lnTo>
                  <a:lnTo>
                    <a:pt x="16" y="273"/>
                  </a:lnTo>
                  <a:lnTo>
                    <a:pt x="16" y="246"/>
                  </a:lnTo>
                  <a:lnTo>
                    <a:pt x="16" y="237"/>
                  </a:lnTo>
                  <a:lnTo>
                    <a:pt x="32" y="237"/>
                  </a:lnTo>
                  <a:lnTo>
                    <a:pt x="32" y="229"/>
                  </a:lnTo>
                  <a:lnTo>
                    <a:pt x="32" y="211"/>
                  </a:lnTo>
                  <a:lnTo>
                    <a:pt x="40" y="202"/>
                  </a:lnTo>
                  <a:lnTo>
                    <a:pt x="40" y="193"/>
                  </a:lnTo>
                  <a:lnTo>
                    <a:pt x="40" y="176"/>
                  </a:lnTo>
                  <a:lnTo>
                    <a:pt x="48" y="167"/>
                  </a:lnTo>
                  <a:lnTo>
                    <a:pt x="48" y="158"/>
                  </a:lnTo>
                  <a:lnTo>
                    <a:pt x="64" y="158"/>
                  </a:lnTo>
                  <a:lnTo>
                    <a:pt x="64" y="141"/>
                  </a:lnTo>
                  <a:lnTo>
                    <a:pt x="72" y="132"/>
                  </a:lnTo>
                  <a:lnTo>
                    <a:pt x="72" y="123"/>
                  </a:lnTo>
                  <a:lnTo>
                    <a:pt x="80" y="123"/>
                  </a:lnTo>
                  <a:lnTo>
                    <a:pt x="80" y="97"/>
                  </a:lnTo>
                  <a:lnTo>
                    <a:pt x="88" y="88"/>
                  </a:lnTo>
                  <a:lnTo>
                    <a:pt x="104" y="79"/>
                  </a:lnTo>
                  <a:lnTo>
                    <a:pt x="112" y="62"/>
                  </a:lnTo>
                  <a:lnTo>
                    <a:pt x="120" y="53"/>
                  </a:lnTo>
                  <a:lnTo>
                    <a:pt x="136" y="44"/>
                  </a:lnTo>
                  <a:lnTo>
                    <a:pt x="144" y="44"/>
                  </a:lnTo>
                  <a:lnTo>
                    <a:pt x="152" y="26"/>
                  </a:lnTo>
                  <a:lnTo>
                    <a:pt x="168" y="18"/>
                  </a:lnTo>
                  <a:lnTo>
                    <a:pt x="176" y="18"/>
                  </a:lnTo>
                  <a:lnTo>
                    <a:pt x="184" y="9"/>
                  </a:lnTo>
                  <a:lnTo>
                    <a:pt x="184" y="0"/>
                  </a:lnTo>
                  <a:lnTo>
                    <a:pt x="200" y="9"/>
                  </a:lnTo>
                  <a:lnTo>
                    <a:pt x="184" y="9"/>
                  </a:lnTo>
                  <a:lnTo>
                    <a:pt x="176" y="18"/>
                  </a:lnTo>
                  <a:lnTo>
                    <a:pt x="176" y="26"/>
                  </a:lnTo>
                  <a:lnTo>
                    <a:pt x="168" y="44"/>
                  </a:lnTo>
                  <a:lnTo>
                    <a:pt x="152" y="53"/>
                  </a:lnTo>
                  <a:lnTo>
                    <a:pt x="152" y="62"/>
                  </a:lnTo>
                  <a:lnTo>
                    <a:pt x="144" y="79"/>
                  </a:lnTo>
                  <a:lnTo>
                    <a:pt x="136" y="88"/>
                  </a:lnTo>
                  <a:lnTo>
                    <a:pt x="120" y="97"/>
                  </a:lnTo>
                  <a:lnTo>
                    <a:pt x="120" y="123"/>
                  </a:lnTo>
                  <a:lnTo>
                    <a:pt x="112" y="132"/>
                  </a:lnTo>
                  <a:lnTo>
                    <a:pt x="112" y="141"/>
                  </a:lnTo>
                  <a:lnTo>
                    <a:pt x="112" y="158"/>
                  </a:lnTo>
                  <a:lnTo>
                    <a:pt x="104" y="158"/>
                  </a:lnTo>
                  <a:lnTo>
                    <a:pt x="88" y="167"/>
                  </a:lnTo>
                  <a:lnTo>
                    <a:pt x="88" y="176"/>
                  </a:lnTo>
                  <a:lnTo>
                    <a:pt x="80" y="193"/>
                  </a:lnTo>
                  <a:lnTo>
                    <a:pt x="80" y="202"/>
                  </a:lnTo>
                  <a:lnTo>
                    <a:pt x="72" y="211"/>
                  </a:lnTo>
                  <a:lnTo>
                    <a:pt x="72" y="229"/>
                  </a:lnTo>
                  <a:lnTo>
                    <a:pt x="64" y="237"/>
                  </a:lnTo>
                  <a:lnTo>
                    <a:pt x="64" y="246"/>
                  </a:lnTo>
                  <a:lnTo>
                    <a:pt x="64" y="255"/>
                  </a:lnTo>
                  <a:lnTo>
                    <a:pt x="48" y="273"/>
                  </a:lnTo>
                  <a:lnTo>
                    <a:pt x="48" y="281"/>
                  </a:lnTo>
                  <a:lnTo>
                    <a:pt x="48" y="290"/>
                  </a:lnTo>
                  <a:lnTo>
                    <a:pt x="48" y="308"/>
                  </a:lnTo>
                  <a:lnTo>
                    <a:pt x="40" y="317"/>
                  </a:lnTo>
                  <a:lnTo>
                    <a:pt x="40" y="325"/>
                  </a:lnTo>
                  <a:lnTo>
                    <a:pt x="40" y="343"/>
                  </a:lnTo>
                  <a:lnTo>
                    <a:pt x="40" y="352"/>
                  </a:lnTo>
                  <a:lnTo>
                    <a:pt x="32" y="360"/>
                  </a:lnTo>
                  <a:lnTo>
                    <a:pt x="32" y="387"/>
                  </a:lnTo>
                  <a:lnTo>
                    <a:pt x="32" y="396"/>
                  </a:lnTo>
                  <a:lnTo>
                    <a:pt x="32" y="404"/>
                  </a:lnTo>
                  <a:lnTo>
                    <a:pt x="32" y="422"/>
                  </a:lnTo>
                  <a:lnTo>
                    <a:pt x="32" y="431"/>
                  </a:lnTo>
                  <a:lnTo>
                    <a:pt x="32" y="440"/>
                  </a:lnTo>
                  <a:lnTo>
                    <a:pt x="16" y="440"/>
                  </a:lnTo>
                  <a:lnTo>
                    <a:pt x="32"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38" name="Freeform 1100"/>
            <p:cNvSpPr>
              <a:spLocks/>
            </p:cNvSpPr>
            <p:nvPr/>
          </p:nvSpPr>
          <p:spPr bwMode="auto">
            <a:xfrm>
              <a:off x="2859" y="2892"/>
              <a:ext cx="240" cy="325"/>
            </a:xfrm>
            <a:custGeom>
              <a:avLst/>
              <a:gdLst>
                <a:gd name="T0" fmla="*/ 0 w 240"/>
                <a:gd name="T1" fmla="*/ 325 h 325"/>
                <a:gd name="T2" fmla="*/ 0 w 240"/>
                <a:gd name="T3" fmla="*/ 308 h 325"/>
                <a:gd name="T4" fmla="*/ 0 w 240"/>
                <a:gd name="T5" fmla="*/ 308 h 325"/>
                <a:gd name="T6" fmla="*/ 0 w 240"/>
                <a:gd name="T7" fmla="*/ 299 h 325"/>
                <a:gd name="T8" fmla="*/ 0 w 240"/>
                <a:gd name="T9" fmla="*/ 290 h 325"/>
                <a:gd name="T10" fmla="*/ 0 w 240"/>
                <a:gd name="T11" fmla="*/ 272 h 325"/>
                <a:gd name="T12" fmla="*/ 0 w 240"/>
                <a:gd name="T13" fmla="*/ 255 h 325"/>
                <a:gd name="T14" fmla="*/ 0 w 240"/>
                <a:gd name="T15" fmla="*/ 237 h 325"/>
                <a:gd name="T16" fmla="*/ 16 w 240"/>
                <a:gd name="T17" fmla="*/ 220 h 325"/>
                <a:gd name="T18" fmla="*/ 16 w 240"/>
                <a:gd name="T19" fmla="*/ 211 h 325"/>
                <a:gd name="T20" fmla="*/ 24 w 240"/>
                <a:gd name="T21" fmla="*/ 185 h 325"/>
                <a:gd name="T22" fmla="*/ 24 w 240"/>
                <a:gd name="T23" fmla="*/ 176 h 325"/>
                <a:gd name="T24" fmla="*/ 32 w 240"/>
                <a:gd name="T25" fmla="*/ 149 h 325"/>
                <a:gd name="T26" fmla="*/ 48 w 240"/>
                <a:gd name="T27" fmla="*/ 141 h 325"/>
                <a:gd name="T28" fmla="*/ 48 w 240"/>
                <a:gd name="T29" fmla="*/ 123 h 325"/>
                <a:gd name="T30" fmla="*/ 56 w 240"/>
                <a:gd name="T31" fmla="*/ 123 h 325"/>
                <a:gd name="T32" fmla="*/ 64 w 240"/>
                <a:gd name="T33" fmla="*/ 105 h 325"/>
                <a:gd name="T34" fmla="*/ 72 w 240"/>
                <a:gd name="T35" fmla="*/ 97 h 325"/>
                <a:gd name="T36" fmla="*/ 96 w 240"/>
                <a:gd name="T37" fmla="*/ 79 h 325"/>
                <a:gd name="T38" fmla="*/ 104 w 240"/>
                <a:gd name="T39" fmla="*/ 70 h 325"/>
                <a:gd name="T40" fmla="*/ 128 w 240"/>
                <a:gd name="T41" fmla="*/ 61 h 325"/>
                <a:gd name="T42" fmla="*/ 152 w 240"/>
                <a:gd name="T43" fmla="*/ 44 h 325"/>
                <a:gd name="T44" fmla="*/ 160 w 240"/>
                <a:gd name="T45" fmla="*/ 35 h 325"/>
                <a:gd name="T46" fmla="*/ 184 w 240"/>
                <a:gd name="T47" fmla="*/ 35 h 325"/>
                <a:gd name="T48" fmla="*/ 192 w 240"/>
                <a:gd name="T49" fmla="*/ 26 h 325"/>
                <a:gd name="T50" fmla="*/ 216 w 240"/>
                <a:gd name="T51" fmla="*/ 9 h 325"/>
                <a:gd name="T52" fmla="*/ 224 w 240"/>
                <a:gd name="T53" fmla="*/ 9 h 325"/>
                <a:gd name="T54" fmla="*/ 232 w 240"/>
                <a:gd name="T55" fmla="*/ 9 h 325"/>
                <a:gd name="T56" fmla="*/ 232 w 240"/>
                <a:gd name="T57" fmla="*/ 9 h 325"/>
                <a:gd name="T58" fmla="*/ 232 w 240"/>
                <a:gd name="T59" fmla="*/ 0 h 325"/>
                <a:gd name="T60" fmla="*/ 240 w 240"/>
                <a:gd name="T61" fmla="*/ 9 h 325"/>
                <a:gd name="T62" fmla="*/ 232 w 240"/>
                <a:gd name="T63" fmla="*/ 9 h 325"/>
                <a:gd name="T64" fmla="*/ 232 w 240"/>
                <a:gd name="T65" fmla="*/ 9 h 325"/>
                <a:gd name="T66" fmla="*/ 224 w 240"/>
                <a:gd name="T67" fmla="*/ 9 h 325"/>
                <a:gd name="T68" fmla="*/ 216 w 240"/>
                <a:gd name="T69" fmla="*/ 26 h 325"/>
                <a:gd name="T70" fmla="*/ 200 w 240"/>
                <a:gd name="T71" fmla="*/ 26 h 325"/>
                <a:gd name="T72" fmla="*/ 192 w 240"/>
                <a:gd name="T73" fmla="*/ 35 h 325"/>
                <a:gd name="T74" fmla="*/ 184 w 240"/>
                <a:gd name="T75" fmla="*/ 44 h 325"/>
                <a:gd name="T76" fmla="*/ 168 w 240"/>
                <a:gd name="T77" fmla="*/ 44 h 325"/>
                <a:gd name="T78" fmla="*/ 152 w 240"/>
                <a:gd name="T79" fmla="*/ 61 h 325"/>
                <a:gd name="T80" fmla="*/ 136 w 240"/>
                <a:gd name="T81" fmla="*/ 70 h 325"/>
                <a:gd name="T82" fmla="*/ 120 w 240"/>
                <a:gd name="T83" fmla="*/ 79 h 325"/>
                <a:gd name="T84" fmla="*/ 104 w 240"/>
                <a:gd name="T85" fmla="*/ 97 h 325"/>
                <a:gd name="T86" fmla="*/ 96 w 240"/>
                <a:gd name="T87" fmla="*/ 105 h 325"/>
                <a:gd name="T88" fmla="*/ 88 w 240"/>
                <a:gd name="T89" fmla="*/ 114 h 325"/>
                <a:gd name="T90" fmla="*/ 88 w 240"/>
                <a:gd name="T91" fmla="*/ 123 h 325"/>
                <a:gd name="T92" fmla="*/ 72 w 240"/>
                <a:gd name="T93" fmla="*/ 141 h 325"/>
                <a:gd name="T94" fmla="*/ 64 w 240"/>
                <a:gd name="T95" fmla="*/ 149 h 325"/>
                <a:gd name="T96" fmla="*/ 56 w 240"/>
                <a:gd name="T97" fmla="*/ 176 h 325"/>
                <a:gd name="T98" fmla="*/ 56 w 240"/>
                <a:gd name="T99" fmla="*/ 185 h 325"/>
                <a:gd name="T100" fmla="*/ 48 w 240"/>
                <a:gd name="T101" fmla="*/ 211 h 325"/>
                <a:gd name="T102" fmla="*/ 32 w 240"/>
                <a:gd name="T103" fmla="*/ 228 h 325"/>
                <a:gd name="T104" fmla="*/ 32 w 240"/>
                <a:gd name="T105" fmla="*/ 237 h 325"/>
                <a:gd name="T106" fmla="*/ 32 w 240"/>
                <a:gd name="T107" fmla="*/ 264 h 325"/>
                <a:gd name="T108" fmla="*/ 24 w 240"/>
                <a:gd name="T109" fmla="*/ 272 h 325"/>
                <a:gd name="T110" fmla="*/ 24 w 240"/>
                <a:gd name="T111" fmla="*/ 290 h 325"/>
                <a:gd name="T112" fmla="*/ 24 w 240"/>
                <a:gd name="T113" fmla="*/ 299 h 325"/>
                <a:gd name="T114" fmla="*/ 24 w 240"/>
                <a:gd name="T115" fmla="*/ 308 h 325"/>
                <a:gd name="T116" fmla="*/ 24 w 240"/>
                <a:gd name="T117" fmla="*/ 308 h 325"/>
                <a:gd name="T118" fmla="*/ 16 w 240"/>
                <a:gd name="T119" fmla="*/ 308 h 325"/>
                <a:gd name="T120" fmla="*/ 24 w 240"/>
                <a:gd name="T121" fmla="*/ 325 h 325"/>
                <a:gd name="T122" fmla="*/ 0 w 240"/>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0"/>
                <a:gd name="T187" fmla="*/ 0 h 325"/>
                <a:gd name="T188" fmla="*/ 240 w 240"/>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0" h="325">
                  <a:moveTo>
                    <a:pt x="0" y="325"/>
                  </a:moveTo>
                  <a:lnTo>
                    <a:pt x="0" y="308"/>
                  </a:lnTo>
                  <a:lnTo>
                    <a:pt x="0" y="299"/>
                  </a:lnTo>
                  <a:lnTo>
                    <a:pt x="0" y="290"/>
                  </a:lnTo>
                  <a:lnTo>
                    <a:pt x="0" y="272"/>
                  </a:lnTo>
                  <a:lnTo>
                    <a:pt x="0" y="255"/>
                  </a:lnTo>
                  <a:lnTo>
                    <a:pt x="0" y="237"/>
                  </a:lnTo>
                  <a:lnTo>
                    <a:pt x="16" y="220"/>
                  </a:lnTo>
                  <a:lnTo>
                    <a:pt x="16" y="211"/>
                  </a:lnTo>
                  <a:lnTo>
                    <a:pt x="24" y="185"/>
                  </a:lnTo>
                  <a:lnTo>
                    <a:pt x="24" y="176"/>
                  </a:lnTo>
                  <a:lnTo>
                    <a:pt x="32" y="149"/>
                  </a:lnTo>
                  <a:lnTo>
                    <a:pt x="48" y="141"/>
                  </a:lnTo>
                  <a:lnTo>
                    <a:pt x="48" y="123"/>
                  </a:lnTo>
                  <a:lnTo>
                    <a:pt x="56" y="123"/>
                  </a:lnTo>
                  <a:lnTo>
                    <a:pt x="64" y="105"/>
                  </a:lnTo>
                  <a:lnTo>
                    <a:pt x="72" y="97"/>
                  </a:lnTo>
                  <a:lnTo>
                    <a:pt x="96" y="79"/>
                  </a:lnTo>
                  <a:lnTo>
                    <a:pt x="104" y="70"/>
                  </a:lnTo>
                  <a:lnTo>
                    <a:pt x="128" y="61"/>
                  </a:lnTo>
                  <a:lnTo>
                    <a:pt x="152" y="44"/>
                  </a:lnTo>
                  <a:lnTo>
                    <a:pt x="160" y="35"/>
                  </a:lnTo>
                  <a:lnTo>
                    <a:pt x="184" y="35"/>
                  </a:lnTo>
                  <a:lnTo>
                    <a:pt x="192" y="26"/>
                  </a:lnTo>
                  <a:lnTo>
                    <a:pt x="216" y="9"/>
                  </a:lnTo>
                  <a:lnTo>
                    <a:pt x="224" y="9"/>
                  </a:lnTo>
                  <a:lnTo>
                    <a:pt x="232" y="9"/>
                  </a:lnTo>
                  <a:lnTo>
                    <a:pt x="232" y="0"/>
                  </a:lnTo>
                  <a:lnTo>
                    <a:pt x="240" y="9"/>
                  </a:lnTo>
                  <a:lnTo>
                    <a:pt x="232" y="9"/>
                  </a:lnTo>
                  <a:lnTo>
                    <a:pt x="224" y="9"/>
                  </a:lnTo>
                  <a:lnTo>
                    <a:pt x="216" y="26"/>
                  </a:lnTo>
                  <a:lnTo>
                    <a:pt x="200" y="26"/>
                  </a:lnTo>
                  <a:lnTo>
                    <a:pt x="192" y="35"/>
                  </a:lnTo>
                  <a:lnTo>
                    <a:pt x="184" y="44"/>
                  </a:lnTo>
                  <a:lnTo>
                    <a:pt x="168" y="44"/>
                  </a:lnTo>
                  <a:lnTo>
                    <a:pt x="152" y="61"/>
                  </a:lnTo>
                  <a:lnTo>
                    <a:pt x="136" y="70"/>
                  </a:lnTo>
                  <a:lnTo>
                    <a:pt x="120" y="79"/>
                  </a:lnTo>
                  <a:lnTo>
                    <a:pt x="104" y="97"/>
                  </a:lnTo>
                  <a:lnTo>
                    <a:pt x="96" y="105"/>
                  </a:lnTo>
                  <a:lnTo>
                    <a:pt x="88" y="114"/>
                  </a:lnTo>
                  <a:lnTo>
                    <a:pt x="88" y="123"/>
                  </a:lnTo>
                  <a:lnTo>
                    <a:pt x="72" y="141"/>
                  </a:lnTo>
                  <a:lnTo>
                    <a:pt x="64" y="149"/>
                  </a:lnTo>
                  <a:lnTo>
                    <a:pt x="56" y="176"/>
                  </a:lnTo>
                  <a:lnTo>
                    <a:pt x="56" y="185"/>
                  </a:lnTo>
                  <a:lnTo>
                    <a:pt x="48" y="211"/>
                  </a:lnTo>
                  <a:lnTo>
                    <a:pt x="32" y="228"/>
                  </a:lnTo>
                  <a:lnTo>
                    <a:pt x="32" y="237"/>
                  </a:lnTo>
                  <a:lnTo>
                    <a:pt x="32" y="264"/>
                  </a:lnTo>
                  <a:lnTo>
                    <a:pt x="24" y="272"/>
                  </a:lnTo>
                  <a:lnTo>
                    <a:pt x="24" y="290"/>
                  </a:lnTo>
                  <a:lnTo>
                    <a:pt x="24" y="299"/>
                  </a:lnTo>
                  <a:lnTo>
                    <a:pt x="24" y="308"/>
                  </a:lnTo>
                  <a:lnTo>
                    <a:pt x="16" y="308"/>
                  </a:lnTo>
                  <a:lnTo>
                    <a:pt x="24" y="325"/>
                  </a:lnTo>
                  <a:lnTo>
                    <a:pt x="0"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39" name="Freeform 1101"/>
            <p:cNvSpPr>
              <a:spLocks/>
            </p:cNvSpPr>
            <p:nvPr/>
          </p:nvSpPr>
          <p:spPr bwMode="auto">
            <a:xfrm>
              <a:off x="2859" y="2892"/>
              <a:ext cx="240" cy="325"/>
            </a:xfrm>
            <a:custGeom>
              <a:avLst/>
              <a:gdLst>
                <a:gd name="T0" fmla="*/ 0 w 240"/>
                <a:gd name="T1" fmla="*/ 325 h 325"/>
                <a:gd name="T2" fmla="*/ 0 w 240"/>
                <a:gd name="T3" fmla="*/ 308 h 325"/>
                <a:gd name="T4" fmla="*/ 0 w 240"/>
                <a:gd name="T5" fmla="*/ 308 h 325"/>
                <a:gd name="T6" fmla="*/ 0 w 240"/>
                <a:gd name="T7" fmla="*/ 299 h 325"/>
                <a:gd name="T8" fmla="*/ 0 w 240"/>
                <a:gd name="T9" fmla="*/ 290 h 325"/>
                <a:gd name="T10" fmla="*/ 0 w 240"/>
                <a:gd name="T11" fmla="*/ 272 h 325"/>
                <a:gd name="T12" fmla="*/ 0 w 240"/>
                <a:gd name="T13" fmla="*/ 255 h 325"/>
                <a:gd name="T14" fmla="*/ 0 w 240"/>
                <a:gd name="T15" fmla="*/ 237 h 325"/>
                <a:gd name="T16" fmla="*/ 16 w 240"/>
                <a:gd name="T17" fmla="*/ 220 h 325"/>
                <a:gd name="T18" fmla="*/ 16 w 240"/>
                <a:gd name="T19" fmla="*/ 211 h 325"/>
                <a:gd name="T20" fmla="*/ 24 w 240"/>
                <a:gd name="T21" fmla="*/ 185 h 325"/>
                <a:gd name="T22" fmla="*/ 24 w 240"/>
                <a:gd name="T23" fmla="*/ 176 h 325"/>
                <a:gd name="T24" fmla="*/ 32 w 240"/>
                <a:gd name="T25" fmla="*/ 149 h 325"/>
                <a:gd name="T26" fmla="*/ 48 w 240"/>
                <a:gd name="T27" fmla="*/ 141 h 325"/>
                <a:gd name="T28" fmla="*/ 48 w 240"/>
                <a:gd name="T29" fmla="*/ 123 h 325"/>
                <a:gd name="T30" fmla="*/ 56 w 240"/>
                <a:gd name="T31" fmla="*/ 123 h 325"/>
                <a:gd name="T32" fmla="*/ 64 w 240"/>
                <a:gd name="T33" fmla="*/ 105 h 325"/>
                <a:gd name="T34" fmla="*/ 72 w 240"/>
                <a:gd name="T35" fmla="*/ 97 h 325"/>
                <a:gd name="T36" fmla="*/ 96 w 240"/>
                <a:gd name="T37" fmla="*/ 79 h 325"/>
                <a:gd name="T38" fmla="*/ 104 w 240"/>
                <a:gd name="T39" fmla="*/ 70 h 325"/>
                <a:gd name="T40" fmla="*/ 128 w 240"/>
                <a:gd name="T41" fmla="*/ 61 h 325"/>
                <a:gd name="T42" fmla="*/ 152 w 240"/>
                <a:gd name="T43" fmla="*/ 44 h 325"/>
                <a:gd name="T44" fmla="*/ 160 w 240"/>
                <a:gd name="T45" fmla="*/ 35 h 325"/>
                <a:gd name="T46" fmla="*/ 184 w 240"/>
                <a:gd name="T47" fmla="*/ 35 h 325"/>
                <a:gd name="T48" fmla="*/ 192 w 240"/>
                <a:gd name="T49" fmla="*/ 26 h 325"/>
                <a:gd name="T50" fmla="*/ 216 w 240"/>
                <a:gd name="T51" fmla="*/ 9 h 325"/>
                <a:gd name="T52" fmla="*/ 224 w 240"/>
                <a:gd name="T53" fmla="*/ 9 h 325"/>
                <a:gd name="T54" fmla="*/ 232 w 240"/>
                <a:gd name="T55" fmla="*/ 9 h 325"/>
                <a:gd name="T56" fmla="*/ 232 w 240"/>
                <a:gd name="T57" fmla="*/ 9 h 325"/>
                <a:gd name="T58" fmla="*/ 232 w 240"/>
                <a:gd name="T59" fmla="*/ 0 h 325"/>
                <a:gd name="T60" fmla="*/ 240 w 240"/>
                <a:gd name="T61" fmla="*/ 9 h 325"/>
                <a:gd name="T62" fmla="*/ 232 w 240"/>
                <a:gd name="T63" fmla="*/ 9 h 325"/>
                <a:gd name="T64" fmla="*/ 232 w 240"/>
                <a:gd name="T65" fmla="*/ 9 h 325"/>
                <a:gd name="T66" fmla="*/ 224 w 240"/>
                <a:gd name="T67" fmla="*/ 9 h 325"/>
                <a:gd name="T68" fmla="*/ 216 w 240"/>
                <a:gd name="T69" fmla="*/ 26 h 325"/>
                <a:gd name="T70" fmla="*/ 200 w 240"/>
                <a:gd name="T71" fmla="*/ 26 h 325"/>
                <a:gd name="T72" fmla="*/ 192 w 240"/>
                <a:gd name="T73" fmla="*/ 35 h 325"/>
                <a:gd name="T74" fmla="*/ 184 w 240"/>
                <a:gd name="T75" fmla="*/ 44 h 325"/>
                <a:gd name="T76" fmla="*/ 168 w 240"/>
                <a:gd name="T77" fmla="*/ 44 h 325"/>
                <a:gd name="T78" fmla="*/ 152 w 240"/>
                <a:gd name="T79" fmla="*/ 61 h 325"/>
                <a:gd name="T80" fmla="*/ 136 w 240"/>
                <a:gd name="T81" fmla="*/ 70 h 325"/>
                <a:gd name="T82" fmla="*/ 120 w 240"/>
                <a:gd name="T83" fmla="*/ 79 h 325"/>
                <a:gd name="T84" fmla="*/ 104 w 240"/>
                <a:gd name="T85" fmla="*/ 97 h 325"/>
                <a:gd name="T86" fmla="*/ 96 w 240"/>
                <a:gd name="T87" fmla="*/ 105 h 325"/>
                <a:gd name="T88" fmla="*/ 88 w 240"/>
                <a:gd name="T89" fmla="*/ 114 h 325"/>
                <a:gd name="T90" fmla="*/ 88 w 240"/>
                <a:gd name="T91" fmla="*/ 123 h 325"/>
                <a:gd name="T92" fmla="*/ 72 w 240"/>
                <a:gd name="T93" fmla="*/ 141 h 325"/>
                <a:gd name="T94" fmla="*/ 64 w 240"/>
                <a:gd name="T95" fmla="*/ 149 h 325"/>
                <a:gd name="T96" fmla="*/ 56 w 240"/>
                <a:gd name="T97" fmla="*/ 176 h 325"/>
                <a:gd name="T98" fmla="*/ 56 w 240"/>
                <a:gd name="T99" fmla="*/ 185 h 325"/>
                <a:gd name="T100" fmla="*/ 48 w 240"/>
                <a:gd name="T101" fmla="*/ 211 h 325"/>
                <a:gd name="T102" fmla="*/ 32 w 240"/>
                <a:gd name="T103" fmla="*/ 228 h 325"/>
                <a:gd name="T104" fmla="*/ 32 w 240"/>
                <a:gd name="T105" fmla="*/ 237 h 325"/>
                <a:gd name="T106" fmla="*/ 32 w 240"/>
                <a:gd name="T107" fmla="*/ 264 h 325"/>
                <a:gd name="T108" fmla="*/ 24 w 240"/>
                <a:gd name="T109" fmla="*/ 272 h 325"/>
                <a:gd name="T110" fmla="*/ 24 w 240"/>
                <a:gd name="T111" fmla="*/ 290 h 325"/>
                <a:gd name="T112" fmla="*/ 24 w 240"/>
                <a:gd name="T113" fmla="*/ 299 h 325"/>
                <a:gd name="T114" fmla="*/ 24 w 240"/>
                <a:gd name="T115" fmla="*/ 308 h 325"/>
                <a:gd name="T116" fmla="*/ 24 w 240"/>
                <a:gd name="T117" fmla="*/ 308 h 325"/>
                <a:gd name="T118" fmla="*/ 16 w 240"/>
                <a:gd name="T119" fmla="*/ 308 h 325"/>
                <a:gd name="T120" fmla="*/ 24 w 240"/>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0"/>
                <a:gd name="T184" fmla="*/ 0 h 325"/>
                <a:gd name="T185" fmla="*/ 240 w 240"/>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0" h="325">
                  <a:moveTo>
                    <a:pt x="0" y="325"/>
                  </a:moveTo>
                  <a:lnTo>
                    <a:pt x="0" y="308"/>
                  </a:lnTo>
                  <a:lnTo>
                    <a:pt x="0" y="299"/>
                  </a:lnTo>
                  <a:lnTo>
                    <a:pt x="0" y="290"/>
                  </a:lnTo>
                  <a:lnTo>
                    <a:pt x="0" y="272"/>
                  </a:lnTo>
                  <a:lnTo>
                    <a:pt x="0" y="255"/>
                  </a:lnTo>
                  <a:lnTo>
                    <a:pt x="0" y="237"/>
                  </a:lnTo>
                  <a:lnTo>
                    <a:pt x="16" y="220"/>
                  </a:lnTo>
                  <a:lnTo>
                    <a:pt x="16" y="211"/>
                  </a:lnTo>
                  <a:lnTo>
                    <a:pt x="24" y="185"/>
                  </a:lnTo>
                  <a:lnTo>
                    <a:pt x="24" y="176"/>
                  </a:lnTo>
                  <a:lnTo>
                    <a:pt x="32" y="149"/>
                  </a:lnTo>
                  <a:lnTo>
                    <a:pt x="48" y="141"/>
                  </a:lnTo>
                  <a:lnTo>
                    <a:pt x="48" y="123"/>
                  </a:lnTo>
                  <a:lnTo>
                    <a:pt x="56" y="123"/>
                  </a:lnTo>
                  <a:lnTo>
                    <a:pt x="64" y="105"/>
                  </a:lnTo>
                  <a:lnTo>
                    <a:pt x="72" y="97"/>
                  </a:lnTo>
                  <a:lnTo>
                    <a:pt x="96" y="79"/>
                  </a:lnTo>
                  <a:lnTo>
                    <a:pt x="104" y="70"/>
                  </a:lnTo>
                  <a:lnTo>
                    <a:pt x="128" y="61"/>
                  </a:lnTo>
                  <a:lnTo>
                    <a:pt x="152" y="44"/>
                  </a:lnTo>
                  <a:lnTo>
                    <a:pt x="160" y="35"/>
                  </a:lnTo>
                  <a:lnTo>
                    <a:pt x="184" y="35"/>
                  </a:lnTo>
                  <a:lnTo>
                    <a:pt x="192" y="26"/>
                  </a:lnTo>
                  <a:lnTo>
                    <a:pt x="216" y="9"/>
                  </a:lnTo>
                  <a:lnTo>
                    <a:pt x="224" y="9"/>
                  </a:lnTo>
                  <a:lnTo>
                    <a:pt x="232" y="9"/>
                  </a:lnTo>
                  <a:lnTo>
                    <a:pt x="232" y="0"/>
                  </a:lnTo>
                  <a:lnTo>
                    <a:pt x="240" y="9"/>
                  </a:lnTo>
                  <a:lnTo>
                    <a:pt x="232" y="9"/>
                  </a:lnTo>
                  <a:lnTo>
                    <a:pt x="224" y="9"/>
                  </a:lnTo>
                  <a:lnTo>
                    <a:pt x="216" y="26"/>
                  </a:lnTo>
                  <a:lnTo>
                    <a:pt x="200" y="26"/>
                  </a:lnTo>
                  <a:lnTo>
                    <a:pt x="192" y="35"/>
                  </a:lnTo>
                  <a:lnTo>
                    <a:pt x="184" y="44"/>
                  </a:lnTo>
                  <a:lnTo>
                    <a:pt x="168" y="44"/>
                  </a:lnTo>
                  <a:lnTo>
                    <a:pt x="152" y="61"/>
                  </a:lnTo>
                  <a:lnTo>
                    <a:pt x="136" y="70"/>
                  </a:lnTo>
                  <a:lnTo>
                    <a:pt x="120" y="79"/>
                  </a:lnTo>
                  <a:lnTo>
                    <a:pt x="104" y="97"/>
                  </a:lnTo>
                  <a:lnTo>
                    <a:pt x="96" y="105"/>
                  </a:lnTo>
                  <a:lnTo>
                    <a:pt x="88" y="114"/>
                  </a:lnTo>
                  <a:lnTo>
                    <a:pt x="88" y="123"/>
                  </a:lnTo>
                  <a:lnTo>
                    <a:pt x="72" y="141"/>
                  </a:lnTo>
                  <a:lnTo>
                    <a:pt x="64" y="149"/>
                  </a:lnTo>
                  <a:lnTo>
                    <a:pt x="56" y="176"/>
                  </a:lnTo>
                  <a:lnTo>
                    <a:pt x="56" y="185"/>
                  </a:lnTo>
                  <a:lnTo>
                    <a:pt x="48" y="211"/>
                  </a:lnTo>
                  <a:lnTo>
                    <a:pt x="32" y="228"/>
                  </a:lnTo>
                  <a:lnTo>
                    <a:pt x="32" y="237"/>
                  </a:lnTo>
                  <a:lnTo>
                    <a:pt x="32" y="264"/>
                  </a:lnTo>
                  <a:lnTo>
                    <a:pt x="24" y="272"/>
                  </a:lnTo>
                  <a:lnTo>
                    <a:pt x="24" y="290"/>
                  </a:lnTo>
                  <a:lnTo>
                    <a:pt x="24" y="299"/>
                  </a:lnTo>
                  <a:lnTo>
                    <a:pt x="24" y="308"/>
                  </a:lnTo>
                  <a:lnTo>
                    <a:pt x="16" y="308"/>
                  </a:lnTo>
                  <a:lnTo>
                    <a:pt x="24"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6535" name="Group 1102"/>
          <p:cNvGrpSpPr>
            <a:grpSpLocks/>
          </p:cNvGrpSpPr>
          <p:nvPr/>
        </p:nvGrpSpPr>
        <p:grpSpPr bwMode="auto">
          <a:xfrm>
            <a:off x="7975600" y="3087688"/>
            <a:ext cx="774700" cy="614362"/>
            <a:chOff x="1692" y="3226"/>
            <a:chExt cx="488" cy="387"/>
          </a:xfrm>
        </p:grpSpPr>
        <p:sp>
          <p:nvSpPr>
            <p:cNvPr id="107081" name="Freeform 1103"/>
            <p:cNvSpPr>
              <a:spLocks/>
            </p:cNvSpPr>
            <p:nvPr/>
          </p:nvSpPr>
          <p:spPr bwMode="auto">
            <a:xfrm>
              <a:off x="1996" y="3226"/>
              <a:ext cx="40" cy="53"/>
            </a:xfrm>
            <a:custGeom>
              <a:avLst/>
              <a:gdLst>
                <a:gd name="T0" fmla="*/ 0 w 40"/>
                <a:gd name="T1" fmla="*/ 0 h 53"/>
                <a:gd name="T2" fmla="*/ 0 w 40"/>
                <a:gd name="T3" fmla="*/ 9 h 53"/>
                <a:gd name="T4" fmla="*/ 0 w 40"/>
                <a:gd name="T5" fmla="*/ 18 h 53"/>
                <a:gd name="T6" fmla="*/ 8 w 40"/>
                <a:gd name="T7" fmla="*/ 18 h 53"/>
                <a:gd name="T8" fmla="*/ 24 w 40"/>
                <a:gd name="T9" fmla="*/ 18 h 53"/>
                <a:gd name="T10" fmla="*/ 24 w 40"/>
                <a:gd name="T11" fmla="*/ 35 h 53"/>
                <a:gd name="T12" fmla="*/ 32 w 40"/>
                <a:gd name="T13" fmla="*/ 35 h 53"/>
                <a:gd name="T14" fmla="*/ 32 w 40"/>
                <a:gd name="T15" fmla="*/ 44 h 53"/>
                <a:gd name="T16" fmla="*/ 40 w 40"/>
                <a:gd name="T17" fmla="*/ 44 h 53"/>
                <a:gd name="T18" fmla="*/ 4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0" y="0"/>
                  </a:moveTo>
                  <a:lnTo>
                    <a:pt x="0" y="9"/>
                  </a:lnTo>
                  <a:lnTo>
                    <a:pt x="0" y="18"/>
                  </a:lnTo>
                  <a:lnTo>
                    <a:pt x="8" y="18"/>
                  </a:lnTo>
                  <a:lnTo>
                    <a:pt x="24" y="18"/>
                  </a:lnTo>
                  <a:lnTo>
                    <a:pt x="24" y="35"/>
                  </a:lnTo>
                  <a:lnTo>
                    <a:pt x="32" y="35"/>
                  </a:lnTo>
                  <a:lnTo>
                    <a:pt x="32" y="44"/>
                  </a:lnTo>
                  <a:lnTo>
                    <a:pt x="40" y="44"/>
                  </a:lnTo>
                  <a:lnTo>
                    <a:pt x="4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82" name="Freeform 1104"/>
            <p:cNvSpPr>
              <a:spLocks/>
            </p:cNvSpPr>
            <p:nvPr/>
          </p:nvSpPr>
          <p:spPr bwMode="auto">
            <a:xfrm>
              <a:off x="1940" y="3226"/>
              <a:ext cx="56" cy="97"/>
            </a:xfrm>
            <a:custGeom>
              <a:avLst/>
              <a:gdLst>
                <a:gd name="T0" fmla="*/ 56 w 56"/>
                <a:gd name="T1" fmla="*/ 0 h 97"/>
                <a:gd name="T2" fmla="*/ 56 w 56"/>
                <a:gd name="T3" fmla="*/ 9 h 97"/>
                <a:gd name="T4" fmla="*/ 56 w 56"/>
                <a:gd name="T5" fmla="*/ 18 h 97"/>
                <a:gd name="T6" fmla="*/ 48 w 56"/>
                <a:gd name="T7" fmla="*/ 35 h 97"/>
                <a:gd name="T8" fmla="*/ 32 w 56"/>
                <a:gd name="T9" fmla="*/ 44 h 97"/>
                <a:gd name="T10" fmla="*/ 24 w 56"/>
                <a:gd name="T11" fmla="*/ 53 h 97"/>
                <a:gd name="T12" fmla="*/ 16 w 56"/>
                <a:gd name="T13" fmla="*/ 62 h 97"/>
                <a:gd name="T14" fmla="*/ 0 w 56"/>
                <a:gd name="T15" fmla="*/ 79 h 97"/>
                <a:gd name="T16" fmla="*/ 0 w 56"/>
                <a:gd name="T17" fmla="*/ 88 h 97"/>
                <a:gd name="T18" fmla="*/ 0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56" y="0"/>
                  </a:moveTo>
                  <a:lnTo>
                    <a:pt x="56" y="9"/>
                  </a:lnTo>
                  <a:lnTo>
                    <a:pt x="56" y="18"/>
                  </a:lnTo>
                  <a:lnTo>
                    <a:pt x="48" y="35"/>
                  </a:lnTo>
                  <a:lnTo>
                    <a:pt x="32" y="44"/>
                  </a:lnTo>
                  <a:lnTo>
                    <a:pt x="24" y="53"/>
                  </a:lnTo>
                  <a:lnTo>
                    <a:pt x="16" y="62"/>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83" name="Freeform 1105"/>
            <p:cNvSpPr>
              <a:spLocks/>
            </p:cNvSpPr>
            <p:nvPr/>
          </p:nvSpPr>
          <p:spPr bwMode="auto">
            <a:xfrm>
              <a:off x="1884" y="3226"/>
              <a:ext cx="80" cy="97"/>
            </a:xfrm>
            <a:custGeom>
              <a:avLst/>
              <a:gdLst>
                <a:gd name="T0" fmla="*/ 80 w 80"/>
                <a:gd name="T1" fmla="*/ 0 h 97"/>
                <a:gd name="T2" fmla="*/ 72 w 80"/>
                <a:gd name="T3" fmla="*/ 35 h 97"/>
                <a:gd name="T4" fmla="*/ 56 w 80"/>
                <a:gd name="T5" fmla="*/ 35 h 97"/>
                <a:gd name="T6" fmla="*/ 56 w 80"/>
                <a:gd name="T7" fmla="*/ 44 h 97"/>
                <a:gd name="T8" fmla="*/ 48 w 80"/>
                <a:gd name="T9" fmla="*/ 44 h 97"/>
                <a:gd name="T10" fmla="*/ 40 w 80"/>
                <a:gd name="T11" fmla="*/ 44 h 97"/>
                <a:gd name="T12" fmla="*/ 32 w 80"/>
                <a:gd name="T13" fmla="*/ 53 h 97"/>
                <a:gd name="T14" fmla="*/ 16 w 80"/>
                <a:gd name="T15" fmla="*/ 53 h 97"/>
                <a:gd name="T16" fmla="*/ 16 w 80"/>
                <a:gd name="T17" fmla="*/ 62 h 97"/>
                <a:gd name="T18" fmla="*/ 8 w 80"/>
                <a:gd name="T19" fmla="*/ 62 h 97"/>
                <a:gd name="T20" fmla="*/ 8 w 80"/>
                <a:gd name="T21" fmla="*/ 79 h 97"/>
                <a:gd name="T22" fmla="*/ 0 w 80"/>
                <a:gd name="T23" fmla="*/ 79 h 97"/>
                <a:gd name="T24" fmla="*/ 0 w 80"/>
                <a:gd name="T25" fmla="*/ 88 h 97"/>
                <a:gd name="T26" fmla="*/ 0 w 80"/>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
                <a:gd name="T43" fmla="*/ 0 h 97"/>
                <a:gd name="T44" fmla="*/ 80 w 80"/>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 h="97">
                  <a:moveTo>
                    <a:pt x="80" y="0"/>
                  </a:moveTo>
                  <a:lnTo>
                    <a:pt x="72" y="35"/>
                  </a:lnTo>
                  <a:lnTo>
                    <a:pt x="56" y="35"/>
                  </a:lnTo>
                  <a:lnTo>
                    <a:pt x="56" y="44"/>
                  </a:lnTo>
                  <a:lnTo>
                    <a:pt x="48" y="44"/>
                  </a:lnTo>
                  <a:lnTo>
                    <a:pt x="40" y="44"/>
                  </a:lnTo>
                  <a:lnTo>
                    <a:pt x="32" y="53"/>
                  </a:lnTo>
                  <a:lnTo>
                    <a:pt x="16" y="53"/>
                  </a:lnTo>
                  <a:lnTo>
                    <a:pt x="16" y="62"/>
                  </a:lnTo>
                  <a:lnTo>
                    <a:pt x="8" y="62"/>
                  </a:lnTo>
                  <a:lnTo>
                    <a:pt x="8" y="79"/>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84" name="Freeform 1106"/>
            <p:cNvSpPr>
              <a:spLocks/>
            </p:cNvSpPr>
            <p:nvPr/>
          </p:nvSpPr>
          <p:spPr bwMode="auto">
            <a:xfrm>
              <a:off x="1972" y="3270"/>
              <a:ext cx="56" cy="114"/>
            </a:xfrm>
            <a:custGeom>
              <a:avLst/>
              <a:gdLst>
                <a:gd name="T0" fmla="*/ 0 w 56"/>
                <a:gd name="T1" fmla="*/ 0 h 114"/>
                <a:gd name="T2" fmla="*/ 0 w 56"/>
                <a:gd name="T3" fmla="*/ 9 h 114"/>
                <a:gd name="T4" fmla="*/ 0 w 56"/>
                <a:gd name="T5" fmla="*/ 18 h 114"/>
                <a:gd name="T6" fmla="*/ 0 w 56"/>
                <a:gd name="T7" fmla="*/ 35 h 114"/>
                <a:gd name="T8" fmla="*/ 16 w 56"/>
                <a:gd name="T9" fmla="*/ 44 h 114"/>
                <a:gd name="T10" fmla="*/ 24 w 56"/>
                <a:gd name="T11" fmla="*/ 53 h 114"/>
                <a:gd name="T12" fmla="*/ 48 w 56"/>
                <a:gd name="T13" fmla="*/ 70 h 114"/>
                <a:gd name="T14" fmla="*/ 48 w 56"/>
                <a:gd name="T15" fmla="*/ 79 h 114"/>
                <a:gd name="T16" fmla="*/ 48 w 56"/>
                <a:gd name="T17" fmla="*/ 88 h 114"/>
                <a:gd name="T18" fmla="*/ 56 w 56"/>
                <a:gd name="T19" fmla="*/ 88 h 114"/>
                <a:gd name="T20" fmla="*/ 56 w 56"/>
                <a:gd name="T21" fmla="*/ 105 h 114"/>
                <a:gd name="T22" fmla="*/ 56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0" y="0"/>
                  </a:moveTo>
                  <a:lnTo>
                    <a:pt x="0" y="9"/>
                  </a:lnTo>
                  <a:lnTo>
                    <a:pt x="0" y="18"/>
                  </a:lnTo>
                  <a:lnTo>
                    <a:pt x="0" y="35"/>
                  </a:lnTo>
                  <a:lnTo>
                    <a:pt x="16" y="44"/>
                  </a:lnTo>
                  <a:lnTo>
                    <a:pt x="24" y="53"/>
                  </a:lnTo>
                  <a:lnTo>
                    <a:pt x="48" y="70"/>
                  </a:lnTo>
                  <a:lnTo>
                    <a:pt x="48" y="79"/>
                  </a:lnTo>
                  <a:lnTo>
                    <a:pt x="48" y="88"/>
                  </a:lnTo>
                  <a:lnTo>
                    <a:pt x="56" y="88"/>
                  </a:lnTo>
                  <a:lnTo>
                    <a:pt x="56" y="105"/>
                  </a:lnTo>
                  <a:lnTo>
                    <a:pt x="5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85" name="Freeform 1107"/>
            <p:cNvSpPr>
              <a:spLocks/>
            </p:cNvSpPr>
            <p:nvPr/>
          </p:nvSpPr>
          <p:spPr bwMode="auto">
            <a:xfrm>
              <a:off x="1900" y="3226"/>
              <a:ext cx="72" cy="158"/>
            </a:xfrm>
            <a:custGeom>
              <a:avLst/>
              <a:gdLst>
                <a:gd name="T0" fmla="*/ 72 w 72"/>
                <a:gd name="T1" fmla="*/ 0 h 158"/>
                <a:gd name="T2" fmla="*/ 64 w 72"/>
                <a:gd name="T3" fmla="*/ 44 h 158"/>
                <a:gd name="T4" fmla="*/ 64 w 72"/>
                <a:gd name="T5" fmla="*/ 53 h 158"/>
                <a:gd name="T6" fmla="*/ 56 w 72"/>
                <a:gd name="T7" fmla="*/ 53 h 158"/>
                <a:gd name="T8" fmla="*/ 56 w 72"/>
                <a:gd name="T9" fmla="*/ 62 h 158"/>
                <a:gd name="T10" fmla="*/ 40 w 72"/>
                <a:gd name="T11" fmla="*/ 79 h 158"/>
                <a:gd name="T12" fmla="*/ 32 w 72"/>
                <a:gd name="T13" fmla="*/ 79 h 158"/>
                <a:gd name="T14" fmla="*/ 32 w 72"/>
                <a:gd name="T15" fmla="*/ 88 h 158"/>
                <a:gd name="T16" fmla="*/ 24 w 72"/>
                <a:gd name="T17" fmla="*/ 88 h 158"/>
                <a:gd name="T18" fmla="*/ 24 w 72"/>
                <a:gd name="T19" fmla="*/ 97 h 158"/>
                <a:gd name="T20" fmla="*/ 24 w 72"/>
                <a:gd name="T21" fmla="*/ 114 h 158"/>
                <a:gd name="T22" fmla="*/ 16 w 72"/>
                <a:gd name="T23" fmla="*/ 114 h 158"/>
                <a:gd name="T24" fmla="*/ 16 w 72"/>
                <a:gd name="T25" fmla="*/ 123 h 158"/>
                <a:gd name="T26" fmla="*/ 0 w 72"/>
                <a:gd name="T27" fmla="*/ 132 h 158"/>
                <a:gd name="T28" fmla="*/ 0 w 72"/>
                <a:gd name="T29" fmla="*/ 149 h 158"/>
                <a:gd name="T30" fmla="*/ 16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72" y="0"/>
                  </a:moveTo>
                  <a:lnTo>
                    <a:pt x="64" y="44"/>
                  </a:lnTo>
                  <a:lnTo>
                    <a:pt x="64" y="53"/>
                  </a:lnTo>
                  <a:lnTo>
                    <a:pt x="56" y="53"/>
                  </a:lnTo>
                  <a:lnTo>
                    <a:pt x="56" y="62"/>
                  </a:lnTo>
                  <a:lnTo>
                    <a:pt x="40" y="79"/>
                  </a:lnTo>
                  <a:lnTo>
                    <a:pt x="32" y="79"/>
                  </a:lnTo>
                  <a:lnTo>
                    <a:pt x="32" y="88"/>
                  </a:lnTo>
                  <a:lnTo>
                    <a:pt x="24" y="88"/>
                  </a:lnTo>
                  <a:lnTo>
                    <a:pt x="24" y="97"/>
                  </a:lnTo>
                  <a:lnTo>
                    <a:pt x="24" y="114"/>
                  </a:lnTo>
                  <a:lnTo>
                    <a:pt x="16" y="114"/>
                  </a:lnTo>
                  <a:lnTo>
                    <a:pt x="16" y="123"/>
                  </a:lnTo>
                  <a:lnTo>
                    <a:pt x="0" y="132"/>
                  </a:lnTo>
                  <a:lnTo>
                    <a:pt x="0" y="149"/>
                  </a:lnTo>
                  <a:lnTo>
                    <a:pt x="16"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86" name="Freeform 1108"/>
            <p:cNvSpPr>
              <a:spLocks/>
            </p:cNvSpPr>
            <p:nvPr/>
          </p:nvSpPr>
          <p:spPr bwMode="auto">
            <a:xfrm>
              <a:off x="1972" y="3226"/>
              <a:ext cx="96" cy="114"/>
            </a:xfrm>
            <a:custGeom>
              <a:avLst/>
              <a:gdLst>
                <a:gd name="T0" fmla="*/ 0 w 96"/>
                <a:gd name="T1" fmla="*/ 0 h 114"/>
                <a:gd name="T2" fmla="*/ 24 w 96"/>
                <a:gd name="T3" fmla="*/ 35 h 114"/>
                <a:gd name="T4" fmla="*/ 32 w 96"/>
                <a:gd name="T5" fmla="*/ 44 h 114"/>
                <a:gd name="T6" fmla="*/ 48 w 96"/>
                <a:gd name="T7" fmla="*/ 44 h 114"/>
                <a:gd name="T8" fmla="*/ 56 w 96"/>
                <a:gd name="T9" fmla="*/ 44 h 114"/>
                <a:gd name="T10" fmla="*/ 64 w 96"/>
                <a:gd name="T11" fmla="*/ 44 h 114"/>
                <a:gd name="T12" fmla="*/ 64 w 96"/>
                <a:gd name="T13" fmla="*/ 53 h 114"/>
                <a:gd name="T14" fmla="*/ 80 w 96"/>
                <a:gd name="T15" fmla="*/ 53 h 114"/>
                <a:gd name="T16" fmla="*/ 88 w 96"/>
                <a:gd name="T17" fmla="*/ 62 h 114"/>
                <a:gd name="T18" fmla="*/ 96 w 96"/>
                <a:gd name="T19" fmla="*/ 79 h 114"/>
                <a:gd name="T20" fmla="*/ 96 w 96"/>
                <a:gd name="T21" fmla="*/ 88 h 114"/>
                <a:gd name="T22" fmla="*/ 96 w 96"/>
                <a:gd name="T23" fmla="*/ 97 h 114"/>
                <a:gd name="T24" fmla="*/ 96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0" y="0"/>
                  </a:moveTo>
                  <a:lnTo>
                    <a:pt x="24" y="35"/>
                  </a:lnTo>
                  <a:lnTo>
                    <a:pt x="32" y="44"/>
                  </a:lnTo>
                  <a:lnTo>
                    <a:pt x="48" y="44"/>
                  </a:lnTo>
                  <a:lnTo>
                    <a:pt x="56" y="44"/>
                  </a:lnTo>
                  <a:lnTo>
                    <a:pt x="64" y="44"/>
                  </a:lnTo>
                  <a:lnTo>
                    <a:pt x="64" y="53"/>
                  </a:lnTo>
                  <a:lnTo>
                    <a:pt x="80" y="53"/>
                  </a:lnTo>
                  <a:lnTo>
                    <a:pt x="88" y="62"/>
                  </a:lnTo>
                  <a:lnTo>
                    <a:pt x="96" y="79"/>
                  </a:lnTo>
                  <a:lnTo>
                    <a:pt x="96" y="88"/>
                  </a:lnTo>
                  <a:lnTo>
                    <a:pt x="96" y="97"/>
                  </a:lnTo>
                  <a:lnTo>
                    <a:pt x="9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87" name="Freeform 1109"/>
            <p:cNvSpPr>
              <a:spLocks/>
            </p:cNvSpPr>
            <p:nvPr/>
          </p:nvSpPr>
          <p:spPr bwMode="auto">
            <a:xfrm>
              <a:off x="1988" y="3270"/>
              <a:ext cx="40" cy="132"/>
            </a:xfrm>
            <a:custGeom>
              <a:avLst/>
              <a:gdLst>
                <a:gd name="T0" fmla="*/ 40 w 40"/>
                <a:gd name="T1" fmla="*/ 0 h 132"/>
                <a:gd name="T2" fmla="*/ 40 w 40"/>
                <a:gd name="T3" fmla="*/ 9 h 132"/>
                <a:gd name="T4" fmla="*/ 40 w 40"/>
                <a:gd name="T5" fmla="*/ 18 h 132"/>
                <a:gd name="T6" fmla="*/ 40 w 40"/>
                <a:gd name="T7" fmla="*/ 35 h 132"/>
                <a:gd name="T8" fmla="*/ 40 w 40"/>
                <a:gd name="T9" fmla="*/ 44 h 132"/>
                <a:gd name="T10" fmla="*/ 32 w 40"/>
                <a:gd name="T11" fmla="*/ 53 h 132"/>
                <a:gd name="T12" fmla="*/ 16 w 40"/>
                <a:gd name="T13" fmla="*/ 70 h 132"/>
                <a:gd name="T14" fmla="*/ 16 w 40"/>
                <a:gd name="T15" fmla="*/ 79 h 132"/>
                <a:gd name="T16" fmla="*/ 8 w 40"/>
                <a:gd name="T17" fmla="*/ 88 h 132"/>
                <a:gd name="T18" fmla="*/ 8 w 40"/>
                <a:gd name="T19" fmla="*/ 105 h 132"/>
                <a:gd name="T20" fmla="*/ 0 w 40"/>
                <a:gd name="T21" fmla="*/ 105 h 132"/>
                <a:gd name="T22" fmla="*/ 0 w 40"/>
                <a:gd name="T23" fmla="*/ 114 h 132"/>
                <a:gd name="T24" fmla="*/ 0 w 40"/>
                <a:gd name="T25" fmla="*/ 123 h 132"/>
                <a:gd name="T26" fmla="*/ 0 w 40"/>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132"/>
                <a:gd name="T44" fmla="*/ 40 w 40"/>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132">
                  <a:moveTo>
                    <a:pt x="40" y="0"/>
                  </a:moveTo>
                  <a:lnTo>
                    <a:pt x="40" y="9"/>
                  </a:lnTo>
                  <a:lnTo>
                    <a:pt x="40" y="18"/>
                  </a:lnTo>
                  <a:lnTo>
                    <a:pt x="40" y="35"/>
                  </a:lnTo>
                  <a:lnTo>
                    <a:pt x="40" y="44"/>
                  </a:lnTo>
                  <a:lnTo>
                    <a:pt x="32" y="53"/>
                  </a:lnTo>
                  <a:lnTo>
                    <a:pt x="16" y="70"/>
                  </a:lnTo>
                  <a:lnTo>
                    <a:pt x="16" y="79"/>
                  </a:lnTo>
                  <a:lnTo>
                    <a:pt x="8" y="88"/>
                  </a:lnTo>
                  <a:lnTo>
                    <a:pt x="8" y="105"/>
                  </a:lnTo>
                  <a:lnTo>
                    <a:pt x="0" y="105"/>
                  </a:lnTo>
                  <a:lnTo>
                    <a:pt x="0" y="114"/>
                  </a:lnTo>
                  <a:lnTo>
                    <a:pt x="0" y="123"/>
                  </a:lnTo>
                  <a:lnTo>
                    <a:pt x="0"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88" name="Freeform 1110"/>
            <p:cNvSpPr>
              <a:spLocks/>
            </p:cNvSpPr>
            <p:nvPr/>
          </p:nvSpPr>
          <p:spPr bwMode="auto">
            <a:xfrm>
              <a:off x="1948" y="3305"/>
              <a:ext cx="40" cy="88"/>
            </a:xfrm>
            <a:custGeom>
              <a:avLst/>
              <a:gdLst>
                <a:gd name="T0" fmla="*/ 0 w 40"/>
                <a:gd name="T1" fmla="*/ 0 h 88"/>
                <a:gd name="T2" fmla="*/ 0 w 40"/>
                <a:gd name="T3" fmla="*/ 26 h 88"/>
                <a:gd name="T4" fmla="*/ 8 w 40"/>
                <a:gd name="T5" fmla="*/ 35 h 88"/>
                <a:gd name="T6" fmla="*/ 16 w 40"/>
                <a:gd name="T7" fmla="*/ 44 h 88"/>
                <a:gd name="T8" fmla="*/ 32 w 40"/>
                <a:gd name="T9" fmla="*/ 44 h 88"/>
                <a:gd name="T10" fmla="*/ 32 w 40"/>
                <a:gd name="T11" fmla="*/ 62 h 88"/>
                <a:gd name="T12" fmla="*/ 40 w 40"/>
                <a:gd name="T13" fmla="*/ 62 h 88"/>
                <a:gd name="T14" fmla="*/ 40 w 40"/>
                <a:gd name="T15" fmla="*/ 70 h 88"/>
                <a:gd name="T16" fmla="*/ 40 w 40"/>
                <a:gd name="T17" fmla="*/ 79 h 88"/>
                <a:gd name="T18" fmla="*/ 4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0" y="0"/>
                  </a:moveTo>
                  <a:lnTo>
                    <a:pt x="0" y="26"/>
                  </a:lnTo>
                  <a:lnTo>
                    <a:pt x="8" y="35"/>
                  </a:lnTo>
                  <a:lnTo>
                    <a:pt x="16" y="44"/>
                  </a:lnTo>
                  <a:lnTo>
                    <a:pt x="32" y="44"/>
                  </a:lnTo>
                  <a:lnTo>
                    <a:pt x="32" y="62"/>
                  </a:lnTo>
                  <a:lnTo>
                    <a:pt x="40" y="62"/>
                  </a:lnTo>
                  <a:lnTo>
                    <a:pt x="40" y="70"/>
                  </a:lnTo>
                  <a:lnTo>
                    <a:pt x="40" y="79"/>
                  </a:lnTo>
                  <a:lnTo>
                    <a:pt x="4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89" name="Freeform 1111"/>
            <p:cNvSpPr>
              <a:spLocks/>
            </p:cNvSpPr>
            <p:nvPr/>
          </p:nvSpPr>
          <p:spPr bwMode="auto">
            <a:xfrm>
              <a:off x="1900" y="3279"/>
              <a:ext cx="64" cy="140"/>
            </a:xfrm>
            <a:custGeom>
              <a:avLst/>
              <a:gdLst>
                <a:gd name="T0" fmla="*/ 0 w 64"/>
                <a:gd name="T1" fmla="*/ 0 h 140"/>
                <a:gd name="T2" fmla="*/ 16 w 64"/>
                <a:gd name="T3" fmla="*/ 61 h 140"/>
                <a:gd name="T4" fmla="*/ 24 w 64"/>
                <a:gd name="T5" fmla="*/ 70 h 140"/>
                <a:gd name="T6" fmla="*/ 32 w 64"/>
                <a:gd name="T7" fmla="*/ 79 h 140"/>
                <a:gd name="T8" fmla="*/ 32 w 64"/>
                <a:gd name="T9" fmla="*/ 105 h 140"/>
                <a:gd name="T10" fmla="*/ 40 w 64"/>
                <a:gd name="T11" fmla="*/ 114 h 140"/>
                <a:gd name="T12" fmla="*/ 40 w 64"/>
                <a:gd name="T13" fmla="*/ 123 h 140"/>
                <a:gd name="T14" fmla="*/ 56 w 64"/>
                <a:gd name="T15" fmla="*/ 123 h 140"/>
                <a:gd name="T16" fmla="*/ 64 w 64"/>
                <a:gd name="T17" fmla="*/ 123 h 140"/>
                <a:gd name="T18" fmla="*/ 64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0" y="0"/>
                  </a:moveTo>
                  <a:lnTo>
                    <a:pt x="16" y="61"/>
                  </a:lnTo>
                  <a:lnTo>
                    <a:pt x="24" y="70"/>
                  </a:lnTo>
                  <a:lnTo>
                    <a:pt x="32" y="79"/>
                  </a:lnTo>
                  <a:lnTo>
                    <a:pt x="32" y="105"/>
                  </a:lnTo>
                  <a:lnTo>
                    <a:pt x="40" y="114"/>
                  </a:lnTo>
                  <a:lnTo>
                    <a:pt x="40" y="123"/>
                  </a:lnTo>
                  <a:lnTo>
                    <a:pt x="56" y="123"/>
                  </a:lnTo>
                  <a:lnTo>
                    <a:pt x="64" y="123"/>
                  </a:lnTo>
                  <a:lnTo>
                    <a:pt x="64"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90" name="Freeform 1112"/>
            <p:cNvSpPr>
              <a:spLocks/>
            </p:cNvSpPr>
            <p:nvPr/>
          </p:nvSpPr>
          <p:spPr bwMode="auto">
            <a:xfrm>
              <a:off x="1852" y="3226"/>
              <a:ext cx="104" cy="193"/>
            </a:xfrm>
            <a:custGeom>
              <a:avLst/>
              <a:gdLst>
                <a:gd name="T0" fmla="*/ 104 w 104"/>
                <a:gd name="T1" fmla="*/ 0 h 193"/>
                <a:gd name="T2" fmla="*/ 80 w 104"/>
                <a:gd name="T3" fmla="*/ 18 h 193"/>
                <a:gd name="T4" fmla="*/ 72 w 104"/>
                <a:gd name="T5" fmla="*/ 35 h 193"/>
                <a:gd name="T6" fmla="*/ 64 w 104"/>
                <a:gd name="T7" fmla="*/ 44 h 193"/>
                <a:gd name="T8" fmla="*/ 64 w 104"/>
                <a:gd name="T9" fmla="*/ 53 h 193"/>
                <a:gd name="T10" fmla="*/ 48 w 104"/>
                <a:gd name="T11" fmla="*/ 53 h 193"/>
                <a:gd name="T12" fmla="*/ 48 w 104"/>
                <a:gd name="T13" fmla="*/ 62 h 193"/>
                <a:gd name="T14" fmla="*/ 40 w 104"/>
                <a:gd name="T15" fmla="*/ 62 h 193"/>
                <a:gd name="T16" fmla="*/ 32 w 104"/>
                <a:gd name="T17" fmla="*/ 79 h 193"/>
                <a:gd name="T18" fmla="*/ 32 w 104"/>
                <a:gd name="T19" fmla="*/ 88 h 193"/>
                <a:gd name="T20" fmla="*/ 16 w 104"/>
                <a:gd name="T21" fmla="*/ 88 h 193"/>
                <a:gd name="T22" fmla="*/ 16 w 104"/>
                <a:gd name="T23" fmla="*/ 97 h 193"/>
                <a:gd name="T24" fmla="*/ 8 w 104"/>
                <a:gd name="T25" fmla="*/ 97 h 193"/>
                <a:gd name="T26" fmla="*/ 8 w 104"/>
                <a:gd name="T27" fmla="*/ 114 h 193"/>
                <a:gd name="T28" fmla="*/ 8 w 104"/>
                <a:gd name="T29" fmla="*/ 123 h 193"/>
                <a:gd name="T30" fmla="*/ 0 w 104"/>
                <a:gd name="T31" fmla="*/ 132 h 193"/>
                <a:gd name="T32" fmla="*/ 0 w 104"/>
                <a:gd name="T33" fmla="*/ 149 h 193"/>
                <a:gd name="T34" fmla="*/ 0 w 104"/>
                <a:gd name="T35" fmla="*/ 158 h 193"/>
                <a:gd name="T36" fmla="*/ 0 w 104"/>
                <a:gd name="T37" fmla="*/ 167 h 193"/>
                <a:gd name="T38" fmla="*/ 0 w 104"/>
                <a:gd name="T39" fmla="*/ 176 h 193"/>
                <a:gd name="T40" fmla="*/ 0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104" y="0"/>
                  </a:moveTo>
                  <a:lnTo>
                    <a:pt x="80" y="18"/>
                  </a:lnTo>
                  <a:lnTo>
                    <a:pt x="72" y="35"/>
                  </a:lnTo>
                  <a:lnTo>
                    <a:pt x="64" y="44"/>
                  </a:lnTo>
                  <a:lnTo>
                    <a:pt x="64" y="53"/>
                  </a:lnTo>
                  <a:lnTo>
                    <a:pt x="48" y="53"/>
                  </a:lnTo>
                  <a:lnTo>
                    <a:pt x="48" y="62"/>
                  </a:lnTo>
                  <a:lnTo>
                    <a:pt x="40" y="62"/>
                  </a:lnTo>
                  <a:lnTo>
                    <a:pt x="32" y="79"/>
                  </a:lnTo>
                  <a:lnTo>
                    <a:pt x="32" y="88"/>
                  </a:lnTo>
                  <a:lnTo>
                    <a:pt x="16" y="88"/>
                  </a:lnTo>
                  <a:lnTo>
                    <a:pt x="16" y="97"/>
                  </a:lnTo>
                  <a:lnTo>
                    <a:pt x="8" y="97"/>
                  </a:lnTo>
                  <a:lnTo>
                    <a:pt x="8" y="114"/>
                  </a:lnTo>
                  <a:lnTo>
                    <a:pt x="8" y="123"/>
                  </a:lnTo>
                  <a:lnTo>
                    <a:pt x="0" y="132"/>
                  </a:lnTo>
                  <a:lnTo>
                    <a:pt x="0" y="149"/>
                  </a:lnTo>
                  <a:lnTo>
                    <a:pt x="0" y="158"/>
                  </a:lnTo>
                  <a:lnTo>
                    <a:pt x="0" y="167"/>
                  </a:lnTo>
                  <a:lnTo>
                    <a:pt x="0" y="176"/>
                  </a:lnTo>
                  <a:lnTo>
                    <a:pt x="0"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91" name="Freeform 1113"/>
            <p:cNvSpPr>
              <a:spLocks/>
            </p:cNvSpPr>
            <p:nvPr/>
          </p:nvSpPr>
          <p:spPr bwMode="auto">
            <a:xfrm>
              <a:off x="2044" y="3305"/>
              <a:ext cx="16" cy="106"/>
            </a:xfrm>
            <a:custGeom>
              <a:avLst/>
              <a:gdLst>
                <a:gd name="T0" fmla="*/ 8 w 16"/>
                <a:gd name="T1" fmla="*/ 0 h 106"/>
                <a:gd name="T2" fmla="*/ 8 w 16"/>
                <a:gd name="T3" fmla="*/ 9 h 106"/>
                <a:gd name="T4" fmla="*/ 8 w 16"/>
                <a:gd name="T5" fmla="*/ 26 h 106"/>
                <a:gd name="T6" fmla="*/ 8 w 16"/>
                <a:gd name="T7" fmla="*/ 35 h 106"/>
                <a:gd name="T8" fmla="*/ 0 w 16"/>
                <a:gd name="T9" fmla="*/ 35 h 106"/>
                <a:gd name="T10" fmla="*/ 0 w 16"/>
                <a:gd name="T11" fmla="*/ 44 h 106"/>
                <a:gd name="T12" fmla="*/ 0 w 16"/>
                <a:gd name="T13" fmla="*/ 62 h 106"/>
                <a:gd name="T14" fmla="*/ 8 w 16"/>
                <a:gd name="T15" fmla="*/ 70 h 106"/>
                <a:gd name="T16" fmla="*/ 8 w 16"/>
                <a:gd name="T17" fmla="*/ 79 h 106"/>
                <a:gd name="T18" fmla="*/ 16 w 16"/>
                <a:gd name="T19" fmla="*/ 88 h 106"/>
                <a:gd name="T20" fmla="*/ 16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0" y="35"/>
                  </a:lnTo>
                  <a:lnTo>
                    <a:pt x="0" y="44"/>
                  </a:lnTo>
                  <a:lnTo>
                    <a:pt x="0" y="62"/>
                  </a:lnTo>
                  <a:lnTo>
                    <a:pt x="8" y="70"/>
                  </a:lnTo>
                  <a:lnTo>
                    <a:pt x="8" y="79"/>
                  </a:lnTo>
                  <a:lnTo>
                    <a:pt x="16" y="88"/>
                  </a:lnTo>
                  <a:lnTo>
                    <a:pt x="16"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92" name="Freeform 1114"/>
            <p:cNvSpPr>
              <a:spLocks/>
            </p:cNvSpPr>
            <p:nvPr/>
          </p:nvSpPr>
          <p:spPr bwMode="auto">
            <a:xfrm>
              <a:off x="2020" y="3375"/>
              <a:ext cx="8" cy="62"/>
            </a:xfrm>
            <a:custGeom>
              <a:avLst/>
              <a:gdLst>
                <a:gd name="T0" fmla="*/ 8 w 8"/>
                <a:gd name="T1" fmla="*/ 0 h 62"/>
                <a:gd name="T2" fmla="*/ 0 w 8"/>
                <a:gd name="T3" fmla="*/ 9 h 62"/>
                <a:gd name="T4" fmla="*/ 0 w 8"/>
                <a:gd name="T5" fmla="*/ 18 h 62"/>
                <a:gd name="T6" fmla="*/ 0 w 8"/>
                <a:gd name="T7" fmla="*/ 27 h 62"/>
                <a:gd name="T8" fmla="*/ 0 w 8"/>
                <a:gd name="T9" fmla="*/ 44 h 62"/>
                <a:gd name="T10" fmla="*/ 0 w 8"/>
                <a:gd name="T11" fmla="*/ 53 h 62"/>
                <a:gd name="T12" fmla="*/ 0 w 8"/>
                <a:gd name="T13" fmla="*/ 62 h 62"/>
                <a:gd name="T14" fmla="*/ 0 60000 65536"/>
                <a:gd name="T15" fmla="*/ 0 60000 65536"/>
                <a:gd name="T16" fmla="*/ 0 60000 65536"/>
                <a:gd name="T17" fmla="*/ 0 60000 65536"/>
                <a:gd name="T18" fmla="*/ 0 60000 65536"/>
                <a:gd name="T19" fmla="*/ 0 60000 65536"/>
                <a:gd name="T20" fmla="*/ 0 60000 65536"/>
                <a:gd name="T21" fmla="*/ 0 w 8"/>
                <a:gd name="T22" fmla="*/ 0 h 62"/>
                <a:gd name="T23" fmla="*/ 8 w 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62">
                  <a:moveTo>
                    <a:pt x="8" y="0"/>
                  </a:moveTo>
                  <a:lnTo>
                    <a:pt x="0" y="9"/>
                  </a:lnTo>
                  <a:lnTo>
                    <a:pt x="0" y="18"/>
                  </a:lnTo>
                  <a:lnTo>
                    <a:pt x="0" y="27"/>
                  </a:lnTo>
                  <a:lnTo>
                    <a:pt x="0" y="44"/>
                  </a:lnTo>
                  <a:lnTo>
                    <a:pt x="0" y="53"/>
                  </a:lnTo>
                  <a:lnTo>
                    <a:pt x="0"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93" name="Freeform 1115"/>
            <p:cNvSpPr>
              <a:spLocks/>
            </p:cNvSpPr>
            <p:nvPr/>
          </p:nvSpPr>
          <p:spPr bwMode="auto">
            <a:xfrm>
              <a:off x="2060" y="3340"/>
              <a:ext cx="40" cy="79"/>
            </a:xfrm>
            <a:custGeom>
              <a:avLst/>
              <a:gdLst>
                <a:gd name="T0" fmla="*/ 8 w 40"/>
                <a:gd name="T1" fmla="*/ 0 h 79"/>
                <a:gd name="T2" fmla="*/ 0 w 40"/>
                <a:gd name="T3" fmla="*/ 9 h 79"/>
                <a:gd name="T4" fmla="*/ 8 w 40"/>
                <a:gd name="T5" fmla="*/ 18 h 79"/>
                <a:gd name="T6" fmla="*/ 8 w 40"/>
                <a:gd name="T7" fmla="*/ 35 h 79"/>
                <a:gd name="T8" fmla="*/ 24 w 40"/>
                <a:gd name="T9" fmla="*/ 35 h 79"/>
                <a:gd name="T10" fmla="*/ 32 w 40"/>
                <a:gd name="T11" fmla="*/ 44 h 79"/>
                <a:gd name="T12" fmla="*/ 40 w 40"/>
                <a:gd name="T13" fmla="*/ 53 h 79"/>
                <a:gd name="T14" fmla="*/ 40 w 40"/>
                <a:gd name="T15" fmla="*/ 62 h 79"/>
                <a:gd name="T16" fmla="*/ 4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8" y="0"/>
                  </a:moveTo>
                  <a:lnTo>
                    <a:pt x="0" y="9"/>
                  </a:lnTo>
                  <a:lnTo>
                    <a:pt x="8" y="18"/>
                  </a:lnTo>
                  <a:lnTo>
                    <a:pt x="8" y="35"/>
                  </a:lnTo>
                  <a:lnTo>
                    <a:pt x="24" y="35"/>
                  </a:lnTo>
                  <a:lnTo>
                    <a:pt x="32" y="44"/>
                  </a:lnTo>
                  <a:lnTo>
                    <a:pt x="40" y="53"/>
                  </a:lnTo>
                  <a:lnTo>
                    <a:pt x="40" y="62"/>
                  </a:lnTo>
                  <a:lnTo>
                    <a:pt x="4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94" name="Freeform 1116"/>
            <p:cNvSpPr>
              <a:spLocks/>
            </p:cNvSpPr>
            <p:nvPr/>
          </p:nvSpPr>
          <p:spPr bwMode="auto">
            <a:xfrm>
              <a:off x="2060" y="3288"/>
              <a:ext cx="64" cy="70"/>
            </a:xfrm>
            <a:custGeom>
              <a:avLst/>
              <a:gdLst>
                <a:gd name="T0" fmla="*/ 0 w 64"/>
                <a:gd name="T1" fmla="*/ 0 h 70"/>
                <a:gd name="T2" fmla="*/ 8 w 64"/>
                <a:gd name="T3" fmla="*/ 0 h 70"/>
                <a:gd name="T4" fmla="*/ 24 w 64"/>
                <a:gd name="T5" fmla="*/ 0 h 70"/>
                <a:gd name="T6" fmla="*/ 32 w 64"/>
                <a:gd name="T7" fmla="*/ 17 h 70"/>
                <a:gd name="T8" fmla="*/ 40 w 64"/>
                <a:gd name="T9" fmla="*/ 17 h 70"/>
                <a:gd name="T10" fmla="*/ 40 w 64"/>
                <a:gd name="T11" fmla="*/ 26 h 70"/>
                <a:gd name="T12" fmla="*/ 56 w 64"/>
                <a:gd name="T13" fmla="*/ 26 h 70"/>
                <a:gd name="T14" fmla="*/ 56 w 64"/>
                <a:gd name="T15" fmla="*/ 35 h 70"/>
                <a:gd name="T16" fmla="*/ 56 w 64"/>
                <a:gd name="T17" fmla="*/ 52 h 70"/>
                <a:gd name="T18" fmla="*/ 64 w 64"/>
                <a:gd name="T19" fmla="*/ 61 h 70"/>
                <a:gd name="T20" fmla="*/ 64 w 64"/>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70"/>
                <a:gd name="T35" fmla="*/ 64 w 64"/>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70">
                  <a:moveTo>
                    <a:pt x="0" y="0"/>
                  </a:moveTo>
                  <a:lnTo>
                    <a:pt x="8" y="0"/>
                  </a:lnTo>
                  <a:lnTo>
                    <a:pt x="24" y="0"/>
                  </a:lnTo>
                  <a:lnTo>
                    <a:pt x="32" y="17"/>
                  </a:lnTo>
                  <a:lnTo>
                    <a:pt x="40" y="17"/>
                  </a:lnTo>
                  <a:lnTo>
                    <a:pt x="40" y="26"/>
                  </a:lnTo>
                  <a:lnTo>
                    <a:pt x="56" y="26"/>
                  </a:lnTo>
                  <a:lnTo>
                    <a:pt x="56" y="35"/>
                  </a:lnTo>
                  <a:lnTo>
                    <a:pt x="56" y="52"/>
                  </a:lnTo>
                  <a:lnTo>
                    <a:pt x="64" y="61"/>
                  </a:lnTo>
                  <a:lnTo>
                    <a:pt x="64"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95" name="Freeform 1117"/>
            <p:cNvSpPr>
              <a:spLocks/>
            </p:cNvSpPr>
            <p:nvPr/>
          </p:nvSpPr>
          <p:spPr bwMode="auto">
            <a:xfrm>
              <a:off x="1788" y="3331"/>
              <a:ext cx="72" cy="80"/>
            </a:xfrm>
            <a:custGeom>
              <a:avLst/>
              <a:gdLst>
                <a:gd name="T0" fmla="*/ 72 w 72"/>
                <a:gd name="T1" fmla="*/ 0 h 80"/>
                <a:gd name="T2" fmla="*/ 72 w 72"/>
                <a:gd name="T3" fmla="*/ 9 h 80"/>
                <a:gd name="T4" fmla="*/ 64 w 72"/>
                <a:gd name="T5" fmla="*/ 9 h 80"/>
                <a:gd name="T6" fmla="*/ 56 w 72"/>
                <a:gd name="T7" fmla="*/ 9 h 80"/>
                <a:gd name="T8" fmla="*/ 40 w 72"/>
                <a:gd name="T9" fmla="*/ 18 h 80"/>
                <a:gd name="T10" fmla="*/ 32 w 72"/>
                <a:gd name="T11" fmla="*/ 36 h 80"/>
                <a:gd name="T12" fmla="*/ 24 w 72"/>
                <a:gd name="T13" fmla="*/ 44 h 80"/>
                <a:gd name="T14" fmla="*/ 8 w 72"/>
                <a:gd name="T15" fmla="*/ 53 h 80"/>
                <a:gd name="T16" fmla="*/ 8 w 72"/>
                <a:gd name="T17" fmla="*/ 62 h 80"/>
                <a:gd name="T18" fmla="*/ 8 w 72"/>
                <a:gd name="T19" fmla="*/ 80 h 80"/>
                <a:gd name="T20" fmla="*/ 0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72" y="0"/>
                  </a:moveTo>
                  <a:lnTo>
                    <a:pt x="72" y="9"/>
                  </a:lnTo>
                  <a:lnTo>
                    <a:pt x="64" y="9"/>
                  </a:lnTo>
                  <a:lnTo>
                    <a:pt x="56" y="9"/>
                  </a:lnTo>
                  <a:lnTo>
                    <a:pt x="40" y="18"/>
                  </a:lnTo>
                  <a:lnTo>
                    <a:pt x="32" y="36"/>
                  </a:lnTo>
                  <a:lnTo>
                    <a:pt x="24" y="44"/>
                  </a:lnTo>
                  <a:lnTo>
                    <a:pt x="8" y="53"/>
                  </a:lnTo>
                  <a:lnTo>
                    <a:pt x="8" y="62"/>
                  </a:lnTo>
                  <a:lnTo>
                    <a:pt x="8" y="80"/>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96" name="Freeform 1118"/>
            <p:cNvSpPr>
              <a:spLocks/>
            </p:cNvSpPr>
            <p:nvPr/>
          </p:nvSpPr>
          <p:spPr bwMode="auto">
            <a:xfrm>
              <a:off x="1860" y="3323"/>
              <a:ext cx="40" cy="105"/>
            </a:xfrm>
            <a:custGeom>
              <a:avLst/>
              <a:gdLst>
                <a:gd name="T0" fmla="*/ 0 w 40"/>
                <a:gd name="T1" fmla="*/ 0 h 105"/>
                <a:gd name="T2" fmla="*/ 8 w 40"/>
                <a:gd name="T3" fmla="*/ 17 h 105"/>
                <a:gd name="T4" fmla="*/ 8 w 40"/>
                <a:gd name="T5" fmla="*/ 26 h 105"/>
                <a:gd name="T6" fmla="*/ 8 w 40"/>
                <a:gd name="T7" fmla="*/ 35 h 105"/>
                <a:gd name="T8" fmla="*/ 24 w 40"/>
                <a:gd name="T9" fmla="*/ 35 h 105"/>
                <a:gd name="T10" fmla="*/ 24 w 40"/>
                <a:gd name="T11" fmla="*/ 52 h 105"/>
                <a:gd name="T12" fmla="*/ 32 w 40"/>
                <a:gd name="T13" fmla="*/ 61 h 105"/>
                <a:gd name="T14" fmla="*/ 40 w 40"/>
                <a:gd name="T15" fmla="*/ 70 h 105"/>
                <a:gd name="T16" fmla="*/ 40 w 40"/>
                <a:gd name="T17" fmla="*/ 79 h 105"/>
                <a:gd name="T18" fmla="*/ 40 w 40"/>
                <a:gd name="T19" fmla="*/ 96 h 105"/>
                <a:gd name="T20" fmla="*/ 4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0" y="0"/>
                  </a:moveTo>
                  <a:lnTo>
                    <a:pt x="8" y="17"/>
                  </a:lnTo>
                  <a:lnTo>
                    <a:pt x="8" y="26"/>
                  </a:lnTo>
                  <a:lnTo>
                    <a:pt x="8" y="35"/>
                  </a:lnTo>
                  <a:lnTo>
                    <a:pt x="24" y="35"/>
                  </a:lnTo>
                  <a:lnTo>
                    <a:pt x="24" y="52"/>
                  </a:lnTo>
                  <a:lnTo>
                    <a:pt x="32" y="61"/>
                  </a:lnTo>
                  <a:lnTo>
                    <a:pt x="40" y="70"/>
                  </a:lnTo>
                  <a:lnTo>
                    <a:pt x="40" y="79"/>
                  </a:lnTo>
                  <a:lnTo>
                    <a:pt x="40" y="96"/>
                  </a:lnTo>
                  <a:lnTo>
                    <a:pt x="4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97" name="Freeform 1119"/>
            <p:cNvSpPr>
              <a:spLocks/>
            </p:cNvSpPr>
            <p:nvPr/>
          </p:nvSpPr>
          <p:spPr bwMode="auto">
            <a:xfrm>
              <a:off x="1796" y="3411"/>
              <a:ext cx="48" cy="70"/>
            </a:xfrm>
            <a:custGeom>
              <a:avLst/>
              <a:gdLst>
                <a:gd name="T0" fmla="*/ 48 w 48"/>
                <a:gd name="T1" fmla="*/ 0 h 70"/>
                <a:gd name="T2" fmla="*/ 48 w 48"/>
                <a:gd name="T3" fmla="*/ 8 h 70"/>
                <a:gd name="T4" fmla="*/ 32 w 48"/>
                <a:gd name="T5" fmla="*/ 8 h 70"/>
                <a:gd name="T6" fmla="*/ 24 w 48"/>
                <a:gd name="T7" fmla="*/ 17 h 70"/>
                <a:gd name="T8" fmla="*/ 16 w 48"/>
                <a:gd name="T9" fmla="*/ 17 h 70"/>
                <a:gd name="T10" fmla="*/ 16 w 48"/>
                <a:gd name="T11" fmla="*/ 35 h 70"/>
                <a:gd name="T12" fmla="*/ 0 w 48"/>
                <a:gd name="T13" fmla="*/ 44 h 70"/>
                <a:gd name="T14" fmla="*/ 0 w 48"/>
                <a:gd name="T15" fmla="*/ 52 h 70"/>
                <a:gd name="T16" fmla="*/ 0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48" y="0"/>
                  </a:moveTo>
                  <a:lnTo>
                    <a:pt x="48" y="8"/>
                  </a:lnTo>
                  <a:lnTo>
                    <a:pt x="32" y="8"/>
                  </a:lnTo>
                  <a:lnTo>
                    <a:pt x="24" y="17"/>
                  </a:lnTo>
                  <a:lnTo>
                    <a:pt x="16" y="17"/>
                  </a:lnTo>
                  <a:lnTo>
                    <a:pt x="16" y="35"/>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98" name="Freeform 1120"/>
            <p:cNvSpPr>
              <a:spLocks/>
            </p:cNvSpPr>
            <p:nvPr/>
          </p:nvSpPr>
          <p:spPr bwMode="auto">
            <a:xfrm>
              <a:off x="1908" y="3419"/>
              <a:ext cx="24" cy="71"/>
            </a:xfrm>
            <a:custGeom>
              <a:avLst/>
              <a:gdLst>
                <a:gd name="T0" fmla="*/ 24 w 24"/>
                <a:gd name="T1" fmla="*/ 0 h 71"/>
                <a:gd name="T2" fmla="*/ 24 w 24"/>
                <a:gd name="T3" fmla="*/ 9 h 71"/>
                <a:gd name="T4" fmla="*/ 16 w 24"/>
                <a:gd name="T5" fmla="*/ 27 h 71"/>
                <a:gd name="T6" fmla="*/ 8 w 24"/>
                <a:gd name="T7" fmla="*/ 36 h 71"/>
                <a:gd name="T8" fmla="*/ 8 w 24"/>
                <a:gd name="T9" fmla="*/ 44 h 71"/>
                <a:gd name="T10" fmla="*/ 8 w 24"/>
                <a:gd name="T11" fmla="*/ 62 h 71"/>
                <a:gd name="T12" fmla="*/ 0 w 24"/>
                <a:gd name="T13" fmla="*/ 62 h 71"/>
                <a:gd name="T14" fmla="*/ 0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24" y="0"/>
                  </a:moveTo>
                  <a:lnTo>
                    <a:pt x="24" y="9"/>
                  </a:lnTo>
                  <a:lnTo>
                    <a:pt x="16" y="27"/>
                  </a:lnTo>
                  <a:lnTo>
                    <a:pt x="8" y="36"/>
                  </a:lnTo>
                  <a:lnTo>
                    <a:pt x="8" y="44"/>
                  </a:lnTo>
                  <a:lnTo>
                    <a:pt x="8" y="62"/>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99" name="Freeform 1121"/>
            <p:cNvSpPr>
              <a:spLocks/>
            </p:cNvSpPr>
            <p:nvPr/>
          </p:nvSpPr>
          <p:spPr bwMode="auto">
            <a:xfrm>
              <a:off x="2012" y="3419"/>
              <a:ext cx="48" cy="71"/>
            </a:xfrm>
            <a:custGeom>
              <a:avLst/>
              <a:gdLst>
                <a:gd name="T0" fmla="*/ 0 w 48"/>
                <a:gd name="T1" fmla="*/ 0 h 71"/>
                <a:gd name="T2" fmla="*/ 8 w 48"/>
                <a:gd name="T3" fmla="*/ 9 h 71"/>
                <a:gd name="T4" fmla="*/ 16 w 48"/>
                <a:gd name="T5" fmla="*/ 27 h 71"/>
                <a:gd name="T6" fmla="*/ 32 w 48"/>
                <a:gd name="T7" fmla="*/ 36 h 71"/>
                <a:gd name="T8" fmla="*/ 40 w 48"/>
                <a:gd name="T9" fmla="*/ 44 h 71"/>
                <a:gd name="T10" fmla="*/ 48 w 48"/>
                <a:gd name="T11" fmla="*/ 44 h 71"/>
                <a:gd name="T12" fmla="*/ 48 w 48"/>
                <a:gd name="T13" fmla="*/ 62 h 71"/>
                <a:gd name="T14" fmla="*/ 48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0" y="0"/>
                  </a:moveTo>
                  <a:lnTo>
                    <a:pt x="8" y="9"/>
                  </a:lnTo>
                  <a:lnTo>
                    <a:pt x="16" y="27"/>
                  </a:lnTo>
                  <a:lnTo>
                    <a:pt x="32" y="36"/>
                  </a:lnTo>
                  <a:lnTo>
                    <a:pt x="40" y="44"/>
                  </a:lnTo>
                  <a:lnTo>
                    <a:pt x="48" y="44"/>
                  </a:lnTo>
                  <a:lnTo>
                    <a:pt x="48" y="62"/>
                  </a:lnTo>
                  <a:lnTo>
                    <a:pt x="48"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00" name="Freeform 1122"/>
            <p:cNvSpPr>
              <a:spLocks/>
            </p:cNvSpPr>
            <p:nvPr/>
          </p:nvSpPr>
          <p:spPr bwMode="auto">
            <a:xfrm>
              <a:off x="1980" y="3367"/>
              <a:ext cx="72" cy="123"/>
            </a:xfrm>
            <a:custGeom>
              <a:avLst/>
              <a:gdLst>
                <a:gd name="T0" fmla="*/ 64 w 72"/>
                <a:gd name="T1" fmla="*/ 0 h 123"/>
                <a:gd name="T2" fmla="*/ 72 w 72"/>
                <a:gd name="T3" fmla="*/ 8 h 123"/>
                <a:gd name="T4" fmla="*/ 64 w 72"/>
                <a:gd name="T5" fmla="*/ 17 h 123"/>
                <a:gd name="T6" fmla="*/ 64 w 72"/>
                <a:gd name="T7" fmla="*/ 26 h 123"/>
                <a:gd name="T8" fmla="*/ 48 w 72"/>
                <a:gd name="T9" fmla="*/ 44 h 123"/>
                <a:gd name="T10" fmla="*/ 40 w 72"/>
                <a:gd name="T11" fmla="*/ 52 h 123"/>
                <a:gd name="T12" fmla="*/ 32 w 72"/>
                <a:gd name="T13" fmla="*/ 61 h 123"/>
                <a:gd name="T14" fmla="*/ 16 w 72"/>
                <a:gd name="T15" fmla="*/ 79 h 123"/>
                <a:gd name="T16" fmla="*/ 8 w 72"/>
                <a:gd name="T17" fmla="*/ 88 h 123"/>
                <a:gd name="T18" fmla="*/ 0 w 72"/>
                <a:gd name="T19" fmla="*/ 96 h 123"/>
                <a:gd name="T20" fmla="*/ 0 w 72"/>
                <a:gd name="T21" fmla="*/ 114 h 123"/>
                <a:gd name="T22" fmla="*/ 0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64" y="0"/>
                  </a:moveTo>
                  <a:lnTo>
                    <a:pt x="72" y="8"/>
                  </a:lnTo>
                  <a:lnTo>
                    <a:pt x="64" y="17"/>
                  </a:lnTo>
                  <a:lnTo>
                    <a:pt x="64" y="26"/>
                  </a:lnTo>
                  <a:lnTo>
                    <a:pt x="48" y="44"/>
                  </a:lnTo>
                  <a:lnTo>
                    <a:pt x="40" y="52"/>
                  </a:lnTo>
                  <a:lnTo>
                    <a:pt x="32" y="61"/>
                  </a:lnTo>
                  <a:lnTo>
                    <a:pt x="16" y="79"/>
                  </a:lnTo>
                  <a:lnTo>
                    <a:pt x="8" y="88"/>
                  </a:lnTo>
                  <a:lnTo>
                    <a:pt x="0" y="96"/>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01" name="Freeform 1123"/>
            <p:cNvSpPr>
              <a:spLocks/>
            </p:cNvSpPr>
            <p:nvPr/>
          </p:nvSpPr>
          <p:spPr bwMode="auto">
            <a:xfrm>
              <a:off x="2092" y="3331"/>
              <a:ext cx="16" cy="115"/>
            </a:xfrm>
            <a:custGeom>
              <a:avLst/>
              <a:gdLst>
                <a:gd name="T0" fmla="*/ 16 w 16"/>
                <a:gd name="T1" fmla="*/ 0 h 115"/>
                <a:gd name="T2" fmla="*/ 0 w 16"/>
                <a:gd name="T3" fmla="*/ 18 h 115"/>
                <a:gd name="T4" fmla="*/ 0 w 16"/>
                <a:gd name="T5" fmla="*/ 36 h 115"/>
                <a:gd name="T6" fmla="*/ 0 w 16"/>
                <a:gd name="T7" fmla="*/ 44 h 115"/>
                <a:gd name="T8" fmla="*/ 0 w 16"/>
                <a:gd name="T9" fmla="*/ 53 h 115"/>
                <a:gd name="T10" fmla="*/ 16 w 16"/>
                <a:gd name="T11" fmla="*/ 62 h 115"/>
                <a:gd name="T12" fmla="*/ 16 w 16"/>
                <a:gd name="T13" fmla="*/ 80 h 115"/>
                <a:gd name="T14" fmla="*/ 16 w 16"/>
                <a:gd name="T15" fmla="*/ 88 h 115"/>
                <a:gd name="T16" fmla="*/ 16 w 16"/>
                <a:gd name="T17" fmla="*/ 97 h 115"/>
                <a:gd name="T18" fmla="*/ 16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16" y="0"/>
                  </a:moveTo>
                  <a:lnTo>
                    <a:pt x="0" y="18"/>
                  </a:lnTo>
                  <a:lnTo>
                    <a:pt x="0" y="36"/>
                  </a:lnTo>
                  <a:lnTo>
                    <a:pt x="0" y="44"/>
                  </a:lnTo>
                  <a:lnTo>
                    <a:pt x="0" y="53"/>
                  </a:lnTo>
                  <a:lnTo>
                    <a:pt x="16" y="62"/>
                  </a:lnTo>
                  <a:lnTo>
                    <a:pt x="16" y="80"/>
                  </a:lnTo>
                  <a:lnTo>
                    <a:pt x="16" y="88"/>
                  </a:lnTo>
                  <a:lnTo>
                    <a:pt x="16" y="97"/>
                  </a:lnTo>
                  <a:lnTo>
                    <a:pt x="1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02" name="Freeform 1124"/>
            <p:cNvSpPr>
              <a:spLocks/>
            </p:cNvSpPr>
            <p:nvPr/>
          </p:nvSpPr>
          <p:spPr bwMode="auto">
            <a:xfrm>
              <a:off x="2076" y="3393"/>
              <a:ext cx="8" cy="97"/>
            </a:xfrm>
            <a:custGeom>
              <a:avLst/>
              <a:gdLst>
                <a:gd name="T0" fmla="*/ 8 w 8"/>
                <a:gd name="T1" fmla="*/ 0 h 97"/>
                <a:gd name="T2" fmla="*/ 8 w 8"/>
                <a:gd name="T3" fmla="*/ 18 h 97"/>
                <a:gd name="T4" fmla="*/ 0 w 8"/>
                <a:gd name="T5" fmla="*/ 26 h 97"/>
                <a:gd name="T6" fmla="*/ 0 w 8"/>
                <a:gd name="T7" fmla="*/ 35 h 97"/>
                <a:gd name="T8" fmla="*/ 0 w 8"/>
                <a:gd name="T9" fmla="*/ 53 h 97"/>
                <a:gd name="T10" fmla="*/ 0 w 8"/>
                <a:gd name="T11" fmla="*/ 62 h 97"/>
                <a:gd name="T12" fmla="*/ 0 w 8"/>
                <a:gd name="T13" fmla="*/ 70 h 97"/>
                <a:gd name="T14" fmla="*/ 0 w 8"/>
                <a:gd name="T15" fmla="*/ 88 h 97"/>
                <a:gd name="T16" fmla="*/ 8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8" y="0"/>
                  </a:moveTo>
                  <a:lnTo>
                    <a:pt x="8" y="18"/>
                  </a:lnTo>
                  <a:lnTo>
                    <a:pt x="0" y="26"/>
                  </a:lnTo>
                  <a:lnTo>
                    <a:pt x="0" y="35"/>
                  </a:lnTo>
                  <a:lnTo>
                    <a:pt x="0" y="53"/>
                  </a:lnTo>
                  <a:lnTo>
                    <a:pt x="0" y="62"/>
                  </a:lnTo>
                  <a:lnTo>
                    <a:pt x="0" y="70"/>
                  </a:lnTo>
                  <a:lnTo>
                    <a:pt x="0" y="88"/>
                  </a:lnTo>
                  <a:lnTo>
                    <a:pt x="8"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03" name="Freeform 1125"/>
            <p:cNvSpPr>
              <a:spLocks/>
            </p:cNvSpPr>
            <p:nvPr/>
          </p:nvSpPr>
          <p:spPr bwMode="auto">
            <a:xfrm>
              <a:off x="2108" y="3411"/>
              <a:ext cx="40" cy="70"/>
            </a:xfrm>
            <a:custGeom>
              <a:avLst/>
              <a:gdLst>
                <a:gd name="T0" fmla="*/ 0 w 40"/>
                <a:gd name="T1" fmla="*/ 0 h 70"/>
                <a:gd name="T2" fmla="*/ 8 w 40"/>
                <a:gd name="T3" fmla="*/ 8 h 70"/>
                <a:gd name="T4" fmla="*/ 8 w 40"/>
                <a:gd name="T5" fmla="*/ 17 h 70"/>
                <a:gd name="T6" fmla="*/ 16 w 40"/>
                <a:gd name="T7" fmla="*/ 35 h 70"/>
                <a:gd name="T8" fmla="*/ 24 w 40"/>
                <a:gd name="T9" fmla="*/ 35 h 70"/>
                <a:gd name="T10" fmla="*/ 24 w 40"/>
                <a:gd name="T11" fmla="*/ 44 h 70"/>
                <a:gd name="T12" fmla="*/ 40 w 40"/>
                <a:gd name="T13" fmla="*/ 44 h 70"/>
                <a:gd name="T14" fmla="*/ 40 w 40"/>
                <a:gd name="T15" fmla="*/ 52 h 70"/>
                <a:gd name="T16" fmla="*/ 4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0" y="0"/>
                  </a:moveTo>
                  <a:lnTo>
                    <a:pt x="8" y="8"/>
                  </a:lnTo>
                  <a:lnTo>
                    <a:pt x="8" y="17"/>
                  </a:lnTo>
                  <a:lnTo>
                    <a:pt x="16" y="35"/>
                  </a:lnTo>
                  <a:lnTo>
                    <a:pt x="24" y="35"/>
                  </a:lnTo>
                  <a:lnTo>
                    <a:pt x="24" y="44"/>
                  </a:lnTo>
                  <a:lnTo>
                    <a:pt x="40" y="44"/>
                  </a:lnTo>
                  <a:lnTo>
                    <a:pt x="40" y="52"/>
                  </a:lnTo>
                  <a:lnTo>
                    <a:pt x="4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04" name="Freeform 1126"/>
            <p:cNvSpPr>
              <a:spLocks/>
            </p:cNvSpPr>
            <p:nvPr/>
          </p:nvSpPr>
          <p:spPr bwMode="auto">
            <a:xfrm>
              <a:off x="1924" y="3419"/>
              <a:ext cx="56" cy="115"/>
            </a:xfrm>
            <a:custGeom>
              <a:avLst/>
              <a:gdLst>
                <a:gd name="T0" fmla="*/ 56 w 56"/>
                <a:gd name="T1" fmla="*/ 0 h 115"/>
                <a:gd name="T2" fmla="*/ 32 w 56"/>
                <a:gd name="T3" fmla="*/ 27 h 115"/>
                <a:gd name="T4" fmla="*/ 24 w 56"/>
                <a:gd name="T5" fmla="*/ 36 h 115"/>
                <a:gd name="T6" fmla="*/ 24 w 56"/>
                <a:gd name="T7" fmla="*/ 44 h 115"/>
                <a:gd name="T8" fmla="*/ 24 w 56"/>
                <a:gd name="T9" fmla="*/ 62 h 115"/>
                <a:gd name="T10" fmla="*/ 8 w 56"/>
                <a:gd name="T11" fmla="*/ 71 h 115"/>
                <a:gd name="T12" fmla="*/ 8 w 56"/>
                <a:gd name="T13" fmla="*/ 79 h 115"/>
                <a:gd name="T14" fmla="*/ 8 w 56"/>
                <a:gd name="T15" fmla="*/ 88 h 115"/>
                <a:gd name="T16" fmla="*/ 0 w 56"/>
                <a:gd name="T17" fmla="*/ 106 h 115"/>
                <a:gd name="T18" fmla="*/ 0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56" y="0"/>
                  </a:moveTo>
                  <a:lnTo>
                    <a:pt x="32" y="27"/>
                  </a:lnTo>
                  <a:lnTo>
                    <a:pt x="24" y="36"/>
                  </a:lnTo>
                  <a:lnTo>
                    <a:pt x="24" y="44"/>
                  </a:lnTo>
                  <a:lnTo>
                    <a:pt x="24" y="62"/>
                  </a:lnTo>
                  <a:lnTo>
                    <a:pt x="8" y="71"/>
                  </a:lnTo>
                  <a:lnTo>
                    <a:pt x="8" y="79"/>
                  </a:lnTo>
                  <a:lnTo>
                    <a:pt x="8" y="88"/>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05" name="Freeform 1127"/>
            <p:cNvSpPr>
              <a:spLocks/>
            </p:cNvSpPr>
            <p:nvPr/>
          </p:nvSpPr>
          <p:spPr bwMode="auto">
            <a:xfrm>
              <a:off x="1796" y="3455"/>
              <a:ext cx="48" cy="79"/>
            </a:xfrm>
            <a:custGeom>
              <a:avLst/>
              <a:gdLst>
                <a:gd name="T0" fmla="*/ 0 w 48"/>
                <a:gd name="T1" fmla="*/ 0 h 79"/>
                <a:gd name="T2" fmla="*/ 16 w 48"/>
                <a:gd name="T3" fmla="*/ 8 h 79"/>
                <a:gd name="T4" fmla="*/ 24 w 48"/>
                <a:gd name="T5" fmla="*/ 26 h 79"/>
                <a:gd name="T6" fmla="*/ 32 w 48"/>
                <a:gd name="T7" fmla="*/ 35 h 79"/>
                <a:gd name="T8" fmla="*/ 48 w 48"/>
                <a:gd name="T9" fmla="*/ 35 h 79"/>
                <a:gd name="T10" fmla="*/ 48 w 48"/>
                <a:gd name="T11" fmla="*/ 43 h 79"/>
                <a:gd name="T12" fmla="*/ 48 w 48"/>
                <a:gd name="T13" fmla="*/ 52 h 79"/>
                <a:gd name="T14" fmla="*/ 48 w 48"/>
                <a:gd name="T15" fmla="*/ 70 h 79"/>
                <a:gd name="T16" fmla="*/ 48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0" y="0"/>
                  </a:moveTo>
                  <a:lnTo>
                    <a:pt x="16" y="8"/>
                  </a:lnTo>
                  <a:lnTo>
                    <a:pt x="24" y="26"/>
                  </a:lnTo>
                  <a:lnTo>
                    <a:pt x="32" y="35"/>
                  </a:lnTo>
                  <a:lnTo>
                    <a:pt x="48" y="35"/>
                  </a:lnTo>
                  <a:lnTo>
                    <a:pt x="48" y="43"/>
                  </a:lnTo>
                  <a:lnTo>
                    <a:pt x="48" y="52"/>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06" name="Freeform 1128"/>
            <p:cNvSpPr>
              <a:spLocks/>
            </p:cNvSpPr>
            <p:nvPr/>
          </p:nvSpPr>
          <p:spPr bwMode="auto">
            <a:xfrm>
              <a:off x="1948" y="3481"/>
              <a:ext cx="48" cy="79"/>
            </a:xfrm>
            <a:custGeom>
              <a:avLst/>
              <a:gdLst>
                <a:gd name="T0" fmla="*/ 0 w 48"/>
                <a:gd name="T1" fmla="*/ 0 h 79"/>
                <a:gd name="T2" fmla="*/ 0 w 48"/>
                <a:gd name="T3" fmla="*/ 9 h 79"/>
                <a:gd name="T4" fmla="*/ 8 w 48"/>
                <a:gd name="T5" fmla="*/ 9 h 79"/>
                <a:gd name="T6" fmla="*/ 8 w 48"/>
                <a:gd name="T7" fmla="*/ 17 h 79"/>
                <a:gd name="T8" fmla="*/ 16 w 48"/>
                <a:gd name="T9" fmla="*/ 17 h 79"/>
                <a:gd name="T10" fmla="*/ 16 w 48"/>
                <a:gd name="T11" fmla="*/ 26 h 79"/>
                <a:gd name="T12" fmla="*/ 32 w 48"/>
                <a:gd name="T13" fmla="*/ 26 h 79"/>
                <a:gd name="T14" fmla="*/ 32 w 48"/>
                <a:gd name="T15" fmla="*/ 44 h 79"/>
                <a:gd name="T16" fmla="*/ 40 w 48"/>
                <a:gd name="T17" fmla="*/ 44 h 79"/>
                <a:gd name="T18" fmla="*/ 40 w 48"/>
                <a:gd name="T19" fmla="*/ 53 h 79"/>
                <a:gd name="T20" fmla="*/ 48 w 48"/>
                <a:gd name="T21" fmla="*/ 61 h 79"/>
                <a:gd name="T22" fmla="*/ 40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0" y="0"/>
                  </a:moveTo>
                  <a:lnTo>
                    <a:pt x="0" y="9"/>
                  </a:lnTo>
                  <a:lnTo>
                    <a:pt x="8" y="9"/>
                  </a:lnTo>
                  <a:lnTo>
                    <a:pt x="8" y="17"/>
                  </a:lnTo>
                  <a:lnTo>
                    <a:pt x="16" y="17"/>
                  </a:lnTo>
                  <a:lnTo>
                    <a:pt x="16" y="26"/>
                  </a:lnTo>
                  <a:lnTo>
                    <a:pt x="32" y="26"/>
                  </a:lnTo>
                  <a:lnTo>
                    <a:pt x="32" y="44"/>
                  </a:lnTo>
                  <a:lnTo>
                    <a:pt x="40" y="44"/>
                  </a:lnTo>
                  <a:lnTo>
                    <a:pt x="40" y="53"/>
                  </a:lnTo>
                  <a:lnTo>
                    <a:pt x="48" y="61"/>
                  </a:lnTo>
                  <a:lnTo>
                    <a:pt x="4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07" name="Freeform 1129"/>
            <p:cNvSpPr>
              <a:spLocks/>
            </p:cNvSpPr>
            <p:nvPr/>
          </p:nvSpPr>
          <p:spPr bwMode="auto">
            <a:xfrm>
              <a:off x="2028" y="3455"/>
              <a:ext cx="16" cy="114"/>
            </a:xfrm>
            <a:custGeom>
              <a:avLst/>
              <a:gdLst>
                <a:gd name="T0" fmla="*/ 16 w 16"/>
                <a:gd name="T1" fmla="*/ 0 h 114"/>
                <a:gd name="T2" fmla="*/ 16 w 16"/>
                <a:gd name="T3" fmla="*/ 26 h 114"/>
                <a:gd name="T4" fmla="*/ 16 w 16"/>
                <a:gd name="T5" fmla="*/ 35 h 114"/>
                <a:gd name="T6" fmla="*/ 16 w 16"/>
                <a:gd name="T7" fmla="*/ 43 h 114"/>
                <a:gd name="T8" fmla="*/ 16 w 16"/>
                <a:gd name="T9" fmla="*/ 52 h 114"/>
                <a:gd name="T10" fmla="*/ 16 w 16"/>
                <a:gd name="T11" fmla="*/ 70 h 114"/>
                <a:gd name="T12" fmla="*/ 0 w 16"/>
                <a:gd name="T13" fmla="*/ 79 h 114"/>
                <a:gd name="T14" fmla="*/ 0 w 16"/>
                <a:gd name="T15" fmla="*/ 87 h 114"/>
                <a:gd name="T16" fmla="*/ 0 w 16"/>
                <a:gd name="T17" fmla="*/ 105 h 114"/>
                <a:gd name="T18" fmla="*/ 0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16" y="0"/>
                  </a:moveTo>
                  <a:lnTo>
                    <a:pt x="16" y="26"/>
                  </a:lnTo>
                  <a:lnTo>
                    <a:pt x="16" y="35"/>
                  </a:lnTo>
                  <a:lnTo>
                    <a:pt x="16" y="43"/>
                  </a:lnTo>
                  <a:lnTo>
                    <a:pt x="16" y="52"/>
                  </a:lnTo>
                  <a:lnTo>
                    <a:pt x="16" y="70"/>
                  </a:lnTo>
                  <a:lnTo>
                    <a:pt x="0" y="79"/>
                  </a:lnTo>
                  <a:lnTo>
                    <a:pt x="0" y="87"/>
                  </a:lnTo>
                  <a:lnTo>
                    <a:pt x="0" y="105"/>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08" name="Freeform 1130"/>
            <p:cNvSpPr>
              <a:spLocks/>
            </p:cNvSpPr>
            <p:nvPr/>
          </p:nvSpPr>
          <p:spPr bwMode="auto">
            <a:xfrm>
              <a:off x="2076" y="3463"/>
              <a:ext cx="32" cy="79"/>
            </a:xfrm>
            <a:custGeom>
              <a:avLst/>
              <a:gdLst>
                <a:gd name="T0" fmla="*/ 0 w 32"/>
                <a:gd name="T1" fmla="*/ 0 h 79"/>
                <a:gd name="T2" fmla="*/ 0 w 32"/>
                <a:gd name="T3" fmla="*/ 18 h 79"/>
                <a:gd name="T4" fmla="*/ 8 w 32"/>
                <a:gd name="T5" fmla="*/ 27 h 79"/>
                <a:gd name="T6" fmla="*/ 16 w 32"/>
                <a:gd name="T7" fmla="*/ 27 h 79"/>
                <a:gd name="T8" fmla="*/ 16 w 32"/>
                <a:gd name="T9" fmla="*/ 35 h 79"/>
                <a:gd name="T10" fmla="*/ 32 w 32"/>
                <a:gd name="T11" fmla="*/ 44 h 79"/>
                <a:gd name="T12" fmla="*/ 32 w 32"/>
                <a:gd name="T13" fmla="*/ 62 h 79"/>
                <a:gd name="T14" fmla="*/ 32 w 32"/>
                <a:gd name="T15" fmla="*/ 71 h 79"/>
                <a:gd name="T16" fmla="*/ 32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0" y="0"/>
                  </a:moveTo>
                  <a:lnTo>
                    <a:pt x="0" y="18"/>
                  </a:lnTo>
                  <a:lnTo>
                    <a:pt x="8" y="27"/>
                  </a:lnTo>
                  <a:lnTo>
                    <a:pt x="16" y="27"/>
                  </a:lnTo>
                  <a:lnTo>
                    <a:pt x="16" y="35"/>
                  </a:lnTo>
                  <a:lnTo>
                    <a:pt x="32" y="44"/>
                  </a:lnTo>
                  <a:lnTo>
                    <a:pt x="32" y="62"/>
                  </a:lnTo>
                  <a:lnTo>
                    <a:pt x="32" y="71"/>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09" name="Freeform 1131"/>
            <p:cNvSpPr>
              <a:spLocks/>
            </p:cNvSpPr>
            <p:nvPr/>
          </p:nvSpPr>
          <p:spPr bwMode="auto">
            <a:xfrm>
              <a:off x="2124" y="3446"/>
              <a:ext cx="24" cy="149"/>
            </a:xfrm>
            <a:custGeom>
              <a:avLst/>
              <a:gdLst>
                <a:gd name="T0" fmla="*/ 0 w 24"/>
                <a:gd name="T1" fmla="*/ 0 h 149"/>
                <a:gd name="T2" fmla="*/ 0 w 24"/>
                <a:gd name="T3" fmla="*/ 9 h 149"/>
                <a:gd name="T4" fmla="*/ 0 w 24"/>
                <a:gd name="T5" fmla="*/ 35 h 149"/>
                <a:gd name="T6" fmla="*/ 0 w 24"/>
                <a:gd name="T7" fmla="*/ 44 h 149"/>
                <a:gd name="T8" fmla="*/ 0 w 24"/>
                <a:gd name="T9" fmla="*/ 52 h 149"/>
                <a:gd name="T10" fmla="*/ 8 w 24"/>
                <a:gd name="T11" fmla="*/ 61 h 149"/>
                <a:gd name="T12" fmla="*/ 8 w 24"/>
                <a:gd name="T13" fmla="*/ 88 h 149"/>
                <a:gd name="T14" fmla="*/ 24 w 24"/>
                <a:gd name="T15" fmla="*/ 96 h 149"/>
                <a:gd name="T16" fmla="*/ 24 w 24"/>
                <a:gd name="T17" fmla="*/ 114 h 149"/>
                <a:gd name="T18" fmla="*/ 24 w 24"/>
                <a:gd name="T19" fmla="*/ 123 h 149"/>
                <a:gd name="T20" fmla="*/ 24 w 24"/>
                <a:gd name="T21" fmla="*/ 132 h 149"/>
                <a:gd name="T22" fmla="*/ 8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0" y="0"/>
                  </a:moveTo>
                  <a:lnTo>
                    <a:pt x="0" y="9"/>
                  </a:lnTo>
                  <a:lnTo>
                    <a:pt x="0" y="35"/>
                  </a:lnTo>
                  <a:lnTo>
                    <a:pt x="0" y="44"/>
                  </a:lnTo>
                  <a:lnTo>
                    <a:pt x="0" y="52"/>
                  </a:lnTo>
                  <a:lnTo>
                    <a:pt x="8" y="61"/>
                  </a:lnTo>
                  <a:lnTo>
                    <a:pt x="8" y="88"/>
                  </a:lnTo>
                  <a:lnTo>
                    <a:pt x="24" y="96"/>
                  </a:lnTo>
                  <a:lnTo>
                    <a:pt x="24" y="114"/>
                  </a:lnTo>
                  <a:lnTo>
                    <a:pt x="24" y="123"/>
                  </a:lnTo>
                  <a:lnTo>
                    <a:pt x="24" y="132"/>
                  </a:lnTo>
                  <a:lnTo>
                    <a:pt x="8"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10" name="Freeform 1132"/>
            <p:cNvSpPr>
              <a:spLocks/>
            </p:cNvSpPr>
            <p:nvPr/>
          </p:nvSpPr>
          <p:spPr bwMode="auto">
            <a:xfrm>
              <a:off x="2108" y="3384"/>
              <a:ext cx="72" cy="114"/>
            </a:xfrm>
            <a:custGeom>
              <a:avLst/>
              <a:gdLst>
                <a:gd name="T0" fmla="*/ 0 w 72"/>
                <a:gd name="T1" fmla="*/ 0 h 114"/>
                <a:gd name="T2" fmla="*/ 8 w 72"/>
                <a:gd name="T3" fmla="*/ 9 h 114"/>
                <a:gd name="T4" fmla="*/ 16 w 72"/>
                <a:gd name="T5" fmla="*/ 27 h 114"/>
                <a:gd name="T6" fmla="*/ 24 w 72"/>
                <a:gd name="T7" fmla="*/ 27 h 114"/>
                <a:gd name="T8" fmla="*/ 40 w 72"/>
                <a:gd name="T9" fmla="*/ 35 h 114"/>
                <a:gd name="T10" fmla="*/ 48 w 72"/>
                <a:gd name="T11" fmla="*/ 44 h 114"/>
                <a:gd name="T12" fmla="*/ 56 w 72"/>
                <a:gd name="T13" fmla="*/ 62 h 114"/>
                <a:gd name="T14" fmla="*/ 56 w 72"/>
                <a:gd name="T15" fmla="*/ 71 h 114"/>
                <a:gd name="T16" fmla="*/ 56 w 72"/>
                <a:gd name="T17" fmla="*/ 79 h 114"/>
                <a:gd name="T18" fmla="*/ 56 w 72"/>
                <a:gd name="T19" fmla="*/ 97 h 114"/>
                <a:gd name="T20" fmla="*/ 72 w 72"/>
                <a:gd name="T21" fmla="*/ 106 h 114"/>
                <a:gd name="T22" fmla="*/ 72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0" y="0"/>
                  </a:moveTo>
                  <a:lnTo>
                    <a:pt x="8" y="9"/>
                  </a:lnTo>
                  <a:lnTo>
                    <a:pt x="16" y="27"/>
                  </a:lnTo>
                  <a:lnTo>
                    <a:pt x="24" y="27"/>
                  </a:lnTo>
                  <a:lnTo>
                    <a:pt x="40" y="35"/>
                  </a:lnTo>
                  <a:lnTo>
                    <a:pt x="48" y="44"/>
                  </a:lnTo>
                  <a:lnTo>
                    <a:pt x="56" y="62"/>
                  </a:lnTo>
                  <a:lnTo>
                    <a:pt x="56" y="71"/>
                  </a:lnTo>
                  <a:lnTo>
                    <a:pt x="56" y="79"/>
                  </a:lnTo>
                  <a:lnTo>
                    <a:pt x="56" y="97"/>
                  </a:lnTo>
                  <a:lnTo>
                    <a:pt x="72" y="106"/>
                  </a:lnTo>
                  <a:lnTo>
                    <a:pt x="72"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11" name="Freeform 1133"/>
            <p:cNvSpPr>
              <a:spLocks/>
            </p:cNvSpPr>
            <p:nvPr/>
          </p:nvSpPr>
          <p:spPr bwMode="auto">
            <a:xfrm>
              <a:off x="1764" y="3446"/>
              <a:ext cx="48" cy="88"/>
            </a:xfrm>
            <a:custGeom>
              <a:avLst/>
              <a:gdLst>
                <a:gd name="T0" fmla="*/ 48 w 48"/>
                <a:gd name="T1" fmla="*/ 0 h 88"/>
                <a:gd name="T2" fmla="*/ 32 w 48"/>
                <a:gd name="T3" fmla="*/ 0 h 88"/>
                <a:gd name="T4" fmla="*/ 24 w 48"/>
                <a:gd name="T5" fmla="*/ 9 h 88"/>
                <a:gd name="T6" fmla="*/ 24 w 48"/>
                <a:gd name="T7" fmla="*/ 17 h 88"/>
                <a:gd name="T8" fmla="*/ 24 w 48"/>
                <a:gd name="T9" fmla="*/ 35 h 88"/>
                <a:gd name="T10" fmla="*/ 24 w 48"/>
                <a:gd name="T11" fmla="*/ 44 h 88"/>
                <a:gd name="T12" fmla="*/ 16 w 48"/>
                <a:gd name="T13" fmla="*/ 52 h 88"/>
                <a:gd name="T14" fmla="*/ 16 w 48"/>
                <a:gd name="T15" fmla="*/ 61 h 88"/>
                <a:gd name="T16" fmla="*/ 16 w 48"/>
                <a:gd name="T17" fmla="*/ 79 h 88"/>
                <a:gd name="T18" fmla="*/ 16 w 48"/>
                <a:gd name="T19" fmla="*/ 88 h 88"/>
                <a:gd name="T20" fmla="*/ 0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48" y="0"/>
                  </a:moveTo>
                  <a:lnTo>
                    <a:pt x="32" y="0"/>
                  </a:lnTo>
                  <a:lnTo>
                    <a:pt x="24" y="9"/>
                  </a:lnTo>
                  <a:lnTo>
                    <a:pt x="24" y="17"/>
                  </a:lnTo>
                  <a:lnTo>
                    <a:pt x="24" y="35"/>
                  </a:lnTo>
                  <a:lnTo>
                    <a:pt x="24" y="44"/>
                  </a:lnTo>
                  <a:lnTo>
                    <a:pt x="16" y="52"/>
                  </a:lnTo>
                  <a:lnTo>
                    <a:pt x="16" y="61"/>
                  </a:lnTo>
                  <a:lnTo>
                    <a:pt x="16" y="79"/>
                  </a:lnTo>
                  <a:lnTo>
                    <a:pt x="16" y="88"/>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12" name="Freeform 1134"/>
            <p:cNvSpPr>
              <a:spLocks/>
            </p:cNvSpPr>
            <p:nvPr/>
          </p:nvSpPr>
          <p:spPr bwMode="auto">
            <a:xfrm>
              <a:off x="1844" y="3498"/>
              <a:ext cx="40" cy="80"/>
            </a:xfrm>
            <a:custGeom>
              <a:avLst/>
              <a:gdLst>
                <a:gd name="T0" fmla="*/ 0 w 40"/>
                <a:gd name="T1" fmla="*/ 0 h 80"/>
                <a:gd name="T2" fmla="*/ 16 w 40"/>
                <a:gd name="T3" fmla="*/ 0 h 80"/>
                <a:gd name="T4" fmla="*/ 32 w 40"/>
                <a:gd name="T5" fmla="*/ 0 h 80"/>
                <a:gd name="T6" fmla="*/ 32 w 40"/>
                <a:gd name="T7" fmla="*/ 9 h 80"/>
                <a:gd name="T8" fmla="*/ 40 w 40"/>
                <a:gd name="T9" fmla="*/ 27 h 80"/>
                <a:gd name="T10" fmla="*/ 40 w 40"/>
                <a:gd name="T11" fmla="*/ 36 h 80"/>
                <a:gd name="T12" fmla="*/ 40 w 40"/>
                <a:gd name="T13" fmla="*/ 44 h 80"/>
                <a:gd name="T14" fmla="*/ 40 w 40"/>
                <a:gd name="T15" fmla="*/ 62 h 80"/>
                <a:gd name="T16" fmla="*/ 40 w 40"/>
                <a:gd name="T17" fmla="*/ 71 h 80"/>
                <a:gd name="T18" fmla="*/ 4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0" y="0"/>
                  </a:moveTo>
                  <a:lnTo>
                    <a:pt x="16" y="0"/>
                  </a:lnTo>
                  <a:lnTo>
                    <a:pt x="32" y="0"/>
                  </a:lnTo>
                  <a:lnTo>
                    <a:pt x="32" y="9"/>
                  </a:lnTo>
                  <a:lnTo>
                    <a:pt x="40" y="27"/>
                  </a:lnTo>
                  <a:lnTo>
                    <a:pt x="40" y="36"/>
                  </a:lnTo>
                  <a:lnTo>
                    <a:pt x="40" y="44"/>
                  </a:lnTo>
                  <a:lnTo>
                    <a:pt x="40" y="62"/>
                  </a:lnTo>
                  <a:lnTo>
                    <a:pt x="40" y="71"/>
                  </a:lnTo>
                  <a:lnTo>
                    <a:pt x="4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13" name="Freeform 1135"/>
            <p:cNvSpPr>
              <a:spLocks/>
            </p:cNvSpPr>
            <p:nvPr/>
          </p:nvSpPr>
          <p:spPr bwMode="auto">
            <a:xfrm>
              <a:off x="1844" y="3411"/>
              <a:ext cx="32" cy="79"/>
            </a:xfrm>
            <a:custGeom>
              <a:avLst/>
              <a:gdLst>
                <a:gd name="T0" fmla="*/ 0 w 32"/>
                <a:gd name="T1" fmla="*/ 8 h 79"/>
                <a:gd name="T2" fmla="*/ 8 w 32"/>
                <a:gd name="T3" fmla="*/ 0 h 79"/>
                <a:gd name="T4" fmla="*/ 8 w 32"/>
                <a:gd name="T5" fmla="*/ 8 h 79"/>
                <a:gd name="T6" fmla="*/ 8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32 w 32"/>
                <a:gd name="T19" fmla="*/ 70 h 79"/>
                <a:gd name="T20" fmla="*/ 32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0" y="8"/>
                  </a:moveTo>
                  <a:lnTo>
                    <a:pt x="8" y="0"/>
                  </a:lnTo>
                  <a:lnTo>
                    <a:pt x="8" y="8"/>
                  </a:lnTo>
                  <a:lnTo>
                    <a:pt x="8" y="17"/>
                  </a:lnTo>
                  <a:lnTo>
                    <a:pt x="16" y="17"/>
                  </a:lnTo>
                  <a:lnTo>
                    <a:pt x="16" y="35"/>
                  </a:lnTo>
                  <a:lnTo>
                    <a:pt x="16" y="44"/>
                  </a:lnTo>
                  <a:lnTo>
                    <a:pt x="16" y="52"/>
                  </a:lnTo>
                  <a:lnTo>
                    <a:pt x="16" y="70"/>
                  </a:lnTo>
                  <a:lnTo>
                    <a:pt x="32" y="70"/>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14" name="Freeform 1136"/>
            <p:cNvSpPr>
              <a:spLocks/>
            </p:cNvSpPr>
            <p:nvPr/>
          </p:nvSpPr>
          <p:spPr bwMode="auto">
            <a:xfrm>
              <a:off x="2028" y="3534"/>
              <a:ext cx="48" cy="79"/>
            </a:xfrm>
            <a:custGeom>
              <a:avLst/>
              <a:gdLst>
                <a:gd name="T0" fmla="*/ 0 w 48"/>
                <a:gd name="T1" fmla="*/ 0 h 79"/>
                <a:gd name="T2" fmla="*/ 16 w 48"/>
                <a:gd name="T3" fmla="*/ 8 h 79"/>
                <a:gd name="T4" fmla="*/ 16 w 48"/>
                <a:gd name="T5" fmla="*/ 26 h 79"/>
                <a:gd name="T6" fmla="*/ 24 w 48"/>
                <a:gd name="T7" fmla="*/ 35 h 79"/>
                <a:gd name="T8" fmla="*/ 32 w 48"/>
                <a:gd name="T9" fmla="*/ 35 h 79"/>
                <a:gd name="T10" fmla="*/ 32 w 48"/>
                <a:gd name="T11" fmla="*/ 44 h 79"/>
                <a:gd name="T12" fmla="*/ 48 w 48"/>
                <a:gd name="T13" fmla="*/ 44 h 79"/>
                <a:gd name="T14" fmla="*/ 48 w 48"/>
                <a:gd name="T15" fmla="*/ 61 h 79"/>
                <a:gd name="T16" fmla="*/ 48 w 48"/>
                <a:gd name="T17" fmla="*/ 70 h 79"/>
                <a:gd name="T18" fmla="*/ 48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0" y="0"/>
                  </a:moveTo>
                  <a:lnTo>
                    <a:pt x="16" y="8"/>
                  </a:lnTo>
                  <a:lnTo>
                    <a:pt x="16" y="26"/>
                  </a:lnTo>
                  <a:lnTo>
                    <a:pt x="24" y="35"/>
                  </a:lnTo>
                  <a:lnTo>
                    <a:pt x="32" y="35"/>
                  </a:lnTo>
                  <a:lnTo>
                    <a:pt x="32" y="44"/>
                  </a:lnTo>
                  <a:lnTo>
                    <a:pt x="48" y="44"/>
                  </a:lnTo>
                  <a:lnTo>
                    <a:pt x="48" y="61"/>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15" name="Freeform 1137"/>
            <p:cNvSpPr>
              <a:spLocks/>
            </p:cNvSpPr>
            <p:nvPr/>
          </p:nvSpPr>
          <p:spPr bwMode="auto">
            <a:xfrm>
              <a:off x="2044" y="3455"/>
              <a:ext cx="64" cy="35"/>
            </a:xfrm>
            <a:custGeom>
              <a:avLst/>
              <a:gdLst>
                <a:gd name="T0" fmla="*/ 0 w 64"/>
                <a:gd name="T1" fmla="*/ 0 h 35"/>
                <a:gd name="T2" fmla="*/ 8 w 64"/>
                <a:gd name="T3" fmla="*/ 0 h 35"/>
                <a:gd name="T4" fmla="*/ 16 w 64"/>
                <a:gd name="T5" fmla="*/ 0 h 35"/>
                <a:gd name="T6" fmla="*/ 32 w 64"/>
                <a:gd name="T7" fmla="*/ 0 h 35"/>
                <a:gd name="T8" fmla="*/ 32 w 64"/>
                <a:gd name="T9" fmla="*/ 8 h 35"/>
                <a:gd name="T10" fmla="*/ 40 w 64"/>
                <a:gd name="T11" fmla="*/ 8 h 35"/>
                <a:gd name="T12" fmla="*/ 48 w 64"/>
                <a:gd name="T13" fmla="*/ 26 h 35"/>
                <a:gd name="T14" fmla="*/ 64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0" y="0"/>
                  </a:moveTo>
                  <a:lnTo>
                    <a:pt x="8" y="0"/>
                  </a:lnTo>
                  <a:lnTo>
                    <a:pt x="16" y="0"/>
                  </a:lnTo>
                  <a:lnTo>
                    <a:pt x="32" y="0"/>
                  </a:lnTo>
                  <a:lnTo>
                    <a:pt x="32" y="8"/>
                  </a:lnTo>
                  <a:lnTo>
                    <a:pt x="40" y="8"/>
                  </a:lnTo>
                  <a:lnTo>
                    <a:pt x="48" y="26"/>
                  </a:lnTo>
                  <a:lnTo>
                    <a:pt x="64"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16" name="Freeform 1138"/>
            <p:cNvSpPr>
              <a:spLocks/>
            </p:cNvSpPr>
            <p:nvPr/>
          </p:nvSpPr>
          <p:spPr bwMode="auto">
            <a:xfrm>
              <a:off x="2012" y="3455"/>
              <a:ext cx="16" cy="123"/>
            </a:xfrm>
            <a:custGeom>
              <a:avLst/>
              <a:gdLst>
                <a:gd name="T0" fmla="*/ 16 w 16"/>
                <a:gd name="T1" fmla="*/ 0 h 123"/>
                <a:gd name="T2" fmla="*/ 16 w 16"/>
                <a:gd name="T3" fmla="*/ 35 h 123"/>
                <a:gd name="T4" fmla="*/ 16 w 16"/>
                <a:gd name="T5" fmla="*/ 43 h 123"/>
                <a:gd name="T6" fmla="*/ 16 w 16"/>
                <a:gd name="T7" fmla="*/ 70 h 123"/>
                <a:gd name="T8" fmla="*/ 8 w 16"/>
                <a:gd name="T9" fmla="*/ 70 h 123"/>
                <a:gd name="T10" fmla="*/ 8 w 16"/>
                <a:gd name="T11" fmla="*/ 79 h 123"/>
                <a:gd name="T12" fmla="*/ 8 w 16"/>
                <a:gd name="T13" fmla="*/ 87 h 123"/>
                <a:gd name="T14" fmla="*/ 8 w 16"/>
                <a:gd name="T15" fmla="*/ 105 h 123"/>
                <a:gd name="T16" fmla="*/ 0 w 16"/>
                <a:gd name="T17" fmla="*/ 114 h 123"/>
                <a:gd name="T18" fmla="*/ 0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16" y="0"/>
                  </a:moveTo>
                  <a:lnTo>
                    <a:pt x="16" y="35"/>
                  </a:lnTo>
                  <a:lnTo>
                    <a:pt x="16" y="43"/>
                  </a:lnTo>
                  <a:lnTo>
                    <a:pt x="16" y="70"/>
                  </a:lnTo>
                  <a:lnTo>
                    <a:pt x="8" y="70"/>
                  </a:lnTo>
                  <a:lnTo>
                    <a:pt x="8" y="79"/>
                  </a:lnTo>
                  <a:lnTo>
                    <a:pt x="8" y="87"/>
                  </a:lnTo>
                  <a:lnTo>
                    <a:pt x="8" y="105"/>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17" name="Freeform 1139"/>
            <p:cNvSpPr>
              <a:spLocks/>
            </p:cNvSpPr>
            <p:nvPr/>
          </p:nvSpPr>
          <p:spPr bwMode="auto">
            <a:xfrm>
              <a:off x="1980" y="3481"/>
              <a:ext cx="16" cy="61"/>
            </a:xfrm>
            <a:custGeom>
              <a:avLst/>
              <a:gdLst>
                <a:gd name="T0" fmla="*/ 0 w 16"/>
                <a:gd name="T1" fmla="*/ 0 h 61"/>
                <a:gd name="T2" fmla="*/ 8 w 16"/>
                <a:gd name="T3" fmla="*/ 9 h 61"/>
                <a:gd name="T4" fmla="*/ 16 w 16"/>
                <a:gd name="T5" fmla="*/ 17 h 61"/>
                <a:gd name="T6" fmla="*/ 16 w 16"/>
                <a:gd name="T7" fmla="*/ 26 h 61"/>
                <a:gd name="T8" fmla="*/ 16 w 16"/>
                <a:gd name="T9" fmla="*/ 44 h 61"/>
                <a:gd name="T10" fmla="*/ 16 w 16"/>
                <a:gd name="T11" fmla="*/ 53 h 61"/>
                <a:gd name="T12" fmla="*/ 16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0" y="0"/>
                  </a:moveTo>
                  <a:lnTo>
                    <a:pt x="8" y="9"/>
                  </a:lnTo>
                  <a:lnTo>
                    <a:pt x="16" y="17"/>
                  </a:lnTo>
                  <a:lnTo>
                    <a:pt x="16" y="26"/>
                  </a:lnTo>
                  <a:lnTo>
                    <a:pt x="16" y="44"/>
                  </a:lnTo>
                  <a:lnTo>
                    <a:pt x="16" y="53"/>
                  </a:lnTo>
                  <a:lnTo>
                    <a:pt x="16"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18" name="Freeform 1140"/>
            <p:cNvSpPr>
              <a:spLocks/>
            </p:cNvSpPr>
            <p:nvPr/>
          </p:nvSpPr>
          <p:spPr bwMode="auto">
            <a:xfrm>
              <a:off x="1948" y="3507"/>
              <a:ext cx="16" cy="88"/>
            </a:xfrm>
            <a:custGeom>
              <a:avLst/>
              <a:gdLst>
                <a:gd name="T0" fmla="*/ 16 w 16"/>
                <a:gd name="T1" fmla="*/ 0 h 88"/>
                <a:gd name="T2" fmla="*/ 16 w 16"/>
                <a:gd name="T3" fmla="*/ 27 h 88"/>
                <a:gd name="T4" fmla="*/ 8 w 16"/>
                <a:gd name="T5" fmla="*/ 35 h 88"/>
                <a:gd name="T6" fmla="*/ 8 w 16"/>
                <a:gd name="T7" fmla="*/ 53 h 88"/>
                <a:gd name="T8" fmla="*/ 0 w 16"/>
                <a:gd name="T9" fmla="*/ 62 h 88"/>
                <a:gd name="T10" fmla="*/ 0 w 16"/>
                <a:gd name="T11" fmla="*/ 71 h 88"/>
                <a:gd name="T12" fmla="*/ 0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16" y="0"/>
                  </a:moveTo>
                  <a:lnTo>
                    <a:pt x="16" y="27"/>
                  </a:lnTo>
                  <a:lnTo>
                    <a:pt x="8" y="35"/>
                  </a:lnTo>
                  <a:lnTo>
                    <a:pt x="8"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19" name="Freeform 1141"/>
            <p:cNvSpPr>
              <a:spLocks/>
            </p:cNvSpPr>
            <p:nvPr/>
          </p:nvSpPr>
          <p:spPr bwMode="auto">
            <a:xfrm>
              <a:off x="1908" y="3455"/>
              <a:ext cx="16" cy="123"/>
            </a:xfrm>
            <a:custGeom>
              <a:avLst/>
              <a:gdLst>
                <a:gd name="T0" fmla="*/ 8 w 16"/>
                <a:gd name="T1" fmla="*/ 0 h 123"/>
                <a:gd name="T2" fmla="*/ 8 w 16"/>
                <a:gd name="T3" fmla="*/ 8 h 123"/>
                <a:gd name="T4" fmla="*/ 16 w 16"/>
                <a:gd name="T5" fmla="*/ 26 h 123"/>
                <a:gd name="T6" fmla="*/ 16 w 16"/>
                <a:gd name="T7" fmla="*/ 35 h 123"/>
                <a:gd name="T8" fmla="*/ 8 w 16"/>
                <a:gd name="T9" fmla="*/ 43 h 123"/>
                <a:gd name="T10" fmla="*/ 8 w 16"/>
                <a:gd name="T11" fmla="*/ 52 h 123"/>
                <a:gd name="T12" fmla="*/ 8 w 16"/>
                <a:gd name="T13" fmla="*/ 70 h 123"/>
                <a:gd name="T14" fmla="*/ 8 w 16"/>
                <a:gd name="T15" fmla="*/ 79 h 123"/>
                <a:gd name="T16" fmla="*/ 0 w 16"/>
                <a:gd name="T17" fmla="*/ 87 h 123"/>
                <a:gd name="T18" fmla="*/ 0 w 16"/>
                <a:gd name="T19" fmla="*/ 105 h 123"/>
                <a:gd name="T20" fmla="*/ 0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16" y="26"/>
                  </a:lnTo>
                  <a:lnTo>
                    <a:pt x="16" y="35"/>
                  </a:lnTo>
                  <a:lnTo>
                    <a:pt x="8" y="43"/>
                  </a:lnTo>
                  <a:lnTo>
                    <a:pt x="8" y="52"/>
                  </a:lnTo>
                  <a:lnTo>
                    <a:pt x="8" y="70"/>
                  </a:lnTo>
                  <a:lnTo>
                    <a:pt x="8" y="79"/>
                  </a:lnTo>
                  <a:lnTo>
                    <a:pt x="0" y="87"/>
                  </a:lnTo>
                  <a:lnTo>
                    <a:pt x="0" y="105"/>
                  </a:lnTo>
                  <a:lnTo>
                    <a:pt x="0"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20" name="Freeform 1142"/>
            <p:cNvSpPr>
              <a:spLocks/>
            </p:cNvSpPr>
            <p:nvPr/>
          </p:nvSpPr>
          <p:spPr bwMode="auto">
            <a:xfrm>
              <a:off x="1788" y="3490"/>
              <a:ext cx="40" cy="105"/>
            </a:xfrm>
            <a:custGeom>
              <a:avLst/>
              <a:gdLst>
                <a:gd name="T0" fmla="*/ 32 w 40"/>
                <a:gd name="T1" fmla="*/ 0 h 105"/>
                <a:gd name="T2" fmla="*/ 40 w 40"/>
                <a:gd name="T3" fmla="*/ 8 h 105"/>
                <a:gd name="T4" fmla="*/ 32 w 40"/>
                <a:gd name="T5" fmla="*/ 17 h 105"/>
                <a:gd name="T6" fmla="*/ 24 w 40"/>
                <a:gd name="T7" fmla="*/ 35 h 105"/>
                <a:gd name="T8" fmla="*/ 8 w 40"/>
                <a:gd name="T9" fmla="*/ 44 h 105"/>
                <a:gd name="T10" fmla="*/ 8 w 40"/>
                <a:gd name="T11" fmla="*/ 52 h 105"/>
                <a:gd name="T12" fmla="*/ 0 w 40"/>
                <a:gd name="T13" fmla="*/ 70 h 105"/>
                <a:gd name="T14" fmla="*/ 0 w 40"/>
                <a:gd name="T15" fmla="*/ 79 h 105"/>
                <a:gd name="T16" fmla="*/ 0 w 40"/>
                <a:gd name="T17" fmla="*/ 88 h 105"/>
                <a:gd name="T18" fmla="*/ 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32" y="0"/>
                  </a:moveTo>
                  <a:lnTo>
                    <a:pt x="40" y="8"/>
                  </a:lnTo>
                  <a:lnTo>
                    <a:pt x="32" y="17"/>
                  </a:lnTo>
                  <a:lnTo>
                    <a:pt x="24" y="35"/>
                  </a:lnTo>
                  <a:lnTo>
                    <a:pt x="8" y="44"/>
                  </a:lnTo>
                  <a:lnTo>
                    <a:pt x="8" y="52"/>
                  </a:lnTo>
                  <a:lnTo>
                    <a:pt x="0" y="70"/>
                  </a:lnTo>
                  <a:lnTo>
                    <a:pt x="0" y="79"/>
                  </a:lnTo>
                  <a:lnTo>
                    <a:pt x="0" y="88"/>
                  </a:lnTo>
                  <a:lnTo>
                    <a:pt x="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21" name="Freeform 1143"/>
            <p:cNvSpPr>
              <a:spLocks/>
            </p:cNvSpPr>
            <p:nvPr/>
          </p:nvSpPr>
          <p:spPr bwMode="auto">
            <a:xfrm>
              <a:off x="1724" y="3463"/>
              <a:ext cx="64" cy="115"/>
            </a:xfrm>
            <a:custGeom>
              <a:avLst/>
              <a:gdLst>
                <a:gd name="T0" fmla="*/ 64 w 64"/>
                <a:gd name="T1" fmla="*/ 0 h 115"/>
                <a:gd name="T2" fmla="*/ 56 w 64"/>
                <a:gd name="T3" fmla="*/ 18 h 115"/>
                <a:gd name="T4" fmla="*/ 56 w 64"/>
                <a:gd name="T5" fmla="*/ 27 h 115"/>
                <a:gd name="T6" fmla="*/ 40 w 64"/>
                <a:gd name="T7" fmla="*/ 27 h 115"/>
                <a:gd name="T8" fmla="*/ 32 w 64"/>
                <a:gd name="T9" fmla="*/ 27 h 115"/>
                <a:gd name="T10" fmla="*/ 32 w 64"/>
                <a:gd name="T11" fmla="*/ 35 h 115"/>
                <a:gd name="T12" fmla="*/ 32 w 64"/>
                <a:gd name="T13" fmla="*/ 44 h 115"/>
                <a:gd name="T14" fmla="*/ 24 w 64"/>
                <a:gd name="T15" fmla="*/ 62 h 115"/>
                <a:gd name="T16" fmla="*/ 16 w 64"/>
                <a:gd name="T17" fmla="*/ 71 h 115"/>
                <a:gd name="T18" fmla="*/ 16 w 64"/>
                <a:gd name="T19" fmla="*/ 79 h 115"/>
                <a:gd name="T20" fmla="*/ 16 w 64"/>
                <a:gd name="T21" fmla="*/ 97 h 115"/>
                <a:gd name="T22" fmla="*/ 0 w 64"/>
                <a:gd name="T23" fmla="*/ 97 h 115"/>
                <a:gd name="T24" fmla="*/ 0 w 64"/>
                <a:gd name="T25" fmla="*/ 106 h 115"/>
                <a:gd name="T26" fmla="*/ 0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64" y="0"/>
                  </a:moveTo>
                  <a:lnTo>
                    <a:pt x="56" y="18"/>
                  </a:lnTo>
                  <a:lnTo>
                    <a:pt x="56" y="27"/>
                  </a:lnTo>
                  <a:lnTo>
                    <a:pt x="40" y="27"/>
                  </a:lnTo>
                  <a:lnTo>
                    <a:pt x="32" y="27"/>
                  </a:lnTo>
                  <a:lnTo>
                    <a:pt x="32" y="35"/>
                  </a:lnTo>
                  <a:lnTo>
                    <a:pt x="32" y="44"/>
                  </a:lnTo>
                  <a:lnTo>
                    <a:pt x="24" y="62"/>
                  </a:lnTo>
                  <a:lnTo>
                    <a:pt x="16" y="71"/>
                  </a:lnTo>
                  <a:lnTo>
                    <a:pt x="16" y="79"/>
                  </a:lnTo>
                  <a:lnTo>
                    <a:pt x="16" y="97"/>
                  </a:lnTo>
                  <a:lnTo>
                    <a:pt x="0" y="97"/>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22" name="Freeform 1144"/>
            <p:cNvSpPr>
              <a:spLocks/>
            </p:cNvSpPr>
            <p:nvPr/>
          </p:nvSpPr>
          <p:spPr bwMode="auto">
            <a:xfrm>
              <a:off x="2132" y="3507"/>
              <a:ext cx="48" cy="88"/>
            </a:xfrm>
            <a:custGeom>
              <a:avLst/>
              <a:gdLst>
                <a:gd name="T0" fmla="*/ 0 w 48"/>
                <a:gd name="T1" fmla="*/ 0 h 88"/>
                <a:gd name="T2" fmla="*/ 0 w 48"/>
                <a:gd name="T3" fmla="*/ 18 h 88"/>
                <a:gd name="T4" fmla="*/ 0 w 48"/>
                <a:gd name="T5" fmla="*/ 27 h 88"/>
                <a:gd name="T6" fmla="*/ 16 w 48"/>
                <a:gd name="T7" fmla="*/ 27 h 88"/>
                <a:gd name="T8" fmla="*/ 16 w 48"/>
                <a:gd name="T9" fmla="*/ 35 h 88"/>
                <a:gd name="T10" fmla="*/ 24 w 48"/>
                <a:gd name="T11" fmla="*/ 35 h 88"/>
                <a:gd name="T12" fmla="*/ 32 w 48"/>
                <a:gd name="T13" fmla="*/ 53 h 88"/>
                <a:gd name="T14" fmla="*/ 48 w 48"/>
                <a:gd name="T15" fmla="*/ 62 h 88"/>
                <a:gd name="T16" fmla="*/ 48 w 48"/>
                <a:gd name="T17" fmla="*/ 71 h 88"/>
                <a:gd name="T18" fmla="*/ 48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0" y="0"/>
                  </a:moveTo>
                  <a:lnTo>
                    <a:pt x="0" y="18"/>
                  </a:lnTo>
                  <a:lnTo>
                    <a:pt x="0" y="27"/>
                  </a:lnTo>
                  <a:lnTo>
                    <a:pt x="16" y="27"/>
                  </a:lnTo>
                  <a:lnTo>
                    <a:pt x="16" y="35"/>
                  </a:lnTo>
                  <a:lnTo>
                    <a:pt x="24" y="35"/>
                  </a:lnTo>
                  <a:lnTo>
                    <a:pt x="32" y="53"/>
                  </a:lnTo>
                  <a:lnTo>
                    <a:pt x="48" y="62"/>
                  </a:lnTo>
                  <a:lnTo>
                    <a:pt x="48" y="71"/>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23" name="Freeform 1145"/>
            <p:cNvSpPr>
              <a:spLocks/>
            </p:cNvSpPr>
            <p:nvPr/>
          </p:nvSpPr>
          <p:spPr bwMode="auto">
            <a:xfrm>
              <a:off x="2092" y="3314"/>
              <a:ext cx="64" cy="53"/>
            </a:xfrm>
            <a:custGeom>
              <a:avLst/>
              <a:gdLst>
                <a:gd name="T0" fmla="*/ 0 w 64"/>
                <a:gd name="T1" fmla="*/ 0 h 53"/>
                <a:gd name="T2" fmla="*/ 24 w 64"/>
                <a:gd name="T3" fmla="*/ 17 h 53"/>
                <a:gd name="T4" fmla="*/ 32 w 64"/>
                <a:gd name="T5" fmla="*/ 17 h 53"/>
                <a:gd name="T6" fmla="*/ 40 w 64"/>
                <a:gd name="T7" fmla="*/ 17 h 53"/>
                <a:gd name="T8" fmla="*/ 56 w 64"/>
                <a:gd name="T9" fmla="*/ 17 h 53"/>
                <a:gd name="T10" fmla="*/ 64 w 64"/>
                <a:gd name="T11" fmla="*/ 26 h 53"/>
                <a:gd name="T12" fmla="*/ 64 w 64"/>
                <a:gd name="T13" fmla="*/ 35 h 53"/>
                <a:gd name="T14" fmla="*/ 64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0" y="0"/>
                  </a:moveTo>
                  <a:lnTo>
                    <a:pt x="24" y="17"/>
                  </a:lnTo>
                  <a:lnTo>
                    <a:pt x="32" y="17"/>
                  </a:lnTo>
                  <a:lnTo>
                    <a:pt x="40" y="17"/>
                  </a:lnTo>
                  <a:lnTo>
                    <a:pt x="56" y="17"/>
                  </a:lnTo>
                  <a:lnTo>
                    <a:pt x="64" y="26"/>
                  </a:lnTo>
                  <a:lnTo>
                    <a:pt x="64" y="35"/>
                  </a:lnTo>
                  <a:lnTo>
                    <a:pt x="64"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24" name="Freeform 1146"/>
            <p:cNvSpPr>
              <a:spLocks/>
            </p:cNvSpPr>
            <p:nvPr/>
          </p:nvSpPr>
          <p:spPr bwMode="auto">
            <a:xfrm>
              <a:off x="1780" y="3314"/>
              <a:ext cx="96" cy="35"/>
            </a:xfrm>
            <a:custGeom>
              <a:avLst/>
              <a:gdLst>
                <a:gd name="T0" fmla="*/ 96 w 96"/>
                <a:gd name="T1" fmla="*/ 0 h 35"/>
                <a:gd name="T2" fmla="*/ 80 w 96"/>
                <a:gd name="T3" fmla="*/ 0 h 35"/>
                <a:gd name="T4" fmla="*/ 72 w 96"/>
                <a:gd name="T5" fmla="*/ 0 h 35"/>
                <a:gd name="T6" fmla="*/ 64 w 96"/>
                <a:gd name="T7" fmla="*/ 0 h 35"/>
                <a:gd name="T8" fmla="*/ 48 w 96"/>
                <a:gd name="T9" fmla="*/ 0 h 35"/>
                <a:gd name="T10" fmla="*/ 40 w 96"/>
                <a:gd name="T11" fmla="*/ 0 h 35"/>
                <a:gd name="T12" fmla="*/ 32 w 96"/>
                <a:gd name="T13" fmla="*/ 0 h 35"/>
                <a:gd name="T14" fmla="*/ 16 w 96"/>
                <a:gd name="T15" fmla="*/ 17 h 35"/>
                <a:gd name="T16" fmla="*/ 8 w 96"/>
                <a:gd name="T17" fmla="*/ 26 h 35"/>
                <a:gd name="T18" fmla="*/ 0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96" y="0"/>
                  </a:moveTo>
                  <a:lnTo>
                    <a:pt x="80" y="0"/>
                  </a:lnTo>
                  <a:lnTo>
                    <a:pt x="72" y="0"/>
                  </a:lnTo>
                  <a:lnTo>
                    <a:pt x="64" y="0"/>
                  </a:lnTo>
                  <a:lnTo>
                    <a:pt x="48" y="0"/>
                  </a:lnTo>
                  <a:lnTo>
                    <a:pt x="40" y="0"/>
                  </a:lnTo>
                  <a:lnTo>
                    <a:pt x="32" y="0"/>
                  </a:lnTo>
                  <a:lnTo>
                    <a:pt x="16" y="17"/>
                  </a:lnTo>
                  <a:lnTo>
                    <a:pt x="8"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25" name="Freeform 1147"/>
            <p:cNvSpPr>
              <a:spLocks/>
            </p:cNvSpPr>
            <p:nvPr/>
          </p:nvSpPr>
          <p:spPr bwMode="auto">
            <a:xfrm>
              <a:off x="1780" y="3296"/>
              <a:ext cx="112" cy="44"/>
            </a:xfrm>
            <a:custGeom>
              <a:avLst/>
              <a:gdLst>
                <a:gd name="T0" fmla="*/ 112 w 112"/>
                <a:gd name="T1" fmla="*/ 0 h 44"/>
                <a:gd name="T2" fmla="*/ 104 w 112"/>
                <a:gd name="T3" fmla="*/ 0 h 44"/>
                <a:gd name="T4" fmla="*/ 96 w 112"/>
                <a:gd name="T5" fmla="*/ 0 h 44"/>
                <a:gd name="T6" fmla="*/ 80 w 112"/>
                <a:gd name="T7" fmla="*/ 0 h 44"/>
                <a:gd name="T8" fmla="*/ 72 w 112"/>
                <a:gd name="T9" fmla="*/ 0 h 44"/>
                <a:gd name="T10" fmla="*/ 64 w 112"/>
                <a:gd name="T11" fmla="*/ 0 h 44"/>
                <a:gd name="T12" fmla="*/ 48 w 112"/>
                <a:gd name="T13" fmla="*/ 0 h 44"/>
                <a:gd name="T14" fmla="*/ 40 w 112"/>
                <a:gd name="T15" fmla="*/ 9 h 44"/>
                <a:gd name="T16" fmla="*/ 32 w 112"/>
                <a:gd name="T17" fmla="*/ 9 h 44"/>
                <a:gd name="T18" fmla="*/ 32 w 112"/>
                <a:gd name="T19" fmla="*/ 18 h 44"/>
                <a:gd name="T20" fmla="*/ 16 w 112"/>
                <a:gd name="T21" fmla="*/ 18 h 44"/>
                <a:gd name="T22" fmla="*/ 8 w 112"/>
                <a:gd name="T23" fmla="*/ 35 h 44"/>
                <a:gd name="T24" fmla="*/ 0 w 112"/>
                <a:gd name="T25" fmla="*/ 35 h 44"/>
                <a:gd name="T26" fmla="*/ 0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112" y="0"/>
                  </a:moveTo>
                  <a:lnTo>
                    <a:pt x="104" y="0"/>
                  </a:lnTo>
                  <a:lnTo>
                    <a:pt x="96" y="0"/>
                  </a:lnTo>
                  <a:lnTo>
                    <a:pt x="80" y="0"/>
                  </a:lnTo>
                  <a:lnTo>
                    <a:pt x="72" y="0"/>
                  </a:lnTo>
                  <a:lnTo>
                    <a:pt x="64" y="0"/>
                  </a:lnTo>
                  <a:lnTo>
                    <a:pt x="48" y="0"/>
                  </a:lnTo>
                  <a:lnTo>
                    <a:pt x="40" y="9"/>
                  </a:lnTo>
                  <a:lnTo>
                    <a:pt x="32" y="9"/>
                  </a:lnTo>
                  <a:lnTo>
                    <a:pt x="32" y="18"/>
                  </a:lnTo>
                  <a:lnTo>
                    <a:pt x="16" y="18"/>
                  </a:lnTo>
                  <a:lnTo>
                    <a:pt x="8" y="35"/>
                  </a:lnTo>
                  <a:lnTo>
                    <a:pt x="0" y="35"/>
                  </a:lnTo>
                  <a:lnTo>
                    <a:pt x="0"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26" name="Freeform 1148"/>
            <p:cNvSpPr>
              <a:spLocks/>
            </p:cNvSpPr>
            <p:nvPr/>
          </p:nvSpPr>
          <p:spPr bwMode="auto">
            <a:xfrm>
              <a:off x="1748" y="3375"/>
              <a:ext cx="64" cy="71"/>
            </a:xfrm>
            <a:custGeom>
              <a:avLst/>
              <a:gdLst>
                <a:gd name="T0" fmla="*/ 64 w 64"/>
                <a:gd name="T1" fmla="*/ 0 h 71"/>
                <a:gd name="T2" fmla="*/ 48 w 64"/>
                <a:gd name="T3" fmla="*/ 0 h 71"/>
                <a:gd name="T4" fmla="*/ 40 w 64"/>
                <a:gd name="T5" fmla="*/ 9 h 71"/>
                <a:gd name="T6" fmla="*/ 32 w 64"/>
                <a:gd name="T7" fmla="*/ 18 h 71"/>
                <a:gd name="T8" fmla="*/ 32 w 64"/>
                <a:gd name="T9" fmla="*/ 36 h 71"/>
                <a:gd name="T10" fmla="*/ 16 w 64"/>
                <a:gd name="T11" fmla="*/ 44 h 71"/>
                <a:gd name="T12" fmla="*/ 16 w 64"/>
                <a:gd name="T13" fmla="*/ 53 h 71"/>
                <a:gd name="T14" fmla="*/ 8 w 64"/>
                <a:gd name="T15" fmla="*/ 53 h 71"/>
                <a:gd name="T16" fmla="*/ 0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64" y="0"/>
                  </a:moveTo>
                  <a:lnTo>
                    <a:pt x="48" y="0"/>
                  </a:lnTo>
                  <a:lnTo>
                    <a:pt x="40" y="9"/>
                  </a:lnTo>
                  <a:lnTo>
                    <a:pt x="32" y="18"/>
                  </a:lnTo>
                  <a:lnTo>
                    <a:pt x="32" y="36"/>
                  </a:lnTo>
                  <a:lnTo>
                    <a:pt x="16" y="44"/>
                  </a:lnTo>
                  <a:lnTo>
                    <a:pt x="16" y="53"/>
                  </a:lnTo>
                  <a:lnTo>
                    <a:pt x="8" y="53"/>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127" name="Freeform 1149"/>
            <p:cNvSpPr>
              <a:spLocks/>
            </p:cNvSpPr>
            <p:nvPr/>
          </p:nvSpPr>
          <p:spPr bwMode="auto">
            <a:xfrm>
              <a:off x="1692" y="3455"/>
              <a:ext cx="96" cy="43"/>
            </a:xfrm>
            <a:custGeom>
              <a:avLst/>
              <a:gdLst>
                <a:gd name="T0" fmla="*/ 96 w 96"/>
                <a:gd name="T1" fmla="*/ 0 h 43"/>
                <a:gd name="T2" fmla="*/ 88 w 96"/>
                <a:gd name="T3" fmla="*/ 0 h 43"/>
                <a:gd name="T4" fmla="*/ 72 w 96"/>
                <a:gd name="T5" fmla="*/ 8 h 43"/>
                <a:gd name="T6" fmla="*/ 64 w 96"/>
                <a:gd name="T7" fmla="*/ 8 h 43"/>
                <a:gd name="T8" fmla="*/ 56 w 96"/>
                <a:gd name="T9" fmla="*/ 26 h 43"/>
                <a:gd name="T10" fmla="*/ 48 w 96"/>
                <a:gd name="T11" fmla="*/ 26 h 43"/>
                <a:gd name="T12" fmla="*/ 32 w 96"/>
                <a:gd name="T13" fmla="*/ 26 h 43"/>
                <a:gd name="T14" fmla="*/ 24 w 96"/>
                <a:gd name="T15" fmla="*/ 26 h 43"/>
                <a:gd name="T16" fmla="*/ 16 w 96"/>
                <a:gd name="T17" fmla="*/ 35 h 43"/>
                <a:gd name="T18" fmla="*/ 0 w 96"/>
                <a:gd name="T19" fmla="*/ 35 h 43"/>
                <a:gd name="T20" fmla="*/ 0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96" y="0"/>
                  </a:moveTo>
                  <a:lnTo>
                    <a:pt x="88" y="0"/>
                  </a:lnTo>
                  <a:lnTo>
                    <a:pt x="72" y="8"/>
                  </a:lnTo>
                  <a:lnTo>
                    <a:pt x="64" y="8"/>
                  </a:lnTo>
                  <a:lnTo>
                    <a:pt x="56" y="26"/>
                  </a:lnTo>
                  <a:lnTo>
                    <a:pt x="48" y="26"/>
                  </a:lnTo>
                  <a:lnTo>
                    <a:pt x="32" y="26"/>
                  </a:lnTo>
                  <a:lnTo>
                    <a:pt x="24" y="26"/>
                  </a:lnTo>
                  <a:lnTo>
                    <a:pt x="16" y="35"/>
                  </a:lnTo>
                  <a:lnTo>
                    <a:pt x="0" y="35"/>
                  </a:lnTo>
                  <a:lnTo>
                    <a:pt x="0"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6536" name="Group 1150"/>
          <p:cNvGrpSpPr>
            <a:grpSpLocks/>
          </p:cNvGrpSpPr>
          <p:nvPr/>
        </p:nvGrpSpPr>
        <p:grpSpPr bwMode="auto">
          <a:xfrm>
            <a:off x="8140700" y="2635250"/>
            <a:ext cx="609600" cy="496888"/>
            <a:chOff x="1748" y="2760"/>
            <a:chExt cx="480" cy="457"/>
          </a:xfrm>
        </p:grpSpPr>
        <p:sp>
          <p:nvSpPr>
            <p:cNvPr id="107069" name="Freeform 1151"/>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232 w 232"/>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211"/>
                <a:gd name="T188" fmla="*/ 232 w 232"/>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lnTo>
                    <a:pt x="232"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70" name="Freeform 1152"/>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211"/>
                <a:gd name="T185" fmla="*/ 232 w 232"/>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71" name="Freeform 1153"/>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56 w 208"/>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8"/>
                <a:gd name="T187" fmla="*/ 0 h 255"/>
                <a:gd name="T188" fmla="*/ 208 w 208"/>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lnTo>
                    <a:pt x="56"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72" name="Freeform 1154"/>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8"/>
                <a:gd name="T184" fmla="*/ 0 h 255"/>
                <a:gd name="T185" fmla="*/ 208 w 208"/>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73" name="Freeform 1155"/>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40 w 280"/>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0"/>
                <a:gd name="T118" fmla="*/ 0 h 360"/>
                <a:gd name="T119" fmla="*/ 280 w 280"/>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lnTo>
                    <a:pt x="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74" name="Freeform 1156"/>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80"/>
                <a:gd name="T115" fmla="*/ 0 h 360"/>
                <a:gd name="T116" fmla="*/ 280 w 280"/>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75" name="Freeform 1157"/>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40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lnTo>
                    <a:pt x="40"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76" name="Freeform 1158"/>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77" name="Freeform 1159"/>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208 w 208"/>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8"/>
                <a:gd name="T139" fmla="*/ 0 h 457"/>
                <a:gd name="T140" fmla="*/ 208 w 208"/>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lnTo>
                    <a:pt x="208"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78" name="Freeform 1160"/>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8"/>
                <a:gd name="T136" fmla="*/ 0 h 457"/>
                <a:gd name="T137" fmla="*/ 208 w 208"/>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79" name="Freeform 1161"/>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232 w 232"/>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325"/>
                <a:gd name="T188" fmla="*/ 232 w 232"/>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lnTo>
                    <a:pt x="232"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80" name="Freeform 1162"/>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325"/>
                <a:gd name="T185" fmla="*/ 232 w 232"/>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6537" name="Group 1163"/>
          <p:cNvGrpSpPr>
            <a:grpSpLocks/>
          </p:cNvGrpSpPr>
          <p:nvPr/>
        </p:nvGrpSpPr>
        <p:grpSpPr bwMode="auto">
          <a:xfrm>
            <a:off x="8293100" y="3119438"/>
            <a:ext cx="774700" cy="614362"/>
            <a:chOff x="1692" y="3226"/>
            <a:chExt cx="488" cy="387"/>
          </a:xfrm>
        </p:grpSpPr>
        <p:sp>
          <p:nvSpPr>
            <p:cNvPr id="107022" name="Freeform 1164"/>
            <p:cNvSpPr>
              <a:spLocks/>
            </p:cNvSpPr>
            <p:nvPr/>
          </p:nvSpPr>
          <p:spPr bwMode="auto">
            <a:xfrm>
              <a:off x="1996" y="3226"/>
              <a:ext cx="40" cy="53"/>
            </a:xfrm>
            <a:custGeom>
              <a:avLst/>
              <a:gdLst>
                <a:gd name="T0" fmla="*/ 0 w 40"/>
                <a:gd name="T1" fmla="*/ 0 h 53"/>
                <a:gd name="T2" fmla="*/ 0 w 40"/>
                <a:gd name="T3" fmla="*/ 9 h 53"/>
                <a:gd name="T4" fmla="*/ 0 w 40"/>
                <a:gd name="T5" fmla="*/ 18 h 53"/>
                <a:gd name="T6" fmla="*/ 8 w 40"/>
                <a:gd name="T7" fmla="*/ 18 h 53"/>
                <a:gd name="T8" fmla="*/ 24 w 40"/>
                <a:gd name="T9" fmla="*/ 18 h 53"/>
                <a:gd name="T10" fmla="*/ 24 w 40"/>
                <a:gd name="T11" fmla="*/ 35 h 53"/>
                <a:gd name="T12" fmla="*/ 32 w 40"/>
                <a:gd name="T13" fmla="*/ 35 h 53"/>
                <a:gd name="T14" fmla="*/ 32 w 40"/>
                <a:gd name="T15" fmla="*/ 44 h 53"/>
                <a:gd name="T16" fmla="*/ 40 w 40"/>
                <a:gd name="T17" fmla="*/ 44 h 53"/>
                <a:gd name="T18" fmla="*/ 4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0" y="0"/>
                  </a:moveTo>
                  <a:lnTo>
                    <a:pt x="0" y="9"/>
                  </a:lnTo>
                  <a:lnTo>
                    <a:pt x="0" y="18"/>
                  </a:lnTo>
                  <a:lnTo>
                    <a:pt x="8" y="18"/>
                  </a:lnTo>
                  <a:lnTo>
                    <a:pt x="24" y="18"/>
                  </a:lnTo>
                  <a:lnTo>
                    <a:pt x="24" y="35"/>
                  </a:lnTo>
                  <a:lnTo>
                    <a:pt x="32" y="35"/>
                  </a:lnTo>
                  <a:lnTo>
                    <a:pt x="32" y="44"/>
                  </a:lnTo>
                  <a:lnTo>
                    <a:pt x="40" y="44"/>
                  </a:lnTo>
                  <a:lnTo>
                    <a:pt x="4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23" name="Freeform 1165"/>
            <p:cNvSpPr>
              <a:spLocks/>
            </p:cNvSpPr>
            <p:nvPr/>
          </p:nvSpPr>
          <p:spPr bwMode="auto">
            <a:xfrm>
              <a:off x="1940" y="3226"/>
              <a:ext cx="56" cy="97"/>
            </a:xfrm>
            <a:custGeom>
              <a:avLst/>
              <a:gdLst>
                <a:gd name="T0" fmla="*/ 56 w 56"/>
                <a:gd name="T1" fmla="*/ 0 h 97"/>
                <a:gd name="T2" fmla="*/ 56 w 56"/>
                <a:gd name="T3" fmla="*/ 9 h 97"/>
                <a:gd name="T4" fmla="*/ 56 w 56"/>
                <a:gd name="T5" fmla="*/ 18 h 97"/>
                <a:gd name="T6" fmla="*/ 48 w 56"/>
                <a:gd name="T7" fmla="*/ 35 h 97"/>
                <a:gd name="T8" fmla="*/ 32 w 56"/>
                <a:gd name="T9" fmla="*/ 44 h 97"/>
                <a:gd name="T10" fmla="*/ 24 w 56"/>
                <a:gd name="T11" fmla="*/ 53 h 97"/>
                <a:gd name="T12" fmla="*/ 16 w 56"/>
                <a:gd name="T13" fmla="*/ 62 h 97"/>
                <a:gd name="T14" fmla="*/ 0 w 56"/>
                <a:gd name="T15" fmla="*/ 79 h 97"/>
                <a:gd name="T16" fmla="*/ 0 w 56"/>
                <a:gd name="T17" fmla="*/ 88 h 97"/>
                <a:gd name="T18" fmla="*/ 0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56" y="0"/>
                  </a:moveTo>
                  <a:lnTo>
                    <a:pt x="56" y="9"/>
                  </a:lnTo>
                  <a:lnTo>
                    <a:pt x="56" y="18"/>
                  </a:lnTo>
                  <a:lnTo>
                    <a:pt x="48" y="35"/>
                  </a:lnTo>
                  <a:lnTo>
                    <a:pt x="32" y="44"/>
                  </a:lnTo>
                  <a:lnTo>
                    <a:pt x="24" y="53"/>
                  </a:lnTo>
                  <a:lnTo>
                    <a:pt x="16" y="62"/>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24" name="Freeform 1166"/>
            <p:cNvSpPr>
              <a:spLocks/>
            </p:cNvSpPr>
            <p:nvPr/>
          </p:nvSpPr>
          <p:spPr bwMode="auto">
            <a:xfrm>
              <a:off x="1884" y="3226"/>
              <a:ext cx="80" cy="97"/>
            </a:xfrm>
            <a:custGeom>
              <a:avLst/>
              <a:gdLst>
                <a:gd name="T0" fmla="*/ 80 w 80"/>
                <a:gd name="T1" fmla="*/ 0 h 97"/>
                <a:gd name="T2" fmla="*/ 72 w 80"/>
                <a:gd name="T3" fmla="*/ 35 h 97"/>
                <a:gd name="T4" fmla="*/ 56 w 80"/>
                <a:gd name="T5" fmla="*/ 35 h 97"/>
                <a:gd name="T6" fmla="*/ 56 w 80"/>
                <a:gd name="T7" fmla="*/ 44 h 97"/>
                <a:gd name="T8" fmla="*/ 48 w 80"/>
                <a:gd name="T9" fmla="*/ 44 h 97"/>
                <a:gd name="T10" fmla="*/ 40 w 80"/>
                <a:gd name="T11" fmla="*/ 44 h 97"/>
                <a:gd name="T12" fmla="*/ 32 w 80"/>
                <a:gd name="T13" fmla="*/ 53 h 97"/>
                <a:gd name="T14" fmla="*/ 16 w 80"/>
                <a:gd name="T15" fmla="*/ 53 h 97"/>
                <a:gd name="T16" fmla="*/ 16 w 80"/>
                <a:gd name="T17" fmla="*/ 62 h 97"/>
                <a:gd name="T18" fmla="*/ 8 w 80"/>
                <a:gd name="T19" fmla="*/ 62 h 97"/>
                <a:gd name="T20" fmla="*/ 8 w 80"/>
                <a:gd name="T21" fmla="*/ 79 h 97"/>
                <a:gd name="T22" fmla="*/ 0 w 80"/>
                <a:gd name="T23" fmla="*/ 79 h 97"/>
                <a:gd name="T24" fmla="*/ 0 w 80"/>
                <a:gd name="T25" fmla="*/ 88 h 97"/>
                <a:gd name="T26" fmla="*/ 0 w 80"/>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
                <a:gd name="T43" fmla="*/ 0 h 97"/>
                <a:gd name="T44" fmla="*/ 80 w 80"/>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 h="97">
                  <a:moveTo>
                    <a:pt x="80" y="0"/>
                  </a:moveTo>
                  <a:lnTo>
                    <a:pt x="72" y="35"/>
                  </a:lnTo>
                  <a:lnTo>
                    <a:pt x="56" y="35"/>
                  </a:lnTo>
                  <a:lnTo>
                    <a:pt x="56" y="44"/>
                  </a:lnTo>
                  <a:lnTo>
                    <a:pt x="48" y="44"/>
                  </a:lnTo>
                  <a:lnTo>
                    <a:pt x="40" y="44"/>
                  </a:lnTo>
                  <a:lnTo>
                    <a:pt x="32" y="53"/>
                  </a:lnTo>
                  <a:lnTo>
                    <a:pt x="16" y="53"/>
                  </a:lnTo>
                  <a:lnTo>
                    <a:pt x="16" y="62"/>
                  </a:lnTo>
                  <a:lnTo>
                    <a:pt x="8" y="62"/>
                  </a:lnTo>
                  <a:lnTo>
                    <a:pt x="8" y="79"/>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25" name="Freeform 1167"/>
            <p:cNvSpPr>
              <a:spLocks/>
            </p:cNvSpPr>
            <p:nvPr/>
          </p:nvSpPr>
          <p:spPr bwMode="auto">
            <a:xfrm>
              <a:off x="1972" y="3270"/>
              <a:ext cx="56" cy="114"/>
            </a:xfrm>
            <a:custGeom>
              <a:avLst/>
              <a:gdLst>
                <a:gd name="T0" fmla="*/ 0 w 56"/>
                <a:gd name="T1" fmla="*/ 0 h 114"/>
                <a:gd name="T2" fmla="*/ 0 w 56"/>
                <a:gd name="T3" fmla="*/ 9 h 114"/>
                <a:gd name="T4" fmla="*/ 0 w 56"/>
                <a:gd name="T5" fmla="*/ 18 h 114"/>
                <a:gd name="T6" fmla="*/ 0 w 56"/>
                <a:gd name="T7" fmla="*/ 35 h 114"/>
                <a:gd name="T8" fmla="*/ 16 w 56"/>
                <a:gd name="T9" fmla="*/ 44 h 114"/>
                <a:gd name="T10" fmla="*/ 24 w 56"/>
                <a:gd name="T11" fmla="*/ 53 h 114"/>
                <a:gd name="T12" fmla="*/ 48 w 56"/>
                <a:gd name="T13" fmla="*/ 70 h 114"/>
                <a:gd name="T14" fmla="*/ 48 w 56"/>
                <a:gd name="T15" fmla="*/ 79 h 114"/>
                <a:gd name="T16" fmla="*/ 48 w 56"/>
                <a:gd name="T17" fmla="*/ 88 h 114"/>
                <a:gd name="T18" fmla="*/ 56 w 56"/>
                <a:gd name="T19" fmla="*/ 88 h 114"/>
                <a:gd name="T20" fmla="*/ 56 w 56"/>
                <a:gd name="T21" fmla="*/ 105 h 114"/>
                <a:gd name="T22" fmla="*/ 56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0" y="0"/>
                  </a:moveTo>
                  <a:lnTo>
                    <a:pt x="0" y="9"/>
                  </a:lnTo>
                  <a:lnTo>
                    <a:pt x="0" y="18"/>
                  </a:lnTo>
                  <a:lnTo>
                    <a:pt x="0" y="35"/>
                  </a:lnTo>
                  <a:lnTo>
                    <a:pt x="16" y="44"/>
                  </a:lnTo>
                  <a:lnTo>
                    <a:pt x="24" y="53"/>
                  </a:lnTo>
                  <a:lnTo>
                    <a:pt x="48" y="70"/>
                  </a:lnTo>
                  <a:lnTo>
                    <a:pt x="48" y="79"/>
                  </a:lnTo>
                  <a:lnTo>
                    <a:pt x="48" y="88"/>
                  </a:lnTo>
                  <a:lnTo>
                    <a:pt x="56" y="88"/>
                  </a:lnTo>
                  <a:lnTo>
                    <a:pt x="56" y="105"/>
                  </a:lnTo>
                  <a:lnTo>
                    <a:pt x="5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26" name="Freeform 1168"/>
            <p:cNvSpPr>
              <a:spLocks/>
            </p:cNvSpPr>
            <p:nvPr/>
          </p:nvSpPr>
          <p:spPr bwMode="auto">
            <a:xfrm>
              <a:off x="1900" y="3226"/>
              <a:ext cx="72" cy="158"/>
            </a:xfrm>
            <a:custGeom>
              <a:avLst/>
              <a:gdLst>
                <a:gd name="T0" fmla="*/ 72 w 72"/>
                <a:gd name="T1" fmla="*/ 0 h 158"/>
                <a:gd name="T2" fmla="*/ 64 w 72"/>
                <a:gd name="T3" fmla="*/ 44 h 158"/>
                <a:gd name="T4" fmla="*/ 64 w 72"/>
                <a:gd name="T5" fmla="*/ 53 h 158"/>
                <a:gd name="T6" fmla="*/ 56 w 72"/>
                <a:gd name="T7" fmla="*/ 53 h 158"/>
                <a:gd name="T8" fmla="*/ 56 w 72"/>
                <a:gd name="T9" fmla="*/ 62 h 158"/>
                <a:gd name="T10" fmla="*/ 40 w 72"/>
                <a:gd name="T11" fmla="*/ 79 h 158"/>
                <a:gd name="T12" fmla="*/ 32 w 72"/>
                <a:gd name="T13" fmla="*/ 79 h 158"/>
                <a:gd name="T14" fmla="*/ 32 w 72"/>
                <a:gd name="T15" fmla="*/ 88 h 158"/>
                <a:gd name="T16" fmla="*/ 24 w 72"/>
                <a:gd name="T17" fmla="*/ 88 h 158"/>
                <a:gd name="T18" fmla="*/ 24 w 72"/>
                <a:gd name="T19" fmla="*/ 97 h 158"/>
                <a:gd name="T20" fmla="*/ 24 w 72"/>
                <a:gd name="T21" fmla="*/ 114 h 158"/>
                <a:gd name="T22" fmla="*/ 16 w 72"/>
                <a:gd name="T23" fmla="*/ 114 h 158"/>
                <a:gd name="T24" fmla="*/ 16 w 72"/>
                <a:gd name="T25" fmla="*/ 123 h 158"/>
                <a:gd name="T26" fmla="*/ 0 w 72"/>
                <a:gd name="T27" fmla="*/ 132 h 158"/>
                <a:gd name="T28" fmla="*/ 0 w 72"/>
                <a:gd name="T29" fmla="*/ 149 h 158"/>
                <a:gd name="T30" fmla="*/ 16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72" y="0"/>
                  </a:moveTo>
                  <a:lnTo>
                    <a:pt x="64" y="44"/>
                  </a:lnTo>
                  <a:lnTo>
                    <a:pt x="64" y="53"/>
                  </a:lnTo>
                  <a:lnTo>
                    <a:pt x="56" y="53"/>
                  </a:lnTo>
                  <a:lnTo>
                    <a:pt x="56" y="62"/>
                  </a:lnTo>
                  <a:lnTo>
                    <a:pt x="40" y="79"/>
                  </a:lnTo>
                  <a:lnTo>
                    <a:pt x="32" y="79"/>
                  </a:lnTo>
                  <a:lnTo>
                    <a:pt x="32" y="88"/>
                  </a:lnTo>
                  <a:lnTo>
                    <a:pt x="24" y="88"/>
                  </a:lnTo>
                  <a:lnTo>
                    <a:pt x="24" y="97"/>
                  </a:lnTo>
                  <a:lnTo>
                    <a:pt x="24" y="114"/>
                  </a:lnTo>
                  <a:lnTo>
                    <a:pt x="16" y="114"/>
                  </a:lnTo>
                  <a:lnTo>
                    <a:pt x="16" y="123"/>
                  </a:lnTo>
                  <a:lnTo>
                    <a:pt x="0" y="132"/>
                  </a:lnTo>
                  <a:lnTo>
                    <a:pt x="0" y="149"/>
                  </a:lnTo>
                  <a:lnTo>
                    <a:pt x="16"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27" name="Freeform 1169"/>
            <p:cNvSpPr>
              <a:spLocks/>
            </p:cNvSpPr>
            <p:nvPr/>
          </p:nvSpPr>
          <p:spPr bwMode="auto">
            <a:xfrm>
              <a:off x="1972" y="3226"/>
              <a:ext cx="96" cy="114"/>
            </a:xfrm>
            <a:custGeom>
              <a:avLst/>
              <a:gdLst>
                <a:gd name="T0" fmla="*/ 0 w 96"/>
                <a:gd name="T1" fmla="*/ 0 h 114"/>
                <a:gd name="T2" fmla="*/ 24 w 96"/>
                <a:gd name="T3" fmla="*/ 35 h 114"/>
                <a:gd name="T4" fmla="*/ 32 w 96"/>
                <a:gd name="T5" fmla="*/ 44 h 114"/>
                <a:gd name="T6" fmla="*/ 48 w 96"/>
                <a:gd name="T7" fmla="*/ 44 h 114"/>
                <a:gd name="T8" fmla="*/ 56 w 96"/>
                <a:gd name="T9" fmla="*/ 44 h 114"/>
                <a:gd name="T10" fmla="*/ 64 w 96"/>
                <a:gd name="T11" fmla="*/ 44 h 114"/>
                <a:gd name="T12" fmla="*/ 64 w 96"/>
                <a:gd name="T13" fmla="*/ 53 h 114"/>
                <a:gd name="T14" fmla="*/ 80 w 96"/>
                <a:gd name="T15" fmla="*/ 53 h 114"/>
                <a:gd name="T16" fmla="*/ 88 w 96"/>
                <a:gd name="T17" fmla="*/ 62 h 114"/>
                <a:gd name="T18" fmla="*/ 96 w 96"/>
                <a:gd name="T19" fmla="*/ 79 h 114"/>
                <a:gd name="T20" fmla="*/ 96 w 96"/>
                <a:gd name="T21" fmla="*/ 88 h 114"/>
                <a:gd name="T22" fmla="*/ 96 w 96"/>
                <a:gd name="T23" fmla="*/ 97 h 114"/>
                <a:gd name="T24" fmla="*/ 96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0" y="0"/>
                  </a:moveTo>
                  <a:lnTo>
                    <a:pt x="24" y="35"/>
                  </a:lnTo>
                  <a:lnTo>
                    <a:pt x="32" y="44"/>
                  </a:lnTo>
                  <a:lnTo>
                    <a:pt x="48" y="44"/>
                  </a:lnTo>
                  <a:lnTo>
                    <a:pt x="56" y="44"/>
                  </a:lnTo>
                  <a:lnTo>
                    <a:pt x="64" y="44"/>
                  </a:lnTo>
                  <a:lnTo>
                    <a:pt x="64" y="53"/>
                  </a:lnTo>
                  <a:lnTo>
                    <a:pt x="80" y="53"/>
                  </a:lnTo>
                  <a:lnTo>
                    <a:pt x="88" y="62"/>
                  </a:lnTo>
                  <a:lnTo>
                    <a:pt x="96" y="79"/>
                  </a:lnTo>
                  <a:lnTo>
                    <a:pt x="96" y="88"/>
                  </a:lnTo>
                  <a:lnTo>
                    <a:pt x="96" y="97"/>
                  </a:lnTo>
                  <a:lnTo>
                    <a:pt x="9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28" name="Freeform 1170"/>
            <p:cNvSpPr>
              <a:spLocks/>
            </p:cNvSpPr>
            <p:nvPr/>
          </p:nvSpPr>
          <p:spPr bwMode="auto">
            <a:xfrm>
              <a:off x="1988" y="3270"/>
              <a:ext cx="40" cy="132"/>
            </a:xfrm>
            <a:custGeom>
              <a:avLst/>
              <a:gdLst>
                <a:gd name="T0" fmla="*/ 40 w 40"/>
                <a:gd name="T1" fmla="*/ 0 h 132"/>
                <a:gd name="T2" fmla="*/ 40 w 40"/>
                <a:gd name="T3" fmla="*/ 9 h 132"/>
                <a:gd name="T4" fmla="*/ 40 w 40"/>
                <a:gd name="T5" fmla="*/ 18 h 132"/>
                <a:gd name="T6" fmla="*/ 40 w 40"/>
                <a:gd name="T7" fmla="*/ 35 h 132"/>
                <a:gd name="T8" fmla="*/ 40 w 40"/>
                <a:gd name="T9" fmla="*/ 44 h 132"/>
                <a:gd name="T10" fmla="*/ 32 w 40"/>
                <a:gd name="T11" fmla="*/ 53 h 132"/>
                <a:gd name="T12" fmla="*/ 16 w 40"/>
                <a:gd name="T13" fmla="*/ 70 h 132"/>
                <a:gd name="T14" fmla="*/ 16 w 40"/>
                <a:gd name="T15" fmla="*/ 79 h 132"/>
                <a:gd name="T16" fmla="*/ 8 w 40"/>
                <a:gd name="T17" fmla="*/ 88 h 132"/>
                <a:gd name="T18" fmla="*/ 8 w 40"/>
                <a:gd name="T19" fmla="*/ 105 h 132"/>
                <a:gd name="T20" fmla="*/ 0 w 40"/>
                <a:gd name="T21" fmla="*/ 105 h 132"/>
                <a:gd name="T22" fmla="*/ 0 w 40"/>
                <a:gd name="T23" fmla="*/ 114 h 132"/>
                <a:gd name="T24" fmla="*/ 0 w 40"/>
                <a:gd name="T25" fmla="*/ 123 h 132"/>
                <a:gd name="T26" fmla="*/ 0 w 40"/>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132"/>
                <a:gd name="T44" fmla="*/ 40 w 40"/>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132">
                  <a:moveTo>
                    <a:pt x="40" y="0"/>
                  </a:moveTo>
                  <a:lnTo>
                    <a:pt x="40" y="9"/>
                  </a:lnTo>
                  <a:lnTo>
                    <a:pt x="40" y="18"/>
                  </a:lnTo>
                  <a:lnTo>
                    <a:pt x="40" y="35"/>
                  </a:lnTo>
                  <a:lnTo>
                    <a:pt x="40" y="44"/>
                  </a:lnTo>
                  <a:lnTo>
                    <a:pt x="32" y="53"/>
                  </a:lnTo>
                  <a:lnTo>
                    <a:pt x="16" y="70"/>
                  </a:lnTo>
                  <a:lnTo>
                    <a:pt x="16" y="79"/>
                  </a:lnTo>
                  <a:lnTo>
                    <a:pt x="8" y="88"/>
                  </a:lnTo>
                  <a:lnTo>
                    <a:pt x="8" y="105"/>
                  </a:lnTo>
                  <a:lnTo>
                    <a:pt x="0" y="105"/>
                  </a:lnTo>
                  <a:lnTo>
                    <a:pt x="0" y="114"/>
                  </a:lnTo>
                  <a:lnTo>
                    <a:pt x="0" y="123"/>
                  </a:lnTo>
                  <a:lnTo>
                    <a:pt x="0"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29" name="Freeform 1171"/>
            <p:cNvSpPr>
              <a:spLocks/>
            </p:cNvSpPr>
            <p:nvPr/>
          </p:nvSpPr>
          <p:spPr bwMode="auto">
            <a:xfrm>
              <a:off x="1948" y="3305"/>
              <a:ext cx="40" cy="88"/>
            </a:xfrm>
            <a:custGeom>
              <a:avLst/>
              <a:gdLst>
                <a:gd name="T0" fmla="*/ 0 w 40"/>
                <a:gd name="T1" fmla="*/ 0 h 88"/>
                <a:gd name="T2" fmla="*/ 0 w 40"/>
                <a:gd name="T3" fmla="*/ 26 h 88"/>
                <a:gd name="T4" fmla="*/ 8 w 40"/>
                <a:gd name="T5" fmla="*/ 35 h 88"/>
                <a:gd name="T6" fmla="*/ 16 w 40"/>
                <a:gd name="T7" fmla="*/ 44 h 88"/>
                <a:gd name="T8" fmla="*/ 32 w 40"/>
                <a:gd name="T9" fmla="*/ 44 h 88"/>
                <a:gd name="T10" fmla="*/ 32 w 40"/>
                <a:gd name="T11" fmla="*/ 62 h 88"/>
                <a:gd name="T12" fmla="*/ 40 w 40"/>
                <a:gd name="T13" fmla="*/ 62 h 88"/>
                <a:gd name="T14" fmla="*/ 40 w 40"/>
                <a:gd name="T15" fmla="*/ 70 h 88"/>
                <a:gd name="T16" fmla="*/ 40 w 40"/>
                <a:gd name="T17" fmla="*/ 79 h 88"/>
                <a:gd name="T18" fmla="*/ 4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0" y="0"/>
                  </a:moveTo>
                  <a:lnTo>
                    <a:pt x="0" y="26"/>
                  </a:lnTo>
                  <a:lnTo>
                    <a:pt x="8" y="35"/>
                  </a:lnTo>
                  <a:lnTo>
                    <a:pt x="16" y="44"/>
                  </a:lnTo>
                  <a:lnTo>
                    <a:pt x="32" y="44"/>
                  </a:lnTo>
                  <a:lnTo>
                    <a:pt x="32" y="62"/>
                  </a:lnTo>
                  <a:lnTo>
                    <a:pt x="40" y="62"/>
                  </a:lnTo>
                  <a:lnTo>
                    <a:pt x="40" y="70"/>
                  </a:lnTo>
                  <a:lnTo>
                    <a:pt x="40" y="79"/>
                  </a:lnTo>
                  <a:lnTo>
                    <a:pt x="4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30" name="Freeform 1172"/>
            <p:cNvSpPr>
              <a:spLocks/>
            </p:cNvSpPr>
            <p:nvPr/>
          </p:nvSpPr>
          <p:spPr bwMode="auto">
            <a:xfrm>
              <a:off x="1900" y="3279"/>
              <a:ext cx="64" cy="140"/>
            </a:xfrm>
            <a:custGeom>
              <a:avLst/>
              <a:gdLst>
                <a:gd name="T0" fmla="*/ 0 w 64"/>
                <a:gd name="T1" fmla="*/ 0 h 140"/>
                <a:gd name="T2" fmla="*/ 16 w 64"/>
                <a:gd name="T3" fmla="*/ 61 h 140"/>
                <a:gd name="T4" fmla="*/ 24 w 64"/>
                <a:gd name="T5" fmla="*/ 70 h 140"/>
                <a:gd name="T6" fmla="*/ 32 w 64"/>
                <a:gd name="T7" fmla="*/ 79 h 140"/>
                <a:gd name="T8" fmla="*/ 32 w 64"/>
                <a:gd name="T9" fmla="*/ 105 h 140"/>
                <a:gd name="T10" fmla="*/ 40 w 64"/>
                <a:gd name="T11" fmla="*/ 114 h 140"/>
                <a:gd name="T12" fmla="*/ 40 w 64"/>
                <a:gd name="T13" fmla="*/ 123 h 140"/>
                <a:gd name="T14" fmla="*/ 56 w 64"/>
                <a:gd name="T15" fmla="*/ 123 h 140"/>
                <a:gd name="T16" fmla="*/ 64 w 64"/>
                <a:gd name="T17" fmla="*/ 123 h 140"/>
                <a:gd name="T18" fmla="*/ 64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0" y="0"/>
                  </a:moveTo>
                  <a:lnTo>
                    <a:pt x="16" y="61"/>
                  </a:lnTo>
                  <a:lnTo>
                    <a:pt x="24" y="70"/>
                  </a:lnTo>
                  <a:lnTo>
                    <a:pt x="32" y="79"/>
                  </a:lnTo>
                  <a:lnTo>
                    <a:pt x="32" y="105"/>
                  </a:lnTo>
                  <a:lnTo>
                    <a:pt x="40" y="114"/>
                  </a:lnTo>
                  <a:lnTo>
                    <a:pt x="40" y="123"/>
                  </a:lnTo>
                  <a:lnTo>
                    <a:pt x="56" y="123"/>
                  </a:lnTo>
                  <a:lnTo>
                    <a:pt x="64" y="123"/>
                  </a:lnTo>
                  <a:lnTo>
                    <a:pt x="64"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31" name="Freeform 1173"/>
            <p:cNvSpPr>
              <a:spLocks/>
            </p:cNvSpPr>
            <p:nvPr/>
          </p:nvSpPr>
          <p:spPr bwMode="auto">
            <a:xfrm>
              <a:off x="1852" y="3226"/>
              <a:ext cx="104" cy="193"/>
            </a:xfrm>
            <a:custGeom>
              <a:avLst/>
              <a:gdLst>
                <a:gd name="T0" fmla="*/ 104 w 104"/>
                <a:gd name="T1" fmla="*/ 0 h 193"/>
                <a:gd name="T2" fmla="*/ 80 w 104"/>
                <a:gd name="T3" fmla="*/ 18 h 193"/>
                <a:gd name="T4" fmla="*/ 72 w 104"/>
                <a:gd name="T5" fmla="*/ 35 h 193"/>
                <a:gd name="T6" fmla="*/ 64 w 104"/>
                <a:gd name="T7" fmla="*/ 44 h 193"/>
                <a:gd name="T8" fmla="*/ 64 w 104"/>
                <a:gd name="T9" fmla="*/ 53 h 193"/>
                <a:gd name="T10" fmla="*/ 48 w 104"/>
                <a:gd name="T11" fmla="*/ 53 h 193"/>
                <a:gd name="T12" fmla="*/ 48 w 104"/>
                <a:gd name="T13" fmla="*/ 62 h 193"/>
                <a:gd name="T14" fmla="*/ 40 w 104"/>
                <a:gd name="T15" fmla="*/ 62 h 193"/>
                <a:gd name="T16" fmla="*/ 32 w 104"/>
                <a:gd name="T17" fmla="*/ 79 h 193"/>
                <a:gd name="T18" fmla="*/ 32 w 104"/>
                <a:gd name="T19" fmla="*/ 88 h 193"/>
                <a:gd name="T20" fmla="*/ 16 w 104"/>
                <a:gd name="T21" fmla="*/ 88 h 193"/>
                <a:gd name="T22" fmla="*/ 16 w 104"/>
                <a:gd name="T23" fmla="*/ 97 h 193"/>
                <a:gd name="T24" fmla="*/ 8 w 104"/>
                <a:gd name="T25" fmla="*/ 97 h 193"/>
                <a:gd name="T26" fmla="*/ 8 w 104"/>
                <a:gd name="T27" fmla="*/ 114 h 193"/>
                <a:gd name="T28" fmla="*/ 8 w 104"/>
                <a:gd name="T29" fmla="*/ 123 h 193"/>
                <a:gd name="T30" fmla="*/ 0 w 104"/>
                <a:gd name="T31" fmla="*/ 132 h 193"/>
                <a:gd name="T32" fmla="*/ 0 w 104"/>
                <a:gd name="T33" fmla="*/ 149 h 193"/>
                <a:gd name="T34" fmla="*/ 0 w 104"/>
                <a:gd name="T35" fmla="*/ 158 h 193"/>
                <a:gd name="T36" fmla="*/ 0 w 104"/>
                <a:gd name="T37" fmla="*/ 167 h 193"/>
                <a:gd name="T38" fmla="*/ 0 w 104"/>
                <a:gd name="T39" fmla="*/ 176 h 193"/>
                <a:gd name="T40" fmla="*/ 0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104" y="0"/>
                  </a:moveTo>
                  <a:lnTo>
                    <a:pt x="80" y="18"/>
                  </a:lnTo>
                  <a:lnTo>
                    <a:pt x="72" y="35"/>
                  </a:lnTo>
                  <a:lnTo>
                    <a:pt x="64" y="44"/>
                  </a:lnTo>
                  <a:lnTo>
                    <a:pt x="64" y="53"/>
                  </a:lnTo>
                  <a:lnTo>
                    <a:pt x="48" y="53"/>
                  </a:lnTo>
                  <a:lnTo>
                    <a:pt x="48" y="62"/>
                  </a:lnTo>
                  <a:lnTo>
                    <a:pt x="40" y="62"/>
                  </a:lnTo>
                  <a:lnTo>
                    <a:pt x="32" y="79"/>
                  </a:lnTo>
                  <a:lnTo>
                    <a:pt x="32" y="88"/>
                  </a:lnTo>
                  <a:lnTo>
                    <a:pt x="16" y="88"/>
                  </a:lnTo>
                  <a:lnTo>
                    <a:pt x="16" y="97"/>
                  </a:lnTo>
                  <a:lnTo>
                    <a:pt x="8" y="97"/>
                  </a:lnTo>
                  <a:lnTo>
                    <a:pt x="8" y="114"/>
                  </a:lnTo>
                  <a:lnTo>
                    <a:pt x="8" y="123"/>
                  </a:lnTo>
                  <a:lnTo>
                    <a:pt x="0" y="132"/>
                  </a:lnTo>
                  <a:lnTo>
                    <a:pt x="0" y="149"/>
                  </a:lnTo>
                  <a:lnTo>
                    <a:pt x="0" y="158"/>
                  </a:lnTo>
                  <a:lnTo>
                    <a:pt x="0" y="167"/>
                  </a:lnTo>
                  <a:lnTo>
                    <a:pt x="0" y="176"/>
                  </a:lnTo>
                  <a:lnTo>
                    <a:pt x="0"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32" name="Freeform 1174"/>
            <p:cNvSpPr>
              <a:spLocks/>
            </p:cNvSpPr>
            <p:nvPr/>
          </p:nvSpPr>
          <p:spPr bwMode="auto">
            <a:xfrm>
              <a:off x="2044" y="3305"/>
              <a:ext cx="16" cy="106"/>
            </a:xfrm>
            <a:custGeom>
              <a:avLst/>
              <a:gdLst>
                <a:gd name="T0" fmla="*/ 8 w 16"/>
                <a:gd name="T1" fmla="*/ 0 h 106"/>
                <a:gd name="T2" fmla="*/ 8 w 16"/>
                <a:gd name="T3" fmla="*/ 9 h 106"/>
                <a:gd name="T4" fmla="*/ 8 w 16"/>
                <a:gd name="T5" fmla="*/ 26 h 106"/>
                <a:gd name="T6" fmla="*/ 8 w 16"/>
                <a:gd name="T7" fmla="*/ 35 h 106"/>
                <a:gd name="T8" fmla="*/ 0 w 16"/>
                <a:gd name="T9" fmla="*/ 35 h 106"/>
                <a:gd name="T10" fmla="*/ 0 w 16"/>
                <a:gd name="T11" fmla="*/ 44 h 106"/>
                <a:gd name="T12" fmla="*/ 0 w 16"/>
                <a:gd name="T13" fmla="*/ 62 h 106"/>
                <a:gd name="T14" fmla="*/ 8 w 16"/>
                <a:gd name="T15" fmla="*/ 70 h 106"/>
                <a:gd name="T16" fmla="*/ 8 w 16"/>
                <a:gd name="T17" fmla="*/ 79 h 106"/>
                <a:gd name="T18" fmla="*/ 16 w 16"/>
                <a:gd name="T19" fmla="*/ 88 h 106"/>
                <a:gd name="T20" fmla="*/ 16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0" y="35"/>
                  </a:lnTo>
                  <a:lnTo>
                    <a:pt x="0" y="44"/>
                  </a:lnTo>
                  <a:lnTo>
                    <a:pt x="0" y="62"/>
                  </a:lnTo>
                  <a:lnTo>
                    <a:pt x="8" y="70"/>
                  </a:lnTo>
                  <a:lnTo>
                    <a:pt x="8" y="79"/>
                  </a:lnTo>
                  <a:lnTo>
                    <a:pt x="16" y="88"/>
                  </a:lnTo>
                  <a:lnTo>
                    <a:pt x="16"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33" name="Freeform 1175"/>
            <p:cNvSpPr>
              <a:spLocks/>
            </p:cNvSpPr>
            <p:nvPr/>
          </p:nvSpPr>
          <p:spPr bwMode="auto">
            <a:xfrm>
              <a:off x="2020" y="3375"/>
              <a:ext cx="8" cy="62"/>
            </a:xfrm>
            <a:custGeom>
              <a:avLst/>
              <a:gdLst>
                <a:gd name="T0" fmla="*/ 8 w 8"/>
                <a:gd name="T1" fmla="*/ 0 h 62"/>
                <a:gd name="T2" fmla="*/ 0 w 8"/>
                <a:gd name="T3" fmla="*/ 9 h 62"/>
                <a:gd name="T4" fmla="*/ 0 w 8"/>
                <a:gd name="T5" fmla="*/ 18 h 62"/>
                <a:gd name="T6" fmla="*/ 0 w 8"/>
                <a:gd name="T7" fmla="*/ 27 h 62"/>
                <a:gd name="T8" fmla="*/ 0 w 8"/>
                <a:gd name="T9" fmla="*/ 44 h 62"/>
                <a:gd name="T10" fmla="*/ 0 w 8"/>
                <a:gd name="T11" fmla="*/ 53 h 62"/>
                <a:gd name="T12" fmla="*/ 0 w 8"/>
                <a:gd name="T13" fmla="*/ 62 h 62"/>
                <a:gd name="T14" fmla="*/ 0 60000 65536"/>
                <a:gd name="T15" fmla="*/ 0 60000 65536"/>
                <a:gd name="T16" fmla="*/ 0 60000 65536"/>
                <a:gd name="T17" fmla="*/ 0 60000 65536"/>
                <a:gd name="T18" fmla="*/ 0 60000 65536"/>
                <a:gd name="T19" fmla="*/ 0 60000 65536"/>
                <a:gd name="T20" fmla="*/ 0 60000 65536"/>
                <a:gd name="T21" fmla="*/ 0 w 8"/>
                <a:gd name="T22" fmla="*/ 0 h 62"/>
                <a:gd name="T23" fmla="*/ 8 w 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62">
                  <a:moveTo>
                    <a:pt x="8" y="0"/>
                  </a:moveTo>
                  <a:lnTo>
                    <a:pt x="0" y="9"/>
                  </a:lnTo>
                  <a:lnTo>
                    <a:pt x="0" y="18"/>
                  </a:lnTo>
                  <a:lnTo>
                    <a:pt x="0" y="27"/>
                  </a:lnTo>
                  <a:lnTo>
                    <a:pt x="0" y="44"/>
                  </a:lnTo>
                  <a:lnTo>
                    <a:pt x="0" y="53"/>
                  </a:lnTo>
                  <a:lnTo>
                    <a:pt x="0"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34" name="Freeform 1176"/>
            <p:cNvSpPr>
              <a:spLocks/>
            </p:cNvSpPr>
            <p:nvPr/>
          </p:nvSpPr>
          <p:spPr bwMode="auto">
            <a:xfrm>
              <a:off x="2060" y="3340"/>
              <a:ext cx="40" cy="79"/>
            </a:xfrm>
            <a:custGeom>
              <a:avLst/>
              <a:gdLst>
                <a:gd name="T0" fmla="*/ 8 w 40"/>
                <a:gd name="T1" fmla="*/ 0 h 79"/>
                <a:gd name="T2" fmla="*/ 0 w 40"/>
                <a:gd name="T3" fmla="*/ 9 h 79"/>
                <a:gd name="T4" fmla="*/ 8 w 40"/>
                <a:gd name="T5" fmla="*/ 18 h 79"/>
                <a:gd name="T6" fmla="*/ 8 w 40"/>
                <a:gd name="T7" fmla="*/ 35 h 79"/>
                <a:gd name="T8" fmla="*/ 24 w 40"/>
                <a:gd name="T9" fmla="*/ 35 h 79"/>
                <a:gd name="T10" fmla="*/ 32 w 40"/>
                <a:gd name="T11" fmla="*/ 44 h 79"/>
                <a:gd name="T12" fmla="*/ 40 w 40"/>
                <a:gd name="T13" fmla="*/ 53 h 79"/>
                <a:gd name="T14" fmla="*/ 40 w 40"/>
                <a:gd name="T15" fmla="*/ 62 h 79"/>
                <a:gd name="T16" fmla="*/ 4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8" y="0"/>
                  </a:moveTo>
                  <a:lnTo>
                    <a:pt x="0" y="9"/>
                  </a:lnTo>
                  <a:lnTo>
                    <a:pt x="8" y="18"/>
                  </a:lnTo>
                  <a:lnTo>
                    <a:pt x="8" y="35"/>
                  </a:lnTo>
                  <a:lnTo>
                    <a:pt x="24" y="35"/>
                  </a:lnTo>
                  <a:lnTo>
                    <a:pt x="32" y="44"/>
                  </a:lnTo>
                  <a:lnTo>
                    <a:pt x="40" y="53"/>
                  </a:lnTo>
                  <a:lnTo>
                    <a:pt x="40" y="62"/>
                  </a:lnTo>
                  <a:lnTo>
                    <a:pt x="4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35" name="Freeform 1177"/>
            <p:cNvSpPr>
              <a:spLocks/>
            </p:cNvSpPr>
            <p:nvPr/>
          </p:nvSpPr>
          <p:spPr bwMode="auto">
            <a:xfrm>
              <a:off x="2060" y="3288"/>
              <a:ext cx="64" cy="70"/>
            </a:xfrm>
            <a:custGeom>
              <a:avLst/>
              <a:gdLst>
                <a:gd name="T0" fmla="*/ 0 w 64"/>
                <a:gd name="T1" fmla="*/ 0 h 70"/>
                <a:gd name="T2" fmla="*/ 8 w 64"/>
                <a:gd name="T3" fmla="*/ 0 h 70"/>
                <a:gd name="T4" fmla="*/ 24 w 64"/>
                <a:gd name="T5" fmla="*/ 0 h 70"/>
                <a:gd name="T6" fmla="*/ 32 w 64"/>
                <a:gd name="T7" fmla="*/ 17 h 70"/>
                <a:gd name="T8" fmla="*/ 40 w 64"/>
                <a:gd name="T9" fmla="*/ 17 h 70"/>
                <a:gd name="T10" fmla="*/ 40 w 64"/>
                <a:gd name="T11" fmla="*/ 26 h 70"/>
                <a:gd name="T12" fmla="*/ 56 w 64"/>
                <a:gd name="T13" fmla="*/ 26 h 70"/>
                <a:gd name="T14" fmla="*/ 56 w 64"/>
                <a:gd name="T15" fmla="*/ 35 h 70"/>
                <a:gd name="T16" fmla="*/ 56 w 64"/>
                <a:gd name="T17" fmla="*/ 52 h 70"/>
                <a:gd name="T18" fmla="*/ 64 w 64"/>
                <a:gd name="T19" fmla="*/ 61 h 70"/>
                <a:gd name="T20" fmla="*/ 64 w 64"/>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70"/>
                <a:gd name="T35" fmla="*/ 64 w 64"/>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70">
                  <a:moveTo>
                    <a:pt x="0" y="0"/>
                  </a:moveTo>
                  <a:lnTo>
                    <a:pt x="8" y="0"/>
                  </a:lnTo>
                  <a:lnTo>
                    <a:pt x="24" y="0"/>
                  </a:lnTo>
                  <a:lnTo>
                    <a:pt x="32" y="17"/>
                  </a:lnTo>
                  <a:lnTo>
                    <a:pt x="40" y="17"/>
                  </a:lnTo>
                  <a:lnTo>
                    <a:pt x="40" y="26"/>
                  </a:lnTo>
                  <a:lnTo>
                    <a:pt x="56" y="26"/>
                  </a:lnTo>
                  <a:lnTo>
                    <a:pt x="56" y="35"/>
                  </a:lnTo>
                  <a:lnTo>
                    <a:pt x="56" y="52"/>
                  </a:lnTo>
                  <a:lnTo>
                    <a:pt x="64" y="61"/>
                  </a:lnTo>
                  <a:lnTo>
                    <a:pt x="64"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36" name="Freeform 1178"/>
            <p:cNvSpPr>
              <a:spLocks/>
            </p:cNvSpPr>
            <p:nvPr/>
          </p:nvSpPr>
          <p:spPr bwMode="auto">
            <a:xfrm>
              <a:off x="1788" y="3331"/>
              <a:ext cx="72" cy="80"/>
            </a:xfrm>
            <a:custGeom>
              <a:avLst/>
              <a:gdLst>
                <a:gd name="T0" fmla="*/ 72 w 72"/>
                <a:gd name="T1" fmla="*/ 0 h 80"/>
                <a:gd name="T2" fmla="*/ 72 w 72"/>
                <a:gd name="T3" fmla="*/ 9 h 80"/>
                <a:gd name="T4" fmla="*/ 64 w 72"/>
                <a:gd name="T5" fmla="*/ 9 h 80"/>
                <a:gd name="T6" fmla="*/ 56 w 72"/>
                <a:gd name="T7" fmla="*/ 9 h 80"/>
                <a:gd name="T8" fmla="*/ 40 w 72"/>
                <a:gd name="T9" fmla="*/ 18 h 80"/>
                <a:gd name="T10" fmla="*/ 32 w 72"/>
                <a:gd name="T11" fmla="*/ 36 h 80"/>
                <a:gd name="T12" fmla="*/ 24 w 72"/>
                <a:gd name="T13" fmla="*/ 44 h 80"/>
                <a:gd name="T14" fmla="*/ 8 w 72"/>
                <a:gd name="T15" fmla="*/ 53 h 80"/>
                <a:gd name="T16" fmla="*/ 8 w 72"/>
                <a:gd name="T17" fmla="*/ 62 h 80"/>
                <a:gd name="T18" fmla="*/ 8 w 72"/>
                <a:gd name="T19" fmla="*/ 80 h 80"/>
                <a:gd name="T20" fmla="*/ 0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72" y="0"/>
                  </a:moveTo>
                  <a:lnTo>
                    <a:pt x="72" y="9"/>
                  </a:lnTo>
                  <a:lnTo>
                    <a:pt x="64" y="9"/>
                  </a:lnTo>
                  <a:lnTo>
                    <a:pt x="56" y="9"/>
                  </a:lnTo>
                  <a:lnTo>
                    <a:pt x="40" y="18"/>
                  </a:lnTo>
                  <a:lnTo>
                    <a:pt x="32" y="36"/>
                  </a:lnTo>
                  <a:lnTo>
                    <a:pt x="24" y="44"/>
                  </a:lnTo>
                  <a:lnTo>
                    <a:pt x="8" y="53"/>
                  </a:lnTo>
                  <a:lnTo>
                    <a:pt x="8" y="62"/>
                  </a:lnTo>
                  <a:lnTo>
                    <a:pt x="8" y="80"/>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37" name="Freeform 1179"/>
            <p:cNvSpPr>
              <a:spLocks/>
            </p:cNvSpPr>
            <p:nvPr/>
          </p:nvSpPr>
          <p:spPr bwMode="auto">
            <a:xfrm>
              <a:off x="1860" y="3323"/>
              <a:ext cx="40" cy="105"/>
            </a:xfrm>
            <a:custGeom>
              <a:avLst/>
              <a:gdLst>
                <a:gd name="T0" fmla="*/ 0 w 40"/>
                <a:gd name="T1" fmla="*/ 0 h 105"/>
                <a:gd name="T2" fmla="*/ 8 w 40"/>
                <a:gd name="T3" fmla="*/ 17 h 105"/>
                <a:gd name="T4" fmla="*/ 8 w 40"/>
                <a:gd name="T5" fmla="*/ 26 h 105"/>
                <a:gd name="T6" fmla="*/ 8 w 40"/>
                <a:gd name="T7" fmla="*/ 35 h 105"/>
                <a:gd name="T8" fmla="*/ 24 w 40"/>
                <a:gd name="T9" fmla="*/ 35 h 105"/>
                <a:gd name="T10" fmla="*/ 24 w 40"/>
                <a:gd name="T11" fmla="*/ 52 h 105"/>
                <a:gd name="T12" fmla="*/ 32 w 40"/>
                <a:gd name="T13" fmla="*/ 61 h 105"/>
                <a:gd name="T14" fmla="*/ 40 w 40"/>
                <a:gd name="T15" fmla="*/ 70 h 105"/>
                <a:gd name="T16" fmla="*/ 40 w 40"/>
                <a:gd name="T17" fmla="*/ 79 h 105"/>
                <a:gd name="T18" fmla="*/ 40 w 40"/>
                <a:gd name="T19" fmla="*/ 96 h 105"/>
                <a:gd name="T20" fmla="*/ 4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0" y="0"/>
                  </a:moveTo>
                  <a:lnTo>
                    <a:pt x="8" y="17"/>
                  </a:lnTo>
                  <a:lnTo>
                    <a:pt x="8" y="26"/>
                  </a:lnTo>
                  <a:lnTo>
                    <a:pt x="8" y="35"/>
                  </a:lnTo>
                  <a:lnTo>
                    <a:pt x="24" y="35"/>
                  </a:lnTo>
                  <a:lnTo>
                    <a:pt x="24" y="52"/>
                  </a:lnTo>
                  <a:lnTo>
                    <a:pt x="32" y="61"/>
                  </a:lnTo>
                  <a:lnTo>
                    <a:pt x="40" y="70"/>
                  </a:lnTo>
                  <a:lnTo>
                    <a:pt x="40" y="79"/>
                  </a:lnTo>
                  <a:lnTo>
                    <a:pt x="40" y="96"/>
                  </a:lnTo>
                  <a:lnTo>
                    <a:pt x="4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38" name="Freeform 1180"/>
            <p:cNvSpPr>
              <a:spLocks/>
            </p:cNvSpPr>
            <p:nvPr/>
          </p:nvSpPr>
          <p:spPr bwMode="auto">
            <a:xfrm>
              <a:off x="1796" y="3411"/>
              <a:ext cx="48" cy="70"/>
            </a:xfrm>
            <a:custGeom>
              <a:avLst/>
              <a:gdLst>
                <a:gd name="T0" fmla="*/ 48 w 48"/>
                <a:gd name="T1" fmla="*/ 0 h 70"/>
                <a:gd name="T2" fmla="*/ 48 w 48"/>
                <a:gd name="T3" fmla="*/ 8 h 70"/>
                <a:gd name="T4" fmla="*/ 32 w 48"/>
                <a:gd name="T5" fmla="*/ 8 h 70"/>
                <a:gd name="T6" fmla="*/ 24 w 48"/>
                <a:gd name="T7" fmla="*/ 17 h 70"/>
                <a:gd name="T8" fmla="*/ 16 w 48"/>
                <a:gd name="T9" fmla="*/ 17 h 70"/>
                <a:gd name="T10" fmla="*/ 16 w 48"/>
                <a:gd name="T11" fmla="*/ 35 h 70"/>
                <a:gd name="T12" fmla="*/ 0 w 48"/>
                <a:gd name="T13" fmla="*/ 44 h 70"/>
                <a:gd name="T14" fmla="*/ 0 w 48"/>
                <a:gd name="T15" fmla="*/ 52 h 70"/>
                <a:gd name="T16" fmla="*/ 0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48" y="0"/>
                  </a:moveTo>
                  <a:lnTo>
                    <a:pt x="48" y="8"/>
                  </a:lnTo>
                  <a:lnTo>
                    <a:pt x="32" y="8"/>
                  </a:lnTo>
                  <a:lnTo>
                    <a:pt x="24" y="17"/>
                  </a:lnTo>
                  <a:lnTo>
                    <a:pt x="16" y="17"/>
                  </a:lnTo>
                  <a:lnTo>
                    <a:pt x="16" y="35"/>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39" name="Freeform 1181"/>
            <p:cNvSpPr>
              <a:spLocks/>
            </p:cNvSpPr>
            <p:nvPr/>
          </p:nvSpPr>
          <p:spPr bwMode="auto">
            <a:xfrm>
              <a:off x="1908" y="3419"/>
              <a:ext cx="24" cy="71"/>
            </a:xfrm>
            <a:custGeom>
              <a:avLst/>
              <a:gdLst>
                <a:gd name="T0" fmla="*/ 24 w 24"/>
                <a:gd name="T1" fmla="*/ 0 h 71"/>
                <a:gd name="T2" fmla="*/ 24 w 24"/>
                <a:gd name="T3" fmla="*/ 9 h 71"/>
                <a:gd name="T4" fmla="*/ 16 w 24"/>
                <a:gd name="T5" fmla="*/ 27 h 71"/>
                <a:gd name="T6" fmla="*/ 8 w 24"/>
                <a:gd name="T7" fmla="*/ 36 h 71"/>
                <a:gd name="T8" fmla="*/ 8 w 24"/>
                <a:gd name="T9" fmla="*/ 44 h 71"/>
                <a:gd name="T10" fmla="*/ 8 w 24"/>
                <a:gd name="T11" fmla="*/ 62 h 71"/>
                <a:gd name="T12" fmla="*/ 0 w 24"/>
                <a:gd name="T13" fmla="*/ 62 h 71"/>
                <a:gd name="T14" fmla="*/ 0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24" y="0"/>
                  </a:moveTo>
                  <a:lnTo>
                    <a:pt x="24" y="9"/>
                  </a:lnTo>
                  <a:lnTo>
                    <a:pt x="16" y="27"/>
                  </a:lnTo>
                  <a:lnTo>
                    <a:pt x="8" y="36"/>
                  </a:lnTo>
                  <a:lnTo>
                    <a:pt x="8" y="44"/>
                  </a:lnTo>
                  <a:lnTo>
                    <a:pt x="8" y="62"/>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40" name="Freeform 1182"/>
            <p:cNvSpPr>
              <a:spLocks/>
            </p:cNvSpPr>
            <p:nvPr/>
          </p:nvSpPr>
          <p:spPr bwMode="auto">
            <a:xfrm>
              <a:off x="2012" y="3419"/>
              <a:ext cx="48" cy="71"/>
            </a:xfrm>
            <a:custGeom>
              <a:avLst/>
              <a:gdLst>
                <a:gd name="T0" fmla="*/ 0 w 48"/>
                <a:gd name="T1" fmla="*/ 0 h 71"/>
                <a:gd name="T2" fmla="*/ 8 w 48"/>
                <a:gd name="T3" fmla="*/ 9 h 71"/>
                <a:gd name="T4" fmla="*/ 16 w 48"/>
                <a:gd name="T5" fmla="*/ 27 h 71"/>
                <a:gd name="T6" fmla="*/ 32 w 48"/>
                <a:gd name="T7" fmla="*/ 36 h 71"/>
                <a:gd name="T8" fmla="*/ 40 w 48"/>
                <a:gd name="T9" fmla="*/ 44 h 71"/>
                <a:gd name="T10" fmla="*/ 48 w 48"/>
                <a:gd name="T11" fmla="*/ 44 h 71"/>
                <a:gd name="T12" fmla="*/ 48 w 48"/>
                <a:gd name="T13" fmla="*/ 62 h 71"/>
                <a:gd name="T14" fmla="*/ 48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0" y="0"/>
                  </a:moveTo>
                  <a:lnTo>
                    <a:pt x="8" y="9"/>
                  </a:lnTo>
                  <a:lnTo>
                    <a:pt x="16" y="27"/>
                  </a:lnTo>
                  <a:lnTo>
                    <a:pt x="32" y="36"/>
                  </a:lnTo>
                  <a:lnTo>
                    <a:pt x="40" y="44"/>
                  </a:lnTo>
                  <a:lnTo>
                    <a:pt x="48" y="44"/>
                  </a:lnTo>
                  <a:lnTo>
                    <a:pt x="48" y="62"/>
                  </a:lnTo>
                  <a:lnTo>
                    <a:pt x="48"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41" name="Freeform 1183"/>
            <p:cNvSpPr>
              <a:spLocks/>
            </p:cNvSpPr>
            <p:nvPr/>
          </p:nvSpPr>
          <p:spPr bwMode="auto">
            <a:xfrm>
              <a:off x="1980" y="3367"/>
              <a:ext cx="72" cy="123"/>
            </a:xfrm>
            <a:custGeom>
              <a:avLst/>
              <a:gdLst>
                <a:gd name="T0" fmla="*/ 64 w 72"/>
                <a:gd name="T1" fmla="*/ 0 h 123"/>
                <a:gd name="T2" fmla="*/ 72 w 72"/>
                <a:gd name="T3" fmla="*/ 8 h 123"/>
                <a:gd name="T4" fmla="*/ 64 w 72"/>
                <a:gd name="T5" fmla="*/ 17 h 123"/>
                <a:gd name="T6" fmla="*/ 64 w 72"/>
                <a:gd name="T7" fmla="*/ 26 h 123"/>
                <a:gd name="T8" fmla="*/ 48 w 72"/>
                <a:gd name="T9" fmla="*/ 44 h 123"/>
                <a:gd name="T10" fmla="*/ 40 w 72"/>
                <a:gd name="T11" fmla="*/ 52 h 123"/>
                <a:gd name="T12" fmla="*/ 32 w 72"/>
                <a:gd name="T13" fmla="*/ 61 h 123"/>
                <a:gd name="T14" fmla="*/ 16 w 72"/>
                <a:gd name="T15" fmla="*/ 79 h 123"/>
                <a:gd name="T16" fmla="*/ 8 w 72"/>
                <a:gd name="T17" fmla="*/ 88 h 123"/>
                <a:gd name="T18" fmla="*/ 0 w 72"/>
                <a:gd name="T19" fmla="*/ 96 h 123"/>
                <a:gd name="T20" fmla="*/ 0 w 72"/>
                <a:gd name="T21" fmla="*/ 114 h 123"/>
                <a:gd name="T22" fmla="*/ 0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64" y="0"/>
                  </a:moveTo>
                  <a:lnTo>
                    <a:pt x="72" y="8"/>
                  </a:lnTo>
                  <a:lnTo>
                    <a:pt x="64" y="17"/>
                  </a:lnTo>
                  <a:lnTo>
                    <a:pt x="64" y="26"/>
                  </a:lnTo>
                  <a:lnTo>
                    <a:pt x="48" y="44"/>
                  </a:lnTo>
                  <a:lnTo>
                    <a:pt x="40" y="52"/>
                  </a:lnTo>
                  <a:lnTo>
                    <a:pt x="32" y="61"/>
                  </a:lnTo>
                  <a:lnTo>
                    <a:pt x="16" y="79"/>
                  </a:lnTo>
                  <a:lnTo>
                    <a:pt x="8" y="88"/>
                  </a:lnTo>
                  <a:lnTo>
                    <a:pt x="0" y="96"/>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42" name="Freeform 1184"/>
            <p:cNvSpPr>
              <a:spLocks/>
            </p:cNvSpPr>
            <p:nvPr/>
          </p:nvSpPr>
          <p:spPr bwMode="auto">
            <a:xfrm>
              <a:off x="2092" y="3331"/>
              <a:ext cx="16" cy="115"/>
            </a:xfrm>
            <a:custGeom>
              <a:avLst/>
              <a:gdLst>
                <a:gd name="T0" fmla="*/ 16 w 16"/>
                <a:gd name="T1" fmla="*/ 0 h 115"/>
                <a:gd name="T2" fmla="*/ 0 w 16"/>
                <a:gd name="T3" fmla="*/ 18 h 115"/>
                <a:gd name="T4" fmla="*/ 0 w 16"/>
                <a:gd name="T5" fmla="*/ 36 h 115"/>
                <a:gd name="T6" fmla="*/ 0 w 16"/>
                <a:gd name="T7" fmla="*/ 44 h 115"/>
                <a:gd name="T8" fmla="*/ 0 w 16"/>
                <a:gd name="T9" fmla="*/ 53 h 115"/>
                <a:gd name="T10" fmla="*/ 16 w 16"/>
                <a:gd name="T11" fmla="*/ 62 h 115"/>
                <a:gd name="T12" fmla="*/ 16 w 16"/>
                <a:gd name="T13" fmla="*/ 80 h 115"/>
                <a:gd name="T14" fmla="*/ 16 w 16"/>
                <a:gd name="T15" fmla="*/ 88 h 115"/>
                <a:gd name="T16" fmla="*/ 16 w 16"/>
                <a:gd name="T17" fmla="*/ 97 h 115"/>
                <a:gd name="T18" fmla="*/ 16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16" y="0"/>
                  </a:moveTo>
                  <a:lnTo>
                    <a:pt x="0" y="18"/>
                  </a:lnTo>
                  <a:lnTo>
                    <a:pt x="0" y="36"/>
                  </a:lnTo>
                  <a:lnTo>
                    <a:pt x="0" y="44"/>
                  </a:lnTo>
                  <a:lnTo>
                    <a:pt x="0" y="53"/>
                  </a:lnTo>
                  <a:lnTo>
                    <a:pt x="16" y="62"/>
                  </a:lnTo>
                  <a:lnTo>
                    <a:pt x="16" y="80"/>
                  </a:lnTo>
                  <a:lnTo>
                    <a:pt x="16" y="88"/>
                  </a:lnTo>
                  <a:lnTo>
                    <a:pt x="16" y="97"/>
                  </a:lnTo>
                  <a:lnTo>
                    <a:pt x="1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43" name="Freeform 1185"/>
            <p:cNvSpPr>
              <a:spLocks/>
            </p:cNvSpPr>
            <p:nvPr/>
          </p:nvSpPr>
          <p:spPr bwMode="auto">
            <a:xfrm>
              <a:off x="2076" y="3393"/>
              <a:ext cx="8" cy="97"/>
            </a:xfrm>
            <a:custGeom>
              <a:avLst/>
              <a:gdLst>
                <a:gd name="T0" fmla="*/ 8 w 8"/>
                <a:gd name="T1" fmla="*/ 0 h 97"/>
                <a:gd name="T2" fmla="*/ 8 w 8"/>
                <a:gd name="T3" fmla="*/ 18 h 97"/>
                <a:gd name="T4" fmla="*/ 0 w 8"/>
                <a:gd name="T5" fmla="*/ 26 h 97"/>
                <a:gd name="T6" fmla="*/ 0 w 8"/>
                <a:gd name="T7" fmla="*/ 35 h 97"/>
                <a:gd name="T8" fmla="*/ 0 w 8"/>
                <a:gd name="T9" fmla="*/ 53 h 97"/>
                <a:gd name="T10" fmla="*/ 0 w 8"/>
                <a:gd name="T11" fmla="*/ 62 h 97"/>
                <a:gd name="T12" fmla="*/ 0 w 8"/>
                <a:gd name="T13" fmla="*/ 70 h 97"/>
                <a:gd name="T14" fmla="*/ 0 w 8"/>
                <a:gd name="T15" fmla="*/ 88 h 97"/>
                <a:gd name="T16" fmla="*/ 8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8" y="0"/>
                  </a:moveTo>
                  <a:lnTo>
                    <a:pt x="8" y="18"/>
                  </a:lnTo>
                  <a:lnTo>
                    <a:pt x="0" y="26"/>
                  </a:lnTo>
                  <a:lnTo>
                    <a:pt x="0" y="35"/>
                  </a:lnTo>
                  <a:lnTo>
                    <a:pt x="0" y="53"/>
                  </a:lnTo>
                  <a:lnTo>
                    <a:pt x="0" y="62"/>
                  </a:lnTo>
                  <a:lnTo>
                    <a:pt x="0" y="70"/>
                  </a:lnTo>
                  <a:lnTo>
                    <a:pt x="0" y="88"/>
                  </a:lnTo>
                  <a:lnTo>
                    <a:pt x="8"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44" name="Freeform 1186"/>
            <p:cNvSpPr>
              <a:spLocks/>
            </p:cNvSpPr>
            <p:nvPr/>
          </p:nvSpPr>
          <p:spPr bwMode="auto">
            <a:xfrm>
              <a:off x="2108" y="3411"/>
              <a:ext cx="40" cy="70"/>
            </a:xfrm>
            <a:custGeom>
              <a:avLst/>
              <a:gdLst>
                <a:gd name="T0" fmla="*/ 0 w 40"/>
                <a:gd name="T1" fmla="*/ 0 h 70"/>
                <a:gd name="T2" fmla="*/ 8 w 40"/>
                <a:gd name="T3" fmla="*/ 8 h 70"/>
                <a:gd name="T4" fmla="*/ 8 w 40"/>
                <a:gd name="T5" fmla="*/ 17 h 70"/>
                <a:gd name="T6" fmla="*/ 16 w 40"/>
                <a:gd name="T7" fmla="*/ 35 h 70"/>
                <a:gd name="T8" fmla="*/ 24 w 40"/>
                <a:gd name="T9" fmla="*/ 35 h 70"/>
                <a:gd name="T10" fmla="*/ 24 w 40"/>
                <a:gd name="T11" fmla="*/ 44 h 70"/>
                <a:gd name="T12" fmla="*/ 40 w 40"/>
                <a:gd name="T13" fmla="*/ 44 h 70"/>
                <a:gd name="T14" fmla="*/ 40 w 40"/>
                <a:gd name="T15" fmla="*/ 52 h 70"/>
                <a:gd name="T16" fmla="*/ 4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0" y="0"/>
                  </a:moveTo>
                  <a:lnTo>
                    <a:pt x="8" y="8"/>
                  </a:lnTo>
                  <a:lnTo>
                    <a:pt x="8" y="17"/>
                  </a:lnTo>
                  <a:lnTo>
                    <a:pt x="16" y="35"/>
                  </a:lnTo>
                  <a:lnTo>
                    <a:pt x="24" y="35"/>
                  </a:lnTo>
                  <a:lnTo>
                    <a:pt x="24" y="44"/>
                  </a:lnTo>
                  <a:lnTo>
                    <a:pt x="40" y="44"/>
                  </a:lnTo>
                  <a:lnTo>
                    <a:pt x="40" y="52"/>
                  </a:lnTo>
                  <a:lnTo>
                    <a:pt x="4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45" name="Freeform 1187"/>
            <p:cNvSpPr>
              <a:spLocks/>
            </p:cNvSpPr>
            <p:nvPr/>
          </p:nvSpPr>
          <p:spPr bwMode="auto">
            <a:xfrm>
              <a:off x="1924" y="3419"/>
              <a:ext cx="56" cy="115"/>
            </a:xfrm>
            <a:custGeom>
              <a:avLst/>
              <a:gdLst>
                <a:gd name="T0" fmla="*/ 56 w 56"/>
                <a:gd name="T1" fmla="*/ 0 h 115"/>
                <a:gd name="T2" fmla="*/ 32 w 56"/>
                <a:gd name="T3" fmla="*/ 27 h 115"/>
                <a:gd name="T4" fmla="*/ 24 w 56"/>
                <a:gd name="T5" fmla="*/ 36 h 115"/>
                <a:gd name="T6" fmla="*/ 24 w 56"/>
                <a:gd name="T7" fmla="*/ 44 h 115"/>
                <a:gd name="T8" fmla="*/ 24 w 56"/>
                <a:gd name="T9" fmla="*/ 62 h 115"/>
                <a:gd name="T10" fmla="*/ 8 w 56"/>
                <a:gd name="T11" fmla="*/ 71 h 115"/>
                <a:gd name="T12" fmla="*/ 8 w 56"/>
                <a:gd name="T13" fmla="*/ 79 h 115"/>
                <a:gd name="T14" fmla="*/ 8 w 56"/>
                <a:gd name="T15" fmla="*/ 88 h 115"/>
                <a:gd name="T16" fmla="*/ 0 w 56"/>
                <a:gd name="T17" fmla="*/ 106 h 115"/>
                <a:gd name="T18" fmla="*/ 0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56" y="0"/>
                  </a:moveTo>
                  <a:lnTo>
                    <a:pt x="32" y="27"/>
                  </a:lnTo>
                  <a:lnTo>
                    <a:pt x="24" y="36"/>
                  </a:lnTo>
                  <a:lnTo>
                    <a:pt x="24" y="44"/>
                  </a:lnTo>
                  <a:lnTo>
                    <a:pt x="24" y="62"/>
                  </a:lnTo>
                  <a:lnTo>
                    <a:pt x="8" y="71"/>
                  </a:lnTo>
                  <a:lnTo>
                    <a:pt x="8" y="79"/>
                  </a:lnTo>
                  <a:lnTo>
                    <a:pt x="8" y="88"/>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46" name="Freeform 1188"/>
            <p:cNvSpPr>
              <a:spLocks/>
            </p:cNvSpPr>
            <p:nvPr/>
          </p:nvSpPr>
          <p:spPr bwMode="auto">
            <a:xfrm>
              <a:off x="1796" y="3455"/>
              <a:ext cx="48" cy="79"/>
            </a:xfrm>
            <a:custGeom>
              <a:avLst/>
              <a:gdLst>
                <a:gd name="T0" fmla="*/ 0 w 48"/>
                <a:gd name="T1" fmla="*/ 0 h 79"/>
                <a:gd name="T2" fmla="*/ 16 w 48"/>
                <a:gd name="T3" fmla="*/ 8 h 79"/>
                <a:gd name="T4" fmla="*/ 24 w 48"/>
                <a:gd name="T5" fmla="*/ 26 h 79"/>
                <a:gd name="T6" fmla="*/ 32 w 48"/>
                <a:gd name="T7" fmla="*/ 35 h 79"/>
                <a:gd name="T8" fmla="*/ 48 w 48"/>
                <a:gd name="T9" fmla="*/ 35 h 79"/>
                <a:gd name="T10" fmla="*/ 48 w 48"/>
                <a:gd name="T11" fmla="*/ 43 h 79"/>
                <a:gd name="T12" fmla="*/ 48 w 48"/>
                <a:gd name="T13" fmla="*/ 52 h 79"/>
                <a:gd name="T14" fmla="*/ 48 w 48"/>
                <a:gd name="T15" fmla="*/ 70 h 79"/>
                <a:gd name="T16" fmla="*/ 48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0" y="0"/>
                  </a:moveTo>
                  <a:lnTo>
                    <a:pt x="16" y="8"/>
                  </a:lnTo>
                  <a:lnTo>
                    <a:pt x="24" y="26"/>
                  </a:lnTo>
                  <a:lnTo>
                    <a:pt x="32" y="35"/>
                  </a:lnTo>
                  <a:lnTo>
                    <a:pt x="48" y="35"/>
                  </a:lnTo>
                  <a:lnTo>
                    <a:pt x="48" y="43"/>
                  </a:lnTo>
                  <a:lnTo>
                    <a:pt x="48" y="52"/>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47" name="Freeform 1189"/>
            <p:cNvSpPr>
              <a:spLocks/>
            </p:cNvSpPr>
            <p:nvPr/>
          </p:nvSpPr>
          <p:spPr bwMode="auto">
            <a:xfrm>
              <a:off x="1948" y="3481"/>
              <a:ext cx="48" cy="79"/>
            </a:xfrm>
            <a:custGeom>
              <a:avLst/>
              <a:gdLst>
                <a:gd name="T0" fmla="*/ 0 w 48"/>
                <a:gd name="T1" fmla="*/ 0 h 79"/>
                <a:gd name="T2" fmla="*/ 0 w 48"/>
                <a:gd name="T3" fmla="*/ 9 h 79"/>
                <a:gd name="T4" fmla="*/ 8 w 48"/>
                <a:gd name="T5" fmla="*/ 9 h 79"/>
                <a:gd name="T6" fmla="*/ 8 w 48"/>
                <a:gd name="T7" fmla="*/ 17 h 79"/>
                <a:gd name="T8" fmla="*/ 16 w 48"/>
                <a:gd name="T9" fmla="*/ 17 h 79"/>
                <a:gd name="T10" fmla="*/ 16 w 48"/>
                <a:gd name="T11" fmla="*/ 26 h 79"/>
                <a:gd name="T12" fmla="*/ 32 w 48"/>
                <a:gd name="T13" fmla="*/ 26 h 79"/>
                <a:gd name="T14" fmla="*/ 32 w 48"/>
                <a:gd name="T15" fmla="*/ 44 h 79"/>
                <a:gd name="T16" fmla="*/ 40 w 48"/>
                <a:gd name="T17" fmla="*/ 44 h 79"/>
                <a:gd name="T18" fmla="*/ 40 w 48"/>
                <a:gd name="T19" fmla="*/ 53 h 79"/>
                <a:gd name="T20" fmla="*/ 48 w 48"/>
                <a:gd name="T21" fmla="*/ 61 h 79"/>
                <a:gd name="T22" fmla="*/ 40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0" y="0"/>
                  </a:moveTo>
                  <a:lnTo>
                    <a:pt x="0" y="9"/>
                  </a:lnTo>
                  <a:lnTo>
                    <a:pt x="8" y="9"/>
                  </a:lnTo>
                  <a:lnTo>
                    <a:pt x="8" y="17"/>
                  </a:lnTo>
                  <a:lnTo>
                    <a:pt x="16" y="17"/>
                  </a:lnTo>
                  <a:lnTo>
                    <a:pt x="16" y="26"/>
                  </a:lnTo>
                  <a:lnTo>
                    <a:pt x="32" y="26"/>
                  </a:lnTo>
                  <a:lnTo>
                    <a:pt x="32" y="44"/>
                  </a:lnTo>
                  <a:lnTo>
                    <a:pt x="40" y="44"/>
                  </a:lnTo>
                  <a:lnTo>
                    <a:pt x="40" y="53"/>
                  </a:lnTo>
                  <a:lnTo>
                    <a:pt x="48" y="61"/>
                  </a:lnTo>
                  <a:lnTo>
                    <a:pt x="4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48" name="Freeform 1190"/>
            <p:cNvSpPr>
              <a:spLocks/>
            </p:cNvSpPr>
            <p:nvPr/>
          </p:nvSpPr>
          <p:spPr bwMode="auto">
            <a:xfrm>
              <a:off x="2028" y="3455"/>
              <a:ext cx="16" cy="114"/>
            </a:xfrm>
            <a:custGeom>
              <a:avLst/>
              <a:gdLst>
                <a:gd name="T0" fmla="*/ 16 w 16"/>
                <a:gd name="T1" fmla="*/ 0 h 114"/>
                <a:gd name="T2" fmla="*/ 16 w 16"/>
                <a:gd name="T3" fmla="*/ 26 h 114"/>
                <a:gd name="T4" fmla="*/ 16 w 16"/>
                <a:gd name="T5" fmla="*/ 35 h 114"/>
                <a:gd name="T6" fmla="*/ 16 w 16"/>
                <a:gd name="T7" fmla="*/ 43 h 114"/>
                <a:gd name="T8" fmla="*/ 16 w 16"/>
                <a:gd name="T9" fmla="*/ 52 h 114"/>
                <a:gd name="T10" fmla="*/ 16 w 16"/>
                <a:gd name="T11" fmla="*/ 70 h 114"/>
                <a:gd name="T12" fmla="*/ 0 w 16"/>
                <a:gd name="T13" fmla="*/ 79 h 114"/>
                <a:gd name="T14" fmla="*/ 0 w 16"/>
                <a:gd name="T15" fmla="*/ 87 h 114"/>
                <a:gd name="T16" fmla="*/ 0 w 16"/>
                <a:gd name="T17" fmla="*/ 105 h 114"/>
                <a:gd name="T18" fmla="*/ 0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16" y="0"/>
                  </a:moveTo>
                  <a:lnTo>
                    <a:pt x="16" y="26"/>
                  </a:lnTo>
                  <a:lnTo>
                    <a:pt x="16" y="35"/>
                  </a:lnTo>
                  <a:lnTo>
                    <a:pt x="16" y="43"/>
                  </a:lnTo>
                  <a:lnTo>
                    <a:pt x="16" y="52"/>
                  </a:lnTo>
                  <a:lnTo>
                    <a:pt x="16" y="70"/>
                  </a:lnTo>
                  <a:lnTo>
                    <a:pt x="0" y="79"/>
                  </a:lnTo>
                  <a:lnTo>
                    <a:pt x="0" y="87"/>
                  </a:lnTo>
                  <a:lnTo>
                    <a:pt x="0" y="105"/>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49" name="Freeform 1191"/>
            <p:cNvSpPr>
              <a:spLocks/>
            </p:cNvSpPr>
            <p:nvPr/>
          </p:nvSpPr>
          <p:spPr bwMode="auto">
            <a:xfrm>
              <a:off x="2076" y="3463"/>
              <a:ext cx="32" cy="79"/>
            </a:xfrm>
            <a:custGeom>
              <a:avLst/>
              <a:gdLst>
                <a:gd name="T0" fmla="*/ 0 w 32"/>
                <a:gd name="T1" fmla="*/ 0 h 79"/>
                <a:gd name="T2" fmla="*/ 0 w 32"/>
                <a:gd name="T3" fmla="*/ 18 h 79"/>
                <a:gd name="T4" fmla="*/ 8 w 32"/>
                <a:gd name="T5" fmla="*/ 27 h 79"/>
                <a:gd name="T6" fmla="*/ 16 w 32"/>
                <a:gd name="T7" fmla="*/ 27 h 79"/>
                <a:gd name="T8" fmla="*/ 16 w 32"/>
                <a:gd name="T9" fmla="*/ 35 h 79"/>
                <a:gd name="T10" fmla="*/ 32 w 32"/>
                <a:gd name="T11" fmla="*/ 44 h 79"/>
                <a:gd name="T12" fmla="*/ 32 w 32"/>
                <a:gd name="T13" fmla="*/ 62 h 79"/>
                <a:gd name="T14" fmla="*/ 32 w 32"/>
                <a:gd name="T15" fmla="*/ 71 h 79"/>
                <a:gd name="T16" fmla="*/ 32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0" y="0"/>
                  </a:moveTo>
                  <a:lnTo>
                    <a:pt x="0" y="18"/>
                  </a:lnTo>
                  <a:lnTo>
                    <a:pt x="8" y="27"/>
                  </a:lnTo>
                  <a:lnTo>
                    <a:pt x="16" y="27"/>
                  </a:lnTo>
                  <a:lnTo>
                    <a:pt x="16" y="35"/>
                  </a:lnTo>
                  <a:lnTo>
                    <a:pt x="32" y="44"/>
                  </a:lnTo>
                  <a:lnTo>
                    <a:pt x="32" y="62"/>
                  </a:lnTo>
                  <a:lnTo>
                    <a:pt x="32" y="71"/>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50" name="Freeform 1192"/>
            <p:cNvSpPr>
              <a:spLocks/>
            </p:cNvSpPr>
            <p:nvPr/>
          </p:nvSpPr>
          <p:spPr bwMode="auto">
            <a:xfrm>
              <a:off x="2124" y="3446"/>
              <a:ext cx="24" cy="149"/>
            </a:xfrm>
            <a:custGeom>
              <a:avLst/>
              <a:gdLst>
                <a:gd name="T0" fmla="*/ 0 w 24"/>
                <a:gd name="T1" fmla="*/ 0 h 149"/>
                <a:gd name="T2" fmla="*/ 0 w 24"/>
                <a:gd name="T3" fmla="*/ 9 h 149"/>
                <a:gd name="T4" fmla="*/ 0 w 24"/>
                <a:gd name="T5" fmla="*/ 35 h 149"/>
                <a:gd name="T6" fmla="*/ 0 w 24"/>
                <a:gd name="T7" fmla="*/ 44 h 149"/>
                <a:gd name="T8" fmla="*/ 0 w 24"/>
                <a:gd name="T9" fmla="*/ 52 h 149"/>
                <a:gd name="T10" fmla="*/ 8 w 24"/>
                <a:gd name="T11" fmla="*/ 61 h 149"/>
                <a:gd name="T12" fmla="*/ 8 w 24"/>
                <a:gd name="T13" fmla="*/ 88 h 149"/>
                <a:gd name="T14" fmla="*/ 24 w 24"/>
                <a:gd name="T15" fmla="*/ 96 h 149"/>
                <a:gd name="T16" fmla="*/ 24 w 24"/>
                <a:gd name="T17" fmla="*/ 114 h 149"/>
                <a:gd name="T18" fmla="*/ 24 w 24"/>
                <a:gd name="T19" fmla="*/ 123 h 149"/>
                <a:gd name="T20" fmla="*/ 24 w 24"/>
                <a:gd name="T21" fmla="*/ 132 h 149"/>
                <a:gd name="T22" fmla="*/ 8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0" y="0"/>
                  </a:moveTo>
                  <a:lnTo>
                    <a:pt x="0" y="9"/>
                  </a:lnTo>
                  <a:lnTo>
                    <a:pt x="0" y="35"/>
                  </a:lnTo>
                  <a:lnTo>
                    <a:pt x="0" y="44"/>
                  </a:lnTo>
                  <a:lnTo>
                    <a:pt x="0" y="52"/>
                  </a:lnTo>
                  <a:lnTo>
                    <a:pt x="8" y="61"/>
                  </a:lnTo>
                  <a:lnTo>
                    <a:pt x="8" y="88"/>
                  </a:lnTo>
                  <a:lnTo>
                    <a:pt x="24" y="96"/>
                  </a:lnTo>
                  <a:lnTo>
                    <a:pt x="24" y="114"/>
                  </a:lnTo>
                  <a:lnTo>
                    <a:pt x="24" y="123"/>
                  </a:lnTo>
                  <a:lnTo>
                    <a:pt x="24" y="132"/>
                  </a:lnTo>
                  <a:lnTo>
                    <a:pt x="8"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51" name="Freeform 1193"/>
            <p:cNvSpPr>
              <a:spLocks/>
            </p:cNvSpPr>
            <p:nvPr/>
          </p:nvSpPr>
          <p:spPr bwMode="auto">
            <a:xfrm>
              <a:off x="2108" y="3384"/>
              <a:ext cx="72" cy="114"/>
            </a:xfrm>
            <a:custGeom>
              <a:avLst/>
              <a:gdLst>
                <a:gd name="T0" fmla="*/ 0 w 72"/>
                <a:gd name="T1" fmla="*/ 0 h 114"/>
                <a:gd name="T2" fmla="*/ 8 w 72"/>
                <a:gd name="T3" fmla="*/ 9 h 114"/>
                <a:gd name="T4" fmla="*/ 16 w 72"/>
                <a:gd name="T5" fmla="*/ 27 h 114"/>
                <a:gd name="T6" fmla="*/ 24 w 72"/>
                <a:gd name="T7" fmla="*/ 27 h 114"/>
                <a:gd name="T8" fmla="*/ 40 w 72"/>
                <a:gd name="T9" fmla="*/ 35 h 114"/>
                <a:gd name="T10" fmla="*/ 48 w 72"/>
                <a:gd name="T11" fmla="*/ 44 h 114"/>
                <a:gd name="T12" fmla="*/ 56 w 72"/>
                <a:gd name="T13" fmla="*/ 62 h 114"/>
                <a:gd name="T14" fmla="*/ 56 w 72"/>
                <a:gd name="T15" fmla="*/ 71 h 114"/>
                <a:gd name="T16" fmla="*/ 56 w 72"/>
                <a:gd name="T17" fmla="*/ 79 h 114"/>
                <a:gd name="T18" fmla="*/ 56 w 72"/>
                <a:gd name="T19" fmla="*/ 97 h 114"/>
                <a:gd name="T20" fmla="*/ 72 w 72"/>
                <a:gd name="T21" fmla="*/ 106 h 114"/>
                <a:gd name="T22" fmla="*/ 72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0" y="0"/>
                  </a:moveTo>
                  <a:lnTo>
                    <a:pt x="8" y="9"/>
                  </a:lnTo>
                  <a:lnTo>
                    <a:pt x="16" y="27"/>
                  </a:lnTo>
                  <a:lnTo>
                    <a:pt x="24" y="27"/>
                  </a:lnTo>
                  <a:lnTo>
                    <a:pt x="40" y="35"/>
                  </a:lnTo>
                  <a:lnTo>
                    <a:pt x="48" y="44"/>
                  </a:lnTo>
                  <a:lnTo>
                    <a:pt x="56" y="62"/>
                  </a:lnTo>
                  <a:lnTo>
                    <a:pt x="56" y="71"/>
                  </a:lnTo>
                  <a:lnTo>
                    <a:pt x="56" y="79"/>
                  </a:lnTo>
                  <a:lnTo>
                    <a:pt x="56" y="97"/>
                  </a:lnTo>
                  <a:lnTo>
                    <a:pt x="72" y="106"/>
                  </a:lnTo>
                  <a:lnTo>
                    <a:pt x="72"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52" name="Freeform 1194"/>
            <p:cNvSpPr>
              <a:spLocks/>
            </p:cNvSpPr>
            <p:nvPr/>
          </p:nvSpPr>
          <p:spPr bwMode="auto">
            <a:xfrm>
              <a:off x="1764" y="3446"/>
              <a:ext cx="48" cy="88"/>
            </a:xfrm>
            <a:custGeom>
              <a:avLst/>
              <a:gdLst>
                <a:gd name="T0" fmla="*/ 48 w 48"/>
                <a:gd name="T1" fmla="*/ 0 h 88"/>
                <a:gd name="T2" fmla="*/ 32 w 48"/>
                <a:gd name="T3" fmla="*/ 0 h 88"/>
                <a:gd name="T4" fmla="*/ 24 w 48"/>
                <a:gd name="T5" fmla="*/ 9 h 88"/>
                <a:gd name="T6" fmla="*/ 24 w 48"/>
                <a:gd name="T7" fmla="*/ 17 h 88"/>
                <a:gd name="T8" fmla="*/ 24 w 48"/>
                <a:gd name="T9" fmla="*/ 35 h 88"/>
                <a:gd name="T10" fmla="*/ 24 w 48"/>
                <a:gd name="T11" fmla="*/ 44 h 88"/>
                <a:gd name="T12" fmla="*/ 16 w 48"/>
                <a:gd name="T13" fmla="*/ 52 h 88"/>
                <a:gd name="T14" fmla="*/ 16 w 48"/>
                <a:gd name="T15" fmla="*/ 61 h 88"/>
                <a:gd name="T16" fmla="*/ 16 w 48"/>
                <a:gd name="T17" fmla="*/ 79 h 88"/>
                <a:gd name="T18" fmla="*/ 16 w 48"/>
                <a:gd name="T19" fmla="*/ 88 h 88"/>
                <a:gd name="T20" fmla="*/ 0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48" y="0"/>
                  </a:moveTo>
                  <a:lnTo>
                    <a:pt x="32" y="0"/>
                  </a:lnTo>
                  <a:lnTo>
                    <a:pt x="24" y="9"/>
                  </a:lnTo>
                  <a:lnTo>
                    <a:pt x="24" y="17"/>
                  </a:lnTo>
                  <a:lnTo>
                    <a:pt x="24" y="35"/>
                  </a:lnTo>
                  <a:lnTo>
                    <a:pt x="24" y="44"/>
                  </a:lnTo>
                  <a:lnTo>
                    <a:pt x="16" y="52"/>
                  </a:lnTo>
                  <a:lnTo>
                    <a:pt x="16" y="61"/>
                  </a:lnTo>
                  <a:lnTo>
                    <a:pt x="16" y="79"/>
                  </a:lnTo>
                  <a:lnTo>
                    <a:pt x="16" y="88"/>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53" name="Freeform 1195"/>
            <p:cNvSpPr>
              <a:spLocks/>
            </p:cNvSpPr>
            <p:nvPr/>
          </p:nvSpPr>
          <p:spPr bwMode="auto">
            <a:xfrm>
              <a:off x="1844" y="3498"/>
              <a:ext cx="40" cy="80"/>
            </a:xfrm>
            <a:custGeom>
              <a:avLst/>
              <a:gdLst>
                <a:gd name="T0" fmla="*/ 0 w 40"/>
                <a:gd name="T1" fmla="*/ 0 h 80"/>
                <a:gd name="T2" fmla="*/ 16 w 40"/>
                <a:gd name="T3" fmla="*/ 0 h 80"/>
                <a:gd name="T4" fmla="*/ 32 w 40"/>
                <a:gd name="T5" fmla="*/ 0 h 80"/>
                <a:gd name="T6" fmla="*/ 32 w 40"/>
                <a:gd name="T7" fmla="*/ 9 h 80"/>
                <a:gd name="T8" fmla="*/ 40 w 40"/>
                <a:gd name="T9" fmla="*/ 27 h 80"/>
                <a:gd name="T10" fmla="*/ 40 w 40"/>
                <a:gd name="T11" fmla="*/ 36 h 80"/>
                <a:gd name="T12" fmla="*/ 40 w 40"/>
                <a:gd name="T13" fmla="*/ 44 h 80"/>
                <a:gd name="T14" fmla="*/ 40 w 40"/>
                <a:gd name="T15" fmla="*/ 62 h 80"/>
                <a:gd name="T16" fmla="*/ 40 w 40"/>
                <a:gd name="T17" fmla="*/ 71 h 80"/>
                <a:gd name="T18" fmla="*/ 4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0" y="0"/>
                  </a:moveTo>
                  <a:lnTo>
                    <a:pt x="16" y="0"/>
                  </a:lnTo>
                  <a:lnTo>
                    <a:pt x="32" y="0"/>
                  </a:lnTo>
                  <a:lnTo>
                    <a:pt x="32" y="9"/>
                  </a:lnTo>
                  <a:lnTo>
                    <a:pt x="40" y="27"/>
                  </a:lnTo>
                  <a:lnTo>
                    <a:pt x="40" y="36"/>
                  </a:lnTo>
                  <a:lnTo>
                    <a:pt x="40" y="44"/>
                  </a:lnTo>
                  <a:lnTo>
                    <a:pt x="40" y="62"/>
                  </a:lnTo>
                  <a:lnTo>
                    <a:pt x="40" y="71"/>
                  </a:lnTo>
                  <a:lnTo>
                    <a:pt x="4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54" name="Freeform 1196"/>
            <p:cNvSpPr>
              <a:spLocks/>
            </p:cNvSpPr>
            <p:nvPr/>
          </p:nvSpPr>
          <p:spPr bwMode="auto">
            <a:xfrm>
              <a:off x="1844" y="3411"/>
              <a:ext cx="32" cy="79"/>
            </a:xfrm>
            <a:custGeom>
              <a:avLst/>
              <a:gdLst>
                <a:gd name="T0" fmla="*/ 0 w 32"/>
                <a:gd name="T1" fmla="*/ 8 h 79"/>
                <a:gd name="T2" fmla="*/ 8 w 32"/>
                <a:gd name="T3" fmla="*/ 0 h 79"/>
                <a:gd name="T4" fmla="*/ 8 w 32"/>
                <a:gd name="T5" fmla="*/ 8 h 79"/>
                <a:gd name="T6" fmla="*/ 8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32 w 32"/>
                <a:gd name="T19" fmla="*/ 70 h 79"/>
                <a:gd name="T20" fmla="*/ 32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0" y="8"/>
                  </a:moveTo>
                  <a:lnTo>
                    <a:pt x="8" y="0"/>
                  </a:lnTo>
                  <a:lnTo>
                    <a:pt x="8" y="8"/>
                  </a:lnTo>
                  <a:lnTo>
                    <a:pt x="8" y="17"/>
                  </a:lnTo>
                  <a:lnTo>
                    <a:pt x="16" y="17"/>
                  </a:lnTo>
                  <a:lnTo>
                    <a:pt x="16" y="35"/>
                  </a:lnTo>
                  <a:lnTo>
                    <a:pt x="16" y="44"/>
                  </a:lnTo>
                  <a:lnTo>
                    <a:pt x="16" y="52"/>
                  </a:lnTo>
                  <a:lnTo>
                    <a:pt x="16" y="70"/>
                  </a:lnTo>
                  <a:lnTo>
                    <a:pt x="32" y="70"/>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55" name="Freeform 1197"/>
            <p:cNvSpPr>
              <a:spLocks/>
            </p:cNvSpPr>
            <p:nvPr/>
          </p:nvSpPr>
          <p:spPr bwMode="auto">
            <a:xfrm>
              <a:off x="2028" y="3534"/>
              <a:ext cx="48" cy="79"/>
            </a:xfrm>
            <a:custGeom>
              <a:avLst/>
              <a:gdLst>
                <a:gd name="T0" fmla="*/ 0 w 48"/>
                <a:gd name="T1" fmla="*/ 0 h 79"/>
                <a:gd name="T2" fmla="*/ 16 w 48"/>
                <a:gd name="T3" fmla="*/ 8 h 79"/>
                <a:gd name="T4" fmla="*/ 16 w 48"/>
                <a:gd name="T5" fmla="*/ 26 h 79"/>
                <a:gd name="T6" fmla="*/ 24 w 48"/>
                <a:gd name="T7" fmla="*/ 35 h 79"/>
                <a:gd name="T8" fmla="*/ 32 w 48"/>
                <a:gd name="T9" fmla="*/ 35 h 79"/>
                <a:gd name="T10" fmla="*/ 32 w 48"/>
                <a:gd name="T11" fmla="*/ 44 h 79"/>
                <a:gd name="T12" fmla="*/ 48 w 48"/>
                <a:gd name="T13" fmla="*/ 44 h 79"/>
                <a:gd name="T14" fmla="*/ 48 w 48"/>
                <a:gd name="T15" fmla="*/ 61 h 79"/>
                <a:gd name="T16" fmla="*/ 48 w 48"/>
                <a:gd name="T17" fmla="*/ 70 h 79"/>
                <a:gd name="T18" fmla="*/ 48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0" y="0"/>
                  </a:moveTo>
                  <a:lnTo>
                    <a:pt x="16" y="8"/>
                  </a:lnTo>
                  <a:lnTo>
                    <a:pt x="16" y="26"/>
                  </a:lnTo>
                  <a:lnTo>
                    <a:pt x="24" y="35"/>
                  </a:lnTo>
                  <a:lnTo>
                    <a:pt x="32" y="35"/>
                  </a:lnTo>
                  <a:lnTo>
                    <a:pt x="32" y="44"/>
                  </a:lnTo>
                  <a:lnTo>
                    <a:pt x="48" y="44"/>
                  </a:lnTo>
                  <a:lnTo>
                    <a:pt x="48" y="61"/>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56" name="Freeform 1198"/>
            <p:cNvSpPr>
              <a:spLocks/>
            </p:cNvSpPr>
            <p:nvPr/>
          </p:nvSpPr>
          <p:spPr bwMode="auto">
            <a:xfrm>
              <a:off x="2044" y="3455"/>
              <a:ext cx="64" cy="35"/>
            </a:xfrm>
            <a:custGeom>
              <a:avLst/>
              <a:gdLst>
                <a:gd name="T0" fmla="*/ 0 w 64"/>
                <a:gd name="T1" fmla="*/ 0 h 35"/>
                <a:gd name="T2" fmla="*/ 8 w 64"/>
                <a:gd name="T3" fmla="*/ 0 h 35"/>
                <a:gd name="T4" fmla="*/ 16 w 64"/>
                <a:gd name="T5" fmla="*/ 0 h 35"/>
                <a:gd name="T6" fmla="*/ 32 w 64"/>
                <a:gd name="T7" fmla="*/ 0 h 35"/>
                <a:gd name="T8" fmla="*/ 32 w 64"/>
                <a:gd name="T9" fmla="*/ 8 h 35"/>
                <a:gd name="T10" fmla="*/ 40 w 64"/>
                <a:gd name="T11" fmla="*/ 8 h 35"/>
                <a:gd name="T12" fmla="*/ 48 w 64"/>
                <a:gd name="T13" fmla="*/ 26 h 35"/>
                <a:gd name="T14" fmla="*/ 64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0" y="0"/>
                  </a:moveTo>
                  <a:lnTo>
                    <a:pt x="8" y="0"/>
                  </a:lnTo>
                  <a:lnTo>
                    <a:pt x="16" y="0"/>
                  </a:lnTo>
                  <a:lnTo>
                    <a:pt x="32" y="0"/>
                  </a:lnTo>
                  <a:lnTo>
                    <a:pt x="32" y="8"/>
                  </a:lnTo>
                  <a:lnTo>
                    <a:pt x="40" y="8"/>
                  </a:lnTo>
                  <a:lnTo>
                    <a:pt x="48" y="26"/>
                  </a:lnTo>
                  <a:lnTo>
                    <a:pt x="64"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57" name="Freeform 1199"/>
            <p:cNvSpPr>
              <a:spLocks/>
            </p:cNvSpPr>
            <p:nvPr/>
          </p:nvSpPr>
          <p:spPr bwMode="auto">
            <a:xfrm>
              <a:off x="2012" y="3455"/>
              <a:ext cx="16" cy="123"/>
            </a:xfrm>
            <a:custGeom>
              <a:avLst/>
              <a:gdLst>
                <a:gd name="T0" fmla="*/ 16 w 16"/>
                <a:gd name="T1" fmla="*/ 0 h 123"/>
                <a:gd name="T2" fmla="*/ 16 w 16"/>
                <a:gd name="T3" fmla="*/ 35 h 123"/>
                <a:gd name="T4" fmla="*/ 16 w 16"/>
                <a:gd name="T5" fmla="*/ 43 h 123"/>
                <a:gd name="T6" fmla="*/ 16 w 16"/>
                <a:gd name="T7" fmla="*/ 70 h 123"/>
                <a:gd name="T8" fmla="*/ 8 w 16"/>
                <a:gd name="T9" fmla="*/ 70 h 123"/>
                <a:gd name="T10" fmla="*/ 8 w 16"/>
                <a:gd name="T11" fmla="*/ 79 h 123"/>
                <a:gd name="T12" fmla="*/ 8 w 16"/>
                <a:gd name="T13" fmla="*/ 87 h 123"/>
                <a:gd name="T14" fmla="*/ 8 w 16"/>
                <a:gd name="T15" fmla="*/ 105 h 123"/>
                <a:gd name="T16" fmla="*/ 0 w 16"/>
                <a:gd name="T17" fmla="*/ 114 h 123"/>
                <a:gd name="T18" fmla="*/ 0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16" y="0"/>
                  </a:moveTo>
                  <a:lnTo>
                    <a:pt x="16" y="35"/>
                  </a:lnTo>
                  <a:lnTo>
                    <a:pt x="16" y="43"/>
                  </a:lnTo>
                  <a:lnTo>
                    <a:pt x="16" y="70"/>
                  </a:lnTo>
                  <a:lnTo>
                    <a:pt x="8" y="70"/>
                  </a:lnTo>
                  <a:lnTo>
                    <a:pt x="8" y="79"/>
                  </a:lnTo>
                  <a:lnTo>
                    <a:pt x="8" y="87"/>
                  </a:lnTo>
                  <a:lnTo>
                    <a:pt x="8" y="105"/>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58" name="Freeform 1200"/>
            <p:cNvSpPr>
              <a:spLocks/>
            </p:cNvSpPr>
            <p:nvPr/>
          </p:nvSpPr>
          <p:spPr bwMode="auto">
            <a:xfrm>
              <a:off x="1980" y="3481"/>
              <a:ext cx="16" cy="61"/>
            </a:xfrm>
            <a:custGeom>
              <a:avLst/>
              <a:gdLst>
                <a:gd name="T0" fmla="*/ 0 w 16"/>
                <a:gd name="T1" fmla="*/ 0 h 61"/>
                <a:gd name="T2" fmla="*/ 8 w 16"/>
                <a:gd name="T3" fmla="*/ 9 h 61"/>
                <a:gd name="T4" fmla="*/ 16 w 16"/>
                <a:gd name="T5" fmla="*/ 17 h 61"/>
                <a:gd name="T6" fmla="*/ 16 w 16"/>
                <a:gd name="T7" fmla="*/ 26 h 61"/>
                <a:gd name="T8" fmla="*/ 16 w 16"/>
                <a:gd name="T9" fmla="*/ 44 h 61"/>
                <a:gd name="T10" fmla="*/ 16 w 16"/>
                <a:gd name="T11" fmla="*/ 53 h 61"/>
                <a:gd name="T12" fmla="*/ 16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0" y="0"/>
                  </a:moveTo>
                  <a:lnTo>
                    <a:pt x="8" y="9"/>
                  </a:lnTo>
                  <a:lnTo>
                    <a:pt x="16" y="17"/>
                  </a:lnTo>
                  <a:lnTo>
                    <a:pt x="16" y="26"/>
                  </a:lnTo>
                  <a:lnTo>
                    <a:pt x="16" y="44"/>
                  </a:lnTo>
                  <a:lnTo>
                    <a:pt x="16" y="53"/>
                  </a:lnTo>
                  <a:lnTo>
                    <a:pt x="16"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59" name="Freeform 1201"/>
            <p:cNvSpPr>
              <a:spLocks/>
            </p:cNvSpPr>
            <p:nvPr/>
          </p:nvSpPr>
          <p:spPr bwMode="auto">
            <a:xfrm>
              <a:off x="1948" y="3507"/>
              <a:ext cx="16" cy="88"/>
            </a:xfrm>
            <a:custGeom>
              <a:avLst/>
              <a:gdLst>
                <a:gd name="T0" fmla="*/ 16 w 16"/>
                <a:gd name="T1" fmla="*/ 0 h 88"/>
                <a:gd name="T2" fmla="*/ 16 w 16"/>
                <a:gd name="T3" fmla="*/ 27 h 88"/>
                <a:gd name="T4" fmla="*/ 8 w 16"/>
                <a:gd name="T5" fmla="*/ 35 h 88"/>
                <a:gd name="T6" fmla="*/ 8 w 16"/>
                <a:gd name="T7" fmla="*/ 53 h 88"/>
                <a:gd name="T8" fmla="*/ 0 w 16"/>
                <a:gd name="T9" fmla="*/ 62 h 88"/>
                <a:gd name="T10" fmla="*/ 0 w 16"/>
                <a:gd name="T11" fmla="*/ 71 h 88"/>
                <a:gd name="T12" fmla="*/ 0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16" y="0"/>
                  </a:moveTo>
                  <a:lnTo>
                    <a:pt x="16" y="27"/>
                  </a:lnTo>
                  <a:lnTo>
                    <a:pt x="8" y="35"/>
                  </a:lnTo>
                  <a:lnTo>
                    <a:pt x="8"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60" name="Freeform 1202"/>
            <p:cNvSpPr>
              <a:spLocks/>
            </p:cNvSpPr>
            <p:nvPr/>
          </p:nvSpPr>
          <p:spPr bwMode="auto">
            <a:xfrm>
              <a:off x="1908" y="3455"/>
              <a:ext cx="16" cy="123"/>
            </a:xfrm>
            <a:custGeom>
              <a:avLst/>
              <a:gdLst>
                <a:gd name="T0" fmla="*/ 8 w 16"/>
                <a:gd name="T1" fmla="*/ 0 h 123"/>
                <a:gd name="T2" fmla="*/ 8 w 16"/>
                <a:gd name="T3" fmla="*/ 8 h 123"/>
                <a:gd name="T4" fmla="*/ 16 w 16"/>
                <a:gd name="T5" fmla="*/ 26 h 123"/>
                <a:gd name="T6" fmla="*/ 16 w 16"/>
                <a:gd name="T7" fmla="*/ 35 h 123"/>
                <a:gd name="T8" fmla="*/ 8 w 16"/>
                <a:gd name="T9" fmla="*/ 43 h 123"/>
                <a:gd name="T10" fmla="*/ 8 w 16"/>
                <a:gd name="T11" fmla="*/ 52 h 123"/>
                <a:gd name="T12" fmla="*/ 8 w 16"/>
                <a:gd name="T13" fmla="*/ 70 h 123"/>
                <a:gd name="T14" fmla="*/ 8 w 16"/>
                <a:gd name="T15" fmla="*/ 79 h 123"/>
                <a:gd name="T16" fmla="*/ 0 w 16"/>
                <a:gd name="T17" fmla="*/ 87 h 123"/>
                <a:gd name="T18" fmla="*/ 0 w 16"/>
                <a:gd name="T19" fmla="*/ 105 h 123"/>
                <a:gd name="T20" fmla="*/ 0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16" y="26"/>
                  </a:lnTo>
                  <a:lnTo>
                    <a:pt x="16" y="35"/>
                  </a:lnTo>
                  <a:lnTo>
                    <a:pt x="8" y="43"/>
                  </a:lnTo>
                  <a:lnTo>
                    <a:pt x="8" y="52"/>
                  </a:lnTo>
                  <a:lnTo>
                    <a:pt x="8" y="70"/>
                  </a:lnTo>
                  <a:lnTo>
                    <a:pt x="8" y="79"/>
                  </a:lnTo>
                  <a:lnTo>
                    <a:pt x="0" y="87"/>
                  </a:lnTo>
                  <a:lnTo>
                    <a:pt x="0" y="105"/>
                  </a:lnTo>
                  <a:lnTo>
                    <a:pt x="0"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61" name="Freeform 1203"/>
            <p:cNvSpPr>
              <a:spLocks/>
            </p:cNvSpPr>
            <p:nvPr/>
          </p:nvSpPr>
          <p:spPr bwMode="auto">
            <a:xfrm>
              <a:off x="1788" y="3490"/>
              <a:ext cx="40" cy="105"/>
            </a:xfrm>
            <a:custGeom>
              <a:avLst/>
              <a:gdLst>
                <a:gd name="T0" fmla="*/ 32 w 40"/>
                <a:gd name="T1" fmla="*/ 0 h 105"/>
                <a:gd name="T2" fmla="*/ 40 w 40"/>
                <a:gd name="T3" fmla="*/ 8 h 105"/>
                <a:gd name="T4" fmla="*/ 32 w 40"/>
                <a:gd name="T5" fmla="*/ 17 h 105"/>
                <a:gd name="T6" fmla="*/ 24 w 40"/>
                <a:gd name="T7" fmla="*/ 35 h 105"/>
                <a:gd name="T8" fmla="*/ 8 w 40"/>
                <a:gd name="T9" fmla="*/ 44 h 105"/>
                <a:gd name="T10" fmla="*/ 8 w 40"/>
                <a:gd name="T11" fmla="*/ 52 h 105"/>
                <a:gd name="T12" fmla="*/ 0 w 40"/>
                <a:gd name="T13" fmla="*/ 70 h 105"/>
                <a:gd name="T14" fmla="*/ 0 w 40"/>
                <a:gd name="T15" fmla="*/ 79 h 105"/>
                <a:gd name="T16" fmla="*/ 0 w 40"/>
                <a:gd name="T17" fmla="*/ 88 h 105"/>
                <a:gd name="T18" fmla="*/ 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32" y="0"/>
                  </a:moveTo>
                  <a:lnTo>
                    <a:pt x="40" y="8"/>
                  </a:lnTo>
                  <a:lnTo>
                    <a:pt x="32" y="17"/>
                  </a:lnTo>
                  <a:lnTo>
                    <a:pt x="24" y="35"/>
                  </a:lnTo>
                  <a:lnTo>
                    <a:pt x="8" y="44"/>
                  </a:lnTo>
                  <a:lnTo>
                    <a:pt x="8" y="52"/>
                  </a:lnTo>
                  <a:lnTo>
                    <a:pt x="0" y="70"/>
                  </a:lnTo>
                  <a:lnTo>
                    <a:pt x="0" y="79"/>
                  </a:lnTo>
                  <a:lnTo>
                    <a:pt x="0" y="88"/>
                  </a:lnTo>
                  <a:lnTo>
                    <a:pt x="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62" name="Freeform 1204"/>
            <p:cNvSpPr>
              <a:spLocks/>
            </p:cNvSpPr>
            <p:nvPr/>
          </p:nvSpPr>
          <p:spPr bwMode="auto">
            <a:xfrm>
              <a:off x="1724" y="3463"/>
              <a:ext cx="64" cy="115"/>
            </a:xfrm>
            <a:custGeom>
              <a:avLst/>
              <a:gdLst>
                <a:gd name="T0" fmla="*/ 64 w 64"/>
                <a:gd name="T1" fmla="*/ 0 h 115"/>
                <a:gd name="T2" fmla="*/ 56 w 64"/>
                <a:gd name="T3" fmla="*/ 18 h 115"/>
                <a:gd name="T4" fmla="*/ 56 w 64"/>
                <a:gd name="T5" fmla="*/ 27 h 115"/>
                <a:gd name="T6" fmla="*/ 40 w 64"/>
                <a:gd name="T7" fmla="*/ 27 h 115"/>
                <a:gd name="T8" fmla="*/ 32 w 64"/>
                <a:gd name="T9" fmla="*/ 27 h 115"/>
                <a:gd name="T10" fmla="*/ 32 w 64"/>
                <a:gd name="T11" fmla="*/ 35 h 115"/>
                <a:gd name="T12" fmla="*/ 32 w 64"/>
                <a:gd name="T13" fmla="*/ 44 h 115"/>
                <a:gd name="T14" fmla="*/ 24 w 64"/>
                <a:gd name="T15" fmla="*/ 62 h 115"/>
                <a:gd name="T16" fmla="*/ 16 w 64"/>
                <a:gd name="T17" fmla="*/ 71 h 115"/>
                <a:gd name="T18" fmla="*/ 16 w 64"/>
                <a:gd name="T19" fmla="*/ 79 h 115"/>
                <a:gd name="T20" fmla="*/ 16 w 64"/>
                <a:gd name="T21" fmla="*/ 97 h 115"/>
                <a:gd name="T22" fmla="*/ 0 w 64"/>
                <a:gd name="T23" fmla="*/ 97 h 115"/>
                <a:gd name="T24" fmla="*/ 0 w 64"/>
                <a:gd name="T25" fmla="*/ 106 h 115"/>
                <a:gd name="T26" fmla="*/ 0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64" y="0"/>
                  </a:moveTo>
                  <a:lnTo>
                    <a:pt x="56" y="18"/>
                  </a:lnTo>
                  <a:lnTo>
                    <a:pt x="56" y="27"/>
                  </a:lnTo>
                  <a:lnTo>
                    <a:pt x="40" y="27"/>
                  </a:lnTo>
                  <a:lnTo>
                    <a:pt x="32" y="27"/>
                  </a:lnTo>
                  <a:lnTo>
                    <a:pt x="32" y="35"/>
                  </a:lnTo>
                  <a:lnTo>
                    <a:pt x="32" y="44"/>
                  </a:lnTo>
                  <a:lnTo>
                    <a:pt x="24" y="62"/>
                  </a:lnTo>
                  <a:lnTo>
                    <a:pt x="16" y="71"/>
                  </a:lnTo>
                  <a:lnTo>
                    <a:pt x="16" y="79"/>
                  </a:lnTo>
                  <a:lnTo>
                    <a:pt x="16" y="97"/>
                  </a:lnTo>
                  <a:lnTo>
                    <a:pt x="0" y="97"/>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63" name="Freeform 1205"/>
            <p:cNvSpPr>
              <a:spLocks/>
            </p:cNvSpPr>
            <p:nvPr/>
          </p:nvSpPr>
          <p:spPr bwMode="auto">
            <a:xfrm>
              <a:off x="2132" y="3507"/>
              <a:ext cx="48" cy="88"/>
            </a:xfrm>
            <a:custGeom>
              <a:avLst/>
              <a:gdLst>
                <a:gd name="T0" fmla="*/ 0 w 48"/>
                <a:gd name="T1" fmla="*/ 0 h 88"/>
                <a:gd name="T2" fmla="*/ 0 w 48"/>
                <a:gd name="T3" fmla="*/ 18 h 88"/>
                <a:gd name="T4" fmla="*/ 0 w 48"/>
                <a:gd name="T5" fmla="*/ 27 h 88"/>
                <a:gd name="T6" fmla="*/ 16 w 48"/>
                <a:gd name="T7" fmla="*/ 27 h 88"/>
                <a:gd name="T8" fmla="*/ 16 w 48"/>
                <a:gd name="T9" fmla="*/ 35 h 88"/>
                <a:gd name="T10" fmla="*/ 24 w 48"/>
                <a:gd name="T11" fmla="*/ 35 h 88"/>
                <a:gd name="T12" fmla="*/ 32 w 48"/>
                <a:gd name="T13" fmla="*/ 53 h 88"/>
                <a:gd name="T14" fmla="*/ 48 w 48"/>
                <a:gd name="T15" fmla="*/ 62 h 88"/>
                <a:gd name="T16" fmla="*/ 48 w 48"/>
                <a:gd name="T17" fmla="*/ 71 h 88"/>
                <a:gd name="T18" fmla="*/ 48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0" y="0"/>
                  </a:moveTo>
                  <a:lnTo>
                    <a:pt x="0" y="18"/>
                  </a:lnTo>
                  <a:lnTo>
                    <a:pt x="0" y="27"/>
                  </a:lnTo>
                  <a:lnTo>
                    <a:pt x="16" y="27"/>
                  </a:lnTo>
                  <a:lnTo>
                    <a:pt x="16" y="35"/>
                  </a:lnTo>
                  <a:lnTo>
                    <a:pt x="24" y="35"/>
                  </a:lnTo>
                  <a:lnTo>
                    <a:pt x="32" y="53"/>
                  </a:lnTo>
                  <a:lnTo>
                    <a:pt x="48" y="62"/>
                  </a:lnTo>
                  <a:lnTo>
                    <a:pt x="48" y="71"/>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64" name="Freeform 1206"/>
            <p:cNvSpPr>
              <a:spLocks/>
            </p:cNvSpPr>
            <p:nvPr/>
          </p:nvSpPr>
          <p:spPr bwMode="auto">
            <a:xfrm>
              <a:off x="2092" y="3314"/>
              <a:ext cx="64" cy="53"/>
            </a:xfrm>
            <a:custGeom>
              <a:avLst/>
              <a:gdLst>
                <a:gd name="T0" fmla="*/ 0 w 64"/>
                <a:gd name="T1" fmla="*/ 0 h 53"/>
                <a:gd name="T2" fmla="*/ 24 w 64"/>
                <a:gd name="T3" fmla="*/ 17 h 53"/>
                <a:gd name="T4" fmla="*/ 32 w 64"/>
                <a:gd name="T5" fmla="*/ 17 h 53"/>
                <a:gd name="T6" fmla="*/ 40 w 64"/>
                <a:gd name="T7" fmla="*/ 17 h 53"/>
                <a:gd name="T8" fmla="*/ 56 w 64"/>
                <a:gd name="T9" fmla="*/ 17 h 53"/>
                <a:gd name="T10" fmla="*/ 64 w 64"/>
                <a:gd name="T11" fmla="*/ 26 h 53"/>
                <a:gd name="T12" fmla="*/ 64 w 64"/>
                <a:gd name="T13" fmla="*/ 35 h 53"/>
                <a:gd name="T14" fmla="*/ 64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0" y="0"/>
                  </a:moveTo>
                  <a:lnTo>
                    <a:pt x="24" y="17"/>
                  </a:lnTo>
                  <a:lnTo>
                    <a:pt x="32" y="17"/>
                  </a:lnTo>
                  <a:lnTo>
                    <a:pt x="40" y="17"/>
                  </a:lnTo>
                  <a:lnTo>
                    <a:pt x="56" y="17"/>
                  </a:lnTo>
                  <a:lnTo>
                    <a:pt x="64" y="26"/>
                  </a:lnTo>
                  <a:lnTo>
                    <a:pt x="64" y="35"/>
                  </a:lnTo>
                  <a:lnTo>
                    <a:pt x="64"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65" name="Freeform 1207"/>
            <p:cNvSpPr>
              <a:spLocks/>
            </p:cNvSpPr>
            <p:nvPr/>
          </p:nvSpPr>
          <p:spPr bwMode="auto">
            <a:xfrm>
              <a:off x="1780" y="3314"/>
              <a:ext cx="96" cy="35"/>
            </a:xfrm>
            <a:custGeom>
              <a:avLst/>
              <a:gdLst>
                <a:gd name="T0" fmla="*/ 96 w 96"/>
                <a:gd name="T1" fmla="*/ 0 h 35"/>
                <a:gd name="T2" fmla="*/ 80 w 96"/>
                <a:gd name="T3" fmla="*/ 0 h 35"/>
                <a:gd name="T4" fmla="*/ 72 w 96"/>
                <a:gd name="T5" fmla="*/ 0 h 35"/>
                <a:gd name="T6" fmla="*/ 64 w 96"/>
                <a:gd name="T7" fmla="*/ 0 h 35"/>
                <a:gd name="T8" fmla="*/ 48 w 96"/>
                <a:gd name="T9" fmla="*/ 0 h 35"/>
                <a:gd name="T10" fmla="*/ 40 w 96"/>
                <a:gd name="T11" fmla="*/ 0 h 35"/>
                <a:gd name="T12" fmla="*/ 32 w 96"/>
                <a:gd name="T13" fmla="*/ 0 h 35"/>
                <a:gd name="T14" fmla="*/ 16 w 96"/>
                <a:gd name="T15" fmla="*/ 17 h 35"/>
                <a:gd name="T16" fmla="*/ 8 w 96"/>
                <a:gd name="T17" fmla="*/ 26 h 35"/>
                <a:gd name="T18" fmla="*/ 0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96" y="0"/>
                  </a:moveTo>
                  <a:lnTo>
                    <a:pt x="80" y="0"/>
                  </a:lnTo>
                  <a:lnTo>
                    <a:pt x="72" y="0"/>
                  </a:lnTo>
                  <a:lnTo>
                    <a:pt x="64" y="0"/>
                  </a:lnTo>
                  <a:lnTo>
                    <a:pt x="48" y="0"/>
                  </a:lnTo>
                  <a:lnTo>
                    <a:pt x="40" y="0"/>
                  </a:lnTo>
                  <a:lnTo>
                    <a:pt x="32" y="0"/>
                  </a:lnTo>
                  <a:lnTo>
                    <a:pt x="16" y="17"/>
                  </a:lnTo>
                  <a:lnTo>
                    <a:pt x="8"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66" name="Freeform 1208"/>
            <p:cNvSpPr>
              <a:spLocks/>
            </p:cNvSpPr>
            <p:nvPr/>
          </p:nvSpPr>
          <p:spPr bwMode="auto">
            <a:xfrm>
              <a:off x="1780" y="3296"/>
              <a:ext cx="112" cy="44"/>
            </a:xfrm>
            <a:custGeom>
              <a:avLst/>
              <a:gdLst>
                <a:gd name="T0" fmla="*/ 112 w 112"/>
                <a:gd name="T1" fmla="*/ 0 h 44"/>
                <a:gd name="T2" fmla="*/ 104 w 112"/>
                <a:gd name="T3" fmla="*/ 0 h 44"/>
                <a:gd name="T4" fmla="*/ 96 w 112"/>
                <a:gd name="T5" fmla="*/ 0 h 44"/>
                <a:gd name="T6" fmla="*/ 80 w 112"/>
                <a:gd name="T7" fmla="*/ 0 h 44"/>
                <a:gd name="T8" fmla="*/ 72 w 112"/>
                <a:gd name="T9" fmla="*/ 0 h 44"/>
                <a:gd name="T10" fmla="*/ 64 w 112"/>
                <a:gd name="T11" fmla="*/ 0 h 44"/>
                <a:gd name="T12" fmla="*/ 48 w 112"/>
                <a:gd name="T13" fmla="*/ 0 h 44"/>
                <a:gd name="T14" fmla="*/ 40 w 112"/>
                <a:gd name="T15" fmla="*/ 9 h 44"/>
                <a:gd name="T16" fmla="*/ 32 w 112"/>
                <a:gd name="T17" fmla="*/ 9 h 44"/>
                <a:gd name="T18" fmla="*/ 32 w 112"/>
                <a:gd name="T19" fmla="*/ 18 h 44"/>
                <a:gd name="T20" fmla="*/ 16 w 112"/>
                <a:gd name="T21" fmla="*/ 18 h 44"/>
                <a:gd name="T22" fmla="*/ 8 w 112"/>
                <a:gd name="T23" fmla="*/ 35 h 44"/>
                <a:gd name="T24" fmla="*/ 0 w 112"/>
                <a:gd name="T25" fmla="*/ 35 h 44"/>
                <a:gd name="T26" fmla="*/ 0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112" y="0"/>
                  </a:moveTo>
                  <a:lnTo>
                    <a:pt x="104" y="0"/>
                  </a:lnTo>
                  <a:lnTo>
                    <a:pt x="96" y="0"/>
                  </a:lnTo>
                  <a:lnTo>
                    <a:pt x="80" y="0"/>
                  </a:lnTo>
                  <a:lnTo>
                    <a:pt x="72" y="0"/>
                  </a:lnTo>
                  <a:lnTo>
                    <a:pt x="64" y="0"/>
                  </a:lnTo>
                  <a:lnTo>
                    <a:pt x="48" y="0"/>
                  </a:lnTo>
                  <a:lnTo>
                    <a:pt x="40" y="9"/>
                  </a:lnTo>
                  <a:lnTo>
                    <a:pt x="32" y="9"/>
                  </a:lnTo>
                  <a:lnTo>
                    <a:pt x="32" y="18"/>
                  </a:lnTo>
                  <a:lnTo>
                    <a:pt x="16" y="18"/>
                  </a:lnTo>
                  <a:lnTo>
                    <a:pt x="8" y="35"/>
                  </a:lnTo>
                  <a:lnTo>
                    <a:pt x="0" y="35"/>
                  </a:lnTo>
                  <a:lnTo>
                    <a:pt x="0"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67" name="Freeform 1209"/>
            <p:cNvSpPr>
              <a:spLocks/>
            </p:cNvSpPr>
            <p:nvPr/>
          </p:nvSpPr>
          <p:spPr bwMode="auto">
            <a:xfrm>
              <a:off x="1748" y="3375"/>
              <a:ext cx="64" cy="71"/>
            </a:xfrm>
            <a:custGeom>
              <a:avLst/>
              <a:gdLst>
                <a:gd name="T0" fmla="*/ 64 w 64"/>
                <a:gd name="T1" fmla="*/ 0 h 71"/>
                <a:gd name="T2" fmla="*/ 48 w 64"/>
                <a:gd name="T3" fmla="*/ 0 h 71"/>
                <a:gd name="T4" fmla="*/ 40 w 64"/>
                <a:gd name="T5" fmla="*/ 9 h 71"/>
                <a:gd name="T6" fmla="*/ 32 w 64"/>
                <a:gd name="T7" fmla="*/ 18 h 71"/>
                <a:gd name="T8" fmla="*/ 32 w 64"/>
                <a:gd name="T9" fmla="*/ 36 h 71"/>
                <a:gd name="T10" fmla="*/ 16 w 64"/>
                <a:gd name="T11" fmla="*/ 44 h 71"/>
                <a:gd name="T12" fmla="*/ 16 w 64"/>
                <a:gd name="T13" fmla="*/ 53 h 71"/>
                <a:gd name="T14" fmla="*/ 8 w 64"/>
                <a:gd name="T15" fmla="*/ 53 h 71"/>
                <a:gd name="T16" fmla="*/ 0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64" y="0"/>
                  </a:moveTo>
                  <a:lnTo>
                    <a:pt x="48" y="0"/>
                  </a:lnTo>
                  <a:lnTo>
                    <a:pt x="40" y="9"/>
                  </a:lnTo>
                  <a:lnTo>
                    <a:pt x="32" y="18"/>
                  </a:lnTo>
                  <a:lnTo>
                    <a:pt x="32" y="36"/>
                  </a:lnTo>
                  <a:lnTo>
                    <a:pt x="16" y="44"/>
                  </a:lnTo>
                  <a:lnTo>
                    <a:pt x="16" y="53"/>
                  </a:lnTo>
                  <a:lnTo>
                    <a:pt x="8" y="53"/>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68" name="Freeform 1210"/>
            <p:cNvSpPr>
              <a:spLocks/>
            </p:cNvSpPr>
            <p:nvPr/>
          </p:nvSpPr>
          <p:spPr bwMode="auto">
            <a:xfrm>
              <a:off x="1692" y="3455"/>
              <a:ext cx="96" cy="43"/>
            </a:xfrm>
            <a:custGeom>
              <a:avLst/>
              <a:gdLst>
                <a:gd name="T0" fmla="*/ 96 w 96"/>
                <a:gd name="T1" fmla="*/ 0 h 43"/>
                <a:gd name="T2" fmla="*/ 88 w 96"/>
                <a:gd name="T3" fmla="*/ 0 h 43"/>
                <a:gd name="T4" fmla="*/ 72 w 96"/>
                <a:gd name="T5" fmla="*/ 8 h 43"/>
                <a:gd name="T6" fmla="*/ 64 w 96"/>
                <a:gd name="T7" fmla="*/ 8 h 43"/>
                <a:gd name="T8" fmla="*/ 56 w 96"/>
                <a:gd name="T9" fmla="*/ 26 h 43"/>
                <a:gd name="T10" fmla="*/ 48 w 96"/>
                <a:gd name="T11" fmla="*/ 26 h 43"/>
                <a:gd name="T12" fmla="*/ 32 w 96"/>
                <a:gd name="T13" fmla="*/ 26 h 43"/>
                <a:gd name="T14" fmla="*/ 24 w 96"/>
                <a:gd name="T15" fmla="*/ 26 h 43"/>
                <a:gd name="T16" fmla="*/ 16 w 96"/>
                <a:gd name="T17" fmla="*/ 35 h 43"/>
                <a:gd name="T18" fmla="*/ 0 w 96"/>
                <a:gd name="T19" fmla="*/ 35 h 43"/>
                <a:gd name="T20" fmla="*/ 0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96" y="0"/>
                  </a:moveTo>
                  <a:lnTo>
                    <a:pt x="88" y="0"/>
                  </a:lnTo>
                  <a:lnTo>
                    <a:pt x="72" y="8"/>
                  </a:lnTo>
                  <a:lnTo>
                    <a:pt x="64" y="8"/>
                  </a:lnTo>
                  <a:lnTo>
                    <a:pt x="56" y="26"/>
                  </a:lnTo>
                  <a:lnTo>
                    <a:pt x="48" y="26"/>
                  </a:lnTo>
                  <a:lnTo>
                    <a:pt x="32" y="26"/>
                  </a:lnTo>
                  <a:lnTo>
                    <a:pt x="24" y="26"/>
                  </a:lnTo>
                  <a:lnTo>
                    <a:pt x="16" y="35"/>
                  </a:lnTo>
                  <a:lnTo>
                    <a:pt x="0" y="35"/>
                  </a:lnTo>
                  <a:lnTo>
                    <a:pt x="0"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6538" name="Group 1211"/>
          <p:cNvGrpSpPr>
            <a:grpSpLocks/>
          </p:cNvGrpSpPr>
          <p:nvPr/>
        </p:nvGrpSpPr>
        <p:grpSpPr bwMode="auto">
          <a:xfrm>
            <a:off x="8382000" y="2590800"/>
            <a:ext cx="685800" cy="573088"/>
            <a:chOff x="1748" y="2760"/>
            <a:chExt cx="480" cy="457"/>
          </a:xfrm>
        </p:grpSpPr>
        <p:sp>
          <p:nvSpPr>
            <p:cNvPr id="107010" name="Freeform 1212"/>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232 w 232"/>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211"/>
                <a:gd name="T188" fmla="*/ 232 w 232"/>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lnTo>
                    <a:pt x="232"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11" name="Freeform 1213"/>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211"/>
                <a:gd name="T185" fmla="*/ 232 w 232"/>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12" name="Freeform 1214"/>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56 w 208"/>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8"/>
                <a:gd name="T187" fmla="*/ 0 h 255"/>
                <a:gd name="T188" fmla="*/ 208 w 208"/>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lnTo>
                    <a:pt x="56"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13" name="Freeform 1215"/>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8"/>
                <a:gd name="T184" fmla="*/ 0 h 255"/>
                <a:gd name="T185" fmla="*/ 208 w 208"/>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14" name="Freeform 1216"/>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40 w 280"/>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0"/>
                <a:gd name="T118" fmla="*/ 0 h 360"/>
                <a:gd name="T119" fmla="*/ 280 w 280"/>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lnTo>
                    <a:pt x="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15" name="Freeform 1217"/>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80"/>
                <a:gd name="T115" fmla="*/ 0 h 360"/>
                <a:gd name="T116" fmla="*/ 280 w 280"/>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16" name="Freeform 1218"/>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40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lnTo>
                    <a:pt x="40"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17" name="Freeform 1219"/>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18" name="Freeform 1220"/>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208 w 208"/>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8"/>
                <a:gd name="T139" fmla="*/ 0 h 457"/>
                <a:gd name="T140" fmla="*/ 208 w 208"/>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lnTo>
                    <a:pt x="208"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19" name="Freeform 1221"/>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8"/>
                <a:gd name="T136" fmla="*/ 0 h 457"/>
                <a:gd name="T137" fmla="*/ 208 w 208"/>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20" name="Freeform 1222"/>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232 w 232"/>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325"/>
                <a:gd name="T188" fmla="*/ 232 w 232"/>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lnTo>
                    <a:pt x="232"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21" name="Freeform 1223"/>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325"/>
                <a:gd name="T185" fmla="*/ 232 w 232"/>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6539" name="Group 1224"/>
          <p:cNvGrpSpPr>
            <a:grpSpLocks/>
          </p:cNvGrpSpPr>
          <p:nvPr/>
        </p:nvGrpSpPr>
        <p:grpSpPr bwMode="auto">
          <a:xfrm>
            <a:off x="5867400" y="3086100"/>
            <a:ext cx="774700" cy="614363"/>
            <a:chOff x="2659" y="3226"/>
            <a:chExt cx="488" cy="387"/>
          </a:xfrm>
        </p:grpSpPr>
        <p:sp>
          <p:nvSpPr>
            <p:cNvPr id="106963" name="Freeform 1225"/>
            <p:cNvSpPr>
              <a:spLocks/>
            </p:cNvSpPr>
            <p:nvPr/>
          </p:nvSpPr>
          <p:spPr bwMode="auto">
            <a:xfrm>
              <a:off x="2795" y="3226"/>
              <a:ext cx="40" cy="53"/>
            </a:xfrm>
            <a:custGeom>
              <a:avLst/>
              <a:gdLst>
                <a:gd name="T0" fmla="*/ 40 w 40"/>
                <a:gd name="T1" fmla="*/ 0 h 53"/>
                <a:gd name="T2" fmla="*/ 40 w 40"/>
                <a:gd name="T3" fmla="*/ 9 h 53"/>
                <a:gd name="T4" fmla="*/ 40 w 40"/>
                <a:gd name="T5" fmla="*/ 18 h 53"/>
                <a:gd name="T6" fmla="*/ 32 w 40"/>
                <a:gd name="T7" fmla="*/ 18 h 53"/>
                <a:gd name="T8" fmla="*/ 24 w 40"/>
                <a:gd name="T9" fmla="*/ 18 h 53"/>
                <a:gd name="T10" fmla="*/ 24 w 40"/>
                <a:gd name="T11" fmla="*/ 35 h 53"/>
                <a:gd name="T12" fmla="*/ 8 w 40"/>
                <a:gd name="T13" fmla="*/ 35 h 53"/>
                <a:gd name="T14" fmla="*/ 8 w 40"/>
                <a:gd name="T15" fmla="*/ 44 h 53"/>
                <a:gd name="T16" fmla="*/ 0 w 40"/>
                <a:gd name="T17" fmla="*/ 44 h 53"/>
                <a:gd name="T18" fmla="*/ 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40" y="0"/>
                  </a:moveTo>
                  <a:lnTo>
                    <a:pt x="40" y="9"/>
                  </a:lnTo>
                  <a:lnTo>
                    <a:pt x="40" y="18"/>
                  </a:lnTo>
                  <a:lnTo>
                    <a:pt x="32" y="18"/>
                  </a:lnTo>
                  <a:lnTo>
                    <a:pt x="24" y="18"/>
                  </a:lnTo>
                  <a:lnTo>
                    <a:pt x="24" y="35"/>
                  </a:lnTo>
                  <a:lnTo>
                    <a:pt x="8" y="35"/>
                  </a:lnTo>
                  <a:lnTo>
                    <a:pt x="8" y="44"/>
                  </a:lnTo>
                  <a:lnTo>
                    <a:pt x="0" y="44"/>
                  </a:lnTo>
                  <a:lnTo>
                    <a:pt x="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64" name="Freeform 1226"/>
            <p:cNvSpPr>
              <a:spLocks/>
            </p:cNvSpPr>
            <p:nvPr/>
          </p:nvSpPr>
          <p:spPr bwMode="auto">
            <a:xfrm>
              <a:off x="2835" y="3226"/>
              <a:ext cx="56" cy="97"/>
            </a:xfrm>
            <a:custGeom>
              <a:avLst/>
              <a:gdLst>
                <a:gd name="T0" fmla="*/ 0 w 56"/>
                <a:gd name="T1" fmla="*/ 0 h 97"/>
                <a:gd name="T2" fmla="*/ 0 w 56"/>
                <a:gd name="T3" fmla="*/ 9 h 97"/>
                <a:gd name="T4" fmla="*/ 0 w 56"/>
                <a:gd name="T5" fmla="*/ 18 h 97"/>
                <a:gd name="T6" fmla="*/ 16 w 56"/>
                <a:gd name="T7" fmla="*/ 35 h 97"/>
                <a:gd name="T8" fmla="*/ 24 w 56"/>
                <a:gd name="T9" fmla="*/ 44 h 97"/>
                <a:gd name="T10" fmla="*/ 32 w 56"/>
                <a:gd name="T11" fmla="*/ 53 h 97"/>
                <a:gd name="T12" fmla="*/ 48 w 56"/>
                <a:gd name="T13" fmla="*/ 62 h 97"/>
                <a:gd name="T14" fmla="*/ 56 w 56"/>
                <a:gd name="T15" fmla="*/ 79 h 97"/>
                <a:gd name="T16" fmla="*/ 56 w 56"/>
                <a:gd name="T17" fmla="*/ 88 h 97"/>
                <a:gd name="T18" fmla="*/ 56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0" y="0"/>
                  </a:moveTo>
                  <a:lnTo>
                    <a:pt x="0" y="9"/>
                  </a:lnTo>
                  <a:lnTo>
                    <a:pt x="0" y="18"/>
                  </a:lnTo>
                  <a:lnTo>
                    <a:pt x="16" y="35"/>
                  </a:lnTo>
                  <a:lnTo>
                    <a:pt x="24" y="44"/>
                  </a:lnTo>
                  <a:lnTo>
                    <a:pt x="32" y="53"/>
                  </a:lnTo>
                  <a:lnTo>
                    <a:pt x="48" y="62"/>
                  </a:lnTo>
                  <a:lnTo>
                    <a:pt x="56" y="79"/>
                  </a:lnTo>
                  <a:lnTo>
                    <a:pt x="56" y="88"/>
                  </a:lnTo>
                  <a:lnTo>
                    <a:pt x="56"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65" name="Freeform 1227"/>
            <p:cNvSpPr>
              <a:spLocks/>
            </p:cNvSpPr>
            <p:nvPr/>
          </p:nvSpPr>
          <p:spPr bwMode="auto">
            <a:xfrm>
              <a:off x="2867" y="3226"/>
              <a:ext cx="88" cy="97"/>
            </a:xfrm>
            <a:custGeom>
              <a:avLst/>
              <a:gdLst>
                <a:gd name="T0" fmla="*/ 0 w 88"/>
                <a:gd name="T1" fmla="*/ 0 h 97"/>
                <a:gd name="T2" fmla="*/ 16 w 88"/>
                <a:gd name="T3" fmla="*/ 35 h 97"/>
                <a:gd name="T4" fmla="*/ 24 w 88"/>
                <a:gd name="T5" fmla="*/ 35 h 97"/>
                <a:gd name="T6" fmla="*/ 24 w 88"/>
                <a:gd name="T7" fmla="*/ 44 h 97"/>
                <a:gd name="T8" fmla="*/ 32 w 88"/>
                <a:gd name="T9" fmla="*/ 44 h 97"/>
                <a:gd name="T10" fmla="*/ 48 w 88"/>
                <a:gd name="T11" fmla="*/ 44 h 97"/>
                <a:gd name="T12" fmla="*/ 56 w 88"/>
                <a:gd name="T13" fmla="*/ 53 h 97"/>
                <a:gd name="T14" fmla="*/ 64 w 88"/>
                <a:gd name="T15" fmla="*/ 53 h 97"/>
                <a:gd name="T16" fmla="*/ 64 w 88"/>
                <a:gd name="T17" fmla="*/ 62 h 97"/>
                <a:gd name="T18" fmla="*/ 72 w 88"/>
                <a:gd name="T19" fmla="*/ 62 h 97"/>
                <a:gd name="T20" fmla="*/ 72 w 88"/>
                <a:gd name="T21" fmla="*/ 79 h 97"/>
                <a:gd name="T22" fmla="*/ 88 w 88"/>
                <a:gd name="T23" fmla="*/ 79 h 97"/>
                <a:gd name="T24" fmla="*/ 88 w 88"/>
                <a:gd name="T25" fmla="*/ 88 h 97"/>
                <a:gd name="T26" fmla="*/ 88 w 88"/>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8"/>
                <a:gd name="T43" fmla="*/ 0 h 97"/>
                <a:gd name="T44" fmla="*/ 88 w 88"/>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8" h="97">
                  <a:moveTo>
                    <a:pt x="0" y="0"/>
                  </a:moveTo>
                  <a:lnTo>
                    <a:pt x="16" y="35"/>
                  </a:lnTo>
                  <a:lnTo>
                    <a:pt x="24" y="35"/>
                  </a:lnTo>
                  <a:lnTo>
                    <a:pt x="24" y="44"/>
                  </a:lnTo>
                  <a:lnTo>
                    <a:pt x="32" y="44"/>
                  </a:lnTo>
                  <a:lnTo>
                    <a:pt x="48" y="44"/>
                  </a:lnTo>
                  <a:lnTo>
                    <a:pt x="56" y="53"/>
                  </a:lnTo>
                  <a:lnTo>
                    <a:pt x="64" y="53"/>
                  </a:lnTo>
                  <a:lnTo>
                    <a:pt x="64" y="62"/>
                  </a:lnTo>
                  <a:lnTo>
                    <a:pt x="72" y="62"/>
                  </a:lnTo>
                  <a:lnTo>
                    <a:pt x="72" y="79"/>
                  </a:lnTo>
                  <a:lnTo>
                    <a:pt x="88" y="79"/>
                  </a:lnTo>
                  <a:lnTo>
                    <a:pt x="88" y="88"/>
                  </a:lnTo>
                  <a:lnTo>
                    <a:pt x="88"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66" name="Freeform 1228"/>
            <p:cNvSpPr>
              <a:spLocks/>
            </p:cNvSpPr>
            <p:nvPr/>
          </p:nvSpPr>
          <p:spPr bwMode="auto">
            <a:xfrm>
              <a:off x="2803" y="3270"/>
              <a:ext cx="56" cy="114"/>
            </a:xfrm>
            <a:custGeom>
              <a:avLst/>
              <a:gdLst>
                <a:gd name="T0" fmla="*/ 56 w 56"/>
                <a:gd name="T1" fmla="*/ 0 h 114"/>
                <a:gd name="T2" fmla="*/ 56 w 56"/>
                <a:gd name="T3" fmla="*/ 9 h 114"/>
                <a:gd name="T4" fmla="*/ 56 w 56"/>
                <a:gd name="T5" fmla="*/ 18 h 114"/>
                <a:gd name="T6" fmla="*/ 56 w 56"/>
                <a:gd name="T7" fmla="*/ 35 h 114"/>
                <a:gd name="T8" fmla="*/ 48 w 56"/>
                <a:gd name="T9" fmla="*/ 44 h 114"/>
                <a:gd name="T10" fmla="*/ 32 w 56"/>
                <a:gd name="T11" fmla="*/ 53 h 114"/>
                <a:gd name="T12" fmla="*/ 16 w 56"/>
                <a:gd name="T13" fmla="*/ 70 h 114"/>
                <a:gd name="T14" fmla="*/ 16 w 56"/>
                <a:gd name="T15" fmla="*/ 79 h 114"/>
                <a:gd name="T16" fmla="*/ 16 w 56"/>
                <a:gd name="T17" fmla="*/ 88 h 114"/>
                <a:gd name="T18" fmla="*/ 0 w 56"/>
                <a:gd name="T19" fmla="*/ 88 h 114"/>
                <a:gd name="T20" fmla="*/ 0 w 56"/>
                <a:gd name="T21" fmla="*/ 105 h 114"/>
                <a:gd name="T22" fmla="*/ 0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56" y="0"/>
                  </a:moveTo>
                  <a:lnTo>
                    <a:pt x="56" y="9"/>
                  </a:lnTo>
                  <a:lnTo>
                    <a:pt x="56" y="18"/>
                  </a:lnTo>
                  <a:lnTo>
                    <a:pt x="56" y="35"/>
                  </a:lnTo>
                  <a:lnTo>
                    <a:pt x="48" y="44"/>
                  </a:lnTo>
                  <a:lnTo>
                    <a:pt x="32" y="53"/>
                  </a:lnTo>
                  <a:lnTo>
                    <a:pt x="16" y="70"/>
                  </a:lnTo>
                  <a:lnTo>
                    <a:pt x="16" y="79"/>
                  </a:lnTo>
                  <a:lnTo>
                    <a:pt x="16" y="88"/>
                  </a:lnTo>
                  <a:lnTo>
                    <a:pt x="0" y="88"/>
                  </a:lnTo>
                  <a:lnTo>
                    <a:pt x="0" y="105"/>
                  </a:lnTo>
                  <a:lnTo>
                    <a:pt x="0"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67" name="Freeform 1229"/>
            <p:cNvSpPr>
              <a:spLocks/>
            </p:cNvSpPr>
            <p:nvPr/>
          </p:nvSpPr>
          <p:spPr bwMode="auto">
            <a:xfrm>
              <a:off x="2859" y="3226"/>
              <a:ext cx="72" cy="158"/>
            </a:xfrm>
            <a:custGeom>
              <a:avLst/>
              <a:gdLst>
                <a:gd name="T0" fmla="*/ 0 w 72"/>
                <a:gd name="T1" fmla="*/ 0 h 158"/>
                <a:gd name="T2" fmla="*/ 8 w 72"/>
                <a:gd name="T3" fmla="*/ 44 h 158"/>
                <a:gd name="T4" fmla="*/ 8 w 72"/>
                <a:gd name="T5" fmla="*/ 53 h 158"/>
                <a:gd name="T6" fmla="*/ 24 w 72"/>
                <a:gd name="T7" fmla="*/ 53 h 158"/>
                <a:gd name="T8" fmla="*/ 24 w 72"/>
                <a:gd name="T9" fmla="*/ 62 h 158"/>
                <a:gd name="T10" fmla="*/ 32 w 72"/>
                <a:gd name="T11" fmla="*/ 79 h 158"/>
                <a:gd name="T12" fmla="*/ 40 w 72"/>
                <a:gd name="T13" fmla="*/ 79 h 158"/>
                <a:gd name="T14" fmla="*/ 40 w 72"/>
                <a:gd name="T15" fmla="*/ 88 h 158"/>
                <a:gd name="T16" fmla="*/ 56 w 72"/>
                <a:gd name="T17" fmla="*/ 88 h 158"/>
                <a:gd name="T18" fmla="*/ 56 w 72"/>
                <a:gd name="T19" fmla="*/ 97 h 158"/>
                <a:gd name="T20" fmla="*/ 56 w 72"/>
                <a:gd name="T21" fmla="*/ 114 h 158"/>
                <a:gd name="T22" fmla="*/ 64 w 72"/>
                <a:gd name="T23" fmla="*/ 114 h 158"/>
                <a:gd name="T24" fmla="*/ 64 w 72"/>
                <a:gd name="T25" fmla="*/ 123 h 158"/>
                <a:gd name="T26" fmla="*/ 72 w 72"/>
                <a:gd name="T27" fmla="*/ 132 h 158"/>
                <a:gd name="T28" fmla="*/ 72 w 72"/>
                <a:gd name="T29" fmla="*/ 149 h 158"/>
                <a:gd name="T30" fmla="*/ 64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0" y="0"/>
                  </a:moveTo>
                  <a:lnTo>
                    <a:pt x="8" y="44"/>
                  </a:lnTo>
                  <a:lnTo>
                    <a:pt x="8" y="53"/>
                  </a:lnTo>
                  <a:lnTo>
                    <a:pt x="24" y="53"/>
                  </a:lnTo>
                  <a:lnTo>
                    <a:pt x="24" y="62"/>
                  </a:lnTo>
                  <a:lnTo>
                    <a:pt x="32" y="79"/>
                  </a:lnTo>
                  <a:lnTo>
                    <a:pt x="40" y="79"/>
                  </a:lnTo>
                  <a:lnTo>
                    <a:pt x="40" y="88"/>
                  </a:lnTo>
                  <a:lnTo>
                    <a:pt x="56" y="88"/>
                  </a:lnTo>
                  <a:lnTo>
                    <a:pt x="56" y="97"/>
                  </a:lnTo>
                  <a:lnTo>
                    <a:pt x="56" y="114"/>
                  </a:lnTo>
                  <a:lnTo>
                    <a:pt x="64" y="114"/>
                  </a:lnTo>
                  <a:lnTo>
                    <a:pt x="64" y="123"/>
                  </a:lnTo>
                  <a:lnTo>
                    <a:pt x="72" y="132"/>
                  </a:lnTo>
                  <a:lnTo>
                    <a:pt x="72" y="149"/>
                  </a:lnTo>
                  <a:lnTo>
                    <a:pt x="64"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68" name="Freeform 1230"/>
            <p:cNvSpPr>
              <a:spLocks/>
            </p:cNvSpPr>
            <p:nvPr/>
          </p:nvSpPr>
          <p:spPr bwMode="auto">
            <a:xfrm>
              <a:off x="2763" y="3226"/>
              <a:ext cx="96" cy="114"/>
            </a:xfrm>
            <a:custGeom>
              <a:avLst/>
              <a:gdLst>
                <a:gd name="T0" fmla="*/ 96 w 96"/>
                <a:gd name="T1" fmla="*/ 0 h 114"/>
                <a:gd name="T2" fmla="*/ 72 w 96"/>
                <a:gd name="T3" fmla="*/ 35 h 114"/>
                <a:gd name="T4" fmla="*/ 64 w 96"/>
                <a:gd name="T5" fmla="*/ 44 h 114"/>
                <a:gd name="T6" fmla="*/ 56 w 96"/>
                <a:gd name="T7" fmla="*/ 44 h 114"/>
                <a:gd name="T8" fmla="*/ 40 w 96"/>
                <a:gd name="T9" fmla="*/ 44 h 114"/>
                <a:gd name="T10" fmla="*/ 32 w 96"/>
                <a:gd name="T11" fmla="*/ 44 h 114"/>
                <a:gd name="T12" fmla="*/ 32 w 96"/>
                <a:gd name="T13" fmla="*/ 53 h 114"/>
                <a:gd name="T14" fmla="*/ 24 w 96"/>
                <a:gd name="T15" fmla="*/ 53 h 114"/>
                <a:gd name="T16" fmla="*/ 8 w 96"/>
                <a:gd name="T17" fmla="*/ 62 h 114"/>
                <a:gd name="T18" fmla="*/ 0 w 96"/>
                <a:gd name="T19" fmla="*/ 79 h 114"/>
                <a:gd name="T20" fmla="*/ 0 w 96"/>
                <a:gd name="T21" fmla="*/ 88 h 114"/>
                <a:gd name="T22" fmla="*/ 0 w 96"/>
                <a:gd name="T23" fmla="*/ 97 h 114"/>
                <a:gd name="T24" fmla="*/ 0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96" y="0"/>
                  </a:moveTo>
                  <a:lnTo>
                    <a:pt x="72" y="35"/>
                  </a:lnTo>
                  <a:lnTo>
                    <a:pt x="64" y="44"/>
                  </a:lnTo>
                  <a:lnTo>
                    <a:pt x="56" y="44"/>
                  </a:lnTo>
                  <a:lnTo>
                    <a:pt x="40" y="44"/>
                  </a:lnTo>
                  <a:lnTo>
                    <a:pt x="32" y="44"/>
                  </a:lnTo>
                  <a:lnTo>
                    <a:pt x="32" y="53"/>
                  </a:lnTo>
                  <a:lnTo>
                    <a:pt x="24" y="53"/>
                  </a:lnTo>
                  <a:lnTo>
                    <a:pt x="8" y="62"/>
                  </a:lnTo>
                  <a:lnTo>
                    <a:pt x="0" y="79"/>
                  </a:lnTo>
                  <a:lnTo>
                    <a:pt x="0" y="88"/>
                  </a:lnTo>
                  <a:lnTo>
                    <a:pt x="0" y="97"/>
                  </a:lnTo>
                  <a:lnTo>
                    <a:pt x="0"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69" name="Freeform 1231"/>
            <p:cNvSpPr>
              <a:spLocks/>
            </p:cNvSpPr>
            <p:nvPr/>
          </p:nvSpPr>
          <p:spPr bwMode="auto">
            <a:xfrm>
              <a:off x="2803" y="3270"/>
              <a:ext cx="48" cy="132"/>
            </a:xfrm>
            <a:custGeom>
              <a:avLst/>
              <a:gdLst>
                <a:gd name="T0" fmla="*/ 0 w 48"/>
                <a:gd name="T1" fmla="*/ 0 h 132"/>
                <a:gd name="T2" fmla="*/ 0 w 48"/>
                <a:gd name="T3" fmla="*/ 9 h 132"/>
                <a:gd name="T4" fmla="*/ 0 w 48"/>
                <a:gd name="T5" fmla="*/ 18 h 132"/>
                <a:gd name="T6" fmla="*/ 0 w 48"/>
                <a:gd name="T7" fmla="*/ 35 h 132"/>
                <a:gd name="T8" fmla="*/ 0 w 48"/>
                <a:gd name="T9" fmla="*/ 44 h 132"/>
                <a:gd name="T10" fmla="*/ 16 w 48"/>
                <a:gd name="T11" fmla="*/ 53 h 132"/>
                <a:gd name="T12" fmla="*/ 24 w 48"/>
                <a:gd name="T13" fmla="*/ 70 h 132"/>
                <a:gd name="T14" fmla="*/ 24 w 48"/>
                <a:gd name="T15" fmla="*/ 79 h 132"/>
                <a:gd name="T16" fmla="*/ 32 w 48"/>
                <a:gd name="T17" fmla="*/ 88 h 132"/>
                <a:gd name="T18" fmla="*/ 32 w 48"/>
                <a:gd name="T19" fmla="*/ 105 h 132"/>
                <a:gd name="T20" fmla="*/ 48 w 48"/>
                <a:gd name="T21" fmla="*/ 105 h 132"/>
                <a:gd name="T22" fmla="*/ 48 w 48"/>
                <a:gd name="T23" fmla="*/ 114 h 132"/>
                <a:gd name="T24" fmla="*/ 48 w 48"/>
                <a:gd name="T25" fmla="*/ 123 h 132"/>
                <a:gd name="T26" fmla="*/ 48 w 48"/>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8"/>
                <a:gd name="T43" fmla="*/ 0 h 132"/>
                <a:gd name="T44" fmla="*/ 48 w 48"/>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8" h="132">
                  <a:moveTo>
                    <a:pt x="0" y="0"/>
                  </a:moveTo>
                  <a:lnTo>
                    <a:pt x="0" y="9"/>
                  </a:lnTo>
                  <a:lnTo>
                    <a:pt x="0" y="18"/>
                  </a:lnTo>
                  <a:lnTo>
                    <a:pt x="0" y="35"/>
                  </a:lnTo>
                  <a:lnTo>
                    <a:pt x="0" y="44"/>
                  </a:lnTo>
                  <a:lnTo>
                    <a:pt x="16" y="53"/>
                  </a:lnTo>
                  <a:lnTo>
                    <a:pt x="24" y="70"/>
                  </a:lnTo>
                  <a:lnTo>
                    <a:pt x="24" y="79"/>
                  </a:lnTo>
                  <a:lnTo>
                    <a:pt x="32" y="88"/>
                  </a:lnTo>
                  <a:lnTo>
                    <a:pt x="32" y="105"/>
                  </a:lnTo>
                  <a:lnTo>
                    <a:pt x="48" y="105"/>
                  </a:lnTo>
                  <a:lnTo>
                    <a:pt x="48" y="114"/>
                  </a:lnTo>
                  <a:lnTo>
                    <a:pt x="48" y="123"/>
                  </a:lnTo>
                  <a:lnTo>
                    <a:pt x="48"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70" name="Freeform 1232"/>
            <p:cNvSpPr>
              <a:spLocks/>
            </p:cNvSpPr>
            <p:nvPr/>
          </p:nvSpPr>
          <p:spPr bwMode="auto">
            <a:xfrm>
              <a:off x="2851" y="3305"/>
              <a:ext cx="40" cy="88"/>
            </a:xfrm>
            <a:custGeom>
              <a:avLst/>
              <a:gdLst>
                <a:gd name="T0" fmla="*/ 40 w 40"/>
                <a:gd name="T1" fmla="*/ 0 h 88"/>
                <a:gd name="T2" fmla="*/ 40 w 40"/>
                <a:gd name="T3" fmla="*/ 26 h 88"/>
                <a:gd name="T4" fmla="*/ 32 w 40"/>
                <a:gd name="T5" fmla="*/ 35 h 88"/>
                <a:gd name="T6" fmla="*/ 24 w 40"/>
                <a:gd name="T7" fmla="*/ 44 h 88"/>
                <a:gd name="T8" fmla="*/ 8 w 40"/>
                <a:gd name="T9" fmla="*/ 44 h 88"/>
                <a:gd name="T10" fmla="*/ 8 w 40"/>
                <a:gd name="T11" fmla="*/ 62 h 88"/>
                <a:gd name="T12" fmla="*/ 0 w 40"/>
                <a:gd name="T13" fmla="*/ 62 h 88"/>
                <a:gd name="T14" fmla="*/ 0 w 40"/>
                <a:gd name="T15" fmla="*/ 70 h 88"/>
                <a:gd name="T16" fmla="*/ 0 w 40"/>
                <a:gd name="T17" fmla="*/ 79 h 88"/>
                <a:gd name="T18" fmla="*/ 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40" y="0"/>
                  </a:moveTo>
                  <a:lnTo>
                    <a:pt x="40" y="26"/>
                  </a:lnTo>
                  <a:lnTo>
                    <a:pt x="32" y="35"/>
                  </a:lnTo>
                  <a:lnTo>
                    <a:pt x="24" y="44"/>
                  </a:lnTo>
                  <a:lnTo>
                    <a:pt x="8" y="44"/>
                  </a:lnTo>
                  <a:lnTo>
                    <a:pt x="8" y="62"/>
                  </a:lnTo>
                  <a:lnTo>
                    <a:pt x="0" y="62"/>
                  </a:lnTo>
                  <a:lnTo>
                    <a:pt x="0" y="70"/>
                  </a:lnTo>
                  <a:lnTo>
                    <a:pt x="0" y="79"/>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71" name="Freeform 1233"/>
            <p:cNvSpPr>
              <a:spLocks/>
            </p:cNvSpPr>
            <p:nvPr/>
          </p:nvSpPr>
          <p:spPr bwMode="auto">
            <a:xfrm>
              <a:off x="2867" y="3279"/>
              <a:ext cx="64" cy="140"/>
            </a:xfrm>
            <a:custGeom>
              <a:avLst/>
              <a:gdLst>
                <a:gd name="T0" fmla="*/ 64 w 64"/>
                <a:gd name="T1" fmla="*/ 0 h 140"/>
                <a:gd name="T2" fmla="*/ 56 w 64"/>
                <a:gd name="T3" fmla="*/ 61 h 140"/>
                <a:gd name="T4" fmla="*/ 48 w 64"/>
                <a:gd name="T5" fmla="*/ 70 h 140"/>
                <a:gd name="T6" fmla="*/ 32 w 64"/>
                <a:gd name="T7" fmla="*/ 79 h 140"/>
                <a:gd name="T8" fmla="*/ 32 w 64"/>
                <a:gd name="T9" fmla="*/ 105 h 140"/>
                <a:gd name="T10" fmla="*/ 24 w 64"/>
                <a:gd name="T11" fmla="*/ 114 h 140"/>
                <a:gd name="T12" fmla="*/ 24 w 64"/>
                <a:gd name="T13" fmla="*/ 123 h 140"/>
                <a:gd name="T14" fmla="*/ 16 w 64"/>
                <a:gd name="T15" fmla="*/ 123 h 140"/>
                <a:gd name="T16" fmla="*/ 0 w 64"/>
                <a:gd name="T17" fmla="*/ 123 h 140"/>
                <a:gd name="T18" fmla="*/ 0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64" y="0"/>
                  </a:moveTo>
                  <a:lnTo>
                    <a:pt x="56" y="61"/>
                  </a:lnTo>
                  <a:lnTo>
                    <a:pt x="48" y="70"/>
                  </a:lnTo>
                  <a:lnTo>
                    <a:pt x="32" y="79"/>
                  </a:lnTo>
                  <a:lnTo>
                    <a:pt x="32" y="105"/>
                  </a:lnTo>
                  <a:lnTo>
                    <a:pt x="24" y="114"/>
                  </a:lnTo>
                  <a:lnTo>
                    <a:pt x="24" y="123"/>
                  </a:lnTo>
                  <a:lnTo>
                    <a:pt x="16" y="123"/>
                  </a:lnTo>
                  <a:lnTo>
                    <a:pt x="0" y="123"/>
                  </a:lnTo>
                  <a:lnTo>
                    <a:pt x="0"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72" name="Freeform 1234"/>
            <p:cNvSpPr>
              <a:spLocks/>
            </p:cNvSpPr>
            <p:nvPr/>
          </p:nvSpPr>
          <p:spPr bwMode="auto">
            <a:xfrm>
              <a:off x="2883" y="3226"/>
              <a:ext cx="104" cy="193"/>
            </a:xfrm>
            <a:custGeom>
              <a:avLst/>
              <a:gdLst>
                <a:gd name="T0" fmla="*/ 0 w 104"/>
                <a:gd name="T1" fmla="*/ 0 h 193"/>
                <a:gd name="T2" fmla="*/ 16 w 104"/>
                <a:gd name="T3" fmla="*/ 18 h 193"/>
                <a:gd name="T4" fmla="*/ 32 w 104"/>
                <a:gd name="T5" fmla="*/ 35 h 193"/>
                <a:gd name="T6" fmla="*/ 40 w 104"/>
                <a:gd name="T7" fmla="*/ 44 h 193"/>
                <a:gd name="T8" fmla="*/ 40 w 104"/>
                <a:gd name="T9" fmla="*/ 53 h 193"/>
                <a:gd name="T10" fmla="*/ 48 w 104"/>
                <a:gd name="T11" fmla="*/ 53 h 193"/>
                <a:gd name="T12" fmla="*/ 48 w 104"/>
                <a:gd name="T13" fmla="*/ 62 h 193"/>
                <a:gd name="T14" fmla="*/ 56 w 104"/>
                <a:gd name="T15" fmla="*/ 62 h 193"/>
                <a:gd name="T16" fmla="*/ 72 w 104"/>
                <a:gd name="T17" fmla="*/ 79 h 193"/>
                <a:gd name="T18" fmla="*/ 72 w 104"/>
                <a:gd name="T19" fmla="*/ 88 h 193"/>
                <a:gd name="T20" fmla="*/ 80 w 104"/>
                <a:gd name="T21" fmla="*/ 88 h 193"/>
                <a:gd name="T22" fmla="*/ 80 w 104"/>
                <a:gd name="T23" fmla="*/ 97 h 193"/>
                <a:gd name="T24" fmla="*/ 88 w 104"/>
                <a:gd name="T25" fmla="*/ 97 h 193"/>
                <a:gd name="T26" fmla="*/ 88 w 104"/>
                <a:gd name="T27" fmla="*/ 114 h 193"/>
                <a:gd name="T28" fmla="*/ 88 w 104"/>
                <a:gd name="T29" fmla="*/ 123 h 193"/>
                <a:gd name="T30" fmla="*/ 104 w 104"/>
                <a:gd name="T31" fmla="*/ 132 h 193"/>
                <a:gd name="T32" fmla="*/ 104 w 104"/>
                <a:gd name="T33" fmla="*/ 149 h 193"/>
                <a:gd name="T34" fmla="*/ 104 w 104"/>
                <a:gd name="T35" fmla="*/ 158 h 193"/>
                <a:gd name="T36" fmla="*/ 104 w 104"/>
                <a:gd name="T37" fmla="*/ 167 h 193"/>
                <a:gd name="T38" fmla="*/ 104 w 104"/>
                <a:gd name="T39" fmla="*/ 176 h 193"/>
                <a:gd name="T40" fmla="*/ 104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0" y="0"/>
                  </a:moveTo>
                  <a:lnTo>
                    <a:pt x="16" y="18"/>
                  </a:lnTo>
                  <a:lnTo>
                    <a:pt x="32" y="35"/>
                  </a:lnTo>
                  <a:lnTo>
                    <a:pt x="40" y="44"/>
                  </a:lnTo>
                  <a:lnTo>
                    <a:pt x="40" y="53"/>
                  </a:lnTo>
                  <a:lnTo>
                    <a:pt x="48" y="53"/>
                  </a:lnTo>
                  <a:lnTo>
                    <a:pt x="48" y="62"/>
                  </a:lnTo>
                  <a:lnTo>
                    <a:pt x="56" y="62"/>
                  </a:lnTo>
                  <a:lnTo>
                    <a:pt x="72" y="79"/>
                  </a:lnTo>
                  <a:lnTo>
                    <a:pt x="72" y="88"/>
                  </a:lnTo>
                  <a:lnTo>
                    <a:pt x="80" y="88"/>
                  </a:lnTo>
                  <a:lnTo>
                    <a:pt x="80" y="97"/>
                  </a:lnTo>
                  <a:lnTo>
                    <a:pt x="88" y="97"/>
                  </a:lnTo>
                  <a:lnTo>
                    <a:pt x="88" y="114"/>
                  </a:lnTo>
                  <a:lnTo>
                    <a:pt x="88" y="123"/>
                  </a:lnTo>
                  <a:lnTo>
                    <a:pt x="104" y="132"/>
                  </a:lnTo>
                  <a:lnTo>
                    <a:pt x="104" y="149"/>
                  </a:lnTo>
                  <a:lnTo>
                    <a:pt x="104" y="158"/>
                  </a:lnTo>
                  <a:lnTo>
                    <a:pt x="104" y="167"/>
                  </a:lnTo>
                  <a:lnTo>
                    <a:pt x="104" y="176"/>
                  </a:lnTo>
                  <a:lnTo>
                    <a:pt x="104"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73" name="Freeform 1235"/>
            <p:cNvSpPr>
              <a:spLocks/>
            </p:cNvSpPr>
            <p:nvPr/>
          </p:nvSpPr>
          <p:spPr bwMode="auto">
            <a:xfrm>
              <a:off x="2779" y="3305"/>
              <a:ext cx="16" cy="106"/>
            </a:xfrm>
            <a:custGeom>
              <a:avLst/>
              <a:gdLst>
                <a:gd name="T0" fmla="*/ 8 w 16"/>
                <a:gd name="T1" fmla="*/ 0 h 106"/>
                <a:gd name="T2" fmla="*/ 8 w 16"/>
                <a:gd name="T3" fmla="*/ 9 h 106"/>
                <a:gd name="T4" fmla="*/ 8 w 16"/>
                <a:gd name="T5" fmla="*/ 26 h 106"/>
                <a:gd name="T6" fmla="*/ 8 w 16"/>
                <a:gd name="T7" fmla="*/ 35 h 106"/>
                <a:gd name="T8" fmla="*/ 16 w 16"/>
                <a:gd name="T9" fmla="*/ 35 h 106"/>
                <a:gd name="T10" fmla="*/ 16 w 16"/>
                <a:gd name="T11" fmla="*/ 44 h 106"/>
                <a:gd name="T12" fmla="*/ 16 w 16"/>
                <a:gd name="T13" fmla="*/ 62 h 106"/>
                <a:gd name="T14" fmla="*/ 8 w 16"/>
                <a:gd name="T15" fmla="*/ 70 h 106"/>
                <a:gd name="T16" fmla="*/ 8 w 16"/>
                <a:gd name="T17" fmla="*/ 79 h 106"/>
                <a:gd name="T18" fmla="*/ 0 w 16"/>
                <a:gd name="T19" fmla="*/ 88 h 106"/>
                <a:gd name="T20" fmla="*/ 0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16" y="35"/>
                  </a:lnTo>
                  <a:lnTo>
                    <a:pt x="16" y="44"/>
                  </a:lnTo>
                  <a:lnTo>
                    <a:pt x="16" y="62"/>
                  </a:lnTo>
                  <a:lnTo>
                    <a:pt x="8" y="70"/>
                  </a:lnTo>
                  <a:lnTo>
                    <a:pt x="8" y="79"/>
                  </a:lnTo>
                  <a:lnTo>
                    <a:pt x="0" y="88"/>
                  </a:lnTo>
                  <a:lnTo>
                    <a:pt x="0"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74" name="Freeform 1236"/>
            <p:cNvSpPr>
              <a:spLocks/>
            </p:cNvSpPr>
            <p:nvPr/>
          </p:nvSpPr>
          <p:spPr bwMode="auto">
            <a:xfrm>
              <a:off x="2803" y="3375"/>
              <a:ext cx="16" cy="62"/>
            </a:xfrm>
            <a:custGeom>
              <a:avLst/>
              <a:gdLst>
                <a:gd name="T0" fmla="*/ 0 w 16"/>
                <a:gd name="T1" fmla="*/ 0 h 62"/>
                <a:gd name="T2" fmla="*/ 16 w 16"/>
                <a:gd name="T3" fmla="*/ 9 h 62"/>
                <a:gd name="T4" fmla="*/ 16 w 16"/>
                <a:gd name="T5" fmla="*/ 18 h 62"/>
                <a:gd name="T6" fmla="*/ 16 w 16"/>
                <a:gd name="T7" fmla="*/ 27 h 62"/>
                <a:gd name="T8" fmla="*/ 16 w 16"/>
                <a:gd name="T9" fmla="*/ 44 h 62"/>
                <a:gd name="T10" fmla="*/ 16 w 16"/>
                <a:gd name="T11" fmla="*/ 53 h 62"/>
                <a:gd name="T12" fmla="*/ 16 w 16"/>
                <a:gd name="T13" fmla="*/ 62 h 62"/>
                <a:gd name="T14" fmla="*/ 0 60000 65536"/>
                <a:gd name="T15" fmla="*/ 0 60000 65536"/>
                <a:gd name="T16" fmla="*/ 0 60000 65536"/>
                <a:gd name="T17" fmla="*/ 0 60000 65536"/>
                <a:gd name="T18" fmla="*/ 0 60000 65536"/>
                <a:gd name="T19" fmla="*/ 0 60000 65536"/>
                <a:gd name="T20" fmla="*/ 0 60000 65536"/>
                <a:gd name="T21" fmla="*/ 0 w 16"/>
                <a:gd name="T22" fmla="*/ 0 h 62"/>
                <a:gd name="T23" fmla="*/ 16 w 16"/>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2">
                  <a:moveTo>
                    <a:pt x="0" y="0"/>
                  </a:moveTo>
                  <a:lnTo>
                    <a:pt x="16" y="9"/>
                  </a:lnTo>
                  <a:lnTo>
                    <a:pt x="16" y="18"/>
                  </a:lnTo>
                  <a:lnTo>
                    <a:pt x="16" y="27"/>
                  </a:lnTo>
                  <a:lnTo>
                    <a:pt x="16" y="44"/>
                  </a:lnTo>
                  <a:lnTo>
                    <a:pt x="16" y="53"/>
                  </a:lnTo>
                  <a:lnTo>
                    <a:pt x="16"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75" name="Freeform 1237"/>
            <p:cNvSpPr>
              <a:spLocks/>
            </p:cNvSpPr>
            <p:nvPr/>
          </p:nvSpPr>
          <p:spPr bwMode="auto">
            <a:xfrm>
              <a:off x="2731" y="3340"/>
              <a:ext cx="40" cy="79"/>
            </a:xfrm>
            <a:custGeom>
              <a:avLst/>
              <a:gdLst>
                <a:gd name="T0" fmla="*/ 32 w 40"/>
                <a:gd name="T1" fmla="*/ 0 h 79"/>
                <a:gd name="T2" fmla="*/ 40 w 40"/>
                <a:gd name="T3" fmla="*/ 9 h 79"/>
                <a:gd name="T4" fmla="*/ 32 w 40"/>
                <a:gd name="T5" fmla="*/ 18 h 79"/>
                <a:gd name="T6" fmla="*/ 32 w 40"/>
                <a:gd name="T7" fmla="*/ 35 h 79"/>
                <a:gd name="T8" fmla="*/ 24 w 40"/>
                <a:gd name="T9" fmla="*/ 35 h 79"/>
                <a:gd name="T10" fmla="*/ 8 w 40"/>
                <a:gd name="T11" fmla="*/ 44 h 79"/>
                <a:gd name="T12" fmla="*/ 0 w 40"/>
                <a:gd name="T13" fmla="*/ 53 h 79"/>
                <a:gd name="T14" fmla="*/ 0 w 40"/>
                <a:gd name="T15" fmla="*/ 62 h 79"/>
                <a:gd name="T16" fmla="*/ 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32" y="0"/>
                  </a:moveTo>
                  <a:lnTo>
                    <a:pt x="40" y="9"/>
                  </a:lnTo>
                  <a:lnTo>
                    <a:pt x="32" y="18"/>
                  </a:lnTo>
                  <a:lnTo>
                    <a:pt x="32" y="35"/>
                  </a:lnTo>
                  <a:lnTo>
                    <a:pt x="24" y="35"/>
                  </a:lnTo>
                  <a:lnTo>
                    <a:pt x="8" y="44"/>
                  </a:lnTo>
                  <a:lnTo>
                    <a:pt x="0" y="53"/>
                  </a:lnTo>
                  <a:lnTo>
                    <a:pt x="0" y="62"/>
                  </a:lnTo>
                  <a:lnTo>
                    <a:pt x="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76" name="Freeform 1238"/>
            <p:cNvSpPr>
              <a:spLocks/>
            </p:cNvSpPr>
            <p:nvPr/>
          </p:nvSpPr>
          <p:spPr bwMode="auto">
            <a:xfrm>
              <a:off x="2715" y="3288"/>
              <a:ext cx="56" cy="70"/>
            </a:xfrm>
            <a:custGeom>
              <a:avLst/>
              <a:gdLst>
                <a:gd name="T0" fmla="*/ 56 w 56"/>
                <a:gd name="T1" fmla="*/ 0 h 70"/>
                <a:gd name="T2" fmla="*/ 48 w 56"/>
                <a:gd name="T3" fmla="*/ 0 h 70"/>
                <a:gd name="T4" fmla="*/ 40 w 56"/>
                <a:gd name="T5" fmla="*/ 0 h 70"/>
                <a:gd name="T6" fmla="*/ 24 w 56"/>
                <a:gd name="T7" fmla="*/ 17 h 70"/>
                <a:gd name="T8" fmla="*/ 16 w 56"/>
                <a:gd name="T9" fmla="*/ 17 h 70"/>
                <a:gd name="T10" fmla="*/ 16 w 56"/>
                <a:gd name="T11" fmla="*/ 26 h 70"/>
                <a:gd name="T12" fmla="*/ 8 w 56"/>
                <a:gd name="T13" fmla="*/ 26 h 70"/>
                <a:gd name="T14" fmla="*/ 8 w 56"/>
                <a:gd name="T15" fmla="*/ 35 h 70"/>
                <a:gd name="T16" fmla="*/ 8 w 56"/>
                <a:gd name="T17" fmla="*/ 52 h 70"/>
                <a:gd name="T18" fmla="*/ 0 w 56"/>
                <a:gd name="T19" fmla="*/ 61 h 70"/>
                <a:gd name="T20" fmla="*/ 0 w 56"/>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6"/>
                <a:gd name="T34" fmla="*/ 0 h 70"/>
                <a:gd name="T35" fmla="*/ 56 w 56"/>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6" h="70">
                  <a:moveTo>
                    <a:pt x="56" y="0"/>
                  </a:moveTo>
                  <a:lnTo>
                    <a:pt x="48" y="0"/>
                  </a:lnTo>
                  <a:lnTo>
                    <a:pt x="40" y="0"/>
                  </a:lnTo>
                  <a:lnTo>
                    <a:pt x="24" y="17"/>
                  </a:lnTo>
                  <a:lnTo>
                    <a:pt x="16" y="17"/>
                  </a:lnTo>
                  <a:lnTo>
                    <a:pt x="16" y="26"/>
                  </a:lnTo>
                  <a:lnTo>
                    <a:pt x="8" y="26"/>
                  </a:lnTo>
                  <a:lnTo>
                    <a:pt x="8" y="35"/>
                  </a:lnTo>
                  <a:lnTo>
                    <a:pt x="8" y="52"/>
                  </a:lnTo>
                  <a:lnTo>
                    <a:pt x="0" y="61"/>
                  </a:lnTo>
                  <a:lnTo>
                    <a:pt x="0"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77" name="Freeform 1239"/>
            <p:cNvSpPr>
              <a:spLocks/>
            </p:cNvSpPr>
            <p:nvPr/>
          </p:nvSpPr>
          <p:spPr bwMode="auto">
            <a:xfrm>
              <a:off x="2979" y="3331"/>
              <a:ext cx="72" cy="80"/>
            </a:xfrm>
            <a:custGeom>
              <a:avLst/>
              <a:gdLst>
                <a:gd name="T0" fmla="*/ 0 w 72"/>
                <a:gd name="T1" fmla="*/ 0 h 80"/>
                <a:gd name="T2" fmla="*/ 0 w 72"/>
                <a:gd name="T3" fmla="*/ 9 h 80"/>
                <a:gd name="T4" fmla="*/ 8 w 72"/>
                <a:gd name="T5" fmla="*/ 9 h 80"/>
                <a:gd name="T6" fmla="*/ 16 w 72"/>
                <a:gd name="T7" fmla="*/ 9 h 80"/>
                <a:gd name="T8" fmla="*/ 32 w 72"/>
                <a:gd name="T9" fmla="*/ 18 h 80"/>
                <a:gd name="T10" fmla="*/ 40 w 72"/>
                <a:gd name="T11" fmla="*/ 36 h 80"/>
                <a:gd name="T12" fmla="*/ 48 w 72"/>
                <a:gd name="T13" fmla="*/ 44 h 80"/>
                <a:gd name="T14" fmla="*/ 64 w 72"/>
                <a:gd name="T15" fmla="*/ 53 h 80"/>
                <a:gd name="T16" fmla="*/ 64 w 72"/>
                <a:gd name="T17" fmla="*/ 62 h 80"/>
                <a:gd name="T18" fmla="*/ 64 w 72"/>
                <a:gd name="T19" fmla="*/ 80 h 80"/>
                <a:gd name="T20" fmla="*/ 72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0" y="0"/>
                  </a:moveTo>
                  <a:lnTo>
                    <a:pt x="0" y="9"/>
                  </a:lnTo>
                  <a:lnTo>
                    <a:pt x="8" y="9"/>
                  </a:lnTo>
                  <a:lnTo>
                    <a:pt x="16" y="9"/>
                  </a:lnTo>
                  <a:lnTo>
                    <a:pt x="32" y="18"/>
                  </a:lnTo>
                  <a:lnTo>
                    <a:pt x="40" y="36"/>
                  </a:lnTo>
                  <a:lnTo>
                    <a:pt x="48" y="44"/>
                  </a:lnTo>
                  <a:lnTo>
                    <a:pt x="64" y="53"/>
                  </a:lnTo>
                  <a:lnTo>
                    <a:pt x="64" y="62"/>
                  </a:lnTo>
                  <a:lnTo>
                    <a:pt x="64" y="80"/>
                  </a:lnTo>
                  <a:lnTo>
                    <a:pt x="72"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78" name="Freeform 1240"/>
            <p:cNvSpPr>
              <a:spLocks/>
            </p:cNvSpPr>
            <p:nvPr/>
          </p:nvSpPr>
          <p:spPr bwMode="auto">
            <a:xfrm>
              <a:off x="2931" y="3323"/>
              <a:ext cx="40" cy="105"/>
            </a:xfrm>
            <a:custGeom>
              <a:avLst/>
              <a:gdLst>
                <a:gd name="T0" fmla="*/ 40 w 40"/>
                <a:gd name="T1" fmla="*/ 0 h 105"/>
                <a:gd name="T2" fmla="*/ 32 w 40"/>
                <a:gd name="T3" fmla="*/ 17 h 105"/>
                <a:gd name="T4" fmla="*/ 32 w 40"/>
                <a:gd name="T5" fmla="*/ 26 h 105"/>
                <a:gd name="T6" fmla="*/ 32 w 40"/>
                <a:gd name="T7" fmla="*/ 35 h 105"/>
                <a:gd name="T8" fmla="*/ 24 w 40"/>
                <a:gd name="T9" fmla="*/ 35 h 105"/>
                <a:gd name="T10" fmla="*/ 24 w 40"/>
                <a:gd name="T11" fmla="*/ 52 h 105"/>
                <a:gd name="T12" fmla="*/ 8 w 40"/>
                <a:gd name="T13" fmla="*/ 61 h 105"/>
                <a:gd name="T14" fmla="*/ 0 w 40"/>
                <a:gd name="T15" fmla="*/ 70 h 105"/>
                <a:gd name="T16" fmla="*/ 0 w 40"/>
                <a:gd name="T17" fmla="*/ 79 h 105"/>
                <a:gd name="T18" fmla="*/ 0 w 40"/>
                <a:gd name="T19" fmla="*/ 96 h 105"/>
                <a:gd name="T20" fmla="*/ 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40" y="0"/>
                  </a:moveTo>
                  <a:lnTo>
                    <a:pt x="32" y="17"/>
                  </a:lnTo>
                  <a:lnTo>
                    <a:pt x="32" y="26"/>
                  </a:lnTo>
                  <a:lnTo>
                    <a:pt x="32" y="35"/>
                  </a:lnTo>
                  <a:lnTo>
                    <a:pt x="24" y="35"/>
                  </a:lnTo>
                  <a:lnTo>
                    <a:pt x="24" y="52"/>
                  </a:lnTo>
                  <a:lnTo>
                    <a:pt x="8" y="61"/>
                  </a:lnTo>
                  <a:lnTo>
                    <a:pt x="0" y="70"/>
                  </a:lnTo>
                  <a:lnTo>
                    <a:pt x="0" y="79"/>
                  </a:lnTo>
                  <a:lnTo>
                    <a:pt x="0" y="96"/>
                  </a:lnTo>
                  <a:lnTo>
                    <a:pt x="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79" name="Freeform 1241"/>
            <p:cNvSpPr>
              <a:spLocks/>
            </p:cNvSpPr>
            <p:nvPr/>
          </p:nvSpPr>
          <p:spPr bwMode="auto">
            <a:xfrm>
              <a:off x="2995" y="3411"/>
              <a:ext cx="48" cy="70"/>
            </a:xfrm>
            <a:custGeom>
              <a:avLst/>
              <a:gdLst>
                <a:gd name="T0" fmla="*/ 0 w 48"/>
                <a:gd name="T1" fmla="*/ 0 h 70"/>
                <a:gd name="T2" fmla="*/ 0 w 48"/>
                <a:gd name="T3" fmla="*/ 8 h 70"/>
                <a:gd name="T4" fmla="*/ 16 w 48"/>
                <a:gd name="T5" fmla="*/ 8 h 70"/>
                <a:gd name="T6" fmla="*/ 24 w 48"/>
                <a:gd name="T7" fmla="*/ 17 h 70"/>
                <a:gd name="T8" fmla="*/ 32 w 48"/>
                <a:gd name="T9" fmla="*/ 17 h 70"/>
                <a:gd name="T10" fmla="*/ 32 w 48"/>
                <a:gd name="T11" fmla="*/ 35 h 70"/>
                <a:gd name="T12" fmla="*/ 48 w 48"/>
                <a:gd name="T13" fmla="*/ 44 h 70"/>
                <a:gd name="T14" fmla="*/ 48 w 48"/>
                <a:gd name="T15" fmla="*/ 52 h 70"/>
                <a:gd name="T16" fmla="*/ 48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0" y="0"/>
                  </a:moveTo>
                  <a:lnTo>
                    <a:pt x="0" y="8"/>
                  </a:lnTo>
                  <a:lnTo>
                    <a:pt x="16" y="8"/>
                  </a:lnTo>
                  <a:lnTo>
                    <a:pt x="24" y="17"/>
                  </a:lnTo>
                  <a:lnTo>
                    <a:pt x="32" y="17"/>
                  </a:lnTo>
                  <a:lnTo>
                    <a:pt x="32" y="35"/>
                  </a:lnTo>
                  <a:lnTo>
                    <a:pt x="48" y="44"/>
                  </a:lnTo>
                  <a:lnTo>
                    <a:pt x="48" y="52"/>
                  </a:lnTo>
                  <a:lnTo>
                    <a:pt x="48"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80" name="Freeform 1242"/>
            <p:cNvSpPr>
              <a:spLocks/>
            </p:cNvSpPr>
            <p:nvPr/>
          </p:nvSpPr>
          <p:spPr bwMode="auto">
            <a:xfrm>
              <a:off x="2907" y="3419"/>
              <a:ext cx="24" cy="71"/>
            </a:xfrm>
            <a:custGeom>
              <a:avLst/>
              <a:gdLst>
                <a:gd name="T0" fmla="*/ 0 w 24"/>
                <a:gd name="T1" fmla="*/ 0 h 71"/>
                <a:gd name="T2" fmla="*/ 0 w 24"/>
                <a:gd name="T3" fmla="*/ 9 h 71"/>
                <a:gd name="T4" fmla="*/ 8 w 24"/>
                <a:gd name="T5" fmla="*/ 27 h 71"/>
                <a:gd name="T6" fmla="*/ 16 w 24"/>
                <a:gd name="T7" fmla="*/ 36 h 71"/>
                <a:gd name="T8" fmla="*/ 16 w 24"/>
                <a:gd name="T9" fmla="*/ 44 h 71"/>
                <a:gd name="T10" fmla="*/ 16 w 24"/>
                <a:gd name="T11" fmla="*/ 62 h 71"/>
                <a:gd name="T12" fmla="*/ 24 w 24"/>
                <a:gd name="T13" fmla="*/ 62 h 71"/>
                <a:gd name="T14" fmla="*/ 24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0" y="0"/>
                  </a:moveTo>
                  <a:lnTo>
                    <a:pt x="0" y="9"/>
                  </a:lnTo>
                  <a:lnTo>
                    <a:pt x="8" y="27"/>
                  </a:lnTo>
                  <a:lnTo>
                    <a:pt x="16" y="36"/>
                  </a:lnTo>
                  <a:lnTo>
                    <a:pt x="16" y="44"/>
                  </a:lnTo>
                  <a:lnTo>
                    <a:pt x="16" y="62"/>
                  </a:lnTo>
                  <a:lnTo>
                    <a:pt x="24" y="62"/>
                  </a:lnTo>
                  <a:lnTo>
                    <a:pt x="24"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81" name="Freeform 1243"/>
            <p:cNvSpPr>
              <a:spLocks/>
            </p:cNvSpPr>
            <p:nvPr/>
          </p:nvSpPr>
          <p:spPr bwMode="auto">
            <a:xfrm>
              <a:off x="2779" y="3419"/>
              <a:ext cx="48" cy="71"/>
            </a:xfrm>
            <a:custGeom>
              <a:avLst/>
              <a:gdLst>
                <a:gd name="T0" fmla="*/ 48 w 48"/>
                <a:gd name="T1" fmla="*/ 0 h 71"/>
                <a:gd name="T2" fmla="*/ 40 w 48"/>
                <a:gd name="T3" fmla="*/ 9 h 71"/>
                <a:gd name="T4" fmla="*/ 32 w 48"/>
                <a:gd name="T5" fmla="*/ 27 h 71"/>
                <a:gd name="T6" fmla="*/ 16 w 48"/>
                <a:gd name="T7" fmla="*/ 36 h 71"/>
                <a:gd name="T8" fmla="*/ 8 w 48"/>
                <a:gd name="T9" fmla="*/ 44 h 71"/>
                <a:gd name="T10" fmla="*/ 0 w 48"/>
                <a:gd name="T11" fmla="*/ 44 h 71"/>
                <a:gd name="T12" fmla="*/ 0 w 48"/>
                <a:gd name="T13" fmla="*/ 62 h 71"/>
                <a:gd name="T14" fmla="*/ 0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48" y="0"/>
                  </a:moveTo>
                  <a:lnTo>
                    <a:pt x="40" y="9"/>
                  </a:lnTo>
                  <a:lnTo>
                    <a:pt x="32" y="27"/>
                  </a:lnTo>
                  <a:lnTo>
                    <a:pt x="16" y="36"/>
                  </a:lnTo>
                  <a:lnTo>
                    <a:pt x="8" y="44"/>
                  </a:lnTo>
                  <a:lnTo>
                    <a:pt x="0" y="44"/>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82" name="Freeform 1244"/>
            <p:cNvSpPr>
              <a:spLocks/>
            </p:cNvSpPr>
            <p:nvPr/>
          </p:nvSpPr>
          <p:spPr bwMode="auto">
            <a:xfrm>
              <a:off x="2787" y="3367"/>
              <a:ext cx="72" cy="123"/>
            </a:xfrm>
            <a:custGeom>
              <a:avLst/>
              <a:gdLst>
                <a:gd name="T0" fmla="*/ 8 w 72"/>
                <a:gd name="T1" fmla="*/ 0 h 123"/>
                <a:gd name="T2" fmla="*/ 0 w 72"/>
                <a:gd name="T3" fmla="*/ 8 h 123"/>
                <a:gd name="T4" fmla="*/ 8 w 72"/>
                <a:gd name="T5" fmla="*/ 17 h 123"/>
                <a:gd name="T6" fmla="*/ 8 w 72"/>
                <a:gd name="T7" fmla="*/ 26 h 123"/>
                <a:gd name="T8" fmla="*/ 24 w 72"/>
                <a:gd name="T9" fmla="*/ 44 h 123"/>
                <a:gd name="T10" fmla="*/ 32 w 72"/>
                <a:gd name="T11" fmla="*/ 52 h 123"/>
                <a:gd name="T12" fmla="*/ 40 w 72"/>
                <a:gd name="T13" fmla="*/ 61 h 123"/>
                <a:gd name="T14" fmla="*/ 56 w 72"/>
                <a:gd name="T15" fmla="*/ 79 h 123"/>
                <a:gd name="T16" fmla="*/ 64 w 72"/>
                <a:gd name="T17" fmla="*/ 88 h 123"/>
                <a:gd name="T18" fmla="*/ 72 w 72"/>
                <a:gd name="T19" fmla="*/ 96 h 123"/>
                <a:gd name="T20" fmla="*/ 72 w 72"/>
                <a:gd name="T21" fmla="*/ 114 h 123"/>
                <a:gd name="T22" fmla="*/ 72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8" y="0"/>
                  </a:moveTo>
                  <a:lnTo>
                    <a:pt x="0" y="8"/>
                  </a:lnTo>
                  <a:lnTo>
                    <a:pt x="8" y="17"/>
                  </a:lnTo>
                  <a:lnTo>
                    <a:pt x="8" y="26"/>
                  </a:lnTo>
                  <a:lnTo>
                    <a:pt x="24" y="44"/>
                  </a:lnTo>
                  <a:lnTo>
                    <a:pt x="32" y="52"/>
                  </a:lnTo>
                  <a:lnTo>
                    <a:pt x="40" y="61"/>
                  </a:lnTo>
                  <a:lnTo>
                    <a:pt x="56" y="79"/>
                  </a:lnTo>
                  <a:lnTo>
                    <a:pt x="64" y="88"/>
                  </a:lnTo>
                  <a:lnTo>
                    <a:pt x="72" y="96"/>
                  </a:lnTo>
                  <a:lnTo>
                    <a:pt x="72" y="114"/>
                  </a:lnTo>
                  <a:lnTo>
                    <a:pt x="72"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83" name="Freeform 1245"/>
            <p:cNvSpPr>
              <a:spLocks/>
            </p:cNvSpPr>
            <p:nvPr/>
          </p:nvSpPr>
          <p:spPr bwMode="auto">
            <a:xfrm>
              <a:off x="2731" y="3331"/>
              <a:ext cx="16" cy="115"/>
            </a:xfrm>
            <a:custGeom>
              <a:avLst/>
              <a:gdLst>
                <a:gd name="T0" fmla="*/ 0 w 16"/>
                <a:gd name="T1" fmla="*/ 0 h 115"/>
                <a:gd name="T2" fmla="*/ 16 w 16"/>
                <a:gd name="T3" fmla="*/ 18 h 115"/>
                <a:gd name="T4" fmla="*/ 16 w 16"/>
                <a:gd name="T5" fmla="*/ 36 h 115"/>
                <a:gd name="T6" fmla="*/ 16 w 16"/>
                <a:gd name="T7" fmla="*/ 44 h 115"/>
                <a:gd name="T8" fmla="*/ 16 w 16"/>
                <a:gd name="T9" fmla="*/ 53 h 115"/>
                <a:gd name="T10" fmla="*/ 0 w 16"/>
                <a:gd name="T11" fmla="*/ 62 h 115"/>
                <a:gd name="T12" fmla="*/ 0 w 16"/>
                <a:gd name="T13" fmla="*/ 80 h 115"/>
                <a:gd name="T14" fmla="*/ 0 w 16"/>
                <a:gd name="T15" fmla="*/ 88 h 115"/>
                <a:gd name="T16" fmla="*/ 0 w 16"/>
                <a:gd name="T17" fmla="*/ 97 h 115"/>
                <a:gd name="T18" fmla="*/ 0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0" y="0"/>
                  </a:moveTo>
                  <a:lnTo>
                    <a:pt x="16" y="18"/>
                  </a:lnTo>
                  <a:lnTo>
                    <a:pt x="16" y="36"/>
                  </a:lnTo>
                  <a:lnTo>
                    <a:pt x="16" y="44"/>
                  </a:lnTo>
                  <a:lnTo>
                    <a:pt x="16" y="53"/>
                  </a:lnTo>
                  <a:lnTo>
                    <a:pt x="0" y="62"/>
                  </a:lnTo>
                  <a:lnTo>
                    <a:pt x="0" y="80"/>
                  </a:lnTo>
                  <a:lnTo>
                    <a:pt x="0" y="88"/>
                  </a:lnTo>
                  <a:lnTo>
                    <a:pt x="0" y="97"/>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84" name="Freeform 1246"/>
            <p:cNvSpPr>
              <a:spLocks/>
            </p:cNvSpPr>
            <p:nvPr/>
          </p:nvSpPr>
          <p:spPr bwMode="auto">
            <a:xfrm>
              <a:off x="2755" y="3393"/>
              <a:ext cx="8" cy="97"/>
            </a:xfrm>
            <a:custGeom>
              <a:avLst/>
              <a:gdLst>
                <a:gd name="T0" fmla="*/ 0 w 8"/>
                <a:gd name="T1" fmla="*/ 0 h 97"/>
                <a:gd name="T2" fmla="*/ 0 w 8"/>
                <a:gd name="T3" fmla="*/ 18 h 97"/>
                <a:gd name="T4" fmla="*/ 8 w 8"/>
                <a:gd name="T5" fmla="*/ 26 h 97"/>
                <a:gd name="T6" fmla="*/ 8 w 8"/>
                <a:gd name="T7" fmla="*/ 35 h 97"/>
                <a:gd name="T8" fmla="*/ 8 w 8"/>
                <a:gd name="T9" fmla="*/ 53 h 97"/>
                <a:gd name="T10" fmla="*/ 8 w 8"/>
                <a:gd name="T11" fmla="*/ 62 h 97"/>
                <a:gd name="T12" fmla="*/ 8 w 8"/>
                <a:gd name="T13" fmla="*/ 70 h 97"/>
                <a:gd name="T14" fmla="*/ 8 w 8"/>
                <a:gd name="T15" fmla="*/ 88 h 97"/>
                <a:gd name="T16" fmla="*/ 0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0" y="0"/>
                  </a:moveTo>
                  <a:lnTo>
                    <a:pt x="0" y="18"/>
                  </a:lnTo>
                  <a:lnTo>
                    <a:pt x="8" y="26"/>
                  </a:lnTo>
                  <a:lnTo>
                    <a:pt x="8" y="35"/>
                  </a:lnTo>
                  <a:lnTo>
                    <a:pt x="8" y="53"/>
                  </a:lnTo>
                  <a:lnTo>
                    <a:pt x="8" y="62"/>
                  </a:lnTo>
                  <a:lnTo>
                    <a:pt x="8" y="70"/>
                  </a:lnTo>
                  <a:lnTo>
                    <a:pt x="8" y="88"/>
                  </a:lnTo>
                  <a:lnTo>
                    <a:pt x="0"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85" name="Freeform 1247"/>
            <p:cNvSpPr>
              <a:spLocks/>
            </p:cNvSpPr>
            <p:nvPr/>
          </p:nvSpPr>
          <p:spPr bwMode="auto">
            <a:xfrm>
              <a:off x="2691" y="3411"/>
              <a:ext cx="40" cy="70"/>
            </a:xfrm>
            <a:custGeom>
              <a:avLst/>
              <a:gdLst>
                <a:gd name="T0" fmla="*/ 40 w 40"/>
                <a:gd name="T1" fmla="*/ 0 h 70"/>
                <a:gd name="T2" fmla="*/ 32 w 40"/>
                <a:gd name="T3" fmla="*/ 8 h 70"/>
                <a:gd name="T4" fmla="*/ 32 w 40"/>
                <a:gd name="T5" fmla="*/ 17 h 70"/>
                <a:gd name="T6" fmla="*/ 24 w 40"/>
                <a:gd name="T7" fmla="*/ 35 h 70"/>
                <a:gd name="T8" fmla="*/ 16 w 40"/>
                <a:gd name="T9" fmla="*/ 35 h 70"/>
                <a:gd name="T10" fmla="*/ 16 w 40"/>
                <a:gd name="T11" fmla="*/ 44 h 70"/>
                <a:gd name="T12" fmla="*/ 0 w 40"/>
                <a:gd name="T13" fmla="*/ 44 h 70"/>
                <a:gd name="T14" fmla="*/ 0 w 40"/>
                <a:gd name="T15" fmla="*/ 52 h 70"/>
                <a:gd name="T16" fmla="*/ 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40" y="0"/>
                  </a:moveTo>
                  <a:lnTo>
                    <a:pt x="32" y="8"/>
                  </a:lnTo>
                  <a:lnTo>
                    <a:pt x="32" y="17"/>
                  </a:lnTo>
                  <a:lnTo>
                    <a:pt x="24" y="35"/>
                  </a:lnTo>
                  <a:lnTo>
                    <a:pt x="16" y="35"/>
                  </a:lnTo>
                  <a:lnTo>
                    <a:pt x="16" y="44"/>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86" name="Freeform 1248"/>
            <p:cNvSpPr>
              <a:spLocks/>
            </p:cNvSpPr>
            <p:nvPr/>
          </p:nvSpPr>
          <p:spPr bwMode="auto">
            <a:xfrm>
              <a:off x="2859" y="3419"/>
              <a:ext cx="56" cy="115"/>
            </a:xfrm>
            <a:custGeom>
              <a:avLst/>
              <a:gdLst>
                <a:gd name="T0" fmla="*/ 0 w 56"/>
                <a:gd name="T1" fmla="*/ 0 h 115"/>
                <a:gd name="T2" fmla="*/ 24 w 56"/>
                <a:gd name="T3" fmla="*/ 27 h 115"/>
                <a:gd name="T4" fmla="*/ 32 w 56"/>
                <a:gd name="T5" fmla="*/ 36 h 115"/>
                <a:gd name="T6" fmla="*/ 32 w 56"/>
                <a:gd name="T7" fmla="*/ 44 h 115"/>
                <a:gd name="T8" fmla="*/ 32 w 56"/>
                <a:gd name="T9" fmla="*/ 62 h 115"/>
                <a:gd name="T10" fmla="*/ 48 w 56"/>
                <a:gd name="T11" fmla="*/ 71 h 115"/>
                <a:gd name="T12" fmla="*/ 48 w 56"/>
                <a:gd name="T13" fmla="*/ 79 h 115"/>
                <a:gd name="T14" fmla="*/ 48 w 56"/>
                <a:gd name="T15" fmla="*/ 88 h 115"/>
                <a:gd name="T16" fmla="*/ 56 w 56"/>
                <a:gd name="T17" fmla="*/ 106 h 115"/>
                <a:gd name="T18" fmla="*/ 56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0" y="0"/>
                  </a:moveTo>
                  <a:lnTo>
                    <a:pt x="24" y="27"/>
                  </a:lnTo>
                  <a:lnTo>
                    <a:pt x="32" y="36"/>
                  </a:lnTo>
                  <a:lnTo>
                    <a:pt x="32" y="44"/>
                  </a:lnTo>
                  <a:lnTo>
                    <a:pt x="32" y="62"/>
                  </a:lnTo>
                  <a:lnTo>
                    <a:pt x="48" y="71"/>
                  </a:lnTo>
                  <a:lnTo>
                    <a:pt x="48" y="79"/>
                  </a:lnTo>
                  <a:lnTo>
                    <a:pt x="48" y="88"/>
                  </a:lnTo>
                  <a:lnTo>
                    <a:pt x="56" y="106"/>
                  </a:lnTo>
                  <a:lnTo>
                    <a:pt x="5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87" name="Freeform 1249"/>
            <p:cNvSpPr>
              <a:spLocks/>
            </p:cNvSpPr>
            <p:nvPr/>
          </p:nvSpPr>
          <p:spPr bwMode="auto">
            <a:xfrm>
              <a:off x="2995" y="3455"/>
              <a:ext cx="48" cy="79"/>
            </a:xfrm>
            <a:custGeom>
              <a:avLst/>
              <a:gdLst>
                <a:gd name="T0" fmla="*/ 48 w 48"/>
                <a:gd name="T1" fmla="*/ 0 h 79"/>
                <a:gd name="T2" fmla="*/ 32 w 48"/>
                <a:gd name="T3" fmla="*/ 8 h 79"/>
                <a:gd name="T4" fmla="*/ 24 w 48"/>
                <a:gd name="T5" fmla="*/ 26 h 79"/>
                <a:gd name="T6" fmla="*/ 16 w 48"/>
                <a:gd name="T7" fmla="*/ 35 h 79"/>
                <a:gd name="T8" fmla="*/ 0 w 48"/>
                <a:gd name="T9" fmla="*/ 35 h 79"/>
                <a:gd name="T10" fmla="*/ 0 w 48"/>
                <a:gd name="T11" fmla="*/ 43 h 79"/>
                <a:gd name="T12" fmla="*/ 0 w 48"/>
                <a:gd name="T13" fmla="*/ 52 h 79"/>
                <a:gd name="T14" fmla="*/ 0 w 48"/>
                <a:gd name="T15" fmla="*/ 70 h 79"/>
                <a:gd name="T16" fmla="*/ 0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48" y="0"/>
                  </a:moveTo>
                  <a:lnTo>
                    <a:pt x="32" y="8"/>
                  </a:lnTo>
                  <a:lnTo>
                    <a:pt x="24" y="26"/>
                  </a:lnTo>
                  <a:lnTo>
                    <a:pt x="16" y="35"/>
                  </a:lnTo>
                  <a:lnTo>
                    <a:pt x="0" y="35"/>
                  </a:lnTo>
                  <a:lnTo>
                    <a:pt x="0" y="43"/>
                  </a:lnTo>
                  <a:lnTo>
                    <a:pt x="0" y="52"/>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88" name="Freeform 1250"/>
            <p:cNvSpPr>
              <a:spLocks/>
            </p:cNvSpPr>
            <p:nvPr/>
          </p:nvSpPr>
          <p:spPr bwMode="auto">
            <a:xfrm>
              <a:off x="2843" y="3481"/>
              <a:ext cx="48" cy="79"/>
            </a:xfrm>
            <a:custGeom>
              <a:avLst/>
              <a:gdLst>
                <a:gd name="T0" fmla="*/ 48 w 48"/>
                <a:gd name="T1" fmla="*/ 0 h 79"/>
                <a:gd name="T2" fmla="*/ 48 w 48"/>
                <a:gd name="T3" fmla="*/ 9 h 79"/>
                <a:gd name="T4" fmla="*/ 40 w 48"/>
                <a:gd name="T5" fmla="*/ 9 h 79"/>
                <a:gd name="T6" fmla="*/ 40 w 48"/>
                <a:gd name="T7" fmla="*/ 17 h 79"/>
                <a:gd name="T8" fmla="*/ 32 w 48"/>
                <a:gd name="T9" fmla="*/ 17 h 79"/>
                <a:gd name="T10" fmla="*/ 32 w 48"/>
                <a:gd name="T11" fmla="*/ 26 h 79"/>
                <a:gd name="T12" fmla="*/ 16 w 48"/>
                <a:gd name="T13" fmla="*/ 26 h 79"/>
                <a:gd name="T14" fmla="*/ 16 w 48"/>
                <a:gd name="T15" fmla="*/ 44 h 79"/>
                <a:gd name="T16" fmla="*/ 8 w 48"/>
                <a:gd name="T17" fmla="*/ 44 h 79"/>
                <a:gd name="T18" fmla="*/ 8 w 48"/>
                <a:gd name="T19" fmla="*/ 53 h 79"/>
                <a:gd name="T20" fmla="*/ 0 w 48"/>
                <a:gd name="T21" fmla="*/ 61 h 79"/>
                <a:gd name="T22" fmla="*/ 8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48" y="0"/>
                  </a:moveTo>
                  <a:lnTo>
                    <a:pt x="48" y="9"/>
                  </a:lnTo>
                  <a:lnTo>
                    <a:pt x="40" y="9"/>
                  </a:lnTo>
                  <a:lnTo>
                    <a:pt x="40" y="17"/>
                  </a:lnTo>
                  <a:lnTo>
                    <a:pt x="32" y="17"/>
                  </a:lnTo>
                  <a:lnTo>
                    <a:pt x="32" y="26"/>
                  </a:lnTo>
                  <a:lnTo>
                    <a:pt x="16" y="26"/>
                  </a:lnTo>
                  <a:lnTo>
                    <a:pt x="16" y="44"/>
                  </a:lnTo>
                  <a:lnTo>
                    <a:pt x="8" y="44"/>
                  </a:lnTo>
                  <a:lnTo>
                    <a:pt x="8" y="53"/>
                  </a:lnTo>
                  <a:lnTo>
                    <a:pt x="0" y="61"/>
                  </a:lnTo>
                  <a:lnTo>
                    <a:pt x="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89" name="Freeform 1251"/>
            <p:cNvSpPr>
              <a:spLocks/>
            </p:cNvSpPr>
            <p:nvPr/>
          </p:nvSpPr>
          <p:spPr bwMode="auto">
            <a:xfrm>
              <a:off x="2795" y="3455"/>
              <a:ext cx="16" cy="114"/>
            </a:xfrm>
            <a:custGeom>
              <a:avLst/>
              <a:gdLst>
                <a:gd name="T0" fmla="*/ 0 w 16"/>
                <a:gd name="T1" fmla="*/ 0 h 114"/>
                <a:gd name="T2" fmla="*/ 0 w 16"/>
                <a:gd name="T3" fmla="*/ 26 h 114"/>
                <a:gd name="T4" fmla="*/ 0 w 16"/>
                <a:gd name="T5" fmla="*/ 35 h 114"/>
                <a:gd name="T6" fmla="*/ 0 w 16"/>
                <a:gd name="T7" fmla="*/ 43 h 114"/>
                <a:gd name="T8" fmla="*/ 0 w 16"/>
                <a:gd name="T9" fmla="*/ 52 h 114"/>
                <a:gd name="T10" fmla="*/ 0 w 16"/>
                <a:gd name="T11" fmla="*/ 70 h 114"/>
                <a:gd name="T12" fmla="*/ 16 w 16"/>
                <a:gd name="T13" fmla="*/ 79 h 114"/>
                <a:gd name="T14" fmla="*/ 16 w 16"/>
                <a:gd name="T15" fmla="*/ 87 h 114"/>
                <a:gd name="T16" fmla="*/ 16 w 16"/>
                <a:gd name="T17" fmla="*/ 105 h 114"/>
                <a:gd name="T18" fmla="*/ 16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0" y="0"/>
                  </a:moveTo>
                  <a:lnTo>
                    <a:pt x="0" y="26"/>
                  </a:lnTo>
                  <a:lnTo>
                    <a:pt x="0" y="35"/>
                  </a:lnTo>
                  <a:lnTo>
                    <a:pt x="0" y="43"/>
                  </a:lnTo>
                  <a:lnTo>
                    <a:pt x="0" y="52"/>
                  </a:lnTo>
                  <a:lnTo>
                    <a:pt x="0" y="70"/>
                  </a:lnTo>
                  <a:lnTo>
                    <a:pt x="16" y="79"/>
                  </a:lnTo>
                  <a:lnTo>
                    <a:pt x="16" y="87"/>
                  </a:lnTo>
                  <a:lnTo>
                    <a:pt x="16" y="105"/>
                  </a:lnTo>
                  <a:lnTo>
                    <a:pt x="16"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90" name="Freeform 1252"/>
            <p:cNvSpPr>
              <a:spLocks/>
            </p:cNvSpPr>
            <p:nvPr/>
          </p:nvSpPr>
          <p:spPr bwMode="auto">
            <a:xfrm>
              <a:off x="2731" y="3463"/>
              <a:ext cx="32" cy="79"/>
            </a:xfrm>
            <a:custGeom>
              <a:avLst/>
              <a:gdLst>
                <a:gd name="T0" fmla="*/ 32 w 32"/>
                <a:gd name="T1" fmla="*/ 0 h 79"/>
                <a:gd name="T2" fmla="*/ 32 w 32"/>
                <a:gd name="T3" fmla="*/ 18 h 79"/>
                <a:gd name="T4" fmla="*/ 24 w 32"/>
                <a:gd name="T5" fmla="*/ 27 h 79"/>
                <a:gd name="T6" fmla="*/ 16 w 32"/>
                <a:gd name="T7" fmla="*/ 27 h 79"/>
                <a:gd name="T8" fmla="*/ 16 w 32"/>
                <a:gd name="T9" fmla="*/ 35 h 79"/>
                <a:gd name="T10" fmla="*/ 0 w 32"/>
                <a:gd name="T11" fmla="*/ 44 h 79"/>
                <a:gd name="T12" fmla="*/ 0 w 32"/>
                <a:gd name="T13" fmla="*/ 62 h 79"/>
                <a:gd name="T14" fmla="*/ 0 w 32"/>
                <a:gd name="T15" fmla="*/ 71 h 79"/>
                <a:gd name="T16" fmla="*/ 0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32" y="0"/>
                  </a:moveTo>
                  <a:lnTo>
                    <a:pt x="32" y="18"/>
                  </a:lnTo>
                  <a:lnTo>
                    <a:pt x="24" y="27"/>
                  </a:lnTo>
                  <a:lnTo>
                    <a:pt x="16" y="27"/>
                  </a:lnTo>
                  <a:lnTo>
                    <a:pt x="16" y="35"/>
                  </a:lnTo>
                  <a:lnTo>
                    <a:pt x="0" y="44"/>
                  </a:lnTo>
                  <a:lnTo>
                    <a:pt x="0" y="62"/>
                  </a:lnTo>
                  <a:lnTo>
                    <a:pt x="0" y="71"/>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91" name="Freeform 1253"/>
            <p:cNvSpPr>
              <a:spLocks/>
            </p:cNvSpPr>
            <p:nvPr/>
          </p:nvSpPr>
          <p:spPr bwMode="auto">
            <a:xfrm>
              <a:off x="2691" y="3446"/>
              <a:ext cx="24" cy="149"/>
            </a:xfrm>
            <a:custGeom>
              <a:avLst/>
              <a:gdLst>
                <a:gd name="T0" fmla="*/ 24 w 24"/>
                <a:gd name="T1" fmla="*/ 0 h 149"/>
                <a:gd name="T2" fmla="*/ 24 w 24"/>
                <a:gd name="T3" fmla="*/ 9 h 149"/>
                <a:gd name="T4" fmla="*/ 24 w 24"/>
                <a:gd name="T5" fmla="*/ 35 h 149"/>
                <a:gd name="T6" fmla="*/ 24 w 24"/>
                <a:gd name="T7" fmla="*/ 44 h 149"/>
                <a:gd name="T8" fmla="*/ 24 w 24"/>
                <a:gd name="T9" fmla="*/ 52 h 149"/>
                <a:gd name="T10" fmla="*/ 16 w 24"/>
                <a:gd name="T11" fmla="*/ 61 h 149"/>
                <a:gd name="T12" fmla="*/ 16 w 24"/>
                <a:gd name="T13" fmla="*/ 88 h 149"/>
                <a:gd name="T14" fmla="*/ 0 w 24"/>
                <a:gd name="T15" fmla="*/ 96 h 149"/>
                <a:gd name="T16" fmla="*/ 0 w 24"/>
                <a:gd name="T17" fmla="*/ 114 h 149"/>
                <a:gd name="T18" fmla="*/ 0 w 24"/>
                <a:gd name="T19" fmla="*/ 123 h 149"/>
                <a:gd name="T20" fmla="*/ 0 w 24"/>
                <a:gd name="T21" fmla="*/ 132 h 149"/>
                <a:gd name="T22" fmla="*/ 16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24" y="0"/>
                  </a:moveTo>
                  <a:lnTo>
                    <a:pt x="24" y="9"/>
                  </a:lnTo>
                  <a:lnTo>
                    <a:pt x="24" y="35"/>
                  </a:lnTo>
                  <a:lnTo>
                    <a:pt x="24" y="44"/>
                  </a:lnTo>
                  <a:lnTo>
                    <a:pt x="24" y="52"/>
                  </a:lnTo>
                  <a:lnTo>
                    <a:pt x="16" y="61"/>
                  </a:lnTo>
                  <a:lnTo>
                    <a:pt x="16" y="88"/>
                  </a:lnTo>
                  <a:lnTo>
                    <a:pt x="0" y="96"/>
                  </a:lnTo>
                  <a:lnTo>
                    <a:pt x="0" y="114"/>
                  </a:lnTo>
                  <a:lnTo>
                    <a:pt x="0" y="123"/>
                  </a:lnTo>
                  <a:lnTo>
                    <a:pt x="0" y="132"/>
                  </a:lnTo>
                  <a:lnTo>
                    <a:pt x="16"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92" name="Freeform 1254"/>
            <p:cNvSpPr>
              <a:spLocks/>
            </p:cNvSpPr>
            <p:nvPr/>
          </p:nvSpPr>
          <p:spPr bwMode="auto">
            <a:xfrm>
              <a:off x="2659" y="3384"/>
              <a:ext cx="72" cy="114"/>
            </a:xfrm>
            <a:custGeom>
              <a:avLst/>
              <a:gdLst>
                <a:gd name="T0" fmla="*/ 72 w 72"/>
                <a:gd name="T1" fmla="*/ 0 h 114"/>
                <a:gd name="T2" fmla="*/ 64 w 72"/>
                <a:gd name="T3" fmla="*/ 9 h 114"/>
                <a:gd name="T4" fmla="*/ 56 w 72"/>
                <a:gd name="T5" fmla="*/ 27 h 114"/>
                <a:gd name="T6" fmla="*/ 48 w 72"/>
                <a:gd name="T7" fmla="*/ 27 h 114"/>
                <a:gd name="T8" fmla="*/ 32 w 72"/>
                <a:gd name="T9" fmla="*/ 35 h 114"/>
                <a:gd name="T10" fmla="*/ 24 w 72"/>
                <a:gd name="T11" fmla="*/ 44 h 114"/>
                <a:gd name="T12" fmla="*/ 16 w 72"/>
                <a:gd name="T13" fmla="*/ 62 h 114"/>
                <a:gd name="T14" fmla="*/ 16 w 72"/>
                <a:gd name="T15" fmla="*/ 71 h 114"/>
                <a:gd name="T16" fmla="*/ 16 w 72"/>
                <a:gd name="T17" fmla="*/ 79 h 114"/>
                <a:gd name="T18" fmla="*/ 16 w 72"/>
                <a:gd name="T19" fmla="*/ 97 h 114"/>
                <a:gd name="T20" fmla="*/ 0 w 72"/>
                <a:gd name="T21" fmla="*/ 106 h 114"/>
                <a:gd name="T22" fmla="*/ 0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72" y="0"/>
                  </a:moveTo>
                  <a:lnTo>
                    <a:pt x="64" y="9"/>
                  </a:lnTo>
                  <a:lnTo>
                    <a:pt x="56" y="27"/>
                  </a:lnTo>
                  <a:lnTo>
                    <a:pt x="48" y="27"/>
                  </a:lnTo>
                  <a:lnTo>
                    <a:pt x="32" y="35"/>
                  </a:lnTo>
                  <a:lnTo>
                    <a:pt x="24" y="44"/>
                  </a:lnTo>
                  <a:lnTo>
                    <a:pt x="16" y="62"/>
                  </a:lnTo>
                  <a:lnTo>
                    <a:pt x="16" y="71"/>
                  </a:lnTo>
                  <a:lnTo>
                    <a:pt x="16" y="79"/>
                  </a:lnTo>
                  <a:lnTo>
                    <a:pt x="16" y="97"/>
                  </a:lnTo>
                  <a:lnTo>
                    <a:pt x="0" y="106"/>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93" name="Freeform 1255"/>
            <p:cNvSpPr>
              <a:spLocks/>
            </p:cNvSpPr>
            <p:nvPr/>
          </p:nvSpPr>
          <p:spPr bwMode="auto">
            <a:xfrm>
              <a:off x="3027" y="3446"/>
              <a:ext cx="48" cy="88"/>
            </a:xfrm>
            <a:custGeom>
              <a:avLst/>
              <a:gdLst>
                <a:gd name="T0" fmla="*/ 0 w 48"/>
                <a:gd name="T1" fmla="*/ 0 h 88"/>
                <a:gd name="T2" fmla="*/ 16 w 48"/>
                <a:gd name="T3" fmla="*/ 0 h 88"/>
                <a:gd name="T4" fmla="*/ 24 w 48"/>
                <a:gd name="T5" fmla="*/ 9 h 88"/>
                <a:gd name="T6" fmla="*/ 24 w 48"/>
                <a:gd name="T7" fmla="*/ 17 h 88"/>
                <a:gd name="T8" fmla="*/ 24 w 48"/>
                <a:gd name="T9" fmla="*/ 35 h 88"/>
                <a:gd name="T10" fmla="*/ 24 w 48"/>
                <a:gd name="T11" fmla="*/ 44 h 88"/>
                <a:gd name="T12" fmla="*/ 32 w 48"/>
                <a:gd name="T13" fmla="*/ 52 h 88"/>
                <a:gd name="T14" fmla="*/ 32 w 48"/>
                <a:gd name="T15" fmla="*/ 61 h 88"/>
                <a:gd name="T16" fmla="*/ 32 w 48"/>
                <a:gd name="T17" fmla="*/ 79 h 88"/>
                <a:gd name="T18" fmla="*/ 32 w 48"/>
                <a:gd name="T19" fmla="*/ 88 h 88"/>
                <a:gd name="T20" fmla="*/ 48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0" y="0"/>
                  </a:moveTo>
                  <a:lnTo>
                    <a:pt x="16" y="0"/>
                  </a:lnTo>
                  <a:lnTo>
                    <a:pt x="24" y="9"/>
                  </a:lnTo>
                  <a:lnTo>
                    <a:pt x="24" y="17"/>
                  </a:lnTo>
                  <a:lnTo>
                    <a:pt x="24" y="35"/>
                  </a:lnTo>
                  <a:lnTo>
                    <a:pt x="24" y="44"/>
                  </a:lnTo>
                  <a:lnTo>
                    <a:pt x="32" y="52"/>
                  </a:lnTo>
                  <a:lnTo>
                    <a:pt x="32" y="61"/>
                  </a:lnTo>
                  <a:lnTo>
                    <a:pt x="32" y="79"/>
                  </a:lnTo>
                  <a:lnTo>
                    <a:pt x="32" y="88"/>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94" name="Freeform 1256"/>
            <p:cNvSpPr>
              <a:spLocks/>
            </p:cNvSpPr>
            <p:nvPr/>
          </p:nvSpPr>
          <p:spPr bwMode="auto">
            <a:xfrm>
              <a:off x="2955" y="3498"/>
              <a:ext cx="40" cy="80"/>
            </a:xfrm>
            <a:custGeom>
              <a:avLst/>
              <a:gdLst>
                <a:gd name="T0" fmla="*/ 40 w 40"/>
                <a:gd name="T1" fmla="*/ 0 h 80"/>
                <a:gd name="T2" fmla="*/ 24 w 40"/>
                <a:gd name="T3" fmla="*/ 0 h 80"/>
                <a:gd name="T4" fmla="*/ 8 w 40"/>
                <a:gd name="T5" fmla="*/ 0 h 80"/>
                <a:gd name="T6" fmla="*/ 8 w 40"/>
                <a:gd name="T7" fmla="*/ 9 h 80"/>
                <a:gd name="T8" fmla="*/ 0 w 40"/>
                <a:gd name="T9" fmla="*/ 27 h 80"/>
                <a:gd name="T10" fmla="*/ 0 w 40"/>
                <a:gd name="T11" fmla="*/ 36 h 80"/>
                <a:gd name="T12" fmla="*/ 0 w 40"/>
                <a:gd name="T13" fmla="*/ 44 h 80"/>
                <a:gd name="T14" fmla="*/ 0 w 40"/>
                <a:gd name="T15" fmla="*/ 62 h 80"/>
                <a:gd name="T16" fmla="*/ 0 w 40"/>
                <a:gd name="T17" fmla="*/ 71 h 80"/>
                <a:gd name="T18" fmla="*/ 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40" y="0"/>
                  </a:moveTo>
                  <a:lnTo>
                    <a:pt x="24" y="0"/>
                  </a:lnTo>
                  <a:lnTo>
                    <a:pt x="8" y="0"/>
                  </a:lnTo>
                  <a:lnTo>
                    <a:pt x="8" y="9"/>
                  </a:lnTo>
                  <a:lnTo>
                    <a:pt x="0" y="27"/>
                  </a:lnTo>
                  <a:lnTo>
                    <a:pt x="0" y="36"/>
                  </a:lnTo>
                  <a:lnTo>
                    <a:pt x="0" y="44"/>
                  </a:lnTo>
                  <a:lnTo>
                    <a:pt x="0" y="62"/>
                  </a:lnTo>
                  <a:lnTo>
                    <a:pt x="0" y="71"/>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95" name="Freeform 1257"/>
            <p:cNvSpPr>
              <a:spLocks/>
            </p:cNvSpPr>
            <p:nvPr/>
          </p:nvSpPr>
          <p:spPr bwMode="auto">
            <a:xfrm>
              <a:off x="2963" y="3411"/>
              <a:ext cx="32" cy="79"/>
            </a:xfrm>
            <a:custGeom>
              <a:avLst/>
              <a:gdLst>
                <a:gd name="T0" fmla="*/ 32 w 32"/>
                <a:gd name="T1" fmla="*/ 8 h 79"/>
                <a:gd name="T2" fmla="*/ 24 w 32"/>
                <a:gd name="T3" fmla="*/ 0 h 79"/>
                <a:gd name="T4" fmla="*/ 24 w 32"/>
                <a:gd name="T5" fmla="*/ 8 h 79"/>
                <a:gd name="T6" fmla="*/ 24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0 w 32"/>
                <a:gd name="T19" fmla="*/ 70 h 79"/>
                <a:gd name="T20" fmla="*/ 0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32" y="8"/>
                  </a:moveTo>
                  <a:lnTo>
                    <a:pt x="24" y="0"/>
                  </a:lnTo>
                  <a:lnTo>
                    <a:pt x="24" y="8"/>
                  </a:lnTo>
                  <a:lnTo>
                    <a:pt x="24" y="17"/>
                  </a:lnTo>
                  <a:lnTo>
                    <a:pt x="16" y="17"/>
                  </a:lnTo>
                  <a:lnTo>
                    <a:pt x="16" y="35"/>
                  </a:lnTo>
                  <a:lnTo>
                    <a:pt x="16" y="44"/>
                  </a:lnTo>
                  <a:lnTo>
                    <a:pt x="16" y="52"/>
                  </a:lnTo>
                  <a:lnTo>
                    <a:pt x="16" y="70"/>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96" name="Freeform 1258"/>
            <p:cNvSpPr>
              <a:spLocks/>
            </p:cNvSpPr>
            <p:nvPr/>
          </p:nvSpPr>
          <p:spPr bwMode="auto">
            <a:xfrm>
              <a:off x="2763" y="3534"/>
              <a:ext cx="48" cy="79"/>
            </a:xfrm>
            <a:custGeom>
              <a:avLst/>
              <a:gdLst>
                <a:gd name="T0" fmla="*/ 48 w 48"/>
                <a:gd name="T1" fmla="*/ 0 h 79"/>
                <a:gd name="T2" fmla="*/ 32 w 48"/>
                <a:gd name="T3" fmla="*/ 8 h 79"/>
                <a:gd name="T4" fmla="*/ 32 w 48"/>
                <a:gd name="T5" fmla="*/ 26 h 79"/>
                <a:gd name="T6" fmla="*/ 24 w 48"/>
                <a:gd name="T7" fmla="*/ 35 h 79"/>
                <a:gd name="T8" fmla="*/ 16 w 48"/>
                <a:gd name="T9" fmla="*/ 35 h 79"/>
                <a:gd name="T10" fmla="*/ 16 w 48"/>
                <a:gd name="T11" fmla="*/ 44 h 79"/>
                <a:gd name="T12" fmla="*/ 0 w 48"/>
                <a:gd name="T13" fmla="*/ 44 h 79"/>
                <a:gd name="T14" fmla="*/ 0 w 48"/>
                <a:gd name="T15" fmla="*/ 61 h 79"/>
                <a:gd name="T16" fmla="*/ 0 w 48"/>
                <a:gd name="T17" fmla="*/ 70 h 79"/>
                <a:gd name="T18" fmla="*/ 0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48" y="0"/>
                  </a:moveTo>
                  <a:lnTo>
                    <a:pt x="32" y="8"/>
                  </a:lnTo>
                  <a:lnTo>
                    <a:pt x="32" y="26"/>
                  </a:lnTo>
                  <a:lnTo>
                    <a:pt x="24" y="35"/>
                  </a:lnTo>
                  <a:lnTo>
                    <a:pt x="16" y="35"/>
                  </a:lnTo>
                  <a:lnTo>
                    <a:pt x="16" y="44"/>
                  </a:lnTo>
                  <a:lnTo>
                    <a:pt x="0" y="44"/>
                  </a:lnTo>
                  <a:lnTo>
                    <a:pt x="0" y="61"/>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97" name="Freeform 1259"/>
            <p:cNvSpPr>
              <a:spLocks/>
            </p:cNvSpPr>
            <p:nvPr/>
          </p:nvSpPr>
          <p:spPr bwMode="auto">
            <a:xfrm>
              <a:off x="2731" y="3455"/>
              <a:ext cx="64" cy="35"/>
            </a:xfrm>
            <a:custGeom>
              <a:avLst/>
              <a:gdLst>
                <a:gd name="T0" fmla="*/ 64 w 64"/>
                <a:gd name="T1" fmla="*/ 0 h 35"/>
                <a:gd name="T2" fmla="*/ 56 w 64"/>
                <a:gd name="T3" fmla="*/ 0 h 35"/>
                <a:gd name="T4" fmla="*/ 48 w 64"/>
                <a:gd name="T5" fmla="*/ 0 h 35"/>
                <a:gd name="T6" fmla="*/ 32 w 64"/>
                <a:gd name="T7" fmla="*/ 0 h 35"/>
                <a:gd name="T8" fmla="*/ 32 w 64"/>
                <a:gd name="T9" fmla="*/ 8 h 35"/>
                <a:gd name="T10" fmla="*/ 24 w 64"/>
                <a:gd name="T11" fmla="*/ 8 h 35"/>
                <a:gd name="T12" fmla="*/ 16 w 64"/>
                <a:gd name="T13" fmla="*/ 26 h 35"/>
                <a:gd name="T14" fmla="*/ 0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64" y="0"/>
                  </a:moveTo>
                  <a:lnTo>
                    <a:pt x="56" y="0"/>
                  </a:lnTo>
                  <a:lnTo>
                    <a:pt x="48" y="0"/>
                  </a:lnTo>
                  <a:lnTo>
                    <a:pt x="32" y="0"/>
                  </a:lnTo>
                  <a:lnTo>
                    <a:pt x="32" y="8"/>
                  </a:lnTo>
                  <a:lnTo>
                    <a:pt x="24" y="8"/>
                  </a:lnTo>
                  <a:lnTo>
                    <a:pt x="16"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98" name="Freeform 1260"/>
            <p:cNvSpPr>
              <a:spLocks/>
            </p:cNvSpPr>
            <p:nvPr/>
          </p:nvSpPr>
          <p:spPr bwMode="auto">
            <a:xfrm>
              <a:off x="2811" y="3455"/>
              <a:ext cx="16" cy="123"/>
            </a:xfrm>
            <a:custGeom>
              <a:avLst/>
              <a:gdLst>
                <a:gd name="T0" fmla="*/ 0 w 16"/>
                <a:gd name="T1" fmla="*/ 0 h 123"/>
                <a:gd name="T2" fmla="*/ 0 w 16"/>
                <a:gd name="T3" fmla="*/ 35 h 123"/>
                <a:gd name="T4" fmla="*/ 0 w 16"/>
                <a:gd name="T5" fmla="*/ 43 h 123"/>
                <a:gd name="T6" fmla="*/ 0 w 16"/>
                <a:gd name="T7" fmla="*/ 70 h 123"/>
                <a:gd name="T8" fmla="*/ 8 w 16"/>
                <a:gd name="T9" fmla="*/ 70 h 123"/>
                <a:gd name="T10" fmla="*/ 8 w 16"/>
                <a:gd name="T11" fmla="*/ 79 h 123"/>
                <a:gd name="T12" fmla="*/ 8 w 16"/>
                <a:gd name="T13" fmla="*/ 87 h 123"/>
                <a:gd name="T14" fmla="*/ 8 w 16"/>
                <a:gd name="T15" fmla="*/ 105 h 123"/>
                <a:gd name="T16" fmla="*/ 16 w 16"/>
                <a:gd name="T17" fmla="*/ 114 h 123"/>
                <a:gd name="T18" fmla="*/ 16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0" y="0"/>
                  </a:moveTo>
                  <a:lnTo>
                    <a:pt x="0" y="35"/>
                  </a:lnTo>
                  <a:lnTo>
                    <a:pt x="0" y="43"/>
                  </a:lnTo>
                  <a:lnTo>
                    <a:pt x="0" y="70"/>
                  </a:lnTo>
                  <a:lnTo>
                    <a:pt x="8" y="70"/>
                  </a:lnTo>
                  <a:lnTo>
                    <a:pt x="8" y="79"/>
                  </a:lnTo>
                  <a:lnTo>
                    <a:pt x="8" y="87"/>
                  </a:lnTo>
                  <a:lnTo>
                    <a:pt x="8" y="105"/>
                  </a:lnTo>
                  <a:lnTo>
                    <a:pt x="16" y="114"/>
                  </a:lnTo>
                  <a:lnTo>
                    <a:pt x="16"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99" name="Freeform 1261"/>
            <p:cNvSpPr>
              <a:spLocks/>
            </p:cNvSpPr>
            <p:nvPr/>
          </p:nvSpPr>
          <p:spPr bwMode="auto">
            <a:xfrm>
              <a:off x="2843" y="3481"/>
              <a:ext cx="16" cy="61"/>
            </a:xfrm>
            <a:custGeom>
              <a:avLst/>
              <a:gdLst>
                <a:gd name="T0" fmla="*/ 16 w 16"/>
                <a:gd name="T1" fmla="*/ 0 h 61"/>
                <a:gd name="T2" fmla="*/ 8 w 16"/>
                <a:gd name="T3" fmla="*/ 9 h 61"/>
                <a:gd name="T4" fmla="*/ 0 w 16"/>
                <a:gd name="T5" fmla="*/ 17 h 61"/>
                <a:gd name="T6" fmla="*/ 0 w 16"/>
                <a:gd name="T7" fmla="*/ 26 h 61"/>
                <a:gd name="T8" fmla="*/ 0 w 16"/>
                <a:gd name="T9" fmla="*/ 44 h 61"/>
                <a:gd name="T10" fmla="*/ 0 w 16"/>
                <a:gd name="T11" fmla="*/ 53 h 61"/>
                <a:gd name="T12" fmla="*/ 0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16" y="0"/>
                  </a:moveTo>
                  <a:lnTo>
                    <a:pt x="8" y="9"/>
                  </a:lnTo>
                  <a:lnTo>
                    <a:pt x="0" y="17"/>
                  </a:lnTo>
                  <a:lnTo>
                    <a:pt x="0" y="26"/>
                  </a:lnTo>
                  <a:lnTo>
                    <a:pt x="0" y="44"/>
                  </a:lnTo>
                  <a:lnTo>
                    <a:pt x="0" y="53"/>
                  </a:lnTo>
                  <a:lnTo>
                    <a:pt x="0"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00" name="Freeform 1262"/>
            <p:cNvSpPr>
              <a:spLocks/>
            </p:cNvSpPr>
            <p:nvPr/>
          </p:nvSpPr>
          <p:spPr bwMode="auto">
            <a:xfrm>
              <a:off x="2875" y="3507"/>
              <a:ext cx="16" cy="88"/>
            </a:xfrm>
            <a:custGeom>
              <a:avLst/>
              <a:gdLst>
                <a:gd name="T0" fmla="*/ 0 w 16"/>
                <a:gd name="T1" fmla="*/ 0 h 88"/>
                <a:gd name="T2" fmla="*/ 0 w 16"/>
                <a:gd name="T3" fmla="*/ 27 h 88"/>
                <a:gd name="T4" fmla="*/ 8 w 16"/>
                <a:gd name="T5" fmla="*/ 35 h 88"/>
                <a:gd name="T6" fmla="*/ 8 w 16"/>
                <a:gd name="T7" fmla="*/ 53 h 88"/>
                <a:gd name="T8" fmla="*/ 16 w 16"/>
                <a:gd name="T9" fmla="*/ 62 h 88"/>
                <a:gd name="T10" fmla="*/ 16 w 16"/>
                <a:gd name="T11" fmla="*/ 71 h 88"/>
                <a:gd name="T12" fmla="*/ 16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0" y="0"/>
                  </a:moveTo>
                  <a:lnTo>
                    <a:pt x="0" y="27"/>
                  </a:lnTo>
                  <a:lnTo>
                    <a:pt x="8" y="35"/>
                  </a:lnTo>
                  <a:lnTo>
                    <a:pt x="8" y="53"/>
                  </a:lnTo>
                  <a:lnTo>
                    <a:pt x="16" y="62"/>
                  </a:lnTo>
                  <a:lnTo>
                    <a:pt x="16" y="71"/>
                  </a:lnTo>
                  <a:lnTo>
                    <a:pt x="16"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01" name="Freeform 1263"/>
            <p:cNvSpPr>
              <a:spLocks/>
            </p:cNvSpPr>
            <p:nvPr/>
          </p:nvSpPr>
          <p:spPr bwMode="auto">
            <a:xfrm>
              <a:off x="2915" y="3455"/>
              <a:ext cx="16" cy="123"/>
            </a:xfrm>
            <a:custGeom>
              <a:avLst/>
              <a:gdLst>
                <a:gd name="T0" fmla="*/ 8 w 16"/>
                <a:gd name="T1" fmla="*/ 0 h 123"/>
                <a:gd name="T2" fmla="*/ 8 w 16"/>
                <a:gd name="T3" fmla="*/ 8 h 123"/>
                <a:gd name="T4" fmla="*/ 0 w 16"/>
                <a:gd name="T5" fmla="*/ 26 h 123"/>
                <a:gd name="T6" fmla="*/ 0 w 16"/>
                <a:gd name="T7" fmla="*/ 35 h 123"/>
                <a:gd name="T8" fmla="*/ 8 w 16"/>
                <a:gd name="T9" fmla="*/ 43 h 123"/>
                <a:gd name="T10" fmla="*/ 8 w 16"/>
                <a:gd name="T11" fmla="*/ 52 h 123"/>
                <a:gd name="T12" fmla="*/ 8 w 16"/>
                <a:gd name="T13" fmla="*/ 70 h 123"/>
                <a:gd name="T14" fmla="*/ 8 w 16"/>
                <a:gd name="T15" fmla="*/ 79 h 123"/>
                <a:gd name="T16" fmla="*/ 16 w 16"/>
                <a:gd name="T17" fmla="*/ 87 h 123"/>
                <a:gd name="T18" fmla="*/ 16 w 16"/>
                <a:gd name="T19" fmla="*/ 105 h 123"/>
                <a:gd name="T20" fmla="*/ 16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0" y="26"/>
                  </a:lnTo>
                  <a:lnTo>
                    <a:pt x="0" y="35"/>
                  </a:lnTo>
                  <a:lnTo>
                    <a:pt x="8" y="43"/>
                  </a:lnTo>
                  <a:lnTo>
                    <a:pt x="8" y="52"/>
                  </a:lnTo>
                  <a:lnTo>
                    <a:pt x="8" y="70"/>
                  </a:lnTo>
                  <a:lnTo>
                    <a:pt x="8" y="79"/>
                  </a:lnTo>
                  <a:lnTo>
                    <a:pt x="16" y="87"/>
                  </a:lnTo>
                  <a:lnTo>
                    <a:pt x="16" y="105"/>
                  </a:lnTo>
                  <a:lnTo>
                    <a:pt x="16"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02" name="Freeform 1264"/>
            <p:cNvSpPr>
              <a:spLocks/>
            </p:cNvSpPr>
            <p:nvPr/>
          </p:nvSpPr>
          <p:spPr bwMode="auto">
            <a:xfrm>
              <a:off x="3011" y="3490"/>
              <a:ext cx="40" cy="105"/>
            </a:xfrm>
            <a:custGeom>
              <a:avLst/>
              <a:gdLst>
                <a:gd name="T0" fmla="*/ 8 w 40"/>
                <a:gd name="T1" fmla="*/ 0 h 105"/>
                <a:gd name="T2" fmla="*/ 0 w 40"/>
                <a:gd name="T3" fmla="*/ 8 h 105"/>
                <a:gd name="T4" fmla="*/ 8 w 40"/>
                <a:gd name="T5" fmla="*/ 17 h 105"/>
                <a:gd name="T6" fmla="*/ 16 w 40"/>
                <a:gd name="T7" fmla="*/ 35 h 105"/>
                <a:gd name="T8" fmla="*/ 32 w 40"/>
                <a:gd name="T9" fmla="*/ 44 h 105"/>
                <a:gd name="T10" fmla="*/ 32 w 40"/>
                <a:gd name="T11" fmla="*/ 52 h 105"/>
                <a:gd name="T12" fmla="*/ 40 w 40"/>
                <a:gd name="T13" fmla="*/ 70 h 105"/>
                <a:gd name="T14" fmla="*/ 40 w 40"/>
                <a:gd name="T15" fmla="*/ 79 h 105"/>
                <a:gd name="T16" fmla="*/ 40 w 40"/>
                <a:gd name="T17" fmla="*/ 88 h 105"/>
                <a:gd name="T18" fmla="*/ 4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8" y="0"/>
                  </a:moveTo>
                  <a:lnTo>
                    <a:pt x="0" y="8"/>
                  </a:lnTo>
                  <a:lnTo>
                    <a:pt x="8" y="17"/>
                  </a:lnTo>
                  <a:lnTo>
                    <a:pt x="16" y="35"/>
                  </a:lnTo>
                  <a:lnTo>
                    <a:pt x="32" y="44"/>
                  </a:lnTo>
                  <a:lnTo>
                    <a:pt x="32" y="52"/>
                  </a:lnTo>
                  <a:lnTo>
                    <a:pt x="40" y="70"/>
                  </a:lnTo>
                  <a:lnTo>
                    <a:pt x="40" y="79"/>
                  </a:lnTo>
                  <a:lnTo>
                    <a:pt x="40" y="88"/>
                  </a:lnTo>
                  <a:lnTo>
                    <a:pt x="4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03" name="Freeform 1265"/>
            <p:cNvSpPr>
              <a:spLocks/>
            </p:cNvSpPr>
            <p:nvPr/>
          </p:nvSpPr>
          <p:spPr bwMode="auto">
            <a:xfrm>
              <a:off x="3051" y="3463"/>
              <a:ext cx="64" cy="115"/>
            </a:xfrm>
            <a:custGeom>
              <a:avLst/>
              <a:gdLst>
                <a:gd name="T0" fmla="*/ 0 w 64"/>
                <a:gd name="T1" fmla="*/ 0 h 115"/>
                <a:gd name="T2" fmla="*/ 8 w 64"/>
                <a:gd name="T3" fmla="*/ 18 h 115"/>
                <a:gd name="T4" fmla="*/ 8 w 64"/>
                <a:gd name="T5" fmla="*/ 27 h 115"/>
                <a:gd name="T6" fmla="*/ 24 w 64"/>
                <a:gd name="T7" fmla="*/ 27 h 115"/>
                <a:gd name="T8" fmla="*/ 32 w 64"/>
                <a:gd name="T9" fmla="*/ 27 h 115"/>
                <a:gd name="T10" fmla="*/ 32 w 64"/>
                <a:gd name="T11" fmla="*/ 35 h 115"/>
                <a:gd name="T12" fmla="*/ 32 w 64"/>
                <a:gd name="T13" fmla="*/ 44 h 115"/>
                <a:gd name="T14" fmla="*/ 40 w 64"/>
                <a:gd name="T15" fmla="*/ 62 h 115"/>
                <a:gd name="T16" fmla="*/ 48 w 64"/>
                <a:gd name="T17" fmla="*/ 71 h 115"/>
                <a:gd name="T18" fmla="*/ 48 w 64"/>
                <a:gd name="T19" fmla="*/ 79 h 115"/>
                <a:gd name="T20" fmla="*/ 48 w 64"/>
                <a:gd name="T21" fmla="*/ 97 h 115"/>
                <a:gd name="T22" fmla="*/ 64 w 64"/>
                <a:gd name="T23" fmla="*/ 97 h 115"/>
                <a:gd name="T24" fmla="*/ 64 w 64"/>
                <a:gd name="T25" fmla="*/ 106 h 115"/>
                <a:gd name="T26" fmla="*/ 64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0" y="0"/>
                  </a:moveTo>
                  <a:lnTo>
                    <a:pt x="8" y="18"/>
                  </a:lnTo>
                  <a:lnTo>
                    <a:pt x="8" y="27"/>
                  </a:lnTo>
                  <a:lnTo>
                    <a:pt x="24" y="27"/>
                  </a:lnTo>
                  <a:lnTo>
                    <a:pt x="32" y="27"/>
                  </a:lnTo>
                  <a:lnTo>
                    <a:pt x="32" y="35"/>
                  </a:lnTo>
                  <a:lnTo>
                    <a:pt x="32" y="44"/>
                  </a:lnTo>
                  <a:lnTo>
                    <a:pt x="40" y="62"/>
                  </a:lnTo>
                  <a:lnTo>
                    <a:pt x="48" y="71"/>
                  </a:lnTo>
                  <a:lnTo>
                    <a:pt x="48" y="79"/>
                  </a:lnTo>
                  <a:lnTo>
                    <a:pt x="48" y="97"/>
                  </a:lnTo>
                  <a:lnTo>
                    <a:pt x="64" y="97"/>
                  </a:lnTo>
                  <a:lnTo>
                    <a:pt x="64" y="106"/>
                  </a:lnTo>
                  <a:lnTo>
                    <a:pt x="64"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04" name="Freeform 1266"/>
            <p:cNvSpPr>
              <a:spLocks/>
            </p:cNvSpPr>
            <p:nvPr/>
          </p:nvSpPr>
          <p:spPr bwMode="auto">
            <a:xfrm>
              <a:off x="2659" y="3507"/>
              <a:ext cx="48" cy="88"/>
            </a:xfrm>
            <a:custGeom>
              <a:avLst/>
              <a:gdLst>
                <a:gd name="T0" fmla="*/ 48 w 48"/>
                <a:gd name="T1" fmla="*/ 0 h 88"/>
                <a:gd name="T2" fmla="*/ 48 w 48"/>
                <a:gd name="T3" fmla="*/ 18 h 88"/>
                <a:gd name="T4" fmla="*/ 48 w 48"/>
                <a:gd name="T5" fmla="*/ 27 h 88"/>
                <a:gd name="T6" fmla="*/ 32 w 48"/>
                <a:gd name="T7" fmla="*/ 27 h 88"/>
                <a:gd name="T8" fmla="*/ 32 w 48"/>
                <a:gd name="T9" fmla="*/ 35 h 88"/>
                <a:gd name="T10" fmla="*/ 24 w 48"/>
                <a:gd name="T11" fmla="*/ 35 h 88"/>
                <a:gd name="T12" fmla="*/ 16 w 48"/>
                <a:gd name="T13" fmla="*/ 53 h 88"/>
                <a:gd name="T14" fmla="*/ 0 w 48"/>
                <a:gd name="T15" fmla="*/ 62 h 88"/>
                <a:gd name="T16" fmla="*/ 0 w 48"/>
                <a:gd name="T17" fmla="*/ 71 h 88"/>
                <a:gd name="T18" fmla="*/ 0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48" y="0"/>
                  </a:moveTo>
                  <a:lnTo>
                    <a:pt x="48" y="18"/>
                  </a:lnTo>
                  <a:lnTo>
                    <a:pt x="48" y="27"/>
                  </a:lnTo>
                  <a:lnTo>
                    <a:pt x="32" y="27"/>
                  </a:lnTo>
                  <a:lnTo>
                    <a:pt x="32" y="35"/>
                  </a:lnTo>
                  <a:lnTo>
                    <a:pt x="24" y="35"/>
                  </a:lnTo>
                  <a:lnTo>
                    <a:pt x="16"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05" name="Freeform 1267"/>
            <p:cNvSpPr>
              <a:spLocks/>
            </p:cNvSpPr>
            <p:nvPr/>
          </p:nvSpPr>
          <p:spPr bwMode="auto">
            <a:xfrm>
              <a:off x="2683" y="3314"/>
              <a:ext cx="64" cy="53"/>
            </a:xfrm>
            <a:custGeom>
              <a:avLst/>
              <a:gdLst>
                <a:gd name="T0" fmla="*/ 64 w 64"/>
                <a:gd name="T1" fmla="*/ 0 h 53"/>
                <a:gd name="T2" fmla="*/ 40 w 64"/>
                <a:gd name="T3" fmla="*/ 17 h 53"/>
                <a:gd name="T4" fmla="*/ 32 w 64"/>
                <a:gd name="T5" fmla="*/ 17 h 53"/>
                <a:gd name="T6" fmla="*/ 24 w 64"/>
                <a:gd name="T7" fmla="*/ 17 h 53"/>
                <a:gd name="T8" fmla="*/ 8 w 64"/>
                <a:gd name="T9" fmla="*/ 17 h 53"/>
                <a:gd name="T10" fmla="*/ 0 w 64"/>
                <a:gd name="T11" fmla="*/ 26 h 53"/>
                <a:gd name="T12" fmla="*/ 0 w 64"/>
                <a:gd name="T13" fmla="*/ 35 h 53"/>
                <a:gd name="T14" fmla="*/ 0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64" y="0"/>
                  </a:moveTo>
                  <a:lnTo>
                    <a:pt x="40" y="17"/>
                  </a:lnTo>
                  <a:lnTo>
                    <a:pt x="32" y="17"/>
                  </a:lnTo>
                  <a:lnTo>
                    <a:pt x="24" y="17"/>
                  </a:lnTo>
                  <a:lnTo>
                    <a:pt x="8" y="17"/>
                  </a:lnTo>
                  <a:lnTo>
                    <a:pt x="0" y="26"/>
                  </a:lnTo>
                  <a:lnTo>
                    <a:pt x="0" y="35"/>
                  </a:lnTo>
                  <a:lnTo>
                    <a:pt x="0"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06" name="Freeform 1268"/>
            <p:cNvSpPr>
              <a:spLocks/>
            </p:cNvSpPr>
            <p:nvPr/>
          </p:nvSpPr>
          <p:spPr bwMode="auto">
            <a:xfrm>
              <a:off x="2963" y="3314"/>
              <a:ext cx="96" cy="35"/>
            </a:xfrm>
            <a:custGeom>
              <a:avLst/>
              <a:gdLst>
                <a:gd name="T0" fmla="*/ 0 w 96"/>
                <a:gd name="T1" fmla="*/ 0 h 35"/>
                <a:gd name="T2" fmla="*/ 16 w 96"/>
                <a:gd name="T3" fmla="*/ 0 h 35"/>
                <a:gd name="T4" fmla="*/ 24 w 96"/>
                <a:gd name="T5" fmla="*/ 0 h 35"/>
                <a:gd name="T6" fmla="*/ 32 w 96"/>
                <a:gd name="T7" fmla="*/ 0 h 35"/>
                <a:gd name="T8" fmla="*/ 48 w 96"/>
                <a:gd name="T9" fmla="*/ 0 h 35"/>
                <a:gd name="T10" fmla="*/ 56 w 96"/>
                <a:gd name="T11" fmla="*/ 0 h 35"/>
                <a:gd name="T12" fmla="*/ 64 w 96"/>
                <a:gd name="T13" fmla="*/ 0 h 35"/>
                <a:gd name="T14" fmla="*/ 80 w 96"/>
                <a:gd name="T15" fmla="*/ 17 h 35"/>
                <a:gd name="T16" fmla="*/ 88 w 96"/>
                <a:gd name="T17" fmla="*/ 26 h 35"/>
                <a:gd name="T18" fmla="*/ 96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0" y="0"/>
                  </a:moveTo>
                  <a:lnTo>
                    <a:pt x="16" y="0"/>
                  </a:lnTo>
                  <a:lnTo>
                    <a:pt x="24" y="0"/>
                  </a:lnTo>
                  <a:lnTo>
                    <a:pt x="32" y="0"/>
                  </a:lnTo>
                  <a:lnTo>
                    <a:pt x="48" y="0"/>
                  </a:lnTo>
                  <a:lnTo>
                    <a:pt x="56" y="0"/>
                  </a:lnTo>
                  <a:lnTo>
                    <a:pt x="64" y="0"/>
                  </a:lnTo>
                  <a:lnTo>
                    <a:pt x="80" y="17"/>
                  </a:lnTo>
                  <a:lnTo>
                    <a:pt x="88" y="26"/>
                  </a:lnTo>
                  <a:lnTo>
                    <a:pt x="96"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07" name="Freeform 1269"/>
            <p:cNvSpPr>
              <a:spLocks/>
            </p:cNvSpPr>
            <p:nvPr/>
          </p:nvSpPr>
          <p:spPr bwMode="auto">
            <a:xfrm>
              <a:off x="2947" y="3296"/>
              <a:ext cx="112" cy="44"/>
            </a:xfrm>
            <a:custGeom>
              <a:avLst/>
              <a:gdLst>
                <a:gd name="T0" fmla="*/ 0 w 112"/>
                <a:gd name="T1" fmla="*/ 0 h 44"/>
                <a:gd name="T2" fmla="*/ 8 w 112"/>
                <a:gd name="T3" fmla="*/ 0 h 44"/>
                <a:gd name="T4" fmla="*/ 16 w 112"/>
                <a:gd name="T5" fmla="*/ 0 h 44"/>
                <a:gd name="T6" fmla="*/ 32 w 112"/>
                <a:gd name="T7" fmla="*/ 0 h 44"/>
                <a:gd name="T8" fmla="*/ 40 w 112"/>
                <a:gd name="T9" fmla="*/ 0 h 44"/>
                <a:gd name="T10" fmla="*/ 48 w 112"/>
                <a:gd name="T11" fmla="*/ 0 h 44"/>
                <a:gd name="T12" fmla="*/ 64 w 112"/>
                <a:gd name="T13" fmla="*/ 0 h 44"/>
                <a:gd name="T14" fmla="*/ 72 w 112"/>
                <a:gd name="T15" fmla="*/ 9 h 44"/>
                <a:gd name="T16" fmla="*/ 80 w 112"/>
                <a:gd name="T17" fmla="*/ 9 h 44"/>
                <a:gd name="T18" fmla="*/ 80 w 112"/>
                <a:gd name="T19" fmla="*/ 18 h 44"/>
                <a:gd name="T20" fmla="*/ 96 w 112"/>
                <a:gd name="T21" fmla="*/ 18 h 44"/>
                <a:gd name="T22" fmla="*/ 104 w 112"/>
                <a:gd name="T23" fmla="*/ 35 h 44"/>
                <a:gd name="T24" fmla="*/ 112 w 112"/>
                <a:gd name="T25" fmla="*/ 35 h 44"/>
                <a:gd name="T26" fmla="*/ 112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0" y="0"/>
                  </a:moveTo>
                  <a:lnTo>
                    <a:pt x="8" y="0"/>
                  </a:lnTo>
                  <a:lnTo>
                    <a:pt x="16" y="0"/>
                  </a:lnTo>
                  <a:lnTo>
                    <a:pt x="32" y="0"/>
                  </a:lnTo>
                  <a:lnTo>
                    <a:pt x="40" y="0"/>
                  </a:lnTo>
                  <a:lnTo>
                    <a:pt x="48" y="0"/>
                  </a:lnTo>
                  <a:lnTo>
                    <a:pt x="64" y="0"/>
                  </a:lnTo>
                  <a:lnTo>
                    <a:pt x="72" y="9"/>
                  </a:lnTo>
                  <a:lnTo>
                    <a:pt x="80" y="9"/>
                  </a:lnTo>
                  <a:lnTo>
                    <a:pt x="80" y="18"/>
                  </a:lnTo>
                  <a:lnTo>
                    <a:pt x="96" y="18"/>
                  </a:lnTo>
                  <a:lnTo>
                    <a:pt x="104" y="35"/>
                  </a:lnTo>
                  <a:lnTo>
                    <a:pt x="112" y="35"/>
                  </a:lnTo>
                  <a:lnTo>
                    <a:pt x="112"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08" name="Freeform 1270"/>
            <p:cNvSpPr>
              <a:spLocks/>
            </p:cNvSpPr>
            <p:nvPr/>
          </p:nvSpPr>
          <p:spPr bwMode="auto">
            <a:xfrm>
              <a:off x="3027" y="3375"/>
              <a:ext cx="64" cy="71"/>
            </a:xfrm>
            <a:custGeom>
              <a:avLst/>
              <a:gdLst>
                <a:gd name="T0" fmla="*/ 0 w 64"/>
                <a:gd name="T1" fmla="*/ 0 h 71"/>
                <a:gd name="T2" fmla="*/ 16 w 64"/>
                <a:gd name="T3" fmla="*/ 0 h 71"/>
                <a:gd name="T4" fmla="*/ 24 w 64"/>
                <a:gd name="T5" fmla="*/ 9 h 71"/>
                <a:gd name="T6" fmla="*/ 32 w 64"/>
                <a:gd name="T7" fmla="*/ 18 h 71"/>
                <a:gd name="T8" fmla="*/ 32 w 64"/>
                <a:gd name="T9" fmla="*/ 36 h 71"/>
                <a:gd name="T10" fmla="*/ 48 w 64"/>
                <a:gd name="T11" fmla="*/ 44 h 71"/>
                <a:gd name="T12" fmla="*/ 48 w 64"/>
                <a:gd name="T13" fmla="*/ 53 h 71"/>
                <a:gd name="T14" fmla="*/ 56 w 64"/>
                <a:gd name="T15" fmla="*/ 53 h 71"/>
                <a:gd name="T16" fmla="*/ 64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0" y="0"/>
                  </a:moveTo>
                  <a:lnTo>
                    <a:pt x="16" y="0"/>
                  </a:lnTo>
                  <a:lnTo>
                    <a:pt x="24" y="9"/>
                  </a:lnTo>
                  <a:lnTo>
                    <a:pt x="32" y="18"/>
                  </a:lnTo>
                  <a:lnTo>
                    <a:pt x="32" y="36"/>
                  </a:lnTo>
                  <a:lnTo>
                    <a:pt x="48" y="44"/>
                  </a:lnTo>
                  <a:lnTo>
                    <a:pt x="48" y="53"/>
                  </a:lnTo>
                  <a:lnTo>
                    <a:pt x="56" y="53"/>
                  </a:lnTo>
                  <a:lnTo>
                    <a:pt x="64"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7009" name="Freeform 1271"/>
            <p:cNvSpPr>
              <a:spLocks/>
            </p:cNvSpPr>
            <p:nvPr/>
          </p:nvSpPr>
          <p:spPr bwMode="auto">
            <a:xfrm>
              <a:off x="3051" y="3455"/>
              <a:ext cx="96" cy="43"/>
            </a:xfrm>
            <a:custGeom>
              <a:avLst/>
              <a:gdLst>
                <a:gd name="T0" fmla="*/ 0 w 96"/>
                <a:gd name="T1" fmla="*/ 0 h 43"/>
                <a:gd name="T2" fmla="*/ 8 w 96"/>
                <a:gd name="T3" fmla="*/ 0 h 43"/>
                <a:gd name="T4" fmla="*/ 24 w 96"/>
                <a:gd name="T5" fmla="*/ 8 h 43"/>
                <a:gd name="T6" fmla="*/ 32 w 96"/>
                <a:gd name="T7" fmla="*/ 8 h 43"/>
                <a:gd name="T8" fmla="*/ 40 w 96"/>
                <a:gd name="T9" fmla="*/ 26 h 43"/>
                <a:gd name="T10" fmla="*/ 48 w 96"/>
                <a:gd name="T11" fmla="*/ 26 h 43"/>
                <a:gd name="T12" fmla="*/ 64 w 96"/>
                <a:gd name="T13" fmla="*/ 26 h 43"/>
                <a:gd name="T14" fmla="*/ 72 w 96"/>
                <a:gd name="T15" fmla="*/ 26 h 43"/>
                <a:gd name="T16" fmla="*/ 80 w 96"/>
                <a:gd name="T17" fmla="*/ 35 h 43"/>
                <a:gd name="T18" fmla="*/ 96 w 96"/>
                <a:gd name="T19" fmla="*/ 35 h 43"/>
                <a:gd name="T20" fmla="*/ 96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0" y="0"/>
                  </a:moveTo>
                  <a:lnTo>
                    <a:pt x="8" y="0"/>
                  </a:lnTo>
                  <a:lnTo>
                    <a:pt x="24" y="8"/>
                  </a:lnTo>
                  <a:lnTo>
                    <a:pt x="32" y="8"/>
                  </a:lnTo>
                  <a:lnTo>
                    <a:pt x="40" y="26"/>
                  </a:lnTo>
                  <a:lnTo>
                    <a:pt x="48" y="26"/>
                  </a:lnTo>
                  <a:lnTo>
                    <a:pt x="64" y="26"/>
                  </a:lnTo>
                  <a:lnTo>
                    <a:pt x="72" y="26"/>
                  </a:lnTo>
                  <a:lnTo>
                    <a:pt x="80" y="35"/>
                  </a:lnTo>
                  <a:lnTo>
                    <a:pt x="96" y="35"/>
                  </a:lnTo>
                  <a:lnTo>
                    <a:pt x="96"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6540" name="Group 1272"/>
          <p:cNvGrpSpPr>
            <a:grpSpLocks/>
          </p:cNvGrpSpPr>
          <p:nvPr/>
        </p:nvGrpSpPr>
        <p:grpSpPr bwMode="auto">
          <a:xfrm>
            <a:off x="5791200" y="2362200"/>
            <a:ext cx="774700" cy="725488"/>
            <a:chOff x="2611" y="2760"/>
            <a:chExt cx="488" cy="457"/>
          </a:xfrm>
        </p:grpSpPr>
        <p:sp>
          <p:nvSpPr>
            <p:cNvPr id="106951" name="Freeform 1273"/>
            <p:cNvSpPr>
              <a:spLocks/>
            </p:cNvSpPr>
            <p:nvPr/>
          </p:nvSpPr>
          <p:spPr bwMode="auto">
            <a:xfrm>
              <a:off x="2859" y="3006"/>
              <a:ext cx="240" cy="211"/>
            </a:xfrm>
            <a:custGeom>
              <a:avLst/>
              <a:gdLst>
                <a:gd name="T0" fmla="*/ 0 w 240"/>
                <a:gd name="T1" fmla="*/ 211 h 211"/>
                <a:gd name="T2" fmla="*/ 0 w 240"/>
                <a:gd name="T3" fmla="*/ 194 h 211"/>
                <a:gd name="T4" fmla="*/ 0 w 240"/>
                <a:gd name="T5" fmla="*/ 194 h 211"/>
                <a:gd name="T6" fmla="*/ 0 w 240"/>
                <a:gd name="T7" fmla="*/ 194 h 211"/>
                <a:gd name="T8" fmla="*/ 0 w 240"/>
                <a:gd name="T9" fmla="*/ 185 h 211"/>
                <a:gd name="T10" fmla="*/ 16 w 240"/>
                <a:gd name="T11" fmla="*/ 176 h 211"/>
                <a:gd name="T12" fmla="*/ 16 w 240"/>
                <a:gd name="T13" fmla="*/ 158 h 211"/>
                <a:gd name="T14" fmla="*/ 16 w 240"/>
                <a:gd name="T15" fmla="*/ 150 h 211"/>
                <a:gd name="T16" fmla="*/ 24 w 240"/>
                <a:gd name="T17" fmla="*/ 141 h 211"/>
                <a:gd name="T18" fmla="*/ 32 w 240"/>
                <a:gd name="T19" fmla="*/ 123 h 211"/>
                <a:gd name="T20" fmla="*/ 32 w 240"/>
                <a:gd name="T21" fmla="*/ 114 h 211"/>
                <a:gd name="T22" fmla="*/ 48 w 240"/>
                <a:gd name="T23" fmla="*/ 106 h 211"/>
                <a:gd name="T24" fmla="*/ 56 w 240"/>
                <a:gd name="T25" fmla="*/ 97 h 211"/>
                <a:gd name="T26" fmla="*/ 64 w 240"/>
                <a:gd name="T27" fmla="*/ 79 h 211"/>
                <a:gd name="T28" fmla="*/ 64 w 240"/>
                <a:gd name="T29" fmla="*/ 71 h 211"/>
                <a:gd name="T30" fmla="*/ 72 w 240"/>
                <a:gd name="T31" fmla="*/ 71 h 211"/>
                <a:gd name="T32" fmla="*/ 88 w 240"/>
                <a:gd name="T33" fmla="*/ 62 h 211"/>
                <a:gd name="T34" fmla="*/ 96 w 240"/>
                <a:gd name="T35" fmla="*/ 44 h 211"/>
                <a:gd name="T36" fmla="*/ 104 w 240"/>
                <a:gd name="T37" fmla="*/ 35 h 211"/>
                <a:gd name="T38" fmla="*/ 128 w 240"/>
                <a:gd name="T39" fmla="*/ 35 h 211"/>
                <a:gd name="T40" fmla="*/ 136 w 240"/>
                <a:gd name="T41" fmla="*/ 27 h 211"/>
                <a:gd name="T42" fmla="*/ 160 w 240"/>
                <a:gd name="T43" fmla="*/ 27 h 211"/>
                <a:gd name="T44" fmla="*/ 168 w 240"/>
                <a:gd name="T45" fmla="*/ 27 h 211"/>
                <a:gd name="T46" fmla="*/ 192 w 240"/>
                <a:gd name="T47" fmla="*/ 9 h 211"/>
                <a:gd name="T48" fmla="*/ 200 w 240"/>
                <a:gd name="T49" fmla="*/ 9 h 211"/>
                <a:gd name="T50" fmla="*/ 216 w 240"/>
                <a:gd name="T51" fmla="*/ 9 h 211"/>
                <a:gd name="T52" fmla="*/ 224 w 240"/>
                <a:gd name="T53" fmla="*/ 9 h 211"/>
                <a:gd name="T54" fmla="*/ 232 w 240"/>
                <a:gd name="T55" fmla="*/ 9 h 211"/>
                <a:gd name="T56" fmla="*/ 232 w 240"/>
                <a:gd name="T57" fmla="*/ 9 h 211"/>
                <a:gd name="T58" fmla="*/ 232 w 240"/>
                <a:gd name="T59" fmla="*/ 0 h 211"/>
                <a:gd name="T60" fmla="*/ 240 w 240"/>
                <a:gd name="T61" fmla="*/ 9 h 211"/>
                <a:gd name="T62" fmla="*/ 232 w 240"/>
                <a:gd name="T63" fmla="*/ 9 h 211"/>
                <a:gd name="T64" fmla="*/ 232 w 240"/>
                <a:gd name="T65" fmla="*/ 9 h 211"/>
                <a:gd name="T66" fmla="*/ 224 w 240"/>
                <a:gd name="T67" fmla="*/ 9 h 211"/>
                <a:gd name="T68" fmla="*/ 224 w 240"/>
                <a:gd name="T69" fmla="*/ 9 h 211"/>
                <a:gd name="T70" fmla="*/ 216 w 240"/>
                <a:gd name="T71" fmla="*/ 27 h 211"/>
                <a:gd name="T72" fmla="*/ 200 w 240"/>
                <a:gd name="T73" fmla="*/ 27 h 211"/>
                <a:gd name="T74" fmla="*/ 192 w 240"/>
                <a:gd name="T75" fmla="*/ 27 h 211"/>
                <a:gd name="T76" fmla="*/ 168 w 240"/>
                <a:gd name="T77" fmla="*/ 35 h 211"/>
                <a:gd name="T78" fmla="*/ 160 w 240"/>
                <a:gd name="T79" fmla="*/ 44 h 211"/>
                <a:gd name="T80" fmla="*/ 152 w 240"/>
                <a:gd name="T81" fmla="*/ 44 h 211"/>
                <a:gd name="T82" fmla="*/ 136 w 240"/>
                <a:gd name="T83" fmla="*/ 62 h 211"/>
                <a:gd name="T84" fmla="*/ 128 w 240"/>
                <a:gd name="T85" fmla="*/ 71 h 211"/>
                <a:gd name="T86" fmla="*/ 120 w 240"/>
                <a:gd name="T87" fmla="*/ 79 h 211"/>
                <a:gd name="T88" fmla="*/ 104 w 240"/>
                <a:gd name="T89" fmla="*/ 79 h 211"/>
                <a:gd name="T90" fmla="*/ 104 w 240"/>
                <a:gd name="T91" fmla="*/ 97 h 211"/>
                <a:gd name="T92" fmla="*/ 96 w 240"/>
                <a:gd name="T93" fmla="*/ 97 h 211"/>
                <a:gd name="T94" fmla="*/ 88 w 240"/>
                <a:gd name="T95" fmla="*/ 106 h 211"/>
                <a:gd name="T96" fmla="*/ 72 w 240"/>
                <a:gd name="T97" fmla="*/ 114 h 211"/>
                <a:gd name="T98" fmla="*/ 64 w 240"/>
                <a:gd name="T99" fmla="*/ 123 h 211"/>
                <a:gd name="T100" fmla="*/ 64 w 240"/>
                <a:gd name="T101" fmla="*/ 141 h 211"/>
                <a:gd name="T102" fmla="*/ 56 w 240"/>
                <a:gd name="T103" fmla="*/ 150 h 211"/>
                <a:gd name="T104" fmla="*/ 56 w 240"/>
                <a:gd name="T105" fmla="*/ 158 h 211"/>
                <a:gd name="T106" fmla="*/ 48 w 240"/>
                <a:gd name="T107" fmla="*/ 158 h 211"/>
                <a:gd name="T108" fmla="*/ 48 w 240"/>
                <a:gd name="T109" fmla="*/ 176 h 211"/>
                <a:gd name="T110" fmla="*/ 32 w 240"/>
                <a:gd name="T111" fmla="*/ 185 h 211"/>
                <a:gd name="T112" fmla="*/ 32 w 240"/>
                <a:gd name="T113" fmla="*/ 194 h 211"/>
                <a:gd name="T114" fmla="*/ 32 w 240"/>
                <a:gd name="T115" fmla="*/ 194 h 211"/>
                <a:gd name="T116" fmla="*/ 32 w 240"/>
                <a:gd name="T117" fmla="*/ 194 h 211"/>
                <a:gd name="T118" fmla="*/ 24 w 240"/>
                <a:gd name="T119" fmla="*/ 194 h 211"/>
                <a:gd name="T120" fmla="*/ 32 w 240"/>
                <a:gd name="T121" fmla="*/ 211 h 211"/>
                <a:gd name="T122" fmla="*/ 0 w 240"/>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0"/>
                <a:gd name="T187" fmla="*/ 0 h 211"/>
                <a:gd name="T188" fmla="*/ 240 w 240"/>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0" h="211">
                  <a:moveTo>
                    <a:pt x="0" y="211"/>
                  </a:moveTo>
                  <a:lnTo>
                    <a:pt x="0" y="194"/>
                  </a:lnTo>
                  <a:lnTo>
                    <a:pt x="0" y="185"/>
                  </a:lnTo>
                  <a:lnTo>
                    <a:pt x="16" y="176"/>
                  </a:lnTo>
                  <a:lnTo>
                    <a:pt x="16" y="158"/>
                  </a:lnTo>
                  <a:lnTo>
                    <a:pt x="16" y="150"/>
                  </a:lnTo>
                  <a:lnTo>
                    <a:pt x="24" y="141"/>
                  </a:lnTo>
                  <a:lnTo>
                    <a:pt x="32" y="123"/>
                  </a:lnTo>
                  <a:lnTo>
                    <a:pt x="32" y="114"/>
                  </a:lnTo>
                  <a:lnTo>
                    <a:pt x="48" y="106"/>
                  </a:lnTo>
                  <a:lnTo>
                    <a:pt x="56" y="97"/>
                  </a:lnTo>
                  <a:lnTo>
                    <a:pt x="64" y="79"/>
                  </a:lnTo>
                  <a:lnTo>
                    <a:pt x="64" y="71"/>
                  </a:lnTo>
                  <a:lnTo>
                    <a:pt x="72" y="71"/>
                  </a:lnTo>
                  <a:lnTo>
                    <a:pt x="88" y="62"/>
                  </a:lnTo>
                  <a:lnTo>
                    <a:pt x="96" y="44"/>
                  </a:lnTo>
                  <a:lnTo>
                    <a:pt x="104" y="35"/>
                  </a:lnTo>
                  <a:lnTo>
                    <a:pt x="128" y="35"/>
                  </a:lnTo>
                  <a:lnTo>
                    <a:pt x="136" y="27"/>
                  </a:lnTo>
                  <a:lnTo>
                    <a:pt x="160" y="27"/>
                  </a:lnTo>
                  <a:lnTo>
                    <a:pt x="168" y="27"/>
                  </a:lnTo>
                  <a:lnTo>
                    <a:pt x="192" y="9"/>
                  </a:lnTo>
                  <a:lnTo>
                    <a:pt x="200" y="9"/>
                  </a:lnTo>
                  <a:lnTo>
                    <a:pt x="216" y="9"/>
                  </a:lnTo>
                  <a:lnTo>
                    <a:pt x="224" y="9"/>
                  </a:lnTo>
                  <a:lnTo>
                    <a:pt x="232" y="9"/>
                  </a:lnTo>
                  <a:lnTo>
                    <a:pt x="232" y="0"/>
                  </a:lnTo>
                  <a:lnTo>
                    <a:pt x="240" y="9"/>
                  </a:lnTo>
                  <a:lnTo>
                    <a:pt x="232" y="9"/>
                  </a:lnTo>
                  <a:lnTo>
                    <a:pt x="224" y="9"/>
                  </a:lnTo>
                  <a:lnTo>
                    <a:pt x="216" y="27"/>
                  </a:lnTo>
                  <a:lnTo>
                    <a:pt x="200" y="27"/>
                  </a:lnTo>
                  <a:lnTo>
                    <a:pt x="192" y="27"/>
                  </a:lnTo>
                  <a:lnTo>
                    <a:pt x="168" y="35"/>
                  </a:lnTo>
                  <a:lnTo>
                    <a:pt x="160" y="44"/>
                  </a:lnTo>
                  <a:lnTo>
                    <a:pt x="152" y="44"/>
                  </a:lnTo>
                  <a:lnTo>
                    <a:pt x="136" y="62"/>
                  </a:lnTo>
                  <a:lnTo>
                    <a:pt x="128" y="71"/>
                  </a:lnTo>
                  <a:lnTo>
                    <a:pt x="120" y="79"/>
                  </a:lnTo>
                  <a:lnTo>
                    <a:pt x="104" y="79"/>
                  </a:lnTo>
                  <a:lnTo>
                    <a:pt x="104" y="97"/>
                  </a:lnTo>
                  <a:lnTo>
                    <a:pt x="96" y="97"/>
                  </a:lnTo>
                  <a:lnTo>
                    <a:pt x="88" y="106"/>
                  </a:lnTo>
                  <a:lnTo>
                    <a:pt x="72" y="114"/>
                  </a:lnTo>
                  <a:lnTo>
                    <a:pt x="64" y="123"/>
                  </a:lnTo>
                  <a:lnTo>
                    <a:pt x="64" y="141"/>
                  </a:lnTo>
                  <a:lnTo>
                    <a:pt x="56" y="150"/>
                  </a:lnTo>
                  <a:lnTo>
                    <a:pt x="56" y="158"/>
                  </a:lnTo>
                  <a:lnTo>
                    <a:pt x="48" y="158"/>
                  </a:lnTo>
                  <a:lnTo>
                    <a:pt x="48" y="176"/>
                  </a:lnTo>
                  <a:lnTo>
                    <a:pt x="32" y="185"/>
                  </a:lnTo>
                  <a:lnTo>
                    <a:pt x="32" y="194"/>
                  </a:lnTo>
                  <a:lnTo>
                    <a:pt x="24" y="194"/>
                  </a:lnTo>
                  <a:lnTo>
                    <a:pt x="32" y="211"/>
                  </a:lnTo>
                  <a:lnTo>
                    <a:pt x="0"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52" name="Freeform 1274"/>
            <p:cNvSpPr>
              <a:spLocks/>
            </p:cNvSpPr>
            <p:nvPr/>
          </p:nvSpPr>
          <p:spPr bwMode="auto">
            <a:xfrm>
              <a:off x="2859" y="3006"/>
              <a:ext cx="240" cy="211"/>
            </a:xfrm>
            <a:custGeom>
              <a:avLst/>
              <a:gdLst>
                <a:gd name="T0" fmla="*/ 0 w 240"/>
                <a:gd name="T1" fmla="*/ 211 h 211"/>
                <a:gd name="T2" fmla="*/ 0 w 240"/>
                <a:gd name="T3" fmla="*/ 194 h 211"/>
                <a:gd name="T4" fmla="*/ 0 w 240"/>
                <a:gd name="T5" fmla="*/ 194 h 211"/>
                <a:gd name="T6" fmla="*/ 0 w 240"/>
                <a:gd name="T7" fmla="*/ 194 h 211"/>
                <a:gd name="T8" fmla="*/ 0 w 240"/>
                <a:gd name="T9" fmla="*/ 185 h 211"/>
                <a:gd name="T10" fmla="*/ 16 w 240"/>
                <a:gd name="T11" fmla="*/ 176 h 211"/>
                <a:gd name="T12" fmla="*/ 16 w 240"/>
                <a:gd name="T13" fmla="*/ 158 h 211"/>
                <a:gd name="T14" fmla="*/ 16 w 240"/>
                <a:gd name="T15" fmla="*/ 150 h 211"/>
                <a:gd name="T16" fmla="*/ 24 w 240"/>
                <a:gd name="T17" fmla="*/ 141 h 211"/>
                <a:gd name="T18" fmla="*/ 32 w 240"/>
                <a:gd name="T19" fmla="*/ 123 h 211"/>
                <a:gd name="T20" fmla="*/ 32 w 240"/>
                <a:gd name="T21" fmla="*/ 114 h 211"/>
                <a:gd name="T22" fmla="*/ 48 w 240"/>
                <a:gd name="T23" fmla="*/ 106 h 211"/>
                <a:gd name="T24" fmla="*/ 56 w 240"/>
                <a:gd name="T25" fmla="*/ 97 h 211"/>
                <a:gd name="T26" fmla="*/ 64 w 240"/>
                <a:gd name="T27" fmla="*/ 79 h 211"/>
                <a:gd name="T28" fmla="*/ 64 w 240"/>
                <a:gd name="T29" fmla="*/ 71 h 211"/>
                <a:gd name="T30" fmla="*/ 72 w 240"/>
                <a:gd name="T31" fmla="*/ 71 h 211"/>
                <a:gd name="T32" fmla="*/ 88 w 240"/>
                <a:gd name="T33" fmla="*/ 62 h 211"/>
                <a:gd name="T34" fmla="*/ 96 w 240"/>
                <a:gd name="T35" fmla="*/ 44 h 211"/>
                <a:gd name="T36" fmla="*/ 104 w 240"/>
                <a:gd name="T37" fmla="*/ 35 h 211"/>
                <a:gd name="T38" fmla="*/ 128 w 240"/>
                <a:gd name="T39" fmla="*/ 35 h 211"/>
                <a:gd name="T40" fmla="*/ 136 w 240"/>
                <a:gd name="T41" fmla="*/ 27 h 211"/>
                <a:gd name="T42" fmla="*/ 160 w 240"/>
                <a:gd name="T43" fmla="*/ 27 h 211"/>
                <a:gd name="T44" fmla="*/ 168 w 240"/>
                <a:gd name="T45" fmla="*/ 27 h 211"/>
                <a:gd name="T46" fmla="*/ 192 w 240"/>
                <a:gd name="T47" fmla="*/ 9 h 211"/>
                <a:gd name="T48" fmla="*/ 200 w 240"/>
                <a:gd name="T49" fmla="*/ 9 h 211"/>
                <a:gd name="T50" fmla="*/ 216 w 240"/>
                <a:gd name="T51" fmla="*/ 9 h 211"/>
                <a:gd name="T52" fmla="*/ 224 w 240"/>
                <a:gd name="T53" fmla="*/ 9 h 211"/>
                <a:gd name="T54" fmla="*/ 232 w 240"/>
                <a:gd name="T55" fmla="*/ 9 h 211"/>
                <a:gd name="T56" fmla="*/ 232 w 240"/>
                <a:gd name="T57" fmla="*/ 9 h 211"/>
                <a:gd name="T58" fmla="*/ 232 w 240"/>
                <a:gd name="T59" fmla="*/ 0 h 211"/>
                <a:gd name="T60" fmla="*/ 240 w 240"/>
                <a:gd name="T61" fmla="*/ 9 h 211"/>
                <a:gd name="T62" fmla="*/ 232 w 240"/>
                <a:gd name="T63" fmla="*/ 9 h 211"/>
                <a:gd name="T64" fmla="*/ 232 w 240"/>
                <a:gd name="T65" fmla="*/ 9 h 211"/>
                <a:gd name="T66" fmla="*/ 224 w 240"/>
                <a:gd name="T67" fmla="*/ 9 h 211"/>
                <a:gd name="T68" fmla="*/ 224 w 240"/>
                <a:gd name="T69" fmla="*/ 9 h 211"/>
                <a:gd name="T70" fmla="*/ 216 w 240"/>
                <a:gd name="T71" fmla="*/ 27 h 211"/>
                <a:gd name="T72" fmla="*/ 200 w 240"/>
                <a:gd name="T73" fmla="*/ 27 h 211"/>
                <a:gd name="T74" fmla="*/ 192 w 240"/>
                <a:gd name="T75" fmla="*/ 27 h 211"/>
                <a:gd name="T76" fmla="*/ 168 w 240"/>
                <a:gd name="T77" fmla="*/ 35 h 211"/>
                <a:gd name="T78" fmla="*/ 160 w 240"/>
                <a:gd name="T79" fmla="*/ 44 h 211"/>
                <a:gd name="T80" fmla="*/ 152 w 240"/>
                <a:gd name="T81" fmla="*/ 44 h 211"/>
                <a:gd name="T82" fmla="*/ 136 w 240"/>
                <a:gd name="T83" fmla="*/ 62 h 211"/>
                <a:gd name="T84" fmla="*/ 128 w 240"/>
                <a:gd name="T85" fmla="*/ 71 h 211"/>
                <a:gd name="T86" fmla="*/ 120 w 240"/>
                <a:gd name="T87" fmla="*/ 79 h 211"/>
                <a:gd name="T88" fmla="*/ 104 w 240"/>
                <a:gd name="T89" fmla="*/ 79 h 211"/>
                <a:gd name="T90" fmla="*/ 104 w 240"/>
                <a:gd name="T91" fmla="*/ 97 h 211"/>
                <a:gd name="T92" fmla="*/ 96 w 240"/>
                <a:gd name="T93" fmla="*/ 97 h 211"/>
                <a:gd name="T94" fmla="*/ 88 w 240"/>
                <a:gd name="T95" fmla="*/ 106 h 211"/>
                <a:gd name="T96" fmla="*/ 72 w 240"/>
                <a:gd name="T97" fmla="*/ 114 h 211"/>
                <a:gd name="T98" fmla="*/ 64 w 240"/>
                <a:gd name="T99" fmla="*/ 123 h 211"/>
                <a:gd name="T100" fmla="*/ 64 w 240"/>
                <a:gd name="T101" fmla="*/ 141 h 211"/>
                <a:gd name="T102" fmla="*/ 56 w 240"/>
                <a:gd name="T103" fmla="*/ 150 h 211"/>
                <a:gd name="T104" fmla="*/ 56 w 240"/>
                <a:gd name="T105" fmla="*/ 158 h 211"/>
                <a:gd name="T106" fmla="*/ 48 w 240"/>
                <a:gd name="T107" fmla="*/ 158 h 211"/>
                <a:gd name="T108" fmla="*/ 48 w 240"/>
                <a:gd name="T109" fmla="*/ 176 h 211"/>
                <a:gd name="T110" fmla="*/ 32 w 240"/>
                <a:gd name="T111" fmla="*/ 185 h 211"/>
                <a:gd name="T112" fmla="*/ 32 w 240"/>
                <a:gd name="T113" fmla="*/ 194 h 211"/>
                <a:gd name="T114" fmla="*/ 32 w 240"/>
                <a:gd name="T115" fmla="*/ 194 h 211"/>
                <a:gd name="T116" fmla="*/ 32 w 240"/>
                <a:gd name="T117" fmla="*/ 194 h 211"/>
                <a:gd name="T118" fmla="*/ 24 w 240"/>
                <a:gd name="T119" fmla="*/ 194 h 211"/>
                <a:gd name="T120" fmla="*/ 32 w 240"/>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0"/>
                <a:gd name="T184" fmla="*/ 0 h 211"/>
                <a:gd name="T185" fmla="*/ 240 w 240"/>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0" h="211">
                  <a:moveTo>
                    <a:pt x="0" y="211"/>
                  </a:moveTo>
                  <a:lnTo>
                    <a:pt x="0" y="194"/>
                  </a:lnTo>
                  <a:lnTo>
                    <a:pt x="0" y="185"/>
                  </a:lnTo>
                  <a:lnTo>
                    <a:pt x="16" y="176"/>
                  </a:lnTo>
                  <a:lnTo>
                    <a:pt x="16" y="158"/>
                  </a:lnTo>
                  <a:lnTo>
                    <a:pt x="16" y="150"/>
                  </a:lnTo>
                  <a:lnTo>
                    <a:pt x="24" y="141"/>
                  </a:lnTo>
                  <a:lnTo>
                    <a:pt x="32" y="123"/>
                  </a:lnTo>
                  <a:lnTo>
                    <a:pt x="32" y="114"/>
                  </a:lnTo>
                  <a:lnTo>
                    <a:pt x="48" y="106"/>
                  </a:lnTo>
                  <a:lnTo>
                    <a:pt x="56" y="97"/>
                  </a:lnTo>
                  <a:lnTo>
                    <a:pt x="64" y="79"/>
                  </a:lnTo>
                  <a:lnTo>
                    <a:pt x="64" y="71"/>
                  </a:lnTo>
                  <a:lnTo>
                    <a:pt x="72" y="71"/>
                  </a:lnTo>
                  <a:lnTo>
                    <a:pt x="88" y="62"/>
                  </a:lnTo>
                  <a:lnTo>
                    <a:pt x="96" y="44"/>
                  </a:lnTo>
                  <a:lnTo>
                    <a:pt x="104" y="35"/>
                  </a:lnTo>
                  <a:lnTo>
                    <a:pt x="128" y="35"/>
                  </a:lnTo>
                  <a:lnTo>
                    <a:pt x="136" y="27"/>
                  </a:lnTo>
                  <a:lnTo>
                    <a:pt x="160" y="27"/>
                  </a:lnTo>
                  <a:lnTo>
                    <a:pt x="168" y="27"/>
                  </a:lnTo>
                  <a:lnTo>
                    <a:pt x="192" y="9"/>
                  </a:lnTo>
                  <a:lnTo>
                    <a:pt x="200" y="9"/>
                  </a:lnTo>
                  <a:lnTo>
                    <a:pt x="216" y="9"/>
                  </a:lnTo>
                  <a:lnTo>
                    <a:pt x="224" y="9"/>
                  </a:lnTo>
                  <a:lnTo>
                    <a:pt x="232" y="9"/>
                  </a:lnTo>
                  <a:lnTo>
                    <a:pt x="232" y="0"/>
                  </a:lnTo>
                  <a:lnTo>
                    <a:pt x="240" y="9"/>
                  </a:lnTo>
                  <a:lnTo>
                    <a:pt x="232" y="9"/>
                  </a:lnTo>
                  <a:lnTo>
                    <a:pt x="224" y="9"/>
                  </a:lnTo>
                  <a:lnTo>
                    <a:pt x="216" y="27"/>
                  </a:lnTo>
                  <a:lnTo>
                    <a:pt x="200" y="27"/>
                  </a:lnTo>
                  <a:lnTo>
                    <a:pt x="192" y="27"/>
                  </a:lnTo>
                  <a:lnTo>
                    <a:pt x="168" y="35"/>
                  </a:lnTo>
                  <a:lnTo>
                    <a:pt x="160" y="44"/>
                  </a:lnTo>
                  <a:lnTo>
                    <a:pt x="152" y="44"/>
                  </a:lnTo>
                  <a:lnTo>
                    <a:pt x="136" y="62"/>
                  </a:lnTo>
                  <a:lnTo>
                    <a:pt x="128" y="71"/>
                  </a:lnTo>
                  <a:lnTo>
                    <a:pt x="120" y="79"/>
                  </a:lnTo>
                  <a:lnTo>
                    <a:pt x="104" y="79"/>
                  </a:lnTo>
                  <a:lnTo>
                    <a:pt x="104" y="97"/>
                  </a:lnTo>
                  <a:lnTo>
                    <a:pt x="96" y="97"/>
                  </a:lnTo>
                  <a:lnTo>
                    <a:pt x="88" y="106"/>
                  </a:lnTo>
                  <a:lnTo>
                    <a:pt x="72" y="114"/>
                  </a:lnTo>
                  <a:lnTo>
                    <a:pt x="64" y="123"/>
                  </a:lnTo>
                  <a:lnTo>
                    <a:pt x="64" y="141"/>
                  </a:lnTo>
                  <a:lnTo>
                    <a:pt x="56" y="150"/>
                  </a:lnTo>
                  <a:lnTo>
                    <a:pt x="56" y="158"/>
                  </a:lnTo>
                  <a:lnTo>
                    <a:pt x="48" y="158"/>
                  </a:lnTo>
                  <a:lnTo>
                    <a:pt x="48" y="176"/>
                  </a:lnTo>
                  <a:lnTo>
                    <a:pt x="32" y="185"/>
                  </a:lnTo>
                  <a:lnTo>
                    <a:pt x="32" y="194"/>
                  </a:lnTo>
                  <a:lnTo>
                    <a:pt x="24" y="194"/>
                  </a:lnTo>
                  <a:lnTo>
                    <a:pt x="32"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53" name="Freeform 1275"/>
            <p:cNvSpPr>
              <a:spLocks/>
            </p:cNvSpPr>
            <p:nvPr/>
          </p:nvSpPr>
          <p:spPr bwMode="auto">
            <a:xfrm>
              <a:off x="2675" y="2962"/>
              <a:ext cx="200" cy="255"/>
            </a:xfrm>
            <a:custGeom>
              <a:avLst/>
              <a:gdLst>
                <a:gd name="T0" fmla="*/ 152 w 200"/>
                <a:gd name="T1" fmla="*/ 255 h 255"/>
                <a:gd name="T2" fmla="*/ 144 w 200"/>
                <a:gd name="T3" fmla="*/ 238 h 255"/>
                <a:gd name="T4" fmla="*/ 144 w 200"/>
                <a:gd name="T5" fmla="*/ 238 h 255"/>
                <a:gd name="T6" fmla="*/ 144 w 200"/>
                <a:gd name="T7" fmla="*/ 238 h 255"/>
                <a:gd name="T8" fmla="*/ 144 w 200"/>
                <a:gd name="T9" fmla="*/ 229 h 255"/>
                <a:gd name="T10" fmla="*/ 144 w 200"/>
                <a:gd name="T11" fmla="*/ 229 h 255"/>
                <a:gd name="T12" fmla="*/ 144 w 200"/>
                <a:gd name="T13" fmla="*/ 220 h 255"/>
                <a:gd name="T14" fmla="*/ 144 w 200"/>
                <a:gd name="T15" fmla="*/ 202 h 255"/>
                <a:gd name="T16" fmla="*/ 136 w 200"/>
                <a:gd name="T17" fmla="*/ 194 h 255"/>
                <a:gd name="T18" fmla="*/ 136 w 200"/>
                <a:gd name="T19" fmla="*/ 194 h 255"/>
                <a:gd name="T20" fmla="*/ 136 w 200"/>
                <a:gd name="T21" fmla="*/ 185 h 255"/>
                <a:gd name="T22" fmla="*/ 120 w 200"/>
                <a:gd name="T23" fmla="*/ 167 h 255"/>
                <a:gd name="T24" fmla="*/ 120 w 200"/>
                <a:gd name="T25" fmla="*/ 158 h 255"/>
                <a:gd name="T26" fmla="*/ 112 w 200"/>
                <a:gd name="T27" fmla="*/ 150 h 255"/>
                <a:gd name="T28" fmla="*/ 112 w 200"/>
                <a:gd name="T29" fmla="*/ 150 h 255"/>
                <a:gd name="T30" fmla="*/ 112 w 200"/>
                <a:gd name="T31" fmla="*/ 150 h 255"/>
                <a:gd name="T32" fmla="*/ 104 w 200"/>
                <a:gd name="T33" fmla="*/ 123 h 255"/>
                <a:gd name="T34" fmla="*/ 88 w 200"/>
                <a:gd name="T35" fmla="*/ 115 h 255"/>
                <a:gd name="T36" fmla="*/ 80 w 200"/>
                <a:gd name="T37" fmla="*/ 106 h 255"/>
                <a:gd name="T38" fmla="*/ 72 w 200"/>
                <a:gd name="T39" fmla="*/ 88 h 255"/>
                <a:gd name="T40" fmla="*/ 56 w 200"/>
                <a:gd name="T41" fmla="*/ 79 h 255"/>
                <a:gd name="T42" fmla="*/ 48 w 200"/>
                <a:gd name="T43" fmla="*/ 71 h 255"/>
                <a:gd name="T44" fmla="*/ 40 w 200"/>
                <a:gd name="T45" fmla="*/ 53 h 255"/>
                <a:gd name="T46" fmla="*/ 40 w 200"/>
                <a:gd name="T47" fmla="*/ 44 h 255"/>
                <a:gd name="T48" fmla="*/ 32 w 200"/>
                <a:gd name="T49" fmla="*/ 35 h 255"/>
                <a:gd name="T50" fmla="*/ 16 w 200"/>
                <a:gd name="T51" fmla="*/ 27 h 255"/>
                <a:gd name="T52" fmla="*/ 8 w 200"/>
                <a:gd name="T53" fmla="*/ 9 h 255"/>
                <a:gd name="T54" fmla="*/ 8 w 200"/>
                <a:gd name="T55" fmla="*/ 9 h 255"/>
                <a:gd name="T56" fmla="*/ 8 w 200"/>
                <a:gd name="T57" fmla="*/ 9 h 255"/>
                <a:gd name="T58" fmla="*/ 0 w 200"/>
                <a:gd name="T59" fmla="*/ 0 h 255"/>
                <a:gd name="T60" fmla="*/ 8 w 200"/>
                <a:gd name="T61" fmla="*/ 9 h 255"/>
                <a:gd name="T62" fmla="*/ 8 w 200"/>
                <a:gd name="T63" fmla="*/ 9 h 255"/>
                <a:gd name="T64" fmla="*/ 8 w 200"/>
                <a:gd name="T65" fmla="*/ 9 h 255"/>
                <a:gd name="T66" fmla="*/ 8 w 200"/>
                <a:gd name="T67" fmla="*/ 9 h 255"/>
                <a:gd name="T68" fmla="*/ 16 w 200"/>
                <a:gd name="T69" fmla="*/ 9 h 255"/>
                <a:gd name="T70" fmla="*/ 32 w 200"/>
                <a:gd name="T71" fmla="*/ 9 h 255"/>
                <a:gd name="T72" fmla="*/ 40 w 200"/>
                <a:gd name="T73" fmla="*/ 27 h 255"/>
                <a:gd name="T74" fmla="*/ 48 w 200"/>
                <a:gd name="T75" fmla="*/ 27 h 255"/>
                <a:gd name="T76" fmla="*/ 56 w 200"/>
                <a:gd name="T77" fmla="*/ 27 h 255"/>
                <a:gd name="T78" fmla="*/ 72 w 200"/>
                <a:gd name="T79" fmla="*/ 35 h 255"/>
                <a:gd name="T80" fmla="*/ 80 w 200"/>
                <a:gd name="T81" fmla="*/ 44 h 255"/>
                <a:gd name="T82" fmla="*/ 88 w 200"/>
                <a:gd name="T83" fmla="*/ 44 h 255"/>
                <a:gd name="T84" fmla="*/ 104 w 200"/>
                <a:gd name="T85" fmla="*/ 53 h 255"/>
                <a:gd name="T86" fmla="*/ 112 w 200"/>
                <a:gd name="T87" fmla="*/ 71 h 255"/>
                <a:gd name="T88" fmla="*/ 120 w 200"/>
                <a:gd name="T89" fmla="*/ 71 h 255"/>
                <a:gd name="T90" fmla="*/ 136 w 200"/>
                <a:gd name="T91" fmla="*/ 79 h 255"/>
                <a:gd name="T92" fmla="*/ 136 w 200"/>
                <a:gd name="T93" fmla="*/ 88 h 255"/>
                <a:gd name="T94" fmla="*/ 144 w 200"/>
                <a:gd name="T95" fmla="*/ 106 h 255"/>
                <a:gd name="T96" fmla="*/ 152 w 200"/>
                <a:gd name="T97" fmla="*/ 115 h 255"/>
                <a:gd name="T98" fmla="*/ 152 w 200"/>
                <a:gd name="T99" fmla="*/ 141 h 255"/>
                <a:gd name="T100" fmla="*/ 168 w 200"/>
                <a:gd name="T101" fmla="*/ 150 h 255"/>
                <a:gd name="T102" fmla="*/ 176 w 200"/>
                <a:gd name="T103" fmla="*/ 158 h 255"/>
                <a:gd name="T104" fmla="*/ 176 w 200"/>
                <a:gd name="T105" fmla="*/ 185 h 255"/>
                <a:gd name="T106" fmla="*/ 176 w 200"/>
                <a:gd name="T107" fmla="*/ 194 h 255"/>
                <a:gd name="T108" fmla="*/ 184 w 200"/>
                <a:gd name="T109" fmla="*/ 202 h 255"/>
                <a:gd name="T110" fmla="*/ 184 w 200"/>
                <a:gd name="T111" fmla="*/ 220 h 255"/>
                <a:gd name="T112" fmla="*/ 184 w 200"/>
                <a:gd name="T113" fmla="*/ 229 h 255"/>
                <a:gd name="T114" fmla="*/ 184 w 200"/>
                <a:gd name="T115" fmla="*/ 238 h 255"/>
                <a:gd name="T116" fmla="*/ 184 w 200"/>
                <a:gd name="T117" fmla="*/ 238 h 255"/>
                <a:gd name="T118" fmla="*/ 184 w 200"/>
                <a:gd name="T119" fmla="*/ 238 h 255"/>
                <a:gd name="T120" fmla="*/ 200 w 200"/>
                <a:gd name="T121" fmla="*/ 255 h 255"/>
                <a:gd name="T122" fmla="*/ 152 w 200"/>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0"/>
                <a:gd name="T187" fmla="*/ 0 h 255"/>
                <a:gd name="T188" fmla="*/ 200 w 200"/>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0" h="255">
                  <a:moveTo>
                    <a:pt x="152" y="255"/>
                  </a:moveTo>
                  <a:lnTo>
                    <a:pt x="144" y="238"/>
                  </a:lnTo>
                  <a:lnTo>
                    <a:pt x="144" y="229"/>
                  </a:lnTo>
                  <a:lnTo>
                    <a:pt x="144" y="220"/>
                  </a:lnTo>
                  <a:lnTo>
                    <a:pt x="144" y="202"/>
                  </a:lnTo>
                  <a:lnTo>
                    <a:pt x="136" y="194"/>
                  </a:lnTo>
                  <a:lnTo>
                    <a:pt x="136" y="185"/>
                  </a:lnTo>
                  <a:lnTo>
                    <a:pt x="120" y="167"/>
                  </a:lnTo>
                  <a:lnTo>
                    <a:pt x="120" y="158"/>
                  </a:lnTo>
                  <a:lnTo>
                    <a:pt x="112" y="150"/>
                  </a:lnTo>
                  <a:lnTo>
                    <a:pt x="104" y="123"/>
                  </a:lnTo>
                  <a:lnTo>
                    <a:pt x="88" y="115"/>
                  </a:lnTo>
                  <a:lnTo>
                    <a:pt x="80" y="106"/>
                  </a:lnTo>
                  <a:lnTo>
                    <a:pt x="72" y="88"/>
                  </a:lnTo>
                  <a:lnTo>
                    <a:pt x="56" y="79"/>
                  </a:lnTo>
                  <a:lnTo>
                    <a:pt x="48" y="71"/>
                  </a:lnTo>
                  <a:lnTo>
                    <a:pt x="40" y="53"/>
                  </a:lnTo>
                  <a:lnTo>
                    <a:pt x="40" y="44"/>
                  </a:lnTo>
                  <a:lnTo>
                    <a:pt x="32" y="35"/>
                  </a:lnTo>
                  <a:lnTo>
                    <a:pt x="16" y="27"/>
                  </a:lnTo>
                  <a:lnTo>
                    <a:pt x="8" y="9"/>
                  </a:lnTo>
                  <a:lnTo>
                    <a:pt x="0" y="0"/>
                  </a:lnTo>
                  <a:lnTo>
                    <a:pt x="8" y="9"/>
                  </a:lnTo>
                  <a:lnTo>
                    <a:pt x="16" y="9"/>
                  </a:lnTo>
                  <a:lnTo>
                    <a:pt x="32" y="9"/>
                  </a:lnTo>
                  <a:lnTo>
                    <a:pt x="40" y="27"/>
                  </a:lnTo>
                  <a:lnTo>
                    <a:pt x="48" y="27"/>
                  </a:lnTo>
                  <a:lnTo>
                    <a:pt x="56" y="27"/>
                  </a:lnTo>
                  <a:lnTo>
                    <a:pt x="72" y="35"/>
                  </a:lnTo>
                  <a:lnTo>
                    <a:pt x="80" y="44"/>
                  </a:lnTo>
                  <a:lnTo>
                    <a:pt x="88" y="44"/>
                  </a:lnTo>
                  <a:lnTo>
                    <a:pt x="104" y="53"/>
                  </a:lnTo>
                  <a:lnTo>
                    <a:pt x="112" y="71"/>
                  </a:lnTo>
                  <a:lnTo>
                    <a:pt x="120" y="71"/>
                  </a:lnTo>
                  <a:lnTo>
                    <a:pt x="136" y="79"/>
                  </a:lnTo>
                  <a:lnTo>
                    <a:pt x="136" y="88"/>
                  </a:lnTo>
                  <a:lnTo>
                    <a:pt x="144" y="106"/>
                  </a:lnTo>
                  <a:lnTo>
                    <a:pt x="152" y="115"/>
                  </a:lnTo>
                  <a:lnTo>
                    <a:pt x="152" y="141"/>
                  </a:lnTo>
                  <a:lnTo>
                    <a:pt x="168" y="150"/>
                  </a:lnTo>
                  <a:lnTo>
                    <a:pt x="176" y="158"/>
                  </a:lnTo>
                  <a:lnTo>
                    <a:pt x="176" y="185"/>
                  </a:lnTo>
                  <a:lnTo>
                    <a:pt x="176" y="194"/>
                  </a:lnTo>
                  <a:lnTo>
                    <a:pt x="184" y="202"/>
                  </a:lnTo>
                  <a:lnTo>
                    <a:pt x="184" y="220"/>
                  </a:lnTo>
                  <a:lnTo>
                    <a:pt x="184" y="229"/>
                  </a:lnTo>
                  <a:lnTo>
                    <a:pt x="184" y="238"/>
                  </a:lnTo>
                  <a:lnTo>
                    <a:pt x="200" y="255"/>
                  </a:lnTo>
                  <a:lnTo>
                    <a:pt x="152"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54" name="Freeform 1276"/>
            <p:cNvSpPr>
              <a:spLocks/>
            </p:cNvSpPr>
            <p:nvPr/>
          </p:nvSpPr>
          <p:spPr bwMode="auto">
            <a:xfrm>
              <a:off x="2675" y="2962"/>
              <a:ext cx="200" cy="255"/>
            </a:xfrm>
            <a:custGeom>
              <a:avLst/>
              <a:gdLst>
                <a:gd name="T0" fmla="*/ 152 w 200"/>
                <a:gd name="T1" fmla="*/ 255 h 255"/>
                <a:gd name="T2" fmla="*/ 144 w 200"/>
                <a:gd name="T3" fmla="*/ 238 h 255"/>
                <a:gd name="T4" fmla="*/ 144 w 200"/>
                <a:gd name="T5" fmla="*/ 238 h 255"/>
                <a:gd name="T6" fmla="*/ 144 w 200"/>
                <a:gd name="T7" fmla="*/ 238 h 255"/>
                <a:gd name="T8" fmla="*/ 144 w 200"/>
                <a:gd name="T9" fmla="*/ 229 h 255"/>
                <a:gd name="T10" fmla="*/ 144 w 200"/>
                <a:gd name="T11" fmla="*/ 229 h 255"/>
                <a:gd name="T12" fmla="*/ 144 w 200"/>
                <a:gd name="T13" fmla="*/ 220 h 255"/>
                <a:gd name="T14" fmla="*/ 144 w 200"/>
                <a:gd name="T15" fmla="*/ 202 h 255"/>
                <a:gd name="T16" fmla="*/ 136 w 200"/>
                <a:gd name="T17" fmla="*/ 194 h 255"/>
                <a:gd name="T18" fmla="*/ 136 w 200"/>
                <a:gd name="T19" fmla="*/ 194 h 255"/>
                <a:gd name="T20" fmla="*/ 136 w 200"/>
                <a:gd name="T21" fmla="*/ 185 h 255"/>
                <a:gd name="T22" fmla="*/ 120 w 200"/>
                <a:gd name="T23" fmla="*/ 167 h 255"/>
                <a:gd name="T24" fmla="*/ 120 w 200"/>
                <a:gd name="T25" fmla="*/ 158 h 255"/>
                <a:gd name="T26" fmla="*/ 112 w 200"/>
                <a:gd name="T27" fmla="*/ 150 h 255"/>
                <a:gd name="T28" fmla="*/ 112 w 200"/>
                <a:gd name="T29" fmla="*/ 150 h 255"/>
                <a:gd name="T30" fmla="*/ 112 w 200"/>
                <a:gd name="T31" fmla="*/ 150 h 255"/>
                <a:gd name="T32" fmla="*/ 104 w 200"/>
                <a:gd name="T33" fmla="*/ 123 h 255"/>
                <a:gd name="T34" fmla="*/ 88 w 200"/>
                <a:gd name="T35" fmla="*/ 115 h 255"/>
                <a:gd name="T36" fmla="*/ 80 w 200"/>
                <a:gd name="T37" fmla="*/ 106 h 255"/>
                <a:gd name="T38" fmla="*/ 72 w 200"/>
                <a:gd name="T39" fmla="*/ 88 h 255"/>
                <a:gd name="T40" fmla="*/ 56 w 200"/>
                <a:gd name="T41" fmla="*/ 79 h 255"/>
                <a:gd name="T42" fmla="*/ 48 w 200"/>
                <a:gd name="T43" fmla="*/ 71 h 255"/>
                <a:gd name="T44" fmla="*/ 40 w 200"/>
                <a:gd name="T45" fmla="*/ 53 h 255"/>
                <a:gd name="T46" fmla="*/ 40 w 200"/>
                <a:gd name="T47" fmla="*/ 44 h 255"/>
                <a:gd name="T48" fmla="*/ 32 w 200"/>
                <a:gd name="T49" fmla="*/ 35 h 255"/>
                <a:gd name="T50" fmla="*/ 16 w 200"/>
                <a:gd name="T51" fmla="*/ 27 h 255"/>
                <a:gd name="T52" fmla="*/ 8 w 200"/>
                <a:gd name="T53" fmla="*/ 9 h 255"/>
                <a:gd name="T54" fmla="*/ 8 w 200"/>
                <a:gd name="T55" fmla="*/ 9 h 255"/>
                <a:gd name="T56" fmla="*/ 8 w 200"/>
                <a:gd name="T57" fmla="*/ 9 h 255"/>
                <a:gd name="T58" fmla="*/ 0 w 200"/>
                <a:gd name="T59" fmla="*/ 0 h 255"/>
                <a:gd name="T60" fmla="*/ 8 w 200"/>
                <a:gd name="T61" fmla="*/ 9 h 255"/>
                <a:gd name="T62" fmla="*/ 8 w 200"/>
                <a:gd name="T63" fmla="*/ 9 h 255"/>
                <a:gd name="T64" fmla="*/ 8 w 200"/>
                <a:gd name="T65" fmla="*/ 9 h 255"/>
                <a:gd name="T66" fmla="*/ 8 w 200"/>
                <a:gd name="T67" fmla="*/ 9 h 255"/>
                <a:gd name="T68" fmla="*/ 16 w 200"/>
                <a:gd name="T69" fmla="*/ 9 h 255"/>
                <a:gd name="T70" fmla="*/ 32 w 200"/>
                <a:gd name="T71" fmla="*/ 9 h 255"/>
                <a:gd name="T72" fmla="*/ 40 w 200"/>
                <a:gd name="T73" fmla="*/ 27 h 255"/>
                <a:gd name="T74" fmla="*/ 48 w 200"/>
                <a:gd name="T75" fmla="*/ 27 h 255"/>
                <a:gd name="T76" fmla="*/ 56 w 200"/>
                <a:gd name="T77" fmla="*/ 27 h 255"/>
                <a:gd name="T78" fmla="*/ 72 w 200"/>
                <a:gd name="T79" fmla="*/ 35 h 255"/>
                <a:gd name="T80" fmla="*/ 80 w 200"/>
                <a:gd name="T81" fmla="*/ 44 h 255"/>
                <a:gd name="T82" fmla="*/ 88 w 200"/>
                <a:gd name="T83" fmla="*/ 44 h 255"/>
                <a:gd name="T84" fmla="*/ 104 w 200"/>
                <a:gd name="T85" fmla="*/ 53 h 255"/>
                <a:gd name="T86" fmla="*/ 112 w 200"/>
                <a:gd name="T87" fmla="*/ 71 h 255"/>
                <a:gd name="T88" fmla="*/ 120 w 200"/>
                <a:gd name="T89" fmla="*/ 71 h 255"/>
                <a:gd name="T90" fmla="*/ 136 w 200"/>
                <a:gd name="T91" fmla="*/ 79 h 255"/>
                <a:gd name="T92" fmla="*/ 136 w 200"/>
                <a:gd name="T93" fmla="*/ 88 h 255"/>
                <a:gd name="T94" fmla="*/ 144 w 200"/>
                <a:gd name="T95" fmla="*/ 106 h 255"/>
                <a:gd name="T96" fmla="*/ 152 w 200"/>
                <a:gd name="T97" fmla="*/ 115 h 255"/>
                <a:gd name="T98" fmla="*/ 152 w 200"/>
                <a:gd name="T99" fmla="*/ 141 h 255"/>
                <a:gd name="T100" fmla="*/ 168 w 200"/>
                <a:gd name="T101" fmla="*/ 150 h 255"/>
                <a:gd name="T102" fmla="*/ 176 w 200"/>
                <a:gd name="T103" fmla="*/ 158 h 255"/>
                <a:gd name="T104" fmla="*/ 176 w 200"/>
                <a:gd name="T105" fmla="*/ 185 h 255"/>
                <a:gd name="T106" fmla="*/ 176 w 200"/>
                <a:gd name="T107" fmla="*/ 194 h 255"/>
                <a:gd name="T108" fmla="*/ 184 w 200"/>
                <a:gd name="T109" fmla="*/ 202 h 255"/>
                <a:gd name="T110" fmla="*/ 184 w 200"/>
                <a:gd name="T111" fmla="*/ 220 h 255"/>
                <a:gd name="T112" fmla="*/ 184 w 200"/>
                <a:gd name="T113" fmla="*/ 229 h 255"/>
                <a:gd name="T114" fmla="*/ 184 w 200"/>
                <a:gd name="T115" fmla="*/ 238 h 255"/>
                <a:gd name="T116" fmla="*/ 184 w 200"/>
                <a:gd name="T117" fmla="*/ 238 h 255"/>
                <a:gd name="T118" fmla="*/ 184 w 200"/>
                <a:gd name="T119" fmla="*/ 238 h 255"/>
                <a:gd name="T120" fmla="*/ 200 w 200"/>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0"/>
                <a:gd name="T184" fmla="*/ 0 h 255"/>
                <a:gd name="T185" fmla="*/ 200 w 200"/>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0" h="255">
                  <a:moveTo>
                    <a:pt x="152" y="255"/>
                  </a:moveTo>
                  <a:lnTo>
                    <a:pt x="144" y="238"/>
                  </a:lnTo>
                  <a:lnTo>
                    <a:pt x="144" y="229"/>
                  </a:lnTo>
                  <a:lnTo>
                    <a:pt x="144" y="220"/>
                  </a:lnTo>
                  <a:lnTo>
                    <a:pt x="144" y="202"/>
                  </a:lnTo>
                  <a:lnTo>
                    <a:pt x="136" y="194"/>
                  </a:lnTo>
                  <a:lnTo>
                    <a:pt x="136" y="185"/>
                  </a:lnTo>
                  <a:lnTo>
                    <a:pt x="120" y="167"/>
                  </a:lnTo>
                  <a:lnTo>
                    <a:pt x="120" y="158"/>
                  </a:lnTo>
                  <a:lnTo>
                    <a:pt x="112" y="150"/>
                  </a:lnTo>
                  <a:lnTo>
                    <a:pt x="104" y="123"/>
                  </a:lnTo>
                  <a:lnTo>
                    <a:pt x="88" y="115"/>
                  </a:lnTo>
                  <a:lnTo>
                    <a:pt x="80" y="106"/>
                  </a:lnTo>
                  <a:lnTo>
                    <a:pt x="72" y="88"/>
                  </a:lnTo>
                  <a:lnTo>
                    <a:pt x="56" y="79"/>
                  </a:lnTo>
                  <a:lnTo>
                    <a:pt x="48" y="71"/>
                  </a:lnTo>
                  <a:lnTo>
                    <a:pt x="40" y="53"/>
                  </a:lnTo>
                  <a:lnTo>
                    <a:pt x="40" y="44"/>
                  </a:lnTo>
                  <a:lnTo>
                    <a:pt x="32" y="35"/>
                  </a:lnTo>
                  <a:lnTo>
                    <a:pt x="16" y="27"/>
                  </a:lnTo>
                  <a:lnTo>
                    <a:pt x="8" y="9"/>
                  </a:lnTo>
                  <a:lnTo>
                    <a:pt x="0" y="0"/>
                  </a:lnTo>
                  <a:lnTo>
                    <a:pt x="8" y="9"/>
                  </a:lnTo>
                  <a:lnTo>
                    <a:pt x="16" y="9"/>
                  </a:lnTo>
                  <a:lnTo>
                    <a:pt x="32" y="9"/>
                  </a:lnTo>
                  <a:lnTo>
                    <a:pt x="40" y="27"/>
                  </a:lnTo>
                  <a:lnTo>
                    <a:pt x="48" y="27"/>
                  </a:lnTo>
                  <a:lnTo>
                    <a:pt x="56" y="27"/>
                  </a:lnTo>
                  <a:lnTo>
                    <a:pt x="72" y="35"/>
                  </a:lnTo>
                  <a:lnTo>
                    <a:pt x="80" y="44"/>
                  </a:lnTo>
                  <a:lnTo>
                    <a:pt x="88" y="44"/>
                  </a:lnTo>
                  <a:lnTo>
                    <a:pt x="104" y="53"/>
                  </a:lnTo>
                  <a:lnTo>
                    <a:pt x="112" y="71"/>
                  </a:lnTo>
                  <a:lnTo>
                    <a:pt x="120" y="71"/>
                  </a:lnTo>
                  <a:lnTo>
                    <a:pt x="136" y="79"/>
                  </a:lnTo>
                  <a:lnTo>
                    <a:pt x="136" y="88"/>
                  </a:lnTo>
                  <a:lnTo>
                    <a:pt x="144" y="106"/>
                  </a:lnTo>
                  <a:lnTo>
                    <a:pt x="152" y="115"/>
                  </a:lnTo>
                  <a:lnTo>
                    <a:pt x="152" y="141"/>
                  </a:lnTo>
                  <a:lnTo>
                    <a:pt x="168" y="150"/>
                  </a:lnTo>
                  <a:lnTo>
                    <a:pt x="176" y="158"/>
                  </a:lnTo>
                  <a:lnTo>
                    <a:pt x="176" y="185"/>
                  </a:lnTo>
                  <a:lnTo>
                    <a:pt x="176" y="194"/>
                  </a:lnTo>
                  <a:lnTo>
                    <a:pt x="184" y="202"/>
                  </a:lnTo>
                  <a:lnTo>
                    <a:pt x="184" y="220"/>
                  </a:lnTo>
                  <a:lnTo>
                    <a:pt x="184" y="229"/>
                  </a:lnTo>
                  <a:lnTo>
                    <a:pt x="184" y="238"/>
                  </a:lnTo>
                  <a:lnTo>
                    <a:pt x="200"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55" name="Freeform 1277"/>
            <p:cNvSpPr>
              <a:spLocks/>
            </p:cNvSpPr>
            <p:nvPr/>
          </p:nvSpPr>
          <p:spPr bwMode="auto">
            <a:xfrm>
              <a:off x="2611" y="2857"/>
              <a:ext cx="272" cy="360"/>
            </a:xfrm>
            <a:custGeom>
              <a:avLst/>
              <a:gdLst>
                <a:gd name="T0" fmla="*/ 232 w 272"/>
                <a:gd name="T1" fmla="*/ 343 h 360"/>
                <a:gd name="T2" fmla="*/ 232 w 272"/>
                <a:gd name="T3" fmla="*/ 334 h 360"/>
                <a:gd name="T4" fmla="*/ 232 w 272"/>
                <a:gd name="T5" fmla="*/ 299 h 360"/>
                <a:gd name="T6" fmla="*/ 216 w 272"/>
                <a:gd name="T7" fmla="*/ 263 h 360"/>
                <a:gd name="T8" fmla="*/ 208 w 272"/>
                <a:gd name="T9" fmla="*/ 220 h 360"/>
                <a:gd name="T10" fmla="*/ 200 w 272"/>
                <a:gd name="T11" fmla="*/ 176 h 360"/>
                <a:gd name="T12" fmla="*/ 184 w 272"/>
                <a:gd name="T13" fmla="*/ 140 h 360"/>
                <a:gd name="T14" fmla="*/ 176 w 272"/>
                <a:gd name="T15" fmla="*/ 132 h 360"/>
                <a:gd name="T16" fmla="*/ 144 w 272"/>
                <a:gd name="T17" fmla="*/ 96 h 360"/>
                <a:gd name="T18" fmla="*/ 120 w 272"/>
                <a:gd name="T19" fmla="*/ 70 h 360"/>
                <a:gd name="T20" fmla="*/ 104 w 272"/>
                <a:gd name="T21" fmla="*/ 61 h 360"/>
                <a:gd name="T22" fmla="*/ 80 w 272"/>
                <a:gd name="T23" fmla="*/ 35 h 360"/>
                <a:gd name="T24" fmla="*/ 48 w 272"/>
                <a:gd name="T25" fmla="*/ 26 h 360"/>
                <a:gd name="T26" fmla="*/ 32 w 272"/>
                <a:gd name="T27" fmla="*/ 17 h 360"/>
                <a:gd name="T28" fmla="*/ 0 w 272"/>
                <a:gd name="T29" fmla="*/ 0 h 360"/>
                <a:gd name="T30" fmla="*/ 0 w 272"/>
                <a:gd name="T31" fmla="*/ 0 h 360"/>
                <a:gd name="T32" fmla="*/ 0 w 272"/>
                <a:gd name="T33" fmla="*/ 0 h 360"/>
                <a:gd name="T34" fmla="*/ 16 w 272"/>
                <a:gd name="T35" fmla="*/ 0 h 360"/>
                <a:gd name="T36" fmla="*/ 40 w 272"/>
                <a:gd name="T37" fmla="*/ 0 h 360"/>
                <a:gd name="T38" fmla="*/ 72 w 272"/>
                <a:gd name="T39" fmla="*/ 17 h 360"/>
                <a:gd name="T40" fmla="*/ 104 w 272"/>
                <a:gd name="T41" fmla="*/ 17 h 360"/>
                <a:gd name="T42" fmla="*/ 136 w 272"/>
                <a:gd name="T43" fmla="*/ 26 h 360"/>
                <a:gd name="T44" fmla="*/ 152 w 272"/>
                <a:gd name="T45" fmla="*/ 35 h 360"/>
                <a:gd name="T46" fmla="*/ 176 w 272"/>
                <a:gd name="T47" fmla="*/ 44 h 360"/>
                <a:gd name="T48" fmla="*/ 184 w 272"/>
                <a:gd name="T49" fmla="*/ 70 h 360"/>
                <a:gd name="T50" fmla="*/ 208 w 272"/>
                <a:gd name="T51" fmla="*/ 96 h 360"/>
                <a:gd name="T52" fmla="*/ 232 w 272"/>
                <a:gd name="T53" fmla="*/ 105 h 360"/>
                <a:gd name="T54" fmla="*/ 240 w 272"/>
                <a:gd name="T55" fmla="*/ 132 h 360"/>
                <a:gd name="T56" fmla="*/ 248 w 272"/>
                <a:gd name="T57" fmla="*/ 149 h 360"/>
                <a:gd name="T58" fmla="*/ 264 w 272"/>
                <a:gd name="T59" fmla="*/ 176 h 360"/>
                <a:gd name="T60" fmla="*/ 272 w 272"/>
                <a:gd name="T61" fmla="*/ 193 h 360"/>
                <a:gd name="T62" fmla="*/ 272 w 272"/>
                <a:gd name="T63" fmla="*/ 220 h 360"/>
                <a:gd name="T64" fmla="*/ 272 w 272"/>
                <a:gd name="T65" fmla="*/ 246 h 360"/>
                <a:gd name="T66" fmla="*/ 272 w 272"/>
                <a:gd name="T67" fmla="*/ 272 h 360"/>
                <a:gd name="T68" fmla="*/ 272 w 272"/>
                <a:gd name="T69" fmla="*/ 299 h 360"/>
                <a:gd name="T70" fmla="*/ 272 w 272"/>
                <a:gd name="T71" fmla="*/ 334 h 360"/>
                <a:gd name="T72" fmla="*/ 272 w 272"/>
                <a:gd name="T73" fmla="*/ 343 h 360"/>
                <a:gd name="T74" fmla="*/ 264 w 272"/>
                <a:gd name="T75" fmla="*/ 343 h 360"/>
                <a:gd name="T76" fmla="*/ 240 w 272"/>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72"/>
                <a:gd name="T118" fmla="*/ 0 h 360"/>
                <a:gd name="T119" fmla="*/ 272 w 272"/>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72" h="360">
                  <a:moveTo>
                    <a:pt x="240" y="360"/>
                  </a:moveTo>
                  <a:lnTo>
                    <a:pt x="232" y="343"/>
                  </a:lnTo>
                  <a:lnTo>
                    <a:pt x="232" y="334"/>
                  </a:lnTo>
                  <a:lnTo>
                    <a:pt x="232" y="325"/>
                  </a:lnTo>
                  <a:lnTo>
                    <a:pt x="232" y="299"/>
                  </a:lnTo>
                  <a:lnTo>
                    <a:pt x="232" y="290"/>
                  </a:lnTo>
                  <a:lnTo>
                    <a:pt x="216" y="263"/>
                  </a:lnTo>
                  <a:lnTo>
                    <a:pt x="216" y="246"/>
                  </a:lnTo>
                  <a:lnTo>
                    <a:pt x="208" y="220"/>
                  </a:lnTo>
                  <a:lnTo>
                    <a:pt x="208" y="193"/>
                  </a:lnTo>
                  <a:lnTo>
                    <a:pt x="200" y="176"/>
                  </a:lnTo>
                  <a:lnTo>
                    <a:pt x="184" y="158"/>
                  </a:lnTo>
                  <a:lnTo>
                    <a:pt x="184" y="140"/>
                  </a:lnTo>
                  <a:lnTo>
                    <a:pt x="176" y="132"/>
                  </a:lnTo>
                  <a:lnTo>
                    <a:pt x="152" y="105"/>
                  </a:lnTo>
                  <a:lnTo>
                    <a:pt x="144" y="96"/>
                  </a:lnTo>
                  <a:lnTo>
                    <a:pt x="136" y="79"/>
                  </a:lnTo>
                  <a:lnTo>
                    <a:pt x="120" y="70"/>
                  </a:lnTo>
                  <a:lnTo>
                    <a:pt x="112" y="61"/>
                  </a:lnTo>
                  <a:lnTo>
                    <a:pt x="104" y="61"/>
                  </a:lnTo>
                  <a:lnTo>
                    <a:pt x="96" y="44"/>
                  </a:lnTo>
                  <a:lnTo>
                    <a:pt x="80" y="35"/>
                  </a:lnTo>
                  <a:lnTo>
                    <a:pt x="64" y="35"/>
                  </a:lnTo>
                  <a:lnTo>
                    <a:pt x="48" y="26"/>
                  </a:lnTo>
                  <a:lnTo>
                    <a:pt x="40" y="26"/>
                  </a:lnTo>
                  <a:lnTo>
                    <a:pt x="32" y="17"/>
                  </a:lnTo>
                  <a:lnTo>
                    <a:pt x="8" y="0"/>
                  </a:lnTo>
                  <a:lnTo>
                    <a:pt x="0" y="0"/>
                  </a:lnTo>
                  <a:lnTo>
                    <a:pt x="8" y="0"/>
                  </a:lnTo>
                  <a:lnTo>
                    <a:pt x="16" y="0"/>
                  </a:lnTo>
                  <a:lnTo>
                    <a:pt x="32" y="0"/>
                  </a:lnTo>
                  <a:lnTo>
                    <a:pt x="40" y="0"/>
                  </a:lnTo>
                  <a:lnTo>
                    <a:pt x="48" y="0"/>
                  </a:lnTo>
                  <a:lnTo>
                    <a:pt x="72" y="17"/>
                  </a:lnTo>
                  <a:lnTo>
                    <a:pt x="80" y="17"/>
                  </a:lnTo>
                  <a:lnTo>
                    <a:pt x="104" y="17"/>
                  </a:lnTo>
                  <a:lnTo>
                    <a:pt x="112" y="26"/>
                  </a:lnTo>
                  <a:lnTo>
                    <a:pt x="136" y="26"/>
                  </a:lnTo>
                  <a:lnTo>
                    <a:pt x="144" y="35"/>
                  </a:lnTo>
                  <a:lnTo>
                    <a:pt x="152" y="35"/>
                  </a:lnTo>
                  <a:lnTo>
                    <a:pt x="168" y="44"/>
                  </a:lnTo>
                  <a:lnTo>
                    <a:pt x="176" y="44"/>
                  </a:lnTo>
                  <a:lnTo>
                    <a:pt x="184" y="61"/>
                  </a:lnTo>
                  <a:lnTo>
                    <a:pt x="184" y="70"/>
                  </a:lnTo>
                  <a:lnTo>
                    <a:pt x="200" y="79"/>
                  </a:lnTo>
                  <a:lnTo>
                    <a:pt x="208" y="96"/>
                  </a:lnTo>
                  <a:lnTo>
                    <a:pt x="216" y="96"/>
                  </a:lnTo>
                  <a:lnTo>
                    <a:pt x="232" y="105"/>
                  </a:lnTo>
                  <a:lnTo>
                    <a:pt x="232" y="114"/>
                  </a:lnTo>
                  <a:lnTo>
                    <a:pt x="240" y="132"/>
                  </a:lnTo>
                  <a:lnTo>
                    <a:pt x="240" y="140"/>
                  </a:lnTo>
                  <a:lnTo>
                    <a:pt x="248" y="149"/>
                  </a:lnTo>
                  <a:lnTo>
                    <a:pt x="264" y="158"/>
                  </a:lnTo>
                  <a:lnTo>
                    <a:pt x="264" y="176"/>
                  </a:lnTo>
                  <a:lnTo>
                    <a:pt x="264" y="184"/>
                  </a:lnTo>
                  <a:lnTo>
                    <a:pt x="272" y="193"/>
                  </a:lnTo>
                  <a:lnTo>
                    <a:pt x="272" y="211"/>
                  </a:lnTo>
                  <a:lnTo>
                    <a:pt x="272" y="220"/>
                  </a:lnTo>
                  <a:lnTo>
                    <a:pt x="272" y="228"/>
                  </a:lnTo>
                  <a:lnTo>
                    <a:pt x="272" y="246"/>
                  </a:lnTo>
                  <a:lnTo>
                    <a:pt x="272" y="263"/>
                  </a:lnTo>
                  <a:lnTo>
                    <a:pt x="272" y="272"/>
                  </a:lnTo>
                  <a:lnTo>
                    <a:pt x="272" y="290"/>
                  </a:lnTo>
                  <a:lnTo>
                    <a:pt x="272" y="299"/>
                  </a:lnTo>
                  <a:lnTo>
                    <a:pt x="272" y="325"/>
                  </a:lnTo>
                  <a:lnTo>
                    <a:pt x="272" y="334"/>
                  </a:lnTo>
                  <a:lnTo>
                    <a:pt x="272" y="343"/>
                  </a:lnTo>
                  <a:lnTo>
                    <a:pt x="264" y="343"/>
                  </a:lnTo>
                  <a:lnTo>
                    <a:pt x="272" y="360"/>
                  </a:lnTo>
                  <a:lnTo>
                    <a:pt x="2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56" name="Freeform 1278"/>
            <p:cNvSpPr>
              <a:spLocks/>
            </p:cNvSpPr>
            <p:nvPr/>
          </p:nvSpPr>
          <p:spPr bwMode="auto">
            <a:xfrm>
              <a:off x="2611" y="2857"/>
              <a:ext cx="272" cy="360"/>
            </a:xfrm>
            <a:custGeom>
              <a:avLst/>
              <a:gdLst>
                <a:gd name="T0" fmla="*/ 232 w 272"/>
                <a:gd name="T1" fmla="*/ 343 h 360"/>
                <a:gd name="T2" fmla="*/ 232 w 272"/>
                <a:gd name="T3" fmla="*/ 334 h 360"/>
                <a:gd name="T4" fmla="*/ 232 w 272"/>
                <a:gd name="T5" fmla="*/ 299 h 360"/>
                <a:gd name="T6" fmla="*/ 216 w 272"/>
                <a:gd name="T7" fmla="*/ 263 h 360"/>
                <a:gd name="T8" fmla="*/ 208 w 272"/>
                <a:gd name="T9" fmla="*/ 220 h 360"/>
                <a:gd name="T10" fmla="*/ 200 w 272"/>
                <a:gd name="T11" fmla="*/ 176 h 360"/>
                <a:gd name="T12" fmla="*/ 184 w 272"/>
                <a:gd name="T13" fmla="*/ 140 h 360"/>
                <a:gd name="T14" fmla="*/ 176 w 272"/>
                <a:gd name="T15" fmla="*/ 132 h 360"/>
                <a:gd name="T16" fmla="*/ 144 w 272"/>
                <a:gd name="T17" fmla="*/ 96 h 360"/>
                <a:gd name="T18" fmla="*/ 120 w 272"/>
                <a:gd name="T19" fmla="*/ 70 h 360"/>
                <a:gd name="T20" fmla="*/ 104 w 272"/>
                <a:gd name="T21" fmla="*/ 61 h 360"/>
                <a:gd name="T22" fmla="*/ 80 w 272"/>
                <a:gd name="T23" fmla="*/ 35 h 360"/>
                <a:gd name="T24" fmla="*/ 48 w 272"/>
                <a:gd name="T25" fmla="*/ 26 h 360"/>
                <a:gd name="T26" fmla="*/ 32 w 272"/>
                <a:gd name="T27" fmla="*/ 17 h 360"/>
                <a:gd name="T28" fmla="*/ 0 w 272"/>
                <a:gd name="T29" fmla="*/ 0 h 360"/>
                <a:gd name="T30" fmla="*/ 0 w 272"/>
                <a:gd name="T31" fmla="*/ 0 h 360"/>
                <a:gd name="T32" fmla="*/ 0 w 272"/>
                <a:gd name="T33" fmla="*/ 0 h 360"/>
                <a:gd name="T34" fmla="*/ 16 w 272"/>
                <a:gd name="T35" fmla="*/ 0 h 360"/>
                <a:gd name="T36" fmla="*/ 40 w 272"/>
                <a:gd name="T37" fmla="*/ 0 h 360"/>
                <a:gd name="T38" fmla="*/ 72 w 272"/>
                <a:gd name="T39" fmla="*/ 17 h 360"/>
                <a:gd name="T40" fmla="*/ 104 w 272"/>
                <a:gd name="T41" fmla="*/ 17 h 360"/>
                <a:gd name="T42" fmla="*/ 136 w 272"/>
                <a:gd name="T43" fmla="*/ 26 h 360"/>
                <a:gd name="T44" fmla="*/ 152 w 272"/>
                <a:gd name="T45" fmla="*/ 35 h 360"/>
                <a:gd name="T46" fmla="*/ 176 w 272"/>
                <a:gd name="T47" fmla="*/ 44 h 360"/>
                <a:gd name="T48" fmla="*/ 184 w 272"/>
                <a:gd name="T49" fmla="*/ 70 h 360"/>
                <a:gd name="T50" fmla="*/ 208 w 272"/>
                <a:gd name="T51" fmla="*/ 96 h 360"/>
                <a:gd name="T52" fmla="*/ 232 w 272"/>
                <a:gd name="T53" fmla="*/ 105 h 360"/>
                <a:gd name="T54" fmla="*/ 240 w 272"/>
                <a:gd name="T55" fmla="*/ 132 h 360"/>
                <a:gd name="T56" fmla="*/ 248 w 272"/>
                <a:gd name="T57" fmla="*/ 149 h 360"/>
                <a:gd name="T58" fmla="*/ 264 w 272"/>
                <a:gd name="T59" fmla="*/ 176 h 360"/>
                <a:gd name="T60" fmla="*/ 272 w 272"/>
                <a:gd name="T61" fmla="*/ 193 h 360"/>
                <a:gd name="T62" fmla="*/ 272 w 272"/>
                <a:gd name="T63" fmla="*/ 220 h 360"/>
                <a:gd name="T64" fmla="*/ 272 w 272"/>
                <a:gd name="T65" fmla="*/ 246 h 360"/>
                <a:gd name="T66" fmla="*/ 272 w 272"/>
                <a:gd name="T67" fmla="*/ 272 h 360"/>
                <a:gd name="T68" fmla="*/ 272 w 272"/>
                <a:gd name="T69" fmla="*/ 299 h 360"/>
                <a:gd name="T70" fmla="*/ 272 w 272"/>
                <a:gd name="T71" fmla="*/ 334 h 360"/>
                <a:gd name="T72" fmla="*/ 272 w 272"/>
                <a:gd name="T73" fmla="*/ 343 h 360"/>
                <a:gd name="T74" fmla="*/ 264 w 272"/>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2"/>
                <a:gd name="T115" fmla="*/ 0 h 360"/>
                <a:gd name="T116" fmla="*/ 272 w 272"/>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2" h="360">
                  <a:moveTo>
                    <a:pt x="240" y="360"/>
                  </a:moveTo>
                  <a:lnTo>
                    <a:pt x="232" y="343"/>
                  </a:lnTo>
                  <a:lnTo>
                    <a:pt x="232" y="334"/>
                  </a:lnTo>
                  <a:lnTo>
                    <a:pt x="232" y="325"/>
                  </a:lnTo>
                  <a:lnTo>
                    <a:pt x="232" y="299"/>
                  </a:lnTo>
                  <a:lnTo>
                    <a:pt x="232" y="290"/>
                  </a:lnTo>
                  <a:lnTo>
                    <a:pt x="216" y="263"/>
                  </a:lnTo>
                  <a:lnTo>
                    <a:pt x="216" y="246"/>
                  </a:lnTo>
                  <a:lnTo>
                    <a:pt x="208" y="220"/>
                  </a:lnTo>
                  <a:lnTo>
                    <a:pt x="208" y="193"/>
                  </a:lnTo>
                  <a:lnTo>
                    <a:pt x="200" y="176"/>
                  </a:lnTo>
                  <a:lnTo>
                    <a:pt x="184" y="158"/>
                  </a:lnTo>
                  <a:lnTo>
                    <a:pt x="184" y="140"/>
                  </a:lnTo>
                  <a:lnTo>
                    <a:pt x="176" y="132"/>
                  </a:lnTo>
                  <a:lnTo>
                    <a:pt x="152" y="105"/>
                  </a:lnTo>
                  <a:lnTo>
                    <a:pt x="144" y="96"/>
                  </a:lnTo>
                  <a:lnTo>
                    <a:pt x="136" y="79"/>
                  </a:lnTo>
                  <a:lnTo>
                    <a:pt x="120" y="70"/>
                  </a:lnTo>
                  <a:lnTo>
                    <a:pt x="112" y="61"/>
                  </a:lnTo>
                  <a:lnTo>
                    <a:pt x="104" y="61"/>
                  </a:lnTo>
                  <a:lnTo>
                    <a:pt x="96" y="44"/>
                  </a:lnTo>
                  <a:lnTo>
                    <a:pt x="80" y="35"/>
                  </a:lnTo>
                  <a:lnTo>
                    <a:pt x="64" y="35"/>
                  </a:lnTo>
                  <a:lnTo>
                    <a:pt x="48" y="26"/>
                  </a:lnTo>
                  <a:lnTo>
                    <a:pt x="40" y="26"/>
                  </a:lnTo>
                  <a:lnTo>
                    <a:pt x="32" y="17"/>
                  </a:lnTo>
                  <a:lnTo>
                    <a:pt x="8" y="0"/>
                  </a:lnTo>
                  <a:lnTo>
                    <a:pt x="0" y="0"/>
                  </a:lnTo>
                  <a:lnTo>
                    <a:pt x="8" y="0"/>
                  </a:lnTo>
                  <a:lnTo>
                    <a:pt x="16" y="0"/>
                  </a:lnTo>
                  <a:lnTo>
                    <a:pt x="32" y="0"/>
                  </a:lnTo>
                  <a:lnTo>
                    <a:pt x="40" y="0"/>
                  </a:lnTo>
                  <a:lnTo>
                    <a:pt x="48" y="0"/>
                  </a:lnTo>
                  <a:lnTo>
                    <a:pt x="72" y="17"/>
                  </a:lnTo>
                  <a:lnTo>
                    <a:pt x="80" y="17"/>
                  </a:lnTo>
                  <a:lnTo>
                    <a:pt x="104" y="17"/>
                  </a:lnTo>
                  <a:lnTo>
                    <a:pt x="112" y="26"/>
                  </a:lnTo>
                  <a:lnTo>
                    <a:pt x="136" y="26"/>
                  </a:lnTo>
                  <a:lnTo>
                    <a:pt x="144" y="35"/>
                  </a:lnTo>
                  <a:lnTo>
                    <a:pt x="152" y="35"/>
                  </a:lnTo>
                  <a:lnTo>
                    <a:pt x="168" y="44"/>
                  </a:lnTo>
                  <a:lnTo>
                    <a:pt x="176" y="44"/>
                  </a:lnTo>
                  <a:lnTo>
                    <a:pt x="184" y="61"/>
                  </a:lnTo>
                  <a:lnTo>
                    <a:pt x="184" y="70"/>
                  </a:lnTo>
                  <a:lnTo>
                    <a:pt x="200" y="79"/>
                  </a:lnTo>
                  <a:lnTo>
                    <a:pt x="208" y="96"/>
                  </a:lnTo>
                  <a:lnTo>
                    <a:pt x="216" y="96"/>
                  </a:lnTo>
                  <a:lnTo>
                    <a:pt x="232" y="105"/>
                  </a:lnTo>
                  <a:lnTo>
                    <a:pt x="232" y="114"/>
                  </a:lnTo>
                  <a:lnTo>
                    <a:pt x="240" y="132"/>
                  </a:lnTo>
                  <a:lnTo>
                    <a:pt x="240" y="140"/>
                  </a:lnTo>
                  <a:lnTo>
                    <a:pt x="248" y="149"/>
                  </a:lnTo>
                  <a:lnTo>
                    <a:pt x="264" y="158"/>
                  </a:lnTo>
                  <a:lnTo>
                    <a:pt x="264" y="176"/>
                  </a:lnTo>
                  <a:lnTo>
                    <a:pt x="264" y="184"/>
                  </a:lnTo>
                  <a:lnTo>
                    <a:pt x="272" y="193"/>
                  </a:lnTo>
                  <a:lnTo>
                    <a:pt x="272" y="211"/>
                  </a:lnTo>
                  <a:lnTo>
                    <a:pt x="272" y="220"/>
                  </a:lnTo>
                  <a:lnTo>
                    <a:pt x="272" y="228"/>
                  </a:lnTo>
                  <a:lnTo>
                    <a:pt x="272" y="246"/>
                  </a:lnTo>
                  <a:lnTo>
                    <a:pt x="272" y="263"/>
                  </a:lnTo>
                  <a:lnTo>
                    <a:pt x="272" y="272"/>
                  </a:lnTo>
                  <a:lnTo>
                    <a:pt x="272" y="290"/>
                  </a:lnTo>
                  <a:lnTo>
                    <a:pt x="272" y="299"/>
                  </a:lnTo>
                  <a:lnTo>
                    <a:pt x="272" y="325"/>
                  </a:lnTo>
                  <a:lnTo>
                    <a:pt x="272" y="334"/>
                  </a:lnTo>
                  <a:lnTo>
                    <a:pt x="272" y="343"/>
                  </a:lnTo>
                  <a:lnTo>
                    <a:pt x="264" y="343"/>
                  </a:lnTo>
                  <a:lnTo>
                    <a:pt x="272"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57" name="Freeform 1279"/>
            <p:cNvSpPr>
              <a:spLocks/>
            </p:cNvSpPr>
            <p:nvPr/>
          </p:nvSpPr>
          <p:spPr bwMode="auto">
            <a:xfrm>
              <a:off x="2723" y="2822"/>
              <a:ext cx="160" cy="395"/>
            </a:xfrm>
            <a:custGeom>
              <a:avLst/>
              <a:gdLst>
                <a:gd name="T0" fmla="*/ 128 w 160"/>
                <a:gd name="T1" fmla="*/ 395 h 395"/>
                <a:gd name="T2" fmla="*/ 120 w 160"/>
                <a:gd name="T3" fmla="*/ 378 h 395"/>
                <a:gd name="T4" fmla="*/ 120 w 160"/>
                <a:gd name="T5" fmla="*/ 378 h 395"/>
                <a:gd name="T6" fmla="*/ 120 w 160"/>
                <a:gd name="T7" fmla="*/ 369 h 395"/>
                <a:gd name="T8" fmla="*/ 120 w 160"/>
                <a:gd name="T9" fmla="*/ 360 h 395"/>
                <a:gd name="T10" fmla="*/ 120 w 160"/>
                <a:gd name="T11" fmla="*/ 342 h 395"/>
                <a:gd name="T12" fmla="*/ 120 w 160"/>
                <a:gd name="T13" fmla="*/ 334 h 395"/>
                <a:gd name="T14" fmla="*/ 120 w 160"/>
                <a:gd name="T15" fmla="*/ 307 h 395"/>
                <a:gd name="T16" fmla="*/ 120 w 160"/>
                <a:gd name="T17" fmla="*/ 298 h 395"/>
                <a:gd name="T18" fmla="*/ 120 w 160"/>
                <a:gd name="T19" fmla="*/ 281 h 395"/>
                <a:gd name="T20" fmla="*/ 104 w 160"/>
                <a:gd name="T21" fmla="*/ 263 h 395"/>
                <a:gd name="T22" fmla="*/ 104 w 160"/>
                <a:gd name="T23" fmla="*/ 246 h 395"/>
                <a:gd name="T24" fmla="*/ 104 w 160"/>
                <a:gd name="T25" fmla="*/ 219 h 395"/>
                <a:gd name="T26" fmla="*/ 96 w 160"/>
                <a:gd name="T27" fmla="*/ 211 h 395"/>
                <a:gd name="T28" fmla="*/ 96 w 160"/>
                <a:gd name="T29" fmla="*/ 193 h 395"/>
                <a:gd name="T30" fmla="*/ 96 w 160"/>
                <a:gd name="T31" fmla="*/ 193 h 395"/>
                <a:gd name="T32" fmla="*/ 88 w 160"/>
                <a:gd name="T33" fmla="*/ 175 h 395"/>
                <a:gd name="T34" fmla="*/ 72 w 160"/>
                <a:gd name="T35" fmla="*/ 149 h 395"/>
                <a:gd name="T36" fmla="*/ 72 w 160"/>
                <a:gd name="T37" fmla="*/ 140 h 395"/>
                <a:gd name="T38" fmla="*/ 64 w 160"/>
                <a:gd name="T39" fmla="*/ 114 h 395"/>
                <a:gd name="T40" fmla="*/ 56 w 160"/>
                <a:gd name="T41" fmla="*/ 105 h 395"/>
                <a:gd name="T42" fmla="*/ 56 w 160"/>
                <a:gd name="T43" fmla="*/ 79 h 395"/>
                <a:gd name="T44" fmla="*/ 40 w 160"/>
                <a:gd name="T45" fmla="*/ 70 h 395"/>
                <a:gd name="T46" fmla="*/ 32 w 160"/>
                <a:gd name="T47" fmla="*/ 61 h 395"/>
                <a:gd name="T48" fmla="*/ 24 w 160"/>
                <a:gd name="T49" fmla="*/ 52 h 395"/>
                <a:gd name="T50" fmla="*/ 24 w 160"/>
                <a:gd name="T51" fmla="*/ 35 h 395"/>
                <a:gd name="T52" fmla="*/ 8 w 160"/>
                <a:gd name="T53" fmla="*/ 26 h 395"/>
                <a:gd name="T54" fmla="*/ 8 w 160"/>
                <a:gd name="T55" fmla="*/ 17 h 395"/>
                <a:gd name="T56" fmla="*/ 8 w 160"/>
                <a:gd name="T57" fmla="*/ 17 h 395"/>
                <a:gd name="T58" fmla="*/ 0 w 160"/>
                <a:gd name="T59" fmla="*/ 0 h 395"/>
                <a:gd name="T60" fmla="*/ 8 w 160"/>
                <a:gd name="T61" fmla="*/ 17 h 395"/>
                <a:gd name="T62" fmla="*/ 8 w 160"/>
                <a:gd name="T63" fmla="*/ 17 h 395"/>
                <a:gd name="T64" fmla="*/ 8 w 160"/>
                <a:gd name="T65" fmla="*/ 17 h 395"/>
                <a:gd name="T66" fmla="*/ 8 w 160"/>
                <a:gd name="T67" fmla="*/ 17 h 395"/>
                <a:gd name="T68" fmla="*/ 24 w 160"/>
                <a:gd name="T69" fmla="*/ 17 h 395"/>
                <a:gd name="T70" fmla="*/ 32 w 160"/>
                <a:gd name="T71" fmla="*/ 26 h 395"/>
                <a:gd name="T72" fmla="*/ 40 w 160"/>
                <a:gd name="T73" fmla="*/ 26 h 395"/>
                <a:gd name="T74" fmla="*/ 56 w 160"/>
                <a:gd name="T75" fmla="*/ 35 h 395"/>
                <a:gd name="T76" fmla="*/ 64 w 160"/>
                <a:gd name="T77" fmla="*/ 52 h 395"/>
                <a:gd name="T78" fmla="*/ 72 w 160"/>
                <a:gd name="T79" fmla="*/ 61 h 395"/>
                <a:gd name="T80" fmla="*/ 88 w 160"/>
                <a:gd name="T81" fmla="*/ 61 h 395"/>
                <a:gd name="T82" fmla="*/ 88 w 160"/>
                <a:gd name="T83" fmla="*/ 70 h 395"/>
                <a:gd name="T84" fmla="*/ 96 w 160"/>
                <a:gd name="T85" fmla="*/ 79 h 395"/>
                <a:gd name="T86" fmla="*/ 104 w 160"/>
                <a:gd name="T87" fmla="*/ 96 h 395"/>
                <a:gd name="T88" fmla="*/ 104 w 160"/>
                <a:gd name="T89" fmla="*/ 105 h 395"/>
                <a:gd name="T90" fmla="*/ 120 w 160"/>
                <a:gd name="T91" fmla="*/ 114 h 395"/>
                <a:gd name="T92" fmla="*/ 120 w 160"/>
                <a:gd name="T93" fmla="*/ 131 h 395"/>
                <a:gd name="T94" fmla="*/ 128 w 160"/>
                <a:gd name="T95" fmla="*/ 149 h 395"/>
                <a:gd name="T96" fmla="*/ 136 w 160"/>
                <a:gd name="T97" fmla="*/ 175 h 395"/>
                <a:gd name="T98" fmla="*/ 136 w 160"/>
                <a:gd name="T99" fmla="*/ 211 h 395"/>
                <a:gd name="T100" fmla="*/ 152 w 160"/>
                <a:gd name="T101" fmla="*/ 228 h 395"/>
                <a:gd name="T102" fmla="*/ 152 w 160"/>
                <a:gd name="T103" fmla="*/ 255 h 395"/>
                <a:gd name="T104" fmla="*/ 152 w 160"/>
                <a:gd name="T105" fmla="*/ 281 h 395"/>
                <a:gd name="T106" fmla="*/ 152 w 160"/>
                <a:gd name="T107" fmla="*/ 298 h 395"/>
                <a:gd name="T108" fmla="*/ 160 w 160"/>
                <a:gd name="T109" fmla="*/ 325 h 395"/>
                <a:gd name="T110" fmla="*/ 160 w 160"/>
                <a:gd name="T111" fmla="*/ 342 h 395"/>
                <a:gd name="T112" fmla="*/ 160 w 160"/>
                <a:gd name="T113" fmla="*/ 360 h 395"/>
                <a:gd name="T114" fmla="*/ 160 w 160"/>
                <a:gd name="T115" fmla="*/ 369 h 395"/>
                <a:gd name="T116" fmla="*/ 160 w 160"/>
                <a:gd name="T117" fmla="*/ 378 h 395"/>
                <a:gd name="T118" fmla="*/ 152 w 160"/>
                <a:gd name="T119" fmla="*/ 378 h 395"/>
                <a:gd name="T120" fmla="*/ 160 w 160"/>
                <a:gd name="T121" fmla="*/ 395 h 395"/>
                <a:gd name="T122" fmla="*/ 128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128" y="395"/>
                  </a:moveTo>
                  <a:lnTo>
                    <a:pt x="120" y="378"/>
                  </a:lnTo>
                  <a:lnTo>
                    <a:pt x="120" y="369"/>
                  </a:lnTo>
                  <a:lnTo>
                    <a:pt x="120" y="360"/>
                  </a:lnTo>
                  <a:lnTo>
                    <a:pt x="120" y="342"/>
                  </a:lnTo>
                  <a:lnTo>
                    <a:pt x="120" y="334"/>
                  </a:lnTo>
                  <a:lnTo>
                    <a:pt x="120" y="307"/>
                  </a:lnTo>
                  <a:lnTo>
                    <a:pt x="120" y="298"/>
                  </a:lnTo>
                  <a:lnTo>
                    <a:pt x="120" y="281"/>
                  </a:lnTo>
                  <a:lnTo>
                    <a:pt x="104" y="263"/>
                  </a:lnTo>
                  <a:lnTo>
                    <a:pt x="104" y="246"/>
                  </a:lnTo>
                  <a:lnTo>
                    <a:pt x="104" y="219"/>
                  </a:lnTo>
                  <a:lnTo>
                    <a:pt x="96" y="211"/>
                  </a:lnTo>
                  <a:lnTo>
                    <a:pt x="96" y="193"/>
                  </a:lnTo>
                  <a:lnTo>
                    <a:pt x="88" y="175"/>
                  </a:lnTo>
                  <a:lnTo>
                    <a:pt x="72" y="149"/>
                  </a:lnTo>
                  <a:lnTo>
                    <a:pt x="72" y="140"/>
                  </a:lnTo>
                  <a:lnTo>
                    <a:pt x="64" y="114"/>
                  </a:lnTo>
                  <a:lnTo>
                    <a:pt x="56" y="105"/>
                  </a:lnTo>
                  <a:lnTo>
                    <a:pt x="56" y="79"/>
                  </a:lnTo>
                  <a:lnTo>
                    <a:pt x="40" y="70"/>
                  </a:lnTo>
                  <a:lnTo>
                    <a:pt x="32" y="61"/>
                  </a:lnTo>
                  <a:lnTo>
                    <a:pt x="24" y="52"/>
                  </a:lnTo>
                  <a:lnTo>
                    <a:pt x="24" y="35"/>
                  </a:lnTo>
                  <a:lnTo>
                    <a:pt x="8" y="26"/>
                  </a:lnTo>
                  <a:lnTo>
                    <a:pt x="8" y="17"/>
                  </a:lnTo>
                  <a:lnTo>
                    <a:pt x="0" y="0"/>
                  </a:lnTo>
                  <a:lnTo>
                    <a:pt x="8" y="17"/>
                  </a:lnTo>
                  <a:lnTo>
                    <a:pt x="24" y="17"/>
                  </a:lnTo>
                  <a:lnTo>
                    <a:pt x="32" y="26"/>
                  </a:lnTo>
                  <a:lnTo>
                    <a:pt x="40" y="26"/>
                  </a:lnTo>
                  <a:lnTo>
                    <a:pt x="56" y="35"/>
                  </a:lnTo>
                  <a:lnTo>
                    <a:pt x="64" y="52"/>
                  </a:lnTo>
                  <a:lnTo>
                    <a:pt x="72" y="61"/>
                  </a:lnTo>
                  <a:lnTo>
                    <a:pt x="88" y="61"/>
                  </a:lnTo>
                  <a:lnTo>
                    <a:pt x="88" y="70"/>
                  </a:lnTo>
                  <a:lnTo>
                    <a:pt x="96" y="79"/>
                  </a:lnTo>
                  <a:lnTo>
                    <a:pt x="104" y="96"/>
                  </a:lnTo>
                  <a:lnTo>
                    <a:pt x="104" y="105"/>
                  </a:lnTo>
                  <a:lnTo>
                    <a:pt x="120" y="114"/>
                  </a:lnTo>
                  <a:lnTo>
                    <a:pt x="120" y="131"/>
                  </a:lnTo>
                  <a:lnTo>
                    <a:pt x="128" y="149"/>
                  </a:lnTo>
                  <a:lnTo>
                    <a:pt x="136" y="175"/>
                  </a:lnTo>
                  <a:lnTo>
                    <a:pt x="136" y="211"/>
                  </a:lnTo>
                  <a:lnTo>
                    <a:pt x="152" y="228"/>
                  </a:lnTo>
                  <a:lnTo>
                    <a:pt x="152" y="255"/>
                  </a:lnTo>
                  <a:lnTo>
                    <a:pt x="152" y="281"/>
                  </a:lnTo>
                  <a:lnTo>
                    <a:pt x="152" y="298"/>
                  </a:lnTo>
                  <a:lnTo>
                    <a:pt x="160" y="325"/>
                  </a:lnTo>
                  <a:lnTo>
                    <a:pt x="160" y="342"/>
                  </a:lnTo>
                  <a:lnTo>
                    <a:pt x="160" y="360"/>
                  </a:lnTo>
                  <a:lnTo>
                    <a:pt x="160" y="369"/>
                  </a:lnTo>
                  <a:lnTo>
                    <a:pt x="160" y="378"/>
                  </a:lnTo>
                  <a:lnTo>
                    <a:pt x="152" y="378"/>
                  </a:lnTo>
                  <a:lnTo>
                    <a:pt x="160" y="395"/>
                  </a:lnTo>
                  <a:lnTo>
                    <a:pt x="128"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58" name="Freeform 1280"/>
            <p:cNvSpPr>
              <a:spLocks/>
            </p:cNvSpPr>
            <p:nvPr/>
          </p:nvSpPr>
          <p:spPr bwMode="auto">
            <a:xfrm>
              <a:off x="2723" y="2822"/>
              <a:ext cx="160" cy="395"/>
            </a:xfrm>
            <a:custGeom>
              <a:avLst/>
              <a:gdLst>
                <a:gd name="T0" fmla="*/ 128 w 160"/>
                <a:gd name="T1" fmla="*/ 395 h 395"/>
                <a:gd name="T2" fmla="*/ 120 w 160"/>
                <a:gd name="T3" fmla="*/ 378 h 395"/>
                <a:gd name="T4" fmla="*/ 120 w 160"/>
                <a:gd name="T5" fmla="*/ 378 h 395"/>
                <a:gd name="T6" fmla="*/ 120 w 160"/>
                <a:gd name="T7" fmla="*/ 369 h 395"/>
                <a:gd name="T8" fmla="*/ 120 w 160"/>
                <a:gd name="T9" fmla="*/ 360 h 395"/>
                <a:gd name="T10" fmla="*/ 120 w 160"/>
                <a:gd name="T11" fmla="*/ 342 h 395"/>
                <a:gd name="T12" fmla="*/ 120 w 160"/>
                <a:gd name="T13" fmla="*/ 334 h 395"/>
                <a:gd name="T14" fmla="*/ 120 w 160"/>
                <a:gd name="T15" fmla="*/ 307 h 395"/>
                <a:gd name="T16" fmla="*/ 120 w 160"/>
                <a:gd name="T17" fmla="*/ 298 h 395"/>
                <a:gd name="T18" fmla="*/ 120 w 160"/>
                <a:gd name="T19" fmla="*/ 281 h 395"/>
                <a:gd name="T20" fmla="*/ 104 w 160"/>
                <a:gd name="T21" fmla="*/ 263 h 395"/>
                <a:gd name="T22" fmla="*/ 104 w 160"/>
                <a:gd name="T23" fmla="*/ 246 h 395"/>
                <a:gd name="T24" fmla="*/ 104 w 160"/>
                <a:gd name="T25" fmla="*/ 219 h 395"/>
                <a:gd name="T26" fmla="*/ 96 w 160"/>
                <a:gd name="T27" fmla="*/ 211 h 395"/>
                <a:gd name="T28" fmla="*/ 96 w 160"/>
                <a:gd name="T29" fmla="*/ 193 h 395"/>
                <a:gd name="T30" fmla="*/ 96 w 160"/>
                <a:gd name="T31" fmla="*/ 193 h 395"/>
                <a:gd name="T32" fmla="*/ 88 w 160"/>
                <a:gd name="T33" fmla="*/ 175 h 395"/>
                <a:gd name="T34" fmla="*/ 72 w 160"/>
                <a:gd name="T35" fmla="*/ 149 h 395"/>
                <a:gd name="T36" fmla="*/ 72 w 160"/>
                <a:gd name="T37" fmla="*/ 140 h 395"/>
                <a:gd name="T38" fmla="*/ 64 w 160"/>
                <a:gd name="T39" fmla="*/ 114 h 395"/>
                <a:gd name="T40" fmla="*/ 56 w 160"/>
                <a:gd name="T41" fmla="*/ 105 h 395"/>
                <a:gd name="T42" fmla="*/ 56 w 160"/>
                <a:gd name="T43" fmla="*/ 79 h 395"/>
                <a:gd name="T44" fmla="*/ 40 w 160"/>
                <a:gd name="T45" fmla="*/ 70 h 395"/>
                <a:gd name="T46" fmla="*/ 32 w 160"/>
                <a:gd name="T47" fmla="*/ 61 h 395"/>
                <a:gd name="T48" fmla="*/ 24 w 160"/>
                <a:gd name="T49" fmla="*/ 52 h 395"/>
                <a:gd name="T50" fmla="*/ 24 w 160"/>
                <a:gd name="T51" fmla="*/ 35 h 395"/>
                <a:gd name="T52" fmla="*/ 8 w 160"/>
                <a:gd name="T53" fmla="*/ 26 h 395"/>
                <a:gd name="T54" fmla="*/ 8 w 160"/>
                <a:gd name="T55" fmla="*/ 17 h 395"/>
                <a:gd name="T56" fmla="*/ 8 w 160"/>
                <a:gd name="T57" fmla="*/ 17 h 395"/>
                <a:gd name="T58" fmla="*/ 0 w 160"/>
                <a:gd name="T59" fmla="*/ 0 h 395"/>
                <a:gd name="T60" fmla="*/ 8 w 160"/>
                <a:gd name="T61" fmla="*/ 17 h 395"/>
                <a:gd name="T62" fmla="*/ 8 w 160"/>
                <a:gd name="T63" fmla="*/ 17 h 395"/>
                <a:gd name="T64" fmla="*/ 8 w 160"/>
                <a:gd name="T65" fmla="*/ 17 h 395"/>
                <a:gd name="T66" fmla="*/ 8 w 160"/>
                <a:gd name="T67" fmla="*/ 17 h 395"/>
                <a:gd name="T68" fmla="*/ 24 w 160"/>
                <a:gd name="T69" fmla="*/ 17 h 395"/>
                <a:gd name="T70" fmla="*/ 32 w 160"/>
                <a:gd name="T71" fmla="*/ 26 h 395"/>
                <a:gd name="T72" fmla="*/ 40 w 160"/>
                <a:gd name="T73" fmla="*/ 26 h 395"/>
                <a:gd name="T74" fmla="*/ 56 w 160"/>
                <a:gd name="T75" fmla="*/ 35 h 395"/>
                <a:gd name="T76" fmla="*/ 64 w 160"/>
                <a:gd name="T77" fmla="*/ 52 h 395"/>
                <a:gd name="T78" fmla="*/ 72 w 160"/>
                <a:gd name="T79" fmla="*/ 61 h 395"/>
                <a:gd name="T80" fmla="*/ 88 w 160"/>
                <a:gd name="T81" fmla="*/ 61 h 395"/>
                <a:gd name="T82" fmla="*/ 88 w 160"/>
                <a:gd name="T83" fmla="*/ 70 h 395"/>
                <a:gd name="T84" fmla="*/ 96 w 160"/>
                <a:gd name="T85" fmla="*/ 79 h 395"/>
                <a:gd name="T86" fmla="*/ 104 w 160"/>
                <a:gd name="T87" fmla="*/ 96 h 395"/>
                <a:gd name="T88" fmla="*/ 104 w 160"/>
                <a:gd name="T89" fmla="*/ 105 h 395"/>
                <a:gd name="T90" fmla="*/ 120 w 160"/>
                <a:gd name="T91" fmla="*/ 114 h 395"/>
                <a:gd name="T92" fmla="*/ 120 w 160"/>
                <a:gd name="T93" fmla="*/ 131 h 395"/>
                <a:gd name="T94" fmla="*/ 128 w 160"/>
                <a:gd name="T95" fmla="*/ 149 h 395"/>
                <a:gd name="T96" fmla="*/ 136 w 160"/>
                <a:gd name="T97" fmla="*/ 175 h 395"/>
                <a:gd name="T98" fmla="*/ 136 w 160"/>
                <a:gd name="T99" fmla="*/ 211 h 395"/>
                <a:gd name="T100" fmla="*/ 152 w 160"/>
                <a:gd name="T101" fmla="*/ 228 h 395"/>
                <a:gd name="T102" fmla="*/ 152 w 160"/>
                <a:gd name="T103" fmla="*/ 255 h 395"/>
                <a:gd name="T104" fmla="*/ 152 w 160"/>
                <a:gd name="T105" fmla="*/ 281 h 395"/>
                <a:gd name="T106" fmla="*/ 152 w 160"/>
                <a:gd name="T107" fmla="*/ 298 h 395"/>
                <a:gd name="T108" fmla="*/ 160 w 160"/>
                <a:gd name="T109" fmla="*/ 325 h 395"/>
                <a:gd name="T110" fmla="*/ 160 w 160"/>
                <a:gd name="T111" fmla="*/ 342 h 395"/>
                <a:gd name="T112" fmla="*/ 160 w 160"/>
                <a:gd name="T113" fmla="*/ 360 h 395"/>
                <a:gd name="T114" fmla="*/ 160 w 160"/>
                <a:gd name="T115" fmla="*/ 369 h 395"/>
                <a:gd name="T116" fmla="*/ 160 w 160"/>
                <a:gd name="T117" fmla="*/ 378 h 395"/>
                <a:gd name="T118" fmla="*/ 152 w 160"/>
                <a:gd name="T119" fmla="*/ 378 h 395"/>
                <a:gd name="T120" fmla="*/ 160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128" y="395"/>
                  </a:moveTo>
                  <a:lnTo>
                    <a:pt x="120" y="378"/>
                  </a:lnTo>
                  <a:lnTo>
                    <a:pt x="120" y="369"/>
                  </a:lnTo>
                  <a:lnTo>
                    <a:pt x="120" y="360"/>
                  </a:lnTo>
                  <a:lnTo>
                    <a:pt x="120" y="342"/>
                  </a:lnTo>
                  <a:lnTo>
                    <a:pt x="120" y="334"/>
                  </a:lnTo>
                  <a:lnTo>
                    <a:pt x="120" y="307"/>
                  </a:lnTo>
                  <a:lnTo>
                    <a:pt x="120" y="298"/>
                  </a:lnTo>
                  <a:lnTo>
                    <a:pt x="120" y="281"/>
                  </a:lnTo>
                  <a:lnTo>
                    <a:pt x="104" y="263"/>
                  </a:lnTo>
                  <a:lnTo>
                    <a:pt x="104" y="246"/>
                  </a:lnTo>
                  <a:lnTo>
                    <a:pt x="104" y="219"/>
                  </a:lnTo>
                  <a:lnTo>
                    <a:pt x="96" y="211"/>
                  </a:lnTo>
                  <a:lnTo>
                    <a:pt x="96" y="193"/>
                  </a:lnTo>
                  <a:lnTo>
                    <a:pt x="88" y="175"/>
                  </a:lnTo>
                  <a:lnTo>
                    <a:pt x="72" y="149"/>
                  </a:lnTo>
                  <a:lnTo>
                    <a:pt x="72" y="140"/>
                  </a:lnTo>
                  <a:lnTo>
                    <a:pt x="64" y="114"/>
                  </a:lnTo>
                  <a:lnTo>
                    <a:pt x="56" y="105"/>
                  </a:lnTo>
                  <a:lnTo>
                    <a:pt x="56" y="79"/>
                  </a:lnTo>
                  <a:lnTo>
                    <a:pt x="40" y="70"/>
                  </a:lnTo>
                  <a:lnTo>
                    <a:pt x="32" y="61"/>
                  </a:lnTo>
                  <a:lnTo>
                    <a:pt x="24" y="52"/>
                  </a:lnTo>
                  <a:lnTo>
                    <a:pt x="24" y="35"/>
                  </a:lnTo>
                  <a:lnTo>
                    <a:pt x="8" y="26"/>
                  </a:lnTo>
                  <a:lnTo>
                    <a:pt x="8" y="17"/>
                  </a:lnTo>
                  <a:lnTo>
                    <a:pt x="0" y="0"/>
                  </a:lnTo>
                  <a:lnTo>
                    <a:pt x="8" y="17"/>
                  </a:lnTo>
                  <a:lnTo>
                    <a:pt x="24" y="17"/>
                  </a:lnTo>
                  <a:lnTo>
                    <a:pt x="32" y="26"/>
                  </a:lnTo>
                  <a:lnTo>
                    <a:pt x="40" y="26"/>
                  </a:lnTo>
                  <a:lnTo>
                    <a:pt x="56" y="35"/>
                  </a:lnTo>
                  <a:lnTo>
                    <a:pt x="64" y="52"/>
                  </a:lnTo>
                  <a:lnTo>
                    <a:pt x="72" y="61"/>
                  </a:lnTo>
                  <a:lnTo>
                    <a:pt x="88" y="61"/>
                  </a:lnTo>
                  <a:lnTo>
                    <a:pt x="88" y="70"/>
                  </a:lnTo>
                  <a:lnTo>
                    <a:pt x="96" y="79"/>
                  </a:lnTo>
                  <a:lnTo>
                    <a:pt x="104" y="96"/>
                  </a:lnTo>
                  <a:lnTo>
                    <a:pt x="104" y="105"/>
                  </a:lnTo>
                  <a:lnTo>
                    <a:pt x="120" y="114"/>
                  </a:lnTo>
                  <a:lnTo>
                    <a:pt x="120" y="131"/>
                  </a:lnTo>
                  <a:lnTo>
                    <a:pt x="128" y="149"/>
                  </a:lnTo>
                  <a:lnTo>
                    <a:pt x="136" y="175"/>
                  </a:lnTo>
                  <a:lnTo>
                    <a:pt x="136" y="211"/>
                  </a:lnTo>
                  <a:lnTo>
                    <a:pt x="152" y="228"/>
                  </a:lnTo>
                  <a:lnTo>
                    <a:pt x="152" y="255"/>
                  </a:lnTo>
                  <a:lnTo>
                    <a:pt x="152" y="281"/>
                  </a:lnTo>
                  <a:lnTo>
                    <a:pt x="152" y="298"/>
                  </a:lnTo>
                  <a:lnTo>
                    <a:pt x="160" y="325"/>
                  </a:lnTo>
                  <a:lnTo>
                    <a:pt x="160" y="342"/>
                  </a:lnTo>
                  <a:lnTo>
                    <a:pt x="160" y="360"/>
                  </a:lnTo>
                  <a:lnTo>
                    <a:pt x="160" y="369"/>
                  </a:lnTo>
                  <a:lnTo>
                    <a:pt x="160" y="378"/>
                  </a:lnTo>
                  <a:lnTo>
                    <a:pt x="152" y="378"/>
                  </a:lnTo>
                  <a:lnTo>
                    <a:pt x="160"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59" name="Freeform 1281"/>
            <p:cNvSpPr>
              <a:spLocks/>
            </p:cNvSpPr>
            <p:nvPr/>
          </p:nvSpPr>
          <p:spPr bwMode="auto">
            <a:xfrm>
              <a:off x="2843" y="2760"/>
              <a:ext cx="200" cy="457"/>
            </a:xfrm>
            <a:custGeom>
              <a:avLst/>
              <a:gdLst>
                <a:gd name="T0" fmla="*/ 0 w 200"/>
                <a:gd name="T1" fmla="*/ 440 h 457"/>
                <a:gd name="T2" fmla="*/ 0 w 200"/>
                <a:gd name="T3" fmla="*/ 431 h 457"/>
                <a:gd name="T4" fmla="*/ 0 w 200"/>
                <a:gd name="T5" fmla="*/ 404 h 457"/>
                <a:gd name="T6" fmla="*/ 0 w 200"/>
                <a:gd name="T7" fmla="*/ 387 h 457"/>
                <a:gd name="T8" fmla="*/ 0 w 200"/>
                <a:gd name="T9" fmla="*/ 352 h 457"/>
                <a:gd name="T10" fmla="*/ 8 w 200"/>
                <a:gd name="T11" fmla="*/ 317 h 457"/>
                <a:gd name="T12" fmla="*/ 8 w 200"/>
                <a:gd name="T13" fmla="*/ 281 h 457"/>
                <a:gd name="T14" fmla="*/ 16 w 200"/>
                <a:gd name="T15" fmla="*/ 273 h 457"/>
                <a:gd name="T16" fmla="*/ 16 w 200"/>
                <a:gd name="T17" fmla="*/ 237 h 457"/>
                <a:gd name="T18" fmla="*/ 32 w 200"/>
                <a:gd name="T19" fmla="*/ 229 h 457"/>
                <a:gd name="T20" fmla="*/ 40 w 200"/>
                <a:gd name="T21" fmla="*/ 202 h 457"/>
                <a:gd name="T22" fmla="*/ 40 w 200"/>
                <a:gd name="T23" fmla="*/ 176 h 457"/>
                <a:gd name="T24" fmla="*/ 48 w 200"/>
                <a:gd name="T25" fmla="*/ 158 h 457"/>
                <a:gd name="T26" fmla="*/ 64 w 200"/>
                <a:gd name="T27" fmla="*/ 141 h 457"/>
                <a:gd name="T28" fmla="*/ 72 w 200"/>
                <a:gd name="T29" fmla="*/ 123 h 457"/>
                <a:gd name="T30" fmla="*/ 80 w 200"/>
                <a:gd name="T31" fmla="*/ 97 h 457"/>
                <a:gd name="T32" fmla="*/ 104 w 200"/>
                <a:gd name="T33" fmla="*/ 79 h 457"/>
                <a:gd name="T34" fmla="*/ 120 w 200"/>
                <a:gd name="T35" fmla="*/ 53 h 457"/>
                <a:gd name="T36" fmla="*/ 144 w 200"/>
                <a:gd name="T37" fmla="*/ 44 h 457"/>
                <a:gd name="T38" fmla="*/ 168 w 200"/>
                <a:gd name="T39" fmla="*/ 18 h 457"/>
                <a:gd name="T40" fmla="*/ 184 w 200"/>
                <a:gd name="T41" fmla="*/ 9 h 457"/>
                <a:gd name="T42" fmla="*/ 184 w 200"/>
                <a:gd name="T43" fmla="*/ 9 h 457"/>
                <a:gd name="T44" fmla="*/ 200 w 200"/>
                <a:gd name="T45" fmla="*/ 9 h 457"/>
                <a:gd name="T46" fmla="*/ 184 w 200"/>
                <a:gd name="T47" fmla="*/ 9 h 457"/>
                <a:gd name="T48" fmla="*/ 176 w 200"/>
                <a:gd name="T49" fmla="*/ 18 h 457"/>
                <a:gd name="T50" fmla="*/ 168 w 200"/>
                <a:gd name="T51" fmla="*/ 44 h 457"/>
                <a:gd name="T52" fmla="*/ 152 w 200"/>
                <a:gd name="T53" fmla="*/ 62 h 457"/>
                <a:gd name="T54" fmla="*/ 136 w 200"/>
                <a:gd name="T55" fmla="*/ 88 h 457"/>
                <a:gd name="T56" fmla="*/ 120 w 200"/>
                <a:gd name="T57" fmla="*/ 123 h 457"/>
                <a:gd name="T58" fmla="*/ 112 w 200"/>
                <a:gd name="T59" fmla="*/ 141 h 457"/>
                <a:gd name="T60" fmla="*/ 104 w 200"/>
                <a:gd name="T61" fmla="*/ 158 h 457"/>
                <a:gd name="T62" fmla="*/ 88 w 200"/>
                <a:gd name="T63" fmla="*/ 176 h 457"/>
                <a:gd name="T64" fmla="*/ 80 w 200"/>
                <a:gd name="T65" fmla="*/ 202 h 457"/>
                <a:gd name="T66" fmla="*/ 72 w 200"/>
                <a:gd name="T67" fmla="*/ 211 h 457"/>
                <a:gd name="T68" fmla="*/ 64 w 200"/>
                <a:gd name="T69" fmla="*/ 237 h 457"/>
                <a:gd name="T70" fmla="*/ 64 w 200"/>
                <a:gd name="T71" fmla="*/ 255 h 457"/>
                <a:gd name="T72" fmla="*/ 48 w 200"/>
                <a:gd name="T73" fmla="*/ 281 h 457"/>
                <a:gd name="T74" fmla="*/ 48 w 200"/>
                <a:gd name="T75" fmla="*/ 308 h 457"/>
                <a:gd name="T76" fmla="*/ 40 w 200"/>
                <a:gd name="T77" fmla="*/ 325 h 457"/>
                <a:gd name="T78" fmla="*/ 40 w 200"/>
                <a:gd name="T79" fmla="*/ 352 h 457"/>
                <a:gd name="T80" fmla="*/ 32 w 200"/>
                <a:gd name="T81" fmla="*/ 387 h 457"/>
                <a:gd name="T82" fmla="*/ 32 w 200"/>
                <a:gd name="T83" fmla="*/ 404 h 457"/>
                <a:gd name="T84" fmla="*/ 32 w 200"/>
                <a:gd name="T85" fmla="*/ 431 h 457"/>
                <a:gd name="T86" fmla="*/ 32 w 200"/>
                <a:gd name="T87" fmla="*/ 440 h 457"/>
                <a:gd name="T88" fmla="*/ 16 w 200"/>
                <a:gd name="T89" fmla="*/ 440 h 457"/>
                <a:gd name="T90" fmla="*/ 0 w 200"/>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0"/>
                <a:gd name="T139" fmla="*/ 0 h 457"/>
                <a:gd name="T140" fmla="*/ 200 w 200"/>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0" h="457">
                  <a:moveTo>
                    <a:pt x="0" y="457"/>
                  </a:moveTo>
                  <a:lnTo>
                    <a:pt x="0" y="440"/>
                  </a:lnTo>
                  <a:lnTo>
                    <a:pt x="0" y="431"/>
                  </a:lnTo>
                  <a:lnTo>
                    <a:pt x="0" y="422"/>
                  </a:lnTo>
                  <a:lnTo>
                    <a:pt x="0" y="404"/>
                  </a:lnTo>
                  <a:lnTo>
                    <a:pt x="0" y="396"/>
                  </a:lnTo>
                  <a:lnTo>
                    <a:pt x="0" y="387"/>
                  </a:lnTo>
                  <a:lnTo>
                    <a:pt x="0" y="360"/>
                  </a:lnTo>
                  <a:lnTo>
                    <a:pt x="0" y="352"/>
                  </a:lnTo>
                  <a:lnTo>
                    <a:pt x="8" y="325"/>
                  </a:lnTo>
                  <a:lnTo>
                    <a:pt x="8" y="317"/>
                  </a:lnTo>
                  <a:lnTo>
                    <a:pt x="8" y="290"/>
                  </a:lnTo>
                  <a:lnTo>
                    <a:pt x="8" y="281"/>
                  </a:lnTo>
                  <a:lnTo>
                    <a:pt x="8" y="273"/>
                  </a:lnTo>
                  <a:lnTo>
                    <a:pt x="16" y="273"/>
                  </a:lnTo>
                  <a:lnTo>
                    <a:pt x="16" y="246"/>
                  </a:lnTo>
                  <a:lnTo>
                    <a:pt x="16" y="237"/>
                  </a:lnTo>
                  <a:lnTo>
                    <a:pt x="32" y="237"/>
                  </a:lnTo>
                  <a:lnTo>
                    <a:pt x="32" y="229"/>
                  </a:lnTo>
                  <a:lnTo>
                    <a:pt x="32" y="211"/>
                  </a:lnTo>
                  <a:lnTo>
                    <a:pt x="40" y="202"/>
                  </a:lnTo>
                  <a:lnTo>
                    <a:pt x="40" y="193"/>
                  </a:lnTo>
                  <a:lnTo>
                    <a:pt x="40" y="176"/>
                  </a:lnTo>
                  <a:lnTo>
                    <a:pt x="48" y="167"/>
                  </a:lnTo>
                  <a:lnTo>
                    <a:pt x="48" y="158"/>
                  </a:lnTo>
                  <a:lnTo>
                    <a:pt x="64" y="158"/>
                  </a:lnTo>
                  <a:lnTo>
                    <a:pt x="64" y="141"/>
                  </a:lnTo>
                  <a:lnTo>
                    <a:pt x="72" y="132"/>
                  </a:lnTo>
                  <a:lnTo>
                    <a:pt x="72" y="123"/>
                  </a:lnTo>
                  <a:lnTo>
                    <a:pt x="80" y="123"/>
                  </a:lnTo>
                  <a:lnTo>
                    <a:pt x="80" y="97"/>
                  </a:lnTo>
                  <a:lnTo>
                    <a:pt x="88" y="88"/>
                  </a:lnTo>
                  <a:lnTo>
                    <a:pt x="104" y="79"/>
                  </a:lnTo>
                  <a:lnTo>
                    <a:pt x="112" y="62"/>
                  </a:lnTo>
                  <a:lnTo>
                    <a:pt x="120" y="53"/>
                  </a:lnTo>
                  <a:lnTo>
                    <a:pt x="136" y="44"/>
                  </a:lnTo>
                  <a:lnTo>
                    <a:pt x="144" y="44"/>
                  </a:lnTo>
                  <a:lnTo>
                    <a:pt x="152" y="26"/>
                  </a:lnTo>
                  <a:lnTo>
                    <a:pt x="168" y="18"/>
                  </a:lnTo>
                  <a:lnTo>
                    <a:pt x="176" y="18"/>
                  </a:lnTo>
                  <a:lnTo>
                    <a:pt x="184" y="9"/>
                  </a:lnTo>
                  <a:lnTo>
                    <a:pt x="184" y="0"/>
                  </a:lnTo>
                  <a:lnTo>
                    <a:pt x="200" y="9"/>
                  </a:lnTo>
                  <a:lnTo>
                    <a:pt x="184" y="9"/>
                  </a:lnTo>
                  <a:lnTo>
                    <a:pt x="176" y="18"/>
                  </a:lnTo>
                  <a:lnTo>
                    <a:pt x="176" y="26"/>
                  </a:lnTo>
                  <a:lnTo>
                    <a:pt x="168" y="44"/>
                  </a:lnTo>
                  <a:lnTo>
                    <a:pt x="152" y="53"/>
                  </a:lnTo>
                  <a:lnTo>
                    <a:pt x="152" y="62"/>
                  </a:lnTo>
                  <a:lnTo>
                    <a:pt x="144" y="79"/>
                  </a:lnTo>
                  <a:lnTo>
                    <a:pt x="136" y="88"/>
                  </a:lnTo>
                  <a:lnTo>
                    <a:pt x="120" y="97"/>
                  </a:lnTo>
                  <a:lnTo>
                    <a:pt x="120" y="123"/>
                  </a:lnTo>
                  <a:lnTo>
                    <a:pt x="112" y="132"/>
                  </a:lnTo>
                  <a:lnTo>
                    <a:pt x="112" y="141"/>
                  </a:lnTo>
                  <a:lnTo>
                    <a:pt x="112" y="158"/>
                  </a:lnTo>
                  <a:lnTo>
                    <a:pt x="104" y="158"/>
                  </a:lnTo>
                  <a:lnTo>
                    <a:pt x="88" y="167"/>
                  </a:lnTo>
                  <a:lnTo>
                    <a:pt x="88" y="176"/>
                  </a:lnTo>
                  <a:lnTo>
                    <a:pt x="80" y="193"/>
                  </a:lnTo>
                  <a:lnTo>
                    <a:pt x="80" y="202"/>
                  </a:lnTo>
                  <a:lnTo>
                    <a:pt x="72" y="211"/>
                  </a:lnTo>
                  <a:lnTo>
                    <a:pt x="72" y="229"/>
                  </a:lnTo>
                  <a:lnTo>
                    <a:pt x="64" y="237"/>
                  </a:lnTo>
                  <a:lnTo>
                    <a:pt x="64" y="246"/>
                  </a:lnTo>
                  <a:lnTo>
                    <a:pt x="64" y="255"/>
                  </a:lnTo>
                  <a:lnTo>
                    <a:pt x="48" y="273"/>
                  </a:lnTo>
                  <a:lnTo>
                    <a:pt x="48" y="281"/>
                  </a:lnTo>
                  <a:lnTo>
                    <a:pt x="48" y="290"/>
                  </a:lnTo>
                  <a:lnTo>
                    <a:pt x="48" y="308"/>
                  </a:lnTo>
                  <a:lnTo>
                    <a:pt x="40" y="317"/>
                  </a:lnTo>
                  <a:lnTo>
                    <a:pt x="40" y="325"/>
                  </a:lnTo>
                  <a:lnTo>
                    <a:pt x="40" y="343"/>
                  </a:lnTo>
                  <a:lnTo>
                    <a:pt x="40" y="352"/>
                  </a:lnTo>
                  <a:lnTo>
                    <a:pt x="32" y="360"/>
                  </a:lnTo>
                  <a:lnTo>
                    <a:pt x="32" y="387"/>
                  </a:lnTo>
                  <a:lnTo>
                    <a:pt x="32" y="396"/>
                  </a:lnTo>
                  <a:lnTo>
                    <a:pt x="32" y="404"/>
                  </a:lnTo>
                  <a:lnTo>
                    <a:pt x="32" y="422"/>
                  </a:lnTo>
                  <a:lnTo>
                    <a:pt x="32" y="431"/>
                  </a:lnTo>
                  <a:lnTo>
                    <a:pt x="32" y="440"/>
                  </a:lnTo>
                  <a:lnTo>
                    <a:pt x="16" y="440"/>
                  </a:lnTo>
                  <a:lnTo>
                    <a:pt x="32" y="457"/>
                  </a:lnTo>
                  <a:lnTo>
                    <a:pt x="0"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60" name="Freeform 1282"/>
            <p:cNvSpPr>
              <a:spLocks/>
            </p:cNvSpPr>
            <p:nvPr/>
          </p:nvSpPr>
          <p:spPr bwMode="auto">
            <a:xfrm>
              <a:off x="2843" y="2760"/>
              <a:ext cx="200" cy="457"/>
            </a:xfrm>
            <a:custGeom>
              <a:avLst/>
              <a:gdLst>
                <a:gd name="T0" fmla="*/ 0 w 200"/>
                <a:gd name="T1" fmla="*/ 440 h 457"/>
                <a:gd name="T2" fmla="*/ 0 w 200"/>
                <a:gd name="T3" fmla="*/ 431 h 457"/>
                <a:gd name="T4" fmla="*/ 0 w 200"/>
                <a:gd name="T5" fmla="*/ 404 h 457"/>
                <a:gd name="T6" fmla="*/ 0 w 200"/>
                <a:gd name="T7" fmla="*/ 387 h 457"/>
                <a:gd name="T8" fmla="*/ 0 w 200"/>
                <a:gd name="T9" fmla="*/ 352 h 457"/>
                <a:gd name="T10" fmla="*/ 8 w 200"/>
                <a:gd name="T11" fmla="*/ 317 h 457"/>
                <a:gd name="T12" fmla="*/ 8 w 200"/>
                <a:gd name="T13" fmla="*/ 281 h 457"/>
                <a:gd name="T14" fmla="*/ 16 w 200"/>
                <a:gd name="T15" fmla="*/ 273 h 457"/>
                <a:gd name="T16" fmla="*/ 16 w 200"/>
                <a:gd name="T17" fmla="*/ 237 h 457"/>
                <a:gd name="T18" fmla="*/ 32 w 200"/>
                <a:gd name="T19" fmla="*/ 229 h 457"/>
                <a:gd name="T20" fmla="*/ 40 w 200"/>
                <a:gd name="T21" fmla="*/ 202 h 457"/>
                <a:gd name="T22" fmla="*/ 40 w 200"/>
                <a:gd name="T23" fmla="*/ 176 h 457"/>
                <a:gd name="T24" fmla="*/ 48 w 200"/>
                <a:gd name="T25" fmla="*/ 158 h 457"/>
                <a:gd name="T26" fmla="*/ 64 w 200"/>
                <a:gd name="T27" fmla="*/ 141 h 457"/>
                <a:gd name="T28" fmla="*/ 72 w 200"/>
                <a:gd name="T29" fmla="*/ 123 h 457"/>
                <a:gd name="T30" fmla="*/ 80 w 200"/>
                <a:gd name="T31" fmla="*/ 97 h 457"/>
                <a:gd name="T32" fmla="*/ 104 w 200"/>
                <a:gd name="T33" fmla="*/ 79 h 457"/>
                <a:gd name="T34" fmla="*/ 120 w 200"/>
                <a:gd name="T35" fmla="*/ 53 h 457"/>
                <a:gd name="T36" fmla="*/ 144 w 200"/>
                <a:gd name="T37" fmla="*/ 44 h 457"/>
                <a:gd name="T38" fmla="*/ 168 w 200"/>
                <a:gd name="T39" fmla="*/ 18 h 457"/>
                <a:gd name="T40" fmla="*/ 184 w 200"/>
                <a:gd name="T41" fmla="*/ 9 h 457"/>
                <a:gd name="T42" fmla="*/ 184 w 200"/>
                <a:gd name="T43" fmla="*/ 9 h 457"/>
                <a:gd name="T44" fmla="*/ 200 w 200"/>
                <a:gd name="T45" fmla="*/ 9 h 457"/>
                <a:gd name="T46" fmla="*/ 184 w 200"/>
                <a:gd name="T47" fmla="*/ 9 h 457"/>
                <a:gd name="T48" fmla="*/ 176 w 200"/>
                <a:gd name="T49" fmla="*/ 18 h 457"/>
                <a:gd name="T50" fmla="*/ 168 w 200"/>
                <a:gd name="T51" fmla="*/ 44 h 457"/>
                <a:gd name="T52" fmla="*/ 152 w 200"/>
                <a:gd name="T53" fmla="*/ 62 h 457"/>
                <a:gd name="T54" fmla="*/ 136 w 200"/>
                <a:gd name="T55" fmla="*/ 88 h 457"/>
                <a:gd name="T56" fmla="*/ 120 w 200"/>
                <a:gd name="T57" fmla="*/ 123 h 457"/>
                <a:gd name="T58" fmla="*/ 112 w 200"/>
                <a:gd name="T59" fmla="*/ 141 h 457"/>
                <a:gd name="T60" fmla="*/ 104 w 200"/>
                <a:gd name="T61" fmla="*/ 158 h 457"/>
                <a:gd name="T62" fmla="*/ 88 w 200"/>
                <a:gd name="T63" fmla="*/ 176 h 457"/>
                <a:gd name="T64" fmla="*/ 80 w 200"/>
                <a:gd name="T65" fmla="*/ 202 h 457"/>
                <a:gd name="T66" fmla="*/ 72 w 200"/>
                <a:gd name="T67" fmla="*/ 211 h 457"/>
                <a:gd name="T68" fmla="*/ 64 w 200"/>
                <a:gd name="T69" fmla="*/ 237 h 457"/>
                <a:gd name="T70" fmla="*/ 64 w 200"/>
                <a:gd name="T71" fmla="*/ 255 h 457"/>
                <a:gd name="T72" fmla="*/ 48 w 200"/>
                <a:gd name="T73" fmla="*/ 281 h 457"/>
                <a:gd name="T74" fmla="*/ 48 w 200"/>
                <a:gd name="T75" fmla="*/ 308 h 457"/>
                <a:gd name="T76" fmla="*/ 40 w 200"/>
                <a:gd name="T77" fmla="*/ 325 h 457"/>
                <a:gd name="T78" fmla="*/ 40 w 200"/>
                <a:gd name="T79" fmla="*/ 352 h 457"/>
                <a:gd name="T80" fmla="*/ 32 w 200"/>
                <a:gd name="T81" fmla="*/ 387 h 457"/>
                <a:gd name="T82" fmla="*/ 32 w 200"/>
                <a:gd name="T83" fmla="*/ 404 h 457"/>
                <a:gd name="T84" fmla="*/ 32 w 200"/>
                <a:gd name="T85" fmla="*/ 431 h 457"/>
                <a:gd name="T86" fmla="*/ 32 w 200"/>
                <a:gd name="T87" fmla="*/ 440 h 457"/>
                <a:gd name="T88" fmla="*/ 16 w 200"/>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0"/>
                <a:gd name="T136" fmla="*/ 0 h 457"/>
                <a:gd name="T137" fmla="*/ 200 w 200"/>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0" h="457">
                  <a:moveTo>
                    <a:pt x="0" y="457"/>
                  </a:moveTo>
                  <a:lnTo>
                    <a:pt x="0" y="440"/>
                  </a:lnTo>
                  <a:lnTo>
                    <a:pt x="0" y="431"/>
                  </a:lnTo>
                  <a:lnTo>
                    <a:pt x="0" y="422"/>
                  </a:lnTo>
                  <a:lnTo>
                    <a:pt x="0" y="404"/>
                  </a:lnTo>
                  <a:lnTo>
                    <a:pt x="0" y="396"/>
                  </a:lnTo>
                  <a:lnTo>
                    <a:pt x="0" y="387"/>
                  </a:lnTo>
                  <a:lnTo>
                    <a:pt x="0" y="360"/>
                  </a:lnTo>
                  <a:lnTo>
                    <a:pt x="0" y="352"/>
                  </a:lnTo>
                  <a:lnTo>
                    <a:pt x="8" y="325"/>
                  </a:lnTo>
                  <a:lnTo>
                    <a:pt x="8" y="317"/>
                  </a:lnTo>
                  <a:lnTo>
                    <a:pt x="8" y="290"/>
                  </a:lnTo>
                  <a:lnTo>
                    <a:pt x="8" y="281"/>
                  </a:lnTo>
                  <a:lnTo>
                    <a:pt x="8" y="273"/>
                  </a:lnTo>
                  <a:lnTo>
                    <a:pt x="16" y="273"/>
                  </a:lnTo>
                  <a:lnTo>
                    <a:pt x="16" y="246"/>
                  </a:lnTo>
                  <a:lnTo>
                    <a:pt x="16" y="237"/>
                  </a:lnTo>
                  <a:lnTo>
                    <a:pt x="32" y="237"/>
                  </a:lnTo>
                  <a:lnTo>
                    <a:pt x="32" y="229"/>
                  </a:lnTo>
                  <a:lnTo>
                    <a:pt x="32" y="211"/>
                  </a:lnTo>
                  <a:lnTo>
                    <a:pt x="40" y="202"/>
                  </a:lnTo>
                  <a:lnTo>
                    <a:pt x="40" y="193"/>
                  </a:lnTo>
                  <a:lnTo>
                    <a:pt x="40" y="176"/>
                  </a:lnTo>
                  <a:lnTo>
                    <a:pt x="48" y="167"/>
                  </a:lnTo>
                  <a:lnTo>
                    <a:pt x="48" y="158"/>
                  </a:lnTo>
                  <a:lnTo>
                    <a:pt x="64" y="158"/>
                  </a:lnTo>
                  <a:lnTo>
                    <a:pt x="64" y="141"/>
                  </a:lnTo>
                  <a:lnTo>
                    <a:pt x="72" y="132"/>
                  </a:lnTo>
                  <a:lnTo>
                    <a:pt x="72" y="123"/>
                  </a:lnTo>
                  <a:lnTo>
                    <a:pt x="80" y="123"/>
                  </a:lnTo>
                  <a:lnTo>
                    <a:pt x="80" y="97"/>
                  </a:lnTo>
                  <a:lnTo>
                    <a:pt x="88" y="88"/>
                  </a:lnTo>
                  <a:lnTo>
                    <a:pt x="104" y="79"/>
                  </a:lnTo>
                  <a:lnTo>
                    <a:pt x="112" y="62"/>
                  </a:lnTo>
                  <a:lnTo>
                    <a:pt x="120" y="53"/>
                  </a:lnTo>
                  <a:lnTo>
                    <a:pt x="136" y="44"/>
                  </a:lnTo>
                  <a:lnTo>
                    <a:pt x="144" y="44"/>
                  </a:lnTo>
                  <a:lnTo>
                    <a:pt x="152" y="26"/>
                  </a:lnTo>
                  <a:lnTo>
                    <a:pt x="168" y="18"/>
                  </a:lnTo>
                  <a:lnTo>
                    <a:pt x="176" y="18"/>
                  </a:lnTo>
                  <a:lnTo>
                    <a:pt x="184" y="9"/>
                  </a:lnTo>
                  <a:lnTo>
                    <a:pt x="184" y="0"/>
                  </a:lnTo>
                  <a:lnTo>
                    <a:pt x="200" y="9"/>
                  </a:lnTo>
                  <a:lnTo>
                    <a:pt x="184" y="9"/>
                  </a:lnTo>
                  <a:lnTo>
                    <a:pt x="176" y="18"/>
                  </a:lnTo>
                  <a:lnTo>
                    <a:pt x="176" y="26"/>
                  </a:lnTo>
                  <a:lnTo>
                    <a:pt x="168" y="44"/>
                  </a:lnTo>
                  <a:lnTo>
                    <a:pt x="152" y="53"/>
                  </a:lnTo>
                  <a:lnTo>
                    <a:pt x="152" y="62"/>
                  </a:lnTo>
                  <a:lnTo>
                    <a:pt x="144" y="79"/>
                  </a:lnTo>
                  <a:lnTo>
                    <a:pt x="136" y="88"/>
                  </a:lnTo>
                  <a:lnTo>
                    <a:pt x="120" y="97"/>
                  </a:lnTo>
                  <a:lnTo>
                    <a:pt x="120" y="123"/>
                  </a:lnTo>
                  <a:lnTo>
                    <a:pt x="112" y="132"/>
                  </a:lnTo>
                  <a:lnTo>
                    <a:pt x="112" y="141"/>
                  </a:lnTo>
                  <a:lnTo>
                    <a:pt x="112" y="158"/>
                  </a:lnTo>
                  <a:lnTo>
                    <a:pt x="104" y="158"/>
                  </a:lnTo>
                  <a:lnTo>
                    <a:pt x="88" y="167"/>
                  </a:lnTo>
                  <a:lnTo>
                    <a:pt x="88" y="176"/>
                  </a:lnTo>
                  <a:lnTo>
                    <a:pt x="80" y="193"/>
                  </a:lnTo>
                  <a:lnTo>
                    <a:pt x="80" y="202"/>
                  </a:lnTo>
                  <a:lnTo>
                    <a:pt x="72" y="211"/>
                  </a:lnTo>
                  <a:lnTo>
                    <a:pt x="72" y="229"/>
                  </a:lnTo>
                  <a:lnTo>
                    <a:pt x="64" y="237"/>
                  </a:lnTo>
                  <a:lnTo>
                    <a:pt x="64" y="246"/>
                  </a:lnTo>
                  <a:lnTo>
                    <a:pt x="64" y="255"/>
                  </a:lnTo>
                  <a:lnTo>
                    <a:pt x="48" y="273"/>
                  </a:lnTo>
                  <a:lnTo>
                    <a:pt x="48" y="281"/>
                  </a:lnTo>
                  <a:lnTo>
                    <a:pt x="48" y="290"/>
                  </a:lnTo>
                  <a:lnTo>
                    <a:pt x="48" y="308"/>
                  </a:lnTo>
                  <a:lnTo>
                    <a:pt x="40" y="317"/>
                  </a:lnTo>
                  <a:lnTo>
                    <a:pt x="40" y="325"/>
                  </a:lnTo>
                  <a:lnTo>
                    <a:pt x="40" y="343"/>
                  </a:lnTo>
                  <a:lnTo>
                    <a:pt x="40" y="352"/>
                  </a:lnTo>
                  <a:lnTo>
                    <a:pt x="32" y="360"/>
                  </a:lnTo>
                  <a:lnTo>
                    <a:pt x="32" y="387"/>
                  </a:lnTo>
                  <a:lnTo>
                    <a:pt x="32" y="396"/>
                  </a:lnTo>
                  <a:lnTo>
                    <a:pt x="32" y="404"/>
                  </a:lnTo>
                  <a:lnTo>
                    <a:pt x="32" y="422"/>
                  </a:lnTo>
                  <a:lnTo>
                    <a:pt x="32" y="431"/>
                  </a:lnTo>
                  <a:lnTo>
                    <a:pt x="32" y="440"/>
                  </a:lnTo>
                  <a:lnTo>
                    <a:pt x="16" y="440"/>
                  </a:lnTo>
                  <a:lnTo>
                    <a:pt x="32"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61" name="Freeform 1283"/>
            <p:cNvSpPr>
              <a:spLocks/>
            </p:cNvSpPr>
            <p:nvPr/>
          </p:nvSpPr>
          <p:spPr bwMode="auto">
            <a:xfrm>
              <a:off x="2859" y="2892"/>
              <a:ext cx="240" cy="325"/>
            </a:xfrm>
            <a:custGeom>
              <a:avLst/>
              <a:gdLst>
                <a:gd name="T0" fmla="*/ 0 w 240"/>
                <a:gd name="T1" fmla="*/ 325 h 325"/>
                <a:gd name="T2" fmla="*/ 0 w 240"/>
                <a:gd name="T3" fmla="*/ 308 h 325"/>
                <a:gd name="T4" fmla="*/ 0 w 240"/>
                <a:gd name="T5" fmla="*/ 308 h 325"/>
                <a:gd name="T6" fmla="*/ 0 w 240"/>
                <a:gd name="T7" fmla="*/ 299 h 325"/>
                <a:gd name="T8" fmla="*/ 0 w 240"/>
                <a:gd name="T9" fmla="*/ 290 h 325"/>
                <a:gd name="T10" fmla="*/ 0 w 240"/>
                <a:gd name="T11" fmla="*/ 272 h 325"/>
                <a:gd name="T12" fmla="*/ 0 w 240"/>
                <a:gd name="T13" fmla="*/ 255 h 325"/>
                <a:gd name="T14" fmla="*/ 0 w 240"/>
                <a:gd name="T15" fmla="*/ 237 h 325"/>
                <a:gd name="T16" fmla="*/ 16 w 240"/>
                <a:gd name="T17" fmla="*/ 220 h 325"/>
                <a:gd name="T18" fmla="*/ 16 w 240"/>
                <a:gd name="T19" fmla="*/ 211 h 325"/>
                <a:gd name="T20" fmla="*/ 24 w 240"/>
                <a:gd name="T21" fmla="*/ 185 h 325"/>
                <a:gd name="T22" fmla="*/ 24 w 240"/>
                <a:gd name="T23" fmla="*/ 176 h 325"/>
                <a:gd name="T24" fmla="*/ 32 w 240"/>
                <a:gd name="T25" fmla="*/ 149 h 325"/>
                <a:gd name="T26" fmla="*/ 48 w 240"/>
                <a:gd name="T27" fmla="*/ 141 h 325"/>
                <a:gd name="T28" fmla="*/ 48 w 240"/>
                <a:gd name="T29" fmla="*/ 123 h 325"/>
                <a:gd name="T30" fmla="*/ 56 w 240"/>
                <a:gd name="T31" fmla="*/ 123 h 325"/>
                <a:gd name="T32" fmla="*/ 64 w 240"/>
                <a:gd name="T33" fmla="*/ 105 h 325"/>
                <a:gd name="T34" fmla="*/ 72 w 240"/>
                <a:gd name="T35" fmla="*/ 97 h 325"/>
                <a:gd name="T36" fmla="*/ 96 w 240"/>
                <a:gd name="T37" fmla="*/ 79 h 325"/>
                <a:gd name="T38" fmla="*/ 104 w 240"/>
                <a:gd name="T39" fmla="*/ 70 h 325"/>
                <a:gd name="T40" fmla="*/ 128 w 240"/>
                <a:gd name="T41" fmla="*/ 61 h 325"/>
                <a:gd name="T42" fmla="*/ 152 w 240"/>
                <a:gd name="T43" fmla="*/ 44 h 325"/>
                <a:gd name="T44" fmla="*/ 160 w 240"/>
                <a:gd name="T45" fmla="*/ 35 h 325"/>
                <a:gd name="T46" fmla="*/ 184 w 240"/>
                <a:gd name="T47" fmla="*/ 35 h 325"/>
                <a:gd name="T48" fmla="*/ 192 w 240"/>
                <a:gd name="T49" fmla="*/ 26 h 325"/>
                <a:gd name="T50" fmla="*/ 216 w 240"/>
                <a:gd name="T51" fmla="*/ 9 h 325"/>
                <a:gd name="T52" fmla="*/ 224 w 240"/>
                <a:gd name="T53" fmla="*/ 9 h 325"/>
                <a:gd name="T54" fmla="*/ 232 w 240"/>
                <a:gd name="T55" fmla="*/ 9 h 325"/>
                <a:gd name="T56" fmla="*/ 232 w 240"/>
                <a:gd name="T57" fmla="*/ 9 h 325"/>
                <a:gd name="T58" fmla="*/ 232 w 240"/>
                <a:gd name="T59" fmla="*/ 0 h 325"/>
                <a:gd name="T60" fmla="*/ 240 w 240"/>
                <a:gd name="T61" fmla="*/ 9 h 325"/>
                <a:gd name="T62" fmla="*/ 232 w 240"/>
                <a:gd name="T63" fmla="*/ 9 h 325"/>
                <a:gd name="T64" fmla="*/ 232 w 240"/>
                <a:gd name="T65" fmla="*/ 9 h 325"/>
                <a:gd name="T66" fmla="*/ 224 w 240"/>
                <a:gd name="T67" fmla="*/ 9 h 325"/>
                <a:gd name="T68" fmla="*/ 216 w 240"/>
                <a:gd name="T69" fmla="*/ 26 h 325"/>
                <a:gd name="T70" fmla="*/ 200 w 240"/>
                <a:gd name="T71" fmla="*/ 26 h 325"/>
                <a:gd name="T72" fmla="*/ 192 w 240"/>
                <a:gd name="T73" fmla="*/ 35 h 325"/>
                <a:gd name="T74" fmla="*/ 184 w 240"/>
                <a:gd name="T75" fmla="*/ 44 h 325"/>
                <a:gd name="T76" fmla="*/ 168 w 240"/>
                <a:gd name="T77" fmla="*/ 44 h 325"/>
                <a:gd name="T78" fmla="*/ 152 w 240"/>
                <a:gd name="T79" fmla="*/ 61 h 325"/>
                <a:gd name="T80" fmla="*/ 136 w 240"/>
                <a:gd name="T81" fmla="*/ 70 h 325"/>
                <a:gd name="T82" fmla="*/ 120 w 240"/>
                <a:gd name="T83" fmla="*/ 79 h 325"/>
                <a:gd name="T84" fmla="*/ 104 w 240"/>
                <a:gd name="T85" fmla="*/ 97 h 325"/>
                <a:gd name="T86" fmla="*/ 96 w 240"/>
                <a:gd name="T87" fmla="*/ 105 h 325"/>
                <a:gd name="T88" fmla="*/ 88 w 240"/>
                <a:gd name="T89" fmla="*/ 114 h 325"/>
                <a:gd name="T90" fmla="*/ 88 w 240"/>
                <a:gd name="T91" fmla="*/ 123 h 325"/>
                <a:gd name="T92" fmla="*/ 72 w 240"/>
                <a:gd name="T93" fmla="*/ 141 h 325"/>
                <a:gd name="T94" fmla="*/ 64 w 240"/>
                <a:gd name="T95" fmla="*/ 149 h 325"/>
                <a:gd name="T96" fmla="*/ 56 w 240"/>
                <a:gd name="T97" fmla="*/ 176 h 325"/>
                <a:gd name="T98" fmla="*/ 56 w 240"/>
                <a:gd name="T99" fmla="*/ 185 h 325"/>
                <a:gd name="T100" fmla="*/ 48 w 240"/>
                <a:gd name="T101" fmla="*/ 211 h 325"/>
                <a:gd name="T102" fmla="*/ 32 w 240"/>
                <a:gd name="T103" fmla="*/ 228 h 325"/>
                <a:gd name="T104" fmla="*/ 32 w 240"/>
                <a:gd name="T105" fmla="*/ 237 h 325"/>
                <a:gd name="T106" fmla="*/ 32 w 240"/>
                <a:gd name="T107" fmla="*/ 264 h 325"/>
                <a:gd name="T108" fmla="*/ 24 w 240"/>
                <a:gd name="T109" fmla="*/ 272 h 325"/>
                <a:gd name="T110" fmla="*/ 24 w 240"/>
                <a:gd name="T111" fmla="*/ 290 h 325"/>
                <a:gd name="T112" fmla="*/ 24 w 240"/>
                <a:gd name="T113" fmla="*/ 299 h 325"/>
                <a:gd name="T114" fmla="*/ 24 w 240"/>
                <a:gd name="T115" fmla="*/ 308 h 325"/>
                <a:gd name="T116" fmla="*/ 24 w 240"/>
                <a:gd name="T117" fmla="*/ 308 h 325"/>
                <a:gd name="T118" fmla="*/ 16 w 240"/>
                <a:gd name="T119" fmla="*/ 308 h 325"/>
                <a:gd name="T120" fmla="*/ 24 w 240"/>
                <a:gd name="T121" fmla="*/ 325 h 325"/>
                <a:gd name="T122" fmla="*/ 0 w 240"/>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0"/>
                <a:gd name="T187" fmla="*/ 0 h 325"/>
                <a:gd name="T188" fmla="*/ 240 w 240"/>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0" h="325">
                  <a:moveTo>
                    <a:pt x="0" y="325"/>
                  </a:moveTo>
                  <a:lnTo>
                    <a:pt x="0" y="308"/>
                  </a:lnTo>
                  <a:lnTo>
                    <a:pt x="0" y="299"/>
                  </a:lnTo>
                  <a:lnTo>
                    <a:pt x="0" y="290"/>
                  </a:lnTo>
                  <a:lnTo>
                    <a:pt x="0" y="272"/>
                  </a:lnTo>
                  <a:lnTo>
                    <a:pt x="0" y="255"/>
                  </a:lnTo>
                  <a:lnTo>
                    <a:pt x="0" y="237"/>
                  </a:lnTo>
                  <a:lnTo>
                    <a:pt x="16" y="220"/>
                  </a:lnTo>
                  <a:lnTo>
                    <a:pt x="16" y="211"/>
                  </a:lnTo>
                  <a:lnTo>
                    <a:pt x="24" y="185"/>
                  </a:lnTo>
                  <a:lnTo>
                    <a:pt x="24" y="176"/>
                  </a:lnTo>
                  <a:lnTo>
                    <a:pt x="32" y="149"/>
                  </a:lnTo>
                  <a:lnTo>
                    <a:pt x="48" y="141"/>
                  </a:lnTo>
                  <a:lnTo>
                    <a:pt x="48" y="123"/>
                  </a:lnTo>
                  <a:lnTo>
                    <a:pt x="56" y="123"/>
                  </a:lnTo>
                  <a:lnTo>
                    <a:pt x="64" y="105"/>
                  </a:lnTo>
                  <a:lnTo>
                    <a:pt x="72" y="97"/>
                  </a:lnTo>
                  <a:lnTo>
                    <a:pt x="96" y="79"/>
                  </a:lnTo>
                  <a:lnTo>
                    <a:pt x="104" y="70"/>
                  </a:lnTo>
                  <a:lnTo>
                    <a:pt x="128" y="61"/>
                  </a:lnTo>
                  <a:lnTo>
                    <a:pt x="152" y="44"/>
                  </a:lnTo>
                  <a:lnTo>
                    <a:pt x="160" y="35"/>
                  </a:lnTo>
                  <a:lnTo>
                    <a:pt x="184" y="35"/>
                  </a:lnTo>
                  <a:lnTo>
                    <a:pt x="192" y="26"/>
                  </a:lnTo>
                  <a:lnTo>
                    <a:pt x="216" y="9"/>
                  </a:lnTo>
                  <a:lnTo>
                    <a:pt x="224" y="9"/>
                  </a:lnTo>
                  <a:lnTo>
                    <a:pt x="232" y="9"/>
                  </a:lnTo>
                  <a:lnTo>
                    <a:pt x="232" y="0"/>
                  </a:lnTo>
                  <a:lnTo>
                    <a:pt x="240" y="9"/>
                  </a:lnTo>
                  <a:lnTo>
                    <a:pt x="232" y="9"/>
                  </a:lnTo>
                  <a:lnTo>
                    <a:pt x="224" y="9"/>
                  </a:lnTo>
                  <a:lnTo>
                    <a:pt x="216" y="26"/>
                  </a:lnTo>
                  <a:lnTo>
                    <a:pt x="200" y="26"/>
                  </a:lnTo>
                  <a:lnTo>
                    <a:pt x="192" y="35"/>
                  </a:lnTo>
                  <a:lnTo>
                    <a:pt x="184" y="44"/>
                  </a:lnTo>
                  <a:lnTo>
                    <a:pt x="168" y="44"/>
                  </a:lnTo>
                  <a:lnTo>
                    <a:pt x="152" y="61"/>
                  </a:lnTo>
                  <a:lnTo>
                    <a:pt x="136" y="70"/>
                  </a:lnTo>
                  <a:lnTo>
                    <a:pt x="120" y="79"/>
                  </a:lnTo>
                  <a:lnTo>
                    <a:pt x="104" y="97"/>
                  </a:lnTo>
                  <a:lnTo>
                    <a:pt x="96" y="105"/>
                  </a:lnTo>
                  <a:lnTo>
                    <a:pt x="88" y="114"/>
                  </a:lnTo>
                  <a:lnTo>
                    <a:pt x="88" y="123"/>
                  </a:lnTo>
                  <a:lnTo>
                    <a:pt x="72" y="141"/>
                  </a:lnTo>
                  <a:lnTo>
                    <a:pt x="64" y="149"/>
                  </a:lnTo>
                  <a:lnTo>
                    <a:pt x="56" y="176"/>
                  </a:lnTo>
                  <a:lnTo>
                    <a:pt x="56" y="185"/>
                  </a:lnTo>
                  <a:lnTo>
                    <a:pt x="48" y="211"/>
                  </a:lnTo>
                  <a:lnTo>
                    <a:pt x="32" y="228"/>
                  </a:lnTo>
                  <a:lnTo>
                    <a:pt x="32" y="237"/>
                  </a:lnTo>
                  <a:lnTo>
                    <a:pt x="32" y="264"/>
                  </a:lnTo>
                  <a:lnTo>
                    <a:pt x="24" y="272"/>
                  </a:lnTo>
                  <a:lnTo>
                    <a:pt x="24" y="290"/>
                  </a:lnTo>
                  <a:lnTo>
                    <a:pt x="24" y="299"/>
                  </a:lnTo>
                  <a:lnTo>
                    <a:pt x="24" y="308"/>
                  </a:lnTo>
                  <a:lnTo>
                    <a:pt x="16" y="308"/>
                  </a:lnTo>
                  <a:lnTo>
                    <a:pt x="24" y="325"/>
                  </a:lnTo>
                  <a:lnTo>
                    <a:pt x="0"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62" name="Freeform 1284"/>
            <p:cNvSpPr>
              <a:spLocks/>
            </p:cNvSpPr>
            <p:nvPr/>
          </p:nvSpPr>
          <p:spPr bwMode="auto">
            <a:xfrm>
              <a:off x="2859" y="2892"/>
              <a:ext cx="240" cy="325"/>
            </a:xfrm>
            <a:custGeom>
              <a:avLst/>
              <a:gdLst>
                <a:gd name="T0" fmla="*/ 0 w 240"/>
                <a:gd name="T1" fmla="*/ 325 h 325"/>
                <a:gd name="T2" fmla="*/ 0 w 240"/>
                <a:gd name="T3" fmla="*/ 308 h 325"/>
                <a:gd name="T4" fmla="*/ 0 w 240"/>
                <a:gd name="T5" fmla="*/ 308 h 325"/>
                <a:gd name="T6" fmla="*/ 0 w 240"/>
                <a:gd name="T7" fmla="*/ 299 h 325"/>
                <a:gd name="T8" fmla="*/ 0 w 240"/>
                <a:gd name="T9" fmla="*/ 290 h 325"/>
                <a:gd name="T10" fmla="*/ 0 w 240"/>
                <a:gd name="T11" fmla="*/ 272 h 325"/>
                <a:gd name="T12" fmla="*/ 0 w 240"/>
                <a:gd name="T13" fmla="*/ 255 h 325"/>
                <a:gd name="T14" fmla="*/ 0 w 240"/>
                <a:gd name="T15" fmla="*/ 237 h 325"/>
                <a:gd name="T16" fmla="*/ 16 w 240"/>
                <a:gd name="T17" fmla="*/ 220 h 325"/>
                <a:gd name="T18" fmla="*/ 16 w 240"/>
                <a:gd name="T19" fmla="*/ 211 h 325"/>
                <a:gd name="T20" fmla="*/ 24 w 240"/>
                <a:gd name="T21" fmla="*/ 185 h 325"/>
                <a:gd name="T22" fmla="*/ 24 w 240"/>
                <a:gd name="T23" fmla="*/ 176 h 325"/>
                <a:gd name="T24" fmla="*/ 32 w 240"/>
                <a:gd name="T25" fmla="*/ 149 h 325"/>
                <a:gd name="T26" fmla="*/ 48 w 240"/>
                <a:gd name="T27" fmla="*/ 141 h 325"/>
                <a:gd name="T28" fmla="*/ 48 w 240"/>
                <a:gd name="T29" fmla="*/ 123 h 325"/>
                <a:gd name="T30" fmla="*/ 56 w 240"/>
                <a:gd name="T31" fmla="*/ 123 h 325"/>
                <a:gd name="T32" fmla="*/ 64 w 240"/>
                <a:gd name="T33" fmla="*/ 105 h 325"/>
                <a:gd name="T34" fmla="*/ 72 w 240"/>
                <a:gd name="T35" fmla="*/ 97 h 325"/>
                <a:gd name="T36" fmla="*/ 96 w 240"/>
                <a:gd name="T37" fmla="*/ 79 h 325"/>
                <a:gd name="T38" fmla="*/ 104 w 240"/>
                <a:gd name="T39" fmla="*/ 70 h 325"/>
                <a:gd name="T40" fmla="*/ 128 w 240"/>
                <a:gd name="T41" fmla="*/ 61 h 325"/>
                <a:gd name="T42" fmla="*/ 152 w 240"/>
                <a:gd name="T43" fmla="*/ 44 h 325"/>
                <a:gd name="T44" fmla="*/ 160 w 240"/>
                <a:gd name="T45" fmla="*/ 35 h 325"/>
                <a:gd name="T46" fmla="*/ 184 w 240"/>
                <a:gd name="T47" fmla="*/ 35 h 325"/>
                <a:gd name="T48" fmla="*/ 192 w 240"/>
                <a:gd name="T49" fmla="*/ 26 h 325"/>
                <a:gd name="T50" fmla="*/ 216 w 240"/>
                <a:gd name="T51" fmla="*/ 9 h 325"/>
                <a:gd name="T52" fmla="*/ 224 w 240"/>
                <a:gd name="T53" fmla="*/ 9 h 325"/>
                <a:gd name="T54" fmla="*/ 232 w 240"/>
                <a:gd name="T55" fmla="*/ 9 h 325"/>
                <a:gd name="T56" fmla="*/ 232 w 240"/>
                <a:gd name="T57" fmla="*/ 9 h 325"/>
                <a:gd name="T58" fmla="*/ 232 w 240"/>
                <a:gd name="T59" fmla="*/ 0 h 325"/>
                <a:gd name="T60" fmla="*/ 240 w 240"/>
                <a:gd name="T61" fmla="*/ 9 h 325"/>
                <a:gd name="T62" fmla="*/ 232 w 240"/>
                <a:gd name="T63" fmla="*/ 9 h 325"/>
                <a:gd name="T64" fmla="*/ 232 w 240"/>
                <a:gd name="T65" fmla="*/ 9 h 325"/>
                <a:gd name="T66" fmla="*/ 224 w 240"/>
                <a:gd name="T67" fmla="*/ 9 h 325"/>
                <a:gd name="T68" fmla="*/ 216 w 240"/>
                <a:gd name="T69" fmla="*/ 26 h 325"/>
                <a:gd name="T70" fmla="*/ 200 w 240"/>
                <a:gd name="T71" fmla="*/ 26 h 325"/>
                <a:gd name="T72" fmla="*/ 192 w 240"/>
                <a:gd name="T73" fmla="*/ 35 h 325"/>
                <a:gd name="T74" fmla="*/ 184 w 240"/>
                <a:gd name="T75" fmla="*/ 44 h 325"/>
                <a:gd name="T76" fmla="*/ 168 w 240"/>
                <a:gd name="T77" fmla="*/ 44 h 325"/>
                <a:gd name="T78" fmla="*/ 152 w 240"/>
                <a:gd name="T79" fmla="*/ 61 h 325"/>
                <a:gd name="T80" fmla="*/ 136 w 240"/>
                <a:gd name="T81" fmla="*/ 70 h 325"/>
                <a:gd name="T82" fmla="*/ 120 w 240"/>
                <a:gd name="T83" fmla="*/ 79 h 325"/>
                <a:gd name="T84" fmla="*/ 104 w 240"/>
                <a:gd name="T85" fmla="*/ 97 h 325"/>
                <a:gd name="T86" fmla="*/ 96 w 240"/>
                <a:gd name="T87" fmla="*/ 105 h 325"/>
                <a:gd name="T88" fmla="*/ 88 w 240"/>
                <a:gd name="T89" fmla="*/ 114 h 325"/>
                <a:gd name="T90" fmla="*/ 88 w 240"/>
                <a:gd name="T91" fmla="*/ 123 h 325"/>
                <a:gd name="T92" fmla="*/ 72 w 240"/>
                <a:gd name="T93" fmla="*/ 141 h 325"/>
                <a:gd name="T94" fmla="*/ 64 w 240"/>
                <a:gd name="T95" fmla="*/ 149 h 325"/>
                <a:gd name="T96" fmla="*/ 56 w 240"/>
                <a:gd name="T97" fmla="*/ 176 h 325"/>
                <a:gd name="T98" fmla="*/ 56 w 240"/>
                <a:gd name="T99" fmla="*/ 185 h 325"/>
                <a:gd name="T100" fmla="*/ 48 w 240"/>
                <a:gd name="T101" fmla="*/ 211 h 325"/>
                <a:gd name="T102" fmla="*/ 32 w 240"/>
                <a:gd name="T103" fmla="*/ 228 h 325"/>
                <a:gd name="T104" fmla="*/ 32 w 240"/>
                <a:gd name="T105" fmla="*/ 237 h 325"/>
                <a:gd name="T106" fmla="*/ 32 w 240"/>
                <a:gd name="T107" fmla="*/ 264 h 325"/>
                <a:gd name="T108" fmla="*/ 24 w 240"/>
                <a:gd name="T109" fmla="*/ 272 h 325"/>
                <a:gd name="T110" fmla="*/ 24 w 240"/>
                <a:gd name="T111" fmla="*/ 290 h 325"/>
                <a:gd name="T112" fmla="*/ 24 w 240"/>
                <a:gd name="T113" fmla="*/ 299 h 325"/>
                <a:gd name="T114" fmla="*/ 24 w 240"/>
                <a:gd name="T115" fmla="*/ 308 h 325"/>
                <a:gd name="T116" fmla="*/ 24 w 240"/>
                <a:gd name="T117" fmla="*/ 308 h 325"/>
                <a:gd name="T118" fmla="*/ 16 w 240"/>
                <a:gd name="T119" fmla="*/ 308 h 325"/>
                <a:gd name="T120" fmla="*/ 24 w 240"/>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0"/>
                <a:gd name="T184" fmla="*/ 0 h 325"/>
                <a:gd name="T185" fmla="*/ 240 w 240"/>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0" h="325">
                  <a:moveTo>
                    <a:pt x="0" y="325"/>
                  </a:moveTo>
                  <a:lnTo>
                    <a:pt x="0" y="308"/>
                  </a:lnTo>
                  <a:lnTo>
                    <a:pt x="0" y="299"/>
                  </a:lnTo>
                  <a:lnTo>
                    <a:pt x="0" y="290"/>
                  </a:lnTo>
                  <a:lnTo>
                    <a:pt x="0" y="272"/>
                  </a:lnTo>
                  <a:lnTo>
                    <a:pt x="0" y="255"/>
                  </a:lnTo>
                  <a:lnTo>
                    <a:pt x="0" y="237"/>
                  </a:lnTo>
                  <a:lnTo>
                    <a:pt x="16" y="220"/>
                  </a:lnTo>
                  <a:lnTo>
                    <a:pt x="16" y="211"/>
                  </a:lnTo>
                  <a:lnTo>
                    <a:pt x="24" y="185"/>
                  </a:lnTo>
                  <a:lnTo>
                    <a:pt x="24" y="176"/>
                  </a:lnTo>
                  <a:lnTo>
                    <a:pt x="32" y="149"/>
                  </a:lnTo>
                  <a:lnTo>
                    <a:pt x="48" y="141"/>
                  </a:lnTo>
                  <a:lnTo>
                    <a:pt x="48" y="123"/>
                  </a:lnTo>
                  <a:lnTo>
                    <a:pt x="56" y="123"/>
                  </a:lnTo>
                  <a:lnTo>
                    <a:pt x="64" y="105"/>
                  </a:lnTo>
                  <a:lnTo>
                    <a:pt x="72" y="97"/>
                  </a:lnTo>
                  <a:lnTo>
                    <a:pt x="96" y="79"/>
                  </a:lnTo>
                  <a:lnTo>
                    <a:pt x="104" y="70"/>
                  </a:lnTo>
                  <a:lnTo>
                    <a:pt x="128" y="61"/>
                  </a:lnTo>
                  <a:lnTo>
                    <a:pt x="152" y="44"/>
                  </a:lnTo>
                  <a:lnTo>
                    <a:pt x="160" y="35"/>
                  </a:lnTo>
                  <a:lnTo>
                    <a:pt x="184" y="35"/>
                  </a:lnTo>
                  <a:lnTo>
                    <a:pt x="192" y="26"/>
                  </a:lnTo>
                  <a:lnTo>
                    <a:pt x="216" y="9"/>
                  </a:lnTo>
                  <a:lnTo>
                    <a:pt x="224" y="9"/>
                  </a:lnTo>
                  <a:lnTo>
                    <a:pt x="232" y="9"/>
                  </a:lnTo>
                  <a:lnTo>
                    <a:pt x="232" y="0"/>
                  </a:lnTo>
                  <a:lnTo>
                    <a:pt x="240" y="9"/>
                  </a:lnTo>
                  <a:lnTo>
                    <a:pt x="232" y="9"/>
                  </a:lnTo>
                  <a:lnTo>
                    <a:pt x="224" y="9"/>
                  </a:lnTo>
                  <a:lnTo>
                    <a:pt x="216" y="26"/>
                  </a:lnTo>
                  <a:lnTo>
                    <a:pt x="200" y="26"/>
                  </a:lnTo>
                  <a:lnTo>
                    <a:pt x="192" y="35"/>
                  </a:lnTo>
                  <a:lnTo>
                    <a:pt x="184" y="44"/>
                  </a:lnTo>
                  <a:lnTo>
                    <a:pt x="168" y="44"/>
                  </a:lnTo>
                  <a:lnTo>
                    <a:pt x="152" y="61"/>
                  </a:lnTo>
                  <a:lnTo>
                    <a:pt x="136" y="70"/>
                  </a:lnTo>
                  <a:lnTo>
                    <a:pt x="120" y="79"/>
                  </a:lnTo>
                  <a:lnTo>
                    <a:pt x="104" y="97"/>
                  </a:lnTo>
                  <a:lnTo>
                    <a:pt x="96" y="105"/>
                  </a:lnTo>
                  <a:lnTo>
                    <a:pt x="88" y="114"/>
                  </a:lnTo>
                  <a:lnTo>
                    <a:pt x="88" y="123"/>
                  </a:lnTo>
                  <a:lnTo>
                    <a:pt x="72" y="141"/>
                  </a:lnTo>
                  <a:lnTo>
                    <a:pt x="64" y="149"/>
                  </a:lnTo>
                  <a:lnTo>
                    <a:pt x="56" y="176"/>
                  </a:lnTo>
                  <a:lnTo>
                    <a:pt x="56" y="185"/>
                  </a:lnTo>
                  <a:lnTo>
                    <a:pt x="48" y="211"/>
                  </a:lnTo>
                  <a:lnTo>
                    <a:pt x="32" y="228"/>
                  </a:lnTo>
                  <a:lnTo>
                    <a:pt x="32" y="237"/>
                  </a:lnTo>
                  <a:lnTo>
                    <a:pt x="32" y="264"/>
                  </a:lnTo>
                  <a:lnTo>
                    <a:pt x="24" y="272"/>
                  </a:lnTo>
                  <a:lnTo>
                    <a:pt x="24" y="290"/>
                  </a:lnTo>
                  <a:lnTo>
                    <a:pt x="24" y="299"/>
                  </a:lnTo>
                  <a:lnTo>
                    <a:pt x="24" y="308"/>
                  </a:lnTo>
                  <a:lnTo>
                    <a:pt x="16" y="308"/>
                  </a:lnTo>
                  <a:lnTo>
                    <a:pt x="24"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6541" name="Group 1285"/>
          <p:cNvGrpSpPr>
            <a:grpSpLocks/>
          </p:cNvGrpSpPr>
          <p:nvPr/>
        </p:nvGrpSpPr>
        <p:grpSpPr bwMode="auto">
          <a:xfrm>
            <a:off x="5995988" y="3054350"/>
            <a:ext cx="774700" cy="614363"/>
            <a:chOff x="1692" y="3226"/>
            <a:chExt cx="488" cy="387"/>
          </a:xfrm>
        </p:grpSpPr>
        <p:sp>
          <p:nvSpPr>
            <p:cNvPr id="106904" name="Freeform 1286"/>
            <p:cNvSpPr>
              <a:spLocks/>
            </p:cNvSpPr>
            <p:nvPr/>
          </p:nvSpPr>
          <p:spPr bwMode="auto">
            <a:xfrm>
              <a:off x="1996" y="3226"/>
              <a:ext cx="40" cy="53"/>
            </a:xfrm>
            <a:custGeom>
              <a:avLst/>
              <a:gdLst>
                <a:gd name="T0" fmla="*/ 0 w 40"/>
                <a:gd name="T1" fmla="*/ 0 h 53"/>
                <a:gd name="T2" fmla="*/ 0 w 40"/>
                <a:gd name="T3" fmla="*/ 9 h 53"/>
                <a:gd name="T4" fmla="*/ 0 w 40"/>
                <a:gd name="T5" fmla="*/ 18 h 53"/>
                <a:gd name="T6" fmla="*/ 8 w 40"/>
                <a:gd name="T7" fmla="*/ 18 h 53"/>
                <a:gd name="T8" fmla="*/ 24 w 40"/>
                <a:gd name="T9" fmla="*/ 18 h 53"/>
                <a:gd name="T10" fmla="*/ 24 w 40"/>
                <a:gd name="T11" fmla="*/ 35 h 53"/>
                <a:gd name="T12" fmla="*/ 32 w 40"/>
                <a:gd name="T13" fmla="*/ 35 h 53"/>
                <a:gd name="T14" fmla="*/ 32 w 40"/>
                <a:gd name="T15" fmla="*/ 44 h 53"/>
                <a:gd name="T16" fmla="*/ 40 w 40"/>
                <a:gd name="T17" fmla="*/ 44 h 53"/>
                <a:gd name="T18" fmla="*/ 4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0" y="0"/>
                  </a:moveTo>
                  <a:lnTo>
                    <a:pt x="0" y="9"/>
                  </a:lnTo>
                  <a:lnTo>
                    <a:pt x="0" y="18"/>
                  </a:lnTo>
                  <a:lnTo>
                    <a:pt x="8" y="18"/>
                  </a:lnTo>
                  <a:lnTo>
                    <a:pt x="24" y="18"/>
                  </a:lnTo>
                  <a:lnTo>
                    <a:pt x="24" y="35"/>
                  </a:lnTo>
                  <a:lnTo>
                    <a:pt x="32" y="35"/>
                  </a:lnTo>
                  <a:lnTo>
                    <a:pt x="32" y="44"/>
                  </a:lnTo>
                  <a:lnTo>
                    <a:pt x="40" y="44"/>
                  </a:lnTo>
                  <a:lnTo>
                    <a:pt x="4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05" name="Freeform 1287"/>
            <p:cNvSpPr>
              <a:spLocks/>
            </p:cNvSpPr>
            <p:nvPr/>
          </p:nvSpPr>
          <p:spPr bwMode="auto">
            <a:xfrm>
              <a:off x="1940" y="3226"/>
              <a:ext cx="56" cy="97"/>
            </a:xfrm>
            <a:custGeom>
              <a:avLst/>
              <a:gdLst>
                <a:gd name="T0" fmla="*/ 56 w 56"/>
                <a:gd name="T1" fmla="*/ 0 h 97"/>
                <a:gd name="T2" fmla="*/ 56 w 56"/>
                <a:gd name="T3" fmla="*/ 9 h 97"/>
                <a:gd name="T4" fmla="*/ 56 w 56"/>
                <a:gd name="T5" fmla="*/ 18 h 97"/>
                <a:gd name="T6" fmla="*/ 48 w 56"/>
                <a:gd name="T7" fmla="*/ 35 h 97"/>
                <a:gd name="T8" fmla="*/ 32 w 56"/>
                <a:gd name="T9" fmla="*/ 44 h 97"/>
                <a:gd name="T10" fmla="*/ 24 w 56"/>
                <a:gd name="T11" fmla="*/ 53 h 97"/>
                <a:gd name="T12" fmla="*/ 16 w 56"/>
                <a:gd name="T13" fmla="*/ 62 h 97"/>
                <a:gd name="T14" fmla="*/ 0 w 56"/>
                <a:gd name="T15" fmla="*/ 79 h 97"/>
                <a:gd name="T16" fmla="*/ 0 w 56"/>
                <a:gd name="T17" fmla="*/ 88 h 97"/>
                <a:gd name="T18" fmla="*/ 0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56" y="0"/>
                  </a:moveTo>
                  <a:lnTo>
                    <a:pt x="56" y="9"/>
                  </a:lnTo>
                  <a:lnTo>
                    <a:pt x="56" y="18"/>
                  </a:lnTo>
                  <a:lnTo>
                    <a:pt x="48" y="35"/>
                  </a:lnTo>
                  <a:lnTo>
                    <a:pt x="32" y="44"/>
                  </a:lnTo>
                  <a:lnTo>
                    <a:pt x="24" y="53"/>
                  </a:lnTo>
                  <a:lnTo>
                    <a:pt x="16" y="62"/>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06" name="Freeform 1288"/>
            <p:cNvSpPr>
              <a:spLocks/>
            </p:cNvSpPr>
            <p:nvPr/>
          </p:nvSpPr>
          <p:spPr bwMode="auto">
            <a:xfrm>
              <a:off x="1884" y="3226"/>
              <a:ext cx="80" cy="97"/>
            </a:xfrm>
            <a:custGeom>
              <a:avLst/>
              <a:gdLst>
                <a:gd name="T0" fmla="*/ 80 w 80"/>
                <a:gd name="T1" fmla="*/ 0 h 97"/>
                <a:gd name="T2" fmla="*/ 72 w 80"/>
                <a:gd name="T3" fmla="*/ 35 h 97"/>
                <a:gd name="T4" fmla="*/ 56 w 80"/>
                <a:gd name="T5" fmla="*/ 35 h 97"/>
                <a:gd name="T6" fmla="*/ 56 w 80"/>
                <a:gd name="T7" fmla="*/ 44 h 97"/>
                <a:gd name="T8" fmla="*/ 48 w 80"/>
                <a:gd name="T9" fmla="*/ 44 h 97"/>
                <a:gd name="T10" fmla="*/ 40 w 80"/>
                <a:gd name="T11" fmla="*/ 44 h 97"/>
                <a:gd name="T12" fmla="*/ 32 w 80"/>
                <a:gd name="T13" fmla="*/ 53 h 97"/>
                <a:gd name="T14" fmla="*/ 16 w 80"/>
                <a:gd name="T15" fmla="*/ 53 h 97"/>
                <a:gd name="T16" fmla="*/ 16 w 80"/>
                <a:gd name="T17" fmla="*/ 62 h 97"/>
                <a:gd name="T18" fmla="*/ 8 w 80"/>
                <a:gd name="T19" fmla="*/ 62 h 97"/>
                <a:gd name="T20" fmla="*/ 8 w 80"/>
                <a:gd name="T21" fmla="*/ 79 h 97"/>
                <a:gd name="T22" fmla="*/ 0 w 80"/>
                <a:gd name="T23" fmla="*/ 79 h 97"/>
                <a:gd name="T24" fmla="*/ 0 w 80"/>
                <a:gd name="T25" fmla="*/ 88 h 97"/>
                <a:gd name="T26" fmla="*/ 0 w 80"/>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
                <a:gd name="T43" fmla="*/ 0 h 97"/>
                <a:gd name="T44" fmla="*/ 80 w 80"/>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 h="97">
                  <a:moveTo>
                    <a:pt x="80" y="0"/>
                  </a:moveTo>
                  <a:lnTo>
                    <a:pt x="72" y="35"/>
                  </a:lnTo>
                  <a:lnTo>
                    <a:pt x="56" y="35"/>
                  </a:lnTo>
                  <a:lnTo>
                    <a:pt x="56" y="44"/>
                  </a:lnTo>
                  <a:lnTo>
                    <a:pt x="48" y="44"/>
                  </a:lnTo>
                  <a:lnTo>
                    <a:pt x="40" y="44"/>
                  </a:lnTo>
                  <a:lnTo>
                    <a:pt x="32" y="53"/>
                  </a:lnTo>
                  <a:lnTo>
                    <a:pt x="16" y="53"/>
                  </a:lnTo>
                  <a:lnTo>
                    <a:pt x="16" y="62"/>
                  </a:lnTo>
                  <a:lnTo>
                    <a:pt x="8" y="62"/>
                  </a:lnTo>
                  <a:lnTo>
                    <a:pt x="8" y="79"/>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07" name="Freeform 1289"/>
            <p:cNvSpPr>
              <a:spLocks/>
            </p:cNvSpPr>
            <p:nvPr/>
          </p:nvSpPr>
          <p:spPr bwMode="auto">
            <a:xfrm>
              <a:off x="1972" y="3270"/>
              <a:ext cx="56" cy="114"/>
            </a:xfrm>
            <a:custGeom>
              <a:avLst/>
              <a:gdLst>
                <a:gd name="T0" fmla="*/ 0 w 56"/>
                <a:gd name="T1" fmla="*/ 0 h 114"/>
                <a:gd name="T2" fmla="*/ 0 w 56"/>
                <a:gd name="T3" fmla="*/ 9 h 114"/>
                <a:gd name="T4" fmla="*/ 0 w 56"/>
                <a:gd name="T5" fmla="*/ 18 h 114"/>
                <a:gd name="T6" fmla="*/ 0 w 56"/>
                <a:gd name="T7" fmla="*/ 35 h 114"/>
                <a:gd name="T8" fmla="*/ 16 w 56"/>
                <a:gd name="T9" fmla="*/ 44 h 114"/>
                <a:gd name="T10" fmla="*/ 24 w 56"/>
                <a:gd name="T11" fmla="*/ 53 h 114"/>
                <a:gd name="T12" fmla="*/ 48 w 56"/>
                <a:gd name="T13" fmla="*/ 70 h 114"/>
                <a:gd name="T14" fmla="*/ 48 w 56"/>
                <a:gd name="T15" fmla="*/ 79 h 114"/>
                <a:gd name="T16" fmla="*/ 48 w 56"/>
                <a:gd name="T17" fmla="*/ 88 h 114"/>
                <a:gd name="T18" fmla="*/ 56 w 56"/>
                <a:gd name="T19" fmla="*/ 88 h 114"/>
                <a:gd name="T20" fmla="*/ 56 w 56"/>
                <a:gd name="T21" fmla="*/ 105 h 114"/>
                <a:gd name="T22" fmla="*/ 56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0" y="0"/>
                  </a:moveTo>
                  <a:lnTo>
                    <a:pt x="0" y="9"/>
                  </a:lnTo>
                  <a:lnTo>
                    <a:pt x="0" y="18"/>
                  </a:lnTo>
                  <a:lnTo>
                    <a:pt x="0" y="35"/>
                  </a:lnTo>
                  <a:lnTo>
                    <a:pt x="16" y="44"/>
                  </a:lnTo>
                  <a:lnTo>
                    <a:pt x="24" y="53"/>
                  </a:lnTo>
                  <a:lnTo>
                    <a:pt x="48" y="70"/>
                  </a:lnTo>
                  <a:lnTo>
                    <a:pt x="48" y="79"/>
                  </a:lnTo>
                  <a:lnTo>
                    <a:pt x="48" y="88"/>
                  </a:lnTo>
                  <a:lnTo>
                    <a:pt x="56" y="88"/>
                  </a:lnTo>
                  <a:lnTo>
                    <a:pt x="56" y="105"/>
                  </a:lnTo>
                  <a:lnTo>
                    <a:pt x="5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08" name="Freeform 1290"/>
            <p:cNvSpPr>
              <a:spLocks/>
            </p:cNvSpPr>
            <p:nvPr/>
          </p:nvSpPr>
          <p:spPr bwMode="auto">
            <a:xfrm>
              <a:off x="1900" y="3226"/>
              <a:ext cx="72" cy="158"/>
            </a:xfrm>
            <a:custGeom>
              <a:avLst/>
              <a:gdLst>
                <a:gd name="T0" fmla="*/ 72 w 72"/>
                <a:gd name="T1" fmla="*/ 0 h 158"/>
                <a:gd name="T2" fmla="*/ 64 w 72"/>
                <a:gd name="T3" fmla="*/ 44 h 158"/>
                <a:gd name="T4" fmla="*/ 64 w 72"/>
                <a:gd name="T5" fmla="*/ 53 h 158"/>
                <a:gd name="T6" fmla="*/ 56 w 72"/>
                <a:gd name="T7" fmla="*/ 53 h 158"/>
                <a:gd name="T8" fmla="*/ 56 w 72"/>
                <a:gd name="T9" fmla="*/ 62 h 158"/>
                <a:gd name="T10" fmla="*/ 40 w 72"/>
                <a:gd name="T11" fmla="*/ 79 h 158"/>
                <a:gd name="T12" fmla="*/ 32 w 72"/>
                <a:gd name="T13" fmla="*/ 79 h 158"/>
                <a:gd name="T14" fmla="*/ 32 w 72"/>
                <a:gd name="T15" fmla="*/ 88 h 158"/>
                <a:gd name="T16" fmla="*/ 24 w 72"/>
                <a:gd name="T17" fmla="*/ 88 h 158"/>
                <a:gd name="T18" fmla="*/ 24 w 72"/>
                <a:gd name="T19" fmla="*/ 97 h 158"/>
                <a:gd name="T20" fmla="*/ 24 w 72"/>
                <a:gd name="T21" fmla="*/ 114 h 158"/>
                <a:gd name="T22" fmla="*/ 16 w 72"/>
                <a:gd name="T23" fmla="*/ 114 h 158"/>
                <a:gd name="T24" fmla="*/ 16 w 72"/>
                <a:gd name="T25" fmla="*/ 123 h 158"/>
                <a:gd name="T26" fmla="*/ 0 w 72"/>
                <a:gd name="T27" fmla="*/ 132 h 158"/>
                <a:gd name="T28" fmla="*/ 0 w 72"/>
                <a:gd name="T29" fmla="*/ 149 h 158"/>
                <a:gd name="T30" fmla="*/ 16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72" y="0"/>
                  </a:moveTo>
                  <a:lnTo>
                    <a:pt x="64" y="44"/>
                  </a:lnTo>
                  <a:lnTo>
                    <a:pt x="64" y="53"/>
                  </a:lnTo>
                  <a:lnTo>
                    <a:pt x="56" y="53"/>
                  </a:lnTo>
                  <a:lnTo>
                    <a:pt x="56" y="62"/>
                  </a:lnTo>
                  <a:lnTo>
                    <a:pt x="40" y="79"/>
                  </a:lnTo>
                  <a:lnTo>
                    <a:pt x="32" y="79"/>
                  </a:lnTo>
                  <a:lnTo>
                    <a:pt x="32" y="88"/>
                  </a:lnTo>
                  <a:lnTo>
                    <a:pt x="24" y="88"/>
                  </a:lnTo>
                  <a:lnTo>
                    <a:pt x="24" y="97"/>
                  </a:lnTo>
                  <a:lnTo>
                    <a:pt x="24" y="114"/>
                  </a:lnTo>
                  <a:lnTo>
                    <a:pt x="16" y="114"/>
                  </a:lnTo>
                  <a:lnTo>
                    <a:pt x="16" y="123"/>
                  </a:lnTo>
                  <a:lnTo>
                    <a:pt x="0" y="132"/>
                  </a:lnTo>
                  <a:lnTo>
                    <a:pt x="0" y="149"/>
                  </a:lnTo>
                  <a:lnTo>
                    <a:pt x="16"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09" name="Freeform 1291"/>
            <p:cNvSpPr>
              <a:spLocks/>
            </p:cNvSpPr>
            <p:nvPr/>
          </p:nvSpPr>
          <p:spPr bwMode="auto">
            <a:xfrm>
              <a:off x="1972" y="3226"/>
              <a:ext cx="96" cy="114"/>
            </a:xfrm>
            <a:custGeom>
              <a:avLst/>
              <a:gdLst>
                <a:gd name="T0" fmla="*/ 0 w 96"/>
                <a:gd name="T1" fmla="*/ 0 h 114"/>
                <a:gd name="T2" fmla="*/ 24 w 96"/>
                <a:gd name="T3" fmla="*/ 35 h 114"/>
                <a:gd name="T4" fmla="*/ 32 w 96"/>
                <a:gd name="T5" fmla="*/ 44 h 114"/>
                <a:gd name="T6" fmla="*/ 48 w 96"/>
                <a:gd name="T7" fmla="*/ 44 h 114"/>
                <a:gd name="T8" fmla="*/ 56 w 96"/>
                <a:gd name="T9" fmla="*/ 44 h 114"/>
                <a:gd name="T10" fmla="*/ 64 w 96"/>
                <a:gd name="T11" fmla="*/ 44 h 114"/>
                <a:gd name="T12" fmla="*/ 64 w 96"/>
                <a:gd name="T13" fmla="*/ 53 h 114"/>
                <a:gd name="T14" fmla="*/ 80 w 96"/>
                <a:gd name="T15" fmla="*/ 53 h 114"/>
                <a:gd name="T16" fmla="*/ 88 w 96"/>
                <a:gd name="T17" fmla="*/ 62 h 114"/>
                <a:gd name="T18" fmla="*/ 96 w 96"/>
                <a:gd name="T19" fmla="*/ 79 h 114"/>
                <a:gd name="T20" fmla="*/ 96 w 96"/>
                <a:gd name="T21" fmla="*/ 88 h 114"/>
                <a:gd name="T22" fmla="*/ 96 w 96"/>
                <a:gd name="T23" fmla="*/ 97 h 114"/>
                <a:gd name="T24" fmla="*/ 96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0" y="0"/>
                  </a:moveTo>
                  <a:lnTo>
                    <a:pt x="24" y="35"/>
                  </a:lnTo>
                  <a:lnTo>
                    <a:pt x="32" y="44"/>
                  </a:lnTo>
                  <a:lnTo>
                    <a:pt x="48" y="44"/>
                  </a:lnTo>
                  <a:lnTo>
                    <a:pt x="56" y="44"/>
                  </a:lnTo>
                  <a:lnTo>
                    <a:pt x="64" y="44"/>
                  </a:lnTo>
                  <a:lnTo>
                    <a:pt x="64" y="53"/>
                  </a:lnTo>
                  <a:lnTo>
                    <a:pt x="80" y="53"/>
                  </a:lnTo>
                  <a:lnTo>
                    <a:pt x="88" y="62"/>
                  </a:lnTo>
                  <a:lnTo>
                    <a:pt x="96" y="79"/>
                  </a:lnTo>
                  <a:lnTo>
                    <a:pt x="96" y="88"/>
                  </a:lnTo>
                  <a:lnTo>
                    <a:pt x="96" y="97"/>
                  </a:lnTo>
                  <a:lnTo>
                    <a:pt x="9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10" name="Freeform 1292"/>
            <p:cNvSpPr>
              <a:spLocks/>
            </p:cNvSpPr>
            <p:nvPr/>
          </p:nvSpPr>
          <p:spPr bwMode="auto">
            <a:xfrm>
              <a:off x="1988" y="3270"/>
              <a:ext cx="40" cy="132"/>
            </a:xfrm>
            <a:custGeom>
              <a:avLst/>
              <a:gdLst>
                <a:gd name="T0" fmla="*/ 40 w 40"/>
                <a:gd name="T1" fmla="*/ 0 h 132"/>
                <a:gd name="T2" fmla="*/ 40 w 40"/>
                <a:gd name="T3" fmla="*/ 9 h 132"/>
                <a:gd name="T4" fmla="*/ 40 w 40"/>
                <a:gd name="T5" fmla="*/ 18 h 132"/>
                <a:gd name="T6" fmla="*/ 40 w 40"/>
                <a:gd name="T7" fmla="*/ 35 h 132"/>
                <a:gd name="T8" fmla="*/ 40 w 40"/>
                <a:gd name="T9" fmla="*/ 44 h 132"/>
                <a:gd name="T10" fmla="*/ 32 w 40"/>
                <a:gd name="T11" fmla="*/ 53 h 132"/>
                <a:gd name="T12" fmla="*/ 16 w 40"/>
                <a:gd name="T13" fmla="*/ 70 h 132"/>
                <a:gd name="T14" fmla="*/ 16 w 40"/>
                <a:gd name="T15" fmla="*/ 79 h 132"/>
                <a:gd name="T16" fmla="*/ 8 w 40"/>
                <a:gd name="T17" fmla="*/ 88 h 132"/>
                <a:gd name="T18" fmla="*/ 8 w 40"/>
                <a:gd name="T19" fmla="*/ 105 h 132"/>
                <a:gd name="T20" fmla="*/ 0 w 40"/>
                <a:gd name="T21" fmla="*/ 105 h 132"/>
                <a:gd name="T22" fmla="*/ 0 w 40"/>
                <a:gd name="T23" fmla="*/ 114 h 132"/>
                <a:gd name="T24" fmla="*/ 0 w 40"/>
                <a:gd name="T25" fmla="*/ 123 h 132"/>
                <a:gd name="T26" fmla="*/ 0 w 40"/>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132"/>
                <a:gd name="T44" fmla="*/ 40 w 40"/>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132">
                  <a:moveTo>
                    <a:pt x="40" y="0"/>
                  </a:moveTo>
                  <a:lnTo>
                    <a:pt x="40" y="9"/>
                  </a:lnTo>
                  <a:lnTo>
                    <a:pt x="40" y="18"/>
                  </a:lnTo>
                  <a:lnTo>
                    <a:pt x="40" y="35"/>
                  </a:lnTo>
                  <a:lnTo>
                    <a:pt x="40" y="44"/>
                  </a:lnTo>
                  <a:lnTo>
                    <a:pt x="32" y="53"/>
                  </a:lnTo>
                  <a:lnTo>
                    <a:pt x="16" y="70"/>
                  </a:lnTo>
                  <a:lnTo>
                    <a:pt x="16" y="79"/>
                  </a:lnTo>
                  <a:lnTo>
                    <a:pt x="8" y="88"/>
                  </a:lnTo>
                  <a:lnTo>
                    <a:pt x="8" y="105"/>
                  </a:lnTo>
                  <a:lnTo>
                    <a:pt x="0" y="105"/>
                  </a:lnTo>
                  <a:lnTo>
                    <a:pt x="0" y="114"/>
                  </a:lnTo>
                  <a:lnTo>
                    <a:pt x="0" y="123"/>
                  </a:lnTo>
                  <a:lnTo>
                    <a:pt x="0"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11" name="Freeform 1293"/>
            <p:cNvSpPr>
              <a:spLocks/>
            </p:cNvSpPr>
            <p:nvPr/>
          </p:nvSpPr>
          <p:spPr bwMode="auto">
            <a:xfrm>
              <a:off x="1948" y="3305"/>
              <a:ext cx="40" cy="88"/>
            </a:xfrm>
            <a:custGeom>
              <a:avLst/>
              <a:gdLst>
                <a:gd name="T0" fmla="*/ 0 w 40"/>
                <a:gd name="T1" fmla="*/ 0 h 88"/>
                <a:gd name="T2" fmla="*/ 0 w 40"/>
                <a:gd name="T3" fmla="*/ 26 h 88"/>
                <a:gd name="T4" fmla="*/ 8 w 40"/>
                <a:gd name="T5" fmla="*/ 35 h 88"/>
                <a:gd name="T6" fmla="*/ 16 w 40"/>
                <a:gd name="T7" fmla="*/ 44 h 88"/>
                <a:gd name="T8" fmla="*/ 32 w 40"/>
                <a:gd name="T9" fmla="*/ 44 h 88"/>
                <a:gd name="T10" fmla="*/ 32 w 40"/>
                <a:gd name="T11" fmla="*/ 62 h 88"/>
                <a:gd name="T12" fmla="*/ 40 w 40"/>
                <a:gd name="T13" fmla="*/ 62 h 88"/>
                <a:gd name="T14" fmla="*/ 40 w 40"/>
                <a:gd name="T15" fmla="*/ 70 h 88"/>
                <a:gd name="T16" fmla="*/ 40 w 40"/>
                <a:gd name="T17" fmla="*/ 79 h 88"/>
                <a:gd name="T18" fmla="*/ 4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0" y="0"/>
                  </a:moveTo>
                  <a:lnTo>
                    <a:pt x="0" y="26"/>
                  </a:lnTo>
                  <a:lnTo>
                    <a:pt x="8" y="35"/>
                  </a:lnTo>
                  <a:lnTo>
                    <a:pt x="16" y="44"/>
                  </a:lnTo>
                  <a:lnTo>
                    <a:pt x="32" y="44"/>
                  </a:lnTo>
                  <a:lnTo>
                    <a:pt x="32" y="62"/>
                  </a:lnTo>
                  <a:lnTo>
                    <a:pt x="40" y="62"/>
                  </a:lnTo>
                  <a:lnTo>
                    <a:pt x="40" y="70"/>
                  </a:lnTo>
                  <a:lnTo>
                    <a:pt x="40" y="79"/>
                  </a:lnTo>
                  <a:lnTo>
                    <a:pt x="4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12" name="Freeform 1294"/>
            <p:cNvSpPr>
              <a:spLocks/>
            </p:cNvSpPr>
            <p:nvPr/>
          </p:nvSpPr>
          <p:spPr bwMode="auto">
            <a:xfrm>
              <a:off x="1900" y="3279"/>
              <a:ext cx="64" cy="140"/>
            </a:xfrm>
            <a:custGeom>
              <a:avLst/>
              <a:gdLst>
                <a:gd name="T0" fmla="*/ 0 w 64"/>
                <a:gd name="T1" fmla="*/ 0 h 140"/>
                <a:gd name="T2" fmla="*/ 16 w 64"/>
                <a:gd name="T3" fmla="*/ 61 h 140"/>
                <a:gd name="T4" fmla="*/ 24 w 64"/>
                <a:gd name="T5" fmla="*/ 70 h 140"/>
                <a:gd name="T6" fmla="*/ 32 w 64"/>
                <a:gd name="T7" fmla="*/ 79 h 140"/>
                <a:gd name="T8" fmla="*/ 32 w 64"/>
                <a:gd name="T9" fmla="*/ 105 h 140"/>
                <a:gd name="T10" fmla="*/ 40 w 64"/>
                <a:gd name="T11" fmla="*/ 114 h 140"/>
                <a:gd name="T12" fmla="*/ 40 w 64"/>
                <a:gd name="T13" fmla="*/ 123 h 140"/>
                <a:gd name="T14" fmla="*/ 56 w 64"/>
                <a:gd name="T15" fmla="*/ 123 h 140"/>
                <a:gd name="T16" fmla="*/ 64 w 64"/>
                <a:gd name="T17" fmla="*/ 123 h 140"/>
                <a:gd name="T18" fmla="*/ 64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0" y="0"/>
                  </a:moveTo>
                  <a:lnTo>
                    <a:pt x="16" y="61"/>
                  </a:lnTo>
                  <a:lnTo>
                    <a:pt x="24" y="70"/>
                  </a:lnTo>
                  <a:lnTo>
                    <a:pt x="32" y="79"/>
                  </a:lnTo>
                  <a:lnTo>
                    <a:pt x="32" y="105"/>
                  </a:lnTo>
                  <a:lnTo>
                    <a:pt x="40" y="114"/>
                  </a:lnTo>
                  <a:lnTo>
                    <a:pt x="40" y="123"/>
                  </a:lnTo>
                  <a:lnTo>
                    <a:pt x="56" y="123"/>
                  </a:lnTo>
                  <a:lnTo>
                    <a:pt x="64" y="123"/>
                  </a:lnTo>
                  <a:lnTo>
                    <a:pt x="64"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13" name="Freeform 1295"/>
            <p:cNvSpPr>
              <a:spLocks/>
            </p:cNvSpPr>
            <p:nvPr/>
          </p:nvSpPr>
          <p:spPr bwMode="auto">
            <a:xfrm>
              <a:off x="1852" y="3226"/>
              <a:ext cx="104" cy="193"/>
            </a:xfrm>
            <a:custGeom>
              <a:avLst/>
              <a:gdLst>
                <a:gd name="T0" fmla="*/ 104 w 104"/>
                <a:gd name="T1" fmla="*/ 0 h 193"/>
                <a:gd name="T2" fmla="*/ 80 w 104"/>
                <a:gd name="T3" fmla="*/ 18 h 193"/>
                <a:gd name="T4" fmla="*/ 72 w 104"/>
                <a:gd name="T5" fmla="*/ 35 h 193"/>
                <a:gd name="T6" fmla="*/ 64 w 104"/>
                <a:gd name="T7" fmla="*/ 44 h 193"/>
                <a:gd name="T8" fmla="*/ 64 w 104"/>
                <a:gd name="T9" fmla="*/ 53 h 193"/>
                <a:gd name="T10" fmla="*/ 48 w 104"/>
                <a:gd name="T11" fmla="*/ 53 h 193"/>
                <a:gd name="T12" fmla="*/ 48 w 104"/>
                <a:gd name="T13" fmla="*/ 62 h 193"/>
                <a:gd name="T14" fmla="*/ 40 w 104"/>
                <a:gd name="T15" fmla="*/ 62 h 193"/>
                <a:gd name="T16" fmla="*/ 32 w 104"/>
                <a:gd name="T17" fmla="*/ 79 h 193"/>
                <a:gd name="T18" fmla="*/ 32 w 104"/>
                <a:gd name="T19" fmla="*/ 88 h 193"/>
                <a:gd name="T20" fmla="*/ 16 w 104"/>
                <a:gd name="T21" fmla="*/ 88 h 193"/>
                <a:gd name="T22" fmla="*/ 16 w 104"/>
                <a:gd name="T23" fmla="*/ 97 h 193"/>
                <a:gd name="T24" fmla="*/ 8 w 104"/>
                <a:gd name="T25" fmla="*/ 97 h 193"/>
                <a:gd name="T26" fmla="*/ 8 w 104"/>
                <a:gd name="T27" fmla="*/ 114 h 193"/>
                <a:gd name="T28" fmla="*/ 8 w 104"/>
                <a:gd name="T29" fmla="*/ 123 h 193"/>
                <a:gd name="T30" fmla="*/ 0 w 104"/>
                <a:gd name="T31" fmla="*/ 132 h 193"/>
                <a:gd name="T32" fmla="*/ 0 w 104"/>
                <a:gd name="T33" fmla="*/ 149 h 193"/>
                <a:gd name="T34" fmla="*/ 0 w 104"/>
                <a:gd name="T35" fmla="*/ 158 h 193"/>
                <a:gd name="T36" fmla="*/ 0 w 104"/>
                <a:gd name="T37" fmla="*/ 167 h 193"/>
                <a:gd name="T38" fmla="*/ 0 w 104"/>
                <a:gd name="T39" fmla="*/ 176 h 193"/>
                <a:gd name="T40" fmla="*/ 0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104" y="0"/>
                  </a:moveTo>
                  <a:lnTo>
                    <a:pt x="80" y="18"/>
                  </a:lnTo>
                  <a:lnTo>
                    <a:pt x="72" y="35"/>
                  </a:lnTo>
                  <a:lnTo>
                    <a:pt x="64" y="44"/>
                  </a:lnTo>
                  <a:lnTo>
                    <a:pt x="64" y="53"/>
                  </a:lnTo>
                  <a:lnTo>
                    <a:pt x="48" y="53"/>
                  </a:lnTo>
                  <a:lnTo>
                    <a:pt x="48" y="62"/>
                  </a:lnTo>
                  <a:lnTo>
                    <a:pt x="40" y="62"/>
                  </a:lnTo>
                  <a:lnTo>
                    <a:pt x="32" y="79"/>
                  </a:lnTo>
                  <a:lnTo>
                    <a:pt x="32" y="88"/>
                  </a:lnTo>
                  <a:lnTo>
                    <a:pt x="16" y="88"/>
                  </a:lnTo>
                  <a:lnTo>
                    <a:pt x="16" y="97"/>
                  </a:lnTo>
                  <a:lnTo>
                    <a:pt x="8" y="97"/>
                  </a:lnTo>
                  <a:lnTo>
                    <a:pt x="8" y="114"/>
                  </a:lnTo>
                  <a:lnTo>
                    <a:pt x="8" y="123"/>
                  </a:lnTo>
                  <a:lnTo>
                    <a:pt x="0" y="132"/>
                  </a:lnTo>
                  <a:lnTo>
                    <a:pt x="0" y="149"/>
                  </a:lnTo>
                  <a:lnTo>
                    <a:pt x="0" y="158"/>
                  </a:lnTo>
                  <a:lnTo>
                    <a:pt x="0" y="167"/>
                  </a:lnTo>
                  <a:lnTo>
                    <a:pt x="0" y="176"/>
                  </a:lnTo>
                  <a:lnTo>
                    <a:pt x="0"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14" name="Freeform 1296"/>
            <p:cNvSpPr>
              <a:spLocks/>
            </p:cNvSpPr>
            <p:nvPr/>
          </p:nvSpPr>
          <p:spPr bwMode="auto">
            <a:xfrm>
              <a:off x="2044" y="3305"/>
              <a:ext cx="16" cy="106"/>
            </a:xfrm>
            <a:custGeom>
              <a:avLst/>
              <a:gdLst>
                <a:gd name="T0" fmla="*/ 8 w 16"/>
                <a:gd name="T1" fmla="*/ 0 h 106"/>
                <a:gd name="T2" fmla="*/ 8 w 16"/>
                <a:gd name="T3" fmla="*/ 9 h 106"/>
                <a:gd name="T4" fmla="*/ 8 w 16"/>
                <a:gd name="T5" fmla="*/ 26 h 106"/>
                <a:gd name="T6" fmla="*/ 8 w 16"/>
                <a:gd name="T7" fmla="*/ 35 h 106"/>
                <a:gd name="T8" fmla="*/ 0 w 16"/>
                <a:gd name="T9" fmla="*/ 35 h 106"/>
                <a:gd name="T10" fmla="*/ 0 w 16"/>
                <a:gd name="T11" fmla="*/ 44 h 106"/>
                <a:gd name="T12" fmla="*/ 0 w 16"/>
                <a:gd name="T13" fmla="*/ 62 h 106"/>
                <a:gd name="T14" fmla="*/ 8 w 16"/>
                <a:gd name="T15" fmla="*/ 70 h 106"/>
                <a:gd name="T16" fmla="*/ 8 w 16"/>
                <a:gd name="T17" fmla="*/ 79 h 106"/>
                <a:gd name="T18" fmla="*/ 16 w 16"/>
                <a:gd name="T19" fmla="*/ 88 h 106"/>
                <a:gd name="T20" fmla="*/ 16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0" y="35"/>
                  </a:lnTo>
                  <a:lnTo>
                    <a:pt x="0" y="44"/>
                  </a:lnTo>
                  <a:lnTo>
                    <a:pt x="0" y="62"/>
                  </a:lnTo>
                  <a:lnTo>
                    <a:pt x="8" y="70"/>
                  </a:lnTo>
                  <a:lnTo>
                    <a:pt x="8" y="79"/>
                  </a:lnTo>
                  <a:lnTo>
                    <a:pt x="16" y="88"/>
                  </a:lnTo>
                  <a:lnTo>
                    <a:pt x="16"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15" name="Freeform 1297"/>
            <p:cNvSpPr>
              <a:spLocks/>
            </p:cNvSpPr>
            <p:nvPr/>
          </p:nvSpPr>
          <p:spPr bwMode="auto">
            <a:xfrm>
              <a:off x="2020" y="3375"/>
              <a:ext cx="8" cy="62"/>
            </a:xfrm>
            <a:custGeom>
              <a:avLst/>
              <a:gdLst>
                <a:gd name="T0" fmla="*/ 8 w 8"/>
                <a:gd name="T1" fmla="*/ 0 h 62"/>
                <a:gd name="T2" fmla="*/ 0 w 8"/>
                <a:gd name="T3" fmla="*/ 9 h 62"/>
                <a:gd name="T4" fmla="*/ 0 w 8"/>
                <a:gd name="T5" fmla="*/ 18 h 62"/>
                <a:gd name="T6" fmla="*/ 0 w 8"/>
                <a:gd name="T7" fmla="*/ 27 h 62"/>
                <a:gd name="T8" fmla="*/ 0 w 8"/>
                <a:gd name="T9" fmla="*/ 44 h 62"/>
                <a:gd name="T10" fmla="*/ 0 w 8"/>
                <a:gd name="T11" fmla="*/ 53 h 62"/>
                <a:gd name="T12" fmla="*/ 0 w 8"/>
                <a:gd name="T13" fmla="*/ 62 h 62"/>
                <a:gd name="T14" fmla="*/ 0 60000 65536"/>
                <a:gd name="T15" fmla="*/ 0 60000 65536"/>
                <a:gd name="T16" fmla="*/ 0 60000 65536"/>
                <a:gd name="T17" fmla="*/ 0 60000 65536"/>
                <a:gd name="T18" fmla="*/ 0 60000 65536"/>
                <a:gd name="T19" fmla="*/ 0 60000 65536"/>
                <a:gd name="T20" fmla="*/ 0 60000 65536"/>
                <a:gd name="T21" fmla="*/ 0 w 8"/>
                <a:gd name="T22" fmla="*/ 0 h 62"/>
                <a:gd name="T23" fmla="*/ 8 w 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62">
                  <a:moveTo>
                    <a:pt x="8" y="0"/>
                  </a:moveTo>
                  <a:lnTo>
                    <a:pt x="0" y="9"/>
                  </a:lnTo>
                  <a:lnTo>
                    <a:pt x="0" y="18"/>
                  </a:lnTo>
                  <a:lnTo>
                    <a:pt x="0" y="27"/>
                  </a:lnTo>
                  <a:lnTo>
                    <a:pt x="0" y="44"/>
                  </a:lnTo>
                  <a:lnTo>
                    <a:pt x="0" y="53"/>
                  </a:lnTo>
                  <a:lnTo>
                    <a:pt x="0"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16" name="Freeform 1298"/>
            <p:cNvSpPr>
              <a:spLocks/>
            </p:cNvSpPr>
            <p:nvPr/>
          </p:nvSpPr>
          <p:spPr bwMode="auto">
            <a:xfrm>
              <a:off x="2060" y="3340"/>
              <a:ext cx="40" cy="79"/>
            </a:xfrm>
            <a:custGeom>
              <a:avLst/>
              <a:gdLst>
                <a:gd name="T0" fmla="*/ 8 w 40"/>
                <a:gd name="T1" fmla="*/ 0 h 79"/>
                <a:gd name="T2" fmla="*/ 0 w 40"/>
                <a:gd name="T3" fmla="*/ 9 h 79"/>
                <a:gd name="T4" fmla="*/ 8 w 40"/>
                <a:gd name="T5" fmla="*/ 18 h 79"/>
                <a:gd name="T6" fmla="*/ 8 w 40"/>
                <a:gd name="T7" fmla="*/ 35 h 79"/>
                <a:gd name="T8" fmla="*/ 24 w 40"/>
                <a:gd name="T9" fmla="*/ 35 h 79"/>
                <a:gd name="T10" fmla="*/ 32 w 40"/>
                <a:gd name="T11" fmla="*/ 44 h 79"/>
                <a:gd name="T12" fmla="*/ 40 w 40"/>
                <a:gd name="T13" fmla="*/ 53 h 79"/>
                <a:gd name="T14" fmla="*/ 40 w 40"/>
                <a:gd name="T15" fmla="*/ 62 h 79"/>
                <a:gd name="T16" fmla="*/ 4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8" y="0"/>
                  </a:moveTo>
                  <a:lnTo>
                    <a:pt x="0" y="9"/>
                  </a:lnTo>
                  <a:lnTo>
                    <a:pt x="8" y="18"/>
                  </a:lnTo>
                  <a:lnTo>
                    <a:pt x="8" y="35"/>
                  </a:lnTo>
                  <a:lnTo>
                    <a:pt x="24" y="35"/>
                  </a:lnTo>
                  <a:lnTo>
                    <a:pt x="32" y="44"/>
                  </a:lnTo>
                  <a:lnTo>
                    <a:pt x="40" y="53"/>
                  </a:lnTo>
                  <a:lnTo>
                    <a:pt x="40" y="62"/>
                  </a:lnTo>
                  <a:lnTo>
                    <a:pt x="4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17" name="Freeform 1299"/>
            <p:cNvSpPr>
              <a:spLocks/>
            </p:cNvSpPr>
            <p:nvPr/>
          </p:nvSpPr>
          <p:spPr bwMode="auto">
            <a:xfrm>
              <a:off x="2060" y="3288"/>
              <a:ext cx="64" cy="70"/>
            </a:xfrm>
            <a:custGeom>
              <a:avLst/>
              <a:gdLst>
                <a:gd name="T0" fmla="*/ 0 w 64"/>
                <a:gd name="T1" fmla="*/ 0 h 70"/>
                <a:gd name="T2" fmla="*/ 8 w 64"/>
                <a:gd name="T3" fmla="*/ 0 h 70"/>
                <a:gd name="T4" fmla="*/ 24 w 64"/>
                <a:gd name="T5" fmla="*/ 0 h 70"/>
                <a:gd name="T6" fmla="*/ 32 w 64"/>
                <a:gd name="T7" fmla="*/ 17 h 70"/>
                <a:gd name="T8" fmla="*/ 40 w 64"/>
                <a:gd name="T9" fmla="*/ 17 h 70"/>
                <a:gd name="T10" fmla="*/ 40 w 64"/>
                <a:gd name="T11" fmla="*/ 26 h 70"/>
                <a:gd name="T12" fmla="*/ 56 w 64"/>
                <a:gd name="T13" fmla="*/ 26 h 70"/>
                <a:gd name="T14" fmla="*/ 56 w 64"/>
                <a:gd name="T15" fmla="*/ 35 h 70"/>
                <a:gd name="T16" fmla="*/ 56 w 64"/>
                <a:gd name="T17" fmla="*/ 52 h 70"/>
                <a:gd name="T18" fmla="*/ 64 w 64"/>
                <a:gd name="T19" fmla="*/ 61 h 70"/>
                <a:gd name="T20" fmla="*/ 64 w 64"/>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70"/>
                <a:gd name="T35" fmla="*/ 64 w 64"/>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70">
                  <a:moveTo>
                    <a:pt x="0" y="0"/>
                  </a:moveTo>
                  <a:lnTo>
                    <a:pt x="8" y="0"/>
                  </a:lnTo>
                  <a:lnTo>
                    <a:pt x="24" y="0"/>
                  </a:lnTo>
                  <a:lnTo>
                    <a:pt x="32" y="17"/>
                  </a:lnTo>
                  <a:lnTo>
                    <a:pt x="40" y="17"/>
                  </a:lnTo>
                  <a:lnTo>
                    <a:pt x="40" y="26"/>
                  </a:lnTo>
                  <a:lnTo>
                    <a:pt x="56" y="26"/>
                  </a:lnTo>
                  <a:lnTo>
                    <a:pt x="56" y="35"/>
                  </a:lnTo>
                  <a:lnTo>
                    <a:pt x="56" y="52"/>
                  </a:lnTo>
                  <a:lnTo>
                    <a:pt x="64" y="61"/>
                  </a:lnTo>
                  <a:lnTo>
                    <a:pt x="64"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18" name="Freeform 1300"/>
            <p:cNvSpPr>
              <a:spLocks/>
            </p:cNvSpPr>
            <p:nvPr/>
          </p:nvSpPr>
          <p:spPr bwMode="auto">
            <a:xfrm>
              <a:off x="1788" y="3331"/>
              <a:ext cx="72" cy="80"/>
            </a:xfrm>
            <a:custGeom>
              <a:avLst/>
              <a:gdLst>
                <a:gd name="T0" fmla="*/ 72 w 72"/>
                <a:gd name="T1" fmla="*/ 0 h 80"/>
                <a:gd name="T2" fmla="*/ 72 w 72"/>
                <a:gd name="T3" fmla="*/ 9 h 80"/>
                <a:gd name="T4" fmla="*/ 64 w 72"/>
                <a:gd name="T5" fmla="*/ 9 h 80"/>
                <a:gd name="T6" fmla="*/ 56 w 72"/>
                <a:gd name="T7" fmla="*/ 9 h 80"/>
                <a:gd name="T8" fmla="*/ 40 w 72"/>
                <a:gd name="T9" fmla="*/ 18 h 80"/>
                <a:gd name="T10" fmla="*/ 32 w 72"/>
                <a:gd name="T11" fmla="*/ 36 h 80"/>
                <a:gd name="T12" fmla="*/ 24 w 72"/>
                <a:gd name="T13" fmla="*/ 44 h 80"/>
                <a:gd name="T14" fmla="*/ 8 w 72"/>
                <a:gd name="T15" fmla="*/ 53 h 80"/>
                <a:gd name="T16" fmla="*/ 8 w 72"/>
                <a:gd name="T17" fmla="*/ 62 h 80"/>
                <a:gd name="T18" fmla="*/ 8 w 72"/>
                <a:gd name="T19" fmla="*/ 80 h 80"/>
                <a:gd name="T20" fmla="*/ 0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72" y="0"/>
                  </a:moveTo>
                  <a:lnTo>
                    <a:pt x="72" y="9"/>
                  </a:lnTo>
                  <a:lnTo>
                    <a:pt x="64" y="9"/>
                  </a:lnTo>
                  <a:lnTo>
                    <a:pt x="56" y="9"/>
                  </a:lnTo>
                  <a:lnTo>
                    <a:pt x="40" y="18"/>
                  </a:lnTo>
                  <a:lnTo>
                    <a:pt x="32" y="36"/>
                  </a:lnTo>
                  <a:lnTo>
                    <a:pt x="24" y="44"/>
                  </a:lnTo>
                  <a:lnTo>
                    <a:pt x="8" y="53"/>
                  </a:lnTo>
                  <a:lnTo>
                    <a:pt x="8" y="62"/>
                  </a:lnTo>
                  <a:lnTo>
                    <a:pt x="8" y="80"/>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19" name="Freeform 1301"/>
            <p:cNvSpPr>
              <a:spLocks/>
            </p:cNvSpPr>
            <p:nvPr/>
          </p:nvSpPr>
          <p:spPr bwMode="auto">
            <a:xfrm>
              <a:off x="1860" y="3323"/>
              <a:ext cx="40" cy="105"/>
            </a:xfrm>
            <a:custGeom>
              <a:avLst/>
              <a:gdLst>
                <a:gd name="T0" fmla="*/ 0 w 40"/>
                <a:gd name="T1" fmla="*/ 0 h 105"/>
                <a:gd name="T2" fmla="*/ 8 w 40"/>
                <a:gd name="T3" fmla="*/ 17 h 105"/>
                <a:gd name="T4" fmla="*/ 8 w 40"/>
                <a:gd name="T5" fmla="*/ 26 h 105"/>
                <a:gd name="T6" fmla="*/ 8 w 40"/>
                <a:gd name="T7" fmla="*/ 35 h 105"/>
                <a:gd name="T8" fmla="*/ 24 w 40"/>
                <a:gd name="T9" fmla="*/ 35 h 105"/>
                <a:gd name="T10" fmla="*/ 24 w 40"/>
                <a:gd name="T11" fmla="*/ 52 h 105"/>
                <a:gd name="T12" fmla="*/ 32 w 40"/>
                <a:gd name="T13" fmla="*/ 61 h 105"/>
                <a:gd name="T14" fmla="*/ 40 w 40"/>
                <a:gd name="T15" fmla="*/ 70 h 105"/>
                <a:gd name="T16" fmla="*/ 40 w 40"/>
                <a:gd name="T17" fmla="*/ 79 h 105"/>
                <a:gd name="T18" fmla="*/ 40 w 40"/>
                <a:gd name="T19" fmla="*/ 96 h 105"/>
                <a:gd name="T20" fmla="*/ 4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0" y="0"/>
                  </a:moveTo>
                  <a:lnTo>
                    <a:pt x="8" y="17"/>
                  </a:lnTo>
                  <a:lnTo>
                    <a:pt x="8" y="26"/>
                  </a:lnTo>
                  <a:lnTo>
                    <a:pt x="8" y="35"/>
                  </a:lnTo>
                  <a:lnTo>
                    <a:pt x="24" y="35"/>
                  </a:lnTo>
                  <a:lnTo>
                    <a:pt x="24" y="52"/>
                  </a:lnTo>
                  <a:lnTo>
                    <a:pt x="32" y="61"/>
                  </a:lnTo>
                  <a:lnTo>
                    <a:pt x="40" y="70"/>
                  </a:lnTo>
                  <a:lnTo>
                    <a:pt x="40" y="79"/>
                  </a:lnTo>
                  <a:lnTo>
                    <a:pt x="40" y="96"/>
                  </a:lnTo>
                  <a:lnTo>
                    <a:pt x="4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20" name="Freeform 1302"/>
            <p:cNvSpPr>
              <a:spLocks/>
            </p:cNvSpPr>
            <p:nvPr/>
          </p:nvSpPr>
          <p:spPr bwMode="auto">
            <a:xfrm>
              <a:off x="1796" y="3411"/>
              <a:ext cx="48" cy="70"/>
            </a:xfrm>
            <a:custGeom>
              <a:avLst/>
              <a:gdLst>
                <a:gd name="T0" fmla="*/ 48 w 48"/>
                <a:gd name="T1" fmla="*/ 0 h 70"/>
                <a:gd name="T2" fmla="*/ 48 w 48"/>
                <a:gd name="T3" fmla="*/ 8 h 70"/>
                <a:gd name="T4" fmla="*/ 32 w 48"/>
                <a:gd name="T5" fmla="*/ 8 h 70"/>
                <a:gd name="T6" fmla="*/ 24 w 48"/>
                <a:gd name="T7" fmla="*/ 17 h 70"/>
                <a:gd name="T8" fmla="*/ 16 w 48"/>
                <a:gd name="T9" fmla="*/ 17 h 70"/>
                <a:gd name="T10" fmla="*/ 16 w 48"/>
                <a:gd name="T11" fmla="*/ 35 h 70"/>
                <a:gd name="T12" fmla="*/ 0 w 48"/>
                <a:gd name="T13" fmla="*/ 44 h 70"/>
                <a:gd name="T14" fmla="*/ 0 w 48"/>
                <a:gd name="T15" fmla="*/ 52 h 70"/>
                <a:gd name="T16" fmla="*/ 0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48" y="0"/>
                  </a:moveTo>
                  <a:lnTo>
                    <a:pt x="48" y="8"/>
                  </a:lnTo>
                  <a:lnTo>
                    <a:pt x="32" y="8"/>
                  </a:lnTo>
                  <a:lnTo>
                    <a:pt x="24" y="17"/>
                  </a:lnTo>
                  <a:lnTo>
                    <a:pt x="16" y="17"/>
                  </a:lnTo>
                  <a:lnTo>
                    <a:pt x="16" y="35"/>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21" name="Freeform 1303"/>
            <p:cNvSpPr>
              <a:spLocks/>
            </p:cNvSpPr>
            <p:nvPr/>
          </p:nvSpPr>
          <p:spPr bwMode="auto">
            <a:xfrm>
              <a:off x="1908" y="3419"/>
              <a:ext cx="24" cy="71"/>
            </a:xfrm>
            <a:custGeom>
              <a:avLst/>
              <a:gdLst>
                <a:gd name="T0" fmla="*/ 24 w 24"/>
                <a:gd name="T1" fmla="*/ 0 h 71"/>
                <a:gd name="T2" fmla="*/ 24 w 24"/>
                <a:gd name="T3" fmla="*/ 9 h 71"/>
                <a:gd name="T4" fmla="*/ 16 w 24"/>
                <a:gd name="T5" fmla="*/ 27 h 71"/>
                <a:gd name="T6" fmla="*/ 8 w 24"/>
                <a:gd name="T7" fmla="*/ 36 h 71"/>
                <a:gd name="T8" fmla="*/ 8 w 24"/>
                <a:gd name="T9" fmla="*/ 44 h 71"/>
                <a:gd name="T10" fmla="*/ 8 w 24"/>
                <a:gd name="T11" fmla="*/ 62 h 71"/>
                <a:gd name="T12" fmla="*/ 0 w 24"/>
                <a:gd name="T13" fmla="*/ 62 h 71"/>
                <a:gd name="T14" fmla="*/ 0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24" y="0"/>
                  </a:moveTo>
                  <a:lnTo>
                    <a:pt x="24" y="9"/>
                  </a:lnTo>
                  <a:lnTo>
                    <a:pt x="16" y="27"/>
                  </a:lnTo>
                  <a:lnTo>
                    <a:pt x="8" y="36"/>
                  </a:lnTo>
                  <a:lnTo>
                    <a:pt x="8" y="44"/>
                  </a:lnTo>
                  <a:lnTo>
                    <a:pt x="8" y="62"/>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22" name="Freeform 1304"/>
            <p:cNvSpPr>
              <a:spLocks/>
            </p:cNvSpPr>
            <p:nvPr/>
          </p:nvSpPr>
          <p:spPr bwMode="auto">
            <a:xfrm>
              <a:off x="2012" y="3419"/>
              <a:ext cx="48" cy="71"/>
            </a:xfrm>
            <a:custGeom>
              <a:avLst/>
              <a:gdLst>
                <a:gd name="T0" fmla="*/ 0 w 48"/>
                <a:gd name="T1" fmla="*/ 0 h 71"/>
                <a:gd name="T2" fmla="*/ 8 w 48"/>
                <a:gd name="T3" fmla="*/ 9 h 71"/>
                <a:gd name="T4" fmla="*/ 16 w 48"/>
                <a:gd name="T5" fmla="*/ 27 h 71"/>
                <a:gd name="T6" fmla="*/ 32 w 48"/>
                <a:gd name="T7" fmla="*/ 36 h 71"/>
                <a:gd name="T8" fmla="*/ 40 w 48"/>
                <a:gd name="T9" fmla="*/ 44 h 71"/>
                <a:gd name="T10" fmla="*/ 48 w 48"/>
                <a:gd name="T11" fmla="*/ 44 h 71"/>
                <a:gd name="T12" fmla="*/ 48 w 48"/>
                <a:gd name="T13" fmla="*/ 62 h 71"/>
                <a:gd name="T14" fmla="*/ 48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0" y="0"/>
                  </a:moveTo>
                  <a:lnTo>
                    <a:pt x="8" y="9"/>
                  </a:lnTo>
                  <a:lnTo>
                    <a:pt x="16" y="27"/>
                  </a:lnTo>
                  <a:lnTo>
                    <a:pt x="32" y="36"/>
                  </a:lnTo>
                  <a:lnTo>
                    <a:pt x="40" y="44"/>
                  </a:lnTo>
                  <a:lnTo>
                    <a:pt x="48" y="44"/>
                  </a:lnTo>
                  <a:lnTo>
                    <a:pt x="48" y="62"/>
                  </a:lnTo>
                  <a:lnTo>
                    <a:pt x="48"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23" name="Freeform 1305"/>
            <p:cNvSpPr>
              <a:spLocks/>
            </p:cNvSpPr>
            <p:nvPr/>
          </p:nvSpPr>
          <p:spPr bwMode="auto">
            <a:xfrm>
              <a:off x="1980" y="3367"/>
              <a:ext cx="72" cy="123"/>
            </a:xfrm>
            <a:custGeom>
              <a:avLst/>
              <a:gdLst>
                <a:gd name="T0" fmla="*/ 64 w 72"/>
                <a:gd name="T1" fmla="*/ 0 h 123"/>
                <a:gd name="T2" fmla="*/ 72 w 72"/>
                <a:gd name="T3" fmla="*/ 8 h 123"/>
                <a:gd name="T4" fmla="*/ 64 w 72"/>
                <a:gd name="T5" fmla="*/ 17 h 123"/>
                <a:gd name="T6" fmla="*/ 64 w 72"/>
                <a:gd name="T7" fmla="*/ 26 h 123"/>
                <a:gd name="T8" fmla="*/ 48 w 72"/>
                <a:gd name="T9" fmla="*/ 44 h 123"/>
                <a:gd name="T10" fmla="*/ 40 w 72"/>
                <a:gd name="T11" fmla="*/ 52 h 123"/>
                <a:gd name="T12" fmla="*/ 32 w 72"/>
                <a:gd name="T13" fmla="*/ 61 h 123"/>
                <a:gd name="T14" fmla="*/ 16 w 72"/>
                <a:gd name="T15" fmla="*/ 79 h 123"/>
                <a:gd name="T16" fmla="*/ 8 w 72"/>
                <a:gd name="T17" fmla="*/ 88 h 123"/>
                <a:gd name="T18" fmla="*/ 0 w 72"/>
                <a:gd name="T19" fmla="*/ 96 h 123"/>
                <a:gd name="T20" fmla="*/ 0 w 72"/>
                <a:gd name="T21" fmla="*/ 114 h 123"/>
                <a:gd name="T22" fmla="*/ 0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64" y="0"/>
                  </a:moveTo>
                  <a:lnTo>
                    <a:pt x="72" y="8"/>
                  </a:lnTo>
                  <a:lnTo>
                    <a:pt x="64" y="17"/>
                  </a:lnTo>
                  <a:lnTo>
                    <a:pt x="64" y="26"/>
                  </a:lnTo>
                  <a:lnTo>
                    <a:pt x="48" y="44"/>
                  </a:lnTo>
                  <a:lnTo>
                    <a:pt x="40" y="52"/>
                  </a:lnTo>
                  <a:lnTo>
                    <a:pt x="32" y="61"/>
                  </a:lnTo>
                  <a:lnTo>
                    <a:pt x="16" y="79"/>
                  </a:lnTo>
                  <a:lnTo>
                    <a:pt x="8" y="88"/>
                  </a:lnTo>
                  <a:lnTo>
                    <a:pt x="0" y="96"/>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24" name="Freeform 1306"/>
            <p:cNvSpPr>
              <a:spLocks/>
            </p:cNvSpPr>
            <p:nvPr/>
          </p:nvSpPr>
          <p:spPr bwMode="auto">
            <a:xfrm>
              <a:off x="2092" y="3331"/>
              <a:ext cx="16" cy="115"/>
            </a:xfrm>
            <a:custGeom>
              <a:avLst/>
              <a:gdLst>
                <a:gd name="T0" fmla="*/ 16 w 16"/>
                <a:gd name="T1" fmla="*/ 0 h 115"/>
                <a:gd name="T2" fmla="*/ 0 w 16"/>
                <a:gd name="T3" fmla="*/ 18 h 115"/>
                <a:gd name="T4" fmla="*/ 0 w 16"/>
                <a:gd name="T5" fmla="*/ 36 h 115"/>
                <a:gd name="T6" fmla="*/ 0 w 16"/>
                <a:gd name="T7" fmla="*/ 44 h 115"/>
                <a:gd name="T8" fmla="*/ 0 w 16"/>
                <a:gd name="T9" fmla="*/ 53 h 115"/>
                <a:gd name="T10" fmla="*/ 16 w 16"/>
                <a:gd name="T11" fmla="*/ 62 h 115"/>
                <a:gd name="T12" fmla="*/ 16 w 16"/>
                <a:gd name="T13" fmla="*/ 80 h 115"/>
                <a:gd name="T14" fmla="*/ 16 w 16"/>
                <a:gd name="T15" fmla="*/ 88 h 115"/>
                <a:gd name="T16" fmla="*/ 16 w 16"/>
                <a:gd name="T17" fmla="*/ 97 h 115"/>
                <a:gd name="T18" fmla="*/ 16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16" y="0"/>
                  </a:moveTo>
                  <a:lnTo>
                    <a:pt x="0" y="18"/>
                  </a:lnTo>
                  <a:lnTo>
                    <a:pt x="0" y="36"/>
                  </a:lnTo>
                  <a:lnTo>
                    <a:pt x="0" y="44"/>
                  </a:lnTo>
                  <a:lnTo>
                    <a:pt x="0" y="53"/>
                  </a:lnTo>
                  <a:lnTo>
                    <a:pt x="16" y="62"/>
                  </a:lnTo>
                  <a:lnTo>
                    <a:pt x="16" y="80"/>
                  </a:lnTo>
                  <a:lnTo>
                    <a:pt x="16" y="88"/>
                  </a:lnTo>
                  <a:lnTo>
                    <a:pt x="16" y="97"/>
                  </a:lnTo>
                  <a:lnTo>
                    <a:pt x="1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25" name="Freeform 1307"/>
            <p:cNvSpPr>
              <a:spLocks/>
            </p:cNvSpPr>
            <p:nvPr/>
          </p:nvSpPr>
          <p:spPr bwMode="auto">
            <a:xfrm>
              <a:off x="2076" y="3393"/>
              <a:ext cx="8" cy="97"/>
            </a:xfrm>
            <a:custGeom>
              <a:avLst/>
              <a:gdLst>
                <a:gd name="T0" fmla="*/ 8 w 8"/>
                <a:gd name="T1" fmla="*/ 0 h 97"/>
                <a:gd name="T2" fmla="*/ 8 w 8"/>
                <a:gd name="T3" fmla="*/ 18 h 97"/>
                <a:gd name="T4" fmla="*/ 0 w 8"/>
                <a:gd name="T5" fmla="*/ 26 h 97"/>
                <a:gd name="T6" fmla="*/ 0 w 8"/>
                <a:gd name="T7" fmla="*/ 35 h 97"/>
                <a:gd name="T8" fmla="*/ 0 w 8"/>
                <a:gd name="T9" fmla="*/ 53 h 97"/>
                <a:gd name="T10" fmla="*/ 0 w 8"/>
                <a:gd name="T11" fmla="*/ 62 h 97"/>
                <a:gd name="T12" fmla="*/ 0 w 8"/>
                <a:gd name="T13" fmla="*/ 70 h 97"/>
                <a:gd name="T14" fmla="*/ 0 w 8"/>
                <a:gd name="T15" fmla="*/ 88 h 97"/>
                <a:gd name="T16" fmla="*/ 8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8" y="0"/>
                  </a:moveTo>
                  <a:lnTo>
                    <a:pt x="8" y="18"/>
                  </a:lnTo>
                  <a:lnTo>
                    <a:pt x="0" y="26"/>
                  </a:lnTo>
                  <a:lnTo>
                    <a:pt x="0" y="35"/>
                  </a:lnTo>
                  <a:lnTo>
                    <a:pt x="0" y="53"/>
                  </a:lnTo>
                  <a:lnTo>
                    <a:pt x="0" y="62"/>
                  </a:lnTo>
                  <a:lnTo>
                    <a:pt x="0" y="70"/>
                  </a:lnTo>
                  <a:lnTo>
                    <a:pt x="0" y="88"/>
                  </a:lnTo>
                  <a:lnTo>
                    <a:pt x="8"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26" name="Freeform 1308"/>
            <p:cNvSpPr>
              <a:spLocks/>
            </p:cNvSpPr>
            <p:nvPr/>
          </p:nvSpPr>
          <p:spPr bwMode="auto">
            <a:xfrm>
              <a:off x="2108" y="3411"/>
              <a:ext cx="40" cy="70"/>
            </a:xfrm>
            <a:custGeom>
              <a:avLst/>
              <a:gdLst>
                <a:gd name="T0" fmla="*/ 0 w 40"/>
                <a:gd name="T1" fmla="*/ 0 h 70"/>
                <a:gd name="T2" fmla="*/ 8 w 40"/>
                <a:gd name="T3" fmla="*/ 8 h 70"/>
                <a:gd name="T4" fmla="*/ 8 w 40"/>
                <a:gd name="T5" fmla="*/ 17 h 70"/>
                <a:gd name="T6" fmla="*/ 16 w 40"/>
                <a:gd name="T7" fmla="*/ 35 h 70"/>
                <a:gd name="T8" fmla="*/ 24 w 40"/>
                <a:gd name="T9" fmla="*/ 35 h 70"/>
                <a:gd name="T10" fmla="*/ 24 w 40"/>
                <a:gd name="T11" fmla="*/ 44 h 70"/>
                <a:gd name="T12" fmla="*/ 40 w 40"/>
                <a:gd name="T13" fmla="*/ 44 h 70"/>
                <a:gd name="T14" fmla="*/ 40 w 40"/>
                <a:gd name="T15" fmla="*/ 52 h 70"/>
                <a:gd name="T16" fmla="*/ 4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0" y="0"/>
                  </a:moveTo>
                  <a:lnTo>
                    <a:pt x="8" y="8"/>
                  </a:lnTo>
                  <a:lnTo>
                    <a:pt x="8" y="17"/>
                  </a:lnTo>
                  <a:lnTo>
                    <a:pt x="16" y="35"/>
                  </a:lnTo>
                  <a:lnTo>
                    <a:pt x="24" y="35"/>
                  </a:lnTo>
                  <a:lnTo>
                    <a:pt x="24" y="44"/>
                  </a:lnTo>
                  <a:lnTo>
                    <a:pt x="40" y="44"/>
                  </a:lnTo>
                  <a:lnTo>
                    <a:pt x="40" y="52"/>
                  </a:lnTo>
                  <a:lnTo>
                    <a:pt x="4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27" name="Freeform 1309"/>
            <p:cNvSpPr>
              <a:spLocks/>
            </p:cNvSpPr>
            <p:nvPr/>
          </p:nvSpPr>
          <p:spPr bwMode="auto">
            <a:xfrm>
              <a:off x="1924" y="3419"/>
              <a:ext cx="56" cy="115"/>
            </a:xfrm>
            <a:custGeom>
              <a:avLst/>
              <a:gdLst>
                <a:gd name="T0" fmla="*/ 56 w 56"/>
                <a:gd name="T1" fmla="*/ 0 h 115"/>
                <a:gd name="T2" fmla="*/ 32 w 56"/>
                <a:gd name="T3" fmla="*/ 27 h 115"/>
                <a:gd name="T4" fmla="*/ 24 w 56"/>
                <a:gd name="T5" fmla="*/ 36 h 115"/>
                <a:gd name="T6" fmla="*/ 24 w 56"/>
                <a:gd name="T7" fmla="*/ 44 h 115"/>
                <a:gd name="T8" fmla="*/ 24 w 56"/>
                <a:gd name="T9" fmla="*/ 62 h 115"/>
                <a:gd name="T10" fmla="*/ 8 w 56"/>
                <a:gd name="T11" fmla="*/ 71 h 115"/>
                <a:gd name="T12" fmla="*/ 8 w 56"/>
                <a:gd name="T13" fmla="*/ 79 h 115"/>
                <a:gd name="T14" fmla="*/ 8 w 56"/>
                <a:gd name="T15" fmla="*/ 88 h 115"/>
                <a:gd name="T16" fmla="*/ 0 w 56"/>
                <a:gd name="T17" fmla="*/ 106 h 115"/>
                <a:gd name="T18" fmla="*/ 0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56" y="0"/>
                  </a:moveTo>
                  <a:lnTo>
                    <a:pt x="32" y="27"/>
                  </a:lnTo>
                  <a:lnTo>
                    <a:pt x="24" y="36"/>
                  </a:lnTo>
                  <a:lnTo>
                    <a:pt x="24" y="44"/>
                  </a:lnTo>
                  <a:lnTo>
                    <a:pt x="24" y="62"/>
                  </a:lnTo>
                  <a:lnTo>
                    <a:pt x="8" y="71"/>
                  </a:lnTo>
                  <a:lnTo>
                    <a:pt x="8" y="79"/>
                  </a:lnTo>
                  <a:lnTo>
                    <a:pt x="8" y="88"/>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28" name="Freeform 1310"/>
            <p:cNvSpPr>
              <a:spLocks/>
            </p:cNvSpPr>
            <p:nvPr/>
          </p:nvSpPr>
          <p:spPr bwMode="auto">
            <a:xfrm>
              <a:off x="1796" y="3455"/>
              <a:ext cx="48" cy="79"/>
            </a:xfrm>
            <a:custGeom>
              <a:avLst/>
              <a:gdLst>
                <a:gd name="T0" fmla="*/ 0 w 48"/>
                <a:gd name="T1" fmla="*/ 0 h 79"/>
                <a:gd name="T2" fmla="*/ 16 w 48"/>
                <a:gd name="T3" fmla="*/ 8 h 79"/>
                <a:gd name="T4" fmla="*/ 24 w 48"/>
                <a:gd name="T5" fmla="*/ 26 h 79"/>
                <a:gd name="T6" fmla="*/ 32 w 48"/>
                <a:gd name="T7" fmla="*/ 35 h 79"/>
                <a:gd name="T8" fmla="*/ 48 w 48"/>
                <a:gd name="T9" fmla="*/ 35 h 79"/>
                <a:gd name="T10" fmla="*/ 48 w 48"/>
                <a:gd name="T11" fmla="*/ 43 h 79"/>
                <a:gd name="T12" fmla="*/ 48 w 48"/>
                <a:gd name="T13" fmla="*/ 52 h 79"/>
                <a:gd name="T14" fmla="*/ 48 w 48"/>
                <a:gd name="T15" fmla="*/ 70 h 79"/>
                <a:gd name="T16" fmla="*/ 48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0" y="0"/>
                  </a:moveTo>
                  <a:lnTo>
                    <a:pt x="16" y="8"/>
                  </a:lnTo>
                  <a:lnTo>
                    <a:pt x="24" y="26"/>
                  </a:lnTo>
                  <a:lnTo>
                    <a:pt x="32" y="35"/>
                  </a:lnTo>
                  <a:lnTo>
                    <a:pt x="48" y="35"/>
                  </a:lnTo>
                  <a:lnTo>
                    <a:pt x="48" y="43"/>
                  </a:lnTo>
                  <a:lnTo>
                    <a:pt x="48" y="52"/>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29" name="Freeform 1311"/>
            <p:cNvSpPr>
              <a:spLocks/>
            </p:cNvSpPr>
            <p:nvPr/>
          </p:nvSpPr>
          <p:spPr bwMode="auto">
            <a:xfrm>
              <a:off x="1948" y="3481"/>
              <a:ext cx="48" cy="79"/>
            </a:xfrm>
            <a:custGeom>
              <a:avLst/>
              <a:gdLst>
                <a:gd name="T0" fmla="*/ 0 w 48"/>
                <a:gd name="T1" fmla="*/ 0 h 79"/>
                <a:gd name="T2" fmla="*/ 0 w 48"/>
                <a:gd name="T3" fmla="*/ 9 h 79"/>
                <a:gd name="T4" fmla="*/ 8 w 48"/>
                <a:gd name="T5" fmla="*/ 9 h 79"/>
                <a:gd name="T6" fmla="*/ 8 w 48"/>
                <a:gd name="T7" fmla="*/ 17 h 79"/>
                <a:gd name="T8" fmla="*/ 16 w 48"/>
                <a:gd name="T9" fmla="*/ 17 h 79"/>
                <a:gd name="T10" fmla="*/ 16 w 48"/>
                <a:gd name="T11" fmla="*/ 26 h 79"/>
                <a:gd name="T12" fmla="*/ 32 w 48"/>
                <a:gd name="T13" fmla="*/ 26 h 79"/>
                <a:gd name="T14" fmla="*/ 32 w 48"/>
                <a:gd name="T15" fmla="*/ 44 h 79"/>
                <a:gd name="T16" fmla="*/ 40 w 48"/>
                <a:gd name="T17" fmla="*/ 44 h 79"/>
                <a:gd name="T18" fmla="*/ 40 w 48"/>
                <a:gd name="T19" fmla="*/ 53 h 79"/>
                <a:gd name="T20" fmla="*/ 48 w 48"/>
                <a:gd name="T21" fmla="*/ 61 h 79"/>
                <a:gd name="T22" fmla="*/ 40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0" y="0"/>
                  </a:moveTo>
                  <a:lnTo>
                    <a:pt x="0" y="9"/>
                  </a:lnTo>
                  <a:lnTo>
                    <a:pt x="8" y="9"/>
                  </a:lnTo>
                  <a:lnTo>
                    <a:pt x="8" y="17"/>
                  </a:lnTo>
                  <a:lnTo>
                    <a:pt x="16" y="17"/>
                  </a:lnTo>
                  <a:lnTo>
                    <a:pt x="16" y="26"/>
                  </a:lnTo>
                  <a:lnTo>
                    <a:pt x="32" y="26"/>
                  </a:lnTo>
                  <a:lnTo>
                    <a:pt x="32" y="44"/>
                  </a:lnTo>
                  <a:lnTo>
                    <a:pt x="40" y="44"/>
                  </a:lnTo>
                  <a:lnTo>
                    <a:pt x="40" y="53"/>
                  </a:lnTo>
                  <a:lnTo>
                    <a:pt x="48" y="61"/>
                  </a:lnTo>
                  <a:lnTo>
                    <a:pt x="4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30" name="Freeform 1312"/>
            <p:cNvSpPr>
              <a:spLocks/>
            </p:cNvSpPr>
            <p:nvPr/>
          </p:nvSpPr>
          <p:spPr bwMode="auto">
            <a:xfrm>
              <a:off x="2028" y="3455"/>
              <a:ext cx="16" cy="114"/>
            </a:xfrm>
            <a:custGeom>
              <a:avLst/>
              <a:gdLst>
                <a:gd name="T0" fmla="*/ 16 w 16"/>
                <a:gd name="T1" fmla="*/ 0 h 114"/>
                <a:gd name="T2" fmla="*/ 16 w 16"/>
                <a:gd name="T3" fmla="*/ 26 h 114"/>
                <a:gd name="T4" fmla="*/ 16 w 16"/>
                <a:gd name="T5" fmla="*/ 35 h 114"/>
                <a:gd name="T6" fmla="*/ 16 w 16"/>
                <a:gd name="T7" fmla="*/ 43 h 114"/>
                <a:gd name="T8" fmla="*/ 16 w 16"/>
                <a:gd name="T9" fmla="*/ 52 h 114"/>
                <a:gd name="T10" fmla="*/ 16 w 16"/>
                <a:gd name="T11" fmla="*/ 70 h 114"/>
                <a:gd name="T12" fmla="*/ 0 w 16"/>
                <a:gd name="T13" fmla="*/ 79 h 114"/>
                <a:gd name="T14" fmla="*/ 0 w 16"/>
                <a:gd name="T15" fmla="*/ 87 h 114"/>
                <a:gd name="T16" fmla="*/ 0 w 16"/>
                <a:gd name="T17" fmla="*/ 105 h 114"/>
                <a:gd name="T18" fmla="*/ 0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16" y="0"/>
                  </a:moveTo>
                  <a:lnTo>
                    <a:pt x="16" y="26"/>
                  </a:lnTo>
                  <a:lnTo>
                    <a:pt x="16" y="35"/>
                  </a:lnTo>
                  <a:lnTo>
                    <a:pt x="16" y="43"/>
                  </a:lnTo>
                  <a:lnTo>
                    <a:pt x="16" y="52"/>
                  </a:lnTo>
                  <a:lnTo>
                    <a:pt x="16" y="70"/>
                  </a:lnTo>
                  <a:lnTo>
                    <a:pt x="0" y="79"/>
                  </a:lnTo>
                  <a:lnTo>
                    <a:pt x="0" y="87"/>
                  </a:lnTo>
                  <a:lnTo>
                    <a:pt x="0" y="105"/>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31" name="Freeform 1313"/>
            <p:cNvSpPr>
              <a:spLocks/>
            </p:cNvSpPr>
            <p:nvPr/>
          </p:nvSpPr>
          <p:spPr bwMode="auto">
            <a:xfrm>
              <a:off x="2076" y="3463"/>
              <a:ext cx="32" cy="79"/>
            </a:xfrm>
            <a:custGeom>
              <a:avLst/>
              <a:gdLst>
                <a:gd name="T0" fmla="*/ 0 w 32"/>
                <a:gd name="T1" fmla="*/ 0 h 79"/>
                <a:gd name="T2" fmla="*/ 0 w 32"/>
                <a:gd name="T3" fmla="*/ 18 h 79"/>
                <a:gd name="T4" fmla="*/ 8 w 32"/>
                <a:gd name="T5" fmla="*/ 27 h 79"/>
                <a:gd name="T6" fmla="*/ 16 w 32"/>
                <a:gd name="T7" fmla="*/ 27 h 79"/>
                <a:gd name="T8" fmla="*/ 16 w 32"/>
                <a:gd name="T9" fmla="*/ 35 h 79"/>
                <a:gd name="T10" fmla="*/ 32 w 32"/>
                <a:gd name="T11" fmla="*/ 44 h 79"/>
                <a:gd name="T12" fmla="*/ 32 w 32"/>
                <a:gd name="T13" fmla="*/ 62 h 79"/>
                <a:gd name="T14" fmla="*/ 32 w 32"/>
                <a:gd name="T15" fmla="*/ 71 h 79"/>
                <a:gd name="T16" fmla="*/ 32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0" y="0"/>
                  </a:moveTo>
                  <a:lnTo>
                    <a:pt x="0" y="18"/>
                  </a:lnTo>
                  <a:lnTo>
                    <a:pt x="8" y="27"/>
                  </a:lnTo>
                  <a:lnTo>
                    <a:pt x="16" y="27"/>
                  </a:lnTo>
                  <a:lnTo>
                    <a:pt x="16" y="35"/>
                  </a:lnTo>
                  <a:lnTo>
                    <a:pt x="32" y="44"/>
                  </a:lnTo>
                  <a:lnTo>
                    <a:pt x="32" y="62"/>
                  </a:lnTo>
                  <a:lnTo>
                    <a:pt x="32" y="71"/>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32" name="Freeform 1314"/>
            <p:cNvSpPr>
              <a:spLocks/>
            </p:cNvSpPr>
            <p:nvPr/>
          </p:nvSpPr>
          <p:spPr bwMode="auto">
            <a:xfrm>
              <a:off x="2124" y="3446"/>
              <a:ext cx="24" cy="149"/>
            </a:xfrm>
            <a:custGeom>
              <a:avLst/>
              <a:gdLst>
                <a:gd name="T0" fmla="*/ 0 w 24"/>
                <a:gd name="T1" fmla="*/ 0 h 149"/>
                <a:gd name="T2" fmla="*/ 0 w 24"/>
                <a:gd name="T3" fmla="*/ 9 h 149"/>
                <a:gd name="T4" fmla="*/ 0 w 24"/>
                <a:gd name="T5" fmla="*/ 35 h 149"/>
                <a:gd name="T6" fmla="*/ 0 w 24"/>
                <a:gd name="T7" fmla="*/ 44 h 149"/>
                <a:gd name="T8" fmla="*/ 0 w 24"/>
                <a:gd name="T9" fmla="*/ 52 h 149"/>
                <a:gd name="T10" fmla="*/ 8 w 24"/>
                <a:gd name="T11" fmla="*/ 61 h 149"/>
                <a:gd name="T12" fmla="*/ 8 w 24"/>
                <a:gd name="T13" fmla="*/ 88 h 149"/>
                <a:gd name="T14" fmla="*/ 24 w 24"/>
                <a:gd name="T15" fmla="*/ 96 h 149"/>
                <a:gd name="T16" fmla="*/ 24 w 24"/>
                <a:gd name="T17" fmla="*/ 114 h 149"/>
                <a:gd name="T18" fmla="*/ 24 w 24"/>
                <a:gd name="T19" fmla="*/ 123 h 149"/>
                <a:gd name="T20" fmla="*/ 24 w 24"/>
                <a:gd name="T21" fmla="*/ 132 h 149"/>
                <a:gd name="T22" fmla="*/ 8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0" y="0"/>
                  </a:moveTo>
                  <a:lnTo>
                    <a:pt x="0" y="9"/>
                  </a:lnTo>
                  <a:lnTo>
                    <a:pt x="0" y="35"/>
                  </a:lnTo>
                  <a:lnTo>
                    <a:pt x="0" y="44"/>
                  </a:lnTo>
                  <a:lnTo>
                    <a:pt x="0" y="52"/>
                  </a:lnTo>
                  <a:lnTo>
                    <a:pt x="8" y="61"/>
                  </a:lnTo>
                  <a:lnTo>
                    <a:pt x="8" y="88"/>
                  </a:lnTo>
                  <a:lnTo>
                    <a:pt x="24" y="96"/>
                  </a:lnTo>
                  <a:lnTo>
                    <a:pt x="24" y="114"/>
                  </a:lnTo>
                  <a:lnTo>
                    <a:pt x="24" y="123"/>
                  </a:lnTo>
                  <a:lnTo>
                    <a:pt x="24" y="132"/>
                  </a:lnTo>
                  <a:lnTo>
                    <a:pt x="8"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33" name="Freeform 1315"/>
            <p:cNvSpPr>
              <a:spLocks/>
            </p:cNvSpPr>
            <p:nvPr/>
          </p:nvSpPr>
          <p:spPr bwMode="auto">
            <a:xfrm>
              <a:off x="2108" y="3384"/>
              <a:ext cx="72" cy="114"/>
            </a:xfrm>
            <a:custGeom>
              <a:avLst/>
              <a:gdLst>
                <a:gd name="T0" fmla="*/ 0 w 72"/>
                <a:gd name="T1" fmla="*/ 0 h 114"/>
                <a:gd name="T2" fmla="*/ 8 w 72"/>
                <a:gd name="T3" fmla="*/ 9 h 114"/>
                <a:gd name="T4" fmla="*/ 16 w 72"/>
                <a:gd name="T5" fmla="*/ 27 h 114"/>
                <a:gd name="T6" fmla="*/ 24 w 72"/>
                <a:gd name="T7" fmla="*/ 27 h 114"/>
                <a:gd name="T8" fmla="*/ 40 w 72"/>
                <a:gd name="T9" fmla="*/ 35 h 114"/>
                <a:gd name="T10" fmla="*/ 48 w 72"/>
                <a:gd name="T11" fmla="*/ 44 h 114"/>
                <a:gd name="T12" fmla="*/ 56 w 72"/>
                <a:gd name="T13" fmla="*/ 62 h 114"/>
                <a:gd name="T14" fmla="*/ 56 w 72"/>
                <a:gd name="T15" fmla="*/ 71 h 114"/>
                <a:gd name="T16" fmla="*/ 56 w 72"/>
                <a:gd name="T17" fmla="*/ 79 h 114"/>
                <a:gd name="T18" fmla="*/ 56 w 72"/>
                <a:gd name="T19" fmla="*/ 97 h 114"/>
                <a:gd name="T20" fmla="*/ 72 w 72"/>
                <a:gd name="T21" fmla="*/ 106 h 114"/>
                <a:gd name="T22" fmla="*/ 72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0" y="0"/>
                  </a:moveTo>
                  <a:lnTo>
                    <a:pt x="8" y="9"/>
                  </a:lnTo>
                  <a:lnTo>
                    <a:pt x="16" y="27"/>
                  </a:lnTo>
                  <a:lnTo>
                    <a:pt x="24" y="27"/>
                  </a:lnTo>
                  <a:lnTo>
                    <a:pt x="40" y="35"/>
                  </a:lnTo>
                  <a:lnTo>
                    <a:pt x="48" y="44"/>
                  </a:lnTo>
                  <a:lnTo>
                    <a:pt x="56" y="62"/>
                  </a:lnTo>
                  <a:lnTo>
                    <a:pt x="56" y="71"/>
                  </a:lnTo>
                  <a:lnTo>
                    <a:pt x="56" y="79"/>
                  </a:lnTo>
                  <a:lnTo>
                    <a:pt x="56" y="97"/>
                  </a:lnTo>
                  <a:lnTo>
                    <a:pt x="72" y="106"/>
                  </a:lnTo>
                  <a:lnTo>
                    <a:pt x="72"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34" name="Freeform 1316"/>
            <p:cNvSpPr>
              <a:spLocks/>
            </p:cNvSpPr>
            <p:nvPr/>
          </p:nvSpPr>
          <p:spPr bwMode="auto">
            <a:xfrm>
              <a:off x="1764" y="3446"/>
              <a:ext cx="48" cy="88"/>
            </a:xfrm>
            <a:custGeom>
              <a:avLst/>
              <a:gdLst>
                <a:gd name="T0" fmla="*/ 48 w 48"/>
                <a:gd name="T1" fmla="*/ 0 h 88"/>
                <a:gd name="T2" fmla="*/ 32 w 48"/>
                <a:gd name="T3" fmla="*/ 0 h 88"/>
                <a:gd name="T4" fmla="*/ 24 w 48"/>
                <a:gd name="T5" fmla="*/ 9 h 88"/>
                <a:gd name="T6" fmla="*/ 24 w 48"/>
                <a:gd name="T7" fmla="*/ 17 h 88"/>
                <a:gd name="T8" fmla="*/ 24 w 48"/>
                <a:gd name="T9" fmla="*/ 35 h 88"/>
                <a:gd name="T10" fmla="*/ 24 w 48"/>
                <a:gd name="T11" fmla="*/ 44 h 88"/>
                <a:gd name="T12" fmla="*/ 16 w 48"/>
                <a:gd name="T13" fmla="*/ 52 h 88"/>
                <a:gd name="T14" fmla="*/ 16 w 48"/>
                <a:gd name="T15" fmla="*/ 61 h 88"/>
                <a:gd name="T16" fmla="*/ 16 w 48"/>
                <a:gd name="T17" fmla="*/ 79 h 88"/>
                <a:gd name="T18" fmla="*/ 16 w 48"/>
                <a:gd name="T19" fmla="*/ 88 h 88"/>
                <a:gd name="T20" fmla="*/ 0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48" y="0"/>
                  </a:moveTo>
                  <a:lnTo>
                    <a:pt x="32" y="0"/>
                  </a:lnTo>
                  <a:lnTo>
                    <a:pt x="24" y="9"/>
                  </a:lnTo>
                  <a:lnTo>
                    <a:pt x="24" y="17"/>
                  </a:lnTo>
                  <a:lnTo>
                    <a:pt x="24" y="35"/>
                  </a:lnTo>
                  <a:lnTo>
                    <a:pt x="24" y="44"/>
                  </a:lnTo>
                  <a:lnTo>
                    <a:pt x="16" y="52"/>
                  </a:lnTo>
                  <a:lnTo>
                    <a:pt x="16" y="61"/>
                  </a:lnTo>
                  <a:lnTo>
                    <a:pt x="16" y="79"/>
                  </a:lnTo>
                  <a:lnTo>
                    <a:pt x="16" y="88"/>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35" name="Freeform 1317"/>
            <p:cNvSpPr>
              <a:spLocks/>
            </p:cNvSpPr>
            <p:nvPr/>
          </p:nvSpPr>
          <p:spPr bwMode="auto">
            <a:xfrm>
              <a:off x="1844" y="3498"/>
              <a:ext cx="40" cy="80"/>
            </a:xfrm>
            <a:custGeom>
              <a:avLst/>
              <a:gdLst>
                <a:gd name="T0" fmla="*/ 0 w 40"/>
                <a:gd name="T1" fmla="*/ 0 h 80"/>
                <a:gd name="T2" fmla="*/ 16 w 40"/>
                <a:gd name="T3" fmla="*/ 0 h 80"/>
                <a:gd name="T4" fmla="*/ 32 w 40"/>
                <a:gd name="T5" fmla="*/ 0 h 80"/>
                <a:gd name="T6" fmla="*/ 32 w 40"/>
                <a:gd name="T7" fmla="*/ 9 h 80"/>
                <a:gd name="T8" fmla="*/ 40 w 40"/>
                <a:gd name="T9" fmla="*/ 27 h 80"/>
                <a:gd name="T10" fmla="*/ 40 w 40"/>
                <a:gd name="T11" fmla="*/ 36 h 80"/>
                <a:gd name="T12" fmla="*/ 40 w 40"/>
                <a:gd name="T13" fmla="*/ 44 h 80"/>
                <a:gd name="T14" fmla="*/ 40 w 40"/>
                <a:gd name="T15" fmla="*/ 62 h 80"/>
                <a:gd name="T16" fmla="*/ 40 w 40"/>
                <a:gd name="T17" fmla="*/ 71 h 80"/>
                <a:gd name="T18" fmla="*/ 4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0" y="0"/>
                  </a:moveTo>
                  <a:lnTo>
                    <a:pt x="16" y="0"/>
                  </a:lnTo>
                  <a:lnTo>
                    <a:pt x="32" y="0"/>
                  </a:lnTo>
                  <a:lnTo>
                    <a:pt x="32" y="9"/>
                  </a:lnTo>
                  <a:lnTo>
                    <a:pt x="40" y="27"/>
                  </a:lnTo>
                  <a:lnTo>
                    <a:pt x="40" y="36"/>
                  </a:lnTo>
                  <a:lnTo>
                    <a:pt x="40" y="44"/>
                  </a:lnTo>
                  <a:lnTo>
                    <a:pt x="40" y="62"/>
                  </a:lnTo>
                  <a:lnTo>
                    <a:pt x="40" y="71"/>
                  </a:lnTo>
                  <a:lnTo>
                    <a:pt x="4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36" name="Freeform 1318"/>
            <p:cNvSpPr>
              <a:spLocks/>
            </p:cNvSpPr>
            <p:nvPr/>
          </p:nvSpPr>
          <p:spPr bwMode="auto">
            <a:xfrm>
              <a:off x="1844" y="3411"/>
              <a:ext cx="32" cy="79"/>
            </a:xfrm>
            <a:custGeom>
              <a:avLst/>
              <a:gdLst>
                <a:gd name="T0" fmla="*/ 0 w 32"/>
                <a:gd name="T1" fmla="*/ 8 h 79"/>
                <a:gd name="T2" fmla="*/ 8 w 32"/>
                <a:gd name="T3" fmla="*/ 0 h 79"/>
                <a:gd name="T4" fmla="*/ 8 w 32"/>
                <a:gd name="T5" fmla="*/ 8 h 79"/>
                <a:gd name="T6" fmla="*/ 8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32 w 32"/>
                <a:gd name="T19" fmla="*/ 70 h 79"/>
                <a:gd name="T20" fmla="*/ 32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0" y="8"/>
                  </a:moveTo>
                  <a:lnTo>
                    <a:pt x="8" y="0"/>
                  </a:lnTo>
                  <a:lnTo>
                    <a:pt x="8" y="8"/>
                  </a:lnTo>
                  <a:lnTo>
                    <a:pt x="8" y="17"/>
                  </a:lnTo>
                  <a:lnTo>
                    <a:pt x="16" y="17"/>
                  </a:lnTo>
                  <a:lnTo>
                    <a:pt x="16" y="35"/>
                  </a:lnTo>
                  <a:lnTo>
                    <a:pt x="16" y="44"/>
                  </a:lnTo>
                  <a:lnTo>
                    <a:pt x="16" y="52"/>
                  </a:lnTo>
                  <a:lnTo>
                    <a:pt x="16" y="70"/>
                  </a:lnTo>
                  <a:lnTo>
                    <a:pt x="32" y="70"/>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37" name="Freeform 1319"/>
            <p:cNvSpPr>
              <a:spLocks/>
            </p:cNvSpPr>
            <p:nvPr/>
          </p:nvSpPr>
          <p:spPr bwMode="auto">
            <a:xfrm>
              <a:off x="2028" y="3534"/>
              <a:ext cx="48" cy="79"/>
            </a:xfrm>
            <a:custGeom>
              <a:avLst/>
              <a:gdLst>
                <a:gd name="T0" fmla="*/ 0 w 48"/>
                <a:gd name="T1" fmla="*/ 0 h 79"/>
                <a:gd name="T2" fmla="*/ 16 w 48"/>
                <a:gd name="T3" fmla="*/ 8 h 79"/>
                <a:gd name="T4" fmla="*/ 16 w 48"/>
                <a:gd name="T5" fmla="*/ 26 h 79"/>
                <a:gd name="T6" fmla="*/ 24 w 48"/>
                <a:gd name="T7" fmla="*/ 35 h 79"/>
                <a:gd name="T8" fmla="*/ 32 w 48"/>
                <a:gd name="T9" fmla="*/ 35 h 79"/>
                <a:gd name="T10" fmla="*/ 32 w 48"/>
                <a:gd name="T11" fmla="*/ 44 h 79"/>
                <a:gd name="T12" fmla="*/ 48 w 48"/>
                <a:gd name="T13" fmla="*/ 44 h 79"/>
                <a:gd name="T14" fmla="*/ 48 w 48"/>
                <a:gd name="T15" fmla="*/ 61 h 79"/>
                <a:gd name="T16" fmla="*/ 48 w 48"/>
                <a:gd name="T17" fmla="*/ 70 h 79"/>
                <a:gd name="T18" fmla="*/ 48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0" y="0"/>
                  </a:moveTo>
                  <a:lnTo>
                    <a:pt x="16" y="8"/>
                  </a:lnTo>
                  <a:lnTo>
                    <a:pt x="16" y="26"/>
                  </a:lnTo>
                  <a:lnTo>
                    <a:pt x="24" y="35"/>
                  </a:lnTo>
                  <a:lnTo>
                    <a:pt x="32" y="35"/>
                  </a:lnTo>
                  <a:lnTo>
                    <a:pt x="32" y="44"/>
                  </a:lnTo>
                  <a:lnTo>
                    <a:pt x="48" y="44"/>
                  </a:lnTo>
                  <a:lnTo>
                    <a:pt x="48" y="61"/>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38" name="Freeform 1320"/>
            <p:cNvSpPr>
              <a:spLocks/>
            </p:cNvSpPr>
            <p:nvPr/>
          </p:nvSpPr>
          <p:spPr bwMode="auto">
            <a:xfrm>
              <a:off x="2044" y="3455"/>
              <a:ext cx="64" cy="35"/>
            </a:xfrm>
            <a:custGeom>
              <a:avLst/>
              <a:gdLst>
                <a:gd name="T0" fmla="*/ 0 w 64"/>
                <a:gd name="T1" fmla="*/ 0 h 35"/>
                <a:gd name="T2" fmla="*/ 8 w 64"/>
                <a:gd name="T3" fmla="*/ 0 h 35"/>
                <a:gd name="T4" fmla="*/ 16 w 64"/>
                <a:gd name="T5" fmla="*/ 0 h 35"/>
                <a:gd name="T6" fmla="*/ 32 w 64"/>
                <a:gd name="T7" fmla="*/ 0 h 35"/>
                <a:gd name="T8" fmla="*/ 32 w 64"/>
                <a:gd name="T9" fmla="*/ 8 h 35"/>
                <a:gd name="T10" fmla="*/ 40 w 64"/>
                <a:gd name="T11" fmla="*/ 8 h 35"/>
                <a:gd name="T12" fmla="*/ 48 w 64"/>
                <a:gd name="T13" fmla="*/ 26 h 35"/>
                <a:gd name="T14" fmla="*/ 64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0" y="0"/>
                  </a:moveTo>
                  <a:lnTo>
                    <a:pt x="8" y="0"/>
                  </a:lnTo>
                  <a:lnTo>
                    <a:pt x="16" y="0"/>
                  </a:lnTo>
                  <a:lnTo>
                    <a:pt x="32" y="0"/>
                  </a:lnTo>
                  <a:lnTo>
                    <a:pt x="32" y="8"/>
                  </a:lnTo>
                  <a:lnTo>
                    <a:pt x="40" y="8"/>
                  </a:lnTo>
                  <a:lnTo>
                    <a:pt x="48" y="26"/>
                  </a:lnTo>
                  <a:lnTo>
                    <a:pt x="64"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39" name="Freeform 1321"/>
            <p:cNvSpPr>
              <a:spLocks/>
            </p:cNvSpPr>
            <p:nvPr/>
          </p:nvSpPr>
          <p:spPr bwMode="auto">
            <a:xfrm>
              <a:off x="2012" y="3455"/>
              <a:ext cx="16" cy="123"/>
            </a:xfrm>
            <a:custGeom>
              <a:avLst/>
              <a:gdLst>
                <a:gd name="T0" fmla="*/ 16 w 16"/>
                <a:gd name="T1" fmla="*/ 0 h 123"/>
                <a:gd name="T2" fmla="*/ 16 w 16"/>
                <a:gd name="T3" fmla="*/ 35 h 123"/>
                <a:gd name="T4" fmla="*/ 16 w 16"/>
                <a:gd name="T5" fmla="*/ 43 h 123"/>
                <a:gd name="T6" fmla="*/ 16 w 16"/>
                <a:gd name="T7" fmla="*/ 70 h 123"/>
                <a:gd name="T8" fmla="*/ 8 w 16"/>
                <a:gd name="T9" fmla="*/ 70 h 123"/>
                <a:gd name="T10" fmla="*/ 8 w 16"/>
                <a:gd name="T11" fmla="*/ 79 h 123"/>
                <a:gd name="T12" fmla="*/ 8 w 16"/>
                <a:gd name="T13" fmla="*/ 87 h 123"/>
                <a:gd name="T14" fmla="*/ 8 w 16"/>
                <a:gd name="T15" fmla="*/ 105 h 123"/>
                <a:gd name="T16" fmla="*/ 0 w 16"/>
                <a:gd name="T17" fmla="*/ 114 h 123"/>
                <a:gd name="T18" fmla="*/ 0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16" y="0"/>
                  </a:moveTo>
                  <a:lnTo>
                    <a:pt x="16" y="35"/>
                  </a:lnTo>
                  <a:lnTo>
                    <a:pt x="16" y="43"/>
                  </a:lnTo>
                  <a:lnTo>
                    <a:pt x="16" y="70"/>
                  </a:lnTo>
                  <a:lnTo>
                    <a:pt x="8" y="70"/>
                  </a:lnTo>
                  <a:lnTo>
                    <a:pt x="8" y="79"/>
                  </a:lnTo>
                  <a:lnTo>
                    <a:pt x="8" y="87"/>
                  </a:lnTo>
                  <a:lnTo>
                    <a:pt x="8" y="105"/>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40" name="Freeform 1322"/>
            <p:cNvSpPr>
              <a:spLocks/>
            </p:cNvSpPr>
            <p:nvPr/>
          </p:nvSpPr>
          <p:spPr bwMode="auto">
            <a:xfrm>
              <a:off x="1980" y="3481"/>
              <a:ext cx="16" cy="61"/>
            </a:xfrm>
            <a:custGeom>
              <a:avLst/>
              <a:gdLst>
                <a:gd name="T0" fmla="*/ 0 w 16"/>
                <a:gd name="T1" fmla="*/ 0 h 61"/>
                <a:gd name="T2" fmla="*/ 8 w 16"/>
                <a:gd name="T3" fmla="*/ 9 h 61"/>
                <a:gd name="T4" fmla="*/ 16 w 16"/>
                <a:gd name="T5" fmla="*/ 17 h 61"/>
                <a:gd name="T6" fmla="*/ 16 w 16"/>
                <a:gd name="T7" fmla="*/ 26 h 61"/>
                <a:gd name="T8" fmla="*/ 16 w 16"/>
                <a:gd name="T9" fmla="*/ 44 h 61"/>
                <a:gd name="T10" fmla="*/ 16 w 16"/>
                <a:gd name="T11" fmla="*/ 53 h 61"/>
                <a:gd name="T12" fmla="*/ 16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0" y="0"/>
                  </a:moveTo>
                  <a:lnTo>
                    <a:pt x="8" y="9"/>
                  </a:lnTo>
                  <a:lnTo>
                    <a:pt x="16" y="17"/>
                  </a:lnTo>
                  <a:lnTo>
                    <a:pt x="16" y="26"/>
                  </a:lnTo>
                  <a:lnTo>
                    <a:pt x="16" y="44"/>
                  </a:lnTo>
                  <a:lnTo>
                    <a:pt x="16" y="53"/>
                  </a:lnTo>
                  <a:lnTo>
                    <a:pt x="16"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41" name="Freeform 1323"/>
            <p:cNvSpPr>
              <a:spLocks/>
            </p:cNvSpPr>
            <p:nvPr/>
          </p:nvSpPr>
          <p:spPr bwMode="auto">
            <a:xfrm>
              <a:off x="1948" y="3507"/>
              <a:ext cx="16" cy="88"/>
            </a:xfrm>
            <a:custGeom>
              <a:avLst/>
              <a:gdLst>
                <a:gd name="T0" fmla="*/ 16 w 16"/>
                <a:gd name="T1" fmla="*/ 0 h 88"/>
                <a:gd name="T2" fmla="*/ 16 w 16"/>
                <a:gd name="T3" fmla="*/ 27 h 88"/>
                <a:gd name="T4" fmla="*/ 8 w 16"/>
                <a:gd name="T5" fmla="*/ 35 h 88"/>
                <a:gd name="T6" fmla="*/ 8 w 16"/>
                <a:gd name="T7" fmla="*/ 53 h 88"/>
                <a:gd name="T8" fmla="*/ 0 w 16"/>
                <a:gd name="T9" fmla="*/ 62 h 88"/>
                <a:gd name="T10" fmla="*/ 0 w 16"/>
                <a:gd name="T11" fmla="*/ 71 h 88"/>
                <a:gd name="T12" fmla="*/ 0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16" y="0"/>
                  </a:moveTo>
                  <a:lnTo>
                    <a:pt x="16" y="27"/>
                  </a:lnTo>
                  <a:lnTo>
                    <a:pt x="8" y="35"/>
                  </a:lnTo>
                  <a:lnTo>
                    <a:pt x="8"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42" name="Freeform 1324"/>
            <p:cNvSpPr>
              <a:spLocks/>
            </p:cNvSpPr>
            <p:nvPr/>
          </p:nvSpPr>
          <p:spPr bwMode="auto">
            <a:xfrm>
              <a:off x="1908" y="3455"/>
              <a:ext cx="16" cy="123"/>
            </a:xfrm>
            <a:custGeom>
              <a:avLst/>
              <a:gdLst>
                <a:gd name="T0" fmla="*/ 8 w 16"/>
                <a:gd name="T1" fmla="*/ 0 h 123"/>
                <a:gd name="T2" fmla="*/ 8 w 16"/>
                <a:gd name="T3" fmla="*/ 8 h 123"/>
                <a:gd name="T4" fmla="*/ 16 w 16"/>
                <a:gd name="T5" fmla="*/ 26 h 123"/>
                <a:gd name="T6" fmla="*/ 16 w 16"/>
                <a:gd name="T7" fmla="*/ 35 h 123"/>
                <a:gd name="T8" fmla="*/ 8 w 16"/>
                <a:gd name="T9" fmla="*/ 43 h 123"/>
                <a:gd name="T10" fmla="*/ 8 w 16"/>
                <a:gd name="T11" fmla="*/ 52 h 123"/>
                <a:gd name="T12" fmla="*/ 8 w 16"/>
                <a:gd name="T13" fmla="*/ 70 h 123"/>
                <a:gd name="T14" fmla="*/ 8 w 16"/>
                <a:gd name="T15" fmla="*/ 79 h 123"/>
                <a:gd name="T16" fmla="*/ 0 w 16"/>
                <a:gd name="T17" fmla="*/ 87 h 123"/>
                <a:gd name="T18" fmla="*/ 0 w 16"/>
                <a:gd name="T19" fmla="*/ 105 h 123"/>
                <a:gd name="T20" fmla="*/ 0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16" y="26"/>
                  </a:lnTo>
                  <a:lnTo>
                    <a:pt x="16" y="35"/>
                  </a:lnTo>
                  <a:lnTo>
                    <a:pt x="8" y="43"/>
                  </a:lnTo>
                  <a:lnTo>
                    <a:pt x="8" y="52"/>
                  </a:lnTo>
                  <a:lnTo>
                    <a:pt x="8" y="70"/>
                  </a:lnTo>
                  <a:lnTo>
                    <a:pt x="8" y="79"/>
                  </a:lnTo>
                  <a:lnTo>
                    <a:pt x="0" y="87"/>
                  </a:lnTo>
                  <a:lnTo>
                    <a:pt x="0" y="105"/>
                  </a:lnTo>
                  <a:lnTo>
                    <a:pt x="0"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43" name="Freeform 1325"/>
            <p:cNvSpPr>
              <a:spLocks/>
            </p:cNvSpPr>
            <p:nvPr/>
          </p:nvSpPr>
          <p:spPr bwMode="auto">
            <a:xfrm>
              <a:off x="1788" y="3490"/>
              <a:ext cx="40" cy="105"/>
            </a:xfrm>
            <a:custGeom>
              <a:avLst/>
              <a:gdLst>
                <a:gd name="T0" fmla="*/ 32 w 40"/>
                <a:gd name="T1" fmla="*/ 0 h 105"/>
                <a:gd name="T2" fmla="*/ 40 w 40"/>
                <a:gd name="T3" fmla="*/ 8 h 105"/>
                <a:gd name="T4" fmla="*/ 32 w 40"/>
                <a:gd name="T5" fmla="*/ 17 h 105"/>
                <a:gd name="T6" fmla="*/ 24 w 40"/>
                <a:gd name="T7" fmla="*/ 35 h 105"/>
                <a:gd name="T8" fmla="*/ 8 w 40"/>
                <a:gd name="T9" fmla="*/ 44 h 105"/>
                <a:gd name="T10" fmla="*/ 8 w 40"/>
                <a:gd name="T11" fmla="*/ 52 h 105"/>
                <a:gd name="T12" fmla="*/ 0 w 40"/>
                <a:gd name="T13" fmla="*/ 70 h 105"/>
                <a:gd name="T14" fmla="*/ 0 w 40"/>
                <a:gd name="T15" fmla="*/ 79 h 105"/>
                <a:gd name="T16" fmla="*/ 0 w 40"/>
                <a:gd name="T17" fmla="*/ 88 h 105"/>
                <a:gd name="T18" fmla="*/ 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32" y="0"/>
                  </a:moveTo>
                  <a:lnTo>
                    <a:pt x="40" y="8"/>
                  </a:lnTo>
                  <a:lnTo>
                    <a:pt x="32" y="17"/>
                  </a:lnTo>
                  <a:lnTo>
                    <a:pt x="24" y="35"/>
                  </a:lnTo>
                  <a:lnTo>
                    <a:pt x="8" y="44"/>
                  </a:lnTo>
                  <a:lnTo>
                    <a:pt x="8" y="52"/>
                  </a:lnTo>
                  <a:lnTo>
                    <a:pt x="0" y="70"/>
                  </a:lnTo>
                  <a:lnTo>
                    <a:pt x="0" y="79"/>
                  </a:lnTo>
                  <a:lnTo>
                    <a:pt x="0" y="88"/>
                  </a:lnTo>
                  <a:lnTo>
                    <a:pt x="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44" name="Freeform 1326"/>
            <p:cNvSpPr>
              <a:spLocks/>
            </p:cNvSpPr>
            <p:nvPr/>
          </p:nvSpPr>
          <p:spPr bwMode="auto">
            <a:xfrm>
              <a:off x="1724" y="3463"/>
              <a:ext cx="64" cy="115"/>
            </a:xfrm>
            <a:custGeom>
              <a:avLst/>
              <a:gdLst>
                <a:gd name="T0" fmla="*/ 64 w 64"/>
                <a:gd name="T1" fmla="*/ 0 h 115"/>
                <a:gd name="T2" fmla="*/ 56 w 64"/>
                <a:gd name="T3" fmla="*/ 18 h 115"/>
                <a:gd name="T4" fmla="*/ 56 w 64"/>
                <a:gd name="T5" fmla="*/ 27 h 115"/>
                <a:gd name="T6" fmla="*/ 40 w 64"/>
                <a:gd name="T7" fmla="*/ 27 h 115"/>
                <a:gd name="T8" fmla="*/ 32 w 64"/>
                <a:gd name="T9" fmla="*/ 27 h 115"/>
                <a:gd name="T10" fmla="*/ 32 w 64"/>
                <a:gd name="T11" fmla="*/ 35 h 115"/>
                <a:gd name="T12" fmla="*/ 32 w 64"/>
                <a:gd name="T13" fmla="*/ 44 h 115"/>
                <a:gd name="T14" fmla="*/ 24 w 64"/>
                <a:gd name="T15" fmla="*/ 62 h 115"/>
                <a:gd name="T16" fmla="*/ 16 w 64"/>
                <a:gd name="T17" fmla="*/ 71 h 115"/>
                <a:gd name="T18" fmla="*/ 16 w 64"/>
                <a:gd name="T19" fmla="*/ 79 h 115"/>
                <a:gd name="T20" fmla="*/ 16 w 64"/>
                <a:gd name="T21" fmla="*/ 97 h 115"/>
                <a:gd name="T22" fmla="*/ 0 w 64"/>
                <a:gd name="T23" fmla="*/ 97 h 115"/>
                <a:gd name="T24" fmla="*/ 0 w 64"/>
                <a:gd name="T25" fmla="*/ 106 h 115"/>
                <a:gd name="T26" fmla="*/ 0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64" y="0"/>
                  </a:moveTo>
                  <a:lnTo>
                    <a:pt x="56" y="18"/>
                  </a:lnTo>
                  <a:lnTo>
                    <a:pt x="56" y="27"/>
                  </a:lnTo>
                  <a:lnTo>
                    <a:pt x="40" y="27"/>
                  </a:lnTo>
                  <a:lnTo>
                    <a:pt x="32" y="27"/>
                  </a:lnTo>
                  <a:lnTo>
                    <a:pt x="32" y="35"/>
                  </a:lnTo>
                  <a:lnTo>
                    <a:pt x="32" y="44"/>
                  </a:lnTo>
                  <a:lnTo>
                    <a:pt x="24" y="62"/>
                  </a:lnTo>
                  <a:lnTo>
                    <a:pt x="16" y="71"/>
                  </a:lnTo>
                  <a:lnTo>
                    <a:pt x="16" y="79"/>
                  </a:lnTo>
                  <a:lnTo>
                    <a:pt x="16" y="97"/>
                  </a:lnTo>
                  <a:lnTo>
                    <a:pt x="0" y="97"/>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45" name="Freeform 1327"/>
            <p:cNvSpPr>
              <a:spLocks/>
            </p:cNvSpPr>
            <p:nvPr/>
          </p:nvSpPr>
          <p:spPr bwMode="auto">
            <a:xfrm>
              <a:off x="2132" y="3507"/>
              <a:ext cx="48" cy="88"/>
            </a:xfrm>
            <a:custGeom>
              <a:avLst/>
              <a:gdLst>
                <a:gd name="T0" fmla="*/ 0 w 48"/>
                <a:gd name="T1" fmla="*/ 0 h 88"/>
                <a:gd name="T2" fmla="*/ 0 w 48"/>
                <a:gd name="T3" fmla="*/ 18 h 88"/>
                <a:gd name="T4" fmla="*/ 0 w 48"/>
                <a:gd name="T5" fmla="*/ 27 h 88"/>
                <a:gd name="T6" fmla="*/ 16 w 48"/>
                <a:gd name="T7" fmla="*/ 27 h 88"/>
                <a:gd name="T8" fmla="*/ 16 w 48"/>
                <a:gd name="T9" fmla="*/ 35 h 88"/>
                <a:gd name="T10" fmla="*/ 24 w 48"/>
                <a:gd name="T11" fmla="*/ 35 h 88"/>
                <a:gd name="T12" fmla="*/ 32 w 48"/>
                <a:gd name="T13" fmla="*/ 53 h 88"/>
                <a:gd name="T14" fmla="*/ 48 w 48"/>
                <a:gd name="T15" fmla="*/ 62 h 88"/>
                <a:gd name="T16" fmla="*/ 48 w 48"/>
                <a:gd name="T17" fmla="*/ 71 h 88"/>
                <a:gd name="T18" fmla="*/ 48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0" y="0"/>
                  </a:moveTo>
                  <a:lnTo>
                    <a:pt x="0" y="18"/>
                  </a:lnTo>
                  <a:lnTo>
                    <a:pt x="0" y="27"/>
                  </a:lnTo>
                  <a:lnTo>
                    <a:pt x="16" y="27"/>
                  </a:lnTo>
                  <a:lnTo>
                    <a:pt x="16" y="35"/>
                  </a:lnTo>
                  <a:lnTo>
                    <a:pt x="24" y="35"/>
                  </a:lnTo>
                  <a:lnTo>
                    <a:pt x="32" y="53"/>
                  </a:lnTo>
                  <a:lnTo>
                    <a:pt x="48" y="62"/>
                  </a:lnTo>
                  <a:lnTo>
                    <a:pt x="48" y="71"/>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46" name="Freeform 1328"/>
            <p:cNvSpPr>
              <a:spLocks/>
            </p:cNvSpPr>
            <p:nvPr/>
          </p:nvSpPr>
          <p:spPr bwMode="auto">
            <a:xfrm>
              <a:off x="2092" y="3314"/>
              <a:ext cx="64" cy="53"/>
            </a:xfrm>
            <a:custGeom>
              <a:avLst/>
              <a:gdLst>
                <a:gd name="T0" fmla="*/ 0 w 64"/>
                <a:gd name="T1" fmla="*/ 0 h 53"/>
                <a:gd name="T2" fmla="*/ 24 w 64"/>
                <a:gd name="T3" fmla="*/ 17 h 53"/>
                <a:gd name="T4" fmla="*/ 32 w 64"/>
                <a:gd name="T5" fmla="*/ 17 h 53"/>
                <a:gd name="T6" fmla="*/ 40 w 64"/>
                <a:gd name="T7" fmla="*/ 17 h 53"/>
                <a:gd name="T8" fmla="*/ 56 w 64"/>
                <a:gd name="T9" fmla="*/ 17 h 53"/>
                <a:gd name="T10" fmla="*/ 64 w 64"/>
                <a:gd name="T11" fmla="*/ 26 h 53"/>
                <a:gd name="T12" fmla="*/ 64 w 64"/>
                <a:gd name="T13" fmla="*/ 35 h 53"/>
                <a:gd name="T14" fmla="*/ 64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0" y="0"/>
                  </a:moveTo>
                  <a:lnTo>
                    <a:pt x="24" y="17"/>
                  </a:lnTo>
                  <a:lnTo>
                    <a:pt x="32" y="17"/>
                  </a:lnTo>
                  <a:lnTo>
                    <a:pt x="40" y="17"/>
                  </a:lnTo>
                  <a:lnTo>
                    <a:pt x="56" y="17"/>
                  </a:lnTo>
                  <a:lnTo>
                    <a:pt x="64" y="26"/>
                  </a:lnTo>
                  <a:lnTo>
                    <a:pt x="64" y="35"/>
                  </a:lnTo>
                  <a:lnTo>
                    <a:pt x="64"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47" name="Freeform 1329"/>
            <p:cNvSpPr>
              <a:spLocks/>
            </p:cNvSpPr>
            <p:nvPr/>
          </p:nvSpPr>
          <p:spPr bwMode="auto">
            <a:xfrm>
              <a:off x="1780" y="3314"/>
              <a:ext cx="96" cy="35"/>
            </a:xfrm>
            <a:custGeom>
              <a:avLst/>
              <a:gdLst>
                <a:gd name="T0" fmla="*/ 96 w 96"/>
                <a:gd name="T1" fmla="*/ 0 h 35"/>
                <a:gd name="T2" fmla="*/ 80 w 96"/>
                <a:gd name="T3" fmla="*/ 0 h 35"/>
                <a:gd name="T4" fmla="*/ 72 w 96"/>
                <a:gd name="T5" fmla="*/ 0 h 35"/>
                <a:gd name="T6" fmla="*/ 64 w 96"/>
                <a:gd name="T7" fmla="*/ 0 h 35"/>
                <a:gd name="T8" fmla="*/ 48 w 96"/>
                <a:gd name="T9" fmla="*/ 0 h 35"/>
                <a:gd name="T10" fmla="*/ 40 w 96"/>
                <a:gd name="T11" fmla="*/ 0 h 35"/>
                <a:gd name="T12" fmla="*/ 32 w 96"/>
                <a:gd name="T13" fmla="*/ 0 h 35"/>
                <a:gd name="T14" fmla="*/ 16 w 96"/>
                <a:gd name="T15" fmla="*/ 17 h 35"/>
                <a:gd name="T16" fmla="*/ 8 w 96"/>
                <a:gd name="T17" fmla="*/ 26 h 35"/>
                <a:gd name="T18" fmla="*/ 0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96" y="0"/>
                  </a:moveTo>
                  <a:lnTo>
                    <a:pt x="80" y="0"/>
                  </a:lnTo>
                  <a:lnTo>
                    <a:pt x="72" y="0"/>
                  </a:lnTo>
                  <a:lnTo>
                    <a:pt x="64" y="0"/>
                  </a:lnTo>
                  <a:lnTo>
                    <a:pt x="48" y="0"/>
                  </a:lnTo>
                  <a:lnTo>
                    <a:pt x="40" y="0"/>
                  </a:lnTo>
                  <a:lnTo>
                    <a:pt x="32" y="0"/>
                  </a:lnTo>
                  <a:lnTo>
                    <a:pt x="16" y="17"/>
                  </a:lnTo>
                  <a:lnTo>
                    <a:pt x="8"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48" name="Freeform 1330"/>
            <p:cNvSpPr>
              <a:spLocks/>
            </p:cNvSpPr>
            <p:nvPr/>
          </p:nvSpPr>
          <p:spPr bwMode="auto">
            <a:xfrm>
              <a:off x="1780" y="3296"/>
              <a:ext cx="112" cy="44"/>
            </a:xfrm>
            <a:custGeom>
              <a:avLst/>
              <a:gdLst>
                <a:gd name="T0" fmla="*/ 112 w 112"/>
                <a:gd name="T1" fmla="*/ 0 h 44"/>
                <a:gd name="T2" fmla="*/ 104 w 112"/>
                <a:gd name="T3" fmla="*/ 0 h 44"/>
                <a:gd name="T4" fmla="*/ 96 w 112"/>
                <a:gd name="T5" fmla="*/ 0 h 44"/>
                <a:gd name="T6" fmla="*/ 80 w 112"/>
                <a:gd name="T7" fmla="*/ 0 h 44"/>
                <a:gd name="T8" fmla="*/ 72 w 112"/>
                <a:gd name="T9" fmla="*/ 0 h 44"/>
                <a:gd name="T10" fmla="*/ 64 w 112"/>
                <a:gd name="T11" fmla="*/ 0 h 44"/>
                <a:gd name="T12" fmla="*/ 48 w 112"/>
                <a:gd name="T13" fmla="*/ 0 h 44"/>
                <a:gd name="T14" fmla="*/ 40 w 112"/>
                <a:gd name="T15" fmla="*/ 9 h 44"/>
                <a:gd name="T16" fmla="*/ 32 w 112"/>
                <a:gd name="T17" fmla="*/ 9 h 44"/>
                <a:gd name="T18" fmla="*/ 32 w 112"/>
                <a:gd name="T19" fmla="*/ 18 h 44"/>
                <a:gd name="T20" fmla="*/ 16 w 112"/>
                <a:gd name="T21" fmla="*/ 18 h 44"/>
                <a:gd name="T22" fmla="*/ 8 w 112"/>
                <a:gd name="T23" fmla="*/ 35 h 44"/>
                <a:gd name="T24" fmla="*/ 0 w 112"/>
                <a:gd name="T25" fmla="*/ 35 h 44"/>
                <a:gd name="T26" fmla="*/ 0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112" y="0"/>
                  </a:moveTo>
                  <a:lnTo>
                    <a:pt x="104" y="0"/>
                  </a:lnTo>
                  <a:lnTo>
                    <a:pt x="96" y="0"/>
                  </a:lnTo>
                  <a:lnTo>
                    <a:pt x="80" y="0"/>
                  </a:lnTo>
                  <a:lnTo>
                    <a:pt x="72" y="0"/>
                  </a:lnTo>
                  <a:lnTo>
                    <a:pt x="64" y="0"/>
                  </a:lnTo>
                  <a:lnTo>
                    <a:pt x="48" y="0"/>
                  </a:lnTo>
                  <a:lnTo>
                    <a:pt x="40" y="9"/>
                  </a:lnTo>
                  <a:lnTo>
                    <a:pt x="32" y="9"/>
                  </a:lnTo>
                  <a:lnTo>
                    <a:pt x="32" y="18"/>
                  </a:lnTo>
                  <a:lnTo>
                    <a:pt x="16" y="18"/>
                  </a:lnTo>
                  <a:lnTo>
                    <a:pt x="8" y="35"/>
                  </a:lnTo>
                  <a:lnTo>
                    <a:pt x="0" y="35"/>
                  </a:lnTo>
                  <a:lnTo>
                    <a:pt x="0"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49" name="Freeform 1331"/>
            <p:cNvSpPr>
              <a:spLocks/>
            </p:cNvSpPr>
            <p:nvPr/>
          </p:nvSpPr>
          <p:spPr bwMode="auto">
            <a:xfrm>
              <a:off x="1748" y="3375"/>
              <a:ext cx="64" cy="71"/>
            </a:xfrm>
            <a:custGeom>
              <a:avLst/>
              <a:gdLst>
                <a:gd name="T0" fmla="*/ 64 w 64"/>
                <a:gd name="T1" fmla="*/ 0 h 71"/>
                <a:gd name="T2" fmla="*/ 48 w 64"/>
                <a:gd name="T3" fmla="*/ 0 h 71"/>
                <a:gd name="T4" fmla="*/ 40 w 64"/>
                <a:gd name="T5" fmla="*/ 9 h 71"/>
                <a:gd name="T6" fmla="*/ 32 w 64"/>
                <a:gd name="T7" fmla="*/ 18 h 71"/>
                <a:gd name="T8" fmla="*/ 32 w 64"/>
                <a:gd name="T9" fmla="*/ 36 h 71"/>
                <a:gd name="T10" fmla="*/ 16 w 64"/>
                <a:gd name="T11" fmla="*/ 44 h 71"/>
                <a:gd name="T12" fmla="*/ 16 w 64"/>
                <a:gd name="T13" fmla="*/ 53 h 71"/>
                <a:gd name="T14" fmla="*/ 8 w 64"/>
                <a:gd name="T15" fmla="*/ 53 h 71"/>
                <a:gd name="T16" fmla="*/ 0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64" y="0"/>
                  </a:moveTo>
                  <a:lnTo>
                    <a:pt x="48" y="0"/>
                  </a:lnTo>
                  <a:lnTo>
                    <a:pt x="40" y="9"/>
                  </a:lnTo>
                  <a:lnTo>
                    <a:pt x="32" y="18"/>
                  </a:lnTo>
                  <a:lnTo>
                    <a:pt x="32" y="36"/>
                  </a:lnTo>
                  <a:lnTo>
                    <a:pt x="16" y="44"/>
                  </a:lnTo>
                  <a:lnTo>
                    <a:pt x="16" y="53"/>
                  </a:lnTo>
                  <a:lnTo>
                    <a:pt x="8" y="53"/>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50" name="Freeform 1332"/>
            <p:cNvSpPr>
              <a:spLocks/>
            </p:cNvSpPr>
            <p:nvPr/>
          </p:nvSpPr>
          <p:spPr bwMode="auto">
            <a:xfrm>
              <a:off x="1692" y="3455"/>
              <a:ext cx="96" cy="43"/>
            </a:xfrm>
            <a:custGeom>
              <a:avLst/>
              <a:gdLst>
                <a:gd name="T0" fmla="*/ 96 w 96"/>
                <a:gd name="T1" fmla="*/ 0 h 43"/>
                <a:gd name="T2" fmla="*/ 88 w 96"/>
                <a:gd name="T3" fmla="*/ 0 h 43"/>
                <a:gd name="T4" fmla="*/ 72 w 96"/>
                <a:gd name="T5" fmla="*/ 8 h 43"/>
                <a:gd name="T6" fmla="*/ 64 w 96"/>
                <a:gd name="T7" fmla="*/ 8 h 43"/>
                <a:gd name="T8" fmla="*/ 56 w 96"/>
                <a:gd name="T9" fmla="*/ 26 h 43"/>
                <a:gd name="T10" fmla="*/ 48 w 96"/>
                <a:gd name="T11" fmla="*/ 26 h 43"/>
                <a:gd name="T12" fmla="*/ 32 w 96"/>
                <a:gd name="T13" fmla="*/ 26 h 43"/>
                <a:gd name="T14" fmla="*/ 24 w 96"/>
                <a:gd name="T15" fmla="*/ 26 h 43"/>
                <a:gd name="T16" fmla="*/ 16 w 96"/>
                <a:gd name="T17" fmla="*/ 35 h 43"/>
                <a:gd name="T18" fmla="*/ 0 w 96"/>
                <a:gd name="T19" fmla="*/ 35 h 43"/>
                <a:gd name="T20" fmla="*/ 0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96" y="0"/>
                  </a:moveTo>
                  <a:lnTo>
                    <a:pt x="88" y="0"/>
                  </a:lnTo>
                  <a:lnTo>
                    <a:pt x="72" y="8"/>
                  </a:lnTo>
                  <a:lnTo>
                    <a:pt x="64" y="8"/>
                  </a:lnTo>
                  <a:lnTo>
                    <a:pt x="56" y="26"/>
                  </a:lnTo>
                  <a:lnTo>
                    <a:pt x="48" y="26"/>
                  </a:lnTo>
                  <a:lnTo>
                    <a:pt x="32" y="26"/>
                  </a:lnTo>
                  <a:lnTo>
                    <a:pt x="24" y="26"/>
                  </a:lnTo>
                  <a:lnTo>
                    <a:pt x="16" y="35"/>
                  </a:lnTo>
                  <a:lnTo>
                    <a:pt x="0" y="35"/>
                  </a:lnTo>
                  <a:lnTo>
                    <a:pt x="0"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6542" name="Group 1333"/>
          <p:cNvGrpSpPr>
            <a:grpSpLocks/>
          </p:cNvGrpSpPr>
          <p:nvPr/>
        </p:nvGrpSpPr>
        <p:grpSpPr bwMode="auto">
          <a:xfrm>
            <a:off x="6161088" y="2601913"/>
            <a:ext cx="609600" cy="496887"/>
            <a:chOff x="1748" y="2760"/>
            <a:chExt cx="480" cy="457"/>
          </a:xfrm>
        </p:grpSpPr>
        <p:sp>
          <p:nvSpPr>
            <p:cNvPr id="106892" name="Freeform 1334"/>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232 w 232"/>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211"/>
                <a:gd name="T188" fmla="*/ 232 w 232"/>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lnTo>
                    <a:pt x="232"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93" name="Freeform 1335"/>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211"/>
                <a:gd name="T185" fmla="*/ 232 w 232"/>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94" name="Freeform 1336"/>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56 w 208"/>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8"/>
                <a:gd name="T187" fmla="*/ 0 h 255"/>
                <a:gd name="T188" fmla="*/ 208 w 208"/>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lnTo>
                    <a:pt x="56"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95" name="Freeform 1337"/>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8"/>
                <a:gd name="T184" fmla="*/ 0 h 255"/>
                <a:gd name="T185" fmla="*/ 208 w 208"/>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96" name="Freeform 1338"/>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40 w 280"/>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0"/>
                <a:gd name="T118" fmla="*/ 0 h 360"/>
                <a:gd name="T119" fmla="*/ 280 w 280"/>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lnTo>
                    <a:pt x="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97" name="Freeform 1339"/>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80"/>
                <a:gd name="T115" fmla="*/ 0 h 360"/>
                <a:gd name="T116" fmla="*/ 280 w 280"/>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98" name="Freeform 1340"/>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40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lnTo>
                    <a:pt x="40"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99" name="Freeform 1341"/>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00" name="Freeform 1342"/>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208 w 208"/>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8"/>
                <a:gd name="T139" fmla="*/ 0 h 457"/>
                <a:gd name="T140" fmla="*/ 208 w 208"/>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lnTo>
                    <a:pt x="208"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01" name="Freeform 1343"/>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8"/>
                <a:gd name="T136" fmla="*/ 0 h 457"/>
                <a:gd name="T137" fmla="*/ 208 w 208"/>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02" name="Freeform 1344"/>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232 w 232"/>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325"/>
                <a:gd name="T188" fmla="*/ 232 w 232"/>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lnTo>
                    <a:pt x="232"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903" name="Freeform 1345"/>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325"/>
                <a:gd name="T185" fmla="*/ 232 w 232"/>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6543" name="Group 1346"/>
          <p:cNvGrpSpPr>
            <a:grpSpLocks/>
          </p:cNvGrpSpPr>
          <p:nvPr/>
        </p:nvGrpSpPr>
        <p:grpSpPr bwMode="auto">
          <a:xfrm>
            <a:off x="6313488" y="3086100"/>
            <a:ext cx="774700" cy="614363"/>
            <a:chOff x="1692" y="3226"/>
            <a:chExt cx="488" cy="387"/>
          </a:xfrm>
        </p:grpSpPr>
        <p:sp>
          <p:nvSpPr>
            <p:cNvPr id="106845" name="Freeform 1347"/>
            <p:cNvSpPr>
              <a:spLocks/>
            </p:cNvSpPr>
            <p:nvPr/>
          </p:nvSpPr>
          <p:spPr bwMode="auto">
            <a:xfrm>
              <a:off x="1996" y="3226"/>
              <a:ext cx="40" cy="53"/>
            </a:xfrm>
            <a:custGeom>
              <a:avLst/>
              <a:gdLst>
                <a:gd name="T0" fmla="*/ 0 w 40"/>
                <a:gd name="T1" fmla="*/ 0 h 53"/>
                <a:gd name="T2" fmla="*/ 0 w 40"/>
                <a:gd name="T3" fmla="*/ 9 h 53"/>
                <a:gd name="T4" fmla="*/ 0 w 40"/>
                <a:gd name="T5" fmla="*/ 18 h 53"/>
                <a:gd name="T6" fmla="*/ 8 w 40"/>
                <a:gd name="T7" fmla="*/ 18 h 53"/>
                <a:gd name="T8" fmla="*/ 24 w 40"/>
                <a:gd name="T9" fmla="*/ 18 h 53"/>
                <a:gd name="T10" fmla="*/ 24 w 40"/>
                <a:gd name="T11" fmla="*/ 35 h 53"/>
                <a:gd name="T12" fmla="*/ 32 w 40"/>
                <a:gd name="T13" fmla="*/ 35 h 53"/>
                <a:gd name="T14" fmla="*/ 32 w 40"/>
                <a:gd name="T15" fmla="*/ 44 h 53"/>
                <a:gd name="T16" fmla="*/ 40 w 40"/>
                <a:gd name="T17" fmla="*/ 44 h 53"/>
                <a:gd name="T18" fmla="*/ 4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0" y="0"/>
                  </a:moveTo>
                  <a:lnTo>
                    <a:pt x="0" y="9"/>
                  </a:lnTo>
                  <a:lnTo>
                    <a:pt x="0" y="18"/>
                  </a:lnTo>
                  <a:lnTo>
                    <a:pt x="8" y="18"/>
                  </a:lnTo>
                  <a:lnTo>
                    <a:pt x="24" y="18"/>
                  </a:lnTo>
                  <a:lnTo>
                    <a:pt x="24" y="35"/>
                  </a:lnTo>
                  <a:lnTo>
                    <a:pt x="32" y="35"/>
                  </a:lnTo>
                  <a:lnTo>
                    <a:pt x="32" y="44"/>
                  </a:lnTo>
                  <a:lnTo>
                    <a:pt x="40" y="44"/>
                  </a:lnTo>
                  <a:lnTo>
                    <a:pt x="4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46" name="Freeform 1348"/>
            <p:cNvSpPr>
              <a:spLocks/>
            </p:cNvSpPr>
            <p:nvPr/>
          </p:nvSpPr>
          <p:spPr bwMode="auto">
            <a:xfrm>
              <a:off x="1940" y="3226"/>
              <a:ext cx="56" cy="97"/>
            </a:xfrm>
            <a:custGeom>
              <a:avLst/>
              <a:gdLst>
                <a:gd name="T0" fmla="*/ 56 w 56"/>
                <a:gd name="T1" fmla="*/ 0 h 97"/>
                <a:gd name="T2" fmla="*/ 56 w 56"/>
                <a:gd name="T3" fmla="*/ 9 h 97"/>
                <a:gd name="T4" fmla="*/ 56 w 56"/>
                <a:gd name="T5" fmla="*/ 18 h 97"/>
                <a:gd name="T6" fmla="*/ 48 w 56"/>
                <a:gd name="T7" fmla="*/ 35 h 97"/>
                <a:gd name="T8" fmla="*/ 32 w 56"/>
                <a:gd name="T9" fmla="*/ 44 h 97"/>
                <a:gd name="T10" fmla="*/ 24 w 56"/>
                <a:gd name="T11" fmla="*/ 53 h 97"/>
                <a:gd name="T12" fmla="*/ 16 w 56"/>
                <a:gd name="T13" fmla="*/ 62 h 97"/>
                <a:gd name="T14" fmla="*/ 0 w 56"/>
                <a:gd name="T15" fmla="*/ 79 h 97"/>
                <a:gd name="T16" fmla="*/ 0 w 56"/>
                <a:gd name="T17" fmla="*/ 88 h 97"/>
                <a:gd name="T18" fmla="*/ 0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56" y="0"/>
                  </a:moveTo>
                  <a:lnTo>
                    <a:pt x="56" y="9"/>
                  </a:lnTo>
                  <a:lnTo>
                    <a:pt x="56" y="18"/>
                  </a:lnTo>
                  <a:lnTo>
                    <a:pt x="48" y="35"/>
                  </a:lnTo>
                  <a:lnTo>
                    <a:pt x="32" y="44"/>
                  </a:lnTo>
                  <a:lnTo>
                    <a:pt x="24" y="53"/>
                  </a:lnTo>
                  <a:lnTo>
                    <a:pt x="16" y="62"/>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47" name="Freeform 1349"/>
            <p:cNvSpPr>
              <a:spLocks/>
            </p:cNvSpPr>
            <p:nvPr/>
          </p:nvSpPr>
          <p:spPr bwMode="auto">
            <a:xfrm>
              <a:off x="1884" y="3226"/>
              <a:ext cx="80" cy="97"/>
            </a:xfrm>
            <a:custGeom>
              <a:avLst/>
              <a:gdLst>
                <a:gd name="T0" fmla="*/ 80 w 80"/>
                <a:gd name="T1" fmla="*/ 0 h 97"/>
                <a:gd name="T2" fmla="*/ 72 w 80"/>
                <a:gd name="T3" fmla="*/ 35 h 97"/>
                <a:gd name="T4" fmla="*/ 56 w 80"/>
                <a:gd name="T5" fmla="*/ 35 h 97"/>
                <a:gd name="T6" fmla="*/ 56 w 80"/>
                <a:gd name="T7" fmla="*/ 44 h 97"/>
                <a:gd name="T8" fmla="*/ 48 w 80"/>
                <a:gd name="T9" fmla="*/ 44 h 97"/>
                <a:gd name="T10" fmla="*/ 40 w 80"/>
                <a:gd name="T11" fmla="*/ 44 h 97"/>
                <a:gd name="T12" fmla="*/ 32 w 80"/>
                <a:gd name="T13" fmla="*/ 53 h 97"/>
                <a:gd name="T14" fmla="*/ 16 w 80"/>
                <a:gd name="T15" fmla="*/ 53 h 97"/>
                <a:gd name="T16" fmla="*/ 16 w 80"/>
                <a:gd name="T17" fmla="*/ 62 h 97"/>
                <a:gd name="T18" fmla="*/ 8 w 80"/>
                <a:gd name="T19" fmla="*/ 62 h 97"/>
                <a:gd name="T20" fmla="*/ 8 w 80"/>
                <a:gd name="T21" fmla="*/ 79 h 97"/>
                <a:gd name="T22" fmla="*/ 0 w 80"/>
                <a:gd name="T23" fmla="*/ 79 h 97"/>
                <a:gd name="T24" fmla="*/ 0 w 80"/>
                <a:gd name="T25" fmla="*/ 88 h 97"/>
                <a:gd name="T26" fmla="*/ 0 w 80"/>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
                <a:gd name="T43" fmla="*/ 0 h 97"/>
                <a:gd name="T44" fmla="*/ 80 w 80"/>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 h="97">
                  <a:moveTo>
                    <a:pt x="80" y="0"/>
                  </a:moveTo>
                  <a:lnTo>
                    <a:pt x="72" y="35"/>
                  </a:lnTo>
                  <a:lnTo>
                    <a:pt x="56" y="35"/>
                  </a:lnTo>
                  <a:lnTo>
                    <a:pt x="56" y="44"/>
                  </a:lnTo>
                  <a:lnTo>
                    <a:pt x="48" y="44"/>
                  </a:lnTo>
                  <a:lnTo>
                    <a:pt x="40" y="44"/>
                  </a:lnTo>
                  <a:lnTo>
                    <a:pt x="32" y="53"/>
                  </a:lnTo>
                  <a:lnTo>
                    <a:pt x="16" y="53"/>
                  </a:lnTo>
                  <a:lnTo>
                    <a:pt x="16" y="62"/>
                  </a:lnTo>
                  <a:lnTo>
                    <a:pt x="8" y="62"/>
                  </a:lnTo>
                  <a:lnTo>
                    <a:pt x="8" y="79"/>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48" name="Freeform 1350"/>
            <p:cNvSpPr>
              <a:spLocks/>
            </p:cNvSpPr>
            <p:nvPr/>
          </p:nvSpPr>
          <p:spPr bwMode="auto">
            <a:xfrm>
              <a:off x="1972" y="3270"/>
              <a:ext cx="56" cy="114"/>
            </a:xfrm>
            <a:custGeom>
              <a:avLst/>
              <a:gdLst>
                <a:gd name="T0" fmla="*/ 0 w 56"/>
                <a:gd name="T1" fmla="*/ 0 h 114"/>
                <a:gd name="T2" fmla="*/ 0 w 56"/>
                <a:gd name="T3" fmla="*/ 9 h 114"/>
                <a:gd name="T4" fmla="*/ 0 w 56"/>
                <a:gd name="T5" fmla="*/ 18 h 114"/>
                <a:gd name="T6" fmla="*/ 0 w 56"/>
                <a:gd name="T7" fmla="*/ 35 h 114"/>
                <a:gd name="T8" fmla="*/ 16 w 56"/>
                <a:gd name="T9" fmla="*/ 44 h 114"/>
                <a:gd name="T10" fmla="*/ 24 w 56"/>
                <a:gd name="T11" fmla="*/ 53 h 114"/>
                <a:gd name="T12" fmla="*/ 48 w 56"/>
                <a:gd name="T13" fmla="*/ 70 h 114"/>
                <a:gd name="T14" fmla="*/ 48 w 56"/>
                <a:gd name="T15" fmla="*/ 79 h 114"/>
                <a:gd name="T16" fmla="*/ 48 w 56"/>
                <a:gd name="T17" fmla="*/ 88 h 114"/>
                <a:gd name="T18" fmla="*/ 56 w 56"/>
                <a:gd name="T19" fmla="*/ 88 h 114"/>
                <a:gd name="T20" fmla="*/ 56 w 56"/>
                <a:gd name="T21" fmla="*/ 105 h 114"/>
                <a:gd name="T22" fmla="*/ 56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0" y="0"/>
                  </a:moveTo>
                  <a:lnTo>
                    <a:pt x="0" y="9"/>
                  </a:lnTo>
                  <a:lnTo>
                    <a:pt x="0" y="18"/>
                  </a:lnTo>
                  <a:lnTo>
                    <a:pt x="0" y="35"/>
                  </a:lnTo>
                  <a:lnTo>
                    <a:pt x="16" y="44"/>
                  </a:lnTo>
                  <a:lnTo>
                    <a:pt x="24" y="53"/>
                  </a:lnTo>
                  <a:lnTo>
                    <a:pt x="48" y="70"/>
                  </a:lnTo>
                  <a:lnTo>
                    <a:pt x="48" y="79"/>
                  </a:lnTo>
                  <a:lnTo>
                    <a:pt x="48" y="88"/>
                  </a:lnTo>
                  <a:lnTo>
                    <a:pt x="56" y="88"/>
                  </a:lnTo>
                  <a:lnTo>
                    <a:pt x="56" y="105"/>
                  </a:lnTo>
                  <a:lnTo>
                    <a:pt x="5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49" name="Freeform 1351"/>
            <p:cNvSpPr>
              <a:spLocks/>
            </p:cNvSpPr>
            <p:nvPr/>
          </p:nvSpPr>
          <p:spPr bwMode="auto">
            <a:xfrm>
              <a:off x="1900" y="3226"/>
              <a:ext cx="72" cy="158"/>
            </a:xfrm>
            <a:custGeom>
              <a:avLst/>
              <a:gdLst>
                <a:gd name="T0" fmla="*/ 72 w 72"/>
                <a:gd name="T1" fmla="*/ 0 h 158"/>
                <a:gd name="T2" fmla="*/ 64 w 72"/>
                <a:gd name="T3" fmla="*/ 44 h 158"/>
                <a:gd name="T4" fmla="*/ 64 w 72"/>
                <a:gd name="T5" fmla="*/ 53 h 158"/>
                <a:gd name="T6" fmla="*/ 56 w 72"/>
                <a:gd name="T7" fmla="*/ 53 h 158"/>
                <a:gd name="T8" fmla="*/ 56 w 72"/>
                <a:gd name="T9" fmla="*/ 62 h 158"/>
                <a:gd name="T10" fmla="*/ 40 w 72"/>
                <a:gd name="T11" fmla="*/ 79 h 158"/>
                <a:gd name="T12" fmla="*/ 32 w 72"/>
                <a:gd name="T13" fmla="*/ 79 h 158"/>
                <a:gd name="T14" fmla="*/ 32 w 72"/>
                <a:gd name="T15" fmla="*/ 88 h 158"/>
                <a:gd name="T16" fmla="*/ 24 w 72"/>
                <a:gd name="T17" fmla="*/ 88 h 158"/>
                <a:gd name="T18" fmla="*/ 24 w 72"/>
                <a:gd name="T19" fmla="*/ 97 h 158"/>
                <a:gd name="T20" fmla="*/ 24 w 72"/>
                <a:gd name="T21" fmla="*/ 114 h 158"/>
                <a:gd name="T22" fmla="*/ 16 w 72"/>
                <a:gd name="T23" fmla="*/ 114 h 158"/>
                <a:gd name="T24" fmla="*/ 16 w 72"/>
                <a:gd name="T25" fmla="*/ 123 h 158"/>
                <a:gd name="T26" fmla="*/ 0 w 72"/>
                <a:gd name="T27" fmla="*/ 132 h 158"/>
                <a:gd name="T28" fmla="*/ 0 w 72"/>
                <a:gd name="T29" fmla="*/ 149 h 158"/>
                <a:gd name="T30" fmla="*/ 16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72" y="0"/>
                  </a:moveTo>
                  <a:lnTo>
                    <a:pt x="64" y="44"/>
                  </a:lnTo>
                  <a:lnTo>
                    <a:pt x="64" y="53"/>
                  </a:lnTo>
                  <a:lnTo>
                    <a:pt x="56" y="53"/>
                  </a:lnTo>
                  <a:lnTo>
                    <a:pt x="56" y="62"/>
                  </a:lnTo>
                  <a:lnTo>
                    <a:pt x="40" y="79"/>
                  </a:lnTo>
                  <a:lnTo>
                    <a:pt x="32" y="79"/>
                  </a:lnTo>
                  <a:lnTo>
                    <a:pt x="32" y="88"/>
                  </a:lnTo>
                  <a:lnTo>
                    <a:pt x="24" y="88"/>
                  </a:lnTo>
                  <a:lnTo>
                    <a:pt x="24" y="97"/>
                  </a:lnTo>
                  <a:lnTo>
                    <a:pt x="24" y="114"/>
                  </a:lnTo>
                  <a:lnTo>
                    <a:pt x="16" y="114"/>
                  </a:lnTo>
                  <a:lnTo>
                    <a:pt x="16" y="123"/>
                  </a:lnTo>
                  <a:lnTo>
                    <a:pt x="0" y="132"/>
                  </a:lnTo>
                  <a:lnTo>
                    <a:pt x="0" y="149"/>
                  </a:lnTo>
                  <a:lnTo>
                    <a:pt x="16"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50" name="Freeform 1352"/>
            <p:cNvSpPr>
              <a:spLocks/>
            </p:cNvSpPr>
            <p:nvPr/>
          </p:nvSpPr>
          <p:spPr bwMode="auto">
            <a:xfrm>
              <a:off x="1972" y="3226"/>
              <a:ext cx="96" cy="114"/>
            </a:xfrm>
            <a:custGeom>
              <a:avLst/>
              <a:gdLst>
                <a:gd name="T0" fmla="*/ 0 w 96"/>
                <a:gd name="T1" fmla="*/ 0 h 114"/>
                <a:gd name="T2" fmla="*/ 24 w 96"/>
                <a:gd name="T3" fmla="*/ 35 h 114"/>
                <a:gd name="T4" fmla="*/ 32 w 96"/>
                <a:gd name="T5" fmla="*/ 44 h 114"/>
                <a:gd name="T6" fmla="*/ 48 w 96"/>
                <a:gd name="T7" fmla="*/ 44 h 114"/>
                <a:gd name="T8" fmla="*/ 56 w 96"/>
                <a:gd name="T9" fmla="*/ 44 h 114"/>
                <a:gd name="T10" fmla="*/ 64 w 96"/>
                <a:gd name="T11" fmla="*/ 44 h 114"/>
                <a:gd name="T12" fmla="*/ 64 w 96"/>
                <a:gd name="T13" fmla="*/ 53 h 114"/>
                <a:gd name="T14" fmla="*/ 80 w 96"/>
                <a:gd name="T15" fmla="*/ 53 h 114"/>
                <a:gd name="T16" fmla="*/ 88 w 96"/>
                <a:gd name="T17" fmla="*/ 62 h 114"/>
                <a:gd name="T18" fmla="*/ 96 w 96"/>
                <a:gd name="T19" fmla="*/ 79 h 114"/>
                <a:gd name="T20" fmla="*/ 96 w 96"/>
                <a:gd name="T21" fmla="*/ 88 h 114"/>
                <a:gd name="T22" fmla="*/ 96 w 96"/>
                <a:gd name="T23" fmla="*/ 97 h 114"/>
                <a:gd name="T24" fmla="*/ 96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0" y="0"/>
                  </a:moveTo>
                  <a:lnTo>
                    <a:pt x="24" y="35"/>
                  </a:lnTo>
                  <a:lnTo>
                    <a:pt x="32" y="44"/>
                  </a:lnTo>
                  <a:lnTo>
                    <a:pt x="48" y="44"/>
                  </a:lnTo>
                  <a:lnTo>
                    <a:pt x="56" y="44"/>
                  </a:lnTo>
                  <a:lnTo>
                    <a:pt x="64" y="44"/>
                  </a:lnTo>
                  <a:lnTo>
                    <a:pt x="64" y="53"/>
                  </a:lnTo>
                  <a:lnTo>
                    <a:pt x="80" y="53"/>
                  </a:lnTo>
                  <a:lnTo>
                    <a:pt x="88" y="62"/>
                  </a:lnTo>
                  <a:lnTo>
                    <a:pt x="96" y="79"/>
                  </a:lnTo>
                  <a:lnTo>
                    <a:pt x="96" y="88"/>
                  </a:lnTo>
                  <a:lnTo>
                    <a:pt x="96" y="97"/>
                  </a:lnTo>
                  <a:lnTo>
                    <a:pt x="9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51" name="Freeform 1353"/>
            <p:cNvSpPr>
              <a:spLocks/>
            </p:cNvSpPr>
            <p:nvPr/>
          </p:nvSpPr>
          <p:spPr bwMode="auto">
            <a:xfrm>
              <a:off x="1988" y="3270"/>
              <a:ext cx="40" cy="132"/>
            </a:xfrm>
            <a:custGeom>
              <a:avLst/>
              <a:gdLst>
                <a:gd name="T0" fmla="*/ 40 w 40"/>
                <a:gd name="T1" fmla="*/ 0 h 132"/>
                <a:gd name="T2" fmla="*/ 40 w 40"/>
                <a:gd name="T3" fmla="*/ 9 h 132"/>
                <a:gd name="T4" fmla="*/ 40 w 40"/>
                <a:gd name="T5" fmla="*/ 18 h 132"/>
                <a:gd name="T6" fmla="*/ 40 w 40"/>
                <a:gd name="T7" fmla="*/ 35 h 132"/>
                <a:gd name="T8" fmla="*/ 40 w 40"/>
                <a:gd name="T9" fmla="*/ 44 h 132"/>
                <a:gd name="T10" fmla="*/ 32 w 40"/>
                <a:gd name="T11" fmla="*/ 53 h 132"/>
                <a:gd name="T12" fmla="*/ 16 w 40"/>
                <a:gd name="T13" fmla="*/ 70 h 132"/>
                <a:gd name="T14" fmla="*/ 16 w 40"/>
                <a:gd name="T15" fmla="*/ 79 h 132"/>
                <a:gd name="T16" fmla="*/ 8 w 40"/>
                <a:gd name="T17" fmla="*/ 88 h 132"/>
                <a:gd name="T18" fmla="*/ 8 w 40"/>
                <a:gd name="T19" fmla="*/ 105 h 132"/>
                <a:gd name="T20" fmla="*/ 0 w 40"/>
                <a:gd name="T21" fmla="*/ 105 h 132"/>
                <a:gd name="T22" fmla="*/ 0 w 40"/>
                <a:gd name="T23" fmla="*/ 114 h 132"/>
                <a:gd name="T24" fmla="*/ 0 w 40"/>
                <a:gd name="T25" fmla="*/ 123 h 132"/>
                <a:gd name="T26" fmla="*/ 0 w 40"/>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132"/>
                <a:gd name="T44" fmla="*/ 40 w 40"/>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132">
                  <a:moveTo>
                    <a:pt x="40" y="0"/>
                  </a:moveTo>
                  <a:lnTo>
                    <a:pt x="40" y="9"/>
                  </a:lnTo>
                  <a:lnTo>
                    <a:pt x="40" y="18"/>
                  </a:lnTo>
                  <a:lnTo>
                    <a:pt x="40" y="35"/>
                  </a:lnTo>
                  <a:lnTo>
                    <a:pt x="40" y="44"/>
                  </a:lnTo>
                  <a:lnTo>
                    <a:pt x="32" y="53"/>
                  </a:lnTo>
                  <a:lnTo>
                    <a:pt x="16" y="70"/>
                  </a:lnTo>
                  <a:lnTo>
                    <a:pt x="16" y="79"/>
                  </a:lnTo>
                  <a:lnTo>
                    <a:pt x="8" y="88"/>
                  </a:lnTo>
                  <a:lnTo>
                    <a:pt x="8" y="105"/>
                  </a:lnTo>
                  <a:lnTo>
                    <a:pt x="0" y="105"/>
                  </a:lnTo>
                  <a:lnTo>
                    <a:pt x="0" y="114"/>
                  </a:lnTo>
                  <a:lnTo>
                    <a:pt x="0" y="123"/>
                  </a:lnTo>
                  <a:lnTo>
                    <a:pt x="0"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52" name="Freeform 1354"/>
            <p:cNvSpPr>
              <a:spLocks/>
            </p:cNvSpPr>
            <p:nvPr/>
          </p:nvSpPr>
          <p:spPr bwMode="auto">
            <a:xfrm>
              <a:off x="1948" y="3305"/>
              <a:ext cx="40" cy="88"/>
            </a:xfrm>
            <a:custGeom>
              <a:avLst/>
              <a:gdLst>
                <a:gd name="T0" fmla="*/ 0 w 40"/>
                <a:gd name="T1" fmla="*/ 0 h 88"/>
                <a:gd name="T2" fmla="*/ 0 w 40"/>
                <a:gd name="T3" fmla="*/ 26 h 88"/>
                <a:gd name="T4" fmla="*/ 8 w 40"/>
                <a:gd name="T5" fmla="*/ 35 h 88"/>
                <a:gd name="T6" fmla="*/ 16 w 40"/>
                <a:gd name="T7" fmla="*/ 44 h 88"/>
                <a:gd name="T8" fmla="*/ 32 w 40"/>
                <a:gd name="T9" fmla="*/ 44 h 88"/>
                <a:gd name="T10" fmla="*/ 32 w 40"/>
                <a:gd name="T11" fmla="*/ 62 h 88"/>
                <a:gd name="T12" fmla="*/ 40 w 40"/>
                <a:gd name="T13" fmla="*/ 62 h 88"/>
                <a:gd name="T14" fmla="*/ 40 w 40"/>
                <a:gd name="T15" fmla="*/ 70 h 88"/>
                <a:gd name="T16" fmla="*/ 40 w 40"/>
                <a:gd name="T17" fmla="*/ 79 h 88"/>
                <a:gd name="T18" fmla="*/ 4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0" y="0"/>
                  </a:moveTo>
                  <a:lnTo>
                    <a:pt x="0" y="26"/>
                  </a:lnTo>
                  <a:lnTo>
                    <a:pt x="8" y="35"/>
                  </a:lnTo>
                  <a:lnTo>
                    <a:pt x="16" y="44"/>
                  </a:lnTo>
                  <a:lnTo>
                    <a:pt x="32" y="44"/>
                  </a:lnTo>
                  <a:lnTo>
                    <a:pt x="32" y="62"/>
                  </a:lnTo>
                  <a:lnTo>
                    <a:pt x="40" y="62"/>
                  </a:lnTo>
                  <a:lnTo>
                    <a:pt x="40" y="70"/>
                  </a:lnTo>
                  <a:lnTo>
                    <a:pt x="40" y="79"/>
                  </a:lnTo>
                  <a:lnTo>
                    <a:pt x="4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53" name="Freeform 1355"/>
            <p:cNvSpPr>
              <a:spLocks/>
            </p:cNvSpPr>
            <p:nvPr/>
          </p:nvSpPr>
          <p:spPr bwMode="auto">
            <a:xfrm>
              <a:off x="1900" y="3279"/>
              <a:ext cx="64" cy="140"/>
            </a:xfrm>
            <a:custGeom>
              <a:avLst/>
              <a:gdLst>
                <a:gd name="T0" fmla="*/ 0 w 64"/>
                <a:gd name="T1" fmla="*/ 0 h 140"/>
                <a:gd name="T2" fmla="*/ 16 w 64"/>
                <a:gd name="T3" fmla="*/ 61 h 140"/>
                <a:gd name="T4" fmla="*/ 24 w 64"/>
                <a:gd name="T5" fmla="*/ 70 h 140"/>
                <a:gd name="T6" fmla="*/ 32 w 64"/>
                <a:gd name="T7" fmla="*/ 79 h 140"/>
                <a:gd name="T8" fmla="*/ 32 w 64"/>
                <a:gd name="T9" fmla="*/ 105 h 140"/>
                <a:gd name="T10" fmla="*/ 40 w 64"/>
                <a:gd name="T11" fmla="*/ 114 h 140"/>
                <a:gd name="T12" fmla="*/ 40 w 64"/>
                <a:gd name="T13" fmla="*/ 123 h 140"/>
                <a:gd name="T14" fmla="*/ 56 w 64"/>
                <a:gd name="T15" fmla="*/ 123 h 140"/>
                <a:gd name="T16" fmla="*/ 64 w 64"/>
                <a:gd name="T17" fmla="*/ 123 h 140"/>
                <a:gd name="T18" fmla="*/ 64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0" y="0"/>
                  </a:moveTo>
                  <a:lnTo>
                    <a:pt x="16" y="61"/>
                  </a:lnTo>
                  <a:lnTo>
                    <a:pt x="24" y="70"/>
                  </a:lnTo>
                  <a:lnTo>
                    <a:pt x="32" y="79"/>
                  </a:lnTo>
                  <a:lnTo>
                    <a:pt x="32" y="105"/>
                  </a:lnTo>
                  <a:lnTo>
                    <a:pt x="40" y="114"/>
                  </a:lnTo>
                  <a:lnTo>
                    <a:pt x="40" y="123"/>
                  </a:lnTo>
                  <a:lnTo>
                    <a:pt x="56" y="123"/>
                  </a:lnTo>
                  <a:lnTo>
                    <a:pt x="64" y="123"/>
                  </a:lnTo>
                  <a:lnTo>
                    <a:pt x="64"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54" name="Freeform 1356"/>
            <p:cNvSpPr>
              <a:spLocks/>
            </p:cNvSpPr>
            <p:nvPr/>
          </p:nvSpPr>
          <p:spPr bwMode="auto">
            <a:xfrm>
              <a:off x="1852" y="3226"/>
              <a:ext cx="104" cy="193"/>
            </a:xfrm>
            <a:custGeom>
              <a:avLst/>
              <a:gdLst>
                <a:gd name="T0" fmla="*/ 104 w 104"/>
                <a:gd name="T1" fmla="*/ 0 h 193"/>
                <a:gd name="T2" fmla="*/ 80 w 104"/>
                <a:gd name="T3" fmla="*/ 18 h 193"/>
                <a:gd name="T4" fmla="*/ 72 w 104"/>
                <a:gd name="T5" fmla="*/ 35 h 193"/>
                <a:gd name="T6" fmla="*/ 64 w 104"/>
                <a:gd name="T7" fmla="*/ 44 h 193"/>
                <a:gd name="T8" fmla="*/ 64 w 104"/>
                <a:gd name="T9" fmla="*/ 53 h 193"/>
                <a:gd name="T10" fmla="*/ 48 w 104"/>
                <a:gd name="T11" fmla="*/ 53 h 193"/>
                <a:gd name="T12" fmla="*/ 48 w 104"/>
                <a:gd name="T13" fmla="*/ 62 h 193"/>
                <a:gd name="T14" fmla="*/ 40 w 104"/>
                <a:gd name="T15" fmla="*/ 62 h 193"/>
                <a:gd name="T16" fmla="*/ 32 w 104"/>
                <a:gd name="T17" fmla="*/ 79 h 193"/>
                <a:gd name="T18" fmla="*/ 32 w 104"/>
                <a:gd name="T19" fmla="*/ 88 h 193"/>
                <a:gd name="T20" fmla="*/ 16 w 104"/>
                <a:gd name="T21" fmla="*/ 88 h 193"/>
                <a:gd name="T22" fmla="*/ 16 w 104"/>
                <a:gd name="T23" fmla="*/ 97 h 193"/>
                <a:gd name="T24" fmla="*/ 8 w 104"/>
                <a:gd name="T25" fmla="*/ 97 h 193"/>
                <a:gd name="T26" fmla="*/ 8 w 104"/>
                <a:gd name="T27" fmla="*/ 114 h 193"/>
                <a:gd name="T28" fmla="*/ 8 w 104"/>
                <a:gd name="T29" fmla="*/ 123 h 193"/>
                <a:gd name="T30" fmla="*/ 0 w 104"/>
                <a:gd name="T31" fmla="*/ 132 h 193"/>
                <a:gd name="T32" fmla="*/ 0 w 104"/>
                <a:gd name="T33" fmla="*/ 149 h 193"/>
                <a:gd name="T34" fmla="*/ 0 w 104"/>
                <a:gd name="T35" fmla="*/ 158 h 193"/>
                <a:gd name="T36" fmla="*/ 0 w 104"/>
                <a:gd name="T37" fmla="*/ 167 h 193"/>
                <a:gd name="T38" fmla="*/ 0 w 104"/>
                <a:gd name="T39" fmla="*/ 176 h 193"/>
                <a:gd name="T40" fmla="*/ 0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104" y="0"/>
                  </a:moveTo>
                  <a:lnTo>
                    <a:pt x="80" y="18"/>
                  </a:lnTo>
                  <a:lnTo>
                    <a:pt x="72" y="35"/>
                  </a:lnTo>
                  <a:lnTo>
                    <a:pt x="64" y="44"/>
                  </a:lnTo>
                  <a:lnTo>
                    <a:pt x="64" y="53"/>
                  </a:lnTo>
                  <a:lnTo>
                    <a:pt x="48" y="53"/>
                  </a:lnTo>
                  <a:lnTo>
                    <a:pt x="48" y="62"/>
                  </a:lnTo>
                  <a:lnTo>
                    <a:pt x="40" y="62"/>
                  </a:lnTo>
                  <a:lnTo>
                    <a:pt x="32" y="79"/>
                  </a:lnTo>
                  <a:lnTo>
                    <a:pt x="32" y="88"/>
                  </a:lnTo>
                  <a:lnTo>
                    <a:pt x="16" y="88"/>
                  </a:lnTo>
                  <a:lnTo>
                    <a:pt x="16" y="97"/>
                  </a:lnTo>
                  <a:lnTo>
                    <a:pt x="8" y="97"/>
                  </a:lnTo>
                  <a:lnTo>
                    <a:pt x="8" y="114"/>
                  </a:lnTo>
                  <a:lnTo>
                    <a:pt x="8" y="123"/>
                  </a:lnTo>
                  <a:lnTo>
                    <a:pt x="0" y="132"/>
                  </a:lnTo>
                  <a:lnTo>
                    <a:pt x="0" y="149"/>
                  </a:lnTo>
                  <a:lnTo>
                    <a:pt x="0" y="158"/>
                  </a:lnTo>
                  <a:lnTo>
                    <a:pt x="0" y="167"/>
                  </a:lnTo>
                  <a:lnTo>
                    <a:pt x="0" y="176"/>
                  </a:lnTo>
                  <a:lnTo>
                    <a:pt x="0"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55" name="Freeform 1357"/>
            <p:cNvSpPr>
              <a:spLocks/>
            </p:cNvSpPr>
            <p:nvPr/>
          </p:nvSpPr>
          <p:spPr bwMode="auto">
            <a:xfrm>
              <a:off x="2044" y="3305"/>
              <a:ext cx="16" cy="106"/>
            </a:xfrm>
            <a:custGeom>
              <a:avLst/>
              <a:gdLst>
                <a:gd name="T0" fmla="*/ 8 w 16"/>
                <a:gd name="T1" fmla="*/ 0 h 106"/>
                <a:gd name="T2" fmla="*/ 8 w 16"/>
                <a:gd name="T3" fmla="*/ 9 h 106"/>
                <a:gd name="T4" fmla="*/ 8 w 16"/>
                <a:gd name="T5" fmla="*/ 26 h 106"/>
                <a:gd name="T6" fmla="*/ 8 w 16"/>
                <a:gd name="T7" fmla="*/ 35 h 106"/>
                <a:gd name="T8" fmla="*/ 0 w 16"/>
                <a:gd name="T9" fmla="*/ 35 h 106"/>
                <a:gd name="T10" fmla="*/ 0 w 16"/>
                <a:gd name="T11" fmla="*/ 44 h 106"/>
                <a:gd name="T12" fmla="*/ 0 w 16"/>
                <a:gd name="T13" fmla="*/ 62 h 106"/>
                <a:gd name="T14" fmla="*/ 8 w 16"/>
                <a:gd name="T15" fmla="*/ 70 h 106"/>
                <a:gd name="T16" fmla="*/ 8 w 16"/>
                <a:gd name="T17" fmla="*/ 79 h 106"/>
                <a:gd name="T18" fmla="*/ 16 w 16"/>
                <a:gd name="T19" fmla="*/ 88 h 106"/>
                <a:gd name="T20" fmla="*/ 16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0" y="35"/>
                  </a:lnTo>
                  <a:lnTo>
                    <a:pt x="0" y="44"/>
                  </a:lnTo>
                  <a:lnTo>
                    <a:pt x="0" y="62"/>
                  </a:lnTo>
                  <a:lnTo>
                    <a:pt x="8" y="70"/>
                  </a:lnTo>
                  <a:lnTo>
                    <a:pt x="8" y="79"/>
                  </a:lnTo>
                  <a:lnTo>
                    <a:pt x="16" y="88"/>
                  </a:lnTo>
                  <a:lnTo>
                    <a:pt x="16"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56" name="Freeform 1358"/>
            <p:cNvSpPr>
              <a:spLocks/>
            </p:cNvSpPr>
            <p:nvPr/>
          </p:nvSpPr>
          <p:spPr bwMode="auto">
            <a:xfrm>
              <a:off x="2020" y="3375"/>
              <a:ext cx="8" cy="62"/>
            </a:xfrm>
            <a:custGeom>
              <a:avLst/>
              <a:gdLst>
                <a:gd name="T0" fmla="*/ 8 w 8"/>
                <a:gd name="T1" fmla="*/ 0 h 62"/>
                <a:gd name="T2" fmla="*/ 0 w 8"/>
                <a:gd name="T3" fmla="*/ 9 h 62"/>
                <a:gd name="T4" fmla="*/ 0 w 8"/>
                <a:gd name="T5" fmla="*/ 18 h 62"/>
                <a:gd name="T6" fmla="*/ 0 w 8"/>
                <a:gd name="T7" fmla="*/ 27 h 62"/>
                <a:gd name="T8" fmla="*/ 0 w 8"/>
                <a:gd name="T9" fmla="*/ 44 h 62"/>
                <a:gd name="T10" fmla="*/ 0 w 8"/>
                <a:gd name="T11" fmla="*/ 53 h 62"/>
                <a:gd name="T12" fmla="*/ 0 w 8"/>
                <a:gd name="T13" fmla="*/ 62 h 62"/>
                <a:gd name="T14" fmla="*/ 0 60000 65536"/>
                <a:gd name="T15" fmla="*/ 0 60000 65536"/>
                <a:gd name="T16" fmla="*/ 0 60000 65536"/>
                <a:gd name="T17" fmla="*/ 0 60000 65536"/>
                <a:gd name="T18" fmla="*/ 0 60000 65536"/>
                <a:gd name="T19" fmla="*/ 0 60000 65536"/>
                <a:gd name="T20" fmla="*/ 0 60000 65536"/>
                <a:gd name="T21" fmla="*/ 0 w 8"/>
                <a:gd name="T22" fmla="*/ 0 h 62"/>
                <a:gd name="T23" fmla="*/ 8 w 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62">
                  <a:moveTo>
                    <a:pt x="8" y="0"/>
                  </a:moveTo>
                  <a:lnTo>
                    <a:pt x="0" y="9"/>
                  </a:lnTo>
                  <a:lnTo>
                    <a:pt x="0" y="18"/>
                  </a:lnTo>
                  <a:lnTo>
                    <a:pt x="0" y="27"/>
                  </a:lnTo>
                  <a:lnTo>
                    <a:pt x="0" y="44"/>
                  </a:lnTo>
                  <a:lnTo>
                    <a:pt x="0" y="53"/>
                  </a:lnTo>
                  <a:lnTo>
                    <a:pt x="0"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57" name="Freeform 1359"/>
            <p:cNvSpPr>
              <a:spLocks/>
            </p:cNvSpPr>
            <p:nvPr/>
          </p:nvSpPr>
          <p:spPr bwMode="auto">
            <a:xfrm>
              <a:off x="2060" y="3340"/>
              <a:ext cx="40" cy="79"/>
            </a:xfrm>
            <a:custGeom>
              <a:avLst/>
              <a:gdLst>
                <a:gd name="T0" fmla="*/ 8 w 40"/>
                <a:gd name="T1" fmla="*/ 0 h 79"/>
                <a:gd name="T2" fmla="*/ 0 w 40"/>
                <a:gd name="T3" fmla="*/ 9 h 79"/>
                <a:gd name="T4" fmla="*/ 8 w 40"/>
                <a:gd name="T5" fmla="*/ 18 h 79"/>
                <a:gd name="T6" fmla="*/ 8 w 40"/>
                <a:gd name="T7" fmla="*/ 35 h 79"/>
                <a:gd name="T8" fmla="*/ 24 w 40"/>
                <a:gd name="T9" fmla="*/ 35 h 79"/>
                <a:gd name="T10" fmla="*/ 32 w 40"/>
                <a:gd name="T11" fmla="*/ 44 h 79"/>
                <a:gd name="T12" fmla="*/ 40 w 40"/>
                <a:gd name="T13" fmla="*/ 53 h 79"/>
                <a:gd name="T14" fmla="*/ 40 w 40"/>
                <a:gd name="T15" fmla="*/ 62 h 79"/>
                <a:gd name="T16" fmla="*/ 4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8" y="0"/>
                  </a:moveTo>
                  <a:lnTo>
                    <a:pt x="0" y="9"/>
                  </a:lnTo>
                  <a:lnTo>
                    <a:pt x="8" y="18"/>
                  </a:lnTo>
                  <a:lnTo>
                    <a:pt x="8" y="35"/>
                  </a:lnTo>
                  <a:lnTo>
                    <a:pt x="24" y="35"/>
                  </a:lnTo>
                  <a:lnTo>
                    <a:pt x="32" y="44"/>
                  </a:lnTo>
                  <a:lnTo>
                    <a:pt x="40" y="53"/>
                  </a:lnTo>
                  <a:lnTo>
                    <a:pt x="40" y="62"/>
                  </a:lnTo>
                  <a:lnTo>
                    <a:pt x="4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58" name="Freeform 1360"/>
            <p:cNvSpPr>
              <a:spLocks/>
            </p:cNvSpPr>
            <p:nvPr/>
          </p:nvSpPr>
          <p:spPr bwMode="auto">
            <a:xfrm>
              <a:off x="2060" y="3288"/>
              <a:ext cx="64" cy="70"/>
            </a:xfrm>
            <a:custGeom>
              <a:avLst/>
              <a:gdLst>
                <a:gd name="T0" fmla="*/ 0 w 64"/>
                <a:gd name="T1" fmla="*/ 0 h 70"/>
                <a:gd name="T2" fmla="*/ 8 w 64"/>
                <a:gd name="T3" fmla="*/ 0 h 70"/>
                <a:gd name="T4" fmla="*/ 24 w 64"/>
                <a:gd name="T5" fmla="*/ 0 h 70"/>
                <a:gd name="T6" fmla="*/ 32 w 64"/>
                <a:gd name="T7" fmla="*/ 17 h 70"/>
                <a:gd name="T8" fmla="*/ 40 w 64"/>
                <a:gd name="T9" fmla="*/ 17 h 70"/>
                <a:gd name="T10" fmla="*/ 40 w 64"/>
                <a:gd name="T11" fmla="*/ 26 h 70"/>
                <a:gd name="T12" fmla="*/ 56 w 64"/>
                <a:gd name="T13" fmla="*/ 26 h 70"/>
                <a:gd name="T14" fmla="*/ 56 w 64"/>
                <a:gd name="T15" fmla="*/ 35 h 70"/>
                <a:gd name="T16" fmla="*/ 56 w 64"/>
                <a:gd name="T17" fmla="*/ 52 h 70"/>
                <a:gd name="T18" fmla="*/ 64 w 64"/>
                <a:gd name="T19" fmla="*/ 61 h 70"/>
                <a:gd name="T20" fmla="*/ 64 w 64"/>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70"/>
                <a:gd name="T35" fmla="*/ 64 w 64"/>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70">
                  <a:moveTo>
                    <a:pt x="0" y="0"/>
                  </a:moveTo>
                  <a:lnTo>
                    <a:pt x="8" y="0"/>
                  </a:lnTo>
                  <a:lnTo>
                    <a:pt x="24" y="0"/>
                  </a:lnTo>
                  <a:lnTo>
                    <a:pt x="32" y="17"/>
                  </a:lnTo>
                  <a:lnTo>
                    <a:pt x="40" y="17"/>
                  </a:lnTo>
                  <a:lnTo>
                    <a:pt x="40" y="26"/>
                  </a:lnTo>
                  <a:lnTo>
                    <a:pt x="56" y="26"/>
                  </a:lnTo>
                  <a:lnTo>
                    <a:pt x="56" y="35"/>
                  </a:lnTo>
                  <a:lnTo>
                    <a:pt x="56" y="52"/>
                  </a:lnTo>
                  <a:lnTo>
                    <a:pt x="64" y="61"/>
                  </a:lnTo>
                  <a:lnTo>
                    <a:pt x="64"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59" name="Freeform 1361"/>
            <p:cNvSpPr>
              <a:spLocks/>
            </p:cNvSpPr>
            <p:nvPr/>
          </p:nvSpPr>
          <p:spPr bwMode="auto">
            <a:xfrm>
              <a:off x="1788" y="3331"/>
              <a:ext cx="72" cy="80"/>
            </a:xfrm>
            <a:custGeom>
              <a:avLst/>
              <a:gdLst>
                <a:gd name="T0" fmla="*/ 72 w 72"/>
                <a:gd name="T1" fmla="*/ 0 h 80"/>
                <a:gd name="T2" fmla="*/ 72 w 72"/>
                <a:gd name="T3" fmla="*/ 9 h 80"/>
                <a:gd name="T4" fmla="*/ 64 w 72"/>
                <a:gd name="T5" fmla="*/ 9 h 80"/>
                <a:gd name="T6" fmla="*/ 56 w 72"/>
                <a:gd name="T7" fmla="*/ 9 h 80"/>
                <a:gd name="T8" fmla="*/ 40 w 72"/>
                <a:gd name="T9" fmla="*/ 18 h 80"/>
                <a:gd name="T10" fmla="*/ 32 w 72"/>
                <a:gd name="T11" fmla="*/ 36 h 80"/>
                <a:gd name="T12" fmla="*/ 24 w 72"/>
                <a:gd name="T13" fmla="*/ 44 h 80"/>
                <a:gd name="T14" fmla="*/ 8 w 72"/>
                <a:gd name="T15" fmla="*/ 53 h 80"/>
                <a:gd name="T16" fmla="*/ 8 w 72"/>
                <a:gd name="T17" fmla="*/ 62 h 80"/>
                <a:gd name="T18" fmla="*/ 8 w 72"/>
                <a:gd name="T19" fmla="*/ 80 h 80"/>
                <a:gd name="T20" fmla="*/ 0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72" y="0"/>
                  </a:moveTo>
                  <a:lnTo>
                    <a:pt x="72" y="9"/>
                  </a:lnTo>
                  <a:lnTo>
                    <a:pt x="64" y="9"/>
                  </a:lnTo>
                  <a:lnTo>
                    <a:pt x="56" y="9"/>
                  </a:lnTo>
                  <a:lnTo>
                    <a:pt x="40" y="18"/>
                  </a:lnTo>
                  <a:lnTo>
                    <a:pt x="32" y="36"/>
                  </a:lnTo>
                  <a:lnTo>
                    <a:pt x="24" y="44"/>
                  </a:lnTo>
                  <a:lnTo>
                    <a:pt x="8" y="53"/>
                  </a:lnTo>
                  <a:lnTo>
                    <a:pt x="8" y="62"/>
                  </a:lnTo>
                  <a:lnTo>
                    <a:pt x="8" y="80"/>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60" name="Freeform 1362"/>
            <p:cNvSpPr>
              <a:spLocks/>
            </p:cNvSpPr>
            <p:nvPr/>
          </p:nvSpPr>
          <p:spPr bwMode="auto">
            <a:xfrm>
              <a:off x="1860" y="3323"/>
              <a:ext cx="40" cy="105"/>
            </a:xfrm>
            <a:custGeom>
              <a:avLst/>
              <a:gdLst>
                <a:gd name="T0" fmla="*/ 0 w 40"/>
                <a:gd name="T1" fmla="*/ 0 h 105"/>
                <a:gd name="T2" fmla="*/ 8 w 40"/>
                <a:gd name="T3" fmla="*/ 17 h 105"/>
                <a:gd name="T4" fmla="*/ 8 w 40"/>
                <a:gd name="T5" fmla="*/ 26 h 105"/>
                <a:gd name="T6" fmla="*/ 8 w 40"/>
                <a:gd name="T7" fmla="*/ 35 h 105"/>
                <a:gd name="T8" fmla="*/ 24 w 40"/>
                <a:gd name="T9" fmla="*/ 35 h 105"/>
                <a:gd name="T10" fmla="*/ 24 w 40"/>
                <a:gd name="T11" fmla="*/ 52 h 105"/>
                <a:gd name="T12" fmla="*/ 32 w 40"/>
                <a:gd name="T13" fmla="*/ 61 h 105"/>
                <a:gd name="T14" fmla="*/ 40 w 40"/>
                <a:gd name="T15" fmla="*/ 70 h 105"/>
                <a:gd name="T16" fmla="*/ 40 w 40"/>
                <a:gd name="T17" fmla="*/ 79 h 105"/>
                <a:gd name="T18" fmla="*/ 40 w 40"/>
                <a:gd name="T19" fmla="*/ 96 h 105"/>
                <a:gd name="T20" fmla="*/ 4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0" y="0"/>
                  </a:moveTo>
                  <a:lnTo>
                    <a:pt x="8" y="17"/>
                  </a:lnTo>
                  <a:lnTo>
                    <a:pt x="8" y="26"/>
                  </a:lnTo>
                  <a:lnTo>
                    <a:pt x="8" y="35"/>
                  </a:lnTo>
                  <a:lnTo>
                    <a:pt x="24" y="35"/>
                  </a:lnTo>
                  <a:lnTo>
                    <a:pt x="24" y="52"/>
                  </a:lnTo>
                  <a:lnTo>
                    <a:pt x="32" y="61"/>
                  </a:lnTo>
                  <a:lnTo>
                    <a:pt x="40" y="70"/>
                  </a:lnTo>
                  <a:lnTo>
                    <a:pt x="40" y="79"/>
                  </a:lnTo>
                  <a:lnTo>
                    <a:pt x="40" y="96"/>
                  </a:lnTo>
                  <a:lnTo>
                    <a:pt x="4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61" name="Freeform 1363"/>
            <p:cNvSpPr>
              <a:spLocks/>
            </p:cNvSpPr>
            <p:nvPr/>
          </p:nvSpPr>
          <p:spPr bwMode="auto">
            <a:xfrm>
              <a:off x="1796" y="3411"/>
              <a:ext cx="48" cy="70"/>
            </a:xfrm>
            <a:custGeom>
              <a:avLst/>
              <a:gdLst>
                <a:gd name="T0" fmla="*/ 48 w 48"/>
                <a:gd name="T1" fmla="*/ 0 h 70"/>
                <a:gd name="T2" fmla="*/ 48 w 48"/>
                <a:gd name="T3" fmla="*/ 8 h 70"/>
                <a:gd name="T4" fmla="*/ 32 w 48"/>
                <a:gd name="T5" fmla="*/ 8 h 70"/>
                <a:gd name="T6" fmla="*/ 24 w 48"/>
                <a:gd name="T7" fmla="*/ 17 h 70"/>
                <a:gd name="T8" fmla="*/ 16 w 48"/>
                <a:gd name="T9" fmla="*/ 17 h 70"/>
                <a:gd name="T10" fmla="*/ 16 w 48"/>
                <a:gd name="T11" fmla="*/ 35 h 70"/>
                <a:gd name="T12" fmla="*/ 0 w 48"/>
                <a:gd name="T13" fmla="*/ 44 h 70"/>
                <a:gd name="T14" fmla="*/ 0 w 48"/>
                <a:gd name="T15" fmla="*/ 52 h 70"/>
                <a:gd name="T16" fmla="*/ 0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48" y="0"/>
                  </a:moveTo>
                  <a:lnTo>
                    <a:pt x="48" y="8"/>
                  </a:lnTo>
                  <a:lnTo>
                    <a:pt x="32" y="8"/>
                  </a:lnTo>
                  <a:lnTo>
                    <a:pt x="24" y="17"/>
                  </a:lnTo>
                  <a:lnTo>
                    <a:pt x="16" y="17"/>
                  </a:lnTo>
                  <a:lnTo>
                    <a:pt x="16" y="35"/>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62" name="Freeform 1364"/>
            <p:cNvSpPr>
              <a:spLocks/>
            </p:cNvSpPr>
            <p:nvPr/>
          </p:nvSpPr>
          <p:spPr bwMode="auto">
            <a:xfrm>
              <a:off x="1908" y="3419"/>
              <a:ext cx="24" cy="71"/>
            </a:xfrm>
            <a:custGeom>
              <a:avLst/>
              <a:gdLst>
                <a:gd name="T0" fmla="*/ 24 w 24"/>
                <a:gd name="T1" fmla="*/ 0 h 71"/>
                <a:gd name="T2" fmla="*/ 24 w 24"/>
                <a:gd name="T3" fmla="*/ 9 h 71"/>
                <a:gd name="T4" fmla="*/ 16 w 24"/>
                <a:gd name="T5" fmla="*/ 27 h 71"/>
                <a:gd name="T6" fmla="*/ 8 w 24"/>
                <a:gd name="T7" fmla="*/ 36 h 71"/>
                <a:gd name="T8" fmla="*/ 8 w 24"/>
                <a:gd name="T9" fmla="*/ 44 h 71"/>
                <a:gd name="T10" fmla="*/ 8 w 24"/>
                <a:gd name="T11" fmla="*/ 62 h 71"/>
                <a:gd name="T12" fmla="*/ 0 w 24"/>
                <a:gd name="T13" fmla="*/ 62 h 71"/>
                <a:gd name="T14" fmla="*/ 0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24" y="0"/>
                  </a:moveTo>
                  <a:lnTo>
                    <a:pt x="24" y="9"/>
                  </a:lnTo>
                  <a:lnTo>
                    <a:pt x="16" y="27"/>
                  </a:lnTo>
                  <a:lnTo>
                    <a:pt x="8" y="36"/>
                  </a:lnTo>
                  <a:lnTo>
                    <a:pt x="8" y="44"/>
                  </a:lnTo>
                  <a:lnTo>
                    <a:pt x="8" y="62"/>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63" name="Freeform 1365"/>
            <p:cNvSpPr>
              <a:spLocks/>
            </p:cNvSpPr>
            <p:nvPr/>
          </p:nvSpPr>
          <p:spPr bwMode="auto">
            <a:xfrm>
              <a:off x="2012" y="3419"/>
              <a:ext cx="48" cy="71"/>
            </a:xfrm>
            <a:custGeom>
              <a:avLst/>
              <a:gdLst>
                <a:gd name="T0" fmla="*/ 0 w 48"/>
                <a:gd name="T1" fmla="*/ 0 h 71"/>
                <a:gd name="T2" fmla="*/ 8 w 48"/>
                <a:gd name="T3" fmla="*/ 9 h 71"/>
                <a:gd name="T4" fmla="*/ 16 w 48"/>
                <a:gd name="T5" fmla="*/ 27 h 71"/>
                <a:gd name="T6" fmla="*/ 32 w 48"/>
                <a:gd name="T7" fmla="*/ 36 h 71"/>
                <a:gd name="T8" fmla="*/ 40 w 48"/>
                <a:gd name="T9" fmla="*/ 44 h 71"/>
                <a:gd name="T10" fmla="*/ 48 w 48"/>
                <a:gd name="T11" fmla="*/ 44 h 71"/>
                <a:gd name="T12" fmla="*/ 48 w 48"/>
                <a:gd name="T13" fmla="*/ 62 h 71"/>
                <a:gd name="T14" fmla="*/ 48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0" y="0"/>
                  </a:moveTo>
                  <a:lnTo>
                    <a:pt x="8" y="9"/>
                  </a:lnTo>
                  <a:lnTo>
                    <a:pt x="16" y="27"/>
                  </a:lnTo>
                  <a:lnTo>
                    <a:pt x="32" y="36"/>
                  </a:lnTo>
                  <a:lnTo>
                    <a:pt x="40" y="44"/>
                  </a:lnTo>
                  <a:lnTo>
                    <a:pt x="48" y="44"/>
                  </a:lnTo>
                  <a:lnTo>
                    <a:pt x="48" y="62"/>
                  </a:lnTo>
                  <a:lnTo>
                    <a:pt x="48"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64" name="Freeform 1366"/>
            <p:cNvSpPr>
              <a:spLocks/>
            </p:cNvSpPr>
            <p:nvPr/>
          </p:nvSpPr>
          <p:spPr bwMode="auto">
            <a:xfrm>
              <a:off x="1980" y="3367"/>
              <a:ext cx="72" cy="123"/>
            </a:xfrm>
            <a:custGeom>
              <a:avLst/>
              <a:gdLst>
                <a:gd name="T0" fmla="*/ 64 w 72"/>
                <a:gd name="T1" fmla="*/ 0 h 123"/>
                <a:gd name="T2" fmla="*/ 72 w 72"/>
                <a:gd name="T3" fmla="*/ 8 h 123"/>
                <a:gd name="T4" fmla="*/ 64 w 72"/>
                <a:gd name="T5" fmla="*/ 17 h 123"/>
                <a:gd name="T6" fmla="*/ 64 w 72"/>
                <a:gd name="T7" fmla="*/ 26 h 123"/>
                <a:gd name="T8" fmla="*/ 48 w 72"/>
                <a:gd name="T9" fmla="*/ 44 h 123"/>
                <a:gd name="T10" fmla="*/ 40 w 72"/>
                <a:gd name="T11" fmla="*/ 52 h 123"/>
                <a:gd name="T12" fmla="*/ 32 w 72"/>
                <a:gd name="T13" fmla="*/ 61 h 123"/>
                <a:gd name="T14" fmla="*/ 16 w 72"/>
                <a:gd name="T15" fmla="*/ 79 h 123"/>
                <a:gd name="T16" fmla="*/ 8 w 72"/>
                <a:gd name="T17" fmla="*/ 88 h 123"/>
                <a:gd name="T18" fmla="*/ 0 w 72"/>
                <a:gd name="T19" fmla="*/ 96 h 123"/>
                <a:gd name="T20" fmla="*/ 0 w 72"/>
                <a:gd name="T21" fmla="*/ 114 h 123"/>
                <a:gd name="T22" fmla="*/ 0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64" y="0"/>
                  </a:moveTo>
                  <a:lnTo>
                    <a:pt x="72" y="8"/>
                  </a:lnTo>
                  <a:lnTo>
                    <a:pt x="64" y="17"/>
                  </a:lnTo>
                  <a:lnTo>
                    <a:pt x="64" y="26"/>
                  </a:lnTo>
                  <a:lnTo>
                    <a:pt x="48" y="44"/>
                  </a:lnTo>
                  <a:lnTo>
                    <a:pt x="40" y="52"/>
                  </a:lnTo>
                  <a:lnTo>
                    <a:pt x="32" y="61"/>
                  </a:lnTo>
                  <a:lnTo>
                    <a:pt x="16" y="79"/>
                  </a:lnTo>
                  <a:lnTo>
                    <a:pt x="8" y="88"/>
                  </a:lnTo>
                  <a:lnTo>
                    <a:pt x="0" y="96"/>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65" name="Freeform 1367"/>
            <p:cNvSpPr>
              <a:spLocks/>
            </p:cNvSpPr>
            <p:nvPr/>
          </p:nvSpPr>
          <p:spPr bwMode="auto">
            <a:xfrm>
              <a:off x="2092" y="3331"/>
              <a:ext cx="16" cy="115"/>
            </a:xfrm>
            <a:custGeom>
              <a:avLst/>
              <a:gdLst>
                <a:gd name="T0" fmla="*/ 16 w 16"/>
                <a:gd name="T1" fmla="*/ 0 h 115"/>
                <a:gd name="T2" fmla="*/ 0 w 16"/>
                <a:gd name="T3" fmla="*/ 18 h 115"/>
                <a:gd name="T4" fmla="*/ 0 w 16"/>
                <a:gd name="T5" fmla="*/ 36 h 115"/>
                <a:gd name="T6" fmla="*/ 0 w 16"/>
                <a:gd name="T7" fmla="*/ 44 h 115"/>
                <a:gd name="T8" fmla="*/ 0 w 16"/>
                <a:gd name="T9" fmla="*/ 53 h 115"/>
                <a:gd name="T10" fmla="*/ 16 w 16"/>
                <a:gd name="T11" fmla="*/ 62 h 115"/>
                <a:gd name="T12" fmla="*/ 16 w 16"/>
                <a:gd name="T13" fmla="*/ 80 h 115"/>
                <a:gd name="T14" fmla="*/ 16 w 16"/>
                <a:gd name="T15" fmla="*/ 88 h 115"/>
                <a:gd name="T16" fmla="*/ 16 w 16"/>
                <a:gd name="T17" fmla="*/ 97 h 115"/>
                <a:gd name="T18" fmla="*/ 16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16" y="0"/>
                  </a:moveTo>
                  <a:lnTo>
                    <a:pt x="0" y="18"/>
                  </a:lnTo>
                  <a:lnTo>
                    <a:pt x="0" y="36"/>
                  </a:lnTo>
                  <a:lnTo>
                    <a:pt x="0" y="44"/>
                  </a:lnTo>
                  <a:lnTo>
                    <a:pt x="0" y="53"/>
                  </a:lnTo>
                  <a:lnTo>
                    <a:pt x="16" y="62"/>
                  </a:lnTo>
                  <a:lnTo>
                    <a:pt x="16" y="80"/>
                  </a:lnTo>
                  <a:lnTo>
                    <a:pt x="16" y="88"/>
                  </a:lnTo>
                  <a:lnTo>
                    <a:pt x="16" y="97"/>
                  </a:lnTo>
                  <a:lnTo>
                    <a:pt x="1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66" name="Freeform 1368"/>
            <p:cNvSpPr>
              <a:spLocks/>
            </p:cNvSpPr>
            <p:nvPr/>
          </p:nvSpPr>
          <p:spPr bwMode="auto">
            <a:xfrm>
              <a:off x="2076" y="3393"/>
              <a:ext cx="8" cy="97"/>
            </a:xfrm>
            <a:custGeom>
              <a:avLst/>
              <a:gdLst>
                <a:gd name="T0" fmla="*/ 8 w 8"/>
                <a:gd name="T1" fmla="*/ 0 h 97"/>
                <a:gd name="T2" fmla="*/ 8 w 8"/>
                <a:gd name="T3" fmla="*/ 18 h 97"/>
                <a:gd name="T4" fmla="*/ 0 w 8"/>
                <a:gd name="T5" fmla="*/ 26 h 97"/>
                <a:gd name="T6" fmla="*/ 0 w 8"/>
                <a:gd name="T7" fmla="*/ 35 h 97"/>
                <a:gd name="T8" fmla="*/ 0 w 8"/>
                <a:gd name="T9" fmla="*/ 53 h 97"/>
                <a:gd name="T10" fmla="*/ 0 w 8"/>
                <a:gd name="T11" fmla="*/ 62 h 97"/>
                <a:gd name="T12" fmla="*/ 0 w 8"/>
                <a:gd name="T13" fmla="*/ 70 h 97"/>
                <a:gd name="T14" fmla="*/ 0 w 8"/>
                <a:gd name="T15" fmla="*/ 88 h 97"/>
                <a:gd name="T16" fmla="*/ 8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8" y="0"/>
                  </a:moveTo>
                  <a:lnTo>
                    <a:pt x="8" y="18"/>
                  </a:lnTo>
                  <a:lnTo>
                    <a:pt x="0" y="26"/>
                  </a:lnTo>
                  <a:lnTo>
                    <a:pt x="0" y="35"/>
                  </a:lnTo>
                  <a:lnTo>
                    <a:pt x="0" y="53"/>
                  </a:lnTo>
                  <a:lnTo>
                    <a:pt x="0" y="62"/>
                  </a:lnTo>
                  <a:lnTo>
                    <a:pt x="0" y="70"/>
                  </a:lnTo>
                  <a:lnTo>
                    <a:pt x="0" y="88"/>
                  </a:lnTo>
                  <a:lnTo>
                    <a:pt x="8"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67" name="Freeform 1369"/>
            <p:cNvSpPr>
              <a:spLocks/>
            </p:cNvSpPr>
            <p:nvPr/>
          </p:nvSpPr>
          <p:spPr bwMode="auto">
            <a:xfrm>
              <a:off x="2108" y="3411"/>
              <a:ext cx="40" cy="70"/>
            </a:xfrm>
            <a:custGeom>
              <a:avLst/>
              <a:gdLst>
                <a:gd name="T0" fmla="*/ 0 w 40"/>
                <a:gd name="T1" fmla="*/ 0 h 70"/>
                <a:gd name="T2" fmla="*/ 8 w 40"/>
                <a:gd name="T3" fmla="*/ 8 h 70"/>
                <a:gd name="T4" fmla="*/ 8 w 40"/>
                <a:gd name="T5" fmla="*/ 17 h 70"/>
                <a:gd name="T6" fmla="*/ 16 w 40"/>
                <a:gd name="T7" fmla="*/ 35 h 70"/>
                <a:gd name="T8" fmla="*/ 24 w 40"/>
                <a:gd name="T9" fmla="*/ 35 h 70"/>
                <a:gd name="T10" fmla="*/ 24 w 40"/>
                <a:gd name="T11" fmla="*/ 44 h 70"/>
                <a:gd name="T12" fmla="*/ 40 w 40"/>
                <a:gd name="T13" fmla="*/ 44 h 70"/>
                <a:gd name="T14" fmla="*/ 40 w 40"/>
                <a:gd name="T15" fmla="*/ 52 h 70"/>
                <a:gd name="T16" fmla="*/ 4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0" y="0"/>
                  </a:moveTo>
                  <a:lnTo>
                    <a:pt x="8" y="8"/>
                  </a:lnTo>
                  <a:lnTo>
                    <a:pt x="8" y="17"/>
                  </a:lnTo>
                  <a:lnTo>
                    <a:pt x="16" y="35"/>
                  </a:lnTo>
                  <a:lnTo>
                    <a:pt x="24" y="35"/>
                  </a:lnTo>
                  <a:lnTo>
                    <a:pt x="24" y="44"/>
                  </a:lnTo>
                  <a:lnTo>
                    <a:pt x="40" y="44"/>
                  </a:lnTo>
                  <a:lnTo>
                    <a:pt x="40" y="52"/>
                  </a:lnTo>
                  <a:lnTo>
                    <a:pt x="4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68" name="Freeform 1370"/>
            <p:cNvSpPr>
              <a:spLocks/>
            </p:cNvSpPr>
            <p:nvPr/>
          </p:nvSpPr>
          <p:spPr bwMode="auto">
            <a:xfrm>
              <a:off x="1924" y="3419"/>
              <a:ext cx="56" cy="115"/>
            </a:xfrm>
            <a:custGeom>
              <a:avLst/>
              <a:gdLst>
                <a:gd name="T0" fmla="*/ 56 w 56"/>
                <a:gd name="T1" fmla="*/ 0 h 115"/>
                <a:gd name="T2" fmla="*/ 32 w 56"/>
                <a:gd name="T3" fmla="*/ 27 h 115"/>
                <a:gd name="T4" fmla="*/ 24 w 56"/>
                <a:gd name="T5" fmla="*/ 36 h 115"/>
                <a:gd name="T6" fmla="*/ 24 w 56"/>
                <a:gd name="T7" fmla="*/ 44 h 115"/>
                <a:gd name="T8" fmla="*/ 24 w 56"/>
                <a:gd name="T9" fmla="*/ 62 h 115"/>
                <a:gd name="T10" fmla="*/ 8 w 56"/>
                <a:gd name="T11" fmla="*/ 71 h 115"/>
                <a:gd name="T12" fmla="*/ 8 w 56"/>
                <a:gd name="T13" fmla="*/ 79 h 115"/>
                <a:gd name="T14" fmla="*/ 8 w 56"/>
                <a:gd name="T15" fmla="*/ 88 h 115"/>
                <a:gd name="T16" fmla="*/ 0 w 56"/>
                <a:gd name="T17" fmla="*/ 106 h 115"/>
                <a:gd name="T18" fmla="*/ 0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56" y="0"/>
                  </a:moveTo>
                  <a:lnTo>
                    <a:pt x="32" y="27"/>
                  </a:lnTo>
                  <a:lnTo>
                    <a:pt x="24" y="36"/>
                  </a:lnTo>
                  <a:lnTo>
                    <a:pt x="24" y="44"/>
                  </a:lnTo>
                  <a:lnTo>
                    <a:pt x="24" y="62"/>
                  </a:lnTo>
                  <a:lnTo>
                    <a:pt x="8" y="71"/>
                  </a:lnTo>
                  <a:lnTo>
                    <a:pt x="8" y="79"/>
                  </a:lnTo>
                  <a:lnTo>
                    <a:pt x="8" y="88"/>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69" name="Freeform 1371"/>
            <p:cNvSpPr>
              <a:spLocks/>
            </p:cNvSpPr>
            <p:nvPr/>
          </p:nvSpPr>
          <p:spPr bwMode="auto">
            <a:xfrm>
              <a:off x="1796" y="3455"/>
              <a:ext cx="48" cy="79"/>
            </a:xfrm>
            <a:custGeom>
              <a:avLst/>
              <a:gdLst>
                <a:gd name="T0" fmla="*/ 0 w 48"/>
                <a:gd name="T1" fmla="*/ 0 h 79"/>
                <a:gd name="T2" fmla="*/ 16 w 48"/>
                <a:gd name="T3" fmla="*/ 8 h 79"/>
                <a:gd name="T4" fmla="*/ 24 w 48"/>
                <a:gd name="T5" fmla="*/ 26 h 79"/>
                <a:gd name="T6" fmla="*/ 32 w 48"/>
                <a:gd name="T7" fmla="*/ 35 h 79"/>
                <a:gd name="T8" fmla="*/ 48 w 48"/>
                <a:gd name="T9" fmla="*/ 35 h 79"/>
                <a:gd name="T10" fmla="*/ 48 w 48"/>
                <a:gd name="T11" fmla="*/ 43 h 79"/>
                <a:gd name="T12" fmla="*/ 48 w 48"/>
                <a:gd name="T13" fmla="*/ 52 h 79"/>
                <a:gd name="T14" fmla="*/ 48 w 48"/>
                <a:gd name="T15" fmla="*/ 70 h 79"/>
                <a:gd name="T16" fmla="*/ 48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0" y="0"/>
                  </a:moveTo>
                  <a:lnTo>
                    <a:pt x="16" y="8"/>
                  </a:lnTo>
                  <a:lnTo>
                    <a:pt x="24" y="26"/>
                  </a:lnTo>
                  <a:lnTo>
                    <a:pt x="32" y="35"/>
                  </a:lnTo>
                  <a:lnTo>
                    <a:pt x="48" y="35"/>
                  </a:lnTo>
                  <a:lnTo>
                    <a:pt x="48" y="43"/>
                  </a:lnTo>
                  <a:lnTo>
                    <a:pt x="48" y="52"/>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70" name="Freeform 1372"/>
            <p:cNvSpPr>
              <a:spLocks/>
            </p:cNvSpPr>
            <p:nvPr/>
          </p:nvSpPr>
          <p:spPr bwMode="auto">
            <a:xfrm>
              <a:off x="1948" y="3481"/>
              <a:ext cx="48" cy="79"/>
            </a:xfrm>
            <a:custGeom>
              <a:avLst/>
              <a:gdLst>
                <a:gd name="T0" fmla="*/ 0 w 48"/>
                <a:gd name="T1" fmla="*/ 0 h 79"/>
                <a:gd name="T2" fmla="*/ 0 w 48"/>
                <a:gd name="T3" fmla="*/ 9 h 79"/>
                <a:gd name="T4" fmla="*/ 8 w 48"/>
                <a:gd name="T5" fmla="*/ 9 h 79"/>
                <a:gd name="T6" fmla="*/ 8 w 48"/>
                <a:gd name="T7" fmla="*/ 17 h 79"/>
                <a:gd name="T8" fmla="*/ 16 w 48"/>
                <a:gd name="T9" fmla="*/ 17 h 79"/>
                <a:gd name="T10" fmla="*/ 16 w 48"/>
                <a:gd name="T11" fmla="*/ 26 h 79"/>
                <a:gd name="T12" fmla="*/ 32 w 48"/>
                <a:gd name="T13" fmla="*/ 26 h 79"/>
                <a:gd name="T14" fmla="*/ 32 w 48"/>
                <a:gd name="T15" fmla="*/ 44 h 79"/>
                <a:gd name="T16" fmla="*/ 40 w 48"/>
                <a:gd name="T17" fmla="*/ 44 h 79"/>
                <a:gd name="T18" fmla="*/ 40 w 48"/>
                <a:gd name="T19" fmla="*/ 53 h 79"/>
                <a:gd name="T20" fmla="*/ 48 w 48"/>
                <a:gd name="T21" fmla="*/ 61 h 79"/>
                <a:gd name="T22" fmla="*/ 40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0" y="0"/>
                  </a:moveTo>
                  <a:lnTo>
                    <a:pt x="0" y="9"/>
                  </a:lnTo>
                  <a:lnTo>
                    <a:pt x="8" y="9"/>
                  </a:lnTo>
                  <a:lnTo>
                    <a:pt x="8" y="17"/>
                  </a:lnTo>
                  <a:lnTo>
                    <a:pt x="16" y="17"/>
                  </a:lnTo>
                  <a:lnTo>
                    <a:pt x="16" y="26"/>
                  </a:lnTo>
                  <a:lnTo>
                    <a:pt x="32" y="26"/>
                  </a:lnTo>
                  <a:lnTo>
                    <a:pt x="32" y="44"/>
                  </a:lnTo>
                  <a:lnTo>
                    <a:pt x="40" y="44"/>
                  </a:lnTo>
                  <a:lnTo>
                    <a:pt x="40" y="53"/>
                  </a:lnTo>
                  <a:lnTo>
                    <a:pt x="48" y="61"/>
                  </a:lnTo>
                  <a:lnTo>
                    <a:pt x="4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71" name="Freeform 1373"/>
            <p:cNvSpPr>
              <a:spLocks/>
            </p:cNvSpPr>
            <p:nvPr/>
          </p:nvSpPr>
          <p:spPr bwMode="auto">
            <a:xfrm>
              <a:off x="2028" y="3455"/>
              <a:ext cx="16" cy="114"/>
            </a:xfrm>
            <a:custGeom>
              <a:avLst/>
              <a:gdLst>
                <a:gd name="T0" fmla="*/ 16 w 16"/>
                <a:gd name="T1" fmla="*/ 0 h 114"/>
                <a:gd name="T2" fmla="*/ 16 w 16"/>
                <a:gd name="T3" fmla="*/ 26 h 114"/>
                <a:gd name="T4" fmla="*/ 16 w 16"/>
                <a:gd name="T5" fmla="*/ 35 h 114"/>
                <a:gd name="T6" fmla="*/ 16 w 16"/>
                <a:gd name="T7" fmla="*/ 43 h 114"/>
                <a:gd name="T8" fmla="*/ 16 w 16"/>
                <a:gd name="T9" fmla="*/ 52 h 114"/>
                <a:gd name="T10" fmla="*/ 16 w 16"/>
                <a:gd name="T11" fmla="*/ 70 h 114"/>
                <a:gd name="T12" fmla="*/ 0 w 16"/>
                <a:gd name="T13" fmla="*/ 79 h 114"/>
                <a:gd name="T14" fmla="*/ 0 w 16"/>
                <a:gd name="T15" fmla="*/ 87 h 114"/>
                <a:gd name="T16" fmla="*/ 0 w 16"/>
                <a:gd name="T17" fmla="*/ 105 h 114"/>
                <a:gd name="T18" fmla="*/ 0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16" y="0"/>
                  </a:moveTo>
                  <a:lnTo>
                    <a:pt x="16" y="26"/>
                  </a:lnTo>
                  <a:lnTo>
                    <a:pt x="16" y="35"/>
                  </a:lnTo>
                  <a:lnTo>
                    <a:pt x="16" y="43"/>
                  </a:lnTo>
                  <a:lnTo>
                    <a:pt x="16" y="52"/>
                  </a:lnTo>
                  <a:lnTo>
                    <a:pt x="16" y="70"/>
                  </a:lnTo>
                  <a:lnTo>
                    <a:pt x="0" y="79"/>
                  </a:lnTo>
                  <a:lnTo>
                    <a:pt x="0" y="87"/>
                  </a:lnTo>
                  <a:lnTo>
                    <a:pt x="0" y="105"/>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72" name="Freeform 1374"/>
            <p:cNvSpPr>
              <a:spLocks/>
            </p:cNvSpPr>
            <p:nvPr/>
          </p:nvSpPr>
          <p:spPr bwMode="auto">
            <a:xfrm>
              <a:off x="2076" y="3463"/>
              <a:ext cx="32" cy="79"/>
            </a:xfrm>
            <a:custGeom>
              <a:avLst/>
              <a:gdLst>
                <a:gd name="T0" fmla="*/ 0 w 32"/>
                <a:gd name="T1" fmla="*/ 0 h 79"/>
                <a:gd name="T2" fmla="*/ 0 w 32"/>
                <a:gd name="T3" fmla="*/ 18 h 79"/>
                <a:gd name="T4" fmla="*/ 8 w 32"/>
                <a:gd name="T5" fmla="*/ 27 h 79"/>
                <a:gd name="T6" fmla="*/ 16 w 32"/>
                <a:gd name="T7" fmla="*/ 27 h 79"/>
                <a:gd name="T8" fmla="*/ 16 w 32"/>
                <a:gd name="T9" fmla="*/ 35 h 79"/>
                <a:gd name="T10" fmla="*/ 32 w 32"/>
                <a:gd name="T11" fmla="*/ 44 h 79"/>
                <a:gd name="T12" fmla="*/ 32 w 32"/>
                <a:gd name="T13" fmla="*/ 62 h 79"/>
                <a:gd name="T14" fmla="*/ 32 w 32"/>
                <a:gd name="T15" fmla="*/ 71 h 79"/>
                <a:gd name="T16" fmla="*/ 32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0" y="0"/>
                  </a:moveTo>
                  <a:lnTo>
                    <a:pt x="0" y="18"/>
                  </a:lnTo>
                  <a:lnTo>
                    <a:pt x="8" y="27"/>
                  </a:lnTo>
                  <a:lnTo>
                    <a:pt x="16" y="27"/>
                  </a:lnTo>
                  <a:lnTo>
                    <a:pt x="16" y="35"/>
                  </a:lnTo>
                  <a:lnTo>
                    <a:pt x="32" y="44"/>
                  </a:lnTo>
                  <a:lnTo>
                    <a:pt x="32" y="62"/>
                  </a:lnTo>
                  <a:lnTo>
                    <a:pt x="32" y="71"/>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73" name="Freeform 1375"/>
            <p:cNvSpPr>
              <a:spLocks/>
            </p:cNvSpPr>
            <p:nvPr/>
          </p:nvSpPr>
          <p:spPr bwMode="auto">
            <a:xfrm>
              <a:off x="2124" y="3446"/>
              <a:ext cx="24" cy="149"/>
            </a:xfrm>
            <a:custGeom>
              <a:avLst/>
              <a:gdLst>
                <a:gd name="T0" fmla="*/ 0 w 24"/>
                <a:gd name="T1" fmla="*/ 0 h 149"/>
                <a:gd name="T2" fmla="*/ 0 w 24"/>
                <a:gd name="T3" fmla="*/ 9 h 149"/>
                <a:gd name="T4" fmla="*/ 0 w 24"/>
                <a:gd name="T5" fmla="*/ 35 h 149"/>
                <a:gd name="T6" fmla="*/ 0 w 24"/>
                <a:gd name="T7" fmla="*/ 44 h 149"/>
                <a:gd name="T8" fmla="*/ 0 w 24"/>
                <a:gd name="T9" fmla="*/ 52 h 149"/>
                <a:gd name="T10" fmla="*/ 8 w 24"/>
                <a:gd name="T11" fmla="*/ 61 h 149"/>
                <a:gd name="T12" fmla="*/ 8 w 24"/>
                <a:gd name="T13" fmla="*/ 88 h 149"/>
                <a:gd name="T14" fmla="*/ 24 w 24"/>
                <a:gd name="T15" fmla="*/ 96 h 149"/>
                <a:gd name="T16" fmla="*/ 24 w 24"/>
                <a:gd name="T17" fmla="*/ 114 h 149"/>
                <a:gd name="T18" fmla="*/ 24 w 24"/>
                <a:gd name="T19" fmla="*/ 123 h 149"/>
                <a:gd name="T20" fmla="*/ 24 w 24"/>
                <a:gd name="T21" fmla="*/ 132 h 149"/>
                <a:gd name="T22" fmla="*/ 8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0" y="0"/>
                  </a:moveTo>
                  <a:lnTo>
                    <a:pt x="0" y="9"/>
                  </a:lnTo>
                  <a:lnTo>
                    <a:pt x="0" y="35"/>
                  </a:lnTo>
                  <a:lnTo>
                    <a:pt x="0" y="44"/>
                  </a:lnTo>
                  <a:lnTo>
                    <a:pt x="0" y="52"/>
                  </a:lnTo>
                  <a:lnTo>
                    <a:pt x="8" y="61"/>
                  </a:lnTo>
                  <a:lnTo>
                    <a:pt x="8" y="88"/>
                  </a:lnTo>
                  <a:lnTo>
                    <a:pt x="24" y="96"/>
                  </a:lnTo>
                  <a:lnTo>
                    <a:pt x="24" y="114"/>
                  </a:lnTo>
                  <a:lnTo>
                    <a:pt x="24" y="123"/>
                  </a:lnTo>
                  <a:lnTo>
                    <a:pt x="24" y="132"/>
                  </a:lnTo>
                  <a:lnTo>
                    <a:pt x="8"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74" name="Freeform 1376"/>
            <p:cNvSpPr>
              <a:spLocks/>
            </p:cNvSpPr>
            <p:nvPr/>
          </p:nvSpPr>
          <p:spPr bwMode="auto">
            <a:xfrm>
              <a:off x="2108" y="3384"/>
              <a:ext cx="72" cy="114"/>
            </a:xfrm>
            <a:custGeom>
              <a:avLst/>
              <a:gdLst>
                <a:gd name="T0" fmla="*/ 0 w 72"/>
                <a:gd name="T1" fmla="*/ 0 h 114"/>
                <a:gd name="T2" fmla="*/ 8 w 72"/>
                <a:gd name="T3" fmla="*/ 9 h 114"/>
                <a:gd name="T4" fmla="*/ 16 w 72"/>
                <a:gd name="T5" fmla="*/ 27 h 114"/>
                <a:gd name="T6" fmla="*/ 24 w 72"/>
                <a:gd name="T7" fmla="*/ 27 h 114"/>
                <a:gd name="T8" fmla="*/ 40 w 72"/>
                <a:gd name="T9" fmla="*/ 35 h 114"/>
                <a:gd name="T10" fmla="*/ 48 w 72"/>
                <a:gd name="T11" fmla="*/ 44 h 114"/>
                <a:gd name="T12" fmla="*/ 56 w 72"/>
                <a:gd name="T13" fmla="*/ 62 h 114"/>
                <a:gd name="T14" fmla="*/ 56 w 72"/>
                <a:gd name="T15" fmla="*/ 71 h 114"/>
                <a:gd name="T16" fmla="*/ 56 w 72"/>
                <a:gd name="T17" fmla="*/ 79 h 114"/>
                <a:gd name="T18" fmla="*/ 56 w 72"/>
                <a:gd name="T19" fmla="*/ 97 h 114"/>
                <a:gd name="T20" fmla="*/ 72 w 72"/>
                <a:gd name="T21" fmla="*/ 106 h 114"/>
                <a:gd name="T22" fmla="*/ 72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0" y="0"/>
                  </a:moveTo>
                  <a:lnTo>
                    <a:pt x="8" y="9"/>
                  </a:lnTo>
                  <a:lnTo>
                    <a:pt x="16" y="27"/>
                  </a:lnTo>
                  <a:lnTo>
                    <a:pt x="24" y="27"/>
                  </a:lnTo>
                  <a:lnTo>
                    <a:pt x="40" y="35"/>
                  </a:lnTo>
                  <a:lnTo>
                    <a:pt x="48" y="44"/>
                  </a:lnTo>
                  <a:lnTo>
                    <a:pt x="56" y="62"/>
                  </a:lnTo>
                  <a:lnTo>
                    <a:pt x="56" y="71"/>
                  </a:lnTo>
                  <a:lnTo>
                    <a:pt x="56" y="79"/>
                  </a:lnTo>
                  <a:lnTo>
                    <a:pt x="56" y="97"/>
                  </a:lnTo>
                  <a:lnTo>
                    <a:pt x="72" y="106"/>
                  </a:lnTo>
                  <a:lnTo>
                    <a:pt x="72"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75" name="Freeform 1377"/>
            <p:cNvSpPr>
              <a:spLocks/>
            </p:cNvSpPr>
            <p:nvPr/>
          </p:nvSpPr>
          <p:spPr bwMode="auto">
            <a:xfrm>
              <a:off x="1764" y="3446"/>
              <a:ext cx="48" cy="88"/>
            </a:xfrm>
            <a:custGeom>
              <a:avLst/>
              <a:gdLst>
                <a:gd name="T0" fmla="*/ 48 w 48"/>
                <a:gd name="T1" fmla="*/ 0 h 88"/>
                <a:gd name="T2" fmla="*/ 32 w 48"/>
                <a:gd name="T3" fmla="*/ 0 h 88"/>
                <a:gd name="T4" fmla="*/ 24 w 48"/>
                <a:gd name="T5" fmla="*/ 9 h 88"/>
                <a:gd name="T6" fmla="*/ 24 w 48"/>
                <a:gd name="T7" fmla="*/ 17 h 88"/>
                <a:gd name="T8" fmla="*/ 24 w 48"/>
                <a:gd name="T9" fmla="*/ 35 h 88"/>
                <a:gd name="T10" fmla="*/ 24 w 48"/>
                <a:gd name="T11" fmla="*/ 44 h 88"/>
                <a:gd name="T12" fmla="*/ 16 w 48"/>
                <a:gd name="T13" fmla="*/ 52 h 88"/>
                <a:gd name="T14" fmla="*/ 16 w 48"/>
                <a:gd name="T15" fmla="*/ 61 h 88"/>
                <a:gd name="T16" fmla="*/ 16 w 48"/>
                <a:gd name="T17" fmla="*/ 79 h 88"/>
                <a:gd name="T18" fmla="*/ 16 w 48"/>
                <a:gd name="T19" fmla="*/ 88 h 88"/>
                <a:gd name="T20" fmla="*/ 0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48" y="0"/>
                  </a:moveTo>
                  <a:lnTo>
                    <a:pt x="32" y="0"/>
                  </a:lnTo>
                  <a:lnTo>
                    <a:pt x="24" y="9"/>
                  </a:lnTo>
                  <a:lnTo>
                    <a:pt x="24" y="17"/>
                  </a:lnTo>
                  <a:lnTo>
                    <a:pt x="24" y="35"/>
                  </a:lnTo>
                  <a:lnTo>
                    <a:pt x="24" y="44"/>
                  </a:lnTo>
                  <a:lnTo>
                    <a:pt x="16" y="52"/>
                  </a:lnTo>
                  <a:lnTo>
                    <a:pt x="16" y="61"/>
                  </a:lnTo>
                  <a:lnTo>
                    <a:pt x="16" y="79"/>
                  </a:lnTo>
                  <a:lnTo>
                    <a:pt x="16" y="88"/>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76" name="Freeform 1378"/>
            <p:cNvSpPr>
              <a:spLocks/>
            </p:cNvSpPr>
            <p:nvPr/>
          </p:nvSpPr>
          <p:spPr bwMode="auto">
            <a:xfrm>
              <a:off x="1844" y="3498"/>
              <a:ext cx="40" cy="80"/>
            </a:xfrm>
            <a:custGeom>
              <a:avLst/>
              <a:gdLst>
                <a:gd name="T0" fmla="*/ 0 w 40"/>
                <a:gd name="T1" fmla="*/ 0 h 80"/>
                <a:gd name="T2" fmla="*/ 16 w 40"/>
                <a:gd name="T3" fmla="*/ 0 h 80"/>
                <a:gd name="T4" fmla="*/ 32 w 40"/>
                <a:gd name="T5" fmla="*/ 0 h 80"/>
                <a:gd name="T6" fmla="*/ 32 w 40"/>
                <a:gd name="T7" fmla="*/ 9 h 80"/>
                <a:gd name="T8" fmla="*/ 40 w 40"/>
                <a:gd name="T9" fmla="*/ 27 h 80"/>
                <a:gd name="T10" fmla="*/ 40 w 40"/>
                <a:gd name="T11" fmla="*/ 36 h 80"/>
                <a:gd name="T12" fmla="*/ 40 w 40"/>
                <a:gd name="T13" fmla="*/ 44 h 80"/>
                <a:gd name="T14" fmla="*/ 40 w 40"/>
                <a:gd name="T15" fmla="*/ 62 h 80"/>
                <a:gd name="T16" fmla="*/ 40 w 40"/>
                <a:gd name="T17" fmla="*/ 71 h 80"/>
                <a:gd name="T18" fmla="*/ 4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0" y="0"/>
                  </a:moveTo>
                  <a:lnTo>
                    <a:pt x="16" y="0"/>
                  </a:lnTo>
                  <a:lnTo>
                    <a:pt x="32" y="0"/>
                  </a:lnTo>
                  <a:lnTo>
                    <a:pt x="32" y="9"/>
                  </a:lnTo>
                  <a:lnTo>
                    <a:pt x="40" y="27"/>
                  </a:lnTo>
                  <a:lnTo>
                    <a:pt x="40" y="36"/>
                  </a:lnTo>
                  <a:lnTo>
                    <a:pt x="40" y="44"/>
                  </a:lnTo>
                  <a:lnTo>
                    <a:pt x="40" y="62"/>
                  </a:lnTo>
                  <a:lnTo>
                    <a:pt x="40" y="71"/>
                  </a:lnTo>
                  <a:lnTo>
                    <a:pt x="4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77" name="Freeform 1379"/>
            <p:cNvSpPr>
              <a:spLocks/>
            </p:cNvSpPr>
            <p:nvPr/>
          </p:nvSpPr>
          <p:spPr bwMode="auto">
            <a:xfrm>
              <a:off x="1844" y="3411"/>
              <a:ext cx="32" cy="79"/>
            </a:xfrm>
            <a:custGeom>
              <a:avLst/>
              <a:gdLst>
                <a:gd name="T0" fmla="*/ 0 w 32"/>
                <a:gd name="T1" fmla="*/ 8 h 79"/>
                <a:gd name="T2" fmla="*/ 8 w 32"/>
                <a:gd name="T3" fmla="*/ 0 h 79"/>
                <a:gd name="T4" fmla="*/ 8 w 32"/>
                <a:gd name="T5" fmla="*/ 8 h 79"/>
                <a:gd name="T6" fmla="*/ 8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32 w 32"/>
                <a:gd name="T19" fmla="*/ 70 h 79"/>
                <a:gd name="T20" fmla="*/ 32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0" y="8"/>
                  </a:moveTo>
                  <a:lnTo>
                    <a:pt x="8" y="0"/>
                  </a:lnTo>
                  <a:lnTo>
                    <a:pt x="8" y="8"/>
                  </a:lnTo>
                  <a:lnTo>
                    <a:pt x="8" y="17"/>
                  </a:lnTo>
                  <a:lnTo>
                    <a:pt x="16" y="17"/>
                  </a:lnTo>
                  <a:lnTo>
                    <a:pt x="16" y="35"/>
                  </a:lnTo>
                  <a:lnTo>
                    <a:pt x="16" y="44"/>
                  </a:lnTo>
                  <a:lnTo>
                    <a:pt x="16" y="52"/>
                  </a:lnTo>
                  <a:lnTo>
                    <a:pt x="16" y="70"/>
                  </a:lnTo>
                  <a:lnTo>
                    <a:pt x="32" y="70"/>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78" name="Freeform 1380"/>
            <p:cNvSpPr>
              <a:spLocks/>
            </p:cNvSpPr>
            <p:nvPr/>
          </p:nvSpPr>
          <p:spPr bwMode="auto">
            <a:xfrm>
              <a:off x="2028" y="3534"/>
              <a:ext cx="48" cy="79"/>
            </a:xfrm>
            <a:custGeom>
              <a:avLst/>
              <a:gdLst>
                <a:gd name="T0" fmla="*/ 0 w 48"/>
                <a:gd name="T1" fmla="*/ 0 h 79"/>
                <a:gd name="T2" fmla="*/ 16 w 48"/>
                <a:gd name="T3" fmla="*/ 8 h 79"/>
                <a:gd name="T4" fmla="*/ 16 w 48"/>
                <a:gd name="T5" fmla="*/ 26 h 79"/>
                <a:gd name="T6" fmla="*/ 24 w 48"/>
                <a:gd name="T7" fmla="*/ 35 h 79"/>
                <a:gd name="T8" fmla="*/ 32 w 48"/>
                <a:gd name="T9" fmla="*/ 35 h 79"/>
                <a:gd name="T10" fmla="*/ 32 w 48"/>
                <a:gd name="T11" fmla="*/ 44 h 79"/>
                <a:gd name="T12" fmla="*/ 48 w 48"/>
                <a:gd name="T13" fmla="*/ 44 h 79"/>
                <a:gd name="T14" fmla="*/ 48 w 48"/>
                <a:gd name="T15" fmla="*/ 61 h 79"/>
                <a:gd name="T16" fmla="*/ 48 w 48"/>
                <a:gd name="T17" fmla="*/ 70 h 79"/>
                <a:gd name="T18" fmla="*/ 48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0" y="0"/>
                  </a:moveTo>
                  <a:lnTo>
                    <a:pt x="16" y="8"/>
                  </a:lnTo>
                  <a:lnTo>
                    <a:pt x="16" y="26"/>
                  </a:lnTo>
                  <a:lnTo>
                    <a:pt x="24" y="35"/>
                  </a:lnTo>
                  <a:lnTo>
                    <a:pt x="32" y="35"/>
                  </a:lnTo>
                  <a:lnTo>
                    <a:pt x="32" y="44"/>
                  </a:lnTo>
                  <a:lnTo>
                    <a:pt x="48" y="44"/>
                  </a:lnTo>
                  <a:lnTo>
                    <a:pt x="48" y="61"/>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79" name="Freeform 1381"/>
            <p:cNvSpPr>
              <a:spLocks/>
            </p:cNvSpPr>
            <p:nvPr/>
          </p:nvSpPr>
          <p:spPr bwMode="auto">
            <a:xfrm>
              <a:off x="2044" y="3455"/>
              <a:ext cx="64" cy="35"/>
            </a:xfrm>
            <a:custGeom>
              <a:avLst/>
              <a:gdLst>
                <a:gd name="T0" fmla="*/ 0 w 64"/>
                <a:gd name="T1" fmla="*/ 0 h 35"/>
                <a:gd name="T2" fmla="*/ 8 w 64"/>
                <a:gd name="T3" fmla="*/ 0 h 35"/>
                <a:gd name="T4" fmla="*/ 16 w 64"/>
                <a:gd name="T5" fmla="*/ 0 h 35"/>
                <a:gd name="T6" fmla="*/ 32 w 64"/>
                <a:gd name="T7" fmla="*/ 0 h 35"/>
                <a:gd name="T8" fmla="*/ 32 w 64"/>
                <a:gd name="T9" fmla="*/ 8 h 35"/>
                <a:gd name="T10" fmla="*/ 40 w 64"/>
                <a:gd name="T11" fmla="*/ 8 h 35"/>
                <a:gd name="T12" fmla="*/ 48 w 64"/>
                <a:gd name="T13" fmla="*/ 26 h 35"/>
                <a:gd name="T14" fmla="*/ 64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0" y="0"/>
                  </a:moveTo>
                  <a:lnTo>
                    <a:pt x="8" y="0"/>
                  </a:lnTo>
                  <a:lnTo>
                    <a:pt x="16" y="0"/>
                  </a:lnTo>
                  <a:lnTo>
                    <a:pt x="32" y="0"/>
                  </a:lnTo>
                  <a:lnTo>
                    <a:pt x="32" y="8"/>
                  </a:lnTo>
                  <a:lnTo>
                    <a:pt x="40" y="8"/>
                  </a:lnTo>
                  <a:lnTo>
                    <a:pt x="48" y="26"/>
                  </a:lnTo>
                  <a:lnTo>
                    <a:pt x="64"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80" name="Freeform 1382"/>
            <p:cNvSpPr>
              <a:spLocks/>
            </p:cNvSpPr>
            <p:nvPr/>
          </p:nvSpPr>
          <p:spPr bwMode="auto">
            <a:xfrm>
              <a:off x="2012" y="3455"/>
              <a:ext cx="16" cy="123"/>
            </a:xfrm>
            <a:custGeom>
              <a:avLst/>
              <a:gdLst>
                <a:gd name="T0" fmla="*/ 16 w 16"/>
                <a:gd name="T1" fmla="*/ 0 h 123"/>
                <a:gd name="T2" fmla="*/ 16 w 16"/>
                <a:gd name="T3" fmla="*/ 35 h 123"/>
                <a:gd name="T4" fmla="*/ 16 w 16"/>
                <a:gd name="T5" fmla="*/ 43 h 123"/>
                <a:gd name="T6" fmla="*/ 16 w 16"/>
                <a:gd name="T7" fmla="*/ 70 h 123"/>
                <a:gd name="T8" fmla="*/ 8 w 16"/>
                <a:gd name="T9" fmla="*/ 70 h 123"/>
                <a:gd name="T10" fmla="*/ 8 w 16"/>
                <a:gd name="T11" fmla="*/ 79 h 123"/>
                <a:gd name="T12" fmla="*/ 8 w 16"/>
                <a:gd name="T13" fmla="*/ 87 h 123"/>
                <a:gd name="T14" fmla="*/ 8 w 16"/>
                <a:gd name="T15" fmla="*/ 105 h 123"/>
                <a:gd name="T16" fmla="*/ 0 w 16"/>
                <a:gd name="T17" fmla="*/ 114 h 123"/>
                <a:gd name="T18" fmla="*/ 0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16" y="0"/>
                  </a:moveTo>
                  <a:lnTo>
                    <a:pt x="16" y="35"/>
                  </a:lnTo>
                  <a:lnTo>
                    <a:pt x="16" y="43"/>
                  </a:lnTo>
                  <a:lnTo>
                    <a:pt x="16" y="70"/>
                  </a:lnTo>
                  <a:lnTo>
                    <a:pt x="8" y="70"/>
                  </a:lnTo>
                  <a:lnTo>
                    <a:pt x="8" y="79"/>
                  </a:lnTo>
                  <a:lnTo>
                    <a:pt x="8" y="87"/>
                  </a:lnTo>
                  <a:lnTo>
                    <a:pt x="8" y="105"/>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81" name="Freeform 1383"/>
            <p:cNvSpPr>
              <a:spLocks/>
            </p:cNvSpPr>
            <p:nvPr/>
          </p:nvSpPr>
          <p:spPr bwMode="auto">
            <a:xfrm>
              <a:off x="1980" y="3481"/>
              <a:ext cx="16" cy="61"/>
            </a:xfrm>
            <a:custGeom>
              <a:avLst/>
              <a:gdLst>
                <a:gd name="T0" fmla="*/ 0 w 16"/>
                <a:gd name="T1" fmla="*/ 0 h 61"/>
                <a:gd name="T2" fmla="*/ 8 w 16"/>
                <a:gd name="T3" fmla="*/ 9 h 61"/>
                <a:gd name="T4" fmla="*/ 16 w 16"/>
                <a:gd name="T5" fmla="*/ 17 h 61"/>
                <a:gd name="T6" fmla="*/ 16 w 16"/>
                <a:gd name="T7" fmla="*/ 26 h 61"/>
                <a:gd name="T8" fmla="*/ 16 w 16"/>
                <a:gd name="T9" fmla="*/ 44 h 61"/>
                <a:gd name="T10" fmla="*/ 16 w 16"/>
                <a:gd name="T11" fmla="*/ 53 h 61"/>
                <a:gd name="T12" fmla="*/ 16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0" y="0"/>
                  </a:moveTo>
                  <a:lnTo>
                    <a:pt x="8" y="9"/>
                  </a:lnTo>
                  <a:lnTo>
                    <a:pt x="16" y="17"/>
                  </a:lnTo>
                  <a:lnTo>
                    <a:pt x="16" y="26"/>
                  </a:lnTo>
                  <a:lnTo>
                    <a:pt x="16" y="44"/>
                  </a:lnTo>
                  <a:lnTo>
                    <a:pt x="16" y="53"/>
                  </a:lnTo>
                  <a:lnTo>
                    <a:pt x="16"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82" name="Freeform 1384"/>
            <p:cNvSpPr>
              <a:spLocks/>
            </p:cNvSpPr>
            <p:nvPr/>
          </p:nvSpPr>
          <p:spPr bwMode="auto">
            <a:xfrm>
              <a:off x="1948" y="3507"/>
              <a:ext cx="16" cy="88"/>
            </a:xfrm>
            <a:custGeom>
              <a:avLst/>
              <a:gdLst>
                <a:gd name="T0" fmla="*/ 16 w 16"/>
                <a:gd name="T1" fmla="*/ 0 h 88"/>
                <a:gd name="T2" fmla="*/ 16 w 16"/>
                <a:gd name="T3" fmla="*/ 27 h 88"/>
                <a:gd name="T4" fmla="*/ 8 w 16"/>
                <a:gd name="T5" fmla="*/ 35 h 88"/>
                <a:gd name="T6" fmla="*/ 8 w 16"/>
                <a:gd name="T7" fmla="*/ 53 h 88"/>
                <a:gd name="T8" fmla="*/ 0 w 16"/>
                <a:gd name="T9" fmla="*/ 62 h 88"/>
                <a:gd name="T10" fmla="*/ 0 w 16"/>
                <a:gd name="T11" fmla="*/ 71 h 88"/>
                <a:gd name="T12" fmla="*/ 0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16" y="0"/>
                  </a:moveTo>
                  <a:lnTo>
                    <a:pt x="16" y="27"/>
                  </a:lnTo>
                  <a:lnTo>
                    <a:pt x="8" y="35"/>
                  </a:lnTo>
                  <a:lnTo>
                    <a:pt x="8"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83" name="Freeform 1385"/>
            <p:cNvSpPr>
              <a:spLocks/>
            </p:cNvSpPr>
            <p:nvPr/>
          </p:nvSpPr>
          <p:spPr bwMode="auto">
            <a:xfrm>
              <a:off x="1908" y="3455"/>
              <a:ext cx="16" cy="123"/>
            </a:xfrm>
            <a:custGeom>
              <a:avLst/>
              <a:gdLst>
                <a:gd name="T0" fmla="*/ 8 w 16"/>
                <a:gd name="T1" fmla="*/ 0 h 123"/>
                <a:gd name="T2" fmla="*/ 8 w 16"/>
                <a:gd name="T3" fmla="*/ 8 h 123"/>
                <a:gd name="T4" fmla="*/ 16 w 16"/>
                <a:gd name="T5" fmla="*/ 26 h 123"/>
                <a:gd name="T6" fmla="*/ 16 w 16"/>
                <a:gd name="T7" fmla="*/ 35 h 123"/>
                <a:gd name="T8" fmla="*/ 8 w 16"/>
                <a:gd name="T9" fmla="*/ 43 h 123"/>
                <a:gd name="T10" fmla="*/ 8 w 16"/>
                <a:gd name="T11" fmla="*/ 52 h 123"/>
                <a:gd name="T12" fmla="*/ 8 w 16"/>
                <a:gd name="T13" fmla="*/ 70 h 123"/>
                <a:gd name="T14" fmla="*/ 8 w 16"/>
                <a:gd name="T15" fmla="*/ 79 h 123"/>
                <a:gd name="T16" fmla="*/ 0 w 16"/>
                <a:gd name="T17" fmla="*/ 87 h 123"/>
                <a:gd name="T18" fmla="*/ 0 w 16"/>
                <a:gd name="T19" fmla="*/ 105 h 123"/>
                <a:gd name="T20" fmla="*/ 0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16" y="26"/>
                  </a:lnTo>
                  <a:lnTo>
                    <a:pt x="16" y="35"/>
                  </a:lnTo>
                  <a:lnTo>
                    <a:pt x="8" y="43"/>
                  </a:lnTo>
                  <a:lnTo>
                    <a:pt x="8" y="52"/>
                  </a:lnTo>
                  <a:lnTo>
                    <a:pt x="8" y="70"/>
                  </a:lnTo>
                  <a:lnTo>
                    <a:pt x="8" y="79"/>
                  </a:lnTo>
                  <a:lnTo>
                    <a:pt x="0" y="87"/>
                  </a:lnTo>
                  <a:lnTo>
                    <a:pt x="0" y="105"/>
                  </a:lnTo>
                  <a:lnTo>
                    <a:pt x="0"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84" name="Freeform 1386"/>
            <p:cNvSpPr>
              <a:spLocks/>
            </p:cNvSpPr>
            <p:nvPr/>
          </p:nvSpPr>
          <p:spPr bwMode="auto">
            <a:xfrm>
              <a:off x="1788" y="3490"/>
              <a:ext cx="40" cy="105"/>
            </a:xfrm>
            <a:custGeom>
              <a:avLst/>
              <a:gdLst>
                <a:gd name="T0" fmla="*/ 32 w 40"/>
                <a:gd name="T1" fmla="*/ 0 h 105"/>
                <a:gd name="T2" fmla="*/ 40 w 40"/>
                <a:gd name="T3" fmla="*/ 8 h 105"/>
                <a:gd name="T4" fmla="*/ 32 w 40"/>
                <a:gd name="T5" fmla="*/ 17 h 105"/>
                <a:gd name="T6" fmla="*/ 24 w 40"/>
                <a:gd name="T7" fmla="*/ 35 h 105"/>
                <a:gd name="T8" fmla="*/ 8 w 40"/>
                <a:gd name="T9" fmla="*/ 44 h 105"/>
                <a:gd name="T10" fmla="*/ 8 w 40"/>
                <a:gd name="T11" fmla="*/ 52 h 105"/>
                <a:gd name="T12" fmla="*/ 0 w 40"/>
                <a:gd name="T13" fmla="*/ 70 h 105"/>
                <a:gd name="T14" fmla="*/ 0 w 40"/>
                <a:gd name="T15" fmla="*/ 79 h 105"/>
                <a:gd name="T16" fmla="*/ 0 w 40"/>
                <a:gd name="T17" fmla="*/ 88 h 105"/>
                <a:gd name="T18" fmla="*/ 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32" y="0"/>
                  </a:moveTo>
                  <a:lnTo>
                    <a:pt x="40" y="8"/>
                  </a:lnTo>
                  <a:lnTo>
                    <a:pt x="32" y="17"/>
                  </a:lnTo>
                  <a:lnTo>
                    <a:pt x="24" y="35"/>
                  </a:lnTo>
                  <a:lnTo>
                    <a:pt x="8" y="44"/>
                  </a:lnTo>
                  <a:lnTo>
                    <a:pt x="8" y="52"/>
                  </a:lnTo>
                  <a:lnTo>
                    <a:pt x="0" y="70"/>
                  </a:lnTo>
                  <a:lnTo>
                    <a:pt x="0" y="79"/>
                  </a:lnTo>
                  <a:lnTo>
                    <a:pt x="0" y="88"/>
                  </a:lnTo>
                  <a:lnTo>
                    <a:pt x="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85" name="Freeform 1387"/>
            <p:cNvSpPr>
              <a:spLocks/>
            </p:cNvSpPr>
            <p:nvPr/>
          </p:nvSpPr>
          <p:spPr bwMode="auto">
            <a:xfrm>
              <a:off x="1724" y="3463"/>
              <a:ext cx="64" cy="115"/>
            </a:xfrm>
            <a:custGeom>
              <a:avLst/>
              <a:gdLst>
                <a:gd name="T0" fmla="*/ 64 w 64"/>
                <a:gd name="T1" fmla="*/ 0 h 115"/>
                <a:gd name="T2" fmla="*/ 56 w 64"/>
                <a:gd name="T3" fmla="*/ 18 h 115"/>
                <a:gd name="T4" fmla="*/ 56 w 64"/>
                <a:gd name="T5" fmla="*/ 27 h 115"/>
                <a:gd name="T6" fmla="*/ 40 w 64"/>
                <a:gd name="T7" fmla="*/ 27 h 115"/>
                <a:gd name="T8" fmla="*/ 32 w 64"/>
                <a:gd name="T9" fmla="*/ 27 h 115"/>
                <a:gd name="T10" fmla="*/ 32 w 64"/>
                <a:gd name="T11" fmla="*/ 35 h 115"/>
                <a:gd name="T12" fmla="*/ 32 w 64"/>
                <a:gd name="T13" fmla="*/ 44 h 115"/>
                <a:gd name="T14" fmla="*/ 24 w 64"/>
                <a:gd name="T15" fmla="*/ 62 h 115"/>
                <a:gd name="T16" fmla="*/ 16 w 64"/>
                <a:gd name="T17" fmla="*/ 71 h 115"/>
                <a:gd name="T18" fmla="*/ 16 w 64"/>
                <a:gd name="T19" fmla="*/ 79 h 115"/>
                <a:gd name="T20" fmla="*/ 16 w 64"/>
                <a:gd name="T21" fmla="*/ 97 h 115"/>
                <a:gd name="T22" fmla="*/ 0 w 64"/>
                <a:gd name="T23" fmla="*/ 97 h 115"/>
                <a:gd name="T24" fmla="*/ 0 w 64"/>
                <a:gd name="T25" fmla="*/ 106 h 115"/>
                <a:gd name="T26" fmla="*/ 0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64" y="0"/>
                  </a:moveTo>
                  <a:lnTo>
                    <a:pt x="56" y="18"/>
                  </a:lnTo>
                  <a:lnTo>
                    <a:pt x="56" y="27"/>
                  </a:lnTo>
                  <a:lnTo>
                    <a:pt x="40" y="27"/>
                  </a:lnTo>
                  <a:lnTo>
                    <a:pt x="32" y="27"/>
                  </a:lnTo>
                  <a:lnTo>
                    <a:pt x="32" y="35"/>
                  </a:lnTo>
                  <a:lnTo>
                    <a:pt x="32" y="44"/>
                  </a:lnTo>
                  <a:lnTo>
                    <a:pt x="24" y="62"/>
                  </a:lnTo>
                  <a:lnTo>
                    <a:pt x="16" y="71"/>
                  </a:lnTo>
                  <a:lnTo>
                    <a:pt x="16" y="79"/>
                  </a:lnTo>
                  <a:lnTo>
                    <a:pt x="16" y="97"/>
                  </a:lnTo>
                  <a:lnTo>
                    <a:pt x="0" y="97"/>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86" name="Freeform 1388"/>
            <p:cNvSpPr>
              <a:spLocks/>
            </p:cNvSpPr>
            <p:nvPr/>
          </p:nvSpPr>
          <p:spPr bwMode="auto">
            <a:xfrm>
              <a:off x="2132" y="3507"/>
              <a:ext cx="48" cy="88"/>
            </a:xfrm>
            <a:custGeom>
              <a:avLst/>
              <a:gdLst>
                <a:gd name="T0" fmla="*/ 0 w 48"/>
                <a:gd name="T1" fmla="*/ 0 h 88"/>
                <a:gd name="T2" fmla="*/ 0 w 48"/>
                <a:gd name="T3" fmla="*/ 18 h 88"/>
                <a:gd name="T4" fmla="*/ 0 w 48"/>
                <a:gd name="T5" fmla="*/ 27 h 88"/>
                <a:gd name="T6" fmla="*/ 16 w 48"/>
                <a:gd name="T7" fmla="*/ 27 h 88"/>
                <a:gd name="T8" fmla="*/ 16 w 48"/>
                <a:gd name="T9" fmla="*/ 35 h 88"/>
                <a:gd name="T10" fmla="*/ 24 w 48"/>
                <a:gd name="T11" fmla="*/ 35 h 88"/>
                <a:gd name="T12" fmla="*/ 32 w 48"/>
                <a:gd name="T13" fmla="*/ 53 h 88"/>
                <a:gd name="T14" fmla="*/ 48 w 48"/>
                <a:gd name="T15" fmla="*/ 62 h 88"/>
                <a:gd name="T16" fmla="*/ 48 w 48"/>
                <a:gd name="T17" fmla="*/ 71 h 88"/>
                <a:gd name="T18" fmla="*/ 48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0" y="0"/>
                  </a:moveTo>
                  <a:lnTo>
                    <a:pt x="0" y="18"/>
                  </a:lnTo>
                  <a:lnTo>
                    <a:pt x="0" y="27"/>
                  </a:lnTo>
                  <a:lnTo>
                    <a:pt x="16" y="27"/>
                  </a:lnTo>
                  <a:lnTo>
                    <a:pt x="16" y="35"/>
                  </a:lnTo>
                  <a:lnTo>
                    <a:pt x="24" y="35"/>
                  </a:lnTo>
                  <a:lnTo>
                    <a:pt x="32" y="53"/>
                  </a:lnTo>
                  <a:lnTo>
                    <a:pt x="48" y="62"/>
                  </a:lnTo>
                  <a:lnTo>
                    <a:pt x="48" y="71"/>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87" name="Freeform 1389"/>
            <p:cNvSpPr>
              <a:spLocks/>
            </p:cNvSpPr>
            <p:nvPr/>
          </p:nvSpPr>
          <p:spPr bwMode="auto">
            <a:xfrm>
              <a:off x="2092" y="3314"/>
              <a:ext cx="64" cy="53"/>
            </a:xfrm>
            <a:custGeom>
              <a:avLst/>
              <a:gdLst>
                <a:gd name="T0" fmla="*/ 0 w 64"/>
                <a:gd name="T1" fmla="*/ 0 h 53"/>
                <a:gd name="T2" fmla="*/ 24 w 64"/>
                <a:gd name="T3" fmla="*/ 17 h 53"/>
                <a:gd name="T4" fmla="*/ 32 w 64"/>
                <a:gd name="T5" fmla="*/ 17 h 53"/>
                <a:gd name="T6" fmla="*/ 40 w 64"/>
                <a:gd name="T7" fmla="*/ 17 h 53"/>
                <a:gd name="T8" fmla="*/ 56 w 64"/>
                <a:gd name="T9" fmla="*/ 17 h 53"/>
                <a:gd name="T10" fmla="*/ 64 w 64"/>
                <a:gd name="T11" fmla="*/ 26 h 53"/>
                <a:gd name="T12" fmla="*/ 64 w 64"/>
                <a:gd name="T13" fmla="*/ 35 h 53"/>
                <a:gd name="T14" fmla="*/ 64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0" y="0"/>
                  </a:moveTo>
                  <a:lnTo>
                    <a:pt x="24" y="17"/>
                  </a:lnTo>
                  <a:lnTo>
                    <a:pt x="32" y="17"/>
                  </a:lnTo>
                  <a:lnTo>
                    <a:pt x="40" y="17"/>
                  </a:lnTo>
                  <a:lnTo>
                    <a:pt x="56" y="17"/>
                  </a:lnTo>
                  <a:lnTo>
                    <a:pt x="64" y="26"/>
                  </a:lnTo>
                  <a:lnTo>
                    <a:pt x="64" y="35"/>
                  </a:lnTo>
                  <a:lnTo>
                    <a:pt x="64"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88" name="Freeform 1390"/>
            <p:cNvSpPr>
              <a:spLocks/>
            </p:cNvSpPr>
            <p:nvPr/>
          </p:nvSpPr>
          <p:spPr bwMode="auto">
            <a:xfrm>
              <a:off x="1780" y="3314"/>
              <a:ext cx="96" cy="35"/>
            </a:xfrm>
            <a:custGeom>
              <a:avLst/>
              <a:gdLst>
                <a:gd name="T0" fmla="*/ 96 w 96"/>
                <a:gd name="T1" fmla="*/ 0 h 35"/>
                <a:gd name="T2" fmla="*/ 80 w 96"/>
                <a:gd name="T3" fmla="*/ 0 h 35"/>
                <a:gd name="T4" fmla="*/ 72 w 96"/>
                <a:gd name="T5" fmla="*/ 0 h 35"/>
                <a:gd name="T6" fmla="*/ 64 w 96"/>
                <a:gd name="T7" fmla="*/ 0 h 35"/>
                <a:gd name="T8" fmla="*/ 48 w 96"/>
                <a:gd name="T9" fmla="*/ 0 h 35"/>
                <a:gd name="T10" fmla="*/ 40 w 96"/>
                <a:gd name="T11" fmla="*/ 0 h 35"/>
                <a:gd name="T12" fmla="*/ 32 w 96"/>
                <a:gd name="T13" fmla="*/ 0 h 35"/>
                <a:gd name="T14" fmla="*/ 16 w 96"/>
                <a:gd name="T15" fmla="*/ 17 h 35"/>
                <a:gd name="T16" fmla="*/ 8 w 96"/>
                <a:gd name="T17" fmla="*/ 26 h 35"/>
                <a:gd name="T18" fmla="*/ 0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96" y="0"/>
                  </a:moveTo>
                  <a:lnTo>
                    <a:pt x="80" y="0"/>
                  </a:lnTo>
                  <a:lnTo>
                    <a:pt x="72" y="0"/>
                  </a:lnTo>
                  <a:lnTo>
                    <a:pt x="64" y="0"/>
                  </a:lnTo>
                  <a:lnTo>
                    <a:pt x="48" y="0"/>
                  </a:lnTo>
                  <a:lnTo>
                    <a:pt x="40" y="0"/>
                  </a:lnTo>
                  <a:lnTo>
                    <a:pt x="32" y="0"/>
                  </a:lnTo>
                  <a:lnTo>
                    <a:pt x="16" y="17"/>
                  </a:lnTo>
                  <a:lnTo>
                    <a:pt x="8"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89" name="Freeform 1391"/>
            <p:cNvSpPr>
              <a:spLocks/>
            </p:cNvSpPr>
            <p:nvPr/>
          </p:nvSpPr>
          <p:spPr bwMode="auto">
            <a:xfrm>
              <a:off x="1780" y="3296"/>
              <a:ext cx="112" cy="44"/>
            </a:xfrm>
            <a:custGeom>
              <a:avLst/>
              <a:gdLst>
                <a:gd name="T0" fmla="*/ 112 w 112"/>
                <a:gd name="T1" fmla="*/ 0 h 44"/>
                <a:gd name="T2" fmla="*/ 104 w 112"/>
                <a:gd name="T3" fmla="*/ 0 h 44"/>
                <a:gd name="T4" fmla="*/ 96 w 112"/>
                <a:gd name="T5" fmla="*/ 0 h 44"/>
                <a:gd name="T6" fmla="*/ 80 w 112"/>
                <a:gd name="T7" fmla="*/ 0 h 44"/>
                <a:gd name="T8" fmla="*/ 72 w 112"/>
                <a:gd name="T9" fmla="*/ 0 h 44"/>
                <a:gd name="T10" fmla="*/ 64 w 112"/>
                <a:gd name="T11" fmla="*/ 0 h 44"/>
                <a:gd name="T12" fmla="*/ 48 w 112"/>
                <a:gd name="T13" fmla="*/ 0 h 44"/>
                <a:gd name="T14" fmla="*/ 40 w 112"/>
                <a:gd name="T15" fmla="*/ 9 h 44"/>
                <a:gd name="T16" fmla="*/ 32 w 112"/>
                <a:gd name="T17" fmla="*/ 9 h 44"/>
                <a:gd name="T18" fmla="*/ 32 w 112"/>
                <a:gd name="T19" fmla="*/ 18 h 44"/>
                <a:gd name="T20" fmla="*/ 16 w 112"/>
                <a:gd name="T21" fmla="*/ 18 h 44"/>
                <a:gd name="T22" fmla="*/ 8 w 112"/>
                <a:gd name="T23" fmla="*/ 35 h 44"/>
                <a:gd name="T24" fmla="*/ 0 w 112"/>
                <a:gd name="T25" fmla="*/ 35 h 44"/>
                <a:gd name="T26" fmla="*/ 0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112" y="0"/>
                  </a:moveTo>
                  <a:lnTo>
                    <a:pt x="104" y="0"/>
                  </a:lnTo>
                  <a:lnTo>
                    <a:pt x="96" y="0"/>
                  </a:lnTo>
                  <a:lnTo>
                    <a:pt x="80" y="0"/>
                  </a:lnTo>
                  <a:lnTo>
                    <a:pt x="72" y="0"/>
                  </a:lnTo>
                  <a:lnTo>
                    <a:pt x="64" y="0"/>
                  </a:lnTo>
                  <a:lnTo>
                    <a:pt x="48" y="0"/>
                  </a:lnTo>
                  <a:lnTo>
                    <a:pt x="40" y="9"/>
                  </a:lnTo>
                  <a:lnTo>
                    <a:pt x="32" y="9"/>
                  </a:lnTo>
                  <a:lnTo>
                    <a:pt x="32" y="18"/>
                  </a:lnTo>
                  <a:lnTo>
                    <a:pt x="16" y="18"/>
                  </a:lnTo>
                  <a:lnTo>
                    <a:pt x="8" y="35"/>
                  </a:lnTo>
                  <a:lnTo>
                    <a:pt x="0" y="35"/>
                  </a:lnTo>
                  <a:lnTo>
                    <a:pt x="0"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90" name="Freeform 1392"/>
            <p:cNvSpPr>
              <a:spLocks/>
            </p:cNvSpPr>
            <p:nvPr/>
          </p:nvSpPr>
          <p:spPr bwMode="auto">
            <a:xfrm>
              <a:off x="1748" y="3375"/>
              <a:ext cx="64" cy="71"/>
            </a:xfrm>
            <a:custGeom>
              <a:avLst/>
              <a:gdLst>
                <a:gd name="T0" fmla="*/ 64 w 64"/>
                <a:gd name="T1" fmla="*/ 0 h 71"/>
                <a:gd name="T2" fmla="*/ 48 w 64"/>
                <a:gd name="T3" fmla="*/ 0 h 71"/>
                <a:gd name="T4" fmla="*/ 40 w 64"/>
                <a:gd name="T5" fmla="*/ 9 h 71"/>
                <a:gd name="T6" fmla="*/ 32 w 64"/>
                <a:gd name="T7" fmla="*/ 18 h 71"/>
                <a:gd name="T8" fmla="*/ 32 w 64"/>
                <a:gd name="T9" fmla="*/ 36 h 71"/>
                <a:gd name="T10" fmla="*/ 16 w 64"/>
                <a:gd name="T11" fmla="*/ 44 h 71"/>
                <a:gd name="T12" fmla="*/ 16 w 64"/>
                <a:gd name="T13" fmla="*/ 53 h 71"/>
                <a:gd name="T14" fmla="*/ 8 w 64"/>
                <a:gd name="T15" fmla="*/ 53 h 71"/>
                <a:gd name="T16" fmla="*/ 0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64" y="0"/>
                  </a:moveTo>
                  <a:lnTo>
                    <a:pt x="48" y="0"/>
                  </a:lnTo>
                  <a:lnTo>
                    <a:pt x="40" y="9"/>
                  </a:lnTo>
                  <a:lnTo>
                    <a:pt x="32" y="18"/>
                  </a:lnTo>
                  <a:lnTo>
                    <a:pt x="32" y="36"/>
                  </a:lnTo>
                  <a:lnTo>
                    <a:pt x="16" y="44"/>
                  </a:lnTo>
                  <a:lnTo>
                    <a:pt x="16" y="53"/>
                  </a:lnTo>
                  <a:lnTo>
                    <a:pt x="8" y="53"/>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91" name="Freeform 1393"/>
            <p:cNvSpPr>
              <a:spLocks/>
            </p:cNvSpPr>
            <p:nvPr/>
          </p:nvSpPr>
          <p:spPr bwMode="auto">
            <a:xfrm>
              <a:off x="1692" y="3455"/>
              <a:ext cx="96" cy="43"/>
            </a:xfrm>
            <a:custGeom>
              <a:avLst/>
              <a:gdLst>
                <a:gd name="T0" fmla="*/ 96 w 96"/>
                <a:gd name="T1" fmla="*/ 0 h 43"/>
                <a:gd name="T2" fmla="*/ 88 w 96"/>
                <a:gd name="T3" fmla="*/ 0 h 43"/>
                <a:gd name="T4" fmla="*/ 72 w 96"/>
                <a:gd name="T5" fmla="*/ 8 h 43"/>
                <a:gd name="T6" fmla="*/ 64 w 96"/>
                <a:gd name="T7" fmla="*/ 8 h 43"/>
                <a:gd name="T8" fmla="*/ 56 w 96"/>
                <a:gd name="T9" fmla="*/ 26 h 43"/>
                <a:gd name="T10" fmla="*/ 48 w 96"/>
                <a:gd name="T11" fmla="*/ 26 h 43"/>
                <a:gd name="T12" fmla="*/ 32 w 96"/>
                <a:gd name="T13" fmla="*/ 26 h 43"/>
                <a:gd name="T14" fmla="*/ 24 w 96"/>
                <a:gd name="T15" fmla="*/ 26 h 43"/>
                <a:gd name="T16" fmla="*/ 16 w 96"/>
                <a:gd name="T17" fmla="*/ 35 h 43"/>
                <a:gd name="T18" fmla="*/ 0 w 96"/>
                <a:gd name="T19" fmla="*/ 35 h 43"/>
                <a:gd name="T20" fmla="*/ 0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96" y="0"/>
                  </a:moveTo>
                  <a:lnTo>
                    <a:pt x="88" y="0"/>
                  </a:lnTo>
                  <a:lnTo>
                    <a:pt x="72" y="8"/>
                  </a:lnTo>
                  <a:lnTo>
                    <a:pt x="64" y="8"/>
                  </a:lnTo>
                  <a:lnTo>
                    <a:pt x="56" y="26"/>
                  </a:lnTo>
                  <a:lnTo>
                    <a:pt x="48" y="26"/>
                  </a:lnTo>
                  <a:lnTo>
                    <a:pt x="32" y="26"/>
                  </a:lnTo>
                  <a:lnTo>
                    <a:pt x="24" y="26"/>
                  </a:lnTo>
                  <a:lnTo>
                    <a:pt x="16" y="35"/>
                  </a:lnTo>
                  <a:lnTo>
                    <a:pt x="0" y="35"/>
                  </a:lnTo>
                  <a:lnTo>
                    <a:pt x="0"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6544" name="Group 1394"/>
          <p:cNvGrpSpPr>
            <a:grpSpLocks/>
          </p:cNvGrpSpPr>
          <p:nvPr/>
        </p:nvGrpSpPr>
        <p:grpSpPr bwMode="auto">
          <a:xfrm>
            <a:off x="6402388" y="2557463"/>
            <a:ext cx="685800" cy="573087"/>
            <a:chOff x="1748" y="2760"/>
            <a:chExt cx="480" cy="457"/>
          </a:xfrm>
        </p:grpSpPr>
        <p:sp>
          <p:nvSpPr>
            <p:cNvPr id="106833" name="Freeform 1395"/>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232 w 232"/>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211"/>
                <a:gd name="T188" fmla="*/ 232 w 232"/>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lnTo>
                    <a:pt x="232"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34" name="Freeform 1396"/>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211"/>
                <a:gd name="T185" fmla="*/ 232 w 232"/>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35" name="Freeform 1397"/>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56 w 208"/>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8"/>
                <a:gd name="T187" fmla="*/ 0 h 255"/>
                <a:gd name="T188" fmla="*/ 208 w 208"/>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lnTo>
                    <a:pt x="56"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36" name="Freeform 1398"/>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8"/>
                <a:gd name="T184" fmla="*/ 0 h 255"/>
                <a:gd name="T185" fmla="*/ 208 w 208"/>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37" name="Freeform 1399"/>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40 w 280"/>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0"/>
                <a:gd name="T118" fmla="*/ 0 h 360"/>
                <a:gd name="T119" fmla="*/ 280 w 280"/>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lnTo>
                    <a:pt x="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38" name="Freeform 1400"/>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80"/>
                <a:gd name="T115" fmla="*/ 0 h 360"/>
                <a:gd name="T116" fmla="*/ 280 w 280"/>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39" name="Freeform 1401"/>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40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lnTo>
                    <a:pt x="40"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40" name="Freeform 1402"/>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41" name="Freeform 1403"/>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208 w 208"/>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8"/>
                <a:gd name="T139" fmla="*/ 0 h 457"/>
                <a:gd name="T140" fmla="*/ 208 w 208"/>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lnTo>
                    <a:pt x="208"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42" name="Freeform 1404"/>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8"/>
                <a:gd name="T136" fmla="*/ 0 h 457"/>
                <a:gd name="T137" fmla="*/ 208 w 208"/>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43" name="Freeform 1405"/>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232 w 232"/>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325"/>
                <a:gd name="T188" fmla="*/ 232 w 232"/>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lnTo>
                    <a:pt x="232"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44" name="Freeform 1406"/>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325"/>
                <a:gd name="T185" fmla="*/ 232 w 232"/>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6545" name="Group 1407"/>
          <p:cNvGrpSpPr>
            <a:grpSpLocks/>
          </p:cNvGrpSpPr>
          <p:nvPr/>
        </p:nvGrpSpPr>
        <p:grpSpPr bwMode="auto">
          <a:xfrm>
            <a:off x="6629400" y="3086100"/>
            <a:ext cx="774700" cy="614363"/>
            <a:chOff x="1692" y="3226"/>
            <a:chExt cx="488" cy="387"/>
          </a:xfrm>
        </p:grpSpPr>
        <p:sp>
          <p:nvSpPr>
            <p:cNvPr id="106786" name="Freeform 1408"/>
            <p:cNvSpPr>
              <a:spLocks/>
            </p:cNvSpPr>
            <p:nvPr/>
          </p:nvSpPr>
          <p:spPr bwMode="auto">
            <a:xfrm>
              <a:off x="1996" y="3226"/>
              <a:ext cx="40" cy="53"/>
            </a:xfrm>
            <a:custGeom>
              <a:avLst/>
              <a:gdLst>
                <a:gd name="T0" fmla="*/ 0 w 40"/>
                <a:gd name="T1" fmla="*/ 0 h 53"/>
                <a:gd name="T2" fmla="*/ 0 w 40"/>
                <a:gd name="T3" fmla="*/ 9 h 53"/>
                <a:gd name="T4" fmla="*/ 0 w 40"/>
                <a:gd name="T5" fmla="*/ 18 h 53"/>
                <a:gd name="T6" fmla="*/ 8 w 40"/>
                <a:gd name="T7" fmla="*/ 18 h 53"/>
                <a:gd name="T8" fmla="*/ 24 w 40"/>
                <a:gd name="T9" fmla="*/ 18 h 53"/>
                <a:gd name="T10" fmla="*/ 24 w 40"/>
                <a:gd name="T11" fmla="*/ 35 h 53"/>
                <a:gd name="T12" fmla="*/ 32 w 40"/>
                <a:gd name="T13" fmla="*/ 35 h 53"/>
                <a:gd name="T14" fmla="*/ 32 w 40"/>
                <a:gd name="T15" fmla="*/ 44 h 53"/>
                <a:gd name="T16" fmla="*/ 40 w 40"/>
                <a:gd name="T17" fmla="*/ 44 h 53"/>
                <a:gd name="T18" fmla="*/ 4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0" y="0"/>
                  </a:moveTo>
                  <a:lnTo>
                    <a:pt x="0" y="9"/>
                  </a:lnTo>
                  <a:lnTo>
                    <a:pt x="0" y="18"/>
                  </a:lnTo>
                  <a:lnTo>
                    <a:pt x="8" y="18"/>
                  </a:lnTo>
                  <a:lnTo>
                    <a:pt x="24" y="18"/>
                  </a:lnTo>
                  <a:lnTo>
                    <a:pt x="24" y="35"/>
                  </a:lnTo>
                  <a:lnTo>
                    <a:pt x="32" y="35"/>
                  </a:lnTo>
                  <a:lnTo>
                    <a:pt x="32" y="44"/>
                  </a:lnTo>
                  <a:lnTo>
                    <a:pt x="40" y="44"/>
                  </a:lnTo>
                  <a:lnTo>
                    <a:pt x="4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87" name="Freeform 1409"/>
            <p:cNvSpPr>
              <a:spLocks/>
            </p:cNvSpPr>
            <p:nvPr/>
          </p:nvSpPr>
          <p:spPr bwMode="auto">
            <a:xfrm>
              <a:off x="1940" y="3226"/>
              <a:ext cx="56" cy="97"/>
            </a:xfrm>
            <a:custGeom>
              <a:avLst/>
              <a:gdLst>
                <a:gd name="T0" fmla="*/ 56 w 56"/>
                <a:gd name="T1" fmla="*/ 0 h 97"/>
                <a:gd name="T2" fmla="*/ 56 w 56"/>
                <a:gd name="T3" fmla="*/ 9 h 97"/>
                <a:gd name="T4" fmla="*/ 56 w 56"/>
                <a:gd name="T5" fmla="*/ 18 h 97"/>
                <a:gd name="T6" fmla="*/ 48 w 56"/>
                <a:gd name="T7" fmla="*/ 35 h 97"/>
                <a:gd name="T8" fmla="*/ 32 w 56"/>
                <a:gd name="T9" fmla="*/ 44 h 97"/>
                <a:gd name="T10" fmla="*/ 24 w 56"/>
                <a:gd name="T11" fmla="*/ 53 h 97"/>
                <a:gd name="T12" fmla="*/ 16 w 56"/>
                <a:gd name="T13" fmla="*/ 62 h 97"/>
                <a:gd name="T14" fmla="*/ 0 w 56"/>
                <a:gd name="T15" fmla="*/ 79 h 97"/>
                <a:gd name="T16" fmla="*/ 0 w 56"/>
                <a:gd name="T17" fmla="*/ 88 h 97"/>
                <a:gd name="T18" fmla="*/ 0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56" y="0"/>
                  </a:moveTo>
                  <a:lnTo>
                    <a:pt x="56" y="9"/>
                  </a:lnTo>
                  <a:lnTo>
                    <a:pt x="56" y="18"/>
                  </a:lnTo>
                  <a:lnTo>
                    <a:pt x="48" y="35"/>
                  </a:lnTo>
                  <a:lnTo>
                    <a:pt x="32" y="44"/>
                  </a:lnTo>
                  <a:lnTo>
                    <a:pt x="24" y="53"/>
                  </a:lnTo>
                  <a:lnTo>
                    <a:pt x="16" y="62"/>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88" name="Freeform 1410"/>
            <p:cNvSpPr>
              <a:spLocks/>
            </p:cNvSpPr>
            <p:nvPr/>
          </p:nvSpPr>
          <p:spPr bwMode="auto">
            <a:xfrm>
              <a:off x="1884" y="3226"/>
              <a:ext cx="80" cy="97"/>
            </a:xfrm>
            <a:custGeom>
              <a:avLst/>
              <a:gdLst>
                <a:gd name="T0" fmla="*/ 80 w 80"/>
                <a:gd name="T1" fmla="*/ 0 h 97"/>
                <a:gd name="T2" fmla="*/ 72 w 80"/>
                <a:gd name="T3" fmla="*/ 35 h 97"/>
                <a:gd name="T4" fmla="*/ 56 w 80"/>
                <a:gd name="T5" fmla="*/ 35 h 97"/>
                <a:gd name="T6" fmla="*/ 56 w 80"/>
                <a:gd name="T7" fmla="*/ 44 h 97"/>
                <a:gd name="T8" fmla="*/ 48 w 80"/>
                <a:gd name="T9" fmla="*/ 44 h 97"/>
                <a:gd name="T10" fmla="*/ 40 w 80"/>
                <a:gd name="T11" fmla="*/ 44 h 97"/>
                <a:gd name="T12" fmla="*/ 32 w 80"/>
                <a:gd name="T13" fmla="*/ 53 h 97"/>
                <a:gd name="T14" fmla="*/ 16 w 80"/>
                <a:gd name="T15" fmla="*/ 53 h 97"/>
                <a:gd name="T16" fmla="*/ 16 w 80"/>
                <a:gd name="T17" fmla="*/ 62 h 97"/>
                <a:gd name="T18" fmla="*/ 8 w 80"/>
                <a:gd name="T19" fmla="*/ 62 h 97"/>
                <a:gd name="T20" fmla="*/ 8 w 80"/>
                <a:gd name="T21" fmla="*/ 79 h 97"/>
                <a:gd name="T22" fmla="*/ 0 w 80"/>
                <a:gd name="T23" fmla="*/ 79 h 97"/>
                <a:gd name="T24" fmla="*/ 0 w 80"/>
                <a:gd name="T25" fmla="*/ 88 h 97"/>
                <a:gd name="T26" fmla="*/ 0 w 80"/>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
                <a:gd name="T43" fmla="*/ 0 h 97"/>
                <a:gd name="T44" fmla="*/ 80 w 80"/>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 h="97">
                  <a:moveTo>
                    <a:pt x="80" y="0"/>
                  </a:moveTo>
                  <a:lnTo>
                    <a:pt x="72" y="35"/>
                  </a:lnTo>
                  <a:lnTo>
                    <a:pt x="56" y="35"/>
                  </a:lnTo>
                  <a:lnTo>
                    <a:pt x="56" y="44"/>
                  </a:lnTo>
                  <a:lnTo>
                    <a:pt x="48" y="44"/>
                  </a:lnTo>
                  <a:lnTo>
                    <a:pt x="40" y="44"/>
                  </a:lnTo>
                  <a:lnTo>
                    <a:pt x="32" y="53"/>
                  </a:lnTo>
                  <a:lnTo>
                    <a:pt x="16" y="53"/>
                  </a:lnTo>
                  <a:lnTo>
                    <a:pt x="16" y="62"/>
                  </a:lnTo>
                  <a:lnTo>
                    <a:pt x="8" y="62"/>
                  </a:lnTo>
                  <a:lnTo>
                    <a:pt x="8" y="79"/>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89" name="Freeform 1411"/>
            <p:cNvSpPr>
              <a:spLocks/>
            </p:cNvSpPr>
            <p:nvPr/>
          </p:nvSpPr>
          <p:spPr bwMode="auto">
            <a:xfrm>
              <a:off x="1972" y="3270"/>
              <a:ext cx="56" cy="114"/>
            </a:xfrm>
            <a:custGeom>
              <a:avLst/>
              <a:gdLst>
                <a:gd name="T0" fmla="*/ 0 w 56"/>
                <a:gd name="T1" fmla="*/ 0 h 114"/>
                <a:gd name="T2" fmla="*/ 0 w 56"/>
                <a:gd name="T3" fmla="*/ 9 h 114"/>
                <a:gd name="T4" fmla="*/ 0 w 56"/>
                <a:gd name="T5" fmla="*/ 18 h 114"/>
                <a:gd name="T6" fmla="*/ 0 w 56"/>
                <a:gd name="T7" fmla="*/ 35 h 114"/>
                <a:gd name="T8" fmla="*/ 16 w 56"/>
                <a:gd name="T9" fmla="*/ 44 h 114"/>
                <a:gd name="T10" fmla="*/ 24 w 56"/>
                <a:gd name="T11" fmla="*/ 53 h 114"/>
                <a:gd name="T12" fmla="*/ 48 w 56"/>
                <a:gd name="T13" fmla="*/ 70 h 114"/>
                <a:gd name="T14" fmla="*/ 48 w 56"/>
                <a:gd name="T15" fmla="*/ 79 h 114"/>
                <a:gd name="T16" fmla="*/ 48 w 56"/>
                <a:gd name="T17" fmla="*/ 88 h 114"/>
                <a:gd name="T18" fmla="*/ 56 w 56"/>
                <a:gd name="T19" fmla="*/ 88 h 114"/>
                <a:gd name="T20" fmla="*/ 56 w 56"/>
                <a:gd name="T21" fmla="*/ 105 h 114"/>
                <a:gd name="T22" fmla="*/ 56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0" y="0"/>
                  </a:moveTo>
                  <a:lnTo>
                    <a:pt x="0" y="9"/>
                  </a:lnTo>
                  <a:lnTo>
                    <a:pt x="0" y="18"/>
                  </a:lnTo>
                  <a:lnTo>
                    <a:pt x="0" y="35"/>
                  </a:lnTo>
                  <a:lnTo>
                    <a:pt x="16" y="44"/>
                  </a:lnTo>
                  <a:lnTo>
                    <a:pt x="24" y="53"/>
                  </a:lnTo>
                  <a:lnTo>
                    <a:pt x="48" y="70"/>
                  </a:lnTo>
                  <a:lnTo>
                    <a:pt x="48" y="79"/>
                  </a:lnTo>
                  <a:lnTo>
                    <a:pt x="48" y="88"/>
                  </a:lnTo>
                  <a:lnTo>
                    <a:pt x="56" y="88"/>
                  </a:lnTo>
                  <a:lnTo>
                    <a:pt x="56" y="105"/>
                  </a:lnTo>
                  <a:lnTo>
                    <a:pt x="5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90" name="Freeform 1412"/>
            <p:cNvSpPr>
              <a:spLocks/>
            </p:cNvSpPr>
            <p:nvPr/>
          </p:nvSpPr>
          <p:spPr bwMode="auto">
            <a:xfrm>
              <a:off x="1900" y="3226"/>
              <a:ext cx="72" cy="158"/>
            </a:xfrm>
            <a:custGeom>
              <a:avLst/>
              <a:gdLst>
                <a:gd name="T0" fmla="*/ 72 w 72"/>
                <a:gd name="T1" fmla="*/ 0 h 158"/>
                <a:gd name="T2" fmla="*/ 64 w 72"/>
                <a:gd name="T3" fmla="*/ 44 h 158"/>
                <a:gd name="T4" fmla="*/ 64 w 72"/>
                <a:gd name="T5" fmla="*/ 53 h 158"/>
                <a:gd name="T6" fmla="*/ 56 w 72"/>
                <a:gd name="T7" fmla="*/ 53 h 158"/>
                <a:gd name="T8" fmla="*/ 56 w 72"/>
                <a:gd name="T9" fmla="*/ 62 h 158"/>
                <a:gd name="T10" fmla="*/ 40 w 72"/>
                <a:gd name="T11" fmla="*/ 79 h 158"/>
                <a:gd name="T12" fmla="*/ 32 w 72"/>
                <a:gd name="T13" fmla="*/ 79 h 158"/>
                <a:gd name="T14" fmla="*/ 32 w 72"/>
                <a:gd name="T15" fmla="*/ 88 h 158"/>
                <a:gd name="T16" fmla="*/ 24 w 72"/>
                <a:gd name="T17" fmla="*/ 88 h 158"/>
                <a:gd name="T18" fmla="*/ 24 w 72"/>
                <a:gd name="T19" fmla="*/ 97 h 158"/>
                <a:gd name="T20" fmla="*/ 24 w 72"/>
                <a:gd name="T21" fmla="*/ 114 h 158"/>
                <a:gd name="T22" fmla="*/ 16 w 72"/>
                <a:gd name="T23" fmla="*/ 114 h 158"/>
                <a:gd name="T24" fmla="*/ 16 w 72"/>
                <a:gd name="T25" fmla="*/ 123 h 158"/>
                <a:gd name="T26" fmla="*/ 0 w 72"/>
                <a:gd name="T27" fmla="*/ 132 h 158"/>
                <a:gd name="T28" fmla="*/ 0 w 72"/>
                <a:gd name="T29" fmla="*/ 149 h 158"/>
                <a:gd name="T30" fmla="*/ 16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72" y="0"/>
                  </a:moveTo>
                  <a:lnTo>
                    <a:pt x="64" y="44"/>
                  </a:lnTo>
                  <a:lnTo>
                    <a:pt x="64" y="53"/>
                  </a:lnTo>
                  <a:lnTo>
                    <a:pt x="56" y="53"/>
                  </a:lnTo>
                  <a:lnTo>
                    <a:pt x="56" y="62"/>
                  </a:lnTo>
                  <a:lnTo>
                    <a:pt x="40" y="79"/>
                  </a:lnTo>
                  <a:lnTo>
                    <a:pt x="32" y="79"/>
                  </a:lnTo>
                  <a:lnTo>
                    <a:pt x="32" y="88"/>
                  </a:lnTo>
                  <a:lnTo>
                    <a:pt x="24" y="88"/>
                  </a:lnTo>
                  <a:lnTo>
                    <a:pt x="24" y="97"/>
                  </a:lnTo>
                  <a:lnTo>
                    <a:pt x="24" y="114"/>
                  </a:lnTo>
                  <a:lnTo>
                    <a:pt x="16" y="114"/>
                  </a:lnTo>
                  <a:lnTo>
                    <a:pt x="16" y="123"/>
                  </a:lnTo>
                  <a:lnTo>
                    <a:pt x="0" y="132"/>
                  </a:lnTo>
                  <a:lnTo>
                    <a:pt x="0" y="149"/>
                  </a:lnTo>
                  <a:lnTo>
                    <a:pt x="16"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91" name="Freeform 1413"/>
            <p:cNvSpPr>
              <a:spLocks/>
            </p:cNvSpPr>
            <p:nvPr/>
          </p:nvSpPr>
          <p:spPr bwMode="auto">
            <a:xfrm>
              <a:off x="1972" y="3226"/>
              <a:ext cx="96" cy="114"/>
            </a:xfrm>
            <a:custGeom>
              <a:avLst/>
              <a:gdLst>
                <a:gd name="T0" fmla="*/ 0 w 96"/>
                <a:gd name="T1" fmla="*/ 0 h 114"/>
                <a:gd name="T2" fmla="*/ 24 w 96"/>
                <a:gd name="T3" fmla="*/ 35 h 114"/>
                <a:gd name="T4" fmla="*/ 32 w 96"/>
                <a:gd name="T5" fmla="*/ 44 h 114"/>
                <a:gd name="T6" fmla="*/ 48 w 96"/>
                <a:gd name="T7" fmla="*/ 44 h 114"/>
                <a:gd name="T8" fmla="*/ 56 w 96"/>
                <a:gd name="T9" fmla="*/ 44 h 114"/>
                <a:gd name="T10" fmla="*/ 64 w 96"/>
                <a:gd name="T11" fmla="*/ 44 h 114"/>
                <a:gd name="T12" fmla="*/ 64 w 96"/>
                <a:gd name="T13" fmla="*/ 53 h 114"/>
                <a:gd name="T14" fmla="*/ 80 w 96"/>
                <a:gd name="T15" fmla="*/ 53 h 114"/>
                <a:gd name="T16" fmla="*/ 88 w 96"/>
                <a:gd name="T17" fmla="*/ 62 h 114"/>
                <a:gd name="T18" fmla="*/ 96 w 96"/>
                <a:gd name="T19" fmla="*/ 79 h 114"/>
                <a:gd name="T20" fmla="*/ 96 w 96"/>
                <a:gd name="T21" fmla="*/ 88 h 114"/>
                <a:gd name="T22" fmla="*/ 96 w 96"/>
                <a:gd name="T23" fmla="*/ 97 h 114"/>
                <a:gd name="T24" fmla="*/ 96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0" y="0"/>
                  </a:moveTo>
                  <a:lnTo>
                    <a:pt x="24" y="35"/>
                  </a:lnTo>
                  <a:lnTo>
                    <a:pt x="32" y="44"/>
                  </a:lnTo>
                  <a:lnTo>
                    <a:pt x="48" y="44"/>
                  </a:lnTo>
                  <a:lnTo>
                    <a:pt x="56" y="44"/>
                  </a:lnTo>
                  <a:lnTo>
                    <a:pt x="64" y="44"/>
                  </a:lnTo>
                  <a:lnTo>
                    <a:pt x="64" y="53"/>
                  </a:lnTo>
                  <a:lnTo>
                    <a:pt x="80" y="53"/>
                  </a:lnTo>
                  <a:lnTo>
                    <a:pt x="88" y="62"/>
                  </a:lnTo>
                  <a:lnTo>
                    <a:pt x="96" y="79"/>
                  </a:lnTo>
                  <a:lnTo>
                    <a:pt x="96" y="88"/>
                  </a:lnTo>
                  <a:lnTo>
                    <a:pt x="96" y="97"/>
                  </a:lnTo>
                  <a:lnTo>
                    <a:pt x="9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92" name="Freeform 1414"/>
            <p:cNvSpPr>
              <a:spLocks/>
            </p:cNvSpPr>
            <p:nvPr/>
          </p:nvSpPr>
          <p:spPr bwMode="auto">
            <a:xfrm>
              <a:off x="1988" y="3270"/>
              <a:ext cx="40" cy="132"/>
            </a:xfrm>
            <a:custGeom>
              <a:avLst/>
              <a:gdLst>
                <a:gd name="T0" fmla="*/ 40 w 40"/>
                <a:gd name="T1" fmla="*/ 0 h 132"/>
                <a:gd name="T2" fmla="*/ 40 w 40"/>
                <a:gd name="T3" fmla="*/ 9 h 132"/>
                <a:gd name="T4" fmla="*/ 40 w 40"/>
                <a:gd name="T5" fmla="*/ 18 h 132"/>
                <a:gd name="T6" fmla="*/ 40 w 40"/>
                <a:gd name="T7" fmla="*/ 35 h 132"/>
                <a:gd name="T8" fmla="*/ 40 w 40"/>
                <a:gd name="T9" fmla="*/ 44 h 132"/>
                <a:gd name="T10" fmla="*/ 32 w 40"/>
                <a:gd name="T11" fmla="*/ 53 h 132"/>
                <a:gd name="T12" fmla="*/ 16 w 40"/>
                <a:gd name="T13" fmla="*/ 70 h 132"/>
                <a:gd name="T14" fmla="*/ 16 w 40"/>
                <a:gd name="T15" fmla="*/ 79 h 132"/>
                <a:gd name="T16" fmla="*/ 8 w 40"/>
                <a:gd name="T17" fmla="*/ 88 h 132"/>
                <a:gd name="T18" fmla="*/ 8 w 40"/>
                <a:gd name="T19" fmla="*/ 105 h 132"/>
                <a:gd name="T20" fmla="*/ 0 w 40"/>
                <a:gd name="T21" fmla="*/ 105 h 132"/>
                <a:gd name="T22" fmla="*/ 0 w 40"/>
                <a:gd name="T23" fmla="*/ 114 h 132"/>
                <a:gd name="T24" fmla="*/ 0 w 40"/>
                <a:gd name="T25" fmla="*/ 123 h 132"/>
                <a:gd name="T26" fmla="*/ 0 w 40"/>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132"/>
                <a:gd name="T44" fmla="*/ 40 w 40"/>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132">
                  <a:moveTo>
                    <a:pt x="40" y="0"/>
                  </a:moveTo>
                  <a:lnTo>
                    <a:pt x="40" y="9"/>
                  </a:lnTo>
                  <a:lnTo>
                    <a:pt x="40" y="18"/>
                  </a:lnTo>
                  <a:lnTo>
                    <a:pt x="40" y="35"/>
                  </a:lnTo>
                  <a:lnTo>
                    <a:pt x="40" y="44"/>
                  </a:lnTo>
                  <a:lnTo>
                    <a:pt x="32" y="53"/>
                  </a:lnTo>
                  <a:lnTo>
                    <a:pt x="16" y="70"/>
                  </a:lnTo>
                  <a:lnTo>
                    <a:pt x="16" y="79"/>
                  </a:lnTo>
                  <a:lnTo>
                    <a:pt x="8" y="88"/>
                  </a:lnTo>
                  <a:lnTo>
                    <a:pt x="8" y="105"/>
                  </a:lnTo>
                  <a:lnTo>
                    <a:pt x="0" y="105"/>
                  </a:lnTo>
                  <a:lnTo>
                    <a:pt x="0" y="114"/>
                  </a:lnTo>
                  <a:lnTo>
                    <a:pt x="0" y="123"/>
                  </a:lnTo>
                  <a:lnTo>
                    <a:pt x="0"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93" name="Freeform 1415"/>
            <p:cNvSpPr>
              <a:spLocks/>
            </p:cNvSpPr>
            <p:nvPr/>
          </p:nvSpPr>
          <p:spPr bwMode="auto">
            <a:xfrm>
              <a:off x="1948" y="3305"/>
              <a:ext cx="40" cy="88"/>
            </a:xfrm>
            <a:custGeom>
              <a:avLst/>
              <a:gdLst>
                <a:gd name="T0" fmla="*/ 0 w 40"/>
                <a:gd name="T1" fmla="*/ 0 h 88"/>
                <a:gd name="T2" fmla="*/ 0 w 40"/>
                <a:gd name="T3" fmla="*/ 26 h 88"/>
                <a:gd name="T4" fmla="*/ 8 w 40"/>
                <a:gd name="T5" fmla="*/ 35 h 88"/>
                <a:gd name="T6" fmla="*/ 16 w 40"/>
                <a:gd name="T7" fmla="*/ 44 h 88"/>
                <a:gd name="T8" fmla="*/ 32 w 40"/>
                <a:gd name="T9" fmla="*/ 44 h 88"/>
                <a:gd name="T10" fmla="*/ 32 w 40"/>
                <a:gd name="T11" fmla="*/ 62 h 88"/>
                <a:gd name="T12" fmla="*/ 40 w 40"/>
                <a:gd name="T13" fmla="*/ 62 h 88"/>
                <a:gd name="T14" fmla="*/ 40 w 40"/>
                <a:gd name="T15" fmla="*/ 70 h 88"/>
                <a:gd name="T16" fmla="*/ 40 w 40"/>
                <a:gd name="T17" fmla="*/ 79 h 88"/>
                <a:gd name="T18" fmla="*/ 4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0" y="0"/>
                  </a:moveTo>
                  <a:lnTo>
                    <a:pt x="0" y="26"/>
                  </a:lnTo>
                  <a:lnTo>
                    <a:pt x="8" y="35"/>
                  </a:lnTo>
                  <a:lnTo>
                    <a:pt x="16" y="44"/>
                  </a:lnTo>
                  <a:lnTo>
                    <a:pt x="32" y="44"/>
                  </a:lnTo>
                  <a:lnTo>
                    <a:pt x="32" y="62"/>
                  </a:lnTo>
                  <a:lnTo>
                    <a:pt x="40" y="62"/>
                  </a:lnTo>
                  <a:lnTo>
                    <a:pt x="40" y="70"/>
                  </a:lnTo>
                  <a:lnTo>
                    <a:pt x="40" y="79"/>
                  </a:lnTo>
                  <a:lnTo>
                    <a:pt x="4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94" name="Freeform 1416"/>
            <p:cNvSpPr>
              <a:spLocks/>
            </p:cNvSpPr>
            <p:nvPr/>
          </p:nvSpPr>
          <p:spPr bwMode="auto">
            <a:xfrm>
              <a:off x="1900" y="3279"/>
              <a:ext cx="64" cy="140"/>
            </a:xfrm>
            <a:custGeom>
              <a:avLst/>
              <a:gdLst>
                <a:gd name="T0" fmla="*/ 0 w 64"/>
                <a:gd name="T1" fmla="*/ 0 h 140"/>
                <a:gd name="T2" fmla="*/ 16 w 64"/>
                <a:gd name="T3" fmla="*/ 61 h 140"/>
                <a:gd name="T4" fmla="*/ 24 w 64"/>
                <a:gd name="T5" fmla="*/ 70 h 140"/>
                <a:gd name="T6" fmla="*/ 32 w 64"/>
                <a:gd name="T7" fmla="*/ 79 h 140"/>
                <a:gd name="T8" fmla="*/ 32 w 64"/>
                <a:gd name="T9" fmla="*/ 105 h 140"/>
                <a:gd name="T10" fmla="*/ 40 w 64"/>
                <a:gd name="T11" fmla="*/ 114 h 140"/>
                <a:gd name="T12" fmla="*/ 40 w 64"/>
                <a:gd name="T13" fmla="*/ 123 h 140"/>
                <a:gd name="T14" fmla="*/ 56 w 64"/>
                <a:gd name="T15" fmla="*/ 123 h 140"/>
                <a:gd name="T16" fmla="*/ 64 w 64"/>
                <a:gd name="T17" fmla="*/ 123 h 140"/>
                <a:gd name="T18" fmla="*/ 64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0" y="0"/>
                  </a:moveTo>
                  <a:lnTo>
                    <a:pt x="16" y="61"/>
                  </a:lnTo>
                  <a:lnTo>
                    <a:pt x="24" y="70"/>
                  </a:lnTo>
                  <a:lnTo>
                    <a:pt x="32" y="79"/>
                  </a:lnTo>
                  <a:lnTo>
                    <a:pt x="32" y="105"/>
                  </a:lnTo>
                  <a:lnTo>
                    <a:pt x="40" y="114"/>
                  </a:lnTo>
                  <a:lnTo>
                    <a:pt x="40" y="123"/>
                  </a:lnTo>
                  <a:lnTo>
                    <a:pt x="56" y="123"/>
                  </a:lnTo>
                  <a:lnTo>
                    <a:pt x="64" y="123"/>
                  </a:lnTo>
                  <a:lnTo>
                    <a:pt x="64"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95" name="Freeform 1417"/>
            <p:cNvSpPr>
              <a:spLocks/>
            </p:cNvSpPr>
            <p:nvPr/>
          </p:nvSpPr>
          <p:spPr bwMode="auto">
            <a:xfrm>
              <a:off x="1852" y="3226"/>
              <a:ext cx="104" cy="193"/>
            </a:xfrm>
            <a:custGeom>
              <a:avLst/>
              <a:gdLst>
                <a:gd name="T0" fmla="*/ 104 w 104"/>
                <a:gd name="T1" fmla="*/ 0 h 193"/>
                <a:gd name="T2" fmla="*/ 80 w 104"/>
                <a:gd name="T3" fmla="*/ 18 h 193"/>
                <a:gd name="T4" fmla="*/ 72 w 104"/>
                <a:gd name="T5" fmla="*/ 35 h 193"/>
                <a:gd name="T6" fmla="*/ 64 w 104"/>
                <a:gd name="T7" fmla="*/ 44 h 193"/>
                <a:gd name="T8" fmla="*/ 64 w 104"/>
                <a:gd name="T9" fmla="*/ 53 h 193"/>
                <a:gd name="T10" fmla="*/ 48 w 104"/>
                <a:gd name="T11" fmla="*/ 53 h 193"/>
                <a:gd name="T12" fmla="*/ 48 w 104"/>
                <a:gd name="T13" fmla="*/ 62 h 193"/>
                <a:gd name="T14" fmla="*/ 40 w 104"/>
                <a:gd name="T15" fmla="*/ 62 h 193"/>
                <a:gd name="T16" fmla="*/ 32 w 104"/>
                <a:gd name="T17" fmla="*/ 79 h 193"/>
                <a:gd name="T18" fmla="*/ 32 w 104"/>
                <a:gd name="T19" fmla="*/ 88 h 193"/>
                <a:gd name="T20" fmla="*/ 16 w 104"/>
                <a:gd name="T21" fmla="*/ 88 h 193"/>
                <a:gd name="T22" fmla="*/ 16 w 104"/>
                <a:gd name="T23" fmla="*/ 97 h 193"/>
                <a:gd name="T24" fmla="*/ 8 w 104"/>
                <a:gd name="T25" fmla="*/ 97 h 193"/>
                <a:gd name="T26" fmla="*/ 8 w 104"/>
                <a:gd name="T27" fmla="*/ 114 h 193"/>
                <a:gd name="T28" fmla="*/ 8 w 104"/>
                <a:gd name="T29" fmla="*/ 123 h 193"/>
                <a:gd name="T30" fmla="*/ 0 w 104"/>
                <a:gd name="T31" fmla="*/ 132 h 193"/>
                <a:gd name="T32" fmla="*/ 0 w 104"/>
                <a:gd name="T33" fmla="*/ 149 h 193"/>
                <a:gd name="T34" fmla="*/ 0 w 104"/>
                <a:gd name="T35" fmla="*/ 158 h 193"/>
                <a:gd name="T36" fmla="*/ 0 w 104"/>
                <a:gd name="T37" fmla="*/ 167 h 193"/>
                <a:gd name="T38" fmla="*/ 0 w 104"/>
                <a:gd name="T39" fmla="*/ 176 h 193"/>
                <a:gd name="T40" fmla="*/ 0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104" y="0"/>
                  </a:moveTo>
                  <a:lnTo>
                    <a:pt x="80" y="18"/>
                  </a:lnTo>
                  <a:lnTo>
                    <a:pt x="72" y="35"/>
                  </a:lnTo>
                  <a:lnTo>
                    <a:pt x="64" y="44"/>
                  </a:lnTo>
                  <a:lnTo>
                    <a:pt x="64" y="53"/>
                  </a:lnTo>
                  <a:lnTo>
                    <a:pt x="48" y="53"/>
                  </a:lnTo>
                  <a:lnTo>
                    <a:pt x="48" y="62"/>
                  </a:lnTo>
                  <a:lnTo>
                    <a:pt x="40" y="62"/>
                  </a:lnTo>
                  <a:lnTo>
                    <a:pt x="32" y="79"/>
                  </a:lnTo>
                  <a:lnTo>
                    <a:pt x="32" y="88"/>
                  </a:lnTo>
                  <a:lnTo>
                    <a:pt x="16" y="88"/>
                  </a:lnTo>
                  <a:lnTo>
                    <a:pt x="16" y="97"/>
                  </a:lnTo>
                  <a:lnTo>
                    <a:pt x="8" y="97"/>
                  </a:lnTo>
                  <a:lnTo>
                    <a:pt x="8" y="114"/>
                  </a:lnTo>
                  <a:lnTo>
                    <a:pt x="8" y="123"/>
                  </a:lnTo>
                  <a:lnTo>
                    <a:pt x="0" y="132"/>
                  </a:lnTo>
                  <a:lnTo>
                    <a:pt x="0" y="149"/>
                  </a:lnTo>
                  <a:lnTo>
                    <a:pt x="0" y="158"/>
                  </a:lnTo>
                  <a:lnTo>
                    <a:pt x="0" y="167"/>
                  </a:lnTo>
                  <a:lnTo>
                    <a:pt x="0" y="176"/>
                  </a:lnTo>
                  <a:lnTo>
                    <a:pt x="0"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96" name="Freeform 1418"/>
            <p:cNvSpPr>
              <a:spLocks/>
            </p:cNvSpPr>
            <p:nvPr/>
          </p:nvSpPr>
          <p:spPr bwMode="auto">
            <a:xfrm>
              <a:off x="2044" y="3305"/>
              <a:ext cx="16" cy="106"/>
            </a:xfrm>
            <a:custGeom>
              <a:avLst/>
              <a:gdLst>
                <a:gd name="T0" fmla="*/ 8 w 16"/>
                <a:gd name="T1" fmla="*/ 0 h 106"/>
                <a:gd name="T2" fmla="*/ 8 w 16"/>
                <a:gd name="T3" fmla="*/ 9 h 106"/>
                <a:gd name="T4" fmla="*/ 8 w 16"/>
                <a:gd name="T5" fmla="*/ 26 h 106"/>
                <a:gd name="T6" fmla="*/ 8 w 16"/>
                <a:gd name="T7" fmla="*/ 35 h 106"/>
                <a:gd name="T8" fmla="*/ 0 w 16"/>
                <a:gd name="T9" fmla="*/ 35 h 106"/>
                <a:gd name="T10" fmla="*/ 0 w 16"/>
                <a:gd name="T11" fmla="*/ 44 h 106"/>
                <a:gd name="T12" fmla="*/ 0 w 16"/>
                <a:gd name="T13" fmla="*/ 62 h 106"/>
                <a:gd name="T14" fmla="*/ 8 w 16"/>
                <a:gd name="T15" fmla="*/ 70 h 106"/>
                <a:gd name="T16" fmla="*/ 8 w 16"/>
                <a:gd name="T17" fmla="*/ 79 h 106"/>
                <a:gd name="T18" fmla="*/ 16 w 16"/>
                <a:gd name="T19" fmla="*/ 88 h 106"/>
                <a:gd name="T20" fmla="*/ 16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0" y="35"/>
                  </a:lnTo>
                  <a:lnTo>
                    <a:pt x="0" y="44"/>
                  </a:lnTo>
                  <a:lnTo>
                    <a:pt x="0" y="62"/>
                  </a:lnTo>
                  <a:lnTo>
                    <a:pt x="8" y="70"/>
                  </a:lnTo>
                  <a:lnTo>
                    <a:pt x="8" y="79"/>
                  </a:lnTo>
                  <a:lnTo>
                    <a:pt x="16" y="88"/>
                  </a:lnTo>
                  <a:lnTo>
                    <a:pt x="16"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97" name="Freeform 1419"/>
            <p:cNvSpPr>
              <a:spLocks/>
            </p:cNvSpPr>
            <p:nvPr/>
          </p:nvSpPr>
          <p:spPr bwMode="auto">
            <a:xfrm>
              <a:off x="2020" y="3375"/>
              <a:ext cx="8" cy="62"/>
            </a:xfrm>
            <a:custGeom>
              <a:avLst/>
              <a:gdLst>
                <a:gd name="T0" fmla="*/ 8 w 8"/>
                <a:gd name="T1" fmla="*/ 0 h 62"/>
                <a:gd name="T2" fmla="*/ 0 w 8"/>
                <a:gd name="T3" fmla="*/ 9 h 62"/>
                <a:gd name="T4" fmla="*/ 0 w 8"/>
                <a:gd name="T5" fmla="*/ 18 h 62"/>
                <a:gd name="T6" fmla="*/ 0 w 8"/>
                <a:gd name="T7" fmla="*/ 27 h 62"/>
                <a:gd name="T8" fmla="*/ 0 w 8"/>
                <a:gd name="T9" fmla="*/ 44 h 62"/>
                <a:gd name="T10" fmla="*/ 0 w 8"/>
                <a:gd name="T11" fmla="*/ 53 h 62"/>
                <a:gd name="T12" fmla="*/ 0 w 8"/>
                <a:gd name="T13" fmla="*/ 62 h 62"/>
                <a:gd name="T14" fmla="*/ 0 60000 65536"/>
                <a:gd name="T15" fmla="*/ 0 60000 65536"/>
                <a:gd name="T16" fmla="*/ 0 60000 65536"/>
                <a:gd name="T17" fmla="*/ 0 60000 65536"/>
                <a:gd name="T18" fmla="*/ 0 60000 65536"/>
                <a:gd name="T19" fmla="*/ 0 60000 65536"/>
                <a:gd name="T20" fmla="*/ 0 60000 65536"/>
                <a:gd name="T21" fmla="*/ 0 w 8"/>
                <a:gd name="T22" fmla="*/ 0 h 62"/>
                <a:gd name="T23" fmla="*/ 8 w 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62">
                  <a:moveTo>
                    <a:pt x="8" y="0"/>
                  </a:moveTo>
                  <a:lnTo>
                    <a:pt x="0" y="9"/>
                  </a:lnTo>
                  <a:lnTo>
                    <a:pt x="0" y="18"/>
                  </a:lnTo>
                  <a:lnTo>
                    <a:pt x="0" y="27"/>
                  </a:lnTo>
                  <a:lnTo>
                    <a:pt x="0" y="44"/>
                  </a:lnTo>
                  <a:lnTo>
                    <a:pt x="0" y="53"/>
                  </a:lnTo>
                  <a:lnTo>
                    <a:pt x="0"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98" name="Freeform 1420"/>
            <p:cNvSpPr>
              <a:spLocks/>
            </p:cNvSpPr>
            <p:nvPr/>
          </p:nvSpPr>
          <p:spPr bwMode="auto">
            <a:xfrm>
              <a:off x="2060" y="3340"/>
              <a:ext cx="40" cy="79"/>
            </a:xfrm>
            <a:custGeom>
              <a:avLst/>
              <a:gdLst>
                <a:gd name="T0" fmla="*/ 8 w 40"/>
                <a:gd name="T1" fmla="*/ 0 h 79"/>
                <a:gd name="T2" fmla="*/ 0 w 40"/>
                <a:gd name="T3" fmla="*/ 9 h 79"/>
                <a:gd name="T4" fmla="*/ 8 w 40"/>
                <a:gd name="T5" fmla="*/ 18 h 79"/>
                <a:gd name="T6" fmla="*/ 8 w 40"/>
                <a:gd name="T7" fmla="*/ 35 h 79"/>
                <a:gd name="T8" fmla="*/ 24 w 40"/>
                <a:gd name="T9" fmla="*/ 35 h 79"/>
                <a:gd name="T10" fmla="*/ 32 w 40"/>
                <a:gd name="T11" fmla="*/ 44 h 79"/>
                <a:gd name="T12" fmla="*/ 40 w 40"/>
                <a:gd name="T13" fmla="*/ 53 h 79"/>
                <a:gd name="T14" fmla="*/ 40 w 40"/>
                <a:gd name="T15" fmla="*/ 62 h 79"/>
                <a:gd name="T16" fmla="*/ 4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8" y="0"/>
                  </a:moveTo>
                  <a:lnTo>
                    <a:pt x="0" y="9"/>
                  </a:lnTo>
                  <a:lnTo>
                    <a:pt x="8" y="18"/>
                  </a:lnTo>
                  <a:lnTo>
                    <a:pt x="8" y="35"/>
                  </a:lnTo>
                  <a:lnTo>
                    <a:pt x="24" y="35"/>
                  </a:lnTo>
                  <a:lnTo>
                    <a:pt x="32" y="44"/>
                  </a:lnTo>
                  <a:lnTo>
                    <a:pt x="40" y="53"/>
                  </a:lnTo>
                  <a:lnTo>
                    <a:pt x="40" y="62"/>
                  </a:lnTo>
                  <a:lnTo>
                    <a:pt x="4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99" name="Freeform 1421"/>
            <p:cNvSpPr>
              <a:spLocks/>
            </p:cNvSpPr>
            <p:nvPr/>
          </p:nvSpPr>
          <p:spPr bwMode="auto">
            <a:xfrm>
              <a:off x="2060" y="3288"/>
              <a:ext cx="64" cy="70"/>
            </a:xfrm>
            <a:custGeom>
              <a:avLst/>
              <a:gdLst>
                <a:gd name="T0" fmla="*/ 0 w 64"/>
                <a:gd name="T1" fmla="*/ 0 h 70"/>
                <a:gd name="T2" fmla="*/ 8 w 64"/>
                <a:gd name="T3" fmla="*/ 0 h 70"/>
                <a:gd name="T4" fmla="*/ 24 w 64"/>
                <a:gd name="T5" fmla="*/ 0 h 70"/>
                <a:gd name="T6" fmla="*/ 32 w 64"/>
                <a:gd name="T7" fmla="*/ 17 h 70"/>
                <a:gd name="T8" fmla="*/ 40 w 64"/>
                <a:gd name="T9" fmla="*/ 17 h 70"/>
                <a:gd name="T10" fmla="*/ 40 w 64"/>
                <a:gd name="T11" fmla="*/ 26 h 70"/>
                <a:gd name="T12" fmla="*/ 56 w 64"/>
                <a:gd name="T13" fmla="*/ 26 h 70"/>
                <a:gd name="T14" fmla="*/ 56 w 64"/>
                <a:gd name="T15" fmla="*/ 35 h 70"/>
                <a:gd name="T16" fmla="*/ 56 w 64"/>
                <a:gd name="T17" fmla="*/ 52 h 70"/>
                <a:gd name="T18" fmla="*/ 64 w 64"/>
                <a:gd name="T19" fmla="*/ 61 h 70"/>
                <a:gd name="T20" fmla="*/ 64 w 64"/>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70"/>
                <a:gd name="T35" fmla="*/ 64 w 64"/>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70">
                  <a:moveTo>
                    <a:pt x="0" y="0"/>
                  </a:moveTo>
                  <a:lnTo>
                    <a:pt x="8" y="0"/>
                  </a:lnTo>
                  <a:lnTo>
                    <a:pt x="24" y="0"/>
                  </a:lnTo>
                  <a:lnTo>
                    <a:pt x="32" y="17"/>
                  </a:lnTo>
                  <a:lnTo>
                    <a:pt x="40" y="17"/>
                  </a:lnTo>
                  <a:lnTo>
                    <a:pt x="40" y="26"/>
                  </a:lnTo>
                  <a:lnTo>
                    <a:pt x="56" y="26"/>
                  </a:lnTo>
                  <a:lnTo>
                    <a:pt x="56" y="35"/>
                  </a:lnTo>
                  <a:lnTo>
                    <a:pt x="56" y="52"/>
                  </a:lnTo>
                  <a:lnTo>
                    <a:pt x="64" y="61"/>
                  </a:lnTo>
                  <a:lnTo>
                    <a:pt x="64"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00" name="Freeform 1422"/>
            <p:cNvSpPr>
              <a:spLocks/>
            </p:cNvSpPr>
            <p:nvPr/>
          </p:nvSpPr>
          <p:spPr bwMode="auto">
            <a:xfrm>
              <a:off x="1788" y="3331"/>
              <a:ext cx="72" cy="80"/>
            </a:xfrm>
            <a:custGeom>
              <a:avLst/>
              <a:gdLst>
                <a:gd name="T0" fmla="*/ 72 w 72"/>
                <a:gd name="T1" fmla="*/ 0 h 80"/>
                <a:gd name="T2" fmla="*/ 72 w 72"/>
                <a:gd name="T3" fmla="*/ 9 h 80"/>
                <a:gd name="T4" fmla="*/ 64 w 72"/>
                <a:gd name="T5" fmla="*/ 9 h 80"/>
                <a:gd name="T6" fmla="*/ 56 w 72"/>
                <a:gd name="T7" fmla="*/ 9 h 80"/>
                <a:gd name="T8" fmla="*/ 40 w 72"/>
                <a:gd name="T9" fmla="*/ 18 h 80"/>
                <a:gd name="T10" fmla="*/ 32 w 72"/>
                <a:gd name="T11" fmla="*/ 36 h 80"/>
                <a:gd name="T12" fmla="*/ 24 w 72"/>
                <a:gd name="T13" fmla="*/ 44 h 80"/>
                <a:gd name="T14" fmla="*/ 8 w 72"/>
                <a:gd name="T15" fmla="*/ 53 h 80"/>
                <a:gd name="T16" fmla="*/ 8 w 72"/>
                <a:gd name="T17" fmla="*/ 62 h 80"/>
                <a:gd name="T18" fmla="*/ 8 w 72"/>
                <a:gd name="T19" fmla="*/ 80 h 80"/>
                <a:gd name="T20" fmla="*/ 0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72" y="0"/>
                  </a:moveTo>
                  <a:lnTo>
                    <a:pt x="72" y="9"/>
                  </a:lnTo>
                  <a:lnTo>
                    <a:pt x="64" y="9"/>
                  </a:lnTo>
                  <a:lnTo>
                    <a:pt x="56" y="9"/>
                  </a:lnTo>
                  <a:lnTo>
                    <a:pt x="40" y="18"/>
                  </a:lnTo>
                  <a:lnTo>
                    <a:pt x="32" y="36"/>
                  </a:lnTo>
                  <a:lnTo>
                    <a:pt x="24" y="44"/>
                  </a:lnTo>
                  <a:lnTo>
                    <a:pt x="8" y="53"/>
                  </a:lnTo>
                  <a:lnTo>
                    <a:pt x="8" y="62"/>
                  </a:lnTo>
                  <a:lnTo>
                    <a:pt x="8" y="80"/>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01" name="Freeform 1423"/>
            <p:cNvSpPr>
              <a:spLocks/>
            </p:cNvSpPr>
            <p:nvPr/>
          </p:nvSpPr>
          <p:spPr bwMode="auto">
            <a:xfrm>
              <a:off x="1860" y="3323"/>
              <a:ext cx="40" cy="105"/>
            </a:xfrm>
            <a:custGeom>
              <a:avLst/>
              <a:gdLst>
                <a:gd name="T0" fmla="*/ 0 w 40"/>
                <a:gd name="T1" fmla="*/ 0 h 105"/>
                <a:gd name="T2" fmla="*/ 8 w 40"/>
                <a:gd name="T3" fmla="*/ 17 h 105"/>
                <a:gd name="T4" fmla="*/ 8 w 40"/>
                <a:gd name="T5" fmla="*/ 26 h 105"/>
                <a:gd name="T6" fmla="*/ 8 w 40"/>
                <a:gd name="T7" fmla="*/ 35 h 105"/>
                <a:gd name="T8" fmla="*/ 24 w 40"/>
                <a:gd name="T9" fmla="*/ 35 h 105"/>
                <a:gd name="T10" fmla="*/ 24 w 40"/>
                <a:gd name="T11" fmla="*/ 52 h 105"/>
                <a:gd name="T12" fmla="*/ 32 w 40"/>
                <a:gd name="T13" fmla="*/ 61 h 105"/>
                <a:gd name="T14" fmla="*/ 40 w 40"/>
                <a:gd name="T15" fmla="*/ 70 h 105"/>
                <a:gd name="T16" fmla="*/ 40 w 40"/>
                <a:gd name="T17" fmla="*/ 79 h 105"/>
                <a:gd name="T18" fmla="*/ 40 w 40"/>
                <a:gd name="T19" fmla="*/ 96 h 105"/>
                <a:gd name="T20" fmla="*/ 4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0" y="0"/>
                  </a:moveTo>
                  <a:lnTo>
                    <a:pt x="8" y="17"/>
                  </a:lnTo>
                  <a:lnTo>
                    <a:pt x="8" y="26"/>
                  </a:lnTo>
                  <a:lnTo>
                    <a:pt x="8" y="35"/>
                  </a:lnTo>
                  <a:lnTo>
                    <a:pt x="24" y="35"/>
                  </a:lnTo>
                  <a:lnTo>
                    <a:pt x="24" y="52"/>
                  </a:lnTo>
                  <a:lnTo>
                    <a:pt x="32" y="61"/>
                  </a:lnTo>
                  <a:lnTo>
                    <a:pt x="40" y="70"/>
                  </a:lnTo>
                  <a:lnTo>
                    <a:pt x="40" y="79"/>
                  </a:lnTo>
                  <a:lnTo>
                    <a:pt x="40" y="96"/>
                  </a:lnTo>
                  <a:lnTo>
                    <a:pt x="4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02" name="Freeform 1424"/>
            <p:cNvSpPr>
              <a:spLocks/>
            </p:cNvSpPr>
            <p:nvPr/>
          </p:nvSpPr>
          <p:spPr bwMode="auto">
            <a:xfrm>
              <a:off x="1796" y="3411"/>
              <a:ext cx="48" cy="70"/>
            </a:xfrm>
            <a:custGeom>
              <a:avLst/>
              <a:gdLst>
                <a:gd name="T0" fmla="*/ 48 w 48"/>
                <a:gd name="T1" fmla="*/ 0 h 70"/>
                <a:gd name="T2" fmla="*/ 48 w 48"/>
                <a:gd name="T3" fmla="*/ 8 h 70"/>
                <a:gd name="T4" fmla="*/ 32 w 48"/>
                <a:gd name="T5" fmla="*/ 8 h 70"/>
                <a:gd name="T6" fmla="*/ 24 w 48"/>
                <a:gd name="T7" fmla="*/ 17 h 70"/>
                <a:gd name="T8" fmla="*/ 16 w 48"/>
                <a:gd name="T9" fmla="*/ 17 h 70"/>
                <a:gd name="T10" fmla="*/ 16 w 48"/>
                <a:gd name="T11" fmla="*/ 35 h 70"/>
                <a:gd name="T12" fmla="*/ 0 w 48"/>
                <a:gd name="T13" fmla="*/ 44 h 70"/>
                <a:gd name="T14" fmla="*/ 0 w 48"/>
                <a:gd name="T15" fmla="*/ 52 h 70"/>
                <a:gd name="T16" fmla="*/ 0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48" y="0"/>
                  </a:moveTo>
                  <a:lnTo>
                    <a:pt x="48" y="8"/>
                  </a:lnTo>
                  <a:lnTo>
                    <a:pt x="32" y="8"/>
                  </a:lnTo>
                  <a:lnTo>
                    <a:pt x="24" y="17"/>
                  </a:lnTo>
                  <a:lnTo>
                    <a:pt x="16" y="17"/>
                  </a:lnTo>
                  <a:lnTo>
                    <a:pt x="16" y="35"/>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03" name="Freeform 1425"/>
            <p:cNvSpPr>
              <a:spLocks/>
            </p:cNvSpPr>
            <p:nvPr/>
          </p:nvSpPr>
          <p:spPr bwMode="auto">
            <a:xfrm>
              <a:off x="1908" y="3419"/>
              <a:ext cx="24" cy="71"/>
            </a:xfrm>
            <a:custGeom>
              <a:avLst/>
              <a:gdLst>
                <a:gd name="T0" fmla="*/ 24 w 24"/>
                <a:gd name="T1" fmla="*/ 0 h 71"/>
                <a:gd name="T2" fmla="*/ 24 w 24"/>
                <a:gd name="T3" fmla="*/ 9 h 71"/>
                <a:gd name="T4" fmla="*/ 16 w 24"/>
                <a:gd name="T5" fmla="*/ 27 h 71"/>
                <a:gd name="T6" fmla="*/ 8 w 24"/>
                <a:gd name="T7" fmla="*/ 36 h 71"/>
                <a:gd name="T8" fmla="*/ 8 w 24"/>
                <a:gd name="T9" fmla="*/ 44 h 71"/>
                <a:gd name="T10" fmla="*/ 8 w 24"/>
                <a:gd name="T11" fmla="*/ 62 h 71"/>
                <a:gd name="T12" fmla="*/ 0 w 24"/>
                <a:gd name="T13" fmla="*/ 62 h 71"/>
                <a:gd name="T14" fmla="*/ 0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24" y="0"/>
                  </a:moveTo>
                  <a:lnTo>
                    <a:pt x="24" y="9"/>
                  </a:lnTo>
                  <a:lnTo>
                    <a:pt x="16" y="27"/>
                  </a:lnTo>
                  <a:lnTo>
                    <a:pt x="8" y="36"/>
                  </a:lnTo>
                  <a:lnTo>
                    <a:pt x="8" y="44"/>
                  </a:lnTo>
                  <a:lnTo>
                    <a:pt x="8" y="62"/>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04" name="Freeform 1426"/>
            <p:cNvSpPr>
              <a:spLocks/>
            </p:cNvSpPr>
            <p:nvPr/>
          </p:nvSpPr>
          <p:spPr bwMode="auto">
            <a:xfrm>
              <a:off x="2012" y="3419"/>
              <a:ext cx="48" cy="71"/>
            </a:xfrm>
            <a:custGeom>
              <a:avLst/>
              <a:gdLst>
                <a:gd name="T0" fmla="*/ 0 w 48"/>
                <a:gd name="T1" fmla="*/ 0 h 71"/>
                <a:gd name="T2" fmla="*/ 8 w 48"/>
                <a:gd name="T3" fmla="*/ 9 h 71"/>
                <a:gd name="T4" fmla="*/ 16 w 48"/>
                <a:gd name="T5" fmla="*/ 27 h 71"/>
                <a:gd name="T6" fmla="*/ 32 w 48"/>
                <a:gd name="T7" fmla="*/ 36 h 71"/>
                <a:gd name="T8" fmla="*/ 40 w 48"/>
                <a:gd name="T9" fmla="*/ 44 h 71"/>
                <a:gd name="T10" fmla="*/ 48 w 48"/>
                <a:gd name="T11" fmla="*/ 44 h 71"/>
                <a:gd name="T12" fmla="*/ 48 w 48"/>
                <a:gd name="T13" fmla="*/ 62 h 71"/>
                <a:gd name="T14" fmla="*/ 48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0" y="0"/>
                  </a:moveTo>
                  <a:lnTo>
                    <a:pt x="8" y="9"/>
                  </a:lnTo>
                  <a:lnTo>
                    <a:pt x="16" y="27"/>
                  </a:lnTo>
                  <a:lnTo>
                    <a:pt x="32" y="36"/>
                  </a:lnTo>
                  <a:lnTo>
                    <a:pt x="40" y="44"/>
                  </a:lnTo>
                  <a:lnTo>
                    <a:pt x="48" y="44"/>
                  </a:lnTo>
                  <a:lnTo>
                    <a:pt x="48" y="62"/>
                  </a:lnTo>
                  <a:lnTo>
                    <a:pt x="48"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05" name="Freeform 1427"/>
            <p:cNvSpPr>
              <a:spLocks/>
            </p:cNvSpPr>
            <p:nvPr/>
          </p:nvSpPr>
          <p:spPr bwMode="auto">
            <a:xfrm>
              <a:off x="1980" y="3367"/>
              <a:ext cx="72" cy="123"/>
            </a:xfrm>
            <a:custGeom>
              <a:avLst/>
              <a:gdLst>
                <a:gd name="T0" fmla="*/ 64 w 72"/>
                <a:gd name="T1" fmla="*/ 0 h 123"/>
                <a:gd name="T2" fmla="*/ 72 w 72"/>
                <a:gd name="T3" fmla="*/ 8 h 123"/>
                <a:gd name="T4" fmla="*/ 64 w 72"/>
                <a:gd name="T5" fmla="*/ 17 h 123"/>
                <a:gd name="T6" fmla="*/ 64 w 72"/>
                <a:gd name="T7" fmla="*/ 26 h 123"/>
                <a:gd name="T8" fmla="*/ 48 w 72"/>
                <a:gd name="T9" fmla="*/ 44 h 123"/>
                <a:gd name="T10" fmla="*/ 40 w 72"/>
                <a:gd name="T11" fmla="*/ 52 h 123"/>
                <a:gd name="T12" fmla="*/ 32 w 72"/>
                <a:gd name="T13" fmla="*/ 61 h 123"/>
                <a:gd name="T14" fmla="*/ 16 w 72"/>
                <a:gd name="T15" fmla="*/ 79 h 123"/>
                <a:gd name="T16" fmla="*/ 8 w 72"/>
                <a:gd name="T17" fmla="*/ 88 h 123"/>
                <a:gd name="T18" fmla="*/ 0 w 72"/>
                <a:gd name="T19" fmla="*/ 96 h 123"/>
                <a:gd name="T20" fmla="*/ 0 w 72"/>
                <a:gd name="T21" fmla="*/ 114 h 123"/>
                <a:gd name="T22" fmla="*/ 0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64" y="0"/>
                  </a:moveTo>
                  <a:lnTo>
                    <a:pt x="72" y="8"/>
                  </a:lnTo>
                  <a:lnTo>
                    <a:pt x="64" y="17"/>
                  </a:lnTo>
                  <a:lnTo>
                    <a:pt x="64" y="26"/>
                  </a:lnTo>
                  <a:lnTo>
                    <a:pt x="48" y="44"/>
                  </a:lnTo>
                  <a:lnTo>
                    <a:pt x="40" y="52"/>
                  </a:lnTo>
                  <a:lnTo>
                    <a:pt x="32" y="61"/>
                  </a:lnTo>
                  <a:lnTo>
                    <a:pt x="16" y="79"/>
                  </a:lnTo>
                  <a:lnTo>
                    <a:pt x="8" y="88"/>
                  </a:lnTo>
                  <a:lnTo>
                    <a:pt x="0" y="96"/>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06" name="Freeform 1428"/>
            <p:cNvSpPr>
              <a:spLocks/>
            </p:cNvSpPr>
            <p:nvPr/>
          </p:nvSpPr>
          <p:spPr bwMode="auto">
            <a:xfrm>
              <a:off x="2092" y="3331"/>
              <a:ext cx="16" cy="115"/>
            </a:xfrm>
            <a:custGeom>
              <a:avLst/>
              <a:gdLst>
                <a:gd name="T0" fmla="*/ 16 w 16"/>
                <a:gd name="T1" fmla="*/ 0 h 115"/>
                <a:gd name="T2" fmla="*/ 0 w 16"/>
                <a:gd name="T3" fmla="*/ 18 h 115"/>
                <a:gd name="T4" fmla="*/ 0 w 16"/>
                <a:gd name="T5" fmla="*/ 36 h 115"/>
                <a:gd name="T6" fmla="*/ 0 w 16"/>
                <a:gd name="T7" fmla="*/ 44 h 115"/>
                <a:gd name="T8" fmla="*/ 0 w 16"/>
                <a:gd name="T9" fmla="*/ 53 h 115"/>
                <a:gd name="T10" fmla="*/ 16 w 16"/>
                <a:gd name="T11" fmla="*/ 62 h 115"/>
                <a:gd name="T12" fmla="*/ 16 w 16"/>
                <a:gd name="T13" fmla="*/ 80 h 115"/>
                <a:gd name="T14" fmla="*/ 16 w 16"/>
                <a:gd name="T15" fmla="*/ 88 h 115"/>
                <a:gd name="T16" fmla="*/ 16 w 16"/>
                <a:gd name="T17" fmla="*/ 97 h 115"/>
                <a:gd name="T18" fmla="*/ 16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16" y="0"/>
                  </a:moveTo>
                  <a:lnTo>
                    <a:pt x="0" y="18"/>
                  </a:lnTo>
                  <a:lnTo>
                    <a:pt x="0" y="36"/>
                  </a:lnTo>
                  <a:lnTo>
                    <a:pt x="0" y="44"/>
                  </a:lnTo>
                  <a:lnTo>
                    <a:pt x="0" y="53"/>
                  </a:lnTo>
                  <a:lnTo>
                    <a:pt x="16" y="62"/>
                  </a:lnTo>
                  <a:lnTo>
                    <a:pt x="16" y="80"/>
                  </a:lnTo>
                  <a:lnTo>
                    <a:pt x="16" y="88"/>
                  </a:lnTo>
                  <a:lnTo>
                    <a:pt x="16" y="97"/>
                  </a:lnTo>
                  <a:lnTo>
                    <a:pt x="1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07" name="Freeform 1429"/>
            <p:cNvSpPr>
              <a:spLocks/>
            </p:cNvSpPr>
            <p:nvPr/>
          </p:nvSpPr>
          <p:spPr bwMode="auto">
            <a:xfrm>
              <a:off x="2076" y="3393"/>
              <a:ext cx="8" cy="97"/>
            </a:xfrm>
            <a:custGeom>
              <a:avLst/>
              <a:gdLst>
                <a:gd name="T0" fmla="*/ 8 w 8"/>
                <a:gd name="T1" fmla="*/ 0 h 97"/>
                <a:gd name="T2" fmla="*/ 8 w 8"/>
                <a:gd name="T3" fmla="*/ 18 h 97"/>
                <a:gd name="T4" fmla="*/ 0 w 8"/>
                <a:gd name="T5" fmla="*/ 26 h 97"/>
                <a:gd name="T6" fmla="*/ 0 w 8"/>
                <a:gd name="T7" fmla="*/ 35 h 97"/>
                <a:gd name="T8" fmla="*/ 0 w 8"/>
                <a:gd name="T9" fmla="*/ 53 h 97"/>
                <a:gd name="T10" fmla="*/ 0 w 8"/>
                <a:gd name="T11" fmla="*/ 62 h 97"/>
                <a:gd name="T12" fmla="*/ 0 w 8"/>
                <a:gd name="T13" fmla="*/ 70 h 97"/>
                <a:gd name="T14" fmla="*/ 0 w 8"/>
                <a:gd name="T15" fmla="*/ 88 h 97"/>
                <a:gd name="T16" fmla="*/ 8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8" y="0"/>
                  </a:moveTo>
                  <a:lnTo>
                    <a:pt x="8" y="18"/>
                  </a:lnTo>
                  <a:lnTo>
                    <a:pt x="0" y="26"/>
                  </a:lnTo>
                  <a:lnTo>
                    <a:pt x="0" y="35"/>
                  </a:lnTo>
                  <a:lnTo>
                    <a:pt x="0" y="53"/>
                  </a:lnTo>
                  <a:lnTo>
                    <a:pt x="0" y="62"/>
                  </a:lnTo>
                  <a:lnTo>
                    <a:pt x="0" y="70"/>
                  </a:lnTo>
                  <a:lnTo>
                    <a:pt x="0" y="88"/>
                  </a:lnTo>
                  <a:lnTo>
                    <a:pt x="8"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08" name="Freeform 1430"/>
            <p:cNvSpPr>
              <a:spLocks/>
            </p:cNvSpPr>
            <p:nvPr/>
          </p:nvSpPr>
          <p:spPr bwMode="auto">
            <a:xfrm>
              <a:off x="2108" y="3411"/>
              <a:ext cx="40" cy="70"/>
            </a:xfrm>
            <a:custGeom>
              <a:avLst/>
              <a:gdLst>
                <a:gd name="T0" fmla="*/ 0 w 40"/>
                <a:gd name="T1" fmla="*/ 0 h 70"/>
                <a:gd name="T2" fmla="*/ 8 w 40"/>
                <a:gd name="T3" fmla="*/ 8 h 70"/>
                <a:gd name="T4" fmla="*/ 8 w 40"/>
                <a:gd name="T5" fmla="*/ 17 h 70"/>
                <a:gd name="T6" fmla="*/ 16 w 40"/>
                <a:gd name="T7" fmla="*/ 35 h 70"/>
                <a:gd name="T8" fmla="*/ 24 w 40"/>
                <a:gd name="T9" fmla="*/ 35 h 70"/>
                <a:gd name="T10" fmla="*/ 24 w 40"/>
                <a:gd name="T11" fmla="*/ 44 h 70"/>
                <a:gd name="T12" fmla="*/ 40 w 40"/>
                <a:gd name="T13" fmla="*/ 44 h 70"/>
                <a:gd name="T14" fmla="*/ 40 w 40"/>
                <a:gd name="T15" fmla="*/ 52 h 70"/>
                <a:gd name="T16" fmla="*/ 4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0" y="0"/>
                  </a:moveTo>
                  <a:lnTo>
                    <a:pt x="8" y="8"/>
                  </a:lnTo>
                  <a:lnTo>
                    <a:pt x="8" y="17"/>
                  </a:lnTo>
                  <a:lnTo>
                    <a:pt x="16" y="35"/>
                  </a:lnTo>
                  <a:lnTo>
                    <a:pt x="24" y="35"/>
                  </a:lnTo>
                  <a:lnTo>
                    <a:pt x="24" y="44"/>
                  </a:lnTo>
                  <a:lnTo>
                    <a:pt x="40" y="44"/>
                  </a:lnTo>
                  <a:lnTo>
                    <a:pt x="40" y="52"/>
                  </a:lnTo>
                  <a:lnTo>
                    <a:pt x="4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09" name="Freeform 1431"/>
            <p:cNvSpPr>
              <a:spLocks/>
            </p:cNvSpPr>
            <p:nvPr/>
          </p:nvSpPr>
          <p:spPr bwMode="auto">
            <a:xfrm>
              <a:off x="1924" y="3419"/>
              <a:ext cx="56" cy="115"/>
            </a:xfrm>
            <a:custGeom>
              <a:avLst/>
              <a:gdLst>
                <a:gd name="T0" fmla="*/ 56 w 56"/>
                <a:gd name="T1" fmla="*/ 0 h 115"/>
                <a:gd name="T2" fmla="*/ 32 w 56"/>
                <a:gd name="T3" fmla="*/ 27 h 115"/>
                <a:gd name="T4" fmla="*/ 24 w 56"/>
                <a:gd name="T5" fmla="*/ 36 h 115"/>
                <a:gd name="T6" fmla="*/ 24 w 56"/>
                <a:gd name="T7" fmla="*/ 44 h 115"/>
                <a:gd name="T8" fmla="*/ 24 w 56"/>
                <a:gd name="T9" fmla="*/ 62 h 115"/>
                <a:gd name="T10" fmla="*/ 8 w 56"/>
                <a:gd name="T11" fmla="*/ 71 h 115"/>
                <a:gd name="T12" fmla="*/ 8 w 56"/>
                <a:gd name="T13" fmla="*/ 79 h 115"/>
                <a:gd name="T14" fmla="*/ 8 w 56"/>
                <a:gd name="T15" fmla="*/ 88 h 115"/>
                <a:gd name="T16" fmla="*/ 0 w 56"/>
                <a:gd name="T17" fmla="*/ 106 h 115"/>
                <a:gd name="T18" fmla="*/ 0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56" y="0"/>
                  </a:moveTo>
                  <a:lnTo>
                    <a:pt x="32" y="27"/>
                  </a:lnTo>
                  <a:lnTo>
                    <a:pt x="24" y="36"/>
                  </a:lnTo>
                  <a:lnTo>
                    <a:pt x="24" y="44"/>
                  </a:lnTo>
                  <a:lnTo>
                    <a:pt x="24" y="62"/>
                  </a:lnTo>
                  <a:lnTo>
                    <a:pt x="8" y="71"/>
                  </a:lnTo>
                  <a:lnTo>
                    <a:pt x="8" y="79"/>
                  </a:lnTo>
                  <a:lnTo>
                    <a:pt x="8" y="88"/>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10" name="Freeform 1432"/>
            <p:cNvSpPr>
              <a:spLocks/>
            </p:cNvSpPr>
            <p:nvPr/>
          </p:nvSpPr>
          <p:spPr bwMode="auto">
            <a:xfrm>
              <a:off x="1796" y="3455"/>
              <a:ext cx="48" cy="79"/>
            </a:xfrm>
            <a:custGeom>
              <a:avLst/>
              <a:gdLst>
                <a:gd name="T0" fmla="*/ 0 w 48"/>
                <a:gd name="T1" fmla="*/ 0 h 79"/>
                <a:gd name="T2" fmla="*/ 16 w 48"/>
                <a:gd name="T3" fmla="*/ 8 h 79"/>
                <a:gd name="T4" fmla="*/ 24 w 48"/>
                <a:gd name="T5" fmla="*/ 26 h 79"/>
                <a:gd name="T6" fmla="*/ 32 w 48"/>
                <a:gd name="T7" fmla="*/ 35 h 79"/>
                <a:gd name="T8" fmla="*/ 48 w 48"/>
                <a:gd name="T9" fmla="*/ 35 h 79"/>
                <a:gd name="T10" fmla="*/ 48 w 48"/>
                <a:gd name="T11" fmla="*/ 43 h 79"/>
                <a:gd name="T12" fmla="*/ 48 w 48"/>
                <a:gd name="T13" fmla="*/ 52 h 79"/>
                <a:gd name="T14" fmla="*/ 48 w 48"/>
                <a:gd name="T15" fmla="*/ 70 h 79"/>
                <a:gd name="T16" fmla="*/ 48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0" y="0"/>
                  </a:moveTo>
                  <a:lnTo>
                    <a:pt x="16" y="8"/>
                  </a:lnTo>
                  <a:lnTo>
                    <a:pt x="24" y="26"/>
                  </a:lnTo>
                  <a:lnTo>
                    <a:pt x="32" y="35"/>
                  </a:lnTo>
                  <a:lnTo>
                    <a:pt x="48" y="35"/>
                  </a:lnTo>
                  <a:lnTo>
                    <a:pt x="48" y="43"/>
                  </a:lnTo>
                  <a:lnTo>
                    <a:pt x="48" y="52"/>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11" name="Freeform 1433"/>
            <p:cNvSpPr>
              <a:spLocks/>
            </p:cNvSpPr>
            <p:nvPr/>
          </p:nvSpPr>
          <p:spPr bwMode="auto">
            <a:xfrm>
              <a:off x="1948" y="3481"/>
              <a:ext cx="48" cy="79"/>
            </a:xfrm>
            <a:custGeom>
              <a:avLst/>
              <a:gdLst>
                <a:gd name="T0" fmla="*/ 0 w 48"/>
                <a:gd name="T1" fmla="*/ 0 h 79"/>
                <a:gd name="T2" fmla="*/ 0 w 48"/>
                <a:gd name="T3" fmla="*/ 9 h 79"/>
                <a:gd name="T4" fmla="*/ 8 w 48"/>
                <a:gd name="T5" fmla="*/ 9 h 79"/>
                <a:gd name="T6" fmla="*/ 8 w 48"/>
                <a:gd name="T7" fmla="*/ 17 h 79"/>
                <a:gd name="T8" fmla="*/ 16 w 48"/>
                <a:gd name="T9" fmla="*/ 17 h 79"/>
                <a:gd name="T10" fmla="*/ 16 w 48"/>
                <a:gd name="T11" fmla="*/ 26 h 79"/>
                <a:gd name="T12" fmla="*/ 32 w 48"/>
                <a:gd name="T13" fmla="*/ 26 h 79"/>
                <a:gd name="T14" fmla="*/ 32 w 48"/>
                <a:gd name="T15" fmla="*/ 44 h 79"/>
                <a:gd name="T16" fmla="*/ 40 w 48"/>
                <a:gd name="T17" fmla="*/ 44 h 79"/>
                <a:gd name="T18" fmla="*/ 40 w 48"/>
                <a:gd name="T19" fmla="*/ 53 h 79"/>
                <a:gd name="T20" fmla="*/ 48 w 48"/>
                <a:gd name="T21" fmla="*/ 61 h 79"/>
                <a:gd name="T22" fmla="*/ 40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0" y="0"/>
                  </a:moveTo>
                  <a:lnTo>
                    <a:pt x="0" y="9"/>
                  </a:lnTo>
                  <a:lnTo>
                    <a:pt x="8" y="9"/>
                  </a:lnTo>
                  <a:lnTo>
                    <a:pt x="8" y="17"/>
                  </a:lnTo>
                  <a:lnTo>
                    <a:pt x="16" y="17"/>
                  </a:lnTo>
                  <a:lnTo>
                    <a:pt x="16" y="26"/>
                  </a:lnTo>
                  <a:lnTo>
                    <a:pt x="32" y="26"/>
                  </a:lnTo>
                  <a:lnTo>
                    <a:pt x="32" y="44"/>
                  </a:lnTo>
                  <a:lnTo>
                    <a:pt x="40" y="44"/>
                  </a:lnTo>
                  <a:lnTo>
                    <a:pt x="40" y="53"/>
                  </a:lnTo>
                  <a:lnTo>
                    <a:pt x="48" y="61"/>
                  </a:lnTo>
                  <a:lnTo>
                    <a:pt x="4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12" name="Freeform 1434"/>
            <p:cNvSpPr>
              <a:spLocks/>
            </p:cNvSpPr>
            <p:nvPr/>
          </p:nvSpPr>
          <p:spPr bwMode="auto">
            <a:xfrm>
              <a:off x="2028" y="3455"/>
              <a:ext cx="16" cy="114"/>
            </a:xfrm>
            <a:custGeom>
              <a:avLst/>
              <a:gdLst>
                <a:gd name="T0" fmla="*/ 16 w 16"/>
                <a:gd name="T1" fmla="*/ 0 h 114"/>
                <a:gd name="T2" fmla="*/ 16 w 16"/>
                <a:gd name="T3" fmla="*/ 26 h 114"/>
                <a:gd name="T4" fmla="*/ 16 w 16"/>
                <a:gd name="T5" fmla="*/ 35 h 114"/>
                <a:gd name="T6" fmla="*/ 16 w 16"/>
                <a:gd name="T7" fmla="*/ 43 h 114"/>
                <a:gd name="T8" fmla="*/ 16 w 16"/>
                <a:gd name="T9" fmla="*/ 52 h 114"/>
                <a:gd name="T10" fmla="*/ 16 w 16"/>
                <a:gd name="T11" fmla="*/ 70 h 114"/>
                <a:gd name="T12" fmla="*/ 0 w 16"/>
                <a:gd name="T13" fmla="*/ 79 h 114"/>
                <a:gd name="T14" fmla="*/ 0 w 16"/>
                <a:gd name="T15" fmla="*/ 87 h 114"/>
                <a:gd name="T16" fmla="*/ 0 w 16"/>
                <a:gd name="T17" fmla="*/ 105 h 114"/>
                <a:gd name="T18" fmla="*/ 0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16" y="0"/>
                  </a:moveTo>
                  <a:lnTo>
                    <a:pt x="16" y="26"/>
                  </a:lnTo>
                  <a:lnTo>
                    <a:pt x="16" y="35"/>
                  </a:lnTo>
                  <a:lnTo>
                    <a:pt x="16" y="43"/>
                  </a:lnTo>
                  <a:lnTo>
                    <a:pt x="16" y="52"/>
                  </a:lnTo>
                  <a:lnTo>
                    <a:pt x="16" y="70"/>
                  </a:lnTo>
                  <a:lnTo>
                    <a:pt x="0" y="79"/>
                  </a:lnTo>
                  <a:lnTo>
                    <a:pt x="0" y="87"/>
                  </a:lnTo>
                  <a:lnTo>
                    <a:pt x="0" y="105"/>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13" name="Freeform 1435"/>
            <p:cNvSpPr>
              <a:spLocks/>
            </p:cNvSpPr>
            <p:nvPr/>
          </p:nvSpPr>
          <p:spPr bwMode="auto">
            <a:xfrm>
              <a:off x="2076" y="3463"/>
              <a:ext cx="32" cy="79"/>
            </a:xfrm>
            <a:custGeom>
              <a:avLst/>
              <a:gdLst>
                <a:gd name="T0" fmla="*/ 0 w 32"/>
                <a:gd name="T1" fmla="*/ 0 h 79"/>
                <a:gd name="T2" fmla="*/ 0 w 32"/>
                <a:gd name="T3" fmla="*/ 18 h 79"/>
                <a:gd name="T4" fmla="*/ 8 w 32"/>
                <a:gd name="T5" fmla="*/ 27 h 79"/>
                <a:gd name="T6" fmla="*/ 16 w 32"/>
                <a:gd name="T7" fmla="*/ 27 h 79"/>
                <a:gd name="T8" fmla="*/ 16 w 32"/>
                <a:gd name="T9" fmla="*/ 35 h 79"/>
                <a:gd name="T10" fmla="*/ 32 w 32"/>
                <a:gd name="T11" fmla="*/ 44 h 79"/>
                <a:gd name="T12" fmla="*/ 32 w 32"/>
                <a:gd name="T13" fmla="*/ 62 h 79"/>
                <a:gd name="T14" fmla="*/ 32 w 32"/>
                <a:gd name="T15" fmla="*/ 71 h 79"/>
                <a:gd name="T16" fmla="*/ 32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0" y="0"/>
                  </a:moveTo>
                  <a:lnTo>
                    <a:pt x="0" y="18"/>
                  </a:lnTo>
                  <a:lnTo>
                    <a:pt x="8" y="27"/>
                  </a:lnTo>
                  <a:lnTo>
                    <a:pt x="16" y="27"/>
                  </a:lnTo>
                  <a:lnTo>
                    <a:pt x="16" y="35"/>
                  </a:lnTo>
                  <a:lnTo>
                    <a:pt x="32" y="44"/>
                  </a:lnTo>
                  <a:lnTo>
                    <a:pt x="32" y="62"/>
                  </a:lnTo>
                  <a:lnTo>
                    <a:pt x="32" y="71"/>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14" name="Freeform 1436"/>
            <p:cNvSpPr>
              <a:spLocks/>
            </p:cNvSpPr>
            <p:nvPr/>
          </p:nvSpPr>
          <p:spPr bwMode="auto">
            <a:xfrm>
              <a:off x="2124" y="3446"/>
              <a:ext cx="24" cy="149"/>
            </a:xfrm>
            <a:custGeom>
              <a:avLst/>
              <a:gdLst>
                <a:gd name="T0" fmla="*/ 0 w 24"/>
                <a:gd name="T1" fmla="*/ 0 h 149"/>
                <a:gd name="T2" fmla="*/ 0 w 24"/>
                <a:gd name="T3" fmla="*/ 9 h 149"/>
                <a:gd name="T4" fmla="*/ 0 w 24"/>
                <a:gd name="T5" fmla="*/ 35 h 149"/>
                <a:gd name="T6" fmla="*/ 0 w 24"/>
                <a:gd name="T7" fmla="*/ 44 h 149"/>
                <a:gd name="T8" fmla="*/ 0 w 24"/>
                <a:gd name="T9" fmla="*/ 52 h 149"/>
                <a:gd name="T10" fmla="*/ 8 w 24"/>
                <a:gd name="T11" fmla="*/ 61 h 149"/>
                <a:gd name="T12" fmla="*/ 8 w 24"/>
                <a:gd name="T13" fmla="*/ 88 h 149"/>
                <a:gd name="T14" fmla="*/ 24 w 24"/>
                <a:gd name="T15" fmla="*/ 96 h 149"/>
                <a:gd name="T16" fmla="*/ 24 w 24"/>
                <a:gd name="T17" fmla="*/ 114 h 149"/>
                <a:gd name="T18" fmla="*/ 24 w 24"/>
                <a:gd name="T19" fmla="*/ 123 h 149"/>
                <a:gd name="T20" fmla="*/ 24 w 24"/>
                <a:gd name="T21" fmla="*/ 132 h 149"/>
                <a:gd name="T22" fmla="*/ 8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0" y="0"/>
                  </a:moveTo>
                  <a:lnTo>
                    <a:pt x="0" y="9"/>
                  </a:lnTo>
                  <a:lnTo>
                    <a:pt x="0" y="35"/>
                  </a:lnTo>
                  <a:lnTo>
                    <a:pt x="0" y="44"/>
                  </a:lnTo>
                  <a:lnTo>
                    <a:pt x="0" y="52"/>
                  </a:lnTo>
                  <a:lnTo>
                    <a:pt x="8" y="61"/>
                  </a:lnTo>
                  <a:lnTo>
                    <a:pt x="8" y="88"/>
                  </a:lnTo>
                  <a:lnTo>
                    <a:pt x="24" y="96"/>
                  </a:lnTo>
                  <a:lnTo>
                    <a:pt x="24" y="114"/>
                  </a:lnTo>
                  <a:lnTo>
                    <a:pt x="24" y="123"/>
                  </a:lnTo>
                  <a:lnTo>
                    <a:pt x="24" y="132"/>
                  </a:lnTo>
                  <a:lnTo>
                    <a:pt x="8"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15" name="Freeform 1437"/>
            <p:cNvSpPr>
              <a:spLocks/>
            </p:cNvSpPr>
            <p:nvPr/>
          </p:nvSpPr>
          <p:spPr bwMode="auto">
            <a:xfrm>
              <a:off x="2108" y="3384"/>
              <a:ext cx="72" cy="114"/>
            </a:xfrm>
            <a:custGeom>
              <a:avLst/>
              <a:gdLst>
                <a:gd name="T0" fmla="*/ 0 w 72"/>
                <a:gd name="T1" fmla="*/ 0 h 114"/>
                <a:gd name="T2" fmla="*/ 8 w 72"/>
                <a:gd name="T3" fmla="*/ 9 h 114"/>
                <a:gd name="T4" fmla="*/ 16 w 72"/>
                <a:gd name="T5" fmla="*/ 27 h 114"/>
                <a:gd name="T6" fmla="*/ 24 w 72"/>
                <a:gd name="T7" fmla="*/ 27 h 114"/>
                <a:gd name="T8" fmla="*/ 40 w 72"/>
                <a:gd name="T9" fmla="*/ 35 h 114"/>
                <a:gd name="T10" fmla="*/ 48 w 72"/>
                <a:gd name="T11" fmla="*/ 44 h 114"/>
                <a:gd name="T12" fmla="*/ 56 w 72"/>
                <a:gd name="T13" fmla="*/ 62 h 114"/>
                <a:gd name="T14" fmla="*/ 56 w 72"/>
                <a:gd name="T15" fmla="*/ 71 h 114"/>
                <a:gd name="T16" fmla="*/ 56 w 72"/>
                <a:gd name="T17" fmla="*/ 79 h 114"/>
                <a:gd name="T18" fmla="*/ 56 w 72"/>
                <a:gd name="T19" fmla="*/ 97 h 114"/>
                <a:gd name="T20" fmla="*/ 72 w 72"/>
                <a:gd name="T21" fmla="*/ 106 h 114"/>
                <a:gd name="T22" fmla="*/ 72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0" y="0"/>
                  </a:moveTo>
                  <a:lnTo>
                    <a:pt x="8" y="9"/>
                  </a:lnTo>
                  <a:lnTo>
                    <a:pt x="16" y="27"/>
                  </a:lnTo>
                  <a:lnTo>
                    <a:pt x="24" y="27"/>
                  </a:lnTo>
                  <a:lnTo>
                    <a:pt x="40" y="35"/>
                  </a:lnTo>
                  <a:lnTo>
                    <a:pt x="48" y="44"/>
                  </a:lnTo>
                  <a:lnTo>
                    <a:pt x="56" y="62"/>
                  </a:lnTo>
                  <a:lnTo>
                    <a:pt x="56" y="71"/>
                  </a:lnTo>
                  <a:lnTo>
                    <a:pt x="56" y="79"/>
                  </a:lnTo>
                  <a:lnTo>
                    <a:pt x="56" y="97"/>
                  </a:lnTo>
                  <a:lnTo>
                    <a:pt x="72" y="106"/>
                  </a:lnTo>
                  <a:lnTo>
                    <a:pt x="72"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16" name="Freeform 1438"/>
            <p:cNvSpPr>
              <a:spLocks/>
            </p:cNvSpPr>
            <p:nvPr/>
          </p:nvSpPr>
          <p:spPr bwMode="auto">
            <a:xfrm>
              <a:off x="1764" y="3446"/>
              <a:ext cx="48" cy="88"/>
            </a:xfrm>
            <a:custGeom>
              <a:avLst/>
              <a:gdLst>
                <a:gd name="T0" fmla="*/ 48 w 48"/>
                <a:gd name="T1" fmla="*/ 0 h 88"/>
                <a:gd name="T2" fmla="*/ 32 w 48"/>
                <a:gd name="T3" fmla="*/ 0 h 88"/>
                <a:gd name="T4" fmla="*/ 24 w 48"/>
                <a:gd name="T5" fmla="*/ 9 h 88"/>
                <a:gd name="T6" fmla="*/ 24 w 48"/>
                <a:gd name="T7" fmla="*/ 17 h 88"/>
                <a:gd name="T8" fmla="*/ 24 w 48"/>
                <a:gd name="T9" fmla="*/ 35 h 88"/>
                <a:gd name="T10" fmla="*/ 24 w 48"/>
                <a:gd name="T11" fmla="*/ 44 h 88"/>
                <a:gd name="T12" fmla="*/ 16 w 48"/>
                <a:gd name="T13" fmla="*/ 52 h 88"/>
                <a:gd name="T14" fmla="*/ 16 w 48"/>
                <a:gd name="T15" fmla="*/ 61 h 88"/>
                <a:gd name="T16" fmla="*/ 16 w 48"/>
                <a:gd name="T17" fmla="*/ 79 h 88"/>
                <a:gd name="T18" fmla="*/ 16 w 48"/>
                <a:gd name="T19" fmla="*/ 88 h 88"/>
                <a:gd name="T20" fmla="*/ 0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48" y="0"/>
                  </a:moveTo>
                  <a:lnTo>
                    <a:pt x="32" y="0"/>
                  </a:lnTo>
                  <a:lnTo>
                    <a:pt x="24" y="9"/>
                  </a:lnTo>
                  <a:lnTo>
                    <a:pt x="24" y="17"/>
                  </a:lnTo>
                  <a:lnTo>
                    <a:pt x="24" y="35"/>
                  </a:lnTo>
                  <a:lnTo>
                    <a:pt x="24" y="44"/>
                  </a:lnTo>
                  <a:lnTo>
                    <a:pt x="16" y="52"/>
                  </a:lnTo>
                  <a:lnTo>
                    <a:pt x="16" y="61"/>
                  </a:lnTo>
                  <a:lnTo>
                    <a:pt x="16" y="79"/>
                  </a:lnTo>
                  <a:lnTo>
                    <a:pt x="16" y="88"/>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17" name="Freeform 1439"/>
            <p:cNvSpPr>
              <a:spLocks/>
            </p:cNvSpPr>
            <p:nvPr/>
          </p:nvSpPr>
          <p:spPr bwMode="auto">
            <a:xfrm>
              <a:off x="1844" y="3498"/>
              <a:ext cx="40" cy="80"/>
            </a:xfrm>
            <a:custGeom>
              <a:avLst/>
              <a:gdLst>
                <a:gd name="T0" fmla="*/ 0 w 40"/>
                <a:gd name="T1" fmla="*/ 0 h 80"/>
                <a:gd name="T2" fmla="*/ 16 w 40"/>
                <a:gd name="T3" fmla="*/ 0 h 80"/>
                <a:gd name="T4" fmla="*/ 32 w 40"/>
                <a:gd name="T5" fmla="*/ 0 h 80"/>
                <a:gd name="T6" fmla="*/ 32 w 40"/>
                <a:gd name="T7" fmla="*/ 9 h 80"/>
                <a:gd name="T8" fmla="*/ 40 w 40"/>
                <a:gd name="T9" fmla="*/ 27 h 80"/>
                <a:gd name="T10" fmla="*/ 40 w 40"/>
                <a:gd name="T11" fmla="*/ 36 h 80"/>
                <a:gd name="T12" fmla="*/ 40 w 40"/>
                <a:gd name="T13" fmla="*/ 44 h 80"/>
                <a:gd name="T14" fmla="*/ 40 w 40"/>
                <a:gd name="T15" fmla="*/ 62 h 80"/>
                <a:gd name="T16" fmla="*/ 40 w 40"/>
                <a:gd name="T17" fmla="*/ 71 h 80"/>
                <a:gd name="T18" fmla="*/ 4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0" y="0"/>
                  </a:moveTo>
                  <a:lnTo>
                    <a:pt x="16" y="0"/>
                  </a:lnTo>
                  <a:lnTo>
                    <a:pt x="32" y="0"/>
                  </a:lnTo>
                  <a:lnTo>
                    <a:pt x="32" y="9"/>
                  </a:lnTo>
                  <a:lnTo>
                    <a:pt x="40" y="27"/>
                  </a:lnTo>
                  <a:lnTo>
                    <a:pt x="40" y="36"/>
                  </a:lnTo>
                  <a:lnTo>
                    <a:pt x="40" y="44"/>
                  </a:lnTo>
                  <a:lnTo>
                    <a:pt x="40" y="62"/>
                  </a:lnTo>
                  <a:lnTo>
                    <a:pt x="40" y="71"/>
                  </a:lnTo>
                  <a:lnTo>
                    <a:pt x="4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18" name="Freeform 1440"/>
            <p:cNvSpPr>
              <a:spLocks/>
            </p:cNvSpPr>
            <p:nvPr/>
          </p:nvSpPr>
          <p:spPr bwMode="auto">
            <a:xfrm>
              <a:off x="1844" y="3411"/>
              <a:ext cx="32" cy="79"/>
            </a:xfrm>
            <a:custGeom>
              <a:avLst/>
              <a:gdLst>
                <a:gd name="T0" fmla="*/ 0 w 32"/>
                <a:gd name="T1" fmla="*/ 8 h 79"/>
                <a:gd name="T2" fmla="*/ 8 w 32"/>
                <a:gd name="T3" fmla="*/ 0 h 79"/>
                <a:gd name="T4" fmla="*/ 8 w 32"/>
                <a:gd name="T5" fmla="*/ 8 h 79"/>
                <a:gd name="T6" fmla="*/ 8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32 w 32"/>
                <a:gd name="T19" fmla="*/ 70 h 79"/>
                <a:gd name="T20" fmla="*/ 32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0" y="8"/>
                  </a:moveTo>
                  <a:lnTo>
                    <a:pt x="8" y="0"/>
                  </a:lnTo>
                  <a:lnTo>
                    <a:pt x="8" y="8"/>
                  </a:lnTo>
                  <a:lnTo>
                    <a:pt x="8" y="17"/>
                  </a:lnTo>
                  <a:lnTo>
                    <a:pt x="16" y="17"/>
                  </a:lnTo>
                  <a:lnTo>
                    <a:pt x="16" y="35"/>
                  </a:lnTo>
                  <a:lnTo>
                    <a:pt x="16" y="44"/>
                  </a:lnTo>
                  <a:lnTo>
                    <a:pt x="16" y="52"/>
                  </a:lnTo>
                  <a:lnTo>
                    <a:pt x="16" y="70"/>
                  </a:lnTo>
                  <a:lnTo>
                    <a:pt x="32" y="70"/>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19" name="Freeform 1441"/>
            <p:cNvSpPr>
              <a:spLocks/>
            </p:cNvSpPr>
            <p:nvPr/>
          </p:nvSpPr>
          <p:spPr bwMode="auto">
            <a:xfrm>
              <a:off x="2028" y="3534"/>
              <a:ext cx="48" cy="79"/>
            </a:xfrm>
            <a:custGeom>
              <a:avLst/>
              <a:gdLst>
                <a:gd name="T0" fmla="*/ 0 w 48"/>
                <a:gd name="T1" fmla="*/ 0 h 79"/>
                <a:gd name="T2" fmla="*/ 16 w 48"/>
                <a:gd name="T3" fmla="*/ 8 h 79"/>
                <a:gd name="T4" fmla="*/ 16 w 48"/>
                <a:gd name="T5" fmla="*/ 26 h 79"/>
                <a:gd name="T6" fmla="*/ 24 w 48"/>
                <a:gd name="T7" fmla="*/ 35 h 79"/>
                <a:gd name="T8" fmla="*/ 32 w 48"/>
                <a:gd name="T9" fmla="*/ 35 h 79"/>
                <a:gd name="T10" fmla="*/ 32 w 48"/>
                <a:gd name="T11" fmla="*/ 44 h 79"/>
                <a:gd name="T12" fmla="*/ 48 w 48"/>
                <a:gd name="T13" fmla="*/ 44 h 79"/>
                <a:gd name="T14" fmla="*/ 48 w 48"/>
                <a:gd name="T15" fmla="*/ 61 h 79"/>
                <a:gd name="T16" fmla="*/ 48 w 48"/>
                <a:gd name="T17" fmla="*/ 70 h 79"/>
                <a:gd name="T18" fmla="*/ 48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0" y="0"/>
                  </a:moveTo>
                  <a:lnTo>
                    <a:pt x="16" y="8"/>
                  </a:lnTo>
                  <a:lnTo>
                    <a:pt x="16" y="26"/>
                  </a:lnTo>
                  <a:lnTo>
                    <a:pt x="24" y="35"/>
                  </a:lnTo>
                  <a:lnTo>
                    <a:pt x="32" y="35"/>
                  </a:lnTo>
                  <a:lnTo>
                    <a:pt x="32" y="44"/>
                  </a:lnTo>
                  <a:lnTo>
                    <a:pt x="48" y="44"/>
                  </a:lnTo>
                  <a:lnTo>
                    <a:pt x="48" y="61"/>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20" name="Freeform 1442"/>
            <p:cNvSpPr>
              <a:spLocks/>
            </p:cNvSpPr>
            <p:nvPr/>
          </p:nvSpPr>
          <p:spPr bwMode="auto">
            <a:xfrm>
              <a:off x="2044" y="3455"/>
              <a:ext cx="64" cy="35"/>
            </a:xfrm>
            <a:custGeom>
              <a:avLst/>
              <a:gdLst>
                <a:gd name="T0" fmla="*/ 0 w 64"/>
                <a:gd name="T1" fmla="*/ 0 h 35"/>
                <a:gd name="T2" fmla="*/ 8 w 64"/>
                <a:gd name="T3" fmla="*/ 0 h 35"/>
                <a:gd name="T4" fmla="*/ 16 w 64"/>
                <a:gd name="T5" fmla="*/ 0 h 35"/>
                <a:gd name="T6" fmla="*/ 32 w 64"/>
                <a:gd name="T7" fmla="*/ 0 h 35"/>
                <a:gd name="T8" fmla="*/ 32 w 64"/>
                <a:gd name="T9" fmla="*/ 8 h 35"/>
                <a:gd name="T10" fmla="*/ 40 w 64"/>
                <a:gd name="T11" fmla="*/ 8 h 35"/>
                <a:gd name="T12" fmla="*/ 48 w 64"/>
                <a:gd name="T13" fmla="*/ 26 h 35"/>
                <a:gd name="T14" fmla="*/ 64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0" y="0"/>
                  </a:moveTo>
                  <a:lnTo>
                    <a:pt x="8" y="0"/>
                  </a:lnTo>
                  <a:lnTo>
                    <a:pt x="16" y="0"/>
                  </a:lnTo>
                  <a:lnTo>
                    <a:pt x="32" y="0"/>
                  </a:lnTo>
                  <a:lnTo>
                    <a:pt x="32" y="8"/>
                  </a:lnTo>
                  <a:lnTo>
                    <a:pt x="40" y="8"/>
                  </a:lnTo>
                  <a:lnTo>
                    <a:pt x="48" y="26"/>
                  </a:lnTo>
                  <a:lnTo>
                    <a:pt x="64"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21" name="Freeform 1443"/>
            <p:cNvSpPr>
              <a:spLocks/>
            </p:cNvSpPr>
            <p:nvPr/>
          </p:nvSpPr>
          <p:spPr bwMode="auto">
            <a:xfrm>
              <a:off x="2012" y="3455"/>
              <a:ext cx="16" cy="123"/>
            </a:xfrm>
            <a:custGeom>
              <a:avLst/>
              <a:gdLst>
                <a:gd name="T0" fmla="*/ 16 w 16"/>
                <a:gd name="T1" fmla="*/ 0 h 123"/>
                <a:gd name="T2" fmla="*/ 16 w 16"/>
                <a:gd name="T3" fmla="*/ 35 h 123"/>
                <a:gd name="T4" fmla="*/ 16 w 16"/>
                <a:gd name="T5" fmla="*/ 43 h 123"/>
                <a:gd name="T6" fmla="*/ 16 w 16"/>
                <a:gd name="T7" fmla="*/ 70 h 123"/>
                <a:gd name="T8" fmla="*/ 8 w 16"/>
                <a:gd name="T9" fmla="*/ 70 h 123"/>
                <a:gd name="T10" fmla="*/ 8 w 16"/>
                <a:gd name="T11" fmla="*/ 79 h 123"/>
                <a:gd name="T12" fmla="*/ 8 w 16"/>
                <a:gd name="T13" fmla="*/ 87 h 123"/>
                <a:gd name="T14" fmla="*/ 8 w 16"/>
                <a:gd name="T15" fmla="*/ 105 h 123"/>
                <a:gd name="T16" fmla="*/ 0 w 16"/>
                <a:gd name="T17" fmla="*/ 114 h 123"/>
                <a:gd name="T18" fmla="*/ 0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16" y="0"/>
                  </a:moveTo>
                  <a:lnTo>
                    <a:pt x="16" y="35"/>
                  </a:lnTo>
                  <a:lnTo>
                    <a:pt x="16" y="43"/>
                  </a:lnTo>
                  <a:lnTo>
                    <a:pt x="16" y="70"/>
                  </a:lnTo>
                  <a:lnTo>
                    <a:pt x="8" y="70"/>
                  </a:lnTo>
                  <a:lnTo>
                    <a:pt x="8" y="79"/>
                  </a:lnTo>
                  <a:lnTo>
                    <a:pt x="8" y="87"/>
                  </a:lnTo>
                  <a:lnTo>
                    <a:pt x="8" y="105"/>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22" name="Freeform 1444"/>
            <p:cNvSpPr>
              <a:spLocks/>
            </p:cNvSpPr>
            <p:nvPr/>
          </p:nvSpPr>
          <p:spPr bwMode="auto">
            <a:xfrm>
              <a:off x="1980" y="3481"/>
              <a:ext cx="16" cy="61"/>
            </a:xfrm>
            <a:custGeom>
              <a:avLst/>
              <a:gdLst>
                <a:gd name="T0" fmla="*/ 0 w 16"/>
                <a:gd name="T1" fmla="*/ 0 h 61"/>
                <a:gd name="T2" fmla="*/ 8 w 16"/>
                <a:gd name="T3" fmla="*/ 9 h 61"/>
                <a:gd name="T4" fmla="*/ 16 w 16"/>
                <a:gd name="T5" fmla="*/ 17 h 61"/>
                <a:gd name="T6" fmla="*/ 16 w 16"/>
                <a:gd name="T7" fmla="*/ 26 h 61"/>
                <a:gd name="T8" fmla="*/ 16 w 16"/>
                <a:gd name="T9" fmla="*/ 44 h 61"/>
                <a:gd name="T10" fmla="*/ 16 w 16"/>
                <a:gd name="T11" fmla="*/ 53 h 61"/>
                <a:gd name="T12" fmla="*/ 16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0" y="0"/>
                  </a:moveTo>
                  <a:lnTo>
                    <a:pt x="8" y="9"/>
                  </a:lnTo>
                  <a:lnTo>
                    <a:pt x="16" y="17"/>
                  </a:lnTo>
                  <a:lnTo>
                    <a:pt x="16" y="26"/>
                  </a:lnTo>
                  <a:lnTo>
                    <a:pt x="16" y="44"/>
                  </a:lnTo>
                  <a:lnTo>
                    <a:pt x="16" y="53"/>
                  </a:lnTo>
                  <a:lnTo>
                    <a:pt x="16"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23" name="Freeform 1445"/>
            <p:cNvSpPr>
              <a:spLocks/>
            </p:cNvSpPr>
            <p:nvPr/>
          </p:nvSpPr>
          <p:spPr bwMode="auto">
            <a:xfrm>
              <a:off x="1948" y="3507"/>
              <a:ext cx="16" cy="88"/>
            </a:xfrm>
            <a:custGeom>
              <a:avLst/>
              <a:gdLst>
                <a:gd name="T0" fmla="*/ 16 w 16"/>
                <a:gd name="T1" fmla="*/ 0 h 88"/>
                <a:gd name="T2" fmla="*/ 16 w 16"/>
                <a:gd name="T3" fmla="*/ 27 h 88"/>
                <a:gd name="T4" fmla="*/ 8 w 16"/>
                <a:gd name="T5" fmla="*/ 35 h 88"/>
                <a:gd name="T6" fmla="*/ 8 w 16"/>
                <a:gd name="T7" fmla="*/ 53 h 88"/>
                <a:gd name="T8" fmla="*/ 0 w 16"/>
                <a:gd name="T9" fmla="*/ 62 h 88"/>
                <a:gd name="T10" fmla="*/ 0 w 16"/>
                <a:gd name="T11" fmla="*/ 71 h 88"/>
                <a:gd name="T12" fmla="*/ 0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16" y="0"/>
                  </a:moveTo>
                  <a:lnTo>
                    <a:pt x="16" y="27"/>
                  </a:lnTo>
                  <a:lnTo>
                    <a:pt x="8" y="35"/>
                  </a:lnTo>
                  <a:lnTo>
                    <a:pt x="8"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24" name="Freeform 1446"/>
            <p:cNvSpPr>
              <a:spLocks/>
            </p:cNvSpPr>
            <p:nvPr/>
          </p:nvSpPr>
          <p:spPr bwMode="auto">
            <a:xfrm>
              <a:off x="1908" y="3455"/>
              <a:ext cx="16" cy="123"/>
            </a:xfrm>
            <a:custGeom>
              <a:avLst/>
              <a:gdLst>
                <a:gd name="T0" fmla="*/ 8 w 16"/>
                <a:gd name="T1" fmla="*/ 0 h 123"/>
                <a:gd name="T2" fmla="*/ 8 w 16"/>
                <a:gd name="T3" fmla="*/ 8 h 123"/>
                <a:gd name="T4" fmla="*/ 16 w 16"/>
                <a:gd name="T5" fmla="*/ 26 h 123"/>
                <a:gd name="T6" fmla="*/ 16 w 16"/>
                <a:gd name="T7" fmla="*/ 35 h 123"/>
                <a:gd name="T8" fmla="*/ 8 w 16"/>
                <a:gd name="T9" fmla="*/ 43 h 123"/>
                <a:gd name="T10" fmla="*/ 8 w 16"/>
                <a:gd name="T11" fmla="*/ 52 h 123"/>
                <a:gd name="T12" fmla="*/ 8 w 16"/>
                <a:gd name="T13" fmla="*/ 70 h 123"/>
                <a:gd name="T14" fmla="*/ 8 w 16"/>
                <a:gd name="T15" fmla="*/ 79 h 123"/>
                <a:gd name="T16" fmla="*/ 0 w 16"/>
                <a:gd name="T17" fmla="*/ 87 h 123"/>
                <a:gd name="T18" fmla="*/ 0 w 16"/>
                <a:gd name="T19" fmla="*/ 105 h 123"/>
                <a:gd name="T20" fmla="*/ 0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16" y="26"/>
                  </a:lnTo>
                  <a:lnTo>
                    <a:pt x="16" y="35"/>
                  </a:lnTo>
                  <a:lnTo>
                    <a:pt x="8" y="43"/>
                  </a:lnTo>
                  <a:lnTo>
                    <a:pt x="8" y="52"/>
                  </a:lnTo>
                  <a:lnTo>
                    <a:pt x="8" y="70"/>
                  </a:lnTo>
                  <a:lnTo>
                    <a:pt x="8" y="79"/>
                  </a:lnTo>
                  <a:lnTo>
                    <a:pt x="0" y="87"/>
                  </a:lnTo>
                  <a:lnTo>
                    <a:pt x="0" y="105"/>
                  </a:lnTo>
                  <a:lnTo>
                    <a:pt x="0"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25" name="Freeform 1447"/>
            <p:cNvSpPr>
              <a:spLocks/>
            </p:cNvSpPr>
            <p:nvPr/>
          </p:nvSpPr>
          <p:spPr bwMode="auto">
            <a:xfrm>
              <a:off x="1788" y="3490"/>
              <a:ext cx="40" cy="105"/>
            </a:xfrm>
            <a:custGeom>
              <a:avLst/>
              <a:gdLst>
                <a:gd name="T0" fmla="*/ 32 w 40"/>
                <a:gd name="T1" fmla="*/ 0 h 105"/>
                <a:gd name="T2" fmla="*/ 40 w 40"/>
                <a:gd name="T3" fmla="*/ 8 h 105"/>
                <a:gd name="T4" fmla="*/ 32 w 40"/>
                <a:gd name="T5" fmla="*/ 17 h 105"/>
                <a:gd name="T6" fmla="*/ 24 w 40"/>
                <a:gd name="T7" fmla="*/ 35 h 105"/>
                <a:gd name="T8" fmla="*/ 8 w 40"/>
                <a:gd name="T9" fmla="*/ 44 h 105"/>
                <a:gd name="T10" fmla="*/ 8 w 40"/>
                <a:gd name="T11" fmla="*/ 52 h 105"/>
                <a:gd name="T12" fmla="*/ 0 w 40"/>
                <a:gd name="T13" fmla="*/ 70 h 105"/>
                <a:gd name="T14" fmla="*/ 0 w 40"/>
                <a:gd name="T15" fmla="*/ 79 h 105"/>
                <a:gd name="T16" fmla="*/ 0 w 40"/>
                <a:gd name="T17" fmla="*/ 88 h 105"/>
                <a:gd name="T18" fmla="*/ 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32" y="0"/>
                  </a:moveTo>
                  <a:lnTo>
                    <a:pt x="40" y="8"/>
                  </a:lnTo>
                  <a:lnTo>
                    <a:pt x="32" y="17"/>
                  </a:lnTo>
                  <a:lnTo>
                    <a:pt x="24" y="35"/>
                  </a:lnTo>
                  <a:lnTo>
                    <a:pt x="8" y="44"/>
                  </a:lnTo>
                  <a:lnTo>
                    <a:pt x="8" y="52"/>
                  </a:lnTo>
                  <a:lnTo>
                    <a:pt x="0" y="70"/>
                  </a:lnTo>
                  <a:lnTo>
                    <a:pt x="0" y="79"/>
                  </a:lnTo>
                  <a:lnTo>
                    <a:pt x="0" y="88"/>
                  </a:lnTo>
                  <a:lnTo>
                    <a:pt x="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26" name="Freeform 1448"/>
            <p:cNvSpPr>
              <a:spLocks/>
            </p:cNvSpPr>
            <p:nvPr/>
          </p:nvSpPr>
          <p:spPr bwMode="auto">
            <a:xfrm>
              <a:off x="1724" y="3463"/>
              <a:ext cx="64" cy="115"/>
            </a:xfrm>
            <a:custGeom>
              <a:avLst/>
              <a:gdLst>
                <a:gd name="T0" fmla="*/ 64 w 64"/>
                <a:gd name="T1" fmla="*/ 0 h 115"/>
                <a:gd name="T2" fmla="*/ 56 w 64"/>
                <a:gd name="T3" fmla="*/ 18 h 115"/>
                <a:gd name="T4" fmla="*/ 56 w 64"/>
                <a:gd name="T5" fmla="*/ 27 h 115"/>
                <a:gd name="T6" fmla="*/ 40 w 64"/>
                <a:gd name="T7" fmla="*/ 27 h 115"/>
                <a:gd name="T8" fmla="*/ 32 w 64"/>
                <a:gd name="T9" fmla="*/ 27 h 115"/>
                <a:gd name="T10" fmla="*/ 32 w 64"/>
                <a:gd name="T11" fmla="*/ 35 h 115"/>
                <a:gd name="T12" fmla="*/ 32 w 64"/>
                <a:gd name="T13" fmla="*/ 44 h 115"/>
                <a:gd name="T14" fmla="*/ 24 w 64"/>
                <a:gd name="T15" fmla="*/ 62 h 115"/>
                <a:gd name="T16" fmla="*/ 16 w 64"/>
                <a:gd name="T17" fmla="*/ 71 h 115"/>
                <a:gd name="T18" fmla="*/ 16 w 64"/>
                <a:gd name="T19" fmla="*/ 79 h 115"/>
                <a:gd name="T20" fmla="*/ 16 w 64"/>
                <a:gd name="T21" fmla="*/ 97 h 115"/>
                <a:gd name="T22" fmla="*/ 0 w 64"/>
                <a:gd name="T23" fmla="*/ 97 h 115"/>
                <a:gd name="T24" fmla="*/ 0 w 64"/>
                <a:gd name="T25" fmla="*/ 106 h 115"/>
                <a:gd name="T26" fmla="*/ 0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64" y="0"/>
                  </a:moveTo>
                  <a:lnTo>
                    <a:pt x="56" y="18"/>
                  </a:lnTo>
                  <a:lnTo>
                    <a:pt x="56" y="27"/>
                  </a:lnTo>
                  <a:lnTo>
                    <a:pt x="40" y="27"/>
                  </a:lnTo>
                  <a:lnTo>
                    <a:pt x="32" y="27"/>
                  </a:lnTo>
                  <a:lnTo>
                    <a:pt x="32" y="35"/>
                  </a:lnTo>
                  <a:lnTo>
                    <a:pt x="32" y="44"/>
                  </a:lnTo>
                  <a:lnTo>
                    <a:pt x="24" y="62"/>
                  </a:lnTo>
                  <a:lnTo>
                    <a:pt x="16" y="71"/>
                  </a:lnTo>
                  <a:lnTo>
                    <a:pt x="16" y="79"/>
                  </a:lnTo>
                  <a:lnTo>
                    <a:pt x="16" y="97"/>
                  </a:lnTo>
                  <a:lnTo>
                    <a:pt x="0" y="97"/>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27" name="Freeform 1449"/>
            <p:cNvSpPr>
              <a:spLocks/>
            </p:cNvSpPr>
            <p:nvPr/>
          </p:nvSpPr>
          <p:spPr bwMode="auto">
            <a:xfrm>
              <a:off x="2132" y="3507"/>
              <a:ext cx="48" cy="88"/>
            </a:xfrm>
            <a:custGeom>
              <a:avLst/>
              <a:gdLst>
                <a:gd name="T0" fmla="*/ 0 w 48"/>
                <a:gd name="T1" fmla="*/ 0 h 88"/>
                <a:gd name="T2" fmla="*/ 0 w 48"/>
                <a:gd name="T3" fmla="*/ 18 h 88"/>
                <a:gd name="T4" fmla="*/ 0 w 48"/>
                <a:gd name="T5" fmla="*/ 27 h 88"/>
                <a:gd name="T6" fmla="*/ 16 w 48"/>
                <a:gd name="T7" fmla="*/ 27 h 88"/>
                <a:gd name="T8" fmla="*/ 16 w 48"/>
                <a:gd name="T9" fmla="*/ 35 h 88"/>
                <a:gd name="T10" fmla="*/ 24 w 48"/>
                <a:gd name="T11" fmla="*/ 35 h 88"/>
                <a:gd name="T12" fmla="*/ 32 w 48"/>
                <a:gd name="T13" fmla="*/ 53 h 88"/>
                <a:gd name="T14" fmla="*/ 48 w 48"/>
                <a:gd name="T15" fmla="*/ 62 h 88"/>
                <a:gd name="T16" fmla="*/ 48 w 48"/>
                <a:gd name="T17" fmla="*/ 71 h 88"/>
                <a:gd name="T18" fmla="*/ 48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0" y="0"/>
                  </a:moveTo>
                  <a:lnTo>
                    <a:pt x="0" y="18"/>
                  </a:lnTo>
                  <a:lnTo>
                    <a:pt x="0" y="27"/>
                  </a:lnTo>
                  <a:lnTo>
                    <a:pt x="16" y="27"/>
                  </a:lnTo>
                  <a:lnTo>
                    <a:pt x="16" y="35"/>
                  </a:lnTo>
                  <a:lnTo>
                    <a:pt x="24" y="35"/>
                  </a:lnTo>
                  <a:lnTo>
                    <a:pt x="32" y="53"/>
                  </a:lnTo>
                  <a:lnTo>
                    <a:pt x="48" y="62"/>
                  </a:lnTo>
                  <a:lnTo>
                    <a:pt x="48" y="71"/>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28" name="Freeform 1450"/>
            <p:cNvSpPr>
              <a:spLocks/>
            </p:cNvSpPr>
            <p:nvPr/>
          </p:nvSpPr>
          <p:spPr bwMode="auto">
            <a:xfrm>
              <a:off x="2092" y="3314"/>
              <a:ext cx="64" cy="53"/>
            </a:xfrm>
            <a:custGeom>
              <a:avLst/>
              <a:gdLst>
                <a:gd name="T0" fmla="*/ 0 w 64"/>
                <a:gd name="T1" fmla="*/ 0 h 53"/>
                <a:gd name="T2" fmla="*/ 24 w 64"/>
                <a:gd name="T3" fmla="*/ 17 h 53"/>
                <a:gd name="T4" fmla="*/ 32 w 64"/>
                <a:gd name="T5" fmla="*/ 17 h 53"/>
                <a:gd name="T6" fmla="*/ 40 w 64"/>
                <a:gd name="T7" fmla="*/ 17 h 53"/>
                <a:gd name="T8" fmla="*/ 56 w 64"/>
                <a:gd name="T9" fmla="*/ 17 h 53"/>
                <a:gd name="T10" fmla="*/ 64 w 64"/>
                <a:gd name="T11" fmla="*/ 26 h 53"/>
                <a:gd name="T12" fmla="*/ 64 w 64"/>
                <a:gd name="T13" fmla="*/ 35 h 53"/>
                <a:gd name="T14" fmla="*/ 64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0" y="0"/>
                  </a:moveTo>
                  <a:lnTo>
                    <a:pt x="24" y="17"/>
                  </a:lnTo>
                  <a:lnTo>
                    <a:pt x="32" y="17"/>
                  </a:lnTo>
                  <a:lnTo>
                    <a:pt x="40" y="17"/>
                  </a:lnTo>
                  <a:lnTo>
                    <a:pt x="56" y="17"/>
                  </a:lnTo>
                  <a:lnTo>
                    <a:pt x="64" y="26"/>
                  </a:lnTo>
                  <a:lnTo>
                    <a:pt x="64" y="35"/>
                  </a:lnTo>
                  <a:lnTo>
                    <a:pt x="64"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29" name="Freeform 1451"/>
            <p:cNvSpPr>
              <a:spLocks/>
            </p:cNvSpPr>
            <p:nvPr/>
          </p:nvSpPr>
          <p:spPr bwMode="auto">
            <a:xfrm>
              <a:off x="1780" y="3314"/>
              <a:ext cx="96" cy="35"/>
            </a:xfrm>
            <a:custGeom>
              <a:avLst/>
              <a:gdLst>
                <a:gd name="T0" fmla="*/ 96 w 96"/>
                <a:gd name="T1" fmla="*/ 0 h 35"/>
                <a:gd name="T2" fmla="*/ 80 w 96"/>
                <a:gd name="T3" fmla="*/ 0 h 35"/>
                <a:gd name="T4" fmla="*/ 72 w 96"/>
                <a:gd name="T5" fmla="*/ 0 h 35"/>
                <a:gd name="T6" fmla="*/ 64 w 96"/>
                <a:gd name="T7" fmla="*/ 0 h 35"/>
                <a:gd name="T8" fmla="*/ 48 w 96"/>
                <a:gd name="T9" fmla="*/ 0 h 35"/>
                <a:gd name="T10" fmla="*/ 40 w 96"/>
                <a:gd name="T11" fmla="*/ 0 h 35"/>
                <a:gd name="T12" fmla="*/ 32 w 96"/>
                <a:gd name="T13" fmla="*/ 0 h 35"/>
                <a:gd name="T14" fmla="*/ 16 w 96"/>
                <a:gd name="T15" fmla="*/ 17 h 35"/>
                <a:gd name="T16" fmla="*/ 8 w 96"/>
                <a:gd name="T17" fmla="*/ 26 h 35"/>
                <a:gd name="T18" fmla="*/ 0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96" y="0"/>
                  </a:moveTo>
                  <a:lnTo>
                    <a:pt x="80" y="0"/>
                  </a:lnTo>
                  <a:lnTo>
                    <a:pt x="72" y="0"/>
                  </a:lnTo>
                  <a:lnTo>
                    <a:pt x="64" y="0"/>
                  </a:lnTo>
                  <a:lnTo>
                    <a:pt x="48" y="0"/>
                  </a:lnTo>
                  <a:lnTo>
                    <a:pt x="40" y="0"/>
                  </a:lnTo>
                  <a:lnTo>
                    <a:pt x="32" y="0"/>
                  </a:lnTo>
                  <a:lnTo>
                    <a:pt x="16" y="17"/>
                  </a:lnTo>
                  <a:lnTo>
                    <a:pt x="8"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30" name="Freeform 1452"/>
            <p:cNvSpPr>
              <a:spLocks/>
            </p:cNvSpPr>
            <p:nvPr/>
          </p:nvSpPr>
          <p:spPr bwMode="auto">
            <a:xfrm>
              <a:off x="1780" y="3296"/>
              <a:ext cx="112" cy="44"/>
            </a:xfrm>
            <a:custGeom>
              <a:avLst/>
              <a:gdLst>
                <a:gd name="T0" fmla="*/ 112 w 112"/>
                <a:gd name="T1" fmla="*/ 0 h 44"/>
                <a:gd name="T2" fmla="*/ 104 w 112"/>
                <a:gd name="T3" fmla="*/ 0 h 44"/>
                <a:gd name="T4" fmla="*/ 96 w 112"/>
                <a:gd name="T5" fmla="*/ 0 h 44"/>
                <a:gd name="T6" fmla="*/ 80 w 112"/>
                <a:gd name="T7" fmla="*/ 0 h 44"/>
                <a:gd name="T8" fmla="*/ 72 w 112"/>
                <a:gd name="T9" fmla="*/ 0 h 44"/>
                <a:gd name="T10" fmla="*/ 64 w 112"/>
                <a:gd name="T11" fmla="*/ 0 h 44"/>
                <a:gd name="T12" fmla="*/ 48 w 112"/>
                <a:gd name="T13" fmla="*/ 0 h 44"/>
                <a:gd name="T14" fmla="*/ 40 w 112"/>
                <a:gd name="T15" fmla="*/ 9 h 44"/>
                <a:gd name="T16" fmla="*/ 32 w 112"/>
                <a:gd name="T17" fmla="*/ 9 h 44"/>
                <a:gd name="T18" fmla="*/ 32 w 112"/>
                <a:gd name="T19" fmla="*/ 18 h 44"/>
                <a:gd name="T20" fmla="*/ 16 w 112"/>
                <a:gd name="T21" fmla="*/ 18 h 44"/>
                <a:gd name="T22" fmla="*/ 8 w 112"/>
                <a:gd name="T23" fmla="*/ 35 h 44"/>
                <a:gd name="T24" fmla="*/ 0 w 112"/>
                <a:gd name="T25" fmla="*/ 35 h 44"/>
                <a:gd name="T26" fmla="*/ 0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112" y="0"/>
                  </a:moveTo>
                  <a:lnTo>
                    <a:pt x="104" y="0"/>
                  </a:lnTo>
                  <a:lnTo>
                    <a:pt x="96" y="0"/>
                  </a:lnTo>
                  <a:lnTo>
                    <a:pt x="80" y="0"/>
                  </a:lnTo>
                  <a:lnTo>
                    <a:pt x="72" y="0"/>
                  </a:lnTo>
                  <a:lnTo>
                    <a:pt x="64" y="0"/>
                  </a:lnTo>
                  <a:lnTo>
                    <a:pt x="48" y="0"/>
                  </a:lnTo>
                  <a:lnTo>
                    <a:pt x="40" y="9"/>
                  </a:lnTo>
                  <a:lnTo>
                    <a:pt x="32" y="9"/>
                  </a:lnTo>
                  <a:lnTo>
                    <a:pt x="32" y="18"/>
                  </a:lnTo>
                  <a:lnTo>
                    <a:pt x="16" y="18"/>
                  </a:lnTo>
                  <a:lnTo>
                    <a:pt x="8" y="35"/>
                  </a:lnTo>
                  <a:lnTo>
                    <a:pt x="0" y="35"/>
                  </a:lnTo>
                  <a:lnTo>
                    <a:pt x="0"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31" name="Freeform 1453"/>
            <p:cNvSpPr>
              <a:spLocks/>
            </p:cNvSpPr>
            <p:nvPr/>
          </p:nvSpPr>
          <p:spPr bwMode="auto">
            <a:xfrm>
              <a:off x="1748" y="3375"/>
              <a:ext cx="64" cy="71"/>
            </a:xfrm>
            <a:custGeom>
              <a:avLst/>
              <a:gdLst>
                <a:gd name="T0" fmla="*/ 64 w 64"/>
                <a:gd name="T1" fmla="*/ 0 h 71"/>
                <a:gd name="T2" fmla="*/ 48 w 64"/>
                <a:gd name="T3" fmla="*/ 0 h 71"/>
                <a:gd name="T4" fmla="*/ 40 w 64"/>
                <a:gd name="T5" fmla="*/ 9 h 71"/>
                <a:gd name="T6" fmla="*/ 32 w 64"/>
                <a:gd name="T7" fmla="*/ 18 h 71"/>
                <a:gd name="T8" fmla="*/ 32 w 64"/>
                <a:gd name="T9" fmla="*/ 36 h 71"/>
                <a:gd name="T10" fmla="*/ 16 w 64"/>
                <a:gd name="T11" fmla="*/ 44 h 71"/>
                <a:gd name="T12" fmla="*/ 16 w 64"/>
                <a:gd name="T13" fmla="*/ 53 h 71"/>
                <a:gd name="T14" fmla="*/ 8 w 64"/>
                <a:gd name="T15" fmla="*/ 53 h 71"/>
                <a:gd name="T16" fmla="*/ 0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64" y="0"/>
                  </a:moveTo>
                  <a:lnTo>
                    <a:pt x="48" y="0"/>
                  </a:lnTo>
                  <a:lnTo>
                    <a:pt x="40" y="9"/>
                  </a:lnTo>
                  <a:lnTo>
                    <a:pt x="32" y="18"/>
                  </a:lnTo>
                  <a:lnTo>
                    <a:pt x="32" y="36"/>
                  </a:lnTo>
                  <a:lnTo>
                    <a:pt x="16" y="44"/>
                  </a:lnTo>
                  <a:lnTo>
                    <a:pt x="16" y="53"/>
                  </a:lnTo>
                  <a:lnTo>
                    <a:pt x="8" y="53"/>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832" name="Freeform 1454"/>
            <p:cNvSpPr>
              <a:spLocks/>
            </p:cNvSpPr>
            <p:nvPr/>
          </p:nvSpPr>
          <p:spPr bwMode="auto">
            <a:xfrm>
              <a:off x="1692" y="3455"/>
              <a:ext cx="96" cy="43"/>
            </a:xfrm>
            <a:custGeom>
              <a:avLst/>
              <a:gdLst>
                <a:gd name="T0" fmla="*/ 96 w 96"/>
                <a:gd name="T1" fmla="*/ 0 h 43"/>
                <a:gd name="T2" fmla="*/ 88 w 96"/>
                <a:gd name="T3" fmla="*/ 0 h 43"/>
                <a:gd name="T4" fmla="*/ 72 w 96"/>
                <a:gd name="T5" fmla="*/ 8 h 43"/>
                <a:gd name="T6" fmla="*/ 64 w 96"/>
                <a:gd name="T7" fmla="*/ 8 h 43"/>
                <a:gd name="T8" fmla="*/ 56 w 96"/>
                <a:gd name="T9" fmla="*/ 26 h 43"/>
                <a:gd name="T10" fmla="*/ 48 w 96"/>
                <a:gd name="T11" fmla="*/ 26 h 43"/>
                <a:gd name="T12" fmla="*/ 32 w 96"/>
                <a:gd name="T13" fmla="*/ 26 h 43"/>
                <a:gd name="T14" fmla="*/ 24 w 96"/>
                <a:gd name="T15" fmla="*/ 26 h 43"/>
                <a:gd name="T16" fmla="*/ 16 w 96"/>
                <a:gd name="T17" fmla="*/ 35 h 43"/>
                <a:gd name="T18" fmla="*/ 0 w 96"/>
                <a:gd name="T19" fmla="*/ 35 h 43"/>
                <a:gd name="T20" fmla="*/ 0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96" y="0"/>
                  </a:moveTo>
                  <a:lnTo>
                    <a:pt x="88" y="0"/>
                  </a:lnTo>
                  <a:lnTo>
                    <a:pt x="72" y="8"/>
                  </a:lnTo>
                  <a:lnTo>
                    <a:pt x="64" y="8"/>
                  </a:lnTo>
                  <a:lnTo>
                    <a:pt x="56" y="26"/>
                  </a:lnTo>
                  <a:lnTo>
                    <a:pt x="48" y="26"/>
                  </a:lnTo>
                  <a:lnTo>
                    <a:pt x="32" y="26"/>
                  </a:lnTo>
                  <a:lnTo>
                    <a:pt x="24" y="26"/>
                  </a:lnTo>
                  <a:lnTo>
                    <a:pt x="16" y="35"/>
                  </a:lnTo>
                  <a:lnTo>
                    <a:pt x="0" y="35"/>
                  </a:lnTo>
                  <a:lnTo>
                    <a:pt x="0"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6546" name="Group 1455"/>
          <p:cNvGrpSpPr>
            <a:grpSpLocks/>
          </p:cNvGrpSpPr>
          <p:nvPr/>
        </p:nvGrpSpPr>
        <p:grpSpPr bwMode="auto">
          <a:xfrm>
            <a:off x="6718300" y="2557463"/>
            <a:ext cx="685800" cy="573087"/>
            <a:chOff x="1748" y="2760"/>
            <a:chExt cx="480" cy="457"/>
          </a:xfrm>
        </p:grpSpPr>
        <p:sp>
          <p:nvSpPr>
            <p:cNvPr id="106774" name="Freeform 1456"/>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232 w 232"/>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211"/>
                <a:gd name="T188" fmla="*/ 232 w 232"/>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lnTo>
                    <a:pt x="232"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75" name="Freeform 1457"/>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211"/>
                <a:gd name="T185" fmla="*/ 232 w 232"/>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76" name="Freeform 1458"/>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56 w 208"/>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8"/>
                <a:gd name="T187" fmla="*/ 0 h 255"/>
                <a:gd name="T188" fmla="*/ 208 w 208"/>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lnTo>
                    <a:pt x="56"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77" name="Freeform 1459"/>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8"/>
                <a:gd name="T184" fmla="*/ 0 h 255"/>
                <a:gd name="T185" fmla="*/ 208 w 208"/>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78" name="Freeform 1460"/>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40 w 280"/>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0"/>
                <a:gd name="T118" fmla="*/ 0 h 360"/>
                <a:gd name="T119" fmla="*/ 280 w 280"/>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lnTo>
                    <a:pt x="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79" name="Freeform 1461"/>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80"/>
                <a:gd name="T115" fmla="*/ 0 h 360"/>
                <a:gd name="T116" fmla="*/ 280 w 280"/>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80" name="Freeform 1462"/>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40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lnTo>
                    <a:pt x="40"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81" name="Freeform 1463"/>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82" name="Freeform 1464"/>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208 w 208"/>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8"/>
                <a:gd name="T139" fmla="*/ 0 h 457"/>
                <a:gd name="T140" fmla="*/ 208 w 208"/>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lnTo>
                    <a:pt x="208"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83" name="Freeform 1465"/>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8"/>
                <a:gd name="T136" fmla="*/ 0 h 457"/>
                <a:gd name="T137" fmla="*/ 208 w 208"/>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84" name="Freeform 1466"/>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232 w 232"/>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325"/>
                <a:gd name="T188" fmla="*/ 232 w 232"/>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lnTo>
                    <a:pt x="232"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85" name="Freeform 1467"/>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325"/>
                <a:gd name="T185" fmla="*/ 232 w 232"/>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6547" name="Group 1468"/>
          <p:cNvGrpSpPr>
            <a:grpSpLocks/>
          </p:cNvGrpSpPr>
          <p:nvPr/>
        </p:nvGrpSpPr>
        <p:grpSpPr bwMode="auto">
          <a:xfrm>
            <a:off x="1123950" y="1981200"/>
            <a:ext cx="685800" cy="2819400"/>
            <a:chOff x="4224" y="528"/>
            <a:chExt cx="912" cy="3168"/>
          </a:xfrm>
        </p:grpSpPr>
        <p:sp>
          <p:nvSpPr>
            <p:cNvPr id="106749" name="Freeform 1469"/>
            <p:cNvSpPr>
              <a:spLocks/>
            </p:cNvSpPr>
            <p:nvPr/>
          </p:nvSpPr>
          <p:spPr bwMode="auto">
            <a:xfrm>
              <a:off x="4224" y="1776"/>
              <a:ext cx="912" cy="144"/>
            </a:xfrm>
            <a:custGeom>
              <a:avLst/>
              <a:gdLst>
                <a:gd name="T0" fmla="*/ 912 w 912"/>
                <a:gd name="T1" fmla="*/ 144 h 144"/>
                <a:gd name="T2" fmla="*/ 0 w 912"/>
                <a:gd name="T3" fmla="*/ 144 h 144"/>
                <a:gd name="T4" fmla="*/ 48 w 912"/>
                <a:gd name="T5" fmla="*/ 0 h 144"/>
                <a:gd name="T6" fmla="*/ 864 w 912"/>
                <a:gd name="T7" fmla="*/ 0 h 144"/>
                <a:gd name="T8" fmla="*/ 912 w 912"/>
                <a:gd name="T9" fmla="*/ 144 h 144"/>
                <a:gd name="T10" fmla="*/ 0 60000 65536"/>
                <a:gd name="T11" fmla="*/ 0 60000 65536"/>
                <a:gd name="T12" fmla="*/ 0 60000 65536"/>
                <a:gd name="T13" fmla="*/ 0 60000 65536"/>
                <a:gd name="T14" fmla="*/ 0 60000 65536"/>
                <a:gd name="T15" fmla="*/ 0 w 912"/>
                <a:gd name="T16" fmla="*/ 0 h 144"/>
                <a:gd name="T17" fmla="*/ 912 w 912"/>
                <a:gd name="T18" fmla="*/ 144 h 144"/>
              </a:gdLst>
              <a:ahLst/>
              <a:cxnLst>
                <a:cxn ang="T10">
                  <a:pos x="T0" y="T1"/>
                </a:cxn>
                <a:cxn ang="T11">
                  <a:pos x="T2" y="T3"/>
                </a:cxn>
                <a:cxn ang="T12">
                  <a:pos x="T4" y="T5"/>
                </a:cxn>
                <a:cxn ang="T13">
                  <a:pos x="T6" y="T7"/>
                </a:cxn>
                <a:cxn ang="T14">
                  <a:pos x="T8" y="T9"/>
                </a:cxn>
              </a:cxnLst>
              <a:rect l="T15" t="T16" r="T17" b="T18"/>
              <a:pathLst>
                <a:path w="912" h="144">
                  <a:moveTo>
                    <a:pt x="912" y="144"/>
                  </a:moveTo>
                  <a:lnTo>
                    <a:pt x="0" y="144"/>
                  </a:lnTo>
                  <a:lnTo>
                    <a:pt x="48" y="0"/>
                  </a:lnTo>
                  <a:lnTo>
                    <a:pt x="864" y="0"/>
                  </a:lnTo>
                  <a:lnTo>
                    <a:pt x="912" y="144"/>
                  </a:lnTo>
                  <a:close/>
                </a:path>
              </a:pathLst>
            </a:custGeom>
            <a:solidFill>
              <a:srgbClr val="292929"/>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50" name="Freeform 1470"/>
            <p:cNvSpPr>
              <a:spLocks/>
            </p:cNvSpPr>
            <p:nvPr/>
          </p:nvSpPr>
          <p:spPr bwMode="auto">
            <a:xfrm rot="10800000">
              <a:off x="4224" y="1920"/>
              <a:ext cx="912" cy="144"/>
            </a:xfrm>
            <a:custGeom>
              <a:avLst/>
              <a:gdLst>
                <a:gd name="T0" fmla="*/ 912 w 912"/>
                <a:gd name="T1" fmla="*/ 144 h 144"/>
                <a:gd name="T2" fmla="*/ 0 w 912"/>
                <a:gd name="T3" fmla="*/ 144 h 144"/>
                <a:gd name="T4" fmla="*/ 48 w 912"/>
                <a:gd name="T5" fmla="*/ 0 h 144"/>
                <a:gd name="T6" fmla="*/ 864 w 912"/>
                <a:gd name="T7" fmla="*/ 0 h 144"/>
                <a:gd name="T8" fmla="*/ 912 w 912"/>
                <a:gd name="T9" fmla="*/ 144 h 144"/>
                <a:gd name="T10" fmla="*/ 0 60000 65536"/>
                <a:gd name="T11" fmla="*/ 0 60000 65536"/>
                <a:gd name="T12" fmla="*/ 0 60000 65536"/>
                <a:gd name="T13" fmla="*/ 0 60000 65536"/>
                <a:gd name="T14" fmla="*/ 0 60000 65536"/>
                <a:gd name="T15" fmla="*/ 0 w 912"/>
                <a:gd name="T16" fmla="*/ 0 h 144"/>
                <a:gd name="T17" fmla="*/ 912 w 912"/>
                <a:gd name="T18" fmla="*/ 144 h 144"/>
              </a:gdLst>
              <a:ahLst/>
              <a:cxnLst>
                <a:cxn ang="T10">
                  <a:pos x="T0" y="T1"/>
                </a:cxn>
                <a:cxn ang="T11">
                  <a:pos x="T2" y="T3"/>
                </a:cxn>
                <a:cxn ang="T12">
                  <a:pos x="T4" y="T5"/>
                </a:cxn>
                <a:cxn ang="T13">
                  <a:pos x="T6" y="T7"/>
                </a:cxn>
                <a:cxn ang="T14">
                  <a:pos x="T8" y="T9"/>
                </a:cxn>
              </a:cxnLst>
              <a:rect l="T15" t="T16" r="T17" b="T18"/>
              <a:pathLst>
                <a:path w="912" h="144">
                  <a:moveTo>
                    <a:pt x="912" y="144"/>
                  </a:moveTo>
                  <a:lnTo>
                    <a:pt x="0" y="144"/>
                  </a:lnTo>
                  <a:lnTo>
                    <a:pt x="48" y="0"/>
                  </a:lnTo>
                  <a:lnTo>
                    <a:pt x="864" y="0"/>
                  </a:lnTo>
                  <a:lnTo>
                    <a:pt x="912" y="144"/>
                  </a:lnTo>
                  <a:close/>
                </a:path>
              </a:pathLst>
            </a:custGeom>
            <a:solidFill>
              <a:srgbClr val="292929"/>
            </a:solidFill>
            <a:ln w="12700" cmpd="sng">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nvGrpSpPr>
            <p:cNvPr id="106751" name="Group 1471"/>
            <p:cNvGrpSpPr>
              <a:grpSpLocks/>
            </p:cNvGrpSpPr>
            <p:nvPr/>
          </p:nvGrpSpPr>
          <p:grpSpPr bwMode="auto">
            <a:xfrm>
              <a:off x="4272" y="1968"/>
              <a:ext cx="816" cy="96"/>
              <a:chOff x="2592" y="2208"/>
              <a:chExt cx="816" cy="144"/>
            </a:xfrm>
          </p:grpSpPr>
          <p:sp>
            <p:nvSpPr>
              <p:cNvPr id="106765" name="Rectangle 1472"/>
              <p:cNvSpPr>
                <a:spLocks noChangeArrowheads="1"/>
              </p:cNvSpPr>
              <p:nvPr/>
            </p:nvSpPr>
            <p:spPr bwMode="auto">
              <a:xfrm>
                <a:off x="2592"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66" name="Rectangle 1473"/>
              <p:cNvSpPr>
                <a:spLocks noChangeArrowheads="1"/>
              </p:cNvSpPr>
              <p:nvPr/>
            </p:nvSpPr>
            <p:spPr bwMode="auto">
              <a:xfrm>
                <a:off x="2688"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67" name="Rectangle 1474"/>
              <p:cNvSpPr>
                <a:spLocks noChangeArrowheads="1"/>
              </p:cNvSpPr>
              <p:nvPr/>
            </p:nvSpPr>
            <p:spPr bwMode="auto">
              <a:xfrm>
                <a:off x="2784"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68" name="Rectangle 1475"/>
              <p:cNvSpPr>
                <a:spLocks noChangeArrowheads="1"/>
              </p:cNvSpPr>
              <p:nvPr/>
            </p:nvSpPr>
            <p:spPr bwMode="auto">
              <a:xfrm>
                <a:off x="2880"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69" name="Rectangle 1476"/>
              <p:cNvSpPr>
                <a:spLocks noChangeArrowheads="1"/>
              </p:cNvSpPr>
              <p:nvPr/>
            </p:nvSpPr>
            <p:spPr bwMode="auto">
              <a:xfrm>
                <a:off x="2976"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70" name="Rectangle 1477"/>
              <p:cNvSpPr>
                <a:spLocks noChangeArrowheads="1"/>
              </p:cNvSpPr>
              <p:nvPr/>
            </p:nvSpPr>
            <p:spPr bwMode="auto">
              <a:xfrm>
                <a:off x="3072"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71" name="Rectangle 1478"/>
              <p:cNvSpPr>
                <a:spLocks noChangeArrowheads="1"/>
              </p:cNvSpPr>
              <p:nvPr/>
            </p:nvSpPr>
            <p:spPr bwMode="auto">
              <a:xfrm>
                <a:off x="3168"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72" name="Rectangle 1479"/>
              <p:cNvSpPr>
                <a:spLocks noChangeArrowheads="1"/>
              </p:cNvSpPr>
              <p:nvPr/>
            </p:nvSpPr>
            <p:spPr bwMode="auto">
              <a:xfrm>
                <a:off x="3264"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73" name="Rectangle 1480"/>
              <p:cNvSpPr>
                <a:spLocks noChangeArrowheads="1"/>
              </p:cNvSpPr>
              <p:nvPr/>
            </p:nvSpPr>
            <p:spPr bwMode="auto">
              <a:xfrm>
                <a:off x="3360"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6752" name="Group 1481"/>
            <p:cNvGrpSpPr>
              <a:grpSpLocks/>
            </p:cNvGrpSpPr>
            <p:nvPr/>
          </p:nvGrpSpPr>
          <p:grpSpPr bwMode="auto">
            <a:xfrm>
              <a:off x="4272" y="1776"/>
              <a:ext cx="816" cy="96"/>
              <a:chOff x="2592" y="2208"/>
              <a:chExt cx="816" cy="144"/>
            </a:xfrm>
          </p:grpSpPr>
          <p:sp>
            <p:nvSpPr>
              <p:cNvPr id="106756" name="Rectangle 1482"/>
              <p:cNvSpPr>
                <a:spLocks noChangeArrowheads="1"/>
              </p:cNvSpPr>
              <p:nvPr/>
            </p:nvSpPr>
            <p:spPr bwMode="auto">
              <a:xfrm>
                <a:off x="2592"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57" name="Rectangle 1483"/>
              <p:cNvSpPr>
                <a:spLocks noChangeArrowheads="1"/>
              </p:cNvSpPr>
              <p:nvPr/>
            </p:nvSpPr>
            <p:spPr bwMode="auto">
              <a:xfrm>
                <a:off x="2688"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58" name="Rectangle 1484"/>
              <p:cNvSpPr>
                <a:spLocks noChangeArrowheads="1"/>
              </p:cNvSpPr>
              <p:nvPr/>
            </p:nvSpPr>
            <p:spPr bwMode="auto">
              <a:xfrm>
                <a:off x="2784"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59" name="Rectangle 1485"/>
              <p:cNvSpPr>
                <a:spLocks noChangeArrowheads="1"/>
              </p:cNvSpPr>
              <p:nvPr/>
            </p:nvSpPr>
            <p:spPr bwMode="auto">
              <a:xfrm>
                <a:off x="2880"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60" name="Rectangle 1486"/>
              <p:cNvSpPr>
                <a:spLocks noChangeArrowheads="1"/>
              </p:cNvSpPr>
              <p:nvPr/>
            </p:nvSpPr>
            <p:spPr bwMode="auto">
              <a:xfrm>
                <a:off x="2976"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61" name="Rectangle 1487"/>
              <p:cNvSpPr>
                <a:spLocks noChangeArrowheads="1"/>
              </p:cNvSpPr>
              <p:nvPr/>
            </p:nvSpPr>
            <p:spPr bwMode="auto">
              <a:xfrm>
                <a:off x="3072"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62" name="Rectangle 1488"/>
              <p:cNvSpPr>
                <a:spLocks noChangeArrowheads="1"/>
              </p:cNvSpPr>
              <p:nvPr/>
            </p:nvSpPr>
            <p:spPr bwMode="auto">
              <a:xfrm>
                <a:off x="3168"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63" name="Rectangle 1489"/>
              <p:cNvSpPr>
                <a:spLocks noChangeArrowheads="1"/>
              </p:cNvSpPr>
              <p:nvPr/>
            </p:nvSpPr>
            <p:spPr bwMode="auto">
              <a:xfrm>
                <a:off x="3264"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64" name="Rectangle 1490"/>
              <p:cNvSpPr>
                <a:spLocks noChangeArrowheads="1"/>
              </p:cNvSpPr>
              <p:nvPr/>
            </p:nvSpPr>
            <p:spPr bwMode="auto">
              <a:xfrm>
                <a:off x="3360"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sp>
          <p:nvSpPr>
            <p:cNvPr id="106753" name="Rectangle 1491"/>
            <p:cNvSpPr>
              <a:spLocks noChangeArrowheads="1"/>
            </p:cNvSpPr>
            <p:nvPr/>
          </p:nvSpPr>
          <p:spPr bwMode="auto">
            <a:xfrm>
              <a:off x="4512" y="576"/>
              <a:ext cx="336" cy="1200"/>
            </a:xfrm>
            <a:prstGeom prst="rect">
              <a:avLst/>
            </a:prstGeom>
            <a:solidFill>
              <a:srgbClr val="292929"/>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54" name="Rectangle 1492"/>
            <p:cNvSpPr>
              <a:spLocks noChangeArrowheads="1"/>
            </p:cNvSpPr>
            <p:nvPr/>
          </p:nvSpPr>
          <p:spPr bwMode="auto">
            <a:xfrm>
              <a:off x="4368" y="2064"/>
              <a:ext cx="624" cy="1632"/>
            </a:xfrm>
            <a:prstGeom prst="rect">
              <a:avLst/>
            </a:prstGeom>
            <a:solidFill>
              <a:srgbClr val="292929"/>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55" name="Freeform 1493"/>
            <p:cNvSpPr>
              <a:spLocks/>
            </p:cNvSpPr>
            <p:nvPr/>
          </p:nvSpPr>
          <p:spPr bwMode="auto">
            <a:xfrm>
              <a:off x="4464" y="528"/>
              <a:ext cx="432" cy="48"/>
            </a:xfrm>
            <a:custGeom>
              <a:avLst/>
              <a:gdLst>
                <a:gd name="T0" fmla="*/ 384 w 432"/>
                <a:gd name="T1" fmla="*/ 48 h 48"/>
                <a:gd name="T2" fmla="*/ 48 w 432"/>
                <a:gd name="T3" fmla="*/ 48 h 48"/>
                <a:gd name="T4" fmla="*/ 0 w 432"/>
                <a:gd name="T5" fmla="*/ 0 h 48"/>
                <a:gd name="T6" fmla="*/ 432 w 432"/>
                <a:gd name="T7" fmla="*/ 0 h 48"/>
                <a:gd name="T8" fmla="*/ 384 w 432"/>
                <a:gd name="T9" fmla="*/ 48 h 48"/>
                <a:gd name="T10" fmla="*/ 0 60000 65536"/>
                <a:gd name="T11" fmla="*/ 0 60000 65536"/>
                <a:gd name="T12" fmla="*/ 0 60000 65536"/>
                <a:gd name="T13" fmla="*/ 0 60000 65536"/>
                <a:gd name="T14" fmla="*/ 0 60000 65536"/>
                <a:gd name="T15" fmla="*/ 0 w 432"/>
                <a:gd name="T16" fmla="*/ 0 h 48"/>
                <a:gd name="T17" fmla="*/ 432 w 432"/>
                <a:gd name="T18" fmla="*/ 48 h 48"/>
              </a:gdLst>
              <a:ahLst/>
              <a:cxnLst>
                <a:cxn ang="T10">
                  <a:pos x="T0" y="T1"/>
                </a:cxn>
                <a:cxn ang="T11">
                  <a:pos x="T2" y="T3"/>
                </a:cxn>
                <a:cxn ang="T12">
                  <a:pos x="T4" y="T5"/>
                </a:cxn>
                <a:cxn ang="T13">
                  <a:pos x="T6" y="T7"/>
                </a:cxn>
                <a:cxn ang="T14">
                  <a:pos x="T8" y="T9"/>
                </a:cxn>
              </a:cxnLst>
              <a:rect l="T15" t="T16" r="T17" b="T18"/>
              <a:pathLst>
                <a:path w="432" h="48">
                  <a:moveTo>
                    <a:pt x="384" y="48"/>
                  </a:moveTo>
                  <a:lnTo>
                    <a:pt x="48" y="48"/>
                  </a:lnTo>
                  <a:lnTo>
                    <a:pt x="0" y="0"/>
                  </a:lnTo>
                  <a:lnTo>
                    <a:pt x="432" y="0"/>
                  </a:lnTo>
                  <a:lnTo>
                    <a:pt x="384" y="48"/>
                  </a:lnTo>
                  <a:close/>
                </a:path>
              </a:pathLst>
            </a:custGeom>
            <a:solidFill>
              <a:srgbClr val="000000"/>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6548" name="Group 1494"/>
          <p:cNvGrpSpPr>
            <a:grpSpLocks/>
          </p:cNvGrpSpPr>
          <p:nvPr/>
        </p:nvGrpSpPr>
        <p:grpSpPr bwMode="auto">
          <a:xfrm>
            <a:off x="7010400" y="3119438"/>
            <a:ext cx="774700" cy="614362"/>
            <a:chOff x="2659" y="3226"/>
            <a:chExt cx="488" cy="387"/>
          </a:xfrm>
        </p:grpSpPr>
        <p:sp>
          <p:nvSpPr>
            <p:cNvPr id="106702" name="Freeform 1495"/>
            <p:cNvSpPr>
              <a:spLocks/>
            </p:cNvSpPr>
            <p:nvPr/>
          </p:nvSpPr>
          <p:spPr bwMode="auto">
            <a:xfrm>
              <a:off x="2795" y="3226"/>
              <a:ext cx="40" cy="53"/>
            </a:xfrm>
            <a:custGeom>
              <a:avLst/>
              <a:gdLst>
                <a:gd name="T0" fmla="*/ 40 w 40"/>
                <a:gd name="T1" fmla="*/ 0 h 53"/>
                <a:gd name="T2" fmla="*/ 40 w 40"/>
                <a:gd name="T3" fmla="*/ 9 h 53"/>
                <a:gd name="T4" fmla="*/ 40 w 40"/>
                <a:gd name="T5" fmla="*/ 18 h 53"/>
                <a:gd name="T6" fmla="*/ 32 w 40"/>
                <a:gd name="T7" fmla="*/ 18 h 53"/>
                <a:gd name="T8" fmla="*/ 24 w 40"/>
                <a:gd name="T9" fmla="*/ 18 h 53"/>
                <a:gd name="T10" fmla="*/ 24 w 40"/>
                <a:gd name="T11" fmla="*/ 35 h 53"/>
                <a:gd name="T12" fmla="*/ 8 w 40"/>
                <a:gd name="T13" fmla="*/ 35 h 53"/>
                <a:gd name="T14" fmla="*/ 8 w 40"/>
                <a:gd name="T15" fmla="*/ 44 h 53"/>
                <a:gd name="T16" fmla="*/ 0 w 40"/>
                <a:gd name="T17" fmla="*/ 44 h 53"/>
                <a:gd name="T18" fmla="*/ 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40" y="0"/>
                  </a:moveTo>
                  <a:lnTo>
                    <a:pt x="40" y="9"/>
                  </a:lnTo>
                  <a:lnTo>
                    <a:pt x="40" y="18"/>
                  </a:lnTo>
                  <a:lnTo>
                    <a:pt x="32" y="18"/>
                  </a:lnTo>
                  <a:lnTo>
                    <a:pt x="24" y="18"/>
                  </a:lnTo>
                  <a:lnTo>
                    <a:pt x="24" y="35"/>
                  </a:lnTo>
                  <a:lnTo>
                    <a:pt x="8" y="35"/>
                  </a:lnTo>
                  <a:lnTo>
                    <a:pt x="8" y="44"/>
                  </a:lnTo>
                  <a:lnTo>
                    <a:pt x="0" y="44"/>
                  </a:lnTo>
                  <a:lnTo>
                    <a:pt x="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03" name="Freeform 1496"/>
            <p:cNvSpPr>
              <a:spLocks/>
            </p:cNvSpPr>
            <p:nvPr/>
          </p:nvSpPr>
          <p:spPr bwMode="auto">
            <a:xfrm>
              <a:off x="2835" y="3226"/>
              <a:ext cx="56" cy="97"/>
            </a:xfrm>
            <a:custGeom>
              <a:avLst/>
              <a:gdLst>
                <a:gd name="T0" fmla="*/ 0 w 56"/>
                <a:gd name="T1" fmla="*/ 0 h 97"/>
                <a:gd name="T2" fmla="*/ 0 w 56"/>
                <a:gd name="T3" fmla="*/ 9 h 97"/>
                <a:gd name="T4" fmla="*/ 0 w 56"/>
                <a:gd name="T5" fmla="*/ 18 h 97"/>
                <a:gd name="T6" fmla="*/ 16 w 56"/>
                <a:gd name="T7" fmla="*/ 35 h 97"/>
                <a:gd name="T8" fmla="*/ 24 w 56"/>
                <a:gd name="T9" fmla="*/ 44 h 97"/>
                <a:gd name="T10" fmla="*/ 32 w 56"/>
                <a:gd name="T11" fmla="*/ 53 h 97"/>
                <a:gd name="T12" fmla="*/ 48 w 56"/>
                <a:gd name="T13" fmla="*/ 62 h 97"/>
                <a:gd name="T14" fmla="*/ 56 w 56"/>
                <a:gd name="T15" fmla="*/ 79 h 97"/>
                <a:gd name="T16" fmla="*/ 56 w 56"/>
                <a:gd name="T17" fmla="*/ 88 h 97"/>
                <a:gd name="T18" fmla="*/ 56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0" y="0"/>
                  </a:moveTo>
                  <a:lnTo>
                    <a:pt x="0" y="9"/>
                  </a:lnTo>
                  <a:lnTo>
                    <a:pt x="0" y="18"/>
                  </a:lnTo>
                  <a:lnTo>
                    <a:pt x="16" y="35"/>
                  </a:lnTo>
                  <a:lnTo>
                    <a:pt x="24" y="44"/>
                  </a:lnTo>
                  <a:lnTo>
                    <a:pt x="32" y="53"/>
                  </a:lnTo>
                  <a:lnTo>
                    <a:pt x="48" y="62"/>
                  </a:lnTo>
                  <a:lnTo>
                    <a:pt x="56" y="79"/>
                  </a:lnTo>
                  <a:lnTo>
                    <a:pt x="56" y="88"/>
                  </a:lnTo>
                  <a:lnTo>
                    <a:pt x="56"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04" name="Freeform 1497"/>
            <p:cNvSpPr>
              <a:spLocks/>
            </p:cNvSpPr>
            <p:nvPr/>
          </p:nvSpPr>
          <p:spPr bwMode="auto">
            <a:xfrm>
              <a:off x="2867" y="3226"/>
              <a:ext cx="88" cy="97"/>
            </a:xfrm>
            <a:custGeom>
              <a:avLst/>
              <a:gdLst>
                <a:gd name="T0" fmla="*/ 0 w 88"/>
                <a:gd name="T1" fmla="*/ 0 h 97"/>
                <a:gd name="T2" fmla="*/ 16 w 88"/>
                <a:gd name="T3" fmla="*/ 35 h 97"/>
                <a:gd name="T4" fmla="*/ 24 w 88"/>
                <a:gd name="T5" fmla="*/ 35 h 97"/>
                <a:gd name="T6" fmla="*/ 24 w 88"/>
                <a:gd name="T7" fmla="*/ 44 h 97"/>
                <a:gd name="T8" fmla="*/ 32 w 88"/>
                <a:gd name="T9" fmla="*/ 44 h 97"/>
                <a:gd name="T10" fmla="*/ 48 w 88"/>
                <a:gd name="T11" fmla="*/ 44 h 97"/>
                <a:gd name="T12" fmla="*/ 56 w 88"/>
                <a:gd name="T13" fmla="*/ 53 h 97"/>
                <a:gd name="T14" fmla="*/ 64 w 88"/>
                <a:gd name="T15" fmla="*/ 53 h 97"/>
                <a:gd name="T16" fmla="*/ 64 w 88"/>
                <a:gd name="T17" fmla="*/ 62 h 97"/>
                <a:gd name="T18" fmla="*/ 72 w 88"/>
                <a:gd name="T19" fmla="*/ 62 h 97"/>
                <a:gd name="T20" fmla="*/ 72 w 88"/>
                <a:gd name="T21" fmla="*/ 79 h 97"/>
                <a:gd name="T22" fmla="*/ 88 w 88"/>
                <a:gd name="T23" fmla="*/ 79 h 97"/>
                <a:gd name="T24" fmla="*/ 88 w 88"/>
                <a:gd name="T25" fmla="*/ 88 h 97"/>
                <a:gd name="T26" fmla="*/ 88 w 88"/>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8"/>
                <a:gd name="T43" fmla="*/ 0 h 97"/>
                <a:gd name="T44" fmla="*/ 88 w 88"/>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8" h="97">
                  <a:moveTo>
                    <a:pt x="0" y="0"/>
                  </a:moveTo>
                  <a:lnTo>
                    <a:pt x="16" y="35"/>
                  </a:lnTo>
                  <a:lnTo>
                    <a:pt x="24" y="35"/>
                  </a:lnTo>
                  <a:lnTo>
                    <a:pt x="24" y="44"/>
                  </a:lnTo>
                  <a:lnTo>
                    <a:pt x="32" y="44"/>
                  </a:lnTo>
                  <a:lnTo>
                    <a:pt x="48" y="44"/>
                  </a:lnTo>
                  <a:lnTo>
                    <a:pt x="56" y="53"/>
                  </a:lnTo>
                  <a:lnTo>
                    <a:pt x="64" y="53"/>
                  </a:lnTo>
                  <a:lnTo>
                    <a:pt x="64" y="62"/>
                  </a:lnTo>
                  <a:lnTo>
                    <a:pt x="72" y="62"/>
                  </a:lnTo>
                  <a:lnTo>
                    <a:pt x="72" y="79"/>
                  </a:lnTo>
                  <a:lnTo>
                    <a:pt x="88" y="79"/>
                  </a:lnTo>
                  <a:lnTo>
                    <a:pt x="88" y="88"/>
                  </a:lnTo>
                  <a:lnTo>
                    <a:pt x="88"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05" name="Freeform 1498"/>
            <p:cNvSpPr>
              <a:spLocks/>
            </p:cNvSpPr>
            <p:nvPr/>
          </p:nvSpPr>
          <p:spPr bwMode="auto">
            <a:xfrm>
              <a:off x="2803" y="3270"/>
              <a:ext cx="56" cy="114"/>
            </a:xfrm>
            <a:custGeom>
              <a:avLst/>
              <a:gdLst>
                <a:gd name="T0" fmla="*/ 56 w 56"/>
                <a:gd name="T1" fmla="*/ 0 h 114"/>
                <a:gd name="T2" fmla="*/ 56 w 56"/>
                <a:gd name="T3" fmla="*/ 9 h 114"/>
                <a:gd name="T4" fmla="*/ 56 w 56"/>
                <a:gd name="T5" fmla="*/ 18 h 114"/>
                <a:gd name="T6" fmla="*/ 56 w 56"/>
                <a:gd name="T7" fmla="*/ 35 h 114"/>
                <a:gd name="T8" fmla="*/ 48 w 56"/>
                <a:gd name="T9" fmla="*/ 44 h 114"/>
                <a:gd name="T10" fmla="*/ 32 w 56"/>
                <a:gd name="T11" fmla="*/ 53 h 114"/>
                <a:gd name="T12" fmla="*/ 16 w 56"/>
                <a:gd name="T13" fmla="*/ 70 h 114"/>
                <a:gd name="T14" fmla="*/ 16 w 56"/>
                <a:gd name="T15" fmla="*/ 79 h 114"/>
                <a:gd name="T16" fmla="*/ 16 w 56"/>
                <a:gd name="T17" fmla="*/ 88 h 114"/>
                <a:gd name="T18" fmla="*/ 0 w 56"/>
                <a:gd name="T19" fmla="*/ 88 h 114"/>
                <a:gd name="T20" fmla="*/ 0 w 56"/>
                <a:gd name="T21" fmla="*/ 105 h 114"/>
                <a:gd name="T22" fmla="*/ 0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56" y="0"/>
                  </a:moveTo>
                  <a:lnTo>
                    <a:pt x="56" y="9"/>
                  </a:lnTo>
                  <a:lnTo>
                    <a:pt x="56" y="18"/>
                  </a:lnTo>
                  <a:lnTo>
                    <a:pt x="56" y="35"/>
                  </a:lnTo>
                  <a:lnTo>
                    <a:pt x="48" y="44"/>
                  </a:lnTo>
                  <a:lnTo>
                    <a:pt x="32" y="53"/>
                  </a:lnTo>
                  <a:lnTo>
                    <a:pt x="16" y="70"/>
                  </a:lnTo>
                  <a:lnTo>
                    <a:pt x="16" y="79"/>
                  </a:lnTo>
                  <a:lnTo>
                    <a:pt x="16" y="88"/>
                  </a:lnTo>
                  <a:lnTo>
                    <a:pt x="0" y="88"/>
                  </a:lnTo>
                  <a:lnTo>
                    <a:pt x="0" y="105"/>
                  </a:lnTo>
                  <a:lnTo>
                    <a:pt x="0"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06" name="Freeform 1499"/>
            <p:cNvSpPr>
              <a:spLocks/>
            </p:cNvSpPr>
            <p:nvPr/>
          </p:nvSpPr>
          <p:spPr bwMode="auto">
            <a:xfrm>
              <a:off x="2859" y="3226"/>
              <a:ext cx="72" cy="158"/>
            </a:xfrm>
            <a:custGeom>
              <a:avLst/>
              <a:gdLst>
                <a:gd name="T0" fmla="*/ 0 w 72"/>
                <a:gd name="T1" fmla="*/ 0 h 158"/>
                <a:gd name="T2" fmla="*/ 8 w 72"/>
                <a:gd name="T3" fmla="*/ 44 h 158"/>
                <a:gd name="T4" fmla="*/ 8 w 72"/>
                <a:gd name="T5" fmla="*/ 53 h 158"/>
                <a:gd name="T6" fmla="*/ 24 w 72"/>
                <a:gd name="T7" fmla="*/ 53 h 158"/>
                <a:gd name="T8" fmla="*/ 24 w 72"/>
                <a:gd name="T9" fmla="*/ 62 h 158"/>
                <a:gd name="T10" fmla="*/ 32 w 72"/>
                <a:gd name="T11" fmla="*/ 79 h 158"/>
                <a:gd name="T12" fmla="*/ 40 w 72"/>
                <a:gd name="T13" fmla="*/ 79 h 158"/>
                <a:gd name="T14" fmla="*/ 40 w 72"/>
                <a:gd name="T15" fmla="*/ 88 h 158"/>
                <a:gd name="T16" fmla="*/ 56 w 72"/>
                <a:gd name="T17" fmla="*/ 88 h 158"/>
                <a:gd name="T18" fmla="*/ 56 w 72"/>
                <a:gd name="T19" fmla="*/ 97 h 158"/>
                <a:gd name="T20" fmla="*/ 56 w 72"/>
                <a:gd name="T21" fmla="*/ 114 h 158"/>
                <a:gd name="T22" fmla="*/ 64 w 72"/>
                <a:gd name="T23" fmla="*/ 114 h 158"/>
                <a:gd name="T24" fmla="*/ 64 w 72"/>
                <a:gd name="T25" fmla="*/ 123 h 158"/>
                <a:gd name="T26" fmla="*/ 72 w 72"/>
                <a:gd name="T27" fmla="*/ 132 h 158"/>
                <a:gd name="T28" fmla="*/ 72 w 72"/>
                <a:gd name="T29" fmla="*/ 149 h 158"/>
                <a:gd name="T30" fmla="*/ 64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0" y="0"/>
                  </a:moveTo>
                  <a:lnTo>
                    <a:pt x="8" y="44"/>
                  </a:lnTo>
                  <a:lnTo>
                    <a:pt x="8" y="53"/>
                  </a:lnTo>
                  <a:lnTo>
                    <a:pt x="24" y="53"/>
                  </a:lnTo>
                  <a:lnTo>
                    <a:pt x="24" y="62"/>
                  </a:lnTo>
                  <a:lnTo>
                    <a:pt x="32" y="79"/>
                  </a:lnTo>
                  <a:lnTo>
                    <a:pt x="40" y="79"/>
                  </a:lnTo>
                  <a:lnTo>
                    <a:pt x="40" y="88"/>
                  </a:lnTo>
                  <a:lnTo>
                    <a:pt x="56" y="88"/>
                  </a:lnTo>
                  <a:lnTo>
                    <a:pt x="56" y="97"/>
                  </a:lnTo>
                  <a:lnTo>
                    <a:pt x="56" y="114"/>
                  </a:lnTo>
                  <a:lnTo>
                    <a:pt x="64" y="114"/>
                  </a:lnTo>
                  <a:lnTo>
                    <a:pt x="64" y="123"/>
                  </a:lnTo>
                  <a:lnTo>
                    <a:pt x="72" y="132"/>
                  </a:lnTo>
                  <a:lnTo>
                    <a:pt x="72" y="149"/>
                  </a:lnTo>
                  <a:lnTo>
                    <a:pt x="64"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07" name="Freeform 1500"/>
            <p:cNvSpPr>
              <a:spLocks/>
            </p:cNvSpPr>
            <p:nvPr/>
          </p:nvSpPr>
          <p:spPr bwMode="auto">
            <a:xfrm>
              <a:off x="2763" y="3226"/>
              <a:ext cx="96" cy="114"/>
            </a:xfrm>
            <a:custGeom>
              <a:avLst/>
              <a:gdLst>
                <a:gd name="T0" fmla="*/ 96 w 96"/>
                <a:gd name="T1" fmla="*/ 0 h 114"/>
                <a:gd name="T2" fmla="*/ 72 w 96"/>
                <a:gd name="T3" fmla="*/ 35 h 114"/>
                <a:gd name="T4" fmla="*/ 64 w 96"/>
                <a:gd name="T5" fmla="*/ 44 h 114"/>
                <a:gd name="T6" fmla="*/ 56 w 96"/>
                <a:gd name="T7" fmla="*/ 44 h 114"/>
                <a:gd name="T8" fmla="*/ 40 w 96"/>
                <a:gd name="T9" fmla="*/ 44 h 114"/>
                <a:gd name="T10" fmla="*/ 32 w 96"/>
                <a:gd name="T11" fmla="*/ 44 h 114"/>
                <a:gd name="T12" fmla="*/ 32 w 96"/>
                <a:gd name="T13" fmla="*/ 53 h 114"/>
                <a:gd name="T14" fmla="*/ 24 w 96"/>
                <a:gd name="T15" fmla="*/ 53 h 114"/>
                <a:gd name="T16" fmla="*/ 8 w 96"/>
                <a:gd name="T17" fmla="*/ 62 h 114"/>
                <a:gd name="T18" fmla="*/ 0 w 96"/>
                <a:gd name="T19" fmla="*/ 79 h 114"/>
                <a:gd name="T20" fmla="*/ 0 w 96"/>
                <a:gd name="T21" fmla="*/ 88 h 114"/>
                <a:gd name="T22" fmla="*/ 0 w 96"/>
                <a:gd name="T23" fmla="*/ 97 h 114"/>
                <a:gd name="T24" fmla="*/ 0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96" y="0"/>
                  </a:moveTo>
                  <a:lnTo>
                    <a:pt x="72" y="35"/>
                  </a:lnTo>
                  <a:lnTo>
                    <a:pt x="64" y="44"/>
                  </a:lnTo>
                  <a:lnTo>
                    <a:pt x="56" y="44"/>
                  </a:lnTo>
                  <a:lnTo>
                    <a:pt x="40" y="44"/>
                  </a:lnTo>
                  <a:lnTo>
                    <a:pt x="32" y="44"/>
                  </a:lnTo>
                  <a:lnTo>
                    <a:pt x="32" y="53"/>
                  </a:lnTo>
                  <a:lnTo>
                    <a:pt x="24" y="53"/>
                  </a:lnTo>
                  <a:lnTo>
                    <a:pt x="8" y="62"/>
                  </a:lnTo>
                  <a:lnTo>
                    <a:pt x="0" y="79"/>
                  </a:lnTo>
                  <a:lnTo>
                    <a:pt x="0" y="88"/>
                  </a:lnTo>
                  <a:lnTo>
                    <a:pt x="0" y="97"/>
                  </a:lnTo>
                  <a:lnTo>
                    <a:pt x="0"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08" name="Freeform 1501"/>
            <p:cNvSpPr>
              <a:spLocks/>
            </p:cNvSpPr>
            <p:nvPr/>
          </p:nvSpPr>
          <p:spPr bwMode="auto">
            <a:xfrm>
              <a:off x="2803" y="3270"/>
              <a:ext cx="48" cy="132"/>
            </a:xfrm>
            <a:custGeom>
              <a:avLst/>
              <a:gdLst>
                <a:gd name="T0" fmla="*/ 0 w 48"/>
                <a:gd name="T1" fmla="*/ 0 h 132"/>
                <a:gd name="T2" fmla="*/ 0 w 48"/>
                <a:gd name="T3" fmla="*/ 9 h 132"/>
                <a:gd name="T4" fmla="*/ 0 w 48"/>
                <a:gd name="T5" fmla="*/ 18 h 132"/>
                <a:gd name="T6" fmla="*/ 0 w 48"/>
                <a:gd name="T7" fmla="*/ 35 h 132"/>
                <a:gd name="T8" fmla="*/ 0 w 48"/>
                <a:gd name="T9" fmla="*/ 44 h 132"/>
                <a:gd name="T10" fmla="*/ 16 w 48"/>
                <a:gd name="T11" fmla="*/ 53 h 132"/>
                <a:gd name="T12" fmla="*/ 24 w 48"/>
                <a:gd name="T13" fmla="*/ 70 h 132"/>
                <a:gd name="T14" fmla="*/ 24 w 48"/>
                <a:gd name="T15" fmla="*/ 79 h 132"/>
                <a:gd name="T16" fmla="*/ 32 w 48"/>
                <a:gd name="T17" fmla="*/ 88 h 132"/>
                <a:gd name="T18" fmla="*/ 32 w 48"/>
                <a:gd name="T19" fmla="*/ 105 h 132"/>
                <a:gd name="T20" fmla="*/ 48 w 48"/>
                <a:gd name="T21" fmla="*/ 105 h 132"/>
                <a:gd name="T22" fmla="*/ 48 w 48"/>
                <a:gd name="T23" fmla="*/ 114 h 132"/>
                <a:gd name="T24" fmla="*/ 48 w 48"/>
                <a:gd name="T25" fmla="*/ 123 h 132"/>
                <a:gd name="T26" fmla="*/ 48 w 48"/>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8"/>
                <a:gd name="T43" fmla="*/ 0 h 132"/>
                <a:gd name="T44" fmla="*/ 48 w 48"/>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8" h="132">
                  <a:moveTo>
                    <a:pt x="0" y="0"/>
                  </a:moveTo>
                  <a:lnTo>
                    <a:pt x="0" y="9"/>
                  </a:lnTo>
                  <a:lnTo>
                    <a:pt x="0" y="18"/>
                  </a:lnTo>
                  <a:lnTo>
                    <a:pt x="0" y="35"/>
                  </a:lnTo>
                  <a:lnTo>
                    <a:pt x="0" y="44"/>
                  </a:lnTo>
                  <a:lnTo>
                    <a:pt x="16" y="53"/>
                  </a:lnTo>
                  <a:lnTo>
                    <a:pt x="24" y="70"/>
                  </a:lnTo>
                  <a:lnTo>
                    <a:pt x="24" y="79"/>
                  </a:lnTo>
                  <a:lnTo>
                    <a:pt x="32" y="88"/>
                  </a:lnTo>
                  <a:lnTo>
                    <a:pt x="32" y="105"/>
                  </a:lnTo>
                  <a:lnTo>
                    <a:pt x="48" y="105"/>
                  </a:lnTo>
                  <a:lnTo>
                    <a:pt x="48" y="114"/>
                  </a:lnTo>
                  <a:lnTo>
                    <a:pt x="48" y="123"/>
                  </a:lnTo>
                  <a:lnTo>
                    <a:pt x="48"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09" name="Freeform 1502"/>
            <p:cNvSpPr>
              <a:spLocks/>
            </p:cNvSpPr>
            <p:nvPr/>
          </p:nvSpPr>
          <p:spPr bwMode="auto">
            <a:xfrm>
              <a:off x="2851" y="3305"/>
              <a:ext cx="40" cy="88"/>
            </a:xfrm>
            <a:custGeom>
              <a:avLst/>
              <a:gdLst>
                <a:gd name="T0" fmla="*/ 40 w 40"/>
                <a:gd name="T1" fmla="*/ 0 h 88"/>
                <a:gd name="T2" fmla="*/ 40 w 40"/>
                <a:gd name="T3" fmla="*/ 26 h 88"/>
                <a:gd name="T4" fmla="*/ 32 w 40"/>
                <a:gd name="T5" fmla="*/ 35 h 88"/>
                <a:gd name="T6" fmla="*/ 24 w 40"/>
                <a:gd name="T7" fmla="*/ 44 h 88"/>
                <a:gd name="T8" fmla="*/ 8 w 40"/>
                <a:gd name="T9" fmla="*/ 44 h 88"/>
                <a:gd name="T10" fmla="*/ 8 w 40"/>
                <a:gd name="T11" fmla="*/ 62 h 88"/>
                <a:gd name="T12" fmla="*/ 0 w 40"/>
                <a:gd name="T13" fmla="*/ 62 h 88"/>
                <a:gd name="T14" fmla="*/ 0 w 40"/>
                <a:gd name="T15" fmla="*/ 70 h 88"/>
                <a:gd name="T16" fmla="*/ 0 w 40"/>
                <a:gd name="T17" fmla="*/ 79 h 88"/>
                <a:gd name="T18" fmla="*/ 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40" y="0"/>
                  </a:moveTo>
                  <a:lnTo>
                    <a:pt x="40" y="26"/>
                  </a:lnTo>
                  <a:lnTo>
                    <a:pt x="32" y="35"/>
                  </a:lnTo>
                  <a:lnTo>
                    <a:pt x="24" y="44"/>
                  </a:lnTo>
                  <a:lnTo>
                    <a:pt x="8" y="44"/>
                  </a:lnTo>
                  <a:lnTo>
                    <a:pt x="8" y="62"/>
                  </a:lnTo>
                  <a:lnTo>
                    <a:pt x="0" y="62"/>
                  </a:lnTo>
                  <a:lnTo>
                    <a:pt x="0" y="70"/>
                  </a:lnTo>
                  <a:lnTo>
                    <a:pt x="0" y="79"/>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10" name="Freeform 1503"/>
            <p:cNvSpPr>
              <a:spLocks/>
            </p:cNvSpPr>
            <p:nvPr/>
          </p:nvSpPr>
          <p:spPr bwMode="auto">
            <a:xfrm>
              <a:off x="2867" y="3279"/>
              <a:ext cx="64" cy="140"/>
            </a:xfrm>
            <a:custGeom>
              <a:avLst/>
              <a:gdLst>
                <a:gd name="T0" fmla="*/ 64 w 64"/>
                <a:gd name="T1" fmla="*/ 0 h 140"/>
                <a:gd name="T2" fmla="*/ 56 w 64"/>
                <a:gd name="T3" fmla="*/ 61 h 140"/>
                <a:gd name="T4" fmla="*/ 48 w 64"/>
                <a:gd name="T5" fmla="*/ 70 h 140"/>
                <a:gd name="T6" fmla="*/ 32 w 64"/>
                <a:gd name="T7" fmla="*/ 79 h 140"/>
                <a:gd name="T8" fmla="*/ 32 w 64"/>
                <a:gd name="T9" fmla="*/ 105 h 140"/>
                <a:gd name="T10" fmla="*/ 24 w 64"/>
                <a:gd name="T11" fmla="*/ 114 h 140"/>
                <a:gd name="T12" fmla="*/ 24 w 64"/>
                <a:gd name="T13" fmla="*/ 123 h 140"/>
                <a:gd name="T14" fmla="*/ 16 w 64"/>
                <a:gd name="T15" fmla="*/ 123 h 140"/>
                <a:gd name="T16" fmla="*/ 0 w 64"/>
                <a:gd name="T17" fmla="*/ 123 h 140"/>
                <a:gd name="T18" fmla="*/ 0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64" y="0"/>
                  </a:moveTo>
                  <a:lnTo>
                    <a:pt x="56" y="61"/>
                  </a:lnTo>
                  <a:lnTo>
                    <a:pt x="48" y="70"/>
                  </a:lnTo>
                  <a:lnTo>
                    <a:pt x="32" y="79"/>
                  </a:lnTo>
                  <a:lnTo>
                    <a:pt x="32" y="105"/>
                  </a:lnTo>
                  <a:lnTo>
                    <a:pt x="24" y="114"/>
                  </a:lnTo>
                  <a:lnTo>
                    <a:pt x="24" y="123"/>
                  </a:lnTo>
                  <a:lnTo>
                    <a:pt x="16" y="123"/>
                  </a:lnTo>
                  <a:lnTo>
                    <a:pt x="0" y="123"/>
                  </a:lnTo>
                  <a:lnTo>
                    <a:pt x="0"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11" name="Freeform 1504"/>
            <p:cNvSpPr>
              <a:spLocks/>
            </p:cNvSpPr>
            <p:nvPr/>
          </p:nvSpPr>
          <p:spPr bwMode="auto">
            <a:xfrm>
              <a:off x="2883" y="3226"/>
              <a:ext cx="104" cy="193"/>
            </a:xfrm>
            <a:custGeom>
              <a:avLst/>
              <a:gdLst>
                <a:gd name="T0" fmla="*/ 0 w 104"/>
                <a:gd name="T1" fmla="*/ 0 h 193"/>
                <a:gd name="T2" fmla="*/ 16 w 104"/>
                <a:gd name="T3" fmla="*/ 18 h 193"/>
                <a:gd name="T4" fmla="*/ 32 w 104"/>
                <a:gd name="T5" fmla="*/ 35 h 193"/>
                <a:gd name="T6" fmla="*/ 40 w 104"/>
                <a:gd name="T7" fmla="*/ 44 h 193"/>
                <a:gd name="T8" fmla="*/ 40 w 104"/>
                <a:gd name="T9" fmla="*/ 53 h 193"/>
                <a:gd name="T10" fmla="*/ 48 w 104"/>
                <a:gd name="T11" fmla="*/ 53 h 193"/>
                <a:gd name="T12" fmla="*/ 48 w 104"/>
                <a:gd name="T13" fmla="*/ 62 h 193"/>
                <a:gd name="T14" fmla="*/ 56 w 104"/>
                <a:gd name="T15" fmla="*/ 62 h 193"/>
                <a:gd name="T16" fmla="*/ 72 w 104"/>
                <a:gd name="T17" fmla="*/ 79 h 193"/>
                <a:gd name="T18" fmla="*/ 72 w 104"/>
                <a:gd name="T19" fmla="*/ 88 h 193"/>
                <a:gd name="T20" fmla="*/ 80 w 104"/>
                <a:gd name="T21" fmla="*/ 88 h 193"/>
                <a:gd name="T22" fmla="*/ 80 w 104"/>
                <a:gd name="T23" fmla="*/ 97 h 193"/>
                <a:gd name="T24" fmla="*/ 88 w 104"/>
                <a:gd name="T25" fmla="*/ 97 h 193"/>
                <a:gd name="T26" fmla="*/ 88 w 104"/>
                <a:gd name="T27" fmla="*/ 114 h 193"/>
                <a:gd name="T28" fmla="*/ 88 w 104"/>
                <a:gd name="T29" fmla="*/ 123 h 193"/>
                <a:gd name="T30" fmla="*/ 104 w 104"/>
                <a:gd name="T31" fmla="*/ 132 h 193"/>
                <a:gd name="T32" fmla="*/ 104 w 104"/>
                <a:gd name="T33" fmla="*/ 149 h 193"/>
                <a:gd name="T34" fmla="*/ 104 w 104"/>
                <a:gd name="T35" fmla="*/ 158 h 193"/>
                <a:gd name="T36" fmla="*/ 104 w 104"/>
                <a:gd name="T37" fmla="*/ 167 h 193"/>
                <a:gd name="T38" fmla="*/ 104 w 104"/>
                <a:gd name="T39" fmla="*/ 176 h 193"/>
                <a:gd name="T40" fmla="*/ 104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0" y="0"/>
                  </a:moveTo>
                  <a:lnTo>
                    <a:pt x="16" y="18"/>
                  </a:lnTo>
                  <a:lnTo>
                    <a:pt x="32" y="35"/>
                  </a:lnTo>
                  <a:lnTo>
                    <a:pt x="40" y="44"/>
                  </a:lnTo>
                  <a:lnTo>
                    <a:pt x="40" y="53"/>
                  </a:lnTo>
                  <a:lnTo>
                    <a:pt x="48" y="53"/>
                  </a:lnTo>
                  <a:lnTo>
                    <a:pt x="48" y="62"/>
                  </a:lnTo>
                  <a:lnTo>
                    <a:pt x="56" y="62"/>
                  </a:lnTo>
                  <a:lnTo>
                    <a:pt x="72" y="79"/>
                  </a:lnTo>
                  <a:lnTo>
                    <a:pt x="72" y="88"/>
                  </a:lnTo>
                  <a:lnTo>
                    <a:pt x="80" y="88"/>
                  </a:lnTo>
                  <a:lnTo>
                    <a:pt x="80" y="97"/>
                  </a:lnTo>
                  <a:lnTo>
                    <a:pt x="88" y="97"/>
                  </a:lnTo>
                  <a:lnTo>
                    <a:pt x="88" y="114"/>
                  </a:lnTo>
                  <a:lnTo>
                    <a:pt x="88" y="123"/>
                  </a:lnTo>
                  <a:lnTo>
                    <a:pt x="104" y="132"/>
                  </a:lnTo>
                  <a:lnTo>
                    <a:pt x="104" y="149"/>
                  </a:lnTo>
                  <a:lnTo>
                    <a:pt x="104" y="158"/>
                  </a:lnTo>
                  <a:lnTo>
                    <a:pt x="104" y="167"/>
                  </a:lnTo>
                  <a:lnTo>
                    <a:pt x="104" y="176"/>
                  </a:lnTo>
                  <a:lnTo>
                    <a:pt x="104"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12" name="Freeform 1505"/>
            <p:cNvSpPr>
              <a:spLocks/>
            </p:cNvSpPr>
            <p:nvPr/>
          </p:nvSpPr>
          <p:spPr bwMode="auto">
            <a:xfrm>
              <a:off x="2779" y="3305"/>
              <a:ext cx="16" cy="106"/>
            </a:xfrm>
            <a:custGeom>
              <a:avLst/>
              <a:gdLst>
                <a:gd name="T0" fmla="*/ 8 w 16"/>
                <a:gd name="T1" fmla="*/ 0 h 106"/>
                <a:gd name="T2" fmla="*/ 8 w 16"/>
                <a:gd name="T3" fmla="*/ 9 h 106"/>
                <a:gd name="T4" fmla="*/ 8 w 16"/>
                <a:gd name="T5" fmla="*/ 26 h 106"/>
                <a:gd name="T6" fmla="*/ 8 w 16"/>
                <a:gd name="T7" fmla="*/ 35 h 106"/>
                <a:gd name="T8" fmla="*/ 16 w 16"/>
                <a:gd name="T9" fmla="*/ 35 h 106"/>
                <a:gd name="T10" fmla="*/ 16 w 16"/>
                <a:gd name="T11" fmla="*/ 44 h 106"/>
                <a:gd name="T12" fmla="*/ 16 w 16"/>
                <a:gd name="T13" fmla="*/ 62 h 106"/>
                <a:gd name="T14" fmla="*/ 8 w 16"/>
                <a:gd name="T15" fmla="*/ 70 h 106"/>
                <a:gd name="T16" fmla="*/ 8 w 16"/>
                <a:gd name="T17" fmla="*/ 79 h 106"/>
                <a:gd name="T18" fmla="*/ 0 w 16"/>
                <a:gd name="T19" fmla="*/ 88 h 106"/>
                <a:gd name="T20" fmla="*/ 0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16" y="35"/>
                  </a:lnTo>
                  <a:lnTo>
                    <a:pt x="16" y="44"/>
                  </a:lnTo>
                  <a:lnTo>
                    <a:pt x="16" y="62"/>
                  </a:lnTo>
                  <a:lnTo>
                    <a:pt x="8" y="70"/>
                  </a:lnTo>
                  <a:lnTo>
                    <a:pt x="8" y="79"/>
                  </a:lnTo>
                  <a:lnTo>
                    <a:pt x="0" y="88"/>
                  </a:lnTo>
                  <a:lnTo>
                    <a:pt x="0"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13" name="Freeform 1506"/>
            <p:cNvSpPr>
              <a:spLocks/>
            </p:cNvSpPr>
            <p:nvPr/>
          </p:nvSpPr>
          <p:spPr bwMode="auto">
            <a:xfrm>
              <a:off x="2803" y="3375"/>
              <a:ext cx="16" cy="62"/>
            </a:xfrm>
            <a:custGeom>
              <a:avLst/>
              <a:gdLst>
                <a:gd name="T0" fmla="*/ 0 w 16"/>
                <a:gd name="T1" fmla="*/ 0 h 62"/>
                <a:gd name="T2" fmla="*/ 16 w 16"/>
                <a:gd name="T3" fmla="*/ 9 h 62"/>
                <a:gd name="T4" fmla="*/ 16 w 16"/>
                <a:gd name="T5" fmla="*/ 18 h 62"/>
                <a:gd name="T6" fmla="*/ 16 w 16"/>
                <a:gd name="T7" fmla="*/ 27 h 62"/>
                <a:gd name="T8" fmla="*/ 16 w 16"/>
                <a:gd name="T9" fmla="*/ 44 h 62"/>
                <a:gd name="T10" fmla="*/ 16 w 16"/>
                <a:gd name="T11" fmla="*/ 53 h 62"/>
                <a:gd name="T12" fmla="*/ 16 w 16"/>
                <a:gd name="T13" fmla="*/ 62 h 62"/>
                <a:gd name="T14" fmla="*/ 0 60000 65536"/>
                <a:gd name="T15" fmla="*/ 0 60000 65536"/>
                <a:gd name="T16" fmla="*/ 0 60000 65536"/>
                <a:gd name="T17" fmla="*/ 0 60000 65536"/>
                <a:gd name="T18" fmla="*/ 0 60000 65536"/>
                <a:gd name="T19" fmla="*/ 0 60000 65536"/>
                <a:gd name="T20" fmla="*/ 0 60000 65536"/>
                <a:gd name="T21" fmla="*/ 0 w 16"/>
                <a:gd name="T22" fmla="*/ 0 h 62"/>
                <a:gd name="T23" fmla="*/ 16 w 16"/>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2">
                  <a:moveTo>
                    <a:pt x="0" y="0"/>
                  </a:moveTo>
                  <a:lnTo>
                    <a:pt x="16" y="9"/>
                  </a:lnTo>
                  <a:lnTo>
                    <a:pt x="16" y="18"/>
                  </a:lnTo>
                  <a:lnTo>
                    <a:pt x="16" y="27"/>
                  </a:lnTo>
                  <a:lnTo>
                    <a:pt x="16" y="44"/>
                  </a:lnTo>
                  <a:lnTo>
                    <a:pt x="16" y="53"/>
                  </a:lnTo>
                  <a:lnTo>
                    <a:pt x="16"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14" name="Freeform 1507"/>
            <p:cNvSpPr>
              <a:spLocks/>
            </p:cNvSpPr>
            <p:nvPr/>
          </p:nvSpPr>
          <p:spPr bwMode="auto">
            <a:xfrm>
              <a:off x="2731" y="3340"/>
              <a:ext cx="40" cy="79"/>
            </a:xfrm>
            <a:custGeom>
              <a:avLst/>
              <a:gdLst>
                <a:gd name="T0" fmla="*/ 32 w 40"/>
                <a:gd name="T1" fmla="*/ 0 h 79"/>
                <a:gd name="T2" fmla="*/ 40 w 40"/>
                <a:gd name="T3" fmla="*/ 9 h 79"/>
                <a:gd name="T4" fmla="*/ 32 w 40"/>
                <a:gd name="T5" fmla="*/ 18 h 79"/>
                <a:gd name="T6" fmla="*/ 32 w 40"/>
                <a:gd name="T7" fmla="*/ 35 h 79"/>
                <a:gd name="T8" fmla="*/ 24 w 40"/>
                <a:gd name="T9" fmla="*/ 35 h 79"/>
                <a:gd name="T10" fmla="*/ 8 w 40"/>
                <a:gd name="T11" fmla="*/ 44 h 79"/>
                <a:gd name="T12" fmla="*/ 0 w 40"/>
                <a:gd name="T13" fmla="*/ 53 h 79"/>
                <a:gd name="T14" fmla="*/ 0 w 40"/>
                <a:gd name="T15" fmla="*/ 62 h 79"/>
                <a:gd name="T16" fmla="*/ 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32" y="0"/>
                  </a:moveTo>
                  <a:lnTo>
                    <a:pt x="40" y="9"/>
                  </a:lnTo>
                  <a:lnTo>
                    <a:pt x="32" y="18"/>
                  </a:lnTo>
                  <a:lnTo>
                    <a:pt x="32" y="35"/>
                  </a:lnTo>
                  <a:lnTo>
                    <a:pt x="24" y="35"/>
                  </a:lnTo>
                  <a:lnTo>
                    <a:pt x="8" y="44"/>
                  </a:lnTo>
                  <a:lnTo>
                    <a:pt x="0" y="53"/>
                  </a:lnTo>
                  <a:lnTo>
                    <a:pt x="0" y="62"/>
                  </a:lnTo>
                  <a:lnTo>
                    <a:pt x="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15" name="Freeform 1508"/>
            <p:cNvSpPr>
              <a:spLocks/>
            </p:cNvSpPr>
            <p:nvPr/>
          </p:nvSpPr>
          <p:spPr bwMode="auto">
            <a:xfrm>
              <a:off x="2715" y="3288"/>
              <a:ext cx="56" cy="70"/>
            </a:xfrm>
            <a:custGeom>
              <a:avLst/>
              <a:gdLst>
                <a:gd name="T0" fmla="*/ 56 w 56"/>
                <a:gd name="T1" fmla="*/ 0 h 70"/>
                <a:gd name="T2" fmla="*/ 48 w 56"/>
                <a:gd name="T3" fmla="*/ 0 h 70"/>
                <a:gd name="T4" fmla="*/ 40 w 56"/>
                <a:gd name="T5" fmla="*/ 0 h 70"/>
                <a:gd name="T6" fmla="*/ 24 w 56"/>
                <a:gd name="T7" fmla="*/ 17 h 70"/>
                <a:gd name="T8" fmla="*/ 16 w 56"/>
                <a:gd name="T9" fmla="*/ 17 h 70"/>
                <a:gd name="T10" fmla="*/ 16 w 56"/>
                <a:gd name="T11" fmla="*/ 26 h 70"/>
                <a:gd name="T12" fmla="*/ 8 w 56"/>
                <a:gd name="T13" fmla="*/ 26 h 70"/>
                <a:gd name="T14" fmla="*/ 8 w 56"/>
                <a:gd name="T15" fmla="*/ 35 h 70"/>
                <a:gd name="T16" fmla="*/ 8 w 56"/>
                <a:gd name="T17" fmla="*/ 52 h 70"/>
                <a:gd name="T18" fmla="*/ 0 w 56"/>
                <a:gd name="T19" fmla="*/ 61 h 70"/>
                <a:gd name="T20" fmla="*/ 0 w 56"/>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6"/>
                <a:gd name="T34" fmla="*/ 0 h 70"/>
                <a:gd name="T35" fmla="*/ 56 w 56"/>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6" h="70">
                  <a:moveTo>
                    <a:pt x="56" y="0"/>
                  </a:moveTo>
                  <a:lnTo>
                    <a:pt x="48" y="0"/>
                  </a:lnTo>
                  <a:lnTo>
                    <a:pt x="40" y="0"/>
                  </a:lnTo>
                  <a:lnTo>
                    <a:pt x="24" y="17"/>
                  </a:lnTo>
                  <a:lnTo>
                    <a:pt x="16" y="17"/>
                  </a:lnTo>
                  <a:lnTo>
                    <a:pt x="16" y="26"/>
                  </a:lnTo>
                  <a:lnTo>
                    <a:pt x="8" y="26"/>
                  </a:lnTo>
                  <a:lnTo>
                    <a:pt x="8" y="35"/>
                  </a:lnTo>
                  <a:lnTo>
                    <a:pt x="8" y="52"/>
                  </a:lnTo>
                  <a:lnTo>
                    <a:pt x="0" y="61"/>
                  </a:lnTo>
                  <a:lnTo>
                    <a:pt x="0"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16" name="Freeform 1509"/>
            <p:cNvSpPr>
              <a:spLocks/>
            </p:cNvSpPr>
            <p:nvPr/>
          </p:nvSpPr>
          <p:spPr bwMode="auto">
            <a:xfrm>
              <a:off x="2979" y="3331"/>
              <a:ext cx="72" cy="80"/>
            </a:xfrm>
            <a:custGeom>
              <a:avLst/>
              <a:gdLst>
                <a:gd name="T0" fmla="*/ 0 w 72"/>
                <a:gd name="T1" fmla="*/ 0 h 80"/>
                <a:gd name="T2" fmla="*/ 0 w 72"/>
                <a:gd name="T3" fmla="*/ 9 h 80"/>
                <a:gd name="T4" fmla="*/ 8 w 72"/>
                <a:gd name="T5" fmla="*/ 9 h 80"/>
                <a:gd name="T6" fmla="*/ 16 w 72"/>
                <a:gd name="T7" fmla="*/ 9 h 80"/>
                <a:gd name="T8" fmla="*/ 32 w 72"/>
                <a:gd name="T9" fmla="*/ 18 h 80"/>
                <a:gd name="T10" fmla="*/ 40 w 72"/>
                <a:gd name="T11" fmla="*/ 36 h 80"/>
                <a:gd name="T12" fmla="*/ 48 w 72"/>
                <a:gd name="T13" fmla="*/ 44 h 80"/>
                <a:gd name="T14" fmla="*/ 64 w 72"/>
                <a:gd name="T15" fmla="*/ 53 h 80"/>
                <a:gd name="T16" fmla="*/ 64 w 72"/>
                <a:gd name="T17" fmla="*/ 62 h 80"/>
                <a:gd name="T18" fmla="*/ 64 w 72"/>
                <a:gd name="T19" fmla="*/ 80 h 80"/>
                <a:gd name="T20" fmla="*/ 72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0" y="0"/>
                  </a:moveTo>
                  <a:lnTo>
                    <a:pt x="0" y="9"/>
                  </a:lnTo>
                  <a:lnTo>
                    <a:pt x="8" y="9"/>
                  </a:lnTo>
                  <a:lnTo>
                    <a:pt x="16" y="9"/>
                  </a:lnTo>
                  <a:lnTo>
                    <a:pt x="32" y="18"/>
                  </a:lnTo>
                  <a:lnTo>
                    <a:pt x="40" y="36"/>
                  </a:lnTo>
                  <a:lnTo>
                    <a:pt x="48" y="44"/>
                  </a:lnTo>
                  <a:lnTo>
                    <a:pt x="64" y="53"/>
                  </a:lnTo>
                  <a:lnTo>
                    <a:pt x="64" y="62"/>
                  </a:lnTo>
                  <a:lnTo>
                    <a:pt x="64" y="80"/>
                  </a:lnTo>
                  <a:lnTo>
                    <a:pt x="72"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17" name="Freeform 1510"/>
            <p:cNvSpPr>
              <a:spLocks/>
            </p:cNvSpPr>
            <p:nvPr/>
          </p:nvSpPr>
          <p:spPr bwMode="auto">
            <a:xfrm>
              <a:off x="2931" y="3323"/>
              <a:ext cx="40" cy="105"/>
            </a:xfrm>
            <a:custGeom>
              <a:avLst/>
              <a:gdLst>
                <a:gd name="T0" fmla="*/ 40 w 40"/>
                <a:gd name="T1" fmla="*/ 0 h 105"/>
                <a:gd name="T2" fmla="*/ 32 w 40"/>
                <a:gd name="T3" fmla="*/ 17 h 105"/>
                <a:gd name="T4" fmla="*/ 32 w 40"/>
                <a:gd name="T5" fmla="*/ 26 h 105"/>
                <a:gd name="T6" fmla="*/ 32 w 40"/>
                <a:gd name="T7" fmla="*/ 35 h 105"/>
                <a:gd name="T8" fmla="*/ 24 w 40"/>
                <a:gd name="T9" fmla="*/ 35 h 105"/>
                <a:gd name="T10" fmla="*/ 24 w 40"/>
                <a:gd name="T11" fmla="*/ 52 h 105"/>
                <a:gd name="T12" fmla="*/ 8 w 40"/>
                <a:gd name="T13" fmla="*/ 61 h 105"/>
                <a:gd name="T14" fmla="*/ 0 w 40"/>
                <a:gd name="T15" fmla="*/ 70 h 105"/>
                <a:gd name="T16" fmla="*/ 0 w 40"/>
                <a:gd name="T17" fmla="*/ 79 h 105"/>
                <a:gd name="T18" fmla="*/ 0 w 40"/>
                <a:gd name="T19" fmla="*/ 96 h 105"/>
                <a:gd name="T20" fmla="*/ 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40" y="0"/>
                  </a:moveTo>
                  <a:lnTo>
                    <a:pt x="32" y="17"/>
                  </a:lnTo>
                  <a:lnTo>
                    <a:pt x="32" y="26"/>
                  </a:lnTo>
                  <a:lnTo>
                    <a:pt x="32" y="35"/>
                  </a:lnTo>
                  <a:lnTo>
                    <a:pt x="24" y="35"/>
                  </a:lnTo>
                  <a:lnTo>
                    <a:pt x="24" y="52"/>
                  </a:lnTo>
                  <a:lnTo>
                    <a:pt x="8" y="61"/>
                  </a:lnTo>
                  <a:lnTo>
                    <a:pt x="0" y="70"/>
                  </a:lnTo>
                  <a:lnTo>
                    <a:pt x="0" y="79"/>
                  </a:lnTo>
                  <a:lnTo>
                    <a:pt x="0" y="96"/>
                  </a:lnTo>
                  <a:lnTo>
                    <a:pt x="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18" name="Freeform 1511"/>
            <p:cNvSpPr>
              <a:spLocks/>
            </p:cNvSpPr>
            <p:nvPr/>
          </p:nvSpPr>
          <p:spPr bwMode="auto">
            <a:xfrm>
              <a:off x="2995" y="3411"/>
              <a:ext cx="48" cy="70"/>
            </a:xfrm>
            <a:custGeom>
              <a:avLst/>
              <a:gdLst>
                <a:gd name="T0" fmla="*/ 0 w 48"/>
                <a:gd name="T1" fmla="*/ 0 h 70"/>
                <a:gd name="T2" fmla="*/ 0 w 48"/>
                <a:gd name="T3" fmla="*/ 8 h 70"/>
                <a:gd name="T4" fmla="*/ 16 w 48"/>
                <a:gd name="T5" fmla="*/ 8 h 70"/>
                <a:gd name="T6" fmla="*/ 24 w 48"/>
                <a:gd name="T7" fmla="*/ 17 h 70"/>
                <a:gd name="T8" fmla="*/ 32 w 48"/>
                <a:gd name="T9" fmla="*/ 17 h 70"/>
                <a:gd name="T10" fmla="*/ 32 w 48"/>
                <a:gd name="T11" fmla="*/ 35 h 70"/>
                <a:gd name="T12" fmla="*/ 48 w 48"/>
                <a:gd name="T13" fmla="*/ 44 h 70"/>
                <a:gd name="T14" fmla="*/ 48 w 48"/>
                <a:gd name="T15" fmla="*/ 52 h 70"/>
                <a:gd name="T16" fmla="*/ 48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0" y="0"/>
                  </a:moveTo>
                  <a:lnTo>
                    <a:pt x="0" y="8"/>
                  </a:lnTo>
                  <a:lnTo>
                    <a:pt x="16" y="8"/>
                  </a:lnTo>
                  <a:lnTo>
                    <a:pt x="24" y="17"/>
                  </a:lnTo>
                  <a:lnTo>
                    <a:pt x="32" y="17"/>
                  </a:lnTo>
                  <a:lnTo>
                    <a:pt x="32" y="35"/>
                  </a:lnTo>
                  <a:lnTo>
                    <a:pt x="48" y="44"/>
                  </a:lnTo>
                  <a:lnTo>
                    <a:pt x="48" y="52"/>
                  </a:lnTo>
                  <a:lnTo>
                    <a:pt x="48"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19" name="Freeform 1512"/>
            <p:cNvSpPr>
              <a:spLocks/>
            </p:cNvSpPr>
            <p:nvPr/>
          </p:nvSpPr>
          <p:spPr bwMode="auto">
            <a:xfrm>
              <a:off x="2907" y="3419"/>
              <a:ext cx="24" cy="71"/>
            </a:xfrm>
            <a:custGeom>
              <a:avLst/>
              <a:gdLst>
                <a:gd name="T0" fmla="*/ 0 w 24"/>
                <a:gd name="T1" fmla="*/ 0 h 71"/>
                <a:gd name="T2" fmla="*/ 0 w 24"/>
                <a:gd name="T3" fmla="*/ 9 h 71"/>
                <a:gd name="T4" fmla="*/ 8 w 24"/>
                <a:gd name="T5" fmla="*/ 27 h 71"/>
                <a:gd name="T6" fmla="*/ 16 w 24"/>
                <a:gd name="T7" fmla="*/ 36 h 71"/>
                <a:gd name="T8" fmla="*/ 16 w 24"/>
                <a:gd name="T9" fmla="*/ 44 h 71"/>
                <a:gd name="T10" fmla="*/ 16 w 24"/>
                <a:gd name="T11" fmla="*/ 62 h 71"/>
                <a:gd name="T12" fmla="*/ 24 w 24"/>
                <a:gd name="T13" fmla="*/ 62 h 71"/>
                <a:gd name="T14" fmla="*/ 24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0" y="0"/>
                  </a:moveTo>
                  <a:lnTo>
                    <a:pt x="0" y="9"/>
                  </a:lnTo>
                  <a:lnTo>
                    <a:pt x="8" y="27"/>
                  </a:lnTo>
                  <a:lnTo>
                    <a:pt x="16" y="36"/>
                  </a:lnTo>
                  <a:lnTo>
                    <a:pt x="16" y="44"/>
                  </a:lnTo>
                  <a:lnTo>
                    <a:pt x="16" y="62"/>
                  </a:lnTo>
                  <a:lnTo>
                    <a:pt x="24" y="62"/>
                  </a:lnTo>
                  <a:lnTo>
                    <a:pt x="24"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20" name="Freeform 1513"/>
            <p:cNvSpPr>
              <a:spLocks/>
            </p:cNvSpPr>
            <p:nvPr/>
          </p:nvSpPr>
          <p:spPr bwMode="auto">
            <a:xfrm>
              <a:off x="2779" y="3419"/>
              <a:ext cx="48" cy="71"/>
            </a:xfrm>
            <a:custGeom>
              <a:avLst/>
              <a:gdLst>
                <a:gd name="T0" fmla="*/ 48 w 48"/>
                <a:gd name="T1" fmla="*/ 0 h 71"/>
                <a:gd name="T2" fmla="*/ 40 w 48"/>
                <a:gd name="T3" fmla="*/ 9 h 71"/>
                <a:gd name="T4" fmla="*/ 32 w 48"/>
                <a:gd name="T5" fmla="*/ 27 h 71"/>
                <a:gd name="T6" fmla="*/ 16 w 48"/>
                <a:gd name="T7" fmla="*/ 36 h 71"/>
                <a:gd name="T8" fmla="*/ 8 w 48"/>
                <a:gd name="T9" fmla="*/ 44 h 71"/>
                <a:gd name="T10" fmla="*/ 0 w 48"/>
                <a:gd name="T11" fmla="*/ 44 h 71"/>
                <a:gd name="T12" fmla="*/ 0 w 48"/>
                <a:gd name="T13" fmla="*/ 62 h 71"/>
                <a:gd name="T14" fmla="*/ 0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48" y="0"/>
                  </a:moveTo>
                  <a:lnTo>
                    <a:pt x="40" y="9"/>
                  </a:lnTo>
                  <a:lnTo>
                    <a:pt x="32" y="27"/>
                  </a:lnTo>
                  <a:lnTo>
                    <a:pt x="16" y="36"/>
                  </a:lnTo>
                  <a:lnTo>
                    <a:pt x="8" y="44"/>
                  </a:lnTo>
                  <a:lnTo>
                    <a:pt x="0" y="44"/>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21" name="Freeform 1514"/>
            <p:cNvSpPr>
              <a:spLocks/>
            </p:cNvSpPr>
            <p:nvPr/>
          </p:nvSpPr>
          <p:spPr bwMode="auto">
            <a:xfrm>
              <a:off x="2787" y="3367"/>
              <a:ext cx="72" cy="123"/>
            </a:xfrm>
            <a:custGeom>
              <a:avLst/>
              <a:gdLst>
                <a:gd name="T0" fmla="*/ 8 w 72"/>
                <a:gd name="T1" fmla="*/ 0 h 123"/>
                <a:gd name="T2" fmla="*/ 0 w 72"/>
                <a:gd name="T3" fmla="*/ 8 h 123"/>
                <a:gd name="T4" fmla="*/ 8 w 72"/>
                <a:gd name="T5" fmla="*/ 17 h 123"/>
                <a:gd name="T6" fmla="*/ 8 w 72"/>
                <a:gd name="T7" fmla="*/ 26 h 123"/>
                <a:gd name="T8" fmla="*/ 24 w 72"/>
                <a:gd name="T9" fmla="*/ 44 h 123"/>
                <a:gd name="T10" fmla="*/ 32 w 72"/>
                <a:gd name="T11" fmla="*/ 52 h 123"/>
                <a:gd name="T12" fmla="*/ 40 w 72"/>
                <a:gd name="T13" fmla="*/ 61 h 123"/>
                <a:gd name="T14" fmla="*/ 56 w 72"/>
                <a:gd name="T15" fmla="*/ 79 h 123"/>
                <a:gd name="T16" fmla="*/ 64 w 72"/>
                <a:gd name="T17" fmla="*/ 88 h 123"/>
                <a:gd name="T18" fmla="*/ 72 w 72"/>
                <a:gd name="T19" fmla="*/ 96 h 123"/>
                <a:gd name="T20" fmla="*/ 72 w 72"/>
                <a:gd name="T21" fmla="*/ 114 h 123"/>
                <a:gd name="T22" fmla="*/ 72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8" y="0"/>
                  </a:moveTo>
                  <a:lnTo>
                    <a:pt x="0" y="8"/>
                  </a:lnTo>
                  <a:lnTo>
                    <a:pt x="8" y="17"/>
                  </a:lnTo>
                  <a:lnTo>
                    <a:pt x="8" y="26"/>
                  </a:lnTo>
                  <a:lnTo>
                    <a:pt x="24" y="44"/>
                  </a:lnTo>
                  <a:lnTo>
                    <a:pt x="32" y="52"/>
                  </a:lnTo>
                  <a:lnTo>
                    <a:pt x="40" y="61"/>
                  </a:lnTo>
                  <a:lnTo>
                    <a:pt x="56" y="79"/>
                  </a:lnTo>
                  <a:lnTo>
                    <a:pt x="64" y="88"/>
                  </a:lnTo>
                  <a:lnTo>
                    <a:pt x="72" y="96"/>
                  </a:lnTo>
                  <a:lnTo>
                    <a:pt x="72" y="114"/>
                  </a:lnTo>
                  <a:lnTo>
                    <a:pt x="72"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22" name="Freeform 1515"/>
            <p:cNvSpPr>
              <a:spLocks/>
            </p:cNvSpPr>
            <p:nvPr/>
          </p:nvSpPr>
          <p:spPr bwMode="auto">
            <a:xfrm>
              <a:off x="2731" y="3331"/>
              <a:ext cx="16" cy="115"/>
            </a:xfrm>
            <a:custGeom>
              <a:avLst/>
              <a:gdLst>
                <a:gd name="T0" fmla="*/ 0 w 16"/>
                <a:gd name="T1" fmla="*/ 0 h 115"/>
                <a:gd name="T2" fmla="*/ 16 w 16"/>
                <a:gd name="T3" fmla="*/ 18 h 115"/>
                <a:gd name="T4" fmla="*/ 16 w 16"/>
                <a:gd name="T5" fmla="*/ 36 h 115"/>
                <a:gd name="T6" fmla="*/ 16 w 16"/>
                <a:gd name="T7" fmla="*/ 44 h 115"/>
                <a:gd name="T8" fmla="*/ 16 w 16"/>
                <a:gd name="T9" fmla="*/ 53 h 115"/>
                <a:gd name="T10" fmla="*/ 0 w 16"/>
                <a:gd name="T11" fmla="*/ 62 h 115"/>
                <a:gd name="T12" fmla="*/ 0 w 16"/>
                <a:gd name="T13" fmla="*/ 80 h 115"/>
                <a:gd name="T14" fmla="*/ 0 w 16"/>
                <a:gd name="T15" fmla="*/ 88 h 115"/>
                <a:gd name="T16" fmla="*/ 0 w 16"/>
                <a:gd name="T17" fmla="*/ 97 h 115"/>
                <a:gd name="T18" fmla="*/ 0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0" y="0"/>
                  </a:moveTo>
                  <a:lnTo>
                    <a:pt x="16" y="18"/>
                  </a:lnTo>
                  <a:lnTo>
                    <a:pt x="16" y="36"/>
                  </a:lnTo>
                  <a:lnTo>
                    <a:pt x="16" y="44"/>
                  </a:lnTo>
                  <a:lnTo>
                    <a:pt x="16" y="53"/>
                  </a:lnTo>
                  <a:lnTo>
                    <a:pt x="0" y="62"/>
                  </a:lnTo>
                  <a:lnTo>
                    <a:pt x="0" y="80"/>
                  </a:lnTo>
                  <a:lnTo>
                    <a:pt x="0" y="88"/>
                  </a:lnTo>
                  <a:lnTo>
                    <a:pt x="0" y="97"/>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23" name="Freeform 1516"/>
            <p:cNvSpPr>
              <a:spLocks/>
            </p:cNvSpPr>
            <p:nvPr/>
          </p:nvSpPr>
          <p:spPr bwMode="auto">
            <a:xfrm>
              <a:off x="2755" y="3393"/>
              <a:ext cx="8" cy="97"/>
            </a:xfrm>
            <a:custGeom>
              <a:avLst/>
              <a:gdLst>
                <a:gd name="T0" fmla="*/ 0 w 8"/>
                <a:gd name="T1" fmla="*/ 0 h 97"/>
                <a:gd name="T2" fmla="*/ 0 w 8"/>
                <a:gd name="T3" fmla="*/ 18 h 97"/>
                <a:gd name="T4" fmla="*/ 8 w 8"/>
                <a:gd name="T5" fmla="*/ 26 h 97"/>
                <a:gd name="T6" fmla="*/ 8 w 8"/>
                <a:gd name="T7" fmla="*/ 35 h 97"/>
                <a:gd name="T8" fmla="*/ 8 w 8"/>
                <a:gd name="T9" fmla="*/ 53 h 97"/>
                <a:gd name="T10" fmla="*/ 8 w 8"/>
                <a:gd name="T11" fmla="*/ 62 h 97"/>
                <a:gd name="T12" fmla="*/ 8 w 8"/>
                <a:gd name="T13" fmla="*/ 70 h 97"/>
                <a:gd name="T14" fmla="*/ 8 w 8"/>
                <a:gd name="T15" fmla="*/ 88 h 97"/>
                <a:gd name="T16" fmla="*/ 0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0" y="0"/>
                  </a:moveTo>
                  <a:lnTo>
                    <a:pt x="0" y="18"/>
                  </a:lnTo>
                  <a:lnTo>
                    <a:pt x="8" y="26"/>
                  </a:lnTo>
                  <a:lnTo>
                    <a:pt x="8" y="35"/>
                  </a:lnTo>
                  <a:lnTo>
                    <a:pt x="8" y="53"/>
                  </a:lnTo>
                  <a:lnTo>
                    <a:pt x="8" y="62"/>
                  </a:lnTo>
                  <a:lnTo>
                    <a:pt x="8" y="70"/>
                  </a:lnTo>
                  <a:lnTo>
                    <a:pt x="8" y="88"/>
                  </a:lnTo>
                  <a:lnTo>
                    <a:pt x="0"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24" name="Freeform 1517"/>
            <p:cNvSpPr>
              <a:spLocks/>
            </p:cNvSpPr>
            <p:nvPr/>
          </p:nvSpPr>
          <p:spPr bwMode="auto">
            <a:xfrm>
              <a:off x="2691" y="3411"/>
              <a:ext cx="40" cy="70"/>
            </a:xfrm>
            <a:custGeom>
              <a:avLst/>
              <a:gdLst>
                <a:gd name="T0" fmla="*/ 40 w 40"/>
                <a:gd name="T1" fmla="*/ 0 h 70"/>
                <a:gd name="T2" fmla="*/ 32 w 40"/>
                <a:gd name="T3" fmla="*/ 8 h 70"/>
                <a:gd name="T4" fmla="*/ 32 w 40"/>
                <a:gd name="T5" fmla="*/ 17 h 70"/>
                <a:gd name="T6" fmla="*/ 24 w 40"/>
                <a:gd name="T7" fmla="*/ 35 h 70"/>
                <a:gd name="T8" fmla="*/ 16 w 40"/>
                <a:gd name="T9" fmla="*/ 35 h 70"/>
                <a:gd name="T10" fmla="*/ 16 w 40"/>
                <a:gd name="T11" fmla="*/ 44 h 70"/>
                <a:gd name="T12" fmla="*/ 0 w 40"/>
                <a:gd name="T13" fmla="*/ 44 h 70"/>
                <a:gd name="T14" fmla="*/ 0 w 40"/>
                <a:gd name="T15" fmla="*/ 52 h 70"/>
                <a:gd name="T16" fmla="*/ 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40" y="0"/>
                  </a:moveTo>
                  <a:lnTo>
                    <a:pt x="32" y="8"/>
                  </a:lnTo>
                  <a:lnTo>
                    <a:pt x="32" y="17"/>
                  </a:lnTo>
                  <a:lnTo>
                    <a:pt x="24" y="35"/>
                  </a:lnTo>
                  <a:lnTo>
                    <a:pt x="16" y="35"/>
                  </a:lnTo>
                  <a:lnTo>
                    <a:pt x="16" y="44"/>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25" name="Freeform 1518"/>
            <p:cNvSpPr>
              <a:spLocks/>
            </p:cNvSpPr>
            <p:nvPr/>
          </p:nvSpPr>
          <p:spPr bwMode="auto">
            <a:xfrm>
              <a:off x="2859" y="3419"/>
              <a:ext cx="56" cy="115"/>
            </a:xfrm>
            <a:custGeom>
              <a:avLst/>
              <a:gdLst>
                <a:gd name="T0" fmla="*/ 0 w 56"/>
                <a:gd name="T1" fmla="*/ 0 h 115"/>
                <a:gd name="T2" fmla="*/ 24 w 56"/>
                <a:gd name="T3" fmla="*/ 27 h 115"/>
                <a:gd name="T4" fmla="*/ 32 w 56"/>
                <a:gd name="T5" fmla="*/ 36 h 115"/>
                <a:gd name="T6" fmla="*/ 32 w 56"/>
                <a:gd name="T7" fmla="*/ 44 h 115"/>
                <a:gd name="T8" fmla="*/ 32 w 56"/>
                <a:gd name="T9" fmla="*/ 62 h 115"/>
                <a:gd name="T10" fmla="*/ 48 w 56"/>
                <a:gd name="T11" fmla="*/ 71 h 115"/>
                <a:gd name="T12" fmla="*/ 48 w 56"/>
                <a:gd name="T13" fmla="*/ 79 h 115"/>
                <a:gd name="T14" fmla="*/ 48 w 56"/>
                <a:gd name="T15" fmla="*/ 88 h 115"/>
                <a:gd name="T16" fmla="*/ 56 w 56"/>
                <a:gd name="T17" fmla="*/ 106 h 115"/>
                <a:gd name="T18" fmla="*/ 56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0" y="0"/>
                  </a:moveTo>
                  <a:lnTo>
                    <a:pt x="24" y="27"/>
                  </a:lnTo>
                  <a:lnTo>
                    <a:pt x="32" y="36"/>
                  </a:lnTo>
                  <a:lnTo>
                    <a:pt x="32" y="44"/>
                  </a:lnTo>
                  <a:lnTo>
                    <a:pt x="32" y="62"/>
                  </a:lnTo>
                  <a:lnTo>
                    <a:pt x="48" y="71"/>
                  </a:lnTo>
                  <a:lnTo>
                    <a:pt x="48" y="79"/>
                  </a:lnTo>
                  <a:lnTo>
                    <a:pt x="48" y="88"/>
                  </a:lnTo>
                  <a:lnTo>
                    <a:pt x="56" y="106"/>
                  </a:lnTo>
                  <a:lnTo>
                    <a:pt x="5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26" name="Freeform 1519"/>
            <p:cNvSpPr>
              <a:spLocks/>
            </p:cNvSpPr>
            <p:nvPr/>
          </p:nvSpPr>
          <p:spPr bwMode="auto">
            <a:xfrm>
              <a:off x="2995" y="3455"/>
              <a:ext cx="48" cy="79"/>
            </a:xfrm>
            <a:custGeom>
              <a:avLst/>
              <a:gdLst>
                <a:gd name="T0" fmla="*/ 48 w 48"/>
                <a:gd name="T1" fmla="*/ 0 h 79"/>
                <a:gd name="T2" fmla="*/ 32 w 48"/>
                <a:gd name="T3" fmla="*/ 8 h 79"/>
                <a:gd name="T4" fmla="*/ 24 w 48"/>
                <a:gd name="T5" fmla="*/ 26 h 79"/>
                <a:gd name="T6" fmla="*/ 16 w 48"/>
                <a:gd name="T7" fmla="*/ 35 h 79"/>
                <a:gd name="T8" fmla="*/ 0 w 48"/>
                <a:gd name="T9" fmla="*/ 35 h 79"/>
                <a:gd name="T10" fmla="*/ 0 w 48"/>
                <a:gd name="T11" fmla="*/ 43 h 79"/>
                <a:gd name="T12" fmla="*/ 0 w 48"/>
                <a:gd name="T13" fmla="*/ 52 h 79"/>
                <a:gd name="T14" fmla="*/ 0 w 48"/>
                <a:gd name="T15" fmla="*/ 70 h 79"/>
                <a:gd name="T16" fmla="*/ 0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48" y="0"/>
                  </a:moveTo>
                  <a:lnTo>
                    <a:pt x="32" y="8"/>
                  </a:lnTo>
                  <a:lnTo>
                    <a:pt x="24" y="26"/>
                  </a:lnTo>
                  <a:lnTo>
                    <a:pt x="16" y="35"/>
                  </a:lnTo>
                  <a:lnTo>
                    <a:pt x="0" y="35"/>
                  </a:lnTo>
                  <a:lnTo>
                    <a:pt x="0" y="43"/>
                  </a:lnTo>
                  <a:lnTo>
                    <a:pt x="0" y="52"/>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27" name="Freeform 1520"/>
            <p:cNvSpPr>
              <a:spLocks/>
            </p:cNvSpPr>
            <p:nvPr/>
          </p:nvSpPr>
          <p:spPr bwMode="auto">
            <a:xfrm>
              <a:off x="2843" y="3481"/>
              <a:ext cx="48" cy="79"/>
            </a:xfrm>
            <a:custGeom>
              <a:avLst/>
              <a:gdLst>
                <a:gd name="T0" fmla="*/ 48 w 48"/>
                <a:gd name="T1" fmla="*/ 0 h 79"/>
                <a:gd name="T2" fmla="*/ 48 w 48"/>
                <a:gd name="T3" fmla="*/ 9 h 79"/>
                <a:gd name="T4" fmla="*/ 40 w 48"/>
                <a:gd name="T5" fmla="*/ 9 h 79"/>
                <a:gd name="T6" fmla="*/ 40 w 48"/>
                <a:gd name="T7" fmla="*/ 17 h 79"/>
                <a:gd name="T8" fmla="*/ 32 w 48"/>
                <a:gd name="T9" fmla="*/ 17 h 79"/>
                <a:gd name="T10" fmla="*/ 32 w 48"/>
                <a:gd name="T11" fmla="*/ 26 h 79"/>
                <a:gd name="T12" fmla="*/ 16 w 48"/>
                <a:gd name="T13" fmla="*/ 26 h 79"/>
                <a:gd name="T14" fmla="*/ 16 w 48"/>
                <a:gd name="T15" fmla="*/ 44 h 79"/>
                <a:gd name="T16" fmla="*/ 8 w 48"/>
                <a:gd name="T17" fmla="*/ 44 h 79"/>
                <a:gd name="T18" fmla="*/ 8 w 48"/>
                <a:gd name="T19" fmla="*/ 53 h 79"/>
                <a:gd name="T20" fmla="*/ 0 w 48"/>
                <a:gd name="T21" fmla="*/ 61 h 79"/>
                <a:gd name="T22" fmla="*/ 8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48" y="0"/>
                  </a:moveTo>
                  <a:lnTo>
                    <a:pt x="48" y="9"/>
                  </a:lnTo>
                  <a:lnTo>
                    <a:pt x="40" y="9"/>
                  </a:lnTo>
                  <a:lnTo>
                    <a:pt x="40" y="17"/>
                  </a:lnTo>
                  <a:lnTo>
                    <a:pt x="32" y="17"/>
                  </a:lnTo>
                  <a:lnTo>
                    <a:pt x="32" y="26"/>
                  </a:lnTo>
                  <a:lnTo>
                    <a:pt x="16" y="26"/>
                  </a:lnTo>
                  <a:lnTo>
                    <a:pt x="16" y="44"/>
                  </a:lnTo>
                  <a:lnTo>
                    <a:pt x="8" y="44"/>
                  </a:lnTo>
                  <a:lnTo>
                    <a:pt x="8" y="53"/>
                  </a:lnTo>
                  <a:lnTo>
                    <a:pt x="0" y="61"/>
                  </a:lnTo>
                  <a:lnTo>
                    <a:pt x="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28" name="Freeform 1521"/>
            <p:cNvSpPr>
              <a:spLocks/>
            </p:cNvSpPr>
            <p:nvPr/>
          </p:nvSpPr>
          <p:spPr bwMode="auto">
            <a:xfrm>
              <a:off x="2795" y="3455"/>
              <a:ext cx="16" cy="114"/>
            </a:xfrm>
            <a:custGeom>
              <a:avLst/>
              <a:gdLst>
                <a:gd name="T0" fmla="*/ 0 w 16"/>
                <a:gd name="T1" fmla="*/ 0 h 114"/>
                <a:gd name="T2" fmla="*/ 0 w 16"/>
                <a:gd name="T3" fmla="*/ 26 h 114"/>
                <a:gd name="T4" fmla="*/ 0 w 16"/>
                <a:gd name="T5" fmla="*/ 35 h 114"/>
                <a:gd name="T6" fmla="*/ 0 w 16"/>
                <a:gd name="T7" fmla="*/ 43 h 114"/>
                <a:gd name="T8" fmla="*/ 0 w 16"/>
                <a:gd name="T9" fmla="*/ 52 h 114"/>
                <a:gd name="T10" fmla="*/ 0 w 16"/>
                <a:gd name="T11" fmla="*/ 70 h 114"/>
                <a:gd name="T12" fmla="*/ 16 w 16"/>
                <a:gd name="T13" fmla="*/ 79 h 114"/>
                <a:gd name="T14" fmla="*/ 16 w 16"/>
                <a:gd name="T15" fmla="*/ 87 h 114"/>
                <a:gd name="T16" fmla="*/ 16 w 16"/>
                <a:gd name="T17" fmla="*/ 105 h 114"/>
                <a:gd name="T18" fmla="*/ 16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0" y="0"/>
                  </a:moveTo>
                  <a:lnTo>
                    <a:pt x="0" y="26"/>
                  </a:lnTo>
                  <a:lnTo>
                    <a:pt x="0" y="35"/>
                  </a:lnTo>
                  <a:lnTo>
                    <a:pt x="0" y="43"/>
                  </a:lnTo>
                  <a:lnTo>
                    <a:pt x="0" y="52"/>
                  </a:lnTo>
                  <a:lnTo>
                    <a:pt x="0" y="70"/>
                  </a:lnTo>
                  <a:lnTo>
                    <a:pt x="16" y="79"/>
                  </a:lnTo>
                  <a:lnTo>
                    <a:pt x="16" y="87"/>
                  </a:lnTo>
                  <a:lnTo>
                    <a:pt x="16" y="105"/>
                  </a:lnTo>
                  <a:lnTo>
                    <a:pt x="16"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29" name="Freeform 1522"/>
            <p:cNvSpPr>
              <a:spLocks/>
            </p:cNvSpPr>
            <p:nvPr/>
          </p:nvSpPr>
          <p:spPr bwMode="auto">
            <a:xfrm>
              <a:off x="2731" y="3463"/>
              <a:ext cx="32" cy="79"/>
            </a:xfrm>
            <a:custGeom>
              <a:avLst/>
              <a:gdLst>
                <a:gd name="T0" fmla="*/ 32 w 32"/>
                <a:gd name="T1" fmla="*/ 0 h 79"/>
                <a:gd name="T2" fmla="*/ 32 w 32"/>
                <a:gd name="T3" fmla="*/ 18 h 79"/>
                <a:gd name="T4" fmla="*/ 24 w 32"/>
                <a:gd name="T5" fmla="*/ 27 h 79"/>
                <a:gd name="T6" fmla="*/ 16 w 32"/>
                <a:gd name="T7" fmla="*/ 27 h 79"/>
                <a:gd name="T8" fmla="*/ 16 w 32"/>
                <a:gd name="T9" fmla="*/ 35 h 79"/>
                <a:gd name="T10" fmla="*/ 0 w 32"/>
                <a:gd name="T11" fmla="*/ 44 h 79"/>
                <a:gd name="T12" fmla="*/ 0 w 32"/>
                <a:gd name="T13" fmla="*/ 62 h 79"/>
                <a:gd name="T14" fmla="*/ 0 w 32"/>
                <a:gd name="T15" fmla="*/ 71 h 79"/>
                <a:gd name="T16" fmla="*/ 0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32" y="0"/>
                  </a:moveTo>
                  <a:lnTo>
                    <a:pt x="32" y="18"/>
                  </a:lnTo>
                  <a:lnTo>
                    <a:pt x="24" y="27"/>
                  </a:lnTo>
                  <a:lnTo>
                    <a:pt x="16" y="27"/>
                  </a:lnTo>
                  <a:lnTo>
                    <a:pt x="16" y="35"/>
                  </a:lnTo>
                  <a:lnTo>
                    <a:pt x="0" y="44"/>
                  </a:lnTo>
                  <a:lnTo>
                    <a:pt x="0" y="62"/>
                  </a:lnTo>
                  <a:lnTo>
                    <a:pt x="0" y="71"/>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30" name="Freeform 1523"/>
            <p:cNvSpPr>
              <a:spLocks/>
            </p:cNvSpPr>
            <p:nvPr/>
          </p:nvSpPr>
          <p:spPr bwMode="auto">
            <a:xfrm>
              <a:off x="2691" y="3446"/>
              <a:ext cx="24" cy="149"/>
            </a:xfrm>
            <a:custGeom>
              <a:avLst/>
              <a:gdLst>
                <a:gd name="T0" fmla="*/ 24 w 24"/>
                <a:gd name="T1" fmla="*/ 0 h 149"/>
                <a:gd name="T2" fmla="*/ 24 w 24"/>
                <a:gd name="T3" fmla="*/ 9 h 149"/>
                <a:gd name="T4" fmla="*/ 24 w 24"/>
                <a:gd name="T5" fmla="*/ 35 h 149"/>
                <a:gd name="T6" fmla="*/ 24 w 24"/>
                <a:gd name="T7" fmla="*/ 44 h 149"/>
                <a:gd name="T8" fmla="*/ 24 w 24"/>
                <a:gd name="T9" fmla="*/ 52 h 149"/>
                <a:gd name="T10" fmla="*/ 16 w 24"/>
                <a:gd name="T11" fmla="*/ 61 h 149"/>
                <a:gd name="T12" fmla="*/ 16 w 24"/>
                <a:gd name="T13" fmla="*/ 88 h 149"/>
                <a:gd name="T14" fmla="*/ 0 w 24"/>
                <a:gd name="T15" fmla="*/ 96 h 149"/>
                <a:gd name="T16" fmla="*/ 0 w 24"/>
                <a:gd name="T17" fmla="*/ 114 h 149"/>
                <a:gd name="T18" fmla="*/ 0 w 24"/>
                <a:gd name="T19" fmla="*/ 123 h 149"/>
                <a:gd name="T20" fmla="*/ 0 w 24"/>
                <a:gd name="T21" fmla="*/ 132 h 149"/>
                <a:gd name="T22" fmla="*/ 16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24" y="0"/>
                  </a:moveTo>
                  <a:lnTo>
                    <a:pt x="24" y="9"/>
                  </a:lnTo>
                  <a:lnTo>
                    <a:pt x="24" y="35"/>
                  </a:lnTo>
                  <a:lnTo>
                    <a:pt x="24" y="44"/>
                  </a:lnTo>
                  <a:lnTo>
                    <a:pt x="24" y="52"/>
                  </a:lnTo>
                  <a:lnTo>
                    <a:pt x="16" y="61"/>
                  </a:lnTo>
                  <a:lnTo>
                    <a:pt x="16" y="88"/>
                  </a:lnTo>
                  <a:lnTo>
                    <a:pt x="0" y="96"/>
                  </a:lnTo>
                  <a:lnTo>
                    <a:pt x="0" y="114"/>
                  </a:lnTo>
                  <a:lnTo>
                    <a:pt x="0" y="123"/>
                  </a:lnTo>
                  <a:lnTo>
                    <a:pt x="0" y="132"/>
                  </a:lnTo>
                  <a:lnTo>
                    <a:pt x="16"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31" name="Freeform 1524"/>
            <p:cNvSpPr>
              <a:spLocks/>
            </p:cNvSpPr>
            <p:nvPr/>
          </p:nvSpPr>
          <p:spPr bwMode="auto">
            <a:xfrm>
              <a:off x="2659" y="3384"/>
              <a:ext cx="72" cy="114"/>
            </a:xfrm>
            <a:custGeom>
              <a:avLst/>
              <a:gdLst>
                <a:gd name="T0" fmla="*/ 72 w 72"/>
                <a:gd name="T1" fmla="*/ 0 h 114"/>
                <a:gd name="T2" fmla="*/ 64 w 72"/>
                <a:gd name="T3" fmla="*/ 9 h 114"/>
                <a:gd name="T4" fmla="*/ 56 w 72"/>
                <a:gd name="T5" fmla="*/ 27 h 114"/>
                <a:gd name="T6" fmla="*/ 48 w 72"/>
                <a:gd name="T7" fmla="*/ 27 h 114"/>
                <a:gd name="T8" fmla="*/ 32 w 72"/>
                <a:gd name="T9" fmla="*/ 35 h 114"/>
                <a:gd name="T10" fmla="*/ 24 w 72"/>
                <a:gd name="T11" fmla="*/ 44 h 114"/>
                <a:gd name="T12" fmla="*/ 16 w 72"/>
                <a:gd name="T13" fmla="*/ 62 h 114"/>
                <a:gd name="T14" fmla="*/ 16 w 72"/>
                <a:gd name="T15" fmla="*/ 71 h 114"/>
                <a:gd name="T16" fmla="*/ 16 w 72"/>
                <a:gd name="T17" fmla="*/ 79 h 114"/>
                <a:gd name="T18" fmla="*/ 16 w 72"/>
                <a:gd name="T19" fmla="*/ 97 h 114"/>
                <a:gd name="T20" fmla="*/ 0 w 72"/>
                <a:gd name="T21" fmla="*/ 106 h 114"/>
                <a:gd name="T22" fmla="*/ 0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72" y="0"/>
                  </a:moveTo>
                  <a:lnTo>
                    <a:pt x="64" y="9"/>
                  </a:lnTo>
                  <a:lnTo>
                    <a:pt x="56" y="27"/>
                  </a:lnTo>
                  <a:lnTo>
                    <a:pt x="48" y="27"/>
                  </a:lnTo>
                  <a:lnTo>
                    <a:pt x="32" y="35"/>
                  </a:lnTo>
                  <a:lnTo>
                    <a:pt x="24" y="44"/>
                  </a:lnTo>
                  <a:lnTo>
                    <a:pt x="16" y="62"/>
                  </a:lnTo>
                  <a:lnTo>
                    <a:pt x="16" y="71"/>
                  </a:lnTo>
                  <a:lnTo>
                    <a:pt x="16" y="79"/>
                  </a:lnTo>
                  <a:lnTo>
                    <a:pt x="16" y="97"/>
                  </a:lnTo>
                  <a:lnTo>
                    <a:pt x="0" y="106"/>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32" name="Freeform 1525"/>
            <p:cNvSpPr>
              <a:spLocks/>
            </p:cNvSpPr>
            <p:nvPr/>
          </p:nvSpPr>
          <p:spPr bwMode="auto">
            <a:xfrm>
              <a:off x="3027" y="3446"/>
              <a:ext cx="48" cy="88"/>
            </a:xfrm>
            <a:custGeom>
              <a:avLst/>
              <a:gdLst>
                <a:gd name="T0" fmla="*/ 0 w 48"/>
                <a:gd name="T1" fmla="*/ 0 h 88"/>
                <a:gd name="T2" fmla="*/ 16 w 48"/>
                <a:gd name="T3" fmla="*/ 0 h 88"/>
                <a:gd name="T4" fmla="*/ 24 w 48"/>
                <a:gd name="T5" fmla="*/ 9 h 88"/>
                <a:gd name="T6" fmla="*/ 24 w 48"/>
                <a:gd name="T7" fmla="*/ 17 h 88"/>
                <a:gd name="T8" fmla="*/ 24 w 48"/>
                <a:gd name="T9" fmla="*/ 35 h 88"/>
                <a:gd name="T10" fmla="*/ 24 w 48"/>
                <a:gd name="T11" fmla="*/ 44 h 88"/>
                <a:gd name="T12" fmla="*/ 32 w 48"/>
                <a:gd name="T13" fmla="*/ 52 h 88"/>
                <a:gd name="T14" fmla="*/ 32 w 48"/>
                <a:gd name="T15" fmla="*/ 61 h 88"/>
                <a:gd name="T16" fmla="*/ 32 w 48"/>
                <a:gd name="T17" fmla="*/ 79 h 88"/>
                <a:gd name="T18" fmla="*/ 32 w 48"/>
                <a:gd name="T19" fmla="*/ 88 h 88"/>
                <a:gd name="T20" fmla="*/ 48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0" y="0"/>
                  </a:moveTo>
                  <a:lnTo>
                    <a:pt x="16" y="0"/>
                  </a:lnTo>
                  <a:lnTo>
                    <a:pt x="24" y="9"/>
                  </a:lnTo>
                  <a:lnTo>
                    <a:pt x="24" y="17"/>
                  </a:lnTo>
                  <a:lnTo>
                    <a:pt x="24" y="35"/>
                  </a:lnTo>
                  <a:lnTo>
                    <a:pt x="24" y="44"/>
                  </a:lnTo>
                  <a:lnTo>
                    <a:pt x="32" y="52"/>
                  </a:lnTo>
                  <a:lnTo>
                    <a:pt x="32" y="61"/>
                  </a:lnTo>
                  <a:lnTo>
                    <a:pt x="32" y="79"/>
                  </a:lnTo>
                  <a:lnTo>
                    <a:pt x="32" y="88"/>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33" name="Freeform 1526"/>
            <p:cNvSpPr>
              <a:spLocks/>
            </p:cNvSpPr>
            <p:nvPr/>
          </p:nvSpPr>
          <p:spPr bwMode="auto">
            <a:xfrm>
              <a:off x="2955" y="3498"/>
              <a:ext cx="40" cy="80"/>
            </a:xfrm>
            <a:custGeom>
              <a:avLst/>
              <a:gdLst>
                <a:gd name="T0" fmla="*/ 40 w 40"/>
                <a:gd name="T1" fmla="*/ 0 h 80"/>
                <a:gd name="T2" fmla="*/ 24 w 40"/>
                <a:gd name="T3" fmla="*/ 0 h 80"/>
                <a:gd name="T4" fmla="*/ 8 w 40"/>
                <a:gd name="T5" fmla="*/ 0 h 80"/>
                <a:gd name="T6" fmla="*/ 8 w 40"/>
                <a:gd name="T7" fmla="*/ 9 h 80"/>
                <a:gd name="T8" fmla="*/ 0 w 40"/>
                <a:gd name="T9" fmla="*/ 27 h 80"/>
                <a:gd name="T10" fmla="*/ 0 w 40"/>
                <a:gd name="T11" fmla="*/ 36 h 80"/>
                <a:gd name="T12" fmla="*/ 0 w 40"/>
                <a:gd name="T13" fmla="*/ 44 h 80"/>
                <a:gd name="T14" fmla="*/ 0 w 40"/>
                <a:gd name="T15" fmla="*/ 62 h 80"/>
                <a:gd name="T16" fmla="*/ 0 w 40"/>
                <a:gd name="T17" fmla="*/ 71 h 80"/>
                <a:gd name="T18" fmla="*/ 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40" y="0"/>
                  </a:moveTo>
                  <a:lnTo>
                    <a:pt x="24" y="0"/>
                  </a:lnTo>
                  <a:lnTo>
                    <a:pt x="8" y="0"/>
                  </a:lnTo>
                  <a:lnTo>
                    <a:pt x="8" y="9"/>
                  </a:lnTo>
                  <a:lnTo>
                    <a:pt x="0" y="27"/>
                  </a:lnTo>
                  <a:lnTo>
                    <a:pt x="0" y="36"/>
                  </a:lnTo>
                  <a:lnTo>
                    <a:pt x="0" y="44"/>
                  </a:lnTo>
                  <a:lnTo>
                    <a:pt x="0" y="62"/>
                  </a:lnTo>
                  <a:lnTo>
                    <a:pt x="0" y="71"/>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34" name="Freeform 1527"/>
            <p:cNvSpPr>
              <a:spLocks/>
            </p:cNvSpPr>
            <p:nvPr/>
          </p:nvSpPr>
          <p:spPr bwMode="auto">
            <a:xfrm>
              <a:off x="2963" y="3411"/>
              <a:ext cx="32" cy="79"/>
            </a:xfrm>
            <a:custGeom>
              <a:avLst/>
              <a:gdLst>
                <a:gd name="T0" fmla="*/ 32 w 32"/>
                <a:gd name="T1" fmla="*/ 8 h 79"/>
                <a:gd name="T2" fmla="*/ 24 w 32"/>
                <a:gd name="T3" fmla="*/ 0 h 79"/>
                <a:gd name="T4" fmla="*/ 24 w 32"/>
                <a:gd name="T5" fmla="*/ 8 h 79"/>
                <a:gd name="T6" fmla="*/ 24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0 w 32"/>
                <a:gd name="T19" fmla="*/ 70 h 79"/>
                <a:gd name="T20" fmla="*/ 0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32" y="8"/>
                  </a:moveTo>
                  <a:lnTo>
                    <a:pt x="24" y="0"/>
                  </a:lnTo>
                  <a:lnTo>
                    <a:pt x="24" y="8"/>
                  </a:lnTo>
                  <a:lnTo>
                    <a:pt x="24" y="17"/>
                  </a:lnTo>
                  <a:lnTo>
                    <a:pt x="16" y="17"/>
                  </a:lnTo>
                  <a:lnTo>
                    <a:pt x="16" y="35"/>
                  </a:lnTo>
                  <a:lnTo>
                    <a:pt x="16" y="44"/>
                  </a:lnTo>
                  <a:lnTo>
                    <a:pt x="16" y="52"/>
                  </a:lnTo>
                  <a:lnTo>
                    <a:pt x="16" y="70"/>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35" name="Freeform 1528"/>
            <p:cNvSpPr>
              <a:spLocks/>
            </p:cNvSpPr>
            <p:nvPr/>
          </p:nvSpPr>
          <p:spPr bwMode="auto">
            <a:xfrm>
              <a:off x="2763" y="3534"/>
              <a:ext cx="48" cy="79"/>
            </a:xfrm>
            <a:custGeom>
              <a:avLst/>
              <a:gdLst>
                <a:gd name="T0" fmla="*/ 48 w 48"/>
                <a:gd name="T1" fmla="*/ 0 h 79"/>
                <a:gd name="T2" fmla="*/ 32 w 48"/>
                <a:gd name="T3" fmla="*/ 8 h 79"/>
                <a:gd name="T4" fmla="*/ 32 w 48"/>
                <a:gd name="T5" fmla="*/ 26 h 79"/>
                <a:gd name="T6" fmla="*/ 24 w 48"/>
                <a:gd name="T7" fmla="*/ 35 h 79"/>
                <a:gd name="T8" fmla="*/ 16 w 48"/>
                <a:gd name="T9" fmla="*/ 35 h 79"/>
                <a:gd name="T10" fmla="*/ 16 w 48"/>
                <a:gd name="T11" fmla="*/ 44 h 79"/>
                <a:gd name="T12" fmla="*/ 0 w 48"/>
                <a:gd name="T13" fmla="*/ 44 h 79"/>
                <a:gd name="T14" fmla="*/ 0 w 48"/>
                <a:gd name="T15" fmla="*/ 61 h 79"/>
                <a:gd name="T16" fmla="*/ 0 w 48"/>
                <a:gd name="T17" fmla="*/ 70 h 79"/>
                <a:gd name="T18" fmla="*/ 0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48" y="0"/>
                  </a:moveTo>
                  <a:lnTo>
                    <a:pt x="32" y="8"/>
                  </a:lnTo>
                  <a:lnTo>
                    <a:pt x="32" y="26"/>
                  </a:lnTo>
                  <a:lnTo>
                    <a:pt x="24" y="35"/>
                  </a:lnTo>
                  <a:lnTo>
                    <a:pt x="16" y="35"/>
                  </a:lnTo>
                  <a:lnTo>
                    <a:pt x="16" y="44"/>
                  </a:lnTo>
                  <a:lnTo>
                    <a:pt x="0" y="44"/>
                  </a:lnTo>
                  <a:lnTo>
                    <a:pt x="0" y="61"/>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36" name="Freeform 1529"/>
            <p:cNvSpPr>
              <a:spLocks/>
            </p:cNvSpPr>
            <p:nvPr/>
          </p:nvSpPr>
          <p:spPr bwMode="auto">
            <a:xfrm>
              <a:off x="2731" y="3455"/>
              <a:ext cx="64" cy="35"/>
            </a:xfrm>
            <a:custGeom>
              <a:avLst/>
              <a:gdLst>
                <a:gd name="T0" fmla="*/ 64 w 64"/>
                <a:gd name="T1" fmla="*/ 0 h 35"/>
                <a:gd name="T2" fmla="*/ 56 w 64"/>
                <a:gd name="T3" fmla="*/ 0 h 35"/>
                <a:gd name="T4" fmla="*/ 48 w 64"/>
                <a:gd name="T5" fmla="*/ 0 h 35"/>
                <a:gd name="T6" fmla="*/ 32 w 64"/>
                <a:gd name="T7" fmla="*/ 0 h 35"/>
                <a:gd name="T8" fmla="*/ 32 w 64"/>
                <a:gd name="T9" fmla="*/ 8 h 35"/>
                <a:gd name="T10" fmla="*/ 24 w 64"/>
                <a:gd name="T11" fmla="*/ 8 h 35"/>
                <a:gd name="T12" fmla="*/ 16 w 64"/>
                <a:gd name="T13" fmla="*/ 26 h 35"/>
                <a:gd name="T14" fmla="*/ 0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64" y="0"/>
                  </a:moveTo>
                  <a:lnTo>
                    <a:pt x="56" y="0"/>
                  </a:lnTo>
                  <a:lnTo>
                    <a:pt x="48" y="0"/>
                  </a:lnTo>
                  <a:lnTo>
                    <a:pt x="32" y="0"/>
                  </a:lnTo>
                  <a:lnTo>
                    <a:pt x="32" y="8"/>
                  </a:lnTo>
                  <a:lnTo>
                    <a:pt x="24" y="8"/>
                  </a:lnTo>
                  <a:lnTo>
                    <a:pt x="16"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37" name="Freeform 1530"/>
            <p:cNvSpPr>
              <a:spLocks/>
            </p:cNvSpPr>
            <p:nvPr/>
          </p:nvSpPr>
          <p:spPr bwMode="auto">
            <a:xfrm>
              <a:off x="2811" y="3455"/>
              <a:ext cx="16" cy="123"/>
            </a:xfrm>
            <a:custGeom>
              <a:avLst/>
              <a:gdLst>
                <a:gd name="T0" fmla="*/ 0 w 16"/>
                <a:gd name="T1" fmla="*/ 0 h 123"/>
                <a:gd name="T2" fmla="*/ 0 w 16"/>
                <a:gd name="T3" fmla="*/ 35 h 123"/>
                <a:gd name="T4" fmla="*/ 0 w 16"/>
                <a:gd name="T5" fmla="*/ 43 h 123"/>
                <a:gd name="T6" fmla="*/ 0 w 16"/>
                <a:gd name="T7" fmla="*/ 70 h 123"/>
                <a:gd name="T8" fmla="*/ 8 w 16"/>
                <a:gd name="T9" fmla="*/ 70 h 123"/>
                <a:gd name="T10" fmla="*/ 8 w 16"/>
                <a:gd name="T11" fmla="*/ 79 h 123"/>
                <a:gd name="T12" fmla="*/ 8 w 16"/>
                <a:gd name="T13" fmla="*/ 87 h 123"/>
                <a:gd name="T14" fmla="*/ 8 w 16"/>
                <a:gd name="T15" fmla="*/ 105 h 123"/>
                <a:gd name="T16" fmla="*/ 16 w 16"/>
                <a:gd name="T17" fmla="*/ 114 h 123"/>
                <a:gd name="T18" fmla="*/ 16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0" y="0"/>
                  </a:moveTo>
                  <a:lnTo>
                    <a:pt x="0" y="35"/>
                  </a:lnTo>
                  <a:lnTo>
                    <a:pt x="0" y="43"/>
                  </a:lnTo>
                  <a:lnTo>
                    <a:pt x="0" y="70"/>
                  </a:lnTo>
                  <a:lnTo>
                    <a:pt x="8" y="70"/>
                  </a:lnTo>
                  <a:lnTo>
                    <a:pt x="8" y="79"/>
                  </a:lnTo>
                  <a:lnTo>
                    <a:pt x="8" y="87"/>
                  </a:lnTo>
                  <a:lnTo>
                    <a:pt x="8" y="105"/>
                  </a:lnTo>
                  <a:lnTo>
                    <a:pt x="16" y="114"/>
                  </a:lnTo>
                  <a:lnTo>
                    <a:pt x="16"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38" name="Freeform 1531"/>
            <p:cNvSpPr>
              <a:spLocks/>
            </p:cNvSpPr>
            <p:nvPr/>
          </p:nvSpPr>
          <p:spPr bwMode="auto">
            <a:xfrm>
              <a:off x="2843" y="3481"/>
              <a:ext cx="16" cy="61"/>
            </a:xfrm>
            <a:custGeom>
              <a:avLst/>
              <a:gdLst>
                <a:gd name="T0" fmla="*/ 16 w 16"/>
                <a:gd name="T1" fmla="*/ 0 h 61"/>
                <a:gd name="T2" fmla="*/ 8 w 16"/>
                <a:gd name="T3" fmla="*/ 9 h 61"/>
                <a:gd name="T4" fmla="*/ 0 w 16"/>
                <a:gd name="T5" fmla="*/ 17 h 61"/>
                <a:gd name="T6" fmla="*/ 0 w 16"/>
                <a:gd name="T7" fmla="*/ 26 h 61"/>
                <a:gd name="T8" fmla="*/ 0 w 16"/>
                <a:gd name="T9" fmla="*/ 44 h 61"/>
                <a:gd name="T10" fmla="*/ 0 w 16"/>
                <a:gd name="T11" fmla="*/ 53 h 61"/>
                <a:gd name="T12" fmla="*/ 0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16" y="0"/>
                  </a:moveTo>
                  <a:lnTo>
                    <a:pt x="8" y="9"/>
                  </a:lnTo>
                  <a:lnTo>
                    <a:pt x="0" y="17"/>
                  </a:lnTo>
                  <a:lnTo>
                    <a:pt x="0" y="26"/>
                  </a:lnTo>
                  <a:lnTo>
                    <a:pt x="0" y="44"/>
                  </a:lnTo>
                  <a:lnTo>
                    <a:pt x="0" y="53"/>
                  </a:lnTo>
                  <a:lnTo>
                    <a:pt x="0"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39" name="Freeform 1532"/>
            <p:cNvSpPr>
              <a:spLocks/>
            </p:cNvSpPr>
            <p:nvPr/>
          </p:nvSpPr>
          <p:spPr bwMode="auto">
            <a:xfrm>
              <a:off x="2875" y="3507"/>
              <a:ext cx="16" cy="88"/>
            </a:xfrm>
            <a:custGeom>
              <a:avLst/>
              <a:gdLst>
                <a:gd name="T0" fmla="*/ 0 w 16"/>
                <a:gd name="T1" fmla="*/ 0 h 88"/>
                <a:gd name="T2" fmla="*/ 0 w 16"/>
                <a:gd name="T3" fmla="*/ 27 h 88"/>
                <a:gd name="T4" fmla="*/ 8 w 16"/>
                <a:gd name="T5" fmla="*/ 35 h 88"/>
                <a:gd name="T6" fmla="*/ 8 w 16"/>
                <a:gd name="T7" fmla="*/ 53 h 88"/>
                <a:gd name="T8" fmla="*/ 16 w 16"/>
                <a:gd name="T9" fmla="*/ 62 h 88"/>
                <a:gd name="T10" fmla="*/ 16 w 16"/>
                <a:gd name="T11" fmla="*/ 71 h 88"/>
                <a:gd name="T12" fmla="*/ 16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0" y="0"/>
                  </a:moveTo>
                  <a:lnTo>
                    <a:pt x="0" y="27"/>
                  </a:lnTo>
                  <a:lnTo>
                    <a:pt x="8" y="35"/>
                  </a:lnTo>
                  <a:lnTo>
                    <a:pt x="8" y="53"/>
                  </a:lnTo>
                  <a:lnTo>
                    <a:pt x="16" y="62"/>
                  </a:lnTo>
                  <a:lnTo>
                    <a:pt x="16" y="71"/>
                  </a:lnTo>
                  <a:lnTo>
                    <a:pt x="16"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40" name="Freeform 1533"/>
            <p:cNvSpPr>
              <a:spLocks/>
            </p:cNvSpPr>
            <p:nvPr/>
          </p:nvSpPr>
          <p:spPr bwMode="auto">
            <a:xfrm>
              <a:off x="2915" y="3455"/>
              <a:ext cx="16" cy="123"/>
            </a:xfrm>
            <a:custGeom>
              <a:avLst/>
              <a:gdLst>
                <a:gd name="T0" fmla="*/ 8 w 16"/>
                <a:gd name="T1" fmla="*/ 0 h 123"/>
                <a:gd name="T2" fmla="*/ 8 w 16"/>
                <a:gd name="T3" fmla="*/ 8 h 123"/>
                <a:gd name="T4" fmla="*/ 0 w 16"/>
                <a:gd name="T5" fmla="*/ 26 h 123"/>
                <a:gd name="T6" fmla="*/ 0 w 16"/>
                <a:gd name="T7" fmla="*/ 35 h 123"/>
                <a:gd name="T8" fmla="*/ 8 w 16"/>
                <a:gd name="T9" fmla="*/ 43 h 123"/>
                <a:gd name="T10" fmla="*/ 8 w 16"/>
                <a:gd name="T11" fmla="*/ 52 h 123"/>
                <a:gd name="T12" fmla="*/ 8 w 16"/>
                <a:gd name="T13" fmla="*/ 70 h 123"/>
                <a:gd name="T14" fmla="*/ 8 w 16"/>
                <a:gd name="T15" fmla="*/ 79 h 123"/>
                <a:gd name="T16" fmla="*/ 16 w 16"/>
                <a:gd name="T17" fmla="*/ 87 h 123"/>
                <a:gd name="T18" fmla="*/ 16 w 16"/>
                <a:gd name="T19" fmla="*/ 105 h 123"/>
                <a:gd name="T20" fmla="*/ 16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0" y="26"/>
                  </a:lnTo>
                  <a:lnTo>
                    <a:pt x="0" y="35"/>
                  </a:lnTo>
                  <a:lnTo>
                    <a:pt x="8" y="43"/>
                  </a:lnTo>
                  <a:lnTo>
                    <a:pt x="8" y="52"/>
                  </a:lnTo>
                  <a:lnTo>
                    <a:pt x="8" y="70"/>
                  </a:lnTo>
                  <a:lnTo>
                    <a:pt x="8" y="79"/>
                  </a:lnTo>
                  <a:lnTo>
                    <a:pt x="16" y="87"/>
                  </a:lnTo>
                  <a:lnTo>
                    <a:pt x="16" y="105"/>
                  </a:lnTo>
                  <a:lnTo>
                    <a:pt x="16"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41" name="Freeform 1534"/>
            <p:cNvSpPr>
              <a:spLocks/>
            </p:cNvSpPr>
            <p:nvPr/>
          </p:nvSpPr>
          <p:spPr bwMode="auto">
            <a:xfrm>
              <a:off x="3011" y="3490"/>
              <a:ext cx="40" cy="105"/>
            </a:xfrm>
            <a:custGeom>
              <a:avLst/>
              <a:gdLst>
                <a:gd name="T0" fmla="*/ 8 w 40"/>
                <a:gd name="T1" fmla="*/ 0 h 105"/>
                <a:gd name="T2" fmla="*/ 0 w 40"/>
                <a:gd name="T3" fmla="*/ 8 h 105"/>
                <a:gd name="T4" fmla="*/ 8 w 40"/>
                <a:gd name="T5" fmla="*/ 17 h 105"/>
                <a:gd name="T6" fmla="*/ 16 w 40"/>
                <a:gd name="T7" fmla="*/ 35 h 105"/>
                <a:gd name="T8" fmla="*/ 32 w 40"/>
                <a:gd name="T9" fmla="*/ 44 h 105"/>
                <a:gd name="T10" fmla="*/ 32 w 40"/>
                <a:gd name="T11" fmla="*/ 52 h 105"/>
                <a:gd name="T12" fmla="*/ 40 w 40"/>
                <a:gd name="T13" fmla="*/ 70 h 105"/>
                <a:gd name="T14" fmla="*/ 40 w 40"/>
                <a:gd name="T15" fmla="*/ 79 h 105"/>
                <a:gd name="T16" fmla="*/ 40 w 40"/>
                <a:gd name="T17" fmla="*/ 88 h 105"/>
                <a:gd name="T18" fmla="*/ 4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8" y="0"/>
                  </a:moveTo>
                  <a:lnTo>
                    <a:pt x="0" y="8"/>
                  </a:lnTo>
                  <a:lnTo>
                    <a:pt x="8" y="17"/>
                  </a:lnTo>
                  <a:lnTo>
                    <a:pt x="16" y="35"/>
                  </a:lnTo>
                  <a:lnTo>
                    <a:pt x="32" y="44"/>
                  </a:lnTo>
                  <a:lnTo>
                    <a:pt x="32" y="52"/>
                  </a:lnTo>
                  <a:lnTo>
                    <a:pt x="40" y="70"/>
                  </a:lnTo>
                  <a:lnTo>
                    <a:pt x="40" y="79"/>
                  </a:lnTo>
                  <a:lnTo>
                    <a:pt x="40" y="88"/>
                  </a:lnTo>
                  <a:lnTo>
                    <a:pt x="4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42" name="Freeform 1535"/>
            <p:cNvSpPr>
              <a:spLocks/>
            </p:cNvSpPr>
            <p:nvPr/>
          </p:nvSpPr>
          <p:spPr bwMode="auto">
            <a:xfrm>
              <a:off x="3051" y="3463"/>
              <a:ext cx="64" cy="115"/>
            </a:xfrm>
            <a:custGeom>
              <a:avLst/>
              <a:gdLst>
                <a:gd name="T0" fmla="*/ 0 w 64"/>
                <a:gd name="T1" fmla="*/ 0 h 115"/>
                <a:gd name="T2" fmla="*/ 8 w 64"/>
                <a:gd name="T3" fmla="*/ 18 h 115"/>
                <a:gd name="T4" fmla="*/ 8 w 64"/>
                <a:gd name="T5" fmla="*/ 27 h 115"/>
                <a:gd name="T6" fmla="*/ 24 w 64"/>
                <a:gd name="T7" fmla="*/ 27 h 115"/>
                <a:gd name="T8" fmla="*/ 32 w 64"/>
                <a:gd name="T9" fmla="*/ 27 h 115"/>
                <a:gd name="T10" fmla="*/ 32 w 64"/>
                <a:gd name="T11" fmla="*/ 35 h 115"/>
                <a:gd name="T12" fmla="*/ 32 w 64"/>
                <a:gd name="T13" fmla="*/ 44 h 115"/>
                <a:gd name="T14" fmla="*/ 40 w 64"/>
                <a:gd name="T15" fmla="*/ 62 h 115"/>
                <a:gd name="T16" fmla="*/ 48 w 64"/>
                <a:gd name="T17" fmla="*/ 71 h 115"/>
                <a:gd name="T18" fmla="*/ 48 w 64"/>
                <a:gd name="T19" fmla="*/ 79 h 115"/>
                <a:gd name="T20" fmla="*/ 48 w 64"/>
                <a:gd name="T21" fmla="*/ 97 h 115"/>
                <a:gd name="T22" fmla="*/ 64 w 64"/>
                <a:gd name="T23" fmla="*/ 97 h 115"/>
                <a:gd name="T24" fmla="*/ 64 w 64"/>
                <a:gd name="T25" fmla="*/ 106 h 115"/>
                <a:gd name="T26" fmla="*/ 64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0" y="0"/>
                  </a:moveTo>
                  <a:lnTo>
                    <a:pt x="8" y="18"/>
                  </a:lnTo>
                  <a:lnTo>
                    <a:pt x="8" y="27"/>
                  </a:lnTo>
                  <a:lnTo>
                    <a:pt x="24" y="27"/>
                  </a:lnTo>
                  <a:lnTo>
                    <a:pt x="32" y="27"/>
                  </a:lnTo>
                  <a:lnTo>
                    <a:pt x="32" y="35"/>
                  </a:lnTo>
                  <a:lnTo>
                    <a:pt x="32" y="44"/>
                  </a:lnTo>
                  <a:lnTo>
                    <a:pt x="40" y="62"/>
                  </a:lnTo>
                  <a:lnTo>
                    <a:pt x="48" y="71"/>
                  </a:lnTo>
                  <a:lnTo>
                    <a:pt x="48" y="79"/>
                  </a:lnTo>
                  <a:lnTo>
                    <a:pt x="48" y="97"/>
                  </a:lnTo>
                  <a:lnTo>
                    <a:pt x="64" y="97"/>
                  </a:lnTo>
                  <a:lnTo>
                    <a:pt x="64" y="106"/>
                  </a:lnTo>
                  <a:lnTo>
                    <a:pt x="64"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43" name="Freeform 1536"/>
            <p:cNvSpPr>
              <a:spLocks/>
            </p:cNvSpPr>
            <p:nvPr/>
          </p:nvSpPr>
          <p:spPr bwMode="auto">
            <a:xfrm>
              <a:off x="2659" y="3507"/>
              <a:ext cx="48" cy="88"/>
            </a:xfrm>
            <a:custGeom>
              <a:avLst/>
              <a:gdLst>
                <a:gd name="T0" fmla="*/ 48 w 48"/>
                <a:gd name="T1" fmla="*/ 0 h 88"/>
                <a:gd name="T2" fmla="*/ 48 w 48"/>
                <a:gd name="T3" fmla="*/ 18 h 88"/>
                <a:gd name="T4" fmla="*/ 48 w 48"/>
                <a:gd name="T5" fmla="*/ 27 h 88"/>
                <a:gd name="T6" fmla="*/ 32 w 48"/>
                <a:gd name="T7" fmla="*/ 27 h 88"/>
                <a:gd name="T8" fmla="*/ 32 w 48"/>
                <a:gd name="T9" fmla="*/ 35 h 88"/>
                <a:gd name="T10" fmla="*/ 24 w 48"/>
                <a:gd name="T11" fmla="*/ 35 h 88"/>
                <a:gd name="T12" fmla="*/ 16 w 48"/>
                <a:gd name="T13" fmla="*/ 53 h 88"/>
                <a:gd name="T14" fmla="*/ 0 w 48"/>
                <a:gd name="T15" fmla="*/ 62 h 88"/>
                <a:gd name="T16" fmla="*/ 0 w 48"/>
                <a:gd name="T17" fmla="*/ 71 h 88"/>
                <a:gd name="T18" fmla="*/ 0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48" y="0"/>
                  </a:moveTo>
                  <a:lnTo>
                    <a:pt x="48" y="18"/>
                  </a:lnTo>
                  <a:lnTo>
                    <a:pt x="48" y="27"/>
                  </a:lnTo>
                  <a:lnTo>
                    <a:pt x="32" y="27"/>
                  </a:lnTo>
                  <a:lnTo>
                    <a:pt x="32" y="35"/>
                  </a:lnTo>
                  <a:lnTo>
                    <a:pt x="24" y="35"/>
                  </a:lnTo>
                  <a:lnTo>
                    <a:pt x="16"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44" name="Freeform 1537"/>
            <p:cNvSpPr>
              <a:spLocks/>
            </p:cNvSpPr>
            <p:nvPr/>
          </p:nvSpPr>
          <p:spPr bwMode="auto">
            <a:xfrm>
              <a:off x="2683" y="3314"/>
              <a:ext cx="64" cy="53"/>
            </a:xfrm>
            <a:custGeom>
              <a:avLst/>
              <a:gdLst>
                <a:gd name="T0" fmla="*/ 64 w 64"/>
                <a:gd name="T1" fmla="*/ 0 h 53"/>
                <a:gd name="T2" fmla="*/ 40 w 64"/>
                <a:gd name="T3" fmla="*/ 17 h 53"/>
                <a:gd name="T4" fmla="*/ 32 w 64"/>
                <a:gd name="T5" fmla="*/ 17 h 53"/>
                <a:gd name="T6" fmla="*/ 24 w 64"/>
                <a:gd name="T7" fmla="*/ 17 h 53"/>
                <a:gd name="T8" fmla="*/ 8 w 64"/>
                <a:gd name="T9" fmla="*/ 17 h 53"/>
                <a:gd name="T10" fmla="*/ 0 w 64"/>
                <a:gd name="T11" fmla="*/ 26 h 53"/>
                <a:gd name="T12" fmla="*/ 0 w 64"/>
                <a:gd name="T13" fmla="*/ 35 h 53"/>
                <a:gd name="T14" fmla="*/ 0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64" y="0"/>
                  </a:moveTo>
                  <a:lnTo>
                    <a:pt x="40" y="17"/>
                  </a:lnTo>
                  <a:lnTo>
                    <a:pt x="32" y="17"/>
                  </a:lnTo>
                  <a:lnTo>
                    <a:pt x="24" y="17"/>
                  </a:lnTo>
                  <a:lnTo>
                    <a:pt x="8" y="17"/>
                  </a:lnTo>
                  <a:lnTo>
                    <a:pt x="0" y="26"/>
                  </a:lnTo>
                  <a:lnTo>
                    <a:pt x="0" y="35"/>
                  </a:lnTo>
                  <a:lnTo>
                    <a:pt x="0"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45" name="Freeform 1538"/>
            <p:cNvSpPr>
              <a:spLocks/>
            </p:cNvSpPr>
            <p:nvPr/>
          </p:nvSpPr>
          <p:spPr bwMode="auto">
            <a:xfrm>
              <a:off x="2963" y="3314"/>
              <a:ext cx="96" cy="35"/>
            </a:xfrm>
            <a:custGeom>
              <a:avLst/>
              <a:gdLst>
                <a:gd name="T0" fmla="*/ 0 w 96"/>
                <a:gd name="T1" fmla="*/ 0 h 35"/>
                <a:gd name="T2" fmla="*/ 16 w 96"/>
                <a:gd name="T3" fmla="*/ 0 h 35"/>
                <a:gd name="T4" fmla="*/ 24 w 96"/>
                <a:gd name="T5" fmla="*/ 0 h 35"/>
                <a:gd name="T6" fmla="*/ 32 w 96"/>
                <a:gd name="T7" fmla="*/ 0 h 35"/>
                <a:gd name="T8" fmla="*/ 48 w 96"/>
                <a:gd name="T9" fmla="*/ 0 h 35"/>
                <a:gd name="T10" fmla="*/ 56 w 96"/>
                <a:gd name="T11" fmla="*/ 0 h 35"/>
                <a:gd name="T12" fmla="*/ 64 w 96"/>
                <a:gd name="T13" fmla="*/ 0 h 35"/>
                <a:gd name="T14" fmla="*/ 80 w 96"/>
                <a:gd name="T15" fmla="*/ 17 h 35"/>
                <a:gd name="T16" fmla="*/ 88 w 96"/>
                <a:gd name="T17" fmla="*/ 26 h 35"/>
                <a:gd name="T18" fmla="*/ 96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0" y="0"/>
                  </a:moveTo>
                  <a:lnTo>
                    <a:pt x="16" y="0"/>
                  </a:lnTo>
                  <a:lnTo>
                    <a:pt x="24" y="0"/>
                  </a:lnTo>
                  <a:lnTo>
                    <a:pt x="32" y="0"/>
                  </a:lnTo>
                  <a:lnTo>
                    <a:pt x="48" y="0"/>
                  </a:lnTo>
                  <a:lnTo>
                    <a:pt x="56" y="0"/>
                  </a:lnTo>
                  <a:lnTo>
                    <a:pt x="64" y="0"/>
                  </a:lnTo>
                  <a:lnTo>
                    <a:pt x="80" y="17"/>
                  </a:lnTo>
                  <a:lnTo>
                    <a:pt x="88" y="26"/>
                  </a:lnTo>
                  <a:lnTo>
                    <a:pt x="96"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46" name="Freeform 1539"/>
            <p:cNvSpPr>
              <a:spLocks/>
            </p:cNvSpPr>
            <p:nvPr/>
          </p:nvSpPr>
          <p:spPr bwMode="auto">
            <a:xfrm>
              <a:off x="2947" y="3296"/>
              <a:ext cx="112" cy="44"/>
            </a:xfrm>
            <a:custGeom>
              <a:avLst/>
              <a:gdLst>
                <a:gd name="T0" fmla="*/ 0 w 112"/>
                <a:gd name="T1" fmla="*/ 0 h 44"/>
                <a:gd name="T2" fmla="*/ 8 w 112"/>
                <a:gd name="T3" fmla="*/ 0 h 44"/>
                <a:gd name="T4" fmla="*/ 16 w 112"/>
                <a:gd name="T5" fmla="*/ 0 h 44"/>
                <a:gd name="T6" fmla="*/ 32 w 112"/>
                <a:gd name="T7" fmla="*/ 0 h 44"/>
                <a:gd name="T8" fmla="*/ 40 w 112"/>
                <a:gd name="T9" fmla="*/ 0 h 44"/>
                <a:gd name="T10" fmla="*/ 48 w 112"/>
                <a:gd name="T11" fmla="*/ 0 h 44"/>
                <a:gd name="T12" fmla="*/ 64 w 112"/>
                <a:gd name="T13" fmla="*/ 0 h 44"/>
                <a:gd name="T14" fmla="*/ 72 w 112"/>
                <a:gd name="T15" fmla="*/ 9 h 44"/>
                <a:gd name="T16" fmla="*/ 80 w 112"/>
                <a:gd name="T17" fmla="*/ 9 h 44"/>
                <a:gd name="T18" fmla="*/ 80 w 112"/>
                <a:gd name="T19" fmla="*/ 18 h 44"/>
                <a:gd name="T20" fmla="*/ 96 w 112"/>
                <a:gd name="T21" fmla="*/ 18 h 44"/>
                <a:gd name="T22" fmla="*/ 104 w 112"/>
                <a:gd name="T23" fmla="*/ 35 h 44"/>
                <a:gd name="T24" fmla="*/ 112 w 112"/>
                <a:gd name="T25" fmla="*/ 35 h 44"/>
                <a:gd name="T26" fmla="*/ 112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0" y="0"/>
                  </a:moveTo>
                  <a:lnTo>
                    <a:pt x="8" y="0"/>
                  </a:lnTo>
                  <a:lnTo>
                    <a:pt x="16" y="0"/>
                  </a:lnTo>
                  <a:lnTo>
                    <a:pt x="32" y="0"/>
                  </a:lnTo>
                  <a:lnTo>
                    <a:pt x="40" y="0"/>
                  </a:lnTo>
                  <a:lnTo>
                    <a:pt x="48" y="0"/>
                  </a:lnTo>
                  <a:lnTo>
                    <a:pt x="64" y="0"/>
                  </a:lnTo>
                  <a:lnTo>
                    <a:pt x="72" y="9"/>
                  </a:lnTo>
                  <a:lnTo>
                    <a:pt x="80" y="9"/>
                  </a:lnTo>
                  <a:lnTo>
                    <a:pt x="80" y="18"/>
                  </a:lnTo>
                  <a:lnTo>
                    <a:pt x="96" y="18"/>
                  </a:lnTo>
                  <a:lnTo>
                    <a:pt x="104" y="35"/>
                  </a:lnTo>
                  <a:lnTo>
                    <a:pt x="112" y="35"/>
                  </a:lnTo>
                  <a:lnTo>
                    <a:pt x="112"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47" name="Freeform 1540"/>
            <p:cNvSpPr>
              <a:spLocks/>
            </p:cNvSpPr>
            <p:nvPr/>
          </p:nvSpPr>
          <p:spPr bwMode="auto">
            <a:xfrm>
              <a:off x="3027" y="3375"/>
              <a:ext cx="64" cy="71"/>
            </a:xfrm>
            <a:custGeom>
              <a:avLst/>
              <a:gdLst>
                <a:gd name="T0" fmla="*/ 0 w 64"/>
                <a:gd name="T1" fmla="*/ 0 h 71"/>
                <a:gd name="T2" fmla="*/ 16 w 64"/>
                <a:gd name="T3" fmla="*/ 0 h 71"/>
                <a:gd name="T4" fmla="*/ 24 w 64"/>
                <a:gd name="T5" fmla="*/ 9 h 71"/>
                <a:gd name="T6" fmla="*/ 32 w 64"/>
                <a:gd name="T7" fmla="*/ 18 h 71"/>
                <a:gd name="T8" fmla="*/ 32 w 64"/>
                <a:gd name="T9" fmla="*/ 36 h 71"/>
                <a:gd name="T10" fmla="*/ 48 w 64"/>
                <a:gd name="T11" fmla="*/ 44 h 71"/>
                <a:gd name="T12" fmla="*/ 48 w 64"/>
                <a:gd name="T13" fmla="*/ 53 h 71"/>
                <a:gd name="T14" fmla="*/ 56 w 64"/>
                <a:gd name="T15" fmla="*/ 53 h 71"/>
                <a:gd name="T16" fmla="*/ 64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0" y="0"/>
                  </a:moveTo>
                  <a:lnTo>
                    <a:pt x="16" y="0"/>
                  </a:lnTo>
                  <a:lnTo>
                    <a:pt x="24" y="9"/>
                  </a:lnTo>
                  <a:lnTo>
                    <a:pt x="32" y="18"/>
                  </a:lnTo>
                  <a:lnTo>
                    <a:pt x="32" y="36"/>
                  </a:lnTo>
                  <a:lnTo>
                    <a:pt x="48" y="44"/>
                  </a:lnTo>
                  <a:lnTo>
                    <a:pt x="48" y="53"/>
                  </a:lnTo>
                  <a:lnTo>
                    <a:pt x="56" y="53"/>
                  </a:lnTo>
                  <a:lnTo>
                    <a:pt x="64"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48" name="Freeform 1541"/>
            <p:cNvSpPr>
              <a:spLocks/>
            </p:cNvSpPr>
            <p:nvPr/>
          </p:nvSpPr>
          <p:spPr bwMode="auto">
            <a:xfrm>
              <a:off x="3051" y="3455"/>
              <a:ext cx="96" cy="43"/>
            </a:xfrm>
            <a:custGeom>
              <a:avLst/>
              <a:gdLst>
                <a:gd name="T0" fmla="*/ 0 w 96"/>
                <a:gd name="T1" fmla="*/ 0 h 43"/>
                <a:gd name="T2" fmla="*/ 8 w 96"/>
                <a:gd name="T3" fmla="*/ 0 h 43"/>
                <a:gd name="T4" fmla="*/ 24 w 96"/>
                <a:gd name="T5" fmla="*/ 8 h 43"/>
                <a:gd name="T6" fmla="*/ 32 w 96"/>
                <a:gd name="T7" fmla="*/ 8 h 43"/>
                <a:gd name="T8" fmla="*/ 40 w 96"/>
                <a:gd name="T9" fmla="*/ 26 h 43"/>
                <a:gd name="T10" fmla="*/ 48 w 96"/>
                <a:gd name="T11" fmla="*/ 26 h 43"/>
                <a:gd name="T12" fmla="*/ 64 w 96"/>
                <a:gd name="T13" fmla="*/ 26 h 43"/>
                <a:gd name="T14" fmla="*/ 72 w 96"/>
                <a:gd name="T15" fmla="*/ 26 h 43"/>
                <a:gd name="T16" fmla="*/ 80 w 96"/>
                <a:gd name="T17" fmla="*/ 35 h 43"/>
                <a:gd name="T18" fmla="*/ 96 w 96"/>
                <a:gd name="T19" fmla="*/ 35 h 43"/>
                <a:gd name="T20" fmla="*/ 96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0" y="0"/>
                  </a:moveTo>
                  <a:lnTo>
                    <a:pt x="8" y="0"/>
                  </a:lnTo>
                  <a:lnTo>
                    <a:pt x="24" y="8"/>
                  </a:lnTo>
                  <a:lnTo>
                    <a:pt x="32" y="8"/>
                  </a:lnTo>
                  <a:lnTo>
                    <a:pt x="40" y="26"/>
                  </a:lnTo>
                  <a:lnTo>
                    <a:pt x="48" y="26"/>
                  </a:lnTo>
                  <a:lnTo>
                    <a:pt x="64" y="26"/>
                  </a:lnTo>
                  <a:lnTo>
                    <a:pt x="72" y="26"/>
                  </a:lnTo>
                  <a:lnTo>
                    <a:pt x="80" y="35"/>
                  </a:lnTo>
                  <a:lnTo>
                    <a:pt x="96" y="35"/>
                  </a:lnTo>
                  <a:lnTo>
                    <a:pt x="96"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6549" name="Group 1542"/>
          <p:cNvGrpSpPr>
            <a:grpSpLocks/>
          </p:cNvGrpSpPr>
          <p:nvPr/>
        </p:nvGrpSpPr>
        <p:grpSpPr bwMode="auto">
          <a:xfrm>
            <a:off x="6934200" y="2395538"/>
            <a:ext cx="774700" cy="725487"/>
            <a:chOff x="2611" y="2760"/>
            <a:chExt cx="488" cy="457"/>
          </a:xfrm>
        </p:grpSpPr>
        <p:sp>
          <p:nvSpPr>
            <p:cNvPr id="106690" name="Freeform 1543"/>
            <p:cNvSpPr>
              <a:spLocks/>
            </p:cNvSpPr>
            <p:nvPr/>
          </p:nvSpPr>
          <p:spPr bwMode="auto">
            <a:xfrm>
              <a:off x="2859" y="3006"/>
              <a:ext cx="240" cy="211"/>
            </a:xfrm>
            <a:custGeom>
              <a:avLst/>
              <a:gdLst>
                <a:gd name="T0" fmla="*/ 0 w 240"/>
                <a:gd name="T1" fmla="*/ 211 h 211"/>
                <a:gd name="T2" fmla="*/ 0 w 240"/>
                <a:gd name="T3" fmla="*/ 194 h 211"/>
                <a:gd name="T4" fmla="*/ 0 w 240"/>
                <a:gd name="T5" fmla="*/ 194 h 211"/>
                <a:gd name="T6" fmla="*/ 0 w 240"/>
                <a:gd name="T7" fmla="*/ 194 h 211"/>
                <a:gd name="T8" fmla="*/ 0 w 240"/>
                <a:gd name="T9" fmla="*/ 185 h 211"/>
                <a:gd name="T10" fmla="*/ 16 w 240"/>
                <a:gd name="T11" fmla="*/ 176 h 211"/>
                <a:gd name="T12" fmla="*/ 16 w 240"/>
                <a:gd name="T13" fmla="*/ 158 h 211"/>
                <a:gd name="T14" fmla="*/ 16 w 240"/>
                <a:gd name="T15" fmla="*/ 150 h 211"/>
                <a:gd name="T16" fmla="*/ 24 w 240"/>
                <a:gd name="T17" fmla="*/ 141 h 211"/>
                <a:gd name="T18" fmla="*/ 32 w 240"/>
                <a:gd name="T19" fmla="*/ 123 h 211"/>
                <a:gd name="T20" fmla="*/ 32 w 240"/>
                <a:gd name="T21" fmla="*/ 114 h 211"/>
                <a:gd name="T22" fmla="*/ 48 w 240"/>
                <a:gd name="T23" fmla="*/ 106 h 211"/>
                <a:gd name="T24" fmla="*/ 56 w 240"/>
                <a:gd name="T25" fmla="*/ 97 h 211"/>
                <a:gd name="T26" fmla="*/ 64 w 240"/>
                <a:gd name="T27" fmla="*/ 79 h 211"/>
                <a:gd name="T28" fmla="*/ 64 w 240"/>
                <a:gd name="T29" fmla="*/ 71 h 211"/>
                <a:gd name="T30" fmla="*/ 72 w 240"/>
                <a:gd name="T31" fmla="*/ 71 h 211"/>
                <a:gd name="T32" fmla="*/ 88 w 240"/>
                <a:gd name="T33" fmla="*/ 62 h 211"/>
                <a:gd name="T34" fmla="*/ 96 w 240"/>
                <a:gd name="T35" fmla="*/ 44 h 211"/>
                <a:gd name="T36" fmla="*/ 104 w 240"/>
                <a:gd name="T37" fmla="*/ 35 h 211"/>
                <a:gd name="T38" fmla="*/ 128 w 240"/>
                <a:gd name="T39" fmla="*/ 35 h 211"/>
                <a:gd name="T40" fmla="*/ 136 w 240"/>
                <a:gd name="T41" fmla="*/ 27 h 211"/>
                <a:gd name="T42" fmla="*/ 160 w 240"/>
                <a:gd name="T43" fmla="*/ 27 h 211"/>
                <a:gd name="T44" fmla="*/ 168 w 240"/>
                <a:gd name="T45" fmla="*/ 27 h 211"/>
                <a:gd name="T46" fmla="*/ 192 w 240"/>
                <a:gd name="T47" fmla="*/ 9 h 211"/>
                <a:gd name="T48" fmla="*/ 200 w 240"/>
                <a:gd name="T49" fmla="*/ 9 h 211"/>
                <a:gd name="T50" fmla="*/ 216 w 240"/>
                <a:gd name="T51" fmla="*/ 9 h 211"/>
                <a:gd name="T52" fmla="*/ 224 w 240"/>
                <a:gd name="T53" fmla="*/ 9 h 211"/>
                <a:gd name="T54" fmla="*/ 232 w 240"/>
                <a:gd name="T55" fmla="*/ 9 h 211"/>
                <a:gd name="T56" fmla="*/ 232 w 240"/>
                <a:gd name="T57" fmla="*/ 9 h 211"/>
                <a:gd name="T58" fmla="*/ 232 w 240"/>
                <a:gd name="T59" fmla="*/ 0 h 211"/>
                <a:gd name="T60" fmla="*/ 240 w 240"/>
                <a:gd name="T61" fmla="*/ 9 h 211"/>
                <a:gd name="T62" fmla="*/ 232 w 240"/>
                <a:gd name="T63" fmla="*/ 9 h 211"/>
                <a:gd name="T64" fmla="*/ 232 w 240"/>
                <a:gd name="T65" fmla="*/ 9 h 211"/>
                <a:gd name="T66" fmla="*/ 224 w 240"/>
                <a:gd name="T67" fmla="*/ 9 h 211"/>
                <a:gd name="T68" fmla="*/ 224 w 240"/>
                <a:gd name="T69" fmla="*/ 9 h 211"/>
                <a:gd name="T70" fmla="*/ 216 w 240"/>
                <a:gd name="T71" fmla="*/ 27 h 211"/>
                <a:gd name="T72" fmla="*/ 200 w 240"/>
                <a:gd name="T73" fmla="*/ 27 h 211"/>
                <a:gd name="T74" fmla="*/ 192 w 240"/>
                <a:gd name="T75" fmla="*/ 27 h 211"/>
                <a:gd name="T76" fmla="*/ 168 w 240"/>
                <a:gd name="T77" fmla="*/ 35 h 211"/>
                <a:gd name="T78" fmla="*/ 160 w 240"/>
                <a:gd name="T79" fmla="*/ 44 h 211"/>
                <a:gd name="T80" fmla="*/ 152 w 240"/>
                <a:gd name="T81" fmla="*/ 44 h 211"/>
                <a:gd name="T82" fmla="*/ 136 w 240"/>
                <a:gd name="T83" fmla="*/ 62 h 211"/>
                <a:gd name="T84" fmla="*/ 128 w 240"/>
                <a:gd name="T85" fmla="*/ 71 h 211"/>
                <a:gd name="T86" fmla="*/ 120 w 240"/>
                <a:gd name="T87" fmla="*/ 79 h 211"/>
                <a:gd name="T88" fmla="*/ 104 w 240"/>
                <a:gd name="T89" fmla="*/ 79 h 211"/>
                <a:gd name="T90" fmla="*/ 104 w 240"/>
                <a:gd name="T91" fmla="*/ 97 h 211"/>
                <a:gd name="T92" fmla="*/ 96 w 240"/>
                <a:gd name="T93" fmla="*/ 97 h 211"/>
                <a:gd name="T94" fmla="*/ 88 w 240"/>
                <a:gd name="T95" fmla="*/ 106 h 211"/>
                <a:gd name="T96" fmla="*/ 72 w 240"/>
                <a:gd name="T97" fmla="*/ 114 h 211"/>
                <a:gd name="T98" fmla="*/ 64 w 240"/>
                <a:gd name="T99" fmla="*/ 123 h 211"/>
                <a:gd name="T100" fmla="*/ 64 w 240"/>
                <a:gd name="T101" fmla="*/ 141 h 211"/>
                <a:gd name="T102" fmla="*/ 56 w 240"/>
                <a:gd name="T103" fmla="*/ 150 h 211"/>
                <a:gd name="T104" fmla="*/ 56 w 240"/>
                <a:gd name="T105" fmla="*/ 158 h 211"/>
                <a:gd name="T106" fmla="*/ 48 w 240"/>
                <a:gd name="T107" fmla="*/ 158 h 211"/>
                <a:gd name="T108" fmla="*/ 48 w 240"/>
                <a:gd name="T109" fmla="*/ 176 h 211"/>
                <a:gd name="T110" fmla="*/ 32 w 240"/>
                <a:gd name="T111" fmla="*/ 185 h 211"/>
                <a:gd name="T112" fmla="*/ 32 w 240"/>
                <a:gd name="T113" fmla="*/ 194 h 211"/>
                <a:gd name="T114" fmla="*/ 32 w 240"/>
                <a:gd name="T115" fmla="*/ 194 h 211"/>
                <a:gd name="T116" fmla="*/ 32 w 240"/>
                <a:gd name="T117" fmla="*/ 194 h 211"/>
                <a:gd name="T118" fmla="*/ 24 w 240"/>
                <a:gd name="T119" fmla="*/ 194 h 211"/>
                <a:gd name="T120" fmla="*/ 32 w 240"/>
                <a:gd name="T121" fmla="*/ 211 h 211"/>
                <a:gd name="T122" fmla="*/ 0 w 240"/>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0"/>
                <a:gd name="T187" fmla="*/ 0 h 211"/>
                <a:gd name="T188" fmla="*/ 240 w 240"/>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0" h="211">
                  <a:moveTo>
                    <a:pt x="0" y="211"/>
                  </a:moveTo>
                  <a:lnTo>
                    <a:pt x="0" y="194"/>
                  </a:lnTo>
                  <a:lnTo>
                    <a:pt x="0" y="185"/>
                  </a:lnTo>
                  <a:lnTo>
                    <a:pt x="16" y="176"/>
                  </a:lnTo>
                  <a:lnTo>
                    <a:pt x="16" y="158"/>
                  </a:lnTo>
                  <a:lnTo>
                    <a:pt x="16" y="150"/>
                  </a:lnTo>
                  <a:lnTo>
                    <a:pt x="24" y="141"/>
                  </a:lnTo>
                  <a:lnTo>
                    <a:pt x="32" y="123"/>
                  </a:lnTo>
                  <a:lnTo>
                    <a:pt x="32" y="114"/>
                  </a:lnTo>
                  <a:lnTo>
                    <a:pt x="48" y="106"/>
                  </a:lnTo>
                  <a:lnTo>
                    <a:pt x="56" y="97"/>
                  </a:lnTo>
                  <a:lnTo>
                    <a:pt x="64" y="79"/>
                  </a:lnTo>
                  <a:lnTo>
                    <a:pt x="64" y="71"/>
                  </a:lnTo>
                  <a:lnTo>
                    <a:pt x="72" y="71"/>
                  </a:lnTo>
                  <a:lnTo>
                    <a:pt x="88" y="62"/>
                  </a:lnTo>
                  <a:lnTo>
                    <a:pt x="96" y="44"/>
                  </a:lnTo>
                  <a:lnTo>
                    <a:pt x="104" y="35"/>
                  </a:lnTo>
                  <a:lnTo>
                    <a:pt x="128" y="35"/>
                  </a:lnTo>
                  <a:lnTo>
                    <a:pt x="136" y="27"/>
                  </a:lnTo>
                  <a:lnTo>
                    <a:pt x="160" y="27"/>
                  </a:lnTo>
                  <a:lnTo>
                    <a:pt x="168" y="27"/>
                  </a:lnTo>
                  <a:lnTo>
                    <a:pt x="192" y="9"/>
                  </a:lnTo>
                  <a:lnTo>
                    <a:pt x="200" y="9"/>
                  </a:lnTo>
                  <a:lnTo>
                    <a:pt x="216" y="9"/>
                  </a:lnTo>
                  <a:lnTo>
                    <a:pt x="224" y="9"/>
                  </a:lnTo>
                  <a:lnTo>
                    <a:pt x="232" y="9"/>
                  </a:lnTo>
                  <a:lnTo>
                    <a:pt x="232" y="0"/>
                  </a:lnTo>
                  <a:lnTo>
                    <a:pt x="240" y="9"/>
                  </a:lnTo>
                  <a:lnTo>
                    <a:pt x="232" y="9"/>
                  </a:lnTo>
                  <a:lnTo>
                    <a:pt x="224" y="9"/>
                  </a:lnTo>
                  <a:lnTo>
                    <a:pt x="216" y="27"/>
                  </a:lnTo>
                  <a:lnTo>
                    <a:pt x="200" y="27"/>
                  </a:lnTo>
                  <a:lnTo>
                    <a:pt x="192" y="27"/>
                  </a:lnTo>
                  <a:lnTo>
                    <a:pt x="168" y="35"/>
                  </a:lnTo>
                  <a:lnTo>
                    <a:pt x="160" y="44"/>
                  </a:lnTo>
                  <a:lnTo>
                    <a:pt x="152" y="44"/>
                  </a:lnTo>
                  <a:lnTo>
                    <a:pt x="136" y="62"/>
                  </a:lnTo>
                  <a:lnTo>
                    <a:pt x="128" y="71"/>
                  </a:lnTo>
                  <a:lnTo>
                    <a:pt x="120" y="79"/>
                  </a:lnTo>
                  <a:lnTo>
                    <a:pt x="104" y="79"/>
                  </a:lnTo>
                  <a:lnTo>
                    <a:pt x="104" y="97"/>
                  </a:lnTo>
                  <a:lnTo>
                    <a:pt x="96" y="97"/>
                  </a:lnTo>
                  <a:lnTo>
                    <a:pt x="88" y="106"/>
                  </a:lnTo>
                  <a:lnTo>
                    <a:pt x="72" y="114"/>
                  </a:lnTo>
                  <a:lnTo>
                    <a:pt x="64" y="123"/>
                  </a:lnTo>
                  <a:lnTo>
                    <a:pt x="64" y="141"/>
                  </a:lnTo>
                  <a:lnTo>
                    <a:pt x="56" y="150"/>
                  </a:lnTo>
                  <a:lnTo>
                    <a:pt x="56" y="158"/>
                  </a:lnTo>
                  <a:lnTo>
                    <a:pt x="48" y="158"/>
                  </a:lnTo>
                  <a:lnTo>
                    <a:pt x="48" y="176"/>
                  </a:lnTo>
                  <a:lnTo>
                    <a:pt x="32" y="185"/>
                  </a:lnTo>
                  <a:lnTo>
                    <a:pt x="32" y="194"/>
                  </a:lnTo>
                  <a:lnTo>
                    <a:pt x="24" y="194"/>
                  </a:lnTo>
                  <a:lnTo>
                    <a:pt x="32" y="211"/>
                  </a:lnTo>
                  <a:lnTo>
                    <a:pt x="0"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91" name="Freeform 1544"/>
            <p:cNvSpPr>
              <a:spLocks/>
            </p:cNvSpPr>
            <p:nvPr/>
          </p:nvSpPr>
          <p:spPr bwMode="auto">
            <a:xfrm>
              <a:off x="2859" y="3006"/>
              <a:ext cx="240" cy="211"/>
            </a:xfrm>
            <a:custGeom>
              <a:avLst/>
              <a:gdLst>
                <a:gd name="T0" fmla="*/ 0 w 240"/>
                <a:gd name="T1" fmla="*/ 211 h 211"/>
                <a:gd name="T2" fmla="*/ 0 w 240"/>
                <a:gd name="T3" fmla="*/ 194 h 211"/>
                <a:gd name="T4" fmla="*/ 0 w 240"/>
                <a:gd name="T5" fmla="*/ 194 h 211"/>
                <a:gd name="T6" fmla="*/ 0 w 240"/>
                <a:gd name="T7" fmla="*/ 194 h 211"/>
                <a:gd name="T8" fmla="*/ 0 w 240"/>
                <a:gd name="T9" fmla="*/ 185 h 211"/>
                <a:gd name="T10" fmla="*/ 16 w 240"/>
                <a:gd name="T11" fmla="*/ 176 h 211"/>
                <a:gd name="T12" fmla="*/ 16 w 240"/>
                <a:gd name="T13" fmla="*/ 158 h 211"/>
                <a:gd name="T14" fmla="*/ 16 w 240"/>
                <a:gd name="T15" fmla="*/ 150 h 211"/>
                <a:gd name="T16" fmla="*/ 24 w 240"/>
                <a:gd name="T17" fmla="*/ 141 h 211"/>
                <a:gd name="T18" fmla="*/ 32 w 240"/>
                <a:gd name="T19" fmla="*/ 123 h 211"/>
                <a:gd name="T20" fmla="*/ 32 w 240"/>
                <a:gd name="T21" fmla="*/ 114 h 211"/>
                <a:gd name="T22" fmla="*/ 48 w 240"/>
                <a:gd name="T23" fmla="*/ 106 h 211"/>
                <a:gd name="T24" fmla="*/ 56 w 240"/>
                <a:gd name="T25" fmla="*/ 97 h 211"/>
                <a:gd name="T26" fmla="*/ 64 w 240"/>
                <a:gd name="T27" fmla="*/ 79 h 211"/>
                <a:gd name="T28" fmla="*/ 64 w 240"/>
                <a:gd name="T29" fmla="*/ 71 h 211"/>
                <a:gd name="T30" fmla="*/ 72 w 240"/>
                <a:gd name="T31" fmla="*/ 71 h 211"/>
                <a:gd name="T32" fmla="*/ 88 w 240"/>
                <a:gd name="T33" fmla="*/ 62 h 211"/>
                <a:gd name="T34" fmla="*/ 96 w 240"/>
                <a:gd name="T35" fmla="*/ 44 h 211"/>
                <a:gd name="T36" fmla="*/ 104 w 240"/>
                <a:gd name="T37" fmla="*/ 35 h 211"/>
                <a:gd name="T38" fmla="*/ 128 w 240"/>
                <a:gd name="T39" fmla="*/ 35 h 211"/>
                <a:gd name="T40" fmla="*/ 136 w 240"/>
                <a:gd name="T41" fmla="*/ 27 h 211"/>
                <a:gd name="T42" fmla="*/ 160 w 240"/>
                <a:gd name="T43" fmla="*/ 27 h 211"/>
                <a:gd name="T44" fmla="*/ 168 w 240"/>
                <a:gd name="T45" fmla="*/ 27 h 211"/>
                <a:gd name="T46" fmla="*/ 192 w 240"/>
                <a:gd name="T47" fmla="*/ 9 h 211"/>
                <a:gd name="T48" fmla="*/ 200 w 240"/>
                <a:gd name="T49" fmla="*/ 9 h 211"/>
                <a:gd name="T50" fmla="*/ 216 w 240"/>
                <a:gd name="T51" fmla="*/ 9 h 211"/>
                <a:gd name="T52" fmla="*/ 224 w 240"/>
                <a:gd name="T53" fmla="*/ 9 h 211"/>
                <a:gd name="T54" fmla="*/ 232 w 240"/>
                <a:gd name="T55" fmla="*/ 9 h 211"/>
                <a:gd name="T56" fmla="*/ 232 w 240"/>
                <a:gd name="T57" fmla="*/ 9 h 211"/>
                <a:gd name="T58" fmla="*/ 232 w 240"/>
                <a:gd name="T59" fmla="*/ 0 h 211"/>
                <a:gd name="T60" fmla="*/ 240 w 240"/>
                <a:gd name="T61" fmla="*/ 9 h 211"/>
                <a:gd name="T62" fmla="*/ 232 w 240"/>
                <a:gd name="T63" fmla="*/ 9 h 211"/>
                <a:gd name="T64" fmla="*/ 232 w 240"/>
                <a:gd name="T65" fmla="*/ 9 h 211"/>
                <a:gd name="T66" fmla="*/ 224 w 240"/>
                <a:gd name="T67" fmla="*/ 9 h 211"/>
                <a:gd name="T68" fmla="*/ 224 w 240"/>
                <a:gd name="T69" fmla="*/ 9 h 211"/>
                <a:gd name="T70" fmla="*/ 216 w 240"/>
                <a:gd name="T71" fmla="*/ 27 h 211"/>
                <a:gd name="T72" fmla="*/ 200 w 240"/>
                <a:gd name="T73" fmla="*/ 27 h 211"/>
                <a:gd name="T74" fmla="*/ 192 w 240"/>
                <a:gd name="T75" fmla="*/ 27 h 211"/>
                <a:gd name="T76" fmla="*/ 168 w 240"/>
                <a:gd name="T77" fmla="*/ 35 h 211"/>
                <a:gd name="T78" fmla="*/ 160 w 240"/>
                <a:gd name="T79" fmla="*/ 44 h 211"/>
                <a:gd name="T80" fmla="*/ 152 w 240"/>
                <a:gd name="T81" fmla="*/ 44 h 211"/>
                <a:gd name="T82" fmla="*/ 136 w 240"/>
                <a:gd name="T83" fmla="*/ 62 h 211"/>
                <a:gd name="T84" fmla="*/ 128 w 240"/>
                <a:gd name="T85" fmla="*/ 71 h 211"/>
                <a:gd name="T86" fmla="*/ 120 w 240"/>
                <a:gd name="T87" fmla="*/ 79 h 211"/>
                <a:gd name="T88" fmla="*/ 104 w 240"/>
                <a:gd name="T89" fmla="*/ 79 h 211"/>
                <a:gd name="T90" fmla="*/ 104 w 240"/>
                <a:gd name="T91" fmla="*/ 97 h 211"/>
                <a:gd name="T92" fmla="*/ 96 w 240"/>
                <a:gd name="T93" fmla="*/ 97 h 211"/>
                <a:gd name="T94" fmla="*/ 88 w 240"/>
                <a:gd name="T95" fmla="*/ 106 h 211"/>
                <a:gd name="T96" fmla="*/ 72 w 240"/>
                <a:gd name="T97" fmla="*/ 114 h 211"/>
                <a:gd name="T98" fmla="*/ 64 w 240"/>
                <a:gd name="T99" fmla="*/ 123 h 211"/>
                <a:gd name="T100" fmla="*/ 64 w 240"/>
                <a:gd name="T101" fmla="*/ 141 h 211"/>
                <a:gd name="T102" fmla="*/ 56 w 240"/>
                <a:gd name="T103" fmla="*/ 150 h 211"/>
                <a:gd name="T104" fmla="*/ 56 w 240"/>
                <a:gd name="T105" fmla="*/ 158 h 211"/>
                <a:gd name="T106" fmla="*/ 48 w 240"/>
                <a:gd name="T107" fmla="*/ 158 h 211"/>
                <a:gd name="T108" fmla="*/ 48 w 240"/>
                <a:gd name="T109" fmla="*/ 176 h 211"/>
                <a:gd name="T110" fmla="*/ 32 w 240"/>
                <a:gd name="T111" fmla="*/ 185 h 211"/>
                <a:gd name="T112" fmla="*/ 32 w 240"/>
                <a:gd name="T113" fmla="*/ 194 h 211"/>
                <a:gd name="T114" fmla="*/ 32 w 240"/>
                <a:gd name="T115" fmla="*/ 194 h 211"/>
                <a:gd name="T116" fmla="*/ 32 w 240"/>
                <a:gd name="T117" fmla="*/ 194 h 211"/>
                <a:gd name="T118" fmla="*/ 24 w 240"/>
                <a:gd name="T119" fmla="*/ 194 h 211"/>
                <a:gd name="T120" fmla="*/ 32 w 240"/>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0"/>
                <a:gd name="T184" fmla="*/ 0 h 211"/>
                <a:gd name="T185" fmla="*/ 240 w 240"/>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0" h="211">
                  <a:moveTo>
                    <a:pt x="0" y="211"/>
                  </a:moveTo>
                  <a:lnTo>
                    <a:pt x="0" y="194"/>
                  </a:lnTo>
                  <a:lnTo>
                    <a:pt x="0" y="185"/>
                  </a:lnTo>
                  <a:lnTo>
                    <a:pt x="16" y="176"/>
                  </a:lnTo>
                  <a:lnTo>
                    <a:pt x="16" y="158"/>
                  </a:lnTo>
                  <a:lnTo>
                    <a:pt x="16" y="150"/>
                  </a:lnTo>
                  <a:lnTo>
                    <a:pt x="24" y="141"/>
                  </a:lnTo>
                  <a:lnTo>
                    <a:pt x="32" y="123"/>
                  </a:lnTo>
                  <a:lnTo>
                    <a:pt x="32" y="114"/>
                  </a:lnTo>
                  <a:lnTo>
                    <a:pt x="48" y="106"/>
                  </a:lnTo>
                  <a:lnTo>
                    <a:pt x="56" y="97"/>
                  </a:lnTo>
                  <a:lnTo>
                    <a:pt x="64" y="79"/>
                  </a:lnTo>
                  <a:lnTo>
                    <a:pt x="64" y="71"/>
                  </a:lnTo>
                  <a:lnTo>
                    <a:pt x="72" y="71"/>
                  </a:lnTo>
                  <a:lnTo>
                    <a:pt x="88" y="62"/>
                  </a:lnTo>
                  <a:lnTo>
                    <a:pt x="96" y="44"/>
                  </a:lnTo>
                  <a:lnTo>
                    <a:pt x="104" y="35"/>
                  </a:lnTo>
                  <a:lnTo>
                    <a:pt x="128" y="35"/>
                  </a:lnTo>
                  <a:lnTo>
                    <a:pt x="136" y="27"/>
                  </a:lnTo>
                  <a:lnTo>
                    <a:pt x="160" y="27"/>
                  </a:lnTo>
                  <a:lnTo>
                    <a:pt x="168" y="27"/>
                  </a:lnTo>
                  <a:lnTo>
                    <a:pt x="192" y="9"/>
                  </a:lnTo>
                  <a:lnTo>
                    <a:pt x="200" y="9"/>
                  </a:lnTo>
                  <a:lnTo>
                    <a:pt x="216" y="9"/>
                  </a:lnTo>
                  <a:lnTo>
                    <a:pt x="224" y="9"/>
                  </a:lnTo>
                  <a:lnTo>
                    <a:pt x="232" y="9"/>
                  </a:lnTo>
                  <a:lnTo>
                    <a:pt x="232" y="0"/>
                  </a:lnTo>
                  <a:lnTo>
                    <a:pt x="240" y="9"/>
                  </a:lnTo>
                  <a:lnTo>
                    <a:pt x="232" y="9"/>
                  </a:lnTo>
                  <a:lnTo>
                    <a:pt x="224" y="9"/>
                  </a:lnTo>
                  <a:lnTo>
                    <a:pt x="216" y="27"/>
                  </a:lnTo>
                  <a:lnTo>
                    <a:pt x="200" y="27"/>
                  </a:lnTo>
                  <a:lnTo>
                    <a:pt x="192" y="27"/>
                  </a:lnTo>
                  <a:lnTo>
                    <a:pt x="168" y="35"/>
                  </a:lnTo>
                  <a:lnTo>
                    <a:pt x="160" y="44"/>
                  </a:lnTo>
                  <a:lnTo>
                    <a:pt x="152" y="44"/>
                  </a:lnTo>
                  <a:lnTo>
                    <a:pt x="136" y="62"/>
                  </a:lnTo>
                  <a:lnTo>
                    <a:pt x="128" y="71"/>
                  </a:lnTo>
                  <a:lnTo>
                    <a:pt x="120" y="79"/>
                  </a:lnTo>
                  <a:lnTo>
                    <a:pt x="104" y="79"/>
                  </a:lnTo>
                  <a:lnTo>
                    <a:pt x="104" y="97"/>
                  </a:lnTo>
                  <a:lnTo>
                    <a:pt x="96" y="97"/>
                  </a:lnTo>
                  <a:lnTo>
                    <a:pt x="88" y="106"/>
                  </a:lnTo>
                  <a:lnTo>
                    <a:pt x="72" y="114"/>
                  </a:lnTo>
                  <a:lnTo>
                    <a:pt x="64" y="123"/>
                  </a:lnTo>
                  <a:lnTo>
                    <a:pt x="64" y="141"/>
                  </a:lnTo>
                  <a:lnTo>
                    <a:pt x="56" y="150"/>
                  </a:lnTo>
                  <a:lnTo>
                    <a:pt x="56" y="158"/>
                  </a:lnTo>
                  <a:lnTo>
                    <a:pt x="48" y="158"/>
                  </a:lnTo>
                  <a:lnTo>
                    <a:pt x="48" y="176"/>
                  </a:lnTo>
                  <a:lnTo>
                    <a:pt x="32" y="185"/>
                  </a:lnTo>
                  <a:lnTo>
                    <a:pt x="32" y="194"/>
                  </a:lnTo>
                  <a:lnTo>
                    <a:pt x="24" y="194"/>
                  </a:lnTo>
                  <a:lnTo>
                    <a:pt x="32"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92" name="Freeform 1545"/>
            <p:cNvSpPr>
              <a:spLocks/>
            </p:cNvSpPr>
            <p:nvPr/>
          </p:nvSpPr>
          <p:spPr bwMode="auto">
            <a:xfrm>
              <a:off x="2675" y="2962"/>
              <a:ext cx="200" cy="255"/>
            </a:xfrm>
            <a:custGeom>
              <a:avLst/>
              <a:gdLst>
                <a:gd name="T0" fmla="*/ 152 w 200"/>
                <a:gd name="T1" fmla="*/ 255 h 255"/>
                <a:gd name="T2" fmla="*/ 144 w 200"/>
                <a:gd name="T3" fmla="*/ 238 h 255"/>
                <a:gd name="T4" fmla="*/ 144 w 200"/>
                <a:gd name="T5" fmla="*/ 238 h 255"/>
                <a:gd name="T6" fmla="*/ 144 w 200"/>
                <a:gd name="T7" fmla="*/ 238 h 255"/>
                <a:gd name="T8" fmla="*/ 144 w 200"/>
                <a:gd name="T9" fmla="*/ 229 h 255"/>
                <a:gd name="T10" fmla="*/ 144 w 200"/>
                <a:gd name="T11" fmla="*/ 229 h 255"/>
                <a:gd name="T12" fmla="*/ 144 w 200"/>
                <a:gd name="T13" fmla="*/ 220 h 255"/>
                <a:gd name="T14" fmla="*/ 144 w 200"/>
                <a:gd name="T15" fmla="*/ 202 h 255"/>
                <a:gd name="T16" fmla="*/ 136 w 200"/>
                <a:gd name="T17" fmla="*/ 194 h 255"/>
                <a:gd name="T18" fmla="*/ 136 w 200"/>
                <a:gd name="T19" fmla="*/ 194 h 255"/>
                <a:gd name="T20" fmla="*/ 136 w 200"/>
                <a:gd name="T21" fmla="*/ 185 h 255"/>
                <a:gd name="T22" fmla="*/ 120 w 200"/>
                <a:gd name="T23" fmla="*/ 167 h 255"/>
                <a:gd name="T24" fmla="*/ 120 w 200"/>
                <a:gd name="T25" fmla="*/ 158 h 255"/>
                <a:gd name="T26" fmla="*/ 112 w 200"/>
                <a:gd name="T27" fmla="*/ 150 h 255"/>
                <a:gd name="T28" fmla="*/ 112 w 200"/>
                <a:gd name="T29" fmla="*/ 150 h 255"/>
                <a:gd name="T30" fmla="*/ 112 w 200"/>
                <a:gd name="T31" fmla="*/ 150 h 255"/>
                <a:gd name="T32" fmla="*/ 104 w 200"/>
                <a:gd name="T33" fmla="*/ 123 h 255"/>
                <a:gd name="T34" fmla="*/ 88 w 200"/>
                <a:gd name="T35" fmla="*/ 115 h 255"/>
                <a:gd name="T36" fmla="*/ 80 w 200"/>
                <a:gd name="T37" fmla="*/ 106 h 255"/>
                <a:gd name="T38" fmla="*/ 72 w 200"/>
                <a:gd name="T39" fmla="*/ 88 h 255"/>
                <a:gd name="T40" fmla="*/ 56 w 200"/>
                <a:gd name="T41" fmla="*/ 79 h 255"/>
                <a:gd name="T42" fmla="*/ 48 w 200"/>
                <a:gd name="T43" fmla="*/ 71 h 255"/>
                <a:gd name="T44" fmla="*/ 40 w 200"/>
                <a:gd name="T45" fmla="*/ 53 h 255"/>
                <a:gd name="T46" fmla="*/ 40 w 200"/>
                <a:gd name="T47" fmla="*/ 44 h 255"/>
                <a:gd name="T48" fmla="*/ 32 w 200"/>
                <a:gd name="T49" fmla="*/ 35 h 255"/>
                <a:gd name="T50" fmla="*/ 16 w 200"/>
                <a:gd name="T51" fmla="*/ 27 h 255"/>
                <a:gd name="T52" fmla="*/ 8 w 200"/>
                <a:gd name="T53" fmla="*/ 9 h 255"/>
                <a:gd name="T54" fmla="*/ 8 w 200"/>
                <a:gd name="T55" fmla="*/ 9 h 255"/>
                <a:gd name="T56" fmla="*/ 8 w 200"/>
                <a:gd name="T57" fmla="*/ 9 h 255"/>
                <a:gd name="T58" fmla="*/ 0 w 200"/>
                <a:gd name="T59" fmla="*/ 0 h 255"/>
                <a:gd name="T60" fmla="*/ 8 w 200"/>
                <a:gd name="T61" fmla="*/ 9 h 255"/>
                <a:gd name="T62" fmla="*/ 8 w 200"/>
                <a:gd name="T63" fmla="*/ 9 h 255"/>
                <a:gd name="T64" fmla="*/ 8 w 200"/>
                <a:gd name="T65" fmla="*/ 9 h 255"/>
                <a:gd name="T66" fmla="*/ 8 w 200"/>
                <a:gd name="T67" fmla="*/ 9 h 255"/>
                <a:gd name="T68" fmla="*/ 16 w 200"/>
                <a:gd name="T69" fmla="*/ 9 h 255"/>
                <a:gd name="T70" fmla="*/ 32 w 200"/>
                <a:gd name="T71" fmla="*/ 9 h 255"/>
                <a:gd name="T72" fmla="*/ 40 w 200"/>
                <a:gd name="T73" fmla="*/ 27 h 255"/>
                <a:gd name="T74" fmla="*/ 48 w 200"/>
                <a:gd name="T75" fmla="*/ 27 h 255"/>
                <a:gd name="T76" fmla="*/ 56 w 200"/>
                <a:gd name="T77" fmla="*/ 27 h 255"/>
                <a:gd name="T78" fmla="*/ 72 w 200"/>
                <a:gd name="T79" fmla="*/ 35 h 255"/>
                <a:gd name="T80" fmla="*/ 80 w 200"/>
                <a:gd name="T81" fmla="*/ 44 h 255"/>
                <a:gd name="T82" fmla="*/ 88 w 200"/>
                <a:gd name="T83" fmla="*/ 44 h 255"/>
                <a:gd name="T84" fmla="*/ 104 w 200"/>
                <a:gd name="T85" fmla="*/ 53 h 255"/>
                <a:gd name="T86" fmla="*/ 112 w 200"/>
                <a:gd name="T87" fmla="*/ 71 h 255"/>
                <a:gd name="T88" fmla="*/ 120 w 200"/>
                <a:gd name="T89" fmla="*/ 71 h 255"/>
                <a:gd name="T90" fmla="*/ 136 w 200"/>
                <a:gd name="T91" fmla="*/ 79 h 255"/>
                <a:gd name="T92" fmla="*/ 136 w 200"/>
                <a:gd name="T93" fmla="*/ 88 h 255"/>
                <a:gd name="T94" fmla="*/ 144 w 200"/>
                <a:gd name="T95" fmla="*/ 106 h 255"/>
                <a:gd name="T96" fmla="*/ 152 w 200"/>
                <a:gd name="T97" fmla="*/ 115 h 255"/>
                <a:gd name="T98" fmla="*/ 152 w 200"/>
                <a:gd name="T99" fmla="*/ 141 h 255"/>
                <a:gd name="T100" fmla="*/ 168 w 200"/>
                <a:gd name="T101" fmla="*/ 150 h 255"/>
                <a:gd name="T102" fmla="*/ 176 w 200"/>
                <a:gd name="T103" fmla="*/ 158 h 255"/>
                <a:gd name="T104" fmla="*/ 176 w 200"/>
                <a:gd name="T105" fmla="*/ 185 h 255"/>
                <a:gd name="T106" fmla="*/ 176 w 200"/>
                <a:gd name="T107" fmla="*/ 194 h 255"/>
                <a:gd name="T108" fmla="*/ 184 w 200"/>
                <a:gd name="T109" fmla="*/ 202 h 255"/>
                <a:gd name="T110" fmla="*/ 184 w 200"/>
                <a:gd name="T111" fmla="*/ 220 h 255"/>
                <a:gd name="T112" fmla="*/ 184 w 200"/>
                <a:gd name="T113" fmla="*/ 229 h 255"/>
                <a:gd name="T114" fmla="*/ 184 w 200"/>
                <a:gd name="T115" fmla="*/ 238 h 255"/>
                <a:gd name="T116" fmla="*/ 184 w 200"/>
                <a:gd name="T117" fmla="*/ 238 h 255"/>
                <a:gd name="T118" fmla="*/ 184 w 200"/>
                <a:gd name="T119" fmla="*/ 238 h 255"/>
                <a:gd name="T120" fmla="*/ 200 w 200"/>
                <a:gd name="T121" fmla="*/ 255 h 255"/>
                <a:gd name="T122" fmla="*/ 152 w 200"/>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0"/>
                <a:gd name="T187" fmla="*/ 0 h 255"/>
                <a:gd name="T188" fmla="*/ 200 w 200"/>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0" h="255">
                  <a:moveTo>
                    <a:pt x="152" y="255"/>
                  </a:moveTo>
                  <a:lnTo>
                    <a:pt x="144" y="238"/>
                  </a:lnTo>
                  <a:lnTo>
                    <a:pt x="144" y="229"/>
                  </a:lnTo>
                  <a:lnTo>
                    <a:pt x="144" y="220"/>
                  </a:lnTo>
                  <a:lnTo>
                    <a:pt x="144" y="202"/>
                  </a:lnTo>
                  <a:lnTo>
                    <a:pt x="136" y="194"/>
                  </a:lnTo>
                  <a:lnTo>
                    <a:pt x="136" y="185"/>
                  </a:lnTo>
                  <a:lnTo>
                    <a:pt x="120" y="167"/>
                  </a:lnTo>
                  <a:lnTo>
                    <a:pt x="120" y="158"/>
                  </a:lnTo>
                  <a:lnTo>
                    <a:pt x="112" y="150"/>
                  </a:lnTo>
                  <a:lnTo>
                    <a:pt x="104" y="123"/>
                  </a:lnTo>
                  <a:lnTo>
                    <a:pt x="88" y="115"/>
                  </a:lnTo>
                  <a:lnTo>
                    <a:pt x="80" y="106"/>
                  </a:lnTo>
                  <a:lnTo>
                    <a:pt x="72" y="88"/>
                  </a:lnTo>
                  <a:lnTo>
                    <a:pt x="56" y="79"/>
                  </a:lnTo>
                  <a:lnTo>
                    <a:pt x="48" y="71"/>
                  </a:lnTo>
                  <a:lnTo>
                    <a:pt x="40" y="53"/>
                  </a:lnTo>
                  <a:lnTo>
                    <a:pt x="40" y="44"/>
                  </a:lnTo>
                  <a:lnTo>
                    <a:pt x="32" y="35"/>
                  </a:lnTo>
                  <a:lnTo>
                    <a:pt x="16" y="27"/>
                  </a:lnTo>
                  <a:lnTo>
                    <a:pt x="8" y="9"/>
                  </a:lnTo>
                  <a:lnTo>
                    <a:pt x="0" y="0"/>
                  </a:lnTo>
                  <a:lnTo>
                    <a:pt x="8" y="9"/>
                  </a:lnTo>
                  <a:lnTo>
                    <a:pt x="16" y="9"/>
                  </a:lnTo>
                  <a:lnTo>
                    <a:pt x="32" y="9"/>
                  </a:lnTo>
                  <a:lnTo>
                    <a:pt x="40" y="27"/>
                  </a:lnTo>
                  <a:lnTo>
                    <a:pt x="48" y="27"/>
                  </a:lnTo>
                  <a:lnTo>
                    <a:pt x="56" y="27"/>
                  </a:lnTo>
                  <a:lnTo>
                    <a:pt x="72" y="35"/>
                  </a:lnTo>
                  <a:lnTo>
                    <a:pt x="80" y="44"/>
                  </a:lnTo>
                  <a:lnTo>
                    <a:pt x="88" y="44"/>
                  </a:lnTo>
                  <a:lnTo>
                    <a:pt x="104" y="53"/>
                  </a:lnTo>
                  <a:lnTo>
                    <a:pt x="112" y="71"/>
                  </a:lnTo>
                  <a:lnTo>
                    <a:pt x="120" y="71"/>
                  </a:lnTo>
                  <a:lnTo>
                    <a:pt x="136" y="79"/>
                  </a:lnTo>
                  <a:lnTo>
                    <a:pt x="136" y="88"/>
                  </a:lnTo>
                  <a:lnTo>
                    <a:pt x="144" y="106"/>
                  </a:lnTo>
                  <a:lnTo>
                    <a:pt x="152" y="115"/>
                  </a:lnTo>
                  <a:lnTo>
                    <a:pt x="152" y="141"/>
                  </a:lnTo>
                  <a:lnTo>
                    <a:pt x="168" y="150"/>
                  </a:lnTo>
                  <a:lnTo>
                    <a:pt x="176" y="158"/>
                  </a:lnTo>
                  <a:lnTo>
                    <a:pt x="176" y="185"/>
                  </a:lnTo>
                  <a:lnTo>
                    <a:pt x="176" y="194"/>
                  </a:lnTo>
                  <a:lnTo>
                    <a:pt x="184" y="202"/>
                  </a:lnTo>
                  <a:lnTo>
                    <a:pt x="184" y="220"/>
                  </a:lnTo>
                  <a:lnTo>
                    <a:pt x="184" y="229"/>
                  </a:lnTo>
                  <a:lnTo>
                    <a:pt x="184" y="238"/>
                  </a:lnTo>
                  <a:lnTo>
                    <a:pt x="200" y="255"/>
                  </a:lnTo>
                  <a:lnTo>
                    <a:pt x="152"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93" name="Freeform 1546"/>
            <p:cNvSpPr>
              <a:spLocks/>
            </p:cNvSpPr>
            <p:nvPr/>
          </p:nvSpPr>
          <p:spPr bwMode="auto">
            <a:xfrm>
              <a:off x="2675" y="2962"/>
              <a:ext cx="200" cy="255"/>
            </a:xfrm>
            <a:custGeom>
              <a:avLst/>
              <a:gdLst>
                <a:gd name="T0" fmla="*/ 152 w 200"/>
                <a:gd name="T1" fmla="*/ 255 h 255"/>
                <a:gd name="T2" fmla="*/ 144 w 200"/>
                <a:gd name="T3" fmla="*/ 238 h 255"/>
                <a:gd name="T4" fmla="*/ 144 w 200"/>
                <a:gd name="T5" fmla="*/ 238 h 255"/>
                <a:gd name="T6" fmla="*/ 144 w 200"/>
                <a:gd name="T7" fmla="*/ 238 h 255"/>
                <a:gd name="T8" fmla="*/ 144 w 200"/>
                <a:gd name="T9" fmla="*/ 229 h 255"/>
                <a:gd name="T10" fmla="*/ 144 w 200"/>
                <a:gd name="T11" fmla="*/ 229 h 255"/>
                <a:gd name="T12" fmla="*/ 144 w 200"/>
                <a:gd name="T13" fmla="*/ 220 h 255"/>
                <a:gd name="T14" fmla="*/ 144 w 200"/>
                <a:gd name="T15" fmla="*/ 202 h 255"/>
                <a:gd name="T16" fmla="*/ 136 w 200"/>
                <a:gd name="T17" fmla="*/ 194 h 255"/>
                <a:gd name="T18" fmla="*/ 136 w 200"/>
                <a:gd name="T19" fmla="*/ 194 h 255"/>
                <a:gd name="T20" fmla="*/ 136 w 200"/>
                <a:gd name="T21" fmla="*/ 185 h 255"/>
                <a:gd name="T22" fmla="*/ 120 w 200"/>
                <a:gd name="T23" fmla="*/ 167 h 255"/>
                <a:gd name="T24" fmla="*/ 120 w 200"/>
                <a:gd name="T25" fmla="*/ 158 h 255"/>
                <a:gd name="T26" fmla="*/ 112 w 200"/>
                <a:gd name="T27" fmla="*/ 150 h 255"/>
                <a:gd name="T28" fmla="*/ 112 w 200"/>
                <a:gd name="T29" fmla="*/ 150 h 255"/>
                <a:gd name="T30" fmla="*/ 112 w 200"/>
                <a:gd name="T31" fmla="*/ 150 h 255"/>
                <a:gd name="T32" fmla="*/ 104 w 200"/>
                <a:gd name="T33" fmla="*/ 123 h 255"/>
                <a:gd name="T34" fmla="*/ 88 w 200"/>
                <a:gd name="T35" fmla="*/ 115 h 255"/>
                <a:gd name="T36" fmla="*/ 80 w 200"/>
                <a:gd name="T37" fmla="*/ 106 h 255"/>
                <a:gd name="T38" fmla="*/ 72 w 200"/>
                <a:gd name="T39" fmla="*/ 88 h 255"/>
                <a:gd name="T40" fmla="*/ 56 w 200"/>
                <a:gd name="T41" fmla="*/ 79 h 255"/>
                <a:gd name="T42" fmla="*/ 48 w 200"/>
                <a:gd name="T43" fmla="*/ 71 h 255"/>
                <a:gd name="T44" fmla="*/ 40 w 200"/>
                <a:gd name="T45" fmla="*/ 53 h 255"/>
                <a:gd name="T46" fmla="*/ 40 w 200"/>
                <a:gd name="T47" fmla="*/ 44 h 255"/>
                <a:gd name="T48" fmla="*/ 32 w 200"/>
                <a:gd name="T49" fmla="*/ 35 h 255"/>
                <a:gd name="T50" fmla="*/ 16 w 200"/>
                <a:gd name="T51" fmla="*/ 27 h 255"/>
                <a:gd name="T52" fmla="*/ 8 w 200"/>
                <a:gd name="T53" fmla="*/ 9 h 255"/>
                <a:gd name="T54" fmla="*/ 8 w 200"/>
                <a:gd name="T55" fmla="*/ 9 h 255"/>
                <a:gd name="T56" fmla="*/ 8 w 200"/>
                <a:gd name="T57" fmla="*/ 9 h 255"/>
                <a:gd name="T58" fmla="*/ 0 w 200"/>
                <a:gd name="T59" fmla="*/ 0 h 255"/>
                <a:gd name="T60" fmla="*/ 8 w 200"/>
                <a:gd name="T61" fmla="*/ 9 h 255"/>
                <a:gd name="T62" fmla="*/ 8 w 200"/>
                <a:gd name="T63" fmla="*/ 9 h 255"/>
                <a:gd name="T64" fmla="*/ 8 w 200"/>
                <a:gd name="T65" fmla="*/ 9 h 255"/>
                <a:gd name="T66" fmla="*/ 8 w 200"/>
                <a:gd name="T67" fmla="*/ 9 h 255"/>
                <a:gd name="T68" fmla="*/ 16 w 200"/>
                <a:gd name="T69" fmla="*/ 9 h 255"/>
                <a:gd name="T70" fmla="*/ 32 w 200"/>
                <a:gd name="T71" fmla="*/ 9 h 255"/>
                <a:gd name="T72" fmla="*/ 40 w 200"/>
                <a:gd name="T73" fmla="*/ 27 h 255"/>
                <a:gd name="T74" fmla="*/ 48 w 200"/>
                <a:gd name="T75" fmla="*/ 27 h 255"/>
                <a:gd name="T76" fmla="*/ 56 w 200"/>
                <a:gd name="T77" fmla="*/ 27 h 255"/>
                <a:gd name="T78" fmla="*/ 72 w 200"/>
                <a:gd name="T79" fmla="*/ 35 h 255"/>
                <a:gd name="T80" fmla="*/ 80 w 200"/>
                <a:gd name="T81" fmla="*/ 44 h 255"/>
                <a:gd name="T82" fmla="*/ 88 w 200"/>
                <a:gd name="T83" fmla="*/ 44 h 255"/>
                <a:gd name="T84" fmla="*/ 104 w 200"/>
                <a:gd name="T85" fmla="*/ 53 h 255"/>
                <a:gd name="T86" fmla="*/ 112 w 200"/>
                <a:gd name="T87" fmla="*/ 71 h 255"/>
                <a:gd name="T88" fmla="*/ 120 w 200"/>
                <a:gd name="T89" fmla="*/ 71 h 255"/>
                <a:gd name="T90" fmla="*/ 136 w 200"/>
                <a:gd name="T91" fmla="*/ 79 h 255"/>
                <a:gd name="T92" fmla="*/ 136 w 200"/>
                <a:gd name="T93" fmla="*/ 88 h 255"/>
                <a:gd name="T94" fmla="*/ 144 w 200"/>
                <a:gd name="T95" fmla="*/ 106 h 255"/>
                <a:gd name="T96" fmla="*/ 152 w 200"/>
                <a:gd name="T97" fmla="*/ 115 h 255"/>
                <a:gd name="T98" fmla="*/ 152 w 200"/>
                <a:gd name="T99" fmla="*/ 141 h 255"/>
                <a:gd name="T100" fmla="*/ 168 w 200"/>
                <a:gd name="T101" fmla="*/ 150 h 255"/>
                <a:gd name="T102" fmla="*/ 176 w 200"/>
                <a:gd name="T103" fmla="*/ 158 h 255"/>
                <a:gd name="T104" fmla="*/ 176 w 200"/>
                <a:gd name="T105" fmla="*/ 185 h 255"/>
                <a:gd name="T106" fmla="*/ 176 w 200"/>
                <a:gd name="T107" fmla="*/ 194 h 255"/>
                <a:gd name="T108" fmla="*/ 184 w 200"/>
                <a:gd name="T109" fmla="*/ 202 h 255"/>
                <a:gd name="T110" fmla="*/ 184 w 200"/>
                <a:gd name="T111" fmla="*/ 220 h 255"/>
                <a:gd name="T112" fmla="*/ 184 w 200"/>
                <a:gd name="T113" fmla="*/ 229 h 255"/>
                <a:gd name="T114" fmla="*/ 184 w 200"/>
                <a:gd name="T115" fmla="*/ 238 h 255"/>
                <a:gd name="T116" fmla="*/ 184 w 200"/>
                <a:gd name="T117" fmla="*/ 238 h 255"/>
                <a:gd name="T118" fmla="*/ 184 w 200"/>
                <a:gd name="T119" fmla="*/ 238 h 255"/>
                <a:gd name="T120" fmla="*/ 200 w 200"/>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0"/>
                <a:gd name="T184" fmla="*/ 0 h 255"/>
                <a:gd name="T185" fmla="*/ 200 w 200"/>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0" h="255">
                  <a:moveTo>
                    <a:pt x="152" y="255"/>
                  </a:moveTo>
                  <a:lnTo>
                    <a:pt x="144" y="238"/>
                  </a:lnTo>
                  <a:lnTo>
                    <a:pt x="144" y="229"/>
                  </a:lnTo>
                  <a:lnTo>
                    <a:pt x="144" y="220"/>
                  </a:lnTo>
                  <a:lnTo>
                    <a:pt x="144" y="202"/>
                  </a:lnTo>
                  <a:lnTo>
                    <a:pt x="136" y="194"/>
                  </a:lnTo>
                  <a:lnTo>
                    <a:pt x="136" y="185"/>
                  </a:lnTo>
                  <a:lnTo>
                    <a:pt x="120" y="167"/>
                  </a:lnTo>
                  <a:lnTo>
                    <a:pt x="120" y="158"/>
                  </a:lnTo>
                  <a:lnTo>
                    <a:pt x="112" y="150"/>
                  </a:lnTo>
                  <a:lnTo>
                    <a:pt x="104" y="123"/>
                  </a:lnTo>
                  <a:lnTo>
                    <a:pt x="88" y="115"/>
                  </a:lnTo>
                  <a:lnTo>
                    <a:pt x="80" y="106"/>
                  </a:lnTo>
                  <a:lnTo>
                    <a:pt x="72" y="88"/>
                  </a:lnTo>
                  <a:lnTo>
                    <a:pt x="56" y="79"/>
                  </a:lnTo>
                  <a:lnTo>
                    <a:pt x="48" y="71"/>
                  </a:lnTo>
                  <a:lnTo>
                    <a:pt x="40" y="53"/>
                  </a:lnTo>
                  <a:lnTo>
                    <a:pt x="40" y="44"/>
                  </a:lnTo>
                  <a:lnTo>
                    <a:pt x="32" y="35"/>
                  </a:lnTo>
                  <a:lnTo>
                    <a:pt x="16" y="27"/>
                  </a:lnTo>
                  <a:lnTo>
                    <a:pt x="8" y="9"/>
                  </a:lnTo>
                  <a:lnTo>
                    <a:pt x="0" y="0"/>
                  </a:lnTo>
                  <a:lnTo>
                    <a:pt x="8" y="9"/>
                  </a:lnTo>
                  <a:lnTo>
                    <a:pt x="16" y="9"/>
                  </a:lnTo>
                  <a:lnTo>
                    <a:pt x="32" y="9"/>
                  </a:lnTo>
                  <a:lnTo>
                    <a:pt x="40" y="27"/>
                  </a:lnTo>
                  <a:lnTo>
                    <a:pt x="48" y="27"/>
                  </a:lnTo>
                  <a:lnTo>
                    <a:pt x="56" y="27"/>
                  </a:lnTo>
                  <a:lnTo>
                    <a:pt x="72" y="35"/>
                  </a:lnTo>
                  <a:lnTo>
                    <a:pt x="80" y="44"/>
                  </a:lnTo>
                  <a:lnTo>
                    <a:pt x="88" y="44"/>
                  </a:lnTo>
                  <a:lnTo>
                    <a:pt x="104" y="53"/>
                  </a:lnTo>
                  <a:lnTo>
                    <a:pt x="112" y="71"/>
                  </a:lnTo>
                  <a:lnTo>
                    <a:pt x="120" y="71"/>
                  </a:lnTo>
                  <a:lnTo>
                    <a:pt x="136" y="79"/>
                  </a:lnTo>
                  <a:lnTo>
                    <a:pt x="136" y="88"/>
                  </a:lnTo>
                  <a:lnTo>
                    <a:pt x="144" y="106"/>
                  </a:lnTo>
                  <a:lnTo>
                    <a:pt x="152" y="115"/>
                  </a:lnTo>
                  <a:lnTo>
                    <a:pt x="152" y="141"/>
                  </a:lnTo>
                  <a:lnTo>
                    <a:pt x="168" y="150"/>
                  </a:lnTo>
                  <a:lnTo>
                    <a:pt x="176" y="158"/>
                  </a:lnTo>
                  <a:lnTo>
                    <a:pt x="176" y="185"/>
                  </a:lnTo>
                  <a:lnTo>
                    <a:pt x="176" y="194"/>
                  </a:lnTo>
                  <a:lnTo>
                    <a:pt x="184" y="202"/>
                  </a:lnTo>
                  <a:lnTo>
                    <a:pt x="184" y="220"/>
                  </a:lnTo>
                  <a:lnTo>
                    <a:pt x="184" y="229"/>
                  </a:lnTo>
                  <a:lnTo>
                    <a:pt x="184" y="238"/>
                  </a:lnTo>
                  <a:lnTo>
                    <a:pt x="200"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94" name="Freeform 1547"/>
            <p:cNvSpPr>
              <a:spLocks/>
            </p:cNvSpPr>
            <p:nvPr/>
          </p:nvSpPr>
          <p:spPr bwMode="auto">
            <a:xfrm>
              <a:off x="2611" y="2857"/>
              <a:ext cx="272" cy="360"/>
            </a:xfrm>
            <a:custGeom>
              <a:avLst/>
              <a:gdLst>
                <a:gd name="T0" fmla="*/ 232 w 272"/>
                <a:gd name="T1" fmla="*/ 343 h 360"/>
                <a:gd name="T2" fmla="*/ 232 w 272"/>
                <a:gd name="T3" fmla="*/ 334 h 360"/>
                <a:gd name="T4" fmla="*/ 232 w 272"/>
                <a:gd name="T5" fmla="*/ 299 h 360"/>
                <a:gd name="T6" fmla="*/ 216 w 272"/>
                <a:gd name="T7" fmla="*/ 263 h 360"/>
                <a:gd name="T8" fmla="*/ 208 w 272"/>
                <a:gd name="T9" fmla="*/ 220 h 360"/>
                <a:gd name="T10" fmla="*/ 200 w 272"/>
                <a:gd name="T11" fmla="*/ 176 h 360"/>
                <a:gd name="T12" fmla="*/ 184 w 272"/>
                <a:gd name="T13" fmla="*/ 140 h 360"/>
                <a:gd name="T14" fmla="*/ 176 w 272"/>
                <a:gd name="T15" fmla="*/ 132 h 360"/>
                <a:gd name="T16" fmla="*/ 144 w 272"/>
                <a:gd name="T17" fmla="*/ 96 h 360"/>
                <a:gd name="T18" fmla="*/ 120 w 272"/>
                <a:gd name="T19" fmla="*/ 70 h 360"/>
                <a:gd name="T20" fmla="*/ 104 w 272"/>
                <a:gd name="T21" fmla="*/ 61 h 360"/>
                <a:gd name="T22" fmla="*/ 80 w 272"/>
                <a:gd name="T23" fmla="*/ 35 h 360"/>
                <a:gd name="T24" fmla="*/ 48 w 272"/>
                <a:gd name="T25" fmla="*/ 26 h 360"/>
                <a:gd name="T26" fmla="*/ 32 w 272"/>
                <a:gd name="T27" fmla="*/ 17 h 360"/>
                <a:gd name="T28" fmla="*/ 0 w 272"/>
                <a:gd name="T29" fmla="*/ 0 h 360"/>
                <a:gd name="T30" fmla="*/ 0 w 272"/>
                <a:gd name="T31" fmla="*/ 0 h 360"/>
                <a:gd name="T32" fmla="*/ 0 w 272"/>
                <a:gd name="T33" fmla="*/ 0 h 360"/>
                <a:gd name="T34" fmla="*/ 16 w 272"/>
                <a:gd name="T35" fmla="*/ 0 h 360"/>
                <a:gd name="T36" fmla="*/ 40 w 272"/>
                <a:gd name="T37" fmla="*/ 0 h 360"/>
                <a:gd name="T38" fmla="*/ 72 w 272"/>
                <a:gd name="T39" fmla="*/ 17 h 360"/>
                <a:gd name="T40" fmla="*/ 104 w 272"/>
                <a:gd name="T41" fmla="*/ 17 h 360"/>
                <a:gd name="T42" fmla="*/ 136 w 272"/>
                <a:gd name="T43" fmla="*/ 26 h 360"/>
                <a:gd name="T44" fmla="*/ 152 w 272"/>
                <a:gd name="T45" fmla="*/ 35 h 360"/>
                <a:gd name="T46" fmla="*/ 176 w 272"/>
                <a:gd name="T47" fmla="*/ 44 h 360"/>
                <a:gd name="T48" fmla="*/ 184 w 272"/>
                <a:gd name="T49" fmla="*/ 70 h 360"/>
                <a:gd name="T50" fmla="*/ 208 w 272"/>
                <a:gd name="T51" fmla="*/ 96 h 360"/>
                <a:gd name="T52" fmla="*/ 232 w 272"/>
                <a:gd name="T53" fmla="*/ 105 h 360"/>
                <a:gd name="T54" fmla="*/ 240 w 272"/>
                <a:gd name="T55" fmla="*/ 132 h 360"/>
                <a:gd name="T56" fmla="*/ 248 w 272"/>
                <a:gd name="T57" fmla="*/ 149 h 360"/>
                <a:gd name="T58" fmla="*/ 264 w 272"/>
                <a:gd name="T59" fmla="*/ 176 h 360"/>
                <a:gd name="T60" fmla="*/ 272 w 272"/>
                <a:gd name="T61" fmla="*/ 193 h 360"/>
                <a:gd name="T62" fmla="*/ 272 w 272"/>
                <a:gd name="T63" fmla="*/ 220 h 360"/>
                <a:gd name="T64" fmla="*/ 272 w 272"/>
                <a:gd name="T65" fmla="*/ 246 h 360"/>
                <a:gd name="T66" fmla="*/ 272 w 272"/>
                <a:gd name="T67" fmla="*/ 272 h 360"/>
                <a:gd name="T68" fmla="*/ 272 w 272"/>
                <a:gd name="T69" fmla="*/ 299 h 360"/>
                <a:gd name="T70" fmla="*/ 272 w 272"/>
                <a:gd name="T71" fmla="*/ 334 h 360"/>
                <a:gd name="T72" fmla="*/ 272 w 272"/>
                <a:gd name="T73" fmla="*/ 343 h 360"/>
                <a:gd name="T74" fmla="*/ 264 w 272"/>
                <a:gd name="T75" fmla="*/ 343 h 360"/>
                <a:gd name="T76" fmla="*/ 240 w 272"/>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72"/>
                <a:gd name="T118" fmla="*/ 0 h 360"/>
                <a:gd name="T119" fmla="*/ 272 w 272"/>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72" h="360">
                  <a:moveTo>
                    <a:pt x="240" y="360"/>
                  </a:moveTo>
                  <a:lnTo>
                    <a:pt x="232" y="343"/>
                  </a:lnTo>
                  <a:lnTo>
                    <a:pt x="232" y="334"/>
                  </a:lnTo>
                  <a:lnTo>
                    <a:pt x="232" y="325"/>
                  </a:lnTo>
                  <a:lnTo>
                    <a:pt x="232" y="299"/>
                  </a:lnTo>
                  <a:lnTo>
                    <a:pt x="232" y="290"/>
                  </a:lnTo>
                  <a:lnTo>
                    <a:pt x="216" y="263"/>
                  </a:lnTo>
                  <a:lnTo>
                    <a:pt x="216" y="246"/>
                  </a:lnTo>
                  <a:lnTo>
                    <a:pt x="208" y="220"/>
                  </a:lnTo>
                  <a:lnTo>
                    <a:pt x="208" y="193"/>
                  </a:lnTo>
                  <a:lnTo>
                    <a:pt x="200" y="176"/>
                  </a:lnTo>
                  <a:lnTo>
                    <a:pt x="184" y="158"/>
                  </a:lnTo>
                  <a:lnTo>
                    <a:pt x="184" y="140"/>
                  </a:lnTo>
                  <a:lnTo>
                    <a:pt x="176" y="132"/>
                  </a:lnTo>
                  <a:lnTo>
                    <a:pt x="152" y="105"/>
                  </a:lnTo>
                  <a:lnTo>
                    <a:pt x="144" y="96"/>
                  </a:lnTo>
                  <a:lnTo>
                    <a:pt x="136" y="79"/>
                  </a:lnTo>
                  <a:lnTo>
                    <a:pt x="120" y="70"/>
                  </a:lnTo>
                  <a:lnTo>
                    <a:pt x="112" y="61"/>
                  </a:lnTo>
                  <a:lnTo>
                    <a:pt x="104" y="61"/>
                  </a:lnTo>
                  <a:lnTo>
                    <a:pt x="96" y="44"/>
                  </a:lnTo>
                  <a:lnTo>
                    <a:pt x="80" y="35"/>
                  </a:lnTo>
                  <a:lnTo>
                    <a:pt x="64" y="35"/>
                  </a:lnTo>
                  <a:lnTo>
                    <a:pt x="48" y="26"/>
                  </a:lnTo>
                  <a:lnTo>
                    <a:pt x="40" y="26"/>
                  </a:lnTo>
                  <a:lnTo>
                    <a:pt x="32" y="17"/>
                  </a:lnTo>
                  <a:lnTo>
                    <a:pt x="8" y="0"/>
                  </a:lnTo>
                  <a:lnTo>
                    <a:pt x="0" y="0"/>
                  </a:lnTo>
                  <a:lnTo>
                    <a:pt x="8" y="0"/>
                  </a:lnTo>
                  <a:lnTo>
                    <a:pt x="16" y="0"/>
                  </a:lnTo>
                  <a:lnTo>
                    <a:pt x="32" y="0"/>
                  </a:lnTo>
                  <a:lnTo>
                    <a:pt x="40" y="0"/>
                  </a:lnTo>
                  <a:lnTo>
                    <a:pt x="48" y="0"/>
                  </a:lnTo>
                  <a:lnTo>
                    <a:pt x="72" y="17"/>
                  </a:lnTo>
                  <a:lnTo>
                    <a:pt x="80" y="17"/>
                  </a:lnTo>
                  <a:lnTo>
                    <a:pt x="104" y="17"/>
                  </a:lnTo>
                  <a:lnTo>
                    <a:pt x="112" y="26"/>
                  </a:lnTo>
                  <a:lnTo>
                    <a:pt x="136" y="26"/>
                  </a:lnTo>
                  <a:lnTo>
                    <a:pt x="144" y="35"/>
                  </a:lnTo>
                  <a:lnTo>
                    <a:pt x="152" y="35"/>
                  </a:lnTo>
                  <a:lnTo>
                    <a:pt x="168" y="44"/>
                  </a:lnTo>
                  <a:lnTo>
                    <a:pt x="176" y="44"/>
                  </a:lnTo>
                  <a:lnTo>
                    <a:pt x="184" y="61"/>
                  </a:lnTo>
                  <a:lnTo>
                    <a:pt x="184" y="70"/>
                  </a:lnTo>
                  <a:lnTo>
                    <a:pt x="200" y="79"/>
                  </a:lnTo>
                  <a:lnTo>
                    <a:pt x="208" y="96"/>
                  </a:lnTo>
                  <a:lnTo>
                    <a:pt x="216" y="96"/>
                  </a:lnTo>
                  <a:lnTo>
                    <a:pt x="232" y="105"/>
                  </a:lnTo>
                  <a:lnTo>
                    <a:pt x="232" y="114"/>
                  </a:lnTo>
                  <a:lnTo>
                    <a:pt x="240" y="132"/>
                  </a:lnTo>
                  <a:lnTo>
                    <a:pt x="240" y="140"/>
                  </a:lnTo>
                  <a:lnTo>
                    <a:pt x="248" y="149"/>
                  </a:lnTo>
                  <a:lnTo>
                    <a:pt x="264" y="158"/>
                  </a:lnTo>
                  <a:lnTo>
                    <a:pt x="264" y="176"/>
                  </a:lnTo>
                  <a:lnTo>
                    <a:pt x="264" y="184"/>
                  </a:lnTo>
                  <a:lnTo>
                    <a:pt x="272" y="193"/>
                  </a:lnTo>
                  <a:lnTo>
                    <a:pt x="272" y="211"/>
                  </a:lnTo>
                  <a:lnTo>
                    <a:pt x="272" y="220"/>
                  </a:lnTo>
                  <a:lnTo>
                    <a:pt x="272" y="228"/>
                  </a:lnTo>
                  <a:lnTo>
                    <a:pt x="272" y="246"/>
                  </a:lnTo>
                  <a:lnTo>
                    <a:pt x="272" y="263"/>
                  </a:lnTo>
                  <a:lnTo>
                    <a:pt x="272" y="272"/>
                  </a:lnTo>
                  <a:lnTo>
                    <a:pt x="272" y="290"/>
                  </a:lnTo>
                  <a:lnTo>
                    <a:pt x="272" y="299"/>
                  </a:lnTo>
                  <a:lnTo>
                    <a:pt x="272" y="325"/>
                  </a:lnTo>
                  <a:lnTo>
                    <a:pt x="272" y="334"/>
                  </a:lnTo>
                  <a:lnTo>
                    <a:pt x="272" y="343"/>
                  </a:lnTo>
                  <a:lnTo>
                    <a:pt x="264" y="343"/>
                  </a:lnTo>
                  <a:lnTo>
                    <a:pt x="272" y="360"/>
                  </a:lnTo>
                  <a:lnTo>
                    <a:pt x="2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95" name="Freeform 1548"/>
            <p:cNvSpPr>
              <a:spLocks/>
            </p:cNvSpPr>
            <p:nvPr/>
          </p:nvSpPr>
          <p:spPr bwMode="auto">
            <a:xfrm>
              <a:off x="2611" y="2857"/>
              <a:ext cx="272" cy="360"/>
            </a:xfrm>
            <a:custGeom>
              <a:avLst/>
              <a:gdLst>
                <a:gd name="T0" fmla="*/ 232 w 272"/>
                <a:gd name="T1" fmla="*/ 343 h 360"/>
                <a:gd name="T2" fmla="*/ 232 w 272"/>
                <a:gd name="T3" fmla="*/ 334 h 360"/>
                <a:gd name="T4" fmla="*/ 232 w 272"/>
                <a:gd name="T5" fmla="*/ 299 h 360"/>
                <a:gd name="T6" fmla="*/ 216 w 272"/>
                <a:gd name="T7" fmla="*/ 263 h 360"/>
                <a:gd name="T8" fmla="*/ 208 w 272"/>
                <a:gd name="T9" fmla="*/ 220 h 360"/>
                <a:gd name="T10" fmla="*/ 200 w 272"/>
                <a:gd name="T11" fmla="*/ 176 h 360"/>
                <a:gd name="T12" fmla="*/ 184 w 272"/>
                <a:gd name="T13" fmla="*/ 140 h 360"/>
                <a:gd name="T14" fmla="*/ 176 w 272"/>
                <a:gd name="T15" fmla="*/ 132 h 360"/>
                <a:gd name="T16" fmla="*/ 144 w 272"/>
                <a:gd name="T17" fmla="*/ 96 h 360"/>
                <a:gd name="T18" fmla="*/ 120 w 272"/>
                <a:gd name="T19" fmla="*/ 70 h 360"/>
                <a:gd name="T20" fmla="*/ 104 w 272"/>
                <a:gd name="T21" fmla="*/ 61 h 360"/>
                <a:gd name="T22" fmla="*/ 80 w 272"/>
                <a:gd name="T23" fmla="*/ 35 h 360"/>
                <a:gd name="T24" fmla="*/ 48 w 272"/>
                <a:gd name="T25" fmla="*/ 26 h 360"/>
                <a:gd name="T26" fmla="*/ 32 w 272"/>
                <a:gd name="T27" fmla="*/ 17 h 360"/>
                <a:gd name="T28" fmla="*/ 0 w 272"/>
                <a:gd name="T29" fmla="*/ 0 h 360"/>
                <a:gd name="T30" fmla="*/ 0 w 272"/>
                <a:gd name="T31" fmla="*/ 0 h 360"/>
                <a:gd name="T32" fmla="*/ 0 w 272"/>
                <a:gd name="T33" fmla="*/ 0 h 360"/>
                <a:gd name="T34" fmla="*/ 16 w 272"/>
                <a:gd name="T35" fmla="*/ 0 h 360"/>
                <a:gd name="T36" fmla="*/ 40 w 272"/>
                <a:gd name="T37" fmla="*/ 0 h 360"/>
                <a:gd name="T38" fmla="*/ 72 w 272"/>
                <a:gd name="T39" fmla="*/ 17 h 360"/>
                <a:gd name="T40" fmla="*/ 104 w 272"/>
                <a:gd name="T41" fmla="*/ 17 h 360"/>
                <a:gd name="T42" fmla="*/ 136 w 272"/>
                <a:gd name="T43" fmla="*/ 26 h 360"/>
                <a:gd name="T44" fmla="*/ 152 w 272"/>
                <a:gd name="T45" fmla="*/ 35 h 360"/>
                <a:gd name="T46" fmla="*/ 176 w 272"/>
                <a:gd name="T47" fmla="*/ 44 h 360"/>
                <a:gd name="T48" fmla="*/ 184 w 272"/>
                <a:gd name="T49" fmla="*/ 70 h 360"/>
                <a:gd name="T50" fmla="*/ 208 w 272"/>
                <a:gd name="T51" fmla="*/ 96 h 360"/>
                <a:gd name="T52" fmla="*/ 232 w 272"/>
                <a:gd name="T53" fmla="*/ 105 h 360"/>
                <a:gd name="T54" fmla="*/ 240 w 272"/>
                <a:gd name="T55" fmla="*/ 132 h 360"/>
                <a:gd name="T56" fmla="*/ 248 w 272"/>
                <a:gd name="T57" fmla="*/ 149 h 360"/>
                <a:gd name="T58" fmla="*/ 264 w 272"/>
                <a:gd name="T59" fmla="*/ 176 h 360"/>
                <a:gd name="T60" fmla="*/ 272 w 272"/>
                <a:gd name="T61" fmla="*/ 193 h 360"/>
                <a:gd name="T62" fmla="*/ 272 w 272"/>
                <a:gd name="T63" fmla="*/ 220 h 360"/>
                <a:gd name="T64" fmla="*/ 272 w 272"/>
                <a:gd name="T65" fmla="*/ 246 h 360"/>
                <a:gd name="T66" fmla="*/ 272 w 272"/>
                <a:gd name="T67" fmla="*/ 272 h 360"/>
                <a:gd name="T68" fmla="*/ 272 w 272"/>
                <a:gd name="T69" fmla="*/ 299 h 360"/>
                <a:gd name="T70" fmla="*/ 272 w 272"/>
                <a:gd name="T71" fmla="*/ 334 h 360"/>
                <a:gd name="T72" fmla="*/ 272 w 272"/>
                <a:gd name="T73" fmla="*/ 343 h 360"/>
                <a:gd name="T74" fmla="*/ 264 w 272"/>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2"/>
                <a:gd name="T115" fmla="*/ 0 h 360"/>
                <a:gd name="T116" fmla="*/ 272 w 272"/>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2" h="360">
                  <a:moveTo>
                    <a:pt x="240" y="360"/>
                  </a:moveTo>
                  <a:lnTo>
                    <a:pt x="232" y="343"/>
                  </a:lnTo>
                  <a:lnTo>
                    <a:pt x="232" y="334"/>
                  </a:lnTo>
                  <a:lnTo>
                    <a:pt x="232" y="325"/>
                  </a:lnTo>
                  <a:lnTo>
                    <a:pt x="232" y="299"/>
                  </a:lnTo>
                  <a:lnTo>
                    <a:pt x="232" y="290"/>
                  </a:lnTo>
                  <a:lnTo>
                    <a:pt x="216" y="263"/>
                  </a:lnTo>
                  <a:lnTo>
                    <a:pt x="216" y="246"/>
                  </a:lnTo>
                  <a:lnTo>
                    <a:pt x="208" y="220"/>
                  </a:lnTo>
                  <a:lnTo>
                    <a:pt x="208" y="193"/>
                  </a:lnTo>
                  <a:lnTo>
                    <a:pt x="200" y="176"/>
                  </a:lnTo>
                  <a:lnTo>
                    <a:pt x="184" y="158"/>
                  </a:lnTo>
                  <a:lnTo>
                    <a:pt x="184" y="140"/>
                  </a:lnTo>
                  <a:lnTo>
                    <a:pt x="176" y="132"/>
                  </a:lnTo>
                  <a:lnTo>
                    <a:pt x="152" y="105"/>
                  </a:lnTo>
                  <a:lnTo>
                    <a:pt x="144" y="96"/>
                  </a:lnTo>
                  <a:lnTo>
                    <a:pt x="136" y="79"/>
                  </a:lnTo>
                  <a:lnTo>
                    <a:pt x="120" y="70"/>
                  </a:lnTo>
                  <a:lnTo>
                    <a:pt x="112" y="61"/>
                  </a:lnTo>
                  <a:lnTo>
                    <a:pt x="104" y="61"/>
                  </a:lnTo>
                  <a:lnTo>
                    <a:pt x="96" y="44"/>
                  </a:lnTo>
                  <a:lnTo>
                    <a:pt x="80" y="35"/>
                  </a:lnTo>
                  <a:lnTo>
                    <a:pt x="64" y="35"/>
                  </a:lnTo>
                  <a:lnTo>
                    <a:pt x="48" y="26"/>
                  </a:lnTo>
                  <a:lnTo>
                    <a:pt x="40" y="26"/>
                  </a:lnTo>
                  <a:lnTo>
                    <a:pt x="32" y="17"/>
                  </a:lnTo>
                  <a:lnTo>
                    <a:pt x="8" y="0"/>
                  </a:lnTo>
                  <a:lnTo>
                    <a:pt x="0" y="0"/>
                  </a:lnTo>
                  <a:lnTo>
                    <a:pt x="8" y="0"/>
                  </a:lnTo>
                  <a:lnTo>
                    <a:pt x="16" y="0"/>
                  </a:lnTo>
                  <a:lnTo>
                    <a:pt x="32" y="0"/>
                  </a:lnTo>
                  <a:lnTo>
                    <a:pt x="40" y="0"/>
                  </a:lnTo>
                  <a:lnTo>
                    <a:pt x="48" y="0"/>
                  </a:lnTo>
                  <a:lnTo>
                    <a:pt x="72" y="17"/>
                  </a:lnTo>
                  <a:lnTo>
                    <a:pt x="80" y="17"/>
                  </a:lnTo>
                  <a:lnTo>
                    <a:pt x="104" y="17"/>
                  </a:lnTo>
                  <a:lnTo>
                    <a:pt x="112" y="26"/>
                  </a:lnTo>
                  <a:lnTo>
                    <a:pt x="136" y="26"/>
                  </a:lnTo>
                  <a:lnTo>
                    <a:pt x="144" y="35"/>
                  </a:lnTo>
                  <a:lnTo>
                    <a:pt x="152" y="35"/>
                  </a:lnTo>
                  <a:lnTo>
                    <a:pt x="168" y="44"/>
                  </a:lnTo>
                  <a:lnTo>
                    <a:pt x="176" y="44"/>
                  </a:lnTo>
                  <a:lnTo>
                    <a:pt x="184" y="61"/>
                  </a:lnTo>
                  <a:lnTo>
                    <a:pt x="184" y="70"/>
                  </a:lnTo>
                  <a:lnTo>
                    <a:pt x="200" y="79"/>
                  </a:lnTo>
                  <a:lnTo>
                    <a:pt x="208" y="96"/>
                  </a:lnTo>
                  <a:lnTo>
                    <a:pt x="216" y="96"/>
                  </a:lnTo>
                  <a:lnTo>
                    <a:pt x="232" y="105"/>
                  </a:lnTo>
                  <a:lnTo>
                    <a:pt x="232" y="114"/>
                  </a:lnTo>
                  <a:lnTo>
                    <a:pt x="240" y="132"/>
                  </a:lnTo>
                  <a:lnTo>
                    <a:pt x="240" y="140"/>
                  </a:lnTo>
                  <a:lnTo>
                    <a:pt x="248" y="149"/>
                  </a:lnTo>
                  <a:lnTo>
                    <a:pt x="264" y="158"/>
                  </a:lnTo>
                  <a:lnTo>
                    <a:pt x="264" y="176"/>
                  </a:lnTo>
                  <a:lnTo>
                    <a:pt x="264" y="184"/>
                  </a:lnTo>
                  <a:lnTo>
                    <a:pt x="272" y="193"/>
                  </a:lnTo>
                  <a:lnTo>
                    <a:pt x="272" y="211"/>
                  </a:lnTo>
                  <a:lnTo>
                    <a:pt x="272" y="220"/>
                  </a:lnTo>
                  <a:lnTo>
                    <a:pt x="272" y="228"/>
                  </a:lnTo>
                  <a:lnTo>
                    <a:pt x="272" y="246"/>
                  </a:lnTo>
                  <a:lnTo>
                    <a:pt x="272" y="263"/>
                  </a:lnTo>
                  <a:lnTo>
                    <a:pt x="272" y="272"/>
                  </a:lnTo>
                  <a:lnTo>
                    <a:pt x="272" y="290"/>
                  </a:lnTo>
                  <a:lnTo>
                    <a:pt x="272" y="299"/>
                  </a:lnTo>
                  <a:lnTo>
                    <a:pt x="272" y="325"/>
                  </a:lnTo>
                  <a:lnTo>
                    <a:pt x="272" y="334"/>
                  </a:lnTo>
                  <a:lnTo>
                    <a:pt x="272" y="343"/>
                  </a:lnTo>
                  <a:lnTo>
                    <a:pt x="264" y="343"/>
                  </a:lnTo>
                  <a:lnTo>
                    <a:pt x="272"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96" name="Freeform 1549"/>
            <p:cNvSpPr>
              <a:spLocks/>
            </p:cNvSpPr>
            <p:nvPr/>
          </p:nvSpPr>
          <p:spPr bwMode="auto">
            <a:xfrm>
              <a:off x="2723" y="2822"/>
              <a:ext cx="160" cy="395"/>
            </a:xfrm>
            <a:custGeom>
              <a:avLst/>
              <a:gdLst>
                <a:gd name="T0" fmla="*/ 128 w 160"/>
                <a:gd name="T1" fmla="*/ 395 h 395"/>
                <a:gd name="T2" fmla="*/ 120 w 160"/>
                <a:gd name="T3" fmla="*/ 378 h 395"/>
                <a:gd name="T4" fmla="*/ 120 w 160"/>
                <a:gd name="T5" fmla="*/ 378 h 395"/>
                <a:gd name="T6" fmla="*/ 120 w 160"/>
                <a:gd name="T7" fmla="*/ 369 h 395"/>
                <a:gd name="T8" fmla="*/ 120 w 160"/>
                <a:gd name="T9" fmla="*/ 360 h 395"/>
                <a:gd name="T10" fmla="*/ 120 w 160"/>
                <a:gd name="T11" fmla="*/ 342 h 395"/>
                <a:gd name="T12" fmla="*/ 120 w 160"/>
                <a:gd name="T13" fmla="*/ 334 h 395"/>
                <a:gd name="T14" fmla="*/ 120 w 160"/>
                <a:gd name="T15" fmla="*/ 307 h 395"/>
                <a:gd name="T16" fmla="*/ 120 w 160"/>
                <a:gd name="T17" fmla="*/ 298 h 395"/>
                <a:gd name="T18" fmla="*/ 120 w 160"/>
                <a:gd name="T19" fmla="*/ 281 h 395"/>
                <a:gd name="T20" fmla="*/ 104 w 160"/>
                <a:gd name="T21" fmla="*/ 263 h 395"/>
                <a:gd name="T22" fmla="*/ 104 w 160"/>
                <a:gd name="T23" fmla="*/ 246 h 395"/>
                <a:gd name="T24" fmla="*/ 104 w 160"/>
                <a:gd name="T25" fmla="*/ 219 h 395"/>
                <a:gd name="T26" fmla="*/ 96 w 160"/>
                <a:gd name="T27" fmla="*/ 211 h 395"/>
                <a:gd name="T28" fmla="*/ 96 w 160"/>
                <a:gd name="T29" fmla="*/ 193 h 395"/>
                <a:gd name="T30" fmla="*/ 96 w 160"/>
                <a:gd name="T31" fmla="*/ 193 h 395"/>
                <a:gd name="T32" fmla="*/ 88 w 160"/>
                <a:gd name="T33" fmla="*/ 175 h 395"/>
                <a:gd name="T34" fmla="*/ 72 w 160"/>
                <a:gd name="T35" fmla="*/ 149 h 395"/>
                <a:gd name="T36" fmla="*/ 72 w 160"/>
                <a:gd name="T37" fmla="*/ 140 h 395"/>
                <a:gd name="T38" fmla="*/ 64 w 160"/>
                <a:gd name="T39" fmla="*/ 114 h 395"/>
                <a:gd name="T40" fmla="*/ 56 w 160"/>
                <a:gd name="T41" fmla="*/ 105 h 395"/>
                <a:gd name="T42" fmla="*/ 56 w 160"/>
                <a:gd name="T43" fmla="*/ 79 h 395"/>
                <a:gd name="T44" fmla="*/ 40 w 160"/>
                <a:gd name="T45" fmla="*/ 70 h 395"/>
                <a:gd name="T46" fmla="*/ 32 w 160"/>
                <a:gd name="T47" fmla="*/ 61 h 395"/>
                <a:gd name="T48" fmla="*/ 24 w 160"/>
                <a:gd name="T49" fmla="*/ 52 h 395"/>
                <a:gd name="T50" fmla="*/ 24 w 160"/>
                <a:gd name="T51" fmla="*/ 35 h 395"/>
                <a:gd name="T52" fmla="*/ 8 w 160"/>
                <a:gd name="T53" fmla="*/ 26 h 395"/>
                <a:gd name="T54" fmla="*/ 8 w 160"/>
                <a:gd name="T55" fmla="*/ 17 h 395"/>
                <a:gd name="T56" fmla="*/ 8 w 160"/>
                <a:gd name="T57" fmla="*/ 17 h 395"/>
                <a:gd name="T58" fmla="*/ 0 w 160"/>
                <a:gd name="T59" fmla="*/ 0 h 395"/>
                <a:gd name="T60" fmla="*/ 8 w 160"/>
                <a:gd name="T61" fmla="*/ 17 h 395"/>
                <a:gd name="T62" fmla="*/ 8 w 160"/>
                <a:gd name="T63" fmla="*/ 17 h 395"/>
                <a:gd name="T64" fmla="*/ 8 w 160"/>
                <a:gd name="T65" fmla="*/ 17 h 395"/>
                <a:gd name="T66" fmla="*/ 8 w 160"/>
                <a:gd name="T67" fmla="*/ 17 h 395"/>
                <a:gd name="T68" fmla="*/ 24 w 160"/>
                <a:gd name="T69" fmla="*/ 17 h 395"/>
                <a:gd name="T70" fmla="*/ 32 w 160"/>
                <a:gd name="T71" fmla="*/ 26 h 395"/>
                <a:gd name="T72" fmla="*/ 40 w 160"/>
                <a:gd name="T73" fmla="*/ 26 h 395"/>
                <a:gd name="T74" fmla="*/ 56 w 160"/>
                <a:gd name="T75" fmla="*/ 35 h 395"/>
                <a:gd name="T76" fmla="*/ 64 w 160"/>
                <a:gd name="T77" fmla="*/ 52 h 395"/>
                <a:gd name="T78" fmla="*/ 72 w 160"/>
                <a:gd name="T79" fmla="*/ 61 h 395"/>
                <a:gd name="T80" fmla="*/ 88 w 160"/>
                <a:gd name="T81" fmla="*/ 61 h 395"/>
                <a:gd name="T82" fmla="*/ 88 w 160"/>
                <a:gd name="T83" fmla="*/ 70 h 395"/>
                <a:gd name="T84" fmla="*/ 96 w 160"/>
                <a:gd name="T85" fmla="*/ 79 h 395"/>
                <a:gd name="T86" fmla="*/ 104 w 160"/>
                <a:gd name="T87" fmla="*/ 96 h 395"/>
                <a:gd name="T88" fmla="*/ 104 w 160"/>
                <a:gd name="T89" fmla="*/ 105 h 395"/>
                <a:gd name="T90" fmla="*/ 120 w 160"/>
                <a:gd name="T91" fmla="*/ 114 h 395"/>
                <a:gd name="T92" fmla="*/ 120 w 160"/>
                <a:gd name="T93" fmla="*/ 131 h 395"/>
                <a:gd name="T94" fmla="*/ 128 w 160"/>
                <a:gd name="T95" fmla="*/ 149 h 395"/>
                <a:gd name="T96" fmla="*/ 136 w 160"/>
                <a:gd name="T97" fmla="*/ 175 h 395"/>
                <a:gd name="T98" fmla="*/ 136 w 160"/>
                <a:gd name="T99" fmla="*/ 211 h 395"/>
                <a:gd name="T100" fmla="*/ 152 w 160"/>
                <a:gd name="T101" fmla="*/ 228 h 395"/>
                <a:gd name="T102" fmla="*/ 152 w 160"/>
                <a:gd name="T103" fmla="*/ 255 h 395"/>
                <a:gd name="T104" fmla="*/ 152 w 160"/>
                <a:gd name="T105" fmla="*/ 281 h 395"/>
                <a:gd name="T106" fmla="*/ 152 w 160"/>
                <a:gd name="T107" fmla="*/ 298 h 395"/>
                <a:gd name="T108" fmla="*/ 160 w 160"/>
                <a:gd name="T109" fmla="*/ 325 h 395"/>
                <a:gd name="T110" fmla="*/ 160 w 160"/>
                <a:gd name="T111" fmla="*/ 342 h 395"/>
                <a:gd name="T112" fmla="*/ 160 w 160"/>
                <a:gd name="T113" fmla="*/ 360 h 395"/>
                <a:gd name="T114" fmla="*/ 160 w 160"/>
                <a:gd name="T115" fmla="*/ 369 h 395"/>
                <a:gd name="T116" fmla="*/ 160 w 160"/>
                <a:gd name="T117" fmla="*/ 378 h 395"/>
                <a:gd name="T118" fmla="*/ 152 w 160"/>
                <a:gd name="T119" fmla="*/ 378 h 395"/>
                <a:gd name="T120" fmla="*/ 160 w 160"/>
                <a:gd name="T121" fmla="*/ 395 h 395"/>
                <a:gd name="T122" fmla="*/ 128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128" y="395"/>
                  </a:moveTo>
                  <a:lnTo>
                    <a:pt x="120" y="378"/>
                  </a:lnTo>
                  <a:lnTo>
                    <a:pt x="120" y="369"/>
                  </a:lnTo>
                  <a:lnTo>
                    <a:pt x="120" y="360"/>
                  </a:lnTo>
                  <a:lnTo>
                    <a:pt x="120" y="342"/>
                  </a:lnTo>
                  <a:lnTo>
                    <a:pt x="120" y="334"/>
                  </a:lnTo>
                  <a:lnTo>
                    <a:pt x="120" y="307"/>
                  </a:lnTo>
                  <a:lnTo>
                    <a:pt x="120" y="298"/>
                  </a:lnTo>
                  <a:lnTo>
                    <a:pt x="120" y="281"/>
                  </a:lnTo>
                  <a:lnTo>
                    <a:pt x="104" y="263"/>
                  </a:lnTo>
                  <a:lnTo>
                    <a:pt x="104" y="246"/>
                  </a:lnTo>
                  <a:lnTo>
                    <a:pt x="104" y="219"/>
                  </a:lnTo>
                  <a:lnTo>
                    <a:pt x="96" y="211"/>
                  </a:lnTo>
                  <a:lnTo>
                    <a:pt x="96" y="193"/>
                  </a:lnTo>
                  <a:lnTo>
                    <a:pt x="88" y="175"/>
                  </a:lnTo>
                  <a:lnTo>
                    <a:pt x="72" y="149"/>
                  </a:lnTo>
                  <a:lnTo>
                    <a:pt x="72" y="140"/>
                  </a:lnTo>
                  <a:lnTo>
                    <a:pt x="64" y="114"/>
                  </a:lnTo>
                  <a:lnTo>
                    <a:pt x="56" y="105"/>
                  </a:lnTo>
                  <a:lnTo>
                    <a:pt x="56" y="79"/>
                  </a:lnTo>
                  <a:lnTo>
                    <a:pt x="40" y="70"/>
                  </a:lnTo>
                  <a:lnTo>
                    <a:pt x="32" y="61"/>
                  </a:lnTo>
                  <a:lnTo>
                    <a:pt x="24" y="52"/>
                  </a:lnTo>
                  <a:lnTo>
                    <a:pt x="24" y="35"/>
                  </a:lnTo>
                  <a:lnTo>
                    <a:pt x="8" y="26"/>
                  </a:lnTo>
                  <a:lnTo>
                    <a:pt x="8" y="17"/>
                  </a:lnTo>
                  <a:lnTo>
                    <a:pt x="0" y="0"/>
                  </a:lnTo>
                  <a:lnTo>
                    <a:pt x="8" y="17"/>
                  </a:lnTo>
                  <a:lnTo>
                    <a:pt x="24" y="17"/>
                  </a:lnTo>
                  <a:lnTo>
                    <a:pt x="32" y="26"/>
                  </a:lnTo>
                  <a:lnTo>
                    <a:pt x="40" y="26"/>
                  </a:lnTo>
                  <a:lnTo>
                    <a:pt x="56" y="35"/>
                  </a:lnTo>
                  <a:lnTo>
                    <a:pt x="64" y="52"/>
                  </a:lnTo>
                  <a:lnTo>
                    <a:pt x="72" y="61"/>
                  </a:lnTo>
                  <a:lnTo>
                    <a:pt x="88" y="61"/>
                  </a:lnTo>
                  <a:lnTo>
                    <a:pt x="88" y="70"/>
                  </a:lnTo>
                  <a:lnTo>
                    <a:pt x="96" y="79"/>
                  </a:lnTo>
                  <a:lnTo>
                    <a:pt x="104" y="96"/>
                  </a:lnTo>
                  <a:lnTo>
                    <a:pt x="104" y="105"/>
                  </a:lnTo>
                  <a:lnTo>
                    <a:pt x="120" y="114"/>
                  </a:lnTo>
                  <a:lnTo>
                    <a:pt x="120" y="131"/>
                  </a:lnTo>
                  <a:lnTo>
                    <a:pt x="128" y="149"/>
                  </a:lnTo>
                  <a:lnTo>
                    <a:pt x="136" y="175"/>
                  </a:lnTo>
                  <a:lnTo>
                    <a:pt x="136" y="211"/>
                  </a:lnTo>
                  <a:lnTo>
                    <a:pt x="152" y="228"/>
                  </a:lnTo>
                  <a:lnTo>
                    <a:pt x="152" y="255"/>
                  </a:lnTo>
                  <a:lnTo>
                    <a:pt x="152" y="281"/>
                  </a:lnTo>
                  <a:lnTo>
                    <a:pt x="152" y="298"/>
                  </a:lnTo>
                  <a:lnTo>
                    <a:pt x="160" y="325"/>
                  </a:lnTo>
                  <a:lnTo>
                    <a:pt x="160" y="342"/>
                  </a:lnTo>
                  <a:lnTo>
                    <a:pt x="160" y="360"/>
                  </a:lnTo>
                  <a:lnTo>
                    <a:pt x="160" y="369"/>
                  </a:lnTo>
                  <a:lnTo>
                    <a:pt x="160" y="378"/>
                  </a:lnTo>
                  <a:lnTo>
                    <a:pt x="152" y="378"/>
                  </a:lnTo>
                  <a:lnTo>
                    <a:pt x="160" y="395"/>
                  </a:lnTo>
                  <a:lnTo>
                    <a:pt x="128"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97" name="Freeform 1550"/>
            <p:cNvSpPr>
              <a:spLocks/>
            </p:cNvSpPr>
            <p:nvPr/>
          </p:nvSpPr>
          <p:spPr bwMode="auto">
            <a:xfrm>
              <a:off x="2723" y="2822"/>
              <a:ext cx="160" cy="395"/>
            </a:xfrm>
            <a:custGeom>
              <a:avLst/>
              <a:gdLst>
                <a:gd name="T0" fmla="*/ 128 w 160"/>
                <a:gd name="T1" fmla="*/ 395 h 395"/>
                <a:gd name="T2" fmla="*/ 120 w 160"/>
                <a:gd name="T3" fmla="*/ 378 h 395"/>
                <a:gd name="T4" fmla="*/ 120 w 160"/>
                <a:gd name="T5" fmla="*/ 378 h 395"/>
                <a:gd name="T6" fmla="*/ 120 w 160"/>
                <a:gd name="T7" fmla="*/ 369 h 395"/>
                <a:gd name="T8" fmla="*/ 120 w 160"/>
                <a:gd name="T9" fmla="*/ 360 h 395"/>
                <a:gd name="T10" fmla="*/ 120 w 160"/>
                <a:gd name="T11" fmla="*/ 342 h 395"/>
                <a:gd name="T12" fmla="*/ 120 w 160"/>
                <a:gd name="T13" fmla="*/ 334 h 395"/>
                <a:gd name="T14" fmla="*/ 120 w 160"/>
                <a:gd name="T15" fmla="*/ 307 h 395"/>
                <a:gd name="T16" fmla="*/ 120 w 160"/>
                <a:gd name="T17" fmla="*/ 298 h 395"/>
                <a:gd name="T18" fmla="*/ 120 w 160"/>
                <a:gd name="T19" fmla="*/ 281 h 395"/>
                <a:gd name="T20" fmla="*/ 104 w 160"/>
                <a:gd name="T21" fmla="*/ 263 h 395"/>
                <a:gd name="T22" fmla="*/ 104 w 160"/>
                <a:gd name="T23" fmla="*/ 246 h 395"/>
                <a:gd name="T24" fmla="*/ 104 w 160"/>
                <a:gd name="T25" fmla="*/ 219 h 395"/>
                <a:gd name="T26" fmla="*/ 96 w 160"/>
                <a:gd name="T27" fmla="*/ 211 h 395"/>
                <a:gd name="T28" fmla="*/ 96 w 160"/>
                <a:gd name="T29" fmla="*/ 193 h 395"/>
                <a:gd name="T30" fmla="*/ 96 w 160"/>
                <a:gd name="T31" fmla="*/ 193 h 395"/>
                <a:gd name="T32" fmla="*/ 88 w 160"/>
                <a:gd name="T33" fmla="*/ 175 h 395"/>
                <a:gd name="T34" fmla="*/ 72 w 160"/>
                <a:gd name="T35" fmla="*/ 149 h 395"/>
                <a:gd name="T36" fmla="*/ 72 w 160"/>
                <a:gd name="T37" fmla="*/ 140 h 395"/>
                <a:gd name="T38" fmla="*/ 64 w 160"/>
                <a:gd name="T39" fmla="*/ 114 h 395"/>
                <a:gd name="T40" fmla="*/ 56 w 160"/>
                <a:gd name="T41" fmla="*/ 105 h 395"/>
                <a:gd name="T42" fmla="*/ 56 w 160"/>
                <a:gd name="T43" fmla="*/ 79 h 395"/>
                <a:gd name="T44" fmla="*/ 40 w 160"/>
                <a:gd name="T45" fmla="*/ 70 h 395"/>
                <a:gd name="T46" fmla="*/ 32 w 160"/>
                <a:gd name="T47" fmla="*/ 61 h 395"/>
                <a:gd name="T48" fmla="*/ 24 w 160"/>
                <a:gd name="T49" fmla="*/ 52 h 395"/>
                <a:gd name="T50" fmla="*/ 24 w 160"/>
                <a:gd name="T51" fmla="*/ 35 h 395"/>
                <a:gd name="T52" fmla="*/ 8 w 160"/>
                <a:gd name="T53" fmla="*/ 26 h 395"/>
                <a:gd name="T54" fmla="*/ 8 w 160"/>
                <a:gd name="T55" fmla="*/ 17 h 395"/>
                <a:gd name="T56" fmla="*/ 8 w 160"/>
                <a:gd name="T57" fmla="*/ 17 h 395"/>
                <a:gd name="T58" fmla="*/ 0 w 160"/>
                <a:gd name="T59" fmla="*/ 0 h 395"/>
                <a:gd name="T60" fmla="*/ 8 w 160"/>
                <a:gd name="T61" fmla="*/ 17 h 395"/>
                <a:gd name="T62" fmla="*/ 8 w 160"/>
                <a:gd name="T63" fmla="*/ 17 h 395"/>
                <a:gd name="T64" fmla="*/ 8 w 160"/>
                <a:gd name="T65" fmla="*/ 17 h 395"/>
                <a:gd name="T66" fmla="*/ 8 w 160"/>
                <a:gd name="T67" fmla="*/ 17 h 395"/>
                <a:gd name="T68" fmla="*/ 24 w 160"/>
                <a:gd name="T69" fmla="*/ 17 h 395"/>
                <a:gd name="T70" fmla="*/ 32 w 160"/>
                <a:gd name="T71" fmla="*/ 26 h 395"/>
                <a:gd name="T72" fmla="*/ 40 w 160"/>
                <a:gd name="T73" fmla="*/ 26 h 395"/>
                <a:gd name="T74" fmla="*/ 56 w 160"/>
                <a:gd name="T75" fmla="*/ 35 h 395"/>
                <a:gd name="T76" fmla="*/ 64 w 160"/>
                <a:gd name="T77" fmla="*/ 52 h 395"/>
                <a:gd name="T78" fmla="*/ 72 w 160"/>
                <a:gd name="T79" fmla="*/ 61 h 395"/>
                <a:gd name="T80" fmla="*/ 88 w 160"/>
                <a:gd name="T81" fmla="*/ 61 h 395"/>
                <a:gd name="T82" fmla="*/ 88 w 160"/>
                <a:gd name="T83" fmla="*/ 70 h 395"/>
                <a:gd name="T84" fmla="*/ 96 w 160"/>
                <a:gd name="T85" fmla="*/ 79 h 395"/>
                <a:gd name="T86" fmla="*/ 104 w 160"/>
                <a:gd name="T87" fmla="*/ 96 h 395"/>
                <a:gd name="T88" fmla="*/ 104 w 160"/>
                <a:gd name="T89" fmla="*/ 105 h 395"/>
                <a:gd name="T90" fmla="*/ 120 w 160"/>
                <a:gd name="T91" fmla="*/ 114 h 395"/>
                <a:gd name="T92" fmla="*/ 120 w 160"/>
                <a:gd name="T93" fmla="*/ 131 h 395"/>
                <a:gd name="T94" fmla="*/ 128 w 160"/>
                <a:gd name="T95" fmla="*/ 149 h 395"/>
                <a:gd name="T96" fmla="*/ 136 w 160"/>
                <a:gd name="T97" fmla="*/ 175 h 395"/>
                <a:gd name="T98" fmla="*/ 136 w 160"/>
                <a:gd name="T99" fmla="*/ 211 h 395"/>
                <a:gd name="T100" fmla="*/ 152 w 160"/>
                <a:gd name="T101" fmla="*/ 228 h 395"/>
                <a:gd name="T102" fmla="*/ 152 w 160"/>
                <a:gd name="T103" fmla="*/ 255 h 395"/>
                <a:gd name="T104" fmla="*/ 152 w 160"/>
                <a:gd name="T105" fmla="*/ 281 h 395"/>
                <a:gd name="T106" fmla="*/ 152 w 160"/>
                <a:gd name="T107" fmla="*/ 298 h 395"/>
                <a:gd name="T108" fmla="*/ 160 w 160"/>
                <a:gd name="T109" fmla="*/ 325 h 395"/>
                <a:gd name="T110" fmla="*/ 160 w 160"/>
                <a:gd name="T111" fmla="*/ 342 h 395"/>
                <a:gd name="T112" fmla="*/ 160 w 160"/>
                <a:gd name="T113" fmla="*/ 360 h 395"/>
                <a:gd name="T114" fmla="*/ 160 w 160"/>
                <a:gd name="T115" fmla="*/ 369 h 395"/>
                <a:gd name="T116" fmla="*/ 160 w 160"/>
                <a:gd name="T117" fmla="*/ 378 h 395"/>
                <a:gd name="T118" fmla="*/ 152 w 160"/>
                <a:gd name="T119" fmla="*/ 378 h 395"/>
                <a:gd name="T120" fmla="*/ 160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128" y="395"/>
                  </a:moveTo>
                  <a:lnTo>
                    <a:pt x="120" y="378"/>
                  </a:lnTo>
                  <a:lnTo>
                    <a:pt x="120" y="369"/>
                  </a:lnTo>
                  <a:lnTo>
                    <a:pt x="120" y="360"/>
                  </a:lnTo>
                  <a:lnTo>
                    <a:pt x="120" y="342"/>
                  </a:lnTo>
                  <a:lnTo>
                    <a:pt x="120" y="334"/>
                  </a:lnTo>
                  <a:lnTo>
                    <a:pt x="120" y="307"/>
                  </a:lnTo>
                  <a:lnTo>
                    <a:pt x="120" y="298"/>
                  </a:lnTo>
                  <a:lnTo>
                    <a:pt x="120" y="281"/>
                  </a:lnTo>
                  <a:lnTo>
                    <a:pt x="104" y="263"/>
                  </a:lnTo>
                  <a:lnTo>
                    <a:pt x="104" y="246"/>
                  </a:lnTo>
                  <a:lnTo>
                    <a:pt x="104" y="219"/>
                  </a:lnTo>
                  <a:lnTo>
                    <a:pt x="96" y="211"/>
                  </a:lnTo>
                  <a:lnTo>
                    <a:pt x="96" y="193"/>
                  </a:lnTo>
                  <a:lnTo>
                    <a:pt x="88" y="175"/>
                  </a:lnTo>
                  <a:lnTo>
                    <a:pt x="72" y="149"/>
                  </a:lnTo>
                  <a:lnTo>
                    <a:pt x="72" y="140"/>
                  </a:lnTo>
                  <a:lnTo>
                    <a:pt x="64" y="114"/>
                  </a:lnTo>
                  <a:lnTo>
                    <a:pt x="56" y="105"/>
                  </a:lnTo>
                  <a:lnTo>
                    <a:pt x="56" y="79"/>
                  </a:lnTo>
                  <a:lnTo>
                    <a:pt x="40" y="70"/>
                  </a:lnTo>
                  <a:lnTo>
                    <a:pt x="32" y="61"/>
                  </a:lnTo>
                  <a:lnTo>
                    <a:pt x="24" y="52"/>
                  </a:lnTo>
                  <a:lnTo>
                    <a:pt x="24" y="35"/>
                  </a:lnTo>
                  <a:lnTo>
                    <a:pt x="8" y="26"/>
                  </a:lnTo>
                  <a:lnTo>
                    <a:pt x="8" y="17"/>
                  </a:lnTo>
                  <a:lnTo>
                    <a:pt x="0" y="0"/>
                  </a:lnTo>
                  <a:lnTo>
                    <a:pt x="8" y="17"/>
                  </a:lnTo>
                  <a:lnTo>
                    <a:pt x="24" y="17"/>
                  </a:lnTo>
                  <a:lnTo>
                    <a:pt x="32" y="26"/>
                  </a:lnTo>
                  <a:lnTo>
                    <a:pt x="40" y="26"/>
                  </a:lnTo>
                  <a:lnTo>
                    <a:pt x="56" y="35"/>
                  </a:lnTo>
                  <a:lnTo>
                    <a:pt x="64" y="52"/>
                  </a:lnTo>
                  <a:lnTo>
                    <a:pt x="72" y="61"/>
                  </a:lnTo>
                  <a:lnTo>
                    <a:pt x="88" y="61"/>
                  </a:lnTo>
                  <a:lnTo>
                    <a:pt x="88" y="70"/>
                  </a:lnTo>
                  <a:lnTo>
                    <a:pt x="96" y="79"/>
                  </a:lnTo>
                  <a:lnTo>
                    <a:pt x="104" y="96"/>
                  </a:lnTo>
                  <a:lnTo>
                    <a:pt x="104" y="105"/>
                  </a:lnTo>
                  <a:lnTo>
                    <a:pt x="120" y="114"/>
                  </a:lnTo>
                  <a:lnTo>
                    <a:pt x="120" y="131"/>
                  </a:lnTo>
                  <a:lnTo>
                    <a:pt x="128" y="149"/>
                  </a:lnTo>
                  <a:lnTo>
                    <a:pt x="136" y="175"/>
                  </a:lnTo>
                  <a:lnTo>
                    <a:pt x="136" y="211"/>
                  </a:lnTo>
                  <a:lnTo>
                    <a:pt x="152" y="228"/>
                  </a:lnTo>
                  <a:lnTo>
                    <a:pt x="152" y="255"/>
                  </a:lnTo>
                  <a:lnTo>
                    <a:pt x="152" y="281"/>
                  </a:lnTo>
                  <a:lnTo>
                    <a:pt x="152" y="298"/>
                  </a:lnTo>
                  <a:lnTo>
                    <a:pt x="160" y="325"/>
                  </a:lnTo>
                  <a:lnTo>
                    <a:pt x="160" y="342"/>
                  </a:lnTo>
                  <a:lnTo>
                    <a:pt x="160" y="360"/>
                  </a:lnTo>
                  <a:lnTo>
                    <a:pt x="160" y="369"/>
                  </a:lnTo>
                  <a:lnTo>
                    <a:pt x="160" y="378"/>
                  </a:lnTo>
                  <a:lnTo>
                    <a:pt x="152" y="378"/>
                  </a:lnTo>
                  <a:lnTo>
                    <a:pt x="160"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98" name="Freeform 1551"/>
            <p:cNvSpPr>
              <a:spLocks/>
            </p:cNvSpPr>
            <p:nvPr/>
          </p:nvSpPr>
          <p:spPr bwMode="auto">
            <a:xfrm>
              <a:off x="2843" y="2760"/>
              <a:ext cx="200" cy="457"/>
            </a:xfrm>
            <a:custGeom>
              <a:avLst/>
              <a:gdLst>
                <a:gd name="T0" fmla="*/ 0 w 200"/>
                <a:gd name="T1" fmla="*/ 440 h 457"/>
                <a:gd name="T2" fmla="*/ 0 w 200"/>
                <a:gd name="T3" fmla="*/ 431 h 457"/>
                <a:gd name="T4" fmla="*/ 0 w 200"/>
                <a:gd name="T5" fmla="*/ 404 h 457"/>
                <a:gd name="T6" fmla="*/ 0 w 200"/>
                <a:gd name="T7" fmla="*/ 387 h 457"/>
                <a:gd name="T8" fmla="*/ 0 w 200"/>
                <a:gd name="T9" fmla="*/ 352 h 457"/>
                <a:gd name="T10" fmla="*/ 8 w 200"/>
                <a:gd name="T11" fmla="*/ 317 h 457"/>
                <a:gd name="T12" fmla="*/ 8 w 200"/>
                <a:gd name="T13" fmla="*/ 281 h 457"/>
                <a:gd name="T14" fmla="*/ 16 w 200"/>
                <a:gd name="T15" fmla="*/ 273 h 457"/>
                <a:gd name="T16" fmla="*/ 16 w 200"/>
                <a:gd name="T17" fmla="*/ 237 h 457"/>
                <a:gd name="T18" fmla="*/ 32 w 200"/>
                <a:gd name="T19" fmla="*/ 229 h 457"/>
                <a:gd name="T20" fmla="*/ 40 w 200"/>
                <a:gd name="T21" fmla="*/ 202 h 457"/>
                <a:gd name="T22" fmla="*/ 40 w 200"/>
                <a:gd name="T23" fmla="*/ 176 h 457"/>
                <a:gd name="T24" fmla="*/ 48 w 200"/>
                <a:gd name="T25" fmla="*/ 158 h 457"/>
                <a:gd name="T26" fmla="*/ 64 w 200"/>
                <a:gd name="T27" fmla="*/ 141 h 457"/>
                <a:gd name="T28" fmla="*/ 72 w 200"/>
                <a:gd name="T29" fmla="*/ 123 h 457"/>
                <a:gd name="T30" fmla="*/ 80 w 200"/>
                <a:gd name="T31" fmla="*/ 97 h 457"/>
                <a:gd name="T32" fmla="*/ 104 w 200"/>
                <a:gd name="T33" fmla="*/ 79 h 457"/>
                <a:gd name="T34" fmla="*/ 120 w 200"/>
                <a:gd name="T35" fmla="*/ 53 h 457"/>
                <a:gd name="T36" fmla="*/ 144 w 200"/>
                <a:gd name="T37" fmla="*/ 44 h 457"/>
                <a:gd name="T38" fmla="*/ 168 w 200"/>
                <a:gd name="T39" fmla="*/ 18 h 457"/>
                <a:gd name="T40" fmla="*/ 184 w 200"/>
                <a:gd name="T41" fmla="*/ 9 h 457"/>
                <a:gd name="T42" fmla="*/ 184 w 200"/>
                <a:gd name="T43" fmla="*/ 9 h 457"/>
                <a:gd name="T44" fmla="*/ 200 w 200"/>
                <a:gd name="T45" fmla="*/ 9 h 457"/>
                <a:gd name="T46" fmla="*/ 184 w 200"/>
                <a:gd name="T47" fmla="*/ 9 h 457"/>
                <a:gd name="T48" fmla="*/ 176 w 200"/>
                <a:gd name="T49" fmla="*/ 18 h 457"/>
                <a:gd name="T50" fmla="*/ 168 w 200"/>
                <a:gd name="T51" fmla="*/ 44 h 457"/>
                <a:gd name="T52" fmla="*/ 152 w 200"/>
                <a:gd name="T53" fmla="*/ 62 h 457"/>
                <a:gd name="T54" fmla="*/ 136 w 200"/>
                <a:gd name="T55" fmla="*/ 88 h 457"/>
                <a:gd name="T56" fmla="*/ 120 w 200"/>
                <a:gd name="T57" fmla="*/ 123 h 457"/>
                <a:gd name="T58" fmla="*/ 112 w 200"/>
                <a:gd name="T59" fmla="*/ 141 h 457"/>
                <a:gd name="T60" fmla="*/ 104 w 200"/>
                <a:gd name="T61" fmla="*/ 158 h 457"/>
                <a:gd name="T62" fmla="*/ 88 w 200"/>
                <a:gd name="T63" fmla="*/ 176 h 457"/>
                <a:gd name="T64" fmla="*/ 80 w 200"/>
                <a:gd name="T65" fmla="*/ 202 h 457"/>
                <a:gd name="T66" fmla="*/ 72 w 200"/>
                <a:gd name="T67" fmla="*/ 211 h 457"/>
                <a:gd name="T68" fmla="*/ 64 w 200"/>
                <a:gd name="T69" fmla="*/ 237 h 457"/>
                <a:gd name="T70" fmla="*/ 64 w 200"/>
                <a:gd name="T71" fmla="*/ 255 h 457"/>
                <a:gd name="T72" fmla="*/ 48 w 200"/>
                <a:gd name="T73" fmla="*/ 281 h 457"/>
                <a:gd name="T74" fmla="*/ 48 w 200"/>
                <a:gd name="T75" fmla="*/ 308 h 457"/>
                <a:gd name="T76" fmla="*/ 40 w 200"/>
                <a:gd name="T77" fmla="*/ 325 h 457"/>
                <a:gd name="T78" fmla="*/ 40 w 200"/>
                <a:gd name="T79" fmla="*/ 352 h 457"/>
                <a:gd name="T80" fmla="*/ 32 w 200"/>
                <a:gd name="T81" fmla="*/ 387 h 457"/>
                <a:gd name="T82" fmla="*/ 32 w 200"/>
                <a:gd name="T83" fmla="*/ 404 h 457"/>
                <a:gd name="T84" fmla="*/ 32 w 200"/>
                <a:gd name="T85" fmla="*/ 431 h 457"/>
                <a:gd name="T86" fmla="*/ 32 w 200"/>
                <a:gd name="T87" fmla="*/ 440 h 457"/>
                <a:gd name="T88" fmla="*/ 16 w 200"/>
                <a:gd name="T89" fmla="*/ 440 h 457"/>
                <a:gd name="T90" fmla="*/ 0 w 200"/>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0"/>
                <a:gd name="T139" fmla="*/ 0 h 457"/>
                <a:gd name="T140" fmla="*/ 200 w 200"/>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0" h="457">
                  <a:moveTo>
                    <a:pt x="0" y="457"/>
                  </a:moveTo>
                  <a:lnTo>
                    <a:pt x="0" y="440"/>
                  </a:lnTo>
                  <a:lnTo>
                    <a:pt x="0" y="431"/>
                  </a:lnTo>
                  <a:lnTo>
                    <a:pt x="0" y="422"/>
                  </a:lnTo>
                  <a:lnTo>
                    <a:pt x="0" y="404"/>
                  </a:lnTo>
                  <a:lnTo>
                    <a:pt x="0" y="396"/>
                  </a:lnTo>
                  <a:lnTo>
                    <a:pt x="0" y="387"/>
                  </a:lnTo>
                  <a:lnTo>
                    <a:pt x="0" y="360"/>
                  </a:lnTo>
                  <a:lnTo>
                    <a:pt x="0" y="352"/>
                  </a:lnTo>
                  <a:lnTo>
                    <a:pt x="8" y="325"/>
                  </a:lnTo>
                  <a:lnTo>
                    <a:pt x="8" y="317"/>
                  </a:lnTo>
                  <a:lnTo>
                    <a:pt x="8" y="290"/>
                  </a:lnTo>
                  <a:lnTo>
                    <a:pt x="8" y="281"/>
                  </a:lnTo>
                  <a:lnTo>
                    <a:pt x="8" y="273"/>
                  </a:lnTo>
                  <a:lnTo>
                    <a:pt x="16" y="273"/>
                  </a:lnTo>
                  <a:lnTo>
                    <a:pt x="16" y="246"/>
                  </a:lnTo>
                  <a:lnTo>
                    <a:pt x="16" y="237"/>
                  </a:lnTo>
                  <a:lnTo>
                    <a:pt x="32" y="237"/>
                  </a:lnTo>
                  <a:lnTo>
                    <a:pt x="32" y="229"/>
                  </a:lnTo>
                  <a:lnTo>
                    <a:pt x="32" y="211"/>
                  </a:lnTo>
                  <a:lnTo>
                    <a:pt x="40" y="202"/>
                  </a:lnTo>
                  <a:lnTo>
                    <a:pt x="40" y="193"/>
                  </a:lnTo>
                  <a:lnTo>
                    <a:pt x="40" y="176"/>
                  </a:lnTo>
                  <a:lnTo>
                    <a:pt x="48" y="167"/>
                  </a:lnTo>
                  <a:lnTo>
                    <a:pt x="48" y="158"/>
                  </a:lnTo>
                  <a:lnTo>
                    <a:pt x="64" y="158"/>
                  </a:lnTo>
                  <a:lnTo>
                    <a:pt x="64" y="141"/>
                  </a:lnTo>
                  <a:lnTo>
                    <a:pt x="72" y="132"/>
                  </a:lnTo>
                  <a:lnTo>
                    <a:pt x="72" y="123"/>
                  </a:lnTo>
                  <a:lnTo>
                    <a:pt x="80" y="123"/>
                  </a:lnTo>
                  <a:lnTo>
                    <a:pt x="80" y="97"/>
                  </a:lnTo>
                  <a:lnTo>
                    <a:pt x="88" y="88"/>
                  </a:lnTo>
                  <a:lnTo>
                    <a:pt x="104" y="79"/>
                  </a:lnTo>
                  <a:lnTo>
                    <a:pt x="112" y="62"/>
                  </a:lnTo>
                  <a:lnTo>
                    <a:pt x="120" y="53"/>
                  </a:lnTo>
                  <a:lnTo>
                    <a:pt x="136" y="44"/>
                  </a:lnTo>
                  <a:lnTo>
                    <a:pt x="144" y="44"/>
                  </a:lnTo>
                  <a:lnTo>
                    <a:pt x="152" y="26"/>
                  </a:lnTo>
                  <a:lnTo>
                    <a:pt x="168" y="18"/>
                  </a:lnTo>
                  <a:lnTo>
                    <a:pt x="176" y="18"/>
                  </a:lnTo>
                  <a:lnTo>
                    <a:pt x="184" y="9"/>
                  </a:lnTo>
                  <a:lnTo>
                    <a:pt x="184" y="0"/>
                  </a:lnTo>
                  <a:lnTo>
                    <a:pt x="200" y="9"/>
                  </a:lnTo>
                  <a:lnTo>
                    <a:pt x="184" y="9"/>
                  </a:lnTo>
                  <a:lnTo>
                    <a:pt x="176" y="18"/>
                  </a:lnTo>
                  <a:lnTo>
                    <a:pt x="176" y="26"/>
                  </a:lnTo>
                  <a:lnTo>
                    <a:pt x="168" y="44"/>
                  </a:lnTo>
                  <a:lnTo>
                    <a:pt x="152" y="53"/>
                  </a:lnTo>
                  <a:lnTo>
                    <a:pt x="152" y="62"/>
                  </a:lnTo>
                  <a:lnTo>
                    <a:pt x="144" y="79"/>
                  </a:lnTo>
                  <a:lnTo>
                    <a:pt x="136" y="88"/>
                  </a:lnTo>
                  <a:lnTo>
                    <a:pt x="120" y="97"/>
                  </a:lnTo>
                  <a:lnTo>
                    <a:pt x="120" y="123"/>
                  </a:lnTo>
                  <a:lnTo>
                    <a:pt x="112" y="132"/>
                  </a:lnTo>
                  <a:lnTo>
                    <a:pt x="112" y="141"/>
                  </a:lnTo>
                  <a:lnTo>
                    <a:pt x="112" y="158"/>
                  </a:lnTo>
                  <a:lnTo>
                    <a:pt x="104" y="158"/>
                  </a:lnTo>
                  <a:lnTo>
                    <a:pt x="88" y="167"/>
                  </a:lnTo>
                  <a:lnTo>
                    <a:pt x="88" y="176"/>
                  </a:lnTo>
                  <a:lnTo>
                    <a:pt x="80" y="193"/>
                  </a:lnTo>
                  <a:lnTo>
                    <a:pt x="80" y="202"/>
                  </a:lnTo>
                  <a:lnTo>
                    <a:pt x="72" y="211"/>
                  </a:lnTo>
                  <a:lnTo>
                    <a:pt x="72" y="229"/>
                  </a:lnTo>
                  <a:lnTo>
                    <a:pt x="64" y="237"/>
                  </a:lnTo>
                  <a:lnTo>
                    <a:pt x="64" y="246"/>
                  </a:lnTo>
                  <a:lnTo>
                    <a:pt x="64" y="255"/>
                  </a:lnTo>
                  <a:lnTo>
                    <a:pt x="48" y="273"/>
                  </a:lnTo>
                  <a:lnTo>
                    <a:pt x="48" y="281"/>
                  </a:lnTo>
                  <a:lnTo>
                    <a:pt x="48" y="290"/>
                  </a:lnTo>
                  <a:lnTo>
                    <a:pt x="48" y="308"/>
                  </a:lnTo>
                  <a:lnTo>
                    <a:pt x="40" y="317"/>
                  </a:lnTo>
                  <a:lnTo>
                    <a:pt x="40" y="325"/>
                  </a:lnTo>
                  <a:lnTo>
                    <a:pt x="40" y="343"/>
                  </a:lnTo>
                  <a:lnTo>
                    <a:pt x="40" y="352"/>
                  </a:lnTo>
                  <a:lnTo>
                    <a:pt x="32" y="360"/>
                  </a:lnTo>
                  <a:lnTo>
                    <a:pt x="32" y="387"/>
                  </a:lnTo>
                  <a:lnTo>
                    <a:pt x="32" y="396"/>
                  </a:lnTo>
                  <a:lnTo>
                    <a:pt x="32" y="404"/>
                  </a:lnTo>
                  <a:lnTo>
                    <a:pt x="32" y="422"/>
                  </a:lnTo>
                  <a:lnTo>
                    <a:pt x="32" y="431"/>
                  </a:lnTo>
                  <a:lnTo>
                    <a:pt x="32" y="440"/>
                  </a:lnTo>
                  <a:lnTo>
                    <a:pt x="16" y="440"/>
                  </a:lnTo>
                  <a:lnTo>
                    <a:pt x="32" y="457"/>
                  </a:lnTo>
                  <a:lnTo>
                    <a:pt x="0"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99" name="Freeform 1552"/>
            <p:cNvSpPr>
              <a:spLocks/>
            </p:cNvSpPr>
            <p:nvPr/>
          </p:nvSpPr>
          <p:spPr bwMode="auto">
            <a:xfrm>
              <a:off x="2843" y="2760"/>
              <a:ext cx="200" cy="457"/>
            </a:xfrm>
            <a:custGeom>
              <a:avLst/>
              <a:gdLst>
                <a:gd name="T0" fmla="*/ 0 w 200"/>
                <a:gd name="T1" fmla="*/ 440 h 457"/>
                <a:gd name="T2" fmla="*/ 0 w 200"/>
                <a:gd name="T3" fmla="*/ 431 h 457"/>
                <a:gd name="T4" fmla="*/ 0 w 200"/>
                <a:gd name="T5" fmla="*/ 404 h 457"/>
                <a:gd name="T6" fmla="*/ 0 w 200"/>
                <a:gd name="T7" fmla="*/ 387 h 457"/>
                <a:gd name="T8" fmla="*/ 0 w 200"/>
                <a:gd name="T9" fmla="*/ 352 h 457"/>
                <a:gd name="T10" fmla="*/ 8 w 200"/>
                <a:gd name="T11" fmla="*/ 317 h 457"/>
                <a:gd name="T12" fmla="*/ 8 w 200"/>
                <a:gd name="T13" fmla="*/ 281 h 457"/>
                <a:gd name="T14" fmla="*/ 16 w 200"/>
                <a:gd name="T15" fmla="*/ 273 h 457"/>
                <a:gd name="T16" fmla="*/ 16 w 200"/>
                <a:gd name="T17" fmla="*/ 237 h 457"/>
                <a:gd name="T18" fmla="*/ 32 w 200"/>
                <a:gd name="T19" fmla="*/ 229 h 457"/>
                <a:gd name="T20" fmla="*/ 40 w 200"/>
                <a:gd name="T21" fmla="*/ 202 h 457"/>
                <a:gd name="T22" fmla="*/ 40 w 200"/>
                <a:gd name="T23" fmla="*/ 176 h 457"/>
                <a:gd name="T24" fmla="*/ 48 w 200"/>
                <a:gd name="T25" fmla="*/ 158 h 457"/>
                <a:gd name="T26" fmla="*/ 64 w 200"/>
                <a:gd name="T27" fmla="*/ 141 h 457"/>
                <a:gd name="T28" fmla="*/ 72 w 200"/>
                <a:gd name="T29" fmla="*/ 123 h 457"/>
                <a:gd name="T30" fmla="*/ 80 w 200"/>
                <a:gd name="T31" fmla="*/ 97 h 457"/>
                <a:gd name="T32" fmla="*/ 104 w 200"/>
                <a:gd name="T33" fmla="*/ 79 h 457"/>
                <a:gd name="T34" fmla="*/ 120 w 200"/>
                <a:gd name="T35" fmla="*/ 53 h 457"/>
                <a:gd name="T36" fmla="*/ 144 w 200"/>
                <a:gd name="T37" fmla="*/ 44 h 457"/>
                <a:gd name="T38" fmla="*/ 168 w 200"/>
                <a:gd name="T39" fmla="*/ 18 h 457"/>
                <a:gd name="T40" fmla="*/ 184 w 200"/>
                <a:gd name="T41" fmla="*/ 9 h 457"/>
                <a:gd name="T42" fmla="*/ 184 w 200"/>
                <a:gd name="T43" fmla="*/ 9 h 457"/>
                <a:gd name="T44" fmla="*/ 200 w 200"/>
                <a:gd name="T45" fmla="*/ 9 h 457"/>
                <a:gd name="T46" fmla="*/ 184 w 200"/>
                <a:gd name="T47" fmla="*/ 9 h 457"/>
                <a:gd name="T48" fmla="*/ 176 w 200"/>
                <a:gd name="T49" fmla="*/ 18 h 457"/>
                <a:gd name="T50" fmla="*/ 168 w 200"/>
                <a:gd name="T51" fmla="*/ 44 h 457"/>
                <a:gd name="T52" fmla="*/ 152 w 200"/>
                <a:gd name="T53" fmla="*/ 62 h 457"/>
                <a:gd name="T54" fmla="*/ 136 w 200"/>
                <a:gd name="T55" fmla="*/ 88 h 457"/>
                <a:gd name="T56" fmla="*/ 120 w 200"/>
                <a:gd name="T57" fmla="*/ 123 h 457"/>
                <a:gd name="T58" fmla="*/ 112 w 200"/>
                <a:gd name="T59" fmla="*/ 141 h 457"/>
                <a:gd name="T60" fmla="*/ 104 w 200"/>
                <a:gd name="T61" fmla="*/ 158 h 457"/>
                <a:gd name="T62" fmla="*/ 88 w 200"/>
                <a:gd name="T63" fmla="*/ 176 h 457"/>
                <a:gd name="T64" fmla="*/ 80 w 200"/>
                <a:gd name="T65" fmla="*/ 202 h 457"/>
                <a:gd name="T66" fmla="*/ 72 w 200"/>
                <a:gd name="T67" fmla="*/ 211 h 457"/>
                <a:gd name="T68" fmla="*/ 64 w 200"/>
                <a:gd name="T69" fmla="*/ 237 h 457"/>
                <a:gd name="T70" fmla="*/ 64 w 200"/>
                <a:gd name="T71" fmla="*/ 255 h 457"/>
                <a:gd name="T72" fmla="*/ 48 w 200"/>
                <a:gd name="T73" fmla="*/ 281 h 457"/>
                <a:gd name="T74" fmla="*/ 48 w 200"/>
                <a:gd name="T75" fmla="*/ 308 h 457"/>
                <a:gd name="T76" fmla="*/ 40 w 200"/>
                <a:gd name="T77" fmla="*/ 325 h 457"/>
                <a:gd name="T78" fmla="*/ 40 w 200"/>
                <a:gd name="T79" fmla="*/ 352 h 457"/>
                <a:gd name="T80" fmla="*/ 32 w 200"/>
                <a:gd name="T81" fmla="*/ 387 h 457"/>
                <a:gd name="T82" fmla="*/ 32 w 200"/>
                <a:gd name="T83" fmla="*/ 404 h 457"/>
                <a:gd name="T84" fmla="*/ 32 w 200"/>
                <a:gd name="T85" fmla="*/ 431 h 457"/>
                <a:gd name="T86" fmla="*/ 32 w 200"/>
                <a:gd name="T87" fmla="*/ 440 h 457"/>
                <a:gd name="T88" fmla="*/ 16 w 200"/>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0"/>
                <a:gd name="T136" fmla="*/ 0 h 457"/>
                <a:gd name="T137" fmla="*/ 200 w 200"/>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0" h="457">
                  <a:moveTo>
                    <a:pt x="0" y="457"/>
                  </a:moveTo>
                  <a:lnTo>
                    <a:pt x="0" y="440"/>
                  </a:lnTo>
                  <a:lnTo>
                    <a:pt x="0" y="431"/>
                  </a:lnTo>
                  <a:lnTo>
                    <a:pt x="0" y="422"/>
                  </a:lnTo>
                  <a:lnTo>
                    <a:pt x="0" y="404"/>
                  </a:lnTo>
                  <a:lnTo>
                    <a:pt x="0" y="396"/>
                  </a:lnTo>
                  <a:lnTo>
                    <a:pt x="0" y="387"/>
                  </a:lnTo>
                  <a:lnTo>
                    <a:pt x="0" y="360"/>
                  </a:lnTo>
                  <a:lnTo>
                    <a:pt x="0" y="352"/>
                  </a:lnTo>
                  <a:lnTo>
                    <a:pt x="8" y="325"/>
                  </a:lnTo>
                  <a:lnTo>
                    <a:pt x="8" y="317"/>
                  </a:lnTo>
                  <a:lnTo>
                    <a:pt x="8" y="290"/>
                  </a:lnTo>
                  <a:lnTo>
                    <a:pt x="8" y="281"/>
                  </a:lnTo>
                  <a:lnTo>
                    <a:pt x="8" y="273"/>
                  </a:lnTo>
                  <a:lnTo>
                    <a:pt x="16" y="273"/>
                  </a:lnTo>
                  <a:lnTo>
                    <a:pt x="16" y="246"/>
                  </a:lnTo>
                  <a:lnTo>
                    <a:pt x="16" y="237"/>
                  </a:lnTo>
                  <a:lnTo>
                    <a:pt x="32" y="237"/>
                  </a:lnTo>
                  <a:lnTo>
                    <a:pt x="32" y="229"/>
                  </a:lnTo>
                  <a:lnTo>
                    <a:pt x="32" y="211"/>
                  </a:lnTo>
                  <a:lnTo>
                    <a:pt x="40" y="202"/>
                  </a:lnTo>
                  <a:lnTo>
                    <a:pt x="40" y="193"/>
                  </a:lnTo>
                  <a:lnTo>
                    <a:pt x="40" y="176"/>
                  </a:lnTo>
                  <a:lnTo>
                    <a:pt x="48" y="167"/>
                  </a:lnTo>
                  <a:lnTo>
                    <a:pt x="48" y="158"/>
                  </a:lnTo>
                  <a:lnTo>
                    <a:pt x="64" y="158"/>
                  </a:lnTo>
                  <a:lnTo>
                    <a:pt x="64" y="141"/>
                  </a:lnTo>
                  <a:lnTo>
                    <a:pt x="72" y="132"/>
                  </a:lnTo>
                  <a:lnTo>
                    <a:pt x="72" y="123"/>
                  </a:lnTo>
                  <a:lnTo>
                    <a:pt x="80" y="123"/>
                  </a:lnTo>
                  <a:lnTo>
                    <a:pt x="80" y="97"/>
                  </a:lnTo>
                  <a:lnTo>
                    <a:pt x="88" y="88"/>
                  </a:lnTo>
                  <a:lnTo>
                    <a:pt x="104" y="79"/>
                  </a:lnTo>
                  <a:lnTo>
                    <a:pt x="112" y="62"/>
                  </a:lnTo>
                  <a:lnTo>
                    <a:pt x="120" y="53"/>
                  </a:lnTo>
                  <a:lnTo>
                    <a:pt x="136" y="44"/>
                  </a:lnTo>
                  <a:lnTo>
                    <a:pt x="144" y="44"/>
                  </a:lnTo>
                  <a:lnTo>
                    <a:pt x="152" y="26"/>
                  </a:lnTo>
                  <a:lnTo>
                    <a:pt x="168" y="18"/>
                  </a:lnTo>
                  <a:lnTo>
                    <a:pt x="176" y="18"/>
                  </a:lnTo>
                  <a:lnTo>
                    <a:pt x="184" y="9"/>
                  </a:lnTo>
                  <a:lnTo>
                    <a:pt x="184" y="0"/>
                  </a:lnTo>
                  <a:lnTo>
                    <a:pt x="200" y="9"/>
                  </a:lnTo>
                  <a:lnTo>
                    <a:pt x="184" y="9"/>
                  </a:lnTo>
                  <a:lnTo>
                    <a:pt x="176" y="18"/>
                  </a:lnTo>
                  <a:lnTo>
                    <a:pt x="176" y="26"/>
                  </a:lnTo>
                  <a:lnTo>
                    <a:pt x="168" y="44"/>
                  </a:lnTo>
                  <a:lnTo>
                    <a:pt x="152" y="53"/>
                  </a:lnTo>
                  <a:lnTo>
                    <a:pt x="152" y="62"/>
                  </a:lnTo>
                  <a:lnTo>
                    <a:pt x="144" y="79"/>
                  </a:lnTo>
                  <a:lnTo>
                    <a:pt x="136" y="88"/>
                  </a:lnTo>
                  <a:lnTo>
                    <a:pt x="120" y="97"/>
                  </a:lnTo>
                  <a:lnTo>
                    <a:pt x="120" y="123"/>
                  </a:lnTo>
                  <a:lnTo>
                    <a:pt x="112" y="132"/>
                  </a:lnTo>
                  <a:lnTo>
                    <a:pt x="112" y="141"/>
                  </a:lnTo>
                  <a:lnTo>
                    <a:pt x="112" y="158"/>
                  </a:lnTo>
                  <a:lnTo>
                    <a:pt x="104" y="158"/>
                  </a:lnTo>
                  <a:lnTo>
                    <a:pt x="88" y="167"/>
                  </a:lnTo>
                  <a:lnTo>
                    <a:pt x="88" y="176"/>
                  </a:lnTo>
                  <a:lnTo>
                    <a:pt x="80" y="193"/>
                  </a:lnTo>
                  <a:lnTo>
                    <a:pt x="80" y="202"/>
                  </a:lnTo>
                  <a:lnTo>
                    <a:pt x="72" y="211"/>
                  </a:lnTo>
                  <a:lnTo>
                    <a:pt x="72" y="229"/>
                  </a:lnTo>
                  <a:lnTo>
                    <a:pt x="64" y="237"/>
                  </a:lnTo>
                  <a:lnTo>
                    <a:pt x="64" y="246"/>
                  </a:lnTo>
                  <a:lnTo>
                    <a:pt x="64" y="255"/>
                  </a:lnTo>
                  <a:lnTo>
                    <a:pt x="48" y="273"/>
                  </a:lnTo>
                  <a:lnTo>
                    <a:pt x="48" y="281"/>
                  </a:lnTo>
                  <a:lnTo>
                    <a:pt x="48" y="290"/>
                  </a:lnTo>
                  <a:lnTo>
                    <a:pt x="48" y="308"/>
                  </a:lnTo>
                  <a:lnTo>
                    <a:pt x="40" y="317"/>
                  </a:lnTo>
                  <a:lnTo>
                    <a:pt x="40" y="325"/>
                  </a:lnTo>
                  <a:lnTo>
                    <a:pt x="40" y="343"/>
                  </a:lnTo>
                  <a:lnTo>
                    <a:pt x="40" y="352"/>
                  </a:lnTo>
                  <a:lnTo>
                    <a:pt x="32" y="360"/>
                  </a:lnTo>
                  <a:lnTo>
                    <a:pt x="32" y="387"/>
                  </a:lnTo>
                  <a:lnTo>
                    <a:pt x="32" y="396"/>
                  </a:lnTo>
                  <a:lnTo>
                    <a:pt x="32" y="404"/>
                  </a:lnTo>
                  <a:lnTo>
                    <a:pt x="32" y="422"/>
                  </a:lnTo>
                  <a:lnTo>
                    <a:pt x="32" y="431"/>
                  </a:lnTo>
                  <a:lnTo>
                    <a:pt x="32" y="440"/>
                  </a:lnTo>
                  <a:lnTo>
                    <a:pt x="16" y="440"/>
                  </a:lnTo>
                  <a:lnTo>
                    <a:pt x="32"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00" name="Freeform 1553"/>
            <p:cNvSpPr>
              <a:spLocks/>
            </p:cNvSpPr>
            <p:nvPr/>
          </p:nvSpPr>
          <p:spPr bwMode="auto">
            <a:xfrm>
              <a:off x="2859" y="2892"/>
              <a:ext cx="240" cy="325"/>
            </a:xfrm>
            <a:custGeom>
              <a:avLst/>
              <a:gdLst>
                <a:gd name="T0" fmla="*/ 0 w 240"/>
                <a:gd name="T1" fmla="*/ 325 h 325"/>
                <a:gd name="T2" fmla="*/ 0 w 240"/>
                <a:gd name="T3" fmla="*/ 308 h 325"/>
                <a:gd name="T4" fmla="*/ 0 w 240"/>
                <a:gd name="T5" fmla="*/ 308 h 325"/>
                <a:gd name="T6" fmla="*/ 0 w 240"/>
                <a:gd name="T7" fmla="*/ 299 h 325"/>
                <a:gd name="T8" fmla="*/ 0 w 240"/>
                <a:gd name="T9" fmla="*/ 290 h 325"/>
                <a:gd name="T10" fmla="*/ 0 w 240"/>
                <a:gd name="T11" fmla="*/ 272 h 325"/>
                <a:gd name="T12" fmla="*/ 0 w 240"/>
                <a:gd name="T13" fmla="*/ 255 h 325"/>
                <a:gd name="T14" fmla="*/ 0 w 240"/>
                <a:gd name="T15" fmla="*/ 237 h 325"/>
                <a:gd name="T16" fmla="*/ 16 w 240"/>
                <a:gd name="T17" fmla="*/ 220 h 325"/>
                <a:gd name="T18" fmla="*/ 16 w 240"/>
                <a:gd name="T19" fmla="*/ 211 h 325"/>
                <a:gd name="T20" fmla="*/ 24 w 240"/>
                <a:gd name="T21" fmla="*/ 185 h 325"/>
                <a:gd name="T22" fmla="*/ 24 w 240"/>
                <a:gd name="T23" fmla="*/ 176 h 325"/>
                <a:gd name="T24" fmla="*/ 32 w 240"/>
                <a:gd name="T25" fmla="*/ 149 h 325"/>
                <a:gd name="T26" fmla="*/ 48 w 240"/>
                <a:gd name="T27" fmla="*/ 141 h 325"/>
                <a:gd name="T28" fmla="*/ 48 w 240"/>
                <a:gd name="T29" fmla="*/ 123 h 325"/>
                <a:gd name="T30" fmla="*/ 56 w 240"/>
                <a:gd name="T31" fmla="*/ 123 h 325"/>
                <a:gd name="T32" fmla="*/ 64 w 240"/>
                <a:gd name="T33" fmla="*/ 105 h 325"/>
                <a:gd name="T34" fmla="*/ 72 w 240"/>
                <a:gd name="T35" fmla="*/ 97 h 325"/>
                <a:gd name="T36" fmla="*/ 96 w 240"/>
                <a:gd name="T37" fmla="*/ 79 h 325"/>
                <a:gd name="T38" fmla="*/ 104 w 240"/>
                <a:gd name="T39" fmla="*/ 70 h 325"/>
                <a:gd name="T40" fmla="*/ 128 w 240"/>
                <a:gd name="T41" fmla="*/ 61 h 325"/>
                <a:gd name="T42" fmla="*/ 152 w 240"/>
                <a:gd name="T43" fmla="*/ 44 h 325"/>
                <a:gd name="T44" fmla="*/ 160 w 240"/>
                <a:gd name="T45" fmla="*/ 35 h 325"/>
                <a:gd name="T46" fmla="*/ 184 w 240"/>
                <a:gd name="T47" fmla="*/ 35 h 325"/>
                <a:gd name="T48" fmla="*/ 192 w 240"/>
                <a:gd name="T49" fmla="*/ 26 h 325"/>
                <a:gd name="T50" fmla="*/ 216 w 240"/>
                <a:gd name="T51" fmla="*/ 9 h 325"/>
                <a:gd name="T52" fmla="*/ 224 w 240"/>
                <a:gd name="T53" fmla="*/ 9 h 325"/>
                <a:gd name="T54" fmla="*/ 232 w 240"/>
                <a:gd name="T55" fmla="*/ 9 h 325"/>
                <a:gd name="T56" fmla="*/ 232 w 240"/>
                <a:gd name="T57" fmla="*/ 9 h 325"/>
                <a:gd name="T58" fmla="*/ 232 w 240"/>
                <a:gd name="T59" fmla="*/ 0 h 325"/>
                <a:gd name="T60" fmla="*/ 240 w 240"/>
                <a:gd name="T61" fmla="*/ 9 h 325"/>
                <a:gd name="T62" fmla="*/ 232 w 240"/>
                <a:gd name="T63" fmla="*/ 9 h 325"/>
                <a:gd name="T64" fmla="*/ 232 w 240"/>
                <a:gd name="T65" fmla="*/ 9 h 325"/>
                <a:gd name="T66" fmla="*/ 224 w 240"/>
                <a:gd name="T67" fmla="*/ 9 h 325"/>
                <a:gd name="T68" fmla="*/ 216 w 240"/>
                <a:gd name="T69" fmla="*/ 26 h 325"/>
                <a:gd name="T70" fmla="*/ 200 w 240"/>
                <a:gd name="T71" fmla="*/ 26 h 325"/>
                <a:gd name="T72" fmla="*/ 192 w 240"/>
                <a:gd name="T73" fmla="*/ 35 h 325"/>
                <a:gd name="T74" fmla="*/ 184 w 240"/>
                <a:gd name="T75" fmla="*/ 44 h 325"/>
                <a:gd name="T76" fmla="*/ 168 w 240"/>
                <a:gd name="T77" fmla="*/ 44 h 325"/>
                <a:gd name="T78" fmla="*/ 152 w 240"/>
                <a:gd name="T79" fmla="*/ 61 h 325"/>
                <a:gd name="T80" fmla="*/ 136 w 240"/>
                <a:gd name="T81" fmla="*/ 70 h 325"/>
                <a:gd name="T82" fmla="*/ 120 w 240"/>
                <a:gd name="T83" fmla="*/ 79 h 325"/>
                <a:gd name="T84" fmla="*/ 104 w 240"/>
                <a:gd name="T85" fmla="*/ 97 h 325"/>
                <a:gd name="T86" fmla="*/ 96 w 240"/>
                <a:gd name="T87" fmla="*/ 105 h 325"/>
                <a:gd name="T88" fmla="*/ 88 w 240"/>
                <a:gd name="T89" fmla="*/ 114 h 325"/>
                <a:gd name="T90" fmla="*/ 88 w 240"/>
                <a:gd name="T91" fmla="*/ 123 h 325"/>
                <a:gd name="T92" fmla="*/ 72 w 240"/>
                <a:gd name="T93" fmla="*/ 141 h 325"/>
                <a:gd name="T94" fmla="*/ 64 w 240"/>
                <a:gd name="T95" fmla="*/ 149 h 325"/>
                <a:gd name="T96" fmla="*/ 56 w 240"/>
                <a:gd name="T97" fmla="*/ 176 h 325"/>
                <a:gd name="T98" fmla="*/ 56 w 240"/>
                <a:gd name="T99" fmla="*/ 185 h 325"/>
                <a:gd name="T100" fmla="*/ 48 w 240"/>
                <a:gd name="T101" fmla="*/ 211 h 325"/>
                <a:gd name="T102" fmla="*/ 32 w 240"/>
                <a:gd name="T103" fmla="*/ 228 h 325"/>
                <a:gd name="T104" fmla="*/ 32 w 240"/>
                <a:gd name="T105" fmla="*/ 237 h 325"/>
                <a:gd name="T106" fmla="*/ 32 w 240"/>
                <a:gd name="T107" fmla="*/ 264 h 325"/>
                <a:gd name="T108" fmla="*/ 24 w 240"/>
                <a:gd name="T109" fmla="*/ 272 h 325"/>
                <a:gd name="T110" fmla="*/ 24 w 240"/>
                <a:gd name="T111" fmla="*/ 290 h 325"/>
                <a:gd name="T112" fmla="*/ 24 w 240"/>
                <a:gd name="T113" fmla="*/ 299 h 325"/>
                <a:gd name="T114" fmla="*/ 24 w 240"/>
                <a:gd name="T115" fmla="*/ 308 h 325"/>
                <a:gd name="T116" fmla="*/ 24 w 240"/>
                <a:gd name="T117" fmla="*/ 308 h 325"/>
                <a:gd name="T118" fmla="*/ 16 w 240"/>
                <a:gd name="T119" fmla="*/ 308 h 325"/>
                <a:gd name="T120" fmla="*/ 24 w 240"/>
                <a:gd name="T121" fmla="*/ 325 h 325"/>
                <a:gd name="T122" fmla="*/ 0 w 240"/>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0"/>
                <a:gd name="T187" fmla="*/ 0 h 325"/>
                <a:gd name="T188" fmla="*/ 240 w 240"/>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0" h="325">
                  <a:moveTo>
                    <a:pt x="0" y="325"/>
                  </a:moveTo>
                  <a:lnTo>
                    <a:pt x="0" y="308"/>
                  </a:lnTo>
                  <a:lnTo>
                    <a:pt x="0" y="299"/>
                  </a:lnTo>
                  <a:lnTo>
                    <a:pt x="0" y="290"/>
                  </a:lnTo>
                  <a:lnTo>
                    <a:pt x="0" y="272"/>
                  </a:lnTo>
                  <a:lnTo>
                    <a:pt x="0" y="255"/>
                  </a:lnTo>
                  <a:lnTo>
                    <a:pt x="0" y="237"/>
                  </a:lnTo>
                  <a:lnTo>
                    <a:pt x="16" y="220"/>
                  </a:lnTo>
                  <a:lnTo>
                    <a:pt x="16" y="211"/>
                  </a:lnTo>
                  <a:lnTo>
                    <a:pt x="24" y="185"/>
                  </a:lnTo>
                  <a:lnTo>
                    <a:pt x="24" y="176"/>
                  </a:lnTo>
                  <a:lnTo>
                    <a:pt x="32" y="149"/>
                  </a:lnTo>
                  <a:lnTo>
                    <a:pt x="48" y="141"/>
                  </a:lnTo>
                  <a:lnTo>
                    <a:pt x="48" y="123"/>
                  </a:lnTo>
                  <a:lnTo>
                    <a:pt x="56" y="123"/>
                  </a:lnTo>
                  <a:lnTo>
                    <a:pt x="64" y="105"/>
                  </a:lnTo>
                  <a:lnTo>
                    <a:pt x="72" y="97"/>
                  </a:lnTo>
                  <a:lnTo>
                    <a:pt x="96" y="79"/>
                  </a:lnTo>
                  <a:lnTo>
                    <a:pt x="104" y="70"/>
                  </a:lnTo>
                  <a:lnTo>
                    <a:pt x="128" y="61"/>
                  </a:lnTo>
                  <a:lnTo>
                    <a:pt x="152" y="44"/>
                  </a:lnTo>
                  <a:lnTo>
                    <a:pt x="160" y="35"/>
                  </a:lnTo>
                  <a:lnTo>
                    <a:pt x="184" y="35"/>
                  </a:lnTo>
                  <a:lnTo>
                    <a:pt x="192" y="26"/>
                  </a:lnTo>
                  <a:lnTo>
                    <a:pt x="216" y="9"/>
                  </a:lnTo>
                  <a:lnTo>
                    <a:pt x="224" y="9"/>
                  </a:lnTo>
                  <a:lnTo>
                    <a:pt x="232" y="9"/>
                  </a:lnTo>
                  <a:lnTo>
                    <a:pt x="232" y="0"/>
                  </a:lnTo>
                  <a:lnTo>
                    <a:pt x="240" y="9"/>
                  </a:lnTo>
                  <a:lnTo>
                    <a:pt x="232" y="9"/>
                  </a:lnTo>
                  <a:lnTo>
                    <a:pt x="224" y="9"/>
                  </a:lnTo>
                  <a:lnTo>
                    <a:pt x="216" y="26"/>
                  </a:lnTo>
                  <a:lnTo>
                    <a:pt x="200" y="26"/>
                  </a:lnTo>
                  <a:lnTo>
                    <a:pt x="192" y="35"/>
                  </a:lnTo>
                  <a:lnTo>
                    <a:pt x="184" y="44"/>
                  </a:lnTo>
                  <a:lnTo>
                    <a:pt x="168" y="44"/>
                  </a:lnTo>
                  <a:lnTo>
                    <a:pt x="152" y="61"/>
                  </a:lnTo>
                  <a:lnTo>
                    <a:pt x="136" y="70"/>
                  </a:lnTo>
                  <a:lnTo>
                    <a:pt x="120" y="79"/>
                  </a:lnTo>
                  <a:lnTo>
                    <a:pt x="104" y="97"/>
                  </a:lnTo>
                  <a:lnTo>
                    <a:pt x="96" y="105"/>
                  </a:lnTo>
                  <a:lnTo>
                    <a:pt x="88" y="114"/>
                  </a:lnTo>
                  <a:lnTo>
                    <a:pt x="88" y="123"/>
                  </a:lnTo>
                  <a:lnTo>
                    <a:pt x="72" y="141"/>
                  </a:lnTo>
                  <a:lnTo>
                    <a:pt x="64" y="149"/>
                  </a:lnTo>
                  <a:lnTo>
                    <a:pt x="56" y="176"/>
                  </a:lnTo>
                  <a:lnTo>
                    <a:pt x="56" y="185"/>
                  </a:lnTo>
                  <a:lnTo>
                    <a:pt x="48" y="211"/>
                  </a:lnTo>
                  <a:lnTo>
                    <a:pt x="32" y="228"/>
                  </a:lnTo>
                  <a:lnTo>
                    <a:pt x="32" y="237"/>
                  </a:lnTo>
                  <a:lnTo>
                    <a:pt x="32" y="264"/>
                  </a:lnTo>
                  <a:lnTo>
                    <a:pt x="24" y="272"/>
                  </a:lnTo>
                  <a:lnTo>
                    <a:pt x="24" y="290"/>
                  </a:lnTo>
                  <a:lnTo>
                    <a:pt x="24" y="299"/>
                  </a:lnTo>
                  <a:lnTo>
                    <a:pt x="24" y="308"/>
                  </a:lnTo>
                  <a:lnTo>
                    <a:pt x="16" y="308"/>
                  </a:lnTo>
                  <a:lnTo>
                    <a:pt x="24" y="325"/>
                  </a:lnTo>
                  <a:lnTo>
                    <a:pt x="0"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701" name="Freeform 1554"/>
            <p:cNvSpPr>
              <a:spLocks/>
            </p:cNvSpPr>
            <p:nvPr/>
          </p:nvSpPr>
          <p:spPr bwMode="auto">
            <a:xfrm>
              <a:off x="2859" y="2892"/>
              <a:ext cx="240" cy="325"/>
            </a:xfrm>
            <a:custGeom>
              <a:avLst/>
              <a:gdLst>
                <a:gd name="T0" fmla="*/ 0 w 240"/>
                <a:gd name="T1" fmla="*/ 325 h 325"/>
                <a:gd name="T2" fmla="*/ 0 w 240"/>
                <a:gd name="T3" fmla="*/ 308 h 325"/>
                <a:gd name="T4" fmla="*/ 0 w 240"/>
                <a:gd name="T5" fmla="*/ 308 h 325"/>
                <a:gd name="T6" fmla="*/ 0 w 240"/>
                <a:gd name="T7" fmla="*/ 299 h 325"/>
                <a:gd name="T8" fmla="*/ 0 w 240"/>
                <a:gd name="T9" fmla="*/ 290 h 325"/>
                <a:gd name="T10" fmla="*/ 0 w 240"/>
                <a:gd name="T11" fmla="*/ 272 h 325"/>
                <a:gd name="T12" fmla="*/ 0 w 240"/>
                <a:gd name="T13" fmla="*/ 255 h 325"/>
                <a:gd name="T14" fmla="*/ 0 w 240"/>
                <a:gd name="T15" fmla="*/ 237 h 325"/>
                <a:gd name="T16" fmla="*/ 16 w 240"/>
                <a:gd name="T17" fmla="*/ 220 h 325"/>
                <a:gd name="T18" fmla="*/ 16 w 240"/>
                <a:gd name="T19" fmla="*/ 211 h 325"/>
                <a:gd name="T20" fmla="*/ 24 w 240"/>
                <a:gd name="T21" fmla="*/ 185 h 325"/>
                <a:gd name="T22" fmla="*/ 24 w 240"/>
                <a:gd name="T23" fmla="*/ 176 h 325"/>
                <a:gd name="T24" fmla="*/ 32 w 240"/>
                <a:gd name="T25" fmla="*/ 149 h 325"/>
                <a:gd name="T26" fmla="*/ 48 w 240"/>
                <a:gd name="T27" fmla="*/ 141 h 325"/>
                <a:gd name="T28" fmla="*/ 48 w 240"/>
                <a:gd name="T29" fmla="*/ 123 h 325"/>
                <a:gd name="T30" fmla="*/ 56 w 240"/>
                <a:gd name="T31" fmla="*/ 123 h 325"/>
                <a:gd name="T32" fmla="*/ 64 w 240"/>
                <a:gd name="T33" fmla="*/ 105 h 325"/>
                <a:gd name="T34" fmla="*/ 72 w 240"/>
                <a:gd name="T35" fmla="*/ 97 h 325"/>
                <a:gd name="T36" fmla="*/ 96 w 240"/>
                <a:gd name="T37" fmla="*/ 79 h 325"/>
                <a:gd name="T38" fmla="*/ 104 w 240"/>
                <a:gd name="T39" fmla="*/ 70 h 325"/>
                <a:gd name="T40" fmla="*/ 128 w 240"/>
                <a:gd name="T41" fmla="*/ 61 h 325"/>
                <a:gd name="T42" fmla="*/ 152 w 240"/>
                <a:gd name="T43" fmla="*/ 44 h 325"/>
                <a:gd name="T44" fmla="*/ 160 w 240"/>
                <a:gd name="T45" fmla="*/ 35 h 325"/>
                <a:gd name="T46" fmla="*/ 184 w 240"/>
                <a:gd name="T47" fmla="*/ 35 h 325"/>
                <a:gd name="T48" fmla="*/ 192 w 240"/>
                <a:gd name="T49" fmla="*/ 26 h 325"/>
                <a:gd name="T50" fmla="*/ 216 w 240"/>
                <a:gd name="T51" fmla="*/ 9 h 325"/>
                <a:gd name="T52" fmla="*/ 224 w 240"/>
                <a:gd name="T53" fmla="*/ 9 h 325"/>
                <a:gd name="T54" fmla="*/ 232 w 240"/>
                <a:gd name="T55" fmla="*/ 9 h 325"/>
                <a:gd name="T56" fmla="*/ 232 w 240"/>
                <a:gd name="T57" fmla="*/ 9 h 325"/>
                <a:gd name="T58" fmla="*/ 232 w 240"/>
                <a:gd name="T59" fmla="*/ 0 h 325"/>
                <a:gd name="T60" fmla="*/ 240 w 240"/>
                <a:gd name="T61" fmla="*/ 9 h 325"/>
                <a:gd name="T62" fmla="*/ 232 w 240"/>
                <a:gd name="T63" fmla="*/ 9 h 325"/>
                <a:gd name="T64" fmla="*/ 232 w 240"/>
                <a:gd name="T65" fmla="*/ 9 h 325"/>
                <a:gd name="T66" fmla="*/ 224 w 240"/>
                <a:gd name="T67" fmla="*/ 9 h 325"/>
                <a:gd name="T68" fmla="*/ 216 w 240"/>
                <a:gd name="T69" fmla="*/ 26 h 325"/>
                <a:gd name="T70" fmla="*/ 200 w 240"/>
                <a:gd name="T71" fmla="*/ 26 h 325"/>
                <a:gd name="T72" fmla="*/ 192 w 240"/>
                <a:gd name="T73" fmla="*/ 35 h 325"/>
                <a:gd name="T74" fmla="*/ 184 w 240"/>
                <a:gd name="T75" fmla="*/ 44 h 325"/>
                <a:gd name="T76" fmla="*/ 168 w 240"/>
                <a:gd name="T77" fmla="*/ 44 h 325"/>
                <a:gd name="T78" fmla="*/ 152 w 240"/>
                <a:gd name="T79" fmla="*/ 61 h 325"/>
                <a:gd name="T80" fmla="*/ 136 w 240"/>
                <a:gd name="T81" fmla="*/ 70 h 325"/>
                <a:gd name="T82" fmla="*/ 120 w 240"/>
                <a:gd name="T83" fmla="*/ 79 h 325"/>
                <a:gd name="T84" fmla="*/ 104 w 240"/>
                <a:gd name="T85" fmla="*/ 97 h 325"/>
                <a:gd name="T86" fmla="*/ 96 w 240"/>
                <a:gd name="T87" fmla="*/ 105 h 325"/>
                <a:gd name="T88" fmla="*/ 88 w 240"/>
                <a:gd name="T89" fmla="*/ 114 h 325"/>
                <a:gd name="T90" fmla="*/ 88 w 240"/>
                <a:gd name="T91" fmla="*/ 123 h 325"/>
                <a:gd name="T92" fmla="*/ 72 w 240"/>
                <a:gd name="T93" fmla="*/ 141 h 325"/>
                <a:gd name="T94" fmla="*/ 64 w 240"/>
                <a:gd name="T95" fmla="*/ 149 h 325"/>
                <a:gd name="T96" fmla="*/ 56 w 240"/>
                <a:gd name="T97" fmla="*/ 176 h 325"/>
                <a:gd name="T98" fmla="*/ 56 w 240"/>
                <a:gd name="T99" fmla="*/ 185 h 325"/>
                <a:gd name="T100" fmla="*/ 48 w 240"/>
                <a:gd name="T101" fmla="*/ 211 h 325"/>
                <a:gd name="T102" fmla="*/ 32 w 240"/>
                <a:gd name="T103" fmla="*/ 228 h 325"/>
                <a:gd name="T104" fmla="*/ 32 w 240"/>
                <a:gd name="T105" fmla="*/ 237 h 325"/>
                <a:gd name="T106" fmla="*/ 32 w 240"/>
                <a:gd name="T107" fmla="*/ 264 h 325"/>
                <a:gd name="T108" fmla="*/ 24 w 240"/>
                <a:gd name="T109" fmla="*/ 272 h 325"/>
                <a:gd name="T110" fmla="*/ 24 w 240"/>
                <a:gd name="T111" fmla="*/ 290 h 325"/>
                <a:gd name="T112" fmla="*/ 24 w 240"/>
                <a:gd name="T113" fmla="*/ 299 h 325"/>
                <a:gd name="T114" fmla="*/ 24 w 240"/>
                <a:gd name="T115" fmla="*/ 308 h 325"/>
                <a:gd name="T116" fmla="*/ 24 w 240"/>
                <a:gd name="T117" fmla="*/ 308 h 325"/>
                <a:gd name="T118" fmla="*/ 16 w 240"/>
                <a:gd name="T119" fmla="*/ 308 h 325"/>
                <a:gd name="T120" fmla="*/ 24 w 240"/>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0"/>
                <a:gd name="T184" fmla="*/ 0 h 325"/>
                <a:gd name="T185" fmla="*/ 240 w 240"/>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0" h="325">
                  <a:moveTo>
                    <a:pt x="0" y="325"/>
                  </a:moveTo>
                  <a:lnTo>
                    <a:pt x="0" y="308"/>
                  </a:lnTo>
                  <a:lnTo>
                    <a:pt x="0" y="299"/>
                  </a:lnTo>
                  <a:lnTo>
                    <a:pt x="0" y="290"/>
                  </a:lnTo>
                  <a:lnTo>
                    <a:pt x="0" y="272"/>
                  </a:lnTo>
                  <a:lnTo>
                    <a:pt x="0" y="255"/>
                  </a:lnTo>
                  <a:lnTo>
                    <a:pt x="0" y="237"/>
                  </a:lnTo>
                  <a:lnTo>
                    <a:pt x="16" y="220"/>
                  </a:lnTo>
                  <a:lnTo>
                    <a:pt x="16" y="211"/>
                  </a:lnTo>
                  <a:lnTo>
                    <a:pt x="24" y="185"/>
                  </a:lnTo>
                  <a:lnTo>
                    <a:pt x="24" y="176"/>
                  </a:lnTo>
                  <a:lnTo>
                    <a:pt x="32" y="149"/>
                  </a:lnTo>
                  <a:lnTo>
                    <a:pt x="48" y="141"/>
                  </a:lnTo>
                  <a:lnTo>
                    <a:pt x="48" y="123"/>
                  </a:lnTo>
                  <a:lnTo>
                    <a:pt x="56" y="123"/>
                  </a:lnTo>
                  <a:lnTo>
                    <a:pt x="64" y="105"/>
                  </a:lnTo>
                  <a:lnTo>
                    <a:pt x="72" y="97"/>
                  </a:lnTo>
                  <a:lnTo>
                    <a:pt x="96" y="79"/>
                  </a:lnTo>
                  <a:lnTo>
                    <a:pt x="104" y="70"/>
                  </a:lnTo>
                  <a:lnTo>
                    <a:pt x="128" y="61"/>
                  </a:lnTo>
                  <a:lnTo>
                    <a:pt x="152" y="44"/>
                  </a:lnTo>
                  <a:lnTo>
                    <a:pt x="160" y="35"/>
                  </a:lnTo>
                  <a:lnTo>
                    <a:pt x="184" y="35"/>
                  </a:lnTo>
                  <a:lnTo>
                    <a:pt x="192" y="26"/>
                  </a:lnTo>
                  <a:lnTo>
                    <a:pt x="216" y="9"/>
                  </a:lnTo>
                  <a:lnTo>
                    <a:pt x="224" y="9"/>
                  </a:lnTo>
                  <a:lnTo>
                    <a:pt x="232" y="9"/>
                  </a:lnTo>
                  <a:lnTo>
                    <a:pt x="232" y="0"/>
                  </a:lnTo>
                  <a:lnTo>
                    <a:pt x="240" y="9"/>
                  </a:lnTo>
                  <a:lnTo>
                    <a:pt x="232" y="9"/>
                  </a:lnTo>
                  <a:lnTo>
                    <a:pt x="224" y="9"/>
                  </a:lnTo>
                  <a:lnTo>
                    <a:pt x="216" y="26"/>
                  </a:lnTo>
                  <a:lnTo>
                    <a:pt x="200" y="26"/>
                  </a:lnTo>
                  <a:lnTo>
                    <a:pt x="192" y="35"/>
                  </a:lnTo>
                  <a:lnTo>
                    <a:pt x="184" y="44"/>
                  </a:lnTo>
                  <a:lnTo>
                    <a:pt x="168" y="44"/>
                  </a:lnTo>
                  <a:lnTo>
                    <a:pt x="152" y="61"/>
                  </a:lnTo>
                  <a:lnTo>
                    <a:pt x="136" y="70"/>
                  </a:lnTo>
                  <a:lnTo>
                    <a:pt x="120" y="79"/>
                  </a:lnTo>
                  <a:lnTo>
                    <a:pt x="104" y="97"/>
                  </a:lnTo>
                  <a:lnTo>
                    <a:pt x="96" y="105"/>
                  </a:lnTo>
                  <a:lnTo>
                    <a:pt x="88" y="114"/>
                  </a:lnTo>
                  <a:lnTo>
                    <a:pt x="88" y="123"/>
                  </a:lnTo>
                  <a:lnTo>
                    <a:pt x="72" y="141"/>
                  </a:lnTo>
                  <a:lnTo>
                    <a:pt x="64" y="149"/>
                  </a:lnTo>
                  <a:lnTo>
                    <a:pt x="56" y="176"/>
                  </a:lnTo>
                  <a:lnTo>
                    <a:pt x="56" y="185"/>
                  </a:lnTo>
                  <a:lnTo>
                    <a:pt x="48" y="211"/>
                  </a:lnTo>
                  <a:lnTo>
                    <a:pt x="32" y="228"/>
                  </a:lnTo>
                  <a:lnTo>
                    <a:pt x="32" y="237"/>
                  </a:lnTo>
                  <a:lnTo>
                    <a:pt x="32" y="264"/>
                  </a:lnTo>
                  <a:lnTo>
                    <a:pt x="24" y="272"/>
                  </a:lnTo>
                  <a:lnTo>
                    <a:pt x="24" y="290"/>
                  </a:lnTo>
                  <a:lnTo>
                    <a:pt x="24" y="299"/>
                  </a:lnTo>
                  <a:lnTo>
                    <a:pt x="24" y="308"/>
                  </a:lnTo>
                  <a:lnTo>
                    <a:pt x="16" y="308"/>
                  </a:lnTo>
                  <a:lnTo>
                    <a:pt x="24"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6550" name="Group 1555"/>
          <p:cNvGrpSpPr>
            <a:grpSpLocks/>
          </p:cNvGrpSpPr>
          <p:nvPr/>
        </p:nvGrpSpPr>
        <p:grpSpPr bwMode="auto">
          <a:xfrm>
            <a:off x="7138988" y="3087688"/>
            <a:ext cx="774700" cy="614362"/>
            <a:chOff x="1692" y="3226"/>
            <a:chExt cx="488" cy="387"/>
          </a:xfrm>
        </p:grpSpPr>
        <p:sp>
          <p:nvSpPr>
            <p:cNvPr id="106643" name="Freeform 1556"/>
            <p:cNvSpPr>
              <a:spLocks/>
            </p:cNvSpPr>
            <p:nvPr/>
          </p:nvSpPr>
          <p:spPr bwMode="auto">
            <a:xfrm>
              <a:off x="1996" y="3226"/>
              <a:ext cx="40" cy="53"/>
            </a:xfrm>
            <a:custGeom>
              <a:avLst/>
              <a:gdLst>
                <a:gd name="T0" fmla="*/ 0 w 40"/>
                <a:gd name="T1" fmla="*/ 0 h 53"/>
                <a:gd name="T2" fmla="*/ 0 w 40"/>
                <a:gd name="T3" fmla="*/ 9 h 53"/>
                <a:gd name="T4" fmla="*/ 0 w 40"/>
                <a:gd name="T5" fmla="*/ 18 h 53"/>
                <a:gd name="T6" fmla="*/ 8 w 40"/>
                <a:gd name="T7" fmla="*/ 18 h 53"/>
                <a:gd name="T8" fmla="*/ 24 w 40"/>
                <a:gd name="T9" fmla="*/ 18 h 53"/>
                <a:gd name="T10" fmla="*/ 24 w 40"/>
                <a:gd name="T11" fmla="*/ 35 h 53"/>
                <a:gd name="T12" fmla="*/ 32 w 40"/>
                <a:gd name="T13" fmla="*/ 35 h 53"/>
                <a:gd name="T14" fmla="*/ 32 w 40"/>
                <a:gd name="T15" fmla="*/ 44 h 53"/>
                <a:gd name="T16" fmla="*/ 40 w 40"/>
                <a:gd name="T17" fmla="*/ 44 h 53"/>
                <a:gd name="T18" fmla="*/ 4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0" y="0"/>
                  </a:moveTo>
                  <a:lnTo>
                    <a:pt x="0" y="9"/>
                  </a:lnTo>
                  <a:lnTo>
                    <a:pt x="0" y="18"/>
                  </a:lnTo>
                  <a:lnTo>
                    <a:pt x="8" y="18"/>
                  </a:lnTo>
                  <a:lnTo>
                    <a:pt x="24" y="18"/>
                  </a:lnTo>
                  <a:lnTo>
                    <a:pt x="24" y="35"/>
                  </a:lnTo>
                  <a:lnTo>
                    <a:pt x="32" y="35"/>
                  </a:lnTo>
                  <a:lnTo>
                    <a:pt x="32" y="44"/>
                  </a:lnTo>
                  <a:lnTo>
                    <a:pt x="40" y="44"/>
                  </a:lnTo>
                  <a:lnTo>
                    <a:pt x="4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44" name="Freeform 1557"/>
            <p:cNvSpPr>
              <a:spLocks/>
            </p:cNvSpPr>
            <p:nvPr/>
          </p:nvSpPr>
          <p:spPr bwMode="auto">
            <a:xfrm>
              <a:off x="1940" y="3226"/>
              <a:ext cx="56" cy="97"/>
            </a:xfrm>
            <a:custGeom>
              <a:avLst/>
              <a:gdLst>
                <a:gd name="T0" fmla="*/ 56 w 56"/>
                <a:gd name="T1" fmla="*/ 0 h 97"/>
                <a:gd name="T2" fmla="*/ 56 w 56"/>
                <a:gd name="T3" fmla="*/ 9 h 97"/>
                <a:gd name="T4" fmla="*/ 56 w 56"/>
                <a:gd name="T5" fmla="*/ 18 h 97"/>
                <a:gd name="T6" fmla="*/ 48 w 56"/>
                <a:gd name="T7" fmla="*/ 35 h 97"/>
                <a:gd name="T8" fmla="*/ 32 w 56"/>
                <a:gd name="T9" fmla="*/ 44 h 97"/>
                <a:gd name="T10" fmla="*/ 24 w 56"/>
                <a:gd name="T11" fmla="*/ 53 h 97"/>
                <a:gd name="T12" fmla="*/ 16 w 56"/>
                <a:gd name="T13" fmla="*/ 62 h 97"/>
                <a:gd name="T14" fmla="*/ 0 w 56"/>
                <a:gd name="T15" fmla="*/ 79 h 97"/>
                <a:gd name="T16" fmla="*/ 0 w 56"/>
                <a:gd name="T17" fmla="*/ 88 h 97"/>
                <a:gd name="T18" fmla="*/ 0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56" y="0"/>
                  </a:moveTo>
                  <a:lnTo>
                    <a:pt x="56" y="9"/>
                  </a:lnTo>
                  <a:lnTo>
                    <a:pt x="56" y="18"/>
                  </a:lnTo>
                  <a:lnTo>
                    <a:pt x="48" y="35"/>
                  </a:lnTo>
                  <a:lnTo>
                    <a:pt x="32" y="44"/>
                  </a:lnTo>
                  <a:lnTo>
                    <a:pt x="24" y="53"/>
                  </a:lnTo>
                  <a:lnTo>
                    <a:pt x="16" y="62"/>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45" name="Freeform 1558"/>
            <p:cNvSpPr>
              <a:spLocks/>
            </p:cNvSpPr>
            <p:nvPr/>
          </p:nvSpPr>
          <p:spPr bwMode="auto">
            <a:xfrm>
              <a:off x="1884" y="3226"/>
              <a:ext cx="80" cy="97"/>
            </a:xfrm>
            <a:custGeom>
              <a:avLst/>
              <a:gdLst>
                <a:gd name="T0" fmla="*/ 80 w 80"/>
                <a:gd name="T1" fmla="*/ 0 h 97"/>
                <a:gd name="T2" fmla="*/ 72 w 80"/>
                <a:gd name="T3" fmla="*/ 35 h 97"/>
                <a:gd name="T4" fmla="*/ 56 w 80"/>
                <a:gd name="T5" fmla="*/ 35 h 97"/>
                <a:gd name="T6" fmla="*/ 56 w 80"/>
                <a:gd name="T7" fmla="*/ 44 h 97"/>
                <a:gd name="T8" fmla="*/ 48 w 80"/>
                <a:gd name="T9" fmla="*/ 44 h 97"/>
                <a:gd name="T10" fmla="*/ 40 w 80"/>
                <a:gd name="T11" fmla="*/ 44 h 97"/>
                <a:gd name="T12" fmla="*/ 32 w 80"/>
                <a:gd name="T13" fmla="*/ 53 h 97"/>
                <a:gd name="T14" fmla="*/ 16 w 80"/>
                <a:gd name="T15" fmla="*/ 53 h 97"/>
                <a:gd name="T16" fmla="*/ 16 w 80"/>
                <a:gd name="T17" fmla="*/ 62 h 97"/>
                <a:gd name="T18" fmla="*/ 8 w 80"/>
                <a:gd name="T19" fmla="*/ 62 h 97"/>
                <a:gd name="T20" fmla="*/ 8 w 80"/>
                <a:gd name="T21" fmla="*/ 79 h 97"/>
                <a:gd name="T22" fmla="*/ 0 w 80"/>
                <a:gd name="T23" fmla="*/ 79 h 97"/>
                <a:gd name="T24" fmla="*/ 0 w 80"/>
                <a:gd name="T25" fmla="*/ 88 h 97"/>
                <a:gd name="T26" fmla="*/ 0 w 80"/>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
                <a:gd name="T43" fmla="*/ 0 h 97"/>
                <a:gd name="T44" fmla="*/ 80 w 80"/>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 h="97">
                  <a:moveTo>
                    <a:pt x="80" y="0"/>
                  </a:moveTo>
                  <a:lnTo>
                    <a:pt x="72" y="35"/>
                  </a:lnTo>
                  <a:lnTo>
                    <a:pt x="56" y="35"/>
                  </a:lnTo>
                  <a:lnTo>
                    <a:pt x="56" y="44"/>
                  </a:lnTo>
                  <a:lnTo>
                    <a:pt x="48" y="44"/>
                  </a:lnTo>
                  <a:lnTo>
                    <a:pt x="40" y="44"/>
                  </a:lnTo>
                  <a:lnTo>
                    <a:pt x="32" y="53"/>
                  </a:lnTo>
                  <a:lnTo>
                    <a:pt x="16" y="53"/>
                  </a:lnTo>
                  <a:lnTo>
                    <a:pt x="16" y="62"/>
                  </a:lnTo>
                  <a:lnTo>
                    <a:pt x="8" y="62"/>
                  </a:lnTo>
                  <a:lnTo>
                    <a:pt x="8" y="79"/>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46" name="Freeform 1559"/>
            <p:cNvSpPr>
              <a:spLocks/>
            </p:cNvSpPr>
            <p:nvPr/>
          </p:nvSpPr>
          <p:spPr bwMode="auto">
            <a:xfrm>
              <a:off x="1972" y="3270"/>
              <a:ext cx="56" cy="114"/>
            </a:xfrm>
            <a:custGeom>
              <a:avLst/>
              <a:gdLst>
                <a:gd name="T0" fmla="*/ 0 w 56"/>
                <a:gd name="T1" fmla="*/ 0 h 114"/>
                <a:gd name="T2" fmla="*/ 0 w 56"/>
                <a:gd name="T3" fmla="*/ 9 h 114"/>
                <a:gd name="T4" fmla="*/ 0 w 56"/>
                <a:gd name="T5" fmla="*/ 18 h 114"/>
                <a:gd name="T6" fmla="*/ 0 w 56"/>
                <a:gd name="T7" fmla="*/ 35 h 114"/>
                <a:gd name="T8" fmla="*/ 16 w 56"/>
                <a:gd name="T9" fmla="*/ 44 h 114"/>
                <a:gd name="T10" fmla="*/ 24 w 56"/>
                <a:gd name="T11" fmla="*/ 53 h 114"/>
                <a:gd name="T12" fmla="*/ 48 w 56"/>
                <a:gd name="T13" fmla="*/ 70 h 114"/>
                <a:gd name="T14" fmla="*/ 48 w 56"/>
                <a:gd name="T15" fmla="*/ 79 h 114"/>
                <a:gd name="T16" fmla="*/ 48 w 56"/>
                <a:gd name="T17" fmla="*/ 88 h 114"/>
                <a:gd name="T18" fmla="*/ 56 w 56"/>
                <a:gd name="T19" fmla="*/ 88 h 114"/>
                <a:gd name="T20" fmla="*/ 56 w 56"/>
                <a:gd name="T21" fmla="*/ 105 h 114"/>
                <a:gd name="T22" fmla="*/ 56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0" y="0"/>
                  </a:moveTo>
                  <a:lnTo>
                    <a:pt x="0" y="9"/>
                  </a:lnTo>
                  <a:lnTo>
                    <a:pt x="0" y="18"/>
                  </a:lnTo>
                  <a:lnTo>
                    <a:pt x="0" y="35"/>
                  </a:lnTo>
                  <a:lnTo>
                    <a:pt x="16" y="44"/>
                  </a:lnTo>
                  <a:lnTo>
                    <a:pt x="24" y="53"/>
                  </a:lnTo>
                  <a:lnTo>
                    <a:pt x="48" y="70"/>
                  </a:lnTo>
                  <a:lnTo>
                    <a:pt x="48" y="79"/>
                  </a:lnTo>
                  <a:lnTo>
                    <a:pt x="48" y="88"/>
                  </a:lnTo>
                  <a:lnTo>
                    <a:pt x="56" y="88"/>
                  </a:lnTo>
                  <a:lnTo>
                    <a:pt x="56" y="105"/>
                  </a:lnTo>
                  <a:lnTo>
                    <a:pt x="5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47" name="Freeform 1560"/>
            <p:cNvSpPr>
              <a:spLocks/>
            </p:cNvSpPr>
            <p:nvPr/>
          </p:nvSpPr>
          <p:spPr bwMode="auto">
            <a:xfrm>
              <a:off x="1900" y="3226"/>
              <a:ext cx="72" cy="158"/>
            </a:xfrm>
            <a:custGeom>
              <a:avLst/>
              <a:gdLst>
                <a:gd name="T0" fmla="*/ 72 w 72"/>
                <a:gd name="T1" fmla="*/ 0 h 158"/>
                <a:gd name="T2" fmla="*/ 64 w 72"/>
                <a:gd name="T3" fmla="*/ 44 h 158"/>
                <a:gd name="T4" fmla="*/ 64 w 72"/>
                <a:gd name="T5" fmla="*/ 53 h 158"/>
                <a:gd name="T6" fmla="*/ 56 w 72"/>
                <a:gd name="T7" fmla="*/ 53 h 158"/>
                <a:gd name="T8" fmla="*/ 56 w 72"/>
                <a:gd name="T9" fmla="*/ 62 h 158"/>
                <a:gd name="T10" fmla="*/ 40 w 72"/>
                <a:gd name="T11" fmla="*/ 79 h 158"/>
                <a:gd name="T12" fmla="*/ 32 w 72"/>
                <a:gd name="T13" fmla="*/ 79 h 158"/>
                <a:gd name="T14" fmla="*/ 32 w 72"/>
                <a:gd name="T15" fmla="*/ 88 h 158"/>
                <a:gd name="T16" fmla="*/ 24 w 72"/>
                <a:gd name="T17" fmla="*/ 88 h 158"/>
                <a:gd name="T18" fmla="*/ 24 w 72"/>
                <a:gd name="T19" fmla="*/ 97 h 158"/>
                <a:gd name="T20" fmla="*/ 24 w 72"/>
                <a:gd name="T21" fmla="*/ 114 h 158"/>
                <a:gd name="T22" fmla="*/ 16 w 72"/>
                <a:gd name="T23" fmla="*/ 114 h 158"/>
                <a:gd name="T24" fmla="*/ 16 w 72"/>
                <a:gd name="T25" fmla="*/ 123 h 158"/>
                <a:gd name="T26" fmla="*/ 0 w 72"/>
                <a:gd name="T27" fmla="*/ 132 h 158"/>
                <a:gd name="T28" fmla="*/ 0 w 72"/>
                <a:gd name="T29" fmla="*/ 149 h 158"/>
                <a:gd name="T30" fmla="*/ 16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72" y="0"/>
                  </a:moveTo>
                  <a:lnTo>
                    <a:pt x="64" y="44"/>
                  </a:lnTo>
                  <a:lnTo>
                    <a:pt x="64" y="53"/>
                  </a:lnTo>
                  <a:lnTo>
                    <a:pt x="56" y="53"/>
                  </a:lnTo>
                  <a:lnTo>
                    <a:pt x="56" y="62"/>
                  </a:lnTo>
                  <a:lnTo>
                    <a:pt x="40" y="79"/>
                  </a:lnTo>
                  <a:lnTo>
                    <a:pt x="32" y="79"/>
                  </a:lnTo>
                  <a:lnTo>
                    <a:pt x="32" y="88"/>
                  </a:lnTo>
                  <a:lnTo>
                    <a:pt x="24" y="88"/>
                  </a:lnTo>
                  <a:lnTo>
                    <a:pt x="24" y="97"/>
                  </a:lnTo>
                  <a:lnTo>
                    <a:pt x="24" y="114"/>
                  </a:lnTo>
                  <a:lnTo>
                    <a:pt x="16" y="114"/>
                  </a:lnTo>
                  <a:lnTo>
                    <a:pt x="16" y="123"/>
                  </a:lnTo>
                  <a:lnTo>
                    <a:pt x="0" y="132"/>
                  </a:lnTo>
                  <a:lnTo>
                    <a:pt x="0" y="149"/>
                  </a:lnTo>
                  <a:lnTo>
                    <a:pt x="16"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48" name="Freeform 1561"/>
            <p:cNvSpPr>
              <a:spLocks/>
            </p:cNvSpPr>
            <p:nvPr/>
          </p:nvSpPr>
          <p:spPr bwMode="auto">
            <a:xfrm>
              <a:off x="1972" y="3226"/>
              <a:ext cx="96" cy="114"/>
            </a:xfrm>
            <a:custGeom>
              <a:avLst/>
              <a:gdLst>
                <a:gd name="T0" fmla="*/ 0 w 96"/>
                <a:gd name="T1" fmla="*/ 0 h 114"/>
                <a:gd name="T2" fmla="*/ 24 w 96"/>
                <a:gd name="T3" fmla="*/ 35 h 114"/>
                <a:gd name="T4" fmla="*/ 32 w 96"/>
                <a:gd name="T5" fmla="*/ 44 h 114"/>
                <a:gd name="T6" fmla="*/ 48 w 96"/>
                <a:gd name="T7" fmla="*/ 44 h 114"/>
                <a:gd name="T8" fmla="*/ 56 w 96"/>
                <a:gd name="T9" fmla="*/ 44 h 114"/>
                <a:gd name="T10" fmla="*/ 64 w 96"/>
                <a:gd name="T11" fmla="*/ 44 h 114"/>
                <a:gd name="T12" fmla="*/ 64 w 96"/>
                <a:gd name="T13" fmla="*/ 53 h 114"/>
                <a:gd name="T14" fmla="*/ 80 w 96"/>
                <a:gd name="T15" fmla="*/ 53 h 114"/>
                <a:gd name="T16" fmla="*/ 88 w 96"/>
                <a:gd name="T17" fmla="*/ 62 h 114"/>
                <a:gd name="T18" fmla="*/ 96 w 96"/>
                <a:gd name="T19" fmla="*/ 79 h 114"/>
                <a:gd name="T20" fmla="*/ 96 w 96"/>
                <a:gd name="T21" fmla="*/ 88 h 114"/>
                <a:gd name="T22" fmla="*/ 96 w 96"/>
                <a:gd name="T23" fmla="*/ 97 h 114"/>
                <a:gd name="T24" fmla="*/ 96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0" y="0"/>
                  </a:moveTo>
                  <a:lnTo>
                    <a:pt x="24" y="35"/>
                  </a:lnTo>
                  <a:lnTo>
                    <a:pt x="32" y="44"/>
                  </a:lnTo>
                  <a:lnTo>
                    <a:pt x="48" y="44"/>
                  </a:lnTo>
                  <a:lnTo>
                    <a:pt x="56" y="44"/>
                  </a:lnTo>
                  <a:lnTo>
                    <a:pt x="64" y="44"/>
                  </a:lnTo>
                  <a:lnTo>
                    <a:pt x="64" y="53"/>
                  </a:lnTo>
                  <a:lnTo>
                    <a:pt x="80" y="53"/>
                  </a:lnTo>
                  <a:lnTo>
                    <a:pt x="88" y="62"/>
                  </a:lnTo>
                  <a:lnTo>
                    <a:pt x="96" y="79"/>
                  </a:lnTo>
                  <a:lnTo>
                    <a:pt x="96" y="88"/>
                  </a:lnTo>
                  <a:lnTo>
                    <a:pt x="96" y="97"/>
                  </a:lnTo>
                  <a:lnTo>
                    <a:pt x="9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49" name="Freeform 1562"/>
            <p:cNvSpPr>
              <a:spLocks/>
            </p:cNvSpPr>
            <p:nvPr/>
          </p:nvSpPr>
          <p:spPr bwMode="auto">
            <a:xfrm>
              <a:off x="1988" y="3270"/>
              <a:ext cx="40" cy="132"/>
            </a:xfrm>
            <a:custGeom>
              <a:avLst/>
              <a:gdLst>
                <a:gd name="T0" fmla="*/ 40 w 40"/>
                <a:gd name="T1" fmla="*/ 0 h 132"/>
                <a:gd name="T2" fmla="*/ 40 w 40"/>
                <a:gd name="T3" fmla="*/ 9 h 132"/>
                <a:gd name="T4" fmla="*/ 40 w 40"/>
                <a:gd name="T5" fmla="*/ 18 h 132"/>
                <a:gd name="T6" fmla="*/ 40 w 40"/>
                <a:gd name="T7" fmla="*/ 35 h 132"/>
                <a:gd name="T8" fmla="*/ 40 w 40"/>
                <a:gd name="T9" fmla="*/ 44 h 132"/>
                <a:gd name="T10" fmla="*/ 32 w 40"/>
                <a:gd name="T11" fmla="*/ 53 h 132"/>
                <a:gd name="T12" fmla="*/ 16 w 40"/>
                <a:gd name="T13" fmla="*/ 70 h 132"/>
                <a:gd name="T14" fmla="*/ 16 w 40"/>
                <a:gd name="T15" fmla="*/ 79 h 132"/>
                <a:gd name="T16" fmla="*/ 8 w 40"/>
                <a:gd name="T17" fmla="*/ 88 h 132"/>
                <a:gd name="T18" fmla="*/ 8 w 40"/>
                <a:gd name="T19" fmla="*/ 105 h 132"/>
                <a:gd name="T20" fmla="*/ 0 w 40"/>
                <a:gd name="T21" fmla="*/ 105 h 132"/>
                <a:gd name="T22" fmla="*/ 0 w 40"/>
                <a:gd name="T23" fmla="*/ 114 h 132"/>
                <a:gd name="T24" fmla="*/ 0 w 40"/>
                <a:gd name="T25" fmla="*/ 123 h 132"/>
                <a:gd name="T26" fmla="*/ 0 w 40"/>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132"/>
                <a:gd name="T44" fmla="*/ 40 w 40"/>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132">
                  <a:moveTo>
                    <a:pt x="40" y="0"/>
                  </a:moveTo>
                  <a:lnTo>
                    <a:pt x="40" y="9"/>
                  </a:lnTo>
                  <a:lnTo>
                    <a:pt x="40" y="18"/>
                  </a:lnTo>
                  <a:lnTo>
                    <a:pt x="40" y="35"/>
                  </a:lnTo>
                  <a:lnTo>
                    <a:pt x="40" y="44"/>
                  </a:lnTo>
                  <a:lnTo>
                    <a:pt x="32" y="53"/>
                  </a:lnTo>
                  <a:lnTo>
                    <a:pt x="16" y="70"/>
                  </a:lnTo>
                  <a:lnTo>
                    <a:pt x="16" y="79"/>
                  </a:lnTo>
                  <a:lnTo>
                    <a:pt x="8" y="88"/>
                  </a:lnTo>
                  <a:lnTo>
                    <a:pt x="8" y="105"/>
                  </a:lnTo>
                  <a:lnTo>
                    <a:pt x="0" y="105"/>
                  </a:lnTo>
                  <a:lnTo>
                    <a:pt x="0" y="114"/>
                  </a:lnTo>
                  <a:lnTo>
                    <a:pt x="0" y="123"/>
                  </a:lnTo>
                  <a:lnTo>
                    <a:pt x="0"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50" name="Freeform 1563"/>
            <p:cNvSpPr>
              <a:spLocks/>
            </p:cNvSpPr>
            <p:nvPr/>
          </p:nvSpPr>
          <p:spPr bwMode="auto">
            <a:xfrm>
              <a:off x="1948" y="3305"/>
              <a:ext cx="40" cy="88"/>
            </a:xfrm>
            <a:custGeom>
              <a:avLst/>
              <a:gdLst>
                <a:gd name="T0" fmla="*/ 0 w 40"/>
                <a:gd name="T1" fmla="*/ 0 h 88"/>
                <a:gd name="T2" fmla="*/ 0 w 40"/>
                <a:gd name="T3" fmla="*/ 26 h 88"/>
                <a:gd name="T4" fmla="*/ 8 w 40"/>
                <a:gd name="T5" fmla="*/ 35 h 88"/>
                <a:gd name="T6" fmla="*/ 16 w 40"/>
                <a:gd name="T7" fmla="*/ 44 h 88"/>
                <a:gd name="T8" fmla="*/ 32 w 40"/>
                <a:gd name="T9" fmla="*/ 44 h 88"/>
                <a:gd name="T10" fmla="*/ 32 w 40"/>
                <a:gd name="T11" fmla="*/ 62 h 88"/>
                <a:gd name="T12" fmla="*/ 40 w 40"/>
                <a:gd name="T13" fmla="*/ 62 h 88"/>
                <a:gd name="T14" fmla="*/ 40 w 40"/>
                <a:gd name="T15" fmla="*/ 70 h 88"/>
                <a:gd name="T16" fmla="*/ 40 w 40"/>
                <a:gd name="T17" fmla="*/ 79 h 88"/>
                <a:gd name="T18" fmla="*/ 4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0" y="0"/>
                  </a:moveTo>
                  <a:lnTo>
                    <a:pt x="0" y="26"/>
                  </a:lnTo>
                  <a:lnTo>
                    <a:pt x="8" y="35"/>
                  </a:lnTo>
                  <a:lnTo>
                    <a:pt x="16" y="44"/>
                  </a:lnTo>
                  <a:lnTo>
                    <a:pt x="32" y="44"/>
                  </a:lnTo>
                  <a:lnTo>
                    <a:pt x="32" y="62"/>
                  </a:lnTo>
                  <a:lnTo>
                    <a:pt x="40" y="62"/>
                  </a:lnTo>
                  <a:lnTo>
                    <a:pt x="40" y="70"/>
                  </a:lnTo>
                  <a:lnTo>
                    <a:pt x="40" y="79"/>
                  </a:lnTo>
                  <a:lnTo>
                    <a:pt x="4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51" name="Freeform 1564"/>
            <p:cNvSpPr>
              <a:spLocks/>
            </p:cNvSpPr>
            <p:nvPr/>
          </p:nvSpPr>
          <p:spPr bwMode="auto">
            <a:xfrm>
              <a:off x="1900" y="3279"/>
              <a:ext cx="64" cy="140"/>
            </a:xfrm>
            <a:custGeom>
              <a:avLst/>
              <a:gdLst>
                <a:gd name="T0" fmla="*/ 0 w 64"/>
                <a:gd name="T1" fmla="*/ 0 h 140"/>
                <a:gd name="T2" fmla="*/ 16 w 64"/>
                <a:gd name="T3" fmla="*/ 61 h 140"/>
                <a:gd name="T4" fmla="*/ 24 w 64"/>
                <a:gd name="T5" fmla="*/ 70 h 140"/>
                <a:gd name="T6" fmla="*/ 32 w 64"/>
                <a:gd name="T7" fmla="*/ 79 h 140"/>
                <a:gd name="T8" fmla="*/ 32 w 64"/>
                <a:gd name="T9" fmla="*/ 105 h 140"/>
                <a:gd name="T10" fmla="*/ 40 w 64"/>
                <a:gd name="T11" fmla="*/ 114 h 140"/>
                <a:gd name="T12" fmla="*/ 40 w 64"/>
                <a:gd name="T13" fmla="*/ 123 h 140"/>
                <a:gd name="T14" fmla="*/ 56 w 64"/>
                <a:gd name="T15" fmla="*/ 123 h 140"/>
                <a:gd name="T16" fmla="*/ 64 w 64"/>
                <a:gd name="T17" fmla="*/ 123 h 140"/>
                <a:gd name="T18" fmla="*/ 64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0" y="0"/>
                  </a:moveTo>
                  <a:lnTo>
                    <a:pt x="16" y="61"/>
                  </a:lnTo>
                  <a:lnTo>
                    <a:pt x="24" y="70"/>
                  </a:lnTo>
                  <a:lnTo>
                    <a:pt x="32" y="79"/>
                  </a:lnTo>
                  <a:lnTo>
                    <a:pt x="32" y="105"/>
                  </a:lnTo>
                  <a:lnTo>
                    <a:pt x="40" y="114"/>
                  </a:lnTo>
                  <a:lnTo>
                    <a:pt x="40" y="123"/>
                  </a:lnTo>
                  <a:lnTo>
                    <a:pt x="56" y="123"/>
                  </a:lnTo>
                  <a:lnTo>
                    <a:pt x="64" y="123"/>
                  </a:lnTo>
                  <a:lnTo>
                    <a:pt x="64"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52" name="Freeform 1565"/>
            <p:cNvSpPr>
              <a:spLocks/>
            </p:cNvSpPr>
            <p:nvPr/>
          </p:nvSpPr>
          <p:spPr bwMode="auto">
            <a:xfrm>
              <a:off x="1852" y="3226"/>
              <a:ext cx="104" cy="193"/>
            </a:xfrm>
            <a:custGeom>
              <a:avLst/>
              <a:gdLst>
                <a:gd name="T0" fmla="*/ 104 w 104"/>
                <a:gd name="T1" fmla="*/ 0 h 193"/>
                <a:gd name="T2" fmla="*/ 80 w 104"/>
                <a:gd name="T3" fmla="*/ 18 h 193"/>
                <a:gd name="T4" fmla="*/ 72 w 104"/>
                <a:gd name="T5" fmla="*/ 35 h 193"/>
                <a:gd name="T6" fmla="*/ 64 w 104"/>
                <a:gd name="T7" fmla="*/ 44 h 193"/>
                <a:gd name="T8" fmla="*/ 64 w 104"/>
                <a:gd name="T9" fmla="*/ 53 h 193"/>
                <a:gd name="T10" fmla="*/ 48 w 104"/>
                <a:gd name="T11" fmla="*/ 53 h 193"/>
                <a:gd name="T12" fmla="*/ 48 w 104"/>
                <a:gd name="T13" fmla="*/ 62 h 193"/>
                <a:gd name="T14" fmla="*/ 40 w 104"/>
                <a:gd name="T15" fmla="*/ 62 h 193"/>
                <a:gd name="T16" fmla="*/ 32 w 104"/>
                <a:gd name="T17" fmla="*/ 79 h 193"/>
                <a:gd name="T18" fmla="*/ 32 w 104"/>
                <a:gd name="T19" fmla="*/ 88 h 193"/>
                <a:gd name="T20" fmla="*/ 16 w 104"/>
                <a:gd name="T21" fmla="*/ 88 h 193"/>
                <a:gd name="T22" fmla="*/ 16 w 104"/>
                <a:gd name="T23" fmla="*/ 97 h 193"/>
                <a:gd name="T24" fmla="*/ 8 w 104"/>
                <a:gd name="T25" fmla="*/ 97 h 193"/>
                <a:gd name="T26" fmla="*/ 8 w 104"/>
                <a:gd name="T27" fmla="*/ 114 h 193"/>
                <a:gd name="T28" fmla="*/ 8 w 104"/>
                <a:gd name="T29" fmla="*/ 123 h 193"/>
                <a:gd name="T30" fmla="*/ 0 w 104"/>
                <a:gd name="T31" fmla="*/ 132 h 193"/>
                <a:gd name="T32" fmla="*/ 0 w 104"/>
                <a:gd name="T33" fmla="*/ 149 h 193"/>
                <a:gd name="T34" fmla="*/ 0 w 104"/>
                <a:gd name="T35" fmla="*/ 158 h 193"/>
                <a:gd name="T36" fmla="*/ 0 w 104"/>
                <a:gd name="T37" fmla="*/ 167 h 193"/>
                <a:gd name="T38" fmla="*/ 0 w 104"/>
                <a:gd name="T39" fmla="*/ 176 h 193"/>
                <a:gd name="T40" fmla="*/ 0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104" y="0"/>
                  </a:moveTo>
                  <a:lnTo>
                    <a:pt x="80" y="18"/>
                  </a:lnTo>
                  <a:lnTo>
                    <a:pt x="72" y="35"/>
                  </a:lnTo>
                  <a:lnTo>
                    <a:pt x="64" y="44"/>
                  </a:lnTo>
                  <a:lnTo>
                    <a:pt x="64" y="53"/>
                  </a:lnTo>
                  <a:lnTo>
                    <a:pt x="48" y="53"/>
                  </a:lnTo>
                  <a:lnTo>
                    <a:pt x="48" y="62"/>
                  </a:lnTo>
                  <a:lnTo>
                    <a:pt x="40" y="62"/>
                  </a:lnTo>
                  <a:lnTo>
                    <a:pt x="32" y="79"/>
                  </a:lnTo>
                  <a:lnTo>
                    <a:pt x="32" y="88"/>
                  </a:lnTo>
                  <a:lnTo>
                    <a:pt x="16" y="88"/>
                  </a:lnTo>
                  <a:lnTo>
                    <a:pt x="16" y="97"/>
                  </a:lnTo>
                  <a:lnTo>
                    <a:pt x="8" y="97"/>
                  </a:lnTo>
                  <a:lnTo>
                    <a:pt x="8" y="114"/>
                  </a:lnTo>
                  <a:lnTo>
                    <a:pt x="8" y="123"/>
                  </a:lnTo>
                  <a:lnTo>
                    <a:pt x="0" y="132"/>
                  </a:lnTo>
                  <a:lnTo>
                    <a:pt x="0" y="149"/>
                  </a:lnTo>
                  <a:lnTo>
                    <a:pt x="0" y="158"/>
                  </a:lnTo>
                  <a:lnTo>
                    <a:pt x="0" y="167"/>
                  </a:lnTo>
                  <a:lnTo>
                    <a:pt x="0" y="176"/>
                  </a:lnTo>
                  <a:lnTo>
                    <a:pt x="0"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53" name="Freeform 1566"/>
            <p:cNvSpPr>
              <a:spLocks/>
            </p:cNvSpPr>
            <p:nvPr/>
          </p:nvSpPr>
          <p:spPr bwMode="auto">
            <a:xfrm>
              <a:off x="2044" y="3305"/>
              <a:ext cx="16" cy="106"/>
            </a:xfrm>
            <a:custGeom>
              <a:avLst/>
              <a:gdLst>
                <a:gd name="T0" fmla="*/ 8 w 16"/>
                <a:gd name="T1" fmla="*/ 0 h 106"/>
                <a:gd name="T2" fmla="*/ 8 w 16"/>
                <a:gd name="T3" fmla="*/ 9 h 106"/>
                <a:gd name="T4" fmla="*/ 8 w 16"/>
                <a:gd name="T5" fmla="*/ 26 h 106"/>
                <a:gd name="T6" fmla="*/ 8 w 16"/>
                <a:gd name="T7" fmla="*/ 35 h 106"/>
                <a:gd name="T8" fmla="*/ 0 w 16"/>
                <a:gd name="T9" fmla="*/ 35 h 106"/>
                <a:gd name="T10" fmla="*/ 0 w 16"/>
                <a:gd name="T11" fmla="*/ 44 h 106"/>
                <a:gd name="T12" fmla="*/ 0 w 16"/>
                <a:gd name="T13" fmla="*/ 62 h 106"/>
                <a:gd name="T14" fmla="*/ 8 w 16"/>
                <a:gd name="T15" fmla="*/ 70 h 106"/>
                <a:gd name="T16" fmla="*/ 8 w 16"/>
                <a:gd name="T17" fmla="*/ 79 h 106"/>
                <a:gd name="T18" fmla="*/ 16 w 16"/>
                <a:gd name="T19" fmla="*/ 88 h 106"/>
                <a:gd name="T20" fmla="*/ 16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0" y="35"/>
                  </a:lnTo>
                  <a:lnTo>
                    <a:pt x="0" y="44"/>
                  </a:lnTo>
                  <a:lnTo>
                    <a:pt x="0" y="62"/>
                  </a:lnTo>
                  <a:lnTo>
                    <a:pt x="8" y="70"/>
                  </a:lnTo>
                  <a:lnTo>
                    <a:pt x="8" y="79"/>
                  </a:lnTo>
                  <a:lnTo>
                    <a:pt x="16" y="88"/>
                  </a:lnTo>
                  <a:lnTo>
                    <a:pt x="16"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54" name="Freeform 1567"/>
            <p:cNvSpPr>
              <a:spLocks/>
            </p:cNvSpPr>
            <p:nvPr/>
          </p:nvSpPr>
          <p:spPr bwMode="auto">
            <a:xfrm>
              <a:off x="2020" y="3375"/>
              <a:ext cx="8" cy="62"/>
            </a:xfrm>
            <a:custGeom>
              <a:avLst/>
              <a:gdLst>
                <a:gd name="T0" fmla="*/ 8 w 8"/>
                <a:gd name="T1" fmla="*/ 0 h 62"/>
                <a:gd name="T2" fmla="*/ 0 w 8"/>
                <a:gd name="T3" fmla="*/ 9 h 62"/>
                <a:gd name="T4" fmla="*/ 0 w 8"/>
                <a:gd name="T5" fmla="*/ 18 h 62"/>
                <a:gd name="T6" fmla="*/ 0 w 8"/>
                <a:gd name="T7" fmla="*/ 27 h 62"/>
                <a:gd name="T8" fmla="*/ 0 w 8"/>
                <a:gd name="T9" fmla="*/ 44 h 62"/>
                <a:gd name="T10" fmla="*/ 0 w 8"/>
                <a:gd name="T11" fmla="*/ 53 h 62"/>
                <a:gd name="T12" fmla="*/ 0 w 8"/>
                <a:gd name="T13" fmla="*/ 62 h 62"/>
                <a:gd name="T14" fmla="*/ 0 60000 65536"/>
                <a:gd name="T15" fmla="*/ 0 60000 65536"/>
                <a:gd name="T16" fmla="*/ 0 60000 65536"/>
                <a:gd name="T17" fmla="*/ 0 60000 65536"/>
                <a:gd name="T18" fmla="*/ 0 60000 65536"/>
                <a:gd name="T19" fmla="*/ 0 60000 65536"/>
                <a:gd name="T20" fmla="*/ 0 60000 65536"/>
                <a:gd name="T21" fmla="*/ 0 w 8"/>
                <a:gd name="T22" fmla="*/ 0 h 62"/>
                <a:gd name="T23" fmla="*/ 8 w 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62">
                  <a:moveTo>
                    <a:pt x="8" y="0"/>
                  </a:moveTo>
                  <a:lnTo>
                    <a:pt x="0" y="9"/>
                  </a:lnTo>
                  <a:lnTo>
                    <a:pt x="0" y="18"/>
                  </a:lnTo>
                  <a:lnTo>
                    <a:pt x="0" y="27"/>
                  </a:lnTo>
                  <a:lnTo>
                    <a:pt x="0" y="44"/>
                  </a:lnTo>
                  <a:lnTo>
                    <a:pt x="0" y="53"/>
                  </a:lnTo>
                  <a:lnTo>
                    <a:pt x="0"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55" name="Freeform 1568"/>
            <p:cNvSpPr>
              <a:spLocks/>
            </p:cNvSpPr>
            <p:nvPr/>
          </p:nvSpPr>
          <p:spPr bwMode="auto">
            <a:xfrm>
              <a:off x="2060" y="3340"/>
              <a:ext cx="40" cy="79"/>
            </a:xfrm>
            <a:custGeom>
              <a:avLst/>
              <a:gdLst>
                <a:gd name="T0" fmla="*/ 8 w 40"/>
                <a:gd name="T1" fmla="*/ 0 h 79"/>
                <a:gd name="T2" fmla="*/ 0 w 40"/>
                <a:gd name="T3" fmla="*/ 9 h 79"/>
                <a:gd name="T4" fmla="*/ 8 w 40"/>
                <a:gd name="T5" fmla="*/ 18 h 79"/>
                <a:gd name="T6" fmla="*/ 8 w 40"/>
                <a:gd name="T7" fmla="*/ 35 h 79"/>
                <a:gd name="T8" fmla="*/ 24 w 40"/>
                <a:gd name="T9" fmla="*/ 35 h 79"/>
                <a:gd name="T10" fmla="*/ 32 w 40"/>
                <a:gd name="T11" fmla="*/ 44 h 79"/>
                <a:gd name="T12" fmla="*/ 40 w 40"/>
                <a:gd name="T13" fmla="*/ 53 h 79"/>
                <a:gd name="T14" fmla="*/ 40 w 40"/>
                <a:gd name="T15" fmla="*/ 62 h 79"/>
                <a:gd name="T16" fmla="*/ 4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8" y="0"/>
                  </a:moveTo>
                  <a:lnTo>
                    <a:pt x="0" y="9"/>
                  </a:lnTo>
                  <a:lnTo>
                    <a:pt x="8" y="18"/>
                  </a:lnTo>
                  <a:lnTo>
                    <a:pt x="8" y="35"/>
                  </a:lnTo>
                  <a:lnTo>
                    <a:pt x="24" y="35"/>
                  </a:lnTo>
                  <a:lnTo>
                    <a:pt x="32" y="44"/>
                  </a:lnTo>
                  <a:lnTo>
                    <a:pt x="40" y="53"/>
                  </a:lnTo>
                  <a:lnTo>
                    <a:pt x="40" y="62"/>
                  </a:lnTo>
                  <a:lnTo>
                    <a:pt x="4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56" name="Freeform 1569"/>
            <p:cNvSpPr>
              <a:spLocks/>
            </p:cNvSpPr>
            <p:nvPr/>
          </p:nvSpPr>
          <p:spPr bwMode="auto">
            <a:xfrm>
              <a:off x="2060" y="3288"/>
              <a:ext cx="64" cy="70"/>
            </a:xfrm>
            <a:custGeom>
              <a:avLst/>
              <a:gdLst>
                <a:gd name="T0" fmla="*/ 0 w 64"/>
                <a:gd name="T1" fmla="*/ 0 h 70"/>
                <a:gd name="T2" fmla="*/ 8 w 64"/>
                <a:gd name="T3" fmla="*/ 0 h 70"/>
                <a:gd name="T4" fmla="*/ 24 w 64"/>
                <a:gd name="T5" fmla="*/ 0 h 70"/>
                <a:gd name="T6" fmla="*/ 32 w 64"/>
                <a:gd name="T7" fmla="*/ 17 h 70"/>
                <a:gd name="T8" fmla="*/ 40 w 64"/>
                <a:gd name="T9" fmla="*/ 17 h 70"/>
                <a:gd name="T10" fmla="*/ 40 w 64"/>
                <a:gd name="T11" fmla="*/ 26 h 70"/>
                <a:gd name="T12" fmla="*/ 56 w 64"/>
                <a:gd name="T13" fmla="*/ 26 h 70"/>
                <a:gd name="T14" fmla="*/ 56 w 64"/>
                <a:gd name="T15" fmla="*/ 35 h 70"/>
                <a:gd name="T16" fmla="*/ 56 w 64"/>
                <a:gd name="T17" fmla="*/ 52 h 70"/>
                <a:gd name="T18" fmla="*/ 64 w 64"/>
                <a:gd name="T19" fmla="*/ 61 h 70"/>
                <a:gd name="T20" fmla="*/ 64 w 64"/>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70"/>
                <a:gd name="T35" fmla="*/ 64 w 64"/>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70">
                  <a:moveTo>
                    <a:pt x="0" y="0"/>
                  </a:moveTo>
                  <a:lnTo>
                    <a:pt x="8" y="0"/>
                  </a:lnTo>
                  <a:lnTo>
                    <a:pt x="24" y="0"/>
                  </a:lnTo>
                  <a:lnTo>
                    <a:pt x="32" y="17"/>
                  </a:lnTo>
                  <a:lnTo>
                    <a:pt x="40" y="17"/>
                  </a:lnTo>
                  <a:lnTo>
                    <a:pt x="40" y="26"/>
                  </a:lnTo>
                  <a:lnTo>
                    <a:pt x="56" y="26"/>
                  </a:lnTo>
                  <a:lnTo>
                    <a:pt x="56" y="35"/>
                  </a:lnTo>
                  <a:lnTo>
                    <a:pt x="56" y="52"/>
                  </a:lnTo>
                  <a:lnTo>
                    <a:pt x="64" y="61"/>
                  </a:lnTo>
                  <a:lnTo>
                    <a:pt x="64"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57" name="Freeform 1570"/>
            <p:cNvSpPr>
              <a:spLocks/>
            </p:cNvSpPr>
            <p:nvPr/>
          </p:nvSpPr>
          <p:spPr bwMode="auto">
            <a:xfrm>
              <a:off x="1788" y="3331"/>
              <a:ext cx="72" cy="80"/>
            </a:xfrm>
            <a:custGeom>
              <a:avLst/>
              <a:gdLst>
                <a:gd name="T0" fmla="*/ 72 w 72"/>
                <a:gd name="T1" fmla="*/ 0 h 80"/>
                <a:gd name="T2" fmla="*/ 72 w 72"/>
                <a:gd name="T3" fmla="*/ 9 h 80"/>
                <a:gd name="T4" fmla="*/ 64 w 72"/>
                <a:gd name="T5" fmla="*/ 9 h 80"/>
                <a:gd name="T6" fmla="*/ 56 w 72"/>
                <a:gd name="T7" fmla="*/ 9 h 80"/>
                <a:gd name="T8" fmla="*/ 40 w 72"/>
                <a:gd name="T9" fmla="*/ 18 h 80"/>
                <a:gd name="T10" fmla="*/ 32 w 72"/>
                <a:gd name="T11" fmla="*/ 36 h 80"/>
                <a:gd name="T12" fmla="*/ 24 w 72"/>
                <a:gd name="T13" fmla="*/ 44 h 80"/>
                <a:gd name="T14" fmla="*/ 8 w 72"/>
                <a:gd name="T15" fmla="*/ 53 h 80"/>
                <a:gd name="T16" fmla="*/ 8 w 72"/>
                <a:gd name="T17" fmla="*/ 62 h 80"/>
                <a:gd name="T18" fmla="*/ 8 w 72"/>
                <a:gd name="T19" fmla="*/ 80 h 80"/>
                <a:gd name="T20" fmla="*/ 0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72" y="0"/>
                  </a:moveTo>
                  <a:lnTo>
                    <a:pt x="72" y="9"/>
                  </a:lnTo>
                  <a:lnTo>
                    <a:pt x="64" y="9"/>
                  </a:lnTo>
                  <a:lnTo>
                    <a:pt x="56" y="9"/>
                  </a:lnTo>
                  <a:lnTo>
                    <a:pt x="40" y="18"/>
                  </a:lnTo>
                  <a:lnTo>
                    <a:pt x="32" y="36"/>
                  </a:lnTo>
                  <a:lnTo>
                    <a:pt x="24" y="44"/>
                  </a:lnTo>
                  <a:lnTo>
                    <a:pt x="8" y="53"/>
                  </a:lnTo>
                  <a:lnTo>
                    <a:pt x="8" y="62"/>
                  </a:lnTo>
                  <a:lnTo>
                    <a:pt x="8" y="80"/>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58" name="Freeform 1571"/>
            <p:cNvSpPr>
              <a:spLocks/>
            </p:cNvSpPr>
            <p:nvPr/>
          </p:nvSpPr>
          <p:spPr bwMode="auto">
            <a:xfrm>
              <a:off x="1860" y="3323"/>
              <a:ext cx="40" cy="105"/>
            </a:xfrm>
            <a:custGeom>
              <a:avLst/>
              <a:gdLst>
                <a:gd name="T0" fmla="*/ 0 w 40"/>
                <a:gd name="T1" fmla="*/ 0 h 105"/>
                <a:gd name="T2" fmla="*/ 8 w 40"/>
                <a:gd name="T3" fmla="*/ 17 h 105"/>
                <a:gd name="T4" fmla="*/ 8 w 40"/>
                <a:gd name="T5" fmla="*/ 26 h 105"/>
                <a:gd name="T6" fmla="*/ 8 w 40"/>
                <a:gd name="T7" fmla="*/ 35 h 105"/>
                <a:gd name="T8" fmla="*/ 24 w 40"/>
                <a:gd name="T9" fmla="*/ 35 h 105"/>
                <a:gd name="T10" fmla="*/ 24 w 40"/>
                <a:gd name="T11" fmla="*/ 52 h 105"/>
                <a:gd name="T12" fmla="*/ 32 w 40"/>
                <a:gd name="T13" fmla="*/ 61 h 105"/>
                <a:gd name="T14" fmla="*/ 40 w 40"/>
                <a:gd name="T15" fmla="*/ 70 h 105"/>
                <a:gd name="T16" fmla="*/ 40 w 40"/>
                <a:gd name="T17" fmla="*/ 79 h 105"/>
                <a:gd name="T18" fmla="*/ 40 w 40"/>
                <a:gd name="T19" fmla="*/ 96 h 105"/>
                <a:gd name="T20" fmla="*/ 4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0" y="0"/>
                  </a:moveTo>
                  <a:lnTo>
                    <a:pt x="8" y="17"/>
                  </a:lnTo>
                  <a:lnTo>
                    <a:pt x="8" y="26"/>
                  </a:lnTo>
                  <a:lnTo>
                    <a:pt x="8" y="35"/>
                  </a:lnTo>
                  <a:lnTo>
                    <a:pt x="24" y="35"/>
                  </a:lnTo>
                  <a:lnTo>
                    <a:pt x="24" y="52"/>
                  </a:lnTo>
                  <a:lnTo>
                    <a:pt x="32" y="61"/>
                  </a:lnTo>
                  <a:lnTo>
                    <a:pt x="40" y="70"/>
                  </a:lnTo>
                  <a:lnTo>
                    <a:pt x="40" y="79"/>
                  </a:lnTo>
                  <a:lnTo>
                    <a:pt x="40" y="96"/>
                  </a:lnTo>
                  <a:lnTo>
                    <a:pt x="4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59" name="Freeform 1572"/>
            <p:cNvSpPr>
              <a:spLocks/>
            </p:cNvSpPr>
            <p:nvPr/>
          </p:nvSpPr>
          <p:spPr bwMode="auto">
            <a:xfrm>
              <a:off x="1796" y="3411"/>
              <a:ext cx="48" cy="70"/>
            </a:xfrm>
            <a:custGeom>
              <a:avLst/>
              <a:gdLst>
                <a:gd name="T0" fmla="*/ 48 w 48"/>
                <a:gd name="T1" fmla="*/ 0 h 70"/>
                <a:gd name="T2" fmla="*/ 48 w 48"/>
                <a:gd name="T3" fmla="*/ 8 h 70"/>
                <a:gd name="T4" fmla="*/ 32 w 48"/>
                <a:gd name="T5" fmla="*/ 8 h 70"/>
                <a:gd name="T6" fmla="*/ 24 w 48"/>
                <a:gd name="T7" fmla="*/ 17 h 70"/>
                <a:gd name="T8" fmla="*/ 16 w 48"/>
                <a:gd name="T9" fmla="*/ 17 h 70"/>
                <a:gd name="T10" fmla="*/ 16 w 48"/>
                <a:gd name="T11" fmla="*/ 35 h 70"/>
                <a:gd name="T12" fmla="*/ 0 w 48"/>
                <a:gd name="T13" fmla="*/ 44 h 70"/>
                <a:gd name="T14" fmla="*/ 0 w 48"/>
                <a:gd name="T15" fmla="*/ 52 h 70"/>
                <a:gd name="T16" fmla="*/ 0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48" y="0"/>
                  </a:moveTo>
                  <a:lnTo>
                    <a:pt x="48" y="8"/>
                  </a:lnTo>
                  <a:lnTo>
                    <a:pt x="32" y="8"/>
                  </a:lnTo>
                  <a:lnTo>
                    <a:pt x="24" y="17"/>
                  </a:lnTo>
                  <a:lnTo>
                    <a:pt x="16" y="17"/>
                  </a:lnTo>
                  <a:lnTo>
                    <a:pt x="16" y="35"/>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60" name="Freeform 1573"/>
            <p:cNvSpPr>
              <a:spLocks/>
            </p:cNvSpPr>
            <p:nvPr/>
          </p:nvSpPr>
          <p:spPr bwMode="auto">
            <a:xfrm>
              <a:off x="1908" y="3419"/>
              <a:ext cx="24" cy="71"/>
            </a:xfrm>
            <a:custGeom>
              <a:avLst/>
              <a:gdLst>
                <a:gd name="T0" fmla="*/ 24 w 24"/>
                <a:gd name="T1" fmla="*/ 0 h 71"/>
                <a:gd name="T2" fmla="*/ 24 w 24"/>
                <a:gd name="T3" fmla="*/ 9 h 71"/>
                <a:gd name="T4" fmla="*/ 16 w 24"/>
                <a:gd name="T5" fmla="*/ 27 h 71"/>
                <a:gd name="T6" fmla="*/ 8 w 24"/>
                <a:gd name="T7" fmla="*/ 36 h 71"/>
                <a:gd name="T8" fmla="*/ 8 w 24"/>
                <a:gd name="T9" fmla="*/ 44 h 71"/>
                <a:gd name="T10" fmla="*/ 8 w 24"/>
                <a:gd name="T11" fmla="*/ 62 h 71"/>
                <a:gd name="T12" fmla="*/ 0 w 24"/>
                <a:gd name="T13" fmla="*/ 62 h 71"/>
                <a:gd name="T14" fmla="*/ 0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24" y="0"/>
                  </a:moveTo>
                  <a:lnTo>
                    <a:pt x="24" y="9"/>
                  </a:lnTo>
                  <a:lnTo>
                    <a:pt x="16" y="27"/>
                  </a:lnTo>
                  <a:lnTo>
                    <a:pt x="8" y="36"/>
                  </a:lnTo>
                  <a:lnTo>
                    <a:pt x="8" y="44"/>
                  </a:lnTo>
                  <a:lnTo>
                    <a:pt x="8" y="62"/>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61" name="Freeform 1574"/>
            <p:cNvSpPr>
              <a:spLocks/>
            </p:cNvSpPr>
            <p:nvPr/>
          </p:nvSpPr>
          <p:spPr bwMode="auto">
            <a:xfrm>
              <a:off x="2012" y="3419"/>
              <a:ext cx="48" cy="71"/>
            </a:xfrm>
            <a:custGeom>
              <a:avLst/>
              <a:gdLst>
                <a:gd name="T0" fmla="*/ 0 w 48"/>
                <a:gd name="T1" fmla="*/ 0 h 71"/>
                <a:gd name="T2" fmla="*/ 8 w 48"/>
                <a:gd name="T3" fmla="*/ 9 h 71"/>
                <a:gd name="T4" fmla="*/ 16 w 48"/>
                <a:gd name="T5" fmla="*/ 27 h 71"/>
                <a:gd name="T6" fmla="*/ 32 w 48"/>
                <a:gd name="T7" fmla="*/ 36 h 71"/>
                <a:gd name="T8" fmla="*/ 40 w 48"/>
                <a:gd name="T9" fmla="*/ 44 h 71"/>
                <a:gd name="T10" fmla="*/ 48 w 48"/>
                <a:gd name="T11" fmla="*/ 44 h 71"/>
                <a:gd name="T12" fmla="*/ 48 w 48"/>
                <a:gd name="T13" fmla="*/ 62 h 71"/>
                <a:gd name="T14" fmla="*/ 48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0" y="0"/>
                  </a:moveTo>
                  <a:lnTo>
                    <a:pt x="8" y="9"/>
                  </a:lnTo>
                  <a:lnTo>
                    <a:pt x="16" y="27"/>
                  </a:lnTo>
                  <a:lnTo>
                    <a:pt x="32" y="36"/>
                  </a:lnTo>
                  <a:lnTo>
                    <a:pt x="40" y="44"/>
                  </a:lnTo>
                  <a:lnTo>
                    <a:pt x="48" y="44"/>
                  </a:lnTo>
                  <a:lnTo>
                    <a:pt x="48" y="62"/>
                  </a:lnTo>
                  <a:lnTo>
                    <a:pt x="48"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62" name="Freeform 1575"/>
            <p:cNvSpPr>
              <a:spLocks/>
            </p:cNvSpPr>
            <p:nvPr/>
          </p:nvSpPr>
          <p:spPr bwMode="auto">
            <a:xfrm>
              <a:off x="1980" y="3367"/>
              <a:ext cx="72" cy="123"/>
            </a:xfrm>
            <a:custGeom>
              <a:avLst/>
              <a:gdLst>
                <a:gd name="T0" fmla="*/ 64 w 72"/>
                <a:gd name="T1" fmla="*/ 0 h 123"/>
                <a:gd name="T2" fmla="*/ 72 w 72"/>
                <a:gd name="T3" fmla="*/ 8 h 123"/>
                <a:gd name="T4" fmla="*/ 64 w 72"/>
                <a:gd name="T5" fmla="*/ 17 h 123"/>
                <a:gd name="T6" fmla="*/ 64 w 72"/>
                <a:gd name="T7" fmla="*/ 26 h 123"/>
                <a:gd name="T8" fmla="*/ 48 w 72"/>
                <a:gd name="T9" fmla="*/ 44 h 123"/>
                <a:gd name="T10" fmla="*/ 40 w 72"/>
                <a:gd name="T11" fmla="*/ 52 h 123"/>
                <a:gd name="T12" fmla="*/ 32 w 72"/>
                <a:gd name="T13" fmla="*/ 61 h 123"/>
                <a:gd name="T14" fmla="*/ 16 w 72"/>
                <a:gd name="T15" fmla="*/ 79 h 123"/>
                <a:gd name="T16" fmla="*/ 8 w 72"/>
                <a:gd name="T17" fmla="*/ 88 h 123"/>
                <a:gd name="T18" fmla="*/ 0 w 72"/>
                <a:gd name="T19" fmla="*/ 96 h 123"/>
                <a:gd name="T20" fmla="*/ 0 w 72"/>
                <a:gd name="T21" fmla="*/ 114 h 123"/>
                <a:gd name="T22" fmla="*/ 0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64" y="0"/>
                  </a:moveTo>
                  <a:lnTo>
                    <a:pt x="72" y="8"/>
                  </a:lnTo>
                  <a:lnTo>
                    <a:pt x="64" y="17"/>
                  </a:lnTo>
                  <a:lnTo>
                    <a:pt x="64" y="26"/>
                  </a:lnTo>
                  <a:lnTo>
                    <a:pt x="48" y="44"/>
                  </a:lnTo>
                  <a:lnTo>
                    <a:pt x="40" y="52"/>
                  </a:lnTo>
                  <a:lnTo>
                    <a:pt x="32" y="61"/>
                  </a:lnTo>
                  <a:lnTo>
                    <a:pt x="16" y="79"/>
                  </a:lnTo>
                  <a:lnTo>
                    <a:pt x="8" y="88"/>
                  </a:lnTo>
                  <a:lnTo>
                    <a:pt x="0" y="96"/>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63" name="Freeform 1576"/>
            <p:cNvSpPr>
              <a:spLocks/>
            </p:cNvSpPr>
            <p:nvPr/>
          </p:nvSpPr>
          <p:spPr bwMode="auto">
            <a:xfrm>
              <a:off x="2092" y="3331"/>
              <a:ext cx="16" cy="115"/>
            </a:xfrm>
            <a:custGeom>
              <a:avLst/>
              <a:gdLst>
                <a:gd name="T0" fmla="*/ 16 w 16"/>
                <a:gd name="T1" fmla="*/ 0 h 115"/>
                <a:gd name="T2" fmla="*/ 0 w 16"/>
                <a:gd name="T3" fmla="*/ 18 h 115"/>
                <a:gd name="T4" fmla="*/ 0 w 16"/>
                <a:gd name="T5" fmla="*/ 36 h 115"/>
                <a:gd name="T6" fmla="*/ 0 w 16"/>
                <a:gd name="T7" fmla="*/ 44 h 115"/>
                <a:gd name="T8" fmla="*/ 0 w 16"/>
                <a:gd name="T9" fmla="*/ 53 h 115"/>
                <a:gd name="T10" fmla="*/ 16 w 16"/>
                <a:gd name="T11" fmla="*/ 62 h 115"/>
                <a:gd name="T12" fmla="*/ 16 w 16"/>
                <a:gd name="T13" fmla="*/ 80 h 115"/>
                <a:gd name="T14" fmla="*/ 16 w 16"/>
                <a:gd name="T15" fmla="*/ 88 h 115"/>
                <a:gd name="T16" fmla="*/ 16 w 16"/>
                <a:gd name="T17" fmla="*/ 97 h 115"/>
                <a:gd name="T18" fmla="*/ 16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16" y="0"/>
                  </a:moveTo>
                  <a:lnTo>
                    <a:pt x="0" y="18"/>
                  </a:lnTo>
                  <a:lnTo>
                    <a:pt x="0" y="36"/>
                  </a:lnTo>
                  <a:lnTo>
                    <a:pt x="0" y="44"/>
                  </a:lnTo>
                  <a:lnTo>
                    <a:pt x="0" y="53"/>
                  </a:lnTo>
                  <a:lnTo>
                    <a:pt x="16" y="62"/>
                  </a:lnTo>
                  <a:lnTo>
                    <a:pt x="16" y="80"/>
                  </a:lnTo>
                  <a:lnTo>
                    <a:pt x="16" y="88"/>
                  </a:lnTo>
                  <a:lnTo>
                    <a:pt x="16" y="97"/>
                  </a:lnTo>
                  <a:lnTo>
                    <a:pt x="1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64" name="Freeform 1577"/>
            <p:cNvSpPr>
              <a:spLocks/>
            </p:cNvSpPr>
            <p:nvPr/>
          </p:nvSpPr>
          <p:spPr bwMode="auto">
            <a:xfrm>
              <a:off x="2076" y="3393"/>
              <a:ext cx="8" cy="97"/>
            </a:xfrm>
            <a:custGeom>
              <a:avLst/>
              <a:gdLst>
                <a:gd name="T0" fmla="*/ 8 w 8"/>
                <a:gd name="T1" fmla="*/ 0 h 97"/>
                <a:gd name="T2" fmla="*/ 8 w 8"/>
                <a:gd name="T3" fmla="*/ 18 h 97"/>
                <a:gd name="T4" fmla="*/ 0 w 8"/>
                <a:gd name="T5" fmla="*/ 26 h 97"/>
                <a:gd name="T6" fmla="*/ 0 w 8"/>
                <a:gd name="T7" fmla="*/ 35 h 97"/>
                <a:gd name="T8" fmla="*/ 0 w 8"/>
                <a:gd name="T9" fmla="*/ 53 h 97"/>
                <a:gd name="T10" fmla="*/ 0 w 8"/>
                <a:gd name="T11" fmla="*/ 62 h 97"/>
                <a:gd name="T12" fmla="*/ 0 w 8"/>
                <a:gd name="T13" fmla="*/ 70 h 97"/>
                <a:gd name="T14" fmla="*/ 0 w 8"/>
                <a:gd name="T15" fmla="*/ 88 h 97"/>
                <a:gd name="T16" fmla="*/ 8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8" y="0"/>
                  </a:moveTo>
                  <a:lnTo>
                    <a:pt x="8" y="18"/>
                  </a:lnTo>
                  <a:lnTo>
                    <a:pt x="0" y="26"/>
                  </a:lnTo>
                  <a:lnTo>
                    <a:pt x="0" y="35"/>
                  </a:lnTo>
                  <a:lnTo>
                    <a:pt x="0" y="53"/>
                  </a:lnTo>
                  <a:lnTo>
                    <a:pt x="0" y="62"/>
                  </a:lnTo>
                  <a:lnTo>
                    <a:pt x="0" y="70"/>
                  </a:lnTo>
                  <a:lnTo>
                    <a:pt x="0" y="88"/>
                  </a:lnTo>
                  <a:lnTo>
                    <a:pt x="8"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65" name="Freeform 1578"/>
            <p:cNvSpPr>
              <a:spLocks/>
            </p:cNvSpPr>
            <p:nvPr/>
          </p:nvSpPr>
          <p:spPr bwMode="auto">
            <a:xfrm>
              <a:off x="2108" y="3411"/>
              <a:ext cx="40" cy="70"/>
            </a:xfrm>
            <a:custGeom>
              <a:avLst/>
              <a:gdLst>
                <a:gd name="T0" fmla="*/ 0 w 40"/>
                <a:gd name="T1" fmla="*/ 0 h 70"/>
                <a:gd name="T2" fmla="*/ 8 w 40"/>
                <a:gd name="T3" fmla="*/ 8 h 70"/>
                <a:gd name="T4" fmla="*/ 8 w 40"/>
                <a:gd name="T5" fmla="*/ 17 h 70"/>
                <a:gd name="T6" fmla="*/ 16 w 40"/>
                <a:gd name="T7" fmla="*/ 35 h 70"/>
                <a:gd name="T8" fmla="*/ 24 w 40"/>
                <a:gd name="T9" fmla="*/ 35 h 70"/>
                <a:gd name="T10" fmla="*/ 24 w 40"/>
                <a:gd name="T11" fmla="*/ 44 h 70"/>
                <a:gd name="T12" fmla="*/ 40 w 40"/>
                <a:gd name="T13" fmla="*/ 44 h 70"/>
                <a:gd name="T14" fmla="*/ 40 w 40"/>
                <a:gd name="T15" fmla="*/ 52 h 70"/>
                <a:gd name="T16" fmla="*/ 4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0" y="0"/>
                  </a:moveTo>
                  <a:lnTo>
                    <a:pt x="8" y="8"/>
                  </a:lnTo>
                  <a:lnTo>
                    <a:pt x="8" y="17"/>
                  </a:lnTo>
                  <a:lnTo>
                    <a:pt x="16" y="35"/>
                  </a:lnTo>
                  <a:lnTo>
                    <a:pt x="24" y="35"/>
                  </a:lnTo>
                  <a:lnTo>
                    <a:pt x="24" y="44"/>
                  </a:lnTo>
                  <a:lnTo>
                    <a:pt x="40" y="44"/>
                  </a:lnTo>
                  <a:lnTo>
                    <a:pt x="40" y="52"/>
                  </a:lnTo>
                  <a:lnTo>
                    <a:pt x="4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66" name="Freeform 1579"/>
            <p:cNvSpPr>
              <a:spLocks/>
            </p:cNvSpPr>
            <p:nvPr/>
          </p:nvSpPr>
          <p:spPr bwMode="auto">
            <a:xfrm>
              <a:off x="1924" y="3419"/>
              <a:ext cx="56" cy="115"/>
            </a:xfrm>
            <a:custGeom>
              <a:avLst/>
              <a:gdLst>
                <a:gd name="T0" fmla="*/ 56 w 56"/>
                <a:gd name="T1" fmla="*/ 0 h 115"/>
                <a:gd name="T2" fmla="*/ 32 w 56"/>
                <a:gd name="T3" fmla="*/ 27 h 115"/>
                <a:gd name="T4" fmla="*/ 24 w 56"/>
                <a:gd name="T5" fmla="*/ 36 h 115"/>
                <a:gd name="T6" fmla="*/ 24 w 56"/>
                <a:gd name="T7" fmla="*/ 44 h 115"/>
                <a:gd name="T8" fmla="*/ 24 w 56"/>
                <a:gd name="T9" fmla="*/ 62 h 115"/>
                <a:gd name="T10" fmla="*/ 8 w 56"/>
                <a:gd name="T11" fmla="*/ 71 h 115"/>
                <a:gd name="T12" fmla="*/ 8 w 56"/>
                <a:gd name="T13" fmla="*/ 79 h 115"/>
                <a:gd name="T14" fmla="*/ 8 w 56"/>
                <a:gd name="T15" fmla="*/ 88 h 115"/>
                <a:gd name="T16" fmla="*/ 0 w 56"/>
                <a:gd name="T17" fmla="*/ 106 h 115"/>
                <a:gd name="T18" fmla="*/ 0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56" y="0"/>
                  </a:moveTo>
                  <a:lnTo>
                    <a:pt x="32" y="27"/>
                  </a:lnTo>
                  <a:lnTo>
                    <a:pt x="24" y="36"/>
                  </a:lnTo>
                  <a:lnTo>
                    <a:pt x="24" y="44"/>
                  </a:lnTo>
                  <a:lnTo>
                    <a:pt x="24" y="62"/>
                  </a:lnTo>
                  <a:lnTo>
                    <a:pt x="8" y="71"/>
                  </a:lnTo>
                  <a:lnTo>
                    <a:pt x="8" y="79"/>
                  </a:lnTo>
                  <a:lnTo>
                    <a:pt x="8" y="88"/>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67" name="Freeform 1580"/>
            <p:cNvSpPr>
              <a:spLocks/>
            </p:cNvSpPr>
            <p:nvPr/>
          </p:nvSpPr>
          <p:spPr bwMode="auto">
            <a:xfrm>
              <a:off x="1796" y="3455"/>
              <a:ext cx="48" cy="79"/>
            </a:xfrm>
            <a:custGeom>
              <a:avLst/>
              <a:gdLst>
                <a:gd name="T0" fmla="*/ 0 w 48"/>
                <a:gd name="T1" fmla="*/ 0 h 79"/>
                <a:gd name="T2" fmla="*/ 16 w 48"/>
                <a:gd name="T3" fmla="*/ 8 h 79"/>
                <a:gd name="T4" fmla="*/ 24 w 48"/>
                <a:gd name="T5" fmla="*/ 26 h 79"/>
                <a:gd name="T6" fmla="*/ 32 w 48"/>
                <a:gd name="T7" fmla="*/ 35 h 79"/>
                <a:gd name="T8" fmla="*/ 48 w 48"/>
                <a:gd name="T9" fmla="*/ 35 h 79"/>
                <a:gd name="T10" fmla="*/ 48 w 48"/>
                <a:gd name="T11" fmla="*/ 43 h 79"/>
                <a:gd name="T12" fmla="*/ 48 w 48"/>
                <a:gd name="T13" fmla="*/ 52 h 79"/>
                <a:gd name="T14" fmla="*/ 48 w 48"/>
                <a:gd name="T15" fmla="*/ 70 h 79"/>
                <a:gd name="T16" fmla="*/ 48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0" y="0"/>
                  </a:moveTo>
                  <a:lnTo>
                    <a:pt x="16" y="8"/>
                  </a:lnTo>
                  <a:lnTo>
                    <a:pt x="24" y="26"/>
                  </a:lnTo>
                  <a:lnTo>
                    <a:pt x="32" y="35"/>
                  </a:lnTo>
                  <a:lnTo>
                    <a:pt x="48" y="35"/>
                  </a:lnTo>
                  <a:lnTo>
                    <a:pt x="48" y="43"/>
                  </a:lnTo>
                  <a:lnTo>
                    <a:pt x="48" y="52"/>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68" name="Freeform 1581"/>
            <p:cNvSpPr>
              <a:spLocks/>
            </p:cNvSpPr>
            <p:nvPr/>
          </p:nvSpPr>
          <p:spPr bwMode="auto">
            <a:xfrm>
              <a:off x="1948" y="3481"/>
              <a:ext cx="48" cy="79"/>
            </a:xfrm>
            <a:custGeom>
              <a:avLst/>
              <a:gdLst>
                <a:gd name="T0" fmla="*/ 0 w 48"/>
                <a:gd name="T1" fmla="*/ 0 h 79"/>
                <a:gd name="T2" fmla="*/ 0 w 48"/>
                <a:gd name="T3" fmla="*/ 9 h 79"/>
                <a:gd name="T4" fmla="*/ 8 w 48"/>
                <a:gd name="T5" fmla="*/ 9 h 79"/>
                <a:gd name="T6" fmla="*/ 8 w 48"/>
                <a:gd name="T7" fmla="*/ 17 h 79"/>
                <a:gd name="T8" fmla="*/ 16 w 48"/>
                <a:gd name="T9" fmla="*/ 17 h 79"/>
                <a:gd name="T10" fmla="*/ 16 w 48"/>
                <a:gd name="T11" fmla="*/ 26 h 79"/>
                <a:gd name="T12" fmla="*/ 32 w 48"/>
                <a:gd name="T13" fmla="*/ 26 h 79"/>
                <a:gd name="T14" fmla="*/ 32 w 48"/>
                <a:gd name="T15" fmla="*/ 44 h 79"/>
                <a:gd name="T16" fmla="*/ 40 w 48"/>
                <a:gd name="T17" fmla="*/ 44 h 79"/>
                <a:gd name="T18" fmla="*/ 40 w 48"/>
                <a:gd name="T19" fmla="*/ 53 h 79"/>
                <a:gd name="T20" fmla="*/ 48 w 48"/>
                <a:gd name="T21" fmla="*/ 61 h 79"/>
                <a:gd name="T22" fmla="*/ 40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0" y="0"/>
                  </a:moveTo>
                  <a:lnTo>
                    <a:pt x="0" y="9"/>
                  </a:lnTo>
                  <a:lnTo>
                    <a:pt x="8" y="9"/>
                  </a:lnTo>
                  <a:lnTo>
                    <a:pt x="8" y="17"/>
                  </a:lnTo>
                  <a:lnTo>
                    <a:pt x="16" y="17"/>
                  </a:lnTo>
                  <a:lnTo>
                    <a:pt x="16" y="26"/>
                  </a:lnTo>
                  <a:lnTo>
                    <a:pt x="32" y="26"/>
                  </a:lnTo>
                  <a:lnTo>
                    <a:pt x="32" y="44"/>
                  </a:lnTo>
                  <a:lnTo>
                    <a:pt x="40" y="44"/>
                  </a:lnTo>
                  <a:lnTo>
                    <a:pt x="40" y="53"/>
                  </a:lnTo>
                  <a:lnTo>
                    <a:pt x="48" y="61"/>
                  </a:lnTo>
                  <a:lnTo>
                    <a:pt x="4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69" name="Freeform 1582"/>
            <p:cNvSpPr>
              <a:spLocks/>
            </p:cNvSpPr>
            <p:nvPr/>
          </p:nvSpPr>
          <p:spPr bwMode="auto">
            <a:xfrm>
              <a:off x="2028" y="3455"/>
              <a:ext cx="16" cy="114"/>
            </a:xfrm>
            <a:custGeom>
              <a:avLst/>
              <a:gdLst>
                <a:gd name="T0" fmla="*/ 16 w 16"/>
                <a:gd name="T1" fmla="*/ 0 h 114"/>
                <a:gd name="T2" fmla="*/ 16 w 16"/>
                <a:gd name="T3" fmla="*/ 26 h 114"/>
                <a:gd name="T4" fmla="*/ 16 w 16"/>
                <a:gd name="T5" fmla="*/ 35 h 114"/>
                <a:gd name="T6" fmla="*/ 16 w 16"/>
                <a:gd name="T7" fmla="*/ 43 h 114"/>
                <a:gd name="T8" fmla="*/ 16 w 16"/>
                <a:gd name="T9" fmla="*/ 52 h 114"/>
                <a:gd name="T10" fmla="*/ 16 w 16"/>
                <a:gd name="T11" fmla="*/ 70 h 114"/>
                <a:gd name="T12" fmla="*/ 0 w 16"/>
                <a:gd name="T13" fmla="*/ 79 h 114"/>
                <a:gd name="T14" fmla="*/ 0 w 16"/>
                <a:gd name="T15" fmla="*/ 87 h 114"/>
                <a:gd name="T16" fmla="*/ 0 w 16"/>
                <a:gd name="T17" fmla="*/ 105 h 114"/>
                <a:gd name="T18" fmla="*/ 0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16" y="0"/>
                  </a:moveTo>
                  <a:lnTo>
                    <a:pt x="16" y="26"/>
                  </a:lnTo>
                  <a:lnTo>
                    <a:pt x="16" y="35"/>
                  </a:lnTo>
                  <a:lnTo>
                    <a:pt x="16" y="43"/>
                  </a:lnTo>
                  <a:lnTo>
                    <a:pt x="16" y="52"/>
                  </a:lnTo>
                  <a:lnTo>
                    <a:pt x="16" y="70"/>
                  </a:lnTo>
                  <a:lnTo>
                    <a:pt x="0" y="79"/>
                  </a:lnTo>
                  <a:lnTo>
                    <a:pt x="0" y="87"/>
                  </a:lnTo>
                  <a:lnTo>
                    <a:pt x="0" y="105"/>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70" name="Freeform 1583"/>
            <p:cNvSpPr>
              <a:spLocks/>
            </p:cNvSpPr>
            <p:nvPr/>
          </p:nvSpPr>
          <p:spPr bwMode="auto">
            <a:xfrm>
              <a:off x="2076" y="3463"/>
              <a:ext cx="32" cy="79"/>
            </a:xfrm>
            <a:custGeom>
              <a:avLst/>
              <a:gdLst>
                <a:gd name="T0" fmla="*/ 0 w 32"/>
                <a:gd name="T1" fmla="*/ 0 h 79"/>
                <a:gd name="T2" fmla="*/ 0 w 32"/>
                <a:gd name="T3" fmla="*/ 18 h 79"/>
                <a:gd name="T4" fmla="*/ 8 w 32"/>
                <a:gd name="T5" fmla="*/ 27 h 79"/>
                <a:gd name="T6" fmla="*/ 16 w 32"/>
                <a:gd name="T7" fmla="*/ 27 h 79"/>
                <a:gd name="T8" fmla="*/ 16 w 32"/>
                <a:gd name="T9" fmla="*/ 35 h 79"/>
                <a:gd name="T10" fmla="*/ 32 w 32"/>
                <a:gd name="T11" fmla="*/ 44 h 79"/>
                <a:gd name="T12" fmla="*/ 32 w 32"/>
                <a:gd name="T13" fmla="*/ 62 h 79"/>
                <a:gd name="T14" fmla="*/ 32 w 32"/>
                <a:gd name="T15" fmla="*/ 71 h 79"/>
                <a:gd name="T16" fmla="*/ 32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0" y="0"/>
                  </a:moveTo>
                  <a:lnTo>
                    <a:pt x="0" y="18"/>
                  </a:lnTo>
                  <a:lnTo>
                    <a:pt x="8" y="27"/>
                  </a:lnTo>
                  <a:lnTo>
                    <a:pt x="16" y="27"/>
                  </a:lnTo>
                  <a:lnTo>
                    <a:pt x="16" y="35"/>
                  </a:lnTo>
                  <a:lnTo>
                    <a:pt x="32" y="44"/>
                  </a:lnTo>
                  <a:lnTo>
                    <a:pt x="32" y="62"/>
                  </a:lnTo>
                  <a:lnTo>
                    <a:pt x="32" y="71"/>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71" name="Freeform 1584"/>
            <p:cNvSpPr>
              <a:spLocks/>
            </p:cNvSpPr>
            <p:nvPr/>
          </p:nvSpPr>
          <p:spPr bwMode="auto">
            <a:xfrm>
              <a:off x="2124" y="3446"/>
              <a:ext cx="24" cy="149"/>
            </a:xfrm>
            <a:custGeom>
              <a:avLst/>
              <a:gdLst>
                <a:gd name="T0" fmla="*/ 0 w 24"/>
                <a:gd name="T1" fmla="*/ 0 h 149"/>
                <a:gd name="T2" fmla="*/ 0 w 24"/>
                <a:gd name="T3" fmla="*/ 9 h 149"/>
                <a:gd name="T4" fmla="*/ 0 w 24"/>
                <a:gd name="T5" fmla="*/ 35 h 149"/>
                <a:gd name="T6" fmla="*/ 0 w 24"/>
                <a:gd name="T7" fmla="*/ 44 h 149"/>
                <a:gd name="T8" fmla="*/ 0 w 24"/>
                <a:gd name="T9" fmla="*/ 52 h 149"/>
                <a:gd name="T10" fmla="*/ 8 w 24"/>
                <a:gd name="T11" fmla="*/ 61 h 149"/>
                <a:gd name="T12" fmla="*/ 8 w 24"/>
                <a:gd name="T13" fmla="*/ 88 h 149"/>
                <a:gd name="T14" fmla="*/ 24 w 24"/>
                <a:gd name="T15" fmla="*/ 96 h 149"/>
                <a:gd name="T16" fmla="*/ 24 w 24"/>
                <a:gd name="T17" fmla="*/ 114 h 149"/>
                <a:gd name="T18" fmla="*/ 24 w 24"/>
                <a:gd name="T19" fmla="*/ 123 h 149"/>
                <a:gd name="T20" fmla="*/ 24 w 24"/>
                <a:gd name="T21" fmla="*/ 132 h 149"/>
                <a:gd name="T22" fmla="*/ 8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0" y="0"/>
                  </a:moveTo>
                  <a:lnTo>
                    <a:pt x="0" y="9"/>
                  </a:lnTo>
                  <a:lnTo>
                    <a:pt x="0" y="35"/>
                  </a:lnTo>
                  <a:lnTo>
                    <a:pt x="0" y="44"/>
                  </a:lnTo>
                  <a:lnTo>
                    <a:pt x="0" y="52"/>
                  </a:lnTo>
                  <a:lnTo>
                    <a:pt x="8" y="61"/>
                  </a:lnTo>
                  <a:lnTo>
                    <a:pt x="8" y="88"/>
                  </a:lnTo>
                  <a:lnTo>
                    <a:pt x="24" y="96"/>
                  </a:lnTo>
                  <a:lnTo>
                    <a:pt x="24" y="114"/>
                  </a:lnTo>
                  <a:lnTo>
                    <a:pt x="24" y="123"/>
                  </a:lnTo>
                  <a:lnTo>
                    <a:pt x="24" y="132"/>
                  </a:lnTo>
                  <a:lnTo>
                    <a:pt x="8"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72" name="Freeform 1585"/>
            <p:cNvSpPr>
              <a:spLocks/>
            </p:cNvSpPr>
            <p:nvPr/>
          </p:nvSpPr>
          <p:spPr bwMode="auto">
            <a:xfrm>
              <a:off x="2108" y="3384"/>
              <a:ext cx="72" cy="114"/>
            </a:xfrm>
            <a:custGeom>
              <a:avLst/>
              <a:gdLst>
                <a:gd name="T0" fmla="*/ 0 w 72"/>
                <a:gd name="T1" fmla="*/ 0 h 114"/>
                <a:gd name="T2" fmla="*/ 8 w 72"/>
                <a:gd name="T3" fmla="*/ 9 h 114"/>
                <a:gd name="T4" fmla="*/ 16 w 72"/>
                <a:gd name="T5" fmla="*/ 27 h 114"/>
                <a:gd name="T6" fmla="*/ 24 w 72"/>
                <a:gd name="T7" fmla="*/ 27 h 114"/>
                <a:gd name="T8" fmla="*/ 40 w 72"/>
                <a:gd name="T9" fmla="*/ 35 h 114"/>
                <a:gd name="T10" fmla="*/ 48 w 72"/>
                <a:gd name="T11" fmla="*/ 44 h 114"/>
                <a:gd name="T12" fmla="*/ 56 w 72"/>
                <a:gd name="T13" fmla="*/ 62 h 114"/>
                <a:gd name="T14" fmla="*/ 56 w 72"/>
                <a:gd name="T15" fmla="*/ 71 h 114"/>
                <a:gd name="T16" fmla="*/ 56 w 72"/>
                <a:gd name="T17" fmla="*/ 79 h 114"/>
                <a:gd name="T18" fmla="*/ 56 w 72"/>
                <a:gd name="T19" fmla="*/ 97 h 114"/>
                <a:gd name="T20" fmla="*/ 72 w 72"/>
                <a:gd name="T21" fmla="*/ 106 h 114"/>
                <a:gd name="T22" fmla="*/ 72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0" y="0"/>
                  </a:moveTo>
                  <a:lnTo>
                    <a:pt x="8" y="9"/>
                  </a:lnTo>
                  <a:lnTo>
                    <a:pt x="16" y="27"/>
                  </a:lnTo>
                  <a:lnTo>
                    <a:pt x="24" y="27"/>
                  </a:lnTo>
                  <a:lnTo>
                    <a:pt x="40" y="35"/>
                  </a:lnTo>
                  <a:lnTo>
                    <a:pt x="48" y="44"/>
                  </a:lnTo>
                  <a:lnTo>
                    <a:pt x="56" y="62"/>
                  </a:lnTo>
                  <a:lnTo>
                    <a:pt x="56" y="71"/>
                  </a:lnTo>
                  <a:lnTo>
                    <a:pt x="56" y="79"/>
                  </a:lnTo>
                  <a:lnTo>
                    <a:pt x="56" y="97"/>
                  </a:lnTo>
                  <a:lnTo>
                    <a:pt x="72" y="106"/>
                  </a:lnTo>
                  <a:lnTo>
                    <a:pt x="72"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73" name="Freeform 1586"/>
            <p:cNvSpPr>
              <a:spLocks/>
            </p:cNvSpPr>
            <p:nvPr/>
          </p:nvSpPr>
          <p:spPr bwMode="auto">
            <a:xfrm>
              <a:off x="1764" y="3446"/>
              <a:ext cx="48" cy="88"/>
            </a:xfrm>
            <a:custGeom>
              <a:avLst/>
              <a:gdLst>
                <a:gd name="T0" fmla="*/ 48 w 48"/>
                <a:gd name="T1" fmla="*/ 0 h 88"/>
                <a:gd name="T2" fmla="*/ 32 w 48"/>
                <a:gd name="T3" fmla="*/ 0 h 88"/>
                <a:gd name="T4" fmla="*/ 24 w 48"/>
                <a:gd name="T5" fmla="*/ 9 h 88"/>
                <a:gd name="T6" fmla="*/ 24 w 48"/>
                <a:gd name="T7" fmla="*/ 17 h 88"/>
                <a:gd name="T8" fmla="*/ 24 w 48"/>
                <a:gd name="T9" fmla="*/ 35 h 88"/>
                <a:gd name="T10" fmla="*/ 24 w 48"/>
                <a:gd name="T11" fmla="*/ 44 h 88"/>
                <a:gd name="T12" fmla="*/ 16 w 48"/>
                <a:gd name="T13" fmla="*/ 52 h 88"/>
                <a:gd name="T14" fmla="*/ 16 w 48"/>
                <a:gd name="T15" fmla="*/ 61 h 88"/>
                <a:gd name="T16" fmla="*/ 16 w 48"/>
                <a:gd name="T17" fmla="*/ 79 h 88"/>
                <a:gd name="T18" fmla="*/ 16 w 48"/>
                <a:gd name="T19" fmla="*/ 88 h 88"/>
                <a:gd name="T20" fmla="*/ 0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48" y="0"/>
                  </a:moveTo>
                  <a:lnTo>
                    <a:pt x="32" y="0"/>
                  </a:lnTo>
                  <a:lnTo>
                    <a:pt x="24" y="9"/>
                  </a:lnTo>
                  <a:lnTo>
                    <a:pt x="24" y="17"/>
                  </a:lnTo>
                  <a:lnTo>
                    <a:pt x="24" y="35"/>
                  </a:lnTo>
                  <a:lnTo>
                    <a:pt x="24" y="44"/>
                  </a:lnTo>
                  <a:lnTo>
                    <a:pt x="16" y="52"/>
                  </a:lnTo>
                  <a:lnTo>
                    <a:pt x="16" y="61"/>
                  </a:lnTo>
                  <a:lnTo>
                    <a:pt x="16" y="79"/>
                  </a:lnTo>
                  <a:lnTo>
                    <a:pt x="16" y="88"/>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74" name="Freeform 1587"/>
            <p:cNvSpPr>
              <a:spLocks/>
            </p:cNvSpPr>
            <p:nvPr/>
          </p:nvSpPr>
          <p:spPr bwMode="auto">
            <a:xfrm>
              <a:off x="1844" y="3498"/>
              <a:ext cx="40" cy="80"/>
            </a:xfrm>
            <a:custGeom>
              <a:avLst/>
              <a:gdLst>
                <a:gd name="T0" fmla="*/ 0 w 40"/>
                <a:gd name="T1" fmla="*/ 0 h 80"/>
                <a:gd name="T2" fmla="*/ 16 w 40"/>
                <a:gd name="T3" fmla="*/ 0 h 80"/>
                <a:gd name="T4" fmla="*/ 32 w 40"/>
                <a:gd name="T5" fmla="*/ 0 h 80"/>
                <a:gd name="T6" fmla="*/ 32 w 40"/>
                <a:gd name="T7" fmla="*/ 9 h 80"/>
                <a:gd name="T8" fmla="*/ 40 w 40"/>
                <a:gd name="T9" fmla="*/ 27 h 80"/>
                <a:gd name="T10" fmla="*/ 40 w 40"/>
                <a:gd name="T11" fmla="*/ 36 h 80"/>
                <a:gd name="T12" fmla="*/ 40 w 40"/>
                <a:gd name="T13" fmla="*/ 44 h 80"/>
                <a:gd name="T14" fmla="*/ 40 w 40"/>
                <a:gd name="T15" fmla="*/ 62 h 80"/>
                <a:gd name="T16" fmla="*/ 40 w 40"/>
                <a:gd name="T17" fmla="*/ 71 h 80"/>
                <a:gd name="T18" fmla="*/ 4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0" y="0"/>
                  </a:moveTo>
                  <a:lnTo>
                    <a:pt x="16" y="0"/>
                  </a:lnTo>
                  <a:lnTo>
                    <a:pt x="32" y="0"/>
                  </a:lnTo>
                  <a:lnTo>
                    <a:pt x="32" y="9"/>
                  </a:lnTo>
                  <a:lnTo>
                    <a:pt x="40" y="27"/>
                  </a:lnTo>
                  <a:lnTo>
                    <a:pt x="40" y="36"/>
                  </a:lnTo>
                  <a:lnTo>
                    <a:pt x="40" y="44"/>
                  </a:lnTo>
                  <a:lnTo>
                    <a:pt x="40" y="62"/>
                  </a:lnTo>
                  <a:lnTo>
                    <a:pt x="40" y="71"/>
                  </a:lnTo>
                  <a:lnTo>
                    <a:pt x="4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75" name="Freeform 1588"/>
            <p:cNvSpPr>
              <a:spLocks/>
            </p:cNvSpPr>
            <p:nvPr/>
          </p:nvSpPr>
          <p:spPr bwMode="auto">
            <a:xfrm>
              <a:off x="1844" y="3411"/>
              <a:ext cx="32" cy="79"/>
            </a:xfrm>
            <a:custGeom>
              <a:avLst/>
              <a:gdLst>
                <a:gd name="T0" fmla="*/ 0 w 32"/>
                <a:gd name="T1" fmla="*/ 8 h 79"/>
                <a:gd name="T2" fmla="*/ 8 w 32"/>
                <a:gd name="T3" fmla="*/ 0 h 79"/>
                <a:gd name="T4" fmla="*/ 8 w 32"/>
                <a:gd name="T5" fmla="*/ 8 h 79"/>
                <a:gd name="T6" fmla="*/ 8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32 w 32"/>
                <a:gd name="T19" fmla="*/ 70 h 79"/>
                <a:gd name="T20" fmla="*/ 32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0" y="8"/>
                  </a:moveTo>
                  <a:lnTo>
                    <a:pt x="8" y="0"/>
                  </a:lnTo>
                  <a:lnTo>
                    <a:pt x="8" y="8"/>
                  </a:lnTo>
                  <a:lnTo>
                    <a:pt x="8" y="17"/>
                  </a:lnTo>
                  <a:lnTo>
                    <a:pt x="16" y="17"/>
                  </a:lnTo>
                  <a:lnTo>
                    <a:pt x="16" y="35"/>
                  </a:lnTo>
                  <a:lnTo>
                    <a:pt x="16" y="44"/>
                  </a:lnTo>
                  <a:lnTo>
                    <a:pt x="16" y="52"/>
                  </a:lnTo>
                  <a:lnTo>
                    <a:pt x="16" y="70"/>
                  </a:lnTo>
                  <a:lnTo>
                    <a:pt x="32" y="70"/>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76" name="Freeform 1589"/>
            <p:cNvSpPr>
              <a:spLocks/>
            </p:cNvSpPr>
            <p:nvPr/>
          </p:nvSpPr>
          <p:spPr bwMode="auto">
            <a:xfrm>
              <a:off x="2028" y="3534"/>
              <a:ext cx="48" cy="79"/>
            </a:xfrm>
            <a:custGeom>
              <a:avLst/>
              <a:gdLst>
                <a:gd name="T0" fmla="*/ 0 w 48"/>
                <a:gd name="T1" fmla="*/ 0 h 79"/>
                <a:gd name="T2" fmla="*/ 16 w 48"/>
                <a:gd name="T3" fmla="*/ 8 h 79"/>
                <a:gd name="T4" fmla="*/ 16 w 48"/>
                <a:gd name="T5" fmla="*/ 26 h 79"/>
                <a:gd name="T6" fmla="*/ 24 w 48"/>
                <a:gd name="T7" fmla="*/ 35 h 79"/>
                <a:gd name="T8" fmla="*/ 32 w 48"/>
                <a:gd name="T9" fmla="*/ 35 h 79"/>
                <a:gd name="T10" fmla="*/ 32 w 48"/>
                <a:gd name="T11" fmla="*/ 44 h 79"/>
                <a:gd name="T12" fmla="*/ 48 w 48"/>
                <a:gd name="T13" fmla="*/ 44 h 79"/>
                <a:gd name="T14" fmla="*/ 48 w 48"/>
                <a:gd name="T15" fmla="*/ 61 h 79"/>
                <a:gd name="T16" fmla="*/ 48 w 48"/>
                <a:gd name="T17" fmla="*/ 70 h 79"/>
                <a:gd name="T18" fmla="*/ 48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0" y="0"/>
                  </a:moveTo>
                  <a:lnTo>
                    <a:pt x="16" y="8"/>
                  </a:lnTo>
                  <a:lnTo>
                    <a:pt x="16" y="26"/>
                  </a:lnTo>
                  <a:lnTo>
                    <a:pt x="24" y="35"/>
                  </a:lnTo>
                  <a:lnTo>
                    <a:pt x="32" y="35"/>
                  </a:lnTo>
                  <a:lnTo>
                    <a:pt x="32" y="44"/>
                  </a:lnTo>
                  <a:lnTo>
                    <a:pt x="48" y="44"/>
                  </a:lnTo>
                  <a:lnTo>
                    <a:pt x="48" y="61"/>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77" name="Freeform 1590"/>
            <p:cNvSpPr>
              <a:spLocks/>
            </p:cNvSpPr>
            <p:nvPr/>
          </p:nvSpPr>
          <p:spPr bwMode="auto">
            <a:xfrm>
              <a:off x="2044" y="3455"/>
              <a:ext cx="64" cy="35"/>
            </a:xfrm>
            <a:custGeom>
              <a:avLst/>
              <a:gdLst>
                <a:gd name="T0" fmla="*/ 0 w 64"/>
                <a:gd name="T1" fmla="*/ 0 h 35"/>
                <a:gd name="T2" fmla="*/ 8 w 64"/>
                <a:gd name="T3" fmla="*/ 0 h 35"/>
                <a:gd name="T4" fmla="*/ 16 w 64"/>
                <a:gd name="T5" fmla="*/ 0 h 35"/>
                <a:gd name="T6" fmla="*/ 32 w 64"/>
                <a:gd name="T7" fmla="*/ 0 h 35"/>
                <a:gd name="T8" fmla="*/ 32 w 64"/>
                <a:gd name="T9" fmla="*/ 8 h 35"/>
                <a:gd name="T10" fmla="*/ 40 w 64"/>
                <a:gd name="T11" fmla="*/ 8 h 35"/>
                <a:gd name="T12" fmla="*/ 48 w 64"/>
                <a:gd name="T13" fmla="*/ 26 h 35"/>
                <a:gd name="T14" fmla="*/ 64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0" y="0"/>
                  </a:moveTo>
                  <a:lnTo>
                    <a:pt x="8" y="0"/>
                  </a:lnTo>
                  <a:lnTo>
                    <a:pt x="16" y="0"/>
                  </a:lnTo>
                  <a:lnTo>
                    <a:pt x="32" y="0"/>
                  </a:lnTo>
                  <a:lnTo>
                    <a:pt x="32" y="8"/>
                  </a:lnTo>
                  <a:lnTo>
                    <a:pt x="40" y="8"/>
                  </a:lnTo>
                  <a:lnTo>
                    <a:pt x="48" y="26"/>
                  </a:lnTo>
                  <a:lnTo>
                    <a:pt x="64"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78" name="Freeform 1591"/>
            <p:cNvSpPr>
              <a:spLocks/>
            </p:cNvSpPr>
            <p:nvPr/>
          </p:nvSpPr>
          <p:spPr bwMode="auto">
            <a:xfrm>
              <a:off x="2012" y="3455"/>
              <a:ext cx="16" cy="123"/>
            </a:xfrm>
            <a:custGeom>
              <a:avLst/>
              <a:gdLst>
                <a:gd name="T0" fmla="*/ 16 w 16"/>
                <a:gd name="T1" fmla="*/ 0 h 123"/>
                <a:gd name="T2" fmla="*/ 16 w 16"/>
                <a:gd name="T3" fmla="*/ 35 h 123"/>
                <a:gd name="T4" fmla="*/ 16 w 16"/>
                <a:gd name="T5" fmla="*/ 43 h 123"/>
                <a:gd name="T6" fmla="*/ 16 w 16"/>
                <a:gd name="T7" fmla="*/ 70 h 123"/>
                <a:gd name="T8" fmla="*/ 8 w 16"/>
                <a:gd name="T9" fmla="*/ 70 h 123"/>
                <a:gd name="T10" fmla="*/ 8 w 16"/>
                <a:gd name="T11" fmla="*/ 79 h 123"/>
                <a:gd name="T12" fmla="*/ 8 w 16"/>
                <a:gd name="T13" fmla="*/ 87 h 123"/>
                <a:gd name="T14" fmla="*/ 8 w 16"/>
                <a:gd name="T15" fmla="*/ 105 h 123"/>
                <a:gd name="T16" fmla="*/ 0 w 16"/>
                <a:gd name="T17" fmla="*/ 114 h 123"/>
                <a:gd name="T18" fmla="*/ 0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16" y="0"/>
                  </a:moveTo>
                  <a:lnTo>
                    <a:pt x="16" y="35"/>
                  </a:lnTo>
                  <a:lnTo>
                    <a:pt x="16" y="43"/>
                  </a:lnTo>
                  <a:lnTo>
                    <a:pt x="16" y="70"/>
                  </a:lnTo>
                  <a:lnTo>
                    <a:pt x="8" y="70"/>
                  </a:lnTo>
                  <a:lnTo>
                    <a:pt x="8" y="79"/>
                  </a:lnTo>
                  <a:lnTo>
                    <a:pt x="8" y="87"/>
                  </a:lnTo>
                  <a:lnTo>
                    <a:pt x="8" y="105"/>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79" name="Freeform 1592"/>
            <p:cNvSpPr>
              <a:spLocks/>
            </p:cNvSpPr>
            <p:nvPr/>
          </p:nvSpPr>
          <p:spPr bwMode="auto">
            <a:xfrm>
              <a:off x="1980" y="3481"/>
              <a:ext cx="16" cy="61"/>
            </a:xfrm>
            <a:custGeom>
              <a:avLst/>
              <a:gdLst>
                <a:gd name="T0" fmla="*/ 0 w 16"/>
                <a:gd name="T1" fmla="*/ 0 h 61"/>
                <a:gd name="T2" fmla="*/ 8 w 16"/>
                <a:gd name="T3" fmla="*/ 9 h 61"/>
                <a:gd name="T4" fmla="*/ 16 w 16"/>
                <a:gd name="T5" fmla="*/ 17 h 61"/>
                <a:gd name="T6" fmla="*/ 16 w 16"/>
                <a:gd name="T7" fmla="*/ 26 h 61"/>
                <a:gd name="T8" fmla="*/ 16 w 16"/>
                <a:gd name="T9" fmla="*/ 44 h 61"/>
                <a:gd name="T10" fmla="*/ 16 w 16"/>
                <a:gd name="T11" fmla="*/ 53 h 61"/>
                <a:gd name="T12" fmla="*/ 16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0" y="0"/>
                  </a:moveTo>
                  <a:lnTo>
                    <a:pt x="8" y="9"/>
                  </a:lnTo>
                  <a:lnTo>
                    <a:pt x="16" y="17"/>
                  </a:lnTo>
                  <a:lnTo>
                    <a:pt x="16" y="26"/>
                  </a:lnTo>
                  <a:lnTo>
                    <a:pt x="16" y="44"/>
                  </a:lnTo>
                  <a:lnTo>
                    <a:pt x="16" y="53"/>
                  </a:lnTo>
                  <a:lnTo>
                    <a:pt x="16"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80" name="Freeform 1593"/>
            <p:cNvSpPr>
              <a:spLocks/>
            </p:cNvSpPr>
            <p:nvPr/>
          </p:nvSpPr>
          <p:spPr bwMode="auto">
            <a:xfrm>
              <a:off x="1948" y="3507"/>
              <a:ext cx="16" cy="88"/>
            </a:xfrm>
            <a:custGeom>
              <a:avLst/>
              <a:gdLst>
                <a:gd name="T0" fmla="*/ 16 w 16"/>
                <a:gd name="T1" fmla="*/ 0 h 88"/>
                <a:gd name="T2" fmla="*/ 16 w 16"/>
                <a:gd name="T3" fmla="*/ 27 h 88"/>
                <a:gd name="T4" fmla="*/ 8 w 16"/>
                <a:gd name="T5" fmla="*/ 35 h 88"/>
                <a:gd name="T6" fmla="*/ 8 w 16"/>
                <a:gd name="T7" fmla="*/ 53 h 88"/>
                <a:gd name="T8" fmla="*/ 0 w 16"/>
                <a:gd name="T9" fmla="*/ 62 h 88"/>
                <a:gd name="T10" fmla="*/ 0 w 16"/>
                <a:gd name="T11" fmla="*/ 71 h 88"/>
                <a:gd name="T12" fmla="*/ 0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16" y="0"/>
                  </a:moveTo>
                  <a:lnTo>
                    <a:pt x="16" y="27"/>
                  </a:lnTo>
                  <a:lnTo>
                    <a:pt x="8" y="35"/>
                  </a:lnTo>
                  <a:lnTo>
                    <a:pt x="8"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81" name="Freeform 1594"/>
            <p:cNvSpPr>
              <a:spLocks/>
            </p:cNvSpPr>
            <p:nvPr/>
          </p:nvSpPr>
          <p:spPr bwMode="auto">
            <a:xfrm>
              <a:off x="1908" y="3455"/>
              <a:ext cx="16" cy="123"/>
            </a:xfrm>
            <a:custGeom>
              <a:avLst/>
              <a:gdLst>
                <a:gd name="T0" fmla="*/ 8 w 16"/>
                <a:gd name="T1" fmla="*/ 0 h 123"/>
                <a:gd name="T2" fmla="*/ 8 w 16"/>
                <a:gd name="T3" fmla="*/ 8 h 123"/>
                <a:gd name="T4" fmla="*/ 16 w 16"/>
                <a:gd name="T5" fmla="*/ 26 h 123"/>
                <a:gd name="T6" fmla="*/ 16 w 16"/>
                <a:gd name="T7" fmla="*/ 35 h 123"/>
                <a:gd name="T8" fmla="*/ 8 w 16"/>
                <a:gd name="T9" fmla="*/ 43 h 123"/>
                <a:gd name="T10" fmla="*/ 8 w 16"/>
                <a:gd name="T11" fmla="*/ 52 h 123"/>
                <a:gd name="T12" fmla="*/ 8 w 16"/>
                <a:gd name="T13" fmla="*/ 70 h 123"/>
                <a:gd name="T14" fmla="*/ 8 w 16"/>
                <a:gd name="T15" fmla="*/ 79 h 123"/>
                <a:gd name="T16" fmla="*/ 0 w 16"/>
                <a:gd name="T17" fmla="*/ 87 h 123"/>
                <a:gd name="T18" fmla="*/ 0 w 16"/>
                <a:gd name="T19" fmla="*/ 105 h 123"/>
                <a:gd name="T20" fmla="*/ 0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16" y="26"/>
                  </a:lnTo>
                  <a:lnTo>
                    <a:pt x="16" y="35"/>
                  </a:lnTo>
                  <a:lnTo>
                    <a:pt x="8" y="43"/>
                  </a:lnTo>
                  <a:lnTo>
                    <a:pt x="8" y="52"/>
                  </a:lnTo>
                  <a:lnTo>
                    <a:pt x="8" y="70"/>
                  </a:lnTo>
                  <a:lnTo>
                    <a:pt x="8" y="79"/>
                  </a:lnTo>
                  <a:lnTo>
                    <a:pt x="0" y="87"/>
                  </a:lnTo>
                  <a:lnTo>
                    <a:pt x="0" y="105"/>
                  </a:lnTo>
                  <a:lnTo>
                    <a:pt x="0"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82" name="Freeform 1595"/>
            <p:cNvSpPr>
              <a:spLocks/>
            </p:cNvSpPr>
            <p:nvPr/>
          </p:nvSpPr>
          <p:spPr bwMode="auto">
            <a:xfrm>
              <a:off x="1788" y="3490"/>
              <a:ext cx="40" cy="105"/>
            </a:xfrm>
            <a:custGeom>
              <a:avLst/>
              <a:gdLst>
                <a:gd name="T0" fmla="*/ 32 w 40"/>
                <a:gd name="T1" fmla="*/ 0 h 105"/>
                <a:gd name="T2" fmla="*/ 40 w 40"/>
                <a:gd name="T3" fmla="*/ 8 h 105"/>
                <a:gd name="T4" fmla="*/ 32 w 40"/>
                <a:gd name="T5" fmla="*/ 17 h 105"/>
                <a:gd name="T6" fmla="*/ 24 w 40"/>
                <a:gd name="T7" fmla="*/ 35 h 105"/>
                <a:gd name="T8" fmla="*/ 8 w 40"/>
                <a:gd name="T9" fmla="*/ 44 h 105"/>
                <a:gd name="T10" fmla="*/ 8 w 40"/>
                <a:gd name="T11" fmla="*/ 52 h 105"/>
                <a:gd name="T12" fmla="*/ 0 w 40"/>
                <a:gd name="T13" fmla="*/ 70 h 105"/>
                <a:gd name="T14" fmla="*/ 0 w 40"/>
                <a:gd name="T15" fmla="*/ 79 h 105"/>
                <a:gd name="T16" fmla="*/ 0 w 40"/>
                <a:gd name="T17" fmla="*/ 88 h 105"/>
                <a:gd name="T18" fmla="*/ 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32" y="0"/>
                  </a:moveTo>
                  <a:lnTo>
                    <a:pt x="40" y="8"/>
                  </a:lnTo>
                  <a:lnTo>
                    <a:pt x="32" y="17"/>
                  </a:lnTo>
                  <a:lnTo>
                    <a:pt x="24" y="35"/>
                  </a:lnTo>
                  <a:lnTo>
                    <a:pt x="8" y="44"/>
                  </a:lnTo>
                  <a:lnTo>
                    <a:pt x="8" y="52"/>
                  </a:lnTo>
                  <a:lnTo>
                    <a:pt x="0" y="70"/>
                  </a:lnTo>
                  <a:lnTo>
                    <a:pt x="0" y="79"/>
                  </a:lnTo>
                  <a:lnTo>
                    <a:pt x="0" y="88"/>
                  </a:lnTo>
                  <a:lnTo>
                    <a:pt x="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83" name="Freeform 1596"/>
            <p:cNvSpPr>
              <a:spLocks/>
            </p:cNvSpPr>
            <p:nvPr/>
          </p:nvSpPr>
          <p:spPr bwMode="auto">
            <a:xfrm>
              <a:off x="1724" y="3463"/>
              <a:ext cx="64" cy="115"/>
            </a:xfrm>
            <a:custGeom>
              <a:avLst/>
              <a:gdLst>
                <a:gd name="T0" fmla="*/ 64 w 64"/>
                <a:gd name="T1" fmla="*/ 0 h 115"/>
                <a:gd name="T2" fmla="*/ 56 w 64"/>
                <a:gd name="T3" fmla="*/ 18 h 115"/>
                <a:gd name="T4" fmla="*/ 56 w 64"/>
                <a:gd name="T5" fmla="*/ 27 h 115"/>
                <a:gd name="T6" fmla="*/ 40 w 64"/>
                <a:gd name="T7" fmla="*/ 27 h 115"/>
                <a:gd name="T8" fmla="*/ 32 w 64"/>
                <a:gd name="T9" fmla="*/ 27 h 115"/>
                <a:gd name="T10" fmla="*/ 32 w 64"/>
                <a:gd name="T11" fmla="*/ 35 h 115"/>
                <a:gd name="T12" fmla="*/ 32 w 64"/>
                <a:gd name="T13" fmla="*/ 44 h 115"/>
                <a:gd name="T14" fmla="*/ 24 w 64"/>
                <a:gd name="T15" fmla="*/ 62 h 115"/>
                <a:gd name="T16" fmla="*/ 16 w 64"/>
                <a:gd name="T17" fmla="*/ 71 h 115"/>
                <a:gd name="T18" fmla="*/ 16 w 64"/>
                <a:gd name="T19" fmla="*/ 79 h 115"/>
                <a:gd name="T20" fmla="*/ 16 w 64"/>
                <a:gd name="T21" fmla="*/ 97 h 115"/>
                <a:gd name="T22" fmla="*/ 0 w 64"/>
                <a:gd name="T23" fmla="*/ 97 h 115"/>
                <a:gd name="T24" fmla="*/ 0 w 64"/>
                <a:gd name="T25" fmla="*/ 106 h 115"/>
                <a:gd name="T26" fmla="*/ 0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64" y="0"/>
                  </a:moveTo>
                  <a:lnTo>
                    <a:pt x="56" y="18"/>
                  </a:lnTo>
                  <a:lnTo>
                    <a:pt x="56" y="27"/>
                  </a:lnTo>
                  <a:lnTo>
                    <a:pt x="40" y="27"/>
                  </a:lnTo>
                  <a:lnTo>
                    <a:pt x="32" y="27"/>
                  </a:lnTo>
                  <a:lnTo>
                    <a:pt x="32" y="35"/>
                  </a:lnTo>
                  <a:lnTo>
                    <a:pt x="32" y="44"/>
                  </a:lnTo>
                  <a:lnTo>
                    <a:pt x="24" y="62"/>
                  </a:lnTo>
                  <a:lnTo>
                    <a:pt x="16" y="71"/>
                  </a:lnTo>
                  <a:lnTo>
                    <a:pt x="16" y="79"/>
                  </a:lnTo>
                  <a:lnTo>
                    <a:pt x="16" y="97"/>
                  </a:lnTo>
                  <a:lnTo>
                    <a:pt x="0" y="97"/>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84" name="Freeform 1597"/>
            <p:cNvSpPr>
              <a:spLocks/>
            </p:cNvSpPr>
            <p:nvPr/>
          </p:nvSpPr>
          <p:spPr bwMode="auto">
            <a:xfrm>
              <a:off x="2132" y="3507"/>
              <a:ext cx="48" cy="88"/>
            </a:xfrm>
            <a:custGeom>
              <a:avLst/>
              <a:gdLst>
                <a:gd name="T0" fmla="*/ 0 w 48"/>
                <a:gd name="T1" fmla="*/ 0 h 88"/>
                <a:gd name="T2" fmla="*/ 0 w 48"/>
                <a:gd name="T3" fmla="*/ 18 h 88"/>
                <a:gd name="T4" fmla="*/ 0 w 48"/>
                <a:gd name="T5" fmla="*/ 27 h 88"/>
                <a:gd name="T6" fmla="*/ 16 w 48"/>
                <a:gd name="T7" fmla="*/ 27 h 88"/>
                <a:gd name="T8" fmla="*/ 16 w 48"/>
                <a:gd name="T9" fmla="*/ 35 h 88"/>
                <a:gd name="T10" fmla="*/ 24 w 48"/>
                <a:gd name="T11" fmla="*/ 35 h 88"/>
                <a:gd name="T12" fmla="*/ 32 w 48"/>
                <a:gd name="T13" fmla="*/ 53 h 88"/>
                <a:gd name="T14" fmla="*/ 48 w 48"/>
                <a:gd name="T15" fmla="*/ 62 h 88"/>
                <a:gd name="T16" fmla="*/ 48 w 48"/>
                <a:gd name="T17" fmla="*/ 71 h 88"/>
                <a:gd name="T18" fmla="*/ 48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0" y="0"/>
                  </a:moveTo>
                  <a:lnTo>
                    <a:pt x="0" y="18"/>
                  </a:lnTo>
                  <a:lnTo>
                    <a:pt x="0" y="27"/>
                  </a:lnTo>
                  <a:lnTo>
                    <a:pt x="16" y="27"/>
                  </a:lnTo>
                  <a:lnTo>
                    <a:pt x="16" y="35"/>
                  </a:lnTo>
                  <a:lnTo>
                    <a:pt x="24" y="35"/>
                  </a:lnTo>
                  <a:lnTo>
                    <a:pt x="32" y="53"/>
                  </a:lnTo>
                  <a:lnTo>
                    <a:pt x="48" y="62"/>
                  </a:lnTo>
                  <a:lnTo>
                    <a:pt x="48" y="71"/>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85" name="Freeform 1598"/>
            <p:cNvSpPr>
              <a:spLocks/>
            </p:cNvSpPr>
            <p:nvPr/>
          </p:nvSpPr>
          <p:spPr bwMode="auto">
            <a:xfrm>
              <a:off x="2092" y="3314"/>
              <a:ext cx="64" cy="53"/>
            </a:xfrm>
            <a:custGeom>
              <a:avLst/>
              <a:gdLst>
                <a:gd name="T0" fmla="*/ 0 w 64"/>
                <a:gd name="T1" fmla="*/ 0 h 53"/>
                <a:gd name="T2" fmla="*/ 24 w 64"/>
                <a:gd name="T3" fmla="*/ 17 h 53"/>
                <a:gd name="T4" fmla="*/ 32 w 64"/>
                <a:gd name="T5" fmla="*/ 17 h 53"/>
                <a:gd name="T6" fmla="*/ 40 w 64"/>
                <a:gd name="T7" fmla="*/ 17 h 53"/>
                <a:gd name="T8" fmla="*/ 56 w 64"/>
                <a:gd name="T9" fmla="*/ 17 h 53"/>
                <a:gd name="T10" fmla="*/ 64 w 64"/>
                <a:gd name="T11" fmla="*/ 26 h 53"/>
                <a:gd name="T12" fmla="*/ 64 w 64"/>
                <a:gd name="T13" fmla="*/ 35 h 53"/>
                <a:gd name="T14" fmla="*/ 64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0" y="0"/>
                  </a:moveTo>
                  <a:lnTo>
                    <a:pt x="24" y="17"/>
                  </a:lnTo>
                  <a:lnTo>
                    <a:pt x="32" y="17"/>
                  </a:lnTo>
                  <a:lnTo>
                    <a:pt x="40" y="17"/>
                  </a:lnTo>
                  <a:lnTo>
                    <a:pt x="56" y="17"/>
                  </a:lnTo>
                  <a:lnTo>
                    <a:pt x="64" y="26"/>
                  </a:lnTo>
                  <a:lnTo>
                    <a:pt x="64" y="35"/>
                  </a:lnTo>
                  <a:lnTo>
                    <a:pt x="64"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86" name="Freeform 1599"/>
            <p:cNvSpPr>
              <a:spLocks/>
            </p:cNvSpPr>
            <p:nvPr/>
          </p:nvSpPr>
          <p:spPr bwMode="auto">
            <a:xfrm>
              <a:off x="1780" y="3314"/>
              <a:ext cx="96" cy="35"/>
            </a:xfrm>
            <a:custGeom>
              <a:avLst/>
              <a:gdLst>
                <a:gd name="T0" fmla="*/ 96 w 96"/>
                <a:gd name="T1" fmla="*/ 0 h 35"/>
                <a:gd name="T2" fmla="*/ 80 w 96"/>
                <a:gd name="T3" fmla="*/ 0 h 35"/>
                <a:gd name="T4" fmla="*/ 72 w 96"/>
                <a:gd name="T5" fmla="*/ 0 h 35"/>
                <a:gd name="T6" fmla="*/ 64 w 96"/>
                <a:gd name="T7" fmla="*/ 0 h 35"/>
                <a:gd name="T8" fmla="*/ 48 w 96"/>
                <a:gd name="T9" fmla="*/ 0 h 35"/>
                <a:gd name="T10" fmla="*/ 40 w 96"/>
                <a:gd name="T11" fmla="*/ 0 h 35"/>
                <a:gd name="T12" fmla="*/ 32 w 96"/>
                <a:gd name="T13" fmla="*/ 0 h 35"/>
                <a:gd name="T14" fmla="*/ 16 w 96"/>
                <a:gd name="T15" fmla="*/ 17 h 35"/>
                <a:gd name="T16" fmla="*/ 8 w 96"/>
                <a:gd name="T17" fmla="*/ 26 h 35"/>
                <a:gd name="T18" fmla="*/ 0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96" y="0"/>
                  </a:moveTo>
                  <a:lnTo>
                    <a:pt x="80" y="0"/>
                  </a:lnTo>
                  <a:lnTo>
                    <a:pt x="72" y="0"/>
                  </a:lnTo>
                  <a:lnTo>
                    <a:pt x="64" y="0"/>
                  </a:lnTo>
                  <a:lnTo>
                    <a:pt x="48" y="0"/>
                  </a:lnTo>
                  <a:lnTo>
                    <a:pt x="40" y="0"/>
                  </a:lnTo>
                  <a:lnTo>
                    <a:pt x="32" y="0"/>
                  </a:lnTo>
                  <a:lnTo>
                    <a:pt x="16" y="17"/>
                  </a:lnTo>
                  <a:lnTo>
                    <a:pt x="8"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87" name="Freeform 1600"/>
            <p:cNvSpPr>
              <a:spLocks/>
            </p:cNvSpPr>
            <p:nvPr/>
          </p:nvSpPr>
          <p:spPr bwMode="auto">
            <a:xfrm>
              <a:off x="1780" y="3296"/>
              <a:ext cx="112" cy="44"/>
            </a:xfrm>
            <a:custGeom>
              <a:avLst/>
              <a:gdLst>
                <a:gd name="T0" fmla="*/ 112 w 112"/>
                <a:gd name="T1" fmla="*/ 0 h 44"/>
                <a:gd name="T2" fmla="*/ 104 w 112"/>
                <a:gd name="T3" fmla="*/ 0 h 44"/>
                <a:gd name="T4" fmla="*/ 96 w 112"/>
                <a:gd name="T5" fmla="*/ 0 h 44"/>
                <a:gd name="T6" fmla="*/ 80 w 112"/>
                <a:gd name="T7" fmla="*/ 0 h 44"/>
                <a:gd name="T8" fmla="*/ 72 w 112"/>
                <a:gd name="T9" fmla="*/ 0 h 44"/>
                <a:gd name="T10" fmla="*/ 64 w 112"/>
                <a:gd name="T11" fmla="*/ 0 h 44"/>
                <a:gd name="T12" fmla="*/ 48 w 112"/>
                <a:gd name="T13" fmla="*/ 0 h 44"/>
                <a:gd name="T14" fmla="*/ 40 w 112"/>
                <a:gd name="T15" fmla="*/ 9 h 44"/>
                <a:gd name="T16" fmla="*/ 32 w 112"/>
                <a:gd name="T17" fmla="*/ 9 h 44"/>
                <a:gd name="T18" fmla="*/ 32 w 112"/>
                <a:gd name="T19" fmla="*/ 18 h 44"/>
                <a:gd name="T20" fmla="*/ 16 w 112"/>
                <a:gd name="T21" fmla="*/ 18 h 44"/>
                <a:gd name="T22" fmla="*/ 8 w 112"/>
                <a:gd name="T23" fmla="*/ 35 h 44"/>
                <a:gd name="T24" fmla="*/ 0 w 112"/>
                <a:gd name="T25" fmla="*/ 35 h 44"/>
                <a:gd name="T26" fmla="*/ 0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112" y="0"/>
                  </a:moveTo>
                  <a:lnTo>
                    <a:pt x="104" y="0"/>
                  </a:lnTo>
                  <a:lnTo>
                    <a:pt x="96" y="0"/>
                  </a:lnTo>
                  <a:lnTo>
                    <a:pt x="80" y="0"/>
                  </a:lnTo>
                  <a:lnTo>
                    <a:pt x="72" y="0"/>
                  </a:lnTo>
                  <a:lnTo>
                    <a:pt x="64" y="0"/>
                  </a:lnTo>
                  <a:lnTo>
                    <a:pt x="48" y="0"/>
                  </a:lnTo>
                  <a:lnTo>
                    <a:pt x="40" y="9"/>
                  </a:lnTo>
                  <a:lnTo>
                    <a:pt x="32" y="9"/>
                  </a:lnTo>
                  <a:lnTo>
                    <a:pt x="32" y="18"/>
                  </a:lnTo>
                  <a:lnTo>
                    <a:pt x="16" y="18"/>
                  </a:lnTo>
                  <a:lnTo>
                    <a:pt x="8" y="35"/>
                  </a:lnTo>
                  <a:lnTo>
                    <a:pt x="0" y="35"/>
                  </a:lnTo>
                  <a:lnTo>
                    <a:pt x="0"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88" name="Freeform 1601"/>
            <p:cNvSpPr>
              <a:spLocks/>
            </p:cNvSpPr>
            <p:nvPr/>
          </p:nvSpPr>
          <p:spPr bwMode="auto">
            <a:xfrm>
              <a:off x="1748" y="3375"/>
              <a:ext cx="64" cy="71"/>
            </a:xfrm>
            <a:custGeom>
              <a:avLst/>
              <a:gdLst>
                <a:gd name="T0" fmla="*/ 64 w 64"/>
                <a:gd name="T1" fmla="*/ 0 h 71"/>
                <a:gd name="T2" fmla="*/ 48 w 64"/>
                <a:gd name="T3" fmla="*/ 0 h 71"/>
                <a:gd name="T4" fmla="*/ 40 w 64"/>
                <a:gd name="T5" fmla="*/ 9 h 71"/>
                <a:gd name="T6" fmla="*/ 32 w 64"/>
                <a:gd name="T7" fmla="*/ 18 h 71"/>
                <a:gd name="T8" fmla="*/ 32 w 64"/>
                <a:gd name="T9" fmla="*/ 36 h 71"/>
                <a:gd name="T10" fmla="*/ 16 w 64"/>
                <a:gd name="T11" fmla="*/ 44 h 71"/>
                <a:gd name="T12" fmla="*/ 16 w 64"/>
                <a:gd name="T13" fmla="*/ 53 h 71"/>
                <a:gd name="T14" fmla="*/ 8 w 64"/>
                <a:gd name="T15" fmla="*/ 53 h 71"/>
                <a:gd name="T16" fmla="*/ 0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64" y="0"/>
                  </a:moveTo>
                  <a:lnTo>
                    <a:pt x="48" y="0"/>
                  </a:lnTo>
                  <a:lnTo>
                    <a:pt x="40" y="9"/>
                  </a:lnTo>
                  <a:lnTo>
                    <a:pt x="32" y="18"/>
                  </a:lnTo>
                  <a:lnTo>
                    <a:pt x="32" y="36"/>
                  </a:lnTo>
                  <a:lnTo>
                    <a:pt x="16" y="44"/>
                  </a:lnTo>
                  <a:lnTo>
                    <a:pt x="16" y="53"/>
                  </a:lnTo>
                  <a:lnTo>
                    <a:pt x="8" y="53"/>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89" name="Freeform 1602"/>
            <p:cNvSpPr>
              <a:spLocks/>
            </p:cNvSpPr>
            <p:nvPr/>
          </p:nvSpPr>
          <p:spPr bwMode="auto">
            <a:xfrm>
              <a:off x="1692" y="3455"/>
              <a:ext cx="96" cy="43"/>
            </a:xfrm>
            <a:custGeom>
              <a:avLst/>
              <a:gdLst>
                <a:gd name="T0" fmla="*/ 96 w 96"/>
                <a:gd name="T1" fmla="*/ 0 h 43"/>
                <a:gd name="T2" fmla="*/ 88 w 96"/>
                <a:gd name="T3" fmla="*/ 0 h 43"/>
                <a:gd name="T4" fmla="*/ 72 w 96"/>
                <a:gd name="T5" fmla="*/ 8 h 43"/>
                <a:gd name="T6" fmla="*/ 64 w 96"/>
                <a:gd name="T7" fmla="*/ 8 h 43"/>
                <a:gd name="T8" fmla="*/ 56 w 96"/>
                <a:gd name="T9" fmla="*/ 26 h 43"/>
                <a:gd name="T10" fmla="*/ 48 w 96"/>
                <a:gd name="T11" fmla="*/ 26 h 43"/>
                <a:gd name="T12" fmla="*/ 32 w 96"/>
                <a:gd name="T13" fmla="*/ 26 h 43"/>
                <a:gd name="T14" fmla="*/ 24 w 96"/>
                <a:gd name="T15" fmla="*/ 26 h 43"/>
                <a:gd name="T16" fmla="*/ 16 w 96"/>
                <a:gd name="T17" fmla="*/ 35 h 43"/>
                <a:gd name="T18" fmla="*/ 0 w 96"/>
                <a:gd name="T19" fmla="*/ 35 h 43"/>
                <a:gd name="T20" fmla="*/ 0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96" y="0"/>
                  </a:moveTo>
                  <a:lnTo>
                    <a:pt x="88" y="0"/>
                  </a:lnTo>
                  <a:lnTo>
                    <a:pt x="72" y="8"/>
                  </a:lnTo>
                  <a:lnTo>
                    <a:pt x="64" y="8"/>
                  </a:lnTo>
                  <a:lnTo>
                    <a:pt x="56" y="26"/>
                  </a:lnTo>
                  <a:lnTo>
                    <a:pt x="48" y="26"/>
                  </a:lnTo>
                  <a:lnTo>
                    <a:pt x="32" y="26"/>
                  </a:lnTo>
                  <a:lnTo>
                    <a:pt x="24" y="26"/>
                  </a:lnTo>
                  <a:lnTo>
                    <a:pt x="16" y="35"/>
                  </a:lnTo>
                  <a:lnTo>
                    <a:pt x="0" y="35"/>
                  </a:lnTo>
                  <a:lnTo>
                    <a:pt x="0"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6551" name="Group 1603"/>
          <p:cNvGrpSpPr>
            <a:grpSpLocks/>
          </p:cNvGrpSpPr>
          <p:nvPr/>
        </p:nvGrpSpPr>
        <p:grpSpPr bwMode="auto">
          <a:xfrm>
            <a:off x="7304088" y="2635250"/>
            <a:ext cx="609600" cy="496888"/>
            <a:chOff x="1748" y="2760"/>
            <a:chExt cx="480" cy="457"/>
          </a:xfrm>
        </p:grpSpPr>
        <p:sp>
          <p:nvSpPr>
            <p:cNvPr id="106631" name="Freeform 1604"/>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232 w 232"/>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211"/>
                <a:gd name="T188" fmla="*/ 232 w 232"/>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lnTo>
                    <a:pt x="232"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32" name="Freeform 1605"/>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211"/>
                <a:gd name="T185" fmla="*/ 232 w 232"/>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33" name="Freeform 1606"/>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56 w 208"/>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8"/>
                <a:gd name="T187" fmla="*/ 0 h 255"/>
                <a:gd name="T188" fmla="*/ 208 w 208"/>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lnTo>
                    <a:pt x="56"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34" name="Freeform 1607"/>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8"/>
                <a:gd name="T184" fmla="*/ 0 h 255"/>
                <a:gd name="T185" fmla="*/ 208 w 208"/>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35" name="Freeform 1608"/>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40 w 280"/>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0"/>
                <a:gd name="T118" fmla="*/ 0 h 360"/>
                <a:gd name="T119" fmla="*/ 280 w 280"/>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lnTo>
                    <a:pt x="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36" name="Freeform 1609"/>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80"/>
                <a:gd name="T115" fmla="*/ 0 h 360"/>
                <a:gd name="T116" fmla="*/ 280 w 280"/>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37" name="Freeform 1610"/>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40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lnTo>
                    <a:pt x="40"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38" name="Freeform 1611"/>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39" name="Freeform 1612"/>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208 w 208"/>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8"/>
                <a:gd name="T139" fmla="*/ 0 h 457"/>
                <a:gd name="T140" fmla="*/ 208 w 208"/>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lnTo>
                    <a:pt x="208"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40" name="Freeform 1613"/>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8"/>
                <a:gd name="T136" fmla="*/ 0 h 457"/>
                <a:gd name="T137" fmla="*/ 208 w 208"/>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41" name="Freeform 1614"/>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232 w 232"/>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325"/>
                <a:gd name="T188" fmla="*/ 232 w 232"/>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lnTo>
                    <a:pt x="232"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42" name="Freeform 1615"/>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325"/>
                <a:gd name="T185" fmla="*/ 232 w 232"/>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6552" name="Group 1616"/>
          <p:cNvGrpSpPr>
            <a:grpSpLocks/>
          </p:cNvGrpSpPr>
          <p:nvPr/>
        </p:nvGrpSpPr>
        <p:grpSpPr bwMode="auto">
          <a:xfrm>
            <a:off x="7467600" y="3043238"/>
            <a:ext cx="774700" cy="614362"/>
            <a:chOff x="1692" y="3226"/>
            <a:chExt cx="488" cy="387"/>
          </a:xfrm>
        </p:grpSpPr>
        <p:sp>
          <p:nvSpPr>
            <p:cNvPr id="106584" name="Freeform 1617"/>
            <p:cNvSpPr>
              <a:spLocks/>
            </p:cNvSpPr>
            <p:nvPr/>
          </p:nvSpPr>
          <p:spPr bwMode="auto">
            <a:xfrm>
              <a:off x="1996" y="3226"/>
              <a:ext cx="40" cy="53"/>
            </a:xfrm>
            <a:custGeom>
              <a:avLst/>
              <a:gdLst>
                <a:gd name="T0" fmla="*/ 0 w 40"/>
                <a:gd name="T1" fmla="*/ 0 h 53"/>
                <a:gd name="T2" fmla="*/ 0 w 40"/>
                <a:gd name="T3" fmla="*/ 9 h 53"/>
                <a:gd name="T4" fmla="*/ 0 w 40"/>
                <a:gd name="T5" fmla="*/ 18 h 53"/>
                <a:gd name="T6" fmla="*/ 8 w 40"/>
                <a:gd name="T7" fmla="*/ 18 h 53"/>
                <a:gd name="T8" fmla="*/ 24 w 40"/>
                <a:gd name="T9" fmla="*/ 18 h 53"/>
                <a:gd name="T10" fmla="*/ 24 w 40"/>
                <a:gd name="T11" fmla="*/ 35 h 53"/>
                <a:gd name="T12" fmla="*/ 32 w 40"/>
                <a:gd name="T13" fmla="*/ 35 h 53"/>
                <a:gd name="T14" fmla="*/ 32 w 40"/>
                <a:gd name="T15" fmla="*/ 44 h 53"/>
                <a:gd name="T16" fmla="*/ 40 w 40"/>
                <a:gd name="T17" fmla="*/ 44 h 53"/>
                <a:gd name="T18" fmla="*/ 4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0" y="0"/>
                  </a:moveTo>
                  <a:lnTo>
                    <a:pt x="0" y="9"/>
                  </a:lnTo>
                  <a:lnTo>
                    <a:pt x="0" y="18"/>
                  </a:lnTo>
                  <a:lnTo>
                    <a:pt x="8" y="18"/>
                  </a:lnTo>
                  <a:lnTo>
                    <a:pt x="24" y="18"/>
                  </a:lnTo>
                  <a:lnTo>
                    <a:pt x="24" y="35"/>
                  </a:lnTo>
                  <a:lnTo>
                    <a:pt x="32" y="35"/>
                  </a:lnTo>
                  <a:lnTo>
                    <a:pt x="32" y="44"/>
                  </a:lnTo>
                  <a:lnTo>
                    <a:pt x="40" y="44"/>
                  </a:lnTo>
                  <a:lnTo>
                    <a:pt x="4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585" name="Freeform 1618"/>
            <p:cNvSpPr>
              <a:spLocks/>
            </p:cNvSpPr>
            <p:nvPr/>
          </p:nvSpPr>
          <p:spPr bwMode="auto">
            <a:xfrm>
              <a:off x="1940" y="3226"/>
              <a:ext cx="56" cy="97"/>
            </a:xfrm>
            <a:custGeom>
              <a:avLst/>
              <a:gdLst>
                <a:gd name="T0" fmla="*/ 56 w 56"/>
                <a:gd name="T1" fmla="*/ 0 h 97"/>
                <a:gd name="T2" fmla="*/ 56 w 56"/>
                <a:gd name="T3" fmla="*/ 9 h 97"/>
                <a:gd name="T4" fmla="*/ 56 w 56"/>
                <a:gd name="T5" fmla="*/ 18 h 97"/>
                <a:gd name="T6" fmla="*/ 48 w 56"/>
                <a:gd name="T7" fmla="*/ 35 h 97"/>
                <a:gd name="T8" fmla="*/ 32 w 56"/>
                <a:gd name="T9" fmla="*/ 44 h 97"/>
                <a:gd name="T10" fmla="*/ 24 w 56"/>
                <a:gd name="T11" fmla="*/ 53 h 97"/>
                <a:gd name="T12" fmla="*/ 16 w 56"/>
                <a:gd name="T13" fmla="*/ 62 h 97"/>
                <a:gd name="T14" fmla="*/ 0 w 56"/>
                <a:gd name="T15" fmla="*/ 79 h 97"/>
                <a:gd name="T16" fmla="*/ 0 w 56"/>
                <a:gd name="T17" fmla="*/ 88 h 97"/>
                <a:gd name="T18" fmla="*/ 0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56" y="0"/>
                  </a:moveTo>
                  <a:lnTo>
                    <a:pt x="56" y="9"/>
                  </a:lnTo>
                  <a:lnTo>
                    <a:pt x="56" y="18"/>
                  </a:lnTo>
                  <a:lnTo>
                    <a:pt x="48" y="35"/>
                  </a:lnTo>
                  <a:lnTo>
                    <a:pt x="32" y="44"/>
                  </a:lnTo>
                  <a:lnTo>
                    <a:pt x="24" y="53"/>
                  </a:lnTo>
                  <a:lnTo>
                    <a:pt x="16" y="62"/>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586" name="Freeform 1619"/>
            <p:cNvSpPr>
              <a:spLocks/>
            </p:cNvSpPr>
            <p:nvPr/>
          </p:nvSpPr>
          <p:spPr bwMode="auto">
            <a:xfrm>
              <a:off x="1884" y="3226"/>
              <a:ext cx="80" cy="97"/>
            </a:xfrm>
            <a:custGeom>
              <a:avLst/>
              <a:gdLst>
                <a:gd name="T0" fmla="*/ 80 w 80"/>
                <a:gd name="T1" fmla="*/ 0 h 97"/>
                <a:gd name="T2" fmla="*/ 72 w 80"/>
                <a:gd name="T3" fmla="*/ 35 h 97"/>
                <a:gd name="T4" fmla="*/ 56 w 80"/>
                <a:gd name="T5" fmla="*/ 35 h 97"/>
                <a:gd name="T6" fmla="*/ 56 w 80"/>
                <a:gd name="T7" fmla="*/ 44 h 97"/>
                <a:gd name="T8" fmla="*/ 48 w 80"/>
                <a:gd name="T9" fmla="*/ 44 h 97"/>
                <a:gd name="T10" fmla="*/ 40 w 80"/>
                <a:gd name="T11" fmla="*/ 44 h 97"/>
                <a:gd name="T12" fmla="*/ 32 w 80"/>
                <a:gd name="T13" fmla="*/ 53 h 97"/>
                <a:gd name="T14" fmla="*/ 16 w 80"/>
                <a:gd name="T15" fmla="*/ 53 h 97"/>
                <a:gd name="T16" fmla="*/ 16 w 80"/>
                <a:gd name="T17" fmla="*/ 62 h 97"/>
                <a:gd name="T18" fmla="*/ 8 w 80"/>
                <a:gd name="T19" fmla="*/ 62 h 97"/>
                <a:gd name="T20" fmla="*/ 8 w 80"/>
                <a:gd name="T21" fmla="*/ 79 h 97"/>
                <a:gd name="T22" fmla="*/ 0 w 80"/>
                <a:gd name="T23" fmla="*/ 79 h 97"/>
                <a:gd name="T24" fmla="*/ 0 w 80"/>
                <a:gd name="T25" fmla="*/ 88 h 97"/>
                <a:gd name="T26" fmla="*/ 0 w 80"/>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
                <a:gd name="T43" fmla="*/ 0 h 97"/>
                <a:gd name="T44" fmla="*/ 80 w 80"/>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 h="97">
                  <a:moveTo>
                    <a:pt x="80" y="0"/>
                  </a:moveTo>
                  <a:lnTo>
                    <a:pt x="72" y="35"/>
                  </a:lnTo>
                  <a:lnTo>
                    <a:pt x="56" y="35"/>
                  </a:lnTo>
                  <a:lnTo>
                    <a:pt x="56" y="44"/>
                  </a:lnTo>
                  <a:lnTo>
                    <a:pt x="48" y="44"/>
                  </a:lnTo>
                  <a:lnTo>
                    <a:pt x="40" y="44"/>
                  </a:lnTo>
                  <a:lnTo>
                    <a:pt x="32" y="53"/>
                  </a:lnTo>
                  <a:lnTo>
                    <a:pt x="16" y="53"/>
                  </a:lnTo>
                  <a:lnTo>
                    <a:pt x="16" y="62"/>
                  </a:lnTo>
                  <a:lnTo>
                    <a:pt x="8" y="62"/>
                  </a:lnTo>
                  <a:lnTo>
                    <a:pt x="8" y="79"/>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587" name="Freeform 1620"/>
            <p:cNvSpPr>
              <a:spLocks/>
            </p:cNvSpPr>
            <p:nvPr/>
          </p:nvSpPr>
          <p:spPr bwMode="auto">
            <a:xfrm>
              <a:off x="1972" y="3270"/>
              <a:ext cx="56" cy="114"/>
            </a:xfrm>
            <a:custGeom>
              <a:avLst/>
              <a:gdLst>
                <a:gd name="T0" fmla="*/ 0 w 56"/>
                <a:gd name="T1" fmla="*/ 0 h 114"/>
                <a:gd name="T2" fmla="*/ 0 w 56"/>
                <a:gd name="T3" fmla="*/ 9 h 114"/>
                <a:gd name="T4" fmla="*/ 0 w 56"/>
                <a:gd name="T5" fmla="*/ 18 h 114"/>
                <a:gd name="T6" fmla="*/ 0 w 56"/>
                <a:gd name="T7" fmla="*/ 35 h 114"/>
                <a:gd name="T8" fmla="*/ 16 w 56"/>
                <a:gd name="T9" fmla="*/ 44 h 114"/>
                <a:gd name="T10" fmla="*/ 24 w 56"/>
                <a:gd name="T11" fmla="*/ 53 h 114"/>
                <a:gd name="T12" fmla="*/ 48 w 56"/>
                <a:gd name="T13" fmla="*/ 70 h 114"/>
                <a:gd name="T14" fmla="*/ 48 w 56"/>
                <a:gd name="T15" fmla="*/ 79 h 114"/>
                <a:gd name="T16" fmla="*/ 48 w 56"/>
                <a:gd name="T17" fmla="*/ 88 h 114"/>
                <a:gd name="T18" fmla="*/ 56 w 56"/>
                <a:gd name="T19" fmla="*/ 88 h 114"/>
                <a:gd name="T20" fmla="*/ 56 w 56"/>
                <a:gd name="T21" fmla="*/ 105 h 114"/>
                <a:gd name="T22" fmla="*/ 56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0" y="0"/>
                  </a:moveTo>
                  <a:lnTo>
                    <a:pt x="0" y="9"/>
                  </a:lnTo>
                  <a:lnTo>
                    <a:pt x="0" y="18"/>
                  </a:lnTo>
                  <a:lnTo>
                    <a:pt x="0" y="35"/>
                  </a:lnTo>
                  <a:lnTo>
                    <a:pt x="16" y="44"/>
                  </a:lnTo>
                  <a:lnTo>
                    <a:pt x="24" y="53"/>
                  </a:lnTo>
                  <a:lnTo>
                    <a:pt x="48" y="70"/>
                  </a:lnTo>
                  <a:lnTo>
                    <a:pt x="48" y="79"/>
                  </a:lnTo>
                  <a:lnTo>
                    <a:pt x="48" y="88"/>
                  </a:lnTo>
                  <a:lnTo>
                    <a:pt x="56" y="88"/>
                  </a:lnTo>
                  <a:lnTo>
                    <a:pt x="56" y="105"/>
                  </a:lnTo>
                  <a:lnTo>
                    <a:pt x="5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588" name="Freeform 1621"/>
            <p:cNvSpPr>
              <a:spLocks/>
            </p:cNvSpPr>
            <p:nvPr/>
          </p:nvSpPr>
          <p:spPr bwMode="auto">
            <a:xfrm>
              <a:off x="1900" y="3226"/>
              <a:ext cx="72" cy="158"/>
            </a:xfrm>
            <a:custGeom>
              <a:avLst/>
              <a:gdLst>
                <a:gd name="T0" fmla="*/ 72 w 72"/>
                <a:gd name="T1" fmla="*/ 0 h 158"/>
                <a:gd name="T2" fmla="*/ 64 w 72"/>
                <a:gd name="T3" fmla="*/ 44 h 158"/>
                <a:gd name="T4" fmla="*/ 64 w 72"/>
                <a:gd name="T5" fmla="*/ 53 h 158"/>
                <a:gd name="T6" fmla="*/ 56 w 72"/>
                <a:gd name="T7" fmla="*/ 53 h 158"/>
                <a:gd name="T8" fmla="*/ 56 w 72"/>
                <a:gd name="T9" fmla="*/ 62 h 158"/>
                <a:gd name="T10" fmla="*/ 40 w 72"/>
                <a:gd name="T11" fmla="*/ 79 h 158"/>
                <a:gd name="T12" fmla="*/ 32 w 72"/>
                <a:gd name="T13" fmla="*/ 79 h 158"/>
                <a:gd name="T14" fmla="*/ 32 w 72"/>
                <a:gd name="T15" fmla="*/ 88 h 158"/>
                <a:gd name="T16" fmla="*/ 24 w 72"/>
                <a:gd name="T17" fmla="*/ 88 h 158"/>
                <a:gd name="T18" fmla="*/ 24 w 72"/>
                <a:gd name="T19" fmla="*/ 97 h 158"/>
                <a:gd name="T20" fmla="*/ 24 w 72"/>
                <a:gd name="T21" fmla="*/ 114 h 158"/>
                <a:gd name="T22" fmla="*/ 16 w 72"/>
                <a:gd name="T23" fmla="*/ 114 h 158"/>
                <a:gd name="T24" fmla="*/ 16 w 72"/>
                <a:gd name="T25" fmla="*/ 123 h 158"/>
                <a:gd name="T26" fmla="*/ 0 w 72"/>
                <a:gd name="T27" fmla="*/ 132 h 158"/>
                <a:gd name="T28" fmla="*/ 0 w 72"/>
                <a:gd name="T29" fmla="*/ 149 h 158"/>
                <a:gd name="T30" fmla="*/ 16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72" y="0"/>
                  </a:moveTo>
                  <a:lnTo>
                    <a:pt x="64" y="44"/>
                  </a:lnTo>
                  <a:lnTo>
                    <a:pt x="64" y="53"/>
                  </a:lnTo>
                  <a:lnTo>
                    <a:pt x="56" y="53"/>
                  </a:lnTo>
                  <a:lnTo>
                    <a:pt x="56" y="62"/>
                  </a:lnTo>
                  <a:lnTo>
                    <a:pt x="40" y="79"/>
                  </a:lnTo>
                  <a:lnTo>
                    <a:pt x="32" y="79"/>
                  </a:lnTo>
                  <a:lnTo>
                    <a:pt x="32" y="88"/>
                  </a:lnTo>
                  <a:lnTo>
                    <a:pt x="24" y="88"/>
                  </a:lnTo>
                  <a:lnTo>
                    <a:pt x="24" y="97"/>
                  </a:lnTo>
                  <a:lnTo>
                    <a:pt x="24" y="114"/>
                  </a:lnTo>
                  <a:lnTo>
                    <a:pt x="16" y="114"/>
                  </a:lnTo>
                  <a:lnTo>
                    <a:pt x="16" y="123"/>
                  </a:lnTo>
                  <a:lnTo>
                    <a:pt x="0" y="132"/>
                  </a:lnTo>
                  <a:lnTo>
                    <a:pt x="0" y="149"/>
                  </a:lnTo>
                  <a:lnTo>
                    <a:pt x="16"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589" name="Freeform 1622"/>
            <p:cNvSpPr>
              <a:spLocks/>
            </p:cNvSpPr>
            <p:nvPr/>
          </p:nvSpPr>
          <p:spPr bwMode="auto">
            <a:xfrm>
              <a:off x="1972" y="3226"/>
              <a:ext cx="96" cy="114"/>
            </a:xfrm>
            <a:custGeom>
              <a:avLst/>
              <a:gdLst>
                <a:gd name="T0" fmla="*/ 0 w 96"/>
                <a:gd name="T1" fmla="*/ 0 h 114"/>
                <a:gd name="T2" fmla="*/ 24 w 96"/>
                <a:gd name="T3" fmla="*/ 35 h 114"/>
                <a:gd name="T4" fmla="*/ 32 w 96"/>
                <a:gd name="T5" fmla="*/ 44 h 114"/>
                <a:gd name="T6" fmla="*/ 48 w 96"/>
                <a:gd name="T7" fmla="*/ 44 h 114"/>
                <a:gd name="T8" fmla="*/ 56 w 96"/>
                <a:gd name="T9" fmla="*/ 44 h 114"/>
                <a:gd name="T10" fmla="*/ 64 w 96"/>
                <a:gd name="T11" fmla="*/ 44 h 114"/>
                <a:gd name="T12" fmla="*/ 64 w 96"/>
                <a:gd name="T13" fmla="*/ 53 h 114"/>
                <a:gd name="T14" fmla="*/ 80 w 96"/>
                <a:gd name="T15" fmla="*/ 53 h 114"/>
                <a:gd name="T16" fmla="*/ 88 w 96"/>
                <a:gd name="T17" fmla="*/ 62 h 114"/>
                <a:gd name="T18" fmla="*/ 96 w 96"/>
                <a:gd name="T19" fmla="*/ 79 h 114"/>
                <a:gd name="T20" fmla="*/ 96 w 96"/>
                <a:gd name="T21" fmla="*/ 88 h 114"/>
                <a:gd name="T22" fmla="*/ 96 w 96"/>
                <a:gd name="T23" fmla="*/ 97 h 114"/>
                <a:gd name="T24" fmla="*/ 96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0" y="0"/>
                  </a:moveTo>
                  <a:lnTo>
                    <a:pt x="24" y="35"/>
                  </a:lnTo>
                  <a:lnTo>
                    <a:pt x="32" y="44"/>
                  </a:lnTo>
                  <a:lnTo>
                    <a:pt x="48" y="44"/>
                  </a:lnTo>
                  <a:lnTo>
                    <a:pt x="56" y="44"/>
                  </a:lnTo>
                  <a:lnTo>
                    <a:pt x="64" y="44"/>
                  </a:lnTo>
                  <a:lnTo>
                    <a:pt x="64" y="53"/>
                  </a:lnTo>
                  <a:lnTo>
                    <a:pt x="80" y="53"/>
                  </a:lnTo>
                  <a:lnTo>
                    <a:pt x="88" y="62"/>
                  </a:lnTo>
                  <a:lnTo>
                    <a:pt x="96" y="79"/>
                  </a:lnTo>
                  <a:lnTo>
                    <a:pt x="96" y="88"/>
                  </a:lnTo>
                  <a:lnTo>
                    <a:pt x="96" y="97"/>
                  </a:lnTo>
                  <a:lnTo>
                    <a:pt x="9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590" name="Freeform 1623"/>
            <p:cNvSpPr>
              <a:spLocks/>
            </p:cNvSpPr>
            <p:nvPr/>
          </p:nvSpPr>
          <p:spPr bwMode="auto">
            <a:xfrm>
              <a:off x="1988" y="3270"/>
              <a:ext cx="40" cy="132"/>
            </a:xfrm>
            <a:custGeom>
              <a:avLst/>
              <a:gdLst>
                <a:gd name="T0" fmla="*/ 40 w 40"/>
                <a:gd name="T1" fmla="*/ 0 h 132"/>
                <a:gd name="T2" fmla="*/ 40 w 40"/>
                <a:gd name="T3" fmla="*/ 9 h 132"/>
                <a:gd name="T4" fmla="*/ 40 w 40"/>
                <a:gd name="T5" fmla="*/ 18 h 132"/>
                <a:gd name="T6" fmla="*/ 40 w 40"/>
                <a:gd name="T7" fmla="*/ 35 h 132"/>
                <a:gd name="T8" fmla="*/ 40 w 40"/>
                <a:gd name="T9" fmla="*/ 44 h 132"/>
                <a:gd name="T10" fmla="*/ 32 w 40"/>
                <a:gd name="T11" fmla="*/ 53 h 132"/>
                <a:gd name="T12" fmla="*/ 16 w 40"/>
                <a:gd name="T13" fmla="*/ 70 h 132"/>
                <a:gd name="T14" fmla="*/ 16 w 40"/>
                <a:gd name="T15" fmla="*/ 79 h 132"/>
                <a:gd name="T16" fmla="*/ 8 w 40"/>
                <a:gd name="T17" fmla="*/ 88 h 132"/>
                <a:gd name="T18" fmla="*/ 8 w 40"/>
                <a:gd name="T19" fmla="*/ 105 h 132"/>
                <a:gd name="T20" fmla="*/ 0 w 40"/>
                <a:gd name="T21" fmla="*/ 105 h 132"/>
                <a:gd name="T22" fmla="*/ 0 w 40"/>
                <a:gd name="T23" fmla="*/ 114 h 132"/>
                <a:gd name="T24" fmla="*/ 0 w 40"/>
                <a:gd name="T25" fmla="*/ 123 h 132"/>
                <a:gd name="T26" fmla="*/ 0 w 40"/>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132"/>
                <a:gd name="T44" fmla="*/ 40 w 40"/>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132">
                  <a:moveTo>
                    <a:pt x="40" y="0"/>
                  </a:moveTo>
                  <a:lnTo>
                    <a:pt x="40" y="9"/>
                  </a:lnTo>
                  <a:lnTo>
                    <a:pt x="40" y="18"/>
                  </a:lnTo>
                  <a:lnTo>
                    <a:pt x="40" y="35"/>
                  </a:lnTo>
                  <a:lnTo>
                    <a:pt x="40" y="44"/>
                  </a:lnTo>
                  <a:lnTo>
                    <a:pt x="32" y="53"/>
                  </a:lnTo>
                  <a:lnTo>
                    <a:pt x="16" y="70"/>
                  </a:lnTo>
                  <a:lnTo>
                    <a:pt x="16" y="79"/>
                  </a:lnTo>
                  <a:lnTo>
                    <a:pt x="8" y="88"/>
                  </a:lnTo>
                  <a:lnTo>
                    <a:pt x="8" y="105"/>
                  </a:lnTo>
                  <a:lnTo>
                    <a:pt x="0" y="105"/>
                  </a:lnTo>
                  <a:lnTo>
                    <a:pt x="0" y="114"/>
                  </a:lnTo>
                  <a:lnTo>
                    <a:pt x="0" y="123"/>
                  </a:lnTo>
                  <a:lnTo>
                    <a:pt x="0"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591" name="Freeform 1624"/>
            <p:cNvSpPr>
              <a:spLocks/>
            </p:cNvSpPr>
            <p:nvPr/>
          </p:nvSpPr>
          <p:spPr bwMode="auto">
            <a:xfrm>
              <a:off x="1948" y="3305"/>
              <a:ext cx="40" cy="88"/>
            </a:xfrm>
            <a:custGeom>
              <a:avLst/>
              <a:gdLst>
                <a:gd name="T0" fmla="*/ 0 w 40"/>
                <a:gd name="T1" fmla="*/ 0 h 88"/>
                <a:gd name="T2" fmla="*/ 0 w 40"/>
                <a:gd name="T3" fmla="*/ 26 h 88"/>
                <a:gd name="T4" fmla="*/ 8 w 40"/>
                <a:gd name="T5" fmla="*/ 35 h 88"/>
                <a:gd name="T6" fmla="*/ 16 w 40"/>
                <a:gd name="T7" fmla="*/ 44 h 88"/>
                <a:gd name="T8" fmla="*/ 32 w 40"/>
                <a:gd name="T9" fmla="*/ 44 h 88"/>
                <a:gd name="T10" fmla="*/ 32 w 40"/>
                <a:gd name="T11" fmla="*/ 62 h 88"/>
                <a:gd name="T12" fmla="*/ 40 w 40"/>
                <a:gd name="T13" fmla="*/ 62 h 88"/>
                <a:gd name="T14" fmla="*/ 40 w 40"/>
                <a:gd name="T15" fmla="*/ 70 h 88"/>
                <a:gd name="T16" fmla="*/ 40 w 40"/>
                <a:gd name="T17" fmla="*/ 79 h 88"/>
                <a:gd name="T18" fmla="*/ 4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0" y="0"/>
                  </a:moveTo>
                  <a:lnTo>
                    <a:pt x="0" y="26"/>
                  </a:lnTo>
                  <a:lnTo>
                    <a:pt x="8" y="35"/>
                  </a:lnTo>
                  <a:lnTo>
                    <a:pt x="16" y="44"/>
                  </a:lnTo>
                  <a:lnTo>
                    <a:pt x="32" y="44"/>
                  </a:lnTo>
                  <a:lnTo>
                    <a:pt x="32" y="62"/>
                  </a:lnTo>
                  <a:lnTo>
                    <a:pt x="40" y="62"/>
                  </a:lnTo>
                  <a:lnTo>
                    <a:pt x="40" y="70"/>
                  </a:lnTo>
                  <a:lnTo>
                    <a:pt x="40" y="79"/>
                  </a:lnTo>
                  <a:lnTo>
                    <a:pt x="4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592" name="Freeform 1625"/>
            <p:cNvSpPr>
              <a:spLocks/>
            </p:cNvSpPr>
            <p:nvPr/>
          </p:nvSpPr>
          <p:spPr bwMode="auto">
            <a:xfrm>
              <a:off x="1900" y="3279"/>
              <a:ext cx="64" cy="140"/>
            </a:xfrm>
            <a:custGeom>
              <a:avLst/>
              <a:gdLst>
                <a:gd name="T0" fmla="*/ 0 w 64"/>
                <a:gd name="T1" fmla="*/ 0 h 140"/>
                <a:gd name="T2" fmla="*/ 16 w 64"/>
                <a:gd name="T3" fmla="*/ 61 h 140"/>
                <a:gd name="T4" fmla="*/ 24 w 64"/>
                <a:gd name="T5" fmla="*/ 70 h 140"/>
                <a:gd name="T6" fmla="*/ 32 w 64"/>
                <a:gd name="T7" fmla="*/ 79 h 140"/>
                <a:gd name="T8" fmla="*/ 32 w 64"/>
                <a:gd name="T9" fmla="*/ 105 h 140"/>
                <a:gd name="T10" fmla="*/ 40 w 64"/>
                <a:gd name="T11" fmla="*/ 114 h 140"/>
                <a:gd name="T12" fmla="*/ 40 w 64"/>
                <a:gd name="T13" fmla="*/ 123 h 140"/>
                <a:gd name="T14" fmla="*/ 56 w 64"/>
                <a:gd name="T15" fmla="*/ 123 h 140"/>
                <a:gd name="T16" fmla="*/ 64 w 64"/>
                <a:gd name="T17" fmla="*/ 123 h 140"/>
                <a:gd name="T18" fmla="*/ 64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0" y="0"/>
                  </a:moveTo>
                  <a:lnTo>
                    <a:pt x="16" y="61"/>
                  </a:lnTo>
                  <a:lnTo>
                    <a:pt x="24" y="70"/>
                  </a:lnTo>
                  <a:lnTo>
                    <a:pt x="32" y="79"/>
                  </a:lnTo>
                  <a:lnTo>
                    <a:pt x="32" y="105"/>
                  </a:lnTo>
                  <a:lnTo>
                    <a:pt x="40" y="114"/>
                  </a:lnTo>
                  <a:lnTo>
                    <a:pt x="40" y="123"/>
                  </a:lnTo>
                  <a:lnTo>
                    <a:pt x="56" y="123"/>
                  </a:lnTo>
                  <a:lnTo>
                    <a:pt x="64" y="123"/>
                  </a:lnTo>
                  <a:lnTo>
                    <a:pt x="64"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593" name="Freeform 1626"/>
            <p:cNvSpPr>
              <a:spLocks/>
            </p:cNvSpPr>
            <p:nvPr/>
          </p:nvSpPr>
          <p:spPr bwMode="auto">
            <a:xfrm>
              <a:off x="1852" y="3226"/>
              <a:ext cx="104" cy="193"/>
            </a:xfrm>
            <a:custGeom>
              <a:avLst/>
              <a:gdLst>
                <a:gd name="T0" fmla="*/ 104 w 104"/>
                <a:gd name="T1" fmla="*/ 0 h 193"/>
                <a:gd name="T2" fmla="*/ 80 w 104"/>
                <a:gd name="T3" fmla="*/ 18 h 193"/>
                <a:gd name="T4" fmla="*/ 72 w 104"/>
                <a:gd name="T5" fmla="*/ 35 h 193"/>
                <a:gd name="T6" fmla="*/ 64 w 104"/>
                <a:gd name="T7" fmla="*/ 44 h 193"/>
                <a:gd name="T8" fmla="*/ 64 w 104"/>
                <a:gd name="T9" fmla="*/ 53 h 193"/>
                <a:gd name="T10" fmla="*/ 48 w 104"/>
                <a:gd name="T11" fmla="*/ 53 h 193"/>
                <a:gd name="T12" fmla="*/ 48 w 104"/>
                <a:gd name="T13" fmla="*/ 62 h 193"/>
                <a:gd name="T14" fmla="*/ 40 w 104"/>
                <a:gd name="T15" fmla="*/ 62 h 193"/>
                <a:gd name="T16" fmla="*/ 32 w 104"/>
                <a:gd name="T17" fmla="*/ 79 h 193"/>
                <a:gd name="T18" fmla="*/ 32 w 104"/>
                <a:gd name="T19" fmla="*/ 88 h 193"/>
                <a:gd name="T20" fmla="*/ 16 w 104"/>
                <a:gd name="T21" fmla="*/ 88 h 193"/>
                <a:gd name="T22" fmla="*/ 16 w 104"/>
                <a:gd name="T23" fmla="*/ 97 h 193"/>
                <a:gd name="T24" fmla="*/ 8 w 104"/>
                <a:gd name="T25" fmla="*/ 97 h 193"/>
                <a:gd name="T26" fmla="*/ 8 w 104"/>
                <a:gd name="T27" fmla="*/ 114 h 193"/>
                <a:gd name="T28" fmla="*/ 8 w 104"/>
                <a:gd name="T29" fmla="*/ 123 h 193"/>
                <a:gd name="T30" fmla="*/ 0 w 104"/>
                <a:gd name="T31" fmla="*/ 132 h 193"/>
                <a:gd name="T32" fmla="*/ 0 w 104"/>
                <a:gd name="T33" fmla="*/ 149 h 193"/>
                <a:gd name="T34" fmla="*/ 0 w 104"/>
                <a:gd name="T35" fmla="*/ 158 h 193"/>
                <a:gd name="T36" fmla="*/ 0 w 104"/>
                <a:gd name="T37" fmla="*/ 167 h 193"/>
                <a:gd name="T38" fmla="*/ 0 w 104"/>
                <a:gd name="T39" fmla="*/ 176 h 193"/>
                <a:gd name="T40" fmla="*/ 0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104" y="0"/>
                  </a:moveTo>
                  <a:lnTo>
                    <a:pt x="80" y="18"/>
                  </a:lnTo>
                  <a:lnTo>
                    <a:pt x="72" y="35"/>
                  </a:lnTo>
                  <a:lnTo>
                    <a:pt x="64" y="44"/>
                  </a:lnTo>
                  <a:lnTo>
                    <a:pt x="64" y="53"/>
                  </a:lnTo>
                  <a:lnTo>
                    <a:pt x="48" y="53"/>
                  </a:lnTo>
                  <a:lnTo>
                    <a:pt x="48" y="62"/>
                  </a:lnTo>
                  <a:lnTo>
                    <a:pt x="40" y="62"/>
                  </a:lnTo>
                  <a:lnTo>
                    <a:pt x="32" y="79"/>
                  </a:lnTo>
                  <a:lnTo>
                    <a:pt x="32" y="88"/>
                  </a:lnTo>
                  <a:lnTo>
                    <a:pt x="16" y="88"/>
                  </a:lnTo>
                  <a:lnTo>
                    <a:pt x="16" y="97"/>
                  </a:lnTo>
                  <a:lnTo>
                    <a:pt x="8" y="97"/>
                  </a:lnTo>
                  <a:lnTo>
                    <a:pt x="8" y="114"/>
                  </a:lnTo>
                  <a:lnTo>
                    <a:pt x="8" y="123"/>
                  </a:lnTo>
                  <a:lnTo>
                    <a:pt x="0" y="132"/>
                  </a:lnTo>
                  <a:lnTo>
                    <a:pt x="0" y="149"/>
                  </a:lnTo>
                  <a:lnTo>
                    <a:pt x="0" y="158"/>
                  </a:lnTo>
                  <a:lnTo>
                    <a:pt x="0" y="167"/>
                  </a:lnTo>
                  <a:lnTo>
                    <a:pt x="0" y="176"/>
                  </a:lnTo>
                  <a:lnTo>
                    <a:pt x="0"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594" name="Freeform 1627"/>
            <p:cNvSpPr>
              <a:spLocks/>
            </p:cNvSpPr>
            <p:nvPr/>
          </p:nvSpPr>
          <p:spPr bwMode="auto">
            <a:xfrm>
              <a:off x="2044" y="3305"/>
              <a:ext cx="16" cy="106"/>
            </a:xfrm>
            <a:custGeom>
              <a:avLst/>
              <a:gdLst>
                <a:gd name="T0" fmla="*/ 8 w 16"/>
                <a:gd name="T1" fmla="*/ 0 h 106"/>
                <a:gd name="T2" fmla="*/ 8 w 16"/>
                <a:gd name="T3" fmla="*/ 9 h 106"/>
                <a:gd name="T4" fmla="*/ 8 w 16"/>
                <a:gd name="T5" fmla="*/ 26 h 106"/>
                <a:gd name="T6" fmla="*/ 8 w 16"/>
                <a:gd name="T7" fmla="*/ 35 h 106"/>
                <a:gd name="T8" fmla="*/ 0 w 16"/>
                <a:gd name="T9" fmla="*/ 35 h 106"/>
                <a:gd name="T10" fmla="*/ 0 w 16"/>
                <a:gd name="T11" fmla="*/ 44 h 106"/>
                <a:gd name="T12" fmla="*/ 0 w 16"/>
                <a:gd name="T13" fmla="*/ 62 h 106"/>
                <a:gd name="T14" fmla="*/ 8 w 16"/>
                <a:gd name="T15" fmla="*/ 70 h 106"/>
                <a:gd name="T16" fmla="*/ 8 w 16"/>
                <a:gd name="T17" fmla="*/ 79 h 106"/>
                <a:gd name="T18" fmla="*/ 16 w 16"/>
                <a:gd name="T19" fmla="*/ 88 h 106"/>
                <a:gd name="T20" fmla="*/ 16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0" y="35"/>
                  </a:lnTo>
                  <a:lnTo>
                    <a:pt x="0" y="44"/>
                  </a:lnTo>
                  <a:lnTo>
                    <a:pt x="0" y="62"/>
                  </a:lnTo>
                  <a:lnTo>
                    <a:pt x="8" y="70"/>
                  </a:lnTo>
                  <a:lnTo>
                    <a:pt x="8" y="79"/>
                  </a:lnTo>
                  <a:lnTo>
                    <a:pt x="16" y="88"/>
                  </a:lnTo>
                  <a:lnTo>
                    <a:pt x="16"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595" name="Freeform 1628"/>
            <p:cNvSpPr>
              <a:spLocks/>
            </p:cNvSpPr>
            <p:nvPr/>
          </p:nvSpPr>
          <p:spPr bwMode="auto">
            <a:xfrm>
              <a:off x="2020" y="3375"/>
              <a:ext cx="8" cy="62"/>
            </a:xfrm>
            <a:custGeom>
              <a:avLst/>
              <a:gdLst>
                <a:gd name="T0" fmla="*/ 8 w 8"/>
                <a:gd name="T1" fmla="*/ 0 h 62"/>
                <a:gd name="T2" fmla="*/ 0 w 8"/>
                <a:gd name="T3" fmla="*/ 9 h 62"/>
                <a:gd name="T4" fmla="*/ 0 w 8"/>
                <a:gd name="T5" fmla="*/ 18 h 62"/>
                <a:gd name="T6" fmla="*/ 0 w 8"/>
                <a:gd name="T7" fmla="*/ 27 h 62"/>
                <a:gd name="T8" fmla="*/ 0 w 8"/>
                <a:gd name="T9" fmla="*/ 44 h 62"/>
                <a:gd name="T10" fmla="*/ 0 w 8"/>
                <a:gd name="T11" fmla="*/ 53 h 62"/>
                <a:gd name="T12" fmla="*/ 0 w 8"/>
                <a:gd name="T13" fmla="*/ 62 h 62"/>
                <a:gd name="T14" fmla="*/ 0 60000 65536"/>
                <a:gd name="T15" fmla="*/ 0 60000 65536"/>
                <a:gd name="T16" fmla="*/ 0 60000 65536"/>
                <a:gd name="T17" fmla="*/ 0 60000 65536"/>
                <a:gd name="T18" fmla="*/ 0 60000 65536"/>
                <a:gd name="T19" fmla="*/ 0 60000 65536"/>
                <a:gd name="T20" fmla="*/ 0 60000 65536"/>
                <a:gd name="T21" fmla="*/ 0 w 8"/>
                <a:gd name="T22" fmla="*/ 0 h 62"/>
                <a:gd name="T23" fmla="*/ 8 w 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62">
                  <a:moveTo>
                    <a:pt x="8" y="0"/>
                  </a:moveTo>
                  <a:lnTo>
                    <a:pt x="0" y="9"/>
                  </a:lnTo>
                  <a:lnTo>
                    <a:pt x="0" y="18"/>
                  </a:lnTo>
                  <a:lnTo>
                    <a:pt x="0" y="27"/>
                  </a:lnTo>
                  <a:lnTo>
                    <a:pt x="0" y="44"/>
                  </a:lnTo>
                  <a:lnTo>
                    <a:pt x="0" y="53"/>
                  </a:lnTo>
                  <a:lnTo>
                    <a:pt x="0"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596" name="Freeform 1629"/>
            <p:cNvSpPr>
              <a:spLocks/>
            </p:cNvSpPr>
            <p:nvPr/>
          </p:nvSpPr>
          <p:spPr bwMode="auto">
            <a:xfrm>
              <a:off x="2060" y="3340"/>
              <a:ext cx="40" cy="79"/>
            </a:xfrm>
            <a:custGeom>
              <a:avLst/>
              <a:gdLst>
                <a:gd name="T0" fmla="*/ 8 w 40"/>
                <a:gd name="T1" fmla="*/ 0 h 79"/>
                <a:gd name="T2" fmla="*/ 0 w 40"/>
                <a:gd name="T3" fmla="*/ 9 h 79"/>
                <a:gd name="T4" fmla="*/ 8 w 40"/>
                <a:gd name="T5" fmla="*/ 18 h 79"/>
                <a:gd name="T6" fmla="*/ 8 w 40"/>
                <a:gd name="T7" fmla="*/ 35 h 79"/>
                <a:gd name="T8" fmla="*/ 24 w 40"/>
                <a:gd name="T9" fmla="*/ 35 h 79"/>
                <a:gd name="T10" fmla="*/ 32 w 40"/>
                <a:gd name="T11" fmla="*/ 44 h 79"/>
                <a:gd name="T12" fmla="*/ 40 w 40"/>
                <a:gd name="T13" fmla="*/ 53 h 79"/>
                <a:gd name="T14" fmla="*/ 40 w 40"/>
                <a:gd name="T15" fmla="*/ 62 h 79"/>
                <a:gd name="T16" fmla="*/ 4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8" y="0"/>
                  </a:moveTo>
                  <a:lnTo>
                    <a:pt x="0" y="9"/>
                  </a:lnTo>
                  <a:lnTo>
                    <a:pt x="8" y="18"/>
                  </a:lnTo>
                  <a:lnTo>
                    <a:pt x="8" y="35"/>
                  </a:lnTo>
                  <a:lnTo>
                    <a:pt x="24" y="35"/>
                  </a:lnTo>
                  <a:lnTo>
                    <a:pt x="32" y="44"/>
                  </a:lnTo>
                  <a:lnTo>
                    <a:pt x="40" y="53"/>
                  </a:lnTo>
                  <a:lnTo>
                    <a:pt x="40" y="62"/>
                  </a:lnTo>
                  <a:lnTo>
                    <a:pt x="4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597" name="Freeform 1630"/>
            <p:cNvSpPr>
              <a:spLocks/>
            </p:cNvSpPr>
            <p:nvPr/>
          </p:nvSpPr>
          <p:spPr bwMode="auto">
            <a:xfrm>
              <a:off x="2060" y="3288"/>
              <a:ext cx="64" cy="70"/>
            </a:xfrm>
            <a:custGeom>
              <a:avLst/>
              <a:gdLst>
                <a:gd name="T0" fmla="*/ 0 w 64"/>
                <a:gd name="T1" fmla="*/ 0 h 70"/>
                <a:gd name="T2" fmla="*/ 8 w 64"/>
                <a:gd name="T3" fmla="*/ 0 h 70"/>
                <a:gd name="T4" fmla="*/ 24 w 64"/>
                <a:gd name="T5" fmla="*/ 0 h 70"/>
                <a:gd name="T6" fmla="*/ 32 w 64"/>
                <a:gd name="T7" fmla="*/ 17 h 70"/>
                <a:gd name="T8" fmla="*/ 40 w 64"/>
                <a:gd name="T9" fmla="*/ 17 h 70"/>
                <a:gd name="T10" fmla="*/ 40 w 64"/>
                <a:gd name="T11" fmla="*/ 26 h 70"/>
                <a:gd name="T12" fmla="*/ 56 w 64"/>
                <a:gd name="T13" fmla="*/ 26 h 70"/>
                <a:gd name="T14" fmla="*/ 56 w 64"/>
                <a:gd name="T15" fmla="*/ 35 h 70"/>
                <a:gd name="T16" fmla="*/ 56 w 64"/>
                <a:gd name="T17" fmla="*/ 52 h 70"/>
                <a:gd name="T18" fmla="*/ 64 w 64"/>
                <a:gd name="T19" fmla="*/ 61 h 70"/>
                <a:gd name="T20" fmla="*/ 64 w 64"/>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70"/>
                <a:gd name="T35" fmla="*/ 64 w 64"/>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70">
                  <a:moveTo>
                    <a:pt x="0" y="0"/>
                  </a:moveTo>
                  <a:lnTo>
                    <a:pt x="8" y="0"/>
                  </a:lnTo>
                  <a:lnTo>
                    <a:pt x="24" y="0"/>
                  </a:lnTo>
                  <a:lnTo>
                    <a:pt x="32" y="17"/>
                  </a:lnTo>
                  <a:lnTo>
                    <a:pt x="40" y="17"/>
                  </a:lnTo>
                  <a:lnTo>
                    <a:pt x="40" y="26"/>
                  </a:lnTo>
                  <a:lnTo>
                    <a:pt x="56" y="26"/>
                  </a:lnTo>
                  <a:lnTo>
                    <a:pt x="56" y="35"/>
                  </a:lnTo>
                  <a:lnTo>
                    <a:pt x="56" y="52"/>
                  </a:lnTo>
                  <a:lnTo>
                    <a:pt x="64" y="61"/>
                  </a:lnTo>
                  <a:lnTo>
                    <a:pt x="64"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598" name="Freeform 1631"/>
            <p:cNvSpPr>
              <a:spLocks/>
            </p:cNvSpPr>
            <p:nvPr/>
          </p:nvSpPr>
          <p:spPr bwMode="auto">
            <a:xfrm>
              <a:off x="1788" y="3331"/>
              <a:ext cx="72" cy="80"/>
            </a:xfrm>
            <a:custGeom>
              <a:avLst/>
              <a:gdLst>
                <a:gd name="T0" fmla="*/ 72 w 72"/>
                <a:gd name="T1" fmla="*/ 0 h 80"/>
                <a:gd name="T2" fmla="*/ 72 w 72"/>
                <a:gd name="T3" fmla="*/ 9 h 80"/>
                <a:gd name="T4" fmla="*/ 64 w 72"/>
                <a:gd name="T5" fmla="*/ 9 h 80"/>
                <a:gd name="T6" fmla="*/ 56 w 72"/>
                <a:gd name="T7" fmla="*/ 9 h 80"/>
                <a:gd name="T8" fmla="*/ 40 w 72"/>
                <a:gd name="T9" fmla="*/ 18 h 80"/>
                <a:gd name="T10" fmla="*/ 32 w 72"/>
                <a:gd name="T11" fmla="*/ 36 h 80"/>
                <a:gd name="T12" fmla="*/ 24 w 72"/>
                <a:gd name="T13" fmla="*/ 44 h 80"/>
                <a:gd name="T14" fmla="*/ 8 w 72"/>
                <a:gd name="T15" fmla="*/ 53 h 80"/>
                <a:gd name="T16" fmla="*/ 8 w 72"/>
                <a:gd name="T17" fmla="*/ 62 h 80"/>
                <a:gd name="T18" fmla="*/ 8 w 72"/>
                <a:gd name="T19" fmla="*/ 80 h 80"/>
                <a:gd name="T20" fmla="*/ 0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72" y="0"/>
                  </a:moveTo>
                  <a:lnTo>
                    <a:pt x="72" y="9"/>
                  </a:lnTo>
                  <a:lnTo>
                    <a:pt x="64" y="9"/>
                  </a:lnTo>
                  <a:lnTo>
                    <a:pt x="56" y="9"/>
                  </a:lnTo>
                  <a:lnTo>
                    <a:pt x="40" y="18"/>
                  </a:lnTo>
                  <a:lnTo>
                    <a:pt x="32" y="36"/>
                  </a:lnTo>
                  <a:lnTo>
                    <a:pt x="24" y="44"/>
                  </a:lnTo>
                  <a:lnTo>
                    <a:pt x="8" y="53"/>
                  </a:lnTo>
                  <a:lnTo>
                    <a:pt x="8" y="62"/>
                  </a:lnTo>
                  <a:lnTo>
                    <a:pt x="8" y="80"/>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599" name="Freeform 1632"/>
            <p:cNvSpPr>
              <a:spLocks/>
            </p:cNvSpPr>
            <p:nvPr/>
          </p:nvSpPr>
          <p:spPr bwMode="auto">
            <a:xfrm>
              <a:off x="1860" y="3323"/>
              <a:ext cx="40" cy="105"/>
            </a:xfrm>
            <a:custGeom>
              <a:avLst/>
              <a:gdLst>
                <a:gd name="T0" fmla="*/ 0 w 40"/>
                <a:gd name="T1" fmla="*/ 0 h 105"/>
                <a:gd name="T2" fmla="*/ 8 w 40"/>
                <a:gd name="T3" fmla="*/ 17 h 105"/>
                <a:gd name="T4" fmla="*/ 8 w 40"/>
                <a:gd name="T5" fmla="*/ 26 h 105"/>
                <a:gd name="T6" fmla="*/ 8 w 40"/>
                <a:gd name="T7" fmla="*/ 35 h 105"/>
                <a:gd name="T8" fmla="*/ 24 w 40"/>
                <a:gd name="T9" fmla="*/ 35 h 105"/>
                <a:gd name="T10" fmla="*/ 24 w 40"/>
                <a:gd name="T11" fmla="*/ 52 h 105"/>
                <a:gd name="T12" fmla="*/ 32 w 40"/>
                <a:gd name="T13" fmla="*/ 61 h 105"/>
                <a:gd name="T14" fmla="*/ 40 w 40"/>
                <a:gd name="T15" fmla="*/ 70 h 105"/>
                <a:gd name="T16" fmla="*/ 40 w 40"/>
                <a:gd name="T17" fmla="*/ 79 h 105"/>
                <a:gd name="T18" fmla="*/ 40 w 40"/>
                <a:gd name="T19" fmla="*/ 96 h 105"/>
                <a:gd name="T20" fmla="*/ 4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0" y="0"/>
                  </a:moveTo>
                  <a:lnTo>
                    <a:pt x="8" y="17"/>
                  </a:lnTo>
                  <a:lnTo>
                    <a:pt x="8" y="26"/>
                  </a:lnTo>
                  <a:lnTo>
                    <a:pt x="8" y="35"/>
                  </a:lnTo>
                  <a:lnTo>
                    <a:pt x="24" y="35"/>
                  </a:lnTo>
                  <a:lnTo>
                    <a:pt x="24" y="52"/>
                  </a:lnTo>
                  <a:lnTo>
                    <a:pt x="32" y="61"/>
                  </a:lnTo>
                  <a:lnTo>
                    <a:pt x="40" y="70"/>
                  </a:lnTo>
                  <a:lnTo>
                    <a:pt x="40" y="79"/>
                  </a:lnTo>
                  <a:lnTo>
                    <a:pt x="40" y="96"/>
                  </a:lnTo>
                  <a:lnTo>
                    <a:pt x="4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00" name="Freeform 1633"/>
            <p:cNvSpPr>
              <a:spLocks/>
            </p:cNvSpPr>
            <p:nvPr/>
          </p:nvSpPr>
          <p:spPr bwMode="auto">
            <a:xfrm>
              <a:off x="1796" y="3411"/>
              <a:ext cx="48" cy="70"/>
            </a:xfrm>
            <a:custGeom>
              <a:avLst/>
              <a:gdLst>
                <a:gd name="T0" fmla="*/ 48 w 48"/>
                <a:gd name="T1" fmla="*/ 0 h 70"/>
                <a:gd name="T2" fmla="*/ 48 w 48"/>
                <a:gd name="T3" fmla="*/ 8 h 70"/>
                <a:gd name="T4" fmla="*/ 32 w 48"/>
                <a:gd name="T5" fmla="*/ 8 h 70"/>
                <a:gd name="T6" fmla="*/ 24 w 48"/>
                <a:gd name="T7" fmla="*/ 17 h 70"/>
                <a:gd name="T8" fmla="*/ 16 w 48"/>
                <a:gd name="T9" fmla="*/ 17 h 70"/>
                <a:gd name="T10" fmla="*/ 16 w 48"/>
                <a:gd name="T11" fmla="*/ 35 h 70"/>
                <a:gd name="T12" fmla="*/ 0 w 48"/>
                <a:gd name="T13" fmla="*/ 44 h 70"/>
                <a:gd name="T14" fmla="*/ 0 w 48"/>
                <a:gd name="T15" fmla="*/ 52 h 70"/>
                <a:gd name="T16" fmla="*/ 0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48" y="0"/>
                  </a:moveTo>
                  <a:lnTo>
                    <a:pt x="48" y="8"/>
                  </a:lnTo>
                  <a:lnTo>
                    <a:pt x="32" y="8"/>
                  </a:lnTo>
                  <a:lnTo>
                    <a:pt x="24" y="17"/>
                  </a:lnTo>
                  <a:lnTo>
                    <a:pt x="16" y="17"/>
                  </a:lnTo>
                  <a:lnTo>
                    <a:pt x="16" y="35"/>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01" name="Freeform 1634"/>
            <p:cNvSpPr>
              <a:spLocks/>
            </p:cNvSpPr>
            <p:nvPr/>
          </p:nvSpPr>
          <p:spPr bwMode="auto">
            <a:xfrm>
              <a:off x="1908" y="3419"/>
              <a:ext cx="24" cy="71"/>
            </a:xfrm>
            <a:custGeom>
              <a:avLst/>
              <a:gdLst>
                <a:gd name="T0" fmla="*/ 24 w 24"/>
                <a:gd name="T1" fmla="*/ 0 h 71"/>
                <a:gd name="T2" fmla="*/ 24 w 24"/>
                <a:gd name="T3" fmla="*/ 9 h 71"/>
                <a:gd name="T4" fmla="*/ 16 w 24"/>
                <a:gd name="T5" fmla="*/ 27 h 71"/>
                <a:gd name="T6" fmla="*/ 8 w 24"/>
                <a:gd name="T7" fmla="*/ 36 h 71"/>
                <a:gd name="T8" fmla="*/ 8 w 24"/>
                <a:gd name="T9" fmla="*/ 44 h 71"/>
                <a:gd name="T10" fmla="*/ 8 w 24"/>
                <a:gd name="T11" fmla="*/ 62 h 71"/>
                <a:gd name="T12" fmla="*/ 0 w 24"/>
                <a:gd name="T13" fmla="*/ 62 h 71"/>
                <a:gd name="T14" fmla="*/ 0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24" y="0"/>
                  </a:moveTo>
                  <a:lnTo>
                    <a:pt x="24" y="9"/>
                  </a:lnTo>
                  <a:lnTo>
                    <a:pt x="16" y="27"/>
                  </a:lnTo>
                  <a:lnTo>
                    <a:pt x="8" y="36"/>
                  </a:lnTo>
                  <a:lnTo>
                    <a:pt x="8" y="44"/>
                  </a:lnTo>
                  <a:lnTo>
                    <a:pt x="8" y="62"/>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02" name="Freeform 1635"/>
            <p:cNvSpPr>
              <a:spLocks/>
            </p:cNvSpPr>
            <p:nvPr/>
          </p:nvSpPr>
          <p:spPr bwMode="auto">
            <a:xfrm>
              <a:off x="2012" y="3419"/>
              <a:ext cx="48" cy="71"/>
            </a:xfrm>
            <a:custGeom>
              <a:avLst/>
              <a:gdLst>
                <a:gd name="T0" fmla="*/ 0 w 48"/>
                <a:gd name="T1" fmla="*/ 0 h 71"/>
                <a:gd name="T2" fmla="*/ 8 w 48"/>
                <a:gd name="T3" fmla="*/ 9 h 71"/>
                <a:gd name="T4" fmla="*/ 16 w 48"/>
                <a:gd name="T5" fmla="*/ 27 h 71"/>
                <a:gd name="T6" fmla="*/ 32 w 48"/>
                <a:gd name="T7" fmla="*/ 36 h 71"/>
                <a:gd name="T8" fmla="*/ 40 w 48"/>
                <a:gd name="T9" fmla="*/ 44 h 71"/>
                <a:gd name="T10" fmla="*/ 48 w 48"/>
                <a:gd name="T11" fmla="*/ 44 h 71"/>
                <a:gd name="T12" fmla="*/ 48 w 48"/>
                <a:gd name="T13" fmla="*/ 62 h 71"/>
                <a:gd name="T14" fmla="*/ 48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0" y="0"/>
                  </a:moveTo>
                  <a:lnTo>
                    <a:pt x="8" y="9"/>
                  </a:lnTo>
                  <a:lnTo>
                    <a:pt x="16" y="27"/>
                  </a:lnTo>
                  <a:lnTo>
                    <a:pt x="32" y="36"/>
                  </a:lnTo>
                  <a:lnTo>
                    <a:pt x="40" y="44"/>
                  </a:lnTo>
                  <a:lnTo>
                    <a:pt x="48" y="44"/>
                  </a:lnTo>
                  <a:lnTo>
                    <a:pt x="48" y="62"/>
                  </a:lnTo>
                  <a:lnTo>
                    <a:pt x="48"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03" name="Freeform 1636"/>
            <p:cNvSpPr>
              <a:spLocks/>
            </p:cNvSpPr>
            <p:nvPr/>
          </p:nvSpPr>
          <p:spPr bwMode="auto">
            <a:xfrm>
              <a:off x="1980" y="3367"/>
              <a:ext cx="72" cy="123"/>
            </a:xfrm>
            <a:custGeom>
              <a:avLst/>
              <a:gdLst>
                <a:gd name="T0" fmla="*/ 64 w 72"/>
                <a:gd name="T1" fmla="*/ 0 h 123"/>
                <a:gd name="T2" fmla="*/ 72 w 72"/>
                <a:gd name="T3" fmla="*/ 8 h 123"/>
                <a:gd name="T4" fmla="*/ 64 w 72"/>
                <a:gd name="T5" fmla="*/ 17 h 123"/>
                <a:gd name="T6" fmla="*/ 64 w 72"/>
                <a:gd name="T7" fmla="*/ 26 h 123"/>
                <a:gd name="T8" fmla="*/ 48 w 72"/>
                <a:gd name="T9" fmla="*/ 44 h 123"/>
                <a:gd name="T10" fmla="*/ 40 w 72"/>
                <a:gd name="T11" fmla="*/ 52 h 123"/>
                <a:gd name="T12" fmla="*/ 32 w 72"/>
                <a:gd name="T13" fmla="*/ 61 h 123"/>
                <a:gd name="T14" fmla="*/ 16 w 72"/>
                <a:gd name="T15" fmla="*/ 79 h 123"/>
                <a:gd name="T16" fmla="*/ 8 w 72"/>
                <a:gd name="T17" fmla="*/ 88 h 123"/>
                <a:gd name="T18" fmla="*/ 0 w 72"/>
                <a:gd name="T19" fmla="*/ 96 h 123"/>
                <a:gd name="T20" fmla="*/ 0 w 72"/>
                <a:gd name="T21" fmla="*/ 114 h 123"/>
                <a:gd name="T22" fmla="*/ 0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64" y="0"/>
                  </a:moveTo>
                  <a:lnTo>
                    <a:pt x="72" y="8"/>
                  </a:lnTo>
                  <a:lnTo>
                    <a:pt x="64" y="17"/>
                  </a:lnTo>
                  <a:lnTo>
                    <a:pt x="64" y="26"/>
                  </a:lnTo>
                  <a:lnTo>
                    <a:pt x="48" y="44"/>
                  </a:lnTo>
                  <a:lnTo>
                    <a:pt x="40" y="52"/>
                  </a:lnTo>
                  <a:lnTo>
                    <a:pt x="32" y="61"/>
                  </a:lnTo>
                  <a:lnTo>
                    <a:pt x="16" y="79"/>
                  </a:lnTo>
                  <a:lnTo>
                    <a:pt x="8" y="88"/>
                  </a:lnTo>
                  <a:lnTo>
                    <a:pt x="0" y="96"/>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04" name="Freeform 1637"/>
            <p:cNvSpPr>
              <a:spLocks/>
            </p:cNvSpPr>
            <p:nvPr/>
          </p:nvSpPr>
          <p:spPr bwMode="auto">
            <a:xfrm>
              <a:off x="2092" y="3331"/>
              <a:ext cx="16" cy="115"/>
            </a:xfrm>
            <a:custGeom>
              <a:avLst/>
              <a:gdLst>
                <a:gd name="T0" fmla="*/ 16 w 16"/>
                <a:gd name="T1" fmla="*/ 0 h 115"/>
                <a:gd name="T2" fmla="*/ 0 w 16"/>
                <a:gd name="T3" fmla="*/ 18 h 115"/>
                <a:gd name="T4" fmla="*/ 0 w 16"/>
                <a:gd name="T5" fmla="*/ 36 h 115"/>
                <a:gd name="T6" fmla="*/ 0 w 16"/>
                <a:gd name="T7" fmla="*/ 44 h 115"/>
                <a:gd name="T8" fmla="*/ 0 w 16"/>
                <a:gd name="T9" fmla="*/ 53 h 115"/>
                <a:gd name="T10" fmla="*/ 16 w 16"/>
                <a:gd name="T11" fmla="*/ 62 h 115"/>
                <a:gd name="T12" fmla="*/ 16 w 16"/>
                <a:gd name="T13" fmla="*/ 80 h 115"/>
                <a:gd name="T14" fmla="*/ 16 w 16"/>
                <a:gd name="T15" fmla="*/ 88 h 115"/>
                <a:gd name="T16" fmla="*/ 16 w 16"/>
                <a:gd name="T17" fmla="*/ 97 h 115"/>
                <a:gd name="T18" fmla="*/ 16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16" y="0"/>
                  </a:moveTo>
                  <a:lnTo>
                    <a:pt x="0" y="18"/>
                  </a:lnTo>
                  <a:lnTo>
                    <a:pt x="0" y="36"/>
                  </a:lnTo>
                  <a:lnTo>
                    <a:pt x="0" y="44"/>
                  </a:lnTo>
                  <a:lnTo>
                    <a:pt x="0" y="53"/>
                  </a:lnTo>
                  <a:lnTo>
                    <a:pt x="16" y="62"/>
                  </a:lnTo>
                  <a:lnTo>
                    <a:pt x="16" y="80"/>
                  </a:lnTo>
                  <a:lnTo>
                    <a:pt x="16" y="88"/>
                  </a:lnTo>
                  <a:lnTo>
                    <a:pt x="16" y="97"/>
                  </a:lnTo>
                  <a:lnTo>
                    <a:pt x="1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05" name="Freeform 1638"/>
            <p:cNvSpPr>
              <a:spLocks/>
            </p:cNvSpPr>
            <p:nvPr/>
          </p:nvSpPr>
          <p:spPr bwMode="auto">
            <a:xfrm>
              <a:off x="2076" y="3393"/>
              <a:ext cx="8" cy="97"/>
            </a:xfrm>
            <a:custGeom>
              <a:avLst/>
              <a:gdLst>
                <a:gd name="T0" fmla="*/ 8 w 8"/>
                <a:gd name="T1" fmla="*/ 0 h 97"/>
                <a:gd name="T2" fmla="*/ 8 w 8"/>
                <a:gd name="T3" fmla="*/ 18 h 97"/>
                <a:gd name="T4" fmla="*/ 0 w 8"/>
                <a:gd name="T5" fmla="*/ 26 h 97"/>
                <a:gd name="T6" fmla="*/ 0 w 8"/>
                <a:gd name="T7" fmla="*/ 35 h 97"/>
                <a:gd name="T8" fmla="*/ 0 w 8"/>
                <a:gd name="T9" fmla="*/ 53 h 97"/>
                <a:gd name="T10" fmla="*/ 0 w 8"/>
                <a:gd name="T11" fmla="*/ 62 h 97"/>
                <a:gd name="T12" fmla="*/ 0 w 8"/>
                <a:gd name="T13" fmla="*/ 70 h 97"/>
                <a:gd name="T14" fmla="*/ 0 w 8"/>
                <a:gd name="T15" fmla="*/ 88 h 97"/>
                <a:gd name="T16" fmla="*/ 8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8" y="0"/>
                  </a:moveTo>
                  <a:lnTo>
                    <a:pt x="8" y="18"/>
                  </a:lnTo>
                  <a:lnTo>
                    <a:pt x="0" y="26"/>
                  </a:lnTo>
                  <a:lnTo>
                    <a:pt x="0" y="35"/>
                  </a:lnTo>
                  <a:lnTo>
                    <a:pt x="0" y="53"/>
                  </a:lnTo>
                  <a:lnTo>
                    <a:pt x="0" y="62"/>
                  </a:lnTo>
                  <a:lnTo>
                    <a:pt x="0" y="70"/>
                  </a:lnTo>
                  <a:lnTo>
                    <a:pt x="0" y="88"/>
                  </a:lnTo>
                  <a:lnTo>
                    <a:pt x="8"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06" name="Freeform 1639"/>
            <p:cNvSpPr>
              <a:spLocks/>
            </p:cNvSpPr>
            <p:nvPr/>
          </p:nvSpPr>
          <p:spPr bwMode="auto">
            <a:xfrm>
              <a:off x="2108" y="3411"/>
              <a:ext cx="40" cy="70"/>
            </a:xfrm>
            <a:custGeom>
              <a:avLst/>
              <a:gdLst>
                <a:gd name="T0" fmla="*/ 0 w 40"/>
                <a:gd name="T1" fmla="*/ 0 h 70"/>
                <a:gd name="T2" fmla="*/ 8 w 40"/>
                <a:gd name="T3" fmla="*/ 8 h 70"/>
                <a:gd name="T4" fmla="*/ 8 w 40"/>
                <a:gd name="T5" fmla="*/ 17 h 70"/>
                <a:gd name="T6" fmla="*/ 16 w 40"/>
                <a:gd name="T7" fmla="*/ 35 h 70"/>
                <a:gd name="T8" fmla="*/ 24 w 40"/>
                <a:gd name="T9" fmla="*/ 35 h 70"/>
                <a:gd name="T10" fmla="*/ 24 w 40"/>
                <a:gd name="T11" fmla="*/ 44 h 70"/>
                <a:gd name="T12" fmla="*/ 40 w 40"/>
                <a:gd name="T13" fmla="*/ 44 h 70"/>
                <a:gd name="T14" fmla="*/ 40 w 40"/>
                <a:gd name="T15" fmla="*/ 52 h 70"/>
                <a:gd name="T16" fmla="*/ 4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0" y="0"/>
                  </a:moveTo>
                  <a:lnTo>
                    <a:pt x="8" y="8"/>
                  </a:lnTo>
                  <a:lnTo>
                    <a:pt x="8" y="17"/>
                  </a:lnTo>
                  <a:lnTo>
                    <a:pt x="16" y="35"/>
                  </a:lnTo>
                  <a:lnTo>
                    <a:pt x="24" y="35"/>
                  </a:lnTo>
                  <a:lnTo>
                    <a:pt x="24" y="44"/>
                  </a:lnTo>
                  <a:lnTo>
                    <a:pt x="40" y="44"/>
                  </a:lnTo>
                  <a:lnTo>
                    <a:pt x="40" y="52"/>
                  </a:lnTo>
                  <a:lnTo>
                    <a:pt x="4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07" name="Freeform 1640"/>
            <p:cNvSpPr>
              <a:spLocks/>
            </p:cNvSpPr>
            <p:nvPr/>
          </p:nvSpPr>
          <p:spPr bwMode="auto">
            <a:xfrm>
              <a:off x="1924" y="3419"/>
              <a:ext cx="56" cy="115"/>
            </a:xfrm>
            <a:custGeom>
              <a:avLst/>
              <a:gdLst>
                <a:gd name="T0" fmla="*/ 56 w 56"/>
                <a:gd name="T1" fmla="*/ 0 h 115"/>
                <a:gd name="T2" fmla="*/ 32 w 56"/>
                <a:gd name="T3" fmla="*/ 27 h 115"/>
                <a:gd name="T4" fmla="*/ 24 w 56"/>
                <a:gd name="T5" fmla="*/ 36 h 115"/>
                <a:gd name="T6" fmla="*/ 24 w 56"/>
                <a:gd name="T7" fmla="*/ 44 h 115"/>
                <a:gd name="T8" fmla="*/ 24 w 56"/>
                <a:gd name="T9" fmla="*/ 62 h 115"/>
                <a:gd name="T10" fmla="*/ 8 w 56"/>
                <a:gd name="T11" fmla="*/ 71 h 115"/>
                <a:gd name="T12" fmla="*/ 8 w 56"/>
                <a:gd name="T13" fmla="*/ 79 h 115"/>
                <a:gd name="T14" fmla="*/ 8 w 56"/>
                <a:gd name="T15" fmla="*/ 88 h 115"/>
                <a:gd name="T16" fmla="*/ 0 w 56"/>
                <a:gd name="T17" fmla="*/ 106 h 115"/>
                <a:gd name="T18" fmla="*/ 0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56" y="0"/>
                  </a:moveTo>
                  <a:lnTo>
                    <a:pt x="32" y="27"/>
                  </a:lnTo>
                  <a:lnTo>
                    <a:pt x="24" y="36"/>
                  </a:lnTo>
                  <a:lnTo>
                    <a:pt x="24" y="44"/>
                  </a:lnTo>
                  <a:lnTo>
                    <a:pt x="24" y="62"/>
                  </a:lnTo>
                  <a:lnTo>
                    <a:pt x="8" y="71"/>
                  </a:lnTo>
                  <a:lnTo>
                    <a:pt x="8" y="79"/>
                  </a:lnTo>
                  <a:lnTo>
                    <a:pt x="8" y="88"/>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08" name="Freeform 1641"/>
            <p:cNvSpPr>
              <a:spLocks/>
            </p:cNvSpPr>
            <p:nvPr/>
          </p:nvSpPr>
          <p:spPr bwMode="auto">
            <a:xfrm>
              <a:off x="1796" y="3455"/>
              <a:ext cx="48" cy="79"/>
            </a:xfrm>
            <a:custGeom>
              <a:avLst/>
              <a:gdLst>
                <a:gd name="T0" fmla="*/ 0 w 48"/>
                <a:gd name="T1" fmla="*/ 0 h 79"/>
                <a:gd name="T2" fmla="*/ 16 w 48"/>
                <a:gd name="T3" fmla="*/ 8 h 79"/>
                <a:gd name="T4" fmla="*/ 24 w 48"/>
                <a:gd name="T5" fmla="*/ 26 h 79"/>
                <a:gd name="T6" fmla="*/ 32 w 48"/>
                <a:gd name="T7" fmla="*/ 35 h 79"/>
                <a:gd name="T8" fmla="*/ 48 w 48"/>
                <a:gd name="T9" fmla="*/ 35 h 79"/>
                <a:gd name="T10" fmla="*/ 48 w 48"/>
                <a:gd name="T11" fmla="*/ 43 h 79"/>
                <a:gd name="T12" fmla="*/ 48 w 48"/>
                <a:gd name="T13" fmla="*/ 52 h 79"/>
                <a:gd name="T14" fmla="*/ 48 w 48"/>
                <a:gd name="T15" fmla="*/ 70 h 79"/>
                <a:gd name="T16" fmla="*/ 48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0" y="0"/>
                  </a:moveTo>
                  <a:lnTo>
                    <a:pt x="16" y="8"/>
                  </a:lnTo>
                  <a:lnTo>
                    <a:pt x="24" y="26"/>
                  </a:lnTo>
                  <a:lnTo>
                    <a:pt x="32" y="35"/>
                  </a:lnTo>
                  <a:lnTo>
                    <a:pt x="48" y="35"/>
                  </a:lnTo>
                  <a:lnTo>
                    <a:pt x="48" y="43"/>
                  </a:lnTo>
                  <a:lnTo>
                    <a:pt x="48" y="52"/>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09" name="Freeform 1642"/>
            <p:cNvSpPr>
              <a:spLocks/>
            </p:cNvSpPr>
            <p:nvPr/>
          </p:nvSpPr>
          <p:spPr bwMode="auto">
            <a:xfrm>
              <a:off x="1948" y="3481"/>
              <a:ext cx="48" cy="79"/>
            </a:xfrm>
            <a:custGeom>
              <a:avLst/>
              <a:gdLst>
                <a:gd name="T0" fmla="*/ 0 w 48"/>
                <a:gd name="T1" fmla="*/ 0 h 79"/>
                <a:gd name="T2" fmla="*/ 0 w 48"/>
                <a:gd name="T3" fmla="*/ 9 h 79"/>
                <a:gd name="T4" fmla="*/ 8 w 48"/>
                <a:gd name="T5" fmla="*/ 9 h 79"/>
                <a:gd name="T6" fmla="*/ 8 w 48"/>
                <a:gd name="T7" fmla="*/ 17 h 79"/>
                <a:gd name="T8" fmla="*/ 16 w 48"/>
                <a:gd name="T9" fmla="*/ 17 h 79"/>
                <a:gd name="T10" fmla="*/ 16 w 48"/>
                <a:gd name="T11" fmla="*/ 26 h 79"/>
                <a:gd name="T12" fmla="*/ 32 w 48"/>
                <a:gd name="T13" fmla="*/ 26 h 79"/>
                <a:gd name="T14" fmla="*/ 32 w 48"/>
                <a:gd name="T15" fmla="*/ 44 h 79"/>
                <a:gd name="T16" fmla="*/ 40 w 48"/>
                <a:gd name="T17" fmla="*/ 44 h 79"/>
                <a:gd name="T18" fmla="*/ 40 w 48"/>
                <a:gd name="T19" fmla="*/ 53 h 79"/>
                <a:gd name="T20" fmla="*/ 48 w 48"/>
                <a:gd name="T21" fmla="*/ 61 h 79"/>
                <a:gd name="T22" fmla="*/ 40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0" y="0"/>
                  </a:moveTo>
                  <a:lnTo>
                    <a:pt x="0" y="9"/>
                  </a:lnTo>
                  <a:lnTo>
                    <a:pt x="8" y="9"/>
                  </a:lnTo>
                  <a:lnTo>
                    <a:pt x="8" y="17"/>
                  </a:lnTo>
                  <a:lnTo>
                    <a:pt x="16" y="17"/>
                  </a:lnTo>
                  <a:lnTo>
                    <a:pt x="16" y="26"/>
                  </a:lnTo>
                  <a:lnTo>
                    <a:pt x="32" y="26"/>
                  </a:lnTo>
                  <a:lnTo>
                    <a:pt x="32" y="44"/>
                  </a:lnTo>
                  <a:lnTo>
                    <a:pt x="40" y="44"/>
                  </a:lnTo>
                  <a:lnTo>
                    <a:pt x="40" y="53"/>
                  </a:lnTo>
                  <a:lnTo>
                    <a:pt x="48" y="61"/>
                  </a:lnTo>
                  <a:lnTo>
                    <a:pt x="4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10" name="Freeform 1643"/>
            <p:cNvSpPr>
              <a:spLocks/>
            </p:cNvSpPr>
            <p:nvPr/>
          </p:nvSpPr>
          <p:spPr bwMode="auto">
            <a:xfrm>
              <a:off x="2028" y="3455"/>
              <a:ext cx="16" cy="114"/>
            </a:xfrm>
            <a:custGeom>
              <a:avLst/>
              <a:gdLst>
                <a:gd name="T0" fmla="*/ 16 w 16"/>
                <a:gd name="T1" fmla="*/ 0 h 114"/>
                <a:gd name="T2" fmla="*/ 16 w 16"/>
                <a:gd name="T3" fmla="*/ 26 h 114"/>
                <a:gd name="T4" fmla="*/ 16 w 16"/>
                <a:gd name="T5" fmla="*/ 35 h 114"/>
                <a:gd name="T6" fmla="*/ 16 w 16"/>
                <a:gd name="T7" fmla="*/ 43 h 114"/>
                <a:gd name="T8" fmla="*/ 16 w 16"/>
                <a:gd name="T9" fmla="*/ 52 h 114"/>
                <a:gd name="T10" fmla="*/ 16 w 16"/>
                <a:gd name="T11" fmla="*/ 70 h 114"/>
                <a:gd name="T12" fmla="*/ 0 w 16"/>
                <a:gd name="T13" fmla="*/ 79 h 114"/>
                <a:gd name="T14" fmla="*/ 0 w 16"/>
                <a:gd name="T15" fmla="*/ 87 h 114"/>
                <a:gd name="T16" fmla="*/ 0 w 16"/>
                <a:gd name="T17" fmla="*/ 105 h 114"/>
                <a:gd name="T18" fmla="*/ 0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16" y="0"/>
                  </a:moveTo>
                  <a:lnTo>
                    <a:pt x="16" y="26"/>
                  </a:lnTo>
                  <a:lnTo>
                    <a:pt x="16" y="35"/>
                  </a:lnTo>
                  <a:lnTo>
                    <a:pt x="16" y="43"/>
                  </a:lnTo>
                  <a:lnTo>
                    <a:pt x="16" y="52"/>
                  </a:lnTo>
                  <a:lnTo>
                    <a:pt x="16" y="70"/>
                  </a:lnTo>
                  <a:lnTo>
                    <a:pt x="0" y="79"/>
                  </a:lnTo>
                  <a:lnTo>
                    <a:pt x="0" y="87"/>
                  </a:lnTo>
                  <a:lnTo>
                    <a:pt x="0" y="105"/>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11" name="Freeform 1644"/>
            <p:cNvSpPr>
              <a:spLocks/>
            </p:cNvSpPr>
            <p:nvPr/>
          </p:nvSpPr>
          <p:spPr bwMode="auto">
            <a:xfrm>
              <a:off x="2076" y="3463"/>
              <a:ext cx="32" cy="79"/>
            </a:xfrm>
            <a:custGeom>
              <a:avLst/>
              <a:gdLst>
                <a:gd name="T0" fmla="*/ 0 w 32"/>
                <a:gd name="T1" fmla="*/ 0 h 79"/>
                <a:gd name="T2" fmla="*/ 0 w 32"/>
                <a:gd name="T3" fmla="*/ 18 h 79"/>
                <a:gd name="T4" fmla="*/ 8 w 32"/>
                <a:gd name="T5" fmla="*/ 27 h 79"/>
                <a:gd name="T6" fmla="*/ 16 w 32"/>
                <a:gd name="T7" fmla="*/ 27 h 79"/>
                <a:gd name="T8" fmla="*/ 16 w 32"/>
                <a:gd name="T9" fmla="*/ 35 h 79"/>
                <a:gd name="T10" fmla="*/ 32 w 32"/>
                <a:gd name="T11" fmla="*/ 44 h 79"/>
                <a:gd name="T12" fmla="*/ 32 w 32"/>
                <a:gd name="T13" fmla="*/ 62 h 79"/>
                <a:gd name="T14" fmla="*/ 32 w 32"/>
                <a:gd name="T15" fmla="*/ 71 h 79"/>
                <a:gd name="T16" fmla="*/ 32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0" y="0"/>
                  </a:moveTo>
                  <a:lnTo>
                    <a:pt x="0" y="18"/>
                  </a:lnTo>
                  <a:lnTo>
                    <a:pt x="8" y="27"/>
                  </a:lnTo>
                  <a:lnTo>
                    <a:pt x="16" y="27"/>
                  </a:lnTo>
                  <a:lnTo>
                    <a:pt x="16" y="35"/>
                  </a:lnTo>
                  <a:lnTo>
                    <a:pt x="32" y="44"/>
                  </a:lnTo>
                  <a:lnTo>
                    <a:pt x="32" y="62"/>
                  </a:lnTo>
                  <a:lnTo>
                    <a:pt x="32" y="71"/>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12" name="Freeform 1645"/>
            <p:cNvSpPr>
              <a:spLocks/>
            </p:cNvSpPr>
            <p:nvPr/>
          </p:nvSpPr>
          <p:spPr bwMode="auto">
            <a:xfrm>
              <a:off x="2124" y="3446"/>
              <a:ext cx="24" cy="149"/>
            </a:xfrm>
            <a:custGeom>
              <a:avLst/>
              <a:gdLst>
                <a:gd name="T0" fmla="*/ 0 w 24"/>
                <a:gd name="T1" fmla="*/ 0 h 149"/>
                <a:gd name="T2" fmla="*/ 0 w 24"/>
                <a:gd name="T3" fmla="*/ 9 h 149"/>
                <a:gd name="T4" fmla="*/ 0 w 24"/>
                <a:gd name="T5" fmla="*/ 35 h 149"/>
                <a:gd name="T6" fmla="*/ 0 w 24"/>
                <a:gd name="T7" fmla="*/ 44 h 149"/>
                <a:gd name="T8" fmla="*/ 0 w 24"/>
                <a:gd name="T9" fmla="*/ 52 h 149"/>
                <a:gd name="T10" fmla="*/ 8 w 24"/>
                <a:gd name="T11" fmla="*/ 61 h 149"/>
                <a:gd name="T12" fmla="*/ 8 w 24"/>
                <a:gd name="T13" fmla="*/ 88 h 149"/>
                <a:gd name="T14" fmla="*/ 24 w 24"/>
                <a:gd name="T15" fmla="*/ 96 h 149"/>
                <a:gd name="T16" fmla="*/ 24 w 24"/>
                <a:gd name="T17" fmla="*/ 114 h 149"/>
                <a:gd name="T18" fmla="*/ 24 w 24"/>
                <a:gd name="T19" fmla="*/ 123 h 149"/>
                <a:gd name="T20" fmla="*/ 24 w 24"/>
                <a:gd name="T21" fmla="*/ 132 h 149"/>
                <a:gd name="T22" fmla="*/ 8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0" y="0"/>
                  </a:moveTo>
                  <a:lnTo>
                    <a:pt x="0" y="9"/>
                  </a:lnTo>
                  <a:lnTo>
                    <a:pt x="0" y="35"/>
                  </a:lnTo>
                  <a:lnTo>
                    <a:pt x="0" y="44"/>
                  </a:lnTo>
                  <a:lnTo>
                    <a:pt x="0" y="52"/>
                  </a:lnTo>
                  <a:lnTo>
                    <a:pt x="8" y="61"/>
                  </a:lnTo>
                  <a:lnTo>
                    <a:pt x="8" y="88"/>
                  </a:lnTo>
                  <a:lnTo>
                    <a:pt x="24" y="96"/>
                  </a:lnTo>
                  <a:lnTo>
                    <a:pt x="24" y="114"/>
                  </a:lnTo>
                  <a:lnTo>
                    <a:pt x="24" y="123"/>
                  </a:lnTo>
                  <a:lnTo>
                    <a:pt x="24" y="132"/>
                  </a:lnTo>
                  <a:lnTo>
                    <a:pt x="8"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13" name="Freeform 1646"/>
            <p:cNvSpPr>
              <a:spLocks/>
            </p:cNvSpPr>
            <p:nvPr/>
          </p:nvSpPr>
          <p:spPr bwMode="auto">
            <a:xfrm>
              <a:off x="2108" y="3384"/>
              <a:ext cx="72" cy="114"/>
            </a:xfrm>
            <a:custGeom>
              <a:avLst/>
              <a:gdLst>
                <a:gd name="T0" fmla="*/ 0 w 72"/>
                <a:gd name="T1" fmla="*/ 0 h 114"/>
                <a:gd name="T2" fmla="*/ 8 w 72"/>
                <a:gd name="T3" fmla="*/ 9 h 114"/>
                <a:gd name="T4" fmla="*/ 16 w 72"/>
                <a:gd name="T5" fmla="*/ 27 h 114"/>
                <a:gd name="T6" fmla="*/ 24 w 72"/>
                <a:gd name="T7" fmla="*/ 27 h 114"/>
                <a:gd name="T8" fmla="*/ 40 w 72"/>
                <a:gd name="T9" fmla="*/ 35 h 114"/>
                <a:gd name="T10" fmla="*/ 48 w 72"/>
                <a:gd name="T11" fmla="*/ 44 h 114"/>
                <a:gd name="T12" fmla="*/ 56 w 72"/>
                <a:gd name="T13" fmla="*/ 62 h 114"/>
                <a:gd name="T14" fmla="*/ 56 w 72"/>
                <a:gd name="T15" fmla="*/ 71 h 114"/>
                <a:gd name="T16" fmla="*/ 56 w 72"/>
                <a:gd name="T17" fmla="*/ 79 h 114"/>
                <a:gd name="T18" fmla="*/ 56 w 72"/>
                <a:gd name="T19" fmla="*/ 97 h 114"/>
                <a:gd name="T20" fmla="*/ 72 w 72"/>
                <a:gd name="T21" fmla="*/ 106 h 114"/>
                <a:gd name="T22" fmla="*/ 72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0" y="0"/>
                  </a:moveTo>
                  <a:lnTo>
                    <a:pt x="8" y="9"/>
                  </a:lnTo>
                  <a:lnTo>
                    <a:pt x="16" y="27"/>
                  </a:lnTo>
                  <a:lnTo>
                    <a:pt x="24" y="27"/>
                  </a:lnTo>
                  <a:lnTo>
                    <a:pt x="40" y="35"/>
                  </a:lnTo>
                  <a:lnTo>
                    <a:pt x="48" y="44"/>
                  </a:lnTo>
                  <a:lnTo>
                    <a:pt x="56" y="62"/>
                  </a:lnTo>
                  <a:lnTo>
                    <a:pt x="56" y="71"/>
                  </a:lnTo>
                  <a:lnTo>
                    <a:pt x="56" y="79"/>
                  </a:lnTo>
                  <a:lnTo>
                    <a:pt x="56" y="97"/>
                  </a:lnTo>
                  <a:lnTo>
                    <a:pt x="72" y="106"/>
                  </a:lnTo>
                  <a:lnTo>
                    <a:pt x="72"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14" name="Freeform 1647"/>
            <p:cNvSpPr>
              <a:spLocks/>
            </p:cNvSpPr>
            <p:nvPr/>
          </p:nvSpPr>
          <p:spPr bwMode="auto">
            <a:xfrm>
              <a:off x="1764" y="3446"/>
              <a:ext cx="48" cy="88"/>
            </a:xfrm>
            <a:custGeom>
              <a:avLst/>
              <a:gdLst>
                <a:gd name="T0" fmla="*/ 48 w 48"/>
                <a:gd name="T1" fmla="*/ 0 h 88"/>
                <a:gd name="T2" fmla="*/ 32 w 48"/>
                <a:gd name="T3" fmla="*/ 0 h 88"/>
                <a:gd name="T4" fmla="*/ 24 w 48"/>
                <a:gd name="T5" fmla="*/ 9 h 88"/>
                <a:gd name="T6" fmla="*/ 24 w 48"/>
                <a:gd name="T7" fmla="*/ 17 h 88"/>
                <a:gd name="T8" fmla="*/ 24 w 48"/>
                <a:gd name="T9" fmla="*/ 35 h 88"/>
                <a:gd name="T10" fmla="*/ 24 w 48"/>
                <a:gd name="T11" fmla="*/ 44 h 88"/>
                <a:gd name="T12" fmla="*/ 16 w 48"/>
                <a:gd name="T13" fmla="*/ 52 h 88"/>
                <a:gd name="T14" fmla="*/ 16 w 48"/>
                <a:gd name="T15" fmla="*/ 61 h 88"/>
                <a:gd name="T16" fmla="*/ 16 w 48"/>
                <a:gd name="T17" fmla="*/ 79 h 88"/>
                <a:gd name="T18" fmla="*/ 16 w 48"/>
                <a:gd name="T19" fmla="*/ 88 h 88"/>
                <a:gd name="T20" fmla="*/ 0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48" y="0"/>
                  </a:moveTo>
                  <a:lnTo>
                    <a:pt x="32" y="0"/>
                  </a:lnTo>
                  <a:lnTo>
                    <a:pt x="24" y="9"/>
                  </a:lnTo>
                  <a:lnTo>
                    <a:pt x="24" y="17"/>
                  </a:lnTo>
                  <a:lnTo>
                    <a:pt x="24" y="35"/>
                  </a:lnTo>
                  <a:lnTo>
                    <a:pt x="24" y="44"/>
                  </a:lnTo>
                  <a:lnTo>
                    <a:pt x="16" y="52"/>
                  </a:lnTo>
                  <a:lnTo>
                    <a:pt x="16" y="61"/>
                  </a:lnTo>
                  <a:lnTo>
                    <a:pt x="16" y="79"/>
                  </a:lnTo>
                  <a:lnTo>
                    <a:pt x="16" y="88"/>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15" name="Freeform 1648"/>
            <p:cNvSpPr>
              <a:spLocks/>
            </p:cNvSpPr>
            <p:nvPr/>
          </p:nvSpPr>
          <p:spPr bwMode="auto">
            <a:xfrm>
              <a:off x="1844" y="3498"/>
              <a:ext cx="40" cy="80"/>
            </a:xfrm>
            <a:custGeom>
              <a:avLst/>
              <a:gdLst>
                <a:gd name="T0" fmla="*/ 0 w 40"/>
                <a:gd name="T1" fmla="*/ 0 h 80"/>
                <a:gd name="T2" fmla="*/ 16 w 40"/>
                <a:gd name="T3" fmla="*/ 0 h 80"/>
                <a:gd name="T4" fmla="*/ 32 w 40"/>
                <a:gd name="T5" fmla="*/ 0 h 80"/>
                <a:gd name="T6" fmla="*/ 32 w 40"/>
                <a:gd name="T7" fmla="*/ 9 h 80"/>
                <a:gd name="T8" fmla="*/ 40 w 40"/>
                <a:gd name="T9" fmla="*/ 27 h 80"/>
                <a:gd name="T10" fmla="*/ 40 w 40"/>
                <a:gd name="T11" fmla="*/ 36 h 80"/>
                <a:gd name="T12" fmla="*/ 40 w 40"/>
                <a:gd name="T13" fmla="*/ 44 h 80"/>
                <a:gd name="T14" fmla="*/ 40 w 40"/>
                <a:gd name="T15" fmla="*/ 62 h 80"/>
                <a:gd name="T16" fmla="*/ 40 w 40"/>
                <a:gd name="T17" fmla="*/ 71 h 80"/>
                <a:gd name="T18" fmla="*/ 4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0" y="0"/>
                  </a:moveTo>
                  <a:lnTo>
                    <a:pt x="16" y="0"/>
                  </a:lnTo>
                  <a:lnTo>
                    <a:pt x="32" y="0"/>
                  </a:lnTo>
                  <a:lnTo>
                    <a:pt x="32" y="9"/>
                  </a:lnTo>
                  <a:lnTo>
                    <a:pt x="40" y="27"/>
                  </a:lnTo>
                  <a:lnTo>
                    <a:pt x="40" y="36"/>
                  </a:lnTo>
                  <a:lnTo>
                    <a:pt x="40" y="44"/>
                  </a:lnTo>
                  <a:lnTo>
                    <a:pt x="40" y="62"/>
                  </a:lnTo>
                  <a:lnTo>
                    <a:pt x="40" y="71"/>
                  </a:lnTo>
                  <a:lnTo>
                    <a:pt x="4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16" name="Freeform 1649"/>
            <p:cNvSpPr>
              <a:spLocks/>
            </p:cNvSpPr>
            <p:nvPr/>
          </p:nvSpPr>
          <p:spPr bwMode="auto">
            <a:xfrm>
              <a:off x="1844" y="3411"/>
              <a:ext cx="32" cy="79"/>
            </a:xfrm>
            <a:custGeom>
              <a:avLst/>
              <a:gdLst>
                <a:gd name="T0" fmla="*/ 0 w 32"/>
                <a:gd name="T1" fmla="*/ 8 h 79"/>
                <a:gd name="T2" fmla="*/ 8 w 32"/>
                <a:gd name="T3" fmla="*/ 0 h 79"/>
                <a:gd name="T4" fmla="*/ 8 w 32"/>
                <a:gd name="T5" fmla="*/ 8 h 79"/>
                <a:gd name="T6" fmla="*/ 8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32 w 32"/>
                <a:gd name="T19" fmla="*/ 70 h 79"/>
                <a:gd name="T20" fmla="*/ 32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0" y="8"/>
                  </a:moveTo>
                  <a:lnTo>
                    <a:pt x="8" y="0"/>
                  </a:lnTo>
                  <a:lnTo>
                    <a:pt x="8" y="8"/>
                  </a:lnTo>
                  <a:lnTo>
                    <a:pt x="8" y="17"/>
                  </a:lnTo>
                  <a:lnTo>
                    <a:pt x="16" y="17"/>
                  </a:lnTo>
                  <a:lnTo>
                    <a:pt x="16" y="35"/>
                  </a:lnTo>
                  <a:lnTo>
                    <a:pt x="16" y="44"/>
                  </a:lnTo>
                  <a:lnTo>
                    <a:pt x="16" y="52"/>
                  </a:lnTo>
                  <a:lnTo>
                    <a:pt x="16" y="70"/>
                  </a:lnTo>
                  <a:lnTo>
                    <a:pt x="32" y="70"/>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17" name="Freeform 1650"/>
            <p:cNvSpPr>
              <a:spLocks/>
            </p:cNvSpPr>
            <p:nvPr/>
          </p:nvSpPr>
          <p:spPr bwMode="auto">
            <a:xfrm>
              <a:off x="2028" y="3534"/>
              <a:ext cx="48" cy="79"/>
            </a:xfrm>
            <a:custGeom>
              <a:avLst/>
              <a:gdLst>
                <a:gd name="T0" fmla="*/ 0 w 48"/>
                <a:gd name="T1" fmla="*/ 0 h 79"/>
                <a:gd name="T2" fmla="*/ 16 w 48"/>
                <a:gd name="T3" fmla="*/ 8 h 79"/>
                <a:gd name="T4" fmla="*/ 16 w 48"/>
                <a:gd name="T5" fmla="*/ 26 h 79"/>
                <a:gd name="T6" fmla="*/ 24 w 48"/>
                <a:gd name="T7" fmla="*/ 35 h 79"/>
                <a:gd name="T8" fmla="*/ 32 w 48"/>
                <a:gd name="T9" fmla="*/ 35 h 79"/>
                <a:gd name="T10" fmla="*/ 32 w 48"/>
                <a:gd name="T11" fmla="*/ 44 h 79"/>
                <a:gd name="T12" fmla="*/ 48 w 48"/>
                <a:gd name="T13" fmla="*/ 44 h 79"/>
                <a:gd name="T14" fmla="*/ 48 w 48"/>
                <a:gd name="T15" fmla="*/ 61 h 79"/>
                <a:gd name="T16" fmla="*/ 48 w 48"/>
                <a:gd name="T17" fmla="*/ 70 h 79"/>
                <a:gd name="T18" fmla="*/ 48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0" y="0"/>
                  </a:moveTo>
                  <a:lnTo>
                    <a:pt x="16" y="8"/>
                  </a:lnTo>
                  <a:lnTo>
                    <a:pt x="16" y="26"/>
                  </a:lnTo>
                  <a:lnTo>
                    <a:pt x="24" y="35"/>
                  </a:lnTo>
                  <a:lnTo>
                    <a:pt x="32" y="35"/>
                  </a:lnTo>
                  <a:lnTo>
                    <a:pt x="32" y="44"/>
                  </a:lnTo>
                  <a:lnTo>
                    <a:pt x="48" y="44"/>
                  </a:lnTo>
                  <a:lnTo>
                    <a:pt x="48" y="61"/>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18" name="Freeform 1651"/>
            <p:cNvSpPr>
              <a:spLocks/>
            </p:cNvSpPr>
            <p:nvPr/>
          </p:nvSpPr>
          <p:spPr bwMode="auto">
            <a:xfrm>
              <a:off x="2044" y="3455"/>
              <a:ext cx="64" cy="35"/>
            </a:xfrm>
            <a:custGeom>
              <a:avLst/>
              <a:gdLst>
                <a:gd name="T0" fmla="*/ 0 w 64"/>
                <a:gd name="T1" fmla="*/ 0 h 35"/>
                <a:gd name="T2" fmla="*/ 8 w 64"/>
                <a:gd name="T3" fmla="*/ 0 h 35"/>
                <a:gd name="T4" fmla="*/ 16 w 64"/>
                <a:gd name="T5" fmla="*/ 0 h 35"/>
                <a:gd name="T6" fmla="*/ 32 w 64"/>
                <a:gd name="T7" fmla="*/ 0 h 35"/>
                <a:gd name="T8" fmla="*/ 32 w 64"/>
                <a:gd name="T9" fmla="*/ 8 h 35"/>
                <a:gd name="T10" fmla="*/ 40 w 64"/>
                <a:gd name="T11" fmla="*/ 8 h 35"/>
                <a:gd name="T12" fmla="*/ 48 w 64"/>
                <a:gd name="T13" fmla="*/ 26 h 35"/>
                <a:gd name="T14" fmla="*/ 64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0" y="0"/>
                  </a:moveTo>
                  <a:lnTo>
                    <a:pt x="8" y="0"/>
                  </a:lnTo>
                  <a:lnTo>
                    <a:pt x="16" y="0"/>
                  </a:lnTo>
                  <a:lnTo>
                    <a:pt x="32" y="0"/>
                  </a:lnTo>
                  <a:lnTo>
                    <a:pt x="32" y="8"/>
                  </a:lnTo>
                  <a:lnTo>
                    <a:pt x="40" y="8"/>
                  </a:lnTo>
                  <a:lnTo>
                    <a:pt x="48" y="26"/>
                  </a:lnTo>
                  <a:lnTo>
                    <a:pt x="64"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19" name="Freeform 1652"/>
            <p:cNvSpPr>
              <a:spLocks/>
            </p:cNvSpPr>
            <p:nvPr/>
          </p:nvSpPr>
          <p:spPr bwMode="auto">
            <a:xfrm>
              <a:off x="2012" y="3455"/>
              <a:ext cx="16" cy="123"/>
            </a:xfrm>
            <a:custGeom>
              <a:avLst/>
              <a:gdLst>
                <a:gd name="T0" fmla="*/ 16 w 16"/>
                <a:gd name="T1" fmla="*/ 0 h 123"/>
                <a:gd name="T2" fmla="*/ 16 w 16"/>
                <a:gd name="T3" fmla="*/ 35 h 123"/>
                <a:gd name="T4" fmla="*/ 16 w 16"/>
                <a:gd name="T5" fmla="*/ 43 h 123"/>
                <a:gd name="T6" fmla="*/ 16 w 16"/>
                <a:gd name="T7" fmla="*/ 70 h 123"/>
                <a:gd name="T8" fmla="*/ 8 w 16"/>
                <a:gd name="T9" fmla="*/ 70 h 123"/>
                <a:gd name="T10" fmla="*/ 8 w 16"/>
                <a:gd name="T11" fmla="*/ 79 h 123"/>
                <a:gd name="T12" fmla="*/ 8 w 16"/>
                <a:gd name="T13" fmla="*/ 87 h 123"/>
                <a:gd name="T14" fmla="*/ 8 w 16"/>
                <a:gd name="T15" fmla="*/ 105 h 123"/>
                <a:gd name="T16" fmla="*/ 0 w 16"/>
                <a:gd name="T17" fmla="*/ 114 h 123"/>
                <a:gd name="T18" fmla="*/ 0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16" y="0"/>
                  </a:moveTo>
                  <a:lnTo>
                    <a:pt x="16" y="35"/>
                  </a:lnTo>
                  <a:lnTo>
                    <a:pt x="16" y="43"/>
                  </a:lnTo>
                  <a:lnTo>
                    <a:pt x="16" y="70"/>
                  </a:lnTo>
                  <a:lnTo>
                    <a:pt x="8" y="70"/>
                  </a:lnTo>
                  <a:lnTo>
                    <a:pt x="8" y="79"/>
                  </a:lnTo>
                  <a:lnTo>
                    <a:pt x="8" y="87"/>
                  </a:lnTo>
                  <a:lnTo>
                    <a:pt x="8" y="105"/>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20" name="Freeform 1653"/>
            <p:cNvSpPr>
              <a:spLocks/>
            </p:cNvSpPr>
            <p:nvPr/>
          </p:nvSpPr>
          <p:spPr bwMode="auto">
            <a:xfrm>
              <a:off x="1980" y="3481"/>
              <a:ext cx="16" cy="61"/>
            </a:xfrm>
            <a:custGeom>
              <a:avLst/>
              <a:gdLst>
                <a:gd name="T0" fmla="*/ 0 w 16"/>
                <a:gd name="T1" fmla="*/ 0 h 61"/>
                <a:gd name="T2" fmla="*/ 8 w 16"/>
                <a:gd name="T3" fmla="*/ 9 h 61"/>
                <a:gd name="T4" fmla="*/ 16 w 16"/>
                <a:gd name="T5" fmla="*/ 17 h 61"/>
                <a:gd name="T6" fmla="*/ 16 w 16"/>
                <a:gd name="T7" fmla="*/ 26 h 61"/>
                <a:gd name="T8" fmla="*/ 16 w 16"/>
                <a:gd name="T9" fmla="*/ 44 h 61"/>
                <a:gd name="T10" fmla="*/ 16 w 16"/>
                <a:gd name="T11" fmla="*/ 53 h 61"/>
                <a:gd name="T12" fmla="*/ 16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0" y="0"/>
                  </a:moveTo>
                  <a:lnTo>
                    <a:pt x="8" y="9"/>
                  </a:lnTo>
                  <a:lnTo>
                    <a:pt x="16" y="17"/>
                  </a:lnTo>
                  <a:lnTo>
                    <a:pt x="16" y="26"/>
                  </a:lnTo>
                  <a:lnTo>
                    <a:pt x="16" y="44"/>
                  </a:lnTo>
                  <a:lnTo>
                    <a:pt x="16" y="53"/>
                  </a:lnTo>
                  <a:lnTo>
                    <a:pt x="16"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21" name="Freeform 1654"/>
            <p:cNvSpPr>
              <a:spLocks/>
            </p:cNvSpPr>
            <p:nvPr/>
          </p:nvSpPr>
          <p:spPr bwMode="auto">
            <a:xfrm>
              <a:off x="1948" y="3507"/>
              <a:ext cx="16" cy="88"/>
            </a:xfrm>
            <a:custGeom>
              <a:avLst/>
              <a:gdLst>
                <a:gd name="T0" fmla="*/ 16 w 16"/>
                <a:gd name="T1" fmla="*/ 0 h 88"/>
                <a:gd name="T2" fmla="*/ 16 w 16"/>
                <a:gd name="T3" fmla="*/ 27 h 88"/>
                <a:gd name="T4" fmla="*/ 8 w 16"/>
                <a:gd name="T5" fmla="*/ 35 h 88"/>
                <a:gd name="T6" fmla="*/ 8 w 16"/>
                <a:gd name="T7" fmla="*/ 53 h 88"/>
                <a:gd name="T8" fmla="*/ 0 w 16"/>
                <a:gd name="T9" fmla="*/ 62 h 88"/>
                <a:gd name="T10" fmla="*/ 0 w 16"/>
                <a:gd name="T11" fmla="*/ 71 h 88"/>
                <a:gd name="T12" fmla="*/ 0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16" y="0"/>
                  </a:moveTo>
                  <a:lnTo>
                    <a:pt x="16" y="27"/>
                  </a:lnTo>
                  <a:lnTo>
                    <a:pt x="8" y="35"/>
                  </a:lnTo>
                  <a:lnTo>
                    <a:pt x="8"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22" name="Freeform 1655"/>
            <p:cNvSpPr>
              <a:spLocks/>
            </p:cNvSpPr>
            <p:nvPr/>
          </p:nvSpPr>
          <p:spPr bwMode="auto">
            <a:xfrm>
              <a:off x="1908" y="3455"/>
              <a:ext cx="16" cy="123"/>
            </a:xfrm>
            <a:custGeom>
              <a:avLst/>
              <a:gdLst>
                <a:gd name="T0" fmla="*/ 8 w 16"/>
                <a:gd name="T1" fmla="*/ 0 h 123"/>
                <a:gd name="T2" fmla="*/ 8 w 16"/>
                <a:gd name="T3" fmla="*/ 8 h 123"/>
                <a:gd name="T4" fmla="*/ 16 w 16"/>
                <a:gd name="T5" fmla="*/ 26 h 123"/>
                <a:gd name="T6" fmla="*/ 16 w 16"/>
                <a:gd name="T7" fmla="*/ 35 h 123"/>
                <a:gd name="T8" fmla="*/ 8 w 16"/>
                <a:gd name="T9" fmla="*/ 43 h 123"/>
                <a:gd name="T10" fmla="*/ 8 w 16"/>
                <a:gd name="T11" fmla="*/ 52 h 123"/>
                <a:gd name="T12" fmla="*/ 8 w 16"/>
                <a:gd name="T13" fmla="*/ 70 h 123"/>
                <a:gd name="T14" fmla="*/ 8 w 16"/>
                <a:gd name="T15" fmla="*/ 79 h 123"/>
                <a:gd name="T16" fmla="*/ 0 w 16"/>
                <a:gd name="T17" fmla="*/ 87 h 123"/>
                <a:gd name="T18" fmla="*/ 0 w 16"/>
                <a:gd name="T19" fmla="*/ 105 h 123"/>
                <a:gd name="T20" fmla="*/ 0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16" y="26"/>
                  </a:lnTo>
                  <a:lnTo>
                    <a:pt x="16" y="35"/>
                  </a:lnTo>
                  <a:lnTo>
                    <a:pt x="8" y="43"/>
                  </a:lnTo>
                  <a:lnTo>
                    <a:pt x="8" y="52"/>
                  </a:lnTo>
                  <a:lnTo>
                    <a:pt x="8" y="70"/>
                  </a:lnTo>
                  <a:lnTo>
                    <a:pt x="8" y="79"/>
                  </a:lnTo>
                  <a:lnTo>
                    <a:pt x="0" y="87"/>
                  </a:lnTo>
                  <a:lnTo>
                    <a:pt x="0" y="105"/>
                  </a:lnTo>
                  <a:lnTo>
                    <a:pt x="0"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23" name="Freeform 1656"/>
            <p:cNvSpPr>
              <a:spLocks/>
            </p:cNvSpPr>
            <p:nvPr/>
          </p:nvSpPr>
          <p:spPr bwMode="auto">
            <a:xfrm>
              <a:off x="1788" y="3490"/>
              <a:ext cx="40" cy="105"/>
            </a:xfrm>
            <a:custGeom>
              <a:avLst/>
              <a:gdLst>
                <a:gd name="T0" fmla="*/ 32 w 40"/>
                <a:gd name="T1" fmla="*/ 0 h 105"/>
                <a:gd name="T2" fmla="*/ 40 w 40"/>
                <a:gd name="T3" fmla="*/ 8 h 105"/>
                <a:gd name="T4" fmla="*/ 32 w 40"/>
                <a:gd name="T5" fmla="*/ 17 h 105"/>
                <a:gd name="T6" fmla="*/ 24 w 40"/>
                <a:gd name="T7" fmla="*/ 35 h 105"/>
                <a:gd name="T8" fmla="*/ 8 w 40"/>
                <a:gd name="T9" fmla="*/ 44 h 105"/>
                <a:gd name="T10" fmla="*/ 8 w 40"/>
                <a:gd name="T11" fmla="*/ 52 h 105"/>
                <a:gd name="T12" fmla="*/ 0 w 40"/>
                <a:gd name="T13" fmla="*/ 70 h 105"/>
                <a:gd name="T14" fmla="*/ 0 w 40"/>
                <a:gd name="T15" fmla="*/ 79 h 105"/>
                <a:gd name="T16" fmla="*/ 0 w 40"/>
                <a:gd name="T17" fmla="*/ 88 h 105"/>
                <a:gd name="T18" fmla="*/ 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32" y="0"/>
                  </a:moveTo>
                  <a:lnTo>
                    <a:pt x="40" y="8"/>
                  </a:lnTo>
                  <a:lnTo>
                    <a:pt x="32" y="17"/>
                  </a:lnTo>
                  <a:lnTo>
                    <a:pt x="24" y="35"/>
                  </a:lnTo>
                  <a:lnTo>
                    <a:pt x="8" y="44"/>
                  </a:lnTo>
                  <a:lnTo>
                    <a:pt x="8" y="52"/>
                  </a:lnTo>
                  <a:lnTo>
                    <a:pt x="0" y="70"/>
                  </a:lnTo>
                  <a:lnTo>
                    <a:pt x="0" y="79"/>
                  </a:lnTo>
                  <a:lnTo>
                    <a:pt x="0" y="88"/>
                  </a:lnTo>
                  <a:lnTo>
                    <a:pt x="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24" name="Freeform 1657"/>
            <p:cNvSpPr>
              <a:spLocks/>
            </p:cNvSpPr>
            <p:nvPr/>
          </p:nvSpPr>
          <p:spPr bwMode="auto">
            <a:xfrm>
              <a:off x="1724" y="3463"/>
              <a:ext cx="64" cy="115"/>
            </a:xfrm>
            <a:custGeom>
              <a:avLst/>
              <a:gdLst>
                <a:gd name="T0" fmla="*/ 64 w 64"/>
                <a:gd name="T1" fmla="*/ 0 h 115"/>
                <a:gd name="T2" fmla="*/ 56 w 64"/>
                <a:gd name="T3" fmla="*/ 18 h 115"/>
                <a:gd name="T4" fmla="*/ 56 w 64"/>
                <a:gd name="T5" fmla="*/ 27 h 115"/>
                <a:gd name="T6" fmla="*/ 40 w 64"/>
                <a:gd name="T7" fmla="*/ 27 h 115"/>
                <a:gd name="T8" fmla="*/ 32 w 64"/>
                <a:gd name="T9" fmla="*/ 27 h 115"/>
                <a:gd name="T10" fmla="*/ 32 w 64"/>
                <a:gd name="T11" fmla="*/ 35 h 115"/>
                <a:gd name="T12" fmla="*/ 32 w 64"/>
                <a:gd name="T13" fmla="*/ 44 h 115"/>
                <a:gd name="T14" fmla="*/ 24 w 64"/>
                <a:gd name="T15" fmla="*/ 62 h 115"/>
                <a:gd name="T16" fmla="*/ 16 w 64"/>
                <a:gd name="T17" fmla="*/ 71 h 115"/>
                <a:gd name="T18" fmla="*/ 16 w 64"/>
                <a:gd name="T19" fmla="*/ 79 h 115"/>
                <a:gd name="T20" fmla="*/ 16 w 64"/>
                <a:gd name="T21" fmla="*/ 97 h 115"/>
                <a:gd name="T22" fmla="*/ 0 w 64"/>
                <a:gd name="T23" fmla="*/ 97 h 115"/>
                <a:gd name="T24" fmla="*/ 0 w 64"/>
                <a:gd name="T25" fmla="*/ 106 h 115"/>
                <a:gd name="T26" fmla="*/ 0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64" y="0"/>
                  </a:moveTo>
                  <a:lnTo>
                    <a:pt x="56" y="18"/>
                  </a:lnTo>
                  <a:lnTo>
                    <a:pt x="56" y="27"/>
                  </a:lnTo>
                  <a:lnTo>
                    <a:pt x="40" y="27"/>
                  </a:lnTo>
                  <a:lnTo>
                    <a:pt x="32" y="27"/>
                  </a:lnTo>
                  <a:lnTo>
                    <a:pt x="32" y="35"/>
                  </a:lnTo>
                  <a:lnTo>
                    <a:pt x="32" y="44"/>
                  </a:lnTo>
                  <a:lnTo>
                    <a:pt x="24" y="62"/>
                  </a:lnTo>
                  <a:lnTo>
                    <a:pt x="16" y="71"/>
                  </a:lnTo>
                  <a:lnTo>
                    <a:pt x="16" y="79"/>
                  </a:lnTo>
                  <a:lnTo>
                    <a:pt x="16" y="97"/>
                  </a:lnTo>
                  <a:lnTo>
                    <a:pt x="0" y="97"/>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25" name="Freeform 1658"/>
            <p:cNvSpPr>
              <a:spLocks/>
            </p:cNvSpPr>
            <p:nvPr/>
          </p:nvSpPr>
          <p:spPr bwMode="auto">
            <a:xfrm>
              <a:off x="2132" y="3507"/>
              <a:ext cx="48" cy="88"/>
            </a:xfrm>
            <a:custGeom>
              <a:avLst/>
              <a:gdLst>
                <a:gd name="T0" fmla="*/ 0 w 48"/>
                <a:gd name="T1" fmla="*/ 0 h 88"/>
                <a:gd name="T2" fmla="*/ 0 w 48"/>
                <a:gd name="T3" fmla="*/ 18 h 88"/>
                <a:gd name="T4" fmla="*/ 0 w 48"/>
                <a:gd name="T5" fmla="*/ 27 h 88"/>
                <a:gd name="T6" fmla="*/ 16 w 48"/>
                <a:gd name="T7" fmla="*/ 27 h 88"/>
                <a:gd name="T8" fmla="*/ 16 w 48"/>
                <a:gd name="T9" fmla="*/ 35 h 88"/>
                <a:gd name="T10" fmla="*/ 24 w 48"/>
                <a:gd name="T11" fmla="*/ 35 h 88"/>
                <a:gd name="T12" fmla="*/ 32 w 48"/>
                <a:gd name="T13" fmla="*/ 53 h 88"/>
                <a:gd name="T14" fmla="*/ 48 w 48"/>
                <a:gd name="T15" fmla="*/ 62 h 88"/>
                <a:gd name="T16" fmla="*/ 48 w 48"/>
                <a:gd name="T17" fmla="*/ 71 h 88"/>
                <a:gd name="T18" fmla="*/ 48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0" y="0"/>
                  </a:moveTo>
                  <a:lnTo>
                    <a:pt x="0" y="18"/>
                  </a:lnTo>
                  <a:lnTo>
                    <a:pt x="0" y="27"/>
                  </a:lnTo>
                  <a:lnTo>
                    <a:pt x="16" y="27"/>
                  </a:lnTo>
                  <a:lnTo>
                    <a:pt x="16" y="35"/>
                  </a:lnTo>
                  <a:lnTo>
                    <a:pt x="24" y="35"/>
                  </a:lnTo>
                  <a:lnTo>
                    <a:pt x="32" y="53"/>
                  </a:lnTo>
                  <a:lnTo>
                    <a:pt x="48" y="62"/>
                  </a:lnTo>
                  <a:lnTo>
                    <a:pt x="48" y="71"/>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26" name="Freeform 1659"/>
            <p:cNvSpPr>
              <a:spLocks/>
            </p:cNvSpPr>
            <p:nvPr/>
          </p:nvSpPr>
          <p:spPr bwMode="auto">
            <a:xfrm>
              <a:off x="2092" y="3314"/>
              <a:ext cx="64" cy="53"/>
            </a:xfrm>
            <a:custGeom>
              <a:avLst/>
              <a:gdLst>
                <a:gd name="T0" fmla="*/ 0 w 64"/>
                <a:gd name="T1" fmla="*/ 0 h 53"/>
                <a:gd name="T2" fmla="*/ 24 w 64"/>
                <a:gd name="T3" fmla="*/ 17 h 53"/>
                <a:gd name="T4" fmla="*/ 32 w 64"/>
                <a:gd name="T5" fmla="*/ 17 h 53"/>
                <a:gd name="T6" fmla="*/ 40 w 64"/>
                <a:gd name="T7" fmla="*/ 17 h 53"/>
                <a:gd name="T8" fmla="*/ 56 w 64"/>
                <a:gd name="T9" fmla="*/ 17 h 53"/>
                <a:gd name="T10" fmla="*/ 64 w 64"/>
                <a:gd name="T11" fmla="*/ 26 h 53"/>
                <a:gd name="T12" fmla="*/ 64 w 64"/>
                <a:gd name="T13" fmla="*/ 35 h 53"/>
                <a:gd name="T14" fmla="*/ 64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0" y="0"/>
                  </a:moveTo>
                  <a:lnTo>
                    <a:pt x="24" y="17"/>
                  </a:lnTo>
                  <a:lnTo>
                    <a:pt x="32" y="17"/>
                  </a:lnTo>
                  <a:lnTo>
                    <a:pt x="40" y="17"/>
                  </a:lnTo>
                  <a:lnTo>
                    <a:pt x="56" y="17"/>
                  </a:lnTo>
                  <a:lnTo>
                    <a:pt x="64" y="26"/>
                  </a:lnTo>
                  <a:lnTo>
                    <a:pt x="64" y="35"/>
                  </a:lnTo>
                  <a:lnTo>
                    <a:pt x="64"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27" name="Freeform 1660"/>
            <p:cNvSpPr>
              <a:spLocks/>
            </p:cNvSpPr>
            <p:nvPr/>
          </p:nvSpPr>
          <p:spPr bwMode="auto">
            <a:xfrm>
              <a:off x="1780" y="3314"/>
              <a:ext cx="96" cy="35"/>
            </a:xfrm>
            <a:custGeom>
              <a:avLst/>
              <a:gdLst>
                <a:gd name="T0" fmla="*/ 96 w 96"/>
                <a:gd name="T1" fmla="*/ 0 h 35"/>
                <a:gd name="T2" fmla="*/ 80 w 96"/>
                <a:gd name="T3" fmla="*/ 0 h 35"/>
                <a:gd name="T4" fmla="*/ 72 w 96"/>
                <a:gd name="T5" fmla="*/ 0 h 35"/>
                <a:gd name="T6" fmla="*/ 64 w 96"/>
                <a:gd name="T7" fmla="*/ 0 h 35"/>
                <a:gd name="T8" fmla="*/ 48 w 96"/>
                <a:gd name="T9" fmla="*/ 0 h 35"/>
                <a:gd name="T10" fmla="*/ 40 w 96"/>
                <a:gd name="T11" fmla="*/ 0 h 35"/>
                <a:gd name="T12" fmla="*/ 32 w 96"/>
                <a:gd name="T13" fmla="*/ 0 h 35"/>
                <a:gd name="T14" fmla="*/ 16 w 96"/>
                <a:gd name="T15" fmla="*/ 17 h 35"/>
                <a:gd name="T16" fmla="*/ 8 w 96"/>
                <a:gd name="T17" fmla="*/ 26 h 35"/>
                <a:gd name="T18" fmla="*/ 0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96" y="0"/>
                  </a:moveTo>
                  <a:lnTo>
                    <a:pt x="80" y="0"/>
                  </a:lnTo>
                  <a:lnTo>
                    <a:pt x="72" y="0"/>
                  </a:lnTo>
                  <a:lnTo>
                    <a:pt x="64" y="0"/>
                  </a:lnTo>
                  <a:lnTo>
                    <a:pt x="48" y="0"/>
                  </a:lnTo>
                  <a:lnTo>
                    <a:pt x="40" y="0"/>
                  </a:lnTo>
                  <a:lnTo>
                    <a:pt x="32" y="0"/>
                  </a:lnTo>
                  <a:lnTo>
                    <a:pt x="16" y="17"/>
                  </a:lnTo>
                  <a:lnTo>
                    <a:pt x="8"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28" name="Freeform 1661"/>
            <p:cNvSpPr>
              <a:spLocks/>
            </p:cNvSpPr>
            <p:nvPr/>
          </p:nvSpPr>
          <p:spPr bwMode="auto">
            <a:xfrm>
              <a:off x="1780" y="3296"/>
              <a:ext cx="112" cy="44"/>
            </a:xfrm>
            <a:custGeom>
              <a:avLst/>
              <a:gdLst>
                <a:gd name="T0" fmla="*/ 112 w 112"/>
                <a:gd name="T1" fmla="*/ 0 h 44"/>
                <a:gd name="T2" fmla="*/ 104 w 112"/>
                <a:gd name="T3" fmla="*/ 0 h 44"/>
                <a:gd name="T4" fmla="*/ 96 w 112"/>
                <a:gd name="T5" fmla="*/ 0 h 44"/>
                <a:gd name="T6" fmla="*/ 80 w 112"/>
                <a:gd name="T7" fmla="*/ 0 h 44"/>
                <a:gd name="T8" fmla="*/ 72 w 112"/>
                <a:gd name="T9" fmla="*/ 0 h 44"/>
                <a:gd name="T10" fmla="*/ 64 w 112"/>
                <a:gd name="T11" fmla="*/ 0 h 44"/>
                <a:gd name="T12" fmla="*/ 48 w 112"/>
                <a:gd name="T13" fmla="*/ 0 h 44"/>
                <a:gd name="T14" fmla="*/ 40 w 112"/>
                <a:gd name="T15" fmla="*/ 9 h 44"/>
                <a:gd name="T16" fmla="*/ 32 w 112"/>
                <a:gd name="T17" fmla="*/ 9 h 44"/>
                <a:gd name="T18" fmla="*/ 32 w 112"/>
                <a:gd name="T19" fmla="*/ 18 h 44"/>
                <a:gd name="T20" fmla="*/ 16 w 112"/>
                <a:gd name="T21" fmla="*/ 18 h 44"/>
                <a:gd name="T22" fmla="*/ 8 w 112"/>
                <a:gd name="T23" fmla="*/ 35 h 44"/>
                <a:gd name="T24" fmla="*/ 0 w 112"/>
                <a:gd name="T25" fmla="*/ 35 h 44"/>
                <a:gd name="T26" fmla="*/ 0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112" y="0"/>
                  </a:moveTo>
                  <a:lnTo>
                    <a:pt x="104" y="0"/>
                  </a:lnTo>
                  <a:lnTo>
                    <a:pt x="96" y="0"/>
                  </a:lnTo>
                  <a:lnTo>
                    <a:pt x="80" y="0"/>
                  </a:lnTo>
                  <a:lnTo>
                    <a:pt x="72" y="0"/>
                  </a:lnTo>
                  <a:lnTo>
                    <a:pt x="64" y="0"/>
                  </a:lnTo>
                  <a:lnTo>
                    <a:pt x="48" y="0"/>
                  </a:lnTo>
                  <a:lnTo>
                    <a:pt x="40" y="9"/>
                  </a:lnTo>
                  <a:lnTo>
                    <a:pt x="32" y="9"/>
                  </a:lnTo>
                  <a:lnTo>
                    <a:pt x="32" y="18"/>
                  </a:lnTo>
                  <a:lnTo>
                    <a:pt x="16" y="18"/>
                  </a:lnTo>
                  <a:lnTo>
                    <a:pt x="8" y="35"/>
                  </a:lnTo>
                  <a:lnTo>
                    <a:pt x="0" y="35"/>
                  </a:lnTo>
                  <a:lnTo>
                    <a:pt x="0"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29" name="Freeform 1662"/>
            <p:cNvSpPr>
              <a:spLocks/>
            </p:cNvSpPr>
            <p:nvPr/>
          </p:nvSpPr>
          <p:spPr bwMode="auto">
            <a:xfrm>
              <a:off x="1748" y="3375"/>
              <a:ext cx="64" cy="71"/>
            </a:xfrm>
            <a:custGeom>
              <a:avLst/>
              <a:gdLst>
                <a:gd name="T0" fmla="*/ 64 w 64"/>
                <a:gd name="T1" fmla="*/ 0 h 71"/>
                <a:gd name="T2" fmla="*/ 48 w 64"/>
                <a:gd name="T3" fmla="*/ 0 h 71"/>
                <a:gd name="T4" fmla="*/ 40 w 64"/>
                <a:gd name="T5" fmla="*/ 9 h 71"/>
                <a:gd name="T6" fmla="*/ 32 w 64"/>
                <a:gd name="T7" fmla="*/ 18 h 71"/>
                <a:gd name="T8" fmla="*/ 32 w 64"/>
                <a:gd name="T9" fmla="*/ 36 h 71"/>
                <a:gd name="T10" fmla="*/ 16 w 64"/>
                <a:gd name="T11" fmla="*/ 44 h 71"/>
                <a:gd name="T12" fmla="*/ 16 w 64"/>
                <a:gd name="T13" fmla="*/ 53 h 71"/>
                <a:gd name="T14" fmla="*/ 8 w 64"/>
                <a:gd name="T15" fmla="*/ 53 h 71"/>
                <a:gd name="T16" fmla="*/ 0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64" y="0"/>
                  </a:moveTo>
                  <a:lnTo>
                    <a:pt x="48" y="0"/>
                  </a:lnTo>
                  <a:lnTo>
                    <a:pt x="40" y="9"/>
                  </a:lnTo>
                  <a:lnTo>
                    <a:pt x="32" y="18"/>
                  </a:lnTo>
                  <a:lnTo>
                    <a:pt x="32" y="36"/>
                  </a:lnTo>
                  <a:lnTo>
                    <a:pt x="16" y="44"/>
                  </a:lnTo>
                  <a:lnTo>
                    <a:pt x="16" y="53"/>
                  </a:lnTo>
                  <a:lnTo>
                    <a:pt x="8" y="53"/>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630" name="Freeform 1663"/>
            <p:cNvSpPr>
              <a:spLocks/>
            </p:cNvSpPr>
            <p:nvPr/>
          </p:nvSpPr>
          <p:spPr bwMode="auto">
            <a:xfrm>
              <a:off x="1692" y="3455"/>
              <a:ext cx="96" cy="43"/>
            </a:xfrm>
            <a:custGeom>
              <a:avLst/>
              <a:gdLst>
                <a:gd name="T0" fmla="*/ 96 w 96"/>
                <a:gd name="T1" fmla="*/ 0 h 43"/>
                <a:gd name="T2" fmla="*/ 88 w 96"/>
                <a:gd name="T3" fmla="*/ 0 h 43"/>
                <a:gd name="T4" fmla="*/ 72 w 96"/>
                <a:gd name="T5" fmla="*/ 8 h 43"/>
                <a:gd name="T6" fmla="*/ 64 w 96"/>
                <a:gd name="T7" fmla="*/ 8 h 43"/>
                <a:gd name="T8" fmla="*/ 56 w 96"/>
                <a:gd name="T9" fmla="*/ 26 h 43"/>
                <a:gd name="T10" fmla="*/ 48 w 96"/>
                <a:gd name="T11" fmla="*/ 26 h 43"/>
                <a:gd name="T12" fmla="*/ 32 w 96"/>
                <a:gd name="T13" fmla="*/ 26 h 43"/>
                <a:gd name="T14" fmla="*/ 24 w 96"/>
                <a:gd name="T15" fmla="*/ 26 h 43"/>
                <a:gd name="T16" fmla="*/ 16 w 96"/>
                <a:gd name="T17" fmla="*/ 35 h 43"/>
                <a:gd name="T18" fmla="*/ 0 w 96"/>
                <a:gd name="T19" fmla="*/ 35 h 43"/>
                <a:gd name="T20" fmla="*/ 0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96" y="0"/>
                  </a:moveTo>
                  <a:lnTo>
                    <a:pt x="88" y="0"/>
                  </a:lnTo>
                  <a:lnTo>
                    <a:pt x="72" y="8"/>
                  </a:lnTo>
                  <a:lnTo>
                    <a:pt x="64" y="8"/>
                  </a:lnTo>
                  <a:lnTo>
                    <a:pt x="56" y="26"/>
                  </a:lnTo>
                  <a:lnTo>
                    <a:pt x="48" y="26"/>
                  </a:lnTo>
                  <a:lnTo>
                    <a:pt x="32" y="26"/>
                  </a:lnTo>
                  <a:lnTo>
                    <a:pt x="24" y="26"/>
                  </a:lnTo>
                  <a:lnTo>
                    <a:pt x="16" y="35"/>
                  </a:lnTo>
                  <a:lnTo>
                    <a:pt x="0" y="35"/>
                  </a:lnTo>
                  <a:lnTo>
                    <a:pt x="0"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6553" name="Group 1664"/>
          <p:cNvGrpSpPr>
            <a:grpSpLocks/>
          </p:cNvGrpSpPr>
          <p:nvPr/>
        </p:nvGrpSpPr>
        <p:grpSpPr bwMode="auto">
          <a:xfrm>
            <a:off x="7632700" y="2590800"/>
            <a:ext cx="609600" cy="496888"/>
            <a:chOff x="1748" y="2760"/>
            <a:chExt cx="480" cy="457"/>
          </a:xfrm>
        </p:grpSpPr>
        <p:sp>
          <p:nvSpPr>
            <p:cNvPr id="106572" name="Freeform 1665"/>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232 w 232"/>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211"/>
                <a:gd name="T188" fmla="*/ 232 w 232"/>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lnTo>
                    <a:pt x="232"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573" name="Freeform 1666"/>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211"/>
                <a:gd name="T185" fmla="*/ 232 w 232"/>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574" name="Freeform 1667"/>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56 w 208"/>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8"/>
                <a:gd name="T187" fmla="*/ 0 h 255"/>
                <a:gd name="T188" fmla="*/ 208 w 208"/>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lnTo>
                    <a:pt x="56"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575" name="Freeform 1668"/>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8"/>
                <a:gd name="T184" fmla="*/ 0 h 255"/>
                <a:gd name="T185" fmla="*/ 208 w 208"/>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576" name="Freeform 1669"/>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40 w 280"/>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0"/>
                <a:gd name="T118" fmla="*/ 0 h 360"/>
                <a:gd name="T119" fmla="*/ 280 w 280"/>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lnTo>
                    <a:pt x="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577" name="Freeform 1670"/>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80"/>
                <a:gd name="T115" fmla="*/ 0 h 360"/>
                <a:gd name="T116" fmla="*/ 280 w 280"/>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578" name="Freeform 1671"/>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40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lnTo>
                    <a:pt x="40"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579" name="Freeform 1672"/>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580" name="Freeform 1673"/>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208 w 208"/>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8"/>
                <a:gd name="T139" fmla="*/ 0 h 457"/>
                <a:gd name="T140" fmla="*/ 208 w 208"/>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lnTo>
                    <a:pt x="208"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581" name="Freeform 1674"/>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8"/>
                <a:gd name="T136" fmla="*/ 0 h 457"/>
                <a:gd name="T137" fmla="*/ 208 w 208"/>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582" name="Freeform 1675"/>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232 w 232"/>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325"/>
                <a:gd name="T188" fmla="*/ 232 w 232"/>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lnTo>
                    <a:pt x="232"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583" name="Freeform 1676"/>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325"/>
                <a:gd name="T185" fmla="*/ 232 w 232"/>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sp>
        <p:nvSpPr>
          <p:cNvPr id="715405" name="AutoShape 1677"/>
          <p:cNvSpPr>
            <a:spLocks noChangeArrowheads="1"/>
          </p:cNvSpPr>
          <p:nvPr/>
        </p:nvSpPr>
        <p:spPr bwMode="auto">
          <a:xfrm rot="10800000" flipH="1">
            <a:off x="1371600" y="3124200"/>
            <a:ext cx="6705600" cy="838200"/>
          </a:xfrm>
          <a:prstGeom prst="rtTriangle">
            <a:avLst/>
          </a:prstGeom>
          <a:solidFill>
            <a:srgbClr val="66CCFF"/>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555" name="Rectangle 1678"/>
          <p:cNvSpPr>
            <a:spLocks noChangeArrowheads="1"/>
          </p:cNvSpPr>
          <p:nvPr/>
        </p:nvSpPr>
        <p:spPr bwMode="auto">
          <a:xfrm>
            <a:off x="1295400" y="4800600"/>
            <a:ext cx="304800" cy="685800"/>
          </a:xfrm>
          <a:prstGeom prst="rect">
            <a:avLst/>
          </a:prstGeom>
          <a:solidFill>
            <a:srgbClr val="00FF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556" name="Line 1679"/>
          <p:cNvSpPr>
            <a:spLocks noChangeShapeType="1"/>
          </p:cNvSpPr>
          <p:nvPr/>
        </p:nvSpPr>
        <p:spPr bwMode="auto">
          <a:xfrm flipV="1">
            <a:off x="1295400" y="4800600"/>
            <a:ext cx="304800" cy="762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557" name="Line 1680"/>
          <p:cNvSpPr>
            <a:spLocks noChangeShapeType="1"/>
          </p:cNvSpPr>
          <p:nvPr/>
        </p:nvSpPr>
        <p:spPr bwMode="auto">
          <a:xfrm flipV="1">
            <a:off x="1295400" y="4876800"/>
            <a:ext cx="304800" cy="762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558" name="Line 1681"/>
          <p:cNvSpPr>
            <a:spLocks noChangeShapeType="1"/>
          </p:cNvSpPr>
          <p:nvPr/>
        </p:nvSpPr>
        <p:spPr bwMode="auto">
          <a:xfrm flipV="1">
            <a:off x="1295400" y="4953000"/>
            <a:ext cx="304800" cy="762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559" name="Line 1682"/>
          <p:cNvSpPr>
            <a:spLocks noChangeShapeType="1"/>
          </p:cNvSpPr>
          <p:nvPr/>
        </p:nvSpPr>
        <p:spPr bwMode="auto">
          <a:xfrm>
            <a:off x="1295400" y="5410200"/>
            <a:ext cx="304800" cy="762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560" name="Line 1683"/>
          <p:cNvSpPr>
            <a:spLocks noChangeShapeType="1"/>
          </p:cNvSpPr>
          <p:nvPr/>
        </p:nvSpPr>
        <p:spPr bwMode="auto">
          <a:xfrm>
            <a:off x="1295400" y="5334000"/>
            <a:ext cx="304800" cy="762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561" name="Line 1684"/>
          <p:cNvSpPr>
            <a:spLocks noChangeShapeType="1"/>
          </p:cNvSpPr>
          <p:nvPr/>
        </p:nvSpPr>
        <p:spPr bwMode="auto">
          <a:xfrm>
            <a:off x="1295400" y="5257800"/>
            <a:ext cx="304800" cy="762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562" name="Line 1685"/>
          <p:cNvSpPr>
            <a:spLocks noChangeShapeType="1"/>
          </p:cNvSpPr>
          <p:nvPr/>
        </p:nvSpPr>
        <p:spPr bwMode="auto">
          <a:xfrm>
            <a:off x="1295400" y="5181600"/>
            <a:ext cx="304800" cy="762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563" name="Line 1686"/>
          <p:cNvSpPr>
            <a:spLocks noChangeShapeType="1"/>
          </p:cNvSpPr>
          <p:nvPr/>
        </p:nvSpPr>
        <p:spPr bwMode="auto">
          <a:xfrm flipV="1">
            <a:off x="1295400" y="5029200"/>
            <a:ext cx="304800" cy="762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564" name="Line 1687"/>
          <p:cNvSpPr>
            <a:spLocks noChangeShapeType="1"/>
          </p:cNvSpPr>
          <p:nvPr/>
        </p:nvSpPr>
        <p:spPr bwMode="auto">
          <a:xfrm flipH="1">
            <a:off x="1295400" y="5105400"/>
            <a:ext cx="304800"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565" name="Freeform 1688"/>
          <p:cNvSpPr>
            <a:spLocks/>
          </p:cNvSpPr>
          <p:nvPr/>
        </p:nvSpPr>
        <p:spPr bwMode="auto">
          <a:xfrm>
            <a:off x="838200" y="5486400"/>
            <a:ext cx="1219200" cy="762000"/>
          </a:xfrm>
          <a:custGeom>
            <a:avLst/>
            <a:gdLst>
              <a:gd name="T0" fmla="*/ 604837500 w 768"/>
              <a:gd name="T1" fmla="*/ 0 h 480"/>
              <a:gd name="T2" fmla="*/ 1330642500 w 768"/>
              <a:gd name="T3" fmla="*/ 0 h 480"/>
              <a:gd name="T4" fmla="*/ 1330642500 w 768"/>
              <a:gd name="T5" fmla="*/ 483870000 h 480"/>
              <a:gd name="T6" fmla="*/ 1935480000 w 768"/>
              <a:gd name="T7" fmla="*/ 483870000 h 480"/>
              <a:gd name="T8" fmla="*/ 1935480000 w 768"/>
              <a:gd name="T9" fmla="*/ 1209675000 h 480"/>
              <a:gd name="T10" fmla="*/ 0 w 768"/>
              <a:gd name="T11" fmla="*/ 1209675000 h 480"/>
              <a:gd name="T12" fmla="*/ 0 w 768"/>
              <a:gd name="T13" fmla="*/ 483870000 h 480"/>
              <a:gd name="T14" fmla="*/ 604837500 w 768"/>
              <a:gd name="T15" fmla="*/ 483870000 h 480"/>
              <a:gd name="T16" fmla="*/ 604837500 w 768"/>
              <a:gd name="T17" fmla="*/ 0 h 4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8"/>
              <a:gd name="T28" fmla="*/ 0 h 480"/>
              <a:gd name="T29" fmla="*/ 768 w 768"/>
              <a:gd name="T30" fmla="*/ 480 h 48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8" h="480">
                <a:moveTo>
                  <a:pt x="240" y="0"/>
                </a:moveTo>
                <a:lnTo>
                  <a:pt x="528" y="0"/>
                </a:lnTo>
                <a:lnTo>
                  <a:pt x="528" y="192"/>
                </a:lnTo>
                <a:lnTo>
                  <a:pt x="768" y="192"/>
                </a:lnTo>
                <a:lnTo>
                  <a:pt x="768" y="480"/>
                </a:lnTo>
                <a:lnTo>
                  <a:pt x="0" y="480"/>
                </a:lnTo>
                <a:lnTo>
                  <a:pt x="0" y="192"/>
                </a:lnTo>
                <a:lnTo>
                  <a:pt x="240" y="192"/>
                </a:lnTo>
                <a:lnTo>
                  <a:pt x="240" y="0"/>
                </a:lnTo>
                <a:close/>
              </a:path>
            </a:pathLst>
          </a:custGeom>
          <a:solidFill>
            <a:schemeClr val="bg1"/>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566" name="Rectangle 1689"/>
          <p:cNvSpPr>
            <a:spLocks noChangeArrowheads="1"/>
          </p:cNvSpPr>
          <p:nvPr/>
        </p:nvSpPr>
        <p:spPr bwMode="auto">
          <a:xfrm>
            <a:off x="2057400" y="5867400"/>
            <a:ext cx="7239000" cy="304800"/>
          </a:xfrm>
          <a:prstGeom prst="rect">
            <a:avLst/>
          </a:prstGeom>
          <a:solidFill>
            <a:schemeClr val="bg1"/>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6567" name="Rectangle 1690"/>
          <p:cNvSpPr>
            <a:spLocks noChangeArrowheads="1"/>
          </p:cNvSpPr>
          <p:nvPr/>
        </p:nvSpPr>
        <p:spPr bwMode="auto">
          <a:xfrm>
            <a:off x="-152400" y="5867400"/>
            <a:ext cx="990600" cy="304800"/>
          </a:xfrm>
          <a:prstGeom prst="rect">
            <a:avLst/>
          </a:prstGeom>
          <a:solidFill>
            <a:schemeClr val="bg1"/>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15419" name="Text Box 1691"/>
          <p:cNvSpPr txBox="1">
            <a:spLocks noChangeArrowheads="1"/>
          </p:cNvSpPr>
          <p:nvPr/>
        </p:nvSpPr>
        <p:spPr bwMode="auto">
          <a:xfrm>
            <a:off x="1752600" y="3967163"/>
            <a:ext cx="762000" cy="376237"/>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spcBef>
                <a:spcPct val="50000"/>
              </a:spcBef>
              <a:spcAft>
                <a:spcPct val="0"/>
              </a:spcAft>
            </a:pPr>
            <a:r>
              <a:rPr lang="en-US" sz="1800" smtClean="0">
                <a:solidFill>
                  <a:srgbClr val="000000"/>
                </a:solidFill>
              </a:rPr>
              <a:t>0.75</a:t>
            </a:r>
            <a:r>
              <a:rPr lang="ja-JP" altLang="en-US" sz="1800" smtClean="0">
                <a:solidFill>
                  <a:srgbClr val="000000"/>
                </a:solidFill>
              </a:rPr>
              <a:t>”</a:t>
            </a:r>
            <a:endParaRPr lang="en-US" sz="1800" smtClean="0">
              <a:solidFill>
                <a:srgbClr val="000000"/>
              </a:solidFill>
            </a:endParaRPr>
          </a:p>
        </p:txBody>
      </p:sp>
      <p:sp>
        <p:nvSpPr>
          <p:cNvPr id="715420" name="Text Box 1692"/>
          <p:cNvSpPr txBox="1">
            <a:spLocks noChangeArrowheads="1"/>
          </p:cNvSpPr>
          <p:nvPr/>
        </p:nvSpPr>
        <p:spPr bwMode="auto">
          <a:xfrm>
            <a:off x="4191000" y="3967163"/>
            <a:ext cx="762000" cy="376237"/>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spcBef>
                <a:spcPct val="50000"/>
              </a:spcBef>
              <a:spcAft>
                <a:spcPct val="0"/>
              </a:spcAft>
            </a:pPr>
            <a:r>
              <a:rPr lang="en-US" sz="1800" smtClean="0">
                <a:solidFill>
                  <a:srgbClr val="000000"/>
                </a:solidFill>
              </a:rPr>
              <a:t>0.50</a:t>
            </a:r>
            <a:r>
              <a:rPr lang="ja-JP" altLang="en-US" sz="1800" smtClean="0">
                <a:solidFill>
                  <a:srgbClr val="000000"/>
                </a:solidFill>
              </a:rPr>
              <a:t>”</a:t>
            </a:r>
            <a:endParaRPr lang="en-US" sz="1800" smtClean="0">
              <a:solidFill>
                <a:srgbClr val="000000"/>
              </a:solidFill>
            </a:endParaRPr>
          </a:p>
        </p:txBody>
      </p:sp>
      <p:sp>
        <p:nvSpPr>
          <p:cNvPr id="715421" name="Text Box 1693"/>
          <p:cNvSpPr txBox="1">
            <a:spLocks noChangeArrowheads="1"/>
          </p:cNvSpPr>
          <p:nvPr/>
        </p:nvSpPr>
        <p:spPr bwMode="auto">
          <a:xfrm>
            <a:off x="6400800" y="3967163"/>
            <a:ext cx="762000" cy="376237"/>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spcBef>
                <a:spcPct val="50000"/>
              </a:spcBef>
              <a:spcAft>
                <a:spcPct val="0"/>
              </a:spcAft>
            </a:pPr>
            <a:r>
              <a:rPr lang="en-US" sz="1800" smtClean="0">
                <a:solidFill>
                  <a:srgbClr val="000000"/>
                </a:solidFill>
              </a:rPr>
              <a:t>0.25</a:t>
            </a:r>
            <a:r>
              <a:rPr lang="ja-JP" altLang="en-US" sz="1800" smtClean="0">
                <a:solidFill>
                  <a:srgbClr val="000000"/>
                </a:solidFill>
              </a:rPr>
              <a:t>”</a:t>
            </a:r>
            <a:endParaRPr lang="en-US" sz="1800" smtClean="0">
              <a:solidFill>
                <a:srgbClr val="000000"/>
              </a:solidFill>
            </a:endParaRPr>
          </a:p>
        </p:txBody>
      </p:sp>
      <p:sp>
        <p:nvSpPr>
          <p:cNvPr id="106571" name="Text Box 1694"/>
          <p:cNvSpPr txBox="1">
            <a:spLocks noChangeArrowheads="1"/>
          </p:cNvSpPr>
          <p:nvPr/>
        </p:nvSpPr>
        <p:spPr bwMode="auto">
          <a:xfrm>
            <a:off x="609600" y="228600"/>
            <a:ext cx="7848600" cy="64135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50000"/>
              </a:spcBef>
              <a:spcAft>
                <a:spcPct val="0"/>
              </a:spcAft>
            </a:pPr>
            <a:r>
              <a:rPr lang="en-US" sz="3600" smtClean="0">
                <a:solidFill>
                  <a:srgbClr val="FFFFFF"/>
                </a:solidFill>
                <a:latin typeface="Times New Roman" charset="0"/>
                <a:cs typeface="Times New Roman" charset="0"/>
              </a:rPr>
              <a:t>Why </a:t>
            </a:r>
            <a:r>
              <a:rPr lang="ja-JP" altLang="en-US" sz="3600" smtClean="0">
                <a:solidFill>
                  <a:srgbClr val="FFFFFF"/>
                </a:solidFill>
                <a:latin typeface="Times New Roman" charset="0"/>
                <a:cs typeface="Times New Roman" charset="0"/>
              </a:rPr>
              <a:t>“</a:t>
            </a:r>
            <a:r>
              <a:rPr lang="en-US" altLang="ja-JP" sz="3600" smtClean="0">
                <a:solidFill>
                  <a:srgbClr val="FFFFFF"/>
                </a:solidFill>
                <a:latin typeface="Times New Roman" charset="0"/>
                <a:cs typeface="Times New Roman" charset="0"/>
              </a:rPr>
              <a:t>Head to Head</a:t>
            </a:r>
            <a:r>
              <a:rPr lang="ja-JP" altLang="en-US" sz="3600" smtClean="0">
                <a:solidFill>
                  <a:srgbClr val="FFFFFF"/>
                </a:solidFill>
                <a:latin typeface="Times New Roman" charset="0"/>
                <a:cs typeface="Times New Roman" charset="0"/>
              </a:rPr>
              <a:t>”</a:t>
            </a:r>
            <a:r>
              <a:rPr lang="en-US" altLang="ja-JP" sz="3600" smtClean="0">
                <a:solidFill>
                  <a:srgbClr val="FFFFFF"/>
                </a:solidFill>
                <a:latin typeface="Times New Roman" charset="0"/>
                <a:cs typeface="Times New Roman" charset="0"/>
              </a:rPr>
              <a:t> spacing? </a:t>
            </a:r>
            <a:endParaRPr lang="en-US" sz="3600" smtClean="0">
              <a:solidFill>
                <a:srgbClr val="FFFFFF"/>
              </a:solidFill>
              <a:latin typeface="Times New Roman" charset="0"/>
              <a:cs typeface="Times New Roman" charset="0"/>
            </a:endParaRPr>
          </a:p>
        </p:txBody>
      </p:sp>
    </p:spTree>
    <p:extLst>
      <p:ext uri="{BB962C8B-B14F-4D97-AF65-F5344CB8AC3E}">
        <p14:creationId xmlns:p14="http://schemas.microsoft.com/office/powerpoint/2010/main" val="343151939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715405"/>
                                        </p:tgtEl>
                                        <p:attrNameLst>
                                          <p:attrName>style.visibility</p:attrName>
                                        </p:attrNameLst>
                                      </p:cBhvr>
                                      <p:to>
                                        <p:strVal val="visible"/>
                                      </p:to>
                                    </p:set>
                                    <p:animEffect transition="in" filter="wipe(left)">
                                      <p:cBhvr>
                                        <p:cTn id="7" dur="1000"/>
                                        <p:tgtEl>
                                          <p:spTgt spid="71540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715419"/>
                                        </p:tgtEl>
                                        <p:attrNameLst>
                                          <p:attrName>style.visibility</p:attrName>
                                        </p:attrNameLst>
                                      </p:cBhvr>
                                      <p:to>
                                        <p:strVal val="visible"/>
                                      </p:to>
                                    </p:set>
                                  </p:childTnLst>
                                </p:cTn>
                              </p:par>
                            </p:childTnLst>
                          </p:cTn>
                        </p:par>
                        <p:par>
                          <p:cTn id="12" fill="hold" nodeType="afterGroup">
                            <p:stCondLst>
                              <p:cond delay="0"/>
                            </p:stCondLst>
                            <p:childTnLst>
                              <p:par>
                                <p:cTn id="13" presetID="1" presetClass="entr" presetSubtype="0" fill="hold" grpId="0" nodeType="afterEffect">
                                  <p:stCondLst>
                                    <p:cond delay="500"/>
                                  </p:stCondLst>
                                  <p:childTnLst>
                                    <p:set>
                                      <p:cBhvr>
                                        <p:cTn id="14" dur="1" fill="hold">
                                          <p:stCondLst>
                                            <p:cond delay="0"/>
                                          </p:stCondLst>
                                        </p:cTn>
                                        <p:tgtEl>
                                          <p:spTgt spid="715420"/>
                                        </p:tgtEl>
                                        <p:attrNameLst>
                                          <p:attrName>style.visibility</p:attrName>
                                        </p:attrNameLst>
                                      </p:cBhvr>
                                      <p:to>
                                        <p:strVal val="visible"/>
                                      </p:to>
                                    </p:set>
                                  </p:childTnLst>
                                </p:cTn>
                              </p:par>
                            </p:childTnLst>
                          </p:cTn>
                        </p:par>
                        <p:par>
                          <p:cTn id="15" fill="hold" nodeType="afterGroup">
                            <p:stCondLst>
                              <p:cond delay="500"/>
                            </p:stCondLst>
                            <p:childTnLst>
                              <p:par>
                                <p:cTn id="16" presetID="1" presetClass="entr" presetSubtype="0" fill="hold" grpId="0" nodeType="afterEffect">
                                  <p:stCondLst>
                                    <p:cond delay="500"/>
                                  </p:stCondLst>
                                  <p:childTnLst>
                                    <p:set>
                                      <p:cBhvr>
                                        <p:cTn id="17" dur="1" fill="hold">
                                          <p:stCondLst>
                                            <p:cond delay="0"/>
                                          </p:stCondLst>
                                        </p:cTn>
                                        <p:tgtEl>
                                          <p:spTgt spid="7154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5405" grpId="0" animBg="1"/>
      <p:bldP spid="715419" grpId="0" animBg="1"/>
      <p:bldP spid="715420" grpId="0" animBg="1"/>
      <p:bldP spid="715421"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2"/>
          <p:cNvSpPr>
            <a:spLocks noChangeArrowheads="1"/>
          </p:cNvSpPr>
          <p:nvPr/>
        </p:nvSpPr>
        <p:spPr bwMode="auto">
          <a:xfrm>
            <a:off x="0" y="0"/>
            <a:ext cx="9144000" cy="3124200"/>
          </a:xfrm>
          <a:prstGeom prst="rect">
            <a:avLst/>
          </a:prstGeom>
          <a:solidFill>
            <a:srgbClr val="CCECFF"/>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546" name="Freeform 3"/>
          <p:cNvSpPr>
            <a:spLocks/>
          </p:cNvSpPr>
          <p:nvPr/>
        </p:nvSpPr>
        <p:spPr bwMode="auto">
          <a:xfrm>
            <a:off x="0" y="3124200"/>
            <a:ext cx="9144000" cy="3733800"/>
          </a:xfrm>
          <a:custGeom>
            <a:avLst/>
            <a:gdLst>
              <a:gd name="T0" fmla="*/ 0 w 5760"/>
              <a:gd name="T1" fmla="*/ 0 h 2352"/>
              <a:gd name="T2" fmla="*/ 2147483647 w 5760"/>
              <a:gd name="T3" fmla="*/ 0 h 2352"/>
              <a:gd name="T4" fmla="*/ 2147483647 w 5760"/>
              <a:gd name="T5" fmla="*/ 2147483647 h 2352"/>
              <a:gd name="T6" fmla="*/ 0 w 5760"/>
              <a:gd name="T7" fmla="*/ 2147483647 h 2352"/>
              <a:gd name="T8" fmla="*/ 0 w 5760"/>
              <a:gd name="T9" fmla="*/ 0 h 2352"/>
              <a:gd name="T10" fmla="*/ 0 60000 65536"/>
              <a:gd name="T11" fmla="*/ 0 60000 65536"/>
              <a:gd name="T12" fmla="*/ 0 60000 65536"/>
              <a:gd name="T13" fmla="*/ 0 60000 65536"/>
              <a:gd name="T14" fmla="*/ 0 60000 65536"/>
              <a:gd name="T15" fmla="*/ 0 w 5760"/>
              <a:gd name="T16" fmla="*/ 0 h 2352"/>
              <a:gd name="T17" fmla="*/ 5760 w 5760"/>
              <a:gd name="T18" fmla="*/ 2352 h 2352"/>
            </a:gdLst>
            <a:ahLst/>
            <a:cxnLst>
              <a:cxn ang="T10">
                <a:pos x="T0" y="T1"/>
              </a:cxn>
              <a:cxn ang="T11">
                <a:pos x="T2" y="T3"/>
              </a:cxn>
              <a:cxn ang="T12">
                <a:pos x="T4" y="T5"/>
              </a:cxn>
              <a:cxn ang="T13">
                <a:pos x="T6" y="T7"/>
              </a:cxn>
              <a:cxn ang="T14">
                <a:pos x="T8" y="T9"/>
              </a:cxn>
            </a:cxnLst>
            <a:rect l="T15" t="T16" r="T17" b="T18"/>
            <a:pathLst>
              <a:path w="5760" h="2352">
                <a:moveTo>
                  <a:pt x="0" y="0"/>
                </a:moveTo>
                <a:lnTo>
                  <a:pt x="5760" y="0"/>
                </a:lnTo>
                <a:lnTo>
                  <a:pt x="5760" y="2352"/>
                </a:lnTo>
                <a:lnTo>
                  <a:pt x="0" y="2352"/>
                </a:lnTo>
                <a:lnTo>
                  <a:pt x="0" y="0"/>
                </a:lnTo>
                <a:close/>
              </a:path>
            </a:pathLst>
          </a:custGeom>
          <a:solidFill>
            <a:srgbClr val="CA945E"/>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nvGrpSpPr>
          <p:cNvPr id="108547" name="Group 4"/>
          <p:cNvGrpSpPr>
            <a:grpSpLocks/>
          </p:cNvGrpSpPr>
          <p:nvPr/>
        </p:nvGrpSpPr>
        <p:grpSpPr bwMode="auto">
          <a:xfrm>
            <a:off x="2887663" y="3068638"/>
            <a:ext cx="760412" cy="614362"/>
            <a:chOff x="2212" y="3226"/>
            <a:chExt cx="479" cy="387"/>
          </a:xfrm>
        </p:grpSpPr>
        <p:sp>
          <p:nvSpPr>
            <p:cNvPr id="495078" name="Freeform 5"/>
            <p:cNvSpPr>
              <a:spLocks/>
            </p:cNvSpPr>
            <p:nvPr/>
          </p:nvSpPr>
          <p:spPr bwMode="auto">
            <a:xfrm>
              <a:off x="2340" y="3226"/>
              <a:ext cx="48" cy="53"/>
            </a:xfrm>
            <a:custGeom>
              <a:avLst/>
              <a:gdLst>
                <a:gd name="T0" fmla="*/ 48 w 48"/>
                <a:gd name="T1" fmla="*/ 0 h 53"/>
                <a:gd name="T2" fmla="*/ 48 w 48"/>
                <a:gd name="T3" fmla="*/ 9 h 53"/>
                <a:gd name="T4" fmla="*/ 48 w 48"/>
                <a:gd name="T5" fmla="*/ 18 h 53"/>
                <a:gd name="T6" fmla="*/ 32 w 48"/>
                <a:gd name="T7" fmla="*/ 18 h 53"/>
                <a:gd name="T8" fmla="*/ 24 w 48"/>
                <a:gd name="T9" fmla="*/ 18 h 53"/>
                <a:gd name="T10" fmla="*/ 24 w 48"/>
                <a:gd name="T11" fmla="*/ 35 h 53"/>
                <a:gd name="T12" fmla="*/ 16 w 48"/>
                <a:gd name="T13" fmla="*/ 35 h 53"/>
                <a:gd name="T14" fmla="*/ 16 w 48"/>
                <a:gd name="T15" fmla="*/ 44 h 53"/>
                <a:gd name="T16" fmla="*/ 0 w 48"/>
                <a:gd name="T17" fmla="*/ 44 h 53"/>
                <a:gd name="T18" fmla="*/ 0 w 48"/>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53"/>
                <a:gd name="T32" fmla="*/ 48 w 48"/>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53">
                  <a:moveTo>
                    <a:pt x="48" y="0"/>
                  </a:moveTo>
                  <a:lnTo>
                    <a:pt x="48" y="9"/>
                  </a:lnTo>
                  <a:lnTo>
                    <a:pt x="48" y="18"/>
                  </a:lnTo>
                  <a:lnTo>
                    <a:pt x="32" y="18"/>
                  </a:lnTo>
                  <a:lnTo>
                    <a:pt x="24" y="18"/>
                  </a:lnTo>
                  <a:lnTo>
                    <a:pt x="24" y="35"/>
                  </a:lnTo>
                  <a:lnTo>
                    <a:pt x="16" y="35"/>
                  </a:lnTo>
                  <a:lnTo>
                    <a:pt x="16" y="44"/>
                  </a:lnTo>
                  <a:lnTo>
                    <a:pt x="0" y="44"/>
                  </a:lnTo>
                  <a:lnTo>
                    <a:pt x="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79" name="Freeform 6"/>
            <p:cNvSpPr>
              <a:spLocks/>
            </p:cNvSpPr>
            <p:nvPr/>
          </p:nvSpPr>
          <p:spPr bwMode="auto">
            <a:xfrm>
              <a:off x="2388" y="3226"/>
              <a:ext cx="47" cy="97"/>
            </a:xfrm>
            <a:custGeom>
              <a:avLst/>
              <a:gdLst>
                <a:gd name="T0" fmla="*/ 0 w 47"/>
                <a:gd name="T1" fmla="*/ 0 h 97"/>
                <a:gd name="T2" fmla="*/ 0 w 47"/>
                <a:gd name="T3" fmla="*/ 9 h 97"/>
                <a:gd name="T4" fmla="*/ 0 w 47"/>
                <a:gd name="T5" fmla="*/ 18 h 97"/>
                <a:gd name="T6" fmla="*/ 7 w 47"/>
                <a:gd name="T7" fmla="*/ 35 h 97"/>
                <a:gd name="T8" fmla="*/ 15 w 47"/>
                <a:gd name="T9" fmla="*/ 44 h 97"/>
                <a:gd name="T10" fmla="*/ 31 w 47"/>
                <a:gd name="T11" fmla="*/ 53 h 97"/>
                <a:gd name="T12" fmla="*/ 39 w 47"/>
                <a:gd name="T13" fmla="*/ 62 h 97"/>
                <a:gd name="T14" fmla="*/ 47 w 47"/>
                <a:gd name="T15" fmla="*/ 79 h 97"/>
                <a:gd name="T16" fmla="*/ 47 w 47"/>
                <a:gd name="T17" fmla="*/ 88 h 97"/>
                <a:gd name="T18" fmla="*/ 47 w 47"/>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7"/>
                <a:gd name="T31" fmla="*/ 0 h 97"/>
                <a:gd name="T32" fmla="*/ 47 w 47"/>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7" h="97">
                  <a:moveTo>
                    <a:pt x="0" y="0"/>
                  </a:moveTo>
                  <a:lnTo>
                    <a:pt x="0" y="9"/>
                  </a:lnTo>
                  <a:lnTo>
                    <a:pt x="0" y="18"/>
                  </a:lnTo>
                  <a:lnTo>
                    <a:pt x="7" y="35"/>
                  </a:lnTo>
                  <a:lnTo>
                    <a:pt x="15" y="44"/>
                  </a:lnTo>
                  <a:lnTo>
                    <a:pt x="31" y="53"/>
                  </a:lnTo>
                  <a:lnTo>
                    <a:pt x="39" y="62"/>
                  </a:lnTo>
                  <a:lnTo>
                    <a:pt x="47" y="79"/>
                  </a:lnTo>
                  <a:lnTo>
                    <a:pt x="47" y="88"/>
                  </a:lnTo>
                  <a:lnTo>
                    <a:pt x="47"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80" name="Freeform 7"/>
            <p:cNvSpPr>
              <a:spLocks/>
            </p:cNvSpPr>
            <p:nvPr/>
          </p:nvSpPr>
          <p:spPr bwMode="auto">
            <a:xfrm>
              <a:off x="2419" y="3226"/>
              <a:ext cx="80" cy="97"/>
            </a:xfrm>
            <a:custGeom>
              <a:avLst/>
              <a:gdLst>
                <a:gd name="T0" fmla="*/ 0 w 80"/>
                <a:gd name="T1" fmla="*/ 0 h 97"/>
                <a:gd name="T2" fmla="*/ 8 w 80"/>
                <a:gd name="T3" fmla="*/ 35 h 97"/>
                <a:gd name="T4" fmla="*/ 16 w 80"/>
                <a:gd name="T5" fmla="*/ 35 h 97"/>
                <a:gd name="T6" fmla="*/ 16 w 80"/>
                <a:gd name="T7" fmla="*/ 44 h 97"/>
                <a:gd name="T8" fmla="*/ 32 w 80"/>
                <a:gd name="T9" fmla="*/ 44 h 97"/>
                <a:gd name="T10" fmla="*/ 40 w 80"/>
                <a:gd name="T11" fmla="*/ 44 h 97"/>
                <a:gd name="T12" fmla="*/ 48 w 80"/>
                <a:gd name="T13" fmla="*/ 53 h 97"/>
                <a:gd name="T14" fmla="*/ 64 w 80"/>
                <a:gd name="T15" fmla="*/ 53 h 97"/>
                <a:gd name="T16" fmla="*/ 64 w 80"/>
                <a:gd name="T17" fmla="*/ 62 h 97"/>
                <a:gd name="T18" fmla="*/ 72 w 80"/>
                <a:gd name="T19" fmla="*/ 62 h 97"/>
                <a:gd name="T20" fmla="*/ 72 w 80"/>
                <a:gd name="T21" fmla="*/ 79 h 97"/>
                <a:gd name="T22" fmla="*/ 80 w 80"/>
                <a:gd name="T23" fmla="*/ 79 h 97"/>
                <a:gd name="T24" fmla="*/ 80 w 80"/>
                <a:gd name="T25" fmla="*/ 88 h 97"/>
                <a:gd name="T26" fmla="*/ 80 w 80"/>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
                <a:gd name="T43" fmla="*/ 0 h 97"/>
                <a:gd name="T44" fmla="*/ 80 w 80"/>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 h="97">
                  <a:moveTo>
                    <a:pt x="0" y="0"/>
                  </a:moveTo>
                  <a:lnTo>
                    <a:pt x="8" y="35"/>
                  </a:lnTo>
                  <a:lnTo>
                    <a:pt x="16" y="35"/>
                  </a:lnTo>
                  <a:lnTo>
                    <a:pt x="16" y="44"/>
                  </a:lnTo>
                  <a:lnTo>
                    <a:pt x="32" y="44"/>
                  </a:lnTo>
                  <a:lnTo>
                    <a:pt x="40" y="44"/>
                  </a:lnTo>
                  <a:lnTo>
                    <a:pt x="48" y="53"/>
                  </a:lnTo>
                  <a:lnTo>
                    <a:pt x="64" y="53"/>
                  </a:lnTo>
                  <a:lnTo>
                    <a:pt x="64" y="62"/>
                  </a:lnTo>
                  <a:lnTo>
                    <a:pt x="72" y="62"/>
                  </a:lnTo>
                  <a:lnTo>
                    <a:pt x="72" y="79"/>
                  </a:lnTo>
                  <a:lnTo>
                    <a:pt x="80" y="79"/>
                  </a:lnTo>
                  <a:lnTo>
                    <a:pt x="80" y="88"/>
                  </a:lnTo>
                  <a:lnTo>
                    <a:pt x="8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81" name="Freeform 8"/>
            <p:cNvSpPr>
              <a:spLocks/>
            </p:cNvSpPr>
            <p:nvPr/>
          </p:nvSpPr>
          <p:spPr bwMode="auto">
            <a:xfrm>
              <a:off x="2356" y="3270"/>
              <a:ext cx="47" cy="114"/>
            </a:xfrm>
            <a:custGeom>
              <a:avLst/>
              <a:gdLst>
                <a:gd name="T0" fmla="*/ 47 w 47"/>
                <a:gd name="T1" fmla="*/ 0 h 114"/>
                <a:gd name="T2" fmla="*/ 47 w 47"/>
                <a:gd name="T3" fmla="*/ 9 h 114"/>
                <a:gd name="T4" fmla="*/ 47 w 47"/>
                <a:gd name="T5" fmla="*/ 18 h 114"/>
                <a:gd name="T6" fmla="*/ 47 w 47"/>
                <a:gd name="T7" fmla="*/ 35 h 114"/>
                <a:gd name="T8" fmla="*/ 39 w 47"/>
                <a:gd name="T9" fmla="*/ 44 h 114"/>
                <a:gd name="T10" fmla="*/ 32 w 47"/>
                <a:gd name="T11" fmla="*/ 53 h 114"/>
                <a:gd name="T12" fmla="*/ 8 w 47"/>
                <a:gd name="T13" fmla="*/ 70 h 114"/>
                <a:gd name="T14" fmla="*/ 8 w 47"/>
                <a:gd name="T15" fmla="*/ 79 h 114"/>
                <a:gd name="T16" fmla="*/ 8 w 47"/>
                <a:gd name="T17" fmla="*/ 88 h 114"/>
                <a:gd name="T18" fmla="*/ 0 w 47"/>
                <a:gd name="T19" fmla="*/ 88 h 114"/>
                <a:gd name="T20" fmla="*/ 0 w 47"/>
                <a:gd name="T21" fmla="*/ 105 h 114"/>
                <a:gd name="T22" fmla="*/ 0 w 47"/>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7"/>
                <a:gd name="T37" fmla="*/ 0 h 114"/>
                <a:gd name="T38" fmla="*/ 47 w 47"/>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7" h="114">
                  <a:moveTo>
                    <a:pt x="47" y="0"/>
                  </a:moveTo>
                  <a:lnTo>
                    <a:pt x="47" y="9"/>
                  </a:lnTo>
                  <a:lnTo>
                    <a:pt x="47" y="18"/>
                  </a:lnTo>
                  <a:lnTo>
                    <a:pt x="47" y="35"/>
                  </a:lnTo>
                  <a:lnTo>
                    <a:pt x="39" y="44"/>
                  </a:lnTo>
                  <a:lnTo>
                    <a:pt x="32" y="53"/>
                  </a:lnTo>
                  <a:lnTo>
                    <a:pt x="8" y="70"/>
                  </a:lnTo>
                  <a:lnTo>
                    <a:pt x="8" y="79"/>
                  </a:lnTo>
                  <a:lnTo>
                    <a:pt x="8" y="88"/>
                  </a:lnTo>
                  <a:lnTo>
                    <a:pt x="0" y="88"/>
                  </a:lnTo>
                  <a:lnTo>
                    <a:pt x="0" y="105"/>
                  </a:lnTo>
                  <a:lnTo>
                    <a:pt x="0"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82" name="Freeform 9"/>
            <p:cNvSpPr>
              <a:spLocks/>
            </p:cNvSpPr>
            <p:nvPr/>
          </p:nvSpPr>
          <p:spPr bwMode="auto">
            <a:xfrm>
              <a:off x="2403" y="3226"/>
              <a:ext cx="80" cy="158"/>
            </a:xfrm>
            <a:custGeom>
              <a:avLst/>
              <a:gdLst>
                <a:gd name="T0" fmla="*/ 0 w 80"/>
                <a:gd name="T1" fmla="*/ 0 h 158"/>
                <a:gd name="T2" fmla="*/ 16 w 80"/>
                <a:gd name="T3" fmla="*/ 44 h 158"/>
                <a:gd name="T4" fmla="*/ 16 w 80"/>
                <a:gd name="T5" fmla="*/ 53 h 158"/>
                <a:gd name="T6" fmla="*/ 24 w 80"/>
                <a:gd name="T7" fmla="*/ 53 h 158"/>
                <a:gd name="T8" fmla="*/ 24 w 80"/>
                <a:gd name="T9" fmla="*/ 62 h 158"/>
                <a:gd name="T10" fmla="*/ 32 w 80"/>
                <a:gd name="T11" fmla="*/ 79 h 158"/>
                <a:gd name="T12" fmla="*/ 48 w 80"/>
                <a:gd name="T13" fmla="*/ 79 h 158"/>
                <a:gd name="T14" fmla="*/ 48 w 80"/>
                <a:gd name="T15" fmla="*/ 88 h 158"/>
                <a:gd name="T16" fmla="*/ 56 w 80"/>
                <a:gd name="T17" fmla="*/ 88 h 158"/>
                <a:gd name="T18" fmla="*/ 56 w 80"/>
                <a:gd name="T19" fmla="*/ 97 h 158"/>
                <a:gd name="T20" fmla="*/ 56 w 80"/>
                <a:gd name="T21" fmla="*/ 114 h 158"/>
                <a:gd name="T22" fmla="*/ 64 w 80"/>
                <a:gd name="T23" fmla="*/ 114 h 158"/>
                <a:gd name="T24" fmla="*/ 64 w 80"/>
                <a:gd name="T25" fmla="*/ 123 h 158"/>
                <a:gd name="T26" fmla="*/ 80 w 80"/>
                <a:gd name="T27" fmla="*/ 132 h 158"/>
                <a:gd name="T28" fmla="*/ 80 w 80"/>
                <a:gd name="T29" fmla="*/ 149 h 158"/>
                <a:gd name="T30" fmla="*/ 64 w 80"/>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0"/>
                <a:gd name="T49" fmla="*/ 0 h 158"/>
                <a:gd name="T50" fmla="*/ 80 w 80"/>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0" h="158">
                  <a:moveTo>
                    <a:pt x="0" y="0"/>
                  </a:moveTo>
                  <a:lnTo>
                    <a:pt x="16" y="44"/>
                  </a:lnTo>
                  <a:lnTo>
                    <a:pt x="16" y="53"/>
                  </a:lnTo>
                  <a:lnTo>
                    <a:pt x="24" y="53"/>
                  </a:lnTo>
                  <a:lnTo>
                    <a:pt x="24" y="62"/>
                  </a:lnTo>
                  <a:lnTo>
                    <a:pt x="32" y="79"/>
                  </a:lnTo>
                  <a:lnTo>
                    <a:pt x="48" y="79"/>
                  </a:lnTo>
                  <a:lnTo>
                    <a:pt x="48" y="88"/>
                  </a:lnTo>
                  <a:lnTo>
                    <a:pt x="56" y="88"/>
                  </a:lnTo>
                  <a:lnTo>
                    <a:pt x="56" y="97"/>
                  </a:lnTo>
                  <a:lnTo>
                    <a:pt x="56" y="114"/>
                  </a:lnTo>
                  <a:lnTo>
                    <a:pt x="64" y="114"/>
                  </a:lnTo>
                  <a:lnTo>
                    <a:pt x="64" y="123"/>
                  </a:lnTo>
                  <a:lnTo>
                    <a:pt x="80" y="132"/>
                  </a:lnTo>
                  <a:lnTo>
                    <a:pt x="80" y="149"/>
                  </a:lnTo>
                  <a:lnTo>
                    <a:pt x="64"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83" name="Freeform 10"/>
            <p:cNvSpPr>
              <a:spLocks/>
            </p:cNvSpPr>
            <p:nvPr/>
          </p:nvSpPr>
          <p:spPr bwMode="auto">
            <a:xfrm>
              <a:off x="2316" y="3226"/>
              <a:ext cx="87" cy="114"/>
            </a:xfrm>
            <a:custGeom>
              <a:avLst/>
              <a:gdLst>
                <a:gd name="T0" fmla="*/ 87 w 87"/>
                <a:gd name="T1" fmla="*/ 0 h 114"/>
                <a:gd name="T2" fmla="*/ 72 w 87"/>
                <a:gd name="T3" fmla="*/ 35 h 114"/>
                <a:gd name="T4" fmla="*/ 56 w 87"/>
                <a:gd name="T5" fmla="*/ 44 h 114"/>
                <a:gd name="T6" fmla="*/ 48 w 87"/>
                <a:gd name="T7" fmla="*/ 44 h 114"/>
                <a:gd name="T8" fmla="*/ 40 w 87"/>
                <a:gd name="T9" fmla="*/ 44 h 114"/>
                <a:gd name="T10" fmla="*/ 24 w 87"/>
                <a:gd name="T11" fmla="*/ 44 h 114"/>
                <a:gd name="T12" fmla="*/ 24 w 87"/>
                <a:gd name="T13" fmla="*/ 53 h 114"/>
                <a:gd name="T14" fmla="*/ 16 w 87"/>
                <a:gd name="T15" fmla="*/ 53 h 114"/>
                <a:gd name="T16" fmla="*/ 8 w 87"/>
                <a:gd name="T17" fmla="*/ 62 h 114"/>
                <a:gd name="T18" fmla="*/ 0 w 87"/>
                <a:gd name="T19" fmla="*/ 79 h 114"/>
                <a:gd name="T20" fmla="*/ 0 w 87"/>
                <a:gd name="T21" fmla="*/ 88 h 114"/>
                <a:gd name="T22" fmla="*/ 0 w 87"/>
                <a:gd name="T23" fmla="*/ 97 h 114"/>
                <a:gd name="T24" fmla="*/ 0 w 87"/>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7"/>
                <a:gd name="T40" fmla="*/ 0 h 114"/>
                <a:gd name="T41" fmla="*/ 87 w 87"/>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7" h="114">
                  <a:moveTo>
                    <a:pt x="87" y="0"/>
                  </a:moveTo>
                  <a:lnTo>
                    <a:pt x="72" y="35"/>
                  </a:lnTo>
                  <a:lnTo>
                    <a:pt x="56" y="44"/>
                  </a:lnTo>
                  <a:lnTo>
                    <a:pt x="48" y="44"/>
                  </a:lnTo>
                  <a:lnTo>
                    <a:pt x="40" y="44"/>
                  </a:lnTo>
                  <a:lnTo>
                    <a:pt x="24" y="44"/>
                  </a:lnTo>
                  <a:lnTo>
                    <a:pt x="24" y="53"/>
                  </a:lnTo>
                  <a:lnTo>
                    <a:pt x="16" y="53"/>
                  </a:lnTo>
                  <a:lnTo>
                    <a:pt x="8" y="62"/>
                  </a:lnTo>
                  <a:lnTo>
                    <a:pt x="0" y="79"/>
                  </a:lnTo>
                  <a:lnTo>
                    <a:pt x="0" y="88"/>
                  </a:lnTo>
                  <a:lnTo>
                    <a:pt x="0" y="97"/>
                  </a:lnTo>
                  <a:lnTo>
                    <a:pt x="0"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84" name="Freeform 11"/>
            <p:cNvSpPr>
              <a:spLocks/>
            </p:cNvSpPr>
            <p:nvPr/>
          </p:nvSpPr>
          <p:spPr bwMode="auto">
            <a:xfrm>
              <a:off x="2356" y="3270"/>
              <a:ext cx="39" cy="132"/>
            </a:xfrm>
            <a:custGeom>
              <a:avLst/>
              <a:gdLst>
                <a:gd name="T0" fmla="*/ 0 w 39"/>
                <a:gd name="T1" fmla="*/ 0 h 132"/>
                <a:gd name="T2" fmla="*/ 0 w 39"/>
                <a:gd name="T3" fmla="*/ 9 h 132"/>
                <a:gd name="T4" fmla="*/ 0 w 39"/>
                <a:gd name="T5" fmla="*/ 18 h 132"/>
                <a:gd name="T6" fmla="*/ 0 w 39"/>
                <a:gd name="T7" fmla="*/ 35 h 132"/>
                <a:gd name="T8" fmla="*/ 0 w 39"/>
                <a:gd name="T9" fmla="*/ 44 h 132"/>
                <a:gd name="T10" fmla="*/ 8 w 39"/>
                <a:gd name="T11" fmla="*/ 53 h 132"/>
                <a:gd name="T12" fmla="*/ 16 w 39"/>
                <a:gd name="T13" fmla="*/ 70 h 132"/>
                <a:gd name="T14" fmla="*/ 16 w 39"/>
                <a:gd name="T15" fmla="*/ 79 h 132"/>
                <a:gd name="T16" fmla="*/ 32 w 39"/>
                <a:gd name="T17" fmla="*/ 88 h 132"/>
                <a:gd name="T18" fmla="*/ 32 w 39"/>
                <a:gd name="T19" fmla="*/ 105 h 132"/>
                <a:gd name="T20" fmla="*/ 39 w 39"/>
                <a:gd name="T21" fmla="*/ 105 h 132"/>
                <a:gd name="T22" fmla="*/ 39 w 39"/>
                <a:gd name="T23" fmla="*/ 114 h 132"/>
                <a:gd name="T24" fmla="*/ 39 w 39"/>
                <a:gd name="T25" fmla="*/ 123 h 132"/>
                <a:gd name="T26" fmla="*/ 39 w 39"/>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9"/>
                <a:gd name="T43" fmla="*/ 0 h 132"/>
                <a:gd name="T44" fmla="*/ 39 w 39"/>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9" h="132">
                  <a:moveTo>
                    <a:pt x="0" y="0"/>
                  </a:moveTo>
                  <a:lnTo>
                    <a:pt x="0" y="9"/>
                  </a:lnTo>
                  <a:lnTo>
                    <a:pt x="0" y="18"/>
                  </a:lnTo>
                  <a:lnTo>
                    <a:pt x="0" y="35"/>
                  </a:lnTo>
                  <a:lnTo>
                    <a:pt x="0" y="44"/>
                  </a:lnTo>
                  <a:lnTo>
                    <a:pt x="8" y="53"/>
                  </a:lnTo>
                  <a:lnTo>
                    <a:pt x="16" y="70"/>
                  </a:lnTo>
                  <a:lnTo>
                    <a:pt x="16" y="79"/>
                  </a:lnTo>
                  <a:lnTo>
                    <a:pt x="32" y="88"/>
                  </a:lnTo>
                  <a:lnTo>
                    <a:pt x="32" y="105"/>
                  </a:lnTo>
                  <a:lnTo>
                    <a:pt x="39" y="105"/>
                  </a:lnTo>
                  <a:lnTo>
                    <a:pt x="39" y="114"/>
                  </a:lnTo>
                  <a:lnTo>
                    <a:pt x="39" y="123"/>
                  </a:lnTo>
                  <a:lnTo>
                    <a:pt x="39"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85" name="Freeform 12"/>
            <p:cNvSpPr>
              <a:spLocks/>
            </p:cNvSpPr>
            <p:nvPr/>
          </p:nvSpPr>
          <p:spPr bwMode="auto">
            <a:xfrm>
              <a:off x="2395" y="3305"/>
              <a:ext cx="48" cy="88"/>
            </a:xfrm>
            <a:custGeom>
              <a:avLst/>
              <a:gdLst>
                <a:gd name="T0" fmla="*/ 48 w 48"/>
                <a:gd name="T1" fmla="*/ 0 h 88"/>
                <a:gd name="T2" fmla="*/ 48 w 48"/>
                <a:gd name="T3" fmla="*/ 26 h 88"/>
                <a:gd name="T4" fmla="*/ 32 w 48"/>
                <a:gd name="T5" fmla="*/ 35 h 88"/>
                <a:gd name="T6" fmla="*/ 24 w 48"/>
                <a:gd name="T7" fmla="*/ 44 h 88"/>
                <a:gd name="T8" fmla="*/ 16 w 48"/>
                <a:gd name="T9" fmla="*/ 44 h 88"/>
                <a:gd name="T10" fmla="*/ 16 w 48"/>
                <a:gd name="T11" fmla="*/ 62 h 88"/>
                <a:gd name="T12" fmla="*/ 0 w 48"/>
                <a:gd name="T13" fmla="*/ 62 h 88"/>
                <a:gd name="T14" fmla="*/ 0 w 48"/>
                <a:gd name="T15" fmla="*/ 70 h 88"/>
                <a:gd name="T16" fmla="*/ 0 w 48"/>
                <a:gd name="T17" fmla="*/ 79 h 88"/>
                <a:gd name="T18" fmla="*/ 0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48" y="0"/>
                  </a:moveTo>
                  <a:lnTo>
                    <a:pt x="48" y="26"/>
                  </a:lnTo>
                  <a:lnTo>
                    <a:pt x="32" y="35"/>
                  </a:lnTo>
                  <a:lnTo>
                    <a:pt x="24" y="44"/>
                  </a:lnTo>
                  <a:lnTo>
                    <a:pt x="16" y="44"/>
                  </a:lnTo>
                  <a:lnTo>
                    <a:pt x="16" y="62"/>
                  </a:lnTo>
                  <a:lnTo>
                    <a:pt x="0" y="62"/>
                  </a:lnTo>
                  <a:lnTo>
                    <a:pt x="0" y="70"/>
                  </a:lnTo>
                  <a:lnTo>
                    <a:pt x="0" y="79"/>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86" name="Freeform 13"/>
            <p:cNvSpPr>
              <a:spLocks/>
            </p:cNvSpPr>
            <p:nvPr/>
          </p:nvSpPr>
          <p:spPr bwMode="auto">
            <a:xfrm>
              <a:off x="2419" y="3279"/>
              <a:ext cx="64" cy="140"/>
            </a:xfrm>
            <a:custGeom>
              <a:avLst/>
              <a:gdLst>
                <a:gd name="T0" fmla="*/ 64 w 64"/>
                <a:gd name="T1" fmla="*/ 0 h 140"/>
                <a:gd name="T2" fmla="*/ 48 w 64"/>
                <a:gd name="T3" fmla="*/ 61 h 140"/>
                <a:gd name="T4" fmla="*/ 40 w 64"/>
                <a:gd name="T5" fmla="*/ 70 h 140"/>
                <a:gd name="T6" fmla="*/ 32 w 64"/>
                <a:gd name="T7" fmla="*/ 79 h 140"/>
                <a:gd name="T8" fmla="*/ 32 w 64"/>
                <a:gd name="T9" fmla="*/ 105 h 140"/>
                <a:gd name="T10" fmla="*/ 16 w 64"/>
                <a:gd name="T11" fmla="*/ 114 h 140"/>
                <a:gd name="T12" fmla="*/ 16 w 64"/>
                <a:gd name="T13" fmla="*/ 123 h 140"/>
                <a:gd name="T14" fmla="*/ 8 w 64"/>
                <a:gd name="T15" fmla="*/ 123 h 140"/>
                <a:gd name="T16" fmla="*/ 0 w 64"/>
                <a:gd name="T17" fmla="*/ 123 h 140"/>
                <a:gd name="T18" fmla="*/ 0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64" y="0"/>
                  </a:moveTo>
                  <a:lnTo>
                    <a:pt x="48" y="61"/>
                  </a:lnTo>
                  <a:lnTo>
                    <a:pt x="40" y="70"/>
                  </a:lnTo>
                  <a:lnTo>
                    <a:pt x="32" y="79"/>
                  </a:lnTo>
                  <a:lnTo>
                    <a:pt x="32" y="105"/>
                  </a:lnTo>
                  <a:lnTo>
                    <a:pt x="16" y="114"/>
                  </a:lnTo>
                  <a:lnTo>
                    <a:pt x="16" y="123"/>
                  </a:lnTo>
                  <a:lnTo>
                    <a:pt x="8" y="123"/>
                  </a:lnTo>
                  <a:lnTo>
                    <a:pt x="0" y="123"/>
                  </a:lnTo>
                  <a:lnTo>
                    <a:pt x="0"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87" name="Freeform 14"/>
            <p:cNvSpPr>
              <a:spLocks/>
            </p:cNvSpPr>
            <p:nvPr/>
          </p:nvSpPr>
          <p:spPr bwMode="auto">
            <a:xfrm>
              <a:off x="2427" y="3226"/>
              <a:ext cx="104" cy="193"/>
            </a:xfrm>
            <a:custGeom>
              <a:avLst/>
              <a:gdLst>
                <a:gd name="T0" fmla="*/ 0 w 104"/>
                <a:gd name="T1" fmla="*/ 0 h 193"/>
                <a:gd name="T2" fmla="*/ 24 w 104"/>
                <a:gd name="T3" fmla="*/ 18 h 193"/>
                <a:gd name="T4" fmla="*/ 32 w 104"/>
                <a:gd name="T5" fmla="*/ 35 h 193"/>
                <a:gd name="T6" fmla="*/ 40 w 104"/>
                <a:gd name="T7" fmla="*/ 44 h 193"/>
                <a:gd name="T8" fmla="*/ 40 w 104"/>
                <a:gd name="T9" fmla="*/ 53 h 193"/>
                <a:gd name="T10" fmla="*/ 56 w 104"/>
                <a:gd name="T11" fmla="*/ 53 h 193"/>
                <a:gd name="T12" fmla="*/ 56 w 104"/>
                <a:gd name="T13" fmla="*/ 62 h 193"/>
                <a:gd name="T14" fmla="*/ 64 w 104"/>
                <a:gd name="T15" fmla="*/ 62 h 193"/>
                <a:gd name="T16" fmla="*/ 72 w 104"/>
                <a:gd name="T17" fmla="*/ 79 h 193"/>
                <a:gd name="T18" fmla="*/ 72 w 104"/>
                <a:gd name="T19" fmla="*/ 88 h 193"/>
                <a:gd name="T20" fmla="*/ 88 w 104"/>
                <a:gd name="T21" fmla="*/ 88 h 193"/>
                <a:gd name="T22" fmla="*/ 88 w 104"/>
                <a:gd name="T23" fmla="*/ 97 h 193"/>
                <a:gd name="T24" fmla="*/ 96 w 104"/>
                <a:gd name="T25" fmla="*/ 97 h 193"/>
                <a:gd name="T26" fmla="*/ 96 w 104"/>
                <a:gd name="T27" fmla="*/ 114 h 193"/>
                <a:gd name="T28" fmla="*/ 96 w 104"/>
                <a:gd name="T29" fmla="*/ 123 h 193"/>
                <a:gd name="T30" fmla="*/ 104 w 104"/>
                <a:gd name="T31" fmla="*/ 132 h 193"/>
                <a:gd name="T32" fmla="*/ 104 w 104"/>
                <a:gd name="T33" fmla="*/ 149 h 193"/>
                <a:gd name="T34" fmla="*/ 104 w 104"/>
                <a:gd name="T35" fmla="*/ 158 h 193"/>
                <a:gd name="T36" fmla="*/ 104 w 104"/>
                <a:gd name="T37" fmla="*/ 167 h 193"/>
                <a:gd name="T38" fmla="*/ 104 w 104"/>
                <a:gd name="T39" fmla="*/ 176 h 193"/>
                <a:gd name="T40" fmla="*/ 104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0" y="0"/>
                  </a:moveTo>
                  <a:lnTo>
                    <a:pt x="24" y="18"/>
                  </a:lnTo>
                  <a:lnTo>
                    <a:pt x="32" y="35"/>
                  </a:lnTo>
                  <a:lnTo>
                    <a:pt x="40" y="44"/>
                  </a:lnTo>
                  <a:lnTo>
                    <a:pt x="40" y="53"/>
                  </a:lnTo>
                  <a:lnTo>
                    <a:pt x="56" y="53"/>
                  </a:lnTo>
                  <a:lnTo>
                    <a:pt x="56" y="62"/>
                  </a:lnTo>
                  <a:lnTo>
                    <a:pt x="64" y="62"/>
                  </a:lnTo>
                  <a:lnTo>
                    <a:pt x="72" y="79"/>
                  </a:lnTo>
                  <a:lnTo>
                    <a:pt x="72" y="88"/>
                  </a:lnTo>
                  <a:lnTo>
                    <a:pt x="88" y="88"/>
                  </a:lnTo>
                  <a:lnTo>
                    <a:pt x="88" y="97"/>
                  </a:lnTo>
                  <a:lnTo>
                    <a:pt x="96" y="97"/>
                  </a:lnTo>
                  <a:lnTo>
                    <a:pt x="96" y="114"/>
                  </a:lnTo>
                  <a:lnTo>
                    <a:pt x="96" y="123"/>
                  </a:lnTo>
                  <a:lnTo>
                    <a:pt x="104" y="132"/>
                  </a:lnTo>
                  <a:lnTo>
                    <a:pt x="104" y="149"/>
                  </a:lnTo>
                  <a:lnTo>
                    <a:pt x="104" y="158"/>
                  </a:lnTo>
                  <a:lnTo>
                    <a:pt x="104" y="167"/>
                  </a:lnTo>
                  <a:lnTo>
                    <a:pt x="104" y="176"/>
                  </a:lnTo>
                  <a:lnTo>
                    <a:pt x="104"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88" name="Freeform 15"/>
            <p:cNvSpPr>
              <a:spLocks/>
            </p:cNvSpPr>
            <p:nvPr/>
          </p:nvSpPr>
          <p:spPr bwMode="auto">
            <a:xfrm>
              <a:off x="2324" y="3305"/>
              <a:ext cx="24" cy="106"/>
            </a:xfrm>
            <a:custGeom>
              <a:avLst/>
              <a:gdLst>
                <a:gd name="T0" fmla="*/ 8 w 24"/>
                <a:gd name="T1" fmla="*/ 0 h 106"/>
                <a:gd name="T2" fmla="*/ 8 w 24"/>
                <a:gd name="T3" fmla="*/ 9 h 106"/>
                <a:gd name="T4" fmla="*/ 8 w 24"/>
                <a:gd name="T5" fmla="*/ 26 h 106"/>
                <a:gd name="T6" fmla="*/ 8 w 24"/>
                <a:gd name="T7" fmla="*/ 35 h 106"/>
                <a:gd name="T8" fmla="*/ 24 w 24"/>
                <a:gd name="T9" fmla="*/ 35 h 106"/>
                <a:gd name="T10" fmla="*/ 24 w 24"/>
                <a:gd name="T11" fmla="*/ 44 h 106"/>
                <a:gd name="T12" fmla="*/ 24 w 24"/>
                <a:gd name="T13" fmla="*/ 62 h 106"/>
                <a:gd name="T14" fmla="*/ 8 w 24"/>
                <a:gd name="T15" fmla="*/ 70 h 106"/>
                <a:gd name="T16" fmla="*/ 8 w 24"/>
                <a:gd name="T17" fmla="*/ 79 h 106"/>
                <a:gd name="T18" fmla="*/ 0 w 24"/>
                <a:gd name="T19" fmla="*/ 88 h 106"/>
                <a:gd name="T20" fmla="*/ 0 w 24"/>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106"/>
                <a:gd name="T35" fmla="*/ 24 w 24"/>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106">
                  <a:moveTo>
                    <a:pt x="8" y="0"/>
                  </a:moveTo>
                  <a:lnTo>
                    <a:pt x="8" y="9"/>
                  </a:lnTo>
                  <a:lnTo>
                    <a:pt x="8" y="26"/>
                  </a:lnTo>
                  <a:lnTo>
                    <a:pt x="8" y="35"/>
                  </a:lnTo>
                  <a:lnTo>
                    <a:pt x="24" y="35"/>
                  </a:lnTo>
                  <a:lnTo>
                    <a:pt x="24" y="44"/>
                  </a:lnTo>
                  <a:lnTo>
                    <a:pt x="24" y="62"/>
                  </a:lnTo>
                  <a:lnTo>
                    <a:pt x="8" y="70"/>
                  </a:lnTo>
                  <a:lnTo>
                    <a:pt x="8" y="79"/>
                  </a:lnTo>
                  <a:lnTo>
                    <a:pt x="0" y="88"/>
                  </a:lnTo>
                  <a:lnTo>
                    <a:pt x="0"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89" name="Freeform 16"/>
            <p:cNvSpPr>
              <a:spLocks/>
            </p:cNvSpPr>
            <p:nvPr/>
          </p:nvSpPr>
          <p:spPr bwMode="auto">
            <a:xfrm>
              <a:off x="2356" y="3375"/>
              <a:ext cx="8" cy="62"/>
            </a:xfrm>
            <a:custGeom>
              <a:avLst/>
              <a:gdLst>
                <a:gd name="T0" fmla="*/ 0 w 8"/>
                <a:gd name="T1" fmla="*/ 0 h 62"/>
                <a:gd name="T2" fmla="*/ 8 w 8"/>
                <a:gd name="T3" fmla="*/ 9 h 62"/>
                <a:gd name="T4" fmla="*/ 8 w 8"/>
                <a:gd name="T5" fmla="*/ 18 h 62"/>
                <a:gd name="T6" fmla="*/ 8 w 8"/>
                <a:gd name="T7" fmla="*/ 27 h 62"/>
                <a:gd name="T8" fmla="*/ 8 w 8"/>
                <a:gd name="T9" fmla="*/ 44 h 62"/>
                <a:gd name="T10" fmla="*/ 8 w 8"/>
                <a:gd name="T11" fmla="*/ 53 h 62"/>
                <a:gd name="T12" fmla="*/ 8 w 8"/>
                <a:gd name="T13" fmla="*/ 62 h 62"/>
                <a:gd name="T14" fmla="*/ 0 60000 65536"/>
                <a:gd name="T15" fmla="*/ 0 60000 65536"/>
                <a:gd name="T16" fmla="*/ 0 60000 65536"/>
                <a:gd name="T17" fmla="*/ 0 60000 65536"/>
                <a:gd name="T18" fmla="*/ 0 60000 65536"/>
                <a:gd name="T19" fmla="*/ 0 60000 65536"/>
                <a:gd name="T20" fmla="*/ 0 60000 65536"/>
                <a:gd name="T21" fmla="*/ 0 w 8"/>
                <a:gd name="T22" fmla="*/ 0 h 62"/>
                <a:gd name="T23" fmla="*/ 8 w 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62">
                  <a:moveTo>
                    <a:pt x="0" y="0"/>
                  </a:moveTo>
                  <a:lnTo>
                    <a:pt x="8" y="9"/>
                  </a:lnTo>
                  <a:lnTo>
                    <a:pt x="8" y="18"/>
                  </a:lnTo>
                  <a:lnTo>
                    <a:pt x="8" y="27"/>
                  </a:lnTo>
                  <a:lnTo>
                    <a:pt x="8" y="44"/>
                  </a:lnTo>
                  <a:lnTo>
                    <a:pt x="8" y="53"/>
                  </a:lnTo>
                  <a:lnTo>
                    <a:pt x="8"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90" name="Freeform 17"/>
            <p:cNvSpPr>
              <a:spLocks/>
            </p:cNvSpPr>
            <p:nvPr/>
          </p:nvSpPr>
          <p:spPr bwMode="auto">
            <a:xfrm>
              <a:off x="2284" y="3340"/>
              <a:ext cx="40" cy="79"/>
            </a:xfrm>
            <a:custGeom>
              <a:avLst/>
              <a:gdLst>
                <a:gd name="T0" fmla="*/ 32 w 40"/>
                <a:gd name="T1" fmla="*/ 0 h 79"/>
                <a:gd name="T2" fmla="*/ 40 w 40"/>
                <a:gd name="T3" fmla="*/ 9 h 79"/>
                <a:gd name="T4" fmla="*/ 32 w 40"/>
                <a:gd name="T5" fmla="*/ 18 h 79"/>
                <a:gd name="T6" fmla="*/ 32 w 40"/>
                <a:gd name="T7" fmla="*/ 35 h 79"/>
                <a:gd name="T8" fmla="*/ 16 w 40"/>
                <a:gd name="T9" fmla="*/ 35 h 79"/>
                <a:gd name="T10" fmla="*/ 8 w 40"/>
                <a:gd name="T11" fmla="*/ 44 h 79"/>
                <a:gd name="T12" fmla="*/ 0 w 40"/>
                <a:gd name="T13" fmla="*/ 53 h 79"/>
                <a:gd name="T14" fmla="*/ 0 w 40"/>
                <a:gd name="T15" fmla="*/ 62 h 79"/>
                <a:gd name="T16" fmla="*/ 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32" y="0"/>
                  </a:moveTo>
                  <a:lnTo>
                    <a:pt x="40" y="9"/>
                  </a:lnTo>
                  <a:lnTo>
                    <a:pt x="32" y="18"/>
                  </a:lnTo>
                  <a:lnTo>
                    <a:pt x="32" y="35"/>
                  </a:lnTo>
                  <a:lnTo>
                    <a:pt x="16" y="35"/>
                  </a:lnTo>
                  <a:lnTo>
                    <a:pt x="8" y="44"/>
                  </a:lnTo>
                  <a:lnTo>
                    <a:pt x="0" y="53"/>
                  </a:lnTo>
                  <a:lnTo>
                    <a:pt x="0" y="62"/>
                  </a:lnTo>
                  <a:lnTo>
                    <a:pt x="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91" name="Freeform 18"/>
            <p:cNvSpPr>
              <a:spLocks/>
            </p:cNvSpPr>
            <p:nvPr/>
          </p:nvSpPr>
          <p:spPr bwMode="auto">
            <a:xfrm>
              <a:off x="2260" y="3288"/>
              <a:ext cx="64" cy="70"/>
            </a:xfrm>
            <a:custGeom>
              <a:avLst/>
              <a:gdLst>
                <a:gd name="T0" fmla="*/ 64 w 64"/>
                <a:gd name="T1" fmla="*/ 0 h 70"/>
                <a:gd name="T2" fmla="*/ 56 w 64"/>
                <a:gd name="T3" fmla="*/ 0 h 70"/>
                <a:gd name="T4" fmla="*/ 40 w 64"/>
                <a:gd name="T5" fmla="*/ 0 h 70"/>
                <a:gd name="T6" fmla="*/ 32 w 64"/>
                <a:gd name="T7" fmla="*/ 17 h 70"/>
                <a:gd name="T8" fmla="*/ 24 w 64"/>
                <a:gd name="T9" fmla="*/ 17 h 70"/>
                <a:gd name="T10" fmla="*/ 24 w 64"/>
                <a:gd name="T11" fmla="*/ 26 h 70"/>
                <a:gd name="T12" fmla="*/ 8 w 64"/>
                <a:gd name="T13" fmla="*/ 26 h 70"/>
                <a:gd name="T14" fmla="*/ 8 w 64"/>
                <a:gd name="T15" fmla="*/ 35 h 70"/>
                <a:gd name="T16" fmla="*/ 8 w 64"/>
                <a:gd name="T17" fmla="*/ 52 h 70"/>
                <a:gd name="T18" fmla="*/ 0 w 64"/>
                <a:gd name="T19" fmla="*/ 61 h 70"/>
                <a:gd name="T20" fmla="*/ 0 w 64"/>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70"/>
                <a:gd name="T35" fmla="*/ 64 w 64"/>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70">
                  <a:moveTo>
                    <a:pt x="64" y="0"/>
                  </a:moveTo>
                  <a:lnTo>
                    <a:pt x="56" y="0"/>
                  </a:lnTo>
                  <a:lnTo>
                    <a:pt x="40" y="0"/>
                  </a:lnTo>
                  <a:lnTo>
                    <a:pt x="32" y="17"/>
                  </a:lnTo>
                  <a:lnTo>
                    <a:pt x="24" y="17"/>
                  </a:lnTo>
                  <a:lnTo>
                    <a:pt x="24" y="26"/>
                  </a:lnTo>
                  <a:lnTo>
                    <a:pt x="8" y="26"/>
                  </a:lnTo>
                  <a:lnTo>
                    <a:pt x="8" y="35"/>
                  </a:lnTo>
                  <a:lnTo>
                    <a:pt x="8" y="52"/>
                  </a:lnTo>
                  <a:lnTo>
                    <a:pt x="0" y="61"/>
                  </a:lnTo>
                  <a:lnTo>
                    <a:pt x="0"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92" name="Freeform 19"/>
            <p:cNvSpPr>
              <a:spLocks/>
            </p:cNvSpPr>
            <p:nvPr/>
          </p:nvSpPr>
          <p:spPr bwMode="auto">
            <a:xfrm>
              <a:off x="2523" y="3331"/>
              <a:ext cx="72" cy="80"/>
            </a:xfrm>
            <a:custGeom>
              <a:avLst/>
              <a:gdLst>
                <a:gd name="T0" fmla="*/ 0 w 72"/>
                <a:gd name="T1" fmla="*/ 0 h 80"/>
                <a:gd name="T2" fmla="*/ 0 w 72"/>
                <a:gd name="T3" fmla="*/ 9 h 80"/>
                <a:gd name="T4" fmla="*/ 8 w 72"/>
                <a:gd name="T5" fmla="*/ 9 h 80"/>
                <a:gd name="T6" fmla="*/ 24 w 72"/>
                <a:gd name="T7" fmla="*/ 9 h 80"/>
                <a:gd name="T8" fmla="*/ 32 w 72"/>
                <a:gd name="T9" fmla="*/ 18 h 80"/>
                <a:gd name="T10" fmla="*/ 40 w 72"/>
                <a:gd name="T11" fmla="*/ 36 h 80"/>
                <a:gd name="T12" fmla="*/ 56 w 72"/>
                <a:gd name="T13" fmla="*/ 44 h 80"/>
                <a:gd name="T14" fmla="*/ 64 w 72"/>
                <a:gd name="T15" fmla="*/ 53 h 80"/>
                <a:gd name="T16" fmla="*/ 64 w 72"/>
                <a:gd name="T17" fmla="*/ 62 h 80"/>
                <a:gd name="T18" fmla="*/ 64 w 72"/>
                <a:gd name="T19" fmla="*/ 80 h 80"/>
                <a:gd name="T20" fmla="*/ 72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0" y="0"/>
                  </a:moveTo>
                  <a:lnTo>
                    <a:pt x="0" y="9"/>
                  </a:lnTo>
                  <a:lnTo>
                    <a:pt x="8" y="9"/>
                  </a:lnTo>
                  <a:lnTo>
                    <a:pt x="24" y="9"/>
                  </a:lnTo>
                  <a:lnTo>
                    <a:pt x="32" y="18"/>
                  </a:lnTo>
                  <a:lnTo>
                    <a:pt x="40" y="36"/>
                  </a:lnTo>
                  <a:lnTo>
                    <a:pt x="56" y="44"/>
                  </a:lnTo>
                  <a:lnTo>
                    <a:pt x="64" y="53"/>
                  </a:lnTo>
                  <a:lnTo>
                    <a:pt x="64" y="62"/>
                  </a:lnTo>
                  <a:lnTo>
                    <a:pt x="64" y="80"/>
                  </a:lnTo>
                  <a:lnTo>
                    <a:pt x="72"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93" name="Freeform 20"/>
            <p:cNvSpPr>
              <a:spLocks/>
            </p:cNvSpPr>
            <p:nvPr/>
          </p:nvSpPr>
          <p:spPr bwMode="auto">
            <a:xfrm>
              <a:off x="2483" y="3323"/>
              <a:ext cx="40" cy="105"/>
            </a:xfrm>
            <a:custGeom>
              <a:avLst/>
              <a:gdLst>
                <a:gd name="T0" fmla="*/ 40 w 40"/>
                <a:gd name="T1" fmla="*/ 0 h 105"/>
                <a:gd name="T2" fmla="*/ 32 w 40"/>
                <a:gd name="T3" fmla="*/ 17 h 105"/>
                <a:gd name="T4" fmla="*/ 32 w 40"/>
                <a:gd name="T5" fmla="*/ 26 h 105"/>
                <a:gd name="T6" fmla="*/ 32 w 40"/>
                <a:gd name="T7" fmla="*/ 35 h 105"/>
                <a:gd name="T8" fmla="*/ 16 w 40"/>
                <a:gd name="T9" fmla="*/ 35 h 105"/>
                <a:gd name="T10" fmla="*/ 16 w 40"/>
                <a:gd name="T11" fmla="*/ 52 h 105"/>
                <a:gd name="T12" fmla="*/ 8 w 40"/>
                <a:gd name="T13" fmla="*/ 61 h 105"/>
                <a:gd name="T14" fmla="*/ 0 w 40"/>
                <a:gd name="T15" fmla="*/ 70 h 105"/>
                <a:gd name="T16" fmla="*/ 0 w 40"/>
                <a:gd name="T17" fmla="*/ 79 h 105"/>
                <a:gd name="T18" fmla="*/ 0 w 40"/>
                <a:gd name="T19" fmla="*/ 96 h 105"/>
                <a:gd name="T20" fmla="*/ 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40" y="0"/>
                  </a:moveTo>
                  <a:lnTo>
                    <a:pt x="32" y="17"/>
                  </a:lnTo>
                  <a:lnTo>
                    <a:pt x="32" y="26"/>
                  </a:lnTo>
                  <a:lnTo>
                    <a:pt x="32" y="35"/>
                  </a:lnTo>
                  <a:lnTo>
                    <a:pt x="16" y="35"/>
                  </a:lnTo>
                  <a:lnTo>
                    <a:pt x="16" y="52"/>
                  </a:lnTo>
                  <a:lnTo>
                    <a:pt x="8" y="61"/>
                  </a:lnTo>
                  <a:lnTo>
                    <a:pt x="0" y="70"/>
                  </a:lnTo>
                  <a:lnTo>
                    <a:pt x="0" y="79"/>
                  </a:lnTo>
                  <a:lnTo>
                    <a:pt x="0" y="96"/>
                  </a:lnTo>
                  <a:lnTo>
                    <a:pt x="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94" name="Freeform 21"/>
            <p:cNvSpPr>
              <a:spLocks/>
            </p:cNvSpPr>
            <p:nvPr/>
          </p:nvSpPr>
          <p:spPr bwMode="auto">
            <a:xfrm>
              <a:off x="2547" y="3411"/>
              <a:ext cx="40" cy="70"/>
            </a:xfrm>
            <a:custGeom>
              <a:avLst/>
              <a:gdLst>
                <a:gd name="T0" fmla="*/ 0 w 40"/>
                <a:gd name="T1" fmla="*/ 0 h 70"/>
                <a:gd name="T2" fmla="*/ 0 w 40"/>
                <a:gd name="T3" fmla="*/ 8 h 70"/>
                <a:gd name="T4" fmla="*/ 8 w 40"/>
                <a:gd name="T5" fmla="*/ 8 h 70"/>
                <a:gd name="T6" fmla="*/ 16 w 40"/>
                <a:gd name="T7" fmla="*/ 17 h 70"/>
                <a:gd name="T8" fmla="*/ 32 w 40"/>
                <a:gd name="T9" fmla="*/ 17 h 70"/>
                <a:gd name="T10" fmla="*/ 32 w 40"/>
                <a:gd name="T11" fmla="*/ 35 h 70"/>
                <a:gd name="T12" fmla="*/ 40 w 40"/>
                <a:gd name="T13" fmla="*/ 44 h 70"/>
                <a:gd name="T14" fmla="*/ 40 w 40"/>
                <a:gd name="T15" fmla="*/ 52 h 70"/>
                <a:gd name="T16" fmla="*/ 4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0" y="0"/>
                  </a:moveTo>
                  <a:lnTo>
                    <a:pt x="0" y="8"/>
                  </a:lnTo>
                  <a:lnTo>
                    <a:pt x="8" y="8"/>
                  </a:lnTo>
                  <a:lnTo>
                    <a:pt x="16" y="17"/>
                  </a:lnTo>
                  <a:lnTo>
                    <a:pt x="32" y="17"/>
                  </a:lnTo>
                  <a:lnTo>
                    <a:pt x="32" y="35"/>
                  </a:lnTo>
                  <a:lnTo>
                    <a:pt x="40" y="44"/>
                  </a:lnTo>
                  <a:lnTo>
                    <a:pt x="40" y="52"/>
                  </a:lnTo>
                  <a:lnTo>
                    <a:pt x="4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95" name="Freeform 22"/>
            <p:cNvSpPr>
              <a:spLocks/>
            </p:cNvSpPr>
            <p:nvPr/>
          </p:nvSpPr>
          <p:spPr bwMode="auto">
            <a:xfrm>
              <a:off x="2451" y="3419"/>
              <a:ext cx="32" cy="71"/>
            </a:xfrm>
            <a:custGeom>
              <a:avLst/>
              <a:gdLst>
                <a:gd name="T0" fmla="*/ 0 w 32"/>
                <a:gd name="T1" fmla="*/ 0 h 71"/>
                <a:gd name="T2" fmla="*/ 0 w 32"/>
                <a:gd name="T3" fmla="*/ 9 h 71"/>
                <a:gd name="T4" fmla="*/ 8 w 32"/>
                <a:gd name="T5" fmla="*/ 27 h 71"/>
                <a:gd name="T6" fmla="*/ 24 w 32"/>
                <a:gd name="T7" fmla="*/ 36 h 71"/>
                <a:gd name="T8" fmla="*/ 24 w 32"/>
                <a:gd name="T9" fmla="*/ 44 h 71"/>
                <a:gd name="T10" fmla="*/ 24 w 32"/>
                <a:gd name="T11" fmla="*/ 62 h 71"/>
                <a:gd name="T12" fmla="*/ 32 w 32"/>
                <a:gd name="T13" fmla="*/ 62 h 71"/>
                <a:gd name="T14" fmla="*/ 32 w 32"/>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71"/>
                <a:gd name="T26" fmla="*/ 32 w 32"/>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71">
                  <a:moveTo>
                    <a:pt x="0" y="0"/>
                  </a:moveTo>
                  <a:lnTo>
                    <a:pt x="0" y="9"/>
                  </a:lnTo>
                  <a:lnTo>
                    <a:pt x="8" y="27"/>
                  </a:lnTo>
                  <a:lnTo>
                    <a:pt x="24" y="36"/>
                  </a:lnTo>
                  <a:lnTo>
                    <a:pt x="24" y="44"/>
                  </a:lnTo>
                  <a:lnTo>
                    <a:pt x="24" y="62"/>
                  </a:lnTo>
                  <a:lnTo>
                    <a:pt x="32" y="62"/>
                  </a:lnTo>
                  <a:lnTo>
                    <a:pt x="32"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96" name="Freeform 23"/>
            <p:cNvSpPr>
              <a:spLocks/>
            </p:cNvSpPr>
            <p:nvPr/>
          </p:nvSpPr>
          <p:spPr bwMode="auto">
            <a:xfrm>
              <a:off x="2324" y="3419"/>
              <a:ext cx="56" cy="71"/>
            </a:xfrm>
            <a:custGeom>
              <a:avLst/>
              <a:gdLst>
                <a:gd name="T0" fmla="*/ 56 w 56"/>
                <a:gd name="T1" fmla="*/ 0 h 71"/>
                <a:gd name="T2" fmla="*/ 40 w 56"/>
                <a:gd name="T3" fmla="*/ 9 h 71"/>
                <a:gd name="T4" fmla="*/ 32 w 56"/>
                <a:gd name="T5" fmla="*/ 27 h 71"/>
                <a:gd name="T6" fmla="*/ 24 w 56"/>
                <a:gd name="T7" fmla="*/ 36 h 71"/>
                <a:gd name="T8" fmla="*/ 8 w 56"/>
                <a:gd name="T9" fmla="*/ 44 h 71"/>
                <a:gd name="T10" fmla="*/ 0 w 56"/>
                <a:gd name="T11" fmla="*/ 44 h 71"/>
                <a:gd name="T12" fmla="*/ 0 w 56"/>
                <a:gd name="T13" fmla="*/ 62 h 71"/>
                <a:gd name="T14" fmla="*/ 0 w 56"/>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56"/>
                <a:gd name="T25" fmla="*/ 0 h 71"/>
                <a:gd name="T26" fmla="*/ 56 w 56"/>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6" h="71">
                  <a:moveTo>
                    <a:pt x="56" y="0"/>
                  </a:moveTo>
                  <a:lnTo>
                    <a:pt x="40" y="9"/>
                  </a:lnTo>
                  <a:lnTo>
                    <a:pt x="32" y="27"/>
                  </a:lnTo>
                  <a:lnTo>
                    <a:pt x="24" y="36"/>
                  </a:lnTo>
                  <a:lnTo>
                    <a:pt x="8" y="44"/>
                  </a:lnTo>
                  <a:lnTo>
                    <a:pt x="0" y="44"/>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97" name="Freeform 24"/>
            <p:cNvSpPr>
              <a:spLocks/>
            </p:cNvSpPr>
            <p:nvPr/>
          </p:nvSpPr>
          <p:spPr bwMode="auto">
            <a:xfrm>
              <a:off x="2332" y="3367"/>
              <a:ext cx="79" cy="123"/>
            </a:xfrm>
            <a:custGeom>
              <a:avLst/>
              <a:gdLst>
                <a:gd name="T0" fmla="*/ 16 w 79"/>
                <a:gd name="T1" fmla="*/ 0 h 123"/>
                <a:gd name="T2" fmla="*/ 0 w 79"/>
                <a:gd name="T3" fmla="*/ 8 h 123"/>
                <a:gd name="T4" fmla="*/ 16 w 79"/>
                <a:gd name="T5" fmla="*/ 17 h 123"/>
                <a:gd name="T6" fmla="*/ 16 w 79"/>
                <a:gd name="T7" fmla="*/ 26 h 123"/>
                <a:gd name="T8" fmla="*/ 24 w 79"/>
                <a:gd name="T9" fmla="*/ 44 h 123"/>
                <a:gd name="T10" fmla="*/ 32 w 79"/>
                <a:gd name="T11" fmla="*/ 52 h 123"/>
                <a:gd name="T12" fmla="*/ 48 w 79"/>
                <a:gd name="T13" fmla="*/ 61 h 123"/>
                <a:gd name="T14" fmla="*/ 56 w 79"/>
                <a:gd name="T15" fmla="*/ 79 h 123"/>
                <a:gd name="T16" fmla="*/ 63 w 79"/>
                <a:gd name="T17" fmla="*/ 88 h 123"/>
                <a:gd name="T18" fmla="*/ 79 w 79"/>
                <a:gd name="T19" fmla="*/ 96 h 123"/>
                <a:gd name="T20" fmla="*/ 79 w 79"/>
                <a:gd name="T21" fmla="*/ 114 h 123"/>
                <a:gd name="T22" fmla="*/ 79 w 79"/>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9"/>
                <a:gd name="T37" fmla="*/ 0 h 123"/>
                <a:gd name="T38" fmla="*/ 79 w 79"/>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9" h="123">
                  <a:moveTo>
                    <a:pt x="16" y="0"/>
                  </a:moveTo>
                  <a:lnTo>
                    <a:pt x="0" y="8"/>
                  </a:lnTo>
                  <a:lnTo>
                    <a:pt x="16" y="17"/>
                  </a:lnTo>
                  <a:lnTo>
                    <a:pt x="16" y="26"/>
                  </a:lnTo>
                  <a:lnTo>
                    <a:pt x="24" y="44"/>
                  </a:lnTo>
                  <a:lnTo>
                    <a:pt x="32" y="52"/>
                  </a:lnTo>
                  <a:lnTo>
                    <a:pt x="48" y="61"/>
                  </a:lnTo>
                  <a:lnTo>
                    <a:pt x="56" y="79"/>
                  </a:lnTo>
                  <a:lnTo>
                    <a:pt x="63" y="88"/>
                  </a:lnTo>
                  <a:lnTo>
                    <a:pt x="79" y="96"/>
                  </a:lnTo>
                  <a:lnTo>
                    <a:pt x="79" y="114"/>
                  </a:lnTo>
                  <a:lnTo>
                    <a:pt x="79"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98" name="Freeform 25"/>
            <p:cNvSpPr>
              <a:spLocks/>
            </p:cNvSpPr>
            <p:nvPr/>
          </p:nvSpPr>
          <p:spPr bwMode="auto">
            <a:xfrm>
              <a:off x="2284" y="3331"/>
              <a:ext cx="8" cy="115"/>
            </a:xfrm>
            <a:custGeom>
              <a:avLst/>
              <a:gdLst>
                <a:gd name="T0" fmla="*/ 0 w 8"/>
                <a:gd name="T1" fmla="*/ 0 h 115"/>
                <a:gd name="T2" fmla="*/ 8 w 8"/>
                <a:gd name="T3" fmla="*/ 18 h 115"/>
                <a:gd name="T4" fmla="*/ 8 w 8"/>
                <a:gd name="T5" fmla="*/ 36 h 115"/>
                <a:gd name="T6" fmla="*/ 8 w 8"/>
                <a:gd name="T7" fmla="*/ 44 h 115"/>
                <a:gd name="T8" fmla="*/ 8 w 8"/>
                <a:gd name="T9" fmla="*/ 53 h 115"/>
                <a:gd name="T10" fmla="*/ 0 w 8"/>
                <a:gd name="T11" fmla="*/ 62 h 115"/>
                <a:gd name="T12" fmla="*/ 0 w 8"/>
                <a:gd name="T13" fmla="*/ 80 h 115"/>
                <a:gd name="T14" fmla="*/ 0 w 8"/>
                <a:gd name="T15" fmla="*/ 88 h 115"/>
                <a:gd name="T16" fmla="*/ 0 w 8"/>
                <a:gd name="T17" fmla="*/ 97 h 115"/>
                <a:gd name="T18" fmla="*/ 0 w 8"/>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115"/>
                <a:gd name="T32" fmla="*/ 8 w 8"/>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115">
                  <a:moveTo>
                    <a:pt x="0" y="0"/>
                  </a:moveTo>
                  <a:lnTo>
                    <a:pt x="8" y="18"/>
                  </a:lnTo>
                  <a:lnTo>
                    <a:pt x="8" y="36"/>
                  </a:lnTo>
                  <a:lnTo>
                    <a:pt x="8" y="44"/>
                  </a:lnTo>
                  <a:lnTo>
                    <a:pt x="8" y="53"/>
                  </a:lnTo>
                  <a:lnTo>
                    <a:pt x="0" y="62"/>
                  </a:lnTo>
                  <a:lnTo>
                    <a:pt x="0" y="80"/>
                  </a:lnTo>
                  <a:lnTo>
                    <a:pt x="0" y="88"/>
                  </a:lnTo>
                  <a:lnTo>
                    <a:pt x="0" y="97"/>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99" name="Freeform 26"/>
            <p:cNvSpPr>
              <a:spLocks/>
            </p:cNvSpPr>
            <p:nvPr/>
          </p:nvSpPr>
          <p:spPr bwMode="auto">
            <a:xfrm>
              <a:off x="2308" y="3393"/>
              <a:ext cx="8" cy="97"/>
            </a:xfrm>
            <a:custGeom>
              <a:avLst/>
              <a:gdLst>
                <a:gd name="T0" fmla="*/ 0 w 8"/>
                <a:gd name="T1" fmla="*/ 0 h 97"/>
                <a:gd name="T2" fmla="*/ 0 w 8"/>
                <a:gd name="T3" fmla="*/ 18 h 97"/>
                <a:gd name="T4" fmla="*/ 8 w 8"/>
                <a:gd name="T5" fmla="*/ 26 h 97"/>
                <a:gd name="T6" fmla="*/ 8 w 8"/>
                <a:gd name="T7" fmla="*/ 35 h 97"/>
                <a:gd name="T8" fmla="*/ 8 w 8"/>
                <a:gd name="T9" fmla="*/ 53 h 97"/>
                <a:gd name="T10" fmla="*/ 8 w 8"/>
                <a:gd name="T11" fmla="*/ 62 h 97"/>
                <a:gd name="T12" fmla="*/ 8 w 8"/>
                <a:gd name="T13" fmla="*/ 70 h 97"/>
                <a:gd name="T14" fmla="*/ 8 w 8"/>
                <a:gd name="T15" fmla="*/ 88 h 97"/>
                <a:gd name="T16" fmla="*/ 0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0" y="0"/>
                  </a:moveTo>
                  <a:lnTo>
                    <a:pt x="0" y="18"/>
                  </a:lnTo>
                  <a:lnTo>
                    <a:pt x="8" y="26"/>
                  </a:lnTo>
                  <a:lnTo>
                    <a:pt x="8" y="35"/>
                  </a:lnTo>
                  <a:lnTo>
                    <a:pt x="8" y="53"/>
                  </a:lnTo>
                  <a:lnTo>
                    <a:pt x="8" y="62"/>
                  </a:lnTo>
                  <a:lnTo>
                    <a:pt x="8" y="70"/>
                  </a:lnTo>
                  <a:lnTo>
                    <a:pt x="8" y="88"/>
                  </a:lnTo>
                  <a:lnTo>
                    <a:pt x="0"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100" name="Freeform 27"/>
            <p:cNvSpPr>
              <a:spLocks/>
            </p:cNvSpPr>
            <p:nvPr/>
          </p:nvSpPr>
          <p:spPr bwMode="auto">
            <a:xfrm>
              <a:off x="2244" y="3411"/>
              <a:ext cx="40" cy="70"/>
            </a:xfrm>
            <a:custGeom>
              <a:avLst/>
              <a:gdLst>
                <a:gd name="T0" fmla="*/ 40 w 40"/>
                <a:gd name="T1" fmla="*/ 0 h 70"/>
                <a:gd name="T2" fmla="*/ 32 w 40"/>
                <a:gd name="T3" fmla="*/ 8 h 70"/>
                <a:gd name="T4" fmla="*/ 32 w 40"/>
                <a:gd name="T5" fmla="*/ 17 h 70"/>
                <a:gd name="T6" fmla="*/ 16 w 40"/>
                <a:gd name="T7" fmla="*/ 35 h 70"/>
                <a:gd name="T8" fmla="*/ 8 w 40"/>
                <a:gd name="T9" fmla="*/ 35 h 70"/>
                <a:gd name="T10" fmla="*/ 8 w 40"/>
                <a:gd name="T11" fmla="*/ 44 h 70"/>
                <a:gd name="T12" fmla="*/ 0 w 40"/>
                <a:gd name="T13" fmla="*/ 44 h 70"/>
                <a:gd name="T14" fmla="*/ 0 w 40"/>
                <a:gd name="T15" fmla="*/ 52 h 70"/>
                <a:gd name="T16" fmla="*/ 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40" y="0"/>
                  </a:moveTo>
                  <a:lnTo>
                    <a:pt x="32" y="8"/>
                  </a:lnTo>
                  <a:lnTo>
                    <a:pt x="32" y="17"/>
                  </a:lnTo>
                  <a:lnTo>
                    <a:pt x="16" y="35"/>
                  </a:lnTo>
                  <a:lnTo>
                    <a:pt x="8" y="35"/>
                  </a:lnTo>
                  <a:lnTo>
                    <a:pt x="8" y="44"/>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101" name="Freeform 28"/>
            <p:cNvSpPr>
              <a:spLocks/>
            </p:cNvSpPr>
            <p:nvPr/>
          </p:nvSpPr>
          <p:spPr bwMode="auto">
            <a:xfrm>
              <a:off x="2411" y="3419"/>
              <a:ext cx="48" cy="115"/>
            </a:xfrm>
            <a:custGeom>
              <a:avLst/>
              <a:gdLst>
                <a:gd name="T0" fmla="*/ 0 w 48"/>
                <a:gd name="T1" fmla="*/ 0 h 115"/>
                <a:gd name="T2" fmla="*/ 16 w 48"/>
                <a:gd name="T3" fmla="*/ 27 h 115"/>
                <a:gd name="T4" fmla="*/ 32 w 48"/>
                <a:gd name="T5" fmla="*/ 36 h 115"/>
                <a:gd name="T6" fmla="*/ 32 w 48"/>
                <a:gd name="T7" fmla="*/ 44 h 115"/>
                <a:gd name="T8" fmla="*/ 32 w 48"/>
                <a:gd name="T9" fmla="*/ 62 h 115"/>
                <a:gd name="T10" fmla="*/ 40 w 48"/>
                <a:gd name="T11" fmla="*/ 71 h 115"/>
                <a:gd name="T12" fmla="*/ 40 w 48"/>
                <a:gd name="T13" fmla="*/ 79 h 115"/>
                <a:gd name="T14" fmla="*/ 40 w 48"/>
                <a:gd name="T15" fmla="*/ 88 h 115"/>
                <a:gd name="T16" fmla="*/ 48 w 48"/>
                <a:gd name="T17" fmla="*/ 106 h 115"/>
                <a:gd name="T18" fmla="*/ 48 w 48"/>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115"/>
                <a:gd name="T32" fmla="*/ 48 w 48"/>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115">
                  <a:moveTo>
                    <a:pt x="0" y="0"/>
                  </a:moveTo>
                  <a:lnTo>
                    <a:pt x="16" y="27"/>
                  </a:lnTo>
                  <a:lnTo>
                    <a:pt x="32" y="36"/>
                  </a:lnTo>
                  <a:lnTo>
                    <a:pt x="32" y="44"/>
                  </a:lnTo>
                  <a:lnTo>
                    <a:pt x="32" y="62"/>
                  </a:lnTo>
                  <a:lnTo>
                    <a:pt x="40" y="71"/>
                  </a:lnTo>
                  <a:lnTo>
                    <a:pt x="40" y="79"/>
                  </a:lnTo>
                  <a:lnTo>
                    <a:pt x="40" y="88"/>
                  </a:lnTo>
                  <a:lnTo>
                    <a:pt x="48" y="106"/>
                  </a:lnTo>
                  <a:lnTo>
                    <a:pt x="48"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102" name="Freeform 29"/>
            <p:cNvSpPr>
              <a:spLocks/>
            </p:cNvSpPr>
            <p:nvPr/>
          </p:nvSpPr>
          <p:spPr bwMode="auto">
            <a:xfrm>
              <a:off x="2547" y="3455"/>
              <a:ext cx="40" cy="79"/>
            </a:xfrm>
            <a:custGeom>
              <a:avLst/>
              <a:gdLst>
                <a:gd name="T0" fmla="*/ 40 w 40"/>
                <a:gd name="T1" fmla="*/ 0 h 79"/>
                <a:gd name="T2" fmla="*/ 32 w 40"/>
                <a:gd name="T3" fmla="*/ 8 h 79"/>
                <a:gd name="T4" fmla="*/ 16 w 40"/>
                <a:gd name="T5" fmla="*/ 26 h 79"/>
                <a:gd name="T6" fmla="*/ 8 w 40"/>
                <a:gd name="T7" fmla="*/ 35 h 79"/>
                <a:gd name="T8" fmla="*/ 0 w 40"/>
                <a:gd name="T9" fmla="*/ 35 h 79"/>
                <a:gd name="T10" fmla="*/ 0 w 40"/>
                <a:gd name="T11" fmla="*/ 43 h 79"/>
                <a:gd name="T12" fmla="*/ 0 w 40"/>
                <a:gd name="T13" fmla="*/ 52 h 79"/>
                <a:gd name="T14" fmla="*/ 0 w 40"/>
                <a:gd name="T15" fmla="*/ 70 h 79"/>
                <a:gd name="T16" fmla="*/ 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40" y="0"/>
                  </a:moveTo>
                  <a:lnTo>
                    <a:pt x="32" y="8"/>
                  </a:lnTo>
                  <a:lnTo>
                    <a:pt x="16" y="26"/>
                  </a:lnTo>
                  <a:lnTo>
                    <a:pt x="8" y="35"/>
                  </a:lnTo>
                  <a:lnTo>
                    <a:pt x="0" y="35"/>
                  </a:lnTo>
                  <a:lnTo>
                    <a:pt x="0" y="43"/>
                  </a:lnTo>
                  <a:lnTo>
                    <a:pt x="0" y="52"/>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103" name="Freeform 30"/>
            <p:cNvSpPr>
              <a:spLocks/>
            </p:cNvSpPr>
            <p:nvPr/>
          </p:nvSpPr>
          <p:spPr bwMode="auto">
            <a:xfrm>
              <a:off x="2388" y="3481"/>
              <a:ext cx="55" cy="79"/>
            </a:xfrm>
            <a:custGeom>
              <a:avLst/>
              <a:gdLst>
                <a:gd name="T0" fmla="*/ 55 w 55"/>
                <a:gd name="T1" fmla="*/ 0 h 79"/>
                <a:gd name="T2" fmla="*/ 55 w 55"/>
                <a:gd name="T3" fmla="*/ 9 h 79"/>
                <a:gd name="T4" fmla="*/ 39 w 55"/>
                <a:gd name="T5" fmla="*/ 9 h 79"/>
                <a:gd name="T6" fmla="*/ 39 w 55"/>
                <a:gd name="T7" fmla="*/ 17 h 79"/>
                <a:gd name="T8" fmla="*/ 31 w 55"/>
                <a:gd name="T9" fmla="*/ 17 h 79"/>
                <a:gd name="T10" fmla="*/ 31 w 55"/>
                <a:gd name="T11" fmla="*/ 26 h 79"/>
                <a:gd name="T12" fmla="*/ 23 w 55"/>
                <a:gd name="T13" fmla="*/ 26 h 79"/>
                <a:gd name="T14" fmla="*/ 23 w 55"/>
                <a:gd name="T15" fmla="*/ 44 h 79"/>
                <a:gd name="T16" fmla="*/ 7 w 55"/>
                <a:gd name="T17" fmla="*/ 44 h 79"/>
                <a:gd name="T18" fmla="*/ 7 w 55"/>
                <a:gd name="T19" fmla="*/ 53 h 79"/>
                <a:gd name="T20" fmla="*/ 0 w 55"/>
                <a:gd name="T21" fmla="*/ 61 h 79"/>
                <a:gd name="T22" fmla="*/ 7 w 55"/>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5"/>
                <a:gd name="T37" fmla="*/ 0 h 79"/>
                <a:gd name="T38" fmla="*/ 55 w 55"/>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5" h="79">
                  <a:moveTo>
                    <a:pt x="55" y="0"/>
                  </a:moveTo>
                  <a:lnTo>
                    <a:pt x="55" y="9"/>
                  </a:lnTo>
                  <a:lnTo>
                    <a:pt x="39" y="9"/>
                  </a:lnTo>
                  <a:lnTo>
                    <a:pt x="39" y="17"/>
                  </a:lnTo>
                  <a:lnTo>
                    <a:pt x="31" y="17"/>
                  </a:lnTo>
                  <a:lnTo>
                    <a:pt x="31" y="26"/>
                  </a:lnTo>
                  <a:lnTo>
                    <a:pt x="23" y="26"/>
                  </a:lnTo>
                  <a:lnTo>
                    <a:pt x="23" y="44"/>
                  </a:lnTo>
                  <a:lnTo>
                    <a:pt x="7" y="44"/>
                  </a:lnTo>
                  <a:lnTo>
                    <a:pt x="7" y="53"/>
                  </a:lnTo>
                  <a:lnTo>
                    <a:pt x="0" y="61"/>
                  </a:lnTo>
                  <a:lnTo>
                    <a:pt x="7"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104" name="Freeform 31"/>
            <p:cNvSpPr>
              <a:spLocks/>
            </p:cNvSpPr>
            <p:nvPr/>
          </p:nvSpPr>
          <p:spPr bwMode="auto">
            <a:xfrm>
              <a:off x="2348" y="3455"/>
              <a:ext cx="8" cy="114"/>
            </a:xfrm>
            <a:custGeom>
              <a:avLst/>
              <a:gdLst>
                <a:gd name="T0" fmla="*/ 0 w 8"/>
                <a:gd name="T1" fmla="*/ 0 h 114"/>
                <a:gd name="T2" fmla="*/ 0 w 8"/>
                <a:gd name="T3" fmla="*/ 26 h 114"/>
                <a:gd name="T4" fmla="*/ 0 w 8"/>
                <a:gd name="T5" fmla="*/ 35 h 114"/>
                <a:gd name="T6" fmla="*/ 0 w 8"/>
                <a:gd name="T7" fmla="*/ 43 h 114"/>
                <a:gd name="T8" fmla="*/ 0 w 8"/>
                <a:gd name="T9" fmla="*/ 52 h 114"/>
                <a:gd name="T10" fmla="*/ 0 w 8"/>
                <a:gd name="T11" fmla="*/ 70 h 114"/>
                <a:gd name="T12" fmla="*/ 8 w 8"/>
                <a:gd name="T13" fmla="*/ 79 h 114"/>
                <a:gd name="T14" fmla="*/ 8 w 8"/>
                <a:gd name="T15" fmla="*/ 87 h 114"/>
                <a:gd name="T16" fmla="*/ 8 w 8"/>
                <a:gd name="T17" fmla="*/ 105 h 114"/>
                <a:gd name="T18" fmla="*/ 8 w 8"/>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114"/>
                <a:gd name="T32" fmla="*/ 8 w 8"/>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114">
                  <a:moveTo>
                    <a:pt x="0" y="0"/>
                  </a:moveTo>
                  <a:lnTo>
                    <a:pt x="0" y="26"/>
                  </a:lnTo>
                  <a:lnTo>
                    <a:pt x="0" y="35"/>
                  </a:lnTo>
                  <a:lnTo>
                    <a:pt x="0" y="43"/>
                  </a:lnTo>
                  <a:lnTo>
                    <a:pt x="0" y="52"/>
                  </a:lnTo>
                  <a:lnTo>
                    <a:pt x="0" y="70"/>
                  </a:lnTo>
                  <a:lnTo>
                    <a:pt x="8" y="79"/>
                  </a:lnTo>
                  <a:lnTo>
                    <a:pt x="8" y="87"/>
                  </a:lnTo>
                  <a:lnTo>
                    <a:pt x="8" y="105"/>
                  </a:lnTo>
                  <a:lnTo>
                    <a:pt x="8"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105" name="Freeform 32"/>
            <p:cNvSpPr>
              <a:spLocks/>
            </p:cNvSpPr>
            <p:nvPr/>
          </p:nvSpPr>
          <p:spPr bwMode="auto">
            <a:xfrm>
              <a:off x="2284" y="3463"/>
              <a:ext cx="32" cy="79"/>
            </a:xfrm>
            <a:custGeom>
              <a:avLst/>
              <a:gdLst>
                <a:gd name="T0" fmla="*/ 32 w 32"/>
                <a:gd name="T1" fmla="*/ 0 h 79"/>
                <a:gd name="T2" fmla="*/ 32 w 32"/>
                <a:gd name="T3" fmla="*/ 18 h 79"/>
                <a:gd name="T4" fmla="*/ 24 w 32"/>
                <a:gd name="T5" fmla="*/ 27 h 79"/>
                <a:gd name="T6" fmla="*/ 8 w 32"/>
                <a:gd name="T7" fmla="*/ 27 h 79"/>
                <a:gd name="T8" fmla="*/ 8 w 32"/>
                <a:gd name="T9" fmla="*/ 35 h 79"/>
                <a:gd name="T10" fmla="*/ 0 w 32"/>
                <a:gd name="T11" fmla="*/ 44 h 79"/>
                <a:gd name="T12" fmla="*/ 0 w 32"/>
                <a:gd name="T13" fmla="*/ 62 h 79"/>
                <a:gd name="T14" fmla="*/ 0 w 32"/>
                <a:gd name="T15" fmla="*/ 71 h 79"/>
                <a:gd name="T16" fmla="*/ 0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32" y="0"/>
                  </a:moveTo>
                  <a:lnTo>
                    <a:pt x="32" y="18"/>
                  </a:lnTo>
                  <a:lnTo>
                    <a:pt x="24" y="27"/>
                  </a:lnTo>
                  <a:lnTo>
                    <a:pt x="8" y="27"/>
                  </a:lnTo>
                  <a:lnTo>
                    <a:pt x="8" y="35"/>
                  </a:lnTo>
                  <a:lnTo>
                    <a:pt x="0" y="44"/>
                  </a:lnTo>
                  <a:lnTo>
                    <a:pt x="0" y="62"/>
                  </a:lnTo>
                  <a:lnTo>
                    <a:pt x="0" y="71"/>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106" name="Freeform 33"/>
            <p:cNvSpPr>
              <a:spLocks/>
            </p:cNvSpPr>
            <p:nvPr/>
          </p:nvSpPr>
          <p:spPr bwMode="auto">
            <a:xfrm>
              <a:off x="2244" y="3446"/>
              <a:ext cx="16" cy="149"/>
            </a:xfrm>
            <a:custGeom>
              <a:avLst/>
              <a:gdLst>
                <a:gd name="T0" fmla="*/ 16 w 16"/>
                <a:gd name="T1" fmla="*/ 0 h 149"/>
                <a:gd name="T2" fmla="*/ 16 w 16"/>
                <a:gd name="T3" fmla="*/ 9 h 149"/>
                <a:gd name="T4" fmla="*/ 16 w 16"/>
                <a:gd name="T5" fmla="*/ 35 h 149"/>
                <a:gd name="T6" fmla="*/ 16 w 16"/>
                <a:gd name="T7" fmla="*/ 44 h 149"/>
                <a:gd name="T8" fmla="*/ 16 w 16"/>
                <a:gd name="T9" fmla="*/ 52 h 149"/>
                <a:gd name="T10" fmla="*/ 8 w 16"/>
                <a:gd name="T11" fmla="*/ 61 h 149"/>
                <a:gd name="T12" fmla="*/ 8 w 16"/>
                <a:gd name="T13" fmla="*/ 88 h 149"/>
                <a:gd name="T14" fmla="*/ 0 w 16"/>
                <a:gd name="T15" fmla="*/ 96 h 149"/>
                <a:gd name="T16" fmla="*/ 0 w 16"/>
                <a:gd name="T17" fmla="*/ 114 h 149"/>
                <a:gd name="T18" fmla="*/ 0 w 16"/>
                <a:gd name="T19" fmla="*/ 123 h 149"/>
                <a:gd name="T20" fmla="*/ 0 w 16"/>
                <a:gd name="T21" fmla="*/ 132 h 149"/>
                <a:gd name="T22" fmla="*/ 8 w 16"/>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49"/>
                <a:gd name="T38" fmla="*/ 16 w 16"/>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49">
                  <a:moveTo>
                    <a:pt x="16" y="0"/>
                  </a:moveTo>
                  <a:lnTo>
                    <a:pt x="16" y="9"/>
                  </a:lnTo>
                  <a:lnTo>
                    <a:pt x="16" y="35"/>
                  </a:lnTo>
                  <a:lnTo>
                    <a:pt x="16" y="44"/>
                  </a:lnTo>
                  <a:lnTo>
                    <a:pt x="16" y="52"/>
                  </a:lnTo>
                  <a:lnTo>
                    <a:pt x="8" y="61"/>
                  </a:lnTo>
                  <a:lnTo>
                    <a:pt x="8" y="88"/>
                  </a:lnTo>
                  <a:lnTo>
                    <a:pt x="0" y="96"/>
                  </a:lnTo>
                  <a:lnTo>
                    <a:pt x="0" y="114"/>
                  </a:lnTo>
                  <a:lnTo>
                    <a:pt x="0" y="123"/>
                  </a:lnTo>
                  <a:lnTo>
                    <a:pt x="0" y="132"/>
                  </a:lnTo>
                  <a:lnTo>
                    <a:pt x="8"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107" name="Freeform 34"/>
            <p:cNvSpPr>
              <a:spLocks/>
            </p:cNvSpPr>
            <p:nvPr/>
          </p:nvSpPr>
          <p:spPr bwMode="auto">
            <a:xfrm>
              <a:off x="2212" y="3384"/>
              <a:ext cx="72" cy="114"/>
            </a:xfrm>
            <a:custGeom>
              <a:avLst/>
              <a:gdLst>
                <a:gd name="T0" fmla="*/ 72 w 72"/>
                <a:gd name="T1" fmla="*/ 0 h 114"/>
                <a:gd name="T2" fmla="*/ 64 w 72"/>
                <a:gd name="T3" fmla="*/ 9 h 114"/>
                <a:gd name="T4" fmla="*/ 48 w 72"/>
                <a:gd name="T5" fmla="*/ 27 h 114"/>
                <a:gd name="T6" fmla="*/ 40 w 72"/>
                <a:gd name="T7" fmla="*/ 27 h 114"/>
                <a:gd name="T8" fmla="*/ 32 w 72"/>
                <a:gd name="T9" fmla="*/ 35 h 114"/>
                <a:gd name="T10" fmla="*/ 16 w 72"/>
                <a:gd name="T11" fmla="*/ 44 h 114"/>
                <a:gd name="T12" fmla="*/ 8 w 72"/>
                <a:gd name="T13" fmla="*/ 62 h 114"/>
                <a:gd name="T14" fmla="*/ 8 w 72"/>
                <a:gd name="T15" fmla="*/ 71 h 114"/>
                <a:gd name="T16" fmla="*/ 8 w 72"/>
                <a:gd name="T17" fmla="*/ 79 h 114"/>
                <a:gd name="T18" fmla="*/ 8 w 72"/>
                <a:gd name="T19" fmla="*/ 97 h 114"/>
                <a:gd name="T20" fmla="*/ 0 w 72"/>
                <a:gd name="T21" fmla="*/ 106 h 114"/>
                <a:gd name="T22" fmla="*/ 0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72" y="0"/>
                  </a:moveTo>
                  <a:lnTo>
                    <a:pt x="64" y="9"/>
                  </a:lnTo>
                  <a:lnTo>
                    <a:pt x="48" y="27"/>
                  </a:lnTo>
                  <a:lnTo>
                    <a:pt x="40" y="27"/>
                  </a:lnTo>
                  <a:lnTo>
                    <a:pt x="32" y="35"/>
                  </a:lnTo>
                  <a:lnTo>
                    <a:pt x="16" y="44"/>
                  </a:lnTo>
                  <a:lnTo>
                    <a:pt x="8" y="62"/>
                  </a:lnTo>
                  <a:lnTo>
                    <a:pt x="8" y="71"/>
                  </a:lnTo>
                  <a:lnTo>
                    <a:pt x="8" y="79"/>
                  </a:lnTo>
                  <a:lnTo>
                    <a:pt x="8" y="97"/>
                  </a:lnTo>
                  <a:lnTo>
                    <a:pt x="0" y="106"/>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108" name="Freeform 35"/>
            <p:cNvSpPr>
              <a:spLocks/>
            </p:cNvSpPr>
            <p:nvPr/>
          </p:nvSpPr>
          <p:spPr bwMode="auto">
            <a:xfrm>
              <a:off x="2579" y="3446"/>
              <a:ext cx="40" cy="88"/>
            </a:xfrm>
            <a:custGeom>
              <a:avLst/>
              <a:gdLst>
                <a:gd name="T0" fmla="*/ 0 w 40"/>
                <a:gd name="T1" fmla="*/ 0 h 88"/>
                <a:gd name="T2" fmla="*/ 8 w 40"/>
                <a:gd name="T3" fmla="*/ 0 h 88"/>
                <a:gd name="T4" fmla="*/ 16 w 40"/>
                <a:gd name="T5" fmla="*/ 9 h 88"/>
                <a:gd name="T6" fmla="*/ 16 w 40"/>
                <a:gd name="T7" fmla="*/ 17 h 88"/>
                <a:gd name="T8" fmla="*/ 16 w 40"/>
                <a:gd name="T9" fmla="*/ 35 h 88"/>
                <a:gd name="T10" fmla="*/ 16 w 40"/>
                <a:gd name="T11" fmla="*/ 44 h 88"/>
                <a:gd name="T12" fmla="*/ 32 w 40"/>
                <a:gd name="T13" fmla="*/ 52 h 88"/>
                <a:gd name="T14" fmla="*/ 32 w 40"/>
                <a:gd name="T15" fmla="*/ 61 h 88"/>
                <a:gd name="T16" fmla="*/ 32 w 40"/>
                <a:gd name="T17" fmla="*/ 79 h 88"/>
                <a:gd name="T18" fmla="*/ 32 w 40"/>
                <a:gd name="T19" fmla="*/ 88 h 88"/>
                <a:gd name="T20" fmla="*/ 40 w 40"/>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88"/>
                <a:gd name="T35" fmla="*/ 40 w 40"/>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88">
                  <a:moveTo>
                    <a:pt x="0" y="0"/>
                  </a:moveTo>
                  <a:lnTo>
                    <a:pt x="8" y="0"/>
                  </a:lnTo>
                  <a:lnTo>
                    <a:pt x="16" y="9"/>
                  </a:lnTo>
                  <a:lnTo>
                    <a:pt x="16" y="17"/>
                  </a:lnTo>
                  <a:lnTo>
                    <a:pt x="16" y="35"/>
                  </a:lnTo>
                  <a:lnTo>
                    <a:pt x="16" y="44"/>
                  </a:lnTo>
                  <a:lnTo>
                    <a:pt x="32" y="52"/>
                  </a:lnTo>
                  <a:lnTo>
                    <a:pt x="32" y="61"/>
                  </a:lnTo>
                  <a:lnTo>
                    <a:pt x="32" y="79"/>
                  </a:lnTo>
                  <a:lnTo>
                    <a:pt x="32" y="88"/>
                  </a:lnTo>
                  <a:lnTo>
                    <a:pt x="4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109" name="Freeform 36"/>
            <p:cNvSpPr>
              <a:spLocks/>
            </p:cNvSpPr>
            <p:nvPr/>
          </p:nvSpPr>
          <p:spPr bwMode="auto">
            <a:xfrm>
              <a:off x="2507" y="3498"/>
              <a:ext cx="40" cy="80"/>
            </a:xfrm>
            <a:custGeom>
              <a:avLst/>
              <a:gdLst>
                <a:gd name="T0" fmla="*/ 40 w 40"/>
                <a:gd name="T1" fmla="*/ 0 h 80"/>
                <a:gd name="T2" fmla="*/ 16 w 40"/>
                <a:gd name="T3" fmla="*/ 0 h 80"/>
                <a:gd name="T4" fmla="*/ 8 w 40"/>
                <a:gd name="T5" fmla="*/ 0 h 80"/>
                <a:gd name="T6" fmla="*/ 8 w 40"/>
                <a:gd name="T7" fmla="*/ 9 h 80"/>
                <a:gd name="T8" fmla="*/ 0 w 40"/>
                <a:gd name="T9" fmla="*/ 27 h 80"/>
                <a:gd name="T10" fmla="*/ 0 w 40"/>
                <a:gd name="T11" fmla="*/ 36 h 80"/>
                <a:gd name="T12" fmla="*/ 0 w 40"/>
                <a:gd name="T13" fmla="*/ 44 h 80"/>
                <a:gd name="T14" fmla="*/ 0 w 40"/>
                <a:gd name="T15" fmla="*/ 62 h 80"/>
                <a:gd name="T16" fmla="*/ 0 w 40"/>
                <a:gd name="T17" fmla="*/ 71 h 80"/>
                <a:gd name="T18" fmla="*/ 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40" y="0"/>
                  </a:moveTo>
                  <a:lnTo>
                    <a:pt x="16" y="0"/>
                  </a:lnTo>
                  <a:lnTo>
                    <a:pt x="8" y="0"/>
                  </a:lnTo>
                  <a:lnTo>
                    <a:pt x="8" y="9"/>
                  </a:lnTo>
                  <a:lnTo>
                    <a:pt x="0" y="27"/>
                  </a:lnTo>
                  <a:lnTo>
                    <a:pt x="0" y="36"/>
                  </a:lnTo>
                  <a:lnTo>
                    <a:pt x="0" y="44"/>
                  </a:lnTo>
                  <a:lnTo>
                    <a:pt x="0" y="62"/>
                  </a:lnTo>
                  <a:lnTo>
                    <a:pt x="0" y="71"/>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110" name="Freeform 37"/>
            <p:cNvSpPr>
              <a:spLocks/>
            </p:cNvSpPr>
            <p:nvPr/>
          </p:nvSpPr>
          <p:spPr bwMode="auto">
            <a:xfrm>
              <a:off x="2515" y="3411"/>
              <a:ext cx="32" cy="79"/>
            </a:xfrm>
            <a:custGeom>
              <a:avLst/>
              <a:gdLst>
                <a:gd name="T0" fmla="*/ 32 w 32"/>
                <a:gd name="T1" fmla="*/ 8 h 79"/>
                <a:gd name="T2" fmla="*/ 16 w 32"/>
                <a:gd name="T3" fmla="*/ 0 h 79"/>
                <a:gd name="T4" fmla="*/ 16 w 32"/>
                <a:gd name="T5" fmla="*/ 8 h 79"/>
                <a:gd name="T6" fmla="*/ 16 w 32"/>
                <a:gd name="T7" fmla="*/ 17 h 79"/>
                <a:gd name="T8" fmla="*/ 8 w 32"/>
                <a:gd name="T9" fmla="*/ 17 h 79"/>
                <a:gd name="T10" fmla="*/ 8 w 32"/>
                <a:gd name="T11" fmla="*/ 35 h 79"/>
                <a:gd name="T12" fmla="*/ 8 w 32"/>
                <a:gd name="T13" fmla="*/ 44 h 79"/>
                <a:gd name="T14" fmla="*/ 8 w 32"/>
                <a:gd name="T15" fmla="*/ 52 h 79"/>
                <a:gd name="T16" fmla="*/ 8 w 32"/>
                <a:gd name="T17" fmla="*/ 70 h 79"/>
                <a:gd name="T18" fmla="*/ 0 w 32"/>
                <a:gd name="T19" fmla="*/ 70 h 79"/>
                <a:gd name="T20" fmla="*/ 0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32" y="8"/>
                  </a:moveTo>
                  <a:lnTo>
                    <a:pt x="16" y="0"/>
                  </a:lnTo>
                  <a:lnTo>
                    <a:pt x="16" y="8"/>
                  </a:lnTo>
                  <a:lnTo>
                    <a:pt x="16" y="17"/>
                  </a:lnTo>
                  <a:lnTo>
                    <a:pt x="8" y="17"/>
                  </a:lnTo>
                  <a:lnTo>
                    <a:pt x="8" y="35"/>
                  </a:lnTo>
                  <a:lnTo>
                    <a:pt x="8" y="44"/>
                  </a:lnTo>
                  <a:lnTo>
                    <a:pt x="8" y="52"/>
                  </a:lnTo>
                  <a:lnTo>
                    <a:pt x="8" y="70"/>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111" name="Freeform 38"/>
            <p:cNvSpPr>
              <a:spLocks/>
            </p:cNvSpPr>
            <p:nvPr/>
          </p:nvSpPr>
          <p:spPr bwMode="auto">
            <a:xfrm>
              <a:off x="2316" y="3534"/>
              <a:ext cx="40" cy="79"/>
            </a:xfrm>
            <a:custGeom>
              <a:avLst/>
              <a:gdLst>
                <a:gd name="T0" fmla="*/ 40 w 40"/>
                <a:gd name="T1" fmla="*/ 0 h 79"/>
                <a:gd name="T2" fmla="*/ 32 w 40"/>
                <a:gd name="T3" fmla="*/ 8 h 79"/>
                <a:gd name="T4" fmla="*/ 32 w 40"/>
                <a:gd name="T5" fmla="*/ 26 h 79"/>
                <a:gd name="T6" fmla="*/ 16 w 40"/>
                <a:gd name="T7" fmla="*/ 35 h 79"/>
                <a:gd name="T8" fmla="*/ 8 w 40"/>
                <a:gd name="T9" fmla="*/ 35 h 79"/>
                <a:gd name="T10" fmla="*/ 8 w 40"/>
                <a:gd name="T11" fmla="*/ 44 h 79"/>
                <a:gd name="T12" fmla="*/ 0 w 40"/>
                <a:gd name="T13" fmla="*/ 44 h 79"/>
                <a:gd name="T14" fmla="*/ 0 w 40"/>
                <a:gd name="T15" fmla="*/ 61 h 79"/>
                <a:gd name="T16" fmla="*/ 0 w 40"/>
                <a:gd name="T17" fmla="*/ 70 h 79"/>
                <a:gd name="T18" fmla="*/ 0 w 40"/>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79"/>
                <a:gd name="T32" fmla="*/ 40 w 40"/>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79">
                  <a:moveTo>
                    <a:pt x="40" y="0"/>
                  </a:moveTo>
                  <a:lnTo>
                    <a:pt x="32" y="8"/>
                  </a:lnTo>
                  <a:lnTo>
                    <a:pt x="32" y="26"/>
                  </a:lnTo>
                  <a:lnTo>
                    <a:pt x="16" y="35"/>
                  </a:lnTo>
                  <a:lnTo>
                    <a:pt x="8" y="35"/>
                  </a:lnTo>
                  <a:lnTo>
                    <a:pt x="8" y="44"/>
                  </a:lnTo>
                  <a:lnTo>
                    <a:pt x="0" y="44"/>
                  </a:lnTo>
                  <a:lnTo>
                    <a:pt x="0" y="61"/>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112" name="Freeform 39"/>
            <p:cNvSpPr>
              <a:spLocks/>
            </p:cNvSpPr>
            <p:nvPr/>
          </p:nvSpPr>
          <p:spPr bwMode="auto">
            <a:xfrm>
              <a:off x="2284" y="3455"/>
              <a:ext cx="64" cy="35"/>
            </a:xfrm>
            <a:custGeom>
              <a:avLst/>
              <a:gdLst>
                <a:gd name="T0" fmla="*/ 64 w 64"/>
                <a:gd name="T1" fmla="*/ 0 h 35"/>
                <a:gd name="T2" fmla="*/ 48 w 64"/>
                <a:gd name="T3" fmla="*/ 0 h 35"/>
                <a:gd name="T4" fmla="*/ 40 w 64"/>
                <a:gd name="T5" fmla="*/ 0 h 35"/>
                <a:gd name="T6" fmla="*/ 32 w 64"/>
                <a:gd name="T7" fmla="*/ 0 h 35"/>
                <a:gd name="T8" fmla="*/ 32 w 64"/>
                <a:gd name="T9" fmla="*/ 8 h 35"/>
                <a:gd name="T10" fmla="*/ 24 w 64"/>
                <a:gd name="T11" fmla="*/ 8 h 35"/>
                <a:gd name="T12" fmla="*/ 8 w 64"/>
                <a:gd name="T13" fmla="*/ 26 h 35"/>
                <a:gd name="T14" fmla="*/ 0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64" y="0"/>
                  </a:moveTo>
                  <a:lnTo>
                    <a:pt x="48" y="0"/>
                  </a:lnTo>
                  <a:lnTo>
                    <a:pt x="40" y="0"/>
                  </a:lnTo>
                  <a:lnTo>
                    <a:pt x="32" y="0"/>
                  </a:lnTo>
                  <a:lnTo>
                    <a:pt x="32" y="8"/>
                  </a:lnTo>
                  <a:lnTo>
                    <a:pt x="24" y="8"/>
                  </a:lnTo>
                  <a:lnTo>
                    <a:pt x="8"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113" name="Freeform 40"/>
            <p:cNvSpPr>
              <a:spLocks/>
            </p:cNvSpPr>
            <p:nvPr/>
          </p:nvSpPr>
          <p:spPr bwMode="auto">
            <a:xfrm>
              <a:off x="2356" y="3455"/>
              <a:ext cx="24" cy="123"/>
            </a:xfrm>
            <a:custGeom>
              <a:avLst/>
              <a:gdLst>
                <a:gd name="T0" fmla="*/ 0 w 24"/>
                <a:gd name="T1" fmla="*/ 0 h 123"/>
                <a:gd name="T2" fmla="*/ 0 w 24"/>
                <a:gd name="T3" fmla="*/ 35 h 123"/>
                <a:gd name="T4" fmla="*/ 0 w 24"/>
                <a:gd name="T5" fmla="*/ 43 h 123"/>
                <a:gd name="T6" fmla="*/ 0 w 24"/>
                <a:gd name="T7" fmla="*/ 70 h 123"/>
                <a:gd name="T8" fmla="*/ 8 w 24"/>
                <a:gd name="T9" fmla="*/ 70 h 123"/>
                <a:gd name="T10" fmla="*/ 8 w 24"/>
                <a:gd name="T11" fmla="*/ 79 h 123"/>
                <a:gd name="T12" fmla="*/ 8 w 24"/>
                <a:gd name="T13" fmla="*/ 87 h 123"/>
                <a:gd name="T14" fmla="*/ 8 w 24"/>
                <a:gd name="T15" fmla="*/ 105 h 123"/>
                <a:gd name="T16" fmla="*/ 24 w 24"/>
                <a:gd name="T17" fmla="*/ 114 h 123"/>
                <a:gd name="T18" fmla="*/ 24 w 24"/>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123"/>
                <a:gd name="T32" fmla="*/ 24 w 24"/>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123">
                  <a:moveTo>
                    <a:pt x="0" y="0"/>
                  </a:moveTo>
                  <a:lnTo>
                    <a:pt x="0" y="35"/>
                  </a:lnTo>
                  <a:lnTo>
                    <a:pt x="0" y="43"/>
                  </a:lnTo>
                  <a:lnTo>
                    <a:pt x="0" y="70"/>
                  </a:lnTo>
                  <a:lnTo>
                    <a:pt x="8" y="70"/>
                  </a:lnTo>
                  <a:lnTo>
                    <a:pt x="8" y="79"/>
                  </a:lnTo>
                  <a:lnTo>
                    <a:pt x="8" y="87"/>
                  </a:lnTo>
                  <a:lnTo>
                    <a:pt x="8" y="105"/>
                  </a:lnTo>
                  <a:lnTo>
                    <a:pt x="24" y="114"/>
                  </a:lnTo>
                  <a:lnTo>
                    <a:pt x="24"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114" name="Freeform 41"/>
            <p:cNvSpPr>
              <a:spLocks/>
            </p:cNvSpPr>
            <p:nvPr/>
          </p:nvSpPr>
          <p:spPr bwMode="auto">
            <a:xfrm>
              <a:off x="2388" y="3481"/>
              <a:ext cx="23" cy="61"/>
            </a:xfrm>
            <a:custGeom>
              <a:avLst/>
              <a:gdLst>
                <a:gd name="T0" fmla="*/ 23 w 23"/>
                <a:gd name="T1" fmla="*/ 0 h 61"/>
                <a:gd name="T2" fmla="*/ 7 w 23"/>
                <a:gd name="T3" fmla="*/ 9 h 61"/>
                <a:gd name="T4" fmla="*/ 0 w 23"/>
                <a:gd name="T5" fmla="*/ 17 h 61"/>
                <a:gd name="T6" fmla="*/ 0 w 23"/>
                <a:gd name="T7" fmla="*/ 26 h 61"/>
                <a:gd name="T8" fmla="*/ 0 w 23"/>
                <a:gd name="T9" fmla="*/ 44 h 61"/>
                <a:gd name="T10" fmla="*/ 0 w 23"/>
                <a:gd name="T11" fmla="*/ 53 h 61"/>
                <a:gd name="T12" fmla="*/ 0 w 23"/>
                <a:gd name="T13" fmla="*/ 61 h 61"/>
                <a:gd name="T14" fmla="*/ 0 60000 65536"/>
                <a:gd name="T15" fmla="*/ 0 60000 65536"/>
                <a:gd name="T16" fmla="*/ 0 60000 65536"/>
                <a:gd name="T17" fmla="*/ 0 60000 65536"/>
                <a:gd name="T18" fmla="*/ 0 60000 65536"/>
                <a:gd name="T19" fmla="*/ 0 60000 65536"/>
                <a:gd name="T20" fmla="*/ 0 60000 65536"/>
                <a:gd name="T21" fmla="*/ 0 w 23"/>
                <a:gd name="T22" fmla="*/ 0 h 61"/>
                <a:gd name="T23" fmla="*/ 23 w 23"/>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 h="61">
                  <a:moveTo>
                    <a:pt x="23" y="0"/>
                  </a:moveTo>
                  <a:lnTo>
                    <a:pt x="7" y="9"/>
                  </a:lnTo>
                  <a:lnTo>
                    <a:pt x="0" y="17"/>
                  </a:lnTo>
                  <a:lnTo>
                    <a:pt x="0" y="26"/>
                  </a:lnTo>
                  <a:lnTo>
                    <a:pt x="0" y="44"/>
                  </a:lnTo>
                  <a:lnTo>
                    <a:pt x="0" y="53"/>
                  </a:lnTo>
                  <a:lnTo>
                    <a:pt x="0"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115" name="Freeform 42"/>
            <p:cNvSpPr>
              <a:spLocks/>
            </p:cNvSpPr>
            <p:nvPr/>
          </p:nvSpPr>
          <p:spPr bwMode="auto">
            <a:xfrm>
              <a:off x="2419" y="3507"/>
              <a:ext cx="24" cy="88"/>
            </a:xfrm>
            <a:custGeom>
              <a:avLst/>
              <a:gdLst>
                <a:gd name="T0" fmla="*/ 0 w 24"/>
                <a:gd name="T1" fmla="*/ 0 h 88"/>
                <a:gd name="T2" fmla="*/ 0 w 24"/>
                <a:gd name="T3" fmla="*/ 27 h 88"/>
                <a:gd name="T4" fmla="*/ 8 w 24"/>
                <a:gd name="T5" fmla="*/ 35 h 88"/>
                <a:gd name="T6" fmla="*/ 8 w 24"/>
                <a:gd name="T7" fmla="*/ 53 h 88"/>
                <a:gd name="T8" fmla="*/ 24 w 24"/>
                <a:gd name="T9" fmla="*/ 62 h 88"/>
                <a:gd name="T10" fmla="*/ 24 w 24"/>
                <a:gd name="T11" fmla="*/ 71 h 88"/>
                <a:gd name="T12" fmla="*/ 24 w 24"/>
                <a:gd name="T13" fmla="*/ 88 h 88"/>
                <a:gd name="T14" fmla="*/ 0 60000 65536"/>
                <a:gd name="T15" fmla="*/ 0 60000 65536"/>
                <a:gd name="T16" fmla="*/ 0 60000 65536"/>
                <a:gd name="T17" fmla="*/ 0 60000 65536"/>
                <a:gd name="T18" fmla="*/ 0 60000 65536"/>
                <a:gd name="T19" fmla="*/ 0 60000 65536"/>
                <a:gd name="T20" fmla="*/ 0 60000 65536"/>
                <a:gd name="T21" fmla="*/ 0 w 24"/>
                <a:gd name="T22" fmla="*/ 0 h 88"/>
                <a:gd name="T23" fmla="*/ 24 w 24"/>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88">
                  <a:moveTo>
                    <a:pt x="0" y="0"/>
                  </a:moveTo>
                  <a:lnTo>
                    <a:pt x="0" y="27"/>
                  </a:lnTo>
                  <a:lnTo>
                    <a:pt x="8" y="35"/>
                  </a:lnTo>
                  <a:lnTo>
                    <a:pt x="8" y="53"/>
                  </a:lnTo>
                  <a:lnTo>
                    <a:pt x="24" y="62"/>
                  </a:lnTo>
                  <a:lnTo>
                    <a:pt x="24" y="71"/>
                  </a:lnTo>
                  <a:lnTo>
                    <a:pt x="24"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116" name="Freeform 43"/>
            <p:cNvSpPr>
              <a:spLocks/>
            </p:cNvSpPr>
            <p:nvPr/>
          </p:nvSpPr>
          <p:spPr bwMode="auto">
            <a:xfrm>
              <a:off x="2459" y="3455"/>
              <a:ext cx="24" cy="123"/>
            </a:xfrm>
            <a:custGeom>
              <a:avLst/>
              <a:gdLst>
                <a:gd name="T0" fmla="*/ 16 w 24"/>
                <a:gd name="T1" fmla="*/ 0 h 123"/>
                <a:gd name="T2" fmla="*/ 16 w 24"/>
                <a:gd name="T3" fmla="*/ 8 h 123"/>
                <a:gd name="T4" fmla="*/ 0 w 24"/>
                <a:gd name="T5" fmla="*/ 26 h 123"/>
                <a:gd name="T6" fmla="*/ 0 w 24"/>
                <a:gd name="T7" fmla="*/ 35 h 123"/>
                <a:gd name="T8" fmla="*/ 16 w 24"/>
                <a:gd name="T9" fmla="*/ 43 h 123"/>
                <a:gd name="T10" fmla="*/ 16 w 24"/>
                <a:gd name="T11" fmla="*/ 52 h 123"/>
                <a:gd name="T12" fmla="*/ 16 w 24"/>
                <a:gd name="T13" fmla="*/ 70 h 123"/>
                <a:gd name="T14" fmla="*/ 16 w 24"/>
                <a:gd name="T15" fmla="*/ 79 h 123"/>
                <a:gd name="T16" fmla="*/ 24 w 24"/>
                <a:gd name="T17" fmla="*/ 87 h 123"/>
                <a:gd name="T18" fmla="*/ 24 w 24"/>
                <a:gd name="T19" fmla="*/ 105 h 123"/>
                <a:gd name="T20" fmla="*/ 24 w 24"/>
                <a:gd name="T21" fmla="*/ 114 h 123"/>
                <a:gd name="T22" fmla="*/ 16 w 24"/>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23"/>
                <a:gd name="T38" fmla="*/ 24 w 24"/>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23">
                  <a:moveTo>
                    <a:pt x="16" y="0"/>
                  </a:moveTo>
                  <a:lnTo>
                    <a:pt x="16" y="8"/>
                  </a:lnTo>
                  <a:lnTo>
                    <a:pt x="0" y="26"/>
                  </a:lnTo>
                  <a:lnTo>
                    <a:pt x="0" y="35"/>
                  </a:lnTo>
                  <a:lnTo>
                    <a:pt x="16" y="43"/>
                  </a:lnTo>
                  <a:lnTo>
                    <a:pt x="16" y="52"/>
                  </a:lnTo>
                  <a:lnTo>
                    <a:pt x="16" y="70"/>
                  </a:lnTo>
                  <a:lnTo>
                    <a:pt x="16" y="79"/>
                  </a:lnTo>
                  <a:lnTo>
                    <a:pt x="24" y="87"/>
                  </a:lnTo>
                  <a:lnTo>
                    <a:pt x="24" y="105"/>
                  </a:lnTo>
                  <a:lnTo>
                    <a:pt x="24" y="114"/>
                  </a:lnTo>
                  <a:lnTo>
                    <a:pt x="16"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117" name="Freeform 44"/>
            <p:cNvSpPr>
              <a:spLocks/>
            </p:cNvSpPr>
            <p:nvPr/>
          </p:nvSpPr>
          <p:spPr bwMode="auto">
            <a:xfrm>
              <a:off x="2555" y="3490"/>
              <a:ext cx="40" cy="105"/>
            </a:xfrm>
            <a:custGeom>
              <a:avLst/>
              <a:gdLst>
                <a:gd name="T0" fmla="*/ 8 w 40"/>
                <a:gd name="T1" fmla="*/ 0 h 105"/>
                <a:gd name="T2" fmla="*/ 0 w 40"/>
                <a:gd name="T3" fmla="*/ 8 h 105"/>
                <a:gd name="T4" fmla="*/ 8 w 40"/>
                <a:gd name="T5" fmla="*/ 17 h 105"/>
                <a:gd name="T6" fmla="*/ 24 w 40"/>
                <a:gd name="T7" fmla="*/ 35 h 105"/>
                <a:gd name="T8" fmla="*/ 32 w 40"/>
                <a:gd name="T9" fmla="*/ 44 h 105"/>
                <a:gd name="T10" fmla="*/ 32 w 40"/>
                <a:gd name="T11" fmla="*/ 52 h 105"/>
                <a:gd name="T12" fmla="*/ 40 w 40"/>
                <a:gd name="T13" fmla="*/ 70 h 105"/>
                <a:gd name="T14" fmla="*/ 40 w 40"/>
                <a:gd name="T15" fmla="*/ 79 h 105"/>
                <a:gd name="T16" fmla="*/ 40 w 40"/>
                <a:gd name="T17" fmla="*/ 88 h 105"/>
                <a:gd name="T18" fmla="*/ 4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8" y="0"/>
                  </a:moveTo>
                  <a:lnTo>
                    <a:pt x="0" y="8"/>
                  </a:lnTo>
                  <a:lnTo>
                    <a:pt x="8" y="17"/>
                  </a:lnTo>
                  <a:lnTo>
                    <a:pt x="24" y="35"/>
                  </a:lnTo>
                  <a:lnTo>
                    <a:pt x="32" y="44"/>
                  </a:lnTo>
                  <a:lnTo>
                    <a:pt x="32" y="52"/>
                  </a:lnTo>
                  <a:lnTo>
                    <a:pt x="40" y="70"/>
                  </a:lnTo>
                  <a:lnTo>
                    <a:pt x="40" y="79"/>
                  </a:lnTo>
                  <a:lnTo>
                    <a:pt x="40" y="88"/>
                  </a:lnTo>
                  <a:lnTo>
                    <a:pt x="4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118" name="Freeform 45"/>
            <p:cNvSpPr>
              <a:spLocks/>
            </p:cNvSpPr>
            <p:nvPr/>
          </p:nvSpPr>
          <p:spPr bwMode="auto">
            <a:xfrm>
              <a:off x="2595" y="3463"/>
              <a:ext cx="64" cy="115"/>
            </a:xfrm>
            <a:custGeom>
              <a:avLst/>
              <a:gdLst>
                <a:gd name="T0" fmla="*/ 0 w 64"/>
                <a:gd name="T1" fmla="*/ 0 h 115"/>
                <a:gd name="T2" fmla="*/ 16 w 64"/>
                <a:gd name="T3" fmla="*/ 18 h 115"/>
                <a:gd name="T4" fmla="*/ 16 w 64"/>
                <a:gd name="T5" fmla="*/ 27 h 115"/>
                <a:gd name="T6" fmla="*/ 24 w 64"/>
                <a:gd name="T7" fmla="*/ 27 h 115"/>
                <a:gd name="T8" fmla="*/ 32 w 64"/>
                <a:gd name="T9" fmla="*/ 27 h 115"/>
                <a:gd name="T10" fmla="*/ 32 w 64"/>
                <a:gd name="T11" fmla="*/ 35 h 115"/>
                <a:gd name="T12" fmla="*/ 32 w 64"/>
                <a:gd name="T13" fmla="*/ 44 h 115"/>
                <a:gd name="T14" fmla="*/ 48 w 64"/>
                <a:gd name="T15" fmla="*/ 62 h 115"/>
                <a:gd name="T16" fmla="*/ 56 w 64"/>
                <a:gd name="T17" fmla="*/ 71 h 115"/>
                <a:gd name="T18" fmla="*/ 56 w 64"/>
                <a:gd name="T19" fmla="*/ 79 h 115"/>
                <a:gd name="T20" fmla="*/ 56 w 64"/>
                <a:gd name="T21" fmla="*/ 97 h 115"/>
                <a:gd name="T22" fmla="*/ 64 w 64"/>
                <a:gd name="T23" fmla="*/ 97 h 115"/>
                <a:gd name="T24" fmla="*/ 64 w 64"/>
                <a:gd name="T25" fmla="*/ 106 h 115"/>
                <a:gd name="T26" fmla="*/ 64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0" y="0"/>
                  </a:moveTo>
                  <a:lnTo>
                    <a:pt x="16" y="18"/>
                  </a:lnTo>
                  <a:lnTo>
                    <a:pt x="16" y="27"/>
                  </a:lnTo>
                  <a:lnTo>
                    <a:pt x="24" y="27"/>
                  </a:lnTo>
                  <a:lnTo>
                    <a:pt x="32" y="27"/>
                  </a:lnTo>
                  <a:lnTo>
                    <a:pt x="32" y="35"/>
                  </a:lnTo>
                  <a:lnTo>
                    <a:pt x="32" y="44"/>
                  </a:lnTo>
                  <a:lnTo>
                    <a:pt x="48" y="62"/>
                  </a:lnTo>
                  <a:lnTo>
                    <a:pt x="56" y="71"/>
                  </a:lnTo>
                  <a:lnTo>
                    <a:pt x="56" y="79"/>
                  </a:lnTo>
                  <a:lnTo>
                    <a:pt x="56" y="97"/>
                  </a:lnTo>
                  <a:lnTo>
                    <a:pt x="64" y="97"/>
                  </a:lnTo>
                  <a:lnTo>
                    <a:pt x="64" y="106"/>
                  </a:lnTo>
                  <a:lnTo>
                    <a:pt x="64"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119" name="Freeform 46"/>
            <p:cNvSpPr>
              <a:spLocks/>
            </p:cNvSpPr>
            <p:nvPr/>
          </p:nvSpPr>
          <p:spPr bwMode="auto">
            <a:xfrm>
              <a:off x="2212" y="3507"/>
              <a:ext cx="40" cy="88"/>
            </a:xfrm>
            <a:custGeom>
              <a:avLst/>
              <a:gdLst>
                <a:gd name="T0" fmla="*/ 40 w 40"/>
                <a:gd name="T1" fmla="*/ 0 h 88"/>
                <a:gd name="T2" fmla="*/ 40 w 40"/>
                <a:gd name="T3" fmla="*/ 18 h 88"/>
                <a:gd name="T4" fmla="*/ 40 w 40"/>
                <a:gd name="T5" fmla="*/ 27 h 88"/>
                <a:gd name="T6" fmla="*/ 32 w 40"/>
                <a:gd name="T7" fmla="*/ 27 h 88"/>
                <a:gd name="T8" fmla="*/ 32 w 40"/>
                <a:gd name="T9" fmla="*/ 35 h 88"/>
                <a:gd name="T10" fmla="*/ 16 w 40"/>
                <a:gd name="T11" fmla="*/ 35 h 88"/>
                <a:gd name="T12" fmla="*/ 8 w 40"/>
                <a:gd name="T13" fmla="*/ 53 h 88"/>
                <a:gd name="T14" fmla="*/ 0 w 40"/>
                <a:gd name="T15" fmla="*/ 62 h 88"/>
                <a:gd name="T16" fmla="*/ 0 w 40"/>
                <a:gd name="T17" fmla="*/ 71 h 88"/>
                <a:gd name="T18" fmla="*/ 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40" y="0"/>
                  </a:moveTo>
                  <a:lnTo>
                    <a:pt x="40" y="18"/>
                  </a:lnTo>
                  <a:lnTo>
                    <a:pt x="40" y="27"/>
                  </a:lnTo>
                  <a:lnTo>
                    <a:pt x="32" y="27"/>
                  </a:lnTo>
                  <a:lnTo>
                    <a:pt x="32" y="35"/>
                  </a:lnTo>
                  <a:lnTo>
                    <a:pt x="16" y="35"/>
                  </a:lnTo>
                  <a:lnTo>
                    <a:pt x="8"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120" name="Freeform 47"/>
            <p:cNvSpPr>
              <a:spLocks/>
            </p:cNvSpPr>
            <p:nvPr/>
          </p:nvSpPr>
          <p:spPr bwMode="auto">
            <a:xfrm>
              <a:off x="2228" y="3314"/>
              <a:ext cx="64" cy="53"/>
            </a:xfrm>
            <a:custGeom>
              <a:avLst/>
              <a:gdLst>
                <a:gd name="T0" fmla="*/ 64 w 64"/>
                <a:gd name="T1" fmla="*/ 0 h 53"/>
                <a:gd name="T2" fmla="*/ 48 w 64"/>
                <a:gd name="T3" fmla="*/ 17 h 53"/>
                <a:gd name="T4" fmla="*/ 32 w 64"/>
                <a:gd name="T5" fmla="*/ 17 h 53"/>
                <a:gd name="T6" fmla="*/ 24 w 64"/>
                <a:gd name="T7" fmla="*/ 17 h 53"/>
                <a:gd name="T8" fmla="*/ 16 w 64"/>
                <a:gd name="T9" fmla="*/ 17 h 53"/>
                <a:gd name="T10" fmla="*/ 0 w 64"/>
                <a:gd name="T11" fmla="*/ 26 h 53"/>
                <a:gd name="T12" fmla="*/ 0 w 64"/>
                <a:gd name="T13" fmla="*/ 35 h 53"/>
                <a:gd name="T14" fmla="*/ 0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64" y="0"/>
                  </a:moveTo>
                  <a:lnTo>
                    <a:pt x="48" y="17"/>
                  </a:lnTo>
                  <a:lnTo>
                    <a:pt x="32" y="17"/>
                  </a:lnTo>
                  <a:lnTo>
                    <a:pt x="24" y="17"/>
                  </a:lnTo>
                  <a:lnTo>
                    <a:pt x="16" y="17"/>
                  </a:lnTo>
                  <a:lnTo>
                    <a:pt x="0" y="26"/>
                  </a:lnTo>
                  <a:lnTo>
                    <a:pt x="0" y="35"/>
                  </a:lnTo>
                  <a:lnTo>
                    <a:pt x="0"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121" name="Freeform 48"/>
            <p:cNvSpPr>
              <a:spLocks/>
            </p:cNvSpPr>
            <p:nvPr/>
          </p:nvSpPr>
          <p:spPr bwMode="auto">
            <a:xfrm>
              <a:off x="2515" y="3314"/>
              <a:ext cx="96" cy="35"/>
            </a:xfrm>
            <a:custGeom>
              <a:avLst/>
              <a:gdLst>
                <a:gd name="T0" fmla="*/ 0 w 96"/>
                <a:gd name="T1" fmla="*/ 0 h 35"/>
                <a:gd name="T2" fmla="*/ 8 w 96"/>
                <a:gd name="T3" fmla="*/ 0 h 35"/>
                <a:gd name="T4" fmla="*/ 16 w 96"/>
                <a:gd name="T5" fmla="*/ 0 h 35"/>
                <a:gd name="T6" fmla="*/ 32 w 96"/>
                <a:gd name="T7" fmla="*/ 0 h 35"/>
                <a:gd name="T8" fmla="*/ 40 w 96"/>
                <a:gd name="T9" fmla="*/ 0 h 35"/>
                <a:gd name="T10" fmla="*/ 48 w 96"/>
                <a:gd name="T11" fmla="*/ 0 h 35"/>
                <a:gd name="T12" fmla="*/ 64 w 96"/>
                <a:gd name="T13" fmla="*/ 0 h 35"/>
                <a:gd name="T14" fmla="*/ 72 w 96"/>
                <a:gd name="T15" fmla="*/ 17 h 35"/>
                <a:gd name="T16" fmla="*/ 80 w 96"/>
                <a:gd name="T17" fmla="*/ 26 h 35"/>
                <a:gd name="T18" fmla="*/ 96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0" y="0"/>
                  </a:moveTo>
                  <a:lnTo>
                    <a:pt x="8" y="0"/>
                  </a:lnTo>
                  <a:lnTo>
                    <a:pt x="16" y="0"/>
                  </a:lnTo>
                  <a:lnTo>
                    <a:pt x="32" y="0"/>
                  </a:lnTo>
                  <a:lnTo>
                    <a:pt x="40" y="0"/>
                  </a:lnTo>
                  <a:lnTo>
                    <a:pt x="48" y="0"/>
                  </a:lnTo>
                  <a:lnTo>
                    <a:pt x="64" y="0"/>
                  </a:lnTo>
                  <a:lnTo>
                    <a:pt x="72" y="17"/>
                  </a:lnTo>
                  <a:lnTo>
                    <a:pt x="80" y="26"/>
                  </a:lnTo>
                  <a:lnTo>
                    <a:pt x="96"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122" name="Freeform 49"/>
            <p:cNvSpPr>
              <a:spLocks/>
            </p:cNvSpPr>
            <p:nvPr/>
          </p:nvSpPr>
          <p:spPr bwMode="auto">
            <a:xfrm>
              <a:off x="2491" y="3296"/>
              <a:ext cx="120" cy="44"/>
            </a:xfrm>
            <a:custGeom>
              <a:avLst/>
              <a:gdLst>
                <a:gd name="T0" fmla="*/ 0 w 120"/>
                <a:gd name="T1" fmla="*/ 0 h 44"/>
                <a:gd name="T2" fmla="*/ 16 w 120"/>
                <a:gd name="T3" fmla="*/ 0 h 44"/>
                <a:gd name="T4" fmla="*/ 24 w 120"/>
                <a:gd name="T5" fmla="*/ 0 h 44"/>
                <a:gd name="T6" fmla="*/ 32 w 120"/>
                <a:gd name="T7" fmla="*/ 0 h 44"/>
                <a:gd name="T8" fmla="*/ 40 w 120"/>
                <a:gd name="T9" fmla="*/ 0 h 44"/>
                <a:gd name="T10" fmla="*/ 56 w 120"/>
                <a:gd name="T11" fmla="*/ 0 h 44"/>
                <a:gd name="T12" fmla="*/ 64 w 120"/>
                <a:gd name="T13" fmla="*/ 0 h 44"/>
                <a:gd name="T14" fmla="*/ 72 w 120"/>
                <a:gd name="T15" fmla="*/ 9 h 44"/>
                <a:gd name="T16" fmla="*/ 88 w 120"/>
                <a:gd name="T17" fmla="*/ 9 h 44"/>
                <a:gd name="T18" fmla="*/ 88 w 120"/>
                <a:gd name="T19" fmla="*/ 18 h 44"/>
                <a:gd name="T20" fmla="*/ 96 w 120"/>
                <a:gd name="T21" fmla="*/ 18 h 44"/>
                <a:gd name="T22" fmla="*/ 104 w 120"/>
                <a:gd name="T23" fmla="*/ 35 h 44"/>
                <a:gd name="T24" fmla="*/ 120 w 120"/>
                <a:gd name="T25" fmla="*/ 35 h 44"/>
                <a:gd name="T26" fmla="*/ 120 w 120"/>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0"/>
                <a:gd name="T43" fmla="*/ 0 h 44"/>
                <a:gd name="T44" fmla="*/ 120 w 120"/>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0" h="44">
                  <a:moveTo>
                    <a:pt x="0" y="0"/>
                  </a:moveTo>
                  <a:lnTo>
                    <a:pt x="16" y="0"/>
                  </a:lnTo>
                  <a:lnTo>
                    <a:pt x="24" y="0"/>
                  </a:lnTo>
                  <a:lnTo>
                    <a:pt x="32" y="0"/>
                  </a:lnTo>
                  <a:lnTo>
                    <a:pt x="40" y="0"/>
                  </a:lnTo>
                  <a:lnTo>
                    <a:pt x="56" y="0"/>
                  </a:lnTo>
                  <a:lnTo>
                    <a:pt x="64" y="0"/>
                  </a:lnTo>
                  <a:lnTo>
                    <a:pt x="72" y="9"/>
                  </a:lnTo>
                  <a:lnTo>
                    <a:pt x="88" y="9"/>
                  </a:lnTo>
                  <a:lnTo>
                    <a:pt x="88" y="18"/>
                  </a:lnTo>
                  <a:lnTo>
                    <a:pt x="96" y="18"/>
                  </a:lnTo>
                  <a:lnTo>
                    <a:pt x="104" y="35"/>
                  </a:lnTo>
                  <a:lnTo>
                    <a:pt x="120" y="35"/>
                  </a:lnTo>
                  <a:lnTo>
                    <a:pt x="120"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123" name="Freeform 50"/>
            <p:cNvSpPr>
              <a:spLocks/>
            </p:cNvSpPr>
            <p:nvPr/>
          </p:nvSpPr>
          <p:spPr bwMode="auto">
            <a:xfrm>
              <a:off x="2579" y="3375"/>
              <a:ext cx="64" cy="71"/>
            </a:xfrm>
            <a:custGeom>
              <a:avLst/>
              <a:gdLst>
                <a:gd name="T0" fmla="*/ 0 w 64"/>
                <a:gd name="T1" fmla="*/ 0 h 71"/>
                <a:gd name="T2" fmla="*/ 8 w 64"/>
                <a:gd name="T3" fmla="*/ 0 h 71"/>
                <a:gd name="T4" fmla="*/ 16 w 64"/>
                <a:gd name="T5" fmla="*/ 9 h 71"/>
                <a:gd name="T6" fmla="*/ 32 w 64"/>
                <a:gd name="T7" fmla="*/ 18 h 71"/>
                <a:gd name="T8" fmla="*/ 32 w 64"/>
                <a:gd name="T9" fmla="*/ 36 h 71"/>
                <a:gd name="T10" fmla="*/ 40 w 64"/>
                <a:gd name="T11" fmla="*/ 44 h 71"/>
                <a:gd name="T12" fmla="*/ 40 w 64"/>
                <a:gd name="T13" fmla="*/ 53 h 71"/>
                <a:gd name="T14" fmla="*/ 48 w 64"/>
                <a:gd name="T15" fmla="*/ 53 h 71"/>
                <a:gd name="T16" fmla="*/ 64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0" y="0"/>
                  </a:moveTo>
                  <a:lnTo>
                    <a:pt x="8" y="0"/>
                  </a:lnTo>
                  <a:lnTo>
                    <a:pt x="16" y="9"/>
                  </a:lnTo>
                  <a:lnTo>
                    <a:pt x="32" y="18"/>
                  </a:lnTo>
                  <a:lnTo>
                    <a:pt x="32" y="36"/>
                  </a:lnTo>
                  <a:lnTo>
                    <a:pt x="40" y="44"/>
                  </a:lnTo>
                  <a:lnTo>
                    <a:pt x="40" y="53"/>
                  </a:lnTo>
                  <a:lnTo>
                    <a:pt x="48" y="53"/>
                  </a:lnTo>
                  <a:lnTo>
                    <a:pt x="64"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124" name="Freeform 51"/>
            <p:cNvSpPr>
              <a:spLocks/>
            </p:cNvSpPr>
            <p:nvPr/>
          </p:nvSpPr>
          <p:spPr bwMode="auto">
            <a:xfrm>
              <a:off x="2595" y="3455"/>
              <a:ext cx="96" cy="43"/>
            </a:xfrm>
            <a:custGeom>
              <a:avLst/>
              <a:gdLst>
                <a:gd name="T0" fmla="*/ 0 w 96"/>
                <a:gd name="T1" fmla="*/ 0 h 43"/>
                <a:gd name="T2" fmla="*/ 16 w 96"/>
                <a:gd name="T3" fmla="*/ 0 h 43"/>
                <a:gd name="T4" fmla="*/ 24 w 96"/>
                <a:gd name="T5" fmla="*/ 8 h 43"/>
                <a:gd name="T6" fmla="*/ 32 w 96"/>
                <a:gd name="T7" fmla="*/ 8 h 43"/>
                <a:gd name="T8" fmla="*/ 48 w 96"/>
                <a:gd name="T9" fmla="*/ 26 h 43"/>
                <a:gd name="T10" fmla="*/ 56 w 96"/>
                <a:gd name="T11" fmla="*/ 26 h 43"/>
                <a:gd name="T12" fmla="*/ 64 w 96"/>
                <a:gd name="T13" fmla="*/ 26 h 43"/>
                <a:gd name="T14" fmla="*/ 80 w 96"/>
                <a:gd name="T15" fmla="*/ 26 h 43"/>
                <a:gd name="T16" fmla="*/ 88 w 96"/>
                <a:gd name="T17" fmla="*/ 35 h 43"/>
                <a:gd name="T18" fmla="*/ 96 w 96"/>
                <a:gd name="T19" fmla="*/ 35 h 43"/>
                <a:gd name="T20" fmla="*/ 96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0" y="0"/>
                  </a:moveTo>
                  <a:lnTo>
                    <a:pt x="16" y="0"/>
                  </a:lnTo>
                  <a:lnTo>
                    <a:pt x="24" y="8"/>
                  </a:lnTo>
                  <a:lnTo>
                    <a:pt x="32" y="8"/>
                  </a:lnTo>
                  <a:lnTo>
                    <a:pt x="48" y="26"/>
                  </a:lnTo>
                  <a:lnTo>
                    <a:pt x="56" y="26"/>
                  </a:lnTo>
                  <a:lnTo>
                    <a:pt x="64" y="26"/>
                  </a:lnTo>
                  <a:lnTo>
                    <a:pt x="80" y="26"/>
                  </a:lnTo>
                  <a:lnTo>
                    <a:pt x="88" y="35"/>
                  </a:lnTo>
                  <a:lnTo>
                    <a:pt x="96" y="35"/>
                  </a:lnTo>
                  <a:lnTo>
                    <a:pt x="96"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8548" name="Group 52"/>
          <p:cNvGrpSpPr>
            <a:grpSpLocks/>
          </p:cNvGrpSpPr>
          <p:nvPr/>
        </p:nvGrpSpPr>
        <p:grpSpPr bwMode="auto">
          <a:xfrm>
            <a:off x="2798763" y="2344738"/>
            <a:ext cx="785812" cy="725487"/>
            <a:chOff x="2156" y="2760"/>
            <a:chExt cx="495" cy="457"/>
          </a:xfrm>
        </p:grpSpPr>
        <p:sp>
          <p:nvSpPr>
            <p:cNvPr id="495066" name="Freeform 53"/>
            <p:cNvSpPr>
              <a:spLocks/>
            </p:cNvSpPr>
            <p:nvPr/>
          </p:nvSpPr>
          <p:spPr bwMode="auto">
            <a:xfrm>
              <a:off x="2411" y="3006"/>
              <a:ext cx="240" cy="211"/>
            </a:xfrm>
            <a:custGeom>
              <a:avLst/>
              <a:gdLst>
                <a:gd name="T0" fmla="*/ 0 w 240"/>
                <a:gd name="T1" fmla="*/ 211 h 211"/>
                <a:gd name="T2" fmla="*/ 0 w 240"/>
                <a:gd name="T3" fmla="*/ 194 h 211"/>
                <a:gd name="T4" fmla="*/ 0 w 240"/>
                <a:gd name="T5" fmla="*/ 194 h 211"/>
                <a:gd name="T6" fmla="*/ 0 w 240"/>
                <a:gd name="T7" fmla="*/ 194 h 211"/>
                <a:gd name="T8" fmla="*/ 0 w 240"/>
                <a:gd name="T9" fmla="*/ 185 h 211"/>
                <a:gd name="T10" fmla="*/ 8 w 240"/>
                <a:gd name="T11" fmla="*/ 176 h 211"/>
                <a:gd name="T12" fmla="*/ 8 w 240"/>
                <a:gd name="T13" fmla="*/ 158 h 211"/>
                <a:gd name="T14" fmla="*/ 8 w 240"/>
                <a:gd name="T15" fmla="*/ 150 h 211"/>
                <a:gd name="T16" fmla="*/ 16 w 240"/>
                <a:gd name="T17" fmla="*/ 141 h 211"/>
                <a:gd name="T18" fmla="*/ 32 w 240"/>
                <a:gd name="T19" fmla="*/ 123 h 211"/>
                <a:gd name="T20" fmla="*/ 32 w 240"/>
                <a:gd name="T21" fmla="*/ 114 h 211"/>
                <a:gd name="T22" fmla="*/ 40 w 240"/>
                <a:gd name="T23" fmla="*/ 106 h 211"/>
                <a:gd name="T24" fmla="*/ 48 w 240"/>
                <a:gd name="T25" fmla="*/ 97 h 211"/>
                <a:gd name="T26" fmla="*/ 64 w 240"/>
                <a:gd name="T27" fmla="*/ 79 h 211"/>
                <a:gd name="T28" fmla="*/ 64 w 240"/>
                <a:gd name="T29" fmla="*/ 71 h 211"/>
                <a:gd name="T30" fmla="*/ 72 w 240"/>
                <a:gd name="T31" fmla="*/ 71 h 211"/>
                <a:gd name="T32" fmla="*/ 80 w 240"/>
                <a:gd name="T33" fmla="*/ 62 h 211"/>
                <a:gd name="T34" fmla="*/ 96 w 240"/>
                <a:gd name="T35" fmla="*/ 44 h 211"/>
                <a:gd name="T36" fmla="*/ 104 w 240"/>
                <a:gd name="T37" fmla="*/ 35 h 211"/>
                <a:gd name="T38" fmla="*/ 120 w 240"/>
                <a:gd name="T39" fmla="*/ 35 h 211"/>
                <a:gd name="T40" fmla="*/ 136 w 240"/>
                <a:gd name="T41" fmla="*/ 27 h 211"/>
                <a:gd name="T42" fmla="*/ 152 w 240"/>
                <a:gd name="T43" fmla="*/ 27 h 211"/>
                <a:gd name="T44" fmla="*/ 168 w 240"/>
                <a:gd name="T45" fmla="*/ 27 h 211"/>
                <a:gd name="T46" fmla="*/ 184 w 240"/>
                <a:gd name="T47" fmla="*/ 9 h 211"/>
                <a:gd name="T48" fmla="*/ 200 w 240"/>
                <a:gd name="T49" fmla="*/ 9 h 211"/>
                <a:gd name="T50" fmla="*/ 208 w 240"/>
                <a:gd name="T51" fmla="*/ 9 h 211"/>
                <a:gd name="T52" fmla="*/ 216 w 240"/>
                <a:gd name="T53" fmla="*/ 9 h 211"/>
                <a:gd name="T54" fmla="*/ 232 w 240"/>
                <a:gd name="T55" fmla="*/ 9 h 211"/>
                <a:gd name="T56" fmla="*/ 232 w 240"/>
                <a:gd name="T57" fmla="*/ 9 h 211"/>
                <a:gd name="T58" fmla="*/ 232 w 240"/>
                <a:gd name="T59" fmla="*/ 0 h 211"/>
                <a:gd name="T60" fmla="*/ 240 w 240"/>
                <a:gd name="T61" fmla="*/ 9 h 211"/>
                <a:gd name="T62" fmla="*/ 232 w 240"/>
                <a:gd name="T63" fmla="*/ 9 h 211"/>
                <a:gd name="T64" fmla="*/ 232 w 240"/>
                <a:gd name="T65" fmla="*/ 9 h 211"/>
                <a:gd name="T66" fmla="*/ 216 w 240"/>
                <a:gd name="T67" fmla="*/ 9 h 211"/>
                <a:gd name="T68" fmla="*/ 216 w 240"/>
                <a:gd name="T69" fmla="*/ 9 h 211"/>
                <a:gd name="T70" fmla="*/ 208 w 240"/>
                <a:gd name="T71" fmla="*/ 27 h 211"/>
                <a:gd name="T72" fmla="*/ 200 w 240"/>
                <a:gd name="T73" fmla="*/ 27 h 211"/>
                <a:gd name="T74" fmla="*/ 184 w 240"/>
                <a:gd name="T75" fmla="*/ 27 h 211"/>
                <a:gd name="T76" fmla="*/ 168 w 240"/>
                <a:gd name="T77" fmla="*/ 35 h 211"/>
                <a:gd name="T78" fmla="*/ 152 w 240"/>
                <a:gd name="T79" fmla="*/ 44 h 211"/>
                <a:gd name="T80" fmla="*/ 144 w 240"/>
                <a:gd name="T81" fmla="*/ 44 h 211"/>
                <a:gd name="T82" fmla="*/ 136 w 240"/>
                <a:gd name="T83" fmla="*/ 62 h 211"/>
                <a:gd name="T84" fmla="*/ 120 w 240"/>
                <a:gd name="T85" fmla="*/ 71 h 211"/>
                <a:gd name="T86" fmla="*/ 112 w 240"/>
                <a:gd name="T87" fmla="*/ 79 h 211"/>
                <a:gd name="T88" fmla="*/ 104 w 240"/>
                <a:gd name="T89" fmla="*/ 79 h 211"/>
                <a:gd name="T90" fmla="*/ 104 w 240"/>
                <a:gd name="T91" fmla="*/ 97 h 211"/>
                <a:gd name="T92" fmla="*/ 96 w 240"/>
                <a:gd name="T93" fmla="*/ 97 h 211"/>
                <a:gd name="T94" fmla="*/ 80 w 240"/>
                <a:gd name="T95" fmla="*/ 106 h 211"/>
                <a:gd name="T96" fmla="*/ 72 w 240"/>
                <a:gd name="T97" fmla="*/ 114 h 211"/>
                <a:gd name="T98" fmla="*/ 64 w 240"/>
                <a:gd name="T99" fmla="*/ 123 h 211"/>
                <a:gd name="T100" fmla="*/ 64 w 240"/>
                <a:gd name="T101" fmla="*/ 141 h 211"/>
                <a:gd name="T102" fmla="*/ 48 w 240"/>
                <a:gd name="T103" fmla="*/ 150 h 211"/>
                <a:gd name="T104" fmla="*/ 48 w 240"/>
                <a:gd name="T105" fmla="*/ 158 h 211"/>
                <a:gd name="T106" fmla="*/ 40 w 240"/>
                <a:gd name="T107" fmla="*/ 158 h 211"/>
                <a:gd name="T108" fmla="*/ 40 w 240"/>
                <a:gd name="T109" fmla="*/ 176 h 211"/>
                <a:gd name="T110" fmla="*/ 32 w 240"/>
                <a:gd name="T111" fmla="*/ 185 h 211"/>
                <a:gd name="T112" fmla="*/ 32 w 240"/>
                <a:gd name="T113" fmla="*/ 194 h 211"/>
                <a:gd name="T114" fmla="*/ 32 w 240"/>
                <a:gd name="T115" fmla="*/ 194 h 211"/>
                <a:gd name="T116" fmla="*/ 32 w 240"/>
                <a:gd name="T117" fmla="*/ 194 h 211"/>
                <a:gd name="T118" fmla="*/ 16 w 240"/>
                <a:gd name="T119" fmla="*/ 194 h 211"/>
                <a:gd name="T120" fmla="*/ 32 w 240"/>
                <a:gd name="T121" fmla="*/ 211 h 211"/>
                <a:gd name="T122" fmla="*/ 0 w 240"/>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0"/>
                <a:gd name="T187" fmla="*/ 0 h 211"/>
                <a:gd name="T188" fmla="*/ 240 w 240"/>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0" h="211">
                  <a:moveTo>
                    <a:pt x="0" y="211"/>
                  </a:moveTo>
                  <a:lnTo>
                    <a:pt x="0" y="194"/>
                  </a:lnTo>
                  <a:lnTo>
                    <a:pt x="0" y="185"/>
                  </a:lnTo>
                  <a:lnTo>
                    <a:pt x="8" y="176"/>
                  </a:lnTo>
                  <a:lnTo>
                    <a:pt x="8" y="158"/>
                  </a:lnTo>
                  <a:lnTo>
                    <a:pt x="8" y="150"/>
                  </a:lnTo>
                  <a:lnTo>
                    <a:pt x="16" y="141"/>
                  </a:lnTo>
                  <a:lnTo>
                    <a:pt x="32" y="123"/>
                  </a:lnTo>
                  <a:lnTo>
                    <a:pt x="32" y="114"/>
                  </a:lnTo>
                  <a:lnTo>
                    <a:pt x="40" y="106"/>
                  </a:lnTo>
                  <a:lnTo>
                    <a:pt x="48" y="97"/>
                  </a:lnTo>
                  <a:lnTo>
                    <a:pt x="64" y="79"/>
                  </a:lnTo>
                  <a:lnTo>
                    <a:pt x="64" y="71"/>
                  </a:lnTo>
                  <a:lnTo>
                    <a:pt x="72" y="71"/>
                  </a:lnTo>
                  <a:lnTo>
                    <a:pt x="80" y="62"/>
                  </a:lnTo>
                  <a:lnTo>
                    <a:pt x="96" y="44"/>
                  </a:lnTo>
                  <a:lnTo>
                    <a:pt x="104" y="35"/>
                  </a:lnTo>
                  <a:lnTo>
                    <a:pt x="120" y="35"/>
                  </a:lnTo>
                  <a:lnTo>
                    <a:pt x="136" y="27"/>
                  </a:lnTo>
                  <a:lnTo>
                    <a:pt x="152" y="27"/>
                  </a:lnTo>
                  <a:lnTo>
                    <a:pt x="168" y="27"/>
                  </a:lnTo>
                  <a:lnTo>
                    <a:pt x="184" y="9"/>
                  </a:lnTo>
                  <a:lnTo>
                    <a:pt x="200" y="9"/>
                  </a:lnTo>
                  <a:lnTo>
                    <a:pt x="208" y="9"/>
                  </a:lnTo>
                  <a:lnTo>
                    <a:pt x="216" y="9"/>
                  </a:lnTo>
                  <a:lnTo>
                    <a:pt x="232" y="9"/>
                  </a:lnTo>
                  <a:lnTo>
                    <a:pt x="232" y="0"/>
                  </a:lnTo>
                  <a:lnTo>
                    <a:pt x="240" y="9"/>
                  </a:lnTo>
                  <a:lnTo>
                    <a:pt x="232" y="9"/>
                  </a:lnTo>
                  <a:lnTo>
                    <a:pt x="216" y="9"/>
                  </a:lnTo>
                  <a:lnTo>
                    <a:pt x="208" y="27"/>
                  </a:lnTo>
                  <a:lnTo>
                    <a:pt x="200" y="27"/>
                  </a:lnTo>
                  <a:lnTo>
                    <a:pt x="184" y="27"/>
                  </a:lnTo>
                  <a:lnTo>
                    <a:pt x="168" y="35"/>
                  </a:lnTo>
                  <a:lnTo>
                    <a:pt x="152" y="44"/>
                  </a:lnTo>
                  <a:lnTo>
                    <a:pt x="144" y="44"/>
                  </a:lnTo>
                  <a:lnTo>
                    <a:pt x="136" y="62"/>
                  </a:lnTo>
                  <a:lnTo>
                    <a:pt x="120" y="71"/>
                  </a:lnTo>
                  <a:lnTo>
                    <a:pt x="112" y="79"/>
                  </a:lnTo>
                  <a:lnTo>
                    <a:pt x="104" y="79"/>
                  </a:lnTo>
                  <a:lnTo>
                    <a:pt x="104" y="97"/>
                  </a:lnTo>
                  <a:lnTo>
                    <a:pt x="96" y="97"/>
                  </a:lnTo>
                  <a:lnTo>
                    <a:pt x="80" y="106"/>
                  </a:lnTo>
                  <a:lnTo>
                    <a:pt x="72" y="114"/>
                  </a:lnTo>
                  <a:lnTo>
                    <a:pt x="64" y="123"/>
                  </a:lnTo>
                  <a:lnTo>
                    <a:pt x="64" y="141"/>
                  </a:lnTo>
                  <a:lnTo>
                    <a:pt x="48" y="150"/>
                  </a:lnTo>
                  <a:lnTo>
                    <a:pt x="48" y="158"/>
                  </a:lnTo>
                  <a:lnTo>
                    <a:pt x="40" y="158"/>
                  </a:lnTo>
                  <a:lnTo>
                    <a:pt x="40" y="176"/>
                  </a:lnTo>
                  <a:lnTo>
                    <a:pt x="32" y="185"/>
                  </a:lnTo>
                  <a:lnTo>
                    <a:pt x="32" y="194"/>
                  </a:lnTo>
                  <a:lnTo>
                    <a:pt x="16" y="194"/>
                  </a:lnTo>
                  <a:lnTo>
                    <a:pt x="32" y="211"/>
                  </a:lnTo>
                  <a:lnTo>
                    <a:pt x="0"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67" name="Freeform 54"/>
            <p:cNvSpPr>
              <a:spLocks/>
            </p:cNvSpPr>
            <p:nvPr/>
          </p:nvSpPr>
          <p:spPr bwMode="auto">
            <a:xfrm>
              <a:off x="2411" y="3006"/>
              <a:ext cx="240" cy="211"/>
            </a:xfrm>
            <a:custGeom>
              <a:avLst/>
              <a:gdLst>
                <a:gd name="T0" fmla="*/ 0 w 240"/>
                <a:gd name="T1" fmla="*/ 211 h 211"/>
                <a:gd name="T2" fmla="*/ 0 w 240"/>
                <a:gd name="T3" fmla="*/ 194 h 211"/>
                <a:gd name="T4" fmla="*/ 0 w 240"/>
                <a:gd name="T5" fmla="*/ 194 h 211"/>
                <a:gd name="T6" fmla="*/ 0 w 240"/>
                <a:gd name="T7" fmla="*/ 194 h 211"/>
                <a:gd name="T8" fmla="*/ 0 w 240"/>
                <a:gd name="T9" fmla="*/ 185 h 211"/>
                <a:gd name="T10" fmla="*/ 8 w 240"/>
                <a:gd name="T11" fmla="*/ 176 h 211"/>
                <a:gd name="T12" fmla="*/ 8 w 240"/>
                <a:gd name="T13" fmla="*/ 158 h 211"/>
                <a:gd name="T14" fmla="*/ 8 w 240"/>
                <a:gd name="T15" fmla="*/ 150 h 211"/>
                <a:gd name="T16" fmla="*/ 16 w 240"/>
                <a:gd name="T17" fmla="*/ 141 h 211"/>
                <a:gd name="T18" fmla="*/ 32 w 240"/>
                <a:gd name="T19" fmla="*/ 123 h 211"/>
                <a:gd name="T20" fmla="*/ 32 w 240"/>
                <a:gd name="T21" fmla="*/ 114 h 211"/>
                <a:gd name="T22" fmla="*/ 40 w 240"/>
                <a:gd name="T23" fmla="*/ 106 h 211"/>
                <a:gd name="T24" fmla="*/ 48 w 240"/>
                <a:gd name="T25" fmla="*/ 97 h 211"/>
                <a:gd name="T26" fmla="*/ 64 w 240"/>
                <a:gd name="T27" fmla="*/ 79 h 211"/>
                <a:gd name="T28" fmla="*/ 64 w 240"/>
                <a:gd name="T29" fmla="*/ 71 h 211"/>
                <a:gd name="T30" fmla="*/ 72 w 240"/>
                <a:gd name="T31" fmla="*/ 71 h 211"/>
                <a:gd name="T32" fmla="*/ 80 w 240"/>
                <a:gd name="T33" fmla="*/ 62 h 211"/>
                <a:gd name="T34" fmla="*/ 96 w 240"/>
                <a:gd name="T35" fmla="*/ 44 h 211"/>
                <a:gd name="T36" fmla="*/ 104 w 240"/>
                <a:gd name="T37" fmla="*/ 35 h 211"/>
                <a:gd name="T38" fmla="*/ 120 w 240"/>
                <a:gd name="T39" fmla="*/ 35 h 211"/>
                <a:gd name="T40" fmla="*/ 136 w 240"/>
                <a:gd name="T41" fmla="*/ 27 h 211"/>
                <a:gd name="T42" fmla="*/ 152 w 240"/>
                <a:gd name="T43" fmla="*/ 27 h 211"/>
                <a:gd name="T44" fmla="*/ 168 w 240"/>
                <a:gd name="T45" fmla="*/ 27 h 211"/>
                <a:gd name="T46" fmla="*/ 184 w 240"/>
                <a:gd name="T47" fmla="*/ 9 h 211"/>
                <a:gd name="T48" fmla="*/ 200 w 240"/>
                <a:gd name="T49" fmla="*/ 9 h 211"/>
                <a:gd name="T50" fmla="*/ 208 w 240"/>
                <a:gd name="T51" fmla="*/ 9 h 211"/>
                <a:gd name="T52" fmla="*/ 216 w 240"/>
                <a:gd name="T53" fmla="*/ 9 h 211"/>
                <a:gd name="T54" fmla="*/ 232 w 240"/>
                <a:gd name="T55" fmla="*/ 9 h 211"/>
                <a:gd name="T56" fmla="*/ 232 w 240"/>
                <a:gd name="T57" fmla="*/ 9 h 211"/>
                <a:gd name="T58" fmla="*/ 232 w 240"/>
                <a:gd name="T59" fmla="*/ 0 h 211"/>
                <a:gd name="T60" fmla="*/ 240 w 240"/>
                <a:gd name="T61" fmla="*/ 9 h 211"/>
                <a:gd name="T62" fmla="*/ 232 w 240"/>
                <a:gd name="T63" fmla="*/ 9 h 211"/>
                <a:gd name="T64" fmla="*/ 232 w 240"/>
                <a:gd name="T65" fmla="*/ 9 h 211"/>
                <a:gd name="T66" fmla="*/ 216 w 240"/>
                <a:gd name="T67" fmla="*/ 9 h 211"/>
                <a:gd name="T68" fmla="*/ 216 w 240"/>
                <a:gd name="T69" fmla="*/ 9 h 211"/>
                <a:gd name="T70" fmla="*/ 208 w 240"/>
                <a:gd name="T71" fmla="*/ 27 h 211"/>
                <a:gd name="T72" fmla="*/ 200 w 240"/>
                <a:gd name="T73" fmla="*/ 27 h 211"/>
                <a:gd name="T74" fmla="*/ 184 w 240"/>
                <a:gd name="T75" fmla="*/ 27 h 211"/>
                <a:gd name="T76" fmla="*/ 168 w 240"/>
                <a:gd name="T77" fmla="*/ 35 h 211"/>
                <a:gd name="T78" fmla="*/ 152 w 240"/>
                <a:gd name="T79" fmla="*/ 44 h 211"/>
                <a:gd name="T80" fmla="*/ 144 w 240"/>
                <a:gd name="T81" fmla="*/ 44 h 211"/>
                <a:gd name="T82" fmla="*/ 136 w 240"/>
                <a:gd name="T83" fmla="*/ 62 h 211"/>
                <a:gd name="T84" fmla="*/ 120 w 240"/>
                <a:gd name="T85" fmla="*/ 71 h 211"/>
                <a:gd name="T86" fmla="*/ 112 w 240"/>
                <a:gd name="T87" fmla="*/ 79 h 211"/>
                <a:gd name="T88" fmla="*/ 104 w 240"/>
                <a:gd name="T89" fmla="*/ 79 h 211"/>
                <a:gd name="T90" fmla="*/ 104 w 240"/>
                <a:gd name="T91" fmla="*/ 97 h 211"/>
                <a:gd name="T92" fmla="*/ 96 w 240"/>
                <a:gd name="T93" fmla="*/ 97 h 211"/>
                <a:gd name="T94" fmla="*/ 80 w 240"/>
                <a:gd name="T95" fmla="*/ 106 h 211"/>
                <a:gd name="T96" fmla="*/ 72 w 240"/>
                <a:gd name="T97" fmla="*/ 114 h 211"/>
                <a:gd name="T98" fmla="*/ 64 w 240"/>
                <a:gd name="T99" fmla="*/ 123 h 211"/>
                <a:gd name="T100" fmla="*/ 64 w 240"/>
                <a:gd name="T101" fmla="*/ 141 h 211"/>
                <a:gd name="T102" fmla="*/ 48 w 240"/>
                <a:gd name="T103" fmla="*/ 150 h 211"/>
                <a:gd name="T104" fmla="*/ 48 w 240"/>
                <a:gd name="T105" fmla="*/ 158 h 211"/>
                <a:gd name="T106" fmla="*/ 40 w 240"/>
                <a:gd name="T107" fmla="*/ 158 h 211"/>
                <a:gd name="T108" fmla="*/ 40 w 240"/>
                <a:gd name="T109" fmla="*/ 176 h 211"/>
                <a:gd name="T110" fmla="*/ 32 w 240"/>
                <a:gd name="T111" fmla="*/ 185 h 211"/>
                <a:gd name="T112" fmla="*/ 32 w 240"/>
                <a:gd name="T113" fmla="*/ 194 h 211"/>
                <a:gd name="T114" fmla="*/ 32 w 240"/>
                <a:gd name="T115" fmla="*/ 194 h 211"/>
                <a:gd name="T116" fmla="*/ 32 w 240"/>
                <a:gd name="T117" fmla="*/ 194 h 211"/>
                <a:gd name="T118" fmla="*/ 16 w 240"/>
                <a:gd name="T119" fmla="*/ 194 h 211"/>
                <a:gd name="T120" fmla="*/ 32 w 240"/>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0"/>
                <a:gd name="T184" fmla="*/ 0 h 211"/>
                <a:gd name="T185" fmla="*/ 240 w 240"/>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0" h="211">
                  <a:moveTo>
                    <a:pt x="0" y="211"/>
                  </a:moveTo>
                  <a:lnTo>
                    <a:pt x="0" y="194"/>
                  </a:lnTo>
                  <a:lnTo>
                    <a:pt x="0" y="185"/>
                  </a:lnTo>
                  <a:lnTo>
                    <a:pt x="8" y="176"/>
                  </a:lnTo>
                  <a:lnTo>
                    <a:pt x="8" y="158"/>
                  </a:lnTo>
                  <a:lnTo>
                    <a:pt x="8" y="150"/>
                  </a:lnTo>
                  <a:lnTo>
                    <a:pt x="16" y="141"/>
                  </a:lnTo>
                  <a:lnTo>
                    <a:pt x="32" y="123"/>
                  </a:lnTo>
                  <a:lnTo>
                    <a:pt x="32" y="114"/>
                  </a:lnTo>
                  <a:lnTo>
                    <a:pt x="40" y="106"/>
                  </a:lnTo>
                  <a:lnTo>
                    <a:pt x="48" y="97"/>
                  </a:lnTo>
                  <a:lnTo>
                    <a:pt x="64" y="79"/>
                  </a:lnTo>
                  <a:lnTo>
                    <a:pt x="64" y="71"/>
                  </a:lnTo>
                  <a:lnTo>
                    <a:pt x="72" y="71"/>
                  </a:lnTo>
                  <a:lnTo>
                    <a:pt x="80" y="62"/>
                  </a:lnTo>
                  <a:lnTo>
                    <a:pt x="96" y="44"/>
                  </a:lnTo>
                  <a:lnTo>
                    <a:pt x="104" y="35"/>
                  </a:lnTo>
                  <a:lnTo>
                    <a:pt x="120" y="35"/>
                  </a:lnTo>
                  <a:lnTo>
                    <a:pt x="136" y="27"/>
                  </a:lnTo>
                  <a:lnTo>
                    <a:pt x="152" y="27"/>
                  </a:lnTo>
                  <a:lnTo>
                    <a:pt x="168" y="27"/>
                  </a:lnTo>
                  <a:lnTo>
                    <a:pt x="184" y="9"/>
                  </a:lnTo>
                  <a:lnTo>
                    <a:pt x="200" y="9"/>
                  </a:lnTo>
                  <a:lnTo>
                    <a:pt x="208" y="9"/>
                  </a:lnTo>
                  <a:lnTo>
                    <a:pt x="216" y="9"/>
                  </a:lnTo>
                  <a:lnTo>
                    <a:pt x="232" y="9"/>
                  </a:lnTo>
                  <a:lnTo>
                    <a:pt x="232" y="0"/>
                  </a:lnTo>
                  <a:lnTo>
                    <a:pt x="240" y="9"/>
                  </a:lnTo>
                  <a:lnTo>
                    <a:pt x="232" y="9"/>
                  </a:lnTo>
                  <a:lnTo>
                    <a:pt x="216" y="9"/>
                  </a:lnTo>
                  <a:lnTo>
                    <a:pt x="208" y="27"/>
                  </a:lnTo>
                  <a:lnTo>
                    <a:pt x="200" y="27"/>
                  </a:lnTo>
                  <a:lnTo>
                    <a:pt x="184" y="27"/>
                  </a:lnTo>
                  <a:lnTo>
                    <a:pt x="168" y="35"/>
                  </a:lnTo>
                  <a:lnTo>
                    <a:pt x="152" y="44"/>
                  </a:lnTo>
                  <a:lnTo>
                    <a:pt x="144" y="44"/>
                  </a:lnTo>
                  <a:lnTo>
                    <a:pt x="136" y="62"/>
                  </a:lnTo>
                  <a:lnTo>
                    <a:pt x="120" y="71"/>
                  </a:lnTo>
                  <a:lnTo>
                    <a:pt x="112" y="79"/>
                  </a:lnTo>
                  <a:lnTo>
                    <a:pt x="104" y="79"/>
                  </a:lnTo>
                  <a:lnTo>
                    <a:pt x="104" y="97"/>
                  </a:lnTo>
                  <a:lnTo>
                    <a:pt x="96" y="97"/>
                  </a:lnTo>
                  <a:lnTo>
                    <a:pt x="80" y="106"/>
                  </a:lnTo>
                  <a:lnTo>
                    <a:pt x="72" y="114"/>
                  </a:lnTo>
                  <a:lnTo>
                    <a:pt x="64" y="123"/>
                  </a:lnTo>
                  <a:lnTo>
                    <a:pt x="64" y="141"/>
                  </a:lnTo>
                  <a:lnTo>
                    <a:pt x="48" y="150"/>
                  </a:lnTo>
                  <a:lnTo>
                    <a:pt x="48" y="158"/>
                  </a:lnTo>
                  <a:lnTo>
                    <a:pt x="40" y="158"/>
                  </a:lnTo>
                  <a:lnTo>
                    <a:pt x="40" y="176"/>
                  </a:lnTo>
                  <a:lnTo>
                    <a:pt x="32" y="185"/>
                  </a:lnTo>
                  <a:lnTo>
                    <a:pt x="32" y="194"/>
                  </a:lnTo>
                  <a:lnTo>
                    <a:pt x="16" y="194"/>
                  </a:lnTo>
                  <a:lnTo>
                    <a:pt x="32"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68" name="Freeform 55"/>
            <p:cNvSpPr>
              <a:spLocks/>
            </p:cNvSpPr>
            <p:nvPr/>
          </p:nvSpPr>
          <p:spPr bwMode="auto">
            <a:xfrm>
              <a:off x="2220" y="2962"/>
              <a:ext cx="199" cy="255"/>
            </a:xfrm>
            <a:custGeom>
              <a:avLst/>
              <a:gdLst>
                <a:gd name="T0" fmla="*/ 160 w 199"/>
                <a:gd name="T1" fmla="*/ 255 h 255"/>
                <a:gd name="T2" fmla="*/ 144 w 199"/>
                <a:gd name="T3" fmla="*/ 238 h 255"/>
                <a:gd name="T4" fmla="*/ 144 w 199"/>
                <a:gd name="T5" fmla="*/ 238 h 255"/>
                <a:gd name="T6" fmla="*/ 144 w 199"/>
                <a:gd name="T7" fmla="*/ 238 h 255"/>
                <a:gd name="T8" fmla="*/ 144 w 199"/>
                <a:gd name="T9" fmla="*/ 229 h 255"/>
                <a:gd name="T10" fmla="*/ 144 w 199"/>
                <a:gd name="T11" fmla="*/ 229 h 255"/>
                <a:gd name="T12" fmla="*/ 144 w 199"/>
                <a:gd name="T13" fmla="*/ 220 h 255"/>
                <a:gd name="T14" fmla="*/ 136 w 199"/>
                <a:gd name="T15" fmla="*/ 202 h 255"/>
                <a:gd name="T16" fmla="*/ 136 w 199"/>
                <a:gd name="T17" fmla="*/ 194 h 255"/>
                <a:gd name="T18" fmla="*/ 136 w 199"/>
                <a:gd name="T19" fmla="*/ 194 h 255"/>
                <a:gd name="T20" fmla="*/ 128 w 199"/>
                <a:gd name="T21" fmla="*/ 185 h 255"/>
                <a:gd name="T22" fmla="*/ 128 w 199"/>
                <a:gd name="T23" fmla="*/ 167 h 255"/>
                <a:gd name="T24" fmla="*/ 112 w 199"/>
                <a:gd name="T25" fmla="*/ 158 h 255"/>
                <a:gd name="T26" fmla="*/ 112 w 199"/>
                <a:gd name="T27" fmla="*/ 150 h 255"/>
                <a:gd name="T28" fmla="*/ 112 w 199"/>
                <a:gd name="T29" fmla="*/ 150 h 255"/>
                <a:gd name="T30" fmla="*/ 112 w 199"/>
                <a:gd name="T31" fmla="*/ 150 h 255"/>
                <a:gd name="T32" fmla="*/ 104 w 199"/>
                <a:gd name="T33" fmla="*/ 123 h 255"/>
                <a:gd name="T34" fmla="*/ 96 w 199"/>
                <a:gd name="T35" fmla="*/ 115 h 255"/>
                <a:gd name="T36" fmla="*/ 88 w 199"/>
                <a:gd name="T37" fmla="*/ 106 h 255"/>
                <a:gd name="T38" fmla="*/ 72 w 199"/>
                <a:gd name="T39" fmla="*/ 88 h 255"/>
                <a:gd name="T40" fmla="*/ 64 w 199"/>
                <a:gd name="T41" fmla="*/ 79 h 255"/>
                <a:gd name="T42" fmla="*/ 56 w 199"/>
                <a:gd name="T43" fmla="*/ 71 h 255"/>
                <a:gd name="T44" fmla="*/ 40 w 199"/>
                <a:gd name="T45" fmla="*/ 53 h 255"/>
                <a:gd name="T46" fmla="*/ 40 w 199"/>
                <a:gd name="T47" fmla="*/ 44 h 255"/>
                <a:gd name="T48" fmla="*/ 32 w 199"/>
                <a:gd name="T49" fmla="*/ 35 h 255"/>
                <a:gd name="T50" fmla="*/ 24 w 199"/>
                <a:gd name="T51" fmla="*/ 27 h 255"/>
                <a:gd name="T52" fmla="*/ 8 w 199"/>
                <a:gd name="T53" fmla="*/ 9 h 255"/>
                <a:gd name="T54" fmla="*/ 8 w 199"/>
                <a:gd name="T55" fmla="*/ 9 h 255"/>
                <a:gd name="T56" fmla="*/ 8 w 199"/>
                <a:gd name="T57" fmla="*/ 9 h 255"/>
                <a:gd name="T58" fmla="*/ 0 w 199"/>
                <a:gd name="T59" fmla="*/ 0 h 255"/>
                <a:gd name="T60" fmla="*/ 8 w 199"/>
                <a:gd name="T61" fmla="*/ 9 h 255"/>
                <a:gd name="T62" fmla="*/ 8 w 199"/>
                <a:gd name="T63" fmla="*/ 9 h 255"/>
                <a:gd name="T64" fmla="*/ 8 w 199"/>
                <a:gd name="T65" fmla="*/ 9 h 255"/>
                <a:gd name="T66" fmla="*/ 8 w 199"/>
                <a:gd name="T67" fmla="*/ 9 h 255"/>
                <a:gd name="T68" fmla="*/ 24 w 199"/>
                <a:gd name="T69" fmla="*/ 9 h 255"/>
                <a:gd name="T70" fmla="*/ 32 w 199"/>
                <a:gd name="T71" fmla="*/ 9 h 255"/>
                <a:gd name="T72" fmla="*/ 40 w 199"/>
                <a:gd name="T73" fmla="*/ 27 h 255"/>
                <a:gd name="T74" fmla="*/ 56 w 199"/>
                <a:gd name="T75" fmla="*/ 27 h 255"/>
                <a:gd name="T76" fmla="*/ 64 w 199"/>
                <a:gd name="T77" fmla="*/ 27 h 255"/>
                <a:gd name="T78" fmla="*/ 72 w 199"/>
                <a:gd name="T79" fmla="*/ 35 h 255"/>
                <a:gd name="T80" fmla="*/ 88 w 199"/>
                <a:gd name="T81" fmla="*/ 44 h 255"/>
                <a:gd name="T82" fmla="*/ 96 w 199"/>
                <a:gd name="T83" fmla="*/ 44 h 255"/>
                <a:gd name="T84" fmla="*/ 104 w 199"/>
                <a:gd name="T85" fmla="*/ 53 h 255"/>
                <a:gd name="T86" fmla="*/ 112 w 199"/>
                <a:gd name="T87" fmla="*/ 71 h 255"/>
                <a:gd name="T88" fmla="*/ 128 w 199"/>
                <a:gd name="T89" fmla="*/ 71 h 255"/>
                <a:gd name="T90" fmla="*/ 136 w 199"/>
                <a:gd name="T91" fmla="*/ 79 h 255"/>
                <a:gd name="T92" fmla="*/ 136 w 199"/>
                <a:gd name="T93" fmla="*/ 88 h 255"/>
                <a:gd name="T94" fmla="*/ 144 w 199"/>
                <a:gd name="T95" fmla="*/ 106 h 255"/>
                <a:gd name="T96" fmla="*/ 160 w 199"/>
                <a:gd name="T97" fmla="*/ 115 h 255"/>
                <a:gd name="T98" fmla="*/ 160 w 199"/>
                <a:gd name="T99" fmla="*/ 141 h 255"/>
                <a:gd name="T100" fmla="*/ 168 w 199"/>
                <a:gd name="T101" fmla="*/ 150 h 255"/>
                <a:gd name="T102" fmla="*/ 175 w 199"/>
                <a:gd name="T103" fmla="*/ 158 h 255"/>
                <a:gd name="T104" fmla="*/ 175 w 199"/>
                <a:gd name="T105" fmla="*/ 185 h 255"/>
                <a:gd name="T106" fmla="*/ 175 w 199"/>
                <a:gd name="T107" fmla="*/ 194 h 255"/>
                <a:gd name="T108" fmla="*/ 191 w 199"/>
                <a:gd name="T109" fmla="*/ 202 h 255"/>
                <a:gd name="T110" fmla="*/ 191 w 199"/>
                <a:gd name="T111" fmla="*/ 220 h 255"/>
                <a:gd name="T112" fmla="*/ 191 w 199"/>
                <a:gd name="T113" fmla="*/ 229 h 255"/>
                <a:gd name="T114" fmla="*/ 191 w 199"/>
                <a:gd name="T115" fmla="*/ 238 h 255"/>
                <a:gd name="T116" fmla="*/ 191 w 199"/>
                <a:gd name="T117" fmla="*/ 238 h 255"/>
                <a:gd name="T118" fmla="*/ 191 w 199"/>
                <a:gd name="T119" fmla="*/ 238 h 255"/>
                <a:gd name="T120" fmla="*/ 199 w 199"/>
                <a:gd name="T121" fmla="*/ 255 h 255"/>
                <a:gd name="T122" fmla="*/ 160 w 199"/>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99"/>
                <a:gd name="T187" fmla="*/ 0 h 255"/>
                <a:gd name="T188" fmla="*/ 199 w 199"/>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99" h="255">
                  <a:moveTo>
                    <a:pt x="160" y="255"/>
                  </a:moveTo>
                  <a:lnTo>
                    <a:pt x="144" y="238"/>
                  </a:lnTo>
                  <a:lnTo>
                    <a:pt x="144" y="229"/>
                  </a:lnTo>
                  <a:lnTo>
                    <a:pt x="144" y="220"/>
                  </a:lnTo>
                  <a:lnTo>
                    <a:pt x="136" y="202"/>
                  </a:lnTo>
                  <a:lnTo>
                    <a:pt x="136" y="194"/>
                  </a:lnTo>
                  <a:lnTo>
                    <a:pt x="128" y="185"/>
                  </a:lnTo>
                  <a:lnTo>
                    <a:pt x="128" y="167"/>
                  </a:lnTo>
                  <a:lnTo>
                    <a:pt x="112" y="158"/>
                  </a:lnTo>
                  <a:lnTo>
                    <a:pt x="112" y="150"/>
                  </a:lnTo>
                  <a:lnTo>
                    <a:pt x="104" y="123"/>
                  </a:lnTo>
                  <a:lnTo>
                    <a:pt x="96" y="115"/>
                  </a:lnTo>
                  <a:lnTo>
                    <a:pt x="88" y="106"/>
                  </a:lnTo>
                  <a:lnTo>
                    <a:pt x="72" y="88"/>
                  </a:lnTo>
                  <a:lnTo>
                    <a:pt x="64" y="79"/>
                  </a:lnTo>
                  <a:lnTo>
                    <a:pt x="56" y="71"/>
                  </a:lnTo>
                  <a:lnTo>
                    <a:pt x="40" y="53"/>
                  </a:lnTo>
                  <a:lnTo>
                    <a:pt x="40" y="44"/>
                  </a:lnTo>
                  <a:lnTo>
                    <a:pt x="32" y="35"/>
                  </a:lnTo>
                  <a:lnTo>
                    <a:pt x="24" y="27"/>
                  </a:lnTo>
                  <a:lnTo>
                    <a:pt x="8" y="9"/>
                  </a:lnTo>
                  <a:lnTo>
                    <a:pt x="0" y="0"/>
                  </a:lnTo>
                  <a:lnTo>
                    <a:pt x="8" y="9"/>
                  </a:lnTo>
                  <a:lnTo>
                    <a:pt x="24" y="9"/>
                  </a:lnTo>
                  <a:lnTo>
                    <a:pt x="32" y="9"/>
                  </a:lnTo>
                  <a:lnTo>
                    <a:pt x="40" y="27"/>
                  </a:lnTo>
                  <a:lnTo>
                    <a:pt x="56" y="27"/>
                  </a:lnTo>
                  <a:lnTo>
                    <a:pt x="64" y="27"/>
                  </a:lnTo>
                  <a:lnTo>
                    <a:pt x="72" y="35"/>
                  </a:lnTo>
                  <a:lnTo>
                    <a:pt x="88" y="44"/>
                  </a:lnTo>
                  <a:lnTo>
                    <a:pt x="96" y="44"/>
                  </a:lnTo>
                  <a:lnTo>
                    <a:pt x="104" y="53"/>
                  </a:lnTo>
                  <a:lnTo>
                    <a:pt x="112" y="71"/>
                  </a:lnTo>
                  <a:lnTo>
                    <a:pt x="128" y="71"/>
                  </a:lnTo>
                  <a:lnTo>
                    <a:pt x="136" y="79"/>
                  </a:lnTo>
                  <a:lnTo>
                    <a:pt x="136" y="88"/>
                  </a:lnTo>
                  <a:lnTo>
                    <a:pt x="144" y="106"/>
                  </a:lnTo>
                  <a:lnTo>
                    <a:pt x="160" y="115"/>
                  </a:lnTo>
                  <a:lnTo>
                    <a:pt x="160" y="141"/>
                  </a:lnTo>
                  <a:lnTo>
                    <a:pt x="168" y="150"/>
                  </a:lnTo>
                  <a:lnTo>
                    <a:pt x="175" y="158"/>
                  </a:lnTo>
                  <a:lnTo>
                    <a:pt x="175" y="185"/>
                  </a:lnTo>
                  <a:lnTo>
                    <a:pt x="175" y="194"/>
                  </a:lnTo>
                  <a:lnTo>
                    <a:pt x="191" y="202"/>
                  </a:lnTo>
                  <a:lnTo>
                    <a:pt x="191" y="220"/>
                  </a:lnTo>
                  <a:lnTo>
                    <a:pt x="191" y="229"/>
                  </a:lnTo>
                  <a:lnTo>
                    <a:pt x="191" y="238"/>
                  </a:lnTo>
                  <a:lnTo>
                    <a:pt x="199" y="255"/>
                  </a:lnTo>
                  <a:lnTo>
                    <a:pt x="160"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69" name="Freeform 56"/>
            <p:cNvSpPr>
              <a:spLocks/>
            </p:cNvSpPr>
            <p:nvPr/>
          </p:nvSpPr>
          <p:spPr bwMode="auto">
            <a:xfrm>
              <a:off x="2220" y="2962"/>
              <a:ext cx="199" cy="255"/>
            </a:xfrm>
            <a:custGeom>
              <a:avLst/>
              <a:gdLst>
                <a:gd name="T0" fmla="*/ 160 w 199"/>
                <a:gd name="T1" fmla="*/ 255 h 255"/>
                <a:gd name="T2" fmla="*/ 144 w 199"/>
                <a:gd name="T3" fmla="*/ 238 h 255"/>
                <a:gd name="T4" fmla="*/ 144 w 199"/>
                <a:gd name="T5" fmla="*/ 238 h 255"/>
                <a:gd name="T6" fmla="*/ 144 w 199"/>
                <a:gd name="T7" fmla="*/ 238 h 255"/>
                <a:gd name="T8" fmla="*/ 144 w 199"/>
                <a:gd name="T9" fmla="*/ 229 h 255"/>
                <a:gd name="T10" fmla="*/ 144 w 199"/>
                <a:gd name="T11" fmla="*/ 229 h 255"/>
                <a:gd name="T12" fmla="*/ 144 w 199"/>
                <a:gd name="T13" fmla="*/ 220 h 255"/>
                <a:gd name="T14" fmla="*/ 136 w 199"/>
                <a:gd name="T15" fmla="*/ 202 h 255"/>
                <a:gd name="T16" fmla="*/ 136 w 199"/>
                <a:gd name="T17" fmla="*/ 194 h 255"/>
                <a:gd name="T18" fmla="*/ 136 w 199"/>
                <a:gd name="T19" fmla="*/ 194 h 255"/>
                <a:gd name="T20" fmla="*/ 128 w 199"/>
                <a:gd name="T21" fmla="*/ 185 h 255"/>
                <a:gd name="T22" fmla="*/ 128 w 199"/>
                <a:gd name="T23" fmla="*/ 167 h 255"/>
                <a:gd name="T24" fmla="*/ 112 w 199"/>
                <a:gd name="T25" fmla="*/ 158 h 255"/>
                <a:gd name="T26" fmla="*/ 112 w 199"/>
                <a:gd name="T27" fmla="*/ 150 h 255"/>
                <a:gd name="T28" fmla="*/ 112 w 199"/>
                <a:gd name="T29" fmla="*/ 150 h 255"/>
                <a:gd name="T30" fmla="*/ 112 w 199"/>
                <a:gd name="T31" fmla="*/ 150 h 255"/>
                <a:gd name="T32" fmla="*/ 104 w 199"/>
                <a:gd name="T33" fmla="*/ 123 h 255"/>
                <a:gd name="T34" fmla="*/ 96 w 199"/>
                <a:gd name="T35" fmla="*/ 115 h 255"/>
                <a:gd name="T36" fmla="*/ 88 w 199"/>
                <a:gd name="T37" fmla="*/ 106 h 255"/>
                <a:gd name="T38" fmla="*/ 72 w 199"/>
                <a:gd name="T39" fmla="*/ 88 h 255"/>
                <a:gd name="T40" fmla="*/ 64 w 199"/>
                <a:gd name="T41" fmla="*/ 79 h 255"/>
                <a:gd name="T42" fmla="*/ 56 w 199"/>
                <a:gd name="T43" fmla="*/ 71 h 255"/>
                <a:gd name="T44" fmla="*/ 40 w 199"/>
                <a:gd name="T45" fmla="*/ 53 h 255"/>
                <a:gd name="T46" fmla="*/ 40 w 199"/>
                <a:gd name="T47" fmla="*/ 44 h 255"/>
                <a:gd name="T48" fmla="*/ 32 w 199"/>
                <a:gd name="T49" fmla="*/ 35 h 255"/>
                <a:gd name="T50" fmla="*/ 24 w 199"/>
                <a:gd name="T51" fmla="*/ 27 h 255"/>
                <a:gd name="T52" fmla="*/ 8 w 199"/>
                <a:gd name="T53" fmla="*/ 9 h 255"/>
                <a:gd name="T54" fmla="*/ 8 w 199"/>
                <a:gd name="T55" fmla="*/ 9 h 255"/>
                <a:gd name="T56" fmla="*/ 8 w 199"/>
                <a:gd name="T57" fmla="*/ 9 h 255"/>
                <a:gd name="T58" fmla="*/ 0 w 199"/>
                <a:gd name="T59" fmla="*/ 0 h 255"/>
                <a:gd name="T60" fmla="*/ 8 w 199"/>
                <a:gd name="T61" fmla="*/ 9 h 255"/>
                <a:gd name="T62" fmla="*/ 8 w 199"/>
                <a:gd name="T63" fmla="*/ 9 h 255"/>
                <a:gd name="T64" fmla="*/ 8 w 199"/>
                <a:gd name="T65" fmla="*/ 9 h 255"/>
                <a:gd name="T66" fmla="*/ 8 w 199"/>
                <a:gd name="T67" fmla="*/ 9 h 255"/>
                <a:gd name="T68" fmla="*/ 24 w 199"/>
                <a:gd name="T69" fmla="*/ 9 h 255"/>
                <a:gd name="T70" fmla="*/ 32 w 199"/>
                <a:gd name="T71" fmla="*/ 9 h 255"/>
                <a:gd name="T72" fmla="*/ 40 w 199"/>
                <a:gd name="T73" fmla="*/ 27 h 255"/>
                <a:gd name="T74" fmla="*/ 56 w 199"/>
                <a:gd name="T75" fmla="*/ 27 h 255"/>
                <a:gd name="T76" fmla="*/ 64 w 199"/>
                <a:gd name="T77" fmla="*/ 27 h 255"/>
                <a:gd name="T78" fmla="*/ 72 w 199"/>
                <a:gd name="T79" fmla="*/ 35 h 255"/>
                <a:gd name="T80" fmla="*/ 88 w 199"/>
                <a:gd name="T81" fmla="*/ 44 h 255"/>
                <a:gd name="T82" fmla="*/ 96 w 199"/>
                <a:gd name="T83" fmla="*/ 44 h 255"/>
                <a:gd name="T84" fmla="*/ 104 w 199"/>
                <a:gd name="T85" fmla="*/ 53 h 255"/>
                <a:gd name="T86" fmla="*/ 112 w 199"/>
                <a:gd name="T87" fmla="*/ 71 h 255"/>
                <a:gd name="T88" fmla="*/ 128 w 199"/>
                <a:gd name="T89" fmla="*/ 71 h 255"/>
                <a:gd name="T90" fmla="*/ 136 w 199"/>
                <a:gd name="T91" fmla="*/ 79 h 255"/>
                <a:gd name="T92" fmla="*/ 136 w 199"/>
                <a:gd name="T93" fmla="*/ 88 h 255"/>
                <a:gd name="T94" fmla="*/ 144 w 199"/>
                <a:gd name="T95" fmla="*/ 106 h 255"/>
                <a:gd name="T96" fmla="*/ 160 w 199"/>
                <a:gd name="T97" fmla="*/ 115 h 255"/>
                <a:gd name="T98" fmla="*/ 160 w 199"/>
                <a:gd name="T99" fmla="*/ 141 h 255"/>
                <a:gd name="T100" fmla="*/ 168 w 199"/>
                <a:gd name="T101" fmla="*/ 150 h 255"/>
                <a:gd name="T102" fmla="*/ 175 w 199"/>
                <a:gd name="T103" fmla="*/ 158 h 255"/>
                <a:gd name="T104" fmla="*/ 175 w 199"/>
                <a:gd name="T105" fmla="*/ 185 h 255"/>
                <a:gd name="T106" fmla="*/ 175 w 199"/>
                <a:gd name="T107" fmla="*/ 194 h 255"/>
                <a:gd name="T108" fmla="*/ 191 w 199"/>
                <a:gd name="T109" fmla="*/ 202 h 255"/>
                <a:gd name="T110" fmla="*/ 191 w 199"/>
                <a:gd name="T111" fmla="*/ 220 h 255"/>
                <a:gd name="T112" fmla="*/ 191 w 199"/>
                <a:gd name="T113" fmla="*/ 229 h 255"/>
                <a:gd name="T114" fmla="*/ 191 w 199"/>
                <a:gd name="T115" fmla="*/ 238 h 255"/>
                <a:gd name="T116" fmla="*/ 191 w 199"/>
                <a:gd name="T117" fmla="*/ 238 h 255"/>
                <a:gd name="T118" fmla="*/ 191 w 199"/>
                <a:gd name="T119" fmla="*/ 238 h 255"/>
                <a:gd name="T120" fmla="*/ 199 w 199"/>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99"/>
                <a:gd name="T184" fmla="*/ 0 h 255"/>
                <a:gd name="T185" fmla="*/ 199 w 199"/>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99" h="255">
                  <a:moveTo>
                    <a:pt x="160" y="255"/>
                  </a:moveTo>
                  <a:lnTo>
                    <a:pt x="144" y="238"/>
                  </a:lnTo>
                  <a:lnTo>
                    <a:pt x="144" y="229"/>
                  </a:lnTo>
                  <a:lnTo>
                    <a:pt x="144" y="220"/>
                  </a:lnTo>
                  <a:lnTo>
                    <a:pt x="136" y="202"/>
                  </a:lnTo>
                  <a:lnTo>
                    <a:pt x="136" y="194"/>
                  </a:lnTo>
                  <a:lnTo>
                    <a:pt x="128" y="185"/>
                  </a:lnTo>
                  <a:lnTo>
                    <a:pt x="128" y="167"/>
                  </a:lnTo>
                  <a:lnTo>
                    <a:pt x="112" y="158"/>
                  </a:lnTo>
                  <a:lnTo>
                    <a:pt x="112" y="150"/>
                  </a:lnTo>
                  <a:lnTo>
                    <a:pt x="104" y="123"/>
                  </a:lnTo>
                  <a:lnTo>
                    <a:pt x="96" y="115"/>
                  </a:lnTo>
                  <a:lnTo>
                    <a:pt x="88" y="106"/>
                  </a:lnTo>
                  <a:lnTo>
                    <a:pt x="72" y="88"/>
                  </a:lnTo>
                  <a:lnTo>
                    <a:pt x="64" y="79"/>
                  </a:lnTo>
                  <a:lnTo>
                    <a:pt x="56" y="71"/>
                  </a:lnTo>
                  <a:lnTo>
                    <a:pt x="40" y="53"/>
                  </a:lnTo>
                  <a:lnTo>
                    <a:pt x="40" y="44"/>
                  </a:lnTo>
                  <a:lnTo>
                    <a:pt x="32" y="35"/>
                  </a:lnTo>
                  <a:lnTo>
                    <a:pt x="24" y="27"/>
                  </a:lnTo>
                  <a:lnTo>
                    <a:pt x="8" y="9"/>
                  </a:lnTo>
                  <a:lnTo>
                    <a:pt x="0" y="0"/>
                  </a:lnTo>
                  <a:lnTo>
                    <a:pt x="8" y="9"/>
                  </a:lnTo>
                  <a:lnTo>
                    <a:pt x="24" y="9"/>
                  </a:lnTo>
                  <a:lnTo>
                    <a:pt x="32" y="9"/>
                  </a:lnTo>
                  <a:lnTo>
                    <a:pt x="40" y="27"/>
                  </a:lnTo>
                  <a:lnTo>
                    <a:pt x="56" y="27"/>
                  </a:lnTo>
                  <a:lnTo>
                    <a:pt x="64" y="27"/>
                  </a:lnTo>
                  <a:lnTo>
                    <a:pt x="72" y="35"/>
                  </a:lnTo>
                  <a:lnTo>
                    <a:pt x="88" y="44"/>
                  </a:lnTo>
                  <a:lnTo>
                    <a:pt x="96" y="44"/>
                  </a:lnTo>
                  <a:lnTo>
                    <a:pt x="104" y="53"/>
                  </a:lnTo>
                  <a:lnTo>
                    <a:pt x="112" y="71"/>
                  </a:lnTo>
                  <a:lnTo>
                    <a:pt x="128" y="71"/>
                  </a:lnTo>
                  <a:lnTo>
                    <a:pt x="136" y="79"/>
                  </a:lnTo>
                  <a:lnTo>
                    <a:pt x="136" y="88"/>
                  </a:lnTo>
                  <a:lnTo>
                    <a:pt x="144" y="106"/>
                  </a:lnTo>
                  <a:lnTo>
                    <a:pt x="160" y="115"/>
                  </a:lnTo>
                  <a:lnTo>
                    <a:pt x="160" y="141"/>
                  </a:lnTo>
                  <a:lnTo>
                    <a:pt x="168" y="150"/>
                  </a:lnTo>
                  <a:lnTo>
                    <a:pt x="175" y="158"/>
                  </a:lnTo>
                  <a:lnTo>
                    <a:pt x="175" y="185"/>
                  </a:lnTo>
                  <a:lnTo>
                    <a:pt x="175" y="194"/>
                  </a:lnTo>
                  <a:lnTo>
                    <a:pt x="191" y="202"/>
                  </a:lnTo>
                  <a:lnTo>
                    <a:pt x="191" y="220"/>
                  </a:lnTo>
                  <a:lnTo>
                    <a:pt x="191" y="229"/>
                  </a:lnTo>
                  <a:lnTo>
                    <a:pt x="191" y="238"/>
                  </a:lnTo>
                  <a:lnTo>
                    <a:pt x="199"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70" name="Freeform 57"/>
            <p:cNvSpPr>
              <a:spLocks/>
            </p:cNvSpPr>
            <p:nvPr/>
          </p:nvSpPr>
          <p:spPr bwMode="auto">
            <a:xfrm>
              <a:off x="2156" y="2857"/>
              <a:ext cx="271" cy="360"/>
            </a:xfrm>
            <a:custGeom>
              <a:avLst/>
              <a:gdLst>
                <a:gd name="T0" fmla="*/ 232 w 271"/>
                <a:gd name="T1" fmla="*/ 343 h 360"/>
                <a:gd name="T2" fmla="*/ 232 w 271"/>
                <a:gd name="T3" fmla="*/ 334 h 360"/>
                <a:gd name="T4" fmla="*/ 232 w 271"/>
                <a:gd name="T5" fmla="*/ 299 h 360"/>
                <a:gd name="T6" fmla="*/ 224 w 271"/>
                <a:gd name="T7" fmla="*/ 263 h 360"/>
                <a:gd name="T8" fmla="*/ 208 w 271"/>
                <a:gd name="T9" fmla="*/ 220 h 360"/>
                <a:gd name="T10" fmla="*/ 200 w 271"/>
                <a:gd name="T11" fmla="*/ 176 h 360"/>
                <a:gd name="T12" fmla="*/ 192 w 271"/>
                <a:gd name="T13" fmla="*/ 140 h 360"/>
                <a:gd name="T14" fmla="*/ 176 w 271"/>
                <a:gd name="T15" fmla="*/ 132 h 360"/>
                <a:gd name="T16" fmla="*/ 152 w 271"/>
                <a:gd name="T17" fmla="*/ 96 h 360"/>
                <a:gd name="T18" fmla="*/ 128 w 271"/>
                <a:gd name="T19" fmla="*/ 70 h 360"/>
                <a:gd name="T20" fmla="*/ 104 w 271"/>
                <a:gd name="T21" fmla="*/ 61 h 360"/>
                <a:gd name="T22" fmla="*/ 88 w 271"/>
                <a:gd name="T23" fmla="*/ 35 h 360"/>
                <a:gd name="T24" fmla="*/ 56 w 271"/>
                <a:gd name="T25" fmla="*/ 26 h 360"/>
                <a:gd name="T26" fmla="*/ 32 w 271"/>
                <a:gd name="T27" fmla="*/ 17 h 360"/>
                <a:gd name="T28" fmla="*/ 0 w 271"/>
                <a:gd name="T29" fmla="*/ 0 h 360"/>
                <a:gd name="T30" fmla="*/ 0 w 271"/>
                <a:gd name="T31" fmla="*/ 0 h 360"/>
                <a:gd name="T32" fmla="*/ 0 w 271"/>
                <a:gd name="T33" fmla="*/ 0 h 360"/>
                <a:gd name="T34" fmla="*/ 24 w 271"/>
                <a:gd name="T35" fmla="*/ 0 h 360"/>
                <a:gd name="T36" fmla="*/ 40 w 271"/>
                <a:gd name="T37" fmla="*/ 0 h 360"/>
                <a:gd name="T38" fmla="*/ 72 w 271"/>
                <a:gd name="T39" fmla="*/ 17 h 360"/>
                <a:gd name="T40" fmla="*/ 104 w 271"/>
                <a:gd name="T41" fmla="*/ 17 h 360"/>
                <a:gd name="T42" fmla="*/ 136 w 271"/>
                <a:gd name="T43" fmla="*/ 26 h 360"/>
                <a:gd name="T44" fmla="*/ 160 w 271"/>
                <a:gd name="T45" fmla="*/ 35 h 360"/>
                <a:gd name="T46" fmla="*/ 176 w 271"/>
                <a:gd name="T47" fmla="*/ 44 h 360"/>
                <a:gd name="T48" fmla="*/ 192 w 271"/>
                <a:gd name="T49" fmla="*/ 70 h 360"/>
                <a:gd name="T50" fmla="*/ 208 w 271"/>
                <a:gd name="T51" fmla="*/ 96 h 360"/>
                <a:gd name="T52" fmla="*/ 224 w 271"/>
                <a:gd name="T53" fmla="*/ 105 h 360"/>
                <a:gd name="T54" fmla="*/ 232 w 271"/>
                <a:gd name="T55" fmla="*/ 132 h 360"/>
                <a:gd name="T56" fmla="*/ 255 w 271"/>
                <a:gd name="T57" fmla="*/ 149 h 360"/>
                <a:gd name="T58" fmla="*/ 263 w 271"/>
                <a:gd name="T59" fmla="*/ 176 h 360"/>
                <a:gd name="T60" fmla="*/ 271 w 271"/>
                <a:gd name="T61" fmla="*/ 193 h 360"/>
                <a:gd name="T62" fmla="*/ 271 w 271"/>
                <a:gd name="T63" fmla="*/ 220 h 360"/>
                <a:gd name="T64" fmla="*/ 271 w 271"/>
                <a:gd name="T65" fmla="*/ 246 h 360"/>
                <a:gd name="T66" fmla="*/ 271 w 271"/>
                <a:gd name="T67" fmla="*/ 272 h 360"/>
                <a:gd name="T68" fmla="*/ 271 w 271"/>
                <a:gd name="T69" fmla="*/ 299 h 360"/>
                <a:gd name="T70" fmla="*/ 271 w 271"/>
                <a:gd name="T71" fmla="*/ 334 h 360"/>
                <a:gd name="T72" fmla="*/ 271 w 271"/>
                <a:gd name="T73" fmla="*/ 343 h 360"/>
                <a:gd name="T74" fmla="*/ 263 w 271"/>
                <a:gd name="T75" fmla="*/ 343 h 360"/>
                <a:gd name="T76" fmla="*/ 239 w 271"/>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71"/>
                <a:gd name="T118" fmla="*/ 0 h 360"/>
                <a:gd name="T119" fmla="*/ 271 w 271"/>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71" h="360">
                  <a:moveTo>
                    <a:pt x="239" y="360"/>
                  </a:moveTo>
                  <a:lnTo>
                    <a:pt x="232" y="343"/>
                  </a:lnTo>
                  <a:lnTo>
                    <a:pt x="232" y="334"/>
                  </a:lnTo>
                  <a:lnTo>
                    <a:pt x="232" y="325"/>
                  </a:lnTo>
                  <a:lnTo>
                    <a:pt x="232" y="299"/>
                  </a:lnTo>
                  <a:lnTo>
                    <a:pt x="232" y="290"/>
                  </a:lnTo>
                  <a:lnTo>
                    <a:pt x="224" y="263"/>
                  </a:lnTo>
                  <a:lnTo>
                    <a:pt x="224" y="246"/>
                  </a:lnTo>
                  <a:lnTo>
                    <a:pt x="208" y="220"/>
                  </a:lnTo>
                  <a:lnTo>
                    <a:pt x="208" y="193"/>
                  </a:lnTo>
                  <a:lnTo>
                    <a:pt x="200" y="176"/>
                  </a:lnTo>
                  <a:lnTo>
                    <a:pt x="192" y="158"/>
                  </a:lnTo>
                  <a:lnTo>
                    <a:pt x="192" y="140"/>
                  </a:lnTo>
                  <a:lnTo>
                    <a:pt x="176" y="132"/>
                  </a:lnTo>
                  <a:lnTo>
                    <a:pt x="160" y="105"/>
                  </a:lnTo>
                  <a:lnTo>
                    <a:pt x="152" y="96"/>
                  </a:lnTo>
                  <a:lnTo>
                    <a:pt x="136" y="79"/>
                  </a:lnTo>
                  <a:lnTo>
                    <a:pt x="128" y="70"/>
                  </a:lnTo>
                  <a:lnTo>
                    <a:pt x="120" y="61"/>
                  </a:lnTo>
                  <a:lnTo>
                    <a:pt x="104" y="61"/>
                  </a:lnTo>
                  <a:lnTo>
                    <a:pt x="96" y="44"/>
                  </a:lnTo>
                  <a:lnTo>
                    <a:pt x="88" y="35"/>
                  </a:lnTo>
                  <a:lnTo>
                    <a:pt x="64" y="35"/>
                  </a:lnTo>
                  <a:lnTo>
                    <a:pt x="56" y="26"/>
                  </a:lnTo>
                  <a:lnTo>
                    <a:pt x="40" y="26"/>
                  </a:lnTo>
                  <a:lnTo>
                    <a:pt x="32" y="17"/>
                  </a:lnTo>
                  <a:lnTo>
                    <a:pt x="8" y="0"/>
                  </a:lnTo>
                  <a:lnTo>
                    <a:pt x="0" y="0"/>
                  </a:lnTo>
                  <a:lnTo>
                    <a:pt x="8" y="0"/>
                  </a:lnTo>
                  <a:lnTo>
                    <a:pt x="24" y="0"/>
                  </a:lnTo>
                  <a:lnTo>
                    <a:pt x="32" y="0"/>
                  </a:lnTo>
                  <a:lnTo>
                    <a:pt x="40" y="0"/>
                  </a:lnTo>
                  <a:lnTo>
                    <a:pt x="56" y="0"/>
                  </a:lnTo>
                  <a:lnTo>
                    <a:pt x="72" y="17"/>
                  </a:lnTo>
                  <a:lnTo>
                    <a:pt x="88" y="17"/>
                  </a:lnTo>
                  <a:lnTo>
                    <a:pt x="104" y="17"/>
                  </a:lnTo>
                  <a:lnTo>
                    <a:pt x="120" y="26"/>
                  </a:lnTo>
                  <a:lnTo>
                    <a:pt x="136" y="26"/>
                  </a:lnTo>
                  <a:lnTo>
                    <a:pt x="152" y="35"/>
                  </a:lnTo>
                  <a:lnTo>
                    <a:pt x="160" y="35"/>
                  </a:lnTo>
                  <a:lnTo>
                    <a:pt x="168" y="44"/>
                  </a:lnTo>
                  <a:lnTo>
                    <a:pt x="176" y="44"/>
                  </a:lnTo>
                  <a:lnTo>
                    <a:pt x="176" y="61"/>
                  </a:lnTo>
                  <a:lnTo>
                    <a:pt x="192" y="70"/>
                  </a:lnTo>
                  <a:lnTo>
                    <a:pt x="200" y="79"/>
                  </a:lnTo>
                  <a:lnTo>
                    <a:pt x="208" y="96"/>
                  </a:lnTo>
                  <a:lnTo>
                    <a:pt x="224" y="96"/>
                  </a:lnTo>
                  <a:lnTo>
                    <a:pt x="224" y="105"/>
                  </a:lnTo>
                  <a:lnTo>
                    <a:pt x="232" y="114"/>
                  </a:lnTo>
                  <a:lnTo>
                    <a:pt x="232" y="132"/>
                  </a:lnTo>
                  <a:lnTo>
                    <a:pt x="239" y="140"/>
                  </a:lnTo>
                  <a:lnTo>
                    <a:pt x="255" y="149"/>
                  </a:lnTo>
                  <a:lnTo>
                    <a:pt x="255" y="158"/>
                  </a:lnTo>
                  <a:lnTo>
                    <a:pt x="263" y="176"/>
                  </a:lnTo>
                  <a:lnTo>
                    <a:pt x="263" y="184"/>
                  </a:lnTo>
                  <a:lnTo>
                    <a:pt x="271" y="193"/>
                  </a:lnTo>
                  <a:lnTo>
                    <a:pt x="271" y="211"/>
                  </a:lnTo>
                  <a:lnTo>
                    <a:pt x="271" y="220"/>
                  </a:lnTo>
                  <a:lnTo>
                    <a:pt x="271" y="228"/>
                  </a:lnTo>
                  <a:lnTo>
                    <a:pt x="271" y="246"/>
                  </a:lnTo>
                  <a:lnTo>
                    <a:pt x="271" y="263"/>
                  </a:lnTo>
                  <a:lnTo>
                    <a:pt x="271" y="272"/>
                  </a:lnTo>
                  <a:lnTo>
                    <a:pt x="271" y="290"/>
                  </a:lnTo>
                  <a:lnTo>
                    <a:pt x="271" y="299"/>
                  </a:lnTo>
                  <a:lnTo>
                    <a:pt x="271" y="325"/>
                  </a:lnTo>
                  <a:lnTo>
                    <a:pt x="271" y="334"/>
                  </a:lnTo>
                  <a:lnTo>
                    <a:pt x="271" y="343"/>
                  </a:lnTo>
                  <a:lnTo>
                    <a:pt x="263" y="343"/>
                  </a:lnTo>
                  <a:lnTo>
                    <a:pt x="271" y="360"/>
                  </a:lnTo>
                  <a:lnTo>
                    <a:pt x="239"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71" name="Freeform 58"/>
            <p:cNvSpPr>
              <a:spLocks/>
            </p:cNvSpPr>
            <p:nvPr/>
          </p:nvSpPr>
          <p:spPr bwMode="auto">
            <a:xfrm>
              <a:off x="2156" y="2857"/>
              <a:ext cx="271" cy="360"/>
            </a:xfrm>
            <a:custGeom>
              <a:avLst/>
              <a:gdLst>
                <a:gd name="T0" fmla="*/ 232 w 271"/>
                <a:gd name="T1" fmla="*/ 343 h 360"/>
                <a:gd name="T2" fmla="*/ 232 w 271"/>
                <a:gd name="T3" fmla="*/ 334 h 360"/>
                <a:gd name="T4" fmla="*/ 232 w 271"/>
                <a:gd name="T5" fmla="*/ 299 h 360"/>
                <a:gd name="T6" fmla="*/ 224 w 271"/>
                <a:gd name="T7" fmla="*/ 263 h 360"/>
                <a:gd name="T8" fmla="*/ 208 w 271"/>
                <a:gd name="T9" fmla="*/ 220 h 360"/>
                <a:gd name="T10" fmla="*/ 200 w 271"/>
                <a:gd name="T11" fmla="*/ 176 h 360"/>
                <a:gd name="T12" fmla="*/ 192 w 271"/>
                <a:gd name="T13" fmla="*/ 140 h 360"/>
                <a:gd name="T14" fmla="*/ 176 w 271"/>
                <a:gd name="T15" fmla="*/ 132 h 360"/>
                <a:gd name="T16" fmla="*/ 152 w 271"/>
                <a:gd name="T17" fmla="*/ 96 h 360"/>
                <a:gd name="T18" fmla="*/ 128 w 271"/>
                <a:gd name="T19" fmla="*/ 70 h 360"/>
                <a:gd name="T20" fmla="*/ 104 w 271"/>
                <a:gd name="T21" fmla="*/ 61 h 360"/>
                <a:gd name="T22" fmla="*/ 88 w 271"/>
                <a:gd name="T23" fmla="*/ 35 h 360"/>
                <a:gd name="T24" fmla="*/ 56 w 271"/>
                <a:gd name="T25" fmla="*/ 26 h 360"/>
                <a:gd name="T26" fmla="*/ 32 w 271"/>
                <a:gd name="T27" fmla="*/ 17 h 360"/>
                <a:gd name="T28" fmla="*/ 0 w 271"/>
                <a:gd name="T29" fmla="*/ 0 h 360"/>
                <a:gd name="T30" fmla="*/ 0 w 271"/>
                <a:gd name="T31" fmla="*/ 0 h 360"/>
                <a:gd name="T32" fmla="*/ 0 w 271"/>
                <a:gd name="T33" fmla="*/ 0 h 360"/>
                <a:gd name="T34" fmla="*/ 24 w 271"/>
                <a:gd name="T35" fmla="*/ 0 h 360"/>
                <a:gd name="T36" fmla="*/ 40 w 271"/>
                <a:gd name="T37" fmla="*/ 0 h 360"/>
                <a:gd name="T38" fmla="*/ 72 w 271"/>
                <a:gd name="T39" fmla="*/ 17 h 360"/>
                <a:gd name="T40" fmla="*/ 104 w 271"/>
                <a:gd name="T41" fmla="*/ 17 h 360"/>
                <a:gd name="T42" fmla="*/ 136 w 271"/>
                <a:gd name="T43" fmla="*/ 26 h 360"/>
                <a:gd name="T44" fmla="*/ 160 w 271"/>
                <a:gd name="T45" fmla="*/ 35 h 360"/>
                <a:gd name="T46" fmla="*/ 176 w 271"/>
                <a:gd name="T47" fmla="*/ 44 h 360"/>
                <a:gd name="T48" fmla="*/ 192 w 271"/>
                <a:gd name="T49" fmla="*/ 70 h 360"/>
                <a:gd name="T50" fmla="*/ 208 w 271"/>
                <a:gd name="T51" fmla="*/ 96 h 360"/>
                <a:gd name="T52" fmla="*/ 224 w 271"/>
                <a:gd name="T53" fmla="*/ 105 h 360"/>
                <a:gd name="T54" fmla="*/ 232 w 271"/>
                <a:gd name="T55" fmla="*/ 132 h 360"/>
                <a:gd name="T56" fmla="*/ 255 w 271"/>
                <a:gd name="T57" fmla="*/ 149 h 360"/>
                <a:gd name="T58" fmla="*/ 263 w 271"/>
                <a:gd name="T59" fmla="*/ 176 h 360"/>
                <a:gd name="T60" fmla="*/ 271 w 271"/>
                <a:gd name="T61" fmla="*/ 193 h 360"/>
                <a:gd name="T62" fmla="*/ 271 w 271"/>
                <a:gd name="T63" fmla="*/ 220 h 360"/>
                <a:gd name="T64" fmla="*/ 271 w 271"/>
                <a:gd name="T65" fmla="*/ 246 h 360"/>
                <a:gd name="T66" fmla="*/ 271 w 271"/>
                <a:gd name="T67" fmla="*/ 272 h 360"/>
                <a:gd name="T68" fmla="*/ 271 w 271"/>
                <a:gd name="T69" fmla="*/ 299 h 360"/>
                <a:gd name="T70" fmla="*/ 271 w 271"/>
                <a:gd name="T71" fmla="*/ 334 h 360"/>
                <a:gd name="T72" fmla="*/ 271 w 271"/>
                <a:gd name="T73" fmla="*/ 343 h 360"/>
                <a:gd name="T74" fmla="*/ 263 w 271"/>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1"/>
                <a:gd name="T115" fmla="*/ 0 h 360"/>
                <a:gd name="T116" fmla="*/ 271 w 271"/>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1" h="360">
                  <a:moveTo>
                    <a:pt x="239" y="360"/>
                  </a:moveTo>
                  <a:lnTo>
                    <a:pt x="232" y="343"/>
                  </a:lnTo>
                  <a:lnTo>
                    <a:pt x="232" y="334"/>
                  </a:lnTo>
                  <a:lnTo>
                    <a:pt x="232" y="325"/>
                  </a:lnTo>
                  <a:lnTo>
                    <a:pt x="232" y="299"/>
                  </a:lnTo>
                  <a:lnTo>
                    <a:pt x="232" y="290"/>
                  </a:lnTo>
                  <a:lnTo>
                    <a:pt x="224" y="263"/>
                  </a:lnTo>
                  <a:lnTo>
                    <a:pt x="224" y="246"/>
                  </a:lnTo>
                  <a:lnTo>
                    <a:pt x="208" y="220"/>
                  </a:lnTo>
                  <a:lnTo>
                    <a:pt x="208" y="193"/>
                  </a:lnTo>
                  <a:lnTo>
                    <a:pt x="200" y="176"/>
                  </a:lnTo>
                  <a:lnTo>
                    <a:pt x="192" y="158"/>
                  </a:lnTo>
                  <a:lnTo>
                    <a:pt x="192" y="140"/>
                  </a:lnTo>
                  <a:lnTo>
                    <a:pt x="176" y="132"/>
                  </a:lnTo>
                  <a:lnTo>
                    <a:pt x="160" y="105"/>
                  </a:lnTo>
                  <a:lnTo>
                    <a:pt x="152" y="96"/>
                  </a:lnTo>
                  <a:lnTo>
                    <a:pt x="136" y="79"/>
                  </a:lnTo>
                  <a:lnTo>
                    <a:pt x="128" y="70"/>
                  </a:lnTo>
                  <a:lnTo>
                    <a:pt x="120" y="61"/>
                  </a:lnTo>
                  <a:lnTo>
                    <a:pt x="104" y="61"/>
                  </a:lnTo>
                  <a:lnTo>
                    <a:pt x="96" y="44"/>
                  </a:lnTo>
                  <a:lnTo>
                    <a:pt x="88" y="35"/>
                  </a:lnTo>
                  <a:lnTo>
                    <a:pt x="64" y="35"/>
                  </a:lnTo>
                  <a:lnTo>
                    <a:pt x="56" y="26"/>
                  </a:lnTo>
                  <a:lnTo>
                    <a:pt x="40" y="26"/>
                  </a:lnTo>
                  <a:lnTo>
                    <a:pt x="32" y="17"/>
                  </a:lnTo>
                  <a:lnTo>
                    <a:pt x="8" y="0"/>
                  </a:lnTo>
                  <a:lnTo>
                    <a:pt x="0" y="0"/>
                  </a:lnTo>
                  <a:lnTo>
                    <a:pt x="8" y="0"/>
                  </a:lnTo>
                  <a:lnTo>
                    <a:pt x="24" y="0"/>
                  </a:lnTo>
                  <a:lnTo>
                    <a:pt x="32" y="0"/>
                  </a:lnTo>
                  <a:lnTo>
                    <a:pt x="40" y="0"/>
                  </a:lnTo>
                  <a:lnTo>
                    <a:pt x="56" y="0"/>
                  </a:lnTo>
                  <a:lnTo>
                    <a:pt x="72" y="17"/>
                  </a:lnTo>
                  <a:lnTo>
                    <a:pt x="88" y="17"/>
                  </a:lnTo>
                  <a:lnTo>
                    <a:pt x="104" y="17"/>
                  </a:lnTo>
                  <a:lnTo>
                    <a:pt x="120" y="26"/>
                  </a:lnTo>
                  <a:lnTo>
                    <a:pt x="136" y="26"/>
                  </a:lnTo>
                  <a:lnTo>
                    <a:pt x="152" y="35"/>
                  </a:lnTo>
                  <a:lnTo>
                    <a:pt x="160" y="35"/>
                  </a:lnTo>
                  <a:lnTo>
                    <a:pt x="168" y="44"/>
                  </a:lnTo>
                  <a:lnTo>
                    <a:pt x="176" y="44"/>
                  </a:lnTo>
                  <a:lnTo>
                    <a:pt x="176" y="61"/>
                  </a:lnTo>
                  <a:lnTo>
                    <a:pt x="192" y="70"/>
                  </a:lnTo>
                  <a:lnTo>
                    <a:pt x="200" y="79"/>
                  </a:lnTo>
                  <a:lnTo>
                    <a:pt x="208" y="96"/>
                  </a:lnTo>
                  <a:lnTo>
                    <a:pt x="224" y="96"/>
                  </a:lnTo>
                  <a:lnTo>
                    <a:pt x="224" y="105"/>
                  </a:lnTo>
                  <a:lnTo>
                    <a:pt x="232" y="114"/>
                  </a:lnTo>
                  <a:lnTo>
                    <a:pt x="232" y="132"/>
                  </a:lnTo>
                  <a:lnTo>
                    <a:pt x="239" y="140"/>
                  </a:lnTo>
                  <a:lnTo>
                    <a:pt x="255" y="149"/>
                  </a:lnTo>
                  <a:lnTo>
                    <a:pt x="255" y="158"/>
                  </a:lnTo>
                  <a:lnTo>
                    <a:pt x="263" y="176"/>
                  </a:lnTo>
                  <a:lnTo>
                    <a:pt x="263" y="184"/>
                  </a:lnTo>
                  <a:lnTo>
                    <a:pt x="271" y="193"/>
                  </a:lnTo>
                  <a:lnTo>
                    <a:pt x="271" y="211"/>
                  </a:lnTo>
                  <a:lnTo>
                    <a:pt x="271" y="220"/>
                  </a:lnTo>
                  <a:lnTo>
                    <a:pt x="271" y="228"/>
                  </a:lnTo>
                  <a:lnTo>
                    <a:pt x="271" y="246"/>
                  </a:lnTo>
                  <a:lnTo>
                    <a:pt x="271" y="263"/>
                  </a:lnTo>
                  <a:lnTo>
                    <a:pt x="271" y="272"/>
                  </a:lnTo>
                  <a:lnTo>
                    <a:pt x="271" y="290"/>
                  </a:lnTo>
                  <a:lnTo>
                    <a:pt x="271" y="299"/>
                  </a:lnTo>
                  <a:lnTo>
                    <a:pt x="271" y="325"/>
                  </a:lnTo>
                  <a:lnTo>
                    <a:pt x="271" y="334"/>
                  </a:lnTo>
                  <a:lnTo>
                    <a:pt x="271" y="343"/>
                  </a:lnTo>
                  <a:lnTo>
                    <a:pt x="263" y="343"/>
                  </a:lnTo>
                  <a:lnTo>
                    <a:pt x="271"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72" name="Freeform 59"/>
            <p:cNvSpPr>
              <a:spLocks/>
            </p:cNvSpPr>
            <p:nvPr/>
          </p:nvSpPr>
          <p:spPr bwMode="auto">
            <a:xfrm>
              <a:off x="2276" y="2822"/>
              <a:ext cx="151" cy="395"/>
            </a:xfrm>
            <a:custGeom>
              <a:avLst/>
              <a:gdLst>
                <a:gd name="T0" fmla="*/ 119 w 151"/>
                <a:gd name="T1" fmla="*/ 395 h 395"/>
                <a:gd name="T2" fmla="*/ 112 w 151"/>
                <a:gd name="T3" fmla="*/ 378 h 395"/>
                <a:gd name="T4" fmla="*/ 112 w 151"/>
                <a:gd name="T5" fmla="*/ 378 h 395"/>
                <a:gd name="T6" fmla="*/ 112 w 151"/>
                <a:gd name="T7" fmla="*/ 369 h 395"/>
                <a:gd name="T8" fmla="*/ 112 w 151"/>
                <a:gd name="T9" fmla="*/ 360 h 395"/>
                <a:gd name="T10" fmla="*/ 112 w 151"/>
                <a:gd name="T11" fmla="*/ 342 h 395"/>
                <a:gd name="T12" fmla="*/ 112 w 151"/>
                <a:gd name="T13" fmla="*/ 334 h 395"/>
                <a:gd name="T14" fmla="*/ 112 w 151"/>
                <a:gd name="T15" fmla="*/ 307 h 395"/>
                <a:gd name="T16" fmla="*/ 112 w 151"/>
                <a:gd name="T17" fmla="*/ 298 h 395"/>
                <a:gd name="T18" fmla="*/ 104 w 151"/>
                <a:gd name="T19" fmla="*/ 281 h 395"/>
                <a:gd name="T20" fmla="*/ 104 w 151"/>
                <a:gd name="T21" fmla="*/ 263 h 395"/>
                <a:gd name="T22" fmla="*/ 104 w 151"/>
                <a:gd name="T23" fmla="*/ 246 h 395"/>
                <a:gd name="T24" fmla="*/ 88 w 151"/>
                <a:gd name="T25" fmla="*/ 219 h 395"/>
                <a:gd name="T26" fmla="*/ 88 w 151"/>
                <a:gd name="T27" fmla="*/ 211 h 395"/>
                <a:gd name="T28" fmla="*/ 88 w 151"/>
                <a:gd name="T29" fmla="*/ 193 h 395"/>
                <a:gd name="T30" fmla="*/ 88 w 151"/>
                <a:gd name="T31" fmla="*/ 193 h 395"/>
                <a:gd name="T32" fmla="*/ 80 w 151"/>
                <a:gd name="T33" fmla="*/ 175 h 395"/>
                <a:gd name="T34" fmla="*/ 72 w 151"/>
                <a:gd name="T35" fmla="*/ 149 h 395"/>
                <a:gd name="T36" fmla="*/ 72 w 151"/>
                <a:gd name="T37" fmla="*/ 140 h 395"/>
                <a:gd name="T38" fmla="*/ 56 w 151"/>
                <a:gd name="T39" fmla="*/ 114 h 395"/>
                <a:gd name="T40" fmla="*/ 48 w 151"/>
                <a:gd name="T41" fmla="*/ 105 h 395"/>
                <a:gd name="T42" fmla="*/ 48 w 151"/>
                <a:gd name="T43" fmla="*/ 79 h 395"/>
                <a:gd name="T44" fmla="*/ 40 w 151"/>
                <a:gd name="T45" fmla="*/ 70 h 395"/>
                <a:gd name="T46" fmla="*/ 32 w 151"/>
                <a:gd name="T47" fmla="*/ 61 h 395"/>
                <a:gd name="T48" fmla="*/ 16 w 151"/>
                <a:gd name="T49" fmla="*/ 52 h 395"/>
                <a:gd name="T50" fmla="*/ 16 w 151"/>
                <a:gd name="T51" fmla="*/ 35 h 395"/>
                <a:gd name="T52" fmla="*/ 8 w 151"/>
                <a:gd name="T53" fmla="*/ 26 h 395"/>
                <a:gd name="T54" fmla="*/ 8 w 151"/>
                <a:gd name="T55" fmla="*/ 17 h 395"/>
                <a:gd name="T56" fmla="*/ 8 w 151"/>
                <a:gd name="T57" fmla="*/ 17 h 395"/>
                <a:gd name="T58" fmla="*/ 0 w 151"/>
                <a:gd name="T59" fmla="*/ 0 h 395"/>
                <a:gd name="T60" fmla="*/ 8 w 151"/>
                <a:gd name="T61" fmla="*/ 17 h 395"/>
                <a:gd name="T62" fmla="*/ 8 w 151"/>
                <a:gd name="T63" fmla="*/ 17 h 395"/>
                <a:gd name="T64" fmla="*/ 8 w 151"/>
                <a:gd name="T65" fmla="*/ 17 h 395"/>
                <a:gd name="T66" fmla="*/ 8 w 151"/>
                <a:gd name="T67" fmla="*/ 17 h 395"/>
                <a:gd name="T68" fmla="*/ 16 w 151"/>
                <a:gd name="T69" fmla="*/ 17 h 395"/>
                <a:gd name="T70" fmla="*/ 32 w 151"/>
                <a:gd name="T71" fmla="*/ 26 h 395"/>
                <a:gd name="T72" fmla="*/ 40 w 151"/>
                <a:gd name="T73" fmla="*/ 26 h 395"/>
                <a:gd name="T74" fmla="*/ 48 w 151"/>
                <a:gd name="T75" fmla="*/ 35 h 395"/>
                <a:gd name="T76" fmla="*/ 56 w 151"/>
                <a:gd name="T77" fmla="*/ 52 h 395"/>
                <a:gd name="T78" fmla="*/ 72 w 151"/>
                <a:gd name="T79" fmla="*/ 61 h 395"/>
                <a:gd name="T80" fmla="*/ 80 w 151"/>
                <a:gd name="T81" fmla="*/ 61 h 395"/>
                <a:gd name="T82" fmla="*/ 80 w 151"/>
                <a:gd name="T83" fmla="*/ 70 h 395"/>
                <a:gd name="T84" fmla="*/ 88 w 151"/>
                <a:gd name="T85" fmla="*/ 79 h 395"/>
                <a:gd name="T86" fmla="*/ 104 w 151"/>
                <a:gd name="T87" fmla="*/ 96 h 395"/>
                <a:gd name="T88" fmla="*/ 104 w 151"/>
                <a:gd name="T89" fmla="*/ 105 h 395"/>
                <a:gd name="T90" fmla="*/ 112 w 151"/>
                <a:gd name="T91" fmla="*/ 114 h 395"/>
                <a:gd name="T92" fmla="*/ 112 w 151"/>
                <a:gd name="T93" fmla="*/ 131 h 395"/>
                <a:gd name="T94" fmla="*/ 119 w 151"/>
                <a:gd name="T95" fmla="*/ 149 h 395"/>
                <a:gd name="T96" fmla="*/ 135 w 151"/>
                <a:gd name="T97" fmla="*/ 175 h 395"/>
                <a:gd name="T98" fmla="*/ 135 w 151"/>
                <a:gd name="T99" fmla="*/ 211 h 395"/>
                <a:gd name="T100" fmla="*/ 143 w 151"/>
                <a:gd name="T101" fmla="*/ 228 h 395"/>
                <a:gd name="T102" fmla="*/ 143 w 151"/>
                <a:gd name="T103" fmla="*/ 255 h 395"/>
                <a:gd name="T104" fmla="*/ 143 w 151"/>
                <a:gd name="T105" fmla="*/ 281 h 395"/>
                <a:gd name="T106" fmla="*/ 143 w 151"/>
                <a:gd name="T107" fmla="*/ 298 h 395"/>
                <a:gd name="T108" fmla="*/ 151 w 151"/>
                <a:gd name="T109" fmla="*/ 325 h 395"/>
                <a:gd name="T110" fmla="*/ 151 w 151"/>
                <a:gd name="T111" fmla="*/ 342 h 395"/>
                <a:gd name="T112" fmla="*/ 151 w 151"/>
                <a:gd name="T113" fmla="*/ 360 h 395"/>
                <a:gd name="T114" fmla="*/ 151 w 151"/>
                <a:gd name="T115" fmla="*/ 369 h 395"/>
                <a:gd name="T116" fmla="*/ 151 w 151"/>
                <a:gd name="T117" fmla="*/ 378 h 395"/>
                <a:gd name="T118" fmla="*/ 143 w 151"/>
                <a:gd name="T119" fmla="*/ 378 h 395"/>
                <a:gd name="T120" fmla="*/ 151 w 151"/>
                <a:gd name="T121" fmla="*/ 395 h 395"/>
                <a:gd name="T122" fmla="*/ 119 w 151"/>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51"/>
                <a:gd name="T187" fmla="*/ 0 h 395"/>
                <a:gd name="T188" fmla="*/ 151 w 151"/>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51" h="395">
                  <a:moveTo>
                    <a:pt x="119" y="395"/>
                  </a:moveTo>
                  <a:lnTo>
                    <a:pt x="112" y="378"/>
                  </a:lnTo>
                  <a:lnTo>
                    <a:pt x="112" y="369"/>
                  </a:lnTo>
                  <a:lnTo>
                    <a:pt x="112" y="360"/>
                  </a:lnTo>
                  <a:lnTo>
                    <a:pt x="112" y="342"/>
                  </a:lnTo>
                  <a:lnTo>
                    <a:pt x="112" y="334"/>
                  </a:lnTo>
                  <a:lnTo>
                    <a:pt x="112" y="307"/>
                  </a:lnTo>
                  <a:lnTo>
                    <a:pt x="112" y="298"/>
                  </a:lnTo>
                  <a:lnTo>
                    <a:pt x="104" y="281"/>
                  </a:lnTo>
                  <a:lnTo>
                    <a:pt x="104" y="263"/>
                  </a:lnTo>
                  <a:lnTo>
                    <a:pt x="104" y="246"/>
                  </a:lnTo>
                  <a:lnTo>
                    <a:pt x="88" y="219"/>
                  </a:lnTo>
                  <a:lnTo>
                    <a:pt x="88" y="211"/>
                  </a:lnTo>
                  <a:lnTo>
                    <a:pt x="88" y="193"/>
                  </a:lnTo>
                  <a:lnTo>
                    <a:pt x="80" y="175"/>
                  </a:lnTo>
                  <a:lnTo>
                    <a:pt x="72" y="149"/>
                  </a:lnTo>
                  <a:lnTo>
                    <a:pt x="72" y="140"/>
                  </a:lnTo>
                  <a:lnTo>
                    <a:pt x="56" y="114"/>
                  </a:lnTo>
                  <a:lnTo>
                    <a:pt x="48" y="105"/>
                  </a:lnTo>
                  <a:lnTo>
                    <a:pt x="48" y="79"/>
                  </a:lnTo>
                  <a:lnTo>
                    <a:pt x="40" y="70"/>
                  </a:lnTo>
                  <a:lnTo>
                    <a:pt x="32" y="61"/>
                  </a:lnTo>
                  <a:lnTo>
                    <a:pt x="16" y="52"/>
                  </a:lnTo>
                  <a:lnTo>
                    <a:pt x="16" y="35"/>
                  </a:lnTo>
                  <a:lnTo>
                    <a:pt x="8" y="26"/>
                  </a:lnTo>
                  <a:lnTo>
                    <a:pt x="8" y="17"/>
                  </a:lnTo>
                  <a:lnTo>
                    <a:pt x="0" y="0"/>
                  </a:lnTo>
                  <a:lnTo>
                    <a:pt x="8" y="17"/>
                  </a:lnTo>
                  <a:lnTo>
                    <a:pt x="16" y="17"/>
                  </a:lnTo>
                  <a:lnTo>
                    <a:pt x="32" y="26"/>
                  </a:lnTo>
                  <a:lnTo>
                    <a:pt x="40" y="26"/>
                  </a:lnTo>
                  <a:lnTo>
                    <a:pt x="48" y="35"/>
                  </a:lnTo>
                  <a:lnTo>
                    <a:pt x="56" y="52"/>
                  </a:lnTo>
                  <a:lnTo>
                    <a:pt x="72" y="61"/>
                  </a:lnTo>
                  <a:lnTo>
                    <a:pt x="80" y="61"/>
                  </a:lnTo>
                  <a:lnTo>
                    <a:pt x="80" y="70"/>
                  </a:lnTo>
                  <a:lnTo>
                    <a:pt x="88" y="79"/>
                  </a:lnTo>
                  <a:lnTo>
                    <a:pt x="104" y="96"/>
                  </a:lnTo>
                  <a:lnTo>
                    <a:pt x="104" y="105"/>
                  </a:lnTo>
                  <a:lnTo>
                    <a:pt x="112" y="114"/>
                  </a:lnTo>
                  <a:lnTo>
                    <a:pt x="112" y="131"/>
                  </a:lnTo>
                  <a:lnTo>
                    <a:pt x="119" y="149"/>
                  </a:lnTo>
                  <a:lnTo>
                    <a:pt x="135" y="175"/>
                  </a:lnTo>
                  <a:lnTo>
                    <a:pt x="135" y="211"/>
                  </a:lnTo>
                  <a:lnTo>
                    <a:pt x="143" y="228"/>
                  </a:lnTo>
                  <a:lnTo>
                    <a:pt x="143" y="255"/>
                  </a:lnTo>
                  <a:lnTo>
                    <a:pt x="143" y="281"/>
                  </a:lnTo>
                  <a:lnTo>
                    <a:pt x="143" y="298"/>
                  </a:lnTo>
                  <a:lnTo>
                    <a:pt x="151" y="325"/>
                  </a:lnTo>
                  <a:lnTo>
                    <a:pt x="151" y="342"/>
                  </a:lnTo>
                  <a:lnTo>
                    <a:pt x="151" y="360"/>
                  </a:lnTo>
                  <a:lnTo>
                    <a:pt x="151" y="369"/>
                  </a:lnTo>
                  <a:lnTo>
                    <a:pt x="151" y="378"/>
                  </a:lnTo>
                  <a:lnTo>
                    <a:pt x="143" y="378"/>
                  </a:lnTo>
                  <a:lnTo>
                    <a:pt x="151" y="395"/>
                  </a:lnTo>
                  <a:lnTo>
                    <a:pt x="119"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73" name="Freeform 60"/>
            <p:cNvSpPr>
              <a:spLocks/>
            </p:cNvSpPr>
            <p:nvPr/>
          </p:nvSpPr>
          <p:spPr bwMode="auto">
            <a:xfrm>
              <a:off x="2276" y="2822"/>
              <a:ext cx="151" cy="395"/>
            </a:xfrm>
            <a:custGeom>
              <a:avLst/>
              <a:gdLst>
                <a:gd name="T0" fmla="*/ 119 w 151"/>
                <a:gd name="T1" fmla="*/ 395 h 395"/>
                <a:gd name="T2" fmla="*/ 112 w 151"/>
                <a:gd name="T3" fmla="*/ 378 h 395"/>
                <a:gd name="T4" fmla="*/ 112 w 151"/>
                <a:gd name="T5" fmla="*/ 378 h 395"/>
                <a:gd name="T6" fmla="*/ 112 w 151"/>
                <a:gd name="T7" fmla="*/ 369 h 395"/>
                <a:gd name="T8" fmla="*/ 112 w 151"/>
                <a:gd name="T9" fmla="*/ 360 h 395"/>
                <a:gd name="T10" fmla="*/ 112 w 151"/>
                <a:gd name="T11" fmla="*/ 342 h 395"/>
                <a:gd name="T12" fmla="*/ 112 w 151"/>
                <a:gd name="T13" fmla="*/ 334 h 395"/>
                <a:gd name="T14" fmla="*/ 112 w 151"/>
                <a:gd name="T15" fmla="*/ 307 h 395"/>
                <a:gd name="T16" fmla="*/ 112 w 151"/>
                <a:gd name="T17" fmla="*/ 298 h 395"/>
                <a:gd name="T18" fmla="*/ 104 w 151"/>
                <a:gd name="T19" fmla="*/ 281 h 395"/>
                <a:gd name="T20" fmla="*/ 104 w 151"/>
                <a:gd name="T21" fmla="*/ 263 h 395"/>
                <a:gd name="T22" fmla="*/ 104 w 151"/>
                <a:gd name="T23" fmla="*/ 246 h 395"/>
                <a:gd name="T24" fmla="*/ 88 w 151"/>
                <a:gd name="T25" fmla="*/ 219 h 395"/>
                <a:gd name="T26" fmla="*/ 88 w 151"/>
                <a:gd name="T27" fmla="*/ 211 h 395"/>
                <a:gd name="T28" fmla="*/ 88 w 151"/>
                <a:gd name="T29" fmla="*/ 193 h 395"/>
                <a:gd name="T30" fmla="*/ 88 w 151"/>
                <a:gd name="T31" fmla="*/ 193 h 395"/>
                <a:gd name="T32" fmla="*/ 80 w 151"/>
                <a:gd name="T33" fmla="*/ 175 h 395"/>
                <a:gd name="T34" fmla="*/ 72 w 151"/>
                <a:gd name="T35" fmla="*/ 149 h 395"/>
                <a:gd name="T36" fmla="*/ 72 w 151"/>
                <a:gd name="T37" fmla="*/ 140 h 395"/>
                <a:gd name="T38" fmla="*/ 56 w 151"/>
                <a:gd name="T39" fmla="*/ 114 h 395"/>
                <a:gd name="T40" fmla="*/ 48 w 151"/>
                <a:gd name="T41" fmla="*/ 105 h 395"/>
                <a:gd name="T42" fmla="*/ 48 w 151"/>
                <a:gd name="T43" fmla="*/ 79 h 395"/>
                <a:gd name="T44" fmla="*/ 40 w 151"/>
                <a:gd name="T45" fmla="*/ 70 h 395"/>
                <a:gd name="T46" fmla="*/ 32 w 151"/>
                <a:gd name="T47" fmla="*/ 61 h 395"/>
                <a:gd name="T48" fmla="*/ 16 w 151"/>
                <a:gd name="T49" fmla="*/ 52 h 395"/>
                <a:gd name="T50" fmla="*/ 16 w 151"/>
                <a:gd name="T51" fmla="*/ 35 h 395"/>
                <a:gd name="T52" fmla="*/ 8 w 151"/>
                <a:gd name="T53" fmla="*/ 26 h 395"/>
                <a:gd name="T54" fmla="*/ 8 w 151"/>
                <a:gd name="T55" fmla="*/ 17 h 395"/>
                <a:gd name="T56" fmla="*/ 8 w 151"/>
                <a:gd name="T57" fmla="*/ 17 h 395"/>
                <a:gd name="T58" fmla="*/ 0 w 151"/>
                <a:gd name="T59" fmla="*/ 0 h 395"/>
                <a:gd name="T60" fmla="*/ 8 w 151"/>
                <a:gd name="T61" fmla="*/ 17 h 395"/>
                <a:gd name="T62" fmla="*/ 8 w 151"/>
                <a:gd name="T63" fmla="*/ 17 h 395"/>
                <a:gd name="T64" fmla="*/ 8 w 151"/>
                <a:gd name="T65" fmla="*/ 17 h 395"/>
                <a:gd name="T66" fmla="*/ 8 w 151"/>
                <a:gd name="T67" fmla="*/ 17 h 395"/>
                <a:gd name="T68" fmla="*/ 16 w 151"/>
                <a:gd name="T69" fmla="*/ 17 h 395"/>
                <a:gd name="T70" fmla="*/ 32 w 151"/>
                <a:gd name="T71" fmla="*/ 26 h 395"/>
                <a:gd name="T72" fmla="*/ 40 w 151"/>
                <a:gd name="T73" fmla="*/ 26 h 395"/>
                <a:gd name="T74" fmla="*/ 48 w 151"/>
                <a:gd name="T75" fmla="*/ 35 h 395"/>
                <a:gd name="T76" fmla="*/ 56 w 151"/>
                <a:gd name="T77" fmla="*/ 52 h 395"/>
                <a:gd name="T78" fmla="*/ 72 w 151"/>
                <a:gd name="T79" fmla="*/ 61 h 395"/>
                <a:gd name="T80" fmla="*/ 80 w 151"/>
                <a:gd name="T81" fmla="*/ 61 h 395"/>
                <a:gd name="T82" fmla="*/ 80 w 151"/>
                <a:gd name="T83" fmla="*/ 70 h 395"/>
                <a:gd name="T84" fmla="*/ 88 w 151"/>
                <a:gd name="T85" fmla="*/ 79 h 395"/>
                <a:gd name="T86" fmla="*/ 104 w 151"/>
                <a:gd name="T87" fmla="*/ 96 h 395"/>
                <a:gd name="T88" fmla="*/ 104 w 151"/>
                <a:gd name="T89" fmla="*/ 105 h 395"/>
                <a:gd name="T90" fmla="*/ 112 w 151"/>
                <a:gd name="T91" fmla="*/ 114 h 395"/>
                <a:gd name="T92" fmla="*/ 112 w 151"/>
                <a:gd name="T93" fmla="*/ 131 h 395"/>
                <a:gd name="T94" fmla="*/ 119 w 151"/>
                <a:gd name="T95" fmla="*/ 149 h 395"/>
                <a:gd name="T96" fmla="*/ 135 w 151"/>
                <a:gd name="T97" fmla="*/ 175 h 395"/>
                <a:gd name="T98" fmla="*/ 135 w 151"/>
                <a:gd name="T99" fmla="*/ 211 h 395"/>
                <a:gd name="T100" fmla="*/ 143 w 151"/>
                <a:gd name="T101" fmla="*/ 228 h 395"/>
                <a:gd name="T102" fmla="*/ 143 w 151"/>
                <a:gd name="T103" fmla="*/ 255 h 395"/>
                <a:gd name="T104" fmla="*/ 143 w 151"/>
                <a:gd name="T105" fmla="*/ 281 h 395"/>
                <a:gd name="T106" fmla="*/ 143 w 151"/>
                <a:gd name="T107" fmla="*/ 298 h 395"/>
                <a:gd name="T108" fmla="*/ 151 w 151"/>
                <a:gd name="T109" fmla="*/ 325 h 395"/>
                <a:gd name="T110" fmla="*/ 151 w 151"/>
                <a:gd name="T111" fmla="*/ 342 h 395"/>
                <a:gd name="T112" fmla="*/ 151 w 151"/>
                <a:gd name="T113" fmla="*/ 360 h 395"/>
                <a:gd name="T114" fmla="*/ 151 w 151"/>
                <a:gd name="T115" fmla="*/ 369 h 395"/>
                <a:gd name="T116" fmla="*/ 151 w 151"/>
                <a:gd name="T117" fmla="*/ 378 h 395"/>
                <a:gd name="T118" fmla="*/ 143 w 151"/>
                <a:gd name="T119" fmla="*/ 378 h 395"/>
                <a:gd name="T120" fmla="*/ 151 w 151"/>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1"/>
                <a:gd name="T184" fmla="*/ 0 h 395"/>
                <a:gd name="T185" fmla="*/ 151 w 151"/>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1" h="395">
                  <a:moveTo>
                    <a:pt x="119" y="395"/>
                  </a:moveTo>
                  <a:lnTo>
                    <a:pt x="112" y="378"/>
                  </a:lnTo>
                  <a:lnTo>
                    <a:pt x="112" y="369"/>
                  </a:lnTo>
                  <a:lnTo>
                    <a:pt x="112" y="360"/>
                  </a:lnTo>
                  <a:lnTo>
                    <a:pt x="112" y="342"/>
                  </a:lnTo>
                  <a:lnTo>
                    <a:pt x="112" y="334"/>
                  </a:lnTo>
                  <a:lnTo>
                    <a:pt x="112" y="307"/>
                  </a:lnTo>
                  <a:lnTo>
                    <a:pt x="112" y="298"/>
                  </a:lnTo>
                  <a:lnTo>
                    <a:pt x="104" y="281"/>
                  </a:lnTo>
                  <a:lnTo>
                    <a:pt x="104" y="263"/>
                  </a:lnTo>
                  <a:lnTo>
                    <a:pt x="104" y="246"/>
                  </a:lnTo>
                  <a:lnTo>
                    <a:pt x="88" y="219"/>
                  </a:lnTo>
                  <a:lnTo>
                    <a:pt x="88" y="211"/>
                  </a:lnTo>
                  <a:lnTo>
                    <a:pt x="88" y="193"/>
                  </a:lnTo>
                  <a:lnTo>
                    <a:pt x="80" y="175"/>
                  </a:lnTo>
                  <a:lnTo>
                    <a:pt x="72" y="149"/>
                  </a:lnTo>
                  <a:lnTo>
                    <a:pt x="72" y="140"/>
                  </a:lnTo>
                  <a:lnTo>
                    <a:pt x="56" y="114"/>
                  </a:lnTo>
                  <a:lnTo>
                    <a:pt x="48" y="105"/>
                  </a:lnTo>
                  <a:lnTo>
                    <a:pt x="48" y="79"/>
                  </a:lnTo>
                  <a:lnTo>
                    <a:pt x="40" y="70"/>
                  </a:lnTo>
                  <a:lnTo>
                    <a:pt x="32" y="61"/>
                  </a:lnTo>
                  <a:lnTo>
                    <a:pt x="16" y="52"/>
                  </a:lnTo>
                  <a:lnTo>
                    <a:pt x="16" y="35"/>
                  </a:lnTo>
                  <a:lnTo>
                    <a:pt x="8" y="26"/>
                  </a:lnTo>
                  <a:lnTo>
                    <a:pt x="8" y="17"/>
                  </a:lnTo>
                  <a:lnTo>
                    <a:pt x="0" y="0"/>
                  </a:lnTo>
                  <a:lnTo>
                    <a:pt x="8" y="17"/>
                  </a:lnTo>
                  <a:lnTo>
                    <a:pt x="16" y="17"/>
                  </a:lnTo>
                  <a:lnTo>
                    <a:pt x="32" y="26"/>
                  </a:lnTo>
                  <a:lnTo>
                    <a:pt x="40" y="26"/>
                  </a:lnTo>
                  <a:lnTo>
                    <a:pt x="48" y="35"/>
                  </a:lnTo>
                  <a:lnTo>
                    <a:pt x="56" y="52"/>
                  </a:lnTo>
                  <a:lnTo>
                    <a:pt x="72" y="61"/>
                  </a:lnTo>
                  <a:lnTo>
                    <a:pt x="80" y="61"/>
                  </a:lnTo>
                  <a:lnTo>
                    <a:pt x="80" y="70"/>
                  </a:lnTo>
                  <a:lnTo>
                    <a:pt x="88" y="79"/>
                  </a:lnTo>
                  <a:lnTo>
                    <a:pt x="104" y="96"/>
                  </a:lnTo>
                  <a:lnTo>
                    <a:pt x="104" y="105"/>
                  </a:lnTo>
                  <a:lnTo>
                    <a:pt x="112" y="114"/>
                  </a:lnTo>
                  <a:lnTo>
                    <a:pt x="112" y="131"/>
                  </a:lnTo>
                  <a:lnTo>
                    <a:pt x="119" y="149"/>
                  </a:lnTo>
                  <a:lnTo>
                    <a:pt x="135" y="175"/>
                  </a:lnTo>
                  <a:lnTo>
                    <a:pt x="135" y="211"/>
                  </a:lnTo>
                  <a:lnTo>
                    <a:pt x="143" y="228"/>
                  </a:lnTo>
                  <a:lnTo>
                    <a:pt x="143" y="255"/>
                  </a:lnTo>
                  <a:lnTo>
                    <a:pt x="143" y="281"/>
                  </a:lnTo>
                  <a:lnTo>
                    <a:pt x="143" y="298"/>
                  </a:lnTo>
                  <a:lnTo>
                    <a:pt x="151" y="325"/>
                  </a:lnTo>
                  <a:lnTo>
                    <a:pt x="151" y="342"/>
                  </a:lnTo>
                  <a:lnTo>
                    <a:pt x="151" y="360"/>
                  </a:lnTo>
                  <a:lnTo>
                    <a:pt x="151" y="369"/>
                  </a:lnTo>
                  <a:lnTo>
                    <a:pt x="151" y="378"/>
                  </a:lnTo>
                  <a:lnTo>
                    <a:pt x="143" y="378"/>
                  </a:lnTo>
                  <a:lnTo>
                    <a:pt x="151"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74" name="Freeform 61"/>
            <p:cNvSpPr>
              <a:spLocks/>
            </p:cNvSpPr>
            <p:nvPr/>
          </p:nvSpPr>
          <p:spPr bwMode="auto">
            <a:xfrm>
              <a:off x="2380" y="2760"/>
              <a:ext cx="207" cy="457"/>
            </a:xfrm>
            <a:custGeom>
              <a:avLst/>
              <a:gdLst>
                <a:gd name="T0" fmla="*/ 0 w 207"/>
                <a:gd name="T1" fmla="*/ 440 h 457"/>
                <a:gd name="T2" fmla="*/ 8 w 207"/>
                <a:gd name="T3" fmla="*/ 431 h 457"/>
                <a:gd name="T4" fmla="*/ 8 w 207"/>
                <a:gd name="T5" fmla="*/ 404 h 457"/>
                <a:gd name="T6" fmla="*/ 8 w 207"/>
                <a:gd name="T7" fmla="*/ 387 h 457"/>
                <a:gd name="T8" fmla="*/ 8 w 207"/>
                <a:gd name="T9" fmla="*/ 352 h 457"/>
                <a:gd name="T10" fmla="*/ 8 w 207"/>
                <a:gd name="T11" fmla="*/ 317 h 457"/>
                <a:gd name="T12" fmla="*/ 15 w 207"/>
                <a:gd name="T13" fmla="*/ 281 h 457"/>
                <a:gd name="T14" fmla="*/ 31 w 207"/>
                <a:gd name="T15" fmla="*/ 273 h 457"/>
                <a:gd name="T16" fmla="*/ 31 w 207"/>
                <a:gd name="T17" fmla="*/ 237 h 457"/>
                <a:gd name="T18" fmla="*/ 39 w 207"/>
                <a:gd name="T19" fmla="*/ 229 h 457"/>
                <a:gd name="T20" fmla="*/ 47 w 207"/>
                <a:gd name="T21" fmla="*/ 202 h 457"/>
                <a:gd name="T22" fmla="*/ 47 w 207"/>
                <a:gd name="T23" fmla="*/ 176 h 457"/>
                <a:gd name="T24" fmla="*/ 63 w 207"/>
                <a:gd name="T25" fmla="*/ 158 h 457"/>
                <a:gd name="T26" fmla="*/ 71 w 207"/>
                <a:gd name="T27" fmla="*/ 141 h 457"/>
                <a:gd name="T28" fmla="*/ 79 w 207"/>
                <a:gd name="T29" fmla="*/ 123 h 457"/>
                <a:gd name="T30" fmla="*/ 95 w 207"/>
                <a:gd name="T31" fmla="*/ 97 h 457"/>
                <a:gd name="T32" fmla="*/ 111 w 207"/>
                <a:gd name="T33" fmla="*/ 79 h 457"/>
                <a:gd name="T34" fmla="*/ 135 w 207"/>
                <a:gd name="T35" fmla="*/ 53 h 457"/>
                <a:gd name="T36" fmla="*/ 151 w 207"/>
                <a:gd name="T37" fmla="*/ 44 h 457"/>
                <a:gd name="T38" fmla="*/ 175 w 207"/>
                <a:gd name="T39" fmla="*/ 18 h 457"/>
                <a:gd name="T40" fmla="*/ 183 w 207"/>
                <a:gd name="T41" fmla="*/ 9 h 457"/>
                <a:gd name="T42" fmla="*/ 199 w 207"/>
                <a:gd name="T43" fmla="*/ 9 h 457"/>
                <a:gd name="T44" fmla="*/ 207 w 207"/>
                <a:gd name="T45" fmla="*/ 9 h 457"/>
                <a:gd name="T46" fmla="*/ 199 w 207"/>
                <a:gd name="T47" fmla="*/ 9 h 457"/>
                <a:gd name="T48" fmla="*/ 183 w 207"/>
                <a:gd name="T49" fmla="*/ 18 h 457"/>
                <a:gd name="T50" fmla="*/ 175 w 207"/>
                <a:gd name="T51" fmla="*/ 44 h 457"/>
                <a:gd name="T52" fmla="*/ 167 w 207"/>
                <a:gd name="T53" fmla="*/ 62 h 457"/>
                <a:gd name="T54" fmla="*/ 143 w 207"/>
                <a:gd name="T55" fmla="*/ 88 h 457"/>
                <a:gd name="T56" fmla="*/ 135 w 207"/>
                <a:gd name="T57" fmla="*/ 123 h 457"/>
                <a:gd name="T58" fmla="*/ 127 w 207"/>
                <a:gd name="T59" fmla="*/ 141 h 457"/>
                <a:gd name="T60" fmla="*/ 111 w 207"/>
                <a:gd name="T61" fmla="*/ 158 h 457"/>
                <a:gd name="T62" fmla="*/ 103 w 207"/>
                <a:gd name="T63" fmla="*/ 176 h 457"/>
                <a:gd name="T64" fmla="*/ 95 w 207"/>
                <a:gd name="T65" fmla="*/ 202 h 457"/>
                <a:gd name="T66" fmla="*/ 79 w 207"/>
                <a:gd name="T67" fmla="*/ 211 h 457"/>
                <a:gd name="T68" fmla="*/ 71 w 207"/>
                <a:gd name="T69" fmla="*/ 237 h 457"/>
                <a:gd name="T70" fmla="*/ 71 w 207"/>
                <a:gd name="T71" fmla="*/ 255 h 457"/>
                <a:gd name="T72" fmla="*/ 63 w 207"/>
                <a:gd name="T73" fmla="*/ 281 h 457"/>
                <a:gd name="T74" fmla="*/ 63 w 207"/>
                <a:gd name="T75" fmla="*/ 308 h 457"/>
                <a:gd name="T76" fmla="*/ 47 w 207"/>
                <a:gd name="T77" fmla="*/ 325 h 457"/>
                <a:gd name="T78" fmla="*/ 47 w 207"/>
                <a:gd name="T79" fmla="*/ 352 h 457"/>
                <a:gd name="T80" fmla="*/ 39 w 207"/>
                <a:gd name="T81" fmla="*/ 387 h 457"/>
                <a:gd name="T82" fmla="*/ 39 w 207"/>
                <a:gd name="T83" fmla="*/ 404 h 457"/>
                <a:gd name="T84" fmla="*/ 39 w 207"/>
                <a:gd name="T85" fmla="*/ 431 h 457"/>
                <a:gd name="T86" fmla="*/ 39 w 207"/>
                <a:gd name="T87" fmla="*/ 440 h 457"/>
                <a:gd name="T88" fmla="*/ 31 w 207"/>
                <a:gd name="T89" fmla="*/ 440 h 457"/>
                <a:gd name="T90" fmla="*/ 8 w 207"/>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7"/>
                <a:gd name="T139" fmla="*/ 0 h 457"/>
                <a:gd name="T140" fmla="*/ 207 w 207"/>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7" h="457">
                  <a:moveTo>
                    <a:pt x="8" y="457"/>
                  </a:moveTo>
                  <a:lnTo>
                    <a:pt x="0" y="440"/>
                  </a:lnTo>
                  <a:lnTo>
                    <a:pt x="8" y="440"/>
                  </a:lnTo>
                  <a:lnTo>
                    <a:pt x="8" y="431"/>
                  </a:lnTo>
                  <a:lnTo>
                    <a:pt x="8" y="422"/>
                  </a:lnTo>
                  <a:lnTo>
                    <a:pt x="8" y="404"/>
                  </a:lnTo>
                  <a:lnTo>
                    <a:pt x="8" y="396"/>
                  </a:lnTo>
                  <a:lnTo>
                    <a:pt x="8" y="387"/>
                  </a:lnTo>
                  <a:lnTo>
                    <a:pt x="8" y="360"/>
                  </a:lnTo>
                  <a:lnTo>
                    <a:pt x="8" y="352"/>
                  </a:lnTo>
                  <a:lnTo>
                    <a:pt x="8" y="325"/>
                  </a:lnTo>
                  <a:lnTo>
                    <a:pt x="8" y="317"/>
                  </a:lnTo>
                  <a:lnTo>
                    <a:pt x="15" y="290"/>
                  </a:lnTo>
                  <a:lnTo>
                    <a:pt x="15" y="281"/>
                  </a:lnTo>
                  <a:lnTo>
                    <a:pt x="15" y="273"/>
                  </a:lnTo>
                  <a:lnTo>
                    <a:pt x="31" y="273"/>
                  </a:lnTo>
                  <a:lnTo>
                    <a:pt x="31" y="246"/>
                  </a:lnTo>
                  <a:lnTo>
                    <a:pt x="31" y="237"/>
                  </a:lnTo>
                  <a:lnTo>
                    <a:pt x="39" y="237"/>
                  </a:lnTo>
                  <a:lnTo>
                    <a:pt x="39" y="229"/>
                  </a:lnTo>
                  <a:lnTo>
                    <a:pt x="39" y="211"/>
                  </a:lnTo>
                  <a:lnTo>
                    <a:pt x="47" y="202"/>
                  </a:lnTo>
                  <a:lnTo>
                    <a:pt x="47" y="193"/>
                  </a:lnTo>
                  <a:lnTo>
                    <a:pt x="47" y="176"/>
                  </a:lnTo>
                  <a:lnTo>
                    <a:pt x="63" y="167"/>
                  </a:lnTo>
                  <a:lnTo>
                    <a:pt x="63" y="158"/>
                  </a:lnTo>
                  <a:lnTo>
                    <a:pt x="71" y="158"/>
                  </a:lnTo>
                  <a:lnTo>
                    <a:pt x="71" y="141"/>
                  </a:lnTo>
                  <a:lnTo>
                    <a:pt x="79" y="132"/>
                  </a:lnTo>
                  <a:lnTo>
                    <a:pt x="79" y="123"/>
                  </a:lnTo>
                  <a:lnTo>
                    <a:pt x="95" y="123"/>
                  </a:lnTo>
                  <a:lnTo>
                    <a:pt x="95" y="97"/>
                  </a:lnTo>
                  <a:lnTo>
                    <a:pt x="103" y="88"/>
                  </a:lnTo>
                  <a:lnTo>
                    <a:pt x="111" y="79"/>
                  </a:lnTo>
                  <a:lnTo>
                    <a:pt x="127" y="62"/>
                  </a:lnTo>
                  <a:lnTo>
                    <a:pt x="135" y="53"/>
                  </a:lnTo>
                  <a:lnTo>
                    <a:pt x="143" y="44"/>
                  </a:lnTo>
                  <a:lnTo>
                    <a:pt x="151" y="44"/>
                  </a:lnTo>
                  <a:lnTo>
                    <a:pt x="167" y="26"/>
                  </a:lnTo>
                  <a:lnTo>
                    <a:pt x="175" y="18"/>
                  </a:lnTo>
                  <a:lnTo>
                    <a:pt x="183" y="18"/>
                  </a:lnTo>
                  <a:lnTo>
                    <a:pt x="183" y="9"/>
                  </a:lnTo>
                  <a:lnTo>
                    <a:pt x="199" y="9"/>
                  </a:lnTo>
                  <a:lnTo>
                    <a:pt x="199" y="0"/>
                  </a:lnTo>
                  <a:lnTo>
                    <a:pt x="207" y="9"/>
                  </a:lnTo>
                  <a:lnTo>
                    <a:pt x="199" y="9"/>
                  </a:lnTo>
                  <a:lnTo>
                    <a:pt x="183" y="18"/>
                  </a:lnTo>
                  <a:lnTo>
                    <a:pt x="183" y="26"/>
                  </a:lnTo>
                  <a:lnTo>
                    <a:pt x="175" y="44"/>
                  </a:lnTo>
                  <a:lnTo>
                    <a:pt x="167" y="53"/>
                  </a:lnTo>
                  <a:lnTo>
                    <a:pt x="167" y="62"/>
                  </a:lnTo>
                  <a:lnTo>
                    <a:pt x="151" y="79"/>
                  </a:lnTo>
                  <a:lnTo>
                    <a:pt x="143" y="88"/>
                  </a:lnTo>
                  <a:lnTo>
                    <a:pt x="135" y="97"/>
                  </a:lnTo>
                  <a:lnTo>
                    <a:pt x="135" y="123"/>
                  </a:lnTo>
                  <a:lnTo>
                    <a:pt x="127" y="132"/>
                  </a:lnTo>
                  <a:lnTo>
                    <a:pt x="127" y="141"/>
                  </a:lnTo>
                  <a:lnTo>
                    <a:pt x="127" y="158"/>
                  </a:lnTo>
                  <a:lnTo>
                    <a:pt x="111" y="158"/>
                  </a:lnTo>
                  <a:lnTo>
                    <a:pt x="103" y="167"/>
                  </a:lnTo>
                  <a:lnTo>
                    <a:pt x="103" y="176"/>
                  </a:lnTo>
                  <a:lnTo>
                    <a:pt x="95" y="193"/>
                  </a:lnTo>
                  <a:lnTo>
                    <a:pt x="95" y="202"/>
                  </a:lnTo>
                  <a:lnTo>
                    <a:pt x="79" y="211"/>
                  </a:lnTo>
                  <a:lnTo>
                    <a:pt x="79" y="229"/>
                  </a:lnTo>
                  <a:lnTo>
                    <a:pt x="71" y="237"/>
                  </a:lnTo>
                  <a:lnTo>
                    <a:pt x="71" y="246"/>
                  </a:lnTo>
                  <a:lnTo>
                    <a:pt x="71" y="255"/>
                  </a:lnTo>
                  <a:lnTo>
                    <a:pt x="63" y="273"/>
                  </a:lnTo>
                  <a:lnTo>
                    <a:pt x="63" y="281"/>
                  </a:lnTo>
                  <a:lnTo>
                    <a:pt x="63" y="290"/>
                  </a:lnTo>
                  <a:lnTo>
                    <a:pt x="63" y="308"/>
                  </a:lnTo>
                  <a:lnTo>
                    <a:pt x="47" y="317"/>
                  </a:lnTo>
                  <a:lnTo>
                    <a:pt x="47" y="325"/>
                  </a:lnTo>
                  <a:lnTo>
                    <a:pt x="47" y="343"/>
                  </a:lnTo>
                  <a:lnTo>
                    <a:pt x="47" y="352"/>
                  </a:lnTo>
                  <a:lnTo>
                    <a:pt x="39" y="360"/>
                  </a:lnTo>
                  <a:lnTo>
                    <a:pt x="39" y="387"/>
                  </a:lnTo>
                  <a:lnTo>
                    <a:pt x="39" y="396"/>
                  </a:lnTo>
                  <a:lnTo>
                    <a:pt x="39" y="404"/>
                  </a:lnTo>
                  <a:lnTo>
                    <a:pt x="39" y="422"/>
                  </a:lnTo>
                  <a:lnTo>
                    <a:pt x="39" y="431"/>
                  </a:lnTo>
                  <a:lnTo>
                    <a:pt x="39" y="440"/>
                  </a:lnTo>
                  <a:lnTo>
                    <a:pt x="31" y="440"/>
                  </a:lnTo>
                  <a:lnTo>
                    <a:pt x="39" y="457"/>
                  </a:lnTo>
                  <a:lnTo>
                    <a:pt x="8"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75" name="Freeform 62"/>
            <p:cNvSpPr>
              <a:spLocks/>
            </p:cNvSpPr>
            <p:nvPr/>
          </p:nvSpPr>
          <p:spPr bwMode="auto">
            <a:xfrm>
              <a:off x="2380" y="2760"/>
              <a:ext cx="207" cy="457"/>
            </a:xfrm>
            <a:custGeom>
              <a:avLst/>
              <a:gdLst>
                <a:gd name="T0" fmla="*/ 0 w 207"/>
                <a:gd name="T1" fmla="*/ 440 h 457"/>
                <a:gd name="T2" fmla="*/ 8 w 207"/>
                <a:gd name="T3" fmla="*/ 431 h 457"/>
                <a:gd name="T4" fmla="*/ 8 w 207"/>
                <a:gd name="T5" fmla="*/ 404 h 457"/>
                <a:gd name="T6" fmla="*/ 8 w 207"/>
                <a:gd name="T7" fmla="*/ 387 h 457"/>
                <a:gd name="T8" fmla="*/ 8 w 207"/>
                <a:gd name="T9" fmla="*/ 352 h 457"/>
                <a:gd name="T10" fmla="*/ 8 w 207"/>
                <a:gd name="T11" fmla="*/ 317 h 457"/>
                <a:gd name="T12" fmla="*/ 15 w 207"/>
                <a:gd name="T13" fmla="*/ 281 h 457"/>
                <a:gd name="T14" fmla="*/ 31 w 207"/>
                <a:gd name="T15" fmla="*/ 273 h 457"/>
                <a:gd name="T16" fmla="*/ 31 w 207"/>
                <a:gd name="T17" fmla="*/ 237 h 457"/>
                <a:gd name="T18" fmla="*/ 39 w 207"/>
                <a:gd name="T19" fmla="*/ 229 h 457"/>
                <a:gd name="T20" fmla="*/ 47 w 207"/>
                <a:gd name="T21" fmla="*/ 202 h 457"/>
                <a:gd name="T22" fmla="*/ 47 w 207"/>
                <a:gd name="T23" fmla="*/ 176 h 457"/>
                <a:gd name="T24" fmla="*/ 63 w 207"/>
                <a:gd name="T25" fmla="*/ 158 h 457"/>
                <a:gd name="T26" fmla="*/ 71 w 207"/>
                <a:gd name="T27" fmla="*/ 141 h 457"/>
                <a:gd name="T28" fmla="*/ 79 w 207"/>
                <a:gd name="T29" fmla="*/ 123 h 457"/>
                <a:gd name="T30" fmla="*/ 95 w 207"/>
                <a:gd name="T31" fmla="*/ 97 h 457"/>
                <a:gd name="T32" fmla="*/ 111 w 207"/>
                <a:gd name="T33" fmla="*/ 79 h 457"/>
                <a:gd name="T34" fmla="*/ 135 w 207"/>
                <a:gd name="T35" fmla="*/ 53 h 457"/>
                <a:gd name="T36" fmla="*/ 151 w 207"/>
                <a:gd name="T37" fmla="*/ 44 h 457"/>
                <a:gd name="T38" fmla="*/ 175 w 207"/>
                <a:gd name="T39" fmla="*/ 18 h 457"/>
                <a:gd name="T40" fmla="*/ 183 w 207"/>
                <a:gd name="T41" fmla="*/ 9 h 457"/>
                <a:gd name="T42" fmla="*/ 199 w 207"/>
                <a:gd name="T43" fmla="*/ 9 h 457"/>
                <a:gd name="T44" fmla="*/ 207 w 207"/>
                <a:gd name="T45" fmla="*/ 9 h 457"/>
                <a:gd name="T46" fmla="*/ 199 w 207"/>
                <a:gd name="T47" fmla="*/ 9 h 457"/>
                <a:gd name="T48" fmla="*/ 183 w 207"/>
                <a:gd name="T49" fmla="*/ 18 h 457"/>
                <a:gd name="T50" fmla="*/ 175 w 207"/>
                <a:gd name="T51" fmla="*/ 44 h 457"/>
                <a:gd name="T52" fmla="*/ 167 w 207"/>
                <a:gd name="T53" fmla="*/ 62 h 457"/>
                <a:gd name="T54" fmla="*/ 143 w 207"/>
                <a:gd name="T55" fmla="*/ 88 h 457"/>
                <a:gd name="T56" fmla="*/ 135 w 207"/>
                <a:gd name="T57" fmla="*/ 123 h 457"/>
                <a:gd name="T58" fmla="*/ 127 w 207"/>
                <a:gd name="T59" fmla="*/ 141 h 457"/>
                <a:gd name="T60" fmla="*/ 111 w 207"/>
                <a:gd name="T61" fmla="*/ 158 h 457"/>
                <a:gd name="T62" fmla="*/ 103 w 207"/>
                <a:gd name="T63" fmla="*/ 176 h 457"/>
                <a:gd name="T64" fmla="*/ 95 w 207"/>
                <a:gd name="T65" fmla="*/ 202 h 457"/>
                <a:gd name="T66" fmla="*/ 79 w 207"/>
                <a:gd name="T67" fmla="*/ 211 h 457"/>
                <a:gd name="T68" fmla="*/ 71 w 207"/>
                <a:gd name="T69" fmla="*/ 237 h 457"/>
                <a:gd name="T70" fmla="*/ 71 w 207"/>
                <a:gd name="T71" fmla="*/ 255 h 457"/>
                <a:gd name="T72" fmla="*/ 63 w 207"/>
                <a:gd name="T73" fmla="*/ 281 h 457"/>
                <a:gd name="T74" fmla="*/ 63 w 207"/>
                <a:gd name="T75" fmla="*/ 308 h 457"/>
                <a:gd name="T76" fmla="*/ 47 w 207"/>
                <a:gd name="T77" fmla="*/ 325 h 457"/>
                <a:gd name="T78" fmla="*/ 47 w 207"/>
                <a:gd name="T79" fmla="*/ 352 h 457"/>
                <a:gd name="T80" fmla="*/ 39 w 207"/>
                <a:gd name="T81" fmla="*/ 387 h 457"/>
                <a:gd name="T82" fmla="*/ 39 w 207"/>
                <a:gd name="T83" fmla="*/ 404 h 457"/>
                <a:gd name="T84" fmla="*/ 39 w 207"/>
                <a:gd name="T85" fmla="*/ 431 h 457"/>
                <a:gd name="T86" fmla="*/ 39 w 207"/>
                <a:gd name="T87" fmla="*/ 440 h 457"/>
                <a:gd name="T88" fmla="*/ 31 w 207"/>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7"/>
                <a:gd name="T136" fmla="*/ 0 h 457"/>
                <a:gd name="T137" fmla="*/ 207 w 207"/>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7" h="457">
                  <a:moveTo>
                    <a:pt x="8" y="457"/>
                  </a:moveTo>
                  <a:lnTo>
                    <a:pt x="0" y="440"/>
                  </a:lnTo>
                  <a:lnTo>
                    <a:pt x="8" y="440"/>
                  </a:lnTo>
                  <a:lnTo>
                    <a:pt x="8" y="431"/>
                  </a:lnTo>
                  <a:lnTo>
                    <a:pt x="8" y="422"/>
                  </a:lnTo>
                  <a:lnTo>
                    <a:pt x="8" y="404"/>
                  </a:lnTo>
                  <a:lnTo>
                    <a:pt x="8" y="396"/>
                  </a:lnTo>
                  <a:lnTo>
                    <a:pt x="8" y="387"/>
                  </a:lnTo>
                  <a:lnTo>
                    <a:pt x="8" y="360"/>
                  </a:lnTo>
                  <a:lnTo>
                    <a:pt x="8" y="352"/>
                  </a:lnTo>
                  <a:lnTo>
                    <a:pt x="8" y="325"/>
                  </a:lnTo>
                  <a:lnTo>
                    <a:pt x="8" y="317"/>
                  </a:lnTo>
                  <a:lnTo>
                    <a:pt x="15" y="290"/>
                  </a:lnTo>
                  <a:lnTo>
                    <a:pt x="15" y="281"/>
                  </a:lnTo>
                  <a:lnTo>
                    <a:pt x="15" y="273"/>
                  </a:lnTo>
                  <a:lnTo>
                    <a:pt x="31" y="273"/>
                  </a:lnTo>
                  <a:lnTo>
                    <a:pt x="31" y="246"/>
                  </a:lnTo>
                  <a:lnTo>
                    <a:pt x="31" y="237"/>
                  </a:lnTo>
                  <a:lnTo>
                    <a:pt x="39" y="237"/>
                  </a:lnTo>
                  <a:lnTo>
                    <a:pt x="39" y="229"/>
                  </a:lnTo>
                  <a:lnTo>
                    <a:pt x="39" y="211"/>
                  </a:lnTo>
                  <a:lnTo>
                    <a:pt x="47" y="202"/>
                  </a:lnTo>
                  <a:lnTo>
                    <a:pt x="47" y="193"/>
                  </a:lnTo>
                  <a:lnTo>
                    <a:pt x="47" y="176"/>
                  </a:lnTo>
                  <a:lnTo>
                    <a:pt x="63" y="167"/>
                  </a:lnTo>
                  <a:lnTo>
                    <a:pt x="63" y="158"/>
                  </a:lnTo>
                  <a:lnTo>
                    <a:pt x="71" y="158"/>
                  </a:lnTo>
                  <a:lnTo>
                    <a:pt x="71" y="141"/>
                  </a:lnTo>
                  <a:lnTo>
                    <a:pt x="79" y="132"/>
                  </a:lnTo>
                  <a:lnTo>
                    <a:pt x="79" y="123"/>
                  </a:lnTo>
                  <a:lnTo>
                    <a:pt x="95" y="123"/>
                  </a:lnTo>
                  <a:lnTo>
                    <a:pt x="95" y="97"/>
                  </a:lnTo>
                  <a:lnTo>
                    <a:pt x="103" y="88"/>
                  </a:lnTo>
                  <a:lnTo>
                    <a:pt x="111" y="79"/>
                  </a:lnTo>
                  <a:lnTo>
                    <a:pt x="127" y="62"/>
                  </a:lnTo>
                  <a:lnTo>
                    <a:pt x="135" y="53"/>
                  </a:lnTo>
                  <a:lnTo>
                    <a:pt x="143" y="44"/>
                  </a:lnTo>
                  <a:lnTo>
                    <a:pt x="151" y="44"/>
                  </a:lnTo>
                  <a:lnTo>
                    <a:pt x="167" y="26"/>
                  </a:lnTo>
                  <a:lnTo>
                    <a:pt x="175" y="18"/>
                  </a:lnTo>
                  <a:lnTo>
                    <a:pt x="183" y="18"/>
                  </a:lnTo>
                  <a:lnTo>
                    <a:pt x="183" y="9"/>
                  </a:lnTo>
                  <a:lnTo>
                    <a:pt x="199" y="9"/>
                  </a:lnTo>
                  <a:lnTo>
                    <a:pt x="199" y="0"/>
                  </a:lnTo>
                  <a:lnTo>
                    <a:pt x="207" y="9"/>
                  </a:lnTo>
                  <a:lnTo>
                    <a:pt x="199" y="9"/>
                  </a:lnTo>
                  <a:lnTo>
                    <a:pt x="183" y="18"/>
                  </a:lnTo>
                  <a:lnTo>
                    <a:pt x="183" y="26"/>
                  </a:lnTo>
                  <a:lnTo>
                    <a:pt x="175" y="44"/>
                  </a:lnTo>
                  <a:lnTo>
                    <a:pt x="167" y="53"/>
                  </a:lnTo>
                  <a:lnTo>
                    <a:pt x="167" y="62"/>
                  </a:lnTo>
                  <a:lnTo>
                    <a:pt x="151" y="79"/>
                  </a:lnTo>
                  <a:lnTo>
                    <a:pt x="143" y="88"/>
                  </a:lnTo>
                  <a:lnTo>
                    <a:pt x="135" y="97"/>
                  </a:lnTo>
                  <a:lnTo>
                    <a:pt x="135" y="123"/>
                  </a:lnTo>
                  <a:lnTo>
                    <a:pt x="127" y="132"/>
                  </a:lnTo>
                  <a:lnTo>
                    <a:pt x="127" y="141"/>
                  </a:lnTo>
                  <a:lnTo>
                    <a:pt x="127" y="158"/>
                  </a:lnTo>
                  <a:lnTo>
                    <a:pt x="111" y="158"/>
                  </a:lnTo>
                  <a:lnTo>
                    <a:pt x="103" y="167"/>
                  </a:lnTo>
                  <a:lnTo>
                    <a:pt x="103" y="176"/>
                  </a:lnTo>
                  <a:lnTo>
                    <a:pt x="95" y="193"/>
                  </a:lnTo>
                  <a:lnTo>
                    <a:pt x="95" y="202"/>
                  </a:lnTo>
                  <a:lnTo>
                    <a:pt x="79" y="211"/>
                  </a:lnTo>
                  <a:lnTo>
                    <a:pt x="79" y="229"/>
                  </a:lnTo>
                  <a:lnTo>
                    <a:pt x="71" y="237"/>
                  </a:lnTo>
                  <a:lnTo>
                    <a:pt x="71" y="246"/>
                  </a:lnTo>
                  <a:lnTo>
                    <a:pt x="71" y="255"/>
                  </a:lnTo>
                  <a:lnTo>
                    <a:pt x="63" y="273"/>
                  </a:lnTo>
                  <a:lnTo>
                    <a:pt x="63" y="281"/>
                  </a:lnTo>
                  <a:lnTo>
                    <a:pt x="63" y="290"/>
                  </a:lnTo>
                  <a:lnTo>
                    <a:pt x="63" y="308"/>
                  </a:lnTo>
                  <a:lnTo>
                    <a:pt x="47" y="317"/>
                  </a:lnTo>
                  <a:lnTo>
                    <a:pt x="47" y="325"/>
                  </a:lnTo>
                  <a:lnTo>
                    <a:pt x="47" y="343"/>
                  </a:lnTo>
                  <a:lnTo>
                    <a:pt x="47" y="352"/>
                  </a:lnTo>
                  <a:lnTo>
                    <a:pt x="39" y="360"/>
                  </a:lnTo>
                  <a:lnTo>
                    <a:pt x="39" y="387"/>
                  </a:lnTo>
                  <a:lnTo>
                    <a:pt x="39" y="396"/>
                  </a:lnTo>
                  <a:lnTo>
                    <a:pt x="39" y="404"/>
                  </a:lnTo>
                  <a:lnTo>
                    <a:pt x="39" y="422"/>
                  </a:lnTo>
                  <a:lnTo>
                    <a:pt x="39" y="431"/>
                  </a:lnTo>
                  <a:lnTo>
                    <a:pt x="39" y="440"/>
                  </a:lnTo>
                  <a:lnTo>
                    <a:pt x="31" y="440"/>
                  </a:lnTo>
                  <a:lnTo>
                    <a:pt x="39"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76" name="Freeform 63"/>
            <p:cNvSpPr>
              <a:spLocks/>
            </p:cNvSpPr>
            <p:nvPr/>
          </p:nvSpPr>
          <p:spPr bwMode="auto">
            <a:xfrm>
              <a:off x="2411" y="2892"/>
              <a:ext cx="240" cy="325"/>
            </a:xfrm>
            <a:custGeom>
              <a:avLst/>
              <a:gdLst>
                <a:gd name="T0" fmla="*/ 0 w 240"/>
                <a:gd name="T1" fmla="*/ 325 h 325"/>
                <a:gd name="T2" fmla="*/ 0 w 240"/>
                <a:gd name="T3" fmla="*/ 308 h 325"/>
                <a:gd name="T4" fmla="*/ 0 w 240"/>
                <a:gd name="T5" fmla="*/ 308 h 325"/>
                <a:gd name="T6" fmla="*/ 0 w 240"/>
                <a:gd name="T7" fmla="*/ 299 h 325"/>
                <a:gd name="T8" fmla="*/ 0 w 240"/>
                <a:gd name="T9" fmla="*/ 290 h 325"/>
                <a:gd name="T10" fmla="*/ 0 w 240"/>
                <a:gd name="T11" fmla="*/ 272 h 325"/>
                <a:gd name="T12" fmla="*/ 0 w 240"/>
                <a:gd name="T13" fmla="*/ 255 h 325"/>
                <a:gd name="T14" fmla="*/ 0 w 240"/>
                <a:gd name="T15" fmla="*/ 237 h 325"/>
                <a:gd name="T16" fmla="*/ 8 w 240"/>
                <a:gd name="T17" fmla="*/ 220 h 325"/>
                <a:gd name="T18" fmla="*/ 8 w 240"/>
                <a:gd name="T19" fmla="*/ 211 h 325"/>
                <a:gd name="T20" fmla="*/ 16 w 240"/>
                <a:gd name="T21" fmla="*/ 185 h 325"/>
                <a:gd name="T22" fmla="*/ 16 w 240"/>
                <a:gd name="T23" fmla="*/ 176 h 325"/>
                <a:gd name="T24" fmla="*/ 32 w 240"/>
                <a:gd name="T25" fmla="*/ 149 h 325"/>
                <a:gd name="T26" fmla="*/ 40 w 240"/>
                <a:gd name="T27" fmla="*/ 141 h 325"/>
                <a:gd name="T28" fmla="*/ 40 w 240"/>
                <a:gd name="T29" fmla="*/ 123 h 325"/>
                <a:gd name="T30" fmla="*/ 48 w 240"/>
                <a:gd name="T31" fmla="*/ 123 h 325"/>
                <a:gd name="T32" fmla="*/ 64 w 240"/>
                <a:gd name="T33" fmla="*/ 105 h 325"/>
                <a:gd name="T34" fmla="*/ 72 w 240"/>
                <a:gd name="T35" fmla="*/ 97 h 325"/>
                <a:gd name="T36" fmla="*/ 96 w 240"/>
                <a:gd name="T37" fmla="*/ 79 h 325"/>
                <a:gd name="T38" fmla="*/ 104 w 240"/>
                <a:gd name="T39" fmla="*/ 70 h 325"/>
                <a:gd name="T40" fmla="*/ 120 w 240"/>
                <a:gd name="T41" fmla="*/ 61 h 325"/>
                <a:gd name="T42" fmla="*/ 144 w 240"/>
                <a:gd name="T43" fmla="*/ 44 h 325"/>
                <a:gd name="T44" fmla="*/ 152 w 240"/>
                <a:gd name="T45" fmla="*/ 35 h 325"/>
                <a:gd name="T46" fmla="*/ 176 w 240"/>
                <a:gd name="T47" fmla="*/ 35 h 325"/>
                <a:gd name="T48" fmla="*/ 184 w 240"/>
                <a:gd name="T49" fmla="*/ 26 h 325"/>
                <a:gd name="T50" fmla="*/ 208 w 240"/>
                <a:gd name="T51" fmla="*/ 9 h 325"/>
                <a:gd name="T52" fmla="*/ 216 w 240"/>
                <a:gd name="T53" fmla="*/ 9 h 325"/>
                <a:gd name="T54" fmla="*/ 232 w 240"/>
                <a:gd name="T55" fmla="*/ 9 h 325"/>
                <a:gd name="T56" fmla="*/ 232 w 240"/>
                <a:gd name="T57" fmla="*/ 9 h 325"/>
                <a:gd name="T58" fmla="*/ 232 w 240"/>
                <a:gd name="T59" fmla="*/ 0 h 325"/>
                <a:gd name="T60" fmla="*/ 240 w 240"/>
                <a:gd name="T61" fmla="*/ 9 h 325"/>
                <a:gd name="T62" fmla="*/ 232 w 240"/>
                <a:gd name="T63" fmla="*/ 9 h 325"/>
                <a:gd name="T64" fmla="*/ 232 w 240"/>
                <a:gd name="T65" fmla="*/ 9 h 325"/>
                <a:gd name="T66" fmla="*/ 216 w 240"/>
                <a:gd name="T67" fmla="*/ 9 h 325"/>
                <a:gd name="T68" fmla="*/ 208 w 240"/>
                <a:gd name="T69" fmla="*/ 26 h 325"/>
                <a:gd name="T70" fmla="*/ 200 w 240"/>
                <a:gd name="T71" fmla="*/ 26 h 325"/>
                <a:gd name="T72" fmla="*/ 184 w 240"/>
                <a:gd name="T73" fmla="*/ 35 h 325"/>
                <a:gd name="T74" fmla="*/ 176 w 240"/>
                <a:gd name="T75" fmla="*/ 44 h 325"/>
                <a:gd name="T76" fmla="*/ 168 w 240"/>
                <a:gd name="T77" fmla="*/ 44 h 325"/>
                <a:gd name="T78" fmla="*/ 144 w 240"/>
                <a:gd name="T79" fmla="*/ 61 h 325"/>
                <a:gd name="T80" fmla="*/ 136 w 240"/>
                <a:gd name="T81" fmla="*/ 70 h 325"/>
                <a:gd name="T82" fmla="*/ 112 w 240"/>
                <a:gd name="T83" fmla="*/ 79 h 325"/>
                <a:gd name="T84" fmla="*/ 104 w 240"/>
                <a:gd name="T85" fmla="*/ 97 h 325"/>
                <a:gd name="T86" fmla="*/ 96 w 240"/>
                <a:gd name="T87" fmla="*/ 105 h 325"/>
                <a:gd name="T88" fmla="*/ 80 w 240"/>
                <a:gd name="T89" fmla="*/ 114 h 325"/>
                <a:gd name="T90" fmla="*/ 80 w 240"/>
                <a:gd name="T91" fmla="*/ 123 h 325"/>
                <a:gd name="T92" fmla="*/ 72 w 240"/>
                <a:gd name="T93" fmla="*/ 141 h 325"/>
                <a:gd name="T94" fmla="*/ 64 w 240"/>
                <a:gd name="T95" fmla="*/ 149 h 325"/>
                <a:gd name="T96" fmla="*/ 48 w 240"/>
                <a:gd name="T97" fmla="*/ 176 h 325"/>
                <a:gd name="T98" fmla="*/ 48 w 240"/>
                <a:gd name="T99" fmla="*/ 185 h 325"/>
                <a:gd name="T100" fmla="*/ 40 w 240"/>
                <a:gd name="T101" fmla="*/ 211 h 325"/>
                <a:gd name="T102" fmla="*/ 32 w 240"/>
                <a:gd name="T103" fmla="*/ 228 h 325"/>
                <a:gd name="T104" fmla="*/ 32 w 240"/>
                <a:gd name="T105" fmla="*/ 237 h 325"/>
                <a:gd name="T106" fmla="*/ 32 w 240"/>
                <a:gd name="T107" fmla="*/ 264 h 325"/>
                <a:gd name="T108" fmla="*/ 16 w 240"/>
                <a:gd name="T109" fmla="*/ 272 h 325"/>
                <a:gd name="T110" fmla="*/ 16 w 240"/>
                <a:gd name="T111" fmla="*/ 290 h 325"/>
                <a:gd name="T112" fmla="*/ 16 w 240"/>
                <a:gd name="T113" fmla="*/ 299 h 325"/>
                <a:gd name="T114" fmla="*/ 16 w 240"/>
                <a:gd name="T115" fmla="*/ 308 h 325"/>
                <a:gd name="T116" fmla="*/ 16 w 240"/>
                <a:gd name="T117" fmla="*/ 308 h 325"/>
                <a:gd name="T118" fmla="*/ 8 w 240"/>
                <a:gd name="T119" fmla="*/ 308 h 325"/>
                <a:gd name="T120" fmla="*/ 16 w 240"/>
                <a:gd name="T121" fmla="*/ 325 h 325"/>
                <a:gd name="T122" fmla="*/ 0 w 240"/>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0"/>
                <a:gd name="T187" fmla="*/ 0 h 325"/>
                <a:gd name="T188" fmla="*/ 240 w 240"/>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0" h="325">
                  <a:moveTo>
                    <a:pt x="0" y="325"/>
                  </a:moveTo>
                  <a:lnTo>
                    <a:pt x="0" y="308"/>
                  </a:lnTo>
                  <a:lnTo>
                    <a:pt x="0" y="299"/>
                  </a:lnTo>
                  <a:lnTo>
                    <a:pt x="0" y="290"/>
                  </a:lnTo>
                  <a:lnTo>
                    <a:pt x="0" y="272"/>
                  </a:lnTo>
                  <a:lnTo>
                    <a:pt x="0" y="255"/>
                  </a:lnTo>
                  <a:lnTo>
                    <a:pt x="0" y="237"/>
                  </a:lnTo>
                  <a:lnTo>
                    <a:pt x="8" y="220"/>
                  </a:lnTo>
                  <a:lnTo>
                    <a:pt x="8" y="211"/>
                  </a:lnTo>
                  <a:lnTo>
                    <a:pt x="16" y="185"/>
                  </a:lnTo>
                  <a:lnTo>
                    <a:pt x="16" y="176"/>
                  </a:lnTo>
                  <a:lnTo>
                    <a:pt x="32" y="149"/>
                  </a:lnTo>
                  <a:lnTo>
                    <a:pt x="40" y="141"/>
                  </a:lnTo>
                  <a:lnTo>
                    <a:pt x="40" y="123"/>
                  </a:lnTo>
                  <a:lnTo>
                    <a:pt x="48" y="123"/>
                  </a:lnTo>
                  <a:lnTo>
                    <a:pt x="64" y="105"/>
                  </a:lnTo>
                  <a:lnTo>
                    <a:pt x="72" y="97"/>
                  </a:lnTo>
                  <a:lnTo>
                    <a:pt x="96" y="79"/>
                  </a:lnTo>
                  <a:lnTo>
                    <a:pt x="104" y="70"/>
                  </a:lnTo>
                  <a:lnTo>
                    <a:pt x="120" y="61"/>
                  </a:lnTo>
                  <a:lnTo>
                    <a:pt x="144" y="44"/>
                  </a:lnTo>
                  <a:lnTo>
                    <a:pt x="152" y="35"/>
                  </a:lnTo>
                  <a:lnTo>
                    <a:pt x="176" y="35"/>
                  </a:lnTo>
                  <a:lnTo>
                    <a:pt x="184" y="26"/>
                  </a:lnTo>
                  <a:lnTo>
                    <a:pt x="208" y="9"/>
                  </a:lnTo>
                  <a:lnTo>
                    <a:pt x="216" y="9"/>
                  </a:lnTo>
                  <a:lnTo>
                    <a:pt x="232" y="9"/>
                  </a:lnTo>
                  <a:lnTo>
                    <a:pt x="232" y="0"/>
                  </a:lnTo>
                  <a:lnTo>
                    <a:pt x="240" y="9"/>
                  </a:lnTo>
                  <a:lnTo>
                    <a:pt x="232" y="9"/>
                  </a:lnTo>
                  <a:lnTo>
                    <a:pt x="216" y="9"/>
                  </a:lnTo>
                  <a:lnTo>
                    <a:pt x="208" y="26"/>
                  </a:lnTo>
                  <a:lnTo>
                    <a:pt x="200" y="26"/>
                  </a:lnTo>
                  <a:lnTo>
                    <a:pt x="184" y="35"/>
                  </a:lnTo>
                  <a:lnTo>
                    <a:pt x="176" y="44"/>
                  </a:lnTo>
                  <a:lnTo>
                    <a:pt x="168" y="44"/>
                  </a:lnTo>
                  <a:lnTo>
                    <a:pt x="144" y="61"/>
                  </a:lnTo>
                  <a:lnTo>
                    <a:pt x="136" y="70"/>
                  </a:lnTo>
                  <a:lnTo>
                    <a:pt x="112" y="79"/>
                  </a:lnTo>
                  <a:lnTo>
                    <a:pt x="104" y="97"/>
                  </a:lnTo>
                  <a:lnTo>
                    <a:pt x="96" y="105"/>
                  </a:lnTo>
                  <a:lnTo>
                    <a:pt x="80" y="114"/>
                  </a:lnTo>
                  <a:lnTo>
                    <a:pt x="80" y="123"/>
                  </a:lnTo>
                  <a:lnTo>
                    <a:pt x="72" y="141"/>
                  </a:lnTo>
                  <a:lnTo>
                    <a:pt x="64" y="149"/>
                  </a:lnTo>
                  <a:lnTo>
                    <a:pt x="48" y="176"/>
                  </a:lnTo>
                  <a:lnTo>
                    <a:pt x="48" y="185"/>
                  </a:lnTo>
                  <a:lnTo>
                    <a:pt x="40" y="211"/>
                  </a:lnTo>
                  <a:lnTo>
                    <a:pt x="32" y="228"/>
                  </a:lnTo>
                  <a:lnTo>
                    <a:pt x="32" y="237"/>
                  </a:lnTo>
                  <a:lnTo>
                    <a:pt x="32" y="264"/>
                  </a:lnTo>
                  <a:lnTo>
                    <a:pt x="16" y="272"/>
                  </a:lnTo>
                  <a:lnTo>
                    <a:pt x="16" y="290"/>
                  </a:lnTo>
                  <a:lnTo>
                    <a:pt x="16" y="299"/>
                  </a:lnTo>
                  <a:lnTo>
                    <a:pt x="16" y="308"/>
                  </a:lnTo>
                  <a:lnTo>
                    <a:pt x="8" y="308"/>
                  </a:lnTo>
                  <a:lnTo>
                    <a:pt x="16" y="325"/>
                  </a:lnTo>
                  <a:lnTo>
                    <a:pt x="0"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77" name="Freeform 64"/>
            <p:cNvSpPr>
              <a:spLocks/>
            </p:cNvSpPr>
            <p:nvPr/>
          </p:nvSpPr>
          <p:spPr bwMode="auto">
            <a:xfrm>
              <a:off x="2411" y="2892"/>
              <a:ext cx="240" cy="325"/>
            </a:xfrm>
            <a:custGeom>
              <a:avLst/>
              <a:gdLst>
                <a:gd name="T0" fmla="*/ 0 w 240"/>
                <a:gd name="T1" fmla="*/ 325 h 325"/>
                <a:gd name="T2" fmla="*/ 0 w 240"/>
                <a:gd name="T3" fmla="*/ 308 h 325"/>
                <a:gd name="T4" fmla="*/ 0 w 240"/>
                <a:gd name="T5" fmla="*/ 308 h 325"/>
                <a:gd name="T6" fmla="*/ 0 w 240"/>
                <a:gd name="T7" fmla="*/ 299 h 325"/>
                <a:gd name="T8" fmla="*/ 0 w 240"/>
                <a:gd name="T9" fmla="*/ 290 h 325"/>
                <a:gd name="T10" fmla="*/ 0 w 240"/>
                <a:gd name="T11" fmla="*/ 272 h 325"/>
                <a:gd name="T12" fmla="*/ 0 w 240"/>
                <a:gd name="T13" fmla="*/ 255 h 325"/>
                <a:gd name="T14" fmla="*/ 0 w 240"/>
                <a:gd name="T15" fmla="*/ 237 h 325"/>
                <a:gd name="T16" fmla="*/ 8 w 240"/>
                <a:gd name="T17" fmla="*/ 220 h 325"/>
                <a:gd name="T18" fmla="*/ 8 w 240"/>
                <a:gd name="T19" fmla="*/ 211 h 325"/>
                <a:gd name="T20" fmla="*/ 16 w 240"/>
                <a:gd name="T21" fmla="*/ 185 h 325"/>
                <a:gd name="T22" fmla="*/ 16 w 240"/>
                <a:gd name="T23" fmla="*/ 176 h 325"/>
                <a:gd name="T24" fmla="*/ 32 w 240"/>
                <a:gd name="T25" fmla="*/ 149 h 325"/>
                <a:gd name="T26" fmla="*/ 40 w 240"/>
                <a:gd name="T27" fmla="*/ 141 h 325"/>
                <a:gd name="T28" fmla="*/ 40 w 240"/>
                <a:gd name="T29" fmla="*/ 123 h 325"/>
                <a:gd name="T30" fmla="*/ 48 w 240"/>
                <a:gd name="T31" fmla="*/ 123 h 325"/>
                <a:gd name="T32" fmla="*/ 64 w 240"/>
                <a:gd name="T33" fmla="*/ 105 h 325"/>
                <a:gd name="T34" fmla="*/ 72 w 240"/>
                <a:gd name="T35" fmla="*/ 97 h 325"/>
                <a:gd name="T36" fmla="*/ 96 w 240"/>
                <a:gd name="T37" fmla="*/ 79 h 325"/>
                <a:gd name="T38" fmla="*/ 104 w 240"/>
                <a:gd name="T39" fmla="*/ 70 h 325"/>
                <a:gd name="T40" fmla="*/ 120 w 240"/>
                <a:gd name="T41" fmla="*/ 61 h 325"/>
                <a:gd name="T42" fmla="*/ 144 w 240"/>
                <a:gd name="T43" fmla="*/ 44 h 325"/>
                <a:gd name="T44" fmla="*/ 152 w 240"/>
                <a:gd name="T45" fmla="*/ 35 h 325"/>
                <a:gd name="T46" fmla="*/ 176 w 240"/>
                <a:gd name="T47" fmla="*/ 35 h 325"/>
                <a:gd name="T48" fmla="*/ 184 w 240"/>
                <a:gd name="T49" fmla="*/ 26 h 325"/>
                <a:gd name="T50" fmla="*/ 208 w 240"/>
                <a:gd name="T51" fmla="*/ 9 h 325"/>
                <a:gd name="T52" fmla="*/ 216 w 240"/>
                <a:gd name="T53" fmla="*/ 9 h 325"/>
                <a:gd name="T54" fmla="*/ 232 w 240"/>
                <a:gd name="T55" fmla="*/ 9 h 325"/>
                <a:gd name="T56" fmla="*/ 232 w 240"/>
                <a:gd name="T57" fmla="*/ 9 h 325"/>
                <a:gd name="T58" fmla="*/ 232 w 240"/>
                <a:gd name="T59" fmla="*/ 0 h 325"/>
                <a:gd name="T60" fmla="*/ 240 w 240"/>
                <a:gd name="T61" fmla="*/ 9 h 325"/>
                <a:gd name="T62" fmla="*/ 232 w 240"/>
                <a:gd name="T63" fmla="*/ 9 h 325"/>
                <a:gd name="T64" fmla="*/ 232 w 240"/>
                <a:gd name="T65" fmla="*/ 9 h 325"/>
                <a:gd name="T66" fmla="*/ 216 w 240"/>
                <a:gd name="T67" fmla="*/ 9 h 325"/>
                <a:gd name="T68" fmla="*/ 208 w 240"/>
                <a:gd name="T69" fmla="*/ 26 h 325"/>
                <a:gd name="T70" fmla="*/ 200 w 240"/>
                <a:gd name="T71" fmla="*/ 26 h 325"/>
                <a:gd name="T72" fmla="*/ 184 w 240"/>
                <a:gd name="T73" fmla="*/ 35 h 325"/>
                <a:gd name="T74" fmla="*/ 176 w 240"/>
                <a:gd name="T75" fmla="*/ 44 h 325"/>
                <a:gd name="T76" fmla="*/ 168 w 240"/>
                <a:gd name="T77" fmla="*/ 44 h 325"/>
                <a:gd name="T78" fmla="*/ 144 w 240"/>
                <a:gd name="T79" fmla="*/ 61 h 325"/>
                <a:gd name="T80" fmla="*/ 136 w 240"/>
                <a:gd name="T81" fmla="*/ 70 h 325"/>
                <a:gd name="T82" fmla="*/ 112 w 240"/>
                <a:gd name="T83" fmla="*/ 79 h 325"/>
                <a:gd name="T84" fmla="*/ 104 w 240"/>
                <a:gd name="T85" fmla="*/ 97 h 325"/>
                <a:gd name="T86" fmla="*/ 96 w 240"/>
                <a:gd name="T87" fmla="*/ 105 h 325"/>
                <a:gd name="T88" fmla="*/ 80 w 240"/>
                <a:gd name="T89" fmla="*/ 114 h 325"/>
                <a:gd name="T90" fmla="*/ 80 w 240"/>
                <a:gd name="T91" fmla="*/ 123 h 325"/>
                <a:gd name="T92" fmla="*/ 72 w 240"/>
                <a:gd name="T93" fmla="*/ 141 h 325"/>
                <a:gd name="T94" fmla="*/ 64 w 240"/>
                <a:gd name="T95" fmla="*/ 149 h 325"/>
                <a:gd name="T96" fmla="*/ 48 w 240"/>
                <a:gd name="T97" fmla="*/ 176 h 325"/>
                <a:gd name="T98" fmla="*/ 48 w 240"/>
                <a:gd name="T99" fmla="*/ 185 h 325"/>
                <a:gd name="T100" fmla="*/ 40 w 240"/>
                <a:gd name="T101" fmla="*/ 211 h 325"/>
                <a:gd name="T102" fmla="*/ 32 w 240"/>
                <a:gd name="T103" fmla="*/ 228 h 325"/>
                <a:gd name="T104" fmla="*/ 32 w 240"/>
                <a:gd name="T105" fmla="*/ 237 h 325"/>
                <a:gd name="T106" fmla="*/ 32 w 240"/>
                <a:gd name="T107" fmla="*/ 264 h 325"/>
                <a:gd name="T108" fmla="*/ 16 w 240"/>
                <a:gd name="T109" fmla="*/ 272 h 325"/>
                <a:gd name="T110" fmla="*/ 16 w 240"/>
                <a:gd name="T111" fmla="*/ 290 h 325"/>
                <a:gd name="T112" fmla="*/ 16 w 240"/>
                <a:gd name="T113" fmla="*/ 299 h 325"/>
                <a:gd name="T114" fmla="*/ 16 w 240"/>
                <a:gd name="T115" fmla="*/ 308 h 325"/>
                <a:gd name="T116" fmla="*/ 16 w 240"/>
                <a:gd name="T117" fmla="*/ 308 h 325"/>
                <a:gd name="T118" fmla="*/ 8 w 240"/>
                <a:gd name="T119" fmla="*/ 308 h 325"/>
                <a:gd name="T120" fmla="*/ 16 w 240"/>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0"/>
                <a:gd name="T184" fmla="*/ 0 h 325"/>
                <a:gd name="T185" fmla="*/ 240 w 240"/>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0" h="325">
                  <a:moveTo>
                    <a:pt x="0" y="325"/>
                  </a:moveTo>
                  <a:lnTo>
                    <a:pt x="0" y="308"/>
                  </a:lnTo>
                  <a:lnTo>
                    <a:pt x="0" y="299"/>
                  </a:lnTo>
                  <a:lnTo>
                    <a:pt x="0" y="290"/>
                  </a:lnTo>
                  <a:lnTo>
                    <a:pt x="0" y="272"/>
                  </a:lnTo>
                  <a:lnTo>
                    <a:pt x="0" y="255"/>
                  </a:lnTo>
                  <a:lnTo>
                    <a:pt x="0" y="237"/>
                  </a:lnTo>
                  <a:lnTo>
                    <a:pt x="8" y="220"/>
                  </a:lnTo>
                  <a:lnTo>
                    <a:pt x="8" y="211"/>
                  </a:lnTo>
                  <a:lnTo>
                    <a:pt x="16" y="185"/>
                  </a:lnTo>
                  <a:lnTo>
                    <a:pt x="16" y="176"/>
                  </a:lnTo>
                  <a:lnTo>
                    <a:pt x="32" y="149"/>
                  </a:lnTo>
                  <a:lnTo>
                    <a:pt x="40" y="141"/>
                  </a:lnTo>
                  <a:lnTo>
                    <a:pt x="40" y="123"/>
                  </a:lnTo>
                  <a:lnTo>
                    <a:pt x="48" y="123"/>
                  </a:lnTo>
                  <a:lnTo>
                    <a:pt x="64" y="105"/>
                  </a:lnTo>
                  <a:lnTo>
                    <a:pt x="72" y="97"/>
                  </a:lnTo>
                  <a:lnTo>
                    <a:pt x="96" y="79"/>
                  </a:lnTo>
                  <a:lnTo>
                    <a:pt x="104" y="70"/>
                  </a:lnTo>
                  <a:lnTo>
                    <a:pt x="120" y="61"/>
                  </a:lnTo>
                  <a:lnTo>
                    <a:pt x="144" y="44"/>
                  </a:lnTo>
                  <a:lnTo>
                    <a:pt x="152" y="35"/>
                  </a:lnTo>
                  <a:lnTo>
                    <a:pt x="176" y="35"/>
                  </a:lnTo>
                  <a:lnTo>
                    <a:pt x="184" y="26"/>
                  </a:lnTo>
                  <a:lnTo>
                    <a:pt x="208" y="9"/>
                  </a:lnTo>
                  <a:lnTo>
                    <a:pt x="216" y="9"/>
                  </a:lnTo>
                  <a:lnTo>
                    <a:pt x="232" y="9"/>
                  </a:lnTo>
                  <a:lnTo>
                    <a:pt x="232" y="0"/>
                  </a:lnTo>
                  <a:lnTo>
                    <a:pt x="240" y="9"/>
                  </a:lnTo>
                  <a:lnTo>
                    <a:pt x="232" y="9"/>
                  </a:lnTo>
                  <a:lnTo>
                    <a:pt x="216" y="9"/>
                  </a:lnTo>
                  <a:lnTo>
                    <a:pt x="208" y="26"/>
                  </a:lnTo>
                  <a:lnTo>
                    <a:pt x="200" y="26"/>
                  </a:lnTo>
                  <a:lnTo>
                    <a:pt x="184" y="35"/>
                  </a:lnTo>
                  <a:lnTo>
                    <a:pt x="176" y="44"/>
                  </a:lnTo>
                  <a:lnTo>
                    <a:pt x="168" y="44"/>
                  </a:lnTo>
                  <a:lnTo>
                    <a:pt x="144" y="61"/>
                  </a:lnTo>
                  <a:lnTo>
                    <a:pt x="136" y="70"/>
                  </a:lnTo>
                  <a:lnTo>
                    <a:pt x="112" y="79"/>
                  </a:lnTo>
                  <a:lnTo>
                    <a:pt x="104" y="97"/>
                  </a:lnTo>
                  <a:lnTo>
                    <a:pt x="96" y="105"/>
                  </a:lnTo>
                  <a:lnTo>
                    <a:pt x="80" y="114"/>
                  </a:lnTo>
                  <a:lnTo>
                    <a:pt x="80" y="123"/>
                  </a:lnTo>
                  <a:lnTo>
                    <a:pt x="72" y="141"/>
                  </a:lnTo>
                  <a:lnTo>
                    <a:pt x="64" y="149"/>
                  </a:lnTo>
                  <a:lnTo>
                    <a:pt x="48" y="176"/>
                  </a:lnTo>
                  <a:lnTo>
                    <a:pt x="48" y="185"/>
                  </a:lnTo>
                  <a:lnTo>
                    <a:pt x="40" y="211"/>
                  </a:lnTo>
                  <a:lnTo>
                    <a:pt x="32" y="228"/>
                  </a:lnTo>
                  <a:lnTo>
                    <a:pt x="32" y="237"/>
                  </a:lnTo>
                  <a:lnTo>
                    <a:pt x="32" y="264"/>
                  </a:lnTo>
                  <a:lnTo>
                    <a:pt x="16" y="272"/>
                  </a:lnTo>
                  <a:lnTo>
                    <a:pt x="16" y="290"/>
                  </a:lnTo>
                  <a:lnTo>
                    <a:pt x="16" y="299"/>
                  </a:lnTo>
                  <a:lnTo>
                    <a:pt x="16" y="308"/>
                  </a:lnTo>
                  <a:lnTo>
                    <a:pt x="8" y="308"/>
                  </a:lnTo>
                  <a:lnTo>
                    <a:pt x="16"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8549" name="Group 65"/>
          <p:cNvGrpSpPr>
            <a:grpSpLocks/>
          </p:cNvGrpSpPr>
          <p:nvPr/>
        </p:nvGrpSpPr>
        <p:grpSpPr bwMode="auto">
          <a:xfrm>
            <a:off x="3597275" y="3074988"/>
            <a:ext cx="774700" cy="614362"/>
            <a:chOff x="2659" y="3226"/>
            <a:chExt cx="488" cy="387"/>
          </a:xfrm>
        </p:grpSpPr>
        <p:sp>
          <p:nvSpPr>
            <p:cNvPr id="495019" name="Freeform 66"/>
            <p:cNvSpPr>
              <a:spLocks/>
            </p:cNvSpPr>
            <p:nvPr/>
          </p:nvSpPr>
          <p:spPr bwMode="auto">
            <a:xfrm>
              <a:off x="2795" y="3226"/>
              <a:ext cx="40" cy="53"/>
            </a:xfrm>
            <a:custGeom>
              <a:avLst/>
              <a:gdLst>
                <a:gd name="T0" fmla="*/ 40 w 40"/>
                <a:gd name="T1" fmla="*/ 0 h 53"/>
                <a:gd name="T2" fmla="*/ 40 w 40"/>
                <a:gd name="T3" fmla="*/ 9 h 53"/>
                <a:gd name="T4" fmla="*/ 40 w 40"/>
                <a:gd name="T5" fmla="*/ 18 h 53"/>
                <a:gd name="T6" fmla="*/ 32 w 40"/>
                <a:gd name="T7" fmla="*/ 18 h 53"/>
                <a:gd name="T8" fmla="*/ 24 w 40"/>
                <a:gd name="T9" fmla="*/ 18 h 53"/>
                <a:gd name="T10" fmla="*/ 24 w 40"/>
                <a:gd name="T11" fmla="*/ 35 h 53"/>
                <a:gd name="T12" fmla="*/ 8 w 40"/>
                <a:gd name="T13" fmla="*/ 35 h 53"/>
                <a:gd name="T14" fmla="*/ 8 w 40"/>
                <a:gd name="T15" fmla="*/ 44 h 53"/>
                <a:gd name="T16" fmla="*/ 0 w 40"/>
                <a:gd name="T17" fmla="*/ 44 h 53"/>
                <a:gd name="T18" fmla="*/ 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40" y="0"/>
                  </a:moveTo>
                  <a:lnTo>
                    <a:pt x="40" y="9"/>
                  </a:lnTo>
                  <a:lnTo>
                    <a:pt x="40" y="18"/>
                  </a:lnTo>
                  <a:lnTo>
                    <a:pt x="32" y="18"/>
                  </a:lnTo>
                  <a:lnTo>
                    <a:pt x="24" y="18"/>
                  </a:lnTo>
                  <a:lnTo>
                    <a:pt x="24" y="35"/>
                  </a:lnTo>
                  <a:lnTo>
                    <a:pt x="8" y="35"/>
                  </a:lnTo>
                  <a:lnTo>
                    <a:pt x="8" y="44"/>
                  </a:lnTo>
                  <a:lnTo>
                    <a:pt x="0" y="44"/>
                  </a:lnTo>
                  <a:lnTo>
                    <a:pt x="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20" name="Freeform 67"/>
            <p:cNvSpPr>
              <a:spLocks/>
            </p:cNvSpPr>
            <p:nvPr/>
          </p:nvSpPr>
          <p:spPr bwMode="auto">
            <a:xfrm>
              <a:off x="2835" y="3226"/>
              <a:ext cx="56" cy="97"/>
            </a:xfrm>
            <a:custGeom>
              <a:avLst/>
              <a:gdLst>
                <a:gd name="T0" fmla="*/ 0 w 56"/>
                <a:gd name="T1" fmla="*/ 0 h 97"/>
                <a:gd name="T2" fmla="*/ 0 w 56"/>
                <a:gd name="T3" fmla="*/ 9 h 97"/>
                <a:gd name="T4" fmla="*/ 0 w 56"/>
                <a:gd name="T5" fmla="*/ 18 h 97"/>
                <a:gd name="T6" fmla="*/ 16 w 56"/>
                <a:gd name="T7" fmla="*/ 35 h 97"/>
                <a:gd name="T8" fmla="*/ 24 w 56"/>
                <a:gd name="T9" fmla="*/ 44 h 97"/>
                <a:gd name="T10" fmla="*/ 32 w 56"/>
                <a:gd name="T11" fmla="*/ 53 h 97"/>
                <a:gd name="T12" fmla="*/ 48 w 56"/>
                <a:gd name="T13" fmla="*/ 62 h 97"/>
                <a:gd name="T14" fmla="*/ 56 w 56"/>
                <a:gd name="T15" fmla="*/ 79 h 97"/>
                <a:gd name="T16" fmla="*/ 56 w 56"/>
                <a:gd name="T17" fmla="*/ 88 h 97"/>
                <a:gd name="T18" fmla="*/ 56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0" y="0"/>
                  </a:moveTo>
                  <a:lnTo>
                    <a:pt x="0" y="9"/>
                  </a:lnTo>
                  <a:lnTo>
                    <a:pt x="0" y="18"/>
                  </a:lnTo>
                  <a:lnTo>
                    <a:pt x="16" y="35"/>
                  </a:lnTo>
                  <a:lnTo>
                    <a:pt x="24" y="44"/>
                  </a:lnTo>
                  <a:lnTo>
                    <a:pt x="32" y="53"/>
                  </a:lnTo>
                  <a:lnTo>
                    <a:pt x="48" y="62"/>
                  </a:lnTo>
                  <a:lnTo>
                    <a:pt x="56" y="79"/>
                  </a:lnTo>
                  <a:lnTo>
                    <a:pt x="56" y="88"/>
                  </a:lnTo>
                  <a:lnTo>
                    <a:pt x="56"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21" name="Freeform 68"/>
            <p:cNvSpPr>
              <a:spLocks/>
            </p:cNvSpPr>
            <p:nvPr/>
          </p:nvSpPr>
          <p:spPr bwMode="auto">
            <a:xfrm>
              <a:off x="2867" y="3226"/>
              <a:ext cx="88" cy="97"/>
            </a:xfrm>
            <a:custGeom>
              <a:avLst/>
              <a:gdLst>
                <a:gd name="T0" fmla="*/ 0 w 88"/>
                <a:gd name="T1" fmla="*/ 0 h 97"/>
                <a:gd name="T2" fmla="*/ 16 w 88"/>
                <a:gd name="T3" fmla="*/ 35 h 97"/>
                <a:gd name="T4" fmla="*/ 24 w 88"/>
                <a:gd name="T5" fmla="*/ 35 h 97"/>
                <a:gd name="T6" fmla="*/ 24 w 88"/>
                <a:gd name="T7" fmla="*/ 44 h 97"/>
                <a:gd name="T8" fmla="*/ 32 w 88"/>
                <a:gd name="T9" fmla="*/ 44 h 97"/>
                <a:gd name="T10" fmla="*/ 48 w 88"/>
                <a:gd name="T11" fmla="*/ 44 h 97"/>
                <a:gd name="T12" fmla="*/ 56 w 88"/>
                <a:gd name="T13" fmla="*/ 53 h 97"/>
                <a:gd name="T14" fmla="*/ 64 w 88"/>
                <a:gd name="T15" fmla="*/ 53 h 97"/>
                <a:gd name="T16" fmla="*/ 64 w 88"/>
                <a:gd name="T17" fmla="*/ 62 h 97"/>
                <a:gd name="T18" fmla="*/ 72 w 88"/>
                <a:gd name="T19" fmla="*/ 62 h 97"/>
                <a:gd name="T20" fmla="*/ 72 w 88"/>
                <a:gd name="T21" fmla="*/ 79 h 97"/>
                <a:gd name="T22" fmla="*/ 88 w 88"/>
                <a:gd name="T23" fmla="*/ 79 h 97"/>
                <a:gd name="T24" fmla="*/ 88 w 88"/>
                <a:gd name="T25" fmla="*/ 88 h 97"/>
                <a:gd name="T26" fmla="*/ 88 w 88"/>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8"/>
                <a:gd name="T43" fmla="*/ 0 h 97"/>
                <a:gd name="T44" fmla="*/ 88 w 88"/>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8" h="97">
                  <a:moveTo>
                    <a:pt x="0" y="0"/>
                  </a:moveTo>
                  <a:lnTo>
                    <a:pt x="16" y="35"/>
                  </a:lnTo>
                  <a:lnTo>
                    <a:pt x="24" y="35"/>
                  </a:lnTo>
                  <a:lnTo>
                    <a:pt x="24" y="44"/>
                  </a:lnTo>
                  <a:lnTo>
                    <a:pt x="32" y="44"/>
                  </a:lnTo>
                  <a:lnTo>
                    <a:pt x="48" y="44"/>
                  </a:lnTo>
                  <a:lnTo>
                    <a:pt x="56" y="53"/>
                  </a:lnTo>
                  <a:lnTo>
                    <a:pt x="64" y="53"/>
                  </a:lnTo>
                  <a:lnTo>
                    <a:pt x="64" y="62"/>
                  </a:lnTo>
                  <a:lnTo>
                    <a:pt x="72" y="62"/>
                  </a:lnTo>
                  <a:lnTo>
                    <a:pt x="72" y="79"/>
                  </a:lnTo>
                  <a:lnTo>
                    <a:pt x="88" y="79"/>
                  </a:lnTo>
                  <a:lnTo>
                    <a:pt x="88" y="88"/>
                  </a:lnTo>
                  <a:lnTo>
                    <a:pt x="88"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22" name="Freeform 69"/>
            <p:cNvSpPr>
              <a:spLocks/>
            </p:cNvSpPr>
            <p:nvPr/>
          </p:nvSpPr>
          <p:spPr bwMode="auto">
            <a:xfrm>
              <a:off x="2803" y="3270"/>
              <a:ext cx="56" cy="114"/>
            </a:xfrm>
            <a:custGeom>
              <a:avLst/>
              <a:gdLst>
                <a:gd name="T0" fmla="*/ 56 w 56"/>
                <a:gd name="T1" fmla="*/ 0 h 114"/>
                <a:gd name="T2" fmla="*/ 56 w 56"/>
                <a:gd name="T3" fmla="*/ 9 h 114"/>
                <a:gd name="T4" fmla="*/ 56 w 56"/>
                <a:gd name="T5" fmla="*/ 18 h 114"/>
                <a:gd name="T6" fmla="*/ 56 w 56"/>
                <a:gd name="T7" fmla="*/ 35 h 114"/>
                <a:gd name="T8" fmla="*/ 48 w 56"/>
                <a:gd name="T9" fmla="*/ 44 h 114"/>
                <a:gd name="T10" fmla="*/ 32 w 56"/>
                <a:gd name="T11" fmla="*/ 53 h 114"/>
                <a:gd name="T12" fmla="*/ 16 w 56"/>
                <a:gd name="T13" fmla="*/ 70 h 114"/>
                <a:gd name="T14" fmla="*/ 16 w 56"/>
                <a:gd name="T15" fmla="*/ 79 h 114"/>
                <a:gd name="T16" fmla="*/ 16 w 56"/>
                <a:gd name="T17" fmla="*/ 88 h 114"/>
                <a:gd name="T18" fmla="*/ 0 w 56"/>
                <a:gd name="T19" fmla="*/ 88 h 114"/>
                <a:gd name="T20" fmla="*/ 0 w 56"/>
                <a:gd name="T21" fmla="*/ 105 h 114"/>
                <a:gd name="T22" fmla="*/ 0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56" y="0"/>
                  </a:moveTo>
                  <a:lnTo>
                    <a:pt x="56" y="9"/>
                  </a:lnTo>
                  <a:lnTo>
                    <a:pt x="56" y="18"/>
                  </a:lnTo>
                  <a:lnTo>
                    <a:pt x="56" y="35"/>
                  </a:lnTo>
                  <a:lnTo>
                    <a:pt x="48" y="44"/>
                  </a:lnTo>
                  <a:lnTo>
                    <a:pt x="32" y="53"/>
                  </a:lnTo>
                  <a:lnTo>
                    <a:pt x="16" y="70"/>
                  </a:lnTo>
                  <a:lnTo>
                    <a:pt x="16" y="79"/>
                  </a:lnTo>
                  <a:lnTo>
                    <a:pt x="16" y="88"/>
                  </a:lnTo>
                  <a:lnTo>
                    <a:pt x="0" y="88"/>
                  </a:lnTo>
                  <a:lnTo>
                    <a:pt x="0" y="105"/>
                  </a:lnTo>
                  <a:lnTo>
                    <a:pt x="0"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23" name="Freeform 70"/>
            <p:cNvSpPr>
              <a:spLocks/>
            </p:cNvSpPr>
            <p:nvPr/>
          </p:nvSpPr>
          <p:spPr bwMode="auto">
            <a:xfrm>
              <a:off x="2859" y="3226"/>
              <a:ext cx="72" cy="158"/>
            </a:xfrm>
            <a:custGeom>
              <a:avLst/>
              <a:gdLst>
                <a:gd name="T0" fmla="*/ 0 w 72"/>
                <a:gd name="T1" fmla="*/ 0 h 158"/>
                <a:gd name="T2" fmla="*/ 8 w 72"/>
                <a:gd name="T3" fmla="*/ 44 h 158"/>
                <a:gd name="T4" fmla="*/ 8 w 72"/>
                <a:gd name="T5" fmla="*/ 53 h 158"/>
                <a:gd name="T6" fmla="*/ 24 w 72"/>
                <a:gd name="T7" fmla="*/ 53 h 158"/>
                <a:gd name="T8" fmla="*/ 24 w 72"/>
                <a:gd name="T9" fmla="*/ 62 h 158"/>
                <a:gd name="T10" fmla="*/ 32 w 72"/>
                <a:gd name="T11" fmla="*/ 79 h 158"/>
                <a:gd name="T12" fmla="*/ 40 w 72"/>
                <a:gd name="T13" fmla="*/ 79 h 158"/>
                <a:gd name="T14" fmla="*/ 40 w 72"/>
                <a:gd name="T15" fmla="*/ 88 h 158"/>
                <a:gd name="T16" fmla="*/ 56 w 72"/>
                <a:gd name="T17" fmla="*/ 88 h 158"/>
                <a:gd name="T18" fmla="*/ 56 w 72"/>
                <a:gd name="T19" fmla="*/ 97 h 158"/>
                <a:gd name="T20" fmla="*/ 56 w 72"/>
                <a:gd name="T21" fmla="*/ 114 h 158"/>
                <a:gd name="T22" fmla="*/ 64 w 72"/>
                <a:gd name="T23" fmla="*/ 114 h 158"/>
                <a:gd name="T24" fmla="*/ 64 w 72"/>
                <a:gd name="T25" fmla="*/ 123 h 158"/>
                <a:gd name="T26" fmla="*/ 72 w 72"/>
                <a:gd name="T27" fmla="*/ 132 h 158"/>
                <a:gd name="T28" fmla="*/ 72 w 72"/>
                <a:gd name="T29" fmla="*/ 149 h 158"/>
                <a:gd name="T30" fmla="*/ 64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0" y="0"/>
                  </a:moveTo>
                  <a:lnTo>
                    <a:pt x="8" y="44"/>
                  </a:lnTo>
                  <a:lnTo>
                    <a:pt x="8" y="53"/>
                  </a:lnTo>
                  <a:lnTo>
                    <a:pt x="24" y="53"/>
                  </a:lnTo>
                  <a:lnTo>
                    <a:pt x="24" y="62"/>
                  </a:lnTo>
                  <a:lnTo>
                    <a:pt x="32" y="79"/>
                  </a:lnTo>
                  <a:lnTo>
                    <a:pt x="40" y="79"/>
                  </a:lnTo>
                  <a:lnTo>
                    <a:pt x="40" y="88"/>
                  </a:lnTo>
                  <a:lnTo>
                    <a:pt x="56" y="88"/>
                  </a:lnTo>
                  <a:lnTo>
                    <a:pt x="56" y="97"/>
                  </a:lnTo>
                  <a:lnTo>
                    <a:pt x="56" y="114"/>
                  </a:lnTo>
                  <a:lnTo>
                    <a:pt x="64" y="114"/>
                  </a:lnTo>
                  <a:lnTo>
                    <a:pt x="64" y="123"/>
                  </a:lnTo>
                  <a:lnTo>
                    <a:pt x="72" y="132"/>
                  </a:lnTo>
                  <a:lnTo>
                    <a:pt x="72" y="149"/>
                  </a:lnTo>
                  <a:lnTo>
                    <a:pt x="64"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24" name="Freeform 71"/>
            <p:cNvSpPr>
              <a:spLocks/>
            </p:cNvSpPr>
            <p:nvPr/>
          </p:nvSpPr>
          <p:spPr bwMode="auto">
            <a:xfrm>
              <a:off x="2763" y="3226"/>
              <a:ext cx="96" cy="114"/>
            </a:xfrm>
            <a:custGeom>
              <a:avLst/>
              <a:gdLst>
                <a:gd name="T0" fmla="*/ 96 w 96"/>
                <a:gd name="T1" fmla="*/ 0 h 114"/>
                <a:gd name="T2" fmla="*/ 72 w 96"/>
                <a:gd name="T3" fmla="*/ 35 h 114"/>
                <a:gd name="T4" fmla="*/ 64 w 96"/>
                <a:gd name="T5" fmla="*/ 44 h 114"/>
                <a:gd name="T6" fmla="*/ 56 w 96"/>
                <a:gd name="T7" fmla="*/ 44 h 114"/>
                <a:gd name="T8" fmla="*/ 40 w 96"/>
                <a:gd name="T9" fmla="*/ 44 h 114"/>
                <a:gd name="T10" fmla="*/ 32 w 96"/>
                <a:gd name="T11" fmla="*/ 44 h 114"/>
                <a:gd name="T12" fmla="*/ 32 w 96"/>
                <a:gd name="T13" fmla="*/ 53 h 114"/>
                <a:gd name="T14" fmla="*/ 24 w 96"/>
                <a:gd name="T15" fmla="*/ 53 h 114"/>
                <a:gd name="T16" fmla="*/ 8 w 96"/>
                <a:gd name="T17" fmla="*/ 62 h 114"/>
                <a:gd name="T18" fmla="*/ 0 w 96"/>
                <a:gd name="T19" fmla="*/ 79 h 114"/>
                <a:gd name="T20" fmla="*/ 0 w 96"/>
                <a:gd name="T21" fmla="*/ 88 h 114"/>
                <a:gd name="T22" fmla="*/ 0 w 96"/>
                <a:gd name="T23" fmla="*/ 97 h 114"/>
                <a:gd name="T24" fmla="*/ 0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96" y="0"/>
                  </a:moveTo>
                  <a:lnTo>
                    <a:pt x="72" y="35"/>
                  </a:lnTo>
                  <a:lnTo>
                    <a:pt x="64" y="44"/>
                  </a:lnTo>
                  <a:lnTo>
                    <a:pt x="56" y="44"/>
                  </a:lnTo>
                  <a:lnTo>
                    <a:pt x="40" y="44"/>
                  </a:lnTo>
                  <a:lnTo>
                    <a:pt x="32" y="44"/>
                  </a:lnTo>
                  <a:lnTo>
                    <a:pt x="32" y="53"/>
                  </a:lnTo>
                  <a:lnTo>
                    <a:pt x="24" y="53"/>
                  </a:lnTo>
                  <a:lnTo>
                    <a:pt x="8" y="62"/>
                  </a:lnTo>
                  <a:lnTo>
                    <a:pt x="0" y="79"/>
                  </a:lnTo>
                  <a:lnTo>
                    <a:pt x="0" y="88"/>
                  </a:lnTo>
                  <a:lnTo>
                    <a:pt x="0" y="97"/>
                  </a:lnTo>
                  <a:lnTo>
                    <a:pt x="0"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25" name="Freeform 72"/>
            <p:cNvSpPr>
              <a:spLocks/>
            </p:cNvSpPr>
            <p:nvPr/>
          </p:nvSpPr>
          <p:spPr bwMode="auto">
            <a:xfrm>
              <a:off x="2803" y="3270"/>
              <a:ext cx="48" cy="132"/>
            </a:xfrm>
            <a:custGeom>
              <a:avLst/>
              <a:gdLst>
                <a:gd name="T0" fmla="*/ 0 w 48"/>
                <a:gd name="T1" fmla="*/ 0 h 132"/>
                <a:gd name="T2" fmla="*/ 0 w 48"/>
                <a:gd name="T3" fmla="*/ 9 h 132"/>
                <a:gd name="T4" fmla="*/ 0 w 48"/>
                <a:gd name="T5" fmla="*/ 18 h 132"/>
                <a:gd name="T6" fmla="*/ 0 w 48"/>
                <a:gd name="T7" fmla="*/ 35 h 132"/>
                <a:gd name="T8" fmla="*/ 0 w 48"/>
                <a:gd name="T9" fmla="*/ 44 h 132"/>
                <a:gd name="T10" fmla="*/ 16 w 48"/>
                <a:gd name="T11" fmla="*/ 53 h 132"/>
                <a:gd name="T12" fmla="*/ 24 w 48"/>
                <a:gd name="T13" fmla="*/ 70 h 132"/>
                <a:gd name="T14" fmla="*/ 24 w 48"/>
                <a:gd name="T15" fmla="*/ 79 h 132"/>
                <a:gd name="T16" fmla="*/ 32 w 48"/>
                <a:gd name="T17" fmla="*/ 88 h 132"/>
                <a:gd name="T18" fmla="*/ 32 w 48"/>
                <a:gd name="T19" fmla="*/ 105 h 132"/>
                <a:gd name="T20" fmla="*/ 48 w 48"/>
                <a:gd name="T21" fmla="*/ 105 h 132"/>
                <a:gd name="T22" fmla="*/ 48 w 48"/>
                <a:gd name="T23" fmla="*/ 114 h 132"/>
                <a:gd name="T24" fmla="*/ 48 w 48"/>
                <a:gd name="T25" fmla="*/ 123 h 132"/>
                <a:gd name="T26" fmla="*/ 48 w 48"/>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8"/>
                <a:gd name="T43" fmla="*/ 0 h 132"/>
                <a:gd name="T44" fmla="*/ 48 w 48"/>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8" h="132">
                  <a:moveTo>
                    <a:pt x="0" y="0"/>
                  </a:moveTo>
                  <a:lnTo>
                    <a:pt x="0" y="9"/>
                  </a:lnTo>
                  <a:lnTo>
                    <a:pt x="0" y="18"/>
                  </a:lnTo>
                  <a:lnTo>
                    <a:pt x="0" y="35"/>
                  </a:lnTo>
                  <a:lnTo>
                    <a:pt x="0" y="44"/>
                  </a:lnTo>
                  <a:lnTo>
                    <a:pt x="16" y="53"/>
                  </a:lnTo>
                  <a:lnTo>
                    <a:pt x="24" y="70"/>
                  </a:lnTo>
                  <a:lnTo>
                    <a:pt x="24" y="79"/>
                  </a:lnTo>
                  <a:lnTo>
                    <a:pt x="32" y="88"/>
                  </a:lnTo>
                  <a:lnTo>
                    <a:pt x="32" y="105"/>
                  </a:lnTo>
                  <a:lnTo>
                    <a:pt x="48" y="105"/>
                  </a:lnTo>
                  <a:lnTo>
                    <a:pt x="48" y="114"/>
                  </a:lnTo>
                  <a:lnTo>
                    <a:pt x="48" y="123"/>
                  </a:lnTo>
                  <a:lnTo>
                    <a:pt x="48"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26" name="Freeform 73"/>
            <p:cNvSpPr>
              <a:spLocks/>
            </p:cNvSpPr>
            <p:nvPr/>
          </p:nvSpPr>
          <p:spPr bwMode="auto">
            <a:xfrm>
              <a:off x="2851" y="3305"/>
              <a:ext cx="40" cy="88"/>
            </a:xfrm>
            <a:custGeom>
              <a:avLst/>
              <a:gdLst>
                <a:gd name="T0" fmla="*/ 40 w 40"/>
                <a:gd name="T1" fmla="*/ 0 h 88"/>
                <a:gd name="T2" fmla="*/ 40 w 40"/>
                <a:gd name="T3" fmla="*/ 26 h 88"/>
                <a:gd name="T4" fmla="*/ 32 w 40"/>
                <a:gd name="T5" fmla="*/ 35 h 88"/>
                <a:gd name="T6" fmla="*/ 24 w 40"/>
                <a:gd name="T7" fmla="*/ 44 h 88"/>
                <a:gd name="T8" fmla="*/ 8 w 40"/>
                <a:gd name="T9" fmla="*/ 44 h 88"/>
                <a:gd name="T10" fmla="*/ 8 w 40"/>
                <a:gd name="T11" fmla="*/ 62 h 88"/>
                <a:gd name="T12" fmla="*/ 0 w 40"/>
                <a:gd name="T13" fmla="*/ 62 h 88"/>
                <a:gd name="T14" fmla="*/ 0 w 40"/>
                <a:gd name="T15" fmla="*/ 70 h 88"/>
                <a:gd name="T16" fmla="*/ 0 w 40"/>
                <a:gd name="T17" fmla="*/ 79 h 88"/>
                <a:gd name="T18" fmla="*/ 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40" y="0"/>
                  </a:moveTo>
                  <a:lnTo>
                    <a:pt x="40" y="26"/>
                  </a:lnTo>
                  <a:lnTo>
                    <a:pt x="32" y="35"/>
                  </a:lnTo>
                  <a:lnTo>
                    <a:pt x="24" y="44"/>
                  </a:lnTo>
                  <a:lnTo>
                    <a:pt x="8" y="44"/>
                  </a:lnTo>
                  <a:lnTo>
                    <a:pt x="8" y="62"/>
                  </a:lnTo>
                  <a:lnTo>
                    <a:pt x="0" y="62"/>
                  </a:lnTo>
                  <a:lnTo>
                    <a:pt x="0" y="70"/>
                  </a:lnTo>
                  <a:lnTo>
                    <a:pt x="0" y="79"/>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27" name="Freeform 74"/>
            <p:cNvSpPr>
              <a:spLocks/>
            </p:cNvSpPr>
            <p:nvPr/>
          </p:nvSpPr>
          <p:spPr bwMode="auto">
            <a:xfrm>
              <a:off x="2867" y="3279"/>
              <a:ext cx="64" cy="140"/>
            </a:xfrm>
            <a:custGeom>
              <a:avLst/>
              <a:gdLst>
                <a:gd name="T0" fmla="*/ 64 w 64"/>
                <a:gd name="T1" fmla="*/ 0 h 140"/>
                <a:gd name="T2" fmla="*/ 56 w 64"/>
                <a:gd name="T3" fmla="*/ 61 h 140"/>
                <a:gd name="T4" fmla="*/ 48 w 64"/>
                <a:gd name="T5" fmla="*/ 70 h 140"/>
                <a:gd name="T6" fmla="*/ 32 w 64"/>
                <a:gd name="T7" fmla="*/ 79 h 140"/>
                <a:gd name="T8" fmla="*/ 32 w 64"/>
                <a:gd name="T9" fmla="*/ 105 h 140"/>
                <a:gd name="T10" fmla="*/ 24 w 64"/>
                <a:gd name="T11" fmla="*/ 114 h 140"/>
                <a:gd name="T12" fmla="*/ 24 w 64"/>
                <a:gd name="T13" fmla="*/ 123 h 140"/>
                <a:gd name="T14" fmla="*/ 16 w 64"/>
                <a:gd name="T15" fmla="*/ 123 h 140"/>
                <a:gd name="T16" fmla="*/ 0 w 64"/>
                <a:gd name="T17" fmla="*/ 123 h 140"/>
                <a:gd name="T18" fmla="*/ 0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64" y="0"/>
                  </a:moveTo>
                  <a:lnTo>
                    <a:pt x="56" y="61"/>
                  </a:lnTo>
                  <a:lnTo>
                    <a:pt x="48" y="70"/>
                  </a:lnTo>
                  <a:lnTo>
                    <a:pt x="32" y="79"/>
                  </a:lnTo>
                  <a:lnTo>
                    <a:pt x="32" y="105"/>
                  </a:lnTo>
                  <a:lnTo>
                    <a:pt x="24" y="114"/>
                  </a:lnTo>
                  <a:lnTo>
                    <a:pt x="24" y="123"/>
                  </a:lnTo>
                  <a:lnTo>
                    <a:pt x="16" y="123"/>
                  </a:lnTo>
                  <a:lnTo>
                    <a:pt x="0" y="123"/>
                  </a:lnTo>
                  <a:lnTo>
                    <a:pt x="0"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28" name="Freeform 75"/>
            <p:cNvSpPr>
              <a:spLocks/>
            </p:cNvSpPr>
            <p:nvPr/>
          </p:nvSpPr>
          <p:spPr bwMode="auto">
            <a:xfrm>
              <a:off x="2883" y="3226"/>
              <a:ext cx="104" cy="193"/>
            </a:xfrm>
            <a:custGeom>
              <a:avLst/>
              <a:gdLst>
                <a:gd name="T0" fmla="*/ 0 w 104"/>
                <a:gd name="T1" fmla="*/ 0 h 193"/>
                <a:gd name="T2" fmla="*/ 16 w 104"/>
                <a:gd name="T3" fmla="*/ 18 h 193"/>
                <a:gd name="T4" fmla="*/ 32 w 104"/>
                <a:gd name="T5" fmla="*/ 35 h 193"/>
                <a:gd name="T6" fmla="*/ 40 w 104"/>
                <a:gd name="T7" fmla="*/ 44 h 193"/>
                <a:gd name="T8" fmla="*/ 40 w 104"/>
                <a:gd name="T9" fmla="*/ 53 h 193"/>
                <a:gd name="T10" fmla="*/ 48 w 104"/>
                <a:gd name="T11" fmla="*/ 53 h 193"/>
                <a:gd name="T12" fmla="*/ 48 w 104"/>
                <a:gd name="T13" fmla="*/ 62 h 193"/>
                <a:gd name="T14" fmla="*/ 56 w 104"/>
                <a:gd name="T15" fmla="*/ 62 h 193"/>
                <a:gd name="T16" fmla="*/ 72 w 104"/>
                <a:gd name="T17" fmla="*/ 79 h 193"/>
                <a:gd name="T18" fmla="*/ 72 w 104"/>
                <a:gd name="T19" fmla="*/ 88 h 193"/>
                <a:gd name="T20" fmla="*/ 80 w 104"/>
                <a:gd name="T21" fmla="*/ 88 h 193"/>
                <a:gd name="T22" fmla="*/ 80 w 104"/>
                <a:gd name="T23" fmla="*/ 97 h 193"/>
                <a:gd name="T24" fmla="*/ 88 w 104"/>
                <a:gd name="T25" fmla="*/ 97 h 193"/>
                <a:gd name="T26" fmla="*/ 88 w 104"/>
                <a:gd name="T27" fmla="*/ 114 h 193"/>
                <a:gd name="T28" fmla="*/ 88 w 104"/>
                <a:gd name="T29" fmla="*/ 123 h 193"/>
                <a:gd name="T30" fmla="*/ 104 w 104"/>
                <a:gd name="T31" fmla="*/ 132 h 193"/>
                <a:gd name="T32" fmla="*/ 104 w 104"/>
                <a:gd name="T33" fmla="*/ 149 h 193"/>
                <a:gd name="T34" fmla="*/ 104 w 104"/>
                <a:gd name="T35" fmla="*/ 158 h 193"/>
                <a:gd name="T36" fmla="*/ 104 w 104"/>
                <a:gd name="T37" fmla="*/ 167 h 193"/>
                <a:gd name="T38" fmla="*/ 104 w 104"/>
                <a:gd name="T39" fmla="*/ 176 h 193"/>
                <a:gd name="T40" fmla="*/ 104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0" y="0"/>
                  </a:moveTo>
                  <a:lnTo>
                    <a:pt x="16" y="18"/>
                  </a:lnTo>
                  <a:lnTo>
                    <a:pt x="32" y="35"/>
                  </a:lnTo>
                  <a:lnTo>
                    <a:pt x="40" y="44"/>
                  </a:lnTo>
                  <a:lnTo>
                    <a:pt x="40" y="53"/>
                  </a:lnTo>
                  <a:lnTo>
                    <a:pt x="48" y="53"/>
                  </a:lnTo>
                  <a:lnTo>
                    <a:pt x="48" y="62"/>
                  </a:lnTo>
                  <a:lnTo>
                    <a:pt x="56" y="62"/>
                  </a:lnTo>
                  <a:lnTo>
                    <a:pt x="72" y="79"/>
                  </a:lnTo>
                  <a:lnTo>
                    <a:pt x="72" y="88"/>
                  </a:lnTo>
                  <a:lnTo>
                    <a:pt x="80" y="88"/>
                  </a:lnTo>
                  <a:lnTo>
                    <a:pt x="80" y="97"/>
                  </a:lnTo>
                  <a:lnTo>
                    <a:pt x="88" y="97"/>
                  </a:lnTo>
                  <a:lnTo>
                    <a:pt x="88" y="114"/>
                  </a:lnTo>
                  <a:lnTo>
                    <a:pt x="88" y="123"/>
                  </a:lnTo>
                  <a:lnTo>
                    <a:pt x="104" y="132"/>
                  </a:lnTo>
                  <a:lnTo>
                    <a:pt x="104" y="149"/>
                  </a:lnTo>
                  <a:lnTo>
                    <a:pt x="104" y="158"/>
                  </a:lnTo>
                  <a:lnTo>
                    <a:pt x="104" y="167"/>
                  </a:lnTo>
                  <a:lnTo>
                    <a:pt x="104" y="176"/>
                  </a:lnTo>
                  <a:lnTo>
                    <a:pt x="104"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29" name="Freeform 76"/>
            <p:cNvSpPr>
              <a:spLocks/>
            </p:cNvSpPr>
            <p:nvPr/>
          </p:nvSpPr>
          <p:spPr bwMode="auto">
            <a:xfrm>
              <a:off x="2779" y="3305"/>
              <a:ext cx="16" cy="106"/>
            </a:xfrm>
            <a:custGeom>
              <a:avLst/>
              <a:gdLst>
                <a:gd name="T0" fmla="*/ 8 w 16"/>
                <a:gd name="T1" fmla="*/ 0 h 106"/>
                <a:gd name="T2" fmla="*/ 8 w 16"/>
                <a:gd name="T3" fmla="*/ 9 h 106"/>
                <a:gd name="T4" fmla="*/ 8 w 16"/>
                <a:gd name="T5" fmla="*/ 26 h 106"/>
                <a:gd name="T6" fmla="*/ 8 w 16"/>
                <a:gd name="T7" fmla="*/ 35 h 106"/>
                <a:gd name="T8" fmla="*/ 16 w 16"/>
                <a:gd name="T9" fmla="*/ 35 h 106"/>
                <a:gd name="T10" fmla="*/ 16 w 16"/>
                <a:gd name="T11" fmla="*/ 44 h 106"/>
                <a:gd name="T12" fmla="*/ 16 w 16"/>
                <a:gd name="T13" fmla="*/ 62 h 106"/>
                <a:gd name="T14" fmla="*/ 8 w 16"/>
                <a:gd name="T15" fmla="*/ 70 h 106"/>
                <a:gd name="T16" fmla="*/ 8 w 16"/>
                <a:gd name="T17" fmla="*/ 79 h 106"/>
                <a:gd name="T18" fmla="*/ 0 w 16"/>
                <a:gd name="T19" fmla="*/ 88 h 106"/>
                <a:gd name="T20" fmla="*/ 0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16" y="35"/>
                  </a:lnTo>
                  <a:lnTo>
                    <a:pt x="16" y="44"/>
                  </a:lnTo>
                  <a:lnTo>
                    <a:pt x="16" y="62"/>
                  </a:lnTo>
                  <a:lnTo>
                    <a:pt x="8" y="70"/>
                  </a:lnTo>
                  <a:lnTo>
                    <a:pt x="8" y="79"/>
                  </a:lnTo>
                  <a:lnTo>
                    <a:pt x="0" y="88"/>
                  </a:lnTo>
                  <a:lnTo>
                    <a:pt x="0"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30" name="Freeform 77"/>
            <p:cNvSpPr>
              <a:spLocks/>
            </p:cNvSpPr>
            <p:nvPr/>
          </p:nvSpPr>
          <p:spPr bwMode="auto">
            <a:xfrm>
              <a:off x="2803" y="3375"/>
              <a:ext cx="16" cy="62"/>
            </a:xfrm>
            <a:custGeom>
              <a:avLst/>
              <a:gdLst>
                <a:gd name="T0" fmla="*/ 0 w 16"/>
                <a:gd name="T1" fmla="*/ 0 h 62"/>
                <a:gd name="T2" fmla="*/ 16 w 16"/>
                <a:gd name="T3" fmla="*/ 9 h 62"/>
                <a:gd name="T4" fmla="*/ 16 w 16"/>
                <a:gd name="T5" fmla="*/ 18 h 62"/>
                <a:gd name="T6" fmla="*/ 16 w 16"/>
                <a:gd name="T7" fmla="*/ 27 h 62"/>
                <a:gd name="T8" fmla="*/ 16 w 16"/>
                <a:gd name="T9" fmla="*/ 44 h 62"/>
                <a:gd name="T10" fmla="*/ 16 w 16"/>
                <a:gd name="T11" fmla="*/ 53 h 62"/>
                <a:gd name="T12" fmla="*/ 16 w 16"/>
                <a:gd name="T13" fmla="*/ 62 h 62"/>
                <a:gd name="T14" fmla="*/ 0 60000 65536"/>
                <a:gd name="T15" fmla="*/ 0 60000 65536"/>
                <a:gd name="T16" fmla="*/ 0 60000 65536"/>
                <a:gd name="T17" fmla="*/ 0 60000 65536"/>
                <a:gd name="T18" fmla="*/ 0 60000 65536"/>
                <a:gd name="T19" fmla="*/ 0 60000 65536"/>
                <a:gd name="T20" fmla="*/ 0 60000 65536"/>
                <a:gd name="T21" fmla="*/ 0 w 16"/>
                <a:gd name="T22" fmla="*/ 0 h 62"/>
                <a:gd name="T23" fmla="*/ 16 w 16"/>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2">
                  <a:moveTo>
                    <a:pt x="0" y="0"/>
                  </a:moveTo>
                  <a:lnTo>
                    <a:pt x="16" y="9"/>
                  </a:lnTo>
                  <a:lnTo>
                    <a:pt x="16" y="18"/>
                  </a:lnTo>
                  <a:lnTo>
                    <a:pt x="16" y="27"/>
                  </a:lnTo>
                  <a:lnTo>
                    <a:pt x="16" y="44"/>
                  </a:lnTo>
                  <a:lnTo>
                    <a:pt x="16" y="53"/>
                  </a:lnTo>
                  <a:lnTo>
                    <a:pt x="16"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31" name="Freeform 78"/>
            <p:cNvSpPr>
              <a:spLocks/>
            </p:cNvSpPr>
            <p:nvPr/>
          </p:nvSpPr>
          <p:spPr bwMode="auto">
            <a:xfrm>
              <a:off x="2731" y="3340"/>
              <a:ext cx="40" cy="79"/>
            </a:xfrm>
            <a:custGeom>
              <a:avLst/>
              <a:gdLst>
                <a:gd name="T0" fmla="*/ 32 w 40"/>
                <a:gd name="T1" fmla="*/ 0 h 79"/>
                <a:gd name="T2" fmla="*/ 40 w 40"/>
                <a:gd name="T3" fmla="*/ 9 h 79"/>
                <a:gd name="T4" fmla="*/ 32 w 40"/>
                <a:gd name="T5" fmla="*/ 18 h 79"/>
                <a:gd name="T6" fmla="*/ 32 w 40"/>
                <a:gd name="T7" fmla="*/ 35 h 79"/>
                <a:gd name="T8" fmla="*/ 24 w 40"/>
                <a:gd name="T9" fmla="*/ 35 h 79"/>
                <a:gd name="T10" fmla="*/ 8 w 40"/>
                <a:gd name="T11" fmla="*/ 44 h 79"/>
                <a:gd name="T12" fmla="*/ 0 w 40"/>
                <a:gd name="T13" fmla="*/ 53 h 79"/>
                <a:gd name="T14" fmla="*/ 0 w 40"/>
                <a:gd name="T15" fmla="*/ 62 h 79"/>
                <a:gd name="T16" fmla="*/ 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32" y="0"/>
                  </a:moveTo>
                  <a:lnTo>
                    <a:pt x="40" y="9"/>
                  </a:lnTo>
                  <a:lnTo>
                    <a:pt x="32" y="18"/>
                  </a:lnTo>
                  <a:lnTo>
                    <a:pt x="32" y="35"/>
                  </a:lnTo>
                  <a:lnTo>
                    <a:pt x="24" y="35"/>
                  </a:lnTo>
                  <a:lnTo>
                    <a:pt x="8" y="44"/>
                  </a:lnTo>
                  <a:lnTo>
                    <a:pt x="0" y="53"/>
                  </a:lnTo>
                  <a:lnTo>
                    <a:pt x="0" y="62"/>
                  </a:lnTo>
                  <a:lnTo>
                    <a:pt x="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32" name="Freeform 79"/>
            <p:cNvSpPr>
              <a:spLocks/>
            </p:cNvSpPr>
            <p:nvPr/>
          </p:nvSpPr>
          <p:spPr bwMode="auto">
            <a:xfrm>
              <a:off x="2715" y="3288"/>
              <a:ext cx="56" cy="70"/>
            </a:xfrm>
            <a:custGeom>
              <a:avLst/>
              <a:gdLst>
                <a:gd name="T0" fmla="*/ 56 w 56"/>
                <a:gd name="T1" fmla="*/ 0 h 70"/>
                <a:gd name="T2" fmla="*/ 48 w 56"/>
                <a:gd name="T3" fmla="*/ 0 h 70"/>
                <a:gd name="T4" fmla="*/ 40 w 56"/>
                <a:gd name="T5" fmla="*/ 0 h 70"/>
                <a:gd name="T6" fmla="*/ 24 w 56"/>
                <a:gd name="T7" fmla="*/ 17 h 70"/>
                <a:gd name="T8" fmla="*/ 16 w 56"/>
                <a:gd name="T9" fmla="*/ 17 h 70"/>
                <a:gd name="T10" fmla="*/ 16 w 56"/>
                <a:gd name="T11" fmla="*/ 26 h 70"/>
                <a:gd name="T12" fmla="*/ 8 w 56"/>
                <a:gd name="T13" fmla="*/ 26 h 70"/>
                <a:gd name="T14" fmla="*/ 8 w 56"/>
                <a:gd name="T15" fmla="*/ 35 h 70"/>
                <a:gd name="T16" fmla="*/ 8 w 56"/>
                <a:gd name="T17" fmla="*/ 52 h 70"/>
                <a:gd name="T18" fmla="*/ 0 w 56"/>
                <a:gd name="T19" fmla="*/ 61 h 70"/>
                <a:gd name="T20" fmla="*/ 0 w 56"/>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6"/>
                <a:gd name="T34" fmla="*/ 0 h 70"/>
                <a:gd name="T35" fmla="*/ 56 w 56"/>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6" h="70">
                  <a:moveTo>
                    <a:pt x="56" y="0"/>
                  </a:moveTo>
                  <a:lnTo>
                    <a:pt x="48" y="0"/>
                  </a:lnTo>
                  <a:lnTo>
                    <a:pt x="40" y="0"/>
                  </a:lnTo>
                  <a:lnTo>
                    <a:pt x="24" y="17"/>
                  </a:lnTo>
                  <a:lnTo>
                    <a:pt x="16" y="17"/>
                  </a:lnTo>
                  <a:lnTo>
                    <a:pt x="16" y="26"/>
                  </a:lnTo>
                  <a:lnTo>
                    <a:pt x="8" y="26"/>
                  </a:lnTo>
                  <a:lnTo>
                    <a:pt x="8" y="35"/>
                  </a:lnTo>
                  <a:lnTo>
                    <a:pt x="8" y="52"/>
                  </a:lnTo>
                  <a:lnTo>
                    <a:pt x="0" y="61"/>
                  </a:lnTo>
                  <a:lnTo>
                    <a:pt x="0"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33" name="Freeform 80"/>
            <p:cNvSpPr>
              <a:spLocks/>
            </p:cNvSpPr>
            <p:nvPr/>
          </p:nvSpPr>
          <p:spPr bwMode="auto">
            <a:xfrm>
              <a:off x="2979" y="3331"/>
              <a:ext cx="72" cy="80"/>
            </a:xfrm>
            <a:custGeom>
              <a:avLst/>
              <a:gdLst>
                <a:gd name="T0" fmla="*/ 0 w 72"/>
                <a:gd name="T1" fmla="*/ 0 h 80"/>
                <a:gd name="T2" fmla="*/ 0 w 72"/>
                <a:gd name="T3" fmla="*/ 9 h 80"/>
                <a:gd name="T4" fmla="*/ 8 w 72"/>
                <a:gd name="T5" fmla="*/ 9 h 80"/>
                <a:gd name="T6" fmla="*/ 16 w 72"/>
                <a:gd name="T7" fmla="*/ 9 h 80"/>
                <a:gd name="T8" fmla="*/ 32 w 72"/>
                <a:gd name="T9" fmla="*/ 18 h 80"/>
                <a:gd name="T10" fmla="*/ 40 w 72"/>
                <a:gd name="T11" fmla="*/ 36 h 80"/>
                <a:gd name="T12" fmla="*/ 48 w 72"/>
                <a:gd name="T13" fmla="*/ 44 h 80"/>
                <a:gd name="T14" fmla="*/ 64 w 72"/>
                <a:gd name="T15" fmla="*/ 53 h 80"/>
                <a:gd name="T16" fmla="*/ 64 w 72"/>
                <a:gd name="T17" fmla="*/ 62 h 80"/>
                <a:gd name="T18" fmla="*/ 64 w 72"/>
                <a:gd name="T19" fmla="*/ 80 h 80"/>
                <a:gd name="T20" fmla="*/ 72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0" y="0"/>
                  </a:moveTo>
                  <a:lnTo>
                    <a:pt x="0" y="9"/>
                  </a:lnTo>
                  <a:lnTo>
                    <a:pt x="8" y="9"/>
                  </a:lnTo>
                  <a:lnTo>
                    <a:pt x="16" y="9"/>
                  </a:lnTo>
                  <a:lnTo>
                    <a:pt x="32" y="18"/>
                  </a:lnTo>
                  <a:lnTo>
                    <a:pt x="40" y="36"/>
                  </a:lnTo>
                  <a:lnTo>
                    <a:pt x="48" y="44"/>
                  </a:lnTo>
                  <a:lnTo>
                    <a:pt x="64" y="53"/>
                  </a:lnTo>
                  <a:lnTo>
                    <a:pt x="64" y="62"/>
                  </a:lnTo>
                  <a:lnTo>
                    <a:pt x="64" y="80"/>
                  </a:lnTo>
                  <a:lnTo>
                    <a:pt x="72"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34" name="Freeform 81"/>
            <p:cNvSpPr>
              <a:spLocks/>
            </p:cNvSpPr>
            <p:nvPr/>
          </p:nvSpPr>
          <p:spPr bwMode="auto">
            <a:xfrm>
              <a:off x="2931" y="3323"/>
              <a:ext cx="40" cy="105"/>
            </a:xfrm>
            <a:custGeom>
              <a:avLst/>
              <a:gdLst>
                <a:gd name="T0" fmla="*/ 40 w 40"/>
                <a:gd name="T1" fmla="*/ 0 h 105"/>
                <a:gd name="T2" fmla="*/ 32 w 40"/>
                <a:gd name="T3" fmla="*/ 17 h 105"/>
                <a:gd name="T4" fmla="*/ 32 w 40"/>
                <a:gd name="T5" fmla="*/ 26 h 105"/>
                <a:gd name="T6" fmla="*/ 32 w 40"/>
                <a:gd name="T7" fmla="*/ 35 h 105"/>
                <a:gd name="T8" fmla="*/ 24 w 40"/>
                <a:gd name="T9" fmla="*/ 35 h 105"/>
                <a:gd name="T10" fmla="*/ 24 w 40"/>
                <a:gd name="T11" fmla="*/ 52 h 105"/>
                <a:gd name="T12" fmla="*/ 8 w 40"/>
                <a:gd name="T13" fmla="*/ 61 h 105"/>
                <a:gd name="T14" fmla="*/ 0 w 40"/>
                <a:gd name="T15" fmla="*/ 70 h 105"/>
                <a:gd name="T16" fmla="*/ 0 w 40"/>
                <a:gd name="T17" fmla="*/ 79 h 105"/>
                <a:gd name="T18" fmla="*/ 0 w 40"/>
                <a:gd name="T19" fmla="*/ 96 h 105"/>
                <a:gd name="T20" fmla="*/ 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40" y="0"/>
                  </a:moveTo>
                  <a:lnTo>
                    <a:pt x="32" y="17"/>
                  </a:lnTo>
                  <a:lnTo>
                    <a:pt x="32" y="26"/>
                  </a:lnTo>
                  <a:lnTo>
                    <a:pt x="32" y="35"/>
                  </a:lnTo>
                  <a:lnTo>
                    <a:pt x="24" y="35"/>
                  </a:lnTo>
                  <a:lnTo>
                    <a:pt x="24" y="52"/>
                  </a:lnTo>
                  <a:lnTo>
                    <a:pt x="8" y="61"/>
                  </a:lnTo>
                  <a:lnTo>
                    <a:pt x="0" y="70"/>
                  </a:lnTo>
                  <a:lnTo>
                    <a:pt x="0" y="79"/>
                  </a:lnTo>
                  <a:lnTo>
                    <a:pt x="0" y="96"/>
                  </a:lnTo>
                  <a:lnTo>
                    <a:pt x="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35" name="Freeform 82"/>
            <p:cNvSpPr>
              <a:spLocks/>
            </p:cNvSpPr>
            <p:nvPr/>
          </p:nvSpPr>
          <p:spPr bwMode="auto">
            <a:xfrm>
              <a:off x="2995" y="3411"/>
              <a:ext cx="48" cy="70"/>
            </a:xfrm>
            <a:custGeom>
              <a:avLst/>
              <a:gdLst>
                <a:gd name="T0" fmla="*/ 0 w 48"/>
                <a:gd name="T1" fmla="*/ 0 h 70"/>
                <a:gd name="T2" fmla="*/ 0 w 48"/>
                <a:gd name="T3" fmla="*/ 8 h 70"/>
                <a:gd name="T4" fmla="*/ 16 w 48"/>
                <a:gd name="T5" fmla="*/ 8 h 70"/>
                <a:gd name="T6" fmla="*/ 24 w 48"/>
                <a:gd name="T7" fmla="*/ 17 h 70"/>
                <a:gd name="T8" fmla="*/ 32 w 48"/>
                <a:gd name="T9" fmla="*/ 17 h 70"/>
                <a:gd name="T10" fmla="*/ 32 w 48"/>
                <a:gd name="T11" fmla="*/ 35 h 70"/>
                <a:gd name="T12" fmla="*/ 48 w 48"/>
                <a:gd name="T13" fmla="*/ 44 h 70"/>
                <a:gd name="T14" fmla="*/ 48 w 48"/>
                <a:gd name="T15" fmla="*/ 52 h 70"/>
                <a:gd name="T16" fmla="*/ 48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0" y="0"/>
                  </a:moveTo>
                  <a:lnTo>
                    <a:pt x="0" y="8"/>
                  </a:lnTo>
                  <a:lnTo>
                    <a:pt x="16" y="8"/>
                  </a:lnTo>
                  <a:lnTo>
                    <a:pt x="24" y="17"/>
                  </a:lnTo>
                  <a:lnTo>
                    <a:pt x="32" y="17"/>
                  </a:lnTo>
                  <a:lnTo>
                    <a:pt x="32" y="35"/>
                  </a:lnTo>
                  <a:lnTo>
                    <a:pt x="48" y="44"/>
                  </a:lnTo>
                  <a:lnTo>
                    <a:pt x="48" y="52"/>
                  </a:lnTo>
                  <a:lnTo>
                    <a:pt x="48"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36" name="Freeform 83"/>
            <p:cNvSpPr>
              <a:spLocks/>
            </p:cNvSpPr>
            <p:nvPr/>
          </p:nvSpPr>
          <p:spPr bwMode="auto">
            <a:xfrm>
              <a:off x="2907" y="3419"/>
              <a:ext cx="24" cy="71"/>
            </a:xfrm>
            <a:custGeom>
              <a:avLst/>
              <a:gdLst>
                <a:gd name="T0" fmla="*/ 0 w 24"/>
                <a:gd name="T1" fmla="*/ 0 h 71"/>
                <a:gd name="T2" fmla="*/ 0 w 24"/>
                <a:gd name="T3" fmla="*/ 9 h 71"/>
                <a:gd name="T4" fmla="*/ 8 w 24"/>
                <a:gd name="T5" fmla="*/ 27 h 71"/>
                <a:gd name="T6" fmla="*/ 16 w 24"/>
                <a:gd name="T7" fmla="*/ 36 h 71"/>
                <a:gd name="T8" fmla="*/ 16 w 24"/>
                <a:gd name="T9" fmla="*/ 44 h 71"/>
                <a:gd name="T10" fmla="*/ 16 w 24"/>
                <a:gd name="T11" fmla="*/ 62 h 71"/>
                <a:gd name="T12" fmla="*/ 24 w 24"/>
                <a:gd name="T13" fmla="*/ 62 h 71"/>
                <a:gd name="T14" fmla="*/ 24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0" y="0"/>
                  </a:moveTo>
                  <a:lnTo>
                    <a:pt x="0" y="9"/>
                  </a:lnTo>
                  <a:lnTo>
                    <a:pt x="8" y="27"/>
                  </a:lnTo>
                  <a:lnTo>
                    <a:pt x="16" y="36"/>
                  </a:lnTo>
                  <a:lnTo>
                    <a:pt x="16" y="44"/>
                  </a:lnTo>
                  <a:lnTo>
                    <a:pt x="16" y="62"/>
                  </a:lnTo>
                  <a:lnTo>
                    <a:pt x="24" y="62"/>
                  </a:lnTo>
                  <a:lnTo>
                    <a:pt x="24"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37" name="Freeform 84"/>
            <p:cNvSpPr>
              <a:spLocks/>
            </p:cNvSpPr>
            <p:nvPr/>
          </p:nvSpPr>
          <p:spPr bwMode="auto">
            <a:xfrm>
              <a:off x="2779" y="3419"/>
              <a:ext cx="48" cy="71"/>
            </a:xfrm>
            <a:custGeom>
              <a:avLst/>
              <a:gdLst>
                <a:gd name="T0" fmla="*/ 48 w 48"/>
                <a:gd name="T1" fmla="*/ 0 h 71"/>
                <a:gd name="T2" fmla="*/ 40 w 48"/>
                <a:gd name="T3" fmla="*/ 9 h 71"/>
                <a:gd name="T4" fmla="*/ 32 w 48"/>
                <a:gd name="T5" fmla="*/ 27 h 71"/>
                <a:gd name="T6" fmla="*/ 16 w 48"/>
                <a:gd name="T7" fmla="*/ 36 h 71"/>
                <a:gd name="T8" fmla="*/ 8 w 48"/>
                <a:gd name="T9" fmla="*/ 44 h 71"/>
                <a:gd name="T10" fmla="*/ 0 w 48"/>
                <a:gd name="T11" fmla="*/ 44 h 71"/>
                <a:gd name="T12" fmla="*/ 0 w 48"/>
                <a:gd name="T13" fmla="*/ 62 h 71"/>
                <a:gd name="T14" fmla="*/ 0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48" y="0"/>
                  </a:moveTo>
                  <a:lnTo>
                    <a:pt x="40" y="9"/>
                  </a:lnTo>
                  <a:lnTo>
                    <a:pt x="32" y="27"/>
                  </a:lnTo>
                  <a:lnTo>
                    <a:pt x="16" y="36"/>
                  </a:lnTo>
                  <a:lnTo>
                    <a:pt x="8" y="44"/>
                  </a:lnTo>
                  <a:lnTo>
                    <a:pt x="0" y="44"/>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38" name="Freeform 85"/>
            <p:cNvSpPr>
              <a:spLocks/>
            </p:cNvSpPr>
            <p:nvPr/>
          </p:nvSpPr>
          <p:spPr bwMode="auto">
            <a:xfrm>
              <a:off x="2787" y="3367"/>
              <a:ext cx="72" cy="123"/>
            </a:xfrm>
            <a:custGeom>
              <a:avLst/>
              <a:gdLst>
                <a:gd name="T0" fmla="*/ 8 w 72"/>
                <a:gd name="T1" fmla="*/ 0 h 123"/>
                <a:gd name="T2" fmla="*/ 0 w 72"/>
                <a:gd name="T3" fmla="*/ 8 h 123"/>
                <a:gd name="T4" fmla="*/ 8 w 72"/>
                <a:gd name="T5" fmla="*/ 17 h 123"/>
                <a:gd name="T6" fmla="*/ 8 w 72"/>
                <a:gd name="T7" fmla="*/ 26 h 123"/>
                <a:gd name="T8" fmla="*/ 24 w 72"/>
                <a:gd name="T9" fmla="*/ 44 h 123"/>
                <a:gd name="T10" fmla="*/ 32 w 72"/>
                <a:gd name="T11" fmla="*/ 52 h 123"/>
                <a:gd name="T12" fmla="*/ 40 w 72"/>
                <a:gd name="T13" fmla="*/ 61 h 123"/>
                <a:gd name="T14" fmla="*/ 56 w 72"/>
                <a:gd name="T15" fmla="*/ 79 h 123"/>
                <a:gd name="T16" fmla="*/ 64 w 72"/>
                <a:gd name="T17" fmla="*/ 88 h 123"/>
                <a:gd name="T18" fmla="*/ 72 w 72"/>
                <a:gd name="T19" fmla="*/ 96 h 123"/>
                <a:gd name="T20" fmla="*/ 72 w 72"/>
                <a:gd name="T21" fmla="*/ 114 h 123"/>
                <a:gd name="T22" fmla="*/ 72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8" y="0"/>
                  </a:moveTo>
                  <a:lnTo>
                    <a:pt x="0" y="8"/>
                  </a:lnTo>
                  <a:lnTo>
                    <a:pt x="8" y="17"/>
                  </a:lnTo>
                  <a:lnTo>
                    <a:pt x="8" y="26"/>
                  </a:lnTo>
                  <a:lnTo>
                    <a:pt x="24" y="44"/>
                  </a:lnTo>
                  <a:lnTo>
                    <a:pt x="32" y="52"/>
                  </a:lnTo>
                  <a:lnTo>
                    <a:pt x="40" y="61"/>
                  </a:lnTo>
                  <a:lnTo>
                    <a:pt x="56" y="79"/>
                  </a:lnTo>
                  <a:lnTo>
                    <a:pt x="64" y="88"/>
                  </a:lnTo>
                  <a:lnTo>
                    <a:pt x="72" y="96"/>
                  </a:lnTo>
                  <a:lnTo>
                    <a:pt x="72" y="114"/>
                  </a:lnTo>
                  <a:lnTo>
                    <a:pt x="72"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39" name="Freeform 86"/>
            <p:cNvSpPr>
              <a:spLocks/>
            </p:cNvSpPr>
            <p:nvPr/>
          </p:nvSpPr>
          <p:spPr bwMode="auto">
            <a:xfrm>
              <a:off x="2731" y="3331"/>
              <a:ext cx="16" cy="115"/>
            </a:xfrm>
            <a:custGeom>
              <a:avLst/>
              <a:gdLst>
                <a:gd name="T0" fmla="*/ 0 w 16"/>
                <a:gd name="T1" fmla="*/ 0 h 115"/>
                <a:gd name="T2" fmla="*/ 16 w 16"/>
                <a:gd name="T3" fmla="*/ 18 h 115"/>
                <a:gd name="T4" fmla="*/ 16 w 16"/>
                <a:gd name="T5" fmla="*/ 36 h 115"/>
                <a:gd name="T6" fmla="*/ 16 w 16"/>
                <a:gd name="T7" fmla="*/ 44 h 115"/>
                <a:gd name="T8" fmla="*/ 16 w 16"/>
                <a:gd name="T9" fmla="*/ 53 h 115"/>
                <a:gd name="T10" fmla="*/ 0 w 16"/>
                <a:gd name="T11" fmla="*/ 62 h 115"/>
                <a:gd name="T12" fmla="*/ 0 w 16"/>
                <a:gd name="T13" fmla="*/ 80 h 115"/>
                <a:gd name="T14" fmla="*/ 0 w 16"/>
                <a:gd name="T15" fmla="*/ 88 h 115"/>
                <a:gd name="T16" fmla="*/ 0 w 16"/>
                <a:gd name="T17" fmla="*/ 97 h 115"/>
                <a:gd name="T18" fmla="*/ 0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0" y="0"/>
                  </a:moveTo>
                  <a:lnTo>
                    <a:pt x="16" y="18"/>
                  </a:lnTo>
                  <a:lnTo>
                    <a:pt x="16" y="36"/>
                  </a:lnTo>
                  <a:lnTo>
                    <a:pt x="16" y="44"/>
                  </a:lnTo>
                  <a:lnTo>
                    <a:pt x="16" y="53"/>
                  </a:lnTo>
                  <a:lnTo>
                    <a:pt x="0" y="62"/>
                  </a:lnTo>
                  <a:lnTo>
                    <a:pt x="0" y="80"/>
                  </a:lnTo>
                  <a:lnTo>
                    <a:pt x="0" y="88"/>
                  </a:lnTo>
                  <a:lnTo>
                    <a:pt x="0" y="97"/>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40" name="Freeform 87"/>
            <p:cNvSpPr>
              <a:spLocks/>
            </p:cNvSpPr>
            <p:nvPr/>
          </p:nvSpPr>
          <p:spPr bwMode="auto">
            <a:xfrm>
              <a:off x="2755" y="3393"/>
              <a:ext cx="8" cy="97"/>
            </a:xfrm>
            <a:custGeom>
              <a:avLst/>
              <a:gdLst>
                <a:gd name="T0" fmla="*/ 0 w 8"/>
                <a:gd name="T1" fmla="*/ 0 h 97"/>
                <a:gd name="T2" fmla="*/ 0 w 8"/>
                <a:gd name="T3" fmla="*/ 18 h 97"/>
                <a:gd name="T4" fmla="*/ 8 w 8"/>
                <a:gd name="T5" fmla="*/ 26 h 97"/>
                <a:gd name="T6" fmla="*/ 8 w 8"/>
                <a:gd name="T7" fmla="*/ 35 h 97"/>
                <a:gd name="T8" fmla="*/ 8 w 8"/>
                <a:gd name="T9" fmla="*/ 53 h 97"/>
                <a:gd name="T10" fmla="*/ 8 w 8"/>
                <a:gd name="T11" fmla="*/ 62 h 97"/>
                <a:gd name="T12" fmla="*/ 8 w 8"/>
                <a:gd name="T13" fmla="*/ 70 h 97"/>
                <a:gd name="T14" fmla="*/ 8 w 8"/>
                <a:gd name="T15" fmla="*/ 88 h 97"/>
                <a:gd name="T16" fmla="*/ 0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0" y="0"/>
                  </a:moveTo>
                  <a:lnTo>
                    <a:pt x="0" y="18"/>
                  </a:lnTo>
                  <a:lnTo>
                    <a:pt x="8" y="26"/>
                  </a:lnTo>
                  <a:lnTo>
                    <a:pt x="8" y="35"/>
                  </a:lnTo>
                  <a:lnTo>
                    <a:pt x="8" y="53"/>
                  </a:lnTo>
                  <a:lnTo>
                    <a:pt x="8" y="62"/>
                  </a:lnTo>
                  <a:lnTo>
                    <a:pt x="8" y="70"/>
                  </a:lnTo>
                  <a:lnTo>
                    <a:pt x="8" y="88"/>
                  </a:lnTo>
                  <a:lnTo>
                    <a:pt x="0"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41" name="Freeform 88"/>
            <p:cNvSpPr>
              <a:spLocks/>
            </p:cNvSpPr>
            <p:nvPr/>
          </p:nvSpPr>
          <p:spPr bwMode="auto">
            <a:xfrm>
              <a:off x="2691" y="3411"/>
              <a:ext cx="40" cy="70"/>
            </a:xfrm>
            <a:custGeom>
              <a:avLst/>
              <a:gdLst>
                <a:gd name="T0" fmla="*/ 40 w 40"/>
                <a:gd name="T1" fmla="*/ 0 h 70"/>
                <a:gd name="T2" fmla="*/ 32 w 40"/>
                <a:gd name="T3" fmla="*/ 8 h 70"/>
                <a:gd name="T4" fmla="*/ 32 w 40"/>
                <a:gd name="T5" fmla="*/ 17 h 70"/>
                <a:gd name="T6" fmla="*/ 24 w 40"/>
                <a:gd name="T7" fmla="*/ 35 h 70"/>
                <a:gd name="T8" fmla="*/ 16 w 40"/>
                <a:gd name="T9" fmla="*/ 35 h 70"/>
                <a:gd name="T10" fmla="*/ 16 w 40"/>
                <a:gd name="T11" fmla="*/ 44 h 70"/>
                <a:gd name="T12" fmla="*/ 0 w 40"/>
                <a:gd name="T13" fmla="*/ 44 h 70"/>
                <a:gd name="T14" fmla="*/ 0 w 40"/>
                <a:gd name="T15" fmla="*/ 52 h 70"/>
                <a:gd name="T16" fmla="*/ 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40" y="0"/>
                  </a:moveTo>
                  <a:lnTo>
                    <a:pt x="32" y="8"/>
                  </a:lnTo>
                  <a:lnTo>
                    <a:pt x="32" y="17"/>
                  </a:lnTo>
                  <a:lnTo>
                    <a:pt x="24" y="35"/>
                  </a:lnTo>
                  <a:lnTo>
                    <a:pt x="16" y="35"/>
                  </a:lnTo>
                  <a:lnTo>
                    <a:pt x="16" y="44"/>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42" name="Freeform 89"/>
            <p:cNvSpPr>
              <a:spLocks/>
            </p:cNvSpPr>
            <p:nvPr/>
          </p:nvSpPr>
          <p:spPr bwMode="auto">
            <a:xfrm>
              <a:off x="2859" y="3419"/>
              <a:ext cx="56" cy="115"/>
            </a:xfrm>
            <a:custGeom>
              <a:avLst/>
              <a:gdLst>
                <a:gd name="T0" fmla="*/ 0 w 56"/>
                <a:gd name="T1" fmla="*/ 0 h 115"/>
                <a:gd name="T2" fmla="*/ 24 w 56"/>
                <a:gd name="T3" fmla="*/ 27 h 115"/>
                <a:gd name="T4" fmla="*/ 32 w 56"/>
                <a:gd name="T5" fmla="*/ 36 h 115"/>
                <a:gd name="T6" fmla="*/ 32 w 56"/>
                <a:gd name="T7" fmla="*/ 44 h 115"/>
                <a:gd name="T8" fmla="*/ 32 w 56"/>
                <a:gd name="T9" fmla="*/ 62 h 115"/>
                <a:gd name="T10" fmla="*/ 48 w 56"/>
                <a:gd name="T11" fmla="*/ 71 h 115"/>
                <a:gd name="T12" fmla="*/ 48 w 56"/>
                <a:gd name="T13" fmla="*/ 79 h 115"/>
                <a:gd name="T14" fmla="*/ 48 w 56"/>
                <a:gd name="T15" fmla="*/ 88 h 115"/>
                <a:gd name="T16" fmla="*/ 56 w 56"/>
                <a:gd name="T17" fmla="*/ 106 h 115"/>
                <a:gd name="T18" fmla="*/ 56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0" y="0"/>
                  </a:moveTo>
                  <a:lnTo>
                    <a:pt x="24" y="27"/>
                  </a:lnTo>
                  <a:lnTo>
                    <a:pt x="32" y="36"/>
                  </a:lnTo>
                  <a:lnTo>
                    <a:pt x="32" y="44"/>
                  </a:lnTo>
                  <a:lnTo>
                    <a:pt x="32" y="62"/>
                  </a:lnTo>
                  <a:lnTo>
                    <a:pt x="48" y="71"/>
                  </a:lnTo>
                  <a:lnTo>
                    <a:pt x="48" y="79"/>
                  </a:lnTo>
                  <a:lnTo>
                    <a:pt x="48" y="88"/>
                  </a:lnTo>
                  <a:lnTo>
                    <a:pt x="56" y="106"/>
                  </a:lnTo>
                  <a:lnTo>
                    <a:pt x="5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43" name="Freeform 90"/>
            <p:cNvSpPr>
              <a:spLocks/>
            </p:cNvSpPr>
            <p:nvPr/>
          </p:nvSpPr>
          <p:spPr bwMode="auto">
            <a:xfrm>
              <a:off x="2995" y="3455"/>
              <a:ext cx="48" cy="79"/>
            </a:xfrm>
            <a:custGeom>
              <a:avLst/>
              <a:gdLst>
                <a:gd name="T0" fmla="*/ 48 w 48"/>
                <a:gd name="T1" fmla="*/ 0 h 79"/>
                <a:gd name="T2" fmla="*/ 32 w 48"/>
                <a:gd name="T3" fmla="*/ 8 h 79"/>
                <a:gd name="T4" fmla="*/ 24 w 48"/>
                <a:gd name="T5" fmla="*/ 26 h 79"/>
                <a:gd name="T6" fmla="*/ 16 w 48"/>
                <a:gd name="T7" fmla="*/ 35 h 79"/>
                <a:gd name="T8" fmla="*/ 0 w 48"/>
                <a:gd name="T9" fmla="*/ 35 h 79"/>
                <a:gd name="T10" fmla="*/ 0 w 48"/>
                <a:gd name="T11" fmla="*/ 43 h 79"/>
                <a:gd name="T12" fmla="*/ 0 w 48"/>
                <a:gd name="T13" fmla="*/ 52 h 79"/>
                <a:gd name="T14" fmla="*/ 0 w 48"/>
                <a:gd name="T15" fmla="*/ 70 h 79"/>
                <a:gd name="T16" fmla="*/ 0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48" y="0"/>
                  </a:moveTo>
                  <a:lnTo>
                    <a:pt x="32" y="8"/>
                  </a:lnTo>
                  <a:lnTo>
                    <a:pt x="24" y="26"/>
                  </a:lnTo>
                  <a:lnTo>
                    <a:pt x="16" y="35"/>
                  </a:lnTo>
                  <a:lnTo>
                    <a:pt x="0" y="35"/>
                  </a:lnTo>
                  <a:lnTo>
                    <a:pt x="0" y="43"/>
                  </a:lnTo>
                  <a:lnTo>
                    <a:pt x="0" y="52"/>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44" name="Freeform 91"/>
            <p:cNvSpPr>
              <a:spLocks/>
            </p:cNvSpPr>
            <p:nvPr/>
          </p:nvSpPr>
          <p:spPr bwMode="auto">
            <a:xfrm>
              <a:off x="2843" y="3481"/>
              <a:ext cx="48" cy="79"/>
            </a:xfrm>
            <a:custGeom>
              <a:avLst/>
              <a:gdLst>
                <a:gd name="T0" fmla="*/ 48 w 48"/>
                <a:gd name="T1" fmla="*/ 0 h 79"/>
                <a:gd name="T2" fmla="*/ 48 w 48"/>
                <a:gd name="T3" fmla="*/ 9 h 79"/>
                <a:gd name="T4" fmla="*/ 40 w 48"/>
                <a:gd name="T5" fmla="*/ 9 h 79"/>
                <a:gd name="T6" fmla="*/ 40 w 48"/>
                <a:gd name="T7" fmla="*/ 17 h 79"/>
                <a:gd name="T8" fmla="*/ 32 w 48"/>
                <a:gd name="T9" fmla="*/ 17 h 79"/>
                <a:gd name="T10" fmla="*/ 32 w 48"/>
                <a:gd name="T11" fmla="*/ 26 h 79"/>
                <a:gd name="T12" fmla="*/ 16 w 48"/>
                <a:gd name="T13" fmla="*/ 26 h 79"/>
                <a:gd name="T14" fmla="*/ 16 w 48"/>
                <a:gd name="T15" fmla="*/ 44 h 79"/>
                <a:gd name="T16" fmla="*/ 8 w 48"/>
                <a:gd name="T17" fmla="*/ 44 h 79"/>
                <a:gd name="T18" fmla="*/ 8 w 48"/>
                <a:gd name="T19" fmla="*/ 53 h 79"/>
                <a:gd name="T20" fmla="*/ 0 w 48"/>
                <a:gd name="T21" fmla="*/ 61 h 79"/>
                <a:gd name="T22" fmla="*/ 8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48" y="0"/>
                  </a:moveTo>
                  <a:lnTo>
                    <a:pt x="48" y="9"/>
                  </a:lnTo>
                  <a:lnTo>
                    <a:pt x="40" y="9"/>
                  </a:lnTo>
                  <a:lnTo>
                    <a:pt x="40" y="17"/>
                  </a:lnTo>
                  <a:lnTo>
                    <a:pt x="32" y="17"/>
                  </a:lnTo>
                  <a:lnTo>
                    <a:pt x="32" y="26"/>
                  </a:lnTo>
                  <a:lnTo>
                    <a:pt x="16" y="26"/>
                  </a:lnTo>
                  <a:lnTo>
                    <a:pt x="16" y="44"/>
                  </a:lnTo>
                  <a:lnTo>
                    <a:pt x="8" y="44"/>
                  </a:lnTo>
                  <a:lnTo>
                    <a:pt x="8" y="53"/>
                  </a:lnTo>
                  <a:lnTo>
                    <a:pt x="0" y="61"/>
                  </a:lnTo>
                  <a:lnTo>
                    <a:pt x="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45" name="Freeform 92"/>
            <p:cNvSpPr>
              <a:spLocks/>
            </p:cNvSpPr>
            <p:nvPr/>
          </p:nvSpPr>
          <p:spPr bwMode="auto">
            <a:xfrm>
              <a:off x="2795" y="3455"/>
              <a:ext cx="16" cy="114"/>
            </a:xfrm>
            <a:custGeom>
              <a:avLst/>
              <a:gdLst>
                <a:gd name="T0" fmla="*/ 0 w 16"/>
                <a:gd name="T1" fmla="*/ 0 h 114"/>
                <a:gd name="T2" fmla="*/ 0 w 16"/>
                <a:gd name="T3" fmla="*/ 26 h 114"/>
                <a:gd name="T4" fmla="*/ 0 w 16"/>
                <a:gd name="T5" fmla="*/ 35 h 114"/>
                <a:gd name="T6" fmla="*/ 0 w 16"/>
                <a:gd name="T7" fmla="*/ 43 h 114"/>
                <a:gd name="T8" fmla="*/ 0 w 16"/>
                <a:gd name="T9" fmla="*/ 52 h 114"/>
                <a:gd name="T10" fmla="*/ 0 w 16"/>
                <a:gd name="T11" fmla="*/ 70 h 114"/>
                <a:gd name="T12" fmla="*/ 16 w 16"/>
                <a:gd name="T13" fmla="*/ 79 h 114"/>
                <a:gd name="T14" fmla="*/ 16 w 16"/>
                <a:gd name="T15" fmla="*/ 87 h 114"/>
                <a:gd name="T16" fmla="*/ 16 w 16"/>
                <a:gd name="T17" fmla="*/ 105 h 114"/>
                <a:gd name="T18" fmla="*/ 16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0" y="0"/>
                  </a:moveTo>
                  <a:lnTo>
                    <a:pt x="0" y="26"/>
                  </a:lnTo>
                  <a:lnTo>
                    <a:pt x="0" y="35"/>
                  </a:lnTo>
                  <a:lnTo>
                    <a:pt x="0" y="43"/>
                  </a:lnTo>
                  <a:lnTo>
                    <a:pt x="0" y="52"/>
                  </a:lnTo>
                  <a:lnTo>
                    <a:pt x="0" y="70"/>
                  </a:lnTo>
                  <a:lnTo>
                    <a:pt x="16" y="79"/>
                  </a:lnTo>
                  <a:lnTo>
                    <a:pt x="16" y="87"/>
                  </a:lnTo>
                  <a:lnTo>
                    <a:pt x="16" y="105"/>
                  </a:lnTo>
                  <a:lnTo>
                    <a:pt x="16"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46" name="Freeform 93"/>
            <p:cNvSpPr>
              <a:spLocks/>
            </p:cNvSpPr>
            <p:nvPr/>
          </p:nvSpPr>
          <p:spPr bwMode="auto">
            <a:xfrm>
              <a:off x="2731" y="3463"/>
              <a:ext cx="32" cy="79"/>
            </a:xfrm>
            <a:custGeom>
              <a:avLst/>
              <a:gdLst>
                <a:gd name="T0" fmla="*/ 32 w 32"/>
                <a:gd name="T1" fmla="*/ 0 h 79"/>
                <a:gd name="T2" fmla="*/ 32 w 32"/>
                <a:gd name="T3" fmla="*/ 18 h 79"/>
                <a:gd name="T4" fmla="*/ 24 w 32"/>
                <a:gd name="T5" fmla="*/ 27 h 79"/>
                <a:gd name="T6" fmla="*/ 16 w 32"/>
                <a:gd name="T7" fmla="*/ 27 h 79"/>
                <a:gd name="T8" fmla="*/ 16 w 32"/>
                <a:gd name="T9" fmla="*/ 35 h 79"/>
                <a:gd name="T10" fmla="*/ 0 w 32"/>
                <a:gd name="T11" fmla="*/ 44 h 79"/>
                <a:gd name="T12" fmla="*/ 0 w 32"/>
                <a:gd name="T13" fmla="*/ 62 h 79"/>
                <a:gd name="T14" fmla="*/ 0 w 32"/>
                <a:gd name="T15" fmla="*/ 71 h 79"/>
                <a:gd name="T16" fmla="*/ 0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32" y="0"/>
                  </a:moveTo>
                  <a:lnTo>
                    <a:pt x="32" y="18"/>
                  </a:lnTo>
                  <a:lnTo>
                    <a:pt x="24" y="27"/>
                  </a:lnTo>
                  <a:lnTo>
                    <a:pt x="16" y="27"/>
                  </a:lnTo>
                  <a:lnTo>
                    <a:pt x="16" y="35"/>
                  </a:lnTo>
                  <a:lnTo>
                    <a:pt x="0" y="44"/>
                  </a:lnTo>
                  <a:lnTo>
                    <a:pt x="0" y="62"/>
                  </a:lnTo>
                  <a:lnTo>
                    <a:pt x="0" y="71"/>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47" name="Freeform 94"/>
            <p:cNvSpPr>
              <a:spLocks/>
            </p:cNvSpPr>
            <p:nvPr/>
          </p:nvSpPr>
          <p:spPr bwMode="auto">
            <a:xfrm>
              <a:off x="2691" y="3446"/>
              <a:ext cx="24" cy="149"/>
            </a:xfrm>
            <a:custGeom>
              <a:avLst/>
              <a:gdLst>
                <a:gd name="T0" fmla="*/ 24 w 24"/>
                <a:gd name="T1" fmla="*/ 0 h 149"/>
                <a:gd name="T2" fmla="*/ 24 w 24"/>
                <a:gd name="T3" fmla="*/ 9 h 149"/>
                <a:gd name="T4" fmla="*/ 24 w 24"/>
                <a:gd name="T5" fmla="*/ 35 h 149"/>
                <a:gd name="T6" fmla="*/ 24 w 24"/>
                <a:gd name="T7" fmla="*/ 44 h 149"/>
                <a:gd name="T8" fmla="*/ 24 w 24"/>
                <a:gd name="T9" fmla="*/ 52 h 149"/>
                <a:gd name="T10" fmla="*/ 16 w 24"/>
                <a:gd name="T11" fmla="*/ 61 h 149"/>
                <a:gd name="T12" fmla="*/ 16 w 24"/>
                <a:gd name="T13" fmla="*/ 88 h 149"/>
                <a:gd name="T14" fmla="*/ 0 w 24"/>
                <a:gd name="T15" fmla="*/ 96 h 149"/>
                <a:gd name="T16" fmla="*/ 0 w 24"/>
                <a:gd name="T17" fmla="*/ 114 h 149"/>
                <a:gd name="T18" fmla="*/ 0 w 24"/>
                <a:gd name="T19" fmla="*/ 123 h 149"/>
                <a:gd name="T20" fmla="*/ 0 w 24"/>
                <a:gd name="T21" fmla="*/ 132 h 149"/>
                <a:gd name="T22" fmla="*/ 16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24" y="0"/>
                  </a:moveTo>
                  <a:lnTo>
                    <a:pt x="24" y="9"/>
                  </a:lnTo>
                  <a:lnTo>
                    <a:pt x="24" y="35"/>
                  </a:lnTo>
                  <a:lnTo>
                    <a:pt x="24" y="44"/>
                  </a:lnTo>
                  <a:lnTo>
                    <a:pt x="24" y="52"/>
                  </a:lnTo>
                  <a:lnTo>
                    <a:pt x="16" y="61"/>
                  </a:lnTo>
                  <a:lnTo>
                    <a:pt x="16" y="88"/>
                  </a:lnTo>
                  <a:lnTo>
                    <a:pt x="0" y="96"/>
                  </a:lnTo>
                  <a:lnTo>
                    <a:pt x="0" y="114"/>
                  </a:lnTo>
                  <a:lnTo>
                    <a:pt x="0" y="123"/>
                  </a:lnTo>
                  <a:lnTo>
                    <a:pt x="0" y="132"/>
                  </a:lnTo>
                  <a:lnTo>
                    <a:pt x="16"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48" name="Freeform 95"/>
            <p:cNvSpPr>
              <a:spLocks/>
            </p:cNvSpPr>
            <p:nvPr/>
          </p:nvSpPr>
          <p:spPr bwMode="auto">
            <a:xfrm>
              <a:off x="2659" y="3384"/>
              <a:ext cx="72" cy="114"/>
            </a:xfrm>
            <a:custGeom>
              <a:avLst/>
              <a:gdLst>
                <a:gd name="T0" fmla="*/ 72 w 72"/>
                <a:gd name="T1" fmla="*/ 0 h 114"/>
                <a:gd name="T2" fmla="*/ 64 w 72"/>
                <a:gd name="T3" fmla="*/ 9 h 114"/>
                <a:gd name="T4" fmla="*/ 56 w 72"/>
                <a:gd name="T5" fmla="*/ 27 h 114"/>
                <a:gd name="T6" fmla="*/ 48 w 72"/>
                <a:gd name="T7" fmla="*/ 27 h 114"/>
                <a:gd name="T8" fmla="*/ 32 w 72"/>
                <a:gd name="T9" fmla="*/ 35 h 114"/>
                <a:gd name="T10" fmla="*/ 24 w 72"/>
                <a:gd name="T11" fmla="*/ 44 h 114"/>
                <a:gd name="T12" fmla="*/ 16 w 72"/>
                <a:gd name="T13" fmla="*/ 62 h 114"/>
                <a:gd name="T14" fmla="*/ 16 w 72"/>
                <a:gd name="T15" fmla="*/ 71 h 114"/>
                <a:gd name="T16" fmla="*/ 16 w 72"/>
                <a:gd name="T17" fmla="*/ 79 h 114"/>
                <a:gd name="T18" fmla="*/ 16 w 72"/>
                <a:gd name="T19" fmla="*/ 97 h 114"/>
                <a:gd name="T20" fmla="*/ 0 w 72"/>
                <a:gd name="T21" fmla="*/ 106 h 114"/>
                <a:gd name="T22" fmla="*/ 0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72" y="0"/>
                  </a:moveTo>
                  <a:lnTo>
                    <a:pt x="64" y="9"/>
                  </a:lnTo>
                  <a:lnTo>
                    <a:pt x="56" y="27"/>
                  </a:lnTo>
                  <a:lnTo>
                    <a:pt x="48" y="27"/>
                  </a:lnTo>
                  <a:lnTo>
                    <a:pt x="32" y="35"/>
                  </a:lnTo>
                  <a:lnTo>
                    <a:pt x="24" y="44"/>
                  </a:lnTo>
                  <a:lnTo>
                    <a:pt x="16" y="62"/>
                  </a:lnTo>
                  <a:lnTo>
                    <a:pt x="16" y="71"/>
                  </a:lnTo>
                  <a:lnTo>
                    <a:pt x="16" y="79"/>
                  </a:lnTo>
                  <a:lnTo>
                    <a:pt x="16" y="97"/>
                  </a:lnTo>
                  <a:lnTo>
                    <a:pt x="0" y="106"/>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49" name="Freeform 96"/>
            <p:cNvSpPr>
              <a:spLocks/>
            </p:cNvSpPr>
            <p:nvPr/>
          </p:nvSpPr>
          <p:spPr bwMode="auto">
            <a:xfrm>
              <a:off x="3027" y="3446"/>
              <a:ext cx="48" cy="88"/>
            </a:xfrm>
            <a:custGeom>
              <a:avLst/>
              <a:gdLst>
                <a:gd name="T0" fmla="*/ 0 w 48"/>
                <a:gd name="T1" fmla="*/ 0 h 88"/>
                <a:gd name="T2" fmla="*/ 16 w 48"/>
                <a:gd name="T3" fmla="*/ 0 h 88"/>
                <a:gd name="T4" fmla="*/ 24 w 48"/>
                <a:gd name="T5" fmla="*/ 9 h 88"/>
                <a:gd name="T6" fmla="*/ 24 w 48"/>
                <a:gd name="T7" fmla="*/ 17 h 88"/>
                <a:gd name="T8" fmla="*/ 24 w 48"/>
                <a:gd name="T9" fmla="*/ 35 h 88"/>
                <a:gd name="T10" fmla="*/ 24 w 48"/>
                <a:gd name="T11" fmla="*/ 44 h 88"/>
                <a:gd name="T12" fmla="*/ 32 w 48"/>
                <a:gd name="T13" fmla="*/ 52 h 88"/>
                <a:gd name="T14" fmla="*/ 32 w 48"/>
                <a:gd name="T15" fmla="*/ 61 h 88"/>
                <a:gd name="T16" fmla="*/ 32 w 48"/>
                <a:gd name="T17" fmla="*/ 79 h 88"/>
                <a:gd name="T18" fmla="*/ 32 w 48"/>
                <a:gd name="T19" fmla="*/ 88 h 88"/>
                <a:gd name="T20" fmla="*/ 48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0" y="0"/>
                  </a:moveTo>
                  <a:lnTo>
                    <a:pt x="16" y="0"/>
                  </a:lnTo>
                  <a:lnTo>
                    <a:pt x="24" y="9"/>
                  </a:lnTo>
                  <a:lnTo>
                    <a:pt x="24" y="17"/>
                  </a:lnTo>
                  <a:lnTo>
                    <a:pt x="24" y="35"/>
                  </a:lnTo>
                  <a:lnTo>
                    <a:pt x="24" y="44"/>
                  </a:lnTo>
                  <a:lnTo>
                    <a:pt x="32" y="52"/>
                  </a:lnTo>
                  <a:lnTo>
                    <a:pt x="32" y="61"/>
                  </a:lnTo>
                  <a:lnTo>
                    <a:pt x="32" y="79"/>
                  </a:lnTo>
                  <a:lnTo>
                    <a:pt x="32" y="88"/>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50" name="Freeform 97"/>
            <p:cNvSpPr>
              <a:spLocks/>
            </p:cNvSpPr>
            <p:nvPr/>
          </p:nvSpPr>
          <p:spPr bwMode="auto">
            <a:xfrm>
              <a:off x="2955" y="3498"/>
              <a:ext cx="40" cy="80"/>
            </a:xfrm>
            <a:custGeom>
              <a:avLst/>
              <a:gdLst>
                <a:gd name="T0" fmla="*/ 40 w 40"/>
                <a:gd name="T1" fmla="*/ 0 h 80"/>
                <a:gd name="T2" fmla="*/ 24 w 40"/>
                <a:gd name="T3" fmla="*/ 0 h 80"/>
                <a:gd name="T4" fmla="*/ 8 w 40"/>
                <a:gd name="T5" fmla="*/ 0 h 80"/>
                <a:gd name="T6" fmla="*/ 8 w 40"/>
                <a:gd name="T7" fmla="*/ 9 h 80"/>
                <a:gd name="T8" fmla="*/ 0 w 40"/>
                <a:gd name="T9" fmla="*/ 27 h 80"/>
                <a:gd name="T10" fmla="*/ 0 w 40"/>
                <a:gd name="T11" fmla="*/ 36 h 80"/>
                <a:gd name="T12" fmla="*/ 0 w 40"/>
                <a:gd name="T13" fmla="*/ 44 h 80"/>
                <a:gd name="T14" fmla="*/ 0 w 40"/>
                <a:gd name="T15" fmla="*/ 62 h 80"/>
                <a:gd name="T16" fmla="*/ 0 w 40"/>
                <a:gd name="T17" fmla="*/ 71 h 80"/>
                <a:gd name="T18" fmla="*/ 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40" y="0"/>
                  </a:moveTo>
                  <a:lnTo>
                    <a:pt x="24" y="0"/>
                  </a:lnTo>
                  <a:lnTo>
                    <a:pt x="8" y="0"/>
                  </a:lnTo>
                  <a:lnTo>
                    <a:pt x="8" y="9"/>
                  </a:lnTo>
                  <a:lnTo>
                    <a:pt x="0" y="27"/>
                  </a:lnTo>
                  <a:lnTo>
                    <a:pt x="0" y="36"/>
                  </a:lnTo>
                  <a:lnTo>
                    <a:pt x="0" y="44"/>
                  </a:lnTo>
                  <a:lnTo>
                    <a:pt x="0" y="62"/>
                  </a:lnTo>
                  <a:lnTo>
                    <a:pt x="0" y="71"/>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51" name="Freeform 98"/>
            <p:cNvSpPr>
              <a:spLocks/>
            </p:cNvSpPr>
            <p:nvPr/>
          </p:nvSpPr>
          <p:spPr bwMode="auto">
            <a:xfrm>
              <a:off x="2963" y="3411"/>
              <a:ext cx="32" cy="79"/>
            </a:xfrm>
            <a:custGeom>
              <a:avLst/>
              <a:gdLst>
                <a:gd name="T0" fmla="*/ 32 w 32"/>
                <a:gd name="T1" fmla="*/ 8 h 79"/>
                <a:gd name="T2" fmla="*/ 24 w 32"/>
                <a:gd name="T3" fmla="*/ 0 h 79"/>
                <a:gd name="T4" fmla="*/ 24 w 32"/>
                <a:gd name="T5" fmla="*/ 8 h 79"/>
                <a:gd name="T6" fmla="*/ 24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0 w 32"/>
                <a:gd name="T19" fmla="*/ 70 h 79"/>
                <a:gd name="T20" fmla="*/ 0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32" y="8"/>
                  </a:moveTo>
                  <a:lnTo>
                    <a:pt x="24" y="0"/>
                  </a:lnTo>
                  <a:lnTo>
                    <a:pt x="24" y="8"/>
                  </a:lnTo>
                  <a:lnTo>
                    <a:pt x="24" y="17"/>
                  </a:lnTo>
                  <a:lnTo>
                    <a:pt x="16" y="17"/>
                  </a:lnTo>
                  <a:lnTo>
                    <a:pt x="16" y="35"/>
                  </a:lnTo>
                  <a:lnTo>
                    <a:pt x="16" y="44"/>
                  </a:lnTo>
                  <a:lnTo>
                    <a:pt x="16" y="52"/>
                  </a:lnTo>
                  <a:lnTo>
                    <a:pt x="16" y="70"/>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52" name="Freeform 99"/>
            <p:cNvSpPr>
              <a:spLocks/>
            </p:cNvSpPr>
            <p:nvPr/>
          </p:nvSpPr>
          <p:spPr bwMode="auto">
            <a:xfrm>
              <a:off x="2763" y="3534"/>
              <a:ext cx="48" cy="79"/>
            </a:xfrm>
            <a:custGeom>
              <a:avLst/>
              <a:gdLst>
                <a:gd name="T0" fmla="*/ 48 w 48"/>
                <a:gd name="T1" fmla="*/ 0 h 79"/>
                <a:gd name="T2" fmla="*/ 32 w 48"/>
                <a:gd name="T3" fmla="*/ 8 h 79"/>
                <a:gd name="T4" fmla="*/ 32 w 48"/>
                <a:gd name="T5" fmla="*/ 26 h 79"/>
                <a:gd name="T6" fmla="*/ 24 w 48"/>
                <a:gd name="T7" fmla="*/ 35 h 79"/>
                <a:gd name="T8" fmla="*/ 16 w 48"/>
                <a:gd name="T9" fmla="*/ 35 h 79"/>
                <a:gd name="T10" fmla="*/ 16 w 48"/>
                <a:gd name="T11" fmla="*/ 44 h 79"/>
                <a:gd name="T12" fmla="*/ 0 w 48"/>
                <a:gd name="T13" fmla="*/ 44 h 79"/>
                <a:gd name="T14" fmla="*/ 0 w 48"/>
                <a:gd name="T15" fmla="*/ 61 h 79"/>
                <a:gd name="T16" fmla="*/ 0 w 48"/>
                <a:gd name="T17" fmla="*/ 70 h 79"/>
                <a:gd name="T18" fmla="*/ 0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48" y="0"/>
                  </a:moveTo>
                  <a:lnTo>
                    <a:pt x="32" y="8"/>
                  </a:lnTo>
                  <a:lnTo>
                    <a:pt x="32" y="26"/>
                  </a:lnTo>
                  <a:lnTo>
                    <a:pt x="24" y="35"/>
                  </a:lnTo>
                  <a:lnTo>
                    <a:pt x="16" y="35"/>
                  </a:lnTo>
                  <a:lnTo>
                    <a:pt x="16" y="44"/>
                  </a:lnTo>
                  <a:lnTo>
                    <a:pt x="0" y="44"/>
                  </a:lnTo>
                  <a:lnTo>
                    <a:pt x="0" y="61"/>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53" name="Freeform 100"/>
            <p:cNvSpPr>
              <a:spLocks/>
            </p:cNvSpPr>
            <p:nvPr/>
          </p:nvSpPr>
          <p:spPr bwMode="auto">
            <a:xfrm>
              <a:off x="2731" y="3455"/>
              <a:ext cx="64" cy="35"/>
            </a:xfrm>
            <a:custGeom>
              <a:avLst/>
              <a:gdLst>
                <a:gd name="T0" fmla="*/ 64 w 64"/>
                <a:gd name="T1" fmla="*/ 0 h 35"/>
                <a:gd name="T2" fmla="*/ 56 w 64"/>
                <a:gd name="T3" fmla="*/ 0 h 35"/>
                <a:gd name="T4" fmla="*/ 48 w 64"/>
                <a:gd name="T5" fmla="*/ 0 h 35"/>
                <a:gd name="T6" fmla="*/ 32 w 64"/>
                <a:gd name="T7" fmla="*/ 0 h 35"/>
                <a:gd name="T8" fmla="*/ 32 w 64"/>
                <a:gd name="T9" fmla="*/ 8 h 35"/>
                <a:gd name="T10" fmla="*/ 24 w 64"/>
                <a:gd name="T11" fmla="*/ 8 h 35"/>
                <a:gd name="T12" fmla="*/ 16 w 64"/>
                <a:gd name="T13" fmla="*/ 26 h 35"/>
                <a:gd name="T14" fmla="*/ 0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64" y="0"/>
                  </a:moveTo>
                  <a:lnTo>
                    <a:pt x="56" y="0"/>
                  </a:lnTo>
                  <a:lnTo>
                    <a:pt x="48" y="0"/>
                  </a:lnTo>
                  <a:lnTo>
                    <a:pt x="32" y="0"/>
                  </a:lnTo>
                  <a:lnTo>
                    <a:pt x="32" y="8"/>
                  </a:lnTo>
                  <a:lnTo>
                    <a:pt x="24" y="8"/>
                  </a:lnTo>
                  <a:lnTo>
                    <a:pt x="16"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54" name="Freeform 101"/>
            <p:cNvSpPr>
              <a:spLocks/>
            </p:cNvSpPr>
            <p:nvPr/>
          </p:nvSpPr>
          <p:spPr bwMode="auto">
            <a:xfrm>
              <a:off x="2811" y="3455"/>
              <a:ext cx="16" cy="123"/>
            </a:xfrm>
            <a:custGeom>
              <a:avLst/>
              <a:gdLst>
                <a:gd name="T0" fmla="*/ 0 w 16"/>
                <a:gd name="T1" fmla="*/ 0 h 123"/>
                <a:gd name="T2" fmla="*/ 0 w 16"/>
                <a:gd name="T3" fmla="*/ 35 h 123"/>
                <a:gd name="T4" fmla="*/ 0 w 16"/>
                <a:gd name="T5" fmla="*/ 43 h 123"/>
                <a:gd name="T6" fmla="*/ 0 w 16"/>
                <a:gd name="T7" fmla="*/ 70 h 123"/>
                <a:gd name="T8" fmla="*/ 8 w 16"/>
                <a:gd name="T9" fmla="*/ 70 h 123"/>
                <a:gd name="T10" fmla="*/ 8 w 16"/>
                <a:gd name="T11" fmla="*/ 79 h 123"/>
                <a:gd name="T12" fmla="*/ 8 w 16"/>
                <a:gd name="T13" fmla="*/ 87 h 123"/>
                <a:gd name="T14" fmla="*/ 8 w 16"/>
                <a:gd name="T15" fmla="*/ 105 h 123"/>
                <a:gd name="T16" fmla="*/ 16 w 16"/>
                <a:gd name="T17" fmla="*/ 114 h 123"/>
                <a:gd name="T18" fmla="*/ 16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0" y="0"/>
                  </a:moveTo>
                  <a:lnTo>
                    <a:pt x="0" y="35"/>
                  </a:lnTo>
                  <a:lnTo>
                    <a:pt x="0" y="43"/>
                  </a:lnTo>
                  <a:lnTo>
                    <a:pt x="0" y="70"/>
                  </a:lnTo>
                  <a:lnTo>
                    <a:pt x="8" y="70"/>
                  </a:lnTo>
                  <a:lnTo>
                    <a:pt x="8" y="79"/>
                  </a:lnTo>
                  <a:lnTo>
                    <a:pt x="8" y="87"/>
                  </a:lnTo>
                  <a:lnTo>
                    <a:pt x="8" y="105"/>
                  </a:lnTo>
                  <a:lnTo>
                    <a:pt x="16" y="114"/>
                  </a:lnTo>
                  <a:lnTo>
                    <a:pt x="16"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55" name="Freeform 102"/>
            <p:cNvSpPr>
              <a:spLocks/>
            </p:cNvSpPr>
            <p:nvPr/>
          </p:nvSpPr>
          <p:spPr bwMode="auto">
            <a:xfrm>
              <a:off x="2843" y="3481"/>
              <a:ext cx="16" cy="61"/>
            </a:xfrm>
            <a:custGeom>
              <a:avLst/>
              <a:gdLst>
                <a:gd name="T0" fmla="*/ 16 w 16"/>
                <a:gd name="T1" fmla="*/ 0 h 61"/>
                <a:gd name="T2" fmla="*/ 8 w 16"/>
                <a:gd name="T3" fmla="*/ 9 h 61"/>
                <a:gd name="T4" fmla="*/ 0 w 16"/>
                <a:gd name="T5" fmla="*/ 17 h 61"/>
                <a:gd name="T6" fmla="*/ 0 w 16"/>
                <a:gd name="T7" fmla="*/ 26 h 61"/>
                <a:gd name="T8" fmla="*/ 0 w 16"/>
                <a:gd name="T9" fmla="*/ 44 h 61"/>
                <a:gd name="T10" fmla="*/ 0 w 16"/>
                <a:gd name="T11" fmla="*/ 53 h 61"/>
                <a:gd name="T12" fmla="*/ 0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16" y="0"/>
                  </a:moveTo>
                  <a:lnTo>
                    <a:pt x="8" y="9"/>
                  </a:lnTo>
                  <a:lnTo>
                    <a:pt x="0" y="17"/>
                  </a:lnTo>
                  <a:lnTo>
                    <a:pt x="0" y="26"/>
                  </a:lnTo>
                  <a:lnTo>
                    <a:pt x="0" y="44"/>
                  </a:lnTo>
                  <a:lnTo>
                    <a:pt x="0" y="53"/>
                  </a:lnTo>
                  <a:lnTo>
                    <a:pt x="0"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56" name="Freeform 103"/>
            <p:cNvSpPr>
              <a:spLocks/>
            </p:cNvSpPr>
            <p:nvPr/>
          </p:nvSpPr>
          <p:spPr bwMode="auto">
            <a:xfrm>
              <a:off x="2875" y="3507"/>
              <a:ext cx="16" cy="88"/>
            </a:xfrm>
            <a:custGeom>
              <a:avLst/>
              <a:gdLst>
                <a:gd name="T0" fmla="*/ 0 w 16"/>
                <a:gd name="T1" fmla="*/ 0 h 88"/>
                <a:gd name="T2" fmla="*/ 0 w 16"/>
                <a:gd name="T3" fmla="*/ 27 h 88"/>
                <a:gd name="T4" fmla="*/ 8 w 16"/>
                <a:gd name="T5" fmla="*/ 35 h 88"/>
                <a:gd name="T6" fmla="*/ 8 w 16"/>
                <a:gd name="T7" fmla="*/ 53 h 88"/>
                <a:gd name="T8" fmla="*/ 16 w 16"/>
                <a:gd name="T9" fmla="*/ 62 h 88"/>
                <a:gd name="T10" fmla="*/ 16 w 16"/>
                <a:gd name="T11" fmla="*/ 71 h 88"/>
                <a:gd name="T12" fmla="*/ 16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0" y="0"/>
                  </a:moveTo>
                  <a:lnTo>
                    <a:pt x="0" y="27"/>
                  </a:lnTo>
                  <a:lnTo>
                    <a:pt x="8" y="35"/>
                  </a:lnTo>
                  <a:lnTo>
                    <a:pt x="8" y="53"/>
                  </a:lnTo>
                  <a:lnTo>
                    <a:pt x="16" y="62"/>
                  </a:lnTo>
                  <a:lnTo>
                    <a:pt x="16" y="71"/>
                  </a:lnTo>
                  <a:lnTo>
                    <a:pt x="16"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57" name="Freeform 104"/>
            <p:cNvSpPr>
              <a:spLocks/>
            </p:cNvSpPr>
            <p:nvPr/>
          </p:nvSpPr>
          <p:spPr bwMode="auto">
            <a:xfrm>
              <a:off x="2915" y="3455"/>
              <a:ext cx="16" cy="123"/>
            </a:xfrm>
            <a:custGeom>
              <a:avLst/>
              <a:gdLst>
                <a:gd name="T0" fmla="*/ 8 w 16"/>
                <a:gd name="T1" fmla="*/ 0 h 123"/>
                <a:gd name="T2" fmla="*/ 8 w 16"/>
                <a:gd name="T3" fmla="*/ 8 h 123"/>
                <a:gd name="T4" fmla="*/ 0 w 16"/>
                <a:gd name="T5" fmla="*/ 26 h 123"/>
                <a:gd name="T6" fmla="*/ 0 w 16"/>
                <a:gd name="T7" fmla="*/ 35 h 123"/>
                <a:gd name="T8" fmla="*/ 8 w 16"/>
                <a:gd name="T9" fmla="*/ 43 h 123"/>
                <a:gd name="T10" fmla="*/ 8 w 16"/>
                <a:gd name="T11" fmla="*/ 52 h 123"/>
                <a:gd name="T12" fmla="*/ 8 w 16"/>
                <a:gd name="T13" fmla="*/ 70 h 123"/>
                <a:gd name="T14" fmla="*/ 8 w 16"/>
                <a:gd name="T15" fmla="*/ 79 h 123"/>
                <a:gd name="T16" fmla="*/ 16 w 16"/>
                <a:gd name="T17" fmla="*/ 87 h 123"/>
                <a:gd name="T18" fmla="*/ 16 w 16"/>
                <a:gd name="T19" fmla="*/ 105 h 123"/>
                <a:gd name="T20" fmla="*/ 16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0" y="26"/>
                  </a:lnTo>
                  <a:lnTo>
                    <a:pt x="0" y="35"/>
                  </a:lnTo>
                  <a:lnTo>
                    <a:pt x="8" y="43"/>
                  </a:lnTo>
                  <a:lnTo>
                    <a:pt x="8" y="52"/>
                  </a:lnTo>
                  <a:lnTo>
                    <a:pt x="8" y="70"/>
                  </a:lnTo>
                  <a:lnTo>
                    <a:pt x="8" y="79"/>
                  </a:lnTo>
                  <a:lnTo>
                    <a:pt x="16" y="87"/>
                  </a:lnTo>
                  <a:lnTo>
                    <a:pt x="16" y="105"/>
                  </a:lnTo>
                  <a:lnTo>
                    <a:pt x="16"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58" name="Freeform 105"/>
            <p:cNvSpPr>
              <a:spLocks/>
            </p:cNvSpPr>
            <p:nvPr/>
          </p:nvSpPr>
          <p:spPr bwMode="auto">
            <a:xfrm>
              <a:off x="3011" y="3490"/>
              <a:ext cx="40" cy="105"/>
            </a:xfrm>
            <a:custGeom>
              <a:avLst/>
              <a:gdLst>
                <a:gd name="T0" fmla="*/ 8 w 40"/>
                <a:gd name="T1" fmla="*/ 0 h 105"/>
                <a:gd name="T2" fmla="*/ 0 w 40"/>
                <a:gd name="T3" fmla="*/ 8 h 105"/>
                <a:gd name="T4" fmla="*/ 8 w 40"/>
                <a:gd name="T5" fmla="*/ 17 h 105"/>
                <a:gd name="T6" fmla="*/ 16 w 40"/>
                <a:gd name="T7" fmla="*/ 35 h 105"/>
                <a:gd name="T8" fmla="*/ 32 w 40"/>
                <a:gd name="T9" fmla="*/ 44 h 105"/>
                <a:gd name="T10" fmla="*/ 32 w 40"/>
                <a:gd name="T11" fmla="*/ 52 h 105"/>
                <a:gd name="T12" fmla="*/ 40 w 40"/>
                <a:gd name="T13" fmla="*/ 70 h 105"/>
                <a:gd name="T14" fmla="*/ 40 w 40"/>
                <a:gd name="T15" fmla="*/ 79 h 105"/>
                <a:gd name="T16" fmla="*/ 40 w 40"/>
                <a:gd name="T17" fmla="*/ 88 h 105"/>
                <a:gd name="T18" fmla="*/ 4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8" y="0"/>
                  </a:moveTo>
                  <a:lnTo>
                    <a:pt x="0" y="8"/>
                  </a:lnTo>
                  <a:lnTo>
                    <a:pt x="8" y="17"/>
                  </a:lnTo>
                  <a:lnTo>
                    <a:pt x="16" y="35"/>
                  </a:lnTo>
                  <a:lnTo>
                    <a:pt x="32" y="44"/>
                  </a:lnTo>
                  <a:lnTo>
                    <a:pt x="32" y="52"/>
                  </a:lnTo>
                  <a:lnTo>
                    <a:pt x="40" y="70"/>
                  </a:lnTo>
                  <a:lnTo>
                    <a:pt x="40" y="79"/>
                  </a:lnTo>
                  <a:lnTo>
                    <a:pt x="40" y="88"/>
                  </a:lnTo>
                  <a:lnTo>
                    <a:pt x="4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59" name="Freeform 106"/>
            <p:cNvSpPr>
              <a:spLocks/>
            </p:cNvSpPr>
            <p:nvPr/>
          </p:nvSpPr>
          <p:spPr bwMode="auto">
            <a:xfrm>
              <a:off x="3051" y="3463"/>
              <a:ext cx="64" cy="115"/>
            </a:xfrm>
            <a:custGeom>
              <a:avLst/>
              <a:gdLst>
                <a:gd name="T0" fmla="*/ 0 w 64"/>
                <a:gd name="T1" fmla="*/ 0 h 115"/>
                <a:gd name="T2" fmla="*/ 8 w 64"/>
                <a:gd name="T3" fmla="*/ 18 h 115"/>
                <a:gd name="T4" fmla="*/ 8 w 64"/>
                <a:gd name="T5" fmla="*/ 27 h 115"/>
                <a:gd name="T6" fmla="*/ 24 w 64"/>
                <a:gd name="T7" fmla="*/ 27 h 115"/>
                <a:gd name="T8" fmla="*/ 32 w 64"/>
                <a:gd name="T9" fmla="*/ 27 h 115"/>
                <a:gd name="T10" fmla="*/ 32 w 64"/>
                <a:gd name="T11" fmla="*/ 35 h 115"/>
                <a:gd name="T12" fmla="*/ 32 w 64"/>
                <a:gd name="T13" fmla="*/ 44 h 115"/>
                <a:gd name="T14" fmla="*/ 40 w 64"/>
                <a:gd name="T15" fmla="*/ 62 h 115"/>
                <a:gd name="T16" fmla="*/ 48 w 64"/>
                <a:gd name="T17" fmla="*/ 71 h 115"/>
                <a:gd name="T18" fmla="*/ 48 w 64"/>
                <a:gd name="T19" fmla="*/ 79 h 115"/>
                <a:gd name="T20" fmla="*/ 48 w 64"/>
                <a:gd name="T21" fmla="*/ 97 h 115"/>
                <a:gd name="T22" fmla="*/ 64 w 64"/>
                <a:gd name="T23" fmla="*/ 97 h 115"/>
                <a:gd name="T24" fmla="*/ 64 w 64"/>
                <a:gd name="T25" fmla="*/ 106 h 115"/>
                <a:gd name="T26" fmla="*/ 64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0" y="0"/>
                  </a:moveTo>
                  <a:lnTo>
                    <a:pt x="8" y="18"/>
                  </a:lnTo>
                  <a:lnTo>
                    <a:pt x="8" y="27"/>
                  </a:lnTo>
                  <a:lnTo>
                    <a:pt x="24" y="27"/>
                  </a:lnTo>
                  <a:lnTo>
                    <a:pt x="32" y="27"/>
                  </a:lnTo>
                  <a:lnTo>
                    <a:pt x="32" y="35"/>
                  </a:lnTo>
                  <a:lnTo>
                    <a:pt x="32" y="44"/>
                  </a:lnTo>
                  <a:lnTo>
                    <a:pt x="40" y="62"/>
                  </a:lnTo>
                  <a:lnTo>
                    <a:pt x="48" y="71"/>
                  </a:lnTo>
                  <a:lnTo>
                    <a:pt x="48" y="79"/>
                  </a:lnTo>
                  <a:lnTo>
                    <a:pt x="48" y="97"/>
                  </a:lnTo>
                  <a:lnTo>
                    <a:pt x="64" y="97"/>
                  </a:lnTo>
                  <a:lnTo>
                    <a:pt x="64" y="106"/>
                  </a:lnTo>
                  <a:lnTo>
                    <a:pt x="64"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60" name="Freeform 107"/>
            <p:cNvSpPr>
              <a:spLocks/>
            </p:cNvSpPr>
            <p:nvPr/>
          </p:nvSpPr>
          <p:spPr bwMode="auto">
            <a:xfrm>
              <a:off x="2659" y="3507"/>
              <a:ext cx="48" cy="88"/>
            </a:xfrm>
            <a:custGeom>
              <a:avLst/>
              <a:gdLst>
                <a:gd name="T0" fmla="*/ 48 w 48"/>
                <a:gd name="T1" fmla="*/ 0 h 88"/>
                <a:gd name="T2" fmla="*/ 48 w 48"/>
                <a:gd name="T3" fmla="*/ 18 h 88"/>
                <a:gd name="T4" fmla="*/ 48 w 48"/>
                <a:gd name="T5" fmla="*/ 27 h 88"/>
                <a:gd name="T6" fmla="*/ 32 w 48"/>
                <a:gd name="T7" fmla="*/ 27 h 88"/>
                <a:gd name="T8" fmla="*/ 32 w 48"/>
                <a:gd name="T9" fmla="*/ 35 h 88"/>
                <a:gd name="T10" fmla="*/ 24 w 48"/>
                <a:gd name="T11" fmla="*/ 35 h 88"/>
                <a:gd name="T12" fmla="*/ 16 w 48"/>
                <a:gd name="T13" fmla="*/ 53 h 88"/>
                <a:gd name="T14" fmla="*/ 0 w 48"/>
                <a:gd name="T15" fmla="*/ 62 h 88"/>
                <a:gd name="T16" fmla="*/ 0 w 48"/>
                <a:gd name="T17" fmla="*/ 71 h 88"/>
                <a:gd name="T18" fmla="*/ 0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48" y="0"/>
                  </a:moveTo>
                  <a:lnTo>
                    <a:pt x="48" y="18"/>
                  </a:lnTo>
                  <a:lnTo>
                    <a:pt x="48" y="27"/>
                  </a:lnTo>
                  <a:lnTo>
                    <a:pt x="32" y="27"/>
                  </a:lnTo>
                  <a:lnTo>
                    <a:pt x="32" y="35"/>
                  </a:lnTo>
                  <a:lnTo>
                    <a:pt x="24" y="35"/>
                  </a:lnTo>
                  <a:lnTo>
                    <a:pt x="16"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61" name="Freeform 108"/>
            <p:cNvSpPr>
              <a:spLocks/>
            </p:cNvSpPr>
            <p:nvPr/>
          </p:nvSpPr>
          <p:spPr bwMode="auto">
            <a:xfrm>
              <a:off x="2683" y="3314"/>
              <a:ext cx="64" cy="53"/>
            </a:xfrm>
            <a:custGeom>
              <a:avLst/>
              <a:gdLst>
                <a:gd name="T0" fmla="*/ 64 w 64"/>
                <a:gd name="T1" fmla="*/ 0 h 53"/>
                <a:gd name="T2" fmla="*/ 40 w 64"/>
                <a:gd name="T3" fmla="*/ 17 h 53"/>
                <a:gd name="T4" fmla="*/ 32 w 64"/>
                <a:gd name="T5" fmla="*/ 17 h 53"/>
                <a:gd name="T6" fmla="*/ 24 w 64"/>
                <a:gd name="T7" fmla="*/ 17 h 53"/>
                <a:gd name="T8" fmla="*/ 8 w 64"/>
                <a:gd name="T9" fmla="*/ 17 h 53"/>
                <a:gd name="T10" fmla="*/ 0 w 64"/>
                <a:gd name="T11" fmla="*/ 26 h 53"/>
                <a:gd name="T12" fmla="*/ 0 w 64"/>
                <a:gd name="T13" fmla="*/ 35 h 53"/>
                <a:gd name="T14" fmla="*/ 0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64" y="0"/>
                  </a:moveTo>
                  <a:lnTo>
                    <a:pt x="40" y="17"/>
                  </a:lnTo>
                  <a:lnTo>
                    <a:pt x="32" y="17"/>
                  </a:lnTo>
                  <a:lnTo>
                    <a:pt x="24" y="17"/>
                  </a:lnTo>
                  <a:lnTo>
                    <a:pt x="8" y="17"/>
                  </a:lnTo>
                  <a:lnTo>
                    <a:pt x="0" y="26"/>
                  </a:lnTo>
                  <a:lnTo>
                    <a:pt x="0" y="35"/>
                  </a:lnTo>
                  <a:lnTo>
                    <a:pt x="0"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62" name="Freeform 109"/>
            <p:cNvSpPr>
              <a:spLocks/>
            </p:cNvSpPr>
            <p:nvPr/>
          </p:nvSpPr>
          <p:spPr bwMode="auto">
            <a:xfrm>
              <a:off x="2963" y="3314"/>
              <a:ext cx="96" cy="35"/>
            </a:xfrm>
            <a:custGeom>
              <a:avLst/>
              <a:gdLst>
                <a:gd name="T0" fmla="*/ 0 w 96"/>
                <a:gd name="T1" fmla="*/ 0 h 35"/>
                <a:gd name="T2" fmla="*/ 16 w 96"/>
                <a:gd name="T3" fmla="*/ 0 h 35"/>
                <a:gd name="T4" fmla="*/ 24 w 96"/>
                <a:gd name="T5" fmla="*/ 0 h 35"/>
                <a:gd name="T6" fmla="*/ 32 w 96"/>
                <a:gd name="T7" fmla="*/ 0 h 35"/>
                <a:gd name="T8" fmla="*/ 48 w 96"/>
                <a:gd name="T9" fmla="*/ 0 h 35"/>
                <a:gd name="T10" fmla="*/ 56 w 96"/>
                <a:gd name="T11" fmla="*/ 0 h 35"/>
                <a:gd name="T12" fmla="*/ 64 w 96"/>
                <a:gd name="T13" fmla="*/ 0 h 35"/>
                <a:gd name="T14" fmla="*/ 80 w 96"/>
                <a:gd name="T15" fmla="*/ 17 h 35"/>
                <a:gd name="T16" fmla="*/ 88 w 96"/>
                <a:gd name="T17" fmla="*/ 26 h 35"/>
                <a:gd name="T18" fmla="*/ 96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0" y="0"/>
                  </a:moveTo>
                  <a:lnTo>
                    <a:pt x="16" y="0"/>
                  </a:lnTo>
                  <a:lnTo>
                    <a:pt x="24" y="0"/>
                  </a:lnTo>
                  <a:lnTo>
                    <a:pt x="32" y="0"/>
                  </a:lnTo>
                  <a:lnTo>
                    <a:pt x="48" y="0"/>
                  </a:lnTo>
                  <a:lnTo>
                    <a:pt x="56" y="0"/>
                  </a:lnTo>
                  <a:lnTo>
                    <a:pt x="64" y="0"/>
                  </a:lnTo>
                  <a:lnTo>
                    <a:pt x="80" y="17"/>
                  </a:lnTo>
                  <a:lnTo>
                    <a:pt x="88" y="26"/>
                  </a:lnTo>
                  <a:lnTo>
                    <a:pt x="96"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63" name="Freeform 110"/>
            <p:cNvSpPr>
              <a:spLocks/>
            </p:cNvSpPr>
            <p:nvPr/>
          </p:nvSpPr>
          <p:spPr bwMode="auto">
            <a:xfrm>
              <a:off x="2947" y="3296"/>
              <a:ext cx="112" cy="44"/>
            </a:xfrm>
            <a:custGeom>
              <a:avLst/>
              <a:gdLst>
                <a:gd name="T0" fmla="*/ 0 w 112"/>
                <a:gd name="T1" fmla="*/ 0 h 44"/>
                <a:gd name="T2" fmla="*/ 8 w 112"/>
                <a:gd name="T3" fmla="*/ 0 h 44"/>
                <a:gd name="T4" fmla="*/ 16 w 112"/>
                <a:gd name="T5" fmla="*/ 0 h 44"/>
                <a:gd name="T6" fmla="*/ 32 w 112"/>
                <a:gd name="T7" fmla="*/ 0 h 44"/>
                <a:gd name="T8" fmla="*/ 40 w 112"/>
                <a:gd name="T9" fmla="*/ 0 h 44"/>
                <a:gd name="T10" fmla="*/ 48 w 112"/>
                <a:gd name="T11" fmla="*/ 0 h 44"/>
                <a:gd name="T12" fmla="*/ 64 w 112"/>
                <a:gd name="T13" fmla="*/ 0 h 44"/>
                <a:gd name="T14" fmla="*/ 72 w 112"/>
                <a:gd name="T15" fmla="*/ 9 h 44"/>
                <a:gd name="T16" fmla="*/ 80 w 112"/>
                <a:gd name="T17" fmla="*/ 9 h 44"/>
                <a:gd name="T18" fmla="*/ 80 w 112"/>
                <a:gd name="T19" fmla="*/ 18 h 44"/>
                <a:gd name="T20" fmla="*/ 96 w 112"/>
                <a:gd name="T21" fmla="*/ 18 h 44"/>
                <a:gd name="T22" fmla="*/ 104 w 112"/>
                <a:gd name="T23" fmla="*/ 35 h 44"/>
                <a:gd name="T24" fmla="*/ 112 w 112"/>
                <a:gd name="T25" fmla="*/ 35 h 44"/>
                <a:gd name="T26" fmla="*/ 112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0" y="0"/>
                  </a:moveTo>
                  <a:lnTo>
                    <a:pt x="8" y="0"/>
                  </a:lnTo>
                  <a:lnTo>
                    <a:pt x="16" y="0"/>
                  </a:lnTo>
                  <a:lnTo>
                    <a:pt x="32" y="0"/>
                  </a:lnTo>
                  <a:lnTo>
                    <a:pt x="40" y="0"/>
                  </a:lnTo>
                  <a:lnTo>
                    <a:pt x="48" y="0"/>
                  </a:lnTo>
                  <a:lnTo>
                    <a:pt x="64" y="0"/>
                  </a:lnTo>
                  <a:lnTo>
                    <a:pt x="72" y="9"/>
                  </a:lnTo>
                  <a:lnTo>
                    <a:pt x="80" y="9"/>
                  </a:lnTo>
                  <a:lnTo>
                    <a:pt x="80" y="18"/>
                  </a:lnTo>
                  <a:lnTo>
                    <a:pt x="96" y="18"/>
                  </a:lnTo>
                  <a:lnTo>
                    <a:pt x="104" y="35"/>
                  </a:lnTo>
                  <a:lnTo>
                    <a:pt x="112" y="35"/>
                  </a:lnTo>
                  <a:lnTo>
                    <a:pt x="112"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64" name="Freeform 111"/>
            <p:cNvSpPr>
              <a:spLocks/>
            </p:cNvSpPr>
            <p:nvPr/>
          </p:nvSpPr>
          <p:spPr bwMode="auto">
            <a:xfrm>
              <a:off x="3027" y="3375"/>
              <a:ext cx="64" cy="71"/>
            </a:xfrm>
            <a:custGeom>
              <a:avLst/>
              <a:gdLst>
                <a:gd name="T0" fmla="*/ 0 w 64"/>
                <a:gd name="T1" fmla="*/ 0 h 71"/>
                <a:gd name="T2" fmla="*/ 16 w 64"/>
                <a:gd name="T3" fmla="*/ 0 h 71"/>
                <a:gd name="T4" fmla="*/ 24 w 64"/>
                <a:gd name="T5" fmla="*/ 9 h 71"/>
                <a:gd name="T6" fmla="*/ 32 w 64"/>
                <a:gd name="T7" fmla="*/ 18 h 71"/>
                <a:gd name="T8" fmla="*/ 32 w 64"/>
                <a:gd name="T9" fmla="*/ 36 h 71"/>
                <a:gd name="T10" fmla="*/ 48 w 64"/>
                <a:gd name="T11" fmla="*/ 44 h 71"/>
                <a:gd name="T12" fmla="*/ 48 w 64"/>
                <a:gd name="T13" fmla="*/ 53 h 71"/>
                <a:gd name="T14" fmla="*/ 56 w 64"/>
                <a:gd name="T15" fmla="*/ 53 h 71"/>
                <a:gd name="T16" fmla="*/ 64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0" y="0"/>
                  </a:moveTo>
                  <a:lnTo>
                    <a:pt x="16" y="0"/>
                  </a:lnTo>
                  <a:lnTo>
                    <a:pt x="24" y="9"/>
                  </a:lnTo>
                  <a:lnTo>
                    <a:pt x="32" y="18"/>
                  </a:lnTo>
                  <a:lnTo>
                    <a:pt x="32" y="36"/>
                  </a:lnTo>
                  <a:lnTo>
                    <a:pt x="48" y="44"/>
                  </a:lnTo>
                  <a:lnTo>
                    <a:pt x="48" y="53"/>
                  </a:lnTo>
                  <a:lnTo>
                    <a:pt x="56" y="53"/>
                  </a:lnTo>
                  <a:lnTo>
                    <a:pt x="64"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65" name="Freeform 112"/>
            <p:cNvSpPr>
              <a:spLocks/>
            </p:cNvSpPr>
            <p:nvPr/>
          </p:nvSpPr>
          <p:spPr bwMode="auto">
            <a:xfrm>
              <a:off x="3051" y="3455"/>
              <a:ext cx="96" cy="43"/>
            </a:xfrm>
            <a:custGeom>
              <a:avLst/>
              <a:gdLst>
                <a:gd name="T0" fmla="*/ 0 w 96"/>
                <a:gd name="T1" fmla="*/ 0 h 43"/>
                <a:gd name="T2" fmla="*/ 8 w 96"/>
                <a:gd name="T3" fmla="*/ 0 h 43"/>
                <a:gd name="T4" fmla="*/ 24 w 96"/>
                <a:gd name="T5" fmla="*/ 8 h 43"/>
                <a:gd name="T6" fmla="*/ 32 w 96"/>
                <a:gd name="T7" fmla="*/ 8 h 43"/>
                <a:gd name="T8" fmla="*/ 40 w 96"/>
                <a:gd name="T9" fmla="*/ 26 h 43"/>
                <a:gd name="T10" fmla="*/ 48 w 96"/>
                <a:gd name="T11" fmla="*/ 26 h 43"/>
                <a:gd name="T12" fmla="*/ 64 w 96"/>
                <a:gd name="T13" fmla="*/ 26 h 43"/>
                <a:gd name="T14" fmla="*/ 72 w 96"/>
                <a:gd name="T15" fmla="*/ 26 h 43"/>
                <a:gd name="T16" fmla="*/ 80 w 96"/>
                <a:gd name="T17" fmla="*/ 35 h 43"/>
                <a:gd name="T18" fmla="*/ 96 w 96"/>
                <a:gd name="T19" fmla="*/ 35 h 43"/>
                <a:gd name="T20" fmla="*/ 96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0" y="0"/>
                  </a:moveTo>
                  <a:lnTo>
                    <a:pt x="8" y="0"/>
                  </a:lnTo>
                  <a:lnTo>
                    <a:pt x="24" y="8"/>
                  </a:lnTo>
                  <a:lnTo>
                    <a:pt x="32" y="8"/>
                  </a:lnTo>
                  <a:lnTo>
                    <a:pt x="40" y="26"/>
                  </a:lnTo>
                  <a:lnTo>
                    <a:pt x="48" y="26"/>
                  </a:lnTo>
                  <a:lnTo>
                    <a:pt x="64" y="26"/>
                  </a:lnTo>
                  <a:lnTo>
                    <a:pt x="72" y="26"/>
                  </a:lnTo>
                  <a:lnTo>
                    <a:pt x="80" y="35"/>
                  </a:lnTo>
                  <a:lnTo>
                    <a:pt x="96" y="35"/>
                  </a:lnTo>
                  <a:lnTo>
                    <a:pt x="96"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8550" name="Group 113"/>
          <p:cNvGrpSpPr>
            <a:grpSpLocks/>
          </p:cNvGrpSpPr>
          <p:nvPr/>
        </p:nvGrpSpPr>
        <p:grpSpPr bwMode="auto">
          <a:xfrm>
            <a:off x="3521075" y="2351088"/>
            <a:ext cx="774700" cy="725487"/>
            <a:chOff x="2611" y="2760"/>
            <a:chExt cx="488" cy="457"/>
          </a:xfrm>
        </p:grpSpPr>
        <p:sp>
          <p:nvSpPr>
            <p:cNvPr id="495007" name="Freeform 114"/>
            <p:cNvSpPr>
              <a:spLocks/>
            </p:cNvSpPr>
            <p:nvPr/>
          </p:nvSpPr>
          <p:spPr bwMode="auto">
            <a:xfrm>
              <a:off x="2859" y="3006"/>
              <a:ext cx="240" cy="211"/>
            </a:xfrm>
            <a:custGeom>
              <a:avLst/>
              <a:gdLst>
                <a:gd name="T0" fmla="*/ 0 w 240"/>
                <a:gd name="T1" fmla="*/ 211 h 211"/>
                <a:gd name="T2" fmla="*/ 0 w 240"/>
                <a:gd name="T3" fmla="*/ 194 h 211"/>
                <a:gd name="T4" fmla="*/ 0 w 240"/>
                <a:gd name="T5" fmla="*/ 194 h 211"/>
                <a:gd name="T6" fmla="*/ 0 w 240"/>
                <a:gd name="T7" fmla="*/ 194 h 211"/>
                <a:gd name="T8" fmla="*/ 0 w 240"/>
                <a:gd name="T9" fmla="*/ 185 h 211"/>
                <a:gd name="T10" fmla="*/ 16 w 240"/>
                <a:gd name="T11" fmla="*/ 176 h 211"/>
                <a:gd name="T12" fmla="*/ 16 w 240"/>
                <a:gd name="T13" fmla="*/ 158 h 211"/>
                <a:gd name="T14" fmla="*/ 16 w 240"/>
                <a:gd name="T15" fmla="*/ 150 h 211"/>
                <a:gd name="T16" fmla="*/ 24 w 240"/>
                <a:gd name="T17" fmla="*/ 141 h 211"/>
                <a:gd name="T18" fmla="*/ 32 w 240"/>
                <a:gd name="T19" fmla="*/ 123 h 211"/>
                <a:gd name="T20" fmla="*/ 32 w 240"/>
                <a:gd name="T21" fmla="*/ 114 h 211"/>
                <a:gd name="T22" fmla="*/ 48 w 240"/>
                <a:gd name="T23" fmla="*/ 106 h 211"/>
                <a:gd name="T24" fmla="*/ 56 w 240"/>
                <a:gd name="T25" fmla="*/ 97 h 211"/>
                <a:gd name="T26" fmla="*/ 64 w 240"/>
                <a:gd name="T27" fmla="*/ 79 h 211"/>
                <a:gd name="T28" fmla="*/ 64 w 240"/>
                <a:gd name="T29" fmla="*/ 71 h 211"/>
                <a:gd name="T30" fmla="*/ 72 w 240"/>
                <a:gd name="T31" fmla="*/ 71 h 211"/>
                <a:gd name="T32" fmla="*/ 88 w 240"/>
                <a:gd name="T33" fmla="*/ 62 h 211"/>
                <a:gd name="T34" fmla="*/ 96 w 240"/>
                <a:gd name="T35" fmla="*/ 44 h 211"/>
                <a:gd name="T36" fmla="*/ 104 w 240"/>
                <a:gd name="T37" fmla="*/ 35 h 211"/>
                <a:gd name="T38" fmla="*/ 128 w 240"/>
                <a:gd name="T39" fmla="*/ 35 h 211"/>
                <a:gd name="T40" fmla="*/ 136 w 240"/>
                <a:gd name="T41" fmla="*/ 27 h 211"/>
                <a:gd name="T42" fmla="*/ 160 w 240"/>
                <a:gd name="T43" fmla="*/ 27 h 211"/>
                <a:gd name="T44" fmla="*/ 168 w 240"/>
                <a:gd name="T45" fmla="*/ 27 h 211"/>
                <a:gd name="T46" fmla="*/ 192 w 240"/>
                <a:gd name="T47" fmla="*/ 9 h 211"/>
                <a:gd name="T48" fmla="*/ 200 w 240"/>
                <a:gd name="T49" fmla="*/ 9 h 211"/>
                <a:gd name="T50" fmla="*/ 216 w 240"/>
                <a:gd name="T51" fmla="*/ 9 h 211"/>
                <a:gd name="T52" fmla="*/ 224 w 240"/>
                <a:gd name="T53" fmla="*/ 9 h 211"/>
                <a:gd name="T54" fmla="*/ 232 w 240"/>
                <a:gd name="T55" fmla="*/ 9 h 211"/>
                <a:gd name="T56" fmla="*/ 232 w 240"/>
                <a:gd name="T57" fmla="*/ 9 h 211"/>
                <a:gd name="T58" fmla="*/ 232 w 240"/>
                <a:gd name="T59" fmla="*/ 0 h 211"/>
                <a:gd name="T60" fmla="*/ 240 w 240"/>
                <a:gd name="T61" fmla="*/ 9 h 211"/>
                <a:gd name="T62" fmla="*/ 232 w 240"/>
                <a:gd name="T63" fmla="*/ 9 h 211"/>
                <a:gd name="T64" fmla="*/ 232 w 240"/>
                <a:gd name="T65" fmla="*/ 9 h 211"/>
                <a:gd name="T66" fmla="*/ 224 w 240"/>
                <a:gd name="T67" fmla="*/ 9 h 211"/>
                <a:gd name="T68" fmla="*/ 224 w 240"/>
                <a:gd name="T69" fmla="*/ 9 h 211"/>
                <a:gd name="T70" fmla="*/ 216 w 240"/>
                <a:gd name="T71" fmla="*/ 27 h 211"/>
                <a:gd name="T72" fmla="*/ 200 w 240"/>
                <a:gd name="T73" fmla="*/ 27 h 211"/>
                <a:gd name="T74" fmla="*/ 192 w 240"/>
                <a:gd name="T75" fmla="*/ 27 h 211"/>
                <a:gd name="T76" fmla="*/ 168 w 240"/>
                <a:gd name="T77" fmla="*/ 35 h 211"/>
                <a:gd name="T78" fmla="*/ 160 w 240"/>
                <a:gd name="T79" fmla="*/ 44 h 211"/>
                <a:gd name="T80" fmla="*/ 152 w 240"/>
                <a:gd name="T81" fmla="*/ 44 h 211"/>
                <a:gd name="T82" fmla="*/ 136 w 240"/>
                <a:gd name="T83" fmla="*/ 62 h 211"/>
                <a:gd name="T84" fmla="*/ 128 w 240"/>
                <a:gd name="T85" fmla="*/ 71 h 211"/>
                <a:gd name="T86" fmla="*/ 120 w 240"/>
                <a:gd name="T87" fmla="*/ 79 h 211"/>
                <a:gd name="T88" fmla="*/ 104 w 240"/>
                <a:gd name="T89" fmla="*/ 79 h 211"/>
                <a:gd name="T90" fmla="*/ 104 w 240"/>
                <a:gd name="T91" fmla="*/ 97 h 211"/>
                <a:gd name="T92" fmla="*/ 96 w 240"/>
                <a:gd name="T93" fmla="*/ 97 h 211"/>
                <a:gd name="T94" fmla="*/ 88 w 240"/>
                <a:gd name="T95" fmla="*/ 106 h 211"/>
                <a:gd name="T96" fmla="*/ 72 w 240"/>
                <a:gd name="T97" fmla="*/ 114 h 211"/>
                <a:gd name="T98" fmla="*/ 64 w 240"/>
                <a:gd name="T99" fmla="*/ 123 h 211"/>
                <a:gd name="T100" fmla="*/ 64 w 240"/>
                <a:gd name="T101" fmla="*/ 141 h 211"/>
                <a:gd name="T102" fmla="*/ 56 w 240"/>
                <a:gd name="T103" fmla="*/ 150 h 211"/>
                <a:gd name="T104" fmla="*/ 56 w 240"/>
                <a:gd name="T105" fmla="*/ 158 h 211"/>
                <a:gd name="T106" fmla="*/ 48 w 240"/>
                <a:gd name="T107" fmla="*/ 158 h 211"/>
                <a:gd name="T108" fmla="*/ 48 w 240"/>
                <a:gd name="T109" fmla="*/ 176 h 211"/>
                <a:gd name="T110" fmla="*/ 32 w 240"/>
                <a:gd name="T111" fmla="*/ 185 h 211"/>
                <a:gd name="T112" fmla="*/ 32 w 240"/>
                <a:gd name="T113" fmla="*/ 194 h 211"/>
                <a:gd name="T114" fmla="*/ 32 w 240"/>
                <a:gd name="T115" fmla="*/ 194 h 211"/>
                <a:gd name="T116" fmla="*/ 32 w 240"/>
                <a:gd name="T117" fmla="*/ 194 h 211"/>
                <a:gd name="T118" fmla="*/ 24 w 240"/>
                <a:gd name="T119" fmla="*/ 194 h 211"/>
                <a:gd name="T120" fmla="*/ 32 w 240"/>
                <a:gd name="T121" fmla="*/ 211 h 211"/>
                <a:gd name="T122" fmla="*/ 0 w 240"/>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0"/>
                <a:gd name="T187" fmla="*/ 0 h 211"/>
                <a:gd name="T188" fmla="*/ 240 w 240"/>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0" h="211">
                  <a:moveTo>
                    <a:pt x="0" y="211"/>
                  </a:moveTo>
                  <a:lnTo>
                    <a:pt x="0" y="194"/>
                  </a:lnTo>
                  <a:lnTo>
                    <a:pt x="0" y="185"/>
                  </a:lnTo>
                  <a:lnTo>
                    <a:pt x="16" y="176"/>
                  </a:lnTo>
                  <a:lnTo>
                    <a:pt x="16" y="158"/>
                  </a:lnTo>
                  <a:lnTo>
                    <a:pt x="16" y="150"/>
                  </a:lnTo>
                  <a:lnTo>
                    <a:pt x="24" y="141"/>
                  </a:lnTo>
                  <a:lnTo>
                    <a:pt x="32" y="123"/>
                  </a:lnTo>
                  <a:lnTo>
                    <a:pt x="32" y="114"/>
                  </a:lnTo>
                  <a:lnTo>
                    <a:pt x="48" y="106"/>
                  </a:lnTo>
                  <a:lnTo>
                    <a:pt x="56" y="97"/>
                  </a:lnTo>
                  <a:lnTo>
                    <a:pt x="64" y="79"/>
                  </a:lnTo>
                  <a:lnTo>
                    <a:pt x="64" y="71"/>
                  </a:lnTo>
                  <a:lnTo>
                    <a:pt x="72" y="71"/>
                  </a:lnTo>
                  <a:lnTo>
                    <a:pt x="88" y="62"/>
                  </a:lnTo>
                  <a:lnTo>
                    <a:pt x="96" y="44"/>
                  </a:lnTo>
                  <a:lnTo>
                    <a:pt x="104" y="35"/>
                  </a:lnTo>
                  <a:lnTo>
                    <a:pt x="128" y="35"/>
                  </a:lnTo>
                  <a:lnTo>
                    <a:pt x="136" y="27"/>
                  </a:lnTo>
                  <a:lnTo>
                    <a:pt x="160" y="27"/>
                  </a:lnTo>
                  <a:lnTo>
                    <a:pt x="168" y="27"/>
                  </a:lnTo>
                  <a:lnTo>
                    <a:pt x="192" y="9"/>
                  </a:lnTo>
                  <a:lnTo>
                    <a:pt x="200" y="9"/>
                  </a:lnTo>
                  <a:lnTo>
                    <a:pt x="216" y="9"/>
                  </a:lnTo>
                  <a:lnTo>
                    <a:pt x="224" y="9"/>
                  </a:lnTo>
                  <a:lnTo>
                    <a:pt x="232" y="9"/>
                  </a:lnTo>
                  <a:lnTo>
                    <a:pt x="232" y="0"/>
                  </a:lnTo>
                  <a:lnTo>
                    <a:pt x="240" y="9"/>
                  </a:lnTo>
                  <a:lnTo>
                    <a:pt x="232" y="9"/>
                  </a:lnTo>
                  <a:lnTo>
                    <a:pt x="224" y="9"/>
                  </a:lnTo>
                  <a:lnTo>
                    <a:pt x="216" y="27"/>
                  </a:lnTo>
                  <a:lnTo>
                    <a:pt x="200" y="27"/>
                  </a:lnTo>
                  <a:lnTo>
                    <a:pt x="192" y="27"/>
                  </a:lnTo>
                  <a:lnTo>
                    <a:pt x="168" y="35"/>
                  </a:lnTo>
                  <a:lnTo>
                    <a:pt x="160" y="44"/>
                  </a:lnTo>
                  <a:lnTo>
                    <a:pt x="152" y="44"/>
                  </a:lnTo>
                  <a:lnTo>
                    <a:pt x="136" y="62"/>
                  </a:lnTo>
                  <a:lnTo>
                    <a:pt x="128" y="71"/>
                  </a:lnTo>
                  <a:lnTo>
                    <a:pt x="120" y="79"/>
                  </a:lnTo>
                  <a:lnTo>
                    <a:pt x="104" y="79"/>
                  </a:lnTo>
                  <a:lnTo>
                    <a:pt x="104" y="97"/>
                  </a:lnTo>
                  <a:lnTo>
                    <a:pt x="96" y="97"/>
                  </a:lnTo>
                  <a:lnTo>
                    <a:pt x="88" y="106"/>
                  </a:lnTo>
                  <a:lnTo>
                    <a:pt x="72" y="114"/>
                  </a:lnTo>
                  <a:lnTo>
                    <a:pt x="64" y="123"/>
                  </a:lnTo>
                  <a:lnTo>
                    <a:pt x="64" y="141"/>
                  </a:lnTo>
                  <a:lnTo>
                    <a:pt x="56" y="150"/>
                  </a:lnTo>
                  <a:lnTo>
                    <a:pt x="56" y="158"/>
                  </a:lnTo>
                  <a:lnTo>
                    <a:pt x="48" y="158"/>
                  </a:lnTo>
                  <a:lnTo>
                    <a:pt x="48" y="176"/>
                  </a:lnTo>
                  <a:lnTo>
                    <a:pt x="32" y="185"/>
                  </a:lnTo>
                  <a:lnTo>
                    <a:pt x="32" y="194"/>
                  </a:lnTo>
                  <a:lnTo>
                    <a:pt x="24" y="194"/>
                  </a:lnTo>
                  <a:lnTo>
                    <a:pt x="32" y="211"/>
                  </a:lnTo>
                  <a:lnTo>
                    <a:pt x="0"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08" name="Freeform 115"/>
            <p:cNvSpPr>
              <a:spLocks/>
            </p:cNvSpPr>
            <p:nvPr/>
          </p:nvSpPr>
          <p:spPr bwMode="auto">
            <a:xfrm>
              <a:off x="2859" y="3006"/>
              <a:ext cx="240" cy="211"/>
            </a:xfrm>
            <a:custGeom>
              <a:avLst/>
              <a:gdLst>
                <a:gd name="T0" fmla="*/ 0 w 240"/>
                <a:gd name="T1" fmla="*/ 211 h 211"/>
                <a:gd name="T2" fmla="*/ 0 w 240"/>
                <a:gd name="T3" fmla="*/ 194 h 211"/>
                <a:gd name="T4" fmla="*/ 0 w 240"/>
                <a:gd name="T5" fmla="*/ 194 h 211"/>
                <a:gd name="T6" fmla="*/ 0 w 240"/>
                <a:gd name="T7" fmla="*/ 194 h 211"/>
                <a:gd name="T8" fmla="*/ 0 w 240"/>
                <a:gd name="T9" fmla="*/ 185 h 211"/>
                <a:gd name="T10" fmla="*/ 16 w 240"/>
                <a:gd name="T11" fmla="*/ 176 h 211"/>
                <a:gd name="T12" fmla="*/ 16 w 240"/>
                <a:gd name="T13" fmla="*/ 158 h 211"/>
                <a:gd name="T14" fmla="*/ 16 w 240"/>
                <a:gd name="T15" fmla="*/ 150 h 211"/>
                <a:gd name="T16" fmla="*/ 24 w 240"/>
                <a:gd name="T17" fmla="*/ 141 h 211"/>
                <a:gd name="T18" fmla="*/ 32 w 240"/>
                <a:gd name="T19" fmla="*/ 123 h 211"/>
                <a:gd name="T20" fmla="*/ 32 w 240"/>
                <a:gd name="T21" fmla="*/ 114 h 211"/>
                <a:gd name="T22" fmla="*/ 48 w 240"/>
                <a:gd name="T23" fmla="*/ 106 h 211"/>
                <a:gd name="T24" fmla="*/ 56 w 240"/>
                <a:gd name="T25" fmla="*/ 97 h 211"/>
                <a:gd name="T26" fmla="*/ 64 w 240"/>
                <a:gd name="T27" fmla="*/ 79 h 211"/>
                <a:gd name="T28" fmla="*/ 64 w 240"/>
                <a:gd name="T29" fmla="*/ 71 h 211"/>
                <a:gd name="T30" fmla="*/ 72 w 240"/>
                <a:gd name="T31" fmla="*/ 71 h 211"/>
                <a:gd name="T32" fmla="*/ 88 w 240"/>
                <a:gd name="T33" fmla="*/ 62 h 211"/>
                <a:gd name="T34" fmla="*/ 96 w 240"/>
                <a:gd name="T35" fmla="*/ 44 h 211"/>
                <a:gd name="T36" fmla="*/ 104 w 240"/>
                <a:gd name="T37" fmla="*/ 35 h 211"/>
                <a:gd name="T38" fmla="*/ 128 w 240"/>
                <a:gd name="T39" fmla="*/ 35 h 211"/>
                <a:gd name="T40" fmla="*/ 136 w 240"/>
                <a:gd name="T41" fmla="*/ 27 h 211"/>
                <a:gd name="T42" fmla="*/ 160 w 240"/>
                <a:gd name="T43" fmla="*/ 27 h 211"/>
                <a:gd name="T44" fmla="*/ 168 w 240"/>
                <a:gd name="T45" fmla="*/ 27 h 211"/>
                <a:gd name="T46" fmla="*/ 192 w 240"/>
                <a:gd name="T47" fmla="*/ 9 h 211"/>
                <a:gd name="T48" fmla="*/ 200 w 240"/>
                <a:gd name="T49" fmla="*/ 9 h 211"/>
                <a:gd name="T50" fmla="*/ 216 w 240"/>
                <a:gd name="T51" fmla="*/ 9 h 211"/>
                <a:gd name="T52" fmla="*/ 224 w 240"/>
                <a:gd name="T53" fmla="*/ 9 h 211"/>
                <a:gd name="T54" fmla="*/ 232 w 240"/>
                <a:gd name="T55" fmla="*/ 9 h 211"/>
                <a:gd name="T56" fmla="*/ 232 w 240"/>
                <a:gd name="T57" fmla="*/ 9 h 211"/>
                <a:gd name="T58" fmla="*/ 232 w 240"/>
                <a:gd name="T59" fmla="*/ 0 h 211"/>
                <a:gd name="T60" fmla="*/ 240 w 240"/>
                <a:gd name="T61" fmla="*/ 9 h 211"/>
                <a:gd name="T62" fmla="*/ 232 w 240"/>
                <a:gd name="T63" fmla="*/ 9 h 211"/>
                <a:gd name="T64" fmla="*/ 232 w 240"/>
                <a:gd name="T65" fmla="*/ 9 h 211"/>
                <a:gd name="T66" fmla="*/ 224 w 240"/>
                <a:gd name="T67" fmla="*/ 9 h 211"/>
                <a:gd name="T68" fmla="*/ 224 w 240"/>
                <a:gd name="T69" fmla="*/ 9 h 211"/>
                <a:gd name="T70" fmla="*/ 216 w 240"/>
                <a:gd name="T71" fmla="*/ 27 h 211"/>
                <a:gd name="T72" fmla="*/ 200 w 240"/>
                <a:gd name="T73" fmla="*/ 27 h 211"/>
                <a:gd name="T74" fmla="*/ 192 w 240"/>
                <a:gd name="T75" fmla="*/ 27 h 211"/>
                <a:gd name="T76" fmla="*/ 168 w 240"/>
                <a:gd name="T77" fmla="*/ 35 h 211"/>
                <a:gd name="T78" fmla="*/ 160 w 240"/>
                <a:gd name="T79" fmla="*/ 44 h 211"/>
                <a:gd name="T80" fmla="*/ 152 w 240"/>
                <a:gd name="T81" fmla="*/ 44 h 211"/>
                <a:gd name="T82" fmla="*/ 136 w 240"/>
                <a:gd name="T83" fmla="*/ 62 h 211"/>
                <a:gd name="T84" fmla="*/ 128 w 240"/>
                <a:gd name="T85" fmla="*/ 71 h 211"/>
                <a:gd name="T86" fmla="*/ 120 w 240"/>
                <a:gd name="T87" fmla="*/ 79 h 211"/>
                <a:gd name="T88" fmla="*/ 104 w 240"/>
                <a:gd name="T89" fmla="*/ 79 h 211"/>
                <a:gd name="T90" fmla="*/ 104 w 240"/>
                <a:gd name="T91" fmla="*/ 97 h 211"/>
                <a:gd name="T92" fmla="*/ 96 w 240"/>
                <a:gd name="T93" fmla="*/ 97 h 211"/>
                <a:gd name="T94" fmla="*/ 88 w 240"/>
                <a:gd name="T95" fmla="*/ 106 h 211"/>
                <a:gd name="T96" fmla="*/ 72 w 240"/>
                <a:gd name="T97" fmla="*/ 114 h 211"/>
                <a:gd name="T98" fmla="*/ 64 w 240"/>
                <a:gd name="T99" fmla="*/ 123 h 211"/>
                <a:gd name="T100" fmla="*/ 64 w 240"/>
                <a:gd name="T101" fmla="*/ 141 h 211"/>
                <a:gd name="T102" fmla="*/ 56 w 240"/>
                <a:gd name="T103" fmla="*/ 150 h 211"/>
                <a:gd name="T104" fmla="*/ 56 w 240"/>
                <a:gd name="T105" fmla="*/ 158 h 211"/>
                <a:gd name="T106" fmla="*/ 48 w 240"/>
                <a:gd name="T107" fmla="*/ 158 h 211"/>
                <a:gd name="T108" fmla="*/ 48 w 240"/>
                <a:gd name="T109" fmla="*/ 176 h 211"/>
                <a:gd name="T110" fmla="*/ 32 w 240"/>
                <a:gd name="T111" fmla="*/ 185 h 211"/>
                <a:gd name="T112" fmla="*/ 32 w 240"/>
                <a:gd name="T113" fmla="*/ 194 h 211"/>
                <a:gd name="T114" fmla="*/ 32 w 240"/>
                <a:gd name="T115" fmla="*/ 194 h 211"/>
                <a:gd name="T116" fmla="*/ 32 w 240"/>
                <a:gd name="T117" fmla="*/ 194 h 211"/>
                <a:gd name="T118" fmla="*/ 24 w 240"/>
                <a:gd name="T119" fmla="*/ 194 h 211"/>
                <a:gd name="T120" fmla="*/ 32 w 240"/>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0"/>
                <a:gd name="T184" fmla="*/ 0 h 211"/>
                <a:gd name="T185" fmla="*/ 240 w 240"/>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0" h="211">
                  <a:moveTo>
                    <a:pt x="0" y="211"/>
                  </a:moveTo>
                  <a:lnTo>
                    <a:pt x="0" y="194"/>
                  </a:lnTo>
                  <a:lnTo>
                    <a:pt x="0" y="185"/>
                  </a:lnTo>
                  <a:lnTo>
                    <a:pt x="16" y="176"/>
                  </a:lnTo>
                  <a:lnTo>
                    <a:pt x="16" y="158"/>
                  </a:lnTo>
                  <a:lnTo>
                    <a:pt x="16" y="150"/>
                  </a:lnTo>
                  <a:lnTo>
                    <a:pt x="24" y="141"/>
                  </a:lnTo>
                  <a:lnTo>
                    <a:pt x="32" y="123"/>
                  </a:lnTo>
                  <a:lnTo>
                    <a:pt x="32" y="114"/>
                  </a:lnTo>
                  <a:lnTo>
                    <a:pt x="48" y="106"/>
                  </a:lnTo>
                  <a:lnTo>
                    <a:pt x="56" y="97"/>
                  </a:lnTo>
                  <a:lnTo>
                    <a:pt x="64" y="79"/>
                  </a:lnTo>
                  <a:lnTo>
                    <a:pt x="64" y="71"/>
                  </a:lnTo>
                  <a:lnTo>
                    <a:pt x="72" y="71"/>
                  </a:lnTo>
                  <a:lnTo>
                    <a:pt x="88" y="62"/>
                  </a:lnTo>
                  <a:lnTo>
                    <a:pt x="96" y="44"/>
                  </a:lnTo>
                  <a:lnTo>
                    <a:pt x="104" y="35"/>
                  </a:lnTo>
                  <a:lnTo>
                    <a:pt x="128" y="35"/>
                  </a:lnTo>
                  <a:lnTo>
                    <a:pt x="136" y="27"/>
                  </a:lnTo>
                  <a:lnTo>
                    <a:pt x="160" y="27"/>
                  </a:lnTo>
                  <a:lnTo>
                    <a:pt x="168" y="27"/>
                  </a:lnTo>
                  <a:lnTo>
                    <a:pt x="192" y="9"/>
                  </a:lnTo>
                  <a:lnTo>
                    <a:pt x="200" y="9"/>
                  </a:lnTo>
                  <a:lnTo>
                    <a:pt x="216" y="9"/>
                  </a:lnTo>
                  <a:lnTo>
                    <a:pt x="224" y="9"/>
                  </a:lnTo>
                  <a:lnTo>
                    <a:pt x="232" y="9"/>
                  </a:lnTo>
                  <a:lnTo>
                    <a:pt x="232" y="0"/>
                  </a:lnTo>
                  <a:lnTo>
                    <a:pt x="240" y="9"/>
                  </a:lnTo>
                  <a:lnTo>
                    <a:pt x="232" y="9"/>
                  </a:lnTo>
                  <a:lnTo>
                    <a:pt x="224" y="9"/>
                  </a:lnTo>
                  <a:lnTo>
                    <a:pt x="216" y="27"/>
                  </a:lnTo>
                  <a:lnTo>
                    <a:pt x="200" y="27"/>
                  </a:lnTo>
                  <a:lnTo>
                    <a:pt x="192" y="27"/>
                  </a:lnTo>
                  <a:lnTo>
                    <a:pt x="168" y="35"/>
                  </a:lnTo>
                  <a:lnTo>
                    <a:pt x="160" y="44"/>
                  </a:lnTo>
                  <a:lnTo>
                    <a:pt x="152" y="44"/>
                  </a:lnTo>
                  <a:lnTo>
                    <a:pt x="136" y="62"/>
                  </a:lnTo>
                  <a:lnTo>
                    <a:pt x="128" y="71"/>
                  </a:lnTo>
                  <a:lnTo>
                    <a:pt x="120" y="79"/>
                  </a:lnTo>
                  <a:lnTo>
                    <a:pt x="104" y="79"/>
                  </a:lnTo>
                  <a:lnTo>
                    <a:pt x="104" y="97"/>
                  </a:lnTo>
                  <a:lnTo>
                    <a:pt x="96" y="97"/>
                  </a:lnTo>
                  <a:lnTo>
                    <a:pt x="88" y="106"/>
                  </a:lnTo>
                  <a:lnTo>
                    <a:pt x="72" y="114"/>
                  </a:lnTo>
                  <a:lnTo>
                    <a:pt x="64" y="123"/>
                  </a:lnTo>
                  <a:lnTo>
                    <a:pt x="64" y="141"/>
                  </a:lnTo>
                  <a:lnTo>
                    <a:pt x="56" y="150"/>
                  </a:lnTo>
                  <a:lnTo>
                    <a:pt x="56" y="158"/>
                  </a:lnTo>
                  <a:lnTo>
                    <a:pt x="48" y="158"/>
                  </a:lnTo>
                  <a:lnTo>
                    <a:pt x="48" y="176"/>
                  </a:lnTo>
                  <a:lnTo>
                    <a:pt x="32" y="185"/>
                  </a:lnTo>
                  <a:lnTo>
                    <a:pt x="32" y="194"/>
                  </a:lnTo>
                  <a:lnTo>
                    <a:pt x="24" y="194"/>
                  </a:lnTo>
                  <a:lnTo>
                    <a:pt x="32"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09" name="Freeform 116"/>
            <p:cNvSpPr>
              <a:spLocks/>
            </p:cNvSpPr>
            <p:nvPr/>
          </p:nvSpPr>
          <p:spPr bwMode="auto">
            <a:xfrm>
              <a:off x="2675" y="2962"/>
              <a:ext cx="200" cy="255"/>
            </a:xfrm>
            <a:custGeom>
              <a:avLst/>
              <a:gdLst>
                <a:gd name="T0" fmla="*/ 152 w 200"/>
                <a:gd name="T1" fmla="*/ 255 h 255"/>
                <a:gd name="T2" fmla="*/ 144 w 200"/>
                <a:gd name="T3" fmla="*/ 238 h 255"/>
                <a:gd name="T4" fmla="*/ 144 w 200"/>
                <a:gd name="T5" fmla="*/ 238 h 255"/>
                <a:gd name="T6" fmla="*/ 144 w 200"/>
                <a:gd name="T7" fmla="*/ 238 h 255"/>
                <a:gd name="T8" fmla="*/ 144 w 200"/>
                <a:gd name="T9" fmla="*/ 229 h 255"/>
                <a:gd name="T10" fmla="*/ 144 w 200"/>
                <a:gd name="T11" fmla="*/ 229 h 255"/>
                <a:gd name="T12" fmla="*/ 144 w 200"/>
                <a:gd name="T13" fmla="*/ 220 h 255"/>
                <a:gd name="T14" fmla="*/ 144 w 200"/>
                <a:gd name="T15" fmla="*/ 202 h 255"/>
                <a:gd name="T16" fmla="*/ 136 w 200"/>
                <a:gd name="T17" fmla="*/ 194 h 255"/>
                <a:gd name="T18" fmla="*/ 136 w 200"/>
                <a:gd name="T19" fmla="*/ 194 h 255"/>
                <a:gd name="T20" fmla="*/ 136 w 200"/>
                <a:gd name="T21" fmla="*/ 185 h 255"/>
                <a:gd name="T22" fmla="*/ 120 w 200"/>
                <a:gd name="T23" fmla="*/ 167 h 255"/>
                <a:gd name="T24" fmla="*/ 120 w 200"/>
                <a:gd name="T25" fmla="*/ 158 h 255"/>
                <a:gd name="T26" fmla="*/ 112 w 200"/>
                <a:gd name="T27" fmla="*/ 150 h 255"/>
                <a:gd name="T28" fmla="*/ 112 w 200"/>
                <a:gd name="T29" fmla="*/ 150 h 255"/>
                <a:gd name="T30" fmla="*/ 112 w 200"/>
                <a:gd name="T31" fmla="*/ 150 h 255"/>
                <a:gd name="T32" fmla="*/ 104 w 200"/>
                <a:gd name="T33" fmla="*/ 123 h 255"/>
                <a:gd name="T34" fmla="*/ 88 w 200"/>
                <a:gd name="T35" fmla="*/ 115 h 255"/>
                <a:gd name="T36" fmla="*/ 80 w 200"/>
                <a:gd name="T37" fmla="*/ 106 h 255"/>
                <a:gd name="T38" fmla="*/ 72 w 200"/>
                <a:gd name="T39" fmla="*/ 88 h 255"/>
                <a:gd name="T40" fmla="*/ 56 w 200"/>
                <a:gd name="T41" fmla="*/ 79 h 255"/>
                <a:gd name="T42" fmla="*/ 48 w 200"/>
                <a:gd name="T43" fmla="*/ 71 h 255"/>
                <a:gd name="T44" fmla="*/ 40 w 200"/>
                <a:gd name="T45" fmla="*/ 53 h 255"/>
                <a:gd name="T46" fmla="*/ 40 w 200"/>
                <a:gd name="T47" fmla="*/ 44 h 255"/>
                <a:gd name="T48" fmla="*/ 32 w 200"/>
                <a:gd name="T49" fmla="*/ 35 h 255"/>
                <a:gd name="T50" fmla="*/ 16 w 200"/>
                <a:gd name="T51" fmla="*/ 27 h 255"/>
                <a:gd name="T52" fmla="*/ 8 w 200"/>
                <a:gd name="T53" fmla="*/ 9 h 255"/>
                <a:gd name="T54" fmla="*/ 8 w 200"/>
                <a:gd name="T55" fmla="*/ 9 h 255"/>
                <a:gd name="T56" fmla="*/ 8 w 200"/>
                <a:gd name="T57" fmla="*/ 9 h 255"/>
                <a:gd name="T58" fmla="*/ 0 w 200"/>
                <a:gd name="T59" fmla="*/ 0 h 255"/>
                <a:gd name="T60" fmla="*/ 8 w 200"/>
                <a:gd name="T61" fmla="*/ 9 h 255"/>
                <a:gd name="T62" fmla="*/ 8 w 200"/>
                <a:gd name="T63" fmla="*/ 9 h 255"/>
                <a:gd name="T64" fmla="*/ 8 w 200"/>
                <a:gd name="T65" fmla="*/ 9 h 255"/>
                <a:gd name="T66" fmla="*/ 8 w 200"/>
                <a:gd name="T67" fmla="*/ 9 h 255"/>
                <a:gd name="T68" fmla="*/ 16 w 200"/>
                <a:gd name="T69" fmla="*/ 9 h 255"/>
                <a:gd name="T70" fmla="*/ 32 w 200"/>
                <a:gd name="T71" fmla="*/ 9 h 255"/>
                <a:gd name="T72" fmla="*/ 40 w 200"/>
                <a:gd name="T73" fmla="*/ 27 h 255"/>
                <a:gd name="T74" fmla="*/ 48 w 200"/>
                <a:gd name="T75" fmla="*/ 27 h 255"/>
                <a:gd name="T76" fmla="*/ 56 w 200"/>
                <a:gd name="T77" fmla="*/ 27 h 255"/>
                <a:gd name="T78" fmla="*/ 72 w 200"/>
                <a:gd name="T79" fmla="*/ 35 h 255"/>
                <a:gd name="T80" fmla="*/ 80 w 200"/>
                <a:gd name="T81" fmla="*/ 44 h 255"/>
                <a:gd name="T82" fmla="*/ 88 w 200"/>
                <a:gd name="T83" fmla="*/ 44 h 255"/>
                <a:gd name="T84" fmla="*/ 104 w 200"/>
                <a:gd name="T85" fmla="*/ 53 h 255"/>
                <a:gd name="T86" fmla="*/ 112 w 200"/>
                <a:gd name="T87" fmla="*/ 71 h 255"/>
                <a:gd name="T88" fmla="*/ 120 w 200"/>
                <a:gd name="T89" fmla="*/ 71 h 255"/>
                <a:gd name="T90" fmla="*/ 136 w 200"/>
                <a:gd name="T91" fmla="*/ 79 h 255"/>
                <a:gd name="T92" fmla="*/ 136 w 200"/>
                <a:gd name="T93" fmla="*/ 88 h 255"/>
                <a:gd name="T94" fmla="*/ 144 w 200"/>
                <a:gd name="T95" fmla="*/ 106 h 255"/>
                <a:gd name="T96" fmla="*/ 152 w 200"/>
                <a:gd name="T97" fmla="*/ 115 h 255"/>
                <a:gd name="T98" fmla="*/ 152 w 200"/>
                <a:gd name="T99" fmla="*/ 141 h 255"/>
                <a:gd name="T100" fmla="*/ 168 w 200"/>
                <a:gd name="T101" fmla="*/ 150 h 255"/>
                <a:gd name="T102" fmla="*/ 176 w 200"/>
                <a:gd name="T103" fmla="*/ 158 h 255"/>
                <a:gd name="T104" fmla="*/ 176 w 200"/>
                <a:gd name="T105" fmla="*/ 185 h 255"/>
                <a:gd name="T106" fmla="*/ 176 w 200"/>
                <a:gd name="T107" fmla="*/ 194 h 255"/>
                <a:gd name="T108" fmla="*/ 184 w 200"/>
                <a:gd name="T109" fmla="*/ 202 h 255"/>
                <a:gd name="T110" fmla="*/ 184 w 200"/>
                <a:gd name="T111" fmla="*/ 220 h 255"/>
                <a:gd name="T112" fmla="*/ 184 w 200"/>
                <a:gd name="T113" fmla="*/ 229 h 255"/>
                <a:gd name="T114" fmla="*/ 184 w 200"/>
                <a:gd name="T115" fmla="*/ 238 h 255"/>
                <a:gd name="T116" fmla="*/ 184 w 200"/>
                <a:gd name="T117" fmla="*/ 238 h 255"/>
                <a:gd name="T118" fmla="*/ 184 w 200"/>
                <a:gd name="T119" fmla="*/ 238 h 255"/>
                <a:gd name="T120" fmla="*/ 200 w 200"/>
                <a:gd name="T121" fmla="*/ 255 h 255"/>
                <a:gd name="T122" fmla="*/ 152 w 200"/>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0"/>
                <a:gd name="T187" fmla="*/ 0 h 255"/>
                <a:gd name="T188" fmla="*/ 200 w 200"/>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0" h="255">
                  <a:moveTo>
                    <a:pt x="152" y="255"/>
                  </a:moveTo>
                  <a:lnTo>
                    <a:pt x="144" y="238"/>
                  </a:lnTo>
                  <a:lnTo>
                    <a:pt x="144" y="229"/>
                  </a:lnTo>
                  <a:lnTo>
                    <a:pt x="144" y="220"/>
                  </a:lnTo>
                  <a:lnTo>
                    <a:pt x="144" y="202"/>
                  </a:lnTo>
                  <a:lnTo>
                    <a:pt x="136" y="194"/>
                  </a:lnTo>
                  <a:lnTo>
                    <a:pt x="136" y="185"/>
                  </a:lnTo>
                  <a:lnTo>
                    <a:pt x="120" y="167"/>
                  </a:lnTo>
                  <a:lnTo>
                    <a:pt x="120" y="158"/>
                  </a:lnTo>
                  <a:lnTo>
                    <a:pt x="112" y="150"/>
                  </a:lnTo>
                  <a:lnTo>
                    <a:pt x="104" y="123"/>
                  </a:lnTo>
                  <a:lnTo>
                    <a:pt x="88" y="115"/>
                  </a:lnTo>
                  <a:lnTo>
                    <a:pt x="80" y="106"/>
                  </a:lnTo>
                  <a:lnTo>
                    <a:pt x="72" y="88"/>
                  </a:lnTo>
                  <a:lnTo>
                    <a:pt x="56" y="79"/>
                  </a:lnTo>
                  <a:lnTo>
                    <a:pt x="48" y="71"/>
                  </a:lnTo>
                  <a:lnTo>
                    <a:pt x="40" y="53"/>
                  </a:lnTo>
                  <a:lnTo>
                    <a:pt x="40" y="44"/>
                  </a:lnTo>
                  <a:lnTo>
                    <a:pt x="32" y="35"/>
                  </a:lnTo>
                  <a:lnTo>
                    <a:pt x="16" y="27"/>
                  </a:lnTo>
                  <a:lnTo>
                    <a:pt x="8" y="9"/>
                  </a:lnTo>
                  <a:lnTo>
                    <a:pt x="0" y="0"/>
                  </a:lnTo>
                  <a:lnTo>
                    <a:pt x="8" y="9"/>
                  </a:lnTo>
                  <a:lnTo>
                    <a:pt x="16" y="9"/>
                  </a:lnTo>
                  <a:lnTo>
                    <a:pt x="32" y="9"/>
                  </a:lnTo>
                  <a:lnTo>
                    <a:pt x="40" y="27"/>
                  </a:lnTo>
                  <a:lnTo>
                    <a:pt x="48" y="27"/>
                  </a:lnTo>
                  <a:lnTo>
                    <a:pt x="56" y="27"/>
                  </a:lnTo>
                  <a:lnTo>
                    <a:pt x="72" y="35"/>
                  </a:lnTo>
                  <a:lnTo>
                    <a:pt x="80" y="44"/>
                  </a:lnTo>
                  <a:lnTo>
                    <a:pt x="88" y="44"/>
                  </a:lnTo>
                  <a:lnTo>
                    <a:pt x="104" y="53"/>
                  </a:lnTo>
                  <a:lnTo>
                    <a:pt x="112" y="71"/>
                  </a:lnTo>
                  <a:lnTo>
                    <a:pt x="120" y="71"/>
                  </a:lnTo>
                  <a:lnTo>
                    <a:pt x="136" y="79"/>
                  </a:lnTo>
                  <a:lnTo>
                    <a:pt x="136" y="88"/>
                  </a:lnTo>
                  <a:lnTo>
                    <a:pt x="144" y="106"/>
                  </a:lnTo>
                  <a:lnTo>
                    <a:pt x="152" y="115"/>
                  </a:lnTo>
                  <a:lnTo>
                    <a:pt x="152" y="141"/>
                  </a:lnTo>
                  <a:lnTo>
                    <a:pt x="168" y="150"/>
                  </a:lnTo>
                  <a:lnTo>
                    <a:pt x="176" y="158"/>
                  </a:lnTo>
                  <a:lnTo>
                    <a:pt x="176" y="185"/>
                  </a:lnTo>
                  <a:lnTo>
                    <a:pt x="176" y="194"/>
                  </a:lnTo>
                  <a:lnTo>
                    <a:pt x="184" y="202"/>
                  </a:lnTo>
                  <a:lnTo>
                    <a:pt x="184" y="220"/>
                  </a:lnTo>
                  <a:lnTo>
                    <a:pt x="184" y="229"/>
                  </a:lnTo>
                  <a:lnTo>
                    <a:pt x="184" y="238"/>
                  </a:lnTo>
                  <a:lnTo>
                    <a:pt x="200" y="255"/>
                  </a:lnTo>
                  <a:lnTo>
                    <a:pt x="152"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10" name="Freeform 117"/>
            <p:cNvSpPr>
              <a:spLocks/>
            </p:cNvSpPr>
            <p:nvPr/>
          </p:nvSpPr>
          <p:spPr bwMode="auto">
            <a:xfrm>
              <a:off x="2675" y="2962"/>
              <a:ext cx="200" cy="255"/>
            </a:xfrm>
            <a:custGeom>
              <a:avLst/>
              <a:gdLst>
                <a:gd name="T0" fmla="*/ 152 w 200"/>
                <a:gd name="T1" fmla="*/ 255 h 255"/>
                <a:gd name="T2" fmla="*/ 144 w 200"/>
                <a:gd name="T3" fmla="*/ 238 h 255"/>
                <a:gd name="T4" fmla="*/ 144 w 200"/>
                <a:gd name="T5" fmla="*/ 238 h 255"/>
                <a:gd name="T6" fmla="*/ 144 w 200"/>
                <a:gd name="T7" fmla="*/ 238 h 255"/>
                <a:gd name="T8" fmla="*/ 144 w 200"/>
                <a:gd name="T9" fmla="*/ 229 h 255"/>
                <a:gd name="T10" fmla="*/ 144 w 200"/>
                <a:gd name="T11" fmla="*/ 229 h 255"/>
                <a:gd name="T12" fmla="*/ 144 w 200"/>
                <a:gd name="T13" fmla="*/ 220 h 255"/>
                <a:gd name="T14" fmla="*/ 144 w 200"/>
                <a:gd name="T15" fmla="*/ 202 h 255"/>
                <a:gd name="T16" fmla="*/ 136 w 200"/>
                <a:gd name="T17" fmla="*/ 194 h 255"/>
                <a:gd name="T18" fmla="*/ 136 w 200"/>
                <a:gd name="T19" fmla="*/ 194 h 255"/>
                <a:gd name="T20" fmla="*/ 136 w 200"/>
                <a:gd name="T21" fmla="*/ 185 h 255"/>
                <a:gd name="T22" fmla="*/ 120 w 200"/>
                <a:gd name="T23" fmla="*/ 167 h 255"/>
                <a:gd name="T24" fmla="*/ 120 w 200"/>
                <a:gd name="T25" fmla="*/ 158 h 255"/>
                <a:gd name="T26" fmla="*/ 112 w 200"/>
                <a:gd name="T27" fmla="*/ 150 h 255"/>
                <a:gd name="T28" fmla="*/ 112 w 200"/>
                <a:gd name="T29" fmla="*/ 150 h 255"/>
                <a:gd name="T30" fmla="*/ 112 w 200"/>
                <a:gd name="T31" fmla="*/ 150 h 255"/>
                <a:gd name="T32" fmla="*/ 104 w 200"/>
                <a:gd name="T33" fmla="*/ 123 h 255"/>
                <a:gd name="T34" fmla="*/ 88 w 200"/>
                <a:gd name="T35" fmla="*/ 115 h 255"/>
                <a:gd name="T36" fmla="*/ 80 w 200"/>
                <a:gd name="T37" fmla="*/ 106 h 255"/>
                <a:gd name="T38" fmla="*/ 72 w 200"/>
                <a:gd name="T39" fmla="*/ 88 h 255"/>
                <a:gd name="T40" fmla="*/ 56 w 200"/>
                <a:gd name="T41" fmla="*/ 79 h 255"/>
                <a:gd name="T42" fmla="*/ 48 w 200"/>
                <a:gd name="T43" fmla="*/ 71 h 255"/>
                <a:gd name="T44" fmla="*/ 40 w 200"/>
                <a:gd name="T45" fmla="*/ 53 h 255"/>
                <a:gd name="T46" fmla="*/ 40 w 200"/>
                <a:gd name="T47" fmla="*/ 44 h 255"/>
                <a:gd name="T48" fmla="*/ 32 w 200"/>
                <a:gd name="T49" fmla="*/ 35 h 255"/>
                <a:gd name="T50" fmla="*/ 16 w 200"/>
                <a:gd name="T51" fmla="*/ 27 h 255"/>
                <a:gd name="T52" fmla="*/ 8 w 200"/>
                <a:gd name="T53" fmla="*/ 9 h 255"/>
                <a:gd name="T54" fmla="*/ 8 w 200"/>
                <a:gd name="T55" fmla="*/ 9 h 255"/>
                <a:gd name="T56" fmla="*/ 8 w 200"/>
                <a:gd name="T57" fmla="*/ 9 h 255"/>
                <a:gd name="T58" fmla="*/ 0 w 200"/>
                <a:gd name="T59" fmla="*/ 0 h 255"/>
                <a:gd name="T60" fmla="*/ 8 w 200"/>
                <a:gd name="T61" fmla="*/ 9 h 255"/>
                <a:gd name="T62" fmla="*/ 8 w 200"/>
                <a:gd name="T63" fmla="*/ 9 h 255"/>
                <a:gd name="T64" fmla="*/ 8 w 200"/>
                <a:gd name="T65" fmla="*/ 9 h 255"/>
                <a:gd name="T66" fmla="*/ 8 w 200"/>
                <a:gd name="T67" fmla="*/ 9 h 255"/>
                <a:gd name="T68" fmla="*/ 16 w 200"/>
                <a:gd name="T69" fmla="*/ 9 h 255"/>
                <a:gd name="T70" fmla="*/ 32 w 200"/>
                <a:gd name="T71" fmla="*/ 9 h 255"/>
                <a:gd name="T72" fmla="*/ 40 w 200"/>
                <a:gd name="T73" fmla="*/ 27 h 255"/>
                <a:gd name="T74" fmla="*/ 48 w 200"/>
                <a:gd name="T75" fmla="*/ 27 h 255"/>
                <a:gd name="T76" fmla="*/ 56 w 200"/>
                <a:gd name="T77" fmla="*/ 27 h 255"/>
                <a:gd name="T78" fmla="*/ 72 w 200"/>
                <a:gd name="T79" fmla="*/ 35 h 255"/>
                <a:gd name="T80" fmla="*/ 80 w 200"/>
                <a:gd name="T81" fmla="*/ 44 h 255"/>
                <a:gd name="T82" fmla="*/ 88 w 200"/>
                <a:gd name="T83" fmla="*/ 44 h 255"/>
                <a:gd name="T84" fmla="*/ 104 w 200"/>
                <a:gd name="T85" fmla="*/ 53 h 255"/>
                <a:gd name="T86" fmla="*/ 112 w 200"/>
                <a:gd name="T87" fmla="*/ 71 h 255"/>
                <a:gd name="T88" fmla="*/ 120 w 200"/>
                <a:gd name="T89" fmla="*/ 71 h 255"/>
                <a:gd name="T90" fmla="*/ 136 w 200"/>
                <a:gd name="T91" fmla="*/ 79 h 255"/>
                <a:gd name="T92" fmla="*/ 136 w 200"/>
                <a:gd name="T93" fmla="*/ 88 h 255"/>
                <a:gd name="T94" fmla="*/ 144 w 200"/>
                <a:gd name="T95" fmla="*/ 106 h 255"/>
                <a:gd name="T96" fmla="*/ 152 w 200"/>
                <a:gd name="T97" fmla="*/ 115 h 255"/>
                <a:gd name="T98" fmla="*/ 152 w 200"/>
                <a:gd name="T99" fmla="*/ 141 h 255"/>
                <a:gd name="T100" fmla="*/ 168 w 200"/>
                <a:gd name="T101" fmla="*/ 150 h 255"/>
                <a:gd name="T102" fmla="*/ 176 w 200"/>
                <a:gd name="T103" fmla="*/ 158 h 255"/>
                <a:gd name="T104" fmla="*/ 176 w 200"/>
                <a:gd name="T105" fmla="*/ 185 h 255"/>
                <a:gd name="T106" fmla="*/ 176 w 200"/>
                <a:gd name="T107" fmla="*/ 194 h 255"/>
                <a:gd name="T108" fmla="*/ 184 w 200"/>
                <a:gd name="T109" fmla="*/ 202 h 255"/>
                <a:gd name="T110" fmla="*/ 184 w 200"/>
                <a:gd name="T111" fmla="*/ 220 h 255"/>
                <a:gd name="T112" fmla="*/ 184 w 200"/>
                <a:gd name="T113" fmla="*/ 229 h 255"/>
                <a:gd name="T114" fmla="*/ 184 w 200"/>
                <a:gd name="T115" fmla="*/ 238 h 255"/>
                <a:gd name="T116" fmla="*/ 184 w 200"/>
                <a:gd name="T117" fmla="*/ 238 h 255"/>
                <a:gd name="T118" fmla="*/ 184 w 200"/>
                <a:gd name="T119" fmla="*/ 238 h 255"/>
                <a:gd name="T120" fmla="*/ 200 w 200"/>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0"/>
                <a:gd name="T184" fmla="*/ 0 h 255"/>
                <a:gd name="T185" fmla="*/ 200 w 200"/>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0" h="255">
                  <a:moveTo>
                    <a:pt x="152" y="255"/>
                  </a:moveTo>
                  <a:lnTo>
                    <a:pt x="144" y="238"/>
                  </a:lnTo>
                  <a:lnTo>
                    <a:pt x="144" y="229"/>
                  </a:lnTo>
                  <a:lnTo>
                    <a:pt x="144" y="220"/>
                  </a:lnTo>
                  <a:lnTo>
                    <a:pt x="144" y="202"/>
                  </a:lnTo>
                  <a:lnTo>
                    <a:pt x="136" y="194"/>
                  </a:lnTo>
                  <a:lnTo>
                    <a:pt x="136" y="185"/>
                  </a:lnTo>
                  <a:lnTo>
                    <a:pt x="120" y="167"/>
                  </a:lnTo>
                  <a:lnTo>
                    <a:pt x="120" y="158"/>
                  </a:lnTo>
                  <a:lnTo>
                    <a:pt x="112" y="150"/>
                  </a:lnTo>
                  <a:lnTo>
                    <a:pt x="104" y="123"/>
                  </a:lnTo>
                  <a:lnTo>
                    <a:pt x="88" y="115"/>
                  </a:lnTo>
                  <a:lnTo>
                    <a:pt x="80" y="106"/>
                  </a:lnTo>
                  <a:lnTo>
                    <a:pt x="72" y="88"/>
                  </a:lnTo>
                  <a:lnTo>
                    <a:pt x="56" y="79"/>
                  </a:lnTo>
                  <a:lnTo>
                    <a:pt x="48" y="71"/>
                  </a:lnTo>
                  <a:lnTo>
                    <a:pt x="40" y="53"/>
                  </a:lnTo>
                  <a:lnTo>
                    <a:pt x="40" y="44"/>
                  </a:lnTo>
                  <a:lnTo>
                    <a:pt x="32" y="35"/>
                  </a:lnTo>
                  <a:lnTo>
                    <a:pt x="16" y="27"/>
                  </a:lnTo>
                  <a:lnTo>
                    <a:pt x="8" y="9"/>
                  </a:lnTo>
                  <a:lnTo>
                    <a:pt x="0" y="0"/>
                  </a:lnTo>
                  <a:lnTo>
                    <a:pt x="8" y="9"/>
                  </a:lnTo>
                  <a:lnTo>
                    <a:pt x="16" y="9"/>
                  </a:lnTo>
                  <a:lnTo>
                    <a:pt x="32" y="9"/>
                  </a:lnTo>
                  <a:lnTo>
                    <a:pt x="40" y="27"/>
                  </a:lnTo>
                  <a:lnTo>
                    <a:pt x="48" y="27"/>
                  </a:lnTo>
                  <a:lnTo>
                    <a:pt x="56" y="27"/>
                  </a:lnTo>
                  <a:lnTo>
                    <a:pt x="72" y="35"/>
                  </a:lnTo>
                  <a:lnTo>
                    <a:pt x="80" y="44"/>
                  </a:lnTo>
                  <a:lnTo>
                    <a:pt x="88" y="44"/>
                  </a:lnTo>
                  <a:lnTo>
                    <a:pt x="104" y="53"/>
                  </a:lnTo>
                  <a:lnTo>
                    <a:pt x="112" y="71"/>
                  </a:lnTo>
                  <a:lnTo>
                    <a:pt x="120" y="71"/>
                  </a:lnTo>
                  <a:lnTo>
                    <a:pt x="136" y="79"/>
                  </a:lnTo>
                  <a:lnTo>
                    <a:pt x="136" y="88"/>
                  </a:lnTo>
                  <a:lnTo>
                    <a:pt x="144" y="106"/>
                  </a:lnTo>
                  <a:lnTo>
                    <a:pt x="152" y="115"/>
                  </a:lnTo>
                  <a:lnTo>
                    <a:pt x="152" y="141"/>
                  </a:lnTo>
                  <a:lnTo>
                    <a:pt x="168" y="150"/>
                  </a:lnTo>
                  <a:lnTo>
                    <a:pt x="176" y="158"/>
                  </a:lnTo>
                  <a:lnTo>
                    <a:pt x="176" y="185"/>
                  </a:lnTo>
                  <a:lnTo>
                    <a:pt x="176" y="194"/>
                  </a:lnTo>
                  <a:lnTo>
                    <a:pt x="184" y="202"/>
                  </a:lnTo>
                  <a:lnTo>
                    <a:pt x="184" y="220"/>
                  </a:lnTo>
                  <a:lnTo>
                    <a:pt x="184" y="229"/>
                  </a:lnTo>
                  <a:lnTo>
                    <a:pt x="184" y="238"/>
                  </a:lnTo>
                  <a:lnTo>
                    <a:pt x="200"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11" name="Freeform 118"/>
            <p:cNvSpPr>
              <a:spLocks/>
            </p:cNvSpPr>
            <p:nvPr/>
          </p:nvSpPr>
          <p:spPr bwMode="auto">
            <a:xfrm>
              <a:off x="2611" y="2857"/>
              <a:ext cx="272" cy="360"/>
            </a:xfrm>
            <a:custGeom>
              <a:avLst/>
              <a:gdLst>
                <a:gd name="T0" fmla="*/ 232 w 272"/>
                <a:gd name="T1" fmla="*/ 343 h 360"/>
                <a:gd name="T2" fmla="*/ 232 w 272"/>
                <a:gd name="T3" fmla="*/ 334 h 360"/>
                <a:gd name="T4" fmla="*/ 232 w 272"/>
                <a:gd name="T5" fmla="*/ 299 h 360"/>
                <a:gd name="T6" fmla="*/ 216 w 272"/>
                <a:gd name="T7" fmla="*/ 263 h 360"/>
                <a:gd name="T8" fmla="*/ 208 w 272"/>
                <a:gd name="T9" fmla="*/ 220 h 360"/>
                <a:gd name="T10" fmla="*/ 200 w 272"/>
                <a:gd name="T11" fmla="*/ 176 h 360"/>
                <a:gd name="T12" fmla="*/ 184 w 272"/>
                <a:gd name="T13" fmla="*/ 140 h 360"/>
                <a:gd name="T14" fmla="*/ 176 w 272"/>
                <a:gd name="T15" fmla="*/ 132 h 360"/>
                <a:gd name="T16" fmla="*/ 144 w 272"/>
                <a:gd name="T17" fmla="*/ 96 h 360"/>
                <a:gd name="T18" fmla="*/ 120 w 272"/>
                <a:gd name="T19" fmla="*/ 70 h 360"/>
                <a:gd name="T20" fmla="*/ 104 w 272"/>
                <a:gd name="T21" fmla="*/ 61 h 360"/>
                <a:gd name="T22" fmla="*/ 80 w 272"/>
                <a:gd name="T23" fmla="*/ 35 h 360"/>
                <a:gd name="T24" fmla="*/ 48 w 272"/>
                <a:gd name="T25" fmla="*/ 26 h 360"/>
                <a:gd name="T26" fmla="*/ 32 w 272"/>
                <a:gd name="T27" fmla="*/ 17 h 360"/>
                <a:gd name="T28" fmla="*/ 0 w 272"/>
                <a:gd name="T29" fmla="*/ 0 h 360"/>
                <a:gd name="T30" fmla="*/ 0 w 272"/>
                <a:gd name="T31" fmla="*/ 0 h 360"/>
                <a:gd name="T32" fmla="*/ 0 w 272"/>
                <a:gd name="T33" fmla="*/ 0 h 360"/>
                <a:gd name="T34" fmla="*/ 16 w 272"/>
                <a:gd name="T35" fmla="*/ 0 h 360"/>
                <a:gd name="T36" fmla="*/ 40 w 272"/>
                <a:gd name="T37" fmla="*/ 0 h 360"/>
                <a:gd name="T38" fmla="*/ 72 w 272"/>
                <a:gd name="T39" fmla="*/ 17 h 360"/>
                <a:gd name="T40" fmla="*/ 104 w 272"/>
                <a:gd name="T41" fmla="*/ 17 h 360"/>
                <a:gd name="T42" fmla="*/ 136 w 272"/>
                <a:gd name="T43" fmla="*/ 26 h 360"/>
                <a:gd name="T44" fmla="*/ 152 w 272"/>
                <a:gd name="T45" fmla="*/ 35 h 360"/>
                <a:gd name="T46" fmla="*/ 176 w 272"/>
                <a:gd name="T47" fmla="*/ 44 h 360"/>
                <a:gd name="T48" fmla="*/ 184 w 272"/>
                <a:gd name="T49" fmla="*/ 70 h 360"/>
                <a:gd name="T50" fmla="*/ 208 w 272"/>
                <a:gd name="T51" fmla="*/ 96 h 360"/>
                <a:gd name="T52" fmla="*/ 232 w 272"/>
                <a:gd name="T53" fmla="*/ 105 h 360"/>
                <a:gd name="T54" fmla="*/ 240 w 272"/>
                <a:gd name="T55" fmla="*/ 132 h 360"/>
                <a:gd name="T56" fmla="*/ 248 w 272"/>
                <a:gd name="T57" fmla="*/ 149 h 360"/>
                <a:gd name="T58" fmla="*/ 264 w 272"/>
                <a:gd name="T59" fmla="*/ 176 h 360"/>
                <a:gd name="T60" fmla="*/ 272 w 272"/>
                <a:gd name="T61" fmla="*/ 193 h 360"/>
                <a:gd name="T62" fmla="*/ 272 w 272"/>
                <a:gd name="T63" fmla="*/ 220 h 360"/>
                <a:gd name="T64" fmla="*/ 272 w 272"/>
                <a:gd name="T65" fmla="*/ 246 h 360"/>
                <a:gd name="T66" fmla="*/ 272 w 272"/>
                <a:gd name="T67" fmla="*/ 272 h 360"/>
                <a:gd name="T68" fmla="*/ 272 w 272"/>
                <a:gd name="T69" fmla="*/ 299 h 360"/>
                <a:gd name="T70" fmla="*/ 272 w 272"/>
                <a:gd name="T71" fmla="*/ 334 h 360"/>
                <a:gd name="T72" fmla="*/ 272 w 272"/>
                <a:gd name="T73" fmla="*/ 343 h 360"/>
                <a:gd name="T74" fmla="*/ 264 w 272"/>
                <a:gd name="T75" fmla="*/ 343 h 360"/>
                <a:gd name="T76" fmla="*/ 240 w 272"/>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72"/>
                <a:gd name="T118" fmla="*/ 0 h 360"/>
                <a:gd name="T119" fmla="*/ 272 w 272"/>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72" h="360">
                  <a:moveTo>
                    <a:pt x="240" y="360"/>
                  </a:moveTo>
                  <a:lnTo>
                    <a:pt x="232" y="343"/>
                  </a:lnTo>
                  <a:lnTo>
                    <a:pt x="232" y="334"/>
                  </a:lnTo>
                  <a:lnTo>
                    <a:pt x="232" y="325"/>
                  </a:lnTo>
                  <a:lnTo>
                    <a:pt x="232" y="299"/>
                  </a:lnTo>
                  <a:lnTo>
                    <a:pt x="232" y="290"/>
                  </a:lnTo>
                  <a:lnTo>
                    <a:pt x="216" y="263"/>
                  </a:lnTo>
                  <a:lnTo>
                    <a:pt x="216" y="246"/>
                  </a:lnTo>
                  <a:lnTo>
                    <a:pt x="208" y="220"/>
                  </a:lnTo>
                  <a:lnTo>
                    <a:pt x="208" y="193"/>
                  </a:lnTo>
                  <a:lnTo>
                    <a:pt x="200" y="176"/>
                  </a:lnTo>
                  <a:lnTo>
                    <a:pt x="184" y="158"/>
                  </a:lnTo>
                  <a:lnTo>
                    <a:pt x="184" y="140"/>
                  </a:lnTo>
                  <a:lnTo>
                    <a:pt x="176" y="132"/>
                  </a:lnTo>
                  <a:lnTo>
                    <a:pt x="152" y="105"/>
                  </a:lnTo>
                  <a:lnTo>
                    <a:pt x="144" y="96"/>
                  </a:lnTo>
                  <a:lnTo>
                    <a:pt x="136" y="79"/>
                  </a:lnTo>
                  <a:lnTo>
                    <a:pt x="120" y="70"/>
                  </a:lnTo>
                  <a:lnTo>
                    <a:pt x="112" y="61"/>
                  </a:lnTo>
                  <a:lnTo>
                    <a:pt x="104" y="61"/>
                  </a:lnTo>
                  <a:lnTo>
                    <a:pt x="96" y="44"/>
                  </a:lnTo>
                  <a:lnTo>
                    <a:pt x="80" y="35"/>
                  </a:lnTo>
                  <a:lnTo>
                    <a:pt x="64" y="35"/>
                  </a:lnTo>
                  <a:lnTo>
                    <a:pt x="48" y="26"/>
                  </a:lnTo>
                  <a:lnTo>
                    <a:pt x="40" y="26"/>
                  </a:lnTo>
                  <a:lnTo>
                    <a:pt x="32" y="17"/>
                  </a:lnTo>
                  <a:lnTo>
                    <a:pt x="8" y="0"/>
                  </a:lnTo>
                  <a:lnTo>
                    <a:pt x="0" y="0"/>
                  </a:lnTo>
                  <a:lnTo>
                    <a:pt x="8" y="0"/>
                  </a:lnTo>
                  <a:lnTo>
                    <a:pt x="16" y="0"/>
                  </a:lnTo>
                  <a:lnTo>
                    <a:pt x="32" y="0"/>
                  </a:lnTo>
                  <a:lnTo>
                    <a:pt x="40" y="0"/>
                  </a:lnTo>
                  <a:lnTo>
                    <a:pt x="48" y="0"/>
                  </a:lnTo>
                  <a:lnTo>
                    <a:pt x="72" y="17"/>
                  </a:lnTo>
                  <a:lnTo>
                    <a:pt x="80" y="17"/>
                  </a:lnTo>
                  <a:lnTo>
                    <a:pt x="104" y="17"/>
                  </a:lnTo>
                  <a:lnTo>
                    <a:pt x="112" y="26"/>
                  </a:lnTo>
                  <a:lnTo>
                    <a:pt x="136" y="26"/>
                  </a:lnTo>
                  <a:lnTo>
                    <a:pt x="144" y="35"/>
                  </a:lnTo>
                  <a:lnTo>
                    <a:pt x="152" y="35"/>
                  </a:lnTo>
                  <a:lnTo>
                    <a:pt x="168" y="44"/>
                  </a:lnTo>
                  <a:lnTo>
                    <a:pt x="176" y="44"/>
                  </a:lnTo>
                  <a:lnTo>
                    <a:pt x="184" y="61"/>
                  </a:lnTo>
                  <a:lnTo>
                    <a:pt x="184" y="70"/>
                  </a:lnTo>
                  <a:lnTo>
                    <a:pt x="200" y="79"/>
                  </a:lnTo>
                  <a:lnTo>
                    <a:pt x="208" y="96"/>
                  </a:lnTo>
                  <a:lnTo>
                    <a:pt x="216" y="96"/>
                  </a:lnTo>
                  <a:lnTo>
                    <a:pt x="232" y="105"/>
                  </a:lnTo>
                  <a:lnTo>
                    <a:pt x="232" y="114"/>
                  </a:lnTo>
                  <a:lnTo>
                    <a:pt x="240" y="132"/>
                  </a:lnTo>
                  <a:lnTo>
                    <a:pt x="240" y="140"/>
                  </a:lnTo>
                  <a:lnTo>
                    <a:pt x="248" y="149"/>
                  </a:lnTo>
                  <a:lnTo>
                    <a:pt x="264" y="158"/>
                  </a:lnTo>
                  <a:lnTo>
                    <a:pt x="264" y="176"/>
                  </a:lnTo>
                  <a:lnTo>
                    <a:pt x="264" y="184"/>
                  </a:lnTo>
                  <a:lnTo>
                    <a:pt x="272" y="193"/>
                  </a:lnTo>
                  <a:lnTo>
                    <a:pt x="272" y="211"/>
                  </a:lnTo>
                  <a:lnTo>
                    <a:pt x="272" y="220"/>
                  </a:lnTo>
                  <a:lnTo>
                    <a:pt x="272" y="228"/>
                  </a:lnTo>
                  <a:lnTo>
                    <a:pt x="272" y="246"/>
                  </a:lnTo>
                  <a:lnTo>
                    <a:pt x="272" y="263"/>
                  </a:lnTo>
                  <a:lnTo>
                    <a:pt x="272" y="272"/>
                  </a:lnTo>
                  <a:lnTo>
                    <a:pt x="272" y="290"/>
                  </a:lnTo>
                  <a:lnTo>
                    <a:pt x="272" y="299"/>
                  </a:lnTo>
                  <a:lnTo>
                    <a:pt x="272" y="325"/>
                  </a:lnTo>
                  <a:lnTo>
                    <a:pt x="272" y="334"/>
                  </a:lnTo>
                  <a:lnTo>
                    <a:pt x="272" y="343"/>
                  </a:lnTo>
                  <a:lnTo>
                    <a:pt x="264" y="343"/>
                  </a:lnTo>
                  <a:lnTo>
                    <a:pt x="272" y="360"/>
                  </a:lnTo>
                  <a:lnTo>
                    <a:pt x="2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12" name="Freeform 119"/>
            <p:cNvSpPr>
              <a:spLocks/>
            </p:cNvSpPr>
            <p:nvPr/>
          </p:nvSpPr>
          <p:spPr bwMode="auto">
            <a:xfrm>
              <a:off x="2611" y="2857"/>
              <a:ext cx="272" cy="360"/>
            </a:xfrm>
            <a:custGeom>
              <a:avLst/>
              <a:gdLst>
                <a:gd name="T0" fmla="*/ 232 w 272"/>
                <a:gd name="T1" fmla="*/ 343 h 360"/>
                <a:gd name="T2" fmla="*/ 232 w 272"/>
                <a:gd name="T3" fmla="*/ 334 h 360"/>
                <a:gd name="T4" fmla="*/ 232 w 272"/>
                <a:gd name="T5" fmla="*/ 299 h 360"/>
                <a:gd name="T6" fmla="*/ 216 w 272"/>
                <a:gd name="T7" fmla="*/ 263 h 360"/>
                <a:gd name="T8" fmla="*/ 208 w 272"/>
                <a:gd name="T9" fmla="*/ 220 h 360"/>
                <a:gd name="T10" fmla="*/ 200 w 272"/>
                <a:gd name="T11" fmla="*/ 176 h 360"/>
                <a:gd name="T12" fmla="*/ 184 w 272"/>
                <a:gd name="T13" fmla="*/ 140 h 360"/>
                <a:gd name="T14" fmla="*/ 176 w 272"/>
                <a:gd name="T15" fmla="*/ 132 h 360"/>
                <a:gd name="T16" fmla="*/ 144 w 272"/>
                <a:gd name="T17" fmla="*/ 96 h 360"/>
                <a:gd name="T18" fmla="*/ 120 w 272"/>
                <a:gd name="T19" fmla="*/ 70 h 360"/>
                <a:gd name="T20" fmla="*/ 104 w 272"/>
                <a:gd name="T21" fmla="*/ 61 h 360"/>
                <a:gd name="T22" fmla="*/ 80 w 272"/>
                <a:gd name="T23" fmla="*/ 35 h 360"/>
                <a:gd name="T24" fmla="*/ 48 w 272"/>
                <a:gd name="T25" fmla="*/ 26 h 360"/>
                <a:gd name="T26" fmla="*/ 32 w 272"/>
                <a:gd name="T27" fmla="*/ 17 h 360"/>
                <a:gd name="T28" fmla="*/ 0 w 272"/>
                <a:gd name="T29" fmla="*/ 0 h 360"/>
                <a:gd name="T30" fmla="*/ 0 w 272"/>
                <a:gd name="T31" fmla="*/ 0 h 360"/>
                <a:gd name="T32" fmla="*/ 0 w 272"/>
                <a:gd name="T33" fmla="*/ 0 h 360"/>
                <a:gd name="T34" fmla="*/ 16 w 272"/>
                <a:gd name="T35" fmla="*/ 0 h 360"/>
                <a:gd name="T36" fmla="*/ 40 w 272"/>
                <a:gd name="T37" fmla="*/ 0 h 360"/>
                <a:gd name="T38" fmla="*/ 72 w 272"/>
                <a:gd name="T39" fmla="*/ 17 h 360"/>
                <a:gd name="T40" fmla="*/ 104 w 272"/>
                <a:gd name="T41" fmla="*/ 17 h 360"/>
                <a:gd name="T42" fmla="*/ 136 w 272"/>
                <a:gd name="T43" fmla="*/ 26 h 360"/>
                <a:gd name="T44" fmla="*/ 152 w 272"/>
                <a:gd name="T45" fmla="*/ 35 h 360"/>
                <a:gd name="T46" fmla="*/ 176 w 272"/>
                <a:gd name="T47" fmla="*/ 44 h 360"/>
                <a:gd name="T48" fmla="*/ 184 w 272"/>
                <a:gd name="T49" fmla="*/ 70 h 360"/>
                <a:gd name="T50" fmla="*/ 208 w 272"/>
                <a:gd name="T51" fmla="*/ 96 h 360"/>
                <a:gd name="T52" fmla="*/ 232 w 272"/>
                <a:gd name="T53" fmla="*/ 105 h 360"/>
                <a:gd name="T54" fmla="*/ 240 w 272"/>
                <a:gd name="T55" fmla="*/ 132 h 360"/>
                <a:gd name="T56" fmla="*/ 248 w 272"/>
                <a:gd name="T57" fmla="*/ 149 h 360"/>
                <a:gd name="T58" fmla="*/ 264 w 272"/>
                <a:gd name="T59" fmla="*/ 176 h 360"/>
                <a:gd name="T60" fmla="*/ 272 w 272"/>
                <a:gd name="T61" fmla="*/ 193 h 360"/>
                <a:gd name="T62" fmla="*/ 272 w 272"/>
                <a:gd name="T63" fmla="*/ 220 h 360"/>
                <a:gd name="T64" fmla="*/ 272 w 272"/>
                <a:gd name="T65" fmla="*/ 246 h 360"/>
                <a:gd name="T66" fmla="*/ 272 w 272"/>
                <a:gd name="T67" fmla="*/ 272 h 360"/>
                <a:gd name="T68" fmla="*/ 272 w 272"/>
                <a:gd name="T69" fmla="*/ 299 h 360"/>
                <a:gd name="T70" fmla="*/ 272 w 272"/>
                <a:gd name="T71" fmla="*/ 334 h 360"/>
                <a:gd name="T72" fmla="*/ 272 w 272"/>
                <a:gd name="T73" fmla="*/ 343 h 360"/>
                <a:gd name="T74" fmla="*/ 264 w 272"/>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2"/>
                <a:gd name="T115" fmla="*/ 0 h 360"/>
                <a:gd name="T116" fmla="*/ 272 w 272"/>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2" h="360">
                  <a:moveTo>
                    <a:pt x="240" y="360"/>
                  </a:moveTo>
                  <a:lnTo>
                    <a:pt x="232" y="343"/>
                  </a:lnTo>
                  <a:lnTo>
                    <a:pt x="232" y="334"/>
                  </a:lnTo>
                  <a:lnTo>
                    <a:pt x="232" y="325"/>
                  </a:lnTo>
                  <a:lnTo>
                    <a:pt x="232" y="299"/>
                  </a:lnTo>
                  <a:lnTo>
                    <a:pt x="232" y="290"/>
                  </a:lnTo>
                  <a:lnTo>
                    <a:pt x="216" y="263"/>
                  </a:lnTo>
                  <a:lnTo>
                    <a:pt x="216" y="246"/>
                  </a:lnTo>
                  <a:lnTo>
                    <a:pt x="208" y="220"/>
                  </a:lnTo>
                  <a:lnTo>
                    <a:pt x="208" y="193"/>
                  </a:lnTo>
                  <a:lnTo>
                    <a:pt x="200" y="176"/>
                  </a:lnTo>
                  <a:lnTo>
                    <a:pt x="184" y="158"/>
                  </a:lnTo>
                  <a:lnTo>
                    <a:pt x="184" y="140"/>
                  </a:lnTo>
                  <a:lnTo>
                    <a:pt x="176" y="132"/>
                  </a:lnTo>
                  <a:lnTo>
                    <a:pt x="152" y="105"/>
                  </a:lnTo>
                  <a:lnTo>
                    <a:pt x="144" y="96"/>
                  </a:lnTo>
                  <a:lnTo>
                    <a:pt x="136" y="79"/>
                  </a:lnTo>
                  <a:lnTo>
                    <a:pt x="120" y="70"/>
                  </a:lnTo>
                  <a:lnTo>
                    <a:pt x="112" y="61"/>
                  </a:lnTo>
                  <a:lnTo>
                    <a:pt x="104" y="61"/>
                  </a:lnTo>
                  <a:lnTo>
                    <a:pt x="96" y="44"/>
                  </a:lnTo>
                  <a:lnTo>
                    <a:pt x="80" y="35"/>
                  </a:lnTo>
                  <a:lnTo>
                    <a:pt x="64" y="35"/>
                  </a:lnTo>
                  <a:lnTo>
                    <a:pt x="48" y="26"/>
                  </a:lnTo>
                  <a:lnTo>
                    <a:pt x="40" y="26"/>
                  </a:lnTo>
                  <a:lnTo>
                    <a:pt x="32" y="17"/>
                  </a:lnTo>
                  <a:lnTo>
                    <a:pt x="8" y="0"/>
                  </a:lnTo>
                  <a:lnTo>
                    <a:pt x="0" y="0"/>
                  </a:lnTo>
                  <a:lnTo>
                    <a:pt x="8" y="0"/>
                  </a:lnTo>
                  <a:lnTo>
                    <a:pt x="16" y="0"/>
                  </a:lnTo>
                  <a:lnTo>
                    <a:pt x="32" y="0"/>
                  </a:lnTo>
                  <a:lnTo>
                    <a:pt x="40" y="0"/>
                  </a:lnTo>
                  <a:lnTo>
                    <a:pt x="48" y="0"/>
                  </a:lnTo>
                  <a:lnTo>
                    <a:pt x="72" y="17"/>
                  </a:lnTo>
                  <a:lnTo>
                    <a:pt x="80" y="17"/>
                  </a:lnTo>
                  <a:lnTo>
                    <a:pt x="104" y="17"/>
                  </a:lnTo>
                  <a:lnTo>
                    <a:pt x="112" y="26"/>
                  </a:lnTo>
                  <a:lnTo>
                    <a:pt x="136" y="26"/>
                  </a:lnTo>
                  <a:lnTo>
                    <a:pt x="144" y="35"/>
                  </a:lnTo>
                  <a:lnTo>
                    <a:pt x="152" y="35"/>
                  </a:lnTo>
                  <a:lnTo>
                    <a:pt x="168" y="44"/>
                  </a:lnTo>
                  <a:lnTo>
                    <a:pt x="176" y="44"/>
                  </a:lnTo>
                  <a:lnTo>
                    <a:pt x="184" y="61"/>
                  </a:lnTo>
                  <a:lnTo>
                    <a:pt x="184" y="70"/>
                  </a:lnTo>
                  <a:lnTo>
                    <a:pt x="200" y="79"/>
                  </a:lnTo>
                  <a:lnTo>
                    <a:pt x="208" y="96"/>
                  </a:lnTo>
                  <a:lnTo>
                    <a:pt x="216" y="96"/>
                  </a:lnTo>
                  <a:lnTo>
                    <a:pt x="232" y="105"/>
                  </a:lnTo>
                  <a:lnTo>
                    <a:pt x="232" y="114"/>
                  </a:lnTo>
                  <a:lnTo>
                    <a:pt x="240" y="132"/>
                  </a:lnTo>
                  <a:lnTo>
                    <a:pt x="240" y="140"/>
                  </a:lnTo>
                  <a:lnTo>
                    <a:pt x="248" y="149"/>
                  </a:lnTo>
                  <a:lnTo>
                    <a:pt x="264" y="158"/>
                  </a:lnTo>
                  <a:lnTo>
                    <a:pt x="264" y="176"/>
                  </a:lnTo>
                  <a:lnTo>
                    <a:pt x="264" y="184"/>
                  </a:lnTo>
                  <a:lnTo>
                    <a:pt x="272" y="193"/>
                  </a:lnTo>
                  <a:lnTo>
                    <a:pt x="272" y="211"/>
                  </a:lnTo>
                  <a:lnTo>
                    <a:pt x="272" y="220"/>
                  </a:lnTo>
                  <a:lnTo>
                    <a:pt x="272" y="228"/>
                  </a:lnTo>
                  <a:lnTo>
                    <a:pt x="272" y="246"/>
                  </a:lnTo>
                  <a:lnTo>
                    <a:pt x="272" y="263"/>
                  </a:lnTo>
                  <a:lnTo>
                    <a:pt x="272" y="272"/>
                  </a:lnTo>
                  <a:lnTo>
                    <a:pt x="272" y="290"/>
                  </a:lnTo>
                  <a:lnTo>
                    <a:pt x="272" y="299"/>
                  </a:lnTo>
                  <a:lnTo>
                    <a:pt x="272" y="325"/>
                  </a:lnTo>
                  <a:lnTo>
                    <a:pt x="272" y="334"/>
                  </a:lnTo>
                  <a:lnTo>
                    <a:pt x="272" y="343"/>
                  </a:lnTo>
                  <a:lnTo>
                    <a:pt x="264" y="343"/>
                  </a:lnTo>
                  <a:lnTo>
                    <a:pt x="272"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13" name="Freeform 120"/>
            <p:cNvSpPr>
              <a:spLocks/>
            </p:cNvSpPr>
            <p:nvPr/>
          </p:nvSpPr>
          <p:spPr bwMode="auto">
            <a:xfrm>
              <a:off x="2723" y="2822"/>
              <a:ext cx="160" cy="395"/>
            </a:xfrm>
            <a:custGeom>
              <a:avLst/>
              <a:gdLst>
                <a:gd name="T0" fmla="*/ 128 w 160"/>
                <a:gd name="T1" fmla="*/ 395 h 395"/>
                <a:gd name="T2" fmla="*/ 120 w 160"/>
                <a:gd name="T3" fmla="*/ 378 h 395"/>
                <a:gd name="T4" fmla="*/ 120 w 160"/>
                <a:gd name="T5" fmla="*/ 378 h 395"/>
                <a:gd name="T6" fmla="*/ 120 w 160"/>
                <a:gd name="T7" fmla="*/ 369 h 395"/>
                <a:gd name="T8" fmla="*/ 120 w 160"/>
                <a:gd name="T9" fmla="*/ 360 h 395"/>
                <a:gd name="T10" fmla="*/ 120 w 160"/>
                <a:gd name="T11" fmla="*/ 342 h 395"/>
                <a:gd name="T12" fmla="*/ 120 w 160"/>
                <a:gd name="T13" fmla="*/ 334 h 395"/>
                <a:gd name="T14" fmla="*/ 120 w 160"/>
                <a:gd name="T15" fmla="*/ 307 h 395"/>
                <a:gd name="T16" fmla="*/ 120 w 160"/>
                <a:gd name="T17" fmla="*/ 298 h 395"/>
                <a:gd name="T18" fmla="*/ 120 w 160"/>
                <a:gd name="T19" fmla="*/ 281 h 395"/>
                <a:gd name="T20" fmla="*/ 104 w 160"/>
                <a:gd name="T21" fmla="*/ 263 h 395"/>
                <a:gd name="T22" fmla="*/ 104 w 160"/>
                <a:gd name="T23" fmla="*/ 246 h 395"/>
                <a:gd name="T24" fmla="*/ 104 w 160"/>
                <a:gd name="T25" fmla="*/ 219 h 395"/>
                <a:gd name="T26" fmla="*/ 96 w 160"/>
                <a:gd name="T27" fmla="*/ 211 h 395"/>
                <a:gd name="T28" fmla="*/ 96 w 160"/>
                <a:gd name="T29" fmla="*/ 193 h 395"/>
                <a:gd name="T30" fmla="*/ 96 w 160"/>
                <a:gd name="T31" fmla="*/ 193 h 395"/>
                <a:gd name="T32" fmla="*/ 88 w 160"/>
                <a:gd name="T33" fmla="*/ 175 h 395"/>
                <a:gd name="T34" fmla="*/ 72 w 160"/>
                <a:gd name="T35" fmla="*/ 149 h 395"/>
                <a:gd name="T36" fmla="*/ 72 w 160"/>
                <a:gd name="T37" fmla="*/ 140 h 395"/>
                <a:gd name="T38" fmla="*/ 64 w 160"/>
                <a:gd name="T39" fmla="*/ 114 h 395"/>
                <a:gd name="T40" fmla="*/ 56 w 160"/>
                <a:gd name="T41" fmla="*/ 105 h 395"/>
                <a:gd name="T42" fmla="*/ 56 w 160"/>
                <a:gd name="T43" fmla="*/ 79 h 395"/>
                <a:gd name="T44" fmla="*/ 40 w 160"/>
                <a:gd name="T45" fmla="*/ 70 h 395"/>
                <a:gd name="T46" fmla="*/ 32 w 160"/>
                <a:gd name="T47" fmla="*/ 61 h 395"/>
                <a:gd name="T48" fmla="*/ 24 w 160"/>
                <a:gd name="T49" fmla="*/ 52 h 395"/>
                <a:gd name="T50" fmla="*/ 24 w 160"/>
                <a:gd name="T51" fmla="*/ 35 h 395"/>
                <a:gd name="T52" fmla="*/ 8 w 160"/>
                <a:gd name="T53" fmla="*/ 26 h 395"/>
                <a:gd name="T54" fmla="*/ 8 w 160"/>
                <a:gd name="T55" fmla="*/ 17 h 395"/>
                <a:gd name="T56" fmla="*/ 8 w 160"/>
                <a:gd name="T57" fmla="*/ 17 h 395"/>
                <a:gd name="T58" fmla="*/ 0 w 160"/>
                <a:gd name="T59" fmla="*/ 0 h 395"/>
                <a:gd name="T60" fmla="*/ 8 w 160"/>
                <a:gd name="T61" fmla="*/ 17 h 395"/>
                <a:gd name="T62" fmla="*/ 8 w 160"/>
                <a:gd name="T63" fmla="*/ 17 h 395"/>
                <a:gd name="T64" fmla="*/ 8 w 160"/>
                <a:gd name="T65" fmla="*/ 17 h 395"/>
                <a:gd name="T66" fmla="*/ 8 w 160"/>
                <a:gd name="T67" fmla="*/ 17 h 395"/>
                <a:gd name="T68" fmla="*/ 24 w 160"/>
                <a:gd name="T69" fmla="*/ 17 h 395"/>
                <a:gd name="T70" fmla="*/ 32 w 160"/>
                <a:gd name="T71" fmla="*/ 26 h 395"/>
                <a:gd name="T72" fmla="*/ 40 w 160"/>
                <a:gd name="T73" fmla="*/ 26 h 395"/>
                <a:gd name="T74" fmla="*/ 56 w 160"/>
                <a:gd name="T75" fmla="*/ 35 h 395"/>
                <a:gd name="T76" fmla="*/ 64 w 160"/>
                <a:gd name="T77" fmla="*/ 52 h 395"/>
                <a:gd name="T78" fmla="*/ 72 w 160"/>
                <a:gd name="T79" fmla="*/ 61 h 395"/>
                <a:gd name="T80" fmla="*/ 88 w 160"/>
                <a:gd name="T81" fmla="*/ 61 h 395"/>
                <a:gd name="T82" fmla="*/ 88 w 160"/>
                <a:gd name="T83" fmla="*/ 70 h 395"/>
                <a:gd name="T84" fmla="*/ 96 w 160"/>
                <a:gd name="T85" fmla="*/ 79 h 395"/>
                <a:gd name="T86" fmla="*/ 104 w 160"/>
                <a:gd name="T87" fmla="*/ 96 h 395"/>
                <a:gd name="T88" fmla="*/ 104 w 160"/>
                <a:gd name="T89" fmla="*/ 105 h 395"/>
                <a:gd name="T90" fmla="*/ 120 w 160"/>
                <a:gd name="T91" fmla="*/ 114 h 395"/>
                <a:gd name="T92" fmla="*/ 120 w 160"/>
                <a:gd name="T93" fmla="*/ 131 h 395"/>
                <a:gd name="T94" fmla="*/ 128 w 160"/>
                <a:gd name="T95" fmla="*/ 149 h 395"/>
                <a:gd name="T96" fmla="*/ 136 w 160"/>
                <a:gd name="T97" fmla="*/ 175 h 395"/>
                <a:gd name="T98" fmla="*/ 136 w 160"/>
                <a:gd name="T99" fmla="*/ 211 h 395"/>
                <a:gd name="T100" fmla="*/ 152 w 160"/>
                <a:gd name="T101" fmla="*/ 228 h 395"/>
                <a:gd name="T102" fmla="*/ 152 w 160"/>
                <a:gd name="T103" fmla="*/ 255 h 395"/>
                <a:gd name="T104" fmla="*/ 152 w 160"/>
                <a:gd name="T105" fmla="*/ 281 h 395"/>
                <a:gd name="T106" fmla="*/ 152 w 160"/>
                <a:gd name="T107" fmla="*/ 298 h 395"/>
                <a:gd name="T108" fmla="*/ 160 w 160"/>
                <a:gd name="T109" fmla="*/ 325 h 395"/>
                <a:gd name="T110" fmla="*/ 160 w 160"/>
                <a:gd name="T111" fmla="*/ 342 h 395"/>
                <a:gd name="T112" fmla="*/ 160 w 160"/>
                <a:gd name="T113" fmla="*/ 360 h 395"/>
                <a:gd name="T114" fmla="*/ 160 w 160"/>
                <a:gd name="T115" fmla="*/ 369 h 395"/>
                <a:gd name="T116" fmla="*/ 160 w 160"/>
                <a:gd name="T117" fmla="*/ 378 h 395"/>
                <a:gd name="T118" fmla="*/ 152 w 160"/>
                <a:gd name="T119" fmla="*/ 378 h 395"/>
                <a:gd name="T120" fmla="*/ 160 w 160"/>
                <a:gd name="T121" fmla="*/ 395 h 395"/>
                <a:gd name="T122" fmla="*/ 128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128" y="395"/>
                  </a:moveTo>
                  <a:lnTo>
                    <a:pt x="120" y="378"/>
                  </a:lnTo>
                  <a:lnTo>
                    <a:pt x="120" y="369"/>
                  </a:lnTo>
                  <a:lnTo>
                    <a:pt x="120" y="360"/>
                  </a:lnTo>
                  <a:lnTo>
                    <a:pt x="120" y="342"/>
                  </a:lnTo>
                  <a:lnTo>
                    <a:pt x="120" y="334"/>
                  </a:lnTo>
                  <a:lnTo>
                    <a:pt x="120" y="307"/>
                  </a:lnTo>
                  <a:lnTo>
                    <a:pt x="120" y="298"/>
                  </a:lnTo>
                  <a:lnTo>
                    <a:pt x="120" y="281"/>
                  </a:lnTo>
                  <a:lnTo>
                    <a:pt x="104" y="263"/>
                  </a:lnTo>
                  <a:lnTo>
                    <a:pt x="104" y="246"/>
                  </a:lnTo>
                  <a:lnTo>
                    <a:pt x="104" y="219"/>
                  </a:lnTo>
                  <a:lnTo>
                    <a:pt x="96" y="211"/>
                  </a:lnTo>
                  <a:lnTo>
                    <a:pt x="96" y="193"/>
                  </a:lnTo>
                  <a:lnTo>
                    <a:pt x="88" y="175"/>
                  </a:lnTo>
                  <a:lnTo>
                    <a:pt x="72" y="149"/>
                  </a:lnTo>
                  <a:lnTo>
                    <a:pt x="72" y="140"/>
                  </a:lnTo>
                  <a:lnTo>
                    <a:pt x="64" y="114"/>
                  </a:lnTo>
                  <a:lnTo>
                    <a:pt x="56" y="105"/>
                  </a:lnTo>
                  <a:lnTo>
                    <a:pt x="56" y="79"/>
                  </a:lnTo>
                  <a:lnTo>
                    <a:pt x="40" y="70"/>
                  </a:lnTo>
                  <a:lnTo>
                    <a:pt x="32" y="61"/>
                  </a:lnTo>
                  <a:lnTo>
                    <a:pt x="24" y="52"/>
                  </a:lnTo>
                  <a:lnTo>
                    <a:pt x="24" y="35"/>
                  </a:lnTo>
                  <a:lnTo>
                    <a:pt x="8" y="26"/>
                  </a:lnTo>
                  <a:lnTo>
                    <a:pt x="8" y="17"/>
                  </a:lnTo>
                  <a:lnTo>
                    <a:pt x="0" y="0"/>
                  </a:lnTo>
                  <a:lnTo>
                    <a:pt x="8" y="17"/>
                  </a:lnTo>
                  <a:lnTo>
                    <a:pt x="24" y="17"/>
                  </a:lnTo>
                  <a:lnTo>
                    <a:pt x="32" y="26"/>
                  </a:lnTo>
                  <a:lnTo>
                    <a:pt x="40" y="26"/>
                  </a:lnTo>
                  <a:lnTo>
                    <a:pt x="56" y="35"/>
                  </a:lnTo>
                  <a:lnTo>
                    <a:pt x="64" y="52"/>
                  </a:lnTo>
                  <a:lnTo>
                    <a:pt x="72" y="61"/>
                  </a:lnTo>
                  <a:lnTo>
                    <a:pt x="88" y="61"/>
                  </a:lnTo>
                  <a:lnTo>
                    <a:pt x="88" y="70"/>
                  </a:lnTo>
                  <a:lnTo>
                    <a:pt x="96" y="79"/>
                  </a:lnTo>
                  <a:lnTo>
                    <a:pt x="104" y="96"/>
                  </a:lnTo>
                  <a:lnTo>
                    <a:pt x="104" y="105"/>
                  </a:lnTo>
                  <a:lnTo>
                    <a:pt x="120" y="114"/>
                  </a:lnTo>
                  <a:lnTo>
                    <a:pt x="120" y="131"/>
                  </a:lnTo>
                  <a:lnTo>
                    <a:pt x="128" y="149"/>
                  </a:lnTo>
                  <a:lnTo>
                    <a:pt x="136" y="175"/>
                  </a:lnTo>
                  <a:lnTo>
                    <a:pt x="136" y="211"/>
                  </a:lnTo>
                  <a:lnTo>
                    <a:pt x="152" y="228"/>
                  </a:lnTo>
                  <a:lnTo>
                    <a:pt x="152" y="255"/>
                  </a:lnTo>
                  <a:lnTo>
                    <a:pt x="152" y="281"/>
                  </a:lnTo>
                  <a:lnTo>
                    <a:pt x="152" y="298"/>
                  </a:lnTo>
                  <a:lnTo>
                    <a:pt x="160" y="325"/>
                  </a:lnTo>
                  <a:lnTo>
                    <a:pt x="160" y="342"/>
                  </a:lnTo>
                  <a:lnTo>
                    <a:pt x="160" y="360"/>
                  </a:lnTo>
                  <a:lnTo>
                    <a:pt x="160" y="369"/>
                  </a:lnTo>
                  <a:lnTo>
                    <a:pt x="160" y="378"/>
                  </a:lnTo>
                  <a:lnTo>
                    <a:pt x="152" y="378"/>
                  </a:lnTo>
                  <a:lnTo>
                    <a:pt x="160" y="395"/>
                  </a:lnTo>
                  <a:lnTo>
                    <a:pt x="128"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14" name="Freeform 121"/>
            <p:cNvSpPr>
              <a:spLocks/>
            </p:cNvSpPr>
            <p:nvPr/>
          </p:nvSpPr>
          <p:spPr bwMode="auto">
            <a:xfrm>
              <a:off x="2723" y="2822"/>
              <a:ext cx="160" cy="395"/>
            </a:xfrm>
            <a:custGeom>
              <a:avLst/>
              <a:gdLst>
                <a:gd name="T0" fmla="*/ 128 w 160"/>
                <a:gd name="T1" fmla="*/ 395 h 395"/>
                <a:gd name="T2" fmla="*/ 120 w 160"/>
                <a:gd name="T3" fmla="*/ 378 h 395"/>
                <a:gd name="T4" fmla="*/ 120 w 160"/>
                <a:gd name="T5" fmla="*/ 378 h 395"/>
                <a:gd name="T6" fmla="*/ 120 w 160"/>
                <a:gd name="T7" fmla="*/ 369 h 395"/>
                <a:gd name="T8" fmla="*/ 120 w 160"/>
                <a:gd name="T9" fmla="*/ 360 h 395"/>
                <a:gd name="T10" fmla="*/ 120 w 160"/>
                <a:gd name="T11" fmla="*/ 342 h 395"/>
                <a:gd name="T12" fmla="*/ 120 w 160"/>
                <a:gd name="T13" fmla="*/ 334 h 395"/>
                <a:gd name="T14" fmla="*/ 120 w 160"/>
                <a:gd name="T15" fmla="*/ 307 h 395"/>
                <a:gd name="T16" fmla="*/ 120 w 160"/>
                <a:gd name="T17" fmla="*/ 298 h 395"/>
                <a:gd name="T18" fmla="*/ 120 w 160"/>
                <a:gd name="T19" fmla="*/ 281 h 395"/>
                <a:gd name="T20" fmla="*/ 104 w 160"/>
                <a:gd name="T21" fmla="*/ 263 h 395"/>
                <a:gd name="T22" fmla="*/ 104 w 160"/>
                <a:gd name="T23" fmla="*/ 246 h 395"/>
                <a:gd name="T24" fmla="*/ 104 w 160"/>
                <a:gd name="T25" fmla="*/ 219 h 395"/>
                <a:gd name="T26" fmla="*/ 96 w 160"/>
                <a:gd name="T27" fmla="*/ 211 h 395"/>
                <a:gd name="T28" fmla="*/ 96 w 160"/>
                <a:gd name="T29" fmla="*/ 193 h 395"/>
                <a:gd name="T30" fmla="*/ 96 w 160"/>
                <a:gd name="T31" fmla="*/ 193 h 395"/>
                <a:gd name="T32" fmla="*/ 88 w 160"/>
                <a:gd name="T33" fmla="*/ 175 h 395"/>
                <a:gd name="T34" fmla="*/ 72 w 160"/>
                <a:gd name="T35" fmla="*/ 149 h 395"/>
                <a:gd name="T36" fmla="*/ 72 w 160"/>
                <a:gd name="T37" fmla="*/ 140 h 395"/>
                <a:gd name="T38" fmla="*/ 64 w 160"/>
                <a:gd name="T39" fmla="*/ 114 h 395"/>
                <a:gd name="T40" fmla="*/ 56 w 160"/>
                <a:gd name="T41" fmla="*/ 105 h 395"/>
                <a:gd name="T42" fmla="*/ 56 w 160"/>
                <a:gd name="T43" fmla="*/ 79 h 395"/>
                <a:gd name="T44" fmla="*/ 40 w 160"/>
                <a:gd name="T45" fmla="*/ 70 h 395"/>
                <a:gd name="T46" fmla="*/ 32 w 160"/>
                <a:gd name="T47" fmla="*/ 61 h 395"/>
                <a:gd name="T48" fmla="*/ 24 w 160"/>
                <a:gd name="T49" fmla="*/ 52 h 395"/>
                <a:gd name="T50" fmla="*/ 24 w 160"/>
                <a:gd name="T51" fmla="*/ 35 h 395"/>
                <a:gd name="T52" fmla="*/ 8 w 160"/>
                <a:gd name="T53" fmla="*/ 26 h 395"/>
                <a:gd name="T54" fmla="*/ 8 w 160"/>
                <a:gd name="T55" fmla="*/ 17 h 395"/>
                <a:gd name="T56" fmla="*/ 8 w 160"/>
                <a:gd name="T57" fmla="*/ 17 h 395"/>
                <a:gd name="T58" fmla="*/ 0 w 160"/>
                <a:gd name="T59" fmla="*/ 0 h 395"/>
                <a:gd name="T60" fmla="*/ 8 w 160"/>
                <a:gd name="T61" fmla="*/ 17 h 395"/>
                <a:gd name="T62" fmla="*/ 8 w 160"/>
                <a:gd name="T63" fmla="*/ 17 h 395"/>
                <a:gd name="T64" fmla="*/ 8 w 160"/>
                <a:gd name="T65" fmla="*/ 17 h 395"/>
                <a:gd name="T66" fmla="*/ 8 w 160"/>
                <a:gd name="T67" fmla="*/ 17 h 395"/>
                <a:gd name="T68" fmla="*/ 24 w 160"/>
                <a:gd name="T69" fmla="*/ 17 h 395"/>
                <a:gd name="T70" fmla="*/ 32 w 160"/>
                <a:gd name="T71" fmla="*/ 26 h 395"/>
                <a:gd name="T72" fmla="*/ 40 w 160"/>
                <a:gd name="T73" fmla="*/ 26 h 395"/>
                <a:gd name="T74" fmla="*/ 56 w 160"/>
                <a:gd name="T75" fmla="*/ 35 h 395"/>
                <a:gd name="T76" fmla="*/ 64 w 160"/>
                <a:gd name="T77" fmla="*/ 52 h 395"/>
                <a:gd name="T78" fmla="*/ 72 w 160"/>
                <a:gd name="T79" fmla="*/ 61 h 395"/>
                <a:gd name="T80" fmla="*/ 88 w 160"/>
                <a:gd name="T81" fmla="*/ 61 h 395"/>
                <a:gd name="T82" fmla="*/ 88 w 160"/>
                <a:gd name="T83" fmla="*/ 70 h 395"/>
                <a:gd name="T84" fmla="*/ 96 w 160"/>
                <a:gd name="T85" fmla="*/ 79 h 395"/>
                <a:gd name="T86" fmla="*/ 104 w 160"/>
                <a:gd name="T87" fmla="*/ 96 h 395"/>
                <a:gd name="T88" fmla="*/ 104 w 160"/>
                <a:gd name="T89" fmla="*/ 105 h 395"/>
                <a:gd name="T90" fmla="*/ 120 w 160"/>
                <a:gd name="T91" fmla="*/ 114 h 395"/>
                <a:gd name="T92" fmla="*/ 120 w 160"/>
                <a:gd name="T93" fmla="*/ 131 h 395"/>
                <a:gd name="T94" fmla="*/ 128 w 160"/>
                <a:gd name="T95" fmla="*/ 149 h 395"/>
                <a:gd name="T96" fmla="*/ 136 w 160"/>
                <a:gd name="T97" fmla="*/ 175 h 395"/>
                <a:gd name="T98" fmla="*/ 136 w 160"/>
                <a:gd name="T99" fmla="*/ 211 h 395"/>
                <a:gd name="T100" fmla="*/ 152 w 160"/>
                <a:gd name="T101" fmla="*/ 228 h 395"/>
                <a:gd name="T102" fmla="*/ 152 w 160"/>
                <a:gd name="T103" fmla="*/ 255 h 395"/>
                <a:gd name="T104" fmla="*/ 152 w 160"/>
                <a:gd name="T105" fmla="*/ 281 h 395"/>
                <a:gd name="T106" fmla="*/ 152 w 160"/>
                <a:gd name="T107" fmla="*/ 298 h 395"/>
                <a:gd name="T108" fmla="*/ 160 w 160"/>
                <a:gd name="T109" fmla="*/ 325 h 395"/>
                <a:gd name="T110" fmla="*/ 160 w 160"/>
                <a:gd name="T111" fmla="*/ 342 h 395"/>
                <a:gd name="T112" fmla="*/ 160 w 160"/>
                <a:gd name="T113" fmla="*/ 360 h 395"/>
                <a:gd name="T114" fmla="*/ 160 w 160"/>
                <a:gd name="T115" fmla="*/ 369 h 395"/>
                <a:gd name="T116" fmla="*/ 160 w 160"/>
                <a:gd name="T117" fmla="*/ 378 h 395"/>
                <a:gd name="T118" fmla="*/ 152 w 160"/>
                <a:gd name="T119" fmla="*/ 378 h 395"/>
                <a:gd name="T120" fmla="*/ 160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128" y="395"/>
                  </a:moveTo>
                  <a:lnTo>
                    <a:pt x="120" y="378"/>
                  </a:lnTo>
                  <a:lnTo>
                    <a:pt x="120" y="369"/>
                  </a:lnTo>
                  <a:lnTo>
                    <a:pt x="120" y="360"/>
                  </a:lnTo>
                  <a:lnTo>
                    <a:pt x="120" y="342"/>
                  </a:lnTo>
                  <a:lnTo>
                    <a:pt x="120" y="334"/>
                  </a:lnTo>
                  <a:lnTo>
                    <a:pt x="120" y="307"/>
                  </a:lnTo>
                  <a:lnTo>
                    <a:pt x="120" y="298"/>
                  </a:lnTo>
                  <a:lnTo>
                    <a:pt x="120" y="281"/>
                  </a:lnTo>
                  <a:lnTo>
                    <a:pt x="104" y="263"/>
                  </a:lnTo>
                  <a:lnTo>
                    <a:pt x="104" y="246"/>
                  </a:lnTo>
                  <a:lnTo>
                    <a:pt x="104" y="219"/>
                  </a:lnTo>
                  <a:lnTo>
                    <a:pt x="96" y="211"/>
                  </a:lnTo>
                  <a:lnTo>
                    <a:pt x="96" y="193"/>
                  </a:lnTo>
                  <a:lnTo>
                    <a:pt x="88" y="175"/>
                  </a:lnTo>
                  <a:lnTo>
                    <a:pt x="72" y="149"/>
                  </a:lnTo>
                  <a:lnTo>
                    <a:pt x="72" y="140"/>
                  </a:lnTo>
                  <a:lnTo>
                    <a:pt x="64" y="114"/>
                  </a:lnTo>
                  <a:lnTo>
                    <a:pt x="56" y="105"/>
                  </a:lnTo>
                  <a:lnTo>
                    <a:pt x="56" y="79"/>
                  </a:lnTo>
                  <a:lnTo>
                    <a:pt x="40" y="70"/>
                  </a:lnTo>
                  <a:lnTo>
                    <a:pt x="32" y="61"/>
                  </a:lnTo>
                  <a:lnTo>
                    <a:pt x="24" y="52"/>
                  </a:lnTo>
                  <a:lnTo>
                    <a:pt x="24" y="35"/>
                  </a:lnTo>
                  <a:lnTo>
                    <a:pt x="8" y="26"/>
                  </a:lnTo>
                  <a:lnTo>
                    <a:pt x="8" y="17"/>
                  </a:lnTo>
                  <a:lnTo>
                    <a:pt x="0" y="0"/>
                  </a:lnTo>
                  <a:lnTo>
                    <a:pt x="8" y="17"/>
                  </a:lnTo>
                  <a:lnTo>
                    <a:pt x="24" y="17"/>
                  </a:lnTo>
                  <a:lnTo>
                    <a:pt x="32" y="26"/>
                  </a:lnTo>
                  <a:lnTo>
                    <a:pt x="40" y="26"/>
                  </a:lnTo>
                  <a:lnTo>
                    <a:pt x="56" y="35"/>
                  </a:lnTo>
                  <a:lnTo>
                    <a:pt x="64" y="52"/>
                  </a:lnTo>
                  <a:lnTo>
                    <a:pt x="72" y="61"/>
                  </a:lnTo>
                  <a:lnTo>
                    <a:pt x="88" y="61"/>
                  </a:lnTo>
                  <a:lnTo>
                    <a:pt x="88" y="70"/>
                  </a:lnTo>
                  <a:lnTo>
                    <a:pt x="96" y="79"/>
                  </a:lnTo>
                  <a:lnTo>
                    <a:pt x="104" y="96"/>
                  </a:lnTo>
                  <a:lnTo>
                    <a:pt x="104" y="105"/>
                  </a:lnTo>
                  <a:lnTo>
                    <a:pt x="120" y="114"/>
                  </a:lnTo>
                  <a:lnTo>
                    <a:pt x="120" y="131"/>
                  </a:lnTo>
                  <a:lnTo>
                    <a:pt x="128" y="149"/>
                  </a:lnTo>
                  <a:lnTo>
                    <a:pt x="136" y="175"/>
                  </a:lnTo>
                  <a:lnTo>
                    <a:pt x="136" y="211"/>
                  </a:lnTo>
                  <a:lnTo>
                    <a:pt x="152" y="228"/>
                  </a:lnTo>
                  <a:lnTo>
                    <a:pt x="152" y="255"/>
                  </a:lnTo>
                  <a:lnTo>
                    <a:pt x="152" y="281"/>
                  </a:lnTo>
                  <a:lnTo>
                    <a:pt x="152" y="298"/>
                  </a:lnTo>
                  <a:lnTo>
                    <a:pt x="160" y="325"/>
                  </a:lnTo>
                  <a:lnTo>
                    <a:pt x="160" y="342"/>
                  </a:lnTo>
                  <a:lnTo>
                    <a:pt x="160" y="360"/>
                  </a:lnTo>
                  <a:lnTo>
                    <a:pt x="160" y="369"/>
                  </a:lnTo>
                  <a:lnTo>
                    <a:pt x="160" y="378"/>
                  </a:lnTo>
                  <a:lnTo>
                    <a:pt x="152" y="378"/>
                  </a:lnTo>
                  <a:lnTo>
                    <a:pt x="160"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15" name="Freeform 122"/>
            <p:cNvSpPr>
              <a:spLocks/>
            </p:cNvSpPr>
            <p:nvPr/>
          </p:nvSpPr>
          <p:spPr bwMode="auto">
            <a:xfrm>
              <a:off x="2843" y="2760"/>
              <a:ext cx="200" cy="457"/>
            </a:xfrm>
            <a:custGeom>
              <a:avLst/>
              <a:gdLst>
                <a:gd name="T0" fmla="*/ 0 w 200"/>
                <a:gd name="T1" fmla="*/ 440 h 457"/>
                <a:gd name="T2" fmla="*/ 0 w 200"/>
                <a:gd name="T3" fmla="*/ 431 h 457"/>
                <a:gd name="T4" fmla="*/ 0 w 200"/>
                <a:gd name="T5" fmla="*/ 404 h 457"/>
                <a:gd name="T6" fmla="*/ 0 w 200"/>
                <a:gd name="T7" fmla="*/ 387 h 457"/>
                <a:gd name="T8" fmla="*/ 0 w 200"/>
                <a:gd name="T9" fmla="*/ 352 h 457"/>
                <a:gd name="T10" fmla="*/ 8 w 200"/>
                <a:gd name="T11" fmla="*/ 317 h 457"/>
                <a:gd name="T12" fmla="*/ 8 w 200"/>
                <a:gd name="T13" fmla="*/ 281 h 457"/>
                <a:gd name="T14" fmla="*/ 16 w 200"/>
                <a:gd name="T15" fmla="*/ 273 h 457"/>
                <a:gd name="T16" fmla="*/ 16 w 200"/>
                <a:gd name="T17" fmla="*/ 237 h 457"/>
                <a:gd name="T18" fmla="*/ 32 w 200"/>
                <a:gd name="T19" fmla="*/ 229 h 457"/>
                <a:gd name="T20" fmla="*/ 40 w 200"/>
                <a:gd name="T21" fmla="*/ 202 h 457"/>
                <a:gd name="T22" fmla="*/ 40 w 200"/>
                <a:gd name="T23" fmla="*/ 176 h 457"/>
                <a:gd name="T24" fmla="*/ 48 w 200"/>
                <a:gd name="T25" fmla="*/ 158 h 457"/>
                <a:gd name="T26" fmla="*/ 64 w 200"/>
                <a:gd name="T27" fmla="*/ 141 h 457"/>
                <a:gd name="T28" fmla="*/ 72 w 200"/>
                <a:gd name="T29" fmla="*/ 123 h 457"/>
                <a:gd name="T30" fmla="*/ 80 w 200"/>
                <a:gd name="T31" fmla="*/ 97 h 457"/>
                <a:gd name="T32" fmla="*/ 104 w 200"/>
                <a:gd name="T33" fmla="*/ 79 h 457"/>
                <a:gd name="T34" fmla="*/ 120 w 200"/>
                <a:gd name="T35" fmla="*/ 53 h 457"/>
                <a:gd name="T36" fmla="*/ 144 w 200"/>
                <a:gd name="T37" fmla="*/ 44 h 457"/>
                <a:gd name="T38" fmla="*/ 168 w 200"/>
                <a:gd name="T39" fmla="*/ 18 h 457"/>
                <a:gd name="T40" fmla="*/ 184 w 200"/>
                <a:gd name="T41" fmla="*/ 9 h 457"/>
                <a:gd name="T42" fmla="*/ 184 w 200"/>
                <a:gd name="T43" fmla="*/ 9 h 457"/>
                <a:gd name="T44" fmla="*/ 200 w 200"/>
                <a:gd name="T45" fmla="*/ 9 h 457"/>
                <a:gd name="T46" fmla="*/ 184 w 200"/>
                <a:gd name="T47" fmla="*/ 9 h 457"/>
                <a:gd name="T48" fmla="*/ 176 w 200"/>
                <a:gd name="T49" fmla="*/ 18 h 457"/>
                <a:gd name="T50" fmla="*/ 168 w 200"/>
                <a:gd name="T51" fmla="*/ 44 h 457"/>
                <a:gd name="T52" fmla="*/ 152 w 200"/>
                <a:gd name="T53" fmla="*/ 62 h 457"/>
                <a:gd name="T54" fmla="*/ 136 w 200"/>
                <a:gd name="T55" fmla="*/ 88 h 457"/>
                <a:gd name="T56" fmla="*/ 120 w 200"/>
                <a:gd name="T57" fmla="*/ 123 h 457"/>
                <a:gd name="T58" fmla="*/ 112 w 200"/>
                <a:gd name="T59" fmla="*/ 141 h 457"/>
                <a:gd name="T60" fmla="*/ 104 w 200"/>
                <a:gd name="T61" fmla="*/ 158 h 457"/>
                <a:gd name="T62" fmla="*/ 88 w 200"/>
                <a:gd name="T63" fmla="*/ 176 h 457"/>
                <a:gd name="T64" fmla="*/ 80 w 200"/>
                <a:gd name="T65" fmla="*/ 202 h 457"/>
                <a:gd name="T66" fmla="*/ 72 w 200"/>
                <a:gd name="T67" fmla="*/ 211 h 457"/>
                <a:gd name="T68" fmla="*/ 64 w 200"/>
                <a:gd name="T69" fmla="*/ 237 h 457"/>
                <a:gd name="T70" fmla="*/ 64 w 200"/>
                <a:gd name="T71" fmla="*/ 255 h 457"/>
                <a:gd name="T72" fmla="*/ 48 w 200"/>
                <a:gd name="T73" fmla="*/ 281 h 457"/>
                <a:gd name="T74" fmla="*/ 48 w 200"/>
                <a:gd name="T75" fmla="*/ 308 h 457"/>
                <a:gd name="T76" fmla="*/ 40 w 200"/>
                <a:gd name="T77" fmla="*/ 325 h 457"/>
                <a:gd name="T78" fmla="*/ 40 w 200"/>
                <a:gd name="T79" fmla="*/ 352 h 457"/>
                <a:gd name="T80" fmla="*/ 32 w 200"/>
                <a:gd name="T81" fmla="*/ 387 h 457"/>
                <a:gd name="T82" fmla="*/ 32 w 200"/>
                <a:gd name="T83" fmla="*/ 404 h 457"/>
                <a:gd name="T84" fmla="*/ 32 w 200"/>
                <a:gd name="T85" fmla="*/ 431 h 457"/>
                <a:gd name="T86" fmla="*/ 32 w 200"/>
                <a:gd name="T87" fmla="*/ 440 h 457"/>
                <a:gd name="T88" fmla="*/ 16 w 200"/>
                <a:gd name="T89" fmla="*/ 440 h 457"/>
                <a:gd name="T90" fmla="*/ 0 w 200"/>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0"/>
                <a:gd name="T139" fmla="*/ 0 h 457"/>
                <a:gd name="T140" fmla="*/ 200 w 200"/>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0" h="457">
                  <a:moveTo>
                    <a:pt x="0" y="457"/>
                  </a:moveTo>
                  <a:lnTo>
                    <a:pt x="0" y="440"/>
                  </a:lnTo>
                  <a:lnTo>
                    <a:pt x="0" y="431"/>
                  </a:lnTo>
                  <a:lnTo>
                    <a:pt x="0" y="422"/>
                  </a:lnTo>
                  <a:lnTo>
                    <a:pt x="0" y="404"/>
                  </a:lnTo>
                  <a:lnTo>
                    <a:pt x="0" y="396"/>
                  </a:lnTo>
                  <a:lnTo>
                    <a:pt x="0" y="387"/>
                  </a:lnTo>
                  <a:lnTo>
                    <a:pt x="0" y="360"/>
                  </a:lnTo>
                  <a:lnTo>
                    <a:pt x="0" y="352"/>
                  </a:lnTo>
                  <a:lnTo>
                    <a:pt x="8" y="325"/>
                  </a:lnTo>
                  <a:lnTo>
                    <a:pt x="8" y="317"/>
                  </a:lnTo>
                  <a:lnTo>
                    <a:pt x="8" y="290"/>
                  </a:lnTo>
                  <a:lnTo>
                    <a:pt x="8" y="281"/>
                  </a:lnTo>
                  <a:lnTo>
                    <a:pt x="8" y="273"/>
                  </a:lnTo>
                  <a:lnTo>
                    <a:pt x="16" y="273"/>
                  </a:lnTo>
                  <a:lnTo>
                    <a:pt x="16" y="246"/>
                  </a:lnTo>
                  <a:lnTo>
                    <a:pt x="16" y="237"/>
                  </a:lnTo>
                  <a:lnTo>
                    <a:pt x="32" y="237"/>
                  </a:lnTo>
                  <a:lnTo>
                    <a:pt x="32" y="229"/>
                  </a:lnTo>
                  <a:lnTo>
                    <a:pt x="32" y="211"/>
                  </a:lnTo>
                  <a:lnTo>
                    <a:pt x="40" y="202"/>
                  </a:lnTo>
                  <a:lnTo>
                    <a:pt x="40" y="193"/>
                  </a:lnTo>
                  <a:lnTo>
                    <a:pt x="40" y="176"/>
                  </a:lnTo>
                  <a:lnTo>
                    <a:pt x="48" y="167"/>
                  </a:lnTo>
                  <a:lnTo>
                    <a:pt x="48" y="158"/>
                  </a:lnTo>
                  <a:lnTo>
                    <a:pt x="64" y="158"/>
                  </a:lnTo>
                  <a:lnTo>
                    <a:pt x="64" y="141"/>
                  </a:lnTo>
                  <a:lnTo>
                    <a:pt x="72" y="132"/>
                  </a:lnTo>
                  <a:lnTo>
                    <a:pt x="72" y="123"/>
                  </a:lnTo>
                  <a:lnTo>
                    <a:pt x="80" y="123"/>
                  </a:lnTo>
                  <a:lnTo>
                    <a:pt x="80" y="97"/>
                  </a:lnTo>
                  <a:lnTo>
                    <a:pt x="88" y="88"/>
                  </a:lnTo>
                  <a:lnTo>
                    <a:pt x="104" y="79"/>
                  </a:lnTo>
                  <a:lnTo>
                    <a:pt x="112" y="62"/>
                  </a:lnTo>
                  <a:lnTo>
                    <a:pt x="120" y="53"/>
                  </a:lnTo>
                  <a:lnTo>
                    <a:pt x="136" y="44"/>
                  </a:lnTo>
                  <a:lnTo>
                    <a:pt x="144" y="44"/>
                  </a:lnTo>
                  <a:lnTo>
                    <a:pt x="152" y="26"/>
                  </a:lnTo>
                  <a:lnTo>
                    <a:pt x="168" y="18"/>
                  </a:lnTo>
                  <a:lnTo>
                    <a:pt x="176" y="18"/>
                  </a:lnTo>
                  <a:lnTo>
                    <a:pt x="184" y="9"/>
                  </a:lnTo>
                  <a:lnTo>
                    <a:pt x="184" y="0"/>
                  </a:lnTo>
                  <a:lnTo>
                    <a:pt x="200" y="9"/>
                  </a:lnTo>
                  <a:lnTo>
                    <a:pt x="184" y="9"/>
                  </a:lnTo>
                  <a:lnTo>
                    <a:pt x="176" y="18"/>
                  </a:lnTo>
                  <a:lnTo>
                    <a:pt x="176" y="26"/>
                  </a:lnTo>
                  <a:lnTo>
                    <a:pt x="168" y="44"/>
                  </a:lnTo>
                  <a:lnTo>
                    <a:pt x="152" y="53"/>
                  </a:lnTo>
                  <a:lnTo>
                    <a:pt x="152" y="62"/>
                  </a:lnTo>
                  <a:lnTo>
                    <a:pt x="144" y="79"/>
                  </a:lnTo>
                  <a:lnTo>
                    <a:pt x="136" y="88"/>
                  </a:lnTo>
                  <a:lnTo>
                    <a:pt x="120" y="97"/>
                  </a:lnTo>
                  <a:lnTo>
                    <a:pt x="120" y="123"/>
                  </a:lnTo>
                  <a:lnTo>
                    <a:pt x="112" y="132"/>
                  </a:lnTo>
                  <a:lnTo>
                    <a:pt x="112" y="141"/>
                  </a:lnTo>
                  <a:lnTo>
                    <a:pt x="112" y="158"/>
                  </a:lnTo>
                  <a:lnTo>
                    <a:pt x="104" y="158"/>
                  </a:lnTo>
                  <a:lnTo>
                    <a:pt x="88" y="167"/>
                  </a:lnTo>
                  <a:lnTo>
                    <a:pt x="88" y="176"/>
                  </a:lnTo>
                  <a:lnTo>
                    <a:pt x="80" y="193"/>
                  </a:lnTo>
                  <a:lnTo>
                    <a:pt x="80" y="202"/>
                  </a:lnTo>
                  <a:lnTo>
                    <a:pt x="72" y="211"/>
                  </a:lnTo>
                  <a:lnTo>
                    <a:pt x="72" y="229"/>
                  </a:lnTo>
                  <a:lnTo>
                    <a:pt x="64" y="237"/>
                  </a:lnTo>
                  <a:lnTo>
                    <a:pt x="64" y="246"/>
                  </a:lnTo>
                  <a:lnTo>
                    <a:pt x="64" y="255"/>
                  </a:lnTo>
                  <a:lnTo>
                    <a:pt x="48" y="273"/>
                  </a:lnTo>
                  <a:lnTo>
                    <a:pt x="48" y="281"/>
                  </a:lnTo>
                  <a:lnTo>
                    <a:pt x="48" y="290"/>
                  </a:lnTo>
                  <a:lnTo>
                    <a:pt x="48" y="308"/>
                  </a:lnTo>
                  <a:lnTo>
                    <a:pt x="40" y="317"/>
                  </a:lnTo>
                  <a:lnTo>
                    <a:pt x="40" y="325"/>
                  </a:lnTo>
                  <a:lnTo>
                    <a:pt x="40" y="343"/>
                  </a:lnTo>
                  <a:lnTo>
                    <a:pt x="40" y="352"/>
                  </a:lnTo>
                  <a:lnTo>
                    <a:pt x="32" y="360"/>
                  </a:lnTo>
                  <a:lnTo>
                    <a:pt x="32" y="387"/>
                  </a:lnTo>
                  <a:lnTo>
                    <a:pt x="32" y="396"/>
                  </a:lnTo>
                  <a:lnTo>
                    <a:pt x="32" y="404"/>
                  </a:lnTo>
                  <a:lnTo>
                    <a:pt x="32" y="422"/>
                  </a:lnTo>
                  <a:lnTo>
                    <a:pt x="32" y="431"/>
                  </a:lnTo>
                  <a:lnTo>
                    <a:pt x="32" y="440"/>
                  </a:lnTo>
                  <a:lnTo>
                    <a:pt x="16" y="440"/>
                  </a:lnTo>
                  <a:lnTo>
                    <a:pt x="32" y="457"/>
                  </a:lnTo>
                  <a:lnTo>
                    <a:pt x="0"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16" name="Freeform 123"/>
            <p:cNvSpPr>
              <a:spLocks/>
            </p:cNvSpPr>
            <p:nvPr/>
          </p:nvSpPr>
          <p:spPr bwMode="auto">
            <a:xfrm>
              <a:off x="2843" y="2760"/>
              <a:ext cx="200" cy="457"/>
            </a:xfrm>
            <a:custGeom>
              <a:avLst/>
              <a:gdLst>
                <a:gd name="T0" fmla="*/ 0 w 200"/>
                <a:gd name="T1" fmla="*/ 440 h 457"/>
                <a:gd name="T2" fmla="*/ 0 w 200"/>
                <a:gd name="T3" fmla="*/ 431 h 457"/>
                <a:gd name="T4" fmla="*/ 0 w 200"/>
                <a:gd name="T5" fmla="*/ 404 h 457"/>
                <a:gd name="T6" fmla="*/ 0 w 200"/>
                <a:gd name="T7" fmla="*/ 387 h 457"/>
                <a:gd name="T8" fmla="*/ 0 w 200"/>
                <a:gd name="T9" fmla="*/ 352 h 457"/>
                <a:gd name="T10" fmla="*/ 8 w 200"/>
                <a:gd name="T11" fmla="*/ 317 h 457"/>
                <a:gd name="T12" fmla="*/ 8 w 200"/>
                <a:gd name="T13" fmla="*/ 281 h 457"/>
                <a:gd name="T14" fmla="*/ 16 w 200"/>
                <a:gd name="T15" fmla="*/ 273 h 457"/>
                <a:gd name="T16" fmla="*/ 16 w 200"/>
                <a:gd name="T17" fmla="*/ 237 h 457"/>
                <a:gd name="T18" fmla="*/ 32 w 200"/>
                <a:gd name="T19" fmla="*/ 229 h 457"/>
                <a:gd name="T20" fmla="*/ 40 w 200"/>
                <a:gd name="T21" fmla="*/ 202 h 457"/>
                <a:gd name="T22" fmla="*/ 40 w 200"/>
                <a:gd name="T23" fmla="*/ 176 h 457"/>
                <a:gd name="T24" fmla="*/ 48 w 200"/>
                <a:gd name="T25" fmla="*/ 158 h 457"/>
                <a:gd name="T26" fmla="*/ 64 w 200"/>
                <a:gd name="T27" fmla="*/ 141 h 457"/>
                <a:gd name="T28" fmla="*/ 72 w 200"/>
                <a:gd name="T29" fmla="*/ 123 h 457"/>
                <a:gd name="T30" fmla="*/ 80 w 200"/>
                <a:gd name="T31" fmla="*/ 97 h 457"/>
                <a:gd name="T32" fmla="*/ 104 w 200"/>
                <a:gd name="T33" fmla="*/ 79 h 457"/>
                <a:gd name="T34" fmla="*/ 120 w 200"/>
                <a:gd name="T35" fmla="*/ 53 h 457"/>
                <a:gd name="T36" fmla="*/ 144 w 200"/>
                <a:gd name="T37" fmla="*/ 44 h 457"/>
                <a:gd name="T38" fmla="*/ 168 w 200"/>
                <a:gd name="T39" fmla="*/ 18 h 457"/>
                <a:gd name="T40" fmla="*/ 184 w 200"/>
                <a:gd name="T41" fmla="*/ 9 h 457"/>
                <a:gd name="T42" fmla="*/ 184 w 200"/>
                <a:gd name="T43" fmla="*/ 9 h 457"/>
                <a:gd name="T44" fmla="*/ 200 w 200"/>
                <a:gd name="T45" fmla="*/ 9 h 457"/>
                <a:gd name="T46" fmla="*/ 184 w 200"/>
                <a:gd name="T47" fmla="*/ 9 h 457"/>
                <a:gd name="T48" fmla="*/ 176 w 200"/>
                <a:gd name="T49" fmla="*/ 18 h 457"/>
                <a:gd name="T50" fmla="*/ 168 w 200"/>
                <a:gd name="T51" fmla="*/ 44 h 457"/>
                <a:gd name="T52" fmla="*/ 152 w 200"/>
                <a:gd name="T53" fmla="*/ 62 h 457"/>
                <a:gd name="T54" fmla="*/ 136 w 200"/>
                <a:gd name="T55" fmla="*/ 88 h 457"/>
                <a:gd name="T56" fmla="*/ 120 w 200"/>
                <a:gd name="T57" fmla="*/ 123 h 457"/>
                <a:gd name="T58" fmla="*/ 112 w 200"/>
                <a:gd name="T59" fmla="*/ 141 h 457"/>
                <a:gd name="T60" fmla="*/ 104 w 200"/>
                <a:gd name="T61" fmla="*/ 158 h 457"/>
                <a:gd name="T62" fmla="*/ 88 w 200"/>
                <a:gd name="T63" fmla="*/ 176 h 457"/>
                <a:gd name="T64" fmla="*/ 80 w 200"/>
                <a:gd name="T65" fmla="*/ 202 h 457"/>
                <a:gd name="T66" fmla="*/ 72 w 200"/>
                <a:gd name="T67" fmla="*/ 211 h 457"/>
                <a:gd name="T68" fmla="*/ 64 w 200"/>
                <a:gd name="T69" fmla="*/ 237 h 457"/>
                <a:gd name="T70" fmla="*/ 64 w 200"/>
                <a:gd name="T71" fmla="*/ 255 h 457"/>
                <a:gd name="T72" fmla="*/ 48 w 200"/>
                <a:gd name="T73" fmla="*/ 281 h 457"/>
                <a:gd name="T74" fmla="*/ 48 w 200"/>
                <a:gd name="T75" fmla="*/ 308 h 457"/>
                <a:gd name="T76" fmla="*/ 40 w 200"/>
                <a:gd name="T77" fmla="*/ 325 h 457"/>
                <a:gd name="T78" fmla="*/ 40 w 200"/>
                <a:gd name="T79" fmla="*/ 352 h 457"/>
                <a:gd name="T80" fmla="*/ 32 w 200"/>
                <a:gd name="T81" fmla="*/ 387 h 457"/>
                <a:gd name="T82" fmla="*/ 32 w 200"/>
                <a:gd name="T83" fmla="*/ 404 h 457"/>
                <a:gd name="T84" fmla="*/ 32 w 200"/>
                <a:gd name="T85" fmla="*/ 431 h 457"/>
                <a:gd name="T86" fmla="*/ 32 w 200"/>
                <a:gd name="T87" fmla="*/ 440 h 457"/>
                <a:gd name="T88" fmla="*/ 16 w 200"/>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0"/>
                <a:gd name="T136" fmla="*/ 0 h 457"/>
                <a:gd name="T137" fmla="*/ 200 w 200"/>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0" h="457">
                  <a:moveTo>
                    <a:pt x="0" y="457"/>
                  </a:moveTo>
                  <a:lnTo>
                    <a:pt x="0" y="440"/>
                  </a:lnTo>
                  <a:lnTo>
                    <a:pt x="0" y="431"/>
                  </a:lnTo>
                  <a:lnTo>
                    <a:pt x="0" y="422"/>
                  </a:lnTo>
                  <a:lnTo>
                    <a:pt x="0" y="404"/>
                  </a:lnTo>
                  <a:lnTo>
                    <a:pt x="0" y="396"/>
                  </a:lnTo>
                  <a:lnTo>
                    <a:pt x="0" y="387"/>
                  </a:lnTo>
                  <a:lnTo>
                    <a:pt x="0" y="360"/>
                  </a:lnTo>
                  <a:lnTo>
                    <a:pt x="0" y="352"/>
                  </a:lnTo>
                  <a:lnTo>
                    <a:pt x="8" y="325"/>
                  </a:lnTo>
                  <a:lnTo>
                    <a:pt x="8" y="317"/>
                  </a:lnTo>
                  <a:lnTo>
                    <a:pt x="8" y="290"/>
                  </a:lnTo>
                  <a:lnTo>
                    <a:pt x="8" y="281"/>
                  </a:lnTo>
                  <a:lnTo>
                    <a:pt x="8" y="273"/>
                  </a:lnTo>
                  <a:lnTo>
                    <a:pt x="16" y="273"/>
                  </a:lnTo>
                  <a:lnTo>
                    <a:pt x="16" y="246"/>
                  </a:lnTo>
                  <a:lnTo>
                    <a:pt x="16" y="237"/>
                  </a:lnTo>
                  <a:lnTo>
                    <a:pt x="32" y="237"/>
                  </a:lnTo>
                  <a:lnTo>
                    <a:pt x="32" y="229"/>
                  </a:lnTo>
                  <a:lnTo>
                    <a:pt x="32" y="211"/>
                  </a:lnTo>
                  <a:lnTo>
                    <a:pt x="40" y="202"/>
                  </a:lnTo>
                  <a:lnTo>
                    <a:pt x="40" y="193"/>
                  </a:lnTo>
                  <a:lnTo>
                    <a:pt x="40" y="176"/>
                  </a:lnTo>
                  <a:lnTo>
                    <a:pt x="48" y="167"/>
                  </a:lnTo>
                  <a:lnTo>
                    <a:pt x="48" y="158"/>
                  </a:lnTo>
                  <a:lnTo>
                    <a:pt x="64" y="158"/>
                  </a:lnTo>
                  <a:lnTo>
                    <a:pt x="64" y="141"/>
                  </a:lnTo>
                  <a:lnTo>
                    <a:pt x="72" y="132"/>
                  </a:lnTo>
                  <a:lnTo>
                    <a:pt x="72" y="123"/>
                  </a:lnTo>
                  <a:lnTo>
                    <a:pt x="80" y="123"/>
                  </a:lnTo>
                  <a:lnTo>
                    <a:pt x="80" y="97"/>
                  </a:lnTo>
                  <a:lnTo>
                    <a:pt x="88" y="88"/>
                  </a:lnTo>
                  <a:lnTo>
                    <a:pt x="104" y="79"/>
                  </a:lnTo>
                  <a:lnTo>
                    <a:pt x="112" y="62"/>
                  </a:lnTo>
                  <a:lnTo>
                    <a:pt x="120" y="53"/>
                  </a:lnTo>
                  <a:lnTo>
                    <a:pt x="136" y="44"/>
                  </a:lnTo>
                  <a:lnTo>
                    <a:pt x="144" y="44"/>
                  </a:lnTo>
                  <a:lnTo>
                    <a:pt x="152" y="26"/>
                  </a:lnTo>
                  <a:lnTo>
                    <a:pt x="168" y="18"/>
                  </a:lnTo>
                  <a:lnTo>
                    <a:pt x="176" y="18"/>
                  </a:lnTo>
                  <a:lnTo>
                    <a:pt x="184" y="9"/>
                  </a:lnTo>
                  <a:lnTo>
                    <a:pt x="184" y="0"/>
                  </a:lnTo>
                  <a:lnTo>
                    <a:pt x="200" y="9"/>
                  </a:lnTo>
                  <a:lnTo>
                    <a:pt x="184" y="9"/>
                  </a:lnTo>
                  <a:lnTo>
                    <a:pt x="176" y="18"/>
                  </a:lnTo>
                  <a:lnTo>
                    <a:pt x="176" y="26"/>
                  </a:lnTo>
                  <a:lnTo>
                    <a:pt x="168" y="44"/>
                  </a:lnTo>
                  <a:lnTo>
                    <a:pt x="152" y="53"/>
                  </a:lnTo>
                  <a:lnTo>
                    <a:pt x="152" y="62"/>
                  </a:lnTo>
                  <a:lnTo>
                    <a:pt x="144" y="79"/>
                  </a:lnTo>
                  <a:lnTo>
                    <a:pt x="136" y="88"/>
                  </a:lnTo>
                  <a:lnTo>
                    <a:pt x="120" y="97"/>
                  </a:lnTo>
                  <a:lnTo>
                    <a:pt x="120" y="123"/>
                  </a:lnTo>
                  <a:lnTo>
                    <a:pt x="112" y="132"/>
                  </a:lnTo>
                  <a:lnTo>
                    <a:pt x="112" y="141"/>
                  </a:lnTo>
                  <a:lnTo>
                    <a:pt x="112" y="158"/>
                  </a:lnTo>
                  <a:lnTo>
                    <a:pt x="104" y="158"/>
                  </a:lnTo>
                  <a:lnTo>
                    <a:pt x="88" y="167"/>
                  </a:lnTo>
                  <a:lnTo>
                    <a:pt x="88" y="176"/>
                  </a:lnTo>
                  <a:lnTo>
                    <a:pt x="80" y="193"/>
                  </a:lnTo>
                  <a:lnTo>
                    <a:pt x="80" y="202"/>
                  </a:lnTo>
                  <a:lnTo>
                    <a:pt x="72" y="211"/>
                  </a:lnTo>
                  <a:lnTo>
                    <a:pt x="72" y="229"/>
                  </a:lnTo>
                  <a:lnTo>
                    <a:pt x="64" y="237"/>
                  </a:lnTo>
                  <a:lnTo>
                    <a:pt x="64" y="246"/>
                  </a:lnTo>
                  <a:lnTo>
                    <a:pt x="64" y="255"/>
                  </a:lnTo>
                  <a:lnTo>
                    <a:pt x="48" y="273"/>
                  </a:lnTo>
                  <a:lnTo>
                    <a:pt x="48" y="281"/>
                  </a:lnTo>
                  <a:lnTo>
                    <a:pt x="48" y="290"/>
                  </a:lnTo>
                  <a:lnTo>
                    <a:pt x="48" y="308"/>
                  </a:lnTo>
                  <a:lnTo>
                    <a:pt x="40" y="317"/>
                  </a:lnTo>
                  <a:lnTo>
                    <a:pt x="40" y="325"/>
                  </a:lnTo>
                  <a:lnTo>
                    <a:pt x="40" y="343"/>
                  </a:lnTo>
                  <a:lnTo>
                    <a:pt x="40" y="352"/>
                  </a:lnTo>
                  <a:lnTo>
                    <a:pt x="32" y="360"/>
                  </a:lnTo>
                  <a:lnTo>
                    <a:pt x="32" y="387"/>
                  </a:lnTo>
                  <a:lnTo>
                    <a:pt x="32" y="396"/>
                  </a:lnTo>
                  <a:lnTo>
                    <a:pt x="32" y="404"/>
                  </a:lnTo>
                  <a:lnTo>
                    <a:pt x="32" y="422"/>
                  </a:lnTo>
                  <a:lnTo>
                    <a:pt x="32" y="431"/>
                  </a:lnTo>
                  <a:lnTo>
                    <a:pt x="32" y="440"/>
                  </a:lnTo>
                  <a:lnTo>
                    <a:pt x="16" y="440"/>
                  </a:lnTo>
                  <a:lnTo>
                    <a:pt x="32"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17" name="Freeform 124"/>
            <p:cNvSpPr>
              <a:spLocks/>
            </p:cNvSpPr>
            <p:nvPr/>
          </p:nvSpPr>
          <p:spPr bwMode="auto">
            <a:xfrm>
              <a:off x="2859" y="2892"/>
              <a:ext cx="240" cy="325"/>
            </a:xfrm>
            <a:custGeom>
              <a:avLst/>
              <a:gdLst>
                <a:gd name="T0" fmla="*/ 0 w 240"/>
                <a:gd name="T1" fmla="*/ 325 h 325"/>
                <a:gd name="T2" fmla="*/ 0 w 240"/>
                <a:gd name="T3" fmla="*/ 308 h 325"/>
                <a:gd name="T4" fmla="*/ 0 w 240"/>
                <a:gd name="T5" fmla="*/ 308 h 325"/>
                <a:gd name="T6" fmla="*/ 0 w 240"/>
                <a:gd name="T7" fmla="*/ 299 h 325"/>
                <a:gd name="T8" fmla="*/ 0 w 240"/>
                <a:gd name="T9" fmla="*/ 290 h 325"/>
                <a:gd name="T10" fmla="*/ 0 w 240"/>
                <a:gd name="T11" fmla="*/ 272 h 325"/>
                <a:gd name="T12" fmla="*/ 0 w 240"/>
                <a:gd name="T13" fmla="*/ 255 h 325"/>
                <a:gd name="T14" fmla="*/ 0 w 240"/>
                <a:gd name="T15" fmla="*/ 237 h 325"/>
                <a:gd name="T16" fmla="*/ 16 w 240"/>
                <a:gd name="T17" fmla="*/ 220 h 325"/>
                <a:gd name="T18" fmla="*/ 16 w 240"/>
                <a:gd name="T19" fmla="*/ 211 h 325"/>
                <a:gd name="T20" fmla="*/ 24 w 240"/>
                <a:gd name="T21" fmla="*/ 185 h 325"/>
                <a:gd name="T22" fmla="*/ 24 w 240"/>
                <a:gd name="T23" fmla="*/ 176 h 325"/>
                <a:gd name="T24" fmla="*/ 32 w 240"/>
                <a:gd name="T25" fmla="*/ 149 h 325"/>
                <a:gd name="T26" fmla="*/ 48 w 240"/>
                <a:gd name="T27" fmla="*/ 141 h 325"/>
                <a:gd name="T28" fmla="*/ 48 w 240"/>
                <a:gd name="T29" fmla="*/ 123 h 325"/>
                <a:gd name="T30" fmla="*/ 56 w 240"/>
                <a:gd name="T31" fmla="*/ 123 h 325"/>
                <a:gd name="T32" fmla="*/ 64 w 240"/>
                <a:gd name="T33" fmla="*/ 105 h 325"/>
                <a:gd name="T34" fmla="*/ 72 w 240"/>
                <a:gd name="T35" fmla="*/ 97 h 325"/>
                <a:gd name="T36" fmla="*/ 96 w 240"/>
                <a:gd name="T37" fmla="*/ 79 h 325"/>
                <a:gd name="T38" fmla="*/ 104 w 240"/>
                <a:gd name="T39" fmla="*/ 70 h 325"/>
                <a:gd name="T40" fmla="*/ 128 w 240"/>
                <a:gd name="T41" fmla="*/ 61 h 325"/>
                <a:gd name="T42" fmla="*/ 152 w 240"/>
                <a:gd name="T43" fmla="*/ 44 h 325"/>
                <a:gd name="T44" fmla="*/ 160 w 240"/>
                <a:gd name="T45" fmla="*/ 35 h 325"/>
                <a:gd name="T46" fmla="*/ 184 w 240"/>
                <a:gd name="T47" fmla="*/ 35 h 325"/>
                <a:gd name="T48" fmla="*/ 192 w 240"/>
                <a:gd name="T49" fmla="*/ 26 h 325"/>
                <a:gd name="T50" fmla="*/ 216 w 240"/>
                <a:gd name="T51" fmla="*/ 9 h 325"/>
                <a:gd name="T52" fmla="*/ 224 w 240"/>
                <a:gd name="T53" fmla="*/ 9 h 325"/>
                <a:gd name="T54" fmla="*/ 232 w 240"/>
                <a:gd name="T55" fmla="*/ 9 h 325"/>
                <a:gd name="T56" fmla="*/ 232 w 240"/>
                <a:gd name="T57" fmla="*/ 9 h 325"/>
                <a:gd name="T58" fmla="*/ 232 w 240"/>
                <a:gd name="T59" fmla="*/ 0 h 325"/>
                <a:gd name="T60" fmla="*/ 240 w 240"/>
                <a:gd name="T61" fmla="*/ 9 h 325"/>
                <a:gd name="T62" fmla="*/ 232 w 240"/>
                <a:gd name="T63" fmla="*/ 9 h 325"/>
                <a:gd name="T64" fmla="*/ 232 w 240"/>
                <a:gd name="T65" fmla="*/ 9 h 325"/>
                <a:gd name="T66" fmla="*/ 224 w 240"/>
                <a:gd name="T67" fmla="*/ 9 h 325"/>
                <a:gd name="T68" fmla="*/ 216 w 240"/>
                <a:gd name="T69" fmla="*/ 26 h 325"/>
                <a:gd name="T70" fmla="*/ 200 w 240"/>
                <a:gd name="T71" fmla="*/ 26 h 325"/>
                <a:gd name="T72" fmla="*/ 192 w 240"/>
                <a:gd name="T73" fmla="*/ 35 h 325"/>
                <a:gd name="T74" fmla="*/ 184 w 240"/>
                <a:gd name="T75" fmla="*/ 44 h 325"/>
                <a:gd name="T76" fmla="*/ 168 w 240"/>
                <a:gd name="T77" fmla="*/ 44 h 325"/>
                <a:gd name="T78" fmla="*/ 152 w 240"/>
                <a:gd name="T79" fmla="*/ 61 h 325"/>
                <a:gd name="T80" fmla="*/ 136 w 240"/>
                <a:gd name="T81" fmla="*/ 70 h 325"/>
                <a:gd name="T82" fmla="*/ 120 w 240"/>
                <a:gd name="T83" fmla="*/ 79 h 325"/>
                <a:gd name="T84" fmla="*/ 104 w 240"/>
                <a:gd name="T85" fmla="*/ 97 h 325"/>
                <a:gd name="T86" fmla="*/ 96 w 240"/>
                <a:gd name="T87" fmla="*/ 105 h 325"/>
                <a:gd name="T88" fmla="*/ 88 w 240"/>
                <a:gd name="T89" fmla="*/ 114 h 325"/>
                <a:gd name="T90" fmla="*/ 88 w 240"/>
                <a:gd name="T91" fmla="*/ 123 h 325"/>
                <a:gd name="T92" fmla="*/ 72 w 240"/>
                <a:gd name="T93" fmla="*/ 141 h 325"/>
                <a:gd name="T94" fmla="*/ 64 w 240"/>
                <a:gd name="T95" fmla="*/ 149 h 325"/>
                <a:gd name="T96" fmla="*/ 56 w 240"/>
                <a:gd name="T97" fmla="*/ 176 h 325"/>
                <a:gd name="T98" fmla="*/ 56 w 240"/>
                <a:gd name="T99" fmla="*/ 185 h 325"/>
                <a:gd name="T100" fmla="*/ 48 w 240"/>
                <a:gd name="T101" fmla="*/ 211 h 325"/>
                <a:gd name="T102" fmla="*/ 32 w 240"/>
                <a:gd name="T103" fmla="*/ 228 h 325"/>
                <a:gd name="T104" fmla="*/ 32 w 240"/>
                <a:gd name="T105" fmla="*/ 237 h 325"/>
                <a:gd name="T106" fmla="*/ 32 w 240"/>
                <a:gd name="T107" fmla="*/ 264 h 325"/>
                <a:gd name="T108" fmla="*/ 24 w 240"/>
                <a:gd name="T109" fmla="*/ 272 h 325"/>
                <a:gd name="T110" fmla="*/ 24 w 240"/>
                <a:gd name="T111" fmla="*/ 290 h 325"/>
                <a:gd name="T112" fmla="*/ 24 w 240"/>
                <a:gd name="T113" fmla="*/ 299 h 325"/>
                <a:gd name="T114" fmla="*/ 24 w 240"/>
                <a:gd name="T115" fmla="*/ 308 h 325"/>
                <a:gd name="T116" fmla="*/ 24 w 240"/>
                <a:gd name="T117" fmla="*/ 308 h 325"/>
                <a:gd name="T118" fmla="*/ 16 w 240"/>
                <a:gd name="T119" fmla="*/ 308 h 325"/>
                <a:gd name="T120" fmla="*/ 24 w 240"/>
                <a:gd name="T121" fmla="*/ 325 h 325"/>
                <a:gd name="T122" fmla="*/ 0 w 240"/>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0"/>
                <a:gd name="T187" fmla="*/ 0 h 325"/>
                <a:gd name="T188" fmla="*/ 240 w 240"/>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0" h="325">
                  <a:moveTo>
                    <a:pt x="0" y="325"/>
                  </a:moveTo>
                  <a:lnTo>
                    <a:pt x="0" y="308"/>
                  </a:lnTo>
                  <a:lnTo>
                    <a:pt x="0" y="299"/>
                  </a:lnTo>
                  <a:lnTo>
                    <a:pt x="0" y="290"/>
                  </a:lnTo>
                  <a:lnTo>
                    <a:pt x="0" y="272"/>
                  </a:lnTo>
                  <a:lnTo>
                    <a:pt x="0" y="255"/>
                  </a:lnTo>
                  <a:lnTo>
                    <a:pt x="0" y="237"/>
                  </a:lnTo>
                  <a:lnTo>
                    <a:pt x="16" y="220"/>
                  </a:lnTo>
                  <a:lnTo>
                    <a:pt x="16" y="211"/>
                  </a:lnTo>
                  <a:lnTo>
                    <a:pt x="24" y="185"/>
                  </a:lnTo>
                  <a:lnTo>
                    <a:pt x="24" y="176"/>
                  </a:lnTo>
                  <a:lnTo>
                    <a:pt x="32" y="149"/>
                  </a:lnTo>
                  <a:lnTo>
                    <a:pt x="48" y="141"/>
                  </a:lnTo>
                  <a:lnTo>
                    <a:pt x="48" y="123"/>
                  </a:lnTo>
                  <a:lnTo>
                    <a:pt x="56" y="123"/>
                  </a:lnTo>
                  <a:lnTo>
                    <a:pt x="64" y="105"/>
                  </a:lnTo>
                  <a:lnTo>
                    <a:pt x="72" y="97"/>
                  </a:lnTo>
                  <a:lnTo>
                    <a:pt x="96" y="79"/>
                  </a:lnTo>
                  <a:lnTo>
                    <a:pt x="104" y="70"/>
                  </a:lnTo>
                  <a:lnTo>
                    <a:pt x="128" y="61"/>
                  </a:lnTo>
                  <a:lnTo>
                    <a:pt x="152" y="44"/>
                  </a:lnTo>
                  <a:lnTo>
                    <a:pt x="160" y="35"/>
                  </a:lnTo>
                  <a:lnTo>
                    <a:pt x="184" y="35"/>
                  </a:lnTo>
                  <a:lnTo>
                    <a:pt x="192" y="26"/>
                  </a:lnTo>
                  <a:lnTo>
                    <a:pt x="216" y="9"/>
                  </a:lnTo>
                  <a:lnTo>
                    <a:pt x="224" y="9"/>
                  </a:lnTo>
                  <a:lnTo>
                    <a:pt x="232" y="9"/>
                  </a:lnTo>
                  <a:lnTo>
                    <a:pt x="232" y="0"/>
                  </a:lnTo>
                  <a:lnTo>
                    <a:pt x="240" y="9"/>
                  </a:lnTo>
                  <a:lnTo>
                    <a:pt x="232" y="9"/>
                  </a:lnTo>
                  <a:lnTo>
                    <a:pt x="224" y="9"/>
                  </a:lnTo>
                  <a:lnTo>
                    <a:pt x="216" y="26"/>
                  </a:lnTo>
                  <a:lnTo>
                    <a:pt x="200" y="26"/>
                  </a:lnTo>
                  <a:lnTo>
                    <a:pt x="192" y="35"/>
                  </a:lnTo>
                  <a:lnTo>
                    <a:pt x="184" y="44"/>
                  </a:lnTo>
                  <a:lnTo>
                    <a:pt x="168" y="44"/>
                  </a:lnTo>
                  <a:lnTo>
                    <a:pt x="152" y="61"/>
                  </a:lnTo>
                  <a:lnTo>
                    <a:pt x="136" y="70"/>
                  </a:lnTo>
                  <a:lnTo>
                    <a:pt x="120" y="79"/>
                  </a:lnTo>
                  <a:lnTo>
                    <a:pt x="104" y="97"/>
                  </a:lnTo>
                  <a:lnTo>
                    <a:pt x="96" y="105"/>
                  </a:lnTo>
                  <a:lnTo>
                    <a:pt x="88" y="114"/>
                  </a:lnTo>
                  <a:lnTo>
                    <a:pt x="88" y="123"/>
                  </a:lnTo>
                  <a:lnTo>
                    <a:pt x="72" y="141"/>
                  </a:lnTo>
                  <a:lnTo>
                    <a:pt x="64" y="149"/>
                  </a:lnTo>
                  <a:lnTo>
                    <a:pt x="56" y="176"/>
                  </a:lnTo>
                  <a:lnTo>
                    <a:pt x="56" y="185"/>
                  </a:lnTo>
                  <a:lnTo>
                    <a:pt x="48" y="211"/>
                  </a:lnTo>
                  <a:lnTo>
                    <a:pt x="32" y="228"/>
                  </a:lnTo>
                  <a:lnTo>
                    <a:pt x="32" y="237"/>
                  </a:lnTo>
                  <a:lnTo>
                    <a:pt x="32" y="264"/>
                  </a:lnTo>
                  <a:lnTo>
                    <a:pt x="24" y="272"/>
                  </a:lnTo>
                  <a:lnTo>
                    <a:pt x="24" y="290"/>
                  </a:lnTo>
                  <a:lnTo>
                    <a:pt x="24" y="299"/>
                  </a:lnTo>
                  <a:lnTo>
                    <a:pt x="24" y="308"/>
                  </a:lnTo>
                  <a:lnTo>
                    <a:pt x="16" y="308"/>
                  </a:lnTo>
                  <a:lnTo>
                    <a:pt x="24" y="325"/>
                  </a:lnTo>
                  <a:lnTo>
                    <a:pt x="0"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18" name="Freeform 125"/>
            <p:cNvSpPr>
              <a:spLocks/>
            </p:cNvSpPr>
            <p:nvPr/>
          </p:nvSpPr>
          <p:spPr bwMode="auto">
            <a:xfrm>
              <a:off x="2859" y="2892"/>
              <a:ext cx="240" cy="325"/>
            </a:xfrm>
            <a:custGeom>
              <a:avLst/>
              <a:gdLst>
                <a:gd name="T0" fmla="*/ 0 w 240"/>
                <a:gd name="T1" fmla="*/ 325 h 325"/>
                <a:gd name="T2" fmla="*/ 0 w 240"/>
                <a:gd name="T3" fmla="*/ 308 h 325"/>
                <a:gd name="T4" fmla="*/ 0 w 240"/>
                <a:gd name="T5" fmla="*/ 308 h 325"/>
                <a:gd name="T6" fmla="*/ 0 w 240"/>
                <a:gd name="T7" fmla="*/ 299 h 325"/>
                <a:gd name="T8" fmla="*/ 0 w 240"/>
                <a:gd name="T9" fmla="*/ 290 h 325"/>
                <a:gd name="T10" fmla="*/ 0 w 240"/>
                <a:gd name="T11" fmla="*/ 272 h 325"/>
                <a:gd name="T12" fmla="*/ 0 w 240"/>
                <a:gd name="T13" fmla="*/ 255 h 325"/>
                <a:gd name="T14" fmla="*/ 0 w 240"/>
                <a:gd name="T15" fmla="*/ 237 h 325"/>
                <a:gd name="T16" fmla="*/ 16 w 240"/>
                <a:gd name="T17" fmla="*/ 220 h 325"/>
                <a:gd name="T18" fmla="*/ 16 w 240"/>
                <a:gd name="T19" fmla="*/ 211 h 325"/>
                <a:gd name="T20" fmla="*/ 24 w 240"/>
                <a:gd name="T21" fmla="*/ 185 h 325"/>
                <a:gd name="T22" fmla="*/ 24 w 240"/>
                <a:gd name="T23" fmla="*/ 176 h 325"/>
                <a:gd name="T24" fmla="*/ 32 w 240"/>
                <a:gd name="T25" fmla="*/ 149 h 325"/>
                <a:gd name="T26" fmla="*/ 48 w 240"/>
                <a:gd name="T27" fmla="*/ 141 h 325"/>
                <a:gd name="T28" fmla="*/ 48 w 240"/>
                <a:gd name="T29" fmla="*/ 123 h 325"/>
                <a:gd name="T30" fmla="*/ 56 w 240"/>
                <a:gd name="T31" fmla="*/ 123 h 325"/>
                <a:gd name="T32" fmla="*/ 64 w 240"/>
                <a:gd name="T33" fmla="*/ 105 h 325"/>
                <a:gd name="T34" fmla="*/ 72 w 240"/>
                <a:gd name="T35" fmla="*/ 97 h 325"/>
                <a:gd name="T36" fmla="*/ 96 w 240"/>
                <a:gd name="T37" fmla="*/ 79 h 325"/>
                <a:gd name="T38" fmla="*/ 104 w 240"/>
                <a:gd name="T39" fmla="*/ 70 h 325"/>
                <a:gd name="T40" fmla="*/ 128 w 240"/>
                <a:gd name="T41" fmla="*/ 61 h 325"/>
                <a:gd name="T42" fmla="*/ 152 w 240"/>
                <a:gd name="T43" fmla="*/ 44 h 325"/>
                <a:gd name="T44" fmla="*/ 160 w 240"/>
                <a:gd name="T45" fmla="*/ 35 h 325"/>
                <a:gd name="T46" fmla="*/ 184 w 240"/>
                <a:gd name="T47" fmla="*/ 35 h 325"/>
                <a:gd name="T48" fmla="*/ 192 w 240"/>
                <a:gd name="T49" fmla="*/ 26 h 325"/>
                <a:gd name="T50" fmla="*/ 216 w 240"/>
                <a:gd name="T51" fmla="*/ 9 h 325"/>
                <a:gd name="T52" fmla="*/ 224 w 240"/>
                <a:gd name="T53" fmla="*/ 9 h 325"/>
                <a:gd name="T54" fmla="*/ 232 w 240"/>
                <a:gd name="T55" fmla="*/ 9 h 325"/>
                <a:gd name="T56" fmla="*/ 232 w 240"/>
                <a:gd name="T57" fmla="*/ 9 h 325"/>
                <a:gd name="T58" fmla="*/ 232 w 240"/>
                <a:gd name="T59" fmla="*/ 0 h 325"/>
                <a:gd name="T60" fmla="*/ 240 w 240"/>
                <a:gd name="T61" fmla="*/ 9 h 325"/>
                <a:gd name="T62" fmla="*/ 232 w 240"/>
                <a:gd name="T63" fmla="*/ 9 h 325"/>
                <a:gd name="T64" fmla="*/ 232 w 240"/>
                <a:gd name="T65" fmla="*/ 9 h 325"/>
                <a:gd name="T66" fmla="*/ 224 w 240"/>
                <a:gd name="T67" fmla="*/ 9 h 325"/>
                <a:gd name="T68" fmla="*/ 216 w 240"/>
                <a:gd name="T69" fmla="*/ 26 h 325"/>
                <a:gd name="T70" fmla="*/ 200 w 240"/>
                <a:gd name="T71" fmla="*/ 26 h 325"/>
                <a:gd name="T72" fmla="*/ 192 w 240"/>
                <a:gd name="T73" fmla="*/ 35 h 325"/>
                <a:gd name="T74" fmla="*/ 184 w 240"/>
                <a:gd name="T75" fmla="*/ 44 h 325"/>
                <a:gd name="T76" fmla="*/ 168 w 240"/>
                <a:gd name="T77" fmla="*/ 44 h 325"/>
                <a:gd name="T78" fmla="*/ 152 w 240"/>
                <a:gd name="T79" fmla="*/ 61 h 325"/>
                <a:gd name="T80" fmla="*/ 136 w 240"/>
                <a:gd name="T81" fmla="*/ 70 h 325"/>
                <a:gd name="T82" fmla="*/ 120 w 240"/>
                <a:gd name="T83" fmla="*/ 79 h 325"/>
                <a:gd name="T84" fmla="*/ 104 w 240"/>
                <a:gd name="T85" fmla="*/ 97 h 325"/>
                <a:gd name="T86" fmla="*/ 96 w 240"/>
                <a:gd name="T87" fmla="*/ 105 h 325"/>
                <a:gd name="T88" fmla="*/ 88 w 240"/>
                <a:gd name="T89" fmla="*/ 114 h 325"/>
                <a:gd name="T90" fmla="*/ 88 w 240"/>
                <a:gd name="T91" fmla="*/ 123 h 325"/>
                <a:gd name="T92" fmla="*/ 72 w 240"/>
                <a:gd name="T93" fmla="*/ 141 h 325"/>
                <a:gd name="T94" fmla="*/ 64 w 240"/>
                <a:gd name="T95" fmla="*/ 149 h 325"/>
                <a:gd name="T96" fmla="*/ 56 w 240"/>
                <a:gd name="T97" fmla="*/ 176 h 325"/>
                <a:gd name="T98" fmla="*/ 56 w 240"/>
                <a:gd name="T99" fmla="*/ 185 h 325"/>
                <a:gd name="T100" fmla="*/ 48 w 240"/>
                <a:gd name="T101" fmla="*/ 211 h 325"/>
                <a:gd name="T102" fmla="*/ 32 w 240"/>
                <a:gd name="T103" fmla="*/ 228 h 325"/>
                <a:gd name="T104" fmla="*/ 32 w 240"/>
                <a:gd name="T105" fmla="*/ 237 h 325"/>
                <a:gd name="T106" fmla="*/ 32 w 240"/>
                <a:gd name="T107" fmla="*/ 264 h 325"/>
                <a:gd name="T108" fmla="*/ 24 w 240"/>
                <a:gd name="T109" fmla="*/ 272 h 325"/>
                <a:gd name="T110" fmla="*/ 24 w 240"/>
                <a:gd name="T111" fmla="*/ 290 h 325"/>
                <a:gd name="T112" fmla="*/ 24 w 240"/>
                <a:gd name="T113" fmla="*/ 299 h 325"/>
                <a:gd name="T114" fmla="*/ 24 w 240"/>
                <a:gd name="T115" fmla="*/ 308 h 325"/>
                <a:gd name="T116" fmla="*/ 24 w 240"/>
                <a:gd name="T117" fmla="*/ 308 h 325"/>
                <a:gd name="T118" fmla="*/ 16 w 240"/>
                <a:gd name="T119" fmla="*/ 308 h 325"/>
                <a:gd name="T120" fmla="*/ 24 w 240"/>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0"/>
                <a:gd name="T184" fmla="*/ 0 h 325"/>
                <a:gd name="T185" fmla="*/ 240 w 240"/>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0" h="325">
                  <a:moveTo>
                    <a:pt x="0" y="325"/>
                  </a:moveTo>
                  <a:lnTo>
                    <a:pt x="0" y="308"/>
                  </a:lnTo>
                  <a:lnTo>
                    <a:pt x="0" y="299"/>
                  </a:lnTo>
                  <a:lnTo>
                    <a:pt x="0" y="290"/>
                  </a:lnTo>
                  <a:lnTo>
                    <a:pt x="0" y="272"/>
                  </a:lnTo>
                  <a:lnTo>
                    <a:pt x="0" y="255"/>
                  </a:lnTo>
                  <a:lnTo>
                    <a:pt x="0" y="237"/>
                  </a:lnTo>
                  <a:lnTo>
                    <a:pt x="16" y="220"/>
                  </a:lnTo>
                  <a:lnTo>
                    <a:pt x="16" y="211"/>
                  </a:lnTo>
                  <a:lnTo>
                    <a:pt x="24" y="185"/>
                  </a:lnTo>
                  <a:lnTo>
                    <a:pt x="24" y="176"/>
                  </a:lnTo>
                  <a:lnTo>
                    <a:pt x="32" y="149"/>
                  </a:lnTo>
                  <a:lnTo>
                    <a:pt x="48" y="141"/>
                  </a:lnTo>
                  <a:lnTo>
                    <a:pt x="48" y="123"/>
                  </a:lnTo>
                  <a:lnTo>
                    <a:pt x="56" y="123"/>
                  </a:lnTo>
                  <a:lnTo>
                    <a:pt x="64" y="105"/>
                  </a:lnTo>
                  <a:lnTo>
                    <a:pt x="72" y="97"/>
                  </a:lnTo>
                  <a:lnTo>
                    <a:pt x="96" y="79"/>
                  </a:lnTo>
                  <a:lnTo>
                    <a:pt x="104" y="70"/>
                  </a:lnTo>
                  <a:lnTo>
                    <a:pt x="128" y="61"/>
                  </a:lnTo>
                  <a:lnTo>
                    <a:pt x="152" y="44"/>
                  </a:lnTo>
                  <a:lnTo>
                    <a:pt x="160" y="35"/>
                  </a:lnTo>
                  <a:lnTo>
                    <a:pt x="184" y="35"/>
                  </a:lnTo>
                  <a:lnTo>
                    <a:pt x="192" y="26"/>
                  </a:lnTo>
                  <a:lnTo>
                    <a:pt x="216" y="9"/>
                  </a:lnTo>
                  <a:lnTo>
                    <a:pt x="224" y="9"/>
                  </a:lnTo>
                  <a:lnTo>
                    <a:pt x="232" y="9"/>
                  </a:lnTo>
                  <a:lnTo>
                    <a:pt x="232" y="0"/>
                  </a:lnTo>
                  <a:lnTo>
                    <a:pt x="240" y="9"/>
                  </a:lnTo>
                  <a:lnTo>
                    <a:pt x="232" y="9"/>
                  </a:lnTo>
                  <a:lnTo>
                    <a:pt x="224" y="9"/>
                  </a:lnTo>
                  <a:lnTo>
                    <a:pt x="216" y="26"/>
                  </a:lnTo>
                  <a:lnTo>
                    <a:pt x="200" y="26"/>
                  </a:lnTo>
                  <a:lnTo>
                    <a:pt x="192" y="35"/>
                  </a:lnTo>
                  <a:lnTo>
                    <a:pt x="184" y="44"/>
                  </a:lnTo>
                  <a:lnTo>
                    <a:pt x="168" y="44"/>
                  </a:lnTo>
                  <a:lnTo>
                    <a:pt x="152" y="61"/>
                  </a:lnTo>
                  <a:lnTo>
                    <a:pt x="136" y="70"/>
                  </a:lnTo>
                  <a:lnTo>
                    <a:pt x="120" y="79"/>
                  </a:lnTo>
                  <a:lnTo>
                    <a:pt x="104" y="97"/>
                  </a:lnTo>
                  <a:lnTo>
                    <a:pt x="96" y="105"/>
                  </a:lnTo>
                  <a:lnTo>
                    <a:pt x="88" y="114"/>
                  </a:lnTo>
                  <a:lnTo>
                    <a:pt x="88" y="123"/>
                  </a:lnTo>
                  <a:lnTo>
                    <a:pt x="72" y="141"/>
                  </a:lnTo>
                  <a:lnTo>
                    <a:pt x="64" y="149"/>
                  </a:lnTo>
                  <a:lnTo>
                    <a:pt x="56" y="176"/>
                  </a:lnTo>
                  <a:lnTo>
                    <a:pt x="56" y="185"/>
                  </a:lnTo>
                  <a:lnTo>
                    <a:pt x="48" y="211"/>
                  </a:lnTo>
                  <a:lnTo>
                    <a:pt x="32" y="228"/>
                  </a:lnTo>
                  <a:lnTo>
                    <a:pt x="32" y="237"/>
                  </a:lnTo>
                  <a:lnTo>
                    <a:pt x="32" y="264"/>
                  </a:lnTo>
                  <a:lnTo>
                    <a:pt x="24" y="272"/>
                  </a:lnTo>
                  <a:lnTo>
                    <a:pt x="24" y="290"/>
                  </a:lnTo>
                  <a:lnTo>
                    <a:pt x="24" y="299"/>
                  </a:lnTo>
                  <a:lnTo>
                    <a:pt x="24" y="308"/>
                  </a:lnTo>
                  <a:lnTo>
                    <a:pt x="16" y="308"/>
                  </a:lnTo>
                  <a:lnTo>
                    <a:pt x="24"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8551" name="Group 126"/>
          <p:cNvGrpSpPr>
            <a:grpSpLocks/>
          </p:cNvGrpSpPr>
          <p:nvPr/>
        </p:nvGrpSpPr>
        <p:grpSpPr bwMode="auto">
          <a:xfrm>
            <a:off x="3192463" y="3043238"/>
            <a:ext cx="774700" cy="614362"/>
            <a:chOff x="1692" y="3226"/>
            <a:chExt cx="488" cy="387"/>
          </a:xfrm>
        </p:grpSpPr>
        <p:sp>
          <p:nvSpPr>
            <p:cNvPr id="494960" name="Freeform 127"/>
            <p:cNvSpPr>
              <a:spLocks/>
            </p:cNvSpPr>
            <p:nvPr/>
          </p:nvSpPr>
          <p:spPr bwMode="auto">
            <a:xfrm>
              <a:off x="1996" y="3226"/>
              <a:ext cx="40" cy="53"/>
            </a:xfrm>
            <a:custGeom>
              <a:avLst/>
              <a:gdLst>
                <a:gd name="T0" fmla="*/ 0 w 40"/>
                <a:gd name="T1" fmla="*/ 0 h 53"/>
                <a:gd name="T2" fmla="*/ 0 w 40"/>
                <a:gd name="T3" fmla="*/ 9 h 53"/>
                <a:gd name="T4" fmla="*/ 0 w 40"/>
                <a:gd name="T5" fmla="*/ 18 h 53"/>
                <a:gd name="T6" fmla="*/ 8 w 40"/>
                <a:gd name="T7" fmla="*/ 18 h 53"/>
                <a:gd name="T8" fmla="*/ 24 w 40"/>
                <a:gd name="T9" fmla="*/ 18 h 53"/>
                <a:gd name="T10" fmla="*/ 24 w 40"/>
                <a:gd name="T11" fmla="*/ 35 h 53"/>
                <a:gd name="T12" fmla="*/ 32 w 40"/>
                <a:gd name="T13" fmla="*/ 35 h 53"/>
                <a:gd name="T14" fmla="*/ 32 w 40"/>
                <a:gd name="T15" fmla="*/ 44 h 53"/>
                <a:gd name="T16" fmla="*/ 40 w 40"/>
                <a:gd name="T17" fmla="*/ 44 h 53"/>
                <a:gd name="T18" fmla="*/ 4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0" y="0"/>
                  </a:moveTo>
                  <a:lnTo>
                    <a:pt x="0" y="9"/>
                  </a:lnTo>
                  <a:lnTo>
                    <a:pt x="0" y="18"/>
                  </a:lnTo>
                  <a:lnTo>
                    <a:pt x="8" y="18"/>
                  </a:lnTo>
                  <a:lnTo>
                    <a:pt x="24" y="18"/>
                  </a:lnTo>
                  <a:lnTo>
                    <a:pt x="24" y="35"/>
                  </a:lnTo>
                  <a:lnTo>
                    <a:pt x="32" y="35"/>
                  </a:lnTo>
                  <a:lnTo>
                    <a:pt x="32" y="44"/>
                  </a:lnTo>
                  <a:lnTo>
                    <a:pt x="40" y="44"/>
                  </a:lnTo>
                  <a:lnTo>
                    <a:pt x="4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61" name="Freeform 128"/>
            <p:cNvSpPr>
              <a:spLocks/>
            </p:cNvSpPr>
            <p:nvPr/>
          </p:nvSpPr>
          <p:spPr bwMode="auto">
            <a:xfrm>
              <a:off x="1940" y="3226"/>
              <a:ext cx="56" cy="97"/>
            </a:xfrm>
            <a:custGeom>
              <a:avLst/>
              <a:gdLst>
                <a:gd name="T0" fmla="*/ 56 w 56"/>
                <a:gd name="T1" fmla="*/ 0 h 97"/>
                <a:gd name="T2" fmla="*/ 56 w 56"/>
                <a:gd name="T3" fmla="*/ 9 h 97"/>
                <a:gd name="T4" fmla="*/ 56 w 56"/>
                <a:gd name="T5" fmla="*/ 18 h 97"/>
                <a:gd name="T6" fmla="*/ 48 w 56"/>
                <a:gd name="T7" fmla="*/ 35 h 97"/>
                <a:gd name="T8" fmla="*/ 32 w 56"/>
                <a:gd name="T9" fmla="*/ 44 h 97"/>
                <a:gd name="T10" fmla="*/ 24 w 56"/>
                <a:gd name="T11" fmla="*/ 53 h 97"/>
                <a:gd name="T12" fmla="*/ 16 w 56"/>
                <a:gd name="T13" fmla="*/ 62 h 97"/>
                <a:gd name="T14" fmla="*/ 0 w 56"/>
                <a:gd name="T15" fmla="*/ 79 h 97"/>
                <a:gd name="T16" fmla="*/ 0 w 56"/>
                <a:gd name="T17" fmla="*/ 88 h 97"/>
                <a:gd name="T18" fmla="*/ 0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56" y="0"/>
                  </a:moveTo>
                  <a:lnTo>
                    <a:pt x="56" y="9"/>
                  </a:lnTo>
                  <a:lnTo>
                    <a:pt x="56" y="18"/>
                  </a:lnTo>
                  <a:lnTo>
                    <a:pt x="48" y="35"/>
                  </a:lnTo>
                  <a:lnTo>
                    <a:pt x="32" y="44"/>
                  </a:lnTo>
                  <a:lnTo>
                    <a:pt x="24" y="53"/>
                  </a:lnTo>
                  <a:lnTo>
                    <a:pt x="16" y="62"/>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62" name="Freeform 129"/>
            <p:cNvSpPr>
              <a:spLocks/>
            </p:cNvSpPr>
            <p:nvPr/>
          </p:nvSpPr>
          <p:spPr bwMode="auto">
            <a:xfrm>
              <a:off x="1884" y="3226"/>
              <a:ext cx="80" cy="97"/>
            </a:xfrm>
            <a:custGeom>
              <a:avLst/>
              <a:gdLst>
                <a:gd name="T0" fmla="*/ 80 w 80"/>
                <a:gd name="T1" fmla="*/ 0 h 97"/>
                <a:gd name="T2" fmla="*/ 72 w 80"/>
                <a:gd name="T3" fmla="*/ 35 h 97"/>
                <a:gd name="T4" fmla="*/ 56 w 80"/>
                <a:gd name="T5" fmla="*/ 35 h 97"/>
                <a:gd name="T6" fmla="*/ 56 w 80"/>
                <a:gd name="T7" fmla="*/ 44 h 97"/>
                <a:gd name="T8" fmla="*/ 48 w 80"/>
                <a:gd name="T9" fmla="*/ 44 h 97"/>
                <a:gd name="T10" fmla="*/ 40 w 80"/>
                <a:gd name="T11" fmla="*/ 44 h 97"/>
                <a:gd name="T12" fmla="*/ 32 w 80"/>
                <a:gd name="T13" fmla="*/ 53 h 97"/>
                <a:gd name="T14" fmla="*/ 16 w 80"/>
                <a:gd name="T15" fmla="*/ 53 h 97"/>
                <a:gd name="T16" fmla="*/ 16 w 80"/>
                <a:gd name="T17" fmla="*/ 62 h 97"/>
                <a:gd name="T18" fmla="*/ 8 w 80"/>
                <a:gd name="T19" fmla="*/ 62 h 97"/>
                <a:gd name="T20" fmla="*/ 8 w 80"/>
                <a:gd name="T21" fmla="*/ 79 h 97"/>
                <a:gd name="T22" fmla="*/ 0 w 80"/>
                <a:gd name="T23" fmla="*/ 79 h 97"/>
                <a:gd name="T24" fmla="*/ 0 w 80"/>
                <a:gd name="T25" fmla="*/ 88 h 97"/>
                <a:gd name="T26" fmla="*/ 0 w 80"/>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
                <a:gd name="T43" fmla="*/ 0 h 97"/>
                <a:gd name="T44" fmla="*/ 80 w 80"/>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 h="97">
                  <a:moveTo>
                    <a:pt x="80" y="0"/>
                  </a:moveTo>
                  <a:lnTo>
                    <a:pt x="72" y="35"/>
                  </a:lnTo>
                  <a:lnTo>
                    <a:pt x="56" y="35"/>
                  </a:lnTo>
                  <a:lnTo>
                    <a:pt x="56" y="44"/>
                  </a:lnTo>
                  <a:lnTo>
                    <a:pt x="48" y="44"/>
                  </a:lnTo>
                  <a:lnTo>
                    <a:pt x="40" y="44"/>
                  </a:lnTo>
                  <a:lnTo>
                    <a:pt x="32" y="53"/>
                  </a:lnTo>
                  <a:lnTo>
                    <a:pt x="16" y="53"/>
                  </a:lnTo>
                  <a:lnTo>
                    <a:pt x="16" y="62"/>
                  </a:lnTo>
                  <a:lnTo>
                    <a:pt x="8" y="62"/>
                  </a:lnTo>
                  <a:lnTo>
                    <a:pt x="8" y="79"/>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63" name="Freeform 130"/>
            <p:cNvSpPr>
              <a:spLocks/>
            </p:cNvSpPr>
            <p:nvPr/>
          </p:nvSpPr>
          <p:spPr bwMode="auto">
            <a:xfrm>
              <a:off x="1972" y="3270"/>
              <a:ext cx="56" cy="114"/>
            </a:xfrm>
            <a:custGeom>
              <a:avLst/>
              <a:gdLst>
                <a:gd name="T0" fmla="*/ 0 w 56"/>
                <a:gd name="T1" fmla="*/ 0 h 114"/>
                <a:gd name="T2" fmla="*/ 0 w 56"/>
                <a:gd name="T3" fmla="*/ 9 h 114"/>
                <a:gd name="T4" fmla="*/ 0 w 56"/>
                <a:gd name="T5" fmla="*/ 18 h 114"/>
                <a:gd name="T6" fmla="*/ 0 w 56"/>
                <a:gd name="T7" fmla="*/ 35 h 114"/>
                <a:gd name="T8" fmla="*/ 16 w 56"/>
                <a:gd name="T9" fmla="*/ 44 h 114"/>
                <a:gd name="T10" fmla="*/ 24 w 56"/>
                <a:gd name="T11" fmla="*/ 53 h 114"/>
                <a:gd name="T12" fmla="*/ 48 w 56"/>
                <a:gd name="T13" fmla="*/ 70 h 114"/>
                <a:gd name="T14" fmla="*/ 48 w 56"/>
                <a:gd name="T15" fmla="*/ 79 h 114"/>
                <a:gd name="T16" fmla="*/ 48 w 56"/>
                <a:gd name="T17" fmla="*/ 88 h 114"/>
                <a:gd name="T18" fmla="*/ 56 w 56"/>
                <a:gd name="T19" fmla="*/ 88 h 114"/>
                <a:gd name="T20" fmla="*/ 56 w 56"/>
                <a:gd name="T21" fmla="*/ 105 h 114"/>
                <a:gd name="T22" fmla="*/ 56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0" y="0"/>
                  </a:moveTo>
                  <a:lnTo>
                    <a:pt x="0" y="9"/>
                  </a:lnTo>
                  <a:lnTo>
                    <a:pt x="0" y="18"/>
                  </a:lnTo>
                  <a:lnTo>
                    <a:pt x="0" y="35"/>
                  </a:lnTo>
                  <a:lnTo>
                    <a:pt x="16" y="44"/>
                  </a:lnTo>
                  <a:lnTo>
                    <a:pt x="24" y="53"/>
                  </a:lnTo>
                  <a:lnTo>
                    <a:pt x="48" y="70"/>
                  </a:lnTo>
                  <a:lnTo>
                    <a:pt x="48" y="79"/>
                  </a:lnTo>
                  <a:lnTo>
                    <a:pt x="48" y="88"/>
                  </a:lnTo>
                  <a:lnTo>
                    <a:pt x="56" y="88"/>
                  </a:lnTo>
                  <a:lnTo>
                    <a:pt x="56" y="105"/>
                  </a:lnTo>
                  <a:lnTo>
                    <a:pt x="5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64" name="Freeform 131"/>
            <p:cNvSpPr>
              <a:spLocks/>
            </p:cNvSpPr>
            <p:nvPr/>
          </p:nvSpPr>
          <p:spPr bwMode="auto">
            <a:xfrm>
              <a:off x="1900" y="3226"/>
              <a:ext cx="72" cy="158"/>
            </a:xfrm>
            <a:custGeom>
              <a:avLst/>
              <a:gdLst>
                <a:gd name="T0" fmla="*/ 72 w 72"/>
                <a:gd name="T1" fmla="*/ 0 h 158"/>
                <a:gd name="T2" fmla="*/ 64 w 72"/>
                <a:gd name="T3" fmla="*/ 44 h 158"/>
                <a:gd name="T4" fmla="*/ 64 w 72"/>
                <a:gd name="T5" fmla="*/ 53 h 158"/>
                <a:gd name="T6" fmla="*/ 56 w 72"/>
                <a:gd name="T7" fmla="*/ 53 h 158"/>
                <a:gd name="T8" fmla="*/ 56 w 72"/>
                <a:gd name="T9" fmla="*/ 62 h 158"/>
                <a:gd name="T10" fmla="*/ 40 w 72"/>
                <a:gd name="T11" fmla="*/ 79 h 158"/>
                <a:gd name="T12" fmla="*/ 32 w 72"/>
                <a:gd name="T13" fmla="*/ 79 h 158"/>
                <a:gd name="T14" fmla="*/ 32 w 72"/>
                <a:gd name="T15" fmla="*/ 88 h 158"/>
                <a:gd name="T16" fmla="*/ 24 w 72"/>
                <a:gd name="T17" fmla="*/ 88 h 158"/>
                <a:gd name="T18" fmla="*/ 24 w 72"/>
                <a:gd name="T19" fmla="*/ 97 h 158"/>
                <a:gd name="T20" fmla="*/ 24 w 72"/>
                <a:gd name="T21" fmla="*/ 114 h 158"/>
                <a:gd name="T22" fmla="*/ 16 w 72"/>
                <a:gd name="T23" fmla="*/ 114 h 158"/>
                <a:gd name="T24" fmla="*/ 16 w 72"/>
                <a:gd name="T25" fmla="*/ 123 h 158"/>
                <a:gd name="T26" fmla="*/ 0 w 72"/>
                <a:gd name="T27" fmla="*/ 132 h 158"/>
                <a:gd name="T28" fmla="*/ 0 w 72"/>
                <a:gd name="T29" fmla="*/ 149 h 158"/>
                <a:gd name="T30" fmla="*/ 16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72" y="0"/>
                  </a:moveTo>
                  <a:lnTo>
                    <a:pt x="64" y="44"/>
                  </a:lnTo>
                  <a:lnTo>
                    <a:pt x="64" y="53"/>
                  </a:lnTo>
                  <a:lnTo>
                    <a:pt x="56" y="53"/>
                  </a:lnTo>
                  <a:lnTo>
                    <a:pt x="56" y="62"/>
                  </a:lnTo>
                  <a:lnTo>
                    <a:pt x="40" y="79"/>
                  </a:lnTo>
                  <a:lnTo>
                    <a:pt x="32" y="79"/>
                  </a:lnTo>
                  <a:lnTo>
                    <a:pt x="32" y="88"/>
                  </a:lnTo>
                  <a:lnTo>
                    <a:pt x="24" y="88"/>
                  </a:lnTo>
                  <a:lnTo>
                    <a:pt x="24" y="97"/>
                  </a:lnTo>
                  <a:lnTo>
                    <a:pt x="24" y="114"/>
                  </a:lnTo>
                  <a:lnTo>
                    <a:pt x="16" y="114"/>
                  </a:lnTo>
                  <a:lnTo>
                    <a:pt x="16" y="123"/>
                  </a:lnTo>
                  <a:lnTo>
                    <a:pt x="0" y="132"/>
                  </a:lnTo>
                  <a:lnTo>
                    <a:pt x="0" y="149"/>
                  </a:lnTo>
                  <a:lnTo>
                    <a:pt x="16"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65" name="Freeform 132"/>
            <p:cNvSpPr>
              <a:spLocks/>
            </p:cNvSpPr>
            <p:nvPr/>
          </p:nvSpPr>
          <p:spPr bwMode="auto">
            <a:xfrm>
              <a:off x="1972" y="3226"/>
              <a:ext cx="96" cy="114"/>
            </a:xfrm>
            <a:custGeom>
              <a:avLst/>
              <a:gdLst>
                <a:gd name="T0" fmla="*/ 0 w 96"/>
                <a:gd name="T1" fmla="*/ 0 h 114"/>
                <a:gd name="T2" fmla="*/ 24 w 96"/>
                <a:gd name="T3" fmla="*/ 35 h 114"/>
                <a:gd name="T4" fmla="*/ 32 w 96"/>
                <a:gd name="T5" fmla="*/ 44 h 114"/>
                <a:gd name="T6" fmla="*/ 48 w 96"/>
                <a:gd name="T7" fmla="*/ 44 h 114"/>
                <a:gd name="T8" fmla="*/ 56 w 96"/>
                <a:gd name="T9" fmla="*/ 44 h 114"/>
                <a:gd name="T10" fmla="*/ 64 w 96"/>
                <a:gd name="T11" fmla="*/ 44 h 114"/>
                <a:gd name="T12" fmla="*/ 64 w 96"/>
                <a:gd name="T13" fmla="*/ 53 h 114"/>
                <a:gd name="T14" fmla="*/ 80 w 96"/>
                <a:gd name="T15" fmla="*/ 53 h 114"/>
                <a:gd name="T16" fmla="*/ 88 w 96"/>
                <a:gd name="T17" fmla="*/ 62 h 114"/>
                <a:gd name="T18" fmla="*/ 96 w 96"/>
                <a:gd name="T19" fmla="*/ 79 h 114"/>
                <a:gd name="T20" fmla="*/ 96 w 96"/>
                <a:gd name="T21" fmla="*/ 88 h 114"/>
                <a:gd name="T22" fmla="*/ 96 w 96"/>
                <a:gd name="T23" fmla="*/ 97 h 114"/>
                <a:gd name="T24" fmla="*/ 96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0" y="0"/>
                  </a:moveTo>
                  <a:lnTo>
                    <a:pt x="24" y="35"/>
                  </a:lnTo>
                  <a:lnTo>
                    <a:pt x="32" y="44"/>
                  </a:lnTo>
                  <a:lnTo>
                    <a:pt x="48" y="44"/>
                  </a:lnTo>
                  <a:lnTo>
                    <a:pt x="56" y="44"/>
                  </a:lnTo>
                  <a:lnTo>
                    <a:pt x="64" y="44"/>
                  </a:lnTo>
                  <a:lnTo>
                    <a:pt x="64" y="53"/>
                  </a:lnTo>
                  <a:lnTo>
                    <a:pt x="80" y="53"/>
                  </a:lnTo>
                  <a:lnTo>
                    <a:pt x="88" y="62"/>
                  </a:lnTo>
                  <a:lnTo>
                    <a:pt x="96" y="79"/>
                  </a:lnTo>
                  <a:lnTo>
                    <a:pt x="96" y="88"/>
                  </a:lnTo>
                  <a:lnTo>
                    <a:pt x="96" y="97"/>
                  </a:lnTo>
                  <a:lnTo>
                    <a:pt x="9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66" name="Freeform 133"/>
            <p:cNvSpPr>
              <a:spLocks/>
            </p:cNvSpPr>
            <p:nvPr/>
          </p:nvSpPr>
          <p:spPr bwMode="auto">
            <a:xfrm>
              <a:off x="1988" y="3270"/>
              <a:ext cx="40" cy="132"/>
            </a:xfrm>
            <a:custGeom>
              <a:avLst/>
              <a:gdLst>
                <a:gd name="T0" fmla="*/ 40 w 40"/>
                <a:gd name="T1" fmla="*/ 0 h 132"/>
                <a:gd name="T2" fmla="*/ 40 w 40"/>
                <a:gd name="T3" fmla="*/ 9 h 132"/>
                <a:gd name="T4" fmla="*/ 40 w 40"/>
                <a:gd name="T5" fmla="*/ 18 h 132"/>
                <a:gd name="T6" fmla="*/ 40 w 40"/>
                <a:gd name="T7" fmla="*/ 35 h 132"/>
                <a:gd name="T8" fmla="*/ 40 w 40"/>
                <a:gd name="T9" fmla="*/ 44 h 132"/>
                <a:gd name="T10" fmla="*/ 32 w 40"/>
                <a:gd name="T11" fmla="*/ 53 h 132"/>
                <a:gd name="T12" fmla="*/ 16 w 40"/>
                <a:gd name="T13" fmla="*/ 70 h 132"/>
                <a:gd name="T14" fmla="*/ 16 w 40"/>
                <a:gd name="T15" fmla="*/ 79 h 132"/>
                <a:gd name="T16" fmla="*/ 8 w 40"/>
                <a:gd name="T17" fmla="*/ 88 h 132"/>
                <a:gd name="T18" fmla="*/ 8 w 40"/>
                <a:gd name="T19" fmla="*/ 105 h 132"/>
                <a:gd name="T20" fmla="*/ 0 w 40"/>
                <a:gd name="T21" fmla="*/ 105 h 132"/>
                <a:gd name="T22" fmla="*/ 0 w 40"/>
                <a:gd name="T23" fmla="*/ 114 h 132"/>
                <a:gd name="T24" fmla="*/ 0 w 40"/>
                <a:gd name="T25" fmla="*/ 123 h 132"/>
                <a:gd name="T26" fmla="*/ 0 w 40"/>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132"/>
                <a:gd name="T44" fmla="*/ 40 w 40"/>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132">
                  <a:moveTo>
                    <a:pt x="40" y="0"/>
                  </a:moveTo>
                  <a:lnTo>
                    <a:pt x="40" y="9"/>
                  </a:lnTo>
                  <a:lnTo>
                    <a:pt x="40" y="18"/>
                  </a:lnTo>
                  <a:lnTo>
                    <a:pt x="40" y="35"/>
                  </a:lnTo>
                  <a:lnTo>
                    <a:pt x="40" y="44"/>
                  </a:lnTo>
                  <a:lnTo>
                    <a:pt x="32" y="53"/>
                  </a:lnTo>
                  <a:lnTo>
                    <a:pt x="16" y="70"/>
                  </a:lnTo>
                  <a:lnTo>
                    <a:pt x="16" y="79"/>
                  </a:lnTo>
                  <a:lnTo>
                    <a:pt x="8" y="88"/>
                  </a:lnTo>
                  <a:lnTo>
                    <a:pt x="8" y="105"/>
                  </a:lnTo>
                  <a:lnTo>
                    <a:pt x="0" y="105"/>
                  </a:lnTo>
                  <a:lnTo>
                    <a:pt x="0" y="114"/>
                  </a:lnTo>
                  <a:lnTo>
                    <a:pt x="0" y="123"/>
                  </a:lnTo>
                  <a:lnTo>
                    <a:pt x="0"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67" name="Freeform 134"/>
            <p:cNvSpPr>
              <a:spLocks/>
            </p:cNvSpPr>
            <p:nvPr/>
          </p:nvSpPr>
          <p:spPr bwMode="auto">
            <a:xfrm>
              <a:off x="1948" y="3305"/>
              <a:ext cx="40" cy="88"/>
            </a:xfrm>
            <a:custGeom>
              <a:avLst/>
              <a:gdLst>
                <a:gd name="T0" fmla="*/ 0 w 40"/>
                <a:gd name="T1" fmla="*/ 0 h 88"/>
                <a:gd name="T2" fmla="*/ 0 w 40"/>
                <a:gd name="T3" fmla="*/ 26 h 88"/>
                <a:gd name="T4" fmla="*/ 8 w 40"/>
                <a:gd name="T5" fmla="*/ 35 h 88"/>
                <a:gd name="T6" fmla="*/ 16 w 40"/>
                <a:gd name="T7" fmla="*/ 44 h 88"/>
                <a:gd name="T8" fmla="*/ 32 w 40"/>
                <a:gd name="T9" fmla="*/ 44 h 88"/>
                <a:gd name="T10" fmla="*/ 32 w 40"/>
                <a:gd name="T11" fmla="*/ 62 h 88"/>
                <a:gd name="T12" fmla="*/ 40 w 40"/>
                <a:gd name="T13" fmla="*/ 62 h 88"/>
                <a:gd name="T14" fmla="*/ 40 w 40"/>
                <a:gd name="T15" fmla="*/ 70 h 88"/>
                <a:gd name="T16" fmla="*/ 40 w 40"/>
                <a:gd name="T17" fmla="*/ 79 h 88"/>
                <a:gd name="T18" fmla="*/ 4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0" y="0"/>
                  </a:moveTo>
                  <a:lnTo>
                    <a:pt x="0" y="26"/>
                  </a:lnTo>
                  <a:lnTo>
                    <a:pt x="8" y="35"/>
                  </a:lnTo>
                  <a:lnTo>
                    <a:pt x="16" y="44"/>
                  </a:lnTo>
                  <a:lnTo>
                    <a:pt x="32" y="44"/>
                  </a:lnTo>
                  <a:lnTo>
                    <a:pt x="32" y="62"/>
                  </a:lnTo>
                  <a:lnTo>
                    <a:pt x="40" y="62"/>
                  </a:lnTo>
                  <a:lnTo>
                    <a:pt x="40" y="70"/>
                  </a:lnTo>
                  <a:lnTo>
                    <a:pt x="40" y="79"/>
                  </a:lnTo>
                  <a:lnTo>
                    <a:pt x="4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68" name="Freeform 135"/>
            <p:cNvSpPr>
              <a:spLocks/>
            </p:cNvSpPr>
            <p:nvPr/>
          </p:nvSpPr>
          <p:spPr bwMode="auto">
            <a:xfrm>
              <a:off x="1900" y="3279"/>
              <a:ext cx="64" cy="140"/>
            </a:xfrm>
            <a:custGeom>
              <a:avLst/>
              <a:gdLst>
                <a:gd name="T0" fmla="*/ 0 w 64"/>
                <a:gd name="T1" fmla="*/ 0 h 140"/>
                <a:gd name="T2" fmla="*/ 16 w 64"/>
                <a:gd name="T3" fmla="*/ 61 h 140"/>
                <a:gd name="T4" fmla="*/ 24 w 64"/>
                <a:gd name="T5" fmla="*/ 70 h 140"/>
                <a:gd name="T6" fmla="*/ 32 w 64"/>
                <a:gd name="T7" fmla="*/ 79 h 140"/>
                <a:gd name="T8" fmla="*/ 32 w 64"/>
                <a:gd name="T9" fmla="*/ 105 h 140"/>
                <a:gd name="T10" fmla="*/ 40 w 64"/>
                <a:gd name="T11" fmla="*/ 114 h 140"/>
                <a:gd name="T12" fmla="*/ 40 w 64"/>
                <a:gd name="T13" fmla="*/ 123 h 140"/>
                <a:gd name="T14" fmla="*/ 56 w 64"/>
                <a:gd name="T15" fmla="*/ 123 h 140"/>
                <a:gd name="T16" fmla="*/ 64 w 64"/>
                <a:gd name="T17" fmla="*/ 123 h 140"/>
                <a:gd name="T18" fmla="*/ 64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0" y="0"/>
                  </a:moveTo>
                  <a:lnTo>
                    <a:pt x="16" y="61"/>
                  </a:lnTo>
                  <a:lnTo>
                    <a:pt x="24" y="70"/>
                  </a:lnTo>
                  <a:lnTo>
                    <a:pt x="32" y="79"/>
                  </a:lnTo>
                  <a:lnTo>
                    <a:pt x="32" y="105"/>
                  </a:lnTo>
                  <a:lnTo>
                    <a:pt x="40" y="114"/>
                  </a:lnTo>
                  <a:lnTo>
                    <a:pt x="40" y="123"/>
                  </a:lnTo>
                  <a:lnTo>
                    <a:pt x="56" y="123"/>
                  </a:lnTo>
                  <a:lnTo>
                    <a:pt x="64" y="123"/>
                  </a:lnTo>
                  <a:lnTo>
                    <a:pt x="64"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69" name="Freeform 136"/>
            <p:cNvSpPr>
              <a:spLocks/>
            </p:cNvSpPr>
            <p:nvPr/>
          </p:nvSpPr>
          <p:spPr bwMode="auto">
            <a:xfrm>
              <a:off x="1852" y="3226"/>
              <a:ext cx="104" cy="193"/>
            </a:xfrm>
            <a:custGeom>
              <a:avLst/>
              <a:gdLst>
                <a:gd name="T0" fmla="*/ 104 w 104"/>
                <a:gd name="T1" fmla="*/ 0 h 193"/>
                <a:gd name="T2" fmla="*/ 80 w 104"/>
                <a:gd name="T3" fmla="*/ 18 h 193"/>
                <a:gd name="T4" fmla="*/ 72 w 104"/>
                <a:gd name="T5" fmla="*/ 35 h 193"/>
                <a:gd name="T6" fmla="*/ 64 w 104"/>
                <a:gd name="T7" fmla="*/ 44 h 193"/>
                <a:gd name="T8" fmla="*/ 64 w 104"/>
                <a:gd name="T9" fmla="*/ 53 h 193"/>
                <a:gd name="T10" fmla="*/ 48 w 104"/>
                <a:gd name="T11" fmla="*/ 53 h 193"/>
                <a:gd name="T12" fmla="*/ 48 w 104"/>
                <a:gd name="T13" fmla="*/ 62 h 193"/>
                <a:gd name="T14" fmla="*/ 40 w 104"/>
                <a:gd name="T15" fmla="*/ 62 h 193"/>
                <a:gd name="T16" fmla="*/ 32 w 104"/>
                <a:gd name="T17" fmla="*/ 79 h 193"/>
                <a:gd name="T18" fmla="*/ 32 w 104"/>
                <a:gd name="T19" fmla="*/ 88 h 193"/>
                <a:gd name="T20" fmla="*/ 16 w 104"/>
                <a:gd name="T21" fmla="*/ 88 h 193"/>
                <a:gd name="T22" fmla="*/ 16 w 104"/>
                <a:gd name="T23" fmla="*/ 97 h 193"/>
                <a:gd name="T24" fmla="*/ 8 w 104"/>
                <a:gd name="T25" fmla="*/ 97 h 193"/>
                <a:gd name="T26" fmla="*/ 8 w 104"/>
                <a:gd name="T27" fmla="*/ 114 h 193"/>
                <a:gd name="T28" fmla="*/ 8 w 104"/>
                <a:gd name="T29" fmla="*/ 123 h 193"/>
                <a:gd name="T30" fmla="*/ 0 w 104"/>
                <a:gd name="T31" fmla="*/ 132 h 193"/>
                <a:gd name="T32" fmla="*/ 0 w 104"/>
                <a:gd name="T33" fmla="*/ 149 h 193"/>
                <a:gd name="T34" fmla="*/ 0 w 104"/>
                <a:gd name="T35" fmla="*/ 158 h 193"/>
                <a:gd name="T36" fmla="*/ 0 w 104"/>
                <a:gd name="T37" fmla="*/ 167 h 193"/>
                <a:gd name="T38" fmla="*/ 0 w 104"/>
                <a:gd name="T39" fmla="*/ 176 h 193"/>
                <a:gd name="T40" fmla="*/ 0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104" y="0"/>
                  </a:moveTo>
                  <a:lnTo>
                    <a:pt x="80" y="18"/>
                  </a:lnTo>
                  <a:lnTo>
                    <a:pt x="72" y="35"/>
                  </a:lnTo>
                  <a:lnTo>
                    <a:pt x="64" y="44"/>
                  </a:lnTo>
                  <a:lnTo>
                    <a:pt x="64" y="53"/>
                  </a:lnTo>
                  <a:lnTo>
                    <a:pt x="48" y="53"/>
                  </a:lnTo>
                  <a:lnTo>
                    <a:pt x="48" y="62"/>
                  </a:lnTo>
                  <a:lnTo>
                    <a:pt x="40" y="62"/>
                  </a:lnTo>
                  <a:lnTo>
                    <a:pt x="32" y="79"/>
                  </a:lnTo>
                  <a:lnTo>
                    <a:pt x="32" y="88"/>
                  </a:lnTo>
                  <a:lnTo>
                    <a:pt x="16" y="88"/>
                  </a:lnTo>
                  <a:lnTo>
                    <a:pt x="16" y="97"/>
                  </a:lnTo>
                  <a:lnTo>
                    <a:pt x="8" y="97"/>
                  </a:lnTo>
                  <a:lnTo>
                    <a:pt x="8" y="114"/>
                  </a:lnTo>
                  <a:lnTo>
                    <a:pt x="8" y="123"/>
                  </a:lnTo>
                  <a:lnTo>
                    <a:pt x="0" y="132"/>
                  </a:lnTo>
                  <a:lnTo>
                    <a:pt x="0" y="149"/>
                  </a:lnTo>
                  <a:lnTo>
                    <a:pt x="0" y="158"/>
                  </a:lnTo>
                  <a:lnTo>
                    <a:pt x="0" y="167"/>
                  </a:lnTo>
                  <a:lnTo>
                    <a:pt x="0" y="176"/>
                  </a:lnTo>
                  <a:lnTo>
                    <a:pt x="0"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70" name="Freeform 137"/>
            <p:cNvSpPr>
              <a:spLocks/>
            </p:cNvSpPr>
            <p:nvPr/>
          </p:nvSpPr>
          <p:spPr bwMode="auto">
            <a:xfrm>
              <a:off x="2044" y="3305"/>
              <a:ext cx="16" cy="106"/>
            </a:xfrm>
            <a:custGeom>
              <a:avLst/>
              <a:gdLst>
                <a:gd name="T0" fmla="*/ 8 w 16"/>
                <a:gd name="T1" fmla="*/ 0 h 106"/>
                <a:gd name="T2" fmla="*/ 8 w 16"/>
                <a:gd name="T3" fmla="*/ 9 h 106"/>
                <a:gd name="T4" fmla="*/ 8 w 16"/>
                <a:gd name="T5" fmla="*/ 26 h 106"/>
                <a:gd name="T6" fmla="*/ 8 w 16"/>
                <a:gd name="T7" fmla="*/ 35 h 106"/>
                <a:gd name="T8" fmla="*/ 0 w 16"/>
                <a:gd name="T9" fmla="*/ 35 h 106"/>
                <a:gd name="T10" fmla="*/ 0 w 16"/>
                <a:gd name="T11" fmla="*/ 44 h 106"/>
                <a:gd name="T12" fmla="*/ 0 w 16"/>
                <a:gd name="T13" fmla="*/ 62 h 106"/>
                <a:gd name="T14" fmla="*/ 8 w 16"/>
                <a:gd name="T15" fmla="*/ 70 h 106"/>
                <a:gd name="T16" fmla="*/ 8 w 16"/>
                <a:gd name="T17" fmla="*/ 79 h 106"/>
                <a:gd name="T18" fmla="*/ 16 w 16"/>
                <a:gd name="T19" fmla="*/ 88 h 106"/>
                <a:gd name="T20" fmla="*/ 16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0" y="35"/>
                  </a:lnTo>
                  <a:lnTo>
                    <a:pt x="0" y="44"/>
                  </a:lnTo>
                  <a:lnTo>
                    <a:pt x="0" y="62"/>
                  </a:lnTo>
                  <a:lnTo>
                    <a:pt x="8" y="70"/>
                  </a:lnTo>
                  <a:lnTo>
                    <a:pt x="8" y="79"/>
                  </a:lnTo>
                  <a:lnTo>
                    <a:pt x="16" y="88"/>
                  </a:lnTo>
                  <a:lnTo>
                    <a:pt x="16"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71" name="Freeform 138"/>
            <p:cNvSpPr>
              <a:spLocks/>
            </p:cNvSpPr>
            <p:nvPr/>
          </p:nvSpPr>
          <p:spPr bwMode="auto">
            <a:xfrm>
              <a:off x="2020" y="3375"/>
              <a:ext cx="8" cy="62"/>
            </a:xfrm>
            <a:custGeom>
              <a:avLst/>
              <a:gdLst>
                <a:gd name="T0" fmla="*/ 8 w 8"/>
                <a:gd name="T1" fmla="*/ 0 h 62"/>
                <a:gd name="T2" fmla="*/ 0 w 8"/>
                <a:gd name="T3" fmla="*/ 9 h 62"/>
                <a:gd name="T4" fmla="*/ 0 w 8"/>
                <a:gd name="T5" fmla="*/ 18 h 62"/>
                <a:gd name="T6" fmla="*/ 0 w 8"/>
                <a:gd name="T7" fmla="*/ 27 h 62"/>
                <a:gd name="T8" fmla="*/ 0 w 8"/>
                <a:gd name="T9" fmla="*/ 44 h 62"/>
                <a:gd name="T10" fmla="*/ 0 w 8"/>
                <a:gd name="T11" fmla="*/ 53 h 62"/>
                <a:gd name="T12" fmla="*/ 0 w 8"/>
                <a:gd name="T13" fmla="*/ 62 h 62"/>
                <a:gd name="T14" fmla="*/ 0 60000 65536"/>
                <a:gd name="T15" fmla="*/ 0 60000 65536"/>
                <a:gd name="T16" fmla="*/ 0 60000 65536"/>
                <a:gd name="T17" fmla="*/ 0 60000 65536"/>
                <a:gd name="T18" fmla="*/ 0 60000 65536"/>
                <a:gd name="T19" fmla="*/ 0 60000 65536"/>
                <a:gd name="T20" fmla="*/ 0 60000 65536"/>
                <a:gd name="T21" fmla="*/ 0 w 8"/>
                <a:gd name="T22" fmla="*/ 0 h 62"/>
                <a:gd name="T23" fmla="*/ 8 w 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62">
                  <a:moveTo>
                    <a:pt x="8" y="0"/>
                  </a:moveTo>
                  <a:lnTo>
                    <a:pt x="0" y="9"/>
                  </a:lnTo>
                  <a:lnTo>
                    <a:pt x="0" y="18"/>
                  </a:lnTo>
                  <a:lnTo>
                    <a:pt x="0" y="27"/>
                  </a:lnTo>
                  <a:lnTo>
                    <a:pt x="0" y="44"/>
                  </a:lnTo>
                  <a:lnTo>
                    <a:pt x="0" y="53"/>
                  </a:lnTo>
                  <a:lnTo>
                    <a:pt x="0"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72" name="Freeform 139"/>
            <p:cNvSpPr>
              <a:spLocks/>
            </p:cNvSpPr>
            <p:nvPr/>
          </p:nvSpPr>
          <p:spPr bwMode="auto">
            <a:xfrm>
              <a:off x="2060" y="3340"/>
              <a:ext cx="40" cy="79"/>
            </a:xfrm>
            <a:custGeom>
              <a:avLst/>
              <a:gdLst>
                <a:gd name="T0" fmla="*/ 8 w 40"/>
                <a:gd name="T1" fmla="*/ 0 h 79"/>
                <a:gd name="T2" fmla="*/ 0 w 40"/>
                <a:gd name="T3" fmla="*/ 9 h 79"/>
                <a:gd name="T4" fmla="*/ 8 w 40"/>
                <a:gd name="T5" fmla="*/ 18 h 79"/>
                <a:gd name="T6" fmla="*/ 8 w 40"/>
                <a:gd name="T7" fmla="*/ 35 h 79"/>
                <a:gd name="T8" fmla="*/ 24 w 40"/>
                <a:gd name="T9" fmla="*/ 35 h 79"/>
                <a:gd name="T10" fmla="*/ 32 w 40"/>
                <a:gd name="T11" fmla="*/ 44 h 79"/>
                <a:gd name="T12" fmla="*/ 40 w 40"/>
                <a:gd name="T13" fmla="*/ 53 h 79"/>
                <a:gd name="T14" fmla="*/ 40 w 40"/>
                <a:gd name="T15" fmla="*/ 62 h 79"/>
                <a:gd name="T16" fmla="*/ 4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8" y="0"/>
                  </a:moveTo>
                  <a:lnTo>
                    <a:pt x="0" y="9"/>
                  </a:lnTo>
                  <a:lnTo>
                    <a:pt x="8" y="18"/>
                  </a:lnTo>
                  <a:lnTo>
                    <a:pt x="8" y="35"/>
                  </a:lnTo>
                  <a:lnTo>
                    <a:pt x="24" y="35"/>
                  </a:lnTo>
                  <a:lnTo>
                    <a:pt x="32" y="44"/>
                  </a:lnTo>
                  <a:lnTo>
                    <a:pt x="40" y="53"/>
                  </a:lnTo>
                  <a:lnTo>
                    <a:pt x="40" y="62"/>
                  </a:lnTo>
                  <a:lnTo>
                    <a:pt x="4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73" name="Freeform 140"/>
            <p:cNvSpPr>
              <a:spLocks/>
            </p:cNvSpPr>
            <p:nvPr/>
          </p:nvSpPr>
          <p:spPr bwMode="auto">
            <a:xfrm>
              <a:off x="2060" y="3288"/>
              <a:ext cx="64" cy="70"/>
            </a:xfrm>
            <a:custGeom>
              <a:avLst/>
              <a:gdLst>
                <a:gd name="T0" fmla="*/ 0 w 64"/>
                <a:gd name="T1" fmla="*/ 0 h 70"/>
                <a:gd name="T2" fmla="*/ 8 w 64"/>
                <a:gd name="T3" fmla="*/ 0 h 70"/>
                <a:gd name="T4" fmla="*/ 24 w 64"/>
                <a:gd name="T5" fmla="*/ 0 h 70"/>
                <a:gd name="T6" fmla="*/ 32 w 64"/>
                <a:gd name="T7" fmla="*/ 17 h 70"/>
                <a:gd name="T8" fmla="*/ 40 w 64"/>
                <a:gd name="T9" fmla="*/ 17 h 70"/>
                <a:gd name="T10" fmla="*/ 40 w 64"/>
                <a:gd name="T11" fmla="*/ 26 h 70"/>
                <a:gd name="T12" fmla="*/ 56 w 64"/>
                <a:gd name="T13" fmla="*/ 26 h 70"/>
                <a:gd name="T14" fmla="*/ 56 w 64"/>
                <a:gd name="T15" fmla="*/ 35 h 70"/>
                <a:gd name="T16" fmla="*/ 56 w 64"/>
                <a:gd name="T17" fmla="*/ 52 h 70"/>
                <a:gd name="T18" fmla="*/ 64 w 64"/>
                <a:gd name="T19" fmla="*/ 61 h 70"/>
                <a:gd name="T20" fmla="*/ 64 w 64"/>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70"/>
                <a:gd name="T35" fmla="*/ 64 w 64"/>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70">
                  <a:moveTo>
                    <a:pt x="0" y="0"/>
                  </a:moveTo>
                  <a:lnTo>
                    <a:pt x="8" y="0"/>
                  </a:lnTo>
                  <a:lnTo>
                    <a:pt x="24" y="0"/>
                  </a:lnTo>
                  <a:lnTo>
                    <a:pt x="32" y="17"/>
                  </a:lnTo>
                  <a:lnTo>
                    <a:pt x="40" y="17"/>
                  </a:lnTo>
                  <a:lnTo>
                    <a:pt x="40" y="26"/>
                  </a:lnTo>
                  <a:lnTo>
                    <a:pt x="56" y="26"/>
                  </a:lnTo>
                  <a:lnTo>
                    <a:pt x="56" y="35"/>
                  </a:lnTo>
                  <a:lnTo>
                    <a:pt x="56" y="52"/>
                  </a:lnTo>
                  <a:lnTo>
                    <a:pt x="64" y="61"/>
                  </a:lnTo>
                  <a:lnTo>
                    <a:pt x="64"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74" name="Freeform 141"/>
            <p:cNvSpPr>
              <a:spLocks/>
            </p:cNvSpPr>
            <p:nvPr/>
          </p:nvSpPr>
          <p:spPr bwMode="auto">
            <a:xfrm>
              <a:off x="1788" y="3331"/>
              <a:ext cx="72" cy="80"/>
            </a:xfrm>
            <a:custGeom>
              <a:avLst/>
              <a:gdLst>
                <a:gd name="T0" fmla="*/ 72 w 72"/>
                <a:gd name="T1" fmla="*/ 0 h 80"/>
                <a:gd name="T2" fmla="*/ 72 w 72"/>
                <a:gd name="T3" fmla="*/ 9 h 80"/>
                <a:gd name="T4" fmla="*/ 64 w 72"/>
                <a:gd name="T5" fmla="*/ 9 h 80"/>
                <a:gd name="T6" fmla="*/ 56 w 72"/>
                <a:gd name="T7" fmla="*/ 9 h 80"/>
                <a:gd name="T8" fmla="*/ 40 w 72"/>
                <a:gd name="T9" fmla="*/ 18 h 80"/>
                <a:gd name="T10" fmla="*/ 32 w 72"/>
                <a:gd name="T11" fmla="*/ 36 h 80"/>
                <a:gd name="T12" fmla="*/ 24 w 72"/>
                <a:gd name="T13" fmla="*/ 44 h 80"/>
                <a:gd name="T14" fmla="*/ 8 w 72"/>
                <a:gd name="T15" fmla="*/ 53 h 80"/>
                <a:gd name="T16" fmla="*/ 8 w 72"/>
                <a:gd name="T17" fmla="*/ 62 h 80"/>
                <a:gd name="T18" fmla="*/ 8 w 72"/>
                <a:gd name="T19" fmla="*/ 80 h 80"/>
                <a:gd name="T20" fmla="*/ 0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72" y="0"/>
                  </a:moveTo>
                  <a:lnTo>
                    <a:pt x="72" y="9"/>
                  </a:lnTo>
                  <a:lnTo>
                    <a:pt x="64" y="9"/>
                  </a:lnTo>
                  <a:lnTo>
                    <a:pt x="56" y="9"/>
                  </a:lnTo>
                  <a:lnTo>
                    <a:pt x="40" y="18"/>
                  </a:lnTo>
                  <a:lnTo>
                    <a:pt x="32" y="36"/>
                  </a:lnTo>
                  <a:lnTo>
                    <a:pt x="24" y="44"/>
                  </a:lnTo>
                  <a:lnTo>
                    <a:pt x="8" y="53"/>
                  </a:lnTo>
                  <a:lnTo>
                    <a:pt x="8" y="62"/>
                  </a:lnTo>
                  <a:lnTo>
                    <a:pt x="8" y="80"/>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75" name="Freeform 142"/>
            <p:cNvSpPr>
              <a:spLocks/>
            </p:cNvSpPr>
            <p:nvPr/>
          </p:nvSpPr>
          <p:spPr bwMode="auto">
            <a:xfrm>
              <a:off x="1860" y="3323"/>
              <a:ext cx="40" cy="105"/>
            </a:xfrm>
            <a:custGeom>
              <a:avLst/>
              <a:gdLst>
                <a:gd name="T0" fmla="*/ 0 w 40"/>
                <a:gd name="T1" fmla="*/ 0 h 105"/>
                <a:gd name="T2" fmla="*/ 8 w 40"/>
                <a:gd name="T3" fmla="*/ 17 h 105"/>
                <a:gd name="T4" fmla="*/ 8 w 40"/>
                <a:gd name="T5" fmla="*/ 26 h 105"/>
                <a:gd name="T6" fmla="*/ 8 w 40"/>
                <a:gd name="T7" fmla="*/ 35 h 105"/>
                <a:gd name="T8" fmla="*/ 24 w 40"/>
                <a:gd name="T9" fmla="*/ 35 h 105"/>
                <a:gd name="T10" fmla="*/ 24 w 40"/>
                <a:gd name="T11" fmla="*/ 52 h 105"/>
                <a:gd name="T12" fmla="*/ 32 w 40"/>
                <a:gd name="T13" fmla="*/ 61 h 105"/>
                <a:gd name="T14" fmla="*/ 40 w 40"/>
                <a:gd name="T15" fmla="*/ 70 h 105"/>
                <a:gd name="T16" fmla="*/ 40 w 40"/>
                <a:gd name="T17" fmla="*/ 79 h 105"/>
                <a:gd name="T18" fmla="*/ 40 w 40"/>
                <a:gd name="T19" fmla="*/ 96 h 105"/>
                <a:gd name="T20" fmla="*/ 4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0" y="0"/>
                  </a:moveTo>
                  <a:lnTo>
                    <a:pt x="8" y="17"/>
                  </a:lnTo>
                  <a:lnTo>
                    <a:pt x="8" y="26"/>
                  </a:lnTo>
                  <a:lnTo>
                    <a:pt x="8" y="35"/>
                  </a:lnTo>
                  <a:lnTo>
                    <a:pt x="24" y="35"/>
                  </a:lnTo>
                  <a:lnTo>
                    <a:pt x="24" y="52"/>
                  </a:lnTo>
                  <a:lnTo>
                    <a:pt x="32" y="61"/>
                  </a:lnTo>
                  <a:lnTo>
                    <a:pt x="40" y="70"/>
                  </a:lnTo>
                  <a:lnTo>
                    <a:pt x="40" y="79"/>
                  </a:lnTo>
                  <a:lnTo>
                    <a:pt x="40" y="96"/>
                  </a:lnTo>
                  <a:lnTo>
                    <a:pt x="4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76" name="Freeform 143"/>
            <p:cNvSpPr>
              <a:spLocks/>
            </p:cNvSpPr>
            <p:nvPr/>
          </p:nvSpPr>
          <p:spPr bwMode="auto">
            <a:xfrm>
              <a:off x="1796" y="3411"/>
              <a:ext cx="48" cy="70"/>
            </a:xfrm>
            <a:custGeom>
              <a:avLst/>
              <a:gdLst>
                <a:gd name="T0" fmla="*/ 48 w 48"/>
                <a:gd name="T1" fmla="*/ 0 h 70"/>
                <a:gd name="T2" fmla="*/ 48 w 48"/>
                <a:gd name="T3" fmla="*/ 8 h 70"/>
                <a:gd name="T4" fmla="*/ 32 w 48"/>
                <a:gd name="T5" fmla="*/ 8 h 70"/>
                <a:gd name="T6" fmla="*/ 24 w 48"/>
                <a:gd name="T7" fmla="*/ 17 h 70"/>
                <a:gd name="T8" fmla="*/ 16 w 48"/>
                <a:gd name="T9" fmla="*/ 17 h 70"/>
                <a:gd name="T10" fmla="*/ 16 w 48"/>
                <a:gd name="T11" fmla="*/ 35 h 70"/>
                <a:gd name="T12" fmla="*/ 0 w 48"/>
                <a:gd name="T13" fmla="*/ 44 h 70"/>
                <a:gd name="T14" fmla="*/ 0 w 48"/>
                <a:gd name="T15" fmla="*/ 52 h 70"/>
                <a:gd name="T16" fmla="*/ 0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48" y="0"/>
                  </a:moveTo>
                  <a:lnTo>
                    <a:pt x="48" y="8"/>
                  </a:lnTo>
                  <a:lnTo>
                    <a:pt x="32" y="8"/>
                  </a:lnTo>
                  <a:lnTo>
                    <a:pt x="24" y="17"/>
                  </a:lnTo>
                  <a:lnTo>
                    <a:pt x="16" y="17"/>
                  </a:lnTo>
                  <a:lnTo>
                    <a:pt x="16" y="35"/>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77" name="Freeform 144"/>
            <p:cNvSpPr>
              <a:spLocks/>
            </p:cNvSpPr>
            <p:nvPr/>
          </p:nvSpPr>
          <p:spPr bwMode="auto">
            <a:xfrm>
              <a:off x="1908" y="3419"/>
              <a:ext cx="24" cy="71"/>
            </a:xfrm>
            <a:custGeom>
              <a:avLst/>
              <a:gdLst>
                <a:gd name="T0" fmla="*/ 24 w 24"/>
                <a:gd name="T1" fmla="*/ 0 h 71"/>
                <a:gd name="T2" fmla="*/ 24 w 24"/>
                <a:gd name="T3" fmla="*/ 9 h 71"/>
                <a:gd name="T4" fmla="*/ 16 w 24"/>
                <a:gd name="T5" fmla="*/ 27 h 71"/>
                <a:gd name="T6" fmla="*/ 8 w 24"/>
                <a:gd name="T7" fmla="*/ 36 h 71"/>
                <a:gd name="T8" fmla="*/ 8 w 24"/>
                <a:gd name="T9" fmla="*/ 44 h 71"/>
                <a:gd name="T10" fmla="*/ 8 w 24"/>
                <a:gd name="T11" fmla="*/ 62 h 71"/>
                <a:gd name="T12" fmla="*/ 0 w 24"/>
                <a:gd name="T13" fmla="*/ 62 h 71"/>
                <a:gd name="T14" fmla="*/ 0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24" y="0"/>
                  </a:moveTo>
                  <a:lnTo>
                    <a:pt x="24" y="9"/>
                  </a:lnTo>
                  <a:lnTo>
                    <a:pt x="16" y="27"/>
                  </a:lnTo>
                  <a:lnTo>
                    <a:pt x="8" y="36"/>
                  </a:lnTo>
                  <a:lnTo>
                    <a:pt x="8" y="44"/>
                  </a:lnTo>
                  <a:lnTo>
                    <a:pt x="8" y="62"/>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78" name="Freeform 145"/>
            <p:cNvSpPr>
              <a:spLocks/>
            </p:cNvSpPr>
            <p:nvPr/>
          </p:nvSpPr>
          <p:spPr bwMode="auto">
            <a:xfrm>
              <a:off x="2012" y="3419"/>
              <a:ext cx="48" cy="71"/>
            </a:xfrm>
            <a:custGeom>
              <a:avLst/>
              <a:gdLst>
                <a:gd name="T0" fmla="*/ 0 w 48"/>
                <a:gd name="T1" fmla="*/ 0 h 71"/>
                <a:gd name="T2" fmla="*/ 8 w 48"/>
                <a:gd name="T3" fmla="*/ 9 h 71"/>
                <a:gd name="T4" fmla="*/ 16 w 48"/>
                <a:gd name="T5" fmla="*/ 27 h 71"/>
                <a:gd name="T6" fmla="*/ 32 w 48"/>
                <a:gd name="T7" fmla="*/ 36 h 71"/>
                <a:gd name="T8" fmla="*/ 40 w 48"/>
                <a:gd name="T9" fmla="*/ 44 h 71"/>
                <a:gd name="T10" fmla="*/ 48 w 48"/>
                <a:gd name="T11" fmla="*/ 44 h 71"/>
                <a:gd name="T12" fmla="*/ 48 w 48"/>
                <a:gd name="T13" fmla="*/ 62 h 71"/>
                <a:gd name="T14" fmla="*/ 48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0" y="0"/>
                  </a:moveTo>
                  <a:lnTo>
                    <a:pt x="8" y="9"/>
                  </a:lnTo>
                  <a:lnTo>
                    <a:pt x="16" y="27"/>
                  </a:lnTo>
                  <a:lnTo>
                    <a:pt x="32" y="36"/>
                  </a:lnTo>
                  <a:lnTo>
                    <a:pt x="40" y="44"/>
                  </a:lnTo>
                  <a:lnTo>
                    <a:pt x="48" y="44"/>
                  </a:lnTo>
                  <a:lnTo>
                    <a:pt x="48" y="62"/>
                  </a:lnTo>
                  <a:lnTo>
                    <a:pt x="48"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79" name="Freeform 146"/>
            <p:cNvSpPr>
              <a:spLocks/>
            </p:cNvSpPr>
            <p:nvPr/>
          </p:nvSpPr>
          <p:spPr bwMode="auto">
            <a:xfrm>
              <a:off x="1980" y="3367"/>
              <a:ext cx="72" cy="123"/>
            </a:xfrm>
            <a:custGeom>
              <a:avLst/>
              <a:gdLst>
                <a:gd name="T0" fmla="*/ 64 w 72"/>
                <a:gd name="T1" fmla="*/ 0 h 123"/>
                <a:gd name="T2" fmla="*/ 72 w 72"/>
                <a:gd name="T3" fmla="*/ 8 h 123"/>
                <a:gd name="T4" fmla="*/ 64 w 72"/>
                <a:gd name="T5" fmla="*/ 17 h 123"/>
                <a:gd name="T6" fmla="*/ 64 w 72"/>
                <a:gd name="T7" fmla="*/ 26 h 123"/>
                <a:gd name="T8" fmla="*/ 48 w 72"/>
                <a:gd name="T9" fmla="*/ 44 h 123"/>
                <a:gd name="T10" fmla="*/ 40 w 72"/>
                <a:gd name="T11" fmla="*/ 52 h 123"/>
                <a:gd name="T12" fmla="*/ 32 w 72"/>
                <a:gd name="T13" fmla="*/ 61 h 123"/>
                <a:gd name="T14" fmla="*/ 16 w 72"/>
                <a:gd name="T15" fmla="*/ 79 h 123"/>
                <a:gd name="T16" fmla="*/ 8 w 72"/>
                <a:gd name="T17" fmla="*/ 88 h 123"/>
                <a:gd name="T18" fmla="*/ 0 w 72"/>
                <a:gd name="T19" fmla="*/ 96 h 123"/>
                <a:gd name="T20" fmla="*/ 0 w 72"/>
                <a:gd name="T21" fmla="*/ 114 h 123"/>
                <a:gd name="T22" fmla="*/ 0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64" y="0"/>
                  </a:moveTo>
                  <a:lnTo>
                    <a:pt x="72" y="8"/>
                  </a:lnTo>
                  <a:lnTo>
                    <a:pt x="64" y="17"/>
                  </a:lnTo>
                  <a:lnTo>
                    <a:pt x="64" y="26"/>
                  </a:lnTo>
                  <a:lnTo>
                    <a:pt x="48" y="44"/>
                  </a:lnTo>
                  <a:lnTo>
                    <a:pt x="40" y="52"/>
                  </a:lnTo>
                  <a:lnTo>
                    <a:pt x="32" y="61"/>
                  </a:lnTo>
                  <a:lnTo>
                    <a:pt x="16" y="79"/>
                  </a:lnTo>
                  <a:lnTo>
                    <a:pt x="8" y="88"/>
                  </a:lnTo>
                  <a:lnTo>
                    <a:pt x="0" y="96"/>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80" name="Freeform 147"/>
            <p:cNvSpPr>
              <a:spLocks/>
            </p:cNvSpPr>
            <p:nvPr/>
          </p:nvSpPr>
          <p:spPr bwMode="auto">
            <a:xfrm>
              <a:off x="2092" y="3331"/>
              <a:ext cx="16" cy="115"/>
            </a:xfrm>
            <a:custGeom>
              <a:avLst/>
              <a:gdLst>
                <a:gd name="T0" fmla="*/ 16 w 16"/>
                <a:gd name="T1" fmla="*/ 0 h 115"/>
                <a:gd name="T2" fmla="*/ 0 w 16"/>
                <a:gd name="T3" fmla="*/ 18 h 115"/>
                <a:gd name="T4" fmla="*/ 0 w 16"/>
                <a:gd name="T5" fmla="*/ 36 h 115"/>
                <a:gd name="T6" fmla="*/ 0 w 16"/>
                <a:gd name="T7" fmla="*/ 44 h 115"/>
                <a:gd name="T8" fmla="*/ 0 w 16"/>
                <a:gd name="T9" fmla="*/ 53 h 115"/>
                <a:gd name="T10" fmla="*/ 16 w 16"/>
                <a:gd name="T11" fmla="*/ 62 h 115"/>
                <a:gd name="T12" fmla="*/ 16 w 16"/>
                <a:gd name="T13" fmla="*/ 80 h 115"/>
                <a:gd name="T14" fmla="*/ 16 w 16"/>
                <a:gd name="T15" fmla="*/ 88 h 115"/>
                <a:gd name="T16" fmla="*/ 16 w 16"/>
                <a:gd name="T17" fmla="*/ 97 h 115"/>
                <a:gd name="T18" fmla="*/ 16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16" y="0"/>
                  </a:moveTo>
                  <a:lnTo>
                    <a:pt x="0" y="18"/>
                  </a:lnTo>
                  <a:lnTo>
                    <a:pt x="0" y="36"/>
                  </a:lnTo>
                  <a:lnTo>
                    <a:pt x="0" y="44"/>
                  </a:lnTo>
                  <a:lnTo>
                    <a:pt x="0" y="53"/>
                  </a:lnTo>
                  <a:lnTo>
                    <a:pt x="16" y="62"/>
                  </a:lnTo>
                  <a:lnTo>
                    <a:pt x="16" y="80"/>
                  </a:lnTo>
                  <a:lnTo>
                    <a:pt x="16" y="88"/>
                  </a:lnTo>
                  <a:lnTo>
                    <a:pt x="16" y="97"/>
                  </a:lnTo>
                  <a:lnTo>
                    <a:pt x="1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81" name="Freeform 148"/>
            <p:cNvSpPr>
              <a:spLocks/>
            </p:cNvSpPr>
            <p:nvPr/>
          </p:nvSpPr>
          <p:spPr bwMode="auto">
            <a:xfrm>
              <a:off x="2076" y="3393"/>
              <a:ext cx="8" cy="97"/>
            </a:xfrm>
            <a:custGeom>
              <a:avLst/>
              <a:gdLst>
                <a:gd name="T0" fmla="*/ 8 w 8"/>
                <a:gd name="T1" fmla="*/ 0 h 97"/>
                <a:gd name="T2" fmla="*/ 8 w 8"/>
                <a:gd name="T3" fmla="*/ 18 h 97"/>
                <a:gd name="T4" fmla="*/ 0 w 8"/>
                <a:gd name="T5" fmla="*/ 26 h 97"/>
                <a:gd name="T6" fmla="*/ 0 w 8"/>
                <a:gd name="T7" fmla="*/ 35 h 97"/>
                <a:gd name="T8" fmla="*/ 0 w 8"/>
                <a:gd name="T9" fmla="*/ 53 h 97"/>
                <a:gd name="T10" fmla="*/ 0 w 8"/>
                <a:gd name="T11" fmla="*/ 62 h 97"/>
                <a:gd name="T12" fmla="*/ 0 w 8"/>
                <a:gd name="T13" fmla="*/ 70 h 97"/>
                <a:gd name="T14" fmla="*/ 0 w 8"/>
                <a:gd name="T15" fmla="*/ 88 h 97"/>
                <a:gd name="T16" fmla="*/ 8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8" y="0"/>
                  </a:moveTo>
                  <a:lnTo>
                    <a:pt x="8" y="18"/>
                  </a:lnTo>
                  <a:lnTo>
                    <a:pt x="0" y="26"/>
                  </a:lnTo>
                  <a:lnTo>
                    <a:pt x="0" y="35"/>
                  </a:lnTo>
                  <a:lnTo>
                    <a:pt x="0" y="53"/>
                  </a:lnTo>
                  <a:lnTo>
                    <a:pt x="0" y="62"/>
                  </a:lnTo>
                  <a:lnTo>
                    <a:pt x="0" y="70"/>
                  </a:lnTo>
                  <a:lnTo>
                    <a:pt x="0" y="88"/>
                  </a:lnTo>
                  <a:lnTo>
                    <a:pt x="8"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82" name="Freeform 149"/>
            <p:cNvSpPr>
              <a:spLocks/>
            </p:cNvSpPr>
            <p:nvPr/>
          </p:nvSpPr>
          <p:spPr bwMode="auto">
            <a:xfrm>
              <a:off x="2108" y="3411"/>
              <a:ext cx="40" cy="70"/>
            </a:xfrm>
            <a:custGeom>
              <a:avLst/>
              <a:gdLst>
                <a:gd name="T0" fmla="*/ 0 w 40"/>
                <a:gd name="T1" fmla="*/ 0 h 70"/>
                <a:gd name="T2" fmla="*/ 8 w 40"/>
                <a:gd name="T3" fmla="*/ 8 h 70"/>
                <a:gd name="T4" fmla="*/ 8 w 40"/>
                <a:gd name="T5" fmla="*/ 17 h 70"/>
                <a:gd name="T6" fmla="*/ 16 w 40"/>
                <a:gd name="T7" fmla="*/ 35 h 70"/>
                <a:gd name="T8" fmla="*/ 24 w 40"/>
                <a:gd name="T9" fmla="*/ 35 h 70"/>
                <a:gd name="T10" fmla="*/ 24 w 40"/>
                <a:gd name="T11" fmla="*/ 44 h 70"/>
                <a:gd name="T12" fmla="*/ 40 w 40"/>
                <a:gd name="T13" fmla="*/ 44 h 70"/>
                <a:gd name="T14" fmla="*/ 40 w 40"/>
                <a:gd name="T15" fmla="*/ 52 h 70"/>
                <a:gd name="T16" fmla="*/ 4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0" y="0"/>
                  </a:moveTo>
                  <a:lnTo>
                    <a:pt x="8" y="8"/>
                  </a:lnTo>
                  <a:lnTo>
                    <a:pt x="8" y="17"/>
                  </a:lnTo>
                  <a:lnTo>
                    <a:pt x="16" y="35"/>
                  </a:lnTo>
                  <a:lnTo>
                    <a:pt x="24" y="35"/>
                  </a:lnTo>
                  <a:lnTo>
                    <a:pt x="24" y="44"/>
                  </a:lnTo>
                  <a:lnTo>
                    <a:pt x="40" y="44"/>
                  </a:lnTo>
                  <a:lnTo>
                    <a:pt x="40" y="52"/>
                  </a:lnTo>
                  <a:lnTo>
                    <a:pt x="4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83" name="Freeform 150"/>
            <p:cNvSpPr>
              <a:spLocks/>
            </p:cNvSpPr>
            <p:nvPr/>
          </p:nvSpPr>
          <p:spPr bwMode="auto">
            <a:xfrm>
              <a:off x="1924" y="3419"/>
              <a:ext cx="56" cy="115"/>
            </a:xfrm>
            <a:custGeom>
              <a:avLst/>
              <a:gdLst>
                <a:gd name="T0" fmla="*/ 56 w 56"/>
                <a:gd name="T1" fmla="*/ 0 h 115"/>
                <a:gd name="T2" fmla="*/ 32 w 56"/>
                <a:gd name="T3" fmla="*/ 27 h 115"/>
                <a:gd name="T4" fmla="*/ 24 w 56"/>
                <a:gd name="T5" fmla="*/ 36 h 115"/>
                <a:gd name="T6" fmla="*/ 24 w 56"/>
                <a:gd name="T7" fmla="*/ 44 h 115"/>
                <a:gd name="T8" fmla="*/ 24 w 56"/>
                <a:gd name="T9" fmla="*/ 62 h 115"/>
                <a:gd name="T10" fmla="*/ 8 w 56"/>
                <a:gd name="T11" fmla="*/ 71 h 115"/>
                <a:gd name="T12" fmla="*/ 8 w 56"/>
                <a:gd name="T13" fmla="*/ 79 h 115"/>
                <a:gd name="T14" fmla="*/ 8 w 56"/>
                <a:gd name="T15" fmla="*/ 88 h 115"/>
                <a:gd name="T16" fmla="*/ 0 w 56"/>
                <a:gd name="T17" fmla="*/ 106 h 115"/>
                <a:gd name="T18" fmla="*/ 0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56" y="0"/>
                  </a:moveTo>
                  <a:lnTo>
                    <a:pt x="32" y="27"/>
                  </a:lnTo>
                  <a:lnTo>
                    <a:pt x="24" y="36"/>
                  </a:lnTo>
                  <a:lnTo>
                    <a:pt x="24" y="44"/>
                  </a:lnTo>
                  <a:lnTo>
                    <a:pt x="24" y="62"/>
                  </a:lnTo>
                  <a:lnTo>
                    <a:pt x="8" y="71"/>
                  </a:lnTo>
                  <a:lnTo>
                    <a:pt x="8" y="79"/>
                  </a:lnTo>
                  <a:lnTo>
                    <a:pt x="8" y="88"/>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84" name="Freeform 151"/>
            <p:cNvSpPr>
              <a:spLocks/>
            </p:cNvSpPr>
            <p:nvPr/>
          </p:nvSpPr>
          <p:spPr bwMode="auto">
            <a:xfrm>
              <a:off x="1796" y="3455"/>
              <a:ext cx="48" cy="79"/>
            </a:xfrm>
            <a:custGeom>
              <a:avLst/>
              <a:gdLst>
                <a:gd name="T0" fmla="*/ 0 w 48"/>
                <a:gd name="T1" fmla="*/ 0 h 79"/>
                <a:gd name="T2" fmla="*/ 16 w 48"/>
                <a:gd name="T3" fmla="*/ 8 h 79"/>
                <a:gd name="T4" fmla="*/ 24 w 48"/>
                <a:gd name="T5" fmla="*/ 26 h 79"/>
                <a:gd name="T6" fmla="*/ 32 w 48"/>
                <a:gd name="T7" fmla="*/ 35 h 79"/>
                <a:gd name="T8" fmla="*/ 48 w 48"/>
                <a:gd name="T9" fmla="*/ 35 h 79"/>
                <a:gd name="T10" fmla="*/ 48 w 48"/>
                <a:gd name="T11" fmla="*/ 43 h 79"/>
                <a:gd name="T12" fmla="*/ 48 w 48"/>
                <a:gd name="T13" fmla="*/ 52 h 79"/>
                <a:gd name="T14" fmla="*/ 48 w 48"/>
                <a:gd name="T15" fmla="*/ 70 h 79"/>
                <a:gd name="T16" fmla="*/ 48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0" y="0"/>
                  </a:moveTo>
                  <a:lnTo>
                    <a:pt x="16" y="8"/>
                  </a:lnTo>
                  <a:lnTo>
                    <a:pt x="24" y="26"/>
                  </a:lnTo>
                  <a:lnTo>
                    <a:pt x="32" y="35"/>
                  </a:lnTo>
                  <a:lnTo>
                    <a:pt x="48" y="35"/>
                  </a:lnTo>
                  <a:lnTo>
                    <a:pt x="48" y="43"/>
                  </a:lnTo>
                  <a:lnTo>
                    <a:pt x="48" y="52"/>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85" name="Freeform 152"/>
            <p:cNvSpPr>
              <a:spLocks/>
            </p:cNvSpPr>
            <p:nvPr/>
          </p:nvSpPr>
          <p:spPr bwMode="auto">
            <a:xfrm>
              <a:off x="1948" y="3481"/>
              <a:ext cx="48" cy="79"/>
            </a:xfrm>
            <a:custGeom>
              <a:avLst/>
              <a:gdLst>
                <a:gd name="T0" fmla="*/ 0 w 48"/>
                <a:gd name="T1" fmla="*/ 0 h 79"/>
                <a:gd name="T2" fmla="*/ 0 w 48"/>
                <a:gd name="T3" fmla="*/ 9 h 79"/>
                <a:gd name="T4" fmla="*/ 8 w 48"/>
                <a:gd name="T5" fmla="*/ 9 h 79"/>
                <a:gd name="T6" fmla="*/ 8 w 48"/>
                <a:gd name="T7" fmla="*/ 17 h 79"/>
                <a:gd name="T8" fmla="*/ 16 w 48"/>
                <a:gd name="T9" fmla="*/ 17 h 79"/>
                <a:gd name="T10" fmla="*/ 16 w 48"/>
                <a:gd name="T11" fmla="*/ 26 h 79"/>
                <a:gd name="T12" fmla="*/ 32 w 48"/>
                <a:gd name="T13" fmla="*/ 26 h 79"/>
                <a:gd name="T14" fmla="*/ 32 w 48"/>
                <a:gd name="T15" fmla="*/ 44 h 79"/>
                <a:gd name="T16" fmla="*/ 40 w 48"/>
                <a:gd name="T17" fmla="*/ 44 h 79"/>
                <a:gd name="T18" fmla="*/ 40 w 48"/>
                <a:gd name="T19" fmla="*/ 53 h 79"/>
                <a:gd name="T20" fmla="*/ 48 w 48"/>
                <a:gd name="T21" fmla="*/ 61 h 79"/>
                <a:gd name="T22" fmla="*/ 40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0" y="0"/>
                  </a:moveTo>
                  <a:lnTo>
                    <a:pt x="0" y="9"/>
                  </a:lnTo>
                  <a:lnTo>
                    <a:pt x="8" y="9"/>
                  </a:lnTo>
                  <a:lnTo>
                    <a:pt x="8" y="17"/>
                  </a:lnTo>
                  <a:lnTo>
                    <a:pt x="16" y="17"/>
                  </a:lnTo>
                  <a:lnTo>
                    <a:pt x="16" y="26"/>
                  </a:lnTo>
                  <a:lnTo>
                    <a:pt x="32" y="26"/>
                  </a:lnTo>
                  <a:lnTo>
                    <a:pt x="32" y="44"/>
                  </a:lnTo>
                  <a:lnTo>
                    <a:pt x="40" y="44"/>
                  </a:lnTo>
                  <a:lnTo>
                    <a:pt x="40" y="53"/>
                  </a:lnTo>
                  <a:lnTo>
                    <a:pt x="48" y="61"/>
                  </a:lnTo>
                  <a:lnTo>
                    <a:pt x="4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86" name="Freeform 153"/>
            <p:cNvSpPr>
              <a:spLocks/>
            </p:cNvSpPr>
            <p:nvPr/>
          </p:nvSpPr>
          <p:spPr bwMode="auto">
            <a:xfrm>
              <a:off x="2028" y="3455"/>
              <a:ext cx="16" cy="114"/>
            </a:xfrm>
            <a:custGeom>
              <a:avLst/>
              <a:gdLst>
                <a:gd name="T0" fmla="*/ 16 w 16"/>
                <a:gd name="T1" fmla="*/ 0 h 114"/>
                <a:gd name="T2" fmla="*/ 16 w 16"/>
                <a:gd name="T3" fmla="*/ 26 h 114"/>
                <a:gd name="T4" fmla="*/ 16 w 16"/>
                <a:gd name="T5" fmla="*/ 35 h 114"/>
                <a:gd name="T6" fmla="*/ 16 w 16"/>
                <a:gd name="T7" fmla="*/ 43 h 114"/>
                <a:gd name="T8" fmla="*/ 16 w 16"/>
                <a:gd name="T9" fmla="*/ 52 h 114"/>
                <a:gd name="T10" fmla="*/ 16 w 16"/>
                <a:gd name="T11" fmla="*/ 70 h 114"/>
                <a:gd name="T12" fmla="*/ 0 w 16"/>
                <a:gd name="T13" fmla="*/ 79 h 114"/>
                <a:gd name="T14" fmla="*/ 0 w 16"/>
                <a:gd name="T15" fmla="*/ 87 h 114"/>
                <a:gd name="T16" fmla="*/ 0 w 16"/>
                <a:gd name="T17" fmla="*/ 105 h 114"/>
                <a:gd name="T18" fmla="*/ 0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16" y="0"/>
                  </a:moveTo>
                  <a:lnTo>
                    <a:pt x="16" y="26"/>
                  </a:lnTo>
                  <a:lnTo>
                    <a:pt x="16" y="35"/>
                  </a:lnTo>
                  <a:lnTo>
                    <a:pt x="16" y="43"/>
                  </a:lnTo>
                  <a:lnTo>
                    <a:pt x="16" y="52"/>
                  </a:lnTo>
                  <a:lnTo>
                    <a:pt x="16" y="70"/>
                  </a:lnTo>
                  <a:lnTo>
                    <a:pt x="0" y="79"/>
                  </a:lnTo>
                  <a:lnTo>
                    <a:pt x="0" y="87"/>
                  </a:lnTo>
                  <a:lnTo>
                    <a:pt x="0" y="105"/>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87" name="Freeform 154"/>
            <p:cNvSpPr>
              <a:spLocks/>
            </p:cNvSpPr>
            <p:nvPr/>
          </p:nvSpPr>
          <p:spPr bwMode="auto">
            <a:xfrm>
              <a:off x="2076" y="3463"/>
              <a:ext cx="32" cy="79"/>
            </a:xfrm>
            <a:custGeom>
              <a:avLst/>
              <a:gdLst>
                <a:gd name="T0" fmla="*/ 0 w 32"/>
                <a:gd name="T1" fmla="*/ 0 h 79"/>
                <a:gd name="T2" fmla="*/ 0 w 32"/>
                <a:gd name="T3" fmla="*/ 18 h 79"/>
                <a:gd name="T4" fmla="*/ 8 w 32"/>
                <a:gd name="T5" fmla="*/ 27 h 79"/>
                <a:gd name="T6" fmla="*/ 16 w 32"/>
                <a:gd name="T7" fmla="*/ 27 h 79"/>
                <a:gd name="T8" fmla="*/ 16 w 32"/>
                <a:gd name="T9" fmla="*/ 35 h 79"/>
                <a:gd name="T10" fmla="*/ 32 w 32"/>
                <a:gd name="T11" fmla="*/ 44 h 79"/>
                <a:gd name="T12" fmla="*/ 32 w 32"/>
                <a:gd name="T13" fmla="*/ 62 h 79"/>
                <a:gd name="T14" fmla="*/ 32 w 32"/>
                <a:gd name="T15" fmla="*/ 71 h 79"/>
                <a:gd name="T16" fmla="*/ 32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0" y="0"/>
                  </a:moveTo>
                  <a:lnTo>
                    <a:pt x="0" y="18"/>
                  </a:lnTo>
                  <a:lnTo>
                    <a:pt x="8" y="27"/>
                  </a:lnTo>
                  <a:lnTo>
                    <a:pt x="16" y="27"/>
                  </a:lnTo>
                  <a:lnTo>
                    <a:pt x="16" y="35"/>
                  </a:lnTo>
                  <a:lnTo>
                    <a:pt x="32" y="44"/>
                  </a:lnTo>
                  <a:lnTo>
                    <a:pt x="32" y="62"/>
                  </a:lnTo>
                  <a:lnTo>
                    <a:pt x="32" y="71"/>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88" name="Freeform 155"/>
            <p:cNvSpPr>
              <a:spLocks/>
            </p:cNvSpPr>
            <p:nvPr/>
          </p:nvSpPr>
          <p:spPr bwMode="auto">
            <a:xfrm>
              <a:off x="2124" y="3446"/>
              <a:ext cx="24" cy="149"/>
            </a:xfrm>
            <a:custGeom>
              <a:avLst/>
              <a:gdLst>
                <a:gd name="T0" fmla="*/ 0 w 24"/>
                <a:gd name="T1" fmla="*/ 0 h 149"/>
                <a:gd name="T2" fmla="*/ 0 w 24"/>
                <a:gd name="T3" fmla="*/ 9 h 149"/>
                <a:gd name="T4" fmla="*/ 0 w 24"/>
                <a:gd name="T5" fmla="*/ 35 h 149"/>
                <a:gd name="T6" fmla="*/ 0 w 24"/>
                <a:gd name="T7" fmla="*/ 44 h 149"/>
                <a:gd name="T8" fmla="*/ 0 w 24"/>
                <a:gd name="T9" fmla="*/ 52 h 149"/>
                <a:gd name="T10" fmla="*/ 8 w 24"/>
                <a:gd name="T11" fmla="*/ 61 h 149"/>
                <a:gd name="T12" fmla="*/ 8 w 24"/>
                <a:gd name="T13" fmla="*/ 88 h 149"/>
                <a:gd name="T14" fmla="*/ 24 w 24"/>
                <a:gd name="T15" fmla="*/ 96 h 149"/>
                <a:gd name="T16" fmla="*/ 24 w 24"/>
                <a:gd name="T17" fmla="*/ 114 h 149"/>
                <a:gd name="T18" fmla="*/ 24 w 24"/>
                <a:gd name="T19" fmla="*/ 123 h 149"/>
                <a:gd name="T20" fmla="*/ 24 w 24"/>
                <a:gd name="T21" fmla="*/ 132 h 149"/>
                <a:gd name="T22" fmla="*/ 8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0" y="0"/>
                  </a:moveTo>
                  <a:lnTo>
                    <a:pt x="0" y="9"/>
                  </a:lnTo>
                  <a:lnTo>
                    <a:pt x="0" y="35"/>
                  </a:lnTo>
                  <a:lnTo>
                    <a:pt x="0" y="44"/>
                  </a:lnTo>
                  <a:lnTo>
                    <a:pt x="0" y="52"/>
                  </a:lnTo>
                  <a:lnTo>
                    <a:pt x="8" y="61"/>
                  </a:lnTo>
                  <a:lnTo>
                    <a:pt x="8" y="88"/>
                  </a:lnTo>
                  <a:lnTo>
                    <a:pt x="24" y="96"/>
                  </a:lnTo>
                  <a:lnTo>
                    <a:pt x="24" y="114"/>
                  </a:lnTo>
                  <a:lnTo>
                    <a:pt x="24" y="123"/>
                  </a:lnTo>
                  <a:lnTo>
                    <a:pt x="24" y="132"/>
                  </a:lnTo>
                  <a:lnTo>
                    <a:pt x="8"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89" name="Freeform 156"/>
            <p:cNvSpPr>
              <a:spLocks/>
            </p:cNvSpPr>
            <p:nvPr/>
          </p:nvSpPr>
          <p:spPr bwMode="auto">
            <a:xfrm>
              <a:off x="2108" y="3384"/>
              <a:ext cx="72" cy="114"/>
            </a:xfrm>
            <a:custGeom>
              <a:avLst/>
              <a:gdLst>
                <a:gd name="T0" fmla="*/ 0 w 72"/>
                <a:gd name="T1" fmla="*/ 0 h 114"/>
                <a:gd name="T2" fmla="*/ 8 w 72"/>
                <a:gd name="T3" fmla="*/ 9 h 114"/>
                <a:gd name="T4" fmla="*/ 16 w 72"/>
                <a:gd name="T5" fmla="*/ 27 h 114"/>
                <a:gd name="T6" fmla="*/ 24 w 72"/>
                <a:gd name="T7" fmla="*/ 27 h 114"/>
                <a:gd name="T8" fmla="*/ 40 w 72"/>
                <a:gd name="T9" fmla="*/ 35 h 114"/>
                <a:gd name="T10" fmla="*/ 48 w 72"/>
                <a:gd name="T11" fmla="*/ 44 h 114"/>
                <a:gd name="T12" fmla="*/ 56 w 72"/>
                <a:gd name="T13" fmla="*/ 62 h 114"/>
                <a:gd name="T14" fmla="*/ 56 w 72"/>
                <a:gd name="T15" fmla="*/ 71 h 114"/>
                <a:gd name="T16" fmla="*/ 56 w 72"/>
                <a:gd name="T17" fmla="*/ 79 h 114"/>
                <a:gd name="T18" fmla="*/ 56 w 72"/>
                <a:gd name="T19" fmla="*/ 97 h 114"/>
                <a:gd name="T20" fmla="*/ 72 w 72"/>
                <a:gd name="T21" fmla="*/ 106 h 114"/>
                <a:gd name="T22" fmla="*/ 72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0" y="0"/>
                  </a:moveTo>
                  <a:lnTo>
                    <a:pt x="8" y="9"/>
                  </a:lnTo>
                  <a:lnTo>
                    <a:pt x="16" y="27"/>
                  </a:lnTo>
                  <a:lnTo>
                    <a:pt x="24" y="27"/>
                  </a:lnTo>
                  <a:lnTo>
                    <a:pt x="40" y="35"/>
                  </a:lnTo>
                  <a:lnTo>
                    <a:pt x="48" y="44"/>
                  </a:lnTo>
                  <a:lnTo>
                    <a:pt x="56" y="62"/>
                  </a:lnTo>
                  <a:lnTo>
                    <a:pt x="56" y="71"/>
                  </a:lnTo>
                  <a:lnTo>
                    <a:pt x="56" y="79"/>
                  </a:lnTo>
                  <a:lnTo>
                    <a:pt x="56" y="97"/>
                  </a:lnTo>
                  <a:lnTo>
                    <a:pt x="72" y="106"/>
                  </a:lnTo>
                  <a:lnTo>
                    <a:pt x="72"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90" name="Freeform 157"/>
            <p:cNvSpPr>
              <a:spLocks/>
            </p:cNvSpPr>
            <p:nvPr/>
          </p:nvSpPr>
          <p:spPr bwMode="auto">
            <a:xfrm>
              <a:off x="1764" y="3446"/>
              <a:ext cx="48" cy="88"/>
            </a:xfrm>
            <a:custGeom>
              <a:avLst/>
              <a:gdLst>
                <a:gd name="T0" fmla="*/ 48 w 48"/>
                <a:gd name="T1" fmla="*/ 0 h 88"/>
                <a:gd name="T2" fmla="*/ 32 w 48"/>
                <a:gd name="T3" fmla="*/ 0 h 88"/>
                <a:gd name="T4" fmla="*/ 24 w 48"/>
                <a:gd name="T5" fmla="*/ 9 h 88"/>
                <a:gd name="T6" fmla="*/ 24 w 48"/>
                <a:gd name="T7" fmla="*/ 17 h 88"/>
                <a:gd name="T8" fmla="*/ 24 w 48"/>
                <a:gd name="T9" fmla="*/ 35 h 88"/>
                <a:gd name="T10" fmla="*/ 24 w 48"/>
                <a:gd name="T11" fmla="*/ 44 h 88"/>
                <a:gd name="T12" fmla="*/ 16 w 48"/>
                <a:gd name="T13" fmla="*/ 52 h 88"/>
                <a:gd name="T14" fmla="*/ 16 w 48"/>
                <a:gd name="T15" fmla="*/ 61 h 88"/>
                <a:gd name="T16" fmla="*/ 16 w 48"/>
                <a:gd name="T17" fmla="*/ 79 h 88"/>
                <a:gd name="T18" fmla="*/ 16 w 48"/>
                <a:gd name="T19" fmla="*/ 88 h 88"/>
                <a:gd name="T20" fmla="*/ 0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48" y="0"/>
                  </a:moveTo>
                  <a:lnTo>
                    <a:pt x="32" y="0"/>
                  </a:lnTo>
                  <a:lnTo>
                    <a:pt x="24" y="9"/>
                  </a:lnTo>
                  <a:lnTo>
                    <a:pt x="24" y="17"/>
                  </a:lnTo>
                  <a:lnTo>
                    <a:pt x="24" y="35"/>
                  </a:lnTo>
                  <a:lnTo>
                    <a:pt x="24" y="44"/>
                  </a:lnTo>
                  <a:lnTo>
                    <a:pt x="16" y="52"/>
                  </a:lnTo>
                  <a:lnTo>
                    <a:pt x="16" y="61"/>
                  </a:lnTo>
                  <a:lnTo>
                    <a:pt x="16" y="79"/>
                  </a:lnTo>
                  <a:lnTo>
                    <a:pt x="16" y="88"/>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91" name="Freeform 158"/>
            <p:cNvSpPr>
              <a:spLocks/>
            </p:cNvSpPr>
            <p:nvPr/>
          </p:nvSpPr>
          <p:spPr bwMode="auto">
            <a:xfrm>
              <a:off x="1844" y="3498"/>
              <a:ext cx="40" cy="80"/>
            </a:xfrm>
            <a:custGeom>
              <a:avLst/>
              <a:gdLst>
                <a:gd name="T0" fmla="*/ 0 w 40"/>
                <a:gd name="T1" fmla="*/ 0 h 80"/>
                <a:gd name="T2" fmla="*/ 16 w 40"/>
                <a:gd name="T3" fmla="*/ 0 h 80"/>
                <a:gd name="T4" fmla="*/ 32 w 40"/>
                <a:gd name="T5" fmla="*/ 0 h 80"/>
                <a:gd name="T6" fmla="*/ 32 w 40"/>
                <a:gd name="T7" fmla="*/ 9 h 80"/>
                <a:gd name="T8" fmla="*/ 40 w 40"/>
                <a:gd name="T9" fmla="*/ 27 h 80"/>
                <a:gd name="T10" fmla="*/ 40 w 40"/>
                <a:gd name="T11" fmla="*/ 36 h 80"/>
                <a:gd name="T12" fmla="*/ 40 w 40"/>
                <a:gd name="T13" fmla="*/ 44 h 80"/>
                <a:gd name="T14" fmla="*/ 40 w 40"/>
                <a:gd name="T15" fmla="*/ 62 h 80"/>
                <a:gd name="T16" fmla="*/ 40 w 40"/>
                <a:gd name="T17" fmla="*/ 71 h 80"/>
                <a:gd name="T18" fmla="*/ 4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0" y="0"/>
                  </a:moveTo>
                  <a:lnTo>
                    <a:pt x="16" y="0"/>
                  </a:lnTo>
                  <a:lnTo>
                    <a:pt x="32" y="0"/>
                  </a:lnTo>
                  <a:lnTo>
                    <a:pt x="32" y="9"/>
                  </a:lnTo>
                  <a:lnTo>
                    <a:pt x="40" y="27"/>
                  </a:lnTo>
                  <a:lnTo>
                    <a:pt x="40" y="36"/>
                  </a:lnTo>
                  <a:lnTo>
                    <a:pt x="40" y="44"/>
                  </a:lnTo>
                  <a:lnTo>
                    <a:pt x="40" y="62"/>
                  </a:lnTo>
                  <a:lnTo>
                    <a:pt x="40" y="71"/>
                  </a:lnTo>
                  <a:lnTo>
                    <a:pt x="4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92" name="Freeform 159"/>
            <p:cNvSpPr>
              <a:spLocks/>
            </p:cNvSpPr>
            <p:nvPr/>
          </p:nvSpPr>
          <p:spPr bwMode="auto">
            <a:xfrm>
              <a:off x="1844" y="3411"/>
              <a:ext cx="32" cy="79"/>
            </a:xfrm>
            <a:custGeom>
              <a:avLst/>
              <a:gdLst>
                <a:gd name="T0" fmla="*/ 0 w 32"/>
                <a:gd name="T1" fmla="*/ 8 h 79"/>
                <a:gd name="T2" fmla="*/ 8 w 32"/>
                <a:gd name="T3" fmla="*/ 0 h 79"/>
                <a:gd name="T4" fmla="*/ 8 w 32"/>
                <a:gd name="T5" fmla="*/ 8 h 79"/>
                <a:gd name="T6" fmla="*/ 8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32 w 32"/>
                <a:gd name="T19" fmla="*/ 70 h 79"/>
                <a:gd name="T20" fmla="*/ 32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0" y="8"/>
                  </a:moveTo>
                  <a:lnTo>
                    <a:pt x="8" y="0"/>
                  </a:lnTo>
                  <a:lnTo>
                    <a:pt x="8" y="8"/>
                  </a:lnTo>
                  <a:lnTo>
                    <a:pt x="8" y="17"/>
                  </a:lnTo>
                  <a:lnTo>
                    <a:pt x="16" y="17"/>
                  </a:lnTo>
                  <a:lnTo>
                    <a:pt x="16" y="35"/>
                  </a:lnTo>
                  <a:lnTo>
                    <a:pt x="16" y="44"/>
                  </a:lnTo>
                  <a:lnTo>
                    <a:pt x="16" y="52"/>
                  </a:lnTo>
                  <a:lnTo>
                    <a:pt x="16" y="70"/>
                  </a:lnTo>
                  <a:lnTo>
                    <a:pt x="32" y="70"/>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93" name="Freeform 160"/>
            <p:cNvSpPr>
              <a:spLocks/>
            </p:cNvSpPr>
            <p:nvPr/>
          </p:nvSpPr>
          <p:spPr bwMode="auto">
            <a:xfrm>
              <a:off x="2028" y="3534"/>
              <a:ext cx="48" cy="79"/>
            </a:xfrm>
            <a:custGeom>
              <a:avLst/>
              <a:gdLst>
                <a:gd name="T0" fmla="*/ 0 w 48"/>
                <a:gd name="T1" fmla="*/ 0 h 79"/>
                <a:gd name="T2" fmla="*/ 16 w 48"/>
                <a:gd name="T3" fmla="*/ 8 h 79"/>
                <a:gd name="T4" fmla="*/ 16 w 48"/>
                <a:gd name="T5" fmla="*/ 26 h 79"/>
                <a:gd name="T6" fmla="*/ 24 w 48"/>
                <a:gd name="T7" fmla="*/ 35 h 79"/>
                <a:gd name="T8" fmla="*/ 32 w 48"/>
                <a:gd name="T9" fmla="*/ 35 h 79"/>
                <a:gd name="T10" fmla="*/ 32 w 48"/>
                <a:gd name="T11" fmla="*/ 44 h 79"/>
                <a:gd name="T12" fmla="*/ 48 w 48"/>
                <a:gd name="T13" fmla="*/ 44 h 79"/>
                <a:gd name="T14" fmla="*/ 48 w 48"/>
                <a:gd name="T15" fmla="*/ 61 h 79"/>
                <a:gd name="T16" fmla="*/ 48 w 48"/>
                <a:gd name="T17" fmla="*/ 70 h 79"/>
                <a:gd name="T18" fmla="*/ 48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0" y="0"/>
                  </a:moveTo>
                  <a:lnTo>
                    <a:pt x="16" y="8"/>
                  </a:lnTo>
                  <a:lnTo>
                    <a:pt x="16" y="26"/>
                  </a:lnTo>
                  <a:lnTo>
                    <a:pt x="24" y="35"/>
                  </a:lnTo>
                  <a:lnTo>
                    <a:pt x="32" y="35"/>
                  </a:lnTo>
                  <a:lnTo>
                    <a:pt x="32" y="44"/>
                  </a:lnTo>
                  <a:lnTo>
                    <a:pt x="48" y="44"/>
                  </a:lnTo>
                  <a:lnTo>
                    <a:pt x="48" y="61"/>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94" name="Freeform 161"/>
            <p:cNvSpPr>
              <a:spLocks/>
            </p:cNvSpPr>
            <p:nvPr/>
          </p:nvSpPr>
          <p:spPr bwMode="auto">
            <a:xfrm>
              <a:off x="2044" y="3455"/>
              <a:ext cx="64" cy="35"/>
            </a:xfrm>
            <a:custGeom>
              <a:avLst/>
              <a:gdLst>
                <a:gd name="T0" fmla="*/ 0 w 64"/>
                <a:gd name="T1" fmla="*/ 0 h 35"/>
                <a:gd name="T2" fmla="*/ 8 w 64"/>
                <a:gd name="T3" fmla="*/ 0 h 35"/>
                <a:gd name="T4" fmla="*/ 16 w 64"/>
                <a:gd name="T5" fmla="*/ 0 h 35"/>
                <a:gd name="T6" fmla="*/ 32 w 64"/>
                <a:gd name="T7" fmla="*/ 0 h 35"/>
                <a:gd name="T8" fmla="*/ 32 w 64"/>
                <a:gd name="T9" fmla="*/ 8 h 35"/>
                <a:gd name="T10" fmla="*/ 40 w 64"/>
                <a:gd name="T11" fmla="*/ 8 h 35"/>
                <a:gd name="T12" fmla="*/ 48 w 64"/>
                <a:gd name="T13" fmla="*/ 26 h 35"/>
                <a:gd name="T14" fmla="*/ 64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0" y="0"/>
                  </a:moveTo>
                  <a:lnTo>
                    <a:pt x="8" y="0"/>
                  </a:lnTo>
                  <a:lnTo>
                    <a:pt x="16" y="0"/>
                  </a:lnTo>
                  <a:lnTo>
                    <a:pt x="32" y="0"/>
                  </a:lnTo>
                  <a:lnTo>
                    <a:pt x="32" y="8"/>
                  </a:lnTo>
                  <a:lnTo>
                    <a:pt x="40" y="8"/>
                  </a:lnTo>
                  <a:lnTo>
                    <a:pt x="48" y="26"/>
                  </a:lnTo>
                  <a:lnTo>
                    <a:pt x="64"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95" name="Freeform 162"/>
            <p:cNvSpPr>
              <a:spLocks/>
            </p:cNvSpPr>
            <p:nvPr/>
          </p:nvSpPr>
          <p:spPr bwMode="auto">
            <a:xfrm>
              <a:off x="2012" y="3455"/>
              <a:ext cx="16" cy="123"/>
            </a:xfrm>
            <a:custGeom>
              <a:avLst/>
              <a:gdLst>
                <a:gd name="T0" fmla="*/ 16 w 16"/>
                <a:gd name="T1" fmla="*/ 0 h 123"/>
                <a:gd name="T2" fmla="*/ 16 w 16"/>
                <a:gd name="T3" fmla="*/ 35 h 123"/>
                <a:gd name="T4" fmla="*/ 16 w 16"/>
                <a:gd name="T5" fmla="*/ 43 h 123"/>
                <a:gd name="T6" fmla="*/ 16 w 16"/>
                <a:gd name="T7" fmla="*/ 70 h 123"/>
                <a:gd name="T8" fmla="*/ 8 w 16"/>
                <a:gd name="T9" fmla="*/ 70 h 123"/>
                <a:gd name="T10" fmla="*/ 8 w 16"/>
                <a:gd name="T11" fmla="*/ 79 h 123"/>
                <a:gd name="T12" fmla="*/ 8 w 16"/>
                <a:gd name="T13" fmla="*/ 87 h 123"/>
                <a:gd name="T14" fmla="*/ 8 w 16"/>
                <a:gd name="T15" fmla="*/ 105 h 123"/>
                <a:gd name="T16" fmla="*/ 0 w 16"/>
                <a:gd name="T17" fmla="*/ 114 h 123"/>
                <a:gd name="T18" fmla="*/ 0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16" y="0"/>
                  </a:moveTo>
                  <a:lnTo>
                    <a:pt x="16" y="35"/>
                  </a:lnTo>
                  <a:lnTo>
                    <a:pt x="16" y="43"/>
                  </a:lnTo>
                  <a:lnTo>
                    <a:pt x="16" y="70"/>
                  </a:lnTo>
                  <a:lnTo>
                    <a:pt x="8" y="70"/>
                  </a:lnTo>
                  <a:lnTo>
                    <a:pt x="8" y="79"/>
                  </a:lnTo>
                  <a:lnTo>
                    <a:pt x="8" y="87"/>
                  </a:lnTo>
                  <a:lnTo>
                    <a:pt x="8" y="105"/>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96" name="Freeform 163"/>
            <p:cNvSpPr>
              <a:spLocks/>
            </p:cNvSpPr>
            <p:nvPr/>
          </p:nvSpPr>
          <p:spPr bwMode="auto">
            <a:xfrm>
              <a:off x="1980" y="3481"/>
              <a:ext cx="16" cy="61"/>
            </a:xfrm>
            <a:custGeom>
              <a:avLst/>
              <a:gdLst>
                <a:gd name="T0" fmla="*/ 0 w 16"/>
                <a:gd name="T1" fmla="*/ 0 h 61"/>
                <a:gd name="T2" fmla="*/ 8 w 16"/>
                <a:gd name="T3" fmla="*/ 9 h 61"/>
                <a:gd name="T4" fmla="*/ 16 w 16"/>
                <a:gd name="T5" fmla="*/ 17 h 61"/>
                <a:gd name="T6" fmla="*/ 16 w 16"/>
                <a:gd name="T7" fmla="*/ 26 h 61"/>
                <a:gd name="T8" fmla="*/ 16 w 16"/>
                <a:gd name="T9" fmla="*/ 44 h 61"/>
                <a:gd name="T10" fmla="*/ 16 w 16"/>
                <a:gd name="T11" fmla="*/ 53 h 61"/>
                <a:gd name="T12" fmla="*/ 16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0" y="0"/>
                  </a:moveTo>
                  <a:lnTo>
                    <a:pt x="8" y="9"/>
                  </a:lnTo>
                  <a:lnTo>
                    <a:pt x="16" y="17"/>
                  </a:lnTo>
                  <a:lnTo>
                    <a:pt x="16" y="26"/>
                  </a:lnTo>
                  <a:lnTo>
                    <a:pt x="16" y="44"/>
                  </a:lnTo>
                  <a:lnTo>
                    <a:pt x="16" y="53"/>
                  </a:lnTo>
                  <a:lnTo>
                    <a:pt x="16"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97" name="Freeform 164"/>
            <p:cNvSpPr>
              <a:spLocks/>
            </p:cNvSpPr>
            <p:nvPr/>
          </p:nvSpPr>
          <p:spPr bwMode="auto">
            <a:xfrm>
              <a:off x="1948" y="3507"/>
              <a:ext cx="16" cy="88"/>
            </a:xfrm>
            <a:custGeom>
              <a:avLst/>
              <a:gdLst>
                <a:gd name="T0" fmla="*/ 16 w 16"/>
                <a:gd name="T1" fmla="*/ 0 h 88"/>
                <a:gd name="T2" fmla="*/ 16 w 16"/>
                <a:gd name="T3" fmla="*/ 27 h 88"/>
                <a:gd name="T4" fmla="*/ 8 w 16"/>
                <a:gd name="T5" fmla="*/ 35 h 88"/>
                <a:gd name="T6" fmla="*/ 8 w 16"/>
                <a:gd name="T7" fmla="*/ 53 h 88"/>
                <a:gd name="T8" fmla="*/ 0 w 16"/>
                <a:gd name="T9" fmla="*/ 62 h 88"/>
                <a:gd name="T10" fmla="*/ 0 w 16"/>
                <a:gd name="T11" fmla="*/ 71 h 88"/>
                <a:gd name="T12" fmla="*/ 0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16" y="0"/>
                  </a:moveTo>
                  <a:lnTo>
                    <a:pt x="16" y="27"/>
                  </a:lnTo>
                  <a:lnTo>
                    <a:pt x="8" y="35"/>
                  </a:lnTo>
                  <a:lnTo>
                    <a:pt x="8"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98" name="Freeform 165"/>
            <p:cNvSpPr>
              <a:spLocks/>
            </p:cNvSpPr>
            <p:nvPr/>
          </p:nvSpPr>
          <p:spPr bwMode="auto">
            <a:xfrm>
              <a:off x="1908" y="3455"/>
              <a:ext cx="16" cy="123"/>
            </a:xfrm>
            <a:custGeom>
              <a:avLst/>
              <a:gdLst>
                <a:gd name="T0" fmla="*/ 8 w 16"/>
                <a:gd name="T1" fmla="*/ 0 h 123"/>
                <a:gd name="T2" fmla="*/ 8 w 16"/>
                <a:gd name="T3" fmla="*/ 8 h 123"/>
                <a:gd name="T4" fmla="*/ 16 w 16"/>
                <a:gd name="T5" fmla="*/ 26 h 123"/>
                <a:gd name="T6" fmla="*/ 16 w 16"/>
                <a:gd name="T7" fmla="*/ 35 h 123"/>
                <a:gd name="T8" fmla="*/ 8 w 16"/>
                <a:gd name="T9" fmla="*/ 43 h 123"/>
                <a:gd name="T10" fmla="*/ 8 w 16"/>
                <a:gd name="T11" fmla="*/ 52 h 123"/>
                <a:gd name="T12" fmla="*/ 8 w 16"/>
                <a:gd name="T13" fmla="*/ 70 h 123"/>
                <a:gd name="T14" fmla="*/ 8 w 16"/>
                <a:gd name="T15" fmla="*/ 79 h 123"/>
                <a:gd name="T16" fmla="*/ 0 w 16"/>
                <a:gd name="T17" fmla="*/ 87 h 123"/>
                <a:gd name="T18" fmla="*/ 0 w 16"/>
                <a:gd name="T19" fmla="*/ 105 h 123"/>
                <a:gd name="T20" fmla="*/ 0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16" y="26"/>
                  </a:lnTo>
                  <a:lnTo>
                    <a:pt x="16" y="35"/>
                  </a:lnTo>
                  <a:lnTo>
                    <a:pt x="8" y="43"/>
                  </a:lnTo>
                  <a:lnTo>
                    <a:pt x="8" y="52"/>
                  </a:lnTo>
                  <a:lnTo>
                    <a:pt x="8" y="70"/>
                  </a:lnTo>
                  <a:lnTo>
                    <a:pt x="8" y="79"/>
                  </a:lnTo>
                  <a:lnTo>
                    <a:pt x="0" y="87"/>
                  </a:lnTo>
                  <a:lnTo>
                    <a:pt x="0" y="105"/>
                  </a:lnTo>
                  <a:lnTo>
                    <a:pt x="0"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99" name="Freeform 166"/>
            <p:cNvSpPr>
              <a:spLocks/>
            </p:cNvSpPr>
            <p:nvPr/>
          </p:nvSpPr>
          <p:spPr bwMode="auto">
            <a:xfrm>
              <a:off x="1788" y="3490"/>
              <a:ext cx="40" cy="105"/>
            </a:xfrm>
            <a:custGeom>
              <a:avLst/>
              <a:gdLst>
                <a:gd name="T0" fmla="*/ 32 w 40"/>
                <a:gd name="T1" fmla="*/ 0 h 105"/>
                <a:gd name="T2" fmla="*/ 40 w 40"/>
                <a:gd name="T3" fmla="*/ 8 h 105"/>
                <a:gd name="T4" fmla="*/ 32 w 40"/>
                <a:gd name="T5" fmla="*/ 17 h 105"/>
                <a:gd name="T6" fmla="*/ 24 w 40"/>
                <a:gd name="T7" fmla="*/ 35 h 105"/>
                <a:gd name="T8" fmla="*/ 8 w 40"/>
                <a:gd name="T9" fmla="*/ 44 h 105"/>
                <a:gd name="T10" fmla="*/ 8 w 40"/>
                <a:gd name="T11" fmla="*/ 52 h 105"/>
                <a:gd name="T12" fmla="*/ 0 w 40"/>
                <a:gd name="T13" fmla="*/ 70 h 105"/>
                <a:gd name="T14" fmla="*/ 0 w 40"/>
                <a:gd name="T15" fmla="*/ 79 h 105"/>
                <a:gd name="T16" fmla="*/ 0 w 40"/>
                <a:gd name="T17" fmla="*/ 88 h 105"/>
                <a:gd name="T18" fmla="*/ 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32" y="0"/>
                  </a:moveTo>
                  <a:lnTo>
                    <a:pt x="40" y="8"/>
                  </a:lnTo>
                  <a:lnTo>
                    <a:pt x="32" y="17"/>
                  </a:lnTo>
                  <a:lnTo>
                    <a:pt x="24" y="35"/>
                  </a:lnTo>
                  <a:lnTo>
                    <a:pt x="8" y="44"/>
                  </a:lnTo>
                  <a:lnTo>
                    <a:pt x="8" y="52"/>
                  </a:lnTo>
                  <a:lnTo>
                    <a:pt x="0" y="70"/>
                  </a:lnTo>
                  <a:lnTo>
                    <a:pt x="0" y="79"/>
                  </a:lnTo>
                  <a:lnTo>
                    <a:pt x="0" y="88"/>
                  </a:lnTo>
                  <a:lnTo>
                    <a:pt x="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00" name="Freeform 167"/>
            <p:cNvSpPr>
              <a:spLocks/>
            </p:cNvSpPr>
            <p:nvPr/>
          </p:nvSpPr>
          <p:spPr bwMode="auto">
            <a:xfrm>
              <a:off x="1724" y="3463"/>
              <a:ext cx="64" cy="115"/>
            </a:xfrm>
            <a:custGeom>
              <a:avLst/>
              <a:gdLst>
                <a:gd name="T0" fmla="*/ 64 w 64"/>
                <a:gd name="T1" fmla="*/ 0 h 115"/>
                <a:gd name="T2" fmla="*/ 56 w 64"/>
                <a:gd name="T3" fmla="*/ 18 h 115"/>
                <a:gd name="T4" fmla="*/ 56 w 64"/>
                <a:gd name="T5" fmla="*/ 27 h 115"/>
                <a:gd name="T6" fmla="*/ 40 w 64"/>
                <a:gd name="T7" fmla="*/ 27 h 115"/>
                <a:gd name="T8" fmla="*/ 32 w 64"/>
                <a:gd name="T9" fmla="*/ 27 h 115"/>
                <a:gd name="T10" fmla="*/ 32 w 64"/>
                <a:gd name="T11" fmla="*/ 35 h 115"/>
                <a:gd name="T12" fmla="*/ 32 w 64"/>
                <a:gd name="T13" fmla="*/ 44 h 115"/>
                <a:gd name="T14" fmla="*/ 24 w 64"/>
                <a:gd name="T15" fmla="*/ 62 h 115"/>
                <a:gd name="T16" fmla="*/ 16 w 64"/>
                <a:gd name="T17" fmla="*/ 71 h 115"/>
                <a:gd name="T18" fmla="*/ 16 w 64"/>
                <a:gd name="T19" fmla="*/ 79 h 115"/>
                <a:gd name="T20" fmla="*/ 16 w 64"/>
                <a:gd name="T21" fmla="*/ 97 h 115"/>
                <a:gd name="T22" fmla="*/ 0 w 64"/>
                <a:gd name="T23" fmla="*/ 97 h 115"/>
                <a:gd name="T24" fmla="*/ 0 w 64"/>
                <a:gd name="T25" fmla="*/ 106 h 115"/>
                <a:gd name="T26" fmla="*/ 0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64" y="0"/>
                  </a:moveTo>
                  <a:lnTo>
                    <a:pt x="56" y="18"/>
                  </a:lnTo>
                  <a:lnTo>
                    <a:pt x="56" y="27"/>
                  </a:lnTo>
                  <a:lnTo>
                    <a:pt x="40" y="27"/>
                  </a:lnTo>
                  <a:lnTo>
                    <a:pt x="32" y="27"/>
                  </a:lnTo>
                  <a:lnTo>
                    <a:pt x="32" y="35"/>
                  </a:lnTo>
                  <a:lnTo>
                    <a:pt x="32" y="44"/>
                  </a:lnTo>
                  <a:lnTo>
                    <a:pt x="24" y="62"/>
                  </a:lnTo>
                  <a:lnTo>
                    <a:pt x="16" y="71"/>
                  </a:lnTo>
                  <a:lnTo>
                    <a:pt x="16" y="79"/>
                  </a:lnTo>
                  <a:lnTo>
                    <a:pt x="16" y="97"/>
                  </a:lnTo>
                  <a:lnTo>
                    <a:pt x="0" y="97"/>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01" name="Freeform 168"/>
            <p:cNvSpPr>
              <a:spLocks/>
            </p:cNvSpPr>
            <p:nvPr/>
          </p:nvSpPr>
          <p:spPr bwMode="auto">
            <a:xfrm>
              <a:off x="2132" y="3507"/>
              <a:ext cx="48" cy="88"/>
            </a:xfrm>
            <a:custGeom>
              <a:avLst/>
              <a:gdLst>
                <a:gd name="T0" fmla="*/ 0 w 48"/>
                <a:gd name="T1" fmla="*/ 0 h 88"/>
                <a:gd name="T2" fmla="*/ 0 w 48"/>
                <a:gd name="T3" fmla="*/ 18 h 88"/>
                <a:gd name="T4" fmla="*/ 0 w 48"/>
                <a:gd name="T5" fmla="*/ 27 h 88"/>
                <a:gd name="T6" fmla="*/ 16 w 48"/>
                <a:gd name="T7" fmla="*/ 27 h 88"/>
                <a:gd name="T8" fmla="*/ 16 w 48"/>
                <a:gd name="T9" fmla="*/ 35 h 88"/>
                <a:gd name="T10" fmla="*/ 24 w 48"/>
                <a:gd name="T11" fmla="*/ 35 h 88"/>
                <a:gd name="T12" fmla="*/ 32 w 48"/>
                <a:gd name="T13" fmla="*/ 53 h 88"/>
                <a:gd name="T14" fmla="*/ 48 w 48"/>
                <a:gd name="T15" fmla="*/ 62 h 88"/>
                <a:gd name="T16" fmla="*/ 48 w 48"/>
                <a:gd name="T17" fmla="*/ 71 h 88"/>
                <a:gd name="T18" fmla="*/ 48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0" y="0"/>
                  </a:moveTo>
                  <a:lnTo>
                    <a:pt x="0" y="18"/>
                  </a:lnTo>
                  <a:lnTo>
                    <a:pt x="0" y="27"/>
                  </a:lnTo>
                  <a:lnTo>
                    <a:pt x="16" y="27"/>
                  </a:lnTo>
                  <a:lnTo>
                    <a:pt x="16" y="35"/>
                  </a:lnTo>
                  <a:lnTo>
                    <a:pt x="24" y="35"/>
                  </a:lnTo>
                  <a:lnTo>
                    <a:pt x="32" y="53"/>
                  </a:lnTo>
                  <a:lnTo>
                    <a:pt x="48" y="62"/>
                  </a:lnTo>
                  <a:lnTo>
                    <a:pt x="48" y="71"/>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02" name="Freeform 169"/>
            <p:cNvSpPr>
              <a:spLocks/>
            </p:cNvSpPr>
            <p:nvPr/>
          </p:nvSpPr>
          <p:spPr bwMode="auto">
            <a:xfrm>
              <a:off x="2092" y="3314"/>
              <a:ext cx="64" cy="53"/>
            </a:xfrm>
            <a:custGeom>
              <a:avLst/>
              <a:gdLst>
                <a:gd name="T0" fmla="*/ 0 w 64"/>
                <a:gd name="T1" fmla="*/ 0 h 53"/>
                <a:gd name="T2" fmla="*/ 24 w 64"/>
                <a:gd name="T3" fmla="*/ 17 h 53"/>
                <a:gd name="T4" fmla="*/ 32 w 64"/>
                <a:gd name="T5" fmla="*/ 17 h 53"/>
                <a:gd name="T6" fmla="*/ 40 w 64"/>
                <a:gd name="T7" fmla="*/ 17 h 53"/>
                <a:gd name="T8" fmla="*/ 56 w 64"/>
                <a:gd name="T9" fmla="*/ 17 h 53"/>
                <a:gd name="T10" fmla="*/ 64 w 64"/>
                <a:gd name="T11" fmla="*/ 26 h 53"/>
                <a:gd name="T12" fmla="*/ 64 w 64"/>
                <a:gd name="T13" fmla="*/ 35 h 53"/>
                <a:gd name="T14" fmla="*/ 64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0" y="0"/>
                  </a:moveTo>
                  <a:lnTo>
                    <a:pt x="24" y="17"/>
                  </a:lnTo>
                  <a:lnTo>
                    <a:pt x="32" y="17"/>
                  </a:lnTo>
                  <a:lnTo>
                    <a:pt x="40" y="17"/>
                  </a:lnTo>
                  <a:lnTo>
                    <a:pt x="56" y="17"/>
                  </a:lnTo>
                  <a:lnTo>
                    <a:pt x="64" y="26"/>
                  </a:lnTo>
                  <a:lnTo>
                    <a:pt x="64" y="35"/>
                  </a:lnTo>
                  <a:lnTo>
                    <a:pt x="64"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03" name="Freeform 170"/>
            <p:cNvSpPr>
              <a:spLocks/>
            </p:cNvSpPr>
            <p:nvPr/>
          </p:nvSpPr>
          <p:spPr bwMode="auto">
            <a:xfrm>
              <a:off x="1780" y="3314"/>
              <a:ext cx="96" cy="35"/>
            </a:xfrm>
            <a:custGeom>
              <a:avLst/>
              <a:gdLst>
                <a:gd name="T0" fmla="*/ 96 w 96"/>
                <a:gd name="T1" fmla="*/ 0 h 35"/>
                <a:gd name="T2" fmla="*/ 80 w 96"/>
                <a:gd name="T3" fmla="*/ 0 h 35"/>
                <a:gd name="T4" fmla="*/ 72 w 96"/>
                <a:gd name="T5" fmla="*/ 0 h 35"/>
                <a:gd name="T6" fmla="*/ 64 w 96"/>
                <a:gd name="T7" fmla="*/ 0 h 35"/>
                <a:gd name="T8" fmla="*/ 48 w 96"/>
                <a:gd name="T9" fmla="*/ 0 h 35"/>
                <a:gd name="T10" fmla="*/ 40 w 96"/>
                <a:gd name="T11" fmla="*/ 0 h 35"/>
                <a:gd name="T12" fmla="*/ 32 w 96"/>
                <a:gd name="T13" fmla="*/ 0 h 35"/>
                <a:gd name="T14" fmla="*/ 16 w 96"/>
                <a:gd name="T15" fmla="*/ 17 h 35"/>
                <a:gd name="T16" fmla="*/ 8 w 96"/>
                <a:gd name="T17" fmla="*/ 26 h 35"/>
                <a:gd name="T18" fmla="*/ 0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96" y="0"/>
                  </a:moveTo>
                  <a:lnTo>
                    <a:pt x="80" y="0"/>
                  </a:lnTo>
                  <a:lnTo>
                    <a:pt x="72" y="0"/>
                  </a:lnTo>
                  <a:lnTo>
                    <a:pt x="64" y="0"/>
                  </a:lnTo>
                  <a:lnTo>
                    <a:pt x="48" y="0"/>
                  </a:lnTo>
                  <a:lnTo>
                    <a:pt x="40" y="0"/>
                  </a:lnTo>
                  <a:lnTo>
                    <a:pt x="32" y="0"/>
                  </a:lnTo>
                  <a:lnTo>
                    <a:pt x="16" y="17"/>
                  </a:lnTo>
                  <a:lnTo>
                    <a:pt x="8"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04" name="Freeform 171"/>
            <p:cNvSpPr>
              <a:spLocks/>
            </p:cNvSpPr>
            <p:nvPr/>
          </p:nvSpPr>
          <p:spPr bwMode="auto">
            <a:xfrm>
              <a:off x="1780" y="3296"/>
              <a:ext cx="112" cy="44"/>
            </a:xfrm>
            <a:custGeom>
              <a:avLst/>
              <a:gdLst>
                <a:gd name="T0" fmla="*/ 112 w 112"/>
                <a:gd name="T1" fmla="*/ 0 h 44"/>
                <a:gd name="T2" fmla="*/ 104 w 112"/>
                <a:gd name="T3" fmla="*/ 0 h 44"/>
                <a:gd name="T4" fmla="*/ 96 w 112"/>
                <a:gd name="T5" fmla="*/ 0 h 44"/>
                <a:gd name="T6" fmla="*/ 80 w 112"/>
                <a:gd name="T7" fmla="*/ 0 h 44"/>
                <a:gd name="T8" fmla="*/ 72 w 112"/>
                <a:gd name="T9" fmla="*/ 0 h 44"/>
                <a:gd name="T10" fmla="*/ 64 w 112"/>
                <a:gd name="T11" fmla="*/ 0 h 44"/>
                <a:gd name="T12" fmla="*/ 48 w 112"/>
                <a:gd name="T13" fmla="*/ 0 h 44"/>
                <a:gd name="T14" fmla="*/ 40 w 112"/>
                <a:gd name="T15" fmla="*/ 9 h 44"/>
                <a:gd name="T16" fmla="*/ 32 w 112"/>
                <a:gd name="T17" fmla="*/ 9 h 44"/>
                <a:gd name="T18" fmla="*/ 32 w 112"/>
                <a:gd name="T19" fmla="*/ 18 h 44"/>
                <a:gd name="T20" fmla="*/ 16 w 112"/>
                <a:gd name="T21" fmla="*/ 18 h 44"/>
                <a:gd name="T22" fmla="*/ 8 w 112"/>
                <a:gd name="T23" fmla="*/ 35 h 44"/>
                <a:gd name="T24" fmla="*/ 0 w 112"/>
                <a:gd name="T25" fmla="*/ 35 h 44"/>
                <a:gd name="T26" fmla="*/ 0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112" y="0"/>
                  </a:moveTo>
                  <a:lnTo>
                    <a:pt x="104" y="0"/>
                  </a:lnTo>
                  <a:lnTo>
                    <a:pt x="96" y="0"/>
                  </a:lnTo>
                  <a:lnTo>
                    <a:pt x="80" y="0"/>
                  </a:lnTo>
                  <a:lnTo>
                    <a:pt x="72" y="0"/>
                  </a:lnTo>
                  <a:lnTo>
                    <a:pt x="64" y="0"/>
                  </a:lnTo>
                  <a:lnTo>
                    <a:pt x="48" y="0"/>
                  </a:lnTo>
                  <a:lnTo>
                    <a:pt x="40" y="9"/>
                  </a:lnTo>
                  <a:lnTo>
                    <a:pt x="32" y="9"/>
                  </a:lnTo>
                  <a:lnTo>
                    <a:pt x="32" y="18"/>
                  </a:lnTo>
                  <a:lnTo>
                    <a:pt x="16" y="18"/>
                  </a:lnTo>
                  <a:lnTo>
                    <a:pt x="8" y="35"/>
                  </a:lnTo>
                  <a:lnTo>
                    <a:pt x="0" y="35"/>
                  </a:lnTo>
                  <a:lnTo>
                    <a:pt x="0"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05" name="Freeform 172"/>
            <p:cNvSpPr>
              <a:spLocks/>
            </p:cNvSpPr>
            <p:nvPr/>
          </p:nvSpPr>
          <p:spPr bwMode="auto">
            <a:xfrm>
              <a:off x="1748" y="3375"/>
              <a:ext cx="64" cy="71"/>
            </a:xfrm>
            <a:custGeom>
              <a:avLst/>
              <a:gdLst>
                <a:gd name="T0" fmla="*/ 64 w 64"/>
                <a:gd name="T1" fmla="*/ 0 h 71"/>
                <a:gd name="T2" fmla="*/ 48 w 64"/>
                <a:gd name="T3" fmla="*/ 0 h 71"/>
                <a:gd name="T4" fmla="*/ 40 w 64"/>
                <a:gd name="T5" fmla="*/ 9 h 71"/>
                <a:gd name="T6" fmla="*/ 32 w 64"/>
                <a:gd name="T7" fmla="*/ 18 h 71"/>
                <a:gd name="T8" fmla="*/ 32 w 64"/>
                <a:gd name="T9" fmla="*/ 36 h 71"/>
                <a:gd name="T10" fmla="*/ 16 w 64"/>
                <a:gd name="T11" fmla="*/ 44 h 71"/>
                <a:gd name="T12" fmla="*/ 16 w 64"/>
                <a:gd name="T13" fmla="*/ 53 h 71"/>
                <a:gd name="T14" fmla="*/ 8 w 64"/>
                <a:gd name="T15" fmla="*/ 53 h 71"/>
                <a:gd name="T16" fmla="*/ 0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64" y="0"/>
                  </a:moveTo>
                  <a:lnTo>
                    <a:pt x="48" y="0"/>
                  </a:lnTo>
                  <a:lnTo>
                    <a:pt x="40" y="9"/>
                  </a:lnTo>
                  <a:lnTo>
                    <a:pt x="32" y="18"/>
                  </a:lnTo>
                  <a:lnTo>
                    <a:pt x="32" y="36"/>
                  </a:lnTo>
                  <a:lnTo>
                    <a:pt x="16" y="44"/>
                  </a:lnTo>
                  <a:lnTo>
                    <a:pt x="16" y="53"/>
                  </a:lnTo>
                  <a:lnTo>
                    <a:pt x="8" y="53"/>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5006" name="Freeform 173"/>
            <p:cNvSpPr>
              <a:spLocks/>
            </p:cNvSpPr>
            <p:nvPr/>
          </p:nvSpPr>
          <p:spPr bwMode="auto">
            <a:xfrm>
              <a:off x="1692" y="3455"/>
              <a:ext cx="96" cy="43"/>
            </a:xfrm>
            <a:custGeom>
              <a:avLst/>
              <a:gdLst>
                <a:gd name="T0" fmla="*/ 96 w 96"/>
                <a:gd name="T1" fmla="*/ 0 h 43"/>
                <a:gd name="T2" fmla="*/ 88 w 96"/>
                <a:gd name="T3" fmla="*/ 0 h 43"/>
                <a:gd name="T4" fmla="*/ 72 w 96"/>
                <a:gd name="T5" fmla="*/ 8 h 43"/>
                <a:gd name="T6" fmla="*/ 64 w 96"/>
                <a:gd name="T7" fmla="*/ 8 h 43"/>
                <a:gd name="T8" fmla="*/ 56 w 96"/>
                <a:gd name="T9" fmla="*/ 26 h 43"/>
                <a:gd name="T10" fmla="*/ 48 w 96"/>
                <a:gd name="T11" fmla="*/ 26 h 43"/>
                <a:gd name="T12" fmla="*/ 32 w 96"/>
                <a:gd name="T13" fmla="*/ 26 h 43"/>
                <a:gd name="T14" fmla="*/ 24 w 96"/>
                <a:gd name="T15" fmla="*/ 26 h 43"/>
                <a:gd name="T16" fmla="*/ 16 w 96"/>
                <a:gd name="T17" fmla="*/ 35 h 43"/>
                <a:gd name="T18" fmla="*/ 0 w 96"/>
                <a:gd name="T19" fmla="*/ 35 h 43"/>
                <a:gd name="T20" fmla="*/ 0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96" y="0"/>
                  </a:moveTo>
                  <a:lnTo>
                    <a:pt x="88" y="0"/>
                  </a:lnTo>
                  <a:lnTo>
                    <a:pt x="72" y="8"/>
                  </a:lnTo>
                  <a:lnTo>
                    <a:pt x="64" y="8"/>
                  </a:lnTo>
                  <a:lnTo>
                    <a:pt x="56" y="26"/>
                  </a:lnTo>
                  <a:lnTo>
                    <a:pt x="48" y="26"/>
                  </a:lnTo>
                  <a:lnTo>
                    <a:pt x="32" y="26"/>
                  </a:lnTo>
                  <a:lnTo>
                    <a:pt x="24" y="26"/>
                  </a:lnTo>
                  <a:lnTo>
                    <a:pt x="16" y="35"/>
                  </a:lnTo>
                  <a:lnTo>
                    <a:pt x="0" y="35"/>
                  </a:lnTo>
                  <a:lnTo>
                    <a:pt x="0"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8552" name="Group 174"/>
          <p:cNvGrpSpPr>
            <a:grpSpLocks/>
          </p:cNvGrpSpPr>
          <p:nvPr/>
        </p:nvGrpSpPr>
        <p:grpSpPr bwMode="auto">
          <a:xfrm>
            <a:off x="3281363" y="2514600"/>
            <a:ext cx="685800" cy="573088"/>
            <a:chOff x="1748" y="2760"/>
            <a:chExt cx="480" cy="457"/>
          </a:xfrm>
        </p:grpSpPr>
        <p:sp>
          <p:nvSpPr>
            <p:cNvPr id="494948" name="Freeform 175"/>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232 w 232"/>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211"/>
                <a:gd name="T188" fmla="*/ 232 w 232"/>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lnTo>
                    <a:pt x="232"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49" name="Freeform 176"/>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211"/>
                <a:gd name="T185" fmla="*/ 232 w 232"/>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50" name="Freeform 177"/>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56 w 208"/>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8"/>
                <a:gd name="T187" fmla="*/ 0 h 255"/>
                <a:gd name="T188" fmla="*/ 208 w 208"/>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lnTo>
                    <a:pt x="56"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51" name="Freeform 178"/>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8"/>
                <a:gd name="T184" fmla="*/ 0 h 255"/>
                <a:gd name="T185" fmla="*/ 208 w 208"/>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52" name="Freeform 179"/>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40 w 280"/>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0"/>
                <a:gd name="T118" fmla="*/ 0 h 360"/>
                <a:gd name="T119" fmla="*/ 280 w 280"/>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lnTo>
                    <a:pt x="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53" name="Freeform 180"/>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80"/>
                <a:gd name="T115" fmla="*/ 0 h 360"/>
                <a:gd name="T116" fmla="*/ 280 w 280"/>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54" name="Freeform 181"/>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40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lnTo>
                    <a:pt x="40"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55" name="Freeform 182"/>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56" name="Freeform 183"/>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208 w 208"/>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8"/>
                <a:gd name="T139" fmla="*/ 0 h 457"/>
                <a:gd name="T140" fmla="*/ 208 w 208"/>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lnTo>
                    <a:pt x="208"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57" name="Freeform 184"/>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8"/>
                <a:gd name="T136" fmla="*/ 0 h 457"/>
                <a:gd name="T137" fmla="*/ 208 w 208"/>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58" name="Freeform 185"/>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232 w 232"/>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325"/>
                <a:gd name="T188" fmla="*/ 232 w 232"/>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lnTo>
                    <a:pt x="232"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59" name="Freeform 186"/>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325"/>
                <a:gd name="T185" fmla="*/ 232 w 232"/>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8553" name="Group 187"/>
          <p:cNvGrpSpPr>
            <a:grpSpLocks/>
          </p:cNvGrpSpPr>
          <p:nvPr/>
        </p:nvGrpSpPr>
        <p:grpSpPr bwMode="auto">
          <a:xfrm>
            <a:off x="3725863" y="3043238"/>
            <a:ext cx="774700" cy="614362"/>
            <a:chOff x="1692" y="3226"/>
            <a:chExt cx="488" cy="387"/>
          </a:xfrm>
        </p:grpSpPr>
        <p:sp>
          <p:nvSpPr>
            <p:cNvPr id="494901" name="Freeform 188"/>
            <p:cNvSpPr>
              <a:spLocks/>
            </p:cNvSpPr>
            <p:nvPr/>
          </p:nvSpPr>
          <p:spPr bwMode="auto">
            <a:xfrm>
              <a:off x="1996" y="3226"/>
              <a:ext cx="40" cy="53"/>
            </a:xfrm>
            <a:custGeom>
              <a:avLst/>
              <a:gdLst>
                <a:gd name="T0" fmla="*/ 0 w 40"/>
                <a:gd name="T1" fmla="*/ 0 h 53"/>
                <a:gd name="T2" fmla="*/ 0 w 40"/>
                <a:gd name="T3" fmla="*/ 9 h 53"/>
                <a:gd name="T4" fmla="*/ 0 w 40"/>
                <a:gd name="T5" fmla="*/ 18 h 53"/>
                <a:gd name="T6" fmla="*/ 8 w 40"/>
                <a:gd name="T7" fmla="*/ 18 h 53"/>
                <a:gd name="T8" fmla="*/ 24 w 40"/>
                <a:gd name="T9" fmla="*/ 18 h 53"/>
                <a:gd name="T10" fmla="*/ 24 w 40"/>
                <a:gd name="T11" fmla="*/ 35 h 53"/>
                <a:gd name="T12" fmla="*/ 32 w 40"/>
                <a:gd name="T13" fmla="*/ 35 h 53"/>
                <a:gd name="T14" fmla="*/ 32 w 40"/>
                <a:gd name="T15" fmla="*/ 44 h 53"/>
                <a:gd name="T16" fmla="*/ 40 w 40"/>
                <a:gd name="T17" fmla="*/ 44 h 53"/>
                <a:gd name="T18" fmla="*/ 4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0" y="0"/>
                  </a:moveTo>
                  <a:lnTo>
                    <a:pt x="0" y="9"/>
                  </a:lnTo>
                  <a:lnTo>
                    <a:pt x="0" y="18"/>
                  </a:lnTo>
                  <a:lnTo>
                    <a:pt x="8" y="18"/>
                  </a:lnTo>
                  <a:lnTo>
                    <a:pt x="24" y="18"/>
                  </a:lnTo>
                  <a:lnTo>
                    <a:pt x="24" y="35"/>
                  </a:lnTo>
                  <a:lnTo>
                    <a:pt x="32" y="35"/>
                  </a:lnTo>
                  <a:lnTo>
                    <a:pt x="32" y="44"/>
                  </a:lnTo>
                  <a:lnTo>
                    <a:pt x="40" y="44"/>
                  </a:lnTo>
                  <a:lnTo>
                    <a:pt x="4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02" name="Freeform 189"/>
            <p:cNvSpPr>
              <a:spLocks/>
            </p:cNvSpPr>
            <p:nvPr/>
          </p:nvSpPr>
          <p:spPr bwMode="auto">
            <a:xfrm>
              <a:off x="1940" y="3226"/>
              <a:ext cx="56" cy="97"/>
            </a:xfrm>
            <a:custGeom>
              <a:avLst/>
              <a:gdLst>
                <a:gd name="T0" fmla="*/ 56 w 56"/>
                <a:gd name="T1" fmla="*/ 0 h 97"/>
                <a:gd name="T2" fmla="*/ 56 w 56"/>
                <a:gd name="T3" fmla="*/ 9 h 97"/>
                <a:gd name="T4" fmla="*/ 56 w 56"/>
                <a:gd name="T5" fmla="*/ 18 h 97"/>
                <a:gd name="T6" fmla="*/ 48 w 56"/>
                <a:gd name="T7" fmla="*/ 35 h 97"/>
                <a:gd name="T8" fmla="*/ 32 w 56"/>
                <a:gd name="T9" fmla="*/ 44 h 97"/>
                <a:gd name="T10" fmla="*/ 24 w 56"/>
                <a:gd name="T11" fmla="*/ 53 h 97"/>
                <a:gd name="T12" fmla="*/ 16 w 56"/>
                <a:gd name="T13" fmla="*/ 62 h 97"/>
                <a:gd name="T14" fmla="*/ 0 w 56"/>
                <a:gd name="T15" fmla="*/ 79 h 97"/>
                <a:gd name="T16" fmla="*/ 0 w 56"/>
                <a:gd name="T17" fmla="*/ 88 h 97"/>
                <a:gd name="T18" fmla="*/ 0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56" y="0"/>
                  </a:moveTo>
                  <a:lnTo>
                    <a:pt x="56" y="9"/>
                  </a:lnTo>
                  <a:lnTo>
                    <a:pt x="56" y="18"/>
                  </a:lnTo>
                  <a:lnTo>
                    <a:pt x="48" y="35"/>
                  </a:lnTo>
                  <a:lnTo>
                    <a:pt x="32" y="44"/>
                  </a:lnTo>
                  <a:lnTo>
                    <a:pt x="24" y="53"/>
                  </a:lnTo>
                  <a:lnTo>
                    <a:pt x="16" y="62"/>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03" name="Freeform 190"/>
            <p:cNvSpPr>
              <a:spLocks/>
            </p:cNvSpPr>
            <p:nvPr/>
          </p:nvSpPr>
          <p:spPr bwMode="auto">
            <a:xfrm>
              <a:off x="1884" y="3226"/>
              <a:ext cx="80" cy="97"/>
            </a:xfrm>
            <a:custGeom>
              <a:avLst/>
              <a:gdLst>
                <a:gd name="T0" fmla="*/ 80 w 80"/>
                <a:gd name="T1" fmla="*/ 0 h 97"/>
                <a:gd name="T2" fmla="*/ 72 w 80"/>
                <a:gd name="T3" fmla="*/ 35 h 97"/>
                <a:gd name="T4" fmla="*/ 56 w 80"/>
                <a:gd name="T5" fmla="*/ 35 h 97"/>
                <a:gd name="T6" fmla="*/ 56 w 80"/>
                <a:gd name="T7" fmla="*/ 44 h 97"/>
                <a:gd name="T8" fmla="*/ 48 w 80"/>
                <a:gd name="T9" fmla="*/ 44 h 97"/>
                <a:gd name="T10" fmla="*/ 40 w 80"/>
                <a:gd name="T11" fmla="*/ 44 h 97"/>
                <a:gd name="T12" fmla="*/ 32 w 80"/>
                <a:gd name="T13" fmla="*/ 53 h 97"/>
                <a:gd name="T14" fmla="*/ 16 w 80"/>
                <a:gd name="T15" fmla="*/ 53 h 97"/>
                <a:gd name="T16" fmla="*/ 16 w 80"/>
                <a:gd name="T17" fmla="*/ 62 h 97"/>
                <a:gd name="T18" fmla="*/ 8 w 80"/>
                <a:gd name="T19" fmla="*/ 62 h 97"/>
                <a:gd name="T20" fmla="*/ 8 w 80"/>
                <a:gd name="T21" fmla="*/ 79 h 97"/>
                <a:gd name="T22" fmla="*/ 0 w 80"/>
                <a:gd name="T23" fmla="*/ 79 h 97"/>
                <a:gd name="T24" fmla="*/ 0 w 80"/>
                <a:gd name="T25" fmla="*/ 88 h 97"/>
                <a:gd name="T26" fmla="*/ 0 w 80"/>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
                <a:gd name="T43" fmla="*/ 0 h 97"/>
                <a:gd name="T44" fmla="*/ 80 w 80"/>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 h="97">
                  <a:moveTo>
                    <a:pt x="80" y="0"/>
                  </a:moveTo>
                  <a:lnTo>
                    <a:pt x="72" y="35"/>
                  </a:lnTo>
                  <a:lnTo>
                    <a:pt x="56" y="35"/>
                  </a:lnTo>
                  <a:lnTo>
                    <a:pt x="56" y="44"/>
                  </a:lnTo>
                  <a:lnTo>
                    <a:pt x="48" y="44"/>
                  </a:lnTo>
                  <a:lnTo>
                    <a:pt x="40" y="44"/>
                  </a:lnTo>
                  <a:lnTo>
                    <a:pt x="32" y="53"/>
                  </a:lnTo>
                  <a:lnTo>
                    <a:pt x="16" y="53"/>
                  </a:lnTo>
                  <a:lnTo>
                    <a:pt x="16" y="62"/>
                  </a:lnTo>
                  <a:lnTo>
                    <a:pt x="8" y="62"/>
                  </a:lnTo>
                  <a:lnTo>
                    <a:pt x="8" y="79"/>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04" name="Freeform 191"/>
            <p:cNvSpPr>
              <a:spLocks/>
            </p:cNvSpPr>
            <p:nvPr/>
          </p:nvSpPr>
          <p:spPr bwMode="auto">
            <a:xfrm>
              <a:off x="1972" y="3270"/>
              <a:ext cx="56" cy="114"/>
            </a:xfrm>
            <a:custGeom>
              <a:avLst/>
              <a:gdLst>
                <a:gd name="T0" fmla="*/ 0 w 56"/>
                <a:gd name="T1" fmla="*/ 0 h 114"/>
                <a:gd name="T2" fmla="*/ 0 w 56"/>
                <a:gd name="T3" fmla="*/ 9 h 114"/>
                <a:gd name="T4" fmla="*/ 0 w 56"/>
                <a:gd name="T5" fmla="*/ 18 h 114"/>
                <a:gd name="T6" fmla="*/ 0 w 56"/>
                <a:gd name="T7" fmla="*/ 35 h 114"/>
                <a:gd name="T8" fmla="*/ 16 w 56"/>
                <a:gd name="T9" fmla="*/ 44 h 114"/>
                <a:gd name="T10" fmla="*/ 24 w 56"/>
                <a:gd name="T11" fmla="*/ 53 h 114"/>
                <a:gd name="T12" fmla="*/ 48 w 56"/>
                <a:gd name="T13" fmla="*/ 70 h 114"/>
                <a:gd name="T14" fmla="*/ 48 w 56"/>
                <a:gd name="T15" fmla="*/ 79 h 114"/>
                <a:gd name="T16" fmla="*/ 48 w 56"/>
                <a:gd name="T17" fmla="*/ 88 h 114"/>
                <a:gd name="T18" fmla="*/ 56 w 56"/>
                <a:gd name="T19" fmla="*/ 88 h 114"/>
                <a:gd name="T20" fmla="*/ 56 w 56"/>
                <a:gd name="T21" fmla="*/ 105 h 114"/>
                <a:gd name="T22" fmla="*/ 56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0" y="0"/>
                  </a:moveTo>
                  <a:lnTo>
                    <a:pt x="0" y="9"/>
                  </a:lnTo>
                  <a:lnTo>
                    <a:pt x="0" y="18"/>
                  </a:lnTo>
                  <a:lnTo>
                    <a:pt x="0" y="35"/>
                  </a:lnTo>
                  <a:lnTo>
                    <a:pt x="16" y="44"/>
                  </a:lnTo>
                  <a:lnTo>
                    <a:pt x="24" y="53"/>
                  </a:lnTo>
                  <a:lnTo>
                    <a:pt x="48" y="70"/>
                  </a:lnTo>
                  <a:lnTo>
                    <a:pt x="48" y="79"/>
                  </a:lnTo>
                  <a:lnTo>
                    <a:pt x="48" y="88"/>
                  </a:lnTo>
                  <a:lnTo>
                    <a:pt x="56" y="88"/>
                  </a:lnTo>
                  <a:lnTo>
                    <a:pt x="56" y="105"/>
                  </a:lnTo>
                  <a:lnTo>
                    <a:pt x="5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05" name="Freeform 192"/>
            <p:cNvSpPr>
              <a:spLocks/>
            </p:cNvSpPr>
            <p:nvPr/>
          </p:nvSpPr>
          <p:spPr bwMode="auto">
            <a:xfrm>
              <a:off x="1900" y="3226"/>
              <a:ext cx="72" cy="158"/>
            </a:xfrm>
            <a:custGeom>
              <a:avLst/>
              <a:gdLst>
                <a:gd name="T0" fmla="*/ 72 w 72"/>
                <a:gd name="T1" fmla="*/ 0 h 158"/>
                <a:gd name="T2" fmla="*/ 64 w 72"/>
                <a:gd name="T3" fmla="*/ 44 h 158"/>
                <a:gd name="T4" fmla="*/ 64 w 72"/>
                <a:gd name="T5" fmla="*/ 53 h 158"/>
                <a:gd name="T6" fmla="*/ 56 w 72"/>
                <a:gd name="T7" fmla="*/ 53 h 158"/>
                <a:gd name="T8" fmla="*/ 56 w 72"/>
                <a:gd name="T9" fmla="*/ 62 h 158"/>
                <a:gd name="T10" fmla="*/ 40 w 72"/>
                <a:gd name="T11" fmla="*/ 79 h 158"/>
                <a:gd name="T12" fmla="*/ 32 w 72"/>
                <a:gd name="T13" fmla="*/ 79 h 158"/>
                <a:gd name="T14" fmla="*/ 32 w 72"/>
                <a:gd name="T15" fmla="*/ 88 h 158"/>
                <a:gd name="T16" fmla="*/ 24 w 72"/>
                <a:gd name="T17" fmla="*/ 88 h 158"/>
                <a:gd name="T18" fmla="*/ 24 w 72"/>
                <a:gd name="T19" fmla="*/ 97 h 158"/>
                <a:gd name="T20" fmla="*/ 24 w 72"/>
                <a:gd name="T21" fmla="*/ 114 h 158"/>
                <a:gd name="T22" fmla="*/ 16 w 72"/>
                <a:gd name="T23" fmla="*/ 114 h 158"/>
                <a:gd name="T24" fmla="*/ 16 w 72"/>
                <a:gd name="T25" fmla="*/ 123 h 158"/>
                <a:gd name="T26" fmla="*/ 0 w 72"/>
                <a:gd name="T27" fmla="*/ 132 h 158"/>
                <a:gd name="T28" fmla="*/ 0 w 72"/>
                <a:gd name="T29" fmla="*/ 149 h 158"/>
                <a:gd name="T30" fmla="*/ 16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72" y="0"/>
                  </a:moveTo>
                  <a:lnTo>
                    <a:pt x="64" y="44"/>
                  </a:lnTo>
                  <a:lnTo>
                    <a:pt x="64" y="53"/>
                  </a:lnTo>
                  <a:lnTo>
                    <a:pt x="56" y="53"/>
                  </a:lnTo>
                  <a:lnTo>
                    <a:pt x="56" y="62"/>
                  </a:lnTo>
                  <a:lnTo>
                    <a:pt x="40" y="79"/>
                  </a:lnTo>
                  <a:lnTo>
                    <a:pt x="32" y="79"/>
                  </a:lnTo>
                  <a:lnTo>
                    <a:pt x="32" y="88"/>
                  </a:lnTo>
                  <a:lnTo>
                    <a:pt x="24" y="88"/>
                  </a:lnTo>
                  <a:lnTo>
                    <a:pt x="24" y="97"/>
                  </a:lnTo>
                  <a:lnTo>
                    <a:pt x="24" y="114"/>
                  </a:lnTo>
                  <a:lnTo>
                    <a:pt x="16" y="114"/>
                  </a:lnTo>
                  <a:lnTo>
                    <a:pt x="16" y="123"/>
                  </a:lnTo>
                  <a:lnTo>
                    <a:pt x="0" y="132"/>
                  </a:lnTo>
                  <a:lnTo>
                    <a:pt x="0" y="149"/>
                  </a:lnTo>
                  <a:lnTo>
                    <a:pt x="16"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06" name="Freeform 193"/>
            <p:cNvSpPr>
              <a:spLocks/>
            </p:cNvSpPr>
            <p:nvPr/>
          </p:nvSpPr>
          <p:spPr bwMode="auto">
            <a:xfrm>
              <a:off x="1972" y="3226"/>
              <a:ext cx="96" cy="114"/>
            </a:xfrm>
            <a:custGeom>
              <a:avLst/>
              <a:gdLst>
                <a:gd name="T0" fmla="*/ 0 w 96"/>
                <a:gd name="T1" fmla="*/ 0 h 114"/>
                <a:gd name="T2" fmla="*/ 24 w 96"/>
                <a:gd name="T3" fmla="*/ 35 h 114"/>
                <a:gd name="T4" fmla="*/ 32 w 96"/>
                <a:gd name="T5" fmla="*/ 44 h 114"/>
                <a:gd name="T6" fmla="*/ 48 w 96"/>
                <a:gd name="T7" fmla="*/ 44 h 114"/>
                <a:gd name="T8" fmla="*/ 56 w 96"/>
                <a:gd name="T9" fmla="*/ 44 h 114"/>
                <a:gd name="T10" fmla="*/ 64 w 96"/>
                <a:gd name="T11" fmla="*/ 44 h 114"/>
                <a:gd name="T12" fmla="*/ 64 w 96"/>
                <a:gd name="T13" fmla="*/ 53 h 114"/>
                <a:gd name="T14" fmla="*/ 80 w 96"/>
                <a:gd name="T15" fmla="*/ 53 h 114"/>
                <a:gd name="T16" fmla="*/ 88 w 96"/>
                <a:gd name="T17" fmla="*/ 62 h 114"/>
                <a:gd name="T18" fmla="*/ 96 w 96"/>
                <a:gd name="T19" fmla="*/ 79 h 114"/>
                <a:gd name="T20" fmla="*/ 96 w 96"/>
                <a:gd name="T21" fmla="*/ 88 h 114"/>
                <a:gd name="T22" fmla="*/ 96 w 96"/>
                <a:gd name="T23" fmla="*/ 97 h 114"/>
                <a:gd name="T24" fmla="*/ 96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0" y="0"/>
                  </a:moveTo>
                  <a:lnTo>
                    <a:pt x="24" y="35"/>
                  </a:lnTo>
                  <a:lnTo>
                    <a:pt x="32" y="44"/>
                  </a:lnTo>
                  <a:lnTo>
                    <a:pt x="48" y="44"/>
                  </a:lnTo>
                  <a:lnTo>
                    <a:pt x="56" y="44"/>
                  </a:lnTo>
                  <a:lnTo>
                    <a:pt x="64" y="44"/>
                  </a:lnTo>
                  <a:lnTo>
                    <a:pt x="64" y="53"/>
                  </a:lnTo>
                  <a:lnTo>
                    <a:pt x="80" y="53"/>
                  </a:lnTo>
                  <a:lnTo>
                    <a:pt x="88" y="62"/>
                  </a:lnTo>
                  <a:lnTo>
                    <a:pt x="96" y="79"/>
                  </a:lnTo>
                  <a:lnTo>
                    <a:pt x="96" y="88"/>
                  </a:lnTo>
                  <a:lnTo>
                    <a:pt x="96" y="97"/>
                  </a:lnTo>
                  <a:lnTo>
                    <a:pt x="9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07" name="Freeform 194"/>
            <p:cNvSpPr>
              <a:spLocks/>
            </p:cNvSpPr>
            <p:nvPr/>
          </p:nvSpPr>
          <p:spPr bwMode="auto">
            <a:xfrm>
              <a:off x="1988" y="3270"/>
              <a:ext cx="40" cy="132"/>
            </a:xfrm>
            <a:custGeom>
              <a:avLst/>
              <a:gdLst>
                <a:gd name="T0" fmla="*/ 40 w 40"/>
                <a:gd name="T1" fmla="*/ 0 h 132"/>
                <a:gd name="T2" fmla="*/ 40 w 40"/>
                <a:gd name="T3" fmla="*/ 9 h 132"/>
                <a:gd name="T4" fmla="*/ 40 w 40"/>
                <a:gd name="T5" fmla="*/ 18 h 132"/>
                <a:gd name="T6" fmla="*/ 40 w 40"/>
                <a:gd name="T7" fmla="*/ 35 h 132"/>
                <a:gd name="T8" fmla="*/ 40 w 40"/>
                <a:gd name="T9" fmla="*/ 44 h 132"/>
                <a:gd name="T10" fmla="*/ 32 w 40"/>
                <a:gd name="T11" fmla="*/ 53 h 132"/>
                <a:gd name="T12" fmla="*/ 16 w 40"/>
                <a:gd name="T13" fmla="*/ 70 h 132"/>
                <a:gd name="T14" fmla="*/ 16 w 40"/>
                <a:gd name="T15" fmla="*/ 79 h 132"/>
                <a:gd name="T16" fmla="*/ 8 w 40"/>
                <a:gd name="T17" fmla="*/ 88 h 132"/>
                <a:gd name="T18" fmla="*/ 8 w 40"/>
                <a:gd name="T19" fmla="*/ 105 h 132"/>
                <a:gd name="T20" fmla="*/ 0 w 40"/>
                <a:gd name="T21" fmla="*/ 105 h 132"/>
                <a:gd name="T22" fmla="*/ 0 w 40"/>
                <a:gd name="T23" fmla="*/ 114 h 132"/>
                <a:gd name="T24" fmla="*/ 0 w 40"/>
                <a:gd name="T25" fmla="*/ 123 h 132"/>
                <a:gd name="T26" fmla="*/ 0 w 40"/>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132"/>
                <a:gd name="T44" fmla="*/ 40 w 40"/>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132">
                  <a:moveTo>
                    <a:pt x="40" y="0"/>
                  </a:moveTo>
                  <a:lnTo>
                    <a:pt x="40" y="9"/>
                  </a:lnTo>
                  <a:lnTo>
                    <a:pt x="40" y="18"/>
                  </a:lnTo>
                  <a:lnTo>
                    <a:pt x="40" y="35"/>
                  </a:lnTo>
                  <a:lnTo>
                    <a:pt x="40" y="44"/>
                  </a:lnTo>
                  <a:lnTo>
                    <a:pt x="32" y="53"/>
                  </a:lnTo>
                  <a:lnTo>
                    <a:pt x="16" y="70"/>
                  </a:lnTo>
                  <a:lnTo>
                    <a:pt x="16" y="79"/>
                  </a:lnTo>
                  <a:lnTo>
                    <a:pt x="8" y="88"/>
                  </a:lnTo>
                  <a:lnTo>
                    <a:pt x="8" y="105"/>
                  </a:lnTo>
                  <a:lnTo>
                    <a:pt x="0" y="105"/>
                  </a:lnTo>
                  <a:lnTo>
                    <a:pt x="0" y="114"/>
                  </a:lnTo>
                  <a:lnTo>
                    <a:pt x="0" y="123"/>
                  </a:lnTo>
                  <a:lnTo>
                    <a:pt x="0"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08" name="Freeform 195"/>
            <p:cNvSpPr>
              <a:spLocks/>
            </p:cNvSpPr>
            <p:nvPr/>
          </p:nvSpPr>
          <p:spPr bwMode="auto">
            <a:xfrm>
              <a:off x="1948" y="3305"/>
              <a:ext cx="40" cy="88"/>
            </a:xfrm>
            <a:custGeom>
              <a:avLst/>
              <a:gdLst>
                <a:gd name="T0" fmla="*/ 0 w 40"/>
                <a:gd name="T1" fmla="*/ 0 h 88"/>
                <a:gd name="T2" fmla="*/ 0 w 40"/>
                <a:gd name="T3" fmla="*/ 26 h 88"/>
                <a:gd name="T4" fmla="*/ 8 w 40"/>
                <a:gd name="T5" fmla="*/ 35 h 88"/>
                <a:gd name="T6" fmla="*/ 16 w 40"/>
                <a:gd name="T7" fmla="*/ 44 h 88"/>
                <a:gd name="T8" fmla="*/ 32 w 40"/>
                <a:gd name="T9" fmla="*/ 44 h 88"/>
                <a:gd name="T10" fmla="*/ 32 w 40"/>
                <a:gd name="T11" fmla="*/ 62 h 88"/>
                <a:gd name="T12" fmla="*/ 40 w 40"/>
                <a:gd name="T13" fmla="*/ 62 h 88"/>
                <a:gd name="T14" fmla="*/ 40 w 40"/>
                <a:gd name="T15" fmla="*/ 70 h 88"/>
                <a:gd name="T16" fmla="*/ 40 w 40"/>
                <a:gd name="T17" fmla="*/ 79 h 88"/>
                <a:gd name="T18" fmla="*/ 4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0" y="0"/>
                  </a:moveTo>
                  <a:lnTo>
                    <a:pt x="0" y="26"/>
                  </a:lnTo>
                  <a:lnTo>
                    <a:pt x="8" y="35"/>
                  </a:lnTo>
                  <a:lnTo>
                    <a:pt x="16" y="44"/>
                  </a:lnTo>
                  <a:lnTo>
                    <a:pt x="32" y="44"/>
                  </a:lnTo>
                  <a:lnTo>
                    <a:pt x="32" y="62"/>
                  </a:lnTo>
                  <a:lnTo>
                    <a:pt x="40" y="62"/>
                  </a:lnTo>
                  <a:lnTo>
                    <a:pt x="40" y="70"/>
                  </a:lnTo>
                  <a:lnTo>
                    <a:pt x="40" y="79"/>
                  </a:lnTo>
                  <a:lnTo>
                    <a:pt x="4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09" name="Freeform 196"/>
            <p:cNvSpPr>
              <a:spLocks/>
            </p:cNvSpPr>
            <p:nvPr/>
          </p:nvSpPr>
          <p:spPr bwMode="auto">
            <a:xfrm>
              <a:off x="1900" y="3279"/>
              <a:ext cx="64" cy="140"/>
            </a:xfrm>
            <a:custGeom>
              <a:avLst/>
              <a:gdLst>
                <a:gd name="T0" fmla="*/ 0 w 64"/>
                <a:gd name="T1" fmla="*/ 0 h 140"/>
                <a:gd name="T2" fmla="*/ 16 w 64"/>
                <a:gd name="T3" fmla="*/ 61 h 140"/>
                <a:gd name="T4" fmla="*/ 24 w 64"/>
                <a:gd name="T5" fmla="*/ 70 h 140"/>
                <a:gd name="T6" fmla="*/ 32 w 64"/>
                <a:gd name="T7" fmla="*/ 79 h 140"/>
                <a:gd name="T8" fmla="*/ 32 w 64"/>
                <a:gd name="T9" fmla="*/ 105 h 140"/>
                <a:gd name="T10" fmla="*/ 40 w 64"/>
                <a:gd name="T11" fmla="*/ 114 h 140"/>
                <a:gd name="T12" fmla="*/ 40 w 64"/>
                <a:gd name="T13" fmla="*/ 123 h 140"/>
                <a:gd name="T14" fmla="*/ 56 w 64"/>
                <a:gd name="T15" fmla="*/ 123 h 140"/>
                <a:gd name="T16" fmla="*/ 64 w 64"/>
                <a:gd name="T17" fmla="*/ 123 h 140"/>
                <a:gd name="T18" fmla="*/ 64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0" y="0"/>
                  </a:moveTo>
                  <a:lnTo>
                    <a:pt x="16" y="61"/>
                  </a:lnTo>
                  <a:lnTo>
                    <a:pt x="24" y="70"/>
                  </a:lnTo>
                  <a:lnTo>
                    <a:pt x="32" y="79"/>
                  </a:lnTo>
                  <a:lnTo>
                    <a:pt x="32" y="105"/>
                  </a:lnTo>
                  <a:lnTo>
                    <a:pt x="40" y="114"/>
                  </a:lnTo>
                  <a:lnTo>
                    <a:pt x="40" y="123"/>
                  </a:lnTo>
                  <a:lnTo>
                    <a:pt x="56" y="123"/>
                  </a:lnTo>
                  <a:lnTo>
                    <a:pt x="64" y="123"/>
                  </a:lnTo>
                  <a:lnTo>
                    <a:pt x="64"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10" name="Freeform 197"/>
            <p:cNvSpPr>
              <a:spLocks/>
            </p:cNvSpPr>
            <p:nvPr/>
          </p:nvSpPr>
          <p:spPr bwMode="auto">
            <a:xfrm>
              <a:off x="1852" y="3226"/>
              <a:ext cx="104" cy="193"/>
            </a:xfrm>
            <a:custGeom>
              <a:avLst/>
              <a:gdLst>
                <a:gd name="T0" fmla="*/ 104 w 104"/>
                <a:gd name="T1" fmla="*/ 0 h 193"/>
                <a:gd name="T2" fmla="*/ 80 w 104"/>
                <a:gd name="T3" fmla="*/ 18 h 193"/>
                <a:gd name="T4" fmla="*/ 72 w 104"/>
                <a:gd name="T5" fmla="*/ 35 h 193"/>
                <a:gd name="T6" fmla="*/ 64 w 104"/>
                <a:gd name="T7" fmla="*/ 44 h 193"/>
                <a:gd name="T8" fmla="*/ 64 w 104"/>
                <a:gd name="T9" fmla="*/ 53 h 193"/>
                <a:gd name="T10" fmla="*/ 48 w 104"/>
                <a:gd name="T11" fmla="*/ 53 h 193"/>
                <a:gd name="T12" fmla="*/ 48 w 104"/>
                <a:gd name="T13" fmla="*/ 62 h 193"/>
                <a:gd name="T14" fmla="*/ 40 w 104"/>
                <a:gd name="T15" fmla="*/ 62 h 193"/>
                <a:gd name="T16" fmla="*/ 32 w 104"/>
                <a:gd name="T17" fmla="*/ 79 h 193"/>
                <a:gd name="T18" fmla="*/ 32 w 104"/>
                <a:gd name="T19" fmla="*/ 88 h 193"/>
                <a:gd name="T20" fmla="*/ 16 w 104"/>
                <a:gd name="T21" fmla="*/ 88 h 193"/>
                <a:gd name="T22" fmla="*/ 16 w 104"/>
                <a:gd name="T23" fmla="*/ 97 h 193"/>
                <a:gd name="T24" fmla="*/ 8 w 104"/>
                <a:gd name="T25" fmla="*/ 97 h 193"/>
                <a:gd name="T26" fmla="*/ 8 w 104"/>
                <a:gd name="T27" fmla="*/ 114 h 193"/>
                <a:gd name="T28" fmla="*/ 8 w 104"/>
                <a:gd name="T29" fmla="*/ 123 h 193"/>
                <a:gd name="T30" fmla="*/ 0 w 104"/>
                <a:gd name="T31" fmla="*/ 132 h 193"/>
                <a:gd name="T32" fmla="*/ 0 w 104"/>
                <a:gd name="T33" fmla="*/ 149 h 193"/>
                <a:gd name="T34" fmla="*/ 0 w 104"/>
                <a:gd name="T35" fmla="*/ 158 h 193"/>
                <a:gd name="T36" fmla="*/ 0 w 104"/>
                <a:gd name="T37" fmla="*/ 167 h 193"/>
                <a:gd name="T38" fmla="*/ 0 w 104"/>
                <a:gd name="T39" fmla="*/ 176 h 193"/>
                <a:gd name="T40" fmla="*/ 0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104" y="0"/>
                  </a:moveTo>
                  <a:lnTo>
                    <a:pt x="80" y="18"/>
                  </a:lnTo>
                  <a:lnTo>
                    <a:pt x="72" y="35"/>
                  </a:lnTo>
                  <a:lnTo>
                    <a:pt x="64" y="44"/>
                  </a:lnTo>
                  <a:lnTo>
                    <a:pt x="64" y="53"/>
                  </a:lnTo>
                  <a:lnTo>
                    <a:pt x="48" y="53"/>
                  </a:lnTo>
                  <a:lnTo>
                    <a:pt x="48" y="62"/>
                  </a:lnTo>
                  <a:lnTo>
                    <a:pt x="40" y="62"/>
                  </a:lnTo>
                  <a:lnTo>
                    <a:pt x="32" y="79"/>
                  </a:lnTo>
                  <a:lnTo>
                    <a:pt x="32" y="88"/>
                  </a:lnTo>
                  <a:lnTo>
                    <a:pt x="16" y="88"/>
                  </a:lnTo>
                  <a:lnTo>
                    <a:pt x="16" y="97"/>
                  </a:lnTo>
                  <a:lnTo>
                    <a:pt x="8" y="97"/>
                  </a:lnTo>
                  <a:lnTo>
                    <a:pt x="8" y="114"/>
                  </a:lnTo>
                  <a:lnTo>
                    <a:pt x="8" y="123"/>
                  </a:lnTo>
                  <a:lnTo>
                    <a:pt x="0" y="132"/>
                  </a:lnTo>
                  <a:lnTo>
                    <a:pt x="0" y="149"/>
                  </a:lnTo>
                  <a:lnTo>
                    <a:pt x="0" y="158"/>
                  </a:lnTo>
                  <a:lnTo>
                    <a:pt x="0" y="167"/>
                  </a:lnTo>
                  <a:lnTo>
                    <a:pt x="0" y="176"/>
                  </a:lnTo>
                  <a:lnTo>
                    <a:pt x="0"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11" name="Freeform 198"/>
            <p:cNvSpPr>
              <a:spLocks/>
            </p:cNvSpPr>
            <p:nvPr/>
          </p:nvSpPr>
          <p:spPr bwMode="auto">
            <a:xfrm>
              <a:off x="2044" y="3305"/>
              <a:ext cx="16" cy="106"/>
            </a:xfrm>
            <a:custGeom>
              <a:avLst/>
              <a:gdLst>
                <a:gd name="T0" fmla="*/ 8 w 16"/>
                <a:gd name="T1" fmla="*/ 0 h 106"/>
                <a:gd name="T2" fmla="*/ 8 w 16"/>
                <a:gd name="T3" fmla="*/ 9 h 106"/>
                <a:gd name="T4" fmla="*/ 8 w 16"/>
                <a:gd name="T5" fmla="*/ 26 h 106"/>
                <a:gd name="T6" fmla="*/ 8 w 16"/>
                <a:gd name="T7" fmla="*/ 35 h 106"/>
                <a:gd name="T8" fmla="*/ 0 w 16"/>
                <a:gd name="T9" fmla="*/ 35 h 106"/>
                <a:gd name="T10" fmla="*/ 0 w 16"/>
                <a:gd name="T11" fmla="*/ 44 h 106"/>
                <a:gd name="T12" fmla="*/ 0 w 16"/>
                <a:gd name="T13" fmla="*/ 62 h 106"/>
                <a:gd name="T14" fmla="*/ 8 w 16"/>
                <a:gd name="T15" fmla="*/ 70 h 106"/>
                <a:gd name="T16" fmla="*/ 8 w 16"/>
                <a:gd name="T17" fmla="*/ 79 h 106"/>
                <a:gd name="T18" fmla="*/ 16 w 16"/>
                <a:gd name="T19" fmla="*/ 88 h 106"/>
                <a:gd name="T20" fmla="*/ 16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0" y="35"/>
                  </a:lnTo>
                  <a:lnTo>
                    <a:pt x="0" y="44"/>
                  </a:lnTo>
                  <a:lnTo>
                    <a:pt x="0" y="62"/>
                  </a:lnTo>
                  <a:lnTo>
                    <a:pt x="8" y="70"/>
                  </a:lnTo>
                  <a:lnTo>
                    <a:pt x="8" y="79"/>
                  </a:lnTo>
                  <a:lnTo>
                    <a:pt x="16" y="88"/>
                  </a:lnTo>
                  <a:lnTo>
                    <a:pt x="16"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12" name="Freeform 199"/>
            <p:cNvSpPr>
              <a:spLocks/>
            </p:cNvSpPr>
            <p:nvPr/>
          </p:nvSpPr>
          <p:spPr bwMode="auto">
            <a:xfrm>
              <a:off x="2020" y="3375"/>
              <a:ext cx="8" cy="62"/>
            </a:xfrm>
            <a:custGeom>
              <a:avLst/>
              <a:gdLst>
                <a:gd name="T0" fmla="*/ 8 w 8"/>
                <a:gd name="T1" fmla="*/ 0 h 62"/>
                <a:gd name="T2" fmla="*/ 0 w 8"/>
                <a:gd name="T3" fmla="*/ 9 h 62"/>
                <a:gd name="T4" fmla="*/ 0 w 8"/>
                <a:gd name="T5" fmla="*/ 18 h 62"/>
                <a:gd name="T6" fmla="*/ 0 w 8"/>
                <a:gd name="T7" fmla="*/ 27 h 62"/>
                <a:gd name="T8" fmla="*/ 0 w 8"/>
                <a:gd name="T9" fmla="*/ 44 h 62"/>
                <a:gd name="T10" fmla="*/ 0 w 8"/>
                <a:gd name="T11" fmla="*/ 53 h 62"/>
                <a:gd name="T12" fmla="*/ 0 w 8"/>
                <a:gd name="T13" fmla="*/ 62 h 62"/>
                <a:gd name="T14" fmla="*/ 0 60000 65536"/>
                <a:gd name="T15" fmla="*/ 0 60000 65536"/>
                <a:gd name="T16" fmla="*/ 0 60000 65536"/>
                <a:gd name="T17" fmla="*/ 0 60000 65536"/>
                <a:gd name="T18" fmla="*/ 0 60000 65536"/>
                <a:gd name="T19" fmla="*/ 0 60000 65536"/>
                <a:gd name="T20" fmla="*/ 0 60000 65536"/>
                <a:gd name="T21" fmla="*/ 0 w 8"/>
                <a:gd name="T22" fmla="*/ 0 h 62"/>
                <a:gd name="T23" fmla="*/ 8 w 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62">
                  <a:moveTo>
                    <a:pt x="8" y="0"/>
                  </a:moveTo>
                  <a:lnTo>
                    <a:pt x="0" y="9"/>
                  </a:lnTo>
                  <a:lnTo>
                    <a:pt x="0" y="18"/>
                  </a:lnTo>
                  <a:lnTo>
                    <a:pt x="0" y="27"/>
                  </a:lnTo>
                  <a:lnTo>
                    <a:pt x="0" y="44"/>
                  </a:lnTo>
                  <a:lnTo>
                    <a:pt x="0" y="53"/>
                  </a:lnTo>
                  <a:lnTo>
                    <a:pt x="0"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13" name="Freeform 200"/>
            <p:cNvSpPr>
              <a:spLocks/>
            </p:cNvSpPr>
            <p:nvPr/>
          </p:nvSpPr>
          <p:spPr bwMode="auto">
            <a:xfrm>
              <a:off x="2060" y="3340"/>
              <a:ext cx="40" cy="79"/>
            </a:xfrm>
            <a:custGeom>
              <a:avLst/>
              <a:gdLst>
                <a:gd name="T0" fmla="*/ 8 w 40"/>
                <a:gd name="T1" fmla="*/ 0 h 79"/>
                <a:gd name="T2" fmla="*/ 0 w 40"/>
                <a:gd name="T3" fmla="*/ 9 h 79"/>
                <a:gd name="T4" fmla="*/ 8 w 40"/>
                <a:gd name="T5" fmla="*/ 18 h 79"/>
                <a:gd name="T6" fmla="*/ 8 w 40"/>
                <a:gd name="T7" fmla="*/ 35 h 79"/>
                <a:gd name="T8" fmla="*/ 24 w 40"/>
                <a:gd name="T9" fmla="*/ 35 h 79"/>
                <a:gd name="T10" fmla="*/ 32 w 40"/>
                <a:gd name="T11" fmla="*/ 44 h 79"/>
                <a:gd name="T12" fmla="*/ 40 w 40"/>
                <a:gd name="T13" fmla="*/ 53 h 79"/>
                <a:gd name="T14" fmla="*/ 40 w 40"/>
                <a:gd name="T15" fmla="*/ 62 h 79"/>
                <a:gd name="T16" fmla="*/ 4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8" y="0"/>
                  </a:moveTo>
                  <a:lnTo>
                    <a:pt x="0" y="9"/>
                  </a:lnTo>
                  <a:lnTo>
                    <a:pt x="8" y="18"/>
                  </a:lnTo>
                  <a:lnTo>
                    <a:pt x="8" y="35"/>
                  </a:lnTo>
                  <a:lnTo>
                    <a:pt x="24" y="35"/>
                  </a:lnTo>
                  <a:lnTo>
                    <a:pt x="32" y="44"/>
                  </a:lnTo>
                  <a:lnTo>
                    <a:pt x="40" y="53"/>
                  </a:lnTo>
                  <a:lnTo>
                    <a:pt x="40" y="62"/>
                  </a:lnTo>
                  <a:lnTo>
                    <a:pt x="4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14" name="Freeform 201"/>
            <p:cNvSpPr>
              <a:spLocks/>
            </p:cNvSpPr>
            <p:nvPr/>
          </p:nvSpPr>
          <p:spPr bwMode="auto">
            <a:xfrm>
              <a:off x="2060" y="3288"/>
              <a:ext cx="64" cy="70"/>
            </a:xfrm>
            <a:custGeom>
              <a:avLst/>
              <a:gdLst>
                <a:gd name="T0" fmla="*/ 0 w 64"/>
                <a:gd name="T1" fmla="*/ 0 h 70"/>
                <a:gd name="T2" fmla="*/ 8 w 64"/>
                <a:gd name="T3" fmla="*/ 0 h 70"/>
                <a:gd name="T4" fmla="*/ 24 w 64"/>
                <a:gd name="T5" fmla="*/ 0 h 70"/>
                <a:gd name="T6" fmla="*/ 32 w 64"/>
                <a:gd name="T7" fmla="*/ 17 h 70"/>
                <a:gd name="T8" fmla="*/ 40 w 64"/>
                <a:gd name="T9" fmla="*/ 17 h 70"/>
                <a:gd name="T10" fmla="*/ 40 w 64"/>
                <a:gd name="T11" fmla="*/ 26 h 70"/>
                <a:gd name="T12" fmla="*/ 56 w 64"/>
                <a:gd name="T13" fmla="*/ 26 h 70"/>
                <a:gd name="T14" fmla="*/ 56 w 64"/>
                <a:gd name="T15" fmla="*/ 35 h 70"/>
                <a:gd name="T16" fmla="*/ 56 w 64"/>
                <a:gd name="T17" fmla="*/ 52 h 70"/>
                <a:gd name="T18" fmla="*/ 64 w 64"/>
                <a:gd name="T19" fmla="*/ 61 h 70"/>
                <a:gd name="T20" fmla="*/ 64 w 64"/>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70"/>
                <a:gd name="T35" fmla="*/ 64 w 64"/>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70">
                  <a:moveTo>
                    <a:pt x="0" y="0"/>
                  </a:moveTo>
                  <a:lnTo>
                    <a:pt x="8" y="0"/>
                  </a:lnTo>
                  <a:lnTo>
                    <a:pt x="24" y="0"/>
                  </a:lnTo>
                  <a:lnTo>
                    <a:pt x="32" y="17"/>
                  </a:lnTo>
                  <a:lnTo>
                    <a:pt x="40" y="17"/>
                  </a:lnTo>
                  <a:lnTo>
                    <a:pt x="40" y="26"/>
                  </a:lnTo>
                  <a:lnTo>
                    <a:pt x="56" y="26"/>
                  </a:lnTo>
                  <a:lnTo>
                    <a:pt x="56" y="35"/>
                  </a:lnTo>
                  <a:lnTo>
                    <a:pt x="56" y="52"/>
                  </a:lnTo>
                  <a:lnTo>
                    <a:pt x="64" y="61"/>
                  </a:lnTo>
                  <a:lnTo>
                    <a:pt x="64"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15" name="Freeform 202"/>
            <p:cNvSpPr>
              <a:spLocks/>
            </p:cNvSpPr>
            <p:nvPr/>
          </p:nvSpPr>
          <p:spPr bwMode="auto">
            <a:xfrm>
              <a:off x="1788" y="3331"/>
              <a:ext cx="72" cy="80"/>
            </a:xfrm>
            <a:custGeom>
              <a:avLst/>
              <a:gdLst>
                <a:gd name="T0" fmla="*/ 72 w 72"/>
                <a:gd name="T1" fmla="*/ 0 h 80"/>
                <a:gd name="T2" fmla="*/ 72 w 72"/>
                <a:gd name="T3" fmla="*/ 9 h 80"/>
                <a:gd name="T4" fmla="*/ 64 w 72"/>
                <a:gd name="T5" fmla="*/ 9 h 80"/>
                <a:gd name="T6" fmla="*/ 56 w 72"/>
                <a:gd name="T7" fmla="*/ 9 h 80"/>
                <a:gd name="T8" fmla="*/ 40 w 72"/>
                <a:gd name="T9" fmla="*/ 18 h 80"/>
                <a:gd name="T10" fmla="*/ 32 w 72"/>
                <a:gd name="T11" fmla="*/ 36 h 80"/>
                <a:gd name="T12" fmla="*/ 24 w 72"/>
                <a:gd name="T13" fmla="*/ 44 h 80"/>
                <a:gd name="T14" fmla="*/ 8 w 72"/>
                <a:gd name="T15" fmla="*/ 53 h 80"/>
                <a:gd name="T16" fmla="*/ 8 w 72"/>
                <a:gd name="T17" fmla="*/ 62 h 80"/>
                <a:gd name="T18" fmla="*/ 8 w 72"/>
                <a:gd name="T19" fmla="*/ 80 h 80"/>
                <a:gd name="T20" fmla="*/ 0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72" y="0"/>
                  </a:moveTo>
                  <a:lnTo>
                    <a:pt x="72" y="9"/>
                  </a:lnTo>
                  <a:lnTo>
                    <a:pt x="64" y="9"/>
                  </a:lnTo>
                  <a:lnTo>
                    <a:pt x="56" y="9"/>
                  </a:lnTo>
                  <a:lnTo>
                    <a:pt x="40" y="18"/>
                  </a:lnTo>
                  <a:lnTo>
                    <a:pt x="32" y="36"/>
                  </a:lnTo>
                  <a:lnTo>
                    <a:pt x="24" y="44"/>
                  </a:lnTo>
                  <a:lnTo>
                    <a:pt x="8" y="53"/>
                  </a:lnTo>
                  <a:lnTo>
                    <a:pt x="8" y="62"/>
                  </a:lnTo>
                  <a:lnTo>
                    <a:pt x="8" y="80"/>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16" name="Freeform 203"/>
            <p:cNvSpPr>
              <a:spLocks/>
            </p:cNvSpPr>
            <p:nvPr/>
          </p:nvSpPr>
          <p:spPr bwMode="auto">
            <a:xfrm>
              <a:off x="1860" y="3323"/>
              <a:ext cx="40" cy="105"/>
            </a:xfrm>
            <a:custGeom>
              <a:avLst/>
              <a:gdLst>
                <a:gd name="T0" fmla="*/ 0 w 40"/>
                <a:gd name="T1" fmla="*/ 0 h 105"/>
                <a:gd name="T2" fmla="*/ 8 w 40"/>
                <a:gd name="T3" fmla="*/ 17 h 105"/>
                <a:gd name="T4" fmla="*/ 8 w 40"/>
                <a:gd name="T5" fmla="*/ 26 h 105"/>
                <a:gd name="T6" fmla="*/ 8 w 40"/>
                <a:gd name="T7" fmla="*/ 35 h 105"/>
                <a:gd name="T8" fmla="*/ 24 w 40"/>
                <a:gd name="T9" fmla="*/ 35 h 105"/>
                <a:gd name="T10" fmla="*/ 24 w 40"/>
                <a:gd name="T11" fmla="*/ 52 h 105"/>
                <a:gd name="T12" fmla="*/ 32 w 40"/>
                <a:gd name="T13" fmla="*/ 61 h 105"/>
                <a:gd name="T14" fmla="*/ 40 w 40"/>
                <a:gd name="T15" fmla="*/ 70 h 105"/>
                <a:gd name="T16" fmla="*/ 40 w 40"/>
                <a:gd name="T17" fmla="*/ 79 h 105"/>
                <a:gd name="T18" fmla="*/ 40 w 40"/>
                <a:gd name="T19" fmla="*/ 96 h 105"/>
                <a:gd name="T20" fmla="*/ 4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0" y="0"/>
                  </a:moveTo>
                  <a:lnTo>
                    <a:pt x="8" y="17"/>
                  </a:lnTo>
                  <a:lnTo>
                    <a:pt x="8" y="26"/>
                  </a:lnTo>
                  <a:lnTo>
                    <a:pt x="8" y="35"/>
                  </a:lnTo>
                  <a:lnTo>
                    <a:pt x="24" y="35"/>
                  </a:lnTo>
                  <a:lnTo>
                    <a:pt x="24" y="52"/>
                  </a:lnTo>
                  <a:lnTo>
                    <a:pt x="32" y="61"/>
                  </a:lnTo>
                  <a:lnTo>
                    <a:pt x="40" y="70"/>
                  </a:lnTo>
                  <a:lnTo>
                    <a:pt x="40" y="79"/>
                  </a:lnTo>
                  <a:lnTo>
                    <a:pt x="40" y="96"/>
                  </a:lnTo>
                  <a:lnTo>
                    <a:pt x="4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17" name="Freeform 204"/>
            <p:cNvSpPr>
              <a:spLocks/>
            </p:cNvSpPr>
            <p:nvPr/>
          </p:nvSpPr>
          <p:spPr bwMode="auto">
            <a:xfrm>
              <a:off x="1796" y="3411"/>
              <a:ext cx="48" cy="70"/>
            </a:xfrm>
            <a:custGeom>
              <a:avLst/>
              <a:gdLst>
                <a:gd name="T0" fmla="*/ 48 w 48"/>
                <a:gd name="T1" fmla="*/ 0 h 70"/>
                <a:gd name="T2" fmla="*/ 48 w 48"/>
                <a:gd name="T3" fmla="*/ 8 h 70"/>
                <a:gd name="T4" fmla="*/ 32 w 48"/>
                <a:gd name="T5" fmla="*/ 8 h 70"/>
                <a:gd name="T6" fmla="*/ 24 w 48"/>
                <a:gd name="T7" fmla="*/ 17 h 70"/>
                <a:gd name="T8" fmla="*/ 16 w 48"/>
                <a:gd name="T9" fmla="*/ 17 h 70"/>
                <a:gd name="T10" fmla="*/ 16 w 48"/>
                <a:gd name="T11" fmla="*/ 35 h 70"/>
                <a:gd name="T12" fmla="*/ 0 w 48"/>
                <a:gd name="T13" fmla="*/ 44 h 70"/>
                <a:gd name="T14" fmla="*/ 0 w 48"/>
                <a:gd name="T15" fmla="*/ 52 h 70"/>
                <a:gd name="T16" fmla="*/ 0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48" y="0"/>
                  </a:moveTo>
                  <a:lnTo>
                    <a:pt x="48" y="8"/>
                  </a:lnTo>
                  <a:lnTo>
                    <a:pt x="32" y="8"/>
                  </a:lnTo>
                  <a:lnTo>
                    <a:pt x="24" y="17"/>
                  </a:lnTo>
                  <a:lnTo>
                    <a:pt x="16" y="17"/>
                  </a:lnTo>
                  <a:lnTo>
                    <a:pt x="16" y="35"/>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18" name="Freeform 205"/>
            <p:cNvSpPr>
              <a:spLocks/>
            </p:cNvSpPr>
            <p:nvPr/>
          </p:nvSpPr>
          <p:spPr bwMode="auto">
            <a:xfrm>
              <a:off x="1908" y="3419"/>
              <a:ext cx="24" cy="71"/>
            </a:xfrm>
            <a:custGeom>
              <a:avLst/>
              <a:gdLst>
                <a:gd name="T0" fmla="*/ 24 w 24"/>
                <a:gd name="T1" fmla="*/ 0 h 71"/>
                <a:gd name="T2" fmla="*/ 24 w 24"/>
                <a:gd name="T3" fmla="*/ 9 h 71"/>
                <a:gd name="T4" fmla="*/ 16 w 24"/>
                <a:gd name="T5" fmla="*/ 27 h 71"/>
                <a:gd name="T6" fmla="*/ 8 w 24"/>
                <a:gd name="T7" fmla="*/ 36 h 71"/>
                <a:gd name="T8" fmla="*/ 8 w 24"/>
                <a:gd name="T9" fmla="*/ 44 h 71"/>
                <a:gd name="T10" fmla="*/ 8 w 24"/>
                <a:gd name="T11" fmla="*/ 62 h 71"/>
                <a:gd name="T12" fmla="*/ 0 w 24"/>
                <a:gd name="T13" fmla="*/ 62 h 71"/>
                <a:gd name="T14" fmla="*/ 0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24" y="0"/>
                  </a:moveTo>
                  <a:lnTo>
                    <a:pt x="24" y="9"/>
                  </a:lnTo>
                  <a:lnTo>
                    <a:pt x="16" y="27"/>
                  </a:lnTo>
                  <a:lnTo>
                    <a:pt x="8" y="36"/>
                  </a:lnTo>
                  <a:lnTo>
                    <a:pt x="8" y="44"/>
                  </a:lnTo>
                  <a:lnTo>
                    <a:pt x="8" y="62"/>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19" name="Freeform 206"/>
            <p:cNvSpPr>
              <a:spLocks/>
            </p:cNvSpPr>
            <p:nvPr/>
          </p:nvSpPr>
          <p:spPr bwMode="auto">
            <a:xfrm>
              <a:off x="2012" y="3419"/>
              <a:ext cx="48" cy="71"/>
            </a:xfrm>
            <a:custGeom>
              <a:avLst/>
              <a:gdLst>
                <a:gd name="T0" fmla="*/ 0 w 48"/>
                <a:gd name="T1" fmla="*/ 0 h 71"/>
                <a:gd name="T2" fmla="*/ 8 w 48"/>
                <a:gd name="T3" fmla="*/ 9 h 71"/>
                <a:gd name="T4" fmla="*/ 16 w 48"/>
                <a:gd name="T5" fmla="*/ 27 h 71"/>
                <a:gd name="T6" fmla="*/ 32 w 48"/>
                <a:gd name="T7" fmla="*/ 36 h 71"/>
                <a:gd name="T8" fmla="*/ 40 w 48"/>
                <a:gd name="T9" fmla="*/ 44 h 71"/>
                <a:gd name="T10" fmla="*/ 48 w 48"/>
                <a:gd name="T11" fmla="*/ 44 h 71"/>
                <a:gd name="T12" fmla="*/ 48 w 48"/>
                <a:gd name="T13" fmla="*/ 62 h 71"/>
                <a:gd name="T14" fmla="*/ 48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0" y="0"/>
                  </a:moveTo>
                  <a:lnTo>
                    <a:pt x="8" y="9"/>
                  </a:lnTo>
                  <a:lnTo>
                    <a:pt x="16" y="27"/>
                  </a:lnTo>
                  <a:lnTo>
                    <a:pt x="32" y="36"/>
                  </a:lnTo>
                  <a:lnTo>
                    <a:pt x="40" y="44"/>
                  </a:lnTo>
                  <a:lnTo>
                    <a:pt x="48" y="44"/>
                  </a:lnTo>
                  <a:lnTo>
                    <a:pt x="48" y="62"/>
                  </a:lnTo>
                  <a:lnTo>
                    <a:pt x="48"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20" name="Freeform 207"/>
            <p:cNvSpPr>
              <a:spLocks/>
            </p:cNvSpPr>
            <p:nvPr/>
          </p:nvSpPr>
          <p:spPr bwMode="auto">
            <a:xfrm>
              <a:off x="1980" y="3367"/>
              <a:ext cx="72" cy="123"/>
            </a:xfrm>
            <a:custGeom>
              <a:avLst/>
              <a:gdLst>
                <a:gd name="T0" fmla="*/ 64 w 72"/>
                <a:gd name="T1" fmla="*/ 0 h 123"/>
                <a:gd name="T2" fmla="*/ 72 w 72"/>
                <a:gd name="T3" fmla="*/ 8 h 123"/>
                <a:gd name="T4" fmla="*/ 64 w 72"/>
                <a:gd name="T5" fmla="*/ 17 h 123"/>
                <a:gd name="T6" fmla="*/ 64 w 72"/>
                <a:gd name="T7" fmla="*/ 26 h 123"/>
                <a:gd name="T8" fmla="*/ 48 w 72"/>
                <a:gd name="T9" fmla="*/ 44 h 123"/>
                <a:gd name="T10" fmla="*/ 40 w 72"/>
                <a:gd name="T11" fmla="*/ 52 h 123"/>
                <a:gd name="T12" fmla="*/ 32 w 72"/>
                <a:gd name="T13" fmla="*/ 61 h 123"/>
                <a:gd name="T14" fmla="*/ 16 w 72"/>
                <a:gd name="T15" fmla="*/ 79 h 123"/>
                <a:gd name="T16" fmla="*/ 8 w 72"/>
                <a:gd name="T17" fmla="*/ 88 h 123"/>
                <a:gd name="T18" fmla="*/ 0 w 72"/>
                <a:gd name="T19" fmla="*/ 96 h 123"/>
                <a:gd name="T20" fmla="*/ 0 w 72"/>
                <a:gd name="T21" fmla="*/ 114 h 123"/>
                <a:gd name="T22" fmla="*/ 0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64" y="0"/>
                  </a:moveTo>
                  <a:lnTo>
                    <a:pt x="72" y="8"/>
                  </a:lnTo>
                  <a:lnTo>
                    <a:pt x="64" y="17"/>
                  </a:lnTo>
                  <a:lnTo>
                    <a:pt x="64" y="26"/>
                  </a:lnTo>
                  <a:lnTo>
                    <a:pt x="48" y="44"/>
                  </a:lnTo>
                  <a:lnTo>
                    <a:pt x="40" y="52"/>
                  </a:lnTo>
                  <a:lnTo>
                    <a:pt x="32" y="61"/>
                  </a:lnTo>
                  <a:lnTo>
                    <a:pt x="16" y="79"/>
                  </a:lnTo>
                  <a:lnTo>
                    <a:pt x="8" y="88"/>
                  </a:lnTo>
                  <a:lnTo>
                    <a:pt x="0" y="96"/>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21" name="Freeform 208"/>
            <p:cNvSpPr>
              <a:spLocks/>
            </p:cNvSpPr>
            <p:nvPr/>
          </p:nvSpPr>
          <p:spPr bwMode="auto">
            <a:xfrm>
              <a:off x="2092" y="3331"/>
              <a:ext cx="16" cy="115"/>
            </a:xfrm>
            <a:custGeom>
              <a:avLst/>
              <a:gdLst>
                <a:gd name="T0" fmla="*/ 16 w 16"/>
                <a:gd name="T1" fmla="*/ 0 h 115"/>
                <a:gd name="T2" fmla="*/ 0 w 16"/>
                <a:gd name="T3" fmla="*/ 18 h 115"/>
                <a:gd name="T4" fmla="*/ 0 w 16"/>
                <a:gd name="T5" fmla="*/ 36 h 115"/>
                <a:gd name="T6" fmla="*/ 0 w 16"/>
                <a:gd name="T7" fmla="*/ 44 h 115"/>
                <a:gd name="T8" fmla="*/ 0 w 16"/>
                <a:gd name="T9" fmla="*/ 53 h 115"/>
                <a:gd name="T10" fmla="*/ 16 w 16"/>
                <a:gd name="T11" fmla="*/ 62 h 115"/>
                <a:gd name="T12" fmla="*/ 16 w 16"/>
                <a:gd name="T13" fmla="*/ 80 h 115"/>
                <a:gd name="T14" fmla="*/ 16 w 16"/>
                <a:gd name="T15" fmla="*/ 88 h 115"/>
                <a:gd name="T16" fmla="*/ 16 w 16"/>
                <a:gd name="T17" fmla="*/ 97 h 115"/>
                <a:gd name="T18" fmla="*/ 16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16" y="0"/>
                  </a:moveTo>
                  <a:lnTo>
                    <a:pt x="0" y="18"/>
                  </a:lnTo>
                  <a:lnTo>
                    <a:pt x="0" y="36"/>
                  </a:lnTo>
                  <a:lnTo>
                    <a:pt x="0" y="44"/>
                  </a:lnTo>
                  <a:lnTo>
                    <a:pt x="0" y="53"/>
                  </a:lnTo>
                  <a:lnTo>
                    <a:pt x="16" y="62"/>
                  </a:lnTo>
                  <a:lnTo>
                    <a:pt x="16" y="80"/>
                  </a:lnTo>
                  <a:lnTo>
                    <a:pt x="16" y="88"/>
                  </a:lnTo>
                  <a:lnTo>
                    <a:pt x="16" y="97"/>
                  </a:lnTo>
                  <a:lnTo>
                    <a:pt x="1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22" name="Freeform 209"/>
            <p:cNvSpPr>
              <a:spLocks/>
            </p:cNvSpPr>
            <p:nvPr/>
          </p:nvSpPr>
          <p:spPr bwMode="auto">
            <a:xfrm>
              <a:off x="2076" y="3393"/>
              <a:ext cx="8" cy="97"/>
            </a:xfrm>
            <a:custGeom>
              <a:avLst/>
              <a:gdLst>
                <a:gd name="T0" fmla="*/ 8 w 8"/>
                <a:gd name="T1" fmla="*/ 0 h 97"/>
                <a:gd name="T2" fmla="*/ 8 w 8"/>
                <a:gd name="T3" fmla="*/ 18 h 97"/>
                <a:gd name="T4" fmla="*/ 0 w 8"/>
                <a:gd name="T5" fmla="*/ 26 h 97"/>
                <a:gd name="T6" fmla="*/ 0 w 8"/>
                <a:gd name="T7" fmla="*/ 35 h 97"/>
                <a:gd name="T8" fmla="*/ 0 w 8"/>
                <a:gd name="T9" fmla="*/ 53 h 97"/>
                <a:gd name="T10" fmla="*/ 0 w 8"/>
                <a:gd name="T11" fmla="*/ 62 h 97"/>
                <a:gd name="T12" fmla="*/ 0 w 8"/>
                <a:gd name="T13" fmla="*/ 70 h 97"/>
                <a:gd name="T14" fmla="*/ 0 w 8"/>
                <a:gd name="T15" fmla="*/ 88 h 97"/>
                <a:gd name="T16" fmla="*/ 8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8" y="0"/>
                  </a:moveTo>
                  <a:lnTo>
                    <a:pt x="8" y="18"/>
                  </a:lnTo>
                  <a:lnTo>
                    <a:pt x="0" y="26"/>
                  </a:lnTo>
                  <a:lnTo>
                    <a:pt x="0" y="35"/>
                  </a:lnTo>
                  <a:lnTo>
                    <a:pt x="0" y="53"/>
                  </a:lnTo>
                  <a:lnTo>
                    <a:pt x="0" y="62"/>
                  </a:lnTo>
                  <a:lnTo>
                    <a:pt x="0" y="70"/>
                  </a:lnTo>
                  <a:lnTo>
                    <a:pt x="0" y="88"/>
                  </a:lnTo>
                  <a:lnTo>
                    <a:pt x="8"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23" name="Freeform 210"/>
            <p:cNvSpPr>
              <a:spLocks/>
            </p:cNvSpPr>
            <p:nvPr/>
          </p:nvSpPr>
          <p:spPr bwMode="auto">
            <a:xfrm>
              <a:off x="2108" y="3411"/>
              <a:ext cx="40" cy="70"/>
            </a:xfrm>
            <a:custGeom>
              <a:avLst/>
              <a:gdLst>
                <a:gd name="T0" fmla="*/ 0 w 40"/>
                <a:gd name="T1" fmla="*/ 0 h 70"/>
                <a:gd name="T2" fmla="*/ 8 w 40"/>
                <a:gd name="T3" fmla="*/ 8 h 70"/>
                <a:gd name="T4" fmla="*/ 8 w 40"/>
                <a:gd name="T5" fmla="*/ 17 h 70"/>
                <a:gd name="T6" fmla="*/ 16 w 40"/>
                <a:gd name="T7" fmla="*/ 35 h 70"/>
                <a:gd name="T8" fmla="*/ 24 w 40"/>
                <a:gd name="T9" fmla="*/ 35 h 70"/>
                <a:gd name="T10" fmla="*/ 24 w 40"/>
                <a:gd name="T11" fmla="*/ 44 h 70"/>
                <a:gd name="T12" fmla="*/ 40 w 40"/>
                <a:gd name="T13" fmla="*/ 44 h 70"/>
                <a:gd name="T14" fmla="*/ 40 w 40"/>
                <a:gd name="T15" fmla="*/ 52 h 70"/>
                <a:gd name="T16" fmla="*/ 4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0" y="0"/>
                  </a:moveTo>
                  <a:lnTo>
                    <a:pt x="8" y="8"/>
                  </a:lnTo>
                  <a:lnTo>
                    <a:pt x="8" y="17"/>
                  </a:lnTo>
                  <a:lnTo>
                    <a:pt x="16" y="35"/>
                  </a:lnTo>
                  <a:lnTo>
                    <a:pt x="24" y="35"/>
                  </a:lnTo>
                  <a:lnTo>
                    <a:pt x="24" y="44"/>
                  </a:lnTo>
                  <a:lnTo>
                    <a:pt x="40" y="44"/>
                  </a:lnTo>
                  <a:lnTo>
                    <a:pt x="40" y="52"/>
                  </a:lnTo>
                  <a:lnTo>
                    <a:pt x="4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24" name="Freeform 211"/>
            <p:cNvSpPr>
              <a:spLocks/>
            </p:cNvSpPr>
            <p:nvPr/>
          </p:nvSpPr>
          <p:spPr bwMode="auto">
            <a:xfrm>
              <a:off x="1924" y="3419"/>
              <a:ext cx="56" cy="115"/>
            </a:xfrm>
            <a:custGeom>
              <a:avLst/>
              <a:gdLst>
                <a:gd name="T0" fmla="*/ 56 w 56"/>
                <a:gd name="T1" fmla="*/ 0 h 115"/>
                <a:gd name="T2" fmla="*/ 32 w 56"/>
                <a:gd name="T3" fmla="*/ 27 h 115"/>
                <a:gd name="T4" fmla="*/ 24 w 56"/>
                <a:gd name="T5" fmla="*/ 36 h 115"/>
                <a:gd name="T6" fmla="*/ 24 w 56"/>
                <a:gd name="T7" fmla="*/ 44 h 115"/>
                <a:gd name="T8" fmla="*/ 24 w 56"/>
                <a:gd name="T9" fmla="*/ 62 h 115"/>
                <a:gd name="T10" fmla="*/ 8 w 56"/>
                <a:gd name="T11" fmla="*/ 71 h 115"/>
                <a:gd name="T12" fmla="*/ 8 w 56"/>
                <a:gd name="T13" fmla="*/ 79 h 115"/>
                <a:gd name="T14" fmla="*/ 8 w 56"/>
                <a:gd name="T15" fmla="*/ 88 h 115"/>
                <a:gd name="T16" fmla="*/ 0 w 56"/>
                <a:gd name="T17" fmla="*/ 106 h 115"/>
                <a:gd name="T18" fmla="*/ 0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56" y="0"/>
                  </a:moveTo>
                  <a:lnTo>
                    <a:pt x="32" y="27"/>
                  </a:lnTo>
                  <a:lnTo>
                    <a:pt x="24" y="36"/>
                  </a:lnTo>
                  <a:lnTo>
                    <a:pt x="24" y="44"/>
                  </a:lnTo>
                  <a:lnTo>
                    <a:pt x="24" y="62"/>
                  </a:lnTo>
                  <a:lnTo>
                    <a:pt x="8" y="71"/>
                  </a:lnTo>
                  <a:lnTo>
                    <a:pt x="8" y="79"/>
                  </a:lnTo>
                  <a:lnTo>
                    <a:pt x="8" y="88"/>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25" name="Freeform 212"/>
            <p:cNvSpPr>
              <a:spLocks/>
            </p:cNvSpPr>
            <p:nvPr/>
          </p:nvSpPr>
          <p:spPr bwMode="auto">
            <a:xfrm>
              <a:off x="1796" y="3455"/>
              <a:ext cx="48" cy="79"/>
            </a:xfrm>
            <a:custGeom>
              <a:avLst/>
              <a:gdLst>
                <a:gd name="T0" fmla="*/ 0 w 48"/>
                <a:gd name="T1" fmla="*/ 0 h 79"/>
                <a:gd name="T2" fmla="*/ 16 w 48"/>
                <a:gd name="T3" fmla="*/ 8 h 79"/>
                <a:gd name="T4" fmla="*/ 24 w 48"/>
                <a:gd name="T5" fmla="*/ 26 h 79"/>
                <a:gd name="T6" fmla="*/ 32 w 48"/>
                <a:gd name="T7" fmla="*/ 35 h 79"/>
                <a:gd name="T8" fmla="*/ 48 w 48"/>
                <a:gd name="T9" fmla="*/ 35 h 79"/>
                <a:gd name="T10" fmla="*/ 48 w 48"/>
                <a:gd name="T11" fmla="*/ 43 h 79"/>
                <a:gd name="T12" fmla="*/ 48 w 48"/>
                <a:gd name="T13" fmla="*/ 52 h 79"/>
                <a:gd name="T14" fmla="*/ 48 w 48"/>
                <a:gd name="T15" fmla="*/ 70 h 79"/>
                <a:gd name="T16" fmla="*/ 48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0" y="0"/>
                  </a:moveTo>
                  <a:lnTo>
                    <a:pt x="16" y="8"/>
                  </a:lnTo>
                  <a:lnTo>
                    <a:pt x="24" y="26"/>
                  </a:lnTo>
                  <a:lnTo>
                    <a:pt x="32" y="35"/>
                  </a:lnTo>
                  <a:lnTo>
                    <a:pt x="48" y="35"/>
                  </a:lnTo>
                  <a:lnTo>
                    <a:pt x="48" y="43"/>
                  </a:lnTo>
                  <a:lnTo>
                    <a:pt x="48" y="52"/>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26" name="Freeform 213"/>
            <p:cNvSpPr>
              <a:spLocks/>
            </p:cNvSpPr>
            <p:nvPr/>
          </p:nvSpPr>
          <p:spPr bwMode="auto">
            <a:xfrm>
              <a:off x="1948" y="3481"/>
              <a:ext cx="48" cy="79"/>
            </a:xfrm>
            <a:custGeom>
              <a:avLst/>
              <a:gdLst>
                <a:gd name="T0" fmla="*/ 0 w 48"/>
                <a:gd name="T1" fmla="*/ 0 h 79"/>
                <a:gd name="T2" fmla="*/ 0 w 48"/>
                <a:gd name="T3" fmla="*/ 9 h 79"/>
                <a:gd name="T4" fmla="*/ 8 w 48"/>
                <a:gd name="T5" fmla="*/ 9 h 79"/>
                <a:gd name="T6" fmla="*/ 8 w 48"/>
                <a:gd name="T7" fmla="*/ 17 h 79"/>
                <a:gd name="T8" fmla="*/ 16 w 48"/>
                <a:gd name="T9" fmla="*/ 17 h 79"/>
                <a:gd name="T10" fmla="*/ 16 w 48"/>
                <a:gd name="T11" fmla="*/ 26 h 79"/>
                <a:gd name="T12" fmla="*/ 32 w 48"/>
                <a:gd name="T13" fmla="*/ 26 h 79"/>
                <a:gd name="T14" fmla="*/ 32 w 48"/>
                <a:gd name="T15" fmla="*/ 44 h 79"/>
                <a:gd name="T16" fmla="*/ 40 w 48"/>
                <a:gd name="T17" fmla="*/ 44 h 79"/>
                <a:gd name="T18" fmla="*/ 40 w 48"/>
                <a:gd name="T19" fmla="*/ 53 h 79"/>
                <a:gd name="T20" fmla="*/ 48 w 48"/>
                <a:gd name="T21" fmla="*/ 61 h 79"/>
                <a:gd name="T22" fmla="*/ 40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0" y="0"/>
                  </a:moveTo>
                  <a:lnTo>
                    <a:pt x="0" y="9"/>
                  </a:lnTo>
                  <a:lnTo>
                    <a:pt x="8" y="9"/>
                  </a:lnTo>
                  <a:lnTo>
                    <a:pt x="8" y="17"/>
                  </a:lnTo>
                  <a:lnTo>
                    <a:pt x="16" y="17"/>
                  </a:lnTo>
                  <a:lnTo>
                    <a:pt x="16" y="26"/>
                  </a:lnTo>
                  <a:lnTo>
                    <a:pt x="32" y="26"/>
                  </a:lnTo>
                  <a:lnTo>
                    <a:pt x="32" y="44"/>
                  </a:lnTo>
                  <a:lnTo>
                    <a:pt x="40" y="44"/>
                  </a:lnTo>
                  <a:lnTo>
                    <a:pt x="40" y="53"/>
                  </a:lnTo>
                  <a:lnTo>
                    <a:pt x="48" y="61"/>
                  </a:lnTo>
                  <a:lnTo>
                    <a:pt x="4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27" name="Freeform 214"/>
            <p:cNvSpPr>
              <a:spLocks/>
            </p:cNvSpPr>
            <p:nvPr/>
          </p:nvSpPr>
          <p:spPr bwMode="auto">
            <a:xfrm>
              <a:off x="2028" y="3455"/>
              <a:ext cx="16" cy="114"/>
            </a:xfrm>
            <a:custGeom>
              <a:avLst/>
              <a:gdLst>
                <a:gd name="T0" fmla="*/ 16 w 16"/>
                <a:gd name="T1" fmla="*/ 0 h 114"/>
                <a:gd name="T2" fmla="*/ 16 w 16"/>
                <a:gd name="T3" fmla="*/ 26 h 114"/>
                <a:gd name="T4" fmla="*/ 16 w 16"/>
                <a:gd name="T5" fmla="*/ 35 h 114"/>
                <a:gd name="T6" fmla="*/ 16 w 16"/>
                <a:gd name="T7" fmla="*/ 43 h 114"/>
                <a:gd name="T8" fmla="*/ 16 w 16"/>
                <a:gd name="T9" fmla="*/ 52 h 114"/>
                <a:gd name="T10" fmla="*/ 16 w 16"/>
                <a:gd name="T11" fmla="*/ 70 h 114"/>
                <a:gd name="T12" fmla="*/ 0 w 16"/>
                <a:gd name="T13" fmla="*/ 79 h 114"/>
                <a:gd name="T14" fmla="*/ 0 w 16"/>
                <a:gd name="T15" fmla="*/ 87 h 114"/>
                <a:gd name="T16" fmla="*/ 0 w 16"/>
                <a:gd name="T17" fmla="*/ 105 h 114"/>
                <a:gd name="T18" fmla="*/ 0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16" y="0"/>
                  </a:moveTo>
                  <a:lnTo>
                    <a:pt x="16" y="26"/>
                  </a:lnTo>
                  <a:lnTo>
                    <a:pt x="16" y="35"/>
                  </a:lnTo>
                  <a:lnTo>
                    <a:pt x="16" y="43"/>
                  </a:lnTo>
                  <a:lnTo>
                    <a:pt x="16" y="52"/>
                  </a:lnTo>
                  <a:lnTo>
                    <a:pt x="16" y="70"/>
                  </a:lnTo>
                  <a:lnTo>
                    <a:pt x="0" y="79"/>
                  </a:lnTo>
                  <a:lnTo>
                    <a:pt x="0" y="87"/>
                  </a:lnTo>
                  <a:lnTo>
                    <a:pt x="0" y="105"/>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28" name="Freeform 215"/>
            <p:cNvSpPr>
              <a:spLocks/>
            </p:cNvSpPr>
            <p:nvPr/>
          </p:nvSpPr>
          <p:spPr bwMode="auto">
            <a:xfrm>
              <a:off x="2076" y="3463"/>
              <a:ext cx="32" cy="79"/>
            </a:xfrm>
            <a:custGeom>
              <a:avLst/>
              <a:gdLst>
                <a:gd name="T0" fmla="*/ 0 w 32"/>
                <a:gd name="T1" fmla="*/ 0 h 79"/>
                <a:gd name="T2" fmla="*/ 0 w 32"/>
                <a:gd name="T3" fmla="*/ 18 h 79"/>
                <a:gd name="T4" fmla="*/ 8 w 32"/>
                <a:gd name="T5" fmla="*/ 27 h 79"/>
                <a:gd name="T6" fmla="*/ 16 w 32"/>
                <a:gd name="T7" fmla="*/ 27 h 79"/>
                <a:gd name="T8" fmla="*/ 16 w 32"/>
                <a:gd name="T9" fmla="*/ 35 h 79"/>
                <a:gd name="T10" fmla="*/ 32 w 32"/>
                <a:gd name="T11" fmla="*/ 44 h 79"/>
                <a:gd name="T12" fmla="*/ 32 w 32"/>
                <a:gd name="T13" fmla="*/ 62 h 79"/>
                <a:gd name="T14" fmla="*/ 32 w 32"/>
                <a:gd name="T15" fmla="*/ 71 h 79"/>
                <a:gd name="T16" fmla="*/ 32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0" y="0"/>
                  </a:moveTo>
                  <a:lnTo>
                    <a:pt x="0" y="18"/>
                  </a:lnTo>
                  <a:lnTo>
                    <a:pt x="8" y="27"/>
                  </a:lnTo>
                  <a:lnTo>
                    <a:pt x="16" y="27"/>
                  </a:lnTo>
                  <a:lnTo>
                    <a:pt x="16" y="35"/>
                  </a:lnTo>
                  <a:lnTo>
                    <a:pt x="32" y="44"/>
                  </a:lnTo>
                  <a:lnTo>
                    <a:pt x="32" y="62"/>
                  </a:lnTo>
                  <a:lnTo>
                    <a:pt x="32" y="71"/>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29" name="Freeform 216"/>
            <p:cNvSpPr>
              <a:spLocks/>
            </p:cNvSpPr>
            <p:nvPr/>
          </p:nvSpPr>
          <p:spPr bwMode="auto">
            <a:xfrm>
              <a:off x="2124" y="3446"/>
              <a:ext cx="24" cy="149"/>
            </a:xfrm>
            <a:custGeom>
              <a:avLst/>
              <a:gdLst>
                <a:gd name="T0" fmla="*/ 0 w 24"/>
                <a:gd name="T1" fmla="*/ 0 h 149"/>
                <a:gd name="T2" fmla="*/ 0 w 24"/>
                <a:gd name="T3" fmla="*/ 9 h 149"/>
                <a:gd name="T4" fmla="*/ 0 w 24"/>
                <a:gd name="T5" fmla="*/ 35 h 149"/>
                <a:gd name="T6" fmla="*/ 0 w 24"/>
                <a:gd name="T7" fmla="*/ 44 h 149"/>
                <a:gd name="T8" fmla="*/ 0 w 24"/>
                <a:gd name="T9" fmla="*/ 52 h 149"/>
                <a:gd name="T10" fmla="*/ 8 w 24"/>
                <a:gd name="T11" fmla="*/ 61 h 149"/>
                <a:gd name="T12" fmla="*/ 8 w 24"/>
                <a:gd name="T13" fmla="*/ 88 h 149"/>
                <a:gd name="T14" fmla="*/ 24 w 24"/>
                <a:gd name="T15" fmla="*/ 96 h 149"/>
                <a:gd name="T16" fmla="*/ 24 w 24"/>
                <a:gd name="T17" fmla="*/ 114 h 149"/>
                <a:gd name="T18" fmla="*/ 24 w 24"/>
                <a:gd name="T19" fmla="*/ 123 h 149"/>
                <a:gd name="T20" fmla="*/ 24 w 24"/>
                <a:gd name="T21" fmla="*/ 132 h 149"/>
                <a:gd name="T22" fmla="*/ 8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0" y="0"/>
                  </a:moveTo>
                  <a:lnTo>
                    <a:pt x="0" y="9"/>
                  </a:lnTo>
                  <a:lnTo>
                    <a:pt x="0" y="35"/>
                  </a:lnTo>
                  <a:lnTo>
                    <a:pt x="0" y="44"/>
                  </a:lnTo>
                  <a:lnTo>
                    <a:pt x="0" y="52"/>
                  </a:lnTo>
                  <a:lnTo>
                    <a:pt x="8" y="61"/>
                  </a:lnTo>
                  <a:lnTo>
                    <a:pt x="8" y="88"/>
                  </a:lnTo>
                  <a:lnTo>
                    <a:pt x="24" y="96"/>
                  </a:lnTo>
                  <a:lnTo>
                    <a:pt x="24" y="114"/>
                  </a:lnTo>
                  <a:lnTo>
                    <a:pt x="24" y="123"/>
                  </a:lnTo>
                  <a:lnTo>
                    <a:pt x="24" y="132"/>
                  </a:lnTo>
                  <a:lnTo>
                    <a:pt x="8"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30" name="Freeform 217"/>
            <p:cNvSpPr>
              <a:spLocks/>
            </p:cNvSpPr>
            <p:nvPr/>
          </p:nvSpPr>
          <p:spPr bwMode="auto">
            <a:xfrm>
              <a:off x="2108" y="3384"/>
              <a:ext cx="72" cy="114"/>
            </a:xfrm>
            <a:custGeom>
              <a:avLst/>
              <a:gdLst>
                <a:gd name="T0" fmla="*/ 0 w 72"/>
                <a:gd name="T1" fmla="*/ 0 h 114"/>
                <a:gd name="T2" fmla="*/ 8 w 72"/>
                <a:gd name="T3" fmla="*/ 9 h 114"/>
                <a:gd name="T4" fmla="*/ 16 w 72"/>
                <a:gd name="T5" fmla="*/ 27 h 114"/>
                <a:gd name="T6" fmla="*/ 24 w 72"/>
                <a:gd name="T7" fmla="*/ 27 h 114"/>
                <a:gd name="T8" fmla="*/ 40 w 72"/>
                <a:gd name="T9" fmla="*/ 35 h 114"/>
                <a:gd name="T10" fmla="*/ 48 w 72"/>
                <a:gd name="T11" fmla="*/ 44 h 114"/>
                <a:gd name="T12" fmla="*/ 56 w 72"/>
                <a:gd name="T13" fmla="*/ 62 h 114"/>
                <a:gd name="T14" fmla="*/ 56 w 72"/>
                <a:gd name="T15" fmla="*/ 71 h 114"/>
                <a:gd name="T16" fmla="*/ 56 w 72"/>
                <a:gd name="T17" fmla="*/ 79 h 114"/>
                <a:gd name="T18" fmla="*/ 56 w 72"/>
                <a:gd name="T19" fmla="*/ 97 h 114"/>
                <a:gd name="T20" fmla="*/ 72 w 72"/>
                <a:gd name="T21" fmla="*/ 106 h 114"/>
                <a:gd name="T22" fmla="*/ 72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0" y="0"/>
                  </a:moveTo>
                  <a:lnTo>
                    <a:pt x="8" y="9"/>
                  </a:lnTo>
                  <a:lnTo>
                    <a:pt x="16" y="27"/>
                  </a:lnTo>
                  <a:lnTo>
                    <a:pt x="24" y="27"/>
                  </a:lnTo>
                  <a:lnTo>
                    <a:pt x="40" y="35"/>
                  </a:lnTo>
                  <a:lnTo>
                    <a:pt x="48" y="44"/>
                  </a:lnTo>
                  <a:lnTo>
                    <a:pt x="56" y="62"/>
                  </a:lnTo>
                  <a:lnTo>
                    <a:pt x="56" y="71"/>
                  </a:lnTo>
                  <a:lnTo>
                    <a:pt x="56" y="79"/>
                  </a:lnTo>
                  <a:lnTo>
                    <a:pt x="56" y="97"/>
                  </a:lnTo>
                  <a:lnTo>
                    <a:pt x="72" y="106"/>
                  </a:lnTo>
                  <a:lnTo>
                    <a:pt x="72"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31" name="Freeform 218"/>
            <p:cNvSpPr>
              <a:spLocks/>
            </p:cNvSpPr>
            <p:nvPr/>
          </p:nvSpPr>
          <p:spPr bwMode="auto">
            <a:xfrm>
              <a:off x="1764" y="3446"/>
              <a:ext cx="48" cy="88"/>
            </a:xfrm>
            <a:custGeom>
              <a:avLst/>
              <a:gdLst>
                <a:gd name="T0" fmla="*/ 48 w 48"/>
                <a:gd name="T1" fmla="*/ 0 h 88"/>
                <a:gd name="T2" fmla="*/ 32 w 48"/>
                <a:gd name="T3" fmla="*/ 0 h 88"/>
                <a:gd name="T4" fmla="*/ 24 w 48"/>
                <a:gd name="T5" fmla="*/ 9 h 88"/>
                <a:gd name="T6" fmla="*/ 24 w 48"/>
                <a:gd name="T7" fmla="*/ 17 h 88"/>
                <a:gd name="T8" fmla="*/ 24 w 48"/>
                <a:gd name="T9" fmla="*/ 35 h 88"/>
                <a:gd name="T10" fmla="*/ 24 w 48"/>
                <a:gd name="T11" fmla="*/ 44 h 88"/>
                <a:gd name="T12" fmla="*/ 16 w 48"/>
                <a:gd name="T13" fmla="*/ 52 h 88"/>
                <a:gd name="T14" fmla="*/ 16 w 48"/>
                <a:gd name="T15" fmla="*/ 61 h 88"/>
                <a:gd name="T16" fmla="*/ 16 w 48"/>
                <a:gd name="T17" fmla="*/ 79 h 88"/>
                <a:gd name="T18" fmla="*/ 16 w 48"/>
                <a:gd name="T19" fmla="*/ 88 h 88"/>
                <a:gd name="T20" fmla="*/ 0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48" y="0"/>
                  </a:moveTo>
                  <a:lnTo>
                    <a:pt x="32" y="0"/>
                  </a:lnTo>
                  <a:lnTo>
                    <a:pt x="24" y="9"/>
                  </a:lnTo>
                  <a:lnTo>
                    <a:pt x="24" y="17"/>
                  </a:lnTo>
                  <a:lnTo>
                    <a:pt x="24" y="35"/>
                  </a:lnTo>
                  <a:lnTo>
                    <a:pt x="24" y="44"/>
                  </a:lnTo>
                  <a:lnTo>
                    <a:pt x="16" y="52"/>
                  </a:lnTo>
                  <a:lnTo>
                    <a:pt x="16" y="61"/>
                  </a:lnTo>
                  <a:lnTo>
                    <a:pt x="16" y="79"/>
                  </a:lnTo>
                  <a:lnTo>
                    <a:pt x="16" y="88"/>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32" name="Freeform 219"/>
            <p:cNvSpPr>
              <a:spLocks/>
            </p:cNvSpPr>
            <p:nvPr/>
          </p:nvSpPr>
          <p:spPr bwMode="auto">
            <a:xfrm>
              <a:off x="1844" y="3498"/>
              <a:ext cx="40" cy="80"/>
            </a:xfrm>
            <a:custGeom>
              <a:avLst/>
              <a:gdLst>
                <a:gd name="T0" fmla="*/ 0 w 40"/>
                <a:gd name="T1" fmla="*/ 0 h 80"/>
                <a:gd name="T2" fmla="*/ 16 w 40"/>
                <a:gd name="T3" fmla="*/ 0 h 80"/>
                <a:gd name="T4" fmla="*/ 32 w 40"/>
                <a:gd name="T5" fmla="*/ 0 h 80"/>
                <a:gd name="T6" fmla="*/ 32 w 40"/>
                <a:gd name="T7" fmla="*/ 9 h 80"/>
                <a:gd name="T8" fmla="*/ 40 w 40"/>
                <a:gd name="T9" fmla="*/ 27 h 80"/>
                <a:gd name="T10" fmla="*/ 40 w 40"/>
                <a:gd name="T11" fmla="*/ 36 h 80"/>
                <a:gd name="T12" fmla="*/ 40 w 40"/>
                <a:gd name="T13" fmla="*/ 44 h 80"/>
                <a:gd name="T14" fmla="*/ 40 w 40"/>
                <a:gd name="T15" fmla="*/ 62 h 80"/>
                <a:gd name="T16" fmla="*/ 40 w 40"/>
                <a:gd name="T17" fmla="*/ 71 h 80"/>
                <a:gd name="T18" fmla="*/ 4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0" y="0"/>
                  </a:moveTo>
                  <a:lnTo>
                    <a:pt x="16" y="0"/>
                  </a:lnTo>
                  <a:lnTo>
                    <a:pt x="32" y="0"/>
                  </a:lnTo>
                  <a:lnTo>
                    <a:pt x="32" y="9"/>
                  </a:lnTo>
                  <a:lnTo>
                    <a:pt x="40" y="27"/>
                  </a:lnTo>
                  <a:lnTo>
                    <a:pt x="40" y="36"/>
                  </a:lnTo>
                  <a:lnTo>
                    <a:pt x="40" y="44"/>
                  </a:lnTo>
                  <a:lnTo>
                    <a:pt x="40" y="62"/>
                  </a:lnTo>
                  <a:lnTo>
                    <a:pt x="40" y="71"/>
                  </a:lnTo>
                  <a:lnTo>
                    <a:pt x="4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33" name="Freeform 220"/>
            <p:cNvSpPr>
              <a:spLocks/>
            </p:cNvSpPr>
            <p:nvPr/>
          </p:nvSpPr>
          <p:spPr bwMode="auto">
            <a:xfrm>
              <a:off x="1844" y="3411"/>
              <a:ext cx="32" cy="79"/>
            </a:xfrm>
            <a:custGeom>
              <a:avLst/>
              <a:gdLst>
                <a:gd name="T0" fmla="*/ 0 w 32"/>
                <a:gd name="T1" fmla="*/ 8 h 79"/>
                <a:gd name="T2" fmla="*/ 8 w 32"/>
                <a:gd name="T3" fmla="*/ 0 h 79"/>
                <a:gd name="T4" fmla="*/ 8 w 32"/>
                <a:gd name="T5" fmla="*/ 8 h 79"/>
                <a:gd name="T6" fmla="*/ 8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32 w 32"/>
                <a:gd name="T19" fmla="*/ 70 h 79"/>
                <a:gd name="T20" fmla="*/ 32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0" y="8"/>
                  </a:moveTo>
                  <a:lnTo>
                    <a:pt x="8" y="0"/>
                  </a:lnTo>
                  <a:lnTo>
                    <a:pt x="8" y="8"/>
                  </a:lnTo>
                  <a:lnTo>
                    <a:pt x="8" y="17"/>
                  </a:lnTo>
                  <a:lnTo>
                    <a:pt x="16" y="17"/>
                  </a:lnTo>
                  <a:lnTo>
                    <a:pt x="16" y="35"/>
                  </a:lnTo>
                  <a:lnTo>
                    <a:pt x="16" y="44"/>
                  </a:lnTo>
                  <a:lnTo>
                    <a:pt x="16" y="52"/>
                  </a:lnTo>
                  <a:lnTo>
                    <a:pt x="16" y="70"/>
                  </a:lnTo>
                  <a:lnTo>
                    <a:pt x="32" y="70"/>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34" name="Freeform 221"/>
            <p:cNvSpPr>
              <a:spLocks/>
            </p:cNvSpPr>
            <p:nvPr/>
          </p:nvSpPr>
          <p:spPr bwMode="auto">
            <a:xfrm>
              <a:off x="2028" y="3534"/>
              <a:ext cx="48" cy="79"/>
            </a:xfrm>
            <a:custGeom>
              <a:avLst/>
              <a:gdLst>
                <a:gd name="T0" fmla="*/ 0 w 48"/>
                <a:gd name="T1" fmla="*/ 0 h 79"/>
                <a:gd name="T2" fmla="*/ 16 w 48"/>
                <a:gd name="T3" fmla="*/ 8 h 79"/>
                <a:gd name="T4" fmla="*/ 16 w 48"/>
                <a:gd name="T5" fmla="*/ 26 h 79"/>
                <a:gd name="T6" fmla="*/ 24 w 48"/>
                <a:gd name="T7" fmla="*/ 35 h 79"/>
                <a:gd name="T8" fmla="*/ 32 w 48"/>
                <a:gd name="T9" fmla="*/ 35 h 79"/>
                <a:gd name="T10" fmla="*/ 32 w 48"/>
                <a:gd name="T11" fmla="*/ 44 h 79"/>
                <a:gd name="T12" fmla="*/ 48 w 48"/>
                <a:gd name="T13" fmla="*/ 44 h 79"/>
                <a:gd name="T14" fmla="*/ 48 w 48"/>
                <a:gd name="T15" fmla="*/ 61 h 79"/>
                <a:gd name="T16" fmla="*/ 48 w 48"/>
                <a:gd name="T17" fmla="*/ 70 h 79"/>
                <a:gd name="T18" fmla="*/ 48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0" y="0"/>
                  </a:moveTo>
                  <a:lnTo>
                    <a:pt x="16" y="8"/>
                  </a:lnTo>
                  <a:lnTo>
                    <a:pt x="16" y="26"/>
                  </a:lnTo>
                  <a:lnTo>
                    <a:pt x="24" y="35"/>
                  </a:lnTo>
                  <a:lnTo>
                    <a:pt x="32" y="35"/>
                  </a:lnTo>
                  <a:lnTo>
                    <a:pt x="32" y="44"/>
                  </a:lnTo>
                  <a:lnTo>
                    <a:pt x="48" y="44"/>
                  </a:lnTo>
                  <a:lnTo>
                    <a:pt x="48" y="61"/>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35" name="Freeform 222"/>
            <p:cNvSpPr>
              <a:spLocks/>
            </p:cNvSpPr>
            <p:nvPr/>
          </p:nvSpPr>
          <p:spPr bwMode="auto">
            <a:xfrm>
              <a:off x="2044" y="3455"/>
              <a:ext cx="64" cy="35"/>
            </a:xfrm>
            <a:custGeom>
              <a:avLst/>
              <a:gdLst>
                <a:gd name="T0" fmla="*/ 0 w 64"/>
                <a:gd name="T1" fmla="*/ 0 h 35"/>
                <a:gd name="T2" fmla="*/ 8 w 64"/>
                <a:gd name="T3" fmla="*/ 0 h 35"/>
                <a:gd name="T4" fmla="*/ 16 w 64"/>
                <a:gd name="T5" fmla="*/ 0 h 35"/>
                <a:gd name="T6" fmla="*/ 32 w 64"/>
                <a:gd name="T7" fmla="*/ 0 h 35"/>
                <a:gd name="T8" fmla="*/ 32 w 64"/>
                <a:gd name="T9" fmla="*/ 8 h 35"/>
                <a:gd name="T10" fmla="*/ 40 w 64"/>
                <a:gd name="T11" fmla="*/ 8 h 35"/>
                <a:gd name="T12" fmla="*/ 48 w 64"/>
                <a:gd name="T13" fmla="*/ 26 h 35"/>
                <a:gd name="T14" fmla="*/ 64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0" y="0"/>
                  </a:moveTo>
                  <a:lnTo>
                    <a:pt x="8" y="0"/>
                  </a:lnTo>
                  <a:lnTo>
                    <a:pt x="16" y="0"/>
                  </a:lnTo>
                  <a:lnTo>
                    <a:pt x="32" y="0"/>
                  </a:lnTo>
                  <a:lnTo>
                    <a:pt x="32" y="8"/>
                  </a:lnTo>
                  <a:lnTo>
                    <a:pt x="40" y="8"/>
                  </a:lnTo>
                  <a:lnTo>
                    <a:pt x="48" y="26"/>
                  </a:lnTo>
                  <a:lnTo>
                    <a:pt x="64"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36" name="Freeform 223"/>
            <p:cNvSpPr>
              <a:spLocks/>
            </p:cNvSpPr>
            <p:nvPr/>
          </p:nvSpPr>
          <p:spPr bwMode="auto">
            <a:xfrm>
              <a:off x="2012" y="3455"/>
              <a:ext cx="16" cy="123"/>
            </a:xfrm>
            <a:custGeom>
              <a:avLst/>
              <a:gdLst>
                <a:gd name="T0" fmla="*/ 16 w 16"/>
                <a:gd name="T1" fmla="*/ 0 h 123"/>
                <a:gd name="T2" fmla="*/ 16 w 16"/>
                <a:gd name="T3" fmla="*/ 35 h 123"/>
                <a:gd name="T4" fmla="*/ 16 w 16"/>
                <a:gd name="T5" fmla="*/ 43 h 123"/>
                <a:gd name="T6" fmla="*/ 16 w 16"/>
                <a:gd name="T7" fmla="*/ 70 h 123"/>
                <a:gd name="T8" fmla="*/ 8 w 16"/>
                <a:gd name="T9" fmla="*/ 70 h 123"/>
                <a:gd name="T10" fmla="*/ 8 w 16"/>
                <a:gd name="T11" fmla="*/ 79 h 123"/>
                <a:gd name="T12" fmla="*/ 8 w 16"/>
                <a:gd name="T13" fmla="*/ 87 h 123"/>
                <a:gd name="T14" fmla="*/ 8 w 16"/>
                <a:gd name="T15" fmla="*/ 105 h 123"/>
                <a:gd name="T16" fmla="*/ 0 w 16"/>
                <a:gd name="T17" fmla="*/ 114 h 123"/>
                <a:gd name="T18" fmla="*/ 0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16" y="0"/>
                  </a:moveTo>
                  <a:lnTo>
                    <a:pt x="16" y="35"/>
                  </a:lnTo>
                  <a:lnTo>
                    <a:pt x="16" y="43"/>
                  </a:lnTo>
                  <a:lnTo>
                    <a:pt x="16" y="70"/>
                  </a:lnTo>
                  <a:lnTo>
                    <a:pt x="8" y="70"/>
                  </a:lnTo>
                  <a:lnTo>
                    <a:pt x="8" y="79"/>
                  </a:lnTo>
                  <a:lnTo>
                    <a:pt x="8" y="87"/>
                  </a:lnTo>
                  <a:lnTo>
                    <a:pt x="8" y="105"/>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37" name="Freeform 224"/>
            <p:cNvSpPr>
              <a:spLocks/>
            </p:cNvSpPr>
            <p:nvPr/>
          </p:nvSpPr>
          <p:spPr bwMode="auto">
            <a:xfrm>
              <a:off x="1980" y="3481"/>
              <a:ext cx="16" cy="61"/>
            </a:xfrm>
            <a:custGeom>
              <a:avLst/>
              <a:gdLst>
                <a:gd name="T0" fmla="*/ 0 w 16"/>
                <a:gd name="T1" fmla="*/ 0 h 61"/>
                <a:gd name="T2" fmla="*/ 8 w 16"/>
                <a:gd name="T3" fmla="*/ 9 h 61"/>
                <a:gd name="T4" fmla="*/ 16 w 16"/>
                <a:gd name="T5" fmla="*/ 17 h 61"/>
                <a:gd name="T6" fmla="*/ 16 w 16"/>
                <a:gd name="T7" fmla="*/ 26 h 61"/>
                <a:gd name="T8" fmla="*/ 16 w 16"/>
                <a:gd name="T9" fmla="*/ 44 h 61"/>
                <a:gd name="T10" fmla="*/ 16 w 16"/>
                <a:gd name="T11" fmla="*/ 53 h 61"/>
                <a:gd name="T12" fmla="*/ 16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0" y="0"/>
                  </a:moveTo>
                  <a:lnTo>
                    <a:pt x="8" y="9"/>
                  </a:lnTo>
                  <a:lnTo>
                    <a:pt x="16" y="17"/>
                  </a:lnTo>
                  <a:lnTo>
                    <a:pt x="16" y="26"/>
                  </a:lnTo>
                  <a:lnTo>
                    <a:pt x="16" y="44"/>
                  </a:lnTo>
                  <a:lnTo>
                    <a:pt x="16" y="53"/>
                  </a:lnTo>
                  <a:lnTo>
                    <a:pt x="16"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38" name="Freeform 225"/>
            <p:cNvSpPr>
              <a:spLocks/>
            </p:cNvSpPr>
            <p:nvPr/>
          </p:nvSpPr>
          <p:spPr bwMode="auto">
            <a:xfrm>
              <a:off x="1948" y="3507"/>
              <a:ext cx="16" cy="88"/>
            </a:xfrm>
            <a:custGeom>
              <a:avLst/>
              <a:gdLst>
                <a:gd name="T0" fmla="*/ 16 w 16"/>
                <a:gd name="T1" fmla="*/ 0 h 88"/>
                <a:gd name="T2" fmla="*/ 16 w 16"/>
                <a:gd name="T3" fmla="*/ 27 h 88"/>
                <a:gd name="T4" fmla="*/ 8 w 16"/>
                <a:gd name="T5" fmla="*/ 35 h 88"/>
                <a:gd name="T6" fmla="*/ 8 w 16"/>
                <a:gd name="T7" fmla="*/ 53 h 88"/>
                <a:gd name="T8" fmla="*/ 0 w 16"/>
                <a:gd name="T9" fmla="*/ 62 h 88"/>
                <a:gd name="T10" fmla="*/ 0 w 16"/>
                <a:gd name="T11" fmla="*/ 71 h 88"/>
                <a:gd name="T12" fmla="*/ 0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16" y="0"/>
                  </a:moveTo>
                  <a:lnTo>
                    <a:pt x="16" y="27"/>
                  </a:lnTo>
                  <a:lnTo>
                    <a:pt x="8" y="35"/>
                  </a:lnTo>
                  <a:lnTo>
                    <a:pt x="8"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39" name="Freeform 226"/>
            <p:cNvSpPr>
              <a:spLocks/>
            </p:cNvSpPr>
            <p:nvPr/>
          </p:nvSpPr>
          <p:spPr bwMode="auto">
            <a:xfrm>
              <a:off x="1908" y="3455"/>
              <a:ext cx="16" cy="123"/>
            </a:xfrm>
            <a:custGeom>
              <a:avLst/>
              <a:gdLst>
                <a:gd name="T0" fmla="*/ 8 w 16"/>
                <a:gd name="T1" fmla="*/ 0 h 123"/>
                <a:gd name="T2" fmla="*/ 8 w 16"/>
                <a:gd name="T3" fmla="*/ 8 h 123"/>
                <a:gd name="T4" fmla="*/ 16 w 16"/>
                <a:gd name="T5" fmla="*/ 26 h 123"/>
                <a:gd name="T6" fmla="*/ 16 w 16"/>
                <a:gd name="T7" fmla="*/ 35 h 123"/>
                <a:gd name="T8" fmla="*/ 8 w 16"/>
                <a:gd name="T9" fmla="*/ 43 h 123"/>
                <a:gd name="T10" fmla="*/ 8 w 16"/>
                <a:gd name="T11" fmla="*/ 52 h 123"/>
                <a:gd name="T12" fmla="*/ 8 w 16"/>
                <a:gd name="T13" fmla="*/ 70 h 123"/>
                <a:gd name="T14" fmla="*/ 8 w 16"/>
                <a:gd name="T15" fmla="*/ 79 h 123"/>
                <a:gd name="T16" fmla="*/ 0 w 16"/>
                <a:gd name="T17" fmla="*/ 87 h 123"/>
                <a:gd name="T18" fmla="*/ 0 w 16"/>
                <a:gd name="T19" fmla="*/ 105 h 123"/>
                <a:gd name="T20" fmla="*/ 0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16" y="26"/>
                  </a:lnTo>
                  <a:lnTo>
                    <a:pt x="16" y="35"/>
                  </a:lnTo>
                  <a:lnTo>
                    <a:pt x="8" y="43"/>
                  </a:lnTo>
                  <a:lnTo>
                    <a:pt x="8" y="52"/>
                  </a:lnTo>
                  <a:lnTo>
                    <a:pt x="8" y="70"/>
                  </a:lnTo>
                  <a:lnTo>
                    <a:pt x="8" y="79"/>
                  </a:lnTo>
                  <a:lnTo>
                    <a:pt x="0" y="87"/>
                  </a:lnTo>
                  <a:lnTo>
                    <a:pt x="0" y="105"/>
                  </a:lnTo>
                  <a:lnTo>
                    <a:pt x="0"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40" name="Freeform 227"/>
            <p:cNvSpPr>
              <a:spLocks/>
            </p:cNvSpPr>
            <p:nvPr/>
          </p:nvSpPr>
          <p:spPr bwMode="auto">
            <a:xfrm>
              <a:off x="1788" y="3490"/>
              <a:ext cx="40" cy="105"/>
            </a:xfrm>
            <a:custGeom>
              <a:avLst/>
              <a:gdLst>
                <a:gd name="T0" fmla="*/ 32 w 40"/>
                <a:gd name="T1" fmla="*/ 0 h 105"/>
                <a:gd name="T2" fmla="*/ 40 w 40"/>
                <a:gd name="T3" fmla="*/ 8 h 105"/>
                <a:gd name="T4" fmla="*/ 32 w 40"/>
                <a:gd name="T5" fmla="*/ 17 h 105"/>
                <a:gd name="T6" fmla="*/ 24 w 40"/>
                <a:gd name="T7" fmla="*/ 35 h 105"/>
                <a:gd name="T8" fmla="*/ 8 w 40"/>
                <a:gd name="T9" fmla="*/ 44 h 105"/>
                <a:gd name="T10" fmla="*/ 8 w 40"/>
                <a:gd name="T11" fmla="*/ 52 h 105"/>
                <a:gd name="T12" fmla="*/ 0 w 40"/>
                <a:gd name="T13" fmla="*/ 70 h 105"/>
                <a:gd name="T14" fmla="*/ 0 w 40"/>
                <a:gd name="T15" fmla="*/ 79 h 105"/>
                <a:gd name="T16" fmla="*/ 0 w 40"/>
                <a:gd name="T17" fmla="*/ 88 h 105"/>
                <a:gd name="T18" fmla="*/ 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32" y="0"/>
                  </a:moveTo>
                  <a:lnTo>
                    <a:pt x="40" y="8"/>
                  </a:lnTo>
                  <a:lnTo>
                    <a:pt x="32" y="17"/>
                  </a:lnTo>
                  <a:lnTo>
                    <a:pt x="24" y="35"/>
                  </a:lnTo>
                  <a:lnTo>
                    <a:pt x="8" y="44"/>
                  </a:lnTo>
                  <a:lnTo>
                    <a:pt x="8" y="52"/>
                  </a:lnTo>
                  <a:lnTo>
                    <a:pt x="0" y="70"/>
                  </a:lnTo>
                  <a:lnTo>
                    <a:pt x="0" y="79"/>
                  </a:lnTo>
                  <a:lnTo>
                    <a:pt x="0" y="88"/>
                  </a:lnTo>
                  <a:lnTo>
                    <a:pt x="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41" name="Freeform 228"/>
            <p:cNvSpPr>
              <a:spLocks/>
            </p:cNvSpPr>
            <p:nvPr/>
          </p:nvSpPr>
          <p:spPr bwMode="auto">
            <a:xfrm>
              <a:off x="1724" y="3463"/>
              <a:ext cx="64" cy="115"/>
            </a:xfrm>
            <a:custGeom>
              <a:avLst/>
              <a:gdLst>
                <a:gd name="T0" fmla="*/ 64 w 64"/>
                <a:gd name="T1" fmla="*/ 0 h 115"/>
                <a:gd name="T2" fmla="*/ 56 w 64"/>
                <a:gd name="T3" fmla="*/ 18 h 115"/>
                <a:gd name="T4" fmla="*/ 56 w 64"/>
                <a:gd name="T5" fmla="*/ 27 h 115"/>
                <a:gd name="T6" fmla="*/ 40 w 64"/>
                <a:gd name="T7" fmla="*/ 27 h 115"/>
                <a:gd name="T8" fmla="*/ 32 w 64"/>
                <a:gd name="T9" fmla="*/ 27 h 115"/>
                <a:gd name="T10" fmla="*/ 32 w 64"/>
                <a:gd name="T11" fmla="*/ 35 h 115"/>
                <a:gd name="T12" fmla="*/ 32 w 64"/>
                <a:gd name="T13" fmla="*/ 44 h 115"/>
                <a:gd name="T14" fmla="*/ 24 w 64"/>
                <a:gd name="T15" fmla="*/ 62 h 115"/>
                <a:gd name="T16" fmla="*/ 16 w 64"/>
                <a:gd name="T17" fmla="*/ 71 h 115"/>
                <a:gd name="T18" fmla="*/ 16 w 64"/>
                <a:gd name="T19" fmla="*/ 79 h 115"/>
                <a:gd name="T20" fmla="*/ 16 w 64"/>
                <a:gd name="T21" fmla="*/ 97 h 115"/>
                <a:gd name="T22" fmla="*/ 0 w 64"/>
                <a:gd name="T23" fmla="*/ 97 h 115"/>
                <a:gd name="T24" fmla="*/ 0 w 64"/>
                <a:gd name="T25" fmla="*/ 106 h 115"/>
                <a:gd name="T26" fmla="*/ 0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64" y="0"/>
                  </a:moveTo>
                  <a:lnTo>
                    <a:pt x="56" y="18"/>
                  </a:lnTo>
                  <a:lnTo>
                    <a:pt x="56" y="27"/>
                  </a:lnTo>
                  <a:lnTo>
                    <a:pt x="40" y="27"/>
                  </a:lnTo>
                  <a:lnTo>
                    <a:pt x="32" y="27"/>
                  </a:lnTo>
                  <a:lnTo>
                    <a:pt x="32" y="35"/>
                  </a:lnTo>
                  <a:lnTo>
                    <a:pt x="32" y="44"/>
                  </a:lnTo>
                  <a:lnTo>
                    <a:pt x="24" y="62"/>
                  </a:lnTo>
                  <a:lnTo>
                    <a:pt x="16" y="71"/>
                  </a:lnTo>
                  <a:lnTo>
                    <a:pt x="16" y="79"/>
                  </a:lnTo>
                  <a:lnTo>
                    <a:pt x="16" y="97"/>
                  </a:lnTo>
                  <a:lnTo>
                    <a:pt x="0" y="97"/>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42" name="Freeform 229"/>
            <p:cNvSpPr>
              <a:spLocks/>
            </p:cNvSpPr>
            <p:nvPr/>
          </p:nvSpPr>
          <p:spPr bwMode="auto">
            <a:xfrm>
              <a:off x="2132" y="3507"/>
              <a:ext cx="48" cy="88"/>
            </a:xfrm>
            <a:custGeom>
              <a:avLst/>
              <a:gdLst>
                <a:gd name="T0" fmla="*/ 0 w 48"/>
                <a:gd name="T1" fmla="*/ 0 h 88"/>
                <a:gd name="T2" fmla="*/ 0 w 48"/>
                <a:gd name="T3" fmla="*/ 18 h 88"/>
                <a:gd name="T4" fmla="*/ 0 w 48"/>
                <a:gd name="T5" fmla="*/ 27 h 88"/>
                <a:gd name="T6" fmla="*/ 16 w 48"/>
                <a:gd name="T7" fmla="*/ 27 h 88"/>
                <a:gd name="T8" fmla="*/ 16 w 48"/>
                <a:gd name="T9" fmla="*/ 35 h 88"/>
                <a:gd name="T10" fmla="*/ 24 w 48"/>
                <a:gd name="T11" fmla="*/ 35 h 88"/>
                <a:gd name="T12" fmla="*/ 32 w 48"/>
                <a:gd name="T13" fmla="*/ 53 h 88"/>
                <a:gd name="T14" fmla="*/ 48 w 48"/>
                <a:gd name="T15" fmla="*/ 62 h 88"/>
                <a:gd name="T16" fmla="*/ 48 w 48"/>
                <a:gd name="T17" fmla="*/ 71 h 88"/>
                <a:gd name="T18" fmla="*/ 48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0" y="0"/>
                  </a:moveTo>
                  <a:lnTo>
                    <a:pt x="0" y="18"/>
                  </a:lnTo>
                  <a:lnTo>
                    <a:pt x="0" y="27"/>
                  </a:lnTo>
                  <a:lnTo>
                    <a:pt x="16" y="27"/>
                  </a:lnTo>
                  <a:lnTo>
                    <a:pt x="16" y="35"/>
                  </a:lnTo>
                  <a:lnTo>
                    <a:pt x="24" y="35"/>
                  </a:lnTo>
                  <a:lnTo>
                    <a:pt x="32" y="53"/>
                  </a:lnTo>
                  <a:lnTo>
                    <a:pt x="48" y="62"/>
                  </a:lnTo>
                  <a:lnTo>
                    <a:pt x="48" y="71"/>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43" name="Freeform 230"/>
            <p:cNvSpPr>
              <a:spLocks/>
            </p:cNvSpPr>
            <p:nvPr/>
          </p:nvSpPr>
          <p:spPr bwMode="auto">
            <a:xfrm>
              <a:off x="2092" y="3314"/>
              <a:ext cx="64" cy="53"/>
            </a:xfrm>
            <a:custGeom>
              <a:avLst/>
              <a:gdLst>
                <a:gd name="T0" fmla="*/ 0 w 64"/>
                <a:gd name="T1" fmla="*/ 0 h 53"/>
                <a:gd name="T2" fmla="*/ 24 w 64"/>
                <a:gd name="T3" fmla="*/ 17 h 53"/>
                <a:gd name="T4" fmla="*/ 32 w 64"/>
                <a:gd name="T5" fmla="*/ 17 h 53"/>
                <a:gd name="T6" fmla="*/ 40 w 64"/>
                <a:gd name="T7" fmla="*/ 17 h 53"/>
                <a:gd name="T8" fmla="*/ 56 w 64"/>
                <a:gd name="T9" fmla="*/ 17 h 53"/>
                <a:gd name="T10" fmla="*/ 64 w 64"/>
                <a:gd name="T11" fmla="*/ 26 h 53"/>
                <a:gd name="T12" fmla="*/ 64 w 64"/>
                <a:gd name="T13" fmla="*/ 35 h 53"/>
                <a:gd name="T14" fmla="*/ 64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0" y="0"/>
                  </a:moveTo>
                  <a:lnTo>
                    <a:pt x="24" y="17"/>
                  </a:lnTo>
                  <a:lnTo>
                    <a:pt x="32" y="17"/>
                  </a:lnTo>
                  <a:lnTo>
                    <a:pt x="40" y="17"/>
                  </a:lnTo>
                  <a:lnTo>
                    <a:pt x="56" y="17"/>
                  </a:lnTo>
                  <a:lnTo>
                    <a:pt x="64" y="26"/>
                  </a:lnTo>
                  <a:lnTo>
                    <a:pt x="64" y="35"/>
                  </a:lnTo>
                  <a:lnTo>
                    <a:pt x="64"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44" name="Freeform 231"/>
            <p:cNvSpPr>
              <a:spLocks/>
            </p:cNvSpPr>
            <p:nvPr/>
          </p:nvSpPr>
          <p:spPr bwMode="auto">
            <a:xfrm>
              <a:off x="1780" y="3314"/>
              <a:ext cx="96" cy="35"/>
            </a:xfrm>
            <a:custGeom>
              <a:avLst/>
              <a:gdLst>
                <a:gd name="T0" fmla="*/ 96 w 96"/>
                <a:gd name="T1" fmla="*/ 0 h 35"/>
                <a:gd name="T2" fmla="*/ 80 w 96"/>
                <a:gd name="T3" fmla="*/ 0 h 35"/>
                <a:gd name="T4" fmla="*/ 72 w 96"/>
                <a:gd name="T5" fmla="*/ 0 h 35"/>
                <a:gd name="T6" fmla="*/ 64 w 96"/>
                <a:gd name="T7" fmla="*/ 0 h 35"/>
                <a:gd name="T8" fmla="*/ 48 w 96"/>
                <a:gd name="T9" fmla="*/ 0 h 35"/>
                <a:gd name="T10" fmla="*/ 40 w 96"/>
                <a:gd name="T11" fmla="*/ 0 h 35"/>
                <a:gd name="T12" fmla="*/ 32 w 96"/>
                <a:gd name="T13" fmla="*/ 0 h 35"/>
                <a:gd name="T14" fmla="*/ 16 w 96"/>
                <a:gd name="T15" fmla="*/ 17 h 35"/>
                <a:gd name="T16" fmla="*/ 8 w 96"/>
                <a:gd name="T17" fmla="*/ 26 h 35"/>
                <a:gd name="T18" fmla="*/ 0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96" y="0"/>
                  </a:moveTo>
                  <a:lnTo>
                    <a:pt x="80" y="0"/>
                  </a:lnTo>
                  <a:lnTo>
                    <a:pt x="72" y="0"/>
                  </a:lnTo>
                  <a:lnTo>
                    <a:pt x="64" y="0"/>
                  </a:lnTo>
                  <a:lnTo>
                    <a:pt x="48" y="0"/>
                  </a:lnTo>
                  <a:lnTo>
                    <a:pt x="40" y="0"/>
                  </a:lnTo>
                  <a:lnTo>
                    <a:pt x="32" y="0"/>
                  </a:lnTo>
                  <a:lnTo>
                    <a:pt x="16" y="17"/>
                  </a:lnTo>
                  <a:lnTo>
                    <a:pt x="8"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45" name="Freeform 232"/>
            <p:cNvSpPr>
              <a:spLocks/>
            </p:cNvSpPr>
            <p:nvPr/>
          </p:nvSpPr>
          <p:spPr bwMode="auto">
            <a:xfrm>
              <a:off x="1780" y="3296"/>
              <a:ext cx="112" cy="44"/>
            </a:xfrm>
            <a:custGeom>
              <a:avLst/>
              <a:gdLst>
                <a:gd name="T0" fmla="*/ 112 w 112"/>
                <a:gd name="T1" fmla="*/ 0 h 44"/>
                <a:gd name="T2" fmla="*/ 104 w 112"/>
                <a:gd name="T3" fmla="*/ 0 h 44"/>
                <a:gd name="T4" fmla="*/ 96 w 112"/>
                <a:gd name="T5" fmla="*/ 0 h 44"/>
                <a:gd name="T6" fmla="*/ 80 w 112"/>
                <a:gd name="T7" fmla="*/ 0 h 44"/>
                <a:gd name="T8" fmla="*/ 72 w 112"/>
                <a:gd name="T9" fmla="*/ 0 h 44"/>
                <a:gd name="T10" fmla="*/ 64 w 112"/>
                <a:gd name="T11" fmla="*/ 0 h 44"/>
                <a:gd name="T12" fmla="*/ 48 w 112"/>
                <a:gd name="T13" fmla="*/ 0 h 44"/>
                <a:gd name="T14" fmla="*/ 40 w 112"/>
                <a:gd name="T15" fmla="*/ 9 h 44"/>
                <a:gd name="T16" fmla="*/ 32 w 112"/>
                <a:gd name="T17" fmla="*/ 9 h 44"/>
                <a:gd name="T18" fmla="*/ 32 w 112"/>
                <a:gd name="T19" fmla="*/ 18 h 44"/>
                <a:gd name="T20" fmla="*/ 16 w 112"/>
                <a:gd name="T21" fmla="*/ 18 h 44"/>
                <a:gd name="T22" fmla="*/ 8 w 112"/>
                <a:gd name="T23" fmla="*/ 35 h 44"/>
                <a:gd name="T24" fmla="*/ 0 w 112"/>
                <a:gd name="T25" fmla="*/ 35 h 44"/>
                <a:gd name="T26" fmla="*/ 0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112" y="0"/>
                  </a:moveTo>
                  <a:lnTo>
                    <a:pt x="104" y="0"/>
                  </a:lnTo>
                  <a:lnTo>
                    <a:pt x="96" y="0"/>
                  </a:lnTo>
                  <a:lnTo>
                    <a:pt x="80" y="0"/>
                  </a:lnTo>
                  <a:lnTo>
                    <a:pt x="72" y="0"/>
                  </a:lnTo>
                  <a:lnTo>
                    <a:pt x="64" y="0"/>
                  </a:lnTo>
                  <a:lnTo>
                    <a:pt x="48" y="0"/>
                  </a:lnTo>
                  <a:lnTo>
                    <a:pt x="40" y="9"/>
                  </a:lnTo>
                  <a:lnTo>
                    <a:pt x="32" y="9"/>
                  </a:lnTo>
                  <a:lnTo>
                    <a:pt x="32" y="18"/>
                  </a:lnTo>
                  <a:lnTo>
                    <a:pt x="16" y="18"/>
                  </a:lnTo>
                  <a:lnTo>
                    <a:pt x="8" y="35"/>
                  </a:lnTo>
                  <a:lnTo>
                    <a:pt x="0" y="35"/>
                  </a:lnTo>
                  <a:lnTo>
                    <a:pt x="0"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46" name="Freeform 233"/>
            <p:cNvSpPr>
              <a:spLocks/>
            </p:cNvSpPr>
            <p:nvPr/>
          </p:nvSpPr>
          <p:spPr bwMode="auto">
            <a:xfrm>
              <a:off x="1748" y="3375"/>
              <a:ext cx="64" cy="71"/>
            </a:xfrm>
            <a:custGeom>
              <a:avLst/>
              <a:gdLst>
                <a:gd name="T0" fmla="*/ 64 w 64"/>
                <a:gd name="T1" fmla="*/ 0 h 71"/>
                <a:gd name="T2" fmla="*/ 48 w 64"/>
                <a:gd name="T3" fmla="*/ 0 h 71"/>
                <a:gd name="T4" fmla="*/ 40 w 64"/>
                <a:gd name="T5" fmla="*/ 9 h 71"/>
                <a:gd name="T6" fmla="*/ 32 w 64"/>
                <a:gd name="T7" fmla="*/ 18 h 71"/>
                <a:gd name="T8" fmla="*/ 32 w 64"/>
                <a:gd name="T9" fmla="*/ 36 h 71"/>
                <a:gd name="T10" fmla="*/ 16 w 64"/>
                <a:gd name="T11" fmla="*/ 44 h 71"/>
                <a:gd name="T12" fmla="*/ 16 w 64"/>
                <a:gd name="T13" fmla="*/ 53 h 71"/>
                <a:gd name="T14" fmla="*/ 8 w 64"/>
                <a:gd name="T15" fmla="*/ 53 h 71"/>
                <a:gd name="T16" fmla="*/ 0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64" y="0"/>
                  </a:moveTo>
                  <a:lnTo>
                    <a:pt x="48" y="0"/>
                  </a:lnTo>
                  <a:lnTo>
                    <a:pt x="40" y="9"/>
                  </a:lnTo>
                  <a:lnTo>
                    <a:pt x="32" y="18"/>
                  </a:lnTo>
                  <a:lnTo>
                    <a:pt x="32" y="36"/>
                  </a:lnTo>
                  <a:lnTo>
                    <a:pt x="16" y="44"/>
                  </a:lnTo>
                  <a:lnTo>
                    <a:pt x="16" y="53"/>
                  </a:lnTo>
                  <a:lnTo>
                    <a:pt x="8" y="53"/>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47" name="Freeform 234"/>
            <p:cNvSpPr>
              <a:spLocks/>
            </p:cNvSpPr>
            <p:nvPr/>
          </p:nvSpPr>
          <p:spPr bwMode="auto">
            <a:xfrm>
              <a:off x="1692" y="3455"/>
              <a:ext cx="96" cy="43"/>
            </a:xfrm>
            <a:custGeom>
              <a:avLst/>
              <a:gdLst>
                <a:gd name="T0" fmla="*/ 96 w 96"/>
                <a:gd name="T1" fmla="*/ 0 h 43"/>
                <a:gd name="T2" fmla="*/ 88 w 96"/>
                <a:gd name="T3" fmla="*/ 0 h 43"/>
                <a:gd name="T4" fmla="*/ 72 w 96"/>
                <a:gd name="T5" fmla="*/ 8 h 43"/>
                <a:gd name="T6" fmla="*/ 64 w 96"/>
                <a:gd name="T7" fmla="*/ 8 h 43"/>
                <a:gd name="T8" fmla="*/ 56 w 96"/>
                <a:gd name="T9" fmla="*/ 26 h 43"/>
                <a:gd name="T10" fmla="*/ 48 w 96"/>
                <a:gd name="T11" fmla="*/ 26 h 43"/>
                <a:gd name="T12" fmla="*/ 32 w 96"/>
                <a:gd name="T13" fmla="*/ 26 h 43"/>
                <a:gd name="T14" fmla="*/ 24 w 96"/>
                <a:gd name="T15" fmla="*/ 26 h 43"/>
                <a:gd name="T16" fmla="*/ 16 w 96"/>
                <a:gd name="T17" fmla="*/ 35 h 43"/>
                <a:gd name="T18" fmla="*/ 0 w 96"/>
                <a:gd name="T19" fmla="*/ 35 h 43"/>
                <a:gd name="T20" fmla="*/ 0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96" y="0"/>
                  </a:moveTo>
                  <a:lnTo>
                    <a:pt x="88" y="0"/>
                  </a:lnTo>
                  <a:lnTo>
                    <a:pt x="72" y="8"/>
                  </a:lnTo>
                  <a:lnTo>
                    <a:pt x="64" y="8"/>
                  </a:lnTo>
                  <a:lnTo>
                    <a:pt x="56" y="26"/>
                  </a:lnTo>
                  <a:lnTo>
                    <a:pt x="48" y="26"/>
                  </a:lnTo>
                  <a:lnTo>
                    <a:pt x="32" y="26"/>
                  </a:lnTo>
                  <a:lnTo>
                    <a:pt x="24" y="26"/>
                  </a:lnTo>
                  <a:lnTo>
                    <a:pt x="16" y="35"/>
                  </a:lnTo>
                  <a:lnTo>
                    <a:pt x="0" y="35"/>
                  </a:lnTo>
                  <a:lnTo>
                    <a:pt x="0"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8554" name="Group 235"/>
          <p:cNvGrpSpPr>
            <a:grpSpLocks/>
          </p:cNvGrpSpPr>
          <p:nvPr/>
        </p:nvGrpSpPr>
        <p:grpSpPr bwMode="auto">
          <a:xfrm>
            <a:off x="3890963" y="2590800"/>
            <a:ext cx="609600" cy="496888"/>
            <a:chOff x="1748" y="2760"/>
            <a:chExt cx="480" cy="457"/>
          </a:xfrm>
        </p:grpSpPr>
        <p:sp>
          <p:nvSpPr>
            <p:cNvPr id="494889" name="Freeform 236"/>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232 w 232"/>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211"/>
                <a:gd name="T188" fmla="*/ 232 w 232"/>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lnTo>
                    <a:pt x="232"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90" name="Freeform 237"/>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211"/>
                <a:gd name="T185" fmla="*/ 232 w 232"/>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91" name="Freeform 238"/>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56 w 208"/>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8"/>
                <a:gd name="T187" fmla="*/ 0 h 255"/>
                <a:gd name="T188" fmla="*/ 208 w 208"/>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lnTo>
                    <a:pt x="56"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92" name="Freeform 239"/>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8"/>
                <a:gd name="T184" fmla="*/ 0 h 255"/>
                <a:gd name="T185" fmla="*/ 208 w 208"/>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93" name="Freeform 240"/>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40 w 280"/>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0"/>
                <a:gd name="T118" fmla="*/ 0 h 360"/>
                <a:gd name="T119" fmla="*/ 280 w 280"/>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lnTo>
                    <a:pt x="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94" name="Freeform 241"/>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80"/>
                <a:gd name="T115" fmla="*/ 0 h 360"/>
                <a:gd name="T116" fmla="*/ 280 w 280"/>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95" name="Freeform 242"/>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40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lnTo>
                    <a:pt x="40"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96" name="Freeform 243"/>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97" name="Freeform 244"/>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208 w 208"/>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8"/>
                <a:gd name="T139" fmla="*/ 0 h 457"/>
                <a:gd name="T140" fmla="*/ 208 w 208"/>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lnTo>
                    <a:pt x="208"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98" name="Freeform 245"/>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8"/>
                <a:gd name="T136" fmla="*/ 0 h 457"/>
                <a:gd name="T137" fmla="*/ 208 w 208"/>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99" name="Freeform 246"/>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232 w 232"/>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325"/>
                <a:gd name="T188" fmla="*/ 232 w 232"/>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lnTo>
                    <a:pt x="232"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900" name="Freeform 247"/>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325"/>
                <a:gd name="T185" fmla="*/ 232 w 232"/>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8555" name="Group 248"/>
          <p:cNvGrpSpPr>
            <a:grpSpLocks/>
          </p:cNvGrpSpPr>
          <p:nvPr/>
        </p:nvGrpSpPr>
        <p:grpSpPr bwMode="auto">
          <a:xfrm>
            <a:off x="4017963" y="3043238"/>
            <a:ext cx="774700" cy="614362"/>
            <a:chOff x="1692" y="3226"/>
            <a:chExt cx="488" cy="387"/>
          </a:xfrm>
        </p:grpSpPr>
        <p:sp>
          <p:nvSpPr>
            <p:cNvPr id="494842" name="Freeform 249"/>
            <p:cNvSpPr>
              <a:spLocks/>
            </p:cNvSpPr>
            <p:nvPr/>
          </p:nvSpPr>
          <p:spPr bwMode="auto">
            <a:xfrm>
              <a:off x="1996" y="3226"/>
              <a:ext cx="40" cy="53"/>
            </a:xfrm>
            <a:custGeom>
              <a:avLst/>
              <a:gdLst>
                <a:gd name="T0" fmla="*/ 0 w 40"/>
                <a:gd name="T1" fmla="*/ 0 h 53"/>
                <a:gd name="T2" fmla="*/ 0 w 40"/>
                <a:gd name="T3" fmla="*/ 9 h 53"/>
                <a:gd name="T4" fmla="*/ 0 w 40"/>
                <a:gd name="T5" fmla="*/ 18 h 53"/>
                <a:gd name="T6" fmla="*/ 8 w 40"/>
                <a:gd name="T7" fmla="*/ 18 h 53"/>
                <a:gd name="T8" fmla="*/ 24 w 40"/>
                <a:gd name="T9" fmla="*/ 18 h 53"/>
                <a:gd name="T10" fmla="*/ 24 w 40"/>
                <a:gd name="T11" fmla="*/ 35 h 53"/>
                <a:gd name="T12" fmla="*/ 32 w 40"/>
                <a:gd name="T13" fmla="*/ 35 h 53"/>
                <a:gd name="T14" fmla="*/ 32 w 40"/>
                <a:gd name="T15" fmla="*/ 44 h 53"/>
                <a:gd name="T16" fmla="*/ 40 w 40"/>
                <a:gd name="T17" fmla="*/ 44 h 53"/>
                <a:gd name="T18" fmla="*/ 4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0" y="0"/>
                  </a:moveTo>
                  <a:lnTo>
                    <a:pt x="0" y="9"/>
                  </a:lnTo>
                  <a:lnTo>
                    <a:pt x="0" y="18"/>
                  </a:lnTo>
                  <a:lnTo>
                    <a:pt x="8" y="18"/>
                  </a:lnTo>
                  <a:lnTo>
                    <a:pt x="24" y="18"/>
                  </a:lnTo>
                  <a:lnTo>
                    <a:pt x="24" y="35"/>
                  </a:lnTo>
                  <a:lnTo>
                    <a:pt x="32" y="35"/>
                  </a:lnTo>
                  <a:lnTo>
                    <a:pt x="32" y="44"/>
                  </a:lnTo>
                  <a:lnTo>
                    <a:pt x="40" y="44"/>
                  </a:lnTo>
                  <a:lnTo>
                    <a:pt x="4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43" name="Freeform 250"/>
            <p:cNvSpPr>
              <a:spLocks/>
            </p:cNvSpPr>
            <p:nvPr/>
          </p:nvSpPr>
          <p:spPr bwMode="auto">
            <a:xfrm>
              <a:off x="1940" y="3226"/>
              <a:ext cx="56" cy="97"/>
            </a:xfrm>
            <a:custGeom>
              <a:avLst/>
              <a:gdLst>
                <a:gd name="T0" fmla="*/ 56 w 56"/>
                <a:gd name="T1" fmla="*/ 0 h 97"/>
                <a:gd name="T2" fmla="*/ 56 w 56"/>
                <a:gd name="T3" fmla="*/ 9 h 97"/>
                <a:gd name="T4" fmla="*/ 56 w 56"/>
                <a:gd name="T5" fmla="*/ 18 h 97"/>
                <a:gd name="T6" fmla="*/ 48 w 56"/>
                <a:gd name="T7" fmla="*/ 35 h 97"/>
                <a:gd name="T8" fmla="*/ 32 w 56"/>
                <a:gd name="T9" fmla="*/ 44 h 97"/>
                <a:gd name="T10" fmla="*/ 24 w 56"/>
                <a:gd name="T11" fmla="*/ 53 h 97"/>
                <a:gd name="T12" fmla="*/ 16 w 56"/>
                <a:gd name="T13" fmla="*/ 62 h 97"/>
                <a:gd name="T14" fmla="*/ 0 w 56"/>
                <a:gd name="T15" fmla="*/ 79 h 97"/>
                <a:gd name="T16" fmla="*/ 0 w 56"/>
                <a:gd name="T17" fmla="*/ 88 h 97"/>
                <a:gd name="T18" fmla="*/ 0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56" y="0"/>
                  </a:moveTo>
                  <a:lnTo>
                    <a:pt x="56" y="9"/>
                  </a:lnTo>
                  <a:lnTo>
                    <a:pt x="56" y="18"/>
                  </a:lnTo>
                  <a:lnTo>
                    <a:pt x="48" y="35"/>
                  </a:lnTo>
                  <a:lnTo>
                    <a:pt x="32" y="44"/>
                  </a:lnTo>
                  <a:lnTo>
                    <a:pt x="24" y="53"/>
                  </a:lnTo>
                  <a:lnTo>
                    <a:pt x="16" y="62"/>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44" name="Freeform 251"/>
            <p:cNvSpPr>
              <a:spLocks/>
            </p:cNvSpPr>
            <p:nvPr/>
          </p:nvSpPr>
          <p:spPr bwMode="auto">
            <a:xfrm>
              <a:off x="1884" y="3226"/>
              <a:ext cx="80" cy="97"/>
            </a:xfrm>
            <a:custGeom>
              <a:avLst/>
              <a:gdLst>
                <a:gd name="T0" fmla="*/ 80 w 80"/>
                <a:gd name="T1" fmla="*/ 0 h 97"/>
                <a:gd name="T2" fmla="*/ 72 w 80"/>
                <a:gd name="T3" fmla="*/ 35 h 97"/>
                <a:gd name="T4" fmla="*/ 56 w 80"/>
                <a:gd name="T5" fmla="*/ 35 h 97"/>
                <a:gd name="T6" fmla="*/ 56 w 80"/>
                <a:gd name="T7" fmla="*/ 44 h 97"/>
                <a:gd name="T8" fmla="*/ 48 w 80"/>
                <a:gd name="T9" fmla="*/ 44 h 97"/>
                <a:gd name="T10" fmla="*/ 40 w 80"/>
                <a:gd name="T11" fmla="*/ 44 h 97"/>
                <a:gd name="T12" fmla="*/ 32 w 80"/>
                <a:gd name="T13" fmla="*/ 53 h 97"/>
                <a:gd name="T14" fmla="*/ 16 w 80"/>
                <a:gd name="T15" fmla="*/ 53 h 97"/>
                <a:gd name="T16" fmla="*/ 16 w 80"/>
                <a:gd name="T17" fmla="*/ 62 h 97"/>
                <a:gd name="T18" fmla="*/ 8 w 80"/>
                <a:gd name="T19" fmla="*/ 62 h 97"/>
                <a:gd name="T20" fmla="*/ 8 w 80"/>
                <a:gd name="T21" fmla="*/ 79 h 97"/>
                <a:gd name="T22" fmla="*/ 0 w 80"/>
                <a:gd name="T23" fmla="*/ 79 h 97"/>
                <a:gd name="T24" fmla="*/ 0 w 80"/>
                <a:gd name="T25" fmla="*/ 88 h 97"/>
                <a:gd name="T26" fmla="*/ 0 w 80"/>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
                <a:gd name="T43" fmla="*/ 0 h 97"/>
                <a:gd name="T44" fmla="*/ 80 w 80"/>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 h="97">
                  <a:moveTo>
                    <a:pt x="80" y="0"/>
                  </a:moveTo>
                  <a:lnTo>
                    <a:pt x="72" y="35"/>
                  </a:lnTo>
                  <a:lnTo>
                    <a:pt x="56" y="35"/>
                  </a:lnTo>
                  <a:lnTo>
                    <a:pt x="56" y="44"/>
                  </a:lnTo>
                  <a:lnTo>
                    <a:pt x="48" y="44"/>
                  </a:lnTo>
                  <a:lnTo>
                    <a:pt x="40" y="44"/>
                  </a:lnTo>
                  <a:lnTo>
                    <a:pt x="32" y="53"/>
                  </a:lnTo>
                  <a:lnTo>
                    <a:pt x="16" y="53"/>
                  </a:lnTo>
                  <a:lnTo>
                    <a:pt x="16" y="62"/>
                  </a:lnTo>
                  <a:lnTo>
                    <a:pt x="8" y="62"/>
                  </a:lnTo>
                  <a:lnTo>
                    <a:pt x="8" y="79"/>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45" name="Freeform 252"/>
            <p:cNvSpPr>
              <a:spLocks/>
            </p:cNvSpPr>
            <p:nvPr/>
          </p:nvSpPr>
          <p:spPr bwMode="auto">
            <a:xfrm>
              <a:off x="1972" y="3270"/>
              <a:ext cx="56" cy="114"/>
            </a:xfrm>
            <a:custGeom>
              <a:avLst/>
              <a:gdLst>
                <a:gd name="T0" fmla="*/ 0 w 56"/>
                <a:gd name="T1" fmla="*/ 0 h 114"/>
                <a:gd name="T2" fmla="*/ 0 w 56"/>
                <a:gd name="T3" fmla="*/ 9 h 114"/>
                <a:gd name="T4" fmla="*/ 0 w 56"/>
                <a:gd name="T5" fmla="*/ 18 h 114"/>
                <a:gd name="T6" fmla="*/ 0 w 56"/>
                <a:gd name="T7" fmla="*/ 35 h 114"/>
                <a:gd name="T8" fmla="*/ 16 w 56"/>
                <a:gd name="T9" fmla="*/ 44 h 114"/>
                <a:gd name="T10" fmla="*/ 24 w 56"/>
                <a:gd name="T11" fmla="*/ 53 h 114"/>
                <a:gd name="T12" fmla="*/ 48 w 56"/>
                <a:gd name="T13" fmla="*/ 70 h 114"/>
                <a:gd name="T14" fmla="*/ 48 w 56"/>
                <a:gd name="T15" fmla="*/ 79 h 114"/>
                <a:gd name="T16" fmla="*/ 48 w 56"/>
                <a:gd name="T17" fmla="*/ 88 h 114"/>
                <a:gd name="T18" fmla="*/ 56 w 56"/>
                <a:gd name="T19" fmla="*/ 88 h 114"/>
                <a:gd name="T20" fmla="*/ 56 w 56"/>
                <a:gd name="T21" fmla="*/ 105 h 114"/>
                <a:gd name="T22" fmla="*/ 56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0" y="0"/>
                  </a:moveTo>
                  <a:lnTo>
                    <a:pt x="0" y="9"/>
                  </a:lnTo>
                  <a:lnTo>
                    <a:pt x="0" y="18"/>
                  </a:lnTo>
                  <a:lnTo>
                    <a:pt x="0" y="35"/>
                  </a:lnTo>
                  <a:lnTo>
                    <a:pt x="16" y="44"/>
                  </a:lnTo>
                  <a:lnTo>
                    <a:pt x="24" y="53"/>
                  </a:lnTo>
                  <a:lnTo>
                    <a:pt x="48" y="70"/>
                  </a:lnTo>
                  <a:lnTo>
                    <a:pt x="48" y="79"/>
                  </a:lnTo>
                  <a:lnTo>
                    <a:pt x="48" y="88"/>
                  </a:lnTo>
                  <a:lnTo>
                    <a:pt x="56" y="88"/>
                  </a:lnTo>
                  <a:lnTo>
                    <a:pt x="56" y="105"/>
                  </a:lnTo>
                  <a:lnTo>
                    <a:pt x="5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46" name="Freeform 253"/>
            <p:cNvSpPr>
              <a:spLocks/>
            </p:cNvSpPr>
            <p:nvPr/>
          </p:nvSpPr>
          <p:spPr bwMode="auto">
            <a:xfrm>
              <a:off x="1900" y="3226"/>
              <a:ext cx="72" cy="158"/>
            </a:xfrm>
            <a:custGeom>
              <a:avLst/>
              <a:gdLst>
                <a:gd name="T0" fmla="*/ 72 w 72"/>
                <a:gd name="T1" fmla="*/ 0 h 158"/>
                <a:gd name="T2" fmla="*/ 64 w 72"/>
                <a:gd name="T3" fmla="*/ 44 h 158"/>
                <a:gd name="T4" fmla="*/ 64 w 72"/>
                <a:gd name="T5" fmla="*/ 53 h 158"/>
                <a:gd name="T6" fmla="*/ 56 w 72"/>
                <a:gd name="T7" fmla="*/ 53 h 158"/>
                <a:gd name="T8" fmla="*/ 56 w 72"/>
                <a:gd name="T9" fmla="*/ 62 h 158"/>
                <a:gd name="T10" fmla="*/ 40 w 72"/>
                <a:gd name="T11" fmla="*/ 79 h 158"/>
                <a:gd name="T12" fmla="*/ 32 w 72"/>
                <a:gd name="T13" fmla="*/ 79 h 158"/>
                <a:gd name="T14" fmla="*/ 32 w 72"/>
                <a:gd name="T15" fmla="*/ 88 h 158"/>
                <a:gd name="T16" fmla="*/ 24 w 72"/>
                <a:gd name="T17" fmla="*/ 88 h 158"/>
                <a:gd name="T18" fmla="*/ 24 w 72"/>
                <a:gd name="T19" fmla="*/ 97 h 158"/>
                <a:gd name="T20" fmla="*/ 24 w 72"/>
                <a:gd name="T21" fmla="*/ 114 h 158"/>
                <a:gd name="T22" fmla="*/ 16 w 72"/>
                <a:gd name="T23" fmla="*/ 114 h 158"/>
                <a:gd name="T24" fmla="*/ 16 w 72"/>
                <a:gd name="T25" fmla="*/ 123 h 158"/>
                <a:gd name="T26" fmla="*/ 0 w 72"/>
                <a:gd name="T27" fmla="*/ 132 h 158"/>
                <a:gd name="T28" fmla="*/ 0 w 72"/>
                <a:gd name="T29" fmla="*/ 149 h 158"/>
                <a:gd name="T30" fmla="*/ 16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72" y="0"/>
                  </a:moveTo>
                  <a:lnTo>
                    <a:pt x="64" y="44"/>
                  </a:lnTo>
                  <a:lnTo>
                    <a:pt x="64" y="53"/>
                  </a:lnTo>
                  <a:lnTo>
                    <a:pt x="56" y="53"/>
                  </a:lnTo>
                  <a:lnTo>
                    <a:pt x="56" y="62"/>
                  </a:lnTo>
                  <a:lnTo>
                    <a:pt x="40" y="79"/>
                  </a:lnTo>
                  <a:lnTo>
                    <a:pt x="32" y="79"/>
                  </a:lnTo>
                  <a:lnTo>
                    <a:pt x="32" y="88"/>
                  </a:lnTo>
                  <a:lnTo>
                    <a:pt x="24" y="88"/>
                  </a:lnTo>
                  <a:lnTo>
                    <a:pt x="24" y="97"/>
                  </a:lnTo>
                  <a:lnTo>
                    <a:pt x="24" y="114"/>
                  </a:lnTo>
                  <a:lnTo>
                    <a:pt x="16" y="114"/>
                  </a:lnTo>
                  <a:lnTo>
                    <a:pt x="16" y="123"/>
                  </a:lnTo>
                  <a:lnTo>
                    <a:pt x="0" y="132"/>
                  </a:lnTo>
                  <a:lnTo>
                    <a:pt x="0" y="149"/>
                  </a:lnTo>
                  <a:lnTo>
                    <a:pt x="16"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47" name="Freeform 254"/>
            <p:cNvSpPr>
              <a:spLocks/>
            </p:cNvSpPr>
            <p:nvPr/>
          </p:nvSpPr>
          <p:spPr bwMode="auto">
            <a:xfrm>
              <a:off x="1972" y="3226"/>
              <a:ext cx="96" cy="114"/>
            </a:xfrm>
            <a:custGeom>
              <a:avLst/>
              <a:gdLst>
                <a:gd name="T0" fmla="*/ 0 w 96"/>
                <a:gd name="T1" fmla="*/ 0 h 114"/>
                <a:gd name="T2" fmla="*/ 24 w 96"/>
                <a:gd name="T3" fmla="*/ 35 h 114"/>
                <a:gd name="T4" fmla="*/ 32 w 96"/>
                <a:gd name="T5" fmla="*/ 44 h 114"/>
                <a:gd name="T6" fmla="*/ 48 w 96"/>
                <a:gd name="T7" fmla="*/ 44 h 114"/>
                <a:gd name="T8" fmla="*/ 56 w 96"/>
                <a:gd name="T9" fmla="*/ 44 h 114"/>
                <a:gd name="T10" fmla="*/ 64 w 96"/>
                <a:gd name="T11" fmla="*/ 44 h 114"/>
                <a:gd name="T12" fmla="*/ 64 w 96"/>
                <a:gd name="T13" fmla="*/ 53 h 114"/>
                <a:gd name="T14" fmla="*/ 80 w 96"/>
                <a:gd name="T15" fmla="*/ 53 h 114"/>
                <a:gd name="T16" fmla="*/ 88 w 96"/>
                <a:gd name="T17" fmla="*/ 62 h 114"/>
                <a:gd name="T18" fmla="*/ 96 w 96"/>
                <a:gd name="T19" fmla="*/ 79 h 114"/>
                <a:gd name="T20" fmla="*/ 96 w 96"/>
                <a:gd name="T21" fmla="*/ 88 h 114"/>
                <a:gd name="T22" fmla="*/ 96 w 96"/>
                <a:gd name="T23" fmla="*/ 97 h 114"/>
                <a:gd name="T24" fmla="*/ 96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0" y="0"/>
                  </a:moveTo>
                  <a:lnTo>
                    <a:pt x="24" y="35"/>
                  </a:lnTo>
                  <a:lnTo>
                    <a:pt x="32" y="44"/>
                  </a:lnTo>
                  <a:lnTo>
                    <a:pt x="48" y="44"/>
                  </a:lnTo>
                  <a:lnTo>
                    <a:pt x="56" y="44"/>
                  </a:lnTo>
                  <a:lnTo>
                    <a:pt x="64" y="44"/>
                  </a:lnTo>
                  <a:lnTo>
                    <a:pt x="64" y="53"/>
                  </a:lnTo>
                  <a:lnTo>
                    <a:pt x="80" y="53"/>
                  </a:lnTo>
                  <a:lnTo>
                    <a:pt x="88" y="62"/>
                  </a:lnTo>
                  <a:lnTo>
                    <a:pt x="96" y="79"/>
                  </a:lnTo>
                  <a:lnTo>
                    <a:pt x="96" y="88"/>
                  </a:lnTo>
                  <a:lnTo>
                    <a:pt x="96" y="97"/>
                  </a:lnTo>
                  <a:lnTo>
                    <a:pt x="9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48" name="Freeform 255"/>
            <p:cNvSpPr>
              <a:spLocks/>
            </p:cNvSpPr>
            <p:nvPr/>
          </p:nvSpPr>
          <p:spPr bwMode="auto">
            <a:xfrm>
              <a:off x="1988" y="3270"/>
              <a:ext cx="40" cy="132"/>
            </a:xfrm>
            <a:custGeom>
              <a:avLst/>
              <a:gdLst>
                <a:gd name="T0" fmla="*/ 40 w 40"/>
                <a:gd name="T1" fmla="*/ 0 h 132"/>
                <a:gd name="T2" fmla="*/ 40 w 40"/>
                <a:gd name="T3" fmla="*/ 9 h 132"/>
                <a:gd name="T4" fmla="*/ 40 w 40"/>
                <a:gd name="T5" fmla="*/ 18 h 132"/>
                <a:gd name="T6" fmla="*/ 40 w 40"/>
                <a:gd name="T7" fmla="*/ 35 h 132"/>
                <a:gd name="T8" fmla="*/ 40 w 40"/>
                <a:gd name="T9" fmla="*/ 44 h 132"/>
                <a:gd name="T10" fmla="*/ 32 w 40"/>
                <a:gd name="T11" fmla="*/ 53 h 132"/>
                <a:gd name="T12" fmla="*/ 16 w 40"/>
                <a:gd name="T13" fmla="*/ 70 h 132"/>
                <a:gd name="T14" fmla="*/ 16 w 40"/>
                <a:gd name="T15" fmla="*/ 79 h 132"/>
                <a:gd name="T16" fmla="*/ 8 w 40"/>
                <a:gd name="T17" fmla="*/ 88 h 132"/>
                <a:gd name="T18" fmla="*/ 8 w 40"/>
                <a:gd name="T19" fmla="*/ 105 h 132"/>
                <a:gd name="T20" fmla="*/ 0 w 40"/>
                <a:gd name="T21" fmla="*/ 105 h 132"/>
                <a:gd name="T22" fmla="*/ 0 w 40"/>
                <a:gd name="T23" fmla="*/ 114 h 132"/>
                <a:gd name="T24" fmla="*/ 0 w 40"/>
                <a:gd name="T25" fmla="*/ 123 h 132"/>
                <a:gd name="T26" fmla="*/ 0 w 40"/>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132"/>
                <a:gd name="T44" fmla="*/ 40 w 40"/>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132">
                  <a:moveTo>
                    <a:pt x="40" y="0"/>
                  </a:moveTo>
                  <a:lnTo>
                    <a:pt x="40" y="9"/>
                  </a:lnTo>
                  <a:lnTo>
                    <a:pt x="40" y="18"/>
                  </a:lnTo>
                  <a:lnTo>
                    <a:pt x="40" y="35"/>
                  </a:lnTo>
                  <a:lnTo>
                    <a:pt x="40" y="44"/>
                  </a:lnTo>
                  <a:lnTo>
                    <a:pt x="32" y="53"/>
                  </a:lnTo>
                  <a:lnTo>
                    <a:pt x="16" y="70"/>
                  </a:lnTo>
                  <a:lnTo>
                    <a:pt x="16" y="79"/>
                  </a:lnTo>
                  <a:lnTo>
                    <a:pt x="8" y="88"/>
                  </a:lnTo>
                  <a:lnTo>
                    <a:pt x="8" y="105"/>
                  </a:lnTo>
                  <a:lnTo>
                    <a:pt x="0" y="105"/>
                  </a:lnTo>
                  <a:lnTo>
                    <a:pt x="0" y="114"/>
                  </a:lnTo>
                  <a:lnTo>
                    <a:pt x="0" y="123"/>
                  </a:lnTo>
                  <a:lnTo>
                    <a:pt x="0"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49" name="Freeform 256"/>
            <p:cNvSpPr>
              <a:spLocks/>
            </p:cNvSpPr>
            <p:nvPr/>
          </p:nvSpPr>
          <p:spPr bwMode="auto">
            <a:xfrm>
              <a:off x="1948" y="3305"/>
              <a:ext cx="40" cy="88"/>
            </a:xfrm>
            <a:custGeom>
              <a:avLst/>
              <a:gdLst>
                <a:gd name="T0" fmla="*/ 0 w 40"/>
                <a:gd name="T1" fmla="*/ 0 h 88"/>
                <a:gd name="T2" fmla="*/ 0 w 40"/>
                <a:gd name="T3" fmla="*/ 26 h 88"/>
                <a:gd name="T4" fmla="*/ 8 w 40"/>
                <a:gd name="T5" fmla="*/ 35 h 88"/>
                <a:gd name="T6" fmla="*/ 16 w 40"/>
                <a:gd name="T7" fmla="*/ 44 h 88"/>
                <a:gd name="T8" fmla="*/ 32 w 40"/>
                <a:gd name="T9" fmla="*/ 44 h 88"/>
                <a:gd name="T10" fmla="*/ 32 w 40"/>
                <a:gd name="T11" fmla="*/ 62 h 88"/>
                <a:gd name="T12" fmla="*/ 40 w 40"/>
                <a:gd name="T13" fmla="*/ 62 h 88"/>
                <a:gd name="T14" fmla="*/ 40 w 40"/>
                <a:gd name="T15" fmla="*/ 70 h 88"/>
                <a:gd name="T16" fmla="*/ 40 w 40"/>
                <a:gd name="T17" fmla="*/ 79 h 88"/>
                <a:gd name="T18" fmla="*/ 4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0" y="0"/>
                  </a:moveTo>
                  <a:lnTo>
                    <a:pt x="0" y="26"/>
                  </a:lnTo>
                  <a:lnTo>
                    <a:pt x="8" y="35"/>
                  </a:lnTo>
                  <a:lnTo>
                    <a:pt x="16" y="44"/>
                  </a:lnTo>
                  <a:lnTo>
                    <a:pt x="32" y="44"/>
                  </a:lnTo>
                  <a:lnTo>
                    <a:pt x="32" y="62"/>
                  </a:lnTo>
                  <a:lnTo>
                    <a:pt x="40" y="62"/>
                  </a:lnTo>
                  <a:lnTo>
                    <a:pt x="40" y="70"/>
                  </a:lnTo>
                  <a:lnTo>
                    <a:pt x="40" y="79"/>
                  </a:lnTo>
                  <a:lnTo>
                    <a:pt x="4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50" name="Freeform 257"/>
            <p:cNvSpPr>
              <a:spLocks/>
            </p:cNvSpPr>
            <p:nvPr/>
          </p:nvSpPr>
          <p:spPr bwMode="auto">
            <a:xfrm>
              <a:off x="1900" y="3279"/>
              <a:ext cx="64" cy="140"/>
            </a:xfrm>
            <a:custGeom>
              <a:avLst/>
              <a:gdLst>
                <a:gd name="T0" fmla="*/ 0 w 64"/>
                <a:gd name="T1" fmla="*/ 0 h 140"/>
                <a:gd name="T2" fmla="*/ 16 w 64"/>
                <a:gd name="T3" fmla="*/ 61 h 140"/>
                <a:gd name="T4" fmla="*/ 24 w 64"/>
                <a:gd name="T5" fmla="*/ 70 h 140"/>
                <a:gd name="T6" fmla="*/ 32 w 64"/>
                <a:gd name="T7" fmla="*/ 79 h 140"/>
                <a:gd name="T8" fmla="*/ 32 w 64"/>
                <a:gd name="T9" fmla="*/ 105 h 140"/>
                <a:gd name="T10" fmla="*/ 40 w 64"/>
                <a:gd name="T11" fmla="*/ 114 h 140"/>
                <a:gd name="T12" fmla="*/ 40 w 64"/>
                <a:gd name="T13" fmla="*/ 123 h 140"/>
                <a:gd name="T14" fmla="*/ 56 w 64"/>
                <a:gd name="T15" fmla="*/ 123 h 140"/>
                <a:gd name="T16" fmla="*/ 64 w 64"/>
                <a:gd name="T17" fmla="*/ 123 h 140"/>
                <a:gd name="T18" fmla="*/ 64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0" y="0"/>
                  </a:moveTo>
                  <a:lnTo>
                    <a:pt x="16" y="61"/>
                  </a:lnTo>
                  <a:lnTo>
                    <a:pt x="24" y="70"/>
                  </a:lnTo>
                  <a:lnTo>
                    <a:pt x="32" y="79"/>
                  </a:lnTo>
                  <a:lnTo>
                    <a:pt x="32" y="105"/>
                  </a:lnTo>
                  <a:lnTo>
                    <a:pt x="40" y="114"/>
                  </a:lnTo>
                  <a:lnTo>
                    <a:pt x="40" y="123"/>
                  </a:lnTo>
                  <a:lnTo>
                    <a:pt x="56" y="123"/>
                  </a:lnTo>
                  <a:lnTo>
                    <a:pt x="64" y="123"/>
                  </a:lnTo>
                  <a:lnTo>
                    <a:pt x="64"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51" name="Freeform 258"/>
            <p:cNvSpPr>
              <a:spLocks/>
            </p:cNvSpPr>
            <p:nvPr/>
          </p:nvSpPr>
          <p:spPr bwMode="auto">
            <a:xfrm>
              <a:off x="1852" y="3226"/>
              <a:ext cx="104" cy="193"/>
            </a:xfrm>
            <a:custGeom>
              <a:avLst/>
              <a:gdLst>
                <a:gd name="T0" fmla="*/ 104 w 104"/>
                <a:gd name="T1" fmla="*/ 0 h 193"/>
                <a:gd name="T2" fmla="*/ 80 w 104"/>
                <a:gd name="T3" fmla="*/ 18 h 193"/>
                <a:gd name="T4" fmla="*/ 72 w 104"/>
                <a:gd name="T5" fmla="*/ 35 h 193"/>
                <a:gd name="T6" fmla="*/ 64 w 104"/>
                <a:gd name="T7" fmla="*/ 44 h 193"/>
                <a:gd name="T8" fmla="*/ 64 w 104"/>
                <a:gd name="T9" fmla="*/ 53 h 193"/>
                <a:gd name="T10" fmla="*/ 48 w 104"/>
                <a:gd name="T11" fmla="*/ 53 h 193"/>
                <a:gd name="T12" fmla="*/ 48 w 104"/>
                <a:gd name="T13" fmla="*/ 62 h 193"/>
                <a:gd name="T14" fmla="*/ 40 w 104"/>
                <a:gd name="T15" fmla="*/ 62 h 193"/>
                <a:gd name="T16" fmla="*/ 32 w 104"/>
                <a:gd name="T17" fmla="*/ 79 h 193"/>
                <a:gd name="T18" fmla="*/ 32 w 104"/>
                <a:gd name="T19" fmla="*/ 88 h 193"/>
                <a:gd name="T20" fmla="*/ 16 w 104"/>
                <a:gd name="T21" fmla="*/ 88 h 193"/>
                <a:gd name="T22" fmla="*/ 16 w 104"/>
                <a:gd name="T23" fmla="*/ 97 h 193"/>
                <a:gd name="T24" fmla="*/ 8 w 104"/>
                <a:gd name="T25" fmla="*/ 97 h 193"/>
                <a:gd name="T26" fmla="*/ 8 w 104"/>
                <a:gd name="T27" fmla="*/ 114 h 193"/>
                <a:gd name="T28" fmla="*/ 8 w 104"/>
                <a:gd name="T29" fmla="*/ 123 h 193"/>
                <a:gd name="T30" fmla="*/ 0 w 104"/>
                <a:gd name="T31" fmla="*/ 132 h 193"/>
                <a:gd name="T32" fmla="*/ 0 w 104"/>
                <a:gd name="T33" fmla="*/ 149 h 193"/>
                <a:gd name="T34" fmla="*/ 0 w 104"/>
                <a:gd name="T35" fmla="*/ 158 h 193"/>
                <a:gd name="T36" fmla="*/ 0 w 104"/>
                <a:gd name="T37" fmla="*/ 167 h 193"/>
                <a:gd name="T38" fmla="*/ 0 w 104"/>
                <a:gd name="T39" fmla="*/ 176 h 193"/>
                <a:gd name="T40" fmla="*/ 0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104" y="0"/>
                  </a:moveTo>
                  <a:lnTo>
                    <a:pt x="80" y="18"/>
                  </a:lnTo>
                  <a:lnTo>
                    <a:pt x="72" y="35"/>
                  </a:lnTo>
                  <a:lnTo>
                    <a:pt x="64" y="44"/>
                  </a:lnTo>
                  <a:lnTo>
                    <a:pt x="64" y="53"/>
                  </a:lnTo>
                  <a:lnTo>
                    <a:pt x="48" y="53"/>
                  </a:lnTo>
                  <a:lnTo>
                    <a:pt x="48" y="62"/>
                  </a:lnTo>
                  <a:lnTo>
                    <a:pt x="40" y="62"/>
                  </a:lnTo>
                  <a:lnTo>
                    <a:pt x="32" y="79"/>
                  </a:lnTo>
                  <a:lnTo>
                    <a:pt x="32" y="88"/>
                  </a:lnTo>
                  <a:lnTo>
                    <a:pt x="16" y="88"/>
                  </a:lnTo>
                  <a:lnTo>
                    <a:pt x="16" y="97"/>
                  </a:lnTo>
                  <a:lnTo>
                    <a:pt x="8" y="97"/>
                  </a:lnTo>
                  <a:lnTo>
                    <a:pt x="8" y="114"/>
                  </a:lnTo>
                  <a:lnTo>
                    <a:pt x="8" y="123"/>
                  </a:lnTo>
                  <a:lnTo>
                    <a:pt x="0" y="132"/>
                  </a:lnTo>
                  <a:lnTo>
                    <a:pt x="0" y="149"/>
                  </a:lnTo>
                  <a:lnTo>
                    <a:pt x="0" y="158"/>
                  </a:lnTo>
                  <a:lnTo>
                    <a:pt x="0" y="167"/>
                  </a:lnTo>
                  <a:lnTo>
                    <a:pt x="0" y="176"/>
                  </a:lnTo>
                  <a:lnTo>
                    <a:pt x="0"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52" name="Freeform 259"/>
            <p:cNvSpPr>
              <a:spLocks/>
            </p:cNvSpPr>
            <p:nvPr/>
          </p:nvSpPr>
          <p:spPr bwMode="auto">
            <a:xfrm>
              <a:off x="2044" y="3305"/>
              <a:ext cx="16" cy="106"/>
            </a:xfrm>
            <a:custGeom>
              <a:avLst/>
              <a:gdLst>
                <a:gd name="T0" fmla="*/ 8 w 16"/>
                <a:gd name="T1" fmla="*/ 0 h 106"/>
                <a:gd name="T2" fmla="*/ 8 w 16"/>
                <a:gd name="T3" fmla="*/ 9 h 106"/>
                <a:gd name="T4" fmla="*/ 8 w 16"/>
                <a:gd name="T5" fmla="*/ 26 h 106"/>
                <a:gd name="T6" fmla="*/ 8 w 16"/>
                <a:gd name="T7" fmla="*/ 35 h 106"/>
                <a:gd name="T8" fmla="*/ 0 w 16"/>
                <a:gd name="T9" fmla="*/ 35 h 106"/>
                <a:gd name="T10" fmla="*/ 0 w 16"/>
                <a:gd name="T11" fmla="*/ 44 h 106"/>
                <a:gd name="T12" fmla="*/ 0 w 16"/>
                <a:gd name="T13" fmla="*/ 62 h 106"/>
                <a:gd name="T14" fmla="*/ 8 w 16"/>
                <a:gd name="T15" fmla="*/ 70 h 106"/>
                <a:gd name="T16" fmla="*/ 8 w 16"/>
                <a:gd name="T17" fmla="*/ 79 h 106"/>
                <a:gd name="T18" fmla="*/ 16 w 16"/>
                <a:gd name="T19" fmla="*/ 88 h 106"/>
                <a:gd name="T20" fmla="*/ 16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0" y="35"/>
                  </a:lnTo>
                  <a:lnTo>
                    <a:pt x="0" y="44"/>
                  </a:lnTo>
                  <a:lnTo>
                    <a:pt x="0" y="62"/>
                  </a:lnTo>
                  <a:lnTo>
                    <a:pt x="8" y="70"/>
                  </a:lnTo>
                  <a:lnTo>
                    <a:pt x="8" y="79"/>
                  </a:lnTo>
                  <a:lnTo>
                    <a:pt x="16" y="88"/>
                  </a:lnTo>
                  <a:lnTo>
                    <a:pt x="16"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53" name="Freeform 260"/>
            <p:cNvSpPr>
              <a:spLocks/>
            </p:cNvSpPr>
            <p:nvPr/>
          </p:nvSpPr>
          <p:spPr bwMode="auto">
            <a:xfrm>
              <a:off x="2020" y="3375"/>
              <a:ext cx="8" cy="62"/>
            </a:xfrm>
            <a:custGeom>
              <a:avLst/>
              <a:gdLst>
                <a:gd name="T0" fmla="*/ 8 w 8"/>
                <a:gd name="T1" fmla="*/ 0 h 62"/>
                <a:gd name="T2" fmla="*/ 0 w 8"/>
                <a:gd name="T3" fmla="*/ 9 h 62"/>
                <a:gd name="T4" fmla="*/ 0 w 8"/>
                <a:gd name="T5" fmla="*/ 18 h 62"/>
                <a:gd name="T6" fmla="*/ 0 w 8"/>
                <a:gd name="T7" fmla="*/ 27 h 62"/>
                <a:gd name="T8" fmla="*/ 0 w 8"/>
                <a:gd name="T9" fmla="*/ 44 h 62"/>
                <a:gd name="T10" fmla="*/ 0 w 8"/>
                <a:gd name="T11" fmla="*/ 53 h 62"/>
                <a:gd name="T12" fmla="*/ 0 w 8"/>
                <a:gd name="T13" fmla="*/ 62 h 62"/>
                <a:gd name="T14" fmla="*/ 0 60000 65536"/>
                <a:gd name="T15" fmla="*/ 0 60000 65536"/>
                <a:gd name="T16" fmla="*/ 0 60000 65536"/>
                <a:gd name="T17" fmla="*/ 0 60000 65536"/>
                <a:gd name="T18" fmla="*/ 0 60000 65536"/>
                <a:gd name="T19" fmla="*/ 0 60000 65536"/>
                <a:gd name="T20" fmla="*/ 0 60000 65536"/>
                <a:gd name="T21" fmla="*/ 0 w 8"/>
                <a:gd name="T22" fmla="*/ 0 h 62"/>
                <a:gd name="T23" fmla="*/ 8 w 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62">
                  <a:moveTo>
                    <a:pt x="8" y="0"/>
                  </a:moveTo>
                  <a:lnTo>
                    <a:pt x="0" y="9"/>
                  </a:lnTo>
                  <a:lnTo>
                    <a:pt x="0" y="18"/>
                  </a:lnTo>
                  <a:lnTo>
                    <a:pt x="0" y="27"/>
                  </a:lnTo>
                  <a:lnTo>
                    <a:pt x="0" y="44"/>
                  </a:lnTo>
                  <a:lnTo>
                    <a:pt x="0" y="53"/>
                  </a:lnTo>
                  <a:lnTo>
                    <a:pt x="0"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54" name="Freeform 261"/>
            <p:cNvSpPr>
              <a:spLocks/>
            </p:cNvSpPr>
            <p:nvPr/>
          </p:nvSpPr>
          <p:spPr bwMode="auto">
            <a:xfrm>
              <a:off x="2060" y="3340"/>
              <a:ext cx="40" cy="79"/>
            </a:xfrm>
            <a:custGeom>
              <a:avLst/>
              <a:gdLst>
                <a:gd name="T0" fmla="*/ 8 w 40"/>
                <a:gd name="T1" fmla="*/ 0 h 79"/>
                <a:gd name="T2" fmla="*/ 0 w 40"/>
                <a:gd name="T3" fmla="*/ 9 h 79"/>
                <a:gd name="T4" fmla="*/ 8 w 40"/>
                <a:gd name="T5" fmla="*/ 18 h 79"/>
                <a:gd name="T6" fmla="*/ 8 w 40"/>
                <a:gd name="T7" fmla="*/ 35 h 79"/>
                <a:gd name="T8" fmla="*/ 24 w 40"/>
                <a:gd name="T9" fmla="*/ 35 h 79"/>
                <a:gd name="T10" fmla="*/ 32 w 40"/>
                <a:gd name="T11" fmla="*/ 44 h 79"/>
                <a:gd name="T12" fmla="*/ 40 w 40"/>
                <a:gd name="T13" fmla="*/ 53 h 79"/>
                <a:gd name="T14" fmla="*/ 40 w 40"/>
                <a:gd name="T15" fmla="*/ 62 h 79"/>
                <a:gd name="T16" fmla="*/ 4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8" y="0"/>
                  </a:moveTo>
                  <a:lnTo>
                    <a:pt x="0" y="9"/>
                  </a:lnTo>
                  <a:lnTo>
                    <a:pt x="8" y="18"/>
                  </a:lnTo>
                  <a:lnTo>
                    <a:pt x="8" y="35"/>
                  </a:lnTo>
                  <a:lnTo>
                    <a:pt x="24" y="35"/>
                  </a:lnTo>
                  <a:lnTo>
                    <a:pt x="32" y="44"/>
                  </a:lnTo>
                  <a:lnTo>
                    <a:pt x="40" y="53"/>
                  </a:lnTo>
                  <a:lnTo>
                    <a:pt x="40" y="62"/>
                  </a:lnTo>
                  <a:lnTo>
                    <a:pt x="4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55" name="Freeform 262"/>
            <p:cNvSpPr>
              <a:spLocks/>
            </p:cNvSpPr>
            <p:nvPr/>
          </p:nvSpPr>
          <p:spPr bwMode="auto">
            <a:xfrm>
              <a:off x="2060" y="3288"/>
              <a:ext cx="64" cy="70"/>
            </a:xfrm>
            <a:custGeom>
              <a:avLst/>
              <a:gdLst>
                <a:gd name="T0" fmla="*/ 0 w 64"/>
                <a:gd name="T1" fmla="*/ 0 h 70"/>
                <a:gd name="T2" fmla="*/ 8 w 64"/>
                <a:gd name="T3" fmla="*/ 0 h 70"/>
                <a:gd name="T4" fmla="*/ 24 w 64"/>
                <a:gd name="T5" fmla="*/ 0 h 70"/>
                <a:gd name="T6" fmla="*/ 32 w 64"/>
                <a:gd name="T7" fmla="*/ 17 h 70"/>
                <a:gd name="T8" fmla="*/ 40 w 64"/>
                <a:gd name="T9" fmla="*/ 17 h 70"/>
                <a:gd name="T10" fmla="*/ 40 w 64"/>
                <a:gd name="T11" fmla="*/ 26 h 70"/>
                <a:gd name="T12" fmla="*/ 56 w 64"/>
                <a:gd name="T13" fmla="*/ 26 h 70"/>
                <a:gd name="T14" fmla="*/ 56 w 64"/>
                <a:gd name="T15" fmla="*/ 35 h 70"/>
                <a:gd name="T16" fmla="*/ 56 w 64"/>
                <a:gd name="T17" fmla="*/ 52 h 70"/>
                <a:gd name="T18" fmla="*/ 64 w 64"/>
                <a:gd name="T19" fmla="*/ 61 h 70"/>
                <a:gd name="T20" fmla="*/ 64 w 64"/>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70"/>
                <a:gd name="T35" fmla="*/ 64 w 64"/>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70">
                  <a:moveTo>
                    <a:pt x="0" y="0"/>
                  </a:moveTo>
                  <a:lnTo>
                    <a:pt x="8" y="0"/>
                  </a:lnTo>
                  <a:lnTo>
                    <a:pt x="24" y="0"/>
                  </a:lnTo>
                  <a:lnTo>
                    <a:pt x="32" y="17"/>
                  </a:lnTo>
                  <a:lnTo>
                    <a:pt x="40" y="17"/>
                  </a:lnTo>
                  <a:lnTo>
                    <a:pt x="40" y="26"/>
                  </a:lnTo>
                  <a:lnTo>
                    <a:pt x="56" y="26"/>
                  </a:lnTo>
                  <a:lnTo>
                    <a:pt x="56" y="35"/>
                  </a:lnTo>
                  <a:lnTo>
                    <a:pt x="56" y="52"/>
                  </a:lnTo>
                  <a:lnTo>
                    <a:pt x="64" y="61"/>
                  </a:lnTo>
                  <a:lnTo>
                    <a:pt x="64"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56" name="Freeform 263"/>
            <p:cNvSpPr>
              <a:spLocks/>
            </p:cNvSpPr>
            <p:nvPr/>
          </p:nvSpPr>
          <p:spPr bwMode="auto">
            <a:xfrm>
              <a:off x="1788" y="3331"/>
              <a:ext cx="72" cy="80"/>
            </a:xfrm>
            <a:custGeom>
              <a:avLst/>
              <a:gdLst>
                <a:gd name="T0" fmla="*/ 72 w 72"/>
                <a:gd name="T1" fmla="*/ 0 h 80"/>
                <a:gd name="T2" fmla="*/ 72 w 72"/>
                <a:gd name="T3" fmla="*/ 9 h 80"/>
                <a:gd name="T4" fmla="*/ 64 w 72"/>
                <a:gd name="T5" fmla="*/ 9 h 80"/>
                <a:gd name="T6" fmla="*/ 56 w 72"/>
                <a:gd name="T7" fmla="*/ 9 h 80"/>
                <a:gd name="T8" fmla="*/ 40 w 72"/>
                <a:gd name="T9" fmla="*/ 18 h 80"/>
                <a:gd name="T10" fmla="*/ 32 w 72"/>
                <a:gd name="T11" fmla="*/ 36 h 80"/>
                <a:gd name="T12" fmla="*/ 24 w 72"/>
                <a:gd name="T13" fmla="*/ 44 h 80"/>
                <a:gd name="T14" fmla="*/ 8 w 72"/>
                <a:gd name="T15" fmla="*/ 53 h 80"/>
                <a:gd name="T16" fmla="*/ 8 w 72"/>
                <a:gd name="T17" fmla="*/ 62 h 80"/>
                <a:gd name="T18" fmla="*/ 8 w 72"/>
                <a:gd name="T19" fmla="*/ 80 h 80"/>
                <a:gd name="T20" fmla="*/ 0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72" y="0"/>
                  </a:moveTo>
                  <a:lnTo>
                    <a:pt x="72" y="9"/>
                  </a:lnTo>
                  <a:lnTo>
                    <a:pt x="64" y="9"/>
                  </a:lnTo>
                  <a:lnTo>
                    <a:pt x="56" y="9"/>
                  </a:lnTo>
                  <a:lnTo>
                    <a:pt x="40" y="18"/>
                  </a:lnTo>
                  <a:lnTo>
                    <a:pt x="32" y="36"/>
                  </a:lnTo>
                  <a:lnTo>
                    <a:pt x="24" y="44"/>
                  </a:lnTo>
                  <a:lnTo>
                    <a:pt x="8" y="53"/>
                  </a:lnTo>
                  <a:lnTo>
                    <a:pt x="8" y="62"/>
                  </a:lnTo>
                  <a:lnTo>
                    <a:pt x="8" y="80"/>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57" name="Freeform 264"/>
            <p:cNvSpPr>
              <a:spLocks/>
            </p:cNvSpPr>
            <p:nvPr/>
          </p:nvSpPr>
          <p:spPr bwMode="auto">
            <a:xfrm>
              <a:off x="1860" y="3323"/>
              <a:ext cx="40" cy="105"/>
            </a:xfrm>
            <a:custGeom>
              <a:avLst/>
              <a:gdLst>
                <a:gd name="T0" fmla="*/ 0 w 40"/>
                <a:gd name="T1" fmla="*/ 0 h 105"/>
                <a:gd name="T2" fmla="*/ 8 w 40"/>
                <a:gd name="T3" fmla="*/ 17 h 105"/>
                <a:gd name="T4" fmla="*/ 8 w 40"/>
                <a:gd name="T5" fmla="*/ 26 h 105"/>
                <a:gd name="T6" fmla="*/ 8 w 40"/>
                <a:gd name="T7" fmla="*/ 35 h 105"/>
                <a:gd name="T8" fmla="*/ 24 w 40"/>
                <a:gd name="T9" fmla="*/ 35 h 105"/>
                <a:gd name="T10" fmla="*/ 24 w 40"/>
                <a:gd name="T11" fmla="*/ 52 h 105"/>
                <a:gd name="T12" fmla="*/ 32 w 40"/>
                <a:gd name="T13" fmla="*/ 61 h 105"/>
                <a:gd name="T14" fmla="*/ 40 w 40"/>
                <a:gd name="T15" fmla="*/ 70 h 105"/>
                <a:gd name="T16" fmla="*/ 40 w 40"/>
                <a:gd name="T17" fmla="*/ 79 h 105"/>
                <a:gd name="T18" fmla="*/ 40 w 40"/>
                <a:gd name="T19" fmla="*/ 96 h 105"/>
                <a:gd name="T20" fmla="*/ 4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0" y="0"/>
                  </a:moveTo>
                  <a:lnTo>
                    <a:pt x="8" y="17"/>
                  </a:lnTo>
                  <a:lnTo>
                    <a:pt x="8" y="26"/>
                  </a:lnTo>
                  <a:lnTo>
                    <a:pt x="8" y="35"/>
                  </a:lnTo>
                  <a:lnTo>
                    <a:pt x="24" y="35"/>
                  </a:lnTo>
                  <a:lnTo>
                    <a:pt x="24" y="52"/>
                  </a:lnTo>
                  <a:lnTo>
                    <a:pt x="32" y="61"/>
                  </a:lnTo>
                  <a:lnTo>
                    <a:pt x="40" y="70"/>
                  </a:lnTo>
                  <a:lnTo>
                    <a:pt x="40" y="79"/>
                  </a:lnTo>
                  <a:lnTo>
                    <a:pt x="40" y="96"/>
                  </a:lnTo>
                  <a:lnTo>
                    <a:pt x="4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58" name="Freeform 265"/>
            <p:cNvSpPr>
              <a:spLocks/>
            </p:cNvSpPr>
            <p:nvPr/>
          </p:nvSpPr>
          <p:spPr bwMode="auto">
            <a:xfrm>
              <a:off x="1796" y="3411"/>
              <a:ext cx="48" cy="70"/>
            </a:xfrm>
            <a:custGeom>
              <a:avLst/>
              <a:gdLst>
                <a:gd name="T0" fmla="*/ 48 w 48"/>
                <a:gd name="T1" fmla="*/ 0 h 70"/>
                <a:gd name="T2" fmla="*/ 48 w 48"/>
                <a:gd name="T3" fmla="*/ 8 h 70"/>
                <a:gd name="T4" fmla="*/ 32 w 48"/>
                <a:gd name="T5" fmla="*/ 8 h 70"/>
                <a:gd name="T6" fmla="*/ 24 w 48"/>
                <a:gd name="T7" fmla="*/ 17 h 70"/>
                <a:gd name="T8" fmla="*/ 16 w 48"/>
                <a:gd name="T9" fmla="*/ 17 h 70"/>
                <a:gd name="T10" fmla="*/ 16 w 48"/>
                <a:gd name="T11" fmla="*/ 35 h 70"/>
                <a:gd name="T12" fmla="*/ 0 w 48"/>
                <a:gd name="T13" fmla="*/ 44 h 70"/>
                <a:gd name="T14" fmla="*/ 0 w 48"/>
                <a:gd name="T15" fmla="*/ 52 h 70"/>
                <a:gd name="T16" fmla="*/ 0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48" y="0"/>
                  </a:moveTo>
                  <a:lnTo>
                    <a:pt x="48" y="8"/>
                  </a:lnTo>
                  <a:lnTo>
                    <a:pt x="32" y="8"/>
                  </a:lnTo>
                  <a:lnTo>
                    <a:pt x="24" y="17"/>
                  </a:lnTo>
                  <a:lnTo>
                    <a:pt x="16" y="17"/>
                  </a:lnTo>
                  <a:lnTo>
                    <a:pt x="16" y="35"/>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59" name="Freeform 266"/>
            <p:cNvSpPr>
              <a:spLocks/>
            </p:cNvSpPr>
            <p:nvPr/>
          </p:nvSpPr>
          <p:spPr bwMode="auto">
            <a:xfrm>
              <a:off x="1908" y="3419"/>
              <a:ext cx="24" cy="71"/>
            </a:xfrm>
            <a:custGeom>
              <a:avLst/>
              <a:gdLst>
                <a:gd name="T0" fmla="*/ 24 w 24"/>
                <a:gd name="T1" fmla="*/ 0 h 71"/>
                <a:gd name="T2" fmla="*/ 24 w 24"/>
                <a:gd name="T3" fmla="*/ 9 h 71"/>
                <a:gd name="T4" fmla="*/ 16 w 24"/>
                <a:gd name="T5" fmla="*/ 27 h 71"/>
                <a:gd name="T6" fmla="*/ 8 w 24"/>
                <a:gd name="T7" fmla="*/ 36 h 71"/>
                <a:gd name="T8" fmla="*/ 8 w 24"/>
                <a:gd name="T9" fmla="*/ 44 h 71"/>
                <a:gd name="T10" fmla="*/ 8 w 24"/>
                <a:gd name="T11" fmla="*/ 62 h 71"/>
                <a:gd name="T12" fmla="*/ 0 w 24"/>
                <a:gd name="T13" fmla="*/ 62 h 71"/>
                <a:gd name="T14" fmla="*/ 0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24" y="0"/>
                  </a:moveTo>
                  <a:lnTo>
                    <a:pt x="24" y="9"/>
                  </a:lnTo>
                  <a:lnTo>
                    <a:pt x="16" y="27"/>
                  </a:lnTo>
                  <a:lnTo>
                    <a:pt x="8" y="36"/>
                  </a:lnTo>
                  <a:lnTo>
                    <a:pt x="8" y="44"/>
                  </a:lnTo>
                  <a:lnTo>
                    <a:pt x="8" y="62"/>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60" name="Freeform 267"/>
            <p:cNvSpPr>
              <a:spLocks/>
            </p:cNvSpPr>
            <p:nvPr/>
          </p:nvSpPr>
          <p:spPr bwMode="auto">
            <a:xfrm>
              <a:off x="2012" y="3419"/>
              <a:ext cx="48" cy="71"/>
            </a:xfrm>
            <a:custGeom>
              <a:avLst/>
              <a:gdLst>
                <a:gd name="T0" fmla="*/ 0 w 48"/>
                <a:gd name="T1" fmla="*/ 0 h 71"/>
                <a:gd name="T2" fmla="*/ 8 w 48"/>
                <a:gd name="T3" fmla="*/ 9 h 71"/>
                <a:gd name="T4" fmla="*/ 16 w 48"/>
                <a:gd name="T5" fmla="*/ 27 h 71"/>
                <a:gd name="T6" fmla="*/ 32 w 48"/>
                <a:gd name="T7" fmla="*/ 36 h 71"/>
                <a:gd name="T8" fmla="*/ 40 w 48"/>
                <a:gd name="T9" fmla="*/ 44 h 71"/>
                <a:gd name="T10" fmla="*/ 48 w 48"/>
                <a:gd name="T11" fmla="*/ 44 h 71"/>
                <a:gd name="T12" fmla="*/ 48 w 48"/>
                <a:gd name="T13" fmla="*/ 62 h 71"/>
                <a:gd name="T14" fmla="*/ 48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0" y="0"/>
                  </a:moveTo>
                  <a:lnTo>
                    <a:pt x="8" y="9"/>
                  </a:lnTo>
                  <a:lnTo>
                    <a:pt x="16" y="27"/>
                  </a:lnTo>
                  <a:lnTo>
                    <a:pt x="32" y="36"/>
                  </a:lnTo>
                  <a:lnTo>
                    <a:pt x="40" y="44"/>
                  </a:lnTo>
                  <a:lnTo>
                    <a:pt x="48" y="44"/>
                  </a:lnTo>
                  <a:lnTo>
                    <a:pt x="48" y="62"/>
                  </a:lnTo>
                  <a:lnTo>
                    <a:pt x="48"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61" name="Freeform 268"/>
            <p:cNvSpPr>
              <a:spLocks/>
            </p:cNvSpPr>
            <p:nvPr/>
          </p:nvSpPr>
          <p:spPr bwMode="auto">
            <a:xfrm>
              <a:off x="1980" y="3367"/>
              <a:ext cx="72" cy="123"/>
            </a:xfrm>
            <a:custGeom>
              <a:avLst/>
              <a:gdLst>
                <a:gd name="T0" fmla="*/ 64 w 72"/>
                <a:gd name="T1" fmla="*/ 0 h 123"/>
                <a:gd name="T2" fmla="*/ 72 w 72"/>
                <a:gd name="T3" fmla="*/ 8 h 123"/>
                <a:gd name="T4" fmla="*/ 64 w 72"/>
                <a:gd name="T5" fmla="*/ 17 h 123"/>
                <a:gd name="T6" fmla="*/ 64 w 72"/>
                <a:gd name="T7" fmla="*/ 26 h 123"/>
                <a:gd name="T8" fmla="*/ 48 w 72"/>
                <a:gd name="T9" fmla="*/ 44 h 123"/>
                <a:gd name="T10" fmla="*/ 40 w 72"/>
                <a:gd name="T11" fmla="*/ 52 h 123"/>
                <a:gd name="T12" fmla="*/ 32 w 72"/>
                <a:gd name="T13" fmla="*/ 61 h 123"/>
                <a:gd name="T14" fmla="*/ 16 w 72"/>
                <a:gd name="T15" fmla="*/ 79 h 123"/>
                <a:gd name="T16" fmla="*/ 8 w 72"/>
                <a:gd name="T17" fmla="*/ 88 h 123"/>
                <a:gd name="T18" fmla="*/ 0 w 72"/>
                <a:gd name="T19" fmla="*/ 96 h 123"/>
                <a:gd name="T20" fmla="*/ 0 w 72"/>
                <a:gd name="T21" fmla="*/ 114 h 123"/>
                <a:gd name="T22" fmla="*/ 0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64" y="0"/>
                  </a:moveTo>
                  <a:lnTo>
                    <a:pt x="72" y="8"/>
                  </a:lnTo>
                  <a:lnTo>
                    <a:pt x="64" y="17"/>
                  </a:lnTo>
                  <a:lnTo>
                    <a:pt x="64" y="26"/>
                  </a:lnTo>
                  <a:lnTo>
                    <a:pt x="48" y="44"/>
                  </a:lnTo>
                  <a:lnTo>
                    <a:pt x="40" y="52"/>
                  </a:lnTo>
                  <a:lnTo>
                    <a:pt x="32" y="61"/>
                  </a:lnTo>
                  <a:lnTo>
                    <a:pt x="16" y="79"/>
                  </a:lnTo>
                  <a:lnTo>
                    <a:pt x="8" y="88"/>
                  </a:lnTo>
                  <a:lnTo>
                    <a:pt x="0" y="96"/>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62" name="Freeform 269"/>
            <p:cNvSpPr>
              <a:spLocks/>
            </p:cNvSpPr>
            <p:nvPr/>
          </p:nvSpPr>
          <p:spPr bwMode="auto">
            <a:xfrm>
              <a:off x="2092" y="3331"/>
              <a:ext cx="16" cy="115"/>
            </a:xfrm>
            <a:custGeom>
              <a:avLst/>
              <a:gdLst>
                <a:gd name="T0" fmla="*/ 16 w 16"/>
                <a:gd name="T1" fmla="*/ 0 h 115"/>
                <a:gd name="T2" fmla="*/ 0 w 16"/>
                <a:gd name="T3" fmla="*/ 18 h 115"/>
                <a:gd name="T4" fmla="*/ 0 w 16"/>
                <a:gd name="T5" fmla="*/ 36 h 115"/>
                <a:gd name="T6" fmla="*/ 0 w 16"/>
                <a:gd name="T7" fmla="*/ 44 h 115"/>
                <a:gd name="T8" fmla="*/ 0 w 16"/>
                <a:gd name="T9" fmla="*/ 53 h 115"/>
                <a:gd name="T10" fmla="*/ 16 w 16"/>
                <a:gd name="T11" fmla="*/ 62 h 115"/>
                <a:gd name="T12" fmla="*/ 16 w 16"/>
                <a:gd name="T13" fmla="*/ 80 h 115"/>
                <a:gd name="T14" fmla="*/ 16 w 16"/>
                <a:gd name="T15" fmla="*/ 88 h 115"/>
                <a:gd name="T16" fmla="*/ 16 w 16"/>
                <a:gd name="T17" fmla="*/ 97 h 115"/>
                <a:gd name="T18" fmla="*/ 16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16" y="0"/>
                  </a:moveTo>
                  <a:lnTo>
                    <a:pt x="0" y="18"/>
                  </a:lnTo>
                  <a:lnTo>
                    <a:pt x="0" y="36"/>
                  </a:lnTo>
                  <a:lnTo>
                    <a:pt x="0" y="44"/>
                  </a:lnTo>
                  <a:lnTo>
                    <a:pt x="0" y="53"/>
                  </a:lnTo>
                  <a:lnTo>
                    <a:pt x="16" y="62"/>
                  </a:lnTo>
                  <a:lnTo>
                    <a:pt x="16" y="80"/>
                  </a:lnTo>
                  <a:lnTo>
                    <a:pt x="16" y="88"/>
                  </a:lnTo>
                  <a:lnTo>
                    <a:pt x="16" y="97"/>
                  </a:lnTo>
                  <a:lnTo>
                    <a:pt x="1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63" name="Freeform 270"/>
            <p:cNvSpPr>
              <a:spLocks/>
            </p:cNvSpPr>
            <p:nvPr/>
          </p:nvSpPr>
          <p:spPr bwMode="auto">
            <a:xfrm>
              <a:off x="2076" y="3393"/>
              <a:ext cx="8" cy="97"/>
            </a:xfrm>
            <a:custGeom>
              <a:avLst/>
              <a:gdLst>
                <a:gd name="T0" fmla="*/ 8 w 8"/>
                <a:gd name="T1" fmla="*/ 0 h 97"/>
                <a:gd name="T2" fmla="*/ 8 w 8"/>
                <a:gd name="T3" fmla="*/ 18 h 97"/>
                <a:gd name="T4" fmla="*/ 0 w 8"/>
                <a:gd name="T5" fmla="*/ 26 h 97"/>
                <a:gd name="T6" fmla="*/ 0 w 8"/>
                <a:gd name="T7" fmla="*/ 35 h 97"/>
                <a:gd name="T8" fmla="*/ 0 w 8"/>
                <a:gd name="T9" fmla="*/ 53 h 97"/>
                <a:gd name="T10" fmla="*/ 0 w 8"/>
                <a:gd name="T11" fmla="*/ 62 h 97"/>
                <a:gd name="T12" fmla="*/ 0 w 8"/>
                <a:gd name="T13" fmla="*/ 70 h 97"/>
                <a:gd name="T14" fmla="*/ 0 w 8"/>
                <a:gd name="T15" fmla="*/ 88 h 97"/>
                <a:gd name="T16" fmla="*/ 8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8" y="0"/>
                  </a:moveTo>
                  <a:lnTo>
                    <a:pt x="8" y="18"/>
                  </a:lnTo>
                  <a:lnTo>
                    <a:pt x="0" y="26"/>
                  </a:lnTo>
                  <a:lnTo>
                    <a:pt x="0" y="35"/>
                  </a:lnTo>
                  <a:lnTo>
                    <a:pt x="0" y="53"/>
                  </a:lnTo>
                  <a:lnTo>
                    <a:pt x="0" y="62"/>
                  </a:lnTo>
                  <a:lnTo>
                    <a:pt x="0" y="70"/>
                  </a:lnTo>
                  <a:lnTo>
                    <a:pt x="0" y="88"/>
                  </a:lnTo>
                  <a:lnTo>
                    <a:pt x="8"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64" name="Freeform 271"/>
            <p:cNvSpPr>
              <a:spLocks/>
            </p:cNvSpPr>
            <p:nvPr/>
          </p:nvSpPr>
          <p:spPr bwMode="auto">
            <a:xfrm>
              <a:off x="2108" y="3411"/>
              <a:ext cx="40" cy="70"/>
            </a:xfrm>
            <a:custGeom>
              <a:avLst/>
              <a:gdLst>
                <a:gd name="T0" fmla="*/ 0 w 40"/>
                <a:gd name="T1" fmla="*/ 0 h 70"/>
                <a:gd name="T2" fmla="*/ 8 w 40"/>
                <a:gd name="T3" fmla="*/ 8 h 70"/>
                <a:gd name="T4" fmla="*/ 8 w 40"/>
                <a:gd name="T5" fmla="*/ 17 h 70"/>
                <a:gd name="T6" fmla="*/ 16 w 40"/>
                <a:gd name="T7" fmla="*/ 35 h 70"/>
                <a:gd name="T8" fmla="*/ 24 w 40"/>
                <a:gd name="T9" fmla="*/ 35 h 70"/>
                <a:gd name="T10" fmla="*/ 24 w 40"/>
                <a:gd name="T11" fmla="*/ 44 h 70"/>
                <a:gd name="T12" fmla="*/ 40 w 40"/>
                <a:gd name="T13" fmla="*/ 44 h 70"/>
                <a:gd name="T14" fmla="*/ 40 w 40"/>
                <a:gd name="T15" fmla="*/ 52 h 70"/>
                <a:gd name="T16" fmla="*/ 4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0" y="0"/>
                  </a:moveTo>
                  <a:lnTo>
                    <a:pt x="8" y="8"/>
                  </a:lnTo>
                  <a:lnTo>
                    <a:pt x="8" y="17"/>
                  </a:lnTo>
                  <a:lnTo>
                    <a:pt x="16" y="35"/>
                  </a:lnTo>
                  <a:lnTo>
                    <a:pt x="24" y="35"/>
                  </a:lnTo>
                  <a:lnTo>
                    <a:pt x="24" y="44"/>
                  </a:lnTo>
                  <a:lnTo>
                    <a:pt x="40" y="44"/>
                  </a:lnTo>
                  <a:lnTo>
                    <a:pt x="40" y="52"/>
                  </a:lnTo>
                  <a:lnTo>
                    <a:pt x="4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65" name="Freeform 272"/>
            <p:cNvSpPr>
              <a:spLocks/>
            </p:cNvSpPr>
            <p:nvPr/>
          </p:nvSpPr>
          <p:spPr bwMode="auto">
            <a:xfrm>
              <a:off x="1924" y="3419"/>
              <a:ext cx="56" cy="115"/>
            </a:xfrm>
            <a:custGeom>
              <a:avLst/>
              <a:gdLst>
                <a:gd name="T0" fmla="*/ 56 w 56"/>
                <a:gd name="T1" fmla="*/ 0 h 115"/>
                <a:gd name="T2" fmla="*/ 32 w 56"/>
                <a:gd name="T3" fmla="*/ 27 h 115"/>
                <a:gd name="T4" fmla="*/ 24 w 56"/>
                <a:gd name="T5" fmla="*/ 36 h 115"/>
                <a:gd name="T6" fmla="*/ 24 w 56"/>
                <a:gd name="T7" fmla="*/ 44 h 115"/>
                <a:gd name="T8" fmla="*/ 24 w 56"/>
                <a:gd name="T9" fmla="*/ 62 h 115"/>
                <a:gd name="T10" fmla="*/ 8 w 56"/>
                <a:gd name="T11" fmla="*/ 71 h 115"/>
                <a:gd name="T12" fmla="*/ 8 w 56"/>
                <a:gd name="T13" fmla="*/ 79 h 115"/>
                <a:gd name="T14" fmla="*/ 8 w 56"/>
                <a:gd name="T15" fmla="*/ 88 h 115"/>
                <a:gd name="T16" fmla="*/ 0 w 56"/>
                <a:gd name="T17" fmla="*/ 106 h 115"/>
                <a:gd name="T18" fmla="*/ 0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56" y="0"/>
                  </a:moveTo>
                  <a:lnTo>
                    <a:pt x="32" y="27"/>
                  </a:lnTo>
                  <a:lnTo>
                    <a:pt x="24" y="36"/>
                  </a:lnTo>
                  <a:lnTo>
                    <a:pt x="24" y="44"/>
                  </a:lnTo>
                  <a:lnTo>
                    <a:pt x="24" y="62"/>
                  </a:lnTo>
                  <a:lnTo>
                    <a:pt x="8" y="71"/>
                  </a:lnTo>
                  <a:lnTo>
                    <a:pt x="8" y="79"/>
                  </a:lnTo>
                  <a:lnTo>
                    <a:pt x="8" y="88"/>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66" name="Freeform 273"/>
            <p:cNvSpPr>
              <a:spLocks/>
            </p:cNvSpPr>
            <p:nvPr/>
          </p:nvSpPr>
          <p:spPr bwMode="auto">
            <a:xfrm>
              <a:off x="1796" y="3455"/>
              <a:ext cx="48" cy="79"/>
            </a:xfrm>
            <a:custGeom>
              <a:avLst/>
              <a:gdLst>
                <a:gd name="T0" fmla="*/ 0 w 48"/>
                <a:gd name="T1" fmla="*/ 0 h 79"/>
                <a:gd name="T2" fmla="*/ 16 w 48"/>
                <a:gd name="T3" fmla="*/ 8 h 79"/>
                <a:gd name="T4" fmla="*/ 24 w 48"/>
                <a:gd name="T5" fmla="*/ 26 h 79"/>
                <a:gd name="T6" fmla="*/ 32 w 48"/>
                <a:gd name="T7" fmla="*/ 35 h 79"/>
                <a:gd name="T8" fmla="*/ 48 w 48"/>
                <a:gd name="T9" fmla="*/ 35 h 79"/>
                <a:gd name="T10" fmla="*/ 48 w 48"/>
                <a:gd name="T11" fmla="*/ 43 h 79"/>
                <a:gd name="T12" fmla="*/ 48 w 48"/>
                <a:gd name="T13" fmla="*/ 52 h 79"/>
                <a:gd name="T14" fmla="*/ 48 w 48"/>
                <a:gd name="T15" fmla="*/ 70 h 79"/>
                <a:gd name="T16" fmla="*/ 48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0" y="0"/>
                  </a:moveTo>
                  <a:lnTo>
                    <a:pt x="16" y="8"/>
                  </a:lnTo>
                  <a:lnTo>
                    <a:pt x="24" y="26"/>
                  </a:lnTo>
                  <a:lnTo>
                    <a:pt x="32" y="35"/>
                  </a:lnTo>
                  <a:lnTo>
                    <a:pt x="48" y="35"/>
                  </a:lnTo>
                  <a:lnTo>
                    <a:pt x="48" y="43"/>
                  </a:lnTo>
                  <a:lnTo>
                    <a:pt x="48" y="52"/>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67" name="Freeform 274"/>
            <p:cNvSpPr>
              <a:spLocks/>
            </p:cNvSpPr>
            <p:nvPr/>
          </p:nvSpPr>
          <p:spPr bwMode="auto">
            <a:xfrm>
              <a:off x="1948" y="3481"/>
              <a:ext cx="48" cy="79"/>
            </a:xfrm>
            <a:custGeom>
              <a:avLst/>
              <a:gdLst>
                <a:gd name="T0" fmla="*/ 0 w 48"/>
                <a:gd name="T1" fmla="*/ 0 h 79"/>
                <a:gd name="T2" fmla="*/ 0 w 48"/>
                <a:gd name="T3" fmla="*/ 9 h 79"/>
                <a:gd name="T4" fmla="*/ 8 w 48"/>
                <a:gd name="T5" fmla="*/ 9 h 79"/>
                <a:gd name="T6" fmla="*/ 8 w 48"/>
                <a:gd name="T7" fmla="*/ 17 h 79"/>
                <a:gd name="T8" fmla="*/ 16 w 48"/>
                <a:gd name="T9" fmla="*/ 17 h 79"/>
                <a:gd name="T10" fmla="*/ 16 w 48"/>
                <a:gd name="T11" fmla="*/ 26 h 79"/>
                <a:gd name="T12" fmla="*/ 32 w 48"/>
                <a:gd name="T13" fmla="*/ 26 h 79"/>
                <a:gd name="T14" fmla="*/ 32 w 48"/>
                <a:gd name="T15" fmla="*/ 44 h 79"/>
                <a:gd name="T16" fmla="*/ 40 w 48"/>
                <a:gd name="T17" fmla="*/ 44 h 79"/>
                <a:gd name="T18" fmla="*/ 40 w 48"/>
                <a:gd name="T19" fmla="*/ 53 h 79"/>
                <a:gd name="T20" fmla="*/ 48 w 48"/>
                <a:gd name="T21" fmla="*/ 61 h 79"/>
                <a:gd name="T22" fmla="*/ 40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0" y="0"/>
                  </a:moveTo>
                  <a:lnTo>
                    <a:pt x="0" y="9"/>
                  </a:lnTo>
                  <a:lnTo>
                    <a:pt x="8" y="9"/>
                  </a:lnTo>
                  <a:lnTo>
                    <a:pt x="8" y="17"/>
                  </a:lnTo>
                  <a:lnTo>
                    <a:pt x="16" y="17"/>
                  </a:lnTo>
                  <a:lnTo>
                    <a:pt x="16" y="26"/>
                  </a:lnTo>
                  <a:lnTo>
                    <a:pt x="32" y="26"/>
                  </a:lnTo>
                  <a:lnTo>
                    <a:pt x="32" y="44"/>
                  </a:lnTo>
                  <a:lnTo>
                    <a:pt x="40" y="44"/>
                  </a:lnTo>
                  <a:lnTo>
                    <a:pt x="40" y="53"/>
                  </a:lnTo>
                  <a:lnTo>
                    <a:pt x="48" y="61"/>
                  </a:lnTo>
                  <a:lnTo>
                    <a:pt x="4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68" name="Freeform 275"/>
            <p:cNvSpPr>
              <a:spLocks/>
            </p:cNvSpPr>
            <p:nvPr/>
          </p:nvSpPr>
          <p:spPr bwMode="auto">
            <a:xfrm>
              <a:off x="2028" y="3455"/>
              <a:ext cx="16" cy="114"/>
            </a:xfrm>
            <a:custGeom>
              <a:avLst/>
              <a:gdLst>
                <a:gd name="T0" fmla="*/ 16 w 16"/>
                <a:gd name="T1" fmla="*/ 0 h 114"/>
                <a:gd name="T2" fmla="*/ 16 w 16"/>
                <a:gd name="T3" fmla="*/ 26 h 114"/>
                <a:gd name="T4" fmla="*/ 16 w 16"/>
                <a:gd name="T5" fmla="*/ 35 h 114"/>
                <a:gd name="T6" fmla="*/ 16 w 16"/>
                <a:gd name="T7" fmla="*/ 43 h 114"/>
                <a:gd name="T8" fmla="*/ 16 w 16"/>
                <a:gd name="T9" fmla="*/ 52 h 114"/>
                <a:gd name="T10" fmla="*/ 16 w 16"/>
                <a:gd name="T11" fmla="*/ 70 h 114"/>
                <a:gd name="T12" fmla="*/ 0 w 16"/>
                <a:gd name="T13" fmla="*/ 79 h 114"/>
                <a:gd name="T14" fmla="*/ 0 w 16"/>
                <a:gd name="T15" fmla="*/ 87 h 114"/>
                <a:gd name="T16" fmla="*/ 0 w 16"/>
                <a:gd name="T17" fmla="*/ 105 h 114"/>
                <a:gd name="T18" fmla="*/ 0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16" y="0"/>
                  </a:moveTo>
                  <a:lnTo>
                    <a:pt x="16" y="26"/>
                  </a:lnTo>
                  <a:lnTo>
                    <a:pt x="16" y="35"/>
                  </a:lnTo>
                  <a:lnTo>
                    <a:pt x="16" y="43"/>
                  </a:lnTo>
                  <a:lnTo>
                    <a:pt x="16" y="52"/>
                  </a:lnTo>
                  <a:lnTo>
                    <a:pt x="16" y="70"/>
                  </a:lnTo>
                  <a:lnTo>
                    <a:pt x="0" y="79"/>
                  </a:lnTo>
                  <a:lnTo>
                    <a:pt x="0" y="87"/>
                  </a:lnTo>
                  <a:lnTo>
                    <a:pt x="0" y="105"/>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69" name="Freeform 276"/>
            <p:cNvSpPr>
              <a:spLocks/>
            </p:cNvSpPr>
            <p:nvPr/>
          </p:nvSpPr>
          <p:spPr bwMode="auto">
            <a:xfrm>
              <a:off x="2076" y="3463"/>
              <a:ext cx="32" cy="79"/>
            </a:xfrm>
            <a:custGeom>
              <a:avLst/>
              <a:gdLst>
                <a:gd name="T0" fmla="*/ 0 w 32"/>
                <a:gd name="T1" fmla="*/ 0 h 79"/>
                <a:gd name="T2" fmla="*/ 0 w 32"/>
                <a:gd name="T3" fmla="*/ 18 h 79"/>
                <a:gd name="T4" fmla="*/ 8 w 32"/>
                <a:gd name="T5" fmla="*/ 27 h 79"/>
                <a:gd name="T6" fmla="*/ 16 w 32"/>
                <a:gd name="T7" fmla="*/ 27 h 79"/>
                <a:gd name="T8" fmla="*/ 16 w 32"/>
                <a:gd name="T9" fmla="*/ 35 h 79"/>
                <a:gd name="T10" fmla="*/ 32 w 32"/>
                <a:gd name="T11" fmla="*/ 44 h 79"/>
                <a:gd name="T12" fmla="*/ 32 w 32"/>
                <a:gd name="T13" fmla="*/ 62 h 79"/>
                <a:gd name="T14" fmla="*/ 32 w 32"/>
                <a:gd name="T15" fmla="*/ 71 h 79"/>
                <a:gd name="T16" fmla="*/ 32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0" y="0"/>
                  </a:moveTo>
                  <a:lnTo>
                    <a:pt x="0" y="18"/>
                  </a:lnTo>
                  <a:lnTo>
                    <a:pt x="8" y="27"/>
                  </a:lnTo>
                  <a:lnTo>
                    <a:pt x="16" y="27"/>
                  </a:lnTo>
                  <a:lnTo>
                    <a:pt x="16" y="35"/>
                  </a:lnTo>
                  <a:lnTo>
                    <a:pt x="32" y="44"/>
                  </a:lnTo>
                  <a:lnTo>
                    <a:pt x="32" y="62"/>
                  </a:lnTo>
                  <a:lnTo>
                    <a:pt x="32" y="71"/>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70" name="Freeform 277"/>
            <p:cNvSpPr>
              <a:spLocks/>
            </p:cNvSpPr>
            <p:nvPr/>
          </p:nvSpPr>
          <p:spPr bwMode="auto">
            <a:xfrm>
              <a:off x="2124" y="3446"/>
              <a:ext cx="24" cy="149"/>
            </a:xfrm>
            <a:custGeom>
              <a:avLst/>
              <a:gdLst>
                <a:gd name="T0" fmla="*/ 0 w 24"/>
                <a:gd name="T1" fmla="*/ 0 h 149"/>
                <a:gd name="T2" fmla="*/ 0 w 24"/>
                <a:gd name="T3" fmla="*/ 9 h 149"/>
                <a:gd name="T4" fmla="*/ 0 w 24"/>
                <a:gd name="T5" fmla="*/ 35 h 149"/>
                <a:gd name="T6" fmla="*/ 0 w 24"/>
                <a:gd name="T7" fmla="*/ 44 h 149"/>
                <a:gd name="T8" fmla="*/ 0 w 24"/>
                <a:gd name="T9" fmla="*/ 52 h 149"/>
                <a:gd name="T10" fmla="*/ 8 w 24"/>
                <a:gd name="T11" fmla="*/ 61 h 149"/>
                <a:gd name="T12" fmla="*/ 8 w 24"/>
                <a:gd name="T13" fmla="*/ 88 h 149"/>
                <a:gd name="T14" fmla="*/ 24 w 24"/>
                <a:gd name="T15" fmla="*/ 96 h 149"/>
                <a:gd name="T16" fmla="*/ 24 w 24"/>
                <a:gd name="T17" fmla="*/ 114 h 149"/>
                <a:gd name="T18" fmla="*/ 24 w 24"/>
                <a:gd name="T19" fmla="*/ 123 h 149"/>
                <a:gd name="T20" fmla="*/ 24 w 24"/>
                <a:gd name="T21" fmla="*/ 132 h 149"/>
                <a:gd name="T22" fmla="*/ 8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0" y="0"/>
                  </a:moveTo>
                  <a:lnTo>
                    <a:pt x="0" y="9"/>
                  </a:lnTo>
                  <a:lnTo>
                    <a:pt x="0" y="35"/>
                  </a:lnTo>
                  <a:lnTo>
                    <a:pt x="0" y="44"/>
                  </a:lnTo>
                  <a:lnTo>
                    <a:pt x="0" y="52"/>
                  </a:lnTo>
                  <a:lnTo>
                    <a:pt x="8" y="61"/>
                  </a:lnTo>
                  <a:lnTo>
                    <a:pt x="8" y="88"/>
                  </a:lnTo>
                  <a:lnTo>
                    <a:pt x="24" y="96"/>
                  </a:lnTo>
                  <a:lnTo>
                    <a:pt x="24" y="114"/>
                  </a:lnTo>
                  <a:lnTo>
                    <a:pt x="24" y="123"/>
                  </a:lnTo>
                  <a:lnTo>
                    <a:pt x="24" y="132"/>
                  </a:lnTo>
                  <a:lnTo>
                    <a:pt x="8"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71" name="Freeform 278"/>
            <p:cNvSpPr>
              <a:spLocks/>
            </p:cNvSpPr>
            <p:nvPr/>
          </p:nvSpPr>
          <p:spPr bwMode="auto">
            <a:xfrm>
              <a:off x="2108" y="3384"/>
              <a:ext cx="72" cy="114"/>
            </a:xfrm>
            <a:custGeom>
              <a:avLst/>
              <a:gdLst>
                <a:gd name="T0" fmla="*/ 0 w 72"/>
                <a:gd name="T1" fmla="*/ 0 h 114"/>
                <a:gd name="T2" fmla="*/ 8 w 72"/>
                <a:gd name="T3" fmla="*/ 9 h 114"/>
                <a:gd name="T4" fmla="*/ 16 w 72"/>
                <a:gd name="T5" fmla="*/ 27 h 114"/>
                <a:gd name="T6" fmla="*/ 24 w 72"/>
                <a:gd name="T7" fmla="*/ 27 h 114"/>
                <a:gd name="T8" fmla="*/ 40 w 72"/>
                <a:gd name="T9" fmla="*/ 35 h 114"/>
                <a:gd name="T10" fmla="*/ 48 w 72"/>
                <a:gd name="T11" fmla="*/ 44 h 114"/>
                <a:gd name="T12" fmla="*/ 56 w 72"/>
                <a:gd name="T13" fmla="*/ 62 h 114"/>
                <a:gd name="T14" fmla="*/ 56 w 72"/>
                <a:gd name="T15" fmla="*/ 71 h 114"/>
                <a:gd name="T16" fmla="*/ 56 w 72"/>
                <a:gd name="T17" fmla="*/ 79 h 114"/>
                <a:gd name="T18" fmla="*/ 56 w 72"/>
                <a:gd name="T19" fmla="*/ 97 h 114"/>
                <a:gd name="T20" fmla="*/ 72 w 72"/>
                <a:gd name="T21" fmla="*/ 106 h 114"/>
                <a:gd name="T22" fmla="*/ 72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0" y="0"/>
                  </a:moveTo>
                  <a:lnTo>
                    <a:pt x="8" y="9"/>
                  </a:lnTo>
                  <a:lnTo>
                    <a:pt x="16" y="27"/>
                  </a:lnTo>
                  <a:lnTo>
                    <a:pt x="24" y="27"/>
                  </a:lnTo>
                  <a:lnTo>
                    <a:pt x="40" y="35"/>
                  </a:lnTo>
                  <a:lnTo>
                    <a:pt x="48" y="44"/>
                  </a:lnTo>
                  <a:lnTo>
                    <a:pt x="56" y="62"/>
                  </a:lnTo>
                  <a:lnTo>
                    <a:pt x="56" y="71"/>
                  </a:lnTo>
                  <a:lnTo>
                    <a:pt x="56" y="79"/>
                  </a:lnTo>
                  <a:lnTo>
                    <a:pt x="56" y="97"/>
                  </a:lnTo>
                  <a:lnTo>
                    <a:pt x="72" y="106"/>
                  </a:lnTo>
                  <a:lnTo>
                    <a:pt x="72"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72" name="Freeform 279"/>
            <p:cNvSpPr>
              <a:spLocks/>
            </p:cNvSpPr>
            <p:nvPr/>
          </p:nvSpPr>
          <p:spPr bwMode="auto">
            <a:xfrm>
              <a:off x="1764" y="3446"/>
              <a:ext cx="48" cy="88"/>
            </a:xfrm>
            <a:custGeom>
              <a:avLst/>
              <a:gdLst>
                <a:gd name="T0" fmla="*/ 48 w 48"/>
                <a:gd name="T1" fmla="*/ 0 h 88"/>
                <a:gd name="T2" fmla="*/ 32 w 48"/>
                <a:gd name="T3" fmla="*/ 0 h 88"/>
                <a:gd name="T4" fmla="*/ 24 w 48"/>
                <a:gd name="T5" fmla="*/ 9 h 88"/>
                <a:gd name="T6" fmla="*/ 24 w 48"/>
                <a:gd name="T7" fmla="*/ 17 h 88"/>
                <a:gd name="T8" fmla="*/ 24 w 48"/>
                <a:gd name="T9" fmla="*/ 35 h 88"/>
                <a:gd name="T10" fmla="*/ 24 w 48"/>
                <a:gd name="T11" fmla="*/ 44 h 88"/>
                <a:gd name="T12" fmla="*/ 16 w 48"/>
                <a:gd name="T13" fmla="*/ 52 h 88"/>
                <a:gd name="T14" fmla="*/ 16 w 48"/>
                <a:gd name="T15" fmla="*/ 61 h 88"/>
                <a:gd name="T16" fmla="*/ 16 w 48"/>
                <a:gd name="T17" fmla="*/ 79 h 88"/>
                <a:gd name="T18" fmla="*/ 16 w 48"/>
                <a:gd name="T19" fmla="*/ 88 h 88"/>
                <a:gd name="T20" fmla="*/ 0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48" y="0"/>
                  </a:moveTo>
                  <a:lnTo>
                    <a:pt x="32" y="0"/>
                  </a:lnTo>
                  <a:lnTo>
                    <a:pt x="24" y="9"/>
                  </a:lnTo>
                  <a:lnTo>
                    <a:pt x="24" y="17"/>
                  </a:lnTo>
                  <a:lnTo>
                    <a:pt x="24" y="35"/>
                  </a:lnTo>
                  <a:lnTo>
                    <a:pt x="24" y="44"/>
                  </a:lnTo>
                  <a:lnTo>
                    <a:pt x="16" y="52"/>
                  </a:lnTo>
                  <a:lnTo>
                    <a:pt x="16" y="61"/>
                  </a:lnTo>
                  <a:lnTo>
                    <a:pt x="16" y="79"/>
                  </a:lnTo>
                  <a:lnTo>
                    <a:pt x="16" y="88"/>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73" name="Freeform 280"/>
            <p:cNvSpPr>
              <a:spLocks/>
            </p:cNvSpPr>
            <p:nvPr/>
          </p:nvSpPr>
          <p:spPr bwMode="auto">
            <a:xfrm>
              <a:off x="1844" y="3498"/>
              <a:ext cx="40" cy="80"/>
            </a:xfrm>
            <a:custGeom>
              <a:avLst/>
              <a:gdLst>
                <a:gd name="T0" fmla="*/ 0 w 40"/>
                <a:gd name="T1" fmla="*/ 0 h 80"/>
                <a:gd name="T2" fmla="*/ 16 w 40"/>
                <a:gd name="T3" fmla="*/ 0 h 80"/>
                <a:gd name="T4" fmla="*/ 32 w 40"/>
                <a:gd name="T5" fmla="*/ 0 h 80"/>
                <a:gd name="T6" fmla="*/ 32 w 40"/>
                <a:gd name="T7" fmla="*/ 9 h 80"/>
                <a:gd name="T8" fmla="*/ 40 w 40"/>
                <a:gd name="T9" fmla="*/ 27 h 80"/>
                <a:gd name="T10" fmla="*/ 40 w 40"/>
                <a:gd name="T11" fmla="*/ 36 h 80"/>
                <a:gd name="T12" fmla="*/ 40 w 40"/>
                <a:gd name="T13" fmla="*/ 44 h 80"/>
                <a:gd name="T14" fmla="*/ 40 w 40"/>
                <a:gd name="T15" fmla="*/ 62 h 80"/>
                <a:gd name="T16" fmla="*/ 40 w 40"/>
                <a:gd name="T17" fmla="*/ 71 h 80"/>
                <a:gd name="T18" fmla="*/ 4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0" y="0"/>
                  </a:moveTo>
                  <a:lnTo>
                    <a:pt x="16" y="0"/>
                  </a:lnTo>
                  <a:lnTo>
                    <a:pt x="32" y="0"/>
                  </a:lnTo>
                  <a:lnTo>
                    <a:pt x="32" y="9"/>
                  </a:lnTo>
                  <a:lnTo>
                    <a:pt x="40" y="27"/>
                  </a:lnTo>
                  <a:lnTo>
                    <a:pt x="40" y="36"/>
                  </a:lnTo>
                  <a:lnTo>
                    <a:pt x="40" y="44"/>
                  </a:lnTo>
                  <a:lnTo>
                    <a:pt x="40" y="62"/>
                  </a:lnTo>
                  <a:lnTo>
                    <a:pt x="40" y="71"/>
                  </a:lnTo>
                  <a:lnTo>
                    <a:pt x="4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74" name="Freeform 281"/>
            <p:cNvSpPr>
              <a:spLocks/>
            </p:cNvSpPr>
            <p:nvPr/>
          </p:nvSpPr>
          <p:spPr bwMode="auto">
            <a:xfrm>
              <a:off x="1844" y="3411"/>
              <a:ext cx="32" cy="79"/>
            </a:xfrm>
            <a:custGeom>
              <a:avLst/>
              <a:gdLst>
                <a:gd name="T0" fmla="*/ 0 w 32"/>
                <a:gd name="T1" fmla="*/ 8 h 79"/>
                <a:gd name="T2" fmla="*/ 8 w 32"/>
                <a:gd name="T3" fmla="*/ 0 h 79"/>
                <a:gd name="T4" fmla="*/ 8 w 32"/>
                <a:gd name="T5" fmla="*/ 8 h 79"/>
                <a:gd name="T6" fmla="*/ 8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32 w 32"/>
                <a:gd name="T19" fmla="*/ 70 h 79"/>
                <a:gd name="T20" fmla="*/ 32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0" y="8"/>
                  </a:moveTo>
                  <a:lnTo>
                    <a:pt x="8" y="0"/>
                  </a:lnTo>
                  <a:lnTo>
                    <a:pt x="8" y="8"/>
                  </a:lnTo>
                  <a:lnTo>
                    <a:pt x="8" y="17"/>
                  </a:lnTo>
                  <a:lnTo>
                    <a:pt x="16" y="17"/>
                  </a:lnTo>
                  <a:lnTo>
                    <a:pt x="16" y="35"/>
                  </a:lnTo>
                  <a:lnTo>
                    <a:pt x="16" y="44"/>
                  </a:lnTo>
                  <a:lnTo>
                    <a:pt x="16" y="52"/>
                  </a:lnTo>
                  <a:lnTo>
                    <a:pt x="16" y="70"/>
                  </a:lnTo>
                  <a:lnTo>
                    <a:pt x="32" y="70"/>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75" name="Freeform 282"/>
            <p:cNvSpPr>
              <a:spLocks/>
            </p:cNvSpPr>
            <p:nvPr/>
          </p:nvSpPr>
          <p:spPr bwMode="auto">
            <a:xfrm>
              <a:off x="2028" y="3534"/>
              <a:ext cx="48" cy="79"/>
            </a:xfrm>
            <a:custGeom>
              <a:avLst/>
              <a:gdLst>
                <a:gd name="T0" fmla="*/ 0 w 48"/>
                <a:gd name="T1" fmla="*/ 0 h 79"/>
                <a:gd name="T2" fmla="*/ 16 w 48"/>
                <a:gd name="T3" fmla="*/ 8 h 79"/>
                <a:gd name="T4" fmla="*/ 16 w 48"/>
                <a:gd name="T5" fmla="*/ 26 h 79"/>
                <a:gd name="T6" fmla="*/ 24 w 48"/>
                <a:gd name="T7" fmla="*/ 35 h 79"/>
                <a:gd name="T8" fmla="*/ 32 w 48"/>
                <a:gd name="T9" fmla="*/ 35 h 79"/>
                <a:gd name="T10" fmla="*/ 32 w 48"/>
                <a:gd name="T11" fmla="*/ 44 h 79"/>
                <a:gd name="T12" fmla="*/ 48 w 48"/>
                <a:gd name="T13" fmla="*/ 44 h 79"/>
                <a:gd name="T14" fmla="*/ 48 w 48"/>
                <a:gd name="T15" fmla="*/ 61 h 79"/>
                <a:gd name="T16" fmla="*/ 48 w 48"/>
                <a:gd name="T17" fmla="*/ 70 h 79"/>
                <a:gd name="T18" fmla="*/ 48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0" y="0"/>
                  </a:moveTo>
                  <a:lnTo>
                    <a:pt x="16" y="8"/>
                  </a:lnTo>
                  <a:lnTo>
                    <a:pt x="16" y="26"/>
                  </a:lnTo>
                  <a:lnTo>
                    <a:pt x="24" y="35"/>
                  </a:lnTo>
                  <a:lnTo>
                    <a:pt x="32" y="35"/>
                  </a:lnTo>
                  <a:lnTo>
                    <a:pt x="32" y="44"/>
                  </a:lnTo>
                  <a:lnTo>
                    <a:pt x="48" y="44"/>
                  </a:lnTo>
                  <a:lnTo>
                    <a:pt x="48" y="61"/>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76" name="Freeform 283"/>
            <p:cNvSpPr>
              <a:spLocks/>
            </p:cNvSpPr>
            <p:nvPr/>
          </p:nvSpPr>
          <p:spPr bwMode="auto">
            <a:xfrm>
              <a:off x="2044" y="3455"/>
              <a:ext cx="64" cy="35"/>
            </a:xfrm>
            <a:custGeom>
              <a:avLst/>
              <a:gdLst>
                <a:gd name="T0" fmla="*/ 0 w 64"/>
                <a:gd name="T1" fmla="*/ 0 h 35"/>
                <a:gd name="T2" fmla="*/ 8 w 64"/>
                <a:gd name="T3" fmla="*/ 0 h 35"/>
                <a:gd name="T4" fmla="*/ 16 w 64"/>
                <a:gd name="T5" fmla="*/ 0 h 35"/>
                <a:gd name="T6" fmla="*/ 32 w 64"/>
                <a:gd name="T7" fmla="*/ 0 h 35"/>
                <a:gd name="T8" fmla="*/ 32 w 64"/>
                <a:gd name="T9" fmla="*/ 8 h 35"/>
                <a:gd name="T10" fmla="*/ 40 w 64"/>
                <a:gd name="T11" fmla="*/ 8 h 35"/>
                <a:gd name="T12" fmla="*/ 48 w 64"/>
                <a:gd name="T13" fmla="*/ 26 h 35"/>
                <a:gd name="T14" fmla="*/ 64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0" y="0"/>
                  </a:moveTo>
                  <a:lnTo>
                    <a:pt x="8" y="0"/>
                  </a:lnTo>
                  <a:lnTo>
                    <a:pt x="16" y="0"/>
                  </a:lnTo>
                  <a:lnTo>
                    <a:pt x="32" y="0"/>
                  </a:lnTo>
                  <a:lnTo>
                    <a:pt x="32" y="8"/>
                  </a:lnTo>
                  <a:lnTo>
                    <a:pt x="40" y="8"/>
                  </a:lnTo>
                  <a:lnTo>
                    <a:pt x="48" y="26"/>
                  </a:lnTo>
                  <a:lnTo>
                    <a:pt x="64"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77" name="Freeform 284"/>
            <p:cNvSpPr>
              <a:spLocks/>
            </p:cNvSpPr>
            <p:nvPr/>
          </p:nvSpPr>
          <p:spPr bwMode="auto">
            <a:xfrm>
              <a:off x="2012" y="3455"/>
              <a:ext cx="16" cy="123"/>
            </a:xfrm>
            <a:custGeom>
              <a:avLst/>
              <a:gdLst>
                <a:gd name="T0" fmla="*/ 16 w 16"/>
                <a:gd name="T1" fmla="*/ 0 h 123"/>
                <a:gd name="T2" fmla="*/ 16 w 16"/>
                <a:gd name="T3" fmla="*/ 35 h 123"/>
                <a:gd name="T4" fmla="*/ 16 w 16"/>
                <a:gd name="T5" fmla="*/ 43 h 123"/>
                <a:gd name="T6" fmla="*/ 16 w 16"/>
                <a:gd name="T7" fmla="*/ 70 h 123"/>
                <a:gd name="T8" fmla="*/ 8 w 16"/>
                <a:gd name="T9" fmla="*/ 70 h 123"/>
                <a:gd name="T10" fmla="*/ 8 w 16"/>
                <a:gd name="T11" fmla="*/ 79 h 123"/>
                <a:gd name="T12" fmla="*/ 8 w 16"/>
                <a:gd name="T13" fmla="*/ 87 h 123"/>
                <a:gd name="T14" fmla="*/ 8 w 16"/>
                <a:gd name="T15" fmla="*/ 105 h 123"/>
                <a:gd name="T16" fmla="*/ 0 w 16"/>
                <a:gd name="T17" fmla="*/ 114 h 123"/>
                <a:gd name="T18" fmla="*/ 0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16" y="0"/>
                  </a:moveTo>
                  <a:lnTo>
                    <a:pt x="16" y="35"/>
                  </a:lnTo>
                  <a:lnTo>
                    <a:pt x="16" y="43"/>
                  </a:lnTo>
                  <a:lnTo>
                    <a:pt x="16" y="70"/>
                  </a:lnTo>
                  <a:lnTo>
                    <a:pt x="8" y="70"/>
                  </a:lnTo>
                  <a:lnTo>
                    <a:pt x="8" y="79"/>
                  </a:lnTo>
                  <a:lnTo>
                    <a:pt x="8" y="87"/>
                  </a:lnTo>
                  <a:lnTo>
                    <a:pt x="8" y="105"/>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78" name="Freeform 285"/>
            <p:cNvSpPr>
              <a:spLocks/>
            </p:cNvSpPr>
            <p:nvPr/>
          </p:nvSpPr>
          <p:spPr bwMode="auto">
            <a:xfrm>
              <a:off x="1980" y="3481"/>
              <a:ext cx="16" cy="61"/>
            </a:xfrm>
            <a:custGeom>
              <a:avLst/>
              <a:gdLst>
                <a:gd name="T0" fmla="*/ 0 w 16"/>
                <a:gd name="T1" fmla="*/ 0 h 61"/>
                <a:gd name="T2" fmla="*/ 8 w 16"/>
                <a:gd name="T3" fmla="*/ 9 h 61"/>
                <a:gd name="T4" fmla="*/ 16 w 16"/>
                <a:gd name="T5" fmla="*/ 17 h 61"/>
                <a:gd name="T6" fmla="*/ 16 w 16"/>
                <a:gd name="T7" fmla="*/ 26 h 61"/>
                <a:gd name="T8" fmla="*/ 16 w 16"/>
                <a:gd name="T9" fmla="*/ 44 h 61"/>
                <a:gd name="T10" fmla="*/ 16 w 16"/>
                <a:gd name="T11" fmla="*/ 53 h 61"/>
                <a:gd name="T12" fmla="*/ 16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0" y="0"/>
                  </a:moveTo>
                  <a:lnTo>
                    <a:pt x="8" y="9"/>
                  </a:lnTo>
                  <a:lnTo>
                    <a:pt x="16" y="17"/>
                  </a:lnTo>
                  <a:lnTo>
                    <a:pt x="16" y="26"/>
                  </a:lnTo>
                  <a:lnTo>
                    <a:pt x="16" y="44"/>
                  </a:lnTo>
                  <a:lnTo>
                    <a:pt x="16" y="53"/>
                  </a:lnTo>
                  <a:lnTo>
                    <a:pt x="16"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79" name="Freeform 286"/>
            <p:cNvSpPr>
              <a:spLocks/>
            </p:cNvSpPr>
            <p:nvPr/>
          </p:nvSpPr>
          <p:spPr bwMode="auto">
            <a:xfrm>
              <a:off x="1948" y="3507"/>
              <a:ext cx="16" cy="88"/>
            </a:xfrm>
            <a:custGeom>
              <a:avLst/>
              <a:gdLst>
                <a:gd name="T0" fmla="*/ 16 w 16"/>
                <a:gd name="T1" fmla="*/ 0 h 88"/>
                <a:gd name="T2" fmla="*/ 16 w 16"/>
                <a:gd name="T3" fmla="*/ 27 h 88"/>
                <a:gd name="T4" fmla="*/ 8 w 16"/>
                <a:gd name="T5" fmla="*/ 35 h 88"/>
                <a:gd name="T6" fmla="*/ 8 w 16"/>
                <a:gd name="T7" fmla="*/ 53 h 88"/>
                <a:gd name="T8" fmla="*/ 0 w 16"/>
                <a:gd name="T9" fmla="*/ 62 h 88"/>
                <a:gd name="T10" fmla="*/ 0 w 16"/>
                <a:gd name="T11" fmla="*/ 71 h 88"/>
                <a:gd name="T12" fmla="*/ 0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16" y="0"/>
                  </a:moveTo>
                  <a:lnTo>
                    <a:pt x="16" y="27"/>
                  </a:lnTo>
                  <a:lnTo>
                    <a:pt x="8" y="35"/>
                  </a:lnTo>
                  <a:lnTo>
                    <a:pt x="8"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80" name="Freeform 287"/>
            <p:cNvSpPr>
              <a:spLocks/>
            </p:cNvSpPr>
            <p:nvPr/>
          </p:nvSpPr>
          <p:spPr bwMode="auto">
            <a:xfrm>
              <a:off x="1908" y="3455"/>
              <a:ext cx="16" cy="123"/>
            </a:xfrm>
            <a:custGeom>
              <a:avLst/>
              <a:gdLst>
                <a:gd name="T0" fmla="*/ 8 w 16"/>
                <a:gd name="T1" fmla="*/ 0 h 123"/>
                <a:gd name="T2" fmla="*/ 8 w 16"/>
                <a:gd name="T3" fmla="*/ 8 h 123"/>
                <a:gd name="T4" fmla="*/ 16 w 16"/>
                <a:gd name="T5" fmla="*/ 26 h 123"/>
                <a:gd name="T6" fmla="*/ 16 w 16"/>
                <a:gd name="T7" fmla="*/ 35 h 123"/>
                <a:gd name="T8" fmla="*/ 8 w 16"/>
                <a:gd name="T9" fmla="*/ 43 h 123"/>
                <a:gd name="T10" fmla="*/ 8 w 16"/>
                <a:gd name="T11" fmla="*/ 52 h 123"/>
                <a:gd name="T12" fmla="*/ 8 w 16"/>
                <a:gd name="T13" fmla="*/ 70 h 123"/>
                <a:gd name="T14" fmla="*/ 8 w 16"/>
                <a:gd name="T15" fmla="*/ 79 h 123"/>
                <a:gd name="T16" fmla="*/ 0 w 16"/>
                <a:gd name="T17" fmla="*/ 87 h 123"/>
                <a:gd name="T18" fmla="*/ 0 w 16"/>
                <a:gd name="T19" fmla="*/ 105 h 123"/>
                <a:gd name="T20" fmla="*/ 0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16" y="26"/>
                  </a:lnTo>
                  <a:lnTo>
                    <a:pt x="16" y="35"/>
                  </a:lnTo>
                  <a:lnTo>
                    <a:pt x="8" y="43"/>
                  </a:lnTo>
                  <a:lnTo>
                    <a:pt x="8" y="52"/>
                  </a:lnTo>
                  <a:lnTo>
                    <a:pt x="8" y="70"/>
                  </a:lnTo>
                  <a:lnTo>
                    <a:pt x="8" y="79"/>
                  </a:lnTo>
                  <a:lnTo>
                    <a:pt x="0" y="87"/>
                  </a:lnTo>
                  <a:lnTo>
                    <a:pt x="0" y="105"/>
                  </a:lnTo>
                  <a:lnTo>
                    <a:pt x="0"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81" name="Freeform 288"/>
            <p:cNvSpPr>
              <a:spLocks/>
            </p:cNvSpPr>
            <p:nvPr/>
          </p:nvSpPr>
          <p:spPr bwMode="auto">
            <a:xfrm>
              <a:off x="1788" y="3490"/>
              <a:ext cx="40" cy="105"/>
            </a:xfrm>
            <a:custGeom>
              <a:avLst/>
              <a:gdLst>
                <a:gd name="T0" fmla="*/ 32 w 40"/>
                <a:gd name="T1" fmla="*/ 0 h 105"/>
                <a:gd name="T2" fmla="*/ 40 w 40"/>
                <a:gd name="T3" fmla="*/ 8 h 105"/>
                <a:gd name="T4" fmla="*/ 32 w 40"/>
                <a:gd name="T5" fmla="*/ 17 h 105"/>
                <a:gd name="T6" fmla="*/ 24 w 40"/>
                <a:gd name="T7" fmla="*/ 35 h 105"/>
                <a:gd name="T8" fmla="*/ 8 w 40"/>
                <a:gd name="T9" fmla="*/ 44 h 105"/>
                <a:gd name="T10" fmla="*/ 8 w 40"/>
                <a:gd name="T11" fmla="*/ 52 h 105"/>
                <a:gd name="T12" fmla="*/ 0 w 40"/>
                <a:gd name="T13" fmla="*/ 70 h 105"/>
                <a:gd name="T14" fmla="*/ 0 w 40"/>
                <a:gd name="T15" fmla="*/ 79 h 105"/>
                <a:gd name="T16" fmla="*/ 0 w 40"/>
                <a:gd name="T17" fmla="*/ 88 h 105"/>
                <a:gd name="T18" fmla="*/ 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32" y="0"/>
                  </a:moveTo>
                  <a:lnTo>
                    <a:pt x="40" y="8"/>
                  </a:lnTo>
                  <a:lnTo>
                    <a:pt x="32" y="17"/>
                  </a:lnTo>
                  <a:lnTo>
                    <a:pt x="24" y="35"/>
                  </a:lnTo>
                  <a:lnTo>
                    <a:pt x="8" y="44"/>
                  </a:lnTo>
                  <a:lnTo>
                    <a:pt x="8" y="52"/>
                  </a:lnTo>
                  <a:lnTo>
                    <a:pt x="0" y="70"/>
                  </a:lnTo>
                  <a:lnTo>
                    <a:pt x="0" y="79"/>
                  </a:lnTo>
                  <a:lnTo>
                    <a:pt x="0" y="88"/>
                  </a:lnTo>
                  <a:lnTo>
                    <a:pt x="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82" name="Freeform 289"/>
            <p:cNvSpPr>
              <a:spLocks/>
            </p:cNvSpPr>
            <p:nvPr/>
          </p:nvSpPr>
          <p:spPr bwMode="auto">
            <a:xfrm>
              <a:off x="1724" y="3463"/>
              <a:ext cx="64" cy="115"/>
            </a:xfrm>
            <a:custGeom>
              <a:avLst/>
              <a:gdLst>
                <a:gd name="T0" fmla="*/ 64 w 64"/>
                <a:gd name="T1" fmla="*/ 0 h 115"/>
                <a:gd name="T2" fmla="*/ 56 w 64"/>
                <a:gd name="T3" fmla="*/ 18 h 115"/>
                <a:gd name="T4" fmla="*/ 56 w 64"/>
                <a:gd name="T5" fmla="*/ 27 h 115"/>
                <a:gd name="T6" fmla="*/ 40 w 64"/>
                <a:gd name="T7" fmla="*/ 27 h 115"/>
                <a:gd name="T8" fmla="*/ 32 w 64"/>
                <a:gd name="T9" fmla="*/ 27 h 115"/>
                <a:gd name="T10" fmla="*/ 32 w 64"/>
                <a:gd name="T11" fmla="*/ 35 h 115"/>
                <a:gd name="T12" fmla="*/ 32 w 64"/>
                <a:gd name="T13" fmla="*/ 44 h 115"/>
                <a:gd name="T14" fmla="*/ 24 w 64"/>
                <a:gd name="T15" fmla="*/ 62 h 115"/>
                <a:gd name="T16" fmla="*/ 16 w 64"/>
                <a:gd name="T17" fmla="*/ 71 h 115"/>
                <a:gd name="T18" fmla="*/ 16 w 64"/>
                <a:gd name="T19" fmla="*/ 79 h 115"/>
                <a:gd name="T20" fmla="*/ 16 w 64"/>
                <a:gd name="T21" fmla="*/ 97 h 115"/>
                <a:gd name="T22" fmla="*/ 0 w 64"/>
                <a:gd name="T23" fmla="*/ 97 h 115"/>
                <a:gd name="T24" fmla="*/ 0 w 64"/>
                <a:gd name="T25" fmla="*/ 106 h 115"/>
                <a:gd name="T26" fmla="*/ 0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64" y="0"/>
                  </a:moveTo>
                  <a:lnTo>
                    <a:pt x="56" y="18"/>
                  </a:lnTo>
                  <a:lnTo>
                    <a:pt x="56" y="27"/>
                  </a:lnTo>
                  <a:lnTo>
                    <a:pt x="40" y="27"/>
                  </a:lnTo>
                  <a:lnTo>
                    <a:pt x="32" y="27"/>
                  </a:lnTo>
                  <a:lnTo>
                    <a:pt x="32" y="35"/>
                  </a:lnTo>
                  <a:lnTo>
                    <a:pt x="32" y="44"/>
                  </a:lnTo>
                  <a:lnTo>
                    <a:pt x="24" y="62"/>
                  </a:lnTo>
                  <a:lnTo>
                    <a:pt x="16" y="71"/>
                  </a:lnTo>
                  <a:lnTo>
                    <a:pt x="16" y="79"/>
                  </a:lnTo>
                  <a:lnTo>
                    <a:pt x="16" y="97"/>
                  </a:lnTo>
                  <a:lnTo>
                    <a:pt x="0" y="97"/>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83" name="Freeform 290"/>
            <p:cNvSpPr>
              <a:spLocks/>
            </p:cNvSpPr>
            <p:nvPr/>
          </p:nvSpPr>
          <p:spPr bwMode="auto">
            <a:xfrm>
              <a:off x="2132" y="3507"/>
              <a:ext cx="48" cy="88"/>
            </a:xfrm>
            <a:custGeom>
              <a:avLst/>
              <a:gdLst>
                <a:gd name="T0" fmla="*/ 0 w 48"/>
                <a:gd name="T1" fmla="*/ 0 h 88"/>
                <a:gd name="T2" fmla="*/ 0 w 48"/>
                <a:gd name="T3" fmla="*/ 18 h 88"/>
                <a:gd name="T4" fmla="*/ 0 w 48"/>
                <a:gd name="T5" fmla="*/ 27 h 88"/>
                <a:gd name="T6" fmla="*/ 16 w 48"/>
                <a:gd name="T7" fmla="*/ 27 h 88"/>
                <a:gd name="T8" fmla="*/ 16 w 48"/>
                <a:gd name="T9" fmla="*/ 35 h 88"/>
                <a:gd name="T10" fmla="*/ 24 w 48"/>
                <a:gd name="T11" fmla="*/ 35 h 88"/>
                <a:gd name="T12" fmla="*/ 32 w 48"/>
                <a:gd name="T13" fmla="*/ 53 h 88"/>
                <a:gd name="T14" fmla="*/ 48 w 48"/>
                <a:gd name="T15" fmla="*/ 62 h 88"/>
                <a:gd name="T16" fmla="*/ 48 w 48"/>
                <a:gd name="T17" fmla="*/ 71 h 88"/>
                <a:gd name="T18" fmla="*/ 48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0" y="0"/>
                  </a:moveTo>
                  <a:lnTo>
                    <a:pt x="0" y="18"/>
                  </a:lnTo>
                  <a:lnTo>
                    <a:pt x="0" y="27"/>
                  </a:lnTo>
                  <a:lnTo>
                    <a:pt x="16" y="27"/>
                  </a:lnTo>
                  <a:lnTo>
                    <a:pt x="16" y="35"/>
                  </a:lnTo>
                  <a:lnTo>
                    <a:pt x="24" y="35"/>
                  </a:lnTo>
                  <a:lnTo>
                    <a:pt x="32" y="53"/>
                  </a:lnTo>
                  <a:lnTo>
                    <a:pt x="48" y="62"/>
                  </a:lnTo>
                  <a:lnTo>
                    <a:pt x="48" y="71"/>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84" name="Freeform 291"/>
            <p:cNvSpPr>
              <a:spLocks/>
            </p:cNvSpPr>
            <p:nvPr/>
          </p:nvSpPr>
          <p:spPr bwMode="auto">
            <a:xfrm>
              <a:off x="2092" y="3314"/>
              <a:ext cx="64" cy="53"/>
            </a:xfrm>
            <a:custGeom>
              <a:avLst/>
              <a:gdLst>
                <a:gd name="T0" fmla="*/ 0 w 64"/>
                <a:gd name="T1" fmla="*/ 0 h 53"/>
                <a:gd name="T2" fmla="*/ 24 w 64"/>
                <a:gd name="T3" fmla="*/ 17 h 53"/>
                <a:gd name="T4" fmla="*/ 32 w 64"/>
                <a:gd name="T5" fmla="*/ 17 h 53"/>
                <a:gd name="T6" fmla="*/ 40 w 64"/>
                <a:gd name="T7" fmla="*/ 17 h 53"/>
                <a:gd name="T8" fmla="*/ 56 w 64"/>
                <a:gd name="T9" fmla="*/ 17 h 53"/>
                <a:gd name="T10" fmla="*/ 64 w 64"/>
                <a:gd name="T11" fmla="*/ 26 h 53"/>
                <a:gd name="T12" fmla="*/ 64 w 64"/>
                <a:gd name="T13" fmla="*/ 35 h 53"/>
                <a:gd name="T14" fmla="*/ 64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0" y="0"/>
                  </a:moveTo>
                  <a:lnTo>
                    <a:pt x="24" y="17"/>
                  </a:lnTo>
                  <a:lnTo>
                    <a:pt x="32" y="17"/>
                  </a:lnTo>
                  <a:lnTo>
                    <a:pt x="40" y="17"/>
                  </a:lnTo>
                  <a:lnTo>
                    <a:pt x="56" y="17"/>
                  </a:lnTo>
                  <a:lnTo>
                    <a:pt x="64" y="26"/>
                  </a:lnTo>
                  <a:lnTo>
                    <a:pt x="64" y="35"/>
                  </a:lnTo>
                  <a:lnTo>
                    <a:pt x="64"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85" name="Freeform 292"/>
            <p:cNvSpPr>
              <a:spLocks/>
            </p:cNvSpPr>
            <p:nvPr/>
          </p:nvSpPr>
          <p:spPr bwMode="auto">
            <a:xfrm>
              <a:off x="1780" y="3314"/>
              <a:ext cx="96" cy="35"/>
            </a:xfrm>
            <a:custGeom>
              <a:avLst/>
              <a:gdLst>
                <a:gd name="T0" fmla="*/ 96 w 96"/>
                <a:gd name="T1" fmla="*/ 0 h 35"/>
                <a:gd name="T2" fmla="*/ 80 w 96"/>
                <a:gd name="T3" fmla="*/ 0 h 35"/>
                <a:gd name="T4" fmla="*/ 72 w 96"/>
                <a:gd name="T5" fmla="*/ 0 h 35"/>
                <a:gd name="T6" fmla="*/ 64 w 96"/>
                <a:gd name="T7" fmla="*/ 0 h 35"/>
                <a:gd name="T8" fmla="*/ 48 w 96"/>
                <a:gd name="T9" fmla="*/ 0 h 35"/>
                <a:gd name="T10" fmla="*/ 40 w 96"/>
                <a:gd name="T11" fmla="*/ 0 h 35"/>
                <a:gd name="T12" fmla="*/ 32 w 96"/>
                <a:gd name="T13" fmla="*/ 0 h 35"/>
                <a:gd name="T14" fmla="*/ 16 w 96"/>
                <a:gd name="T15" fmla="*/ 17 h 35"/>
                <a:gd name="T16" fmla="*/ 8 w 96"/>
                <a:gd name="T17" fmla="*/ 26 h 35"/>
                <a:gd name="T18" fmla="*/ 0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96" y="0"/>
                  </a:moveTo>
                  <a:lnTo>
                    <a:pt x="80" y="0"/>
                  </a:lnTo>
                  <a:lnTo>
                    <a:pt x="72" y="0"/>
                  </a:lnTo>
                  <a:lnTo>
                    <a:pt x="64" y="0"/>
                  </a:lnTo>
                  <a:lnTo>
                    <a:pt x="48" y="0"/>
                  </a:lnTo>
                  <a:lnTo>
                    <a:pt x="40" y="0"/>
                  </a:lnTo>
                  <a:lnTo>
                    <a:pt x="32" y="0"/>
                  </a:lnTo>
                  <a:lnTo>
                    <a:pt x="16" y="17"/>
                  </a:lnTo>
                  <a:lnTo>
                    <a:pt x="8"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86" name="Freeform 293"/>
            <p:cNvSpPr>
              <a:spLocks/>
            </p:cNvSpPr>
            <p:nvPr/>
          </p:nvSpPr>
          <p:spPr bwMode="auto">
            <a:xfrm>
              <a:off x="1780" y="3296"/>
              <a:ext cx="112" cy="44"/>
            </a:xfrm>
            <a:custGeom>
              <a:avLst/>
              <a:gdLst>
                <a:gd name="T0" fmla="*/ 112 w 112"/>
                <a:gd name="T1" fmla="*/ 0 h 44"/>
                <a:gd name="T2" fmla="*/ 104 w 112"/>
                <a:gd name="T3" fmla="*/ 0 h 44"/>
                <a:gd name="T4" fmla="*/ 96 w 112"/>
                <a:gd name="T5" fmla="*/ 0 h 44"/>
                <a:gd name="T6" fmla="*/ 80 w 112"/>
                <a:gd name="T7" fmla="*/ 0 h 44"/>
                <a:gd name="T8" fmla="*/ 72 w 112"/>
                <a:gd name="T9" fmla="*/ 0 h 44"/>
                <a:gd name="T10" fmla="*/ 64 w 112"/>
                <a:gd name="T11" fmla="*/ 0 h 44"/>
                <a:gd name="T12" fmla="*/ 48 w 112"/>
                <a:gd name="T13" fmla="*/ 0 h 44"/>
                <a:gd name="T14" fmla="*/ 40 w 112"/>
                <a:gd name="T15" fmla="*/ 9 h 44"/>
                <a:gd name="T16" fmla="*/ 32 w 112"/>
                <a:gd name="T17" fmla="*/ 9 h 44"/>
                <a:gd name="T18" fmla="*/ 32 w 112"/>
                <a:gd name="T19" fmla="*/ 18 h 44"/>
                <a:gd name="T20" fmla="*/ 16 w 112"/>
                <a:gd name="T21" fmla="*/ 18 h 44"/>
                <a:gd name="T22" fmla="*/ 8 w 112"/>
                <a:gd name="T23" fmla="*/ 35 h 44"/>
                <a:gd name="T24" fmla="*/ 0 w 112"/>
                <a:gd name="T25" fmla="*/ 35 h 44"/>
                <a:gd name="T26" fmla="*/ 0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112" y="0"/>
                  </a:moveTo>
                  <a:lnTo>
                    <a:pt x="104" y="0"/>
                  </a:lnTo>
                  <a:lnTo>
                    <a:pt x="96" y="0"/>
                  </a:lnTo>
                  <a:lnTo>
                    <a:pt x="80" y="0"/>
                  </a:lnTo>
                  <a:lnTo>
                    <a:pt x="72" y="0"/>
                  </a:lnTo>
                  <a:lnTo>
                    <a:pt x="64" y="0"/>
                  </a:lnTo>
                  <a:lnTo>
                    <a:pt x="48" y="0"/>
                  </a:lnTo>
                  <a:lnTo>
                    <a:pt x="40" y="9"/>
                  </a:lnTo>
                  <a:lnTo>
                    <a:pt x="32" y="9"/>
                  </a:lnTo>
                  <a:lnTo>
                    <a:pt x="32" y="18"/>
                  </a:lnTo>
                  <a:lnTo>
                    <a:pt x="16" y="18"/>
                  </a:lnTo>
                  <a:lnTo>
                    <a:pt x="8" y="35"/>
                  </a:lnTo>
                  <a:lnTo>
                    <a:pt x="0" y="35"/>
                  </a:lnTo>
                  <a:lnTo>
                    <a:pt x="0"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87" name="Freeform 294"/>
            <p:cNvSpPr>
              <a:spLocks/>
            </p:cNvSpPr>
            <p:nvPr/>
          </p:nvSpPr>
          <p:spPr bwMode="auto">
            <a:xfrm>
              <a:off x="1748" y="3375"/>
              <a:ext cx="64" cy="71"/>
            </a:xfrm>
            <a:custGeom>
              <a:avLst/>
              <a:gdLst>
                <a:gd name="T0" fmla="*/ 64 w 64"/>
                <a:gd name="T1" fmla="*/ 0 h 71"/>
                <a:gd name="T2" fmla="*/ 48 w 64"/>
                <a:gd name="T3" fmla="*/ 0 h 71"/>
                <a:gd name="T4" fmla="*/ 40 w 64"/>
                <a:gd name="T5" fmla="*/ 9 h 71"/>
                <a:gd name="T6" fmla="*/ 32 w 64"/>
                <a:gd name="T7" fmla="*/ 18 h 71"/>
                <a:gd name="T8" fmla="*/ 32 w 64"/>
                <a:gd name="T9" fmla="*/ 36 h 71"/>
                <a:gd name="T10" fmla="*/ 16 w 64"/>
                <a:gd name="T11" fmla="*/ 44 h 71"/>
                <a:gd name="T12" fmla="*/ 16 w 64"/>
                <a:gd name="T13" fmla="*/ 53 h 71"/>
                <a:gd name="T14" fmla="*/ 8 w 64"/>
                <a:gd name="T15" fmla="*/ 53 h 71"/>
                <a:gd name="T16" fmla="*/ 0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64" y="0"/>
                  </a:moveTo>
                  <a:lnTo>
                    <a:pt x="48" y="0"/>
                  </a:lnTo>
                  <a:lnTo>
                    <a:pt x="40" y="9"/>
                  </a:lnTo>
                  <a:lnTo>
                    <a:pt x="32" y="18"/>
                  </a:lnTo>
                  <a:lnTo>
                    <a:pt x="32" y="36"/>
                  </a:lnTo>
                  <a:lnTo>
                    <a:pt x="16" y="44"/>
                  </a:lnTo>
                  <a:lnTo>
                    <a:pt x="16" y="53"/>
                  </a:lnTo>
                  <a:lnTo>
                    <a:pt x="8" y="53"/>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88" name="Freeform 295"/>
            <p:cNvSpPr>
              <a:spLocks/>
            </p:cNvSpPr>
            <p:nvPr/>
          </p:nvSpPr>
          <p:spPr bwMode="auto">
            <a:xfrm>
              <a:off x="1692" y="3455"/>
              <a:ext cx="96" cy="43"/>
            </a:xfrm>
            <a:custGeom>
              <a:avLst/>
              <a:gdLst>
                <a:gd name="T0" fmla="*/ 96 w 96"/>
                <a:gd name="T1" fmla="*/ 0 h 43"/>
                <a:gd name="T2" fmla="*/ 88 w 96"/>
                <a:gd name="T3" fmla="*/ 0 h 43"/>
                <a:gd name="T4" fmla="*/ 72 w 96"/>
                <a:gd name="T5" fmla="*/ 8 h 43"/>
                <a:gd name="T6" fmla="*/ 64 w 96"/>
                <a:gd name="T7" fmla="*/ 8 h 43"/>
                <a:gd name="T8" fmla="*/ 56 w 96"/>
                <a:gd name="T9" fmla="*/ 26 h 43"/>
                <a:gd name="T10" fmla="*/ 48 w 96"/>
                <a:gd name="T11" fmla="*/ 26 h 43"/>
                <a:gd name="T12" fmla="*/ 32 w 96"/>
                <a:gd name="T13" fmla="*/ 26 h 43"/>
                <a:gd name="T14" fmla="*/ 24 w 96"/>
                <a:gd name="T15" fmla="*/ 26 h 43"/>
                <a:gd name="T16" fmla="*/ 16 w 96"/>
                <a:gd name="T17" fmla="*/ 35 h 43"/>
                <a:gd name="T18" fmla="*/ 0 w 96"/>
                <a:gd name="T19" fmla="*/ 35 h 43"/>
                <a:gd name="T20" fmla="*/ 0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96" y="0"/>
                  </a:moveTo>
                  <a:lnTo>
                    <a:pt x="88" y="0"/>
                  </a:lnTo>
                  <a:lnTo>
                    <a:pt x="72" y="8"/>
                  </a:lnTo>
                  <a:lnTo>
                    <a:pt x="64" y="8"/>
                  </a:lnTo>
                  <a:lnTo>
                    <a:pt x="56" y="26"/>
                  </a:lnTo>
                  <a:lnTo>
                    <a:pt x="48" y="26"/>
                  </a:lnTo>
                  <a:lnTo>
                    <a:pt x="32" y="26"/>
                  </a:lnTo>
                  <a:lnTo>
                    <a:pt x="24" y="26"/>
                  </a:lnTo>
                  <a:lnTo>
                    <a:pt x="16" y="35"/>
                  </a:lnTo>
                  <a:lnTo>
                    <a:pt x="0" y="35"/>
                  </a:lnTo>
                  <a:lnTo>
                    <a:pt x="0"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8556" name="Group 296"/>
          <p:cNvGrpSpPr>
            <a:grpSpLocks/>
          </p:cNvGrpSpPr>
          <p:nvPr/>
        </p:nvGrpSpPr>
        <p:grpSpPr bwMode="auto">
          <a:xfrm>
            <a:off x="4183063" y="2590800"/>
            <a:ext cx="609600" cy="496888"/>
            <a:chOff x="1748" y="2760"/>
            <a:chExt cx="480" cy="457"/>
          </a:xfrm>
        </p:grpSpPr>
        <p:sp>
          <p:nvSpPr>
            <p:cNvPr id="494830" name="Freeform 297"/>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232 w 232"/>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211"/>
                <a:gd name="T188" fmla="*/ 232 w 232"/>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lnTo>
                    <a:pt x="232"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31" name="Freeform 298"/>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211"/>
                <a:gd name="T185" fmla="*/ 232 w 232"/>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32" name="Freeform 299"/>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56 w 208"/>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8"/>
                <a:gd name="T187" fmla="*/ 0 h 255"/>
                <a:gd name="T188" fmla="*/ 208 w 208"/>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lnTo>
                    <a:pt x="56"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33" name="Freeform 300"/>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8"/>
                <a:gd name="T184" fmla="*/ 0 h 255"/>
                <a:gd name="T185" fmla="*/ 208 w 208"/>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34" name="Freeform 301"/>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40 w 280"/>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0"/>
                <a:gd name="T118" fmla="*/ 0 h 360"/>
                <a:gd name="T119" fmla="*/ 280 w 280"/>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lnTo>
                    <a:pt x="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35" name="Freeform 302"/>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80"/>
                <a:gd name="T115" fmla="*/ 0 h 360"/>
                <a:gd name="T116" fmla="*/ 280 w 280"/>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36" name="Freeform 303"/>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40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lnTo>
                    <a:pt x="40"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37" name="Freeform 304"/>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38" name="Freeform 305"/>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208 w 208"/>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8"/>
                <a:gd name="T139" fmla="*/ 0 h 457"/>
                <a:gd name="T140" fmla="*/ 208 w 208"/>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lnTo>
                    <a:pt x="208"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39" name="Freeform 306"/>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8"/>
                <a:gd name="T136" fmla="*/ 0 h 457"/>
                <a:gd name="T137" fmla="*/ 208 w 208"/>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40" name="Freeform 307"/>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232 w 232"/>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325"/>
                <a:gd name="T188" fmla="*/ 232 w 232"/>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lnTo>
                    <a:pt x="232"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41" name="Freeform 308"/>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325"/>
                <a:gd name="T185" fmla="*/ 232 w 232"/>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8557" name="Group 309"/>
          <p:cNvGrpSpPr>
            <a:grpSpLocks/>
          </p:cNvGrpSpPr>
          <p:nvPr/>
        </p:nvGrpSpPr>
        <p:grpSpPr bwMode="auto">
          <a:xfrm>
            <a:off x="4324350" y="3119438"/>
            <a:ext cx="760413" cy="614362"/>
            <a:chOff x="3946" y="3226"/>
            <a:chExt cx="479" cy="387"/>
          </a:xfrm>
        </p:grpSpPr>
        <p:sp>
          <p:nvSpPr>
            <p:cNvPr id="494783" name="Freeform 310"/>
            <p:cNvSpPr>
              <a:spLocks/>
            </p:cNvSpPr>
            <p:nvPr/>
          </p:nvSpPr>
          <p:spPr bwMode="auto">
            <a:xfrm>
              <a:off x="4250" y="3226"/>
              <a:ext cx="40" cy="53"/>
            </a:xfrm>
            <a:custGeom>
              <a:avLst/>
              <a:gdLst>
                <a:gd name="T0" fmla="*/ 0 w 40"/>
                <a:gd name="T1" fmla="*/ 0 h 53"/>
                <a:gd name="T2" fmla="*/ 0 w 40"/>
                <a:gd name="T3" fmla="*/ 9 h 53"/>
                <a:gd name="T4" fmla="*/ 0 w 40"/>
                <a:gd name="T5" fmla="*/ 18 h 53"/>
                <a:gd name="T6" fmla="*/ 8 w 40"/>
                <a:gd name="T7" fmla="*/ 18 h 53"/>
                <a:gd name="T8" fmla="*/ 16 w 40"/>
                <a:gd name="T9" fmla="*/ 18 h 53"/>
                <a:gd name="T10" fmla="*/ 16 w 40"/>
                <a:gd name="T11" fmla="*/ 35 h 53"/>
                <a:gd name="T12" fmla="*/ 24 w 40"/>
                <a:gd name="T13" fmla="*/ 35 h 53"/>
                <a:gd name="T14" fmla="*/ 24 w 40"/>
                <a:gd name="T15" fmla="*/ 44 h 53"/>
                <a:gd name="T16" fmla="*/ 40 w 40"/>
                <a:gd name="T17" fmla="*/ 44 h 53"/>
                <a:gd name="T18" fmla="*/ 4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0" y="0"/>
                  </a:moveTo>
                  <a:lnTo>
                    <a:pt x="0" y="9"/>
                  </a:lnTo>
                  <a:lnTo>
                    <a:pt x="0" y="18"/>
                  </a:lnTo>
                  <a:lnTo>
                    <a:pt x="8" y="18"/>
                  </a:lnTo>
                  <a:lnTo>
                    <a:pt x="16" y="18"/>
                  </a:lnTo>
                  <a:lnTo>
                    <a:pt x="16" y="35"/>
                  </a:lnTo>
                  <a:lnTo>
                    <a:pt x="24" y="35"/>
                  </a:lnTo>
                  <a:lnTo>
                    <a:pt x="24" y="44"/>
                  </a:lnTo>
                  <a:lnTo>
                    <a:pt x="40" y="44"/>
                  </a:lnTo>
                  <a:lnTo>
                    <a:pt x="4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84" name="Freeform 311"/>
            <p:cNvSpPr>
              <a:spLocks/>
            </p:cNvSpPr>
            <p:nvPr/>
          </p:nvSpPr>
          <p:spPr bwMode="auto">
            <a:xfrm>
              <a:off x="4194" y="3226"/>
              <a:ext cx="56" cy="97"/>
            </a:xfrm>
            <a:custGeom>
              <a:avLst/>
              <a:gdLst>
                <a:gd name="T0" fmla="*/ 56 w 56"/>
                <a:gd name="T1" fmla="*/ 0 h 97"/>
                <a:gd name="T2" fmla="*/ 56 w 56"/>
                <a:gd name="T3" fmla="*/ 9 h 97"/>
                <a:gd name="T4" fmla="*/ 56 w 56"/>
                <a:gd name="T5" fmla="*/ 18 h 97"/>
                <a:gd name="T6" fmla="*/ 40 w 56"/>
                <a:gd name="T7" fmla="*/ 35 h 97"/>
                <a:gd name="T8" fmla="*/ 32 w 56"/>
                <a:gd name="T9" fmla="*/ 44 h 97"/>
                <a:gd name="T10" fmla="*/ 24 w 56"/>
                <a:gd name="T11" fmla="*/ 53 h 97"/>
                <a:gd name="T12" fmla="*/ 8 w 56"/>
                <a:gd name="T13" fmla="*/ 62 h 97"/>
                <a:gd name="T14" fmla="*/ 0 w 56"/>
                <a:gd name="T15" fmla="*/ 79 h 97"/>
                <a:gd name="T16" fmla="*/ 0 w 56"/>
                <a:gd name="T17" fmla="*/ 88 h 97"/>
                <a:gd name="T18" fmla="*/ 0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56" y="0"/>
                  </a:moveTo>
                  <a:lnTo>
                    <a:pt x="56" y="9"/>
                  </a:lnTo>
                  <a:lnTo>
                    <a:pt x="56" y="18"/>
                  </a:lnTo>
                  <a:lnTo>
                    <a:pt x="40" y="35"/>
                  </a:lnTo>
                  <a:lnTo>
                    <a:pt x="32" y="44"/>
                  </a:lnTo>
                  <a:lnTo>
                    <a:pt x="24" y="53"/>
                  </a:lnTo>
                  <a:lnTo>
                    <a:pt x="8" y="62"/>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85" name="Freeform 312"/>
            <p:cNvSpPr>
              <a:spLocks/>
            </p:cNvSpPr>
            <p:nvPr/>
          </p:nvSpPr>
          <p:spPr bwMode="auto">
            <a:xfrm>
              <a:off x="4130" y="3226"/>
              <a:ext cx="88" cy="97"/>
            </a:xfrm>
            <a:custGeom>
              <a:avLst/>
              <a:gdLst>
                <a:gd name="T0" fmla="*/ 88 w 88"/>
                <a:gd name="T1" fmla="*/ 0 h 97"/>
                <a:gd name="T2" fmla="*/ 72 w 88"/>
                <a:gd name="T3" fmla="*/ 35 h 97"/>
                <a:gd name="T4" fmla="*/ 64 w 88"/>
                <a:gd name="T5" fmla="*/ 35 h 97"/>
                <a:gd name="T6" fmla="*/ 64 w 88"/>
                <a:gd name="T7" fmla="*/ 44 h 97"/>
                <a:gd name="T8" fmla="*/ 56 w 88"/>
                <a:gd name="T9" fmla="*/ 44 h 97"/>
                <a:gd name="T10" fmla="*/ 40 w 88"/>
                <a:gd name="T11" fmla="*/ 44 h 97"/>
                <a:gd name="T12" fmla="*/ 32 w 88"/>
                <a:gd name="T13" fmla="*/ 53 h 97"/>
                <a:gd name="T14" fmla="*/ 24 w 88"/>
                <a:gd name="T15" fmla="*/ 53 h 97"/>
                <a:gd name="T16" fmla="*/ 24 w 88"/>
                <a:gd name="T17" fmla="*/ 62 h 97"/>
                <a:gd name="T18" fmla="*/ 8 w 88"/>
                <a:gd name="T19" fmla="*/ 62 h 97"/>
                <a:gd name="T20" fmla="*/ 8 w 88"/>
                <a:gd name="T21" fmla="*/ 79 h 97"/>
                <a:gd name="T22" fmla="*/ 0 w 88"/>
                <a:gd name="T23" fmla="*/ 79 h 97"/>
                <a:gd name="T24" fmla="*/ 0 w 88"/>
                <a:gd name="T25" fmla="*/ 88 h 97"/>
                <a:gd name="T26" fmla="*/ 0 w 88"/>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8"/>
                <a:gd name="T43" fmla="*/ 0 h 97"/>
                <a:gd name="T44" fmla="*/ 88 w 88"/>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8" h="97">
                  <a:moveTo>
                    <a:pt x="88" y="0"/>
                  </a:moveTo>
                  <a:lnTo>
                    <a:pt x="72" y="35"/>
                  </a:lnTo>
                  <a:lnTo>
                    <a:pt x="64" y="35"/>
                  </a:lnTo>
                  <a:lnTo>
                    <a:pt x="64" y="44"/>
                  </a:lnTo>
                  <a:lnTo>
                    <a:pt x="56" y="44"/>
                  </a:lnTo>
                  <a:lnTo>
                    <a:pt x="40" y="44"/>
                  </a:lnTo>
                  <a:lnTo>
                    <a:pt x="32" y="53"/>
                  </a:lnTo>
                  <a:lnTo>
                    <a:pt x="24" y="53"/>
                  </a:lnTo>
                  <a:lnTo>
                    <a:pt x="24" y="62"/>
                  </a:lnTo>
                  <a:lnTo>
                    <a:pt x="8" y="62"/>
                  </a:lnTo>
                  <a:lnTo>
                    <a:pt x="8" y="79"/>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86" name="Freeform 313"/>
            <p:cNvSpPr>
              <a:spLocks/>
            </p:cNvSpPr>
            <p:nvPr/>
          </p:nvSpPr>
          <p:spPr bwMode="auto">
            <a:xfrm>
              <a:off x="4226" y="3270"/>
              <a:ext cx="48" cy="114"/>
            </a:xfrm>
            <a:custGeom>
              <a:avLst/>
              <a:gdLst>
                <a:gd name="T0" fmla="*/ 0 w 48"/>
                <a:gd name="T1" fmla="*/ 0 h 114"/>
                <a:gd name="T2" fmla="*/ 0 w 48"/>
                <a:gd name="T3" fmla="*/ 9 h 114"/>
                <a:gd name="T4" fmla="*/ 0 w 48"/>
                <a:gd name="T5" fmla="*/ 18 h 114"/>
                <a:gd name="T6" fmla="*/ 0 w 48"/>
                <a:gd name="T7" fmla="*/ 35 h 114"/>
                <a:gd name="T8" fmla="*/ 8 w 48"/>
                <a:gd name="T9" fmla="*/ 44 h 114"/>
                <a:gd name="T10" fmla="*/ 24 w 48"/>
                <a:gd name="T11" fmla="*/ 53 h 114"/>
                <a:gd name="T12" fmla="*/ 40 w 48"/>
                <a:gd name="T13" fmla="*/ 70 h 114"/>
                <a:gd name="T14" fmla="*/ 40 w 48"/>
                <a:gd name="T15" fmla="*/ 79 h 114"/>
                <a:gd name="T16" fmla="*/ 40 w 48"/>
                <a:gd name="T17" fmla="*/ 88 h 114"/>
                <a:gd name="T18" fmla="*/ 48 w 48"/>
                <a:gd name="T19" fmla="*/ 88 h 114"/>
                <a:gd name="T20" fmla="*/ 48 w 48"/>
                <a:gd name="T21" fmla="*/ 105 h 114"/>
                <a:gd name="T22" fmla="*/ 48 w 48"/>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114"/>
                <a:gd name="T38" fmla="*/ 48 w 48"/>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114">
                  <a:moveTo>
                    <a:pt x="0" y="0"/>
                  </a:moveTo>
                  <a:lnTo>
                    <a:pt x="0" y="9"/>
                  </a:lnTo>
                  <a:lnTo>
                    <a:pt x="0" y="18"/>
                  </a:lnTo>
                  <a:lnTo>
                    <a:pt x="0" y="35"/>
                  </a:lnTo>
                  <a:lnTo>
                    <a:pt x="8" y="44"/>
                  </a:lnTo>
                  <a:lnTo>
                    <a:pt x="24" y="53"/>
                  </a:lnTo>
                  <a:lnTo>
                    <a:pt x="40" y="70"/>
                  </a:lnTo>
                  <a:lnTo>
                    <a:pt x="40" y="79"/>
                  </a:lnTo>
                  <a:lnTo>
                    <a:pt x="40" y="88"/>
                  </a:lnTo>
                  <a:lnTo>
                    <a:pt x="48" y="88"/>
                  </a:lnTo>
                  <a:lnTo>
                    <a:pt x="48" y="105"/>
                  </a:lnTo>
                  <a:lnTo>
                    <a:pt x="48"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87" name="Freeform 314"/>
            <p:cNvSpPr>
              <a:spLocks/>
            </p:cNvSpPr>
            <p:nvPr/>
          </p:nvSpPr>
          <p:spPr bwMode="auto">
            <a:xfrm>
              <a:off x="4154" y="3226"/>
              <a:ext cx="72" cy="158"/>
            </a:xfrm>
            <a:custGeom>
              <a:avLst/>
              <a:gdLst>
                <a:gd name="T0" fmla="*/ 72 w 72"/>
                <a:gd name="T1" fmla="*/ 0 h 158"/>
                <a:gd name="T2" fmla="*/ 64 w 72"/>
                <a:gd name="T3" fmla="*/ 44 h 158"/>
                <a:gd name="T4" fmla="*/ 64 w 72"/>
                <a:gd name="T5" fmla="*/ 53 h 158"/>
                <a:gd name="T6" fmla="*/ 48 w 72"/>
                <a:gd name="T7" fmla="*/ 53 h 158"/>
                <a:gd name="T8" fmla="*/ 48 w 72"/>
                <a:gd name="T9" fmla="*/ 62 h 158"/>
                <a:gd name="T10" fmla="*/ 40 w 72"/>
                <a:gd name="T11" fmla="*/ 79 h 158"/>
                <a:gd name="T12" fmla="*/ 32 w 72"/>
                <a:gd name="T13" fmla="*/ 79 h 158"/>
                <a:gd name="T14" fmla="*/ 32 w 72"/>
                <a:gd name="T15" fmla="*/ 88 h 158"/>
                <a:gd name="T16" fmla="*/ 16 w 72"/>
                <a:gd name="T17" fmla="*/ 88 h 158"/>
                <a:gd name="T18" fmla="*/ 16 w 72"/>
                <a:gd name="T19" fmla="*/ 97 h 158"/>
                <a:gd name="T20" fmla="*/ 16 w 72"/>
                <a:gd name="T21" fmla="*/ 114 h 158"/>
                <a:gd name="T22" fmla="*/ 8 w 72"/>
                <a:gd name="T23" fmla="*/ 114 h 158"/>
                <a:gd name="T24" fmla="*/ 8 w 72"/>
                <a:gd name="T25" fmla="*/ 123 h 158"/>
                <a:gd name="T26" fmla="*/ 0 w 72"/>
                <a:gd name="T27" fmla="*/ 132 h 158"/>
                <a:gd name="T28" fmla="*/ 0 w 72"/>
                <a:gd name="T29" fmla="*/ 149 h 158"/>
                <a:gd name="T30" fmla="*/ 8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72" y="0"/>
                  </a:moveTo>
                  <a:lnTo>
                    <a:pt x="64" y="44"/>
                  </a:lnTo>
                  <a:lnTo>
                    <a:pt x="64" y="53"/>
                  </a:lnTo>
                  <a:lnTo>
                    <a:pt x="48" y="53"/>
                  </a:lnTo>
                  <a:lnTo>
                    <a:pt x="48" y="62"/>
                  </a:lnTo>
                  <a:lnTo>
                    <a:pt x="40" y="79"/>
                  </a:lnTo>
                  <a:lnTo>
                    <a:pt x="32" y="79"/>
                  </a:lnTo>
                  <a:lnTo>
                    <a:pt x="32" y="88"/>
                  </a:lnTo>
                  <a:lnTo>
                    <a:pt x="16" y="88"/>
                  </a:lnTo>
                  <a:lnTo>
                    <a:pt x="16" y="97"/>
                  </a:lnTo>
                  <a:lnTo>
                    <a:pt x="16" y="114"/>
                  </a:lnTo>
                  <a:lnTo>
                    <a:pt x="8" y="114"/>
                  </a:lnTo>
                  <a:lnTo>
                    <a:pt x="8" y="123"/>
                  </a:lnTo>
                  <a:lnTo>
                    <a:pt x="0" y="132"/>
                  </a:lnTo>
                  <a:lnTo>
                    <a:pt x="0" y="149"/>
                  </a:lnTo>
                  <a:lnTo>
                    <a:pt x="8"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88" name="Freeform 315"/>
            <p:cNvSpPr>
              <a:spLocks/>
            </p:cNvSpPr>
            <p:nvPr/>
          </p:nvSpPr>
          <p:spPr bwMode="auto">
            <a:xfrm>
              <a:off x="4226" y="3226"/>
              <a:ext cx="96" cy="114"/>
            </a:xfrm>
            <a:custGeom>
              <a:avLst/>
              <a:gdLst>
                <a:gd name="T0" fmla="*/ 0 w 96"/>
                <a:gd name="T1" fmla="*/ 0 h 114"/>
                <a:gd name="T2" fmla="*/ 24 w 96"/>
                <a:gd name="T3" fmla="*/ 35 h 114"/>
                <a:gd name="T4" fmla="*/ 32 w 96"/>
                <a:gd name="T5" fmla="*/ 44 h 114"/>
                <a:gd name="T6" fmla="*/ 40 w 96"/>
                <a:gd name="T7" fmla="*/ 44 h 114"/>
                <a:gd name="T8" fmla="*/ 48 w 96"/>
                <a:gd name="T9" fmla="*/ 44 h 114"/>
                <a:gd name="T10" fmla="*/ 64 w 96"/>
                <a:gd name="T11" fmla="*/ 44 h 114"/>
                <a:gd name="T12" fmla="*/ 64 w 96"/>
                <a:gd name="T13" fmla="*/ 53 h 114"/>
                <a:gd name="T14" fmla="*/ 72 w 96"/>
                <a:gd name="T15" fmla="*/ 53 h 114"/>
                <a:gd name="T16" fmla="*/ 80 w 96"/>
                <a:gd name="T17" fmla="*/ 62 h 114"/>
                <a:gd name="T18" fmla="*/ 96 w 96"/>
                <a:gd name="T19" fmla="*/ 79 h 114"/>
                <a:gd name="T20" fmla="*/ 96 w 96"/>
                <a:gd name="T21" fmla="*/ 88 h 114"/>
                <a:gd name="T22" fmla="*/ 96 w 96"/>
                <a:gd name="T23" fmla="*/ 97 h 114"/>
                <a:gd name="T24" fmla="*/ 96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0" y="0"/>
                  </a:moveTo>
                  <a:lnTo>
                    <a:pt x="24" y="35"/>
                  </a:lnTo>
                  <a:lnTo>
                    <a:pt x="32" y="44"/>
                  </a:lnTo>
                  <a:lnTo>
                    <a:pt x="40" y="44"/>
                  </a:lnTo>
                  <a:lnTo>
                    <a:pt x="48" y="44"/>
                  </a:lnTo>
                  <a:lnTo>
                    <a:pt x="64" y="44"/>
                  </a:lnTo>
                  <a:lnTo>
                    <a:pt x="64" y="53"/>
                  </a:lnTo>
                  <a:lnTo>
                    <a:pt x="72" y="53"/>
                  </a:lnTo>
                  <a:lnTo>
                    <a:pt x="80" y="62"/>
                  </a:lnTo>
                  <a:lnTo>
                    <a:pt x="96" y="79"/>
                  </a:lnTo>
                  <a:lnTo>
                    <a:pt x="96" y="88"/>
                  </a:lnTo>
                  <a:lnTo>
                    <a:pt x="96" y="97"/>
                  </a:lnTo>
                  <a:lnTo>
                    <a:pt x="9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89" name="Freeform 316"/>
            <p:cNvSpPr>
              <a:spLocks/>
            </p:cNvSpPr>
            <p:nvPr/>
          </p:nvSpPr>
          <p:spPr bwMode="auto">
            <a:xfrm>
              <a:off x="4234" y="3270"/>
              <a:ext cx="40" cy="132"/>
            </a:xfrm>
            <a:custGeom>
              <a:avLst/>
              <a:gdLst>
                <a:gd name="T0" fmla="*/ 40 w 40"/>
                <a:gd name="T1" fmla="*/ 0 h 132"/>
                <a:gd name="T2" fmla="*/ 40 w 40"/>
                <a:gd name="T3" fmla="*/ 9 h 132"/>
                <a:gd name="T4" fmla="*/ 40 w 40"/>
                <a:gd name="T5" fmla="*/ 18 h 132"/>
                <a:gd name="T6" fmla="*/ 40 w 40"/>
                <a:gd name="T7" fmla="*/ 35 h 132"/>
                <a:gd name="T8" fmla="*/ 40 w 40"/>
                <a:gd name="T9" fmla="*/ 44 h 132"/>
                <a:gd name="T10" fmla="*/ 32 w 40"/>
                <a:gd name="T11" fmla="*/ 53 h 132"/>
                <a:gd name="T12" fmla="*/ 24 w 40"/>
                <a:gd name="T13" fmla="*/ 70 h 132"/>
                <a:gd name="T14" fmla="*/ 24 w 40"/>
                <a:gd name="T15" fmla="*/ 79 h 132"/>
                <a:gd name="T16" fmla="*/ 16 w 40"/>
                <a:gd name="T17" fmla="*/ 88 h 132"/>
                <a:gd name="T18" fmla="*/ 16 w 40"/>
                <a:gd name="T19" fmla="*/ 105 h 132"/>
                <a:gd name="T20" fmla="*/ 0 w 40"/>
                <a:gd name="T21" fmla="*/ 105 h 132"/>
                <a:gd name="T22" fmla="*/ 0 w 40"/>
                <a:gd name="T23" fmla="*/ 114 h 132"/>
                <a:gd name="T24" fmla="*/ 0 w 40"/>
                <a:gd name="T25" fmla="*/ 123 h 132"/>
                <a:gd name="T26" fmla="*/ 0 w 40"/>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132"/>
                <a:gd name="T44" fmla="*/ 40 w 40"/>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132">
                  <a:moveTo>
                    <a:pt x="40" y="0"/>
                  </a:moveTo>
                  <a:lnTo>
                    <a:pt x="40" y="9"/>
                  </a:lnTo>
                  <a:lnTo>
                    <a:pt x="40" y="18"/>
                  </a:lnTo>
                  <a:lnTo>
                    <a:pt x="40" y="35"/>
                  </a:lnTo>
                  <a:lnTo>
                    <a:pt x="40" y="44"/>
                  </a:lnTo>
                  <a:lnTo>
                    <a:pt x="32" y="53"/>
                  </a:lnTo>
                  <a:lnTo>
                    <a:pt x="24" y="70"/>
                  </a:lnTo>
                  <a:lnTo>
                    <a:pt x="24" y="79"/>
                  </a:lnTo>
                  <a:lnTo>
                    <a:pt x="16" y="88"/>
                  </a:lnTo>
                  <a:lnTo>
                    <a:pt x="16" y="105"/>
                  </a:lnTo>
                  <a:lnTo>
                    <a:pt x="0" y="105"/>
                  </a:lnTo>
                  <a:lnTo>
                    <a:pt x="0" y="114"/>
                  </a:lnTo>
                  <a:lnTo>
                    <a:pt x="0" y="123"/>
                  </a:lnTo>
                  <a:lnTo>
                    <a:pt x="0"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90" name="Freeform 317"/>
            <p:cNvSpPr>
              <a:spLocks/>
            </p:cNvSpPr>
            <p:nvPr/>
          </p:nvSpPr>
          <p:spPr bwMode="auto">
            <a:xfrm>
              <a:off x="4194" y="3305"/>
              <a:ext cx="48" cy="88"/>
            </a:xfrm>
            <a:custGeom>
              <a:avLst/>
              <a:gdLst>
                <a:gd name="T0" fmla="*/ 0 w 48"/>
                <a:gd name="T1" fmla="*/ 0 h 88"/>
                <a:gd name="T2" fmla="*/ 0 w 48"/>
                <a:gd name="T3" fmla="*/ 26 h 88"/>
                <a:gd name="T4" fmla="*/ 16 w 48"/>
                <a:gd name="T5" fmla="*/ 35 h 88"/>
                <a:gd name="T6" fmla="*/ 24 w 48"/>
                <a:gd name="T7" fmla="*/ 44 h 88"/>
                <a:gd name="T8" fmla="*/ 32 w 48"/>
                <a:gd name="T9" fmla="*/ 44 h 88"/>
                <a:gd name="T10" fmla="*/ 32 w 48"/>
                <a:gd name="T11" fmla="*/ 62 h 88"/>
                <a:gd name="T12" fmla="*/ 48 w 48"/>
                <a:gd name="T13" fmla="*/ 62 h 88"/>
                <a:gd name="T14" fmla="*/ 48 w 48"/>
                <a:gd name="T15" fmla="*/ 70 h 88"/>
                <a:gd name="T16" fmla="*/ 48 w 48"/>
                <a:gd name="T17" fmla="*/ 79 h 88"/>
                <a:gd name="T18" fmla="*/ 48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0" y="0"/>
                  </a:moveTo>
                  <a:lnTo>
                    <a:pt x="0" y="26"/>
                  </a:lnTo>
                  <a:lnTo>
                    <a:pt x="16" y="35"/>
                  </a:lnTo>
                  <a:lnTo>
                    <a:pt x="24" y="44"/>
                  </a:lnTo>
                  <a:lnTo>
                    <a:pt x="32" y="44"/>
                  </a:lnTo>
                  <a:lnTo>
                    <a:pt x="32" y="62"/>
                  </a:lnTo>
                  <a:lnTo>
                    <a:pt x="48" y="62"/>
                  </a:lnTo>
                  <a:lnTo>
                    <a:pt x="48" y="70"/>
                  </a:lnTo>
                  <a:lnTo>
                    <a:pt x="48" y="79"/>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91" name="Freeform 318"/>
            <p:cNvSpPr>
              <a:spLocks/>
            </p:cNvSpPr>
            <p:nvPr/>
          </p:nvSpPr>
          <p:spPr bwMode="auto">
            <a:xfrm>
              <a:off x="4154" y="3279"/>
              <a:ext cx="64" cy="140"/>
            </a:xfrm>
            <a:custGeom>
              <a:avLst/>
              <a:gdLst>
                <a:gd name="T0" fmla="*/ 0 w 64"/>
                <a:gd name="T1" fmla="*/ 0 h 140"/>
                <a:gd name="T2" fmla="*/ 8 w 64"/>
                <a:gd name="T3" fmla="*/ 61 h 140"/>
                <a:gd name="T4" fmla="*/ 16 w 64"/>
                <a:gd name="T5" fmla="*/ 70 h 140"/>
                <a:gd name="T6" fmla="*/ 32 w 64"/>
                <a:gd name="T7" fmla="*/ 79 h 140"/>
                <a:gd name="T8" fmla="*/ 32 w 64"/>
                <a:gd name="T9" fmla="*/ 105 h 140"/>
                <a:gd name="T10" fmla="*/ 40 w 64"/>
                <a:gd name="T11" fmla="*/ 114 h 140"/>
                <a:gd name="T12" fmla="*/ 40 w 64"/>
                <a:gd name="T13" fmla="*/ 123 h 140"/>
                <a:gd name="T14" fmla="*/ 48 w 64"/>
                <a:gd name="T15" fmla="*/ 123 h 140"/>
                <a:gd name="T16" fmla="*/ 64 w 64"/>
                <a:gd name="T17" fmla="*/ 123 h 140"/>
                <a:gd name="T18" fmla="*/ 64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0" y="0"/>
                  </a:moveTo>
                  <a:lnTo>
                    <a:pt x="8" y="61"/>
                  </a:lnTo>
                  <a:lnTo>
                    <a:pt x="16" y="70"/>
                  </a:lnTo>
                  <a:lnTo>
                    <a:pt x="32" y="79"/>
                  </a:lnTo>
                  <a:lnTo>
                    <a:pt x="32" y="105"/>
                  </a:lnTo>
                  <a:lnTo>
                    <a:pt x="40" y="114"/>
                  </a:lnTo>
                  <a:lnTo>
                    <a:pt x="40" y="123"/>
                  </a:lnTo>
                  <a:lnTo>
                    <a:pt x="48" y="123"/>
                  </a:lnTo>
                  <a:lnTo>
                    <a:pt x="64" y="123"/>
                  </a:lnTo>
                  <a:lnTo>
                    <a:pt x="64"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92" name="Freeform 319"/>
            <p:cNvSpPr>
              <a:spLocks/>
            </p:cNvSpPr>
            <p:nvPr/>
          </p:nvSpPr>
          <p:spPr bwMode="auto">
            <a:xfrm>
              <a:off x="4098" y="3226"/>
              <a:ext cx="104" cy="193"/>
            </a:xfrm>
            <a:custGeom>
              <a:avLst/>
              <a:gdLst>
                <a:gd name="T0" fmla="*/ 104 w 104"/>
                <a:gd name="T1" fmla="*/ 0 h 193"/>
                <a:gd name="T2" fmla="*/ 88 w 104"/>
                <a:gd name="T3" fmla="*/ 18 h 193"/>
                <a:gd name="T4" fmla="*/ 72 w 104"/>
                <a:gd name="T5" fmla="*/ 35 h 193"/>
                <a:gd name="T6" fmla="*/ 64 w 104"/>
                <a:gd name="T7" fmla="*/ 44 h 193"/>
                <a:gd name="T8" fmla="*/ 64 w 104"/>
                <a:gd name="T9" fmla="*/ 53 h 193"/>
                <a:gd name="T10" fmla="*/ 56 w 104"/>
                <a:gd name="T11" fmla="*/ 53 h 193"/>
                <a:gd name="T12" fmla="*/ 56 w 104"/>
                <a:gd name="T13" fmla="*/ 62 h 193"/>
                <a:gd name="T14" fmla="*/ 40 w 104"/>
                <a:gd name="T15" fmla="*/ 62 h 193"/>
                <a:gd name="T16" fmla="*/ 32 w 104"/>
                <a:gd name="T17" fmla="*/ 79 h 193"/>
                <a:gd name="T18" fmla="*/ 32 w 104"/>
                <a:gd name="T19" fmla="*/ 88 h 193"/>
                <a:gd name="T20" fmla="*/ 24 w 104"/>
                <a:gd name="T21" fmla="*/ 88 h 193"/>
                <a:gd name="T22" fmla="*/ 24 w 104"/>
                <a:gd name="T23" fmla="*/ 97 h 193"/>
                <a:gd name="T24" fmla="*/ 8 w 104"/>
                <a:gd name="T25" fmla="*/ 97 h 193"/>
                <a:gd name="T26" fmla="*/ 8 w 104"/>
                <a:gd name="T27" fmla="*/ 114 h 193"/>
                <a:gd name="T28" fmla="*/ 8 w 104"/>
                <a:gd name="T29" fmla="*/ 123 h 193"/>
                <a:gd name="T30" fmla="*/ 0 w 104"/>
                <a:gd name="T31" fmla="*/ 132 h 193"/>
                <a:gd name="T32" fmla="*/ 0 w 104"/>
                <a:gd name="T33" fmla="*/ 149 h 193"/>
                <a:gd name="T34" fmla="*/ 0 w 104"/>
                <a:gd name="T35" fmla="*/ 158 h 193"/>
                <a:gd name="T36" fmla="*/ 0 w 104"/>
                <a:gd name="T37" fmla="*/ 167 h 193"/>
                <a:gd name="T38" fmla="*/ 0 w 104"/>
                <a:gd name="T39" fmla="*/ 176 h 193"/>
                <a:gd name="T40" fmla="*/ 0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104" y="0"/>
                  </a:moveTo>
                  <a:lnTo>
                    <a:pt x="88" y="18"/>
                  </a:lnTo>
                  <a:lnTo>
                    <a:pt x="72" y="35"/>
                  </a:lnTo>
                  <a:lnTo>
                    <a:pt x="64" y="44"/>
                  </a:lnTo>
                  <a:lnTo>
                    <a:pt x="64" y="53"/>
                  </a:lnTo>
                  <a:lnTo>
                    <a:pt x="56" y="53"/>
                  </a:lnTo>
                  <a:lnTo>
                    <a:pt x="56" y="62"/>
                  </a:lnTo>
                  <a:lnTo>
                    <a:pt x="40" y="62"/>
                  </a:lnTo>
                  <a:lnTo>
                    <a:pt x="32" y="79"/>
                  </a:lnTo>
                  <a:lnTo>
                    <a:pt x="32" y="88"/>
                  </a:lnTo>
                  <a:lnTo>
                    <a:pt x="24" y="88"/>
                  </a:lnTo>
                  <a:lnTo>
                    <a:pt x="24" y="97"/>
                  </a:lnTo>
                  <a:lnTo>
                    <a:pt x="8" y="97"/>
                  </a:lnTo>
                  <a:lnTo>
                    <a:pt x="8" y="114"/>
                  </a:lnTo>
                  <a:lnTo>
                    <a:pt x="8" y="123"/>
                  </a:lnTo>
                  <a:lnTo>
                    <a:pt x="0" y="132"/>
                  </a:lnTo>
                  <a:lnTo>
                    <a:pt x="0" y="149"/>
                  </a:lnTo>
                  <a:lnTo>
                    <a:pt x="0" y="158"/>
                  </a:lnTo>
                  <a:lnTo>
                    <a:pt x="0" y="167"/>
                  </a:lnTo>
                  <a:lnTo>
                    <a:pt x="0" y="176"/>
                  </a:lnTo>
                  <a:lnTo>
                    <a:pt x="0"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93" name="Freeform 320"/>
            <p:cNvSpPr>
              <a:spLocks/>
            </p:cNvSpPr>
            <p:nvPr/>
          </p:nvSpPr>
          <p:spPr bwMode="auto">
            <a:xfrm>
              <a:off x="4290" y="3305"/>
              <a:ext cx="24" cy="106"/>
            </a:xfrm>
            <a:custGeom>
              <a:avLst/>
              <a:gdLst>
                <a:gd name="T0" fmla="*/ 8 w 24"/>
                <a:gd name="T1" fmla="*/ 0 h 106"/>
                <a:gd name="T2" fmla="*/ 8 w 24"/>
                <a:gd name="T3" fmla="*/ 9 h 106"/>
                <a:gd name="T4" fmla="*/ 8 w 24"/>
                <a:gd name="T5" fmla="*/ 26 h 106"/>
                <a:gd name="T6" fmla="*/ 8 w 24"/>
                <a:gd name="T7" fmla="*/ 35 h 106"/>
                <a:gd name="T8" fmla="*/ 0 w 24"/>
                <a:gd name="T9" fmla="*/ 35 h 106"/>
                <a:gd name="T10" fmla="*/ 0 w 24"/>
                <a:gd name="T11" fmla="*/ 44 h 106"/>
                <a:gd name="T12" fmla="*/ 0 w 24"/>
                <a:gd name="T13" fmla="*/ 62 h 106"/>
                <a:gd name="T14" fmla="*/ 8 w 24"/>
                <a:gd name="T15" fmla="*/ 70 h 106"/>
                <a:gd name="T16" fmla="*/ 8 w 24"/>
                <a:gd name="T17" fmla="*/ 79 h 106"/>
                <a:gd name="T18" fmla="*/ 24 w 24"/>
                <a:gd name="T19" fmla="*/ 88 h 106"/>
                <a:gd name="T20" fmla="*/ 24 w 24"/>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106"/>
                <a:gd name="T35" fmla="*/ 24 w 24"/>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106">
                  <a:moveTo>
                    <a:pt x="8" y="0"/>
                  </a:moveTo>
                  <a:lnTo>
                    <a:pt x="8" y="9"/>
                  </a:lnTo>
                  <a:lnTo>
                    <a:pt x="8" y="26"/>
                  </a:lnTo>
                  <a:lnTo>
                    <a:pt x="8" y="35"/>
                  </a:lnTo>
                  <a:lnTo>
                    <a:pt x="0" y="35"/>
                  </a:lnTo>
                  <a:lnTo>
                    <a:pt x="0" y="44"/>
                  </a:lnTo>
                  <a:lnTo>
                    <a:pt x="0" y="62"/>
                  </a:lnTo>
                  <a:lnTo>
                    <a:pt x="8" y="70"/>
                  </a:lnTo>
                  <a:lnTo>
                    <a:pt x="8" y="79"/>
                  </a:lnTo>
                  <a:lnTo>
                    <a:pt x="24" y="88"/>
                  </a:lnTo>
                  <a:lnTo>
                    <a:pt x="24"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94" name="Freeform 321"/>
            <p:cNvSpPr>
              <a:spLocks/>
            </p:cNvSpPr>
            <p:nvPr/>
          </p:nvSpPr>
          <p:spPr bwMode="auto">
            <a:xfrm>
              <a:off x="4266" y="3375"/>
              <a:ext cx="8" cy="62"/>
            </a:xfrm>
            <a:custGeom>
              <a:avLst/>
              <a:gdLst>
                <a:gd name="T0" fmla="*/ 8 w 8"/>
                <a:gd name="T1" fmla="*/ 0 h 62"/>
                <a:gd name="T2" fmla="*/ 0 w 8"/>
                <a:gd name="T3" fmla="*/ 9 h 62"/>
                <a:gd name="T4" fmla="*/ 0 w 8"/>
                <a:gd name="T5" fmla="*/ 18 h 62"/>
                <a:gd name="T6" fmla="*/ 0 w 8"/>
                <a:gd name="T7" fmla="*/ 27 h 62"/>
                <a:gd name="T8" fmla="*/ 0 w 8"/>
                <a:gd name="T9" fmla="*/ 44 h 62"/>
                <a:gd name="T10" fmla="*/ 0 w 8"/>
                <a:gd name="T11" fmla="*/ 53 h 62"/>
                <a:gd name="T12" fmla="*/ 0 w 8"/>
                <a:gd name="T13" fmla="*/ 62 h 62"/>
                <a:gd name="T14" fmla="*/ 0 60000 65536"/>
                <a:gd name="T15" fmla="*/ 0 60000 65536"/>
                <a:gd name="T16" fmla="*/ 0 60000 65536"/>
                <a:gd name="T17" fmla="*/ 0 60000 65536"/>
                <a:gd name="T18" fmla="*/ 0 60000 65536"/>
                <a:gd name="T19" fmla="*/ 0 60000 65536"/>
                <a:gd name="T20" fmla="*/ 0 60000 65536"/>
                <a:gd name="T21" fmla="*/ 0 w 8"/>
                <a:gd name="T22" fmla="*/ 0 h 62"/>
                <a:gd name="T23" fmla="*/ 8 w 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62">
                  <a:moveTo>
                    <a:pt x="8" y="0"/>
                  </a:moveTo>
                  <a:lnTo>
                    <a:pt x="0" y="9"/>
                  </a:lnTo>
                  <a:lnTo>
                    <a:pt x="0" y="18"/>
                  </a:lnTo>
                  <a:lnTo>
                    <a:pt x="0" y="27"/>
                  </a:lnTo>
                  <a:lnTo>
                    <a:pt x="0" y="44"/>
                  </a:lnTo>
                  <a:lnTo>
                    <a:pt x="0" y="53"/>
                  </a:lnTo>
                  <a:lnTo>
                    <a:pt x="0"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95" name="Freeform 322"/>
            <p:cNvSpPr>
              <a:spLocks/>
            </p:cNvSpPr>
            <p:nvPr/>
          </p:nvSpPr>
          <p:spPr bwMode="auto">
            <a:xfrm>
              <a:off x="4306" y="3340"/>
              <a:ext cx="47" cy="79"/>
            </a:xfrm>
            <a:custGeom>
              <a:avLst/>
              <a:gdLst>
                <a:gd name="T0" fmla="*/ 16 w 47"/>
                <a:gd name="T1" fmla="*/ 0 h 79"/>
                <a:gd name="T2" fmla="*/ 0 w 47"/>
                <a:gd name="T3" fmla="*/ 9 h 79"/>
                <a:gd name="T4" fmla="*/ 16 w 47"/>
                <a:gd name="T5" fmla="*/ 18 h 79"/>
                <a:gd name="T6" fmla="*/ 16 w 47"/>
                <a:gd name="T7" fmla="*/ 35 h 79"/>
                <a:gd name="T8" fmla="*/ 24 w 47"/>
                <a:gd name="T9" fmla="*/ 35 h 79"/>
                <a:gd name="T10" fmla="*/ 31 w 47"/>
                <a:gd name="T11" fmla="*/ 44 h 79"/>
                <a:gd name="T12" fmla="*/ 47 w 47"/>
                <a:gd name="T13" fmla="*/ 53 h 79"/>
                <a:gd name="T14" fmla="*/ 47 w 47"/>
                <a:gd name="T15" fmla="*/ 62 h 79"/>
                <a:gd name="T16" fmla="*/ 47 w 47"/>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7"/>
                <a:gd name="T28" fmla="*/ 0 h 79"/>
                <a:gd name="T29" fmla="*/ 47 w 47"/>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7" h="79">
                  <a:moveTo>
                    <a:pt x="16" y="0"/>
                  </a:moveTo>
                  <a:lnTo>
                    <a:pt x="0" y="9"/>
                  </a:lnTo>
                  <a:lnTo>
                    <a:pt x="16" y="18"/>
                  </a:lnTo>
                  <a:lnTo>
                    <a:pt x="16" y="35"/>
                  </a:lnTo>
                  <a:lnTo>
                    <a:pt x="24" y="35"/>
                  </a:lnTo>
                  <a:lnTo>
                    <a:pt x="31" y="44"/>
                  </a:lnTo>
                  <a:lnTo>
                    <a:pt x="47" y="53"/>
                  </a:lnTo>
                  <a:lnTo>
                    <a:pt x="47" y="62"/>
                  </a:lnTo>
                  <a:lnTo>
                    <a:pt x="47"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96" name="Freeform 323"/>
            <p:cNvSpPr>
              <a:spLocks/>
            </p:cNvSpPr>
            <p:nvPr/>
          </p:nvSpPr>
          <p:spPr bwMode="auto">
            <a:xfrm>
              <a:off x="4306" y="3288"/>
              <a:ext cx="63" cy="70"/>
            </a:xfrm>
            <a:custGeom>
              <a:avLst/>
              <a:gdLst>
                <a:gd name="T0" fmla="*/ 0 w 63"/>
                <a:gd name="T1" fmla="*/ 0 h 70"/>
                <a:gd name="T2" fmla="*/ 16 w 63"/>
                <a:gd name="T3" fmla="*/ 0 h 70"/>
                <a:gd name="T4" fmla="*/ 24 w 63"/>
                <a:gd name="T5" fmla="*/ 0 h 70"/>
                <a:gd name="T6" fmla="*/ 31 w 63"/>
                <a:gd name="T7" fmla="*/ 17 h 70"/>
                <a:gd name="T8" fmla="*/ 47 w 63"/>
                <a:gd name="T9" fmla="*/ 17 h 70"/>
                <a:gd name="T10" fmla="*/ 47 w 63"/>
                <a:gd name="T11" fmla="*/ 26 h 70"/>
                <a:gd name="T12" fmla="*/ 55 w 63"/>
                <a:gd name="T13" fmla="*/ 26 h 70"/>
                <a:gd name="T14" fmla="*/ 55 w 63"/>
                <a:gd name="T15" fmla="*/ 35 h 70"/>
                <a:gd name="T16" fmla="*/ 55 w 63"/>
                <a:gd name="T17" fmla="*/ 52 h 70"/>
                <a:gd name="T18" fmla="*/ 63 w 63"/>
                <a:gd name="T19" fmla="*/ 61 h 70"/>
                <a:gd name="T20" fmla="*/ 63 w 63"/>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3"/>
                <a:gd name="T34" fmla="*/ 0 h 70"/>
                <a:gd name="T35" fmla="*/ 63 w 63"/>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3" h="70">
                  <a:moveTo>
                    <a:pt x="0" y="0"/>
                  </a:moveTo>
                  <a:lnTo>
                    <a:pt x="16" y="0"/>
                  </a:lnTo>
                  <a:lnTo>
                    <a:pt x="24" y="0"/>
                  </a:lnTo>
                  <a:lnTo>
                    <a:pt x="31" y="17"/>
                  </a:lnTo>
                  <a:lnTo>
                    <a:pt x="47" y="17"/>
                  </a:lnTo>
                  <a:lnTo>
                    <a:pt x="47" y="26"/>
                  </a:lnTo>
                  <a:lnTo>
                    <a:pt x="55" y="26"/>
                  </a:lnTo>
                  <a:lnTo>
                    <a:pt x="55" y="35"/>
                  </a:lnTo>
                  <a:lnTo>
                    <a:pt x="55" y="52"/>
                  </a:lnTo>
                  <a:lnTo>
                    <a:pt x="63" y="61"/>
                  </a:lnTo>
                  <a:lnTo>
                    <a:pt x="63"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97" name="Freeform 324"/>
            <p:cNvSpPr>
              <a:spLocks/>
            </p:cNvSpPr>
            <p:nvPr/>
          </p:nvSpPr>
          <p:spPr bwMode="auto">
            <a:xfrm>
              <a:off x="4042" y="3331"/>
              <a:ext cx="72" cy="80"/>
            </a:xfrm>
            <a:custGeom>
              <a:avLst/>
              <a:gdLst>
                <a:gd name="T0" fmla="*/ 72 w 72"/>
                <a:gd name="T1" fmla="*/ 0 h 80"/>
                <a:gd name="T2" fmla="*/ 72 w 72"/>
                <a:gd name="T3" fmla="*/ 9 h 80"/>
                <a:gd name="T4" fmla="*/ 56 w 72"/>
                <a:gd name="T5" fmla="*/ 9 h 80"/>
                <a:gd name="T6" fmla="*/ 48 w 72"/>
                <a:gd name="T7" fmla="*/ 9 h 80"/>
                <a:gd name="T8" fmla="*/ 40 w 72"/>
                <a:gd name="T9" fmla="*/ 18 h 80"/>
                <a:gd name="T10" fmla="*/ 24 w 72"/>
                <a:gd name="T11" fmla="*/ 36 h 80"/>
                <a:gd name="T12" fmla="*/ 16 w 72"/>
                <a:gd name="T13" fmla="*/ 44 h 80"/>
                <a:gd name="T14" fmla="*/ 8 w 72"/>
                <a:gd name="T15" fmla="*/ 53 h 80"/>
                <a:gd name="T16" fmla="*/ 8 w 72"/>
                <a:gd name="T17" fmla="*/ 62 h 80"/>
                <a:gd name="T18" fmla="*/ 8 w 72"/>
                <a:gd name="T19" fmla="*/ 80 h 80"/>
                <a:gd name="T20" fmla="*/ 0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72" y="0"/>
                  </a:moveTo>
                  <a:lnTo>
                    <a:pt x="72" y="9"/>
                  </a:lnTo>
                  <a:lnTo>
                    <a:pt x="56" y="9"/>
                  </a:lnTo>
                  <a:lnTo>
                    <a:pt x="48" y="9"/>
                  </a:lnTo>
                  <a:lnTo>
                    <a:pt x="40" y="18"/>
                  </a:lnTo>
                  <a:lnTo>
                    <a:pt x="24" y="36"/>
                  </a:lnTo>
                  <a:lnTo>
                    <a:pt x="16" y="44"/>
                  </a:lnTo>
                  <a:lnTo>
                    <a:pt x="8" y="53"/>
                  </a:lnTo>
                  <a:lnTo>
                    <a:pt x="8" y="62"/>
                  </a:lnTo>
                  <a:lnTo>
                    <a:pt x="8" y="80"/>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98" name="Freeform 325"/>
            <p:cNvSpPr>
              <a:spLocks/>
            </p:cNvSpPr>
            <p:nvPr/>
          </p:nvSpPr>
          <p:spPr bwMode="auto">
            <a:xfrm>
              <a:off x="4106" y="3323"/>
              <a:ext cx="48" cy="105"/>
            </a:xfrm>
            <a:custGeom>
              <a:avLst/>
              <a:gdLst>
                <a:gd name="T0" fmla="*/ 0 w 48"/>
                <a:gd name="T1" fmla="*/ 0 h 105"/>
                <a:gd name="T2" fmla="*/ 16 w 48"/>
                <a:gd name="T3" fmla="*/ 17 h 105"/>
                <a:gd name="T4" fmla="*/ 16 w 48"/>
                <a:gd name="T5" fmla="*/ 26 h 105"/>
                <a:gd name="T6" fmla="*/ 16 w 48"/>
                <a:gd name="T7" fmla="*/ 35 h 105"/>
                <a:gd name="T8" fmla="*/ 24 w 48"/>
                <a:gd name="T9" fmla="*/ 35 h 105"/>
                <a:gd name="T10" fmla="*/ 24 w 48"/>
                <a:gd name="T11" fmla="*/ 52 h 105"/>
                <a:gd name="T12" fmla="*/ 32 w 48"/>
                <a:gd name="T13" fmla="*/ 61 h 105"/>
                <a:gd name="T14" fmla="*/ 48 w 48"/>
                <a:gd name="T15" fmla="*/ 70 h 105"/>
                <a:gd name="T16" fmla="*/ 48 w 48"/>
                <a:gd name="T17" fmla="*/ 79 h 105"/>
                <a:gd name="T18" fmla="*/ 48 w 48"/>
                <a:gd name="T19" fmla="*/ 96 h 105"/>
                <a:gd name="T20" fmla="*/ 48 w 48"/>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105"/>
                <a:gd name="T35" fmla="*/ 48 w 48"/>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105">
                  <a:moveTo>
                    <a:pt x="0" y="0"/>
                  </a:moveTo>
                  <a:lnTo>
                    <a:pt x="16" y="17"/>
                  </a:lnTo>
                  <a:lnTo>
                    <a:pt x="16" y="26"/>
                  </a:lnTo>
                  <a:lnTo>
                    <a:pt x="16" y="35"/>
                  </a:lnTo>
                  <a:lnTo>
                    <a:pt x="24" y="35"/>
                  </a:lnTo>
                  <a:lnTo>
                    <a:pt x="24" y="52"/>
                  </a:lnTo>
                  <a:lnTo>
                    <a:pt x="32" y="61"/>
                  </a:lnTo>
                  <a:lnTo>
                    <a:pt x="48" y="70"/>
                  </a:lnTo>
                  <a:lnTo>
                    <a:pt x="48" y="79"/>
                  </a:lnTo>
                  <a:lnTo>
                    <a:pt x="48" y="96"/>
                  </a:lnTo>
                  <a:lnTo>
                    <a:pt x="48"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99" name="Freeform 326"/>
            <p:cNvSpPr>
              <a:spLocks/>
            </p:cNvSpPr>
            <p:nvPr/>
          </p:nvSpPr>
          <p:spPr bwMode="auto">
            <a:xfrm>
              <a:off x="4050" y="3411"/>
              <a:ext cx="40" cy="70"/>
            </a:xfrm>
            <a:custGeom>
              <a:avLst/>
              <a:gdLst>
                <a:gd name="T0" fmla="*/ 40 w 40"/>
                <a:gd name="T1" fmla="*/ 0 h 70"/>
                <a:gd name="T2" fmla="*/ 40 w 40"/>
                <a:gd name="T3" fmla="*/ 8 h 70"/>
                <a:gd name="T4" fmla="*/ 32 w 40"/>
                <a:gd name="T5" fmla="*/ 8 h 70"/>
                <a:gd name="T6" fmla="*/ 16 w 40"/>
                <a:gd name="T7" fmla="*/ 17 h 70"/>
                <a:gd name="T8" fmla="*/ 8 w 40"/>
                <a:gd name="T9" fmla="*/ 17 h 70"/>
                <a:gd name="T10" fmla="*/ 8 w 40"/>
                <a:gd name="T11" fmla="*/ 35 h 70"/>
                <a:gd name="T12" fmla="*/ 0 w 40"/>
                <a:gd name="T13" fmla="*/ 44 h 70"/>
                <a:gd name="T14" fmla="*/ 0 w 40"/>
                <a:gd name="T15" fmla="*/ 52 h 70"/>
                <a:gd name="T16" fmla="*/ 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40" y="0"/>
                  </a:moveTo>
                  <a:lnTo>
                    <a:pt x="40" y="8"/>
                  </a:lnTo>
                  <a:lnTo>
                    <a:pt x="32" y="8"/>
                  </a:lnTo>
                  <a:lnTo>
                    <a:pt x="16" y="17"/>
                  </a:lnTo>
                  <a:lnTo>
                    <a:pt x="8" y="17"/>
                  </a:lnTo>
                  <a:lnTo>
                    <a:pt x="8" y="35"/>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00" name="Freeform 327"/>
            <p:cNvSpPr>
              <a:spLocks/>
            </p:cNvSpPr>
            <p:nvPr/>
          </p:nvSpPr>
          <p:spPr bwMode="auto">
            <a:xfrm>
              <a:off x="4154" y="3419"/>
              <a:ext cx="32" cy="71"/>
            </a:xfrm>
            <a:custGeom>
              <a:avLst/>
              <a:gdLst>
                <a:gd name="T0" fmla="*/ 32 w 32"/>
                <a:gd name="T1" fmla="*/ 0 h 71"/>
                <a:gd name="T2" fmla="*/ 32 w 32"/>
                <a:gd name="T3" fmla="*/ 9 h 71"/>
                <a:gd name="T4" fmla="*/ 24 w 32"/>
                <a:gd name="T5" fmla="*/ 27 h 71"/>
                <a:gd name="T6" fmla="*/ 8 w 32"/>
                <a:gd name="T7" fmla="*/ 36 h 71"/>
                <a:gd name="T8" fmla="*/ 8 w 32"/>
                <a:gd name="T9" fmla="*/ 44 h 71"/>
                <a:gd name="T10" fmla="*/ 8 w 32"/>
                <a:gd name="T11" fmla="*/ 62 h 71"/>
                <a:gd name="T12" fmla="*/ 0 w 32"/>
                <a:gd name="T13" fmla="*/ 62 h 71"/>
                <a:gd name="T14" fmla="*/ 0 w 32"/>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71"/>
                <a:gd name="T26" fmla="*/ 32 w 32"/>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71">
                  <a:moveTo>
                    <a:pt x="32" y="0"/>
                  </a:moveTo>
                  <a:lnTo>
                    <a:pt x="32" y="9"/>
                  </a:lnTo>
                  <a:lnTo>
                    <a:pt x="24" y="27"/>
                  </a:lnTo>
                  <a:lnTo>
                    <a:pt x="8" y="36"/>
                  </a:lnTo>
                  <a:lnTo>
                    <a:pt x="8" y="44"/>
                  </a:lnTo>
                  <a:lnTo>
                    <a:pt x="8" y="62"/>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01" name="Freeform 328"/>
            <p:cNvSpPr>
              <a:spLocks/>
            </p:cNvSpPr>
            <p:nvPr/>
          </p:nvSpPr>
          <p:spPr bwMode="auto">
            <a:xfrm>
              <a:off x="4258" y="3419"/>
              <a:ext cx="56" cy="71"/>
            </a:xfrm>
            <a:custGeom>
              <a:avLst/>
              <a:gdLst>
                <a:gd name="T0" fmla="*/ 0 w 56"/>
                <a:gd name="T1" fmla="*/ 0 h 71"/>
                <a:gd name="T2" fmla="*/ 8 w 56"/>
                <a:gd name="T3" fmla="*/ 9 h 71"/>
                <a:gd name="T4" fmla="*/ 24 w 56"/>
                <a:gd name="T5" fmla="*/ 27 h 71"/>
                <a:gd name="T6" fmla="*/ 32 w 56"/>
                <a:gd name="T7" fmla="*/ 36 h 71"/>
                <a:gd name="T8" fmla="*/ 40 w 56"/>
                <a:gd name="T9" fmla="*/ 44 h 71"/>
                <a:gd name="T10" fmla="*/ 56 w 56"/>
                <a:gd name="T11" fmla="*/ 44 h 71"/>
                <a:gd name="T12" fmla="*/ 56 w 56"/>
                <a:gd name="T13" fmla="*/ 62 h 71"/>
                <a:gd name="T14" fmla="*/ 56 w 56"/>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56"/>
                <a:gd name="T25" fmla="*/ 0 h 71"/>
                <a:gd name="T26" fmla="*/ 56 w 56"/>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6" h="71">
                  <a:moveTo>
                    <a:pt x="0" y="0"/>
                  </a:moveTo>
                  <a:lnTo>
                    <a:pt x="8" y="9"/>
                  </a:lnTo>
                  <a:lnTo>
                    <a:pt x="24" y="27"/>
                  </a:lnTo>
                  <a:lnTo>
                    <a:pt x="32" y="36"/>
                  </a:lnTo>
                  <a:lnTo>
                    <a:pt x="40" y="44"/>
                  </a:lnTo>
                  <a:lnTo>
                    <a:pt x="56" y="44"/>
                  </a:lnTo>
                  <a:lnTo>
                    <a:pt x="56" y="62"/>
                  </a:lnTo>
                  <a:lnTo>
                    <a:pt x="56"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02" name="Freeform 329"/>
            <p:cNvSpPr>
              <a:spLocks/>
            </p:cNvSpPr>
            <p:nvPr/>
          </p:nvSpPr>
          <p:spPr bwMode="auto">
            <a:xfrm>
              <a:off x="4226" y="3367"/>
              <a:ext cx="72" cy="123"/>
            </a:xfrm>
            <a:custGeom>
              <a:avLst/>
              <a:gdLst>
                <a:gd name="T0" fmla="*/ 64 w 72"/>
                <a:gd name="T1" fmla="*/ 0 h 123"/>
                <a:gd name="T2" fmla="*/ 72 w 72"/>
                <a:gd name="T3" fmla="*/ 8 h 123"/>
                <a:gd name="T4" fmla="*/ 64 w 72"/>
                <a:gd name="T5" fmla="*/ 17 h 123"/>
                <a:gd name="T6" fmla="*/ 64 w 72"/>
                <a:gd name="T7" fmla="*/ 26 h 123"/>
                <a:gd name="T8" fmla="*/ 56 w 72"/>
                <a:gd name="T9" fmla="*/ 44 h 123"/>
                <a:gd name="T10" fmla="*/ 40 w 72"/>
                <a:gd name="T11" fmla="*/ 52 h 123"/>
                <a:gd name="T12" fmla="*/ 32 w 72"/>
                <a:gd name="T13" fmla="*/ 61 h 123"/>
                <a:gd name="T14" fmla="*/ 24 w 72"/>
                <a:gd name="T15" fmla="*/ 79 h 123"/>
                <a:gd name="T16" fmla="*/ 16 w 72"/>
                <a:gd name="T17" fmla="*/ 88 h 123"/>
                <a:gd name="T18" fmla="*/ 0 w 72"/>
                <a:gd name="T19" fmla="*/ 96 h 123"/>
                <a:gd name="T20" fmla="*/ 0 w 72"/>
                <a:gd name="T21" fmla="*/ 114 h 123"/>
                <a:gd name="T22" fmla="*/ 0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64" y="0"/>
                  </a:moveTo>
                  <a:lnTo>
                    <a:pt x="72" y="8"/>
                  </a:lnTo>
                  <a:lnTo>
                    <a:pt x="64" y="17"/>
                  </a:lnTo>
                  <a:lnTo>
                    <a:pt x="64" y="26"/>
                  </a:lnTo>
                  <a:lnTo>
                    <a:pt x="56" y="44"/>
                  </a:lnTo>
                  <a:lnTo>
                    <a:pt x="40" y="52"/>
                  </a:lnTo>
                  <a:lnTo>
                    <a:pt x="32" y="61"/>
                  </a:lnTo>
                  <a:lnTo>
                    <a:pt x="24" y="79"/>
                  </a:lnTo>
                  <a:lnTo>
                    <a:pt x="16" y="88"/>
                  </a:lnTo>
                  <a:lnTo>
                    <a:pt x="0" y="96"/>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03" name="Freeform 330"/>
            <p:cNvSpPr>
              <a:spLocks/>
            </p:cNvSpPr>
            <p:nvPr/>
          </p:nvSpPr>
          <p:spPr bwMode="auto">
            <a:xfrm>
              <a:off x="4345" y="3331"/>
              <a:ext cx="8" cy="115"/>
            </a:xfrm>
            <a:custGeom>
              <a:avLst/>
              <a:gdLst>
                <a:gd name="T0" fmla="*/ 8 w 8"/>
                <a:gd name="T1" fmla="*/ 0 h 115"/>
                <a:gd name="T2" fmla="*/ 0 w 8"/>
                <a:gd name="T3" fmla="*/ 18 h 115"/>
                <a:gd name="T4" fmla="*/ 0 w 8"/>
                <a:gd name="T5" fmla="*/ 36 h 115"/>
                <a:gd name="T6" fmla="*/ 0 w 8"/>
                <a:gd name="T7" fmla="*/ 44 h 115"/>
                <a:gd name="T8" fmla="*/ 0 w 8"/>
                <a:gd name="T9" fmla="*/ 53 h 115"/>
                <a:gd name="T10" fmla="*/ 8 w 8"/>
                <a:gd name="T11" fmla="*/ 62 h 115"/>
                <a:gd name="T12" fmla="*/ 8 w 8"/>
                <a:gd name="T13" fmla="*/ 80 h 115"/>
                <a:gd name="T14" fmla="*/ 8 w 8"/>
                <a:gd name="T15" fmla="*/ 88 h 115"/>
                <a:gd name="T16" fmla="*/ 8 w 8"/>
                <a:gd name="T17" fmla="*/ 97 h 115"/>
                <a:gd name="T18" fmla="*/ 8 w 8"/>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115"/>
                <a:gd name="T32" fmla="*/ 8 w 8"/>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115">
                  <a:moveTo>
                    <a:pt x="8" y="0"/>
                  </a:moveTo>
                  <a:lnTo>
                    <a:pt x="0" y="18"/>
                  </a:lnTo>
                  <a:lnTo>
                    <a:pt x="0" y="36"/>
                  </a:lnTo>
                  <a:lnTo>
                    <a:pt x="0" y="44"/>
                  </a:lnTo>
                  <a:lnTo>
                    <a:pt x="0" y="53"/>
                  </a:lnTo>
                  <a:lnTo>
                    <a:pt x="8" y="62"/>
                  </a:lnTo>
                  <a:lnTo>
                    <a:pt x="8" y="80"/>
                  </a:lnTo>
                  <a:lnTo>
                    <a:pt x="8" y="88"/>
                  </a:lnTo>
                  <a:lnTo>
                    <a:pt x="8" y="97"/>
                  </a:lnTo>
                  <a:lnTo>
                    <a:pt x="8"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04" name="Freeform 331"/>
            <p:cNvSpPr>
              <a:spLocks/>
            </p:cNvSpPr>
            <p:nvPr/>
          </p:nvSpPr>
          <p:spPr bwMode="auto">
            <a:xfrm>
              <a:off x="4322" y="3393"/>
              <a:ext cx="8" cy="97"/>
            </a:xfrm>
            <a:custGeom>
              <a:avLst/>
              <a:gdLst>
                <a:gd name="T0" fmla="*/ 8 w 8"/>
                <a:gd name="T1" fmla="*/ 0 h 97"/>
                <a:gd name="T2" fmla="*/ 8 w 8"/>
                <a:gd name="T3" fmla="*/ 18 h 97"/>
                <a:gd name="T4" fmla="*/ 0 w 8"/>
                <a:gd name="T5" fmla="*/ 26 h 97"/>
                <a:gd name="T6" fmla="*/ 0 w 8"/>
                <a:gd name="T7" fmla="*/ 35 h 97"/>
                <a:gd name="T8" fmla="*/ 0 w 8"/>
                <a:gd name="T9" fmla="*/ 53 h 97"/>
                <a:gd name="T10" fmla="*/ 0 w 8"/>
                <a:gd name="T11" fmla="*/ 62 h 97"/>
                <a:gd name="T12" fmla="*/ 0 w 8"/>
                <a:gd name="T13" fmla="*/ 70 h 97"/>
                <a:gd name="T14" fmla="*/ 0 w 8"/>
                <a:gd name="T15" fmla="*/ 88 h 97"/>
                <a:gd name="T16" fmla="*/ 8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8" y="0"/>
                  </a:moveTo>
                  <a:lnTo>
                    <a:pt x="8" y="18"/>
                  </a:lnTo>
                  <a:lnTo>
                    <a:pt x="0" y="26"/>
                  </a:lnTo>
                  <a:lnTo>
                    <a:pt x="0" y="35"/>
                  </a:lnTo>
                  <a:lnTo>
                    <a:pt x="0" y="53"/>
                  </a:lnTo>
                  <a:lnTo>
                    <a:pt x="0" y="62"/>
                  </a:lnTo>
                  <a:lnTo>
                    <a:pt x="0" y="70"/>
                  </a:lnTo>
                  <a:lnTo>
                    <a:pt x="0" y="88"/>
                  </a:lnTo>
                  <a:lnTo>
                    <a:pt x="8"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05" name="Freeform 332"/>
            <p:cNvSpPr>
              <a:spLocks/>
            </p:cNvSpPr>
            <p:nvPr/>
          </p:nvSpPr>
          <p:spPr bwMode="auto">
            <a:xfrm>
              <a:off x="4353" y="3411"/>
              <a:ext cx="40" cy="70"/>
            </a:xfrm>
            <a:custGeom>
              <a:avLst/>
              <a:gdLst>
                <a:gd name="T0" fmla="*/ 0 w 40"/>
                <a:gd name="T1" fmla="*/ 0 h 70"/>
                <a:gd name="T2" fmla="*/ 8 w 40"/>
                <a:gd name="T3" fmla="*/ 8 h 70"/>
                <a:gd name="T4" fmla="*/ 8 w 40"/>
                <a:gd name="T5" fmla="*/ 17 h 70"/>
                <a:gd name="T6" fmla="*/ 24 w 40"/>
                <a:gd name="T7" fmla="*/ 35 h 70"/>
                <a:gd name="T8" fmla="*/ 32 w 40"/>
                <a:gd name="T9" fmla="*/ 35 h 70"/>
                <a:gd name="T10" fmla="*/ 32 w 40"/>
                <a:gd name="T11" fmla="*/ 44 h 70"/>
                <a:gd name="T12" fmla="*/ 40 w 40"/>
                <a:gd name="T13" fmla="*/ 44 h 70"/>
                <a:gd name="T14" fmla="*/ 40 w 40"/>
                <a:gd name="T15" fmla="*/ 52 h 70"/>
                <a:gd name="T16" fmla="*/ 4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0" y="0"/>
                  </a:moveTo>
                  <a:lnTo>
                    <a:pt x="8" y="8"/>
                  </a:lnTo>
                  <a:lnTo>
                    <a:pt x="8" y="17"/>
                  </a:lnTo>
                  <a:lnTo>
                    <a:pt x="24" y="35"/>
                  </a:lnTo>
                  <a:lnTo>
                    <a:pt x="32" y="35"/>
                  </a:lnTo>
                  <a:lnTo>
                    <a:pt x="32" y="44"/>
                  </a:lnTo>
                  <a:lnTo>
                    <a:pt x="40" y="44"/>
                  </a:lnTo>
                  <a:lnTo>
                    <a:pt x="40" y="52"/>
                  </a:lnTo>
                  <a:lnTo>
                    <a:pt x="4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06" name="Freeform 333"/>
            <p:cNvSpPr>
              <a:spLocks/>
            </p:cNvSpPr>
            <p:nvPr/>
          </p:nvSpPr>
          <p:spPr bwMode="auto">
            <a:xfrm>
              <a:off x="4178" y="3419"/>
              <a:ext cx="48" cy="115"/>
            </a:xfrm>
            <a:custGeom>
              <a:avLst/>
              <a:gdLst>
                <a:gd name="T0" fmla="*/ 48 w 48"/>
                <a:gd name="T1" fmla="*/ 0 h 115"/>
                <a:gd name="T2" fmla="*/ 32 w 48"/>
                <a:gd name="T3" fmla="*/ 27 h 115"/>
                <a:gd name="T4" fmla="*/ 16 w 48"/>
                <a:gd name="T5" fmla="*/ 36 h 115"/>
                <a:gd name="T6" fmla="*/ 16 w 48"/>
                <a:gd name="T7" fmla="*/ 44 h 115"/>
                <a:gd name="T8" fmla="*/ 16 w 48"/>
                <a:gd name="T9" fmla="*/ 62 h 115"/>
                <a:gd name="T10" fmla="*/ 8 w 48"/>
                <a:gd name="T11" fmla="*/ 71 h 115"/>
                <a:gd name="T12" fmla="*/ 8 w 48"/>
                <a:gd name="T13" fmla="*/ 79 h 115"/>
                <a:gd name="T14" fmla="*/ 8 w 48"/>
                <a:gd name="T15" fmla="*/ 88 h 115"/>
                <a:gd name="T16" fmla="*/ 0 w 48"/>
                <a:gd name="T17" fmla="*/ 106 h 115"/>
                <a:gd name="T18" fmla="*/ 0 w 48"/>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115"/>
                <a:gd name="T32" fmla="*/ 48 w 48"/>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115">
                  <a:moveTo>
                    <a:pt x="48" y="0"/>
                  </a:moveTo>
                  <a:lnTo>
                    <a:pt x="32" y="27"/>
                  </a:lnTo>
                  <a:lnTo>
                    <a:pt x="16" y="36"/>
                  </a:lnTo>
                  <a:lnTo>
                    <a:pt x="16" y="44"/>
                  </a:lnTo>
                  <a:lnTo>
                    <a:pt x="16" y="62"/>
                  </a:lnTo>
                  <a:lnTo>
                    <a:pt x="8" y="71"/>
                  </a:lnTo>
                  <a:lnTo>
                    <a:pt x="8" y="79"/>
                  </a:lnTo>
                  <a:lnTo>
                    <a:pt x="8" y="88"/>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07" name="Freeform 334"/>
            <p:cNvSpPr>
              <a:spLocks/>
            </p:cNvSpPr>
            <p:nvPr/>
          </p:nvSpPr>
          <p:spPr bwMode="auto">
            <a:xfrm>
              <a:off x="4050" y="3455"/>
              <a:ext cx="40" cy="79"/>
            </a:xfrm>
            <a:custGeom>
              <a:avLst/>
              <a:gdLst>
                <a:gd name="T0" fmla="*/ 0 w 40"/>
                <a:gd name="T1" fmla="*/ 0 h 79"/>
                <a:gd name="T2" fmla="*/ 8 w 40"/>
                <a:gd name="T3" fmla="*/ 8 h 79"/>
                <a:gd name="T4" fmla="*/ 16 w 40"/>
                <a:gd name="T5" fmla="*/ 26 h 79"/>
                <a:gd name="T6" fmla="*/ 32 w 40"/>
                <a:gd name="T7" fmla="*/ 35 h 79"/>
                <a:gd name="T8" fmla="*/ 40 w 40"/>
                <a:gd name="T9" fmla="*/ 35 h 79"/>
                <a:gd name="T10" fmla="*/ 40 w 40"/>
                <a:gd name="T11" fmla="*/ 43 h 79"/>
                <a:gd name="T12" fmla="*/ 40 w 40"/>
                <a:gd name="T13" fmla="*/ 52 h 79"/>
                <a:gd name="T14" fmla="*/ 40 w 40"/>
                <a:gd name="T15" fmla="*/ 70 h 79"/>
                <a:gd name="T16" fmla="*/ 4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0" y="0"/>
                  </a:moveTo>
                  <a:lnTo>
                    <a:pt x="8" y="8"/>
                  </a:lnTo>
                  <a:lnTo>
                    <a:pt x="16" y="26"/>
                  </a:lnTo>
                  <a:lnTo>
                    <a:pt x="32" y="35"/>
                  </a:lnTo>
                  <a:lnTo>
                    <a:pt x="40" y="35"/>
                  </a:lnTo>
                  <a:lnTo>
                    <a:pt x="40" y="43"/>
                  </a:lnTo>
                  <a:lnTo>
                    <a:pt x="40" y="52"/>
                  </a:lnTo>
                  <a:lnTo>
                    <a:pt x="40" y="70"/>
                  </a:lnTo>
                  <a:lnTo>
                    <a:pt x="4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08" name="Freeform 335"/>
            <p:cNvSpPr>
              <a:spLocks/>
            </p:cNvSpPr>
            <p:nvPr/>
          </p:nvSpPr>
          <p:spPr bwMode="auto">
            <a:xfrm>
              <a:off x="4194" y="3481"/>
              <a:ext cx="56" cy="79"/>
            </a:xfrm>
            <a:custGeom>
              <a:avLst/>
              <a:gdLst>
                <a:gd name="T0" fmla="*/ 0 w 56"/>
                <a:gd name="T1" fmla="*/ 0 h 79"/>
                <a:gd name="T2" fmla="*/ 0 w 56"/>
                <a:gd name="T3" fmla="*/ 9 h 79"/>
                <a:gd name="T4" fmla="*/ 16 w 56"/>
                <a:gd name="T5" fmla="*/ 9 h 79"/>
                <a:gd name="T6" fmla="*/ 16 w 56"/>
                <a:gd name="T7" fmla="*/ 17 h 79"/>
                <a:gd name="T8" fmla="*/ 24 w 56"/>
                <a:gd name="T9" fmla="*/ 17 h 79"/>
                <a:gd name="T10" fmla="*/ 24 w 56"/>
                <a:gd name="T11" fmla="*/ 26 h 79"/>
                <a:gd name="T12" fmla="*/ 32 w 56"/>
                <a:gd name="T13" fmla="*/ 26 h 79"/>
                <a:gd name="T14" fmla="*/ 32 w 56"/>
                <a:gd name="T15" fmla="*/ 44 h 79"/>
                <a:gd name="T16" fmla="*/ 48 w 56"/>
                <a:gd name="T17" fmla="*/ 44 h 79"/>
                <a:gd name="T18" fmla="*/ 48 w 56"/>
                <a:gd name="T19" fmla="*/ 53 h 79"/>
                <a:gd name="T20" fmla="*/ 56 w 56"/>
                <a:gd name="T21" fmla="*/ 61 h 79"/>
                <a:gd name="T22" fmla="*/ 48 w 56"/>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79"/>
                <a:gd name="T38" fmla="*/ 56 w 56"/>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79">
                  <a:moveTo>
                    <a:pt x="0" y="0"/>
                  </a:moveTo>
                  <a:lnTo>
                    <a:pt x="0" y="9"/>
                  </a:lnTo>
                  <a:lnTo>
                    <a:pt x="16" y="9"/>
                  </a:lnTo>
                  <a:lnTo>
                    <a:pt x="16" y="17"/>
                  </a:lnTo>
                  <a:lnTo>
                    <a:pt x="24" y="17"/>
                  </a:lnTo>
                  <a:lnTo>
                    <a:pt x="24" y="26"/>
                  </a:lnTo>
                  <a:lnTo>
                    <a:pt x="32" y="26"/>
                  </a:lnTo>
                  <a:lnTo>
                    <a:pt x="32" y="44"/>
                  </a:lnTo>
                  <a:lnTo>
                    <a:pt x="48" y="44"/>
                  </a:lnTo>
                  <a:lnTo>
                    <a:pt x="48" y="53"/>
                  </a:lnTo>
                  <a:lnTo>
                    <a:pt x="56" y="61"/>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09" name="Freeform 336"/>
            <p:cNvSpPr>
              <a:spLocks/>
            </p:cNvSpPr>
            <p:nvPr/>
          </p:nvSpPr>
          <p:spPr bwMode="auto">
            <a:xfrm>
              <a:off x="4282" y="3455"/>
              <a:ext cx="8" cy="114"/>
            </a:xfrm>
            <a:custGeom>
              <a:avLst/>
              <a:gdLst>
                <a:gd name="T0" fmla="*/ 8 w 8"/>
                <a:gd name="T1" fmla="*/ 0 h 114"/>
                <a:gd name="T2" fmla="*/ 8 w 8"/>
                <a:gd name="T3" fmla="*/ 26 h 114"/>
                <a:gd name="T4" fmla="*/ 8 w 8"/>
                <a:gd name="T5" fmla="*/ 35 h 114"/>
                <a:gd name="T6" fmla="*/ 8 w 8"/>
                <a:gd name="T7" fmla="*/ 43 h 114"/>
                <a:gd name="T8" fmla="*/ 8 w 8"/>
                <a:gd name="T9" fmla="*/ 52 h 114"/>
                <a:gd name="T10" fmla="*/ 8 w 8"/>
                <a:gd name="T11" fmla="*/ 70 h 114"/>
                <a:gd name="T12" fmla="*/ 0 w 8"/>
                <a:gd name="T13" fmla="*/ 79 h 114"/>
                <a:gd name="T14" fmla="*/ 0 w 8"/>
                <a:gd name="T15" fmla="*/ 87 h 114"/>
                <a:gd name="T16" fmla="*/ 0 w 8"/>
                <a:gd name="T17" fmla="*/ 105 h 114"/>
                <a:gd name="T18" fmla="*/ 0 w 8"/>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114"/>
                <a:gd name="T32" fmla="*/ 8 w 8"/>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114">
                  <a:moveTo>
                    <a:pt x="8" y="0"/>
                  </a:moveTo>
                  <a:lnTo>
                    <a:pt x="8" y="26"/>
                  </a:lnTo>
                  <a:lnTo>
                    <a:pt x="8" y="35"/>
                  </a:lnTo>
                  <a:lnTo>
                    <a:pt x="8" y="43"/>
                  </a:lnTo>
                  <a:lnTo>
                    <a:pt x="8" y="52"/>
                  </a:lnTo>
                  <a:lnTo>
                    <a:pt x="8" y="70"/>
                  </a:lnTo>
                  <a:lnTo>
                    <a:pt x="0" y="79"/>
                  </a:lnTo>
                  <a:lnTo>
                    <a:pt x="0" y="87"/>
                  </a:lnTo>
                  <a:lnTo>
                    <a:pt x="0" y="105"/>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10" name="Freeform 337"/>
            <p:cNvSpPr>
              <a:spLocks/>
            </p:cNvSpPr>
            <p:nvPr/>
          </p:nvSpPr>
          <p:spPr bwMode="auto">
            <a:xfrm>
              <a:off x="4322" y="3463"/>
              <a:ext cx="31" cy="79"/>
            </a:xfrm>
            <a:custGeom>
              <a:avLst/>
              <a:gdLst>
                <a:gd name="T0" fmla="*/ 0 w 31"/>
                <a:gd name="T1" fmla="*/ 0 h 79"/>
                <a:gd name="T2" fmla="*/ 0 w 31"/>
                <a:gd name="T3" fmla="*/ 18 h 79"/>
                <a:gd name="T4" fmla="*/ 8 w 31"/>
                <a:gd name="T5" fmla="*/ 27 h 79"/>
                <a:gd name="T6" fmla="*/ 23 w 31"/>
                <a:gd name="T7" fmla="*/ 27 h 79"/>
                <a:gd name="T8" fmla="*/ 23 w 31"/>
                <a:gd name="T9" fmla="*/ 35 h 79"/>
                <a:gd name="T10" fmla="*/ 31 w 31"/>
                <a:gd name="T11" fmla="*/ 44 h 79"/>
                <a:gd name="T12" fmla="*/ 31 w 31"/>
                <a:gd name="T13" fmla="*/ 62 h 79"/>
                <a:gd name="T14" fmla="*/ 31 w 31"/>
                <a:gd name="T15" fmla="*/ 71 h 79"/>
                <a:gd name="T16" fmla="*/ 31 w 31"/>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79"/>
                <a:gd name="T29" fmla="*/ 31 w 31"/>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79">
                  <a:moveTo>
                    <a:pt x="0" y="0"/>
                  </a:moveTo>
                  <a:lnTo>
                    <a:pt x="0" y="18"/>
                  </a:lnTo>
                  <a:lnTo>
                    <a:pt x="8" y="27"/>
                  </a:lnTo>
                  <a:lnTo>
                    <a:pt x="23" y="27"/>
                  </a:lnTo>
                  <a:lnTo>
                    <a:pt x="23" y="35"/>
                  </a:lnTo>
                  <a:lnTo>
                    <a:pt x="31" y="44"/>
                  </a:lnTo>
                  <a:lnTo>
                    <a:pt x="31" y="62"/>
                  </a:lnTo>
                  <a:lnTo>
                    <a:pt x="31" y="71"/>
                  </a:lnTo>
                  <a:lnTo>
                    <a:pt x="31"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11" name="Freeform 338"/>
            <p:cNvSpPr>
              <a:spLocks/>
            </p:cNvSpPr>
            <p:nvPr/>
          </p:nvSpPr>
          <p:spPr bwMode="auto">
            <a:xfrm>
              <a:off x="4377" y="3446"/>
              <a:ext cx="16" cy="149"/>
            </a:xfrm>
            <a:custGeom>
              <a:avLst/>
              <a:gdLst>
                <a:gd name="T0" fmla="*/ 0 w 16"/>
                <a:gd name="T1" fmla="*/ 0 h 149"/>
                <a:gd name="T2" fmla="*/ 0 w 16"/>
                <a:gd name="T3" fmla="*/ 9 h 149"/>
                <a:gd name="T4" fmla="*/ 0 w 16"/>
                <a:gd name="T5" fmla="*/ 35 h 149"/>
                <a:gd name="T6" fmla="*/ 0 w 16"/>
                <a:gd name="T7" fmla="*/ 44 h 149"/>
                <a:gd name="T8" fmla="*/ 0 w 16"/>
                <a:gd name="T9" fmla="*/ 52 h 149"/>
                <a:gd name="T10" fmla="*/ 8 w 16"/>
                <a:gd name="T11" fmla="*/ 61 h 149"/>
                <a:gd name="T12" fmla="*/ 8 w 16"/>
                <a:gd name="T13" fmla="*/ 88 h 149"/>
                <a:gd name="T14" fmla="*/ 16 w 16"/>
                <a:gd name="T15" fmla="*/ 96 h 149"/>
                <a:gd name="T16" fmla="*/ 16 w 16"/>
                <a:gd name="T17" fmla="*/ 114 h 149"/>
                <a:gd name="T18" fmla="*/ 16 w 16"/>
                <a:gd name="T19" fmla="*/ 123 h 149"/>
                <a:gd name="T20" fmla="*/ 16 w 16"/>
                <a:gd name="T21" fmla="*/ 132 h 149"/>
                <a:gd name="T22" fmla="*/ 8 w 16"/>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49"/>
                <a:gd name="T38" fmla="*/ 16 w 16"/>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49">
                  <a:moveTo>
                    <a:pt x="0" y="0"/>
                  </a:moveTo>
                  <a:lnTo>
                    <a:pt x="0" y="9"/>
                  </a:lnTo>
                  <a:lnTo>
                    <a:pt x="0" y="35"/>
                  </a:lnTo>
                  <a:lnTo>
                    <a:pt x="0" y="44"/>
                  </a:lnTo>
                  <a:lnTo>
                    <a:pt x="0" y="52"/>
                  </a:lnTo>
                  <a:lnTo>
                    <a:pt x="8" y="61"/>
                  </a:lnTo>
                  <a:lnTo>
                    <a:pt x="8" y="88"/>
                  </a:lnTo>
                  <a:lnTo>
                    <a:pt x="16" y="96"/>
                  </a:lnTo>
                  <a:lnTo>
                    <a:pt x="16" y="114"/>
                  </a:lnTo>
                  <a:lnTo>
                    <a:pt x="16" y="123"/>
                  </a:lnTo>
                  <a:lnTo>
                    <a:pt x="16" y="132"/>
                  </a:lnTo>
                  <a:lnTo>
                    <a:pt x="8"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12" name="Freeform 339"/>
            <p:cNvSpPr>
              <a:spLocks/>
            </p:cNvSpPr>
            <p:nvPr/>
          </p:nvSpPr>
          <p:spPr bwMode="auto">
            <a:xfrm>
              <a:off x="4353" y="3384"/>
              <a:ext cx="72" cy="114"/>
            </a:xfrm>
            <a:custGeom>
              <a:avLst/>
              <a:gdLst>
                <a:gd name="T0" fmla="*/ 0 w 72"/>
                <a:gd name="T1" fmla="*/ 0 h 114"/>
                <a:gd name="T2" fmla="*/ 8 w 72"/>
                <a:gd name="T3" fmla="*/ 9 h 114"/>
                <a:gd name="T4" fmla="*/ 24 w 72"/>
                <a:gd name="T5" fmla="*/ 27 h 114"/>
                <a:gd name="T6" fmla="*/ 32 w 72"/>
                <a:gd name="T7" fmla="*/ 27 h 114"/>
                <a:gd name="T8" fmla="*/ 40 w 72"/>
                <a:gd name="T9" fmla="*/ 35 h 114"/>
                <a:gd name="T10" fmla="*/ 56 w 72"/>
                <a:gd name="T11" fmla="*/ 44 h 114"/>
                <a:gd name="T12" fmla="*/ 64 w 72"/>
                <a:gd name="T13" fmla="*/ 62 h 114"/>
                <a:gd name="T14" fmla="*/ 64 w 72"/>
                <a:gd name="T15" fmla="*/ 71 h 114"/>
                <a:gd name="T16" fmla="*/ 64 w 72"/>
                <a:gd name="T17" fmla="*/ 79 h 114"/>
                <a:gd name="T18" fmla="*/ 64 w 72"/>
                <a:gd name="T19" fmla="*/ 97 h 114"/>
                <a:gd name="T20" fmla="*/ 72 w 72"/>
                <a:gd name="T21" fmla="*/ 106 h 114"/>
                <a:gd name="T22" fmla="*/ 72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0" y="0"/>
                  </a:moveTo>
                  <a:lnTo>
                    <a:pt x="8" y="9"/>
                  </a:lnTo>
                  <a:lnTo>
                    <a:pt x="24" y="27"/>
                  </a:lnTo>
                  <a:lnTo>
                    <a:pt x="32" y="27"/>
                  </a:lnTo>
                  <a:lnTo>
                    <a:pt x="40" y="35"/>
                  </a:lnTo>
                  <a:lnTo>
                    <a:pt x="56" y="44"/>
                  </a:lnTo>
                  <a:lnTo>
                    <a:pt x="64" y="62"/>
                  </a:lnTo>
                  <a:lnTo>
                    <a:pt x="64" y="71"/>
                  </a:lnTo>
                  <a:lnTo>
                    <a:pt x="64" y="79"/>
                  </a:lnTo>
                  <a:lnTo>
                    <a:pt x="64" y="97"/>
                  </a:lnTo>
                  <a:lnTo>
                    <a:pt x="72" y="106"/>
                  </a:lnTo>
                  <a:lnTo>
                    <a:pt x="72"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13" name="Freeform 340"/>
            <p:cNvSpPr>
              <a:spLocks/>
            </p:cNvSpPr>
            <p:nvPr/>
          </p:nvSpPr>
          <p:spPr bwMode="auto">
            <a:xfrm>
              <a:off x="4018" y="3446"/>
              <a:ext cx="40" cy="88"/>
            </a:xfrm>
            <a:custGeom>
              <a:avLst/>
              <a:gdLst>
                <a:gd name="T0" fmla="*/ 40 w 40"/>
                <a:gd name="T1" fmla="*/ 0 h 88"/>
                <a:gd name="T2" fmla="*/ 32 w 40"/>
                <a:gd name="T3" fmla="*/ 0 h 88"/>
                <a:gd name="T4" fmla="*/ 24 w 40"/>
                <a:gd name="T5" fmla="*/ 9 h 88"/>
                <a:gd name="T6" fmla="*/ 24 w 40"/>
                <a:gd name="T7" fmla="*/ 17 h 88"/>
                <a:gd name="T8" fmla="*/ 24 w 40"/>
                <a:gd name="T9" fmla="*/ 35 h 88"/>
                <a:gd name="T10" fmla="*/ 24 w 40"/>
                <a:gd name="T11" fmla="*/ 44 h 88"/>
                <a:gd name="T12" fmla="*/ 8 w 40"/>
                <a:gd name="T13" fmla="*/ 52 h 88"/>
                <a:gd name="T14" fmla="*/ 8 w 40"/>
                <a:gd name="T15" fmla="*/ 61 h 88"/>
                <a:gd name="T16" fmla="*/ 8 w 40"/>
                <a:gd name="T17" fmla="*/ 79 h 88"/>
                <a:gd name="T18" fmla="*/ 8 w 40"/>
                <a:gd name="T19" fmla="*/ 88 h 88"/>
                <a:gd name="T20" fmla="*/ 0 w 40"/>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88"/>
                <a:gd name="T35" fmla="*/ 40 w 40"/>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88">
                  <a:moveTo>
                    <a:pt x="40" y="0"/>
                  </a:moveTo>
                  <a:lnTo>
                    <a:pt x="32" y="0"/>
                  </a:lnTo>
                  <a:lnTo>
                    <a:pt x="24" y="9"/>
                  </a:lnTo>
                  <a:lnTo>
                    <a:pt x="24" y="17"/>
                  </a:lnTo>
                  <a:lnTo>
                    <a:pt x="24" y="35"/>
                  </a:lnTo>
                  <a:lnTo>
                    <a:pt x="24" y="44"/>
                  </a:lnTo>
                  <a:lnTo>
                    <a:pt x="8" y="52"/>
                  </a:lnTo>
                  <a:lnTo>
                    <a:pt x="8" y="61"/>
                  </a:lnTo>
                  <a:lnTo>
                    <a:pt x="8" y="79"/>
                  </a:lnTo>
                  <a:lnTo>
                    <a:pt x="8" y="88"/>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14" name="Freeform 341"/>
            <p:cNvSpPr>
              <a:spLocks/>
            </p:cNvSpPr>
            <p:nvPr/>
          </p:nvSpPr>
          <p:spPr bwMode="auto">
            <a:xfrm>
              <a:off x="4090" y="3498"/>
              <a:ext cx="40" cy="80"/>
            </a:xfrm>
            <a:custGeom>
              <a:avLst/>
              <a:gdLst>
                <a:gd name="T0" fmla="*/ 0 w 40"/>
                <a:gd name="T1" fmla="*/ 0 h 80"/>
                <a:gd name="T2" fmla="*/ 24 w 40"/>
                <a:gd name="T3" fmla="*/ 0 h 80"/>
                <a:gd name="T4" fmla="*/ 32 w 40"/>
                <a:gd name="T5" fmla="*/ 0 h 80"/>
                <a:gd name="T6" fmla="*/ 32 w 40"/>
                <a:gd name="T7" fmla="*/ 9 h 80"/>
                <a:gd name="T8" fmla="*/ 40 w 40"/>
                <a:gd name="T9" fmla="*/ 27 h 80"/>
                <a:gd name="T10" fmla="*/ 40 w 40"/>
                <a:gd name="T11" fmla="*/ 36 h 80"/>
                <a:gd name="T12" fmla="*/ 40 w 40"/>
                <a:gd name="T13" fmla="*/ 44 h 80"/>
                <a:gd name="T14" fmla="*/ 40 w 40"/>
                <a:gd name="T15" fmla="*/ 62 h 80"/>
                <a:gd name="T16" fmla="*/ 40 w 40"/>
                <a:gd name="T17" fmla="*/ 71 h 80"/>
                <a:gd name="T18" fmla="*/ 4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0" y="0"/>
                  </a:moveTo>
                  <a:lnTo>
                    <a:pt x="24" y="0"/>
                  </a:lnTo>
                  <a:lnTo>
                    <a:pt x="32" y="0"/>
                  </a:lnTo>
                  <a:lnTo>
                    <a:pt x="32" y="9"/>
                  </a:lnTo>
                  <a:lnTo>
                    <a:pt x="40" y="27"/>
                  </a:lnTo>
                  <a:lnTo>
                    <a:pt x="40" y="36"/>
                  </a:lnTo>
                  <a:lnTo>
                    <a:pt x="40" y="44"/>
                  </a:lnTo>
                  <a:lnTo>
                    <a:pt x="40" y="62"/>
                  </a:lnTo>
                  <a:lnTo>
                    <a:pt x="40" y="71"/>
                  </a:lnTo>
                  <a:lnTo>
                    <a:pt x="4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15" name="Freeform 342"/>
            <p:cNvSpPr>
              <a:spLocks/>
            </p:cNvSpPr>
            <p:nvPr/>
          </p:nvSpPr>
          <p:spPr bwMode="auto">
            <a:xfrm>
              <a:off x="4090" y="3411"/>
              <a:ext cx="32" cy="79"/>
            </a:xfrm>
            <a:custGeom>
              <a:avLst/>
              <a:gdLst>
                <a:gd name="T0" fmla="*/ 0 w 32"/>
                <a:gd name="T1" fmla="*/ 8 h 79"/>
                <a:gd name="T2" fmla="*/ 8 w 32"/>
                <a:gd name="T3" fmla="*/ 0 h 79"/>
                <a:gd name="T4" fmla="*/ 8 w 32"/>
                <a:gd name="T5" fmla="*/ 8 h 79"/>
                <a:gd name="T6" fmla="*/ 8 w 32"/>
                <a:gd name="T7" fmla="*/ 17 h 79"/>
                <a:gd name="T8" fmla="*/ 24 w 32"/>
                <a:gd name="T9" fmla="*/ 17 h 79"/>
                <a:gd name="T10" fmla="*/ 24 w 32"/>
                <a:gd name="T11" fmla="*/ 35 h 79"/>
                <a:gd name="T12" fmla="*/ 24 w 32"/>
                <a:gd name="T13" fmla="*/ 44 h 79"/>
                <a:gd name="T14" fmla="*/ 24 w 32"/>
                <a:gd name="T15" fmla="*/ 52 h 79"/>
                <a:gd name="T16" fmla="*/ 24 w 32"/>
                <a:gd name="T17" fmla="*/ 70 h 79"/>
                <a:gd name="T18" fmla="*/ 32 w 32"/>
                <a:gd name="T19" fmla="*/ 70 h 79"/>
                <a:gd name="T20" fmla="*/ 32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0" y="8"/>
                  </a:moveTo>
                  <a:lnTo>
                    <a:pt x="8" y="0"/>
                  </a:lnTo>
                  <a:lnTo>
                    <a:pt x="8" y="8"/>
                  </a:lnTo>
                  <a:lnTo>
                    <a:pt x="8" y="17"/>
                  </a:lnTo>
                  <a:lnTo>
                    <a:pt x="24" y="17"/>
                  </a:lnTo>
                  <a:lnTo>
                    <a:pt x="24" y="35"/>
                  </a:lnTo>
                  <a:lnTo>
                    <a:pt x="24" y="44"/>
                  </a:lnTo>
                  <a:lnTo>
                    <a:pt x="24" y="52"/>
                  </a:lnTo>
                  <a:lnTo>
                    <a:pt x="24" y="70"/>
                  </a:lnTo>
                  <a:lnTo>
                    <a:pt x="32" y="70"/>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16" name="Freeform 343"/>
            <p:cNvSpPr>
              <a:spLocks/>
            </p:cNvSpPr>
            <p:nvPr/>
          </p:nvSpPr>
          <p:spPr bwMode="auto">
            <a:xfrm>
              <a:off x="4282" y="3534"/>
              <a:ext cx="40" cy="79"/>
            </a:xfrm>
            <a:custGeom>
              <a:avLst/>
              <a:gdLst>
                <a:gd name="T0" fmla="*/ 0 w 40"/>
                <a:gd name="T1" fmla="*/ 0 h 79"/>
                <a:gd name="T2" fmla="*/ 8 w 40"/>
                <a:gd name="T3" fmla="*/ 8 h 79"/>
                <a:gd name="T4" fmla="*/ 8 w 40"/>
                <a:gd name="T5" fmla="*/ 26 h 79"/>
                <a:gd name="T6" fmla="*/ 16 w 40"/>
                <a:gd name="T7" fmla="*/ 35 h 79"/>
                <a:gd name="T8" fmla="*/ 32 w 40"/>
                <a:gd name="T9" fmla="*/ 35 h 79"/>
                <a:gd name="T10" fmla="*/ 32 w 40"/>
                <a:gd name="T11" fmla="*/ 44 h 79"/>
                <a:gd name="T12" fmla="*/ 40 w 40"/>
                <a:gd name="T13" fmla="*/ 44 h 79"/>
                <a:gd name="T14" fmla="*/ 40 w 40"/>
                <a:gd name="T15" fmla="*/ 61 h 79"/>
                <a:gd name="T16" fmla="*/ 40 w 40"/>
                <a:gd name="T17" fmla="*/ 70 h 79"/>
                <a:gd name="T18" fmla="*/ 40 w 40"/>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79"/>
                <a:gd name="T32" fmla="*/ 40 w 40"/>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79">
                  <a:moveTo>
                    <a:pt x="0" y="0"/>
                  </a:moveTo>
                  <a:lnTo>
                    <a:pt x="8" y="8"/>
                  </a:lnTo>
                  <a:lnTo>
                    <a:pt x="8" y="26"/>
                  </a:lnTo>
                  <a:lnTo>
                    <a:pt x="16" y="35"/>
                  </a:lnTo>
                  <a:lnTo>
                    <a:pt x="32" y="35"/>
                  </a:lnTo>
                  <a:lnTo>
                    <a:pt x="32" y="44"/>
                  </a:lnTo>
                  <a:lnTo>
                    <a:pt x="40" y="44"/>
                  </a:lnTo>
                  <a:lnTo>
                    <a:pt x="40" y="61"/>
                  </a:lnTo>
                  <a:lnTo>
                    <a:pt x="40" y="70"/>
                  </a:lnTo>
                  <a:lnTo>
                    <a:pt x="4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17" name="Freeform 344"/>
            <p:cNvSpPr>
              <a:spLocks/>
            </p:cNvSpPr>
            <p:nvPr/>
          </p:nvSpPr>
          <p:spPr bwMode="auto">
            <a:xfrm>
              <a:off x="4290" y="3455"/>
              <a:ext cx="63" cy="35"/>
            </a:xfrm>
            <a:custGeom>
              <a:avLst/>
              <a:gdLst>
                <a:gd name="T0" fmla="*/ 0 w 63"/>
                <a:gd name="T1" fmla="*/ 0 h 35"/>
                <a:gd name="T2" fmla="*/ 8 w 63"/>
                <a:gd name="T3" fmla="*/ 0 h 35"/>
                <a:gd name="T4" fmla="*/ 24 w 63"/>
                <a:gd name="T5" fmla="*/ 0 h 35"/>
                <a:gd name="T6" fmla="*/ 32 w 63"/>
                <a:gd name="T7" fmla="*/ 0 h 35"/>
                <a:gd name="T8" fmla="*/ 32 w 63"/>
                <a:gd name="T9" fmla="*/ 8 h 35"/>
                <a:gd name="T10" fmla="*/ 40 w 63"/>
                <a:gd name="T11" fmla="*/ 8 h 35"/>
                <a:gd name="T12" fmla="*/ 55 w 63"/>
                <a:gd name="T13" fmla="*/ 26 h 35"/>
                <a:gd name="T14" fmla="*/ 63 w 63"/>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3"/>
                <a:gd name="T25" fmla="*/ 0 h 35"/>
                <a:gd name="T26" fmla="*/ 63 w 63"/>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3" h="35">
                  <a:moveTo>
                    <a:pt x="0" y="0"/>
                  </a:moveTo>
                  <a:lnTo>
                    <a:pt x="8" y="0"/>
                  </a:lnTo>
                  <a:lnTo>
                    <a:pt x="24" y="0"/>
                  </a:lnTo>
                  <a:lnTo>
                    <a:pt x="32" y="0"/>
                  </a:lnTo>
                  <a:lnTo>
                    <a:pt x="32" y="8"/>
                  </a:lnTo>
                  <a:lnTo>
                    <a:pt x="40" y="8"/>
                  </a:lnTo>
                  <a:lnTo>
                    <a:pt x="55" y="26"/>
                  </a:lnTo>
                  <a:lnTo>
                    <a:pt x="63"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18" name="Freeform 345"/>
            <p:cNvSpPr>
              <a:spLocks/>
            </p:cNvSpPr>
            <p:nvPr/>
          </p:nvSpPr>
          <p:spPr bwMode="auto">
            <a:xfrm>
              <a:off x="4258" y="3455"/>
              <a:ext cx="24" cy="123"/>
            </a:xfrm>
            <a:custGeom>
              <a:avLst/>
              <a:gdLst>
                <a:gd name="T0" fmla="*/ 24 w 24"/>
                <a:gd name="T1" fmla="*/ 0 h 123"/>
                <a:gd name="T2" fmla="*/ 24 w 24"/>
                <a:gd name="T3" fmla="*/ 35 h 123"/>
                <a:gd name="T4" fmla="*/ 24 w 24"/>
                <a:gd name="T5" fmla="*/ 43 h 123"/>
                <a:gd name="T6" fmla="*/ 24 w 24"/>
                <a:gd name="T7" fmla="*/ 70 h 123"/>
                <a:gd name="T8" fmla="*/ 8 w 24"/>
                <a:gd name="T9" fmla="*/ 70 h 123"/>
                <a:gd name="T10" fmla="*/ 8 w 24"/>
                <a:gd name="T11" fmla="*/ 79 h 123"/>
                <a:gd name="T12" fmla="*/ 8 w 24"/>
                <a:gd name="T13" fmla="*/ 87 h 123"/>
                <a:gd name="T14" fmla="*/ 8 w 24"/>
                <a:gd name="T15" fmla="*/ 105 h 123"/>
                <a:gd name="T16" fmla="*/ 0 w 24"/>
                <a:gd name="T17" fmla="*/ 114 h 123"/>
                <a:gd name="T18" fmla="*/ 0 w 24"/>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123"/>
                <a:gd name="T32" fmla="*/ 24 w 24"/>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123">
                  <a:moveTo>
                    <a:pt x="24" y="0"/>
                  </a:moveTo>
                  <a:lnTo>
                    <a:pt x="24" y="35"/>
                  </a:lnTo>
                  <a:lnTo>
                    <a:pt x="24" y="43"/>
                  </a:lnTo>
                  <a:lnTo>
                    <a:pt x="24" y="70"/>
                  </a:lnTo>
                  <a:lnTo>
                    <a:pt x="8" y="70"/>
                  </a:lnTo>
                  <a:lnTo>
                    <a:pt x="8" y="79"/>
                  </a:lnTo>
                  <a:lnTo>
                    <a:pt x="8" y="87"/>
                  </a:lnTo>
                  <a:lnTo>
                    <a:pt x="8" y="105"/>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19" name="Freeform 346"/>
            <p:cNvSpPr>
              <a:spLocks/>
            </p:cNvSpPr>
            <p:nvPr/>
          </p:nvSpPr>
          <p:spPr bwMode="auto">
            <a:xfrm>
              <a:off x="4226" y="3481"/>
              <a:ext cx="24" cy="61"/>
            </a:xfrm>
            <a:custGeom>
              <a:avLst/>
              <a:gdLst>
                <a:gd name="T0" fmla="*/ 0 w 24"/>
                <a:gd name="T1" fmla="*/ 0 h 61"/>
                <a:gd name="T2" fmla="*/ 16 w 24"/>
                <a:gd name="T3" fmla="*/ 9 h 61"/>
                <a:gd name="T4" fmla="*/ 24 w 24"/>
                <a:gd name="T5" fmla="*/ 17 h 61"/>
                <a:gd name="T6" fmla="*/ 24 w 24"/>
                <a:gd name="T7" fmla="*/ 26 h 61"/>
                <a:gd name="T8" fmla="*/ 24 w 24"/>
                <a:gd name="T9" fmla="*/ 44 h 61"/>
                <a:gd name="T10" fmla="*/ 24 w 24"/>
                <a:gd name="T11" fmla="*/ 53 h 61"/>
                <a:gd name="T12" fmla="*/ 24 w 24"/>
                <a:gd name="T13" fmla="*/ 61 h 61"/>
                <a:gd name="T14" fmla="*/ 0 60000 65536"/>
                <a:gd name="T15" fmla="*/ 0 60000 65536"/>
                <a:gd name="T16" fmla="*/ 0 60000 65536"/>
                <a:gd name="T17" fmla="*/ 0 60000 65536"/>
                <a:gd name="T18" fmla="*/ 0 60000 65536"/>
                <a:gd name="T19" fmla="*/ 0 60000 65536"/>
                <a:gd name="T20" fmla="*/ 0 60000 65536"/>
                <a:gd name="T21" fmla="*/ 0 w 24"/>
                <a:gd name="T22" fmla="*/ 0 h 61"/>
                <a:gd name="T23" fmla="*/ 24 w 24"/>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61">
                  <a:moveTo>
                    <a:pt x="0" y="0"/>
                  </a:moveTo>
                  <a:lnTo>
                    <a:pt x="16" y="9"/>
                  </a:lnTo>
                  <a:lnTo>
                    <a:pt x="24" y="17"/>
                  </a:lnTo>
                  <a:lnTo>
                    <a:pt x="24" y="26"/>
                  </a:lnTo>
                  <a:lnTo>
                    <a:pt x="24" y="44"/>
                  </a:lnTo>
                  <a:lnTo>
                    <a:pt x="24" y="53"/>
                  </a:lnTo>
                  <a:lnTo>
                    <a:pt x="24"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20" name="Freeform 347"/>
            <p:cNvSpPr>
              <a:spLocks/>
            </p:cNvSpPr>
            <p:nvPr/>
          </p:nvSpPr>
          <p:spPr bwMode="auto">
            <a:xfrm>
              <a:off x="4194" y="3507"/>
              <a:ext cx="24" cy="88"/>
            </a:xfrm>
            <a:custGeom>
              <a:avLst/>
              <a:gdLst>
                <a:gd name="T0" fmla="*/ 24 w 24"/>
                <a:gd name="T1" fmla="*/ 0 h 88"/>
                <a:gd name="T2" fmla="*/ 24 w 24"/>
                <a:gd name="T3" fmla="*/ 27 h 88"/>
                <a:gd name="T4" fmla="*/ 16 w 24"/>
                <a:gd name="T5" fmla="*/ 35 h 88"/>
                <a:gd name="T6" fmla="*/ 16 w 24"/>
                <a:gd name="T7" fmla="*/ 53 h 88"/>
                <a:gd name="T8" fmla="*/ 0 w 24"/>
                <a:gd name="T9" fmla="*/ 62 h 88"/>
                <a:gd name="T10" fmla="*/ 0 w 24"/>
                <a:gd name="T11" fmla="*/ 71 h 88"/>
                <a:gd name="T12" fmla="*/ 0 w 24"/>
                <a:gd name="T13" fmla="*/ 88 h 88"/>
                <a:gd name="T14" fmla="*/ 0 60000 65536"/>
                <a:gd name="T15" fmla="*/ 0 60000 65536"/>
                <a:gd name="T16" fmla="*/ 0 60000 65536"/>
                <a:gd name="T17" fmla="*/ 0 60000 65536"/>
                <a:gd name="T18" fmla="*/ 0 60000 65536"/>
                <a:gd name="T19" fmla="*/ 0 60000 65536"/>
                <a:gd name="T20" fmla="*/ 0 60000 65536"/>
                <a:gd name="T21" fmla="*/ 0 w 24"/>
                <a:gd name="T22" fmla="*/ 0 h 88"/>
                <a:gd name="T23" fmla="*/ 24 w 24"/>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88">
                  <a:moveTo>
                    <a:pt x="24" y="0"/>
                  </a:moveTo>
                  <a:lnTo>
                    <a:pt x="24" y="27"/>
                  </a:lnTo>
                  <a:lnTo>
                    <a:pt x="16" y="35"/>
                  </a:lnTo>
                  <a:lnTo>
                    <a:pt x="16"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21" name="Freeform 348"/>
            <p:cNvSpPr>
              <a:spLocks/>
            </p:cNvSpPr>
            <p:nvPr/>
          </p:nvSpPr>
          <p:spPr bwMode="auto">
            <a:xfrm>
              <a:off x="4154" y="3455"/>
              <a:ext cx="24" cy="123"/>
            </a:xfrm>
            <a:custGeom>
              <a:avLst/>
              <a:gdLst>
                <a:gd name="T0" fmla="*/ 8 w 24"/>
                <a:gd name="T1" fmla="*/ 0 h 123"/>
                <a:gd name="T2" fmla="*/ 8 w 24"/>
                <a:gd name="T3" fmla="*/ 8 h 123"/>
                <a:gd name="T4" fmla="*/ 24 w 24"/>
                <a:gd name="T5" fmla="*/ 26 h 123"/>
                <a:gd name="T6" fmla="*/ 24 w 24"/>
                <a:gd name="T7" fmla="*/ 35 h 123"/>
                <a:gd name="T8" fmla="*/ 8 w 24"/>
                <a:gd name="T9" fmla="*/ 43 h 123"/>
                <a:gd name="T10" fmla="*/ 8 w 24"/>
                <a:gd name="T11" fmla="*/ 52 h 123"/>
                <a:gd name="T12" fmla="*/ 8 w 24"/>
                <a:gd name="T13" fmla="*/ 70 h 123"/>
                <a:gd name="T14" fmla="*/ 8 w 24"/>
                <a:gd name="T15" fmla="*/ 79 h 123"/>
                <a:gd name="T16" fmla="*/ 0 w 24"/>
                <a:gd name="T17" fmla="*/ 87 h 123"/>
                <a:gd name="T18" fmla="*/ 0 w 24"/>
                <a:gd name="T19" fmla="*/ 105 h 123"/>
                <a:gd name="T20" fmla="*/ 0 w 24"/>
                <a:gd name="T21" fmla="*/ 114 h 123"/>
                <a:gd name="T22" fmla="*/ 8 w 24"/>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23"/>
                <a:gd name="T38" fmla="*/ 24 w 24"/>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23">
                  <a:moveTo>
                    <a:pt x="8" y="0"/>
                  </a:moveTo>
                  <a:lnTo>
                    <a:pt x="8" y="8"/>
                  </a:lnTo>
                  <a:lnTo>
                    <a:pt x="24" y="26"/>
                  </a:lnTo>
                  <a:lnTo>
                    <a:pt x="24" y="35"/>
                  </a:lnTo>
                  <a:lnTo>
                    <a:pt x="8" y="43"/>
                  </a:lnTo>
                  <a:lnTo>
                    <a:pt x="8" y="52"/>
                  </a:lnTo>
                  <a:lnTo>
                    <a:pt x="8" y="70"/>
                  </a:lnTo>
                  <a:lnTo>
                    <a:pt x="8" y="79"/>
                  </a:lnTo>
                  <a:lnTo>
                    <a:pt x="0" y="87"/>
                  </a:lnTo>
                  <a:lnTo>
                    <a:pt x="0" y="105"/>
                  </a:lnTo>
                  <a:lnTo>
                    <a:pt x="0"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22" name="Freeform 349"/>
            <p:cNvSpPr>
              <a:spLocks/>
            </p:cNvSpPr>
            <p:nvPr/>
          </p:nvSpPr>
          <p:spPr bwMode="auto">
            <a:xfrm>
              <a:off x="4042" y="3490"/>
              <a:ext cx="40" cy="105"/>
            </a:xfrm>
            <a:custGeom>
              <a:avLst/>
              <a:gdLst>
                <a:gd name="T0" fmla="*/ 24 w 40"/>
                <a:gd name="T1" fmla="*/ 0 h 105"/>
                <a:gd name="T2" fmla="*/ 40 w 40"/>
                <a:gd name="T3" fmla="*/ 8 h 105"/>
                <a:gd name="T4" fmla="*/ 24 w 40"/>
                <a:gd name="T5" fmla="*/ 17 h 105"/>
                <a:gd name="T6" fmla="*/ 16 w 40"/>
                <a:gd name="T7" fmla="*/ 35 h 105"/>
                <a:gd name="T8" fmla="*/ 8 w 40"/>
                <a:gd name="T9" fmla="*/ 44 h 105"/>
                <a:gd name="T10" fmla="*/ 8 w 40"/>
                <a:gd name="T11" fmla="*/ 52 h 105"/>
                <a:gd name="T12" fmla="*/ 0 w 40"/>
                <a:gd name="T13" fmla="*/ 70 h 105"/>
                <a:gd name="T14" fmla="*/ 0 w 40"/>
                <a:gd name="T15" fmla="*/ 79 h 105"/>
                <a:gd name="T16" fmla="*/ 0 w 40"/>
                <a:gd name="T17" fmla="*/ 88 h 105"/>
                <a:gd name="T18" fmla="*/ 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24" y="0"/>
                  </a:moveTo>
                  <a:lnTo>
                    <a:pt x="40" y="8"/>
                  </a:lnTo>
                  <a:lnTo>
                    <a:pt x="24" y="17"/>
                  </a:lnTo>
                  <a:lnTo>
                    <a:pt x="16" y="35"/>
                  </a:lnTo>
                  <a:lnTo>
                    <a:pt x="8" y="44"/>
                  </a:lnTo>
                  <a:lnTo>
                    <a:pt x="8" y="52"/>
                  </a:lnTo>
                  <a:lnTo>
                    <a:pt x="0" y="70"/>
                  </a:lnTo>
                  <a:lnTo>
                    <a:pt x="0" y="79"/>
                  </a:lnTo>
                  <a:lnTo>
                    <a:pt x="0" y="88"/>
                  </a:lnTo>
                  <a:lnTo>
                    <a:pt x="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23" name="Freeform 350"/>
            <p:cNvSpPr>
              <a:spLocks/>
            </p:cNvSpPr>
            <p:nvPr/>
          </p:nvSpPr>
          <p:spPr bwMode="auto">
            <a:xfrm>
              <a:off x="3978" y="3463"/>
              <a:ext cx="64" cy="115"/>
            </a:xfrm>
            <a:custGeom>
              <a:avLst/>
              <a:gdLst>
                <a:gd name="T0" fmla="*/ 64 w 64"/>
                <a:gd name="T1" fmla="*/ 0 h 115"/>
                <a:gd name="T2" fmla="*/ 48 w 64"/>
                <a:gd name="T3" fmla="*/ 18 h 115"/>
                <a:gd name="T4" fmla="*/ 48 w 64"/>
                <a:gd name="T5" fmla="*/ 27 h 115"/>
                <a:gd name="T6" fmla="*/ 40 w 64"/>
                <a:gd name="T7" fmla="*/ 27 h 115"/>
                <a:gd name="T8" fmla="*/ 32 w 64"/>
                <a:gd name="T9" fmla="*/ 27 h 115"/>
                <a:gd name="T10" fmla="*/ 32 w 64"/>
                <a:gd name="T11" fmla="*/ 35 h 115"/>
                <a:gd name="T12" fmla="*/ 32 w 64"/>
                <a:gd name="T13" fmla="*/ 44 h 115"/>
                <a:gd name="T14" fmla="*/ 16 w 64"/>
                <a:gd name="T15" fmla="*/ 62 h 115"/>
                <a:gd name="T16" fmla="*/ 8 w 64"/>
                <a:gd name="T17" fmla="*/ 71 h 115"/>
                <a:gd name="T18" fmla="*/ 8 w 64"/>
                <a:gd name="T19" fmla="*/ 79 h 115"/>
                <a:gd name="T20" fmla="*/ 8 w 64"/>
                <a:gd name="T21" fmla="*/ 97 h 115"/>
                <a:gd name="T22" fmla="*/ 0 w 64"/>
                <a:gd name="T23" fmla="*/ 97 h 115"/>
                <a:gd name="T24" fmla="*/ 0 w 64"/>
                <a:gd name="T25" fmla="*/ 106 h 115"/>
                <a:gd name="T26" fmla="*/ 0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64" y="0"/>
                  </a:moveTo>
                  <a:lnTo>
                    <a:pt x="48" y="18"/>
                  </a:lnTo>
                  <a:lnTo>
                    <a:pt x="48" y="27"/>
                  </a:lnTo>
                  <a:lnTo>
                    <a:pt x="40" y="27"/>
                  </a:lnTo>
                  <a:lnTo>
                    <a:pt x="32" y="27"/>
                  </a:lnTo>
                  <a:lnTo>
                    <a:pt x="32" y="35"/>
                  </a:lnTo>
                  <a:lnTo>
                    <a:pt x="32" y="44"/>
                  </a:lnTo>
                  <a:lnTo>
                    <a:pt x="16" y="62"/>
                  </a:lnTo>
                  <a:lnTo>
                    <a:pt x="8" y="71"/>
                  </a:lnTo>
                  <a:lnTo>
                    <a:pt x="8" y="79"/>
                  </a:lnTo>
                  <a:lnTo>
                    <a:pt x="8" y="97"/>
                  </a:lnTo>
                  <a:lnTo>
                    <a:pt x="0" y="97"/>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24" name="Freeform 351"/>
            <p:cNvSpPr>
              <a:spLocks/>
            </p:cNvSpPr>
            <p:nvPr/>
          </p:nvSpPr>
          <p:spPr bwMode="auto">
            <a:xfrm>
              <a:off x="4385" y="3507"/>
              <a:ext cx="40" cy="88"/>
            </a:xfrm>
            <a:custGeom>
              <a:avLst/>
              <a:gdLst>
                <a:gd name="T0" fmla="*/ 0 w 40"/>
                <a:gd name="T1" fmla="*/ 0 h 88"/>
                <a:gd name="T2" fmla="*/ 0 w 40"/>
                <a:gd name="T3" fmla="*/ 18 h 88"/>
                <a:gd name="T4" fmla="*/ 0 w 40"/>
                <a:gd name="T5" fmla="*/ 27 h 88"/>
                <a:gd name="T6" fmla="*/ 8 w 40"/>
                <a:gd name="T7" fmla="*/ 27 h 88"/>
                <a:gd name="T8" fmla="*/ 8 w 40"/>
                <a:gd name="T9" fmla="*/ 35 h 88"/>
                <a:gd name="T10" fmla="*/ 24 w 40"/>
                <a:gd name="T11" fmla="*/ 35 h 88"/>
                <a:gd name="T12" fmla="*/ 32 w 40"/>
                <a:gd name="T13" fmla="*/ 53 h 88"/>
                <a:gd name="T14" fmla="*/ 40 w 40"/>
                <a:gd name="T15" fmla="*/ 62 h 88"/>
                <a:gd name="T16" fmla="*/ 40 w 40"/>
                <a:gd name="T17" fmla="*/ 71 h 88"/>
                <a:gd name="T18" fmla="*/ 4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0" y="0"/>
                  </a:moveTo>
                  <a:lnTo>
                    <a:pt x="0" y="18"/>
                  </a:lnTo>
                  <a:lnTo>
                    <a:pt x="0" y="27"/>
                  </a:lnTo>
                  <a:lnTo>
                    <a:pt x="8" y="27"/>
                  </a:lnTo>
                  <a:lnTo>
                    <a:pt x="8" y="35"/>
                  </a:lnTo>
                  <a:lnTo>
                    <a:pt x="24" y="35"/>
                  </a:lnTo>
                  <a:lnTo>
                    <a:pt x="32" y="53"/>
                  </a:lnTo>
                  <a:lnTo>
                    <a:pt x="40" y="62"/>
                  </a:lnTo>
                  <a:lnTo>
                    <a:pt x="40" y="71"/>
                  </a:lnTo>
                  <a:lnTo>
                    <a:pt x="4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25" name="Freeform 352"/>
            <p:cNvSpPr>
              <a:spLocks/>
            </p:cNvSpPr>
            <p:nvPr/>
          </p:nvSpPr>
          <p:spPr bwMode="auto">
            <a:xfrm>
              <a:off x="4345" y="3314"/>
              <a:ext cx="64" cy="53"/>
            </a:xfrm>
            <a:custGeom>
              <a:avLst/>
              <a:gdLst>
                <a:gd name="T0" fmla="*/ 0 w 64"/>
                <a:gd name="T1" fmla="*/ 0 h 53"/>
                <a:gd name="T2" fmla="*/ 16 w 64"/>
                <a:gd name="T3" fmla="*/ 17 h 53"/>
                <a:gd name="T4" fmla="*/ 32 w 64"/>
                <a:gd name="T5" fmla="*/ 17 h 53"/>
                <a:gd name="T6" fmla="*/ 40 w 64"/>
                <a:gd name="T7" fmla="*/ 17 h 53"/>
                <a:gd name="T8" fmla="*/ 48 w 64"/>
                <a:gd name="T9" fmla="*/ 17 h 53"/>
                <a:gd name="T10" fmla="*/ 64 w 64"/>
                <a:gd name="T11" fmla="*/ 26 h 53"/>
                <a:gd name="T12" fmla="*/ 64 w 64"/>
                <a:gd name="T13" fmla="*/ 35 h 53"/>
                <a:gd name="T14" fmla="*/ 64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0" y="0"/>
                  </a:moveTo>
                  <a:lnTo>
                    <a:pt x="16" y="17"/>
                  </a:lnTo>
                  <a:lnTo>
                    <a:pt x="32" y="17"/>
                  </a:lnTo>
                  <a:lnTo>
                    <a:pt x="40" y="17"/>
                  </a:lnTo>
                  <a:lnTo>
                    <a:pt x="48" y="17"/>
                  </a:lnTo>
                  <a:lnTo>
                    <a:pt x="64" y="26"/>
                  </a:lnTo>
                  <a:lnTo>
                    <a:pt x="64" y="35"/>
                  </a:lnTo>
                  <a:lnTo>
                    <a:pt x="64"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26" name="Freeform 353"/>
            <p:cNvSpPr>
              <a:spLocks/>
            </p:cNvSpPr>
            <p:nvPr/>
          </p:nvSpPr>
          <p:spPr bwMode="auto">
            <a:xfrm>
              <a:off x="4026" y="3314"/>
              <a:ext cx="96" cy="35"/>
            </a:xfrm>
            <a:custGeom>
              <a:avLst/>
              <a:gdLst>
                <a:gd name="T0" fmla="*/ 96 w 96"/>
                <a:gd name="T1" fmla="*/ 0 h 35"/>
                <a:gd name="T2" fmla="*/ 88 w 96"/>
                <a:gd name="T3" fmla="*/ 0 h 35"/>
                <a:gd name="T4" fmla="*/ 72 w 96"/>
                <a:gd name="T5" fmla="*/ 0 h 35"/>
                <a:gd name="T6" fmla="*/ 64 w 96"/>
                <a:gd name="T7" fmla="*/ 0 h 35"/>
                <a:gd name="T8" fmla="*/ 56 w 96"/>
                <a:gd name="T9" fmla="*/ 0 h 35"/>
                <a:gd name="T10" fmla="*/ 40 w 96"/>
                <a:gd name="T11" fmla="*/ 0 h 35"/>
                <a:gd name="T12" fmla="*/ 32 w 96"/>
                <a:gd name="T13" fmla="*/ 0 h 35"/>
                <a:gd name="T14" fmla="*/ 24 w 96"/>
                <a:gd name="T15" fmla="*/ 17 h 35"/>
                <a:gd name="T16" fmla="*/ 16 w 96"/>
                <a:gd name="T17" fmla="*/ 26 h 35"/>
                <a:gd name="T18" fmla="*/ 0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96" y="0"/>
                  </a:moveTo>
                  <a:lnTo>
                    <a:pt x="88" y="0"/>
                  </a:lnTo>
                  <a:lnTo>
                    <a:pt x="72" y="0"/>
                  </a:lnTo>
                  <a:lnTo>
                    <a:pt x="64" y="0"/>
                  </a:lnTo>
                  <a:lnTo>
                    <a:pt x="56" y="0"/>
                  </a:lnTo>
                  <a:lnTo>
                    <a:pt x="40" y="0"/>
                  </a:lnTo>
                  <a:lnTo>
                    <a:pt x="32" y="0"/>
                  </a:lnTo>
                  <a:lnTo>
                    <a:pt x="24" y="17"/>
                  </a:lnTo>
                  <a:lnTo>
                    <a:pt x="16"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27" name="Freeform 354"/>
            <p:cNvSpPr>
              <a:spLocks/>
            </p:cNvSpPr>
            <p:nvPr/>
          </p:nvSpPr>
          <p:spPr bwMode="auto">
            <a:xfrm>
              <a:off x="4026" y="3296"/>
              <a:ext cx="120" cy="44"/>
            </a:xfrm>
            <a:custGeom>
              <a:avLst/>
              <a:gdLst>
                <a:gd name="T0" fmla="*/ 120 w 120"/>
                <a:gd name="T1" fmla="*/ 0 h 44"/>
                <a:gd name="T2" fmla="*/ 104 w 120"/>
                <a:gd name="T3" fmla="*/ 0 h 44"/>
                <a:gd name="T4" fmla="*/ 96 w 120"/>
                <a:gd name="T5" fmla="*/ 0 h 44"/>
                <a:gd name="T6" fmla="*/ 88 w 120"/>
                <a:gd name="T7" fmla="*/ 0 h 44"/>
                <a:gd name="T8" fmla="*/ 72 w 120"/>
                <a:gd name="T9" fmla="*/ 0 h 44"/>
                <a:gd name="T10" fmla="*/ 64 w 120"/>
                <a:gd name="T11" fmla="*/ 0 h 44"/>
                <a:gd name="T12" fmla="*/ 56 w 120"/>
                <a:gd name="T13" fmla="*/ 0 h 44"/>
                <a:gd name="T14" fmla="*/ 40 w 120"/>
                <a:gd name="T15" fmla="*/ 9 h 44"/>
                <a:gd name="T16" fmla="*/ 32 w 120"/>
                <a:gd name="T17" fmla="*/ 9 h 44"/>
                <a:gd name="T18" fmla="*/ 32 w 120"/>
                <a:gd name="T19" fmla="*/ 18 h 44"/>
                <a:gd name="T20" fmla="*/ 24 w 120"/>
                <a:gd name="T21" fmla="*/ 18 h 44"/>
                <a:gd name="T22" fmla="*/ 16 w 120"/>
                <a:gd name="T23" fmla="*/ 35 h 44"/>
                <a:gd name="T24" fmla="*/ 0 w 120"/>
                <a:gd name="T25" fmla="*/ 35 h 44"/>
                <a:gd name="T26" fmla="*/ 0 w 120"/>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0"/>
                <a:gd name="T43" fmla="*/ 0 h 44"/>
                <a:gd name="T44" fmla="*/ 120 w 120"/>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0" h="44">
                  <a:moveTo>
                    <a:pt x="120" y="0"/>
                  </a:moveTo>
                  <a:lnTo>
                    <a:pt x="104" y="0"/>
                  </a:lnTo>
                  <a:lnTo>
                    <a:pt x="96" y="0"/>
                  </a:lnTo>
                  <a:lnTo>
                    <a:pt x="88" y="0"/>
                  </a:lnTo>
                  <a:lnTo>
                    <a:pt x="72" y="0"/>
                  </a:lnTo>
                  <a:lnTo>
                    <a:pt x="64" y="0"/>
                  </a:lnTo>
                  <a:lnTo>
                    <a:pt x="56" y="0"/>
                  </a:lnTo>
                  <a:lnTo>
                    <a:pt x="40" y="9"/>
                  </a:lnTo>
                  <a:lnTo>
                    <a:pt x="32" y="9"/>
                  </a:lnTo>
                  <a:lnTo>
                    <a:pt x="32" y="18"/>
                  </a:lnTo>
                  <a:lnTo>
                    <a:pt x="24" y="18"/>
                  </a:lnTo>
                  <a:lnTo>
                    <a:pt x="16" y="35"/>
                  </a:lnTo>
                  <a:lnTo>
                    <a:pt x="0" y="35"/>
                  </a:lnTo>
                  <a:lnTo>
                    <a:pt x="0"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28" name="Freeform 355"/>
            <p:cNvSpPr>
              <a:spLocks/>
            </p:cNvSpPr>
            <p:nvPr/>
          </p:nvSpPr>
          <p:spPr bwMode="auto">
            <a:xfrm>
              <a:off x="3994" y="3375"/>
              <a:ext cx="64" cy="71"/>
            </a:xfrm>
            <a:custGeom>
              <a:avLst/>
              <a:gdLst>
                <a:gd name="T0" fmla="*/ 64 w 64"/>
                <a:gd name="T1" fmla="*/ 0 h 71"/>
                <a:gd name="T2" fmla="*/ 56 w 64"/>
                <a:gd name="T3" fmla="*/ 0 h 71"/>
                <a:gd name="T4" fmla="*/ 48 w 64"/>
                <a:gd name="T5" fmla="*/ 9 h 71"/>
                <a:gd name="T6" fmla="*/ 32 w 64"/>
                <a:gd name="T7" fmla="*/ 18 h 71"/>
                <a:gd name="T8" fmla="*/ 32 w 64"/>
                <a:gd name="T9" fmla="*/ 36 h 71"/>
                <a:gd name="T10" fmla="*/ 24 w 64"/>
                <a:gd name="T11" fmla="*/ 44 h 71"/>
                <a:gd name="T12" fmla="*/ 24 w 64"/>
                <a:gd name="T13" fmla="*/ 53 h 71"/>
                <a:gd name="T14" fmla="*/ 16 w 64"/>
                <a:gd name="T15" fmla="*/ 53 h 71"/>
                <a:gd name="T16" fmla="*/ 0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64" y="0"/>
                  </a:moveTo>
                  <a:lnTo>
                    <a:pt x="56" y="0"/>
                  </a:lnTo>
                  <a:lnTo>
                    <a:pt x="48" y="9"/>
                  </a:lnTo>
                  <a:lnTo>
                    <a:pt x="32" y="18"/>
                  </a:lnTo>
                  <a:lnTo>
                    <a:pt x="32" y="36"/>
                  </a:lnTo>
                  <a:lnTo>
                    <a:pt x="24" y="44"/>
                  </a:lnTo>
                  <a:lnTo>
                    <a:pt x="24" y="53"/>
                  </a:lnTo>
                  <a:lnTo>
                    <a:pt x="16" y="53"/>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829" name="Freeform 356"/>
            <p:cNvSpPr>
              <a:spLocks/>
            </p:cNvSpPr>
            <p:nvPr/>
          </p:nvSpPr>
          <p:spPr bwMode="auto">
            <a:xfrm>
              <a:off x="3946" y="3455"/>
              <a:ext cx="96" cy="43"/>
            </a:xfrm>
            <a:custGeom>
              <a:avLst/>
              <a:gdLst>
                <a:gd name="T0" fmla="*/ 96 w 96"/>
                <a:gd name="T1" fmla="*/ 0 h 43"/>
                <a:gd name="T2" fmla="*/ 80 w 96"/>
                <a:gd name="T3" fmla="*/ 0 h 43"/>
                <a:gd name="T4" fmla="*/ 72 w 96"/>
                <a:gd name="T5" fmla="*/ 8 h 43"/>
                <a:gd name="T6" fmla="*/ 64 w 96"/>
                <a:gd name="T7" fmla="*/ 8 h 43"/>
                <a:gd name="T8" fmla="*/ 48 w 96"/>
                <a:gd name="T9" fmla="*/ 26 h 43"/>
                <a:gd name="T10" fmla="*/ 40 w 96"/>
                <a:gd name="T11" fmla="*/ 26 h 43"/>
                <a:gd name="T12" fmla="*/ 32 w 96"/>
                <a:gd name="T13" fmla="*/ 26 h 43"/>
                <a:gd name="T14" fmla="*/ 16 w 96"/>
                <a:gd name="T15" fmla="*/ 26 h 43"/>
                <a:gd name="T16" fmla="*/ 8 w 96"/>
                <a:gd name="T17" fmla="*/ 35 h 43"/>
                <a:gd name="T18" fmla="*/ 0 w 96"/>
                <a:gd name="T19" fmla="*/ 35 h 43"/>
                <a:gd name="T20" fmla="*/ 0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96" y="0"/>
                  </a:moveTo>
                  <a:lnTo>
                    <a:pt x="80" y="0"/>
                  </a:lnTo>
                  <a:lnTo>
                    <a:pt x="72" y="8"/>
                  </a:lnTo>
                  <a:lnTo>
                    <a:pt x="64" y="8"/>
                  </a:lnTo>
                  <a:lnTo>
                    <a:pt x="48" y="26"/>
                  </a:lnTo>
                  <a:lnTo>
                    <a:pt x="40" y="26"/>
                  </a:lnTo>
                  <a:lnTo>
                    <a:pt x="32" y="26"/>
                  </a:lnTo>
                  <a:lnTo>
                    <a:pt x="16" y="26"/>
                  </a:lnTo>
                  <a:lnTo>
                    <a:pt x="8" y="35"/>
                  </a:lnTo>
                  <a:lnTo>
                    <a:pt x="0" y="35"/>
                  </a:lnTo>
                  <a:lnTo>
                    <a:pt x="0"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8558" name="Group 357"/>
          <p:cNvGrpSpPr>
            <a:grpSpLocks/>
          </p:cNvGrpSpPr>
          <p:nvPr/>
        </p:nvGrpSpPr>
        <p:grpSpPr bwMode="auto">
          <a:xfrm>
            <a:off x="4375150" y="2393950"/>
            <a:ext cx="798513" cy="725488"/>
            <a:chOff x="3978" y="2760"/>
            <a:chExt cx="503" cy="457"/>
          </a:xfrm>
        </p:grpSpPr>
        <p:sp>
          <p:nvSpPr>
            <p:cNvPr id="494771" name="Freeform 358"/>
            <p:cNvSpPr>
              <a:spLocks/>
            </p:cNvSpPr>
            <p:nvPr/>
          </p:nvSpPr>
          <p:spPr bwMode="auto">
            <a:xfrm>
              <a:off x="3978" y="3006"/>
              <a:ext cx="248" cy="211"/>
            </a:xfrm>
            <a:custGeom>
              <a:avLst/>
              <a:gdLst>
                <a:gd name="T0" fmla="*/ 248 w 248"/>
                <a:gd name="T1" fmla="*/ 211 h 211"/>
                <a:gd name="T2" fmla="*/ 240 w 248"/>
                <a:gd name="T3" fmla="*/ 194 h 211"/>
                <a:gd name="T4" fmla="*/ 240 w 248"/>
                <a:gd name="T5" fmla="*/ 194 h 211"/>
                <a:gd name="T6" fmla="*/ 240 w 248"/>
                <a:gd name="T7" fmla="*/ 194 h 211"/>
                <a:gd name="T8" fmla="*/ 240 w 248"/>
                <a:gd name="T9" fmla="*/ 185 h 211"/>
                <a:gd name="T10" fmla="*/ 232 w 248"/>
                <a:gd name="T11" fmla="*/ 176 h 211"/>
                <a:gd name="T12" fmla="*/ 232 w 248"/>
                <a:gd name="T13" fmla="*/ 158 h 211"/>
                <a:gd name="T14" fmla="*/ 232 w 248"/>
                <a:gd name="T15" fmla="*/ 150 h 211"/>
                <a:gd name="T16" fmla="*/ 216 w 248"/>
                <a:gd name="T17" fmla="*/ 141 h 211"/>
                <a:gd name="T18" fmla="*/ 208 w 248"/>
                <a:gd name="T19" fmla="*/ 123 h 211"/>
                <a:gd name="T20" fmla="*/ 208 w 248"/>
                <a:gd name="T21" fmla="*/ 114 h 211"/>
                <a:gd name="T22" fmla="*/ 200 w 248"/>
                <a:gd name="T23" fmla="*/ 106 h 211"/>
                <a:gd name="T24" fmla="*/ 184 w 248"/>
                <a:gd name="T25" fmla="*/ 97 h 211"/>
                <a:gd name="T26" fmla="*/ 176 w 248"/>
                <a:gd name="T27" fmla="*/ 79 h 211"/>
                <a:gd name="T28" fmla="*/ 176 w 248"/>
                <a:gd name="T29" fmla="*/ 71 h 211"/>
                <a:gd name="T30" fmla="*/ 176 w 248"/>
                <a:gd name="T31" fmla="*/ 71 h 211"/>
                <a:gd name="T32" fmla="*/ 152 w 248"/>
                <a:gd name="T33" fmla="*/ 62 h 211"/>
                <a:gd name="T34" fmla="*/ 144 w 248"/>
                <a:gd name="T35" fmla="*/ 44 h 211"/>
                <a:gd name="T36" fmla="*/ 136 w 248"/>
                <a:gd name="T37" fmla="*/ 35 h 211"/>
                <a:gd name="T38" fmla="*/ 112 w 248"/>
                <a:gd name="T39" fmla="*/ 35 h 211"/>
                <a:gd name="T40" fmla="*/ 104 w 248"/>
                <a:gd name="T41" fmla="*/ 27 h 211"/>
                <a:gd name="T42" fmla="*/ 80 w 248"/>
                <a:gd name="T43" fmla="*/ 27 h 211"/>
                <a:gd name="T44" fmla="*/ 72 w 248"/>
                <a:gd name="T45" fmla="*/ 27 h 211"/>
                <a:gd name="T46" fmla="*/ 48 w 248"/>
                <a:gd name="T47" fmla="*/ 9 h 211"/>
                <a:gd name="T48" fmla="*/ 40 w 248"/>
                <a:gd name="T49" fmla="*/ 9 h 211"/>
                <a:gd name="T50" fmla="*/ 32 w 248"/>
                <a:gd name="T51" fmla="*/ 9 h 211"/>
                <a:gd name="T52" fmla="*/ 16 w 248"/>
                <a:gd name="T53" fmla="*/ 9 h 211"/>
                <a:gd name="T54" fmla="*/ 8 w 248"/>
                <a:gd name="T55" fmla="*/ 9 h 211"/>
                <a:gd name="T56" fmla="*/ 8 w 248"/>
                <a:gd name="T57" fmla="*/ 9 h 211"/>
                <a:gd name="T58" fmla="*/ 0 w 248"/>
                <a:gd name="T59" fmla="*/ 0 h 211"/>
                <a:gd name="T60" fmla="*/ 8 w 248"/>
                <a:gd name="T61" fmla="*/ 9 h 211"/>
                <a:gd name="T62" fmla="*/ 8 w 248"/>
                <a:gd name="T63" fmla="*/ 9 h 211"/>
                <a:gd name="T64" fmla="*/ 8 w 248"/>
                <a:gd name="T65" fmla="*/ 9 h 211"/>
                <a:gd name="T66" fmla="*/ 16 w 248"/>
                <a:gd name="T67" fmla="*/ 9 h 211"/>
                <a:gd name="T68" fmla="*/ 16 w 248"/>
                <a:gd name="T69" fmla="*/ 9 h 211"/>
                <a:gd name="T70" fmla="*/ 32 w 248"/>
                <a:gd name="T71" fmla="*/ 27 h 211"/>
                <a:gd name="T72" fmla="*/ 40 w 248"/>
                <a:gd name="T73" fmla="*/ 27 h 211"/>
                <a:gd name="T74" fmla="*/ 48 w 248"/>
                <a:gd name="T75" fmla="*/ 27 h 211"/>
                <a:gd name="T76" fmla="*/ 72 w 248"/>
                <a:gd name="T77" fmla="*/ 35 h 211"/>
                <a:gd name="T78" fmla="*/ 80 w 248"/>
                <a:gd name="T79" fmla="*/ 44 h 211"/>
                <a:gd name="T80" fmla="*/ 88 w 248"/>
                <a:gd name="T81" fmla="*/ 44 h 211"/>
                <a:gd name="T82" fmla="*/ 104 w 248"/>
                <a:gd name="T83" fmla="*/ 62 h 211"/>
                <a:gd name="T84" fmla="*/ 112 w 248"/>
                <a:gd name="T85" fmla="*/ 71 h 211"/>
                <a:gd name="T86" fmla="*/ 120 w 248"/>
                <a:gd name="T87" fmla="*/ 79 h 211"/>
                <a:gd name="T88" fmla="*/ 136 w 248"/>
                <a:gd name="T89" fmla="*/ 79 h 211"/>
                <a:gd name="T90" fmla="*/ 144 w 248"/>
                <a:gd name="T91" fmla="*/ 97 h 211"/>
                <a:gd name="T92" fmla="*/ 144 w 248"/>
                <a:gd name="T93" fmla="*/ 97 h 211"/>
                <a:gd name="T94" fmla="*/ 152 w 248"/>
                <a:gd name="T95" fmla="*/ 106 h 211"/>
                <a:gd name="T96" fmla="*/ 168 w 248"/>
                <a:gd name="T97" fmla="*/ 114 h 211"/>
                <a:gd name="T98" fmla="*/ 176 w 248"/>
                <a:gd name="T99" fmla="*/ 123 h 211"/>
                <a:gd name="T100" fmla="*/ 176 w 248"/>
                <a:gd name="T101" fmla="*/ 141 h 211"/>
                <a:gd name="T102" fmla="*/ 184 w 248"/>
                <a:gd name="T103" fmla="*/ 150 h 211"/>
                <a:gd name="T104" fmla="*/ 184 w 248"/>
                <a:gd name="T105" fmla="*/ 158 h 211"/>
                <a:gd name="T106" fmla="*/ 200 w 248"/>
                <a:gd name="T107" fmla="*/ 158 h 211"/>
                <a:gd name="T108" fmla="*/ 200 w 248"/>
                <a:gd name="T109" fmla="*/ 176 h 211"/>
                <a:gd name="T110" fmla="*/ 208 w 248"/>
                <a:gd name="T111" fmla="*/ 185 h 211"/>
                <a:gd name="T112" fmla="*/ 208 w 248"/>
                <a:gd name="T113" fmla="*/ 194 h 211"/>
                <a:gd name="T114" fmla="*/ 208 w 248"/>
                <a:gd name="T115" fmla="*/ 194 h 211"/>
                <a:gd name="T116" fmla="*/ 208 w 248"/>
                <a:gd name="T117" fmla="*/ 194 h 211"/>
                <a:gd name="T118" fmla="*/ 208 w 248"/>
                <a:gd name="T119" fmla="*/ 194 h 211"/>
                <a:gd name="T120" fmla="*/ 216 w 248"/>
                <a:gd name="T121" fmla="*/ 211 h 211"/>
                <a:gd name="T122" fmla="*/ 248 w 248"/>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8"/>
                <a:gd name="T187" fmla="*/ 0 h 211"/>
                <a:gd name="T188" fmla="*/ 248 w 248"/>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8" h="211">
                  <a:moveTo>
                    <a:pt x="248" y="211"/>
                  </a:moveTo>
                  <a:lnTo>
                    <a:pt x="240" y="194"/>
                  </a:lnTo>
                  <a:lnTo>
                    <a:pt x="240" y="185"/>
                  </a:lnTo>
                  <a:lnTo>
                    <a:pt x="232" y="176"/>
                  </a:lnTo>
                  <a:lnTo>
                    <a:pt x="232" y="158"/>
                  </a:lnTo>
                  <a:lnTo>
                    <a:pt x="232" y="150"/>
                  </a:lnTo>
                  <a:lnTo>
                    <a:pt x="216" y="141"/>
                  </a:lnTo>
                  <a:lnTo>
                    <a:pt x="208" y="123"/>
                  </a:lnTo>
                  <a:lnTo>
                    <a:pt x="208" y="114"/>
                  </a:lnTo>
                  <a:lnTo>
                    <a:pt x="200" y="106"/>
                  </a:lnTo>
                  <a:lnTo>
                    <a:pt x="184" y="97"/>
                  </a:lnTo>
                  <a:lnTo>
                    <a:pt x="176" y="79"/>
                  </a:lnTo>
                  <a:lnTo>
                    <a:pt x="176" y="71"/>
                  </a:lnTo>
                  <a:lnTo>
                    <a:pt x="152" y="62"/>
                  </a:lnTo>
                  <a:lnTo>
                    <a:pt x="144" y="44"/>
                  </a:lnTo>
                  <a:lnTo>
                    <a:pt x="136" y="35"/>
                  </a:lnTo>
                  <a:lnTo>
                    <a:pt x="112" y="35"/>
                  </a:lnTo>
                  <a:lnTo>
                    <a:pt x="104" y="27"/>
                  </a:lnTo>
                  <a:lnTo>
                    <a:pt x="80" y="27"/>
                  </a:lnTo>
                  <a:lnTo>
                    <a:pt x="72" y="27"/>
                  </a:lnTo>
                  <a:lnTo>
                    <a:pt x="48" y="9"/>
                  </a:lnTo>
                  <a:lnTo>
                    <a:pt x="40" y="9"/>
                  </a:lnTo>
                  <a:lnTo>
                    <a:pt x="32" y="9"/>
                  </a:lnTo>
                  <a:lnTo>
                    <a:pt x="16" y="9"/>
                  </a:lnTo>
                  <a:lnTo>
                    <a:pt x="8" y="9"/>
                  </a:lnTo>
                  <a:lnTo>
                    <a:pt x="0" y="0"/>
                  </a:lnTo>
                  <a:lnTo>
                    <a:pt x="8" y="9"/>
                  </a:lnTo>
                  <a:lnTo>
                    <a:pt x="16" y="9"/>
                  </a:lnTo>
                  <a:lnTo>
                    <a:pt x="32" y="27"/>
                  </a:lnTo>
                  <a:lnTo>
                    <a:pt x="40" y="27"/>
                  </a:lnTo>
                  <a:lnTo>
                    <a:pt x="48" y="27"/>
                  </a:lnTo>
                  <a:lnTo>
                    <a:pt x="72" y="35"/>
                  </a:lnTo>
                  <a:lnTo>
                    <a:pt x="80" y="44"/>
                  </a:lnTo>
                  <a:lnTo>
                    <a:pt x="88" y="44"/>
                  </a:lnTo>
                  <a:lnTo>
                    <a:pt x="104" y="62"/>
                  </a:lnTo>
                  <a:lnTo>
                    <a:pt x="112" y="71"/>
                  </a:lnTo>
                  <a:lnTo>
                    <a:pt x="120" y="79"/>
                  </a:lnTo>
                  <a:lnTo>
                    <a:pt x="136" y="79"/>
                  </a:lnTo>
                  <a:lnTo>
                    <a:pt x="144" y="97"/>
                  </a:lnTo>
                  <a:lnTo>
                    <a:pt x="152" y="106"/>
                  </a:lnTo>
                  <a:lnTo>
                    <a:pt x="168" y="114"/>
                  </a:lnTo>
                  <a:lnTo>
                    <a:pt x="176" y="123"/>
                  </a:lnTo>
                  <a:lnTo>
                    <a:pt x="176" y="141"/>
                  </a:lnTo>
                  <a:lnTo>
                    <a:pt x="184" y="150"/>
                  </a:lnTo>
                  <a:lnTo>
                    <a:pt x="184" y="158"/>
                  </a:lnTo>
                  <a:lnTo>
                    <a:pt x="200" y="158"/>
                  </a:lnTo>
                  <a:lnTo>
                    <a:pt x="200" y="176"/>
                  </a:lnTo>
                  <a:lnTo>
                    <a:pt x="208" y="185"/>
                  </a:lnTo>
                  <a:lnTo>
                    <a:pt x="208" y="194"/>
                  </a:lnTo>
                  <a:lnTo>
                    <a:pt x="216" y="211"/>
                  </a:lnTo>
                  <a:lnTo>
                    <a:pt x="248"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72" name="Freeform 359"/>
            <p:cNvSpPr>
              <a:spLocks/>
            </p:cNvSpPr>
            <p:nvPr/>
          </p:nvSpPr>
          <p:spPr bwMode="auto">
            <a:xfrm>
              <a:off x="3978" y="3006"/>
              <a:ext cx="248" cy="211"/>
            </a:xfrm>
            <a:custGeom>
              <a:avLst/>
              <a:gdLst>
                <a:gd name="T0" fmla="*/ 248 w 248"/>
                <a:gd name="T1" fmla="*/ 211 h 211"/>
                <a:gd name="T2" fmla="*/ 240 w 248"/>
                <a:gd name="T3" fmla="*/ 194 h 211"/>
                <a:gd name="T4" fmla="*/ 240 w 248"/>
                <a:gd name="T5" fmla="*/ 194 h 211"/>
                <a:gd name="T6" fmla="*/ 240 w 248"/>
                <a:gd name="T7" fmla="*/ 194 h 211"/>
                <a:gd name="T8" fmla="*/ 240 w 248"/>
                <a:gd name="T9" fmla="*/ 185 h 211"/>
                <a:gd name="T10" fmla="*/ 232 w 248"/>
                <a:gd name="T11" fmla="*/ 176 h 211"/>
                <a:gd name="T12" fmla="*/ 232 w 248"/>
                <a:gd name="T13" fmla="*/ 158 h 211"/>
                <a:gd name="T14" fmla="*/ 232 w 248"/>
                <a:gd name="T15" fmla="*/ 150 h 211"/>
                <a:gd name="T16" fmla="*/ 216 w 248"/>
                <a:gd name="T17" fmla="*/ 141 h 211"/>
                <a:gd name="T18" fmla="*/ 208 w 248"/>
                <a:gd name="T19" fmla="*/ 123 h 211"/>
                <a:gd name="T20" fmla="*/ 208 w 248"/>
                <a:gd name="T21" fmla="*/ 114 h 211"/>
                <a:gd name="T22" fmla="*/ 200 w 248"/>
                <a:gd name="T23" fmla="*/ 106 h 211"/>
                <a:gd name="T24" fmla="*/ 184 w 248"/>
                <a:gd name="T25" fmla="*/ 97 h 211"/>
                <a:gd name="T26" fmla="*/ 176 w 248"/>
                <a:gd name="T27" fmla="*/ 79 h 211"/>
                <a:gd name="T28" fmla="*/ 176 w 248"/>
                <a:gd name="T29" fmla="*/ 71 h 211"/>
                <a:gd name="T30" fmla="*/ 176 w 248"/>
                <a:gd name="T31" fmla="*/ 71 h 211"/>
                <a:gd name="T32" fmla="*/ 152 w 248"/>
                <a:gd name="T33" fmla="*/ 62 h 211"/>
                <a:gd name="T34" fmla="*/ 144 w 248"/>
                <a:gd name="T35" fmla="*/ 44 h 211"/>
                <a:gd name="T36" fmla="*/ 136 w 248"/>
                <a:gd name="T37" fmla="*/ 35 h 211"/>
                <a:gd name="T38" fmla="*/ 112 w 248"/>
                <a:gd name="T39" fmla="*/ 35 h 211"/>
                <a:gd name="T40" fmla="*/ 104 w 248"/>
                <a:gd name="T41" fmla="*/ 27 h 211"/>
                <a:gd name="T42" fmla="*/ 80 w 248"/>
                <a:gd name="T43" fmla="*/ 27 h 211"/>
                <a:gd name="T44" fmla="*/ 72 w 248"/>
                <a:gd name="T45" fmla="*/ 27 h 211"/>
                <a:gd name="T46" fmla="*/ 48 w 248"/>
                <a:gd name="T47" fmla="*/ 9 h 211"/>
                <a:gd name="T48" fmla="*/ 40 w 248"/>
                <a:gd name="T49" fmla="*/ 9 h 211"/>
                <a:gd name="T50" fmla="*/ 32 w 248"/>
                <a:gd name="T51" fmla="*/ 9 h 211"/>
                <a:gd name="T52" fmla="*/ 16 w 248"/>
                <a:gd name="T53" fmla="*/ 9 h 211"/>
                <a:gd name="T54" fmla="*/ 8 w 248"/>
                <a:gd name="T55" fmla="*/ 9 h 211"/>
                <a:gd name="T56" fmla="*/ 8 w 248"/>
                <a:gd name="T57" fmla="*/ 9 h 211"/>
                <a:gd name="T58" fmla="*/ 0 w 248"/>
                <a:gd name="T59" fmla="*/ 0 h 211"/>
                <a:gd name="T60" fmla="*/ 8 w 248"/>
                <a:gd name="T61" fmla="*/ 9 h 211"/>
                <a:gd name="T62" fmla="*/ 8 w 248"/>
                <a:gd name="T63" fmla="*/ 9 h 211"/>
                <a:gd name="T64" fmla="*/ 8 w 248"/>
                <a:gd name="T65" fmla="*/ 9 h 211"/>
                <a:gd name="T66" fmla="*/ 16 w 248"/>
                <a:gd name="T67" fmla="*/ 9 h 211"/>
                <a:gd name="T68" fmla="*/ 16 w 248"/>
                <a:gd name="T69" fmla="*/ 9 h 211"/>
                <a:gd name="T70" fmla="*/ 32 w 248"/>
                <a:gd name="T71" fmla="*/ 27 h 211"/>
                <a:gd name="T72" fmla="*/ 40 w 248"/>
                <a:gd name="T73" fmla="*/ 27 h 211"/>
                <a:gd name="T74" fmla="*/ 48 w 248"/>
                <a:gd name="T75" fmla="*/ 27 h 211"/>
                <a:gd name="T76" fmla="*/ 72 w 248"/>
                <a:gd name="T77" fmla="*/ 35 h 211"/>
                <a:gd name="T78" fmla="*/ 80 w 248"/>
                <a:gd name="T79" fmla="*/ 44 h 211"/>
                <a:gd name="T80" fmla="*/ 88 w 248"/>
                <a:gd name="T81" fmla="*/ 44 h 211"/>
                <a:gd name="T82" fmla="*/ 104 w 248"/>
                <a:gd name="T83" fmla="*/ 62 h 211"/>
                <a:gd name="T84" fmla="*/ 112 w 248"/>
                <a:gd name="T85" fmla="*/ 71 h 211"/>
                <a:gd name="T86" fmla="*/ 120 w 248"/>
                <a:gd name="T87" fmla="*/ 79 h 211"/>
                <a:gd name="T88" fmla="*/ 136 w 248"/>
                <a:gd name="T89" fmla="*/ 79 h 211"/>
                <a:gd name="T90" fmla="*/ 144 w 248"/>
                <a:gd name="T91" fmla="*/ 97 h 211"/>
                <a:gd name="T92" fmla="*/ 144 w 248"/>
                <a:gd name="T93" fmla="*/ 97 h 211"/>
                <a:gd name="T94" fmla="*/ 152 w 248"/>
                <a:gd name="T95" fmla="*/ 106 h 211"/>
                <a:gd name="T96" fmla="*/ 168 w 248"/>
                <a:gd name="T97" fmla="*/ 114 h 211"/>
                <a:gd name="T98" fmla="*/ 176 w 248"/>
                <a:gd name="T99" fmla="*/ 123 h 211"/>
                <a:gd name="T100" fmla="*/ 176 w 248"/>
                <a:gd name="T101" fmla="*/ 141 h 211"/>
                <a:gd name="T102" fmla="*/ 184 w 248"/>
                <a:gd name="T103" fmla="*/ 150 h 211"/>
                <a:gd name="T104" fmla="*/ 184 w 248"/>
                <a:gd name="T105" fmla="*/ 158 h 211"/>
                <a:gd name="T106" fmla="*/ 200 w 248"/>
                <a:gd name="T107" fmla="*/ 158 h 211"/>
                <a:gd name="T108" fmla="*/ 200 w 248"/>
                <a:gd name="T109" fmla="*/ 176 h 211"/>
                <a:gd name="T110" fmla="*/ 208 w 248"/>
                <a:gd name="T111" fmla="*/ 185 h 211"/>
                <a:gd name="T112" fmla="*/ 208 w 248"/>
                <a:gd name="T113" fmla="*/ 194 h 211"/>
                <a:gd name="T114" fmla="*/ 208 w 248"/>
                <a:gd name="T115" fmla="*/ 194 h 211"/>
                <a:gd name="T116" fmla="*/ 208 w 248"/>
                <a:gd name="T117" fmla="*/ 194 h 211"/>
                <a:gd name="T118" fmla="*/ 208 w 248"/>
                <a:gd name="T119" fmla="*/ 194 h 211"/>
                <a:gd name="T120" fmla="*/ 216 w 248"/>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8"/>
                <a:gd name="T184" fmla="*/ 0 h 211"/>
                <a:gd name="T185" fmla="*/ 248 w 248"/>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8" h="211">
                  <a:moveTo>
                    <a:pt x="248" y="211"/>
                  </a:moveTo>
                  <a:lnTo>
                    <a:pt x="240" y="194"/>
                  </a:lnTo>
                  <a:lnTo>
                    <a:pt x="240" y="185"/>
                  </a:lnTo>
                  <a:lnTo>
                    <a:pt x="232" y="176"/>
                  </a:lnTo>
                  <a:lnTo>
                    <a:pt x="232" y="158"/>
                  </a:lnTo>
                  <a:lnTo>
                    <a:pt x="232" y="150"/>
                  </a:lnTo>
                  <a:lnTo>
                    <a:pt x="216" y="141"/>
                  </a:lnTo>
                  <a:lnTo>
                    <a:pt x="208" y="123"/>
                  </a:lnTo>
                  <a:lnTo>
                    <a:pt x="208" y="114"/>
                  </a:lnTo>
                  <a:lnTo>
                    <a:pt x="200" y="106"/>
                  </a:lnTo>
                  <a:lnTo>
                    <a:pt x="184" y="97"/>
                  </a:lnTo>
                  <a:lnTo>
                    <a:pt x="176" y="79"/>
                  </a:lnTo>
                  <a:lnTo>
                    <a:pt x="176" y="71"/>
                  </a:lnTo>
                  <a:lnTo>
                    <a:pt x="152" y="62"/>
                  </a:lnTo>
                  <a:lnTo>
                    <a:pt x="144" y="44"/>
                  </a:lnTo>
                  <a:lnTo>
                    <a:pt x="136" y="35"/>
                  </a:lnTo>
                  <a:lnTo>
                    <a:pt x="112" y="35"/>
                  </a:lnTo>
                  <a:lnTo>
                    <a:pt x="104" y="27"/>
                  </a:lnTo>
                  <a:lnTo>
                    <a:pt x="80" y="27"/>
                  </a:lnTo>
                  <a:lnTo>
                    <a:pt x="72" y="27"/>
                  </a:lnTo>
                  <a:lnTo>
                    <a:pt x="48" y="9"/>
                  </a:lnTo>
                  <a:lnTo>
                    <a:pt x="40" y="9"/>
                  </a:lnTo>
                  <a:lnTo>
                    <a:pt x="32" y="9"/>
                  </a:lnTo>
                  <a:lnTo>
                    <a:pt x="16" y="9"/>
                  </a:lnTo>
                  <a:lnTo>
                    <a:pt x="8" y="9"/>
                  </a:lnTo>
                  <a:lnTo>
                    <a:pt x="0" y="0"/>
                  </a:lnTo>
                  <a:lnTo>
                    <a:pt x="8" y="9"/>
                  </a:lnTo>
                  <a:lnTo>
                    <a:pt x="16" y="9"/>
                  </a:lnTo>
                  <a:lnTo>
                    <a:pt x="32" y="27"/>
                  </a:lnTo>
                  <a:lnTo>
                    <a:pt x="40" y="27"/>
                  </a:lnTo>
                  <a:lnTo>
                    <a:pt x="48" y="27"/>
                  </a:lnTo>
                  <a:lnTo>
                    <a:pt x="72" y="35"/>
                  </a:lnTo>
                  <a:lnTo>
                    <a:pt x="80" y="44"/>
                  </a:lnTo>
                  <a:lnTo>
                    <a:pt x="88" y="44"/>
                  </a:lnTo>
                  <a:lnTo>
                    <a:pt x="104" y="62"/>
                  </a:lnTo>
                  <a:lnTo>
                    <a:pt x="112" y="71"/>
                  </a:lnTo>
                  <a:lnTo>
                    <a:pt x="120" y="79"/>
                  </a:lnTo>
                  <a:lnTo>
                    <a:pt x="136" y="79"/>
                  </a:lnTo>
                  <a:lnTo>
                    <a:pt x="144" y="97"/>
                  </a:lnTo>
                  <a:lnTo>
                    <a:pt x="152" y="106"/>
                  </a:lnTo>
                  <a:lnTo>
                    <a:pt x="168" y="114"/>
                  </a:lnTo>
                  <a:lnTo>
                    <a:pt x="176" y="123"/>
                  </a:lnTo>
                  <a:lnTo>
                    <a:pt x="176" y="141"/>
                  </a:lnTo>
                  <a:lnTo>
                    <a:pt x="184" y="150"/>
                  </a:lnTo>
                  <a:lnTo>
                    <a:pt x="184" y="158"/>
                  </a:lnTo>
                  <a:lnTo>
                    <a:pt x="200" y="158"/>
                  </a:lnTo>
                  <a:lnTo>
                    <a:pt x="200" y="176"/>
                  </a:lnTo>
                  <a:lnTo>
                    <a:pt x="208" y="185"/>
                  </a:lnTo>
                  <a:lnTo>
                    <a:pt x="208" y="194"/>
                  </a:lnTo>
                  <a:lnTo>
                    <a:pt x="216"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73" name="Freeform 360"/>
            <p:cNvSpPr>
              <a:spLocks/>
            </p:cNvSpPr>
            <p:nvPr/>
          </p:nvSpPr>
          <p:spPr bwMode="auto">
            <a:xfrm>
              <a:off x="4210" y="2962"/>
              <a:ext cx="199" cy="255"/>
            </a:xfrm>
            <a:custGeom>
              <a:avLst/>
              <a:gdLst>
                <a:gd name="T0" fmla="*/ 48 w 199"/>
                <a:gd name="T1" fmla="*/ 255 h 255"/>
                <a:gd name="T2" fmla="*/ 48 w 199"/>
                <a:gd name="T3" fmla="*/ 238 h 255"/>
                <a:gd name="T4" fmla="*/ 48 w 199"/>
                <a:gd name="T5" fmla="*/ 238 h 255"/>
                <a:gd name="T6" fmla="*/ 48 w 199"/>
                <a:gd name="T7" fmla="*/ 238 h 255"/>
                <a:gd name="T8" fmla="*/ 48 w 199"/>
                <a:gd name="T9" fmla="*/ 229 h 255"/>
                <a:gd name="T10" fmla="*/ 48 w 199"/>
                <a:gd name="T11" fmla="*/ 229 h 255"/>
                <a:gd name="T12" fmla="*/ 48 w 199"/>
                <a:gd name="T13" fmla="*/ 220 h 255"/>
                <a:gd name="T14" fmla="*/ 56 w 199"/>
                <a:gd name="T15" fmla="*/ 202 h 255"/>
                <a:gd name="T16" fmla="*/ 56 w 199"/>
                <a:gd name="T17" fmla="*/ 194 h 255"/>
                <a:gd name="T18" fmla="*/ 56 w 199"/>
                <a:gd name="T19" fmla="*/ 194 h 255"/>
                <a:gd name="T20" fmla="*/ 72 w 199"/>
                <a:gd name="T21" fmla="*/ 185 h 255"/>
                <a:gd name="T22" fmla="*/ 72 w 199"/>
                <a:gd name="T23" fmla="*/ 167 h 255"/>
                <a:gd name="T24" fmla="*/ 80 w 199"/>
                <a:gd name="T25" fmla="*/ 158 h 255"/>
                <a:gd name="T26" fmla="*/ 80 w 199"/>
                <a:gd name="T27" fmla="*/ 150 h 255"/>
                <a:gd name="T28" fmla="*/ 80 w 199"/>
                <a:gd name="T29" fmla="*/ 150 h 255"/>
                <a:gd name="T30" fmla="*/ 88 w 199"/>
                <a:gd name="T31" fmla="*/ 150 h 255"/>
                <a:gd name="T32" fmla="*/ 88 w 199"/>
                <a:gd name="T33" fmla="*/ 123 h 255"/>
                <a:gd name="T34" fmla="*/ 104 w 199"/>
                <a:gd name="T35" fmla="*/ 115 h 255"/>
                <a:gd name="T36" fmla="*/ 112 w 199"/>
                <a:gd name="T37" fmla="*/ 106 h 255"/>
                <a:gd name="T38" fmla="*/ 120 w 199"/>
                <a:gd name="T39" fmla="*/ 88 h 255"/>
                <a:gd name="T40" fmla="*/ 135 w 199"/>
                <a:gd name="T41" fmla="*/ 79 h 255"/>
                <a:gd name="T42" fmla="*/ 143 w 199"/>
                <a:gd name="T43" fmla="*/ 71 h 255"/>
                <a:gd name="T44" fmla="*/ 151 w 199"/>
                <a:gd name="T45" fmla="*/ 53 h 255"/>
                <a:gd name="T46" fmla="*/ 151 w 199"/>
                <a:gd name="T47" fmla="*/ 44 h 255"/>
                <a:gd name="T48" fmla="*/ 167 w 199"/>
                <a:gd name="T49" fmla="*/ 35 h 255"/>
                <a:gd name="T50" fmla="*/ 175 w 199"/>
                <a:gd name="T51" fmla="*/ 27 h 255"/>
                <a:gd name="T52" fmla="*/ 183 w 199"/>
                <a:gd name="T53" fmla="*/ 9 h 255"/>
                <a:gd name="T54" fmla="*/ 183 w 199"/>
                <a:gd name="T55" fmla="*/ 9 h 255"/>
                <a:gd name="T56" fmla="*/ 183 w 199"/>
                <a:gd name="T57" fmla="*/ 9 h 255"/>
                <a:gd name="T58" fmla="*/ 183 w 199"/>
                <a:gd name="T59" fmla="*/ 0 h 255"/>
                <a:gd name="T60" fmla="*/ 199 w 199"/>
                <a:gd name="T61" fmla="*/ 9 h 255"/>
                <a:gd name="T62" fmla="*/ 183 w 199"/>
                <a:gd name="T63" fmla="*/ 9 h 255"/>
                <a:gd name="T64" fmla="*/ 183 w 199"/>
                <a:gd name="T65" fmla="*/ 9 h 255"/>
                <a:gd name="T66" fmla="*/ 183 w 199"/>
                <a:gd name="T67" fmla="*/ 9 h 255"/>
                <a:gd name="T68" fmla="*/ 175 w 199"/>
                <a:gd name="T69" fmla="*/ 9 h 255"/>
                <a:gd name="T70" fmla="*/ 167 w 199"/>
                <a:gd name="T71" fmla="*/ 9 h 255"/>
                <a:gd name="T72" fmla="*/ 151 w 199"/>
                <a:gd name="T73" fmla="*/ 27 h 255"/>
                <a:gd name="T74" fmla="*/ 143 w 199"/>
                <a:gd name="T75" fmla="*/ 27 h 255"/>
                <a:gd name="T76" fmla="*/ 135 w 199"/>
                <a:gd name="T77" fmla="*/ 27 h 255"/>
                <a:gd name="T78" fmla="*/ 120 w 199"/>
                <a:gd name="T79" fmla="*/ 35 h 255"/>
                <a:gd name="T80" fmla="*/ 112 w 199"/>
                <a:gd name="T81" fmla="*/ 44 h 255"/>
                <a:gd name="T82" fmla="*/ 104 w 199"/>
                <a:gd name="T83" fmla="*/ 44 h 255"/>
                <a:gd name="T84" fmla="*/ 88 w 199"/>
                <a:gd name="T85" fmla="*/ 53 h 255"/>
                <a:gd name="T86" fmla="*/ 72 w 199"/>
                <a:gd name="T87" fmla="*/ 71 h 255"/>
                <a:gd name="T88" fmla="*/ 72 w 199"/>
                <a:gd name="T89" fmla="*/ 71 h 255"/>
                <a:gd name="T90" fmla="*/ 72 w 199"/>
                <a:gd name="T91" fmla="*/ 79 h 255"/>
                <a:gd name="T92" fmla="*/ 56 w 199"/>
                <a:gd name="T93" fmla="*/ 88 h 255"/>
                <a:gd name="T94" fmla="*/ 48 w 199"/>
                <a:gd name="T95" fmla="*/ 106 h 255"/>
                <a:gd name="T96" fmla="*/ 40 w 199"/>
                <a:gd name="T97" fmla="*/ 115 h 255"/>
                <a:gd name="T98" fmla="*/ 40 w 199"/>
                <a:gd name="T99" fmla="*/ 141 h 255"/>
                <a:gd name="T100" fmla="*/ 32 w 199"/>
                <a:gd name="T101" fmla="*/ 150 h 255"/>
                <a:gd name="T102" fmla="*/ 16 w 199"/>
                <a:gd name="T103" fmla="*/ 158 h 255"/>
                <a:gd name="T104" fmla="*/ 16 w 199"/>
                <a:gd name="T105" fmla="*/ 185 h 255"/>
                <a:gd name="T106" fmla="*/ 16 w 199"/>
                <a:gd name="T107" fmla="*/ 194 h 255"/>
                <a:gd name="T108" fmla="*/ 8 w 199"/>
                <a:gd name="T109" fmla="*/ 202 h 255"/>
                <a:gd name="T110" fmla="*/ 8 w 199"/>
                <a:gd name="T111" fmla="*/ 220 h 255"/>
                <a:gd name="T112" fmla="*/ 8 w 199"/>
                <a:gd name="T113" fmla="*/ 229 h 255"/>
                <a:gd name="T114" fmla="*/ 8 w 199"/>
                <a:gd name="T115" fmla="*/ 238 h 255"/>
                <a:gd name="T116" fmla="*/ 8 w 199"/>
                <a:gd name="T117" fmla="*/ 238 h 255"/>
                <a:gd name="T118" fmla="*/ 0 w 199"/>
                <a:gd name="T119" fmla="*/ 238 h 255"/>
                <a:gd name="T120" fmla="*/ 8 w 199"/>
                <a:gd name="T121" fmla="*/ 255 h 255"/>
                <a:gd name="T122" fmla="*/ 48 w 199"/>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99"/>
                <a:gd name="T187" fmla="*/ 0 h 255"/>
                <a:gd name="T188" fmla="*/ 199 w 199"/>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99" h="255">
                  <a:moveTo>
                    <a:pt x="48" y="255"/>
                  </a:moveTo>
                  <a:lnTo>
                    <a:pt x="48" y="238"/>
                  </a:lnTo>
                  <a:lnTo>
                    <a:pt x="48" y="229"/>
                  </a:lnTo>
                  <a:lnTo>
                    <a:pt x="48" y="220"/>
                  </a:lnTo>
                  <a:lnTo>
                    <a:pt x="56" y="202"/>
                  </a:lnTo>
                  <a:lnTo>
                    <a:pt x="56" y="194"/>
                  </a:lnTo>
                  <a:lnTo>
                    <a:pt x="72" y="185"/>
                  </a:lnTo>
                  <a:lnTo>
                    <a:pt x="72" y="167"/>
                  </a:lnTo>
                  <a:lnTo>
                    <a:pt x="80" y="158"/>
                  </a:lnTo>
                  <a:lnTo>
                    <a:pt x="80" y="150"/>
                  </a:lnTo>
                  <a:lnTo>
                    <a:pt x="88" y="150"/>
                  </a:lnTo>
                  <a:lnTo>
                    <a:pt x="88" y="123"/>
                  </a:lnTo>
                  <a:lnTo>
                    <a:pt x="104" y="115"/>
                  </a:lnTo>
                  <a:lnTo>
                    <a:pt x="112" y="106"/>
                  </a:lnTo>
                  <a:lnTo>
                    <a:pt x="120" y="88"/>
                  </a:lnTo>
                  <a:lnTo>
                    <a:pt x="135" y="79"/>
                  </a:lnTo>
                  <a:lnTo>
                    <a:pt x="143" y="71"/>
                  </a:lnTo>
                  <a:lnTo>
                    <a:pt x="151" y="53"/>
                  </a:lnTo>
                  <a:lnTo>
                    <a:pt x="151" y="44"/>
                  </a:lnTo>
                  <a:lnTo>
                    <a:pt x="167" y="35"/>
                  </a:lnTo>
                  <a:lnTo>
                    <a:pt x="175" y="27"/>
                  </a:lnTo>
                  <a:lnTo>
                    <a:pt x="183" y="9"/>
                  </a:lnTo>
                  <a:lnTo>
                    <a:pt x="183" y="0"/>
                  </a:lnTo>
                  <a:lnTo>
                    <a:pt x="199" y="9"/>
                  </a:lnTo>
                  <a:lnTo>
                    <a:pt x="183" y="9"/>
                  </a:lnTo>
                  <a:lnTo>
                    <a:pt x="175" y="9"/>
                  </a:lnTo>
                  <a:lnTo>
                    <a:pt x="167" y="9"/>
                  </a:lnTo>
                  <a:lnTo>
                    <a:pt x="151" y="27"/>
                  </a:lnTo>
                  <a:lnTo>
                    <a:pt x="143" y="27"/>
                  </a:lnTo>
                  <a:lnTo>
                    <a:pt x="135" y="27"/>
                  </a:lnTo>
                  <a:lnTo>
                    <a:pt x="120" y="35"/>
                  </a:lnTo>
                  <a:lnTo>
                    <a:pt x="112" y="44"/>
                  </a:lnTo>
                  <a:lnTo>
                    <a:pt x="104" y="44"/>
                  </a:lnTo>
                  <a:lnTo>
                    <a:pt x="88" y="53"/>
                  </a:lnTo>
                  <a:lnTo>
                    <a:pt x="72" y="71"/>
                  </a:lnTo>
                  <a:lnTo>
                    <a:pt x="72" y="79"/>
                  </a:lnTo>
                  <a:lnTo>
                    <a:pt x="56" y="88"/>
                  </a:lnTo>
                  <a:lnTo>
                    <a:pt x="48" y="106"/>
                  </a:lnTo>
                  <a:lnTo>
                    <a:pt x="40" y="115"/>
                  </a:lnTo>
                  <a:lnTo>
                    <a:pt x="40" y="141"/>
                  </a:lnTo>
                  <a:lnTo>
                    <a:pt x="32" y="150"/>
                  </a:lnTo>
                  <a:lnTo>
                    <a:pt x="16" y="158"/>
                  </a:lnTo>
                  <a:lnTo>
                    <a:pt x="16" y="185"/>
                  </a:lnTo>
                  <a:lnTo>
                    <a:pt x="16" y="194"/>
                  </a:lnTo>
                  <a:lnTo>
                    <a:pt x="8" y="202"/>
                  </a:lnTo>
                  <a:lnTo>
                    <a:pt x="8" y="220"/>
                  </a:lnTo>
                  <a:lnTo>
                    <a:pt x="8" y="229"/>
                  </a:lnTo>
                  <a:lnTo>
                    <a:pt x="8" y="238"/>
                  </a:lnTo>
                  <a:lnTo>
                    <a:pt x="0" y="238"/>
                  </a:lnTo>
                  <a:lnTo>
                    <a:pt x="8" y="255"/>
                  </a:lnTo>
                  <a:lnTo>
                    <a:pt x="48"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74" name="Freeform 361"/>
            <p:cNvSpPr>
              <a:spLocks/>
            </p:cNvSpPr>
            <p:nvPr/>
          </p:nvSpPr>
          <p:spPr bwMode="auto">
            <a:xfrm>
              <a:off x="4210" y="2962"/>
              <a:ext cx="199" cy="255"/>
            </a:xfrm>
            <a:custGeom>
              <a:avLst/>
              <a:gdLst>
                <a:gd name="T0" fmla="*/ 48 w 199"/>
                <a:gd name="T1" fmla="*/ 255 h 255"/>
                <a:gd name="T2" fmla="*/ 48 w 199"/>
                <a:gd name="T3" fmla="*/ 238 h 255"/>
                <a:gd name="T4" fmla="*/ 48 w 199"/>
                <a:gd name="T5" fmla="*/ 238 h 255"/>
                <a:gd name="T6" fmla="*/ 48 w 199"/>
                <a:gd name="T7" fmla="*/ 238 h 255"/>
                <a:gd name="T8" fmla="*/ 48 w 199"/>
                <a:gd name="T9" fmla="*/ 229 h 255"/>
                <a:gd name="T10" fmla="*/ 48 w 199"/>
                <a:gd name="T11" fmla="*/ 229 h 255"/>
                <a:gd name="T12" fmla="*/ 48 w 199"/>
                <a:gd name="T13" fmla="*/ 220 h 255"/>
                <a:gd name="T14" fmla="*/ 56 w 199"/>
                <a:gd name="T15" fmla="*/ 202 h 255"/>
                <a:gd name="T16" fmla="*/ 56 w 199"/>
                <a:gd name="T17" fmla="*/ 194 h 255"/>
                <a:gd name="T18" fmla="*/ 56 w 199"/>
                <a:gd name="T19" fmla="*/ 194 h 255"/>
                <a:gd name="T20" fmla="*/ 72 w 199"/>
                <a:gd name="T21" fmla="*/ 185 h 255"/>
                <a:gd name="T22" fmla="*/ 72 w 199"/>
                <a:gd name="T23" fmla="*/ 167 h 255"/>
                <a:gd name="T24" fmla="*/ 80 w 199"/>
                <a:gd name="T25" fmla="*/ 158 h 255"/>
                <a:gd name="T26" fmla="*/ 80 w 199"/>
                <a:gd name="T27" fmla="*/ 150 h 255"/>
                <a:gd name="T28" fmla="*/ 80 w 199"/>
                <a:gd name="T29" fmla="*/ 150 h 255"/>
                <a:gd name="T30" fmla="*/ 88 w 199"/>
                <a:gd name="T31" fmla="*/ 150 h 255"/>
                <a:gd name="T32" fmla="*/ 88 w 199"/>
                <a:gd name="T33" fmla="*/ 123 h 255"/>
                <a:gd name="T34" fmla="*/ 104 w 199"/>
                <a:gd name="T35" fmla="*/ 115 h 255"/>
                <a:gd name="T36" fmla="*/ 112 w 199"/>
                <a:gd name="T37" fmla="*/ 106 h 255"/>
                <a:gd name="T38" fmla="*/ 120 w 199"/>
                <a:gd name="T39" fmla="*/ 88 h 255"/>
                <a:gd name="T40" fmla="*/ 135 w 199"/>
                <a:gd name="T41" fmla="*/ 79 h 255"/>
                <a:gd name="T42" fmla="*/ 143 w 199"/>
                <a:gd name="T43" fmla="*/ 71 h 255"/>
                <a:gd name="T44" fmla="*/ 151 w 199"/>
                <a:gd name="T45" fmla="*/ 53 h 255"/>
                <a:gd name="T46" fmla="*/ 151 w 199"/>
                <a:gd name="T47" fmla="*/ 44 h 255"/>
                <a:gd name="T48" fmla="*/ 167 w 199"/>
                <a:gd name="T49" fmla="*/ 35 h 255"/>
                <a:gd name="T50" fmla="*/ 175 w 199"/>
                <a:gd name="T51" fmla="*/ 27 h 255"/>
                <a:gd name="T52" fmla="*/ 183 w 199"/>
                <a:gd name="T53" fmla="*/ 9 h 255"/>
                <a:gd name="T54" fmla="*/ 183 w 199"/>
                <a:gd name="T55" fmla="*/ 9 h 255"/>
                <a:gd name="T56" fmla="*/ 183 w 199"/>
                <a:gd name="T57" fmla="*/ 9 h 255"/>
                <a:gd name="T58" fmla="*/ 183 w 199"/>
                <a:gd name="T59" fmla="*/ 0 h 255"/>
                <a:gd name="T60" fmla="*/ 199 w 199"/>
                <a:gd name="T61" fmla="*/ 9 h 255"/>
                <a:gd name="T62" fmla="*/ 183 w 199"/>
                <a:gd name="T63" fmla="*/ 9 h 255"/>
                <a:gd name="T64" fmla="*/ 183 w 199"/>
                <a:gd name="T65" fmla="*/ 9 h 255"/>
                <a:gd name="T66" fmla="*/ 183 w 199"/>
                <a:gd name="T67" fmla="*/ 9 h 255"/>
                <a:gd name="T68" fmla="*/ 175 w 199"/>
                <a:gd name="T69" fmla="*/ 9 h 255"/>
                <a:gd name="T70" fmla="*/ 167 w 199"/>
                <a:gd name="T71" fmla="*/ 9 h 255"/>
                <a:gd name="T72" fmla="*/ 151 w 199"/>
                <a:gd name="T73" fmla="*/ 27 h 255"/>
                <a:gd name="T74" fmla="*/ 143 w 199"/>
                <a:gd name="T75" fmla="*/ 27 h 255"/>
                <a:gd name="T76" fmla="*/ 135 w 199"/>
                <a:gd name="T77" fmla="*/ 27 h 255"/>
                <a:gd name="T78" fmla="*/ 120 w 199"/>
                <a:gd name="T79" fmla="*/ 35 h 255"/>
                <a:gd name="T80" fmla="*/ 112 w 199"/>
                <a:gd name="T81" fmla="*/ 44 h 255"/>
                <a:gd name="T82" fmla="*/ 104 w 199"/>
                <a:gd name="T83" fmla="*/ 44 h 255"/>
                <a:gd name="T84" fmla="*/ 88 w 199"/>
                <a:gd name="T85" fmla="*/ 53 h 255"/>
                <a:gd name="T86" fmla="*/ 72 w 199"/>
                <a:gd name="T87" fmla="*/ 71 h 255"/>
                <a:gd name="T88" fmla="*/ 72 w 199"/>
                <a:gd name="T89" fmla="*/ 71 h 255"/>
                <a:gd name="T90" fmla="*/ 72 w 199"/>
                <a:gd name="T91" fmla="*/ 79 h 255"/>
                <a:gd name="T92" fmla="*/ 56 w 199"/>
                <a:gd name="T93" fmla="*/ 88 h 255"/>
                <a:gd name="T94" fmla="*/ 48 w 199"/>
                <a:gd name="T95" fmla="*/ 106 h 255"/>
                <a:gd name="T96" fmla="*/ 40 w 199"/>
                <a:gd name="T97" fmla="*/ 115 h 255"/>
                <a:gd name="T98" fmla="*/ 40 w 199"/>
                <a:gd name="T99" fmla="*/ 141 h 255"/>
                <a:gd name="T100" fmla="*/ 32 w 199"/>
                <a:gd name="T101" fmla="*/ 150 h 255"/>
                <a:gd name="T102" fmla="*/ 16 w 199"/>
                <a:gd name="T103" fmla="*/ 158 h 255"/>
                <a:gd name="T104" fmla="*/ 16 w 199"/>
                <a:gd name="T105" fmla="*/ 185 h 255"/>
                <a:gd name="T106" fmla="*/ 16 w 199"/>
                <a:gd name="T107" fmla="*/ 194 h 255"/>
                <a:gd name="T108" fmla="*/ 8 w 199"/>
                <a:gd name="T109" fmla="*/ 202 h 255"/>
                <a:gd name="T110" fmla="*/ 8 w 199"/>
                <a:gd name="T111" fmla="*/ 220 h 255"/>
                <a:gd name="T112" fmla="*/ 8 w 199"/>
                <a:gd name="T113" fmla="*/ 229 h 255"/>
                <a:gd name="T114" fmla="*/ 8 w 199"/>
                <a:gd name="T115" fmla="*/ 238 h 255"/>
                <a:gd name="T116" fmla="*/ 8 w 199"/>
                <a:gd name="T117" fmla="*/ 238 h 255"/>
                <a:gd name="T118" fmla="*/ 0 w 199"/>
                <a:gd name="T119" fmla="*/ 238 h 255"/>
                <a:gd name="T120" fmla="*/ 8 w 199"/>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99"/>
                <a:gd name="T184" fmla="*/ 0 h 255"/>
                <a:gd name="T185" fmla="*/ 199 w 199"/>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99" h="255">
                  <a:moveTo>
                    <a:pt x="48" y="255"/>
                  </a:moveTo>
                  <a:lnTo>
                    <a:pt x="48" y="238"/>
                  </a:lnTo>
                  <a:lnTo>
                    <a:pt x="48" y="229"/>
                  </a:lnTo>
                  <a:lnTo>
                    <a:pt x="48" y="220"/>
                  </a:lnTo>
                  <a:lnTo>
                    <a:pt x="56" y="202"/>
                  </a:lnTo>
                  <a:lnTo>
                    <a:pt x="56" y="194"/>
                  </a:lnTo>
                  <a:lnTo>
                    <a:pt x="72" y="185"/>
                  </a:lnTo>
                  <a:lnTo>
                    <a:pt x="72" y="167"/>
                  </a:lnTo>
                  <a:lnTo>
                    <a:pt x="80" y="158"/>
                  </a:lnTo>
                  <a:lnTo>
                    <a:pt x="80" y="150"/>
                  </a:lnTo>
                  <a:lnTo>
                    <a:pt x="88" y="150"/>
                  </a:lnTo>
                  <a:lnTo>
                    <a:pt x="88" y="123"/>
                  </a:lnTo>
                  <a:lnTo>
                    <a:pt x="104" y="115"/>
                  </a:lnTo>
                  <a:lnTo>
                    <a:pt x="112" y="106"/>
                  </a:lnTo>
                  <a:lnTo>
                    <a:pt x="120" y="88"/>
                  </a:lnTo>
                  <a:lnTo>
                    <a:pt x="135" y="79"/>
                  </a:lnTo>
                  <a:lnTo>
                    <a:pt x="143" y="71"/>
                  </a:lnTo>
                  <a:lnTo>
                    <a:pt x="151" y="53"/>
                  </a:lnTo>
                  <a:lnTo>
                    <a:pt x="151" y="44"/>
                  </a:lnTo>
                  <a:lnTo>
                    <a:pt x="167" y="35"/>
                  </a:lnTo>
                  <a:lnTo>
                    <a:pt x="175" y="27"/>
                  </a:lnTo>
                  <a:lnTo>
                    <a:pt x="183" y="9"/>
                  </a:lnTo>
                  <a:lnTo>
                    <a:pt x="183" y="0"/>
                  </a:lnTo>
                  <a:lnTo>
                    <a:pt x="199" y="9"/>
                  </a:lnTo>
                  <a:lnTo>
                    <a:pt x="183" y="9"/>
                  </a:lnTo>
                  <a:lnTo>
                    <a:pt x="175" y="9"/>
                  </a:lnTo>
                  <a:lnTo>
                    <a:pt x="167" y="9"/>
                  </a:lnTo>
                  <a:lnTo>
                    <a:pt x="151" y="27"/>
                  </a:lnTo>
                  <a:lnTo>
                    <a:pt x="143" y="27"/>
                  </a:lnTo>
                  <a:lnTo>
                    <a:pt x="135" y="27"/>
                  </a:lnTo>
                  <a:lnTo>
                    <a:pt x="120" y="35"/>
                  </a:lnTo>
                  <a:lnTo>
                    <a:pt x="112" y="44"/>
                  </a:lnTo>
                  <a:lnTo>
                    <a:pt x="104" y="44"/>
                  </a:lnTo>
                  <a:lnTo>
                    <a:pt x="88" y="53"/>
                  </a:lnTo>
                  <a:lnTo>
                    <a:pt x="72" y="71"/>
                  </a:lnTo>
                  <a:lnTo>
                    <a:pt x="72" y="79"/>
                  </a:lnTo>
                  <a:lnTo>
                    <a:pt x="56" y="88"/>
                  </a:lnTo>
                  <a:lnTo>
                    <a:pt x="48" y="106"/>
                  </a:lnTo>
                  <a:lnTo>
                    <a:pt x="40" y="115"/>
                  </a:lnTo>
                  <a:lnTo>
                    <a:pt x="40" y="141"/>
                  </a:lnTo>
                  <a:lnTo>
                    <a:pt x="32" y="150"/>
                  </a:lnTo>
                  <a:lnTo>
                    <a:pt x="16" y="158"/>
                  </a:lnTo>
                  <a:lnTo>
                    <a:pt x="16" y="185"/>
                  </a:lnTo>
                  <a:lnTo>
                    <a:pt x="16" y="194"/>
                  </a:lnTo>
                  <a:lnTo>
                    <a:pt x="8" y="202"/>
                  </a:lnTo>
                  <a:lnTo>
                    <a:pt x="8" y="220"/>
                  </a:lnTo>
                  <a:lnTo>
                    <a:pt x="8" y="229"/>
                  </a:lnTo>
                  <a:lnTo>
                    <a:pt x="8" y="238"/>
                  </a:lnTo>
                  <a:lnTo>
                    <a:pt x="0" y="238"/>
                  </a:lnTo>
                  <a:lnTo>
                    <a:pt x="8"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75" name="Freeform 362"/>
            <p:cNvSpPr>
              <a:spLocks/>
            </p:cNvSpPr>
            <p:nvPr/>
          </p:nvSpPr>
          <p:spPr bwMode="auto">
            <a:xfrm>
              <a:off x="4194" y="2857"/>
              <a:ext cx="287" cy="360"/>
            </a:xfrm>
            <a:custGeom>
              <a:avLst/>
              <a:gdLst>
                <a:gd name="T0" fmla="*/ 48 w 287"/>
                <a:gd name="T1" fmla="*/ 343 h 360"/>
                <a:gd name="T2" fmla="*/ 48 w 287"/>
                <a:gd name="T3" fmla="*/ 334 h 360"/>
                <a:gd name="T4" fmla="*/ 48 w 287"/>
                <a:gd name="T5" fmla="*/ 299 h 360"/>
                <a:gd name="T6" fmla="*/ 56 w 287"/>
                <a:gd name="T7" fmla="*/ 263 h 360"/>
                <a:gd name="T8" fmla="*/ 56 w 287"/>
                <a:gd name="T9" fmla="*/ 220 h 360"/>
                <a:gd name="T10" fmla="*/ 72 w 287"/>
                <a:gd name="T11" fmla="*/ 176 h 360"/>
                <a:gd name="T12" fmla="*/ 88 w 287"/>
                <a:gd name="T13" fmla="*/ 140 h 360"/>
                <a:gd name="T14" fmla="*/ 104 w 287"/>
                <a:gd name="T15" fmla="*/ 132 h 360"/>
                <a:gd name="T16" fmla="*/ 128 w 287"/>
                <a:gd name="T17" fmla="*/ 96 h 360"/>
                <a:gd name="T18" fmla="*/ 151 w 287"/>
                <a:gd name="T19" fmla="*/ 70 h 360"/>
                <a:gd name="T20" fmla="*/ 167 w 287"/>
                <a:gd name="T21" fmla="*/ 61 h 360"/>
                <a:gd name="T22" fmla="*/ 191 w 287"/>
                <a:gd name="T23" fmla="*/ 35 h 360"/>
                <a:gd name="T24" fmla="*/ 223 w 287"/>
                <a:gd name="T25" fmla="*/ 26 h 360"/>
                <a:gd name="T26" fmla="*/ 247 w 287"/>
                <a:gd name="T27" fmla="*/ 17 h 360"/>
                <a:gd name="T28" fmla="*/ 271 w 287"/>
                <a:gd name="T29" fmla="*/ 0 h 360"/>
                <a:gd name="T30" fmla="*/ 287 w 287"/>
                <a:gd name="T31" fmla="*/ 0 h 360"/>
                <a:gd name="T32" fmla="*/ 271 w 287"/>
                <a:gd name="T33" fmla="*/ 0 h 360"/>
                <a:gd name="T34" fmla="*/ 255 w 287"/>
                <a:gd name="T35" fmla="*/ 0 h 360"/>
                <a:gd name="T36" fmla="*/ 231 w 287"/>
                <a:gd name="T37" fmla="*/ 0 h 360"/>
                <a:gd name="T38" fmla="*/ 199 w 287"/>
                <a:gd name="T39" fmla="*/ 17 h 360"/>
                <a:gd name="T40" fmla="*/ 167 w 287"/>
                <a:gd name="T41" fmla="*/ 17 h 360"/>
                <a:gd name="T42" fmla="*/ 136 w 287"/>
                <a:gd name="T43" fmla="*/ 26 h 360"/>
                <a:gd name="T44" fmla="*/ 120 w 287"/>
                <a:gd name="T45" fmla="*/ 35 h 360"/>
                <a:gd name="T46" fmla="*/ 96 w 287"/>
                <a:gd name="T47" fmla="*/ 44 h 360"/>
                <a:gd name="T48" fmla="*/ 88 w 287"/>
                <a:gd name="T49" fmla="*/ 70 h 360"/>
                <a:gd name="T50" fmla="*/ 64 w 287"/>
                <a:gd name="T51" fmla="*/ 96 h 360"/>
                <a:gd name="T52" fmla="*/ 56 w 287"/>
                <a:gd name="T53" fmla="*/ 105 h 360"/>
                <a:gd name="T54" fmla="*/ 48 w 287"/>
                <a:gd name="T55" fmla="*/ 132 h 360"/>
                <a:gd name="T56" fmla="*/ 24 w 287"/>
                <a:gd name="T57" fmla="*/ 149 h 360"/>
                <a:gd name="T58" fmla="*/ 16 w 287"/>
                <a:gd name="T59" fmla="*/ 176 h 360"/>
                <a:gd name="T60" fmla="*/ 16 w 287"/>
                <a:gd name="T61" fmla="*/ 193 h 360"/>
                <a:gd name="T62" fmla="*/ 0 w 287"/>
                <a:gd name="T63" fmla="*/ 220 h 360"/>
                <a:gd name="T64" fmla="*/ 0 w 287"/>
                <a:gd name="T65" fmla="*/ 246 h 360"/>
                <a:gd name="T66" fmla="*/ 0 w 287"/>
                <a:gd name="T67" fmla="*/ 272 h 360"/>
                <a:gd name="T68" fmla="*/ 0 w 287"/>
                <a:gd name="T69" fmla="*/ 299 h 360"/>
                <a:gd name="T70" fmla="*/ 0 w 287"/>
                <a:gd name="T71" fmla="*/ 334 h 360"/>
                <a:gd name="T72" fmla="*/ 0 w 287"/>
                <a:gd name="T73" fmla="*/ 343 h 360"/>
                <a:gd name="T74" fmla="*/ 0 w 287"/>
                <a:gd name="T75" fmla="*/ 343 h 360"/>
                <a:gd name="T76" fmla="*/ 48 w 287"/>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7"/>
                <a:gd name="T118" fmla="*/ 0 h 360"/>
                <a:gd name="T119" fmla="*/ 287 w 287"/>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7" h="360">
                  <a:moveTo>
                    <a:pt x="48" y="360"/>
                  </a:moveTo>
                  <a:lnTo>
                    <a:pt x="48" y="343"/>
                  </a:lnTo>
                  <a:lnTo>
                    <a:pt x="48" y="334"/>
                  </a:lnTo>
                  <a:lnTo>
                    <a:pt x="48" y="325"/>
                  </a:lnTo>
                  <a:lnTo>
                    <a:pt x="48" y="299"/>
                  </a:lnTo>
                  <a:lnTo>
                    <a:pt x="48" y="290"/>
                  </a:lnTo>
                  <a:lnTo>
                    <a:pt x="56" y="263"/>
                  </a:lnTo>
                  <a:lnTo>
                    <a:pt x="56" y="246"/>
                  </a:lnTo>
                  <a:lnTo>
                    <a:pt x="56" y="220"/>
                  </a:lnTo>
                  <a:lnTo>
                    <a:pt x="64" y="193"/>
                  </a:lnTo>
                  <a:lnTo>
                    <a:pt x="72" y="176"/>
                  </a:lnTo>
                  <a:lnTo>
                    <a:pt x="88" y="158"/>
                  </a:lnTo>
                  <a:lnTo>
                    <a:pt x="88" y="140"/>
                  </a:lnTo>
                  <a:lnTo>
                    <a:pt x="96" y="132"/>
                  </a:lnTo>
                  <a:lnTo>
                    <a:pt x="104" y="132"/>
                  </a:lnTo>
                  <a:lnTo>
                    <a:pt x="120" y="105"/>
                  </a:lnTo>
                  <a:lnTo>
                    <a:pt x="128" y="96"/>
                  </a:lnTo>
                  <a:lnTo>
                    <a:pt x="136" y="79"/>
                  </a:lnTo>
                  <a:lnTo>
                    <a:pt x="151" y="70"/>
                  </a:lnTo>
                  <a:lnTo>
                    <a:pt x="159" y="61"/>
                  </a:lnTo>
                  <a:lnTo>
                    <a:pt x="167" y="61"/>
                  </a:lnTo>
                  <a:lnTo>
                    <a:pt x="183" y="44"/>
                  </a:lnTo>
                  <a:lnTo>
                    <a:pt x="191" y="35"/>
                  </a:lnTo>
                  <a:lnTo>
                    <a:pt x="215" y="35"/>
                  </a:lnTo>
                  <a:lnTo>
                    <a:pt x="223" y="26"/>
                  </a:lnTo>
                  <a:lnTo>
                    <a:pt x="231" y="26"/>
                  </a:lnTo>
                  <a:lnTo>
                    <a:pt x="247" y="17"/>
                  </a:lnTo>
                  <a:lnTo>
                    <a:pt x="263" y="0"/>
                  </a:lnTo>
                  <a:lnTo>
                    <a:pt x="271" y="0"/>
                  </a:lnTo>
                  <a:lnTo>
                    <a:pt x="287" y="0"/>
                  </a:lnTo>
                  <a:lnTo>
                    <a:pt x="271" y="0"/>
                  </a:lnTo>
                  <a:lnTo>
                    <a:pt x="263" y="0"/>
                  </a:lnTo>
                  <a:lnTo>
                    <a:pt x="255" y="0"/>
                  </a:lnTo>
                  <a:lnTo>
                    <a:pt x="247" y="0"/>
                  </a:lnTo>
                  <a:lnTo>
                    <a:pt x="231" y="0"/>
                  </a:lnTo>
                  <a:lnTo>
                    <a:pt x="223" y="0"/>
                  </a:lnTo>
                  <a:lnTo>
                    <a:pt x="199" y="17"/>
                  </a:lnTo>
                  <a:lnTo>
                    <a:pt x="191" y="17"/>
                  </a:lnTo>
                  <a:lnTo>
                    <a:pt x="167" y="17"/>
                  </a:lnTo>
                  <a:lnTo>
                    <a:pt x="159" y="26"/>
                  </a:lnTo>
                  <a:lnTo>
                    <a:pt x="136" y="26"/>
                  </a:lnTo>
                  <a:lnTo>
                    <a:pt x="128" y="35"/>
                  </a:lnTo>
                  <a:lnTo>
                    <a:pt x="120" y="35"/>
                  </a:lnTo>
                  <a:lnTo>
                    <a:pt x="120" y="44"/>
                  </a:lnTo>
                  <a:lnTo>
                    <a:pt x="96" y="44"/>
                  </a:lnTo>
                  <a:lnTo>
                    <a:pt x="96" y="61"/>
                  </a:lnTo>
                  <a:lnTo>
                    <a:pt x="88" y="70"/>
                  </a:lnTo>
                  <a:lnTo>
                    <a:pt x="72" y="79"/>
                  </a:lnTo>
                  <a:lnTo>
                    <a:pt x="64" y="96"/>
                  </a:lnTo>
                  <a:lnTo>
                    <a:pt x="56" y="96"/>
                  </a:lnTo>
                  <a:lnTo>
                    <a:pt x="56" y="105"/>
                  </a:lnTo>
                  <a:lnTo>
                    <a:pt x="48" y="114"/>
                  </a:lnTo>
                  <a:lnTo>
                    <a:pt x="48" y="132"/>
                  </a:lnTo>
                  <a:lnTo>
                    <a:pt x="32" y="140"/>
                  </a:lnTo>
                  <a:lnTo>
                    <a:pt x="24" y="149"/>
                  </a:lnTo>
                  <a:lnTo>
                    <a:pt x="24" y="158"/>
                  </a:lnTo>
                  <a:lnTo>
                    <a:pt x="16" y="176"/>
                  </a:lnTo>
                  <a:lnTo>
                    <a:pt x="16" y="184"/>
                  </a:lnTo>
                  <a:lnTo>
                    <a:pt x="16" y="193"/>
                  </a:lnTo>
                  <a:lnTo>
                    <a:pt x="0" y="211"/>
                  </a:lnTo>
                  <a:lnTo>
                    <a:pt x="0" y="220"/>
                  </a:lnTo>
                  <a:lnTo>
                    <a:pt x="0" y="228"/>
                  </a:lnTo>
                  <a:lnTo>
                    <a:pt x="0" y="246"/>
                  </a:lnTo>
                  <a:lnTo>
                    <a:pt x="0" y="263"/>
                  </a:lnTo>
                  <a:lnTo>
                    <a:pt x="0" y="272"/>
                  </a:lnTo>
                  <a:lnTo>
                    <a:pt x="0" y="290"/>
                  </a:lnTo>
                  <a:lnTo>
                    <a:pt x="0" y="299"/>
                  </a:lnTo>
                  <a:lnTo>
                    <a:pt x="0" y="325"/>
                  </a:lnTo>
                  <a:lnTo>
                    <a:pt x="0" y="334"/>
                  </a:lnTo>
                  <a:lnTo>
                    <a:pt x="0" y="343"/>
                  </a:lnTo>
                  <a:lnTo>
                    <a:pt x="16" y="360"/>
                  </a:lnTo>
                  <a:lnTo>
                    <a:pt x="48"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76" name="Freeform 363"/>
            <p:cNvSpPr>
              <a:spLocks/>
            </p:cNvSpPr>
            <p:nvPr/>
          </p:nvSpPr>
          <p:spPr bwMode="auto">
            <a:xfrm>
              <a:off x="4194" y="2857"/>
              <a:ext cx="287" cy="360"/>
            </a:xfrm>
            <a:custGeom>
              <a:avLst/>
              <a:gdLst>
                <a:gd name="T0" fmla="*/ 48 w 287"/>
                <a:gd name="T1" fmla="*/ 343 h 360"/>
                <a:gd name="T2" fmla="*/ 48 w 287"/>
                <a:gd name="T3" fmla="*/ 334 h 360"/>
                <a:gd name="T4" fmla="*/ 48 w 287"/>
                <a:gd name="T5" fmla="*/ 299 h 360"/>
                <a:gd name="T6" fmla="*/ 56 w 287"/>
                <a:gd name="T7" fmla="*/ 263 h 360"/>
                <a:gd name="T8" fmla="*/ 56 w 287"/>
                <a:gd name="T9" fmla="*/ 220 h 360"/>
                <a:gd name="T10" fmla="*/ 72 w 287"/>
                <a:gd name="T11" fmla="*/ 176 h 360"/>
                <a:gd name="T12" fmla="*/ 88 w 287"/>
                <a:gd name="T13" fmla="*/ 140 h 360"/>
                <a:gd name="T14" fmla="*/ 104 w 287"/>
                <a:gd name="T15" fmla="*/ 132 h 360"/>
                <a:gd name="T16" fmla="*/ 128 w 287"/>
                <a:gd name="T17" fmla="*/ 96 h 360"/>
                <a:gd name="T18" fmla="*/ 151 w 287"/>
                <a:gd name="T19" fmla="*/ 70 h 360"/>
                <a:gd name="T20" fmla="*/ 167 w 287"/>
                <a:gd name="T21" fmla="*/ 61 h 360"/>
                <a:gd name="T22" fmla="*/ 191 w 287"/>
                <a:gd name="T23" fmla="*/ 35 h 360"/>
                <a:gd name="T24" fmla="*/ 223 w 287"/>
                <a:gd name="T25" fmla="*/ 26 h 360"/>
                <a:gd name="T26" fmla="*/ 247 w 287"/>
                <a:gd name="T27" fmla="*/ 17 h 360"/>
                <a:gd name="T28" fmla="*/ 271 w 287"/>
                <a:gd name="T29" fmla="*/ 0 h 360"/>
                <a:gd name="T30" fmla="*/ 287 w 287"/>
                <a:gd name="T31" fmla="*/ 0 h 360"/>
                <a:gd name="T32" fmla="*/ 271 w 287"/>
                <a:gd name="T33" fmla="*/ 0 h 360"/>
                <a:gd name="T34" fmla="*/ 255 w 287"/>
                <a:gd name="T35" fmla="*/ 0 h 360"/>
                <a:gd name="T36" fmla="*/ 231 w 287"/>
                <a:gd name="T37" fmla="*/ 0 h 360"/>
                <a:gd name="T38" fmla="*/ 199 w 287"/>
                <a:gd name="T39" fmla="*/ 17 h 360"/>
                <a:gd name="T40" fmla="*/ 167 w 287"/>
                <a:gd name="T41" fmla="*/ 17 h 360"/>
                <a:gd name="T42" fmla="*/ 136 w 287"/>
                <a:gd name="T43" fmla="*/ 26 h 360"/>
                <a:gd name="T44" fmla="*/ 120 w 287"/>
                <a:gd name="T45" fmla="*/ 35 h 360"/>
                <a:gd name="T46" fmla="*/ 96 w 287"/>
                <a:gd name="T47" fmla="*/ 44 h 360"/>
                <a:gd name="T48" fmla="*/ 88 w 287"/>
                <a:gd name="T49" fmla="*/ 70 h 360"/>
                <a:gd name="T50" fmla="*/ 64 w 287"/>
                <a:gd name="T51" fmla="*/ 96 h 360"/>
                <a:gd name="T52" fmla="*/ 56 w 287"/>
                <a:gd name="T53" fmla="*/ 105 h 360"/>
                <a:gd name="T54" fmla="*/ 48 w 287"/>
                <a:gd name="T55" fmla="*/ 132 h 360"/>
                <a:gd name="T56" fmla="*/ 24 w 287"/>
                <a:gd name="T57" fmla="*/ 149 h 360"/>
                <a:gd name="T58" fmla="*/ 16 w 287"/>
                <a:gd name="T59" fmla="*/ 176 h 360"/>
                <a:gd name="T60" fmla="*/ 16 w 287"/>
                <a:gd name="T61" fmla="*/ 193 h 360"/>
                <a:gd name="T62" fmla="*/ 0 w 287"/>
                <a:gd name="T63" fmla="*/ 220 h 360"/>
                <a:gd name="T64" fmla="*/ 0 w 287"/>
                <a:gd name="T65" fmla="*/ 246 h 360"/>
                <a:gd name="T66" fmla="*/ 0 w 287"/>
                <a:gd name="T67" fmla="*/ 272 h 360"/>
                <a:gd name="T68" fmla="*/ 0 w 287"/>
                <a:gd name="T69" fmla="*/ 299 h 360"/>
                <a:gd name="T70" fmla="*/ 0 w 287"/>
                <a:gd name="T71" fmla="*/ 334 h 360"/>
                <a:gd name="T72" fmla="*/ 0 w 287"/>
                <a:gd name="T73" fmla="*/ 343 h 360"/>
                <a:gd name="T74" fmla="*/ 0 w 287"/>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87"/>
                <a:gd name="T115" fmla="*/ 0 h 360"/>
                <a:gd name="T116" fmla="*/ 287 w 287"/>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87" h="360">
                  <a:moveTo>
                    <a:pt x="48" y="360"/>
                  </a:moveTo>
                  <a:lnTo>
                    <a:pt x="48" y="343"/>
                  </a:lnTo>
                  <a:lnTo>
                    <a:pt x="48" y="334"/>
                  </a:lnTo>
                  <a:lnTo>
                    <a:pt x="48" y="325"/>
                  </a:lnTo>
                  <a:lnTo>
                    <a:pt x="48" y="299"/>
                  </a:lnTo>
                  <a:lnTo>
                    <a:pt x="48" y="290"/>
                  </a:lnTo>
                  <a:lnTo>
                    <a:pt x="56" y="263"/>
                  </a:lnTo>
                  <a:lnTo>
                    <a:pt x="56" y="246"/>
                  </a:lnTo>
                  <a:lnTo>
                    <a:pt x="56" y="220"/>
                  </a:lnTo>
                  <a:lnTo>
                    <a:pt x="64" y="193"/>
                  </a:lnTo>
                  <a:lnTo>
                    <a:pt x="72" y="176"/>
                  </a:lnTo>
                  <a:lnTo>
                    <a:pt x="88" y="158"/>
                  </a:lnTo>
                  <a:lnTo>
                    <a:pt x="88" y="140"/>
                  </a:lnTo>
                  <a:lnTo>
                    <a:pt x="96" y="132"/>
                  </a:lnTo>
                  <a:lnTo>
                    <a:pt x="104" y="132"/>
                  </a:lnTo>
                  <a:lnTo>
                    <a:pt x="120" y="105"/>
                  </a:lnTo>
                  <a:lnTo>
                    <a:pt x="128" y="96"/>
                  </a:lnTo>
                  <a:lnTo>
                    <a:pt x="136" y="79"/>
                  </a:lnTo>
                  <a:lnTo>
                    <a:pt x="151" y="70"/>
                  </a:lnTo>
                  <a:lnTo>
                    <a:pt x="159" y="61"/>
                  </a:lnTo>
                  <a:lnTo>
                    <a:pt x="167" y="61"/>
                  </a:lnTo>
                  <a:lnTo>
                    <a:pt x="183" y="44"/>
                  </a:lnTo>
                  <a:lnTo>
                    <a:pt x="191" y="35"/>
                  </a:lnTo>
                  <a:lnTo>
                    <a:pt x="215" y="35"/>
                  </a:lnTo>
                  <a:lnTo>
                    <a:pt x="223" y="26"/>
                  </a:lnTo>
                  <a:lnTo>
                    <a:pt x="231" y="26"/>
                  </a:lnTo>
                  <a:lnTo>
                    <a:pt x="247" y="17"/>
                  </a:lnTo>
                  <a:lnTo>
                    <a:pt x="263" y="0"/>
                  </a:lnTo>
                  <a:lnTo>
                    <a:pt x="271" y="0"/>
                  </a:lnTo>
                  <a:lnTo>
                    <a:pt x="287" y="0"/>
                  </a:lnTo>
                  <a:lnTo>
                    <a:pt x="271" y="0"/>
                  </a:lnTo>
                  <a:lnTo>
                    <a:pt x="263" y="0"/>
                  </a:lnTo>
                  <a:lnTo>
                    <a:pt x="255" y="0"/>
                  </a:lnTo>
                  <a:lnTo>
                    <a:pt x="247" y="0"/>
                  </a:lnTo>
                  <a:lnTo>
                    <a:pt x="231" y="0"/>
                  </a:lnTo>
                  <a:lnTo>
                    <a:pt x="223" y="0"/>
                  </a:lnTo>
                  <a:lnTo>
                    <a:pt x="199" y="17"/>
                  </a:lnTo>
                  <a:lnTo>
                    <a:pt x="191" y="17"/>
                  </a:lnTo>
                  <a:lnTo>
                    <a:pt x="167" y="17"/>
                  </a:lnTo>
                  <a:lnTo>
                    <a:pt x="159" y="26"/>
                  </a:lnTo>
                  <a:lnTo>
                    <a:pt x="136" y="26"/>
                  </a:lnTo>
                  <a:lnTo>
                    <a:pt x="128" y="35"/>
                  </a:lnTo>
                  <a:lnTo>
                    <a:pt x="120" y="35"/>
                  </a:lnTo>
                  <a:lnTo>
                    <a:pt x="120" y="44"/>
                  </a:lnTo>
                  <a:lnTo>
                    <a:pt x="96" y="44"/>
                  </a:lnTo>
                  <a:lnTo>
                    <a:pt x="96" y="61"/>
                  </a:lnTo>
                  <a:lnTo>
                    <a:pt x="88" y="70"/>
                  </a:lnTo>
                  <a:lnTo>
                    <a:pt x="72" y="79"/>
                  </a:lnTo>
                  <a:lnTo>
                    <a:pt x="64" y="96"/>
                  </a:lnTo>
                  <a:lnTo>
                    <a:pt x="56" y="96"/>
                  </a:lnTo>
                  <a:lnTo>
                    <a:pt x="56" y="105"/>
                  </a:lnTo>
                  <a:lnTo>
                    <a:pt x="48" y="114"/>
                  </a:lnTo>
                  <a:lnTo>
                    <a:pt x="48" y="132"/>
                  </a:lnTo>
                  <a:lnTo>
                    <a:pt x="32" y="140"/>
                  </a:lnTo>
                  <a:lnTo>
                    <a:pt x="24" y="149"/>
                  </a:lnTo>
                  <a:lnTo>
                    <a:pt x="24" y="158"/>
                  </a:lnTo>
                  <a:lnTo>
                    <a:pt x="16" y="176"/>
                  </a:lnTo>
                  <a:lnTo>
                    <a:pt x="16" y="184"/>
                  </a:lnTo>
                  <a:lnTo>
                    <a:pt x="16" y="193"/>
                  </a:lnTo>
                  <a:lnTo>
                    <a:pt x="0" y="211"/>
                  </a:lnTo>
                  <a:lnTo>
                    <a:pt x="0" y="220"/>
                  </a:lnTo>
                  <a:lnTo>
                    <a:pt x="0" y="228"/>
                  </a:lnTo>
                  <a:lnTo>
                    <a:pt x="0" y="246"/>
                  </a:lnTo>
                  <a:lnTo>
                    <a:pt x="0" y="263"/>
                  </a:lnTo>
                  <a:lnTo>
                    <a:pt x="0" y="272"/>
                  </a:lnTo>
                  <a:lnTo>
                    <a:pt x="0" y="290"/>
                  </a:lnTo>
                  <a:lnTo>
                    <a:pt x="0" y="299"/>
                  </a:lnTo>
                  <a:lnTo>
                    <a:pt x="0" y="325"/>
                  </a:lnTo>
                  <a:lnTo>
                    <a:pt x="0" y="334"/>
                  </a:lnTo>
                  <a:lnTo>
                    <a:pt x="0" y="343"/>
                  </a:lnTo>
                  <a:lnTo>
                    <a:pt x="16"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77" name="Freeform 364"/>
            <p:cNvSpPr>
              <a:spLocks/>
            </p:cNvSpPr>
            <p:nvPr/>
          </p:nvSpPr>
          <p:spPr bwMode="auto">
            <a:xfrm>
              <a:off x="4194" y="2822"/>
              <a:ext cx="159" cy="395"/>
            </a:xfrm>
            <a:custGeom>
              <a:avLst/>
              <a:gdLst>
                <a:gd name="T0" fmla="*/ 48 w 159"/>
                <a:gd name="T1" fmla="*/ 395 h 395"/>
                <a:gd name="T2" fmla="*/ 48 w 159"/>
                <a:gd name="T3" fmla="*/ 378 h 395"/>
                <a:gd name="T4" fmla="*/ 48 w 159"/>
                <a:gd name="T5" fmla="*/ 378 h 395"/>
                <a:gd name="T6" fmla="*/ 48 w 159"/>
                <a:gd name="T7" fmla="*/ 369 h 395"/>
                <a:gd name="T8" fmla="*/ 48 w 159"/>
                <a:gd name="T9" fmla="*/ 360 h 395"/>
                <a:gd name="T10" fmla="*/ 48 w 159"/>
                <a:gd name="T11" fmla="*/ 342 h 395"/>
                <a:gd name="T12" fmla="*/ 48 w 159"/>
                <a:gd name="T13" fmla="*/ 334 h 395"/>
                <a:gd name="T14" fmla="*/ 48 w 159"/>
                <a:gd name="T15" fmla="*/ 307 h 395"/>
                <a:gd name="T16" fmla="*/ 48 w 159"/>
                <a:gd name="T17" fmla="*/ 298 h 395"/>
                <a:gd name="T18" fmla="*/ 56 w 159"/>
                <a:gd name="T19" fmla="*/ 281 h 395"/>
                <a:gd name="T20" fmla="*/ 56 w 159"/>
                <a:gd name="T21" fmla="*/ 263 h 395"/>
                <a:gd name="T22" fmla="*/ 56 w 159"/>
                <a:gd name="T23" fmla="*/ 246 h 395"/>
                <a:gd name="T24" fmla="*/ 64 w 159"/>
                <a:gd name="T25" fmla="*/ 219 h 395"/>
                <a:gd name="T26" fmla="*/ 64 w 159"/>
                <a:gd name="T27" fmla="*/ 211 h 395"/>
                <a:gd name="T28" fmla="*/ 64 w 159"/>
                <a:gd name="T29" fmla="*/ 193 h 395"/>
                <a:gd name="T30" fmla="*/ 72 w 159"/>
                <a:gd name="T31" fmla="*/ 193 h 395"/>
                <a:gd name="T32" fmla="*/ 72 w 159"/>
                <a:gd name="T33" fmla="*/ 175 h 395"/>
                <a:gd name="T34" fmla="*/ 88 w 159"/>
                <a:gd name="T35" fmla="*/ 149 h 395"/>
                <a:gd name="T36" fmla="*/ 88 w 159"/>
                <a:gd name="T37" fmla="*/ 140 h 395"/>
                <a:gd name="T38" fmla="*/ 96 w 159"/>
                <a:gd name="T39" fmla="*/ 114 h 395"/>
                <a:gd name="T40" fmla="*/ 104 w 159"/>
                <a:gd name="T41" fmla="*/ 105 h 395"/>
                <a:gd name="T42" fmla="*/ 104 w 159"/>
                <a:gd name="T43" fmla="*/ 79 h 395"/>
                <a:gd name="T44" fmla="*/ 120 w 159"/>
                <a:gd name="T45" fmla="*/ 70 h 395"/>
                <a:gd name="T46" fmla="*/ 128 w 159"/>
                <a:gd name="T47" fmla="*/ 61 h 395"/>
                <a:gd name="T48" fmla="*/ 136 w 159"/>
                <a:gd name="T49" fmla="*/ 52 h 395"/>
                <a:gd name="T50" fmla="*/ 136 w 159"/>
                <a:gd name="T51" fmla="*/ 35 h 395"/>
                <a:gd name="T52" fmla="*/ 151 w 159"/>
                <a:gd name="T53" fmla="*/ 26 h 395"/>
                <a:gd name="T54" fmla="*/ 151 w 159"/>
                <a:gd name="T55" fmla="*/ 17 h 395"/>
                <a:gd name="T56" fmla="*/ 151 w 159"/>
                <a:gd name="T57" fmla="*/ 17 h 395"/>
                <a:gd name="T58" fmla="*/ 151 w 159"/>
                <a:gd name="T59" fmla="*/ 0 h 395"/>
                <a:gd name="T60" fmla="*/ 159 w 159"/>
                <a:gd name="T61" fmla="*/ 17 h 395"/>
                <a:gd name="T62" fmla="*/ 151 w 159"/>
                <a:gd name="T63" fmla="*/ 17 h 395"/>
                <a:gd name="T64" fmla="*/ 151 w 159"/>
                <a:gd name="T65" fmla="*/ 17 h 395"/>
                <a:gd name="T66" fmla="*/ 151 w 159"/>
                <a:gd name="T67" fmla="*/ 17 h 395"/>
                <a:gd name="T68" fmla="*/ 136 w 159"/>
                <a:gd name="T69" fmla="*/ 17 h 395"/>
                <a:gd name="T70" fmla="*/ 128 w 159"/>
                <a:gd name="T71" fmla="*/ 26 h 395"/>
                <a:gd name="T72" fmla="*/ 120 w 159"/>
                <a:gd name="T73" fmla="*/ 26 h 395"/>
                <a:gd name="T74" fmla="*/ 104 w 159"/>
                <a:gd name="T75" fmla="*/ 35 h 395"/>
                <a:gd name="T76" fmla="*/ 96 w 159"/>
                <a:gd name="T77" fmla="*/ 52 h 395"/>
                <a:gd name="T78" fmla="*/ 88 w 159"/>
                <a:gd name="T79" fmla="*/ 61 h 395"/>
                <a:gd name="T80" fmla="*/ 72 w 159"/>
                <a:gd name="T81" fmla="*/ 61 h 395"/>
                <a:gd name="T82" fmla="*/ 72 w 159"/>
                <a:gd name="T83" fmla="*/ 70 h 395"/>
                <a:gd name="T84" fmla="*/ 64 w 159"/>
                <a:gd name="T85" fmla="*/ 79 h 395"/>
                <a:gd name="T86" fmla="*/ 56 w 159"/>
                <a:gd name="T87" fmla="*/ 96 h 395"/>
                <a:gd name="T88" fmla="*/ 56 w 159"/>
                <a:gd name="T89" fmla="*/ 105 h 395"/>
                <a:gd name="T90" fmla="*/ 56 w 159"/>
                <a:gd name="T91" fmla="*/ 114 h 395"/>
                <a:gd name="T92" fmla="*/ 48 w 159"/>
                <a:gd name="T93" fmla="*/ 131 h 395"/>
                <a:gd name="T94" fmla="*/ 32 w 159"/>
                <a:gd name="T95" fmla="*/ 149 h 395"/>
                <a:gd name="T96" fmla="*/ 24 w 159"/>
                <a:gd name="T97" fmla="*/ 175 h 395"/>
                <a:gd name="T98" fmla="*/ 24 w 159"/>
                <a:gd name="T99" fmla="*/ 211 h 395"/>
                <a:gd name="T100" fmla="*/ 16 w 159"/>
                <a:gd name="T101" fmla="*/ 228 h 395"/>
                <a:gd name="T102" fmla="*/ 16 w 159"/>
                <a:gd name="T103" fmla="*/ 255 h 395"/>
                <a:gd name="T104" fmla="*/ 16 w 159"/>
                <a:gd name="T105" fmla="*/ 281 h 395"/>
                <a:gd name="T106" fmla="*/ 0 w 159"/>
                <a:gd name="T107" fmla="*/ 298 h 395"/>
                <a:gd name="T108" fmla="*/ 0 w 159"/>
                <a:gd name="T109" fmla="*/ 325 h 395"/>
                <a:gd name="T110" fmla="*/ 0 w 159"/>
                <a:gd name="T111" fmla="*/ 342 h 395"/>
                <a:gd name="T112" fmla="*/ 0 w 159"/>
                <a:gd name="T113" fmla="*/ 360 h 395"/>
                <a:gd name="T114" fmla="*/ 0 w 159"/>
                <a:gd name="T115" fmla="*/ 369 h 395"/>
                <a:gd name="T116" fmla="*/ 0 w 159"/>
                <a:gd name="T117" fmla="*/ 378 h 395"/>
                <a:gd name="T118" fmla="*/ 0 w 159"/>
                <a:gd name="T119" fmla="*/ 378 h 395"/>
                <a:gd name="T120" fmla="*/ 16 w 159"/>
                <a:gd name="T121" fmla="*/ 395 h 395"/>
                <a:gd name="T122" fmla="*/ 48 w 159"/>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59"/>
                <a:gd name="T187" fmla="*/ 0 h 395"/>
                <a:gd name="T188" fmla="*/ 159 w 159"/>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59" h="395">
                  <a:moveTo>
                    <a:pt x="48" y="395"/>
                  </a:moveTo>
                  <a:lnTo>
                    <a:pt x="48" y="378"/>
                  </a:lnTo>
                  <a:lnTo>
                    <a:pt x="48" y="369"/>
                  </a:lnTo>
                  <a:lnTo>
                    <a:pt x="48" y="360"/>
                  </a:lnTo>
                  <a:lnTo>
                    <a:pt x="48" y="342"/>
                  </a:lnTo>
                  <a:lnTo>
                    <a:pt x="48" y="334"/>
                  </a:lnTo>
                  <a:lnTo>
                    <a:pt x="48" y="307"/>
                  </a:lnTo>
                  <a:lnTo>
                    <a:pt x="48" y="298"/>
                  </a:lnTo>
                  <a:lnTo>
                    <a:pt x="56" y="281"/>
                  </a:lnTo>
                  <a:lnTo>
                    <a:pt x="56" y="263"/>
                  </a:lnTo>
                  <a:lnTo>
                    <a:pt x="56" y="246"/>
                  </a:lnTo>
                  <a:lnTo>
                    <a:pt x="64" y="219"/>
                  </a:lnTo>
                  <a:lnTo>
                    <a:pt x="64" y="211"/>
                  </a:lnTo>
                  <a:lnTo>
                    <a:pt x="64" y="193"/>
                  </a:lnTo>
                  <a:lnTo>
                    <a:pt x="72" y="193"/>
                  </a:lnTo>
                  <a:lnTo>
                    <a:pt x="72" y="175"/>
                  </a:lnTo>
                  <a:lnTo>
                    <a:pt x="88" y="149"/>
                  </a:lnTo>
                  <a:lnTo>
                    <a:pt x="88" y="140"/>
                  </a:lnTo>
                  <a:lnTo>
                    <a:pt x="96" y="114"/>
                  </a:lnTo>
                  <a:lnTo>
                    <a:pt x="104" y="105"/>
                  </a:lnTo>
                  <a:lnTo>
                    <a:pt x="104" y="79"/>
                  </a:lnTo>
                  <a:lnTo>
                    <a:pt x="120" y="70"/>
                  </a:lnTo>
                  <a:lnTo>
                    <a:pt x="128" y="61"/>
                  </a:lnTo>
                  <a:lnTo>
                    <a:pt x="136" y="52"/>
                  </a:lnTo>
                  <a:lnTo>
                    <a:pt x="136" y="35"/>
                  </a:lnTo>
                  <a:lnTo>
                    <a:pt x="151" y="26"/>
                  </a:lnTo>
                  <a:lnTo>
                    <a:pt x="151" y="17"/>
                  </a:lnTo>
                  <a:lnTo>
                    <a:pt x="151" y="0"/>
                  </a:lnTo>
                  <a:lnTo>
                    <a:pt x="159" y="17"/>
                  </a:lnTo>
                  <a:lnTo>
                    <a:pt x="151" y="17"/>
                  </a:lnTo>
                  <a:lnTo>
                    <a:pt x="136" y="17"/>
                  </a:lnTo>
                  <a:lnTo>
                    <a:pt x="128" y="26"/>
                  </a:lnTo>
                  <a:lnTo>
                    <a:pt x="120" y="26"/>
                  </a:lnTo>
                  <a:lnTo>
                    <a:pt x="104" y="35"/>
                  </a:lnTo>
                  <a:lnTo>
                    <a:pt x="96" y="52"/>
                  </a:lnTo>
                  <a:lnTo>
                    <a:pt x="88" y="61"/>
                  </a:lnTo>
                  <a:lnTo>
                    <a:pt x="72" y="61"/>
                  </a:lnTo>
                  <a:lnTo>
                    <a:pt x="72" y="70"/>
                  </a:lnTo>
                  <a:lnTo>
                    <a:pt x="64" y="79"/>
                  </a:lnTo>
                  <a:lnTo>
                    <a:pt x="56" y="96"/>
                  </a:lnTo>
                  <a:lnTo>
                    <a:pt x="56" y="105"/>
                  </a:lnTo>
                  <a:lnTo>
                    <a:pt x="56" y="114"/>
                  </a:lnTo>
                  <a:lnTo>
                    <a:pt x="48" y="131"/>
                  </a:lnTo>
                  <a:lnTo>
                    <a:pt x="32" y="149"/>
                  </a:lnTo>
                  <a:lnTo>
                    <a:pt x="24" y="175"/>
                  </a:lnTo>
                  <a:lnTo>
                    <a:pt x="24" y="211"/>
                  </a:lnTo>
                  <a:lnTo>
                    <a:pt x="16" y="228"/>
                  </a:lnTo>
                  <a:lnTo>
                    <a:pt x="16" y="255"/>
                  </a:lnTo>
                  <a:lnTo>
                    <a:pt x="16" y="281"/>
                  </a:lnTo>
                  <a:lnTo>
                    <a:pt x="0" y="298"/>
                  </a:lnTo>
                  <a:lnTo>
                    <a:pt x="0" y="325"/>
                  </a:lnTo>
                  <a:lnTo>
                    <a:pt x="0" y="342"/>
                  </a:lnTo>
                  <a:lnTo>
                    <a:pt x="0" y="360"/>
                  </a:lnTo>
                  <a:lnTo>
                    <a:pt x="0" y="369"/>
                  </a:lnTo>
                  <a:lnTo>
                    <a:pt x="0" y="378"/>
                  </a:lnTo>
                  <a:lnTo>
                    <a:pt x="16" y="395"/>
                  </a:lnTo>
                  <a:lnTo>
                    <a:pt x="48"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78" name="Freeform 365"/>
            <p:cNvSpPr>
              <a:spLocks/>
            </p:cNvSpPr>
            <p:nvPr/>
          </p:nvSpPr>
          <p:spPr bwMode="auto">
            <a:xfrm>
              <a:off x="4194" y="2822"/>
              <a:ext cx="159" cy="395"/>
            </a:xfrm>
            <a:custGeom>
              <a:avLst/>
              <a:gdLst>
                <a:gd name="T0" fmla="*/ 48 w 159"/>
                <a:gd name="T1" fmla="*/ 395 h 395"/>
                <a:gd name="T2" fmla="*/ 48 w 159"/>
                <a:gd name="T3" fmla="*/ 378 h 395"/>
                <a:gd name="T4" fmla="*/ 48 w 159"/>
                <a:gd name="T5" fmla="*/ 378 h 395"/>
                <a:gd name="T6" fmla="*/ 48 w 159"/>
                <a:gd name="T7" fmla="*/ 369 h 395"/>
                <a:gd name="T8" fmla="*/ 48 w 159"/>
                <a:gd name="T9" fmla="*/ 360 h 395"/>
                <a:gd name="T10" fmla="*/ 48 w 159"/>
                <a:gd name="T11" fmla="*/ 342 h 395"/>
                <a:gd name="T12" fmla="*/ 48 w 159"/>
                <a:gd name="T13" fmla="*/ 334 h 395"/>
                <a:gd name="T14" fmla="*/ 48 w 159"/>
                <a:gd name="T15" fmla="*/ 307 h 395"/>
                <a:gd name="T16" fmla="*/ 48 w 159"/>
                <a:gd name="T17" fmla="*/ 298 h 395"/>
                <a:gd name="T18" fmla="*/ 56 w 159"/>
                <a:gd name="T19" fmla="*/ 281 h 395"/>
                <a:gd name="T20" fmla="*/ 56 w 159"/>
                <a:gd name="T21" fmla="*/ 263 h 395"/>
                <a:gd name="T22" fmla="*/ 56 w 159"/>
                <a:gd name="T23" fmla="*/ 246 h 395"/>
                <a:gd name="T24" fmla="*/ 64 w 159"/>
                <a:gd name="T25" fmla="*/ 219 h 395"/>
                <a:gd name="T26" fmla="*/ 64 w 159"/>
                <a:gd name="T27" fmla="*/ 211 h 395"/>
                <a:gd name="T28" fmla="*/ 64 w 159"/>
                <a:gd name="T29" fmla="*/ 193 h 395"/>
                <a:gd name="T30" fmla="*/ 72 w 159"/>
                <a:gd name="T31" fmla="*/ 193 h 395"/>
                <a:gd name="T32" fmla="*/ 72 w 159"/>
                <a:gd name="T33" fmla="*/ 175 h 395"/>
                <a:gd name="T34" fmla="*/ 88 w 159"/>
                <a:gd name="T35" fmla="*/ 149 h 395"/>
                <a:gd name="T36" fmla="*/ 88 w 159"/>
                <a:gd name="T37" fmla="*/ 140 h 395"/>
                <a:gd name="T38" fmla="*/ 96 w 159"/>
                <a:gd name="T39" fmla="*/ 114 h 395"/>
                <a:gd name="T40" fmla="*/ 104 w 159"/>
                <a:gd name="T41" fmla="*/ 105 h 395"/>
                <a:gd name="T42" fmla="*/ 104 w 159"/>
                <a:gd name="T43" fmla="*/ 79 h 395"/>
                <a:gd name="T44" fmla="*/ 120 w 159"/>
                <a:gd name="T45" fmla="*/ 70 h 395"/>
                <a:gd name="T46" fmla="*/ 128 w 159"/>
                <a:gd name="T47" fmla="*/ 61 h 395"/>
                <a:gd name="T48" fmla="*/ 136 w 159"/>
                <a:gd name="T49" fmla="*/ 52 h 395"/>
                <a:gd name="T50" fmla="*/ 136 w 159"/>
                <a:gd name="T51" fmla="*/ 35 h 395"/>
                <a:gd name="T52" fmla="*/ 151 w 159"/>
                <a:gd name="T53" fmla="*/ 26 h 395"/>
                <a:gd name="T54" fmla="*/ 151 w 159"/>
                <a:gd name="T55" fmla="*/ 17 h 395"/>
                <a:gd name="T56" fmla="*/ 151 w 159"/>
                <a:gd name="T57" fmla="*/ 17 h 395"/>
                <a:gd name="T58" fmla="*/ 151 w 159"/>
                <a:gd name="T59" fmla="*/ 0 h 395"/>
                <a:gd name="T60" fmla="*/ 159 w 159"/>
                <a:gd name="T61" fmla="*/ 17 h 395"/>
                <a:gd name="T62" fmla="*/ 151 w 159"/>
                <a:gd name="T63" fmla="*/ 17 h 395"/>
                <a:gd name="T64" fmla="*/ 151 w 159"/>
                <a:gd name="T65" fmla="*/ 17 h 395"/>
                <a:gd name="T66" fmla="*/ 151 w 159"/>
                <a:gd name="T67" fmla="*/ 17 h 395"/>
                <a:gd name="T68" fmla="*/ 136 w 159"/>
                <a:gd name="T69" fmla="*/ 17 h 395"/>
                <a:gd name="T70" fmla="*/ 128 w 159"/>
                <a:gd name="T71" fmla="*/ 26 h 395"/>
                <a:gd name="T72" fmla="*/ 120 w 159"/>
                <a:gd name="T73" fmla="*/ 26 h 395"/>
                <a:gd name="T74" fmla="*/ 104 w 159"/>
                <a:gd name="T75" fmla="*/ 35 h 395"/>
                <a:gd name="T76" fmla="*/ 96 w 159"/>
                <a:gd name="T77" fmla="*/ 52 h 395"/>
                <a:gd name="T78" fmla="*/ 88 w 159"/>
                <a:gd name="T79" fmla="*/ 61 h 395"/>
                <a:gd name="T80" fmla="*/ 72 w 159"/>
                <a:gd name="T81" fmla="*/ 61 h 395"/>
                <a:gd name="T82" fmla="*/ 72 w 159"/>
                <a:gd name="T83" fmla="*/ 70 h 395"/>
                <a:gd name="T84" fmla="*/ 64 w 159"/>
                <a:gd name="T85" fmla="*/ 79 h 395"/>
                <a:gd name="T86" fmla="*/ 56 w 159"/>
                <a:gd name="T87" fmla="*/ 96 h 395"/>
                <a:gd name="T88" fmla="*/ 56 w 159"/>
                <a:gd name="T89" fmla="*/ 105 h 395"/>
                <a:gd name="T90" fmla="*/ 56 w 159"/>
                <a:gd name="T91" fmla="*/ 114 h 395"/>
                <a:gd name="T92" fmla="*/ 48 w 159"/>
                <a:gd name="T93" fmla="*/ 131 h 395"/>
                <a:gd name="T94" fmla="*/ 32 w 159"/>
                <a:gd name="T95" fmla="*/ 149 h 395"/>
                <a:gd name="T96" fmla="*/ 24 w 159"/>
                <a:gd name="T97" fmla="*/ 175 h 395"/>
                <a:gd name="T98" fmla="*/ 24 w 159"/>
                <a:gd name="T99" fmla="*/ 211 h 395"/>
                <a:gd name="T100" fmla="*/ 16 w 159"/>
                <a:gd name="T101" fmla="*/ 228 h 395"/>
                <a:gd name="T102" fmla="*/ 16 w 159"/>
                <a:gd name="T103" fmla="*/ 255 h 395"/>
                <a:gd name="T104" fmla="*/ 16 w 159"/>
                <a:gd name="T105" fmla="*/ 281 h 395"/>
                <a:gd name="T106" fmla="*/ 0 w 159"/>
                <a:gd name="T107" fmla="*/ 298 h 395"/>
                <a:gd name="T108" fmla="*/ 0 w 159"/>
                <a:gd name="T109" fmla="*/ 325 h 395"/>
                <a:gd name="T110" fmla="*/ 0 w 159"/>
                <a:gd name="T111" fmla="*/ 342 h 395"/>
                <a:gd name="T112" fmla="*/ 0 w 159"/>
                <a:gd name="T113" fmla="*/ 360 h 395"/>
                <a:gd name="T114" fmla="*/ 0 w 159"/>
                <a:gd name="T115" fmla="*/ 369 h 395"/>
                <a:gd name="T116" fmla="*/ 0 w 159"/>
                <a:gd name="T117" fmla="*/ 378 h 395"/>
                <a:gd name="T118" fmla="*/ 0 w 159"/>
                <a:gd name="T119" fmla="*/ 378 h 395"/>
                <a:gd name="T120" fmla="*/ 16 w 159"/>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9"/>
                <a:gd name="T184" fmla="*/ 0 h 395"/>
                <a:gd name="T185" fmla="*/ 159 w 159"/>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9" h="395">
                  <a:moveTo>
                    <a:pt x="48" y="395"/>
                  </a:moveTo>
                  <a:lnTo>
                    <a:pt x="48" y="378"/>
                  </a:lnTo>
                  <a:lnTo>
                    <a:pt x="48" y="369"/>
                  </a:lnTo>
                  <a:lnTo>
                    <a:pt x="48" y="360"/>
                  </a:lnTo>
                  <a:lnTo>
                    <a:pt x="48" y="342"/>
                  </a:lnTo>
                  <a:lnTo>
                    <a:pt x="48" y="334"/>
                  </a:lnTo>
                  <a:lnTo>
                    <a:pt x="48" y="307"/>
                  </a:lnTo>
                  <a:lnTo>
                    <a:pt x="48" y="298"/>
                  </a:lnTo>
                  <a:lnTo>
                    <a:pt x="56" y="281"/>
                  </a:lnTo>
                  <a:lnTo>
                    <a:pt x="56" y="263"/>
                  </a:lnTo>
                  <a:lnTo>
                    <a:pt x="56" y="246"/>
                  </a:lnTo>
                  <a:lnTo>
                    <a:pt x="64" y="219"/>
                  </a:lnTo>
                  <a:lnTo>
                    <a:pt x="64" y="211"/>
                  </a:lnTo>
                  <a:lnTo>
                    <a:pt x="64" y="193"/>
                  </a:lnTo>
                  <a:lnTo>
                    <a:pt x="72" y="193"/>
                  </a:lnTo>
                  <a:lnTo>
                    <a:pt x="72" y="175"/>
                  </a:lnTo>
                  <a:lnTo>
                    <a:pt x="88" y="149"/>
                  </a:lnTo>
                  <a:lnTo>
                    <a:pt x="88" y="140"/>
                  </a:lnTo>
                  <a:lnTo>
                    <a:pt x="96" y="114"/>
                  </a:lnTo>
                  <a:lnTo>
                    <a:pt x="104" y="105"/>
                  </a:lnTo>
                  <a:lnTo>
                    <a:pt x="104" y="79"/>
                  </a:lnTo>
                  <a:lnTo>
                    <a:pt x="120" y="70"/>
                  </a:lnTo>
                  <a:lnTo>
                    <a:pt x="128" y="61"/>
                  </a:lnTo>
                  <a:lnTo>
                    <a:pt x="136" y="52"/>
                  </a:lnTo>
                  <a:lnTo>
                    <a:pt x="136" y="35"/>
                  </a:lnTo>
                  <a:lnTo>
                    <a:pt x="151" y="26"/>
                  </a:lnTo>
                  <a:lnTo>
                    <a:pt x="151" y="17"/>
                  </a:lnTo>
                  <a:lnTo>
                    <a:pt x="151" y="0"/>
                  </a:lnTo>
                  <a:lnTo>
                    <a:pt x="159" y="17"/>
                  </a:lnTo>
                  <a:lnTo>
                    <a:pt x="151" y="17"/>
                  </a:lnTo>
                  <a:lnTo>
                    <a:pt x="136" y="17"/>
                  </a:lnTo>
                  <a:lnTo>
                    <a:pt x="128" y="26"/>
                  </a:lnTo>
                  <a:lnTo>
                    <a:pt x="120" y="26"/>
                  </a:lnTo>
                  <a:lnTo>
                    <a:pt x="104" y="35"/>
                  </a:lnTo>
                  <a:lnTo>
                    <a:pt x="96" y="52"/>
                  </a:lnTo>
                  <a:lnTo>
                    <a:pt x="88" y="61"/>
                  </a:lnTo>
                  <a:lnTo>
                    <a:pt x="72" y="61"/>
                  </a:lnTo>
                  <a:lnTo>
                    <a:pt x="72" y="70"/>
                  </a:lnTo>
                  <a:lnTo>
                    <a:pt x="64" y="79"/>
                  </a:lnTo>
                  <a:lnTo>
                    <a:pt x="56" y="96"/>
                  </a:lnTo>
                  <a:lnTo>
                    <a:pt x="56" y="105"/>
                  </a:lnTo>
                  <a:lnTo>
                    <a:pt x="56" y="114"/>
                  </a:lnTo>
                  <a:lnTo>
                    <a:pt x="48" y="131"/>
                  </a:lnTo>
                  <a:lnTo>
                    <a:pt x="32" y="149"/>
                  </a:lnTo>
                  <a:lnTo>
                    <a:pt x="24" y="175"/>
                  </a:lnTo>
                  <a:lnTo>
                    <a:pt x="24" y="211"/>
                  </a:lnTo>
                  <a:lnTo>
                    <a:pt x="16" y="228"/>
                  </a:lnTo>
                  <a:lnTo>
                    <a:pt x="16" y="255"/>
                  </a:lnTo>
                  <a:lnTo>
                    <a:pt x="16" y="281"/>
                  </a:lnTo>
                  <a:lnTo>
                    <a:pt x="0" y="298"/>
                  </a:lnTo>
                  <a:lnTo>
                    <a:pt x="0" y="325"/>
                  </a:lnTo>
                  <a:lnTo>
                    <a:pt x="0" y="342"/>
                  </a:lnTo>
                  <a:lnTo>
                    <a:pt x="0" y="360"/>
                  </a:lnTo>
                  <a:lnTo>
                    <a:pt x="0" y="369"/>
                  </a:lnTo>
                  <a:lnTo>
                    <a:pt x="0" y="378"/>
                  </a:lnTo>
                  <a:lnTo>
                    <a:pt x="16"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79" name="Freeform 366"/>
            <p:cNvSpPr>
              <a:spLocks/>
            </p:cNvSpPr>
            <p:nvPr/>
          </p:nvSpPr>
          <p:spPr bwMode="auto">
            <a:xfrm>
              <a:off x="4042"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84 w 208"/>
                <a:gd name="T13" fmla="*/ 281 h 457"/>
                <a:gd name="T14" fmla="*/ 184 w 208"/>
                <a:gd name="T15" fmla="*/ 273 h 457"/>
                <a:gd name="T16" fmla="*/ 176 w 208"/>
                <a:gd name="T17" fmla="*/ 237 h 457"/>
                <a:gd name="T18" fmla="*/ 168 w 208"/>
                <a:gd name="T19" fmla="*/ 229 h 457"/>
                <a:gd name="T20" fmla="*/ 152 w 208"/>
                <a:gd name="T21" fmla="*/ 202 h 457"/>
                <a:gd name="T22" fmla="*/ 144 w 208"/>
                <a:gd name="T23" fmla="*/ 176 h 457"/>
                <a:gd name="T24" fmla="*/ 144 w 208"/>
                <a:gd name="T25" fmla="*/ 158 h 457"/>
                <a:gd name="T26" fmla="*/ 136 w 208"/>
                <a:gd name="T27" fmla="*/ 141 h 457"/>
                <a:gd name="T28" fmla="*/ 120 w 208"/>
                <a:gd name="T29" fmla="*/ 123 h 457"/>
                <a:gd name="T30" fmla="*/ 112 w 208"/>
                <a:gd name="T31" fmla="*/ 97 h 457"/>
                <a:gd name="T32" fmla="*/ 88 w 208"/>
                <a:gd name="T33" fmla="*/ 79 h 457"/>
                <a:gd name="T34" fmla="*/ 72 w 208"/>
                <a:gd name="T35" fmla="*/ 53 h 457"/>
                <a:gd name="T36" fmla="*/ 48 w 208"/>
                <a:gd name="T37" fmla="*/ 44 h 457"/>
                <a:gd name="T38" fmla="*/ 24 w 208"/>
                <a:gd name="T39" fmla="*/ 18 h 457"/>
                <a:gd name="T40" fmla="*/ 16 w 208"/>
                <a:gd name="T41" fmla="*/ 9 h 457"/>
                <a:gd name="T42" fmla="*/ 8 w 208"/>
                <a:gd name="T43" fmla="*/ 9 h 457"/>
                <a:gd name="T44" fmla="*/ 8 w 208"/>
                <a:gd name="T45" fmla="*/ 9 h 457"/>
                <a:gd name="T46" fmla="*/ 8 w 208"/>
                <a:gd name="T47" fmla="*/ 9 h 457"/>
                <a:gd name="T48" fmla="*/ 16 w 208"/>
                <a:gd name="T49" fmla="*/ 18 h 457"/>
                <a:gd name="T50" fmla="*/ 24 w 208"/>
                <a:gd name="T51" fmla="*/ 44 h 457"/>
                <a:gd name="T52" fmla="*/ 40 w 208"/>
                <a:gd name="T53" fmla="*/ 62 h 457"/>
                <a:gd name="T54" fmla="*/ 56 w 208"/>
                <a:gd name="T55" fmla="*/ 88 h 457"/>
                <a:gd name="T56" fmla="*/ 72 w 208"/>
                <a:gd name="T57" fmla="*/ 123 h 457"/>
                <a:gd name="T58" fmla="*/ 80 w 208"/>
                <a:gd name="T59" fmla="*/ 141 h 457"/>
                <a:gd name="T60" fmla="*/ 88 w 208"/>
                <a:gd name="T61" fmla="*/ 158 h 457"/>
                <a:gd name="T62" fmla="*/ 104 w 208"/>
                <a:gd name="T63" fmla="*/ 176 h 457"/>
                <a:gd name="T64" fmla="*/ 112 w 208"/>
                <a:gd name="T65" fmla="*/ 202 h 457"/>
                <a:gd name="T66" fmla="*/ 120 w 208"/>
                <a:gd name="T67" fmla="*/ 211 h 457"/>
                <a:gd name="T68" fmla="*/ 136 w 208"/>
                <a:gd name="T69" fmla="*/ 237 h 457"/>
                <a:gd name="T70" fmla="*/ 136 w 208"/>
                <a:gd name="T71" fmla="*/ 255 h 457"/>
                <a:gd name="T72" fmla="*/ 144 w 208"/>
                <a:gd name="T73" fmla="*/ 281 h 457"/>
                <a:gd name="T74" fmla="*/ 152 w 208"/>
                <a:gd name="T75" fmla="*/ 308 h 457"/>
                <a:gd name="T76" fmla="*/ 152 w 208"/>
                <a:gd name="T77" fmla="*/ 325 h 457"/>
                <a:gd name="T78" fmla="*/ 152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208 w 208"/>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8"/>
                <a:gd name="T139" fmla="*/ 0 h 457"/>
                <a:gd name="T140" fmla="*/ 208 w 208"/>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84" y="290"/>
                  </a:lnTo>
                  <a:lnTo>
                    <a:pt x="184" y="281"/>
                  </a:lnTo>
                  <a:lnTo>
                    <a:pt x="184" y="273"/>
                  </a:lnTo>
                  <a:lnTo>
                    <a:pt x="176" y="246"/>
                  </a:lnTo>
                  <a:lnTo>
                    <a:pt x="176" y="237"/>
                  </a:lnTo>
                  <a:lnTo>
                    <a:pt x="168" y="237"/>
                  </a:lnTo>
                  <a:lnTo>
                    <a:pt x="168" y="229"/>
                  </a:lnTo>
                  <a:lnTo>
                    <a:pt x="168" y="211"/>
                  </a:lnTo>
                  <a:lnTo>
                    <a:pt x="152" y="202"/>
                  </a:lnTo>
                  <a:lnTo>
                    <a:pt x="152" y="193"/>
                  </a:lnTo>
                  <a:lnTo>
                    <a:pt x="144" y="176"/>
                  </a:lnTo>
                  <a:lnTo>
                    <a:pt x="144" y="167"/>
                  </a:lnTo>
                  <a:lnTo>
                    <a:pt x="144" y="158"/>
                  </a:lnTo>
                  <a:lnTo>
                    <a:pt x="136" y="158"/>
                  </a:lnTo>
                  <a:lnTo>
                    <a:pt x="136" y="141"/>
                  </a:lnTo>
                  <a:lnTo>
                    <a:pt x="120" y="132"/>
                  </a:lnTo>
                  <a:lnTo>
                    <a:pt x="120" y="123"/>
                  </a:lnTo>
                  <a:lnTo>
                    <a:pt x="112" y="97"/>
                  </a:lnTo>
                  <a:lnTo>
                    <a:pt x="104" y="88"/>
                  </a:lnTo>
                  <a:lnTo>
                    <a:pt x="88" y="79"/>
                  </a:lnTo>
                  <a:lnTo>
                    <a:pt x="80" y="62"/>
                  </a:lnTo>
                  <a:lnTo>
                    <a:pt x="72" y="53"/>
                  </a:lnTo>
                  <a:lnTo>
                    <a:pt x="56" y="44"/>
                  </a:lnTo>
                  <a:lnTo>
                    <a:pt x="48" y="44"/>
                  </a:lnTo>
                  <a:lnTo>
                    <a:pt x="40" y="26"/>
                  </a:lnTo>
                  <a:lnTo>
                    <a:pt x="24" y="18"/>
                  </a:lnTo>
                  <a:lnTo>
                    <a:pt x="16" y="18"/>
                  </a:lnTo>
                  <a:lnTo>
                    <a:pt x="16" y="9"/>
                  </a:lnTo>
                  <a:lnTo>
                    <a:pt x="8" y="9"/>
                  </a:lnTo>
                  <a:lnTo>
                    <a:pt x="0" y="0"/>
                  </a:lnTo>
                  <a:lnTo>
                    <a:pt x="8" y="9"/>
                  </a:lnTo>
                  <a:lnTo>
                    <a:pt x="16" y="18"/>
                  </a:lnTo>
                  <a:lnTo>
                    <a:pt x="16" y="26"/>
                  </a:lnTo>
                  <a:lnTo>
                    <a:pt x="24" y="44"/>
                  </a:lnTo>
                  <a:lnTo>
                    <a:pt x="40" y="53"/>
                  </a:lnTo>
                  <a:lnTo>
                    <a:pt x="40" y="62"/>
                  </a:lnTo>
                  <a:lnTo>
                    <a:pt x="48" y="79"/>
                  </a:lnTo>
                  <a:lnTo>
                    <a:pt x="56" y="88"/>
                  </a:lnTo>
                  <a:lnTo>
                    <a:pt x="72" y="97"/>
                  </a:lnTo>
                  <a:lnTo>
                    <a:pt x="72" y="123"/>
                  </a:lnTo>
                  <a:lnTo>
                    <a:pt x="80" y="132"/>
                  </a:lnTo>
                  <a:lnTo>
                    <a:pt x="80" y="141"/>
                  </a:lnTo>
                  <a:lnTo>
                    <a:pt x="88" y="158"/>
                  </a:lnTo>
                  <a:lnTo>
                    <a:pt x="104" y="167"/>
                  </a:lnTo>
                  <a:lnTo>
                    <a:pt x="104" y="176"/>
                  </a:lnTo>
                  <a:lnTo>
                    <a:pt x="112" y="193"/>
                  </a:lnTo>
                  <a:lnTo>
                    <a:pt x="112" y="202"/>
                  </a:lnTo>
                  <a:lnTo>
                    <a:pt x="120" y="211"/>
                  </a:lnTo>
                  <a:lnTo>
                    <a:pt x="120" y="229"/>
                  </a:lnTo>
                  <a:lnTo>
                    <a:pt x="136" y="237"/>
                  </a:lnTo>
                  <a:lnTo>
                    <a:pt x="136" y="246"/>
                  </a:lnTo>
                  <a:lnTo>
                    <a:pt x="136" y="255"/>
                  </a:lnTo>
                  <a:lnTo>
                    <a:pt x="144" y="273"/>
                  </a:lnTo>
                  <a:lnTo>
                    <a:pt x="144" y="281"/>
                  </a:lnTo>
                  <a:lnTo>
                    <a:pt x="144" y="290"/>
                  </a:lnTo>
                  <a:lnTo>
                    <a:pt x="152" y="308"/>
                  </a:lnTo>
                  <a:lnTo>
                    <a:pt x="152" y="317"/>
                  </a:lnTo>
                  <a:lnTo>
                    <a:pt x="152" y="325"/>
                  </a:lnTo>
                  <a:lnTo>
                    <a:pt x="152" y="343"/>
                  </a:lnTo>
                  <a:lnTo>
                    <a:pt x="152" y="352"/>
                  </a:lnTo>
                  <a:lnTo>
                    <a:pt x="168" y="360"/>
                  </a:lnTo>
                  <a:lnTo>
                    <a:pt x="168" y="387"/>
                  </a:lnTo>
                  <a:lnTo>
                    <a:pt x="168" y="396"/>
                  </a:lnTo>
                  <a:lnTo>
                    <a:pt x="168" y="404"/>
                  </a:lnTo>
                  <a:lnTo>
                    <a:pt x="168" y="422"/>
                  </a:lnTo>
                  <a:lnTo>
                    <a:pt x="168" y="431"/>
                  </a:lnTo>
                  <a:lnTo>
                    <a:pt x="168" y="440"/>
                  </a:lnTo>
                  <a:lnTo>
                    <a:pt x="176" y="457"/>
                  </a:lnTo>
                  <a:lnTo>
                    <a:pt x="208"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80" name="Freeform 367"/>
            <p:cNvSpPr>
              <a:spLocks/>
            </p:cNvSpPr>
            <p:nvPr/>
          </p:nvSpPr>
          <p:spPr bwMode="auto">
            <a:xfrm>
              <a:off x="4042"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84 w 208"/>
                <a:gd name="T13" fmla="*/ 281 h 457"/>
                <a:gd name="T14" fmla="*/ 184 w 208"/>
                <a:gd name="T15" fmla="*/ 273 h 457"/>
                <a:gd name="T16" fmla="*/ 176 w 208"/>
                <a:gd name="T17" fmla="*/ 237 h 457"/>
                <a:gd name="T18" fmla="*/ 168 w 208"/>
                <a:gd name="T19" fmla="*/ 229 h 457"/>
                <a:gd name="T20" fmla="*/ 152 w 208"/>
                <a:gd name="T21" fmla="*/ 202 h 457"/>
                <a:gd name="T22" fmla="*/ 144 w 208"/>
                <a:gd name="T23" fmla="*/ 176 h 457"/>
                <a:gd name="T24" fmla="*/ 144 w 208"/>
                <a:gd name="T25" fmla="*/ 158 h 457"/>
                <a:gd name="T26" fmla="*/ 136 w 208"/>
                <a:gd name="T27" fmla="*/ 141 h 457"/>
                <a:gd name="T28" fmla="*/ 120 w 208"/>
                <a:gd name="T29" fmla="*/ 123 h 457"/>
                <a:gd name="T30" fmla="*/ 112 w 208"/>
                <a:gd name="T31" fmla="*/ 97 h 457"/>
                <a:gd name="T32" fmla="*/ 88 w 208"/>
                <a:gd name="T33" fmla="*/ 79 h 457"/>
                <a:gd name="T34" fmla="*/ 72 w 208"/>
                <a:gd name="T35" fmla="*/ 53 h 457"/>
                <a:gd name="T36" fmla="*/ 48 w 208"/>
                <a:gd name="T37" fmla="*/ 44 h 457"/>
                <a:gd name="T38" fmla="*/ 24 w 208"/>
                <a:gd name="T39" fmla="*/ 18 h 457"/>
                <a:gd name="T40" fmla="*/ 16 w 208"/>
                <a:gd name="T41" fmla="*/ 9 h 457"/>
                <a:gd name="T42" fmla="*/ 8 w 208"/>
                <a:gd name="T43" fmla="*/ 9 h 457"/>
                <a:gd name="T44" fmla="*/ 8 w 208"/>
                <a:gd name="T45" fmla="*/ 9 h 457"/>
                <a:gd name="T46" fmla="*/ 8 w 208"/>
                <a:gd name="T47" fmla="*/ 9 h 457"/>
                <a:gd name="T48" fmla="*/ 16 w 208"/>
                <a:gd name="T49" fmla="*/ 18 h 457"/>
                <a:gd name="T50" fmla="*/ 24 w 208"/>
                <a:gd name="T51" fmla="*/ 44 h 457"/>
                <a:gd name="T52" fmla="*/ 40 w 208"/>
                <a:gd name="T53" fmla="*/ 62 h 457"/>
                <a:gd name="T54" fmla="*/ 56 w 208"/>
                <a:gd name="T55" fmla="*/ 88 h 457"/>
                <a:gd name="T56" fmla="*/ 72 w 208"/>
                <a:gd name="T57" fmla="*/ 123 h 457"/>
                <a:gd name="T58" fmla="*/ 80 w 208"/>
                <a:gd name="T59" fmla="*/ 141 h 457"/>
                <a:gd name="T60" fmla="*/ 88 w 208"/>
                <a:gd name="T61" fmla="*/ 158 h 457"/>
                <a:gd name="T62" fmla="*/ 104 w 208"/>
                <a:gd name="T63" fmla="*/ 176 h 457"/>
                <a:gd name="T64" fmla="*/ 112 w 208"/>
                <a:gd name="T65" fmla="*/ 202 h 457"/>
                <a:gd name="T66" fmla="*/ 120 w 208"/>
                <a:gd name="T67" fmla="*/ 211 h 457"/>
                <a:gd name="T68" fmla="*/ 136 w 208"/>
                <a:gd name="T69" fmla="*/ 237 h 457"/>
                <a:gd name="T70" fmla="*/ 136 w 208"/>
                <a:gd name="T71" fmla="*/ 255 h 457"/>
                <a:gd name="T72" fmla="*/ 144 w 208"/>
                <a:gd name="T73" fmla="*/ 281 h 457"/>
                <a:gd name="T74" fmla="*/ 152 w 208"/>
                <a:gd name="T75" fmla="*/ 308 h 457"/>
                <a:gd name="T76" fmla="*/ 152 w 208"/>
                <a:gd name="T77" fmla="*/ 325 h 457"/>
                <a:gd name="T78" fmla="*/ 152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8"/>
                <a:gd name="T136" fmla="*/ 0 h 457"/>
                <a:gd name="T137" fmla="*/ 208 w 208"/>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84" y="290"/>
                  </a:lnTo>
                  <a:lnTo>
                    <a:pt x="184" y="281"/>
                  </a:lnTo>
                  <a:lnTo>
                    <a:pt x="184" y="273"/>
                  </a:lnTo>
                  <a:lnTo>
                    <a:pt x="176" y="246"/>
                  </a:lnTo>
                  <a:lnTo>
                    <a:pt x="176" y="237"/>
                  </a:lnTo>
                  <a:lnTo>
                    <a:pt x="168" y="237"/>
                  </a:lnTo>
                  <a:lnTo>
                    <a:pt x="168" y="229"/>
                  </a:lnTo>
                  <a:lnTo>
                    <a:pt x="168" y="211"/>
                  </a:lnTo>
                  <a:lnTo>
                    <a:pt x="152" y="202"/>
                  </a:lnTo>
                  <a:lnTo>
                    <a:pt x="152" y="193"/>
                  </a:lnTo>
                  <a:lnTo>
                    <a:pt x="144" y="176"/>
                  </a:lnTo>
                  <a:lnTo>
                    <a:pt x="144" y="167"/>
                  </a:lnTo>
                  <a:lnTo>
                    <a:pt x="144" y="158"/>
                  </a:lnTo>
                  <a:lnTo>
                    <a:pt x="136" y="158"/>
                  </a:lnTo>
                  <a:lnTo>
                    <a:pt x="136" y="141"/>
                  </a:lnTo>
                  <a:lnTo>
                    <a:pt x="120" y="132"/>
                  </a:lnTo>
                  <a:lnTo>
                    <a:pt x="120" y="123"/>
                  </a:lnTo>
                  <a:lnTo>
                    <a:pt x="112" y="97"/>
                  </a:lnTo>
                  <a:lnTo>
                    <a:pt x="104" y="88"/>
                  </a:lnTo>
                  <a:lnTo>
                    <a:pt x="88" y="79"/>
                  </a:lnTo>
                  <a:lnTo>
                    <a:pt x="80" y="62"/>
                  </a:lnTo>
                  <a:lnTo>
                    <a:pt x="72" y="53"/>
                  </a:lnTo>
                  <a:lnTo>
                    <a:pt x="56" y="44"/>
                  </a:lnTo>
                  <a:lnTo>
                    <a:pt x="48" y="44"/>
                  </a:lnTo>
                  <a:lnTo>
                    <a:pt x="40" y="26"/>
                  </a:lnTo>
                  <a:lnTo>
                    <a:pt x="24" y="18"/>
                  </a:lnTo>
                  <a:lnTo>
                    <a:pt x="16" y="18"/>
                  </a:lnTo>
                  <a:lnTo>
                    <a:pt x="16" y="9"/>
                  </a:lnTo>
                  <a:lnTo>
                    <a:pt x="8" y="9"/>
                  </a:lnTo>
                  <a:lnTo>
                    <a:pt x="0" y="0"/>
                  </a:lnTo>
                  <a:lnTo>
                    <a:pt x="8" y="9"/>
                  </a:lnTo>
                  <a:lnTo>
                    <a:pt x="16" y="18"/>
                  </a:lnTo>
                  <a:lnTo>
                    <a:pt x="16" y="26"/>
                  </a:lnTo>
                  <a:lnTo>
                    <a:pt x="24" y="44"/>
                  </a:lnTo>
                  <a:lnTo>
                    <a:pt x="40" y="53"/>
                  </a:lnTo>
                  <a:lnTo>
                    <a:pt x="40" y="62"/>
                  </a:lnTo>
                  <a:lnTo>
                    <a:pt x="48" y="79"/>
                  </a:lnTo>
                  <a:lnTo>
                    <a:pt x="56" y="88"/>
                  </a:lnTo>
                  <a:lnTo>
                    <a:pt x="72" y="97"/>
                  </a:lnTo>
                  <a:lnTo>
                    <a:pt x="72" y="123"/>
                  </a:lnTo>
                  <a:lnTo>
                    <a:pt x="80" y="132"/>
                  </a:lnTo>
                  <a:lnTo>
                    <a:pt x="80" y="141"/>
                  </a:lnTo>
                  <a:lnTo>
                    <a:pt x="88" y="158"/>
                  </a:lnTo>
                  <a:lnTo>
                    <a:pt x="104" y="167"/>
                  </a:lnTo>
                  <a:lnTo>
                    <a:pt x="104" y="176"/>
                  </a:lnTo>
                  <a:lnTo>
                    <a:pt x="112" y="193"/>
                  </a:lnTo>
                  <a:lnTo>
                    <a:pt x="112" y="202"/>
                  </a:lnTo>
                  <a:lnTo>
                    <a:pt x="120" y="211"/>
                  </a:lnTo>
                  <a:lnTo>
                    <a:pt x="120" y="229"/>
                  </a:lnTo>
                  <a:lnTo>
                    <a:pt x="136" y="237"/>
                  </a:lnTo>
                  <a:lnTo>
                    <a:pt x="136" y="246"/>
                  </a:lnTo>
                  <a:lnTo>
                    <a:pt x="136" y="255"/>
                  </a:lnTo>
                  <a:lnTo>
                    <a:pt x="144" y="273"/>
                  </a:lnTo>
                  <a:lnTo>
                    <a:pt x="144" y="281"/>
                  </a:lnTo>
                  <a:lnTo>
                    <a:pt x="144" y="290"/>
                  </a:lnTo>
                  <a:lnTo>
                    <a:pt x="152" y="308"/>
                  </a:lnTo>
                  <a:lnTo>
                    <a:pt x="152" y="317"/>
                  </a:lnTo>
                  <a:lnTo>
                    <a:pt x="152" y="325"/>
                  </a:lnTo>
                  <a:lnTo>
                    <a:pt x="152" y="343"/>
                  </a:lnTo>
                  <a:lnTo>
                    <a:pt x="152" y="352"/>
                  </a:lnTo>
                  <a:lnTo>
                    <a:pt x="168" y="360"/>
                  </a:lnTo>
                  <a:lnTo>
                    <a:pt x="168" y="387"/>
                  </a:lnTo>
                  <a:lnTo>
                    <a:pt x="168" y="396"/>
                  </a:lnTo>
                  <a:lnTo>
                    <a:pt x="168" y="404"/>
                  </a:lnTo>
                  <a:lnTo>
                    <a:pt x="168" y="422"/>
                  </a:lnTo>
                  <a:lnTo>
                    <a:pt x="168" y="431"/>
                  </a:lnTo>
                  <a:lnTo>
                    <a:pt x="168" y="440"/>
                  </a:lnTo>
                  <a:lnTo>
                    <a:pt x="176"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81" name="Freeform 368"/>
            <p:cNvSpPr>
              <a:spLocks/>
            </p:cNvSpPr>
            <p:nvPr/>
          </p:nvSpPr>
          <p:spPr bwMode="auto">
            <a:xfrm>
              <a:off x="3978" y="2892"/>
              <a:ext cx="248" cy="325"/>
            </a:xfrm>
            <a:custGeom>
              <a:avLst/>
              <a:gdLst>
                <a:gd name="T0" fmla="*/ 248 w 248"/>
                <a:gd name="T1" fmla="*/ 325 h 325"/>
                <a:gd name="T2" fmla="*/ 240 w 248"/>
                <a:gd name="T3" fmla="*/ 308 h 325"/>
                <a:gd name="T4" fmla="*/ 240 w 248"/>
                <a:gd name="T5" fmla="*/ 308 h 325"/>
                <a:gd name="T6" fmla="*/ 240 w 248"/>
                <a:gd name="T7" fmla="*/ 299 h 325"/>
                <a:gd name="T8" fmla="*/ 240 w 248"/>
                <a:gd name="T9" fmla="*/ 290 h 325"/>
                <a:gd name="T10" fmla="*/ 240 w 248"/>
                <a:gd name="T11" fmla="*/ 272 h 325"/>
                <a:gd name="T12" fmla="*/ 240 w 248"/>
                <a:gd name="T13" fmla="*/ 255 h 325"/>
                <a:gd name="T14" fmla="*/ 240 w 248"/>
                <a:gd name="T15" fmla="*/ 237 h 325"/>
                <a:gd name="T16" fmla="*/ 232 w 248"/>
                <a:gd name="T17" fmla="*/ 220 h 325"/>
                <a:gd name="T18" fmla="*/ 232 w 248"/>
                <a:gd name="T19" fmla="*/ 211 h 325"/>
                <a:gd name="T20" fmla="*/ 216 w 248"/>
                <a:gd name="T21" fmla="*/ 185 h 325"/>
                <a:gd name="T22" fmla="*/ 216 w 248"/>
                <a:gd name="T23" fmla="*/ 176 h 325"/>
                <a:gd name="T24" fmla="*/ 208 w 248"/>
                <a:gd name="T25" fmla="*/ 149 h 325"/>
                <a:gd name="T26" fmla="*/ 200 w 248"/>
                <a:gd name="T27" fmla="*/ 141 h 325"/>
                <a:gd name="T28" fmla="*/ 200 w 248"/>
                <a:gd name="T29" fmla="*/ 123 h 325"/>
                <a:gd name="T30" fmla="*/ 200 w 248"/>
                <a:gd name="T31" fmla="*/ 123 h 325"/>
                <a:gd name="T32" fmla="*/ 176 w 248"/>
                <a:gd name="T33" fmla="*/ 105 h 325"/>
                <a:gd name="T34" fmla="*/ 168 w 248"/>
                <a:gd name="T35" fmla="*/ 97 h 325"/>
                <a:gd name="T36" fmla="*/ 144 w 248"/>
                <a:gd name="T37" fmla="*/ 79 h 325"/>
                <a:gd name="T38" fmla="*/ 136 w 248"/>
                <a:gd name="T39" fmla="*/ 70 h 325"/>
                <a:gd name="T40" fmla="*/ 112 w 248"/>
                <a:gd name="T41" fmla="*/ 61 h 325"/>
                <a:gd name="T42" fmla="*/ 88 w 248"/>
                <a:gd name="T43" fmla="*/ 44 h 325"/>
                <a:gd name="T44" fmla="*/ 80 w 248"/>
                <a:gd name="T45" fmla="*/ 35 h 325"/>
                <a:gd name="T46" fmla="*/ 64 w 248"/>
                <a:gd name="T47" fmla="*/ 35 h 325"/>
                <a:gd name="T48" fmla="*/ 48 w 248"/>
                <a:gd name="T49" fmla="*/ 26 h 325"/>
                <a:gd name="T50" fmla="*/ 32 w 248"/>
                <a:gd name="T51" fmla="*/ 9 h 325"/>
                <a:gd name="T52" fmla="*/ 16 w 248"/>
                <a:gd name="T53" fmla="*/ 9 h 325"/>
                <a:gd name="T54" fmla="*/ 8 w 248"/>
                <a:gd name="T55" fmla="*/ 9 h 325"/>
                <a:gd name="T56" fmla="*/ 8 w 248"/>
                <a:gd name="T57" fmla="*/ 9 h 325"/>
                <a:gd name="T58" fmla="*/ 0 w 248"/>
                <a:gd name="T59" fmla="*/ 0 h 325"/>
                <a:gd name="T60" fmla="*/ 8 w 248"/>
                <a:gd name="T61" fmla="*/ 9 h 325"/>
                <a:gd name="T62" fmla="*/ 8 w 248"/>
                <a:gd name="T63" fmla="*/ 9 h 325"/>
                <a:gd name="T64" fmla="*/ 8 w 248"/>
                <a:gd name="T65" fmla="*/ 9 h 325"/>
                <a:gd name="T66" fmla="*/ 16 w 248"/>
                <a:gd name="T67" fmla="*/ 9 h 325"/>
                <a:gd name="T68" fmla="*/ 32 w 248"/>
                <a:gd name="T69" fmla="*/ 26 h 325"/>
                <a:gd name="T70" fmla="*/ 40 w 248"/>
                <a:gd name="T71" fmla="*/ 26 h 325"/>
                <a:gd name="T72" fmla="*/ 48 w 248"/>
                <a:gd name="T73" fmla="*/ 35 h 325"/>
                <a:gd name="T74" fmla="*/ 64 w 248"/>
                <a:gd name="T75" fmla="*/ 44 h 325"/>
                <a:gd name="T76" fmla="*/ 80 w 248"/>
                <a:gd name="T77" fmla="*/ 44 h 325"/>
                <a:gd name="T78" fmla="*/ 88 w 248"/>
                <a:gd name="T79" fmla="*/ 61 h 325"/>
                <a:gd name="T80" fmla="*/ 112 w 248"/>
                <a:gd name="T81" fmla="*/ 70 h 325"/>
                <a:gd name="T82" fmla="*/ 120 w 248"/>
                <a:gd name="T83" fmla="*/ 79 h 325"/>
                <a:gd name="T84" fmla="*/ 136 w 248"/>
                <a:gd name="T85" fmla="*/ 97 h 325"/>
                <a:gd name="T86" fmla="*/ 144 w 248"/>
                <a:gd name="T87" fmla="*/ 105 h 325"/>
                <a:gd name="T88" fmla="*/ 152 w 248"/>
                <a:gd name="T89" fmla="*/ 114 h 325"/>
                <a:gd name="T90" fmla="*/ 168 w 248"/>
                <a:gd name="T91" fmla="*/ 123 h 325"/>
                <a:gd name="T92" fmla="*/ 168 w 248"/>
                <a:gd name="T93" fmla="*/ 141 h 325"/>
                <a:gd name="T94" fmla="*/ 176 w 248"/>
                <a:gd name="T95" fmla="*/ 149 h 325"/>
                <a:gd name="T96" fmla="*/ 184 w 248"/>
                <a:gd name="T97" fmla="*/ 176 h 325"/>
                <a:gd name="T98" fmla="*/ 184 w 248"/>
                <a:gd name="T99" fmla="*/ 185 h 325"/>
                <a:gd name="T100" fmla="*/ 200 w 248"/>
                <a:gd name="T101" fmla="*/ 211 h 325"/>
                <a:gd name="T102" fmla="*/ 208 w 248"/>
                <a:gd name="T103" fmla="*/ 228 h 325"/>
                <a:gd name="T104" fmla="*/ 208 w 248"/>
                <a:gd name="T105" fmla="*/ 237 h 325"/>
                <a:gd name="T106" fmla="*/ 208 w 248"/>
                <a:gd name="T107" fmla="*/ 264 h 325"/>
                <a:gd name="T108" fmla="*/ 216 w 248"/>
                <a:gd name="T109" fmla="*/ 272 h 325"/>
                <a:gd name="T110" fmla="*/ 216 w 248"/>
                <a:gd name="T111" fmla="*/ 290 h 325"/>
                <a:gd name="T112" fmla="*/ 216 w 248"/>
                <a:gd name="T113" fmla="*/ 299 h 325"/>
                <a:gd name="T114" fmla="*/ 216 w 248"/>
                <a:gd name="T115" fmla="*/ 308 h 325"/>
                <a:gd name="T116" fmla="*/ 216 w 248"/>
                <a:gd name="T117" fmla="*/ 308 h 325"/>
                <a:gd name="T118" fmla="*/ 216 w 248"/>
                <a:gd name="T119" fmla="*/ 308 h 325"/>
                <a:gd name="T120" fmla="*/ 232 w 248"/>
                <a:gd name="T121" fmla="*/ 325 h 325"/>
                <a:gd name="T122" fmla="*/ 248 w 248"/>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8"/>
                <a:gd name="T187" fmla="*/ 0 h 325"/>
                <a:gd name="T188" fmla="*/ 248 w 248"/>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8" h="325">
                  <a:moveTo>
                    <a:pt x="248" y="325"/>
                  </a:moveTo>
                  <a:lnTo>
                    <a:pt x="240" y="308"/>
                  </a:lnTo>
                  <a:lnTo>
                    <a:pt x="240" y="299"/>
                  </a:lnTo>
                  <a:lnTo>
                    <a:pt x="240" y="290"/>
                  </a:lnTo>
                  <a:lnTo>
                    <a:pt x="240" y="272"/>
                  </a:lnTo>
                  <a:lnTo>
                    <a:pt x="240" y="255"/>
                  </a:lnTo>
                  <a:lnTo>
                    <a:pt x="240" y="237"/>
                  </a:lnTo>
                  <a:lnTo>
                    <a:pt x="232" y="220"/>
                  </a:lnTo>
                  <a:lnTo>
                    <a:pt x="232" y="211"/>
                  </a:lnTo>
                  <a:lnTo>
                    <a:pt x="216" y="185"/>
                  </a:lnTo>
                  <a:lnTo>
                    <a:pt x="216" y="176"/>
                  </a:lnTo>
                  <a:lnTo>
                    <a:pt x="208" y="149"/>
                  </a:lnTo>
                  <a:lnTo>
                    <a:pt x="200" y="141"/>
                  </a:lnTo>
                  <a:lnTo>
                    <a:pt x="200" y="123"/>
                  </a:lnTo>
                  <a:lnTo>
                    <a:pt x="176" y="105"/>
                  </a:lnTo>
                  <a:lnTo>
                    <a:pt x="168" y="97"/>
                  </a:lnTo>
                  <a:lnTo>
                    <a:pt x="144" y="79"/>
                  </a:lnTo>
                  <a:lnTo>
                    <a:pt x="136" y="70"/>
                  </a:lnTo>
                  <a:lnTo>
                    <a:pt x="112" y="61"/>
                  </a:lnTo>
                  <a:lnTo>
                    <a:pt x="88" y="44"/>
                  </a:lnTo>
                  <a:lnTo>
                    <a:pt x="80" y="35"/>
                  </a:lnTo>
                  <a:lnTo>
                    <a:pt x="64" y="35"/>
                  </a:lnTo>
                  <a:lnTo>
                    <a:pt x="48" y="26"/>
                  </a:lnTo>
                  <a:lnTo>
                    <a:pt x="32" y="9"/>
                  </a:lnTo>
                  <a:lnTo>
                    <a:pt x="16" y="9"/>
                  </a:lnTo>
                  <a:lnTo>
                    <a:pt x="8" y="9"/>
                  </a:lnTo>
                  <a:lnTo>
                    <a:pt x="0" y="0"/>
                  </a:lnTo>
                  <a:lnTo>
                    <a:pt x="8" y="9"/>
                  </a:lnTo>
                  <a:lnTo>
                    <a:pt x="16" y="9"/>
                  </a:lnTo>
                  <a:lnTo>
                    <a:pt x="32" y="26"/>
                  </a:lnTo>
                  <a:lnTo>
                    <a:pt x="40" y="26"/>
                  </a:lnTo>
                  <a:lnTo>
                    <a:pt x="48" y="35"/>
                  </a:lnTo>
                  <a:lnTo>
                    <a:pt x="64" y="44"/>
                  </a:lnTo>
                  <a:lnTo>
                    <a:pt x="80" y="44"/>
                  </a:lnTo>
                  <a:lnTo>
                    <a:pt x="88" y="61"/>
                  </a:lnTo>
                  <a:lnTo>
                    <a:pt x="112" y="70"/>
                  </a:lnTo>
                  <a:lnTo>
                    <a:pt x="120" y="79"/>
                  </a:lnTo>
                  <a:lnTo>
                    <a:pt x="136" y="97"/>
                  </a:lnTo>
                  <a:lnTo>
                    <a:pt x="144" y="105"/>
                  </a:lnTo>
                  <a:lnTo>
                    <a:pt x="152" y="114"/>
                  </a:lnTo>
                  <a:lnTo>
                    <a:pt x="168" y="123"/>
                  </a:lnTo>
                  <a:lnTo>
                    <a:pt x="168" y="141"/>
                  </a:lnTo>
                  <a:lnTo>
                    <a:pt x="176" y="149"/>
                  </a:lnTo>
                  <a:lnTo>
                    <a:pt x="184" y="176"/>
                  </a:lnTo>
                  <a:lnTo>
                    <a:pt x="184" y="185"/>
                  </a:lnTo>
                  <a:lnTo>
                    <a:pt x="200" y="211"/>
                  </a:lnTo>
                  <a:lnTo>
                    <a:pt x="208" y="228"/>
                  </a:lnTo>
                  <a:lnTo>
                    <a:pt x="208" y="237"/>
                  </a:lnTo>
                  <a:lnTo>
                    <a:pt x="208" y="264"/>
                  </a:lnTo>
                  <a:lnTo>
                    <a:pt x="216" y="272"/>
                  </a:lnTo>
                  <a:lnTo>
                    <a:pt x="216" y="290"/>
                  </a:lnTo>
                  <a:lnTo>
                    <a:pt x="216" y="299"/>
                  </a:lnTo>
                  <a:lnTo>
                    <a:pt x="216" y="308"/>
                  </a:lnTo>
                  <a:lnTo>
                    <a:pt x="232" y="325"/>
                  </a:lnTo>
                  <a:lnTo>
                    <a:pt x="248"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82" name="Freeform 369"/>
            <p:cNvSpPr>
              <a:spLocks/>
            </p:cNvSpPr>
            <p:nvPr/>
          </p:nvSpPr>
          <p:spPr bwMode="auto">
            <a:xfrm>
              <a:off x="3978" y="2892"/>
              <a:ext cx="248" cy="325"/>
            </a:xfrm>
            <a:custGeom>
              <a:avLst/>
              <a:gdLst>
                <a:gd name="T0" fmla="*/ 248 w 248"/>
                <a:gd name="T1" fmla="*/ 325 h 325"/>
                <a:gd name="T2" fmla="*/ 240 w 248"/>
                <a:gd name="T3" fmla="*/ 308 h 325"/>
                <a:gd name="T4" fmla="*/ 240 w 248"/>
                <a:gd name="T5" fmla="*/ 308 h 325"/>
                <a:gd name="T6" fmla="*/ 240 w 248"/>
                <a:gd name="T7" fmla="*/ 299 h 325"/>
                <a:gd name="T8" fmla="*/ 240 w 248"/>
                <a:gd name="T9" fmla="*/ 290 h 325"/>
                <a:gd name="T10" fmla="*/ 240 w 248"/>
                <a:gd name="T11" fmla="*/ 272 h 325"/>
                <a:gd name="T12" fmla="*/ 240 w 248"/>
                <a:gd name="T13" fmla="*/ 255 h 325"/>
                <a:gd name="T14" fmla="*/ 240 w 248"/>
                <a:gd name="T15" fmla="*/ 237 h 325"/>
                <a:gd name="T16" fmla="*/ 232 w 248"/>
                <a:gd name="T17" fmla="*/ 220 h 325"/>
                <a:gd name="T18" fmla="*/ 232 w 248"/>
                <a:gd name="T19" fmla="*/ 211 h 325"/>
                <a:gd name="T20" fmla="*/ 216 w 248"/>
                <a:gd name="T21" fmla="*/ 185 h 325"/>
                <a:gd name="T22" fmla="*/ 216 w 248"/>
                <a:gd name="T23" fmla="*/ 176 h 325"/>
                <a:gd name="T24" fmla="*/ 208 w 248"/>
                <a:gd name="T25" fmla="*/ 149 h 325"/>
                <a:gd name="T26" fmla="*/ 200 w 248"/>
                <a:gd name="T27" fmla="*/ 141 h 325"/>
                <a:gd name="T28" fmla="*/ 200 w 248"/>
                <a:gd name="T29" fmla="*/ 123 h 325"/>
                <a:gd name="T30" fmla="*/ 200 w 248"/>
                <a:gd name="T31" fmla="*/ 123 h 325"/>
                <a:gd name="T32" fmla="*/ 176 w 248"/>
                <a:gd name="T33" fmla="*/ 105 h 325"/>
                <a:gd name="T34" fmla="*/ 168 w 248"/>
                <a:gd name="T35" fmla="*/ 97 h 325"/>
                <a:gd name="T36" fmla="*/ 144 w 248"/>
                <a:gd name="T37" fmla="*/ 79 h 325"/>
                <a:gd name="T38" fmla="*/ 136 w 248"/>
                <a:gd name="T39" fmla="*/ 70 h 325"/>
                <a:gd name="T40" fmla="*/ 112 w 248"/>
                <a:gd name="T41" fmla="*/ 61 h 325"/>
                <a:gd name="T42" fmla="*/ 88 w 248"/>
                <a:gd name="T43" fmla="*/ 44 h 325"/>
                <a:gd name="T44" fmla="*/ 80 w 248"/>
                <a:gd name="T45" fmla="*/ 35 h 325"/>
                <a:gd name="T46" fmla="*/ 64 w 248"/>
                <a:gd name="T47" fmla="*/ 35 h 325"/>
                <a:gd name="T48" fmla="*/ 48 w 248"/>
                <a:gd name="T49" fmla="*/ 26 h 325"/>
                <a:gd name="T50" fmla="*/ 32 w 248"/>
                <a:gd name="T51" fmla="*/ 9 h 325"/>
                <a:gd name="T52" fmla="*/ 16 w 248"/>
                <a:gd name="T53" fmla="*/ 9 h 325"/>
                <a:gd name="T54" fmla="*/ 8 w 248"/>
                <a:gd name="T55" fmla="*/ 9 h 325"/>
                <a:gd name="T56" fmla="*/ 8 w 248"/>
                <a:gd name="T57" fmla="*/ 9 h 325"/>
                <a:gd name="T58" fmla="*/ 0 w 248"/>
                <a:gd name="T59" fmla="*/ 0 h 325"/>
                <a:gd name="T60" fmla="*/ 8 w 248"/>
                <a:gd name="T61" fmla="*/ 9 h 325"/>
                <a:gd name="T62" fmla="*/ 8 w 248"/>
                <a:gd name="T63" fmla="*/ 9 h 325"/>
                <a:gd name="T64" fmla="*/ 8 w 248"/>
                <a:gd name="T65" fmla="*/ 9 h 325"/>
                <a:gd name="T66" fmla="*/ 16 w 248"/>
                <a:gd name="T67" fmla="*/ 9 h 325"/>
                <a:gd name="T68" fmla="*/ 32 w 248"/>
                <a:gd name="T69" fmla="*/ 26 h 325"/>
                <a:gd name="T70" fmla="*/ 40 w 248"/>
                <a:gd name="T71" fmla="*/ 26 h 325"/>
                <a:gd name="T72" fmla="*/ 48 w 248"/>
                <a:gd name="T73" fmla="*/ 35 h 325"/>
                <a:gd name="T74" fmla="*/ 64 w 248"/>
                <a:gd name="T75" fmla="*/ 44 h 325"/>
                <a:gd name="T76" fmla="*/ 80 w 248"/>
                <a:gd name="T77" fmla="*/ 44 h 325"/>
                <a:gd name="T78" fmla="*/ 88 w 248"/>
                <a:gd name="T79" fmla="*/ 61 h 325"/>
                <a:gd name="T80" fmla="*/ 112 w 248"/>
                <a:gd name="T81" fmla="*/ 70 h 325"/>
                <a:gd name="T82" fmla="*/ 120 w 248"/>
                <a:gd name="T83" fmla="*/ 79 h 325"/>
                <a:gd name="T84" fmla="*/ 136 w 248"/>
                <a:gd name="T85" fmla="*/ 97 h 325"/>
                <a:gd name="T86" fmla="*/ 144 w 248"/>
                <a:gd name="T87" fmla="*/ 105 h 325"/>
                <a:gd name="T88" fmla="*/ 152 w 248"/>
                <a:gd name="T89" fmla="*/ 114 h 325"/>
                <a:gd name="T90" fmla="*/ 168 w 248"/>
                <a:gd name="T91" fmla="*/ 123 h 325"/>
                <a:gd name="T92" fmla="*/ 168 w 248"/>
                <a:gd name="T93" fmla="*/ 141 h 325"/>
                <a:gd name="T94" fmla="*/ 176 w 248"/>
                <a:gd name="T95" fmla="*/ 149 h 325"/>
                <a:gd name="T96" fmla="*/ 184 w 248"/>
                <a:gd name="T97" fmla="*/ 176 h 325"/>
                <a:gd name="T98" fmla="*/ 184 w 248"/>
                <a:gd name="T99" fmla="*/ 185 h 325"/>
                <a:gd name="T100" fmla="*/ 200 w 248"/>
                <a:gd name="T101" fmla="*/ 211 h 325"/>
                <a:gd name="T102" fmla="*/ 208 w 248"/>
                <a:gd name="T103" fmla="*/ 228 h 325"/>
                <a:gd name="T104" fmla="*/ 208 w 248"/>
                <a:gd name="T105" fmla="*/ 237 h 325"/>
                <a:gd name="T106" fmla="*/ 208 w 248"/>
                <a:gd name="T107" fmla="*/ 264 h 325"/>
                <a:gd name="T108" fmla="*/ 216 w 248"/>
                <a:gd name="T109" fmla="*/ 272 h 325"/>
                <a:gd name="T110" fmla="*/ 216 w 248"/>
                <a:gd name="T111" fmla="*/ 290 h 325"/>
                <a:gd name="T112" fmla="*/ 216 w 248"/>
                <a:gd name="T113" fmla="*/ 299 h 325"/>
                <a:gd name="T114" fmla="*/ 216 w 248"/>
                <a:gd name="T115" fmla="*/ 308 h 325"/>
                <a:gd name="T116" fmla="*/ 216 w 248"/>
                <a:gd name="T117" fmla="*/ 308 h 325"/>
                <a:gd name="T118" fmla="*/ 216 w 248"/>
                <a:gd name="T119" fmla="*/ 308 h 325"/>
                <a:gd name="T120" fmla="*/ 232 w 248"/>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8"/>
                <a:gd name="T184" fmla="*/ 0 h 325"/>
                <a:gd name="T185" fmla="*/ 248 w 248"/>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8" h="325">
                  <a:moveTo>
                    <a:pt x="248" y="325"/>
                  </a:moveTo>
                  <a:lnTo>
                    <a:pt x="240" y="308"/>
                  </a:lnTo>
                  <a:lnTo>
                    <a:pt x="240" y="299"/>
                  </a:lnTo>
                  <a:lnTo>
                    <a:pt x="240" y="290"/>
                  </a:lnTo>
                  <a:lnTo>
                    <a:pt x="240" y="272"/>
                  </a:lnTo>
                  <a:lnTo>
                    <a:pt x="240" y="255"/>
                  </a:lnTo>
                  <a:lnTo>
                    <a:pt x="240" y="237"/>
                  </a:lnTo>
                  <a:lnTo>
                    <a:pt x="232" y="220"/>
                  </a:lnTo>
                  <a:lnTo>
                    <a:pt x="232" y="211"/>
                  </a:lnTo>
                  <a:lnTo>
                    <a:pt x="216" y="185"/>
                  </a:lnTo>
                  <a:lnTo>
                    <a:pt x="216" y="176"/>
                  </a:lnTo>
                  <a:lnTo>
                    <a:pt x="208" y="149"/>
                  </a:lnTo>
                  <a:lnTo>
                    <a:pt x="200" y="141"/>
                  </a:lnTo>
                  <a:lnTo>
                    <a:pt x="200" y="123"/>
                  </a:lnTo>
                  <a:lnTo>
                    <a:pt x="176" y="105"/>
                  </a:lnTo>
                  <a:lnTo>
                    <a:pt x="168" y="97"/>
                  </a:lnTo>
                  <a:lnTo>
                    <a:pt x="144" y="79"/>
                  </a:lnTo>
                  <a:lnTo>
                    <a:pt x="136" y="70"/>
                  </a:lnTo>
                  <a:lnTo>
                    <a:pt x="112" y="61"/>
                  </a:lnTo>
                  <a:lnTo>
                    <a:pt x="88" y="44"/>
                  </a:lnTo>
                  <a:lnTo>
                    <a:pt x="80" y="35"/>
                  </a:lnTo>
                  <a:lnTo>
                    <a:pt x="64" y="35"/>
                  </a:lnTo>
                  <a:lnTo>
                    <a:pt x="48" y="26"/>
                  </a:lnTo>
                  <a:lnTo>
                    <a:pt x="32" y="9"/>
                  </a:lnTo>
                  <a:lnTo>
                    <a:pt x="16" y="9"/>
                  </a:lnTo>
                  <a:lnTo>
                    <a:pt x="8" y="9"/>
                  </a:lnTo>
                  <a:lnTo>
                    <a:pt x="0" y="0"/>
                  </a:lnTo>
                  <a:lnTo>
                    <a:pt x="8" y="9"/>
                  </a:lnTo>
                  <a:lnTo>
                    <a:pt x="16" y="9"/>
                  </a:lnTo>
                  <a:lnTo>
                    <a:pt x="32" y="26"/>
                  </a:lnTo>
                  <a:lnTo>
                    <a:pt x="40" y="26"/>
                  </a:lnTo>
                  <a:lnTo>
                    <a:pt x="48" y="35"/>
                  </a:lnTo>
                  <a:lnTo>
                    <a:pt x="64" y="44"/>
                  </a:lnTo>
                  <a:lnTo>
                    <a:pt x="80" y="44"/>
                  </a:lnTo>
                  <a:lnTo>
                    <a:pt x="88" y="61"/>
                  </a:lnTo>
                  <a:lnTo>
                    <a:pt x="112" y="70"/>
                  </a:lnTo>
                  <a:lnTo>
                    <a:pt x="120" y="79"/>
                  </a:lnTo>
                  <a:lnTo>
                    <a:pt x="136" y="97"/>
                  </a:lnTo>
                  <a:lnTo>
                    <a:pt x="144" y="105"/>
                  </a:lnTo>
                  <a:lnTo>
                    <a:pt x="152" y="114"/>
                  </a:lnTo>
                  <a:lnTo>
                    <a:pt x="168" y="123"/>
                  </a:lnTo>
                  <a:lnTo>
                    <a:pt x="168" y="141"/>
                  </a:lnTo>
                  <a:lnTo>
                    <a:pt x="176" y="149"/>
                  </a:lnTo>
                  <a:lnTo>
                    <a:pt x="184" y="176"/>
                  </a:lnTo>
                  <a:lnTo>
                    <a:pt x="184" y="185"/>
                  </a:lnTo>
                  <a:lnTo>
                    <a:pt x="200" y="211"/>
                  </a:lnTo>
                  <a:lnTo>
                    <a:pt x="208" y="228"/>
                  </a:lnTo>
                  <a:lnTo>
                    <a:pt x="208" y="237"/>
                  </a:lnTo>
                  <a:lnTo>
                    <a:pt x="208" y="264"/>
                  </a:lnTo>
                  <a:lnTo>
                    <a:pt x="216" y="272"/>
                  </a:lnTo>
                  <a:lnTo>
                    <a:pt x="216" y="290"/>
                  </a:lnTo>
                  <a:lnTo>
                    <a:pt x="216" y="299"/>
                  </a:lnTo>
                  <a:lnTo>
                    <a:pt x="216" y="308"/>
                  </a:lnTo>
                  <a:lnTo>
                    <a:pt x="232"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8559" name="Group 370"/>
          <p:cNvGrpSpPr>
            <a:grpSpLocks/>
          </p:cNvGrpSpPr>
          <p:nvPr/>
        </p:nvGrpSpPr>
        <p:grpSpPr bwMode="auto">
          <a:xfrm>
            <a:off x="5032375" y="3086100"/>
            <a:ext cx="774700" cy="614363"/>
            <a:chOff x="2659" y="3226"/>
            <a:chExt cx="488" cy="387"/>
          </a:xfrm>
        </p:grpSpPr>
        <p:sp>
          <p:nvSpPr>
            <p:cNvPr id="494724" name="Freeform 371"/>
            <p:cNvSpPr>
              <a:spLocks/>
            </p:cNvSpPr>
            <p:nvPr/>
          </p:nvSpPr>
          <p:spPr bwMode="auto">
            <a:xfrm>
              <a:off x="2795" y="3226"/>
              <a:ext cx="40" cy="53"/>
            </a:xfrm>
            <a:custGeom>
              <a:avLst/>
              <a:gdLst>
                <a:gd name="T0" fmla="*/ 40 w 40"/>
                <a:gd name="T1" fmla="*/ 0 h 53"/>
                <a:gd name="T2" fmla="*/ 40 w 40"/>
                <a:gd name="T3" fmla="*/ 9 h 53"/>
                <a:gd name="T4" fmla="*/ 40 w 40"/>
                <a:gd name="T5" fmla="*/ 18 h 53"/>
                <a:gd name="T6" fmla="*/ 32 w 40"/>
                <a:gd name="T7" fmla="*/ 18 h 53"/>
                <a:gd name="T8" fmla="*/ 24 w 40"/>
                <a:gd name="T9" fmla="*/ 18 h 53"/>
                <a:gd name="T10" fmla="*/ 24 w 40"/>
                <a:gd name="T11" fmla="*/ 35 h 53"/>
                <a:gd name="T12" fmla="*/ 8 w 40"/>
                <a:gd name="T13" fmla="*/ 35 h 53"/>
                <a:gd name="T14" fmla="*/ 8 w 40"/>
                <a:gd name="T15" fmla="*/ 44 h 53"/>
                <a:gd name="T16" fmla="*/ 0 w 40"/>
                <a:gd name="T17" fmla="*/ 44 h 53"/>
                <a:gd name="T18" fmla="*/ 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40" y="0"/>
                  </a:moveTo>
                  <a:lnTo>
                    <a:pt x="40" y="9"/>
                  </a:lnTo>
                  <a:lnTo>
                    <a:pt x="40" y="18"/>
                  </a:lnTo>
                  <a:lnTo>
                    <a:pt x="32" y="18"/>
                  </a:lnTo>
                  <a:lnTo>
                    <a:pt x="24" y="18"/>
                  </a:lnTo>
                  <a:lnTo>
                    <a:pt x="24" y="35"/>
                  </a:lnTo>
                  <a:lnTo>
                    <a:pt x="8" y="35"/>
                  </a:lnTo>
                  <a:lnTo>
                    <a:pt x="8" y="44"/>
                  </a:lnTo>
                  <a:lnTo>
                    <a:pt x="0" y="44"/>
                  </a:lnTo>
                  <a:lnTo>
                    <a:pt x="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25" name="Freeform 372"/>
            <p:cNvSpPr>
              <a:spLocks/>
            </p:cNvSpPr>
            <p:nvPr/>
          </p:nvSpPr>
          <p:spPr bwMode="auto">
            <a:xfrm>
              <a:off x="2835" y="3226"/>
              <a:ext cx="56" cy="97"/>
            </a:xfrm>
            <a:custGeom>
              <a:avLst/>
              <a:gdLst>
                <a:gd name="T0" fmla="*/ 0 w 56"/>
                <a:gd name="T1" fmla="*/ 0 h 97"/>
                <a:gd name="T2" fmla="*/ 0 w 56"/>
                <a:gd name="T3" fmla="*/ 9 h 97"/>
                <a:gd name="T4" fmla="*/ 0 w 56"/>
                <a:gd name="T5" fmla="*/ 18 h 97"/>
                <a:gd name="T6" fmla="*/ 16 w 56"/>
                <a:gd name="T7" fmla="*/ 35 h 97"/>
                <a:gd name="T8" fmla="*/ 24 w 56"/>
                <a:gd name="T9" fmla="*/ 44 h 97"/>
                <a:gd name="T10" fmla="*/ 32 w 56"/>
                <a:gd name="T11" fmla="*/ 53 h 97"/>
                <a:gd name="T12" fmla="*/ 48 w 56"/>
                <a:gd name="T13" fmla="*/ 62 h 97"/>
                <a:gd name="T14" fmla="*/ 56 w 56"/>
                <a:gd name="T15" fmla="*/ 79 h 97"/>
                <a:gd name="T16" fmla="*/ 56 w 56"/>
                <a:gd name="T17" fmla="*/ 88 h 97"/>
                <a:gd name="T18" fmla="*/ 56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0" y="0"/>
                  </a:moveTo>
                  <a:lnTo>
                    <a:pt x="0" y="9"/>
                  </a:lnTo>
                  <a:lnTo>
                    <a:pt x="0" y="18"/>
                  </a:lnTo>
                  <a:lnTo>
                    <a:pt x="16" y="35"/>
                  </a:lnTo>
                  <a:lnTo>
                    <a:pt x="24" y="44"/>
                  </a:lnTo>
                  <a:lnTo>
                    <a:pt x="32" y="53"/>
                  </a:lnTo>
                  <a:lnTo>
                    <a:pt x="48" y="62"/>
                  </a:lnTo>
                  <a:lnTo>
                    <a:pt x="56" y="79"/>
                  </a:lnTo>
                  <a:lnTo>
                    <a:pt x="56" y="88"/>
                  </a:lnTo>
                  <a:lnTo>
                    <a:pt x="56"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26" name="Freeform 373"/>
            <p:cNvSpPr>
              <a:spLocks/>
            </p:cNvSpPr>
            <p:nvPr/>
          </p:nvSpPr>
          <p:spPr bwMode="auto">
            <a:xfrm>
              <a:off x="2867" y="3226"/>
              <a:ext cx="88" cy="97"/>
            </a:xfrm>
            <a:custGeom>
              <a:avLst/>
              <a:gdLst>
                <a:gd name="T0" fmla="*/ 0 w 88"/>
                <a:gd name="T1" fmla="*/ 0 h 97"/>
                <a:gd name="T2" fmla="*/ 16 w 88"/>
                <a:gd name="T3" fmla="*/ 35 h 97"/>
                <a:gd name="T4" fmla="*/ 24 w 88"/>
                <a:gd name="T5" fmla="*/ 35 h 97"/>
                <a:gd name="T6" fmla="*/ 24 w 88"/>
                <a:gd name="T7" fmla="*/ 44 h 97"/>
                <a:gd name="T8" fmla="*/ 32 w 88"/>
                <a:gd name="T9" fmla="*/ 44 h 97"/>
                <a:gd name="T10" fmla="*/ 48 w 88"/>
                <a:gd name="T11" fmla="*/ 44 h 97"/>
                <a:gd name="T12" fmla="*/ 56 w 88"/>
                <a:gd name="T13" fmla="*/ 53 h 97"/>
                <a:gd name="T14" fmla="*/ 64 w 88"/>
                <a:gd name="T15" fmla="*/ 53 h 97"/>
                <a:gd name="T16" fmla="*/ 64 w 88"/>
                <a:gd name="T17" fmla="*/ 62 h 97"/>
                <a:gd name="T18" fmla="*/ 72 w 88"/>
                <a:gd name="T19" fmla="*/ 62 h 97"/>
                <a:gd name="T20" fmla="*/ 72 w 88"/>
                <a:gd name="T21" fmla="*/ 79 h 97"/>
                <a:gd name="T22" fmla="*/ 88 w 88"/>
                <a:gd name="T23" fmla="*/ 79 h 97"/>
                <a:gd name="T24" fmla="*/ 88 w 88"/>
                <a:gd name="T25" fmla="*/ 88 h 97"/>
                <a:gd name="T26" fmla="*/ 88 w 88"/>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8"/>
                <a:gd name="T43" fmla="*/ 0 h 97"/>
                <a:gd name="T44" fmla="*/ 88 w 88"/>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8" h="97">
                  <a:moveTo>
                    <a:pt x="0" y="0"/>
                  </a:moveTo>
                  <a:lnTo>
                    <a:pt x="16" y="35"/>
                  </a:lnTo>
                  <a:lnTo>
                    <a:pt x="24" y="35"/>
                  </a:lnTo>
                  <a:lnTo>
                    <a:pt x="24" y="44"/>
                  </a:lnTo>
                  <a:lnTo>
                    <a:pt x="32" y="44"/>
                  </a:lnTo>
                  <a:lnTo>
                    <a:pt x="48" y="44"/>
                  </a:lnTo>
                  <a:lnTo>
                    <a:pt x="56" y="53"/>
                  </a:lnTo>
                  <a:lnTo>
                    <a:pt x="64" y="53"/>
                  </a:lnTo>
                  <a:lnTo>
                    <a:pt x="64" y="62"/>
                  </a:lnTo>
                  <a:lnTo>
                    <a:pt x="72" y="62"/>
                  </a:lnTo>
                  <a:lnTo>
                    <a:pt x="72" y="79"/>
                  </a:lnTo>
                  <a:lnTo>
                    <a:pt x="88" y="79"/>
                  </a:lnTo>
                  <a:lnTo>
                    <a:pt x="88" y="88"/>
                  </a:lnTo>
                  <a:lnTo>
                    <a:pt x="88"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27" name="Freeform 374"/>
            <p:cNvSpPr>
              <a:spLocks/>
            </p:cNvSpPr>
            <p:nvPr/>
          </p:nvSpPr>
          <p:spPr bwMode="auto">
            <a:xfrm>
              <a:off x="2803" y="3270"/>
              <a:ext cx="56" cy="114"/>
            </a:xfrm>
            <a:custGeom>
              <a:avLst/>
              <a:gdLst>
                <a:gd name="T0" fmla="*/ 56 w 56"/>
                <a:gd name="T1" fmla="*/ 0 h 114"/>
                <a:gd name="T2" fmla="*/ 56 w 56"/>
                <a:gd name="T3" fmla="*/ 9 h 114"/>
                <a:gd name="T4" fmla="*/ 56 w 56"/>
                <a:gd name="T5" fmla="*/ 18 h 114"/>
                <a:gd name="T6" fmla="*/ 56 w 56"/>
                <a:gd name="T7" fmla="*/ 35 h 114"/>
                <a:gd name="T8" fmla="*/ 48 w 56"/>
                <a:gd name="T9" fmla="*/ 44 h 114"/>
                <a:gd name="T10" fmla="*/ 32 w 56"/>
                <a:gd name="T11" fmla="*/ 53 h 114"/>
                <a:gd name="T12" fmla="*/ 16 w 56"/>
                <a:gd name="T13" fmla="*/ 70 h 114"/>
                <a:gd name="T14" fmla="*/ 16 w 56"/>
                <a:gd name="T15" fmla="*/ 79 h 114"/>
                <a:gd name="T16" fmla="*/ 16 w 56"/>
                <a:gd name="T17" fmla="*/ 88 h 114"/>
                <a:gd name="T18" fmla="*/ 0 w 56"/>
                <a:gd name="T19" fmla="*/ 88 h 114"/>
                <a:gd name="T20" fmla="*/ 0 w 56"/>
                <a:gd name="T21" fmla="*/ 105 h 114"/>
                <a:gd name="T22" fmla="*/ 0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56" y="0"/>
                  </a:moveTo>
                  <a:lnTo>
                    <a:pt x="56" y="9"/>
                  </a:lnTo>
                  <a:lnTo>
                    <a:pt x="56" y="18"/>
                  </a:lnTo>
                  <a:lnTo>
                    <a:pt x="56" y="35"/>
                  </a:lnTo>
                  <a:lnTo>
                    <a:pt x="48" y="44"/>
                  </a:lnTo>
                  <a:lnTo>
                    <a:pt x="32" y="53"/>
                  </a:lnTo>
                  <a:lnTo>
                    <a:pt x="16" y="70"/>
                  </a:lnTo>
                  <a:lnTo>
                    <a:pt x="16" y="79"/>
                  </a:lnTo>
                  <a:lnTo>
                    <a:pt x="16" y="88"/>
                  </a:lnTo>
                  <a:lnTo>
                    <a:pt x="0" y="88"/>
                  </a:lnTo>
                  <a:lnTo>
                    <a:pt x="0" y="105"/>
                  </a:lnTo>
                  <a:lnTo>
                    <a:pt x="0"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28" name="Freeform 375"/>
            <p:cNvSpPr>
              <a:spLocks/>
            </p:cNvSpPr>
            <p:nvPr/>
          </p:nvSpPr>
          <p:spPr bwMode="auto">
            <a:xfrm>
              <a:off x="2859" y="3226"/>
              <a:ext cx="72" cy="158"/>
            </a:xfrm>
            <a:custGeom>
              <a:avLst/>
              <a:gdLst>
                <a:gd name="T0" fmla="*/ 0 w 72"/>
                <a:gd name="T1" fmla="*/ 0 h 158"/>
                <a:gd name="T2" fmla="*/ 8 w 72"/>
                <a:gd name="T3" fmla="*/ 44 h 158"/>
                <a:gd name="T4" fmla="*/ 8 w 72"/>
                <a:gd name="T5" fmla="*/ 53 h 158"/>
                <a:gd name="T6" fmla="*/ 24 w 72"/>
                <a:gd name="T7" fmla="*/ 53 h 158"/>
                <a:gd name="T8" fmla="*/ 24 w 72"/>
                <a:gd name="T9" fmla="*/ 62 h 158"/>
                <a:gd name="T10" fmla="*/ 32 w 72"/>
                <a:gd name="T11" fmla="*/ 79 h 158"/>
                <a:gd name="T12" fmla="*/ 40 w 72"/>
                <a:gd name="T13" fmla="*/ 79 h 158"/>
                <a:gd name="T14" fmla="*/ 40 w 72"/>
                <a:gd name="T15" fmla="*/ 88 h 158"/>
                <a:gd name="T16" fmla="*/ 56 w 72"/>
                <a:gd name="T17" fmla="*/ 88 h 158"/>
                <a:gd name="T18" fmla="*/ 56 w 72"/>
                <a:gd name="T19" fmla="*/ 97 h 158"/>
                <a:gd name="T20" fmla="*/ 56 w 72"/>
                <a:gd name="T21" fmla="*/ 114 h 158"/>
                <a:gd name="T22" fmla="*/ 64 w 72"/>
                <a:gd name="T23" fmla="*/ 114 h 158"/>
                <a:gd name="T24" fmla="*/ 64 w 72"/>
                <a:gd name="T25" fmla="*/ 123 h 158"/>
                <a:gd name="T26" fmla="*/ 72 w 72"/>
                <a:gd name="T27" fmla="*/ 132 h 158"/>
                <a:gd name="T28" fmla="*/ 72 w 72"/>
                <a:gd name="T29" fmla="*/ 149 h 158"/>
                <a:gd name="T30" fmla="*/ 64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0" y="0"/>
                  </a:moveTo>
                  <a:lnTo>
                    <a:pt x="8" y="44"/>
                  </a:lnTo>
                  <a:lnTo>
                    <a:pt x="8" y="53"/>
                  </a:lnTo>
                  <a:lnTo>
                    <a:pt x="24" y="53"/>
                  </a:lnTo>
                  <a:lnTo>
                    <a:pt x="24" y="62"/>
                  </a:lnTo>
                  <a:lnTo>
                    <a:pt x="32" y="79"/>
                  </a:lnTo>
                  <a:lnTo>
                    <a:pt x="40" y="79"/>
                  </a:lnTo>
                  <a:lnTo>
                    <a:pt x="40" y="88"/>
                  </a:lnTo>
                  <a:lnTo>
                    <a:pt x="56" y="88"/>
                  </a:lnTo>
                  <a:lnTo>
                    <a:pt x="56" y="97"/>
                  </a:lnTo>
                  <a:lnTo>
                    <a:pt x="56" y="114"/>
                  </a:lnTo>
                  <a:lnTo>
                    <a:pt x="64" y="114"/>
                  </a:lnTo>
                  <a:lnTo>
                    <a:pt x="64" y="123"/>
                  </a:lnTo>
                  <a:lnTo>
                    <a:pt x="72" y="132"/>
                  </a:lnTo>
                  <a:lnTo>
                    <a:pt x="72" y="149"/>
                  </a:lnTo>
                  <a:lnTo>
                    <a:pt x="64"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29" name="Freeform 376"/>
            <p:cNvSpPr>
              <a:spLocks/>
            </p:cNvSpPr>
            <p:nvPr/>
          </p:nvSpPr>
          <p:spPr bwMode="auto">
            <a:xfrm>
              <a:off x="2763" y="3226"/>
              <a:ext cx="96" cy="114"/>
            </a:xfrm>
            <a:custGeom>
              <a:avLst/>
              <a:gdLst>
                <a:gd name="T0" fmla="*/ 96 w 96"/>
                <a:gd name="T1" fmla="*/ 0 h 114"/>
                <a:gd name="T2" fmla="*/ 72 w 96"/>
                <a:gd name="T3" fmla="*/ 35 h 114"/>
                <a:gd name="T4" fmla="*/ 64 w 96"/>
                <a:gd name="T5" fmla="*/ 44 h 114"/>
                <a:gd name="T6" fmla="*/ 56 w 96"/>
                <a:gd name="T7" fmla="*/ 44 h 114"/>
                <a:gd name="T8" fmla="*/ 40 w 96"/>
                <a:gd name="T9" fmla="*/ 44 h 114"/>
                <a:gd name="T10" fmla="*/ 32 w 96"/>
                <a:gd name="T11" fmla="*/ 44 h 114"/>
                <a:gd name="T12" fmla="*/ 32 w 96"/>
                <a:gd name="T13" fmla="*/ 53 h 114"/>
                <a:gd name="T14" fmla="*/ 24 w 96"/>
                <a:gd name="T15" fmla="*/ 53 h 114"/>
                <a:gd name="T16" fmla="*/ 8 w 96"/>
                <a:gd name="T17" fmla="*/ 62 h 114"/>
                <a:gd name="T18" fmla="*/ 0 w 96"/>
                <a:gd name="T19" fmla="*/ 79 h 114"/>
                <a:gd name="T20" fmla="*/ 0 w 96"/>
                <a:gd name="T21" fmla="*/ 88 h 114"/>
                <a:gd name="T22" fmla="*/ 0 w 96"/>
                <a:gd name="T23" fmla="*/ 97 h 114"/>
                <a:gd name="T24" fmla="*/ 0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96" y="0"/>
                  </a:moveTo>
                  <a:lnTo>
                    <a:pt x="72" y="35"/>
                  </a:lnTo>
                  <a:lnTo>
                    <a:pt x="64" y="44"/>
                  </a:lnTo>
                  <a:lnTo>
                    <a:pt x="56" y="44"/>
                  </a:lnTo>
                  <a:lnTo>
                    <a:pt x="40" y="44"/>
                  </a:lnTo>
                  <a:lnTo>
                    <a:pt x="32" y="44"/>
                  </a:lnTo>
                  <a:lnTo>
                    <a:pt x="32" y="53"/>
                  </a:lnTo>
                  <a:lnTo>
                    <a:pt x="24" y="53"/>
                  </a:lnTo>
                  <a:lnTo>
                    <a:pt x="8" y="62"/>
                  </a:lnTo>
                  <a:lnTo>
                    <a:pt x="0" y="79"/>
                  </a:lnTo>
                  <a:lnTo>
                    <a:pt x="0" y="88"/>
                  </a:lnTo>
                  <a:lnTo>
                    <a:pt x="0" y="97"/>
                  </a:lnTo>
                  <a:lnTo>
                    <a:pt x="0"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30" name="Freeform 377"/>
            <p:cNvSpPr>
              <a:spLocks/>
            </p:cNvSpPr>
            <p:nvPr/>
          </p:nvSpPr>
          <p:spPr bwMode="auto">
            <a:xfrm>
              <a:off x="2803" y="3270"/>
              <a:ext cx="48" cy="132"/>
            </a:xfrm>
            <a:custGeom>
              <a:avLst/>
              <a:gdLst>
                <a:gd name="T0" fmla="*/ 0 w 48"/>
                <a:gd name="T1" fmla="*/ 0 h 132"/>
                <a:gd name="T2" fmla="*/ 0 w 48"/>
                <a:gd name="T3" fmla="*/ 9 h 132"/>
                <a:gd name="T4" fmla="*/ 0 w 48"/>
                <a:gd name="T5" fmla="*/ 18 h 132"/>
                <a:gd name="T6" fmla="*/ 0 w 48"/>
                <a:gd name="T7" fmla="*/ 35 h 132"/>
                <a:gd name="T8" fmla="*/ 0 w 48"/>
                <a:gd name="T9" fmla="*/ 44 h 132"/>
                <a:gd name="T10" fmla="*/ 16 w 48"/>
                <a:gd name="T11" fmla="*/ 53 h 132"/>
                <a:gd name="T12" fmla="*/ 24 w 48"/>
                <a:gd name="T13" fmla="*/ 70 h 132"/>
                <a:gd name="T14" fmla="*/ 24 w 48"/>
                <a:gd name="T15" fmla="*/ 79 h 132"/>
                <a:gd name="T16" fmla="*/ 32 w 48"/>
                <a:gd name="T17" fmla="*/ 88 h 132"/>
                <a:gd name="T18" fmla="*/ 32 w 48"/>
                <a:gd name="T19" fmla="*/ 105 h 132"/>
                <a:gd name="T20" fmla="*/ 48 w 48"/>
                <a:gd name="T21" fmla="*/ 105 h 132"/>
                <a:gd name="T22" fmla="*/ 48 w 48"/>
                <a:gd name="T23" fmla="*/ 114 h 132"/>
                <a:gd name="T24" fmla="*/ 48 w 48"/>
                <a:gd name="T25" fmla="*/ 123 h 132"/>
                <a:gd name="T26" fmla="*/ 48 w 48"/>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8"/>
                <a:gd name="T43" fmla="*/ 0 h 132"/>
                <a:gd name="T44" fmla="*/ 48 w 48"/>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8" h="132">
                  <a:moveTo>
                    <a:pt x="0" y="0"/>
                  </a:moveTo>
                  <a:lnTo>
                    <a:pt x="0" y="9"/>
                  </a:lnTo>
                  <a:lnTo>
                    <a:pt x="0" y="18"/>
                  </a:lnTo>
                  <a:lnTo>
                    <a:pt x="0" y="35"/>
                  </a:lnTo>
                  <a:lnTo>
                    <a:pt x="0" y="44"/>
                  </a:lnTo>
                  <a:lnTo>
                    <a:pt x="16" y="53"/>
                  </a:lnTo>
                  <a:lnTo>
                    <a:pt x="24" y="70"/>
                  </a:lnTo>
                  <a:lnTo>
                    <a:pt x="24" y="79"/>
                  </a:lnTo>
                  <a:lnTo>
                    <a:pt x="32" y="88"/>
                  </a:lnTo>
                  <a:lnTo>
                    <a:pt x="32" y="105"/>
                  </a:lnTo>
                  <a:lnTo>
                    <a:pt x="48" y="105"/>
                  </a:lnTo>
                  <a:lnTo>
                    <a:pt x="48" y="114"/>
                  </a:lnTo>
                  <a:lnTo>
                    <a:pt x="48" y="123"/>
                  </a:lnTo>
                  <a:lnTo>
                    <a:pt x="48"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31" name="Freeform 378"/>
            <p:cNvSpPr>
              <a:spLocks/>
            </p:cNvSpPr>
            <p:nvPr/>
          </p:nvSpPr>
          <p:spPr bwMode="auto">
            <a:xfrm>
              <a:off x="2851" y="3305"/>
              <a:ext cx="40" cy="88"/>
            </a:xfrm>
            <a:custGeom>
              <a:avLst/>
              <a:gdLst>
                <a:gd name="T0" fmla="*/ 40 w 40"/>
                <a:gd name="T1" fmla="*/ 0 h 88"/>
                <a:gd name="T2" fmla="*/ 40 w 40"/>
                <a:gd name="T3" fmla="*/ 26 h 88"/>
                <a:gd name="T4" fmla="*/ 32 w 40"/>
                <a:gd name="T5" fmla="*/ 35 h 88"/>
                <a:gd name="T6" fmla="*/ 24 w 40"/>
                <a:gd name="T7" fmla="*/ 44 h 88"/>
                <a:gd name="T8" fmla="*/ 8 w 40"/>
                <a:gd name="T9" fmla="*/ 44 h 88"/>
                <a:gd name="T10" fmla="*/ 8 w 40"/>
                <a:gd name="T11" fmla="*/ 62 h 88"/>
                <a:gd name="T12" fmla="*/ 0 w 40"/>
                <a:gd name="T13" fmla="*/ 62 h 88"/>
                <a:gd name="T14" fmla="*/ 0 w 40"/>
                <a:gd name="T15" fmla="*/ 70 h 88"/>
                <a:gd name="T16" fmla="*/ 0 w 40"/>
                <a:gd name="T17" fmla="*/ 79 h 88"/>
                <a:gd name="T18" fmla="*/ 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40" y="0"/>
                  </a:moveTo>
                  <a:lnTo>
                    <a:pt x="40" y="26"/>
                  </a:lnTo>
                  <a:lnTo>
                    <a:pt x="32" y="35"/>
                  </a:lnTo>
                  <a:lnTo>
                    <a:pt x="24" y="44"/>
                  </a:lnTo>
                  <a:lnTo>
                    <a:pt x="8" y="44"/>
                  </a:lnTo>
                  <a:lnTo>
                    <a:pt x="8" y="62"/>
                  </a:lnTo>
                  <a:lnTo>
                    <a:pt x="0" y="62"/>
                  </a:lnTo>
                  <a:lnTo>
                    <a:pt x="0" y="70"/>
                  </a:lnTo>
                  <a:lnTo>
                    <a:pt x="0" y="79"/>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32" name="Freeform 379"/>
            <p:cNvSpPr>
              <a:spLocks/>
            </p:cNvSpPr>
            <p:nvPr/>
          </p:nvSpPr>
          <p:spPr bwMode="auto">
            <a:xfrm>
              <a:off x="2867" y="3279"/>
              <a:ext cx="64" cy="140"/>
            </a:xfrm>
            <a:custGeom>
              <a:avLst/>
              <a:gdLst>
                <a:gd name="T0" fmla="*/ 64 w 64"/>
                <a:gd name="T1" fmla="*/ 0 h 140"/>
                <a:gd name="T2" fmla="*/ 56 w 64"/>
                <a:gd name="T3" fmla="*/ 61 h 140"/>
                <a:gd name="T4" fmla="*/ 48 w 64"/>
                <a:gd name="T5" fmla="*/ 70 h 140"/>
                <a:gd name="T6" fmla="*/ 32 w 64"/>
                <a:gd name="T7" fmla="*/ 79 h 140"/>
                <a:gd name="T8" fmla="*/ 32 w 64"/>
                <a:gd name="T9" fmla="*/ 105 h 140"/>
                <a:gd name="T10" fmla="*/ 24 w 64"/>
                <a:gd name="T11" fmla="*/ 114 h 140"/>
                <a:gd name="T12" fmla="*/ 24 w 64"/>
                <a:gd name="T13" fmla="*/ 123 h 140"/>
                <a:gd name="T14" fmla="*/ 16 w 64"/>
                <a:gd name="T15" fmla="*/ 123 h 140"/>
                <a:gd name="T16" fmla="*/ 0 w 64"/>
                <a:gd name="T17" fmla="*/ 123 h 140"/>
                <a:gd name="T18" fmla="*/ 0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64" y="0"/>
                  </a:moveTo>
                  <a:lnTo>
                    <a:pt x="56" y="61"/>
                  </a:lnTo>
                  <a:lnTo>
                    <a:pt x="48" y="70"/>
                  </a:lnTo>
                  <a:lnTo>
                    <a:pt x="32" y="79"/>
                  </a:lnTo>
                  <a:lnTo>
                    <a:pt x="32" y="105"/>
                  </a:lnTo>
                  <a:lnTo>
                    <a:pt x="24" y="114"/>
                  </a:lnTo>
                  <a:lnTo>
                    <a:pt x="24" y="123"/>
                  </a:lnTo>
                  <a:lnTo>
                    <a:pt x="16" y="123"/>
                  </a:lnTo>
                  <a:lnTo>
                    <a:pt x="0" y="123"/>
                  </a:lnTo>
                  <a:lnTo>
                    <a:pt x="0"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33" name="Freeform 380"/>
            <p:cNvSpPr>
              <a:spLocks/>
            </p:cNvSpPr>
            <p:nvPr/>
          </p:nvSpPr>
          <p:spPr bwMode="auto">
            <a:xfrm>
              <a:off x="2883" y="3226"/>
              <a:ext cx="104" cy="193"/>
            </a:xfrm>
            <a:custGeom>
              <a:avLst/>
              <a:gdLst>
                <a:gd name="T0" fmla="*/ 0 w 104"/>
                <a:gd name="T1" fmla="*/ 0 h 193"/>
                <a:gd name="T2" fmla="*/ 16 w 104"/>
                <a:gd name="T3" fmla="*/ 18 h 193"/>
                <a:gd name="T4" fmla="*/ 32 w 104"/>
                <a:gd name="T5" fmla="*/ 35 h 193"/>
                <a:gd name="T6" fmla="*/ 40 w 104"/>
                <a:gd name="T7" fmla="*/ 44 h 193"/>
                <a:gd name="T8" fmla="*/ 40 w 104"/>
                <a:gd name="T9" fmla="*/ 53 h 193"/>
                <a:gd name="T10" fmla="*/ 48 w 104"/>
                <a:gd name="T11" fmla="*/ 53 h 193"/>
                <a:gd name="T12" fmla="*/ 48 w 104"/>
                <a:gd name="T13" fmla="*/ 62 h 193"/>
                <a:gd name="T14" fmla="*/ 56 w 104"/>
                <a:gd name="T15" fmla="*/ 62 h 193"/>
                <a:gd name="T16" fmla="*/ 72 w 104"/>
                <a:gd name="T17" fmla="*/ 79 h 193"/>
                <a:gd name="T18" fmla="*/ 72 w 104"/>
                <a:gd name="T19" fmla="*/ 88 h 193"/>
                <a:gd name="T20" fmla="*/ 80 w 104"/>
                <a:gd name="T21" fmla="*/ 88 h 193"/>
                <a:gd name="T22" fmla="*/ 80 w 104"/>
                <a:gd name="T23" fmla="*/ 97 h 193"/>
                <a:gd name="T24" fmla="*/ 88 w 104"/>
                <a:gd name="T25" fmla="*/ 97 h 193"/>
                <a:gd name="T26" fmla="*/ 88 w 104"/>
                <a:gd name="T27" fmla="*/ 114 h 193"/>
                <a:gd name="T28" fmla="*/ 88 w 104"/>
                <a:gd name="T29" fmla="*/ 123 h 193"/>
                <a:gd name="T30" fmla="*/ 104 w 104"/>
                <a:gd name="T31" fmla="*/ 132 h 193"/>
                <a:gd name="T32" fmla="*/ 104 w 104"/>
                <a:gd name="T33" fmla="*/ 149 h 193"/>
                <a:gd name="T34" fmla="*/ 104 w 104"/>
                <a:gd name="T35" fmla="*/ 158 h 193"/>
                <a:gd name="T36" fmla="*/ 104 w 104"/>
                <a:gd name="T37" fmla="*/ 167 h 193"/>
                <a:gd name="T38" fmla="*/ 104 w 104"/>
                <a:gd name="T39" fmla="*/ 176 h 193"/>
                <a:gd name="T40" fmla="*/ 104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0" y="0"/>
                  </a:moveTo>
                  <a:lnTo>
                    <a:pt x="16" y="18"/>
                  </a:lnTo>
                  <a:lnTo>
                    <a:pt x="32" y="35"/>
                  </a:lnTo>
                  <a:lnTo>
                    <a:pt x="40" y="44"/>
                  </a:lnTo>
                  <a:lnTo>
                    <a:pt x="40" y="53"/>
                  </a:lnTo>
                  <a:lnTo>
                    <a:pt x="48" y="53"/>
                  </a:lnTo>
                  <a:lnTo>
                    <a:pt x="48" y="62"/>
                  </a:lnTo>
                  <a:lnTo>
                    <a:pt x="56" y="62"/>
                  </a:lnTo>
                  <a:lnTo>
                    <a:pt x="72" y="79"/>
                  </a:lnTo>
                  <a:lnTo>
                    <a:pt x="72" y="88"/>
                  </a:lnTo>
                  <a:lnTo>
                    <a:pt x="80" y="88"/>
                  </a:lnTo>
                  <a:lnTo>
                    <a:pt x="80" y="97"/>
                  </a:lnTo>
                  <a:lnTo>
                    <a:pt x="88" y="97"/>
                  </a:lnTo>
                  <a:lnTo>
                    <a:pt x="88" y="114"/>
                  </a:lnTo>
                  <a:lnTo>
                    <a:pt x="88" y="123"/>
                  </a:lnTo>
                  <a:lnTo>
                    <a:pt x="104" y="132"/>
                  </a:lnTo>
                  <a:lnTo>
                    <a:pt x="104" y="149"/>
                  </a:lnTo>
                  <a:lnTo>
                    <a:pt x="104" y="158"/>
                  </a:lnTo>
                  <a:lnTo>
                    <a:pt x="104" y="167"/>
                  </a:lnTo>
                  <a:lnTo>
                    <a:pt x="104" y="176"/>
                  </a:lnTo>
                  <a:lnTo>
                    <a:pt x="104"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34" name="Freeform 381"/>
            <p:cNvSpPr>
              <a:spLocks/>
            </p:cNvSpPr>
            <p:nvPr/>
          </p:nvSpPr>
          <p:spPr bwMode="auto">
            <a:xfrm>
              <a:off x="2779" y="3305"/>
              <a:ext cx="16" cy="106"/>
            </a:xfrm>
            <a:custGeom>
              <a:avLst/>
              <a:gdLst>
                <a:gd name="T0" fmla="*/ 8 w 16"/>
                <a:gd name="T1" fmla="*/ 0 h 106"/>
                <a:gd name="T2" fmla="*/ 8 w 16"/>
                <a:gd name="T3" fmla="*/ 9 h 106"/>
                <a:gd name="T4" fmla="*/ 8 w 16"/>
                <a:gd name="T5" fmla="*/ 26 h 106"/>
                <a:gd name="T6" fmla="*/ 8 w 16"/>
                <a:gd name="T7" fmla="*/ 35 h 106"/>
                <a:gd name="T8" fmla="*/ 16 w 16"/>
                <a:gd name="T9" fmla="*/ 35 h 106"/>
                <a:gd name="T10" fmla="*/ 16 w 16"/>
                <a:gd name="T11" fmla="*/ 44 h 106"/>
                <a:gd name="T12" fmla="*/ 16 w 16"/>
                <a:gd name="T13" fmla="*/ 62 h 106"/>
                <a:gd name="T14" fmla="*/ 8 w 16"/>
                <a:gd name="T15" fmla="*/ 70 h 106"/>
                <a:gd name="T16" fmla="*/ 8 w 16"/>
                <a:gd name="T17" fmla="*/ 79 h 106"/>
                <a:gd name="T18" fmla="*/ 0 w 16"/>
                <a:gd name="T19" fmla="*/ 88 h 106"/>
                <a:gd name="T20" fmla="*/ 0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16" y="35"/>
                  </a:lnTo>
                  <a:lnTo>
                    <a:pt x="16" y="44"/>
                  </a:lnTo>
                  <a:lnTo>
                    <a:pt x="16" y="62"/>
                  </a:lnTo>
                  <a:lnTo>
                    <a:pt x="8" y="70"/>
                  </a:lnTo>
                  <a:lnTo>
                    <a:pt x="8" y="79"/>
                  </a:lnTo>
                  <a:lnTo>
                    <a:pt x="0" y="88"/>
                  </a:lnTo>
                  <a:lnTo>
                    <a:pt x="0"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35" name="Freeform 382"/>
            <p:cNvSpPr>
              <a:spLocks/>
            </p:cNvSpPr>
            <p:nvPr/>
          </p:nvSpPr>
          <p:spPr bwMode="auto">
            <a:xfrm>
              <a:off x="2803" y="3375"/>
              <a:ext cx="16" cy="62"/>
            </a:xfrm>
            <a:custGeom>
              <a:avLst/>
              <a:gdLst>
                <a:gd name="T0" fmla="*/ 0 w 16"/>
                <a:gd name="T1" fmla="*/ 0 h 62"/>
                <a:gd name="T2" fmla="*/ 16 w 16"/>
                <a:gd name="T3" fmla="*/ 9 h 62"/>
                <a:gd name="T4" fmla="*/ 16 w 16"/>
                <a:gd name="T5" fmla="*/ 18 h 62"/>
                <a:gd name="T6" fmla="*/ 16 w 16"/>
                <a:gd name="T7" fmla="*/ 27 h 62"/>
                <a:gd name="T8" fmla="*/ 16 w 16"/>
                <a:gd name="T9" fmla="*/ 44 h 62"/>
                <a:gd name="T10" fmla="*/ 16 w 16"/>
                <a:gd name="T11" fmla="*/ 53 h 62"/>
                <a:gd name="T12" fmla="*/ 16 w 16"/>
                <a:gd name="T13" fmla="*/ 62 h 62"/>
                <a:gd name="T14" fmla="*/ 0 60000 65536"/>
                <a:gd name="T15" fmla="*/ 0 60000 65536"/>
                <a:gd name="T16" fmla="*/ 0 60000 65536"/>
                <a:gd name="T17" fmla="*/ 0 60000 65536"/>
                <a:gd name="T18" fmla="*/ 0 60000 65536"/>
                <a:gd name="T19" fmla="*/ 0 60000 65536"/>
                <a:gd name="T20" fmla="*/ 0 60000 65536"/>
                <a:gd name="T21" fmla="*/ 0 w 16"/>
                <a:gd name="T22" fmla="*/ 0 h 62"/>
                <a:gd name="T23" fmla="*/ 16 w 16"/>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2">
                  <a:moveTo>
                    <a:pt x="0" y="0"/>
                  </a:moveTo>
                  <a:lnTo>
                    <a:pt x="16" y="9"/>
                  </a:lnTo>
                  <a:lnTo>
                    <a:pt x="16" y="18"/>
                  </a:lnTo>
                  <a:lnTo>
                    <a:pt x="16" y="27"/>
                  </a:lnTo>
                  <a:lnTo>
                    <a:pt x="16" y="44"/>
                  </a:lnTo>
                  <a:lnTo>
                    <a:pt x="16" y="53"/>
                  </a:lnTo>
                  <a:lnTo>
                    <a:pt x="16"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36" name="Freeform 383"/>
            <p:cNvSpPr>
              <a:spLocks/>
            </p:cNvSpPr>
            <p:nvPr/>
          </p:nvSpPr>
          <p:spPr bwMode="auto">
            <a:xfrm>
              <a:off x="2731" y="3340"/>
              <a:ext cx="40" cy="79"/>
            </a:xfrm>
            <a:custGeom>
              <a:avLst/>
              <a:gdLst>
                <a:gd name="T0" fmla="*/ 32 w 40"/>
                <a:gd name="T1" fmla="*/ 0 h 79"/>
                <a:gd name="T2" fmla="*/ 40 w 40"/>
                <a:gd name="T3" fmla="*/ 9 h 79"/>
                <a:gd name="T4" fmla="*/ 32 w 40"/>
                <a:gd name="T5" fmla="*/ 18 h 79"/>
                <a:gd name="T6" fmla="*/ 32 w 40"/>
                <a:gd name="T7" fmla="*/ 35 h 79"/>
                <a:gd name="T8" fmla="*/ 24 w 40"/>
                <a:gd name="T9" fmla="*/ 35 h 79"/>
                <a:gd name="T10" fmla="*/ 8 w 40"/>
                <a:gd name="T11" fmla="*/ 44 h 79"/>
                <a:gd name="T12" fmla="*/ 0 w 40"/>
                <a:gd name="T13" fmla="*/ 53 h 79"/>
                <a:gd name="T14" fmla="*/ 0 w 40"/>
                <a:gd name="T15" fmla="*/ 62 h 79"/>
                <a:gd name="T16" fmla="*/ 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32" y="0"/>
                  </a:moveTo>
                  <a:lnTo>
                    <a:pt x="40" y="9"/>
                  </a:lnTo>
                  <a:lnTo>
                    <a:pt x="32" y="18"/>
                  </a:lnTo>
                  <a:lnTo>
                    <a:pt x="32" y="35"/>
                  </a:lnTo>
                  <a:lnTo>
                    <a:pt x="24" y="35"/>
                  </a:lnTo>
                  <a:lnTo>
                    <a:pt x="8" y="44"/>
                  </a:lnTo>
                  <a:lnTo>
                    <a:pt x="0" y="53"/>
                  </a:lnTo>
                  <a:lnTo>
                    <a:pt x="0" y="62"/>
                  </a:lnTo>
                  <a:lnTo>
                    <a:pt x="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37" name="Freeform 384"/>
            <p:cNvSpPr>
              <a:spLocks/>
            </p:cNvSpPr>
            <p:nvPr/>
          </p:nvSpPr>
          <p:spPr bwMode="auto">
            <a:xfrm>
              <a:off x="2715" y="3288"/>
              <a:ext cx="56" cy="70"/>
            </a:xfrm>
            <a:custGeom>
              <a:avLst/>
              <a:gdLst>
                <a:gd name="T0" fmla="*/ 56 w 56"/>
                <a:gd name="T1" fmla="*/ 0 h 70"/>
                <a:gd name="T2" fmla="*/ 48 w 56"/>
                <a:gd name="T3" fmla="*/ 0 h 70"/>
                <a:gd name="T4" fmla="*/ 40 w 56"/>
                <a:gd name="T5" fmla="*/ 0 h 70"/>
                <a:gd name="T6" fmla="*/ 24 w 56"/>
                <a:gd name="T7" fmla="*/ 17 h 70"/>
                <a:gd name="T8" fmla="*/ 16 w 56"/>
                <a:gd name="T9" fmla="*/ 17 h 70"/>
                <a:gd name="T10" fmla="*/ 16 w 56"/>
                <a:gd name="T11" fmla="*/ 26 h 70"/>
                <a:gd name="T12" fmla="*/ 8 w 56"/>
                <a:gd name="T13" fmla="*/ 26 h 70"/>
                <a:gd name="T14" fmla="*/ 8 w 56"/>
                <a:gd name="T15" fmla="*/ 35 h 70"/>
                <a:gd name="T16" fmla="*/ 8 w 56"/>
                <a:gd name="T17" fmla="*/ 52 h 70"/>
                <a:gd name="T18" fmla="*/ 0 w 56"/>
                <a:gd name="T19" fmla="*/ 61 h 70"/>
                <a:gd name="T20" fmla="*/ 0 w 56"/>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6"/>
                <a:gd name="T34" fmla="*/ 0 h 70"/>
                <a:gd name="T35" fmla="*/ 56 w 56"/>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6" h="70">
                  <a:moveTo>
                    <a:pt x="56" y="0"/>
                  </a:moveTo>
                  <a:lnTo>
                    <a:pt x="48" y="0"/>
                  </a:lnTo>
                  <a:lnTo>
                    <a:pt x="40" y="0"/>
                  </a:lnTo>
                  <a:lnTo>
                    <a:pt x="24" y="17"/>
                  </a:lnTo>
                  <a:lnTo>
                    <a:pt x="16" y="17"/>
                  </a:lnTo>
                  <a:lnTo>
                    <a:pt x="16" y="26"/>
                  </a:lnTo>
                  <a:lnTo>
                    <a:pt x="8" y="26"/>
                  </a:lnTo>
                  <a:lnTo>
                    <a:pt x="8" y="35"/>
                  </a:lnTo>
                  <a:lnTo>
                    <a:pt x="8" y="52"/>
                  </a:lnTo>
                  <a:lnTo>
                    <a:pt x="0" y="61"/>
                  </a:lnTo>
                  <a:lnTo>
                    <a:pt x="0"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38" name="Freeform 385"/>
            <p:cNvSpPr>
              <a:spLocks/>
            </p:cNvSpPr>
            <p:nvPr/>
          </p:nvSpPr>
          <p:spPr bwMode="auto">
            <a:xfrm>
              <a:off x="2979" y="3331"/>
              <a:ext cx="72" cy="80"/>
            </a:xfrm>
            <a:custGeom>
              <a:avLst/>
              <a:gdLst>
                <a:gd name="T0" fmla="*/ 0 w 72"/>
                <a:gd name="T1" fmla="*/ 0 h 80"/>
                <a:gd name="T2" fmla="*/ 0 w 72"/>
                <a:gd name="T3" fmla="*/ 9 h 80"/>
                <a:gd name="T4" fmla="*/ 8 w 72"/>
                <a:gd name="T5" fmla="*/ 9 h 80"/>
                <a:gd name="T6" fmla="*/ 16 w 72"/>
                <a:gd name="T7" fmla="*/ 9 h 80"/>
                <a:gd name="T8" fmla="*/ 32 w 72"/>
                <a:gd name="T9" fmla="*/ 18 h 80"/>
                <a:gd name="T10" fmla="*/ 40 w 72"/>
                <a:gd name="T11" fmla="*/ 36 h 80"/>
                <a:gd name="T12" fmla="*/ 48 w 72"/>
                <a:gd name="T13" fmla="*/ 44 h 80"/>
                <a:gd name="T14" fmla="*/ 64 w 72"/>
                <a:gd name="T15" fmla="*/ 53 h 80"/>
                <a:gd name="T16" fmla="*/ 64 w 72"/>
                <a:gd name="T17" fmla="*/ 62 h 80"/>
                <a:gd name="T18" fmla="*/ 64 w 72"/>
                <a:gd name="T19" fmla="*/ 80 h 80"/>
                <a:gd name="T20" fmla="*/ 72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0" y="0"/>
                  </a:moveTo>
                  <a:lnTo>
                    <a:pt x="0" y="9"/>
                  </a:lnTo>
                  <a:lnTo>
                    <a:pt x="8" y="9"/>
                  </a:lnTo>
                  <a:lnTo>
                    <a:pt x="16" y="9"/>
                  </a:lnTo>
                  <a:lnTo>
                    <a:pt x="32" y="18"/>
                  </a:lnTo>
                  <a:lnTo>
                    <a:pt x="40" y="36"/>
                  </a:lnTo>
                  <a:lnTo>
                    <a:pt x="48" y="44"/>
                  </a:lnTo>
                  <a:lnTo>
                    <a:pt x="64" y="53"/>
                  </a:lnTo>
                  <a:lnTo>
                    <a:pt x="64" y="62"/>
                  </a:lnTo>
                  <a:lnTo>
                    <a:pt x="64" y="80"/>
                  </a:lnTo>
                  <a:lnTo>
                    <a:pt x="72"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39" name="Freeform 386"/>
            <p:cNvSpPr>
              <a:spLocks/>
            </p:cNvSpPr>
            <p:nvPr/>
          </p:nvSpPr>
          <p:spPr bwMode="auto">
            <a:xfrm>
              <a:off x="2931" y="3323"/>
              <a:ext cx="40" cy="105"/>
            </a:xfrm>
            <a:custGeom>
              <a:avLst/>
              <a:gdLst>
                <a:gd name="T0" fmla="*/ 40 w 40"/>
                <a:gd name="T1" fmla="*/ 0 h 105"/>
                <a:gd name="T2" fmla="*/ 32 w 40"/>
                <a:gd name="T3" fmla="*/ 17 h 105"/>
                <a:gd name="T4" fmla="*/ 32 w 40"/>
                <a:gd name="T5" fmla="*/ 26 h 105"/>
                <a:gd name="T6" fmla="*/ 32 w 40"/>
                <a:gd name="T7" fmla="*/ 35 h 105"/>
                <a:gd name="T8" fmla="*/ 24 w 40"/>
                <a:gd name="T9" fmla="*/ 35 h 105"/>
                <a:gd name="T10" fmla="*/ 24 w 40"/>
                <a:gd name="T11" fmla="*/ 52 h 105"/>
                <a:gd name="T12" fmla="*/ 8 w 40"/>
                <a:gd name="T13" fmla="*/ 61 h 105"/>
                <a:gd name="T14" fmla="*/ 0 w 40"/>
                <a:gd name="T15" fmla="*/ 70 h 105"/>
                <a:gd name="T16" fmla="*/ 0 w 40"/>
                <a:gd name="T17" fmla="*/ 79 h 105"/>
                <a:gd name="T18" fmla="*/ 0 w 40"/>
                <a:gd name="T19" fmla="*/ 96 h 105"/>
                <a:gd name="T20" fmla="*/ 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40" y="0"/>
                  </a:moveTo>
                  <a:lnTo>
                    <a:pt x="32" y="17"/>
                  </a:lnTo>
                  <a:lnTo>
                    <a:pt x="32" y="26"/>
                  </a:lnTo>
                  <a:lnTo>
                    <a:pt x="32" y="35"/>
                  </a:lnTo>
                  <a:lnTo>
                    <a:pt x="24" y="35"/>
                  </a:lnTo>
                  <a:lnTo>
                    <a:pt x="24" y="52"/>
                  </a:lnTo>
                  <a:lnTo>
                    <a:pt x="8" y="61"/>
                  </a:lnTo>
                  <a:lnTo>
                    <a:pt x="0" y="70"/>
                  </a:lnTo>
                  <a:lnTo>
                    <a:pt x="0" y="79"/>
                  </a:lnTo>
                  <a:lnTo>
                    <a:pt x="0" y="96"/>
                  </a:lnTo>
                  <a:lnTo>
                    <a:pt x="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40" name="Freeform 387"/>
            <p:cNvSpPr>
              <a:spLocks/>
            </p:cNvSpPr>
            <p:nvPr/>
          </p:nvSpPr>
          <p:spPr bwMode="auto">
            <a:xfrm>
              <a:off x="2995" y="3411"/>
              <a:ext cx="48" cy="70"/>
            </a:xfrm>
            <a:custGeom>
              <a:avLst/>
              <a:gdLst>
                <a:gd name="T0" fmla="*/ 0 w 48"/>
                <a:gd name="T1" fmla="*/ 0 h 70"/>
                <a:gd name="T2" fmla="*/ 0 w 48"/>
                <a:gd name="T3" fmla="*/ 8 h 70"/>
                <a:gd name="T4" fmla="*/ 16 w 48"/>
                <a:gd name="T5" fmla="*/ 8 h 70"/>
                <a:gd name="T6" fmla="*/ 24 w 48"/>
                <a:gd name="T7" fmla="*/ 17 h 70"/>
                <a:gd name="T8" fmla="*/ 32 w 48"/>
                <a:gd name="T9" fmla="*/ 17 h 70"/>
                <a:gd name="T10" fmla="*/ 32 w 48"/>
                <a:gd name="T11" fmla="*/ 35 h 70"/>
                <a:gd name="T12" fmla="*/ 48 w 48"/>
                <a:gd name="T13" fmla="*/ 44 h 70"/>
                <a:gd name="T14" fmla="*/ 48 w 48"/>
                <a:gd name="T15" fmla="*/ 52 h 70"/>
                <a:gd name="T16" fmla="*/ 48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0" y="0"/>
                  </a:moveTo>
                  <a:lnTo>
                    <a:pt x="0" y="8"/>
                  </a:lnTo>
                  <a:lnTo>
                    <a:pt x="16" y="8"/>
                  </a:lnTo>
                  <a:lnTo>
                    <a:pt x="24" y="17"/>
                  </a:lnTo>
                  <a:lnTo>
                    <a:pt x="32" y="17"/>
                  </a:lnTo>
                  <a:lnTo>
                    <a:pt x="32" y="35"/>
                  </a:lnTo>
                  <a:lnTo>
                    <a:pt x="48" y="44"/>
                  </a:lnTo>
                  <a:lnTo>
                    <a:pt x="48" y="52"/>
                  </a:lnTo>
                  <a:lnTo>
                    <a:pt x="48"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41" name="Freeform 388"/>
            <p:cNvSpPr>
              <a:spLocks/>
            </p:cNvSpPr>
            <p:nvPr/>
          </p:nvSpPr>
          <p:spPr bwMode="auto">
            <a:xfrm>
              <a:off x="2907" y="3419"/>
              <a:ext cx="24" cy="71"/>
            </a:xfrm>
            <a:custGeom>
              <a:avLst/>
              <a:gdLst>
                <a:gd name="T0" fmla="*/ 0 w 24"/>
                <a:gd name="T1" fmla="*/ 0 h 71"/>
                <a:gd name="T2" fmla="*/ 0 w 24"/>
                <a:gd name="T3" fmla="*/ 9 h 71"/>
                <a:gd name="T4" fmla="*/ 8 w 24"/>
                <a:gd name="T5" fmla="*/ 27 h 71"/>
                <a:gd name="T6" fmla="*/ 16 w 24"/>
                <a:gd name="T7" fmla="*/ 36 h 71"/>
                <a:gd name="T8" fmla="*/ 16 w 24"/>
                <a:gd name="T9" fmla="*/ 44 h 71"/>
                <a:gd name="T10" fmla="*/ 16 w 24"/>
                <a:gd name="T11" fmla="*/ 62 h 71"/>
                <a:gd name="T12" fmla="*/ 24 w 24"/>
                <a:gd name="T13" fmla="*/ 62 h 71"/>
                <a:gd name="T14" fmla="*/ 24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0" y="0"/>
                  </a:moveTo>
                  <a:lnTo>
                    <a:pt x="0" y="9"/>
                  </a:lnTo>
                  <a:lnTo>
                    <a:pt x="8" y="27"/>
                  </a:lnTo>
                  <a:lnTo>
                    <a:pt x="16" y="36"/>
                  </a:lnTo>
                  <a:lnTo>
                    <a:pt x="16" y="44"/>
                  </a:lnTo>
                  <a:lnTo>
                    <a:pt x="16" y="62"/>
                  </a:lnTo>
                  <a:lnTo>
                    <a:pt x="24" y="62"/>
                  </a:lnTo>
                  <a:lnTo>
                    <a:pt x="24"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42" name="Freeform 389"/>
            <p:cNvSpPr>
              <a:spLocks/>
            </p:cNvSpPr>
            <p:nvPr/>
          </p:nvSpPr>
          <p:spPr bwMode="auto">
            <a:xfrm>
              <a:off x="2779" y="3419"/>
              <a:ext cx="48" cy="71"/>
            </a:xfrm>
            <a:custGeom>
              <a:avLst/>
              <a:gdLst>
                <a:gd name="T0" fmla="*/ 48 w 48"/>
                <a:gd name="T1" fmla="*/ 0 h 71"/>
                <a:gd name="T2" fmla="*/ 40 w 48"/>
                <a:gd name="T3" fmla="*/ 9 h 71"/>
                <a:gd name="T4" fmla="*/ 32 w 48"/>
                <a:gd name="T5" fmla="*/ 27 h 71"/>
                <a:gd name="T6" fmla="*/ 16 w 48"/>
                <a:gd name="T7" fmla="*/ 36 h 71"/>
                <a:gd name="T8" fmla="*/ 8 w 48"/>
                <a:gd name="T9" fmla="*/ 44 h 71"/>
                <a:gd name="T10" fmla="*/ 0 w 48"/>
                <a:gd name="T11" fmla="*/ 44 h 71"/>
                <a:gd name="T12" fmla="*/ 0 w 48"/>
                <a:gd name="T13" fmla="*/ 62 h 71"/>
                <a:gd name="T14" fmla="*/ 0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48" y="0"/>
                  </a:moveTo>
                  <a:lnTo>
                    <a:pt x="40" y="9"/>
                  </a:lnTo>
                  <a:lnTo>
                    <a:pt x="32" y="27"/>
                  </a:lnTo>
                  <a:lnTo>
                    <a:pt x="16" y="36"/>
                  </a:lnTo>
                  <a:lnTo>
                    <a:pt x="8" y="44"/>
                  </a:lnTo>
                  <a:lnTo>
                    <a:pt x="0" y="44"/>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43" name="Freeform 390"/>
            <p:cNvSpPr>
              <a:spLocks/>
            </p:cNvSpPr>
            <p:nvPr/>
          </p:nvSpPr>
          <p:spPr bwMode="auto">
            <a:xfrm>
              <a:off x="2787" y="3367"/>
              <a:ext cx="72" cy="123"/>
            </a:xfrm>
            <a:custGeom>
              <a:avLst/>
              <a:gdLst>
                <a:gd name="T0" fmla="*/ 8 w 72"/>
                <a:gd name="T1" fmla="*/ 0 h 123"/>
                <a:gd name="T2" fmla="*/ 0 w 72"/>
                <a:gd name="T3" fmla="*/ 8 h 123"/>
                <a:gd name="T4" fmla="*/ 8 w 72"/>
                <a:gd name="T5" fmla="*/ 17 h 123"/>
                <a:gd name="T6" fmla="*/ 8 w 72"/>
                <a:gd name="T7" fmla="*/ 26 h 123"/>
                <a:gd name="T8" fmla="*/ 24 w 72"/>
                <a:gd name="T9" fmla="*/ 44 h 123"/>
                <a:gd name="T10" fmla="*/ 32 w 72"/>
                <a:gd name="T11" fmla="*/ 52 h 123"/>
                <a:gd name="T12" fmla="*/ 40 w 72"/>
                <a:gd name="T13" fmla="*/ 61 h 123"/>
                <a:gd name="T14" fmla="*/ 56 w 72"/>
                <a:gd name="T15" fmla="*/ 79 h 123"/>
                <a:gd name="T16" fmla="*/ 64 w 72"/>
                <a:gd name="T17" fmla="*/ 88 h 123"/>
                <a:gd name="T18" fmla="*/ 72 w 72"/>
                <a:gd name="T19" fmla="*/ 96 h 123"/>
                <a:gd name="T20" fmla="*/ 72 w 72"/>
                <a:gd name="T21" fmla="*/ 114 h 123"/>
                <a:gd name="T22" fmla="*/ 72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8" y="0"/>
                  </a:moveTo>
                  <a:lnTo>
                    <a:pt x="0" y="8"/>
                  </a:lnTo>
                  <a:lnTo>
                    <a:pt x="8" y="17"/>
                  </a:lnTo>
                  <a:lnTo>
                    <a:pt x="8" y="26"/>
                  </a:lnTo>
                  <a:lnTo>
                    <a:pt x="24" y="44"/>
                  </a:lnTo>
                  <a:lnTo>
                    <a:pt x="32" y="52"/>
                  </a:lnTo>
                  <a:lnTo>
                    <a:pt x="40" y="61"/>
                  </a:lnTo>
                  <a:lnTo>
                    <a:pt x="56" y="79"/>
                  </a:lnTo>
                  <a:lnTo>
                    <a:pt x="64" y="88"/>
                  </a:lnTo>
                  <a:lnTo>
                    <a:pt x="72" y="96"/>
                  </a:lnTo>
                  <a:lnTo>
                    <a:pt x="72" y="114"/>
                  </a:lnTo>
                  <a:lnTo>
                    <a:pt x="72"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44" name="Freeform 391"/>
            <p:cNvSpPr>
              <a:spLocks/>
            </p:cNvSpPr>
            <p:nvPr/>
          </p:nvSpPr>
          <p:spPr bwMode="auto">
            <a:xfrm>
              <a:off x="2731" y="3331"/>
              <a:ext cx="16" cy="115"/>
            </a:xfrm>
            <a:custGeom>
              <a:avLst/>
              <a:gdLst>
                <a:gd name="T0" fmla="*/ 0 w 16"/>
                <a:gd name="T1" fmla="*/ 0 h 115"/>
                <a:gd name="T2" fmla="*/ 16 w 16"/>
                <a:gd name="T3" fmla="*/ 18 h 115"/>
                <a:gd name="T4" fmla="*/ 16 w 16"/>
                <a:gd name="T5" fmla="*/ 36 h 115"/>
                <a:gd name="T6" fmla="*/ 16 w 16"/>
                <a:gd name="T7" fmla="*/ 44 h 115"/>
                <a:gd name="T8" fmla="*/ 16 w 16"/>
                <a:gd name="T9" fmla="*/ 53 h 115"/>
                <a:gd name="T10" fmla="*/ 0 w 16"/>
                <a:gd name="T11" fmla="*/ 62 h 115"/>
                <a:gd name="T12" fmla="*/ 0 w 16"/>
                <a:gd name="T13" fmla="*/ 80 h 115"/>
                <a:gd name="T14" fmla="*/ 0 w 16"/>
                <a:gd name="T15" fmla="*/ 88 h 115"/>
                <a:gd name="T16" fmla="*/ 0 w 16"/>
                <a:gd name="T17" fmla="*/ 97 h 115"/>
                <a:gd name="T18" fmla="*/ 0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0" y="0"/>
                  </a:moveTo>
                  <a:lnTo>
                    <a:pt x="16" y="18"/>
                  </a:lnTo>
                  <a:lnTo>
                    <a:pt x="16" y="36"/>
                  </a:lnTo>
                  <a:lnTo>
                    <a:pt x="16" y="44"/>
                  </a:lnTo>
                  <a:lnTo>
                    <a:pt x="16" y="53"/>
                  </a:lnTo>
                  <a:lnTo>
                    <a:pt x="0" y="62"/>
                  </a:lnTo>
                  <a:lnTo>
                    <a:pt x="0" y="80"/>
                  </a:lnTo>
                  <a:lnTo>
                    <a:pt x="0" y="88"/>
                  </a:lnTo>
                  <a:lnTo>
                    <a:pt x="0" y="97"/>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45" name="Freeform 392"/>
            <p:cNvSpPr>
              <a:spLocks/>
            </p:cNvSpPr>
            <p:nvPr/>
          </p:nvSpPr>
          <p:spPr bwMode="auto">
            <a:xfrm>
              <a:off x="2755" y="3393"/>
              <a:ext cx="8" cy="97"/>
            </a:xfrm>
            <a:custGeom>
              <a:avLst/>
              <a:gdLst>
                <a:gd name="T0" fmla="*/ 0 w 8"/>
                <a:gd name="T1" fmla="*/ 0 h 97"/>
                <a:gd name="T2" fmla="*/ 0 w 8"/>
                <a:gd name="T3" fmla="*/ 18 h 97"/>
                <a:gd name="T4" fmla="*/ 8 w 8"/>
                <a:gd name="T5" fmla="*/ 26 h 97"/>
                <a:gd name="T6" fmla="*/ 8 w 8"/>
                <a:gd name="T7" fmla="*/ 35 h 97"/>
                <a:gd name="T8" fmla="*/ 8 w 8"/>
                <a:gd name="T9" fmla="*/ 53 h 97"/>
                <a:gd name="T10" fmla="*/ 8 w 8"/>
                <a:gd name="T11" fmla="*/ 62 h 97"/>
                <a:gd name="T12" fmla="*/ 8 w 8"/>
                <a:gd name="T13" fmla="*/ 70 h 97"/>
                <a:gd name="T14" fmla="*/ 8 w 8"/>
                <a:gd name="T15" fmla="*/ 88 h 97"/>
                <a:gd name="T16" fmla="*/ 0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0" y="0"/>
                  </a:moveTo>
                  <a:lnTo>
                    <a:pt x="0" y="18"/>
                  </a:lnTo>
                  <a:lnTo>
                    <a:pt x="8" y="26"/>
                  </a:lnTo>
                  <a:lnTo>
                    <a:pt x="8" y="35"/>
                  </a:lnTo>
                  <a:lnTo>
                    <a:pt x="8" y="53"/>
                  </a:lnTo>
                  <a:lnTo>
                    <a:pt x="8" y="62"/>
                  </a:lnTo>
                  <a:lnTo>
                    <a:pt x="8" y="70"/>
                  </a:lnTo>
                  <a:lnTo>
                    <a:pt x="8" y="88"/>
                  </a:lnTo>
                  <a:lnTo>
                    <a:pt x="0"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46" name="Freeform 393"/>
            <p:cNvSpPr>
              <a:spLocks/>
            </p:cNvSpPr>
            <p:nvPr/>
          </p:nvSpPr>
          <p:spPr bwMode="auto">
            <a:xfrm>
              <a:off x="2691" y="3411"/>
              <a:ext cx="40" cy="70"/>
            </a:xfrm>
            <a:custGeom>
              <a:avLst/>
              <a:gdLst>
                <a:gd name="T0" fmla="*/ 40 w 40"/>
                <a:gd name="T1" fmla="*/ 0 h 70"/>
                <a:gd name="T2" fmla="*/ 32 w 40"/>
                <a:gd name="T3" fmla="*/ 8 h 70"/>
                <a:gd name="T4" fmla="*/ 32 w 40"/>
                <a:gd name="T5" fmla="*/ 17 h 70"/>
                <a:gd name="T6" fmla="*/ 24 w 40"/>
                <a:gd name="T7" fmla="*/ 35 h 70"/>
                <a:gd name="T8" fmla="*/ 16 w 40"/>
                <a:gd name="T9" fmla="*/ 35 h 70"/>
                <a:gd name="T10" fmla="*/ 16 w 40"/>
                <a:gd name="T11" fmla="*/ 44 h 70"/>
                <a:gd name="T12" fmla="*/ 0 w 40"/>
                <a:gd name="T13" fmla="*/ 44 h 70"/>
                <a:gd name="T14" fmla="*/ 0 w 40"/>
                <a:gd name="T15" fmla="*/ 52 h 70"/>
                <a:gd name="T16" fmla="*/ 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40" y="0"/>
                  </a:moveTo>
                  <a:lnTo>
                    <a:pt x="32" y="8"/>
                  </a:lnTo>
                  <a:lnTo>
                    <a:pt x="32" y="17"/>
                  </a:lnTo>
                  <a:lnTo>
                    <a:pt x="24" y="35"/>
                  </a:lnTo>
                  <a:lnTo>
                    <a:pt x="16" y="35"/>
                  </a:lnTo>
                  <a:lnTo>
                    <a:pt x="16" y="44"/>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47" name="Freeform 394"/>
            <p:cNvSpPr>
              <a:spLocks/>
            </p:cNvSpPr>
            <p:nvPr/>
          </p:nvSpPr>
          <p:spPr bwMode="auto">
            <a:xfrm>
              <a:off x="2859" y="3419"/>
              <a:ext cx="56" cy="115"/>
            </a:xfrm>
            <a:custGeom>
              <a:avLst/>
              <a:gdLst>
                <a:gd name="T0" fmla="*/ 0 w 56"/>
                <a:gd name="T1" fmla="*/ 0 h 115"/>
                <a:gd name="T2" fmla="*/ 24 w 56"/>
                <a:gd name="T3" fmla="*/ 27 h 115"/>
                <a:gd name="T4" fmla="*/ 32 w 56"/>
                <a:gd name="T5" fmla="*/ 36 h 115"/>
                <a:gd name="T6" fmla="*/ 32 w 56"/>
                <a:gd name="T7" fmla="*/ 44 h 115"/>
                <a:gd name="T8" fmla="*/ 32 w 56"/>
                <a:gd name="T9" fmla="*/ 62 h 115"/>
                <a:gd name="T10" fmla="*/ 48 w 56"/>
                <a:gd name="T11" fmla="*/ 71 h 115"/>
                <a:gd name="T12" fmla="*/ 48 w 56"/>
                <a:gd name="T13" fmla="*/ 79 h 115"/>
                <a:gd name="T14" fmla="*/ 48 w 56"/>
                <a:gd name="T15" fmla="*/ 88 h 115"/>
                <a:gd name="T16" fmla="*/ 56 w 56"/>
                <a:gd name="T17" fmla="*/ 106 h 115"/>
                <a:gd name="T18" fmla="*/ 56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0" y="0"/>
                  </a:moveTo>
                  <a:lnTo>
                    <a:pt x="24" y="27"/>
                  </a:lnTo>
                  <a:lnTo>
                    <a:pt x="32" y="36"/>
                  </a:lnTo>
                  <a:lnTo>
                    <a:pt x="32" y="44"/>
                  </a:lnTo>
                  <a:lnTo>
                    <a:pt x="32" y="62"/>
                  </a:lnTo>
                  <a:lnTo>
                    <a:pt x="48" y="71"/>
                  </a:lnTo>
                  <a:lnTo>
                    <a:pt x="48" y="79"/>
                  </a:lnTo>
                  <a:lnTo>
                    <a:pt x="48" y="88"/>
                  </a:lnTo>
                  <a:lnTo>
                    <a:pt x="56" y="106"/>
                  </a:lnTo>
                  <a:lnTo>
                    <a:pt x="5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48" name="Freeform 395"/>
            <p:cNvSpPr>
              <a:spLocks/>
            </p:cNvSpPr>
            <p:nvPr/>
          </p:nvSpPr>
          <p:spPr bwMode="auto">
            <a:xfrm>
              <a:off x="2995" y="3455"/>
              <a:ext cx="48" cy="79"/>
            </a:xfrm>
            <a:custGeom>
              <a:avLst/>
              <a:gdLst>
                <a:gd name="T0" fmla="*/ 48 w 48"/>
                <a:gd name="T1" fmla="*/ 0 h 79"/>
                <a:gd name="T2" fmla="*/ 32 w 48"/>
                <a:gd name="T3" fmla="*/ 8 h 79"/>
                <a:gd name="T4" fmla="*/ 24 w 48"/>
                <a:gd name="T5" fmla="*/ 26 h 79"/>
                <a:gd name="T6" fmla="*/ 16 w 48"/>
                <a:gd name="T7" fmla="*/ 35 h 79"/>
                <a:gd name="T8" fmla="*/ 0 w 48"/>
                <a:gd name="T9" fmla="*/ 35 h 79"/>
                <a:gd name="T10" fmla="*/ 0 w 48"/>
                <a:gd name="T11" fmla="*/ 43 h 79"/>
                <a:gd name="T12" fmla="*/ 0 w 48"/>
                <a:gd name="T13" fmla="*/ 52 h 79"/>
                <a:gd name="T14" fmla="*/ 0 w 48"/>
                <a:gd name="T15" fmla="*/ 70 h 79"/>
                <a:gd name="T16" fmla="*/ 0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48" y="0"/>
                  </a:moveTo>
                  <a:lnTo>
                    <a:pt x="32" y="8"/>
                  </a:lnTo>
                  <a:lnTo>
                    <a:pt x="24" y="26"/>
                  </a:lnTo>
                  <a:lnTo>
                    <a:pt x="16" y="35"/>
                  </a:lnTo>
                  <a:lnTo>
                    <a:pt x="0" y="35"/>
                  </a:lnTo>
                  <a:lnTo>
                    <a:pt x="0" y="43"/>
                  </a:lnTo>
                  <a:lnTo>
                    <a:pt x="0" y="52"/>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49" name="Freeform 396"/>
            <p:cNvSpPr>
              <a:spLocks/>
            </p:cNvSpPr>
            <p:nvPr/>
          </p:nvSpPr>
          <p:spPr bwMode="auto">
            <a:xfrm>
              <a:off x="2843" y="3481"/>
              <a:ext cx="48" cy="79"/>
            </a:xfrm>
            <a:custGeom>
              <a:avLst/>
              <a:gdLst>
                <a:gd name="T0" fmla="*/ 48 w 48"/>
                <a:gd name="T1" fmla="*/ 0 h 79"/>
                <a:gd name="T2" fmla="*/ 48 w 48"/>
                <a:gd name="T3" fmla="*/ 9 h 79"/>
                <a:gd name="T4" fmla="*/ 40 w 48"/>
                <a:gd name="T5" fmla="*/ 9 h 79"/>
                <a:gd name="T6" fmla="*/ 40 w 48"/>
                <a:gd name="T7" fmla="*/ 17 h 79"/>
                <a:gd name="T8" fmla="*/ 32 w 48"/>
                <a:gd name="T9" fmla="*/ 17 h 79"/>
                <a:gd name="T10" fmla="*/ 32 w 48"/>
                <a:gd name="T11" fmla="*/ 26 h 79"/>
                <a:gd name="T12" fmla="*/ 16 w 48"/>
                <a:gd name="T13" fmla="*/ 26 h 79"/>
                <a:gd name="T14" fmla="*/ 16 w 48"/>
                <a:gd name="T15" fmla="*/ 44 h 79"/>
                <a:gd name="T16" fmla="*/ 8 w 48"/>
                <a:gd name="T17" fmla="*/ 44 h 79"/>
                <a:gd name="T18" fmla="*/ 8 w 48"/>
                <a:gd name="T19" fmla="*/ 53 h 79"/>
                <a:gd name="T20" fmla="*/ 0 w 48"/>
                <a:gd name="T21" fmla="*/ 61 h 79"/>
                <a:gd name="T22" fmla="*/ 8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48" y="0"/>
                  </a:moveTo>
                  <a:lnTo>
                    <a:pt x="48" y="9"/>
                  </a:lnTo>
                  <a:lnTo>
                    <a:pt x="40" y="9"/>
                  </a:lnTo>
                  <a:lnTo>
                    <a:pt x="40" y="17"/>
                  </a:lnTo>
                  <a:lnTo>
                    <a:pt x="32" y="17"/>
                  </a:lnTo>
                  <a:lnTo>
                    <a:pt x="32" y="26"/>
                  </a:lnTo>
                  <a:lnTo>
                    <a:pt x="16" y="26"/>
                  </a:lnTo>
                  <a:lnTo>
                    <a:pt x="16" y="44"/>
                  </a:lnTo>
                  <a:lnTo>
                    <a:pt x="8" y="44"/>
                  </a:lnTo>
                  <a:lnTo>
                    <a:pt x="8" y="53"/>
                  </a:lnTo>
                  <a:lnTo>
                    <a:pt x="0" y="61"/>
                  </a:lnTo>
                  <a:lnTo>
                    <a:pt x="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50" name="Freeform 397"/>
            <p:cNvSpPr>
              <a:spLocks/>
            </p:cNvSpPr>
            <p:nvPr/>
          </p:nvSpPr>
          <p:spPr bwMode="auto">
            <a:xfrm>
              <a:off x="2795" y="3455"/>
              <a:ext cx="16" cy="114"/>
            </a:xfrm>
            <a:custGeom>
              <a:avLst/>
              <a:gdLst>
                <a:gd name="T0" fmla="*/ 0 w 16"/>
                <a:gd name="T1" fmla="*/ 0 h 114"/>
                <a:gd name="T2" fmla="*/ 0 w 16"/>
                <a:gd name="T3" fmla="*/ 26 h 114"/>
                <a:gd name="T4" fmla="*/ 0 w 16"/>
                <a:gd name="T5" fmla="*/ 35 h 114"/>
                <a:gd name="T6" fmla="*/ 0 w 16"/>
                <a:gd name="T7" fmla="*/ 43 h 114"/>
                <a:gd name="T8" fmla="*/ 0 w 16"/>
                <a:gd name="T9" fmla="*/ 52 h 114"/>
                <a:gd name="T10" fmla="*/ 0 w 16"/>
                <a:gd name="T11" fmla="*/ 70 h 114"/>
                <a:gd name="T12" fmla="*/ 16 w 16"/>
                <a:gd name="T13" fmla="*/ 79 h 114"/>
                <a:gd name="T14" fmla="*/ 16 w 16"/>
                <a:gd name="T15" fmla="*/ 87 h 114"/>
                <a:gd name="T16" fmla="*/ 16 w 16"/>
                <a:gd name="T17" fmla="*/ 105 h 114"/>
                <a:gd name="T18" fmla="*/ 16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0" y="0"/>
                  </a:moveTo>
                  <a:lnTo>
                    <a:pt x="0" y="26"/>
                  </a:lnTo>
                  <a:lnTo>
                    <a:pt x="0" y="35"/>
                  </a:lnTo>
                  <a:lnTo>
                    <a:pt x="0" y="43"/>
                  </a:lnTo>
                  <a:lnTo>
                    <a:pt x="0" y="52"/>
                  </a:lnTo>
                  <a:lnTo>
                    <a:pt x="0" y="70"/>
                  </a:lnTo>
                  <a:lnTo>
                    <a:pt x="16" y="79"/>
                  </a:lnTo>
                  <a:lnTo>
                    <a:pt x="16" y="87"/>
                  </a:lnTo>
                  <a:lnTo>
                    <a:pt x="16" y="105"/>
                  </a:lnTo>
                  <a:lnTo>
                    <a:pt x="16"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51" name="Freeform 398"/>
            <p:cNvSpPr>
              <a:spLocks/>
            </p:cNvSpPr>
            <p:nvPr/>
          </p:nvSpPr>
          <p:spPr bwMode="auto">
            <a:xfrm>
              <a:off x="2731" y="3463"/>
              <a:ext cx="32" cy="79"/>
            </a:xfrm>
            <a:custGeom>
              <a:avLst/>
              <a:gdLst>
                <a:gd name="T0" fmla="*/ 32 w 32"/>
                <a:gd name="T1" fmla="*/ 0 h 79"/>
                <a:gd name="T2" fmla="*/ 32 w 32"/>
                <a:gd name="T3" fmla="*/ 18 h 79"/>
                <a:gd name="T4" fmla="*/ 24 w 32"/>
                <a:gd name="T5" fmla="*/ 27 h 79"/>
                <a:gd name="T6" fmla="*/ 16 w 32"/>
                <a:gd name="T7" fmla="*/ 27 h 79"/>
                <a:gd name="T8" fmla="*/ 16 w 32"/>
                <a:gd name="T9" fmla="*/ 35 h 79"/>
                <a:gd name="T10" fmla="*/ 0 w 32"/>
                <a:gd name="T11" fmla="*/ 44 h 79"/>
                <a:gd name="T12" fmla="*/ 0 w 32"/>
                <a:gd name="T13" fmla="*/ 62 h 79"/>
                <a:gd name="T14" fmla="*/ 0 w 32"/>
                <a:gd name="T15" fmla="*/ 71 h 79"/>
                <a:gd name="T16" fmla="*/ 0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32" y="0"/>
                  </a:moveTo>
                  <a:lnTo>
                    <a:pt x="32" y="18"/>
                  </a:lnTo>
                  <a:lnTo>
                    <a:pt x="24" y="27"/>
                  </a:lnTo>
                  <a:lnTo>
                    <a:pt x="16" y="27"/>
                  </a:lnTo>
                  <a:lnTo>
                    <a:pt x="16" y="35"/>
                  </a:lnTo>
                  <a:lnTo>
                    <a:pt x="0" y="44"/>
                  </a:lnTo>
                  <a:lnTo>
                    <a:pt x="0" y="62"/>
                  </a:lnTo>
                  <a:lnTo>
                    <a:pt x="0" y="71"/>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52" name="Freeform 399"/>
            <p:cNvSpPr>
              <a:spLocks/>
            </p:cNvSpPr>
            <p:nvPr/>
          </p:nvSpPr>
          <p:spPr bwMode="auto">
            <a:xfrm>
              <a:off x="2691" y="3446"/>
              <a:ext cx="24" cy="149"/>
            </a:xfrm>
            <a:custGeom>
              <a:avLst/>
              <a:gdLst>
                <a:gd name="T0" fmla="*/ 24 w 24"/>
                <a:gd name="T1" fmla="*/ 0 h 149"/>
                <a:gd name="T2" fmla="*/ 24 w 24"/>
                <a:gd name="T3" fmla="*/ 9 h 149"/>
                <a:gd name="T4" fmla="*/ 24 w 24"/>
                <a:gd name="T5" fmla="*/ 35 h 149"/>
                <a:gd name="T6" fmla="*/ 24 w 24"/>
                <a:gd name="T7" fmla="*/ 44 h 149"/>
                <a:gd name="T8" fmla="*/ 24 w 24"/>
                <a:gd name="T9" fmla="*/ 52 h 149"/>
                <a:gd name="T10" fmla="*/ 16 w 24"/>
                <a:gd name="T11" fmla="*/ 61 h 149"/>
                <a:gd name="T12" fmla="*/ 16 w 24"/>
                <a:gd name="T13" fmla="*/ 88 h 149"/>
                <a:gd name="T14" fmla="*/ 0 w 24"/>
                <a:gd name="T15" fmla="*/ 96 h 149"/>
                <a:gd name="T16" fmla="*/ 0 w 24"/>
                <a:gd name="T17" fmla="*/ 114 h 149"/>
                <a:gd name="T18" fmla="*/ 0 w 24"/>
                <a:gd name="T19" fmla="*/ 123 h 149"/>
                <a:gd name="T20" fmla="*/ 0 w 24"/>
                <a:gd name="T21" fmla="*/ 132 h 149"/>
                <a:gd name="T22" fmla="*/ 16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24" y="0"/>
                  </a:moveTo>
                  <a:lnTo>
                    <a:pt x="24" y="9"/>
                  </a:lnTo>
                  <a:lnTo>
                    <a:pt x="24" y="35"/>
                  </a:lnTo>
                  <a:lnTo>
                    <a:pt x="24" y="44"/>
                  </a:lnTo>
                  <a:lnTo>
                    <a:pt x="24" y="52"/>
                  </a:lnTo>
                  <a:lnTo>
                    <a:pt x="16" y="61"/>
                  </a:lnTo>
                  <a:lnTo>
                    <a:pt x="16" y="88"/>
                  </a:lnTo>
                  <a:lnTo>
                    <a:pt x="0" y="96"/>
                  </a:lnTo>
                  <a:lnTo>
                    <a:pt x="0" y="114"/>
                  </a:lnTo>
                  <a:lnTo>
                    <a:pt x="0" y="123"/>
                  </a:lnTo>
                  <a:lnTo>
                    <a:pt x="0" y="132"/>
                  </a:lnTo>
                  <a:lnTo>
                    <a:pt x="16"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53" name="Freeform 400"/>
            <p:cNvSpPr>
              <a:spLocks/>
            </p:cNvSpPr>
            <p:nvPr/>
          </p:nvSpPr>
          <p:spPr bwMode="auto">
            <a:xfrm>
              <a:off x="2659" y="3384"/>
              <a:ext cx="72" cy="114"/>
            </a:xfrm>
            <a:custGeom>
              <a:avLst/>
              <a:gdLst>
                <a:gd name="T0" fmla="*/ 72 w 72"/>
                <a:gd name="T1" fmla="*/ 0 h 114"/>
                <a:gd name="T2" fmla="*/ 64 w 72"/>
                <a:gd name="T3" fmla="*/ 9 h 114"/>
                <a:gd name="T4" fmla="*/ 56 w 72"/>
                <a:gd name="T5" fmla="*/ 27 h 114"/>
                <a:gd name="T6" fmla="*/ 48 w 72"/>
                <a:gd name="T7" fmla="*/ 27 h 114"/>
                <a:gd name="T8" fmla="*/ 32 w 72"/>
                <a:gd name="T9" fmla="*/ 35 h 114"/>
                <a:gd name="T10" fmla="*/ 24 w 72"/>
                <a:gd name="T11" fmla="*/ 44 h 114"/>
                <a:gd name="T12" fmla="*/ 16 w 72"/>
                <a:gd name="T13" fmla="*/ 62 h 114"/>
                <a:gd name="T14" fmla="*/ 16 w 72"/>
                <a:gd name="T15" fmla="*/ 71 h 114"/>
                <a:gd name="T16" fmla="*/ 16 w 72"/>
                <a:gd name="T17" fmla="*/ 79 h 114"/>
                <a:gd name="T18" fmla="*/ 16 w 72"/>
                <a:gd name="T19" fmla="*/ 97 h 114"/>
                <a:gd name="T20" fmla="*/ 0 w 72"/>
                <a:gd name="T21" fmla="*/ 106 h 114"/>
                <a:gd name="T22" fmla="*/ 0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72" y="0"/>
                  </a:moveTo>
                  <a:lnTo>
                    <a:pt x="64" y="9"/>
                  </a:lnTo>
                  <a:lnTo>
                    <a:pt x="56" y="27"/>
                  </a:lnTo>
                  <a:lnTo>
                    <a:pt x="48" y="27"/>
                  </a:lnTo>
                  <a:lnTo>
                    <a:pt x="32" y="35"/>
                  </a:lnTo>
                  <a:lnTo>
                    <a:pt x="24" y="44"/>
                  </a:lnTo>
                  <a:lnTo>
                    <a:pt x="16" y="62"/>
                  </a:lnTo>
                  <a:lnTo>
                    <a:pt x="16" y="71"/>
                  </a:lnTo>
                  <a:lnTo>
                    <a:pt x="16" y="79"/>
                  </a:lnTo>
                  <a:lnTo>
                    <a:pt x="16" y="97"/>
                  </a:lnTo>
                  <a:lnTo>
                    <a:pt x="0" y="106"/>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54" name="Freeform 401"/>
            <p:cNvSpPr>
              <a:spLocks/>
            </p:cNvSpPr>
            <p:nvPr/>
          </p:nvSpPr>
          <p:spPr bwMode="auto">
            <a:xfrm>
              <a:off x="3027" y="3446"/>
              <a:ext cx="48" cy="88"/>
            </a:xfrm>
            <a:custGeom>
              <a:avLst/>
              <a:gdLst>
                <a:gd name="T0" fmla="*/ 0 w 48"/>
                <a:gd name="T1" fmla="*/ 0 h 88"/>
                <a:gd name="T2" fmla="*/ 16 w 48"/>
                <a:gd name="T3" fmla="*/ 0 h 88"/>
                <a:gd name="T4" fmla="*/ 24 w 48"/>
                <a:gd name="T5" fmla="*/ 9 h 88"/>
                <a:gd name="T6" fmla="*/ 24 w 48"/>
                <a:gd name="T7" fmla="*/ 17 h 88"/>
                <a:gd name="T8" fmla="*/ 24 w 48"/>
                <a:gd name="T9" fmla="*/ 35 h 88"/>
                <a:gd name="T10" fmla="*/ 24 w 48"/>
                <a:gd name="T11" fmla="*/ 44 h 88"/>
                <a:gd name="T12" fmla="*/ 32 w 48"/>
                <a:gd name="T13" fmla="*/ 52 h 88"/>
                <a:gd name="T14" fmla="*/ 32 w 48"/>
                <a:gd name="T15" fmla="*/ 61 h 88"/>
                <a:gd name="T16" fmla="*/ 32 w 48"/>
                <a:gd name="T17" fmla="*/ 79 h 88"/>
                <a:gd name="T18" fmla="*/ 32 w 48"/>
                <a:gd name="T19" fmla="*/ 88 h 88"/>
                <a:gd name="T20" fmla="*/ 48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0" y="0"/>
                  </a:moveTo>
                  <a:lnTo>
                    <a:pt x="16" y="0"/>
                  </a:lnTo>
                  <a:lnTo>
                    <a:pt x="24" y="9"/>
                  </a:lnTo>
                  <a:lnTo>
                    <a:pt x="24" y="17"/>
                  </a:lnTo>
                  <a:lnTo>
                    <a:pt x="24" y="35"/>
                  </a:lnTo>
                  <a:lnTo>
                    <a:pt x="24" y="44"/>
                  </a:lnTo>
                  <a:lnTo>
                    <a:pt x="32" y="52"/>
                  </a:lnTo>
                  <a:lnTo>
                    <a:pt x="32" y="61"/>
                  </a:lnTo>
                  <a:lnTo>
                    <a:pt x="32" y="79"/>
                  </a:lnTo>
                  <a:lnTo>
                    <a:pt x="32" y="88"/>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55" name="Freeform 402"/>
            <p:cNvSpPr>
              <a:spLocks/>
            </p:cNvSpPr>
            <p:nvPr/>
          </p:nvSpPr>
          <p:spPr bwMode="auto">
            <a:xfrm>
              <a:off x="2955" y="3498"/>
              <a:ext cx="40" cy="80"/>
            </a:xfrm>
            <a:custGeom>
              <a:avLst/>
              <a:gdLst>
                <a:gd name="T0" fmla="*/ 40 w 40"/>
                <a:gd name="T1" fmla="*/ 0 h 80"/>
                <a:gd name="T2" fmla="*/ 24 w 40"/>
                <a:gd name="T3" fmla="*/ 0 h 80"/>
                <a:gd name="T4" fmla="*/ 8 w 40"/>
                <a:gd name="T5" fmla="*/ 0 h 80"/>
                <a:gd name="T6" fmla="*/ 8 w 40"/>
                <a:gd name="T7" fmla="*/ 9 h 80"/>
                <a:gd name="T8" fmla="*/ 0 w 40"/>
                <a:gd name="T9" fmla="*/ 27 h 80"/>
                <a:gd name="T10" fmla="*/ 0 w 40"/>
                <a:gd name="T11" fmla="*/ 36 h 80"/>
                <a:gd name="T12" fmla="*/ 0 w 40"/>
                <a:gd name="T13" fmla="*/ 44 h 80"/>
                <a:gd name="T14" fmla="*/ 0 w 40"/>
                <a:gd name="T15" fmla="*/ 62 h 80"/>
                <a:gd name="T16" fmla="*/ 0 w 40"/>
                <a:gd name="T17" fmla="*/ 71 h 80"/>
                <a:gd name="T18" fmla="*/ 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40" y="0"/>
                  </a:moveTo>
                  <a:lnTo>
                    <a:pt x="24" y="0"/>
                  </a:lnTo>
                  <a:lnTo>
                    <a:pt x="8" y="0"/>
                  </a:lnTo>
                  <a:lnTo>
                    <a:pt x="8" y="9"/>
                  </a:lnTo>
                  <a:lnTo>
                    <a:pt x="0" y="27"/>
                  </a:lnTo>
                  <a:lnTo>
                    <a:pt x="0" y="36"/>
                  </a:lnTo>
                  <a:lnTo>
                    <a:pt x="0" y="44"/>
                  </a:lnTo>
                  <a:lnTo>
                    <a:pt x="0" y="62"/>
                  </a:lnTo>
                  <a:lnTo>
                    <a:pt x="0" y="71"/>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56" name="Freeform 403"/>
            <p:cNvSpPr>
              <a:spLocks/>
            </p:cNvSpPr>
            <p:nvPr/>
          </p:nvSpPr>
          <p:spPr bwMode="auto">
            <a:xfrm>
              <a:off x="2963" y="3411"/>
              <a:ext cx="32" cy="79"/>
            </a:xfrm>
            <a:custGeom>
              <a:avLst/>
              <a:gdLst>
                <a:gd name="T0" fmla="*/ 32 w 32"/>
                <a:gd name="T1" fmla="*/ 8 h 79"/>
                <a:gd name="T2" fmla="*/ 24 w 32"/>
                <a:gd name="T3" fmla="*/ 0 h 79"/>
                <a:gd name="T4" fmla="*/ 24 w 32"/>
                <a:gd name="T5" fmla="*/ 8 h 79"/>
                <a:gd name="T6" fmla="*/ 24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0 w 32"/>
                <a:gd name="T19" fmla="*/ 70 h 79"/>
                <a:gd name="T20" fmla="*/ 0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32" y="8"/>
                  </a:moveTo>
                  <a:lnTo>
                    <a:pt x="24" y="0"/>
                  </a:lnTo>
                  <a:lnTo>
                    <a:pt x="24" y="8"/>
                  </a:lnTo>
                  <a:lnTo>
                    <a:pt x="24" y="17"/>
                  </a:lnTo>
                  <a:lnTo>
                    <a:pt x="16" y="17"/>
                  </a:lnTo>
                  <a:lnTo>
                    <a:pt x="16" y="35"/>
                  </a:lnTo>
                  <a:lnTo>
                    <a:pt x="16" y="44"/>
                  </a:lnTo>
                  <a:lnTo>
                    <a:pt x="16" y="52"/>
                  </a:lnTo>
                  <a:lnTo>
                    <a:pt x="16" y="70"/>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57" name="Freeform 404"/>
            <p:cNvSpPr>
              <a:spLocks/>
            </p:cNvSpPr>
            <p:nvPr/>
          </p:nvSpPr>
          <p:spPr bwMode="auto">
            <a:xfrm>
              <a:off x="2763" y="3534"/>
              <a:ext cx="48" cy="79"/>
            </a:xfrm>
            <a:custGeom>
              <a:avLst/>
              <a:gdLst>
                <a:gd name="T0" fmla="*/ 48 w 48"/>
                <a:gd name="T1" fmla="*/ 0 h 79"/>
                <a:gd name="T2" fmla="*/ 32 w 48"/>
                <a:gd name="T3" fmla="*/ 8 h 79"/>
                <a:gd name="T4" fmla="*/ 32 w 48"/>
                <a:gd name="T5" fmla="*/ 26 h 79"/>
                <a:gd name="T6" fmla="*/ 24 w 48"/>
                <a:gd name="T7" fmla="*/ 35 h 79"/>
                <a:gd name="T8" fmla="*/ 16 w 48"/>
                <a:gd name="T9" fmla="*/ 35 h 79"/>
                <a:gd name="T10" fmla="*/ 16 w 48"/>
                <a:gd name="T11" fmla="*/ 44 h 79"/>
                <a:gd name="T12" fmla="*/ 0 w 48"/>
                <a:gd name="T13" fmla="*/ 44 h 79"/>
                <a:gd name="T14" fmla="*/ 0 w 48"/>
                <a:gd name="T15" fmla="*/ 61 h 79"/>
                <a:gd name="T16" fmla="*/ 0 w 48"/>
                <a:gd name="T17" fmla="*/ 70 h 79"/>
                <a:gd name="T18" fmla="*/ 0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48" y="0"/>
                  </a:moveTo>
                  <a:lnTo>
                    <a:pt x="32" y="8"/>
                  </a:lnTo>
                  <a:lnTo>
                    <a:pt x="32" y="26"/>
                  </a:lnTo>
                  <a:lnTo>
                    <a:pt x="24" y="35"/>
                  </a:lnTo>
                  <a:lnTo>
                    <a:pt x="16" y="35"/>
                  </a:lnTo>
                  <a:lnTo>
                    <a:pt x="16" y="44"/>
                  </a:lnTo>
                  <a:lnTo>
                    <a:pt x="0" y="44"/>
                  </a:lnTo>
                  <a:lnTo>
                    <a:pt x="0" y="61"/>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58" name="Freeform 405"/>
            <p:cNvSpPr>
              <a:spLocks/>
            </p:cNvSpPr>
            <p:nvPr/>
          </p:nvSpPr>
          <p:spPr bwMode="auto">
            <a:xfrm>
              <a:off x="2731" y="3455"/>
              <a:ext cx="64" cy="35"/>
            </a:xfrm>
            <a:custGeom>
              <a:avLst/>
              <a:gdLst>
                <a:gd name="T0" fmla="*/ 64 w 64"/>
                <a:gd name="T1" fmla="*/ 0 h 35"/>
                <a:gd name="T2" fmla="*/ 56 w 64"/>
                <a:gd name="T3" fmla="*/ 0 h 35"/>
                <a:gd name="T4" fmla="*/ 48 w 64"/>
                <a:gd name="T5" fmla="*/ 0 h 35"/>
                <a:gd name="T6" fmla="*/ 32 w 64"/>
                <a:gd name="T7" fmla="*/ 0 h 35"/>
                <a:gd name="T8" fmla="*/ 32 w 64"/>
                <a:gd name="T9" fmla="*/ 8 h 35"/>
                <a:gd name="T10" fmla="*/ 24 w 64"/>
                <a:gd name="T11" fmla="*/ 8 h 35"/>
                <a:gd name="T12" fmla="*/ 16 w 64"/>
                <a:gd name="T13" fmla="*/ 26 h 35"/>
                <a:gd name="T14" fmla="*/ 0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64" y="0"/>
                  </a:moveTo>
                  <a:lnTo>
                    <a:pt x="56" y="0"/>
                  </a:lnTo>
                  <a:lnTo>
                    <a:pt x="48" y="0"/>
                  </a:lnTo>
                  <a:lnTo>
                    <a:pt x="32" y="0"/>
                  </a:lnTo>
                  <a:lnTo>
                    <a:pt x="32" y="8"/>
                  </a:lnTo>
                  <a:lnTo>
                    <a:pt x="24" y="8"/>
                  </a:lnTo>
                  <a:lnTo>
                    <a:pt x="16"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59" name="Freeform 406"/>
            <p:cNvSpPr>
              <a:spLocks/>
            </p:cNvSpPr>
            <p:nvPr/>
          </p:nvSpPr>
          <p:spPr bwMode="auto">
            <a:xfrm>
              <a:off x="2811" y="3455"/>
              <a:ext cx="16" cy="123"/>
            </a:xfrm>
            <a:custGeom>
              <a:avLst/>
              <a:gdLst>
                <a:gd name="T0" fmla="*/ 0 w 16"/>
                <a:gd name="T1" fmla="*/ 0 h 123"/>
                <a:gd name="T2" fmla="*/ 0 w 16"/>
                <a:gd name="T3" fmla="*/ 35 h 123"/>
                <a:gd name="T4" fmla="*/ 0 w 16"/>
                <a:gd name="T5" fmla="*/ 43 h 123"/>
                <a:gd name="T6" fmla="*/ 0 w 16"/>
                <a:gd name="T7" fmla="*/ 70 h 123"/>
                <a:gd name="T8" fmla="*/ 8 w 16"/>
                <a:gd name="T9" fmla="*/ 70 h 123"/>
                <a:gd name="T10" fmla="*/ 8 w 16"/>
                <a:gd name="T11" fmla="*/ 79 h 123"/>
                <a:gd name="T12" fmla="*/ 8 w 16"/>
                <a:gd name="T13" fmla="*/ 87 h 123"/>
                <a:gd name="T14" fmla="*/ 8 w 16"/>
                <a:gd name="T15" fmla="*/ 105 h 123"/>
                <a:gd name="T16" fmla="*/ 16 w 16"/>
                <a:gd name="T17" fmla="*/ 114 h 123"/>
                <a:gd name="T18" fmla="*/ 16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0" y="0"/>
                  </a:moveTo>
                  <a:lnTo>
                    <a:pt x="0" y="35"/>
                  </a:lnTo>
                  <a:lnTo>
                    <a:pt x="0" y="43"/>
                  </a:lnTo>
                  <a:lnTo>
                    <a:pt x="0" y="70"/>
                  </a:lnTo>
                  <a:lnTo>
                    <a:pt x="8" y="70"/>
                  </a:lnTo>
                  <a:lnTo>
                    <a:pt x="8" y="79"/>
                  </a:lnTo>
                  <a:lnTo>
                    <a:pt x="8" y="87"/>
                  </a:lnTo>
                  <a:lnTo>
                    <a:pt x="8" y="105"/>
                  </a:lnTo>
                  <a:lnTo>
                    <a:pt x="16" y="114"/>
                  </a:lnTo>
                  <a:lnTo>
                    <a:pt x="16"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60" name="Freeform 407"/>
            <p:cNvSpPr>
              <a:spLocks/>
            </p:cNvSpPr>
            <p:nvPr/>
          </p:nvSpPr>
          <p:spPr bwMode="auto">
            <a:xfrm>
              <a:off x="2843" y="3481"/>
              <a:ext cx="16" cy="61"/>
            </a:xfrm>
            <a:custGeom>
              <a:avLst/>
              <a:gdLst>
                <a:gd name="T0" fmla="*/ 16 w 16"/>
                <a:gd name="T1" fmla="*/ 0 h 61"/>
                <a:gd name="T2" fmla="*/ 8 w 16"/>
                <a:gd name="T3" fmla="*/ 9 h 61"/>
                <a:gd name="T4" fmla="*/ 0 w 16"/>
                <a:gd name="T5" fmla="*/ 17 h 61"/>
                <a:gd name="T6" fmla="*/ 0 w 16"/>
                <a:gd name="T7" fmla="*/ 26 h 61"/>
                <a:gd name="T8" fmla="*/ 0 w 16"/>
                <a:gd name="T9" fmla="*/ 44 h 61"/>
                <a:gd name="T10" fmla="*/ 0 w 16"/>
                <a:gd name="T11" fmla="*/ 53 h 61"/>
                <a:gd name="T12" fmla="*/ 0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16" y="0"/>
                  </a:moveTo>
                  <a:lnTo>
                    <a:pt x="8" y="9"/>
                  </a:lnTo>
                  <a:lnTo>
                    <a:pt x="0" y="17"/>
                  </a:lnTo>
                  <a:lnTo>
                    <a:pt x="0" y="26"/>
                  </a:lnTo>
                  <a:lnTo>
                    <a:pt x="0" y="44"/>
                  </a:lnTo>
                  <a:lnTo>
                    <a:pt x="0" y="53"/>
                  </a:lnTo>
                  <a:lnTo>
                    <a:pt x="0"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61" name="Freeform 408"/>
            <p:cNvSpPr>
              <a:spLocks/>
            </p:cNvSpPr>
            <p:nvPr/>
          </p:nvSpPr>
          <p:spPr bwMode="auto">
            <a:xfrm>
              <a:off x="2875" y="3507"/>
              <a:ext cx="16" cy="88"/>
            </a:xfrm>
            <a:custGeom>
              <a:avLst/>
              <a:gdLst>
                <a:gd name="T0" fmla="*/ 0 w 16"/>
                <a:gd name="T1" fmla="*/ 0 h 88"/>
                <a:gd name="T2" fmla="*/ 0 w 16"/>
                <a:gd name="T3" fmla="*/ 27 h 88"/>
                <a:gd name="T4" fmla="*/ 8 w 16"/>
                <a:gd name="T5" fmla="*/ 35 h 88"/>
                <a:gd name="T6" fmla="*/ 8 w 16"/>
                <a:gd name="T7" fmla="*/ 53 h 88"/>
                <a:gd name="T8" fmla="*/ 16 w 16"/>
                <a:gd name="T9" fmla="*/ 62 h 88"/>
                <a:gd name="T10" fmla="*/ 16 w 16"/>
                <a:gd name="T11" fmla="*/ 71 h 88"/>
                <a:gd name="T12" fmla="*/ 16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0" y="0"/>
                  </a:moveTo>
                  <a:lnTo>
                    <a:pt x="0" y="27"/>
                  </a:lnTo>
                  <a:lnTo>
                    <a:pt x="8" y="35"/>
                  </a:lnTo>
                  <a:lnTo>
                    <a:pt x="8" y="53"/>
                  </a:lnTo>
                  <a:lnTo>
                    <a:pt x="16" y="62"/>
                  </a:lnTo>
                  <a:lnTo>
                    <a:pt x="16" y="71"/>
                  </a:lnTo>
                  <a:lnTo>
                    <a:pt x="16"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62" name="Freeform 409"/>
            <p:cNvSpPr>
              <a:spLocks/>
            </p:cNvSpPr>
            <p:nvPr/>
          </p:nvSpPr>
          <p:spPr bwMode="auto">
            <a:xfrm>
              <a:off x="2915" y="3455"/>
              <a:ext cx="16" cy="123"/>
            </a:xfrm>
            <a:custGeom>
              <a:avLst/>
              <a:gdLst>
                <a:gd name="T0" fmla="*/ 8 w 16"/>
                <a:gd name="T1" fmla="*/ 0 h 123"/>
                <a:gd name="T2" fmla="*/ 8 w 16"/>
                <a:gd name="T3" fmla="*/ 8 h 123"/>
                <a:gd name="T4" fmla="*/ 0 w 16"/>
                <a:gd name="T5" fmla="*/ 26 h 123"/>
                <a:gd name="T6" fmla="*/ 0 w 16"/>
                <a:gd name="T7" fmla="*/ 35 h 123"/>
                <a:gd name="T8" fmla="*/ 8 w 16"/>
                <a:gd name="T9" fmla="*/ 43 h 123"/>
                <a:gd name="T10" fmla="*/ 8 w 16"/>
                <a:gd name="T11" fmla="*/ 52 h 123"/>
                <a:gd name="T12" fmla="*/ 8 w 16"/>
                <a:gd name="T13" fmla="*/ 70 h 123"/>
                <a:gd name="T14" fmla="*/ 8 w 16"/>
                <a:gd name="T15" fmla="*/ 79 h 123"/>
                <a:gd name="T16" fmla="*/ 16 w 16"/>
                <a:gd name="T17" fmla="*/ 87 h 123"/>
                <a:gd name="T18" fmla="*/ 16 w 16"/>
                <a:gd name="T19" fmla="*/ 105 h 123"/>
                <a:gd name="T20" fmla="*/ 16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0" y="26"/>
                  </a:lnTo>
                  <a:lnTo>
                    <a:pt x="0" y="35"/>
                  </a:lnTo>
                  <a:lnTo>
                    <a:pt x="8" y="43"/>
                  </a:lnTo>
                  <a:lnTo>
                    <a:pt x="8" y="52"/>
                  </a:lnTo>
                  <a:lnTo>
                    <a:pt x="8" y="70"/>
                  </a:lnTo>
                  <a:lnTo>
                    <a:pt x="8" y="79"/>
                  </a:lnTo>
                  <a:lnTo>
                    <a:pt x="16" y="87"/>
                  </a:lnTo>
                  <a:lnTo>
                    <a:pt x="16" y="105"/>
                  </a:lnTo>
                  <a:lnTo>
                    <a:pt x="16"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63" name="Freeform 410"/>
            <p:cNvSpPr>
              <a:spLocks/>
            </p:cNvSpPr>
            <p:nvPr/>
          </p:nvSpPr>
          <p:spPr bwMode="auto">
            <a:xfrm>
              <a:off x="3011" y="3490"/>
              <a:ext cx="40" cy="105"/>
            </a:xfrm>
            <a:custGeom>
              <a:avLst/>
              <a:gdLst>
                <a:gd name="T0" fmla="*/ 8 w 40"/>
                <a:gd name="T1" fmla="*/ 0 h 105"/>
                <a:gd name="T2" fmla="*/ 0 w 40"/>
                <a:gd name="T3" fmla="*/ 8 h 105"/>
                <a:gd name="T4" fmla="*/ 8 w 40"/>
                <a:gd name="T5" fmla="*/ 17 h 105"/>
                <a:gd name="T6" fmla="*/ 16 w 40"/>
                <a:gd name="T7" fmla="*/ 35 h 105"/>
                <a:gd name="T8" fmla="*/ 32 w 40"/>
                <a:gd name="T9" fmla="*/ 44 h 105"/>
                <a:gd name="T10" fmla="*/ 32 w 40"/>
                <a:gd name="T11" fmla="*/ 52 h 105"/>
                <a:gd name="T12" fmla="*/ 40 w 40"/>
                <a:gd name="T13" fmla="*/ 70 h 105"/>
                <a:gd name="T14" fmla="*/ 40 w 40"/>
                <a:gd name="T15" fmla="*/ 79 h 105"/>
                <a:gd name="T16" fmla="*/ 40 w 40"/>
                <a:gd name="T17" fmla="*/ 88 h 105"/>
                <a:gd name="T18" fmla="*/ 4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8" y="0"/>
                  </a:moveTo>
                  <a:lnTo>
                    <a:pt x="0" y="8"/>
                  </a:lnTo>
                  <a:lnTo>
                    <a:pt x="8" y="17"/>
                  </a:lnTo>
                  <a:lnTo>
                    <a:pt x="16" y="35"/>
                  </a:lnTo>
                  <a:lnTo>
                    <a:pt x="32" y="44"/>
                  </a:lnTo>
                  <a:lnTo>
                    <a:pt x="32" y="52"/>
                  </a:lnTo>
                  <a:lnTo>
                    <a:pt x="40" y="70"/>
                  </a:lnTo>
                  <a:lnTo>
                    <a:pt x="40" y="79"/>
                  </a:lnTo>
                  <a:lnTo>
                    <a:pt x="40" y="88"/>
                  </a:lnTo>
                  <a:lnTo>
                    <a:pt x="4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64" name="Freeform 411"/>
            <p:cNvSpPr>
              <a:spLocks/>
            </p:cNvSpPr>
            <p:nvPr/>
          </p:nvSpPr>
          <p:spPr bwMode="auto">
            <a:xfrm>
              <a:off x="3051" y="3463"/>
              <a:ext cx="64" cy="115"/>
            </a:xfrm>
            <a:custGeom>
              <a:avLst/>
              <a:gdLst>
                <a:gd name="T0" fmla="*/ 0 w 64"/>
                <a:gd name="T1" fmla="*/ 0 h 115"/>
                <a:gd name="T2" fmla="*/ 8 w 64"/>
                <a:gd name="T3" fmla="*/ 18 h 115"/>
                <a:gd name="T4" fmla="*/ 8 w 64"/>
                <a:gd name="T5" fmla="*/ 27 h 115"/>
                <a:gd name="T6" fmla="*/ 24 w 64"/>
                <a:gd name="T7" fmla="*/ 27 h 115"/>
                <a:gd name="T8" fmla="*/ 32 w 64"/>
                <a:gd name="T9" fmla="*/ 27 h 115"/>
                <a:gd name="T10" fmla="*/ 32 w 64"/>
                <a:gd name="T11" fmla="*/ 35 h 115"/>
                <a:gd name="T12" fmla="*/ 32 w 64"/>
                <a:gd name="T13" fmla="*/ 44 h 115"/>
                <a:gd name="T14" fmla="*/ 40 w 64"/>
                <a:gd name="T15" fmla="*/ 62 h 115"/>
                <a:gd name="T16" fmla="*/ 48 w 64"/>
                <a:gd name="T17" fmla="*/ 71 h 115"/>
                <a:gd name="T18" fmla="*/ 48 w 64"/>
                <a:gd name="T19" fmla="*/ 79 h 115"/>
                <a:gd name="T20" fmla="*/ 48 w 64"/>
                <a:gd name="T21" fmla="*/ 97 h 115"/>
                <a:gd name="T22" fmla="*/ 64 w 64"/>
                <a:gd name="T23" fmla="*/ 97 h 115"/>
                <a:gd name="T24" fmla="*/ 64 w 64"/>
                <a:gd name="T25" fmla="*/ 106 h 115"/>
                <a:gd name="T26" fmla="*/ 64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0" y="0"/>
                  </a:moveTo>
                  <a:lnTo>
                    <a:pt x="8" y="18"/>
                  </a:lnTo>
                  <a:lnTo>
                    <a:pt x="8" y="27"/>
                  </a:lnTo>
                  <a:lnTo>
                    <a:pt x="24" y="27"/>
                  </a:lnTo>
                  <a:lnTo>
                    <a:pt x="32" y="27"/>
                  </a:lnTo>
                  <a:lnTo>
                    <a:pt x="32" y="35"/>
                  </a:lnTo>
                  <a:lnTo>
                    <a:pt x="32" y="44"/>
                  </a:lnTo>
                  <a:lnTo>
                    <a:pt x="40" y="62"/>
                  </a:lnTo>
                  <a:lnTo>
                    <a:pt x="48" y="71"/>
                  </a:lnTo>
                  <a:lnTo>
                    <a:pt x="48" y="79"/>
                  </a:lnTo>
                  <a:lnTo>
                    <a:pt x="48" y="97"/>
                  </a:lnTo>
                  <a:lnTo>
                    <a:pt x="64" y="97"/>
                  </a:lnTo>
                  <a:lnTo>
                    <a:pt x="64" y="106"/>
                  </a:lnTo>
                  <a:lnTo>
                    <a:pt x="64"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65" name="Freeform 412"/>
            <p:cNvSpPr>
              <a:spLocks/>
            </p:cNvSpPr>
            <p:nvPr/>
          </p:nvSpPr>
          <p:spPr bwMode="auto">
            <a:xfrm>
              <a:off x="2659" y="3507"/>
              <a:ext cx="48" cy="88"/>
            </a:xfrm>
            <a:custGeom>
              <a:avLst/>
              <a:gdLst>
                <a:gd name="T0" fmla="*/ 48 w 48"/>
                <a:gd name="T1" fmla="*/ 0 h 88"/>
                <a:gd name="T2" fmla="*/ 48 w 48"/>
                <a:gd name="T3" fmla="*/ 18 h 88"/>
                <a:gd name="T4" fmla="*/ 48 w 48"/>
                <a:gd name="T5" fmla="*/ 27 h 88"/>
                <a:gd name="T6" fmla="*/ 32 w 48"/>
                <a:gd name="T7" fmla="*/ 27 h 88"/>
                <a:gd name="T8" fmla="*/ 32 w 48"/>
                <a:gd name="T9" fmla="*/ 35 h 88"/>
                <a:gd name="T10" fmla="*/ 24 w 48"/>
                <a:gd name="T11" fmla="*/ 35 h 88"/>
                <a:gd name="T12" fmla="*/ 16 w 48"/>
                <a:gd name="T13" fmla="*/ 53 h 88"/>
                <a:gd name="T14" fmla="*/ 0 w 48"/>
                <a:gd name="T15" fmla="*/ 62 h 88"/>
                <a:gd name="T16" fmla="*/ 0 w 48"/>
                <a:gd name="T17" fmla="*/ 71 h 88"/>
                <a:gd name="T18" fmla="*/ 0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48" y="0"/>
                  </a:moveTo>
                  <a:lnTo>
                    <a:pt x="48" y="18"/>
                  </a:lnTo>
                  <a:lnTo>
                    <a:pt x="48" y="27"/>
                  </a:lnTo>
                  <a:lnTo>
                    <a:pt x="32" y="27"/>
                  </a:lnTo>
                  <a:lnTo>
                    <a:pt x="32" y="35"/>
                  </a:lnTo>
                  <a:lnTo>
                    <a:pt x="24" y="35"/>
                  </a:lnTo>
                  <a:lnTo>
                    <a:pt x="16"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66" name="Freeform 413"/>
            <p:cNvSpPr>
              <a:spLocks/>
            </p:cNvSpPr>
            <p:nvPr/>
          </p:nvSpPr>
          <p:spPr bwMode="auto">
            <a:xfrm>
              <a:off x="2683" y="3314"/>
              <a:ext cx="64" cy="53"/>
            </a:xfrm>
            <a:custGeom>
              <a:avLst/>
              <a:gdLst>
                <a:gd name="T0" fmla="*/ 64 w 64"/>
                <a:gd name="T1" fmla="*/ 0 h 53"/>
                <a:gd name="T2" fmla="*/ 40 w 64"/>
                <a:gd name="T3" fmla="*/ 17 h 53"/>
                <a:gd name="T4" fmla="*/ 32 w 64"/>
                <a:gd name="T5" fmla="*/ 17 h 53"/>
                <a:gd name="T6" fmla="*/ 24 w 64"/>
                <a:gd name="T7" fmla="*/ 17 h 53"/>
                <a:gd name="T8" fmla="*/ 8 w 64"/>
                <a:gd name="T9" fmla="*/ 17 h 53"/>
                <a:gd name="T10" fmla="*/ 0 w 64"/>
                <a:gd name="T11" fmla="*/ 26 h 53"/>
                <a:gd name="T12" fmla="*/ 0 w 64"/>
                <a:gd name="T13" fmla="*/ 35 h 53"/>
                <a:gd name="T14" fmla="*/ 0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64" y="0"/>
                  </a:moveTo>
                  <a:lnTo>
                    <a:pt x="40" y="17"/>
                  </a:lnTo>
                  <a:lnTo>
                    <a:pt x="32" y="17"/>
                  </a:lnTo>
                  <a:lnTo>
                    <a:pt x="24" y="17"/>
                  </a:lnTo>
                  <a:lnTo>
                    <a:pt x="8" y="17"/>
                  </a:lnTo>
                  <a:lnTo>
                    <a:pt x="0" y="26"/>
                  </a:lnTo>
                  <a:lnTo>
                    <a:pt x="0" y="35"/>
                  </a:lnTo>
                  <a:lnTo>
                    <a:pt x="0"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67" name="Freeform 414"/>
            <p:cNvSpPr>
              <a:spLocks/>
            </p:cNvSpPr>
            <p:nvPr/>
          </p:nvSpPr>
          <p:spPr bwMode="auto">
            <a:xfrm>
              <a:off x="2963" y="3314"/>
              <a:ext cx="96" cy="35"/>
            </a:xfrm>
            <a:custGeom>
              <a:avLst/>
              <a:gdLst>
                <a:gd name="T0" fmla="*/ 0 w 96"/>
                <a:gd name="T1" fmla="*/ 0 h 35"/>
                <a:gd name="T2" fmla="*/ 16 w 96"/>
                <a:gd name="T3" fmla="*/ 0 h 35"/>
                <a:gd name="T4" fmla="*/ 24 w 96"/>
                <a:gd name="T5" fmla="*/ 0 h 35"/>
                <a:gd name="T6" fmla="*/ 32 w 96"/>
                <a:gd name="T7" fmla="*/ 0 h 35"/>
                <a:gd name="T8" fmla="*/ 48 w 96"/>
                <a:gd name="T9" fmla="*/ 0 h 35"/>
                <a:gd name="T10" fmla="*/ 56 w 96"/>
                <a:gd name="T11" fmla="*/ 0 h 35"/>
                <a:gd name="T12" fmla="*/ 64 w 96"/>
                <a:gd name="T13" fmla="*/ 0 h 35"/>
                <a:gd name="T14" fmla="*/ 80 w 96"/>
                <a:gd name="T15" fmla="*/ 17 h 35"/>
                <a:gd name="T16" fmla="*/ 88 w 96"/>
                <a:gd name="T17" fmla="*/ 26 h 35"/>
                <a:gd name="T18" fmla="*/ 96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0" y="0"/>
                  </a:moveTo>
                  <a:lnTo>
                    <a:pt x="16" y="0"/>
                  </a:lnTo>
                  <a:lnTo>
                    <a:pt x="24" y="0"/>
                  </a:lnTo>
                  <a:lnTo>
                    <a:pt x="32" y="0"/>
                  </a:lnTo>
                  <a:lnTo>
                    <a:pt x="48" y="0"/>
                  </a:lnTo>
                  <a:lnTo>
                    <a:pt x="56" y="0"/>
                  </a:lnTo>
                  <a:lnTo>
                    <a:pt x="64" y="0"/>
                  </a:lnTo>
                  <a:lnTo>
                    <a:pt x="80" y="17"/>
                  </a:lnTo>
                  <a:lnTo>
                    <a:pt x="88" y="26"/>
                  </a:lnTo>
                  <a:lnTo>
                    <a:pt x="96"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68" name="Freeform 415"/>
            <p:cNvSpPr>
              <a:spLocks/>
            </p:cNvSpPr>
            <p:nvPr/>
          </p:nvSpPr>
          <p:spPr bwMode="auto">
            <a:xfrm>
              <a:off x="2947" y="3296"/>
              <a:ext cx="112" cy="44"/>
            </a:xfrm>
            <a:custGeom>
              <a:avLst/>
              <a:gdLst>
                <a:gd name="T0" fmla="*/ 0 w 112"/>
                <a:gd name="T1" fmla="*/ 0 h 44"/>
                <a:gd name="T2" fmla="*/ 8 w 112"/>
                <a:gd name="T3" fmla="*/ 0 h 44"/>
                <a:gd name="T4" fmla="*/ 16 w 112"/>
                <a:gd name="T5" fmla="*/ 0 h 44"/>
                <a:gd name="T6" fmla="*/ 32 w 112"/>
                <a:gd name="T7" fmla="*/ 0 h 44"/>
                <a:gd name="T8" fmla="*/ 40 w 112"/>
                <a:gd name="T9" fmla="*/ 0 h 44"/>
                <a:gd name="T10" fmla="*/ 48 w 112"/>
                <a:gd name="T11" fmla="*/ 0 h 44"/>
                <a:gd name="T12" fmla="*/ 64 w 112"/>
                <a:gd name="T13" fmla="*/ 0 h 44"/>
                <a:gd name="T14" fmla="*/ 72 w 112"/>
                <a:gd name="T15" fmla="*/ 9 h 44"/>
                <a:gd name="T16" fmla="*/ 80 w 112"/>
                <a:gd name="T17" fmla="*/ 9 h 44"/>
                <a:gd name="T18" fmla="*/ 80 w 112"/>
                <a:gd name="T19" fmla="*/ 18 h 44"/>
                <a:gd name="T20" fmla="*/ 96 w 112"/>
                <a:gd name="T21" fmla="*/ 18 h 44"/>
                <a:gd name="T22" fmla="*/ 104 w 112"/>
                <a:gd name="T23" fmla="*/ 35 h 44"/>
                <a:gd name="T24" fmla="*/ 112 w 112"/>
                <a:gd name="T25" fmla="*/ 35 h 44"/>
                <a:gd name="T26" fmla="*/ 112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0" y="0"/>
                  </a:moveTo>
                  <a:lnTo>
                    <a:pt x="8" y="0"/>
                  </a:lnTo>
                  <a:lnTo>
                    <a:pt x="16" y="0"/>
                  </a:lnTo>
                  <a:lnTo>
                    <a:pt x="32" y="0"/>
                  </a:lnTo>
                  <a:lnTo>
                    <a:pt x="40" y="0"/>
                  </a:lnTo>
                  <a:lnTo>
                    <a:pt x="48" y="0"/>
                  </a:lnTo>
                  <a:lnTo>
                    <a:pt x="64" y="0"/>
                  </a:lnTo>
                  <a:lnTo>
                    <a:pt x="72" y="9"/>
                  </a:lnTo>
                  <a:lnTo>
                    <a:pt x="80" y="9"/>
                  </a:lnTo>
                  <a:lnTo>
                    <a:pt x="80" y="18"/>
                  </a:lnTo>
                  <a:lnTo>
                    <a:pt x="96" y="18"/>
                  </a:lnTo>
                  <a:lnTo>
                    <a:pt x="104" y="35"/>
                  </a:lnTo>
                  <a:lnTo>
                    <a:pt x="112" y="35"/>
                  </a:lnTo>
                  <a:lnTo>
                    <a:pt x="112"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69" name="Freeform 416"/>
            <p:cNvSpPr>
              <a:spLocks/>
            </p:cNvSpPr>
            <p:nvPr/>
          </p:nvSpPr>
          <p:spPr bwMode="auto">
            <a:xfrm>
              <a:off x="3027" y="3375"/>
              <a:ext cx="64" cy="71"/>
            </a:xfrm>
            <a:custGeom>
              <a:avLst/>
              <a:gdLst>
                <a:gd name="T0" fmla="*/ 0 w 64"/>
                <a:gd name="T1" fmla="*/ 0 h 71"/>
                <a:gd name="T2" fmla="*/ 16 w 64"/>
                <a:gd name="T3" fmla="*/ 0 h 71"/>
                <a:gd name="T4" fmla="*/ 24 w 64"/>
                <a:gd name="T5" fmla="*/ 9 h 71"/>
                <a:gd name="T6" fmla="*/ 32 w 64"/>
                <a:gd name="T7" fmla="*/ 18 h 71"/>
                <a:gd name="T8" fmla="*/ 32 w 64"/>
                <a:gd name="T9" fmla="*/ 36 h 71"/>
                <a:gd name="T10" fmla="*/ 48 w 64"/>
                <a:gd name="T11" fmla="*/ 44 h 71"/>
                <a:gd name="T12" fmla="*/ 48 w 64"/>
                <a:gd name="T13" fmla="*/ 53 h 71"/>
                <a:gd name="T14" fmla="*/ 56 w 64"/>
                <a:gd name="T15" fmla="*/ 53 h 71"/>
                <a:gd name="T16" fmla="*/ 64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0" y="0"/>
                  </a:moveTo>
                  <a:lnTo>
                    <a:pt x="16" y="0"/>
                  </a:lnTo>
                  <a:lnTo>
                    <a:pt x="24" y="9"/>
                  </a:lnTo>
                  <a:lnTo>
                    <a:pt x="32" y="18"/>
                  </a:lnTo>
                  <a:lnTo>
                    <a:pt x="32" y="36"/>
                  </a:lnTo>
                  <a:lnTo>
                    <a:pt x="48" y="44"/>
                  </a:lnTo>
                  <a:lnTo>
                    <a:pt x="48" y="53"/>
                  </a:lnTo>
                  <a:lnTo>
                    <a:pt x="56" y="53"/>
                  </a:lnTo>
                  <a:lnTo>
                    <a:pt x="64"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70" name="Freeform 417"/>
            <p:cNvSpPr>
              <a:spLocks/>
            </p:cNvSpPr>
            <p:nvPr/>
          </p:nvSpPr>
          <p:spPr bwMode="auto">
            <a:xfrm>
              <a:off x="3051" y="3455"/>
              <a:ext cx="96" cy="43"/>
            </a:xfrm>
            <a:custGeom>
              <a:avLst/>
              <a:gdLst>
                <a:gd name="T0" fmla="*/ 0 w 96"/>
                <a:gd name="T1" fmla="*/ 0 h 43"/>
                <a:gd name="T2" fmla="*/ 8 w 96"/>
                <a:gd name="T3" fmla="*/ 0 h 43"/>
                <a:gd name="T4" fmla="*/ 24 w 96"/>
                <a:gd name="T5" fmla="*/ 8 h 43"/>
                <a:gd name="T6" fmla="*/ 32 w 96"/>
                <a:gd name="T7" fmla="*/ 8 h 43"/>
                <a:gd name="T8" fmla="*/ 40 w 96"/>
                <a:gd name="T9" fmla="*/ 26 h 43"/>
                <a:gd name="T10" fmla="*/ 48 w 96"/>
                <a:gd name="T11" fmla="*/ 26 h 43"/>
                <a:gd name="T12" fmla="*/ 64 w 96"/>
                <a:gd name="T13" fmla="*/ 26 h 43"/>
                <a:gd name="T14" fmla="*/ 72 w 96"/>
                <a:gd name="T15" fmla="*/ 26 h 43"/>
                <a:gd name="T16" fmla="*/ 80 w 96"/>
                <a:gd name="T17" fmla="*/ 35 h 43"/>
                <a:gd name="T18" fmla="*/ 96 w 96"/>
                <a:gd name="T19" fmla="*/ 35 h 43"/>
                <a:gd name="T20" fmla="*/ 96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0" y="0"/>
                  </a:moveTo>
                  <a:lnTo>
                    <a:pt x="8" y="0"/>
                  </a:lnTo>
                  <a:lnTo>
                    <a:pt x="24" y="8"/>
                  </a:lnTo>
                  <a:lnTo>
                    <a:pt x="32" y="8"/>
                  </a:lnTo>
                  <a:lnTo>
                    <a:pt x="40" y="26"/>
                  </a:lnTo>
                  <a:lnTo>
                    <a:pt x="48" y="26"/>
                  </a:lnTo>
                  <a:lnTo>
                    <a:pt x="64" y="26"/>
                  </a:lnTo>
                  <a:lnTo>
                    <a:pt x="72" y="26"/>
                  </a:lnTo>
                  <a:lnTo>
                    <a:pt x="80" y="35"/>
                  </a:lnTo>
                  <a:lnTo>
                    <a:pt x="96" y="35"/>
                  </a:lnTo>
                  <a:lnTo>
                    <a:pt x="96"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8560" name="Group 418"/>
          <p:cNvGrpSpPr>
            <a:grpSpLocks/>
          </p:cNvGrpSpPr>
          <p:nvPr/>
        </p:nvGrpSpPr>
        <p:grpSpPr bwMode="auto">
          <a:xfrm>
            <a:off x="4956175" y="2362200"/>
            <a:ext cx="774700" cy="725488"/>
            <a:chOff x="2611" y="2760"/>
            <a:chExt cx="488" cy="457"/>
          </a:xfrm>
        </p:grpSpPr>
        <p:sp>
          <p:nvSpPr>
            <p:cNvPr id="494712" name="Freeform 419"/>
            <p:cNvSpPr>
              <a:spLocks/>
            </p:cNvSpPr>
            <p:nvPr/>
          </p:nvSpPr>
          <p:spPr bwMode="auto">
            <a:xfrm>
              <a:off x="2859" y="3006"/>
              <a:ext cx="240" cy="211"/>
            </a:xfrm>
            <a:custGeom>
              <a:avLst/>
              <a:gdLst>
                <a:gd name="T0" fmla="*/ 0 w 240"/>
                <a:gd name="T1" fmla="*/ 211 h 211"/>
                <a:gd name="T2" fmla="*/ 0 w 240"/>
                <a:gd name="T3" fmla="*/ 194 h 211"/>
                <a:gd name="T4" fmla="*/ 0 w 240"/>
                <a:gd name="T5" fmla="*/ 194 h 211"/>
                <a:gd name="T6" fmla="*/ 0 w 240"/>
                <a:gd name="T7" fmla="*/ 194 h 211"/>
                <a:gd name="T8" fmla="*/ 0 w 240"/>
                <a:gd name="T9" fmla="*/ 185 h 211"/>
                <a:gd name="T10" fmla="*/ 16 w 240"/>
                <a:gd name="T11" fmla="*/ 176 h 211"/>
                <a:gd name="T12" fmla="*/ 16 w 240"/>
                <a:gd name="T13" fmla="*/ 158 h 211"/>
                <a:gd name="T14" fmla="*/ 16 w 240"/>
                <a:gd name="T15" fmla="*/ 150 h 211"/>
                <a:gd name="T16" fmla="*/ 24 w 240"/>
                <a:gd name="T17" fmla="*/ 141 h 211"/>
                <a:gd name="T18" fmla="*/ 32 w 240"/>
                <a:gd name="T19" fmla="*/ 123 h 211"/>
                <a:gd name="T20" fmla="*/ 32 w 240"/>
                <a:gd name="T21" fmla="*/ 114 h 211"/>
                <a:gd name="T22" fmla="*/ 48 w 240"/>
                <a:gd name="T23" fmla="*/ 106 h 211"/>
                <a:gd name="T24" fmla="*/ 56 w 240"/>
                <a:gd name="T25" fmla="*/ 97 h 211"/>
                <a:gd name="T26" fmla="*/ 64 w 240"/>
                <a:gd name="T27" fmla="*/ 79 h 211"/>
                <a:gd name="T28" fmla="*/ 64 w 240"/>
                <a:gd name="T29" fmla="*/ 71 h 211"/>
                <a:gd name="T30" fmla="*/ 72 w 240"/>
                <a:gd name="T31" fmla="*/ 71 h 211"/>
                <a:gd name="T32" fmla="*/ 88 w 240"/>
                <a:gd name="T33" fmla="*/ 62 h 211"/>
                <a:gd name="T34" fmla="*/ 96 w 240"/>
                <a:gd name="T35" fmla="*/ 44 h 211"/>
                <a:gd name="T36" fmla="*/ 104 w 240"/>
                <a:gd name="T37" fmla="*/ 35 h 211"/>
                <a:gd name="T38" fmla="*/ 128 w 240"/>
                <a:gd name="T39" fmla="*/ 35 h 211"/>
                <a:gd name="T40" fmla="*/ 136 w 240"/>
                <a:gd name="T41" fmla="*/ 27 h 211"/>
                <a:gd name="T42" fmla="*/ 160 w 240"/>
                <a:gd name="T43" fmla="*/ 27 h 211"/>
                <a:gd name="T44" fmla="*/ 168 w 240"/>
                <a:gd name="T45" fmla="*/ 27 h 211"/>
                <a:gd name="T46" fmla="*/ 192 w 240"/>
                <a:gd name="T47" fmla="*/ 9 h 211"/>
                <a:gd name="T48" fmla="*/ 200 w 240"/>
                <a:gd name="T49" fmla="*/ 9 h 211"/>
                <a:gd name="T50" fmla="*/ 216 w 240"/>
                <a:gd name="T51" fmla="*/ 9 h 211"/>
                <a:gd name="T52" fmla="*/ 224 w 240"/>
                <a:gd name="T53" fmla="*/ 9 h 211"/>
                <a:gd name="T54" fmla="*/ 232 w 240"/>
                <a:gd name="T55" fmla="*/ 9 h 211"/>
                <a:gd name="T56" fmla="*/ 232 w 240"/>
                <a:gd name="T57" fmla="*/ 9 h 211"/>
                <a:gd name="T58" fmla="*/ 232 w 240"/>
                <a:gd name="T59" fmla="*/ 0 h 211"/>
                <a:gd name="T60" fmla="*/ 240 w 240"/>
                <a:gd name="T61" fmla="*/ 9 h 211"/>
                <a:gd name="T62" fmla="*/ 232 w 240"/>
                <a:gd name="T63" fmla="*/ 9 h 211"/>
                <a:gd name="T64" fmla="*/ 232 w 240"/>
                <a:gd name="T65" fmla="*/ 9 h 211"/>
                <a:gd name="T66" fmla="*/ 224 w 240"/>
                <a:gd name="T67" fmla="*/ 9 h 211"/>
                <a:gd name="T68" fmla="*/ 224 w 240"/>
                <a:gd name="T69" fmla="*/ 9 h 211"/>
                <a:gd name="T70" fmla="*/ 216 w 240"/>
                <a:gd name="T71" fmla="*/ 27 h 211"/>
                <a:gd name="T72" fmla="*/ 200 w 240"/>
                <a:gd name="T73" fmla="*/ 27 h 211"/>
                <a:gd name="T74" fmla="*/ 192 w 240"/>
                <a:gd name="T75" fmla="*/ 27 h 211"/>
                <a:gd name="T76" fmla="*/ 168 w 240"/>
                <a:gd name="T77" fmla="*/ 35 h 211"/>
                <a:gd name="T78" fmla="*/ 160 w 240"/>
                <a:gd name="T79" fmla="*/ 44 h 211"/>
                <a:gd name="T80" fmla="*/ 152 w 240"/>
                <a:gd name="T81" fmla="*/ 44 h 211"/>
                <a:gd name="T82" fmla="*/ 136 w 240"/>
                <a:gd name="T83" fmla="*/ 62 h 211"/>
                <a:gd name="T84" fmla="*/ 128 w 240"/>
                <a:gd name="T85" fmla="*/ 71 h 211"/>
                <a:gd name="T86" fmla="*/ 120 w 240"/>
                <a:gd name="T87" fmla="*/ 79 h 211"/>
                <a:gd name="T88" fmla="*/ 104 w 240"/>
                <a:gd name="T89" fmla="*/ 79 h 211"/>
                <a:gd name="T90" fmla="*/ 104 w 240"/>
                <a:gd name="T91" fmla="*/ 97 h 211"/>
                <a:gd name="T92" fmla="*/ 96 w 240"/>
                <a:gd name="T93" fmla="*/ 97 h 211"/>
                <a:gd name="T94" fmla="*/ 88 w 240"/>
                <a:gd name="T95" fmla="*/ 106 h 211"/>
                <a:gd name="T96" fmla="*/ 72 w 240"/>
                <a:gd name="T97" fmla="*/ 114 h 211"/>
                <a:gd name="T98" fmla="*/ 64 w 240"/>
                <a:gd name="T99" fmla="*/ 123 h 211"/>
                <a:gd name="T100" fmla="*/ 64 w 240"/>
                <a:gd name="T101" fmla="*/ 141 h 211"/>
                <a:gd name="T102" fmla="*/ 56 w 240"/>
                <a:gd name="T103" fmla="*/ 150 h 211"/>
                <a:gd name="T104" fmla="*/ 56 w 240"/>
                <a:gd name="T105" fmla="*/ 158 h 211"/>
                <a:gd name="T106" fmla="*/ 48 w 240"/>
                <a:gd name="T107" fmla="*/ 158 h 211"/>
                <a:gd name="T108" fmla="*/ 48 w 240"/>
                <a:gd name="T109" fmla="*/ 176 h 211"/>
                <a:gd name="T110" fmla="*/ 32 w 240"/>
                <a:gd name="T111" fmla="*/ 185 h 211"/>
                <a:gd name="T112" fmla="*/ 32 w 240"/>
                <a:gd name="T113" fmla="*/ 194 h 211"/>
                <a:gd name="T114" fmla="*/ 32 w 240"/>
                <a:gd name="T115" fmla="*/ 194 h 211"/>
                <a:gd name="T116" fmla="*/ 32 w 240"/>
                <a:gd name="T117" fmla="*/ 194 h 211"/>
                <a:gd name="T118" fmla="*/ 24 w 240"/>
                <a:gd name="T119" fmla="*/ 194 h 211"/>
                <a:gd name="T120" fmla="*/ 32 w 240"/>
                <a:gd name="T121" fmla="*/ 211 h 211"/>
                <a:gd name="T122" fmla="*/ 0 w 240"/>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0"/>
                <a:gd name="T187" fmla="*/ 0 h 211"/>
                <a:gd name="T188" fmla="*/ 240 w 240"/>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0" h="211">
                  <a:moveTo>
                    <a:pt x="0" y="211"/>
                  </a:moveTo>
                  <a:lnTo>
                    <a:pt x="0" y="194"/>
                  </a:lnTo>
                  <a:lnTo>
                    <a:pt x="0" y="185"/>
                  </a:lnTo>
                  <a:lnTo>
                    <a:pt x="16" y="176"/>
                  </a:lnTo>
                  <a:lnTo>
                    <a:pt x="16" y="158"/>
                  </a:lnTo>
                  <a:lnTo>
                    <a:pt x="16" y="150"/>
                  </a:lnTo>
                  <a:lnTo>
                    <a:pt x="24" y="141"/>
                  </a:lnTo>
                  <a:lnTo>
                    <a:pt x="32" y="123"/>
                  </a:lnTo>
                  <a:lnTo>
                    <a:pt x="32" y="114"/>
                  </a:lnTo>
                  <a:lnTo>
                    <a:pt x="48" y="106"/>
                  </a:lnTo>
                  <a:lnTo>
                    <a:pt x="56" y="97"/>
                  </a:lnTo>
                  <a:lnTo>
                    <a:pt x="64" y="79"/>
                  </a:lnTo>
                  <a:lnTo>
                    <a:pt x="64" y="71"/>
                  </a:lnTo>
                  <a:lnTo>
                    <a:pt x="72" y="71"/>
                  </a:lnTo>
                  <a:lnTo>
                    <a:pt x="88" y="62"/>
                  </a:lnTo>
                  <a:lnTo>
                    <a:pt x="96" y="44"/>
                  </a:lnTo>
                  <a:lnTo>
                    <a:pt x="104" y="35"/>
                  </a:lnTo>
                  <a:lnTo>
                    <a:pt x="128" y="35"/>
                  </a:lnTo>
                  <a:lnTo>
                    <a:pt x="136" y="27"/>
                  </a:lnTo>
                  <a:lnTo>
                    <a:pt x="160" y="27"/>
                  </a:lnTo>
                  <a:lnTo>
                    <a:pt x="168" y="27"/>
                  </a:lnTo>
                  <a:lnTo>
                    <a:pt x="192" y="9"/>
                  </a:lnTo>
                  <a:lnTo>
                    <a:pt x="200" y="9"/>
                  </a:lnTo>
                  <a:lnTo>
                    <a:pt x="216" y="9"/>
                  </a:lnTo>
                  <a:lnTo>
                    <a:pt x="224" y="9"/>
                  </a:lnTo>
                  <a:lnTo>
                    <a:pt x="232" y="9"/>
                  </a:lnTo>
                  <a:lnTo>
                    <a:pt x="232" y="0"/>
                  </a:lnTo>
                  <a:lnTo>
                    <a:pt x="240" y="9"/>
                  </a:lnTo>
                  <a:lnTo>
                    <a:pt x="232" y="9"/>
                  </a:lnTo>
                  <a:lnTo>
                    <a:pt x="224" y="9"/>
                  </a:lnTo>
                  <a:lnTo>
                    <a:pt x="216" y="27"/>
                  </a:lnTo>
                  <a:lnTo>
                    <a:pt x="200" y="27"/>
                  </a:lnTo>
                  <a:lnTo>
                    <a:pt x="192" y="27"/>
                  </a:lnTo>
                  <a:lnTo>
                    <a:pt x="168" y="35"/>
                  </a:lnTo>
                  <a:lnTo>
                    <a:pt x="160" y="44"/>
                  </a:lnTo>
                  <a:lnTo>
                    <a:pt x="152" y="44"/>
                  </a:lnTo>
                  <a:lnTo>
                    <a:pt x="136" y="62"/>
                  </a:lnTo>
                  <a:lnTo>
                    <a:pt x="128" y="71"/>
                  </a:lnTo>
                  <a:lnTo>
                    <a:pt x="120" y="79"/>
                  </a:lnTo>
                  <a:lnTo>
                    <a:pt x="104" y="79"/>
                  </a:lnTo>
                  <a:lnTo>
                    <a:pt x="104" y="97"/>
                  </a:lnTo>
                  <a:lnTo>
                    <a:pt x="96" y="97"/>
                  </a:lnTo>
                  <a:lnTo>
                    <a:pt x="88" y="106"/>
                  </a:lnTo>
                  <a:lnTo>
                    <a:pt x="72" y="114"/>
                  </a:lnTo>
                  <a:lnTo>
                    <a:pt x="64" y="123"/>
                  </a:lnTo>
                  <a:lnTo>
                    <a:pt x="64" y="141"/>
                  </a:lnTo>
                  <a:lnTo>
                    <a:pt x="56" y="150"/>
                  </a:lnTo>
                  <a:lnTo>
                    <a:pt x="56" y="158"/>
                  </a:lnTo>
                  <a:lnTo>
                    <a:pt x="48" y="158"/>
                  </a:lnTo>
                  <a:lnTo>
                    <a:pt x="48" y="176"/>
                  </a:lnTo>
                  <a:lnTo>
                    <a:pt x="32" y="185"/>
                  </a:lnTo>
                  <a:lnTo>
                    <a:pt x="32" y="194"/>
                  </a:lnTo>
                  <a:lnTo>
                    <a:pt x="24" y="194"/>
                  </a:lnTo>
                  <a:lnTo>
                    <a:pt x="32" y="211"/>
                  </a:lnTo>
                  <a:lnTo>
                    <a:pt x="0"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13" name="Freeform 420"/>
            <p:cNvSpPr>
              <a:spLocks/>
            </p:cNvSpPr>
            <p:nvPr/>
          </p:nvSpPr>
          <p:spPr bwMode="auto">
            <a:xfrm>
              <a:off x="2859" y="3006"/>
              <a:ext cx="240" cy="211"/>
            </a:xfrm>
            <a:custGeom>
              <a:avLst/>
              <a:gdLst>
                <a:gd name="T0" fmla="*/ 0 w 240"/>
                <a:gd name="T1" fmla="*/ 211 h 211"/>
                <a:gd name="T2" fmla="*/ 0 w 240"/>
                <a:gd name="T3" fmla="*/ 194 h 211"/>
                <a:gd name="T4" fmla="*/ 0 w 240"/>
                <a:gd name="T5" fmla="*/ 194 h 211"/>
                <a:gd name="T6" fmla="*/ 0 w 240"/>
                <a:gd name="T7" fmla="*/ 194 h 211"/>
                <a:gd name="T8" fmla="*/ 0 w 240"/>
                <a:gd name="T9" fmla="*/ 185 h 211"/>
                <a:gd name="T10" fmla="*/ 16 w 240"/>
                <a:gd name="T11" fmla="*/ 176 h 211"/>
                <a:gd name="T12" fmla="*/ 16 w 240"/>
                <a:gd name="T13" fmla="*/ 158 h 211"/>
                <a:gd name="T14" fmla="*/ 16 w 240"/>
                <a:gd name="T15" fmla="*/ 150 h 211"/>
                <a:gd name="T16" fmla="*/ 24 w 240"/>
                <a:gd name="T17" fmla="*/ 141 h 211"/>
                <a:gd name="T18" fmla="*/ 32 w 240"/>
                <a:gd name="T19" fmla="*/ 123 h 211"/>
                <a:gd name="T20" fmla="*/ 32 w 240"/>
                <a:gd name="T21" fmla="*/ 114 h 211"/>
                <a:gd name="T22" fmla="*/ 48 w 240"/>
                <a:gd name="T23" fmla="*/ 106 h 211"/>
                <a:gd name="T24" fmla="*/ 56 w 240"/>
                <a:gd name="T25" fmla="*/ 97 h 211"/>
                <a:gd name="T26" fmla="*/ 64 w 240"/>
                <a:gd name="T27" fmla="*/ 79 h 211"/>
                <a:gd name="T28" fmla="*/ 64 w 240"/>
                <a:gd name="T29" fmla="*/ 71 h 211"/>
                <a:gd name="T30" fmla="*/ 72 w 240"/>
                <a:gd name="T31" fmla="*/ 71 h 211"/>
                <a:gd name="T32" fmla="*/ 88 w 240"/>
                <a:gd name="T33" fmla="*/ 62 h 211"/>
                <a:gd name="T34" fmla="*/ 96 w 240"/>
                <a:gd name="T35" fmla="*/ 44 h 211"/>
                <a:gd name="T36" fmla="*/ 104 w 240"/>
                <a:gd name="T37" fmla="*/ 35 h 211"/>
                <a:gd name="T38" fmla="*/ 128 w 240"/>
                <a:gd name="T39" fmla="*/ 35 h 211"/>
                <a:gd name="T40" fmla="*/ 136 w 240"/>
                <a:gd name="T41" fmla="*/ 27 h 211"/>
                <a:gd name="T42" fmla="*/ 160 w 240"/>
                <a:gd name="T43" fmla="*/ 27 h 211"/>
                <a:gd name="T44" fmla="*/ 168 w 240"/>
                <a:gd name="T45" fmla="*/ 27 h 211"/>
                <a:gd name="T46" fmla="*/ 192 w 240"/>
                <a:gd name="T47" fmla="*/ 9 h 211"/>
                <a:gd name="T48" fmla="*/ 200 w 240"/>
                <a:gd name="T49" fmla="*/ 9 h 211"/>
                <a:gd name="T50" fmla="*/ 216 w 240"/>
                <a:gd name="T51" fmla="*/ 9 h 211"/>
                <a:gd name="T52" fmla="*/ 224 w 240"/>
                <a:gd name="T53" fmla="*/ 9 h 211"/>
                <a:gd name="T54" fmla="*/ 232 w 240"/>
                <a:gd name="T55" fmla="*/ 9 h 211"/>
                <a:gd name="T56" fmla="*/ 232 w 240"/>
                <a:gd name="T57" fmla="*/ 9 h 211"/>
                <a:gd name="T58" fmla="*/ 232 w 240"/>
                <a:gd name="T59" fmla="*/ 0 h 211"/>
                <a:gd name="T60" fmla="*/ 240 w 240"/>
                <a:gd name="T61" fmla="*/ 9 h 211"/>
                <a:gd name="T62" fmla="*/ 232 w 240"/>
                <a:gd name="T63" fmla="*/ 9 h 211"/>
                <a:gd name="T64" fmla="*/ 232 w 240"/>
                <a:gd name="T65" fmla="*/ 9 h 211"/>
                <a:gd name="T66" fmla="*/ 224 w 240"/>
                <a:gd name="T67" fmla="*/ 9 h 211"/>
                <a:gd name="T68" fmla="*/ 224 w 240"/>
                <a:gd name="T69" fmla="*/ 9 h 211"/>
                <a:gd name="T70" fmla="*/ 216 w 240"/>
                <a:gd name="T71" fmla="*/ 27 h 211"/>
                <a:gd name="T72" fmla="*/ 200 w 240"/>
                <a:gd name="T73" fmla="*/ 27 h 211"/>
                <a:gd name="T74" fmla="*/ 192 w 240"/>
                <a:gd name="T75" fmla="*/ 27 h 211"/>
                <a:gd name="T76" fmla="*/ 168 w 240"/>
                <a:gd name="T77" fmla="*/ 35 h 211"/>
                <a:gd name="T78" fmla="*/ 160 w 240"/>
                <a:gd name="T79" fmla="*/ 44 h 211"/>
                <a:gd name="T80" fmla="*/ 152 w 240"/>
                <a:gd name="T81" fmla="*/ 44 h 211"/>
                <a:gd name="T82" fmla="*/ 136 w 240"/>
                <a:gd name="T83" fmla="*/ 62 h 211"/>
                <a:gd name="T84" fmla="*/ 128 w 240"/>
                <a:gd name="T85" fmla="*/ 71 h 211"/>
                <a:gd name="T86" fmla="*/ 120 w 240"/>
                <a:gd name="T87" fmla="*/ 79 h 211"/>
                <a:gd name="T88" fmla="*/ 104 w 240"/>
                <a:gd name="T89" fmla="*/ 79 h 211"/>
                <a:gd name="T90" fmla="*/ 104 w 240"/>
                <a:gd name="T91" fmla="*/ 97 h 211"/>
                <a:gd name="T92" fmla="*/ 96 w 240"/>
                <a:gd name="T93" fmla="*/ 97 h 211"/>
                <a:gd name="T94" fmla="*/ 88 w 240"/>
                <a:gd name="T95" fmla="*/ 106 h 211"/>
                <a:gd name="T96" fmla="*/ 72 w 240"/>
                <a:gd name="T97" fmla="*/ 114 h 211"/>
                <a:gd name="T98" fmla="*/ 64 w 240"/>
                <a:gd name="T99" fmla="*/ 123 h 211"/>
                <a:gd name="T100" fmla="*/ 64 w 240"/>
                <a:gd name="T101" fmla="*/ 141 h 211"/>
                <a:gd name="T102" fmla="*/ 56 w 240"/>
                <a:gd name="T103" fmla="*/ 150 h 211"/>
                <a:gd name="T104" fmla="*/ 56 w 240"/>
                <a:gd name="T105" fmla="*/ 158 h 211"/>
                <a:gd name="T106" fmla="*/ 48 w 240"/>
                <a:gd name="T107" fmla="*/ 158 h 211"/>
                <a:gd name="T108" fmla="*/ 48 w 240"/>
                <a:gd name="T109" fmla="*/ 176 h 211"/>
                <a:gd name="T110" fmla="*/ 32 w 240"/>
                <a:gd name="T111" fmla="*/ 185 h 211"/>
                <a:gd name="T112" fmla="*/ 32 w 240"/>
                <a:gd name="T113" fmla="*/ 194 h 211"/>
                <a:gd name="T114" fmla="*/ 32 w 240"/>
                <a:gd name="T115" fmla="*/ 194 h 211"/>
                <a:gd name="T116" fmla="*/ 32 w 240"/>
                <a:gd name="T117" fmla="*/ 194 h 211"/>
                <a:gd name="T118" fmla="*/ 24 w 240"/>
                <a:gd name="T119" fmla="*/ 194 h 211"/>
                <a:gd name="T120" fmla="*/ 32 w 240"/>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0"/>
                <a:gd name="T184" fmla="*/ 0 h 211"/>
                <a:gd name="T185" fmla="*/ 240 w 240"/>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0" h="211">
                  <a:moveTo>
                    <a:pt x="0" y="211"/>
                  </a:moveTo>
                  <a:lnTo>
                    <a:pt x="0" y="194"/>
                  </a:lnTo>
                  <a:lnTo>
                    <a:pt x="0" y="185"/>
                  </a:lnTo>
                  <a:lnTo>
                    <a:pt x="16" y="176"/>
                  </a:lnTo>
                  <a:lnTo>
                    <a:pt x="16" y="158"/>
                  </a:lnTo>
                  <a:lnTo>
                    <a:pt x="16" y="150"/>
                  </a:lnTo>
                  <a:lnTo>
                    <a:pt x="24" y="141"/>
                  </a:lnTo>
                  <a:lnTo>
                    <a:pt x="32" y="123"/>
                  </a:lnTo>
                  <a:lnTo>
                    <a:pt x="32" y="114"/>
                  </a:lnTo>
                  <a:lnTo>
                    <a:pt x="48" y="106"/>
                  </a:lnTo>
                  <a:lnTo>
                    <a:pt x="56" y="97"/>
                  </a:lnTo>
                  <a:lnTo>
                    <a:pt x="64" y="79"/>
                  </a:lnTo>
                  <a:lnTo>
                    <a:pt x="64" y="71"/>
                  </a:lnTo>
                  <a:lnTo>
                    <a:pt x="72" y="71"/>
                  </a:lnTo>
                  <a:lnTo>
                    <a:pt x="88" y="62"/>
                  </a:lnTo>
                  <a:lnTo>
                    <a:pt x="96" y="44"/>
                  </a:lnTo>
                  <a:lnTo>
                    <a:pt x="104" y="35"/>
                  </a:lnTo>
                  <a:lnTo>
                    <a:pt x="128" y="35"/>
                  </a:lnTo>
                  <a:lnTo>
                    <a:pt x="136" y="27"/>
                  </a:lnTo>
                  <a:lnTo>
                    <a:pt x="160" y="27"/>
                  </a:lnTo>
                  <a:lnTo>
                    <a:pt x="168" y="27"/>
                  </a:lnTo>
                  <a:lnTo>
                    <a:pt x="192" y="9"/>
                  </a:lnTo>
                  <a:lnTo>
                    <a:pt x="200" y="9"/>
                  </a:lnTo>
                  <a:lnTo>
                    <a:pt x="216" y="9"/>
                  </a:lnTo>
                  <a:lnTo>
                    <a:pt x="224" y="9"/>
                  </a:lnTo>
                  <a:lnTo>
                    <a:pt x="232" y="9"/>
                  </a:lnTo>
                  <a:lnTo>
                    <a:pt x="232" y="0"/>
                  </a:lnTo>
                  <a:lnTo>
                    <a:pt x="240" y="9"/>
                  </a:lnTo>
                  <a:lnTo>
                    <a:pt x="232" y="9"/>
                  </a:lnTo>
                  <a:lnTo>
                    <a:pt x="224" y="9"/>
                  </a:lnTo>
                  <a:lnTo>
                    <a:pt x="216" y="27"/>
                  </a:lnTo>
                  <a:lnTo>
                    <a:pt x="200" y="27"/>
                  </a:lnTo>
                  <a:lnTo>
                    <a:pt x="192" y="27"/>
                  </a:lnTo>
                  <a:lnTo>
                    <a:pt x="168" y="35"/>
                  </a:lnTo>
                  <a:lnTo>
                    <a:pt x="160" y="44"/>
                  </a:lnTo>
                  <a:lnTo>
                    <a:pt x="152" y="44"/>
                  </a:lnTo>
                  <a:lnTo>
                    <a:pt x="136" y="62"/>
                  </a:lnTo>
                  <a:lnTo>
                    <a:pt x="128" y="71"/>
                  </a:lnTo>
                  <a:lnTo>
                    <a:pt x="120" y="79"/>
                  </a:lnTo>
                  <a:lnTo>
                    <a:pt x="104" y="79"/>
                  </a:lnTo>
                  <a:lnTo>
                    <a:pt x="104" y="97"/>
                  </a:lnTo>
                  <a:lnTo>
                    <a:pt x="96" y="97"/>
                  </a:lnTo>
                  <a:lnTo>
                    <a:pt x="88" y="106"/>
                  </a:lnTo>
                  <a:lnTo>
                    <a:pt x="72" y="114"/>
                  </a:lnTo>
                  <a:lnTo>
                    <a:pt x="64" y="123"/>
                  </a:lnTo>
                  <a:lnTo>
                    <a:pt x="64" y="141"/>
                  </a:lnTo>
                  <a:lnTo>
                    <a:pt x="56" y="150"/>
                  </a:lnTo>
                  <a:lnTo>
                    <a:pt x="56" y="158"/>
                  </a:lnTo>
                  <a:lnTo>
                    <a:pt x="48" y="158"/>
                  </a:lnTo>
                  <a:lnTo>
                    <a:pt x="48" y="176"/>
                  </a:lnTo>
                  <a:lnTo>
                    <a:pt x="32" y="185"/>
                  </a:lnTo>
                  <a:lnTo>
                    <a:pt x="32" y="194"/>
                  </a:lnTo>
                  <a:lnTo>
                    <a:pt x="24" y="194"/>
                  </a:lnTo>
                  <a:lnTo>
                    <a:pt x="32"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14" name="Freeform 421"/>
            <p:cNvSpPr>
              <a:spLocks/>
            </p:cNvSpPr>
            <p:nvPr/>
          </p:nvSpPr>
          <p:spPr bwMode="auto">
            <a:xfrm>
              <a:off x="2675" y="2962"/>
              <a:ext cx="200" cy="255"/>
            </a:xfrm>
            <a:custGeom>
              <a:avLst/>
              <a:gdLst>
                <a:gd name="T0" fmla="*/ 152 w 200"/>
                <a:gd name="T1" fmla="*/ 255 h 255"/>
                <a:gd name="T2" fmla="*/ 144 w 200"/>
                <a:gd name="T3" fmla="*/ 238 h 255"/>
                <a:gd name="T4" fmla="*/ 144 w 200"/>
                <a:gd name="T5" fmla="*/ 238 h 255"/>
                <a:gd name="T6" fmla="*/ 144 w 200"/>
                <a:gd name="T7" fmla="*/ 238 h 255"/>
                <a:gd name="T8" fmla="*/ 144 w 200"/>
                <a:gd name="T9" fmla="*/ 229 h 255"/>
                <a:gd name="T10" fmla="*/ 144 w 200"/>
                <a:gd name="T11" fmla="*/ 229 h 255"/>
                <a:gd name="T12" fmla="*/ 144 w 200"/>
                <a:gd name="T13" fmla="*/ 220 h 255"/>
                <a:gd name="T14" fmla="*/ 144 w 200"/>
                <a:gd name="T15" fmla="*/ 202 h 255"/>
                <a:gd name="T16" fmla="*/ 136 w 200"/>
                <a:gd name="T17" fmla="*/ 194 h 255"/>
                <a:gd name="T18" fmla="*/ 136 w 200"/>
                <a:gd name="T19" fmla="*/ 194 h 255"/>
                <a:gd name="T20" fmla="*/ 136 w 200"/>
                <a:gd name="T21" fmla="*/ 185 h 255"/>
                <a:gd name="T22" fmla="*/ 120 w 200"/>
                <a:gd name="T23" fmla="*/ 167 h 255"/>
                <a:gd name="T24" fmla="*/ 120 w 200"/>
                <a:gd name="T25" fmla="*/ 158 h 255"/>
                <a:gd name="T26" fmla="*/ 112 w 200"/>
                <a:gd name="T27" fmla="*/ 150 h 255"/>
                <a:gd name="T28" fmla="*/ 112 w 200"/>
                <a:gd name="T29" fmla="*/ 150 h 255"/>
                <a:gd name="T30" fmla="*/ 112 w 200"/>
                <a:gd name="T31" fmla="*/ 150 h 255"/>
                <a:gd name="T32" fmla="*/ 104 w 200"/>
                <a:gd name="T33" fmla="*/ 123 h 255"/>
                <a:gd name="T34" fmla="*/ 88 w 200"/>
                <a:gd name="T35" fmla="*/ 115 h 255"/>
                <a:gd name="T36" fmla="*/ 80 w 200"/>
                <a:gd name="T37" fmla="*/ 106 h 255"/>
                <a:gd name="T38" fmla="*/ 72 w 200"/>
                <a:gd name="T39" fmla="*/ 88 h 255"/>
                <a:gd name="T40" fmla="*/ 56 w 200"/>
                <a:gd name="T41" fmla="*/ 79 h 255"/>
                <a:gd name="T42" fmla="*/ 48 w 200"/>
                <a:gd name="T43" fmla="*/ 71 h 255"/>
                <a:gd name="T44" fmla="*/ 40 w 200"/>
                <a:gd name="T45" fmla="*/ 53 h 255"/>
                <a:gd name="T46" fmla="*/ 40 w 200"/>
                <a:gd name="T47" fmla="*/ 44 h 255"/>
                <a:gd name="T48" fmla="*/ 32 w 200"/>
                <a:gd name="T49" fmla="*/ 35 h 255"/>
                <a:gd name="T50" fmla="*/ 16 w 200"/>
                <a:gd name="T51" fmla="*/ 27 h 255"/>
                <a:gd name="T52" fmla="*/ 8 w 200"/>
                <a:gd name="T53" fmla="*/ 9 h 255"/>
                <a:gd name="T54" fmla="*/ 8 w 200"/>
                <a:gd name="T55" fmla="*/ 9 h 255"/>
                <a:gd name="T56" fmla="*/ 8 w 200"/>
                <a:gd name="T57" fmla="*/ 9 h 255"/>
                <a:gd name="T58" fmla="*/ 0 w 200"/>
                <a:gd name="T59" fmla="*/ 0 h 255"/>
                <a:gd name="T60" fmla="*/ 8 w 200"/>
                <a:gd name="T61" fmla="*/ 9 h 255"/>
                <a:gd name="T62" fmla="*/ 8 w 200"/>
                <a:gd name="T63" fmla="*/ 9 h 255"/>
                <a:gd name="T64" fmla="*/ 8 w 200"/>
                <a:gd name="T65" fmla="*/ 9 h 255"/>
                <a:gd name="T66" fmla="*/ 8 w 200"/>
                <a:gd name="T67" fmla="*/ 9 h 255"/>
                <a:gd name="T68" fmla="*/ 16 w 200"/>
                <a:gd name="T69" fmla="*/ 9 h 255"/>
                <a:gd name="T70" fmla="*/ 32 w 200"/>
                <a:gd name="T71" fmla="*/ 9 h 255"/>
                <a:gd name="T72" fmla="*/ 40 w 200"/>
                <a:gd name="T73" fmla="*/ 27 h 255"/>
                <a:gd name="T74" fmla="*/ 48 w 200"/>
                <a:gd name="T75" fmla="*/ 27 h 255"/>
                <a:gd name="T76" fmla="*/ 56 w 200"/>
                <a:gd name="T77" fmla="*/ 27 h 255"/>
                <a:gd name="T78" fmla="*/ 72 w 200"/>
                <a:gd name="T79" fmla="*/ 35 h 255"/>
                <a:gd name="T80" fmla="*/ 80 w 200"/>
                <a:gd name="T81" fmla="*/ 44 h 255"/>
                <a:gd name="T82" fmla="*/ 88 w 200"/>
                <a:gd name="T83" fmla="*/ 44 h 255"/>
                <a:gd name="T84" fmla="*/ 104 w 200"/>
                <a:gd name="T85" fmla="*/ 53 h 255"/>
                <a:gd name="T86" fmla="*/ 112 w 200"/>
                <a:gd name="T87" fmla="*/ 71 h 255"/>
                <a:gd name="T88" fmla="*/ 120 w 200"/>
                <a:gd name="T89" fmla="*/ 71 h 255"/>
                <a:gd name="T90" fmla="*/ 136 w 200"/>
                <a:gd name="T91" fmla="*/ 79 h 255"/>
                <a:gd name="T92" fmla="*/ 136 w 200"/>
                <a:gd name="T93" fmla="*/ 88 h 255"/>
                <a:gd name="T94" fmla="*/ 144 w 200"/>
                <a:gd name="T95" fmla="*/ 106 h 255"/>
                <a:gd name="T96" fmla="*/ 152 w 200"/>
                <a:gd name="T97" fmla="*/ 115 h 255"/>
                <a:gd name="T98" fmla="*/ 152 w 200"/>
                <a:gd name="T99" fmla="*/ 141 h 255"/>
                <a:gd name="T100" fmla="*/ 168 w 200"/>
                <a:gd name="T101" fmla="*/ 150 h 255"/>
                <a:gd name="T102" fmla="*/ 176 w 200"/>
                <a:gd name="T103" fmla="*/ 158 h 255"/>
                <a:gd name="T104" fmla="*/ 176 w 200"/>
                <a:gd name="T105" fmla="*/ 185 h 255"/>
                <a:gd name="T106" fmla="*/ 176 w 200"/>
                <a:gd name="T107" fmla="*/ 194 h 255"/>
                <a:gd name="T108" fmla="*/ 184 w 200"/>
                <a:gd name="T109" fmla="*/ 202 h 255"/>
                <a:gd name="T110" fmla="*/ 184 w 200"/>
                <a:gd name="T111" fmla="*/ 220 h 255"/>
                <a:gd name="T112" fmla="*/ 184 w 200"/>
                <a:gd name="T113" fmla="*/ 229 h 255"/>
                <a:gd name="T114" fmla="*/ 184 w 200"/>
                <a:gd name="T115" fmla="*/ 238 h 255"/>
                <a:gd name="T116" fmla="*/ 184 w 200"/>
                <a:gd name="T117" fmla="*/ 238 h 255"/>
                <a:gd name="T118" fmla="*/ 184 w 200"/>
                <a:gd name="T119" fmla="*/ 238 h 255"/>
                <a:gd name="T120" fmla="*/ 200 w 200"/>
                <a:gd name="T121" fmla="*/ 255 h 255"/>
                <a:gd name="T122" fmla="*/ 152 w 200"/>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0"/>
                <a:gd name="T187" fmla="*/ 0 h 255"/>
                <a:gd name="T188" fmla="*/ 200 w 200"/>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0" h="255">
                  <a:moveTo>
                    <a:pt x="152" y="255"/>
                  </a:moveTo>
                  <a:lnTo>
                    <a:pt x="144" y="238"/>
                  </a:lnTo>
                  <a:lnTo>
                    <a:pt x="144" y="229"/>
                  </a:lnTo>
                  <a:lnTo>
                    <a:pt x="144" y="220"/>
                  </a:lnTo>
                  <a:lnTo>
                    <a:pt x="144" y="202"/>
                  </a:lnTo>
                  <a:lnTo>
                    <a:pt x="136" y="194"/>
                  </a:lnTo>
                  <a:lnTo>
                    <a:pt x="136" y="185"/>
                  </a:lnTo>
                  <a:lnTo>
                    <a:pt x="120" y="167"/>
                  </a:lnTo>
                  <a:lnTo>
                    <a:pt x="120" y="158"/>
                  </a:lnTo>
                  <a:lnTo>
                    <a:pt x="112" y="150"/>
                  </a:lnTo>
                  <a:lnTo>
                    <a:pt x="104" y="123"/>
                  </a:lnTo>
                  <a:lnTo>
                    <a:pt x="88" y="115"/>
                  </a:lnTo>
                  <a:lnTo>
                    <a:pt x="80" y="106"/>
                  </a:lnTo>
                  <a:lnTo>
                    <a:pt x="72" y="88"/>
                  </a:lnTo>
                  <a:lnTo>
                    <a:pt x="56" y="79"/>
                  </a:lnTo>
                  <a:lnTo>
                    <a:pt x="48" y="71"/>
                  </a:lnTo>
                  <a:lnTo>
                    <a:pt x="40" y="53"/>
                  </a:lnTo>
                  <a:lnTo>
                    <a:pt x="40" y="44"/>
                  </a:lnTo>
                  <a:lnTo>
                    <a:pt x="32" y="35"/>
                  </a:lnTo>
                  <a:lnTo>
                    <a:pt x="16" y="27"/>
                  </a:lnTo>
                  <a:lnTo>
                    <a:pt x="8" y="9"/>
                  </a:lnTo>
                  <a:lnTo>
                    <a:pt x="0" y="0"/>
                  </a:lnTo>
                  <a:lnTo>
                    <a:pt x="8" y="9"/>
                  </a:lnTo>
                  <a:lnTo>
                    <a:pt x="16" y="9"/>
                  </a:lnTo>
                  <a:lnTo>
                    <a:pt x="32" y="9"/>
                  </a:lnTo>
                  <a:lnTo>
                    <a:pt x="40" y="27"/>
                  </a:lnTo>
                  <a:lnTo>
                    <a:pt x="48" y="27"/>
                  </a:lnTo>
                  <a:lnTo>
                    <a:pt x="56" y="27"/>
                  </a:lnTo>
                  <a:lnTo>
                    <a:pt x="72" y="35"/>
                  </a:lnTo>
                  <a:lnTo>
                    <a:pt x="80" y="44"/>
                  </a:lnTo>
                  <a:lnTo>
                    <a:pt x="88" y="44"/>
                  </a:lnTo>
                  <a:lnTo>
                    <a:pt x="104" y="53"/>
                  </a:lnTo>
                  <a:lnTo>
                    <a:pt x="112" y="71"/>
                  </a:lnTo>
                  <a:lnTo>
                    <a:pt x="120" y="71"/>
                  </a:lnTo>
                  <a:lnTo>
                    <a:pt x="136" y="79"/>
                  </a:lnTo>
                  <a:lnTo>
                    <a:pt x="136" y="88"/>
                  </a:lnTo>
                  <a:lnTo>
                    <a:pt x="144" y="106"/>
                  </a:lnTo>
                  <a:lnTo>
                    <a:pt x="152" y="115"/>
                  </a:lnTo>
                  <a:lnTo>
                    <a:pt x="152" y="141"/>
                  </a:lnTo>
                  <a:lnTo>
                    <a:pt x="168" y="150"/>
                  </a:lnTo>
                  <a:lnTo>
                    <a:pt x="176" y="158"/>
                  </a:lnTo>
                  <a:lnTo>
                    <a:pt x="176" y="185"/>
                  </a:lnTo>
                  <a:lnTo>
                    <a:pt x="176" y="194"/>
                  </a:lnTo>
                  <a:lnTo>
                    <a:pt x="184" y="202"/>
                  </a:lnTo>
                  <a:lnTo>
                    <a:pt x="184" y="220"/>
                  </a:lnTo>
                  <a:lnTo>
                    <a:pt x="184" y="229"/>
                  </a:lnTo>
                  <a:lnTo>
                    <a:pt x="184" y="238"/>
                  </a:lnTo>
                  <a:lnTo>
                    <a:pt x="200" y="255"/>
                  </a:lnTo>
                  <a:lnTo>
                    <a:pt x="152"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15" name="Freeform 422"/>
            <p:cNvSpPr>
              <a:spLocks/>
            </p:cNvSpPr>
            <p:nvPr/>
          </p:nvSpPr>
          <p:spPr bwMode="auto">
            <a:xfrm>
              <a:off x="2675" y="2962"/>
              <a:ext cx="200" cy="255"/>
            </a:xfrm>
            <a:custGeom>
              <a:avLst/>
              <a:gdLst>
                <a:gd name="T0" fmla="*/ 152 w 200"/>
                <a:gd name="T1" fmla="*/ 255 h 255"/>
                <a:gd name="T2" fmla="*/ 144 w 200"/>
                <a:gd name="T3" fmla="*/ 238 h 255"/>
                <a:gd name="T4" fmla="*/ 144 w 200"/>
                <a:gd name="T5" fmla="*/ 238 h 255"/>
                <a:gd name="T6" fmla="*/ 144 w 200"/>
                <a:gd name="T7" fmla="*/ 238 h 255"/>
                <a:gd name="T8" fmla="*/ 144 w 200"/>
                <a:gd name="T9" fmla="*/ 229 h 255"/>
                <a:gd name="T10" fmla="*/ 144 w 200"/>
                <a:gd name="T11" fmla="*/ 229 h 255"/>
                <a:gd name="T12" fmla="*/ 144 w 200"/>
                <a:gd name="T13" fmla="*/ 220 h 255"/>
                <a:gd name="T14" fmla="*/ 144 w 200"/>
                <a:gd name="T15" fmla="*/ 202 h 255"/>
                <a:gd name="T16" fmla="*/ 136 w 200"/>
                <a:gd name="T17" fmla="*/ 194 h 255"/>
                <a:gd name="T18" fmla="*/ 136 w 200"/>
                <a:gd name="T19" fmla="*/ 194 h 255"/>
                <a:gd name="T20" fmla="*/ 136 w 200"/>
                <a:gd name="T21" fmla="*/ 185 h 255"/>
                <a:gd name="T22" fmla="*/ 120 w 200"/>
                <a:gd name="T23" fmla="*/ 167 h 255"/>
                <a:gd name="T24" fmla="*/ 120 w 200"/>
                <a:gd name="T25" fmla="*/ 158 h 255"/>
                <a:gd name="T26" fmla="*/ 112 w 200"/>
                <a:gd name="T27" fmla="*/ 150 h 255"/>
                <a:gd name="T28" fmla="*/ 112 w 200"/>
                <a:gd name="T29" fmla="*/ 150 h 255"/>
                <a:gd name="T30" fmla="*/ 112 w 200"/>
                <a:gd name="T31" fmla="*/ 150 h 255"/>
                <a:gd name="T32" fmla="*/ 104 w 200"/>
                <a:gd name="T33" fmla="*/ 123 h 255"/>
                <a:gd name="T34" fmla="*/ 88 w 200"/>
                <a:gd name="T35" fmla="*/ 115 h 255"/>
                <a:gd name="T36" fmla="*/ 80 w 200"/>
                <a:gd name="T37" fmla="*/ 106 h 255"/>
                <a:gd name="T38" fmla="*/ 72 w 200"/>
                <a:gd name="T39" fmla="*/ 88 h 255"/>
                <a:gd name="T40" fmla="*/ 56 w 200"/>
                <a:gd name="T41" fmla="*/ 79 h 255"/>
                <a:gd name="T42" fmla="*/ 48 w 200"/>
                <a:gd name="T43" fmla="*/ 71 h 255"/>
                <a:gd name="T44" fmla="*/ 40 w 200"/>
                <a:gd name="T45" fmla="*/ 53 h 255"/>
                <a:gd name="T46" fmla="*/ 40 w 200"/>
                <a:gd name="T47" fmla="*/ 44 h 255"/>
                <a:gd name="T48" fmla="*/ 32 w 200"/>
                <a:gd name="T49" fmla="*/ 35 h 255"/>
                <a:gd name="T50" fmla="*/ 16 w 200"/>
                <a:gd name="T51" fmla="*/ 27 h 255"/>
                <a:gd name="T52" fmla="*/ 8 w 200"/>
                <a:gd name="T53" fmla="*/ 9 h 255"/>
                <a:gd name="T54" fmla="*/ 8 w 200"/>
                <a:gd name="T55" fmla="*/ 9 h 255"/>
                <a:gd name="T56" fmla="*/ 8 w 200"/>
                <a:gd name="T57" fmla="*/ 9 h 255"/>
                <a:gd name="T58" fmla="*/ 0 w 200"/>
                <a:gd name="T59" fmla="*/ 0 h 255"/>
                <a:gd name="T60" fmla="*/ 8 w 200"/>
                <a:gd name="T61" fmla="*/ 9 h 255"/>
                <a:gd name="T62" fmla="*/ 8 w 200"/>
                <a:gd name="T63" fmla="*/ 9 h 255"/>
                <a:gd name="T64" fmla="*/ 8 w 200"/>
                <a:gd name="T65" fmla="*/ 9 h 255"/>
                <a:gd name="T66" fmla="*/ 8 w 200"/>
                <a:gd name="T67" fmla="*/ 9 h 255"/>
                <a:gd name="T68" fmla="*/ 16 w 200"/>
                <a:gd name="T69" fmla="*/ 9 h 255"/>
                <a:gd name="T70" fmla="*/ 32 w 200"/>
                <a:gd name="T71" fmla="*/ 9 h 255"/>
                <a:gd name="T72" fmla="*/ 40 w 200"/>
                <a:gd name="T73" fmla="*/ 27 h 255"/>
                <a:gd name="T74" fmla="*/ 48 w 200"/>
                <a:gd name="T75" fmla="*/ 27 h 255"/>
                <a:gd name="T76" fmla="*/ 56 w 200"/>
                <a:gd name="T77" fmla="*/ 27 h 255"/>
                <a:gd name="T78" fmla="*/ 72 w 200"/>
                <a:gd name="T79" fmla="*/ 35 h 255"/>
                <a:gd name="T80" fmla="*/ 80 w 200"/>
                <a:gd name="T81" fmla="*/ 44 h 255"/>
                <a:gd name="T82" fmla="*/ 88 w 200"/>
                <a:gd name="T83" fmla="*/ 44 h 255"/>
                <a:gd name="T84" fmla="*/ 104 w 200"/>
                <a:gd name="T85" fmla="*/ 53 h 255"/>
                <a:gd name="T86" fmla="*/ 112 w 200"/>
                <a:gd name="T87" fmla="*/ 71 h 255"/>
                <a:gd name="T88" fmla="*/ 120 w 200"/>
                <a:gd name="T89" fmla="*/ 71 h 255"/>
                <a:gd name="T90" fmla="*/ 136 w 200"/>
                <a:gd name="T91" fmla="*/ 79 h 255"/>
                <a:gd name="T92" fmla="*/ 136 w 200"/>
                <a:gd name="T93" fmla="*/ 88 h 255"/>
                <a:gd name="T94" fmla="*/ 144 w 200"/>
                <a:gd name="T95" fmla="*/ 106 h 255"/>
                <a:gd name="T96" fmla="*/ 152 w 200"/>
                <a:gd name="T97" fmla="*/ 115 h 255"/>
                <a:gd name="T98" fmla="*/ 152 w 200"/>
                <a:gd name="T99" fmla="*/ 141 h 255"/>
                <a:gd name="T100" fmla="*/ 168 w 200"/>
                <a:gd name="T101" fmla="*/ 150 h 255"/>
                <a:gd name="T102" fmla="*/ 176 w 200"/>
                <a:gd name="T103" fmla="*/ 158 h 255"/>
                <a:gd name="T104" fmla="*/ 176 w 200"/>
                <a:gd name="T105" fmla="*/ 185 h 255"/>
                <a:gd name="T106" fmla="*/ 176 w 200"/>
                <a:gd name="T107" fmla="*/ 194 h 255"/>
                <a:gd name="T108" fmla="*/ 184 w 200"/>
                <a:gd name="T109" fmla="*/ 202 h 255"/>
                <a:gd name="T110" fmla="*/ 184 w 200"/>
                <a:gd name="T111" fmla="*/ 220 h 255"/>
                <a:gd name="T112" fmla="*/ 184 w 200"/>
                <a:gd name="T113" fmla="*/ 229 h 255"/>
                <a:gd name="T114" fmla="*/ 184 w 200"/>
                <a:gd name="T115" fmla="*/ 238 h 255"/>
                <a:gd name="T116" fmla="*/ 184 w 200"/>
                <a:gd name="T117" fmla="*/ 238 h 255"/>
                <a:gd name="T118" fmla="*/ 184 w 200"/>
                <a:gd name="T119" fmla="*/ 238 h 255"/>
                <a:gd name="T120" fmla="*/ 200 w 200"/>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0"/>
                <a:gd name="T184" fmla="*/ 0 h 255"/>
                <a:gd name="T185" fmla="*/ 200 w 200"/>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0" h="255">
                  <a:moveTo>
                    <a:pt x="152" y="255"/>
                  </a:moveTo>
                  <a:lnTo>
                    <a:pt x="144" y="238"/>
                  </a:lnTo>
                  <a:lnTo>
                    <a:pt x="144" y="229"/>
                  </a:lnTo>
                  <a:lnTo>
                    <a:pt x="144" y="220"/>
                  </a:lnTo>
                  <a:lnTo>
                    <a:pt x="144" y="202"/>
                  </a:lnTo>
                  <a:lnTo>
                    <a:pt x="136" y="194"/>
                  </a:lnTo>
                  <a:lnTo>
                    <a:pt x="136" y="185"/>
                  </a:lnTo>
                  <a:lnTo>
                    <a:pt x="120" y="167"/>
                  </a:lnTo>
                  <a:lnTo>
                    <a:pt x="120" y="158"/>
                  </a:lnTo>
                  <a:lnTo>
                    <a:pt x="112" y="150"/>
                  </a:lnTo>
                  <a:lnTo>
                    <a:pt x="104" y="123"/>
                  </a:lnTo>
                  <a:lnTo>
                    <a:pt x="88" y="115"/>
                  </a:lnTo>
                  <a:lnTo>
                    <a:pt x="80" y="106"/>
                  </a:lnTo>
                  <a:lnTo>
                    <a:pt x="72" y="88"/>
                  </a:lnTo>
                  <a:lnTo>
                    <a:pt x="56" y="79"/>
                  </a:lnTo>
                  <a:lnTo>
                    <a:pt x="48" y="71"/>
                  </a:lnTo>
                  <a:lnTo>
                    <a:pt x="40" y="53"/>
                  </a:lnTo>
                  <a:lnTo>
                    <a:pt x="40" y="44"/>
                  </a:lnTo>
                  <a:lnTo>
                    <a:pt x="32" y="35"/>
                  </a:lnTo>
                  <a:lnTo>
                    <a:pt x="16" y="27"/>
                  </a:lnTo>
                  <a:lnTo>
                    <a:pt x="8" y="9"/>
                  </a:lnTo>
                  <a:lnTo>
                    <a:pt x="0" y="0"/>
                  </a:lnTo>
                  <a:lnTo>
                    <a:pt x="8" y="9"/>
                  </a:lnTo>
                  <a:lnTo>
                    <a:pt x="16" y="9"/>
                  </a:lnTo>
                  <a:lnTo>
                    <a:pt x="32" y="9"/>
                  </a:lnTo>
                  <a:lnTo>
                    <a:pt x="40" y="27"/>
                  </a:lnTo>
                  <a:lnTo>
                    <a:pt x="48" y="27"/>
                  </a:lnTo>
                  <a:lnTo>
                    <a:pt x="56" y="27"/>
                  </a:lnTo>
                  <a:lnTo>
                    <a:pt x="72" y="35"/>
                  </a:lnTo>
                  <a:lnTo>
                    <a:pt x="80" y="44"/>
                  </a:lnTo>
                  <a:lnTo>
                    <a:pt x="88" y="44"/>
                  </a:lnTo>
                  <a:lnTo>
                    <a:pt x="104" y="53"/>
                  </a:lnTo>
                  <a:lnTo>
                    <a:pt x="112" y="71"/>
                  </a:lnTo>
                  <a:lnTo>
                    <a:pt x="120" y="71"/>
                  </a:lnTo>
                  <a:lnTo>
                    <a:pt x="136" y="79"/>
                  </a:lnTo>
                  <a:lnTo>
                    <a:pt x="136" y="88"/>
                  </a:lnTo>
                  <a:lnTo>
                    <a:pt x="144" y="106"/>
                  </a:lnTo>
                  <a:lnTo>
                    <a:pt x="152" y="115"/>
                  </a:lnTo>
                  <a:lnTo>
                    <a:pt x="152" y="141"/>
                  </a:lnTo>
                  <a:lnTo>
                    <a:pt x="168" y="150"/>
                  </a:lnTo>
                  <a:lnTo>
                    <a:pt x="176" y="158"/>
                  </a:lnTo>
                  <a:lnTo>
                    <a:pt x="176" y="185"/>
                  </a:lnTo>
                  <a:lnTo>
                    <a:pt x="176" y="194"/>
                  </a:lnTo>
                  <a:lnTo>
                    <a:pt x="184" y="202"/>
                  </a:lnTo>
                  <a:lnTo>
                    <a:pt x="184" y="220"/>
                  </a:lnTo>
                  <a:lnTo>
                    <a:pt x="184" y="229"/>
                  </a:lnTo>
                  <a:lnTo>
                    <a:pt x="184" y="238"/>
                  </a:lnTo>
                  <a:lnTo>
                    <a:pt x="200"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16" name="Freeform 423"/>
            <p:cNvSpPr>
              <a:spLocks/>
            </p:cNvSpPr>
            <p:nvPr/>
          </p:nvSpPr>
          <p:spPr bwMode="auto">
            <a:xfrm>
              <a:off x="2611" y="2857"/>
              <a:ext cx="272" cy="360"/>
            </a:xfrm>
            <a:custGeom>
              <a:avLst/>
              <a:gdLst>
                <a:gd name="T0" fmla="*/ 232 w 272"/>
                <a:gd name="T1" fmla="*/ 343 h 360"/>
                <a:gd name="T2" fmla="*/ 232 w 272"/>
                <a:gd name="T3" fmla="*/ 334 h 360"/>
                <a:gd name="T4" fmla="*/ 232 w 272"/>
                <a:gd name="T5" fmla="*/ 299 h 360"/>
                <a:gd name="T6" fmla="*/ 216 w 272"/>
                <a:gd name="T7" fmla="*/ 263 h 360"/>
                <a:gd name="T8" fmla="*/ 208 w 272"/>
                <a:gd name="T9" fmla="*/ 220 h 360"/>
                <a:gd name="T10" fmla="*/ 200 w 272"/>
                <a:gd name="T11" fmla="*/ 176 h 360"/>
                <a:gd name="T12" fmla="*/ 184 w 272"/>
                <a:gd name="T13" fmla="*/ 140 h 360"/>
                <a:gd name="T14" fmla="*/ 176 w 272"/>
                <a:gd name="T15" fmla="*/ 132 h 360"/>
                <a:gd name="T16" fmla="*/ 144 w 272"/>
                <a:gd name="T17" fmla="*/ 96 h 360"/>
                <a:gd name="T18" fmla="*/ 120 w 272"/>
                <a:gd name="T19" fmla="*/ 70 h 360"/>
                <a:gd name="T20" fmla="*/ 104 w 272"/>
                <a:gd name="T21" fmla="*/ 61 h 360"/>
                <a:gd name="T22" fmla="*/ 80 w 272"/>
                <a:gd name="T23" fmla="*/ 35 h 360"/>
                <a:gd name="T24" fmla="*/ 48 w 272"/>
                <a:gd name="T25" fmla="*/ 26 h 360"/>
                <a:gd name="T26" fmla="*/ 32 w 272"/>
                <a:gd name="T27" fmla="*/ 17 h 360"/>
                <a:gd name="T28" fmla="*/ 0 w 272"/>
                <a:gd name="T29" fmla="*/ 0 h 360"/>
                <a:gd name="T30" fmla="*/ 0 w 272"/>
                <a:gd name="T31" fmla="*/ 0 h 360"/>
                <a:gd name="T32" fmla="*/ 0 w 272"/>
                <a:gd name="T33" fmla="*/ 0 h 360"/>
                <a:gd name="T34" fmla="*/ 16 w 272"/>
                <a:gd name="T35" fmla="*/ 0 h 360"/>
                <a:gd name="T36" fmla="*/ 40 w 272"/>
                <a:gd name="T37" fmla="*/ 0 h 360"/>
                <a:gd name="T38" fmla="*/ 72 w 272"/>
                <a:gd name="T39" fmla="*/ 17 h 360"/>
                <a:gd name="T40" fmla="*/ 104 w 272"/>
                <a:gd name="T41" fmla="*/ 17 h 360"/>
                <a:gd name="T42" fmla="*/ 136 w 272"/>
                <a:gd name="T43" fmla="*/ 26 h 360"/>
                <a:gd name="T44" fmla="*/ 152 w 272"/>
                <a:gd name="T45" fmla="*/ 35 h 360"/>
                <a:gd name="T46" fmla="*/ 176 w 272"/>
                <a:gd name="T47" fmla="*/ 44 h 360"/>
                <a:gd name="T48" fmla="*/ 184 w 272"/>
                <a:gd name="T49" fmla="*/ 70 h 360"/>
                <a:gd name="T50" fmla="*/ 208 w 272"/>
                <a:gd name="T51" fmla="*/ 96 h 360"/>
                <a:gd name="T52" fmla="*/ 232 w 272"/>
                <a:gd name="T53" fmla="*/ 105 h 360"/>
                <a:gd name="T54" fmla="*/ 240 w 272"/>
                <a:gd name="T55" fmla="*/ 132 h 360"/>
                <a:gd name="T56" fmla="*/ 248 w 272"/>
                <a:gd name="T57" fmla="*/ 149 h 360"/>
                <a:gd name="T58" fmla="*/ 264 w 272"/>
                <a:gd name="T59" fmla="*/ 176 h 360"/>
                <a:gd name="T60" fmla="*/ 272 w 272"/>
                <a:gd name="T61" fmla="*/ 193 h 360"/>
                <a:gd name="T62" fmla="*/ 272 w 272"/>
                <a:gd name="T63" fmla="*/ 220 h 360"/>
                <a:gd name="T64" fmla="*/ 272 w 272"/>
                <a:gd name="T65" fmla="*/ 246 h 360"/>
                <a:gd name="T66" fmla="*/ 272 w 272"/>
                <a:gd name="T67" fmla="*/ 272 h 360"/>
                <a:gd name="T68" fmla="*/ 272 w 272"/>
                <a:gd name="T69" fmla="*/ 299 h 360"/>
                <a:gd name="T70" fmla="*/ 272 w 272"/>
                <a:gd name="T71" fmla="*/ 334 h 360"/>
                <a:gd name="T72" fmla="*/ 272 w 272"/>
                <a:gd name="T73" fmla="*/ 343 h 360"/>
                <a:gd name="T74" fmla="*/ 264 w 272"/>
                <a:gd name="T75" fmla="*/ 343 h 360"/>
                <a:gd name="T76" fmla="*/ 240 w 272"/>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72"/>
                <a:gd name="T118" fmla="*/ 0 h 360"/>
                <a:gd name="T119" fmla="*/ 272 w 272"/>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72" h="360">
                  <a:moveTo>
                    <a:pt x="240" y="360"/>
                  </a:moveTo>
                  <a:lnTo>
                    <a:pt x="232" y="343"/>
                  </a:lnTo>
                  <a:lnTo>
                    <a:pt x="232" y="334"/>
                  </a:lnTo>
                  <a:lnTo>
                    <a:pt x="232" y="325"/>
                  </a:lnTo>
                  <a:lnTo>
                    <a:pt x="232" y="299"/>
                  </a:lnTo>
                  <a:lnTo>
                    <a:pt x="232" y="290"/>
                  </a:lnTo>
                  <a:lnTo>
                    <a:pt x="216" y="263"/>
                  </a:lnTo>
                  <a:lnTo>
                    <a:pt x="216" y="246"/>
                  </a:lnTo>
                  <a:lnTo>
                    <a:pt x="208" y="220"/>
                  </a:lnTo>
                  <a:lnTo>
                    <a:pt x="208" y="193"/>
                  </a:lnTo>
                  <a:lnTo>
                    <a:pt x="200" y="176"/>
                  </a:lnTo>
                  <a:lnTo>
                    <a:pt x="184" y="158"/>
                  </a:lnTo>
                  <a:lnTo>
                    <a:pt x="184" y="140"/>
                  </a:lnTo>
                  <a:lnTo>
                    <a:pt x="176" y="132"/>
                  </a:lnTo>
                  <a:lnTo>
                    <a:pt x="152" y="105"/>
                  </a:lnTo>
                  <a:lnTo>
                    <a:pt x="144" y="96"/>
                  </a:lnTo>
                  <a:lnTo>
                    <a:pt x="136" y="79"/>
                  </a:lnTo>
                  <a:lnTo>
                    <a:pt x="120" y="70"/>
                  </a:lnTo>
                  <a:lnTo>
                    <a:pt x="112" y="61"/>
                  </a:lnTo>
                  <a:lnTo>
                    <a:pt x="104" y="61"/>
                  </a:lnTo>
                  <a:lnTo>
                    <a:pt x="96" y="44"/>
                  </a:lnTo>
                  <a:lnTo>
                    <a:pt x="80" y="35"/>
                  </a:lnTo>
                  <a:lnTo>
                    <a:pt x="64" y="35"/>
                  </a:lnTo>
                  <a:lnTo>
                    <a:pt x="48" y="26"/>
                  </a:lnTo>
                  <a:lnTo>
                    <a:pt x="40" y="26"/>
                  </a:lnTo>
                  <a:lnTo>
                    <a:pt x="32" y="17"/>
                  </a:lnTo>
                  <a:lnTo>
                    <a:pt x="8" y="0"/>
                  </a:lnTo>
                  <a:lnTo>
                    <a:pt x="0" y="0"/>
                  </a:lnTo>
                  <a:lnTo>
                    <a:pt x="8" y="0"/>
                  </a:lnTo>
                  <a:lnTo>
                    <a:pt x="16" y="0"/>
                  </a:lnTo>
                  <a:lnTo>
                    <a:pt x="32" y="0"/>
                  </a:lnTo>
                  <a:lnTo>
                    <a:pt x="40" y="0"/>
                  </a:lnTo>
                  <a:lnTo>
                    <a:pt x="48" y="0"/>
                  </a:lnTo>
                  <a:lnTo>
                    <a:pt x="72" y="17"/>
                  </a:lnTo>
                  <a:lnTo>
                    <a:pt x="80" y="17"/>
                  </a:lnTo>
                  <a:lnTo>
                    <a:pt x="104" y="17"/>
                  </a:lnTo>
                  <a:lnTo>
                    <a:pt x="112" y="26"/>
                  </a:lnTo>
                  <a:lnTo>
                    <a:pt x="136" y="26"/>
                  </a:lnTo>
                  <a:lnTo>
                    <a:pt x="144" y="35"/>
                  </a:lnTo>
                  <a:lnTo>
                    <a:pt x="152" y="35"/>
                  </a:lnTo>
                  <a:lnTo>
                    <a:pt x="168" y="44"/>
                  </a:lnTo>
                  <a:lnTo>
                    <a:pt x="176" y="44"/>
                  </a:lnTo>
                  <a:lnTo>
                    <a:pt x="184" y="61"/>
                  </a:lnTo>
                  <a:lnTo>
                    <a:pt x="184" y="70"/>
                  </a:lnTo>
                  <a:lnTo>
                    <a:pt x="200" y="79"/>
                  </a:lnTo>
                  <a:lnTo>
                    <a:pt x="208" y="96"/>
                  </a:lnTo>
                  <a:lnTo>
                    <a:pt x="216" y="96"/>
                  </a:lnTo>
                  <a:lnTo>
                    <a:pt x="232" y="105"/>
                  </a:lnTo>
                  <a:lnTo>
                    <a:pt x="232" y="114"/>
                  </a:lnTo>
                  <a:lnTo>
                    <a:pt x="240" y="132"/>
                  </a:lnTo>
                  <a:lnTo>
                    <a:pt x="240" y="140"/>
                  </a:lnTo>
                  <a:lnTo>
                    <a:pt x="248" y="149"/>
                  </a:lnTo>
                  <a:lnTo>
                    <a:pt x="264" y="158"/>
                  </a:lnTo>
                  <a:lnTo>
                    <a:pt x="264" y="176"/>
                  </a:lnTo>
                  <a:lnTo>
                    <a:pt x="264" y="184"/>
                  </a:lnTo>
                  <a:lnTo>
                    <a:pt x="272" y="193"/>
                  </a:lnTo>
                  <a:lnTo>
                    <a:pt x="272" y="211"/>
                  </a:lnTo>
                  <a:lnTo>
                    <a:pt x="272" y="220"/>
                  </a:lnTo>
                  <a:lnTo>
                    <a:pt x="272" y="228"/>
                  </a:lnTo>
                  <a:lnTo>
                    <a:pt x="272" y="246"/>
                  </a:lnTo>
                  <a:lnTo>
                    <a:pt x="272" y="263"/>
                  </a:lnTo>
                  <a:lnTo>
                    <a:pt x="272" y="272"/>
                  </a:lnTo>
                  <a:lnTo>
                    <a:pt x="272" y="290"/>
                  </a:lnTo>
                  <a:lnTo>
                    <a:pt x="272" y="299"/>
                  </a:lnTo>
                  <a:lnTo>
                    <a:pt x="272" y="325"/>
                  </a:lnTo>
                  <a:lnTo>
                    <a:pt x="272" y="334"/>
                  </a:lnTo>
                  <a:lnTo>
                    <a:pt x="272" y="343"/>
                  </a:lnTo>
                  <a:lnTo>
                    <a:pt x="264" y="343"/>
                  </a:lnTo>
                  <a:lnTo>
                    <a:pt x="272" y="360"/>
                  </a:lnTo>
                  <a:lnTo>
                    <a:pt x="2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17" name="Freeform 424"/>
            <p:cNvSpPr>
              <a:spLocks/>
            </p:cNvSpPr>
            <p:nvPr/>
          </p:nvSpPr>
          <p:spPr bwMode="auto">
            <a:xfrm>
              <a:off x="2611" y="2857"/>
              <a:ext cx="272" cy="360"/>
            </a:xfrm>
            <a:custGeom>
              <a:avLst/>
              <a:gdLst>
                <a:gd name="T0" fmla="*/ 232 w 272"/>
                <a:gd name="T1" fmla="*/ 343 h 360"/>
                <a:gd name="T2" fmla="*/ 232 w 272"/>
                <a:gd name="T3" fmla="*/ 334 h 360"/>
                <a:gd name="T4" fmla="*/ 232 w 272"/>
                <a:gd name="T5" fmla="*/ 299 h 360"/>
                <a:gd name="T6" fmla="*/ 216 w 272"/>
                <a:gd name="T7" fmla="*/ 263 h 360"/>
                <a:gd name="T8" fmla="*/ 208 w 272"/>
                <a:gd name="T9" fmla="*/ 220 h 360"/>
                <a:gd name="T10" fmla="*/ 200 w 272"/>
                <a:gd name="T11" fmla="*/ 176 h 360"/>
                <a:gd name="T12" fmla="*/ 184 w 272"/>
                <a:gd name="T13" fmla="*/ 140 h 360"/>
                <a:gd name="T14" fmla="*/ 176 w 272"/>
                <a:gd name="T15" fmla="*/ 132 h 360"/>
                <a:gd name="T16" fmla="*/ 144 w 272"/>
                <a:gd name="T17" fmla="*/ 96 h 360"/>
                <a:gd name="T18" fmla="*/ 120 w 272"/>
                <a:gd name="T19" fmla="*/ 70 h 360"/>
                <a:gd name="T20" fmla="*/ 104 w 272"/>
                <a:gd name="T21" fmla="*/ 61 h 360"/>
                <a:gd name="T22" fmla="*/ 80 w 272"/>
                <a:gd name="T23" fmla="*/ 35 h 360"/>
                <a:gd name="T24" fmla="*/ 48 w 272"/>
                <a:gd name="T25" fmla="*/ 26 h 360"/>
                <a:gd name="T26" fmla="*/ 32 w 272"/>
                <a:gd name="T27" fmla="*/ 17 h 360"/>
                <a:gd name="T28" fmla="*/ 0 w 272"/>
                <a:gd name="T29" fmla="*/ 0 h 360"/>
                <a:gd name="T30" fmla="*/ 0 w 272"/>
                <a:gd name="T31" fmla="*/ 0 h 360"/>
                <a:gd name="T32" fmla="*/ 0 w 272"/>
                <a:gd name="T33" fmla="*/ 0 h 360"/>
                <a:gd name="T34" fmla="*/ 16 w 272"/>
                <a:gd name="T35" fmla="*/ 0 h 360"/>
                <a:gd name="T36" fmla="*/ 40 w 272"/>
                <a:gd name="T37" fmla="*/ 0 h 360"/>
                <a:gd name="T38" fmla="*/ 72 w 272"/>
                <a:gd name="T39" fmla="*/ 17 h 360"/>
                <a:gd name="T40" fmla="*/ 104 w 272"/>
                <a:gd name="T41" fmla="*/ 17 h 360"/>
                <a:gd name="T42" fmla="*/ 136 w 272"/>
                <a:gd name="T43" fmla="*/ 26 h 360"/>
                <a:gd name="T44" fmla="*/ 152 w 272"/>
                <a:gd name="T45" fmla="*/ 35 h 360"/>
                <a:gd name="T46" fmla="*/ 176 w 272"/>
                <a:gd name="T47" fmla="*/ 44 h 360"/>
                <a:gd name="T48" fmla="*/ 184 w 272"/>
                <a:gd name="T49" fmla="*/ 70 h 360"/>
                <a:gd name="T50" fmla="*/ 208 w 272"/>
                <a:gd name="T51" fmla="*/ 96 h 360"/>
                <a:gd name="T52" fmla="*/ 232 w 272"/>
                <a:gd name="T53" fmla="*/ 105 h 360"/>
                <a:gd name="T54" fmla="*/ 240 w 272"/>
                <a:gd name="T55" fmla="*/ 132 h 360"/>
                <a:gd name="T56" fmla="*/ 248 w 272"/>
                <a:gd name="T57" fmla="*/ 149 h 360"/>
                <a:gd name="T58" fmla="*/ 264 w 272"/>
                <a:gd name="T59" fmla="*/ 176 h 360"/>
                <a:gd name="T60" fmla="*/ 272 w 272"/>
                <a:gd name="T61" fmla="*/ 193 h 360"/>
                <a:gd name="T62" fmla="*/ 272 w 272"/>
                <a:gd name="T63" fmla="*/ 220 h 360"/>
                <a:gd name="T64" fmla="*/ 272 w 272"/>
                <a:gd name="T65" fmla="*/ 246 h 360"/>
                <a:gd name="T66" fmla="*/ 272 w 272"/>
                <a:gd name="T67" fmla="*/ 272 h 360"/>
                <a:gd name="T68" fmla="*/ 272 w 272"/>
                <a:gd name="T69" fmla="*/ 299 h 360"/>
                <a:gd name="T70" fmla="*/ 272 w 272"/>
                <a:gd name="T71" fmla="*/ 334 h 360"/>
                <a:gd name="T72" fmla="*/ 272 w 272"/>
                <a:gd name="T73" fmla="*/ 343 h 360"/>
                <a:gd name="T74" fmla="*/ 264 w 272"/>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2"/>
                <a:gd name="T115" fmla="*/ 0 h 360"/>
                <a:gd name="T116" fmla="*/ 272 w 272"/>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2" h="360">
                  <a:moveTo>
                    <a:pt x="240" y="360"/>
                  </a:moveTo>
                  <a:lnTo>
                    <a:pt x="232" y="343"/>
                  </a:lnTo>
                  <a:lnTo>
                    <a:pt x="232" y="334"/>
                  </a:lnTo>
                  <a:lnTo>
                    <a:pt x="232" y="325"/>
                  </a:lnTo>
                  <a:lnTo>
                    <a:pt x="232" y="299"/>
                  </a:lnTo>
                  <a:lnTo>
                    <a:pt x="232" y="290"/>
                  </a:lnTo>
                  <a:lnTo>
                    <a:pt x="216" y="263"/>
                  </a:lnTo>
                  <a:lnTo>
                    <a:pt x="216" y="246"/>
                  </a:lnTo>
                  <a:lnTo>
                    <a:pt x="208" y="220"/>
                  </a:lnTo>
                  <a:lnTo>
                    <a:pt x="208" y="193"/>
                  </a:lnTo>
                  <a:lnTo>
                    <a:pt x="200" y="176"/>
                  </a:lnTo>
                  <a:lnTo>
                    <a:pt x="184" y="158"/>
                  </a:lnTo>
                  <a:lnTo>
                    <a:pt x="184" y="140"/>
                  </a:lnTo>
                  <a:lnTo>
                    <a:pt x="176" y="132"/>
                  </a:lnTo>
                  <a:lnTo>
                    <a:pt x="152" y="105"/>
                  </a:lnTo>
                  <a:lnTo>
                    <a:pt x="144" y="96"/>
                  </a:lnTo>
                  <a:lnTo>
                    <a:pt x="136" y="79"/>
                  </a:lnTo>
                  <a:lnTo>
                    <a:pt x="120" y="70"/>
                  </a:lnTo>
                  <a:lnTo>
                    <a:pt x="112" y="61"/>
                  </a:lnTo>
                  <a:lnTo>
                    <a:pt x="104" y="61"/>
                  </a:lnTo>
                  <a:lnTo>
                    <a:pt x="96" y="44"/>
                  </a:lnTo>
                  <a:lnTo>
                    <a:pt x="80" y="35"/>
                  </a:lnTo>
                  <a:lnTo>
                    <a:pt x="64" y="35"/>
                  </a:lnTo>
                  <a:lnTo>
                    <a:pt x="48" y="26"/>
                  </a:lnTo>
                  <a:lnTo>
                    <a:pt x="40" y="26"/>
                  </a:lnTo>
                  <a:lnTo>
                    <a:pt x="32" y="17"/>
                  </a:lnTo>
                  <a:lnTo>
                    <a:pt x="8" y="0"/>
                  </a:lnTo>
                  <a:lnTo>
                    <a:pt x="0" y="0"/>
                  </a:lnTo>
                  <a:lnTo>
                    <a:pt x="8" y="0"/>
                  </a:lnTo>
                  <a:lnTo>
                    <a:pt x="16" y="0"/>
                  </a:lnTo>
                  <a:lnTo>
                    <a:pt x="32" y="0"/>
                  </a:lnTo>
                  <a:lnTo>
                    <a:pt x="40" y="0"/>
                  </a:lnTo>
                  <a:lnTo>
                    <a:pt x="48" y="0"/>
                  </a:lnTo>
                  <a:lnTo>
                    <a:pt x="72" y="17"/>
                  </a:lnTo>
                  <a:lnTo>
                    <a:pt x="80" y="17"/>
                  </a:lnTo>
                  <a:lnTo>
                    <a:pt x="104" y="17"/>
                  </a:lnTo>
                  <a:lnTo>
                    <a:pt x="112" y="26"/>
                  </a:lnTo>
                  <a:lnTo>
                    <a:pt x="136" y="26"/>
                  </a:lnTo>
                  <a:lnTo>
                    <a:pt x="144" y="35"/>
                  </a:lnTo>
                  <a:lnTo>
                    <a:pt x="152" y="35"/>
                  </a:lnTo>
                  <a:lnTo>
                    <a:pt x="168" y="44"/>
                  </a:lnTo>
                  <a:lnTo>
                    <a:pt x="176" y="44"/>
                  </a:lnTo>
                  <a:lnTo>
                    <a:pt x="184" y="61"/>
                  </a:lnTo>
                  <a:lnTo>
                    <a:pt x="184" y="70"/>
                  </a:lnTo>
                  <a:lnTo>
                    <a:pt x="200" y="79"/>
                  </a:lnTo>
                  <a:lnTo>
                    <a:pt x="208" y="96"/>
                  </a:lnTo>
                  <a:lnTo>
                    <a:pt x="216" y="96"/>
                  </a:lnTo>
                  <a:lnTo>
                    <a:pt x="232" y="105"/>
                  </a:lnTo>
                  <a:lnTo>
                    <a:pt x="232" y="114"/>
                  </a:lnTo>
                  <a:lnTo>
                    <a:pt x="240" y="132"/>
                  </a:lnTo>
                  <a:lnTo>
                    <a:pt x="240" y="140"/>
                  </a:lnTo>
                  <a:lnTo>
                    <a:pt x="248" y="149"/>
                  </a:lnTo>
                  <a:lnTo>
                    <a:pt x="264" y="158"/>
                  </a:lnTo>
                  <a:lnTo>
                    <a:pt x="264" y="176"/>
                  </a:lnTo>
                  <a:lnTo>
                    <a:pt x="264" y="184"/>
                  </a:lnTo>
                  <a:lnTo>
                    <a:pt x="272" y="193"/>
                  </a:lnTo>
                  <a:lnTo>
                    <a:pt x="272" y="211"/>
                  </a:lnTo>
                  <a:lnTo>
                    <a:pt x="272" y="220"/>
                  </a:lnTo>
                  <a:lnTo>
                    <a:pt x="272" y="228"/>
                  </a:lnTo>
                  <a:lnTo>
                    <a:pt x="272" y="246"/>
                  </a:lnTo>
                  <a:lnTo>
                    <a:pt x="272" y="263"/>
                  </a:lnTo>
                  <a:lnTo>
                    <a:pt x="272" y="272"/>
                  </a:lnTo>
                  <a:lnTo>
                    <a:pt x="272" y="290"/>
                  </a:lnTo>
                  <a:lnTo>
                    <a:pt x="272" y="299"/>
                  </a:lnTo>
                  <a:lnTo>
                    <a:pt x="272" y="325"/>
                  </a:lnTo>
                  <a:lnTo>
                    <a:pt x="272" y="334"/>
                  </a:lnTo>
                  <a:lnTo>
                    <a:pt x="272" y="343"/>
                  </a:lnTo>
                  <a:lnTo>
                    <a:pt x="264" y="343"/>
                  </a:lnTo>
                  <a:lnTo>
                    <a:pt x="272"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18" name="Freeform 425"/>
            <p:cNvSpPr>
              <a:spLocks/>
            </p:cNvSpPr>
            <p:nvPr/>
          </p:nvSpPr>
          <p:spPr bwMode="auto">
            <a:xfrm>
              <a:off x="2723" y="2822"/>
              <a:ext cx="160" cy="395"/>
            </a:xfrm>
            <a:custGeom>
              <a:avLst/>
              <a:gdLst>
                <a:gd name="T0" fmla="*/ 128 w 160"/>
                <a:gd name="T1" fmla="*/ 395 h 395"/>
                <a:gd name="T2" fmla="*/ 120 w 160"/>
                <a:gd name="T3" fmla="*/ 378 h 395"/>
                <a:gd name="T4" fmla="*/ 120 w 160"/>
                <a:gd name="T5" fmla="*/ 378 h 395"/>
                <a:gd name="T6" fmla="*/ 120 w 160"/>
                <a:gd name="T7" fmla="*/ 369 h 395"/>
                <a:gd name="T8" fmla="*/ 120 w 160"/>
                <a:gd name="T9" fmla="*/ 360 h 395"/>
                <a:gd name="T10" fmla="*/ 120 w 160"/>
                <a:gd name="T11" fmla="*/ 342 h 395"/>
                <a:gd name="T12" fmla="*/ 120 w 160"/>
                <a:gd name="T13" fmla="*/ 334 h 395"/>
                <a:gd name="T14" fmla="*/ 120 w 160"/>
                <a:gd name="T15" fmla="*/ 307 h 395"/>
                <a:gd name="T16" fmla="*/ 120 w 160"/>
                <a:gd name="T17" fmla="*/ 298 h 395"/>
                <a:gd name="T18" fmla="*/ 120 w 160"/>
                <a:gd name="T19" fmla="*/ 281 h 395"/>
                <a:gd name="T20" fmla="*/ 104 w 160"/>
                <a:gd name="T21" fmla="*/ 263 h 395"/>
                <a:gd name="T22" fmla="*/ 104 w 160"/>
                <a:gd name="T23" fmla="*/ 246 h 395"/>
                <a:gd name="T24" fmla="*/ 104 w 160"/>
                <a:gd name="T25" fmla="*/ 219 h 395"/>
                <a:gd name="T26" fmla="*/ 96 w 160"/>
                <a:gd name="T27" fmla="*/ 211 h 395"/>
                <a:gd name="T28" fmla="*/ 96 w 160"/>
                <a:gd name="T29" fmla="*/ 193 h 395"/>
                <a:gd name="T30" fmla="*/ 96 w 160"/>
                <a:gd name="T31" fmla="*/ 193 h 395"/>
                <a:gd name="T32" fmla="*/ 88 w 160"/>
                <a:gd name="T33" fmla="*/ 175 h 395"/>
                <a:gd name="T34" fmla="*/ 72 w 160"/>
                <a:gd name="T35" fmla="*/ 149 h 395"/>
                <a:gd name="T36" fmla="*/ 72 w 160"/>
                <a:gd name="T37" fmla="*/ 140 h 395"/>
                <a:gd name="T38" fmla="*/ 64 w 160"/>
                <a:gd name="T39" fmla="*/ 114 h 395"/>
                <a:gd name="T40" fmla="*/ 56 w 160"/>
                <a:gd name="T41" fmla="*/ 105 h 395"/>
                <a:gd name="T42" fmla="*/ 56 w 160"/>
                <a:gd name="T43" fmla="*/ 79 h 395"/>
                <a:gd name="T44" fmla="*/ 40 w 160"/>
                <a:gd name="T45" fmla="*/ 70 h 395"/>
                <a:gd name="T46" fmla="*/ 32 w 160"/>
                <a:gd name="T47" fmla="*/ 61 h 395"/>
                <a:gd name="T48" fmla="*/ 24 w 160"/>
                <a:gd name="T49" fmla="*/ 52 h 395"/>
                <a:gd name="T50" fmla="*/ 24 w 160"/>
                <a:gd name="T51" fmla="*/ 35 h 395"/>
                <a:gd name="T52" fmla="*/ 8 w 160"/>
                <a:gd name="T53" fmla="*/ 26 h 395"/>
                <a:gd name="T54" fmla="*/ 8 w 160"/>
                <a:gd name="T55" fmla="*/ 17 h 395"/>
                <a:gd name="T56" fmla="*/ 8 w 160"/>
                <a:gd name="T57" fmla="*/ 17 h 395"/>
                <a:gd name="T58" fmla="*/ 0 w 160"/>
                <a:gd name="T59" fmla="*/ 0 h 395"/>
                <a:gd name="T60" fmla="*/ 8 w 160"/>
                <a:gd name="T61" fmla="*/ 17 h 395"/>
                <a:gd name="T62" fmla="*/ 8 w 160"/>
                <a:gd name="T63" fmla="*/ 17 h 395"/>
                <a:gd name="T64" fmla="*/ 8 w 160"/>
                <a:gd name="T65" fmla="*/ 17 h 395"/>
                <a:gd name="T66" fmla="*/ 8 w 160"/>
                <a:gd name="T67" fmla="*/ 17 h 395"/>
                <a:gd name="T68" fmla="*/ 24 w 160"/>
                <a:gd name="T69" fmla="*/ 17 h 395"/>
                <a:gd name="T70" fmla="*/ 32 w 160"/>
                <a:gd name="T71" fmla="*/ 26 h 395"/>
                <a:gd name="T72" fmla="*/ 40 w 160"/>
                <a:gd name="T73" fmla="*/ 26 h 395"/>
                <a:gd name="T74" fmla="*/ 56 w 160"/>
                <a:gd name="T75" fmla="*/ 35 h 395"/>
                <a:gd name="T76" fmla="*/ 64 w 160"/>
                <a:gd name="T77" fmla="*/ 52 h 395"/>
                <a:gd name="T78" fmla="*/ 72 w 160"/>
                <a:gd name="T79" fmla="*/ 61 h 395"/>
                <a:gd name="T80" fmla="*/ 88 w 160"/>
                <a:gd name="T81" fmla="*/ 61 h 395"/>
                <a:gd name="T82" fmla="*/ 88 w 160"/>
                <a:gd name="T83" fmla="*/ 70 h 395"/>
                <a:gd name="T84" fmla="*/ 96 w 160"/>
                <a:gd name="T85" fmla="*/ 79 h 395"/>
                <a:gd name="T86" fmla="*/ 104 w 160"/>
                <a:gd name="T87" fmla="*/ 96 h 395"/>
                <a:gd name="T88" fmla="*/ 104 w 160"/>
                <a:gd name="T89" fmla="*/ 105 h 395"/>
                <a:gd name="T90" fmla="*/ 120 w 160"/>
                <a:gd name="T91" fmla="*/ 114 h 395"/>
                <a:gd name="T92" fmla="*/ 120 w 160"/>
                <a:gd name="T93" fmla="*/ 131 h 395"/>
                <a:gd name="T94" fmla="*/ 128 w 160"/>
                <a:gd name="T95" fmla="*/ 149 h 395"/>
                <a:gd name="T96" fmla="*/ 136 w 160"/>
                <a:gd name="T97" fmla="*/ 175 h 395"/>
                <a:gd name="T98" fmla="*/ 136 w 160"/>
                <a:gd name="T99" fmla="*/ 211 h 395"/>
                <a:gd name="T100" fmla="*/ 152 w 160"/>
                <a:gd name="T101" fmla="*/ 228 h 395"/>
                <a:gd name="T102" fmla="*/ 152 w 160"/>
                <a:gd name="T103" fmla="*/ 255 h 395"/>
                <a:gd name="T104" fmla="*/ 152 w 160"/>
                <a:gd name="T105" fmla="*/ 281 h 395"/>
                <a:gd name="T106" fmla="*/ 152 w 160"/>
                <a:gd name="T107" fmla="*/ 298 h 395"/>
                <a:gd name="T108" fmla="*/ 160 w 160"/>
                <a:gd name="T109" fmla="*/ 325 h 395"/>
                <a:gd name="T110" fmla="*/ 160 w 160"/>
                <a:gd name="T111" fmla="*/ 342 h 395"/>
                <a:gd name="T112" fmla="*/ 160 w 160"/>
                <a:gd name="T113" fmla="*/ 360 h 395"/>
                <a:gd name="T114" fmla="*/ 160 w 160"/>
                <a:gd name="T115" fmla="*/ 369 h 395"/>
                <a:gd name="T116" fmla="*/ 160 w 160"/>
                <a:gd name="T117" fmla="*/ 378 h 395"/>
                <a:gd name="T118" fmla="*/ 152 w 160"/>
                <a:gd name="T119" fmla="*/ 378 h 395"/>
                <a:gd name="T120" fmla="*/ 160 w 160"/>
                <a:gd name="T121" fmla="*/ 395 h 395"/>
                <a:gd name="T122" fmla="*/ 128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128" y="395"/>
                  </a:moveTo>
                  <a:lnTo>
                    <a:pt x="120" y="378"/>
                  </a:lnTo>
                  <a:lnTo>
                    <a:pt x="120" y="369"/>
                  </a:lnTo>
                  <a:lnTo>
                    <a:pt x="120" y="360"/>
                  </a:lnTo>
                  <a:lnTo>
                    <a:pt x="120" y="342"/>
                  </a:lnTo>
                  <a:lnTo>
                    <a:pt x="120" y="334"/>
                  </a:lnTo>
                  <a:lnTo>
                    <a:pt x="120" y="307"/>
                  </a:lnTo>
                  <a:lnTo>
                    <a:pt x="120" y="298"/>
                  </a:lnTo>
                  <a:lnTo>
                    <a:pt x="120" y="281"/>
                  </a:lnTo>
                  <a:lnTo>
                    <a:pt x="104" y="263"/>
                  </a:lnTo>
                  <a:lnTo>
                    <a:pt x="104" y="246"/>
                  </a:lnTo>
                  <a:lnTo>
                    <a:pt x="104" y="219"/>
                  </a:lnTo>
                  <a:lnTo>
                    <a:pt x="96" y="211"/>
                  </a:lnTo>
                  <a:lnTo>
                    <a:pt x="96" y="193"/>
                  </a:lnTo>
                  <a:lnTo>
                    <a:pt x="88" y="175"/>
                  </a:lnTo>
                  <a:lnTo>
                    <a:pt x="72" y="149"/>
                  </a:lnTo>
                  <a:lnTo>
                    <a:pt x="72" y="140"/>
                  </a:lnTo>
                  <a:lnTo>
                    <a:pt x="64" y="114"/>
                  </a:lnTo>
                  <a:lnTo>
                    <a:pt x="56" y="105"/>
                  </a:lnTo>
                  <a:lnTo>
                    <a:pt x="56" y="79"/>
                  </a:lnTo>
                  <a:lnTo>
                    <a:pt x="40" y="70"/>
                  </a:lnTo>
                  <a:lnTo>
                    <a:pt x="32" y="61"/>
                  </a:lnTo>
                  <a:lnTo>
                    <a:pt x="24" y="52"/>
                  </a:lnTo>
                  <a:lnTo>
                    <a:pt x="24" y="35"/>
                  </a:lnTo>
                  <a:lnTo>
                    <a:pt x="8" y="26"/>
                  </a:lnTo>
                  <a:lnTo>
                    <a:pt x="8" y="17"/>
                  </a:lnTo>
                  <a:lnTo>
                    <a:pt x="0" y="0"/>
                  </a:lnTo>
                  <a:lnTo>
                    <a:pt x="8" y="17"/>
                  </a:lnTo>
                  <a:lnTo>
                    <a:pt x="24" y="17"/>
                  </a:lnTo>
                  <a:lnTo>
                    <a:pt x="32" y="26"/>
                  </a:lnTo>
                  <a:lnTo>
                    <a:pt x="40" y="26"/>
                  </a:lnTo>
                  <a:lnTo>
                    <a:pt x="56" y="35"/>
                  </a:lnTo>
                  <a:lnTo>
                    <a:pt x="64" y="52"/>
                  </a:lnTo>
                  <a:lnTo>
                    <a:pt x="72" y="61"/>
                  </a:lnTo>
                  <a:lnTo>
                    <a:pt x="88" y="61"/>
                  </a:lnTo>
                  <a:lnTo>
                    <a:pt x="88" y="70"/>
                  </a:lnTo>
                  <a:lnTo>
                    <a:pt x="96" y="79"/>
                  </a:lnTo>
                  <a:lnTo>
                    <a:pt x="104" y="96"/>
                  </a:lnTo>
                  <a:lnTo>
                    <a:pt x="104" y="105"/>
                  </a:lnTo>
                  <a:lnTo>
                    <a:pt x="120" y="114"/>
                  </a:lnTo>
                  <a:lnTo>
                    <a:pt x="120" y="131"/>
                  </a:lnTo>
                  <a:lnTo>
                    <a:pt x="128" y="149"/>
                  </a:lnTo>
                  <a:lnTo>
                    <a:pt x="136" y="175"/>
                  </a:lnTo>
                  <a:lnTo>
                    <a:pt x="136" y="211"/>
                  </a:lnTo>
                  <a:lnTo>
                    <a:pt x="152" y="228"/>
                  </a:lnTo>
                  <a:lnTo>
                    <a:pt x="152" y="255"/>
                  </a:lnTo>
                  <a:lnTo>
                    <a:pt x="152" y="281"/>
                  </a:lnTo>
                  <a:lnTo>
                    <a:pt x="152" y="298"/>
                  </a:lnTo>
                  <a:lnTo>
                    <a:pt x="160" y="325"/>
                  </a:lnTo>
                  <a:lnTo>
                    <a:pt x="160" y="342"/>
                  </a:lnTo>
                  <a:lnTo>
                    <a:pt x="160" y="360"/>
                  </a:lnTo>
                  <a:lnTo>
                    <a:pt x="160" y="369"/>
                  </a:lnTo>
                  <a:lnTo>
                    <a:pt x="160" y="378"/>
                  </a:lnTo>
                  <a:lnTo>
                    <a:pt x="152" y="378"/>
                  </a:lnTo>
                  <a:lnTo>
                    <a:pt x="160" y="395"/>
                  </a:lnTo>
                  <a:lnTo>
                    <a:pt x="128"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19" name="Freeform 426"/>
            <p:cNvSpPr>
              <a:spLocks/>
            </p:cNvSpPr>
            <p:nvPr/>
          </p:nvSpPr>
          <p:spPr bwMode="auto">
            <a:xfrm>
              <a:off x="2723" y="2822"/>
              <a:ext cx="160" cy="395"/>
            </a:xfrm>
            <a:custGeom>
              <a:avLst/>
              <a:gdLst>
                <a:gd name="T0" fmla="*/ 128 w 160"/>
                <a:gd name="T1" fmla="*/ 395 h 395"/>
                <a:gd name="T2" fmla="*/ 120 w 160"/>
                <a:gd name="T3" fmla="*/ 378 h 395"/>
                <a:gd name="T4" fmla="*/ 120 w 160"/>
                <a:gd name="T5" fmla="*/ 378 h 395"/>
                <a:gd name="T6" fmla="*/ 120 w 160"/>
                <a:gd name="T7" fmla="*/ 369 h 395"/>
                <a:gd name="T8" fmla="*/ 120 w 160"/>
                <a:gd name="T9" fmla="*/ 360 h 395"/>
                <a:gd name="T10" fmla="*/ 120 w 160"/>
                <a:gd name="T11" fmla="*/ 342 h 395"/>
                <a:gd name="T12" fmla="*/ 120 w 160"/>
                <a:gd name="T13" fmla="*/ 334 h 395"/>
                <a:gd name="T14" fmla="*/ 120 w 160"/>
                <a:gd name="T15" fmla="*/ 307 h 395"/>
                <a:gd name="T16" fmla="*/ 120 w 160"/>
                <a:gd name="T17" fmla="*/ 298 h 395"/>
                <a:gd name="T18" fmla="*/ 120 w 160"/>
                <a:gd name="T19" fmla="*/ 281 h 395"/>
                <a:gd name="T20" fmla="*/ 104 w 160"/>
                <a:gd name="T21" fmla="*/ 263 h 395"/>
                <a:gd name="T22" fmla="*/ 104 w 160"/>
                <a:gd name="T23" fmla="*/ 246 h 395"/>
                <a:gd name="T24" fmla="*/ 104 w 160"/>
                <a:gd name="T25" fmla="*/ 219 h 395"/>
                <a:gd name="T26" fmla="*/ 96 w 160"/>
                <a:gd name="T27" fmla="*/ 211 h 395"/>
                <a:gd name="T28" fmla="*/ 96 w 160"/>
                <a:gd name="T29" fmla="*/ 193 h 395"/>
                <a:gd name="T30" fmla="*/ 96 w 160"/>
                <a:gd name="T31" fmla="*/ 193 h 395"/>
                <a:gd name="T32" fmla="*/ 88 w 160"/>
                <a:gd name="T33" fmla="*/ 175 h 395"/>
                <a:gd name="T34" fmla="*/ 72 w 160"/>
                <a:gd name="T35" fmla="*/ 149 h 395"/>
                <a:gd name="T36" fmla="*/ 72 w 160"/>
                <a:gd name="T37" fmla="*/ 140 h 395"/>
                <a:gd name="T38" fmla="*/ 64 w 160"/>
                <a:gd name="T39" fmla="*/ 114 h 395"/>
                <a:gd name="T40" fmla="*/ 56 w 160"/>
                <a:gd name="T41" fmla="*/ 105 h 395"/>
                <a:gd name="T42" fmla="*/ 56 w 160"/>
                <a:gd name="T43" fmla="*/ 79 h 395"/>
                <a:gd name="T44" fmla="*/ 40 w 160"/>
                <a:gd name="T45" fmla="*/ 70 h 395"/>
                <a:gd name="T46" fmla="*/ 32 w 160"/>
                <a:gd name="T47" fmla="*/ 61 h 395"/>
                <a:gd name="T48" fmla="*/ 24 w 160"/>
                <a:gd name="T49" fmla="*/ 52 h 395"/>
                <a:gd name="T50" fmla="*/ 24 w 160"/>
                <a:gd name="T51" fmla="*/ 35 h 395"/>
                <a:gd name="T52" fmla="*/ 8 w 160"/>
                <a:gd name="T53" fmla="*/ 26 h 395"/>
                <a:gd name="T54" fmla="*/ 8 w 160"/>
                <a:gd name="T55" fmla="*/ 17 h 395"/>
                <a:gd name="T56" fmla="*/ 8 w 160"/>
                <a:gd name="T57" fmla="*/ 17 h 395"/>
                <a:gd name="T58" fmla="*/ 0 w 160"/>
                <a:gd name="T59" fmla="*/ 0 h 395"/>
                <a:gd name="T60" fmla="*/ 8 w 160"/>
                <a:gd name="T61" fmla="*/ 17 h 395"/>
                <a:gd name="T62" fmla="*/ 8 w 160"/>
                <a:gd name="T63" fmla="*/ 17 h 395"/>
                <a:gd name="T64" fmla="*/ 8 w 160"/>
                <a:gd name="T65" fmla="*/ 17 h 395"/>
                <a:gd name="T66" fmla="*/ 8 w 160"/>
                <a:gd name="T67" fmla="*/ 17 h 395"/>
                <a:gd name="T68" fmla="*/ 24 w 160"/>
                <a:gd name="T69" fmla="*/ 17 h 395"/>
                <a:gd name="T70" fmla="*/ 32 w 160"/>
                <a:gd name="T71" fmla="*/ 26 h 395"/>
                <a:gd name="T72" fmla="*/ 40 w 160"/>
                <a:gd name="T73" fmla="*/ 26 h 395"/>
                <a:gd name="T74" fmla="*/ 56 w 160"/>
                <a:gd name="T75" fmla="*/ 35 h 395"/>
                <a:gd name="T76" fmla="*/ 64 w 160"/>
                <a:gd name="T77" fmla="*/ 52 h 395"/>
                <a:gd name="T78" fmla="*/ 72 w 160"/>
                <a:gd name="T79" fmla="*/ 61 h 395"/>
                <a:gd name="T80" fmla="*/ 88 w 160"/>
                <a:gd name="T81" fmla="*/ 61 h 395"/>
                <a:gd name="T82" fmla="*/ 88 w 160"/>
                <a:gd name="T83" fmla="*/ 70 h 395"/>
                <a:gd name="T84" fmla="*/ 96 w 160"/>
                <a:gd name="T85" fmla="*/ 79 h 395"/>
                <a:gd name="T86" fmla="*/ 104 w 160"/>
                <a:gd name="T87" fmla="*/ 96 h 395"/>
                <a:gd name="T88" fmla="*/ 104 w 160"/>
                <a:gd name="T89" fmla="*/ 105 h 395"/>
                <a:gd name="T90" fmla="*/ 120 w 160"/>
                <a:gd name="T91" fmla="*/ 114 h 395"/>
                <a:gd name="T92" fmla="*/ 120 w 160"/>
                <a:gd name="T93" fmla="*/ 131 h 395"/>
                <a:gd name="T94" fmla="*/ 128 w 160"/>
                <a:gd name="T95" fmla="*/ 149 h 395"/>
                <a:gd name="T96" fmla="*/ 136 w 160"/>
                <a:gd name="T97" fmla="*/ 175 h 395"/>
                <a:gd name="T98" fmla="*/ 136 w 160"/>
                <a:gd name="T99" fmla="*/ 211 h 395"/>
                <a:gd name="T100" fmla="*/ 152 w 160"/>
                <a:gd name="T101" fmla="*/ 228 h 395"/>
                <a:gd name="T102" fmla="*/ 152 w 160"/>
                <a:gd name="T103" fmla="*/ 255 h 395"/>
                <a:gd name="T104" fmla="*/ 152 w 160"/>
                <a:gd name="T105" fmla="*/ 281 h 395"/>
                <a:gd name="T106" fmla="*/ 152 w 160"/>
                <a:gd name="T107" fmla="*/ 298 h 395"/>
                <a:gd name="T108" fmla="*/ 160 w 160"/>
                <a:gd name="T109" fmla="*/ 325 h 395"/>
                <a:gd name="T110" fmla="*/ 160 w 160"/>
                <a:gd name="T111" fmla="*/ 342 h 395"/>
                <a:gd name="T112" fmla="*/ 160 w 160"/>
                <a:gd name="T113" fmla="*/ 360 h 395"/>
                <a:gd name="T114" fmla="*/ 160 w 160"/>
                <a:gd name="T115" fmla="*/ 369 h 395"/>
                <a:gd name="T116" fmla="*/ 160 w 160"/>
                <a:gd name="T117" fmla="*/ 378 h 395"/>
                <a:gd name="T118" fmla="*/ 152 w 160"/>
                <a:gd name="T119" fmla="*/ 378 h 395"/>
                <a:gd name="T120" fmla="*/ 160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128" y="395"/>
                  </a:moveTo>
                  <a:lnTo>
                    <a:pt x="120" y="378"/>
                  </a:lnTo>
                  <a:lnTo>
                    <a:pt x="120" y="369"/>
                  </a:lnTo>
                  <a:lnTo>
                    <a:pt x="120" y="360"/>
                  </a:lnTo>
                  <a:lnTo>
                    <a:pt x="120" y="342"/>
                  </a:lnTo>
                  <a:lnTo>
                    <a:pt x="120" y="334"/>
                  </a:lnTo>
                  <a:lnTo>
                    <a:pt x="120" y="307"/>
                  </a:lnTo>
                  <a:lnTo>
                    <a:pt x="120" y="298"/>
                  </a:lnTo>
                  <a:lnTo>
                    <a:pt x="120" y="281"/>
                  </a:lnTo>
                  <a:lnTo>
                    <a:pt x="104" y="263"/>
                  </a:lnTo>
                  <a:lnTo>
                    <a:pt x="104" y="246"/>
                  </a:lnTo>
                  <a:lnTo>
                    <a:pt x="104" y="219"/>
                  </a:lnTo>
                  <a:lnTo>
                    <a:pt x="96" y="211"/>
                  </a:lnTo>
                  <a:lnTo>
                    <a:pt x="96" y="193"/>
                  </a:lnTo>
                  <a:lnTo>
                    <a:pt x="88" y="175"/>
                  </a:lnTo>
                  <a:lnTo>
                    <a:pt x="72" y="149"/>
                  </a:lnTo>
                  <a:lnTo>
                    <a:pt x="72" y="140"/>
                  </a:lnTo>
                  <a:lnTo>
                    <a:pt x="64" y="114"/>
                  </a:lnTo>
                  <a:lnTo>
                    <a:pt x="56" y="105"/>
                  </a:lnTo>
                  <a:lnTo>
                    <a:pt x="56" y="79"/>
                  </a:lnTo>
                  <a:lnTo>
                    <a:pt x="40" y="70"/>
                  </a:lnTo>
                  <a:lnTo>
                    <a:pt x="32" y="61"/>
                  </a:lnTo>
                  <a:lnTo>
                    <a:pt x="24" y="52"/>
                  </a:lnTo>
                  <a:lnTo>
                    <a:pt x="24" y="35"/>
                  </a:lnTo>
                  <a:lnTo>
                    <a:pt x="8" y="26"/>
                  </a:lnTo>
                  <a:lnTo>
                    <a:pt x="8" y="17"/>
                  </a:lnTo>
                  <a:lnTo>
                    <a:pt x="0" y="0"/>
                  </a:lnTo>
                  <a:lnTo>
                    <a:pt x="8" y="17"/>
                  </a:lnTo>
                  <a:lnTo>
                    <a:pt x="24" y="17"/>
                  </a:lnTo>
                  <a:lnTo>
                    <a:pt x="32" y="26"/>
                  </a:lnTo>
                  <a:lnTo>
                    <a:pt x="40" y="26"/>
                  </a:lnTo>
                  <a:lnTo>
                    <a:pt x="56" y="35"/>
                  </a:lnTo>
                  <a:lnTo>
                    <a:pt x="64" y="52"/>
                  </a:lnTo>
                  <a:lnTo>
                    <a:pt x="72" y="61"/>
                  </a:lnTo>
                  <a:lnTo>
                    <a:pt x="88" y="61"/>
                  </a:lnTo>
                  <a:lnTo>
                    <a:pt x="88" y="70"/>
                  </a:lnTo>
                  <a:lnTo>
                    <a:pt x="96" y="79"/>
                  </a:lnTo>
                  <a:lnTo>
                    <a:pt x="104" y="96"/>
                  </a:lnTo>
                  <a:lnTo>
                    <a:pt x="104" y="105"/>
                  </a:lnTo>
                  <a:lnTo>
                    <a:pt x="120" y="114"/>
                  </a:lnTo>
                  <a:lnTo>
                    <a:pt x="120" y="131"/>
                  </a:lnTo>
                  <a:lnTo>
                    <a:pt x="128" y="149"/>
                  </a:lnTo>
                  <a:lnTo>
                    <a:pt x="136" y="175"/>
                  </a:lnTo>
                  <a:lnTo>
                    <a:pt x="136" y="211"/>
                  </a:lnTo>
                  <a:lnTo>
                    <a:pt x="152" y="228"/>
                  </a:lnTo>
                  <a:lnTo>
                    <a:pt x="152" y="255"/>
                  </a:lnTo>
                  <a:lnTo>
                    <a:pt x="152" y="281"/>
                  </a:lnTo>
                  <a:lnTo>
                    <a:pt x="152" y="298"/>
                  </a:lnTo>
                  <a:lnTo>
                    <a:pt x="160" y="325"/>
                  </a:lnTo>
                  <a:lnTo>
                    <a:pt x="160" y="342"/>
                  </a:lnTo>
                  <a:lnTo>
                    <a:pt x="160" y="360"/>
                  </a:lnTo>
                  <a:lnTo>
                    <a:pt x="160" y="369"/>
                  </a:lnTo>
                  <a:lnTo>
                    <a:pt x="160" y="378"/>
                  </a:lnTo>
                  <a:lnTo>
                    <a:pt x="152" y="378"/>
                  </a:lnTo>
                  <a:lnTo>
                    <a:pt x="160"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20" name="Freeform 427"/>
            <p:cNvSpPr>
              <a:spLocks/>
            </p:cNvSpPr>
            <p:nvPr/>
          </p:nvSpPr>
          <p:spPr bwMode="auto">
            <a:xfrm>
              <a:off x="2843" y="2760"/>
              <a:ext cx="200" cy="457"/>
            </a:xfrm>
            <a:custGeom>
              <a:avLst/>
              <a:gdLst>
                <a:gd name="T0" fmla="*/ 0 w 200"/>
                <a:gd name="T1" fmla="*/ 440 h 457"/>
                <a:gd name="T2" fmla="*/ 0 w 200"/>
                <a:gd name="T3" fmla="*/ 431 h 457"/>
                <a:gd name="T4" fmla="*/ 0 w 200"/>
                <a:gd name="T5" fmla="*/ 404 h 457"/>
                <a:gd name="T6" fmla="*/ 0 w 200"/>
                <a:gd name="T7" fmla="*/ 387 h 457"/>
                <a:gd name="T8" fmla="*/ 0 w 200"/>
                <a:gd name="T9" fmla="*/ 352 h 457"/>
                <a:gd name="T10" fmla="*/ 8 w 200"/>
                <a:gd name="T11" fmla="*/ 317 h 457"/>
                <a:gd name="T12" fmla="*/ 8 w 200"/>
                <a:gd name="T13" fmla="*/ 281 h 457"/>
                <a:gd name="T14" fmla="*/ 16 w 200"/>
                <a:gd name="T15" fmla="*/ 273 h 457"/>
                <a:gd name="T16" fmla="*/ 16 w 200"/>
                <a:gd name="T17" fmla="*/ 237 h 457"/>
                <a:gd name="T18" fmla="*/ 32 w 200"/>
                <a:gd name="T19" fmla="*/ 229 h 457"/>
                <a:gd name="T20" fmla="*/ 40 w 200"/>
                <a:gd name="T21" fmla="*/ 202 h 457"/>
                <a:gd name="T22" fmla="*/ 40 w 200"/>
                <a:gd name="T23" fmla="*/ 176 h 457"/>
                <a:gd name="T24" fmla="*/ 48 w 200"/>
                <a:gd name="T25" fmla="*/ 158 h 457"/>
                <a:gd name="T26" fmla="*/ 64 w 200"/>
                <a:gd name="T27" fmla="*/ 141 h 457"/>
                <a:gd name="T28" fmla="*/ 72 w 200"/>
                <a:gd name="T29" fmla="*/ 123 h 457"/>
                <a:gd name="T30" fmla="*/ 80 w 200"/>
                <a:gd name="T31" fmla="*/ 97 h 457"/>
                <a:gd name="T32" fmla="*/ 104 w 200"/>
                <a:gd name="T33" fmla="*/ 79 h 457"/>
                <a:gd name="T34" fmla="*/ 120 w 200"/>
                <a:gd name="T35" fmla="*/ 53 h 457"/>
                <a:gd name="T36" fmla="*/ 144 w 200"/>
                <a:gd name="T37" fmla="*/ 44 h 457"/>
                <a:gd name="T38" fmla="*/ 168 w 200"/>
                <a:gd name="T39" fmla="*/ 18 h 457"/>
                <a:gd name="T40" fmla="*/ 184 w 200"/>
                <a:gd name="T41" fmla="*/ 9 h 457"/>
                <a:gd name="T42" fmla="*/ 184 w 200"/>
                <a:gd name="T43" fmla="*/ 9 h 457"/>
                <a:gd name="T44" fmla="*/ 200 w 200"/>
                <a:gd name="T45" fmla="*/ 9 h 457"/>
                <a:gd name="T46" fmla="*/ 184 w 200"/>
                <a:gd name="T47" fmla="*/ 9 h 457"/>
                <a:gd name="T48" fmla="*/ 176 w 200"/>
                <a:gd name="T49" fmla="*/ 18 h 457"/>
                <a:gd name="T50" fmla="*/ 168 w 200"/>
                <a:gd name="T51" fmla="*/ 44 h 457"/>
                <a:gd name="T52" fmla="*/ 152 w 200"/>
                <a:gd name="T53" fmla="*/ 62 h 457"/>
                <a:gd name="T54" fmla="*/ 136 w 200"/>
                <a:gd name="T55" fmla="*/ 88 h 457"/>
                <a:gd name="T56" fmla="*/ 120 w 200"/>
                <a:gd name="T57" fmla="*/ 123 h 457"/>
                <a:gd name="T58" fmla="*/ 112 w 200"/>
                <a:gd name="T59" fmla="*/ 141 h 457"/>
                <a:gd name="T60" fmla="*/ 104 w 200"/>
                <a:gd name="T61" fmla="*/ 158 h 457"/>
                <a:gd name="T62" fmla="*/ 88 w 200"/>
                <a:gd name="T63" fmla="*/ 176 h 457"/>
                <a:gd name="T64" fmla="*/ 80 w 200"/>
                <a:gd name="T65" fmla="*/ 202 h 457"/>
                <a:gd name="T66" fmla="*/ 72 w 200"/>
                <a:gd name="T67" fmla="*/ 211 h 457"/>
                <a:gd name="T68" fmla="*/ 64 w 200"/>
                <a:gd name="T69" fmla="*/ 237 h 457"/>
                <a:gd name="T70" fmla="*/ 64 w 200"/>
                <a:gd name="T71" fmla="*/ 255 h 457"/>
                <a:gd name="T72" fmla="*/ 48 w 200"/>
                <a:gd name="T73" fmla="*/ 281 h 457"/>
                <a:gd name="T74" fmla="*/ 48 w 200"/>
                <a:gd name="T75" fmla="*/ 308 h 457"/>
                <a:gd name="T76" fmla="*/ 40 w 200"/>
                <a:gd name="T77" fmla="*/ 325 h 457"/>
                <a:gd name="T78" fmla="*/ 40 w 200"/>
                <a:gd name="T79" fmla="*/ 352 h 457"/>
                <a:gd name="T80" fmla="*/ 32 w 200"/>
                <a:gd name="T81" fmla="*/ 387 h 457"/>
                <a:gd name="T82" fmla="*/ 32 w 200"/>
                <a:gd name="T83" fmla="*/ 404 h 457"/>
                <a:gd name="T84" fmla="*/ 32 w 200"/>
                <a:gd name="T85" fmla="*/ 431 h 457"/>
                <a:gd name="T86" fmla="*/ 32 w 200"/>
                <a:gd name="T87" fmla="*/ 440 h 457"/>
                <a:gd name="T88" fmla="*/ 16 w 200"/>
                <a:gd name="T89" fmla="*/ 440 h 457"/>
                <a:gd name="T90" fmla="*/ 0 w 200"/>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0"/>
                <a:gd name="T139" fmla="*/ 0 h 457"/>
                <a:gd name="T140" fmla="*/ 200 w 200"/>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0" h="457">
                  <a:moveTo>
                    <a:pt x="0" y="457"/>
                  </a:moveTo>
                  <a:lnTo>
                    <a:pt x="0" y="440"/>
                  </a:lnTo>
                  <a:lnTo>
                    <a:pt x="0" y="431"/>
                  </a:lnTo>
                  <a:lnTo>
                    <a:pt x="0" y="422"/>
                  </a:lnTo>
                  <a:lnTo>
                    <a:pt x="0" y="404"/>
                  </a:lnTo>
                  <a:lnTo>
                    <a:pt x="0" y="396"/>
                  </a:lnTo>
                  <a:lnTo>
                    <a:pt x="0" y="387"/>
                  </a:lnTo>
                  <a:lnTo>
                    <a:pt x="0" y="360"/>
                  </a:lnTo>
                  <a:lnTo>
                    <a:pt x="0" y="352"/>
                  </a:lnTo>
                  <a:lnTo>
                    <a:pt x="8" y="325"/>
                  </a:lnTo>
                  <a:lnTo>
                    <a:pt x="8" y="317"/>
                  </a:lnTo>
                  <a:lnTo>
                    <a:pt x="8" y="290"/>
                  </a:lnTo>
                  <a:lnTo>
                    <a:pt x="8" y="281"/>
                  </a:lnTo>
                  <a:lnTo>
                    <a:pt x="8" y="273"/>
                  </a:lnTo>
                  <a:lnTo>
                    <a:pt x="16" y="273"/>
                  </a:lnTo>
                  <a:lnTo>
                    <a:pt x="16" y="246"/>
                  </a:lnTo>
                  <a:lnTo>
                    <a:pt x="16" y="237"/>
                  </a:lnTo>
                  <a:lnTo>
                    <a:pt x="32" y="237"/>
                  </a:lnTo>
                  <a:lnTo>
                    <a:pt x="32" y="229"/>
                  </a:lnTo>
                  <a:lnTo>
                    <a:pt x="32" y="211"/>
                  </a:lnTo>
                  <a:lnTo>
                    <a:pt x="40" y="202"/>
                  </a:lnTo>
                  <a:lnTo>
                    <a:pt x="40" y="193"/>
                  </a:lnTo>
                  <a:lnTo>
                    <a:pt x="40" y="176"/>
                  </a:lnTo>
                  <a:lnTo>
                    <a:pt x="48" y="167"/>
                  </a:lnTo>
                  <a:lnTo>
                    <a:pt x="48" y="158"/>
                  </a:lnTo>
                  <a:lnTo>
                    <a:pt x="64" y="158"/>
                  </a:lnTo>
                  <a:lnTo>
                    <a:pt x="64" y="141"/>
                  </a:lnTo>
                  <a:lnTo>
                    <a:pt x="72" y="132"/>
                  </a:lnTo>
                  <a:lnTo>
                    <a:pt x="72" y="123"/>
                  </a:lnTo>
                  <a:lnTo>
                    <a:pt x="80" y="123"/>
                  </a:lnTo>
                  <a:lnTo>
                    <a:pt x="80" y="97"/>
                  </a:lnTo>
                  <a:lnTo>
                    <a:pt x="88" y="88"/>
                  </a:lnTo>
                  <a:lnTo>
                    <a:pt x="104" y="79"/>
                  </a:lnTo>
                  <a:lnTo>
                    <a:pt x="112" y="62"/>
                  </a:lnTo>
                  <a:lnTo>
                    <a:pt x="120" y="53"/>
                  </a:lnTo>
                  <a:lnTo>
                    <a:pt x="136" y="44"/>
                  </a:lnTo>
                  <a:lnTo>
                    <a:pt x="144" y="44"/>
                  </a:lnTo>
                  <a:lnTo>
                    <a:pt x="152" y="26"/>
                  </a:lnTo>
                  <a:lnTo>
                    <a:pt x="168" y="18"/>
                  </a:lnTo>
                  <a:lnTo>
                    <a:pt x="176" y="18"/>
                  </a:lnTo>
                  <a:lnTo>
                    <a:pt x="184" y="9"/>
                  </a:lnTo>
                  <a:lnTo>
                    <a:pt x="184" y="0"/>
                  </a:lnTo>
                  <a:lnTo>
                    <a:pt x="200" y="9"/>
                  </a:lnTo>
                  <a:lnTo>
                    <a:pt x="184" y="9"/>
                  </a:lnTo>
                  <a:lnTo>
                    <a:pt x="176" y="18"/>
                  </a:lnTo>
                  <a:lnTo>
                    <a:pt x="176" y="26"/>
                  </a:lnTo>
                  <a:lnTo>
                    <a:pt x="168" y="44"/>
                  </a:lnTo>
                  <a:lnTo>
                    <a:pt x="152" y="53"/>
                  </a:lnTo>
                  <a:lnTo>
                    <a:pt x="152" y="62"/>
                  </a:lnTo>
                  <a:lnTo>
                    <a:pt x="144" y="79"/>
                  </a:lnTo>
                  <a:lnTo>
                    <a:pt x="136" y="88"/>
                  </a:lnTo>
                  <a:lnTo>
                    <a:pt x="120" y="97"/>
                  </a:lnTo>
                  <a:lnTo>
                    <a:pt x="120" y="123"/>
                  </a:lnTo>
                  <a:lnTo>
                    <a:pt x="112" y="132"/>
                  </a:lnTo>
                  <a:lnTo>
                    <a:pt x="112" y="141"/>
                  </a:lnTo>
                  <a:lnTo>
                    <a:pt x="112" y="158"/>
                  </a:lnTo>
                  <a:lnTo>
                    <a:pt x="104" y="158"/>
                  </a:lnTo>
                  <a:lnTo>
                    <a:pt x="88" y="167"/>
                  </a:lnTo>
                  <a:lnTo>
                    <a:pt x="88" y="176"/>
                  </a:lnTo>
                  <a:lnTo>
                    <a:pt x="80" y="193"/>
                  </a:lnTo>
                  <a:lnTo>
                    <a:pt x="80" y="202"/>
                  </a:lnTo>
                  <a:lnTo>
                    <a:pt x="72" y="211"/>
                  </a:lnTo>
                  <a:lnTo>
                    <a:pt x="72" y="229"/>
                  </a:lnTo>
                  <a:lnTo>
                    <a:pt x="64" y="237"/>
                  </a:lnTo>
                  <a:lnTo>
                    <a:pt x="64" y="246"/>
                  </a:lnTo>
                  <a:lnTo>
                    <a:pt x="64" y="255"/>
                  </a:lnTo>
                  <a:lnTo>
                    <a:pt x="48" y="273"/>
                  </a:lnTo>
                  <a:lnTo>
                    <a:pt x="48" y="281"/>
                  </a:lnTo>
                  <a:lnTo>
                    <a:pt x="48" y="290"/>
                  </a:lnTo>
                  <a:lnTo>
                    <a:pt x="48" y="308"/>
                  </a:lnTo>
                  <a:lnTo>
                    <a:pt x="40" y="317"/>
                  </a:lnTo>
                  <a:lnTo>
                    <a:pt x="40" y="325"/>
                  </a:lnTo>
                  <a:lnTo>
                    <a:pt x="40" y="343"/>
                  </a:lnTo>
                  <a:lnTo>
                    <a:pt x="40" y="352"/>
                  </a:lnTo>
                  <a:lnTo>
                    <a:pt x="32" y="360"/>
                  </a:lnTo>
                  <a:lnTo>
                    <a:pt x="32" y="387"/>
                  </a:lnTo>
                  <a:lnTo>
                    <a:pt x="32" y="396"/>
                  </a:lnTo>
                  <a:lnTo>
                    <a:pt x="32" y="404"/>
                  </a:lnTo>
                  <a:lnTo>
                    <a:pt x="32" y="422"/>
                  </a:lnTo>
                  <a:lnTo>
                    <a:pt x="32" y="431"/>
                  </a:lnTo>
                  <a:lnTo>
                    <a:pt x="32" y="440"/>
                  </a:lnTo>
                  <a:lnTo>
                    <a:pt x="16" y="440"/>
                  </a:lnTo>
                  <a:lnTo>
                    <a:pt x="32" y="457"/>
                  </a:lnTo>
                  <a:lnTo>
                    <a:pt x="0"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21" name="Freeform 428"/>
            <p:cNvSpPr>
              <a:spLocks/>
            </p:cNvSpPr>
            <p:nvPr/>
          </p:nvSpPr>
          <p:spPr bwMode="auto">
            <a:xfrm>
              <a:off x="2843" y="2760"/>
              <a:ext cx="200" cy="457"/>
            </a:xfrm>
            <a:custGeom>
              <a:avLst/>
              <a:gdLst>
                <a:gd name="T0" fmla="*/ 0 w 200"/>
                <a:gd name="T1" fmla="*/ 440 h 457"/>
                <a:gd name="T2" fmla="*/ 0 w 200"/>
                <a:gd name="T3" fmla="*/ 431 h 457"/>
                <a:gd name="T4" fmla="*/ 0 w 200"/>
                <a:gd name="T5" fmla="*/ 404 h 457"/>
                <a:gd name="T6" fmla="*/ 0 w 200"/>
                <a:gd name="T7" fmla="*/ 387 h 457"/>
                <a:gd name="T8" fmla="*/ 0 w 200"/>
                <a:gd name="T9" fmla="*/ 352 h 457"/>
                <a:gd name="T10" fmla="*/ 8 w 200"/>
                <a:gd name="T11" fmla="*/ 317 h 457"/>
                <a:gd name="T12" fmla="*/ 8 w 200"/>
                <a:gd name="T13" fmla="*/ 281 h 457"/>
                <a:gd name="T14" fmla="*/ 16 w 200"/>
                <a:gd name="T15" fmla="*/ 273 h 457"/>
                <a:gd name="T16" fmla="*/ 16 w 200"/>
                <a:gd name="T17" fmla="*/ 237 h 457"/>
                <a:gd name="T18" fmla="*/ 32 w 200"/>
                <a:gd name="T19" fmla="*/ 229 h 457"/>
                <a:gd name="T20" fmla="*/ 40 w 200"/>
                <a:gd name="T21" fmla="*/ 202 h 457"/>
                <a:gd name="T22" fmla="*/ 40 w 200"/>
                <a:gd name="T23" fmla="*/ 176 h 457"/>
                <a:gd name="T24" fmla="*/ 48 w 200"/>
                <a:gd name="T25" fmla="*/ 158 h 457"/>
                <a:gd name="T26" fmla="*/ 64 w 200"/>
                <a:gd name="T27" fmla="*/ 141 h 457"/>
                <a:gd name="T28" fmla="*/ 72 w 200"/>
                <a:gd name="T29" fmla="*/ 123 h 457"/>
                <a:gd name="T30" fmla="*/ 80 w 200"/>
                <a:gd name="T31" fmla="*/ 97 h 457"/>
                <a:gd name="T32" fmla="*/ 104 w 200"/>
                <a:gd name="T33" fmla="*/ 79 h 457"/>
                <a:gd name="T34" fmla="*/ 120 w 200"/>
                <a:gd name="T35" fmla="*/ 53 h 457"/>
                <a:gd name="T36" fmla="*/ 144 w 200"/>
                <a:gd name="T37" fmla="*/ 44 h 457"/>
                <a:gd name="T38" fmla="*/ 168 w 200"/>
                <a:gd name="T39" fmla="*/ 18 h 457"/>
                <a:gd name="T40" fmla="*/ 184 w 200"/>
                <a:gd name="T41" fmla="*/ 9 h 457"/>
                <a:gd name="T42" fmla="*/ 184 w 200"/>
                <a:gd name="T43" fmla="*/ 9 h 457"/>
                <a:gd name="T44" fmla="*/ 200 w 200"/>
                <a:gd name="T45" fmla="*/ 9 h 457"/>
                <a:gd name="T46" fmla="*/ 184 w 200"/>
                <a:gd name="T47" fmla="*/ 9 h 457"/>
                <a:gd name="T48" fmla="*/ 176 w 200"/>
                <a:gd name="T49" fmla="*/ 18 h 457"/>
                <a:gd name="T50" fmla="*/ 168 w 200"/>
                <a:gd name="T51" fmla="*/ 44 h 457"/>
                <a:gd name="T52" fmla="*/ 152 w 200"/>
                <a:gd name="T53" fmla="*/ 62 h 457"/>
                <a:gd name="T54" fmla="*/ 136 w 200"/>
                <a:gd name="T55" fmla="*/ 88 h 457"/>
                <a:gd name="T56" fmla="*/ 120 w 200"/>
                <a:gd name="T57" fmla="*/ 123 h 457"/>
                <a:gd name="T58" fmla="*/ 112 w 200"/>
                <a:gd name="T59" fmla="*/ 141 h 457"/>
                <a:gd name="T60" fmla="*/ 104 w 200"/>
                <a:gd name="T61" fmla="*/ 158 h 457"/>
                <a:gd name="T62" fmla="*/ 88 w 200"/>
                <a:gd name="T63" fmla="*/ 176 h 457"/>
                <a:gd name="T64" fmla="*/ 80 w 200"/>
                <a:gd name="T65" fmla="*/ 202 h 457"/>
                <a:gd name="T66" fmla="*/ 72 w 200"/>
                <a:gd name="T67" fmla="*/ 211 h 457"/>
                <a:gd name="T68" fmla="*/ 64 w 200"/>
                <a:gd name="T69" fmla="*/ 237 h 457"/>
                <a:gd name="T70" fmla="*/ 64 w 200"/>
                <a:gd name="T71" fmla="*/ 255 h 457"/>
                <a:gd name="T72" fmla="*/ 48 w 200"/>
                <a:gd name="T73" fmla="*/ 281 h 457"/>
                <a:gd name="T74" fmla="*/ 48 w 200"/>
                <a:gd name="T75" fmla="*/ 308 h 457"/>
                <a:gd name="T76" fmla="*/ 40 w 200"/>
                <a:gd name="T77" fmla="*/ 325 h 457"/>
                <a:gd name="T78" fmla="*/ 40 w 200"/>
                <a:gd name="T79" fmla="*/ 352 h 457"/>
                <a:gd name="T80" fmla="*/ 32 w 200"/>
                <a:gd name="T81" fmla="*/ 387 h 457"/>
                <a:gd name="T82" fmla="*/ 32 w 200"/>
                <a:gd name="T83" fmla="*/ 404 h 457"/>
                <a:gd name="T84" fmla="*/ 32 w 200"/>
                <a:gd name="T85" fmla="*/ 431 h 457"/>
                <a:gd name="T86" fmla="*/ 32 w 200"/>
                <a:gd name="T87" fmla="*/ 440 h 457"/>
                <a:gd name="T88" fmla="*/ 16 w 200"/>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0"/>
                <a:gd name="T136" fmla="*/ 0 h 457"/>
                <a:gd name="T137" fmla="*/ 200 w 200"/>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0" h="457">
                  <a:moveTo>
                    <a:pt x="0" y="457"/>
                  </a:moveTo>
                  <a:lnTo>
                    <a:pt x="0" y="440"/>
                  </a:lnTo>
                  <a:lnTo>
                    <a:pt x="0" y="431"/>
                  </a:lnTo>
                  <a:lnTo>
                    <a:pt x="0" y="422"/>
                  </a:lnTo>
                  <a:lnTo>
                    <a:pt x="0" y="404"/>
                  </a:lnTo>
                  <a:lnTo>
                    <a:pt x="0" y="396"/>
                  </a:lnTo>
                  <a:lnTo>
                    <a:pt x="0" y="387"/>
                  </a:lnTo>
                  <a:lnTo>
                    <a:pt x="0" y="360"/>
                  </a:lnTo>
                  <a:lnTo>
                    <a:pt x="0" y="352"/>
                  </a:lnTo>
                  <a:lnTo>
                    <a:pt x="8" y="325"/>
                  </a:lnTo>
                  <a:lnTo>
                    <a:pt x="8" y="317"/>
                  </a:lnTo>
                  <a:lnTo>
                    <a:pt x="8" y="290"/>
                  </a:lnTo>
                  <a:lnTo>
                    <a:pt x="8" y="281"/>
                  </a:lnTo>
                  <a:lnTo>
                    <a:pt x="8" y="273"/>
                  </a:lnTo>
                  <a:lnTo>
                    <a:pt x="16" y="273"/>
                  </a:lnTo>
                  <a:lnTo>
                    <a:pt x="16" y="246"/>
                  </a:lnTo>
                  <a:lnTo>
                    <a:pt x="16" y="237"/>
                  </a:lnTo>
                  <a:lnTo>
                    <a:pt x="32" y="237"/>
                  </a:lnTo>
                  <a:lnTo>
                    <a:pt x="32" y="229"/>
                  </a:lnTo>
                  <a:lnTo>
                    <a:pt x="32" y="211"/>
                  </a:lnTo>
                  <a:lnTo>
                    <a:pt x="40" y="202"/>
                  </a:lnTo>
                  <a:lnTo>
                    <a:pt x="40" y="193"/>
                  </a:lnTo>
                  <a:lnTo>
                    <a:pt x="40" y="176"/>
                  </a:lnTo>
                  <a:lnTo>
                    <a:pt x="48" y="167"/>
                  </a:lnTo>
                  <a:lnTo>
                    <a:pt x="48" y="158"/>
                  </a:lnTo>
                  <a:lnTo>
                    <a:pt x="64" y="158"/>
                  </a:lnTo>
                  <a:lnTo>
                    <a:pt x="64" y="141"/>
                  </a:lnTo>
                  <a:lnTo>
                    <a:pt x="72" y="132"/>
                  </a:lnTo>
                  <a:lnTo>
                    <a:pt x="72" y="123"/>
                  </a:lnTo>
                  <a:lnTo>
                    <a:pt x="80" y="123"/>
                  </a:lnTo>
                  <a:lnTo>
                    <a:pt x="80" y="97"/>
                  </a:lnTo>
                  <a:lnTo>
                    <a:pt x="88" y="88"/>
                  </a:lnTo>
                  <a:lnTo>
                    <a:pt x="104" y="79"/>
                  </a:lnTo>
                  <a:lnTo>
                    <a:pt x="112" y="62"/>
                  </a:lnTo>
                  <a:lnTo>
                    <a:pt x="120" y="53"/>
                  </a:lnTo>
                  <a:lnTo>
                    <a:pt x="136" y="44"/>
                  </a:lnTo>
                  <a:lnTo>
                    <a:pt x="144" y="44"/>
                  </a:lnTo>
                  <a:lnTo>
                    <a:pt x="152" y="26"/>
                  </a:lnTo>
                  <a:lnTo>
                    <a:pt x="168" y="18"/>
                  </a:lnTo>
                  <a:lnTo>
                    <a:pt x="176" y="18"/>
                  </a:lnTo>
                  <a:lnTo>
                    <a:pt x="184" y="9"/>
                  </a:lnTo>
                  <a:lnTo>
                    <a:pt x="184" y="0"/>
                  </a:lnTo>
                  <a:lnTo>
                    <a:pt x="200" y="9"/>
                  </a:lnTo>
                  <a:lnTo>
                    <a:pt x="184" y="9"/>
                  </a:lnTo>
                  <a:lnTo>
                    <a:pt x="176" y="18"/>
                  </a:lnTo>
                  <a:lnTo>
                    <a:pt x="176" y="26"/>
                  </a:lnTo>
                  <a:lnTo>
                    <a:pt x="168" y="44"/>
                  </a:lnTo>
                  <a:lnTo>
                    <a:pt x="152" y="53"/>
                  </a:lnTo>
                  <a:lnTo>
                    <a:pt x="152" y="62"/>
                  </a:lnTo>
                  <a:lnTo>
                    <a:pt x="144" y="79"/>
                  </a:lnTo>
                  <a:lnTo>
                    <a:pt x="136" y="88"/>
                  </a:lnTo>
                  <a:lnTo>
                    <a:pt x="120" y="97"/>
                  </a:lnTo>
                  <a:lnTo>
                    <a:pt x="120" y="123"/>
                  </a:lnTo>
                  <a:lnTo>
                    <a:pt x="112" y="132"/>
                  </a:lnTo>
                  <a:lnTo>
                    <a:pt x="112" y="141"/>
                  </a:lnTo>
                  <a:lnTo>
                    <a:pt x="112" y="158"/>
                  </a:lnTo>
                  <a:lnTo>
                    <a:pt x="104" y="158"/>
                  </a:lnTo>
                  <a:lnTo>
                    <a:pt x="88" y="167"/>
                  </a:lnTo>
                  <a:lnTo>
                    <a:pt x="88" y="176"/>
                  </a:lnTo>
                  <a:lnTo>
                    <a:pt x="80" y="193"/>
                  </a:lnTo>
                  <a:lnTo>
                    <a:pt x="80" y="202"/>
                  </a:lnTo>
                  <a:lnTo>
                    <a:pt x="72" y="211"/>
                  </a:lnTo>
                  <a:lnTo>
                    <a:pt x="72" y="229"/>
                  </a:lnTo>
                  <a:lnTo>
                    <a:pt x="64" y="237"/>
                  </a:lnTo>
                  <a:lnTo>
                    <a:pt x="64" y="246"/>
                  </a:lnTo>
                  <a:lnTo>
                    <a:pt x="64" y="255"/>
                  </a:lnTo>
                  <a:lnTo>
                    <a:pt x="48" y="273"/>
                  </a:lnTo>
                  <a:lnTo>
                    <a:pt x="48" y="281"/>
                  </a:lnTo>
                  <a:lnTo>
                    <a:pt x="48" y="290"/>
                  </a:lnTo>
                  <a:lnTo>
                    <a:pt x="48" y="308"/>
                  </a:lnTo>
                  <a:lnTo>
                    <a:pt x="40" y="317"/>
                  </a:lnTo>
                  <a:lnTo>
                    <a:pt x="40" y="325"/>
                  </a:lnTo>
                  <a:lnTo>
                    <a:pt x="40" y="343"/>
                  </a:lnTo>
                  <a:lnTo>
                    <a:pt x="40" y="352"/>
                  </a:lnTo>
                  <a:lnTo>
                    <a:pt x="32" y="360"/>
                  </a:lnTo>
                  <a:lnTo>
                    <a:pt x="32" y="387"/>
                  </a:lnTo>
                  <a:lnTo>
                    <a:pt x="32" y="396"/>
                  </a:lnTo>
                  <a:lnTo>
                    <a:pt x="32" y="404"/>
                  </a:lnTo>
                  <a:lnTo>
                    <a:pt x="32" y="422"/>
                  </a:lnTo>
                  <a:lnTo>
                    <a:pt x="32" y="431"/>
                  </a:lnTo>
                  <a:lnTo>
                    <a:pt x="32" y="440"/>
                  </a:lnTo>
                  <a:lnTo>
                    <a:pt x="16" y="440"/>
                  </a:lnTo>
                  <a:lnTo>
                    <a:pt x="32"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22" name="Freeform 429"/>
            <p:cNvSpPr>
              <a:spLocks/>
            </p:cNvSpPr>
            <p:nvPr/>
          </p:nvSpPr>
          <p:spPr bwMode="auto">
            <a:xfrm>
              <a:off x="2859" y="2892"/>
              <a:ext cx="240" cy="325"/>
            </a:xfrm>
            <a:custGeom>
              <a:avLst/>
              <a:gdLst>
                <a:gd name="T0" fmla="*/ 0 w 240"/>
                <a:gd name="T1" fmla="*/ 325 h 325"/>
                <a:gd name="T2" fmla="*/ 0 w 240"/>
                <a:gd name="T3" fmla="*/ 308 h 325"/>
                <a:gd name="T4" fmla="*/ 0 w 240"/>
                <a:gd name="T5" fmla="*/ 308 h 325"/>
                <a:gd name="T6" fmla="*/ 0 w 240"/>
                <a:gd name="T7" fmla="*/ 299 h 325"/>
                <a:gd name="T8" fmla="*/ 0 w 240"/>
                <a:gd name="T9" fmla="*/ 290 h 325"/>
                <a:gd name="T10" fmla="*/ 0 w 240"/>
                <a:gd name="T11" fmla="*/ 272 h 325"/>
                <a:gd name="T12" fmla="*/ 0 w 240"/>
                <a:gd name="T13" fmla="*/ 255 h 325"/>
                <a:gd name="T14" fmla="*/ 0 w 240"/>
                <a:gd name="T15" fmla="*/ 237 h 325"/>
                <a:gd name="T16" fmla="*/ 16 w 240"/>
                <a:gd name="T17" fmla="*/ 220 h 325"/>
                <a:gd name="T18" fmla="*/ 16 w 240"/>
                <a:gd name="T19" fmla="*/ 211 h 325"/>
                <a:gd name="T20" fmla="*/ 24 w 240"/>
                <a:gd name="T21" fmla="*/ 185 h 325"/>
                <a:gd name="T22" fmla="*/ 24 w 240"/>
                <a:gd name="T23" fmla="*/ 176 h 325"/>
                <a:gd name="T24" fmla="*/ 32 w 240"/>
                <a:gd name="T25" fmla="*/ 149 h 325"/>
                <a:gd name="T26" fmla="*/ 48 w 240"/>
                <a:gd name="T27" fmla="*/ 141 h 325"/>
                <a:gd name="T28" fmla="*/ 48 w 240"/>
                <a:gd name="T29" fmla="*/ 123 h 325"/>
                <a:gd name="T30" fmla="*/ 56 w 240"/>
                <a:gd name="T31" fmla="*/ 123 h 325"/>
                <a:gd name="T32" fmla="*/ 64 w 240"/>
                <a:gd name="T33" fmla="*/ 105 h 325"/>
                <a:gd name="T34" fmla="*/ 72 w 240"/>
                <a:gd name="T35" fmla="*/ 97 h 325"/>
                <a:gd name="T36" fmla="*/ 96 w 240"/>
                <a:gd name="T37" fmla="*/ 79 h 325"/>
                <a:gd name="T38" fmla="*/ 104 w 240"/>
                <a:gd name="T39" fmla="*/ 70 h 325"/>
                <a:gd name="T40" fmla="*/ 128 w 240"/>
                <a:gd name="T41" fmla="*/ 61 h 325"/>
                <a:gd name="T42" fmla="*/ 152 w 240"/>
                <a:gd name="T43" fmla="*/ 44 h 325"/>
                <a:gd name="T44" fmla="*/ 160 w 240"/>
                <a:gd name="T45" fmla="*/ 35 h 325"/>
                <a:gd name="T46" fmla="*/ 184 w 240"/>
                <a:gd name="T47" fmla="*/ 35 h 325"/>
                <a:gd name="T48" fmla="*/ 192 w 240"/>
                <a:gd name="T49" fmla="*/ 26 h 325"/>
                <a:gd name="T50" fmla="*/ 216 w 240"/>
                <a:gd name="T51" fmla="*/ 9 h 325"/>
                <a:gd name="T52" fmla="*/ 224 w 240"/>
                <a:gd name="T53" fmla="*/ 9 h 325"/>
                <a:gd name="T54" fmla="*/ 232 w 240"/>
                <a:gd name="T55" fmla="*/ 9 h 325"/>
                <a:gd name="T56" fmla="*/ 232 w 240"/>
                <a:gd name="T57" fmla="*/ 9 h 325"/>
                <a:gd name="T58" fmla="*/ 232 w 240"/>
                <a:gd name="T59" fmla="*/ 0 h 325"/>
                <a:gd name="T60" fmla="*/ 240 w 240"/>
                <a:gd name="T61" fmla="*/ 9 h 325"/>
                <a:gd name="T62" fmla="*/ 232 w 240"/>
                <a:gd name="T63" fmla="*/ 9 h 325"/>
                <a:gd name="T64" fmla="*/ 232 w 240"/>
                <a:gd name="T65" fmla="*/ 9 h 325"/>
                <a:gd name="T66" fmla="*/ 224 w 240"/>
                <a:gd name="T67" fmla="*/ 9 h 325"/>
                <a:gd name="T68" fmla="*/ 216 w 240"/>
                <a:gd name="T69" fmla="*/ 26 h 325"/>
                <a:gd name="T70" fmla="*/ 200 w 240"/>
                <a:gd name="T71" fmla="*/ 26 h 325"/>
                <a:gd name="T72" fmla="*/ 192 w 240"/>
                <a:gd name="T73" fmla="*/ 35 h 325"/>
                <a:gd name="T74" fmla="*/ 184 w 240"/>
                <a:gd name="T75" fmla="*/ 44 h 325"/>
                <a:gd name="T76" fmla="*/ 168 w 240"/>
                <a:gd name="T77" fmla="*/ 44 h 325"/>
                <a:gd name="T78" fmla="*/ 152 w 240"/>
                <a:gd name="T79" fmla="*/ 61 h 325"/>
                <a:gd name="T80" fmla="*/ 136 w 240"/>
                <a:gd name="T81" fmla="*/ 70 h 325"/>
                <a:gd name="T82" fmla="*/ 120 w 240"/>
                <a:gd name="T83" fmla="*/ 79 h 325"/>
                <a:gd name="T84" fmla="*/ 104 w 240"/>
                <a:gd name="T85" fmla="*/ 97 h 325"/>
                <a:gd name="T86" fmla="*/ 96 w 240"/>
                <a:gd name="T87" fmla="*/ 105 h 325"/>
                <a:gd name="T88" fmla="*/ 88 w 240"/>
                <a:gd name="T89" fmla="*/ 114 h 325"/>
                <a:gd name="T90" fmla="*/ 88 w 240"/>
                <a:gd name="T91" fmla="*/ 123 h 325"/>
                <a:gd name="T92" fmla="*/ 72 w 240"/>
                <a:gd name="T93" fmla="*/ 141 h 325"/>
                <a:gd name="T94" fmla="*/ 64 w 240"/>
                <a:gd name="T95" fmla="*/ 149 h 325"/>
                <a:gd name="T96" fmla="*/ 56 w 240"/>
                <a:gd name="T97" fmla="*/ 176 h 325"/>
                <a:gd name="T98" fmla="*/ 56 w 240"/>
                <a:gd name="T99" fmla="*/ 185 h 325"/>
                <a:gd name="T100" fmla="*/ 48 w 240"/>
                <a:gd name="T101" fmla="*/ 211 h 325"/>
                <a:gd name="T102" fmla="*/ 32 w 240"/>
                <a:gd name="T103" fmla="*/ 228 h 325"/>
                <a:gd name="T104" fmla="*/ 32 w 240"/>
                <a:gd name="T105" fmla="*/ 237 h 325"/>
                <a:gd name="T106" fmla="*/ 32 w 240"/>
                <a:gd name="T107" fmla="*/ 264 h 325"/>
                <a:gd name="T108" fmla="*/ 24 w 240"/>
                <a:gd name="T109" fmla="*/ 272 h 325"/>
                <a:gd name="T110" fmla="*/ 24 w 240"/>
                <a:gd name="T111" fmla="*/ 290 h 325"/>
                <a:gd name="T112" fmla="*/ 24 w 240"/>
                <a:gd name="T113" fmla="*/ 299 h 325"/>
                <a:gd name="T114" fmla="*/ 24 w 240"/>
                <a:gd name="T115" fmla="*/ 308 h 325"/>
                <a:gd name="T116" fmla="*/ 24 w 240"/>
                <a:gd name="T117" fmla="*/ 308 h 325"/>
                <a:gd name="T118" fmla="*/ 16 w 240"/>
                <a:gd name="T119" fmla="*/ 308 h 325"/>
                <a:gd name="T120" fmla="*/ 24 w 240"/>
                <a:gd name="T121" fmla="*/ 325 h 325"/>
                <a:gd name="T122" fmla="*/ 0 w 240"/>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0"/>
                <a:gd name="T187" fmla="*/ 0 h 325"/>
                <a:gd name="T188" fmla="*/ 240 w 240"/>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0" h="325">
                  <a:moveTo>
                    <a:pt x="0" y="325"/>
                  </a:moveTo>
                  <a:lnTo>
                    <a:pt x="0" y="308"/>
                  </a:lnTo>
                  <a:lnTo>
                    <a:pt x="0" y="299"/>
                  </a:lnTo>
                  <a:lnTo>
                    <a:pt x="0" y="290"/>
                  </a:lnTo>
                  <a:lnTo>
                    <a:pt x="0" y="272"/>
                  </a:lnTo>
                  <a:lnTo>
                    <a:pt x="0" y="255"/>
                  </a:lnTo>
                  <a:lnTo>
                    <a:pt x="0" y="237"/>
                  </a:lnTo>
                  <a:lnTo>
                    <a:pt x="16" y="220"/>
                  </a:lnTo>
                  <a:lnTo>
                    <a:pt x="16" y="211"/>
                  </a:lnTo>
                  <a:lnTo>
                    <a:pt x="24" y="185"/>
                  </a:lnTo>
                  <a:lnTo>
                    <a:pt x="24" y="176"/>
                  </a:lnTo>
                  <a:lnTo>
                    <a:pt x="32" y="149"/>
                  </a:lnTo>
                  <a:lnTo>
                    <a:pt x="48" y="141"/>
                  </a:lnTo>
                  <a:lnTo>
                    <a:pt x="48" y="123"/>
                  </a:lnTo>
                  <a:lnTo>
                    <a:pt x="56" y="123"/>
                  </a:lnTo>
                  <a:lnTo>
                    <a:pt x="64" y="105"/>
                  </a:lnTo>
                  <a:lnTo>
                    <a:pt x="72" y="97"/>
                  </a:lnTo>
                  <a:lnTo>
                    <a:pt x="96" y="79"/>
                  </a:lnTo>
                  <a:lnTo>
                    <a:pt x="104" y="70"/>
                  </a:lnTo>
                  <a:lnTo>
                    <a:pt x="128" y="61"/>
                  </a:lnTo>
                  <a:lnTo>
                    <a:pt x="152" y="44"/>
                  </a:lnTo>
                  <a:lnTo>
                    <a:pt x="160" y="35"/>
                  </a:lnTo>
                  <a:lnTo>
                    <a:pt x="184" y="35"/>
                  </a:lnTo>
                  <a:lnTo>
                    <a:pt x="192" y="26"/>
                  </a:lnTo>
                  <a:lnTo>
                    <a:pt x="216" y="9"/>
                  </a:lnTo>
                  <a:lnTo>
                    <a:pt x="224" y="9"/>
                  </a:lnTo>
                  <a:lnTo>
                    <a:pt x="232" y="9"/>
                  </a:lnTo>
                  <a:lnTo>
                    <a:pt x="232" y="0"/>
                  </a:lnTo>
                  <a:lnTo>
                    <a:pt x="240" y="9"/>
                  </a:lnTo>
                  <a:lnTo>
                    <a:pt x="232" y="9"/>
                  </a:lnTo>
                  <a:lnTo>
                    <a:pt x="224" y="9"/>
                  </a:lnTo>
                  <a:lnTo>
                    <a:pt x="216" y="26"/>
                  </a:lnTo>
                  <a:lnTo>
                    <a:pt x="200" y="26"/>
                  </a:lnTo>
                  <a:lnTo>
                    <a:pt x="192" y="35"/>
                  </a:lnTo>
                  <a:lnTo>
                    <a:pt x="184" y="44"/>
                  </a:lnTo>
                  <a:lnTo>
                    <a:pt x="168" y="44"/>
                  </a:lnTo>
                  <a:lnTo>
                    <a:pt x="152" y="61"/>
                  </a:lnTo>
                  <a:lnTo>
                    <a:pt x="136" y="70"/>
                  </a:lnTo>
                  <a:lnTo>
                    <a:pt x="120" y="79"/>
                  </a:lnTo>
                  <a:lnTo>
                    <a:pt x="104" y="97"/>
                  </a:lnTo>
                  <a:lnTo>
                    <a:pt x="96" y="105"/>
                  </a:lnTo>
                  <a:lnTo>
                    <a:pt x="88" y="114"/>
                  </a:lnTo>
                  <a:lnTo>
                    <a:pt x="88" y="123"/>
                  </a:lnTo>
                  <a:lnTo>
                    <a:pt x="72" y="141"/>
                  </a:lnTo>
                  <a:lnTo>
                    <a:pt x="64" y="149"/>
                  </a:lnTo>
                  <a:lnTo>
                    <a:pt x="56" y="176"/>
                  </a:lnTo>
                  <a:lnTo>
                    <a:pt x="56" y="185"/>
                  </a:lnTo>
                  <a:lnTo>
                    <a:pt x="48" y="211"/>
                  </a:lnTo>
                  <a:lnTo>
                    <a:pt x="32" y="228"/>
                  </a:lnTo>
                  <a:lnTo>
                    <a:pt x="32" y="237"/>
                  </a:lnTo>
                  <a:lnTo>
                    <a:pt x="32" y="264"/>
                  </a:lnTo>
                  <a:lnTo>
                    <a:pt x="24" y="272"/>
                  </a:lnTo>
                  <a:lnTo>
                    <a:pt x="24" y="290"/>
                  </a:lnTo>
                  <a:lnTo>
                    <a:pt x="24" y="299"/>
                  </a:lnTo>
                  <a:lnTo>
                    <a:pt x="24" y="308"/>
                  </a:lnTo>
                  <a:lnTo>
                    <a:pt x="16" y="308"/>
                  </a:lnTo>
                  <a:lnTo>
                    <a:pt x="24" y="325"/>
                  </a:lnTo>
                  <a:lnTo>
                    <a:pt x="0"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23" name="Freeform 430"/>
            <p:cNvSpPr>
              <a:spLocks/>
            </p:cNvSpPr>
            <p:nvPr/>
          </p:nvSpPr>
          <p:spPr bwMode="auto">
            <a:xfrm>
              <a:off x="2859" y="2892"/>
              <a:ext cx="240" cy="325"/>
            </a:xfrm>
            <a:custGeom>
              <a:avLst/>
              <a:gdLst>
                <a:gd name="T0" fmla="*/ 0 w 240"/>
                <a:gd name="T1" fmla="*/ 325 h 325"/>
                <a:gd name="T2" fmla="*/ 0 w 240"/>
                <a:gd name="T3" fmla="*/ 308 h 325"/>
                <a:gd name="T4" fmla="*/ 0 w 240"/>
                <a:gd name="T5" fmla="*/ 308 h 325"/>
                <a:gd name="T6" fmla="*/ 0 w 240"/>
                <a:gd name="T7" fmla="*/ 299 h 325"/>
                <a:gd name="T8" fmla="*/ 0 w 240"/>
                <a:gd name="T9" fmla="*/ 290 h 325"/>
                <a:gd name="T10" fmla="*/ 0 w 240"/>
                <a:gd name="T11" fmla="*/ 272 h 325"/>
                <a:gd name="T12" fmla="*/ 0 w 240"/>
                <a:gd name="T13" fmla="*/ 255 h 325"/>
                <a:gd name="T14" fmla="*/ 0 w 240"/>
                <a:gd name="T15" fmla="*/ 237 h 325"/>
                <a:gd name="T16" fmla="*/ 16 w 240"/>
                <a:gd name="T17" fmla="*/ 220 h 325"/>
                <a:gd name="T18" fmla="*/ 16 w 240"/>
                <a:gd name="T19" fmla="*/ 211 h 325"/>
                <a:gd name="T20" fmla="*/ 24 w 240"/>
                <a:gd name="T21" fmla="*/ 185 h 325"/>
                <a:gd name="T22" fmla="*/ 24 w 240"/>
                <a:gd name="T23" fmla="*/ 176 h 325"/>
                <a:gd name="T24" fmla="*/ 32 w 240"/>
                <a:gd name="T25" fmla="*/ 149 h 325"/>
                <a:gd name="T26" fmla="*/ 48 w 240"/>
                <a:gd name="T27" fmla="*/ 141 h 325"/>
                <a:gd name="T28" fmla="*/ 48 w 240"/>
                <a:gd name="T29" fmla="*/ 123 h 325"/>
                <a:gd name="T30" fmla="*/ 56 w 240"/>
                <a:gd name="T31" fmla="*/ 123 h 325"/>
                <a:gd name="T32" fmla="*/ 64 w 240"/>
                <a:gd name="T33" fmla="*/ 105 h 325"/>
                <a:gd name="T34" fmla="*/ 72 w 240"/>
                <a:gd name="T35" fmla="*/ 97 h 325"/>
                <a:gd name="T36" fmla="*/ 96 w 240"/>
                <a:gd name="T37" fmla="*/ 79 h 325"/>
                <a:gd name="T38" fmla="*/ 104 w 240"/>
                <a:gd name="T39" fmla="*/ 70 h 325"/>
                <a:gd name="T40" fmla="*/ 128 w 240"/>
                <a:gd name="T41" fmla="*/ 61 h 325"/>
                <a:gd name="T42" fmla="*/ 152 w 240"/>
                <a:gd name="T43" fmla="*/ 44 h 325"/>
                <a:gd name="T44" fmla="*/ 160 w 240"/>
                <a:gd name="T45" fmla="*/ 35 h 325"/>
                <a:gd name="T46" fmla="*/ 184 w 240"/>
                <a:gd name="T47" fmla="*/ 35 h 325"/>
                <a:gd name="T48" fmla="*/ 192 w 240"/>
                <a:gd name="T49" fmla="*/ 26 h 325"/>
                <a:gd name="T50" fmla="*/ 216 w 240"/>
                <a:gd name="T51" fmla="*/ 9 h 325"/>
                <a:gd name="T52" fmla="*/ 224 w 240"/>
                <a:gd name="T53" fmla="*/ 9 h 325"/>
                <a:gd name="T54" fmla="*/ 232 w 240"/>
                <a:gd name="T55" fmla="*/ 9 h 325"/>
                <a:gd name="T56" fmla="*/ 232 w 240"/>
                <a:gd name="T57" fmla="*/ 9 h 325"/>
                <a:gd name="T58" fmla="*/ 232 w 240"/>
                <a:gd name="T59" fmla="*/ 0 h 325"/>
                <a:gd name="T60" fmla="*/ 240 w 240"/>
                <a:gd name="T61" fmla="*/ 9 h 325"/>
                <a:gd name="T62" fmla="*/ 232 w 240"/>
                <a:gd name="T63" fmla="*/ 9 h 325"/>
                <a:gd name="T64" fmla="*/ 232 w 240"/>
                <a:gd name="T65" fmla="*/ 9 h 325"/>
                <a:gd name="T66" fmla="*/ 224 w 240"/>
                <a:gd name="T67" fmla="*/ 9 h 325"/>
                <a:gd name="T68" fmla="*/ 216 w 240"/>
                <a:gd name="T69" fmla="*/ 26 h 325"/>
                <a:gd name="T70" fmla="*/ 200 w 240"/>
                <a:gd name="T71" fmla="*/ 26 h 325"/>
                <a:gd name="T72" fmla="*/ 192 w 240"/>
                <a:gd name="T73" fmla="*/ 35 h 325"/>
                <a:gd name="T74" fmla="*/ 184 w 240"/>
                <a:gd name="T75" fmla="*/ 44 h 325"/>
                <a:gd name="T76" fmla="*/ 168 w 240"/>
                <a:gd name="T77" fmla="*/ 44 h 325"/>
                <a:gd name="T78" fmla="*/ 152 w 240"/>
                <a:gd name="T79" fmla="*/ 61 h 325"/>
                <a:gd name="T80" fmla="*/ 136 w 240"/>
                <a:gd name="T81" fmla="*/ 70 h 325"/>
                <a:gd name="T82" fmla="*/ 120 w 240"/>
                <a:gd name="T83" fmla="*/ 79 h 325"/>
                <a:gd name="T84" fmla="*/ 104 w 240"/>
                <a:gd name="T85" fmla="*/ 97 h 325"/>
                <a:gd name="T86" fmla="*/ 96 w 240"/>
                <a:gd name="T87" fmla="*/ 105 h 325"/>
                <a:gd name="T88" fmla="*/ 88 w 240"/>
                <a:gd name="T89" fmla="*/ 114 h 325"/>
                <a:gd name="T90" fmla="*/ 88 w 240"/>
                <a:gd name="T91" fmla="*/ 123 h 325"/>
                <a:gd name="T92" fmla="*/ 72 w 240"/>
                <a:gd name="T93" fmla="*/ 141 h 325"/>
                <a:gd name="T94" fmla="*/ 64 w 240"/>
                <a:gd name="T95" fmla="*/ 149 h 325"/>
                <a:gd name="T96" fmla="*/ 56 w 240"/>
                <a:gd name="T97" fmla="*/ 176 h 325"/>
                <a:gd name="T98" fmla="*/ 56 w 240"/>
                <a:gd name="T99" fmla="*/ 185 h 325"/>
                <a:gd name="T100" fmla="*/ 48 w 240"/>
                <a:gd name="T101" fmla="*/ 211 h 325"/>
                <a:gd name="T102" fmla="*/ 32 w 240"/>
                <a:gd name="T103" fmla="*/ 228 h 325"/>
                <a:gd name="T104" fmla="*/ 32 w 240"/>
                <a:gd name="T105" fmla="*/ 237 h 325"/>
                <a:gd name="T106" fmla="*/ 32 w 240"/>
                <a:gd name="T107" fmla="*/ 264 h 325"/>
                <a:gd name="T108" fmla="*/ 24 w 240"/>
                <a:gd name="T109" fmla="*/ 272 h 325"/>
                <a:gd name="T110" fmla="*/ 24 w 240"/>
                <a:gd name="T111" fmla="*/ 290 h 325"/>
                <a:gd name="T112" fmla="*/ 24 w 240"/>
                <a:gd name="T113" fmla="*/ 299 h 325"/>
                <a:gd name="T114" fmla="*/ 24 w 240"/>
                <a:gd name="T115" fmla="*/ 308 h 325"/>
                <a:gd name="T116" fmla="*/ 24 w 240"/>
                <a:gd name="T117" fmla="*/ 308 h 325"/>
                <a:gd name="T118" fmla="*/ 16 w 240"/>
                <a:gd name="T119" fmla="*/ 308 h 325"/>
                <a:gd name="T120" fmla="*/ 24 w 240"/>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0"/>
                <a:gd name="T184" fmla="*/ 0 h 325"/>
                <a:gd name="T185" fmla="*/ 240 w 240"/>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0" h="325">
                  <a:moveTo>
                    <a:pt x="0" y="325"/>
                  </a:moveTo>
                  <a:lnTo>
                    <a:pt x="0" y="308"/>
                  </a:lnTo>
                  <a:lnTo>
                    <a:pt x="0" y="299"/>
                  </a:lnTo>
                  <a:lnTo>
                    <a:pt x="0" y="290"/>
                  </a:lnTo>
                  <a:lnTo>
                    <a:pt x="0" y="272"/>
                  </a:lnTo>
                  <a:lnTo>
                    <a:pt x="0" y="255"/>
                  </a:lnTo>
                  <a:lnTo>
                    <a:pt x="0" y="237"/>
                  </a:lnTo>
                  <a:lnTo>
                    <a:pt x="16" y="220"/>
                  </a:lnTo>
                  <a:lnTo>
                    <a:pt x="16" y="211"/>
                  </a:lnTo>
                  <a:lnTo>
                    <a:pt x="24" y="185"/>
                  </a:lnTo>
                  <a:lnTo>
                    <a:pt x="24" y="176"/>
                  </a:lnTo>
                  <a:lnTo>
                    <a:pt x="32" y="149"/>
                  </a:lnTo>
                  <a:lnTo>
                    <a:pt x="48" y="141"/>
                  </a:lnTo>
                  <a:lnTo>
                    <a:pt x="48" y="123"/>
                  </a:lnTo>
                  <a:lnTo>
                    <a:pt x="56" y="123"/>
                  </a:lnTo>
                  <a:lnTo>
                    <a:pt x="64" y="105"/>
                  </a:lnTo>
                  <a:lnTo>
                    <a:pt x="72" y="97"/>
                  </a:lnTo>
                  <a:lnTo>
                    <a:pt x="96" y="79"/>
                  </a:lnTo>
                  <a:lnTo>
                    <a:pt x="104" y="70"/>
                  </a:lnTo>
                  <a:lnTo>
                    <a:pt x="128" y="61"/>
                  </a:lnTo>
                  <a:lnTo>
                    <a:pt x="152" y="44"/>
                  </a:lnTo>
                  <a:lnTo>
                    <a:pt x="160" y="35"/>
                  </a:lnTo>
                  <a:lnTo>
                    <a:pt x="184" y="35"/>
                  </a:lnTo>
                  <a:lnTo>
                    <a:pt x="192" y="26"/>
                  </a:lnTo>
                  <a:lnTo>
                    <a:pt x="216" y="9"/>
                  </a:lnTo>
                  <a:lnTo>
                    <a:pt x="224" y="9"/>
                  </a:lnTo>
                  <a:lnTo>
                    <a:pt x="232" y="9"/>
                  </a:lnTo>
                  <a:lnTo>
                    <a:pt x="232" y="0"/>
                  </a:lnTo>
                  <a:lnTo>
                    <a:pt x="240" y="9"/>
                  </a:lnTo>
                  <a:lnTo>
                    <a:pt x="232" y="9"/>
                  </a:lnTo>
                  <a:lnTo>
                    <a:pt x="224" y="9"/>
                  </a:lnTo>
                  <a:lnTo>
                    <a:pt x="216" y="26"/>
                  </a:lnTo>
                  <a:lnTo>
                    <a:pt x="200" y="26"/>
                  </a:lnTo>
                  <a:lnTo>
                    <a:pt x="192" y="35"/>
                  </a:lnTo>
                  <a:lnTo>
                    <a:pt x="184" y="44"/>
                  </a:lnTo>
                  <a:lnTo>
                    <a:pt x="168" y="44"/>
                  </a:lnTo>
                  <a:lnTo>
                    <a:pt x="152" y="61"/>
                  </a:lnTo>
                  <a:lnTo>
                    <a:pt x="136" y="70"/>
                  </a:lnTo>
                  <a:lnTo>
                    <a:pt x="120" y="79"/>
                  </a:lnTo>
                  <a:lnTo>
                    <a:pt x="104" y="97"/>
                  </a:lnTo>
                  <a:lnTo>
                    <a:pt x="96" y="105"/>
                  </a:lnTo>
                  <a:lnTo>
                    <a:pt x="88" y="114"/>
                  </a:lnTo>
                  <a:lnTo>
                    <a:pt x="88" y="123"/>
                  </a:lnTo>
                  <a:lnTo>
                    <a:pt x="72" y="141"/>
                  </a:lnTo>
                  <a:lnTo>
                    <a:pt x="64" y="149"/>
                  </a:lnTo>
                  <a:lnTo>
                    <a:pt x="56" y="176"/>
                  </a:lnTo>
                  <a:lnTo>
                    <a:pt x="56" y="185"/>
                  </a:lnTo>
                  <a:lnTo>
                    <a:pt x="48" y="211"/>
                  </a:lnTo>
                  <a:lnTo>
                    <a:pt x="32" y="228"/>
                  </a:lnTo>
                  <a:lnTo>
                    <a:pt x="32" y="237"/>
                  </a:lnTo>
                  <a:lnTo>
                    <a:pt x="32" y="264"/>
                  </a:lnTo>
                  <a:lnTo>
                    <a:pt x="24" y="272"/>
                  </a:lnTo>
                  <a:lnTo>
                    <a:pt x="24" y="290"/>
                  </a:lnTo>
                  <a:lnTo>
                    <a:pt x="24" y="299"/>
                  </a:lnTo>
                  <a:lnTo>
                    <a:pt x="24" y="308"/>
                  </a:lnTo>
                  <a:lnTo>
                    <a:pt x="16" y="308"/>
                  </a:lnTo>
                  <a:lnTo>
                    <a:pt x="24"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8561" name="Group 431"/>
          <p:cNvGrpSpPr>
            <a:grpSpLocks/>
          </p:cNvGrpSpPr>
          <p:nvPr/>
        </p:nvGrpSpPr>
        <p:grpSpPr bwMode="auto">
          <a:xfrm>
            <a:off x="4627563" y="3087688"/>
            <a:ext cx="774700" cy="614362"/>
            <a:chOff x="1692" y="3226"/>
            <a:chExt cx="488" cy="387"/>
          </a:xfrm>
        </p:grpSpPr>
        <p:sp>
          <p:nvSpPr>
            <p:cNvPr id="494665" name="Freeform 432"/>
            <p:cNvSpPr>
              <a:spLocks/>
            </p:cNvSpPr>
            <p:nvPr/>
          </p:nvSpPr>
          <p:spPr bwMode="auto">
            <a:xfrm>
              <a:off x="1996" y="3226"/>
              <a:ext cx="40" cy="53"/>
            </a:xfrm>
            <a:custGeom>
              <a:avLst/>
              <a:gdLst>
                <a:gd name="T0" fmla="*/ 0 w 40"/>
                <a:gd name="T1" fmla="*/ 0 h 53"/>
                <a:gd name="T2" fmla="*/ 0 w 40"/>
                <a:gd name="T3" fmla="*/ 9 h 53"/>
                <a:gd name="T4" fmla="*/ 0 w 40"/>
                <a:gd name="T5" fmla="*/ 18 h 53"/>
                <a:gd name="T6" fmla="*/ 8 w 40"/>
                <a:gd name="T7" fmla="*/ 18 h 53"/>
                <a:gd name="T8" fmla="*/ 24 w 40"/>
                <a:gd name="T9" fmla="*/ 18 h 53"/>
                <a:gd name="T10" fmla="*/ 24 w 40"/>
                <a:gd name="T11" fmla="*/ 35 h 53"/>
                <a:gd name="T12" fmla="*/ 32 w 40"/>
                <a:gd name="T13" fmla="*/ 35 h 53"/>
                <a:gd name="T14" fmla="*/ 32 w 40"/>
                <a:gd name="T15" fmla="*/ 44 h 53"/>
                <a:gd name="T16" fmla="*/ 40 w 40"/>
                <a:gd name="T17" fmla="*/ 44 h 53"/>
                <a:gd name="T18" fmla="*/ 4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0" y="0"/>
                  </a:moveTo>
                  <a:lnTo>
                    <a:pt x="0" y="9"/>
                  </a:lnTo>
                  <a:lnTo>
                    <a:pt x="0" y="18"/>
                  </a:lnTo>
                  <a:lnTo>
                    <a:pt x="8" y="18"/>
                  </a:lnTo>
                  <a:lnTo>
                    <a:pt x="24" y="18"/>
                  </a:lnTo>
                  <a:lnTo>
                    <a:pt x="24" y="35"/>
                  </a:lnTo>
                  <a:lnTo>
                    <a:pt x="32" y="35"/>
                  </a:lnTo>
                  <a:lnTo>
                    <a:pt x="32" y="44"/>
                  </a:lnTo>
                  <a:lnTo>
                    <a:pt x="40" y="44"/>
                  </a:lnTo>
                  <a:lnTo>
                    <a:pt x="4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66" name="Freeform 433"/>
            <p:cNvSpPr>
              <a:spLocks/>
            </p:cNvSpPr>
            <p:nvPr/>
          </p:nvSpPr>
          <p:spPr bwMode="auto">
            <a:xfrm>
              <a:off x="1940" y="3226"/>
              <a:ext cx="56" cy="97"/>
            </a:xfrm>
            <a:custGeom>
              <a:avLst/>
              <a:gdLst>
                <a:gd name="T0" fmla="*/ 56 w 56"/>
                <a:gd name="T1" fmla="*/ 0 h 97"/>
                <a:gd name="T2" fmla="*/ 56 w 56"/>
                <a:gd name="T3" fmla="*/ 9 h 97"/>
                <a:gd name="T4" fmla="*/ 56 w 56"/>
                <a:gd name="T5" fmla="*/ 18 h 97"/>
                <a:gd name="T6" fmla="*/ 48 w 56"/>
                <a:gd name="T7" fmla="*/ 35 h 97"/>
                <a:gd name="T8" fmla="*/ 32 w 56"/>
                <a:gd name="T9" fmla="*/ 44 h 97"/>
                <a:gd name="T10" fmla="*/ 24 w 56"/>
                <a:gd name="T11" fmla="*/ 53 h 97"/>
                <a:gd name="T12" fmla="*/ 16 w 56"/>
                <a:gd name="T13" fmla="*/ 62 h 97"/>
                <a:gd name="T14" fmla="*/ 0 w 56"/>
                <a:gd name="T15" fmla="*/ 79 h 97"/>
                <a:gd name="T16" fmla="*/ 0 w 56"/>
                <a:gd name="T17" fmla="*/ 88 h 97"/>
                <a:gd name="T18" fmla="*/ 0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56" y="0"/>
                  </a:moveTo>
                  <a:lnTo>
                    <a:pt x="56" y="9"/>
                  </a:lnTo>
                  <a:lnTo>
                    <a:pt x="56" y="18"/>
                  </a:lnTo>
                  <a:lnTo>
                    <a:pt x="48" y="35"/>
                  </a:lnTo>
                  <a:lnTo>
                    <a:pt x="32" y="44"/>
                  </a:lnTo>
                  <a:lnTo>
                    <a:pt x="24" y="53"/>
                  </a:lnTo>
                  <a:lnTo>
                    <a:pt x="16" y="62"/>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67" name="Freeform 434"/>
            <p:cNvSpPr>
              <a:spLocks/>
            </p:cNvSpPr>
            <p:nvPr/>
          </p:nvSpPr>
          <p:spPr bwMode="auto">
            <a:xfrm>
              <a:off x="1884" y="3226"/>
              <a:ext cx="80" cy="97"/>
            </a:xfrm>
            <a:custGeom>
              <a:avLst/>
              <a:gdLst>
                <a:gd name="T0" fmla="*/ 80 w 80"/>
                <a:gd name="T1" fmla="*/ 0 h 97"/>
                <a:gd name="T2" fmla="*/ 72 w 80"/>
                <a:gd name="T3" fmla="*/ 35 h 97"/>
                <a:gd name="T4" fmla="*/ 56 w 80"/>
                <a:gd name="T5" fmla="*/ 35 h 97"/>
                <a:gd name="T6" fmla="*/ 56 w 80"/>
                <a:gd name="T7" fmla="*/ 44 h 97"/>
                <a:gd name="T8" fmla="*/ 48 w 80"/>
                <a:gd name="T9" fmla="*/ 44 h 97"/>
                <a:gd name="T10" fmla="*/ 40 w 80"/>
                <a:gd name="T11" fmla="*/ 44 h 97"/>
                <a:gd name="T12" fmla="*/ 32 w 80"/>
                <a:gd name="T13" fmla="*/ 53 h 97"/>
                <a:gd name="T14" fmla="*/ 16 w 80"/>
                <a:gd name="T15" fmla="*/ 53 h 97"/>
                <a:gd name="T16" fmla="*/ 16 w 80"/>
                <a:gd name="T17" fmla="*/ 62 h 97"/>
                <a:gd name="T18" fmla="*/ 8 w 80"/>
                <a:gd name="T19" fmla="*/ 62 h 97"/>
                <a:gd name="T20" fmla="*/ 8 w 80"/>
                <a:gd name="T21" fmla="*/ 79 h 97"/>
                <a:gd name="T22" fmla="*/ 0 w 80"/>
                <a:gd name="T23" fmla="*/ 79 h 97"/>
                <a:gd name="T24" fmla="*/ 0 w 80"/>
                <a:gd name="T25" fmla="*/ 88 h 97"/>
                <a:gd name="T26" fmla="*/ 0 w 80"/>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
                <a:gd name="T43" fmla="*/ 0 h 97"/>
                <a:gd name="T44" fmla="*/ 80 w 80"/>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 h="97">
                  <a:moveTo>
                    <a:pt x="80" y="0"/>
                  </a:moveTo>
                  <a:lnTo>
                    <a:pt x="72" y="35"/>
                  </a:lnTo>
                  <a:lnTo>
                    <a:pt x="56" y="35"/>
                  </a:lnTo>
                  <a:lnTo>
                    <a:pt x="56" y="44"/>
                  </a:lnTo>
                  <a:lnTo>
                    <a:pt x="48" y="44"/>
                  </a:lnTo>
                  <a:lnTo>
                    <a:pt x="40" y="44"/>
                  </a:lnTo>
                  <a:lnTo>
                    <a:pt x="32" y="53"/>
                  </a:lnTo>
                  <a:lnTo>
                    <a:pt x="16" y="53"/>
                  </a:lnTo>
                  <a:lnTo>
                    <a:pt x="16" y="62"/>
                  </a:lnTo>
                  <a:lnTo>
                    <a:pt x="8" y="62"/>
                  </a:lnTo>
                  <a:lnTo>
                    <a:pt x="8" y="79"/>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68" name="Freeform 435"/>
            <p:cNvSpPr>
              <a:spLocks/>
            </p:cNvSpPr>
            <p:nvPr/>
          </p:nvSpPr>
          <p:spPr bwMode="auto">
            <a:xfrm>
              <a:off x="1972" y="3270"/>
              <a:ext cx="56" cy="114"/>
            </a:xfrm>
            <a:custGeom>
              <a:avLst/>
              <a:gdLst>
                <a:gd name="T0" fmla="*/ 0 w 56"/>
                <a:gd name="T1" fmla="*/ 0 h 114"/>
                <a:gd name="T2" fmla="*/ 0 w 56"/>
                <a:gd name="T3" fmla="*/ 9 h 114"/>
                <a:gd name="T4" fmla="*/ 0 w 56"/>
                <a:gd name="T5" fmla="*/ 18 h 114"/>
                <a:gd name="T6" fmla="*/ 0 w 56"/>
                <a:gd name="T7" fmla="*/ 35 h 114"/>
                <a:gd name="T8" fmla="*/ 16 w 56"/>
                <a:gd name="T9" fmla="*/ 44 h 114"/>
                <a:gd name="T10" fmla="*/ 24 w 56"/>
                <a:gd name="T11" fmla="*/ 53 h 114"/>
                <a:gd name="T12" fmla="*/ 48 w 56"/>
                <a:gd name="T13" fmla="*/ 70 h 114"/>
                <a:gd name="T14" fmla="*/ 48 w 56"/>
                <a:gd name="T15" fmla="*/ 79 h 114"/>
                <a:gd name="T16" fmla="*/ 48 w 56"/>
                <a:gd name="T17" fmla="*/ 88 h 114"/>
                <a:gd name="T18" fmla="*/ 56 w 56"/>
                <a:gd name="T19" fmla="*/ 88 h 114"/>
                <a:gd name="T20" fmla="*/ 56 w 56"/>
                <a:gd name="T21" fmla="*/ 105 h 114"/>
                <a:gd name="T22" fmla="*/ 56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0" y="0"/>
                  </a:moveTo>
                  <a:lnTo>
                    <a:pt x="0" y="9"/>
                  </a:lnTo>
                  <a:lnTo>
                    <a:pt x="0" y="18"/>
                  </a:lnTo>
                  <a:lnTo>
                    <a:pt x="0" y="35"/>
                  </a:lnTo>
                  <a:lnTo>
                    <a:pt x="16" y="44"/>
                  </a:lnTo>
                  <a:lnTo>
                    <a:pt x="24" y="53"/>
                  </a:lnTo>
                  <a:lnTo>
                    <a:pt x="48" y="70"/>
                  </a:lnTo>
                  <a:lnTo>
                    <a:pt x="48" y="79"/>
                  </a:lnTo>
                  <a:lnTo>
                    <a:pt x="48" y="88"/>
                  </a:lnTo>
                  <a:lnTo>
                    <a:pt x="56" y="88"/>
                  </a:lnTo>
                  <a:lnTo>
                    <a:pt x="56" y="105"/>
                  </a:lnTo>
                  <a:lnTo>
                    <a:pt x="5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69" name="Freeform 436"/>
            <p:cNvSpPr>
              <a:spLocks/>
            </p:cNvSpPr>
            <p:nvPr/>
          </p:nvSpPr>
          <p:spPr bwMode="auto">
            <a:xfrm>
              <a:off x="1900" y="3226"/>
              <a:ext cx="72" cy="158"/>
            </a:xfrm>
            <a:custGeom>
              <a:avLst/>
              <a:gdLst>
                <a:gd name="T0" fmla="*/ 72 w 72"/>
                <a:gd name="T1" fmla="*/ 0 h 158"/>
                <a:gd name="T2" fmla="*/ 64 w 72"/>
                <a:gd name="T3" fmla="*/ 44 h 158"/>
                <a:gd name="T4" fmla="*/ 64 w 72"/>
                <a:gd name="T5" fmla="*/ 53 h 158"/>
                <a:gd name="T6" fmla="*/ 56 w 72"/>
                <a:gd name="T7" fmla="*/ 53 h 158"/>
                <a:gd name="T8" fmla="*/ 56 w 72"/>
                <a:gd name="T9" fmla="*/ 62 h 158"/>
                <a:gd name="T10" fmla="*/ 40 w 72"/>
                <a:gd name="T11" fmla="*/ 79 h 158"/>
                <a:gd name="T12" fmla="*/ 32 w 72"/>
                <a:gd name="T13" fmla="*/ 79 h 158"/>
                <a:gd name="T14" fmla="*/ 32 w 72"/>
                <a:gd name="T15" fmla="*/ 88 h 158"/>
                <a:gd name="T16" fmla="*/ 24 w 72"/>
                <a:gd name="T17" fmla="*/ 88 h 158"/>
                <a:gd name="T18" fmla="*/ 24 w 72"/>
                <a:gd name="T19" fmla="*/ 97 h 158"/>
                <a:gd name="T20" fmla="*/ 24 w 72"/>
                <a:gd name="T21" fmla="*/ 114 h 158"/>
                <a:gd name="T22" fmla="*/ 16 w 72"/>
                <a:gd name="T23" fmla="*/ 114 h 158"/>
                <a:gd name="T24" fmla="*/ 16 w 72"/>
                <a:gd name="T25" fmla="*/ 123 h 158"/>
                <a:gd name="T26" fmla="*/ 0 w 72"/>
                <a:gd name="T27" fmla="*/ 132 h 158"/>
                <a:gd name="T28" fmla="*/ 0 w 72"/>
                <a:gd name="T29" fmla="*/ 149 h 158"/>
                <a:gd name="T30" fmla="*/ 16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72" y="0"/>
                  </a:moveTo>
                  <a:lnTo>
                    <a:pt x="64" y="44"/>
                  </a:lnTo>
                  <a:lnTo>
                    <a:pt x="64" y="53"/>
                  </a:lnTo>
                  <a:lnTo>
                    <a:pt x="56" y="53"/>
                  </a:lnTo>
                  <a:lnTo>
                    <a:pt x="56" y="62"/>
                  </a:lnTo>
                  <a:lnTo>
                    <a:pt x="40" y="79"/>
                  </a:lnTo>
                  <a:lnTo>
                    <a:pt x="32" y="79"/>
                  </a:lnTo>
                  <a:lnTo>
                    <a:pt x="32" y="88"/>
                  </a:lnTo>
                  <a:lnTo>
                    <a:pt x="24" y="88"/>
                  </a:lnTo>
                  <a:lnTo>
                    <a:pt x="24" y="97"/>
                  </a:lnTo>
                  <a:lnTo>
                    <a:pt x="24" y="114"/>
                  </a:lnTo>
                  <a:lnTo>
                    <a:pt x="16" y="114"/>
                  </a:lnTo>
                  <a:lnTo>
                    <a:pt x="16" y="123"/>
                  </a:lnTo>
                  <a:lnTo>
                    <a:pt x="0" y="132"/>
                  </a:lnTo>
                  <a:lnTo>
                    <a:pt x="0" y="149"/>
                  </a:lnTo>
                  <a:lnTo>
                    <a:pt x="16"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70" name="Freeform 437"/>
            <p:cNvSpPr>
              <a:spLocks/>
            </p:cNvSpPr>
            <p:nvPr/>
          </p:nvSpPr>
          <p:spPr bwMode="auto">
            <a:xfrm>
              <a:off x="1972" y="3226"/>
              <a:ext cx="96" cy="114"/>
            </a:xfrm>
            <a:custGeom>
              <a:avLst/>
              <a:gdLst>
                <a:gd name="T0" fmla="*/ 0 w 96"/>
                <a:gd name="T1" fmla="*/ 0 h 114"/>
                <a:gd name="T2" fmla="*/ 24 w 96"/>
                <a:gd name="T3" fmla="*/ 35 h 114"/>
                <a:gd name="T4" fmla="*/ 32 w 96"/>
                <a:gd name="T5" fmla="*/ 44 h 114"/>
                <a:gd name="T6" fmla="*/ 48 w 96"/>
                <a:gd name="T7" fmla="*/ 44 h 114"/>
                <a:gd name="T8" fmla="*/ 56 w 96"/>
                <a:gd name="T9" fmla="*/ 44 h 114"/>
                <a:gd name="T10" fmla="*/ 64 w 96"/>
                <a:gd name="T11" fmla="*/ 44 h 114"/>
                <a:gd name="T12" fmla="*/ 64 w 96"/>
                <a:gd name="T13" fmla="*/ 53 h 114"/>
                <a:gd name="T14" fmla="*/ 80 w 96"/>
                <a:gd name="T15" fmla="*/ 53 h 114"/>
                <a:gd name="T16" fmla="*/ 88 w 96"/>
                <a:gd name="T17" fmla="*/ 62 h 114"/>
                <a:gd name="T18" fmla="*/ 96 w 96"/>
                <a:gd name="T19" fmla="*/ 79 h 114"/>
                <a:gd name="T20" fmla="*/ 96 w 96"/>
                <a:gd name="T21" fmla="*/ 88 h 114"/>
                <a:gd name="T22" fmla="*/ 96 w 96"/>
                <a:gd name="T23" fmla="*/ 97 h 114"/>
                <a:gd name="T24" fmla="*/ 96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0" y="0"/>
                  </a:moveTo>
                  <a:lnTo>
                    <a:pt x="24" y="35"/>
                  </a:lnTo>
                  <a:lnTo>
                    <a:pt x="32" y="44"/>
                  </a:lnTo>
                  <a:lnTo>
                    <a:pt x="48" y="44"/>
                  </a:lnTo>
                  <a:lnTo>
                    <a:pt x="56" y="44"/>
                  </a:lnTo>
                  <a:lnTo>
                    <a:pt x="64" y="44"/>
                  </a:lnTo>
                  <a:lnTo>
                    <a:pt x="64" y="53"/>
                  </a:lnTo>
                  <a:lnTo>
                    <a:pt x="80" y="53"/>
                  </a:lnTo>
                  <a:lnTo>
                    <a:pt x="88" y="62"/>
                  </a:lnTo>
                  <a:lnTo>
                    <a:pt x="96" y="79"/>
                  </a:lnTo>
                  <a:lnTo>
                    <a:pt x="96" y="88"/>
                  </a:lnTo>
                  <a:lnTo>
                    <a:pt x="96" y="97"/>
                  </a:lnTo>
                  <a:lnTo>
                    <a:pt x="9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71" name="Freeform 438"/>
            <p:cNvSpPr>
              <a:spLocks/>
            </p:cNvSpPr>
            <p:nvPr/>
          </p:nvSpPr>
          <p:spPr bwMode="auto">
            <a:xfrm>
              <a:off x="1988" y="3270"/>
              <a:ext cx="40" cy="132"/>
            </a:xfrm>
            <a:custGeom>
              <a:avLst/>
              <a:gdLst>
                <a:gd name="T0" fmla="*/ 40 w 40"/>
                <a:gd name="T1" fmla="*/ 0 h 132"/>
                <a:gd name="T2" fmla="*/ 40 w 40"/>
                <a:gd name="T3" fmla="*/ 9 h 132"/>
                <a:gd name="T4" fmla="*/ 40 w 40"/>
                <a:gd name="T5" fmla="*/ 18 h 132"/>
                <a:gd name="T6" fmla="*/ 40 w 40"/>
                <a:gd name="T7" fmla="*/ 35 h 132"/>
                <a:gd name="T8" fmla="*/ 40 w 40"/>
                <a:gd name="T9" fmla="*/ 44 h 132"/>
                <a:gd name="T10" fmla="*/ 32 w 40"/>
                <a:gd name="T11" fmla="*/ 53 h 132"/>
                <a:gd name="T12" fmla="*/ 16 w 40"/>
                <a:gd name="T13" fmla="*/ 70 h 132"/>
                <a:gd name="T14" fmla="*/ 16 w 40"/>
                <a:gd name="T15" fmla="*/ 79 h 132"/>
                <a:gd name="T16" fmla="*/ 8 w 40"/>
                <a:gd name="T17" fmla="*/ 88 h 132"/>
                <a:gd name="T18" fmla="*/ 8 w 40"/>
                <a:gd name="T19" fmla="*/ 105 h 132"/>
                <a:gd name="T20" fmla="*/ 0 w 40"/>
                <a:gd name="T21" fmla="*/ 105 h 132"/>
                <a:gd name="T22" fmla="*/ 0 w 40"/>
                <a:gd name="T23" fmla="*/ 114 h 132"/>
                <a:gd name="T24" fmla="*/ 0 w 40"/>
                <a:gd name="T25" fmla="*/ 123 h 132"/>
                <a:gd name="T26" fmla="*/ 0 w 40"/>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132"/>
                <a:gd name="T44" fmla="*/ 40 w 40"/>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132">
                  <a:moveTo>
                    <a:pt x="40" y="0"/>
                  </a:moveTo>
                  <a:lnTo>
                    <a:pt x="40" y="9"/>
                  </a:lnTo>
                  <a:lnTo>
                    <a:pt x="40" y="18"/>
                  </a:lnTo>
                  <a:lnTo>
                    <a:pt x="40" y="35"/>
                  </a:lnTo>
                  <a:lnTo>
                    <a:pt x="40" y="44"/>
                  </a:lnTo>
                  <a:lnTo>
                    <a:pt x="32" y="53"/>
                  </a:lnTo>
                  <a:lnTo>
                    <a:pt x="16" y="70"/>
                  </a:lnTo>
                  <a:lnTo>
                    <a:pt x="16" y="79"/>
                  </a:lnTo>
                  <a:lnTo>
                    <a:pt x="8" y="88"/>
                  </a:lnTo>
                  <a:lnTo>
                    <a:pt x="8" y="105"/>
                  </a:lnTo>
                  <a:lnTo>
                    <a:pt x="0" y="105"/>
                  </a:lnTo>
                  <a:lnTo>
                    <a:pt x="0" y="114"/>
                  </a:lnTo>
                  <a:lnTo>
                    <a:pt x="0" y="123"/>
                  </a:lnTo>
                  <a:lnTo>
                    <a:pt x="0"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72" name="Freeform 439"/>
            <p:cNvSpPr>
              <a:spLocks/>
            </p:cNvSpPr>
            <p:nvPr/>
          </p:nvSpPr>
          <p:spPr bwMode="auto">
            <a:xfrm>
              <a:off x="1948" y="3305"/>
              <a:ext cx="40" cy="88"/>
            </a:xfrm>
            <a:custGeom>
              <a:avLst/>
              <a:gdLst>
                <a:gd name="T0" fmla="*/ 0 w 40"/>
                <a:gd name="T1" fmla="*/ 0 h 88"/>
                <a:gd name="T2" fmla="*/ 0 w 40"/>
                <a:gd name="T3" fmla="*/ 26 h 88"/>
                <a:gd name="T4" fmla="*/ 8 w 40"/>
                <a:gd name="T5" fmla="*/ 35 h 88"/>
                <a:gd name="T6" fmla="*/ 16 w 40"/>
                <a:gd name="T7" fmla="*/ 44 h 88"/>
                <a:gd name="T8" fmla="*/ 32 w 40"/>
                <a:gd name="T9" fmla="*/ 44 h 88"/>
                <a:gd name="T10" fmla="*/ 32 w 40"/>
                <a:gd name="T11" fmla="*/ 62 h 88"/>
                <a:gd name="T12" fmla="*/ 40 w 40"/>
                <a:gd name="T13" fmla="*/ 62 h 88"/>
                <a:gd name="T14" fmla="*/ 40 w 40"/>
                <a:gd name="T15" fmla="*/ 70 h 88"/>
                <a:gd name="T16" fmla="*/ 40 w 40"/>
                <a:gd name="T17" fmla="*/ 79 h 88"/>
                <a:gd name="T18" fmla="*/ 4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0" y="0"/>
                  </a:moveTo>
                  <a:lnTo>
                    <a:pt x="0" y="26"/>
                  </a:lnTo>
                  <a:lnTo>
                    <a:pt x="8" y="35"/>
                  </a:lnTo>
                  <a:lnTo>
                    <a:pt x="16" y="44"/>
                  </a:lnTo>
                  <a:lnTo>
                    <a:pt x="32" y="44"/>
                  </a:lnTo>
                  <a:lnTo>
                    <a:pt x="32" y="62"/>
                  </a:lnTo>
                  <a:lnTo>
                    <a:pt x="40" y="62"/>
                  </a:lnTo>
                  <a:lnTo>
                    <a:pt x="40" y="70"/>
                  </a:lnTo>
                  <a:lnTo>
                    <a:pt x="40" y="79"/>
                  </a:lnTo>
                  <a:lnTo>
                    <a:pt x="4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73" name="Freeform 440"/>
            <p:cNvSpPr>
              <a:spLocks/>
            </p:cNvSpPr>
            <p:nvPr/>
          </p:nvSpPr>
          <p:spPr bwMode="auto">
            <a:xfrm>
              <a:off x="1900" y="3279"/>
              <a:ext cx="64" cy="140"/>
            </a:xfrm>
            <a:custGeom>
              <a:avLst/>
              <a:gdLst>
                <a:gd name="T0" fmla="*/ 0 w 64"/>
                <a:gd name="T1" fmla="*/ 0 h 140"/>
                <a:gd name="T2" fmla="*/ 16 w 64"/>
                <a:gd name="T3" fmla="*/ 61 h 140"/>
                <a:gd name="T4" fmla="*/ 24 w 64"/>
                <a:gd name="T5" fmla="*/ 70 h 140"/>
                <a:gd name="T6" fmla="*/ 32 w 64"/>
                <a:gd name="T7" fmla="*/ 79 h 140"/>
                <a:gd name="T8" fmla="*/ 32 w 64"/>
                <a:gd name="T9" fmla="*/ 105 h 140"/>
                <a:gd name="T10" fmla="*/ 40 w 64"/>
                <a:gd name="T11" fmla="*/ 114 h 140"/>
                <a:gd name="T12" fmla="*/ 40 w 64"/>
                <a:gd name="T13" fmla="*/ 123 h 140"/>
                <a:gd name="T14" fmla="*/ 56 w 64"/>
                <a:gd name="T15" fmla="*/ 123 h 140"/>
                <a:gd name="T16" fmla="*/ 64 w 64"/>
                <a:gd name="T17" fmla="*/ 123 h 140"/>
                <a:gd name="T18" fmla="*/ 64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0" y="0"/>
                  </a:moveTo>
                  <a:lnTo>
                    <a:pt x="16" y="61"/>
                  </a:lnTo>
                  <a:lnTo>
                    <a:pt x="24" y="70"/>
                  </a:lnTo>
                  <a:lnTo>
                    <a:pt x="32" y="79"/>
                  </a:lnTo>
                  <a:lnTo>
                    <a:pt x="32" y="105"/>
                  </a:lnTo>
                  <a:lnTo>
                    <a:pt x="40" y="114"/>
                  </a:lnTo>
                  <a:lnTo>
                    <a:pt x="40" y="123"/>
                  </a:lnTo>
                  <a:lnTo>
                    <a:pt x="56" y="123"/>
                  </a:lnTo>
                  <a:lnTo>
                    <a:pt x="64" y="123"/>
                  </a:lnTo>
                  <a:lnTo>
                    <a:pt x="64"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74" name="Freeform 441"/>
            <p:cNvSpPr>
              <a:spLocks/>
            </p:cNvSpPr>
            <p:nvPr/>
          </p:nvSpPr>
          <p:spPr bwMode="auto">
            <a:xfrm>
              <a:off x="1852" y="3226"/>
              <a:ext cx="104" cy="193"/>
            </a:xfrm>
            <a:custGeom>
              <a:avLst/>
              <a:gdLst>
                <a:gd name="T0" fmla="*/ 104 w 104"/>
                <a:gd name="T1" fmla="*/ 0 h 193"/>
                <a:gd name="T2" fmla="*/ 80 w 104"/>
                <a:gd name="T3" fmla="*/ 18 h 193"/>
                <a:gd name="T4" fmla="*/ 72 w 104"/>
                <a:gd name="T5" fmla="*/ 35 h 193"/>
                <a:gd name="T6" fmla="*/ 64 w 104"/>
                <a:gd name="T7" fmla="*/ 44 h 193"/>
                <a:gd name="T8" fmla="*/ 64 w 104"/>
                <a:gd name="T9" fmla="*/ 53 h 193"/>
                <a:gd name="T10" fmla="*/ 48 w 104"/>
                <a:gd name="T11" fmla="*/ 53 h 193"/>
                <a:gd name="T12" fmla="*/ 48 w 104"/>
                <a:gd name="T13" fmla="*/ 62 h 193"/>
                <a:gd name="T14" fmla="*/ 40 w 104"/>
                <a:gd name="T15" fmla="*/ 62 h 193"/>
                <a:gd name="T16" fmla="*/ 32 w 104"/>
                <a:gd name="T17" fmla="*/ 79 h 193"/>
                <a:gd name="T18" fmla="*/ 32 w 104"/>
                <a:gd name="T19" fmla="*/ 88 h 193"/>
                <a:gd name="T20" fmla="*/ 16 w 104"/>
                <a:gd name="T21" fmla="*/ 88 h 193"/>
                <a:gd name="T22" fmla="*/ 16 w 104"/>
                <a:gd name="T23" fmla="*/ 97 h 193"/>
                <a:gd name="T24" fmla="*/ 8 w 104"/>
                <a:gd name="T25" fmla="*/ 97 h 193"/>
                <a:gd name="T26" fmla="*/ 8 w 104"/>
                <a:gd name="T27" fmla="*/ 114 h 193"/>
                <a:gd name="T28" fmla="*/ 8 w 104"/>
                <a:gd name="T29" fmla="*/ 123 h 193"/>
                <a:gd name="T30" fmla="*/ 0 w 104"/>
                <a:gd name="T31" fmla="*/ 132 h 193"/>
                <a:gd name="T32" fmla="*/ 0 w 104"/>
                <a:gd name="T33" fmla="*/ 149 h 193"/>
                <a:gd name="T34" fmla="*/ 0 w 104"/>
                <a:gd name="T35" fmla="*/ 158 h 193"/>
                <a:gd name="T36" fmla="*/ 0 w 104"/>
                <a:gd name="T37" fmla="*/ 167 h 193"/>
                <a:gd name="T38" fmla="*/ 0 w 104"/>
                <a:gd name="T39" fmla="*/ 176 h 193"/>
                <a:gd name="T40" fmla="*/ 0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104" y="0"/>
                  </a:moveTo>
                  <a:lnTo>
                    <a:pt x="80" y="18"/>
                  </a:lnTo>
                  <a:lnTo>
                    <a:pt x="72" y="35"/>
                  </a:lnTo>
                  <a:lnTo>
                    <a:pt x="64" y="44"/>
                  </a:lnTo>
                  <a:lnTo>
                    <a:pt x="64" y="53"/>
                  </a:lnTo>
                  <a:lnTo>
                    <a:pt x="48" y="53"/>
                  </a:lnTo>
                  <a:lnTo>
                    <a:pt x="48" y="62"/>
                  </a:lnTo>
                  <a:lnTo>
                    <a:pt x="40" y="62"/>
                  </a:lnTo>
                  <a:lnTo>
                    <a:pt x="32" y="79"/>
                  </a:lnTo>
                  <a:lnTo>
                    <a:pt x="32" y="88"/>
                  </a:lnTo>
                  <a:lnTo>
                    <a:pt x="16" y="88"/>
                  </a:lnTo>
                  <a:lnTo>
                    <a:pt x="16" y="97"/>
                  </a:lnTo>
                  <a:lnTo>
                    <a:pt x="8" y="97"/>
                  </a:lnTo>
                  <a:lnTo>
                    <a:pt x="8" y="114"/>
                  </a:lnTo>
                  <a:lnTo>
                    <a:pt x="8" y="123"/>
                  </a:lnTo>
                  <a:lnTo>
                    <a:pt x="0" y="132"/>
                  </a:lnTo>
                  <a:lnTo>
                    <a:pt x="0" y="149"/>
                  </a:lnTo>
                  <a:lnTo>
                    <a:pt x="0" y="158"/>
                  </a:lnTo>
                  <a:lnTo>
                    <a:pt x="0" y="167"/>
                  </a:lnTo>
                  <a:lnTo>
                    <a:pt x="0" y="176"/>
                  </a:lnTo>
                  <a:lnTo>
                    <a:pt x="0"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75" name="Freeform 442"/>
            <p:cNvSpPr>
              <a:spLocks/>
            </p:cNvSpPr>
            <p:nvPr/>
          </p:nvSpPr>
          <p:spPr bwMode="auto">
            <a:xfrm>
              <a:off x="2044" y="3305"/>
              <a:ext cx="16" cy="106"/>
            </a:xfrm>
            <a:custGeom>
              <a:avLst/>
              <a:gdLst>
                <a:gd name="T0" fmla="*/ 8 w 16"/>
                <a:gd name="T1" fmla="*/ 0 h 106"/>
                <a:gd name="T2" fmla="*/ 8 w 16"/>
                <a:gd name="T3" fmla="*/ 9 h 106"/>
                <a:gd name="T4" fmla="*/ 8 w 16"/>
                <a:gd name="T5" fmla="*/ 26 h 106"/>
                <a:gd name="T6" fmla="*/ 8 w 16"/>
                <a:gd name="T7" fmla="*/ 35 h 106"/>
                <a:gd name="T8" fmla="*/ 0 w 16"/>
                <a:gd name="T9" fmla="*/ 35 h 106"/>
                <a:gd name="T10" fmla="*/ 0 w 16"/>
                <a:gd name="T11" fmla="*/ 44 h 106"/>
                <a:gd name="T12" fmla="*/ 0 w 16"/>
                <a:gd name="T13" fmla="*/ 62 h 106"/>
                <a:gd name="T14" fmla="*/ 8 w 16"/>
                <a:gd name="T15" fmla="*/ 70 h 106"/>
                <a:gd name="T16" fmla="*/ 8 w 16"/>
                <a:gd name="T17" fmla="*/ 79 h 106"/>
                <a:gd name="T18" fmla="*/ 16 w 16"/>
                <a:gd name="T19" fmla="*/ 88 h 106"/>
                <a:gd name="T20" fmla="*/ 16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0" y="35"/>
                  </a:lnTo>
                  <a:lnTo>
                    <a:pt x="0" y="44"/>
                  </a:lnTo>
                  <a:lnTo>
                    <a:pt x="0" y="62"/>
                  </a:lnTo>
                  <a:lnTo>
                    <a:pt x="8" y="70"/>
                  </a:lnTo>
                  <a:lnTo>
                    <a:pt x="8" y="79"/>
                  </a:lnTo>
                  <a:lnTo>
                    <a:pt x="16" y="88"/>
                  </a:lnTo>
                  <a:lnTo>
                    <a:pt x="16"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76" name="Freeform 443"/>
            <p:cNvSpPr>
              <a:spLocks/>
            </p:cNvSpPr>
            <p:nvPr/>
          </p:nvSpPr>
          <p:spPr bwMode="auto">
            <a:xfrm>
              <a:off x="2020" y="3375"/>
              <a:ext cx="8" cy="62"/>
            </a:xfrm>
            <a:custGeom>
              <a:avLst/>
              <a:gdLst>
                <a:gd name="T0" fmla="*/ 8 w 8"/>
                <a:gd name="T1" fmla="*/ 0 h 62"/>
                <a:gd name="T2" fmla="*/ 0 w 8"/>
                <a:gd name="T3" fmla="*/ 9 h 62"/>
                <a:gd name="T4" fmla="*/ 0 w 8"/>
                <a:gd name="T5" fmla="*/ 18 h 62"/>
                <a:gd name="T6" fmla="*/ 0 w 8"/>
                <a:gd name="T7" fmla="*/ 27 h 62"/>
                <a:gd name="T8" fmla="*/ 0 w 8"/>
                <a:gd name="T9" fmla="*/ 44 h 62"/>
                <a:gd name="T10" fmla="*/ 0 w 8"/>
                <a:gd name="T11" fmla="*/ 53 h 62"/>
                <a:gd name="T12" fmla="*/ 0 w 8"/>
                <a:gd name="T13" fmla="*/ 62 h 62"/>
                <a:gd name="T14" fmla="*/ 0 60000 65536"/>
                <a:gd name="T15" fmla="*/ 0 60000 65536"/>
                <a:gd name="T16" fmla="*/ 0 60000 65536"/>
                <a:gd name="T17" fmla="*/ 0 60000 65536"/>
                <a:gd name="T18" fmla="*/ 0 60000 65536"/>
                <a:gd name="T19" fmla="*/ 0 60000 65536"/>
                <a:gd name="T20" fmla="*/ 0 60000 65536"/>
                <a:gd name="T21" fmla="*/ 0 w 8"/>
                <a:gd name="T22" fmla="*/ 0 h 62"/>
                <a:gd name="T23" fmla="*/ 8 w 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62">
                  <a:moveTo>
                    <a:pt x="8" y="0"/>
                  </a:moveTo>
                  <a:lnTo>
                    <a:pt x="0" y="9"/>
                  </a:lnTo>
                  <a:lnTo>
                    <a:pt x="0" y="18"/>
                  </a:lnTo>
                  <a:lnTo>
                    <a:pt x="0" y="27"/>
                  </a:lnTo>
                  <a:lnTo>
                    <a:pt x="0" y="44"/>
                  </a:lnTo>
                  <a:lnTo>
                    <a:pt x="0" y="53"/>
                  </a:lnTo>
                  <a:lnTo>
                    <a:pt x="0"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77" name="Freeform 444"/>
            <p:cNvSpPr>
              <a:spLocks/>
            </p:cNvSpPr>
            <p:nvPr/>
          </p:nvSpPr>
          <p:spPr bwMode="auto">
            <a:xfrm>
              <a:off x="2060" y="3340"/>
              <a:ext cx="40" cy="79"/>
            </a:xfrm>
            <a:custGeom>
              <a:avLst/>
              <a:gdLst>
                <a:gd name="T0" fmla="*/ 8 w 40"/>
                <a:gd name="T1" fmla="*/ 0 h 79"/>
                <a:gd name="T2" fmla="*/ 0 w 40"/>
                <a:gd name="T3" fmla="*/ 9 h 79"/>
                <a:gd name="T4" fmla="*/ 8 w 40"/>
                <a:gd name="T5" fmla="*/ 18 h 79"/>
                <a:gd name="T6" fmla="*/ 8 w 40"/>
                <a:gd name="T7" fmla="*/ 35 h 79"/>
                <a:gd name="T8" fmla="*/ 24 w 40"/>
                <a:gd name="T9" fmla="*/ 35 h 79"/>
                <a:gd name="T10" fmla="*/ 32 w 40"/>
                <a:gd name="T11" fmla="*/ 44 h 79"/>
                <a:gd name="T12" fmla="*/ 40 w 40"/>
                <a:gd name="T13" fmla="*/ 53 h 79"/>
                <a:gd name="T14" fmla="*/ 40 w 40"/>
                <a:gd name="T15" fmla="*/ 62 h 79"/>
                <a:gd name="T16" fmla="*/ 4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8" y="0"/>
                  </a:moveTo>
                  <a:lnTo>
                    <a:pt x="0" y="9"/>
                  </a:lnTo>
                  <a:lnTo>
                    <a:pt x="8" y="18"/>
                  </a:lnTo>
                  <a:lnTo>
                    <a:pt x="8" y="35"/>
                  </a:lnTo>
                  <a:lnTo>
                    <a:pt x="24" y="35"/>
                  </a:lnTo>
                  <a:lnTo>
                    <a:pt x="32" y="44"/>
                  </a:lnTo>
                  <a:lnTo>
                    <a:pt x="40" y="53"/>
                  </a:lnTo>
                  <a:lnTo>
                    <a:pt x="40" y="62"/>
                  </a:lnTo>
                  <a:lnTo>
                    <a:pt x="4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78" name="Freeform 445"/>
            <p:cNvSpPr>
              <a:spLocks/>
            </p:cNvSpPr>
            <p:nvPr/>
          </p:nvSpPr>
          <p:spPr bwMode="auto">
            <a:xfrm>
              <a:off x="2060" y="3288"/>
              <a:ext cx="64" cy="70"/>
            </a:xfrm>
            <a:custGeom>
              <a:avLst/>
              <a:gdLst>
                <a:gd name="T0" fmla="*/ 0 w 64"/>
                <a:gd name="T1" fmla="*/ 0 h 70"/>
                <a:gd name="T2" fmla="*/ 8 w 64"/>
                <a:gd name="T3" fmla="*/ 0 h 70"/>
                <a:gd name="T4" fmla="*/ 24 w 64"/>
                <a:gd name="T5" fmla="*/ 0 h 70"/>
                <a:gd name="T6" fmla="*/ 32 w 64"/>
                <a:gd name="T7" fmla="*/ 17 h 70"/>
                <a:gd name="T8" fmla="*/ 40 w 64"/>
                <a:gd name="T9" fmla="*/ 17 h 70"/>
                <a:gd name="T10" fmla="*/ 40 w 64"/>
                <a:gd name="T11" fmla="*/ 26 h 70"/>
                <a:gd name="T12" fmla="*/ 56 w 64"/>
                <a:gd name="T13" fmla="*/ 26 h 70"/>
                <a:gd name="T14" fmla="*/ 56 w 64"/>
                <a:gd name="T15" fmla="*/ 35 h 70"/>
                <a:gd name="T16" fmla="*/ 56 w 64"/>
                <a:gd name="T17" fmla="*/ 52 h 70"/>
                <a:gd name="T18" fmla="*/ 64 w 64"/>
                <a:gd name="T19" fmla="*/ 61 h 70"/>
                <a:gd name="T20" fmla="*/ 64 w 64"/>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70"/>
                <a:gd name="T35" fmla="*/ 64 w 64"/>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70">
                  <a:moveTo>
                    <a:pt x="0" y="0"/>
                  </a:moveTo>
                  <a:lnTo>
                    <a:pt x="8" y="0"/>
                  </a:lnTo>
                  <a:lnTo>
                    <a:pt x="24" y="0"/>
                  </a:lnTo>
                  <a:lnTo>
                    <a:pt x="32" y="17"/>
                  </a:lnTo>
                  <a:lnTo>
                    <a:pt x="40" y="17"/>
                  </a:lnTo>
                  <a:lnTo>
                    <a:pt x="40" y="26"/>
                  </a:lnTo>
                  <a:lnTo>
                    <a:pt x="56" y="26"/>
                  </a:lnTo>
                  <a:lnTo>
                    <a:pt x="56" y="35"/>
                  </a:lnTo>
                  <a:lnTo>
                    <a:pt x="56" y="52"/>
                  </a:lnTo>
                  <a:lnTo>
                    <a:pt x="64" y="61"/>
                  </a:lnTo>
                  <a:lnTo>
                    <a:pt x="64"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79" name="Freeform 446"/>
            <p:cNvSpPr>
              <a:spLocks/>
            </p:cNvSpPr>
            <p:nvPr/>
          </p:nvSpPr>
          <p:spPr bwMode="auto">
            <a:xfrm>
              <a:off x="1788" y="3331"/>
              <a:ext cx="72" cy="80"/>
            </a:xfrm>
            <a:custGeom>
              <a:avLst/>
              <a:gdLst>
                <a:gd name="T0" fmla="*/ 72 w 72"/>
                <a:gd name="T1" fmla="*/ 0 h 80"/>
                <a:gd name="T2" fmla="*/ 72 w 72"/>
                <a:gd name="T3" fmla="*/ 9 h 80"/>
                <a:gd name="T4" fmla="*/ 64 w 72"/>
                <a:gd name="T5" fmla="*/ 9 h 80"/>
                <a:gd name="T6" fmla="*/ 56 w 72"/>
                <a:gd name="T7" fmla="*/ 9 h 80"/>
                <a:gd name="T8" fmla="*/ 40 w 72"/>
                <a:gd name="T9" fmla="*/ 18 h 80"/>
                <a:gd name="T10" fmla="*/ 32 w 72"/>
                <a:gd name="T11" fmla="*/ 36 h 80"/>
                <a:gd name="T12" fmla="*/ 24 w 72"/>
                <a:gd name="T13" fmla="*/ 44 h 80"/>
                <a:gd name="T14" fmla="*/ 8 w 72"/>
                <a:gd name="T15" fmla="*/ 53 h 80"/>
                <a:gd name="T16" fmla="*/ 8 w 72"/>
                <a:gd name="T17" fmla="*/ 62 h 80"/>
                <a:gd name="T18" fmla="*/ 8 w 72"/>
                <a:gd name="T19" fmla="*/ 80 h 80"/>
                <a:gd name="T20" fmla="*/ 0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72" y="0"/>
                  </a:moveTo>
                  <a:lnTo>
                    <a:pt x="72" y="9"/>
                  </a:lnTo>
                  <a:lnTo>
                    <a:pt x="64" y="9"/>
                  </a:lnTo>
                  <a:lnTo>
                    <a:pt x="56" y="9"/>
                  </a:lnTo>
                  <a:lnTo>
                    <a:pt x="40" y="18"/>
                  </a:lnTo>
                  <a:lnTo>
                    <a:pt x="32" y="36"/>
                  </a:lnTo>
                  <a:lnTo>
                    <a:pt x="24" y="44"/>
                  </a:lnTo>
                  <a:lnTo>
                    <a:pt x="8" y="53"/>
                  </a:lnTo>
                  <a:lnTo>
                    <a:pt x="8" y="62"/>
                  </a:lnTo>
                  <a:lnTo>
                    <a:pt x="8" y="80"/>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80" name="Freeform 447"/>
            <p:cNvSpPr>
              <a:spLocks/>
            </p:cNvSpPr>
            <p:nvPr/>
          </p:nvSpPr>
          <p:spPr bwMode="auto">
            <a:xfrm>
              <a:off x="1860" y="3323"/>
              <a:ext cx="40" cy="105"/>
            </a:xfrm>
            <a:custGeom>
              <a:avLst/>
              <a:gdLst>
                <a:gd name="T0" fmla="*/ 0 w 40"/>
                <a:gd name="T1" fmla="*/ 0 h 105"/>
                <a:gd name="T2" fmla="*/ 8 w 40"/>
                <a:gd name="T3" fmla="*/ 17 h 105"/>
                <a:gd name="T4" fmla="*/ 8 w 40"/>
                <a:gd name="T5" fmla="*/ 26 h 105"/>
                <a:gd name="T6" fmla="*/ 8 w 40"/>
                <a:gd name="T7" fmla="*/ 35 h 105"/>
                <a:gd name="T8" fmla="*/ 24 w 40"/>
                <a:gd name="T9" fmla="*/ 35 h 105"/>
                <a:gd name="T10" fmla="*/ 24 w 40"/>
                <a:gd name="T11" fmla="*/ 52 h 105"/>
                <a:gd name="T12" fmla="*/ 32 w 40"/>
                <a:gd name="T13" fmla="*/ 61 h 105"/>
                <a:gd name="T14" fmla="*/ 40 w 40"/>
                <a:gd name="T15" fmla="*/ 70 h 105"/>
                <a:gd name="T16" fmla="*/ 40 w 40"/>
                <a:gd name="T17" fmla="*/ 79 h 105"/>
                <a:gd name="T18" fmla="*/ 40 w 40"/>
                <a:gd name="T19" fmla="*/ 96 h 105"/>
                <a:gd name="T20" fmla="*/ 4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0" y="0"/>
                  </a:moveTo>
                  <a:lnTo>
                    <a:pt x="8" y="17"/>
                  </a:lnTo>
                  <a:lnTo>
                    <a:pt x="8" y="26"/>
                  </a:lnTo>
                  <a:lnTo>
                    <a:pt x="8" y="35"/>
                  </a:lnTo>
                  <a:lnTo>
                    <a:pt x="24" y="35"/>
                  </a:lnTo>
                  <a:lnTo>
                    <a:pt x="24" y="52"/>
                  </a:lnTo>
                  <a:lnTo>
                    <a:pt x="32" y="61"/>
                  </a:lnTo>
                  <a:lnTo>
                    <a:pt x="40" y="70"/>
                  </a:lnTo>
                  <a:lnTo>
                    <a:pt x="40" y="79"/>
                  </a:lnTo>
                  <a:lnTo>
                    <a:pt x="40" y="96"/>
                  </a:lnTo>
                  <a:lnTo>
                    <a:pt x="4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81" name="Freeform 448"/>
            <p:cNvSpPr>
              <a:spLocks/>
            </p:cNvSpPr>
            <p:nvPr/>
          </p:nvSpPr>
          <p:spPr bwMode="auto">
            <a:xfrm>
              <a:off x="1796" y="3411"/>
              <a:ext cx="48" cy="70"/>
            </a:xfrm>
            <a:custGeom>
              <a:avLst/>
              <a:gdLst>
                <a:gd name="T0" fmla="*/ 48 w 48"/>
                <a:gd name="T1" fmla="*/ 0 h 70"/>
                <a:gd name="T2" fmla="*/ 48 w 48"/>
                <a:gd name="T3" fmla="*/ 8 h 70"/>
                <a:gd name="T4" fmla="*/ 32 w 48"/>
                <a:gd name="T5" fmla="*/ 8 h 70"/>
                <a:gd name="T6" fmla="*/ 24 w 48"/>
                <a:gd name="T7" fmla="*/ 17 h 70"/>
                <a:gd name="T8" fmla="*/ 16 w 48"/>
                <a:gd name="T9" fmla="*/ 17 h 70"/>
                <a:gd name="T10" fmla="*/ 16 w 48"/>
                <a:gd name="T11" fmla="*/ 35 h 70"/>
                <a:gd name="T12" fmla="*/ 0 w 48"/>
                <a:gd name="T13" fmla="*/ 44 h 70"/>
                <a:gd name="T14" fmla="*/ 0 w 48"/>
                <a:gd name="T15" fmla="*/ 52 h 70"/>
                <a:gd name="T16" fmla="*/ 0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48" y="0"/>
                  </a:moveTo>
                  <a:lnTo>
                    <a:pt x="48" y="8"/>
                  </a:lnTo>
                  <a:lnTo>
                    <a:pt x="32" y="8"/>
                  </a:lnTo>
                  <a:lnTo>
                    <a:pt x="24" y="17"/>
                  </a:lnTo>
                  <a:lnTo>
                    <a:pt x="16" y="17"/>
                  </a:lnTo>
                  <a:lnTo>
                    <a:pt x="16" y="35"/>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82" name="Freeform 449"/>
            <p:cNvSpPr>
              <a:spLocks/>
            </p:cNvSpPr>
            <p:nvPr/>
          </p:nvSpPr>
          <p:spPr bwMode="auto">
            <a:xfrm>
              <a:off x="1908" y="3419"/>
              <a:ext cx="24" cy="71"/>
            </a:xfrm>
            <a:custGeom>
              <a:avLst/>
              <a:gdLst>
                <a:gd name="T0" fmla="*/ 24 w 24"/>
                <a:gd name="T1" fmla="*/ 0 h 71"/>
                <a:gd name="T2" fmla="*/ 24 w 24"/>
                <a:gd name="T3" fmla="*/ 9 h 71"/>
                <a:gd name="T4" fmla="*/ 16 w 24"/>
                <a:gd name="T5" fmla="*/ 27 h 71"/>
                <a:gd name="T6" fmla="*/ 8 w 24"/>
                <a:gd name="T7" fmla="*/ 36 h 71"/>
                <a:gd name="T8" fmla="*/ 8 w 24"/>
                <a:gd name="T9" fmla="*/ 44 h 71"/>
                <a:gd name="T10" fmla="*/ 8 w 24"/>
                <a:gd name="T11" fmla="*/ 62 h 71"/>
                <a:gd name="T12" fmla="*/ 0 w 24"/>
                <a:gd name="T13" fmla="*/ 62 h 71"/>
                <a:gd name="T14" fmla="*/ 0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24" y="0"/>
                  </a:moveTo>
                  <a:lnTo>
                    <a:pt x="24" y="9"/>
                  </a:lnTo>
                  <a:lnTo>
                    <a:pt x="16" y="27"/>
                  </a:lnTo>
                  <a:lnTo>
                    <a:pt x="8" y="36"/>
                  </a:lnTo>
                  <a:lnTo>
                    <a:pt x="8" y="44"/>
                  </a:lnTo>
                  <a:lnTo>
                    <a:pt x="8" y="62"/>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83" name="Freeform 450"/>
            <p:cNvSpPr>
              <a:spLocks/>
            </p:cNvSpPr>
            <p:nvPr/>
          </p:nvSpPr>
          <p:spPr bwMode="auto">
            <a:xfrm>
              <a:off x="2012" y="3419"/>
              <a:ext cx="48" cy="71"/>
            </a:xfrm>
            <a:custGeom>
              <a:avLst/>
              <a:gdLst>
                <a:gd name="T0" fmla="*/ 0 w 48"/>
                <a:gd name="T1" fmla="*/ 0 h 71"/>
                <a:gd name="T2" fmla="*/ 8 w 48"/>
                <a:gd name="T3" fmla="*/ 9 h 71"/>
                <a:gd name="T4" fmla="*/ 16 w 48"/>
                <a:gd name="T5" fmla="*/ 27 h 71"/>
                <a:gd name="T6" fmla="*/ 32 w 48"/>
                <a:gd name="T7" fmla="*/ 36 h 71"/>
                <a:gd name="T8" fmla="*/ 40 w 48"/>
                <a:gd name="T9" fmla="*/ 44 h 71"/>
                <a:gd name="T10" fmla="*/ 48 w 48"/>
                <a:gd name="T11" fmla="*/ 44 h 71"/>
                <a:gd name="T12" fmla="*/ 48 w 48"/>
                <a:gd name="T13" fmla="*/ 62 h 71"/>
                <a:gd name="T14" fmla="*/ 48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0" y="0"/>
                  </a:moveTo>
                  <a:lnTo>
                    <a:pt x="8" y="9"/>
                  </a:lnTo>
                  <a:lnTo>
                    <a:pt x="16" y="27"/>
                  </a:lnTo>
                  <a:lnTo>
                    <a:pt x="32" y="36"/>
                  </a:lnTo>
                  <a:lnTo>
                    <a:pt x="40" y="44"/>
                  </a:lnTo>
                  <a:lnTo>
                    <a:pt x="48" y="44"/>
                  </a:lnTo>
                  <a:lnTo>
                    <a:pt x="48" y="62"/>
                  </a:lnTo>
                  <a:lnTo>
                    <a:pt x="48"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84" name="Freeform 451"/>
            <p:cNvSpPr>
              <a:spLocks/>
            </p:cNvSpPr>
            <p:nvPr/>
          </p:nvSpPr>
          <p:spPr bwMode="auto">
            <a:xfrm>
              <a:off x="1980" y="3367"/>
              <a:ext cx="72" cy="123"/>
            </a:xfrm>
            <a:custGeom>
              <a:avLst/>
              <a:gdLst>
                <a:gd name="T0" fmla="*/ 64 w 72"/>
                <a:gd name="T1" fmla="*/ 0 h 123"/>
                <a:gd name="T2" fmla="*/ 72 w 72"/>
                <a:gd name="T3" fmla="*/ 8 h 123"/>
                <a:gd name="T4" fmla="*/ 64 w 72"/>
                <a:gd name="T5" fmla="*/ 17 h 123"/>
                <a:gd name="T6" fmla="*/ 64 w 72"/>
                <a:gd name="T7" fmla="*/ 26 h 123"/>
                <a:gd name="T8" fmla="*/ 48 w 72"/>
                <a:gd name="T9" fmla="*/ 44 h 123"/>
                <a:gd name="T10" fmla="*/ 40 w 72"/>
                <a:gd name="T11" fmla="*/ 52 h 123"/>
                <a:gd name="T12" fmla="*/ 32 w 72"/>
                <a:gd name="T13" fmla="*/ 61 h 123"/>
                <a:gd name="T14" fmla="*/ 16 w 72"/>
                <a:gd name="T15" fmla="*/ 79 h 123"/>
                <a:gd name="T16" fmla="*/ 8 w 72"/>
                <a:gd name="T17" fmla="*/ 88 h 123"/>
                <a:gd name="T18" fmla="*/ 0 w 72"/>
                <a:gd name="T19" fmla="*/ 96 h 123"/>
                <a:gd name="T20" fmla="*/ 0 w 72"/>
                <a:gd name="T21" fmla="*/ 114 h 123"/>
                <a:gd name="T22" fmla="*/ 0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64" y="0"/>
                  </a:moveTo>
                  <a:lnTo>
                    <a:pt x="72" y="8"/>
                  </a:lnTo>
                  <a:lnTo>
                    <a:pt x="64" y="17"/>
                  </a:lnTo>
                  <a:lnTo>
                    <a:pt x="64" y="26"/>
                  </a:lnTo>
                  <a:lnTo>
                    <a:pt x="48" y="44"/>
                  </a:lnTo>
                  <a:lnTo>
                    <a:pt x="40" y="52"/>
                  </a:lnTo>
                  <a:lnTo>
                    <a:pt x="32" y="61"/>
                  </a:lnTo>
                  <a:lnTo>
                    <a:pt x="16" y="79"/>
                  </a:lnTo>
                  <a:lnTo>
                    <a:pt x="8" y="88"/>
                  </a:lnTo>
                  <a:lnTo>
                    <a:pt x="0" y="96"/>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85" name="Freeform 452"/>
            <p:cNvSpPr>
              <a:spLocks/>
            </p:cNvSpPr>
            <p:nvPr/>
          </p:nvSpPr>
          <p:spPr bwMode="auto">
            <a:xfrm>
              <a:off x="2092" y="3331"/>
              <a:ext cx="16" cy="115"/>
            </a:xfrm>
            <a:custGeom>
              <a:avLst/>
              <a:gdLst>
                <a:gd name="T0" fmla="*/ 16 w 16"/>
                <a:gd name="T1" fmla="*/ 0 h 115"/>
                <a:gd name="T2" fmla="*/ 0 w 16"/>
                <a:gd name="T3" fmla="*/ 18 h 115"/>
                <a:gd name="T4" fmla="*/ 0 w 16"/>
                <a:gd name="T5" fmla="*/ 36 h 115"/>
                <a:gd name="T6" fmla="*/ 0 w 16"/>
                <a:gd name="T7" fmla="*/ 44 h 115"/>
                <a:gd name="T8" fmla="*/ 0 w 16"/>
                <a:gd name="T9" fmla="*/ 53 h 115"/>
                <a:gd name="T10" fmla="*/ 16 w 16"/>
                <a:gd name="T11" fmla="*/ 62 h 115"/>
                <a:gd name="T12" fmla="*/ 16 w 16"/>
                <a:gd name="T13" fmla="*/ 80 h 115"/>
                <a:gd name="T14" fmla="*/ 16 w 16"/>
                <a:gd name="T15" fmla="*/ 88 h 115"/>
                <a:gd name="T16" fmla="*/ 16 w 16"/>
                <a:gd name="T17" fmla="*/ 97 h 115"/>
                <a:gd name="T18" fmla="*/ 16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16" y="0"/>
                  </a:moveTo>
                  <a:lnTo>
                    <a:pt x="0" y="18"/>
                  </a:lnTo>
                  <a:lnTo>
                    <a:pt x="0" y="36"/>
                  </a:lnTo>
                  <a:lnTo>
                    <a:pt x="0" y="44"/>
                  </a:lnTo>
                  <a:lnTo>
                    <a:pt x="0" y="53"/>
                  </a:lnTo>
                  <a:lnTo>
                    <a:pt x="16" y="62"/>
                  </a:lnTo>
                  <a:lnTo>
                    <a:pt x="16" y="80"/>
                  </a:lnTo>
                  <a:lnTo>
                    <a:pt x="16" y="88"/>
                  </a:lnTo>
                  <a:lnTo>
                    <a:pt x="16" y="97"/>
                  </a:lnTo>
                  <a:lnTo>
                    <a:pt x="1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86" name="Freeform 453"/>
            <p:cNvSpPr>
              <a:spLocks/>
            </p:cNvSpPr>
            <p:nvPr/>
          </p:nvSpPr>
          <p:spPr bwMode="auto">
            <a:xfrm>
              <a:off x="2076" y="3393"/>
              <a:ext cx="8" cy="97"/>
            </a:xfrm>
            <a:custGeom>
              <a:avLst/>
              <a:gdLst>
                <a:gd name="T0" fmla="*/ 8 w 8"/>
                <a:gd name="T1" fmla="*/ 0 h 97"/>
                <a:gd name="T2" fmla="*/ 8 w 8"/>
                <a:gd name="T3" fmla="*/ 18 h 97"/>
                <a:gd name="T4" fmla="*/ 0 w 8"/>
                <a:gd name="T5" fmla="*/ 26 h 97"/>
                <a:gd name="T6" fmla="*/ 0 w 8"/>
                <a:gd name="T7" fmla="*/ 35 h 97"/>
                <a:gd name="T8" fmla="*/ 0 w 8"/>
                <a:gd name="T9" fmla="*/ 53 h 97"/>
                <a:gd name="T10" fmla="*/ 0 w 8"/>
                <a:gd name="T11" fmla="*/ 62 h 97"/>
                <a:gd name="T12" fmla="*/ 0 w 8"/>
                <a:gd name="T13" fmla="*/ 70 h 97"/>
                <a:gd name="T14" fmla="*/ 0 w 8"/>
                <a:gd name="T15" fmla="*/ 88 h 97"/>
                <a:gd name="T16" fmla="*/ 8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8" y="0"/>
                  </a:moveTo>
                  <a:lnTo>
                    <a:pt x="8" y="18"/>
                  </a:lnTo>
                  <a:lnTo>
                    <a:pt x="0" y="26"/>
                  </a:lnTo>
                  <a:lnTo>
                    <a:pt x="0" y="35"/>
                  </a:lnTo>
                  <a:lnTo>
                    <a:pt x="0" y="53"/>
                  </a:lnTo>
                  <a:lnTo>
                    <a:pt x="0" y="62"/>
                  </a:lnTo>
                  <a:lnTo>
                    <a:pt x="0" y="70"/>
                  </a:lnTo>
                  <a:lnTo>
                    <a:pt x="0" y="88"/>
                  </a:lnTo>
                  <a:lnTo>
                    <a:pt x="8"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87" name="Freeform 454"/>
            <p:cNvSpPr>
              <a:spLocks/>
            </p:cNvSpPr>
            <p:nvPr/>
          </p:nvSpPr>
          <p:spPr bwMode="auto">
            <a:xfrm>
              <a:off x="2108" y="3411"/>
              <a:ext cx="40" cy="70"/>
            </a:xfrm>
            <a:custGeom>
              <a:avLst/>
              <a:gdLst>
                <a:gd name="T0" fmla="*/ 0 w 40"/>
                <a:gd name="T1" fmla="*/ 0 h 70"/>
                <a:gd name="T2" fmla="*/ 8 w 40"/>
                <a:gd name="T3" fmla="*/ 8 h 70"/>
                <a:gd name="T4" fmla="*/ 8 w 40"/>
                <a:gd name="T5" fmla="*/ 17 h 70"/>
                <a:gd name="T6" fmla="*/ 16 w 40"/>
                <a:gd name="T7" fmla="*/ 35 h 70"/>
                <a:gd name="T8" fmla="*/ 24 w 40"/>
                <a:gd name="T9" fmla="*/ 35 h 70"/>
                <a:gd name="T10" fmla="*/ 24 w 40"/>
                <a:gd name="T11" fmla="*/ 44 h 70"/>
                <a:gd name="T12" fmla="*/ 40 w 40"/>
                <a:gd name="T13" fmla="*/ 44 h 70"/>
                <a:gd name="T14" fmla="*/ 40 w 40"/>
                <a:gd name="T15" fmla="*/ 52 h 70"/>
                <a:gd name="T16" fmla="*/ 4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0" y="0"/>
                  </a:moveTo>
                  <a:lnTo>
                    <a:pt x="8" y="8"/>
                  </a:lnTo>
                  <a:lnTo>
                    <a:pt x="8" y="17"/>
                  </a:lnTo>
                  <a:lnTo>
                    <a:pt x="16" y="35"/>
                  </a:lnTo>
                  <a:lnTo>
                    <a:pt x="24" y="35"/>
                  </a:lnTo>
                  <a:lnTo>
                    <a:pt x="24" y="44"/>
                  </a:lnTo>
                  <a:lnTo>
                    <a:pt x="40" y="44"/>
                  </a:lnTo>
                  <a:lnTo>
                    <a:pt x="40" y="52"/>
                  </a:lnTo>
                  <a:lnTo>
                    <a:pt x="4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88" name="Freeform 455"/>
            <p:cNvSpPr>
              <a:spLocks/>
            </p:cNvSpPr>
            <p:nvPr/>
          </p:nvSpPr>
          <p:spPr bwMode="auto">
            <a:xfrm>
              <a:off x="1924" y="3419"/>
              <a:ext cx="56" cy="115"/>
            </a:xfrm>
            <a:custGeom>
              <a:avLst/>
              <a:gdLst>
                <a:gd name="T0" fmla="*/ 56 w 56"/>
                <a:gd name="T1" fmla="*/ 0 h 115"/>
                <a:gd name="T2" fmla="*/ 32 w 56"/>
                <a:gd name="T3" fmla="*/ 27 h 115"/>
                <a:gd name="T4" fmla="*/ 24 w 56"/>
                <a:gd name="T5" fmla="*/ 36 h 115"/>
                <a:gd name="T6" fmla="*/ 24 w 56"/>
                <a:gd name="T7" fmla="*/ 44 h 115"/>
                <a:gd name="T8" fmla="*/ 24 w 56"/>
                <a:gd name="T9" fmla="*/ 62 h 115"/>
                <a:gd name="T10" fmla="*/ 8 w 56"/>
                <a:gd name="T11" fmla="*/ 71 h 115"/>
                <a:gd name="T12" fmla="*/ 8 w 56"/>
                <a:gd name="T13" fmla="*/ 79 h 115"/>
                <a:gd name="T14" fmla="*/ 8 w 56"/>
                <a:gd name="T15" fmla="*/ 88 h 115"/>
                <a:gd name="T16" fmla="*/ 0 w 56"/>
                <a:gd name="T17" fmla="*/ 106 h 115"/>
                <a:gd name="T18" fmla="*/ 0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56" y="0"/>
                  </a:moveTo>
                  <a:lnTo>
                    <a:pt x="32" y="27"/>
                  </a:lnTo>
                  <a:lnTo>
                    <a:pt x="24" y="36"/>
                  </a:lnTo>
                  <a:lnTo>
                    <a:pt x="24" y="44"/>
                  </a:lnTo>
                  <a:lnTo>
                    <a:pt x="24" y="62"/>
                  </a:lnTo>
                  <a:lnTo>
                    <a:pt x="8" y="71"/>
                  </a:lnTo>
                  <a:lnTo>
                    <a:pt x="8" y="79"/>
                  </a:lnTo>
                  <a:lnTo>
                    <a:pt x="8" y="88"/>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89" name="Freeform 456"/>
            <p:cNvSpPr>
              <a:spLocks/>
            </p:cNvSpPr>
            <p:nvPr/>
          </p:nvSpPr>
          <p:spPr bwMode="auto">
            <a:xfrm>
              <a:off x="1796" y="3455"/>
              <a:ext cx="48" cy="79"/>
            </a:xfrm>
            <a:custGeom>
              <a:avLst/>
              <a:gdLst>
                <a:gd name="T0" fmla="*/ 0 w 48"/>
                <a:gd name="T1" fmla="*/ 0 h 79"/>
                <a:gd name="T2" fmla="*/ 16 w 48"/>
                <a:gd name="T3" fmla="*/ 8 h 79"/>
                <a:gd name="T4" fmla="*/ 24 w 48"/>
                <a:gd name="T5" fmla="*/ 26 h 79"/>
                <a:gd name="T6" fmla="*/ 32 w 48"/>
                <a:gd name="T7" fmla="*/ 35 h 79"/>
                <a:gd name="T8" fmla="*/ 48 w 48"/>
                <a:gd name="T9" fmla="*/ 35 h 79"/>
                <a:gd name="T10" fmla="*/ 48 w 48"/>
                <a:gd name="T11" fmla="*/ 43 h 79"/>
                <a:gd name="T12" fmla="*/ 48 w 48"/>
                <a:gd name="T13" fmla="*/ 52 h 79"/>
                <a:gd name="T14" fmla="*/ 48 w 48"/>
                <a:gd name="T15" fmla="*/ 70 h 79"/>
                <a:gd name="T16" fmla="*/ 48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0" y="0"/>
                  </a:moveTo>
                  <a:lnTo>
                    <a:pt x="16" y="8"/>
                  </a:lnTo>
                  <a:lnTo>
                    <a:pt x="24" y="26"/>
                  </a:lnTo>
                  <a:lnTo>
                    <a:pt x="32" y="35"/>
                  </a:lnTo>
                  <a:lnTo>
                    <a:pt x="48" y="35"/>
                  </a:lnTo>
                  <a:lnTo>
                    <a:pt x="48" y="43"/>
                  </a:lnTo>
                  <a:lnTo>
                    <a:pt x="48" y="52"/>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90" name="Freeform 457"/>
            <p:cNvSpPr>
              <a:spLocks/>
            </p:cNvSpPr>
            <p:nvPr/>
          </p:nvSpPr>
          <p:spPr bwMode="auto">
            <a:xfrm>
              <a:off x="1948" y="3481"/>
              <a:ext cx="48" cy="79"/>
            </a:xfrm>
            <a:custGeom>
              <a:avLst/>
              <a:gdLst>
                <a:gd name="T0" fmla="*/ 0 w 48"/>
                <a:gd name="T1" fmla="*/ 0 h 79"/>
                <a:gd name="T2" fmla="*/ 0 w 48"/>
                <a:gd name="T3" fmla="*/ 9 h 79"/>
                <a:gd name="T4" fmla="*/ 8 w 48"/>
                <a:gd name="T5" fmla="*/ 9 h 79"/>
                <a:gd name="T6" fmla="*/ 8 w 48"/>
                <a:gd name="T7" fmla="*/ 17 h 79"/>
                <a:gd name="T8" fmla="*/ 16 w 48"/>
                <a:gd name="T9" fmla="*/ 17 h 79"/>
                <a:gd name="T10" fmla="*/ 16 w 48"/>
                <a:gd name="T11" fmla="*/ 26 h 79"/>
                <a:gd name="T12" fmla="*/ 32 w 48"/>
                <a:gd name="T13" fmla="*/ 26 h 79"/>
                <a:gd name="T14" fmla="*/ 32 w 48"/>
                <a:gd name="T15" fmla="*/ 44 h 79"/>
                <a:gd name="T16" fmla="*/ 40 w 48"/>
                <a:gd name="T17" fmla="*/ 44 h 79"/>
                <a:gd name="T18" fmla="*/ 40 w 48"/>
                <a:gd name="T19" fmla="*/ 53 h 79"/>
                <a:gd name="T20" fmla="*/ 48 w 48"/>
                <a:gd name="T21" fmla="*/ 61 h 79"/>
                <a:gd name="T22" fmla="*/ 40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0" y="0"/>
                  </a:moveTo>
                  <a:lnTo>
                    <a:pt x="0" y="9"/>
                  </a:lnTo>
                  <a:lnTo>
                    <a:pt x="8" y="9"/>
                  </a:lnTo>
                  <a:lnTo>
                    <a:pt x="8" y="17"/>
                  </a:lnTo>
                  <a:lnTo>
                    <a:pt x="16" y="17"/>
                  </a:lnTo>
                  <a:lnTo>
                    <a:pt x="16" y="26"/>
                  </a:lnTo>
                  <a:lnTo>
                    <a:pt x="32" y="26"/>
                  </a:lnTo>
                  <a:lnTo>
                    <a:pt x="32" y="44"/>
                  </a:lnTo>
                  <a:lnTo>
                    <a:pt x="40" y="44"/>
                  </a:lnTo>
                  <a:lnTo>
                    <a:pt x="40" y="53"/>
                  </a:lnTo>
                  <a:lnTo>
                    <a:pt x="48" y="61"/>
                  </a:lnTo>
                  <a:lnTo>
                    <a:pt x="4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91" name="Freeform 458"/>
            <p:cNvSpPr>
              <a:spLocks/>
            </p:cNvSpPr>
            <p:nvPr/>
          </p:nvSpPr>
          <p:spPr bwMode="auto">
            <a:xfrm>
              <a:off x="2028" y="3455"/>
              <a:ext cx="16" cy="114"/>
            </a:xfrm>
            <a:custGeom>
              <a:avLst/>
              <a:gdLst>
                <a:gd name="T0" fmla="*/ 16 w 16"/>
                <a:gd name="T1" fmla="*/ 0 h 114"/>
                <a:gd name="T2" fmla="*/ 16 w 16"/>
                <a:gd name="T3" fmla="*/ 26 h 114"/>
                <a:gd name="T4" fmla="*/ 16 w 16"/>
                <a:gd name="T5" fmla="*/ 35 h 114"/>
                <a:gd name="T6" fmla="*/ 16 w 16"/>
                <a:gd name="T7" fmla="*/ 43 h 114"/>
                <a:gd name="T8" fmla="*/ 16 w 16"/>
                <a:gd name="T9" fmla="*/ 52 h 114"/>
                <a:gd name="T10" fmla="*/ 16 w 16"/>
                <a:gd name="T11" fmla="*/ 70 h 114"/>
                <a:gd name="T12" fmla="*/ 0 w 16"/>
                <a:gd name="T13" fmla="*/ 79 h 114"/>
                <a:gd name="T14" fmla="*/ 0 w 16"/>
                <a:gd name="T15" fmla="*/ 87 h 114"/>
                <a:gd name="T16" fmla="*/ 0 w 16"/>
                <a:gd name="T17" fmla="*/ 105 h 114"/>
                <a:gd name="T18" fmla="*/ 0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16" y="0"/>
                  </a:moveTo>
                  <a:lnTo>
                    <a:pt x="16" y="26"/>
                  </a:lnTo>
                  <a:lnTo>
                    <a:pt x="16" y="35"/>
                  </a:lnTo>
                  <a:lnTo>
                    <a:pt x="16" y="43"/>
                  </a:lnTo>
                  <a:lnTo>
                    <a:pt x="16" y="52"/>
                  </a:lnTo>
                  <a:lnTo>
                    <a:pt x="16" y="70"/>
                  </a:lnTo>
                  <a:lnTo>
                    <a:pt x="0" y="79"/>
                  </a:lnTo>
                  <a:lnTo>
                    <a:pt x="0" y="87"/>
                  </a:lnTo>
                  <a:lnTo>
                    <a:pt x="0" y="105"/>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92" name="Freeform 459"/>
            <p:cNvSpPr>
              <a:spLocks/>
            </p:cNvSpPr>
            <p:nvPr/>
          </p:nvSpPr>
          <p:spPr bwMode="auto">
            <a:xfrm>
              <a:off x="2076" y="3463"/>
              <a:ext cx="32" cy="79"/>
            </a:xfrm>
            <a:custGeom>
              <a:avLst/>
              <a:gdLst>
                <a:gd name="T0" fmla="*/ 0 w 32"/>
                <a:gd name="T1" fmla="*/ 0 h 79"/>
                <a:gd name="T2" fmla="*/ 0 w 32"/>
                <a:gd name="T3" fmla="*/ 18 h 79"/>
                <a:gd name="T4" fmla="*/ 8 w 32"/>
                <a:gd name="T5" fmla="*/ 27 h 79"/>
                <a:gd name="T6" fmla="*/ 16 w 32"/>
                <a:gd name="T7" fmla="*/ 27 h 79"/>
                <a:gd name="T8" fmla="*/ 16 w 32"/>
                <a:gd name="T9" fmla="*/ 35 h 79"/>
                <a:gd name="T10" fmla="*/ 32 w 32"/>
                <a:gd name="T11" fmla="*/ 44 h 79"/>
                <a:gd name="T12" fmla="*/ 32 w 32"/>
                <a:gd name="T13" fmla="*/ 62 h 79"/>
                <a:gd name="T14" fmla="*/ 32 w 32"/>
                <a:gd name="T15" fmla="*/ 71 h 79"/>
                <a:gd name="T16" fmla="*/ 32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0" y="0"/>
                  </a:moveTo>
                  <a:lnTo>
                    <a:pt x="0" y="18"/>
                  </a:lnTo>
                  <a:lnTo>
                    <a:pt x="8" y="27"/>
                  </a:lnTo>
                  <a:lnTo>
                    <a:pt x="16" y="27"/>
                  </a:lnTo>
                  <a:lnTo>
                    <a:pt x="16" y="35"/>
                  </a:lnTo>
                  <a:lnTo>
                    <a:pt x="32" y="44"/>
                  </a:lnTo>
                  <a:lnTo>
                    <a:pt x="32" y="62"/>
                  </a:lnTo>
                  <a:lnTo>
                    <a:pt x="32" y="71"/>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93" name="Freeform 460"/>
            <p:cNvSpPr>
              <a:spLocks/>
            </p:cNvSpPr>
            <p:nvPr/>
          </p:nvSpPr>
          <p:spPr bwMode="auto">
            <a:xfrm>
              <a:off x="2124" y="3446"/>
              <a:ext cx="24" cy="149"/>
            </a:xfrm>
            <a:custGeom>
              <a:avLst/>
              <a:gdLst>
                <a:gd name="T0" fmla="*/ 0 w 24"/>
                <a:gd name="T1" fmla="*/ 0 h 149"/>
                <a:gd name="T2" fmla="*/ 0 w 24"/>
                <a:gd name="T3" fmla="*/ 9 h 149"/>
                <a:gd name="T4" fmla="*/ 0 w 24"/>
                <a:gd name="T5" fmla="*/ 35 h 149"/>
                <a:gd name="T6" fmla="*/ 0 w 24"/>
                <a:gd name="T7" fmla="*/ 44 h 149"/>
                <a:gd name="T8" fmla="*/ 0 w 24"/>
                <a:gd name="T9" fmla="*/ 52 h 149"/>
                <a:gd name="T10" fmla="*/ 8 w 24"/>
                <a:gd name="T11" fmla="*/ 61 h 149"/>
                <a:gd name="T12" fmla="*/ 8 w 24"/>
                <a:gd name="T13" fmla="*/ 88 h 149"/>
                <a:gd name="T14" fmla="*/ 24 w 24"/>
                <a:gd name="T15" fmla="*/ 96 h 149"/>
                <a:gd name="T16" fmla="*/ 24 w 24"/>
                <a:gd name="T17" fmla="*/ 114 h 149"/>
                <a:gd name="T18" fmla="*/ 24 w 24"/>
                <a:gd name="T19" fmla="*/ 123 h 149"/>
                <a:gd name="T20" fmla="*/ 24 w 24"/>
                <a:gd name="T21" fmla="*/ 132 h 149"/>
                <a:gd name="T22" fmla="*/ 8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0" y="0"/>
                  </a:moveTo>
                  <a:lnTo>
                    <a:pt x="0" y="9"/>
                  </a:lnTo>
                  <a:lnTo>
                    <a:pt x="0" y="35"/>
                  </a:lnTo>
                  <a:lnTo>
                    <a:pt x="0" y="44"/>
                  </a:lnTo>
                  <a:lnTo>
                    <a:pt x="0" y="52"/>
                  </a:lnTo>
                  <a:lnTo>
                    <a:pt x="8" y="61"/>
                  </a:lnTo>
                  <a:lnTo>
                    <a:pt x="8" y="88"/>
                  </a:lnTo>
                  <a:lnTo>
                    <a:pt x="24" y="96"/>
                  </a:lnTo>
                  <a:lnTo>
                    <a:pt x="24" y="114"/>
                  </a:lnTo>
                  <a:lnTo>
                    <a:pt x="24" y="123"/>
                  </a:lnTo>
                  <a:lnTo>
                    <a:pt x="24" y="132"/>
                  </a:lnTo>
                  <a:lnTo>
                    <a:pt x="8"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94" name="Freeform 461"/>
            <p:cNvSpPr>
              <a:spLocks/>
            </p:cNvSpPr>
            <p:nvPr/>
          </p:nvSpPr>
          <p:spPr bwMode="auto">
            <a:xfrm>
              <a:off x="2108" y="3384"/>
              <a:ext cx="72" cy="114"/>
            </a:xfrm>
            <a:custGeom>
              <a:avLst/>
              <a:gdLst>
                <a:gd name="T0" fmla="*/ 0 w 72"/>
                <a:gd name="T1" fmla="*/ 0 h 114"/>
                <a:gd name="T2" fmla="*/ 8 w 72"/>
                <a:gd name="T3" fmla="*/ 9 h 114"/>
                <a:gd name="T4" fmla="*/ 16 w 72"/>
                <a:gd name="T5" fmla="*/ 27 h 114"/>
                <a:gd name="T6" fmla="*/ 24 w 72"/>
                <a:gd name="T7" fmla="*/ 27 h 114"/>
                <a:gd name="T8" fmla="*/ 40 w 72"/>
                <a:gd name="T9" fmla="*/ 35 h 114"/>
                <a:gd name="T10" fmla="*/ 48 w 72"/>
                <a:gd name="T11" fmla="*/ 44 h 114"/>
                <a:gd name="T12" fmla="*/ 56 w 72"/>
                <a:gd name="T13" fmla="*/ 62 h 114"/>
                <a:gd name="T14" fmla="*/ 56 w 72"/>
                <a:gd name="T15" fmla="*/ 71 h 114"/>
                <a:gd name="T16" fmla="*/ 56 w 72"/>
                <a:gd name="T17" fmla="*/ 79 h 114"/>
                <a:gd name="T18" fmla="*/ 56 w 72"/>
                <a:gd name="T19" fmla="*/ 97 h 114"/>
                <a:gd name="T20" fmla="*/ 72 w 72"/>
                <a:gd name="T21" fmla="*/ 106 h 114"/>
                <a:gd name="T22" fmla="*/ 72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0" y="0"/>
                  </a:moveTo>
                  <a:lnTo>
                    <a:pt x="8" y="9"/>
                  </a:lnTo>
                  <a:lnTo>
                    <a:pt x="16" y="27"/>
                  </a:lnTo>
                  <a:lnTo>
                    <a:pt x="24" y="27"/>
                  </a:lnTo>
                  <a:lnTo>
                    <a:pt x="40" y="35"/>
                  </a:lnTo>
                  <a:lnTo>
                    <a:pt x="48" y="44"/>
                  </a:lnTo>
                  <a:lnTo>
                    <a:pt x="56" y="62"/>
                  </a:lnTo>
                  <a:lnTo>
                    <a:pt x="56" y="71"/>
                  </a:lnTo>
                  <a:lnTo>
                    <a:pt x="56" y="79"/>
                  </a:lnTo>
                  <a:lnTo>
                    <a:pt x="56" y="97"/>
                  </a:lnTo>
                  <a:lnTo>
                    <a:pt x="72" y="106"/>
                  </a:lnTo>
                  <a:lnTo>
                    <a:pt x="72"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95" name="Freeform 462"/>
            <p:cNvSpPr>
              <a:spLocks/>
            </p:cNvSpPr>
            <p:nvPr/>
          </p:nvSpPr>
          <p:spPr bwMode="auto">
            <a:xfrm>
              <a:off x="1764" y="3446"/>
              <a:ext cx="48" cy="88"/>
            </a:xfrm>
            <a:custGeom>
              <a:avLst/>
              <a:gdLst>
                <a:gd name="T0" fmla="*/ 48 w 48"/>
                <a:gd name="T1" fmla="*/ 0 h 88"/>
                <a:gd name="T2" fmla="*/ 32 w 48"/>
                <a:gd name="T3" fmla="*/ 0 h 88"/>
                <a:gd name="T4" fmla="*/ 24 w 48"/>
                <a:gd name="T5" fmla="*/ 9 h 88"/>
                <a:gd name="T6" fmla="*/ 24 w 48"/>
                <a:gd name="T7" fmla="*/ 17 h 88"/>
                <a:gd name="T8" fmla="*/ 24 w 48"/>
                <a:gd name="T9" fmla="*/ 35 h 88"/>
                <a:gd name="T10" fmla="*/ 24 w 48"/>
                <a:gd name="T11" fmla="*/ 44 h 88"/>
                <a:gd name="T12" fmla="*/ 16 w 48"/>
                <a:gd name="T13" fmla="*/ 52 h 88"/>
                <a:gd name="T14" fmla="*/ 16 w 48"/>
                <a:gd name="T15" fmla="*/ 61 h 88"/>
                <a:gd name="T16" fmla="*/ 16 w 48"/>
                <a:gd name="T17" fmla="*/ 79 h 88"/>
                <a:gd name="T18" fmla="*/ 16 w 48"/>
                <a:gd name="T19" fmla="*/ 88 h 88"/>
                <a:gd name="T20" fmla="*/ 0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48" y="0"/>
                  </a:moveTo>
                  <a:lnTo>
                    <a:pt x="32" y="0"/>
                  </a:lnTo>
                  <a:lnTo>
                    <a:pt x="24" y="9"/>
                  </a:lnTo>
                  <a:lnTo>
                    <a:pt x="24" y="17"/>
                  </a:lnTo>
                  <a:lnTo>
                    <a:pt x="24" y="35"/>
                  </a:lnTo>
                  <a:lnTo>
                    <a:pt x="24" y="44"/>
                  </a:lnTo>
                  <a:lnTo>
                    <a:pt x="16" y="52"/>
                  </a:lnTo>
                  <a:lnTo>
                    <a:pt x="16" y="61"/>
                  </a:lnTo>
                  <a:lnTo>
                    <a:pt x="16" y="79"/>
                  </a:lnTo>
                  <a:lnTo>
                    <a:pt x="16" y="88"/>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96" name="Freeform 463"/>
            <p:cNvSpPr>
              <a:spLocks/>
            </p:cNvSpPr>
            <p:nvPr/>
          </p:nvSpPr>
          <p:spPr bwMode="auto">
            <a:xfrm>
              <a:off x="1844" y="3498"/>
              <a:ext cx="40" cy="80"/>
            </a:xfrm>
            <a:custGeom>
              <a:avLst/>
              <a:gdLst>
                <a:gd name="T0" fmla="*/ 0 w 40"/>
                <a:gd name="T1" fmla="*/ 0 h 80"/>
                <a:gd name="T2" fmla="*/ 16 w 40"/>
                <a:gd name="T3" fmla="*/ 0 h 80"/>
                <a:gd name="T4" fmla="*/ 32 w 40"/>
                <a:gd name="T5" fmla="*/ 0 h 80"/>
                <a:gd name="T6" fmla="*/ 32 w 40"/>
                <a:gd name="T7" fmla="*/ 9 h 80"/>
                <a:gd name="T8" fmla="*/ 40 w 40"/>
                <a:gd name="T9" fmla="*/ 27 h 80"/>
                <a:gd name="T10" fmla="*/ 40 w 40"/>
                <a:gd name="T11" fmla="*/ 36 h 80"/>
                <a:gd name="T12" fmla="*/ 40 w 40"/>
                <a:gd name="T13" fmla="*/ 44 h 80"/>
                <a:gd name="T14" fmla="*/ 40 w 40"/>
                <a:gd name="T15" fmla="*/ 62 h 80"/>
                <a:gd name="T16" fmla="*/ 40 w 40"/>
                <a:gd name="T17" fmla="*/ 71 h 80"/>
                <a:gd name="T18" fmla="*/ 4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0" y="0"/>
                  </a:moveTo>
                  <a:lnTo>
                    <a:pt x="16" y="0"/>
                  </a:lnTo>
                  <a:lnTo>
                    <a:pt x="32" y="0"/>
                  </a:lnTo>
                  <a:lnTo>
                    <a:pt x="32" y="9"/>
                  </a:lnTo>
                  <a:lnTo>
                    <a:pt x="40" y="27"/>
                  </a:lnTo>
                  <a:lnTo>
                    <a:pt x="40" y="36"/>
                  </a:lnTo>
                  <a:lnTo>
                    <a:pt x="40" y="44"/>
                  </a:lnTo>
                  <a:lnTo>
                    <a:pt x="40" y="62"/>
                  </a:lnTo>
                  <a:lnTo>
                    <a:pt x="40" y="71"/>
                  </a:lnTo>
                  <a:lnTo>
                    <a:pt x="4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97" name="Freeform 464"/>
            <p:cNvSpPr>
              <a:spLocks/>
            </p:cNvSpPr>
            <p:nvPr/>
          </p:nvSpPr>
          <p:spPr bwMode="auto">
            <a:xfrm>
              <a:off x="1844" y="3411"/>
              <a:ext cx="32" cy="79"/>
            </a:xfrm>
            <a:custGeom>
              <a:avLst/>
              <a:gdLst>
                <a:gd name="T0" fmla="*/ 0 w 32"/>
                <a:gd name="T1" fmla="*/ 8 h 79"/>
                <a:gd name="T2" fmla="*/ 8 w 32"/>
                <a:gd name="T3" fmla="*/ 0 h 79"/>
                <a:gd name="T4" fmla="*/ 8 w 32"/>
                <a:gd name="T5" fmla="*/ 8 h 79"/>
                <a:gd name="T6" fmla="*/ 8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32 w 32"/>
                <a:gd name="T19" fmla="*/ 70 h 79"/>
                <a:gd name="T20" fmla="*/ 32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0" y="8"/>
                  </a:moveTo>
                  <a:lnTo>
                    <a:pt x="8" y="0"/>
                  </a:lnTo>
                  <a:lnTo>
                    <a:pt x="8" y="8"/>
                  </a:lnTo>
                  <a:lnTo>
                    <a:pt x="8" y="17"/>
                  </a:lnTo>
                  <a:lnTo>
                    <a:pt x="16" y="17"/>
                  </a:lnTo>
                  <a:lnTo>
                    <a:pt x="16" y="35"/>
                  </a:lnTo>
                  <a:lnTo>
                    <a:pt x="16" y="44"/>
                  </a:lnTo>
                  <a:lnTo>
                    <a:pt x="16" y="52"/>
                  </a:lnTo>
                  <a:lnTo>
                    <a:pt x="16" y="70"/>
                  </a:lnTo>
                  <a:lnTo>
                    <a:pt x="32" y="70"/>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98" name="Freeform 465"/>
            <p:cNvSpPr>
              <a:spLocks/>
            </p:cNvSpPr>
            <p:nvPr/>
          </p:nvSpPr>
          <p:spPr bwMode="auto">
            <a:xfrm>
              <a:off x="2028" y="3534"/>
              <a:ext cx="48" cy="79"/>
            </a:xfrm>
            <a:custGeom>
              <a:avLst/>
              <a:gdLst>
                <a:gd name="T0" fmla="*/ 0 w 48"/>
                <a:gd name="T1" fmla="*/ 0 h 79"/>
                <a:gd name="T2" fmla="*/ 16 w 48"/>
                <a:gd name="T3" fmla="*/ 8 h 79"/>
                <a:gd name="T4" fmla="*/ 16 w 48"/>
                <a:gd name="T5" fmla="*/ 26 h 79"/>
                <a:gd name="T6" fmla="*/ 24 w 48"/>
                <a:gd name="T7" fmla="*/ 35 h 79"/>
                <a:gd name="T8" fmla="*/ 32 w 48"/>
                <a:gd name="T9" fmla="*/ 35 h 79"/>
                <a:gd name="T10" fmla="*/ 32 w 48"/>
                <a:gd name="T11" fmla="*/ 44 h 79"/>
                <a:gd name="T12" fmla="*/ 48 w 48"/>
                <a:gd name="T13" fmla="*/ 44 h 79"/>
                <a:gd name="T14" fmla="*/ 48 w 48"/>
                <a:gd name="T15" fmla="*/ 61 h 79"/>
                <a:gd name="T16" fmla="*/ 48 w 48"/>
                <a:gd name="T17" fmla="*/ 70 h 79"/>
                <a:gd name="T18" fmla="*/ 48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0" y="0"/>
                  </a:moveTo>
                  <a:lnTo>
                    <a:pt x="16" y="8"/>
                  </a:lnTo>
                  <a:lnTo>
                    <a:pt x="16" y="26"/>
                  </a:lnTo>
                  <a:lnTo>
                    <a:pt x="24" y="35"/>
                  </a:lnTo>
                  <a:lnTo>
                    <a:pt x="32" y="35"/>
                  </a:lnTo>
                  <a:lnTo>
                    <a:pt x="32" y="44"/>
                  </a:lnTo>
                  <a:lnTo>
                    <a:pt x="48" y="44"/>
                  </a:lnTo>
                  <a:lnTo>
                    <a:pt x="48" y="61"/>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99" name="Freeform 466"/>
            <p:cNvSpPr>
              <a:spLocks/>
            </p:cNvSpPr>
            <p:nvPr/>
          </p:nvSpPr>
          <p:spPr bwMode="auto">
            <a:xfrm>
              <a:off x="2044" y="3455"/>
              <a:ext cx="64" cy="35"/>
            </a:xfrm>
            <a:custGeom>
              <a:avLst/>
              <a:gdLst>
                <a:gd name="T0" fmla="*/ 0 w 64"/>
                <a:gd name="T1" fmla="*/ 0 h 35"/>
                <a:gd name="T2" fmla="*/ 8 w 64"/>
                <a:gd name="T3" fmla="*/ 0 h 35"/>
                <a:gd name="T4" fmla="*/ 16 w 64"/>
                <a:gd name="T5" fmla="*/ 0 h 35"/>
                <a:gd name="T6" fmla="*/ 32 w 64"/>
                <a:gd name="T7" fmla="*/ 0 h 35"/>
                <a:gd name="T8" fmla="*/ 32 w 64"/>
                <a:gd name="T9" fmla="*/ 8 h 35"/>
                <a:gd name="T10" fmla="*/ 40 w 64"/>
                <a:gd name="T11" fmla="*/ 8 h 35"/>
                <a:gd name="T12" fmla="*/ 48 w 64"/>
                <a:gd name="T13" fmla="*/ 26 h 35"/>
                <a:gd name="T14" fmla="*/ 64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0" y="0"/>
                  </a:moveTo>
                  <a:lnTo>
                    <a:pt x="8" y="0"/>
                  </a:lnTo>
                  <a:lnTo>
                    <a:pt x="16" y="0"/>
                  </a:lnTo>
                  <a:lnTo>
                    <a:pt x="32" y="0"/>
                  </a:lnTo>
                  <a:lnTo>
                    <a:pt x="32" y="8"/>
                  </a:lnTo>
                  <a:lnTo>
                    <a:pt x="40" y="8"/>
                  </a:lnTo>
                  <a:lnTo>
                    <a:pt x="48" y="26"/>
                  </a:lnTo>
                  <a:lnTo>
                    <a:pt x="64"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00" name="Freeform 467"/>
            <p:cNvSpPr>
              <a:spLocks/>
            </p:cNvSpPr>
            <p:nvPr/>
          </p:nvSpPr>
          <p:spPr bwMode="auto">
            <a:xfrm>
              <a:off x="2012" y="3455"/>
              <a:ext cx="16" cy="123"/>
            </a:xfrm>
            <a:custGeom>
              <a:avLst/>
              <a:gdLst>
                <a:gd name="T0" fmla="*/ 16 w 16"/>
                <a:gd name="T1" fmla="*/ 0 h 123"/>
                <a:gd name="T2" fmla="*/ 16 w 16"/>
                <a:gd name="T3" fmla="*/ 35 h 123"/>
                <a:gd name="T4" fmla="*/ 16 w 16"/>
                <a:gd name="T5" fmla="*/ 43 h 123"/>
                <a:gd name="T6" fmla="*/ 16 w 16"/>
                <a:gd name="T7" fmla="*/ 70 h 123"/>
                <a:gd name="T8" fmla="*/ 8 w 16"/>
                <a:gd name="T9" fmla="*/ 70 h 123"/>
                <a:gd name="T10" fmla="*/ 8 w 16"/>
                <a:gd name="T11" fmla="*/ 79 h 123"/>
                <a:gd name="T12" fmla="*/ 8 w 16"/>
                <a:gd name="T13" fmla="*/ 87 h 123"/>
                <a:gd name="T14" fmla="*/ 8 w 16"/>
                <a:gd name="T15" fmla="*/ 105 h 123"/>
                <a:gd name="T16" fmla="*/ 0 w 16"/>
                <a:gd name="T17" fmla="*/ 114 h 123"/>
                <a:gd name="T18" fmla="*/ 0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16" y="0"/>
                  </a:moveTo>
                  <a:lnTo>
                    <a:pt x="16" y="35"/>
                  </a:lnTo>
                  <a:lnTo>
                    <a:pt x="16" y="43"/>
                  </a:lnTo>
                  <a:lnTo>
                    <a:pt x="16" y="70"/>
                  </a:lnTo>
                  <a:lnTo>
                    <a:pt x="8" y="70"/>
                  </a:lnTo>
                  <a:lnTo>
                    <a:pt x="8" y="79"/>
                  </a:lnTo>
                  <a:lnTo>
                    <a:pt x="8" y="87"/>
                  </a:lnTo>
                  <a:lnTo>
                    <a:pt x="8" y="105"/>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01" name="Freeform 468"/>
            <p:cNvSpPr>
              <a:spLocks/>
            </p:cNvSpPr>
            <p:nvPr/>
          </p:nvSpPr>
          <p:spPr bwMode="auto">
            <a:xfrm>
              <a:off x="1980" y="3481"/>
              <a:ext cx="16" cy="61"/>
            </a:xfrm>
            <a:custGeom>
              <a:avLst/>
              <a:gdLst>
                <a:gd name="T0" fmla="*/ 0 w 16"/>
                <a:gd name="T1" fmla="*/ 0 h 61"/>
                <a:gd name="T2" fmla="*/ 8 w 16"/>
                <a:gd name="T3" fmla="*/ 9 h 61"/>
                <a:gd name="T4" fmla="*/ 16 w 16"/>
                <a:gd name="T5" fmla="*/ 17 h 61"/>
                <a:gd name="T6" fmla="*/ 16 w 16"/>
                <a:gd name="T7" fmla="*/ 26 h 61"/>
                <a:gd name="T8" fmla="*/ 16 w 16"/>
                <a:gd name="T9" fmla="*/ 44 h 61"/>
                <a:gd name="T10" fmla="*/ 16 w 16"/>
                <a:gd name="T11" fmla="*/ 53 h 61"/>
                <a:gd name="T12" fmla="*/ 16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0" y="0"/>
                  </a:moveTo>
                  <a:lnTo>
                    <a:pt x="8" y="9"/>
                  </a:lnTo>
                  <a:lnTo>
                    <a:pt x="16" y="17"/>
                  </a:lnTo>
                  <a:lnTo>
                    <a:pt x="16" y="26"/>
                  </a:lnTo>
                  <a:lnTo>
                    <a:pt x="16" y="44"/>
                  </a:lnTo>
                  <a:lnTo>
                    <a:pt x="16" y="53"/>
                  </a:lnTo>
                  <a:lnTo>
                    <a:pt x="16"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02" name="Freeform 469"/>
            <p:cNvSpPr>
              <a:spLocks/>
            </p:cNvSpPr>
            <p:nvPr/>
          </p:nvSpPr>
          <p:spPr bwMode="auto">
            <a:xfrm>
              <a:off x="1948" y="3507"/>
              <a:ext cx="16" cy="88"/>
            </a:xfrm>
            <a:custGeom>
              <a:avLst/>
              <a:gdLst>
                <a:gd name="T0" fmla="*/ 16 w 16"/>
                <a:gd name="T1" fmla="*/ 0 h 88"/>
                <a:gd name="T2" fmla="*/ 16 w 16"/>
                <a:gd name="T3" fmla="*/ 27 h 88"/>
                <a:gd name="T4" fmla="*/ 8 w 16"/>
                <a:gd name="T5" fmla="*/ 35 h 88"/>
                <a:gd name="T6" fmla="*/ 8 w 16"/>
                <a:gd name="T7" fmla="*/ 53 h 88"/>
                <a:gd name="T8" fmla="*/ 0 w 16"/>
                <a:gd name="T9" fmla="*/ 62 h 88"/>
                <a:gd name="T10" fmla="*/ 0 w 16"/>
                <a:gd name="T11" fmla="*/ 71 h 88"/>
                <a:gd name="T12" fmla="*/ 0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16" y="0"/>
                  </a:moveTo>
                  <a:lnTo>
                    <a:pt x="16" y="27"/>
                  </a:lnTo>
                  <a:lnTo>
                    <a:pt x="8" y="35"/>
                  </a:lnTo>
                  <a:lnTo>
                    <a:pt x="8"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03" name="Freeform 470"/>
            <p:cNvSpPr>
              <a:spLocks/>
            </p:cNvSpPr>
            <p:nvPr/>
          </p:nvSpPr>
          <p:spPr bwMode="auto">
            <a:xfrm>
              <a:off x="1908" y="3455"/>
              <a:ext cx="16" cy="123"/>
            </a:xfrm>
            <a:custGeom>
              <a:avLst/>
              <a:gdLst>
                <a:gd name="T0" fmla="*/ 8 w 16"/>
                <a:gd name="T1" fmla="*/ 0 h 123"/>
                <a:gd name="T2" fmla="*/ 8 w 16"/>
                <a:gd name="T3" fmla="*/ 8 h 123"/>
                <a:gd name="T4" fmla="*/ 16 w 16"/>
                <a:gd name="T5" fmla="*/ 26 h 123"/>
                <a:gd name="T6" fmla="*/ 16 w 16"/>
                <a:gd name="T7" fmla="*/ 35 h 123"/>
                <a:gd name="T8" fmla="*/ 8 w 16"/>
                <a:gd name="T9" fmla="*/ 43 h 123"/>
                <a:gd name="T10" fmla="*/ 8 w 16"/>
                <a:gd name="T11" fmla="*/ 52 h 123"/>
                <a:gd name="T12" fmla="*/ 8 w 16"/>
                <a:gd name="T13" fmla="*/ 70 h 123"/>
                <a:gd name="T14" fmla="*/ 8 w 16"/>
                <a:gd name="T15" fmla="*/ 79 h 123"/>
                <a:gd name="T16" fmla="*/ 0 w 16"/>
                <a:gd name="T17" fmla="*/ 87 h 123"/>
                <a:gd name="T18" fmla="*/ 0 w 16"/>
                <a:gd name="T19" fmla="*/ 105 h 123"/>
                <a:gd name="T20" fmla="*/ 0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16" y="26"/>
                  </a:lnTo>
                  <a:lnTo>
                    <a:pt x="16" y="35"/>
                  </a:lnTo>
                  <a:lnTo>
                    <a:pt x="8" y="43"/>
                  </a:lnTo>
                  <a:lnTo>
                    <a:pt x="8" y="52"/>
                  </a:lnTo>
                  <a:lnTo>
                    <a:pt x="8" y="70"/>
                  </a:lnTo>
                  <a:lnTo>
                    <a:pt x="8" y="79"/>
                  </a:lnTo>
                  <a:lnTo>
                    <a:pt x="0" y="87"/>
                  </a:lnTo>
                  <a:lnTo>
                    <a:pt x="0" y="105"/>
                  </a:lnTo>
                  <a:lnTo>
                    <a:pt x="0"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04" name="Freeform 471"/>
            <p:cNvSpPr>
              <a:spLocks/>
            </p:cNvSpPr>
            <p:nvPr/>
          </p:nvSpPr>
          <p:spPr bwMode="auto">
            <a:xfrm>
              <a:off x="1788" y="3490"/>
              <a:ext cx="40" cy="105"/>
            </a:xfrm>
            <a:custGeom>
              <a:avLst/>
              <a:gdLst>
                <a:gd name="T0" fmla="*/ 32 w 40"/>
                <a:gd name="T1" fmla="*/ 0 h 105"/>
                <a:gd name="T2" fmla="*/ 40 w 40"/>
                <a:gd name="T3" fmla="*/ 8 h 105"/>
                <a:gd name="T4" fmla="*/ 32 w 40"/>
                <a:gd name="T5" fmla="*/ 17 h 105"/>
                <a:gd name="T6" fmla="*/ 24 w 40"/>
                <a:gd name="T7" fmla="*/ 35 h 105"/>
                <a:gd name="T8" fmla="*/ 8 w 40"/>
                <a:gd name="T9" fmla="*/ 44 h 105"/>
                <a:gd name="T10" fmla="*/ 8 w 40"/>
                <a:gd name="T11" fmla="*/ 52 h 105"/>
                <a:gd name="T12" fmla="*/ 0 w 40"/>
                <a:gd name="T13" fmla="*/ 70 h 105"/>
                <a:gd name="T14" fmla="*/ 0 w 40"/>
                <a:gd name="T15" fmla="*/ 79 h 105"/>
                <a:gd name="T16" fmla="*/ 0 w 40"/>
                <a:gd name="T17" fmla="*/ 88 h 105"/>
                <a:gd name="T18" fmla="*/ 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32" y="0"/>
                  </a:moveTo>
                  <a:lnTo>
                    <a:pt x="40" y="8"/>
                  </a:lnTo>
                  <a:lnTo>
                    <a:pt x="32" y="17"/>
                  </a:lnTo>
                  <a:lnTo>
                    <a:pt x="24" y="35"/>
                  </a:lnTo>
                  <a:lnTo>
                    <a:pt x="8" y="44"/>
                  </a:lnTo>
                  <a:lnTo>
                    <a:pt x="8" y="52"/>
                  </a:lnTo>
                  <a:lnTo>
                    <a:pt x="0" y="70"/>
                  </a:lnTo>
                  <a:lnTo>
                    <a:pt x="0" y="79"/>
                  </a:lnTo>
                  <a:lnTo>
                    <a:pt x="0" y="88"/>
                  </a:lnTo>
                  <a:lnTo>
                    <a:pt x="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05" name="Freeform 472"/>
            <p:cNvSpPr>
              <a:spLocks/>
            </p:cNvSpPr>
            <p:nvPr/>
          </p:nvSpPr>
          <p:spPr bwMode="auto">
            <a:xfrm>
              <a:off x="1724" y="3463"/>
              <a:ext cx="64" cy="115"/>
            </a:xfrm>
            <a:custGeom>
              <a:avLst/>
              <a:gdLst>
                <a:gd name="T0" fmla="*/ 64 w 64"/>
                <a:gd name="T1" fmla="*/ 0 h 115"/>
                <a:gd name="T2" fmla="*/ 56 w 64"/>
                <a:gd name="T3" fmla="*/ 18 h 115"/>
                <a:gd name="T4" fmla="*/ 56 w 64"/>
                <a:gd name="T5" fmla="*/ 27 h 115"/>
                <a:gd name="T6" fmla="*/ 40 w 64"/>
                <a:gd name="T7" fmla="*/ 27 h 115"/>
                <a:gd name="T8" fmla="*/ 32 w 64"/>
                <a:gd name="T9" fmla="*/ 27 h 115"/>
                <a:gd name="T10" fmla="*/ 32 w 64"/>
                <a:gd name="T11" fmla="*/ 35 h 115"/>
                <a:gd name="T12" fmla="*/ 32 w 64"/>
                <a:gd name="T13" fmla="*/ 44 h 115"/>
                <a:gd name="T14" fmla="*/ 24 w 64"/>
                <a:gd name="T15" fmla="*/ 62 h 115"/>
                <a:gd name="T16" fmla="*/ 16 w 64"/>
                <a:gd name="T17" fmla="*/ 71 h 115"/>
                <a:gd name="T18" fmla="*/ 16 w 64"/>
                <a:gd name="T19" fmla="*/ 79 h 115"/>
                <a:gd name="T20" fmla="*/ 16 w 64"/>
                <a:gd name="T21" fmla="*/ 97 h 115"/>
                <a:gd name="T22" fmla="*/ 0 w 64"/>
                <a:gd name="T23" fmla="*/ 97 h 115"/>
                <a:gd name="T24" fmla="*/ 0 w 64"/>
                <a:gd name="T25" fmla="*/ 106 h 115"/>
                <a:gd name="T26" fmla="*/ 0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64" y="0"/>
                  </a:moveTo>
                  <a:lnTo>
                    <a:pt x="56" y="18"/>
                  </a:lnTo>
                  <a:lnTo>
                    <a:pt x="56" y="27"/>
                  </a:lnTo>
                  <a:lnTo>
                    <a:pt x="40" y="27"/>
                  </a:lnTo>
                  <a:lnTo>
                    <a:pt x="32" y="27"/>
                  </a:lnTo>
                  <a:lnTo>
                    <a:pt x="32" y="35"/>
                  </a:lnTo>
                  <a:lnTo>
                    <a:pt x="32" y="44"/>
                  </a:lnTo>
                  <a:lnTo>
                    <a:pt x="24" y="62"/>
                  </a:lnTo>
                  <a:lnTo>
                    <a:pt x="16" y="71"/>
                  </a:lnTo>
                  <a:lnTo>
                    <a:pt x="16" y="79"/>
                  </a:lnTo>
                  <a:lnTo>
                    <a:pt x="16" y="97"/>
                  </a:lnTo>
                  <a:lnTo>
                    <a:pt x="0" y="97"/>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06" name="Freeform 473"/>
            <p:cNvSpPr>
              <a:spLocks/>
            </p:cNvSpPr>
            <p:nvPr/>
          </p:nvSpPr>
          <p:spPr bwMode="auto">
            <a:xfrm>
              <a:off x="2132" y="3507"/>
              <a:ext cx="48" cy="88"/>
            </a:xfrm>
            <a:custGeom>
              <a:avLst/>
              <a:gdLst>
                <a:gd name="T0" fmla="*/ 0 w 48"/>
                <a:gd name="T1" fmla="*/ 0 h 88"/>
                <a:gd name="T2" fmla="*/ 0 w 48"/>
                <a:gd name="T3" fmla="*/ 18 h 88"/>
                <a:gd name="T4" fmla="*/ 0 w 48"/>
                <a:gd name="T5" fmla="*/ 27 h 88"/>
                <a:gd name="T6" fmla="*/ 16 w 48"/>
                <a:gd name="T7" fmla="*/ 27 h 88"/>
                <a:gd name="T8" fmla="*/ 16 w 48"/>
                <a:gd name="T9" fmla="*/ 35 h 88"/>
                <a:gd name="T10" fmla="*/ 24 w 48"/>
                <a:gd name="T11" fmla="*/ 35 h 88"/>
                <a:gd name="T12" fmla="*/ 32 w 48"/>
                <a:gd name="T13" fmla="*/ 53 h 88"/>
                <a:gd name="T14" fmla="*/ 48 w 48"/>
                <a:gd name="T15" fmla="*/ 62 h 88"/>
                <a:gd name="T16" fmla="*/ 48 w 48"/>
                <a:gd name="T17" fmla="*/ 71 h 88"/>
                <a:gd name="T18" fmla="*/ 48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0" y="0"/>
                  </a:moveTo>
                  <a:lnTo>
                    <a:pt x="0" y="18"/>
                  </a:lnTo>
                  <a:lnTo>
                    <a:pt x="0" y="27"/>
                  </a:lnTo>
                  <a:lnTo>
                    <a:pt x="16" y="27"/>
                  </a:lnTo>
                  <a:lnTo>
                    <a:pt x="16" y="35"/>
                  </a:lnTo>
                  <a:lnTo>
                    <a:pt x="24" y="35"/>
                  </a:lnTo>
                  <a:lnTo>
                    <a:pt x="32" y="53"/>
                  </a:lnTo>
                  <a:lnTo>
                    <a:pt x="48" y="62"/>
                  </a:lnTo>
                  <a:lnTo>
                    <a:pt x="48" y="71"/>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07" name="Freeform 474"/>
            <p:cNvSpPr>
              <a:spLocks/>
            </p:cNvSpPr>
            <p:nvPr/>
          </p:nvSpPr>
          <p:spPr bwMode="auto">
            <a:xfrm>
              <a:off x="2092" y="3314"/>
              <a:ext cx="64" cy="53"/>
            </a:xfrm>
            <a:custGeom>
              <a:avLst/>
              <a:gdLst>
                <a:gd name="T0" fmla="*/ 0 w 64"/>
                <a:gd name="T1" fmla="*/ 0 h 53"/>
                <a:gd name="T2" fmla="*/ 24 w 64"/>
                <a:gd name="T3" fmla="*/ 17 h 53"/>
                <a:gd name="T4" fmla="*/ 32 w 64"/>
                <a:gd name="T5" fmla="*/ 17 h 53"/>
                <a:gd name="T6" fmla="*/ 40 w 64"/>
                <a:gd name="T7" fmla="*/ 17 h 53"/>
                <a:gd name="T8" fmla="*/ 56 w 64"/>
                <a:gd name="T9" fmla="*/ 17 h 53"/>
                <a:gd name="T10" fmla="*/ 64 w 64"/>
                <a:gd name="T11" fmla="*/ 26 h 53"/>
                <a:gd name="T12" fmla="*/ 64 w 64"/>
                <a:gd name="T13" fmla="*/ 35 h 53"/>
                <a:gd name="T14" fmla="*/ 64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0" y="0"/>
                  </a:moveTo>
                  <a:lnTo>
                    <a:pt x="24" y="17"/>
                  </a:lnTo>
                  <a:lnTo>
                    <a:pt x="32" y="17"/>
                  </a:lnTo>
                  <a:lnTo>
                    <a:pt x="40" y="17"/>
                  </a:lnTo>
                  <a:lnTo>
                    <a:pt x="56" y="17"/>
                  </a:lnTo>
                  <a:lnTo>
                    <a:pt x="64" y="26"/>
                  </a:lnTo>
                  <a:lnTo>
                    <a:pt x="64" y="35"/>
                  </a:lnTo>
                  <a:lnTo>
                    <a:pt x="64"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08" name="Freeform 475"/>
            <p:cNvSpPr>
              <a:spLocks/>
            </p:cNvSpPr>
            <p:nvPr/>
          </p:nvSpPr>
          <p:spPr bwMode="auto">
            <a:xfrm>
              <a:off x="1780" y="3314"/>
              <a:ext cx="96" cy="35"/>
            </a:xfrm>
            <a:custGeom>
              <a:avLst/>
              <a:gdLst>
                <a:gd name="T0" fmla="*/ 96 w 96"/>
                <a:gd name="T1" fmla="*/ 0 h 35"/>
                <a:gd name="T2" fmla="*/ 80 w 96"/>
                <a:gd name="T3" fmla="*/ 0 h 35"/>
                <a:gd name="T4" fmla="*/ 72 w 96"/>
                <a:gd name="T5" fmla="*/ 0 h 35"/>
                <a:gd name="T6" fmla="*/ 64 w 96"/>
                <a:gd name="T7" fmla="*/ 0 h 35"/>
                <a:gd name="T8" fmla="*/ 48 w 96"/>
                <a:gd name="T9" fmla="*/ 0 h 35"/>
                <a:gd name="T10" fmla="*/ 40 w 96"/>
                <a:gd name="T11" fmla="*/ 0 h 35"/>
                <a:gd name="T12" fmla="*/ 32 w 96"/>
                <a:gd name="T13" fmla="*/ 0 h 35"/>
                <a:gd name="T14" fmla="*/ 16 w 96"/>
                <a:gd name="T15" fmla="*/ 17 h 35"/>
                <a:gd name="T16" fmla="*/ 8 w 96"/>
                <a:gd name="T17" fmla="*/ 26 h 35"/>
                <a:gd name="T18" fmla="*/ 0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96" y="0"/>
                  </a:moveTo>
                  <a:lnTo>
                    <a:pt x="80" y="0"/>
                  </a:lnTo>
                  <a:lnTo>
                    <a:pt x="72" y="0"/>
                  </a:lnTo>
                  <a:lnTo>
                    <a:pt x="64" y="0"/>
                  </a:lnTo>
                  <a:lnTo>
                    <a:pt x="48" y="0"/>
                  </a:lnTo>
                  <a:lnTo>
                    <a:pt x="40" y="0"/>
                  </a:lnTo>
                  <a:lnTo>
                    <a:pt x="32" y="0"/>
                  </a:lnTo>
                  <a:lnTo>
                    <a:pt x="16" y="17"/>
                  </a:lnTo>
                  <a:lnTo>
                    <a:pt x="8"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09" name="Freeform 476"/>
            <p:cNvSpPr>
              <a:spLocks/>
            </p:cNvSpPr>
            <p:nvPr/>
          </p:nvSpPr>
          <p:spPr bwMode="auto">
            <a:xfrm>
              <a:off x="1780" y="3296"/>
              <a:ext cx="112" cy="44"/>
            </a:xfrm>
            <a:custGeom>
              <a:avLst/>
              <a:gdLst>
                <a:gd name="T0" fmla="*/ 112 w 112"/>
                <a:gd name="T1" fmla="*/ 0 h 44"/>
                <a:gd name="T2" fmla="*/ 104 w 112"/>
                <a:gd name="T3" fmla="*/ 0 h 44"/>
                <a:gd name="T4" fmla="*/ 96 w 112"/>
                <a:gd name="T5" fmla="*/ 0 h 44"/>
                <a:gd name="T6" fmla="*/ 80 w 112"/>
                <a:gd name="T7" fmla="*/ 0 h 44"/>
                <a:gd name="T8" fmla="*/ 72 w 112"/>
                <a:gd name="T9" fmla="*/ 0 h 44"/>
                <a:gd name="T10" fmla="*/ 64 w 112"/>
                <a:gd name="T11" fmla="*/ 0 h 44"/>
                <a:gd name="T12" fmla="*/ 48 w 112"/>
                <a:gd name="T13" fmla="*/ 0 h 44"/>
                <a:gd name="T14" fmla="*/ 40 w 112"/>
                <a:gd name="T15" fmla="*/ 9 h 44"/>
                <a:gd name="T16" fmla="*/ 32 w 112"/>
                <a:gd name="T17" fmla="*/ 9 h 44"/>
                <a:gd name="T18" fmla="*/ 32 w 112"/>
                <a:gd name="T19" fmla="*/ 18 h 44"/>
                <a:gd name="T20" fmla="*/ 16 w 112"/>
                <a:gd name="T21" fmla="*/ 18 h 44"/>
                <a:gd name="T22" fmla="*/ 8 w 112"/>
                <a:gd name="T23" fmla="*/ 35 h 44"/>
                <a:gd name="T24" fmla="*/ 0 w 112"/>
                <a:gd name="T25" fmla="*/ 35 h 44"/>
                <a:gd name="T26" fmla="*/ 0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112" y="0"/>
                  </a:moveTo>
                  <a:lnTo>
                    <a:pt x="104" y="0"/>
                  </a:lnTo>
                  <a:lnTo>
                    <a:pt x="96" y="0"/>
                  </a:lnTo>
                  <a:lnTo>
                    <a:pt x="80" y="0"/>
                  </a:lnTo>
                  <a:lnTo>
                    <a:pt x="72" y="0"/>
                  </a:lnTo>
                  <a:lnTo>
                    <a:pt x="64" y="0"/>
                  </a:lnTo>
                  <a:lnTo>
                    <a:pt x="48" y="0"/>
                  </a:lnTo>
                  <a:lnTo>
                    <a:pt x="40" y="9"/>
                  </a:lnTo>
                  <a:lnTo>
                    <a:pt x="32" y="9"/>
                  </a:lnTo>
                  <a:lnTo>
                    <a:pt x="32" y="18"/>
                  </a:lnTo>
                  <a:lnTo>
                    <a:pt x="16" y="18"/>
                  </a:lnTo>
                  <a:lnTo>
                    <a:pt x="8" y="35"/>
                  </a:lnTo>
                  <a:lnTo>
                    <a:pt x="0" y="35"/>
                  </a:lnTo>
                  <a:lnTo>
                    <a:pt x="0"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10" name="Freeform 477"/>
            <p:cNvSpPr>
              <a:spLocks/>
            </p:cNvSpPr>
            <p:nvPr/>
          </p:nvSpPr>
          <p:spPr bwMode="auto">
            <a:xfrm>
              <a:off x="1748" y="3375"/>
              <a:ext cx="64" cy="71"/>
            </a:xfrm>
            <a:custGeom>
              <a:avLst/>
              <a:gdLst>
                <a:gd name="T0" fmla="*/ 64 w 64"/>
                <a:gd name="T1" fmla="*/ 0 h 71"/>
                <a:gd name="T2" fmla="*/ 48 w 64"/>
                <a:gd name="T3" fmla="*/ 0 h 71"/>
                <a:gd name="T4" fmla="*/ 40 w 64"/>
                <a:gd name="T5" fmla="*/ 9 h 71"/>
                <a:gd name="T6" fmla="*/ 32 w 64"/>
                <a:gd name="T7" fmla="*/ 18 h 71"/>
                <a:gd name="T8" fmla="*/ 32 w 64"/>
                <a:gd name="T9" fmla="*/ 36 h 71"/>
                <a:gd name="T10" fmla="*/ 16 w 64"/>
                <a:gd name="T11" fmla="*/ 44 h 71"/>
                <a:gd name="T12" fmla="*/ 16 w 64"/>
                <a:gd name="T13" fmla="*/ 53 h 71"/>
                <a:gd name="T14" fmla="*/ 8 w 64"/>
                <a:gd name="T15" fmla="*/ 53 h 71"/>
                <a:gd name="T16" fmla="*/ 0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64" y="0"/>
                  </a:moveTo>
                  <a:lnTo>
                    <a:pt x="48" y="0"/>
                  </a:lnTo>
                  <a:lnTo>
                    <a:pt x="40" y="9"/>
                  </a:lnTo>
                  <a:lnTo>
                    <a:pt x="32" y="18"/>
                  </a:lnTo>
                  <a:lnTo>
                    <a:pt x="32" y="36"/>
                  </a:lnTo>
                  <a:lnTo>
                    <a:pt x="16" y="44"/>
                  </a:lnTo>
                  <a:lnTo>
                    <a:pt x="16" y="53"/>
                  </a:lnTo>
                  <a:lnTo>
                    <a:pt x="8" y="53"/>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711" name="Freeform 478"/>
            <p:cNvSpPr>
              <a:spLocks/>
            </p:cNvSpPr>
            <p:nvPr/>
          </p:nvSpPr>
          <p:spPr bwMode="auto">
            <a:xfrm>
              <a:off x="1692" y="3455"/>
              <a:ext cx="96" cy="43"/>
            </a:xfrm>
            <a:custGeom>
              <a:avLst/>
              <a:gdLst>
                <a:gd name="T0" fmla="*/ 96 w 96"/>
                <a:gd name="T1" fmla="*/ 0 h 43"/>
                <a:gd name="T2" fmla="*/ 88 w 96"/>
                <a:gd name="T3" fmla="*/ 0 h 43"/>
                <a:gd name="T4" fmla="*/ 72 w 96"/>
                <a:gd name="T5" fmla="*/ 8 h 43"/>
                <a:gd name="T6" fmla="*/ 64 w 96"/>
                <a:gd name="T7" fmla="*/ 8 h 43"/>
                <a:gd name="T8" fmla="*/ 56 w 96"/>
                <a:gd name="T9" fmla="*/ 26 h 43"/>
                <a:gd name="T10" fmla="*/ 48 w 96"/>
                <a:gd name="T11" fmla="*/ 26 h 43"/>
                <a:gd name="T12" fmla="*/ 32 w 96"/>
                <a:gd name="T13" fmla="*/ 26 h 43"/>
                <a:gd name="T14" fmla="*/ 24 w 96"/>
                <a:gd name="T15" fmla="*/ 26 h 43"/>
                <a:gd name="T16" fmla="*/ 16 w 96"/>
                <a:gd name="T17" fmla="*/ 35 h 43"/>
                <a:gd name="T18" fmla="*/ 0 w 96"/>
                <a:gd name="T19" fmla="*/ 35 h 43"/>
                <a:gd name="T20" fmla="*/ 0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96" y="0"/>
                  </a:moveTo>
                  <a:lnTo>
                    <a:pt x="88" y="0"/>
                  </a:lnTo>
                  <a:lnTo>
                    <a:pt x="72" y="8"/>
                  </a:lnTo>
                  <a:lnTo>
                    <a:pt x="64" y="8"/>
                  </a:lnTo>
                  <a:lnTo>
                    <a:pt x="56" y="26"/>
                  </a:lnTo>
                  <a:lnTo>
                    <a:pt x="48" y="26"/>
                  </a:lnTo>
                  <a:lnTo>
                    <a:pt x="32" y="26"/>
                  </a:lnTo>
                  <a:lnTo>
                    <a:pt x="24" y="26"/>
                  </a:lnTo>
                  <a:lnTo>
                    <a:pt x="16" y="35"/>
                  </a:lnTo>
                  <a:lnTo>
                    <a:pt x="0" y="35"/>
                  </a:lnTo>
                  <a:lnTo>
                    <a:pt x="0"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8562" name="Group 479"/>
          <p:cNvGrpSpPr>
            <a:grpSpLocks/>
          </p:cNvGrpSpPr>
          <p:nvPr/>
        </p:nvGrpSpPr>
        <p:grpSpPr bwMode="auto">
          <a:xfrm>
            <a:off x="4716463" y="2559050"/>
            <a:ext cx="685800" cy="573088"/>
            <a:chOff x="1748" y="2760"/>
            <a:chExt cx="480" cy="457"/>
          </a:xfrm>
        </p:grpSpPr>
        <p:sp>
          <p:nvSpPr>
            <p:cNvPr id="494653" name="Freeform 480"/>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232 w 232"/>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211"/>
                <a:gd name="T188" fmla="*/ 232 w 232"/>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lnTo>
                    <a:pt x="232"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54" name="Freeform 481"/>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211"/>
                <a:gd name="T185" fmla="*/ 232 w 232"/>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55" name="Freeform 482"/>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56 w 208"/>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8"/>
                <a:gd name="T187" fmla="*/ 0 h 255"/>
                <a:gd name="T188" fmla="*/ 208 w 208"/>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lnTo>
                    <a:pt x="56"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56" name="Freeform 483"/>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8"/>
                <a:gd name="T184" fmla="*/ 0 h 255"/>
                <a:gd name="T185" fmla="*/ 208 w 208"/>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57" name="Freeform 484"/>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40 w 280"/>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0"/>
                <a:gd name="T118" fmla="*/ 0 h 360"/>
                <a:gd name="T119" fmla="*/ 280 w 280"/>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lnTo>
                    <a:pt x="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58" name="Freeform 485"/>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80"/>
                <a:gd name="T115" fmla="*/ 0 h 360"/>
                <a:gd name="T116" fmla="*/ 280 w 280"/>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59" name="Freeform 486"/>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40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lnTo>
                    <a:pt x="40"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60" name="Freeform 487"/>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61" name="Freeform 488"/>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208 w 208"/>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8"/>
                <a:gd name="T139" fmla="*/ 0 h 457"/>
                <a:gd name="T140" fmla="*/ 208 w 208"/>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lnTo>
                    <a:pt x="208"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62" name="Freeform 489"/>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8"/>
                <a:gd name="T136" fmla="*/ 0 h 457"/>
                <a:gd name="T137" fmla="*/ 208 w 208"/>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63" name="Freeform 490"/>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232 w 232"/>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325"/>
                <a:gd name="T188" fmla="*/ 232 w 232"/>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lnTo>
                    <a:pt x="232"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64" name="Freeform 491"/>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325"/>
                <a:gd name="T185" fmla="*/ 232 w 232"/>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8563" name="Group 492"/>
          <p:cNvGrpSpPr>
            <a:grpSpLocks/>
          </p:cNvGrpSpPr>
          <p:nvPr/>
        </p:nvGrpSpPr>
        <p:grpSpPr bwMode="auto">
          <a:xfrm>
            <a:off x="5160963" y="3054350"/>
            <a:ext cx="774700" cy="614363"/>
            <a:chOff x="1692" y="3226"/>
            <a:chExt cx="488" cy="387"/>
          </a:xfrm>
        </p:grpSpPr>
        <p:sp>
          <p:nvSpPr>
            <p:cNvPr id="494606" name="Freeform 493"/>
            <p:cNvSpPr>
              <a:spLocks/>
            </p:cNvSpPr>
            <p:nvPr/>
          </p:nvSpPr>
          <p:spPr bwMode="auto">
            <a:xfrm>
              <a:off x="1996" y="3226"/>
              <a:ext cx="40" cy="53"/>
            </a:xfrm>
            <a:custGeom>
              <a:avLst/>
              <a:gdLst>
                <a:gd name="T0" fmla="*/ 0 w 40"/>
                <a:gd name="T1" fmla="*/ 0 h 53"/>
                <a:gd name="T2" fmla="*/ 0 w 40"/>
                <a:gd name="T3" fmla="*/ 9 h 53"/>
                <a:gd name="T4" fmla="*/ 0 w 40"/>
                <a:gd name="T5" fmla="*/ 18 h 53"/>
                <a:gd name="T6" fmla="*/ 8 w 40"/>
                <a:gd name="T7" fmla="*/ 18 h 53"/>
                <a:gd name="T8" fmla="*/ 24 w 40"/>
                <a:gd name="T9" fmla="*/ 18 h 53"/>
                <a:gd name="T10" fmla="*/ 24 w 40"/>
                <a:gd name="T11" fmla="*/ 35 h 53"/>
                <a:gd name="T12" fmla="*/ 32 w 40"/>
                <a:gd name="T13" fmla="*/ 35 h 53"/>
                <a:gd name="T14" fmla="*/ 32 w 40"/>
                <a:gd name="T15" fmla="*/ 44 h 53"/>
                <a:gd name="T16" fmla="*/ 40 w 40"/>
                <a:gd name="T17" fmla="*/ 44 h 53"/>
                <a:gd name="T18" fmla="*/ 4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0" y="0"/>
                  </a:moveTo>
                  <a:lnTo>
                    <a:pt x="0" y="9"/>
                  </a:lnTo>
                  <a:lnTo>
                    <a:pt x="0" y="18"/>
                  </a:lnTo>
                  <a:lnTo>
                    <a:pt x="8" y="18"/>
                  </a:lnTo>
                  <a:lnTo>
                    <a:pt x="24" y="18"/>
                  </a:lnTo>
                  <a:lnTo>
                    <a:pt x="24" y="35"/>
                  </a:lnTo>
                  <a:lnTo>
                    <a:pt x="32" y="35"/>
                  </a:lnTo>
                  <a:lnTo>
                    <a:pt x="32" y="44"/>
                  </a:lnTo>
                  <a:lnTo>
                    <a:pt x="40" y="44"/>
                  </a:lnTo>
                  <a:lnTo>
                    <a:pt x="4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07" name="Freeform 494"/>
            <p:cNvSpPr>
              <a:spLocks/>
            </p:cNvSpPr>
            <p:nvPr/>
          </p:nvSpPr>
          <p:spPr bwMode="auto">
            <a:xfrm>
              <a:off x="1940" y="3226"/>
              <a:ext cx="56" cy="97"/>
            </a:xfrm>
            <a:custGeom>
              <a:avLst/>
              <a:gdLst>
                <a:gd name="T0" fmla="*/ 56 w 56"/>
                <a:gd name="T1" fmla="*/ 0 h 97"/>
                <a:gd name="T2" fmla="*/ 56 w 56"/>
                <a:gd name="T3" fmla="*/ 9 h 97"/>
                <a:gd name="T4" fmla="*/ 56 w 56"/>
                <a:gd name="T5" fmla="*/ 18 h 97"/>
                <a:gd name="T6" fmla="*/ 48 w 56"/>
                <a:gd name="T7" fmla="*/ 35 h 97"/>
                <a:gd name="T8" fmla="*/ 32 w 56"/>
                <a:gd name="T9" fmla="*/ 44 h 97"/>
                <a:gd name="T10" fmla="*/ 24 w 56"/>
                <a:gd name="T11" fmla="*/ 53 h 97"/>
                <a:gd name="T12" fmla="*/ 16 w 56"/>
                <a:gd name="T13" fmla="*/ 62 h 97"/>
                <a:gd name="T14" fmla="*/ 0 w 56"/>
                <a:gd name="T15" fmla="*/ 79 h 97"/>
                <a:gd name="T16" fmla="*/ 0 w 56"/>
                <a:gd name="T17" fmla="*/ 88 h 97"/>
                <a:gd name="T18" fmla="*/ 0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56" y="0"/>
                  </a:moveTo>
                  <a:lnTo>
                    <a:pt x="56" y="9"/>
                  </a:lnTo>
                  <a:lnTo>
                    <a:pt x="56" y="18"/>
                  </a:lnTo>
                  <a:lnTo>
                    <a:pt x="48" y="35"/>
                  </a:lnTo>
                  <a:lnTo>
                    <a:pt x="32" y="44"/>
                  </a:lnTo>
                  <a:lnTo>
                    <a:pt x="24" y="53"/>
                  </a:lnTo>
                  <a:lnTo>
                    <a:pt x="16" y="62"/>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08" name="Freeform 495"/>
            <p:cNvSpPr>
              <a:spLocks/>
            </p:cNvSpPr>
            <p:nvPr/>
          </p:nvSpPr>
          <p:spPr bwMode="auto">
            <a:xfrm>
              <a:off x="1884" y="3226"/>
              <a:ext cx="80" cy="97"/>
            </a:xfrm>
            <a:custGeom>
              <a:avLst/>
              <a:gdLst>
                <a:gd name="T0" fmla="*/ 80 w 80"/>
                <a:gd name="T1" fmla="*/ 0 h 97"/>
                <a:gd name="T2" fmla="*/ 72 w 80"/>
                <a:gd name="T3" fmla="*/ 35 h 97"/>
                <a:gd name="T4" fmla="*/ 56 w 80"/>
                <a:gd name="T5" fmla="*/ 35 h 97"/>
                <a:gd name="T6" fmla="*/ 56 w 80"/>
                <a:gd name="T7" fmla="*/ 44 h 97"/>
                <a:gd name="T8" fmla="*/ 48 w 80"/>
                <a:gd name="T9" fmla="*/ 44 h 97"/>
                <a:gd name="T10" fmla="*/ 40 w 80"/>
                <a:gd name="T11" fmla="*/ 44 h 97"/>
                <a:gd name="T12" fmla="*/ 32 w 80"/>
                <a:gd name="T13" fmla="*/ 53 h 97"/>
                <a:gd name="T14" fmla="*/ 16 w 80"/>
                <a:gd name="T15" fmla="*/ 53 h 97"/>
                <a:gd name="T16" fmla="*/ 16 w 80"/>
                <a:gd name="T17" fmla="*/ 62 h 97"/>
                <a:gd name="T18" fmla="*/ 8 w 80"/>
                <a:gd name="T19" fmla="*/ 62 h 97"/>
                <a:gd name="T20" fmla="*/ 8 w 80"/>
                <a:gd name="T21" fmla="*/ 79 h 97"/>
                <a:gd name="T22" fmla="*/ 0 w 80"/>
                <a:gd name="T23" fmla="*/ 79 h 97"/>
                <a:gd name="T24" fmla="*/ 0 w 80"/>
                <a:gd name="T25" fmla="*/ 88 h 97"/>
                <a:gd name="T26" fmla="*/ 0 w 80"/>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
                <a:gd name="T43" fmla="*/ 0 h 97"/>
                <a:gd name="T44" fmla="*/ 80 w 80"/>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 h="97">
                  <a:moveTo>
                    <a:pt x="80" y="0"/>
                  </a:moveTo>
                  <a:lnTo>
                    <a:pt x="72" y="35"/>
                  </a:lnTo>
                  <a:lnTo>
                    <a:pt x="56" y="35"/>
                  </a:lnTo>
                  <a:lnTo>
                    <a:pt x="56" y="44"/>
                  </a:lnTo>
                  <a:lnTo>
                    <a:pt x="48" y="44"/>
                  </a:lnTo>
                  <a:lnTo>
                    <a:pt x="40" y="44"/>
                  </a:lnTo>
                  <a:lnTo>
                    <a:pt x="32" y="53"/>
                  </a:lnTo>
                  <a:lnTo>
                    <a:pt x="16" y="53"/>
                  </a:lnTo>
                  <a:lnTo>
                    <a:pt x="16" y="62"/>
                  </a:lnTo>
                  <a:lnTo>
                    <a:pt x="8" y="62"/>
                  </a:lnTo>
                  <a:lnTo>
                    <a:pt x="8" y="79"/>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09" name="Freeform 496"/>
            <p:cNvSpPr>
              <a:spLocks/>
            </p:cNvSpPr>
            <p:nvPr/>
          </p:nvSpPr>
          <p:spPr bwMode="auto">
            <a:xfrm>
              <a:off x="1972" y="3270"/>
              <a:ext cx="56" cy="114"/>
            </a:xfrm>
            <a:custGeom>
              <a:avLst/>
              <a:gdLst>
                <a:gd name="T0" fmla="*/ 0 w 56"/>
                <a:gd name="T1" fmla="*/ 0 h 114"/>
                <a:gd name="T2" fmla="*/ 0 w 56"/>
                <a:gd name="T3" fmla="*/ 9 h 114"/>
                <a:gd name="T4" fmla="*/ 0 w 56"/>
                <a:gd name="T5" fmla="*/ 18 h 114"/>
                <a:gd name="T6" fmla="*/ 0 w 56"/>
                <a:gd name="T7" fmla="*/ 35 h 114"/>
                <a:gd name="T8" fmla="*/ 16 w 56"/>
                <a:gd name="T9" fmla="*/ 44 h 114"/>
                <a:gd name="T10" fmla="*/ 24 w 56"/>
                <a:gd name="T11" fmla="*/ 53 h 114"/>
                <a:gd name="T12" fmla="*/ 48 w 56"/>
                <a:gd name="T13" fmla="*/ 70 h 114"/>
                <a:gd name="T14" fmla="*/ 48 w 56"/>
                <a:gd name="T15" fmla="*/ 79 h 114"/>
                <a:gd name="T16" fmla="*/ 48 w 56"/>
                <a:gd name="T17" fmla="*/ 88 h 114"/>
                <a:gd name="T18" fmla="*/ 56 w 56"/>
                <a:gd name="T19" fmla="*/ 88 h 114"/>
                <a:gd name="T20" fmla="*/ 56 w 56"/>
                <a:gd name="T21" fmla="*/ 105 h 114"/>
                <a:gd name="T22" fmla="*/ 56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0" y="0"/>
                  </a:moveTo>
                  <a:lnTo>
                    <a:pt x="0" y="9"/>
                  </a:lnTo>
                  <a:lnTo>
                    <a:pt x="0" y="18"/>
                  </a:lnTo>
                  <a:lnTo>
                    <a:pt x="0" y="35"/>
                  </a:lnTo>
                  <a:lnTo>
                    <a:pt x="16" y="44"/>
                  </a:lnTo>
                  <a:lnTo>
                    <a:pt x="24" y="53"/>
                  </a:lnTo>
                  <a:lnTo>
                    <a:pt x="48" y="70"/>
                  </a:lnTo>
                  <a:lnTo>
                    <a:pt x="48" y="79"/>
                  </a:lnTo>
                  <a:lnTo>
                    <a:pt x="48" y="88"/>
                  </a:lnTo>
                  <a:lnTo>
                    <a:pt x="56" y="88"/>
                  </a:lnTo>
                  <a:lnTo>
                    <a:pt x="56" y="105"/>
                  </a:lnTo>
                  <a:lnTo>
                    <a:pt x="5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10" name="Freeform 497"/>
            <p:cNvSpPr>
              <a:spLocks/>
            </p:cNvSpPr>
            <p:nvPr/>
          </p:nvSpPr>
          <p:spPr bwMode="auto">
            <a:xfrm>
              <a:off x="1900" y="3226"/>
              <a:ext cx="72" cy="158"/>
            </a:xfrm>
            <a:custGeom>
              <a:avLst/>
              <a:gdLst>
                <a:gd name="T0" fmla="*/ 72 w 72"/>
                <a:gd name="T1" fmla="*/ 0 h 158"/>
                <a:gd name="T2" fmla="*/ 64 w 72"/>
                <a:gd name="T3" fmla="*/ 44 h 158"/>
                <a:gd name="T4" fmla="*/ 64 w 72"/>
                <a:gd name="T5" fmla="*/ 53 h 158"/>
                <a:gd name="T6" fmla="*/ 56 w 72"/>
                <a:gd name="T7" fmla="*/ 53 h 158"/>
                <a:gd name="T8" fmla="*/ 56 w 72"/>
                <a:gd name="T9" fmla="*/ 62 h 158"/>
                <a:gd name="T10" fmla="*/ 40 w 72"/>
                <a:gd name="T11" fmla="*/ 79 h 158"/>
                <a:gd name="T12" fmla="*/ 32 w 72"/>
                <a:gd name="T13" fmla="*/ 79 h 158"/>
                <a:gd name="T14" fmla="*/ 32 w 72"/>
                <a:gd name="T15" fmla="*/ 88 h 158"/>
                <a:gd name="T16" fmla="*/ 24 w 72"/>
                <a:gd name="T17" fmla="*/ 88 h 158"/>
                <a:gd name="T18" fmla="*/ 24 w 72"/>
                <a:gd name="T19" fmla="*/ 97 h 158"/>
                <a:gd name="T20" fmla="*/ 24 w 72"/>
                <a:gd name="T21" fmla="*/ 114 h 158"/>
                <a:gd name="T22" fmla="*/ 16 w 72"/>
                <a:gd name="T23" fmla="*/ 114 h 158"/>
                <a:gd name="T24" fmla="*/ 16 w 72"/>
                <a:gd name="T25" fmla="*/ 123 h 158"/>
                <a:gd name="T26" fmla="*/ 0 w 72"/>
                <a:gd name="T27" fmla="*/ 132 h 158"/>
                <a:gd name="T28" fmla="*/ 0 w 72"/>
                <a:gd name="T29" fmla="*/ 149 h 158"/>
                <a:gd name="T30" fmla="*/ 16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72" y="0"/>
                  </a:moveTo>
                  <a:lnTo>
                    <a:pt x="64" y="44"/>
                  </a:lnTo>
                  <a:lnTo>
                    <a:pt x="64" y="53"/>
                  </a:lnTo>
                  <a:lnTo>
                    <a:pt x="56" y="53"/>
                  </a:lnTo>
                  <a:lnTo>
                    <a:pt x="56" y="62"/>
                  </a:lnTo>
                  <a:lnTo>
                    <a:pt x="40" y="79"/>
                  </a:lnTo>
                  <a:lnTo>
                    <a:pt x="32" y="79"/>
                  </a:lnTo>
                  <a:lnTo>
                    <a:pt x="32" y="88"/>
                  </a:lnTo>
                  <a:lnTo>
                    <a:pt x="24" y="88"/>
                  </a:lnTo>
                  <a:lnTo>
                    <a:pt x="24" y="97"/>
                  </a:lnTo>
                  <a:lnTo>
                    <a:pt x="24" y="114"/>
                  </a:lnTo>
                  <a:lnTo>
                    <a:pt x="16" y="114"/>
                  </a:lnTo>
                  <a:lnTo>
                    <a:pt x="16" y="123"/>
                  </a:lnTo>
                  <a:lnTo>
                    <a:pt x="0" y="132"/>
                  </a:lnTo>
                  <a:lnTo>
                    <a:pt x="0" y="149"/>
                  </a:lnTo>
                  <a:lnTo>
                    <a:pt x="16"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11" name="Freeform 498"/>
            <p:cNvSpPr>
              <a:spLocks/>
            </p:cNvSpPr>
            <p:nvPr/>
          </p:nvSpPr>
          <p:spPr bwMode="auto">
            <a:xfrm>
              <a:off x="1972" y="3226"/>
              <a:ext cx="96" cy="114"/>
            </a:xfrm>
            <a:custGeom>
              <a:avLst/>
              <a:gdLst>
                <a:gd name="T0" fmla="*/ 0 w 96"/>
                <a:gd name="T1" fmla="*/ 0 h 114"/>
                <a:gd name="T2" fmla="*/ 24 w 96"/>
                <a:gd name="T3" fmla="*/ 35 h 114"/>
                <a:gd name="T4" fmla="*/ 32 w 96"/>
                <a:gd name="T5" fmla="*/ 44 h 114"/>
                <a:gd name="T6" fmla="*/ 48 w 96"/>
                <a:gd name="T7" fmla="*/ 44 h 114"/>
                <a:gd name="T8" fmla="*/ 56 w 96"/>
                <a:gd name="T9" fmla="*/ 44 h 114"/>
                <a:gd name="T10" fmla="*/ 64 w 96"/>
                <a:gd name="T11" fmla="*/ 44 h 114"/>
                <a:gd name="T12" fmla="*/ 64 w 96"/>
                <a:gd name="T13" fmla="*/ 53 h 114"/>
                <a:gd name="T14" fmla="*/ 80 w 96"/>
                <a:gd name="T15" fmla="*/ 53 h 114"/>
                <a:gd name="T16" fmla="*/ 88 w 96"/>
                <a:gd name="T17" fmla="*/ 62 h 114"/>
                <a:gd name="T18" fmla="*/ 96 w 96"/>
                <a:gd name="T19" fmla="*/ 79 h 114"/>
                <a:gd name="T20" fmla="*/ 96 w 96"/>
                <a:gd name="T21" fmla="*/ 88 h 114"/>
                <a:gd name="T22" fmla="*/ 96 w 96"/>
                <a:gd name="T23" fmla="*/ 97 h 114"/>
                <a:gd name="T24" fmla="*/ 96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0" y="0"/>
                  </a:moveTo>
                  <a:lnTo>
                    <a:pt x="24" y="35"/>
                  </a:lnTo>
                  <a:lnTo>
                    <a:pt x="32" y="44"/>
                  </a:lnTo>
                  <a:lnTo>
                    <a:pt x="48" y="44"/>
                  </a:lnTo>
                  <a:lnTo>
                    <a:pt x="56" y="44"/>
                  </a:lnTo>
                  <a:lnTo>
                    <a:pt x="64" y="44"/>
                  </a:lnTo>
                  <a:lnTo>
                    <a:pt x="64" y="53"/>
                  </a:lnTo>
                  <a:lnTo>
                    <a:pt x="80" y="53"/>
                  </a:lnTo>
                  <a:lnTo>
                    <a:pt x="88" y="62"/>
                  </a:lnTo>
                  <a:lnTo>
                    <a:pt x="96" y="79"/>
                  </a:lnTo>
                  <a:lnTo>
                    <a:pt x="96" y="88"/>
                  </a:lnTo>
                  <a:lnTo>
                    <a:pt x="96" y="97"/>
                  </a:lnTo>
                  <a:lnTo>
                    <a:pt x="9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12" name="Freeform 499"/>
            <p:cNvSpPr>
              <a:spLocks/>
            </p:cNvSpPr>
            <p:nvPr/>
          </p:nvSpPr>
          <p:spPr bwMode="auto">
            <a:xfrm>
              <a:off x="1988" y="3270"/>
              <a:ext cx="40" cy="132"/>
            </a:xfrm>
            <a:custGeom>
              <a:avLst/>
              <a:gdLst>
                <a:gd name="T0" fmla="*/ 40 w 40"/>
                <a:gd name="T1" fmla="*/ 0 h 132"/>
                <a:gd name="T2" fmla="*/ 40 w 40"/>
                <a:gd name="T3" fmla="*/ 9 h 132"/>
                <a:gd name="T4" fmla="*/ 40 w 40"/>
                <a:gd name="T5" fmla="*/ 18 h 132"/>
                <a:gd name="T6" fmla="*/ 40 w 40"/>
                <a:gd name="T7" fmla="*/ 35 h 132"/>
                <a:gd name="T8" fmla="*/ 40 w 40"/>
                <a:gd name="T9" fmla="*/ 44 h 132"/>
                <a:gd name="T10" fmla="*/ 32 w 40"/>
                <a:gd name="T11" fmla="*/ 53 h 132"/>
                <a:gd name="T12" fmla="*/ 16 w 40"/>
                <a:gd name="T13" fmla="*/ 70 h 132"/>
                <a:gd name="T14" fmla="*/ 16 w 40"/>
                <a:gd name="T15" fmla="*/ 79 h 132"/>
                <a:gd name="T16" fmla="*/ 8 w 40"/>
                <a:gd name="T17" fmla="*/ 88 h 132"/>
                <a:gd name="T18" fmla="*/ 8 w 40"/>
                <a:gd name="T19" fmla="*/ 105 h 132"/>
                <a:gd name="T20" fmla="*/ 0 w 40"/>
                <a:gd name="T21" fmla="*/ 105 h 132"/>
                <a:gd name="T22" fmla="*/ 0 w 40"/>
                <a:gd name="T23" fmla="*/ 114 h 132"/>
                <a:gd name="T24" fmla="*/ 0 w 40"/>
                <a:gd name="T25" fmla="*/ 123 h 132"/>
                <a:gd name="T26" fmla="*/ 0 w 40"/>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132"/>
                <a:gd name="T44" fmla="*/ 40 w 40"/>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132">
                  <a:moveTo>
                    <a:pt x="40" y="0"/>
                  </a:moveTo>
                  <a:lnTo>
                    <a:pt x="40" y="9"/>
                  </a:lnTo>
                  <a:lnTo>
                    <a:pt x="40" y="18"/>
                  </a:lnTo>
                  <a:lnTo>
                    <a:pt x="40" y="35"/>
                  </a:lnTo>
                  <a:lnTo>
                    <a:pt x="40" y="44"/>
                  </a:lnTo>
                  <a:lnTo>
                    <a:pt x="32" y="53"/>
                  </a:lnTo>
                  <a:lnTo>
                    <a:pt x="16" y="70"/>
                  </a:lnTo>
                  <a:lnTo>
                    <a:pt x="16" y="79"/>
                  </a:lnTo>
                  <a:lnTo>
                    <a:pt x="8" y="88"/>
                  </a:lnTo>
                  <a:lnTo>
                    <a:pt x="8" y="105"/>
                  </a:lnTo>
                  <a:lnTo>
                    <a:pt x="0" y="105"/>
                  </a:lnTo>
                  <a:lnTo>
                    <a:pt x="0" y="114"/>
                  </a:lnTo>
                  <a:lnTo>
                    <a:pt x="0" y="123"/>
                  </a:lnTo>
                  <a:lnTo>
                    <a:pt x="0"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13" name="Freeform 500"/>
            <p:cNvSpPr>
              <a:spLocks/>
            </p:cNvSpPr>
            <p:nvPr/>
          </p:nvSpPr>
          <p:spPr bwMode="auto">
            <a:xfrm>
              <a:off x="1948" y="3305"/>
              <a:ext cx="40" cy="88"/>
            </a:xfrm>
            <a:custGeom>
              <a:avLst/>
              <a:gdLst>
                <a:gd name="T0" fmla="*/ 0 w 40"/>
                <a:gd name="T1" fmla="*/ 0 h 88"/>
                <a:gd name="T2" fmla="*/ 0 w 40"/>
                <a:gd name="T3" fmla="*/ 26 h 88"/>
                <a:gd name="T4" fmla="*/ 8 w 40"/>
                <a:gd name="T5" fmla="*/ 35 h 88"/>
                <a:gd name="T6" fmla="*/ 16 w 40"/>
                <a:gd name="T7" fmla="*/ 44 h 88"/>
                <a:gd name="T8" fmla="*/ 32 w 40"/>
                <a:gd name="T9" fmla="*/ 44 h 88"/>
                <a:gd name="T10" fmla="*/ 32 w 40"/>
                <a:gd name="T11" fmla="*/ 62 h 88"/>
                <a:gd name="T12" fmla="*/ 40 w 40"/>
                <a:gd name="T13" fmla="*/ 62 h 88"/>
                <a:gd name="T14" fmla="*/ 40 w 40"/>
                <a:gd name="T15" fmla="*/ 70 h 88"/>
                <a:gd name="T16" fmla="*/ 40 w 40"/>
                <a:gd name="T17" fmla="*/ 79 h 88"/>
                <a:gd name="T18" fmla="*/ 4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0" y="0"/>
                  </a:moveTo>
                  <a:lnTo>
                    <a:pt x="0" y="26"/>
                  </a:lnTo>
                  <a:lnTo>
                    <a:pt x="8" y="35"/>
                  </a:lnTo>
                  <a:lnTo>
                    <a:pt x="16" y="44"/>
                  </a:lnTo>
                  <a:lnTo>
                    <a:pt x="32" y="44"/>
                  </a:lnTo>
                  <a:lnTo>
                    <a:pt x="32" y="62"/>
                  </a:lnTo>
                  <a:lnTo>
                    <a:pt x="40" y="62"/>
                  </a:lnTo>
                  <a:lnTo>
                    <a:pt x="40" y="70"/>
                  </a:lnTo>
                  <a:lnTo>
                    <a:pt x="40" y="79"/>
                  </a:lnTo>
                  <a:lnTo>
                    <a:pt x="4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14" name="Freeform 501"/>
            <p:cNvSpPr>
              <a:spLocks/>
            </p:cNvSpPr>
            <p:nvPr/>
          </p:nvSpPr>
          <p:spPr bwMode="auto">
            <a:xfrm>
              <a:off x="1900" y="3279"/>
              <a:ext cx="64" cy="140"/>
            </a:xfrm>
            <a:custGeom>
              <a:avLst/>
              <a:gdLst>
                <a:gd name="T0" fmla="*/ 0 w 64"/>
                <a:gd name="T1" fmla="*/ 0 h 140"/>
                <a:gd name="T2" fmla="*/ 16 w 64"/>
                <a:gd name="T3" fmla="*/ 61 h 140"/>
                <a:gd name="T4" fmla="*/ 24 w 64"/>
                <a:gd name="T5" fmla="*/ 70 h 140"/>
                <a:gd name="T6" fmla="*/ 32 w 64"/>
                <a:gd name="T7" fmla="*/ 79 h 140"/>
                <a:gd name="T8" fmla="*/ 32 w 64"/>
                <a:gd name="T9" fmla="*/ 105 h 140"/>
                <a:gd name="T10" fmla="*/ 40 w 64"/>
                <a:gd name="T11" fmla="*/ 114 h 140"/>
                <a:gd name="T12" fmla="*/ 40 w 64"/>
                <a:gd name="T13" fmla="*/ 123 h 140"/>
                <a:gd name="T14" fmla="*/ 56 w 64"/>
                <a:gd name="T15" fmla="*/ 123 h 140"/>
                <a:gd name="T16" fmla="*/ 64 w 64"/>
                <a:gd name="T17" fmla="*/ 123 h 140"/>
                <a:gd name="T18" fmla="*/ 64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0" y="0"/>
                  </a:moveTo>
                  <a:lnTo>
                    <a:pt x="16" y="61"/>
                  </a:lnTo>
                  <a:lnTo>
                    <a:pt x="24" y="70"/>
                  </a:lnTo>
                  <a:lnTo>
                    <a:pt x="32" y="79"/>
                  </a:lnTo>
                  <a:lnTo>
                    <a:pt x="32" y="105"/>
                  </a:lnTo>
                  <a:lnTo>
                    <a:pt x="40" y="114"/>
                  </a:lnTo>
                  <a:lnTo>
                    <a:pt x="40" y="123"/>
                  </a:lnTo>
                  <a:lnTo>
                    <a:pt x="56" y="123"/>
                  </a:lnTo>
                  <a:lnTo>
                    <a:pt x="64" y="123"/>
                  </a:lnTo>
                  <a:lnTo>
                    <a:pt x="64"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15" name="Freeform 502"/>
            <p:cNvSpPr>
              <a:spLocks/>
            </p:cNvSpPr>
            <p:nvPr/>
          </p:nvSpPr>
          <p:spPr bwMode="auto">
            <a:xfrm>
              <a:off x="1852" y="3226"/>
              <a:ext cx="104" cy="193"/>
            </a:xfrm>
            <a:custGeom>
              <a:avLst/>
              <a:gdLst>
                <a:gd name="T0" fmla="*/ 104 w 104"/>
                <a:gd name="T1" fmla="*/ 0 h 193"/>
                <a:gd name="T2" fmla="*/ 80 w 104"/>
                <a:gd name="T3" fmla="*/ 18 h 193"/>
                <a:gd name="T4" fmla="*/ 72 w 104"/>
                <a:gd name="T5" fmla="*/ 35 h 193"/>
                <a:gd name="T6" fmla="*/ 64 w 104"/>
                <a:gd name="T7" fmla="*/ 44 h 193"/>
                <a:gd name="T8" fmla="*/ 64 w 104"/>
                <a:gd name="T9" fmla="*/ 53 h 193"/>
                <a:gd name="T10" fmla="*/ 48 w 104"/>
                <a:gd name="T11" fmla="*/ 53 h 193"/>
                <a:gd name="T12" fmla="*/ 48 w 104"/>
                <a:gd name="T13" fmla="*/ 62 h 193"/>
                <a:gd name="T14" fmla="*/ 40 w 104"/>
                <a:gd name="T15" fmla="*/ 62 h 193"/>
                <a:gd name="T16" fmla="*/ 32 w 104"/>
                <a:gd name="T17" fmla="*/ 79 h 193"/>
                <a:gd name="T18" fmla="*/ 32 w 104"/>
                <a:gd name="T19" fmla="*/ 88 h 193"/>
                <a:gd name="T20" fmla="*/ 16 w 104"/>
                <a:gd name="T21" fmla="*/ 88 h 193"/>
                <a:gd name="T22" fmla="*/ 16 w 104"/>
                <a:gd name="T23" fmla="*/ 97 h 193"/>
                <a:gd name="T24" fmla="*/ 8 w 104"/>
                <a:gd name="T25" fmla="*/ 97 h 193"/>
                <a:gd name="T26" fmla="*/ 8 w 104"/>
                <a:gd name="T27" fmla="*/ 114 h 193"/>
                <a:gd name="T28" fmla="*/ 8 w 104"/>
                <a:gd name="T29" fmla="*/ 123 h 193"/>
                <a:gd name="T30" fmla="*/ 0 w 104"/>
                <a:gd name="T31" fmla="*/ 132 h 193"/>
                <a:gd name="T32" fmla="*/ 0 w 104"/>
                <a:gd name="T33" fmla="*/ 149 h 193"/>
                <a:gd name="T34" fmla="*/ 0 w 104"/>
                <a:gd name="T35" fmla="*/ 158 h 193"/>
                <a:gd name="T36" fmla="*/ 0 w 104"/>
                <a:gd name="T37" fmla="*/ 167 h 193"/>
                <a:gd name="T38" fmla="*/ 0 w 104"/>
                <a:gd name="T39" fmla="*/ 176 h 193"/>
                <a:gd name="T40" fmla="*/ 0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104" y="0"/>
                  </a:moveTo>
                  <a:lnTo>
                    <a:pt x="80" y="18"/>
                  </a:lnTo>
                  <a:lnTo>
                    <a:pt x="72" y="35"/>
                  </a:lnTo>
                  <a:lnTo>
                    <a:pt x="64" y="44"/>
                  </a:lnTo>
                  <a:lnTo>
                    <a:pt x="64" y="53"/>
                  </a:lnTo>
                  <a:lnTo>
                    <a:pt x="48" y="53"/>
                  </a:lnTo>
                  <a:lnTo>
                    <a:pt x="48" y="62"/>
                  </a:lnTo>
                  <a:lnTo>
                    <a:pt x="40" y="62"/>
                  </a:lnTo>
                  <a:lnTo>
                    <a:pt x="32" y="79"/>
                  </a:lnTo>
                  <a:lnTo>
                    <a:pt x="32" y="88"/>
                  </a:lnTo>
                  <a:lnTo>
                    <a:pt x="16" y="88"/>
                  </a:lnTo>
                  <a:lnTo>
                    <a:pt x="16" y="97"/>
                  </a:lnTo>
                  <a:lnTo>
                    <a:pt x="8" y="97"/>
                  </a:lnTo>
                  <a:lnTo>
                    <a:pt x="8" y="114"/>
                  </a:lnTo>
                  <a:lnTo>
                    <a:pt x="8" y="123"/>
                  </a:lnTo>
                  <a:lnTo>
                    <a:pt x="0" y="132"/>
                  </a:lnTo>
                  <a:lnTo>
                    <a:pt x="0" y="149"/>
                  </a:lnTo>
                  <a:lnTo>
                    <a:pt x="0" y="158"/>
                  </a:lnTo>
                  <a:lnTo>
                    <a:pt x="0" y="167"/>
                  </a:lnTo>
                  <a:lnTo>
                    <a:pt x="0" y="176"/>
                  </a:lnTo>
                  <a:lnTo>
                    <a:pt x="0"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16" name="Freeform 503"/>
            <p:cNvSpPr>
              <a:spLocks/>
            </p:cNvSpPr>
            <p:nvPr/>
          </p:nvSpPr>
          <p:spPr bwMode="auto">
            <a:xfrm>
              <a:off x="2044" y="3305"/>
              <a:ext cx="16" cy="106"/>
            </a:xfrm>
            <a:custGeom>
              <a:avLst/>
              <a:gdLst>
                <a:gd name="T0" fmla="*/ 8 w 16"/>
                <a:gd name="T1" fmla="*/ 0 h 106"/>
                <a:gd name="T2" fmla="*/ 8 w 16"/>
                <a:gd name="T3" fmla="*/ 9 h 106"/>
                <a:gd name="T4" fmla="*/ 8 w 16"/>
                <a:gd name="T5" fmla="*/ 26 h 106"/>
                <a:gd name="T6" fmla="*/ 8 w 16"/>
                <a:gd name="T7" fmla="*/ 35 h 106"/>
                <a:gd name="T8" fmla="*/ 0 w 16"/>
                <a:gd name="T9" fmla="*/ 35 h 106"/>
                <a:gd name="T10" fmla="*/ 0 w 16"/>
                <a:gd name="T11" fmla="*/ 44 h 106"/>
                <a:gd name="T12" fmla="*/ 0 w 16"/>
                <a:gd name="T13" fmla="*/ 62 h 106"/>
                <a:gd name="T14" fmla="*/ 8 w 16"/>
                <a:gd name="T15" fmla="*/ 70 h 106"/>
                <a:gd name="T16" fmla="*/ 8 w 16"/>
                <a:gd name="T17" fmla="*/ 79 h 106"/>
                <a:gd name="T18" fmla="*/ 16 w 16"/>
                <a:gd name="T19" fmla="*/ 88 h 106"/>
                <a:gd name="T20" fmla="*/ 16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0" y="35"/>
                  </a:lnTo>
                  <a:lnTo>
                    <a:pt x="0" y="44"/>
                  </a:lnTo>
                  <a:lnTo>
                    <a:pt x="0" y="62"/>
                  </a:lnTo>
                  <a:lnTo>
                    <a:pt x="8" y="70"/>
                  </a:lnTo>
                  <a:lnTo>
                    <a:pt x="8" y="79"/>
                  </a:lnTo>
                  <a:lnTo>
                    <a:pt x="16" y="88"/>
                  </a:lnTo>
                  <a:lnTo>
                    <a:pt x="16"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17" name="Freeform 504"/>
            <p:cNvSpPr>
              <a:spLocks/>
            </p:cNvSpPr>
            <p:nvPr/>
          </p:nvSpPr>
          <p:spPr bwMode="auto">
            <a:xfrm>
              <a:off x="2020" y="3375"/>
              <a:ext cx="8" cy="62"/>
            </a:xfrm>
            <a:custGeom>
              <a:avLst/>
              <a:gdLst>
                <a:gd name="T0" fmla="*/ 8 w 8"/>
                <a:gd name="T1" fmla="*/ 0 h 62"/>
                <a:gd name="T2" fmla="*/ 0 w 8"/>
                <a:gd name="T3" fmla="*/ 9 h 62"/>
                <a:gd name="T4" fmla="*/ 0 w 8"/>
                <a:gd name="T5" fmla="*/ 18 h 62"/>
                <a:gd name="T6" fmla="*/ 0 w 8"/>
                <a:gd name="T7" fmla="*/ 27 h 62"/>
                <a:gd name="T8" fmla="*/ 0 w 8"/>
                <a:gd name="T9" fmla="*/ 44 h 62"/>
                <a:gd name="T10" fmla="*/ 0 w 8"/>
                <a:gd name="T11" fmla="*/ 53 h 62"/>
                <a:gd name="T12" fmla="*/ 0 w 8"/>
                <a:gd name="T13" fmla="*/ 62 h 62"/>
                <a:gd name="T14" fmla="*/ 0 60000 65536"/>
                <a:gd name="T15" fmla="*/ 0 60000 65536"/>
                <a:gd name="T16" fmla="*/ 0 60000 65536"/>
                <a:gd name="T17" fmla="*/ 0 60000 65536"/>
                <a:gd name="T18" fmla="*/ 0 60000 65536"/>
                <a:gd name="T19" fmla="*/ 0 60000 65536"/>
                <a:gd name="T20" fmla="*/ 0 60000 65536"/>
                <a:gd name="T21" fmla="*/ 0 w 8"/>
                <a:gd name="T22" fmla="*/ 0 h 62"/>
                <a:gd name="T23" fmla="*/ 8 w 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62">
                  <a:moveTo>
                    <a:pt x="8" y="0"/>
                  </a:moveTo>
                  <a:lnTo>
                    <a:pt x="0" y="9"/>
                  </a:lnTo>
                  <a:lnTo>
                    <a:pt x="0" y="18"/>
                  </a:lnTo>
                  <a:lnTo>
                    <a:pt x="0" y="27"/>
                  </a:lnTo>
                  <a:lnTo>
                    <a:pt x="0" y="44"/>
                  </a:lnTo>
                  <a:lnTo>
                    <a:pt x="0" y="53"/>
                  </a:lnTo>
                  <a:lnTo>
                    <a:pt x="0"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18" name="Freeform 505"/>
            <p:cNvSpPr>
              <a:spLocks/>
            </p:cNvSpPr>
            <p:nvPr/>
          </p:nvSpPr>
          <p:spPr bwMode="auto">
            <a:xfrm>
              <a:off x="2060" y="3340"/>
              <a:ext cx="40" cy="79"/>
            </a:xfrm>
            <a:custGeom>
              <a:avLst/>
              <a:gdLst>
                <a:gd name="T0" fmla="*/ 8 w 40"/>
                <a:gd name="T1" fmla="*/ 0 h 79"/>
                <a:gd name="T2" fmla="*/ 0 w 40"/>
                <a:gd name="T3" fmla="*/ 9 h 79"/>
                <a:gd name="T4" fmla="*/ 8 w 40"/>
                <a:gd name="T5" fmla="*/ 18 h 79"/>
                <a:gd name="T6" fmla="*/ 8 w 40"/>
                <a:gd name="T7" fmla="*/ 35 h 79"/>
                <a:gd name="T8" fmla="*/ 24 w 40"/>
                <a:gd name="T9" fmla="*/ 35 h 79"/>
                <a:gd name="T10" fmla="*/ 32 w 40"/>
                <a:gd name="T11" fmla="*/ 44 h 79"/>
                <a:gd name="T12" fmla="*/ 40 w 40"/>
                <a:gd name="T13" fmla="*/ 53 h 79"/>
                <a:gd name="T14" fmla="*/ 40 w 40"/>
                <a:gd name="T15" fmla="*/ 62 h 79"/>
                <a:gd name="T16" fmla="*/ 4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8" y="0"/>
                  </a:moveTo>
                  <a:lnTo>
                    <a:pt x="0" y="9"/>
                  </a:lnTo>
                  <a:lnTo>
                    <a:pt x="8" y="18"/>
                  </a:lnTo>
                  <a:lnTo>
                    <a:pt x="8" y="35"/>
                  </a:lnTo>
                  <a:lnTo>
                    <a:pt x="24" y="35"/>
                  </a:lnTo>
                  <a:lnTo>
                    <a:pt x="32" y="44"/>
                  </a:lnTo>
                  <a:lnTo>
                    <a:pt x="40" y="53"/>
                  </a:lnTo>
                  <a:lnTo>
                    <a:pt x="40" y="62"/>
                  </a:lnTo>
                  <a:lnTo>
                    <a:pt x="4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19" name="Freeform 506"/>
            <p:cNvSpPr>
              <a:spLocks/>
            </p:cNvSpPr>
            <p:nvPr/>
          </p:nvSpPr>
          <p:spPr bwMode="auto">
            <a:xfrm>
              <a:off x="2060" y="3288"/>
              <a:ext cx="64" cy="70"/>
            </a:xfrm>
            <a:custGeom>
              <a:avLst/>
              <a:gdLst>
                <a:gd name="T0" fmla="*/ 0 w 64"/>
                <a:gd name="T1" fmla="*/ 0 h 70"/>
                <a:gd name="T2" fmla="*/ 8 w 64"/>
                <a:gd name="T3" fmla="*/ 0 h 70"/>
                <a:gd name="T4" fmla="*/ 24 w 64"/>
                <a:gd name="T5" fmla="*/ 0 h 70"/>
                <a:gd name="T6" fmla="*/ 32 w 64"/>
                <a:gd name="T7" fmla="*/ 17 h 70"/>
                <a:gd name="T8" fmla="*/ 40 w 64"/>
                <a:gd name="T9" fmla="*/ 17 h 70"/>
                <a:gd name="T10" fmla="*/ 40 w 64"/>
                <a:gd name="T11" fmla="*/ 26 h 70"/>
                <a:gd name="T12" fmla="*/ 56 w 64"/>
                <a:gd name="T13" fmla="*/ 26 h 70"/>
                <a:gd name="T14" fmla="*/ 56 w 64"/>
                <a:gd name="T15" fmla="*/ 35 h 70"/>
                <a:gd name="T16" fmla="*/ 56 w 64"/>
                <a:gd name="T17" fmla="*/ 52 h 70"/>
                <a:gd name="T18" fmla="*/ 64 w 64"/>
                <a:gd name="T19" fmla="*/ 61 h 70"/>
                <a:gd name="T20" fmla="*/ 64 w 64"/>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70"/>
                <a:gd name="T35" fmla="*/ 64 w 64"/>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70">
                  <a:moveTo>
                    <a:pt x="0" y="0"/>
                  </a:moveTo>
                  <a:lnTo>
                    <a:pt x="8" y="0"/>
                  </a:lnTo>
                  <a:lnTo>
                    <a:pt x="24" y="0"/>
                  </a:lnTo>
                  <a:lnTo>
                    <a:pt x="32" y="17"/>
                  </a:lnTo>
                  <a:lnTo>
                    <a:pt x="40" y="17"/>
                  </a:lnTo>
                  <a:lnTo>
                    <a:pt x="40" y="26"/>
                  </a:lnTo>
                  <a:lnTo>
                    <a:pt x="56" y="26"/>
                  </a:lnTo>
                  <a:lnTo>
                    <a:pt x="56" y="35"/>
                  </a:lnTo>
                  <a:lnTo>
                    <a:pt x="56" y="52"/>
                  </a:lnTo>
                  <a:lnTo>
                    <a:pt x="64" y="61"/>
                  </a:lnTo>
                  <a:lnTo>
                    <a:pt x="64"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20" name="Freeform 507"/>
            <p:cNvSpPr>
              <a:spLocks/>
            </p:cNvSpPr>
            <p:nvPr/>
          </p:nvSpPr>
          <p:spPr bwMode="auto">
            <a:xfrm>
              <a:off x="1788" y="3331"/>
              <a:ext cx="72" cy="80"/>
            </a:xfrm>
            <a:custGeom>
              <a:avLst/>
              <a:gdLst>
                <a:gd name="T0" fmla="*/ 72 w 72"/>
                <a:gd name="T1" fmla="*/ 0 h 80"/>
                <a:gd name="T2" fmla="*/ 72 w 72"/>
                <a:gd name="T3" fmla="*/ 9 h 80"/>
                <a:gd name="T4" fmla="*/ 64 w 72"/>
                <a:gd name="T5" fmla="*/ 9 h 80"/>
                <a:gd name="T6" fmla="*/ 56 w 72"/>
                <a:gd name="T7" fmla="*/ 9 h 80"/>
                <a:gd name="T8" fmla="*/ 40 w 72"/>
                <a:gd name="T9" fmla="*/ 18 h 80"/>
                <a:gd name="T10" fmla="*/ 32 w 72"/>
                <a:gd name="T11" fmla="*/ 36 h 80"/>
                <a:gd name="T12" fmla="*/ 24 w 72"/>
                <a:gd name="T13" fmla="*/ 44 h 80"/>
                <a:gd name="T14" fmla="*/ 8 w 72"/>
                <a:gd name="T15" fmla="*/ 53 h 80"/>
                <a:gd name="T16" fmla="*/ 8 w 72"/>
                <a:gd name="T17" fmla="*/ 62 h 80"/>
                <a:gd name="T18" fmla="*/ 8 w 72"/>
                <a:gd name="T19" fmla="*/ 80 h 80"/>
                <a:gd name="T20" fmla="*/ 0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72" y="0"/>
                  </a:moveTo>
                  <a:lnTo>
                    <a:pt x="72" y="9"/>
                  </a:lnTo>
                  <a:lnTo>
                    <a:pt x="64" y="9"/>
                  </a:lnTo>
                  <a:lnTo>
                    <a:pt x="56" y="9"/>
                  </a:lnTo>
                  <a:lnTo>
                    <a:pt x="40" y="18"/>
                  </a:lnTo>
                  <a:lnTo>
                    <a:pt x="32" y="36"/>
                  </a:lnTo>
                  <a:lnTo>
                    <a:pt x="24" y="44"/>
                  </a:lnTo>
                  <a:lnTo>
                    <a:pt x="8" y="53"/>
                  </a:lnTo>
                  <a:lnTo>
                    <a:pt x="8" y="62"/>
                  </a:lnTo>
                  <a:lnTo>
                    <a:pt x="8" y="80"/>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21" name="Freeform 508"/>
            <p:cNvSpPr>
              <a:spLocks/>
            </p:cNvSpPr>
            <p:nvPr/>
          </p:nvSpPr>
          <p:spPr bwMode="auto">
            <a:xfrm>
              <a:off x="1860" y="3323"/>
              <a:ext cx="40" cy="105"/>
            </a:xfrm>
            <a:custGeom>
              <a:avLst/>
              <a:gdLst>
                <a:gd name="T0" fmla="*/ 0 w 40"/>
                <a:gd name="T1" fmla="*/ 0 h 105"/>
                <a:gd name="T2" fmla="*/ 8 w 40"/>
                <a:gd name="T3" fmla="*/ 17 h 105"/>
                <a:gd name="T4" fmla="*/ 8 w 40"/>
                <a:gd name="T5" fmla="*/ 26 h 105"/>
                <a:gd name="T6" fmla="*/ 8 w 40"/>
                <a:gd name="T7" fmla="*/ 35 h 105"/>
                <a:gd name="T8" fmla="*/ 24 w 40"/>
                <a:gd name="T9" fmla="*/ 35 h 105"/>
                <a:gd name="T10" fmla="*/ 24 w 40"/>
                <a:gd name="T11" fmla="*/ 52 h 105"/>
                <a:gd name="T12" fmla="*/ 32 w 40"/>
                <a:gd name="T13" fmla="*/ 61 h 105"/>
                <a:gd name="T14" fmla="*/ 40 w 40"/>
                <a:gd name="T15" fmla="*/ 70 h 105"/>
                <a:gd name="T16" fmla="*/ 40 w 40"/>
                <a:gd name="T17" fmla="*/ 79 h 105"/>
                <a:gd name="T18" fmla="*/ 40 w 40"/>
                <a:gd name="T19" fmla="*/ 96 h 105"/>
                <a:gd name="T20" fmla="*/ 4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0" y="0"/>
                  </a:moveTo>
                  <a:lnTo>
                    <a:pt x="8" y="17"/>
                  </a:lnTo>
                  <a:lnTo>
                    <a:pt x="8" y="26"/>
                  </a:lnTo>
                  <a:lnTo>
                    <a:pt x="8" y="35"/>
                  </a:lnTo>
                  <a:lnTo>
                    <a:pt x="24" y="35"/>
                  </a:lnTo>
                  <a:lnTo>
                    <a:pt x="24" y="52"/>
                  </a:lnTo>
                  <a:lnTo>
                    <a:pt x="32" y="61"/>
                  </a:lnTo>
                  <a:lnTo>
                    <a:pt x="40" y="70"/>
                  </a:lnTo>
                  <a:lnTo>
                    <a:pt x="40" y="79"/>
                  </a:lnTo>
                  <a:lnTo>
                    <a:pt x="40" y="96"/>
                  </a:lnTo>
                  <a:lnTo>
                    <a:pt x="4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22" name="Freeform 509"/>
            <p:cNvSpPr>
              <a:spLocks/>
            </p:cNvSpPr>
            <p:nvPr/>
          </p:nvSpPr>
          <p:spPr bwMode="auto">
            <a:xfrm>
              <a:off x="1796" y="3411"/>
              <a:ext cx="48" cy="70"/>
            </a:xfrm>
            <a:custGeom>
              <a:avLst/>
              <a:gdLst>
                <a:gd name="T0" fmla="*/ 48 w 48"/>
                <a:gd name="T1" fmla="*/ 0 h 70"/>
                <a:gd name="T2" fmla="*/ 48 w 48"/>
                <a:gd name="T3" fmla="*/ 8 h 70"/>
                <a:gd name="T4" fmla="*/ 32 w 48"/>
                <a:gd name="T5" fmla="*/ 8 h 70"/>
                <a:gd name="T6" fmla="*/ 24 w 48"/>
                <a:gd name="T7" fmla="*/ 17 h 70"/>
                <a:gd name="T8" fmla="*/ 16 w 48"/>
                <a:gd name="T9" fmla="*/ 17 h 70"/>
                <a:gd name="T10" fmla="*/ 16 w 48"/>
                <a:gd name="T11" fmla="*/ 35 h 70"/>
                <a:gd name="T12" fmla="*/ 0 w 48"/>
                <a:gd name="T13" fmla="*/ 44 h 70"/>
                <a:gd name="T14" fmla="*/ 0 w 48"/>
                <a:gd name="T15" fmla="*/ 52 h 70"/>
                <a:gd name="T16" fmla="*/ 0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48" y="0"/>
                  </a:moveTo>
                  <a:lnTo>
                    <a:pt x="48" y="8"/>
                  </a:lnTo>
                  <a:lnTo>
                    <a:pt x="32" y="8"/>
                  </a:lnTo>
                  <a:lnTo>
                    <a:pt x="24" y="17"/>
                  </a:lnTo>
                  <a:lnTo>
                    <a:pt x="16" y="17"/>
                  </a:lnTo>
                  <a:lnTo>
                    <a:pt x="16" y="35"/>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23" name="Freeform 510"/>
            <p:cNvSpPr>
              <a:spLocks/>
            </p:cNvSpPr>
            <p:nvPr/>
          </p:nvSpPr>
          <p:spPr bwMode="auto">
            <a:xfrm>
              <a:off x="1908" y="3419"/>
              <a:ext cx="24" cy="71"/>
            </a:xfrm>
            <a:custGeom>
              <a:avLst/>
              <a:gdLst>
                <a:gd name="T0" fmla="*/ 24 w 24"/>
                <a:gd name="T1" fmla="*/ 0 h 71"/>
                <a:gd name="T2" fmla="*/ 24 w 24"/>
                <a:gd name="T3" fmla="*/ 9 h 71"/>
                <a:gd name="T4" fmla="*/ 16 w 24"/>
                <a:gd name="T5" fmla="*/ 27 h 71"/>
                <a:gd name="T6" fmla="*/ 8 w 24"/>
                <a:gd name="T7" fmla="*/ 36 h 71"/>
                <a:gd name="T8" fmla="*/ 8 w 24"/>
                <a:gd name="T9" fmla="*/ 44 h 71"/>
                <a:gd name="T10" fmla="*/ 8 w 24"/>
                <a:gd name="T11" fmla="*/ 62 h 71"/>
                <a:gd name="T12" fmla="*/ 0 w 24"/>
                <a:gd name="T13" fmla="*/ 62 h 71"/>
                <a:gd name="T14" fmla="*/ 0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24" y="0"/>
                  </a:moveTo>
                  <a:lnTo>
                    <a:pt x="24" y="9"/>
                  </a:lnTo>
                  <a:lnTo>
                    <a:pt x="16" y="27"/>
                  </a:lnTo>
                  <a:lnTo>
                    <a:pt x="8" y="36"/>
                  </a:lnTo>
                  <a:lnTo>
                    <a:pt x="8" y="44"/>
                  </a:lnTo>
                  <a:lnTo>
                    <a:pt x="8" y="62"/>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24" name="Freeform 511"/>
            <p:cNvSpPr>
              <a:spLocks/>
            </p:cNvSpPr>
            <p:nvPr/>
          </p:nvSpPr>
          <p:spPr bwMode="auto">
            <a:xfrm>
              <a:off x="2012" y="3419"/>
              <a:ext cx="48" cy="71"/>
            </a:xfrm>
            <a:custGeom>
              <a:avLst/>
              <a:gdLst>
                <a:gd name="T0" fmla="*/ 0 w 48"/>
                <a:gd name="T1" fmla="*/ 0 h 71"/>
                <a:gd name="T2" fmla="*/ 8 w 48"/>
                <a:gd name="T3" fmla="*/ 9 h 71"/>
                <a:gd name="T4" fmla="*/ 16 w 48"/>
                <a:gd name="T5" fmla="*/ 27 h 71"/>
                <a:gd name="T6" fmla="*/ 32 w 48"/>
                <a:gd name="T7" fmla="*/ 36 h 71"/>
                <a:gd name="T8" fmla="*/ 40 w 48"/>
                <a:gd name="T9" fmla="*/ 44 h 71"/>
                <a:gd name="T10" fmla="*/ 48 w 48"/>
                <a:gd name="T11" fmla="*/ 44 h 71"/>
                <a:gd name="T12" fmla="*/ 48 w 48"/>
                <a:gd name="T13" fmla="*/ 62 h 71"/>
                <a:gd name="T14" fmla="*/ 48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0" y="0"/>
                  </a:moveTo>
                  <a:lnTo>
                    <a:pt x="8" y="9"/>
                  </a:lnTo>
                  <a:lnTo>
                    <a:pt x="16" y="27"/>
                  </a:lnTo>
                  <a:lnTo>
                    <a:pt x="32" y="36"/>
                  </a:lnTo>
                  <a:lnTo>
                    <a:pt x="40" y="44"/>
                  </a:lnTo>
                  <a:lnTo>
                    <a:pt x="48" y="44"/>
                  </a:lnTo>
                  <a:lnTo>
                    <a:pt x="48" y="62"/>
                  </a:lnTo>
                  <a:lnTo>
                    <a:pt x="48"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25" name="Freeform 512"/>
            <p:cNvSpPr>
              <a:spLocks/>
            </p:cNvSpPr>
            <p:nvPr/>
          </p:nvSpPr>
          <p:spPr bwMode="auto">
            <a:xfrm>
              <a:off x="1980" y="3367"/>
              <a:ext cx="72" cy="123"/>
            </a:xfrm>
            <a:custGeom>
              <a:avLst/>
              <a:gdLst>
                <a:gd name="T0" fmla="*/ 64 w 72"/>
                <a:gd name="T1" fmla="*/ 0 h 123"/>
                <a:gd name="T2" fmla="*/ 72 w 72"/>
                <a:gd name="T3" fmla="*/ 8 h 123"/>
                <a:gd name="T4" fmla="*/ 64 w 72"/>
                <a:gd name="T5" fmla="*/ 17 h 123"/>
                <a:gd name="T6" fmla="*/ 64 w 72"/>
                <a:gd name="T7" fmla="*/ 26 h 123"/>
                <a:gd name="T8" fmla="*/ 48 w 72"/>
                <a:gd name="T9" fmla="*/ 44 h 123"/>
                <a:gd name="T10" fmla="*/ 40 w 72"/>
                <a:gd name="T11" fmla="*/ 52 h 123"/>
                <a:gd name="T12" fmla="*/ 32 w 72"/>
                <a:gd name="T13" fmla="*/ 61 h 123"/>
                <a:gd name="T14" fmla="*/ 16 w 72"/>
                <a:gd name="T15" fmla="*/ 79 h 123"/>
                <a:gd name="T16" fmla="*/ 8 w 72"/>
                <a:gd name="T17" fmla="*/ 88 h 123"/>
                <a:gd name="T18" fmla="*/ 0 w 72"/>
                <a:gd name="T19" fmla="*/ 96 h 123"/>
                <a:gd name="T20" fmla="*/ 0 w 72"/>
                <a:gd name="T21" fmla="*/ 114 h 123"/>
                <a:gd name="T22" fmla="*/ 0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64" y="0"/>
                  </a:moveTo>
                  <a:lnTo>
                    <a:pt x="72" y="8"/>
                  </a:lnTo>
                  <a:lnTo>
                    <a:pt x="64" y="17"/>
                  </a:lnTo>
                  <a:lnTo>
                    <a:pt x="64" y="26"/>
                  </a:lnTo>
                  <a:lnTo>
                    <a:pt x="48" y="44"/>
                  </a:lnTo>
                  <a:lnTo>
                    <a:pt x="40" y="52"/>
                  </a:lnTo>
                  <a:lnTo>
                    <a:pt x="32" y="61"/>
                  </a:lnTo>
                  <a:lnTo>
                    <a:pt x="16" y="79"/>
                  </a:lnTo>
                  <a:lnTo>
                    <a:pt x="8" y="88"/>
                  </a:lnTo>
                  <a:lnTo>
                    <a:pt x="0" y="96"/>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26" name="Freeform 513"/>
            <p:cNvSpPr>
              <a:spLocks/>
            </p:cNvSpPr>
            <p:nvPr/>
          </p:nvSpPr>
          <p:spPr bwMode="auto">
            <a:xfrm>
              <a:off x="2092" y="3331"/>
              <a:ext cx="16" cy="115"/>
            </a:xfrm>
            <a:custGeom>
              <a:avLst/>
              <a:gdLst>
                <a:gd name="T0" fmla="*/ 16 w 16"/>
                <a:gd name="T1" fmla="*/ 0 h 115"/>
                <a:gd name="T2" fmla="*/ 0 w 16"/>
                <a:gd name="T3" fmla="*/ 18 h 115"/>
                <a:gd name="T4" fmla="*/ 0 w 16"/>
                <a:gd name="T5" fmla="*/ 36 h 115"/>
                <a:gd name="T6" fmla="*/ 0 w 16"/>
                <a:gd name="T7" fmla="*/ 44 h 115"/>
                <a:gd name="T8" fmla="*/ 0 w 16"/>
                <a:gd name="T9" fmla="*/ 53 h 115"/>
                <a:gd name="T10" fmla="*/ 16 w 16"/>
                <a:gd name="T11" fmla="*/ 62 h 115"/>
                <a:gd name="T12" fmla="*/ 16 w 16"/>
                <a:gd name="T13" fmla="*/ 80 h 115"/>
                <a:gd name="T14" fmla="*/ 16 w 16"/>
                <a:gd name="T15" fmla="*/ 88 h 115"/>
                <a:gd name="T16" fmla="*/ 16 w 16"/>
                <a:gd name="T17" fmla="*/ 97 h 115"/>
                <a:gd name="T18" fmla="*/ 16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16" y="0"/>
                  </a:moveTo>
                  <a:lnTo>
                    <a:pt x="0" y="18"/>
                  </a:lnTo>
                  <a:lnTo>
                    <a:pt x="0" y="36"/>
                  </a:lnTo>
                  <a:lnTo>
                    <a:pt x="0" y="44"/>
                  </a:lnTo>
                  <a:lnTo>
                    <a:pt x="0" y="53"/>
                  </a:lnTo>
                  <a:lnTo>
                    <a:pt x="16" y="62"/>
                  </a:lnTo>
                  <a:lnTo>
                    <a:pt x="16" y="80"/>
                  </a:lnTo>
                  <a:lnTo>
                    <a:pt x="16" y="88"/>
                  </a:lnTo>
                  <a:lnTo>
                    <a:pt x="16" y="97"/>
                  </a:lnTo>
                  <a:lnTo>
                    <a:pt x="1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27" name="Freeform 514"/>
            <p:cNvSpPr>
              <a:spLocks/>
            </p:cNvSpPr>
            <p:nvPr/>
          </p:nvSpPr>
          <p:spPr bwMode="auto">
            <a:xfrm>
              <a:off x="2076" y="3393"/>
              <a:ext cx="8" cy="97"/>
            </a:xfrm>
            <a:custGeom>
              <a:avLst/>
              <a:gdLst>
                <a:gd name="T0" fmla="*/ 8 w 8"/>
                <a:gd name="T1" fmla="*/ 0 h 97"/>
                <a:gd name="T2" fmla="*/ 8 w 8"/>
                <a:gd name="T3" fmla="*/ 18 h 97"/>
                <a:gd name="T4" fmla="*/ 0 w 8"/>
                <a:gd name="T5" fmla="*/ 26 h 97"/>
                <a:gd name="T6" fmla="*/ 0 w 8"/>
                <a:gd name="T7" fmla="*/ 35 h 97"/>
                <a:gd name="T8" fmla="*/ 0 w 8"/>
                <a:gd name="T9" fmla="*/ 53 h 97"/>
                <a:gd name="T10" fmla="*/ 0 w 8"/>
                <a:gd name="T11" fmla="*/ 62 h 97"/>
                <a:gd name="T12" fmla="*/ 0 w 8"/>
                <a:gd name="T13" fmla="*/ 70 h 97"/>
                <a:gd name="T14" fmla="*/ 0 w 8"/>
                <a:gd name="T15" fmla="*/ 88 h 97"/>
                <a:gd name="T16" fmla="*/ 8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8" y="0"/>
                  </a:moveTo>
                  <a:lnTo>
                    <a:pt x="8" y="18"/>
                  </a:lnTo>
                  <a:lnTo>
                    <a:pt x="0" y="26"/>
                  </a:lnTo>
                  <a:lnTo>
                    <a:pt x="0" y="35"/>
                  </a:lnTo>
                  <a:lnTo>
                    <a:pt x="0" y="53"/>
                  </a:lnTo>
                  <a:lnTo>
                    <a:pt x="0" y="62"/>
                  </a:lnTo>
                  <a:lnTo>
                    <a:pt x="0" y="70"/>
                  </a:lnTo>
                  <a:lnTo>
                    <a:pt x="0" y="88"/>
                  </a:lnTo>
                  <a:lnTo>
                    <a:pt x="8"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28" name="Freeform 515"/>
            <p:cNvSpPr>
              <a:spLocks/>
            </p:cNvSpPr>
            <p:nvPr/>
          </p:nvSpPr>
          <p:spPr bwMode="auto">
            <a:xfrm>
              <a:off x="2108" y="3411"/>
              <a:ext cx="40" cy="70"/>
            </a:xfrm>
            <a:custGeom>
              <a:avLst/>
              <a:gdLst>
                <a:gd name="T0" fmla="*/ 0 w 40"/>
                <a:gd name="T1" fmla="*/ 0 h 70"/>
                <a:gd name="T2" fmla="*/ 8 w 40"/>
                <a:gd name="T3" fmla="*/ 8 h 70"/>
                <a:gd name="T4" fmla="*/ 8 w 40"/>
                <a:gd name="T5" fmla="*/ 17 h 70"/>
                <a:gd name="T6" fmla="*/ 16 w 40"/>
                <a:gd name="T7" fmla="*/ 35 h 70"/>
                <a:gd name="T8" fmla="*/ 24 w 40"/>
                <a:gd name="T9" fmla="*/ 35 h 70"/>
                <a:gd name="T10" fmla="*/ 24 w 40"/>
                <a:gd name="T11" fmla="*/ 44 h 70"/>
                <a:gd name="T12" fmla="*/ 40 w 40"/>
                <a:gd name="T13" fmla="*/ 44 h 70"/>
                <a:gd name="T14" fmla="*/ 40 w 40"/>
                <a:gd name="T15" fmla="*/ 52 h 70"/>
                <a:gd name="T16" fmla="*/ 4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0" y="0"/>
                  </a:moveTo>
                  <a:lnTo>
                    <a:pt x="8" y="8"/>
                  </a:lnTo>
                  <a:lnTo>
                    <a:pt x="8" y="17"/>
                  </a:lnTo>
                  <a:lnTo>
                    <a:pt x="16" y="35"/>
                  </a:lnTo>
                  <a:lnTo>
                    <a:pt x="24" y="35"/>
                  </a:lnTo>
                  <a:lnTo>
                    <a:pt x="24" y="44"/>
                  </a:lnTo>
                  <a:lnTo>
                    <a:pt x="40" y="44"/>
                  </a:lnTo>
                  <a:lnTo>
                    <a:pt x="40" y="52"/>
                  </a:lnTo>
                  <a:lnTo>
                    <a:pt x="4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29" name="Freeform 516"/>
            <p:cNvSpPr>
              <a:spLocks/>
            </p:cNvSpPr>
            <p:nvPr/>
          </p:nvSpPr>
          <p:spPr bwMode="auto">
            <a:xfrm>
              <a:off x="1924" y="3419"/>
              <a:ext cx="56" cy="115"/>
            </a:xfrm>
            <a:custGeom>
              <a:avLst/>
              <a:gdLst>
                <a:gd name="T0" fmla="*/ 56 w 56"/>
                <a:gd name="T1" fmla="*/ 0 h 115"/>
                <a:gd name="T2" fmla="*/ 32 w 56"/>
                <a:gd name="T3" fmla="*/ 27 h 115"/>
                <a:gd name="T4" fmla="*/ 24 w 56"/>
                <a:gd name="T5" fmla="*/ 36 h 115"/>
                <a:gd name="T6" fmla="*/ 24 w 56"/>
                <a:gd name="T7" fmla="*/ 44 h 115"/>
                <a:gd name="T8" fmla="*/ 24 w 56"/>
                <a:gd name="T9" fmla="*/ 62 h 115"/>
                <a:gd name="T10" fmla="*/ 8 w 56"/>
                <a:gd name="T11" fmla="*/ 71 h 115"/>
                <a:gd name="T12" fmla="*/ 8 w 56"/>
                <a:gd name="T13" fmla="*/ 79 h 115"/>
                <a:gd name="T14" fmla="*/ 8 w 56"/>
                <a:gd name="T15" fmla="*/ 88 h 115"/>
                <a:gd name="T16" fmla="*/ 0 w 56"/>
                <a:gd name="T17" fmla="*/ 106 h 115"/>
                <a:gd name="T18" fmla="*/ 0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56" y="0"/>
                  </a:moveTo>
                  <a:lnTo>
                    <a:pt x="32" y="27"/>
                  </a:lnTo>
                  <a:lnTo>
                    <a:pt x="24" y="36"/>
                  </a:lnTo>
                  <a:lnTo>
                    <a:pt x="24" y="44"/>
                  </a:lnTo>
                  <a:lnTo>
                    <a:pt x="24" y="62"/>
                  </a:lnTo>
                  <a:lnTo>
                    <a:pt x="8" y="71"/>
                  </a:lnTo>
                  <a:lnTo>
                    <a:pt x="8" y="79"/>
                  </a:lnTo>
                  <a:lnTo>
                    <a:pt x="8" y="88"/>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30" name="Freeform 517"/>
            <p:cNvSpPr>
              <a:spLocks/>
            </p:cNvSpPr>
            <p:nvPr/>
          </p:nvSpPr>
          <p:spPr bwMode="auto">
            <a:xfrm>
              <a:off x="1796" y="3455"/>
              <a:ext cx="48" cy="79"/>
            </a:xfrm>
            <a:custGeom>
              <a:avLst/>
              <a:gdLst>
                <a:gd name="T0" fmla="*/ 0 w 48"/>
                <a:gd name="T1" fmla="*/ 0 h 79"/>
                <a:gd name="T2" fmla="*/ 16 w 48"/>
                <a:gd name="T3" fmla="*/ 8 h 79"/>
                <a:gd name="T4" fmla="*/ 24 w 48"/>
                <a:gd name="T5" fmla="*/ 26 h 79"/>
                <a:gd name="T6" fmla="*/ 32 w 48"/>
                <a:gd name="T7" fmla="*/ 35 h 79"/>
                <a:gd name="T8" fmla="*/ 48 w 48"/>
                <a:gd name="T9" fmla="*/ 35 h 79"/>
                <a:gd name="T10" fmla="*/ 48 w 48"/>
                <a:gd name="T11" fmla="*/ 43 h 79"/>
                <a:gd name="T12" fmla="*/ 48 w 48"/>
                <a:gd name="T13" fmla="*/ 52 h 79"/>
                <a:gd name="T14" fmla="*/ 48 w 48"/>
                <a:gd name="T15" fmla="*/ 70 h 79"/>
                <a:gd name="T16" fmla="*/ 48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0" y="0"/>
                  </a:moveTo>
                  <a:lnTo>
                    <a:pt x="16" y="8"/>
                  </a:lnTo>
                  <a:lnTo>
                    <a:pt x="24" y="26"/>
                  </a:lnTo>
                  <a:lnTo>
                    <a:pt x="32" y="35"/>
                  </a:lnTo>
                  <a:lnTo>
                    <a:pt x="48" y="35"/>
                  </a:lnTo>
                  <a:lnTo>
                    <a:pt x="48" y="43"/>
                  </a:lnTo>
                  <a:lnTo>
                    <a:pt x="48" y="52"/>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31" name="Freeform 518"/>
            <p:cNvSpPr>
              <a:spLocks/>
            </p:cNvSpPr>
            <p:nvPr/>
          </p:nvSpPr>
          <p:spPr bwMode="auto">
            <a:xfrm>
              <a:off x="1948" y="3481"/>
              <a:ext cx="48" cy="79"/>
            </a:xfrm>
            <a:custGeom>
              <a:avLst/>
              <a:gdLst>
                <a:gd name="T0" fmla="*/ 0 w 48"/>
                <a:gd name="T1" fmla="*/ 0 h 79"/>
                <a:gd name="T2" fmla="*/ 0 w 48"/>
                <a:gd name="T3" fmla="*/ 9 h 79"/>
                <a:gd name="T4" fmla="*/ 8 w 48"/>
                <a:gd name="T5" fmla="*/ 9 h 79"/>
                <a:gd name="T6" fmla="*/ 8 w 48"/>
                <a:gd name="T7" fmla="*/ 17 h 79"/>
                <a:gd name="T8" fmla="*/ 16 w 48"/>
                <a:gd name="T9" fmla="*/ 17 h 79"/>
                <a:gd name="T10" fmla="*/ 16 w 48"/>
                <a:gd name="T11" fmla="*/ 26 h 79"/>
                <a:gd name="T12" fmla="*/ 32 w 48"/>
                <a:gd name="T13" fmla="*/ 26 h 79"/>
                <a:gd name="T14" fmla="*/ 32 w 48"/>
                <a:gd name="T15" fmla="*/ 44 h 79"/>
                <a:gd name="T16" fmla="*/ 40 w 48"/>
                <a:gd name="T17" fmla="*/ 44 h 79"/>
                <a:gd name="T18" fmla="*/ 40 w 48"/>
                <a:gd name="T19" fmla="*/ 53 h 79"/>
                <a:gd name="T20" fmla="*/ 48 w 48"/>
                <a:gd name="T21" fmla="*/ 61 h 79"/>
                <a:gd name="T22" fmla="*/ 40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0" y="0"/>
                  </a:moveTo>
                  <a:lnTo>
                    <a:pt x="0" y="9"/>
                  </a:lnTo>
                  <a:lnTo>
                    <a:pt x="8" y="9"/>
                  </a:lnTo>
                  <a:lnTo>
                    <a:pt x="8" y="17"/>
                  </a:lnTo>
                  <a:lnTo>
                    <a:pt x="16" y="17"/>
                  </a:lnTo>
                  <a:lnTo>
                    <a:pt x="16" y="26"/>
                  </a:lnTo>
                  <a:lnTo>
                    <a:pt x="32" y="26"/>
                  </a:lnTo>
                  <a:lnTo>
                    <a:pt x="32" y="44"/>
                  </a:lnTo>
                  <a:lnTo>
                    <a:pt x="40" y="44"/>
                  </a:lnTo>
                  <a:lnTo>
                    <a:pt x="40" y="53"/>
                  </a:lnTo>
                  <a:lnTo>
                    <a:pt x="48" y="61"/>
                  </a:lnTo>
                  <a:lnTo>
                    <a:pt x="4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32" name="Freeform 519"/>
            <p:cNvSpPr>
              <a:spLocks/>
            </p:cNvSpPr>
            <p:nvPr/>
          </p:nvSpPr>
          <p:spPr bwMode="auto">
            <a:xfrm>
              <a:off x="2028" y="3455"/>
              <a:ext cx="16" cy="114"/>
            </a:xfrm>
            <a:custGeom>
              <a:avLst/>
              <a:gdLst>
                <a:gd name="T0" fmla="*/ 16 w 16"/>
                <a:gd name="T1" fmla="*/ 0 h 114"/>
                <a:gd name="T2" fmla="*/ 16 w 16"/>
                <a:gd name="T3" fmla="*/ 26 h 114"/>
                <a:gd name="T4" fmla="*/ 16 w 16"/>
                <a:gd name="T5" fmla="*/ 35 h 114"/>
                <a:gd name="T6" fmla="*/ 16 w 16"/>
                <a:gd name="T7" fmla="*/ 43 h 114"/>
                <a:gd name="T8" fmla="*/ 16 w 16"/>
                <a:gd name="T9" fmla="*/ 52 h 114"/>
                <a:gd name="T10" fmla="*/ 16 w 16"/>
                <a:gd name="T11" fmla="*/ 70 h 114"/>
                <a:gd name="T12" fmla="*/ 0 w 16"/>
                <a:gd name="T13" fmla="*/ 79 h 114"/>
                <a:gd name="T14" fmla="*/ 0 w 16"/>
                <a:gd name="T15" fmla="*/ 87 h 114"/>
                <a:gd name="T16" fmla="*/ 0 w 16"/>
                <a:gd name="T17" fmla="*/ 105 h 114"/>
                <a:gd name="T18" fmla="*/ 0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16" y="0"/>
                  </a:moveTo>
                  <a:lnTo>
                    <a:pt x="16" y="26"/>
                  </a:lnTo>
                  <a:lnTo>
                    <a:pt x="16" y="35"/>
                  </a:lnTo>
                  <a:lnTo>
                    <a:pt x="16" y="43"/>
                  </a:lnTo>
                  <a:lnTo>
                    <a:pt x="16" y="52"/>
                  </a:lnTo>
                  <a:lnTo>
                    <a:pt x="16" y="70"/>
                  </a:lnTo>
                  <a:lnTo>
                    <a:pt x="0" y="79"/>
                  </a:lnTo>
                  <a:lnTo>
                    <a:pt x="0" y="87"/>
                  </a:lnTo>
                  <a:lnTo>
                    <a:pt x="0" y="105"/>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33" name="Freeform 520"/>
            <p:cNvSpPr>
              <a:spLocks/>
            </p:cNvSpPr>
            <p:nvPr/>
          </p:nvSpPr>
          <p:spPr bwMode="auto">
            <a:xfrm>
              <a:off x="2076" y="3463"/>
              <a:ext cx="32" cy="79"/>
            </a:xfrm>
            <a:custGeom>
              <a:avLst/>
              <a:gdLst>
                <a:gd name="T0" fmla="*/ 0 w 32"/>
                <a:gd name="T1" fmla="*/ 0 h 79"/>
                <a:gd name="T2" fmla="*/ 0 w 32"/>
                <a:gd name="T3" fmla="*/ 18 h 79"/>
                <a:gd name="T4" fmla="*/ 8 w 32"/>
                <a:gd name="T5" fmla="*/ 27 h 79"/>
                <a:gd name="T6" fmla="*/ 16 w 32"/>
                <a:gd name="T7" fmla="*/ 27 h 79"/>
                <a:gd name="T8" fmla="*/ 16 w 32"/>
                <a:gd name="T9" fmla="*/ 35 h 79"/>
                <a:gd name="T10" fmla="*/ 32 w 32"/>
                <a:gd name="T11" fmla="*/ 44 h 79"/>
                <a:gd name="T12" fmla="*/ 32 w 32"/>
                <a:gd name="T13" fmla="*/ 62 h 79"/>
                <a:gd name="T14" fmla="*/ 32 w 32"/>
                <a:gd name="T15" fmla="*/ 71 h 79"/>
                <a:gd name="T16" fmla="*/ 32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0" y="0"/>
                  </a:moveTo>
                  <a:lnTo>
                    <a:pt x="0" y="18"/>
                  </a:lnTo>
                  <a:lnTo>
                    <a:pt x="8" y="27"/>
                  </a:lnTo>
                  <a:lnTo>
                    <a:pt x="16" y="27"/>
                  </a:lnTo>
                  <a:lnTo>
                    <a:pt x="16" y="35"/>
                  </a:lnTo>
                  <a:lnTo>
                    <a:pt x="32" y="44"/>
                  </a:lnTo>
                  <a:lnTo>
                    <a:pt x="32" y="62"/>
                  </a:lnTo>
                  <a:lnTo>
                    <a:pt x="32" y="71"/>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34" name="Freeform 521"/>
            <p:cNvSpPr>
              <a:spLocks/>
            </p:cNvSpPr>
            <p:nvPr/>
          </p:nvSpPr>
          <p:spPr bwMode="auto">
            <a:xfrm>
              <a:off x="2124" y="3446"/>
              <a:ext cx="24" cy="149"/>
            </a:xfrm>
            <a:custGeom>
              <a:avLst/>
              <a:gdLst>
                <a:gd name="T0" fmla="*/ 0 w 24"/>
                <a:gd name="T1" fmla="*/ 0 h 149"/>
                <a:gd name="T2" fmla="*/ 0 w 24"/>
                <a:gd name="T3" fmla="*/ 9 h 149"/>
                <a:gd name="T4" fmla="*/ 0 w 24"/>
                <a:gd name="T5" fmla="*/ 35 h 149"/>
                <a:gd name="T6" fmla="*/ 0 w 24"/>
                <a:gd name="T7" fmla="*/ 44 h 149"/>
                <a:gd name="T8" fmla="*/ 0 w 24"/>
                <a:gd name="T9" fmla="*/ 52 h 149"/>
                <a:gd name="T10" fmla="*/ 8 w 24"/>
                <a:gd name="T11" fmla="*/ 61 h 149"/>
                <a:gd name="T12" fmla="*/ 8 w 24"/>
                <a:gd name="T13" fmla="*/ 88 h 149"/>
                <a:gd name="T14" fmla="*/ 24 w 24"/>
                <a:gd name="T15" fmla="*/ 96 h 149"/>
                <a:gd name="T16" fmla="*/ 24 w 24"/>
                <a:gd name="T17" fmla="*/ 114 h 149"/>
                <a:gd name="T18" fmla="*/ 24 w 24"/>
                <a:gd name="T19" fmla="*/ 123 h 149"/>
                <a:gd name="T20" fmla="*/ 24 w 24"/>
                <a:gd name="T21" fmla="*/ 132 h 149"/>
                <a:gd name="T22" fmla="*/ 8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0" y="0"/>
                  </a:moveTo>
                  <a:lnTo>
                    <a:pt x="0" y="9"/>
                  </a:lnTo>
                  <a:lnTo>
                    <a:pt x="0" y="35"/>
                  </a:lnTo>
                  <a:lnTo>
                    <a:pt x="0" y="44"/>
                  </a:lnTo>
                  <a:lnTo>
                    <a:pt x="0" y="52"/>
                  </a:lnTo>
                  <a:lnTo>
                    <a:pt x="8" y="61"/>
                  </a:lnTo>
                  <a:lnTo>
                    <a:pt x="8" y="88"/>
                  </a:lnTo>
                  <a:lnTo>
                    <a:pt x="24" y="96"/>
                  </a:lnTo>
                  <a:lnTo>
                    <a:pt x="24" y="114"/>
                  </a:lnTo>
                  <a:lnTo>
                    <a:pt x="24" y="123"/>
                  </a:lnTo>
                  <a:lnTo>
                    <a:pt x="24" y="132"/>
                  </a:lnTo>
                  <a:lnTo>
                    <a:pt x="8"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35" name="Freeform 522"/>
            <p:cNvSpPr>
              <a:spLocks/>
            </p:cNvSpPr>
            <p:nvPr/>
          </p:nvSpPr>
          <p:spPr bwMode="auto">
            <a:xfrm>
              <a:off x="2108" y="3384"/>
              <a:ext cx="72" cy="114"/>
            </a:xfrm>
            <a:custGeom>
              <a:avLst/>
              <a:gdLst>
                <a:gd name="T0" fmla="*/ 0 w 72"/>
                <a:gd name="T1" fmla="*/ 0 h 114"/>
                <a:gd name="T2" fmla="*/ 8 w 72"/>
                <a:gd name="T3" fmla="*/ 9 h 114"/>
                <a:gd name="T4" fmla="*/ 16 w 72"/>
                <a:gd name="T5" fmla="*/ 27 h 114"/>
                <a:gd name="T6" fmla="*/ 24 w 72"/>
                <a:gd name="T7" fmla="*/ 27 h 114"/>
                <a:gd name="T8" fmla="*/ 40 w 72"/>
                <a:gd name="T9" fmla="*/ 35 h 114"/>
                <a:gd name="T10" fmla="*/ 48 w 72"/>
                <a:gd name="T11" fmla="*/ 44 h 114"/>
                <a:gd name="T12" fmla="*/ 56 w 72"/>
                <a:gd name="T13" fmla="*/ 62 h 114"/>
                <a:gd name="T14" fmla="*/ 56 w 72"/>
                <a:gd name="T15" fmla="*/ 71 h 114"/>
                <a:gd name="T16" fmla="*/ 56 w 72"/>
                <a:gd name="T17" fmla="*/ 79 h 114"/>
                <a:gd name="T18" fmla="*/ 56 w 72"/>
                <a:gd name="T19" fmla="*/ 97 h 114"/>
                <a:gd name="T20" fmla="*/ 72 w 72"/>
                <a:gd name="T21" fmla="*/ 106 h 114"/>
                <a:gd name="T22" fmla="*/ 72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0" y="0"/>
                  </a:moveTo>
                  <a:lnTo>
                    <a:pt x="8" y="9"/>
                  </a:lnTo>
                  <a:lnTo>
                    <a:pt x="16" y="27"/>
                  </a:lnTo>
                  <a:lnTo>
                    <a:pt x="24" y="27"/>
                  </a:lnTo>
                  <a:lnTo>
                    <a:pt x="40" y="35"/>
                  </a:lnTo>
                  <a:lnTo>
                    <a:pt x="48" y="44"/>
                  </a:lnTo>
                  <a:lnTo>
                    <a:pt x="56" y="62"/>
                  </a:lnTo>
                  <a:lnTo>
                    <a:pt x="56" y="71"/>
                  </a:lnTo>
                  <a:lnTo>
                    <a:pt x="56" y="79"/>
                  </a:lnTo>
                  <a:lnTo>
                    <a:pt x="56" y="97"/>
                  </a:lnTo>
                  <a:lnTo>
                    <a:pt x="72" y="106"/>
                  </a:lnTo>
                  <a:lnTo>
                    <a:pt x="72"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36" name="Freeform 523"/>
            <p:cNvSpPr>
              <a:spLocks/>
            </p:cNvSpPr>
            <p:nvPr/>
          </p:nvSpPr>
          <p:spPr bwMode="auto">
            <a:xfrm>
              <a:off x="1764" y="3446"/>
              <a:ext cx="48" cy="88"/>
            </a:xfrm>
            <a:custGeom>
              <a:avLst/>
              <a:gdLst>
                <a:gd name="T0" fmla="*/ 48 w 48"/>
                <a:gd name="T1" fmla="*/ 0 h 88"/>
                <a:gd name="T2" fmla="*/ 32 w 48"/>
                <a:gd name="T3" fmla="*/ 0 h 88"/>
                <a:gd name="T4" fmla="*/ 24 w 48"/>
                <a:gd name="T5" fmla="*/ 9 h 88"/>
                <a:gd name="T6" fmla="*/ 24 w 48"/>
                <a:gd name="T7" fmla="*/ 17 h 88"/>
                <a:gd name="T8" fmla="*/ 24 w 48"/>
                <a:gd name="T9" fmla="*/ 35 h 88"/>
                <a:gd name="T10" fmla="*/ 24 w 48"/>
                <a:gd name="T11" fmla="*/ 44 h 88"/>
                <a:gd name="T12" fmla="*/ 16 w 48"/>
                <a:gd name="T13" fmla="*/ 52 h 88"/>
                <a:gd name="T14" fmla="*/ 16 w 48"/>
                <a:gd name="T15" fmla="*/ 61 h 88"/>
                <a:gd name="T16" fmla="*/ 16 w 48"/>
                <a:gd name="T17" fmla="*/ 79 h 88"/>
                <a:gd name="T18" fmla="*/ 16 w 48"/>
                <a:gd name="T19" fmla="*/ 88 h 88"/>
                <a:gd name="T20" fmla="*/ 0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48" y="0"/>
                  </a:moveTo>
                  <a:lnTo>
                    <a:pt x="32" y="0"/>
                  </a:lnTo>
                  <a:lnTo>
                    <a:pt x="24" y="9"/>
                  </a:lnTo>
                  <a:lnTo>
                    <a:pt x="24" y="17"/>
                  </a:lnTo>
                  <a:lnTo>
                    <a:pt x="24" y="35"/>
                  </a:lnTo>
                  <a:lnTo>
                    <a:pt x="24" y="44"/>
                  </a:lnTo>
                  <a:lnTo>
                    <a:pt x="16" y="52"/>
                  </a:lnTo>
                  <a:lnTo>
                    <a:pt x="16" y="61"/>
                  </a:lnTo>
                  <a:lnTo>
                    <a:pt x="16" y="79"/>
                  </a:lnTo>
                  <a:lnTo>
                    <a:pt x="16" y="88"/>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37" name="Freeform 524"/>
            <p:cNvSpPr>
              <a:spLocks/>
            </p:cNvSpPr>
            <p:nvPr/>
          </p:nvSpPr>
          <p:spPr bwMode="auto">
            <a:xfrm>
              <a:off x="1844" y="3498"/>
              <a:ext cx="40" cy="80"/>
            </a:xfrm>
            <a:custGeom>
              <a:avLst/>
              <a:gdLst>
                <a:gd name="T0" fmla="*/ 0 w 40"/>
                <a:gd name="T1" fmla="*/ 0 h 80"/>
                <a:gd name="T2" fmla="*/ 16 w 40"/>
                <a:gd name="T3" fmla="*/ 0 h 80"/>
                <a:gd name="T4" fmla="*/ 32 w 40"/>
                <a:gd name="T5" fmla="*/ 0 h 80"/>
                <a:gd name="T6" fmla="*/ 32 w 40"/>
                <a:gd name="T7" fmla="*/ 9 h 80"/>
                <a:gd name="T8" fmla="*/ 40 w 40"/>
                <a:gd name="T9" fmla="*/ 27 h 80"/>
                <a:gd name="T10" fmla="*/ 40 w 40"/>
                <a:gd name="T11" fmla="*/ 36 h 80"/>
                <a:gd name="T12" fmla="*/ 40 w 40"/>
                <a:gd name="T13" fmla="*/ 44 h 80"/>
                <a:gd name="T14" fmla="*/ 40 w 40"/>
                <a:gd name="T15" fmla="*/ 62 h 80"/>
                <a:gd name="T16" fmla="*/ 40 w 40"/>
                <a:gd name="T17" fmla="*/ 71 h 80"/>
                <a:gd name="T18" fmla="*/ 4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0" y="0"/>
                  </a:moveTo>
                  <a:lnTo>
                    <a:pt x="16" y="0"/>
                  </a:lnTo>
                  <a:lnTo>
                    <a:pt x="32" y="0"/>
                  </a:lnTo>
                  <a:lnTo>
                    <a:pt x="32" y="9"/>
                  </a:lnTo>
                  <a:lnTo>
                    <a:pt x="40" y="27"/>
                  </a:lnTo>
                  <a:lnTo>
                    <a:pt x="40" y="36"/>
                  </a:lnTo>
                  <a:lnTo>
                    <a:pt x="40" y="44"/>
                  </a:lnTo>
                  <a:lnTo>
                    <a:pt x="40" y="62"/>
                  </a:lnTo>
                  <a:lnTo>
                    <a:pt x="40" y="71"/>
                  </a:lnTo>
                  <a:lnTo>
                    <a:pt x="4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38" name="Freeform 525"/>
            <p:cNvSpPr>
              <a:spLocks/>
            </p:cNvSpPr>
            <p:nvPr/>
          </p:nvSpPr>
          <p:spPr bwMode="auto">
            <a:xfrm>
              <a:off x="1844" y="3411"/>
              <a:ext cx="32" cy="79"/>
            </a:xfrm>
            <a:custGeom>
              <a:avLst/>
              <a:gdLst>
                <a:gd name="T0" fmla="*/ 0 w 32"/>
                <a:gd name="T1" fmla="*/ 8 h 79"/>
                <a:gd name="T2" fmla="*/ 8 w 32"/>
                <a:gd name="T3" fmla="*/ 0 h 79"/>
                <a:gd name="T4" fmla="*/ 8 w 32"/>
                <a:gd name="T5" fmla="*/ 8 h 79"/>
                <a:gd name="T6" fmla="*/ 8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32 w 32"/>
                <a:gd name="T19" fmla="*/ 70 h 79"/>
                <a:gd name="T20" fmla="*/ 32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0" y="8"/>
                  </a:moveTo>
                  <a:lnTo>
                    <a:pt x="8" y="0"/>
                  </a:lnTo>
                  <a:lnTo>
                    <a:pt x="8" y="8"/>
                  </a:lnTo>
                  <a:lnTo>
                    <a:pt x="8" y="17"/>
                  </a:lnTo>
                  <a:lnTo>
                    <a:pt x="16" y="17"/>
                  </a:lnTo>
                  <a:lnTo>
                    <a:pt x="16" y="35"/>
                  </a:lnTo>
                  <a:lnTo>
                    <a:pt x="16" y="44"/>
                  </a:lnTo>
                  <a:lnTo>
                    <a:pt x="16" y="52"/>
                  </a:lnTo>
                  <a:lnTo>
                    <a:pt x="16" y="70"/>
                  </a:lnTo>
                  <a:lnTo>
                    <a:pt x="32" y="70"/>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39" name="Freeform 526"/>
            <p:cNvSpPr>
              <a:spLocks/>
            </p:cNvSpPr>
            <p:nvPr/>
          </p:nvSpPr>
          <p:spPr bwMode="auto">
            <a:xfrm>
              <a:off x="2028" y="3534"/>
              <a:ext cx="48" cy="79"/>
            </a:xfrm>
            <a:custGeom>
              <a:avLst/>
              <a:gdLst>
                <a:gd name="T0" fmla="*/ 0 w 48"/>
                <a:gd name="T1" fmla="*/ 0 h 79"/>
                <a:gd name="T2" fmla="*/ 16 w 48"/>
                <a:gd name="T3" fmla="*/ 8 h 79"/>
                <a:gd name="T4" fmla="*/ 16 w 48"/>
                <a:gd name="T5" fmla="*/ 26 h 79"/>
                <a:gd name="T6" fmla="*/ 24 w 48"/>
                <a:gd name="T7" fmla="*/ 35 h 79"/>
                <a:gd name="T8" fmla="*/ 32 w 48"/>
                <a:gd name="T9" fmla="*/ 35 h 79"/>
                <a:gd name="T10" fmla="*/ 32 w 48"/>
                <a:gd name="T11" fmla="*/ 44 h 79"/>
                <a:gd name="T12" fmla="*/ 48 w 48"/>
                <a:gd name="T13" fmla="*/ 44 h 79"/>
                <a:gd name="T14" fmla="*/ 48 w 48"/>
                <a:gd name="T15" fmla="*/ 61 h 79"/>
                <a:gd name="T16" fmla="*/ 48 w 48"/>
                <a:gd name="T17" fmla="*/ 70 h 79"/>
                <a:gd name="T18" fmla="*/ 48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0" y="0"/>
                  </a:moveTo>
                  <a:lnTo>
                    <a:pt x="16" y="8"/>
                  </a:lnTo>
                  <a:lnTo>
                    <a:pt x="16" y="26"/>
                  </a:lnTo>
                  <a:lnTo>
                    <a:pt x="24" y="35"/>
                  </a:lnTo>
                  <a:lnTo>
                    <a:pt x="32" y="35"/>
                  </a:lnTo>
                  <a:lnTo>
                    <a:pt x="32" y="44"/>
                  </a:lnTo>
                  <a:lnTo>
                    <a:pt x="48" y="44"/>
                  </a:lnTo>
                  <a:lnTo>
                    <a:pt x="48" y="61"/>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40" name="Freeform 527"/>
            <p:cNvSpPr>
              <a:spLocks/>
            </p:cNvSpPr>
            <p:nvPr/>
          </p:nvSpPr>
          <p:spPr bwMode="auto">
            <a:xfrm>
              <a:off x="2044" y="3455"/>
              <a:ext cx="64" cy="35"/>
            </a:xfrm>
            <a:custGeom>
              <a:avLst/>
              <a:gdLst>
                <a:gd name="T0" fmla="*/ 0 w 64"/>
                <a:gd name="T1" fmla="*/ 0 h 35"/>
                <a:gd name="T2" fmla="*/ 8 w 64"/>
                <a:gd name="T3" fmla="*/ 0 h 35"/>
                <a:gd name="T4" fmla="*/ 16 w 64"/>
                <a:gd name="T5" fmla="*/ 0 h 35"/>
                <a:gd name="T6" fmla="*/ 32 w 64"/>
                <a:gd name="T7" fmla="*/ 0 h 35"/>
                <a:gd name="T8" fmla="*/ 32 w 64"/>
                <a:gd name="T9" fmla="*/ 8 h 35"/>
                <a:gd name="T10" fmla="*/ 40 w 64"/>
                <a:gd name="T11" fmla="*/ 8 h 35"/>
                <a:gd name="T12" fmla="*/ 48 w 64"/>
                <a:gd name="T13" fmla="*/ 26 h 35"/>
                <a:gd name="T14" fmla="*/ 64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0" y="0"/>
                  </a:moveTo>
                  <a:lnTo>
                    <a:pt x="8" y="0"/>
                  </a:lnTo>
                  <a:lnTo>
                    <a:pt x="16" y="0"/>
                  </a:lnTo>
                  <a:lnTo>
                    <a:pt x="32" y="0"/>
                  </a:lnTo>
                  <a:lnTo>
                    <a:pt x="32" y="8"/>
                  </a:lnTo>
                  <a:lnTo>
                    <a:pt x="40" y="8"/>
                  </a:lnTo>
                  <a:lnTo>
                    <a:pt x="48" y="26"/>
                  </a:lnTo>
                  <a:lnTo>
                    <a:pt x="64"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41" name="Freeform 528"/>
            <p:cNvSpPr>
              <a:spLocks/>
            </p:cNvSpPr>
            <p:nvPr/>
          </p:nvSpPr>
          <p:spPr bwMode="auto">
            <a:xfrm>
              <a:off x="2012" y="3455"/>
              <a:ext cx="16" cy="123"/>
            </a:xfrm>
            <a:custGeom>
              <a:avLst/>
              <a:gdLst>
                <a:gd name="T0" fmla="*/ 16 w 16"/>
                <a:gd name="T1" fmla="*/ 0 h 123"/>
                <a:gd name="T2" fmla="*/ 16 w 16"/>
                <a:gd name="T3" fmla="*/ 35 h 123"/>
                <a:gd name="T4" fmla="*/ 16 w 16"/>
                <a:gd name="T5" fmla="*/ 43 h 123"/>
                <a:gd name="T6" fmla="*/ 16 w 16"/>
                <a:gd name="T7" fmla="*/ 70 h 123"/>
                <a:gd name="T8" fmla="*/ 8 w 16"/>
                <a:gd name="T9" fmla="*/ 70 h 123"/>
                <a:gd name="T10" fmla="*/ 8 w 16"/>
                <a:gd name="T11" fmla="*/ 79 h 123"/>
                <a:gd name="T12" fmla="*/ 8 w 16"/>
                <a:gd name="T13" fmla="*/ 87 h 123"/>
                <a:gd name="T14" fmla="*/ 8 w 16"/>
                <a:gd name="T15" fmla="*/ 105 h 123"/>
                <a:gd name="T16" fmla="*/ 0 w 16"/>
                <a:gd name="T17" fmla="*/ 114 h 123"/>
                <a:gd name="T18" fmla="*/ 0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16" y="0"/>
                  </a:moveTo>
                  <a:lnTo>
                    <a:pt x="16" y="35"/>
                  </a:lnTo>
                  <a:lnTo>
                    <a:pt x="16" y="43"/>
                  </a:lnTo>
                  <a:lnTo>
                    <a:pt x="16" y="70"/>
                  </a:lnTo>
                  <a:lnTo>
                    <a:pt x="8" y="70"/>
                  </a:lnTo>
                  <a:lnTo>
                    <a:pt x="8" y="79"/>
                  </a:lnTo>
                  <a:lnTo>
                    <a:pt x="8" y="87"/>
                  </a:lnTo>
                  <a:lnTo>
                    <a:pt x="8" y="105"/>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42" name="Freeform 529"/>
            <p:cNvSpPr>
              <a:spLocks/>
            </p:cNvSpPr>
            <p:nvPr/>
          </p:nvSpPr>
          <p:spPr bwMode="auto">
            <a:xfrm>
              <a:off x="1980" y="3481"/>
              <a:ext cx="16" cy="61"/>
            </a:xfrm>
            <a:custGeom>
              <a:avLst/>
              <a:gdLst>
                <a:gd name="T0" fmla="*/ 0 w 16"/>
                <a:gd name="T1" fmla="*/ 0 h 61"/>
                <a:gd name="T2" fmla="*/ 8 w 16"/>
                <a:gd name="T3" fmla="*/ 9 h 61"/>
                <a:gd name="T4" fmla="*/ 16 w 16"/>
                <a:gd name="T5" fmla="*/ 17 h 61"/>
                <a:gd name="T6" fmla="*/ 16 w 16"/>
                <a:gd name="T7" fmla="*/ 26 h 61"/>
                <a:gd name="T8" fmla="*/ 16 w 16"/>
                <a:gd name="T9" fmla="*/ 44 h 61"/>
                <a:gd name="T10" fmla="*/ 16 w 16"/>
                <a:gd name="T11" fmla="*/ 53 h 61"/>
                <a:gd name="T12" fmla="*/ 16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0" y="0"/>
                  </a:moveTo>
                  <a:lnTo>
                    <a:pt x="8" y="9"/>
                  </a:lnTo>
                  <a:lnTo>
                    <a:pt x="16" y="17"/>
                  </a:lnTo>
                  <a:lnTo>
                    <a:pt x="16" y="26"/>
                  </a:lnTo>
                  <a:lnTo>
                    <a:pt x="16" y="44"/>
                  </a:lnTo>
                  <a:lnTo>
                    <a:pt x="16" y="53"/>
                  </a:lnTo>
                  <a:lnTo>
                    <a:pt x="16"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43" name="Freeform 530"/>
            <p:cNvSpPr>
              <a:spLocks/>
            </p:cNvSpPr>
            <p:nvPr/>
          </p:nvSpPr>
          <p:spPr bwMode="auto">
            <a:xfrm>
              <a:off x="1948" y="3507"/>
              <a:ext cx="16" cy="88"/>
            </a:xfrm>
            <a:custGeom>
              <a:avLst/>
              <a:gdLst>
                <a:gd name="T0" fmla="*/ 16 w 16"/>
                <a:gd name="T1" fmla="*/ 0 h 88"/>
                <a:gd name="T2" fmla="*/ 16 w 16"/>
                <a:gd name="T3" fmla="*/ 27 h 88"/>
                <a:gd name="T4" fmla="*/ 8 w 16"/>
                <a:gd name="T5" fmla="*/ 35 h 88"/>
                <a:gd name="T6" fmla="*/ 8 w 16"/>
                <a:gd name="T7" fmla="*/ 53 h 88"/>
                <a:gd name="T8" fmla="*/ 0 w 16"/>
                <a:gd name="T9" fmla="*/ 62 h 88"/>
                <a:gd name="T10" fmla="*/ 0 w 16"/>
                <a:gd name="T11" fmla="*/ 71 h 88"/>
                <a:gd name="T12" fmla="*/ 0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16" y="0"/>
                  </a:moveTo>
                  <a:lnTo>
                    <a:pt x="16" y="27"/>
                  </a:lnTo>
                  <a:lnTo>
                    <a:pt x="8" y="35"/>
                  </a:lnTo>
                  <a:lnTo>
                    <a:pt x="8"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44" name="Freeform 531"/>
            <p:cNvSpPr>
              <a:spLocks/>
            </p:cNvSpPr>
            <p:nvPr/>
          </p:nvSpPr>
          <p:spPr bwMode="auto">
            <a:xfrm>
              <a:off x="1908" y="3455"/>
              <a:ext cx="16" cy="123"/>
            </a:xfrm>
            <a:custGeom>
              <a:avLst/>
              <a:gdLst>
                <a:gd name="T0" fmla="*/ 8 w 16"/>
                <a:gd name="T1" fmla="*/ 0 h 123"/>
                <a:gd name="T2" fmla="*/ 8 w 16"/>
                <a:gd name="T3" fmla="*/ 8 h 123"/>
                <a:gd name="T4" fmla="*/ 16 w 16"/>
                <a:gd name="T5" fmla="*/ 26 h 123"/>
                <a:gd name="T6" fmla="*/ 16 w 16"/>
                <a:gd name="T7" fmla="*/ 35 h 123"/>
                <a:gd name="T8" fmla="*/ 8 w 16"/>
                <a:gd name="T9" fmla="*/ 43 h 123"/>
                <a:gd name="T10" fmla="*/ 8 w 16"/>
                <a:gd name="T11" fmla="*/ 52 h 123"/>
                <a:gd name="T12" fmla="*/ 8 w 16"/>
                <a:gd name="T13" fmla="*/ 70 h 123"/>
                <a:gd name="T14" fmla="*/ 8 w 16"/>
                <a:gd name="T15" fmla="*/ 79 h 123"/>
                <a:gd name="T16" fmla="*/ 0 w 16"/>
                <a:gd name="T17" fmla="*/ 87 h 123"/>
                <a:gd name="T18" fmla="*/ 0 w 16"/>
                <a:gd name="T19" fmla="*/ 105 h 123"/>
                <a:gd name="T20" fmla="*/ 0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16" y="26"/>
                  </a:lnTo>
                  <a:lnTo>
                    <a:pt x="16" y="35"/>
                  </a:lnTo>
                  <a:lnTo>
                    <a:pt x="8" y="43"/>
                  </a:lnTo>
                  <a:lnTo>
                    <a:pt x="8" y="52"/>
                  </a:lnTo>
                  <a:lnTo>
                    <a:pt x="8" y="70"/>
                  </a:lnTo>
                  <a:lnTo>
                    <a:pt x="8" y="79"/>
                  </a:lnTo>
                  <a:lnTo>
                    <a:pt x="0" y="87"/>
                  </a:lnTo>
                  <a:lnTo>
                    <a:pt x="0" y="105"/>
                  </a:lnTo>
                  <a:lnTo>
                    <a:pt x="0"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45" name="Freeform 532"/>
            <p:cNvSpPr>
              <a:spLocks/>
            </p:cNvSpPr>
            <p:nvPr/>
          </p:nvSpPr>
          <p:spPr bwMode="auto">
            <a:xfrm>
              <a:off x="1788" y="3490"/>
              <a:ext cx="40" cy="105"/>
            </a:xfrm>
            <a:custGeom>
              <a:avLst/>
              <a:gdLst>
                <a:gd name="T0" fmla="*/ 32 w 40"/>
                <a:gd name="T1" fmla="*/ 0 h 105"/>
                <a:gd name="T2" fmla="*/ 40 w 40"/>
                <a:gd name="T3" fmla="*/ 8 h 105"/>
                <a:gd name="T4" fmla="*/ 32 w 40"/>
                <a:gd name="T5" fmla="*/ 17 h 105"/>
                <a:gd name="T6" fmla="*/ 24 w 40"/>
                <a:gd name="T7" fmla="*/ 35 h 105"/>
                <a:gd name="T8" fmla="*/ 8 w 40"/>
                <a:gd name="T9" fmla="*/ 44 h 105"/>
                <a:gd name="T10" fmla="*/ 8 w 40"/>
                <a:gd name="T11" fmla="*/ 52 h 105"/>
                <a:gd name="T12" fmla="*/ 0 w 40"/>
                <a:gd name="T13" fmla="*/ 70 h 105"/>
                <a:gd name="T14" fmla="*/ 0 w 40"/>
                <a:gd name="T15" fmla="*/ 79 h 105"/>
                <a:gd name="T16" fmla="*/ 0 w 40"/>
                <a:gd name="T17" fmla="*/ 88 h 105"/>
                <a:gd name="T18" fmla="*/ 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32" y="0"/>
                  </a:moveTo>
                  <a:lnTo>
                    <a:pt x="40" y="8"/>
                  </a:lnTo>
                  <a:lnTo>
                    <a:pt x="32" y="17"/>
                  </a:lnTo>
                  <a:lnTo>
                    <a:pt x="24" y="35"/>
                  </a:lnTo>
                  <a:lnTo>
                    <a:pt x="8" y="44"/>
                  </a:lnTo>
                  <a:lnTo>
                    <a:pt x="8" y="52"/>
                  </a:lnTo>
                  <a:lnTo>
                    <a:pt x="0" y="70"/>
                  </a:lnTo>
                  <a:lnTo>
                    <a:pt x="0" y="79"/>
                  </a:lnTo>
                  <a:lnTo>
                    <a:pt x="0" y="88"/>
                  </a:lnTo>
                  <a:lnTo>
                    <a:pt x="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46" name="Freeform 533"/>
            <p:cNvSpPr>
              <a:spLocks/>
            </p:cNvSpPr>
            <p:nvPr/>
          </p:nvSpPr>
          <p:spPr bwMode="auto">
            <a:xfrm>
              <a:off x="1724" y="3463"/>
              <a:ext cx="64" cy="115"/>
            </a:xfrm>
            <a:custGeom>
              <a:avLst/>
              <a:gdLst>
                <a:gd name="T0" fmla="*/ 64 w 64"/>
                <a:gd name="T1" fmla="*/ 0 h 115"/>
                <a:gd name="T2" fmla="*/ 56 w 64"/>
                <a:gd name="T3" fmla="*/ 18 h 115"/>
                <a:gd name="T4" fmla="*/ 56 w 64"/>
                <a:gd name="T5" fmla="*/ 27 h 115"/>
                <a:gd name="T6" fmla="*/ 40 w 64"/>
                <a:gd name="T7" fmla="*/ 27 h 115"/>
                <a:gd name="T8" fmla="*/ 32 w 64"/>
                <a:gd name="T9" fmla="*/ 27 h 115"/>
                <a:gd name="T10" fmla="*/ 32 w 64"/>
                <a:gd name="T11" fmla="*/ 35 h 115"/>
                <a:gd name="T12" fmla="*/ 32 w 64"/>
                <a:gd name="T13" fmla="*/ 44 h 115"/>
                <a:gd name="T14" fmla="*/ 24 w 64"/>
                <a:gd name="T15" fmla="*/ 62 h 115"/>
                <a:gd name="T16" fmla="*/ 16 w 64"/>
                <a:gd name="T17" fmla="*/ 71 h 115"/>
                <a:gd name="T18" fmla="*/ 16 w 64"/>
                <a:gd name="T19" fmla="*/ 79 h 115"/>
                <a:gd name="T20" fmla="*/ 16 w 64"/>
                <a:gd name="T21" fmla="*/ 97 h 115"/>
                <a:gd name="T22" fmla="*/ 0 w 64"/>
                <a:gd name="T23" fmla="*/ 97 h 115"/>
                <a:gd name="T24" fmla="*/ 0 w 64"/>
                <a:gd name="T25" fmla="*/ 106 h 115"/>
                <a:gd name="T26" fmla="*/ 0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64" y="0"/>
                  </a:moveTo>
                  <a:lnTo>
                    <a:pt x="56" y="18"/>
                  </a:lnTo>
                  <a:lnTo>
                    <a:pt x="56" y="27"/>
                  </a:lnTo>
                  <a:lnTo>
                    <a:pt x="40" y="27"/>
                  </a:lnTo>
                  <a:lnTo>
                    <a:pt x="32" y="27"/>
                  </a:lnTo>
                  <a:lnTo>
                    <a:pt x="32" y="35"/>
                  </a:lnTo>
                  <a:lnTo>
                    <a:pt x="32" y="44"/>
                  </a:lnTo>
                  <a:lnTo>
                    <a:pt x="24" y="62"/>
                  </a:lnTo>
                  <a:lnTo>
                    <a:pt x="16" y="71"/>
                  </a:lnTo>
                  <a:lnTo>
                    <a:pt x="16" y="79"/>
                  </a:lnTo>
                  <a:lnTo>
                    <a:pt x="16" y="97"/>
                  </a:lnTo>
                  <a:lnTo>
                    <a:pt x="0" y="97"/>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47" name="Freeform 534"/>
            <p:cNvSpPr>
              <a:spLocks/>
            </p:cNvSpPr>
            <p:nvPr/>
          </p:nvSpPr>
          <p:spPr bwMode="auto">
            <a:xfrm>
              <a:off x="2132" y="3507"/>
              <a:ext cx="48" cy="88"/>
            </a:xfrm>
            <a:custGeom>
              <a:avLst/>
              <a:gdLst>
                <a:gd name="T0" fmla="*/ 0 w 48"/>
                <a:gd name="T1" fmla="*/ 0 h 88"/>
                <a:gd name="T2" fmla="*/ 0 w 48"/>
                <a:gd name="T3" fmla="*/ 18 h 88"/>
                <a:gd name="T4" fmla="*/ 0 w 48"/>
                <a:gd name="T5" fmla="*/ 27 h 88"/>
                <a:gd name="T6" fmla="*/ 16 w 48"/>
                <a:gd name="T7" fmla="*/ 27 h 88"/>
                <a:gd name="T8" fmla="*/ 16 w 48"/>
                <a:gd name="T9" fmla="*/ 35 h 88"/>
                <a:gd name="T10" fmla="*/ 24 w 48"/>
                <a:gd name="T11" fmla="*/ 35 h 88"/>
                <a:gd name="T12" fmla="*/ 32 w 48"/>
                <a:gd name="T13" fmla="*/ 53 h 88"/>
                <a:gd name="T14" fmla="*/ 48 w 48"/>
                <a:gd name="T15" fmla="*/ 62 h 88"/>
                <a:gd name="T16" fmla="*/ 48 w 48"/>
                <a:gd name="T17" fmla="*/ 71 h 88"/>
                <a:gd name="T18" fmla="*/ 48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0" y="0"/>
                  </a:moveTo>
                  <a:lnTo>
                    <a:pt x="0" y="18"/>
                  </a:lnTo>
                  <a:lnTo>
                    <a:pt x="0" y="27"/>
                  </a:lnTo>
                  <a:lnTo>
                    <a:pt x="16" y="27"/>
                  </a:lnTo>
                  <a:lnTo>
                    <a:pt x="16" y="35"/>
                  </a:lnTo>
                  <a:lnTo>
                    <a:pt x="24" y="35"/>
                  </a:lnTo>
                  <a:lnTo>
                    <a:pt x="32" y="53"/>
                  </a:lnTo>
                  <a:lnTo>
                    <a:pt x="48" y="62"/>
                  </a:lnTo>
                  <a:lnTo>
                    <a:pt x="48" y="71"/>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48" name="Freeform 535"/>
            <p:cNvSpPr>
              <a:spLocks/>
            </p:cNvSpPr>
            <p:nvPr/>
          </p:nvSpPr>
          <p:spPr bwMode="auto">
            <a:xfrm>
              <a:off x="2092" y="3314"/>
              <a:ext cx="64" cy="53"/>
            </a:xfrm>
            <a:custGeom>
              <a:avLst/>
              <a:gdLst>
                <a:gd name="T0" fmla="*/ 0 w 64"/>
                <a:gd name="T1" fmla="*/ 0 h 53"/>
                <a:gd name="T2" fmla="*/ 24 w 64"/>
                <a:gd name="T3" fmla="*/ 17 h 53"/>
                <a:gd name="T4" fmla="*/ 32 w 64"/>
                <a:gd name="T5" fmla="*/ 17 h 53"/>
                <a:gd name="T6" fmla="*/ 40 w 64"/>
                <a:gd name="T7" fmla="*/ 17 h 53"/>
                <a:gd name="T8" fmla="*/ 56 w 64"/>
                <a:gd name="T9" fmla="*/ 17 h 53"/>
                <a:gd name="T10" fmla="*/ 64 w 64"/>
                <a:gd name="T11" fmla="*/ 26 h 53"/>
                <a:gd name="T12" fmla="*/ 64 w 64"/>
                <a:gd name="T13" fmla="*/ 35 h 53"/>
                <a:gd name="T14" fmla="*/ 64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0" y="0"/>
                  </a:moveTo>
                  <a:lnTo>
                    <a:pt x="24" y="17"/>
                  </a:lnTo>
                  <a:lnTo>
                    <a:pt x="32" y="17"/>
                  </a:lnTo>
                  <a:lnTo>
                    <a:pt x="40" y="17"/>
                  </a:lnTo>
                  <a:lnTo>
                    <a:pt x="56" y="17"/>
                  </a:lnTo>
                  <a:lnTo>
                    <a:pt x="64" y="26"/>
                  </a:lnTo>
                  <a:lnTo>
                    <a:pt x="64" y="35"/>
                  </a:lnTo>
                  <a:lnTo>
                    <a:pt x="64"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49" name="Freeform 536"/>
            <p:cNvSpPr>
              <a:spLocks/>
            </p:cNvSpPr>
            <p:nvPr/>
          </p:nvSpPr>
          <p:spPr bwMode="auto">
            <a:xfrm>
              <a:off x="1780" y="3314"/>
              <a:ext cx="96" cy="35"/>
            </a:xfrm>
            <a:custGeom>
              <a:avLst/>
              <a:gdLst>
                <a:gd name="T0" fmla="*/ 96 w 96"/>
                <a:gd name="T1" fmla="*/ 0 h 35"/>
                <a:gd name="T2" fmla="*/ 80 w 96"/>
                <a:gd name="T3" fmla="*/ 0 h 35"/>
                <a:gd name="T4" fmla="*/ 72 w 96"/>
                <a:gd name="T5" fmla="*/ 0 h 35"/>
                <a:gd name="T6" fmla="*/ 64 w 96"/>
                <a:gd name="T7" fmla="*/ 0 h 35"/>
                <a:gd name="T8" fmla="*/ 48 w 96"/>
                <a:gd name="T9" fmla="*/ 0 h 35"/>
                <a:gd name="T10" fmla="*/ 40 w 96"/>
                <a:gd name="T11" fmla="*/ 0 h 35"/>
                <a:gd name="T12" fmla="*/ 32 w 96"/>
                <a:gd name="T13" fmla="*/ 0 h 35"/>
                <a:gd name="T14" fmla="*/ 16 w 96"/>
                <a:gd name="T15" fmla="*/ 17 h 35"/>
                <a:gd name="T16" fmla="*/ 8 w 96"/>
                <a:gd name="T17" fmla="*/ 26 h 35"/>
                <a:gd name="T18" fmla="*/ 0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96" y="0"/>
                  </a:moveTo>
                  <a:lnTo>
                    <a:pt x="80" y="0"/>
                  </a:lnTo>
                  <a:lnTo>
                    <a:pt x="72" y="0"/>
                  </a:lnTo>
                  <a:lnTo>
                    <a:pt x="64" y="0"/>
                  </a:lnTo>
                  <a:lnTo>
                    <a:pt x="48" y="0"/>
                  </a:lnTo>
                  <a:lnTo>
                    <a:pt x="40" y="0"/>
                  </a:lnTo>
                  <a:lnTo>
                    <a:pt x="32" y="0"/>
                  </a:lnTo>
                  <a:lnTo>
                    <a:pt x="16" y="17"/>
                  </a:lnTo>
                  <a:lnTo>
                    <a:pt x="8"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50" name="Freeform 537"/>
            <p:cNvSpPr>
              <a:spLocks/>
            </p:cNvSpPr>
            <p:nvPr/>
          </p:nvSpPr>
          <p:spPr bwMode="auto">
            <a:xfrm>
              <a:off x="1780" y="3296"/>
              <a:ext cx="112" cy="44"/>
            </a:xfrm>
            <a:custGeom>
              <a:avLst/>
              <a:gdLst>
                <a:gd name="T0" fmla="*/ 112 w 112"/>
                <a:gd name="T1" fmla="*/ 0 h 44"/>
                <a:gd name="T2" fmla="*/ 104 w 112"/>
                <a:gd name="T3" fmla="*/ 0 h 44"/>
                <a:gd name="T4" fmla="*/ 96 w 112"/>
                <a:gd name="T5" fmla="*/ 0 h 44"/>
                <a:gd name="T6" fmla="*/ 80 w 112"/>
                <a:gd name="T7" fmla="*/ 0 h 44"/>
                <a:gd name="T8" fmla="*/ 72 w 112"/>
                <a:gd name="T9" fmla="*/ 0 h 44"/>
                <a:gd name="T10" fmla="*/ 64 w 112"/>
                <a:gd name="T11" fmla="*/ 0 h 44"/>
                <a:gd name="T12" fmla="*/ 48 w 112"/>
                <a:gd name="T13" fmla="*/ 0 h 44"/>
                <a:gd name="T14" fmla="*/ 40 w 112"/>
                <a:gd name="T15" fmla="*/ 9 h 44"/>
                <a:gd name="T16" fmla="*/ 32 w 112"/>
                <a:gd name="T17" fmla="*/ 9 h 44"/>
                <a:gd name="T18" fmla="*/ 32 w 112"/>
                <a:gd name="T19" fmla="*/ 18 h 44"/>
                <a:gd name="T20" fmla="*/ 16 w 112"/>
                <a:gd name="T21" fmla="*/ 18 h 44"/>
                <a:gd name="T22" fmla="*/ 8 w 112"/>
                <a:gd name="T23" fmla="*/ 35 h 44"/>
                <a:gd name="T24" fmla="*/ 0 w 112"/>
                <a:gd name="T25" fmla="*/ 35 h 44"/>
                <a:gd name="T26" fmla="*/ 0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112" y="0"/>
                  </a:moveTo>
                  <a:lnTo>
                    <a:pt x="104" y="0"/>
                  </a:lnTo>
                  <a:lnTo>
                    <a:pt x="96" y="0"/>
                  </a:lnTo>
                  <a:lnTo>
                    <a:pt x="80" y="0"/>
                  </a:lnTo>
                  <a:lnTo>
                    <a:pt x="72" y="0"/>
                  </a:lnTo>
                  <a:lnTo>
                    <a:pt x="64" y="0"/>
                  </a:lnTo>
                  <a:lnTo>
                    <a:pt x="48" y="0"/>
                  </a:lnTo>
                  <a:lnTo>
                    <a:pt x="40" y="9"/>
                  </a:lnTo>
                  <a:lnTo>
                    <a:pt x="32" y="9"/>
                  </a:lnTo>
                  <a:lnTo>
                    <a:pt x="32" y="18"/>
                  </a:lnTo>
                  <a:lnTo>
                    <a:pt x="16" y="18"/>
                  </a:lnTo>
                  <a:lnTo>
                    <a:pt x="8" y="35"/>
                  </a:lnTo>
                  <a:lnTo>
                    <a:pt x="0" y="35"/>
                  </a:lnTo>
                  <a:lnTo>
                    <a:pt x="0"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51" name="Freeform 538"/>
            <p:cNvSpPr>
              <a:spLocks/>
            </p:cNvSpPr>
            <p:nvPr/>
          </p:nvSpPr>
          <p:spPr bwMode="auto">
            <a:xfrm>
              <a:off x="1748" y="3375"/>
              <a:ext cx="64" cy="71"/>
            </a:xfrm>
            <a:custGeom>
              <a:avLst/>
              <a:gdLst>
                <a:gd name="T0" fmla="*/ 64 w 64"/>
                <a:gd name="T1" fmla="*/ 0 h 71"/>
                <a:gd name="T2" fmla="*/ 48 w 64"/>
                <a:gd name="T3" fmla="*/ 0 h 71"/>
                <a:gd name="T4" fmla="*/ 40 w 64"/>
                <a:gd name="T5" fmla="*/ 9 h 71"/>
                <a:gd name="T6" fmla="*/ 32 w 64"/>
                <a:gd name="T7" fmla="*/ 18 h 71"/>
                <a:gd name="T8" fmla="*/ 32 w 64"/>
                <a:gd name="T9" fmla="*/ 36 h 71"/>
                <a:gd name="T10" fmla="*/ 16 w 64"/>
                <a:gd name="T11" fmla="*/ 44 h 71"/>
                <a:gd name="T12" fmla="*/ 16 w 64"/>
                <a:gd name="T13" fmla="*/ 53 h 71"/>
                <a:gd name="T14" fmla="*/ 8 w 64"/>
                <a:gd name="T15" fmla="*/ 53 h 71"/>
                <a:gd name="T16" fmla="*/ 0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64" y="0"/>
                  </a:moveTo>
                  <a:lnTo>
                    <a:pt x="48" y="0"/>
                  </a:lnTo>
                  <a:lnTo>
                    <a:pt x="40" y="9"/>
                  </a:lnTo>
                  <a:lnTo>
                    <a:pt x="32" y="18"/>
                  </a:lnTo>
                  <a:lnTo>
                    <a:pt x="32" y="36"/>
                  </a:lnTo>
                  <a:lnTo>
                    <a:pt x="16" y="44"/>
                  </a:lnTo>
                  <a:lnTo>
                    <a:pt x="16" y="53"/>
                  </a:lnTo>
                  <a:lnTo>
                    <a:pt x="8" y="53"/>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52" name="Freeform 539"/>
            <p:cNvSpPr>
              <a:spLocks/>
            </p:cNvSpPr>
            <p:nvPr/>
          </p:nvSpPr>
          <p:spPr bwMode="auto">
            <a:xfrm>
              <a:off x="1692" y="3455"/>
              <a:ext cx="96" cy="43"/>
            </a:xfrm>
            <a:custGeom>
              <a:avLst/>
              <a:gdLst>
                <a:gd name="T0" fmla="*/ 96 w 96"/>
                <a:gd name="T1" fmla="*/ 0 h 43"/>
                <a:gd name="T2" fmla="*/ 88 w 96"/>
                <a:gd name="T3" fmla="*/ 0 h 43"/>
                <a:gd name="T4" fmla="*/ 72 w 96"/>
                <a:gd name="T5" fmla="*/ 8 h 43"/>
                <a:gd name="T6" fmla="*/ 64 w 96"/>
                <a:gd name="T7" fmla="*/ 8 h 43"/>
                <a:gd name="T8" fmla="*/ 56 w 96"/>
                <a:gd name="T9" fmla="*/ 26 h 43"/>
                <a:gd name="T10" fmla="*/ 48 w 96"/>
                <a:gd name="T11" fmla="*/ 26 h 43"/>
                <a:gd name="T12" fmla="*/ 32 w 96"/>
                <a:gd name="T13" fmla="*/ 26 h 43"/>
                <a:gd name="T14" fmla="*/ 24 w 96"/>
                <a:gd name="T15" fmla="*/ 26 h 43"/>
                <a:gd name="T16" fmla="*/ 16 w 96"/>
                <a:gd name="T17" fmla="*/ 35 h 43"/>
                <a:gd name="T18" fmla="*/ 0 w 96"/>
                <a:gd name="T19" fmla="*/ 35 h 43"/>
                <a:gd name="T20" fmla="*/ 0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96" y="0"/>
                  </a:moveTo>
                  <a:lnTo>
                    <a:pt x="88" y="0"/>
                  </a:lnTo>
                  <a:lnTo>
                    <a:pt x="72" y="8"/>
                  </a:lnTo>
                  <a:lnTo>
                    <a:pt x="64" y="8"/>
                  </a:lnTo>
                  <a:lnTo>
                    <a:pt x="56" y="26"/>
                  </a:lnTo>
                  <a:lnTo>
                    <a:pt x="48" y="26"/>
                  </a:lnTo>
                  <a:lnTo>
                    <a:pt x="32" y="26"/>
                  </a:lnTo>
                  <a:lnTo>
                    <a:pt x="24" y="26"/>
                  </a:lnTo>
                  <a:lnTo>
                    <a:pt x="16" y="35"/>
                  </a:lnTo>
                  <a:lnTo>
                    <a:pt x="0" y="35"/>
                  </a:lnTo>
                  <a:lnTo>
                    <a:pt x="0"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8564" name="Group 540"/>
          <p:cNvGrpSpPr>
            <a:grpSpLocks/>
          </p:cNvGrpSpPr>
          <p:nvPr/>
        </p:nvGrpSpPr>
        <p:grpSpPr bwMode="auto">
          <a:xfrm>
            <a:off x="5326063" y="2601913"/>
            <a:ext cx="609600" cy="496887"/>
            <a:chOff x="1748" y="2760"/>
            <a:chExt cx="480" cy="457"/>
          </a:xfrm>
        </p:grpSpPr>
        <p:sp>
          <p:nvSpPr>
            <p:cNvPr id="494594" name="Freeform 541"/>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232 w 232"/>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211"/>
                <a:gd name="T188" fmla="*/ 232 w 232"/>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lnTo>
                    <a:pt x="232"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595" name="Freeform 542"/>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211"/>
                <a:gd name="T185" fmla="*/ 232 w 232"/>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596" name="Freeform 543"/>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56 w 208"/>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8"/>
                <a:gd name="T187" fmla="*/ 0 h 255"/>
                <a:gd name="T188" fmla="*/ 208 w 208"/>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lnTo>
                    <a:pt x="56"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597" name="Freeform 544"/>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8"/>
                <a:gd name="T184" fmla="*/ 0 h 255"/>
                <a:gd name="T185" fmla="*/ 208 w 208"/>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598" name="Freeform 545"/>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40 w 280"/>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0"/>
                <a:gd name="T118" fmla="*/ 0 h 360"/>
                <a:gd name="T119" fmla="*/ 280 w 280"/>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lnTo>
                    <a:pt x="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599" name="Freeform 546"/>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80"/>
                <a:gd name="T115" fmla="*/ 0 h 360"/>
                <a:gd name="T116" fmla="*/ 280 w 280"/>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00" name="Freeform 547"/>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40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lnTo>
                    <a:pt x="40"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01" name="Freeform 548"/>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02" name="Freeform 549"/>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208 w 208"/>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8"/>
                <a:gd name="T139" fmla="*/ 0 h 457"/>
                <a:gd name="T140" fmla="*/ 208 w 208"/>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lnTo>
                    <a:pt x="208"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03" name="Freeform 550"/>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8"/>
                <a:gd name="T136" fmla="*/ 0 h 457"/>
                <a:gd name="T137" fmla="*/ 208 w 208"/>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04" name="Freeform 551"/>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232 w 232"/>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325"/>
                <a:gd name="T188" fmla="*/ 232 w 232"/>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lnTo>
                    <a:pt x="232"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605" name="Freeform 552"/>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325"/>
                <a:gd name="T185" fmla="*/ 232 w 232"/>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8565" name="Group 553"/>
          <p:cNvGrpSpPr>
            <a:grpSpLocks/>
          </p:cNvGrpSpPr>
          <p:nvPr/>
        </p:nvGrpSpPr>
        <p:grpSpPr bwMode="auto">
          <a:xfrm>
            <a:off x="5478463" y="3086100"/>
            <a:ext cx="774700" cy="614363"/>
            <a:chOff x="1692" y="3226"/>
            <a:chExt cx="488" cy="387"/>
          </a:xfrm>
        </p:grpSpPr>
        <p:sp>
          <p:nvSpPr>
            <p:cNvPr id="109523" name="Freeform 554"/>
            <p:cNvSpPr>
              <a:spLocks/>
            </p:cNvSpPr>
            <p:nvPr/>
          </p:nvSpPr>
          <p:spPr bwMode="auto">
            <a:xfrm>
              <a:off x="1996" y="3226"/>
              <a:ext cx="40" cy="53"/>
            </a:xfrm>
            <a:custGeom>
              <a:avLst/>
              <a:gdLst>
                <a:gd name="T0" fmla="*/ 0 w 40"/>
                <a:gd name="T1" fmla="*/ 0 h 53"/>
                <a:gd name="T2" fmla="*/ 0 w 40"/>
                <a:gd name="T3" fmla="*/ 9 h 53"/>
                <a:gd name="T4" fmla="*/ 0 w 40"/>
                <a:gd name="T5" fmla="*/ 18 h 53"/>
                <a:gd name="T6" fmla="*/ 8 w 40"/>
                <a:gd name="T7" fmla="*/ 18 h 53"/>
                <a:gd name="T8" fmla="*/ 24 w 40"/>
                <a:gd name="T9" fmla="*/ 18 h 53"/>
                <a:gd name="T10" fmla="*/ 24 w 40"/>
                <a:gd name="T11" fmla="*/ 35 h 53"/>
                <a:gd name="T12" fmla="*/ 32 w 40"/>
                <a:gd name="T13" fmla="*/ 35 h 53"/>
                <a:gd name="T14" fmla="*/ 32 w 40"/>
                <a:gd name="T15" fmla="*/ 44 h 53"/>
                <a:gd name="T16" fmla="*/ 40 w 40"/>
                <a:gd name="T17" fmla="*/ 44 h 53"/>
                <a:gd name="T18" fmla="*/ 4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0" y="0"/>
                  </a:moveTo>
                  <a:lnTo>
                    <a:pt x="0" y="9"/>
                  </a:lnTo>
                  <a:lnTo>
                    <a:pt x="0" y="18"/>
                  </a:lnTo>
                  <a:lnTo>
                    <a:pt x="8" y="18"/>
                  </a:lnTo>
                  <a:lnTo>
                    <a:pt x="24" y="18"/>
                  </a:lnTo>
                  <a:lnTo>
                    <a:pt x="24" y="35"/>
                  </a:lnTo>
                  <a:lnTo>
                    <a:pt x="32" y="35"/>
                  </a:lnTo>
                  <a:lnTo>
                    <a:pt x="32" y="44"/>
                  </a:lnTo>
                  <a:lnTo>
                    <a:pt x="40" y="44"/>
                  </a:lnTo>
                  <a:lnTo>
                    <a:pt x="4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24" name="Freeform 555"/>
            <p:cNvSpPr>
              <a:spLocks/>
            </p:cNvSpPr>
            <p:nvPr/>
          </p:nvSpPr>
          <p:spPr bwMode="auto">
            <a:xfrm>
              <a:off x="1940" y="3226"/>
              <a:ext cx="56" cy="97"/>
            </a:xfrm>
            <a:custGeom>
              <a:avLst/>
              <a:gdLst>
                <a:gd name="T0" fmla="*/ 56 w 56"/>
                <a:gd name="T1" fmla="*/ 0 h 97"/>
                <a:gd name="T2" fmla="*/ 56 w 56"/>
                <a:gd name="T3" fmla="*/ 9 h 97"/>
                <a:gd name="T4" fmla="*/ 56 w 56"/>
                <a:gd name="T5" fmla="*/ 18 h 97"/>
                <a:gd name="T6" fmla="*/ 48 w 56"/>
                <a:gd name="T7" fmla="*/ 35 h 97"/>
                <a:gd name="T8" fmla="*/ 32 w 56"/>
                <a:gd name="T9" fmla="*/ 44 h 97"/>
                <a:gd name="T10" fmla="*/ 24 w 56"/>
                <a:gd name="T11" fmla="*/ 53 h 97"/>
                <a:gd name="T12" fmla="*/ 16 w 56"/>
                <a:gd name="T13" fmla="*/ 62 h 97"/>
                <a:gd name="T14" fmla="*/ 0 w 56"/>
                <a:gd name="T15" fmla="*/ 79 h 97"/>
                <a:gd name="T16" fmla="*/ 0 w 56"/>
                <a:gd name="T17" fmla="*/ 88 h 97"/>
                <a:gd name="T18" fmla="*/ 0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56" y="0"/>
                  </a:moveTo>
                  <a:lnTo>
                    <a:pt x="56" y="9"/>
                  </a:lnTo>
                  <a:lnTo>
                    <a:pt x="56" y="18"/>
                  </a:lnTo>
                  <a:lnTo>
                    <a:pt x="48" y="35"/>
                  </a:lnTo>
                  <a:lnTo>
                    <a:pt x="32" y="44"/>
                  </a:lnTo>
                  <a:lnTo>
                    <a:pt x="24" y="53"/>
                  </a:lnTo>
                  <a:lnTo>
                    <a:pt x="16" y="62"/>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25" name="Freeform 556"/>
            <p:cNvSpPr>
              <a:spLocks/>
            </p:cNvSpPr>
            <p:nvPr/>
          </p:nvSpPr>
          <p:spPr bwMode="auto">
            <a:xfrm>
              <a:off x="1884" y="3226"/>
              <a:ext cx="80" cy="97"/>
            </a:xfrm>
            <a:custGeom>
              <a:avLst/>
              <a:gdLst>
                <a:gd name="T0" fmla="*/ 80 w 80"/>
                <a:gd name="T1" fmla="*/ 0 h 97"/>
                <a:gd name="T2" fmla="*/ 72 w 80"/>
                <a:gd name="T3" fmla="*/ 35 h 97"/>
                <a:gd name="T4" fmla="*/ 56 w 80"/>
                <a:gd name="T5" fmla="*/ 35 h 97"/>
                <a:gd name="T6" fmla="*/ 56 w 80"/>
                <a:gd name="T7" fmla="*/ 44 h 97"/>
                <a:gd name="T8" fmla="*/ 48 w 80"/>
                <a:gd name="T9" fmla="*/ 44 h 97"/>
                <a:gd name="T10" fmla="*/ 40 w 80"/>
                <a:gd name="T11" fmla="*/ 44 h 97"/>
                <a:gd name="T12" fmla="*/ 32 w 80"/>
                <a:gd name="T13" fmla="*/ 53 h 97"/>
                <a:gd name="T14" fmla="*/ 16 w 80"/>
                <a:gd name="T15" fmla="*/ 53 h 97"/>
                <a:gd name="T16" fmla="*/ 16 w 80"/>
                <a:gd name="T17" fmla="*/ 62 h 97"/>
                <a:gd name="T18" fmla="*/ 8 w 80"/>
                <a:gd name="T19" fmla="*/ 62 h 97"/>
                <a:gd name="T20" fmla="*/ 8 w 80"/>
                <a:gd name="T21" fmla="*/ 79 h 97"/>
                <a:gd name="T22" fmla="*/ 0 w 80"/>
                <a:gd name="T23" fmla="*/ 79 h 97"/>
                <a:gd name="T24" fmla="*/ 0 w 80"/>
                <a:gd name="T25" fmla="*/ 88 h 97"/>
                <a:gd name="T26" fmla="*/ 0 w 80"/>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
                <a:gd name="T43" fmla="*/ 0 h 97"/>
                <a:gd name="T44" fmla="*/ 80 w 80"/>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 h="97">
                  <a:moveTo>
                    <a:pt x="80" y="0"/>
                  </a:moveTo>
                  <a:lnTo>
                    <a:pt x="72" y="35"/>
                  </a:lnTo>
                  <a:lnTo>
                    <a:pt x="56" y="35"/>
                  </a:lnTo>
                  <a:lnTo>
                    <a:pt x="56" y="44"/>
                  </a:lnTo>
                  <a:lnTo>
                    <a:pt x="48" y="44"/>
                  </a:lnTo>
                  <a:lnTo>
                    <a:pt x="40" y="44"/>
                  </a:lnTo>
                  <a:lnTo>
                    <a:pt x="32" y="53"/>
                  </a:lnTo>
                  <a:lnTo>
                    <a:pt x="16" y="53"/>
                  </a:lnTo>
                  <a:lnTo>
                    <a:pt x="16" y="62"/>
                  </a:lnTo>
                  <a:lnTo>
                    <a:pt x="8" y="62"/>
                  </a:lnTo>
                  <a:lnTo>
                    <a:pt x="8" y="79"/>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26" name="Freeform 557"/>
            <p:cNvSpPr>
              <a:spLocks/>
            </p:cNvSpPr>
            <p:nvPr/>
          </p:nvSpPr>
          <p:spPr bwMode="auto">
            <a:xfrm>
              <a:off x="1972" y="3270"/>
              <a:ext cx="56" cy="114"/>
            </a:xfrm>
            <a:custGeom>
              <a:avLst/>
              <a:gdLst>
                <a:gd name="T0" fmla="*/ 0 w 56"/>
                <a:gd name="T1" fmla="*/ 0 h 114"/>
                <a:gd name="T2" fmla="*/ 0 w 56"/>
                <a:gd name="T3" fmla="*/ 9 h 114"/>
                <a:gd name="T4" fmla="*/ 0 w 56"/>
                <a:gd name="T5" fmla="*/ 18 h 114"/>
                <a:gd name="T6" fmla="*/ 0 w 56"/>
                <a:gd name="T7" fmla="*/ 35 h 114"/>
                <a:gd name="T8" fmla="*/ 16 w 56"/>
                <a:gd name="T9" fmla="*/ 44 h 114"/>
                <a:gd name="T10" fmla="*/ 24 w 56"/>
                <a:gd name="T11" fmla="*/ 53 h 114"/>
                <a:gd name="T12" fmla="*/ 48 w 56"/>
                <a:gd name="T13" fmla="*/ 70 h 114"/>
                <a:gd name="T14" fmla="*/ 48 w 56"/>
                <a:gd name="T15" fmla="*/ 79 h 114"/>
                <a:gd name="T16" fmla="*/ 48 w 56"/>
                <a:gd name="T17" fmla="*/ 88 h 114"/>
                <a:gd name="T18" fmla="*/ 56 w 56"/>
                <a:gd name="T19" fmla="*/ 88 h 114"/>
                <a:gd name="T20" fmla="*/ 56 w 56"/>
                <a:gd name="T21" fmla="*/ 105 h 114"/>
                <a:gd name="T22" fmla="*/ 56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0" y="0"/>
                  </a:moveTo>
                  <a:lnTo>
                    <a:pt x="0" y="9"/>
                  </a:lnTo>
                  <a:lnTo>
                    <a:pt x="0" y="18"/>
                  </a:lnTo>
                  <a:lnTo>
                    <a:pt x="0" y="35"/>
                  </a:lnTo>
                  <a:lnTo>
                    <a:pt x="16" y="44"/>
                  </a:lnTo>
                  <a:lnTo>
                    <a:pt x="24" y="53"/>
                  </a:lnTo>
                  <a:lnTo>
                    <a:pt x="48" y="70"/>
                  </a:lnTo>
                  <a:lnTo>
                    <a:pt x="48" y="79"/>
                  </a:lnTo>
                  <a:lnTo>
                    <a:pt x="48" y="88"/>
                  </a:lnTo>
                  <a:lnTo>
                    <a:pt x="56" y="88"/>
                  </a:lnTo>
                  <a:lnTo>
                    <a:pt x="56" y="105"/>
                  </a:lnTo>
                  <a:lnTo>
                    <a:pt x="5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27" name="Freeform 558"/>
            <p:cNvSpPr>
              <a:spLocks/>
            </p:cNvSpPr>
            <p:nvPr/>
          </p:nvSpPr>
          <p:spPr bwMode="auto">
            <a:xfrm>
              <a:off x="1900" y="3226"/>
              <a:ext cx="72" cy="158"/>
            </a:xfrm>
            <a:custGeom>
              <a:avLst/>
              <a:gdLst>
                <a:gd name="T0" fmla="*/ 72 w 72"/>
                <a:gd name="T1" fmla="*/ 0 h 158"/>
                <a:gd name="T2" fmla="*/ 64 w 72"/>
                <a:gd name="T3" fmla="*/ 44 h 158"/>
                <a:gd name="T4" fmla="*/ 64 w 72"/>
                <a:gd name="T5" fmla="*/ 53 h 158"/>
                <a:gd name="T6" fmla="*/ 56 w 72"/>
                <a:gd name="T7" fmla="*/ 53 h 158"/>
                <a:gd name="T8" fmla="*/ 56 w 72"/>
                <a:gd name="T9" fmla="*/ 62 h 158"/>
                <a:gd name="T10" fmla="*/ 40 w 72"/>
                <a:gd name="T11" fmla="*/ 79 h 158"/>
                <a:gd name="T12" fmla="*/ 32 w 72"/>
                <a:gd name="T13" fmla="*/ 79 h 158"/>
                <a:gd name="T14" fmla="*/ 32 w 72"/>
                <a:gd name="T15" fmla="*/ 88 h 158"/>
                <a:gd name="T16" fmla="*/ 24 w 72"/>
                <a:gd name="T17" fmla="*/ 88 h 158"/>
                <a:gd name="T18" fmla="*/ 24 w 72"/>
                <a:gd name="T19" fmla="*/ 97 h 158"/>
                <a:gd name="T20" fmla="*/ 24 w 72"/>
                <a:gd name="T21" fmla="*/ 114 h 158"/>
                <a:gd name="T22" fmla="*/ 16 w 72"/>
                <a:gd name="T23" fmla="*/ 114 h 158"/>
                <a:gd name="T24" fmla="*/ 16 w 72"/>
                <a:gd name="T25" fmla="*/ 123 h 158"/>
                <a:gd name="T26" fmla="*/ 0 w 72"/>
                <a:gd name="T27" fmla="*/ 132 h 158"/>
                <a:gd name="T28" fmla="*/ 0 w 72"/>
                <a:gd name="T29" fmla="*/ 149 h 158"/>
                <a:gd name="T30" fmla="*/ 16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72" y="0"/>
                  </a:moveTo>
                  <a:lnTo>
                    <a:pt x="64" y="44"/>
                  </a:lnTo>
                  <a:lnTo>
                    <a:pt x="64" y="53"/>
                  </a:lnTo>
                  <a:lnTo>
                    <a:pt x="56" y="53"/>
                  </a:lnTo>
                  <a:lnTo>
                    <a:pt x="56" y="62"/>
                  </a:lnTo>
                  <a:lnTo>
                    <a:pt x="40" y="79"/>
                  </a:lnTo>
                  <a:lnTo>
                    <a:pt x="32" y="79"/>
                  </a:lnTo>
                  <a:lnTo>
                    <a:pt x="32" y="88"/>
                  </a:lnTo>
                  <a:lnTo>
                    <a:pt x="24" y="88"/>
                  </a:lnTo>
                  <a:lnTo>
                    <a:pt x="24" y="97"/>
                  </a:lnTo>
                  <a:lnTo>
                    <a:pt x="24" y="114"/>
                  </a:lnTo>
                  <a:lnTo>
                    <a:pt x="16" y="114"/>
                  </a:lnTo>
                  <a:lnTo>
                    <a:pt x="16" y="123"/>
                  </a:lnTo>
                  <a:lnTo>
                    <a:pt x="0" y="132"/>
                  </a:lnTo>
                  <a:lnTo>
                    <a:pt x="0" y="149"/>
                  </a:lnTo>
                  <a:lnTo>
                    <a:pt x="16"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28" name="Freeform 559"/>
            <p:cNvSpPr>
              <a:spLocks/>
            </p:cNvSpPr>
            <p:nvPr/>
          </p:nvSpPr>
          <p:spPr bwMode="auto">
            <a:xfrm>
              <a:off x="1972" y="3226"/>
              <a:ext cx="96" cy="114"/>
            </a:xfrm>
            <a:custGeom>
              <a:avLst/>
              <a:gdLst>
                <a:gd name="T0" fmla="*/ 0 w 96"/>
                <a:gd name="T1" fmla="*/ 0 h 114"/>
                <a:gd name="T2" fmla="*/ 24 w 96"/>
                <a:gd name="T3" fmla="*/ 35 h 114"/>
                <a:gd name="T4" fmla="*/ 32 w 96"/>
                <a:gd name="T5" fmla="*/ 44 h 114"/>
                <a:gd name="T6" fmla="*/ 48 w 96"/>
                <a:gd name="T7" fmla="*/ 44 h 114"/>
                <a:gd name="T8" fmla="*/ 56 w 96"/>
                <a:gd name="T9" fmla="*/ 44 h 114"/>
                <a:gd name="T10" fmla="*/ 64 w 96"/>
                <a:gd name="T11" fmla="*/ 44 h 114"/>
                <a:gd name="T12" fmla="*/ 64 w 96"/>
                <a:gd name="T13" fmla="*/ 53 h 114"/>
                <a:gd name="T14" fmla="*/ 80 w 96"/>
                <a:gd name="T15" fmla="*/ 53 h 114"/>
                <a:gd name="T16" fmla="*/ 88 w 96"/>
                <a:gd name="T17" fmla="*/ 62 h 114"/>
                <a:gd name="T18" fmla="*/ 96 w 96"/>
                <a:gd name="T19" fmla="*/ 79 h 114"/>
                <a:gd name="T20" fmla="*/ 96 w 96"/>
                <a:gd name="T21" fmla="*/ 88 h 114"/>
                <a:gd name="T22" fmla="*/ 96 w 96"/>
                <a:gd name="T23" fmla="*/ 97 h 114"/>
                <a:gd name="T24" fmla="*/ 96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0" y="0"/>
                  </a:moveTo>
                  <a:lnTo>
                    <a:pt x="24" y="35"/>
                  </a:lnTo>
                  <a:lnTo>
                    <a:pt x="32" y="44"/>
                  </a:lnTo>
                  <a:lnTo>
                    <a:pt x="48" y="44"/>
                  </a:lnTo>
                  <a:lnTo>
                    <a:pt x="56" y="44"/>
                  </a:lnTo>
                  <a:lnTo>
                    <a:pt x="64" y="44"/>
                  </a:lnTo>
                  <a:lnTo>
                    <a:pt x="64" y="53"/>
                  </a:lnTo>
                  <a:lnTo>
                    <a:pt x="80" y="53"/>
                  </a:lnTo>
                  <a:lnTo>
                    <a:pt x="88" y="62"/>
                  </a:lnTo>
                  <a:lnTo>
                    <a:pt x="96" y="79"/>
                  </a:lnTo>
                  <a:lnTo>
                    <a:pt x="96" y="88"/>
                  </a:lnTo>
                  <a:lnTo>
                    <a:pt x="96" y="97"/>
                  </a:lnTo>
                  <a:lnTo>
                    <a:pt x="9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29" name="Freeform 560"/>
            <p:cNvSpPr>
              <a:spLocks/>
            </p:cNvSpPr>
            <p:nvPr/>
          </p:nvSpPr>
          <p:spPr bwMode="auto">
            <a:xfrm>
              <a:off x="1988" y="3270"/>
              <a:ext cx="40" cy="132"/>
            </a:xfrm>
            <a:custGeom>
              <a:avLst/>
              <a:gdLst>
                <a:gd name="T0" fmla="*/ 40 w 40"/>
                <a:gd name="T1" fmla="*/ 0 h 132"/>
                <a:gd name="T2" fmla="*/ 40 w 40"/>
                <a:gd name="T3" fmla="*/ 9 h 132"/>
                <a:gd name="T4" fmla="*/ 40 w 40"/>
                <a:gd name="T5" fmla="*/ 18 h 132"/>
                <a:gd name="T6" fmla="*/ 40 w 40"/>
                <a:gd name="T7" fmla="*/ 35 h 132"/>
                <a:gd name="T8" fmla="*/ 40 w 40"/>
                <a:gd name="T9" fmla="*/ 44 h 132"/>
                <a:gd name="T10" fmla="*/ 32 w 40"/>
                <a:gd name="T11" fmla="*/ 53 h 132"/>
                <a:gd name="T12" fmla="*/ 16 w 40"/>
                <a:gd name="T13" fmla="*/ 70 h 132"/>
                <a:gd name="T14" fmla="*/ 16 w 40"/>
                <a:gd name="T15" fmla="*/ 79 h 132"/>
                <a:gd name="T16" fmla="*/ 8 w 40"/>
                <a:gd name="T17" fmla="*/ 88 h 132"/>
                <a:gd name="T18" fmla="*/ 8 w 40"/>
                <a:gd name="T19" fmla="*/ 105 h 132"/>
                <a:gd name="T20" fmla="*/ 0 w 40"/>
                <a:gd name="T21" fmla="*/ 105 h 132"/>
                <a:gd name="T22" fmla="*/ 0 w 40"/>
                <a:gd name="T23" fmla="*/ 114 h 132"/>
                <a:gd name="T24" fmla="*/ 0 w 40"/>
                <a:gd name="T25" fmla="*/ 123 h 132"/>
                <a:gd name="T26" fmla="*/ 0 w 40"/>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132"/>
                <a:gd name="T44" fmla="*/ 40 w 40"/>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132">
                  <a:moveTo>
                    <a:pt x="40" y="0"/>
                  </a:moveTo>
                  <a:lnTo>
                    <a:pt x="40" y="9"/>
                  </a:lnTo>
                  <a:lnTo>
                    <a:pt x="40" y="18"/>
                  </a:lnTo>
                  <a:lnTo>
                    <a:pt x="40" y="35"/>
                  </a:lnTo>
                  <a:lnTo>
                    <a:pt x="40" y="44"/>
                  </a:lnTo>
                  <a:lnTo>
                    <a:pt x="32" y="53"/>
                  </a:lnTo>
                  <a:lnTo>
                    <a:pt x="16" y="70"/>
                  </a:lnTo>
                  <a:lnTo>
                    <a:pt x="16" y="79"/>
                  </a:lnTo>
                  <a:lnTo>
                    <a:pt x="8" y="88"/>
                  </a:lnTo>
                  <a:lnTo>
                    <a:pt x="8" y="105"/>
                  </a:lnTo>
                  <a:lnTo>
                    <a:pt x="0" y="105"/>
                  </a:lnTo>
                  <a:lnTo>
                    <a:pt x="0" y="114"/>
                  </a:lnTo>
                  <a:lnTo>
                    <a:pt x="0" y="123"/>
                  </a:lnTo>
                  <a:lnTo>
                    <a:pt x="0"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30" name="Freeform 561"/>
            <p:cNvSpPr>
              <a:spLocks/>
            </p:cNvSpPr>
            <p:nvPr/>
          </p:nvSpPr>
          <p:spPr bwMode="auto">
            <a:xfrm>
              <a:off x="1948" y="3305"/>
              <a:ext cx="40" cy="88"/>
            </a:xfrm>
            <a:custGeom>
              <a:avLst/>
              <a:gdLst>
                <a:gd name="T0" fmla="*/ 0 w 40"/>
                <a:gd name="T1" fmla="*/ 0 h 88"/>
                <a:gd name="T2" fmla="*/ 0 w 40"/>
                <a:gd name="T3" fmla="*/ 26 h 88"/>
                <a:gd name="T4" fmla="*/ 8 w 40"/>
                <a:gd name="T5" fmla="*/ 35 h 88"/>
                <a:gd name="T6" fmla="*/ 16 w 40"/>
                <a:gd name="T7" fmla="*/ 44 h 88"/>
                <a:gd name="T8" fmla="*/ 32 w 40"/>
                <a:gd name="T9" fmla="*/ 44 h 88"/>
                <a:gd name="T10" fmla="*/ 32 w 40"/>
                <a:gd name="T11" fmla="*/ 62 h 88"/>
                <a:gd name="T12" fmla="*/ 40 w 40"/>
                <a:gd name="T13" fmla="*/ 62 h 88"/>
                <a:gd name="T14" fmla="*/ 40 w 40"/>
                <a:gd name="T15" fmla="*/ 70 h 88"/>
                <a:gd name="T16" fmla="*/ 40 w 40"/>
                <a:gd name="T17" fmla="*/ 79 h 88"/>
                <a:gd name="T18" fmla="*/ 4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0" y="0"/>
                  </a:moveTo>
                  <a:lnTo>
                    <a:pt x="0" y="26"/>
                  </a:lnTo>
                  <a:lnTo>
                    <a:pt x="8" y="35"/>
                  </a:lnTo>
                  <a:lnTo>
                    <a:pt x="16" y="44"/>
                  </a:lnTo>
                  <a:lnTo>
                    <a:pt x="32" y="44"/>
                  </a:lnTo>
                  <a:lnTo>
                    <a:pt x="32" y="62"/>
                  </a:lnTo>
                  <a:lnTo>
                    <a:pt x="40" y="62"/>
                  </a:lnTo>
                  <a:lnTo>
                    <a:pt x="40" y="70"/>
                  </a:lnTo>
                  <a:lnTo>
                    <a:pt x="40" y="79"/>
                  </a:lnTo>
                  <a:lnTo>
                    <a:pt x="4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31" name="Freeform 562"/>
            <p:cNvSpPr>
              <a:spLocks/>
            </p:cNvSpPr>
            <p:nvPr/>
          </p:nvSpPr>
          <p:spPr bwMode="auto">
            <a:xfrm>
              <a:off x="1900" y="3279"/>
              <a:ext cx="64" cy="140"/>
            </a:xfrm>
            <a:custGeom>
              <a:avLst/>
              <a:gdLst>
                <a:gd name="T0" fmla="*/ 0 w 64"/>
                <a:gd name="T1" fmla="*/ 0 h 140"/>
                <a:gd name="T2" fmla="*/ 16 w 64"/>
                <a:gd name="T3" fmla="*/ 61 h 140"/>
                <a:gd name="T4" fmla="*/ 24 w 64"/>
                <a:gd name="T5" fmla="*/ 70 h 140"/>
                <a:gd name="T6" fmla="*/ 32 w 64"/>
                <a:gd name="T7" fmla="*/ 79 h 140"/>
                <a:gd name="T8" fmla="*/ 32 w 64"/>
                <a:gd name="T9" fmla="*/ 105 h 140"/>
                <a:gd name="T10" fmla="*/ 40 w 64"/>
                <a:gd name="T11" fmla="*/ 114 h 140"/>
                <a:gd name="T12" fmla="*/ 40 w 64"/>
                <a:gd name="T13" fmla="*/ 123 h 140"/>
                <a:gd name="T14" fmla="*/ 56 w 64"/>
                <a:gd name="T15" fmla="*/ 123 h 140"/>
                <a:gd name="T16" fmla="*/ 64 w 64"/>
                <a:gd name="T17" fmla="*/ 123 h 140"/>
                <a:gd name="T18" fmla="*/ 64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0" y="0"/>
                  </a:moveTo>
                  <a:lnTo>
                    <a:pt x="16" y="61"/>
                  </a:lnTo>
                  <a:lnTo>
                    <a:pt x="24" y="70"/>
                  </a:lnTo>
                  <a:lnTo>
                    <a:pt x="32" y="79"/>
                  </a:lnTo>
                  <a:lnTo>
                    <a:pt x="32" y="105"/>
                  </a:lnTo>
                  <a:lnTo>
                    <a:pt x="40" y="114"/>
                  </a:lnTo>
                  <a:lnTo>
                    <a:pt x="40" y="123"/>
                  </a:lnTo>
                  <a:lnTo>
                    <a:pt x="56" y="123"/>
                  </a:lnTo>
                  <a:lnTo>
                    <a:pt x="64" y="123"/>
                  </a:lnTo>
                  <a:lnTo>
                    <a:pt x="64"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32" name="Freeform 563"/>
            <p:cNvSpPr>
              <a:spLocks/>
            </p:cNvSpPr>
            <p:nvPr/>
          </p:nvSpPr>
          <p:spPr bwMode="auto">
            <a:xfrm>
              <a:off x="1852" y="3226"/>
              <a:ext cx="104" cy="193"/>
            </a:xfrm>
            <a:custGeom>
              <a:avLst/>
              <a:gdLst>
                <a:gd name="T0" fmla="*/ 104 w 104"/>
                <a:gd name="T1" fmla="*/ 0 h 193"/>
                <a:gd name="T2" fmla="*/ 80 w 104"/>
                <a:gd name="T3" fmla="*/ 18 h 193"/>
                <a:gd name="T4" fmla="*/ 72 w 104"/>
                <a:gd name="T5" fmla="*/ 35 h 193"/>
                <a:gd name="T6" fmla="*/ 64 w 104"/>
                <a:gd name="T7" fmla="*/ 44 h 193"/>
                <a:gd name="T8" fmla="*/ 64 w 104"/>
                <a:gd name="T9" fmla="*/ 53 h 193"/>
                <a:gd name="T10" fmla="*/ 48 w 104"/>
                <a:gd name="T11" fmla="*/ 53 h 193"/>
                <a:gd name="T12" fmla="*/ 48 w 104"/>
                <a:gd name="T13" fmla="*/ 62 h 193"/>
                <a:gd name="T14" fmla="*/ 40 w 104"/>
                <a:gd name="T15" fmla="*/ 62 h 193"/>
                <a:gd name="T16" fmla="*/ 32 w 104"/>
                <a:gd name="T17" fmla="*/ 79 h 193"/>
                <a:gd name="T18" fmla="*/ 32 w 104"/>
                <a:gd name="T19" fmla="*/ 88 h 193"/>
                <a:gd name="T20" fmla="*/ 16 w 104"/>
                <a:gd name="T21" fmla="*/ 88 h 193"/>
                <a:gd name="T22" fmla="*/ 16 w 104"/>
                <a:gd name="T23" fmla="*/ 97 h 193"/>
                <a:gd name="T24" fmla="*/ 8 w 104"/>
                <a:gd name="T25" fmla="*/ 97 h 193"/>
                <a:gd name="T26" fmla="*/ 8 w 104"/>
                <a:gd name="T27" fmla="*/ 114 h 193"/>
                <a:gd name="T28" fmla="*/ 8 w 104"/>
                <a:gd name="T29" fmla="*/ 123 h 193"/>
                <a:gd name="T30" fmla="*/ 0 w 104"/>
                <a:gd name="T31" fmla="*/ 132 h 193"/>
                <a:gd name="T32" fmla="*/ 0 w 104"/>
                <a:gd name="T33" fmla="*/ 149 h 193"/>
                <a:gd name="T34" fmla="*/ 0 w 104"/>
                <a:gd name="T35" fmla="*/ 158 h 193"/>
                <a:gd name="T36" fmla="*/ 0 w 104"/>
                <a:gd name="T37" fmla="*/ 167 h 193"/>
                <a:gd name="T38" fmla="*/ 0 w 104"/>
                <a:gd name="T39" fmla="*/ 176 h 193"/>
                <a:gd name="T40" fmla="*/ 0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104" y="0"/>
                  </a:moveTo>
                  <a:lnTo>
                    <a:pt x="80" y="18"/>
                  </a:lnTo>
                  <a:lnTo>
                    <a:pt x="72" y="35"/>
                  </a:lnTo>
                  <a:lnTo>
                    <a:pt x="64" y="44"/>
                  </a:lnTo>
                  <a:lnTo>
                    <a:pt x="64" y="53"/>
                  </a:lnTo>
                  <a:lnTo>
                    <a:pt x="48" y="53"/>
                  </a:lnTo>
                  <a:lnTo>
                    <a:pt x="48" y="62"/>
                  </a:lnTo>
                  <a:lnTo>
                    <a:pt x="40" y="62"/>
                  </a:lnTo>
                  <a:lnTo>
                    <a:pt x="32" y="79"/>
                  </a:lnTo>
                  <a:lnTo>
                    <a:pt x="32" y="88"/>
                  </a:lnTo>
                  <a:lnTo>
                    <a:pt x="16" y="88"/>
                  </a:lnTo>
                  <a:lnTo>
                    <a:pt x="16" y="97"/>
                  </a:lnTo>
                  <a:lnTo>
                    <a:pt x="8" y="97"/>
                  </a:lnTo>
                  <a:lnTo>
                    <a:pt x="8" y="114"/>
                  </a:lnTo>
                  <a:lnTo>
                    <a:pt x="8" y="123"/>
                  </a:lnTo>
                  <a:lnTo>
                    <a:pt x="0" y="132"/>
                  </a:lnTo>
                  <a:lnTo>
                    <a:pt x="0" y="149"/>
                  </a:lnTo>
                  <a:lnTo>
                    <a:pt x="0" y="158"/>
                  </a:lnTo>
                  <a:lnTo>
                    <a:pt x="0" y="167"/>
                  </a:lnTo>
                  <a:lnTo>
                    <a:pt x="0" y="176"/>
                  </a:lnTo>
                  <a:lnTo>
                    <a:pt x="0"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33" name="Freeform 564"/>
            <p:cNvSpPr>
              <a:spLocks/>
            </p:cNvSpPr>
            <p:nvPr/>
          </p:nvSpPr>
          <p:spPr bwMode="auto">
            <a:xfrm>
              <a:off x="2044" y="3305"/>
              <a:ext cx="16" cy="106"/>
            </a:xfrm>
            <a:custGeom>
              <a:avLst/>
              <a:gdLst>
                <a:gd name="T0" fmla="*/ 8 w 16"/>
                <a:gd name="T1" fmla="*/ 0 h 106"/>
                <a:gd name="T2" fmla="*/ 8 w 16"/>
                <a:gd name="T3" fmla="*/ 9 h 106"/>
                <a:gd name="T4" fmla="*/ 8 w 16"/>
                <a:gd name="T5" fmla="*/ 26 h 106"/>
                <a:gd name="T6" fmla="*/ 8 w 16"/>
                <a:gd name="T7" fmla="*/ 35 h 106"/>
                <a:gd name="T8" fmla="*/ 0 w 16"/>
                <a:gd name="T9" fmla="*/ 35 h 106"/>
                <a:gd name="T10" fmla="*/ 0 w 16"/>
                <a:gd name="T11" fmla="*/ 44 h 106"/>
                <a:gd name="T12" fmla="*/ 0 w 16"/>
                <a:gd name="T13" fmla="*/ 62 h 106"/>
                <a:gd name="T14" fmla="*/ 8 w 16"/>
                <a:gd name="T15" fmla="*/ 70 h 106"/>
                <a:gd name="T16" fmla="*/ 8 w 16"/>
                <a:gd name="T17" fmla="*/ 79 h 106"/>
                <a:gd name="T18" fmla="*/ 16 w 16"/>
                <a:gd name="T19" fmla="*/ 88 h 106"/>
                <a:gd name="T20" fmla="*/ 16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0" y="35"/>
                  </a:lnTo>
                  <a:lnTo>
                    <a:pt x="0" y="44"/>
                  </a:lnTo>
                  <a:lnTo>
                    <a:pt x="0" y="62"/>
                  </a:lnTo>
                  <a:lnTo>
                    <a:pt x="8" y="70"/>
                  </a:lnTo>
                  <a:lnTo>
                    <a:pt x="8" y="79"/>
                  </a:lnTo>
                  <a:lnTo>
                    <a:pt x="16" y="88"/>
                  </a:lnTo>
                  <a:lnTo>
                    <a:pt x="16"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34" name="Freeform 565"/>
            <p:cNvSpPr>
              <a:spLocks/>
            </p:cNvSpPr>
            <p:nvPr/>
          </p:nvSpPr>
          <p:spPr bwMode="auto">
            <a:xfrm>
              <a:off x="2020" y="3375"/>
              <a:ext cx="8" cy="62"/>
            </a:xfrm>
            <a:custGeom>
              <a:avLst/>
              <a:gdLst>
                <a:gd name="T0" fmla="*/ 8 w 8"/>
                <a:gd name="T1" fmla="*/ 0 h 62"/>
                <a:gd name="T2" fmla="*/ 0 w 8"/>
                <a:gd name="T3" fmla="*/ 9 h 62"/>
                <a:gd name="T4" fmla="*/ 0 w 8"/>
                <a:gd name="T5" fmla="*/ 18 h 62"/>
                <a:gd name="T6" fmla="*/ 0 w 8"/>
                <a:gd name="T7" fmla="*/ 27 h 62"/>
                <a:gd name="T8" fmla="*/ 0 w 8"/>
                <a:gd name="T9" fmla="*/ 44 h 62"/>
                <a:gd name="T10" fmla="*/ 0 w 8"/>
                <a:gd name="T11" fmla="*/ 53 h 62"/>
                <a:gd name="T12" fmla="*/ 0 w 8"/>
                <a:gd name="T13" fmla="*/ 62 h 62"/>
                <a:gd name="T14" fmla="*/ 0 60000 65536"/>
                <a:gd name="T15" fmla="*/ 0 60000 65536"/>
                <a:gd name="T16" fmla="*/ 0 60000 65536"/>
                <a:gd name="T17" fmla="*/ 0 60000 65536"/>
                <a:gd name="T18" fmla="*/ 0 60000 65536"/>
                <a:gd name="T19" fmla="*/ 0 60000 65536"/>
                <a:gd name="T20" fmla="*/ 0 60000 65536"/>
                <a:gd name="T21" fmla="*/ 0 w 8"/>
                <a:gd name="T22" fmla="*/ 0 h 62"/>
                <a:gd name="T23" fmla="*/ 8 w 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62">
                  <a:moveTo>
                    <a:pt x="8" y="0"/>
                  </a:moveTo>
                  <a:lnTo>
                    <a:pt x="0" y="9"/>
                  </a:lnTo>
                  <a:lnTo>
                    <a:pt x="0" y="18"/>
                  </a:lnTo>
                  <a:lnTo>
                    <a:pt x="0" y="27"/>
                  </a:lnTo>
                  <a:lnTo>
                    <a:pt x="0" y="44"/>
                  </a:lnTo>
                  <a:lnTo>
                    <a:pt x="0" y="53"/>
                  </a:lnTo>
                  <a:lnTo>
                    <a:pt x="0"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35" name="Freeform 566"/>
            <p:cNvSpPr>
              <a:spLocks/>
            </p:cNvSpPr>
            <p:nvPr/>
          </p:nvSpPr>
          <p:spPr bwMode="auto">
            <a:xfrm>
              <a:off x="2060" y="3340"/>
              <a:ext cx="40" cy="79"/>
            </a:xfrm>
            <a:custGeom>
              <a:avLst/>
              <a:gdLst>
                <a:gd name="T0" fmla="*/ 8 w 40"/>
                <a:gd name="T1" fmla="*/ 0 h 79"/>
                <a:gd name="T2" fmla="*/ 0 w 40"/>
                <a:gd name="T3" fmla="*/ 9 h 79"/>
                <a:gd name="T4" fmla="*/ 8 w 40"/>
                <a:gd name="T5" fmla="*/ 18 h 79"/>
                <a:gd name="T6" fmla="*/ 8 w 40"/>
                <a:gd name="T7" fmla="*/ 35 h 79"/>
                <a:gd name="T8" fmla="*/ 24 w 40"/>
                <a:gd name="T9" fmla="*/ 35 h 79"/>
                <a:gd name="T10" fmla="*/ 32 w 40"/>
                <a:gd name="T11" fmla="*/ 44 h 79"/>
                <a:gd name="T12" fmla="*/ 40 w 40"/>
                <a:gd name="T13" fmla="*/ 53 h 79"/>
                <a:gd name="T14" fmla="*/ 40 w 40"/>
                <a:gd name="T15" fmla="*/ 62 h 79"/>
                <a:gd name="T16" fmla="*/ 4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8" y="0"/>
                  </a:moveTo>
                  <a:lnTo>
                    <a:pt x="0" y="9"/>
                  </a:lnTo>
                  <a:lnTo>
                    <a:pt x="8" y="18"/>
                  </a:lnTo>
                  <a:lnTo>
                    <a:pt x="8" y="35"/>
                  </a:lnTo>
                  <a:lnTo>
                    <a:pt x="24" y="35"/>
                  </a:lnTo>
                  <a:lnTo>
                    <a:pt x="32" y="44"/>
                  </a:lnTo>
                  <a:lnTo>
                    <a:pt x="40" y="53"/>
                  </a:lnTo>
                  <a:lnTo>
                    <a:pt x="40" y="62"/>
                  </a:lnTo>
                  <a:lnTo>
                    <a:pt x="4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36" name="Freeform 567"/>
            <p:cNvSpPr>
              <a:spLocks/>
            </p:cNvSpPr>
            <p:nvPr/>
          </p:nvSpPr>
          <p:spPr bwMode="auto">
            <a:xfrm>
              <a:off x="2060" y="3288"/>
              <a:ext cx="64" cy="70"/>
            </a:xfrm>
            <a:custGeom>
              <a:avLst/>
              <a:gdLst>
                <a:gd name="T0" fmla="*/ 0 w 64"/>
                <a:gd name="T1" fmla="*/ 0 h 70"/>
                <a:gd name="T2" fmla="*/ 8 w 64"/>
                <a:gd name="T3" fmla="*/ 0 h 70"/>
                <a:gd name="T4" fmla="*/ 24 w 64"/>
                <a:gd name="T5" fmla="*/ 0 h 70"/>
                <a:gd name="T6" fmla="*/ 32 w 64"/>
                <a:gd name="T7" fmla="*/ 17 h 70"/>
                <a:gd name="T8" fmla="*/ 40 w 64"/>
                <a:gd name="T9" fmla="*/ 17 h 70"/>
                <a:gd name="T10" fmla="*/ 40 w 64"/>
                <a:gd name="T11" fmla="*/ 26 h 70"/>
                <a:gd name="T12" fmla="*/ 56 w 64"/>
                <a:gd name="T13" fmla="*/ 26 h 70"/>
                <a:gd name="T14" fmla="*/ 56 w 64"/>
                <a:gd name="T15" fmla="*/ 35 h 70"/>
                <a:gd name="T16" fmla="*/ 56 w 64"/>
                <a:gd name="T17" fmla="*/ 52 h 70"/>
                <a:gd name="T18" fmla="*/ 64 w 64"/>
                <a:gd name="T19" fmla="*/ 61 h 70"/>
                <a:gd name="T20" fmla="*/ 64 w 64"/>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70"/>
                <a:gd name="T35" fmla="*/ 64 w 64"/>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70">
                  <a:moveTo>
                    <a:pt x="0" y="0"/>
                  </a:moveTo>
                  <a:lnTo>
                    <a:pt x="8" y="0"/>
                  </a:lnTo>
                  <a:lnTo>
                    <a:pt x="24" y="0"/>
                  </a:lnTo>
                  <a:lnTo>
                    <a:pt x="32" y="17"/>
                  </a:lnTo>
                  <a:lnTo>
                    <a:pt x="40" y="17"/>
                  </a:lnTo>
                  <a:lnTo>
                    <a:pt x="40" y="26"/>
                  </a:lnTo>
                  <a:lnTo>
                    <a:pt x="56" y="26"/>
                  </a:lnTo>
                  <a:lnTo>
                    <a:pt x="56" y="35"/>
                  </a:lnTo>
                  <a:lnTo>
                    <a:pt x="56" y="52"/>
                  </a:lnTo>
                  <a:lnTo>
                    <a:pt x="64" y="61"/>
                  </a:lnTo>
                  <a:lnTo>
                    <a:pt x="64"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37" name="Freeform 568"/>
            <p:cNvSpPr>
              <a:spLocks/>
            </p:cNvSpPr>
            <p:nvPr/>
          </p:nvSpPr>
          <p:spPr bwMode="auto">
            <a:xfrm>
              <a:off x="1788" y="3331"/>
              <a:ext cx="72" cy="80"/>
            </a:xfrm>
            <a:custGeom>
              <a:avLst/>
              <a:gdLst>
                <a:gd name="T0" fmla="*/ 72 w 72"/>
                <a:gd name="T1" fmla="*/ 0 h 80"/>
                <a:gd name="T2" fmla="*/ 72 w 72"/>
                <a:gd name="T3" fmla="*/ 9 h 80"/>
                <a:gd name="T4" fmla="*/ 64 w 72"/>
                <a:gd name="T5" fmla="*/ 9 h 80"/>
                <a:gd name="T6" fmla="*/ 56 w 72"/>
                <a:gd name="T7" fmla="*/ 9 h 80"/>
                <a:gd name="T8" fmla="*/ 40 w 72"/>
                <a:gd name="T9" fmla="*/ 18 h 80"/>
                <a:gd name="T10" fmla="*/ 32 w 72"/>
                <a:gd name="T11" fmla="*/ 36 h 80"/>
                <a:gd name="T12" fmla="*/ 24 w 72"/>
                <a:gd name="T13" fmla="*/ 44 h 80"/>
                <a:gd name="T14" fmla="*/ 8 w 72"/>
                <a:gd name="T15" fmla="*/ 53 h 80"/>
                <a:gd name="T16" fmla="*/ 8 w 72"/>
                <a:gd name="T17" fmla="*/ 62 h 80"/>
                <a:gd name="T18" fmla="*/ 8 w 72"/>
                <a:gd name="T19" fmla="*/ 80 h 80"/>
                <a:gd name="T20" fmla="*/ 0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72" y="0"/>
                  </a:moveTo>
                  <a:lnTo>
                    <a:pt x="72" y="9"/>
                  </a:lnTo>
                  <a:lnTo>
                    <a:pt x="64" y="9"/>
                  </a:lnTo>
                  <a:lnTo>
                    <a:pt x="56" y="9"/>
                  </a:lnTo>
                  <a:lnTo>
                    <a:pt x="40" y="18"/>
                  </a:lnTo>
                  <a:lnTo>
                    <a:pt x="32" y="36"/>
                  </a:lnTo>
                  <a:lnTo>
                    <a:pt x="24" y="44"/>
                  </a:lnTo>
                  <a:lnTo>
                    <a:pt x="8" y="53"/>
                  </a:lnTo>
                  <a:lnTo>
                    <a:pt x="8" y="62"/>
                  </a:lnTo>
                  <a:lnTo>
                    <a:pt x="8" y="80"/>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38" name="Freeform 569"/>
            <p:cNvSpPr>
              <a:spLocks/>
            </p:cNvSpPr>
            <p:nvPr/>
          </p:nvSpPr>
          <p:spPr bwMode="auto">
            <a:xfrm>
              <a:off x="1860" y="3323"/>
              <a:ext cx="40" cy="105"/>
            </a:xfrm>
            <a:custGeom>
              <a:avLst/>
              <a:gdLst>
                <a:gd name="T0" fmla="*/ 0 w 40"/>
                <a:gd name="T1" fmla="*/ 0 h 105"/>
                <a:gd name="T2" fmla="*/ 8 w 40"/>
                <a:gd name="T3" fmla="*/ 17 h 105"/>
                <a:gd name="T4" fmla="*/ 8 w 40"/>
                <a:gd name="T5" fmla="*/ 26 h 105"/>
                <a:gd name="T6" fmla="*/ 8 w 40"/>
                <a:gd name="T7" fmla="*/ 35 h 105"/>
                <a:gd name="T8" fmla="*/ 24 w 40"/>
                <a:gd name="T9" fmla="*/ 35 h 105"/>
                <a:gd name="T10" fmla="*/ 24 w 40"/>
                <a:gd name="T11" fmla="*/ 52 h 105"/>
                <a:gd name="T12" fmla="*/ 32 w 40"/>
                <a:gd name="T13" fmla="*/ 61 h 105"/>
                <a:gd name="T14" fmla="*/ 40 w 40"/>
                <a:gd name="T15" fmla="*/ 70 h 105"/>
                <a:gd name="T16" fmla="*/ 40 w 40"/>
                <a:gd name="T17" fmla="*/ 79 h 105"/>
                <a:gd name="T18" fmla="*/ 40 w 40"/>
                <a:gd name="T19" fmla="*/ 96 h 105"/>
                <a:gd name="T20" fmla="*/ 4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0" y="0"/>
                  </a:moveTo>
                  <a:lnTo>
                    <a:pt x="8" y="17"/>
                  </a:lnTo>
                  <a:lnTo>
                    <a:pt x="8" y="26"/>
                  </a:lnTo>
                  <a:lnTo>
                    <a:pt x="8" y="35"/>
                  </a:lnTo>
                  <a:lnTo>
                    <a:pt x="24" y="35"/>
                  </a:lnTo>
                  <a:lnTo>
                    <a:pt x="24" y="52"/>
                  </a:lnTo>
                  <a:lnTo>
                    <a:pt x="32" y="61"/>
                  </a:lnTo>
                  <a:lnTo>
                    <a:pt x="40" y="70"/>
                  </a:lnTo>
                  <a:lnTo>
                    <a:pt x="40" y="79"/>
                  </a:lnTo>
                  <a:lnTo>
                    <a:pt x="40" y="96"/>
                  </a:lnTo>
                  <a:lnTo>
                    <a:pt x="4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39" name="Freeform 570"/>
            <p:cNvSpPr>
              <a:spLocks/>
            </p:cNvSpPr>
            <p:nvPr/>
          </p:nvSpPr>
          <p:spPr bwMode="auto">
            <a:xfrm>
              <a:off x="1796" y="3411"/>
              <a:ext cx="48" cy="70"/>
            </a:xfrm>
            <a:custGeom>
              <a:avLst/>
              <a:gdLst>
                <a:gd name="T0" fmla="*/ 48 w 48"/>
                <a:gd name="T1" fmla="*/ 0 h 70"/>
                <a:gd name="T2" fmla="*/ 48 w 48"/>
                <a:gd name="T3" fmla="*/ 8 h 70"/>
                <a:gd name="T4" fmla="*/ 32 w 48"/>
                <a:gd name="T5" fmla="*/ 8 h 70"/>
                <a:gd name="T6" fmla="*/ 24 w 48"/>
                <a:gd name="T7" fmla="*/ 17 h 70"/>
                <a:gd name="T8" fmla="*/ 16 w 48"/>
                <a:gd name="T9" fmla="*/ 17 h 70"/>
                <a:gd name="T10" fmla="*/ 16 w 48"/>
                <a:gd name="T11" fmla="*/ 35 h 70"/>
                <a:gd name="T12" fmla="*/ 0 w 48"/>
                <a:gd name="T13" fmla="*/ 44 h 70"/>
                <a:gd name="T14" fmla="*/ 0 w 48"/>
                <a:gd name="T15" fmla="*/ 52 h 70"/>
                <a:gd name="T16" fmla="*/ 0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48" y="0"/>
                  </a:moveTo>
                  <a:lnTo>
                    <a:pt x="48" y="8"/>
                  </a:lnTo>
                  <a:lnTo>
                    <a:pt x="32" y="8"/>
                  </a:lnTo>
                  <a:lnTo>
                    <a:pt x="24" y="17"/>
                  </a:lnTo>
                  <a:lnTo>
                    <a:pt x="16" y="17"/>
                  </a:lnTo>
                  <a:lnTo>
                    <a:pt x="16" y="35"/>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40" name="Freeform 571"/>
            <p:cNvSpPr>
              <a:spLocks/>
            </p:cNvSpPr>
            <p:nvPr/>
          </p:nvSpPr>
          <p:spPr bwMode="auto">
            <a:xfrm>
              <a:off x="1908" y="3419"/>
              <a:ext cx="24" cy="71"/>
            </a:xfrm>
            <a:custGeom>
              <a:avLst/>
              <a:gdLst>
                <a:gd name="T0" fmla="*/ 24 w 24"/>
                <a:gd name="T1" fmla="*/ 0 h 71"/>
                <a:gd name="T2" fmla="*/ 24 w 24"/>
                <a:gd name="T3" fmla="*/ 9 h 71"/>
                <a:gd name="T4" fmla="*/ 16 w 24"/>
                <a:gd name="T5" fmla="*/ 27 h 71"/>
                <a:gd name="T6" fmla="*/ 8 w 24"/>
                <a:gd name="T7" fmla="*/ 36 h 71"/>
                <a:gd name="T8" fmla="*/ 8 w 24"/>
                <a:gd name="T9" fmla="*/ 44 h 71"/>
                <a:gd name="T10" fmla="*/ 8 w 24"/>
                <a:gd name="T11" fmla="*/ 62 h 71"/>
                <a:gd name="T12" fmla="*/ 0 w 24"/>
                <a:gd name="T13" fmla="*/ 62 h 71"/>
                <a:gd name="T14" fmla="*/ 0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24" y="0"/>
                  </a:moveTo>
                  <a:lnTo>
                    <a:pt x="24" y="9"/>
                  </a:lnTo>
                  <a:lnTo>
                    <a:pt x="16" y="27"/>
                  </a:lnTo>
                  <a:lnTo>
                    <a:pt x="8" y="36"/>
                  </a:lnTo>
                  <a:lnTo>
                    <a:pt x="8" y="44"/>
                  </a:lnTo>
                  <a:lnTo>
                    <a:pt x="8" y="62"/>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41" name="Freeform 572"/>
            <p:cNvSpPr>
              <a:spLocks/>
            </p:cNvSpPr>
            <p:nvPr/>
          </p:nvSpPr>
          <p:spPr bwMode="auto">
            <a:xfrm>
              <a:off x="2012" y="3419"/>
              <a:ext cx="48" cy="71"/>
            </a:xfrm>
            <a:custGeom>
              <a:avLst/>
              <a:gdLst>
                <a:gd name="T0" fmla="*/ 0 w 48"/>
                <a:gd name="T1" fmla="*/ 0 h 71"/>
                <a:gd name="T2" fmla="*/ 8 w 48"/>
                <a:gd name="T3" fmla="*/ 9 h 71"/>
                <a:gd name="T4" fmla="*/ 16 w 48"/>
                <a:gd name="T5" fmla="*/ 27 h 71"/>
                <a:gd name="T6" fmla="*/ 32 w 48"/>
                <a:gd name="T7" fmla="*/ 36 h 71"/>
                <a:gd name="T8" fmla="*/ 40 w 48"/>
                <a:gd name="T9" fmla="*/ 44 h 71"/>
                <a:gd name="T10" fmla="*/ 48 w 48"/>
                <a:gd name="T11" fmla="*/ 44 h 71"/>
                <a:gd name="T12" fmla="*/ 48 w 48"/>
                <a:gd name="T13" fmla="*/ 62 h 71"/>
                <a:gd name="T14" fmla="*/ 48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0" y="0"/>
                  </a:moveTo>
                  <a:lnTo>
                    <a:pt x="8" y="9"/>
                  </a:lnTo>
                  <a:lnTo>
                    <a:pt x="16" y="27"/>
                  </a:lnTo>
                  <a:lnTo>
                    <a:pt x="32" y="36"/>
                  </a:lnTo>
                  <a:lnTo>
                    <a:pt x="40" y="44"/>
                  </a:lnTo>
                  <a:lnTo>
                    <a:pt x="48" y="44"/>
                  </a:lnTo>
                  <a:lnTo>
                    <a:pt x="48" y="62"/>
                  </a:lnTo>
                  <a:lnTo>
                    <a:pt x="48"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42" name="Freeform 573"/>
            <p:cNvSpPr>
              <a:spLocks/>
            </p:cNvSpPr>
            <p:nvPr/>
          </p:nvSpPr>
          <p:spPr bwMode="auto">
            <a:xfrm>
              <a:off x="1980" y="3367"/>
              <a:ext cx="72" cy="123"/>
            </a:xfrm>
            <a:custGeom>
              <a:avLst/>
              <a:gdLst>
                <a:gd name="T0" fmla="*/ 64 w 72"/>
                <a:gd name="T1" fmla="*/ 0 h 123"/>
                <a:gd name="T2" fmla="*/ 72 w 72"/>
                <a:gd name="T3" fmla="*/ 8 h 123"/>
                <a:gd name="T4" fmla="*/ 64 w 72"/>
                <a:gd name="T5" fmla="*/ 17 h 123"/>
                <a:gd name="T6" fmla="*/ 64 w 72"/>
                <a:gd name="T7" fmla="*/ 26 h 123"/>
                <a:gd name="T8" fmla="*/ 48 w 72"/>
                <a:gd name="T9" fmla="*/ 44 h 123"/>
                <a:gd name="T10" fmla="*/ 40 w 72"/>
                <a:gd name="T11" fmla="*/ 52 h 123"/>
                <a:gd name="T12" fmla="*/ 32 w 72"/>
                <a:gd name="T13" fmla="*/ 61 h 123"/>
                <a:gd name="T14" fmla="*/ 16 w 72"/>
                <a:gd name="T15" fmla="*/ 79 h 123"/>
                <a:gd name="T16" fmla="*/ 8 w 72"/>
                <a:gd name="T17" fmla="*/ 88 h 123"/>
                <a:gd name="T18" fmla="*/ 0 w 72"/>
                <a:gd name="T19" fmla="*/ 96 h 123"/>
                <a:gd name="T20" fmla="*/ 0 w 72"/>
                <a:gd name="T21" fmla="*/ 114 h 123"/>
                <a:gd name="T22" fmla="*/ 0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64" y="0"/>
                  </a:moveTo>
                  <a:lnTo>
                    <a:pt x="72" y="8"/>
                  </a:lnTo>
                  <a:lnTo>
                    <a:pt x="64" y="17"/>
                  </a:lnTo>
                  <a:lnTo>
                    <a:pt x="64" y="26"/>
                  </a:lnTo>
                  <a:lnTo>
                    <a:pt x="48" y="44"/>
                  </a:lnTo>
                  <a:lnTo>
                    <a:pt x="40" y="52"/>
                  </a:lnTo>
                  <a:lnTo>
                    <a:pt x="32" y="61"/>
                  </a:lnTo>
                  <a:lnTo>
                    <a:pt x="16" y="79"/>
                  </a:lnTo>
                  <a:lnTo>
                    <a:pt x="8" y="88"/>
                  </a:lnTo>
                  <a:lnTo>
                    <a:pt x="0" y="96"/>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43" name="Freeform 574"/>
            <p:cNvSpPr>
              <a:spLocks/>
            </p:cNvSpPr>
            <p:nvPr/>
          </p:nvSpPr>
          <p:spPr bwMode="auto">
            <a:xfrm>
              <a:off x="2092" y="3331"/>
              <a:ext cx="16" cy="115"/>
            </a:xfrm>
            <a:custGeom>
              <a:avLst/>
              <a:gdLst>
                <a:gd name="T0" fmla="*/ 16 w 16"/>
                <a:gd name="T1" fmla="*/ 0 h 115"/>
                <a:gd name="T2" fmla="*/ 0 w 16"/>
                <a:gd name="T3" fmla="*/ 18 h 115"/>
                <a:gd name="T4" fmla="*/ 0 w 16"/>
                <a:gd name="T5" fmla="*/ 36 h 115"/>
                <a:gd name="T6" fmla="*/ 0 w 16"/>
                <a:gd name="T7" fmla="*/ 44 h 115"/>
                <a:gd name="T8" fmla="*/ 0 w 16"/>
                <a:gd name="T9" fmla="*/ 53 h 115"/>
                <a:gd name="T10" fmla="*/ 16 w 16"/>
                <a:gd name="T11" fmla="*/ 62 h 115"/>
                <a:gd name="T12" fmla="*/ 16 w 16"/>
                <a:gd name="T13" fmla="*/ 80 h 115"/>
                <a:gd name="T14" fmla="*/ 16 w 16"/>
                <a:gd name="T15" fmla="*/ 88 h 115"/>
                <a:gd name="T16" fmla="*/ 16 w 16"/>
                <a:gd name="T17" fmla="*/ 97 h 115"/>
                <a:gd name="T18" fmla="*/ 16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16" y="0"/>
                  </a:moveTo>
                  <a:lnTo>
                    <a:pt x="0" y="18"/>
                  </a:lnTo>
                  <a:lnTo>
                    <a:pt x="0" y="36"/>
                  </a:lnTo>
                  <a:lnTo>
                    <a:pt x="0" y="44"/>
                  </a:lnTo>
                  <a:lnTo>
                    <a:pt x="0" y="53"/>
                  </a:lnTo>
                  <a:lnTo>
                    <a:pt x="16" y="62"/>
                  </a:lnTo>
                  <a:lnTo>
                    <a:pt x="16" y="80"/>
                  </a:lnTo>
                  <a:lnTo>
                    <a:pt x="16" y="88"/>
                  </a:lnTo>
                  <a:lnTo>
                    <a:pt x="16" y="97"/>
                  </a:lnTo>
                  <a:lnTo>
                    <a:pt x="1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44" name="Freeform 575"/>
            <p:cNvSpPr>
              <a:spLocks/>
            </p:cNvSpPr>
            <p:nvPr/>
          </p:nvSpPr>
          <p:spPr bwMode="auto">
            <a:xfrm>
              <a:off x="2076" y="3393"/>
              <a:ext cx="8" cy="97"/>
            </a:xfrm>
            <a:custGeom>
              <a:avLst/>
              <a:gdLst>
                <a:gd name="T0" fmla="*/ 8 w 8"/>
                <a:gd name="T1" fmla="*/ 0 h 97"/>
                <a:gd name="T2" fmla="*/ 8 w 8"/>
                <a:gd name="T3" fmla="*/ 18 h 97"/>
                <a:gd name="T4" fmla="*/ 0 w 8"/>
                <a:gd name="T5" fmla="*/ 26 h 97"/>
                <a:gd name="T6" fmla="*/ 0 w 8"/>
                <a:gd name="T7" fmla="*/ 35 h 97"/>
                <a:gd name="T8" fmla="*/ 0 w 8"/>
                <a:gd name="T9" fmla="*/ 53 h 97"/>
                <a:gd name="T10" fmla="*/ 0 w 8"/>
                <a:gd name="T11" fmla="*/ 62 h 97"/>
                <a:gd name="T12" fmla="*/ 0 w 8"/>
                <a:gd name="T13" fmla="*/ 70 h 97"/>
                <a:gd name="T14" fmla="*/ 0 w 8"/>
                <a:gd name="T15" fmla="*/ 88 h 97"/>
                <a:gd name="T16" fmla="*/ 8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8" y="0"/>
                  </a:moveTo>
                  <a:lnTo>
                    <a:pt x="8" y="18"/>
                  </a:lnTo>
                  <a:lnTo>
                    <a:pt x="0" y="26"/>
                  </a:lnTo>
                  <a:lnTo>
                    <a:pt x="0" y="35"/>
                  </a:lnTo>
                  <a:lnTo>
                    <a:pt x="0" y="53"/>
                  </a:lnTo>
                  <a:lnTo>
                    <a:pt x="0" y="62"/>
                  </a:lnTo>
                  <a:lnTo>
                    <a:pt x="0" y="70"/>
                  </a:lnTo>
                  <a:lnTo>
                    <a:pt x="0" y="88"/>
                  </a:lnTo>
                  <a:lnTo>
                    <a:pt x="8"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45" name="Freeform 576"/>
            <p:cNvSpPr>
              <a:spLocks/>
            </p:cNvSpPr>
            <p:nvPr/>
          </p:nvSpPr>
          <p:spPr bwMode="auto">
            <a:xfrm>
              <a:off x="2108" y="3411"/>
              <a:ext cx="40" cy="70"/>
            </a:xfrm>
            <a:custGeom>
              <a:avLst/>
              <a:gdLst>
                <a:gd name="T0" fmla="*/ 0 w 40"/>
                <a:gd name="T1" fmla="*/ 0 h 70"/>
                <a:gd name="T2" fmla="*/ 8 w 40"/>
                <a:gd name="T3" fmla="*/ 8 h 70"/>
                <a:gd name="T4" fmla="*/ 8 w 40"/>
                <a:gd name="T5" fmla="*/ 17 h 70"/>
                <a:gd name="T6" fmla="*/ 16 w 40"/>
                <a:gd name="T7" fmla="*/ 35 h 70"/>
                <a:gd name="T8" fmla="*/ 24 w 40"/>
                <a:gd name="T9" fmla="*/ 35 h 70"/>
                <a:gd name="T10" fmla="*/ 24 w 40"/>
                <a:gd name="T11" fmla="*/ 44 h 70"/>
                <a:gd name="T12" fmla="*/ 40 w 40"/>
                <a:gd name="T13" fmla="*/ 44 h 70"/>
                <a:gd name="T14" fmla="*/ 40 w 40"/>
                <a:gd name="T15" fmla="*/ 52 h 70"/>
                <a:gd name="T16" fmla="*/ 4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0" y="0"/>
                  </a:moveTo>
                  <a:lnTo>
                    <a:pt x="8" y="8"/>
                  </a:lnTo>
                  <a:lnTo>
                    <a:pt x="8" y="17"/>
                  </a:lnTo>
                  <a:lnTo>
                    <a:pt x="16" y="35"/>
                  </a:lnTo>
                  <a:lnTo>
                    <a:pt x="24" y="35"/>
                  </a:lnTo>
                  <a:lnTo>
                    <a:pt x="24" y="44"/>
                  </a:lnTo>
                  <a:lnTo>
                    <a:pt x="40" y="44"/>
                  </a:lnTo>
                  <a:lnTo>
                    <a:pt x="40" y="52"/>
                  </a:lnTo>
                  <a:lnTo>
                    <a:pt x="4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46" name="Freeform 577"/>
            <p:cNvSpPr>
              <a:spLocks/>
            </p:cNvSpPr>
            <p:nvPr/>
          </p:nvSpPr>
          <p:spPr bwMode="auto">
            <a:xfrm>
              <a:off x="1924" y="3419"/>
              <a:ext cx="56" cy="115"/>
            </a:xfrm>
            <a:custGeom>
              <a:avLst/>
              <a:gdLst>
                <a:gd name="T0" fmla="*/ 56 w 56"/>
                <a:gd name="T1" fmla="*/ 0 h 115"/>
                <a:gd name="T2" fmla="*/ 32 w 56"/>
                <a:gd name="T3" fmla="*/ 27 h 115"/>
                <a:gd name="T4" fmla="*/ 24 w 56"/>
                <a:gd name="T5" fmla="*/ 36 h 115"/>
                <a:gd name="T6" fmla="*/ 24 w 56"/>
                <a:gd name="T7" fmla="*/ 44 h 115"/>
                <a:gd name="T8" fmla="*/ 24 w 56"/>
                <a:gd name="T9" fmla="*/ 62 h 115"/>
                <a:gd name="T10" fmla="*/ 8 w 56"/>
                <a:gd name="T11" fmla="*/ 71 h 115"/>
                <a:gd name="T12" fmla="*/ 8 w 56"/>
                <a:gd name="T13" fmla="*/ 79 h 115"/>
                <a:gd name="T14" fmla="*/ 8 w 56"/>
                <a:gd name="T15" fmla="*/ 88 h 115"/>
                <a:gd name="T16" fmla="*/ 0 w 56"/>
                <a:gd name="T17" fmla="*/ 106 h 115"/>
                <a:gd name="T18" fmla="*/ 0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56" y="0"/>
                  </a:moveTo>
                  <a:lnTo>
                    <a:pt x="32" y="27"/>
                  </a:lnTo>
                  <a:lnTo>
                    <a:pt x="24" y="36"/>
                  </a:lnTo>
                  <a:lnTo>
                    <a:pt x="24" y="44"/>
                  </a:lnTo>
                  <a:lnTo>
                    <a:pt x="24" y="62"/>
                  </a:lnTo>
                  <a:lnTo>
                    <a:pt x="8" y="71"/>
                  </a:lnTo>
                  <a:lnTo>
                    <a:pt x="8" y="79"/>
                  </a:lnTo>
                  <a:lnTo>
                    <a:pt x="8" y="88"/>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47" name="Freeform 578"/>
            <p:cNvSpPr>
              <a:spLocks/>
            </p:cNvSpPr>
            <p:nvPr/>
          </p:nvSpPr>
          <p:spPr bwMode="auto">
            <a:xfrm>
              <a:off x="1796" y="3455"/>
              <a:ext cx="48" cy="79"/>
            </a:xfrm>
            <a:custGeom>
              <a:avLst/>
              <a:gdLst>
                <a:gd name="T0" fmla="*/ 0 w 48"/>
                <a:gd name="T1" fmla="*/ 0 h 79"/>
                <a:gd name="T2" fmla="*/ 16 w 48"/>
                <a:gd name="T3" fmla="*/ 8 h 79"/>
                <a:gd name="T4" fmla="*/ 24 w 48"/>
                <a:gd name="T5" fmla="*/ 26 h 79"/>
                <a:gd name="T6" fmla="*/ 32 w 48"/>
                <a:gd name="T7" fmla="*/ 35 h 79"/>
                <a:gd name="T8" fmla="*/ 48 w 48"/>
                <a:gd name="T9" fmla="*/ 35 h 79"/>
                <a:gd name="T10" fmla="*/ 48 w 48"/>
                <a:gd name="T11" fmla="*/ 43 h 79"/>
                <a:gd name="T12" fmla="*/ 48 w 48"/>
                <a:gd name="T13" fmla="*/ 52 h 79"/>
                <a:gd name="T14" fmla="*/ 48 w 48"/>
                <a:gd name="T15" fmla="*/ 70 h 79"/>
                <a:gd name="T16" fmla="*/ 48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0" y="0"/>
                  </a:moveTo>
                  <a:lnTo>
                    <a:pt x="16" y="8"/>
                  </a:lnTo>
                  <a:lnTo>
                    <a:pt x="24" y="26"/>
                  </a:lnTo>
                  <a:lnTo>
                    <a:pt x="32" y="35"/>
                  </a:lnTo>
                  <a:lnTo>
                    <a:pt x="48" y="35"/>
                  </a:lnTo>
                  <a:lnTo>
                    <a:pt x="48" y="43"/>
                  </a:lnTo>
                  <a:lnTo>
                    <a:pt x="48" y="52"/>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48" name="Freeform 579"/>
            <p:cNvSpPr>
              <a:spLocks/>
            </p:cNvSpPr>
            <p:nvPr/>
          </p:nvSpPr>
          <p:spPr bwMode="auto">
            <a:xfrm>
              <a:off x="1948" y="3481"/>
              <a:ext cx="48" cy="79"/>
            </a:xfrm>
            <a:custGeom>
              <a:avLst/>
              <a:gdLst>
                <a:gd name="T0" fmla="*/ 0 w 48"/>
                <a:gd name="T1" fmla="*/ 0 h 79"/>
                <a:gd name="T2" fmla="*/ 0 w 48"/>
                <a:gd name="T3" fmla="*/ 9 h 79"/>
                <a:gd name="T4" fmla="*/ 8 w 48"/>
                <a:gd name="T5" fmla="*/ 9 h 79"/>
                <a:gd name="T6" fmla="*/ 8 w 48"/>
                <a:gd name="T7" fmla="*/ 17 h 79"/>
                <a:gd name="T8" fmla="*/ 16 w 48"/>
                <a:gd name="T9" fmla="*/ 17 h 79"/>
                <a:gd name="T10" fmla="*/ 16 w 48"/>
                <a:gd name="T11" fmla="*/ 26 h 79"/>
                <a:gd name="T12" fmla="*/ 32 w 48"/>
                <a:gd name="T13" fmla="*/ 26 h 79"/>
                <a:gd name="T14" fmla="*/ 32 w 48"/>
                <a:gd name="T15" fmla="*/ 44 h 79"/>
                <a:gd name="T16" fmla="*/ 40 w 48"/>
                <a:gd name="T17" fmla="*/ 44 h 79"/>
                <a:gd name="T18" fmla="*/ 40 w 48"/>
                <a:gd name="T19" fmla="*/ 53 h 79"/>
                <a:gd name="T20" fmla="*/ 48 w 48"/>
                <a:gd name="T21" fmla="*/ 61 h 79"/>
                <a:gd name="T22" fmla="*/ 40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0" y="0"/>
                  </a:moveTo>
                  <a:lnTo>
                    <a:pt x="0" y="9"/>
                  </a:lnTo>
                  <a:lnTo>
                    <a:pt x="8" y="9"/>
                  </a:lnTo>
                  <a:lnTo>
                    <a:pt x="8" y="17"/>
                  </a:lnTo>
                  <a:lnTo>
                    <a:pt x="16" y="17"/>
                  </a:lnTo>
                  <a:lnTo>
                    <a:pt x="16" y="26"/>
                  </a:lnTo>
                  <a:lnTo>
                    <a:pt x="32" y="26"/>
                  </a:lnTo>
                  <a:lnTo>
                    <a:pt x="32" y="44"/>
                  </a:lnTo>
                  <a:lnTo>
                    <a:pt x="40" y="44"/>
                  </a:lnTo>
                  <a:lnTo>
                    <a:pt x="40" y="53"/>
                  </a:lnTo>
                  <a:lnTo>
                    <a:pt x="48" y="61"/>
                  </a:lnTo>
                  <a:lnTo>
                    <a:pt x="4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49" name="Freeform 580"/>
            <p:cNvSpPr>
              <a:spLocks/>
            </p:cNvSpPr>
            <p:nvPr/>
          </p:nvSpPr>
          <p:spPr bwMode="auto">
            <a:xfrm>
              <a:off x="2028" y="3455"/>
              <a:ext cx="16" cy="114"/>
            </a:xfrm>
            <a:custGeom>
              <a:avLst/>
              <a:gdLst>
                <a:gd name="T0" fmla="*/ 16 w 16"/>
                <a:gd name="T1" fmla="*/ 0 h 114"/>
                <a:gd name="T2" fmla="*/ 16 w 16"/>
                <a:gd name="T3" fmla="*/ 26 h 114"/>
                <a:gd name="T4" fmla="*/ 16 w 16"/>
                <a:gd name="T5" fmla="*/ 35 h 114"/>
                <a:gd name="T6" fmla="*/ 16 w 16"/>
                <a:gd name="T7" fmla="*/ 43 h 114"/>
                <a:gd name="T8" fmla="*/ 16 w 16"/>
                <a:gd name="T9" fmla="*/ 52 h 114"/>
                <a:gd name="T10" fmla="*/ 16 w 16"/>
                <a:gd name="T11" fmla="*/ 70 h 114"/>
                <a:gd name="T12" fmla="*/ 0 w 16"/>
                <a:gd name="T13" fmla="*/ 79 h 114"/>
                <a:gd name="T14" fmla="*/ 0 w 16"/>
                <a:gd name="T15" fmla="*/ 87 h 114"/>
                <a:gd name="T16" fmla="*/ 0 w 16"/>
                <a:gd name="T17" fmla="*/ 105 h 114"/>
                <a:gd name="T18" fmla="*/ 0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16" y="0"/>
                  </a:moveTo>
                  <a:lnTo>
                    <a:pt x="16" y="26"/>
                  </a:lnTo>
                  <a:lnTo>
                    <a:pt x="16" y="35"/>
                  </a:lnTo>
                  <a:lnTo>
                    <a:pt x="16" y="43"/>
                  </a:lnTo>
                  <a:lnTo>
                    <a:pt x="16" y="52"/>
                  </a:lnTo>
                  <a:lnTo>
                    <a:pt x="16" y="70"/>
                  </a:lnTo>
                  <a:lnTo>
                    <a:pt x="0" y="79"/>
                  </a:lnTo>
                  <a:lnTo>
                    <a:pt x="0" y="87"/>
                  </a:lnTo>
                  <a:lnTo>
                    <a:pt x="0" y="105"/>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50" name="Freeform 581"/>
            <p:cNvSpPr>
              <a:spLocks/>
            </p:cNvSpPr>
            <p:nvPr/>
          </p:nvSpPr>
          <p:spPr bwMode="auto">
            <a:xfrm>
              <a:off x="2076" y="3463"/>
              <a:ext cx="32" cy="79"/>
            </a:xfrm>
            <a:custGeom>
              <a:avLst/>
              <a:gdLst>
                <a:gd name="T0" fmla="*/ 0 w 32"/>
                <a:gd name="T1" fmla="*/ 0 h 79"/>
                <a:gd name="T2" fmla="*/ 0 w 32"/>
                <a:gd name="T3" fmla="*/ 18 h 79"/>
                <a:gd name="T4" fmla="*/ 8 w 32"/>
                <a:gd name="T5" fmla="*/ 27 h 79"/>
                <a:gd name="T6" fmla="*/ 16 w 32"/>
                <a:gd name="T7" fmla="*/ 27 h 79"/>
                <a:gd name="T8" fmla="*/ 16 w 32"/>
                <a:gd name="T9" fmla="*/ 35 h 79"/>
                <a:gd name="T10" fmla="*/ 32 w 32"/>
                <a:gd name="T11" fmla="*/ 44 h 79"/>
                <a:gd name="T12" fmla="*/ 32 w 32"/>
                <a:gd name="T13" fmla="*/ 62 h 79"/>
                <a:gd name="T14" fmla="*/ 32 w 32"/>
                <a:gd name="T15" fmla="*/ 71 h 79"/>
                <a:gd name="T16" fmla="*/ 32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0" y="0"/>
                  </a:moveTo>
                  <a:lnTo>
                    <a:pt x="0" y="18"/>
                  </a:lnTo>
                  <a:lnTo>
                    <a:pt x="8" y="27"/>
                  </a:lnTo>
                  <a:lnTo>
                    <a:pt x="16" y="27"/>
                  </a:lnTo>
                  <a:lnTo>
                    <a:pt x="16" y="35"/>
                  </a:lnTo>
                  <a:lnTo>
                    <a:pt x="32" y="44"/>
                  </a:lnTo>
                  <a:lnTo>
                    <a:pt x="32" y="62"/>
                  </a:lnTo>
                  <a:lnTo>
                    <a:pt x="32" y="71"/>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51" name="Freeform 582"/>
            <p:cNvSpPr>
              <a:spLocks/>
            </p:cNvSpPr>
            <p:nvPr/>
          </p:nvSpPr>
          <p:spPr bwMode="auto">
            <a:xfrm>
              <a:off x="2124" y="3446"/>
              <a:ext cx="24" cy="149"/>
            </a:xfrm>
            <a:custGeom>
              <a:avLst/>
              <a:gdLst>
                <a:gd name="T0" fmla="*/ 0 w 24"/>
                <a:gd name="T1" fmla="*/ 0 h 149"/>
                <a:gd name="T2" fmla="*/ 0 w 24"/>
                <a:gd name="T3" fmla="*/ 9 h 149"/>
                <a:gd name="T4" fmla="*/ 0 w 24"/>
                <a:gd name="T5" fmla="*/ 35 h 149"/>
                <a:gd name="T6" fmla="*/ 0 w 24"/>
                <a:gd name="T7" fmla="*/ 44 h 149"/>
                <a:gd name="T8" fmla="*/ 0 w 24"/>
                <a:gd name="T9" fmla="*/ 52 h 149"/>
                <a:gd name="T10" fmla="*/ 8 w 24"/>
                <a:gd name="T11" fmla="*/ 61 h 149"/>
                <a:gd name="T12" fmla="*/ 8 w 24"/>
                <a:gd name="T13" fmla="*/ 88 h 149"/>
                <a:gd name="T14" fmla="*/ 24 w 24"/>
                <a:gd name="T15" fmla="*/ 96 h 149"/>
                <a:gd name="T16" fmla="*/ 24 w 24"/>
                <a:gd name="T17" fmla="*/ 114 h 149"/>
                <a:gd name="T18" fmla="*/ 24 w 24"/>
                <a:gd name="T19" fmla="*/ 123 h 149"/>
                <a:gd name="T20" fmla="*/ 24 w 24"/>
                <a:gd name="T21" fmla="*/ 132 h 149"/>
                <a:gd name="T22" fmla="*/ 8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0" y="0"/>
                  </a:moveTo>
                  <a:lnTo>
                    <a:pt x="0" y="9"/>
                  </a:lnTo>
                  <a:lnTo>
                    <a:pt x="0" y="35"/>
                  </a:lnTo>
                  <a:lnTo>
                    <a:pt x="0" y="44"/>
                  </a:lnTo>
                  <a:lnTo>
                    <a:pt x="0" y="52"/>
                  </a:lnTo>
                  <a:lnTo>
                    <a:pt x="8" y="61"/>
                  </a:lnTo>
                  <a:lnTo>
                    <a:pt x="8" y="88"/>
                  </a:lnTo>
                  <a:lnTo>
                    <a:pt x="24" y="96"/>
                  </a:lnTo>
                  <a:lnTo>
                    <a:pt x="24" y="114"/>
                  </a:lnTo>
                  <a:lnTo>
                    <a:pt x="24" y="123"/>
                  </a:lnTo>
                  <a:lnTo>
                    <a:pt x="24" y="132"/>
                  </a:lnTo>
                  <a:lnTo>
                    <a:pt x="8"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52" name="Freeform 583"/>
            <p:cNvSpPr>
              <a:spLocks/>
            </p:cNvSpPr>
            <p:nvPr/>
          </p:nvSpPr>
          <p:spPr bwMode="auto">
            <a:xfrm>
              <a:off x="2108" y="3384"/>
              <a:ext cx="72" cy="114"/>
            </a:xfrm>
            <a:custGeom>
              <a:avLst/>
              <a:gdLst>
                <a:gd name="T0" fmla="*/ 0 w 72"/>
                <a:gd name="T1" fmla="*/ 0 h 114"/>
                <a:gd name="T2" fmla="*/ 8 w 72"/>
                <a:gd name="T3" fmla="*/ 9 h 114"/>
                <a:gd name="T4" fmla="*/ 16 w 72"/>
                <a:gd name="T5" fmla="*/ 27 h 114"/>
                <a:gd name="T6" fmla="*/ 24 w 72"/>
                <a:gd name="T7" fmla="*/ 27 h 114"/>
                <a:gd name="T8" fmla="*/ 40 w 72"/>
                <a:gd name="T9" fmla="*/ 35 h 114"/>
                <a:gd name="T10" fmla="*/ 48 w 72"/>
                <a:gd name="T11" fmla="*/ 44 h 114"/>
                <a:gd name="T12" fmla="*/ 56 w 72"/>
                <a:gd name="T13" fmla="*/ 62 h 114"/>
                <a:gd name="T14" fmla="*/ 56 w 72"/>
                <a:gd name="T15" fmla="*/ 71 h 114"/>
                <a:gd name="T16" fmla="*/ 56 w 72"/>
                <a:gd name="T17" fmla="*/ 79 h 114"/>
                <a:gd name="T18" fmla="*/ 56 w 72"/>
                <a:gd name="T19" fmla="*/ 97 h 114"/>
                <a:gd name="T20" fmla="*/ 72 w 72"/>
                <a:gd name="T21" fmla="*/ 106 h 114"/>
                <a:gd name="T22" fmla="*/ 72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0" y="0"/>
                  </a:moveTo>
                  <a:lnTo>
                    <a:pt x="8" y="9"/>
                  </a:lnTo>
                  <a:lnTo>
                    <a:pt x="16" y="27"/>
                  </a:lnTo>
                  <a:lnTo>
                    <a:pt x="24" y="27"/>
                  </a:lnTo>
                  <a:lnTo>
                    <a:pt x="40" y="35"/>
                  </a:lnTo>
                  <a:lnTo>
                    <a:pt x="48" y="44"/>
                  </a:lnTo>
                  <a:lnTo>
                    <a:pt x="56" y="62"/>
                  </a:lnTo>
                  <a:lnTo>
                    <a:pt x="56" y="71"/>
                  </a:lnTo>
                  <a:lnTo>
                    <a:pt x="56" y="79"/>
                  </a:lnTo>
                  <a:lnTo>
                    <a:pt x="56" y="97"/>
                  </a:lnTo>
                  <a:lnTo>
                    <a:pt x="72" y="106"/>
                  </a:lnTo>
                  <a:lnTo>
                    <a:pt x="72"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53" name="Freeform 584"/>
            <p:cNvSpPr>
              <a:spLocks/>
            </p:cNvSpPr>
            <p:nvPr/>
          </p:nvSpPr>
          <p:spPr bwMode="auto">
            <a:xfrm>
              <a:off x="1764" y="3446"/>
              <a:ext cx="48" cy="88"/>
            </a:xfrm>
            <a:custGeom>
              <a:avLst/>
              <a:gdLst>
                <a:gd name="T0" fmla="*/ 48 w 48"/>
                <a:gd name="T1" fmla="*/ 0 h 88"/>
                <a:gd name="T2" fmla="*/ 32 w 48"/>
                <a:gd name="T3" fmla="*/ 0 h 88"/>
                <a:gd name="T4" fmla="*/ 24 w 48"/>
                <a:gd name="T5" fmla="*/ 9 h 88"/>
                <a:gd name="T6" fmla="*/ 24 w 48"/>
                <a:gd name="T7" fmla="*/ 17 h 88"/>
                <a:gd name="T8" fmla="*/ 24 w 48"/>
                <a:gd name="T9" fmla="*/ 35 h 88"/>
                <a:gd name="T10" fmla="*/ 24 w 48"/>
                <a:gd name="T11" fmla="*/ 44 h 88"/>
                <a:gd name="T12" fmla="*/ 16 w 48"/>
                <a:gd name="T13" fmla="*/ 52 h 88"/>
                <a:gd name="T14" fmla="*/ 16 w 48"/>
                <a:gd name="T15" fmla="*/ 61 h 88"/>
                <a:gd name="T16" fmla="*/ 16 w 48"/>
                <a:gd name="T17" fmla="*/ 79 h 88"/>
                <a:gd name="T18" fmla="*/ 16 w 48"/>
                <a:gd name="T19" fmla="*/ 88 h 88"/>
                <a:gd name="T20" fmla="*/ 0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48" y="0"/>
                  </a:moveTo>
                  <a:lnTo>
                    <a:pt x="32" y="0"/>
                  </a:lnTo>
                  <a:lnTo>
                    <a:pt x="24" y="9"/>
                  </a:lnTo>
                  <a:lnTo>
                    <a:pt x="24" y="17"/>
                  </a:lnTo>
                  <a:lnTo>
                    <a:pt x="24" y="35"/>
                  </a:lnTo>
                  <a:lnTo>
                    <a:pt x="24" y="44"/>
                  </a:lnTo>
                  <a:lnTo>
                    <a:pt x="16" y="52"/>
                  </a:lnTo>
                  <a:lnTo>
                    <a:pt x="16" y="61"/>
                  </a:lnTo>
                  <a:lnTo>
                    <a:pt x="16" y="79"/>
                  </a:lnTo>
                  <a:lnTo>
                    <a:pt x="16" y="88"/>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54" name="Freeform 585"/>
            <p:cNvSpPr>
              <a:spLocks/>
            </p:cNvSpPr>
            <p:nvPr/>
          </p:nvSpPr>
          <p:spPr bwMode="auto">
            <a:xfrm>
              <a:off x="1844" y="3498"/>
              <a:ext cx="40" cy="80"/>
            </a:xfrm>
            <a:custGeom>
              <a:avLst/>
              <a:gdLst>
                <a:gd name="T0" fmla="*/ 0 w 40"/>
                <a:gd name="T1" fmla="*/ 0 h 80"/>
                <a:gd name="T2" fmla="*/ 16 w 40"/>
                <a:gd name="T3" fmla="*/ 0 h 80"/>
                <a:gd name="T4" fmla="*/ 32 w 40"/>
                <a:gd name="T5" fmla="*/ 0 h 80"/>
                <a:gd name="T6" fmla="*/ 32 w 40"/>
                <a:gd name="T7" fmla="*/ 9 h 80"/>
                <a:gd name="T8" fmla="*/ 40 w 40"/>
                <a:gd name="T9" fmla="*/ 27 h 80"/>
                <a:gd name="T10" fmla="*/ 40 w 40"/>
                <a:gd name="T11" fmla="*/ 36 h 80"/>
                <a:gd name="T12" fmla="*/ 40 w 40"/>
                <a:gd name="T13" fmla="*/ 44 h 80"/>
                <a:gd name="T14" fmla="*/ 40 w 40"/>
                <a:gd name="T15" fmla="*/ 62 h 80"/>
                <a:gd name="T16" fmla="*/ 40 w 40"/>
                <a:gd name="T17" fmla="*/ 71 h 80"/>
                <a:gd name="T18" fmla="*/ 4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0" y="0"/>
                  </a:moveTo>
                  <a:lnTo>
                    <a:pt x="16" y="0"/>
                  </a:lnTo>
                  <a:lnTo>
                    <a:pt x="32" y="0"/>
                  </a:lnTo>
                  <a:lnTo>
                    <a:pt x="32" y="9"/>
                  </a:lnTo>
                  <a:lnTo>
                    <a:pt x="40" y="27"/>
                  </a:lnTo>
                  <a:lnTo>
                    <a:pt x="40" y="36"/>
                  </a:lnTo>
                  <a:lnTo>
                    <a:pt x="40" y="44"/>
                  </a:lnTo>
                  <a:lnTo>
                    <a:pt x="40" y="62"/>
                  </a:lnTo>
                  <a:lnTo>
                    <a:pt x="40" y="71"/>
                  </a:lnTo>
                  <a:lnTo>
                    <a:pt x="4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55" name="Freeform 586"/>
            <p:cNvSpPr>
              <a:spLocks/>
            </p:cNvSpPr>
            <p:nvPr/>
          </p:nvSpPr>
          <p:spPr bwMode="auto">
            <a:xfrm>
              <a:off x="1844" y="3411"/>
              <a:ext cx="32" cy="79"/>
            </a:xfrm>
            <a:custGeom>
              <a:avLst/>
              <a:gdLst>
                <a:gd name="T0" fmla="*/ 0 w 32"/>
                <a:gd name="T1" fmla="*/ 8 h 79"/>
                <a:gd name="T2" fmla="*/ 8 w 32"/>
                <a:gd name="T3" fmla="*/ 0 h 79"/>
                <a:gd name="T4" fmla="*/ 8 w 32"/>
                <a:gd name="T5" fmla="*/ 8 h 79"/>
                <a:gd name="T6" fmla="*/ 8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32 w 32"/>
                <a:gd name="T19" fmla="*/ 70 h 79"/>
                <a:gd name="T20" fmla="*/ 32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0" y="8"/>
                  </a:moveTo>
                  <a:lnTo>
                    <a:pt x="8" y="0"/>
                  </a:lnTo>
                  <a:lnTo>
                    <a:pt x="8" y="8"/>
                  </a:lnTo>
                  <a:lnTo>
                    <a:pt x="8" y="17"/>
                  </a:lnTo>
                  <a:lnTo>
                    <a:pt x="16" y="17"/>
                  </a:lnTo>
                  <a:lnTo>
                    <a:pt x="16" y="35"/>
                  </a:lnTo>
                  <a:lnTo>
                    <a:pt x="16" y="44"/>
                  </a:lnTo>
                  <a:lnTo>
                    <a:pt x="16" y="52"/>
                  </a:lnTo>
                  <a:lnTo>
                    <a:pt x="16" y="70"/>
                  </a:lnTo>
                  <a:lnTo>
                    <a:pt x="32" y="70"/>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56" name="Freeform 587"/>
            <p:cNvSpPr>
              <a:spLocks/>
            </p:cNvSpPr>
            <p:nvPr/>
          </p:nvSpPr>
          <p:spPr bwMode="auto">
            <a:xfrm>
              <a:off x="2028" y="3534"/>
              <a:ext cx="48" cy="79"/>
            </a:xfrm>
            <a:custGeom>
              <a:avLst/>
              <a:gdLst>
                <a:gd name="T0" fmla="*/ 0 w 48"/>
                <a:gd name="T1" fmla="*/ 0 h 79"/>
                <a:gd name="T2" fmla="*/ 16 w 48"/>
                <a:gd name="T3" fmla="*/ 8 h 79"/>
                <a:gd name="T4" fmla="*/ 16 w 48"/>
                <a:gd name="T5" fmla="*/ 26 h 79"/>
                <a:gd name="T6" fmla="*/ 24 w 48"/>
                <a:gd name="T7" fmla="*/ 35 h 79"/>
                <a:gd name="T8" fmla="*/ 32 w 48"/>
                <a:gd name="T9" fmla="*/ 35 h 79"/>
                <a:gd name="T10" fmla="*/ 32 w 48"/>
                <a:gd name="T11" fmla="*/ 44 h 79"/>
                <a:gd name="T12" fmla="*/ 48 w 48"/>
                <a:gd name="T13" fmla="*/ 44 h 79"/>
                <a:gd name="T14" fmla="*/ 48 w 48"/>
                <a:gd name="T15" fmla="*/ 61 h 79"/>
                <a:gd name="T16" fmla="*/ 48 w 48"/>
                <a:gd name="T17" fmla="*/ 70 h 79"/>
                <a:gd name="T18" fmla="*/ 48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0" y="0"/>
                  </a:moveTo>
                  <a:lnTo>
                    <a:pt x="16" y="8"/>
                  </a:lnTo>
                  <a:lnTo>
                    <a:pt x="16" y="26"/>
                  </a:lnTo>
                  <a:lnTo>
                    <a:pt x="24" y="35"/>
                  </a:lnTo>
                  <a:lnTo>
                    <a:pt x="32" y="35"/>
                  </a:lnTo>
                  <a:lnTo>
                    <a:pt x="32" y="44"/>
                  </a:lnTo>
                  <a:lnTo>
                    <a:pt x="48" y="44"/>
                  </a:lnTo>
                  <a:lnTo>
                    <a:pt x="48" y="61"/>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57" name="Freeform 588"/>
            <p:cNvSpPr>
              <a:spLocks/>
            </p:cNvSpPr>
            <p:nvPr/>
          </p:nvSpPr>
          <p:spPr bwMode="auto">
            <a:xfrm>
              <a:off x="2044" y="3455"/>
              <a:ext cx="64" cy="35"/>
            </a:xfrm>
            <a:custGeom>
              <a:avLst/>
              <a:gdLst>
                <a:gd name="T0" fmla="*/ 0 w 64"/>
                <a:gd name="T1" fmla="*/ 0 h 35"/>
                <a:gd name="T2" fmla="*/ 8 w 64"/>
                <a:gd name="T3" fmla="*/ 0 h 35"/>
                <a:gd name="T4" fmla="*/ 16 w 64"/>
                <a:gd name="T5" fmla="*/ 0 h 35"/>
                <a:gd name="T6" fmla="*/ 32 w 64"/>
                <a:gd name="T7" fmla="*/ 0 h 35"/>
                <a:gd name="T8" fmla="*/ 32 w 64"/>
                <a:gd name="T9" fmla="*/ 8 h 35"/>
                <a:gd name="T10" fmla="*/ 40 w 64"/>
                <a:gd name="T11" fmla="*/ 8 h 35"/>
                <a:gd name="T12" fmla="*/ 48 w 64"/>
                <a:gd name="T13" fmla="*/ 26 h 35"/>
                <a:gd name="T14" fmla="*/ 64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0" y="0"/>
                  </a:moveTo>
                  <a:lnTo>
                    <a:pt x="8" y="0"/>
                  </a:lnTo>
                  <a:lnTo>
                    <a:pt x="16" y="0"/>
                  </a:lnTo>
                  <a:lnTo>
                    <a:pt x="32" y="0"/>
                  </a:lnTo>
                  <a:lnTo>
                    <a:pt x="32" y="8"/>
                  </a:lnTo>
                  <a:lnTo>
                    <a:pt x="40" y="8"/>
                  </a:lnTo>
                  <a:lnTo>
                    <a:pt x="48" y="26"/>
                  </a:lnTo>
                  <a:lnTo>
                    <a:pt x="64"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58" name="Freeform 589"/>
            <p:cNvSpPr>
              <a:spLocks/>
            </p:cNvSpPr>
            <p:nvPr/>
          </p:nvSpPr>
          <p:spPr bwMode="auto">
            <a:xfrm>
              <a:off x="2012" y="3455"/>
              <a:ext cx="16" cy="123"/>
            </a:xfrm>
            <a:custGeom>
              <a:avLst/>
              <a:gdLst>
                <a:gd name="T0" fmla="*/ 16 w 16"/>
                <a:gd name="T1" fmla="*/ 0 h 123"/>
                <a:gd name="T2" fmla="*/ 16 w 16"/>
                <a:gd name="T3" fmla="*/ 35 h 123"/>
                <a:gd name="T4" fmla="*/ 16 w 16"/>
                <a:gd name="T5" fmla="*/ 43 h 123"/>
                <a:gd name="T6" fmla="*/ 16 w 16"/>
                <a:gd name="T7" fmla="*/ 70 h 123"/>
                <a:gd name="T8" fmla="*/ 8 w 16"/>
                <a:gd name="T9" fmla="*/ 70 h 123"/>
                <a:gd name="T10" fmla="*/ 8 w 16"/>
                <a:gd name="T11" fmla="*/ 79 h 123"/>
                <a:gd name="T12" fmla="*/ 8 w 16"/>
                <a:gd name="T13" fmla="*/ 87 h 123"/>
                <a:gd name="T14" fmla="*/ 8 w 16"/>
                <a:gd name="T15" fmla="*/ 105 h 123"/>
                <a:gd name="T16" fmla="*/ 0 w 16"/>
                <a:gd name="T17" fmla="*/ 114 h 123"/>
                <a:gd name="T18" fmla="*/ 0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16" y="0"/>
                  </a:moveTo>
                  <a:lnTo>
                    <a:pt x="16" y="35"/>
                  </a:lnTo>
                  <a:lnTo>
                    <a:pt x="16" y="43"/>
                  </a:lnTo>
                  <a:lnTo>
                    <a:pt x="16" y="70"/>
                  </a:lnTo>
                  <a:lnTo>
                    <a:pt x="8" y="70"/>
                  </a:lnTo>
                  <a:lnTo>
                    <a:pt x="8" y="79"/>
                  </a:lnTo>
                  <a:lnTo>
                    <a:pt x="8" y="87"/>
                  </a:lnTo>
                  <a:lnTo>
                    <a:pt x="8" y="105"/>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59" name="Freeform 590"/>
            <p:cNvSpPr>
              <a:spLocks/>
            </p:cNvSpPr>
            <p:nvPr/>
          </p:nvSpPr>
          <p:spPr bwMode="auto">
            <a:xfrm>
              <a:off x="1980" y="3481"/>
              <a:ext cx="16" cy="61"/>
            </a:xfrm>
            <a:custGeom>
              <a:avLst/>
              <a:gdLst>
                <a:gd name="T0" fmla="*/ 0 w 16"/>
                <a:gd name="T1" fmla="*/ 0 h 61"/>
                <a:gd name="T2" fmla="*/ 8 w 16"/>
                <a:gd name="T3" fmla="*/ 9 h 61"/>
                <a:gd name="T4" fmla="*/ 16 w 16"/>
                <a:gd name="T5" fmla="*/ 17 h 61"/>
                <a:gd name="T6" fmla="*/ 16 w 16"/>
                <a:gd name="T7" fmla="*/ 26 h 61"/>
                <a:gd name="T8" fmla="*/ 16 w 16"/>
                <a:gd name="T9" fmla="*/ 44 h 61"/>
                <a:gd name="T10" fmla="*/ 16 w 16"/>
                <a:gd name="T11" fmla="*/ 53 h 61"/>
                <a:gd name="T12" fmla="*/ 16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0" y="0"/>
                  </a:moveTo>
                  <a:lnTo>
                    <a:pt x="8" y="9"/>
                  </a:lnTo>
                  <a:lnTo>
                    <a:pt x="16" y="17"/>
                  </a:lnTo>
                  <a:lnTo>
                    <a:pt x="16" y="26"/>
                  </a:lnTo>
                  <a:lnTo>
                    <a:pt x="16" y="44"/>
                  </a:lnTo>
                  <a:lnTo>
                    <a:pt x="16" y="53"/>
                  </a:lnTo>
                  <a:lnTo>
                    <a:pt x="16"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60" name="Freeform 591"/>
            <p:cNvSpPr>
              <a:spLocks/>
            </p:cNvSpPr>
            <p:nvPr/>
          </p:nvSpPr>
          <p:spPr bwMode="auto">
            <a:xfrm>
              <a:off x="1948" y="3507"/>
              <a:ext cx="16" cy="88"/>
            </a:xfrm>
            <a:custGeom>
              <a:avLst/>
              <a:gdLst>
                <a:gd name="T0" fmla="*/ 16 w 16"/>
                <a:gd name="T1" fmla="*/ 0 h 88"/>
                <a:gd name="T2" fmla="*/ 16 w 16"/>
                <a:gd name="T3" fmla="*/ 27 h 88"/>
                <a:gd name="T4" fmla="*/ 8 w 16"/>
                <a:gd name="T5" fmla="*/ 35 h 88"/>
                <a:gd name="T6" fmla="*/ 8 w 16"/>
                <a:gd name="T7" fmla="*/ 53 h 88"/>
                <a:gd name="T8" fmla="*/ 0 w 16"/>
                <a:gd name="T9" fmla="*/ 62 h 88"/>
                <a:gd name="T10" fmla="*/ 0 w 16"/>
                <a:gd name="T11" fmla="*/ 71 h 88"/>
                <a:gd name="T12" fmla="*/ 0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16" y="0"/>
                  </a:moveTo>
                  <a:lnTo>
                    <a:pt x="16" y="27"/>
                  </a:lnTo>
                  <a:lnTo>
                    <a:pt x="8" y="35"/>
                  </a:lnTo>
                  <a:lnTo>
                    <a:pt x="8"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61" name="Freeform 592"/>
            <p:cNvSpPr>
              <a:spLocks/>
            </p:cNvSpPr>
            <p:nvPr/>
          </p:nvSpPr>
          <p:spPr bwMode="auto">
            <a:xfrm>
              <a:off x="1908" y="3455"/>
              <a:ext cx="16" cy="123"/>
            </a:xfrm>
            <a:custGeom>
              <a:avLst/>
              <a:gdLst>
                <a:gd name="T0" fmla="*/ 8 w 16"/>
                <a:gd name="T1" fmla="*/ 0 h 123"/>
                <a:gd name="T2" fmla="*/ 8 w 16"/>
                <a:gd name="T3" fmla="*/ 8 h 123"/>
                <a:gd name="T4" fmla="*/ 16 w 16"/>
                <a:gd name="T5" fmla="*/ 26 h 123"/>
                <a:gd name="T6" fmla="*/ 16 w 16"/>
                <a:gd name="T7" fmla="*/ 35 h 123"/>
                <a:gd name="T8" fmla="*/ 8 w 16"/>
                <a:gd name="T9" fmla="*/ 43 h 123"/>
                <a:gd name="T10" fmla="*/ 8 w 16"/>
                <a:gd name="T11" fmla="*/ 52 h 123"/>
                <a:gd name="T12" fmla="*/ 8 w 16"/>
                <a:gd name="T13" fmla="*/ 70 h 123"/>
                <a:gd name="T14" fmla="*/ 8 w 16"/>
                <a:gd name="T15" fmla="*/ 79 h 123"/>
                <a:gd name="T16" fmla="*/ 0 w 16"/>
                <a:gd name="T17" fmla="*/ 87 h 123"/>
                <a:gd name="T18" fmla="*/ 0 w 16"/>
                <a:gd name="T19" fmla="*/ 105 h 123"/>
                <a:gd name="T20" fmla="*/ 0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16" y="26"/>
                  </a:lnTo>
                  <a:lnTo>
                    <a:pt x="16" y="35"/>
                  </a:lnTo>
                  <a:lnTo>
                    <a:pt x="8" y="43"/>
                  </a:lnTo>
                  <a:lnTo>
                    <a:pt x="8" y="52"/>
                  </a:lnTo>
                  <a:lnTo>
                    <a:pt x="8" y="70"/>
                  </a:lnTo>
                  <a:lnTo>
                    <a:pt x="8" y="79"/>
                  </a:lnTo>
                  <a:lnTo>
                    <a:pt x="0" y="87"/>
                  </a:lnTo>
                  <a:lnTo>
                    <a:pt x="0" y="105"/>
                  </a:lnTo>
                  <a:lnTo>
                    <a:pt x="0"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62" name="Freeform 593"/>
            <p:cNvSpPr>
              <a:spLocks/>
            </p:cNvSpPr>
            <p:nvPr/>
          </p:nvSpPr>
          <p:spPr bwMode="auto">
            <a:xfrm>
              <a:off x="1788" y="3490"/>
              <a:ext cx="40" cy="105"/>
            </a:xfrm>
            <a:custGeom>
              <a:avLst/>
              <a:gdLst>
                <a:gd name="T0" fmla="*/ 32 w 40"/>
                <a:gd name="T1" fmla="*/ 0 h 105"/>
                <a:gd name="T2" fmla="*/ 40 w 40"/>
                <a:gd name="T3" fmla="*/ 8 h 105"/>
                <a:gd name="T4" fmla="*/ 32 w 40"/>
                <a:gd name="T5" fmla="*/ 17 h 105"/>
                <a:gd name="T6" fmla="*/ 24 w 40"/>
                <a:gd name="T7" fmla="*/ 35 h 105"/>
                <a:gd name="T8" fmla="*/ 8 w 40"/>
                <a:gd name="T9" fmla="*/ 44 h 105"/>
                <a:gd name="T10" fmla="*/ 8 w 40"/>
                <a:gd name="T11" fmla="*/ 52 h 105"/>
                <a:gd name="T12" fmla="*/ 0 w 40"/>
                <a:gd name="T13" fmla="*/ 70 h 105"/>
                <a:gd name="T14" fmla="*/ 0 w 40"/>
                <a:gd name="T15" fmla="*/ 79 h 105"/>
                <a:gd name="T16" fmla="*/ 0 w 40"/>
                <a:gd name="T17" fmla="*/ 88 h 105"/>
                <a:gd name="T18" fmla="*/ 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32" y="0"/>
                  </a:moveTo>
                  <a:lnTo>
                    <a:pt x="40" y="8"/>
                  </a:lnTo>
                  <a:lnTo>
                    <a:pt x="32" y="17"/>
                  </a:lnTo>
                  <a:lnTo>
                    <a:pt x="24" y="35"/>
                  </a:lnTo>
                  <a:lnTo>
                    <a:pt x="8" y="44"/>
                  </a:lnTo>
                  <a:lnTo>
                    <a:pt x="8" y="52"/>
                  </a:lnTo>
                  <a:lnTo>
                    <a:pt x="0" y="70"/>
                  </a:lnTo>
                  <a:lnTo>
                    <a:pt x="0" y="79"/>
                  </a:lnTo>
                  <a:lnTo>
                    <a:pt x="0" y="88"/>
                  </a:lnTo>
                  <a:lnTo>
                    <a:pt x="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63" name="Freeform 594"/>
            <p:cNvSpPr>
              <a:spLocks/>
            </p:cNvSpPr>
            <p:nvPr/>
          </p:nvSpPr>
          <p:spPr bwMode="auto">
            <a:xfrm>
              <a:off x="1724" y="3463"/>
              <a:ext cx="64" cy="115"/>
            </a:xfrm>
            <a:custGeom>
              <a:avLst/>
              <a:gdLst>
                <a:gd name="T0" fmla="*/ 64 w 64"/>
                <a:gd name="T1" fmla="*/ 0 h 115"/>
                <a:gd name="T2" fmla="*/ 56 w 64"/>
                <a:gd name="T3" fmla="*/ 18 h 115"/>
                <a:gd name="T4" fmla="*/ 56 w 64"/>
                <a:gd name="T5" fmla="*/ 27 h 115"/>
                <a:gd name="T6" fmla="*/ 40 w 64"/>
                <a:gd name="T7" fmla="*/ 27 h 115"/>
                <a:gd name="T8" fmla="*/ 32 w 64"/>
                <a:gd name="T9" fmla="*/ 27 h 115"/>
                <a:gd name="T10" fmla="*/ 32 w 64"/>
                <a:gd name="T11" fmla="*/ 35 h 115"/>
                <a:gd name="T12" fmla="*/ 32 w 64"/>
                <a:gd name="T13" fmla="*/ 44 h 115"/>
                <a:gd name="T14" fmla="*/ 24 w 64"/>
                <a:gd name="T15" fmla="*/ 62 h 115"/>
                <a:gd name="T16" fmla="*/ 16 w 64"/>
                <a:gd name="T17" fmla="*/ 71 h 115"/>
                <a:gd name="T18" fmla="*/ 16 w 64"/>
                <a:gd name="T19" fmla="*/ 79 h 115"/>
                <a:gd name="T20" fmla="*/ 16 w 64"/>
                <a:gd name="T21" fmla="*/ 97 h 115"/>
                <a:gd name="T22" fmla="*/ 0 w 64"/>
                <a:gd name="T23" fmla="*/ 97 h 115"/>
                <a:gd name="T24" fmla="*/ 0 w 64"/>
                <a:gd name="T25" fmla="*/ 106 h 115"/>
                <a:gd name="T26" fmla="*/ 0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64" y="0"/>
                  </a:moveTo>
                  <a:lnTo>
                    <a:pt x="56" y="18"/>
                  </a:lnTo>
                  <a:lnTo>
                    <a:pt x="56" y="27"/>
                  </a:lnTo>
                  <a:lnTo>
                    <a:pt x="40" y="27"/>
                  </a:lnTo>
                  <a:lnTo>
                    <a:pt x="32" y="27"/>
                  </a:lnTo>
                  <a:lnTo>
                    <a:pt x="32" y="35"/>
                  </a:lnTo>
                  <a:lnTo>
                    <a:pt x="32" y="44"/>
                  </a:lnTo>
                  <a:lnTo>
                    <a:pt x="24" y="62"/>
                  </a:lnTo>
                  <a:lnTo>
                    <a:pt x="16" y="71"/>
                  </a:lnTo>
                  <a:lnTo>
                    <a:pt x="16" y="79"/>
                  </a:lnTo>
                  <a:lnTo>
                    <a:pt x="16" y="97"/>
                  </a:lnTo>
                  <a:lnTo>
                    <a:pt x="0" y="97"/>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64" name="Freeform 595"/>
            <p:cNvSpPr>
              <a:spLocks/>
            </p:cNvSpPr>
            <p:nvPr/>
          </p:nvSpPr>
          <p:spPr bwMode="auto">
            <a:xfrm>
              <a:off x="2132" y="3507"/>
              <a:ext cx="48" cy="88"/>
            </a:xfrm>
            <a:custGeom>
              <a:avLst/>
              <a:gdLst>
                <a:gd name="T0" fmla="*/ 0 w 48"/>
                <a:gd name="T1" fmla="*/ 0 h 88"/>
                <a:gd name="T2" fmla="*/ 0 w 48"/>
                <a:gd name="T3" fmla="*/ 18 h 88"/>
                <a:gd name="T4" fmla="*/ 0 w 48"/>
                <a:gd name="T5" fmla="*/ 27 h 88"/>
                <a:gd name="T6" fmla="*/ 16 w 48"/>
                <a:gd name="T7" fmla="*/ 27 h 88"/>
                <a:gd name="T8" fmla="*/ 16 w 48"/>
                <a:gd name="T9" fmla="*/ 35 h 88"/>
                <a:gd name="T10" fmla="*/ 24 w 48"/>
                <a:gd name="T11" fmla="*/ 35 h 88"/>
                <a:gd name="T12" fmla="*/ 32 w 48"/>
                <a:gd name="T13" fmla="*/ 53 h 88"/>
                <a:gd name="T14" fmla="*/ 48 w 48"/>
                <a:gd name="T15" fmla="*/ 62 h 88"/>
                <a:gd name="T16" fmla="*/ 48 w 48"/>
                <a:gd name="T17" fmla="*/ 71 h 88"/>
                <a:gd name="T18" fmla="*/ 48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0" y="0"/>
                  </a:moveTo>
                  <a:lnTo>
                    <a:pt x="0" y="18"/>
                  </a:lnTo>
                  <a:lnTo>
                    <a:pt x="0" y="27"/>
                  </a:lnTo>
                  <a:lnTo>
                    <a:pt x="16" y="27"/>
                  </a:lnTo>
                  <a:lnTo>
                    <a:pt x="16" y="35"/>
                  </a:lnTo>
                  <a:lnTo>
                    <a:pt x="24" y="35"/>
                  </a:lnTo>
                  <a:lnTo>
                    <a:pt x="32" y="53"/>
                  </a:lnTo>
                  <a:lnTo>
                    <a:pt x="48" y="62"/>
                  </a:lnTo>
                  <a:lnTo>
                    <a:pt x="48" y="71"/>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65" name="Freeform 596"/>
            <p:cNvSpPr>
              <a:spLocks/>
            </p:cNvSpPr>
            <p:nvPr/>
          </p:nvSpPr>
          <p:spPr bwMode="auto">
            <a:xfrm>
              <a:off x="2092" y="3314"/>
              <a:ext cx="64" cy="53"/>
            </a:xfrm>
            <a:custGeom>
              <a:avLst/>
              <a:gdLst>
                <a:gd name="T0" fmla="*/ 0 w 64"/>
                <a:gd name="T1" fmla="*/ 0 h 53"/>
                <a:gd name="T2" fmla="*/ 24 w 64"/>
                <a:gd name="T3" fmla="*/ 17 h 53"/>
                <a:gd name="T4" fmla="*/ 32 w 64"/>
                <a:gd name="T5" fmla="*/ 17 h 53"/>
                <a:gd name="T6" fmla="*/ 40 w 64"/>
                <a:gd name="T7" fmla="*/ 17 h 53"/>
                <a:gd name="T8" fmla="*/ 56 w 64"/>
                <a:gd name="T9" fmla="*/ 17 h 53"/>
                <a:gd name="T10" fmla="*/ 64 w 64"/>
                <a:gd name="T11" fmla="*/ 26 h 53"/>
                <a:gd name="T12" fmla="*/ 64 w 64"/>
                <a:gd name="T13" fmla="*/ 35 h 53"/>
                <a:gd name="T14" fmla="*/ 64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0" y="0"/>
                  </a:moveTo>
                  <a:lnTo>
                    <a:pt x="24" y="17"/>
                  </a:lnTo>
                  <a:lnTo>
                    <a:pt x="32" y="17"/>
                  </a:lnTo>
                  <a:lnTo>
                    <a:pt x="40" y="17"/>
                  </a:lnTo>
                  <a:lnTo>
                    <a:pt x="56" y="17"/>
                  </a:lnTo>
                  <a:lnTo>
                    <a:pt x="64" y="26"/>
                  </a:lnTo>
                  <a:lnTo>
                    <a:pt x="64" y="35"/>
                  </a:lnTo>
                  <a:lnTo>
                    <a:pt x="64"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66" name="Freeform 597"/>
            <p:cNvSpPr>
              <a:spLocks/>
            </p:cNvSpPr>
            <p:nvPr/>
          </p:nvSpPr>
          <p:spPr bwMode="auto">
            <a:xfrm>
              <a:off x="1780" y="3314"/>
              <a:ext cx="96" cy="35"/>
            </a:xfrm>
            <a:custGeom>
              <a:avLst/>
              <a:gdLst>
                <a:gd name="T0" fmla="*/ 96 w 96"/>
                <a:gd name="T1" fmla="*/ 0 h 35"/>
                <a:gd name="T2" fmla="*/ 80 w 96"/>
                <a:gd name="T3" fmla="*/ 0 h 35"/>
                <a:gd name="T4" fmla="*/ 72 w 96"/>
                <a:gd name="T5" fmla="*/ 0 h 35"/>
                <a:gd name="T6" fmla="*/ 64 w 96"/>
                <a:gd name="T7" fmla="*/ 0 h 35"/>
                <a:gd name="T8" fmla="*/ 48 w 96"/>
                <a:gd name="T9" fmla="*/ 0 h 35"/>
                <a:gd name="T10" fmla="*/ 40 w 96"/>
                <a:gd name="T11" fmla="*/ 0 h 35"/>
                <a:gd name="T12" fmla="*/ 32 w 96"/>
                <a:gd name="T13" fmla="*/ 0 h 35"/>
                <a:gd name="T14" fmla="*/ 16 w 96"/>
                <a:gd name="T15" fmla="*/ 17 h 35"/>
                <a:gd name="T16" fmla="*/ 8 w 96"/>
                <a:gd name="T17" fmla="*/ 26 h 35"/>
                <a:gd name="T18" fmla="*/ 0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96" y="0"/>
                  </a:moveTo>
                  <a:lnTo>
                    <a:pt x="80" y="0"/>
                  </a:lnTo>
                  <a:lnTo>
                    <a:pt x="72" y="0"/>
                  </a:lnTo>
                  <a:lnTo>
                    <a:pt x="64" y="0"/>
                  </a:lnTo>
                  <a:lnTo>
                    <a:pt x="48" y="0"/>
                  </a:lnTo>
                  <a:lnTo>
                    <a:pt x="40" y="0"/>
                  </a:lnTo>
                  <a:lnTo>
                    <a:pt x="32" y="0"/>
                  </a:lnTo>
                  <a:lnTo>
                    <a:pt x="16" y="17"/>
                  </a:lnTo>
                  <a:lnTo>
                    <a:pt x="8"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67" name="Freeform 598"/>
            <p:cNvSpPr>
              <a:spLocks/>
            </p:cNvSpPr>
            <p:nvPr/>
          </p:nvSpPr>
          <p:spPr bwMode="auto">
            <a:xfrm>
              <a:off x="1780" y="3296"/>
              <a:ext cx="112" cy="44"/>
            </a:xfrm>
            <a:custGeom>
              <a:avLst/>
              <a:gdLst>
                <a:gd name="T0" fmla="*/ 112 w 112"/>
                <a:gd name="T1" fmla="*/ 0 h 44"/>
                <a:gd name="T2" fmla="*/ 104 w 112"/>
                <a:gd name="T3" fmla="*/ 0 h 44"/>
                <a:gd name="T4" fmla="*/ 96 w 112"/>
                <a:gd name="T5" fmla="*/ 0 h 44"/>
                <a:gd name="T6" fmla="*/ 80 w 112"/>
                <a:gd name="T7" fmla="*/ 0 h 44"/>
                <a:gd name="T8" fmla="*/ 72 w 112"/>
                <a:gd name="T9" fmla="*/ 0 h 44"/>
                <a:gd name="T10" fmla="*/ 64 w 112"/>
                <a:gd name="T11" fmla="*/ 0 h 44"/>
                <a:gd name="T12" fmla="*/ 48 w 112"/>
                <a:gd name="T13" fmla="*/ 0 h 44"/>
                <a:gd name="T14" fmla="*/ 40 w 112"/>
                <a:gd name="T15" fmla="*/ 9 h 44"/>
                <a:gd name="T16" fmla="*/ 32 w 112"/>
                <a:gd name="T17" fmla="*/ 9 h 44"/>
                <a:gd name="T18" fmla="*/ 32 w 112"/>
                <a:gd name="T19" fmla="*/ 18 h 44"/>
                <a:gd name="T20" fmla="*/ 16 w 112"/>
                <a:gd name="T21" fmla="*/ 18 h 44"/>
                <a:gd name="T22" fmla="*/ 8 w 112"/>
                <a:gd name="T23" fmla="*/ 35 h 44"/>
                <a:gd name="T24" fmla="*/ 0 w 112"/>
                <a:gd name="T25" fmla="*/ 35 h 44"/>
                <a:gd name="T26" fmla="*/ 0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112" y="0"/>
                  </a:moveTo>
                  <a:lnTo>
                    <a:pt x="104" y="0"/>
                  </a:lnTo>
                  <a:lnTo>
                    <a:pt x="96" y="0"/>
                  </a:lnTo>
                  <a:lnTo>
                    <a:pt x="80" y="0"/>
                  </a:lnTo>
                  <a:lnTo>
                    <a:pt x="72" y="0"/>
                  </a:lnTo>
                  <a:lnTo>
                    <a:pt x="64" y="0"/>
                  </a:lnTo>
                  <a:lnTo>
                    <a:pt x="48" y="0"/>
                  </a:lnTo>
                  <a:lnTo>
                    <a:pt x="40" y="9"/>
                  </a:lnTo>
                  <a:lnTo>
                    <a:pt x="32" y="9"/>
                  </a:lnTo>
                  <a:lnTo>
                    <a:pt x="32" y="18"/>
                  </a:lnTo>
                  <a:lnTo>
                    <a:pt x="16" y="18"/>
                  </a:lnTo>
                  <a:lnTo>
                    <a:pt x="8" y="35"/>
                  </a:lnTo>
                  <a:lnTo>
                    <a:pt x="0" y="35"/>
                  </a:lnTo>
                  <a:lnTo>
                    <a:pt x="0"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592" name="Freeform 599"/>
            <p:cNvSpPr>
              <a:spLocks/>
            </p:cNvSpPr>
            <p:nvPr/>
          </p:nvSpPr>
          <p:spPr bwMode="auto">
            <a:xfrm>
              <a:off x="1748" y="3375"/>
              <a:ext cx="64" cy="71"/>
            </a:xfrm>
            <a:custGeom>
              <a:avLst/>
              <a:gdLst>
                <a:gd name="T0" fmla="*/ 64 w 64"/>
                <a:gd name="T1" fmla="*/ 0 h 71"/>
                <a:gd name="T2" fmla="*/ 48 w 64"/>
                <a:gd name="T3" fmla="*/ 0 h 71"/>
                <a:gd name="T4" fmla="*/ 40 w 64"/>
                <a:gd name="T5" fmla="*/ 9 h 71"/>
                <a:gd name="T6" fmla="*/ 32 w 64"/>
                <a:gd name="T7" fmla="*/ 18 h 71"/>
                <a:gd name="T8" fmla="*/ 32 w 64"/>
                <a:gd name="T9" fmla="*/ 36 h 71"/>
                <a:gd name="T10" fmla="*/ 16 w 64"/>
                <a:gd name="T11" fmla="*/ 44 h 71"/>
                <a:gd name="T12" fmla="*/ 16 w 64"/>
                <a:gd name="T13" fmla="*/ 53 h 71"/>
                <a:gd name="T14" fmla="*/ 8 w 64"/>
                <a:gd name="T15" fmla="*/ 53 h 71"/>
                <a:gd name="T16" fmla="*/ 0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64" y="0"/>
                  </a:moveTo>
                  <a:lnTo>
                    <a:pt x="48" y="0"/>
                  </a:lnTo>
                  <a:lnTo>
                    <a:pt x="40" y="9"/>
                  </a:lnTo>
                  <a:lnTo>
                    <a:pt x="32" y="18"/>
                  </a:lnTo>
                  <a:lnTo>
                    <a:pt x="32" y="36"/>
                  </a:lnTo>
                  <a:lnTo>
                    <a:pt x="16" y="44"/>
                  </a:lnTo>
                  <a:lnTo>
                    <a:pt x="16" y="53"/>
                  </a:lnTo>
                  <a:lnTo>
                    <a:pt x="8" y="53"/>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494593" name="Freeform 600"/>
            <p:cNvSpPr>
              <a:spLocks/>
            </p:cNvSpPr>
            <p:nvPr/>
          </p:nvSpPr>
          <p:spPr bwMode="auto">
            <a:xfrm>
              <a:off x="1692" y="3455"/>
              <a:ext cx="96" cy="43"/>
            </a:xfrm>
            <a:custGeom>
              <a:avLst/>
              <a:gdLst>
                <a:gd name="T0" fmla="*/ 96 w 96"/>
                <a:gd name="T1" fmla="*/ 0 h 43"/>
                <a:gd name="T2" fmla="*/ 88 w 96"/>
                <a:gd name="T3" fmla="*/ 0 h 43"/>
                <a:gd name="T4" fmla="*/ 72 w 96"/>
                <a:gd name="T5" fmla="*/ 8 h 43"/>
                <a:gd name="T6" fmla="*/ 64 w 96"/>
                <a:gd name="T7" fmla="*/ 8 h 43"/>
                <a:gd name="T8" fmla="*/ 56 w 96"/>
                <a:gd name="T9" fmla="*/ 26 h 43"/>
                <a:gd name="T10" fmla="*/ 48 w 96"/>
                <a:gd name="T11" fmla="*/ 26 h 43"/>
                <a:gd name="T12" fmla="*/ 32 w 96"/>
                <a:gd name="T13" fmla="*/ 26 h 43"/>
                <a:gd name="T14" fmla="*/ 24 w 96"/>
                <a:gd name="T15" fmla="*/ 26 h 43"/>
                <a:gd name="T16" fmla="*/ 16 w 96"/>
                <a:gd name="T17" fmla="*/ 35 h 43"/>
                <a:gd name="T18" fmla="*/ 0 w 96"/>
                <a:gd name="T19" fmla="*/ 35 h 43"/>
                <a:gd name="T20" fmla="*/ 0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96" y="0"/>
                  </a:moveTo>
                  <a:lnTo>
                    <a:pt x="88" y="0"/>
                  </a:lnTo>
                  <a:lnTo>
                    <a:pt x="72" y="8"/>
                  </a:lnTo>
                  <a:lnTo>
                    <a:pt x="64" y="8"/>
                  </a:lnTo>
                  <a:lnTo>
                    <a:pt x="56" y="26"/>
                  </a:lnTo>
                  <a:lnTo>
                    <a:pt x="48" y="26"/>
                  </a:lnTo>
                  <a:lnTo>
                    <a:pt x="32" y="26"/>
                  </a:lnTo>
                  <a:lnTo>
                    <a:pt x="24" y="26"/>
                  </a:lnTo>
                  <a:lnTo>
                    <a:pt x="16" y="35"/>
                  </a:lnTo>
                  <a:lnTo>
                    <a:pt x="0" y="35"/>
                  </a:lnTo>
                  <a:lnTo>
                    <a:pt x="0"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8566" name="Group 601"/>
          <p:cNvGrpSpPr>
            <a:grpSpLocks/>
          </p:cNvGrpSpPr>
          <p:nvPr/>
        </p:nvGrpSpPr>
        <p:grpSpPr bwMode="auto">
          <a:xfrm>
            <a:off x="5567363" y="2557463"/>
            <a:ext cx="685800" cy="573087"/>
            <a:chOff x="1748" y="2760"/>
            <a:chExt cx="480" cy="457"/>
          </a:xfrm>
        </p:grpSpPr>
        <p:sp>
          <p:nvSpPr>
            <p:cNvPr id="109511" name="Freeform 602"/>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232 w 232"/>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211"/>
                <a:gd name="T188" fmla="*/ 232 w 232"/>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lnTo>
                    <a:pt x="232"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12" name="Freeform 603"/>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211"/>
                <a:gd name="T185" fmla="*/ 232 w 232"/>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13" name="Freeform 604"/>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56 w 208"/>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8"/>
                <a:gd name="T187" fmla="*/ 0 h 255"/>
                <a:gd name="T188" fmla="*/ 208 w 208"/>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lnTo>
                    <a:pt x="56"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14" name="Freeform 605"/>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8"/>
                <a:gd name="T184" fmla="*/ 0 h 255"/>
                <a:gd name="T185" fmla="*/ 208 w 208"/>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15" name="Freeform 606"/>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40 w 280"/>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0"/>
                <a:gd name="T118" fmla="*/ 0 h 360"/>
                <a:gd name="T119" fmla="*/ 280 w 280"/>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lnTo>
                    <a:pt x="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16" name="Freeform 607"/>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80"/>
                <a:gd name="T115" fmla="*/ 0 h 360"/>
                <a:gd name="T116" fmla="*/ 280 w 280"/>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17" name="Freeform 608"/>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40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lnTo>
                    <a:pt x="40"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18" name="Freeform 609"/>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19" name="Freeform 610"/>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208 w 208"/>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8"/>
                <a:gd name="T139" fmla="*/ 0 h 457"/>
                <a:gd name="T140" fmla="*/ 208 w 208"/>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lnTo>
                    <a:pt x="208"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20" name="Freeform 611"/>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8"/>
                <a:gd name="T136" fmla="*/ 0 h 457"/>
                <a:gd name="T137" fmla="*/ 208 w 208"/>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21" name="Freeform 612"/>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232 w 232"/>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325"/>
                <a:gd name="T188" fmla="*/ 232 w 232"/>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lnTo>
                    <a:pt x="232"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22" name="Freeform 613"/>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325"/>
                <a:gd name="T185" fmla="*/ 232 w 232"/>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8567" name="Group 614"/>
          <p:cNvGrpSpPr>
            <a:grpSpLocks/>
          </p:cNvGrpSpPr>
          <p:nvPr/>
        </p:nvGrpSpPr>
        <p:grpSpPr bwMode="auto">
          <a:xfrm>
            <a:off x="1997075" y="3086100"/>
            <a:ext cx="774700" cy="614363"/>
            <a:chOff x="2659" y="3226"/>
            <a:chExt cx="488" cy="387"/>
          </a:xfrm>
        </p:grpSpPr>
        <p:sp>
          <p:nvSpPr>
            <p:cNvPr id="109464" name="Freeform 615"/>
            <p:cNvSpPr>
              <a:spLocks/>
            </p:cNvSpPr>
            <p:nvPr/>
          </p:nvSpPr>
          <p:spPr bwMode="auto">
            <a:xfrm>
              <a:off x="2795" y="3226"/>
              <a:ext cx="40" cy="53"/>
            </a:xfrm>
            <a:custGeom>
              <a:avLst/>
              <a:gdLst>
                <a:gd name="T0" fmla="*/ 40 w 40"/>
                <a:gd name="T1" fmla="*/ 0 h 53"/>
                <a:gd name="T2" fmla="*/ 40 w 40"/>
                <a:gd name="T3" fmla="*/ 9 h 53"/>
                <a:gd name="T4" fmla="*/ 40 w 40"/>
                <a:gd name="T5" fmla="*/ 18 h 53"/>
                <a:gd name="T6" fmla="*/ 32 w 40"/>
                <a:gd name="T7" fmla="*/ 18 h 53"/>
                <a:gd name="T8" fmla="*/ 24 w 40"/>
                <a:gd name="T9" fmla="*/ 18 h 53"/>
                <a:gd name="T10" fmla="*/ 24 w 40"/>
                <a:gd name="T11" fmla="*/ 35 h 53"/>
                <a:gd name="T12" fmla="*/ 8 w 40"/>
                <a:gd name="T13" fmla="*/ 35 h 53"/>
                <a:gd name="T14" fmla="*/ 8 w 40"/>
                <a:gd name="T15" fmla="*/ 44 h 53"/>
                <a:gd name="T16" fmla="*/ 0 w 40"/>
                <a:gd name="T17" fmla="*/ 44 h 53"/>
                <a:gd name="T18" fmla="*/ 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40" y="0"/>
                  </a:moveTo>
                  <a:lnTo>
                    <a:pt x="40" y="9"/>
                  </a:lnTo>
                  <a:lnTo>
                    <a:pt x="40" y="18"/>
                  </a:lnTo>
                  <a:lnTo>
                    <a:pt x="32" y="18"/>
                  </a:lnTo>
                  <a:lnTo>
                    <a:pt x="24" y="18"/>
                  </a:lnTo>
                  <a:lnTo>
                    <a:pt x="24" y="35"/>
                  </a:lnTo>
                  <a:lnTo>
                    <a:pt x="8" y="35"/>
                  </a:lnTo>
                  <a:lnTo>
                    <a:pt x="8" y="44"/>
                  </a:lnTo>
                  <a:lnTo>
                    <a:pt x="0" y="44"/>
                  </a:lnTo>
                  <a:lnTo>
                    <a:pt x="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65" name="Freeform 616"/>
            <p:cNvSpPr>
              <a:spLocks/>
            </p:cNvSpPr>
            <p:nvPr/>
          </p:nvSpPr>
          <p:spPr bwMode="auto">
            <a:xfrm>
              <a:off x="2835" y="3226"/>
              <a:ext cx="56" cy="97"/>
            </a:xfrm>
            <a:custGeom>
              <a:avLst/>
              <a:gdLst>
                <a:gd name="T0" fmla="*/ 0 w 56"/>
                <a:gd name="T1" fmla="*/ 0 h 97"/>
                <a:gd name="T2" fmla="*/ 0 w 56"/>
                <a:gd name="T3" fmla="*/ 9 h 97"/>
                <a:gd name="T4" fmla="*/ 0 w 56"/>
                <a:gd name="T5" fmla="*/ 18 h 97"/>
                <a:gd name="T6" fmla="*/ 16 w 56"/>
                <a:gd name="T7" fmla="*/ 35 h 97"/>
                <a:gd name="T8" fmla="*/ 24 w 56"/>
                <a:gd name="T9" fmla="*/ 44 h 97"/>
                <a:gd name="T10" fmla="*/ 32 w 56"/>
                <a:gd name="T11" fmla="*/ 53 h 97"/>
                <a:gd name="T12" fmla="*/ 48 w 56"/>
                <a:gd name="T13" fmla="*/ 62 h 97"/>
                <a:gd name="T14" fmla="*/ 56 w 56"/>
                <a:gd name="T15" fmla="*/ 79 h 97"/>
                <a:gd name="T16" fmla="*/ 56 w 56"/>
                <a:gd name="T17" fmla="*/ 88 h 97"/>
                <a:gd name="T18" fmla="*/ 56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0" y="0"/>
                  </a:moveTo>
                  <a:lnTo>
                    <a:pt x="0" y="9"/>
                  </a:lnTo>
                  <a:lnTo>
                    <a:pt x="0" y="18"/>
                  </a:lnTo>
                  <a:lnTo>
                    <a:pt x="16" y="35"/>
                  </a:lnTo>
                  <a:lnTo>
                    <a:pt x="24" y="44"/>
                  </a:lnTo>
                  <a:lnTo>
                    <a:pt x="32" y="53"/>
                  </a:lnTo>
                  <a:lnTo>
                    <a:pt x="48" y="62"/>
                  </a:lnTo>
                  <a:lnTo>
                    <a:pt x="56" y="79"/>
                  </a:lnTo>
                  <a:lnTo>
                    <a:pt x="56" y="88"/>
                  </a:lnTo>
                  <a:lnTo>
                    <a:pt x="56"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66" name="Freeform 617"/>
            <p:cNvSpPr>
              <a:spLocks/>
            </p:cNvSpPr>
            <p:nvPr/>
          </p:nvSpPr>
          <p:spPr bwMode="auto">
            <a:xfrm>
              <a:off x="2867" y="3226"/>
              <a:ext cx="88" cy="97"/>
            </a:xfrm>
            <a:custGeom>
              <a:avLst/>
              <a:gdLst>
                <a:gd name="T0" fmla="*/ 0 w 88"/>
                <a:gd name="T1" fmla="*/ 0 h 97"/>
                <a:gd name="T2" fmla="*/ 16 w 88"/>
                <a:gd name="T3" fmla="*/ 35 h 97"/>
                <a:gd name="T4" fmla="*/ 24 w 88"/>
                <a:gd name="T5" fmla="*/ 35 h 97"/>
                <a:gd name="T6" fmla="*/ 24 w 88"/>
                <a:gd name="T7" fmla="*/ 44 h 97"/>
                <a:gd name="T8" fmla="*/ 32 w 88"/>
                <a:gd name="T9" fmla="*/ 44 h 97"/>
                <a:gd name="T10" fmla="*/ 48 w 88"/>
                <a:gd name="T11" fmla="*/ 44 h 97"/>
                <a:gd name="T12" fmla="*/ 56 w 88"/>
                <a:gd name="T13" fmla="*/ 53 h 97"/>
                <a:gd name="T14" fmla="*/ 64 w 88"/>
                <a:gd name="T15" fmla="*/ 53 h 97"/>
                <a:gd name="T16" fmla="*/ 64 w 88"/>
                <a:gd name="T17" fmla="*/ 62 h 97"/>
                <a:gd name="T18" fmla="*/ 72 w 88"/>
                <a:gd name="T19" fmla="*/ 62 h 97"/>
                <a:gd name="T20" fmla="*/ 72 w 88"/>
                <a:gd name="T21" fmla="*/ 79 h 97"/>
                <a:gd name="T22" fmla="*/ 88 w 88"/>
                <a:gd name="T23" fmla="*/ 79 h 97"/>
                <a:gd name="T24" fmla="*/ 88 w 88"/>
                <a:gd name="T25" fmla="*/ 88 h 97"/>
                <a:gd name="T26" fmla="*/ 88 w 88"/>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8"/>
                <a:gd name="T43" fmla="*/ 0 h 97"/>
                <a:gd name="T44" fmla="*/ 88 w 88"/>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8" h="97">
                  <a:moveTo>
                    <a:pt x="0" y="0"/>
                  </a:moveTo>
                  <a:lnTo>
                    <a:pt x="16" y="35"/>
                  </a:lnTo>
                  <a:lnTo>
                    <a:pt x="24" y="35"/>
                  </a:lnTo>
                  <a:lnTo>
                    <a:pt x="24" y="44"/>
                  </a:lnTo>
                  <a:lnTo>
                    <a:pt x="32" y="44"/>
                  </a:lnTo>
                  <a:lnTo>
                    <a:pt x="48" y="44"/>
                  </a:lnTo>
                  <a:lnTo>
                    <a:pt x="56" y="53"/>
                  </a:lnTo>
                  <a:lnTo>
                    <a:pt x="64" y="53"/>
                  </a:lnTo>
                  <a:lnTo>
                    <a:pt x="64" y="62"/>
                  </a:lnTo>
                  <a:lnTo>
                    <a:pt x="72" y="62"/>
                  </a:lnTo>
                  <a:lnTo>
                    <a:pt x="72" y="79"/>
                  </a:lnTo>
                  <a:lnTo>
                    <a:pt x="88" y="79"/>
                  </a:lnTo>
                  <a:lnTo>
                    <a:pt x="88" y="88"/>
                  </a:lnTo>
                  <a:lnTo>
                    <a:pt x="88"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67" name="Freeform 618"/>
            <p:cNvSpPr>
              <a:spLocks/>
            </p:cNvSpPr>
            <p:nvPr/>
          </p:nvSpPr>
          <p:spPr bwMode="auto">
            <a:xfrm>
              <a:off x="2803" y="3270"/>
              <a:ext cx="56" cy="114"/>
            </a:xfrm>
            <a:custGeom>
              <a:avLst/>
              <a:gdLst>
                <a:gd name="T0" fmla="*/ 56 w 56"/>
                <a:gd name="T1" fmla="*/ 0 h 114"/>
                <a:gd name="T2" fmla="*/ 56 w 56"/>
                <a:gd name="T3" fmla="*/ 9 h 114"/>
                <a:gd name="T4" fmla="*/ 56 w 56"/>
                <a:gd name="T5" fmla="*/ 18 h 114"/>
                <a:gd name="T6" fmla="*/ 56 w 56"/>
                <a:gd name="T7" fmla="*/ 35 h 114"/>
                <a:gd name="T8" fmla="*/ 48 w 56"/>
                <a:gd name="T9" fmla="*/ 44 h 114"/>
                <a:gd name="T10" fmla="*/ 32 w 56"/>
                <a:gd name="T11" fmla="*/ 53 h 114"/>
                <a:gd name="T12" fmla="*/ 16 w 56"/>
                <a:gd name="T13" fmla="*/ 70 h 114"/>
                <a:gd name="T14" fmla="*/ 16 w 56"/>
                <a:gd name="T15" fmla="*/ 79 h 114"/>
                <a:gd name="T16" fmla="*/ 16 w 56"/>
                <a:gd name="T17" fmla="*/ 88 h 114"/>
                <a:gd name="T18" fmla="*/ 0 w 56"/>
                <a:gd name="T19" fmla="*/ 88 h 114"/>
                <a:gd name="T20" fmla="*/ 0 w 56"/>
                <a:gd name="T21" fmla="*/ 105 h 114"/>
                <a:gd name="T22" fmla="*/ 0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56" y="0"/>
                  </a:moveTo>
                  <a:lnTo>
                    <a:pt x="56" y="9"/>
                  </a:lnTo>
                  <a:lnTo>
                    <a:pt x="56" y="18"/>
                  </a:lnTo>
                  <a:lnTo>
                    <a:pt x="56" y="35"/>
                  </a:lnTo>
                  <a:lnTo>
                    <a:pt x="48" y="44"/>
                  </a:lnTo>
                  <a:lnTo>
                    <a:pt x="32" y="53"/>
                  </a:lnTo>
                  <a:lnTo>
                    <a:pt x="16" y="70"/>
                  </a:lnTo>
                  <a:lnTo>
                    <a:pt x="16" y="79"/>
                  </a:lnTo>
                  <a:lnTo>
                    <a:pt x="16" y="88"/>
                  </a:lnTo>
                  <a:lnTo>
                    <a:pt x="0" y="88"/>
                  </a:lnTo>
                  <a:lnTo>
                    <a:pt x="0" y="105"/>
                  </a:lnTo>
                  <a:lnTo>
                    <a:pt x="0"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68" name="Freeform 619"/>
            <p:cNvSpPr>
              <a:spLocks/>
            </p:cNvSpPr>
            <p:nvPr/>
          </p:nvSpPr>
          <p:spPr bwMode="auto">
            <a:xfrm>
              <a:off x="2859" y="3226"/>
              <a:ext cx="72" cy="158"/>
            </a:xfrm>
            <a:custGeom>
              <a:avLst/>
              <a:gdLst>
                <a:gd name="T0" fmla="*/ 0 w 72"/>
                <a:gd name="T1" fmla="*/ 0 h 158"/>
                <a:gd name="T2" fmla="*/ 8 w 72"/>
                <a:gd name="T3" fmla="*/ 44 h 158"/>
                <a:gd name="T4" fmla="*/ 8 w 72"/>
                <a:gd name="T5" fmla="*/ 53 h 158"/>
                <a:gd name="T6" fmla="*/ 24 w 72"/>
                <a:gd name="T7" fmla="*/ 53 h 158"/>
                <a:gd name="T8" fmla="*/ 24 w 72"/>
                <a:gd name="T9" fmla="*/ 62 h 158"/>
                <a:gd name="T10" fmla="*/ 32 w 72"/>
                <a:gd name="T11" fmla="*/ 79 h 158"/>
                <a:gd name="T12" fmla="*/ 40 w 72"/>
                <a:gd name="T13" fmla="*/ 79 h 158"/>
                <a:gd name="T14" fmla="*/ 40 w 72"/>
                <a:gd name="T15" fmla="*/ 88 h 158"/>
                <a:gd name="T16" fmla="*/ 56 w 72"/>
                <a:gd name="T17" fmla="*/ 88 h 158"/>
                <a:gd name="T18" fmla="*/ 56 w 72"/>
                <a:gd name="T19" fmla="*/ 97 h 158"/>
                <a:gd name="T20" fmla="*/ 56 w 72"/>
                <a:gd name="T21" fmla="*/ 114 h 158"/>
                <a:gd name="T22" fmla="*/ 64 w 72"/>
                <a:gd name="T23" fmla="*/ 114 h 158"/>
                <a:gd name="T24" fmla="*/ 64 w 72"/>
                <a:gd name="T25" fmla="*/ 123 h 158"/>
                <a:gd name="T26" fmla="*/ 72 w 72"/>
                <a:gd name="T27" fmla="*/ 132 h 158"/>
                <a:gd name="T28" fmla="*/ 72 w 72"/>
                <a:gd name="T29" fmla="*/ 149 h 158"/>
                <a:gd name="T30" fmla="*/ 64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0" y="0"/>
                  </a:moveTo>
                  <a:lnTo>
                    <a:pt x="8" y="44"/>
                  </a:lnTo>
                  <a:lnTo>
                    <a:pt x="8" y="53"/>
                  </a:lnTo>
                  <a:lnTo>
                    <a:pt x="24" y="53"/>
                  </a:lnTo>
                  <a:lnTo>
                    <a:pt x="24" y="62"/>
                  </a:lnTo>
                  <a:lnTo>
                    <a:pt x="32" y="79"/>
                  </a:lnTo>
                  <a:lnTo>
                    <a:pt x="40" y="79"/>
                  </a:lnTo>
                  <a:lnTo>
                    <a:pt x="40" y="88"/>
                  </a:lnTo>
                  <a:lnTo>
                    <a:pt x="56" y="88"/>
                  </a:lnTo>
                  <a:lnTo>
                    <a:pt x="56" y="97"/>
                  </a:lnTo>
                  <a:lnTo>
                    <a:pt x="56" y="114"/>
                  </a:lnTo>
                  <a:lnTo>
                    <a:pt x="64" y="114"/>
                  </a:lnTo>
                  <a:lnTo>
                    <a:pt x="64" y="123"/>
                  </a:lnTo>
                  <a:lnTo>
                    <a:pt x="72" y="132"/>
                  </a:lnTo>
                  <a:lnTo>
                    <a:pt x="72" y="149"/>
                  </a:lnTo>
                  <a:lnTo>
                    <a:pt x="64"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69" name="Freeform 620"/>
            <p:cNvSpPr>
              <a:spLocks/>
            </p:cNvSpPr>
            <p:nvPr/>
          </p:nvSpPr>
          <p:spPr bwMode="auto">
            <a:xfrm>
              <a:off x="2763" y="3226"/>
              <a:ext cx="96" cy="114"/>
            </a:xfrm>
            <a:custGeom>
              <a:avLst/>
              <a:gdLst>
                <a:gd name="T0" fmla="*/ 96 w 96"/>
                <a:gd name="T1" fmla="*/ 0 h 114"/>
                <a:gd name="T2" fmla="*/ 72 w 96"/>
                <a:gd name="T3" fmla="*/ 35 h 114"/>
                <a:gd name="T4" fmla="*/ 64 w 96"/>
                <a:gd name="T5" fmla="*/ 44 h 114"/>
                <a:gd name="T6" fmla="*/ 56 w 96"/>
                <a:gd name="T7" fmla="*/ 44 h 114"/>
                <a:gd name="T8" fmla="*/ 40 w 96"/>
                <a:gd name="T9" fmla="*/ 44 h 114"/>
                <a:gd name="T10" fmla="*/ 32 w 96"/>
                <a:gd name="T11" fmla="*/ 44 h 114"/>
                <a:gd name="T12" fmla="*/ 32 w 96"/>
                <a:gd name="T13" fmla="*/ 53 h 114"/>
                <a:gd name="T14" fmla="*/ 24 w 96"/>
                <a:gd name="T15" fmla="*/ 53 h 114"/>
                <a:gd name="T16" fmla="*/ 8 w 96"/>
                <a:gd name="T17" fmla="*/ 62 h 114"/>
                <a:gd name="T18" fmla="*/ 0 w 96"/>
                <a:gd name="T19" fmla="*/ 79 h 114"/>
                <a:gd name="T20" fmla="*/ 0 w 96"/>
                <a:gd name="T21" fmla="*/ 88 h 114"/>
                <a:gd name="T22" fmla="*/ 0 w 96"/>
                <a:gd name="T23" fmla="*/ 97 h 114"/>
                <a:gd name="T24" fmla="*/ 0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96" y="0"/>
                  </a:moveTo>
                  <a:lnTo>
                    <a:pt x="72" y="35"/>
                  </a:lnTo>
                  <a:lnTo>
                    <a:pt x="64" y="44"/>
                  </a:lnTo>
                  <a:lnTo>
                    <a:pt x="56" y="44"/>
                  </a:lnTo>
                  <a:lnTo>
                    <a:pt x="40" y="44"/>
                  </a:lnTo>
                  <a:lnTo>
                    <a:pt x="32" y="44"/>
                  </a:lnTo>
                  <a:lnTo>
                    <a:pt x="32" y="53"/>
                  </a:lnTo>
                  <a:lnTo>
                    <a:pt x="24" y="53"/>
                  </a:lnTo>
                  <a:lnTo>
                    <a:pt x="8" y="62"/>
                  </a:lnTo>
                  <a:lnTo>
                    <a:pt x="0" y="79"/>
                  </a:lnTo>
                  <a:lnTo>
                    <a:pt x="0" y="88"/>
                  </a:lnTo>
                  <a:lnTo>
                    <a:pt x="0" y="97"/>
                  </a:lnTo>
                  <a:lnTo>
                    <a:pt x="0"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70" name="Freeform 621"/>
            <p:cNvSpPr>
              <a:spLocks/>
            </p:cNvSpPr>
            <p:nvPr/>
          </p:nvSpPr>
          <p:spPr bwMode="auto">
            <a:xfrm>
              <a:off x="2803" y="3270"/>
              <a:ext cx="48" cy="132"/>
            </a:xfrm>
            <a:custGeom>
              <a:avLst/>
              <a:gdLst>
                <a:gd name="T0" fmla="*/ 0 w 48"/>
                <a:gd name="T1" fmla="*/ 0 h 132"/>
                <a:gd name="T2" fmla="*/ 0 w 48"/>
                <a:gd name="T3" fmla="*/ 9 h 132"/>
                <a:gd name="T4" fmla="*/ 0 w 48"/>
                <a:gd name="T5" fmla="*/ 18 h 132"/>
                <a:gd name="T6" fmla="*/ 0 w 48"/>
                <a:gd name="T7" fmla="*/ 35 h 132"/>
                <a:gd name="T8" fmla="*/ 0 w 48"/>
                <a:gd name="T9" fmla="*/ 44 h 132"/>
                <a:gd name="T10" fmla="*/ 16 w 48"/>
                <a:gd name="T11" fmla="*/ 53 h 132"/>
                <a:gd name="T12" fmla="*/ 24 w 48"/>
                <a:gd name="T13" fmla="*/ 70 h 132"/>
                <a:gd name="T14" fmla="*/ 24 w 48"/>
                <a:gd name="T15" fmla="*/ 79 h 132"/>
                <a:gd name="T16" fmla="*/ 32 w 48"/>
                <a:gd name="T17" fmla="*/ 88 h 132"/>
                <a:gd name="T18" fmla="*/ 32 w 48"/>
                <a:gd name="T19" fmla="*/ 105 h 132"/>
                <a:gd name="T20" fmla="*/ 48 w 48"/>
                <a:gd name="T21" fmla="*/ 105 h 132"/>
                <a:gd name="T22" fmla="*/ 48 w 48"/>
                <a:gd name="T23" fmla="*/ 114 h 132"/>
                <a:gd name="T24" fmla="*/ 48 w 48"/>
                <a:gd name="T25" fmla="*/ 123 h 132"/>
                <a:gd name="T26" fmla="*/ 48 w 48"/>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8"/>
                <a:gd name="T43" fmla="*/ 0 h 132"/>
                <a:gd name="T44" fmla="*/ 48 w 48"/>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8" h="132">
                  <a:moveTo>
                    <a:pt x="0" y="0"/>
                  </a:moveTo>
                  <a:lnTo>
                    <a:pt x="0" y="9"/>
                  </a:lnTo>
                  <a:lnTo>
                    <a:pt x="0" y="18"/>
                  </a:lnTo>
                  <a:lnTo>
                    <a:pt x="0" y="35"/>
                  </a:lnTo>
                  <a:lnTo>
                    <a:pt x="0" y="44"/>
                  </a:lnTo>
                  <a:lnTo>
                    <a:pt x="16" y="53"/>
                  </a:lnTo>
                  <a:lnTo>
                    <a:pt x="24" y="70"/>
                  </a:lnTo>
                  <a:lnTo>
                    <a:pt x="24" y="79"/>
                  </a:lnTo>
                  <a:lnTo>
                    <a:pt x="32" y="88"/>
                  </a:lnTo>
                  <a:lnTo>
                    <a:pt x="32" y="105"/>
                  </a:lnTo>
                  <a:lnTo>
                    <a:pt x="48" y="105"/>
                  </a:lnTo>
                  <a:lnTo>
                    <a:pt x="48" y="114"/>
                  </a:lnTo>
                  <a:lnTo>
                    <a:pt x="48" y="123"/>
                  </a:lnTo>
                  <a:lnTo>
                    <a:pt x="48"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71" name="Freeform 622"/>
            <p:cNvSpPr>
              <a:spLocks/>
            </p:cNvSpPr>
            <p:nvPr/>
          </p:nvSpPr>
          <p:spPr bwMode="auto">
            <a:xfrm>
              <a:off x="2851" y="3305"/>
              <a:ext cx="40" cy="88"/>
            </a:xfrm>
            <a:custGeom>
              <a:avLst/>
              <a:gdLst>
                <a:gd name="T0" fmla="*/ 40 w 40"/>
                <a:gd name="T1" fmla="*/ 0 h 88"/>
                <a:gd name="T2" fmla="*/ 40 w 40"/>
                <a:gd name="T3" fmla="*/ 26 h 88"/>
                <a:gd name="T4" fmla="*/ 32 w 40"/>
                <a:gd name="T5" fmla="*/ 35 h 88"/>
                <a:gd name="T6" fmla="*/ 24 w 40"/>
                <a:gd name="T7" fmla="*/ 44 h 88"/>
                <a:gd name="T8" fmla="*/ 8 w 40"/>
                <a:gd name="T9" fmla="*/ 44 h 88"/>
                <a:gd name="T10" fmla="*/ 8 w 40"/>
                <a:gd name="T11" fmla="*/ 62 h 88"/>
                <a:gd name="T12" fmla="*/ 0 w 40"/>
                <a:gd name="T13" fmla="*/ 62 h 88"/>
                <a:gd name="T14" fmla="*/ 0 w 40"/>
                <a:gd name="T15" fmla="*/ 70 h 88"/>
                <a:gd name="T16" fmla="*/ 0 w 40"/>
                <a:gd name="T17" fmla="*/ 79 h 88"/>
                <a:gd name="T18" fmla="*/ 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40" y="0"/>
                  </a:moveTo>
                  <a:lnTo>
                    <a:pt x="40" y="26"/>
                  </a:lnTo>
                  <a:lnTo>
                    <a:pt x="32" y="35"/>
                  </a:lnTo>
                  <a:lnTo>
                    <a:pt x="24" y="44"/>
                  </a:lnTo>
                  <a:lnTo>
                    <a:pt x="8" y="44"/>
                  </a:lnTo>
                  <a:lnTo>
                    <a:pt x="8" y="62"/>
                  </a:lnTo>
                  <a:lnTo>
                    <a:pt x="0" y="62"/>
                  </a:lnTo>
                  <a:lnTo>
                    <a:pt x="0" y="70"/>
                  </a:lnTo>
                  <a:lnTo>
                    <a:pt x="0" y="79"/>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72" name="Freeform 623"/>
            <p:cNvSpPr>
              <a:spLocks/>
            </p:cNvSpPr>
            <p:nvPr/>
          </p:nvSpPr>
          <p:spPr bwMode="auto">
            <a:xfrm>
              <a:off x="2867" y="3279"/>
              <a:ext cx="64" cy="140"/>
            </a:xfrm>
            <a:custGeom>
              <a:avLst/>
              <a:gdLst>
                <a:gd name="T0" fmla="*/ 64 w 64"/>
                <a:gd name="T1" fmla="*/ 0 h 140"/>
                <a:gd name="T2" fmla="*/ 56 w 64"/>
                <a:gd name="T3" fmla="*/ 61 h 140"/>
                <a:gd name="T4" fmla="*/ 48 w 64"/>
                <a:gd name="T5" fmla="*/ 70 h 140"/>
                <a:gd name="T6" fmla="*/ 32 w 64"/>
                <a:gd name="T7" fmla="*/ 79 h 140"/>
                <a:gd name="T8" fmla="*/ 32 w 64"/>
                <a:gd name="T9" fmla="*/ 105 h 140"/>
                <a:gd name="T10" fmla="*/ 24 w 64"/>
                <a:gd name="T11" fmla="*/ 114 h 140"/>
                <a:gd name="T12" fmla="*/ 24 w 64"/>
                <a:gd name="T13" fmla="*/ 123 h 140"/>
                <a:gd name="T14" fmla="*/ 16 w 64"/>
                <a:gd name="T15" fmla="*/ 123 h 140"/>
                <a:gd name="T16" fmla="*/ 0 w 64"/>
                <a:gd name="T17" fmla="*/ 123 h 140"/>
                <a:gd name="T18" fmla="*/ 0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64" y="0"/>
                  </a:moveTo>
                  <a:lnTo>
                    <a:pt x="56" y="61"/>
                  </a:lnTo>
                  <a:lnTo>
                    <a:pt x="48" y="70"/>
                  </a:lnTo>
                  <a:lnTo>
                    <a:pt x="32" y="79"/>
                  </a:lnTo>
                  <a:lnTo>
                    <a:pt x="32" y="105"/>
                  </a:lnTo>
                  <a:lnTo>
                    <a:pt x="24" y="114"/>
                  </a:lnTo>
                  <a:lnTo>
                    <a:pt x="24" y="123"/>
                  </a:lnTo>
                  <a:lnTo>
                    <a:pt x="16" y="123"/>
                  </a:lnTo>
                  <a:lnTo>
                    <a:pt x="0" y="123"/>
                  </a:lnTo>
                  <a:lnTo>
                    <a:pt x="0"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73" name="Freeform 624"/>
            <p:cNvSpPr>
              <a:spLocks/>
            </p:cNvSpPr>
            <p:nvPr/>
          </p:nvSpPr>
          <p:spPr bwMode="auto">
            <a:xfrm>
              <a:off x="2883" y="3226"/>
              <a:ext cx="104" cy="193"/>
            </a:xfrm>
            <a:custGeom>
              <a:avLst/>
              <a:gdLst>
                <a:gd name="T0" fmla="*/ 0 w 104"/>
                <a:gd name="T1" fmla="*/ 0 h 193"/>
                <a:gd name="T2" fmla="*/ 16 w 104"/>
                <a:gd name="T3" fmla="*/ 18 h 193"/>
                <a:gd name="T4" fmla="*/ 32 w 104"/>
                <a:gd name="T5" fmla="*/ 35 h 193"/>
                <a:gd name="T6" fmla="*/ 40 w 104"/>
                <a:gd name="T7" fmla="*/ 44 h 193"/>
                <a:gd name="T8" fmla="*/ 40 w 104"/>
                <a:gd name="T9" fmla="*/ 53 h 193"/>
                <a:gd name="T10" fmla="*/ 48 w 104"/>
                <a:gd name="T11" fmla="*/ 53 h 193"/>
                <a:gd name="T12" fmla="*/ 48 w 104"/>
                <a:gd name="T13" fmla="*/ 62 h 193"/>
                <a:gd name="T14" fmla="*/ 56 w 104"/>
                <a:gd name="T15" fmla="*/ 62 h 193"/>
                <a:gd name="T16" fmla="*/ 72 w 104"/>
                <a:gd name="T17" fmla="*/ 79 h 193"/>
                <a:gd name="T18" fmla="*/ 72 w 104"/>
                <a:gd name="T19" fmla="*/ 88 h 193"/>
                <a:gd name="T20" fmla="*/ 80 w 104"/>
                <a:gd name="T21" fmla="*/ 88 h 193"/>
                <a:gd name="T22" fmla="*/ 80 w 104"/>
                <a:gd name="T23" fmla="*/ 97 h 193"/>
                <a:gd name="T24" fmla="*/ 88 w 104"/>
                <a:gd name="T25" fmla="*/ 97 h 193"/>
                <a:gd name="T26" fmla="*/ 88 w 104"/>
                <a:gd name="T27" fmla="*/ 114 h 193"/>
                <a:gd name="T28" fmla="*/ 88 w 104"/>
                <a:gd name="T29" fmla="*/ 123 h 193"/>
                <a:gd name="T30" fmla="*/ 104 w 104"/>
                <a:gd name="T31" fmla="*/ 132 h 193"/>
                <a:gd name="T32" fmla="*/ 104 w 104"/>
                <a:gd name="T33" fmla="*/ 149 h 193"/>
                <a:gd name="T34" fmla="*/ 104 w 104"/>
                <a:gd name="T35" fmla="*/ 158 h 193"/>
                <a:gd name="T36" fmla="*/ 104 w 104"/>
                <a:gd name="T37" fmla="*/ 167 h 193"/>
                <a:gd name="T38" fmla="*/ 104 w 104"/>
                <a:gd name="T39" fmla="*/ 176 h 193"/>
                <a:gd name="T40" fmla="*/ 104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0" y="0"/>
                  </a:moveTo>
                  <a:lnTo>
                    <a:pt x="16" y="18"/>
                  </a:lnTo>
                  <a:lnTo>
                    <a:pt x="32" y="35"/>
                  </a:lnTo>
                  <a:lnTo>
                    <a:pt x="40" y="44"/>
                  </a:lnTo>
                  <a:lnTo>
                    <a:pt x="40" y="53"/>
                  </a:lnTo>
                  <a:lnTo>
                    <a:pt x="48" y="53"/>
                  </a:lnTo>
                  <a:lnTo>
                    <a:pt x="48" y="62"/>
                  </a:lnTo>
                  <a:lnTo>
                    <a:pt x="56" y="62"/>
                  </a:lnTo>
                  <a:lnTo>
                    <a:pt x="72" y="79"/>
                  </a:lnTo>
                  <a:lnTo>
                    <a:pt x="72" y="88"/>
                  </a:lnTo>
                  <a:lnTo>
                    <a:pt x="80" y="88"/>
                  </a:lnTo>
                  <a:lnTo>
                    <a:pt x="80" y="97"/>
                  </a:lnTo>
                  <a:lnTo>
                    <a:pt x="88" y="97"/>
                  </a:lnTo>
                  <a:lnTo>
                    <a:pt x="88" y="114"/>
                  </a:lnTo>
                  <a:lnTo>
                    <a:pt x="88" y="123"/>
                  </a:lnTo>
                  <a:lnTo>
                    <a:pt x="104" y="132"/>
                  </a:lnTo>
                  <a:lnTo>
                    <a:pt x="104" y="149"/>
                  </a:lnTo>
                  <a:lnTo>
                    <a:pt x="104" y="158"/>
                  </a:lnTo>
                  <a:lnTo>
                    <a:pt x="104" y="167"/>
                  </a:lnTo>
                  <a:lnTo>
                    <a:pt x="104" y="176"/>
                  </a:lnTo>
                  <a:lnTo>
                    <a:pt x="104"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74" name="Freeform 625"/>
            <p:cNvSpPr>
              <a:spLocks/>
            </p:cNvSpPr>
            <p:nvPr/>
          </p:nvSpPr>
          <p:spPr bwMode="auto">
            <a:xfrm>
              <a:off x="2779" y="3305"/>
              <a:ext cx="16" cy="106"/>
            </a:xfrm>
            <a:custGeom>
              <a:avLst/>
              <a:gdLst>
                <a:gd name="T0" fmla="*/ 8 w 16"/>
                <a:gd name="T1" fmla="*/ 0 h 106"/>
                <a:gd name="T2" fmla="*/ 8 w 16"/>
                <a:gd name="T3" fmla="*/ 9 h 106"/>
                <a:gd name="T4" fmla="*/ 8 w 16"/>
                <a:gd name="T5" fmla="*/ 26 h 106"/>
                <a:gd name="T6" fmla="*/ 8 w 16"/>
                <a:gd name="T7" fmla="*/ 35 h 106"/>
                <a:gd name="T8" fmla="*/ 16 w 16"/>
                <a:gd name="T9" fmla="*/ 35 h 106"/>
                <a:gd name="T10" fmla="*/ 16 w 16"/>
                <a:gd name="T11" fmla="*/ 44 h 106"/>
                <a:gd name="T12" fmla="*/ 16 w 16"/>
                <a:gd name="T13" fmla="*/ 62 h 106"/>
                <a:gd name="T14" fmla="*/ 8 w 16"/>
                <a:gd name="T15" fmla="*/ 70 h 106"/>
                <a:gd name="T16" fmla="*/ 8 w 16"/>
                <a:gd name="T17" fmla="*/ 79 h 106"/>
                <a:gd name="T18" fmla="*/ 0 w 16"/>
                <a:gd name="T19" fmla="*/ 88 h 106"/>
                <a:gd name="T20" fmla="*/ 0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16" y="35"/>
                  </a:lnTo>
                  <a:lnTo>
                    <a:pt x="16" y="44"/>
                  </a:lnTo>
                  <a:lnTo>
                    <a:pt x="16" y="62"/>
                  </a:lnTo>
                  <a:lnTo>
                    <a:pt x="8" y="70"/>
                  </a:lnTo>
                  <a:lnTo>
                    <a:pt x="8" y="79"/>
                  </a:lnTo>
                  <a:lnTo>
                    <a:pt x="0" y="88"/>
                  </a:lnTo>
                  <a:lnTo>
                    <a:pt x="0"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75" name="Freeform 626"/>
            <p:cNvSpPr>
              <a:spLocks/>
            </p:cNvSpPr>
            <p:nvPr/>
          </p:nvSpPr>
          <p:spPr bwMode="auto">
            <a:xfrm>
              <a:off x="2803" y="3375"/>
              <a:ext cx="16" cy="62"/>
            </a:xfrm>
            <a:custGeom>
              <a:avLst/>
              <a:gdLst>
                <a:gd name="T0" fmla="*/ 0 w 16"/>
                <a:gd name="T1" fmla="*/ 0 h 62"/>
                <a:gd name="T2" fmla="*/ 16 w 16"/>
                <a:gd name="T3" fmla="*/ 9 h 62"/>
                <a:gd name="T4" fmla="*/ 16 w 16"/>
                <a:gd name="T5" fmla="*/ 18 h 62"/>
                <a:gd name="T6" fmla="*/ 16 w 16"/>
                <a:gd name="T7" fmla="*/ 27 h 62"/>
                <a:gd name="T8" fmla="*/ 16 w 16"/>
                <a:gd name="T9" fmla="*/ 44 h 62"/>
                <a:gd name="T10" fmla="*/ 16 w 16"/>
                <a:gd name="T11" fmla="*/ 53 h 62"/>
                <a:gd name="T12" fmla="*/ 16 w 16"/>
                <a:gd name="T13" fmla="*/ 62 h 62"/>
                <a:gd name="T14" fmla="*/ 0 60000 65536"/>
                <a:gd name="T15" fmla="*/ 0 60000 65536"/>
                <a:gd name="T16" fmla="*/ 0 60000 65536"/>
                <a:gd name="T17" fmla="*/ 0 60000 65536"/>
                <a:gd name="T18" fmla="*/ 0 60000 65536"/>
                <a:gd name="T19" fmla="*/ 0 60000 65536"/>
                <a:gd name="T20" fmla="*/ 0 60000 65536"/>
                <a:gd name="T21" fmla="*/ 0 w 16"/>
                <a:gd name="T22" fmla="*/ 0 h 62"/>
                <a:gd name="T23" fmla="*/ 16 w 16"/>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2">
                  <a:moveTo>
                    <a:pt x="0" y="0"/>
                  </a:moveTo>
                  <a:lnTo>
                    <a:pt x="16" y="9"/>
                  </a:lnTo>
                  <a:lnTo>
                    <a:pt x="16" y="18"/>
                  </a:lnTo>
                  <a:lnTo>
                    <a:pt x="16" y="27"/>
                  </a:lnTo>
                  <a:lnTo>
                    <a:pt x="16" y="44"/>
                  </a:lnTo>
                  <a:lnTo>
                    <a:pt x="16" y="53"/>
                  </a:lnTo>
                  <a:lnTo>
                    <a:pt x="16"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76" name="Freeform 627"/>
            <p:cNvSpPr>
              <a:spLocks/>
            </p:cNvSpPr>
            <p:nvPr/>
          </p:nvSpPr>
          <p:spPr bwMode="auto">
            <a:xfrm>
              <a:off x="2731" y="3340"/>
              <a:ext cx="40" cy="79"/>
            </a:xfrm>
            <a:custGeom>
              <a:avLst/>
              <a:gdLst>
                <a:gd name="T0" fmla="*/ 32 w 40"/>
                <a:gd name="T1" fmla="*/ 0 h 79"/>
                <a:gd name="T2" fmla="*/ 40 w 40"/>
                <a:gd name="T3" fmla="*/ 9 h 79"/>
                <a:gd name="T4" fmla="*/ 32 w 40"/>
                <a:gd name="T5" fmla="*/ 18 h 79"/>
                <a:gd name="T6" fmla="*/ 32 w 40"/>
                <a:gd name="T7" fmla="*/ 35 h 79"/>
                <a:gd name="T8" fmla="*/ 24 w 40"/>
                <a:gd name="T9" fmla="*/ 35 h 79"/>
                <a:gd name="T10" fmla="*/ 8 w 40"/>
                <a:gd name="T11" fmla="*/ 44 h 79"/>
                <a:gd name="T12" fmla="*/ 0 w 40"/>
                <a:gd name="T13" fmla="*/ 53 h 79"/>
                <a:gd name="T14" fmla="*/ 0 w 40"/>
                <a:gd name="T15" fmla="*/ 62 h 79"/>
                <a:gd name="T16" fmla="*/ 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32" y="0"/>
                  </a:moveTo>
                  <a:lnTo>
                    <a:pt x="40" y="9"/>
                  </a:lnTo>
                  <a:lnTo>
                    <a:pt x="32" y="18"/>
                  </a:lnTo>
                  <a:lnTo>
                    <a:pt x="32" y="35"/>
                  </a:lnTo>
                  <a:lnTo>
                    <a:pt x="24" y="35"/>
                  </a:lnTo>
                  <a:lnTo>
                    <a:pt x="8" y="44"/>
                  </a:lnTo>
                  <a:lnTo>
                    <a:pt x="0" y="53"/>
                  </a:lnTo>
                  <a:lnTo>
                    <a:pt x="0" y="62"/>
                  </a:lnTo>
                  <a:lnTo>
                    <a:pt x="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77" name="Freeform 628"/>
            <p:cNvSpPr>
              <a:spLocks/>
            </p:cNvSpPr>
            <p:nvPr/>
          </p:nvSpPr>
          <p:spPr bwMode="auto">
            <a:xfrm>
              <a:off x="2715" y="3288"/>
              <a:ext cx="56" cy="70"/>
            </a:xfrm>
            <a:custGeom>
              <a:avLst/>
              <a:gdLst>
                <a:gd name="T0" fmla="*/ 56 w 56"/>
                <a:gd name="T1" fmla="*/ 0 h 70"/>
                <a:gd name="T2" fmla="*/ 48 w 56"/>
                <a:gd name="T3" fmla="*/ 0 h 70"/>
                <a:gd name="T4" fmla="*/ 40 w 56"/>
                <a:gd name="T5" fmla="*/ 0 h 70"/>
                <a:gd name="T6" fmla="*/ 24 w 56"/>
                <a:gd name="T7" fmla="*/ 17 h 70"/>
                <a:gd name="T8" fmla="*/ 16 w 56"/>
                <a:gd name="T9" fmla="*/ 17 h 70"/>
                <a:gd name="T10" fmla="*/ 16 w 56"/>
                <a:gd name="T11" fmla="*/ 26 h 70"/>
                <a:gd name="T12" fmla="*/ 8 w 56"/>
                <a:gd name="T13" fmla="*/ 26 h 70"/>
                <a:gd name="T14" fmla="*/ 8 w 56"/>
                <a:gd name="T15" fmla="*/ 35 h 70"/>
                <a:gd name="T16" fmla="*/ 8 w 56"/>
                <a:gd name="T17" fmla="*/ 52 h 70"/>
                <a:gd name="T18" fmla="*/ 0 w 56"/>
                <a:gd name="T19" fmla="*/ 61 h 70"/>
                <a:gd name="T20" fmla="*/ 0 w 56"/>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6"/>
                <a:gd name="T34" fmla="*/ 0 h 70"/>
                <a:gd name="T35" fmla="*/ 56 w 56"/>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6" h="70">
                  <a:moveTo>
                    <a:pt x="56" y="0"/>
                  </a:moveTo>
                  <a:lnTo>
                    <a:pt x="48" y="0"/>
                  </a:lnTo>
                  <a:lnTo>
                    <a:pt x="40" y="0"/>
                  </a:lnTo>
                  <a:lnTo>
                    <a:pt x="24" y="17"/>
                  </a:lnTo>
                  <a:lnTo>
                    <a:pt x="16" y="17"/>
                  </a:lnTo>
                  <a:lnTo>
                    <a:pt x="16" y="26"/>
                  </a:lnTo>
                  <a:lnTo>
                    <a:pt x="8" y="26"/>
                  </a:lnTo>
                  <a:lnTo>
                    <a:pt x="8" y="35"/>
                  </a:lnTo>
                  <a:lnTo>
                    <a:pt x="8" y="52"/>
                  </a:lnTo>
                  <a:lnTo>
                    <a:pt x="0" y="61"/>
                  </a:lnTo>
                  <a:lnTo>
                    <a:pt x="0"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78" name="Freeform 629"/>
            <p:cNvSpPr>
              <a:spLocks/>
            </p:cNvSpPr>
            <p:nvPr/>
          </p:nvSpPr>
          <p:spPr bwMode="auto">
            <a:xfrm>
              <a:off x="2979" y="3331"/>
              <a:ext cx="72" cy="80"/>
            </a:xfrm>
            <a:custGeom>
              <a:avLst/>
              <a:gdLst>
                <a:gd name="T0" fmla="*/ 0 w 72"/>
                <a:gd name="T1" fmla="*/ 0 h 80"/>
                <a:gd name="T2" fmla="*/ 0 w 72"/>
                <a:gd name="T3" fmla="*/ 9 h 80"/>
                <a:gd name="T4" fmla="*/ 8 w 72"/>
                <a:gd name="T5" fmla="*/ 9 h 80"/>
                <a:gd name="T6" fmla="*/ 16 w 72"/>
                <a:gd name="T7" fmla="*/ 9 h 80"/>
                <a:gd name="T8" fmla="*/ 32 w 72"/>
                <a:gd name="T9" fmla="*/ 18 h 80"/>
                <a:gd name="T10" fmla="*/ 40 w 72"/>
                <a:gd name="T11" fmla="*/ 36 h 80"/>
                <a:gd name="T12" fmla="*/ 48 w 72"/>
                <a:gd name="T13" fmla="*/ 44 h 80"/>
                <a:gd name="T14" fmla="*/ 64 w 72"/>
                <a:gd name="T15" fmla="*/ 53 h 80"/>
                <a:gd name="T16" fmla="*/ 64 w 72"/>
                <a:gd name="T17" fmla="*/ 62 h 80"/>
                <a:gd name="T18" fmla="*/ 64 w 72"/>
                <a:gd name="T19" fmla="*/ 80 h 80"/>
                <a:gd name="T20" fmla="*/ 72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0" y="0"/>
                  </a:moveTo>
                  <a:lnTo>
                    <a:pt x="0" y="9"/>
                  </a:lnTo>
                  <a:lnTo>
                    <a:pt x="8" y="9"/>
                  </a:lnTo>
                  <a:lnTo>
                    <a:pt x="16" y="9"/>
                  </a:lnTo>
                  <a:lnTo>
                    <a:pt x="32" y="18"/>
                  </a:lnTo>
                  <a:lnTo>
                    <a:pt x="40" y="36"/>
                  </a:lnTo>
                  <a:lnTo>
                    <a:pt x="48" y="44"/>
                  </a:lnTo>
                  <a:lnTo>
                    <a:pt x="64" y="53"/>
                  </a:lnTo>
                  <a:lnTo>
                    <a:pt x="64" y="62"/>
                  </a:lnTo>
                  <a:lnTo>
                    <a:pt x="64" y="80"/>
                  </a:lnTo>
                  <a:lnTo>
                    <a:pt x="72"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79" name="Freeform 630"/>
            <p:cNvSpPr>
              <a:spLocks/>
            </p:cNvSpPr>
            <p:nvPr/>
          </p:nvSpPr>
          <p:spPr bwMode="auto">
            <a:xfrm>
              <a:off x="2931" y="3323"/>
              <a:ext cx="40" cy="105"/>
            </a:xfrm>
            <a:custGeom>
              <a:avLst/>
              <a:gdLst>
                <a:gd name="T0" fmla="*/ 40 w 40"/>
                <a:gd name="T1" fmla="*/ 0 h 105"/>
                <a:gd name="T2" fmla="*/ 32 w 40"/>
                <a:gd name="T3" fmla="*/ 17 h 105"/>
                <a:gd name="T4" fmla="*/ 32 w 40"/>
                <a:gd name="T5" fmla="*/ 26 h 105"/>
                <a:gd name="T6" fmla="*/ 32 w 40"/>
                <a:gd name="T7" fmla="*/ 35 h 105"/>
                <a:gd name="T8" fmla="*/ 24 w 40"/>
                <a:gd name="T9" fmla="*/ 35 h 105"/>
                <a:gd name="T10" fmla="*/ 24 w 40"/>
                <a:gd name="T11" fmla="*/ 52 h 105"/>
                <a:gd name="T12" fmla="*/ 8 w 40"/>
                <a:gd name="T13" fmla="*/ 61 h 105"/>
                <a:gd name="T14" fmla="*/ 0 w 40"/>
                <a:gd name="T15" fmla="*/ 70 h 105"/>
                <a:gd name="T16" fmla="*/ 0 w 40"/>
                <a:gd name="T17" fmla="*/ 79 h 105"/>
                <a:gd name="T18" fmla="*/ 0 w 40"/>
                <a:gd name="T19" fmla="*/ 96 h 105"/>
                <a:gd name="T20" fmla="*/ 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40" y="0"/>
                  </a:moveTo>
                  <a:lnTo>
                    <a:pt x="32" y="17"/>
                  </a:lnTo>
                  <a:lnTo>
                    <a:pt x="32" y="26"/>
                  </a:lnTo>
                  <a:lnTo>
                    <a:pt x="32" y="35"/>
                  </a:lnTo>
                  <a:lnTo>
                    <a:pt x="24" y="35"/>
                  </a:lnTo>
                  <a:lnTo>
                    <a:pt x="24" y="52"/>
                  </a:lnTo>
                  <a:lnTo>
                    <a:pt x="8" y="61"/>
                  </a:lnTo>
                  <a:lnTo>
                    <a:pt x="0" y="70"/>
                  </a:lnTo>
                  <a:lnTo>
                    <a:pt x="0" y="79"/>
                  </a:lnTo>
                  <a:lnTo>
                    <a:pt x="0" y="96"/>
                  </a:lnTo>
                  <a:lnTo>
                    <a:pt x="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80" name="Freeform 631"/>
            <p:cNvSpPr>
              <a:spLocks/>
            </p:cNvSpPr>
            <p:nvPr/>
          </p:nvSpPr>
          <p:spPr bwMode="auto">
            <a:xfrm>
              <a:off x="2995" y="3411"/>
              <a:ext cx="48" cy="70"/>
            </a:xfrm>
            <a:custGeom>
              <a:avLst/>
              <a:gdLst>
                <a:gd name="T0" fmla="*/ 0 w 48"/>
                <a:gd name="T1" fmla="*/ 0 h 70"/>
                <a:gd name="T2" fmla="*/ 0 w 48"/>
                <a:gd name="T3" fmla="*/ 8 h 70"/>
                <a:gd name="T4" fmla="*/ 16 w 48"/>
                <a:gd name="T5" fmla="*/ 8 h 70"/>
                <a:gd name="T6" fmla="*/ 24 w 48"/>
                <a:gd name="T7" fmla="*/ 17 h 70"/>
                <a:gd name="T8" fmla="*/ 32 w 48"/>
                <a:gd name="T9" fmla="*/ 17 h 70"/>
                <a:gd name="T10" fmla="*/ 32 w 48"/>
                <a:gd name="T11" fmla="*/ 35 h 70"/>
                <a:gd name="T12" fmla="*/ 48 w 48"/>
                <a:gd name="T13" fmla="*/ 44 h 70"/>
                <a:gd name="T14" fmla="*/ 48 w 48"/>
                <a:gd name="T15" fmla="*/ 52 h 70"/>
                <a:gd name="T16" fmla="*/ 48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0" y="0"/>
                  </a:moveTo>
                  <a:lnTo>
                    <a:pt x="0" y="8"/>
                  </a:lnTo>
                  <a:lnTo>
                    <a:pt x="16" y="8"/>
                  </a:lnTo>
                  <a:lnTo>
                    <a:pt x="24" y="17"/>
                  </a:lnTo>
                  <a:lnTo>
                    <a:pt x="32" y="17"/>
                  </a:lnTo>
                  <a:lnTo>
                    <a:pt x="32" y="35"/>
                  </a:lnTo>
                  <a:lnTo>
                    <a:pt x="48" y="44"/>
                  </a:lnTo>
                  <a:lnTo>
                    <a:pt x="48" y="52"/>
                  </a:lnTo>
                  <a:lnTo>
                    <a:pt x="48"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81" name="Freeform 632"/>
            <p:cNvSpPr>
              <a:spLocks/>
            </p:cNvSpPr>
            <p:nvPr/>
          </p:nvSpPr>
          <p:spPr bwMode="auto">
            <a:xfrm>
              <a:off x="2907" y="3419"/>
              <a:ext cx="24" cy="71"/>
            </a:xfrm>
            <a:custGeom>
              <a:avLst/>
              <a:gdLst>
                <a:gd name="T0" fmla="*/ 0 w 24"/>
                <a:gd name="T1" fmla="*/ 0 h 71"/>
                <a:gd name="T2" fmla="*/ 0 w 24"/>
                <a:gd name="T3" fmla="*/ 9 h 71"/>
                <a:gd name="T4" fmla="*/ 8 w 24"/>
                <a:gd name="T5" fmla="*/ 27 h 71"/>
                <a:gd name="T6" fmla="*/ 16 w 24"/>
                <a:gd name="T7" fmla="*/ 36 h 71"/>
                <a:gd name="T8" fmla="*/ 16 w 24"/>
                <a:gd name="T9" fmla="*/ 44 h 71"/>
                <a:gd name="T10" fmla="*/ 16 w 24"/>
                <a:gd name="T11" fmla="*/ 62 h 71"/>
                <a:gd name="T12" fmla="*/ 24 w 24"/>
                <a:gd name="T13" fmla="*/ 62 h 71"/>
                <a:gd name="T14" fmla="*/ 24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0" y="0"/>
                  </a:moveTo>
                  <a:lnTo>
                    <a:pt x="0" y="9"/>
                  </a:lnTo>
                  <a:lnTo>
                    <a:pt x="8" y="27"/>
                  </a:lnTo>
                  <a:lnTo>
                    <a:pt x="16" y="36"/>
                  </a:lnTo>
                  <a:lnTo>
                    <a:pt x="16" y="44"/>
                  </a:lnTo>
                  <a:lnTo>
                    <a:pt x="16" y="62"/>
                  </a:lnTo>
                  <a:lnTo>
                    <a:pt x="24" y="62"/>
                  </a:lnTo>
                  <a:lnTo>
                    <a:pt x="24"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82" name="Freeform 633"/>
            <p:cNvSpPr>
              <a:spLocks/>
            </p:cNvSpPr>
            <p:nvPr/>
          </p:nvSpPr>
          <p:spPr bwMode="auto">
            <a:xfrm>
              <a:off x="2779" y="3419"/>
              <a:ext cx="48" cy="71"/>
            </a:xfrm>
            <a:custGeom>
              <a:avLst/>
              <a:gdLst>
                <a:gd name="T0" fmla="*/ 48 w 48"/>
                <a:gd name="T1" fmla="*/ 0 h 71"/>
                <a:gd name="T2" fmla="*/ 40 w 48"/>
                <a:gd name="T3" fmla="*/ 9 h 71"/>
                <a:gd name="T4" fmla="*/ 32 w 48"/>
                <a:gd name="T5" fmla="*/ 27 h 71"/>
                <a:gd name="T6" fmla="*/ 16 w 48"/>
                <a:gd name="T7" fmla="*/ 36 h 71"/>
                <a:gd name="T8" fmla="*/ 8 w 48"/>
                <a:gd name="T9" fmla="*/ 44 h 71"/>
                <a:gd name="T10" fmla="*/ 0 w 48"/>
                <a:gd name="T11" fmla="*/ 44 h 71"/>
                <a:gd name="T12" fmla="*/ 0 w 48"/>
                <a:gd name="T13" fmla="*/ 62 h 71"/>
                <a:gd name="T14" fmla="*/ 0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48" y="0"/>
                  </a:moveTo>
                  <a:lnTo>
                    <a:pt x="40" y="9"/>
                  </a:lnTo>
                  <a:lnTo>
                    <a:pt x="32" y="27"/>
                  </a:lnTo>
                  <a:lnTo>
                    <a:pt x="16" y="36"/>
                  </a:lnTo>
                  <a:lnTo>
                    <a:pt x="8" y="44"/>
                  </a:lnTo>
                  <a:lnTo>
                    <a:pt x="0" y="44"/>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83" name="Freeform 634"/>
            <p:cNvSpPr>
              <a:spLocks/>
            </p:cNvSpPr>
            <p:nvPr/>
          </p:nvSpPr>
          <p:spPr bwMode="auto">
            <a:xfrm>
              <a:off x="2787" y="3367"/>
              <a:ext cx="72" cy="123"/>
            </a:xfrm>
            <a:custGeom>
              <a:avLst/>
              <a:gdLst>
                <a:gd name="T0" fmla="*/ 8 w 72"/>
                <a:gd name="T1" fmla="*/ 0 h 123"/>
                <a:gd name="T2" fmla="*/ 0 w 72"/>
                <a:gd name="T3" fmla="*/ 8 h 123"/>
                <a:gd name="T4" fmla="*/ 8 w 72"/>
                <a:gd name="T5" fmla="*/ 17 h 123"/>
                <a:gd name="T6" fmla="*/ 8 w 72"/>
                <a:gd name="T7" fmla="*/ 26 h 123"/>
                <a:gd name="T8" fmla="*/ 24 w 72"/>
                <a:gd name="T9" fmla="*/ 44 h 123"/>
                <a:gd name="T10" fmla="*/ 32 w 72"/>
                <a:gd name="T11" fmla="*/ 52 h 123"/>
                <a:gd name="T12" fmla="*/ 40 w 72"/>
                <a:gd name="T13" fmla="*/ 61 h 123"/>
                <a:gd name="T14" fmla="*/ 56 w 72"/>
                <a:gd name="T15" fmla="*/ 79 h 123"/>
                <a:gd name="T16" fmla="*/ 64 w 72"/>
                <a:gd name="T17" fmla="*/ 88 h 123"/>
                <a:gd name="T18" fmla="*/ 72 w 72"/>
                <a:gd name="T19" fmla="*/ 96 h 123"/>
                <a:gd name="T20" fmla="*/ 72 w 72"/>
                <a:gd name="T21" fmla="*/ 114 h 123"/>
                <a:gd name="T22" fmla="*/ 72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8" y="0"/>
                  </a:moveTo>
                  <a:lnTo>
                    <a:pt x="0" y="8"/>
                  </a:lnTo>
                  <a:lnTo>
                    <a:pt x="8" y="17"/>
                  </a:lnTo>
                  <a:lnTo>
                    <a:pt x="8" y="26"/>
                  </a:lnTo>
                  <a:lnTo>
                    <a:pt x="24" y="44"/>
                  </a:lnTo>
                  <a:lnTo>
                    <a:pt x="32" y="52"/>
                  </a:lnTo>
                  <a:lnTo>
                    <a:pt x="40" y="61"/>
                  </a:lnTo>
                  <a:lnTo>
                    <a:pt x="56" y="79"/>
                  </a:lnTo>
                  <a:lnTo>
                    <a:pt x="64" y="88"/>
                  </a:lnTo>
                  <a:lnTo>
                    <a:pt x="72" y="96"/>
                  </a:lnTo>
                  <a:lnTo>
                    <a:pt x="72" y="114"/>
                  </a:lnTo>
                  <a:lnTo>
                    <a:pt x="72"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84" name="Freeform 635"/>
            <p:cNvSpPr>
              <a:spLocks/>
            </p:cNvSpPr>
            <p:nvPr/>
          </p:nvSpPr>
          <p:spPr bwMode="auto">
            <a:xfrm>
              <a:off x="2731" y="3331"/>
              <a:ext cx="16" cy="115"/>
            </a:xfrm>
            <a:custGeom>
              <a:avLst/>
              <a:gdLst>
                <a:gd name="T0" fmla="*/ 0 w 16"/>
                <a:gd name="T1" fmla="*/ 0 h 115"/>
                <a:gd name="T2" fmla="*/ 16 w 16"/>
                <a:gd name="T3" fmla="*/ 18 h 115"/>
                <a:gd name="T4" fmla="*/ 16 w 16"/>
                <a:gd name="T5" fmla="*/ 36 h 115"/>
                <a:gd name="T6" fmla="*/ 16 w 16"/>
                <a:gd name="T7" fmla="*/ 44 h 115"/>
                <a:gd name="T8" fmla="*/ 16 w 16"/>
                <a:gd name="T9" fmla="*/ 53 h 115"/>
                <a:gd name="T10" fmla="*/ 0 w 16"/>
                <a:gd name="T11" fmla="*/ 62 h 115"/>
                <a:gd name="T12" fmla="*/ 0 w 16"/>
                <a:gd name="T13" fmla="*/ 80 h 115"/>
                <a:gd name="T14" fmla="*/ 0 w 16"/>
                <a:gd name="T15" fmla="*/ 88 h 115"/>
                <a:gd name="T16" fmla="*/ 0 w 16"/>
                <a:gd name="T17" fmla="*/ 97 h 115"/>
                <a:gd name="T18" fmla="*/ 0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0" y="0"/>
                  </a:moveTo>
                  <a:lnTo>
                    <a:pt x="16" y="18"/>
                  </a:lnTo>
                  <a:lnTo>
                    <a:pt x="16" y="36"/>
                  </a:lnTo>
                  <a:lnTo>
                    <a:pt x="16" y="44"/>
                  </a:lnTo>
                  <a:lnTo>
                    <a:pt x="16" y="53"/>
                  </a:lnTo>
                  <a:lnTo>
                    <a:pt x="0" y="62"/>
                  </a:lnTo>
                  <a:lnTo>
                    <a:pt x="0" y="80"/>
                  </a:lnTo>
                  <a:lnTo>
                    <a:pt x="0" y="88"/>
                  </a:lnTo>
                  <a:lnTo>
                    <a:pt x="0" y="97"/>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85" name="Freeform 636"/>
            <p:cNvSpPr>
              <a:spLocks/>
            </p:cNvSpPr>
            <p:nvPr/>
          </p:nvSpPr>
          <p:spPr bwMode="auto">
            <a:xfrm>
              <a:off x="2755" y="3393"/>
              <a:ext cx="8" cy="97"/>
            </a:xfrm>
            <a:custGeom>
              <a:avLst/>
              <a:gdLst>
                <a:gd name="T0" fmla="*/ 0 w 8"/>
                <a:gd name="T1" fmla="*/ 0 h 97"/>
                <a:gd name="T2" fmla="*/ 0 w 8"/>
                <a:gd name="T3" fmla="*/ 18 h 97"/>
                <a:gd name="T4" fmla="*/ 8 w 8"/>
                <a:gd name="T5" fmla="*/ 26 h 97"/>
                <a:gd name="T6" fmla="*/ 8 w 8"/>
                <a:gd name="T7" fmla="*/ 35 h 97"/>
                <a:gd name="T8" fmla="*/ 8 w 8"/>
                <a:gd name="T9" fmla="*/ 53 h 97"/>
                <a:gd name="T10" fmla="*/ 8 w 8"/>
                <a:gd name="T11" fmla="*/ 62 h 97"/>
                <a:gd name="T12" fmla="*/ 8 w 8"/>
                <a:gd name="T13" fmla="*/ 70 h 97"/>
                <a:gd name="T14" fmla="*/ 8 w 8"/>
                <a:gd name="T15" fmla="*/ 88 h 97"/>
                <a:gd name="T16" fmla="*/ 0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0" y="0"/>
                  </a:moveTo>
                  <a:lnTo>
                    <a:pt x="0" y="18"/>
                  </a:lnTo>
                  <a:lnTo>
                    <a:pt x="8" y="26"/>
                  </a:lnTo>
                  <a:lnTo>
                    <a:pt x="8" y="35"/>
                  </a:lnTo>
                  <a:lnTo>
                    <a:pt x="8" y="53"/>
                  </a:lnTo>
                  <a:lnTo>
                    <a:pt x="8" y="62"/>
                  </a:lnTo>
                  <a:lnTo>
                    <a:pt x="8" y="70"/>
                  </a:lnTo>
                  <a:lnTo>
                    <a:pt x="8" y="88"/>
                  </a:lnTo>
                  <a:lnTo>
                    <a:pt x="0"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86" name="Freeform 637"/>
            <p:cNvSpPr>
              <a:spLocks/>
            </p:cNvSpPr>
            <p:nvPr/>
          </p:nvSpPr>
          <p:spPr bwMode="auto">
            <a:xfrm>
              <a:off x="2691" y="3411"/>
              <a:ext cx="40" cy="70"/>
            </a:xfrm>
            <a:custGeom>
              <a:avLst/>
              <a:gdLst>
                <a:gd name="T0" fmla="*/ 40 w 40"/>
                <a:gd name="T1" fmla="*/ 0 h 70"/>
                <a:gd name="T2" fmla="*/ 32 w 40"/>
                <a:gd name="T3" fmla="*/ 8 h 70"/>
                <a:gd name="T4" fmla="*/ 32 w 40"/>
                <a:gd name="T5" fmla="*/ 17 h 70"/>
                <a:gd name="T6" fmla="*/ 24 w 40"/>
                <a:gd name="T7" fmla="*/ 35 h 70"/>
                <a:gd name="T8" fmla="*/ 16 w 40"/>
                <a:gd name="T9" fmla="*/ 35 h 70"/>
                <a:gd name="T10" fmla="*/ 16 w 40"/>
                <a:gd name="T11" fmla="*/ 44 h 70"/>
                <a:gd name="T12" fmla="*/ 0 w 40"/>
                <a:gd name="T13" fmla="*/ 44 h 70"/>
                <a:gd name="T14" fmla="*/ 0 w 40"/>
                <a:gd name="T15" fmla="*/ 52 h 70"/>
                <a:gd name="T16" fmla="*/ 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40" y="0"/>
                  </a:moveTo>
                  <a:lnTo>
                    <a:pt x="32" y="8"/>
                  </a:lnTo>
                  <a:lnTo>
                    <a:pt x="32" y="17"/>
                  </a:lnTo>
                  <a:lnTo>
                    <a:pt x="24" y="35"/>
                  </a:lnTo>
                  <a:lnTo>
                    <a:pt x="16" y="35"/>
                  </a:lnTo>
                  <a:lnTo>
                    <a:pt x="16" y="44"/>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87" name="Freeform 638"/>
            <p:cNvSpPr>
              <a:spLocks/>
            </p:cNvSpPr>
            <p:nvPr/>
          </p:nvSpPr>
          <p:spPr bwMode="auto">
            <a:xfrm>
              <a:off x="2859" y="3419"/>
              <a:ext cx="56" cy="115"/>
            </a:xfrm>
            <a:custGeom>
              <a:avLst/>
              <a:gdLst>
                <a:gd name="T0" fmla="*/ 0 w 56"/>
                <a:gd name="T1" fmla="*/ 0 h 115"/>
                <a:gd name="T2" fmla="*/ 24 w 56"/>
                <a:gd name="T3" fmla="*/ 27 h 115"/>
                <a:gd name="T4" fmla="*/ 32 w 56"/>
                <a:gd name="T5" fmla="*/ 36 h 115"/>
                <a:gd name="T6" fmla="*/ 32 w 56"/>
                <a:gd name="T7" fmla="*/ 44 h 115"/>
                <a:gd name="T8" fmla="*/ 32 w 56"/>
                <a:gd name="T9" fmla="*/ 62 h 115"/>
                <a:gd name="T10" fmla="*/ 48 w 56"/>
                <a:gd name="T11" fmla="*/ 71 h 115"/>
                <a:gd name="T12" fmla="*/ 48 w 56"/>
                <a:gd name="T13" fmla="*/ 79 h 115"/>
                <a:gd name="T14" fmla="*/ 48 w 56"/>
                <a:gd name="T15" fmla="*/ 88 h 115"/>
                <a:gd name="T16" fmla="*/ 56 w 56"/>
                <a:gd name="T17" fmla="*/ 106 h 115"/>
                <a:gd name="T18" fmla="*/ 56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0" y="0"/>
                  </a:moveTo>
                  <a:lnTo>
                    <a:pt x="24" y="27"/>
                  </a:lnTo>
                  <a:lnTo>
                    <a:pt x="32" y="36"/>
                  </a:lnTo>
                  <a:lnTo>
                    <a:pt x="32" y="44"/>
                  </a:lnTo>
                  <a:lnTo>
                    <a:pt x="32" y="62"/>
                  </a:lnTo>
                  <a:lnTo>
                    <a:pt x="48" y="71"/>
                  </a:lnTo>
                  <a:lnTo>
                    <a:pt x="48" y="79"/>
                  </a:lnTo>
                  <a:lnTo>
                    <a:pt x="48" y="88"/>
                  </a:lnTo>
                  <a:lnTo>
                    <a:pt x="56" y="106"/>
                  </a:lnTo>
                  <a:lnTo>
                    <a:pt x="5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88" name="Freeform 639"/>
            <p:cNvSpPr>
              <a:spLocks/>
            </p:cNvSpPr>
            <p:nvPr/>
          </p:nvSpPr>
          <p:spPr bwMode="auto">
            <a:xfrm>
              <a:off x="2995" y="3455"/>
              <a:ext cx="48" cy="79"/>
            </a:xfrm>
            <a:custGeom>
              <a:avLst/>
              <a:gdLst>
                <a:gd name="T0" fmla="*/ 48 w 48"/>
                <a:gd name="T1" fmla="*/ 0 h 79"/>
                <a:gd name="T2" fmla="*/ 32 w 48"/>
                <a:gd name="T3" fmla="*/ 8 h 79"/>
                <a:gd name="T4" fmla="*/ 24 w 48"/>
                <a:gd name="T5" fmla="*/ 26 h 79"/>
                <a:gd name="T6" fmla="*/ 16 w 48"/>
                <a:gd name="T7" fmla="*/ 35 h 79"/>
                <a:gd name="T8" fmla="*/ 0 w 48"/>
                <a:gd name="T9" fmla="*/ 35 h 79"/>
                <a:gd name="T10" fmla="*/ 0 w 48"/>
                <a:gd name="T11" fmla="*/ 43 h 79"/>
                <a:gd name="T12" fmla="*/ 0 w 48"/>
                <a:gd name="T13" fmla="*/ 52 h 79"/>
                <a:gd name="T14" fmla="*/ 0 w 48"/>
                <a:gd name="T15" fmla="*/ 70 h 79"/>
                <a:gd name="T16" fmla="*/ 0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48" y="0"/>
                  </a:moveTo>
                  <a:lnTo>
                    <a:pt x="32" y="8"/>
                  </a:lnTo>
                  <a:lnTo>
                    <a:pt x="24" y="26"/>
                  </a:lnTo>
                  <a:lnTo>
                    <a:pt x="16" y="35"/>
                  </a:lnTo>
                  <a:lnTo>
                    <a:pt x="0" y="35"/>
                  </a:lnTo>
                  <a:lnTo>
                    <a:pt x="0" y="43"/>
                  </a:lnTo>
                  <a:lnTo>
                    <a:pt x="0" y="52"/>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89" name="Freeform 640"/>
            <p:cNvSpPr>
              <a:spLocks/>
            </p:cNvSpPr>
            <p:nvPr/>
          </p:nvSpPr>
          <p:spPr bwMode="auto">
            <a:xfrm>
              <a:off x="2843" y="3481"/>
              <a:ext cx="48" cy="79"/>
            </a:xfrm>
            <a:custGeom>
              <a:avLst/>
              <a:gdLst>
                <a:gd name="T0" fmla="*/ 48 w 48"/>
                <a:gd name="T1" fmla="*/ 0 h 79"/>
                <a:gd name="T2" fmla="*/ 48 w 48"/>
                <a:gd name="T3" fmla="*/ 9 h 79"/>
                <a:gd name="T4" fmla="*/ 40 w 48"/>
                <a:gd name="T5" fmla="*/ 9 h 79"/>
                <a:gd name="T6" fmla="*/ 40 w 48"/>
                <a:gd name="T7" fmla="*/ 17 h 79"/>
                <a:gd name="T8" fmla="*/ 32 w 48"/>
                <a:gd name="T9" fmla="*/ 17 h 79"/>
                <a:gd name="T10" fmla="*/ 32 w 48"/>
                <a:gd name="T11" fmla="*/ 26 h 79"/>
                <a:gd name="T12" fmla="*/ 16 w 48"/>
                <a:gd name="T13" fmla="*/ 26 h 79"/>
                <a:gd name="T14" fmla="*/ 16 w 48"/>
                <a:gd name="T15" fmla="*/ 44 h 79"/>
                <a:gd name="T16" fmla="*/ 8 w 48"/>
                <a:gd name="T17" fmla="*/ 44 h 79"/>
                <a:gd name="T18" fmla="*/ 8 w 48"/>
                <a:gd name="T19" fmla="*/ 53 h 79"/>
                <a:gd name="T20" fmla="*/ 0 w 48"/>
                <a:gd name="T21" fmla="*/ 61 h 79"/>
                <a:gd name="T22" fmla="*/ 8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48" y="0"/>
                  </a:moveTo>
                  <a:lnTo>
                    <a:pt x="48" y="9"/>
                  </a:lnTo>
                  <a:lnTo>
                    <a:pt x="40" y="9"/>
                  </a:lnTo>
                  <a:lnTo>
                    <a:pt x="40" y="17"/>
                  </a:lnTo>
                  <a:lnTo>
                    <a:pt x="32" y="17"/>
                  </a:lnTo>
                  <a:lnTo>
                    <a:pt x="32" y="26"/>
                  </a:lnTo>
                  <a:lnTo>
                    <a:pt x="16" y="26"/>
                  </a:lnTo>
                  <a:lnTo>
                    <a:pt x="16" y="44"/>
                  </a:lnTo>
                  <a:lnTo>
                    <a:pt x="8" y="44"/>
                  </a:lnTo>
                  <a:lnTo>
                    <a:pt x="8" y="53"/>
                  </a:lnTo>
                  <a:lnTo>
                    <a:pt x="0" y="61"/>
                  </a:lnTo>
                  <a:lnTo>
                    <a:pt x="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90" name="Freeform 641"/>
            <p:cNvSpPr>
              <a:spLocks/>
            </p:cNvSpPr>
            <p:nvPr/>
          </p:nvSpPr>
          <p:spPr bwMode="auto">
            <a:xfrm>
              <a:off x="2795" y="3455"/>
              <a:ext cx="16" cy="114"/>
            </a:xfrm>
            <a:custGeom>
              <a:avLst/>
              <a:gdLst>
                <a:gd name="T0" fmla="*/ 0 w 16"/>
                <a:gd name="T1" fmla="*/ 0 h 114"/>
                <a:gd name="T2" fmla="*/ 0 w 16"/>
                <a:gd name="T3" fmla="*/ 26 h 114"/>
                <a:gd name="T4" fmla="*/ 0 w 16"/>
                <a:gd name="T5" fmla="*/ 35 h 114"/>
                <a:gd name="T6" fmla="*/ 0 w 16"/>
                <a:gd name="T7" fmla="*/ 43 h 114"/>
                <a:gd name="T8" fmla="*/ 0 w 16"/>
                <a:gd name="T9" fmla="*/ 52 h 114"/>
                <a:gd name="T10" fmla="*/ 0 w 16"/>
                <a:gd name="T11" fmla="*/ 70 h 114"/>
                <a:gd name="T12" fmla="*/ 16 w 16"/>
                <a:gd name="T13" fmla="*/ 79 h 114"/>
                <a:gd name="T14" fmla="*/ 16 w 16"/>
                <a:gd name="T15" fmla="*/ 87 h 114"/>
                <a:gd name="T16" fmla="*/ 16 w 16"/>
                <a:gd name="T17" fmla="*/ 105 h 114"/>
                <a:gd name="T18" fmla="*/ 16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0" y="0"/>
                  </a:moveTo>
                  <a:lnTo>
                    <a:pt x="0" y="26"/>
                  </a:lnTo>
                  <a:lnTo>
                    <a:pt x="0" y="35"/>
                  </a:lnTo>
                  <a:lnTo>
                    <a:pt x="0" y="43"/>
                  </a:lnTo>
                  <a:lnTo>
                    <a:pt x="0" y="52"/>
                  </a:lnTo>
                  <a:lnTo>
                    <a:pt x="0" y="70"/>
                  </a:lnTo>
                  <a:lnTo>
                    <a:pt x="16" y="79"/>
                  </a:lnTo>
                  <a:lnTo>
                    <a:pt x="16" y="87"/>
                  </a:lnTo>
                  <a:lnTo>
                    <a:pt x="16" y="105"/>
                  </a:lnTo>
                  <a:lnTo>
                    <a:pt x="16"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91" name="Freeform 642"/>
            <p:cNvSpPr>
              <a:spLocks/>
            </p:cNvSpPr>
            <p:nvPr/>
          </p:nvSpPr>
          <p:spPr bwMode="auto">
            <a:xfrm>
              <a:off x="2731" y="3463"/>
              <a:ext cx="32" cy="79"/>
            </a:xfrm>
            <a:custGeom>
              <a:avLst/>
              <a:gdLst>
                <a:gd name="T0" fmla="*/ 32 w 32"/>
                <a:gd name="T1" fmla="*/ 0 h 79"/>
                <a:gd name="T2" fmla="*/ 32 w 32"/>
                <a:gd name="T3" fmla="*/ 18 h 79"/>
                <a:gd name="T4" fmla="*/ 24 w 32"/>
                <a:gd name="T5" fmla="*/ 27 h 79"/>
                <a:gd name="T6" fmla="*/ 16 w 32"/>
                <a:gd name="T7" fmla="*/ 27 h 79"/>
                <a:gd name="T8" fmla="*/ 16 w 32"/>
                <a:gd name="T9" fmla="*/ 35 h 79"/>
                <a:gd name="T10" fmla="*/ 0 w 32"/>
                <a:gd name="T11" fmla="*/ 44 h 79"/>
                <a:gd name="T12" fmla="*/ 0 w 32"/>
                <a:gd name="T13" fmla="*/ 62 h 79"/>
                <a:gd name="T14" fmla="*/ 0 w 32"/>
                <a:gd name="T15" fmla="*/ 71 h 79"/>
                <a:gd name="T16" fmla="*/ 0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32" y="0"/>
                  </a:moveTo>
                  <a:lnTo>
                    <a:pt x="32" y="18"/>
                  </a:lnTo>
                  <a:lnTo>
                    <a:pt x="24" y="27"/>
                  </a:lnTo>
                  <a:lnTo>
                    <a:pt x="16" y="27"/>
                  </a:lnTo>
                  <a:lnTo>
                    <a:pt x="16" y="35"/>
                  </a:lnTo>
                  <a:lnTo>
                    <a:pt x="0" y="44"/>
                  </a:lnTo>
                  <a:lnTo>
                    <a:pt x="0" y="62"/>
                  </a:lnTo>
                  <a:lnTo>
                    <a:pt x="0" y="71"/>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92" name="Freeform 643"/>
            <p:cNvSpPr>
              <a:spLocks/>
            </p:cNvSpPr>
            <p:nvPr/>
          </p:nvSpPr>
          <p:spPr bwMode="auto">
            <a:xfrm>
              <a:off x="2691" y="3446"/>
              <a:ext cx="24" cy="149"/>
            </a:xfrm>
            <a:custGeom>
              <a:avLst/>
              <a:gdLst>
                <a:gd name="T0" fmla="*/ 24 w 24"/>
                <a:gd name="T1" fmla="*/ 0 h 149"/>
                <a:gd name="T2" fmla="*/ 24 w 24"/>
                <a:gd name="T3" fmla="*/ 9 h 149"/>
                <a:gd name="T4" fmla="*/ 24 w 24"/>
                <a:gd name="T5" fmla="*/ 35 h 149"/>
                <a:gd name="T6" fmla="*/ 24 w 24"/>
                <a:gd name="T7" fmla="*/ 44 h 149"/>
                <a:gd name="T8" fmla="*/ 24 w 24"/>
                <a:gd name="T9" fmla="*/ 52 h 149"/>
                <a:gd name="T10" fmla="*/ 16 w 24"/>
                <a:gd name="T11" fmla="*/ 61 h 149"/>
                <a:gd name="T12" fmla="*/ 16 w 24"/>
                <a:gd name="T13" fmla="*/ 88 h 149"/>
                <a:gd name="T14" fmla="*/ 0 w 24"/>
                <a:gd name="T15" fmla="*/ 96 h 149"/>
                <a:gd name="T16" fmla="*/ 0 w 24"/>
                <a:gd name="T17" fmla="*/ 114 h 149"/>
                <a:gd name="T18" fmla="*/ 0 w 24"/>
                <a:gd name="T19" fmla="*/ 123 h 149"/>
                <a:gd name="T20" fmla="*/ 0 w 24"/>
                <a:gd name="T21" fmla="*/ 132 h 149"/>
                <a:gd name="T22" fmla="*/ 16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24" y="0"/>
                  </a:moveTo>
                  <a:lnTo>
                    <a:pt x="24" y="9"/>
                  </a:lnTo>
                  <a:lnTo>
                    <a:pt x="24" y="35"/>
                  </a:lnTo>
                  <a:lnTo>
                    <a:pt x="24" y="44"/>
                  </a:lnTo>
                  <a:lnTo>
                    <a:pt x="24" y="52"/>
                  </a:lnTo>
                  <a:lnTo>
                    <a:pt x="16" y="61"/>
                  </a:lnTo>
                  <a:lnTo>
                    <a:pt x="16" y="88"/>
                  </a:lnTo>
                  <a:lnTo>
                    <a:pt x="0" y="96"/>
                  </a:lnTo>
                  <a:lnTo>
                    <a:pt x="0" y="114"/>
                  </a:lnTo>
                  <a:lnTo>
                    <a:pt x="0" y="123"/>
                  </a:lnTo>
                  <a:lnTo>
                    <a:pt x="0" y="132"/>
                  </a:lnTo>
                  <a:lnTo>
                    <a:pt x="16"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93" name="Freeform 644"/>
            <p:cNvSpPr>
              <a:spLocks/>
            </p:cNvSpPr>
            <p:nvPr/>
          </p:nvSpPr>
          <p:spPr bwMode="auto">
            <a:xfrm>
              <a:off x="2659" y="3384"/>
              <a:ext cx="72" cy="114"/>
            </a:xfrm>
            <a:custGeom>
              <a:avLst/>
              <a:gdLst>
                <a:gd name="T0" fmla="*/ 72 w 72"/>
                <a:gd name="T1" fmla="*/ 0 h 114"/>
                <a:gd name="T2" fmla="*/ 64 w 72"/>
                <a:gd name="T3" fmla="*/ 9 h 114"/>
                <a:gd name="T4" fmla="*/ 56 w 72"/>
                <a:gd name="T5" fmla="*/ 27 h 114"/>
                <a:gd name="T6" fmla="*/ 48 w 72"/>
                <a:gd name="T7" fmla="*/ 27 h 114"/>
                <a:gd name="T8" fmla="*/ 32 w 72"/>
                <a:gd name="T9" fmla="*/ 35 h 114"/>
                <a:gd name="T10" fmla="*/ 24 w 72"/>
                <a:gd name="T11" fmla="*/ 44 h 114"/>
                <a:gd name="T12" fmla="*/ 16 w 72"/>
                <a:gd name="T13" fmla="*/ 62 h 114"/>
                <a:gd name="T14" fmla="*/ 16 w 72"/>
                <a:gd name="T15" fmla="*/ 71 h 114"/>
                <a:gd name="T16" fmla="*/ 16 w 72"/>
                <a:gd name="T17" fmla="*/ 79 h 114"/>
                <a:gd name="T18" fmla="*/ 16 w 72"/>
                <a:gd name="T19" fmla="*/ 97 h 114"/>
                <a:gd name="T20" fmla="*/ 0 w 72"/>
                <a:gd name="T21" fmla="*/ 106 h 114"/>
                <a:gd name="T22" fmla="*/ 0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72" y="0"/>
                  </a:moveTo>
                  <a:lnTo>
                    <a:pt x="64" y="9"/>
                  </a:lnTo>
                  <a:lnTo>
                    <a:pt x="56" y="27"/>
                  </a:lnTo>
                  <a:lnTo>
                    <a:pt x="48" y="27"/>
                  </a:lnTo>
                  <a:lnTo>
                    <a:pt x="32" y="35"/>
                  </a:lnTo>
                  <a:lnTo>
                    <a:pt x="24" y="44"/>
                  </a:lnTo>
                  <a:lnTo>
                    <a:pt x="16" y="62"/>
                  </a:lnTo>
                  <a:lnTo>
                    <a:pt x="16" y="71"/>
                  </a:lnTo>
                  <a:lnTo>
                    <a:pt x="16" y="79"/>
                  </a:lnTo>
                  <a:lnTo>
                    <a:pt x="16" y="97"/>
                  </a:lnTo>
                  <a:lnTo>
                    <a:pt x="0" y="106"/>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94" name="Freeform 645"/>
            <p:cNvSpPr>
              <a:spLocks/>
            </p:cNvSpPr>
            <p:nvPr/>
          </p:nvSpPr>
          <p:spPr bwMode="auto">
            <a:xfrm>
              <a:off x="3027" y="3446"/>
              <a:ext cx="48" cy="88"/>
            </a:xfrm>
            <a:custGeom>
              <a:avLst/>
              <a:gdLst>
                <a:gd name="T0" fmla="*/ 0 w 48"/>
                <a:gd name="T1" fmla="*/ 0 h 88"/>
                <a:gd name="T2" fmla="*/ 16 w 48"/>
                <a:gd name="T3" fmla="*/ 0 h 88"/>
                <a:gd name="T4" fmla="*/ 24 w 48"/>
                <a:gd name="T5" fmla="*/ 9 h 88"/>
                <a:gd name="T6" fmla="*/ 24 w 48"/>
                <a:gd name="T7" fmla="*/ 17 h 88"/>
                <a:gd name="T8" fmla="*/ 24 w 48"/>
                <a:gd name="T9" fmla="*/ 35 h 88"/>
                <a:gd name="T10" fmla="*/ 24 w 48"/>
                <a:gd name="T11" fmla="*/ 44 h 88"/>
                <a:gd name="T12" fmla="*/ 32 w 48"/>
                <a:gd name="T13" fmla="*/ 52 h 88"/>
                <a:gd name="T14" fmla="*/ 32 w 48"/>
                <a:gd name="T15" fmla="*/ 61 h 88"/>
                <a:gd name="T16" fmla="*/ 32 w 48"/>
                <a:gd name="T17" fmla="*/ 79 h 88"/>
                <a:gd name="T18" fmla="*/ 32 w 48"/>
                <a:gd name="T19" fmla="*/ 88 h 88"/>
                <a:gd name="T20" fmla="*/ 48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0" y="0"/>
                  </a:moveTo>
                  <a:lnTo>
                    <a:pt x="16" y="0"/>
                  </a:lnTo>
                  <a:lnTo>
                    <a:pt x="24" y="9"/>
                  </a:lnTo>
                  <a:lnTo>
                    <a:pt x="24" y="17"/>
                  </a:lnTo>
                  <a:lnTo>
                    <a:pt x="24" y="35"/>
                  </a:lnTo>
                  <a:lnTo>
                    <a:pt x="24" y="44"/>
                  </a:lnTo>
                  <a:lnTo>
                    <a:pt x="32" y="52"/>
                  </a:lnTo>
                  <a:lnTo>
                    <a:pt x="32" y="61"/>
                  </a:lnTo>
                  <a:lnTo>
                    <a:pt x="32" y="79"/>
                  </a:lnTo>
                  <a:lnTo>
                    <a:pt x="32" y="88"/>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95" name="Freeform 646"/>
            <p:cNvSpPr>
              <a:spLocks/>
            </p:cNvSpPr>
            <p:nvPr/>
          </p:nvSpPr>
          <p:spPr bwMode="auto">
            <a:xfrm>
              <a:off x="2955" y="3498"/>
              <a:ext cx="40" cy="80"/>
            </a:xfrm>
            <a:custGeom>
              <a:avLst/>
              <a:gdLst>
                <a:gd name="T0" fmla="*/ 40 w 40"/>
                <a:gd name="T1" fmla="*/ 0 h 80"/>
                <a:gd name="T2" fmla="*/ 24 w 40"/>
                <a:gd name="T3" fmla="*/ 0 h 80"/>
                <a:gd name="T4" fmla="*/ 8 w 40"/>
                <a:gd name="T5" fmla="*/ 0 h 80"/>
                <a:gd name="T6" fmla="*/ 8 w 40"/>
                <a:gd name="T7" fmla="*/ 9 h 80"/>
                <a:gd name="T8" fmla="*/ 0 w 40"/>
                <a:gd name="T9" fmla="*/ 27 h 80"/>
                <a:gd name="T10" fmla="*/ 0 w 40"/>
                <a:gd name="T11" fmla="*/ 36 h 80"/>
                <a:gd name="T12" fmla="*/ 0 w 40"/>
                <a:gd name="T13" fmla="*/ 44 h 80"/>
                <a:gd name="T14" fmla="*/ 0 w 40"/>
                <a:gd name="T15" fmla="*/ 62 h 80"/>
                <a:gd name="T16" fmla="*/ 0 w 40"/>
                <a:gd name="T17" fmla="*/ 71 h 80"/>
                <a:gd name="T18" fmla="*/ 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40" y="0"/>
                  </a:moveTo>
                  <a:lnTo>
                    <a:pt x="24" y="0"/>
                  </a:lnTo>
                  <a:lnTo>
                    <a:pt x="8" y="0"/>
                  </a:lnTo>
                  <a:lnTo>
                    <a:pt x="8" y="9"/>
                  </a:lnTo>
                  <a:lnTo>
                    <a:pt x="0" y="27"/>
                  </a:lnTo>
                  <a:lnTo>
                    <a:pt x="0" y="36"/>
                  </a:lnTo>
                  <a:lnTo>
                    <a:pt x="0" y="44"/>
                  </a:lnTo>
                  <a:lnTo>
                    <a:pt x="0" y="62"/>
                  </a:lnTo>
                  <a:lnTo>
                    <a:pt x="0" y="71"/>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96" name="Freeform 647"/>
            <p:cNvSpPr>
              <a:spLocks/>
            </p:cNvSpPr>
            <p:nvPr/>
          </p:nvSpPr>
          <p:spPr bwMode="auto">
            <a:xfrm>
              <a:off x="2963" y="3411"/>
              <a:ext cx="32" cy="79"/>
            </a:xfrm>
            <a:custGeom>
              <a:avLst/>
              <a:gdLst>
                <a:gd name="T0" fmla="*/ 32 w 32"/>
                <a:gd name="T1" fmla="*/ 8 h 79"/>
                <a:gd name="T2" fmla="*/ 24 w 32"/>
                <a:gd name="T3" fmla="*/ 0 h 79"/>
                <a:gd name="T4" fmla="*/ 24 w 32"/>
                <a:gd name="T5" fmla="*/ 8 h 79"/>
                <a:gd name="T6" fmla="*/ 24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0 w 32"/>
                <a:gd name="T19" fmla="*/ 70 h 79"/>
                <a:gd name="T20" fmla="*/ 0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32" y="8"/>
                  </a:moveTo>
                  <a:lnTo>
                    <a:pt x="24" y="0"/>
                  </a:lnTo>
                  <a:lnTo>
                    <a:pt x="24" y="8"/>
                  </a:lnTo>
                  <a:lnTo>
                    <a:pt x="24" y="17"/>
                  </a:lnTo>
                  <a:lnTo>
                    <a:pt x="16" y="17"/>
                  </a:lnTo>
                  <a:lnTo>
                    <a:pt x="16" y="35"/>
                  </a:lnTo>
                  <a:lnTo>
                    <a:pt x="16" y="44"/>
                  </a:lnTo>
                  <a:lnTo>
                    <a:pt x="16" y="52"/>
                  </a:lnTo>
                  <a:lnTo>
                    <a:pt x="16" y="70"/>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97" name="Freeform 648"/>
            <p:cNvSpPr>
              <a:spLocks/>
            </p:cNvSpPr>
            <p:nvPr/>
          </p:nvSpPr>
          <p:spPr bwMode="auto">
            <a:xfrm>
              <a:off x="2763" y="3534"/>
              <a:ext cx="48" cy="79"/>
            </a:xfrm>
            <a:custGeom>
              <a:avLst/>
              <a:gdLst>
                <a:gd name="T0" fmla="*/ 48 w 48"/>
                <a:gd name="T1" fmla="*/ 0 h 79"/>
                <a:gd name="T2" fmla="*/ 32 w 48"/>
                <a:gd name="T3" fmla="*/ 8 h 79"/>
                <a:gd name="T4" fmla="*/ 32 w 48"/>
                <a:gd name="T5" fmla="*/ 26 h 79"/>
                <a:gd name="T6" fmla="*/ 24 w 48"/>
                <a:gd name="T7" fmla="*/ 35 h 79"/>
                <a:gd name="T8" fmla="*/ 16 w 48"/>
                <a:gd name="T9" fmla="*/ 35 h 79"/>
                <a:gd name="T10" fmla="*/ 16 w 48"/>
                <a:gd name="T11" fmla="*/ 44 h 79"/>
                <a:gd name="T12" fmla="*/ 0 w 48"/>
                <a:gd name="T13" fmla="*/ 44 h 79"/>
                <a:gd name="T14" fmla="*/ 0 w 48"/>
                <a:gd name="T15" fmla="*/ 61 h 79"/>
                <a:gd name="T16" fmla="*/ 0 w 48"/>
                <a:gd name="T17" fmla="*/ 70 h 79"/>
                <a:gd name="T18" fmla="*/ 0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48" y="0"/>
                  </a:moveTo>
                  <a:lnTo>
                    <a:pt x="32" y="8"/>
                  </a:lnTo>
                  <a:lnTo>
                    <a:pt x="32" y="26"/>
                  </a:lnTo>
                  <a:lnTo>
                    <a:pt x="24" y="35"/>
                  </a:lnTo>
                  <a:lnTo>
                    <a:pt x="16" y="35"/>
                  </a:lnTo>
                  <a:lnTo>
                    <a:pt x="16" y="44"/>
                  </a:lnTo>
                  <a:lnTo>
                    <a:pt x="0" y="44"/>
                  </a:lnTo>
                  <a:lnTo>
                    <a:pt x="0" y="61"/>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98" name="Freeform 649"/>
            <p:cNvSpPr>
              <a:spLocks/>
            </p:cNvSpPr>
            <p:nvPr/>
          </p:nvSpPr>
          <p:spPr bwMode="auto">
            <a:xfrm>
              <a:off x="2731" y="3455"/>
              <a:ext cx="64" cy="35"/>
            </a:xfrm>
            <a:custGeom>
              <a:avLst/>
              <a:gdLst>
                <a:gd name="T0" fmla="*/ 64 w 64"/>
                <a:gd name="T1" fmla="*/ 0 h 35"/>
                <a:gd name="T2" fmla="*/ 56 w 64"/>
                <a:gd name="T3" fmla="*/ 0 h 35"/>
                <a:gd name="T4" fmla="*/ 48 w 64"/>
                <a:gd name="T5" fmla="*/ 0 h 35"/>
                <a:gd name="T6" fmla="*/ 32 w 64"/>
                <a:gd name="T7" fmla="*/ 0 h 35"/>
                <a:gd name="T8" fmla="*/ 32 w 64"/>
                <a:gd name="T9" fmla="*/ 8 h 35"/>
                <a:gd name="T10" fmla="*/ 24 w 64"/>
                <a:gd name="T11" fmla="*/ 8 h 35"/>
                <a:gd name="T12" fmla="*/ 16 w 64"/>
                <a:gd name="T13" fmla="*/ 26 h 35"/>
                <a:gd name="T14" fmla="*/ 0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64" y="0"/>
                  </a:moveTo>
                  <a:lnTo>
                    <a:pt x="56" y="0"/>
                  </a:lnTo>
                  <a:lnTo>
                    <a:pt x="48" y="0"/>
                  </a:lnTo>
                  <a:lnTo>
                    <a:pt x="32" y="0"/>
                  </a:lnTo>
                  <a:lnTo>
                    <a:pt x="32" y="8"/>
                  </a:lnTo>
                  <a:lnTo>
                    <a:pt x="24" y="8"/>
                  </a:lnTo>
                  <a:lnTo>
                    <a:pt x="16"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99" name="Freeform 650"/>
            <p:cNvSpPr>
              <a:spLocks/>
            </p:cNvSpPr>
            <p:nvPr/>
          </p:nvSpPr>
          <p:spPr bwMode="auto">
            <a:xfrm>
              <a:off x="2811" y="3455"/>
              <a:ext cx="16" cy="123"/>
            </a:xfrm>
            <a:custGeom>
              <a:avLst/>
              <a:gdLst>
                <a:gd name="T0" fmla="*/ 0 w 16"/>
                <a:gd name="T1" fmla="*/ 0 h 123"/>
                <a:gd name="T2" fmla="*/ 0 w 16"/>
                <a:gd name="T3" fmla="*/ 35 h 123"/>
                <a:gd name="T4" fmla="*/ 0 w 16"/>
                <a:gd name="T5" fmla="*/ 43 h 123"/>
                <a:gd name="T6" fmla="*/ 0 w 16"/>
                <a:gd name="T7" fmla="*/ 70 h 123"/>
                <a:gd name="T8" fmla="*/ 8 w 16"/>
                <a:gd name="T9" fmla="*/ 70 h 123"/>
                <a:gd name="T10" fmla="*/ 8 w 16"/>
                <a:gd name="T11" fmla="*/ 79 h 123"/>
                <a:gd name="T12" fmla="*/ 8 w 16"/>
                <a:gd name="T13" fmla="*/ 87 h 123"/>
                <a:gd name="T14" fmla="*/ 8 w 16"/>
                <a:gd name="T15" fmla="*/ 105 h 123"/>
                <a:gd name="T16" fmla="*/ 16 w 16"/>
                <a:gd name="T17" fmla="*/ 114 h 123"/>
                <a:gd name="T18" fmla="*/ 16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0" y="0"/>
                  </a:moveTo>
                  <a:lnTo>
                    <a:pt x="0" y="35"/>
                  </a:lnTo>
                  <a:lnTo>
                    <a:pt x="0" y="43"/>
                  </a:lnTo>
                  <a:lnTo>
                    <a:pt x="0" y="70"/>
                  </a:lnTo>
                  <a:lnTo>
                    <a:pt x="8" y="70"/>
                  </a:lnTo>
                  <a:lnTo>
                    <a:pt x="8" y="79"/>
                  </a:lnTo>
                  <a:lnTo>
                    <a:pt x="8" y="87"/>
                  </a:lnTo>
                  <a:lnTo>
                    <a:pt x="8" y="105"/>
                  </a:lnTo>
                  <a:lnTo>
                    <a:pt x="16" y="114"/>
                  </a:lnTo>
                  <a:lnTo>
                    <a:pt x="16"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00" name="Freeform 651"/>
            <p:cNvSpPr>
              <a:spLocks/>
            </p:cNvSpPr>
            <p:nvPr/>
          </p:nvSpPr>
          <p:spPr bwMode="auto">
            <a:xfrm>
              <a:off x="2843" y="3481"/>
              <a:ext cx="16" cy="61"/>
            </a:xfrm>
            <a:custGeom>
              <a:avLst/>
              <a:gdLst>
                <a:gd name="T0" fmla="*/ 16 w 16"/>
                <a:gd name="T1" fmla="*/ 0 h 61"/>
                <a:gd name="T2" fmla="*/ 8 w 16"/>
                <a:gd name="T3" fmla="*/ 9 h 61"/>
                <a:gd name="T4" fmla="*/ 0 w 16"/>
                <a:gd name="T5" fmla="*/ 17 h 61"/>
                <a:gd name="T6" fmla="*/ 0 w 16"/>
                <a:gd name="T7" fmla="*/ 26 h 61"/>
                <a:gd name="T8" fmla="*/ 0 w 16"/>
                <a:gd name="T9" fmla="*/ 44 h 61"/>
                <a:gd name="T10" fmla="*/ 0 w 16"/>
                <a:gd name="T11" fmla="*/ 53 h 61"/>
                <a:gd name="T12" fmla="*/ 0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16" y="0"/>
                  </a:moveTo>
                  <a:lnTo>
                    <a:pt x="8" y="9"/>
                  </a:lnTo>
                  <a:lnTo>
                    <a:pt x="0" y="17"/>
                  </a:lnTo>
                  <a:lnTo>
                    <a:pt x="0" y="26"/>
                  </a:lnTo>
                  <a:lnTo>
                    <a:pt x="0" y="44"/>
                  </a:lnTo>
                  <a:lnTo>
                    <a:pt x="0" y="53"/>
                  </a:lnTo>
                  <a:lnTo>
                    <a:pt x="0"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01" name="Freeform 652"/>
            <p:cNvSpPr>
              <a:spLocks/>
            </p:cNvSpPr>
            <p:nvPr/>
          </p:nvSpPr>
          <p:spPr bwMode="auto">
            <a:xfrm>
              <a:off x="2875" y="3507"/>
              <a:ext cx="16" cy="88"/>
            </a:xfrm>
            <a:custGeom>
              <a:avLst/>
              <a:gdLst>
                <a:gd name="T0" fmla="*/ 0 w 16"/>
                <a:gd name="T1" fmla="*/ 0 h 88"/>
                <a:gd name="T2" fmla="*/ 0 w 16"/>
                <a:gd name="T3" fmla="*/ 27 h 88"/>
                <a:gd name="T4" fmla="*/ 8 w 16"/>
                <a:gd name="T5" fmla="*/ 35 h 88"/>
                <a:gd name="T6" fmla="*/ 8 w 16"/>
                <a:gd name="T7" fmla="*/ 53 h 88"/>
                <a:gd name="T8" fmla="*/ 16 w 16"/>
                <a:gd name="T9" fmla="*/ 62 h 88"/>
                <a:gd name="T10" fmla="*/ 16 w 16"/>
                <a:gd name="T11" fmla="*/ 71 h 88"/>
                <a:gd name="T12" fmla="*/ 16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0" y="0"/>
                  </a:moveTo>
                  <a:lnTo>
                    <a:pt x="0" y="27"/>
                  </a:lnTo>
                  <a:lnTo>
                    <a:pt x="8" y="35"/>
                  </a:lnTo>
                  <a:lnTo>
                    <a:pt x="8" y="53"/>
                  </a:lnTo>
                  <a:lnTo>
                    <a:pt x="16" y="62"/>
                  </a:lnTo>
                  <a:lnTo>
                    <a:pt x="16" y="71"/>
                  </a:lnTo>
                  <a:lnTo>
                    <a:pt x="16"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02" name="Freeform 653"/>
            <p:cNvSpPr>
              <a:spLocks/>
            </p:cNvSpPr>
            <p:nvPr/>
          </p:nvSpPr>
          <p:spPr bwMode="auto">
            <a:xfrm>
              <a:off x="2915" y="3455"/>
              <a:ext cx="16" cy="123"/>
            </a:xfrm>
            <a:custGeom>
              <a:avLst/>
              <a:gdLst>
                <a:gd name="T0" fmla="*/ 8 w 16"/>
                <a:gd name="T1" fmla="*/ 0 h 123"/>
                <a:gd name="T2" fmla="*/ 8 w 16"/>
                <a:gd name="T3" fmla="*/ 8 h 123"/>
                <a:gd name="T4" fmla="*/ 0 w 16"/>
                <a:gd name="T5" fmla="*/ 26 h 123"/>
                <a:gd name="T6" fmla="*/ 0 w 16"/>
                <a:gd name="T7" fmla="*/ 35 h 123"/>
                <a:gd name="T8" fmla="*/ 8 w 16"/>
                <a:gd name="T9" fmla="*/ 43 h 123"/>
                <a:gd name="T10" fmla="*/ 8 w 16"/>
                <a:gd name="T11" fmla="*/ 52 h 123"/>
                <a:gd name="T12" fmla="*/ 8 w 16"/>
                <a:gd name="T13" fmla="*/ 70 h 123"/>
                <a:gd name="T14" fmla="*/ 8 w 16"/>
                <a:gd name="T15" fmla="*/ 79 h 123"/>
                <a:gd name="T16" fmla="*/ 16 w 16"/>
                <a:gd name="T17" fmla="*/ 87 h 123"/>
                <a:gd name="T18" fmla="*/ 16 w 16"/>
                <a:gd name="T19" fmla="*/ 105 h 123"/>
                <a:gd name="T20" fmla="*/ 16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0" y="26"/>
                  </a:lnTo>
                  <a:lnTo>
                    <a:pt x="0" y="35"/>
                  </a:lnTo>
                  <a:lnTo>
                    <a:pt x="8" y="43"/>
                  </a:lnTo>
                  <a:lnTo>
                    <a:pt x="8" y="52"/>
                  </a:lnTo>
                  <a:lnTo>
                    <a:pt x="8" y="70"/>
                  </a:lnTo>
                  <a:lnTo>
                    <a:pt x="8" y="79"/>
                  </a:lnTo>
                  <a:lnTo>
                    <a:pt x="16" y="87"/>
                  </a:lnTo>
                  <a:lnTo>
                    <a:pt x="16" y="105"/>
                  </a:lnTo>
                  <a:lnTo>
                    <a:pt x="16"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03" name="Freeform 654"/>
            <p:cNvSpPr>
              <a:spLocks/>
            </p:cNvSpPr>
            <p:nvPr/>
          </p:nvSpPr>
          <p:spPr bwMode="auto">
            <a:xfrm>
              <a:off x="3011" y="3490"/>
              <a:ext cx="40" cy="105"/>
            </a:xfrm>
            <a:custGeom>
              <a:avLst/>
              <a:gdLst>
                <a:gd name="T0" fmla="*/ 8 w 40"/>
                <a:gd name="T1" fmla="*/ 0 h 105"/>
                <a:gd name="T2" fmla="*/ 0 w 40"/>
                <a:gd name="T3" fmla="*/ 8 h 105"/>
                <a:gd name="T4" fmla="*/ 8 w 40"/>
                <a:gd name="T5" fmla="*/ 17 h 105"/>
                <a:gd name="T6" fmla="*/ 16 w 40"/>
                <a:gd name="T7" fmla="*/ 35 h 105"/>
                <a:gd name="T8" fmla="*/ 32 w 40"/>
                <a:gd name="T9" fmla="*/ 44 h 105"/>
                <a:gd name="T10" fmla="*/ 32 w 40"/>
                <a:gd name="T11" fmla="*/ 52 h 105"/>
                <a:gd name="T12" fmla="*/ 40 w 40"/>
                <a:gd name="T13" fmla="*/ 70 h 105"/>
                <a:gd name="T14" fmla="*/ 40 w 40"/>
                <a:gd name="T15" fmla="*/ 79 h 105"/>
                <a:gd name="T16" fmla="*/ 40 w 40"/>
                <a:gd name="T17" fmla="*/ 88 h 105"/>
                <a:gd name="T18" fmla="*/ 4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8" y="0"/>
                  </a:moveTo>
                  <a:lnTo>
                    <a:pt x="0" y="8"/>
                  </a:lnTo>
                  <a:lnTo>
                    <a:pt x="8" y="17"/>
                  </a:lnTo>
                  <a:lnTo>
                    <a:pt x="16" y="35"/>
                  </a:lnTo>
                  <a:lnTo>
                    <a:pt x="32" y="44"/>
                  </a:lnTo>
                  <a:lnTo>
                    <a:pt x="32" y="52"/>
                  </a:lnTo>
                  <a:lnTo>
                    <a:pt x="40" y="70"/>
                  </a:lnTo>
                  <a:lnTo>
                    <a:pt x="40" y="79"/>
                  </a:lnTo>
                  <a:lnTo>
                    <a:pt x="40" y="88"/>
                  </a:lnTo>
                  <a:lnTo>
                    <a:pt x="4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04" name="Freeform 655"/>
            <p:cNvSpPr>
              <a:spLocks/>
            </p:cNvSpPr>
            <p:nvPr/>
          </p:nvSpPr>
          <p:spPr bwMode="auto">
            <a:xfrm>
              <a:off x="3051" y="3463"/>
              <a:ext cx="64" cy="115"/>
            </a:xfrm>
            <a:custGeom>
              <a:avLst/>
              <a:gdLst>
                <a:gd name="T0" fmla="*/ 0 w 64"/>
                <a:gd name="T1" fmla="*/ 0 h 115"/>
                <a:gd name="T2" fmla="*/ 8 w 64"/>
                <a:gd name="T3" fmla="*/ 18 h 115"/>
                <a:gd name="T4" fmla="*/ 8 w 64"/>
                <a:gd name="T5" fmla="*/ 27 h 115"/>
                <a:gd name="T6" fmla="*/ 24 w 64"/>
                <a:gd name="T7" fmla="*/ 27 h 115"/>
                <a:gd name="T8" fmla="*/ 32 w 64"/>
                <a:gd name="T9" fmla="*/ 27 h 115"/>
                <a:gd name="T10" fmla="*/ 32 w 64"/>
                <a:gd name="T11" fmla="*/ 35 h 115"/>
                <a:gd name="T12" fmla="*/ 32 w 64"/>
                <a:gd name="T13" fmla="*/ 44 h 115"/>
                <a:gd name="T14" fmla="*/ 40 w 64"/>
                <a:gd name="T15" fmla="*/ 62 h 115"/>
                <a:gd name="T16" fmla="*/ 48 w 64"/>
                <a:gd name="T17" fmla="*/ 71 h 115"/>
                <a:gd name="T18" fmla="*/ 48 w 64"/>
                <a:gd name="T19" fmla="*/ 79 h 115"/>
                <a:gd name="T20" fmla="*/ 48 w 64"/>
                <a:gd name="T21" fmla="*/ 97 h 115"/>
                <a:gd name="T22" fmla="*/ 64 w 64"/>
                <a:gd name="T23" fmla="*/ 97 h 115"/>
                <a:gd name="T24" fmla="*/ 64 w 64"/>
                <a:gd name="T25" fmla="*/ 106 h 115"/>
                <a:gd name="T26" fmla="*/ 64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0" y="0"/>
                  </a:moveTo>
                  <a:lnTo>
                    <a:pt x="8" y="18"/>
                  </a:lnTo>
                  <a:lnTo>
                    <a:pt x="8" y="27"/>
                  </a:lnTo>
                  <a:lnTo>
                    <a:pt x="24" y="27"/>
                  </a:lnTo>
                  <a:lnTo>
                    <a:pt x="32" y="27"/>
                  </a:lnTo>
                  <a:lnTo>
                    <a:pt x="32" y="35"/>
                  </a:lnTo>
                  <a:lnTo>
                    <a:pt x="32" y="44"/>
                  </a:lnTo>
                  <a:lnTo>
                    <a:pt x="40" y="62"/>
                  </a:lnTo>
                  <a:lnTo>
                    <a:pt x="48" y="71"/>
                  </a:lnTo>
                  <a:lnTo>
                    <a:pt x="48" y="79"/>
                  </a:lnTo>
                  <a:lnTo>
                    <a:pt x="48" y="97"/>
                  </a:lnTo>
                  <a:lnTo>
                    <a:pt x="64" y="97"/>
                  </a:lnTo>
                  <a:lnTo>
                    <a:pt x="64" y="106"/>
                  </a:lnTo>
                  <a:lnTo>
                    <a:pt x="64"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05" name="Freeform 656"/>
            <p:cNvSpPr>
              <a:spLocks/>
            </p:cNvSpPr>
            <p:nvPr/>
          </p:nvSpPr>
          <p:spPr bwMode="auto">
            <a:xfrm>
              <a:off x="2659" y="3507"/>
              <a:ext cx="48" cy="88"/>
            </a:xfrm>
            <a:custGeom>
              <a:avLst/>
              <a:gdLst>
                <a:gd name="T0" fmla="*/ 48 w 48"/>
                <a:gd name="T1" fmla="*/ 0 h 88"/>
                <a:gd name="T2" fmla="*/ 48 w 48"/>
                <a:gd name="T3" fmla="*/ 18 h 88"/>
                <a:gd name="T4" fmla="*/ 48 w 48"/>
                <a:gd name="T5" fmla="*/ 27 h 88"/>
                <a:gd name="T6" fmla="*/ 32 w 48"/>
                <a:gd name="T7" fmla="*/ 27 h 88"/>
                <a:gd name="T8" fmla="*/ 32 w 48"/>
                <a:gd name="T9" fmla="*/ 35 h 88"/>
                <a:gd name="T10" fmla="*/ 24 w 48"/>
                <a:gd name="T11" fmla="*/ 35 h 88"/>
                <a:gd name="T12" fmla="*/ 16 w 48"/>
                <a:gd name="T13" fmla="*/ 53 h 88"/>
                <a:gd name="T14" fmla="*/ 0 w 48"/>
                <a:gd name="T15" fmla="*/ 62 h 88"/>
                <a:gd name="T16" fmla="*/ 0 w 48"/>
                <a:gd name="T17" fmla="*/ 71 h 88"/>
                <a:gd name="T18" fmla="*/ 0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48" y="0"/>
                  </a:moveTo>
                  <a:lnTo>
                    <a:pt x="48" y="18"/>
                  </a:lnTo>
                  <a:lnTo>
                    <a:pt x="48" y="27"/>
                  </a:lnTo>
                  <a:lnTo>
                    <a:pt x="32" y="27"/>
                  </a:lnTo>
                  <a:lnTo>
                    <a:pt x="32" y="35"/>
                  </a:lnTo>
                  <a:lnTo>
                    <a:pt x="24" y="35"/>
                  </a:lnTo>
                  <a:lnTo>
                    <a:pt x="16"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06" name="Freeform 657"/>
            <p:cNvSpPr>
              <a:spLocks/>
            </p:cNvSpPr>
            <p:nvPr/>
          </p:nvSpPr>
          <p:spPr bwMode="auto">
            <a:xfrm>
              <a:off x="2683" y="3314"/>
              <a:ext cx="64" cy="53"/>
            </a:xfrm>
            <a:custGeom>
              <a:avLst/>
              <a:gdLst>
                <a:gd name="T0" fmla="*/ 64 w 64"/>
                <a:gd name="T1" fmla="*/ 0 h 53"/>
                <a:gd name="T2" fmla="*/ 40 w 64"/>
                <a:gd name="T3" fmla="*/ 17 h 53"/>
                <a:gd name="T4" fmla="*/ 32 w 64"/>
                <a:gd name="T5" fmla="*/ 17 h 53"/>
                <a:gd name="T6" fmla="*/ 24 w 64"/>
                <a:gd name="T7" fmla="*/ 17 h 53"/>
                <a:gd name="T8" fmla="*/ 8 w 64"/>
                <a:gd name="T9" fmla="*/ 17 h 53"/>
                <a:gd name="T10" fmla="*/ 0 w 64"/>
                <a:gd name="T11" fmla="*/ 26 h 53"/>
                <a:gd name="T12" fmla="*/ 0 w 64"/>
                <a:gd name="T13" fmla="*/ 35 h 53"/>
                <a:gd name="T14" fmla="*/ 0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64" y="0"/>
                  </a:moveTo>
                  <a:lnTo>
                    <a:pt x="40" y="17"/>
                  </a:lnTo>
                  <a:lnTo>
                    <a:pt x="32" y="17"/>
                  </a:lnTo>
                  <a:lnTo>
                    <a:pt x="24" y="17"/>
                  </a:lnTo>
                  <a:lnTo>
                    <a:pt x="8" y="17"/>
                  </a:lnTo>
                  <a:lnTo>
                    <a:pt x="0" y="26"/>
                  </a:lnTo>
                  <a:lnTo>
                    <a:pt x="0" y="35"/>
                  </a:lnTo>
                  <a:lnTo>
                    <a:pt x="0"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07" name="Freeform 658"/>
            <p:cNvSpPr>
              <a:spLocks/>
            </p:cNvSpPr>
            <p:nvPr/>
          </p:nvSpPr>
          <p:spPr bwMode="auto">
            <a:xfrm>
              <a:off x="2963" y="3314"/>
              <a:ext cx="96" cy="35"/>
            </a:xfrm>
            <a:custGeom>
              <a:avLst/>
              <a:gdLst>
                <a:gd name="T0" fmla="*/ 0 w 96"/>
                <a:gd name="T1" fmla="*/ 0 h 35"/>
                <a:gd name="T2" fmla="*/ 16 w 96"/>
                <a:gd name="T3" fmla="*/ 0 h 35"/>
                <a:gd name="T4" fmla="*/ 24 w 96"/>
                <a:gd name="T5" fmla="*/ 0 h 35"/>
                <a:gd name="T6" fmla="*/ 32 w 96"/>
                <a:gd name="T7" fmla="*/ 0 h 35"/>
                <a:gd name="T8" fmla="*/ 48 w 96"/>
                <a:gd name="T9" fmla="*/ 0 h 35"/>
                <a:gd name="T10" fmla="*/ 56 w 96"/>
                <a:gd name="T11" fmla="*/ 0 h 35"/>
                <a:gd name="T12" fmla="*/ 64 w 96"/>
                <a:gd name="T13" fmla="*/ 0 h 35"/>
                <a:gd name="T14" fmla="*/ 80 w 96"/>
                <a:gd name="T15" fmla="*/ 17 h 35"/>
                <a:gd name="T16" fmla="*/ 88 w 96"/>
                <a:gd name="T17" fmla="*/ 26 h 35"/>
                <a:gd name="T18" fmla="*/ 96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0" y="0"/>
                  </a:moveTo>
                  <a:lnTo>
                    <a:pt x="16" y="0"/>
                  </a:lnTo>
                  <a:lnTo>
                    <a:pt x="24" y="0"/>
                  </a:lnTo>
                  <a:lnTo>
                    <a:pt x="32" y="0"/>
                  </a:lnTo>
                  <a:lnTo>
                    <a:pt x="48" y="0"/>
                  </a:lnTo>
                  <a:lnTo>
                    <a:pt x="56" y="0"/>
                  </a:lnTo>
                  <a:lnTo>
                    <a:pt x="64" y="0"/>
                  </a:lnTo>
                  <a:lnTo>
                    <a:pt x="80" y="17"/>
                  </a:lnTo>
                  <a:lnTo>
                    <a:pt x="88" y="26"/>
                  </a:lnTo>
                  <a:lnTo>
                    <a:pt x="96"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08" name="Freeform 659"/>
            <p:cNvSpPr>
              <a:spLocks/>
            </p:cNvSpPr>
            <p:nvPr/>
          </p:nvSpPr>
          <p:spPr bwMode="auto">
            <a:xfrm>
              <a:off x="2947" y="3296"/>
              <a:ext cx="112" cy="44"/>
            </a:xfrm>
            <a:custGeom>
              <a:avLst/>
              <a:gdLst>
                <a:gd name="T0" fmla="*/ 0 w 112"/>
                <a:gd name="T1" fmla="*/ 0 h 44"/>
                <a:gd name="T2" fmla="*/ 8 w 112"/>
                <a:gd name="T3" fmla="*/ 0 h 44"/>
                <a:gd name="T4" fmla="*/ 16 w 112"/>
                <a:gd name="T5" fmla="*/ 0 h 44"/>
                <a:gd name="T6" fmla="*/ 32 w 112"/>
                <a:gd name="T7" fmla="*/ 0 h 44"/>
                <a:gd name="T8" fmla="*/ 40 w 112"/>
                <a:gd name="T9" fmla="*/ 0 h 44"/>
                <a:gd name="T10" fmla="*/ 48 w 112"/>
                <a:gd name="T11" fmla="*/ 0 h 44"/>
                <a:gd name="T12" fmla="*/ 64 w 112"/>
                <a:gd name="T13" fmla="*/ 0 h 44"/>
                <a:gd name="T14" fmla="*/ 72 w 112"/>
                <a:gd name="T15" fmla="*/ 9 h 44"/>
                <a:gd name="T16" fmla="*/ 80 w 112"/>
                <a:gd name="T17" fmla="*/ 9 h 44"/>
                <a:gd name="T18" fmla="*/ 80 w 112"/>
                <a:gd name="T19" fmla="*/ 18 h 44"/>
                <a:gd name="T20" fmla="*/ 96 w 112"/>
                <a:gd name="T21" fmla="*/ 18 h 44"/>
                <a:gd name="T22" fmla="*/ 104 w 112"/>
                <a:gd name="T23" fmla="*/ 35 h 44"/>
                <a:gd name="T24" fmla="*/ 112 w 112"/>
                <a:gd name="T25" fmla="*/ 35 h 44"/>
                <a:gd name="T26" fmla="*/ 112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0" y="0"/>
                  </a:moveTo>
                  <a:lnTo>
                    <a:pt x="8" y="0"/>
                  </a:lnTo>
                  <a:lnTo>
                    <a:pt x="16" y="0"/>
                  </a:lnTo>
                  <a:lnTo>
                    <a:pt x="32" y="0"/>
                  </a:lnTo>
                  <a:lnTo>
                    <a:pt x="40" y="0"/>
                  </a:lnTo>
                  <a:lnTo>
                    <a:pt x="48" y="0"/>
                  </a:lnTo>
                  <a:lnTo>
                    <a:pt x="64" y="0"/>
                  </a:lnTo>
                  <a:lnTo>
                    <a:pt x="72" y="9"/>
                  </a:lnTo>
                  <a:lnTo>
                    <a:pt x="80" y="9"/>
                  </a:lnTo>
                  <a:lnTo>
                    <a:pt x="80" y="18"/>
                  </a:lnTo>
                  <a:lnTo>
                    <a:pt x="96" y="18"/>
                  </a:lnTo>
                  <a:lnTo>
                    <a:pt x="104" y="35"/>
                  </a:lnTo>
                  <a:lnTo>
                    <a:pt x="112" y="35"/>
                  </a:lnTo>
                  <a:lnTo>
                    <a:pt x="112"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09" name="Freeform 660"/>
            <p:cNvSpPr>
              <a:spLocks/>
            </p:cNvSpPr>
            <p:nvPr/>
          </p:nvSpPr>
          <p:spPr bwMode="auto">
            <a:xfrm>
              <a:off x="3027" y="3375"/>
              <a:ext cx="64" cy="71"/>
            </a:xfrm>
            <a:custGeom>
              <a:avLst/>
              <a:gdLst>
                <a:gd name="T0" fmla="*/ 0 w 64"/>
                <a:gd name="T1" fmla="*/ 0 h 71"/>
                <a:gd name="T2" fmla="*/ 16 w 64"/>
                <a:gd name="T3" fmla="*/ 0 h 71"/>
                <a:gd name="T4" fmla="*/ 24 w 64"/>
                <a:gd name="T5" fmla="*/ 9 h 71"/>
                <a:gd name="T6" fmla="*/ 32 w 64"/>
                <a:gd name="T7" fmla="*/ 18 h 71"/>
                <a:gd name="T8" fmla="*/ 32 w 64"/>
                <a:gd name="T9" fmla="*/ 36 h 71"/>
                <a:gd name="T10" fmla="*/ 48 w 64"/>
                <a:gd name="T11" fmla="*/ 44 h 71"/>
                <a:gd name="T12" fmla="*/ 48 w 64"/>
                <a:gd name="T13" fmla="*/ 53 h 71"/>
                <a:gd name="T14" fmla="*/ 56 w 64"/>
                <a:gd name="T15" fmla="*/ 53 h 71"/>
                <a:gd name="T16" fmla="*/ 64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0" y="0"/>
                  </a:moveTo>
                  <a:lnTo>
                    <a:pt x="16" y="0"/>
                  </a:lnTo>
                  <a:lnTo>
                    <a:pt x="24" y="9"/>
                  </a:lnTo>
                  <a:lnTo>
                    <a:pt x="32" y="18"/>
                  </a:lnTo>
                  <a:lnTo>
                    <a:pt x="32" y="36"/>
                  </a:lnTo>
                  <a:lnTo>
                    <a:pt x="48" y="44"/>
                  </a:lnTo>
                  <a:lnTo>
                    <a:pt x="48" y="53"/>
                  </a:lnTo>
                  <a:lnTo>
                    <a:pt x="56" y="53"/>
                  </a:lnTo>
                  <a:lnTo>
                    <a:pt x="64"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510" name="Freeform 661"/>
            <p:cNvSpPr>
              <a:spLocks/>
            </p:cNvSpPr>
            <p:nvPr/>
          </p:nvSpPr>
          <p:spPr bwMode="auto">
            <a:xfrm>
              <a:off x="3051" y="3455"/>
              <a:ext cx="96" cy="43"/>
            </a:xfrm>
            <a:custGeom>
              <a:avLst/>
              <a:gdLst>
                <a:gd name="T0" fmla="*/ 0 w 96"/>
                <a:gd name="T1" fmla="*/ 0 h 43"/>
                <a:gd name="T2" fmla="*/ 8 w 96"/>
                <a:gd name="T3" fmla="*/ 0 h 43"/>
                <a:gd name="T4" fmla="*/ 24 w 96"/>
                <a:gd name="T5" fmla="*/ 8 h 43"/>
                <a:gd name="T6" fmla="*/ 32 w 96"/>
                <a:gd name="T7" fmla="*/ 8 h 43"/>
                <a:gd name="T8" fmla="*/ 40 w 96"/>
                <a:gd name="T9" fmla="*/ 26 h 43"/>
                <a:gd name="T10" fmla="*/ 48 w 96"/>
                <a:gd name="T11" fmla="*/ 26 h 43"/>
                <a:gd name="T12" fmla="*/ 64 w 96"/>
                <a:gd name="T13" fmla="*/ 26 h 43"/>
                <a:gd name="T14" fmla="*/ 72 w 96"/>
                <a:gd name="T15" fmla="*/ 26 h 43"/>
                <a:gd name="T16" fmla="*/ 80 w 96"/>
                <a:gd name="T17" fmla="*/ 35 h 43"/>
                <a:gd name="T18" fmla="*/ 96 w 96"/>
                <a:gd name="T19" fmla="*/ 35 h 43"/>
                <a:gd name="T20" fmla="*/ 96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0" y="0"/>
                  </a:moveTo>
                  <a:lnTo>
                    <a:pt x="8" y="0"/>
                  </a:lnTo>
                  <a:lnTo>
                    <a:pt x="24" y="8"/>
                  </a:lnTo>
                  <a:lnTo>
                    <a:pt x="32" y="8"/>
                  </a:lnTo>
                  <a:lnTo>
                    <a:pt x="40" y="26"/>
                  </a:lnTo>
                  <a:lnTo>
                    <a:pt x="48" y="26"/>
                  </a:lnTo>
                  <a:lnTo>
                    <a:pt x="64" y="26"/>
                  </a:lnTo>
                  <a:lnTo>
                    <a:pt x="72" y="26"/>
                  </a:lnTo>
                  <a:lnTo>
                    <a:pt x="80" y="35"/>
                  </a:lnTo>
                  <a:lnTo>
                    <a:pt x="96" y="35"/>
                  </a:lnTo>
                  <a:lnTo>
                    <a:pt x="96"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8568" name="Group 662"/>
          <p:cNvGrpSpPr>
            <a:grpSpLocks/>
          </p:cNvGrpSpPr>
          <p:nvPr/>
        </p:nvGrpSpPr>
        <p:grpSpPr bwMode="auto">
          <a:xfrm>
            <a:off x="1920875" y="2362200"/>
            <a:ext cx="774700" cy="725488"/>
            <a:chOff x="2611" y="2760"/>
            <a:chExt cx="488" cy="457"/>
          </a:xfrm>
        </p:grpSpPr>
        <p:sp>
          <p:nvSpPr>
            <p:cNvPr id="109452" name="Freeform 663"/>
            <p:cNvSpPr>
              <a:spLocks/>
            </p:cNvSpPr>
            <p:nvPr/>
          </p:nvSpPr>
          <p:spPr bwMode="auto">
            <a:xfrm>
              <a:off x="2859" y="3006"/>
              <a:ext cx="240" cy="211"/>
            </a:xfrm>
            <a:custGeom>
              <a:avLst/>
              <a:gdLst>
                <a:gd name="T0" fmla="*/ 0 w 240"/>
                <a:gd name="T1" fmla="*/ 211 h 211"/>
                <a:gd name="T2" fmla="*/ 0 w 240"/>
                <a:gd name="T3" fmla="*/ 194 h 211"/>
                <a:gd name="T4" fmla="*/ 0 w 240"/>
                <a:gd name="T5" fmla="*/ 194 h 211"/>
                <a:gd name="T6" fmla="*/ 0 w 240"/>
                <a:gd name="T7" fmla="*/ 194 h 211"/>
                <a:gd name="T8" fmla="*/ 0 w 240"/>
                <a:gd name="T9" fmla="*/ 185 h 211"/>
                <a:gd name="T10" fmla="*/ 16 w 240"/>
                <a:gd name="T11" fmla="*/ 176 h 211"/>
                <a:gd name="T12" fmla="*/ 16 w 240"/>
                <a:gd name="T13" fmla="*/ 158 h 211"/>
                <a:gd name="T14" fmla="*/ 16 w 240"/>
                <a:gd name="T15" fmla="*/ 150 h 211"/>
                <a:gd name="T16" fmla="*/ 24 w 240"/>
                <a:gd name="T17" fmla="*/ 141 h 211"/>
                <a:gd name="T18" fmla="*/ 32 w 240"/>
                <a:gd name="T19" fmla="*/ 123 h 211"/>
                <a:gd name="T20" fmla="*/ 32 w 240"/>
                <a:gd name="T21" fmla="*/ 114 h 211"/>
                <a:gd name="T22" fmla="*/ 48 w 240"/>
                <a:gd name="T23" fmla="*/ 106 h 211"/>
                <a:gd name="T24" fmla="*/ 56 w 240"/>
                <a:gd name="T25" fmla="*/ 97 h 211"/>
                <a:gd name="T26" fmla="*/ 64 w 240"/>
                <a:gd name="T27" fmla="*/ 79 h 211"/>
                <a:gd name="T28" fmla="*/ 64 w 240"/>
                <a:gd name="T29" fmla="*/ 71 h 211"/>
                <a:gd name="T30" fmla="*/ 72 w 240"/>
                <a:gd name="T31" fmla="*/ 71 h 211"/>
                <a:gd name="T32" fmla="*/ 88 w 240"/>
                <a:gd name="T33" fmla="*/ 62 h 211"/>
                <a:gd name="T34" fmla="*/ 96 w 240"/>
                <a:gd name="T35" fmla="*/ 44 h 211"/>
                <a:gd name="T36" fmla="*/ 104 w 240"/>
                <a:gd name="T37" fmla="*/ 35 h 211"/>
                <a:gd name="T38" fmla="*/ 128 w 240"/>
                <a:gd name="T39" fmla="*/ 35 h 211"/>
                <a:gd name="T40" fmla="*/ 136 w 240"/>
                <a:gd name="T41" fmla="*/ 27 h 211"/>
                <a:gd name="T42" fmla="*/ 160 w 240"/>
                <a:gd name="T43" fmla="*/ 27 h 211"/>
                <a:gd name="T44" fmla="*/ 168 w 240"/>
                <a:gd name="T45" fmla="*/ 27 h 211"/>
                <a:gd name="T46" fmla="*/ 192 w 240"/>
                <a:gd name="T47" fmla="*/ 9 h 211"/>
                <a:gd name="T48" fmla="*/ 200 w 240"/>
                <a:gd name="T49" fmla="*/ 9 h 211"/>
                <a:gd name="T50" fmla="*/ 216 w 240"/>
                <a:gd name="T51" fmla="*/ 9 h 211"/>
                <a:gd name="T52" fmla="*/ 224 w 240"/>
                <a:gd name="T53" fmla="*/ 9 h 211"/>
                <a:gd name="T54" fmla="*/ 232 w 240"/>
                <a:gd name="T55" fmla="*/ 9 h 211"/>
                <a:gd name="T56" fmla="*/ 232 w 240"/>
                <a:gd name="T57" fmla="*/ 9 h 211"/>
                <a:gd name="T58" fmla="*/ 232 w 240"/>
                <a:gd name="T59" fmla="*/ 0 h 211"/>
                <a:gd name="T60" fmla="*/ 240 w 240"/>
                <a:gd name="T61" fmla="*/ 9 h 211"/>
                <a:gd name="T62" fmla="*/ 232 w 240"/>
                <a:gd name="T63" fmla="*/ 9 h 211"/>
                <a:gd name="T64" fmla="*/ 232 w 240"/>
                <a:gd name="T65" fmla="*/ 9 h 211"/>
                <a:gd name="T66" fmla="*/ 224 w 240"/>
                <a:gd name="T67" fmla="*/ 9 h 211"/>
                <a:gd name="T68" fmla="*/ 224 w 240"/>
                <a:gd name="T69" fmla="*/ 9 h 211"/>
                <a:gd name="T70" fmla="*/ 216 w 240"/>
                <a:gd name="T71" fmla="*/ 27 h 211"/>
                <a:gd name="T72" fmla="*/ 200 w 240"/>
                <a:gd name="T73" fmla="*/ 27 h 211"/>
                <a:gd name="T74" fmla="*/ 192 w 240"/>
                <a:gd name="T75" fmla="*/ 27 h 211"/>
                <a:gd name="T76" fmla="*/ 168 w 240"/>
                <a:gd name="T77" fmla="*/ 35 h 211"/>
                <a:gd name="T78" fmla="*/ 160 w 240"/>
                <a:gd name="T79" fmla="*/ 44 h 211"/>
                <a:gd name="T80" fmla="*/ 152 w 240"/>
                <a:gd name="T81" fmla="*/ 44 h 211"/>
                <a:gd name="T82" fmla="*/ 136 w 240"/>
                <a:gd name="T83" fmla="*/ 62 h 211"/>
                <a:gd name="T84" fmla="*/ 128 w 240"/>
                <a:gd name="T85" fmla="*/ 71 h 211"/>
                <a:gd name="T86" fmla="*/ 120 w 240"/>
                <a:gd name="T87" fmla="*/ 79 h 211"/>
                <a:gd name="T88" fmla="*/ 104 w 240"/>
                <a:gd name="T89" fmla="*/ 79 h 211"/>
                <a:gd name="T90" fmla="*/ 104 w 240"/>
                <a:gd name="T91" fmla="*/ 97 h 211"/>
                <a:gd name="T92" fmla="*/ 96 w 240"/>
                <a:gd name="T93" fmla="*/ 97 h 211"/>
                <a:gd name="T94" fmla="*/ 88 w 240"/>
                <a:gd name="T95" fmla="*/ 106 h 211"/>
                <a:gd name="T96" fmla="*/ 72 w 240"/>
                <a:gd name="T97" fmla="*/ 114 h 211"/>
                <a:gd name="T98" fmla="*/ 64 w 240"/>
                <a:gd name="T99" fmla="*/ 123 h 211"/>
                <a:gd name="T100" fmla="*/ 64 w 240"/>
                <a:gd name="T101" fmla="*/ 141 h 211"/>
                <a:gd name="T102" fmla="*/ 56 w 240"/>
                <a:gd name="T103" fmla="*/ 150 h 211"/>
                <a:gd name="T104" fmla="*/ 56 w 240"/>
                <a:gd name="T105" fmla="*/ 158 h 211"/>
                <a:gd name="T106" fmla="*/ 48 w 240"/>
                <a:gd name="T107" fmla="*/ 158 h 211"/>
                <a:gd name="T108" fmla="*/ 48 w 240"/>
                <a:gd name="T109" fmla="*/ 176 h 211"/>
                <a:gd name="T110" fmla="*/ 32 w 240"/>
                <a:gd name="T111" fmla="*/ 185 h 211"/>
                <a:gd name="T112" fmla="*/ 32 w 240"/>
                <a:gd name="T113" fmla="*/ 194 h 211"/>
                <a:gd name="T114" fmla="*/ 32 w 240"/>
                <a:gd name="T115" fmla="*/ 194 h 211"/>
                <a:gd name="T116" fmla="*/ 32 w 240"/>
                <a:gd name="T117" fmla="*/ 194 h 211"/>
                <a:gd name="T118" fmla="*/ 24 w 240"/>
                <a:gd name="T119" fmla="*/ 194 h 211"/>
                <a:gd name="T120" fmla="*/ 32 w 240"/>
                <a:gd name="T121" fmla="*/ 211 h 211"/>
                <a:gd name="T122" fmla="*/ 0 w 240"/>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0"/>
                <a:gd name="T187" fmla="*/ 0 h 211"/>
                <a:gd name="T188" fmla="*/ 240 w 240"/>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0" h="211">
                  <a:moveTo>
                    <a:pt x="0" y="211"/>
                  </a:moveTo>
                  <a:lnTo>
                    <a:pt x="0" y="194"/>
                  </a:lnTo>
                  <a:lnTo>
                    <a:pt x="0" y="185"/>
                  </a:lnTo>
                  <a:lnTo>
                    <a:pt x="16" y="176"/>
                  </a:lnTo>
                  <a:lnTo>
                    <a:pt x="16" y="158"/>
                  </a:lnTo>
                  <a:lnTo>
                    <a:pt x="16" y="150"/>
                  </a:lnTo>
                  <a:lnTo>
                    <a:pt x="24" y="141"/>
                  </a:lnTo>
                  <a:lnTo>
                    <a:pt x="32" y="123"/>
                  </a:lnTo>
                  <a:lnTo>
                    <a:pt x="32" y="114"/>
                  </a:lnTo>
                  <a:lnTo>
                    <a:pt x="48" y="106"/>
                  </a:lnTo>
                  <a:lnTo>
                    <a:pt x="56" y="97"/>
                  </a:lnTo>
                  <a:lnTo>
                    <a:pt x="64" y="79"/>
                  </a:lnTo>
                  <a:lnTo>
                    <a:pt x="64" y="71"/>
                  </a:lnTo>
                  <a:lnTo>
                    <a:pt x="72" y="71"/>
                  </a:lnTo>
                  <a:lnTo>
                    <a:pt x="88" y="62"/>
                  </a:lnTo>
                  <a:lnTo>
                    <a:pt x="96" y="44"/>
                  </a:lnTo>
                  <a:lnTo>
                    <a:pt x="104" y="35"/>
                  </a:lnTo>
                  <a:lnTo>
                    <a:pt x="128" y="35"/>
                  </a:lnTo>
                  <a:lnTo>
                    <a:pt x="136" y="27"/>
                  </a:lnTo>
                  <a:lnTo>
                    <a:pt x="160" y="27"/>
                  </a:lnTo>
                  <a:lnTo>
                    <a:pt x="168" y="27"/>
                  </a:lnTo>
                  <a:lnTo>
                    <a:pt x="192" y="9"/>
                  </a:lnTo>
                  <a:lnTo>
                    <a:pt x="200" y="9"/>
                  </a:lnTo>
                  <a:lnTo>
                    <a:pt x="216" y="9"/>
                  </a:lnTo>
                  <a:lnTo>
                    <a:pt x="224" y="9"/>
                  </a:lnTo>
                  <a:lnTo>
                    <a:pt x="232" y="9"/>
                  </a:lnTo>
                  <a:lnTo>
                    <a:pt x="232" y="0"/>
                  </a:lnTo>
                  <a:lnTo>
                    <a:pt x="240" y="9"/>
                  </a:lnTo>
                  <a:lnTo>
                    <a:pt x="232" y="9"/>
                  </a:lnTo>
                  <a:lnTo>
                    <a:pt x="224" y="9"/>
                  </a:lnTo>
                  <a:lnTo>
                    <a:pt x="216" y="27"/>
                  </a:lnTo>
                  <a:lnTo>
                    <a:pt x="200" y="27"/>
                  </a:lnTo>
                  <a:lnTo>
                    <a:pt x="192" y="27"/>
                  </a:lnTo>
                  <a:lnTo>
                    <a:pt x="168" y="35"/>
                  </a:lnTo>
                  <a:lnTo>
                    <a:pt x="160" y="44"/>
                  </a:lnTo>
                  <a:lnTo>
                    <a:pt x="152" y="44"/>
                  </a:lnTo>
                  <a:lnTo>
                    <a:pt x="136" y="62"/>
                  </a:lnTo>
                  <a:lnTo>
                    <a:pt x="128" y="71"/>
                  </a:lnTo>
                  <a:lnTo>
                    <a:pt x="120" y="79"/>
                  </a:lnTo>
                  <a:lnTo>
                    <a:pt x="104" y="79"/>
                  </a:lnTo>
                  <a:lnTo>
                    <a:pt x="104" y="97"/>
                  </a:lnTo>
                  <a:lnTo>
                    <a:pt x="96" y="97"/>
                  </a:lnTo>
                  <a:lnTo>
                    <a:pt x="88" y="106"/>
                  </a:lnTo>
                  <a:lnTo>
                    <a:pt x="72" y="114"/>
                  </a:lnTo>
                  <a:lnTo>
                    <a:pt x="64" y="123"/>
                  </a:lnTo>
                  <a:lnTo>
                    <a:pt x="64" y="141"/>
                  </a:lnTo>
                  <a:lnTo>
                    <a:pt x="56" y="150"/>
                  </a:lnTo>
                  <a:lnTo>
                    <a:pt x="56" y="158"/>
                  </a:lnTo>
                  <a:lnTo>
                    <a:pt x="48" y="158"/>
                  </a:lnTo>
                  <a:lnTo>
                    <a:pt x="48" y="176"/>
                  </a:lnTo>
                  <a:lnTo>
                    <a:pt x="32" y="185"/>
                  </a:lnTo>
                  <a:lnTo>
                    <a:pt x="32" y="194"/>
                  </a:lnTo>
                  <a:lnTo>
                    <a:pt x="24" y="194"/>
                  </a:lnTo>
                  <a:lnTo>
                    <a:pt x="32" y="211"/>
                  </a:lnTo>
                  <a:lnTo>
                    <a:pt x="0"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53" name="Freeform 664"/>
            <p:cNvSpPr>
              <a:spLocks/>
            </p:cNvSpPr>
            <p:nvPr/>
          </p:nvSpPr>
          <p:spPr bwMode="auto">
            <a:xfrm>
              <a:off x="2859" y="3006"/>
              <a:ext cx="240" cy="211"/>
            </a:xfrm>
            <a:custGeom>
              <a:avLst/>
              <a:gdLst>
                <a:gd name="T0" fmla="*/ 0 w 240"/>
                <a:gd name="T1" fmla="*/ 211 h 211"/>
                <a:gd name="T2" fmla="*/ 0 w 240"/>
                <a:gd name="T3" fmla="*/ 194 h 211"/>
                <a:gd name="T4" fmla="*/ 0 w 240"/>
                <a:gd name="T5" fmla="*/ 194 h 211"/>
                <a:gd name="T6" fmla="*/ 0 w 240"/>
                <a:gd name="T7" fmla="*/ 194 h 211"/>
                <a:gd name="T8" fmla="*/ 0 w 240"/>
                <a:gd name="T9" fmla="*/ 185 h 211"/>
                <a:gd name="T10" fmla="*/ 16 w 240"/>
                <a:gd name="T11" fmla="*/ 176 h 211"/>
                <a:gd name="T12" fmla="*/ 16 w 240"/>
                <a:gd name="T13" fmla="*/ 158 h 211"/>
                <a:gd name="T14" fmla="*/ 16 w 240"/>
                <a:gd name="T15" fmla="*/ 150 h 211"/>
                <a:gd name="T16" fmla="*/ 24 w 240"/>
                <a:gd name="T17" fmla="*/ 141 h 211"/>
                <a:gd name="T18" fmla="*/ 32 w 240"/>
                <a:gd name="T19" fmla="*/ 123 h 211"/>
                <a:gd name="T20" fmla="*/ 32 w 240"/>
                <a:gd name="T21" fmla="*/ 114 h 211"/>
                <a:gd name="T22" fmla="*/ 48 w 240"/>
                <a:gd name="T23" fmla="*/ 106 h 211"/>
                <a:gd name="T24" fmla="*/ 56 w 240"/>
                <a:gd name="T25" fmla="*/ 97 h 211"/>
                <a:gd name="T26" fmla="*/ 64 w 240"/>
                <a:gd name="T27" fmla="*/ 79 h 211"/>
                <a:gd name="T28" fmla="*/ 64 w 240"/>
                <a:gd name="T29" fmla="*/ 71 h 211"/>
                <a:gd name="T30" fmla="*/ 72 w 240"/>
                <a:gd name="T31" fmla="*/ 71 h 211"/>
                <a:gd name="T32" fmla="*/ 88 w 240"/>
                <a:gd name="T33" fmla="*/ 62 h 211"/>
                <a:gd name="T34" fmla="*/ 96 w 240"/>
                <a:gd name="T35" fmla="*/ 44 h 211"/>
                <a:gd name="T36" fmla="*/ 104 w 240"/>
                <a:gd name="T37" fmla="*/ 35 h 211"/>
                <a:gd name="T38" fmla="*/ 128 w 240"/>
                <a:gd name="T39" fmla="*/ 35 h 211"/>
                <a:gd name="T40" fmla="*/ 136 w 240"/>
                <a:gd name="T41" fmla="*/ 27 h 211"/>
                <a:gd name="T42" fmla="*/ 160 w 240"/>
                <a:gd name="T43" fmla="*/ 27 h 211"/>
                <a:gd name="T44" fmla="*/ 168 w 240"/>
                <a:gd name="T45" fmla="*/ 27 h 211"/>
                <a:gd name="T46" fmla="*/ 192 w 240"/>
                <a:gd name="T47" fmla="*/ 9 h 211"/>
                <a:gd name="T48" fmla="*/ 200 w 240"/>
                <a:gd name="T49" fmla="*/ 9 h 211"/>
                <a:gd name="T50" fmla="*/ 216 w 240"/>
                <a:gd name="T51" fmla="*/ 9 h 211"/>
                <a:gd name="T52" fmla="*/ 224 w 240"/>
                <a:gd name="T53" fmla="*/ 9 h 211"/>
                <a:gd name="T54" fmla="*/ 232 w 240"/>
                <a:gd name="T55" fmla="*/ 9 h 211"/>
                <a:gd name="T56" fmla="*/ 232 w 240"/>
                <a:gd name="T57" fmla="*/ 9 h 211"/>
                <a:gd name="T58" fmla="*/ 232 w 240"/>
                <a:gd name="T59" fmla="*/ 0 h 211"/>
                <a:gd name="T60" fmla="*/ 240 w 240"/>
                <a:gd name="T61" fmla="*/ 9 h 211"/>
                <a:gd name="T62" fmla="*/ 232 w 240"/>
                <a:gd name="T63" fmla="*/ 9 h 211"/>
                <a:gd name="T64" fmla="*/ 232 w 240"/>
                <a:gd name="T65" fmla="*/ 9 h 211"/>
                <a:gd name="T66" fmla="*/ 224 w 240"/>
                <a:gd name="T67" fmla="*/ 9 h 211"/>
                <a:gd name="T68" fmla="*/ 224 w 240"/>
                <a:gd name="T69" fmla="*/ 9 h 211"/>
                <a:gd name="T70" fmla="*/ 216 w 240"/>
                <a:gd name="T71" fmla="*/ 27 h 211"/>
                <a:gd name="T72" fmla="*/ 200 w 240"/>
                <a:gd name="T73" fmla="*/ 27 h 211"/>
                <a:gd name="T74" fmla="*/ 192 w 240"/>
                <a:gd name="T75" fmla="*/ 27 h 211"/>
                <a:gd name="T76" fmla="*/ 168 w 240"/>
                <a:gd name="T77" fmla="*/ 35 h 211"/>
                <a:gd name="T78" fmla="*/ 160 w 240"/>
                <a:gd name="T79" fmla="*/ 44 h 211"/>
                <a:gd name="T80" fmla="*/ 152 w 240"/>
                <a:gd name="T81" fmla="*/ 44 h 211"/>
                <a:gd name="T82" fmla="*/ 136 w 240"/>
                <a:gd name="T83" fmla="*/ 62 h 211"/>
                <a:gd name="T84" fmla="*/ 128 w 240"/>
                <a:gd name="T85" fmla="*/ 71 h 211"/>
                <a:gd name="T86" fmla="*/ 120 w 240"/>
                <a:gd name="T87" fmla="*/ 79 h 211"/>
                <a:gd name="T88" fmla="*/ 104 w 240"/>
                <a:gd name="T89" fmla="*/ 79 h 211"/>
                <a:gd name="T90" fmla="*/ 104 w 240"/>
                <a:gd name="T91" fmla="*/ 97 h 211"/>
                <a:gd name="T92" fmla="*/ 96 w 240"/>
                <a:gd name="T93" fmla="*/ 97 h 211"/>
                <a:gd name="T94" fmla="*/ 88 w 240"/>
                <a:gd name="T95" fmla="*/ 106 h 211"/>
                <a:gd name="T96" fmla="*/ 72 w 240"/>
                <a:gd name="T97" fmla="*/ 114 h 211"/>
                <a:gd name="T98" fmla="*/ 64 w 240"/>
                <a:gd name="T99" fmla="*/ 123 h 211"/>
                <a:gd name="T100" fmla="*/ 64 w 240"/>
                <a:gd name="T101" fmla="*/ 141 h 211"/>
                <a:gd name="T102" fmla="*/ 56 w 240"/>
                <a:gd name="T103" fmla="*/ 150 h 211"/>
                <a:gd name="T104" fmla="*/ 56 w 240"/>
                <a:gd name="T105" fmla="*/ 158 h 211"/>
                <a:gd name="T106" fmla="*/ 48 w 240"/>
                <a:gd name="T107" fmla="*/ 158 h 211"/>
                <a:gd name="T108" fmla="*/ 48 w 240"/>
                <a:gd name="T109" fmla="*/ 176 h 211"/>
                <a:gd name="T110" fmla="*/ 32 w 240"/>
                <a:gd name="T111" fmla="*/ 185 h 211"/>
                <a:gd name="T112" fmla="*/ 32 w 240"/>
                <a:gd name="T113" fmla="*/ 194 h 211"/>
                <a:gd name="T114" fmla="*/ 32 w 240"/>
                <a:gd name="T115" fmla="*/ 194 h 211"/>
                <a:gd name="T116" fmla="*/ 32 w 240"/>
                <a:gd name="T117" fmla="*/ 194 h 211"/>
                <a:gd name="T118" fmla="*/ 24 w 240"/>
                <a:gd name="T119" fmla="*/ 194 h 211"/>
                <a:gd name="T120" fmla="*/ 32 w 240"/>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0"/>
                <a:gd name="T184" fmla="*/ 0 h 211"/>
                <a:gd name="T185" fmla="*/ 240 w 240"/>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0" h="211">
                  <a:moveTo>
                    <a:pt x="0" y="211"/>
                  </a:moveTo>
                  <a:lnTo>
                    <a:pt x="0" y="194"/>
                  </a:lnTo>
                  <a:lnTo>
                    <a:pt x="0" y="185"/>
                  </a:lnTo>
                  <a:lnTo>
                    <a:pt x="16" y="176"/>
                  </a:lnTo>
                  <a:lnTo>
                    <a:pt x="16" y="158"/>
                  </a:lnTo>
                  <a:lnTo>
                    <a:pt x="16" y="150"/>
                  </a:lnTo>
                  <a:lnTo>
                    <a:pt x="24" y="141"/>
                  </a:lnTo>
                  <a:lnTo>
                    <a:pt x="32" y="123"/>
                  </a:lnTo>
                  <a:lnTo>
                    <a:pt x="32" y="114"/>
                  </a:lnTo>
                  <a:lnTo>
                    <a:pt x="48" y="106"/>
                  </a:lnTo>
                  <a:lnTo>
                    <a:pt x="56" y="97"/>
                  </a:lnTo>
                  <a:lnTo>
                    <a:pt x="64" y="79"/>
                  </a:lnTo>
                  <a:lnTo>
                    <a:pt x="64" y="71"/>
                  </a:lnTo>
                  <a:lnTo>
                    <a:pt x="72" y="71"/>
                  </a:lnTo>
                  <a:lnTo>
                    <a:pt x="88" y="62"/>
                  </a:lnTo>
                  <a:lnTo>
                    <a:pt x="96" y="44"/>
                  </a:lnTo>
                  <a:lnTo>
                    <a:pt x="104" y="35"/>
                  </a:lnTo>
                  <a:lnTo>
                    <a:pt x="128" y="35"/>
                  </a:lnTo>
                  <a:lnTo>
                    <a:pt x="136" y="27"/>
                  </a:lnTo>
                  <a:lnTo>
                    <a:pt x="160" y="27"/>
                  </a:lnTo>
                  <a:lnTo>
                    <a:pt x="168" y="27"/>
                  </a:lnTo>
                  <a:lnTo>
                    <a:pt x="192" y="9"/>
                  </a:lnTo>
                  <a:lnTo>
                    <a:pt x="200" y="9"/>
                  </a:lnTo>
                  <a:lnTo>
                    <a:pt x="216" y="9"/>
                  </a:lnTo>
                  <a:lnTo>
                    <a:pt x="224" y="9"/>
                  </a:lnTo>
                  <a:lnTo>
                    <a:pt x="232" y="9"/>
                  </a:lnTo>
                  <a:lnTo>
                    <a:pt x="232" y="0"/>
                  </a:lnTo>
                  <a:lnTo>
                    <a:pt x="240" y="9"/>
                  </a:lnTo>
                  <a:lnTo>
                    <a:pt x="232" y="9"/>
                  </a:lnTo>
                  <a:lnTo>
                    <a:pt x="224" y="9"/>
                  </a:lnTo>
                  <a:lnTo>
                    <a:pt x="216" y="27"/>
                  </a:lnTo>
                  <a:lnTo>
                    <a:pt x="200" y="27"/>
                  </a:lnTo>
                  <a:lnTo>
                    <a:pt x="192" y="27"/>
                  </a:lnTo>
                  <a:lnTo>
                    <a:pt x="168" y="35"/>
                  </a:lnTo>
                  <a:lnTo>
                    <a:pt x="160" y="44"/>
                  </a:lnTo>
                  <a:lnTo>
                    <a:pt x="152" y="44"/>
                  </a:lnTo>
                  <a:lnTo>
                    <a:pt x="136" y="62"/>
                  </a:lnTo>
                  <a:lnTo>
                    <a:pt x="128" y="71"/>
                  </a:lnTo>
                  <a:lnTo>
                    <a:pt x="120" y="79"/>
                  </a:lnTo>
                  <a:lnTo>
                    <a:pt x="104" y="79"/>
                  </a:lnTo>
                  <a:lnTo>
                    <a:pt x="104" y="97"/>
                  </a:lnTo>
                  <a:lnTo>
                    <a:pt x="96" y="97"/>
                  </a:lnTo>
                  <a:lnTo>
                    <a:pt x="88" y="106"/>
                  </a:lnTo>
                  <a:lnTo>
                    <a:pt x="72" y="114"/>
                  </a:lnTo>
                  <a:lnTo>
                    <a:pt x="64" y="123"/>
                  </a:lnTo>
                  <a:lnTo>
                    <a:pt x="64" y="141"/>
                  </a:lnTo>
                  <a:lnTo>
                    <a:pt x="56" y="150"/>
                  </a:lnTo>
                  <a:lnTo>
                    <a:pt x="56" y="158"/>
                  </a:lnTo>
                  <a:lnTo>
                    <a:pt x="48" y="158"/>
                  </a:lnTo>
                  <a:lnTo>
                    <a:pt x="48" y="176"/>
                  </a:lnTo>
                  <a:lnTo>
                    <a:pt x="32" y="185"/>
                  </a:lnTo>
                  <a:lnTo>
                    <a:pt x="32" y="194"/>
                  </a:lnTo>
                  <a:lnTo>
                    <a:pt x="24" y="194"/>
                  </a:lnTo>
                  <a:lnTo>
                    <a:pt x="32"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54" name="Freeform 665"/>
            <p:cNvSpPr>
              <a:spLocks/>
            </p:cNvSpPr>
            <p:nvPr/>
          </p:nvSpPr>
          <p:spPr bwMode="auto">
            <a:xfrm>
              <a:off x="2675" y="2962"/>
              <a:ext cx="200" cy="255"/>
            </a:xfrm>
            <a:custGeom>
              <a:avLst/>
              <a:gdLst>
                <a:gd name="T0" fmla="*/ 152 w 200"/>
                <a:gd name="T1" fmla="*/ 255 h 255"/>
                <a:gd name="T2" fmla="*/ 144 w 200"/>
                <a:gd name="T3" fmla="*/ 238 h 255"/>
                <a:gd name="T4" fmla="*/ 144 w 200"/>
                <a:gd name="T5" fmla="*/ 238 h 255"/>
                <a:gd name="T6" fmla="*/ 144 w 200"/>
                <a:gd name="T7" fmla="*/ 238 h 255"/>
                <a:gd name="T8" fmla="*/ 144 w 200"/>
                <a:gd name="T9" fmla="*/ 229 h 255"/>
                <a:gd name="T10" fmla="*/ 144 w 200"/>
                <a:gd name="T11" fmla="*/ 229 h 255"/>
                <a:gd name="T12" fmla="*/ 144 w 200"/>
                <a:gd name="T13" fmla="*/ 220 h 255"/>
                <a:gd name="T14" fmla="*/ 144 w 200"/>
                <a:gd name="T15" fmla="*/ 202 h 255"/>
                <a:gd name="T16" fmla="*/ 136 w 200"/>
                <a:gd name="T17" fmla="*/ 194 h 255"/>
                <a:gd name="T18" fmla="*/ 136 w 200"/>
                <a:gd name="T19" fmla="*/ 194 h 255"/>
                <a:gd name="T20" fmla="*/ 136 w 200"/>
                <a:gd name="T21" fmla="*/ 185 h 255"/>
                <a:gd name="T22" fmla="*/ 120 w 200"/>
                <a:gd name="T23" fmla="*/ 167 h 255"/>
                <a:gd name="T24" fmla="*/ 120 w 200"/>
                <a:gd name="T25" fmla="*/ 158 h 255"/>
                <a:gd name="T26" fmla="*/ 112 w 200"/>
                <a:gd name="T27" fmla="*/ 150 h 255"/>
                <a:gd name="T28" fmla="*/ 112 w 200"/>
                <a:gd name="T29" fmla="*/ 150 h 255"/>
                <a:gd name="T30" fmla="*/ 112 w 200"/>
                <a:gd name="T31" fmla="*/ 150 h 255"/>
                <a:gd name="T32" fmla="*/ 104 w 200"/>
                <a:gd name="T33" fmla="*/ 123 h 255"/>
                <a:gd name="T34" fmla="*/ 88 w 200"/>
                <a:gd name="T35" fmla="*/ 115 h 255"/>
                <a:gd name="T36" fmla="*/ 80 w 200"/>
                <a:gd name="T37" fmla="*/ 106 h 255"/>
                <a:gd name="T38" fmla="*/ 72 w 200"/>
                <a:gd name="T39" fmla="*/ 88 h 255"/>
                <a:gd name="T40" fmla="*/ 56 w 200"/>
                <a:gd name="T41" fmla="*/ 79 h 255"/>
                <a:gd name="T42" fmla="*/ 48 w 200"/>
                <a:gd name="T43" fmla="*/ 71 h 255"/>
                <a:gd name="T44" fmla="*/ 40 w 200"/>
                <a:gd name="T45" fmla="*/ 53 h 255"/>
                <a:gd name="T46" fmla="*/ 40 w 200"/>
                <a:gd name="T47" fmla="*/ 44 h 255"/>
                <a:gd name="T48" fmla="*/ 32 w 200"/>
                <a:gd name="T49" fmla="*/ 35 h 255"/>
                <a:gd name="T50" fmla="*/ 16 w 200"/>
                <a:gd name="T51" fmla="*/ 27 h 255"/>
                <a:gd name="T52" fmla="*/ 8 w 200"/>
                <a:gd name="T53" fmla="*/ 9 h 255"/>
                <a:gd name="T54" fmla="*/ 8 w 200"/>
                <a:gd name="T55" fmla="*/ 9 h 255"/>
                <a:gd name="T56" fmla="*/ 8 w 200"/>
                <a:gd name="T57" fmla="*/ 9 h 255"/>
                <a:gd name="T58" fmla="*/ 0 w 200"/>
                <a:gd name="T59" fmla="*/ 0 h 255"/>
                <a:gd name="T60" fmla="*/ 8 w 200"/>
                <a:gd name="T61" fmla="*/ 9 h 255"/>
                <a:gd name="T62" fmla="*/ 8 w 200"/>
                <a:gd name="T63" fmla="*/ 9 h 255"/>
                <a:gd name="T64" fmla="*/ 8 w 200"/>
                <a:gd name="T65" fmla="*/ 9 h 255"/>
                <a:gd name="T66" fmla="*/ 8 w 200"/>
                <a:gd name="T67" fmla="*/ 9 h 255"/>
                <a:gd name="T68" fmla="*/ 16 w 200"/>
                <a:gd name="T69" fmla="*/ 9 h 255"/>
                <a:gd name="T70" fmla="*/ 32 w 200"/>
                <a:gd name="T71" fmla="*/ 9 h 255"/>
                <a:gd name="T72" fmla="*/ 40 w 200"/>
                <a:gd name="T73" fmla="*/ 27 h 255"/>
                <a:gd name="T74" fmla="*/ 48 w 200"/>
                <a:gd name="T75" fmla="*/ 27 h 255"/>
                <a:gd name="T76" fmla="*/ 56 w 200"/>
                <a:gd name="T77" fmla="*/ 27 h 255"/>
                <a:gd name="T78" fmla="*/ 72 w 200"/>
                <a:gd name="T79" fmla="*/ 35 h 255"/>
                <a:gd name="T80" fmla="*/ 80 w 200"/>
                <a:gd name="T81" fmla="*/ 44 h 255"/>
                <a:gd name="T82" fmla="*/ 88 w 200"/>
                <a:gd name="T83" fmla="*/ 44 h 255"/>
                <a:gd name="T84" fmla="*/ 104 w 200"/>
                <a:gd name="T85" fmla="*/ 53 h 255"/>
                <a:gd name="T86" fmla="*/ 112 w 200"/>
                <a:gd name="T87" fmla="*/ 71 h 255"/>
                <a:gd name="T88" fmla="*/ 120 w 200"/>
                <a:gd name="T89" fmla="*/ 71 h 255"/>
                <a:gd name="T90" fmla="*/ 136 w 200"/>
                <a:gd name="T91" fmla="*/ 79 h 255"/>
                <a:gd name="T92" fmla="*/ 136 w 200"/>
                <a:gd name="T93" fmla="*/ 88 h 255"/>
                <a:gd name="T94" fmla="*/ 144 w 200"/>
                <a:gd name="T95" fmla="*/ 106 h 255"/>
                <a:gd name="T96" fmla="*/ 152 w 200"/>
                <a:gd name="T97" fmla="*/ 115 h 255"/>
                <a:gd name="T98" fmla="*/ 152 w 200"/>
                <a:gd name="T99" fmla="*/ 141 h 255"/>
                <a:gd name="T100" fmla="*/ 168 w 200"/>
                <a:gd name="T101" fmla="*/ 150 h 255"/>
                <a:gd name="T102" fmla="*/ 176 w 200"/>
                <a:gd name="T103" fmla="*/ 158 h 255"/>
                <a:gd name="T104" fmla="*/ 176 w 200"/>
                <a:gd name="T105" fmla="*/ 185 h 255"/>
                <a:gd name="T106" fmla="*/ 176 w 200"/>
                <a:gd name="T107" fmla="*/ 194 h 255"/>
                <a:gd name="T108" fmla="*/ 184 w 200"/>
                <a:gd name="T109" fmla="*/ 202 h 255"/>
                <a:gd name="T110" fmla="*/ 184 w 200"/>
                <a:gd name="T111" fmla="*/ 220 h 255"/>
                <a:gd name="T112" fmla="*/ 184 w 200"/>
                <a:gd name="T113" fmla="*/ 229 h 255"/>
                <a:gd name="T114" fmla="*/ 184 w 200"/>
                <a:gd name="T115" fmla="*/ 238 h 255"/>
                <a:gd name="T116" fmla="*/ 184 w 200"/>
                <a:gd name="T117" fmla="*/ 238 h 255"/>
                <a:gd name="T118" fmla="*/ 184 w 200"/>
                <a:gd name="T119" fmla="*/ 238 h 255"/>
                <a:gd name="T120" fmla="*/ 200 w 200"/>
                <a:gd name="T121" fmla="*/ 255 h 255"/>
                <a:gd name="T122" fmla="*/ 152 w 200"/>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0"/>
                <a:gd name="T187" fmla="*/ 0 h 255"/>
                <a:gd name="T188" fmla="*/ 200 w 200"/>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0" h="255">
                  <a:moveTo>
                    <a:pt x="152" y="255"/>
                  </a:moveTo>
                  <a:lnTo>
                    <a:pt x="144" y="238"/>
                  </a:lnTo>
                  <a:lnTo>
                    <a:pt x="144" y="229"/>
                  </a:lnTo>
                  <a:lnTo>
                    <a:pt x="144" y="220"/>
                  </a:lnTo>
                  <a:lnTo>
                    <a:pt x="144" y="202"/>
                  </a:lnTo>
                  <a:lnTo>
                    <a:pt x="136" y="194"/>
                  </a:lnTo>
                  <a:lnTo>
                    <a:pt x="136" y="185"/>
                  </a:lnTo>
                  <a:lnTo>
                    <a:pt x="120" y="167"/>
                  </a:lnTo>
                  <a:lnTo>
                    <a:pt x="120" y="158"/>
                  </a:lnTo>
                  <a:lnTo>
                    <a:pt x="112" y="150"/>
                  </a:lnTo>
                  <a:lnTo>
                    <a:pt x="104" y="123"/>
                  </a:lnTo>
                  <a:lnTo>
                    <a:pt x="88" y="115"/>
                  </a:lnTo>
                  <a:lnTo>
                    <a:pt x="80" y="106"/>
                  </a:lnTo>
                  <a:lnTo>
                    <a:pt x="72" y="88"/>
                  </a:lnTo>
                  <a:lnTo>
                    <a:pt x="56" y="79"/>
                  </a:lnTo>
                  <a:lnTo>
                    <a:pt x="48" y="71"/>
                  </a:lnTo>
                  <a:lnTo>
                    <a:pt x="40" y="53"/>
                  </a:lnTo>
                  <a:lnTo>
                    <a:pt x="40" y="44"/>
                  </a:lnTo>
                  <a:lnTo>
                    <a:pt x="32" y="35"/>
                  </a:lnTo>
                  <a:lnTo>
                    <a:pt x="16" y="27"/>
                  </a:lnTo>
                  <a:lnTo>
                    <a:pt x="8" y="9"/>
                  </a:lnTo>
                  <a:lnTo>
                    <a:pt x="0" y="0"/>
                  </a:lnTo>
                  <a:lnTo>
                    <a:pt x="8" y="9"/>
                  </a:lnTo>
                  <a:lnTo>
                    <a:pt x="16" y="9"/>
                  </a:lnTo>
                  <a:lnTo>
                    <a:pt x="32" y="9"/>
                  </a:lnTo>
                  <a:lnTo>
                    <a:pt x="40" y="27"/>
                  </a:lnTo>
                  <a:lnTo>
                    <a:pt x="48" y="27"/>
                  </a:lnTo>
                  <a:lnTo>
                    <a:pt x="56" y="27"/>
                  </a:lnTo>
                  <a:lnTo>
                    <a:pt x="72" y="35"/>
                  </a:lnTo>
                  <a:lnTo>
                    <a:pt x="80" y="44"/>
                  </a:lnTo>
                  <a:lnTo>
                    <a:pt x="88" y="44"/>
                  </a:lnTo>
                  <a:lnTo>
                    <a:pt x="104" y="53"/>
                  </a:lnTo>
                  <a:lnTo>
                    <a:pt x="112" y="71"/>
                  </a:lnTo>
                  <a:lnTo>
                    <a:pt x="120" y="71"/>
                  </a:lnTo>
                  <a:lnTo>
                    <a:pt x="136" y="79"/>
                  </a:lnTo>
                  <a:lnTo>
                    <a:pt x="136" y="88"/>
                  </a:lnTo>
                  <a:lnTo>
                    <a:pt x="144" y="106"/>
                  </a:lnTo>
                  <a:lnTo>
                    <a:pt x="152" y="115"/>
                  </a:lnTo>
                  <a:lnTo>
                    <a:pt x="152" y="141"/>
                  </a:lnTo>
                  <a:lnTo>
                    <a:pt x="168" y="150"/>
                  </a:lnTo>
                  <a:lnTo>
                    <a:pt x="176" y="158"/>
                  </a:lnTo>
                  <a:lnTo>
                    <a:pt x="176" y="185"/>
                  </a:lnTo>
                  <a:lnTo>
                    <a:pt x="176" y="194"/>
                  </a:lnTo>
                  <a:lnTo>
                    <a:pt x="184" y="202"/>
                  </a:lnTo>
                  <a:lnTo>
                    <a:pt x="184" y="220"/>
                  </a:lnTo>
                  <a:lnTo>
                    <a:pt x="184" y="229"/>
                  </a:lnTo>
                  <a:lnTo>
                    <a:pt x="184" y="238"/>
                  </a:lnTo>
                  <a:lnTo>
                    <a:pt x="200" y="255"/>
                  </a:lnTo>
                  <a:lnTo>
                    <a:pt x="152"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55" name="Freeform 666"/>
            <p:cNvSpPr>
              <a:spLocks/>
            </p:cNvSpPr>
            <p:nvPr/>
          </p:nvSpPr>
          <p:spPr bwMode="auto">
            <a:xfrm>
              <a:off x="2675" y="2962"/>
              <a:ext cx="200" cy="255"/>
            </a:xfrm>
            <a:custGeom>
              <a:avLst/>
              <a:gdLst>
                <a:gd name="T0" fmla="*/ 152 w 200"/>
                <a:gd name="T1" fmla="*/ 255 h 255"/>
                <a:gd name="T2" fmla="*/ 144 w 200"/>
                <a:gd name="T3" fmla="*/ 238 h 255"/>
                <a:gd name="T4" fmla="*/ 144 w 200"/>
                <a:gd name="T5" fmla="*/ 238 h 255"/>
                <a:gd name="T6" fmla="*/ 144 w 200"/>
                <a:gd name="T7" fmla="*/ 238 h 255"/>
                <a:gd name="T8" fmla="*/ 144 w 200"/>
                <a:gd name="T9" fmla="*/ 229 h 255"/>
                <a:gd name="T10" fmla="*/ 144 w 200"/>
                <a:gd name="T11" fmla="*/ 229 h 255"/>
                <a:gd name="T12" fmla="*/ 144 w 200"/>
                <a:gd name="T13" fmla="*/ 220 h 255"/>
                <a:gd name="T14" fmla="*/ 144 w 200"/>
                <a:gd name="T15" fmla="*/ 202 h 255"/>
                <a:gd name="T16" fmla="*/ 136 w 200"/>
                <a:gd name="T17" fmla="*/ 194 h 255"/>
                <a:gd name="T18" fmla="*/ 136 w 200"/>
                <a:gd name="T19" fmla="*/ 194 h 255"/>
                <a:gd name="T20" fmla="*/ 136 w 200"/>
                <a:gd name="T21" fmla="*/ 185 h 255"/>
                <a:gd name="T22" fmla="*/ 120 w 200"/>
                <a:gd name="T23" fmla="*/ 167 h 255"/>
                <a:gd name="T24" fmla="*/ 120 w 200"/>
                <a:gd name="T25" fmla="*/ 158 h 255"/>
                <a:gd name="T26" fmla="*/ 112 w 200"/>
                <a:gd name="T27" fmla="*/ 150 h 255"/>
                <a:gd name="T28" fmla="*/ 112 w 200"/>
                <a:gd name="T29" fmla="*/ 150 h 255"/>
                <a:gd name="T30" fmla="*/ 112 w 200"/>
                <a:gd name="T31" fmla="*/ 150 h 255"/>
                <a:gd name="T32" fmla="*/ 104 w 200"/>
                <a:gd name="T33" fmla="*/ 123 h 255"/>
                <a:gd name="T34" fmla="*/ 88 w 200"/>
                <a:gd name="T35" fmla="*/ 115 h 255"/>
                <a:gd name="T36" fmla="*/ 80 w 200"/>
                <a:gd name="T37" fmla="*/ 106 h 255"/>
                <a:gd name="T38" fmla="*/ 72 w 200"/>
                <a:gd name="T39" fmla="*/ 88 h 255"/>
                <a:gd name="T40" fmla="*/ 56 w 200"/>
                <a:gd name="T41" fmla="*/ 79 h 255"/>
                <a:gd name="T42" fmla="*/ 48 w 200"/>
                <a:gd name="T43" fmla="*/ 71 h 255"/>
                <a:gd name="T44" fmla="*/ 40 w 200"/>
                <a:gd name="T45" fmla="*/ 53 h 255"/>
                <a:gd name="T46" fmla="*/ 40 w 200"/>
                <a:gd name="T47" fmla="*/ 44 h 255"/>
                <a:gd name="T48" fmla="*/ 32 w 200"/>
                <a:gd name="T49" fmla="*/ 35 h 255"/>
                <a:gd name="T50" fmla="*/ 16 w 200"/>
                <a:gd name="T51" fmla="*/ 27 h 255"/>
                <a:gd name="T52" fmla="*/ 8 w 200"/>
                <a:gd name="T53" fmla="*/ 9 h 255"/>
                <a:gd name="T54" fmla="*/ 8 w 200"/>
                <a:gd name="T55" fmla="*/ 9 h 255"/>
                <a:gd name="T56" fmla="*/ 8 w 200"/>
                <a:gd name="T57" fmla="*/ 9 h 255"/>
                <a:gd name="T58" fmla="*/ 0 w 200"/>
                <a:gd name="T59" fmla="*/ 0 h 255"/>
                <a:gd name="T60" fmla="*/ 8 w 200"/>
                <a:gd name="T61" fmla="*/ 9 h 255"/>
                <a:gd name="T62" fmla="*/ 8 w 200"/>
                <a:gd name="T63" fmla="*/ 9 h 255"/>
                <a:gd name="T64" fmla="*/ 8 w 200"/>
                <a:gd name="T65" fmla="*/ 9 h 255"/>
                <a:gd name="T66" fmla="*/ 8 w 200"/>
                <a:gd name="T67" fmla="*/ 9 h 255"/>
                <a:gd name="T68" fmla="*/ 16 w 200"/>
                <a:gd name="T69" fmla="*/ 9 h 255"/>
                <a:gd name="T70" fmla="*/ 32 w 200"/>
                <a:gd name="T71" fmla="*/ 9 h 255"/>
                <a:gd name="T72" fmla="*/ 40 w 200"/>
                <a:gd name="T73" fmla="*/ 27 h 255"/>
                <a:gd name="T74" fmla="*/ 48 w 200"/>
                <a:gd name="T75" fmla="*/ 27 h 255"/>
                <a:gd name="T76" fmla="*/ 56 w 200"/>
                <a:gd name="T77" fmla="*/ 27 h 255"/>
                <a:gd name="T78" fmla="*/ 72 w 200"/>
                <a:gd name="T79" fmla="*/ 35 h 255"/>
                <a:gd name="T80" fmla="*/ 80 w 200"/>
                <a:gd name="T81" fmla="*/ 44 h 255"/>
                <a:gd name="T82" fmla="*/ 88 w 200"/>
                <a:gd name="T83" fmla="*/ 44 h 255"/>
                <a:gd name="T84" fmla="*/ 104 w 200"/>
                <a:gd name="T85" fmla="*/ 53 h 255"/>
                <a:gd name="T86" fmla="*/ 112 w 200"/>
                <a:gd name="T87" fmla="*/ 71 h 255"/>
                <a:gd name="T88" fmla="*/ 120 w 200"/>
                <a:gd name="T89" fmla="*/ 71 h 255"/>
                <a:gd name="T90" fmla="*/ 136 w 200"/>
                <a:gd name="T91" fmla="*/ 79 h 255"/>
                <a:gd name="T92" fmla="*/ 136 w 200"/>
                <a:gd name="T93" fmla="*/ 88 h 255"/>
                <a:gd name="T94" fmla="*/ 144 w 200"/>
                <a:gd name="T95" fmla="*/ 106 h 255"/>
                <a:gd name="T96" fmla="*/ 152 w 200"/>
                <a:gd name="T97" fmla="*/ 115 h 255"/>
                <a:gd name="T98" fmla="*/ 152 w 200"/>
                <a:gd name="T99" fmla="*/ 141 h 255"/>
                <a:gd name="T100" fmla="*/ 168 w 200"/>
                <a:gd name="T101" fmla="*/ 150 h 255"/>
                <a:gd name="T102" fmla="*/ 176 w 200"/>
                <a:gd name="T103" fmla="*/ 158 h 255"/>
                <a:gd name="T104" fmla="*/ 176 w 200"/>
                <a:gd name="T105" fmla="*/ 185 h 255"/>
                <a:gd name="T106" fmla="*/ 176 w 200"/>
                <a:gd name="T107" fmla="*/ 194 h 255"/>
                <a:gd name="T108" fmla="*/ 184 w 200"/>
                <a:gd name="T109" fmla="*/ 202 h 255"/>
                <a:gd name="T110" fmla="*/ 184 w 200"/>
                <a:gd name="T111" fmla="*/ 220 h 255"/>
                <a:gd name="T112" fmla="*/ 184 w 200"/>
                <a:gd name="T113" fmla="*/ 229 h 255"/>
                <a:gd name="T114" fmla="*/ 184 w 200"/>
                <a:gd name="T115" fmla="*/ 238 h 255"/>
                <a:gd name="T116" fmla="*/ 184 w 200"/>
                <a:gd name="T117" fmla="*/ 238 h 255"/>
                <a:gd name="T118" fmla="*/ 184 w 200"/>
                <a:gd name="T119" fmla="*/ 238 h 255"/>
                <a:gd name="T120" fmla="*/ 200 w 200"/>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0"/>
                <a:gd name="T184" fmla="*/ 0 h 255"/>
                <a:gd name="T185" fmla="*/ 200 w 200"/>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0" h="255">
                  <a:moveTo>
                    <a:pt x="152" y="255"/>
                  </a:moveTo>
                  <a:lnTo>
                    <a:pt x="144" y="238"/>
                  </a:lnTo>
                  <a:lnTo>
                    <a:pt x="144" y="229"/>
                  </a:lnTo>
                  <a:lnTo>
                    <a:pt x="144" y="220"/>
                  </a:lnTo>
                  <a:lnTo>
                    <a:pt x="144" y="202"/>
                  </a:lnTo>
                  <a:lnTo>
                    <a:pt x="136" y="194"/>
                  </a:lnTo>
                  <a:lnTo>
                    <a:pt x="136" y="185"/>
                  </a:lnTo>
                  <a:lnTo>
                    <a:pt x="120" y="167"/>
                  </a:lnTo>
                  <a:lnTo>
                    <a:pt x="120" y="158"/>
                  </a:lnTo>
                  <a:lnTo>
                    <a:pt x="112" y="150"/>
                  </a:lnTo>
                  <a:lnTo>
                    <a:pt x="104" y="123"/>
                  </a:lnTo>
                  <a:lnTo>
                    <a:pt x="88" y="115"/>
                  </a:lnTo>
                  <a:lnTo>
                    <a:pt x="80" y="106"/>
                  </a:lnTo>
                  <a:lnTo>
                    <a:pt x="72" y="88"/>
                  </a:lnTo>
                  <a:lnTo>
                    <a:pt x="56" y="79"/>
                  </a:lnTo>
                  <a:lnTo>
                    <a:pt x="48" y="71"/>
                  </a:lnTo>
                  <a:lnTo>
                    <a:pt x="40" y="53"/>
                  </a:lnTo>
                  <a:lnTo>
                    <a:pt x="40" y="44"/>
                  </a:lnTo>
                  <a:lnTo>
                    <a:pt x="32" y="35"/>
                  </a:lnTo>
                  <a:lnTo>
                    <a:pt x="16" y="27"/>
                  </a:lnTo>
                  <a:lnTo>
                    <a:pt x="8" y="9"/>
                  </a:lnTo>
                  <a:lnTo>
                    <a:pt x="0" y="0"/>
                  </a:lnTo>
                  <a:lnTo>
                    <a:pt x="8" y="9"/>
                  </a:lnTo>
                  <a:lnTo>
                    <a:pt x="16" y="9"/>
                  </a:lnTo>
                  <a:lnTo>
                    <a:pt x="32" y="9"/>
                  </a:lnTo>
                  <a:lnTo>
                    <a:pt x="40" y="27"/>
                  </a:lnTo>
                  <a:lnTo>
                    <a:pt x="48" y="27"/>
                  </a:lnTo>
                  <a:lnTo>
                    <a:pt x="56" y="27"/>
                  </a:lnTo>
                  <a:lnTo>
                    <a:pt x="72" y="35"/>
                  </a:lnTo>
                  <a:lnTo>
                    <a:pt x="80" y="44"/>
                  </a:lnTo>
                  <a:lnTo>
                    <a:pt x="88" y="44"/>
                  </a:lnTo>
                  <a:lnTo>
                    <a:pt x="104" y="53"/>
                  </a:lnTo>
                  <a:lnTo>
                    <a:pt x="112" y="71"/>
                  </a:lnTo>
                  <a:lnTo>
                    <a:pt x="120" y="71"/>
                  </a:lnTo>
                  <a:lnTo>
                    <a:pt x="136" y="79"/>
                  </a:lnTo>
                  <a:lnTo>
                    <a:pt x="136" y="88"/>
                  </a:lnTo>
                  <a:lnTo>
                    <a:pt x="144" y="106"/>
                  </a:lnTo>
                  <a:lnTo>
                    <a:pt x="152" y="115"/>
                  </a:lnTo>
                  <a:lnTo>
                    <a:pt x="152" y="141"/>
                  </a:lnTo>
                  <a:lnTo>
                    <a:pt x="168" y="150"/>
                  </a:lnTo>
                  <a:lnTo>
                    <a:pt x="176" y="158"/>
                  </a:lnTo>
                  <a:lnTo>
                    <a:pt x="176" y="185"/>
                  </a:lnTo>
                  <a:lnTo>
                    <a:pt x="176" y="194"/>
                  </a:lnTo>
                  <a:lnTo>
                    <a:pt x="184" y="202"/>
                  </a:lnTo>
                  <a:lnTo>
                    <a:pt x="184" y="220"/>
                  </a:lnTo>
                  <a:lnTo>
                    <a:pt x="184" y="229"/>
                  </a:lnTo>
                  <a:lnTo>
                    <a:pt x="184" y="238"/>
                  </a:lnTo>
                  <a:lnTo>
                    <a:pt x="200"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56" name="Freeform 667"/>
            <p:cNvSpPr>
              <a:spLocks/>
            </p:cNvSpPr>
            <p:nvPr/>
          </p:nvSpPr>
          <p:spPr bwMode="auto">
            <a:xfrm>
              <a:off x="2611" y="2857"/>
              <a:ext cx="272" cy="360"/>
            </a:xfrm>
            <a:custGeom>
              <a:avLst/>
              <a:gdLst>
                <a:gd name="T0" fmla="*/ 232 w 272"/>
                <a:gd name="T1" fmla="*/ 343 h 360"/>
                <a:gd name="T2" fmla="*/ 232 w 272"/>
                <a:gd name="T3" fmla="*/ 334 h 360"/>
                <a:gd name="T4" fmla="*/ 232 w 272"/>
                <a:gd name="T5" fmla="*/ 299 h 360"/>
                <a:gd name="T6" fmla="*/ 216 w 272"/>
                <a:gd name="T7" fmla="*/ 263 h 360"/>
                <a:gd name="T8" fmla="*/ 208 w 272"/>
                <a:gd name="T9" fmla="*/ 220 h 360"/>
                <a:gd name="T10" fmla="*/ 200 w 272"/>
                <a:gd name="T11" fmla="*/ 176 h 360"/>
                <a:gd name="T12" fmla="*/ 184 w 272"/>
                <a:gd name="T13" fmla="*/ 140 h 360"/>
                <a:gd name="T14" fmla="*/ 176 w 272"/>
                <a:gd name="T15" fmla="*/ 132 h 360"/>
                <a:gd name="T16" fmla="*/ 144 w 272"/>
                <a:gd name="T17" fmla="*/ 96 h 360"/>
                <a:gd name="T18" fmla="*/ 120 w 272"/>
                <a:gd name="T19" fmla="*/ 70 h 360"/>
                <a:gd name="T20" fmla="*/ 104 w 272"/>
                <a:gd name="T21" fmla="*/ 61 h 360"/>
                <a:gd name="T22" fmla="*/ 80 w 272"/>
                <a:gd name="T23" fmla="*/ 35 h 360"/>
                <a:gd name="T24" fmla="*/ 48 w 272"/>
                <a:gd name="T25" fmla="*/ 26 h 360"/>
                <a:gd name="T26" fmla="*/ 32 w 272"/>
                <a:gd name="T27" fmla="*/ 17 h 360"/>
                <a:gd name="T28" fmla="*/ 0 w 272"/>
                <a:gd name="T29" fmla="*/ 0 h 360"/>
                <a:gd name="T30" fmla="*/ 0 w 272"/>
                <a:gd name="T31" fmla="*/ 0 h 360"/>
                <a:gd name="T32" fmla="*/ 0 w 272"/>
                <a:gd name="T33" fmla="*/ 0 h 360"/>
                <a:gd name="T34" fmla="*/ 16 w 272"/>
                <a:gd name="T35" fmla="*/ 0 h 360"/>
                <a:gd name="T36" fmla="*/ 40 w 272"/>
                <a:gd name="T37" fmla="*/ 0 h 360"/>
                <a:gd name="T38" fmla="*/ 72 w 272"/>
                <a:gd name="T39" fmla="*/ 17 h 360"/>
                <a:gd name="T40" fmla="*/ 104 w 272"/>
                <a:gd name="T41" fmla="*/ 17 h 360"/>
                <a:gd name="T42" fmla="*/ 136 w 272"/>
                <a:gd name="T43" fmla="*/ 26 h 360"/>
                <a:gd name="T44" fmla="*/ 152 w 272"/>
                <a:gd name="T45" fmla="*/ 35 h 360"/>
                <a:gd name="T46" fmla="*/ 176 w 272"/>
                <a:gd name="T47" fmla="*/ 44 h 360"/>
                <a:gd name="T48" fmla="*/ 184 w 272"/>
                <a:gd name="T49" fmla="*/ 70 h 360"/>
                <a:gd name="T50" fmla="*/ 208 w 272"/>
                <a:gd name="T51" fmla="*/ 96 h 360"/>
                <a:gd name="T52" fmla="*/ 232 w 272"/>
                <a:gd name="T53" fmla="*/ 105 h 360"/>
                <a:gd name="T54" fmla="*/ 240 w 272"/>
                <a:gd name="T55" fmla="*/ 132 h 360"/>
                <a:gd name="T56" fmla="*/ 248 w 272"/>
                <a:gd name="T57" fmla="*/ 149 h 360"/>
                <a:gd name="T58" fmla="*/ 264 w 272"/>
                <a:gd name="T59" fmla="*/ 176 h 360"/>
                <a:gd name="T60" fmla="*/ 272 w 272"/>
                <a:gd name="T61" fmla="*/ 193 h 360"/>
                <a:gd name="T62" fmla="*/ 272 w 272"/>
                <a:gd name="T63" fmla="*/ 220 h 360"/>
                <a:gd name="T64" fmla="*/ 272 w 272"/>
                <a:gd name="T65" fmla="*/ 246 h 360"/>
                <a:gd name="T66" fmla="*/ 272 w 272"/>
                <a:gd name="T67" fmla="*/ 272 h 360"/>
                <a:gd name="T68" fmla="*/ 272 w 272"/>
                <a:gd name="T69" fmla="*/ 299 h 360"/>
                <a:gd name="T70" fmla="*/ 272 w 272"/>
                <a:gd name="T71" fmla="*/ 334 h 360"/>
                <a:gd name="T72" fmla="*/ 272 w 272"/>
                <a:gd name="T73" fmla="*/ 343 h 360"/>
                <a:gd name="T74" fmla="*/ 264 w 272"/>
                <a:gd name="T75" fmla="*/ 343 h 360"/>
                <a:gd name="T76" fmla="*/ 240 w 272"/>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72"/>
                <a:gd name="T118" fmla="*/ 0 h 360"/>
                <a:gd name="T119" fmla="*/ 272 w 272"/>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72" h="360">
                  <a:moveTo>
                    <a:pt x="240" y="360"/>
                  </a:moveTo>
                  <a:lnTo>
                    <a:pt x="232" y="343"/>
                  </a:lnTo>
                  <a:lnTo>
                    <a:pt x="232" y="334"/>
                  </a:lnTo>
                  <a:lnTo>
                    <a:pt x="232" y="325"/>
                  </a:lnTo>
                  <a:lnTo>
                    <a:pt x="232" y="299"/>
                  </a:lnTo>
                  <a:lnTo>
                    <a:pt x="232" y="290"/>
                  </a:lnTo>
                  <a:lnTo>
                    <a:pt x="216" y="263"/>
                  </a:lnTo>
                  <a:lnTo>
                    <a:pt x="216" y="246"/>
                  </a:lnTo>
                  <a:lnTo>
                    <a:pt x="208" y="220"/>
                  </a:lnTo>
                  <a:lnTo>
                    <a:pt x="208" y="193"/>
                  </a:lnTo>
                  <a:lnTo>
                    <a:pt x="200" y="176"/>
                  </a:lnTo>
                  <a:lnTo>
                    <a:pt x="184" y="158"/>
                  </a:lnTo>
                  <a:lnTo>
                    <a:pt x="184" y="140"/>
                  </a:lnTo>
                  <a:lnTo>
                    <a:pt x="176" y="132"/>
                  </a:lnTo>
                  <a:lnTo>
                    <a:pt x="152" y="105"/>
                  </a:lnTo>
                  <a:lnTo>
                    <a:pt x="144" y="96"/>
                  </a:lnTo>
                  <a:lnTo>
                    <a:pt x="136" y="79"/>
                  </a:lnTo>
                  <a:lnTo>
                    <a:pt x="120" y="70"/>
                  </a:lnTo>
                  <a:lnTo>
                    <a:pt x="112" y="61"/>
                  </a:lnTo>
                  <a:lnTo>
                    <a:pt x="104" y="61"/>
                  </a:lnTo>
                  <a:lnTo>
                    <a:pt x="96" y="44"/>
                  </a:lnTo>
                  <a:lnTo>
                    <a:pt x="80" y="35"/>
                  </a:lnTo>
                  <a:lnTo>
                    <a:pt x="64" y="35"/>
                  </a:lnTo>
                  <a:lnTo>
                    <a:pt x="48" y="26"/>
                  </a:lnTo>
                  <a:lnTo>
                    <a:pt x="40" y="26"/>
                  </a:lnTo>
                  <a:lnTo>
                    <a:pt x="32" y="17"/>
                  </a:lnTo>
                  <a:lnTo>
                    <a:pt x="8" y="0"/>
                  </a:lnTo>
                  <a:lnTo>
                    <a:pt x="0" y="0"/>
                  </a:lnTo>
                  <a:lnTo>
                    <a:pt x="8" y="0"/>
                  </a:lnTo>
                  <a:lnTo>
                    <a:pt x="16" y="0"/>
                  </a:lnTo>
                  <a:lnTo>
                    <a:pt x="32" y="0"/>
                  </a:lnTo>
                  <a:lnTo>
                    <a:pt x="40" y="0"/>
                  </a:lnTo>
                  <a:lnTo>
                    <a:pt x="48" y="0"/>
                  </a:lnTo>
                  <a:lnTo>
                    <a:pt x="72" y="17"/>
                  </a:lnTo>
                  <a:lnTo>
                    <a:pt x="80" y="17"/>
                  </a:lnTo>
                  <a:lnTo>
                    <a:pt x="104" y="17"/>
                  </a:lnTo>
                  <a:lnTo>
                    <a:pt x="112" y="26"/>
                  </a:lnTo>
                  <a:lnTo>
                    <a:pt x="136" y="26"/>
                  </a:lnTo>
                  <a:lnTo>
                    <a:pt x="144" y="35"/>
                  </a:lnTo>
                  <a:lnTo>
                    <a:pt x="152" y="35"/>
                  </a:lnTo>
                  <a:lnTo>
                    <a:pt x="168" y="44"/>
                  </a:lnTo>
                  <a:lnTo>
                    <a:pt x="176" y="44"/>
                  </a:lnTo>
                  <a:lnTo>
                    <a:pt x="184" y="61"/>
                  </a:lnTo>
                  <a:lnTo>
                    <a:pt x="184" y="70"/>
                  </a:lnTo>
                  <a:lnTo>
                    <a:pt x="200" y="79"/>
                  </a:lnTo>
                  <a:lnTo>
                    <a:pt x="208" y="96"/>
                  </a:lnTo>
                  <a:lnTo>
                    <a:pt x="216" y="96"/>
                  </a:lnTo>
                  <a:lnTo>
                    <a:pt x="232" y="105"/>
                  </a:lnTo>
                  <a:lnTo>
                    <a:pt x="232" y="114"/>
                  </a:lnTo>
                  <a:lnTo>
                    <a:pt x="240" y="132"/>
                  </a:lnTo>
                  <a:lnTo>
                    <a:pt x="240" y="140"/>
                  </a:lnTo>
                  <a:lnTo>
                    <a:pt x="248" y="149"/>
                  </a:lnTo>
                  <a:lnTo>
                    <a:pt x="264" y="158"/>
                  </a:lnTo>
                  <a:lnTo>
                    <a:pt x="264" y="176"/>
                  </a:lnTo>
                  <a:lnTo>
                    <a:pt x="264" y="184"/>
                  </a:lnTo>
                  <a:lnTo>
                    <a:pt x="272" y="193"/>
                  </a:lnTo>
                  <a:lnTo>
                    <a:pt x="272" y="211"/>
                  </a:lnTo>
                  <a:lnTo>
                    <a:pt x="272" y="220"/>
                  </a:lnTo>
                  <a:lnTo>
                    <a:pt x="272" y="228"/>
                  </a:lnTo>
                  <a:lnTo>
                    <a:pt x="272" y="246"/>
                  </a:lnTo>
                  <a:lnTo>
                    <a:pt x="272" y="263"/>
                  </a:lnTo>
                  <a:lnTo>
                    <a:pt x="272" y="272"/>
                  </a:lnTo>
                  <a:lnTo>
                    <a:pt x="272" y="290"/>
                  </a:lnTo>
                  <a:lnTo>
                    <a:pt x="272" y="299"/>
                  </a:lnTo>
                  <a:lnTo>
                    <a:pt x="272" y="325"/>
                  </a:lnTo>
                  <a:lnTo>
                    <a:pt x="272" y="334"/>
                  </a:lnTo>
                  <a:lnTo>
                    <a:pt x="272" y="343"/>
                  </a:lnTo>
                  <a:lnTo>
                    <a:pt x="264" y="343"/>
                  </a:lnTo>
                  <a:lnTo>
                    <a:pt x="272" y="360"/>
                  </a:lnTo>
                  <a:lnTo>
                    <a:pt x="2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57" name="Freeform 668"/>
            <p:cNvSpPr>
              <a:spLocks/>
            </p:cNvSpPr>
            <p:nvPr/>
          </p:nvSpPr>
          <p:spPr bwMode="auto">
            <a:xfrm>
              <a:off x="2611" y="2857"/>
              <a:ext cx="272" cy="360"/>
            </a:xfrm>
            <a:custGeom>
              <a:avLst/>
              <a:gdLst>
                <a:gd name="T0" fmla="*/ 232 w 272"/>
                <a:gd name="T1" fmla="*/ 343 h 360"/>
                <a:gd name="T2" fmla="*/ 232 w 272"/>
                <a:gd name="T3" fmla="*/ 334 h 360"/>
                <a:gd name="T4" fmla="*/ 232 w 272"/>
                <a:gd name="T5" fmla="*/ 299 h 360"/>
                <a:gd name="T6" fmla="*/ 216 w 272"/>
                <a:gd name="T7" fmla="*/ 263 h 360"/>
                <a:gd name="T8" fmla="*/ 208 w 272"/>
                <a:gd name="T9" fmla="*/ 220 h 360"/>
                <a:gd name="T10" fmla="*/ 200 w 272"/>
                <a:gd name="T11" fmla="*/ 176 h 360"/>
                <a:gd name="T12" fmla="*/ 184 w 272"/>
                <a:gd name="T13" fmla="*/ 140 h 360"/>
                <a:gd name="T14" fmla="*/ 176 w 272"/>
                <a:gd name="T15" fmla="*/ 132 h 360"/>
                <a:gd name="T16" fmla="*/ 144 w 272"/>
                <a:gd name="T17" fmla="*/ 96 h 360"/>
                <a:gd name="T18" fmla="*/ 120 w 272"/>
                <a:gd name="T19" fmla="*/ 70 h 360"/>
                <a:gd name="T20" fmla="*/ 104 w 272"/>
                <a:gd name="T21" fmla="*/ 61 h 360"/>
                <a:gd name="T22" fmla="*/ 80 w 272"/>
                <a:gd name="T23" fmla="*/ 35 h 360"/>
                <a:gd name="T24" fmla="*/ 48 w 272"/>
                <a:gd name="T25" fmla="*/ 26 h 360"/>
                <a:gd name="T26" fmla="*/ 32 w 272"/>
                <a:gd name="T27" fmla="*/ 17 h 360"/>
                <a:gd name="T28" fmla="*/ 0 w 272"/>
                <a:gd name="T29" fmla="*/ 0 h 360"/>
                <a:gd name="T30" fmla="*/ 0 w 272"/>
                <a:gd name="T31" fmla="*/ 0 h 360"/>
                <a:gd name="T32" fmla="*/ 0 w 272"/>
                <a:gd name="T33" fmla="*/ 0 h 360"/>
                <a:gd name="T34" fmla="*/ 16 w 272"/>
                <a:gd name="T35" fmla="*/ 0 h 360"/>
                <a:gd name="T36" fmla="*/ 40 w 272"/>
                <a:gd name="T37" fmla="*/ 0 h 360"/>
                <a:gd name="T38" fmla="*/ 72 w 272"/>
                <a:gd name="T39" fmla="*/ 17 h 360"/>
                <a:gd name="T40" fmla="*/ 104 w 272"/>
                <a:gd name="T41" fmla="*/ 17 h 360"/>
                <a:gd name="T42" fmla="*/ 136 w 272"/>
                <a:gd name="T43" fmla="*/ 26 h 360"/>
                <a:gd name="T44" fmla="*/ 152 w 272"/>
                <a:gd name="T45" fmla="*/ 35 h 360"/>
                <a:gd name="T46" fmla="*/ 176 w 272"/>
                <a:gd name="T47" fmla="*/ 44 h 360"/>
                <a:gd name="T48" fmla="*/ 184 w 272"/>
                <a:gd name="T49" fmla="*/ 70 h 360"/>
                <a:gd name="T50" fmla="*/ 208 w 272"/>
                <a:gd name="T51" fmla="*/ 96 h 360"/>
                <a:gd name="T52" fmla="*/ 232 w 272"/>
                <a:gd name="T53" fmla="*/ 105 h 360"/>
                <a:gd name="T54" fmla="*/ 240 w 272"/>
                <a:gd name="T55" fmla="*/ 132 h 360"/>
                <a:gd name="T56" fmla="*/ 248 w 272"/>
                <a:gd name="T57" fmla="*/ 149 h 360"/>
                <a:gd name="T58" fmla="*/ 264 w 272"/>
                <a:gd name="T59" fmla="*/ 176 h 360"/>
                <a:gd name="T60" fmla="*/ 272 w 272"/>
                <a:gd name="T61" fmla="*/ 193 h 360"/>
                <a:gd name="T62" fmla="*/ 272 w 272"/>
                <a:gd name="T63" fmla="*/ 220 h 360"/>
                <a:gd name="T64" fmla="*/ 272 w 272"/>
                <a:gd name="T65" fmla="*/ 246 h 360"/>
                <a:gd name="T66" fmla="*/ 272 w 272"/>
                <a:gd name="T67" fmla="*/ 272 h 360"/>
                <a:gd name="T68" fmla="*/ 272 w 272"/>
                <a:gd name="T69" fmla="*/ 299 h 360"/>
                <a:gd name="T70" fmla="*/ 272 w 272"/>
                <a:gd name="T71" fmla="*/ 334 h 360"/>
                <a:gd name="T72" fmla="*/ 272 w 272"/>
                <a:gd name="T73" fmla="*/ 343 h 360"/>
                <a:gd name="T74" fmla="*/ 264 w 272"/>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2"/>
                <a:gd name="T115" fmla="*/ 0 h 360"/>
                <a:gd name="T116" fmla="*/ 272 w 272"/>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2" h="360">
                  <a:moveTo>
                    <a:pt x="240" y="360"/>
                  </a:moveTo>
                  <a:lnTo>
                    <a:pt x="232" y="343"/>
                  </a:lnTo>
                  <a:lnTo>
                    <a:pt x="232" y="334"/>
                  </a:lnTo>
                  <a:lnTo>
                    <a:pt x="232" y="325"/>
                  </a:lnTo>
                  <a:lnTo>
                    <a:pt x="232" y="299"/>
                  </a:lnTo>
                  <a:lnTo>
                    <a:pt x="232" y="290"/>
                  </a:lnTo>
                  <a:lnTo>
                    <a:pt x="216" y="263"/>
                  </a:lnTo>
                  <a:lnTo>
                    <a:pt x="216" y="246"/>
                  </a:lnTo>
                  <a:lnTo>
                    <a:pt x="208" y="220"/>
                  </a:lnTo>
                  <a:lnTo>
                    <a:pt x="208" y="193"/>
                  </a:lnTo>
                  <a:lnTo>
                    <a:pt x="200" y="176"/>
                  </a:lnTo>
                  <a:lnTo>
                    <a:pt x="184" y="158"/>
                  </a:lnTo>
                  <a:lnTo>
                    <a:pt x="184" y="140"/>
                  </a:lnTo>
                  <a:lnTo>
                    <a:pt x="176" y="132"/>
                  </a:lnTo>
                  <a:lnTo>
                    <a:pt x="152" y="105"/>
                  </a:lnTo>
                  <a:lnTo>
                    <a:pt x="144" y="96"/>
                  </a:lnTo>
                  <a:lnTo>
                    <a:pt x="136" y="79"/>
                  </a:lnTo>
                  <a:lnTo>
                    <a:pt x="120" y="70"/>
                  </a:lnTo>
                  <a:lnTo>
                    <a:pt x="112" y="61"/>
                  </a:lnTo>
                  <a:lnTo>
                    <a:pt x="104" y="61"/>
                  </a:lnTo>
                  <a:lnTo>
                    <a:pt x="96" y="44"/>
                  </a:lnTo>
                  <a:lnTo>
                    <a:pt x="80" y="35"/>
                  </a:lnTo>
                  <a:lnTo>
                    <a:pt x="64" y="35"/>
                  </a:lnTo>
                  <a:lnTo>
                    <a:pt x="48" y="26"/>
                  </a:lnTo>
                  <a:lnTo>
                    <a:pt x="40" y="26"/>
                  </a:lnTo>
                  <a:lnTo>
                    <a:pt x="32" y="17"/>
                  </a:lnTo>
                  <a:lnTo>
                    <a:pt x="8" y="0"/>
                  </a:lnTo>
                  <a:lnTo>
                    <a:pt x="0" y="0"/>
                  </a:lnTo>
                  <a:lnTo>
                    <a:pt x="8" y="0"/>
                  </a:lnTo>
                  <a:lnTo>
                    <a:pt x="16" y="0"/>
                  </a:lnTo>
                  <a:lnTo>
                    <a:pt x="32" y="0"/>
                  </a:lnTo>
                  <a:lnTo>
                    <a:pt x="40" y="0"/>
                  </a:lnTo>
                  <a:lnTo>
                    <a:pt x="48" y="0"/>
                  </a:lnTo>
                  <a:lnTo>
                    <a:pt x="72" y="17"/>
                  </a:lnTo>
                  <a:lnTo>
                    <a:pt x="80" y="17"/>
                  </a:lnTo>
                  <a:lnTo>
                    <a:pt x="104" y="17"/>
                  </a:lnTo>
                  <a:lnTo>
                    <a:pt x="112" y="26"/>
                  </a:lnTo>
                  <a:lnTo>
                    <a:pt x="136" y="26"/>
                  </a:lnTo>
                  <a:lnTo>
                    <a:pt x="144" y="35"/>
                  </a:lnTo>
                  <a:lnTo>
                    <a:pt x="152" y="35"/>
                  </a:lnTo>
                  <a:lnTo>
                    <a:pt x="168" y="44"/>
                  </a:lnTo>
                  <a:lnTo>
                    <a:pt x="176" y="44"/>
                  </a:lnTo>
                  <a:lnTo>
                    <a:pt x="184" y="61"/>
                  </a:lnTo>
                  <a:lnTo>
                    <a:pt x="184" y="70"/>
                  </a:lnTo>
                  <a:lnTo>
                    <a:pt x="200" y="79"/>
                  </a:lnTo>
                  <a:lnTo>
                    <a:pt x="208" y="96"/>
                  </a:lnTo>
                  <a:lnTo>
                    <a:pt x="216" y="96"/>
                  </a:lnTo>
                  <a:lnTo>
                    <a:pt x="232" y="105"/>
                  </a:lnTo>
                  <a:lnTo>
                    <a:pt x="232" y="114"/>
                  </a:lnTo>
                  <a:lnTo>
                    <a:pt x="240" y="132"/>
                  </a:lnTo>
                  <a:lnTo>
                    <a:pt x="240" y="140"/>
                  </a:lnTo>
                  <a:lnTo>
                    <a:pt x="248" y="149"/>
                  </a:lnTo>
                  <a:lnTo>
                    <a:pt x="264" y="158"/>
                  </a:lnTo>
                  <a:lnTo>
                    <a:pt x="264" y="176"/>
                  </a:lnTo>
                  <a:lnTo>
                    <a:pt x="264" y="184"/>
                  </a:lnTo>
                  <a:lnTo>
                    <a:pt x="272" y="193"/>
                  </a:lnTo>
                  <a:lnTo>
                    <a:pt x="272" y="211"/>
                  </a:lnTo>
                  <a:lnTo>
                    <a:pt x="272" y="220"/>
                  </a:lnTo>
                  <a:lnTo>
                    <a:pt x="272" y="228"/>
                  </a:lnTo>
                  <a:lnTo>
                    <a:pt x="272" y="246"/>
                  </a:lnTo>
                  <a:lnTo>
                    <a:pt x="272" y="263"/>
                  </a:lnTo>
                  <a:lnTo>
                    <a:pt x="272" y="272"/>
                  </a:lnTo>
                  <a:lnTo>
                    <a:pt x="272" y="290"/>
                  </a:lnTo>
                  <a:lnTo>
                    <a:pt x="272" y="299"/>
                  </a:lnTo>
                  <a:lnTo>
                    <a:pt x="272" y="325"/>
                  </a:lnTo>
                  <a:lnTo>
                    <a:pt x="272" y="334"/>
                  </a:lnTo>
                  <a:lnTo>
                    <a:pt x="272" y="343"/>
                  </a:lnTo>
                  <a:lnTo>
                    <a:pt x="264" y="343"/>
                  </a:lnTo>
                  <a:lnTo>
                    <a:pt x="272"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58" name="Freeform 669"/>
            <p:cNvSpPr>
              <a:spLocks/>
            </p:cNvSpPr>
            <p:nvPr/>
          </p:nvSpPr>
          <p:spPr bwMode="auto">
            <a:xfrm>
              <a:off x="2723" y="2822"/>
              <a:ext cx="160" cy="395"/>
            </a:xfrm>
            <a:custGeom>
              <a:avLst/>
              <a:gdLst>
                <a:gd name="T0" fmla="*/ 128 w 160"/>
                <a:gd name="T1" fmla="*/ 395 h 395"/>
                <a:gd name="T2" fmla="*/ 120 w 160"/>
                <a:gd name="T3" fmla="*/ 378 h 395"/>
                <a:gd name="T4" fmla="*/ 120 w 160"/>
                <a:gd name="T5" fmla="*/ 378 h 395"/>
                <a:gd name="T6" fmla="*/ 120 w 160"/>
                <a:gd name="T7" fmla="*/ 369 h 395"/>
                <a:gd name="T8" fmla="*/ 120 w 160"/>
                <a:gd name="T9" fmla="*/ 360 h 395"/>
                <a:gd name="T10" fmla="*/ 120 w 160"/>
                <a:gd name="T11" fmla="*/ 342 h 395"/>
                <a:gd name="T12" fmla="*/ 120 w 160"/>
                <a:gd name="T13" fmla="*/ 334 h 395"/>
                <a:gd name="T14" fmla="*/ 120 w 160"/>
                <a:gd name="T15" fmla="*/ 307 h 395"/>
                <a:gd name="T16" fmla="*/ 120 w 160"/>
                <a:gd name="T17" fmla="*/ 298 h 395"/>
                <a:gd name="T18" fmla="*/ 120 w 160"/>
                <a:gd name="T19" fmla="*/ 281 h 395"/>
                <a:gd name="T20" fmla="*/ 104 w 160"/>
                <a:gd name="T21" fmla="*/ 263 h 395"/>
                <a:gd name="T22" fmla="*/ 104 w 160"/>
                <a:gd name="T23" fmla="*/ 246 h 395"/>
                <a:gd name="T24" fmla="*/ 104 w 160"/>
                <a:gd name="T25" fmla="*/ 219 h 395"/>
                <a:gd name="T26" fmla="*/ 96 w 160"/>
                <a:gd name="T27" fmla="*/ 211 h 395"/>
                <a:gd name="T28" fmla="*/ 96 w 160"/>
                <a:gd name="T29" fmla="*/ 193 h 395"/>
                <a:gd name="T30" fmla="*/ 96 w 160"/>
                <a:gd name="T31" fmla="*/ 193 h 395"/>
                <a:gd name="T32" fmla="*/ 88 w 160"/>
                <a:gd name="T33" fmla="*/ 175 h 395"/>
                <a:gd name="T34" fmla="*/ 72 w 160"/>
                <a:gd name="T35" fmla="*/ 149 h 395"/>
                <a:gd name="T36" fmla="*/ 72 w 160"/>
                <a:gd name="T37" fmla="*/ 140 h 395"/>
                <a:gd name="T38" fmla="*/ 64 w 160"/>
                <a:gd name="T39" fmla="*/ 114 h 395"/>
                <a:gd name="T40" fmla="*/ 56 w 160"/>
                <a:gd name="T41" fmla="*/ 105 h 395"/>
                <a:gd name="T42" fmla="*/ 56 w 160"/>
                <a:gd name="T43" fmla="*/ 79 h 395"/>
                <a:gd name="T44" fmla="*/ 40 w 160"/>
                <a:gd name="T45" fmla="*/ 70 h 395"/>
                <a:gd name="T46" fmla="*/ 32 w 160"/>
                <a:gd name="T47" fmla="*/ 61 h 395"/>
                <a:gd name="T48" fmla="*/ 24 w 160"/>
                <a:gd name="T49" fmla="*/ 52 h 395"/>
                <a:gd name="T50" fmla="*/ 24 w 160"/>
                <a:gd name="T51" fmla="*/ 35 h 395"/>
                <a:gd name="T52" fmla="*/ 8 w 160"/>
                <a:gd name="T53" fmla="*/ 26 h 395"/>
                <a:gd name="T54" fmla="*/ 8 w 160"/>
                <a:gd name="T55" fmla="*/ 17 h 395"/>
                <a:gd name="T56" fmla="*/ 8 w 160"/>
                <a:gd name="T57" fmla="*/ 17 h 395"/>
                <a:gd name="T58" fmla="*/ 0 w 160"/>
                <a:gd name="T59" fmla="*/ 0 h 395"/>
                <a:gd name="T60" fmla="*/ 8 w 160"/>
                <a:gd name="T61" fmla="*/ 17 h 395"/>
                <a:gd name="T62" fmla="*/ 8 w 160"/>
                <a:gd name="T63" fmla="*/ 17 h 395"/>
                <a:gd name="T64" fmla="*/ 8 w 160"/>
                <a:gd name="T65" fmla="*/ 17 h 395"/>
                <a:gd name="T66" fmla="*/ 8 w 160"/>
                <a:gd name="T67" fmla="*/ 17 h 395"/>
                <a:gd name="T68" fmla="*/ 24 w 160"/>
                <a:gd name="T69" fmla="*/ 17 h 395"/>
                <a:gd name="T70" fmla="*/ 32 w 160"/>
                <a:gd name="T71" fmla="*/ 26 h 395"/>
                <a:gd name="T72" fmla="*/ 40 w 160"/>
                <a:gd name="T73" fmla="*/ 26 h 395"/>
                <a:gd name="T74" fmla="*/ 56 w 160"/>
                <a:gd name="T75" fmla="*/ 35 h 395"/>
                <a:gd name="T76" fmla="*/ 64 w 160"/>
                <a:gd name="T77" fmla="*/ 52 h 395"/>
                <a:gd name="T78" fmla="*/ 72 w 160"/>
                <a:gd name="T79" fmla="*/ 61 h 395"/>
                <a:gd name="T80" fmla="*/ 88 w 160"/>
                <a:gd name="T81" fmla="*/ 61 h 395"/>
                <a:gd name="T82" fmla="*/ 88 w 160"/>
                <a:gd name="T83" fmla="*/ 70 h 395"/>
                <a:gd name="T84" fmla="*/ 96 w 160"/>
                <a:gd name="T85" fmla="*/ 79 h 395"/>
                <a:gd name="T86" fmla="*/ 104 w 160"/>
                <a:gd name="T87" fmla="*/ 96 h 395"/>
                <a:gd name="T88" fmla="*/ 104 w 160"/>
                <a:gd name="T89" fmla="*/ 105 h 395"/>
                <a:gd name="T90" fmla="*/ 120 w 160"/>
                <a:gd name="T91" fmla="*/ 114 h 395"/>
                <a:gd name="T92" fmla="*/ 120 w 160"/>
                <a:gd name="T93" fmla="*/ 131 h 395"/>
                <a:gd name="T94" fmla="*/ 128 w 160"/>
                <a:gd name="T95" fmla="*/ 149 h 395"/>
                <a:gd name="T96" fmla="*/ 136 w 160"/>
                <a:gd name="T97" fmla="*/ 175 h 395"/>
                <a:gd name="T98" fmla="*/ 136 w 160"/>
                <a:gd name="T99" fmla="*/ 211 h 395"/>
                <a:gd name="T100" fmla="*/ 152 w 160"/>
                <a:gd name="T101" fmla="*/ 228 h 395"/>
                <a:gd name="T102" fmla="*/ 152 w 160"/>
                <a:gd name="T103" fmla="*/ 255 h 395"/>
                <a:gd name="T104" fmla="*/ 152 w 160"/>
                <a:gd name="T105" fmla="*/ 281 h 395"/>
                <a:gd name="T106" fmla="*/ 152 w 160"/>
                <a:gd name="T107" fmla="*/ 298 h 395"/>
                <a:gd name="T108" fmla="*/ 160 w 160"/>
                <a:gd name="T109" fmla="*/ 325 h 395"/>
                <a:gd name="T110" fmla="*/ 160 w 160"/>
                <a:gd name="T111" fmla="*/ 342 h 395"/>
                <a:gd name="T112" fmla="*/ 160 w 160"/>
                <a:gd name="T113" fmla="*/ 360 h 395"/>
                <a:gd name="T114" fmla="*/ 160 w 160"/>
                <a:gd name="T115" fmla="*/ 369 h 395"/>
                <a:gd name="T116" fmla="*/ 160 w 160"/>
                <a:gd name="T117" fmla="*/ 378 h 395"/>
                <a:gd name="T118" fmla="*/ 152 w 160"/>
                <a:gd name="T119" fmla="*/ 378 h 395"/>
                <a:gd name="T120" fmla="*/ 160 w 160"/>
                <a:gd name="T121" fmla="*/ 395 h 395"/>
                <a:gd name="T122" fmla="*/ 128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128" y="395"/>
                  </a:moveTo>
                  <a:lnTo>
                    <a:pt x="120" y="378"/>
                  </a:lnTo>
                  <a:lnTo>
                    <a:pt x="120" y="369"/>
                  </a:lnTo>
                  <a:lnTo>
                    <a:pt x="120" y="360"/>
                  </a:lnTo>
                  <a:lnTo>
                    <a:pt x="120" y="342"/>
                  </a:lnTo>
                  <a:lnTo>
                    <a:pt x="120" y="334"/>
                  </a:lnTo>
                  <a:lnTo>
                    <a:pt x="120" y="307"/>
                  </a:lnTo>
                  <a:lnTo>
                    <a:pt x="120" y="298"/>
                  </a:lnTo>
                  <a:lnTo>
                    <a:pt x="120" y="281"/>
                  </a:lnTo>
                  <a:lnTo>
                    <a:pt x="104" y="263"/>
                  </a:lnTo>
                  <a:lnTo>
                    <a:pt x="104" y="246"/>
                  </a:lnTo>
                  <a:lnTo>
                    <a:pt x="104" y="219"/>
                  </a:lnTo>
                  <a:lnTo>
                    <a:pt x="96" y="211"/>
                  </a:lnTo>
                  <a:lnTo>
                    <a:pt x="96" y="193"/>
                  </a:lnTo>
                  <a:lnTo>
                    <a:pt x="88" y="175"/>
                  </a:lnTo>
                  <a:lnTo>
                    <a:pt x="72" y="149"/>
                  </a:lnTo>
                  <a:lnTo>
                    <a:pt x="72" y="140"/>
                  </a:lnTo>
                  <a:lnTo>
                    <a:pt x="64" y="114"/>
                  </a:lnTo>
                  <a:lnTo>
                    <a:pt x="56" y="105"/>
                  </a:lnTo>
                  <a:lnTo>
                    <a:pt x="56" y="79"/>
                  </a:lnTo>
                  <a:lnTo>
                    <a:pt x="40" y="70"/>
                  </a:lnTo>
                  <a:lnTo>
                    <a:pt x="32" y="61"/>
                  </a:lnTo>
                  <a:lnTo>
                    <a:pt x="24" y="52"/>
                  </a:lnTo>
                  <a:lnTo>
                    <a:pt x="24" y="35"/>
                  </a:lnTo>
                  <a:lnTo>
                    <a:pt x="8" y="26"/>
                  </a:lnTo>
                  <a:lnTo>
                    <a:pt x="8" y="17"/>
                  </a:lnTo>
                  <a:lnTo>
                    <a:pt x="0" y="0"/>
                  </a:lnTo>
                  <a:lnTo>
                    <a:pt x="8" y="17"/>
                  </a:lnTo>
                  <a:lnTo>
                    <a:pt x="24" y="17"/>
                  </a:lnTo>
                  <a:lnTo>
                    <a:pt x="32" y="26"/>
                  </a:lnTo>
                  <a:lnTo>
                    <a:pt x="40" y="26"/>
                  </a:lnTo>
                  <a:lnTo>
                    <a:pt x="56" y="35"/>
                  </a:lnTo>
                  <a:lnTo>
                    <a:pt x="64" y="52"/>
                  </a:lnTo>
                  <a:lnTo>
                    <a:pt x="72" y="61"/>
                  </a:lnTo>
                  <a:lnTo>
                    <a:pt x="88" y="61"/>
                  </a:lnTo>
                  <a:lnTo>
                    <a:pt x="88" y="70"/>
                  </a:lnTo>
                  <a:lnTo>
                    <a:pt x="96" y="79"/>
                  </a:lnTo>
                  <a:lnTo>
                    <a:pt x="104" y="96"/>
                  </a:lnTo>
                  <a:lnTo>
                    <a:pt x="104" y="105"/>
                  </a:lnTo>
                  <a:lnTo>
                    <a:pt x="120" y="114"/>
                  </a:lnTo>
                  <a:lnTo>
                    <a:pt x="120" y="131"/>
                  </a:lnTo>
                  <a:lnTo>
                    <a:pt x="128" y="149"/>
                  </a:lnTo>
                  <a:lnTo>
                    <a:pt x="136" y="175"/>
                  </a:lnTo>
                  <a:lnTo>
                    <a:pt x="136" y="211"/>
                  </a:lnTo>
                  <a:lnTo>
                    <a:pt x="152" y="228"/>
                  </a:lnTo>
                  <a:lnTo>
                    <a:pt x="152" y="255"/>
                  </a:lnTo>
                  <a:lnTo>
                    <a:pt x="152" y="281"/>
                  </a:lnTo>
                  <a:lnTo>
                    <a:pt x="152" y="298"/>
                  </a:lnTo>
                  <a:lnTo>
                    <a:pt x="160" y="325"/>
                  </a:lnTo>
                  <a:lnTo>
                    <a:pt x="160" y="342"/>
                  </a:lnTo>
                  <a:lnTo>
                    <a:pt x="160" y="360"/>
                  </a:lnTo>
                  <a:lnTo>
                    <a:pt x="160" y="369"/>
                  </a:lnTo>
                  <a:lnTo>
                    <a:pt x="160" y="378"/>
                  </a:lnTo>
                  <a:lnTo>
                    <a:pt x="152" y="378"/>
                  </a:lnTo>
                  <a:lnTo>
                    <a:pt x="160" y="395"/>
                  </a:lnTo>
                  <a:lnTo>
                    <a:pt x="128"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59" name="Freeform 670"/>
            <p:cNvSpPr>
              <a:spLocks/>
            </p:cNvSpPr>
            <p:nvPr/>
          </p:nvSpPr>
          <p:spPr bwMode="auto">
            <a:xfrm>
              <a:off x="2723" y="2822"/>
              <a:ext cx="160" cy="395"/>
            </a:xfrm>
            <a:custGeom>
              <a:avLst/>
              <a:gdLst>
                <a:gd name="T0" fmla="*/ 128 w 160"/>
                <a:gd name="T1" fmla="*/ 395 h 395"/>
                <a:gd name="T2" fmla="*/ 120 w 160"/>
                <a:gd name="T3" fmla="*/ 378 h 395"/>
                <a:gd name="T4" fmla="*/ 120 w 160"/>
                <a:gd name="T5" fmla="*/ 378 h 395"/>
                <a:gd name="T6" fmla="*/ 120 w 160"/>
                <a:gd name="T7" fmla="*/ 369 h 395"/>
                <a:gd name="T8" fmla="*/ 120 w 160"/>
                <a:gd name="T9" fmla="*/ 360 h 395"/>
                <a:gd name="T10" fmla="*/ 120 w 160"/>
                <a:gd name="T11" fmla="*/ 342 h 395"/>
                <a:gd name="T12" fmla="*/ 120 w 160"/>
                <a:gd name="T13" fmla="*/ 334 h 395"/>
                <a:gd name="T14" fmla="*/ 120 w 160"/>
                <a:gd name="T15" fmla="*/ 307 h 395"/>
                <a:gd name="T16" fmla="*/ 120 w 160"/>
                <a:gd name="T17" fmla="*/ 298 h 395"/>
                <a:gd name="T18" fmla="*/ 120 w 160"/>
                <a:gd name="T19" fmla="*/ 281 h 395"/>
                <a:gd name="T20" fmla="*/ 104 w 160"/>
                <a:gd name="T21" fmla="*/ 263 h 395"/>
                <a:gd name="T22" fmla="*/ 104 w 160"/>
                <a:gd name="T23" fmla="*/ 246 h 395"/>
                <a:gd name="T24" fmla="*/ 104 w 160"/>
                <a:gd name="T25" fmla="*/ 219 h 395"/>
                <a:gd name="T26" fmla="*/ 96 w 160"/>
                <a:gd name="T27" fmla="*/ 211 h 395"/>
                <a:gd name="T28" fmla="*/ 96 w 160"/>
                <a:gd name="T29" fmla="*/ 193 h 395"/>
                <a:gd name="T30" fmla="*/ 96 w 160"/>
                <a:gd name="T31" fmla="*/ 193 h 395"/>
                <a:gd name="T32" fmla="*/ 88 w 160"/>
                <a:gd name="T33" fmla="*/ 175 h 395"/>
                <a:gd name="T34" fmla="*/ 72 w 160"/>
                <a:gd name="T35" fmla="*/ 149 h 395"/>
                <a:gd name="T36" fmla="*/ 72 w 160"/>
                <a:gd name="T37" fmla="*/ 140 h 395"/>
                <a:gd name="T38" fmla="*/ 64 w 160"/>
                <a:gd name="T39" fmla="*/ 114 h 395"/>
                <a:gd name="T40" fmla="*/ 56 w 160"/>
                <a:gd name="T41" fmla="*/ 105 h 395"/>
                <a:gd name="T42" fmla="*/ 56 w 160"/>
                <a:gd name="T43" fmla="*/ 79 h 395"/>
                <a:gd name="T44" fmla="*/ 40 w 160"/>
                <a:gd name="T45" fmla="*/ 70 h 395"/>
                <a:gd name="T46" fmla="*/ 32 w 160"/>
                <a:gd name="T47" fmla="*/ 61 h 395"/>
                <a:gd name="T48" fmla="*/ 24 w 160"/>
                <a:gd name="T49" fmla="*/ 52 h 395"/>
                <a:gd name="T50" fmla="*/ 24 w 160"/>
                <a:gd name="T51" fmla="*/ 35 h 395"/>
                <a:gd name="T52" fmla="*/ 8 w 160"/>
                <a:gd name="T53" fmla="*/ 26 h 395"/>
                <a:gd name="T54" fmla="*/ 8 w 160"/>
                <a:gd name="T55" fmla="*/ 17 h 395"/>
                <a:gd name="T56" fmla="*/ 8 w 160"/>
                <a:gd name="T57" fmla="*/ 17 h 395"/>
                <a:gd name="T58" fmla="*/ 0 w 160"/>
                <a:gd name="T59" fmla="*/ 0 h 395"/>
                <a:gd name="T60" fmla="*/ 8 w 160"/>
                <a:gd name="T61" fmla="*/ 17 h 395"/>
                <a:gd name="T62" fmla="*/ 8 w 160"/>
                <a:gd name="T63" fmla="*/ 17 h 395"/>
                <a:gd name="T64" fmla="*/ 8 w 160"/>
                <a:gd name="T65" fmla="*/ 17 h 395"/>
                <a:gd name="T66" fmla="*/ 8 w 160"/>
                <a:gd name="T67" fmla="*/ 17 h 395"/>
                <a:gd name="T68" fmla="*/ 24 w 160"/>
                <a:gd name="T69" fmla="*/ 17 h 395"/>
                <a:gd name="T70" fmla="*/ 32 w 160"/>
                <a:gd name="T71" fmla="*/ 26 h 395"/>
                <a:gd name="T72" fmla="*/ 40 w 160"/>
                <a:gd name="T73" fmla="*/ 26 h 395"/>
                <a:gd name="T74" fmla="*/ 56 w 160"/>
                <a:gd name="T75" fmla="*/ 35 h 395"/>
                <a:gd name="T76" fmla="*/ 64 w 160"/>
                <a:gd name="T77" fmla="*/ 52 h 395"/>
                <a:gd name="T78" fmla="*/ 72 w 160"/>
                <a:gd name="T79" fmla="*/ 61 h 395"/>
                <a:gd name="T80" fmla="*/ 88 w 160"/>
                <a:gd name="T81" fmla="*/ 61 h 395"/>
                <a:gd name="T82" fmla="*/ 88 w 160"/>
                <a:gd name="T83" fmla="*/ 70 h 395"/>
                <a:gd name="T84" fmla="*/ 96 w 160"/>
                <a:gd name="T85" fmla="*/ 79 h 395"/>
                <a:gd name="T86" fmla="*/ 104 w 160"/>
                <a:gd name="T87" fmla="*/ 96 h 395"/>
                <a:gd name="T88" fmla="*/ 104 w 160"/>
                <a:gd name="T89" fmla="*/ 105 h 395"/>
                <a:gd name="T90" fmla="*/ 120 w 160"/>
                <a:gd name="T91" fmla="*/ 114 h 395"/>
                <a:gd name="T92" fmla="*/ 120 w 160"/>
                <a:gd name="T93" fmla="*/ 131 h 395"/>
                <a:gd name="T94" fmla="*/ 128 w 160"/>
                <a:gd name="T95" fmla="*/ 149 h 395"/>
                <a:gd name="T96" fmla="*/ 136 w 160"/>
                <a:gd name="T97" fmla="*/ 175 h 395"/>
                <a:gd name="T98" fmla="*/ 136 w 160"/>
                <a:gd name="T99" fmla="*/ 211 h 395"/>
                <a:gd name="T100" fmla="*/ 152 w 160"/>
                <a:gd name="T101" fmla="*/ 228 h 395"/>
                <a:gd name="T102" fmla="*/ 152 w 160"/>
                <a:gd name="T103" fmla="*/ 255 h 395"/>
                <a:gd name="T104" fmla="*/ 152 w 160"/>
                <a:gd name="T105" fmla="*/ 281 h 395"/>
                <a:gd name="T106" fmla="*/ 152 w 160"/>
                <a:gd name="T107" fmla="*/ 298 h 395"/>
                <a:gd name="T108" fmla="*/ 160 w 160"/>
                <a:gd name="T109" fmla="*/ 325 h 395"/>
                <a:gd name="T110" fmla="*/ 160 w 160"/>
                <a:gd name="T111" fmla="*/ 342 h 395"/>
                <a:gd name="T112" fmla="*/ 160 w 160"/>
                <a:gd name="T113" fmla="*/ 360 h 395"/>
                <a:gd name="T114" fmla="*/ 160 w 160"/>
                <a:gd name="T115" fmla="*/ 369 h 395"/>
                <a:gd name="T116" fmla="*/ 160 w 160"/>
                <a:gd name="T117" fmla="*/ 378 h 395"/>
                <a:gd name="T118" fmla="*/ 152 w 160"/>
                <a:gd name="T119" fmla="*/ 378 h 395"/>
                <a:gd name="T120" fmla="*/ 160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128" y="395"/>
                  </a:moveTo>
                  <a:lnTo>
                    <a:pt x="120" y="378"/>
                  </a:lnTo>
                  <a:lnTo>
                    <a:pt x="120" y="369"/>
                  </a:lnTo>
                  <a:lnTo>
                    <a:pt x="120" y="360"/>
                  </a:lnTo>
                  <a:lnTo>
                    <a:pt x="120" y="342"/>
                  </a:lnTo>
                  <a:lnTo>
                    <a:pt x="120" y="334"/>
                  </a:lnTo>
                  <a:lnTo>
                    <a:pt x="120" y="307"/>
                  </a:lnTo>
                  <a:lnTo>
                    <a:pt x="120" y="298"/>
                  </a:lnTo>
                  <a:lnTo>
                    <a:pt x="120" y="281"/>
                  </a:lnTo>
                  <a:lnTo>
                    <a:pt x="104" y="263"/>
                  </a:lnTo>
                  <a:lnTo>
                    <a:pt x="104" y="246"/>
                  </a:lnTo>
                  <a:lnTo>
                    <a:pt x="104" y="219"/>
                  </a:lnTo>
                  <a:lnTo>
                    <a:pt x="96" y="211"/>
                  </a:lnTo>
                  <a:lnTo>
                    <a:pt x="96" y="193"/>
                  </a:lnTo>
                  <a:lnTo>
                    <a:pt x="88" y="175"/>
                  </a:lnTo>
                  <a:lnTo>
                    <a:pt x="72" y="149"/>
                  </a:lnTo>
                  <a:lnTo>
                    <a:pt x="72" y="140"/>
                  </a:lnTo>
                  <a:lnTo>
                    <a:pt x="64" y="114"/>
                  </a:lnTo>
                  <a:lnTo>
                    <a:pt x="56" y="105"/>
                  </a:lnTo>
                  <a:lnTo>
                    <a:pt x="56" y="79"/>
                  </a:lnTo>
                  <a:lnTo>
                    <a:pt x="40" y="70"/>
                  </a:lnTo>
                  <a:lnTo>
                    <a:pt x="32" y="61"/>
                  </a:lnTo>
                  <a:lnTo>
                    <a:pt x="24" y="52"/>
                  </a:lnTo>
                  <a:lnTo>
                    <a:pt x="24" y="35"/>
                  </a:lnTo>
                  <a:lnTo>
                    <a:pt x="8" y="26"/>
                  </a:lnTo>
                  <a:lnTo>
                    <a:pt x="8" y="17"/>
                  </a:lnTo>
                  <a:lnTo>
                    <a:pt x="0" y="0"/>
                  </a:lnTo>
                  <a:lnTo>
                    <a:pt x="8" y="17"/>
                  </a:lnTo>
                  <a:lnTo>
                    <a:pt x="24" y="17"/>
                  </a:lnTo>
                  <a:lnTo>
                    <a:pt x="32" y="26"/>
                  </a:lnTo>
                  <a:lnTo>
                    <a:pt x="40" y="26"/>
                  </a:lnTo>
                  <a:lnTo>
                    <a:pt x="56" y="35"/>
                  </a:lnTo>
                  <a:lnTo>
                    <a:pt x="64" y="52"/>
                  </a:lnTo>
                  <a:lnTo>
                    <a:pt x="72" y="61"/>
                  </a:lnTo>
                  <a:lnTo>
                    <a:pt x="88" y="61"/>
                  </a:lnTo>
                  <a:lnTo>
                    <a:pt x="88" y="70"/>
                  </a:lnTo>
                  <a:lnTo>
                    <a:pt x="96" y="79"/>
                  </a:lnTo>
                  <a:lnTo>
                    <a:pt x="104" y="96"/>
                  </a:lnTo>
                  <a:lnTo>
                    <a:pt x="104" y="105"/>
                  </a:lnTo>
                  <a:lnTo>
                    <a:pt x="120" y="114"/>
                  </a:lnTo>
                  <a:lnTo>
                    <a:pt x="120" y="131"/>
                  </a:lnTo>
                  <a:lnTo>
                    <a:pt x="128" y="149"/>
                  </a:lnTo>
                  <a:lnTo>
                    <a:pt x="136" y="175"/>
                  </a:lnTo>
                  <a:lnTo>
                    <a:pt x="136" y="211"/>
                  </a:lnTo>
                  <a:lnTo>
                    <a:pt x="152" y="228"/>
                  </a:lnTo>
                  <a:lnTo>
                    <a:pt x="152" y="255"/>
                  </a:lnTo>
                  <a:lnTo>
                    <a:pt x="152" y="281"/>
                  </a:lnTo>
                  <a:lnTo>
                    <a:pt x="152" y="298"/>
                  </a:lnTo>
                  <a:lnTo>
                    <a:pt x="160" y="325"/>
                  </a:lnTo>
                  <a:lnTo>
                    <a:pt x="160" y="342"/>
                  </a:lnTo>
                  <a:lnTo>
                    <a:pt x="160" y="360"/>
                  </a:lnTo>
                  <a:lnTo>
                    <a:pt x="160" y="369"/>
                  </a:lnTo>
                  <a:lnTo>
                    <a:pt x="160" y="378"/>
                  </a:lnTo>
                  <a:lnTo>
                    <a:pt x="152" y="378"/>
                  </a:lnTo>
                  <a:lnTo>
                    <a:pt x="160"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60" name="Freeform 671"/>
            <p:cNvSpPr>
              <a:spLocks/>
            </p:cNvSpPr>
            <p:nvPr/>
          </p:nvSpPr>
          <p:spPr bwMode="auto">
            <a:xfrm>
              <a:off x="2843" y="2760"/>
              <a:ext cx="200" cy="457"/>
            </a:xfrm>
            <a:custGeom>
              <a:avLst/>
              <a:gdLst>
                <a:gd name="T0" fmla="*/ 0 w 200"/>
                <a:gd name="T1" fmla="*/ 440 h 457"/>
                <a:gd name="T2" fmla="*/ 0 w 200"/>
                <a:gd name="T3" fmla="*/ 431 h 457"/>
                <a:gd name="T4" fmla="*/ 0 w 200"/>
                <a:gd name="T5" fmla="*/ 404 h 457"/>
                <a:gd name="T6" fmla="*/ 0 w 200"/>
                <a:gd name="T7" fmla="*/ 387 h 457"/>
                <a:gd name="T8" fmla="*/ 0 w 200"/>
                <a:gd name="T9" fmla="*/ 352 h 457"/>
                <a:gd name="T10" fmla="*/ 8 w 200"/>
                <a:gd name="T11" fmla="*/ 317 h 457"/>
                <a:gd name="T12" fmla="*/ 8 w 200"/>
                <a:gd name="T13" fmla="*/ 281 h 457"/>
                <a:gd name="T14" fmla="*/ 16 w 200"/>
                <a:gd name="T15" fmla="*/ 273 h 457"/>
                <a:gd name="T16" fmla="*/ 16 w 200"/>
                <a:gd name="T17" fmla="*/ 237 h 457"/>
                <a:gd name="T18" fmla="*/ 32 w 200"/>
                <a:gd name="T19" fmla="*/ 229 h 457"/>
                <a:gd name="T20" fmla="*/ 40 w 200"/>
                <a:gd name="T21" fmla="*/ 202 h 457"/>
                <a:gd name="T22" fmla="*/ 40 w 200"/>
                <a:gd name="T23" fmla="*/ 176 h 457"/>
                <a:gd name="T24" fmla="*/ 48 w 200"/>
                <a:gd name="T25" fmla="*/ 158 h 457"/>
                <a:gd name="T26" fmla="*/ 64 w 200"/>
                <a:gd name="T27" fmla="*/ 141 h 457"/>
                <a:gd name="T28" fmla="*/ 72 w 200"/>
                <a:gd name="T29" fmla="*/ 123 h 457"/>
                <a:gd name="T30" fmla="*/ 80 w 200"/>
                <a:gd name="T31" fmla="*/ 97 h 457"/>
                <a:gd name="T32" fmla="*/ 104 w 200"/>
                <a:gd name="T33" fmla="*/ 79 h 457"/>
                <a:gd name="T34" fmla="*/ 120 w 200"/>
                <a:gd name="T35" fmla="*/ 53 h 457"/>
                <a:gd name="T36" fmla="*/ 144 w 200"/>
                <a:gd name="T37" fmla="*/ 44 h 457"/>
                <a:gd name="T38" fmla="*/ 168 w 200"/>
                <a:gd name="T39" fmla="*/ 18 h 457"/>
                <a:gd name="T40" fmla="*/ 184 w 200"/>
                <a:gd name="T41" fmla="*/ 9 h 457"/>
                <a:gd name="T42" fmla="*/ 184 w 200"/>
                <a:gd name="T43" fmla="*/ 9 h 457"/>
                <a:gd name="T44" fmla="*/ 200 w 200"/>
                <a:gd name="T45" fmla="*/ 9 h 457"/>
                <a:gd name="T46" fmla="*/ 184 w 200"/>
                <a:gd name="T47" fmla="*/ 9 h 457"/>
                <a:gd name="T48" fmla="*/ 176 w 200"/>
                <a:gd name="T49" fmla="*/ 18 h 457"/>
                <a:gd name="T50" fmla="*/ 168 w 200"/>
                <a:gd name="T51" fmla="*/ 44 h 457"/>
                <a:gd name="T52" fmla="*/ 152 w 200"/>
                <a:gd name="T53" fmla="*/ 62 h 457"/>
                <a:gd name="T54" fmla="*/ 136 w 200"/>
                <a:gd name="T55" fmla="*/ 88 h 457"/>
                <a:gd name="T56" fmla="*/ 120 w 200"/>
                <a:gd name="T57" fmla="*/ 123 h 457"/>
                <a:gd name="T58" fmla="*/ 112 w 200"/>
                <a:gd name="T59" fmla="*/ 141 h 457"/>
                <a:gd name="T60" fmla="*/ 104 w 200"/>
                <a:gd name="T61" fmla="*/ 158 h 457"/>
                <a:gd name="T62" fmla="*/ 88 w 200"/>
                <a:gd name="T63" fmla="*/ 176 h 457"/>
                <a:gd name="T64" fmla="*/ 80 w 200"/>
                <a:gd name="T65" fmla="*/ 202 h 457"/>
                <a:gd name="T66" fmla="*/ 72 w 200"/>
                <a:gd name="T67" fmla="*/ 211 h 457"/>
                <a:gd name="T68" fmla="*/ 64 w 200"/>
                <a:gd name="T69" fmla="*/ 237 h 457"/>
                <a:gd name="T70" fmla="*/ 64 w 200"/>
                <a:gd name="T71" fmla="*/ 255 h 457"/>
                <a:gd name="T72" fmla="*/ 48 w 200"/>
                <a:gd name="T73" fmla="*/ 281 h 457"/>
                <a:gd name="T74" fmla="*/ 48 w 200"/>
                <a:gd name="T75" fmla="*/ 308 h 457"/>
                <a:gd name="T76" fmla="*/ 40 w 200"/>
                <a:gd name="T77" fmla="*/ 325 h 457"/>
                <a:gd name="T78" fmla="*/ 40 w 200"/>
                <a:gd name="T79" fmla="*/ 352 h 457"/>
                <a:gd name="T80" fmla="*/ 32 w 200"/>
                <a:gd name="T81" fmla="*/ 387 h 457"/>
                <a:gd name="T82" fmla="*/ 32 w 200"/>
                <a:gd name="T83" fmla="*/ 404 h 457"/>
                <a:gd name="T84" fmla="*/ 32 w 200"/>
                <a:gd name="T85" fmla="*/ 431 h 457"/>
                <a:gd name="T86" fmla="*/ 32 w 200"/>
                <a:gd name="T87" fmla="*/ 440 h 457"/>
                <a:gd name="T88" fmla="*/ 16 w 200"/>
                <a:gd name="T89" fmla="*/ 440 h 457"/>
                <a:gd name="T90" fmla="*/ 0 w 200"/>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0"/>
                <a:gd name="T139" fmla="*/ 0 h 457"/>
                <a:gd name="T140" fmla="*/ 200 w 200"/>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0" h="457">
                  <a:moveTo>
                    <a:pt x="0" y="457"/>
                  </a:moveTo>
                  <a:lnTo>
                    <a:pt x="0" y="440"/>
                  </a:lnTo>
                  <a:lnTo>
                    <a:pt x="0" y="431"/>
                  </a:lnTo>
                  <a:lnTo>
                    <a:pt x="0" y="422"/>
                  </a:lnTo>
                  <a:lnTo>
                    <a:pt x="0" y="404"/>
                  </a:lnTo>
                  <a:lnTo>
                    <a:pt x="0" y="396"/>
                  </a:lnTo>
                  <a:lnTo>
                    <a:pt x="0" y="387"/>
                  </a:lnTo>
                  <a:lnTo>
                    <a:pt x="0" y="360"/>
                  </a:lnTo>
                  <a:lnTo>
                    <a:pt x="0" y="352"/>
                  </a:lnTo>
                  <a:lnTo>
                    <a:pt x="8" y="325"/>
                  </a:lnTo>
                  <a:lnTo>
                    <a:pt x="8" y="317"/>
                  </a:lnTo>
                  <a:lnTo>
                    <a:pt x="8" y="290"/>
                  </a:lnTo>
                  <a:lnTo>
                    <a:pt x="8" y="281"/>
                  </a:lnTo>
                  <a:lnTo>
                    <a:pt x="8" y="273"/>
                  </a:lnTo>
                  <a:lnTo>
                    <a:pt x="16" y="273"/>
                  </a:lnTo>
                  <a:lnTo>
                    <a:pt x="16" y="246"/>
                  </a:lnTo>
                  <a:lnTo>
                    <a:pt x="16" y="237"/>
                  </a:lnTo>
                  <a:lnTo>
                    <a:pt x="32" y="237"/>
                  </a:lnTo>
                  <a:lnTo>
                    <a:pt x="32" y="229"/>
                  </a:lnTo>
                  <a:lnTo>
                    <a:pt x="32" y="211"/>
                  </a:lnTo>
                  <a:lnTo>
                    <a:pt x="40" y="202"/>
                  </a:lnTo>
                  <a:lnTo>
                    <a:pt x="40" y="193"/>
                  </a:lnTo>
                  <a:lnTo>
                    <a:pt x="40" y="176"/>
                  </a:lnTo>
                  <a:lnTo>
                    <a:pt x="48" y="167"/>
                  </a:lnTo>
                  <a:lnTo>
                    <a:pt x="48" y="158"/>
                  </a:lnTo>
                  <a:lnTo>
                    <a:pt x="64" y="158"/>
                  </a:lnTo>
                  <a:lnTo>
                    <a:pt x="64" y="141"/>
                  </a:lnTo>
                  <a:lnTo>
                    <a:pt x="72" y="132"/>
                  </a:lnTo>
                  <a:lnTo>
                    <a:pt x="72" y="123"/>
                  </a:lnTo>
                  <a:lnTo>
                    <a:pt x="80" y="123"/>
                  </a:lnTo>
                  <a:lnTo>
                    <a:pt x="80" y="97"/>
                  </a:lnTo>
                  <a:lnTo>
                    <a:pt x="88" y="88"/>
                  </a:lnTo>
                  <a:lnTo>
                    <a:pt x="104" y="79"/>
                  </a:lnTo>
                  <a:lnTo>
                    <a:pt x="112" y="62"/>
                  </a:lnTo>
                  <a:lnTo>
                    <a:pt x="120" y="53"/>
                  </a:lnTo>
                  <a:lnTo>
                    <a:pt x="136" y="44"/>
                  </a:lnTo>
                  <a:lnTo>
                    <a:pt x="144" y="44"/>
                  </a:lnTo>
                  <a:lnTo>
                    <a:pt x="152" y="26"/>
                  </a:lnTo>
                  <a:lnTo>
                    <a:pt x="168" y="18"/>
                  </a:lnTo>
                  <a:lnTo>
                    <a:pt x="176" y="18"/>
                  </a:lnTo>
                  <a:lnTo>
                    <a:pt x="184" y="9"/>
                  </a:lnTo>
                  <a:lnTo>
                    <a:pt x="184" y="0"/>
                  </a:lnTo>
                  <a:lnTo>
                    <a:pt x="200" y="9"/>
                  </a:lnTo>
                  <a:lnTo>
                    <a:pt x="184" y="9"/>
                  </a:lnTo>
                  <a:lnTo>
                    <a:pt x="176" y="18"/>
                  </a:lnTo>
                  <a:lnTo>
                    <a:pt x="176" y="26"/>
                  </a:lnTo>
                  <a:lnTo>
                    <a:pt x="168" y="44"/>
                  </a:lnTo>
                  <a:lnTo>
                    <a:pt x="152" y="53"/>
                  </a:lnTo>
                  <a:lnTo>
                    <a:pt x="152" y="62"/>
                  </a:lnTo>
                  <a:lnTo>
                    <a:pt x="144" y="79"/>
                  </a:lnTo>
                  <a:lnTo>
                    <a:pt x="136" y="88"/>
                  </a:lnTo>
                  <a:lnTo>
                    <a:pt x="120" y="97"/>
                  </a:lnTo>
                  <a:lnTo>
                    <a:pt x="120" y="123"/>
                  </a:lnTo>
                  <a:lnTo>
                    <a:pt x="112" y="132"/>
                  </a:lnTo>
                  <a:lnTo>
                    <a:pt x="112" y="141"/>
                  </a:lnTo>
                  <a:lnTo>
                    <a:pt x="112" y="158"/>
                  </a:lnTo>
                  <a:lnTo>
                    <a:pt x="104" y="158"/>
                  </a:lnTo>
                  <a:lnTo>
                    <a:pt x="88" y="167"/>
                  </a:lnTo>
                  <a:lnTo>
                    <a:pt x="88" y="176"/>
                  </a:lnTo>
                  <a:lnTo>
                    <a:pt x="80" y="193"/>
                  </a:lnTo>
                  <a:lnTo>
                    <a:pt x="80" y="202"/>
                  </a:lnTo>
                  <a:lnTo>
                    <a:pt x="72" y="211"/>
                  </a:lnTo>
                  <a:lnTo>
                    <a:pt x="72" y="229"/>
                  </a:lnTo>
                  <a:lnTo>
                    <a:pt x="64" y="237"/>
                  </a:lnTo>
                  <a:lnTo>
                    <a:pt x="64" y="246"/>
                  </a:lnTo>
                  <a:lnTo>
                    <a:pt x="64" y="255"/>
                  </a:lnTo>
                  <a:lnTo>
                    <a:pt x="48" y="273"/>
                  </a:lnTo>
                  <a:lnTo>
                    <a:pt x="48" y="281"/>
                  </a:lnTo>
                  <a:lnTo>
                    <a:pt x="48" y="290"/>
                  </a:lnTo>
                  <a:lnTo>
                    <a:pt x="48" y="308"/>
                  </a:lnTo>
                  <a:lnTo>
                    <a:pt x="40" y="317"/>
                  </a:lnTo>
                  <a:lnTo>
                    <a:pt x="40" y="325"/>
                  </a:lnTo>
                  <a:lnTo>
                    <a:pt x="40" y="343"/>
                  </a:lnTo>
                  <a:lnTo>
                    <a:pt x="40" y="352"/>
                  </a:lnTo>
                  <a:lnTo>
                    <a:pt x="32" y="360"/>
                  </a:lnTo>
                  <a:lnTo>
                    <a:pt x="32" y="387"/>
                  </a:lnTo>
                  <a:lnTo>
                    <a:pt x="32" y="396"/>
                  </a:lnTo>
                  <a:lnTo>
                    <a:pt x="32" y="404"/>
                  </a:lnTo>
                  <a:lnTo>
                    <a:pt x="32" y="422"/>
                  </a:lnTo>
                  <a:lnTo>
                    <a:pt x="32" y="431"/>
                  </a:lnTo>
                  <a:lnTo>
                    <a:pt x="32" y="440"/>
                  </a:lnTo>
                  <a:lnTo>
                    <a:pt x="16" y="440"/>
                  </a:lnTo>
                  <a:lnTo>
                    <a:pt x="32" y="457"/>
                  </a:lnTo>
                  <a:lnTo>
                    <a:pt x="0"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61" name="Freeform 672"/>
            <p:cNvSpPr>
              <a:spLocks/>
            </p:cNvSpPr>
            <p:nvPr/>
          </p:nvSpPr>
          <p:spPr bwMode="auto">
            <a:xfrm>
              <a:off x="2843" y="2760"/>
              <a:ext cx="200" cy="457"/>
            </a:xfrm>
            <a:custGeom>
              <a:avLst/>
              <a:gdLst>
                <a:gd name="T0" fmla="*/ 0 w 200"/>
                <a:gd name="T1" fmla="*/ 440 h 457"/>
                <a:gd name="T2" fmla="*/ 0 w 200"/>
                <a:gd name="T3" fmla="*/ 431 h 457"/>
                <a:gd name="T4" fmla="*/ 0 w 200"/>
                <a:gd name="T5" fmla="*/ 404 h 457"/>
                <a:gd name="T6" fmla="*/ 0 w 200"/>
                <a:gd name="T7" fmla="*/ 387 h 457"/>
                <a:gd name="T8" fmla="*/ 0 w 200"/>
                <a:gd name="T9" fmla="*/ 352 h 457"/>
                <a:gd name="T10" fmla="*/ 8 w 200"/>
                <a:gd name="T11" fmla="*/ 317 h 457"/>
                <a:gd name="T12" fmla="*/ 8 w 200"/>
                <a:gd name="T13" fmla="*/ 281 h 457"/>
                <a:gd name="T14" fmla="*/ 16 w 200"/>
                <a:gd name="T15" fmla="*/ 273 h 457"/>
                <a:gd name="T16" fmla="*/ 16 w 200"/>
                <a:gd name="T17" fmla="*/ 237 h 457"/>
                <a:gd name="T18" fmla="*/ 32 w 200"/>
                <a:gd name="T19" fmla="*/ 229 h 457"/>
                <a:gd name="T20" fmla="*/ 40 w 200"/>
                <a:gd name="T21" fmla="*/ 202 h 457"/>
                <a:gd name="T22" fmla="*/ 40 w 200"/>
                <a:gd name="T23" fmla="*/ 176 h 457"/>
                <a:gd name="T24" fmla="*/ 48 w 200"/>
                <a:gd name="T25" fmla="*/ 158 h 457"/>
                <a:gd name="T26" fmla="*/ 64 w 200"/>
                <a:gd name="T27" fmla="*/ 141 h 457"/>
                <a:gd name="T28" fmla="*/ 72 w 200"/>
                <a:gd name="T29" fmla="*/ 123 h 457"/>
                <a:gd name="T30" fmla="*/ 80 w 200"/>
                <a:gd name="T31" fmla="*/ 97 h 457"/>
                <a:gd name="T32" fmla="*/ 104 w 200"/>
                <a:gd name="T33" fmla="*/ 79 h 457"/>
                <a:gd name="T34" fmla="*/ 120 w 200"/>
                <a:gd name="T35" fmla="*/ 53 h 457"/>
                <a:gd name="T36" fmla="*/ 144 w 200"/>
                <a:gd name="T37" fmla="*/ 44 h 457"/>
                <a:gd name="T38" fmla="*/ 168 w 200"/>
                <a:gd name="T39" fmla="*/ 18 h 457"/>
                <a:gd name="T40" fmla="*/ 184 w 200"/>
                <a:gd name="T41" fmla="*/ 9 h 457"/>
                <a:gd name="T42" fmla="*/ 184 w 200"/>
                <a:gd name="T43" fmla="*/ 9 h 457"/>
                <a:gd name="T44" fmla="*/ 200 w 200"/>
                <a:gd name="T45" fmla="*/ 9 h 457"/>
                <a:gd name="T46" fmla="*/ 184 w 200"/>
                <a:gd name="T47" fmla="*/ 9 h 457"/>
                <a:gd name="T48" fmla="*/ 176 w 200"/>
                <a:gd name="T49" fmla="*/ 18 h 457"/>
                <a:gd name="T50" fmla="*/ 168 w 200"/>
                <a:gd name="T51" fmla="*/ 44 h 457"/>
                <a:gd name="T52" fmla="*/ 152 w 200"/>
                <a:gd name="T53" fmla="*/ 62 h 457"/>
                <a:gd name="T54" fmla="*/ 136 w 200"/>
                <a:gd name="T55" fmla="*/ 88 h 457"/>
                <a:gd name="T56" fmla="*/ 120 w 200"/>
                <a:gd name="T57" fmla="*/ 123 h 457"/>
                <a:gd name="T58" fmla="*/ 112 w 200"/>
                <a:gd name="T59" fmla="*/ 141 h 457"/>
                <a:gd name="T60" fmla="*/ 104 w 200"/>
                <a:gd name="T61" fmla="*/ 158 h 457"/>
                <a:gd name="T62" fmla="*/ 88 w 200"/>
                <a:gd name="T63" fmla="*/ 176 h 457"/>
                <a:gd name="T64" fmla="*/ 80 w 200"/>
                <a:gd name="T65" fmla="*/ 202 h 457"/>
                <a:gd name="T66" fmla="*/ 72 w 200"/>
                <a:gd name="T67" fmla="*/ 211 h 457"/>
                <a:gd name="T68" fmla="*/ 64 w 200"/>
                <a:gd name="T69" fmla="*/ 237 h 457"/>
                <a:gd name="T70" fmla="*/ 64 w 200"/>
                <a:gd name="T71" fmla="*/ 255 h 457"/>
                <a:gd name="T72" fmla="*/ 48 w 200"/>
                <a:gd name="T73" fmla="*/ 281 h 457"/>
                <a:gd name="T74" fmla="*/ 48 w 200"/>
                <a:gd name="T75" fmla="*/ 308 h 457"/>
                <a:gd name="T76" fmla="*/ 40 w 200"/>
                <a:gd name="T77" fmla="*/ 325 h 457"/>
                <a:gd name="T78" fmla="*/ 40 w 200"/>
                <a:gd name="T79" fmla="*/ 352 h 457"/>
                <a:gd name="T80" fmla="*/ 32 w 200"/>
                <a:gd name="T81" fmla="*/ 387 h 457"/>
                <a:gd name="T82" fmla="*/ 32 w 200"/>
                <a:gd name="T83" fmla="*/ 404 h 457"/>
                <a:gd name="T84" fmla="*/ 32 w 200"/>
                <a:gd name="T85" fmla="*/ 431 h 457"/>
                <a:gd name="T86" fmla="*/ 32 w 200"/>
                <a:gd name="T87" fmla="*/ 440 h 457"/>
                <a:gd name="T88" fmla="*/ 16 w 200"/>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0"/>
                <a:gd name="T136" fmla="*/ 0 h 457"/>
                <a:gd name="T137" fmla="*/ 200 w 200"/>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0" h="457">
                  <a:moveTo>
                    <a:pt x="0" y="457"/>
                  </a:moveTo>
                  <a:lnTo>
                    <a:pt x="0" y="440"/>
                  </a:lnTo>
                  <a:lnTo>
                    <a:pt x="0" y="431"/>
                  </a:lnTo>
                  <a:lnTo>
                    <a:pt x="0" y="422"/>
                  </a:lnTo>
                  <a:lnTo>
                    <a:pt x="0" y="404"/>
                  </a:lnTo>
                  <a:lnTo>
                    <a:pt x="0" y="396"/>
                  </a:lnTo>
                  <a:lnTo>
                    <a:pt x="0" y="387"/>
                  </a:lnTo>
                  <a:lnTo>
                    <a:pt x="0" y="360"/>
                  </a:lnTo>
                  <a:lnTo>
                    <a:pt x="0" y="352"/>
                  </a:lnTo>
                  <a:lnTo>
                    <a:pt x="8" y="325"/>
                  </a:lnTo>
                  <a:lnTo>
                    <a:pt x="8" y="317"/>
                  </a:lnTo>
                  <a:lnTo>
                    <a:pt x="8" y="290"/>
                  </a:lnTo>
                  <a:lnTo>
                    <a:pt x="8" y="281"/>
                  </a:lnTo>
                  <a:lnTo>
                    <a:pt x="8" y="273"/>
                  </a:lnTo>
                  <a:lnTo>
                    <a:pt x="16" y="273"/>
                  </a:lnTo>
                  <a:lnTo>
                    <a:pt x="16" y="246"/>
                  </a:lnTo>
                  <a:lnTo>
                    <a:pt x="16" y="237"/>
                  </a:lnTo>
                  <a:lnTo>
                    <a:pt x="32" y="237"/>
                  </a:lnTo>
                  <a:lnTo>
                    <a:pt x="32" y="229"/>
                  </a:lnTo>
                  <a:lnTo>
                    <a:pt x="32" y="211"/>
                  </a:lnTo>
                  <a:lnTo>
                    <a:pt x="40" y="202"/>
                  </a:lnTo>
                  <a:lnTo>
                    <a:pt x="40" y="193"/>
                  </a:lnTo>
                  <a:lnTo>
                    <a:pt x="40" y="176"/>
                  </a:lnTo>
                  <a:lnTo>
                    <a:pt x="48" y="167"/>
                  </a:lnTo>
                  <a:lnTo>
                    <a:pt x="48" y="158"/>
                  </a:lnTo>
                  <a:lnTo>
                    <a:pt x="64" y="158"/>
                  </a:lnTo>
                  <a:lnTo>
                    <a:pt x="64" y="141"/>
                  </a:lnTo>
                  <a:lnTo>
                    <a:pt x="72" y="132"/>
                  </a:lnTo>
                  <a:lnTo>
                    <a:pt x="72" y="123"/>
                  </a:lnTo>
                  <a:lnTo>
                    <a:pt x="80" y="123"/>
                  </a:lnTo>
                  <a:lnTo>
                    <a:pt x="80" y="97"/>
                  </a:lnTo>
                  <a:lnTo>
                    <a:pt x="88" y="88"/>
                  </a:lnTo>
                  <a:lnTo>
                    <a:pt x="104" y="79"/>
                  </a:lnTo>
                  <a:lnTo>
                    <a:pt x="112" y="62"/>
                  </a:lnTo>
                  <a:lnTo>
                    <a:pt x="120" y="53"/>
                  </a:lnTo>
                  <a:lnTo>
                    <a:pt x="136" y="44"/>
                  </a:lnTo>
                  <a:lnTo>
                    <a:pt x="144" y="44"/>
                  </a:lnTo>
                  <a:lnTo>
                    <a:pt x="152" y="26"/>
                  </a:lnTo>
                  <a:lnTo>
                    <a:pt x="168" y="18"/>
                  </a:lnTo>
                  <a:lnTo>
                    <a:pt x="176" y="18"/>
                  </a:lnTo>
                  <a:lnTo>
                    <a:pt x="184" y="9"/>
                  </a:lnTo>
                  <a:lnTo>
                    <a:pt x="184" y="0"/>
                  </a:lnTo>
                  <a:lnTo>
                    <a:pt x="200" y="9"/>
                  </a:lnTo>
                  <a:lnTo>
                    <a:pt x="184" y="9"/>
                  </a:lnTo>
                  <a:lnTo>
                    <a:pt x="176" y="18"/>
                  </a:lnTo>
                  <a:lnTo>
                    <a:pt x="176" y="26"/>
                  </a:lnTo>
                  <a:lnTo>
                    <a:pt x="168" y="44"/>
                  </a:lnTo>
                  <a:lnTo>
                    <a:pt x="152" y="53"/>
                  </a:lnTo>
                  <a:lnTo>
                    <a:pt x="152" y="62"/>
                  </a:lnTo>
                  <a:lnTo>
                    <a:pt x="144" y="79"/>
                  </a:lnTo>
                  <a:lnTo>
                    <a:pt x="136" y="88"/>
                  </a:lnTo>
                  <a:lnTo>
                    <a:pt x="120" y="97"/>
                  </a:lnTo>
                  <a:lnTo>
                    <a:pt x="120" y="123"/>
                  </a:lnTo>
                  <a:lnTo>
                    <a:pt x="112" y="132"/>
                  </a:lnTo>
                  <a:lnTo>
                    <a:pt x="112" y="141"/>
                  </a:lnTo>
                  <a:lnTo>
                    <a:pt x="112" y="158"/>
                  </a:lnTo>
                  <a:lnTo>
                    <a:pt x="104" y="158"/>
                  </a:lnTo>
                  <a:lnTo>
                    <a:pt x="88" y="167"/>
                  </a:lnTo>
                  <a:lnTo>
                    <a:pt x="88" y="176"/>
                  </a:lnTo>
                  <a:lnTo>
                    <a:pt x="80" y="193"/>
                  </a:lnTo>
                  <a:lnTo>
                    <a:pt x="80" y="202"/>
                  </a:lnTo>
                  <a:lnTo>
                    <a:pt x="72" y="211"/>
                  </a:lnTo>
                  <a:lnTo>
                    <a:pt x="72" y="229"/>
                  </a:lnTo>
                  <a:lnTo>
                    <a:pt x="64" y="237"/>
                  </a:lnTo>
                  <a:lnTo>
                    <a:pt x="64" y="246"/>
                  </a:lnTo>
                  <a:lnTo>
                    <a:pt x="64" y="255"/>
                  </a:lnTo>
                  <a:lnTo>
                    <a:pt x="48" y="273"/>
                  </a:lnTo>
                  <a:lnTo>
                    <a:pt x="48" y="281"/>
                  </a:lnTo>
                  <a:lnTo>
                    <a:pt x="48" y="290"/>
                  </a:lnTo>
                  <a:lnTo>
                    <a:pt x="48" y="308"/>
                  </a:lnTo>
                  <a:lnTo>
                    <a:pt x="40" y="317"/>
                  </a:lnTo>
                  <a:lnTo>
                    <a:pt x="40" y="325"/>
                  </a:lnTo>
                  <a:lnTo>
                    <a:pt x="40" y="343"/>
                  </a:lnTo>
                  <a:lnTo>
                    <a:pt x="40" y="352"/>
                  </a:lnTo>
                  <a:lnTo>
                    <a:pt x="32" y="360"/>
                  </a:lnTo>
                  <a:lnTo>
                    <a:pt x="32" y="387"/>
                  </a:lnTo>
                  <a:lnTo>
                    <a:pt x="32" y="396"/>
                  </a:lnTo>
                  <a:lnTo>
                    <a:pt x="32" y="404"/>
                  </a:lnTo>
                  <a:lnTo>
                    <a:pt x="32" y="422"/>
                  </a:lnTo>
                  <a:lnTo>
                    <a:pt x="32" y="431"/>
                  </a:lnTo>
                  <a:lnTo>
                    <a:pt x="32" y="440"/>
                  </a:lnTo>
                  <a:lnTo>
                    <a:pt x="16" y="440"/>
                  </a:lnTo>
                  <a:lnTo>
                    <a:pt x="32"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62" name="Freeform 673"/>
            <p:cNvSpPr>
              <a:spLocks/>
            </p:cNvSpPr>
            <p:nvPr/>
          </p:nvSpPr>
          <p:spPr bwMode="auto">
            <a:xfrm>
              <a:off x="2859" y="2892"/>
              <a:ext cx="240" cy="325"/>
            </a:xfrm>
            <a:custGeom>
              <a:avLst/>
              <a:gdLst>
                <a:gd name="T0" fmla="*/ 0 w 240"/>
                <a:gd name="T1" fmla="*/ 325 h 325"/>
                <a:gd name="T2" fmla="*/ 0 w 240"/>
                <a:gd name="T3" fmla="*/ 308 h 325"/>
                <a:gd name="T4" fmla="*/ 0 w 240"/>
                <a:gd name="T5" fmla="*/ 308 h 325"/>
                <a:gd name="T6" fmla="*/ 0 w 240"/>
                <a:gd name="T7" fmla="*/ 299 h 325"/>
                <a:gd name="T8" fmla="*/ 0 w 240"/>
                <a:gd name="T9" fmla="*/ 290 h 325"/>
                <a:gd name="T10" fmla="*/ 0 w 240"/>
                <a:gd name="T11" fmla="*/ 272 h 325"/>
                <a:gd name="T12" fmla="*/ 0 w 240"/>
                <a:gd name="T13" fmla="*/ 255 h 325"/>
                <a:gd name="T14" fmla="*/ 0 w 240"/>
                <a:gd name="T15" fmla="*/ 237 h 325"/>
                <a:gd name="T16" fmla="*/ 16 w 240"/>
                <a:gd name="T17" fmla="*/ 220 h 325"/>
                <a:gd name="T18" fmla="*/ 16 w 240"/>
                <a:gd name="T19" fmla="*/ 211 h 325"/>
                <a:gd name="T20" fmla="*/ 24 w 240"/>
                <a:gd name="T21" fmla="*/ 185 h 325"/>
                <a:gd name="T22" fmla="*/ 24 w 240"/>
                <a:gd name="T23" fmla="*/ 176 h 325"/>
                <a:gd name="T24" fmla="*/ 32 w 240"/>
                <a:gd name="T25" fmla="*/ 149 h 325"/>
                <a:gd name="T26" fmla="*/ 48 w 240"/>
                <a:gd name="T27" fmla="*/ 141 h 325"/>
                <a:gd name="T28" fmla="*/ 48 w 240"/>
                <a:gd name="T29" fmla="*/ 123 h 325"/>
                <a:gd name="T30" fmla="*/ 56 w 240"/>
                <a:gd name="T31" fmla="*/ 123 h 325"/>
                <a:gd name="T32" fmla="*/ 64 w 240"/>
                <a:gd name="T33" fmla="*/ 105 h 325"/>
                <a:gd name="T34" fmla="*/ 72 w 240"/>
                <a:gd name="T35" fmla="*/ 97 h 325"/>
                <a:gd name="T36" fmla="*/ 96 w 240"/>
                <a:gd name="T37" fmla="*/ 79 h 325"/>
                <a:gd name="T38" fmla="*/ 104 w 240"/>
                <a:gd name="T39" fmla="*/ 70 h 325"/>
                <a:gd name="T40" fmla="*/ 128 w 240"/>
                <a:gd name="T41" fmla="*/ 61 h 325"/>
                <a:gd name="T42" fmla="*/ 152 w 240"/>
                <a:gd name="T43" fmla="*/ 44 h 325"/>
                <a:gd name="T44" fmla="*/ 160 w 240"/>
                <a:gd name="T45" fmla="*/ 35 h 325"/>
                <a:gd name="T46" fmla="*/ 184 w 240"/>
                <a:gd name="T47" fmla="*/ 35 h 325"/>
                <a:gd name="T48" fmla="*/ 192 w 240"/>
                <a:gd name="T49" fmla="*/ 26 h 325"/>
                <a:gd name="T50" fmla="*/ 216 w 240"/>
                <a:gd name="T51" fmla="*/ 9 h 325"/>
                <a:gd name="T52" fmla="*/ 224 w 240"/>
                <a:gd name="T53" fmla="*/ 9 h 325"/>
                <a:gd name="T54" fmla="*/ 232 w 240"/>
                <a:gd name="T55" fmla="*/ 9 h 325"/>
                <a:gd name="T56" fmla="*/ 232 w 240"/>
                <a:gd name="T57" fmla="*/ 9 h 325"/>
                <a:gd name="T58" fmla="*/ 232 w 240"/>
                <a:gd name="T59" fmla="*/ 0 h 325"/>
                <a:gd name="T60" fmla="*/ 240 w 240"/>
                <a:gd name="T61" fmla="*/ 9 h 325"/>
                <a:gd name="T62" fmla="*/ 232 w 240"/>
                <a:gd name="T63" fmla="*/ 9 h 325"/>
                <a:gd name="T64" fmla="*/ 232 w 240"/>
                <a:gd name="T65" fmla="*/ 9 h 325"/>
                <a:gd name="T66" fmla="*/ 224 w 240"/>
                <a:gd name="T67" fmla="*/ 9 h 325"/>
                <a:gd name="T68" fmla="*/ 216 w 240"/>
                <a:gd name="T69" fmla="*/ 26 h 325"/>
                <a:gd name="T70" fmla="*/ 200 w 240"/>
                <a:gd name="T71" fmla="*/ 26 h 325"/>
                <a:gd name="T72" fmla="*/ 192 w 240"/>
                <a:gd name="T73" fmla="*/ 35 h 325"/>
                <a:gd name="T74" fmla="*/ 184 w 240"/>
                <a:gd name="T75" fmla="*/ 44 h 325"/>
                <a:gd name="T76" fmla="*/ 168 w 240"/>
                <a:gd name="T77" fmla="*/ 44 h 325"/>
                <a:gd name="T78" fmla="*/ 152 w 240"/>
                <a:gd name="T79" fmla="*/ 61 h 325"/>
                <a:gd name="T80" fmla="*/ 136 w 240"/>
                <a:gd name="T81" fmla="*/ 70 h 325"/>
                <a:gd name="T82" fmla="*/ 120 w 240"/>
                <a:gd name="T83" fmla="*/ 79 h 325"/>
                <a:gd name="T84" fmla="*/ 104 w 240"/>
                <a:gd name="T85" fmla="*/ 97 h 325"/>
                <a:gd name="T86" fmla="*/ 96 w 240"/>
                <a:gd name="T87" fmla="*/ 105 h 325"/>
                <a:gd name="T88" fmla="*/ 88 w 240"/>
                <a:gd name="T89" fmla="*/ 114 h 325"/>
                <a:gd name="T90" fmla="*/ 88 w 240"/>
                <a:gd name="T91" fmla="*/ 123 h 325"/>
                <a:gd name="T92" fmla="*/ 72 w 240"/>
                <a:gd name="T93" fmla="*/ 141 h 325"/>
                <a:gd name="T94" fmla="*/ 64 w 240"/>
                <a:gd name="T95" fmla="*/ 149 h 325"/>
                <a:gd name="T96" fmla="*/ 56 w 240"/>
                <a:gd name="T97" fmla="*/ 176 h 325"/>
                <a:gd name="T98" fmla="*/ 56 w 240"/>
                <a:gd name="T99" fmla="*/ 185 h 325"/>
                <a:gd name="T100" fmla="*/ 48 w 240"/>
                <a:gd name="T101" fmla="*/ 211 h 325"/>
                <a:gd name="T102" fmla="*/ 32 w 240"/>
                <a:gd name="T103" fmla="*/ 228 h 325"/>
                <a:gd name="T104" fmla="*/ 32 w 240"/>
                <a:gd name="T105" fmla="*/ 237 h 325"/>
                <a:gd name="T106" fmla="*/ 32 w 240"/>
                <a:gd name="T107" fmla="*/ 264 h 325"/>
                <a:gd name="T108" fmla="*/ 24 w 240"/>
                <a:gd name="T109" fmla="*/ 272 h 325"/>
                <a:gd name="T110" fmla="*/ 24 w 240"/>
                <a:gd name="T111" fmla="*/ 290 h 325"/>
                <a:gd name="T112" fmla="*/ 24 w 240"/>
                <a:gd name="T113" fmla="*/ 299 h 325"/>
                <a:gd name="T114" fmla="*/ 24 w 240"/>
                <a:gd name="T115" fmla="*/ 308 h 325"/>
                <a:gd name="T116" fmla="*/ 24 w 240"/>
                <a:gd name="T117" fmla="*/ 308 h 325"/>
                <a:gd name="T118" fmla="*/ 16 w 240"/>
                <a:gd name="T119" fmla="*/ 308 h 325"/>
                <a:gd name="T120" fmla="*/ 24 w 240"/>
                <a:gd name="T121" fmla="*/ 325 h 325"/>
                <a:gd name="T122" fmla="*/ 0 w 240"/>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0"/>
                <a:gd name="T187" fmla="*/ 0 h 325"/>
                <a:gd name="T188" fmla="*/ 240 w 240"/>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0" h="325">
                  <a:moveTo>
                    <a:pt x="0" y="325"/>
                  </a:moveTo>
                  <a:lnTo>
                    <a:pt x="0" y="308"/>
                  </a:lnTo>
                  <a:lnTo>
                    <a:pt x="0" y="299"/>
                  </a:lnTo>
                  <a:lnTo>
                    <a:pt x="0" y="290"/>
                  </a:lnTo>
                  <a:lnTo>
                    <a:pt x="0" y="272"/>
                  </a:lnTo>
                  <a:lnTo>
                    <a:pt x="0" y="255"/>
                  </a:lnTo>
                  <a:lnTo>
                    <a:pt x="0" y="237"/>
                  </a:lnTo>
                  <a:lnTo>
                    <a:pt x="16" y="220"/>
                  </a:lnTo>
                  <a:lnTo>
                    <a:pt x="16" y="211"/>
                  </a:lnTo>
                  <a:lnTo>
                    <a:pt x="24" y="185"/>
                  </a:lnTo>
                  <a:lnTo>
                    <a:pt x="24" y="176"/>
                  </a:lnTo>
                  <a:lnTo>
                    <a:pt x="32" y="149"/>
                  </a:lnTo>
                  <a:lnTo>
                    <a:pt x="48" y="141"/>
                  </a:lnTo>
                  <a:lnTo>
                    <a:pt x="48" y="123"/>
                  </a:lnTo>
                  <a:lnTo>
                    <a:pt x="56" y="123"/>
                  </a:lnTo>
                  <a:lnTo>
                    <a:pt x="64" y="105"/>
                  </a:lnTo>
                  <a:lnTo>
                    <a:pt x="72" y="97"/>
                  </a:lnTo>
                  <a:lnTo>
                    <a:pt x="96" y="79"/>
                  </a:lnTo>
                  <a:lnTo>
                    <a:pt x="104" y="70"/>
                  </a:lnTo>
                  <a:lnTo>
                    <a:pt x="128" y="61"/>
                  </a:lnTo>
                  <a:lnTo>
                    <a:pt x="152" y="44"/>
                  </a:lnTo>
                  <a:lnTo>
                    <a:pt x="160" y="35"/>
                  </a:lnTo>
                  <a:lnTo>
                    <a:pt x="184" y="35"/>
                  </a:lnTo>
                  <a:lnTo>
                    <a:pt x="192" y="26"/>
                  </a:lnTo>
                  <a:lnTo>
                    <a:pt x="216" y="9"/>
                  </a:lnTo>
                  <a:lnTo>
                    <a:pt x="224" y="9"/>
                  </a:lnTo>
                  <a:lnTo>
                    <a:pt x="232" y="9"/>
                  </a:lnTo>
                  <a:lnTo>
                    <a:pt x="232" y="0"/>
                  </a:lnTo>
                  <a:lnTo>
                    <a:pt x="240" y="9"/>
                  </a:lnTo>
                  <a:lnTo>
                    <a:pt x="232" y="9"/>
                  </a:lnTo>
                  <a:lnTo>
                    <a:pt x="224" y="9"/>
                  </a:lnTo>
                  <a:lnTo>
                    <a:pt x="216" y="26"/>
                  </a:lnTo>
                  <a:lnTo>
                    <a:pt x="200" y="26"/>
                  </a:lnTo>
                  <a:lnTo>
                    <a:pt x="192" y="35"/>
                  </a:lnTo>
                  <a:lnTo>
                    <a:pt x="184" y="44"/>
                  </a:lnTo>
                  <a:lnTo>
                    <a:pt x="168" y="44"/>
                  </a:lnTo>
                  <a:lnTo>
                    <a:pt x="152" y="61"/>
                  </a:lnTo>
                  <a:lnTo>
                    <a:pt x="136" y="70"/>
                  </a:lnTo>
                  <a:lnTo>
                    <a:pt x="120" y="79"/>
                  </a:lnTo>
                  <a:lnTo>
                    <a:pt x="104" y="97"/>
                  </a:lnTo>
                  <a:lnTo>
                    <a:pt x="96" y="105"/>
                  </a:lnTo>
                  <a:lnTo>
                    <a:pt x="88" y="114"/>
                  </a:lnTo>
                  <a:lnTo>
                    <a:pt x="88" y="123"/>
                  </a:lnTo>
                  <a:lnTo>
                    <a:pt x="72" y="141"/>
                  </a:lnTo>
                  <a:lnTo>
                    <a:pt x="64" y="149"/>
                  </a:lnTo>
                  <a:lnTo>
                    <a:pt x="56" y="176"/>
                  </a:lnTo>
                  <a:lnTo>
                    <a:pt x="56" y="185"/>
                  </a:lnTo>
                  <a:lnTo>
                    <a:pt x="48" y="211"/>
                  </a:lnTo>
                  <a:lnTo>
                    <a:pt x="32" y="228"/>
                  </a:lnTo>
                  <a:lnTo>
                    <a:pt x="32" y="237"/>
                  </a:lnTo>
                  <a:lnTo>
                    <a:pt x="32" y="264"/>
                  </a:lnTo>
                  <a:lnTo>
                    <a:pt x="24" y="272"/>
                  </a:lnTo>
                  <a:lnTo>
                    <a:pt x="24" y="290"/>
                  </a:lnTo>
                  <a:lnTo>
                    <a:pt x="24" y="299"/>
                  </a:lnTo>
                  <a:lnTo>
                    <a:pt x="24" y="308"/>
                  </a:lnTo>
                  <a:lnTo>
                    <a:pt x="16" y="308"/>
                  </a:lnTo>
                  <a:lnTo>
                    <a:pt x="24" y="325"/>
                  </a:lnTo>
                  <a:lnTo>
                    <a:pt x="0"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63" name="Freeform 674"/>
            <p:cNvSpPr>
              <a:spLocks/>
            </p:cNvSpPr>
            <p:nvPr/>
          </p:nvSpPr>
          <p:spPr bwMode="auto">
            <a:xfrm>
              <a:off x="2859" y="2892"/>
              <a:ext cx="240" cy="325"/>
            </a:xfrm>
            <a:custGeom>
              <a:avLst/>
              <a:gdLst>
                <a:gd name="T0" fmla="*/ 0 w 240"/>
                <a:gd name="T1" fmla="*/ 325 h 325"/>
                <a:gd name="T2" fmla="*/ 0 w 240"/>
                <a:gd name="T3" fmla="*/ 308 h 325"/>
                <a:gd name="T4" fmla="*/ 0 w 240"/>
                <a:gd name="T5" fmla="*/ 308 h 325"/>
                <a:gd name="T6" fmla="*/ 0 w 240"/>
                <a:gd name="T7" fmla="*/ 299 h 325"/>
                <a:gd name="T8" fmla="*/ 0 w 240"/>
                <a:gd name="T9" fmla="*/ 290 h 325"/>
                <a:gd name="T10" fmla="*/ 0 w 240"/>
                <a:gd name="T11" fmla="*/ 272 h 325"/>
                <a:gd name="T12" fmla="*/ 0 w 240"/>
                <a:gd name="T13" fmla="*/ 255 h 325"/>
                <a:gd name="T14" fmla="*/ 0 w 240"/>
                <a:gd name="T15" fmla="*/ 237 h 325"/>
                <a:gd name="T16" fmla="*/ 16 w 240"/>
                <a:gd name="T17" fmla="*/ 220 h 325"/>
                <a:gd name="T18" fmla="*/ 16 w 240"/>
                <a:gd name="T19" fmla="*/ 211 h 325"/>
                <a:gd name="T20" fmla="*/ 24 w 240"/>
                <a:gd name="T21" fmla="*/ 185 h 325"/>
                <a:gd name="T22" fmla="*/ 24 w 240"/>
                <a:gd name="T23" fmla="*/ 176 h 325"/>
                <a:gd name="T24" fmla="*/ 32 w 240"/>
                <a:gd name="T25" fmla="*/ 149 h 325"/>
                <a:gd name="T26" fmla="*/ 48 w 240"/>
                <a:gd name="T27" fmla="*/ 141 h 325"/>
                <a:gd name="T28" fmla="*/ 48 w 240"/>
                <a:gd name="T29" fmla="*/ 123 h 325"/>
                <a:gd name="T30" fmla="*/ 56 w 240"/>
                <a:gd name="T31" fmla="*/ 123 h 325"/>
                <a:gd name="T32" fmla="*/ 64 w 240"/>
                <a:gd name="T33" fmla="*/ 105 h 325"/>
                <a:gd name="T34" fmla="*/ 72 w 240"/>
                <a:gd name="T35" fmla="*/ 97 h 325"/>
                <a:gd name="T36" fmla="*/ 96 w 240"/>
                <a:gd name="T37" fmla="*/ 79 h 325"/>
                <a:gd name="T38" fmla="*/ 104 w 240"/>
                <a:gd name="T39" fmla="*/ 70 h 325"/>
                <a:gd name="T40" fmla="*/ 128 w 240"/>
                <a:gd name="T41" fmla="*/ 61 h 325"/>
                <a:gd name="T42" fmla="*/ 152 w 240"/>
                <a:gd name="T43" fmla="*/ 44 h 325"/>
                <a:gd name="T44" fmla="*/ 160 w 240"/>
                <a:gd name="T45" fmla="*/ 35 h 325"/>
                <a:gd name="T46" fmla="*/ 184 w 240"/>
                <a:gd name="T47" fmla="*/ 35 h 325"/>
                <a:gd name="T48" fmla="*/ 192 w 240"/>
                <a:gd name="T49" fmla="*/ 26 h 325"/>
                <a:gd name="T50" fmla="*/ 216 w 240"/>
                <a:gd name="T51" fmla="*/ 9 h 325"/>
                <a:gd name="T52" fmla="*/ 224 w 240"/>
                <a:gd name="T53" fmla="*/ 9 h 325"/>
                <a:gd name="T54" fmla="*/ 232 w 240"/>
                <a:gd name="T55" fmla="*/ 9 h 325"/>
                <a:gd name="T56" fmla="*/ 232 w 240"/>
                <a:gd name="T57" fmla="*/ 9 h 325"/>
                <a:gd name="T58" fmla="*/ 232 w 240"/>
                <a:gd name="T59" fmla="*/ 0 h 325"/>
                <a:gd name="T60" fmla="*/ 240 w 240"/>
                <a:gd name="T61" fmla="*/ 9 h 325"/>
                <a:gd name="T62" fmla="*/ 232 w 240"/>
                <a:gd name="T63" fmla="*/ 9 h 325"/>
                <a:gd name="T64" fmla="*/ 232 w 240"/>
                <a:gd name="T65" fmla="*/ 9 h 325"/>
                <a:gd name="T66" fmla="*/ 224 w 240"/>
                <a:gd name="T67" fmla="*/ 9 h 325"/>
                <a:gd name="T68" fmla="*/ 216 w 240"/>
                <a:gd name="T69" fmla="*/ 26 h 325"/>
                <a:gd name="T70" fmla="*/ 200 w 240"/>
                <a:gd name="T71" fmla="*/ 26 h 325"/>
                <a:gd name="T72" fmla="*/ 192 w 240"/>
                <a:gd name="T73" fmla="*/ 35 h 325"/>
                <a:gd name="T74" fmla="*/ 184 w 240"/>
                <a:gd name="T75" fmla="*/ 44 h 325"/>
                <a:gd name="T76" fmla="*/ 168 w 240"/>
                <a:gd name="T77" fmla="*/ 44 h 325"/>
                <a:gd name="T78" fmla="*/ 152 w 240"/>
                <a:gd name="T79" fmla="*/ 61 h 325"/>
                <a:gd name="T80" fmla="*/ 136 w 240"/>
                <a:gd name="T81" fmla="*/ 70 h 325"/>
                <a:gd name="T82" fmla="*/ 120 w 240"/>
                <a:gd name="T83" fmla="*/ 79 h 325"/>
                <a:gd name="T84" fmla="*/ 104 w 240"/>
                <a:gd name="T85" fmla="*/ 97 h 325"/>
                <a:gd name="T86" fmla="*/ 96 w 240"/>
                <a:gd name="T87" fmla="*/ 105 h 325"/>
                <a:gd name="T88" fmla="*/ 88 w 240"/>
                <a:gd name="T89" fmla="*/ 114 h 325"/>
                <a:gd name="T90" fmla="*/ 88 w 240"/>
                <a:gd name="T91" fmla="*/ 123 h 325"/>
                <a:gd name="T92" fmla="*/ 72 w 240"/>
                <a:gd name="T93" fmla="*/ 141 h 325"/>
                <a:gd name="T94" fmla="*/ 64 w 240"/>
                <a:gd name="T95" fmla="*/ 149 h 325"/>
                <a:gd name="T96" fmla="*/ 56 w 240"/>
                <a:gd name="T97" fmla="*/ 176 h 325"/>
                <a:gd name="T98" fmla="*/ 56 w 240"/>
                <a:gd name="T99" fmla="*/ 185 h 325"/>
                <a:gd name="T100" fmla="*/ 48 w 240"/>
                <a:gd name="T101" fmla="*/ 211 h 325"/>
                <a:gd name="T102" fmla="*/ 32 w 240"/>
                <a:gd name="T103" fmla="*/ 228 h 325"/>
                <a:gd name="T104" fmla="*/ 32 w 240"/>
                <a:gd name="T105" fmla="*/ 237 h 325"/>
                <a:gd name="T106" fmla="*/ 32 w 240"/>
                <a:gd name="T107" fmla="*/ 264 h 325"/>
                <a:gd name="T108" fmla="*/ 24 w 240"/>
                <a:gd name="T109" fmla="*/ 272 h 325"/>
                <a:gd name="T110" fmla="*/ 24 w 240"/>
                <a:gd name="T111" fmla="*/ 290 h 325"/>
                <a:gd name="T112" fmla="*/ 24 w 240"/>
                <a:gd name="T113" fmla="*/ 299 h 325"/>
                <a:gd name="T114" fmla="*/ 24 w 240"/>
                <a:gd name="T115" fmla="*/ 308 h 325"/>
                <a:gd name="T116" fmla="*/ 24 w 240"/>
                <a:gd name="T117" fmla="*/ 308 h 325"/>
                <a:gd name="T118" fmla="*/ 16 w 240"/>
                <a:gd name="T119" fmla="*/ 308 h 325"/>
                <a:gd name="T120" fmla="*/ 24 w 240"/>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0"/>
                <a:gd name="T184" fmla="*/ 0 h 325"/>
                <a:gd name="T185" fmla="*/ 240 w 240"/>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0" h="325">
                  <a:moveTo>
                    <a:pt x="0" y="325"/>
                  </a:moveTo>
                  <a:lnTo>
                    <a:pt x="0" y="308"/>
                  </a:lnTo>
                  <a:lnTo>
                    <a:pt x="0" y="299"/>
                  </a:lnTo>
                  <a:lnTo>
                    <a:pt x="0" y="290"/>
                  </a:lnTo>
                  <a:lnTo>
                    <a:pt x="0" y="272"/>
                  </a:lnTo>
                  <a:lnTo>
                    <a:pt x="0" y="255"/>
                  </a:lnTo>
                  <a:lnTo>
                    <a:pt x="0" y="237"/>
                  </a:lnTo>
                  <a:lnTo>
                    <a:pt x="16" y="220"/>
                  </a:lnTo>
                  <a:lnTo>
                    <a:pt x="16" y="211"/>
                  </a:lnTo>
                  <a:lnTo>
                    <a:pt x="24" y="185"/>
                  </a:lnTo>
                  <a:lnTo>
                    <a:pt x="24" y="176"/>
                  </a:lnTo>
                  <a:lnTo>
                    <a:pt x="32" y="149"/>
                  </a:lnTo>
                  <a:lnTo>
                    <a:pt x="48" y="141"/>
                  </a:lnTo>
                  <a:lnTo>
                    <a:pt x="48" y="123"/>
                  </a:lnTo>
                  <a:lnTo>
                    <a:pt x="56" y="123"/>
                  </a:lnTo>
                  <a:lnTo>
                    <a:pt x="64" y="105"/>
                  </a:lnTo>
                  <a:lnTo>
                    <a:pt x="72" y="97"/>
                  </a:lnTo>
                  <a:lnTo>
                    <a:pt x="96" y="79"/>
                  </a:lnTo>
                  <a:lnTo>
                    <a:pt x="104" y="70"/>
                  </a:lnTo>
                  <a:lnTo>
                    <a:pt x="128" y="61"/>
                  </a:lnTo>
                  <a:lnTo>
                    <a:pt x="152" y="44"/>
                  </a:lnTo>
                  <a:lnTo>
                    <a:pt x="160" y="35"/>
                  </a:lnTo>
                  <a:lnTo>
                    <a:pt x="184" y="35"/>
                  </a:lnTo>
                  <a:lnTo>
                    <a:pt x="192" y="26"/>
                  </a:lnTo>
                  <a:lnTo>
                    <a:pt x="216" y="9"/>
                  </a:lnTo>
                  <a:lnTo>
                    <a:pt x="224" y="9"/>
                  </a:lnTo>
                  <a:lnTo>
                    <a:pt x="232" y="9"/>
                  </a:lnTo>
                  <a:lnTo>
                    <a:pt x="232" y="0"/>
                  </a:lnTo>
                  <a:lnTo>
                    <a:pt x="240" y="9"/>
                  </a:lnTo>
                  <a:lnTo>
                    <a:pt x="232" y="9"/>
                  </a:lnTo>
                  <a:lnTo>
                    <a:pt x="224" y="9"/>
                  </a:lnTo>
                  <a:lnTo>
                    <a:pt x="216" y="26"/>
                  </a:lnTo>
                  <a:lnTo>
                    <a:pt x="200" y="26"/>
                  </a:lnTo>
                  <a:lnTo>
                    <a:pt x="192" y="35"/>
                  </a:lnTo>
                  <a:lnTo>
                    <a:pt x="184" y="44"/>
                  </a:lnTo>
                  <a:lnTo>
                    <a:pt x="168" y="44"/>
                  </a:lnTo>
                  <a:lnTo>
                    <a:pt x="152" y="61"/>
                  </a:lnTo>
                  <a:lnTo>
                    <a:pt x="136" y="70"/>
                  </a:lnTo>
                  <a:lnTo>
                    <a:pt x="120" y="79"/>
                  </a:lnTo>
                  <a:lnTo>
                    <a:pt x="104" y="97"/>
                  </a:lnTo>
                  <a:lnTo>
                    <a:pt x="96" y="105"/>
                  </a:lnTo>
                  <a:lnTo>
                    <a:pt x="88" y="114"/>
                  </a:lnTo>
                  <a:lnTo>
                    <a:pt x="88" y="123"/>
                  </a:lnTo>
                  <a:lnTo>
                    <a:pt x="72" y="141"/>
                  </a:lnTo>
                  <a:lnTo>
                    <a:pt x="64" y="149"/>
                  </a:lnTo>
                  <a:lnTo>
                    <a:pt x="56" y="176"/>
                  </a:lnTo>
                  <a:lnTo>
                    <a:pt x="56" y="185"/>
                  </a:lnTo>
                  <a:lnTo>
                    <a:pt x="48" y="211"/>
                  </a:lnTo>
                  <a:lnTo>
                    <a:pt x="32" y="228"/>
                  </a:lnTo>
                  <a:lnTo>
                    <a:pt x="32" y="237"/>
                  </a:lnTo>
                  <a:lnTo>
                    <a:pt x="32" y="264"/>
                  </a:lnTo>
                  <a:lnTo>
                    <a:pt x="24" y="272"/>
                  </a:lnTo>
                  <a:lnTo>
                    <a:pt x="24" y="290"/>
                  </a:lnTo>
                  <a:lnTo>
                    <a:pt x="24" y="299"/>
                  </a:lnTo>
                  <a:lnTo>
                    <a:pt x="24" y="308"/>
                  </a:lnTo>
                  <a:lnTo>
                    <a:pt x="16" y="308"/>
                  </a:lnTo>
                  <a:lnTo>
                    <a:pt x="24"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8569" name="Group 675"/>
          <p:cNvGrpSpPr>
            <a:grpSpLocks/>
          </p:cNvGrpSpPr>
          <p:nvPr/>
        </p:nvGrpSpPr>
        <p:grpSpPr bwMode="auto">
          <a:xfrm>
            <a:off x="1592263" y="3054350"/>
            <a:ext cx="774700" cy="614363"/>
            <a:chOff x="1692" y="3226"/>
            <a:chExt cx="488" cy="387"/>
          </a:xfrm>
        </p:grpSpPr>
        <p:sp>
          <p:nvSpPr>
            <p:cNvPr id="109405" name="Freeform 676"/>
            <p:cNvSpPr>
              <a:spLocks/>
            </p:cNvSpPr>
            <p:nvPr/>
          </p:nvSpPr>
          <p:spPr bwMode="auto">
            <a:xfrm>
              <a:off x="1996" y="3226"/>
              <a:ext cx="40" cy="53"/>
            </a:xfrm>
            <a:custGeom>
              <a:avLst/>
              <a:gdLst>
                <a:gd name="T0" fmla="*/ 0 w 40"/>
                <a:gd name="T1" fmla="*/ 0 h 53"/>
                <a:gd name="T2" fmla="*/ 0 w 40"/>
                <a:gd name="T3" fmla="*/ 9 h 53"/>
                <a:gd name="T4" fmla="*/ 0 w 40"/>
                <a:gd name="T5" fmla="*/ 18 h 53"/>
                <a:gd name="T6" fmla="*/ 8 w 40"/>
                <a:gd name="T7" fmla="*/ 18 h 53"/>
                <a:gd name="T8" fmla="*/ 24 w 40"/>
                <a:gd name="T9" fmla="*/ 18 h 53"/>
                <a:gd name="T10" fmla="*/ 24 w 40"/>
                <a:gd name="T11" fmla="*/ 35 h 53"/>
                <a:gd name="T12" fmla="*/ 32 w 40"/>
                <a:gd name="T13" fmla="*/ 35 h 53"/>
                <a:gd name="T14" fmla="*/ 32 w 40"/>
                <a:gd name="T15" fmla="*/ 44 h 53"/>
                <a:gd name="T16" fmla="*/ 40 w 40"/>
                <a:gd name="T17" fmla="*/ 44 h 53"/>
                <a:gd name="T18" fmla="*/ 4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0" y="0"/>
                  </a:moveTo>
                  <a:lnTo>
                    <a:pt x="0" y="9"/>
                  </a:lnTo>
                  <a:lnTo>
                    <a:pt x="0" y="18"/>
                  </a:lnTo>
                  <a:lnTo>
                    <a:pt x="8" y="18"/>
                  </a:lnTo>
                  <a:lnTo>
                    <a:pt x="24" y="18"/>
                  </a:lnTo>
                  <a:lnTo>
                    <a:pt x="24" y="35"/>
                  </a:lnTo>
                  <a:lnTo>
                    <a:pt x="32" y="35"/>
                  </a:lnTo>
                  <a:lnTo>
                    <a:pt x="32" y="44"/>
                  </a:lnTo>
                  <a:lnTo>
                    <a:pt x="40" y="44"/>
                  </a:lnTo>
                  <a:lnTo>
                    <a:pt x="4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06" name="Freeform 677"/>
            <p:cNvSpPr>
              <a:spLocks/>
            </p:cNvSpPr>
            <p:nvPr/>
          </p:nvSpPr>
          <p:spPr bwMode="auto">
            <a:xfrm>
              <a:off x="1940" y="3226"/>
              <a:ext cx="56" cy="97"/>
            </a:xfrm>
            <a:custGeom>
              <a:avLst/>
              <a:gdLst>
                <a:gd name="T0" fmla="*/ 56 w 56"/>
                <a:gd name="T1" fmla="*/ 0 h 97"/>
                <a:gd name="T2" fmla="*/ 56 w 56"/>
                <a:gd name="T3" fmla="*/ 9 h 97"/>
                <a:gd name="T4" fmla="*/ 56 w 56"/>
                <a:gd name="T5" fmla="*/ 18 h 97"/>
                <a:gd name="T6" fmla="*/ 48 w 56"/>
                <a:gd name="T7" fmla="*/ 35 h 97"/>
                <a:gd name="T8" fmla="*/ 32 w 56"/>
                <a:gd name="T9" fmla="*/ 44 h 97"/>
                <a:gd name="T10" fmla="*/ 24 w 56"/>
                <a:gd name="T11" fmla="*/ 53 h 97"/>
                <a:gd name="T12" fmla="*/ 16 w 56"/>
                <a:gd name="T13" fmla="*/ 62 h 97"/>
                <a:gd name="T14" fmla="*/ 0 w 56"/>
                <a:gd name="T15" fmla="*/ 79 h 97"/>
                <a:gd name="T16" fmla="*/ 0 w 56"/>
                <a:gd name="T17" fmla="*/ 88 h 97"/>
                <a:gd name="T18" fmla="*/ 0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56" y="0"/>
                  </a:moveTo>
                  <a:lnTo>
                    <a:pt x="56" y="9"/>
                  </a:lnTo>
                  <a:lnTo>
                    <a:pt x="56" y="18"/>
                  </a:lnTo>
                  <a:lnTo>
                    <a:pt x="48" y="35"/>
                  </a:lnTo>
                  <a:lnTo>
                    <a:pt x="32" y="44"/>
                  </a:lnTo>
                  <a:lnTo>
                    <a:pt x="24" y="53"/>
                  </a:lnTo>
                  <a:lnTo>
                    <a:pt x="16" y="62"/>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07" name="Freeform 678"/>
            <p:cNvSpPr>
              <a:spLocks/>
            </p:cNvSpPr>
            <p:nvPr/>
          </p:nvSpPr>
          <p:spPr bwMode="auto">
            <a:xfrm>
              <a:off x="1884" y="3226"/>
              <a:ext cx="80" cy="97"/>
            </a:xfrm>
            <a:custGeom>
              <a:avLst/>
              <a:gdLst>
                <a:gd name="T0" fmla="*/ 80 w 80"/>
                <a:gd name="T1" fmla="*/ 0 h 97"/>
                <a:gd name="T2" fmla="*/ 72 w 80"/>
                <a:gd name="T3" fmla="*/ 35 h 97"/>
                <a:gd name="T4" fmla="*/ 56 w 80"/>
                <a:gd name="T5" fmla="*/ 35 h 97"/>
                <a:gd name="T6" fmla="*/ 56 w 80"/>
                <a:gd name="T7" fmla="*/ 44 h 97"/>
                <a:gd name="T8" fmla="*/ 48 w 80"/>
                <a:gd name="T9" fmla="*/ 44 h 97"/>
                <a:gd name="T10" fmla="*/ 40 w 80"/>
                <a:gd name="T11" fmla="*/ 44 h 97"/>
                <a:gd name="T12" fmla="*/ 32 w 80"/>
                <a:gd name="T13" fmla="*/ 53 h 97"/>
                <a:gd name="T14" fmla="*/ 16 w 80"/>
                <a:gd name="T15" fmla="*/ 53 h 97"/>
                <a:gd name="T16" fmla="*/ 16 w 80"/>
                <a:gd name="T17" fmla="*/ 62 h 97"/>
                <a:gd name="T18" fmla="*/ 8 w 80"/>
                <a:gd name="T19" fmla="*/ 62 h 97"/>
                <a:gd name="T20" fmla="*/ 8 w 80"/>
                <a:gd name="T21" fmla="*/ 79 h 97"/>
                <a:gd name="T22" fmla="*/ 0 w 80"/>
                <a:gd name="T23" fmla="*/ 79 h 97"/>
                <a:gd name="T24" fmla="*/ 0 w 80"/>
                <a:gd name="T25" fmla="*/ 88 h 97"/>
                <a:gd name="T26" fmla="*/ 0 w 80"/>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
                <a:gd name="T43" fmla="*/ 0 h 97"/>
                <a:gd name="T44" fmla="*/ 80 w 80"/>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 h="97">
                  <a:moveTo>
                    <a:pt x="80" y="0"/>
                  </a:moveTo>
                  <a:lnTo>
                    <a:pt x="72" y="35"/>
                  </a:lnTo>
                  <a:lnTo>
                    <a:pt x="56" y="35"/>
                  </a:lnTo>
                  <a:lnTo>
                    <a:pt x="56" y="44"/>
                  </a:lnTo>
                  <a:lnTo>
                    <a:pt x="48" y="44"/>
                  </a:lnTo>
                  <a:lnTo>
                    <a:pt x="40" y="44"/>
                  </a:lnTo>
                  <a:lnTo>
                    <a:pt x="32" y="53"/>
                  </a:lnTo>
                  <a:lnTo>
                    <a:pt x="16" y="53"/>
                  </a:lnTo>
                  <a:lnTo>
                    <a:pt x="16" y="62"/>
                  </a:lnTo>
                  <a:lnTo>
                    <a:pt x="8" y="62"/>
                  </a:lnTo>
                  <a:lnTo>
                    <a:pt x="8" y="79"/>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08" name="Freeform 679"/>
            <p:cNvSpPr>
              <a:spLocks/>
            </p:cNvSpPr>
            <p:nvPr/>
          </p:nvSpPr>
          <p:spPr bwMode="auto">
            <a:xfrm>
              <a:off x="1972" y="3270"/>
              <a:ext cx="56" cy="114"/>
            </a:xfrm>
            <a:custGeom>
              <a:avLst/>
              <a:gdLst>
                <a:gd name="T0" fmla="*/ 0 w 56"/>
                <a:gd name="T1" fmla="*/ 0 h 114"/>
                <a:gd name="T2" fmla="*/ 0 w 56"/>
                <a:gd name="T3" fmla="*/ 9 h 114"/>
                <a:gd name="T4" fmla="*/ 0 w 56"/>
                <a:gd name="T5" fmla="*/ 18 h 114"/>
                <a:gd name="T6" fmla="*/ 0 w 56"/>
                <a:gd name="T7" fmla="*/ 35 h 114"/>
                <a:gd name="T8" fmla="*/ 16 w 56"/>
                <a:gd name="T9" fmla="*/ 44 h 114"/>
                <a:gd name="T10" fmla="*/ 24 w 56"/>
                <a:gd name="T11" fmla="*/ 53 h 114"/>
                <a:gd name="T12" fmla="*/ 48 w 56"/>
                <a:gd name="T13" fmla="*/ 70 h 114"/>
                <a:gd name="T14" fmla="*/ 48 w 56"/>
                <a:gd name="T15" fmla="*/ 79 h 114"/>
                <a:gd name="T16" fmla="*/ 48 w 56"/>
                <a:gd name="T17" fmla="*/ 88 h 114"/>
                <a:gd name="T18" fmla="*/ 56 w 56"/>
                <a:gd name="T19" fmla="*/ 88 h 114"/>
                <a:gd name="T20" fmla="*/ 56 w 56"/>
                <a:gd name="T21" fmla="*/ 105 h 114"/>
                <a:gd name="T22" fmla="*/ 56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0" y="0"/>
                  </a:moveTo>
                  <a:lnTo>
                    <a:pt x="0" y="9"/>
                  </a:lnTo>
                  <a:lnTo>
                    <a:pt x="0" y="18"/>
                  </a:lnTo>
                  <a:lnTo>
                    <a:pt x="0" y="35"/>
                  </a:lnTo>
                  <a:lnTo>
                    <a:pt x="16" y="44"/>
                  </a:lnTo>
                  <a:lnTo>
                    <a:pt x="24" y="53"/>
                  </a:lnTo>
                  <a:lnTo>
                    <a:pt x="48" y="70"/>
                  </a:lnTo>
                  <a:lnTo>
                    <a:pt x="48" y="79"/>
                  </a:lnTo>
                  <a:lnTo>
                    <a:pt x="48" y="88"/>
                  </a:lnTo>
                  <a:lnTo>
                    <a:pt x="56" y="88"/>
                  </a:lnTo>
                  <a:lnTo>
                    <a:pt x="56" y="105"/>
                  </a:lnTo>
                  <a:lnTo>
                    <a:pt x="5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09" name="Freeform 680"/>
            <p:cNvSpPr>
              <a:spLocks/>
            </p:cNvSpPr>
            <p:nvPr/>
          </p:nvSpPr>
          <p:spPr bwMode="auto">
            <a:xfrm>
              <a:off x="1900" y="3226"/>
              <a:ext cx="72" cy="158"/>
            </a:xfrm>
            <a:custGeom>
              <a:avLst/>
              <a:gdLst>
                <a:gd name="T0" fmla="*/ 72 w 72"/>
                <a:gd name="T1" fmla="*/ 0 h 158"/>
                <a:gd name="T2" fmla="*/ 64 w 72"/>
                <a:gd name="T3" fmla="*/ 44 h 158"/>
                <a:gd name="T4" fmla="*/ 64 w 72"/>
                <a:gd name="T5" fmla="*/ 53 h 158"/>
                <a:gd name="T6" fmla="*/ 56 w 72"/>
                <a:gd name="T7" fmla="*/ 53 h 158"/>
                <a:gd name="T8" fmla="*/ 56 w 72"/>
                <a:gd name="T9" fmla="*/ 62 h 158"/>
                <a:gd name="T10" fmla="*/ 40 w 72"/>
                <a:gd name="T11" fmla="*/ 79 h 158"/>
                <a:gd name="T12" fmla="*/ 32 w 72"/>
                <a:gd name="T13" fmla="*/ 79 h 158"/>
                <a:gd name="T14" fmla="*/ 32 w 72"/>
                <a:gd name="T15" fmla="*/ 88 h 158"/>
                <a:gd name="T16" fmla="*/ 24 w 72"/>
                <a:gd name="T17" fmla="*/ 88 h 158"/>
                <a:gd name="T18" fmla="*/ 24 w 72"/>
                <a:gd name="T19" fmla="*/ 97 h 158"/>
                <a:gd name="T20" fmla="*/ 24 w 72"/>
                <a:gd name="T21" fmla="*/ 114 h 158"/>
                <a:gd name="T22" fmla="*/ 16 w 72"/>
                <a:gd name="T23" fmla="*/ 114 h 158"/>
                <a:gd name="T24" fmla="*/ 16 w 72"/>
                <a:gd name="T25" fmla="*/ 123 h 158"/>
                <a:gd name="T26" fmla="*/ 0 w 72"/>
                <a:gd name="T27" fmla="*/ 132 h 158"/>
                <a:gd name="T28" fmla="*/ 0 w 72"/>
                <a:gd name="T29" fmla="*/ 149 h 158"/>
                <a:gd name="T30" fmla="*/ 16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72" y="0"/>
                  </a:moveTo>
                  <a:lnTo>
                    <a:pt x="64" y="44"/>
                  </a:lnTo>
                  <a:lnTo>
                    <a:pt x="64" y="53"/>
                  </a:lnTo>
                  <a:lnTo>
                    <a:pt x="56" y="53"/>
                  </a:lnTo>
                  <a:lnTo>
                    <a:pt x="56" y="62"/>
                  </a:lnTo>
                  <a:lnTo>
                    <a:pt x="40" y="79"/>
                  </a:lnTo>
                  <a:lnTo>
                    <a:pt x="32" y="79"/>
                  </a:lnTo>
                  <a:lnTo>
                    <a:pt x="32" y="88"/>
                  </a:lnTo>
                  <a:lnTo>
                    <a:pt x="24" y="88"/>
                  </a:lnTo>
                  <a:lnTo>
                    <a:pt x="24" y="97"/>
                  </a:lnTo>
                  <a:lnTo>
                    <a:pt x="24" y="114"/>
                  </a:lnTo>
                  <a:lnTo>
                    <a:pt x="16" y="114"/>
                  </a:lnTo>
                  <a:lnTo>
                    <a:pt x="16" y="123"/>
                  </a:lnTo>
                  <a:lnTo>
                    <a:pt x="0" y="132"/>
                  </a:lnTo>
                  <a:lnTo>
                    <a:pt x="0" y="149"/>
                  </a:lnTo>
                  <a:lnTo>
                    <a:pt x="16"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10" name="Freeform 681"/>
            <p:cNvSpPr>
              <a:spLocks/>
            </p:cNvSpPr>
            <p:nvPr/>
          </p:nvSpPr>
          <p:spPr bwMode="auto">
            <a:xfrm>
              <a:off x="1972" y="3226"/>
              <a:ext cx="96" cy="114"/>
            </a:xfrm>
            <a:custGeom>
              <a:avLst/>
              <a:gdLst>
                <a:gd name="T0" fmla="*/ 0 w 96"/>
                <a:gd name="T1" fmla="*/ 0 h 114"/>
                <a:gd name="T2" fmla="*/ 24 w 96"/>
                <a:gd name="T3" fmla="*/ 35 h 114"/>
                <a:gd name="T4" fmla="*/ 32 w 96"/>
                <a:gd name="T5" fmla="*/ 44 h 114"/>
                <a:gd name="T6" fmla="*/ 48 w 96"/>
                <a:gd name="T7" fmla="*/ 44 h 114"/>
                <a:gd name="T8" fmla="*/ 56 w 96"/>
                <a:gd name="T9" fmla="*/ 44 h 114"/>
                <a:gd name="T10" fmla="*/ 64 w 96"/>
                <a:gd name="T11" fmla="*/ 44 h 114"/>
                <a:gd name="T12" fmla="*/ 64 w 96"/>
                <a:gd name="T13" fmla="*/ 53 h 114"/>
                <a:gd name="T14" fmla="*/ 80 w 96"/>
                <a:gd name="T15" fmla="*/ 53 h 114"/>
                <a:gd name="T16" fmla="*/ 88 w 96"/>
                <a:gd name="T17" fmla="*/ 62 h 114"/>
                <a:gd name="T18" fmla="*/ 96 w 96"/>
                <a:gd name="T19" fmla="*/ 79 h 114"/>
                <a:gd name="T20" fmla="*/ 96 w 96"/>
                <a:gd name="T21" fmla="*/ 88 h 114"/>
                <a:gd name="T22" fmla="*/ 96 w 96"/>
                <a:gd name="T23" fmla="*/ 97 h 114"/>
                <a:gd name="T24" fmla="*/ 96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0" y="0"/>
                  </a:moveTo>
                  <a:lnTo>
                    <a:pt x="24" y="35"/>
                  </a:lnTo>
                  <a:lnTo>
                    <a:pt x="32" y="44"/>
                  </a:lnTo>
                  <a:lnTo>
                    <a:pt x="48" y="44"/>
                  </a:lnTo>
                  <a:lnTo>
                    <a:pt x="56" y="44"/>
                  </a:lnTo>
                  <a:lnTo>
                    <a:pt x="64" y="44"/>
                  </a:lnTo>
                  <a:lnTo>
                    <a:pt x="64" y="53"/>
                  </a:lnTo>
                  <a:lnTo>
                    <a:pt x="80" y="53"/>
                  </a:lnTo>
                  <a:lnTo>
                    <a:pt x="88" y="62"/>
                  </a:lnTo>
                  <a:lnTo>
                    <a:pt x="96" y="79"/>
                  </a:lnTo>
                  <a:lnTo>
                    <a:pt x="96" y="88"/>
                  </a:lnTo>
                  <a:lnTo>
                    <a:pt x="96" y="97"/>
                  </a:lnTo>
                  <a:lnTo>
                    <a:pt x="9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11" name="Freeform 682"/>
            <p:cNvSpPr>
              <a:spLocks/>
            </p:cNvSpPr>
            <p:nvPr/>
          </p:nvSpPr>
          <p:spPr bwMode="auto">
            <a:xfrm>
              <a:off x="1988" y="3270"/>
              <a:ext cx="40" cy="132"/>
            </a:xfrm>
            <a:custGeom>
              <a:avLst/>
              <a:gdLst>
                <a:gd name="T0" fmla="*/ 40 w 40"/>
                <a:gd name="T1" fmla="*/ 0 h 132"/>
                <a:gd name="T2" fmla="*/ 40 w 40"/>
                <a:gd name="T3" fmla="*/ 9 h 132"/>
                <a:gd name="T4" fmla="*/ 40 w 40"/>
                <a:gd name="T5" fmla="*/ 18 h 132"/>
                <a:gd name="T6" fmla="*/ 40 w 40"/>
                <a:gd name="T7" fmla="*/ 35 h 132"/>
                <a:gd name="T8" fmla="*/ 40 w 40"/>
                <a:gd name="T9" fmla="*/ 44 h 132"/>
                <a:gd name="T10" fmla="*/ 32 w 40"/>
                <a:gd name="T11" fmla="*/ 53 h 132"/>
                <a:gd name="T12" fmla="*/ 16 w 40"/>
                <a:gd name="T13" fmla="*/ 70 h 132"/>
                <a:gd name="T14" fmla="*/ 16 w 40"/>
                <a:gd name="T15" fmla="*/ 79 h 132"/>
                <a:gd name="T16" fmla="*/ 8 w 40"/>
                <a:gd name="T17" fmla="*/ 88 h 132"/>
                <a:gd name="T18" fmla="*/ 8 w 40"/>
                <a:gd name="T19" fmla="*/ 105 h 132"/>
                <a:gd name="T20" fmla="*/ 0 w 40"/>
                <a:gd name="T21" fmla="*/ 105 h 132"/>
                <a:gd name="T22" fmla="*/ 0 w 40"/>
                <a:gd name="T23" fmla="*/ 114 h 132"/>
                <a:gd name="T24" fmla="*/ 0 w 40"/>
                <a:gd name="T25" fmla="*/ 123 h 132"/>
                <a:gd name="T26" fmla="*/ 0 w 40"/>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132"/>
                <a:gd name="T44" fmla="*/ 40 w 40"/>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132">
                  <a:moveTo>
                    <a:pt x="40" y="0"/>
                  </a:moveTo>
                  <a:lnTo>
                    <a:pt x="40" y="9"/>
                  </a:lnTo>
                  <a:lnTo>
                    <a:pt x="40" y="18"/>
                  </a:lnTo>
                  <a:lnTo>
                    <a:pt x="40" y="35"/>
                  </a:lnTo>
                  <a:lnTo>
                    <a:pt x="40" y="44"/>
                  </a:lnTo>
                  <a:lnTo>
                    <a:pt x="32" y="53"/>
                  </a:lnTo>
                  <a:lnTo>
                    <a:pt x="16" y="70"/>
                  </a:lnTo>
                  <a:lnTo>
                    <a:pt x="16" y="79"/>
                  </a:lnTo>
                  <a:lnTo>
                    <a:pt x="8" y="88"/>
                  </a:lnTo>
                  <a:lnTo>
                    <a:pt x="8" y="105"/>
                  </a:lnTo>
                  <a:lnTo>
                    <a:pt x="0" y="105"/>
                  </a:lnTo>
                  <a:lnTo>
                    <a:pt x="0" y="114"/>
                  </a:lnTo>
                  <a:lnTo>
                    <a:pt x="0" y="123"/>
                  </a:lnTo>
                  <a:lnTo>
                    <a:pt x="0"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12" name="Freeform 683"/>
            <p:cNvSpPr>
              <a:spLocks/>
            </p:cNvSpPr>
            <p:nvPr/>
          </p:nvSpPr>
          <p:spPr bwMode="auto">
            <a:xfrm>
              <a:off x="1948" y="3305"/>
              <a:ext cx="40" cy="88"/>
            </a:xfrm>
            <a:custGeom>
              <a:avLst/>
              <a:gdLst>
                <a:gd name="T0" fmla="*/ 0 w 40"/>
                <a:gd name="T1" fmla="*/ 0 h 88"/>
                <a:gd name="T2" fmla="*/ 0 w 40"/>
                <a:gd name="T3" fmla="*/ 26 h 88"/>
                <a:gd name="T4" fmla="*/ 8 w 40"/>
                <a:gd name="T5" fmla="*/ 35 h 88"/>
                <a:gd name="T6" fmla="*/ 16 w 40"/>
                <a:gd name="T7" fmla="*/ 44 h 88"/>
                <a:gd name="T8" fmla="*/ 32 w 40"/>
                <a:gd name="T9" fmla="*/ 44 h 88"/>
                <a:gd name="T10" fmla="*/ 32 w 40"/>
                <a:gd name="T11" fmla="*/ 62 h 88"/>
                <a:gd name="T12" fmla="*/ 40 w 40"/>
                <a:gd name="T13" fmla="*/ 62 h 88"/>
                <a:gd name="T14" fmla="*/ 40 w 40"/>
                <a:gd name="T15" fmla="*/ 70 h 88"/>
                <a:gd name="T16" fmla="*/ 40 w 40"/>
                <a:gd name="T17" fmla="*/ 79 h 88"/>
                <a:gd name="T18" fmla="*/ 4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0" y="0"/>
                  </a:moveTo>
                  <a:lnTo>
                    <a:pt x="0" y="26"/>
                  </a:lnTo>
                  <a:lnTo>
                    <a:pt x="8" y="35"/>
                  </a:lnTo>
                  <a:lnTo>
                    <a:pt x="16" y="44"/>
                  </a:lnTo>
                  <a:lnTo>
                    <a:pt x="32" y="44"/>
                  </a:lnTo>
                  <a:lnTo>
                    <a:pt x="32" y="62"/>
                  </a:lnTo>
                  <a:lnTo>
                    <a:pt x="40" y="62"/>
                  </a:lnTo>
                  <a:lnTo>
                    <a:pt x="40" y="70"/>
                  </a:lnTo>
                  <a:lnTo>
                    <a:pt x="40" y="79"/>
                  </a:lnTo>
                  <a:lnTo>
                    <a:pt x="4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13" name="Freeform 684"/>
            <p:cNvSpPr>
              <a:spLocks/>
            </p:cNvSpPr>
            <p:nvPr/>
          </p:nvSpPr>
          <p:spPr bwMode="auto">
            <a:xfrm>
              <a:off x="1900" y="3279"/>
              <a:ext cx="64" cy="140"/>
            </a:xfrm>
            <a:custGeom>
              <a:avLst/>
              <a:gdLst>
                <a:gd name="T0" fmla="*/ 0 w 64"/>
                <a:gd name="T1" fmla="*/ 0 h 140"/>
                <a:gd name="T2" fmla="*/ 16 w 64"/>
                <a:gd name="T3" fmla="*/ 61 h 140"/>
                <a:gd name="T4" fmla="*/ 24 w 64"/>
                <a:gd name="T5" fmla="*/ 70 h 140"/>
                <a:gd name="T6" fmla="*/ 32 w 64"/>
                <a:gd name="T7" fmla="*/ 79 h 140"/>
                <a:gd name="T8" fmla="*/ 32 w 64"/>
                <a:gd name="T9" fmla="*/ 105 h 140"/>
                <a:gd name="T10" fmla="*/ 40 w 64"/>
                <a:gd name="T11" fmla="*/ 114 h 140"/>
                <a:gd name="T12" fmla="*/ 40 w 64"/>
                <a:gd name="T13" fmla="*/ 123 h 140"/>
                <a:gd name="T14" fmla="*/ 56 w 64"/>
                <a:gd name="T15" fmla="*/ 123 h 140"/>
                <a:gd name="T16" fmla="*/ 64 w 64"/>
                <a:gd name="T17" fmla="*/ 123 h 140"/>
                <a:gd name="T18" fmla="*/ 64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0" y="0"/>
                  </a:moveTo>
                  <a:lnTo>
                    <a:pt x="16" y="61"/>
                  </a:lnTo>
                  <a:lnTo>
                    <a:pt x="24" y="70"/>
                  </a:lnTo>
                  <a:lnTo>
                    <a:pt x="32" y="79"/>
                  </a:lnTo>
                  <a:lnTo>
                    <a:pt x="32" y="105"/>
                  </a:lnTo>
                  <a:lnTo>
                    <a:pt x="40" y="114"/>
                  </a:lnTo>
                  <a:lnTo>
                    <a:pt x="40" y="123"/>
                  </a:lnTo>
                  <a:lnTo>
                    <a:pt x="56" y="123"/>
                  </a:lnTo>
                  <a:lnTo>
                    <a:pt x="64" y="123"/>
                  </a:lnTo>
                  <a:lnTo>
                    <a:pt x="64"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14" name="Freeform 685"/>
            <p:cNvSpPr>
              <a:spLocks/>
            </p:cNvSpPr>
            <p:nvPr/>
          </p:nvSpPr>
          <p:spPr bwMode="auto">
            <a:xfrm>
              <a:off x="1852" y="3226"/>
              <a:ext cx="104" cy="193"/>
            </a:xfrm>
            <a:custGeom>
              <a:avLst/>
              <a:gdLst>
                <a:gd name="T0" fmla="*/ 104 w 104"/>
                <a:gd name="T1" fmla="*/ 0 h 193"/>
                <a:gd name="T2" fmla="*/ 80 w 104"/>
                <a:gd name="T3" fmla="*/ 18 h 193"/>
                <a:gd name="T4" fmla="*/ 72 w 104"/>
                <a:gd name="T5" fmla="*/ 35 h 193"/>
                <a:gd name="T6" fmla="*/ 64 w 104"/>
                <a:gd name="T7" fmla="*/ 44 h 193"/>
                <a:gd name="T8" fmla="*/ 64 w 104"/>
                <a:gd name="T9" fmla="*/ 53 h 193"/>
                <a:gd name="T10" fmla="*/ 48 w 104"/>
                <a:gd name="T11" fmla="*/ 53 h 193"/>
                <a:gd name="T12" fmla="*/ 48 w 104"/>
                <a:gd name="T13" fmla="*/ 62 h 193"/>
                <a:gd name="T14" fmla="*/ 40 w 104"/>
                <a:gd name="T15" fmla="*/ 62 h 193"/>
                <a:gd name="T16" fmla="*/ 32 w 104"/>
                <a:gd name="T17" fmla="*/ 79 h 193"/>
                <a:gd name="T18" fmla="*/ 32 w 104"/>
                <a:gd name="T19" fmla="*/ 88 h 193"/>
                <a:gd name="T20" fmla="*/ 16 w 104"/>
                <a:gd name="T21" fmla="*/ 88 h 193"/>
                <a:gd name="T22" fmla="*/ 16 w 104"/>
                <a:gd name="T23" fmla="*/ 97 h 193"/>
                <a:gd name="T24" fmla="*/ 8 w 104"/>
                <a:gd name="T25" fmla="*/ 97 h 193"/>
                <a:gd name="T26" fmla="*/ 8 w 104"/>
                <a:gd name="T27" fmla="*/ 114 h 193"/>
                <a:gd name="T28" fmla="*/ 8 w 104"/>
                <a:gd name="T29" fmla="*/ 123 h 193"/>
                <a:gd name="T30" fmla="*/ 0 w 104"/>
                <a:gd name="T31" fmla="*/ 132 h 193"/>
                <a:gd name="T32" fmla="*/ 0 w 104"/>
                <a:gd name="T33" fmla="*/ 149 h 193"/>
                <a:gd name="T34" fmla="*/ 0 w 104"/>
                <a:gd name="T35" fmla="*/ 158 h 193"/>
                <a:gd name="T36" fmla="*/ 0 w 104"/>
                <a:gd name="T37" fmla="*/ 167 h 193"/>
                <a:gd name="T38" fmla="*/ 0 w 104"/>
                <a:gd name="T39" fmla="*/ 176 h 193"/>
                <a:gd name="T40" fmla="*/ 0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104" y="0"/>
                  </a:moveTo>
                  <a:lnTo>
                    <a:pt x="80" y="18"/>
                  </a:lnTo>
                  <a:lnTo>
                    <a:pt x="72" y="35"/>
                  </a:lnTo>
                  <a:lnTo>
                    <a:pt x="64" y="44"/>
                  </a:lnTo>
                  <a:lnTo>
                    <a:pt x="64" y="53"/>
                  </a:lnTo>
                  <a:lnTo>
                    <a:pt x="48" y="53"/>
                  </a:lnTo>
                  <a:lnTo>
                    <a:pt x="48" y="62"/>
                  </a:lnTo>
                  <a:lnTo>
                    <a:pt x="40" y="62"/>
                  </a:lnTo>
                  <a:lnTo>
                    <a:pt x="32" y="79"/>
                  </a:lnTo>
                  <a:lnTo>
                    <a:pt x="32" y="88"/>
                  </a:lnTo>
                  <a:lnTo>
                    <a:pt x="16" y="88"/>
                  </a:lnTo>
                  <a:lnTo>
                    <a:pt x="16" y="97"/>
                  </a:lnTo>
                  <a:lnTo>
                    <a:pt x="8" y="97"/>
                  </a:lnTo>
                  <a:lnTo>
                    <a:pt x="8" y="114"/>
                  </a:lnTo>
                  <a:lnTo>
                    <a:pt x="8" y="123"/>
                  </a:lnTo>
                  <a:lnTo>
                    <a:pt x="0" y="132"/>
                  </a:lnTo>
                  <a:lnTo>
                    <a:pt x="0" y="149"/>
                  </a:lnTo>
                  <a:lnTo>
                    <a:pt x="0" y="158"/>
                  </a:lnTo>
                  <a:lnTo>
                    <a:pt x="0" y="167"/>
                  </a:lnTo>
                  <a:lnTo>
                    <a:pt x="0" y="176"/>
                  </a:lnTo>
                  <a:lnTo>
                    <a:pt x="0"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15" name="Freeform 686"/>
            <p:cNvSpPr>
              <a:spLocks/>
            </p:cNvSpPr>
            <p:nvPr/>
          </p:nvSpPr>
          <p:spPr bwMode="auto">
            <a:xfrm>
              <a:off x="2044" y="3305"/>
              <a:ext cx="16" cy="106"/>
            </a:xfrm>
            <a:custGeom>
              <a:avLst/>
              <a:gdLst>
                <a:gd name="T0" fmla="*/ 8 w 16"/>
                <a:gd name="T1" fmla="*/ 0 h 106"/>
                <a:gd name="T2" fmla="*/ 8 w 16"/>
                <a:gd name="T3" fmla="*/ 9 h 106"/>
                <a:gd name="T4" fmla="*/ 8 w 16"/>
                <a:gd name="T5" fmla="*/ 26 h 106"/>
                <a:gd name="T6" fmla="*/ 8 w 16"/>
                <a:gd name="T7" fmla="*/ 35 h 106"/>
                <a:gd name="T8" fmla="*/ 0 w 16"/>
                <a:gd name="T9" fmla="*/ 35 h 106"/>
                <a:gd name="T10" fmla="*/ 0 w 16"/>
                <a:gd name="T11" fmla="*/ 44 h 106"/>
                <a:gd name="T12" fmla="*/ 0 w 16"/>
                <a:gd name="T13" fmla="*/ 62 h 106"/>
                <a:gd name="T14" fmla="*/ 8 w 16"/>
                <a:gd name="T15" fmla="*/ 70 h 106"/>
                <a:gd name="T16" fmla="*/ 8 w 16"/>
                <a:gd name="T17" fmla="*/ 79 h 106"/>
                <a:gd name="T18" fmla="*/ 16 w 16"/>
                <a:gd name="T19" fmla="*/ 88 h 106"/>
                <a:gd name="T20" fmla="*/ 16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0" y="35"/>
                  </a:lnTo>
                  <a:lnTo>
                    <a:pt x="0" y="44"/>
                  </a:lnTo>
                  <a:lnTo>
                    <a:pt x="0" y="62"/>
                  </a:lnTo>
                  <a:lnTo>
                    <a:pt x="8" y="70"/>
                  </a:lnTo>
                  <a:lnTo>
                    <a:pt x="8" y="79"/>
                  </a:lnTo>
                  <a:lnTo>
                    <a:pt x="16" y="88"/>
                  </a:lnTo>
                  <a:lnTo>
                    <a:pt x="16"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16" name="Freeform 687"/>
            <p:cNvSpPr>
              <a:spLocks/>
            </p:cNvSpPr>
            <p:nvPr/>
          </p:nvSpPr>
          <p:spPr bwMode="auto">
            <a:xfrm>
              <a:off x="2020" y="3375"/>
              <a:ext cx="8" cy="62"/>
            </a:xfrm>
            <a:custGeom>
              <a:avLst/>
              <a:gdLst>
                <a:gd name="T0" fmla="*/ 8 w 8"/>
                <a:gd name="T1" fmla="*/ 0 h 62"/>
                <a:gd name="T2" fmla="*/ 0 w 8"/>
                <a:gd name="T3" fmla="*/ 9 h 62"/>
                <a:gd name="T4" fmla="*/ 0 w 8"/>
                <a:gd name="T5" fmla="*/ 18 h 62"/>
                <a:gd name="T6" fmla="*/ 0 w 8"/>
                <a:gd name="T7" fmla="*/ 27 h 62"/>
                <a:gd name="T8" fmla="*/ 0 w 8"/>
                <a:gd name="T9" fmla="*/ 44 h 62"/>
                <a:gd name="T10" fmla="*/ 0 w 8"/>
                <a:gd name="T11" fmla="*/ 53 h 62"/>
                <a:gd name="T12" fmla="*/ 0 w 8"/>
                <a:gd name="T13" fmla="*/ 62 h 62"/>
                <a:gd name="T14" fmla="*/ 0 60000 65536"/>
                <a:gd name="T15" fmla="*/ 0 60000 65536"/>
                <a:gd name="T16" fmla="*/ 0 60000 65536"/>
                <a:gd name="T17" fmla="*/ 0 60000 65536"/>
                <a:gd name="T18" fmla="*/ 0 60000 65536"/>
                <a:gd name="T19" fmla="*/ 0 60000 65536"/>
                <a:gd name="T20" fmla="*/ 0 60000 65536"/>
                <a:gd name="T21" fmla="*/ 0 w 8"/>
                <a:gd name="T22" fmla="*/ 0 h 62"/>
                <a:gd name="T23" fmla="*/ 8 w 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62">
                  <a:moveTo>
                    <a:pt x="8" y="0"/>
                  </a:moveTo>
                  <a:lnTo>
                    <a:pt x="0" y="9"/>
                  </a:lnTo>
                  <a:lnTo>
                    <a:pt x="0" y="18"/>
                  </a:lnTo>
                  <a:lnTo>
                    <a:pt x="0" y="27"/>
                  </a:lnTo>
                  <a:lnTo>
                    <a:pt x="0" y="44"/>
                  </a:lnTo>
                  <a:lnTo>
                    <a:pt x="0" y="53"/>
                  </a:lnTo>
                  <a:lnTo>
                    <a:pt x="0"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17" name="Freeform 688"/>
            <p:cNvSpPr>
              <a:spLocks/>
            </p:cNvSpPr>
            <p:nvPr/>
          </p:nvSpPr>
          <p:spPr bwMode="auto">
            <a:xfrm>
              <a:off x="2060" y="3340"/>
              <a:ext cx="40" cy="79"/>
            </a:xfrm>
            <a:custGeom>
              <a:avLst/>
              <a:gdLst>
                <a:gd name="T0" fmla="*/ 8 w 40"/>
                <a:gd name="T1" fmla="*/ 0 h 79"/>
                <a:gd name="T2" fmla="*/ 0 w 40"/>
                <a:gd name="T3" fmla="*/ 9 h 79"/>
                <a:gd name="T4" fmla="*/ 8 w 40"/>
                <a:gd name="T5" fmla="*/ 18 h 79"/>
                <a:gd name="T6" fmla="*/ 8 w 40"/>
                <a:gd name="T7" fmla="*/ 35 h 79"/>
                <a:gd name="T8" fmla="*/ 24 w 40"/>
                <a:gd name="T9" fmla="*/ 35 h 79"/>
                <a:gd name="T10" fmla="*/ 32 w 40"/>
                <a:gd name="T11" fmla="*/ 44 h 79"/>
                <a:gd name="T12" fmla="*/ 40 w 40"/>
                <a:gd name="T13" fmla="*/ 53 h 79"/>
                <a:gd name="T14" fmla="*/ 40 w 40"/>
                <a:gd name="T15" fmla="*/ 62 h 79"/>
                <a:gd name="T16" fmla="*/ 4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8" y="0"/>
                  </a:moveTo>
                  <a:lnTo>
                    <a:pt x="0" y="9"/>
                  </a:lnTo>
                  <a:lnTo>
                    <a:pt x="8" y="18"/>
                  </a:lnTo>
                  <a:lnTo>
                    <a:pt x="8" y="35"/>
                  </a:lnTo>
                  <a:lnTo>
                    <a:pt x="24" y="35"/>
                  </a:lnTo>
                  <a:lnTo>
                    <a:pt x="32" y="44"/>
                  </a:lnTo>
                  <a:lnTo>
                    <a:pt x="40" y="53"/>
                  </a:lnTo>
                  <a:lnTo>
                    <a:pt x="40" y="62"/>
                  </a:lnTo>
                  <a:lnTo>
                    <a:pt x="4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18" name="Freeform 689"/>
            <p:cNvSpPr>
              <a:spLocks/>
            </p:cNvSpPr>
            <p:nvPr/>
          </p:nvSpPr>
          <p:spPr bwMode="auto">
            <a:xfrm>
              <a:off x="2060" y="3288"/>
              <a:ext cx="64" cy="70"/>
            </a:xfrm>
            <a:custGeom>
              <a:avLst/>
              <a:gdLst>
                <a:gd name="T0" fmla="*/ 0 w 64"/>
                <a:gd name="T1" fmla="*/ 0 h 70"/>
                <a:gd name="T2" fmla="*/ 8 w 64"/>
                <a:gd name="T3" fmla="*/ 0 h 70"/>
                <a:gd name="T4" fmla="*/ 24 w 64"/>
                <a:gd name="T5" fmla="*/ 0 h 70"/>
                <a:gd name="T6" fmla="*/ 32 w 64"/>
                <a:gd name="T7" fmla="*/ 17 h 70"/>
                <a:gd name="T8" fmla="*/ 40 w 64"/>
                <a:gd name="T9" fmla="*/ 17 h 70"/>
                <a:gd name="T10" fmla="*/ 40 w 64"/>
                <a:gd name="T11" fmla="*/ 26 h 70"/>
                <a:gd name="T12" fmla="*/ 56 w 64"/>
                <a:gd name="T13" fmla="*/ 26 h 70"/>
                <a:gd name="T14" fmla="*/ 56 w 64"/>
                <a:gd name="T15" fmla="*/ 35 h 70"/>
                <a:gd name="T16" fmla="*/ 56 w 64"/>
                <a:gd name="T17" fmla="*/ 52 h 70"/>
                <a:gd name="T18" fmla="*/ 64 w 64"/>
                <a:gd name="T19" fmla="*/ 61 h 70"/>
                <a:gd name="T20" fmla="*/ 64 w 64"/>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70"/>
                <a:gd name="T35" fmla="*/ 64 w 64"/>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70">
                  <a:moveTo>
                    <a:pt x="0" y="0"/>
                  </a:moveTo>
                  <a:lnTo>
                    <a:pt x="8" y="0"/>
                  </a:lnTo>
                  <a:lnTo>
                    <a:pt x="24" y="0"/>
                  </a:lnTo>
                  <a:lnTo>
                    <a:pt x="32" y="17"/>
                  </a:lnTo>
                  <a:lnTo>
                    <a:pt x="40" y="17"/>
                  </a:lnTo>
                  <a:lnTo>
                    <a:pt x="40" y="26"/>
                  </a:lnTo>
                  <a:lnTo>
                    <a:pt x="56" y="26"/>
                  </a:lnTo>
                  <a:lnTo>
                    <a:pt x="56" y="35"/>
                  </a:lnTo>
                  <a:lnTo>
                    <a:pt x="56" y="52"/>
                  </a:lnTo>
                  <a:lnTo>
                    <a:pt x="64" y="61"/>
                  </a:lnTo>
                  <a:lnTo>
                    <a:pt x="64"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19" name="Freeform 690"/>
            <p:cNvSpPr>
              <a:spLocks/>
            </p:cNvSpPr>
            <p:nvPr/>
          </p:nvSpPr>
          <p:spPr bwMode="auto">
            <a:xfrm>
              <a:off x="1788" y="3331"/>
              <a:ext cx="72" cy="80"/>
            </a:xfrm>
            <a:custGeom>
              <a:avLst/>
              <a:gdLst>
                <a:gd name="T0" fmla="*/ 72 w 72"/>
                <a:gd name="T1" fmla="*/ 0 h 80"/>
                <a:gd name="T2" fmla="*/ 72 w 72"/>
                <a:gd name="T3" fmla="*/ 9 h 80"/>
                <a:gd name="T4" fmla="*/ 64 w 72"/>
                <a:gd name="T5" fmla="*/ 9 h 80"/>
                <a:gd name="T6" fmla="*/ 56 w 72"/>
                <a:gd name="T7" fmla="*/ 9 h 80"/>
                <a:gd name="T8" fmla="*/ 40 w 72"/>
                <a:gd name="T9" fmla="*/ 18 h 80"/>
                <a:gd name="T10" fmla="*/ 32 w 72"/>
                <a:gd name="T11" fmla="*/ 36 h 80"/>
                <a:gd name="T12" fmla="*/ 24 w 72"/>
                <a:gd name="T13" fmla="*/ 44 h 80"/>
                <a:gd name="T14" fmla="*/ 8 w 72"/>
                <a:gd name="T15" fmla="*/ 53 h 80"/>
                <a:gd name="T16" fmla="*/ 8 w 72"/>
                <a:gd name="T17" fmla="*/ 62 h 80"/>
                <a:gd name="T18" fmla="*/ 8 w 72"/>
                <a:gd name="T19" fmla="*/ 80 h 80"/>
                <a:gd name="T20" fmla="*/ 0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72" y="0"/>
                  </a:moveTo>
                  <a:lnTo>
                    <a:pt x="72" y="9"/>
                  </a:lnTo>
                  <a:lnTo>
                    <a:pt x="64" y="9"/>
                  </a:lnTo>
                  <a:lnTo>
                    <a:pt x="56" y="9"/>
                  </a:lnTo>
                  <a:lnTo>
                    <a:pt x="40" y="18"/>
                  </a:lnTo>
                  <a:lnTo>
                    <a:pt x="32" y="36"/>
                  </a:lnTo>
                  <a:lnTo>
                    <a:pt x="24" y="44"/>
                  </a:lnTo>
                  <a:lnTo>
                    <a:pt x="8" y="53"/>
                  </a:lnTo>
                  <a:lnTo>
                    <a:pt x="8" y="62"/>
                  </a:lnTo>
                  <a:lnTo>
                    <a:pt x="8" y="80"/>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20" name="Freeform 691"/>
            <p:cNvSpPr>
              <a:spLocks/>
            </p:cNvSpPr>
            <p:nvPr/>
          </p:nvSpPr>
          <p:spPr bwMode="auto">
            <a:xfrm>
              <a:off x="1860" y="3323"/>
              <a:ext cx="40" cy="105"/>
            </a:xfrm>
            <a:custGeom>
              <a:avLst/>
              <a:gdLst>
                <a:gd name="T0" fmla="*/ 0 w 40"/>
                <a:gd name="T1" fmla="*/ 0 h 105"/>
                <a:gd name="T2" fmla="*/ 8 w 40"/>
                <a:gd name="T3" fmla="*/ 17 h 105"/>
                <a:gd name="T4" fmla="*/ 8 w 40"/>
                <a:gd name="T5" fmla="*/ 26 h 105"/>
                <a:gd name="T6" fmla="*/ 8 w 40"/>
                <a:gd name="T7" fmla="*/ 35 h 105"/>
                <a:gd name="T8" fmla="*/ 24 w 40"/>
                <a:gd name="T9" fmla="*/ 35 h 105"/>
                <a:gd name="T10" fmla="*/ 24 w 40"/>
                <a:gd name="T11" fmla="*/ 52 h 105"/>
                <a:gd name="T12" fmla="*/ 32 w 40"/>
                <a:gd name="T13" fmla="*/ 61 h 105"/>
                <a:gd name="T14" fmla="*/ 40 w 40"/>
                <a:gd name="T15" fmla="*/ 70 h 105"/>
                <a:gd name="T16" fmla="*/ 40 w 40"/>
                <a:gd name="T17" fmla="*/ 79 h 105"/>
                <a:gd name="T18" fmla="*/ 40 w 40"/>
                <a:gd name="T19" fmla="*/ 96 h 105"/>
                <a:gd name="T20" fmla="*/ 4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0" y="0"/>
                  </a:moveTo>
                  <a:lnTo>
                    <a:pt x="8" y="17"/>
                  </a:lnTo>
                  <a:lnTo>
                    <a:pt x="8" y="26"/>
                  </a:lnTo>
                  <a:lnTo>
                    <a:pt x="8" y="35"/>
                  </a:lnTo>
                  <a:lnTo>
                    <a:pt x="24" y="35"/>
                  </a:lnTo>
                  <a:lnTo>
                    <a:pt x="24" y="52"/>
                  </a:lnTo>
                  <a:lnTo>
                    <a:pt x="32" y="61"/>
                  </a:lnTo>
                  <a:lnTo>
                    <a:pt x="40" y="70"/>
                  </a:lnTo>
                  <a:lnTo>
                    <a:pt x="40" y="79"/>
                  </a:lnTo>
                  <a:lnTo>
                    <a:pt x="40" y="96"/>
                  </a:lnTo>
                  <a:lnTo>
                    <a:pt x="4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21" name="Freeform 692"/>
            <p:cNvSpPr>
              <a:spLocks/>
            </p:cNvSpPr>
            <p:nvPr/>
          </p:nvSpPr>
          <p:spPr bwMode="auto">
            <a:xfrm>
              <a:off x="1796" y="3411"/>
              <a:ext cx="48" cy="70"/>
            </a:xfrm>
            <a:custGeom>
              <a:avLst/>
              <a:gdLst>
                <a:gd name="T0" fmla="*/ 48 w 48"/>
                <a:gd name="T1" fmla="*/ 0 h 70"/>
                <a:gd name="T2" fmla="*/ 48 w 48"/>
                <a:gd name="T3" fmla="*/ 8 h 70"/>
                <a:gd name="T4" fmla="*/ 32 w 48"/>
                <a:gd name="T5" fmla="*/ 8 h 70"/>
                <a:gd name="T6" fmla="*/ 24 w 48"/>
                <a:gd name="T7" fmla="*/ 17 h 70"/>
                <a:gd name="T8" fmla="*/ 16 w 48"/>
                <a:gd name="T9" fmla="*/ 17 h 70"/>
                <a:gd name="T10" fmla="*/ 16 w 48"/>
                <a:gd name="T11" fmla="*/ 35 h 70"/>
                <a:gd name="T12" fmla="*/ 0 w 48"/>
                <a:gd name="T13" fmla="*/ 44 h 70"/>
                <a:gd name="T14" fmla="*/ 0 w 48"/>
                <a:gd name="T15" fmla="*/ 52 h 70"/>
                <a:gd name="T16" fmla="*/ 0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48" y="0"/>
                  </a:moveTo>
                  <a:lnTo>
                    <a:pt x="48" y="8"/>
                  </a:lnTo>
                  <a:lnTo>
                    <a:pt x="32" y="8"/>
                  </a:lnTo>
                  <a:lnTo>
                    <a:pt x="24" y="17"/>
                  </a:lnTo>
                  <a:lnTo>
                    <a:pt x="16" y="17"/>
                  </a:lnTo>
                  <a:lnTo>
                    <a:pt x="16" y="35"/>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22" name="Freeform 693"/>
            <p:cNvSpPr>
              <a:spLocks/>
            </p:cNvSpPr>
            <p:nvPr/>
          </p:nvSpPr>
          <p:spPr bwMode="auto">
            <a:xfrm>
              <a:off x="1908" y="3419"/>
              <a:ext cx="24" cy="71"/>
            </a:xfrm>
            <a:custGeom>
              <a:avLst/>
              <a:gdLst>
                <a:gd name="T0" fmla="*/ 24 w 24"/>
                <a:gd name="T1" fmla="*/ 0 h 71"/>
                <a:gd name="T2" fmla="*/ 24 w 24"/>
                <a:gd name="T3" fmla="*/ 9 h 71"/>
                <a:gd name="T4" fmla="*/ 16 w 24"/>
                <a:gd name="T5" fmla="*/ 27 h 71"/>
                <a:gd name="T6" fmla="*/ 8 w 24"/>
                <a:gd name="T7" fmla="*/ 36 h 71"/>
                <a:gd name="T8" fmla="*/ 8 w 24"/>
                <a:gd name="T9" fmla="*/ 44 h 71"/>
                <a:gd name="T10" fmla="*/ 8 w 24"/>
                <a:gd name="T11" fmla="*/ 62 h 71"/>
                <a:gd name="T12" fmla="*/ 0 w 24"/>
                <a:gd name="T13" fmla="*/ 62 h 71"/>
                <a:gd name="T14" fmla="*/ 0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24" y="0"/>
                  </a:moveTo>
                  <a:lnTo>
                    <a:pt x="24" y="9"/>
                  </a:lnTo>
                  <a:lnTo>
                    <a:pt x="16" y="27"/>
                  </a:lnTo>
                  <a:lnTo>
                    <a:pt x="8" y="36"/>
                  </a:lnTo>
                  <a:lnTo>
                    <a:pt x="8" y="44"/>
                  </a:lnTo>
                  <a:lnTo>
                    <a:pt x="8" y="62"/>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23" name="Freeform 694"/>
            <p:cNvSpPr>
              <a:spLocks/>
            </p:cNvSpPr>
            <p:nvPr/>
          </p:nvSpPr>
          <p:spPr bwMode="auto">
            <a:xfrm>
              <a:off x="2012" y="3419"/>
              <a:ext cx="48" cy="71"/>
            </a:xfrm>
            <a:custGeom>
              <a:avLst/>
              <a:gdLst>
                <a:gd name="T0" fmla="*/ 0 w 48"/>
                <a:gd name="T1" fmla="*/ 0 h 71"/>
                <a:gd name="T2" fmla="*/ 8 w 48"/>
                <a:gd name="T3" fmla="*/ 9 h 71"/>
                <a:gd name="T4" fmla="*/ 16 w 48"/>
                <a:gd name="T5" fmla="*/ 27 h 71"/>
                <a:gd name="T6" fmla="*/ 32 w 48"/>
                <a:gd name="T7" fmla="*/ 36 h 71"/>
                <a:gd name="T8" fmla="*/ 40 w 48"/>
                <a:gd name="T9" fmla="*/ 44 h 71"/>
                <a:gd name="T10" fmla="*/ 48 w 48"/>
                <a:gd name="T11" fmla="*/ 44 h 71"/>
                <a:gd name="T12" fmla="*/ 48 w 48"/>
                <a:gd name="T13" fmla="*/ 62 h 71"/>
                <a:gd name="T14" fmla="*/ 48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0" y="0"/>
                  </a:moveTo>
                  <a:lnTo>
                    <a:pt x="8" y="9"/>
                  </a:lnTo>
                  <a:lnTo>
                    <a:pt x="16" y="27"/>
                  </a:lnTo>
                  <a:lnTo>
                    <a:pt x="32" y="36"/>
                  </a:lnTo>
                  <a:lnTo>
                    <a:pt x="40" y="44"/>
                  </a:lnTo>
                  <a:lnTo>
                    <a:pt x="48" y="44"/>
                  </a:lnTo>
                  <a:lnTo>
                    <a:pt x="48" y="62"/>
                  </a:lnTo>
                  <a:lnTo>
                    <a:pt x="48"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24" name="Freeform 695"/>
            <p:cNvSpPr>
              <a:spLocks/>
            </p:cNvSpPr>
            <p:nvPr/>
          </p:nvSpPr>
          <p:spPr bwMode="auto">
            <a:xfrm>
              <a:off x="1980" y="3367"/>
              <a:ext cx="72" cy="123"/>
            </a:xfrm>
            <a:custGeom>
              <a:avLst/>
              <a:gdLst>
                <a:gd name="T0" fmla="*/ 64 w 72"/>
                <a:gd name="T1" fmla="*/ 0 h 123"/>
                <a:gd name="T2" fmla="*/ 72 w 72"/>
                <a:gd name="T3" fmla="*/ 8 h 123"/>
                <a:gd name="T4" fmla="*/ 64 w 72"/>
                <a:gd name="T5" fmla="*/ 17 h 123"/>
                <a:gd name="T6" fmla="*/ 64 w 72"/>
                <a:gd name="T7" fmla="*/ 26 h 123"/>
                <a:gd name="T8" fmla="*/ 48 w 72"/>
                <a:gd name="T9" fmla="*/ 44 h 123"/>
                <a:gd name="T10" fmla="*/ 40 w 72"/>
                <a:gd name="T11" fmla="*/ 52 h 123"/>
                <a:gd name="T12" fmla="*/ 32 w 72"/>
                <a:gd name="T13" fmla="*/ 61 h 123"/>
                <a:gd name="T14" fmla="*/ 16 w 72"/>
                <a:gd name="T15" fmla="*/ 79 h 123"/>
                <a:gd name="T16" fmla="*/ 8 w 72"/>
                <a:gd name="T17" fmla="*/ 88 h 123"/>
                <a:gd name="T18" fmla="*/ 0 w 72"/>
                <a:gd name="T19" fmla="*/ 96 h 123"/>
                <a:gd name="T20" fmla="*/ 0 w 72"/>
                <a:gd name="T21" fmla="*/ 114 h 123"/>
                <a:gd name="T22" fmla="*/ 0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64" y="0"/>
                  </a:moveTo>
                  <a:lnTo>
                    <a:pt x="72" y="8"/>
                  </a:lnTo>
                  <a:lnTo>
                    <a:pt x="64" y="17"/>
                  </a:lnTo>
                  <a:lnTo>
                    <a:pt x="64" y="26"/>
                  </a:lnTo>
                  <a:lnTo>
                    <a:pt x="48" y="44"/>
                  </a:lnTo>
                  <a:lnTo>
                    <a:pt x="40" y="52"/>
                  </a:lnTo>
                  <a:lnTo>
                    <a:pt x="32" y="61"/>
                  </a:lnTo>
                  <a:lnTo>
                    <a:pt x="16" y="79"/>
                  </a:lnTo>
                  <a:lnTo>
                    <a:pt x="8" y="88"/>
                  </a:lnTo>
                  <a:lnTo>
                    <a:pt x="0" y="96"/>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25" name="Freeform 696"/>
            <p:cNvSpPr>
              <a:spLocks/>
            </p:cNvSpPr>
            <p:nvPr/>
          </p:nvSpPr>
          <p:spPr bwMode="auto">
            <a:xfrm>
              <a:off x="2092" y="3331"/>
              <a:ext cx="16" cy="115"/>
            </a:xfrm>
            <a:custGeom>
              <a:avLst/>
              <a:gdLst>
                <a:gd name="T0" fmla="*/ 16 w 16"/>
                <a:gd name="T1" fmla="*/ 0 h 115"/>
                <a:gd name="T2" fmla="*/ 0 w 16"/>
                <a:gd name="T3" fmla="*/ 18 h 115"/>
                <a:gd name="T4" fmla="*/ 0 w 16"/>
                <a:gd name="T5" fmla="*/ 36 h 115"/>
                <a:gd name="T6" fmla="*/ 0 w 16"/>
                <a:gd name="T7" fmla="*/ 44 h 115"/>
                <a:gd name="T8" fmla="*/ 0 w 16"/>
                <a:gd name="T9" fmla="*/ 53 h 115"/>
                <a:gd name="T10" fmla="*/ 16 w 16"/>
                <a:gd name="T11" fmla="*/ 62 h 115"/>
                <a:gd name="T12" fmla="*/ 16 w 16"/>
                <a:gd name="T13" fmla="*/ 80 h 115"/>
                <a:gd name="T14" fmla="*/ 16 w 16"/>
                <a:gd name="T15" fmla="*/ 88 h 115"/>
                <a:gd name="T16" fmla="*/ 16 w 16"/>
                <a:gd name="T17" fmla="*/ 97 h 115"/>
                <a:gd name="T18" fmla="*/ 16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16" y="0"/>
                  </a:moveTo>
                  <a:lnTo>
                    <a:pt x="0" y="18"/>
                  </a:lnTo>
                  <a:lnTo>
                    <a:pt x="0" y="36"/>
                  </a:lnTo>
                  <a:lnTo>
                    <a:pt x="0" y="44"/>
                  </a:lnTo>
                  <a:lnTo>
                    <a:pt x="0" y="53"/>
                  </a:lnTo>
                  <a:lnTo>
                    <a:pt x="16" y="62"/>
                  </a:lnTo>
                  <a:lnTo>
                    <a:pt x="16" y="80"/>
                  </a:lnTo>
                  <a:lnTo>
                    <a:pt x="16" y="88"/>
                  </a:lnTo>
                  <a:lnTo>
                    <a:pt x="16" y="97"/>
                  </a:lnTo>
                  <a:lnTo>
                    <a:pt x="1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26" name="Freeform 697"/>
            <p:cNvSpPr>
              <a:spLocks/>
            </p:cNvSpPr>
            <p:nvPr/>
          </p:nvSpPr>
          <p:spPr bwMode="auto">
            <a:xfrm>
              <a:off x="2076" y="3393"/>
              <a:ext cx="8" cy="97"/>
            </a:xfrm>
            <a:custGeom>
              <a:avLst/>
              <a:gdLst>
                <a:gd name="T0" fmla="*/ 8 w 8"/>
                <a:gd name="T1" fmla="*/ 0 h 97"/>
                <a:gd name="T2" fmla="*/ 8 w 8"/>
                <a:gd name="T3" fmla="*/ 18 h 97"/>
                <a:gd name="T4" fmla="*/ 0 w 8"/>
                <a:gd name="T5" fmla="*/ 26 h 97"/>
                <a:gd name="T6" fmla="*/ 0 w 8"/>
                <a:gd name="T7" fmla="*/ 35 h 97"/>
                <a:gd name="T8" fmla="*/ 0 w 8"/>
                <a:gd name="T9" fmla="*/ 53 h 97"/>
                <a:gd name="T10" fmla="*/ 0 w 8"/>
                <a:gd name="T11" fmla="*/ 62 h 97"/>
                <a:gd name="T12" fmla="*/ 0 w 8"/>
                <a:gd name="T13" fmla="*/ 70 h 97"/>
                <a:gd name="T14" fmla="*/ 0 w 8"/>
                <a:gd name="T15" fmla="*/ 88 h 97"/>
                <a:gd name="T16" fmla="*/ 8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8" y="0"/>
                  </a:moveTo>
                  <a:lnTo>
                    <a:pt x="8" y="18"/>
                  </a:lnTo>
                  <a:lnTo>
                    <a:pt x="0" y="26"/>
                  </a:lnTo>
                  <a:lnTo>
                    <a:pt x="0" y="35"/>
                  </a:lnTo>
                  <a:lnTo>
                    <a:pt x="0" y="53"/>
                  </a:lnTo>
                  <a:lnTo>
                    <a:pt x="0" y="62"/>
                  </a:lnTo>
                  <a:lnTo>
                    <a:pt x="0" y="70"/>
                  </a:lnTo>
                  <a:lnTo>
                    <a:pt x="0" y="88"/>
                  </a:lnTo>
                  <a:lnTo>
                    <a:pt x="8"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27" name="Freeform 698"/>
            <p:cNvSpPr>
              <a:spLocks/>
            </p:cNvSpPr>
            <p:nvPr/>
          </p:nvSpPr>
          <p:spPr bwMode="auto">
            <a:xfrm>
              <a:off x="2108" y="3411"/>
              <a:ext cx="40" cy="70"/>
            </a:xfrm>
            <a:custGeom>
              <a:avLst/>
              <a:gdLst>
                <a:gd name="T0" fmla="*/ 0 w 40"/>
                <a:gd name="T1" fmla="*/ 0 h 70"/>
                <a:gd name="T2" fmla="*/ 8 w 40"/>
                <a:gd name="T3" fmla="*/ 8 h 70"/>
                <a:gd name="T4" fmla="*/ 8 w 40"/>
                <a:gd name="T5" fmla="*/ 17 h 70"/>
                <a:gd name="T6" fmla="*/ 16 w 40"/>
                <a:gd name="T7" fmla="*/ 35 h 70"/>
                <a:gd name="T8" fmla="*/ 24 w 40"/>
                <a:gd name="T9" fmla="*/ 35 h 70"/>
                <a:gd name="T10" fmla="*/ 24 w 40"/>
                <a:gd name="T11" fmla="*/ 44 h 70"/>
                <a:gd name="T12" fmla="*/ 40 w 40"/>
                <a:gd name="T13" fmla="*/ 44 h 70"/>
                <a:gd name="T14" fmla="*/ 40 w 40"/>
                <a:gd name="T15" fmla="*/ 52 h 70"/>
                <a:gd name="T16" fmla="*/ 4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0" y="0"/>
                  </a:moveTo>
                  <a:lnTo>
                    <a:pt x="8" y="8"/>
                  </a:lnTo>
                  <a:lnTo>
                    <a:pt x="8" y="17"/>
                  </a:lnTo>
                  <a:lnTo>
                    <a:pt x="16" y="35"/>
                  </a:lnTo>
                  <a:lnTo>
                    <a:pt x="24" y="35"/>
                  </a:lnTo>
                  <a:lnTo>
                    <a:pt x="24" y="44"/>
                  </a:lnTo>
                  <a:lnTo>
                    <a:pt x="40" y="44"/>
                  </a:lnTo>
                  <a:lnTo>
                    <a:pt x="40" y="52"/>
                  </a:lnTo>
                  <a:lnTo>
                    <a:pt x="4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28" name="Freeform 699"/>
            <p:cNvSpPr>
              <a:spLocks/>
            </p:cNvSpPr>
            <p:nvPr/>
          </p:nvSpPr>
          <p:spPr bwMode="auto">
            <a:xfrm>
              <a:off x="1924" y="3419"/>
              <a:ext cx="56" cy="115"/>
            </a:xfrm>
            <a:custGeom>
              <a:avLst/>
              <a:gdLst>
                <a:gd name="T0" fmla="*/ 56 w 56"/>
                <a:gd name="T1" fmla="*/ 0 h 115"/>
                <a:gd name="T2" fmla="*/ 32 w 56"/>
                <a:gd name="T3" fmla="*/ 27 h 115"/>
                <a:gd name="T4" fmla="*/ 24 w 56"/>
                <a:gd name="T5" fmla="*/ 36 h 115"/>
                <a:gd name="T6" fmla="*/ 24 w 56"/>
                <a:gd name="T7" fmla="*/ 44 h 115"/>
                <a:gd name="T8" fmla="*/ 24 w 56"/>
                <a:gd name="T9" fmla="*/ 62 h 115"/>
                <a:gd name="T10" fmla="*/ 8 w 56"/>
                <a:gd name="T11" fmla="*/ 71 h 115"/>
                <a:gd name="T12" fmla="*/ 8 w 56"/>
                <a:gd name="T13" fmla="*/ 79 h 115"/>
                <a:gd name="T14" fmla="*/ 8 w 56"/>
                <a:gd name="T15" fmla="*/ 88 h 115"/>
                <a:gd name="T16" fmla="*/ 0 w 56"/>
                <a:gd name="T17" fmla="*/ 106 h 115"/>
                <a:gd name="T18" fmla="*/ 0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56" y="0"/>
                  </a:moveTo>
                  <a:lnTo>
                    <a:pt x="32" y="27"/>
                  </a:lnTo>
                  <a:lnTo>
                    <a:pt x="24" y="36"/>
                  </a:lnTo>
                  <a:lnTo>
                    <a:pt x="24" y="44"/>
                  </a:lnTo>
                  <a:lnTo>
                    <a:pt x="24" y="62"/>
                  </a:lnTo>
                  <a:lnTo>
                    <a:pt x="8" y="71"/>
                  </a:lnTo>
                  <a:lnTo>
                    <a:pt x="8" y="79"/>
                  </a:lnTo>
                  <a:lnTo>
                    <a:pt x="8" y="88"/>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29" name="Freeform 700"/>
            <p:cNvSpPr>
              <a:spLocks/>
            </p:cNvSpPr>
            <p:nvPr/>
          </p:nvSpPr>
          <p:spPr bwMode="auto">
            <a:xfrm>
              <a:off x="1796" y="3455"/>
              <a:ext cx="48" cy="79"/>
            </a:xfrm>
            <a:custGeom>
              <a:avLst/>
              <a:gdLst>
                <a:gd name="T0" fmla="*/ 0 w 48"/>
                <a:gd name="T1" fmla="*/ 0 h 79"/>
                <a:gd name="T2" fmla="*/ 16 w 48"/>
                <a:gd name="T3" fmla="*/ 8 h 79"/>
                <a:gd name="T4" fmla="*/ 24 w 48"/>
                <a:gd name="T5" fmla="*/ 26 h 79"/>
                <a:gd name="T6" fmla="*/ 32 w 48"/>
                <a:gd name="T7" fmla="*/ 35 h 79"/>
                <a:gd name="T8" fmla="*/ 48 w 48"/>
                <a:gd name="T9" fmla="*/ 35 h 79"/>
                <a:gd name="T10" fmla="*/ 48 w 48"/>
                <a:gd name="T11" fmla="*/ 43 h 79"/>
                <a:gd name="T12" fmla="*/ 48 w 48"/>
                <a:gd name="T13" fmla="*/ 52 h 79"/>
                <a:gd name="T14" fmla="*/ 48 w 48"/>
                <a:gd name="T15" fmla="*/ 70 h 79"/>
                <a:gd name="T16" fmla="*/ 48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0" y="0"/>
                  </a:moveTo>
                  <a:lnTo>
                    <a:pt x="16" y="8"/>
                  </a:lnTo>
                  <a:lnTo>
                    <a:pt x="24" y="26"/>
                  </a:lnTo>
                  <a:lnTo>
                    <a:pt x="32" y="35"/>
                  </a:lnTo>
                  <a:lnTo>
                    <a:pt x="48" y="35"/>
                  </a:lnTo>
                  <a:lnTo>
                    <a:pt x="48" y="43"/>
                  </a:lnTo>
                  <a:lnTo>
                    <a:pt x="48" y="52"/>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30" name="Freeform 701"/>
            <p:cNvSpPr>
              <a:spLocks/>
            </p:cNvSpPr>
            <p:nvPr/>
          </p:nvSpPr>
          <p:spPr bwMode="auto">
            <a:xfrm>
              <a:off x="1948" y="3481"/>
              <a:ext cx="48" cy="79"/>
            </a:xfrm>
            <a:custGeom>
              <a:avLst/>
              <a:gdLst>
                <a:gd name="T0" fmla="*/ 0 w 48"/>
                <a:gd name="T1" fmla="*/ 0 h 79"/>
                <a:gd name="T2" fmla="*/ 0 w 48"/>
                <a:gd name="T3" fmla="*/ 9 h 79"/>
                <a:gd name="T4" fmla="*/ 8 w 48"/>
                <a:gd name="T5" fmla="*/ 9 h 79"/>
                <a:gd name="T6" fmla="*/ 8 w 48"/>
                <a:gd name="T7" fmla="*/ 17 h 79"/>
                <a:gd name="T8" fmla="*/ 16 w 48"/>
                <a:gd name="T9" fmla="*/ 17 h 79"/>
                <a:gd name="T10" fmla="*/ 16 w 48"/>
                <a:gd name="T11" fmla="*/ 26 h 79"/>
                <a:gd name="T12" fmla="*/ 32 w 48"/>
                <a:gd name="T13" fmla="*/ 26 h 79"/>
                <a:gd name="T14" fmla="*/ 32 w 48"/>
                <a:gd name="T15" fmla="*/ 44 h 79"/>
                <a:gd name="T16" fmla="*/ 40 w 48"/>
                <a:gd name="T17" fmla="*/ 44 h 79"/>
                <a:gd name="T18" fmla="*/ 40 w 48"/>
                <a:gd name="T19" fmla="*/ 53 h 79"/>
                <a:gd name="T20" fmla="*/ 48 w 48"/>
                <a:gd name="T21" fmla="*/ 61 h 79"/>
                <a:gd name="T22" fmla="*/ 40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0" y="0"/>
                  </a:moveTo>
                  <a:lnTo>
                    <a:pt x="0" y="9"/>
                  </a:lnTo>
                  <a:lnTo>
                    <a:pt x="8" y="9"/>
                  </a:lnTo>
                  <a:lnTo>
                    <a:pt x="8" y="17"/>
                  </a:lnTo>
                  <a:lnTo>
                    <a:pt x="16" y="17"/>
                  </a:lnTo>
                  <a:lnTo>
                    <a:pt x="16" y="26"/>
                  </a:lnTo>
                  <a:lnTo>
                    <a:pt x="32" y="26"/>
                  </a:lnTo>
                  <a:lnTo>
                    <a:pt x="32" y="44"/>
                  </a:lnTo>
                  <a:lnTo>
                    <a:pt x="40" y="44"/>
                  </a:lnTo>
                  <a:lnTo>
                    <a:pt x="40" y="53"/>
                  </a:lnTo>
                  <a:lnTo>
                    <a:pt x="48" y="61"/>
                  </a:lnTo>
                  <a:lnTo>
                    <a:pt x="4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31" name="Freeform 702"/>
            <p:cNvSpPr>
              <a:spLocks/>
            </p:cNvSpPr>
            <p:nvPr/>
          </p:nvSpPr>
          <p:spPr bwMode="auto">
            <a:xfrm>
              <a:off x="2028" y="3455"/>
              <a:ext cx="16" cy="114"/>
            </a:xfrm>
            <a:custGeom>
              <a:avLst/>
              <a:gdLst>
                <a:gd name="T0" fmla="*/ 16 w 16"/>
                <a:gd name="T1" fmla="*/ 0 h 114"/>
                <a:gd name="T2" fmla="*/ 16 w 16"/>
                <a:gd name="T3" fmla="*/ 26 h 114"/>
                <a:gd name="T4" fmla="*/ 16 w 16"/>
                <a:gd name="T5" fmla="*/ 35 h 114"/>
                <a:gd name="T6" fmla="*/ 16 w 16"/>
                <a:gd name="T7" fmla="*/ 43 h 114"/>
                <a:gd name="T8" fmla="*/ 16 w 16"/>
                <a:gd name="T9" fmla="*/ 52 h 114"/>
                <a:gd name="T10" fmla="*/ 16 w 16"/>
                <a:gd name="T11" fmla="*/ 70 h 114"/>
                <a:gd name="T12" fmla="*/ 0 w 16"/>
                <a:gd name="T13" fmla="*/ 79 h 114"/>
                <a:gd name="T14" fmla="*/ 0 w 16"/>
                <a:gd name="T15" fmla="*/ 87 h 114"/>
                <a:gd name="T16" fmla="*/ 0 w 16"/>
                <a:gd name="T17" fmla="*/ 105 h 114"/>
                <a:gd name="T18" fmla="*/ 0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16" y="0"/>
                  </a:moveTo>
                  <a:lnTo>
                    <a:pt x="16" y="26"/>
                  </a:lnTo>
                  <a:lnTo>
                    <a:pt x="16" y="35"/>
                  </a:lnTo>
                  <a:lnTo>
                    <a:pt x="16" y="43"/>
                  </a:lnTo>
                  <a:lnTo>
                    <a:pt x="16" y="52"/>
                  </a:lnTo>
                  <a:lnTo>
                    <a:pt x="16" y="70"/>
                  </a:lnTo>
                  <a:lnTo>
                    <a:pt x="0" y="79"/>
                  </a:lnTo>
                  <a:lnTo>
                    <a:pt x="0" y="87"/>
                  </a:lnTo>
                  <a:lnTo>
                    <a:pt x="0" y="105"/>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32" name="Freeform 703"/>
            <p:cNvSpPr>
              <a:spLocks/>
            </p:cNvSpPr>
            <p:nvPr/>
          </p:nvSpPr>
          <p:spPr bwMode="auto">
            <a:xfrm>
              <a:off x="2076" y="3463"/>
              <a:ext cx="32" cy="79"/>
            </a:xfrm>
            <a:custGeom>
              <a:avLst/>
              <a:gdLst>
                <a:gd name="T0" fmla="*/ 0 w 32"/>
                <a:gd name="T1" fmla="*/ 0 h 79"/>
                <a:gd name="T2" fmla="*/ 0 w 32"/>
                <a:gd name="T3" fmla="*/ 18 h 79"/>
                <a:gd name="T4" fmla="*/ 8 w 32"/>
                <a:gd name="T5" fmla="*/ 27 h 79"/>
                <a:gd name="T6" fmla="*/ 16 w 32"/>
                <a:gd name="T7" fmla="*/ 27 h 79"/>
                <a:gd name="T8" fmla="*/ 16 w 32"/>
                <a:gd name="T9" fmla="*/ 35 h 79"/>
                <a:gd name="T10" fmla="*/ 32 w 32"/>
                <a:gd name="T11" fmla="*/ 44 h 79"/>
                <a:gd name="T12" fmla="*/ 32 w 32"/>
                <a:gd name="T13" fmla="*/ 62 h 79"/>
                <a:gd name="T14" fmla="*/ 32 w 32"/>
                <a:gd name="T15" fmla="*/ 71 h 79"/>
                <a:gd name="T16" fmla="*/ 32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0" y="0"/>
                  </a:moveTo>
                  <a:lnTo>
                    <a:pt x="0" y="18"/>
                  </a:lnTo>
                  <a:lnTo>
                    <a:pt x="8" y="27"/>
                  </a:lnTo>
                  <a:lnTo>
                    <a:pt x="16" y="27"/>
                  </a:lnTo>
                  <a:lnTo>
                    <a:pt x="16" y="35"/>
                  </a:lnTo>
                  <a:lnTo>
                    <a:pt x="32" y="44"/>
                  </a:lnTo>
                  <a:lnTo>
                    <a:pt x="32" y="62"/>
                  </a:lnTo>
                  <a:lnTo>
                    <a:pt x="32" y="71"/>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33" name="Freeform 704"/>
            <p:cNvSpPr>
              <a:spLocks/>
            </p:cNvSpPr>
            <p:nvPr/>
          </p:nvSpPr>
          <p:spPr bwMode="auto">
            <a:xfrm>
              <a:off x="2124" y="3446"/>
              <a:ext cx="24" cy="149"/>
            </a:xfrm>
            <a:custGeom>
              <a:avLst/>
              <a:gdLst>
                <a:gd name="T0" fmla="*/ 0 w 24"/>
                <a:gd name="T1" fmla="*/ 0 h 149"/>
                <a:gd name="T2" fmla="*/ 0 w 24"/>
                <a:gd name="T3" fmla="*/ 9 h 149"/>
                <a:gd name="T4" fmla="*/ 0 w 24"/>
                <a:gd name="T5" fmla="*/ 35 h 149"/>
                <a:gd name="T6" fmla="*/ 0 w 24"/>
                <a:gd name="T7" fmla="*/ 44 h 149"/>
                <a:gd name="T8" fmla="*/ 0 w 24"/>
                <a:gd name="T9" fmla="*/ 52 h 149"/>
                <a:gd name="T10" fmla="*/ 8 w 24"/>
                <a:gd name="T11" fmla="*/ 61 h 149"/>
                <a:gd name="T12" fmla="*/ 8 w 24"/>
                <a:gd name="T13" fmla="*/ 88 h 149"/>
                <a:gd name="T14" fmla="*/ 24 w 24"/>
                <a:gd name="T15" fmla="*/ 96 h 149"/>
                <a:gd name="T16" fmla="*/ 24 w 24"/>
                <a:gd name="T17" fmla="*/ 114 h 149"/>
                <a:gd name="T18" fmla="*/ 24 w 24"/>
                <a:gd name="T19" fmla="*/ 123 h 149"/>
                <a:gd name="T20" fmla="*/ 24 w 24"/>
                <a:gd name="T21" fmla="*/ 132 h 149"/>
                <a:gd name="T22" fmla="*/ 8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0" y="0"/>
                  </a:moveTo>
                  <a:lnTo>
                    <a:pt x="0" y="9"/>
                  </a:lnTo>
                  <a:lnTo>
                    <a:pt x="0" y="35"/>
                  </a:lnTo>
                  <a:lnTo>
                    <a:pt x="0" y="44"/>
                  </a:lnTo>
                  <a:lnTo>
                    <a:pt x="0" y="52"/>
                  </a:lnTo>
                  <a:lnTo>
                    <a:pt x="8" y="61"/>
                  </a:lnTo>
                  <a:lnTo>
                    <a:pt x="8" y="88"/>
                  </a:lnTo>
                  <a:lnTo>
                    <a:pt x="24" y="96"/>
                  </a:lnTo>
                  <a:lnTo>
                    <a:pt x="24" y="114"/>
                  </a:lnTo>
                  <a:lnTo>
                    <a:pt x="24" y="123"/>
                  </a:lnTo>
                  <a:lnTo>
                    <a:pt x="24" y="132"/>
                  </a:lnTo>
                  <a:lnTo>
                    <a:pt x="8"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34" name="Freeform 705"/>
            <p:cNvSpPr>
              <a:spLocks/>
            </p:cNvSpPr>
            <p:nvPr/>
          </p:nvSpPr>
          <p:spPr bwMode="auto">
            <a:xfrm>
              <a:off x="2108" y="3384"/>
              <a:ext cx="72" cy="114"/>
            </a:xfrm>
            <a:custGeom>
              <a:avLst/>
              <a:gdLst>
                <a:gd name="T0" fmla="*/ 0 w 72"/>
                <a:gd name="T1" fmla="*/ 0 h 114"/>
                <a:gd name="T2" fmla="*/ 8 w 72"/>
                <a:gd name="T3" fmla="*/ 9 h 114"/>
                <a:gd name="T4" fmla="*/ 16 w 72"/>
                <a:gd name="T5" fmla="*/ 27 h 114"/>
                <a:gd name="T6" fmla="*/ 24 w 72"/>
                <a:gd name="T7" fmla="*/ 27 h 114"/>
                <a:gd name="T8" fmla="*/ 40 w 72"/>
                <a:gd name="T9" fmla="*/ 35 h 114"/>
                <a:gd name="T10" fmla="*/ 48 w 72"/>
                <a:gd name="T11" fmla="*/ 44 h 114"/>
                <a:gd name="T12" fmla="*/ 56 w 72"/>
                <a:gd name="T13" fmla="*/ 62 h 114"/>
                <a:gd name="T14" fmla="*/ 56 w 72"/>
                <a:gd name="T15" fmla="*/ 71 h 114"/>
                <a:gd name="T16" fmla="*/ 56 w 72"/>
                <a:gd name="T17" fmla="*/ 79 h 114"/>
                <a:gd name="T18" fmla="*/ 56 w 72"/>
                <a:gd name="T19" fmla="*/ 97 h 114"/>
                <a:gd name="T20" fmla="*/ 72 w 72"/>
                <a:gd name="T21" fmla="*/ 106 h 114"/>
                <a:gd name="T22" fmla="*/ 72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0" y="0"/>
                  </a:moveTo>
                  <a:lnTo>
                    <a:pt x="8" y="9"/>
                  </a:lnTo>
                  <a:lnTo>
                    <a:pt x="16" y="27"/>
                  </a:lnTo>
                  <a:lnTo>
                    <a:pt x="24" y="27"/>
                  </a:lnTo>
                  <a:lnTo>
                    <a:pt x="40" y="35"/>
                  </a:lnTo>
                  <a:lnTo>
                    <a:pt x="48" y="44"/>
                  </a:lnTo>
                  <a:lnTo>
                    <a:pt x="56" y="62"/>
                  </a:lnTo>
                  <a:lnTo>
                    <a:pt x="56" y="71"/>
                  </a:lnTo>
                  <a:lnTo>
                    <a:pt x="56" y="79"/>
                  </a:lnTo>
                  <a:lnTo>
                    <a:pt x="56" y="97"/>
                  </a:lnTo>
                  <a:lnTo>
                    <a:pt x="72" y="106"/>
                  </a:lnTo>
                  <a:lnTo>
                    <a:pt x="72"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35" name="Freeform 706"/>
            <p:cNvSpPr>
              <a:spLocks/>
            </p:cNvSpPr>
            <p:nvPr/>
          </p:nvSpPr>
          <p:spPr bwMode="auto">
            <a:xfrm>
              <a:off x="1764" y="3446"/>
              <a:ext cx="48" cy="88"/>
            </a:xfrm>
            <a:custGeom>
              <a:avLst/>
              <a:gdLst>
                <a:gd name="T0" fmla="*/ 48 w 48"/>
                <a:gd name="T1" fmla="*/ 0 h 88"/>
                <a:gd name="T2" fmla="*/ 32 w 48"/>
                <a:gd name="T3" fmla="*/ 0 h 88"/>
                <a:gd name="T4" fmla="*/ 24 w 48"/>
                <a:gd name="T5" fmla="*/ 9 h 88"/>
                <a:gd name="T6" fmla="*/ 24 w 48"/>
                <a:gd name="T7" fmla="*/ 17 h 88"/>
                <a:gd name="T8" fmla="*/ 24 w 48"/>
                <a:gd name="T9" fmla="*/ 35 h 88"/>
                <a:gd name="T10" fmla="*/ 24 w 48"/>
                <a:gd name="T11" fmla="*/ 44 h 88"/>
                <a:gd name="T12" fmla="*/ 16 w 48"/>
                <a:gd name="T13" fmla="*/ 52 h 88"/>
                <a:gd name="T14" fmla="*/ 16 w 48"/>
                <a:gd name="T15" fmla="*/ 61 h 88"/>
                <a:gd name="T16" fmla="*/ 16 w 48"/>
                <a:gd name="T17" fmla="*/ 79 h 88"/>
                <a:gd name="T18" fmla="*/ 16 w 48"/>
                <a:gd name="T19" fmla="*/ 88 h 88"/>
                <a:gd name="T20" fmla="*/ 0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48" y="0"/>
                  </a:moveTo>
                  <a:lnTo>
                    <a:pt x="32" y="0"/>
                  </a:lnTo>
                  <a:lnTo>
                    <a:pt x="24" y="9"/>
                  </a:lnTo>
                  <a:lnTo>
                    <a:pt x="24" y="17"/>
                  </a:lnTo>
                  <a:lnTo>
                    <a:pt x="24" y="35"/>
                  </a:lnTo>
                  <a:lnTo>
                    <a:pt x="24" y="44"/>
                  </a:lnTo>
                  <a:lnTo>
                    <a:pt x="16" y="52"/>
                  </a:lnTo>
                  <a:lnTo>
                    <a:pt x="16" y="61"/>
                  </a:lnTo>
                  <a:lnTo>
                    <a:pt x="16" y="79"/>
                  </a:lnTo>
                  <a:lnTo>
                    <a:pt x="16" y="88"/>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36" name="Freeform 707"/>
            <p:cNvSpPr>
              <a:spLocks/>
            </p:cNvSpPr>
            <p:nvPr/>
          </p:nvSpPr>
          <p:spPr bwMode="auto">
            <a:xfrm>
              <a:off x="1844" y="3498"/>
              <a:ext cx="40" cy="80"/>
            </a:xfrm>
            <a:custGeom>
              <a:avLst/>
              <a:gdLst>
                <a:gd name="T0" fmla="*/ 0 w 40"/>
                <a:gd name="T1" fmla="*/ 0 h 80"/>
                <a:gd name="T2" fmla="*/ 16 w 40"/>
                <a:gd name="T3" fmla="*/ 0 h 80"/>
                <a:gd name="T4" fmla="*/ 32 w 40"/>
                <a:gd name="T5" fmla="*/ 0 h 80"/>
                <a:gd name="T6" fmla="*/ 32 w 40"/>
                <a:gd name="T7" fmla="*/ 9 h 80"/>
                <a:gd name="T8" fmla="*/ 40 w 40"/>
                <a:gd name="T9" fmla="*/ 27 h 80"/>
                <a:gd name="T10" fmla="*/ 40 w 40"/>
                <a:gd name="T11" fmla="*/ 36 h 80"/>
                <a:gd name="T12" fmla="*/ 40 w 40"/>
                <a:gd name="T13" fmla="*/ 44 h 80"/>
                <a:gd name="T14" fmla="*/ 40 w 40"/>
                <a:gd name="T15" fmla="*/ 62 h 80"/>
                <a:gd name="T16" fmla="*/ 40 w 40"/>
                <a:gd name="T17" fmla="*/ 71 h 80"/>
                <a:gd name="T18" fmla="*/ 4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0" y="0"/>
                  </a:moveTo>
                  <a:lnTo>
                    <a:pt x="16" y="0"/>
                  </a:lnTo>
                  <a:lnTo>
                    <a:pt x="32" y="0"/>
                  </a:lnTo>
                  <a:lnTo>
                    <a:pt x="32" y="9"/>
                  </a:lnTo>
                  <a:lnTo>
                    <a:pt x="40" y="27"/>
                  </a:lnTo>
                  <a:lnTo>
                    <a:pt x="40" y="36"/>
                  </a:lnTo>
                  <a:lnTo>
                    <a:pt x="40" y="44"/>
                  </a:lnTo>
                  <a:lnTo>
                    <a:pt x="40" y="62"/>
                  </a:lnTo>
                  <a:lnTo>
                    <a:pt x="40" y="71"/>
                  </a:lnTo>
                  <a:lnTo>
                    <a:pt x="4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37" name="Freeform 708"/>
            <p:cNvSpPr>
              <a:spLocks/>
            </p:cNvSpPr>
            <p:nvPr/>
          </p:nvSpPr>
          <p:spPr bwMode="auto">
            <a:xfrm>
              <a:off x="1844" y="3411"/>
              <a:ext cx="32" cy="79"/>
            </a:xfrm>
            <a:custGeom>
              <a:avLst/>
              <a:gdLst>
                <a:gd name="T0" fmla="*/ 0 w 32"/>
                <a:gd name="T1" fmla="*/ 8 h 79"/>
                <a:gd name="T2" fmla="*/ 8 w 32"/>
                <a:gd name="T3" fmla="*/ 0 h 79"/>
                <a:gd name="T4" fmla="*/ 8 w 32"/>
                <a:gd name="T5" fmla="*/ 8 h 79"/>
                <a:gd name="T6" fmla="*/ 8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32 w 32"/>
                <a:gd name="T19" fmla="*/ 70 h 79"/>
                <a:gd name="T20" fmla="*/ 32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0" y="8"/>
                  </a:moveTo>
                  <a:lnTo>
                    <a:pt x="8" y="0"/>
                  </a:lnTo>
                  <a:lnTo>
                    <a:pt x="8" y="8"/>
                  </a:lnTo>
                  <a:lnTo>
                    <a:pt x="8" y="17"/>
                  </a:lnTo>
                  <a:lnTo>
                    <a:pt x="16" y="17"/>
                  </a:lnTo>
                  <a:lnTo>
                    <a:pt x="16" y="35"/>
                  </a:lnTo>
                  <a:lnTo>
                    <a:pt x="16" y="44"/>
                  </a:lnTo>
                  <a:lnTo>
                    <a:pt x="16" y="52"/>
                  </a:lnTo>
                  <a:lnTo>
                    <a:pt x="16" y="70"/>
                  </a:lnTo>
                  <a:lnTo>
                    <a:pt x="32" y="70"/>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38" name="Freeform 709"/>
            <p:cNvSpPr>
              <a:spLocks/>
            </p:cNvSpPr>
            <p:nvPr/>
          </p:nvSpPr>
          <p:spPr bwMode="auto">
            <a:xfrm>
              <a:off x="2028" y="3534"/>
              <a:ext cx="48" cy="79"/>
            </a:xfrm>
            <a:custGeom>
              <a:avLst/>
              <a:gdLst>
                <a:gd name="T0" fmla="*/ 0 w 48"/>
                <a:gd name="T1" fmla="*/ 0 h 79"/>
                <a:gd name="T2" fmla="*/ 16 w 48"/>
                <a:gd name="T3" fmla="*/ 8 h 79"/>
                <a:gd name="T4" fmla="*/ 16 w 48"/>
                <a:gd name="T5" fmla="*/ 26 h 79"/>
                <a:gd name="T6" fmla="*/ 24 w 48"/>
                <a:gd name="T7" fmla="*/ 35 h 79"/>
                <a:gd name="T8" fmla="*/ 32 w 48"/>
                <a:gd name="T9" fmla="*/ 35 h 79"/>
                <a:gd name="T10" fmla="*/ 32 w 48"/>
                <a:gd name="T11" fmla="*/ 44 h 79"/>
                <a:gd name="T12" fmla="*/ 48 w 48"/>
                <a:gd name="T13" fmla="*/ 44 h 79"/>
                <a:gd name="T14" fmla="*/ 48 w 48"/>
                <a:gd name="T15" fmla="*/ 61 h 79"/>
                <a:gd name="T16" fmla="*/ 48 w 48"/>
                <a:gd name="T17" fmla="*/ 70 h 79"/>
                <a:gd name="T18" fmla="*/ 48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0" y="0"/>
                  </a:moveTo>
                  <a:lnTo>
                    <a:pt x="16" y="8"/>
                  </a:lnTo>
                  <a:lnTo>
                    <a:pt x="16" y="26"/>
                  </a:lnTo>
                  <a:lnTo>
                    <a:pt x="24" y="35"/>
                  </a:lnTo>
                  <a:lnTo>
                    <a:pt x="32" y="35"/>
                  </a:lnTo>
                  <a:lnTo>
                    <a:pt x="32" y="44"/>
                  </a:lnTo>
                  <a:lnTo>
                    <a:pt x="48" y="44"/>
                  </a:lnTo>
                  <a:lnTo>
                    <a:pt x="48" y="61"/>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39" name="Freeform 710"/>
            <p:cNvSpPr>
              <a:spLocks/>
            </p:cNvSpPr>
            <p:nvPr/>
          </p:nvSpPr>
          <p:spPr bwMode="auto">
            <a:xfrm>
              <a:off x="2044" y="3455"/>
              <a:ext cx="64" cy="35"/>
            </a:xfrm>
            <a:custGeom>
              <a:avLst/>
              <a:gdLst>
                <a:gd name="T0" fmla="*/ 0 w 64"/>
                <a:gd name="T1" fmla="*/ 0 h 35"/>
                <a:gd name="T2" fmla="*/ 8 w 64"/>
                <a:gd name="T3" fmla="*/ 0 h 35"/>
                <a:gd name="T4" fmla="*/ 16 w 64"/>
                <a:gd name="T5" fmla="*/ 0 h 35"/>
                <a:gd name="T6" fmla="*/ 32 w 64"/>
                <a:gd name="T7" fmla="*/ 0 h 35"/>
                <a:gd name="T8" fmla="*/ 32 w 64"/>
                <a:gd name="T9" fmla="*/ 8 h 35"/>
                <a:gd name="T10" fmla="*/ 40 w 64"/>
                <a:gd name="T11" fmla="*/ 8 h 35"/>
                <a:gd name="T12" fmla="*/ 48 w 64"/>
                <a:gd name="T13" fmla="*/ 26 h 35"/>
                <a:gd name="T14" fmla="*/ 64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0" y="0"/>
                  </a:moveTo>
                  <a:lnTo>
                    <a:pt x="8" y="0"/>
                  </a:lnTo>
                  <a:lnTo>
                    <a:pt x="16" y="0"/>
                  </a:lnTo>
                  <a:lnTo>
                    <a:pt x="32" y="0"/>
                  </a:lnTo>
                  <a:lnTo>
                    <a:pt x="32" y="8"/>
                  </a:lnTo>
                  <a:lnTo>
                    <a:pt x="40" y="8"/>
                  </a:lnTo>
                  <a:lnTo>
                    <a:pt x="48" y="26"/>
                  </a:lnTo>
                  <a:lnTo>
                    <a:pt x="64"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40" name="Freeform 711"/>
            <p:cNvSpPr>
              <a:spLocks/>
            </p:cNvSpPr>
            <p:nvPr/>
          </p:nvSpPr>
          <p:spPr bwMode="auto">
            <a:xfrm>
              <a:off x="2012" y="3455"/>
              <a:ext cx="16" cy="123"/>
            </a:xfrm>
            <a:custGeom>
              <a:avLst/>
              <a:gdLst>
                <a:gd name="T0" fmla="*/ 16 w 16"/>
                <a:gd name="T1" fmla="*/ 0 h 123"/>
                <a:gd name="T2" fmla="*/ 16 w 16"/>
                <a:gd name="T3" fmla="*/ 35 h 123"/>
                <a:gd name="T4" fmla="*/ 16 w 16"/>
                <a:gd name="T5" fmla="*/ 43 h 123"/>
                <a:gd name="T6" fmla="*/ 16 w 16"/>
                <a:gd name="T7" fmla="*/ 70 h 123"/>
                <a:gd name="T8" fmla="*/ 8 w 16"/>
                <a:gd name="T9" fmla="*/ 70 h 123"/>
                <a:gd name="T10" fmla="*/ 8 w 16"/>
                <a:gd name="T11" fmla="*/ 79 h 123"/>
                <a:gd name="T12" fmla="*/ 8 w 16"/>
                <a:gd name="T13" fmla="*/ 87 h 123"/>
                <a:gd name="T14" fmla="*/ 8 w 16"/>
                <a:gd name="T15" fmla="*/ 105 h 123"/>
                <a:gd name="T16" fmla="*/ 0 w 16"/>
                <a:gd name="T17" fmla="*/ 114 h 123"/>
                <a:gd name="T18" fmla="*/ 0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16" y="0"/>
                  </a:moveTo>
                  <a:lnTo>
                    <a:pt x="16" y="35"/>
                  </a:lnTo>
                  <a:lnTo>
                    <a:pt x="16" y="43"/>
                  </a:lnTo>
                  <a:lnTo>
                    <a:pt x="16" y="70"/>
                  </a:lnTo>
                  <a:lnTo>
                    <a:pt x="8" y="70"/>
                  </a:lnTo>
                  <a:lnTo>
                    <a:pt x="8" y="79"/>
                  </a:lnTo>
                  <a:lnTo>
                    <a:pt x="8" y="87"/>
                  </a:lnTo>
                  <a:lnTo>
                    <a:pt x="8" y="105"/>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41" name="Freeform 712"/>
            <p:cNvSpPr>
              <a:spLocks/>
            </p:cNvSpPr>
            <p:nvPr/>
          </p:nvSpPr>
          <p:spPr bwMode="auto">
            <a:xfrm>
              <a:off x="1980" y="3481"/>
              <a:ext cx="16" cy="61"/>
            </a:xfrm>
            <a:custGeom>
              <a:avLst/>
              <a:gdLst>
                <a:gd name="T0" fmla="*/ 0 w 16"/>
                <a:gd name="T1" fmla="*/ 0 h 61"/>
                <a:gd name="T2" fmla="*/ 8 w 16"/>
                <a:gd name="T3" fmla="*/ 9 h 61"/>
                <a:gd name="T4" fmla="*/ 16 w 16"/>
                <a:gd name="T5" fmla="*/ 17 h 61"/>
                <a:gd name="T6" fmla="*/ 16 w 16"/>
                <a:gd name="T7" fmla="*/ 26 h 61"/>
                <a:gd name="T8" fmla="*/ 16 w 16"/>
                <a:gd name="T9" fmla="*/ 44 h 61"/>
                <a:gd name="T10" fmla="*/ 16 w 16"/>
                <a:gd name="T11" fmla="*/ 53 h 61"/>
                <a:gd name="T12" fmla="*/ 16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0" y="0"/>
                  </a:moveTo>
                  <a:lnTo>
                    <a:pt x="8" y="9"/>
                  </a:lnTo>
                  <a:lnTo>
                    <a:pt x="16" y="17"/>
                  </a:lnTo>
                  <a:lnTo>
                    <a:pt x="16" y="26"/>
                  </a:lnTo>
                  <a:lnTo>
                    <a:pt x="16" y="44"/>
                  </a:lnTo>
                  <a:lnTo>
                    <a:pt x="16" y="53"/>
                  </a:lnTo>
                  <a:lnTo>
                    <a:pt x="16"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42" name="Freeform 713"/>
            <p:cNvSpPr>
              <a:spLocks/>
            </p:cNvSpPr>
            <p:nvPr/>
          </p:nvSpPr>
          <p:spPr bwMode="auto">
            <a:xfrm>
              <a:off x="1948" y="3507"/>
              <a:ext cx="16" cy="88"/>
            </a:xfrm>
            <a:custGeom>
              <a:avLst/>
              <a:gdLst>
                <a:gd name="T0" fmla="*/ 16 w 16"/>
                <a:gd name="T1" fmla="*/ 0 h 88"/>
                <a:gd name="T2" fmla="*/ 16 w 16"/>
                <a:gd name="T3" fmla="*/ 27 h 88"/>
                <a:gd name="T4" fmla="*/ 8 w 16"/>
                <a:gd name="T5" fmla="*/ 35 h 88"/>
                <a:gd name="T6" fmla="*/ 8 w 16"/>
                <a:gd name="T7" fmla="*/ 53 h 88"/>
                <a:gd name="T8" fmla="*/ 0 w 16"/>
                <a:gd name="T9" fmla="*/ 62 h 88"/>
                <a:gd name="T10" fmla="*/ 0 w 16"/>
                <a:gd name="T11" fmla="*/ 71 h 88"/>
                <a:gd name="T12" fmla="*/ 0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16" y="0"/>
                  </a:moveTo>
                  <a:lnTo>
                    <a:pt x="16" y="27"/>
                  </a:lnTo>
                  <a:lnTo>
                    <a:pt x="8" y="35"/>
                  </a:lnTo>
                  <a:lnTo>
                    <a:pt x="8"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43" name="Freeform 714"/>
            <p:cNvSpPr>
              <a:spLocks/>
            </p:cNvSpPr>
            <p:nvPr/>
          </p:nvSpPr>
          <p:spPr bwMode="auto">
            <a:xfrm>
              <a:off x="1908" y="3455"/>
              <a:ext cx="16" cy="123"/>
            </a:xfrm>
            <a:custGeom>
              <a:avLst/>
              <a:gdLst>
                <a:gd name="T0" fmla="*/ 8 w 16"/>
                <a:gd name="T1" fmla="*/ 0 h 123"/>
                <a:gd name="T2" fmla="*/ 8 w 16"/>
                <a:gd name="T3" fmla="*/ 8 h 123"/>
                <a:gd name="T4" fmla="*/ 16 w 16"/>
                <a:gd name="T5" fmla="*/ 26 h 123"/>
                <a:gd name="T6" fmla="*/ 16 w 16"/>
                <a:gd name="T7" fmla="*/ 35 h 123"/>
                <a:gd name="T8" fmla="*/ 8 w 16"/>
                <a:gd name="T9" fmla="*/ 43 h 123"/>
                <a:gd name="T10" fmla="*/ 8 w 16"/>
                <a:gd name="T11" fmla="*/ 52 h 123"/>
                <a:gd name="T12" fmla="*/ 8 w 16"/>
                <a:gd name="T13" fmla="*/ 70 h 123"/>
                <a:gd name="T14" fmla="*/ 8 w 16"/>
                <a:gd name="T15" fmla="*/ 79 h 123"/>
                <a:gd name="T16" fmla="*/ 0 w 16"/>
                <a:gd name="T17" fmla="*/ 87 h 123"/>
                <a:gd name="T18" fmla="*/ 0 w 16"/>
                <a:gd name="T19" fmla="*/ 105 h 123"/>
                <a:gd name="T20" fmla="*/ 0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16" y="26"/>
                  </a:lnTo>
                  <a:lnTo>
                    <a:pt x="16" y="35"/>
                  </a:lnTo>
                  <a:lnTo>
                    <a:pt x="8" y="43"/>
                  </a:lnTo>
                  <a:lnTo>
                    <a:pt x="8" y="52"/>
                  </a:lnTo>
                  <a:lnTo>
                    <a:pt x="8" y="70"/>
                  </a:lnTo>
                  <a:lnTo>
                    <a:pt x="8" y="79"/>
                  </a:lnTo>
                  <a:lnTo>
                    <a:pt x="0" y="87"/>
                  </a:lnTo>
                  <a:lnTo>
                    <a:pt x="0" y="105"/>
                  </a:lnTo>
                  <a:lnTo>
                    <a:pt x="0"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44" name="Freeform 715"/>
            <p:cNvSpPr>
              <a:spLocks/>
            </p:cNvSpPr>
            <p:nvPr/>
          </p:nvSpPr>
          <p:spPr bwMode="auto">
            <a:xfrm>
              <a:off x="1788" y="3490"/>
              <a:ext cx="40" cy="105"/>
            </a:xfrm>
            <a:custGeom>
              <a:avLst/>
              <a:gdLst>
                <a:gd name="T0" fmla="*/ 32 w 40"/>
                <a:gd name="T1" fmla="*/ 0 h 105"/>
                <a:gd name="T2" fmla="*/ 40 w 40"/>
                <a:gd name="T3" fmla="*/ 8 h 105"/>
                <a:gd name="T4" fmla="*/ 32 w 40"/>
                <a:gd name="T5" fmla="*/ 17 h 105"/>
                <a:gd name="T6" fmla="*/ 24 w 40"/>
                <a:gd name="T7" fmla="*/ 35 h 105"/>
                <a:gd name="T8" fmla="*/ 8 w 40"/>
                <a:gd name="T9" fmla="*/ 44 h 105"/>
                <a:gd name="T10" fmla="*/ 8 w 40"/>
                <a:gd name="T11" fmla="*/ 52 h 105"/>
                <a:gd name="T12" fmla="*/ 0 w 40"/>
                <a:gd name="T13" fmla="*/ 70 h 105"/>
                <a:gd name="T14" fmla="*/ 0 w 40"/>
                <a:gd name="T15" fmla="*/ 79 h 105"/>
                <a:gd name="T16" fmla="*/ 0 w 40"/>
                <a:gd name="T17" fmla="*/ 88 h 105"/>
                <a:gd name="T18" fmla="*/ 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32" y="0"/>
                  </a:moveTo>
                  <a:lnTo>
                    <a:pt x="40" y="8"/>
                  </a:lnTo>
                  <a:lnTo>
                    <a:pt x="32" y="17"/>
                  </a:lnTo>
                  <a:lnTo>
                    <a:pt x="24" y="35"/>
                  </a:lnTo>
                  <a:lnTo>
                    <a:pt x="8" y="44"/>
                  </a:lnTo>
                  <a:lnTo>
                    <a:pt x="8" y="52"/>
                  </a:lnTo>
                  <a:lnTo>
                    <a:pt x="0" y="70"/>
                  </a:lnTo>
                  <a:lnTo>
                    <a:pt x="0" y="79"/>
                  </a:lnTo>
                  <a:lnTo>
                    <a:pt x="0" y="88"/>
                  </a:lnTo>
                  <a:lnTo>
                    <a:pt x="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45" name="Freeform 716"/>
            <p:cNvSpPr>
              <a:spLocks/>
            </p:cNvSpPr>
            <p:nvPr/>
          </p:nvSpPr>
          <p:spPr bwMode="auto">
            <a:xfrm>
              <a:off x="1724" y="3463"/>
              <a:ext cx="64" cy="115"/>
            </a:xfrm>
            <a:custGeom>
              <a:avLst/>
              <a:gdLst>
                <a:gd name="T0" fmla="*/ 64 w 64"/>
                <a:gd name="T1" fmla="*/ 0 h 115"/>
                <a:gd name="T2" fmla="*/ 56 w 64"/>
                <a:gd name="T3" fmla="*/ 18 h 115"/>
                <a:gd name="T4" fmla="*/ 56 w 64"/>
                <a:gd name="T5" fmla="*/ 27 h 115"/>
                <a:gd name="T6" fmla="*/ 40 w 64"/>
                <a:gd name="T7" fmla="*/ 27 h 115"/>
                <a:gd name="T8" fmla="*/ 32 w 64"/>
                <a:gd name="T9" fmla="*/ 27 h 115"/>
                <a:gd name="T10" fmla="*/ 32 w 64"/>
                <a:gd name="T11" fmla="*/ 35 h 115"/>
                <a:gd name="T12" fmla="*/ 32 w 64"/>
                <a:gd name="T13" fmla="*/ 44 h 115"/>
                <a:gd name="T14" fmla="*/ 24 w 64"/>
                <a:gd name="T15" fmla="*/ 62 h 115"/>
                <a:gd name="T16" fmla="*/ 16 w 64"/>
                <a:gd name="T17" fmla="*/ 71 h 115"/>
                <a:gd name="T18" fmla="*/ 16 w 64"/>
                <a:gd name="T19" fmla="*/ 79 h 115"/>
                <a:gd name="T20" fmla="*/ 16 w 64"/>
                <a:gd name="T21" fmla="*/ 97 h 115"/>
                <a:gd name="T22" fmla="*/ 0 w 64"/>
                <a:gd name="T23" fmla="*/ 97 h 115"/>
                <a:gd name="T24" fmla="*/ 0 w 64"/>
                <a:gd name="T25" fmla="*/ 106 h 115"/>
                <a:gd name="T26" fmla="*/ 0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64" y="0"/>
                  </a:moveTo>
                  <a:lnTo>
                    <a:pt x="56" y="18"/>
                  </a:lnTo>
                  <a:lnTo>
                    <a:pt x="56" y="27"/>
                  </a:lnTo>
                  <a:lnTo>
                    <a:pt x="40" y="27"/>
                  </a:lnTo>
                  <a:lnTo>
                    <a:pt x="32" y="27"/>
                  </a:lnTo>
                  <a:lnTo>
                    <a:pt x="32" y="35"/>
                  </a:lnTo>
                  <a:lnTo>
                    <a:pt x="32" y="44"/>
                  </a:lnTo>
                  <a:lnTo>
                    <a:pt x="24" y="62"/>
                  </a:lnTo>
                  <a:lnTo>
                    <a:pt x="16" y="71"/>
                  </a:lnTo>
                  <a:lnTo>
                    <a:pt x="16" y="79"/>
                  </a:lnTo>
                  <a:lnTo>
                    <a:pt x="16" y="97"/>
                  </a:lnTo>
                  <a:lnTo>
                    <a:pt x="0" y="97"/>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46" name="Freeform 717"/>
            <p:cNvSpPr>
              <a:spLocks/>
            </p:cNvSpPr>
            <p:nvPr/>
          </p:nvSpPr>
          <p:spPr bwMode="auto">
            <a:xfrm>
              <a:off x="2132" y="3507"/>
              <a:ext cx="48" cy="88"/>
            </a:xfrm>
            <a:custGeom>
              <a:avLst/>
              <a:gdLst>
                <a:gd name="T0" fmla="*/ 0 w 48"/>
                <a:gd name="T1" fmla="*/ 0 h 88"/>
                <a:gd name="T2" fmla="*/ 0 w 48"/>
                <a:gd name="T3" fmla="*/ 18 h 88"/>
                <a:gd name="T4" fmla="*/ 0 w 48"/>
                <a:gd name="T5" fmla="*/ 27 h 88"/>
                <a:gd name="T6" fmla="*/ 16 w 48"/>
                <a:gd name="T7" fmla="*/ 27 h 88"/>
                <a:gd name="T8" fmla="*/ 16 w 48"/>
                <a:gd name="T9" fmla="*/ 35 h 88"/>
                <a:gd name="T10" fmla="*/ 24 w 48"/>
                <a:gd name="T11" fmla="*/ 35 h 88"/>
                <a:gd name="T12" fmla="*/ 32 w 48"/>
                <a:gd name="T13" fmla="*/ 53 h 88"/>
                <a:gd name="T14" fmla="*/ 48 w 48"/>
                <a:gd name="T15" fmla="*/ 62 h 88"/>
                <a:gd name="T16" fmla="*/ 48 w 48"/>
                <a:gd name="T17" fmla="*/ 71 h 88"/>
                <a:gd name="T18" fmla="*/ 48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0" y="0"/>
                  </a:moveTo>
                  <a:lnTo>
                    <a:pt x="0" y="18"/>
                  </a:lnTo>
                  <a:lnTo>
                    <a:pt x="0" y="27"/>
                  </a:lnTo>
                  <a:lnTo>
                    <a:pt x="16" y="27"/>
                  </a:lnTo>
                  <a:lnTo>
                    <a:pt x="16" y="35"/>
                  </a:lnTo>
                  <a:lnTo>
                    <a:pt x="24" y="35"/>
                  </a:lnTo>
                  <a:lnTo>
                    <a:pt x="32" y="53"/>
                  </a:lnTo>
                  <a:lnTo>
                    <a:pt x="48" y="62"/>
                  </a:lnTo>
                  <a:lnTo>
                    <a:pt x="48" y="71"/>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47" name="Freeform 718"/>
            <p:cNvSpPr>
              <a:spLocks/>
            </p:cNvSpPr>
            <p:nvPr/>
          </p:nvSpPr>
          <p:spPr bwMode="auto">
            <a:xfrm>
              <a:off x="2092" y="3314"/>
              <a:ext cx="64" cy="53"/>
            </a:xfrm>
            <a:custGeom>
              <a:avLst/>
              <a:gdLst>
                <a:gd name="T0" fmla="*/ 0 w 64"/>
                <a:gd name="T1" fmla="*/ 0 h 53"/>
                <a:gd name="T2" fmla="*/ 24 w 64"/>
                <a:gd name="T3" fmla="*/ 17 h 53"/>
                <a:gd name="T4" fmla="*/ 32 w 64"/>
                <a:gd name="T5" fmla="*/ 17 h 53"/>
                <a:gd name="T6" fmla="*/ 40 w 64"/>
                <a:gd name="T7" fmla="*/ 17 h 53"/>
                <a:gd name="T8" fmla="*/ 56 w 64"/>
                <a:gd name="T9" fmla="*/ 17 h 53"/>
                <a:gd name="T10" fmla="*/ 64 w 64"/>
                <a:gd name="T11" fmla="*/ 26 h 53"/>
                <a:gd name="T12" fmla="*/ 64 w 64"/>
                <a:gd name="T13" fmla="*/ 35 h 53"/>
                <a:gd name="T14" fmla="*/ 64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0" y="0"/>
                  </a:moveTo>
                  <a:lnTo>
                    <a:pt x="24" y="17"/>
                  </a:lnTo>
                  <a:lnTo>
                    <a:pt x="32" y="17"/>
                  </a:lnTo>
                  <a:lnTo>
                    <a:pt x="40" y="17"/>
                  </a:lnTo>
                  <a:lnTo>
                    <a:pt x="56" y="17"/>
                  </a:lnTo>
                  <a:lnTo>
                    <a:pt x="64" y="26"/>
                  </a:lnTo>
                  <a:lnTo>
                    <a:pt x="64" y="35"/>
                  </a:lnTo>
                  <a:lnTo>
                    <a:pt x="64"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48" name="Freeform 719"/>
            <p:cNvSpPr>
              <a:spLocks/>
            </p:cNvSpPr>
            <p:nvPr/>
          </p:nvSpPr>
          <p:spPr bwMode="auto">
            <a:xfrm>
              <a:off x="1780" y="3314"/>
              <a:ext cx="96" cy="35"/>
            </a:xfrm>
            <a:custGeom>
              <a:avLst/>
              <a:gdLst>
                <a:gd name="T0" fmla="*/ 96 w 96"/>
                <a:gd name="T1" fmla="*/ 0 h 35"/>
                <a:gd name="T2" fmla="*/ 80 w 96"/>
                <a:gd name="T3" fmla="*/ 0 h 35"/>
                <a:gd name="T4" fmla="*/ 72 w 96"/>
                <a:gd name="T5" fmla="*/ 0 h 35"/>
                <a:gd name="T6" fmla="*/ 64 w 96"/>
                <a:gd name="T7" fmla="*/ 0 h 35"/>
                <a:gd name="T8" fmla="*/ 48 w 96"/>
                <a:gd name="T9" fmla="*/ 0 h 35"/>
                <a:gd name="T10" fmla="*/ 40 w 96"/>
                <a:gd name="T11" fmla="*/ 0 h 35"/>
                <a:gd name="T12" fmla="*/ 32 w 96"/>
                <a:gd name="T13" fmla="*/ 0 h 35"/>
                <a:gd name="T14" fmla="*/ 16 w 96"/>
                <a:gd name="T15" fmla="*/ 17 h 35"/>
                <a:gd name="T16" fmla="*/ 8 w 96"/>
                <a:gd name="T17" fmla="*/ 26 h 35"/>
                <a:gd name="T18" fmla="*/ 0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96" y="0"/>
                  </a:moveTo>
                  <a:lnTo>
                    <a:pt x="80" y="0"/>
                  </a:lnTo>
                  <a:lnTo>
                    <a:pt x="72" y="0"/>
                  </a:lnTo>
                  <a:lnTo>
                    <a:pt x="64" y="0"/>
                  </a:lnTo>
                  <a:lnTo>
                    <a:pt x="48" y="0"/>
                  </a:lnTo>
                  <a:lnTo>
                    <a:pt x="40" y="0"/>
                  </a:lnTo>
                  <a:lnTo>
                    <a:pt x="32" y="0"/>
                  </a:lnTo>
                  <a:lnTo>
                    <a:pt x="16" y="17"/>
                  </a:lnTo>
                  <a:lnTo>
                    <a:pt x="8"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49" name="Freeform 720"/>
            <p:cNvSpPr>
              <a:spLocks/>
            </p:cNvSpPr>
            <p:nvPr/>
          </p:nvSpPr>
          <p:spPr bwMode="auto">
            <a:xfrm>
              <a:off x="1780" y="3296"/>
              <a:ext cx="112" cy="44"/>
            </a:xfrm>
            <a:custGeom>
              <a:avLst/>
              <a:gdLst>
                <a:gd name="T0" fmla="*/ 112 w 112"/>
                <a:gd name="T1" fmla="*/ 0 h 44"/>
                <a:gd name="T2" fmla="*/ 104 w 112"/>
                <a:gd name="T3" fmla="*/ 0 h 44"/>
                <a:gd name="T4" fmla="*/ 96 w 112"/>
                <a:gd name="T5" fmla="*/ 0 h 44"/>
                <a:gd name="T6" fmla="*/ 80 w 112"/>
                <a:gd name="T7" fmla="*/ 0 h 44"/>
                <a:gd name="T8" fmla="*/ 72 w 112"/>
                <a:gd name="T9" fmla="*/ 0 h 44"/>
                <a:gd name="T10" fmla="*/ 64 w 112"/>
                <a:gd name="T11" fmla="*/ 0 h 44"/>
                <a:gd name="T12" fmla="*/ 48 w 112"/>
                <a:gd name="T13" fmla="*/ 0 h 44"/>
                <a:gd name="T14" fmla="*/ 40 w 112"/>
                <a:gd name="T15" fmla="*/ 9 h 44"/>
                <a:gd name="T16" fmla="*/ 32 w 112"/>
                <a:gd name="T17" fmla="*/ 9 h 44"/>
                <a:gd name="T18" fmla="*/ 32 w 112"/>
                <a:gd name="T19" fmla="*/ 18 h 44"/>
                <a:gd name="T20" fmla="*/ 16 w 112"/>
                <a:gd name="T21" fmla="*/ 18 h 44"/>
                <a:gd name="T22" fmla="*/ 8 w 112"/>
                <a:gd name="T23" fmla="*/ 35 h 44"/>
                <a:gd name="T24" fmla="*/ 0 w 112"/>
                <a:gd name="T25" fmla="*/ 35 h 44"/>
                <a:gd name="T26" fmla="*/ 0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112" y="0"/>
                  </a:moveTo>
                  <a:lnTo>
                    <a:pt x="104" y="0"/>
                  </a:lnTo>
                  <a:lnTo>
                    <a:pt x="96" y="0"/>
                  </a:lnTo>
                  <a:lnTo>
                    <a:pt x="80" y="0"/>
                  </a:lnTo>
                  <a:lnTo>
                    <a:pt x="72" y="0"/>
                  </a:lnTo>
                  <a:lnTo>
                    <a:pt x="64" y="0"/>
                  </a:lnTo>
                  <a:lnTo>
                    <a:pt x="48" y="0"/>
                  </a:lnTo>
                  <a:lnTo>
                    <a:pt x="40" y="9"/>
                  </a:lnTo>
                  <a:lnTo>
                    <a:pt x="32" y="9"/>
                  </a:lnTo>
                  <a:lnTo>
                    <a:pt x="32" y="18"/>
                  </a:lnTo>
                  <a:lnTo>
                    <a:pt x="16" y="18"/>
                  </a:lnTo>
                  <a:lnTo>
                    <a:pt x="8" y="35"/>
                  </a:lnTo>
                  <a:lnTo>
                    <a:pt x="0" y="35"/>
                  </a:lnTo>
                  <a:lnTo>
                    <a:pt x="0"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50" name="Freeform 721"/>
            <p:cNvSpPr>
              <a:spLocks/>
            </p:cNvSpPr>
            <p:nvPr/>
          </p:nvSpPr>
          <p:spPr bwMode="auto">
            <a:xfrm>
              <a:off x="1748" y="3375"/>
              <a:ext cx="64" cy="71"/>
            </a:xfrm>
            <a:custGeom>
              <a:avLst/>
              <a:gdLst>
                <a:gd name="T0" fmla="*/ 64 w 64"/>
                <a:gd name="T1" fmla="*/ 0 h 71"/>
                <a:gd name="T2" fmla="*/ 48 w 64"/>
                <a:gd name="T3" fmla="*/ 0 h 71"/>
                <a:gd name="T4" fmla="*/ 40 w 64"/>
                <a:gd name="T5" fmla="*/ 9 h 71"/>
                <a:gd name="T6" fmla="*/ 32 w 64"/>
                <a:gd name="T7" fmla="*/ 18 h 71"/>
                <a:gd name="T8" fmla="*/ 32 w 64"/>
                <a:gd name="T9" fmla="*/ 36 h 71"/>
                <a:gd name="T10" fmla="*/ 16 w 64"/>
                <a:gd name="T11" fmla="*/ 44 h 71"/>
                <a:gd name="T12" fmla="*/ 16 w 64"/>
                <a:gd name="T13" fmla="*/ 53 h 71"/>
                <a:gd name="T14" fmla="*/ 8 w 64"/>
                <a:gd name="T15" fmla="*/ 53 h 71"/>
                <a:gd name="T16" fmla="*/ 0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64" y="0"/>
                  </a:moveTo>
                  <a:lnTo>
                    <a:pt x="48" y="0"/>
                  </a:lnTo>
                  <a:lnTo>
                    <a:pt x="40" y="9"/>
                  </a:lnTo>
                  <a:lnTo>
                    <a:pt x="32" y="18"/>
                  </a:lnTo>
                  <a:lnTo>
                    <a:pt x="32" y="36"/>
                  </a:lnTo>
                  <a:lnTo>
                    <a:pt x="16" y="44"/>
                  </a:lnTo>
                  <a:lnTo>
                    <a:pt x="16" y="53"/>
                  </a:lnTo>
                  <a:lnTo>
                    <a:pt x="8" y="53"/>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51" name="Freeform 722"/>
            <p:cNvSpPr>
              <a:spLocks/>
            </p:cNvSpPr>
            <p:nvPr/>
          </p:nvSpPr>
          <p:spPr bwMode="auto">
            <a:xfrm>
              <a:off x="1692" y="3455"/>
              <a:ext cx="96" cy="43"/>
            </a:xfrm>
            <a:custGeom>
              <a:avLst/>
              <a:gdLst>
                <a:gd name="T0" fmla="*/ 96 w 96"/>
                <a:gd name="T1" fmla="*/ 0 h 43"/>
                <a:gd name="T2" fmla="*/ 88 w 96"/>
                <a:gd name="T3" fmla="*/ 0 h 43"/>
                <a:gd name="T4" fmla="*/ 72 w 96"/>
                <a:gd name="T5" fmla="*/ 8 h 43"/>
                <a:gd name="T6" fmla="*/ 64 w 96"/>
                <a:gd name="T7" fmla="*/ 8 h 43"/>
                <a:gd name="T8" fmla="*/ 56 w 96"/>
                <a:gd name="T9" fmla="*/ 26 h 43"/>
                <a:gd name="T10" fmla="*/ 48 w 96"/>
                <a:gd name="T11" fmla="*/ 26 h 43"/>
                <a:gd name="T12" fmla="*/ 32 w 96"/>
                <a:gd name="T13" fmla="*/ 26 h 43"/>
                <a:gd name="T14" fmla="*/ 24 w 96"/>
                <a:gd name="T15" fmla="*/ 26 h 43"/>
                <a:gd name="T16" fmla="*/ 16 w 96"/>
                <a:gd name="T17" fmla="*/ 35 h 43"/>
                <a:gd name="T18" fmla="*/ 0 w 96"/>
                <a:gd name="T19" fmla="*/ 35 h 43"/>
                <a:gd name="T20" fmla="*/ 0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96" y="0"/>
                  </a:moveTo>
                  <a:lnTo>
                    <a:pt x="88" y="0"/>
                  </a:lnTo>
                  <a:lnTo>
                    <a:pt x="72" y="8"/>
                  </a:lnTo>
                  <a:lnTo>
                    <a:pt x="64" y="8"/>
                  </a:lnTo>
                  <a:lnTo>
                    <a:pt x="56" y="26"/>
                  </a:lnTo>
                  <a:lnTo>
                    <a:pt x="48" y="26"/>
                  </a:lnTo>
                  <a:lnTo>
                    <a:pt x="32" y="26"/>
                  </a:lnTo>
                  <a:lnTo>
                    <a:pt x="24" y="26"/>
                  </a:lnTo>
                  <a:lnTo>
                    <a:pt x="16" y="35"/>
                  </a:lnTo>
                  <a:lnTo>
                    <a:pt x="0" y="35"/>
                  </a:lnTo>
                  <a:lnTo>
                    <a:pt x="0"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8570" name="Group 723"/>
          <p:cNvGrpSpPr>
            <a:grpSpLocks/>
          </p:cNvGrpSpPr>
          <p:nvPr/>
        </p:nvGrpSpPr>
        <p:grpSpPr bwMode="auto">
          <a:xfrm>
            <a:off x="1681163" y="2525713"/>
            <a:ext cx="685800" cy="573087"/>
            <a:chOff x="1748" y="2760"/>
            <a:chExt cx="480" cy="457"/>
          </a:xfrm>
        </p:grpSpPr>
        <p:sp>
          <p:nvSpPr>
            <p:cNvPr id="109393" name="Freeform 724"/>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232 w 232"/>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211"/>
                <a:gd name="T188" fmla="*/ 232 w 232"/>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lnTo>
                    <a:pt x="232"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94" name="Freeform 725"/>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211"/>
                <a:gd name="T185" fmla="*/ 232 w 232"/>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95" name="Freeform 726"/>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56 w 208"/>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8"/>
                <a:gd name="T187" fmla="*/ 0 h 255"/>
                <a:gd name="T188" fmla="*/ 208 w 208"/>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lnTo>
                    <a:pt x="56"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96" name="Freeform 727"/>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8"/>
                <a:gd name="T184" fmla="*/ 0 h 255"/>
                <a:gd name="T185" fmla="*/ 208 w 208"/>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97" name="Freeform 728"/>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40 w 280"/>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0"/>
                <a:gd name="T118" fmla="*/ 0 h 360"/>
                <a:gd name="T119" fmla="*/ 280 w 280"/>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lnTo>
                    <a:pt x="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98" name="Freeform 729"/>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80"/>
                <a:gd name="T115" fmla="*/ 0 h 360"/>
                <a:gd name="T116" fmla="*/ 280 w 280"/>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99" name="Freeform 730"/>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40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lnTo>
                    <a:pt x="40"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00" name="Freeform 731"/>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01" name="Freeform 732"/>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208 w 208"/>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8"/>
                <a:gd name="T139" fmla="*/ 0 h 457"/>
                <a:gd name="T140" fmla="*/ 208 w 208"/>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lnTo>
                    <a:pt x="208"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02" name="Freeform 733"/>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8"/>
                <a:gd name="T136" fmla="*/ 0 h 457"/>
                <a:gd name="T137" fmla="*/ 208 w 208"/>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03" name="Freeform 734"/>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232 w 232"/>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325"/>
                <a:gd name="T188" fmla="*/ 232 w 232"/>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lnTo>
                    <a:pt x="232"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404" name="Freeform 735"/>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325"/>
                <a:gd name="T185" fmla="*/ 232 w 232"/>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8571" name="Group 736"/>
          <p:cNvGrpSpPr>
            <a:grpSpLocks/>
          </p:cNvGrpSpPr>
          <p:nvPr/>
        </p:nvGrpSpPr>
        <p:grpSpPr bwMode="auto">
          <a:xfrm>
            <a:off x="2125663" y="3054350"/>
            <a:ext cx="774700" cy="614363"/>
            <a:chOff x="1692" y="3226"/>
            <a:chExt cx="488" cy="387"/>
          </a:xfrm>
        </p:grpSpPr>
        <p:sp>
          <p:nvSpPr>
            <p:cNvPr id="109346" name="Freeform 737"/>
            <p:cNvSpPr>
              <a:spLocks/>
            </p:cNvSpPr>
            <p:nvPr/>
          </p:nvSpPr>
          <p:spPr bwMode="auto">
            <a:xfrm>
              <a:off x="1996" y="3226"/>
              <a:ext cx="40" cy="53"/>
            </a:xfrm>
            <a:custGeom>
              <a:avLst/>
              <a:gdLst>
                <a:gd name="T0" fmla="*/ 0 w 40"/>
                <a:gd name="T1" fmla="*/ 0 h 53"/>
                <a:gd name="T2" fmla="*/ 0 w 40"/>
                <a:gd name="T3" fmla="*/ 9 h 53"/>
                <a:gd name="T4" fmla="*/ 0 w 40"/>
                <a:gd name="T5" fmla="*/ 18 h 53"/>
                <a:gd name="T6" fmla="*/ 8 w 40"/>
                <a:gd name="T7" fmla="*/ 18 h 53"/>
                <a:gd name="T8" fmla="*/ 24 w 40"/>
                <a:gd name="T9" fmla="*/ 18 h 53"/>
                <a:gd name="T10" fmla="*/ 24 w 40"/>
                <a:gd name="T11" fmla="*/ 35 h 53"/>
                <a:gd name="T12" fmla="*/ 32 w 40"/>
                <a:gd name="T13" fmla="*/ 35 h 53"/>
                <a:gd name="T14" fmla="*/ 32 w 40"/>
                <a:gd name="T15" fmla="*/ 44 h 53"/>
                <a:gd name="T16" fmla="*/ 40 w 40"/>
                <a:gd name="T17" fmla="*/ 44 h 53"/>
                <a:gd name="T18" fmla="*/ 4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0" y="0"/>
                  </a:moveTo>
                  <a:lnTo>
                    <a:pt x="0" y="9"/>
                  </a:lnTo>
                  <a:lnTo>
                    <a:pt x="0" y="18"/>
                  </a:lnTo>
                  <a:lnTo>
                    <a:pt x="8" y="18"/>
                  </a:lnTo>
                  <a:lnTo>
                    <a:pt x="24" y="18"/>
                  </a:lnTo>
                  <a:lnTo>
                    <a:pt x="24" y="35"/>
                  </a:lnTo>
                  <a:lnTo>
                    <a:pt x="32" y="35"/>
                  </a:lnTo>
                  <a:lnTo>
                    <a:pt x="32" y="44"/>
                  </a:lnTo>
                  <a:lnTo>
                    <a:pt x="40" y="44"/>
                  </a:lnTo>
                  <a:lnTo>
                    <a:pt x="4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47" name="Freeform 738"/>
            <p:cNvSpPr>
              <a:spLocks/>
            </p:cNvSpPr>
            <p:nvPr/>
          </p:nvSpPr>
          <p:spPr bwMode="auto">
            <a:xfrm>
              <a:off x="1940" y="3226"/>
              <a:ext cx="56" cy="97"/>
            </a:xfrm>
            <a:custGeom>
              <a:avLst/>
              <a:gdLst>
                <a:gd name="T0" fmla="*/ 56 w 56"/>
                <a:gd name="T1" fmla="*/ 0 h 97"/>
                <a:gd name="T2" fmla="*/ 56 w 56"/>
                <a:gd name="T3" fmla="*/ 9 h 97"/>
                <a:gd name="T4" fmla="*/ 56 w 56"/>
                <a:gd name="T5" fmla="*/ 18 h 97"/>
                <a:gd name="T6" fmla="*/ 48 w 56"/>
                <a:gd name="T7" fmla="*/ 35 h 97"/>
                <a:gd name="T8" fmla="*/ 32 w 56"/>
                <a:gd name="T9" fmla="*/ 44 h 97"/>
                <a:gd name="T10" fmla="*/ 24 w 56"/>
                <a:gd name="T11" fmla="*/ 53 h 97"/>
                <a:gd name="T12" fmla="*/ 16 w 56"/>
                <a:gd name="T13" fmla="*/ 62 h 97"/>
                <a:gd name="T14" fmla="*/ 0 w 56"/>
                <a:gd name="T15" fmla="*/ 79 h 97"/>
                <a:gd name="T16" fmla="*/ 0 w 56"/>
                <a:gd name="T17" fmla="*/ 88 h 97"/>
                <a:gd name="T18" fmla="*/ 0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56" y="0"/>
                  </a:moveTo>
                  <a:lnTo>
                    <a:pt x="56" y="9"/>
                  </a:lnTo>
                  <a:lnTo>
                    <a:pt x="56" y="18"/>
                  </a:lnTo>
                  <a:lnTo>
                    <a:pt x="48" y="35"/>
                  </a:lnTo>
                  <a:lnTo>
                    <a:pt x="32" y="44"/>
                  </a:lnTo>
                  <a:lnTo>
                    <a:pt x="24" y="53"/>
                  </a:lnTo>
                  <a:lnTo>
                    <a:pt x="16" y="62"/>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48" name="Freeform 739"/>
            <p:cNvSpPr>
              <a:spLocks/>
            </p:cNvSpPr>
            <p:nvPr/>
          </p:nvSpPr>
          <p:spPr bwMode="auto">
            <a:xfrm>
              <a:off x="1884" y="3226"/>
              <a:ext cx="80" cy="97"/>
            </a:xfrm>
            <a:custGeom>
              <a:avLst/>
              <a:gdLst>
                <a:gd name="T0" fmla="*/ 80 w 80"/>
                <a:gd name="T1" fmla="*/ 0 h 97"/>
                <a:gd name="T2" fmla="*/ 72 w 80"/>
                <a:gd name="T3" fmla="*/ 35 h 97"/>
                <a:gd name="T4" fmla="*/ 56 w 80"/>
                <a:gd name="T5" fmla="*/ 35 h 97"/>
                <a:gd name="T6" fmla="*/ 56 w 80"/>
                <a:gd name="T7" fmla="*/ 44 h 97"/>
                <a:gd name="T8" fmla="*/ 48 w 80"/>
                <a:gd name="T9" fmla="*/ 44 h 97"/>
                <a:gd name="T10" fmla="*/ 40 w 80"/>
                <a:gd name="T11" fmla="*/ 44 h 97"/>
                <a:gd name="T12" fmla="*/ 32 w 80"/>
                <a:gd name="T13" fmla="*/ 53 h 97"/>
                <a:gd name="T14" fmla="*/ 16 w 80"/>
                <a:gd name="T15" fmla="*/ 53 h 97"/>
                <a:gd name="T16" fmla="*/ 16 w 80"/>
                <a:gd name="T17" fmla="*/ 62 h 97"/>
                <a:gd name="T18" fmla="*/ 8 w 80"/>
                <a:gd name="T19" fmla="*/ 62 h 97"/>
                <a:gd name="T20" fmla="*/ 8 w 80"/>
                <a:gd name="T21" fmla="*/ 79 h 97"/>
                <a:gd name="T22" fmla="*/ 0 w 80"/>
                <a:gd name="T23" fmla="*/ 79 h 97"/>
                <a:gd name="T24" fmla="*/ 0 w 80"/>
                <a:gd name="T25" fmla="*/ 88 h 97"/>
                <a:gd name="T26" fmla="*/ 0 w 80"/>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
                <a:gd name="T43" fmla="*/ 0 h 97"/>
                <a:gd name="T44" fmla="*/ 80 w 80"/>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 h="97">
                  <a:moveTo>
                    <a:pt x="80" y="0"/>
                  </a:moveTo>
                  <a:lnTo>
                    <a:pt x="72" y="35"/>
                  </a:lnTo>
                  <a:lnTo>
                    <a:pt x="56" y="35"/>
                  </a:lnTo>
                  <a:lnTo>
                    <a:pt x="56" y="44"/>
                  </a:lnTo>
                  <a:lnTo>
                    <a:pt x="48" y="44"/>
                  </a:lnTo>
                  <a:lnTo>
                    <a:pt x="40" y="44"/>
                  </a:lnTo>
                  <a:lnTo>
                    <a:pt x="32" y="53"/>
                  </a:lnTo>
                  <a:lnTo>
                    <a:pt x="16" y="53"/>
                  </a:lnTo>
                  <a:lnTo>
                    <a:pt x="16" y="62"/>
                  </a:lnTo>
                  <a:lnTo>
                    <a:pt x="8" y="62"/>
                  </a:lnTo>
                  <a:lnTo>
                    <a:pt x="8" y="79"/>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49" name="Freeform 740"/>
            <p:cNvSpPr>
              <a:spLocks/>
            </p:cNvSpPr>
            <p:nvPr/>
          </p:nvSpPr>
          <p:spPr bwMode="auto">
            <a:xfrm>
              <a:off x="1972" y="3270"/>
              <a:ext cx="56" cy="114"/>
            </a:xfrm>
            <a:custGeom>
              <a:avLst/>
              <a:gdLst>
                <a:gd name="T0" fmla="*/ 0 w 56"/>
                <a:gd name="T1" fmla="*/ 0 h 114"/>
                <a:gd name="T2" fmla="*/ 0 w 56"/>
                <a:gd name="T3" fmla="*/ 9 h 114"/>
                <a:gd name="T4" fmla="*/ 0 w 56"/>
                <a:gd name="T5" fmla="*/ 18 h 114"/>
                <a:gd name="T6" fmla="*/ 0 w 56"/>
                <a:gd name="T7" fmla="*/ 35 h 114"/>
                <a:gd name="T8" fmla="*/ 16 w 56"/>
                <a:gd name="T9" fmla="*/ 44 h 114"/>
                <a:gd name="T10" fmla="*/ 24 w 56"/>
                <a:gd name="T11" fmla="*/ 53 h 114"/>
                <a:gd name="T12" fmla="*/ 48 w 56"/>
                <a:gd name="T13" fmla="*/ 70 h 114"/>
                <a:gd name="T14" fmla="*/ 48 w 56"/>
                <a:gd name="T15" fmla="*/ 79 h 114"/>
                <a:gd name="T16" fmla="*/ 48 w 56"/>
                <a:gd name="T17" fmla="*/ 88 h 114"/>
                <a:gd name="T18" fmla="*/ 56 w 56"/>
                <a:gd name="T19" fmla="*/ 88 h 114"/>
                <a:gd name="T20" fmla="*/ 56 w 56"/>
                <a:gd name="T21" fmla="*/ 105 h 114"/>
                <a:gd name="T22" fmla="*/ 56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0" y="0"/>
                  </a:moveTo>
                  <a:lnTo>
                    <a:pt x="0" y="9"/>
                  </a:lnTo>
                  <a:lnTo>
                    <a:pt x="0" y="18"/>
                  </a:lnTo>
                  <a:lnTo>
                    <a:pt x="0" y="35"/>
                  </a:lnTo>
                  <a:lnTo>
                    <a:pt x="16" y="44"/>
                  </a:lnTo>
                  <a:lnTo>
                    <a:pt x="24" y="53"/>
                  </a:lnTo>
                  <a:lnTo>
                    <a:pt x="48" y="70"/>
                  </a:lnTo>
                  <a:lnTo>
                    <a:pt x="48" y="79"/>
                  </a:lnTo>
                  <a:lnTo>
                    <a:pt x="48" y="88"/>
                  </a:lnTo>
                  <a:lnTo>
                    <a:pt x="56" y="88"/>
                  </a:lnTo>
                  <a:lnTo>
                    <a:pt x="56" y="105"/>
                  </a:lnTo>
                  <a:lnTo>
                    <a:pt x="5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50" name="Freeform 741"/>
            <p:cNvSpPr>
              <a:spLocks/>
            </p:cNvSpPr>
            <p:nvPr/>
          </p:nvSpPr>
          <p:spPr bwMode="auto">
            <a:xfrm>
              <a:off x="1900" y="3226"/>
              <a:ext cx="72" cy="158"/>
            </a:xfrm>
            <a:custGeom>
              <a:avLst/>
              <a:gdLst>
                <a:gd name="T0" fmla="*/ 72 w 72"/>
                <a:gd name="T1" fmla="*/ 0 h 158"/>
                <a:gd name="T2" fmla="*/ 64 w 72"/>
                <a:gd name="T3" fmla="*/ 44 h 158"/>
                <a:gd name="T4" fmla="*/ 64 w 72"/>
                <a:gd name="T5" fmla="*/ 53 h 158"/>
                <a:gd name="T6" fmla="*/ 56 w 72"/>
                <a:gd name="T7" fmla="*/ 53 h 158"/>
                <a:gd name="T8" fmla="*/ 56 w 72"/>
                <a:gd name="T9" fmla="*/ 62 h 158"/>
                <a:gd name="T10" fmla="*/ 40 w 72"/>
                <a:gd name="T11" fmla="*/ 79 h 158"/>
                <a:gd name="T12" fmla="*/ 32 w 72"/>
                <a:gd name="T13" fmla="*/ 79 h 158"/>
                <a:gd name="T14" fmla="*/ 32 w 72"/>
                <a:gd name="T15" fmla="*/ 88 h 158"/>
                <a:gd name="T16" fmla="*/ 24 w 72"/>
                <a:gd name="T17" fmla="*/ 88 h 158"/>
                <a:gd name="T18" fmla="*/ 24 w 72"/>
                <a:gd name="T19" fmla="*/ 97 h 158"/>
                <a:gd name="T20" fmla="*/ 24 w 72"/>
                <a:gd name="T21" fmla="*/ 114 h 158"/>
                <a:gd name="T22" fmla="*/ 16 w 72"/>
                <a:gd name="T23" fmla="*/ 114 h 158"/>
                <a:gd name="T24" fmla="*/ 16 w 72"/>
                <a:gd name="T25" fmla="*/ 123 h 158"/>
                <a:gd name="T26" fmla="*/ 0 w 72"/>
                <a:gd name="T27" fmla="*/ 132 h 158"/>
                <a:gd name="T28" fmla="*/ 0 w 72"/>
                <a:gd name="T29" fmla="*/ 149 h 158"/>
                <a:gd name="T30" fmla="*/ 16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72" y="0"/>
                  </a:moveTo>
                  <a:lnTo>
                    <a:pt x="64" y="44"/>
                  </a:lnTo>
                  <a:lnTo>
                    <a:pt x="64" y="53"/>
                  </a:lnTo>
                  <a:lnTo>
                    <a:pt x="56" y="53"/>
                  </a:lnTo>
                  <a:lnTo>
                    <a:pt x="56" y="62"/>
                  </a:lnTo>
                  <a:lnTo>
                    <a:pt x="40" y="79"/>
                  </a:lnTo>
                  <a:lnTo>
                    <a:pt x="32" y="79"/>
                  </a:lnTo>
                  <a:lnTo>
                    <a:pt x="32" y="88"/>
                  </a:lnTo>
                  <a:lnTo>
                    <a:pt x="24" y="88"/>
                  </a:lnTo>
                  <a:lnTo>
                    <a:pt x="24" y="97"/>
                  </a:lnTo>
                  <a:lnTo>
                    <a:pt x="24" y="114"/>
                  </a:lnTo>
                  <a:lnTo>
                    <a:pt x="16" y="114"/>
                  </a:lnTo>
                  <a:lnTo>
                    <a:pt x="16" y="123"/>
                  </a:lnTo>
                  <a:lnTo>
                    <a:pt x="0" y="132"/>
                  </a:lnTo>
                  <a:lnTo>
                    <a:pt x="0" y="149"/>
                  </a:lnTo>
                  <a:lnTo>
                    <a:pt x="16"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51" name="Freeform 742"/>
            <p:cNvSpPr>
              <a:spLocks/>
            </p:cNvSpPr>
            <p:nvPr/>
          </p:nvSpPr>
          <p:spPr bwMode="auto">
            <a:xfrm>
              <a:off x="1972" y="3226"/>
              <a:ext cx="96" cy="114"/>
            </a:xfrm>
            <a:custGeom>
              <a:avLst/>
              <a:gdLst>
                <a:gd name="T0" fmla="*/ 0 w 96"/>
                <a:gd name="T1" fmla="*/ 0 h 114"/>
                <a:gd name="T2" fmla="*/ 24 w 96"/>
                <a:gd name="T3" fmla="*/ 35 h 114"/>
                <a:gd name="T4" fmla="*/ 32 w 96"/>
                <a:gd name="T5" fmla="*/ 44 h 114"/>
                <a:gd name="T6" fmla="*/ 48 w 96"/>
                <a:gd name="T7" fmla="*/ 44 h 114"/>
                <a:gd name="T8" fmla="*/ 56 w 96"/>
                <a:gd name="T9" fmla="*/ 44 h 114"/>
                <a:gd name="T10" fmla="*/ 64 w 96"/>
                <a:gd name="T11" fmla="*/ 44 h 114"/>
                <a:gd name="T12" fmla="*/ 64 w 96"/>
                <a:gd name="T13" fmla="*/ 53 h 114"/>
                <a:gd name="T14" fmla="*/ 80 w 96"/>
                <a:gd name="T15" fmla="*/ 53 h 114"/>
                <a:gd name="T16" fmla="*/ 88 w 96"/>
                <a:gd name="T17" fmla="*/ 62 h 114"/>
                <a:gd name="T18" fmla="*/ 96 w 96"/>
                <a:gd name="T19" fmla="*/ 79 h 114"/>
                <a:gd name="T20" fmla="*/ 96 w 96"/>
                <a:gd name="T21" fmla="*/ 88 h 114"/>
                <a:gd name="T22" fmla="*/ 96 w 96"/>
                <a:gd name="T23" fmla="*/ 97 h 114"/>
                <a:gd name="T24" fmla="*/ 96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0" y="0"/>
                  </a:moveTo>
                  <a:lnTo>
                    <a:pt x="24" y="35"/>
                  </a:lnTo>
                  <a:lnTo>
                    <a:pt x="32" y="44"/>
                  </a:lnTo>
                  <a:lnTo>
                    <a:pt x="48" y="44"/>
                  </a:lnTo>
                  <a:lnTo>
                    <a:pt x="56" y="44"/>
                  </a:lnTo>
                  <a:lnTo>
                    <a:pt x="64" y="44"/>
                  </a:lnTo>
                  <a:lnTo>
                    <a:pt x="64" y="53"/>
                  </a:lnTo>
                  <a:lnTo>
                    <a:pt x="80" y="53"/>
                  </a:lnTo>
                  <a:lnTo>
                    <a:pt x="88" y="62"/>
                  </a:lnTo>
                  <a:lnTo>
                    <a:pt x="96" y="79"/>
                  </a:lnTo>
                  <a:lnTo>
                    <a:pt x="96" y="88"/>
                  </a:lnTo>
                  <a:lnTo>
                    <a:pt x="96" y="97"/>
                  </a:lnTo>
                  <a:lnTo>
                    <a:pt x="9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52" name="Freeform 743"/>
            <p:cNvSpPr>
              <a:spLocks/>
            </p:cNvSpPr>
            <p:nvPr/>
          </p:nvSpPr>
          <p:spPr bwMode="auto">
            <a:xfrm>
              <a:off x="1988" y="3270"/>
              <a:ext cx="40" cy="132"/>
            </a:xfrm>
            <a:custGeom>
              <a:avLst/>
              <a:gdLst>
                <a:gd name="T0" fmla="*/ 40 w 40"/>
                <a:gd name="T1" fmla="*/ 0 h 132"/>
                <a:gd name="T2" fmla="*/ 40 w 40"/>
                <a:gd name="T3" fmla="*/ 9 h 132"/>
                <a:gd name="T4" fmla="*/ 40 w 40"/>
                <a:gd name="T5" fmla="*/ 18 h 132"/>
                <a:gd name="T6" fmla="*/ 40 w 40"/>
                <a:gd name="T7" fmla="*/ 35 h 132"/>
                <a:gd name="T8" fmla="*/ 40 w 40"/>
                <a:gd name="T9" fmla="*/ 44 h 132"/>
                <a:gd name="T10" fmla="*/ 32 w 40"/>
                <a:gd name="T11" fmla="*/ 53 h 132"/>
                <a:gd name="T12" fmla="*/ 16 w 40"/>
                <a:gd name="T13" fmla="*/ 70 h 132"/>
                <a:gd name="T14" fmla="*/ 16 w 40"/>
                <a:gd name="T15" fmla="*/ 79 h 132"/>
                <a:gd name="T16" fmla="*/ 8 w 40"/>
                <a:gd name="T17" fmla="*/ 88 h 132"/>
                <a:gd name="T18" fmla="*/ 8 w 40"/>
                <a:gd name="T19" fmla="*/ 105 h 132"/>
                <a:gd name="T20" fmla="*/ 0 w 40"/>
                <a:gd name="T21" fmla="*/ 105 h 132"/>
                <a:gd name="T22" fmla="*/ 0 w 40"/>
                <a:gd name="T23" fmla="*/ 114 h 132"/>
                <a:gd name="T24" fmla="*/ 0 w 40"/>
                <a:gd name="T25" fmla="*/ 123 h 132"/>
                <a:gd name="T26" fmla="*/ 0 w 40"/>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132"/>
                <a:gd name="T44" fmla="*/ 40 w 40"/>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132">
                  <a:moveTo>
                    <a:pt x="40" y="0"/>
                  </a:moveTo>
                  <a:lnTo>
                    <a:pt x="40" y="9"/>
                  </a:lnTo>
                  <a:lnTo>
                    <a:pt x="40" y="18"/>
                  </a:lnTo>
                  <a:lnTo>
                    <a:pt x="40" y="35"/>
                  </a:lnTo>
                  <a:lnTo>
                    <a:pt x="40" y="44"/>
                  </a:lnTo>
                  <a:lnTo>
                    <a:pt x="32" y="53"/>
                  </a:lnTo>
                  <a:lnTo>
                    <a:pt x="16" y="70"/>
                  </a:lnTo>
                  <a:lnTo>
                    <a:pt x="16" y="79"/>
                  </a:lnTo>
                  <a:lnTo>
                    <a:pt x="8" y="88"/>
                  </a:lnTo>
                  <a:lnTo>
                    <a:pt x="8" y="105"/>
                  </a:lnTo>
                  <a:lnTo>
                    <a:pt x="0" y="105"/>
                  </a:lnTo>
                  <a:lnTo>
                    <a:pt x="0" y="114"/>
                  </a:lnTo>
                  <a:lnTo>
                    <a:pt x="0" y="123"/>
                  </a:lnTo>
                  <a:lnTo>
                    <a:pt x="0"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53" name="Freeform 744"/>
            <p:cNvSpPr>
              <a:spLocks/>
            </p:cNvSpPr>
            <p:nvPr/>
          </p:nvSpPr>
          <p:spPr bwMode="auto">
            <a:xfrm>
              <a:off x="1948" y="3305"/>
              <a:ext cx="40" cy="88"/>
            </a:xfrm>
            <a:custGeom>
              <a:avLst/>
              <a:gdLst>
                <a:gd name="T0" fmla="*/ 0 w 40"/>
                <a:gd name="T1" fmla="*/ 0 h 88"/>
                <a:gd name="T2" fmla="*/ 0 w 40"/>
                <a:gd name="T3" fmla="*/ 26 h 88"/>
                <a:gd name="T4" fmla="*/ 8 w 40"/>
                <a:gd name="T5" fmla="*/ 35 h 88"/>
                <a:gd name="T6" fmla="*/ 16 w 40"/>
                <a:gd name="T7" fmla="*/ 44 h 88"/>
                <a:gd name="T8" fmla="*/ 32 w 40"/>
                <a:gd name="T9" fmla="*/ 44 h 88"/>
                <a:gd name="T10" fmla="*/ 32 w 40"/>
                <a:gd name="T11" fmla="*/ 62 h 88"/>
                <a:gd name="T12" fmla="*/ 40 w 40"/>
                <a:gd name="T13" fmla="*/ 62 h 88"/>
                <a:gd name="T14" fmla="*/ 40 w 40"/>
                <a:gd name="T15" fmla="*/ 70 h 88"/>
                <a:gd name="T16" fmla="*/ 40 w 40"/>
                <a:gd name="T17" fmla="*/ 79 h 88"/>
                <a:gd name="T18" fmla="*/ 4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0" y="0"/>
                  </a:moveTo>
                  <a:lnTo>
                    <a:pt x="0" y="26"/>
                  </a:lnTo>
                  <a:lnTo>
                    <a:pt x="8" y="35"/>
                  </a:lnTo>
                  <a:lnTo>
                    <a:pt x="16" y="44"/>
                  </a:lnTo>
                  <a:lnTo>
                    <a:pt x="32" y="44"/>
                  </a:lnTo>
                  <a:lnTo>
                    <a:pt x="32" y="62"/>
                  </a:lnTo>
                  <a:lnTo>
                    <a:pt x="40" y="62"/>
                  </a:lnTo>
                  <a:lnTo>
                    <a:pt x="40" y="70"/>
                  </a:lnTo>
                  <a:lnTo>
                    <a:pt x="40" y="79"/>
                  </a:lnTo>
                  <a:lnTo>
                    <a:pt x="4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54" name="Freeform 745"/>
            <p:cNvSpPr>
              <a:spLocks/>
            </p:cNvSpPr>
            <p:nvPr/>
          </p:nvSpPr>
          <p:spPr bwMode="auto">
            <a:xfrm>
              <a:off x="1900" y="3279"/>
              <a:ext cx="64" cy="140"/>
            </a:xfrm>
            <a:custGeom>
              <a:avLst/>
              <a:gdLst>
                <a:gd name="T0" fmla="*/ 0 w 64"/>
                <a:gd name="T1" fmla="*/ 0 h 140"/>
                <a:gd name="T2" fmla="*/ 16 w 64"/>
                <a:gd name="T3" fmla="*/ 61 h 140"/>
                <a:gd name="T4" fmla="*/ 24 w 64"/>
                <a:gd name="T5" fmla="*/ 70 h 140"/>
                <a:gd name="T6" fmla="*/ 32 w 64"/>
                <a:gd name="T7" fmla="*/ 79 h 140"/>
                <a:gd name="T8" fmla="*/ 32 w 64"/>
                <a:gd name="T9" fmla="*/ 105 h 140"/>
                <a:gd name="T10" fmla="*/ 40 w 64"/>
                <a:gd name="T11" fmla="*/ 114 h 140"/>
                <a:gd name="T12" fmla="*/ 40 w 64"/>
                <a:gd name="T13" fmla="*/ 123 h 140"/>
                <a:gd name="T14" fmla="*/ 56 w 64"/>
                <a:gd name="T15" fmla="*/ 123 h 140"/>
                <a:gd name="T16" fmla="*/ 64 w 64"/>
                <a:gd name="T17" fmla="*/ 123 h 140"/>
                <a:gd name="T18" fmla="*/ 64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0" y="0"/>
                  </a:moveTo>
                  <a:lnTo>
                    <a:pt x="16" y="61"/>
                  </a:lnTo>
                  <a:lnTo>
                    <a:pt x="24" y="70"/>
                  </a:lnTo>
                  <a:lnTo>
                    <a:pt x="32" y="79"/>
                  </a:lnTo>
                  <a:lnTo>
                    <a:pt x="32" y="105"/>
                  </a:lnTo>
                  <a:lnTo>
                    <a:pt x="40" y="114"/>
                  </a:lnTo>
                  <a:lnTo>
                    <a:pt x="40" y="123"/>
                  </a:lnTo>
                  <a:lnTo>
                    <a:pt x="56" y="123"/>
                  </a:lnTo>
                  <a:lnTo>
                    <a:pt x="64" y="123"/>
                  </a:lnTo>
                  <a:lnTo>
                    <a:pt x="64"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55" name="Freeform 746"/>
            <p:cNvSpPr>
              <a:spLocks/>
            </p:cNvSpPr>
            <p:nvPr/>
          </p:nvSpPr>
          <p:spPr bwMode="auto">
            <a:xfrm>
              <a:off x="1852" y="3226"/>
              <a:ext cx="104" cy="193"/>
            </a:xfrm>
            <a:custGeom>
              <a:avLst/>
              <a:gdLst>
                <a:gd name="T0" fmla="*/ 104 w 104"/>
                <a:gd name="T1" fmla="*/ 0 h 193"/>
                <a:gd name="T2" fmla="*/ 80 w 104"/>
                <a:gd name="T3" fmla="*/ 18 h 193"/>
                <a:gd name="T4" fmla="*/ 72 w 104"/>
                <a:gd name="T5" fmla="*/ 35 h 193"/>
                <a:gd name="T6" fmla="*/ 64 w 104"/>
                <a:gd name="T7" fmla="*/ 44 h 193"/>
                <a:gd name="T8" fmla="*/ 64 w 104"/>
                <a:gd name="T9" fmla="*/ 53 h 193"/>
                <a:gd name="T10" fmla="*/ 48 w 104"/>
                <a:gd name="T11" fmla="*/ 53 h 193"/>
                <a:gd name="T12" fmla="*/ 48 w 104"/>
                <a:gd name="T13" fmla="*/ 62 h 193"/>
                <a:gd name="T14" fmla="*/ 40 w 104"/>
                <a:gd name="T15" fmla="*/ 62 h 193"/>
                <a:gd name="T16" fmla="*/ 32 w 104"/>
                <a:gd name="T17" fmla="*/ 79 h 193"/>
                <a:gd name="T18" fmla="*/ 32 w 104"/>
                <a:gd name="T19" fmla="*/ 88 h 193"/>
                <a:gd name="T20" fmla="*/ 16 w 104"/>
                <a:gd name="T21" fmla="*/ 88 h 193"/>
                <a:gd name="T22" fmla="*/ 16 w 104"/>
                <a:gd name="T23" fmla="*/ 97 h 193"/>
                <a:gd name="T24" fmla="*/ 8 w 104"/>
                <a:gd name="T25" fmla="*/ 97 h 193"/>
                <a:gd name="T26" fmla="*/ 8 w 104"/>
                <a:gd name="T27" fmla="*/ 114 h 193"/>
                <a:gd name="T28" fmla="*/ 8 w 104"/>
                <a:gd name="T29" fmla="*/ 123 h 193"/>
                <a:gd name="T30" fmla="*/ 0 w 104"/>
                <a:gd name="T31" fmla="*/ 132 h 193"/>
                <a:gd name="T32" fmla="*/ 0 w 104"/>
                <a:gd name="T33" fmla="*/ 149 h 193"/>
                <a:gd name="T34" fmla="*/ 0 w 104"/>
                <a:gd name="T35" fmla="*/ 158 h 193"/>
                <a:gd name="T36" fmla="*/ 0 w 104"/>
                <a:gd name="T37" fmla="*/ 167 h 193"/>
                <a:gd name="T38" fmla="*/ 0 w 104"/>
                <a:gd name="T39" fmla="*/ 176 h 193"/>
                <a:gd name="T40" fmla="*/ 0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104" y="0"/>
                  </a:moveTo>
                  <a:lnTo>
                    <a:pt x="80" y="18"/>
                  </a:lnTo>
                  <a:lnTo>
                    <a:pt x="72" y="35"/>
                  </a:lnTo>
                  <a:lnTo>
                    <a:pt x="64" y="44"/>
                  </a:lnTo>
                  <a:lnTo>
                    <a:pt x="64" y="53"/>
                  </a:lnTo>
                  <a:lnTo>
                    <a:pt x="48" y="53"/>
                  </a:lnTo>
                  <a:lnTo>
                    <a:pt x="48" y="62"/>
                  </a:lnTo>
                  <a:lnTo>
                    <a:pt x="40" y="62"/>
                  </a:lnTo>
                  <a:lnTo>
                    <a:pt x="32" y="79"/>
                  </a:lnTo>
                  <a:lnTo>
                    <a:pt x="32" y="88"/>
                  </a:lnTo>
                  <a:lnTo>
                    <a:pt x="16" y="88"/>
                  </a:lnTo>
                  <a:lnTo>
                    <a:pt x="16" y="97"/>
                  </a:lnTo>
                  <a:lnTo>
                    <a:pt x="8" y="97"/>
                  </a:lnTo>
                  <a:lnTo>
                    <a:pt x="8" y="114"/>
                  </a:lnTo>
                  <a:lnTo>
                    <a:pt x="8" y="123"/>
                  </a:lnTo>
                  <a:lnTo>
                    <a:pt x="0" y="132"/>
                  </a:lnTo>
                  <a:lnTo>
                    <a:pt x="0" y="149"/>
                  </a:lnTo>
                  <a:lnTo>
                    <a:pt x="0" y="158"/>
                  </a:lnTo>
                  <a:lnTo>
                    <a:pt x="0" y="167"/>
                  </a:lnTo>
                  <a:lnTo>
                    <a:pt x="0" y="176"/>
                  </a:lnTo>
                  <a:lnTo>
                    <a:pt x="0"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56" name="Freeform 747"/>
            <p:cNvSpPr>
              <a:spLocks/>
            </p:cNvSpPr>
            <p:nvPr/>
          </p:nvSpPr>
          <p:spPr bwMode="auto">
            <a:xfrm>
              <a:off x="2044" y="3305"/>
              <a:ext cx="16" cy="106"/>
            </a:xfrm>
            <a:custGeom>
              <a:avLst/>
              <a:gdLst>
                <a:gd name="T0" fmla="*/ 8 w 16"/>
                <a:gd name="T1" fmla="*/ 0 h 106"/>
                <a:gd name="T2" fmla="*/ 8 w 16"/>
                <a:gd name="T3" fmla="*/ 9 h 106"/>
                <a:gd name="T4" fmla="*/ 8 w 16"/>
                <a:gd name="T5" fmla="*/ 26 h 106"/>
                <a:gd name="T6" fmla="*/ 8 w 16"/>
                <a:gd name="T7" fmla="*/ 35 h 106"/>
                <a:gd name="T8" fmla="*/ 0 w 16"/>
                <a:gd name="T9" fmla="*/ 35 h 106"/>
                <a:gd name="T10" fmla="*/ 0 w 16"/>
                <a:gd name="T11" fmla="*/ 44 h 106"/>
                <a:gd name="T12" fmla="*/ 0 w 16"/>
                <a:gd name="T13" fmla="*/ 62 h 106"/>
                <a:gd name="T14" fmla="*/ 8 w 16"/>
                <a:gd name="T15" fmla="*/ 70 h 106"/>
                <a:gd name="T16" fmla="*/ 8 w 16"/>
                <a:gd name="T17" fmla="*/ 79 h 106"/>
                <a:gd name="T18" fmla="*/ 16 w 16"/>
                <a:gd name="T19" fmla="*/ 88 h 106"/>
                <a:gd name="T20" fmla="*/ 16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0" y="35"/>
                  </a:lnTo>
                  <a:lnTo>
                    <a:pt x="0" y="44"/>
                  </a:lnTo>
                  <a:lnTo>
                    <a:pt x="0" y="62"/>
                  </a:lnTo>
                  <a:lnTo>
                    <a:pt x="8" y="70"/>
                  </a:lnTo>
                  <a:lnTo>
                    <a:pt x="8" y="79"/>
                  </a:lnTo>
                  <a:lnTo>
                    <a:pt x="16" y="88"/>
                  </a:lnTo>
                  <a:lnTo>
                    <a:pt x="16"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57" name="Freeform 748"/>
            <p:cNvSpPr>
              <a:spLocks/>
            </p:cNvSpPr>
            <p:nvPr/>
          </p:nvSpPr>
          <p:spPr bwMode="auto">
            <a:xfrm>
              <a:off x="2020" y="3375"/>
              <a:ext cx="8" cy="62"/>
            </a:xfrm>
            <a:custGeom>
              <a:avLst/>
              <a:gdLst>
                <a:gd name="T0" fmla="*/ 8 w 8"/>
                <a:gd name="T1" fmla="*/ 0 h 62"/>
                <a:gd name="T2" fmla="*/ 0 w 8"/>
                <a:gd name="T3" fmla="*/ 9 h 62"/>
                <a:gd name="T4" fmla="*/ 0 w 8"/>
                <a:gd name="T5" fmla="*/ 18 h 62"/>
                <a:gd name="T6" fmla="*/ 0 w 8"/>
                <a:gd name="T7" fmla="*/ 27 h 62"/>
                <a:gd name="T8" fmla="*/ 0 w 8"/>
                <a:gd name="T9" fmla="*/ 44 h 62"/>
                <a:gd name="T10" fmla="*/ 0 w 8"/>
                <a:gd name="T11" fmla="*/ 53 h 62"/>
                <a:gd name="T12" fmla="*/ 0 w 8"/>
                <a:gd name="T13" fmla="*/ 62 h 62"/>
                <a:gd name="T14" fmla="*/ 0 60000 65536"/>
                <a:gd name="T15" fmla="*/ 0 60000 65536"/>
                <a:gd name="T16" fmla="*/ 0 60000 65536"/>
                <a:gd name="T17" fmla="*/ 0 60000 65536"/>
                <a:gd name="T18" fmla="*/ 0 60000 65536"/>
                <a:gd name="T19" fmla="*/ 0 60000 65536"/>
                <a:gd name="T20" fmla="*/ 0 60000 65536"/>
                <a:gd name="T21" fmla="*/ 0 w 8"/>
                <a:gd name="T22" fmla="*/ 0 h 62"/>
                <a:gd name="T23" fmla="*/ 8 w 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62">
                  <a:moveTo>
                    <a:pt x="8" y="0"/>
                  </a:moveTo>
                  <a:lnTo>
                    <a:pt x="0" y="9"/>
                  </a:lnTo>
                  <a:lnTo>
                    <a:pt x="0" y="18"/>
                  </a:lnTo>
                  <a:lnTo>
                    <a:pt x="0" y="27"/>
                  </a:lnTo>
                  <a:lnTo>
                    <a:pt x="0" y="44"/>
                  </a:lnTo>
                  <a:lnTo>
                    <a:pt x="0" y="53"/>
                  </a:lnTo>
                  <a:lnTo>
                    <a:pt x="0"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58" name="Freeform 749"/>
            <p:cNvSpPr>
              <a:spLocks/>
            </p:cNvSpPr>
            <p:nvPr/>
          </p:nvSpPr>
          <p:spPr bwMode="auto">
            <a:xfrm>
              <a:off x="2060" y="3340"/>
              <a:ext cx="40" cy="79"/>
            </a:xfrm>
            <a:custGeom>
              <a:avLst/>
              <a:gdLst>
                <a:gd name="T0" fmla="*/ 8 w 40"/>
                <a:gd name="T1" fmla="*/ 0 h 79"/>
                <a:gd name="T2" fmla="*/ 0 w 40"/>
                <a:gd name="T3" fmla="*/ 9 h 79"/>
                <a:gd name="T4" fmla="*/ 8 w 40"/>
                <a:gd name="T5" fmla="*/ 18 h 79"/>
                <a:gd name="T6" fmla="*/ 8 w 40"/>
                <a:gd name="T7" fmla="*/ 35 h 79"/>
                <a:gd name="T8" fmla="*/ 24 w 40"/>
                <a:gd name="T9" fmla="*/ 35 h 79"/>
                <a:gd name="T10" fmla="*/ 32 w 40"/>
                <a:gd name="T11" fmla="*/ 44 h 79"/>
                <a:gd name="T12" fmla="*/ 40 w 40"/>
                <a:gd name="T13" fmla="*/ 53 h 79"/>
                <a:gd name="T14" fmla="*/ 40 w 40"/>
                <a:gd name="T15" fmla="*/ 62 h 79"/>
                <a:gd name="T16" fmla="*/ 4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8" y="0"/>
                  </a:moveTo>
                  <a:lnTo>
                    <a:pt x="0" y="9"/>
                  </a:lnTo>
                  <a:lnTo>
                    <a:pt x="8" y="18"/>
                  </a:lnTo>
                  <a:lnTo>
                    <a:pt x="8" y="35"/>
                  </a:lnTo>
                  <a:lnTo>
                    <a:pt x="24" y="35"/>
                  </a:lnTo>
                  <a:lnTo>
                    <a:pt x="32" y="44"/>
                  </a:lnTo>
                  <a:lnTo>
                    <a:pt x="40" y="53"/>
                  </a:lnTo>
                  <a:lnTo>
                    <a:pt x="40" y="62"/>
                  </a:lnTo>
                  <a:lnTo>
                    <a:pt x="4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59" name="Freeform 750"/>
            <p:cNvSpPr>
              <a:spLocks/>
            </p:cNvSpPr>
            <p:nvPr/>
          </p:nvSpPr>
          <p:spPr bwMode="auto">
            <a:xfrm>
              <a:off x="2060" y="3288"/>
              <a:ext cx="64" cy="70"/>
            </a:xfrm>
            <a:custGeom>
              <a:avLst/>
              <a:gdLst>
                <a:gd name="T0" fmla="*/ 0 w 64"/>
                <a:gd name="T1" fmla="*/ 0 h 70"/>
                <a:gd name="T2" fmla="*/ 8 w 64"/>
                <a:gd name="T3" fmla="*/ 0 h 70"/>
                <a:gd name="T4" fmla="*/ 24 w 64"/>
                <a:gd name="T5" fmla="*/ 0 h 70"/>
                <a:gd name="T6" fmla="*/ 32 w 64"/>
                <a:gd name="T7" fmla="*/ 17 h 70"/>
                <a:gd name="T8" fmla="*/ 40 w 64"/>
                <a:gd name="T9" fmla="*/ 17 h 70"/>
                <a:gd name="T10" fmla="*/ 40 w 64"/>
                <a:gd name="T11" fmla="*/ 26 h 70"/>
                <a:gd name="T12" fmla="*/ 56 w 64"/>
                <a:gd name="T13" fmla="*/ 26 h 70"/>
                <a:gd name="T14" fmla="*/ 56 w 64"/>
                <a:gd name="T15" fmla="*/ 35 h 70"/>
                <a:gd name="T16" fmla="*/ 56 w 64"/>
                <a:gd name="T17" fmla="*/ 52 h 70"/>
                <a:gd name="T18" fmla="*/ 64 w 64"/>
                <a:gd name="T19" fmla="*/ 61 h 70"/>
                <a:gd name="T20" fmla="*/ 64 w 64"/>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70"/>
                <a:gd name="T35" fmla="*/ 64 w 64"/>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70">
                  <a:moveTo>
                    <a:pt x="0" y="0"/>
                  </a:moveTo>
                  <a:lnTo>
                    <a:pt x="8" y="0"/>
                  </a:lnTo>
                  <a:lnTo>
                    <a:pt x="24" y="0"/>
                  </a:lnTo>
                  <a:lnTo>
                    <a:pt x="32" y="17"/>
                  </a:lnTo>
                  <a:lnTo>
                    <a:pt x="40" y="17"/>
                  </a:lnTo>
                  <a:lnTo>
                    <a:pt x="40" y="26"/>
                  </a:lnTo>
                  <a:lnTo>
                    <a:pt x="56" y="26"/>
                  </a:lnTo>
                  <a:lnTo>
                    <a:pt x="56" y="35"/>
                  </a:lnTo>
                  <a:lnTo>
                    <a:pt x="56" y="52"/>
                  </a:lnTo>
                  <a:lnTo>
                    <a:pt x="64" y="61"/>
                  </a:lnTo>
                  <a:lnTo>
                    <a:pt x="64"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60" name="Freeform 751"/>
            <p:cNvSpPr>
              <a:spLocks/>
            </p:cNvSpPr>
            <p:nvPr/>
          </p:nvSpPr>
          <p:spPr bwMode="auto">
            <a:xfrm>
              <a:off x="1788" y="3331"/>
              <a:ext cx="72" cy="80"/>
            </a:xfrm>
            <a:custGeom>
              <a:avLst/>
              <a:gdLst>
                <a:gd name="T0" fmla="*/ 72 w 72"/>
                <a:gd name="T1" fmla="*/ 0 h 80"/>
                <a:gd name="T2" fmla="*/ 72 w 72"/>
                <a:gd name="T3" fmla="*/ 9 h 80"/>
                <a:gd name="T4" fmla="*/ 64 w 72"/>
                <a:gd name="T5" fmla="*/ 9 h 80"/>
                <a:gd name="T6" fmla="*/ 56 w 72"/>
                <a:gd name="T7" fmla="*/ 9 h 80"/>
                <a:gd name="T8" fmla="*/ 40 w 72"/>
                <a:gd name="T9" fmla="*/ 18 h 80"/>
                <a:gd name="T10" fmla="*/ 32 w 72"/>
                <a:gd name="T11" fmla="*/ 36 h 80"/>
                <a:gd name="T12" fmla="*/ 24 w 72"/>
                <a:gd name="T13" fmla="*/ 44 h 80"/>
                <a:gd name="T14" fmla="*/ 8 w 72"/>
                <a:gd name="T15" fmla="*/ 53 h 80"/>
                <a:gd name="T16" fmla="*/ 8 w 72"/>
                <a:gd name="T17" fmla="*/ 62 h 80"/>
                <a:gd name="T18" fmla="*/ 8 w 72"/>
                <a:gd name="T19" fmla="*/ 80 h 80"/>
                <a:gd name="T20" fmla="*/ 0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72" y="0"/>
                  </a:moveTo>
                  <a:lnTo>
                    <a:pt x="72" y="9"/>
                  </a:lnTo>
                  <a:lnTo>
                    <a:pt x="64" y="9"/>
                  </a:lnTo>
                  <a:lnTo>
                    <a:pt x="56" y="9"/>
                  </a:lnTo>
                  <a:lnTo>
                    <a:pt x="40" y="18"/>
                  </a:lnTo>
                  <a:lnTo>
                    <a:pt x="32" y="36"/>
                  </a:lnTo>
                  <a:lnTo>
                    <a:pt x="24" y="44"/>
                  </a:lnTo>
                  <a:lnTo>
                    <a:pt x="8" y="53"/>
                  </a:lnTo>
                  <a:lnTo>
                    <a:pt x="8" y="62"/>
                  </a:lnTo>
                  <a:lnTo>
                    <a:pt x="8" y="80"/>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61" name="Freeform 752"/>
            <p:cNvSpPr>
              <a:spLocks/>
            </p:cNvSpPr>
            <p:nvPr/>
          </p:nvSpPr>
          <p:spPr bwMode="auto">
            <a:xfrm>
              <a:off x="1860" y="3323"/>
              <a:ext cx="40" cy="105"/>
            </a:xfrm>
            <a:custGeom>
              <a:avLst/>
              <a:gdLst>
                <a:gd name="T0" fmla="*/ 0 w 40"/>
                <a:gd name="T1" fmla="*/ 0 h 105"/>
                <a:gd name="T2" fmla="*/ 8 w 40"/>
                <a:gd name="T3" fmla="*/ 17 h 105"/>
                <a:gd name="T4" fmla="*/ 8 w 40"/>
                <a:gd name="T5" fmla="*/ 26 h 105"/>
                <a:gd name="T6" fmla="*/ 8 w 40"/>
                <a:gd name="T7" fmla="*/ 35 h 105"/>
                <a:gd name="T8" fmla="*/ 24 w 40"/>
                <a:gd name="T9" fmla="*/ 35 h 105"/>
                <a:gd name="T10" fmla="*/ 24 w 40"/>
                <a:gd name="T11" fmla="*/ 52 h 105"/>
                <a:gd name="T12" fmla="*/ 32 w 40"/>
                <a:gd name="T13" fmla="*/ 61 h 105"/>
                <a:gd name="T14" fmla="*/ 40 w 40"/>
                <a:gd name="T15" fmla="*/ 70 h 105"/>
                <a:gd name="T16" fmla="*/ 40 w 40"/>
                <a:gd name="T17" fmla="*/ 79 h 105"/>
                <a:gd name="T18" fmla="*/ 40 w 40"/>
                <a:gd name="T19" fmla="*/ 96 h 105"/>
                <a:gd name="T20" fmla="*/ 4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0" y="0"/>
                  </a:moveTo>
                  <a:lnTo>
                    <a:pt x="8" y="17"/>
                  </a:lnTo>
                  <a:lnTo>
                    <a:pt x="8" y="26"/>
                  </a:lnTo>
                  <a:lnTo>
                    <a:pt x="8" y="35"/>
                  </a:lnTo>
                  <a:lnTo>
                    <a:pt x="24" y="35"/>
                  </a:lnTo>
                  <a:lnTo>
                    <a:pt x="24" y="52"/>
                  </a:lnTo>
                  <a:lnTo>
                    <a:pt x="32" y="61"/>
                  </a:lnTo>
                  <a:lnTo>
                    <a:pt x="40" y="70"/>
                  </a:lnTo>
                  <a:lnTo>
                    <a:pt x="40" y="79"/>
                  </a:lnTo>
                  <a:lnTo>
                    <a:pt x="40" y="96"/>
                  </a:lnTo>
                  <a:lnTo>
                    <a:pt x="4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62" name="Freeform 753"/>
            <p:cNvSpPr>
              <a:spLocks/>
            </p:cNvSpPr>
            <p:nvPr/>
          </p:nvSpPr>
          <p:spPr bwMode="auto">
            <a:xfrm>
              <a:off x="1796" y="3411"/>
              <a:ext cx="48" cy="70"/>
            </a:xfrm>
            <a:custGeom>
              <a:avLst/>
              <a:gdLst>
                <a:gd name="T0" fmla="*/ 48 w 48"/>
                <a:gd name="T1" fmla="*/ 0 h 70"/>
                <a:gd name="T2" fmla="*/ 48 w 48"/>
                <a:gd name="T3" fmla="*/ 8 h 70"/>
                <a:gd name="T4" fmla="*/ 32 w 48"/>
                <a:gd name="T5" fmla="*/ 8 h 70"/>
                <a:gd name="T6" fmla="*/ 24 w 48"/>
                <a:gd name="T7" fmla="*/ 17 h 70"/>
                <a:gd name="T8" fmla="*/ 16 w 48"/>
                <a:gd name="T9" fmla="*/ 17 h 70"/>
                <a:gd name="T10" fmla="*/ 16 w 48"/>
                <a:gd name="T11" fmla="*/ 35 h 70"/>
                <a:gd name="T12" fmla="*/ 0 w 48"/>
                <a:gd name="T13" fmla="*/ 44 h 70"/>
                <a:gd name="T14" fmla="*/ 0 w 48"/>
                <a:gd name="T15" fmla="*/ 52 h 70"/>
                <a:gd name="T16" fmla="*/ 0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48" y="0"/>
                  </a:moveTo>
                  <a:lnTo>
                    <a:pt x="48" y="8"/>
                  </a:lnTo>
                  <a:lnTo>
                    <a:pt x="32" y="8"/>
                  </a:lnTo>
                  <a:lnTo>
                    <a:pt x="24" y="17"/>
                  </a:lnTo>
                  <a:lnTo>
                    <a:pt x="16" y="17"/>
                  </a:lnTo>
                  <a:lnTo>
                    <a:pt x="16" y="35"/>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63" name="Freeform 754"/>
            <p:cNvSpPr>
              <a:spLocks/>
            </p:cNvSpPr>
            <p:nvPr/>
          </p:nvSpPr>
          <p:spPr bwMode="auto">
            <a:xfrm>
              <a:off x="1908" y="3419"/>
              <a:ext cx="24" cy="71"/>
            </a:xfrm>
            <a:custGeom>
              <a:avLst/>
              <a:gdLst>
                <a:gd name="T0" fmla="*/ 24 w 24"/>
                <a:gd name="T1" fmla="*/ 0 h 71"/>
                <a:gd name="T2" fmla="*/ 24 w 24"/>
                <a:gd name="T3" fmla="*/ 9 h 71"/>
                <a:gd name="T4" fmla="*/ 16 w 24"/>
                <a:gd name="T5" fmla="*/ 27 h 71"/>
                <a:gd name="T6" fmla="*/ 8 w 24"/>
                <a:gd name="T7" fmla="*/ 36 h 71"/>
                <a:gd name="T8" fmla="*/ 8 w 24"/>
                <a:gd name="T9" fmla="*/ 44 h 71"/>
                <a:gd name="T10" fmla="*/ 8 w 24"/>
                <a:gd name="T11" fmla="*/ 62 h 71"/>
                <a:gd name="T12" fmla="*/ 0 w 24"/>
                <a:gd name="T13" fmla="*/ 62 h 71"/>
                <a:gd name="T14" fmla="*/ 0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24" y="0"/>
                  </a:moveTo>
                  <a:lnTo>
                    <a:pt x="24" y="9"/>
                  </a:lnTo>
                  <a:lnTo>
                    <a:pt x="16" y="27"/>
                  </a:lnTo>
                  <a:lnTo>
                    <a:pt x="8" y="36"/>
                  </a:lnTo>
                  <a:lnTo>
                    <a:pt x="8" y="44"/>
                  </a:lnTo>
                  <a:lnTo>
                    <a:pt x="8" y="62"/>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64" name="Freeform 755"/>
            <p:cNvSpPr>
              <a:spLocks/>
            </p:cNvSpPr>
            <p:nvPr/>
          </p:nvSpPr>
          <p:spPr bwMode="auto">
            <a:xfrm>
              <a:off x="2012" y="3419"/>
              <a:ext cx="48" cy="71"/>
            </a:xfrm>
            <a:custGeom>
              <a:avLst/>
              <a:gdLst>
                <a:gd name="T0" fmla="*/ 0 w 48"/>
                <a:gd name="T1" fmla="*/ 0 h 71"/>
                <a:gd name="T2" fmla="*/ 8 w 48"/>
                <a:gd name="T3" fmla="*/ 9 h 71"/>
                <a:gd name="T4" fmla="*/ 16 w 48"/>
                <a:gd name="T5" fmla="*/ 27 h 71"/>
                <a:gd name="T6" fmla="*/ 32 w 48"/>
                <a:gd name="T7" fmla="*/ 36 h 71"/>
                <a:gd name="T8" fmla="*/ 40 w 48"/>
                <a:gd name="T9" fmla="*/ 44 h 71"/>
                <a:gd name="T10" fmla="*/ 48 w 48"/>
                <a:gd name="T11" fmla="*/ 44 h 71"/>
                <a:gd name="T12" fmla="*/ 48 w 48"/>
                <a:gd name="T13" fmla="*/ 62 h 71"/>
                <a:gd name="T14" fmla="*/ 48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0" y="0"/>
                  </a:moveTo>
                  <a:lnTo>
                    <a:pt x="8" y="9"/>
                  </a:lnTo>
                  <a:lnTo>
                    <a:pt x="16" y="27"/>
                  </a:lnTo>
                  <a:lnTo>
                    <a:pt x="32" y="36"/>
                  </a:lnTo>
                  <a:lnTo>
                    <a:pt x="40" y="44"/>
                  </a:lnTo>
                  <a:lnTo>
                    <a:pt x="48" y="44"/>
                  </a:lnTo>
                  <a:lnTo>
                    <a:pt x="48" y="62"/>
                  </a:lnTo>
                  <a:lnTo>
                    <a:pt x="48"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65" name="Freeform 756"/>
            <p:cNvSpPr>
              <a:spLocks/>
            </p:cNvSpPr>
            <p:nvPr/>
          </p:nvSpPr>
          <p:spPr bwMode="auto">
            <a:xfrm>
              <a:off x="1980" y="3367"/>
              <a:ext cx="72" cy="123"/>
            </a:xfrm>
            <a:custGeom>
              <a:avLst/>
              <a:gdLst>
                <a:gd name="T0" fmla="*/ 64 w 72"/>
                <a:gd name="T1" fmla="*/ 0 h 123"/>
                <a:gd name="T2" fmla="*/ 72 w 72"/>
                <a:gd name="T3" fmla="*/ 8 h 123"/>
                <a:gd name="T4" fmla="*/ 64 w 72"/>
                <a:gd name="T5" fmla="*/ 17 h 123"/>
                <a:gd name="T6" fmla="*/ 64 w 72"/>
                <a:gd name="T7" fmla="*/ 26 h 123"/>
                <a:gd name="T8" fmla="*/ 48 w 72"/>
                <a:gd name="T9" fmla="*/ 44 h 123"/>
                <a:gd name="T10" fmla="*/ 40 w 72"/>
                <a:gd name="T11" fmla="*/ 52 h 123"/>
                <a:gd name="T12" fmla="*/ 32 w 72"/>
                <a:gd name="T13" fmla="*/ 61 h 123"/>
                <a:gd name="T14" fmla="*/ 16 w 72"/>
                <a:gd name="T15" fmla="*/ 79 h 123"/>
                <a:gd name="T16" fmla="*/ 8 w 72"/>
                <a:gd name="T17" fmla="*/ 88 h 123"/>
                <a:gd name="T18" fmla="*/ 0 w 72"/>
                <a:gd name="T19" fmla="*/ 96 h 123"/>
                <a:gd name="T20" fmla="*/ 0 w 72"/>
                <a:gd name="T21" fmla="*/ 114 h 123"/>
                <a:gd name="T22" fmla="*/ 0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64" y="0"/>
                  </a:moveTo>
                  <a:lnTo>
                    <a:pt x="72" y="8"/>
                  </a:lnTo>
                  <a:lnTo>
                    <a:pt x="64" y="17"/>
                  </a:lnTo>
                  <a:lnTo>
                    <a:pt x="64" y="26"/>
                  </a:lnTo>
                  <a:lnTo>
                    <a:pt x="48" y="44"/>
                  </a:lnTo>
                  <a:lnTo>
                    <a:pt x="40" y="52"/>
                  </a:lnTo>
                  <a:lnTo>
                    <a:pt x="32" y="61"/>
                  </a:lnTo>
                  <a:lnTo>
                    <a:pt x="16" y="79"/>
                  </a:lnTo>
                  <a:lnTo>
                    <a:pt x="8" y="88"/>
                  </a:lnTo>
                  <a:lnTo>
                    <a:pt x="0" y="96"/>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66" name="Freeform 757"/>
            <p:cNvSpPr>
              <a:spLocks/>
            </p:cNvSpPr>
            <p:nvPr/>
          </p:nvSpPr>
          <p:spPr bwMode="auto">
            <a:xfrm>
              <a:off x="2092" y="3331"/>
              <a:ext cx="16" cy="115"/>
            </a:xfrm>
            <a:custGeom>
              <a:avLst/>
              <a:gdLst>
                <a:gd name="T0" fmla="*/ 16 w 16"/>
                <a:gd name="T1" fmla="*/ 0 h 115"/>
                <a:gd name="T2" fmla="*/ 0 w 16"/>
                <a:gd name="T3" fmla="*/ 18 h 115"/>
                <a:gd name="T4" fmla="*/ 0 w 16"/>
                <a:gd name="T5" fmla="*/ 36 h 115"/>
                <a:gd name="T6" fmla="*/ 0 w 16"/>
                <a:gd name="T7" fmla="*/ 44 h 115"/>
                <a:gd name="T8" fmla="*/ 0 w 16"/>
                <a:gd name="T9" fmla="*/ 53 h 115"/>
                <a:gd name="T10" fmla="*/ 16 w 16"/>
                <a:gd name="T11" fmla="*/ 62 h 115"/>
                <a:gd name="T12" fmla="*/ 16 w 16"/>
                <a:gd name="T13" fmla="*/ 80 h 115"/>
                <a:gd name="T14" fmla="*/ 16 w 16"/>
                <a:gd name="T15" fmla="*/ 88 h 115"/>
                <a:gd name="T16" fmla="*/ 16 w 16"/>
                <a:gd name="T17" fmla="*/ 97 h 115"/>
                <a:gd name="T18" fmla="*/ 16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16" y="0"/>
                  </a:moveTo>
                  <a:lnTo>
                    <a:pt x="0" y="18"/>
                  </a:lnTo>
                  <a:lnTo>
                    <a:pt x="0" y="36"/>
                  </a:lnTo>
                  <a:lnTo>
                    <a:pt x="0" y="44"/>
                  </a:lnTo>
                  <a:lnTo>
                    <a:pt x="0" y="53"/>
                  </a:lnTo>
                  <a:lnTo>
                    <a:pt x="16" y="62"/>
                  </a:lnTo>
                  <a:lnTo>
                    <a:pt x="16" y="80"/>
                  </a:lnTo>
                  <a:lnTo>
                    <a:pt x="16" y="88"/>
                  </a:lnTo>
                  <a:lnTo>
                    <a:pt x="16" y="97"/>
                  </a:lnTo>
                  <a:lnTo>
                    <a:pt x="1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67" name="Freeform 758"/>
            <p:cNvSpPr>
              <a:spLocks/>
            </p:cNvSpPr>
            <p:nvPr/>
          </p:nvSpPr>
          <p:spPr bwMode="auto">
            <a:xfrm>
              <a:off x="2076" y="3393"/>
              <a:ext cx="8" cy="97"/>
            </a:xfrm>
            <a:custGeom>
              <a:avLst/>
              <a:gdLst>
                <a:gd name="T0" fmla="*/ 8 w 8"/>
                <a:gd name="T1" fmla="*/ 0 h 97"/>
                <a:gd name="T2" fmla="*/ 8 w 8"/>
                <a:gd name="T3" fmla="*/ 18 h 97"/>
                <a:gd name="T4" fmla="*/ 0 w 8"/>
                <a:gd name="T5" fmla="*/ 26 h 97"/>
                <a:gd name="T6" fmla="*/ 0 w 8"/>
                <a:gd name="T7" fmla="*/ 35 h 97"/>
                <a:gd name="T8" fmla="*/ 0 w 8"/>
                <a:gd name="T9" fmla="*/ 53 h 97"/>
                <a:gd name="T10" fmla="*/ 0 w 8"/>
                <a:gd name="T11" fmla="*/ 62 h 97"/>
                <a:gd name="T12" fmla="*/ 0 w 8"/>
                <a:gd name="T13" fmla="*/ 70 h 97"/>
                <a:gd name="T14" fmla="*/ 0 w 8"/>
                <a:gd name="T15" fmla="*/ 88 h 97"/>
                <a:gd name="T16" fmla="*/ 8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8" y="0"/>
                  </a:moveTo>
                  <a:lnTo>
                    <a:pt x="8" y="18"/>
                  </a:lnTo>
                  <a:lnTo>
                    <a:pt x="0" y="26"/>
                  </a:lnTo>
                  <a:lnTo>
                    <a:pt x="0" y="35"/>
                  </a:lnTo>
                  <a:lnTo>
                    <a:pt x="0" y="53"/>
                  </a:lnTo>
                  <a:lnTo>
                    <a:pt x="0" y="62"/>
                  </a:lnTo>
                  <a:lnTo>
                    <a:pt x="0" y="70"/>
                  </a:lnTo>
                  <a:lnTo>
                    <a:pt x="0" y="88"/>
                  </a:lnTo>
                  <a:lnTo>
                    <a:pt x="8"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68" name="Freeform 759"/>
            <p:cNvSpPr>
              <a:spLocks/>
            </p:cNvSpPr>
            <p:nvPr/>
          </p:nvSpPr>
          <p:spPr bwMode="auto">
            <a:xfrm>
              <a:off x="2108" y="3411"/>
              <a:ext cx="40" cy="70"/>
            </a:xfrm>
            <a:custGeom>
              <a:avLst/>
              <a:gdLst>
                <a:gd name="T0" fmla="*/ 0 w 40"/>
                <a:gd name="T1" fmla="*/ 0 h 70"/>
                <a:gd name="T2" fmla="*/ 8 w 40"/>
                <a:gd name="T3" fmla="*/ 8 h 70"/>
                <a:gd name="T4" fmla="*/ 8 w 40"/>
                <a:gd name="T5" fmla="*/ 17 h 70"/>
                <a:gd name="T6" fmla="*/ 16 w 40"/>
                <a:gd name="T7" fmla="*/ 35 h 70"/>
                <a:gd name="T8" fmla="*/ 24 w 40"/>
                <a:gd name="T9" fmla="*/ 35 h 70"/>
                <a:gd name="T10" fmla="*/ 24 w 40"/>
                <a:gd name="T11" fmla="*/ 44 h 70"/>
                <a:gd name="T12" fmla="*/ 40 w 40"/>
                <a:gd name="T13" fmla="*/ 44 h 70"/>
                <a:gd name="T14" fmla="*/ 40 w 40"/>
                <a:gd name="T15" fmla="*/ 52 h 70"/>
                <a:gd name="T16" fmla="*/ 4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0" y="0"/>
                  </a:moveTo>
                  <a:lnTo>
                    <a:pt x="8" y="8"/>
                  </a:lnTo>
                  <a:lnTo>
                    <a:pt x="8" y="17"/>
                  </a:lnTo>
                  <a:lnTo>
                    <a:pt x="16" y="35"/>
                  </a:lnTo>
                  <a:lnTo>
                    <a:pt x="24" y="35"/>
                  </a:lnTo>
                  <a:lnTo>
                    <a:pt x="24" y="44"/>
                  </a:lnTo>
                  <a:lnTo>
                    <a:pt x="40" y="44"/>
                  </a:lnTo>
                  <a:lnTo>
                    <a:pt x="40" y="52"/>
                  </a:lnTo>
                  <a:lnTo>
                    <a:pt x="4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69" name="Freeform 760"/>
            <p:cNvSpPr>
              <a:spLocks/>
            </p:cNvSpPr>
            <p:nvPr/>
          </p:nvSpPr>
          <p:spPr bwMode="auto">
            <a:xfrm>
              <a:off x="1924" y="3419"/>
              <a:ext cx="56" cy="115"/>
            </a:xfrm>
            <a:custGeom>
              <a:avLst/>
              <a:gdLst>
                <a:gd name="T0" fmla="*/ 56 w 56"/>
                <a:gd name="T1" fmla="*/ 0 h 115"/>
                <a:gd name="T2" fmla="*/ 32 w 56"/>
                <a:gd name="T3" fmla="*/ 27 h 115"/>
                <a:gd name="T4" fmla="*/ 24 w 56"/>
                <a:gd name="T5" fmla="*/ 36 h 115"/>
                <a:gd name="T6" fmla="*/ 24 w 56"/>
                <a:gd name="T7" fmla="*/ 44 h 115"/>
                <a:gd name="T8" fmla="*/ 24 w 56"/>
                <a:gd name="T9" fmla="*/ 62 h 115"/>
                <a:gd name="T10" fmla="*/ 8 w 56"/>
                <a:gd name="T11" fmla="*/ 71 h 115"/>
                <a:gd name="T12" fmla="*/ 8 w 56"/>
                <a:gd name="T13" fmla="*/ 79 h 115"/>
                <a:gd name="T14" fmla="*/ 8 w 56"/>
                <a:gd name="T15" fmla="*/ 88 h 115"/>
                <a:gd name="T16" fmla="*/ 0 w 56"/>
                <a:gd name="T17" fmla="*/ 106 h 115"/>
                <a:gd name="T18" fmla="*/ 0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56" y="0"/>
                  </a:moveTo>
                  <a:lnTo>
                    <a:pt x="32" y="27"/>
                  </a:lnTo>
                  <a:lnTo>
                    <a:pt x="24" y="36"/>
                  </a:lnTo>
                  <a:lnTo>
                    <a:pt x="24" y="44"/>
                  </a:lnTo>
                  <a:lnTo>
                    <a:pt x="24" y="62"/>
                  </a:lnTo>
                  <a:lnTo>
                    <a:pt x="8" y="71"/>
                  </a:lnTo>
                  <a:lnTo>
                    <a:pt x="8" y="79"/>
                  </a:lnTo>
                  <a:lnTo>
                    <a:pt x="8" y="88"/>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70" name="Freeform 761"/>
            <p:cNvSpPr>
              <a:spLocks/>
            </p:cNvSpPr>
            <p:nvPr/>
          </p:nvSpPr>
          <p:spPr bwMode="auto">
            <a:xfrm>
              <a:off x="1796" y="3455"/>
              <a:ext cx="48" cy="79"/>
            </a:xfrm>
            <a:custGeom>
              <a:avLst/>
              <a:gdLst>
                <a:gd name="T0" fmla="*/ 0 w 48"/>
                <a:gd name="T1" fmla="*/ 0 h 79"/>
                <a:gd name="T2" fmla="*/ 16 w 48"/>
                <a:gd name="T3" fmla="*/ 8 h 79"/>
                <a:gd name="T4" fmla="*/ 24 w 48"/>
                <a:gd name="T5" fmla="*/ 26 h 79"/>
                <a:gd name="T6" fmla="*/ 32 w 48"/>
                <a:gd name="T7" fmla="*/ 35 h 79"/>
                <a:gd name="T8" fmla="*/ 48 w 48"/>
                <a:gd name="T9" fmla="*/ 35 h 79"/>
                <a:gd name="T10" fmla="*/ 48 w 48"/>
                <a:gd name="T11" fmla="*/ 43 h 79"/>
                <a:gd name="T12" fmla="*/ 48 w 48"/>
                <a:gd name="T13" fmla="*/ 52 h 79"/>
                <a:gd name="T14" fmla="*/ 48 w 48"/>
                <a:gd name="T15" fmla="*/ 70 h 79"/>
                <a:gd name="T16" fmla="*/ 48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0" y="0"/>
                  </a:moveTo>
                  <a:lnTo>
                    <a:pt x="16" y="8"/>
                  </a:lnTo>
                  <a:lnTo>
                    <a:pt x="24" y="26"/>
                  </a:lnTo>
                  <a:lnTo>
                    <a:pt x="32" y="35"/>
                  </a:lnTo>
                  <a:lnTo>
                    <a:pt x="48" y="35"/>
                  </a:lnTo>
                  <a:lnTo>
                    <a:pt x="48" y="43"/>
                  </a:lnTo>
                  <a:lnTo>
                    <a:pt x="48" y="52"/>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71" name="Freeform 762"/>
            <p:cNvSpPr>
              <a:spLocks/>
            </p:cNvSpPr>
            <p:nvPr/>
          </p:nvSpPr>
          <p:spPr bwMode="auto">
            <a:xfrm>
              <a:off x="1948" y="3481"/>
              <a:ext cx="48" cy="79"/>
            </a:xfrm>
            <a:custGeom>
              <a:avLst/>
              <a:gdLst>
                <a:gd name="T0" fmla="*/ 0 w 48"/>
                <a:gd name="T1" fmla="*/ 0 h 79"/>
                <a:gd name="T2" fmla="*/ 0 w 48"/>
                <a:gd name="T3" fmla="*/ 9 h 79"/>
                <a:gd name="T4" fmla="*/ 8 w 48"/>
                <a:gd name="T5" fmla="*/ 9 h 79"/>
                <a:gd name="T6" fmla="*/ 8 w 48"/>
                <a:gd name="T7" fmla="*/ 17 h 79"/>
                <a:gd name="T8" fmla="*/ 16 w 48"/>
                <a:gd name="T9" fmla="*/ 17 h 79"/>
                <a:gd name="T10" fmla="*/ 16 w 48"/>
                <a:gd name="T11" fmla="*/ 26 h 79"/>
                <a:gd name="T12" fmla="*/ 32 w 48"/>
                <a:gd name="T13" fmla="*/ 26 h 79"/>
                <a:gd name="T14" fmla="*/ 32 w 48"/>
                <a:gd name="T15" fmla="*/ 44 h 79"/>
                <a:gd name="T16" fmla="*/ 40 w 48"/>
                <a:gd name="T17" fmla="*/ 44 h 79"/>
                <a:gd name="T18" fmla="*/ 40 w 48"/>
                <a:gd name="T19" fmla="*/ 53 h 79"/>
                <a:gd name="T20" fmla="*/ 48 w 48"/>
                <a:gd name="T21" fmla="*/ 61 h 79"/>
                <a:gd name="T22" fmla="*/ 40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0" y="0"/>
                  </a:moveTo>
                  <a:lnTo>
                    <a:pt x="0" y="9"/>
                  </a:lnTo>
                  <a:lnTo>
                    <a:pt x="8" y="9"/>
                  </a:lnTo>
                  <a:lnTo>
                    <a:pt x="8" y="17"/>
                  </a:lnTo>
                  <a:lnTo>
                    <a:pt x="16" y="17"/>
                  </a:lnTo>
                  <a:lnTo>
                    <a:pt x="16" y="26"/>
                  </a:lnTo>
                  <a:lnTo>
                    <a:pt x="32" y="26"/>
                  </a:lnTo>
                  <a:lnTo>
                    <a:pt x="32" y="44"/>
                  </a:lnTo>
                  <a:lnTo>
                    <a:pt x="40" y="44"/>
                  </a:lnTo>
                  <a:lnTo>
                    <a:pt x="40" y="53"/>
                  </a:lnTo>
                  <a:lnTo>
                    <a:pt x="48" y="61"/>
                  </a:lnTo>
                  <a:lnTo>
                    <a:pt x="4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72" name="Freeform 763"/>
            <p:cNvSpPr>
              <a:spLocks/>
            </p:cNvSpPr>
            <p:nvPr/>
          </p:nvSpPr>
          <p:spPr bwMode="auto">
            <a:xfrm>
              <a:off x="2028" y="3455"/>
              <a:ext cx="16" cy="114"/>
            </a:xfrm>
            <a:custGeom>
              <a:avLst/>
              <a:gdLst>
                <a:gd name="T0" fmla="*/ 16 w 16"/>
                <a:gd name="T1" fmla="*/ 0 h 114"/>
                <a:gd name="T2" fmla="*/ 16 w 16"/>
                <a:gd name="T3" fmla="*/ 26 h 114"/>
                <a:gd name="T4" fmla="*/ 16 w 16"/>
                <a:gd name="T5" fmla="*/ 35 h 114"/>
                <a:gd name="T6" fmla="*/ 16 w 16"/>
                <a:gd name="T7" fmla="*/ 43 h 114"/>
                <a:gd name="T8" fmla="*/ 16 w 16"/>
                <a:gd name="T9" fmla="*/ 52 h 114"/>
                <a:gd name="T10" fmla="*/ 16 w 16"/>
                <a:gd name="T11" fmla="*/ 70 h 114"/>
                <a:gd name="T12" fmla="*/ 0 w 16"/>
                <a:gd name="T13" fmla="*/ 79 h 114"/>
                <a:gd name="T14" fmla="*/ 0 w 16"/>
                <a:gd name="T15" fmla="*/ 87 h 114"/>
                <a:gd name="T16" fmla="*/ 0 w 16"/>
                <a:gd name="T17" fmla="*/ 105 h 114"/>
                <a:gd name="T18" fmla="*/ 0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16" y="0"/>
                  </a:moveTo>
                  <a:lnTo>
                    <a:pt x="16" y="26"/>
                  </a:lnTo>
                  <a:lnTo>
                    <a:pt x="16" y="35"/>
                  </a:lnTo>
                  <a:lnTo>
                    <a:pt x="16" y="43"/>
                  </a:lnTo>
                  <a:lnTo>
                    <a:pt x="16" y="52"/>
                  </a:lnTo>
                  <a:lnTo>
                    <a:pt x="16" y="70"/>
                  </a:lnTo>
                  <a:lnTo>
                    <a:pt x="0" y="79"/>
                  </a:lnTo>
                  <a:lnTo>
                    <a:pt x="0" y="87"/>
                  </a:lnTo>
                  <a:lnTo>
                    <a:pt x="0" y="105"/>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73" name="Freeform 764"/>
            <p:cNvSpPr>
              <a:spLocks/>
            </p:cNvSpPr>
            <p:nvPr/>
          </p:nvSpPr>
          <p:spPr bwMode="auto">
            <a:xfrm>
              <a:off x="2076" y="3463"/>
              <a:ext cx="32" cy="79"/>
            </a:xfrm>
            <a:custGeom>
              <a:avLst/>
              <a:gdLst>
                <a:gd name="T0" fmla="*/ 0 w 32"/>
                <a:gd name="T1" fmla="*/ 0 h 79"/>
                <a:gd name="T2" fmla="*/ 0 w 32"/>
                <a:gd name="T3" fmla="*/ 18 h 79"/>
                <a:gd name="T4" fmla="*/ 8 w 32"/>
                <a:gd name="T5" fmla="*/ 27 h 79"/>
                <a:gd name="T6" fmla="*/ 16 w 32"/>
                <a:gd name="T7" fmla="*/ 27 h 79"/>
                <a:gd name="T8" fmla="*/ 16 w 32"/>
                <a:gd name="T9" fmla="*/ 35 h 79"/>
                <a:gd name="T10" fmla="*/ 32 w 32"/>
                <a:gd name="T11" fmla="*/ 44 h 79"/>
                <a:gd name="T12" fmla="*/ 32 w 32"/>
                <a:gd name="T13" fmla="*/ 62 h 79"/>
                <a:gd name="T14" fmla="*/ 32 w 32"/>
                <a:gd name="T15" fmla="*/ 71 h 79"/>
                <a:gd name="T16" fmla="*/ 32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0" y="0"/>
                  </a:moveTo>
                  <a:lnTo>
                    <a:pt x="0" y="18"/>
                  </a:lnTo>
                  <a:lnTo>
                    <a:pt x="8" y="27"/>
                  </a:lnTo>
                  <a:lnTo>
                    <a:pt x="16" y="27"/>
                  </a:lnTo>
                  <a:lnTo>
                    <a:pt x="16" y="35"/>
                  </a:lnTo>
                  <a:lnTo>
                    <a:pt x="32" y="44"/>
                  </a:lnTo>
                  <a:lnTo>
                    <a:pt x="32" y="62"/>
                  </a:lnTo>
                  <a:lnTo>
                    <a:pt x="32" y="71"/>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74" name="Freeform 765"/>
            <p:cNvSpPr>
              <a:spLocks/>
            </p:cNvSpPr>
            <p:nvPr/>
          </p:nvSpPr>
          <p:spPr bwMode="auto">
            <a:xfrm>
              <a:off x="2124" y="3446"/>
              <a:ext cx="24" cy="149"/>
            </a:xfrm>
            <a:custGeom>
              <a:avLst/>
              <a:gdLst>
                <a:gd name="T0" fmla="*/ 0 w 24"/>
                <a:gd name="T1" fmla="*/ 0 h 149"/>
                <a:gd name="T2" fmla="*/ 0 w 24"/>
                <a:gd name="T3" fmla="*/ 9 h 149"/>
                <a:gd name="T4" fmla="*/ 0 w 24"/>
                <a:gd name="T5" fmla="*/ 35 h 149"/>
                <a:gd name="T6" fmla="*/ 0 w 24"/>
                <a:gd name="T7" fmla="*/ 44 h 149"/>
                <a:gd name="T8" fmla="*/ 0 w 24"/>
                <a:gd name="T9" fmla="*/ 52 h 149"/>
                <a:gd name="T10" fmla="*/ 8 w 24"/>
                <a:gd name="T11" fmla="*/ 61 h 149"/>
                <a:gd name="T12" fmla="*/ 8 w 24"/>
                <a:gd name="T13" fmla="*/ 88 h 149"/>
                <a:gd name="T14" fmla="*/ 24 w 24"/>
                <a:gd name="T15" fmla="*/ 96 h 149"/>
                <a:gd name="T16" fmla="*/ 24 w 24"/>
                <a:gd name="T17" fmla="*/ 114 h 149"/>
                <a:gd name="T18" fmla="*/ 24 w 24"/>
                <a:gd name="T19" fmla="*/ 123 h 149"/>
                <a:gd name="T20" fmla="*/ 24 w 24"/>
                <a:gd name="T21" fmla="*/ 132 h 149"/>
                <a:gd name="T22" fmla="*/ 8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0" y="0"/>
                  </a:moveTo>
                  <a:lnTo>
                    <a:pt x="0" y="9"/>
                  </a:lnTo>
                  <a:lnTo>
                    <a:pt x="0" y="35"/>
                  </a:lnTo>
                  <a:lnTo>
                    <a:pt x="0" y="44"/>
                  </a:lnTo>
                  <a:lnTo>
                    <a:pt x="0" y="52"/>
                  </a:lnTo>
                  <a:lnTo>
                    <a:pt x="8" y="61"/>
                  </a:lnTo>
                  <a:lnTo>
                    <a:pt x="8" y="88"/>
                  </a:lnTo>
                  <a:lnTo>
                    <a:pt x="24" y="96"/>
                  </a:lnTo>
                  <a:lnTo>
                    <a:pt x="24" y="114"/>
                  </a:lnTo>
                  <a:lnTo>
                    <a:pt x="24" y="123"/>
                  </a:lnTo>
                  <a:lnTo>
                    <a:pt x="24" y="132"/>
                  </a:lnTo>
                  <a:lnTo>
                    <a:pt x="8"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75" name="Freeform 766"/>
            <p:cNvSpPr>
              <a:spLocks/>
            </p:cNvSpPr>
            <p:nvPr/>
          </p:nvSpPr>
          <p:spPr bwMode="auto">
            <a:xfrm>
              <a:off x="2108" y="3384"/>
              <a:ext cx="72" cy="114"/>
            </a:xfrm>
            <a:custGeom>
              <a:avLst/>
              <a:gdLst>
                <a:gd name="T0" fmla="*/ 0 w 72"/>
                <a:gd name="T1" fmla="*/ 0 h 114"/>
                <a:gd name="T2" fmla="*/ 8 w 72"/>
                <a:gd name="T3" fmla="*/ 9 h 114"/>
                <a:gd name="T4" fmla="*/ 16 w 72"/>
                <a:gd name="T5" fmla="*/ 27 h 114"/>
                <a:gd name="T6" fmla="*/ 24 w 72"/>
                <a:gd name="T7" fmla="*/ 27 h 114"/>
                <a:gd name="T8" fmla="*/ 40 w 72"/>
                <a:gd name="T9" fmla="*/ 35 h 114"/>
                <a:gd name="T10" fmla="*/ 48 w 72"/>
                <a:gd name="T11" fmla="*/ 44 h 114"/>
                <a:gd name="T12" fmla="*/ 56 w 72"/>
                <a:gd name="T13" fmla="*/ 62 h 114"/>
                <a:gd name="T14" fmla="*/ 56 w 72"/>
                <a:gd name="T15" fmla="*/ 71 h 114"/>
                <a:gd name="T16" fmla="*/ 56 w 72"/>
                <a:gd name="T17" fmla="*/ 79 h 114"/>
                <a:gd name="T18" fmla="*/ 56 w 72"/>
                <a:gd name="T19" fmla="*/ 97 h 114"/>
                <a:gd name="T20" fmla="*/ 72 w 72"/>
                <a:gd name="T21" fmla="*/ 106 h 114"/>
                <a:gd name="T22" fmla="*/ 72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0" y="0"/>
                  </a:moveTo>
                  <a:lnTo>
                    <a:pt x="8" y="9"/>
                  </a:lnTo>
                  <a:lnTo>
                    <a:pt x="16" y="27"/>
                  </a:lnTo>
                  <a:lnTo>
                    <a:pt x="24" y="27"/>
                  </a:lnTo>
                  <a:lnTo>
                    <a:pt x="40" y="35"/>
                  </a:lnTo>
                  <a:lnTo>
                    <a:pt x="48" y="44"/>
                  </a:lnTo>
                  <a:lnTo>
                    <a:pt x="56" y="62"/>
                  </a:lnTo>
                  <a:lnTo>
                    <a:pt x="56" y="71"/>
                  </a:lnTo>
                  <a:lnTo>
                    <a:pt x="56" y="79"/>
                  </a:lnTo>
                  <a:lnTo>
                    <a:pt x="56" y="97"/>
                  </a:lnTo>
                  <a:lnTo>
                    <a:pt x="72" y="106"/>
                  </a:lnTo>
                  <a:lnTo>
                    <a:pt x="72"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76" name="Freeform 767"/>
            <p:cNvSpPr>
              <a:spLocks/>
            </p:cNvSpPr>
            <p:nvPr/>
          </p:nvSpPr>
          <p:spPr bwMode="auto">
            <a:xfrm>
              <a:off x="1764" y="3446"/>
              <a:ext cx="48" cy="88"/>
            </a:xfrm>
            <a:custGeom>
              <a:avLst/>
              <a:gdLst>
                <a:gd name="T0" fmla="*/ 48 w 48"/>
                <a:gd name="T1" fmla="*/ 0 h 88"/>
                <a:gd name="T2" fmla="*/ 32 w 48"/>
                <a:gd name="T3" fmla="*/ 0 h 88"/>
                <a:gd name="T4" fmla="*/ 24 w 48"/>
                <a:gd name="T5" fmla="*/ 9 h 88"/>
                <a:gd name="T6" fmla="*/ 24 w 48"/>
                <a:gd name="T7" fmla="*/ 17 h 88"/>
                <a:gd name="T8" fmla="*/ 24 w 48"/>
                <a:gd name="T9" fmla="*/ 35 h 88"/>
                <a:gd name="T10" fmla="*/ 24 w 48"/>
                <a:gd name="T11" fmla="*/ 44 h 88"/>
                <a:gd name="T12" fmla="*/ 16 w 48"/>
                <a:gd name="T13" fmla="*/ 52 h 88"/>
                <a:gd name="T14" fmla="*/ 16 w 48"/>
                <a:gd name="T15" fmla="*/ 61 h 88"/>
                <a:gd name="T16" fmla="*/ 16 w 48"/>
                <a:gd name="T17" fmla="*/ 79 h 88"/>
                <a:gd name="T18" fmla="*/ 16 w 48"/>
                <a:gd name="T19" fmla="*/ 88 h 88"/>
                <a:gd name="T20" fmla="*/ 0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48" y="0"/>
                  </a:moveTo>
                  <a:lnTo>
                    <a:pt x="32" y="0"/>
                  </a:lnTo>
                  <a:lnTo>
                    <a:pt x="24" y="9"/>
                  </a:lnTo>
                  <a:lnTo>
                    <a:pt x="24" y="17"/>
                  </a:lnTo>
                  <a:lnTo>
                    <a:pt x="24" y="35"/>
                  </a:lnTo>
                  <a:lnTo>
                    <a:pt x="24" y="44"/>
                  </a:lnTo>
                  <a:lnTo>
                    <a:pt x="16" y="52"/>
                  </a:lnTo>
                  <a:lnTo>
                    <a:pt x="16" y="61"/>
                  </a:lnTo>
                  <a:lnTo>
                    <a:pt x="16" y="79"/>
                  </a:lnTo>
                  <a:lnTo>
                    <a:pt x="16" y="88"/>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77" name="Freeform 768"/>
            <p:cNvSpPr>
              <a:spLocks/>
            </p:cNvSpPr>
            <p:nvPr/>
          </p:nvSpPr>
          <p:spPr bwMode="auto">
            <a:xfrm>
              <a:off x="1844" y="3498"/>
              <a:ext cx="40" cy="80"/>
            </a:xfrm>
            <a:custGeom>
              <a:avLst/>
              <a:gdLst>
                <a:gd name="T0" fmla="*/ 0 w 40"/>
                <a:gd name="T1" fmla="*/ 0 h 80"/>
                <a:gd name="T2" fmla="*/ 16 w 40"/>
                <a:gd name="T3" fmla="*/ 0 h 80"/>
                <a:gd name="T4" fmla="*/ 32 w 40"/>
                <a:gd name="T5" fmla="*/ 0 h 80"/>
                <a:gd name="T6" fmla="*/ 32 w 40"/>
                <a:gd name="T7" fmla="*/ 9 h 80"/>
                <a:gd name="T8" fmla="*/ 40 w 40"/>
                <a:gd name="T9" fmla="*/ 27 h 80"/>
                <a:gd name="T10" fmla="*/ 40 w 40"/>
                <a:gd name="T11" fmla="*/ 36 h 80"/>
                <a:gd name="T12" fmla="*/ 40 w 40"/>
                <a:gd name="T13" fmla="*/ 44 h 80"/>
                <a:gd name="T14" fmla="*/ 40 w 40"/>
                <a:gd name="T15" fmla="*/ 62 h 80"/>
                <a:gd name="T16" fmla="*/ 40 w 40"/>
                <a:gd name="T17" fmla="*/ 71 h 80"/>
                <a:gd name="T18" fmla="*/ 4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0" y="0"/>
                  </a:moveTo>
                  <a:lnTo>
                    <a:pt x="16" y="0"/>
                  </a:lnTo>
                  <a:lnTo>
                    <a:pt x="32" y="0"/>
                  </a:lnTo>
                  <a:lnTo>
                    <a:pt x="32" y="9"/>
                  </a:lnTo>
                  <a:lnTo>
                    <a:pt x="40" y="27"/>
                  </a:lnTo>
                  <a:lnTo>
                    <a:pt x="40" y="36"/>
                  </a:lnTo>
                  <a:lnTo>
                    <a:pt x="40" y="44"/>
                  </a:lnTo>
                  <a:lnTo>
                    <a:pt x="40" y="62"/>
                  </a:lnTo>
                  <a:lnTo>
                    <a:pt x="40" y="71"/>
                  </a:lnTo>
                  <a:lnTo>
                    <a:pt x="4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78" name="Freeform 769"/>
            <p:cNvSpPr>
              <a:spLocks/>
            </p:cNvSpPr>
            <p:nvPr/>
          </p:nvSpPr>
          <p:spPr bwMode="auto">
            <a:xfrm>
              <a:off x="1844" y="3411"/>
              <a:ext cx="32" cy="79"/>
            </a:xfrm>
            <a:custGeom>
              <a:avLst/>
              <a:gdLst>
                <a:gd name="T0" fmla="*/ 0 w 32"/>
                <a:gd name="T1" fmla="*/ 8 h 79"/>
                <a:gd name="T2" fmla="*/ 8 w 32"/>
                <a:gd name="T3" fmla="*/ 0 h 79"/>
                <a:gd name="T4" fmla="*/ 8 w 32"/>
                <a:gd name="T5" fmla="*/ 8 h 79"/>
                <a:gd name="T6" fmla="*/ 8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32 w 32"/>
                <a:gd name="T19" fmla="*/ 70 h 79"/>
                <a:gd name="T20" fmla="*/ 32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0" y="8"/>
                  </a:moveTo>
                  <a:lnTo>
                    <a:pt x="8" y="0"/>
                  </a:lnTo>
                  <a:lnTo>
                    <a:pt x="8" y="8"/>
                  </a:lnTo>
                  <a:lnTo>
                    <a:pt x="8" y="17"/>
                  </a:lnTo>
                  <a:lnTo>
                    <a:pt x="16" y="17"/>
                  </a:lnTo>
                  <a:lnTo>
                    <a:pt x="16" y="35"/>
                  </a:lnTo>
                  <a:lnTo>
                    <a:pt x="16" y="44"/>
                  </a:lnTo>
                  <a:lnTo>
                    <a:pt x="16" y="52"/>
                  </a:lnTo>
                  <a:lnTo>
                    <a:pt x="16" y="70"/>
                  </a:lnTo>
                  <a:lnTo>
                    <a:pt x="32" y="70"/>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79" name="Freeform 770"/>
            <p:cNvSpPr>
              <a:spLocks/>
            </p:cNvSpPr>
            <p:nvPr/>
          </p:nvSpPr>
          <p:spPr bwMode="auto">
            <a:xfrm>
              <a:off x="2028" y="3534"/>
              <a:ext cx="48" cy="79"/>
            </a:xfrm>
            <a:custGeom>
              <a:avLst/>
              <a:gdLst>
                <a:gd name="T0" fmla="*/ 0 w 48"/>
                <a:gd name="T1" fmla="*/ 0 h 79"/>
                <a:gd name="T2" fmla="*/ 16 w 48"/>
                <a:gd name="T3" fmla="*/ 8 h 79"/>
                <a:gd name="T4" fmla="*/ 16 w 48"/>
                <a:gd name="T5" fmla="*/ 26 h 79"/>
                <a:gd name="T6" fmla="*/ 24 w 48"/>
                <a:gd name="T7" fmla="*/ 35 h 79"/>
                <a:gd name="T8" fmla="*/ 32 w 48"/>
                <a:gd name="T9" fmla="*/ 35 h 79"/>
                <a:gd name="T10" fmla="*/ 32 w 48"/>
                <a:gd name="T11" fmla="*/ 44 h 79"/>
                <a:gd name="T12" fmla="*/ 48 w 48"/>
                <a:gd name="T13" fmla="*/ 44 h 79"/>
                <a:gd name="T14" fmla="*/ 48 w 48"/>
                <a:gd name="T15" fmla="*/ 61 h 79"/>
                <a:gd name="T16" fmla="*/ 48 w 48"/>
                <a:gd name="T17" fmla="*/ 70 h 79"/>
                <a:gd name="T18" fmla="*/ 48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0" y="0"/>
                  </a:moveTo>
                  <a:lnTo>
                    <a:pt x="16" y="8"/>
                  </a:lnTo>
                  <a:lnTo>
                    <a:pt x="16" y="26"/>
                  </a:lnTo>
                  <a:lnTo>
                    <a:pt x="24" y="35"/>
                  </a:lnTo>
                  <a:lnTo>
                    <a:pt x="32" y="35"/>
                  </a:lnTo>
                  <a:lnTo>
                    <a:pt x="32" y="44"/>
                  </a:lnTo>
                  <a:lnTo>
                    <a:pt x="48" y="44"/>
                  </a:lnTo>
                  <a:lnTo>
                    <a:pt x="48" y="61"/>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80" name="Freeform 771"/>
            <p:cNvSpPr>
              <a:spLocks/>
            </p:cNvSpPr>
            <p:nvPr/>
          </p:nvSpPr>
          <p:spPr bwMode="auto">
            <a:xfrm>
              <a:off x="2044" y="3455"/>
              <a:ext cx="64" cy="35"/>
            </a:xfrm>
            <a:custGeom>
              <a:avLst/>
              <a:gdLst>
                <a:gd name="T0" fmla="*/ 0 w 64"/>
                <a:gd name="T1" fmla="*/ 0 h 35"/>
                <a:gd name="T2" fmla="*/ 8 w 64"/>
                <a:gd name="T3" fmla="*/ 0 h 35"/>
                <a:gd name="T4" fmla="*/ 16 w 64"/>
                <a:gd name="T5" fmla="*/ 0 h 35"/>
                <a:gd name="T6" fmla="*/ 32 w 64"/>
                <a:gd name="T7" fmla="*/ 0 h 35"/>
                <a:gd name="T8" fmla="*/ 32 w 64"/>
                <a:gd name="T9" fmla="*/ 8 h 35"/>
                <a:gd name="T10" fmla="*/ 40 w 64"/>
                <a:gd name="T11" fmla="*/ 8 h 35"/>
                <a:gd name="T12" fmla="*/ 48 w 64"/>
                <a:gd name="T13" fmla="*/ 26 h 35"/>
                <a:gd name="T14" fmla="*/ 64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0" y="0"/>
                  </a:moveTo>
                  <a:lnTo>
                    <a:pt x="8" y="0"/>
                  </a:lnTo>
                  <a:lnTo>
                    <a:pt x="16" y="0"/>
                  </a:lnTo>
                  <a:lnTo>
                    <a:pt x="32" y="0"/>
                  </a:lnTo>
                  <a:lnTo>
                    <a:pt x="32" y="8"/>
                  </a:lnTo>
                  <a:lnTo>
                    <a:pt x="40" y="8"/>
                  </a:lnTo>
                  <a:lnTo>
                    <a:pt x="48" y="26"/>
                  </a:lnTo>
                  <a:lnTo>
                    <a:pt x="64"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81" name="Freeform 772"/>
            <p:cNvSpPr>
              <a:spLocks/>
            </p:cNvSpPr>
            <p:nvPr/>
          </p:nvSpPr>
          <p:spPr bwMode="auto">
            <a:xfrm>
              <a:off x="2012" y="3455"/>
              <a:ext cx="16" cy="123"/>
            </a:xfrm>
            <a:custGeom>
              <a:avLst/>
              <a:gdLst>
                <a:gd name="T0" fmla="*/ 16 w 16"/>
                <a:gd name="T1" fmla="*/ 0 h 123"/>
                <a:gd name="T2" fmla="*/ 16 w 16"/>
                <a:gd name="T3" fmla="*/ 35 h 123"/>
                <a:gd name="T4" fmla="*/ 16 w 16"/>
                <a:gd name="T5" fmla="*/ 43 h 123"/>
                <a:gd name="T6" fmla="*/ 16 w 16"/>
                <a:gd name="T7" fmla="*/ 70 h 123"/>
                <a:gd name="T8" fmla="*/ 8 w 16"/>
                <a:gd name="T9" fmla="*/ 70 h 123"/>
                <a:gd name="T10" fmla="*/ 8 w 16"/>
                <a:gd name="T11" fmla="*/ 79 h 123"/>
                <a:gd name="T12" fmla="*/ 8 w 16"/>
                <a:gd name="T13" fmla="*/ 87 h 123"/>
                <a:gd name="T14" fmla="*/ 8 w 16"/>
                <a:gd name="T15" fmla="*/ 105 h 123"/>
                <a:gd name="T16" fmla="*/ 0 w 16"/>
                <a:gd name="T17" fmla="*/ 114 h 123"/>
                <a:gd name="T18" fmla="*/ 0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16" y="0"/>
                  </a:moveTo>
                  <a:lnTo>
                    <a:pt x="16" y="35"/>
                  </a:lnTo>
                  <a:lnTo>
                    <a:pt x="16" y="43"/>
                  </a:lnTo>
                  <a:lnTo>
                    <a:pt x="16" y="70"/>
                  </a:lnTo>
                  <a:lnTo>
                    <a:pt x="8" y="70"/>
                  </a:lnTo>
                  <a:lnTo>
                    <a:pt x="8" y="79"/>
                  </a:lnTo>
                  <a:lnTo>
                    <a:pt x="8" y="87"/>
                  </a:lnTo>
                  <a:lnTo>
                    <a:pt x="8" y="105"/>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82" name="Freeform 773"/>
            <p:cNvSpPr>
              <a:spLocks/>
            </p:cNvSpPr>
            <p:nvPr/>
          </p:nvSpPr>
          <p:spPr bwMode="auto">
            <a:xfrm>
              <a:off x="1980" y="3481"/>
              <a:ext cx="16" cy="61"/>
            </a:xfrm>
            <a:custGeom>
              <a:avLst/>
              <a:gdLst>
                <a:gd name="T0" fmla="*/ 0 w 16"/>
                <a:gd name="T1" fmla="*/ 0 h 61"/>
                <a:gd name="T2" fmla="*/ 8 w 16"/>
                <a:gd name="T3" fmla="*/ 9 h 61"/>
                <a:gd name="T4" fmla="*/ 16 w 16"/>
                <a:gd name="T5" fmla="*/ 17 h 61"/>
                <a:gd name="T6" fmla="*/ 16 w 16"/>
                <a:gd name="T7" fmla="*/ 26 h 61"/>
                <a:gd name="T8" fmla="*/ 16 w 16"/>
                <a:gd name="T9" fmla="*/ 44 h 61"/>
                <a:gd name="T10" fmla="*/ 16 w 16"/>
                <a:gd name="T11" fmla="*/ 53 h 61"/>
                <a:gd name="T12" fmla="*/ 16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0" y="0"/>
                  </a:moveTo>
                  <a:lnTo>
                    <a:pt x="8" y="9"/>
                  </a:lnTo>
                  <a:lnTo>
                    <a:pt x="16" y="17"/>
                  </a:lnTo>
                  <a:lnTo>
                    <a:pt x="16" y="26"/>
                  </a:lnTo>
                  <a:lnTo>
                    <a:pt x="16" y="44"/>
                  </a:lnTo>
                  <a:lnTo>
                    <a:pt x="16" y="53"/>
                  </a:lnTo>
                  <a:lnTo>
                    <a:pt x="16"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83" name="Freeform 774"/>
            <p:cNvSpPr>
              <a:spLocks/>
            </p:cNvSpPr>
            <p:nvPr/>
          </p:nvSpPr>
          <p:spPr bwMode="auto">
            <a:xfrm>
              <a:off x="1948" y="3507"/>
              <a:ext cx="16" cy="88"/>
            </a:xfrm>
            <a:custGeom>
              <a:avLst/>
              <a:gdLst>
                <a:gd name="T0" fmla="*/ 16 w 16"/>
                <a:gd name="T1" fmla="*/ 0 h 88"/>
                <a:gd name="T2" fmla="*/ 16 w 16"/>
                <a:gd name="T3" fmla="*/ 27 h 88"/>
                <a:gd name="T4" fmla="*/ 8 w 16"/>
                <a:gd name="T5" fmla="*/ 35 h 88"/>
                <a:gd name="T6" fmla="*/ 8 w 16"/>
                <a:gd name="T7" fmla="*/ 53 h 88"/>
                <a:gd name="T8" fmla="*/ 0 w 16"/>
                <a:gd name="T9" fmla="*/ 62 h 88"/>
                <a:gd name="T10" fmla="*/ 0 w 16"/>
                <a:gd name="T11" fmla="*/ 71 h 88"/>
                <a:gd name="T12" fmla="*/ 0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16" y="0"/>
                  </a:moveTo>
                  <a:lnTo>
                    <a:pt x="16" y="27"/>
                  </a:lnTo>
                  <a:lnTo>
                    <a:pt x="8" y="35"/>
                  </a:lnTo>
                  <a:lnTo>
                    <a:pt x="8"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84" name="Freeform 775"/>
            <p:cNvSpPr>
              <a:spLocks/>
            </p:cNvSpPr>
            <p:nvPr/>
          </p:nvSpPr>
          <p:spPr bwMode="auto">
            <a:xfrm>
              <a:off x="1908" y="3455"/>
              <a:ext cx="16" cy="123"/>
            </a:xfrm>
            <a:custGeom>
              <a:avLst/>
              <a:gdLst>
                <a:gd name="T0" fmla="*/ 8 w 16"/>
                <a:gd name="T1" fmla="*/ 0 h 123"/>
                <a:gd name="T2" fmla="*/ 8 w 16"/>
                <a:gd name="T3" fmla="*/ 8 h 123"/>
                <a:gd name="T4" fmla="*/ 16 w 16"/>
                <a:gd name="T5" fmla="*/ 26 h 123"/>
                <a:gd name="T6" fmla="*/ 16 w 16"/>
                <a:gd name="T7" fmla="*/ 35 h 123"/>
                <a:gd name="T8" fmla="*/ 8 w 16"/>
                <a:gd name="T9" fmla="*/ 43 h 123"/>
                <a:gd name="T10" fmla="*/ 8 w 16"/>
                <a:gd name="T11" fmla="*/ 52 h 123"/>
                <a:gd name="T12" fmla="*/ 8 w 16"/>
                <a:gd name="T13" fmla="*/ 70 h 123"/>
                <a:gd name="T14" fmla="*/ 8 w 16"/>
                <a:gd name="T15" fmla="*/ 79 h 123"/>
                <a:gd name="T16" fmla="*/ 0 w 16"/>
                <a:gd name="T17" fmla="*/ 87 h 123"/>
                <a:gd name="T18" fmla="*/ 0 w 16"/>
                <a:gd name="T19" fmla="*/ 105 h 123"/>
                <a:gd name="T20" fmla="*/ 0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16" y="26"/>
                  </a:lnTo>
                  <a:lnTo>
                    <a:pt x="16" y="35"/>
                  </a:lnTo>
                  <a:lnTo>
                    <a:pt x="8" y="43"/>
                  </a:lnTo>
                  <a:lnTo>
                    <a:pt x="8" y="52"/>
                  </a:lnTo>
                  <a:lnTo>
                    <a:pt x="8" y="70"/>
                  </a:lnTo>
                  <a:lnTo>
                    <a:pt x="8" y="79"/>
                  </a:lnTo>
                  <a:lnTo>
                    <a:pt x="0" y="87"/>
                  </a:lnTo>
                  <a:lnTo>
                    <a:pt x="0" y="105"/>
                  </a:lnTo>
                  <a:lnTo>
                    <a:pt x="0"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85" name="Freeform 776"/>
            <p:cNvSpPr>
              <a:spLocks/>
            </p:cNvSpPr>
            <p:nvPr/>
          </p:nvSpPr>
          <p:spPr bwMode="auto">
            <a:xfrm>
              <a:off x="1788" y="3490"/>
              <a:ext cx="40" cy="105"/>
            </a:xfrm>
            <a:custGeom>
              <a:avLst/>
              <a:gdLst>
                <a:gd name="T0" fmla="*/ 32 w 40"/>
                <a:gd name="T1" fmla="*/ 0 h 105"/>
                <a:gd name="T2" fmla="*/ 40 w 40"/>
                <a:gd name="T3" fmla="*/ 8 h 105"/>
                <a:gd name="T4" fmla="*/ 32 w 40"/>
                <a:gd name="T5" fmla="*/ 17 h 105"/>
                <a:gd name="T6" fmla="*/ 24 w 40"/>
                <a:gd name="T7" fmla="*/ 35 h 105"/>
                <a:gd name="T8" fmla="*/ 8 w 40"/>
                <a:gd name="T9" fmla="*/ 44 h 105"/>
                <a:gd name="T10" fmla="*/ 8 w 40"/>
                <a:gd name="T11" fmla="*/ 52 h 105"/>
                <a:gd name="T12" fmla="*/ 0 w 40"/>
                <a:gd name="T13" fmla="*/ 70 h 105"/>
                <a:gd name="T14" fmla="*/ 0 w 40"/>
                <a:gd name="T15" fmla="*/ 79 h 105"/>
                <a:gd name="T16" fmla="*/ 0 w 40"/>
                <a:gd name="T17" fmla="*/ 88 h 105"/>
                <a:gd name="T18" fmla="*/ 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32" y="0"/>
                  </a:moveTo>
                  <a:lnTo>
                    <a:pt x="40" y="8"/>
                  </a:lnTo>
                  <a:lnTo>
                    <a:pt x="32" y="17"/>
                  </a:lnTo>
                  <a:lnTo>
                    <a:pt x="24" y="35"/>
                  </a:lnTo>
                  <a:lnTo>
                    <a:pt x="8" y="44"/>
                  </a:lnTo>
                  <a:lnTo>
                    <a:pt x="8" y="52"/>
                  </a:lnTo>
                  <a:lnTo>
                    <a:pt x="0" y="70"/>
                  </a:lnTo>
                  <a:lnTo>
                    <a:pt x="0" y="79"/>
                  </a:lnTo>
                  <a:lnTo>
                    <a:pt x="0" y="88"/>
                  </a:lnTo>
                  <a:lnTo>
                    <a:pt x="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86" name="Freeform 777"/>
            <p:cNvSpPr>
              <a:spLocks/>
            </p:cNvSpPr>
            <p:nvPr/>
          </p:nvSpPr>
          <p:spPr bwMode="auto">
            <a:xfrm>
              <a:off x="1724" y="3463"/>
              <a:ext cx="64" cy="115"/>
            </a:xfrm>
            <a:custGeom>
              <a:avLst/>
              <a:gdLst>
                <a:gd name="T0" fmla="*/ 64 w 64"/>
                <a:gd name="T1" fmla="*/ 0 h 115"/>
                <a:gd name="T2" fmla="*/ 56 w 64"/>
                <a:gd name="T3" fmla="*/ 18 h 115"/>
                <a:gd name="T4" fmla="*/ 56 w 64"/>
                <a:gd name="T5" fmla="*/ 27 h 115"/>
                <a:gd name="T6" fmla="*/ 40 w 64"/>
                <a:gd name="T7" fmla="*/ 27 h 115"/>
                <a:gd name="T8" fmla="*/ 32 w 64"/>
                <a:gd name="T9" fmla="*/ 27 h 115"/>
                <a:gd name="T10" fmla="*/ 32 w 64"/>
                <a:gd name="T11" fmla="*/ 35 h 115"/>
                <a:gd name="T12" fmla="*/ 32 w 64"/>
                <a:gd name="T13" fmla="*/ 44 h 115"/>
                <a:gd name="T14" fmla="*/ 24 w 64"/>
                <a:gd name="T15" fmla="*/ 62 h 115"/>
                <a:gd name="T16" fmla="*/ 16 w 64"/>
                <a:gd name="T17" fmla="*/ 71 h 115"/>
                <a:gd name="T18" fmla="*/ 16 w 64"/>
                <a:gd name="T19" fmla="*/ 79 h 115"/>
                <a:gd name="T20" fmla="*/ 16 w 64"/>
                <a:gd name="T21" fmla="*/ 97 h 115"/>
                <a:gd name="T22" fmla="*/ 0 w 64"/>
                <a:gd name="T23" fmla="*/ 97 h 115"/>
                <a:gd name="T24" fmla="*/ 0 w 64"/>
                <a:gd name="T25" fmla="*/ 106 h 115"/>
                <a:gd name="T26" fmla="*/ 0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64" y="0"/>
                  </a:moveTo>
                  <a:lnTo>
                    <a:pt x="56" y="18"/>
                  </a:lnTo>
                  <a:lnTo>
                    <a:pt x="56" y="27"/>
                  </a:lnTo>
                  <a:lnTo>
                    <a:pt x="40" y="27"/>
                  </a:lnTo>
                  <a:lnTo>
                    <a:pt x="32" y="27"/>
                  </a:lnTo>
                  <a:lnTo>
                    <a:pt x="32" y="35"/>
                  </a:lnTo>
                  <a:lnTo>
                    <a:pt x="32" y="44"/>
                  </a:lnTo>
                  <a:lnTo>
                    <a:pt x="24" y="62"/>
                  </a:lnTo>
                  <a:lnTo>
                    <a:pt x="16" y="71"/>
                  </a:lnTo>
                  <a:lnTo>
                    <a:pt x="16" y="79"/>
                  </a:lnTo>
                  <a:lnTo>
                    <a:pt x="16" y="97"/>
                  </a:lnTo>
                  <a:lnTo>
                    <a:pt x="0" y="97"/>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87" name="Freeform 778"/>
            <p:cNvSpPr>
              <a:spLocks/>
            </p:cNvSpPr>
            <p:nvPr/>
          </p:nvSpPr>
          <p:spPr bwMode="auto">
            <a:xfrm>
              <a:off x="2132" y="3507"/>
              <a:ext cx="48" cy="88"/>
            </a:xfrm>
            <a:custGeom>
              <a:avLst/>
              <a:gdLst>
                <a:gd name="T0" fmla="*/ 0 w 48"/>
                <a:gd name="T1" fmla="*/ 0 h 88"/>
                <a:gd name="T2" fmla="*/ 0 w 48"/>
                <a:gd name="T3" fmla="*/ 18 h 88"/>
                <a:gd name="T4" fmla="*/ 0 w 48"/>
                <a:gd name="T5" fmla="*/ 27 h 88"/>
                <a:gd name="T6" fmla="*/ 16 w 48"/>
                <a:gd name="T7" fmla="*/ 27 h 88"/>
                <a:gd name="T8" fmla="*/ 16 w 48"/>
                <a:gd name="T9" fmla="*/ 35 h 88"/>
                <a:gd name="T10" fmla="*/ 24 w 48"/>
                <a:gd name="T11" fmla="*/ 35 h 88"/>
                <a:gd name="T12" fmla="*/ 32 w 48"/>
                <a:gd name="T13" fmla="*/ 53 h 88"/>
                <a:gd name="T14" fmla="*/ 48 w 48"/>
                <a:gd name="T15" fmla="*/ 62 h 88"/>
                <a:gd name="T16" fmla="*/ 48 w 48"/>
                <a:gd name="T17" fmla="*/ 71 h 88"/>
                <a:gd name="T18" fmla="*/ 48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0" y="0"/>
                  </a:moveTo>
                  <a:lnTo>
                    <a:pt x="0" y="18"/>
                  </a:lnTo>
                  <a:lnTo>
                    <a:pt x="0" y="27"/>
                  </a:lnTo>
                  <a:lnTo>
                    <a:pt x="16" y="27"/>
                  </a:lnTo>
                  <a:lnTo>
                    <a:pt x="16" y="35"/>
                  </a:lnTo>
                  <a:lnTo>
                    <a:pt x="24" y="35"/>
                  </a:lnTo>
                  <a:lnTo>
                    <a:pt x="32" y="53"/>
                  </a:lnTo>
                  <a:lnTo>
                    <a:pt x="48" y="62"/>
                  </a:lnTo>
                  <a:lnTo>
                    <a:pt x="48" y="71"/>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88" name="Freeform 779"/>
            <p:cNvSpPr>
              <a:spLocks/>
            </p:cNvSpPr>
            <p:nvPr/>
          </p:nvSpPr>
          <p:spPr bwMode="auto">
            <a:xfrm>
              <a:off x="2092" y="3314"/>
              <a:ext cx="64" cy="53"/>
            </a:xfrm>
            <a:custGeom>
              <a:avLst/>
              <a:gdLst>
                <a:gd name="T0" fmla="*/ 0 w 64"/>
                <a:gd name="T1" fmla="*/ 0 h 53"/>
                <a:gd name="T2" fmla="*/ 24 w 64"/>
                <a:gd name="T3" fmla="*/ 17 h 53"/>
                <a:gd name="T4" fmla="*/ 32 w 64"/>
                <a:gd name="T5" fmla="*/ 17 h 53"/>
                <a:gd name="T6" fmla="*/ 40 w 64"/>
                <a:gd name="T7" fmla="*/ 17 h 53"/>
                <a:gd name="T8" fmla="*/ 56 w 64"/>
                <a:gd name="T9" fmla="*/ 17 h 53"/>
                <a:gd name="T10" fmla="*/ 64 w 64"/>
                <a:gd name="T11" fmla="*/ 26 h 53"/>
                <a:gd name="T12" fmla="*/ 64 w 64"/>
                <a:gd name="T13" fmla="*/ 35 h 53"/>
                <a:gd name="T14" fmla="*/ 64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0" y="0"/>
                  </a:moveTo>
                  <a:lnTo>
                    <a:pt x="24" y="17"/>
                  </a:lnTo>
                  <a:lnTo>
                    <a:pt x="32" y="17"/>
                  </a:lnTo>
                  <a:lnTo>
                    <a:pt x="40" y="17"/>
                  </a:lnTo>
                  <a:lnTo>
                    <a:pt x="56" y="17"/>
                  </a:lnTo>
                  <a:lnTo>
                    <a:pt x="64" y="26"/>
                  </a:lnTo>
                  <a:lnTo>
                    <a:pt x="64" y="35"/>
                  </a:lnTo>
                  <a:lnTo>
                    <a:pt x="64"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89" name="Freeform 780"/>
            <p:cNvSpPr>
              <a:spLocks/>
            </p:cNvSpPr>
            <p:nvPr/>
          </p:nvSpPr>
          <p:spPr bwMode="auto">
            <a:xfrm>
              <a:off x="1780" y="3314"/>
              <a:ext cx="96" cy="35"/>
            </a:xfrm>
            <a:custGeom>
              <a:avLst/>
              <a:gdLst>
                <a:gd name="T0" fmla="*/ 96 w 96"/>
                <a:gd name="T1" fmla="*/ 0 h 35"/>
                <a:gd name="T2" fmla="*/ 80 w 96"/>
                <a:gd name="T3" fmla="*/ 0 h 35"/>
                <a:gd name="T4" fmla="*/ 72 w 96"/>
                <a:gd name="T5" fmla="*/ 0 h 35"/>
                <a:gd name="T6" fmla="*/ 64 w 96"/>
                <a:gd name="T7" fmla="*/ 0 h 35"/>
                <a:gd name="T8" fmla="*/ 48 w 96"/>
                <a:gd name="T9" fmla="*/ 0 h 35"/>
                <a:gd name="T10" fmla="*/ 40 w 96"/>
                <a:gd name="T11" fmla="*/ 0 h 35"/>
                <a:gd name="T12" fmla="*/ 32 w 96"/>
                <a:gd name="T13" fmla="*/ 0 h 35"/>
                <a:gd name="T14" fmla="*/ 16 w 96"/>
                <a:gd name="T15" fmla="*/ 17 h 35"/>
                <a:gd name="T16" fmla="*/ 8 w 96"/>
                <a:gd name="T17" fmla="*/ 26 h 35"/>
                <a:gd name="T18" fmla="*/ 0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96" y="0"/>
                  </a:moveTo>
                  <a:lnTo>
                    <a:pt x="80" y="0"/>
                  </a:lnTo>
                  <a:lnTo>
                    <a:pt x="72" y="0"/>
                  </a:lnTo>
                  <a:lnTo>
                    <a:pt x="64" y="0"/>
                  </a:lnTo>
                  <a:lnTo>
                    <a:pt x="48" y="0"/>
                  </a:lnTo>
                  <a:lnTo>
                    <a:pt x="40" y="0"/>
                  </a:lnTo>
                  <a:lnTo>
                    <a:pt x="32" y="0"/>
                  </a:lnTo>
                  <a:lnTo>
                    <a:pt x="16" y="17"/>
                  </a:lnTo>
                  <a:lnTo>
                    <a:pt x="8"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90" name="Freeform 781"/>
            <p:cNvSpPr>
              <a:spLocks/>
            </p:cNvSpPr>
            <p:nvPr/>
          </p:nvSpPr>
          <p:spPr bwMode="auto">
            <a:xfrm>
              <a:off x="1780" y="3296"/>
              <a:ext cx="112" cy="44"/>
            </a:xfrm>
            <a:custGeom>
              <a:avLst/>
              <a:gdLst>
                <a:gd name="T0" fmla="*/ 112 w 112"/>
                <a:gd name="T1" fmla="*/ 0 h 44"/>
                <a:gd name="T2" fmla="*/ 104 w 112"/>
                <a:gd name="T3" fmla="*/ 0 h 44"/>
                <a:gd name="T4" fmla="*/ 96 w 112"/>
                <a:gd name="T5" fmla="*/ 0 h 44"/>
                <a:gd name="T6" fmla="*/ 80 w 112"/>
                <a:gd name="T7" fmla="*/ 0 h 44"/>
                <a:gd name="T8" fmla="*/ 72 w 112"/>
                <a:gd name="T9" fmla="*/ 0 h 44"/>
                <a:gd name="T10" fmla="*/ 64 w 112"/>
                <a:gd name="T11" fmla="*/ 0 h 44"/>
                <a:gd name="T12" fmla="*/ 48 w 112"/>
                <a:gd name="T13" fmla="*/ 0 h 44"/>
                <a:gd name="T14" fmla="*/ 40 w 112"/>
                <a:gd name="T15" fmla="*/ 9 h 44"/>
                <a:gd name="T16" fmla="*/ 32 w 112"/>
                <a:gd name="T17" fmla="*/ 9 h 44"/>
                <a:gd name="T18" fmla="*/ 32 w 112"/>
                <a:gd name="T19" fmla="*/ 18 h 44"/>
                <a:gd name="T20" fmla="*/ 16 w 112"/>
                <a:gd name="T21" fmla="*/ 18 h 44"/>
                <a:gd name="T22" fmla="*/ 8 w 112"/>
                <a:gd name="T23" fmla="*/ 35 h 44"/>
                <a:gd name="T24" fmla="*/ 0 w 112"/>
                <a:gd name="T25" fmla="*/ 35 h 44"/>
                <a:gd name="T26" fmla="*/ 0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112" y="0"/>
                  </a:moveTo>
                  <a:lnTo>
                    <a:pt x="104" y="0"/>
                  </a:lnTo>
                  <a:lnTo>
                    <a:pt x="96" y="0"/>
                  </a:lnTo>
                  <a:lnTo>
                    <a:pt x="80" y="0"/>
                  </a:lnTo>
                  <a:lnTo>
                    <a:pt x="72" y="0"/>
                  </a:lnTo>
                  <a:lnTo>
                    <a:pt x="64" y="0"/>
                  </a:lnTo>
                  <a:lnTo>
                    <a:pt x="48" y="0"/>
                  </a:lnTo>
                  <a:lnTo>
                    <a:pt x="40" y="9"/>
                  </a:lnTo>
                  <a:lnTo>
                    <a:pt x="32" y="9"/>
                  </a:lnTo>
                  <a:lnTo>
                    <a:pt x="32" y="18"/>
                  </a:lnTo>
                  <a:lnTo>
                    <a:pt x="16" y="18"/>
                  </a:lnTo>
                  <a:lnTo>
                    <a:pt x="8" y="35"/>
                  </a:lnTo>
                  <a:lnTo>
                    <a:pt x="0" y="35"/>
                  </a:lnTo>
                  <a:lnTo>
                    <a:pt x="0"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91" name="Freeform 782"/>
            <p:cNvSpPr>
              <a:spLocks/>
            </p:cNvSpPr>
            <p:nvPr/>
          </p:nvSpPr>
          <p:spPr bwMode="auto">
            <a:xfrm>
              <a:off x="1748" y="3375"/>
              <a:ext cx="64" cy="71"/>
            </a:xfrm>
            <a:custGeom>
              <a:avLst/>
              <a:gdLst>
                <a:gd name="T0" fmla="*/ 64 w 64"/>
                <a:gd name="T1" fmla="*/ 0 h 71"/>
                <a:gd name="T2" fmla="*/ 48 w 64"/>
                <a:gd name="T3" fmla="*/ 0 h 71"/>
                <a:gd name="T4" fmla="*/ 40 w 64"/>
                <a:gd name="T5" fmla="*/ 9 h 71"/>
                <a:gd name="T6" fmla="*/ 32 w 64"/>
                <a:gd name="T7" fmla="*/ 18 h 71"/>
                <a:gd name="T8" fmla="*/ 32 w 64"/>
                <a:gd name="T9" fmla="*/ 36 h 71"/>
                <a:gd name="T10" fmla="*/ 16 w 64"/>
                <a:gd name="T11" fmla="*/ 44 h 71"/>
                <a:gd name="T12" fmla="*/ 16 w 64"/>
                <a:gd name="T13" fmla="*/ 53 h 71"/>
                <a:gd name="T14" fmla="*/ 8 w 64"/>
                <a:gd name="T15" fmla="*/ 53 h 71"/>
                <a:gd name="T16" fmla="*/ 0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64" y="0"/>
                  </a:moveTo>
                  <a:lnTo>
                    <a:pt x="48" y="0"/>
                  </a:lnTo>
                  <a:lnTo>
                    <a:pt x="40" y="9"/>
                  </a:lnTo>
                  <a:lnTo>
                    <a:pt x="32" y="18"/>
                  </a:lnTo>
                  <a:lnTo>
                    <a:pt x="32" y="36"/>
                  </a:lnTo>
                  <a:lnTo>
                    <a:pt x="16" y="44"/>
                  </a:lnTo>
                  <a:lnTo>
                    <a:pt x="16" y="53"/>
                  </a:lnTo>
                  <a:lnTo>
                    <a:pt x="8" y="53"/>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92" name="Freeform 783"/>
            <p:cNvSpPr>
              <a:spLocks/>
            </p:cNvSpPr>
            <p:nvPr/>
          </p:nvSpPr>
          <p:spPr bwMode="auto">
            <a:xfrm>
              <a:off x="1692" y="3455"/>
              <a:ext cx="96" cy="43"/>
            </a:xfrm>
            <a:custGeom>
              <a:avLst/>
              <a:gdLst>
                <a:gd name="T0" fmla="*/ 96 w 96"/>
                <a:gd name="T1" fmla="*/ 0 h 43"/>
                <a:gd name="T2" fmla="*/ 88 w 96"/>
                <a:gd name="T3" fmla="*/ 0 h 43"/>
                <a:gd name="T4" fmla="*/ 72 w 96"/>
                <a:gd name="T5" fmla="*/ 8 h 43"/>
                <a:gd name="T6" fmla="*/ 64 w 96"/>
                <a:gd name="T7" fmla="*/ 8 h 43"/>
                <a:gd name="T8" fmla="*/ 56 w 96"/>
                <a:gd name="T9" fmla="*/ 26 h 43"/>
                <a:gd name="T10" fmla="*/ 48 w 96"/>
                <a:gd name="T11" fmla="*/ 26 h 43"/>
                <a:gd name="T12" fmla="*/ 32 w 96"/>
                <a:gd name="T13" fmla="*/ 26 h 43"/>
                <a:gd name="T14" fmla="*/ 24 w 96"/>
                <a:gd name="T15" fmla="*/ 26 h 43"/>
                <a:gd name="T16" fmla="*/ 16 w 96"/>
                <a:gd name="T17" fmla="*/ 35 h 43"/>
                <a:gd name="T18" fmla="*/ 0 w 96"/>
                <a:gd name="T19" fmla="*/ 35 h 43"/>
                <a:gd name="T20" fmla="*/ 0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96" y="0"/>
                  </a:moveTo>
                  <a:lnTo>
                    <a:pt x="88" y="0"/>
                  </a:lnTo>
                  <a:lnTo>
                    <a:pt x="72" y="8"/>
                  </a:lnTo>
                  <a:lnTo>
                    <a:pt x="64" y="8"/>
                  </a:lnTo>
                  <a:lnTo>
                    <a:pt x="56" y="26"/>
                  </a:lnTo>
                  <a:lnTo>
                    <a:pt x="48" y="26"/>
                  </a:lnTo>
                  <a:lnTo>
                    <a:pt x="32" y="26"/>
                  </a:lnTo>
                  <a:lnTo>
                    <a:pt x="24" y="26"/>
                  </a:lnTo>
                  <a:lnTo>
                    <a:pt x="16" y="35"/>
                  </a:lnTo>
                  <a:lnTo>
                    <a:pt x="0" y="35"/>
                  </a:lnTo>
                  <a:lnTo>
                    <a:pt x="0"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8572" name="Group 784"/>
          <p:cNvGrpSpPr>
            <a:grpSpLocks/>
          </p:cNvGrpSpPr>
          <p:nvPr/>
        </p:nvGrpSpPr>
        <p:grpSpPr bwMode="auto">
          <a:xfrm>
            <a:off x="2290763" y="2601913"/>
            <a:ext cx="609600" cy="496887"/>
            <a:chOff x="1748" y="2760"/>
            <a:chExt cx="480" cy="457"/>
          </a:xfrm>
        </p:grpSpPr>
        <p:sp>
          <p:nvSpPr>
            <p:cNvPr id="109334" name="Freeform 785"/>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232 w 232"/>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211"/>
                <a:gd name="T188" fmla="*/ 232 w 232"/>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lnTo>
                    <a:pt x="232"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35" name="Freeform 786"/>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211"/>
                <a:gd name="T185" fmla="*/ 232 w 232"/>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36" name="Freeform 787"/>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56 w 208"/>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8"/>
                <a:gd name="T187" fmla="*/ 0 h 255"/>
                <a:gd name="T188" fmla="*/ 208 w 208"/>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lnTo>
                    <a:pt x="56"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37" name="Freeform 788"/>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8"/>
                <a:gd name="T184" fmla="*/ 0 h 255"/>
                <a:gd name="T185" fmla="*/ 208 w 208"/>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38" name="Freeform 789"/>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40 w 280"/>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0"/>
                <a:gd name="T118" fmla="*/ 0 h 360"/>
                <a:gd name="T119" fmla="*/ 280 w 280"/>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lnTo>
                    <a:pt x="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39" name="Freeform 790"/>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80"/>
                <a:gd name="T115" fmla="*/ 0 h 360"/>
                <a:gd name="T116" fmla="*/ 280 w 280"/>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40" name="Freeform 791"/>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40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lnTo>
                    <a:pt x="40"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41" name="Freeform 792"/>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42" name="Freeform 793"/>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208 w 208"/>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8"/>
                <a:gd name="T139" fmla="*/ 0 h 457"/>
                <a:gd name="T140" fmla="*/ 208 w 208"/>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lnTo>
                    <a:pt x="208"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43" name="Freeform 794"/>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8"/>
                <a:gd name="T136" fmla="*/ 0 h 457"/>
                <a:gd name="T137" fmla="*/ 208 w 208"/>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44" name="Freeform 795"/>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232 w 232"/>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325"/>
                <a:gd name="T188" fmla="*/ 232 w 232"/>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lnTo>
                    <a:pt x="232"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45" name="Freeform 796"/>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325"/>
                <a:gd name="T185" fmla="*/ 232 w 232"/>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8573" name="Group 797"/>
          <p:cNvGrpSpPr>
            <a:grpSpLocks/>
          </p:cNvGrpSpPr>
          <p:nvPr/>
        </p:nvGrpSpPr>
        <p:grpSpPr bwMode="auto">
          <a:xfrm>
            <a:off x="2417763" y="3054350"/>
            <a:ext cx="774700" cy="614363"/>
            <a:chOff x="1692" y="3226"/>
            <a:chExt cx="488" cy="387"/>
          </a:xfrm>
        </p:grpSpPr>
        <p:sp>
          <p:nvSpPr>
            <p:cNvPr id="109287" name="Freeform 798"/>
            <p:cNvSpPr>
              <a:spLocks/>
            </p:cNvSpPr>
            <p:nvPr/>
          </p:nvSpPr>
          <p:spPr bwMode="auto">
            <a:xfrm>
              <a:off x="1996" y="3226"/>
              <a:ext cx="40" cy="53"/>
            </a:xfrm>
            <a:custGeom>
              <a:avLst/>
              <a:gdLst>
                <a:gd name="T0" fmla="*/ 0 w 40"/>
                <a:gd name="T1" fmla="*/ 0 h 53"/>
                <a:gd name="T2" fmla="*/ 0 w 40"/>
                <a:gd name="T3" fmla="*/ 9 h 53"/>
                <a:gd name="T4" fmla="*/ 0 w 40"/>
                <a:gd name="T5" fmla="*/ 18 h 53"/>
                <a:gd name="T6" fmla="*/ 8 w 40"/>
                <a:gd name="T7" fmla="*/ 18 h 53"/>
                <a:gd name="T8" fmla="*/ 24 w 40"/>
                <a:gd name="T9" fmla="*/ 18 h 53"/>
                <a:gd name="T10" fmla="*/ 24 w 40"/>
                <a:gd name="T11" fmla="*/ 35 h 53"/>
                <a:gd name="T12" fmla="*/ 32 w 40"/>
                <a:gd name="T13" fmla="*/ 35 h 53"/>
                <a:gd name="T14" fmla="*/ 32 w 40"/>
                <a:gd name="T15" fmla="*/ 44 h 53"/>
                <a:gd name="T16" fmla="*/ 40 w 40"/>
                <a:gd name="T17" fmla="*/ 44 h 53"/>
                <a:gd name="T18" fmla="*/ 4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0" y="0"/>
                  </a:moveTo>
                  <a:lnTo>
                    <a:pt x="0" y="9"/>
                  </a:lnTo>
                  <a:lnTo>
                    <a:pt x="0" y="18"/>
                  </a:lnTo>
                  <a:lnTo>
                    <a:pt x="8" y="18"/>
                  </a:lnTo>
                  <a:lnTo>
                    <a:pt x="24" y="18"/>
                  </a:lnTo>
                  <a:lnTo>
                    <a:pt x="24" y="35"/>
                  </a:lnTo>
                  <a:lnTo>
                    <a:pt x="32" y="35"/>
                  </a:lnTo>
                  <a:lnTo>
                    <a:pt x="32" y="44"/>
                  </a:lnTo>
                  <a:lnTo>
                    <a:pt x="40" y="44"/>
                  </a:lnTo>
                  <a:lnTo>
                    <a:pt x="4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88" name="Freeform 799"/>
            <p:cNvSpPr>
              <a:spLocks/>
            </p:cNvSpPr>
            <p:nvPr/>
          </p:nvSpPr>
          <p:spPr bwMode="auto">
            <a:xfrm>
              <a:off x="1940" y="3226"/>
              <a:ext cx="56" cy="97"/>
            </a:xfrm>
            <a:custGeom>
              <a:avLst/>
              <a:gdLst>
                <a:gd name="T0" fmla="*/ 56 w 56"/>
                <a:gd name="T1" fmla="*/ 0 h 97"/>
                <a:gd name="T2" fmla="*/ 56 w 56"/>
                <a:gd name="T3" fmla="*/ 9 h 97"/>
                <a:gd name="T4" fmla="*/ 56 w 56"/>
                <a:gd name="T5" fmla="*/ 18 h 97"/>
                <a:gd name="T6" fmla="*/ 48 w 56"/>
                <a:gd name="T7" fmla="*/ 35 h 97"/>
                <a:gd name="T8" fmla="*/ 32 w 56"/>
                <a:gd name="T9" fmla="*/ 44 h 97"/>
                <a:gd name="T10" fmla="*/ 24 w 56"/>
                <a:gd name="T11" fmla="*/ 53 h 97"/>
                <a:gd name="T12" fmla="*/ 16 w 56"/>
                <a:gd name="T13" fmla="*/ 62 h 97"/>
                <a:gd name="T14" fmla="*/ 0 w 56"/>
                <a:gd name="T15" fmla="*/ 79 h 97"/>
                <a:gd name="T16" fmla="*/ 0 w 56"/>
                <a:gd name="T17" fmla="*/ 88 h 97"/>
                <a:gd name="T18" fmla="*/ 0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56" y="0"/>
                  </a:moveTo>
                  <a:lnTo>
                    <a:pt x="56" y="9"/>
                  </a:lnTo>
                  <a:lnTo>
                    <a:pt x="56" y="18"/>
                  </a:lnTo>
                  <a:lnTo>
                    <a:pt x="48" y="35"/>
                  </a:lnTo>
                  <a:lnTo>
                    <a:pt x="32" y="44"/>
                  </a:lnTo>
                  <a:lnTo>
                    <a:pt x="24" y="53"/>
                  </a:lnTo>
                  <a:lnTo>
                    <a:pt x="16" y="62"/>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89" name="Freeform 800"/>
            <p:cNvSpPr>
              <a:spLocks/>
            </p:cNvSpPr>
            <p:nvPr/>
          </p:nvSpPr>
          <p:spPr bwMode="auto">
            <a:xfrm>
              <a:off x="1884" y="3226"/>
              <a:ext cx="80" cy="97"/>
            </a:xfrm>
            <a:custGeom>
              <a:avLst/>
              <a:gdLst>
                <a:gd name="T0" fmla="*/ 80 w 80"/>
                <a:gd name="T1" fmla="*/ 0 h 97"/>
                <a:gd name="T2" fmla="*/ 72 w 80"/>
                <a:gd name="T3" fmla="*/ 35 h 97"/>
                <a:gd name="T4" fmla="*/ 56 w 80"/>
                <a:gd name="T5" fmla="*/ 35 h 97"/>
                <a:gd name="T6" fmla="*/ 56 w 80"/>
                <a:gd name="T7" fmla="*/ 44 h 97"/>
                <a:gd name="T8" fmla="*/ 48 w 80"/>
                <a:gd name="T9" fmla="*/ 44 h 97"/>
                <a:gd name="T10" fmla="*/ 40 w 80"/>
                <a:gd name="T11" fmla="*/ 44 h 97"/>
                <a:gd name="T12" fmla="*/ 32 w 80"/>
                <a:gd name="T13" fmla="*/ 53 h 97"/>
                <a:gd name="T14" fmla="*/ 16 w 80"/>
                <a:gd name="T15" fmla="*/ 53 h 97"/>
                <a:gd name="T16" fmla="*/ 16 w 80"/>
                <a:gd name="T17" fmla="*/ 62 h 97"/>
                <a:gd name="T18" fmla="*/ 8 w 80"/>
                <a:gd name="T19" fmla="*/ 62 h 97"/>
                <a:gd name="T20" fmla="*/ 8 w 80"/>
                <a:gd name="T21" fmla="*/ 79 h 97"/>
                <a:gd name="T22" fmla="*/ 0 w 80"/>
                <a:gd name="T23" fmla="*/ 79 h 97"/>
                <a:gd name="T24" fmla="*/ 0 w 80"/>
                <a:gd name="T25" fmla="*/ 88 h 97"/>
                <a:gd name="T26" fmla="*/ 0 w 80"/>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
                <a:gd name="T43" fmla="*/ 0 h 97"/>
                <a:gd name="T44" fmla="*/ 80 w 80"/>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 h="97">
                  <a:moveTo>
                    <a:pt x="80" y="0"/>
                  </a:moveTo>
                  <a:lnTo>
                    <a:pt x="72" y="35"/>
                  </a:lnTo>
                  <a:lnTo>
                    <a:pt x="56" y="35"/>
                  </a:lnTo>
                  <a:lnTo>
                    <a:pt x="56" y="44"/>
                  </a:lnTo>
                  <a:lnTo>
                    <a:pt x="48" y="44"/>
                  </a:lnTo>
                  <a:lnTo>
                    <a:pt x="40" y="44"/>
                  </a:lnTo>
                  <a:lnTo>
                    <a:pt x="32" y="53"/>
                  </a:lnTo>
                  <a:lnTo>
                    <a:pt x="16" y="53"/>
                  </a:lnTo>
                  <a:lnTo>
                    <a:pt x="16" y="62"/>
                  </a:lnTo>
                  <a:lnTo>
                    <a:pt x="8" y="62"/>
                  </a:lnTo>
                  <a:lnTo>
                    <a:pt x="8" y="79"/>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90" name="Freeform 801"/>
            <p:cNvSpPr>
              <a:spLocks/>
            </p:cNvSpPr>
            <p:nvPr/>
          </p:nvSpPr>
          <p:spPr bwMode="auto">
            <a:xfrm>
              <a:off x="1972" y="3270"/>
              <a:ext cx="56" cy="114"/>
            </a:xfrm>
            <a:custGeom>
              <a:avLst/>
              <a:gdLst>
                <a:gd name="T0" fmla="*/ 0 w 56"/>
                <a:gd name="T1" fmla="*/ 0 h 114"/>
                <a:gd name="T2" fmla="*/ 0 w 56"/>
                <a:gd name="T3" fmla="*/ 9 h 114"/>
                <a:gd name="T4" fmla="*/ 0 w 56"/>
                <a:gd name="T5" fmla="*/ 18 h 114"/>
                <a:gd name="T6" fmla="*/ 0 w 56"/>
                <a:gd name="T7" fmla="*/ 35 h 114"/>
                <a:gd name="T8" fmla="*/ 16 w 56"/>
                <a:gd name="T9" fmla="*/ 44 h 114"/>
                <a:gd name="T10" fmla="*/ 24 w 56"/>
                <a:gd name="T11" fmla="*/ 53 h 114"/>
                <a:gd name="T12" fmla="*/ 48 w 56"/>
                <a:gd name="T13" fmla="*/ 70 h 114"/>
                <a:gd name="T14" fmla="*/ 48 w 56"/>
                <a:gd name="T15" fmla="*/ 79 h 114"/>
                <a:gd name="T16" fmla="*/ 48 w 56"/>
                <a:gd name="T17" fmla="*/ 88 h 114"/>
                <a:gd name="T18" fmla="*/ 56 w 56"/>
                <a:gd name="T19" fmla="*/ 88 h 114"/>
                <a:gd name="T20" fmla="*/ 56 w 56"/>
                <a:gd name="T21" fmla="*/ 105 h 114"/>
                <a:gd name="T22" fmla="*/ 56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0" y="0"/>
                  </a:moveTo>
                  <a:lnTo>
                    <a:pt x="0" y="9"/>
                  </a:lnTo>
                  <a:lnTo>
                    <a:pt x="0" y="18"/>
                  </a:lnTo>
                  <a:lnTo>
                    <a:pt x="0" y="35"/>
                  </a:lnTo>
                  <a:lnTo>
                    <a:pt x="16" y="44"/>
                  </a:lnTo>
                  <a:lnTo>
                    <a:pt x="24" y="53"/>
                  </a:lnTo>
                  <a:lnTo>
                    <a:pt x="48" y="70"/>
                  </a:lnTo>
                  <a:lnTo>
                    <a:pt x="48" y="79"/>
                  </a:lnTo>
                  <a:lnTo>
                    <a:pt x="48" y="88"/>
                  </a:lnTo>
                  <a:lnTo>
                    <a:pt x="56" y="88"/>
                  </a:lnTo>
                  <a:lnTo>
                    <a:pt x="56" y="105"/>
                  </a:lnTo>
                  <a:lnTo>
                    <a:pt x="5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91" name="Freeform 802"/>
            <p:cNvSpPr>
              <a:spLocks/>
            </p:cNvSpPr>
            <p:nvPr/>
          </p:nvSpPr>
          <p:spPr bwMode="auto">
            <a:xfrm>
              <a:off x="1900" y="3226"/>
              <a:ext cx="72" cy="158"/>
            </a:xfrm>
            <a:custGeom>
              <a:avLst/>
              <a:gdLst>
                <a:gd name="T0" fmla="*/ 72 w 72"/>
                <a:gd name="T1" fmla="*/ 0 h 158"/>
                <a:gd name="T2" fmla="*/ 64 w 72"/>
                <a:gd name="T3" fmla="*/ 44 h 158"/>
                <a:gd name="T4" fmla="*/ 64 w 72"/>
                <a:gd name="T5" fmla="*/ 53 h 158"/>
                <a:gd name="T6" fmla="*/ 56 w 72"/>
                <a:gd name="T7" fmla="*/ 53 h 158"/>
                <a:gd name="T8" fmla="*/ 56 w 72"/>
                <a:gd name="T9" fmla="*/ 62 h 158"/>
                <a:gd name="T10" fmla="*/ 40 w 72"/>
                <a:gd name="T11" fmla="*/ 79 h 158"/>
                <a:gd name="T12" fmla="*/ 32 w 72"/>
                <a:gd name="T13" fmla="*/ 79 h 158"/>
                <a:gd name="T14" fmla="*/ 32 w 72"/>
                <a:gd name="T15" fmla="*/ 88 h 158"/>
                <a:gd name="T16" fmla="*/ 24 w 72"/>
                <a:gd name="T17" fmla="*/ 88 h 158"/>
                <a:gd name="T18" fmla="*/ 24 w 72"/>
                <a:gd name="T19" fmla="*/ 97 h 158"/>
                <a:gd name="T20" fmla="*/ 24 w 72"/>
                <a:gd name="T21" fmla="*/ 114 h 158"/>
                <a:gd name="T22" fmla="*/ 16 w 72"/>
                <a:gd name="T23" fmla="*/ 114 h 158"/>
                <a:gd name="T24" fmla="*/ 16 w 72"/>
                <a:gd name="T25" fmla="*/ 123 h 158"/>
                <a:gd name="T26" fmla="*/ 0 w 72"/>
                <a:gd name="T27" fmla="*/ 132 h 158"/>
                <a:gd name="T28" fmla="*/ 0 w 72"/>
                <a:gd name="T29" fmla="*/ 149 h 158"/>
                <a:gd name="T30" fmla="*/ 16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72" y="0"/>
                  </a:moveTo>
                  <a:lnTo>
                    <a:pt x="64" y="44"/>
                  </a:lnTo>
                  <a:lnTo>
                    <a:pt x="64" y="53"/>
                  </a:lnTo>
                  <a:lnTo>
                    <a:pt x="56" y="53"/>
                  </a:lnTo>
                  <a:lnTo>
                    <a:pt x="56" y="62"/>
                  </a:lnTo>
                  <a:lnTo>
                    <a:pt x="40" y="79"/>
                  </a:lnTo>
                  <a:lnTo>
                    <a:pt x="32" y="79"/>
                  </a:lnTo>
                  <a:lnTo>
                    <a:pt x="32" y="88"/>
                  </a:lnTo>
                  <a:lnTo>
                    <a:pt x="24" y="88"/>
                  </a:lnTo>
                  <a:lnTo>
                    <a:pt x="24" y="97"/>
                  </a:lnTo>
                  <a:lnTo>
                    <a:pt x="24" y="114"/>
                  </a:lnTo>
                  <a:lnTo>
                    <a:pt x="16" y="114"/>
                  </a:lnTo>
                  <a:lnTo>
                    <a:pt x="16" y="123"/>
                  </a:lnTo>
                  <a:lnTo>
                    <a:pt x="0" y="132"/>
                  </a:lnTo>
                  <a:lnTo>
                    <a:pt x="0" y="149"/>
                  </a:lnTo>
                  <a:lnTo>
                    <a:pt x="16"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92" name="Freeform 803"/>
            <p:cNvSpPr>
              <a:spLocks/>
            </p:cNvSpPr>
            <p:nvPr/>
          </p:nvSpPr>
          <p:spPr bwMode="auto">
            <a:xfrm>
              <a:off x="1972" y="3226"/>
              <a:ext cx="96" cy="114"/>
            </a:xfrm>
            <a:custGeom>
              <a:avLst/>
              <a:gdLst>
                <a:gd name="T0" fmla="*/ 0 w 96"/>
                <a:gd name="T1" fmla="*/ 0 h 114"/>
                <a:gd name="T2" fmla="*/ 24 w 96"/>
                <a:gd name="T3" fmla="*/ 35 h 114"/>
                <a:gd name="T4" fmla="*/ 32 w 96"/>
                <a:gd name="T5" fmla="*/ 44 h 114"/>
                <a:gd name="T6" fmla="*/ 48 w 96"/>
                <a:gd name="T7" fmla="*/ 44 h 114"/>
                <a:gd name="T8" fmla="*/ 56 w 96"/>
                <a:gd name="T9" fmla="*/ 44 h 114"/>
                <a:gd name="T10" fmla="*/ 64 w 96"/>
                <a:gd name="T11" fmla="*/ 44 h 114"/>
                <a:gd name="T12" fmla="*/ 64 w 96"/>
                <a:gd name="T13" fmla="*/ 53 h 114"/>
                <a:gd name="T14" fmla="*/ 80 w 96"/>
                <a:gd name="T15" fmla="*/ 53 h 114"/>
                <a:gd name="T16" fmla="*/ 88 w 96"/>
                <a:gd name="T17" fmla="*/ 62 h 114"/>
                <a:gd name="T18" fmla="*/ 96 w 96"/>
                <a:gd name="T19" fmla="*/ 79 h 114"/>
                <a:gd name="T20" fmla="*/ 96 w 96"/>
                <a:gd name="T21" fmla="*/ 88 h 114"/>
                <a:gd name="T22" fmla="*/ 96 w 96"/>
                <a:gd name="T23" fmla="*/ 97 h 114"/>
                <a:gd name="T24" fmla="*/ 96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0" y="0"/>
                  </a:moveTo>
                  <a:lnTo>
                    <a:pt x="24" y="35"/>
                  </a:lnTo>
                  <a:lnTo>
                    <a:pt x="32" y="44"/>
                  </a:lnTo>
                  <a:lnTo>
                    <a:pt x="48" y="44"/>
                  </a:lnTo>
                  <a:lnTo>
                    <a:pt x="56" y="44"/>
                  </a:lnTo>
                  <a:lnTo>
                    <a:pt x="64" y="44"/>
                  </a:lnTo>
                  <a:lnTo>
                    <a:pt x="64" y="53"/>
                  </a:lnTo>
                  <a:lnTo>
                    <a:pt x="80" y="53"/>
                  </a:lnTo>
                  <a:lnTo>
                    <a:pt x="88" y="62"/>
                  </a:lnTo>
                  <a:lnTo>
                    <a:pt x="96" y="79"/>
                  </a:lnTo>
                  <a:lnTo>
                    <a:pt x="96" y="88"/>
                  </a:lnTo>
                  <a:lnTo>
                    <a:pt x="96" y="97"/>
                  </a:lnTo>
                  <a:lnTo>
                    <a:pt x="9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93" name="Freeform 804"/>
            <p:cNvSpPr>
              <a:spLocks/>
            </p:cNvSpPr>
            <p:nvPr/>
          </p:nvSpPr>
          <p:spPr bwMode="auto">
            <a:xfrm>
              <a:off x="1988" y="3270"/>
              <a:ext cx="40" cy="132"/>
            </a:xfrm>
            <a:custGeom>
              <a:avLst/>
              <a:gdLst>
                <a:gd name="T0" fmla="*/ 40 w 40"/>
                <a:gd name="T1" fmla="*/ 0 h 132"/>
                <a:gd name="T2" fmla="*/ 40 w 40"/>
                <a:gd name="T3" fmla="*/ 9 h 132"/>
                <a:gd name="T4" fmla="*/ 40 w 40"/>
                <a:gd name="T5" fmla="*/ 18 h 132"/>
                <a:gd name="T6" fmla="*/ 40 w 40"/>
                <a:gd name="T7" fmla="*/ 35 h 132"/>
                <a:gd name="T8" fmla="*/ 40 w 40"/>
                <a:gd name="T9" fmla="*/ 44 h 132"/>
                <a:gd name="T10" fmla="*/ 32 w 40"/>
                <a:gd name="T11" fmla="*/ 53 h 132"/>
                <a:gd name="T12" fmla="*/ 16 w 40"/>
                <a:gd name="T13" fmla="*/ 70 h 132"/>
                <a:gd name="T14" fmla="*/ 16 w 40"/>
                <a:gd name="T15" fmla="*/ 79 h 132"/>
                <a:gd name="T16" fmla="*/ 8 w 40"/>
                <a:gd name="T17" fmla="*/ 88 h 132"/>
                <a:gd name="T18" fmla="*/ 8 w 40"/>
                <a:gd name="T19" fmla="*/ 105 h 132"/>
                <a:gd name="T20" fmla="*/ 0 w 40"/>
                <a:gd name="T21" fmla="*/ 105 h 132"/>
                <a:gd name="T22" fmla="*/ 0 w 40"/>
                <a:gd name="T23" fmla="*/ 114 h 132"/>
                <a:gd name="T24" fmla="*/ 0 w 40"/>
                <a:gd name="T25" fmla="*/ 123 h 132"/>
                <a:gd name="T26" fmla="*/ 0 w 40"/>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132"/>
                <a:gd name="T44" fmla="*/ 40 w 40"/>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132">
                  <a:moveTo>
                    <a:pt x="40" y="0"/>
                  </a:moveTo>
                  <a:lnTo>
                    <a:pt x="40" y="9"/>
                  </a:lnTo>
                  <a:lnTo>
                    <a:pt x="40" y="18"/>
                  </a:lnTo>
                  <a:lnTo>
                    <a:pt x="40" y="35"/>
                  </a:lnTo>
                  <a:lnTo>
                    <a:pt x="40" y="44"/>
                  </a:lnTo>
                  <a:lnTo>
                    <a:pt x="32" y="53"/>
                  </a:lnTo>
                  <a:lnTo>
                    <a:pt x="16" y="70"/>
                  </a:lnTo>
                  <a:lnTo>
                    <a:pt x="16" y="79"/>
                  </a:lnTo>
                  <a:lnTo>
                    <a:pt x="8" y="88"/>
                  </a:lnTo>
                  <a:lnTo>
                    <a:pt x="8" y="105"/>
                  </a:lnTo>
                  <a:lnTo>
                    <a:pt x="0" y="105"/>
                  </a:lnTo>
                  <a:lnTo>
                    <a:pt x="0" y="114"/>
                  </a:lnTo>
                  <a:lnTo>
                    <a:pt x="0" y="123"/>
                  </a:lnTo>
                  <a:lnTo>
                    <a:pt x="0"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94" name="Freeform 805"/>
            <p:cNvSpPr>
              <a:spLocks/>
            </p:cNvSpPr>
            <p:nvPr/>
          </p:nvSpPr>
          <p:spPr bwMode="auto">
            <a:xfrm>
              <a:off x="1948" y="3305"/>
              <a:ext cx="40" cy="88"/>
            </a:xfrm>
            <a:custGeom>
              <a:avLst/>
              <a:gdLst>
                <a:gd name="T0" fmla="*/ 0 w 40"/>
                <a:gd name="T1" fmla="*/ 0 h 88"/>
                <a:gd name="T2" fmla="*/ 0 w 40"/>
                <a:gd name="T3" fmla="*/ 26 h 88"/>
                <a:gd name="T4" fmla="*/ 8 w 40"/>
                <a:gd name="T5" fmla="*/ 35 h 88"/>
                <a:gd name="T6" fmla="*/ 16 w 40"/>
                <a:gd name="T7" fmla="*/ 44 h 88"/>
                <a:gd name="T8" fmla="*/ 32 w 40"/>
                <a:gd name="T9" fmla="*/ 44 h 88"/>
                <a:gd name="T10" fmla="*/ 32 w 40"/>
                <a:gd name="T11" fmla="*/ 62 h 88"/>
                <a:gd name="T12" fmla="*/ 40 w 40"/>
                <a:gd name="T13" fmla="*/ 62 h 88"/>
                <a:gd name="T14" fmla="*/ 40 w 40"/>
                <a:gd name="T15" fmla="*/ 70 h 88"/>
                <a:gd name="T16" fmla="*/ 40 w 40"/>
                <a:gd name="T17" fmla="*/ 79 h 88"/>
                <a:gd name="T18" fmla="*/ 4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0" y="0"/>
                  </a:moveTo>
                  <a:lnTo>
                    <a:pt x="0" y="26"/>
                  </a:lnTo>
                  <a:lnTo>
                    <a:pt x="8" y="35"/>
                  </a:lnTo>
                  <a:lnTo>
                    <a:pt x="16" y="44"/>
                  </a:lnTo>
                  <a:lnTo>
                    <a:pt x="32" y="44"/>
                  </a:lnTo>
                  <a:lnTo>
                    <a:pt x="32" y="62"/>
                  </a:lnTo>
                  <a:lnTo>
                    <a:pt x="40" y="62"/>
                  </a:lnTo>
                  <a:lnTo>
                    <a:pt x="40" y="70"/>
                  </a:lnTo>
                  <a:lnTo>
                    <a:pt x="40" y="79"/>
                  </a:lnTo>
                  <a:lnTo>
                    <a:pt x="4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95" name="Freeform 806"/>
            <p:cNvSpPr>
              <a:spLocks/>
            </p:cNvSpPr>
            <p:nvPr/>
          </p:nvSpPr>
          <p:spPr bwMode="auto">
            <a:xfrm>
              <a:off x="1900" y="3279"/>
              <a:ext cx="64" cy="140"/>
            </a:xfrm>
            <a:custGeom>
              <a:avLst/>
              <a:gdLst>
                <a:gd name="T0" fmla="*/ 0 w 64"/>
                <a:gd name="T1" fmla="*/ 0 h 140"/>
                <a:gd name="T2" fmla="*/ 16 w 64"/>
                <a:gd name="T3" fmla="*/ 61 h 140"/>
                <a:gd name="T4" fmla="*/ 24 w 64"/>
                <a:gd name="T5" fmla="*/ 70 h 140"/>
                <a:gd name="T6" fmla="*/ 32 w 64"/>
                <a:gd name="T7" fmla="*/ 79 h 140"/>
                <a:gd name="T8" fmla="*/ 32 w 64"/>
                <a:gd name="T9" fmla="*/ 105 h 140"/>
                <a:gd name="T10" fmla="*/ 40 w 64"/>
                <a:gd name="T11" fmla="*/ 114 h 140"/>
                <a:gd name="T12" fmla="*/ 40 w 64"/>
                <a:gd name="T13" fmla="*/ 123 h 140"/>
                <a:gd name="T14" fmla="*/ 56 w 64"/>
                <a:gd name="T15" fmla="*/ 123 h 140"/>
                <a:gd name="T16" fmla="*/ 64 w 64"/>
                <a:gd name="T17" fmla="*/ 123 h 140"/>
                <a:gd name="T18" fmla="*/ 64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0" y="0"/>
                  </a:moveTo>
                  <a:lnTo>
                    <a:pt x="16" y="61"/>
                  </a:lnTo>
                  <a:lnTo>
                    <a:pt x="24" y="70"/>
                  </a:lnTo>
                  <a:lnTo>
                    <a:pt x="32" y="79"/>
                  </a:lnTo>
                  <a:lnTo>
                    <a:pt x="32" y="105"/>
                  </a:lnTo>
                  <a:lnTo>
                    <a:pt x="40" y="114"/>
                  </a:lnTo>
                  <a:lnTo>
                    <a:pt x="40" y="123"/>
                  </a:lnTo>
                  <a:lnTo>
                    <a:pt x="56" y="123"/>
                  </a:lnTo>
                  <a:lnTo>
                    <a:pt x="64" y="123"/>
                  </a:lnTo>
                  <a:lnTo>
                    <a:pt x="64"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96" name="Freeform 807"/>
            <p:cNvSpPr>
              <a:spLocks/>
            </p:cNvSpPr>
            <p:nvPr/>
          </p:nvSpPr>
          <p:spPr bwMode="auto">
            <a:xfrm>
              <a:off x="1852" y="3226"/>
              <a:ext cx="104" cy="193"/>
            </a:xfrm>
            <a:custGeom>
              <a:avLst/>
              <a:gdLst>
                <a:gd name="T0" fmla="*/ 104 w 104"/>
                <a:gd name="T1" fmla="*/ 0 h 193"/>
                <a:gd name="T2" fmla="*/ 80 w 104"/>
                <a:gd name="T3" fmla="*/ 18 h 193"/>
                <a:gd name="T4" fmla="*/ 72 w 104"/>
                <a:gd name="T5" fmla="*/ 35 h 193"/>
                <a:gd name="T6" fmla="*/ 64 w 104"/>
                <a:gd name="T7" fmla="*/ 44 h 193"/>
                <a:gd name="T8" fmla="*/ 64 w 104"/>
                <a:gd name="T9" fmla="*/ 53 h 193"/>
                <a:gd name="T10" fmla="*/ 48 w 104"/>
                <a:gd name="T11" fmla="*/ 53 h 193"/>
                <a:gd name="T12" fmla="*/ 48 w 104"/>
                <a:gd name="T13" fmla="*/ 62 h 193"/>
                <a:gd name="T14" fmla="*/ 40 w 104"/>
                <a:gd name="T15" fmla="*/ 62 h 193"/>
                <a:gd name="T16" fmla="*/ 32 w 104"/>
                <a:gd name="T17" fmla="*/ 79 h 193"/>
                <a:gd name="T18" fmla="*/ 32 w 104"/>
                <a:gd name="T19" fmla="*/ 88 h 193"/>
                <a:gd name="T20" fmla="*/ 16 w 104"/>
                <a:gd name="T21" fmla="*/ 88 h 193"/>
                <a:gd name="T22" fmla="*/ 16 w 104"/>
                <a:gd name="T23" fmla="*/ 97 h 193"/>
                <a:gd name="T24" fmla="*/ 8 w 104"/>
                <a:gd name="T25" fmla="*/ 97 h 193"/>
                <a:gd name="T26" fmla="*/ 8 w 104"/>
                <a:gd name="T27" fmla="*/ 114 h 193"/>
                <a:gd name="T28" fmla="*/ 8 w 104"/>
                <a:gd name="T29" fmla="*/ 123 h 193"/>
                <a:gd name="T30" fmla="*/ 0 w 104"/>
                <a:gd name="T31" fmla="*/ 132 h 193"/>
                <a:gd name="T32" fmla="*/ 0 w 104"/>
                <a:gd name="T33" fmla="*/ 149 h 193"/>
                <a:gd name="T34" fmla="*/ 0 w 104"/>
                <a:gd name="T35" fmla="*/ 158 h 193"/>
                <a:gd name="T36" fmla="*/ 0 w 104"/>
                <a:gd name="T37" fmla="*/ 167 h 193"/>
                <a:gd name="T38" fmla="*/ 0 w 104"/>
                <a:gd name="T39" fmla="*/ 176 h 193"/>
                <a:gd name="T40" fmla="*/ 0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104" y="0"/>
                  </a:moveTo>
                  <a:lnTo>
                    <a:pt x="80" y="18"/>
                  </a:lnTo>
                  <a:lnTo>
                    <a:pt x="72" y="35"/>
                  </a:lnTo>
                  <a:lnTo>
                    <a:pt x="64" y="44"/>
                  </a:lnTo>
                  <a:lnTo>
                    <a:pt x="64" y="53"/>
                  </a:lnTo>
                  <a:lnTo>
                    <a:pt x="48" y="53"/>
                  </a:lnTo>
                  <a:lnTo>
                    <a:pt x="48" y="62"/>
                  </a:lnTo>
                  <a:lnTo>
                    <a:pt x="40" y="62"/>
                  </a:lnTo>
                  <a:lnTo>
                    <a:pt x="32" y="79"/>
                  </a:lnTo>
                  <a:lnTo>
                    <a:pt x="32" y="88"/>
                  </a:lnTo>
                  <a:lnTo>
                    <a:pt x="16" y="88"/>
                  </a:lnTo>
                  <a:lnTo>
                    <a:pt x="16" y="97"/>
                  </a:lnTo>
                  <a:lnTo>
                    <a:pt x="8" y="97"/>
                  </a:lnTo>
                  <a:lnTo>
                    <a:pt x="8" y="114"/>
                  </a:lnTo>
                  <a:lnTo>
                    <a:pt x="8" y="123"/>
                  </a:lnTo>
                  <a:lnTo>
                    <a:pt x="0" y="132"/>
                  </a:lnTo>
                  <a:lnTo>
                    <a:pt x="0" y="149"/>
                  </a:lnTo>
                  <a:lnTo>
                    <a:pt x="0" y="158"/>
                  </a:lnTo>
                  <a:lnTo>
                    <a:pt x="0" y="167"/>
                  </a:lnTo>
                  <a:lnTo>
                    <a:pt x="0" y="176"/>
                  </a:lnTo>
                  <a:lnTo>
                    <a:pt x="0"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97" name="Freeform 808"/>
            <p:cNvSpPr>
              <a:spLocks/>
            </p:cNvSpPr>
            <p:nvPr/>
          </p:nvSpPr>
          <p:spPr bwMode="auto">
            <a:xfrm>
              <a:off x="2044" y="3305"/>
              <a:ext cx="16" cy="106"/>
            </a:xfrm>
            <a:custGeom>
              <a:avLst/>
              <a:gdLst>
                <a:gd name="T0" fmla="*/ 8 w 16"/>
                <a:gd name="T1" fmla="*/ 0 h 106"/>
                <a:gd name="T2" fmla="*/ 8 w 16"/>
                <a:gd name="T3" fmla="*/ 9 h 106"/>
                <a:gd name="T4" fmla="*/ 8 w 16"/>
                <a:gd name="T5" fmla="*/ 26 h 106"/>
                <a:gd name="T6" fmla="*/ 8 w 16"/>
                <a:gd name="T7" fmla="*/ 35 h 106"/>
                <a:gd name="T8" fmla="*/ 0 w 16"/>
                <a:gd name="T9" fmla="*/ 35 h 106"/>
                <a:gd name="T10" fmla="*/ 0 w 16"/>
                <a:gd name="T11" fmla="*/ 44 h 106"/>
                <a:gd name="T12" fmla="*/ 0 w 16"/>
                <a:gd name="T13" fmla="*/ 62 h 106"/>
                <a:gd name="T14" fmla="*/ 8 w 16"/>
                <a:gd name="T15" fmla="*/ 70 h 106"/>
                <a:gd name="T16" fmla="*/ 8 w 16"/>
                <a:gd name="T17" fmla="*/ 79 h 106"/>
                <a:gd name="T18" fmla="*/ 16 w 16"/>
                <a:gd name="T19" fmla="*/ 88 h 106"/>
                <a:gd name="T20" fmla="*/ 16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0" y="35"/>
                  </a:lnTo>
                  <a:lnTo>
                    <a:pt x="0" y="44"/>
                  </a:lnTo>
                  <a:lnTo>
                    <a:pt x="0" y="62"/>
                  </a:lnTo>
                  <a:lnTo>
                    <a:pt x="8" y="70"/>
                  </a:lnTo>
                  <a:lnTo>
                    <a:pt x="8" y="79"/>
                  </a:lnTo>
                  <a:lnTo>
                    <a:pt x="16" y="88"/>
                  </a:lnTo>
                  <a:lnTo>
                    <a:pt x="16"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98" name="Freeform 809"/>
            <p:cNvSpPr>
              <a:spLocks/>
            </p:cNvSpPr>
            <p:nvPr/>
          </p:nvSpPr>
          <p:spPr bwMode="auto">
            <a:xfrm>
              <a:off x="2020" y="3375"/>
              <a:ext cx="8" cy="62"/>
            </a:xfrm>
            <a:custGeom>
              <a:avLst/>
              <a:gdLst>
                <a:gd name="T0" fmla="*/ 8 w 8"/>
                <a:gd name="T1" fmla="*/ 0 h 62"/>
                <a:gd name="T2" fmla="*/ 0 w 8"/>
                <a:gd name="T3" fmla="*/ 9 h 62"/>
                <a:gd name="T4" fmla="*/ 0 w 8"/>
                <a:gd name="T5" fmla="*/ 18 h 62"/>
                <a:gd name="T6" fmla="*/ 0 w 8"/>
                <a:gd name="T7" fmla="*/ 27 h 62"/>
                <a:gd name="T8" fmla="*/ 0 w 8"/>
                <a:gd name="T9" fmla="*/ 44 h 62"/>
                <a:gd name="T10" fmla="*/ 0 w 8"/>
                <a:gd name="T11" fmla="*/ 53 h 62"/>
                <a:gd name="T12" fmla="*/ 0 w 8"/>
                <a:gd name="T13" fmla="*/ 62 h 62"/>
                <a:gd name="T14" fmla="*/ 0 60000 65536"/>
                <a:gd name="T15" fmla="*/ 0 60000 65536"/>
                <a:gd name="T16" fmla="*/ 0 60000 65536"/>
                <a:gd name="T17" fmla="*/ 0 60000 65536"/>
                <a:gd name="T18" fmla="*/ 0 60000 65536"/>
                <a:gd name="T19" fmla="*/ 0 60000 65536"/>
                <a:gd name="T20" fmla="*/ 0 60000 65536"/>
                <a:gd name="T21" fmla="*/ 0 w 8"/>
                <a:gd name="T22" fmla="*/ 0 h 62"/>
                <a:gd name="T23" fmla="*/ 8 w 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62">
                  <a:moveTo>
                    <a:pt x="8" y="0"/>
                  </a:moveTo>
                  <a:lnTo>
                    <a:pt x="0" y="9"/>
                  </a:lnTo>
                  <a:lnTo>
                    <a:pt x="0" y="18"/>
                  </a:lnTo>
                  <a:lnTo>
                    <a:pt x="0" y="27"/>
                  </a:lnTo>
                  <a:lnTo>
                    <a:pt x="0" y="44"/>
                  </a:lnTo>
                  <a:lnTo>
                    <a:pt x="0" y="53"/>
                  </a:lnTo>
                  <a:lnTo>
                    <a:pt x="0"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99" name="Freeform 810"/>
            <p:cNvSpPr>
              <a:spLocks/>
            </p:cNvSpPr>
            <p:nvPr/>
          </p:nvSpPr>
          <p:spPr bwMode="auto">
            <a:xfrm>
              <a:off x="2060" y="3340"/>
              <a:ext cx="40" cy="79"/>
            </a:xfrm>
            <a:custGeom>
              <a:avLst/>
              <a:gdLst>
                <a:gd name="T0" fmla="*/ 8 w 40"/>
                <a:gd name="T1" fmla="*/ 0 h 79"/>
                <a:gd name="T2" fmla="*/ 0 w 40"/>
                <a:gd name="T3" fmla="*/ 9 h 79"/>
                <a:gd name="T4" fmla="*/ 8 w 40"/>
                <a:gd name="T5" fmla="*/ 18 h 79"/>
                <a:gd name="T6" fmla="*/ 8 w 40"/>
                <a:gd name="T7" fmla="*/ 35 h 79"/>
                <a:gd name="T8" fmla="*/ 24 w 40"/>
                <a:gd name="T9" fmla="*/ 35 h 79"/>
                <a:gd name="T10" fmla="*/ 32 w 40"/>
                <a:gd name="T11" fmla="*/ 44 h 79"/>
                <a:gd name="T12" fmla="*/ 40 w 40"/>
                <a:gd name="T13" fmla="*/ 53 h 79"/>
                <a:gd name="T14" fmla="*/ 40 w 40"/>
                <a:gd name="T15" fmla="*/ 62 h 79"/>
                <a:gd name="T16" fmla="*/ 4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8" y="0"/>
                  </a:moveTo>
                  <a:lnTo>
                    <a:pt x="0" y="9"/>
                  </a:lnTo>
                  <a:lnTo>
                    <a:pt x="8" y="18"/>
                  </a:lnTo>
                  <a:lnTo>
                    <a:pt x="8" y="35"/>
                  </a:lnTo>
                  <a:lnTo>
                    <a:pt x="24" y="35"/>
                  </a:lnTo>
                  <a:lnTo>
                    <a:pt x="32" y="44"/>
                  </a:lnTo>
                  <a:lnTo>
                    <a:pt x="40" y="53"/>
                  </a:lnTo>
                  <a:lnTo>
                    <a:pt x="40" y="62"/>
                  </a:lnTo>
                  <a:lnTo>
                    <a:pt x="4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00" name="Freeform 811"/>
            <p:cNvSpPr>
              <a:spLocks/>
            </p:cNvSpPr>
            <p:nvPr/>
          </p:nvSpPr>
          <p:spPr bwMode="auto">
            <a:xfrm>
              <a:off x="2060" y="3288"/>
              <a:ext cx="64" cy="70"/>
            </a:xfrm>
            <a:custGeom>
              <a:avLst/>
              <a:gdLst>
                <a:gd name="T0" fmla="*/ 0 w 64"/>
                <a:gd name="T1" fmla="*/ 0 h 70"/>
                <a:gd name="T2" fmla="*/ 8 w 64"/>
                <a:gd name="T3" fmla="*/ 0 h 70"/>
                <a:gd name="T4" fmla="*/ 24 w 64"/>
                <a:gd name="T5" fmla="*/ 0 h 70"/>
                <a:gd name="T6" fmla="*/ 32 w 64"/>
                <a:gd name="T7" fmla="*/ 17 h 70"/>
                <a:gd name="T8" fmla="*/ 40 w 64"/>
                <a:gd name="T9" fmla="*/ 17 h 70"/>
                <a:gd name="T10" fmla="*/ 40 w 64"/>
                <a:gd name="T11" fmla="*/ 26 h 70"/>
                <a:gd name="T12" fmla="*/ 56 w 64"/>
                <a:gd name="T13" fmla="*/ 26 h 70"/>
                <a:gd name="T14" fmla="*/ 56 w 64"/>
                <a:gd name="T15" fmla="*/ 35 h 70"/>
                <a:gd name="T16" fmla="*/ 56 w 64"/>
                <a:gd name="T17" fmla="*/ 52 h 70"/>
                <a:gd name="T18" fmla="*/ 64 w 64"/>
                <a:gd name="T19" fmla="*/ 61 h 70"/>
                <a:gd name="T20" fmla="*/ 64 w 64"/>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70"/>
                <a:gd name="T35" fmla="*/ 64 w 64"/>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70">
                  <a:moveTo>
                    <a:pt x="0" y="0"/>
                  </a:moveTo>
                  <a:lnTo>
                    <a:pt x="8" y="0"/>
                  </a:lnTo>
                  <a:lnTo>
                    <a:pt x="24" y="0"/>
                  </a:lnTo>
                  <a:lnTo>
                    <a:pt x="32" y="17"/>
                  </a:lnTo>
                  <a:lnTo>
                    <a:pt x="40" y="17"/>
                  </a:lnTo>
                  <a:lnTo>
                    <a:pt x="40" y="26"/>
                  </a:lnTo>
                  <a:lnTo>
                    <a:pt x="56" y="26"/>
                  </a:lnTo>
                  <a:lnTo>
                    <a:pt x="56" y="35"/>
                  </a:lnTo>
                  <a:lnTo>
                    <a:pt x="56" y="52"/>
                  </a:lnTo>
                  <a:lnTo>
                    <a:pt x="64" y="61"/>
                  </a:lnTo>
                  <a:lnTo>
                    <a:pt x="64"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01" name="Freeform 812"/>
            <p:cNvSpPr>
              <a:spLocks/>
            </p:cNvSpPr>
            <p:nvPr/>
          </p:nvSpPr>
          <p:spPr bwMode="auto">
            <a:xfrm>
              <a:off x="1788" y="3331"/>
              <a:ext cx="72" cy="80"/>
            </a:xfrm>
            <a:custGeom>
              <a:avLst/>
              <a:gdLst>
                <a:gd name="T0" fmla="*/ 72 w 72"/>
                <a:gd name="T1" fmla="*/ 0 h 80"/>
                <a:gd name="T2" fmla="*/ 72 w 72"/>
                <a:gd name="T3" fmla="*/ 9 h 80"/>
                <a:gd name="T4" fmla="*/ 64 w 72"/>
                <a:gd name="T5" fmla="*/ 9 h 80"/>
                <a:gd name="T6" fmla="*/ 56 w 72"/>
                <a:gd name="T7" fmla="*/ 9 h 80"/>
                <a:gd name="T8" fmla="*/ 40 w 72"/>
                <a:gd name="T9" fmla="*/ 18 h 80"/>
                <a:gd name="T10" fmla="*/ 32 w 72"/>
                <a:gd name="T11" fmla="*/ 36 h 80"/>
                <a:gd name="T12" fmla="*/ 24 w 72"/>
                <a:gd name="T13" fmla="*/ 44 h 80"/>
                <a:gd name="T14" fmla="*/ 8 w 72"/>
                <a:gd name="T15" fmla="*/ 53 h 80"/>
                <a:gd name="T16" fmla="*/ 8 w 72"/>
                <a:gd name="T17" fmla="*/ 62 h 80"/>
                <a:gd name="T18" fmla="*/ 8 w 72"/>
                <a:gd name="T19" fmla="*/ 80 h 80"/>
                <a:gd name="T20" fmla="*/ 0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72" y="0"/>
                  </a:moveTo>
                  <a:lnTo>
                    <a:pt x="72" y="9"/>
                  </a:lnTo>
                  <a:lnTo>
                    <a:pt x="64" y="9"/>
                  </a:lnTo>
                  <a:lnTo>
                    <a:pt x="56" y="9"/>
                  </a:lnTo>
                  <a:lnTo>
                    <a:pt x="40" y="18"/>
                  </a:lnTo>
                  <a:lnTo>
                    <a:pt x="32" y="36"/>
                  </a:lnTo>
                  <a:lnTo>
                    <a:pt x="24" y="44"/>
                  </a:lnTo>
                  <a:lnTo>
                    <a:pt x="8" y="53"/>
                  </a:lnTo>
                  <a:lnTo>
                    <a:pt x="8" y="62"/>
                  </a:lnTo>
                  <a:lnTo>
                    <a:pt x="8" y="80"/>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02" name="Freeform 813"/>
            <p:cNvSpPr>
              <a:spLocks/>
            </p:cNvSpPr>
            <p:nvPr/>
          </p:nvSpPr>
          <p:spPr bwMode="auto">
            <a:xfrm>
              <a:off x="1860" y="3323"/>
              <a:ext cx="40" cy="105"/>
            </a:xfrm>
            <a:custGeom>
              <a:avLst/>
              <a:gdLst>
                <a:gd name="T0" fmla="*/ 0 w 40"/>
                <a:gd name="T1" fmla="*/ 0 h 105"/>
                <a:gd name="T2" fmla="*/ 8 w 40"/>
                <a:gd name="T3" fmla="*/ 17 h 105"/>
                <a:gd name="T4" fmla="*/ 8 w 40"/>
                <a:gd name="T5" fmla="*/ 26 h 105"/>
                <a:gd name="T6" fmla="*/ 8 w 40"/>
                <a:gd name="T7" fmla="*/ 35 h 105"/>
                <a:gd name="T8" fmla="*/ 24 w 40"/>
                <a:gd name="T9" fmla="*/ 35 h 105"/>
                <a:gd name="T10" fmla="*/ 24 w 40"/>
                <a:gd name="T11" fmla="*/ 52 h 105"/>
                <a:gd name="T12" fmla="*/ 32 w 40"/>
                <a:gd name="T13" fmla="*/ 61 h 105"/>
                <a:gd name="T14" fmla="*/ 40 w 40"/>
                <a:gd name="T15" fmla="*/ 70 h 105"/>
                <a:gd name="T16" fmla="*/ 40 w 40"/>
                <a:gd name="T17" fmla="*/ 79 h 105"/>
                <a:gd name="T18" fmla="*/ 40 w 40"/>
                <a:gd name="T19" fmla="*/ 96 h 105"/>
                <a:gd name="T20" fmla="*/ 4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0" y="0"/>
                  </a:moveTo>
                  <a:lnTo>
                    <a:pt x="8" y="17"/>
                  </a:lnTo>
                  <a:lnTo>
                    <a:pt x="8" y="26"/>
                  </a:lnTo>
                  <a:lnTo>
                    <a:pt x="8" y="35"/>
                  </a:lnTo>
                  <a:lnTo>
                    <a:pt x="24" y="35"/>
                  </a:lnTo>
                  <a:lnTo>
                    <a:pt x="24" y="52"/>
                  </a:lnTo>
                  <a:lnTo>
                    <a:pt x="32" y="61"/>
                  </a:lnTo>
                  <a:lnTo>
                    <a:pt x="40" y="70"/>
                  </a:lnTo>
                  <a:lnTo>
                    <a:pt x="40" y="79"/>
                  </a:lnTo>
                  <a:lnTo>
                    <a:pt x="40" y="96"/>
                  </a:lnTo>
                  <a:lnTo>
                    <a:pt x="4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03" name="Freeform 814"/>
            <p:cNvSpPr>
              <a:spLocks/>
            </p:cNvSpPr>
            <p:nvPr/>
          </p:nvSpPr>
          <p:spPr bwMode="auto">
            <a:xfrm>
              <a:off x="1796" y="3411"/>
              <a:ext cx="48" cy="70"/>
            </a:xfrm>
            <a:custGeom>
              <a:avLst/>
              <a:gdLst>
                <a:gd name="T0" fmla="*/ 48 w 48"/>
                <a:gd name="T1" fmla="*/ 0 h 70"/>
                <a:gd name="T2" fmla="*/ 48 w 48"/>
                <a:gd name="T3" fmla="*/ 8 h 70"/>
                <a:gd name="T4" fmla="*/ 32 w 48"/>
                <a:gd name="T5" fmla="*/ 8 h 70"/>
                <a:gd name="T6" fmla="*/ 24 w 48"/>
                <a:gd name="T7" fmla="*/ 17 h 70"/>
                <a:gd name="T8" fmla="*/ 16 w 48"/>
                <a:gd name="T9" fmla="*/ 17 h 70"/>
                <a:gd name="T10" fmla="*/ 16 w 48"/>
                <a:gd name="T11" fmla="*/ 35 h 70"/>
                <a:gd name="T12" fmla="*/ 0 w 48"/>
                <a:gd name="T13" fmla="*/ 44 h 70"/>
                <a:gd name="T14" fmla="*/ 0 w 48"/>
                <a:gd name="T15" fmla="*/ 52 h 70"/>
                <a:gd name="T16" fmla="*/ 0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48" y="0"/>
                  </a:moveTo>
                  <a:lnTo>
                    <a:pt x="48" y="8"/>
                  </a:lnTo>
                  <a:lnTo>
                    <a:pt x="32" y="8"/>
                  </a:lnTo>
                  <a:lnTo>
                    <a:pt x="24" y="17"/>
                  </a:lnTo>
                  <a:lnTo>
                    <a:pt x="16" y="17"/>
                  </a:lnTo>
                  <a:lnTo>
                    <a:pt x="16" y="35"/>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04" name="Freeform 815"/>
            <p:cNvSpPr>
              <a:spLocks/>
            </p:cNvSpPr>
            <p:nvPr/>
          </p:nvSpPr>
          <p:spPr bwMode="auto">
            <a:xfrm>
              <a:off x="1908" y="3419"/>
              <a:ext cx="24" cy="71"/>
            </a:xfrm>
            <a:custGeom>
              <a:avLst/>
              <a:gdLst>
                <a:gd name="T0" fmla="*/ 24 w 24"/>
                <a:gd name="T1" fmla="*/ 0 h 71"/>
                <a:gd name="T2" fmla="*/ 24 w 24"/>
                <a:gd name="T3" fmla="*/ 9 h 71"/>
                <a:gd name="T4" fmla="*/ 16 w 24"/>
                <a:gd name="T5" fmla="*/ 27 h 71"/>
                <a:gd name="T6" fmla="*/ 8 w 24"/>
                <a:gd name="T7" fmla="*/ 36 h 71"/>
                <a:gd name="T8" fmla="*/ 8 w 24"/>
                <a:gd name="T9" fmla="*/ 44 h 71"/>
                <a:gd name="T10" fmla="*/ 8 w 24"/>
                <a:gd name="T11" fmla="*/ 62 h 71"/>
                <a:gd name="T12" fmla="*/ 0 w 24"/>
                <a:gd name="T13" fmla="*/ 62 h 71"/>
                <a:gd name="T14" fmla="*/ 0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24" y="0"/>
                  </a:moveTo>
                  <a:lnTo>
                    <a:pt x="24" y="9"/>
                  </a:lnTo>
                  <a:lnTo>
                    <a:pt x="16" y="27"/>
                  </a:lnTo>
                  <a:lnTo>
                    <a:pt x="8" y="36"/>
                  </a:lnTo>
                  <a:lnTo>
                    <a:pt x="8" y="44"/>
                  </a:lnTo>
                  <a:lnTo>
                    <a:pt x="8" y="62"/>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05" name="Freeform 816"/>
            <p:cNvSpPr>
              <a:spLocks/>
            </p:cNvSpPr>
            <p:nvPr/>
          </p:nvSpPr>
          <p:spPr bwMode="auto">
            <a:xfrm>
              <a:off x="2012" y="3419"/>
              <a:ext cx="48" cy="71"/>
            </a:xfrm>
            <a:custGeom>
              <a:avLst/>
              <a:gdLst>
                <a:gd name="T0" fmla="*/ 0 w 48"/>
                <a:gd name="T1" fmla="*/ 0 h 71"/>
                <a:gd name="T2" fmla="*/ 8 w 48"/>
                <a:gd name="T3" fmla="*/ 9 h 71"/>
                <a:gd name="T4" fmla="*/ 16 w 48"/>
                <a:gd name="T5" fmla="*/ 27 h 71"/>
                <a:gd name="T6" fmla="*/ 32 w 48"/>
                <a:gd name="T7" fmla="*/ 36 h 71"/>
                <a:gd name="T8" fmla="*/ 40 w 48"/>
                <a:gd name="T9" fmla="*/ 44 h 71"/>
                <a:gd name="T10" fmla="*/ 48 w 48"/>
                <a:gd name="T11" fmla="*/ 44 h 71"/>
                <a:gd name="T12" fmla="*/ 48 w 48"/>
                <a:gd name="T13" fmla="*/ 62 h 71"/>
                <a:gd name="T14" fmla="*/ 48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0" y="0"/>
                  </a:moveTo>
                  <a:lnTo>
                    <a:pt x="8" y="9"/>
                  </a:lnTo>
                  <a:lnTo>
                    <a:pt x="16" y="27"/>
                  </a:lnTo>
                  <a:lnTo>
                    <a:pt x="32" y="36"/>
                  </a:lnTo>
                  <a:lnTo>
                    <a:pt x="40" y="44"/>
                  </a:lnTo>
                  <a:lnTo>
                    <a:pt x="48" y="44"/>
                  </a:lnTo>
                  <a:lnTo>
                    <a:pt x="48" y="62"/>
                  </a:lnTo>
                  <a:lnTo>
                    <a:pt x="48"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06" name="Freeform 817"/>
            <p:cNvSpPr>
              <a:spLocks/>
            </p:cNvSpPr>
            <p:nvPr/>
          </p:nvSpPr>
          <p:spPr bwMode="auto">
            <a:xfrm>
              <a:off x="1980" y="3367"/>
              <a:ext cx="72" cy="123"/>
            </a:xfrm>
            <a:custGeom>
              <a:avLst/>
              <a:gdLst>
                <a:gd name="T0" fmla="*/ 64 w 72"/>
                <a:gd name="T1" fmla="*/ 0 h 123"/>
                <a:gd name="T2" fmla="*/ 72 w 72"/>
                <a:gd name="T3" fmla="*/ 8 h 123"/>
                <a:gd name="T4" fmla="*/ 64 w 72"/>
                <a:gd name="T5" fmla="*/ 17 h 123"/>
                <a:gd name="T6" fmla="*/ 64 w 72"/>
                <a:gd name="T7" fmla="*/ 26 h 123"/>
                <a:gd name="T8" fmla="*/ 48 w 72"/>
                <a:gd name="T9" fmla="*/ 44 h 123"/>
                <a:gd name="T10" fmla="*/ 40 w 72"/>
                <a:gd name="T11" fmla="*/ 52 h 123"/>
                <a:gd name="T12" fmla="*/ 32 w 72"/>
                <a:gd name="T13" fmla="*/ 61 h 123"/>
                <a:gd name="T14" fmla="*/ 16 w 72"/>
                <a:gd name="T15" fmla="*/ 79 h 123"/>
                <a:gd name="T16" fmla="*/ 8 w 72"/>
                <a:gd name="T17" fmla="*/ 88 h 123"/>
                <a:gd name="T18" fmla="*/ 0 w 72"/>
                <a:gd name="T19" fmla="*/ 96 h 123"/>
                <a:gd name="T20" fmla="*/ 0 w 72"/>
                <a:gd name="T21" fmla="*/ 114 h 123"/>
                <a:gd name="T22" fmla="*/ 0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64" y="0"/>
                  </a:moveTo>
                  <a:lnTo>
                    <a:pt x="72" y="8"/>
                  </a:lnTo>
                  <a:lnTo>
                    <a:pt x="64" y="17"/>
                  </a:lnTo>
                  <a:lnTo>
                    <a:pt x="64" y="26"/>
                  </a:lnTo>
                  <a:lnTo>
                    <a:pt x="48" y="44"/>
                  </a:lnTo>
                  <a:lnTo>
                    <a:pt x="40" y="52"/>
                  </a:lnTo>
                  <a:lnTo>
                    <a:pt x="32" y="61"/>
                  </a:lnTo>
                  <a:lnTo>
                    <a:pt x="16" y="79"/>
                  </a:lnTo>
                  <a:lnTo>
                    <a:pt x="8" y="88"/>
                  </a:lnTo>
                  <a:lnTo>
                    <a:pt x="0" y="96"/>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07" name="Freeform 818"/>
            <p:cNvSpPr>
              <a:spLocks/>
            </p:cNvSpPr>
            <p:nvPr/>
          </p:nvSpPr>
          <p:spPr bwMode="auto">
            <a:xfrm>
              <a:off x="2092" y="3331"/>
              <a:ext cx="16" cy="115"/>
            </a:xfrm>
            <a:custGeom>
              <a:avLst/>
              <a:gdLst>
                <a:gd name="T0" fmla="*/ 16 w 16"/>
                <a:gd name="T1" fmla="*/ 0 h 115"/>
                <a:gd name="T2" fmla="*/ 0 w 16"/>
                <a:gd name="T3" fmla="*/ 18 h 115"/>
                <a:gd name="T4" fmla="*/ 0 w 16"/>
                <a:gd name="T5" fmla="*/ 36 h 115"/>
                <a:gd name="T6" fmla="*/ 0 w 16"/>
                <a:gd name="T7" fmla="*/ 44 h 115"/>
                <a:gd name="T8" fmla="*/ 0 w 16"/>
                <a:gd name="T9" fmla="*/ 53 h 115"/>
                <a:gd name="T10" fmla="*/ 16 w 16"/>
                <a:gd name="T11" fmla="*/ 62 h 115"/>
                <a:gd name="T12" fmla="*/ 16 w 16"/>
                <a:gd name="T13" fmla="*/ 80 h 115"/>
                <a:gd name="T14" fmla="*/ 16 w 16"/>
                <a:gd name="T15" fmla="*/ 88 h 115"/>
                <a:gd name="T16" fmla="*/ 16 w 16"/>
                <a:gd name="T17" fmla="*/ 97 h 115"/>
                <a:gd name="T18" fmla="*/ 16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16" y="0"/>
                  </a:moveTo>
                  <a:lnTo>
                    <a:pt x="0" y="18"/>
                  </a:lnTo>
                  <a:lnTo>
                    <a:pt x="0" y="36"/>
                  </a:lnTo>
                  <a:lnTo>
                    <a:pt x="0" y="44"/>
                  </a:lnTo>
                  <a:lnTo>
                    <a:pt x="0" y="53"/>
                  </a:lnTo>
                  <a:lnTo>
                    <a:pt x="16" y="62"/>
                  </a:lnTo>
                  <a:lnTo>
                    <a:pt x="16" y="80"/>
                  </a:lnTo>
                  <a:lnTo>
                    <a:pt x="16" y="88"/>
                  </a:lnTo>
                  <a:lnTo>
                    <a:pt x="16" y="97"/>
                  </a:lnTo>
                  <a:lnTo>
                    <a:pt x="1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08" name="Freeform 819"/>
            <p:cNvSpPr>
              <a:spLocks/>
            </p:cNvSpPr>
            <p:nvPr/>
          </p:nvSpPr>
          <p:spPr bwMode="auto">
            <a:xfrm>
              <a:off x="2076" y="3393"/>
              <a:ext cx="8" cy="97"/>
            </a:xfrm>
            <a:custGeom>
              <a:avLst/>
              <a:gdLst>
                <a:gd name="T0" fmla="*/ 8 w 8"/>
                <a:gd name="T1" fmla="*/ 0 h 97"/>
                <a:gd name="T2" fmla="*/ 8 w 8"/>
                <a:gd name="T3" fmla="*/ 18 h 97"/>
                <a:gd name="T4" fmla="*/ 0 w 8"/>
                <a:gd name="T5" fmla="*/ 26 h 97"/>
                <a:gd name="T6" fmla="*/ 0 w 8"/>
                <a:gd name="T7" fmla="*/ 35 h 97"/>
                <a:gd name="T8" fmla="*/ 0 w 8"/>
                <a:gd name="T9" fmla="*/ 53 h 97"/>
                <a:gd name="T10" fmla="*/ 0 w 8"/>
                <a:gd name="T11" fmla="*/ 62 h 97"/>
                <a:gd name="T12" fmla="*/ 0 w 8"/>
                <a:gd name="T13" fmla="*/ 70 h 97"/>
                <a:gd name="T14" fmla="*/ 0 w 8"/>
                <a:gd name="T15" fmla="*/ 88 h 97"/>
                <a:gd name="T16" fmla="*/ 8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8" y="0"/>
                  </a:moveTo>
                  <a:lnTo>
                    <a:pt x="8" y="18"/>
                  </a:lnTo>
                  <a:lnTo>
                    <a:pt x="0" y="26"/>
                  </a:lnTo>
                  <a:lnTo>
                    <a:pt x="0" y="35"/>
                  </a:lnTo>
                  <a:lnTo>
                    <a:pt x="0" y="53"/>
                  </a:lnTo>
                  <a:lnTo>
                    <a:pt x="0" y="62"/>
                  </a:lnTo>
                  <a:lnTo>
                    <a:pt x="0" y="70"/>
                  </a:lnTo>
                  <a:lnTo>
                    <a:pt x="0" y="88"/>
                  </a:lnTo>
                  <a:lnTo>
                    <a:pt x="8"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09" name="Freeform 820"/>
            <p:cNvSpPr>
              <a:spLocks/>
            </p:cNvSpPr>
            <p:nvPr/>
          </p:nvSpPr>
          <p:spPr bwMode="auto">
            <a:xfrm>
              <a:off x="2108" y="3411"/>
              <a:ext cx="40" cy="70"/>
            </a:xfrm>
            <a:custGeom>
              <a:avLst/>
              <a:gdLst>
                <a:gd name="T0" fmla="*/ 0 w 40"/>
                <a:gd name="T1" fmla="*/ 0 h 70"/>
                <a:gd name="T2" fmla="*/ 8 w 40"/>
                <a:gd name="T3" fmla="*/ 8 h 70"/>
                <a:gd name="T4" fmla="*/ 8 w 40"/>
                <a:gd name="T5" fmla="*/ 17 h 70"/>
                <a:gd name="T6" fmla="*/ 16 w 40"/>
                <a:gd name="T7" fmla="*/ 35 h 70"/>
                <a:gd name="T8" fmla="*/ 24 w 40"/>
                <a:gd name="T9" fmla="*/ 35 h 70"/>
                <a:gd name="T10" fmla="*/ 24 w 40"/>
                <a:gd name="T11" fmla="*/ 44 h 70"/>
                <a:gd name="T12" fmla="*/ 40 w 40"/>
                <a:gd name="T13" fmla="*/ 44 h 70"/>
                <a:gd name="T14" fmla="*/ 40 w 40"/>
                <a:gd name="T15" fmla="*/ 52 h 70"/>
                <a:gd name="T16" fmla="*/ 4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0" y="0"/>
                  </a:moveTo>
                  <a:lnTo>
                    <a:pt x="8" y="8"/>
                  </a:lnTo>
                  <a:lnTo>
                    <a:pt x="8" y="17"/>
                  </a:lnTo>
                  <a:lnTo>
                    <a:pt x="16" y="35"/>
                  </a:lnTo>
                  <a:lnTo>
                    <a:pt x="24" y="35"/>
                  </a:lnTo>
                  <a:lnTo>
                    <a:pt x="24" y="44"/>
                  </a:lnTo>
                  <a:lnTo>
                    <a:pt x="40" y="44"/>
                  </a:lnTo>
                  <a:lnTo>
                    <a:pt x="40" y="52"/>
                  </a:lnTo>
                  <a:lnTo>
                    <a:pt x="4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10" name="Freeform 821"/>
            <p:cNvSpPr>
              <a:spLocks/>
            </p:cNvSpPr>
            <p:nvPr/>
          </p:nvSpPr>
          <p:spPr bwMode="auto">
            <a:xfrm>
              <a:off x="1924" y="3419"/>
              <a:ext cx="56" cy="115"/>
            </a:xfrm>
            <a:custGeom>
              <a:avLst/>
              <a:gdLst>
                <a:gd name="T0" fmla="*/ 56 w 56"/>
                <a:gd name="T1" fmla="*/ 0 h 115"/>
                <a:gd name="T2" fmla="*/ 32 w 56"/>
                <a:gd name="T3" fmla="*/ 27 h 115"/>
                <a:gd name="T4" fmla="*/ 24 w 56"/>
                <a:gd name="T5" fmla="*/ 36 h 115"/>
                <a:gd name="T6" fmla="*/ 24 w 56"/>
                <a:gd name="T7" fmla="*/ 44 h 115"/>
                <a:gd name="T8" fmla="*/ 24 w 56"/>
                <a:gd name="T9" fmla="*/ 62 h 115"/>
                <a:gd name="T10" fmla="*/ 8 w 56"/>
                <a:gd name="T11" fmla="*/ 71 h 115"/>
                <a:gd name="T12" fmla="*/ 8 w 56"/>
                <a:gd name="T13" fmla="*/ 79 h 115"/>
                <a:gd name="T14" fmla="*/ 8 w 56"/>
                <a:gd name="T15" fmla="*/ 88 h 115"/>
                <a:gd name="T16" fmla="*/ 0 w 56"/>
                <a:gd name="T17" fmla="*/ 106 h 115"/>
                <a:gd name="T18" fmla="*/ 0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56" y="0"/>
                  </a:moveTo>
                  <a:lnTo>
                    <a:pt x="32" y="27"/>
                  </a:lnTo>
                  <a:lnTo>
                    <a:pt x="24" y="36"/>
                  </a:lnTo>
                  <a:lnTo>
                    <a:pt x="24" y="44"/>
                  </a:lnTo>
                  <a:lnTo>
                    <a:pt x="24" y="62"/>
                  </a:lnTo>
                  <a:lnTo>
                    <a:pt x="8" y="71"/>
                  </a:lnTo>
                  <a:lnTo>
                    <a:pt x="8" y="79"/>
                  </a:lnTo>
                  <a:lnTo>
                    <a:pt x="8" y="88"/>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11" name="Freeform 822"/>
            <p:cNvSpPr>
              <a:spLocks/>
            </p:cNvSpPr>
            <p:nvPr/>
          </p:nvSpPr>
          <p:spPr bwMode="auto">
            <a:xfrm>
              <a:off x="1796" y="3455"/>
              <a:ext cx="48" cy="79"/>
            </a:xfrm>
            <a:custGeom>
              <a:avLst/>
              <a:gdLst>
                <a:gd name="T0" fmla="*/ 0 w 48"/>
                <a:gd name="T1" fmla="*/ 0 h 79"/>
                <a:gd name="T2" fmla="*/ 16 w 48"/>
                <a:gd name="T3" fmla="*/ 8 h 79"/>
                <a:gd name="T4" fmla="*/ 24 w 48"/>
                <a:gd name="T5" fmla="*/ 26 h 79"/>
                <a:gd name="T6" fmla="*/ 32 w 48"/>
                <a:gd name="T7" fmla="*/ 35 h 79"/>
                <a:gd name="T8" fmla="*/ 48 w 48"/>
                <a:gd name="T9" fmla="*/ 35 h 79"/>
                <a:gd name="T10" fmla="*/ 48 w 48"/>
                <a:gd name="T11" fmla="*/ 43 h 79"/>
                <a:gd name="T12" fmla="*/ 48 w 48"/>
                <a:gd name="T13" fmla="*/ 52 h 79"/>
                <a:gd name="T14" fmla="*/ 48 w 48"/>
                <a:gd name="T15" fmla="*/ 70 h 79"/>
                <a:gd name="T16" fmla="*/ 48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0" y="0"/>
                  </a:moveTo>
                  <a:lnTo>
                    <a:pt x="16" y="8"/>
                  </a:lnTo>
                  <a:lnTo>
                    <a:pt x="24" y="26"/>
                  </a:lnTo>
                  <a:lnTo>
                    <a:pt x="32" y="35"/>
                  </a:lnTo>
                  <a:lnTo>
                    <a:pt x="48" y="35"/>
                  </a:lnTo>
                  <a:lnTo>
                    <a:pt x="48" y="43"/>
                  </a:lnTo>
                  <a:lnTo>
                    <a:pt x="48" y="52"/>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12" name="Freeform 823"/>
            <p:cNvSpPr>
              <a:spLocks/>
            </p:cNvSpPr>
            <p:nvPr/>
          </p:nvSpPr>
          <p:spPr bwMode="auto">
            <a:xfrm>
              <a:off x="1948" y="3481"/>
              <a:ext cx="48" cy="79"/>
            </a:xfrm>
            <a:custGeom>
              <a:avLst/>
              <a:gdLst>
                <a:gd name="T0" fmla="*/ 0 w 48"/>
                <a:gd name="T1" fmla="*/ 0 h 79"/>
                <a:gd name="T2" fmla="*/ 0 w 48"/>
                <a:gd name="T3" fmla="*/ 9 h 79"/>
                <a:gd name="T4" fmla="*/ 8 w 48"/>
                <a:gd name="T5" fmla="*/ 9 h 79"/>
                <a:gd name="T6" fmla="*/ 8 w 48"/>
                <a:gd name="T7" fmla="*/ 17 h 79"/>
                <a:gd name="T8" fmla="*/ 16 w 48"/>
                <a:gd name="T9" fmla="*/ 17 h 79"/>
                <a:gd name="T10" fmla="*/ 16 w 48"/>
                <a:gd name="T11" fmla="*/ 26 h 79"/>
                <a:gd name="T12" fmla="*/ 32 w 48"/>
                <a:gd name="T13" fmla="*/ 26 h 79"/>
                <a:gd name="T14" fmla="*/ 32 w 48"/>
                <a:gd name="T15" fmla="*/ 44 h 79"/>
                <a:gd name="T16" fmla="*/ 40 w 48"/>
                <a:gd name="T17" fmla="*/ 44 h 79"/>
                <a:gd name="T18" fmla="*/ 40 w 48"/>
                <a:gd name="T19" fmla="*/ 53 h 79"/>
                <a:gd name="T20" fmla="*/ 48 w 48"/>
                <a:gd name="T21" fmla="*/ 61 h 79"/>
                <a:gd name="T22" fmla="*/ 40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0" y="0"/>
                  </a:moveTo>
                  <a:lnTo>
                    <a:pt x="0" y="9"/>
                  </a:lnTo>
                  <a:lnTo>
                    <a:pt x="8" y="9"/>
                  </a:lnTo>
                  <a:lnTo>
                    <a:pt x="8" y="17"/>
                  </a:lnTo>
                  <a:lnTo>
                    <a:pt x="16" y="17"/>
                  </a:lnTo>
                  <a:lnTo>
                    <a:pt x="16" y="26"/>
                  </a:lnTo>
                  <a:lnTo>
                    <a:pt x="32" y="26"/>
                  </a:lnTo>
                  <a:lnTo>
                    <a:pt x="32" y="44"/>
                  </a:lnTo>
                  <a:lnTo>
                    <a:pt x="40" y="44"/>
                  </a:lnTo>
                  <a:lnTo>
                    <a:pt x="40" y="53"/>
                  </a:lnTo>
                  <a:lnTo>
                    <a:pt x="48" y="61"/>
                  </a:lnTo>
                  <a:lnTo>
                    <a:pt x="4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13" name="Freeform 824"/>
            <p:cNvSpPr>
              <a:spLocks/>
            </p:cNvSpPr>
            <p:nvPr/>
          </p:nvSpPr>
          <p:spPr bwMode="auto">
            <a:xfrm>
              <a:off x="2028" y="3455"/>
              <a:ext cx="16" cy="114"/>
            </a:xfrm>
            <a:custGeom>
              <a:avLst/>
              <a:gdLst>
                <a:gd name="T0" fmla="*/ 16 w 16"/>
                <a:gd name="T1" fmla="*/ 0 h 114"/>
                <a:gd name="T2" fmla="*/ 16 w 16"/>
                <a:gd name="T3" fmla="*/ 26 h 114"/>
                <a:gd name="T4" fmla="*/ 16 w 16"/>
                <a:gd name="T5" fmla="*/ 35 h 114"/>
                <a:gd name="T6" fmla="*/ 16 w 16"/>
                <a:gd name="T7" fmla="*/ 43 h 114"/>
                <a:gd name="T8" fmla="*/ 16 w 16"/>
                <a:gd name="T9" fmla="*/ 52 h 114"/>
                <a:gd name="T10" fmla="*/ 16 w 16"/>
                <a:gd name="T11" fmla="*/ 70 h 114"/>
                <a:gd name="T12" fmla="*/ 0 w 16"/>
                <a:gd name="T13" fmla="*/ 79 h 114"/>
                <a:gd name="T14" fmla="*/ 0 w 16"/>
                <a:gd name="T15" fmla="*/ 87 h 114"/>
                <a:gd name="T16" fmla="*/ 0 w 16"/>
                <a:gd name="T17" fmla="*/ 105 h 114"/>
                <a:gd name="T18" fmla="*/ 0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16" y="0"/>
                  </a:moveTo>
                  <a:lnTo>
                    <a:pt x="16" y="26"/>
                  </a:lnTo>
                  <a:lnTo>
                    <a:pt x="16" y="35"/>
                  </a:lnTo>
                  <a:lnTo>
                    <a:pt x="16" y="43"/>
                  </a:lnTo>
                  <a:lnTo>
                    <a:pt x="16" y="52"/>
                  </a:lnTo>
                  <a:lnTo>
                    <a:pt x="16" y="70"/>
                  </a:lnTo>
                  <a:lnTo>
                    <a:pt x="0" y="79"/>
                  </a:lnTo>
                  <a:lnTo>
                    <a:pt x="0" y="87"/>
                  </a:lnTo>
                  <a:lnTo>
                    <a:pt x="0" y="105"/>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14" name="Freeform 825"/>
            <p:cNvSpPr>
              <a:spLocks/>
            </p:cNvSpPr>
            <p:nvPr/>
          </p:nvSpPr>
          <p:spPr bwMode="auto">
            <a:xfrm>
              <a:off x="2076" y="3463"/>
              <a:ext cx="32" cy="79"/>
            </a:xfrm>
            <a:custGeom>
              <a:avLst/>
              <a:gdLst>
                <a:gd name="T0" fmla="*/ 0 w 32"/>
                <a:gd name="T1" fmla="*/ 0 h 79"/>
                <a:gd name="T2" fmla="*/ 0 w 32"/>
                <a:gd name="T3" fmla="*/ 18 h 79"/>
                <a:gd name="T4" fmla="*/ 8 w 32"/>
                <a:gd name="T5" fmla="*/ 27 h 79"/>
                <a:gd name="T6" fmla="*/ 16 w 32"/>
                <a:gd name="T7" fmla="*/ 27 h 79"/>
                <a:gd name="T8" fmla="*/ 16 w 32"/>
                <a:gd name="T9" fmla="*/ 35 h 79"/>
                <a:gd name="T10" fmla="*/ 32 w 32"/>
                <a:gd name="T11" fmla="*/ 44 h 79"/>
                <a:gd name="T12" fmla="*/ 32 w 32"/>
                <a:gd name="T13" fmla="*/ 62 h 79"/>
                <a:gd name="T14" fmla="*/ 32 w 32"/>
                <a:gd name="T15" fmla="*/ 71 h 79"/>
                <a:gd name="T16" fmla="*/ 32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0" y="0"/>
                  </a:moveTo>
                  <a:lnTo>
                    <a:pt x="0" y="18"/>
                  </a:lnTo>
                  <a:lnTo>
                    <a:pt x="8" y="27"/>
                  </a:lnTo>
                  <a:lnTo>
                    <a:pt x="16" y="27"/>
                  </a:lnTo>
                  <a:lnTo>
                    <a:pt x="16" y="35"/>
                  </a:lnTo>
                  <a:lnTo>
                    <a:pt x="32" y="44"/>
                  </a:lnTo>
                  <a:lnTo>
                    <a:pt x="32" y="62"/>
                  </a:lnTo>
                  <a:lnTo>
                    <a:pt x="32" y="71"/>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15" name="Freeform 826"/>
            <p:cNvSpPr>
              <a:spLocks/>
            </p:cNvSpPr>
            <p:nvPr/>
          </p:nvSpPr>
          <p:spPr bwMode="auto">
            <a:xfrm>
              <a:off x="2124" y="3446"/>
              <a:ext cx="24" cy="149"/>
            </a:xfrm>
            <a:custGeom>
              <a:avLst/>
              <a:gdLst>
                <a:gd name="T0" fmla="*/ 0 w 24"/>
                <a:gd name="T1" fmla="*/ 0 h 149"/>
                <a:gd name="T2" fmla="*/ 0 w 24"/>
                <a:gd name="T3" fmla="*/ 9 h 149"/>
                <a:gd name="T4" fmla="*/ 0 w 24"/>
                <a:gd name="T5" fmla="*/ 35 h 149"/>
                <a:gd name="T6" fmla="*/ 0 w 24"/>
                <a:gd name="T7" fmla="*/ 44 h 149"/>
                <a:gd name="T8" fmla="*/ 0 w 24"/>
                <a:gd name="T9" fmla="*/ 52 h 149"/>
                <a:gd name="T10" fmla="*/ 8 w 24"/>
                <a:gd name="T11" fmla="*/ 61 h 149"/>
                <a:gd name="T12" fmla="*/ 8 w 24"/>
                <a:gd name="T13" fmla="*/ 88 h 149"/>
                <a:gd name="T14" fmla="*/ 24 w 24"/>
                <a:gd name="T15" fmla="*/ 96 h 149"/>
                <a:gd name="T16" fmla="*/ 24 w 24"/>
                <a:gd name="T17" fmla="*/ 114 h 149"/>
                <a:gd name="T18" fmla="*/ 24 w 24"/>
                <a:gd name="T19" fmla="*/ 123 h 149"/>
                <a:gd name="T20" fmla="*/ 24 w 24"/>
                <a:gd name="T21" fmla="*/ 132 h 149"/>
                <a:gd name="T22" fmla="*/ 8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0" y="0"/>
                  </a:moveTo>
                  <a:lnTo>
                    <a:pt x="0" y="9"/>
                  </a:lnTo>
                  <a:lnTo>
                    <a:pt x="0" y="35"/>
                  </a:lnTo>
                  <a:lnTo>
                    <a:pt x="0" y="44"/>
                  </a:lnTo>
                  <a:lnTo>
                    <a:pt x="0" y="52"/>
                  </a:lnTo>
                  <a:lnTo>
                    <a:pt x="8" y="61"/>
                  </a:lnTo>
                  <a:lnTo>
                    <a:pt x="8" y="88"/>
                  </a:lnTo>
                  <a:lnTo>
                    <a:pt x="24" y="96"/>
                  </a:lnTo>
                  <a:lnTo>
                    <a:pt x="24" y="114"/>
                  </a:lnTo>
                  <a:lnTo>
                    <a:pt x="24" y="123"/>
                  </a:lnTo>
                  <a:lnTo>
                    <a:pt x="24" y="132"/>
                  </a:lnTo>
                  <a:lnTo>
                    <a:pt x="8"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16" name="Freeform 827"/>
            <p:cNvSpPr>
              <a:spLocks/>
            </p:cNvSpPr>
            <p:nvPr/>
          </p:nvSpPr>
          <p:spPr bwMode="auto">
            <a:xfrm>
              <a:off x="2108" y="3384"/>
              <a:ext cx="72" cy="114"/>
            </a:xfrm>
            <a:custGeom>
              <a:avLst/>
              <a:gdLst>
                <a:gd name="T0" fmla="*/ 0 w 72"/>
                <a:gd name="T1" fmla="*/ 0 h 114"/>
                <a:gd name="T2" fmla="*/ 8 w 72"/>
                <a:gd name="T3" fmla="*/ 9 h 114"/>
                <a:gd name="T4" fmla="*/ 16 w 72"/>
                <a:gd name="T5" fmla="*/ 27 h 114"/>
                <a:gd name="T6" fmla="*/ 24 w 72"/>
                <a:gd name="T7" fmla="*/ 27 h 114"/>
                <a:gd name="T8" fmla="*/ 40 w 72"/>
                <a:gd name="T9" fmla="*/ 35 h 114"/>
                <a:gd name="T10" fmla="*/ 48 w 72"/>
                <a:gd name="T11" fmla="*/ 44 h 114"/>
                <a:gd name="T12" fmla="*/ 56 w 72"/>
                <a:gd name="T13" fmla="*/ 62 h 114"/>
                <a:gd name="T14" fmla="*/ 56 w 72"/>
                <a:gd name="T15" fmla="*/ 71 h 114"/>
                <a:gd name="T16" fmla="*/ 56 w 72"/>
                <a:gd name="T17" fmla="*/ 79 h 114"/>
                <a:gd name="T18" fmla="*/ 56 w 72"/>
                <a:gd name="T19" fmla="*/ 97 h 114"/>
                <a:gd name="T20" fmla="*/ 72 w 72"/>
                <a:gd name="T21" fmla="*/ 106 h 114"/>
                <a:gd name="T22" fmla="*/ 72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0" y="0"/>
                  </a:moveTo>
                  <a:lnTo>
                    <a:pt x="8" y="9"/>
                  </a:lnTo>
                  <a:lnTo>
                    <a:pt x="16" y="27"/>
                  </a:lnTo>
                  <a:lnTo>
                    <a:pt x="24" y="27"/>
                  </a:lnTo>
                  <a:lnTo>
                    <a:pt x="40" y="35"/>
                  </a:lnTo>
                  <a:lnTo>
                    <a:pt x="48" y="44"/>
                  </a:lnTo>
                  <a:lnTo>
                    <a:pt x="56" y="62"/>
                  </a:lnTo>
                  <a:lnTo>
                    <a:pt x="56" y="71"/>
                  </a:lnTo>
                  <a:lnTo>
                    <a:pt x="56" y="79"/>
                  </a:lnTo>
                  <a:lnTo>
                    <a:pt x="56" y="97"/>
                  </a:lnTo>
                  <a:lnTo>
                    <a:pt x="72" y="106"/>
                  </a:lnTo>
                  <a:lnTo>
                    <a:pt x="72"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17" name="Freeform 828"/>
            <p:cNvSpPr>
              <a:spLocks/>
            </p:cNvSpPr>
            <p:nvPr/>
          </p:nvSpPr>
          <p:spPr bwMode="auto">
            <a:xfrm>
              <a:off x="1764" y="3446"/>
              <a:ext cx="48" cy="88"/>
            </a:xfrm>
            <a:custGeom>
              <a:avLst/>
              <a:gdLst>
                <a:gd name="T0" fmla="*/ 48 w 48"/>
                <a:gd name="T1" fmla="*/ 0 h 88"/>
                <a:gd name="T2" fmla="*/ 32 w 48"/>
                <a:gd name="T3" fmla="*/ 0 h 88"/>
                <a:gd name="T4" fmla="*/ 24 w 48"/>
                <a:gd name="T5" fmla="*/ 9 h 88"/>
                <a:gd name="T6" fmla="*/ 24 w 48"/>
                <a:gd name="T7" fmla="*/ 17 h 88"/>
                <a:gd name="T8" fmla="*/ 24 w 48"/>
                <a:gd name="T9" fmla="*/ 35 h 88"/>
                <a:gd name="T10" fmla="*/ 24 w 48"/>
                <a:gd name="T11" fmla="*/ 44 h 88"/>
                <a:gd name="T12" fmla="*/ 16 w 48"/>
                <a:gd name="T13" fmla="*/ 52 h 88"/>
                <a:gd name="T14" fmla="*/ 16 w 48"/>
                <a:gd name="T15" fmla="*/ 61 h 88"/>
                <a:gd name="T16" fmla="*/ 16 w 48"/>
                <a:gd name="T17" fmla="*/ 79 h 88"/>
                <a:gd name="T18" fmla="*/ 16 w 48"/>
                <a:gd name="T19" fmla="*/ 88 h 88"/>
                <a:gd name="T20" fmla="*/ 0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48" y="0"/>
                  </a:moveTo>
                  <a:lnTo>
                    <a:pt x="32" y="0"/>
                  </a:lnTo>
                  <a:lnTo>
                    <a:pt x="24" y="9"/>
                  </a:lnTo>
                  <a:lnTo>
                    <a:pt x="24" y="17"/>
                  </a:lnTo>
                  <a:lnTo>
                    <a:pt x="24" y="35"/>
                  </a:lnTo>
                  <a:lnTo>
                    <a:pt x="24" y="44"/>
                  </a:lnTo>
                  <a:lnTo>
                    <a:pt x="16" y="52"/>
                  </a:lnTo>
                  <a:lnTo>
                    <a:pt x="16" y="61"/>
                  </a:lnTo>
                  <a:lnTo>
                    <a:pt x="16" y="79"/>
                  </a:lnTo>
                  <a:lnTo>
                    <a:pt x="16" y="88"/>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18" name="Freeform 829"/>
            <p:cNvSpPr>
              <a:spLocks/>
            </p:cNvSpPr>
            <p:nvPr/>
          </p:nvSpPr>
          <p:spPr bwMode="auto">
            <a:xfrm>
              <a:off x="1844" y="3498"/>
              <a:ext cx="40" cy="80"/>
            </a:xfrm>
            <a:custGeom>
              <a:avLst/>
              <a:gdLst>
                <a:gd name="T0" fmla="*/ 0 w 40"/>
                <a:gd name="T1" fmla="*/ 0 h 80"/>
                <a:gd name="T2" fmla="*/ 16 w 40"/>
                <a:gd name="T3" fmla="*/ 0 h 80"/>
                <a:gd name="T4" fmla="*/ 32 w 40"/>
                <a:gd name="T5" fmla="*/ 0 h 80"/>
                <a:gd name="T6" fmla="*/ 32 w 40"/>
                <a:gd name="T7" fmla="*/ 9 h 80"/>
                <a:gd name="T8" fmla="*/ 40 w 40"/>
                <a:gd name="T9" fmla="*/ 27 h 80"/>
                <a:gd name="T10" fmla="*/ 40 w 40"/>
                <a:gd name="T11" fmla="*/ 36 h 80"/>
                <a:gd name="T12" fmla="*/ 40 w 40"/>
                <a:gd name="T13" fmla="*/ 44 h 80"/>
                <a:gd name="T14" fmla="*/ 40 w 40"/>
                <a:gd name="T15" fmla="*/ 62 h 80"/>
                <a:gd name="T16" fmla="*/ 40 w 40"/>
                <a:gd name="T17" fmla="*/ 71 h 80"/>
                <a:gd name="T18" fmla="*/ 4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0" y="0"/>
                  </a:moveTo>
                  <a:lnTo>
                    <a:pt x="16" y="0"/>
                  </a:lnTo>
                  <a:lnTo>
                    <a:pt x="32" y="0"/>
                  </a:lnTo>
                  <a:lnTo>
                    <a:pt x="32" y="9"/>
                  </a:lnTo>
                  <a:lnTo>
                    <a:pt x="40" y="27"/>
                  </a:lnTo>
                  <a:lnTo>
                    <a:pt x="40" y="36"/>
                  </a:lnTo>
                  <a:lnTo>
                    <a:pt x="40" y="44"/>
                  </a:lnTo>
                  <a:lnTo>
                    <a:pt x="40" y="62"/>
                  </a:lnTo>
                  <a:lnTo>
                    <a:pt x="40" y="71"/>
                  </a:lnTo>
                  <a:lnTo>
                    <a:pt x="4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19" name="Freeform 830"/>
            <p:cNvSpPr>
              <a:spLocks/>
            </p:cNvSpPr>
            <p:nvPr/>
          </p:nvSpPr>
          <p:spPr bwMode="auto">
            <a:xfrm>
              <a:off x="1844" y="3411"/>
              <a:ext cx="32" cy="79"/>
            </a:xfrm>
            <a:custGeom>
              <a:avLst/>
              <a:gdLst>
                <a:gd name="T0" fmla="*/ 0 w 32"/>
                <a:gd name="T1" fmla="*/ 8 h 79"/>
                <a:gd name="T2" fmla="*/ 8 w 32"/>
                <a:gd name="T3" fmla="*/ 0 h 79"/>
                <a:gd name="T4" fmla="*/ 8 w 32"/>
                <a:gd name="T5" fmla="*/ 8 h 79"/>
                <a:gd name="T6" fmla="*/ 8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32 w 32"/>
                <a:gd name="T19" fmla="*/ 70 h 79"/>
                <a:gd name="T20" fmla="*/ 32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0" y="8"/>
                  </a:moveTo>
                  <a:lnTo>
                    <a:pt x="8" y="0"/>
                  </a:lnTo>
                  <a:lnTo>
                    <a:pt x="8" y="8"/>
                  </a:lnTo>
                  <a:lnTo>
                    <a:pt x="8" y="17"/>
                  </a:lnTo>
                  <a:lnTo>
                    <a:pt x="16" y="17"/>
                  </a:lnTo>
                  <a:lnTo>
                    <a:pt x="16" y="35"/>
                  </a:lnTo>
                  <a:lnTo>
                    <a:pt x="16" y="44"/>
                  </a:lnTo>
                  <a:lnTo>
                    <a:pt x="16" y="52"/>
                  </a:lnTo>
                  <a:lnTo>
                    <a:pt x="16" y="70"/>
                  </a:lnTo>
                  <a:lnTo>
                    <a:pt x="32" y="70"/>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20" name="Freeform 831"/>
            <p:cNvSpPr>
              <a:spLocks/>
            </p:cNvSpPr>
            <p:nvPr/>
          </p:nvSpPr>
          <p:spPr bwMode="auto">
            <a:xfrm>
              <a:off x="2028" y="3534"/>
              <a:ext cx="48" cy="79"/>
            </a:xfrm>
            <a:custGeom>
              <a:avLst/>
              <a:gdLst>
                <a:gd name="T0" fmla="*/ 0 w 48"/>
                <a:gd name="T1" fmla="*/ 0 h 79"/>
                <a:gd name="T2" fmla="*/ 16 w 48"/>
                <a:gd name="T3" fmla="*/ 8 h 79"/>
                <a:gd name="T4" fmla="*/ 16 w 48"/>
                <a:gd name="T5" fmla="*/ 26 h 79"/>
                <a:gd name="T6" fmla="*/ 24 w 48"/>
                <a:gd name="T7" fmla="*/ 35 h 79"/>
                <a:gd name="T8" fmla="*/ 32 w 48"/>
                <a:gd name="T9" fmla="*/ 35 h 79"/>
                <a:gd name="T10" fmla="*/ 32 w 48"/>
                <a:gd name="T11" fmla="*/ 44 h 79"/>
                <a:gd name="T12" fmla="*/ 48 w 48"/>
                <a:gd name="T13" fmla="*/ 44 h 79"/>
                <a:gd name="T14" fmla="*/ 48 w 48"/>
                <a:gd name="T15" fmla="*/ 61 h 79"/>
                <a:gd name="T16" fmla="*/ 48 w 48"/>
                <a:gd name="T17" fmla="*/ 70 h 79"/>
                <a:gd name="T18" fmla="*/ 48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0" y="0"/>
                  </a:moveTo>
                  <a:lnTo>
                    <a:pt x="16" y="8"/>
                  </a:lnTo>
                  <a:lnTo>
                    <a:pt x="16" y="26"/>
                  </a:lnTo>
                  <a:lnTo>
                    <a:pt x="24" y="35"/>
                  </a:lnTo>
                  <a:lnTo>
                    <a:pt x="32" y="35"/>
                  </a:lnTo>
                  <a:lnTo>
                    <a:pt x="32" y="44"/>
                  </a:lnTo>
                  <a:lnTo>
                    <a:pt x="48" y="44"/>
                  </a:lnTo>
                  <a:lnTo>
                    <a:pt x="48" y="61"/>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21" name="Freeform 832"/>
            <p:cNvSpPr>
              <a:spLocks/>
            </p:cNvSpPr>
            <p:nvPr/>
          </p:nvSpPr>
          <p:spPr bwMode="auto">
            <a:xfrm>
              <a:off x="2044" y="3455"/>
              <a:ext cx="64" cy="35"/>
            </a:xfrm>
            <a:custGeom>
              <a:avLst/>
              <a:gdLst>
                <a:gd name="T0" fmla="*/ 0 w 64"/>
                <a:gd name="T1" fmla="*/ 0 h 35"/>
                <a:gd name="T2" fmla="*/ 8 w 64"/>
                <a:gd name="T3" fmla="*/ 0 h 35"/>
                <a:gd name="T4" fmla="*/ 16 w 64"/>
                <a:gd name="T5" fmla="*/ 0 h 35"/>
                <a:gd name="T6" fmla="*/ 32 w 64"/>
                <a:gd name="T7" fmla="*/ 0 h 35"/>
                <a:gd name="T8" fmla="*/ 32 w 64"/>
                <a:gd name="T9" fmla="*/ 8 h 35"/>
                <a:gd name="T10" fmla="*/ 40 w 64"/>
                <a:gd name="T11" fmla="*/ 8 h 35"/>
                <a:gd name="T12" fmla="*/ 48 w 64"/>
                <a:gd name="T13" fmla="*/ 26 h 35"/>
                <a:gd name="T14" fmla="*/ 64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0" y="0"/>
                  </a:moveTo>
                  <a:lnTo>
                    <a:pt x="8" y="0"/>
                  </a:lnTo>
                  <a:lnTo>
                    <a:pt x="16" y="0"/>
                  </a:lnTo>
                  <a:lnTo>
                    <a:pt x="32" y="0"/>
                  </a:lnTo>
                  <a:lnTo>
                    <a:pt x="32" y="8"/>
                  </a:lnTo>
                  <a:lnTo>
                    <a:pt x="40" y="8"/>
                  </a:lnTo>
                  <a:lnTo>
                    <a:pt x="48" y="26"/>
                  </a:lnTo>
                  <a:lnTo>
                    <a:pt x="64"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22" name="Freeform 833"/>
            <p:cNvSpPr>
              <a:spLocks/>
            </p:cNvSpPr>
            <p:nvPr/>
          </p:nvSpPr>
          <p:spPr bwMode="auto">
            <a:xfrm>
              <a:off x="2012" y="3455"/>
              <a:ext cx="16" cy="123"/>
            </a:xfrm>
            <a:custGeom>
              <a:avLst/>
              <a:gdLst>
                <a:gd name="T0" fmla="*/ 16 w 16"/>
                <a:gd name="T1" fmla="*/ 0 h 123"/>
                <a:gd name="T2" fmla="*/ 16 w 16"/>
                <a:gd name="T3" fmla="*/ 35 h 123"/>
                <a:gd name="T4" fmla="*/ 16 w 16"/>
                <a:gd name="T5" fmla="*/ 43 h 123"/>
                <a:gd name="T6" fmla="*/ 16 w 16"/>
                <a:gd name="T7" fmla="*/ 70 h 123"/>
                <a:gd name="T8" fmla="*/ 8 w 16"/>
                <a:gd name="T9" fmla="*/ 70 h 123"/>
                <a:gd name="T10" fmla="*/ 8 w 16"/>
                <a:gd name="T11" fmla="*/ 79 h 123"/>
                <a:gd name="T12" fmla="*/ 8 w 16"/>
                <a:gd name="T13" fmla="*/ 87 h 123"/>
                <a:gd name="T14" fmla="*/ 8 w 16"/>
                <a:gd name="T15" fmla="*/ 105 h 123"/>
                <a:gd name="T16" fmla="*/ 0 w 16"/>
                <a:gd name="T17" fmla="*/ 114 h 123"/>
                <a:gd name="T18" fmla="*/ 0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16" y="0"/>
                  </a:moveTo>
                  <a:lnTo>
                    <a:pt x="16" y="35"/>
                  </a:lnTo>
                  <a:lnTo>
                    <a:pt x="16" y="43"/>
                  </a:lnTo>
                  <a:lnTo>
                    <a:pt x="16" y="70"/>
                  </a:lnTo>
                  <a:lnTo>
                    <a:pt x="8" y="70"/>
                  </a:lnTo>
                  <a:lnTo>
                    <a:pt x="8" y="79"/>
                  </a:lnTo>
                  <a:lnTo>
                    <a:pt x="8" y="87"/>
                  </a:lnTo>
                  <a:lnTo>
                    <a:pt x="8" y="105"/>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23" name="Freeform 834"/>
            <p:cNvSpPr>
              <a:spLocks/>
            </p:cNvSpPr>
            <p:nvPr/>
          </p:nvSpPr>
          <p:spPr bwMode="auto">
            <a:xfrm>
              <a:off x="1980" y="3481"/>
              <a:ext cx="16" cy="61"/>
            </a:xfrm>
            <a:custGeom>
              <a:avLst/>
              <a:gdLst>
                <a:gd name="T0" fmla="*/ 0 w 16"/>
                <a:gd name="T1" fmla="*/ 0 h 61"/>
                <a:gd name="T2" fmla="*/ 8 w 16"/>
                <a:gd name="T3" fmla="*/ 9 h 61"/>
                <a:gd name="T4" fmla="*/ 16 w 16"/>
                <a:gd name="T5" fmla="*/ 17 h 61"/>
                <a:gd name="T6" fmla="*/ 16 w 16"/>
                <a:gd name="T7" fmla="*/ 26 h 61"/>
                <a:gd name="T8" fmla="*/ 16 w 16"/>
                <a:gd name="T9" fmla="*/ 44 h 61"/>
                <a:gd name="T10" fmla="*/ 16 w 16"/>
                <a:gd name="T11" fmla="*/ 53 h 61"/>
                <a:gd name="T12" fmla="*/ 16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0" y="0"/>
                  </a:moveTo>
                  <a:lnTo>
                    <a:pt x="8" y="9"/>
                  </a:lnTo>
                  <a:lnTo>
                    <a:pt x="16" y="17"/>
                  </a:lnTo>
                  <a:lnTo>
                    <a:pt x="16" y="26"/>
                  </a:lnTo>
                  <a:lnTo>
                    <a:pt x="16" y="44"/>
                  </a:lnTo>
                  <a:lnTo>
                    <a:pt x="16" y="53"/>
                  </a:lnTo>
                  <a:lnTo>
                    <a:pt x="16"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24" name="Freeform 835"/>
            <p:cNvSpPr>
              <a:spLocks/>
            </p:cNvSpPr>
            <p:nvPr/>
          </p:nvSpPr>
          <p:spPr bwMode="auto">
            <a:xfrm>
              <a:off x="1948" y="3507"/>
              <a:ext cx="16" cy="88"/>
            </a:xfrm>
            <a:custGeom>
              <a:avLst/>
              <a:gdLst>
                <a:gd name="T0" fmla="*/ 16 w 16"/>
                <a:gd name="T1" fmla="*/ 0 h 88"/>
                <a:gd name="T2" fmla="*/ 16 w 16"/>
                <a:gd name="T3" fmla="*/ 27 h 88"/>
                <a:gd name="T4" fmla="*/ 8 w 16"/>
                <a:gd name="T5" fmla="*/ 35 h 88"/>
                <a:gd name="T6" fmla="*/ 8 w 16"/>
                <a:gd name="T7" fmla="*/ 53 h 88"/>
                <a:gd name="T8" fmla="*/ 0 w 16"/>
                <a:gd name="T9" fmla="*/ 62 h 88"/>
                <a:gd name="T10" fmla="*/ 0 w 16"/>
                <a:gd name="T11" fmla="*/ 71 h 88"/>
                <a:gd name="T12" fmla="*/ 0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16" y="0"/>
                  </a:moveTo>
                  <a:lnTo>
                    <a:pt x="16" y="27"/>
                  </a:lnTo>
                  <a:lnTo>
                    <a:pt x="8" y="35"/>
                  </a:lnTo>
                  <a:lnTo>
                    <a:pt x="8"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25" name="Freeform 836"/>
            <p:cNvSpPr>
              <a:spLocks/>
            </p:cNvSpPr>
            <p:nvPr/>
          </p:nvSpPr>
          <p:spPr bwMode="auto">
            <a:xfrm>
              <a:off x="1908" y="3455"/>
              <a:ext cx="16" cy="123"/>
            </a:xfrm>
            <a:custGeom>
              <a:avLst/>
              <a:gdLst>
                <a:gd name="T0" fmla="*/ 8 w 16"/>
                <a:gd name="T1" fmla="*/ 0 h 123"/>
                <a:gd name="T2" fmla="*/ 8 w 16"/>
                <a:gd name="T3" fmla="*/ 8 h 123"/>
                <a:gd name="T4" fmla="*/ 16 w 16"/>
                <a:gd name="T5" fmla="*/ 26 h 123"/>
                <a:gd name="T6" fmla="*/ 16 w 16"/>
                <a:gd name="T7" fmla="*/ 35 h 123"/>
                <a:gd name="T8" fmla="*/ 8 w 16"/>
                <a:gd name="T9" fmla="*/ 43 h 123"/>
                <a:gd name="T10" fmla="*/ 8 w 16"/>
                <a:gd name="T11" fmla="*/ 52 h 123"/>
                <a:gd name="T12" fmla="*/ 8 w 16"/>
                <a:gd name="T13" fmla="*/ 70 h 123"/>
                <a:gd name="T14" fmla="*/ 8 w 16"/>
                <a:gd name="T15" fmla="*/ 79 h 123"/>
                <a:gd name="T16" fmla="*/ 0 w 16"/>
                <a:gd name="T17" fmla="*/ 87 h 123"/>
                <a:gd name="T18" fmla="*/ 0 w 16"/>
                <a:gd name="T19" fmla="*/ 105 h 123"/>
                <a:gd name="T20" fmla="*/ 0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16" y="26"/>
                  </a:lnTo>
                  <a:lnTo>
                    <a:pt x="16" y="35"/>
                  </a:lnTo>
                  <a:lnTo>
                    <a:pt x="8" y="43"/>
                  </a:lnTo>
                  <a:lnTo>
                    <a:pt x="8" y="52"/>
                  </a:lnTo>
                  <a:lnTo>
                    <a:pt x="8" y="70"/>
                  </a:lnTo>
                  <a:lnTo>
                    <a:pt x="8" y="79"/>
                  </a:lnTo>
                  <a:lnTo>
                    <a:pt x="0" y="87"/>
                  </a:lnTo>
                  <a:lnTo>
                    <a:pt x="0" y="105"/>
                  </a:lnTo>
                  <a:lnTo>
                    <a:pt x="0"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26" name="Freeform 837"/>
            <p:cNvSpPr>
              <a:spLocks/>
            </p:cNvSpPr>
            <p:nvPr/>
          </p:nvSpPr>
          <p:spPr bwMode="auto">
            <a:xfrm>
              <a:off x="1788" y="3490"/>
              <a:ext cx="40" cy="105"/>
            </a:xfrm>
            <a:custGeom>
              <a:avLst/>
              <a:gdLst>
                <a:gd name="T0" fmla="*/ 32 w 40"/>
                <a:gd name="T1" fmla="*/ 0 h 105"/>
                <a:gd name="T2" fmla="*/ 40 w 40"/>
                <a:gd name="T3" fmla="*/ 8 h 105"/>
                <a:gd name="T4" fmla="*/ 32 w 40"/>
                <a:gd name="T5" fmla="*/ 17 h 105"/>
                <a:gd name="T6" fmla="*/ 24 w 40"/>
                <a:gd name="T7" fmla="*/ 35 h 105"/>
                <a:gd name="T8" fmla="*/ 8 w 40"/>
                <a:gd name="T9" fmla="*/ 44 h 105"/>
                <a:gd name="T10" fmla="*/ 8 w 40"/>
                <a:gd name="T11" fmla="*/ 52 h 105"/>
                <a:gd name="T12" fmla="*/ 0 w 40"/>
                <a:gd name="T13" fmla="*/ 70 h 105"/>
                <a:gd name="T14" fmla="*/ 0 w 40"/>
                <a:gd name="T15" fmla="*/ 79 h 105"/>
                <a:gd name="T16" fmla="*/ 0 w 40"/>
                <a:gd name="T17" fmla="*/ 88 h 105"/>
                <a:gd name="T18" fmla="*/ 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32" y="0"/>
                  </a:moveTo>
                  <a:lnTo>
                    <a:pt x="40" y="8"/>
                  </a:lnTo>
                  <a:lnTo>
                    <a:pt x="32" y="17"/>
                  </a:lnTo>
                  <a:lnTo>
                    <a:pt x="24" y="35"/>
                  </a:lnTo>
                  <a:lnTo>
                    <a:pt x="8" y="44"/>
                  </a:lnTo>
                  <a:lnTo>
                    <a:pt x="8" y="52"/>
                  </a:lnTo>
                  <a:lnTo>
                    <a:pt x="0" y="70"/>
                  </a:lnTo>
                  <a:lnTo>
                    <a:pt x="0" y="79"/>
                  </a:lnTo>
                  <a:lnTo>
                    <a:pt x="0" y="88"/>
                  </a:lnTo>
                  <a:lnTo>
                    <a:pt x="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27" name="Freeform 838"/>
            <p:cNvSpPr>
              <a:spLocks/>
            </p:cNvSpPr>
            <p:nvPr/>
          </p:nvSpPr>
          <p:spPr bwMode="auto">
            <a:xfrm>
              <a:off x="1724" y="3463"/>
              <a:ext cx="64" cy="115"/>
            </a:xfrm>
            <a:custGeom>
              <a:avLst/>
              <a:gdLst>
                <a:gd name="T0" fmla="*/ 64 w 64"/>
                <a:gd name="T1" fmla="*/ 0 h 115"/>
                <a:gd name="T2" fmla="*/ 56 w 64"/>
                <a:gd name="T3" fmla="*/ 18 h 115"/>
                <a:gd name="T4" fmla="*/ 56 w 64"/>
                <a:gd name="T5" fmla="*/ 27 h 115"/>
                <a:gd name="T6" fmla="*/ 40 w 64"/>
                <a:gd name="T7" fmla="*/ 27 h 115"/>
                <a:gd name="T8" fmla="*/ 32 w 64"/>
                <a:gd name="T9" fmla="*/ 27 h 115"/>
                <a:gd name="T10" fmla="*/ 32 w 64"/>
                <a:gd name="T11" fmla="*/ 35 h 115"/>
                <a:gd name="T12" fmla="*/ 32 w 64"/>
                <a:gd name="T13" fmla="*/ 44 h 115"/>
                <a:gd name="T14" fmla="*/ 24 w 64"/>
                <a:gd name="T15" fmla="*/ 62 h 115"/>
                <a:gd name="T16" fmla="*/ 16 w 64"/>
                <a:gd name="T17" fmla="*/ 71 h 115"/>
                <a:gd name="T18" fmla="*/ 16 w 64"/>
                <a:gd name="T19" fmla="*/ 79 h 115"/>
                <a:gd name="T20" fmla="*/ 16 w 64"/>
                <a:gd name="T21" fmla="*/ 97 h 115"/>
                <a:gd name="T22" fmla="*/ 0 w 64"/>
                <a:gd name="T23" fmla="*/ 97 h 115"/>
                <a:gd name="T24" fmla="*/ 0 w 64"/>
                <a:gd name="T25" fmla="*/ 106 h 115"/>
                <a:gd name="T26" fmla="*/ 0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64" y="0"/>
                  </a:moveTo>
                  <a:lnTo>
                    <a:pt x="56" y="18"/>
                  </a:lnTo>
                  <a:lnTo>
                    <a:pt x="56" y="27"/>
                  </a:lnTo>
                  <a:lnTo>
                    <a:pt x="40" y="27"/>
                  </a:lnTo>
                  <a:lnTo>
                    <a:pt x="32" y="27"/>
                  </a:lnTo>
                  <a:lnTo>
                    <a:pt x="32" y="35"/>
                  </a:lnTo>
                  <a:lnTo>
                    <a:pt x="32" y="44"/>
                  </a:lnTo>
                  <a:lnTo>
                    <a:pt x="24" y="62"/>
                  </a:lnTo>
                  <a:lnTo>
                    <a:pt x="16" y="71"/>
                  </a:lnTo>
                  <a:lnTo>
                    <a:pt x="16" y="79"/>
                  </a:lnTo>
                  <a:lnTo>
                    <a:pt x="16" y="97"/>
                  </a:lnTo>
                  <a:lnTo>
                    <a:pt x="0" y="97"/>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28" name="Freeform 839"/>
            <p:cNvSpPr>
              <a:spLocks/>
            </p:cNvSpPr>
            <p:nvPr/>
          </p:nvSpPr>
          <p:spPr bwMode="auto">
            <a:xfrm>
              <a:off x="2132" y="3507"/>
              <a:ext cx="48" cy="88"/>
            </a:xfrm>
            <a:custGeom>
              <a:avLst/>
              <a:gdLst>
                <a:gd name="T0" fmla="*/ 0 w 48"/>
                <a:gd name="T1" fmla="*/ 0 h 88"/>
                <a:gd name="T2" fmla="*/ 0 w 48"/>
                <a:gd name="T3" fmla="*/ 18 h 88"/>
                <a:gd name="T4" fmla="*/ 0 w 48"/>
                <a:gd name="T5" fmla="*/ 27 h 88"/>
                <a:gd name="T6" fmla="*/ 16 w 48"/>
                <a:gd name="T7" fmla="*/ 27 h 88"/>
                <a:gd name="T8" fmla="*/ 16 w 48"/>
                <a:gd name="T9" fmla="*/ 35 h 88"/>
                <a:gd name="T10" fmla="*/ 24 w 48"/>
                <a:gd name="T11" fmla="*/ 35 h 88"/>
                <a:gd name="T12" fmla="*/ 32 w 48"/>
                <a:gd name="T13" fmla="*/ 53 h 88"/>
                <a:gd name="T14" fmla="*/ 48 w 48"/>
                <a:gd name="T15" fmla="*/ 62 h 88"/>
                <a:gd name="T16" fmla="*/ 48 w 48"/>
                <a:gd name="T17" fmla="*/ 71 h 88"/>
                <a:gd name="T18" fmla="*/ 48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0" y="0"/>
                  </a:moveTo>
                  <a:lnTo>
                    <a:pt x="0" y="18"/>
                  </a:lnTo>
                  <a:lnTo>
                    <a:pt x="0" y="27"/>
                  </a:lnTo>
                  <a:lnTo>
                    <a:pt x="16" y="27"/>
                  </a:lnTo>
                  <a:lnTo>
                    <a:pt x="16" y="35"/>
                  </a:lnTo>
                  <a:lnTo>
                    <a:pt x="24" y="35"/>
                  </a:lnTo>
                  <a:lnTo>
                    <a:pt x="32" y="53"/>
                  </a:lnTo>
                  <a:lnTo>
                    <a:pt x="48" y="62"/>
                  </a:lnTo>
                  <a:lnTo>
                    <a:pt x="48" y="71"/>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29" name="Freeform 840"/>
            <p:cNvSpPr>
              <a:spLocks/>
            </p:cNvSpPr>
            <p:nvPr/>
          </p:nvSpPr>
          <p:spPr bwMode="auto">
            <a:xfrm>
              <a:off x="2092" y="3314"/>
              <a:ext cx="64" cy="53"/>
            </a:xfrm>
            <a:custGeom>
              <a:avLst/>
              <a:gdLst>
                <a:gd name="T0" fmla="*/ 0 w 64"/>
                <a:gd name="T1" fmla="*/ 0 h 53"/>
                <a:gd name="T2" fmla="*/ 24 w 64"/>
                <a:gd name="T3" fmla="*/ 17 h 53"/>
                <a:gd name="T4" fmla="*/ 32 w 64"/>
                <a:gd name="T5" fmla="*/ 17 h 53"/>
                <a:gd name="T6" fmla="*/ 40 w 64"/>
                <a:gd name="T7" fmla="*/ 17 h 53"/>
                <a:gd name="T8" fmla="*/ 56 w 64"/>
                <a:gd name="T9" fmla="*/ 17 h 53"/>
                <a:gd name="T10" fmla="*/ 64 w 64"/>
                <a:gd name="T11" fmla="*/ 26 h 53"/>
                <a:gd name="T12" fmla="*/ 64 w 64"/>
                <a:gd name="T13" fmla="*/ 35 h 53"/>
                <a:gd name="T14" fmla="*/ 64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0" y="0"/>
                  </a:moveTo>
                  <a:lnTo>
                    <a:pt x="24" y="17"/>
                  </a:lnTo>
                  <a:lnTo>
                    <a:pt x="32" y="17"/>
                  </a:lnTo>
                  <a:lnTo>
                    <a:pt x="40" y="17"/>
                  </a:lnTo>
                  <a:lnTo>
                    <a:pt x="56" y="17"/>
                  </a:lnTo>
                  <a:lnTo>
                    <a:pt x="64" y="26"/>
                  </a:lnTo>
                  <a:lnTo>
                    <a:pt x="64" y="35"/>
                  </a:lnTo>
                  <a:lnTo>
                    <a:pt x="64"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30" name="Freeform 841"/>
            <p:cNvSpPr>
              <a:spLocks/>
            </p:cNvSpPr>
            <p:nvPr/>
          </p:nvSpPr>
          <p:spPr bwMode="auto">
            <a:xfrm>
              <a:off x="1780" y="3314"/>
              <a:ext cx="96" cy="35"/>
            </a:xfrm>
            <a:custGeom>
              <a:avLst/>
              <a:gdLst>
                <a:gd name="T0" fmla="*/ 96 w 96"/>
                <a:gd name="T1" fmla="*/ 0 h 35"/>
                <a:gd name="T2" fmla="*/ 80 w 96"/>
                <a:gd name="T3" fmla="*/ 0 h 35"/>
                <a:gd name="T4" fmla="*/ 72 w 96"/>
                <a:gd name="T5" fmla="*/ 0 h 35"/>
                <a:gd name="T6" fmla="*/ 64 w 96"/>
                <a:gd name="T7" fmla="*/ 0 h 35"/>
                <a:gd name="T8" fmla="*/ 48 w 96"/>
                <a:gd name="T9" fmla="*/ 0 h 35"/>
                <a:gd name="T10" fmla="*/ 40 w 96"/>
                <a:gd name="T11" fmla="*/ 0 h 35"/>
                <a:gd name="T12" fmla="*/ 32 w 96"/>
                <a:gd name="T13" fmla="*/ 0 h 35"/>
                <a:gd name="T14" fmla="*/ 16 w 96"/>
                <a:gd name="T15" fmla="*/ 17 h 35"/>
                <a:gd name="T16" fmla="*/ 8 w 96"/>
                <a:gd name="T17" fmla="*/ 26 h 35"/>
                <a:gd name="T18" fmla="*/ 0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96" y="0"/>
                  </a:moveTo>
                  <a:lnTo>
                    <a:pt x="80" y="0"/>
                  </a:lnTo>
                  <a:lnTo>
                    <a:pt x="72" y="0"/>
                  </a:lnTo>
                  <a:lnTo>
                    <a:pt x="64" y="0"/>
                  </a:lnTo>
                  <a:lnTo>
                    <a:pt x="48" y="0"/>
                  </a:lnTo>
                  <a:lnTo>
                    <a:pt x="40" y="0"/>
                  </a:lnTo>
                  <a:lnTo>
                    <a:pt x="32" y="0"/>
                  </a:lnTo>
                  <a:lnTo>
                    <a:pt x="16" y="17"/>
                  </a:lnTo>
                  <a:lnTo>
                    <a:pt x="8"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31" name="Freeform 842"/>
            <p:cNvSpPr>
              <a:spLocks/>
            </p:cNvSpPr>
            <p:nvPr/>
          </p:nvSpPr>
          <p:spPr bwMode="auto">
            <a:xfrm>
              <a:off x="1780" y="3296"/>
              <a:ext cx="112" cy="44"/>
            </a:xfrm>
            <a:custGeom>
              <a:avLst/>
              <a:gdLst>
                <a:gd name="T0" fmla="*/ 112 w 112"/>
                <a:gd name="T1" fmla="*/ 0 h 44"/>
                <a:gd name="T2" fmla="*/ 104 w 112"/>
                <a:gd name="T3" fmla="*/ 0 h 44"/>
                <a:gd name="T4" fmla="*/ 96 w 112"/>
                <a:gd name="T5" fmla="*/ 0 h 44"/>
                <a:gd name="T6" fmla="*/ 80 w 112"/>
                <a:gd name="T7" fmla="*/ 0 h 44"/>
                <a:gd name="T8" fmla="*/ 72 w 112"/>
                <a:gd name="T9" fmla="*/ 0 h 44"/>
                <a:gd name="T10" fmla="*/ 64 w 112"/>
                <a:gd name="T11" fmla="*/ 0 h 44"/>
                <a:gd name="T12" fmla="*/ 48 w 112"/>
                <a:gd name="T13" fmla="*/ 0 h 44"/>
                <a:gd name="T14" fmla="*/ 40 w 112"/>
                <a:gd name="T15" fmla="*/ 9 h 44"/>
                <a:gd name="T16" fmla="*/ 32 w 112"/>
                <a:gd name="T17" fmla="*/ 9 h 44"/>
                <a:gd name="T18" fmla="*/ 32 w 112"/>
                <a:gd name="T19" fmla="*/ 18 h 44"/>
                <a:gd name="T20" fmla="*/ 16 w 112"/>
                <a:gd name="T21" fmla="*/ 18 h 44"/>
                <a:gd name="T22" fmla="*/ 8 w 112"/>
                <a:gd name="T23" fmla="*/ 35 h 44"/>
                <a:gd name="T24" fmla="*/ 0 w 112"/>
                <a:gd name="T25" fmla="*/ 35 h 44"/>
                <a:gd name="T26" fmla="*/ 0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112" y="0"/>
                  </a:moveTo>
                  <a:lnTo>
                    <a:pt x="104" y="0"/>
                  </a:lnTo>
                  <a:lnTo>
                    <a:pt x="96" y="0"/>
                  </a:lnTo>
                  <a:lnTo>
                    <a:pt x="80" y="0"/>
                  </a:lnTo>
                  <a:lnTo>
                    <a:pt x="72" y="0"/>
                  </a:lnTo>
                  <a:lnTo>
                    <a:pt x="64" y="0"/>
                  </a:lnTo>
                  <a:lnTo>
                    <a:pt x="48" y="0"/>
                  </a:lnTo>
                  <a:lnTo>
                    <a:pt x="40" y="9"/>
                  </a:lnTo>
                  <a:lnTo>
                    <a:pt x="32" y="9"/>
                  </a:lnTo>
                  <a:lnTo>
                    <a:pt x="32" y="18"/>
                  </a:lnTo>
                  <a:lnTo>
                    <a:pt x="16" y="18"/>
                  </a:lnTo>
                  <a:lnTo>
                    <a:pt x="8" y="35"/>
                  </a:lnTo>
                  <a:lnTo>
                    <a:pt x="0" y="35"/>
                  </a:lnTo>
                  <a:lnTo>
                    <a:pt x="0"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32" name="Freeform 843"/>
            <p:cNvSpPr>
              <a:spLocks/>
            </p:cNvSpPr>
            <p:nvPr/>
          </p:nvSpPr>
          <p:spPr bwMode="auto">
            <a:xfrm>
              <a:off x="1748" y="3375"/>
              <a:ext cx="64" cy="71"/>
            </a:xfrm>
            <a:custGeom>
              <a:avLst/>
              <a:gdLst>
                <a:gd name="T0" fmla="*/ 64 w 64"/>
                <a:gd name="T1" fmla="*/ 0 h 71"/>
                <a:gd name="T2" fmla="*/ 48 w 64"/>
                <a:gd name="T3" fmla="*/ 0 h 71"/>
                <a:gd name="T4" fmla="*/ 40 w 64"/>
                <a:gd name="T5" fmla="*/ 9 h 71"/>
                <a:gd name="T6" fmla="*/ 32 w 64"/>
                <a:gd name="T7" fmla="*/ 18 h 71"/>
                <a:gd name="T8" fmla="*/ 32 w 64"/>
                <a:gd name="T9" fmla="*/ 36 h 71"/>
                <a:gd name="T10" fmla="*/ 16 w 64"/>
                <a:gd name="T11" fmla="*/ 44 h 71"/>
                <a:gd name="T12" fmla="*/ 16 w 64"/>
                <a:gd name="T13" fmla="*/ 53 h 71"/>
                <a:gd name="T14" fmla="*/ 8 w 64"/>
                <a:gd name="T15" fmla="*/ 53 h 71"/>
                <a:gd name="T16" fmla="*/ 0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64" y="0"/>
                  </a:moveTo>
                  <a:lnTo>
                    <a:pt x="48" y="0"/>
                  </a:lnTo>
                  <a:lnTo>
                    <a:pt x="40" y="9"/>
                  </a:lnTo>
                  <a:lnTo>
                    <a:pt x="32" y="18"/>
                  </a:lnTo>
                  <a:lnTo>
                    <a:pt x="32" y="36"/>
                  </a:lnTo>
                  <a:lnTo>
                    <a:pt x="16" y="44"/>
                  </a:lnTo>
                  <a:lnTo>
                    <a:pt x="16" y="53"/>
                  </a:lnTo>
                  <a:lnTo>
                    <a:pt x="8" y="53"/>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333" name="Freeform 844"/>
            <p:cNvSpPr>
              <a:spLocks/>
            </p:cNvSpPr>
            <p:nvPr/>
          </p:nvSpPr>
          <p:spPr bwMode="auto">
            <a:xfrm>
              <a:off x="1692" y="3455"/>
              <a:ext cx="96" cy="43"/>
            </a:xfrm>
            <a:custGeom>
              <a:avLst/>
              <a:gdLst>
                <a:gd name="T0" fmla="*/ 96 w 96"/>
                <a:gd name="T1" fmla="*/ 0 h 43"/>
                <a:gd name="T2" fmla="*/ 88 w 96"/>
                <a:gd name="T3" fmla="*/ 0 h 43"/>
                <a:gd name="T4" fmla="*/ 72 w 96"/>
                <a:gd name="T5" fmla="*/ 8 h 43"/>
                <a:gd name="T6" fmla="*/ 64 w 96"/>
                <a:gd name="T7" fmla="*/ 8 h 43"/>
                <a:gd name="T8" fmla="*/ 56 w 96"/>
                <a:gd name="T9" fmla="*/ 26 h 43"/>
                <a:gd name="T10" fmla="*/ 48 w 96"/>
                <a:gd name="T11" fmla="*/ 26 h 43"/>
                <a:gd name="T12" fmla="*/ 32 w 96"/>
                <a:gd name="T13" fmla="*/ 26 h 43"/>
                <a:gd name="T14" fmla="*/ 24 w 96"/>
                <a:gd name="T15" fmla="*/ 26 h 43"/>
                <a:gd name="T16" fmla="*/ 16 w 96"/>
                <a:gd name="T17" fmla="*/ 35 h 43"/>
                <a:gd name="T18" fmla="*/ 0 w 96"/>
                <a:gd name="T19" fmla="*/ 35 h 43"/>
                <a:gd name="T20" fmla="*/ 0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96" y="0"/>
                  </a:moveTo>
                  <a:lnTo>
                    <a:pt x="88" y="0"/>
                  </a:lnTo>
                  <a:lnTo>
                    <a:pt x="72" y="8"/>
                  </a:lnTo>
                  <a:lnTo>
                    <a:pt x="64" y="8"/>
                  </a:lnTo>
                  <a:lnTo>
                    <a:pt x="56" y="26"/>
                  </a:lnTo>
                  <a:lnTo>
                    <a:pt x="48" y="26"/>
                  </a:lnTo>
                  <a:lnTo>
                    <a:pt x="32" y="26"/>
                  </a:lnTo>
                  <a:lnTo>
                    <a:pt x="24" y="26"/>
                  </a:lnTo>
                  <a:lnTo>
                    <a:pt x="16" y="35"/>
                  </a:lnTo>
                  <a:lnTo>
                    <a:pt x="0" y="35"/>
                  </a:lnTo>
                  <a:lnTo>
                    <a:pt x="0"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8574" name="Group 845"/>
          <p:cNvGrpSpPr>
            <a:grpSpLocks/>
          </p:cNvGrpSpPr>
          <p:nvPr/>
        </p:nvGrpSpPr>
        <p:grpSpPr bwMode="auto">
          <a:xfrm>
            <a:off x="2582863" y="2601913"/>
            <a:ext cx="609600" cy="496887"/>
            <a:chOff x="1748" y="2760"/>
            <a:chExt cx="480" cy="457"/>
          </a:xfrm>
        </p:grpSpPr>
        <p:sp>
          <p:nvSpPr>
            <p:cNvPr id="109275" name="Freeform 846"/>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232 w 232"/>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211"/>
                <a:gd name="T188" fmla="*/ 232 w 232"/>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lnTo>
                    <a:pt x="232"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76" name="Freeform 847"/>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211"/>
                <a:gd name="T185" fmla="*/ 232 w 232"/>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77" name="Freeform 848"/>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56 w 208"/>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8"/>
                <a:gd name="T187" fmla="*/ 0 h 255"/>
                <a:gd name="T188" fmla="*/ 208 w 208"/>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lnTo>
                    <a:pt x="56"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78" name="Freeform 849"/>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8"/>
                <a:gd name="T184" fmla="*/ 0 h 255"/>
                <a:gd name="T185" fmla="*/ 208 w 208"/>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79" name="Freeform 850"/>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40 w 280"/>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0"/>
                <a:gd name="T118" fmla="*/ 0 h 360"/>
                <a:gd name="T119" fmla="*/ 280 w 280"/>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lnTo>
                    <a:pt x="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80" name="Freeform 851"/>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80"/>
                <a:gd name="T115" fmla="*/ 0 h 360"/>
                <a:gd name="T116" fmla="*/ 280 w 280"/>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81" name="Freeform 852"/>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40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lnTo>
                    <a:pt x="40"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82" name="Freeform 853"/>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83" name="Freeform 854"/>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208 w 208"/>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8"/>
                <a:gd name="T139" fmla="*/ 0 h 457"/>
                <a:gd name="T140" fmla="*/ 208 w 208"/>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lnTo>
                    <a:pt x="208"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84" name="Freeform 855"/>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8"/>
                <a:gd name="T136" fmla="*/ 0 h 457"/>
                <a:gd name="T137" fmla="*/ 208 w 208"/>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85" name="Freeform 856"/>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232 w 232"/>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325"/>
                <a:gd name="T188" fmla="*/ 232 w 232"/>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lnTo>
                    <a:pt x="232"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86" name="Freeform 857"/>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325"/>
                <a:gd name="T185" fmla="*/ 232 w 232"/>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8575" name="Group 858"/>
          <p:cNvGrpSpPr>
            <a:grpSpLocks/>
          </p:cNvGrpSpPr>
          <p:nvPr/>
        </p:nvGrpSpPr>
        <p:grpSpPr bwMode="auto">
          <a:xfrm>
            <a:off x="57150" y="3119438"/>
            <a:ext cx="774700" cy="614362"/>
            <a:chOff x="2659" y="3226"/>
            <a:chExt cx="488" cy="387"/>
          </a:xfrm>
        </p:grpSpPr>
        <p:sp>
          <p:nvSpPr>
            <p:cNvPr id="109228" name="Freeform 859"/>
            <p:cNvSpPr>
              <a:spLocks/>
            </p:cNvSpPr>
            <p:nvPr/>
          </p:nvSpPr>
          <p:spPr bwMode="auto">
            <a:xfrm>
              <a:off x="2795" y="3226"/>
              <a:ext cx="40" cy="53"/>
            </a:xfrm>
            <a:custGeom>
              <a:avLst/>
              <a:gdLst>
                <a:gd name="T0" fmla="*/ 40 w 40"/>
                <a:gd name="T1" fmla="*/ 0 h 53"/>
                <a:gd name="T2" fmla="*/ 40 w 40"/>
                <a:gd name="T3" fmla="*/ 9 h 53"/>
                <a:gd name="T4" fmla="*/ 40 w 40"/>
                <a:gd name="T5" fmla="*/ 18 h 53"/>
                <a:gd name="T6" fmla="*/ 32 w 40"/>
                <a:gd name="T7" fmla="*/ 18 h 53"/>
                <a:gd name="T8" fmla="*/ 24 w 40"/>
                <a:gd name="T9" fmla="*/ 18 h 53"/>
                <a:gd name="T10" fmla="*/ 24 w 40"/>
                <a:gd name="T11" fmla="*/ 35 h 53"/>
                <a:gd name="T12" fmla="*/ 8 w 40"/>
                <a:gd name="T13" fmla="*/ 35 h 53"/>
                <a:gd name="T14" fmla="*/ 8 w 40"/>
                <a:gd name="T15" fmla="*/ 44 h 53"/>
                <a:gd name="T16" fmla="*/ 0 w 40"/>
                <a:gd name="T17" fmla="*/ 44 h 53"/>
                <a:gd name="T18" fmla="*/ 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40" y="0"/>
                  </a:moveTo>
                  <a:lnTo>
                    <a:pt x="40" y="9"/>
                  </a:lnTo>
                  <a:lnTo>
                    <a:pt x="40" y="18"/>
                  </a:lnTo>
                  <a:lnTo>
                    <a:pt x="32" y="18"/>
                  </a:lnTo>
                  <a:lnTo>
                    <a:pt x="24" y="18"/>
                  </a:lnTo>
                  <a:lnTo>
                    <a:pt x="24" y="35"/>
                  </a:lnTo>
                  <a:lnTo>
                    <a:pt x="8" y="35"/>
                  </a:lnTo>
                  <a:lnTo>
                    <a:pt x="8" y="44"/>
                  </a:lnTo>
                  <a:lnTo>
                    <a:pt x="0" y="44"/>
                  </a:lnTo>
                  <a:lnTo>
                    <a:pt x="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29" name="Freeform 860"/>
            <p:cNvSpPr>
              <a:spLocks/>
            </p:cNvSpPr>
            <p:nvPr/>
          </p:nvSpPr>
          <p:spPr bwMode="auto">
            <a:xfrm>
              <a:off x="2835" y="3226"/>
              <a:ext cx="56" cy="97"/>
            </a:xfrm>
            <a:custGeom>
              <a:avLst/>
              <a:gdLst>
                <a:gd name="T0" fmla="*/ 0 w 56"/>
                <a:gd name="T1" fmla="*/ 0 h 97"/>
                <a:gd name="T2" fmla="*/ 0 w 56"/>
                <a:gd name="T3" fmla="*/ 9 h 97"/>
                <a:gd name="T4" fmla="*/ 0 w 56"/>
                <a:gd name="T5" fmla="*/ 18 h 97"/>
                <a:gd name="T6" fmla="*/ 16 w 56"/>
                <a:gd name="T7" fmla="*/ 35 h 97"/>
                <a:gd name="T8" fmla="*/ 24 w 56"/>
                <a:gd name="T9" fmla="*/ 44 h 97"/>
                <a:gd name="T10" fmla="*/ 32 w 56"/>
                <a:gd name="T11" fmla="*/ 53 h 97"/>
                <a:gd name="T12" fmla="*/ 48 w 56"/>
                <a:gd name="T13" fmla="*/ 62 h 97"/>
                <a:gd name="T14" fmla="*/ 56 w 56"/>
                <a:gd name="T15" fmla="*/ 79 h 97"/>
                <a:gd name="T16" fmla="*/ 56 w 56"/>
                <a:gd name="T17" fmla="*/ 88 h 97"/>
                <a:gd name="T18" fmla="*/ 56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0" y="0"/>
                  </a:moveTo>
                  <a:lnTo>
                    <a:pt x="0" y="9"/>
                  </a:lnTo>
                  <a:lnTo>
                    <a:pt x="0" y="18"/>
                  </a:lnTo>
                  <a:lnTo>
                    <a:pt x="16" y="35"/>
                  </a:lnTo>
                  <a:lnTo>
                    <a:pt x="24" y="44"/>
                  </a:lnTo>
                  <a:lnTo>
                    <a:pt x="32" y="53"/>
                  </a:lnTo>
                  <a:lnTo>
                    <a:pt x="48" y="62"/>
                  </a:lnTo>
                  <a:lnTo>
                    <a:pt x="56" y="79"/>
                  </a:lnTo>
                  <a:lnTo>
                    <a:pt x="56" y="88"/>
                  </a:lnTo>
                  <a:lnTo>
                    <a:pt x="56"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30" name="Freeform 861"/>
            <p:cNvSpPr>
              <a:spLocks/>
            </p:cNvSpPr>
            <p:nvPr/>
          </p:nvSpPr>
          <p:spPr bwMode="auto">
            <a:xfrm>
              <a:off x="2867" y="3226"/>
              <a:ext cx="88" cy="97"/>
            </a:xfrm>
            <a:custGeom>
              <a:avLst/>
              <a:gdLst>
                <a:gd name="T0" fmla="*/ 0 w 88"/>
                <a:gd name="T1" fmla="*/ 0 h 97"/>
                <a:gd name="T2" fmla="*/ 16 w 88"/>
                <a:gd name="T3" fmla="*/ 35 h 97"/>
                <a:gd name="T4" fmla="*/ 24 w 88"/>
                <a:gd name="T5" fmla="*/ 35 h 97"/>
                <a:gd name="T6" fmla="*/ 24 w 88"/>
                <a:gd name="T7" fmla="*/ 44 h 97"/>
                <a:gd name="T8" fmla="*/ 32 w 88"/>
                <a:gd name="T9" fmla="*/ 44 h 97"/>
                <a:gd name="T10" fmla="*/ 48 w 88"/>
                <a:gd name="T11" fmla="*/ 44 h 97"/>
                <a:gd name="T12" fmla="*/ 56 w 88"/>
                <a:gd name="T13" fmla="*/ 53 h 97"/>
                <a:gd name="T14" fmla="*/ 64 w 88"/>
                <a:gd name="T15" fmla="*/ 53 h 97"/>
                <a:gd name="T16" fmla="*/ 64 w 88"/>
                <a:gd name="T17" fmla="*/ 62 h 97"/>
                <a:gd name="T18" fmla="*/ 72 w 88"/>
                <a:gd name="T19" fmla="*/ 62 h 97"/>
                <a:gd name="T20" fmla="*/ 72 w 88"/>
                <a:gd name="T21" fmla="*/ 79 h 97"/>
                <a:gd name="T22" fmla="*/ 88 w 88"/>
                <a:gd name="T23" fmla="*/ 79 h 97"/>
                <a:gd name="T24" fmla="*/ 88 w 88"/>
                <a:gd name="T25" fmla="*/ 88 h 97"/>
                <a:gd name="T26" fmla="*/ 88 w 88"/>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8"/>
                <a:gd name="T43" fmla="*/ 0 h 97"/>
                <a:gd name="T44" fmla="*/ 88 w 88"/>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8" h="97">
                  <a:moveTo>
                    <a:pt x="0" y="0"/>
                  </a:moveTo>
                  <a:lnTo>
                    <a:pt x="16" y="35"/>
                  </a:lnTo>
                  <a:lnTo>
                    <a:pt x="24" y="35"/>
                  </a:lnTo>
                  <a:lnTo>
                    <a:pt x="24" y="44"/>
                  </a:lnTo>
                  <a:lnTo>
                    <a:pt x="32" y="44"/>
                  </a:lnTo>
                  <a:lnTo>
                    <a:pt x="48" y="44"/>
                  </a:lnTo>
                  <a:lnTo>
                    <a:pt x="56" y="53"/>
                  </a:lnTo>
                  <a:lnTo>
                    <a:pt x="64" y="53"/>
                  </a:lnTo>
                  <a:lnTo>
                    <a:pt x="64" y="62"/>
                  </a:lnTo>
                  <a:lnTo>
                    <a:pt x="72" y="62"/>
                  </a:lnTo>
                  <a:lnTo>
                    <a:pt x="72" y="79"/>
                  </a:lnTo>
                  <a:lnTo>
                    <a:pt x="88" y="79"/>
                  </a:lnTo>
                  <a:lnTo>
                    <a:pt x="88" y="88"/>
                  </a:lnTo>
                  <a:lnTo>
                    <a:pt x="88"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31" name="Freeform 862"/>
            <p:cNvSpPr>
              <a:spLocks/>
            </p:cNvSpPr>
            <p:nvPr/>
          </p:nvSpPr>
          <p:spPr bwMode="auto">
            <a:xfrm>
              <a:off x="2803" y="3270"/>
              <a:ext cx="56" cy="114"/>
            </a:xfrm>
            <a:custGeom>
              <a:avLst/>
              <a:gdLst>
                <a:gd name="T0" fmla="*/ 56 w 56"/>
                <a:gd name="T1" fmla="*/ 0 h 114"/>
                <a:gd name="T2" fmla="*/ 56 w 56"/>
                <a:gd name="T3" fmla="*/ 9 h 114"/>
                <a:gd name="T4" fmla="*/ 56 w 56"/>
                <a:gd name="T5" fmla="*/ 18 h 114"/>
                <a:gd name="T6" fmla="*/ 56 w 56"/>
                <a:gd name="T7" fmla="*/ 35 h 114"/>
                <a:gd name="T8" fmla="*/ 48 w 56"/>
                <a:gd name="T9" fmla="*/ 44 h 114"/>
                <a:gd name="T10" fmla="*/ 32 w 56"/>
                <a:gd name="T11" fmla="*/ 53 h 114"/>
                <a:gd name="T12" fmla="*/ 16 w 56"/>
                <a:gd name="T13" fmla="*/ 70 h 114"/>
                <a:gd name="T14" fmla="*/ 16 w 56"/>
                <a:gd name="T15" fmla="*/ 79 h 114"/>
                <a:gd name="T16" fmla="*/ 16 w 56"/>
                <a:gd name="T17" fmla="*/ 88 h 114"/>
                <a:gd name="T18" fmla="*/ 0 w 56"/>
                <a:gd name="T19" fmla="*/ 88 h 114"/>
                <a:gd name="T20" fmla="*/ 0 w 56"/>
                <a:gd name="T21" fmla="*/ 105 h 114"/>
                <a:gd name="T22" fmla="*/ 0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56" y="0"/>
                  </a:moveTo>
                  <a:lnTo>
                    <a:pt x="56" y="9"/>
                  </a:lnTo>
                  <a:lnTo>
                    <a:pt x="56" y="18"/>
                  </a:lnTo>
                  <a:lnTo>
                    <a:pt x="56" y="35"/>
                  </a:lnTo>
                  <a:lnTo>
                    <a:pt x="48" y="44"/>
                  </a:lnTo>
                  <a:lnTo>
                    <a:pt x="32" y="53"/>
                  </a:lnTo>
                  <a:lnTo>
                    <a:pt x="16" y="70"/>
                  </a:lnTo>
                  <a:lnTo>
                    <a:pt x="16" y="79"/>
                  </a:lnTo>
                  <a:lnTo>
                    <a:pt x="16" y="88"/>
                  </a:lnTo>
                  <a:lnTo>
                    <a:pt x="0" y="88"/>
                  </a:lnTo>
                  <a:lnTo>
                    <a:pt x="0" y="105"/>
                  </a:lnTo>
                  <a:lnTo>
                    <a:pt x="0"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32" name="Freeform 863"/>
            <p:cNvSpPr>
              <a:spLocks/>
            </p:cNvSpPr>
            <p:nvPr/>
          </p:nvSpPr>
          <p:spPr bwMode="auto">
            <a:xfrm>
              <a:off x="2859" y="3226"/>
              <a:ext cx="72" cy="158"/>
            </a:xfrm>
            <a:custGeom>
              <a:avLst/>
              <a:gdLst>
                <a:gd name="T0" fmla="*/ 0 w 72"/>
                <a:gd name="T1" fmla="*/ 0 h 158"/>
                <a:gd name="T2" fmla="*/ 8 w 72"/>
                <a:gd name="T3" fmla="*/ 44 h 158"/>
                <a:gd name="T4" fmla="*/ 8 w 72"/>
                <a:gd name="T5" fmla="*/ 53 h 158"/>
                <a:gd name="T6" fmla="*/ 24 w 72"/>
                <a:gd name="T7" fmla="*/ 53 h 158"/>
                <a:gd name="T8" fmla="*/ 24 w 72"/>
                <a:gd name="T9" fmla="*/ 62 h 158"/>
                <a:gd name="T10" fmla="*/ 32 w 72"/>
                <a:gd name="T11" fmla="*/ 79 h 158"/>
                <a:gd name="T12" fmla="*/ 40 w 72"/>
                <a:gd name="T13" fmla="*/ 79 h 158"/>
                <a:gd name="T14" fmla="*/ 40 w 72"/>
                <a:gd name="T15" fmla="*/ 88 h 158"/>
                <a:gd name="T16" fmla="*/ 56 w 72"/>
                <a:gd name="T17" fmla="*/ 88 h 158"/>
                <a:gd name="T18" fmla="*/ 56 w 72"/>
                <a:gd name="T19" fmla="*/ 97 h 158"/>
                <a:gd name="T20" fmla="*/ 56 w 72"/>
                <a:gd name="T21" fmla="*/ 114 h 158"/>
                <a:gd name="T22" fmla="*/ 64 w 72"/>
                <a:gd name="T23" fmla="*/ 114 h 158"/>
                <a:gd name="T24" fmla="*/ 64 w 72"/>
                <a:gd name="T25" fmla="*/ 123 h 158"/>
                <a:gd name="T26" fmla="*/ 72 w 72"/>
                <a:gd name="T27" fmla="*/ 132 h 158"/>
                <a:gd name="T28" fmla="*/ 72 w 72"/>
                <a:gd name="T29" fmla="*/ 149 h 158"/>
                <a:gd name="T30" fmla="*/ 64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0" y="0"/>
                  </a:moveTo>
                  <a:lnTo>
                    <a:pt x="8" y="44"/>
                  </a:lnTo>
                  <a:lnTo>
                    <a:pt x="8" y="53"/>
                  </a:lnTo>
                  <a:lnTo>
                    <a:pt x="24" y="53"/>
                  </a:lnTo>
                  <a:lnTo>
                    <a:pt x="24" y="62"/>
                  </a:lnTo>
                  <a:lnTo>
                    <a:pt x="32" y="79"/>
                  </a:lnTo>
                  <a:lnTo>
                    <a:pt x="40" y="79"/>
                  </a:lnTo>
                  <a:lnTo>
                    <a:pt x="40" y="88"/>
                  </a:lnTo>
                  <a:lnTo>
                    <a:pt x="56" y="88"/>
                  </a:lnTo>
                  <a:lnTo>
                    <a:pt x="56" y="97"/>
                  </a:lnTo>
                  <a:lnTo>
                    <a:pt x="56" y="114"/>
                  </a:lnTo>
                  <a:lnTo>
                    <a:pt x="64" y="114"/>
                  </a:lnTo>
                  <a:lnTo>
                    <a:pt x="64" y="123"/>
                  </a:lnTo>
                  <a:lnTo>
                    <a:pt x="72" y="132"/>
                  </a:lnTo>
                  <a:lnTo>
                    <a:pt x="72" y="149"/>
                  </a:lnTo>
                  <a:lnTo>
                    <a:pt x="64"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33" name="Freeform 864"/>
            <p:cNvSpPr>
              <a:spLocks/>
            </p:cNvSpPr>
            <p:nvPr/>
          </p:nvSpPr>
          <p:spPr bwMode="auto">
            <a:xfrm>
              <a:off x="2763" y="3226"/>
              <a:ext cx="96" cy="114"/>
            </a:xfrm>
            <a:custGeom>
              <a:avLst/>
              <a:gdLst>
                <a:gd name="T0" fmla="*/ 96 w 96"/>
                <a:gd name="T1" fmla="*/ 0 h 114"/>
                <a:gd name="T2" fmla="*/ 72 w 96"/>
                <a:gd name="T3" fmla="*/ 35 h 114"/>
                <a:gd name="T4" fmla="*/ 64 w 96"/>
                <a:gd name="T5" fmla="*/ 44 h 114"/>
                <a:gd name="T6" fmla="*/ 56 w 96"/>
                <a:gd name="T7" fmla="*/ 44 h 114"/>
                <a:gd name="T8" fmla="*/ 40 w 96"/>
                <a:gd name="T9" fmla="*/ 44 h 114"/>
                <a:gd name="T10" fmla="*/ 32 w 96"/>
                <a:gd name="T11" fmla="*/ 44 h 114"/>
                <a:gd name="T12" fmla="*/ 32 w 96"/>
                <a:gd name="T13" fmla="*/ 53 h 114"/>
                <a:gd name="T14" fmla="*/ 24 w 96"/>
                <a:gd name="T15" fmla="*/ 53 h 114"/>
                <a:gd name="T16" fmla="*/ 8 w 96"/>
                <a:gd name="T17" fmla="*/ 62 h 114"/>
                <a:gd name="T18" fmla="*/ 0 w 96"/>
                <a:gd name="T19" fmla="*/ 79 h 114"/>
                <a:gd name="T20" fmla="*/ 0 w 96"/>
                <a:gd name="T21" fmla="*/ 88 h 114"/>
                <a:gd name="T22" fmla="*/ 0 w 96"/>
                <a:gd name="T23" fmla="*/ 97 h 114"/>
                <a:gd name="T24" fmla="*/ 0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96" y="0"/>
                  </a:moveTo>
                  <a:lnTo>
                    <a:pt x="72" y="35"/>
                  </a:lnTo>
                  <a:lnTo>
                    <a:pt x="64" y="44"/>
                  </a:lnTo>
                  <a:lnTo>
                    <a:pt x="56" y="44"/>
                  </a:lnTo>
                  <a:lnTo>
                    <a:pt x="40" y="44"/>
                  </a:lnTo>
                  <a:lnTo>
                    <a:pt x="32" y="44"/>
                  </a:lnTo>
                  <a:lnTo>
                    <a:pt x="32" y="53"/>
                  </a:lnTo>
                  <a:lnTo>
                    <a:pt x="24" y="53"/>
                  </a:lnTo>
                  <a:lnTo>
                    <a:pt x="8" y="62"/>
                  </a:lnTo>
                  <a:lnTo>
                    <a:pt x="0" y="79"/>
                  </a:lnTo>
                  <a:lnTo>
                    <a:pt x="0" y="88"/>
                  </a:lnTo>
                  <a:lnTo>
                    <a:pt x="0" y="97"/>
                  </a:lnTo>
                  <a:lnTo>
                    <a:pt x="0"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34" name="Freeform 865"/>
            <p:cNvSpPr>
              <a:spLocks/>
            </p:cNvSpPr>
            <p:nvPr/>
          </p:nvSpPr>
          <p:spPr bwMode="auto">
            <a:xfrm>
              <a:off x="2803" y="3270"/>
              <a:ext cx="48" cy="132"/>
            </a:xfrm>
            <a:custGeom>
              <a:avLst/>
              <a:gdLst>
                <a:gd name="T0" fmla="*/ 0 w 48"/>
                <a:gd name="T1" fmla="*/ 0 h 132"/>
                <a:gd name="T2" fmla="*/ 0 w 48"/>
                <a:gd name="T3" fmla="*/ 9 h 132"/>
                <a:gd name="T4" fmla="*/ 0 w 48"/>
                <a:gd name="T5" fmla="*/ 18 h 132"/>
                <a:gd name="T6" fmla="*/ 0 w 48"/>
                <a:gd name="T7" fmla="*/ 35 h 132"/>
                <a:gd name="T8" fmla="*/ 0 w 48"/>
                <a:gd name="T9" fmla="*/ 44 h 132"/>
                <a:gd name="T10" fmla="*/ 16 w 48"/>
                <a:gd name="T11" fmla="*/ 53 h 132"/>
                <a:gd name="T12" fmla="*/ 24 w 48"/>
                <a:gd name="T13" fmla="*/ 70 h 132"/>
                <a:gd name="T14" fmla="*/ 24 w 48"/>
                <a:gd name="T15" fmla="*/ 79 h 132"/>
                <a:gd name="T16" fmla="*/ 32 w 48"/>
                <a:gd name="T17" fmla="*/ 88 h 132"/>
                <a:gd name="T18" fmla="*/ 32 w 48"/>
                <a:gd name="T19" fmla="*/ 105 h 132"/>
                <a:gd name="T20" fmla="*/ 48 w 48"/>
                <a:gd name="T21" fmla="*/ 105 h 132"/>
                <a:gd name="T22" fmla="*/ 48 w 48"/>
                <a:gd name="T23" fmla="*/ 114 h 132"/>
                <a:gd name="T24" fmla="*/ 48 w 48"/>
                <a:gd name="T25" fmla="*/ 123 h 132"/>
                <a:gd name="T26" fmla="*/ 48 w 48"/>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8"/>
                <a:gd name="T43" fmla="*/ 0 h 132"/>
                <a:gd name="T44" fmla="*/ 48 w 48"/>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8" h="132">
                  <a:moveTo>
                    <a:pt x="0" y="0"/>
                  </a:moveTo>
                  <a:lnTo>
                    <a:pt x="0" y="9"/>
                  </a:lnTo>
                  <a:lnTo>
                    <a:pt x="0" y="18"/>
                  </a:lnTo>
                  <a:lnTo>
                    <a:pt x="0" y="35"/>
                  </a:lnTo>
                  <a:lnTo>
                    <a:pt x="0" y="44"/>
                  </a:lnTo>
                  <a:lnTo>
                    <a:pt x="16" y="53"/>
                  </a:lnTo>
                  <a:lnTo>
                    <a:pt x="24" y="70"/>
                  </a:lnTo>
                  <a:lnTo>
                    <a:pt x="24" y="79"/>
                  </a:lnTo>
                  <a:lnTo>
                    <a:pt x="32" y="88"/>
                  </a:lnTo>
                  <a:lnTo>
                    <a:pt x="32" y="105"/>
                  </a:lnTo>
                  <a:lnTo>
                    <a:pt x="48" y="105"/>
                  </a:lnTo>
                  <a:lnTo>
                    <a:pt x="48" y="114"/>
                  </a:lnTo>
                  <a:lnTo>
                    <a:pt x="48" y="123"/>
                  </a:lnTo>
                  <a:lnTo>
                    <a:pt x="48"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35" name="Freeform 866"/>
            <p:cNvSpPr>
              <a:spLocks/>
            </p:cNvSpPr>
            <p:nvPr/>
          </p:nvSpPr>
          <p:spPr bwMode="auto">
            <a:xfrm>
              <a:off x="2851" y="3305"/>
              <a:ext cx="40" cy="88"/>
            </a:xfrm>
            <a:custGeom>
              <a:avLst/>
              <a:gdLst>
                <a:gd name="T0" fmla="*/ 40 w 40"/>
                <a:gd name="T1" fmla="*/ 0 h 88"/>
                <a:gd name="T2" fmla="*/ 40 w 40"/>
                <a:gd name="T3" fmla="*/ 26 h 88"/>
                <a:gd name="T4" fmla="*/ 32 w 40"/>
                <a:gd name="T5" fmla="*/ 35 h 88"/>
                <a:gd name="T6" fmla="*/ 24 w 40"/>
                <a:gd name="T7" fmla="*/ 44 h 88"/>
                <a:gd name="T8" fmla="*/ 8 w 40"/>
                <a:gd name="T9" fmla="*/ 44 h 88"/>
                <a:gd name="T10" fmla="*/ 8 w 40"/>
                <a:gd name="T11" fmla="*/ 62 h 88"/>
                <a:gd name="T12" fmla="*/ 0 w 40"/>
                <a:gd name="T13" fmla="*/ 62 h 88"/>
                <a:gd name="T14" fmla="*/ 0 w 40"/>
                <a:gd name="T15" fmla="*/ 70 h 88"/>
                <a:gd name="T16" fmla="*/ 0 w 40"/>
                <a:gd name="T17" fmla="*/ 79 h 88"/>
                <a:gd name="T18" fmla="*/ 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40" y="0"/>
                  </a:moveTo>
                  <a:lnTo>
                    <a:pt x="40" y="26"/>
                  </a:lnTo>
                  <a:lnTo>
                    <a:pt x="32" y="35"/>
                  </a:lnTo>
                  <a:lnTo>
                    <a:pt x="24" y="44"/>
                  </a:lnTo>
                  <a:lnTo>
                    <a:pt x="8" y="44"/>
                  </a:lnTo>
                  <a:lnTo>
                    <a:pt x="8" y="62"/>
                  </a:lnTo>
                  <a:lnTo>
                    <a:pt x="0" y="62"/>
                  </a:lnTo>
                  <a:lnTo>
                    <a:pt x="0" y="70"/>
                  </a:lnTo>
                  <a:lnTo>
                    <a:pt x="0" y="79"/>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36" name="Freeform 867"/>
            <p:cNvSpPr>
              <a:spLocks/>
            </p:cNvSpPr>
            <p:nvPr/>
          </p:nvSpPr>
          <p:spPr bwMode="auto">
            <a:xfrm>
              <a:off x="2867" y="3279"/>
              <a:ext cx="64" cy="140"/>
            </a:xfrm>
            <a:custGeom>
              <a:avLst/>
              <a:gdLst>
                <a:gd name="T0" fmla="*/ 64 w 64"/>
                <a:gd name="T1" fmla="*/ 0 h 140"/>
                <a:gd name="T2" fmla="*/ 56 w 64"/>
                <a:gd name="T3" fmla="*/ 61 h 140"/>
                <a:gd name="T4" fmla="*/ 48 w 64"/>
                <a:gd name="T5" fmla="*/ 70 h 140"/>
                <a:gd name="T6" fmla="*/ 32 w 64"/>
                <a:gd name="T7" fmla="*/ 79 h 140"/>
                <a:gd name="T8" fmla="*/ 32 w 64"/>
                <a:gd name="T9" fmla="*/ 105 h 140"/>
                <a:gd name="T10" fmla="*/ 24 w 64"/>
                <a:gd name="T11" fmla="*/ 114 h 140"/>
                <a:gd name="T12" fmla="*/ 24 w 64"/>
                <a:gd name="T13" fmla="*/ 123 h 140"/>
                <a:gd name="T14" fmla="*/ 16 w 64"/>
                <a:gd name="T15" fmla="*/ 123 h 140"/>
                <a:gd name="T16" fmla="*/ 0 w 64"/>
                <a:gd name="T17" fmla="*/ 123 h 140"/>
                <a:gd name="T18" fmla="*/ 0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64" y="0"/>
                  </a:moveTo>
                  <a:lnTo>
                    <a:pt x="56" y="61"/>
                  </a:lnTo>
                  <a:lnTo>
                    <a:pt x="48" y="70"/>
                  </a:lnTo>
                  <a:lnTo>
                    <a:pt x="32" y="79"/>
                  </a:lnTo>
                  <a:lnTo>
                    <a:pt x="32" y="105"/>
                  </a:lnTo>
                  <a:lnTo>
                    <a:pt x="24" y="114"/>
                  </a:lnTo>
                  <a:lnTo>
                    <a:pt x="24" y="123"/>
                  </a:lnTo>
                  <a:lnTo>
                    <a:pt x="16" y="123"/>
                  </a:lnTo>
                  <a:lnTo>
                    <a:pt x="0" y="123"/>
                  </a:lnTo>
                  <a:lnTo>
                    <a:pt x="0"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37" name="Freeform 868"/>
            <p:cNvSpPr>
              <a:spLocks/>
            </p:cNvSpPr>
            <p:nvPr/>
          </p:nvSpPr>
          <p:spPr bwMode="auto">
            <a:xfrm>
              <a:off x="2883" y="3226"/>
              <a:ext cx="104" cy="193"/>
            </a:xfrm>
            <a:custGeom>
              <a:avLst/>
              <a:gdLst>
                <a:gd name="T0" fmla="*/ 0 w 104"/>
                <a:gd name="T1" fmla="*/ 0 h 193"/>
                <a:gd name="T2" fmla="*/ 16 w 104"/>
                <a:gd name="T3" fmla="*/ 18 h 193"/>
                <a:gd name="T4" fmla="*/ 32 w 104"/>
                <a:gd name="T5" fmla="*/ 35 h 193"/>
                <a:gd name="T6" fmla="*/ 40 w 104"/>
                <a:gd name="T7" fmla="*/ 44 h 193"/>
                <a:gd name="T8" fmla="*/ 40 w 104"/>
                <a:gd name="T9" fmla="*/ 53 h 193"/>
                <a:gd name="T10" fmla="*/ 48 w 104"/>
                <a:gd name="T11" fmla="*/ 53 h 193"/>
                <a:gd name="T12" fmla="*/ 48 w 104"/>
                <a:gd name="T13" fmla="*/ 62 h 193"/>
                <a:gd name="T14" fmla="*/ 56 w 104"/>
                <a:gd name="T15" fmla="*/ 62 h 193"/>
                <a:gd name="T16" fmla="*/ 72 w 104"/>
                <a:gd name="T17" fmla="*/ 79 h 193"/>
                <a:gd name="T18" fmla="*/ 72 w 104"/>
                <a:gd name="T19" fmla="*/ 88 h 193"/>
                <a:gd name="T20" fmla="*/ 80 w 104"/>
                <a:gd name="T21" fmla="*/ 88 h 193"/>
                <a:gd name="T22" fmla="*/ 80 w 104"/>
                <a:gd name="T23" fmla="*/ 97 h 193"/>
                <a:gd name="T24" fmla="*/ 88 w 104"/>
                <a:gd name="T25" fmla="*/ 97 h 193"/>
                <a:gd name="T26" fmla="*/ 88 w 104"/>
                <a:gd name="T27" fmla="*/ 114 h 193"/>
                <a:gd name="T28" fmla="*/ 88 w 104"/>
                <a:gd name="T29" fmla="*/ 123 h 193"/>
                <a:gd name="T30" fmla="*/ 104 w 104"/>
                <a:gd name="T31" fmla="*/ 132 h 193"/>
                <a:gd name="T32" fmla="*/ 104 w 104"/>
                <a:gd name="T33" fmla="*/ 149 h 193"/>
                <a:gd name="T34" fmla="*/ 104 w 104"/>
                <a:gd name="T35" fmla="*/ 158 h 193"/>
                <a:gd name="T36" fmla="*/ 104 w 104"/>
                <a:gd name="T37" fmla="*/ 167 h 193"/>
                <a:gd name="T38" fmla="*/ 104 w 104"/>
                <a:gd name="T39" fmla="*/ 176 h 193"/>
                <a:gd name="T40" fmla="*/ 104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0" y="0"/>
                  </a:moveTo>
                  <a:lnTo>
                    <a:pt x="16" y="18"/>
                  </a:lnTo>
                  <a:lnTo>
                    <a:pt x="32" y="35"/>
                  </a:lnTo>
                  <a:lnTo>
                    <a:pt x="40" y="44"/>
                  </a:lnTo>
                  <a:lnTo>
                    <a:pt x="40" y="53"/>
                  </a:lnTo>
                  <a:lnTo>
                    <a:pt x="48" y="53"/>
                  </a:lnTo>
                  <a:lnTo>
                    <a:pt x="48" y="62"/>
                  </a:lnTo>
                  <a:lnTo>
                    <a:pt x="56" y="62"/>
                  </a:lnTo>
                  <a:lnTo>
                    <a:pt x="72" y="79"/>
                  </a:lnTo>
                  <a:lnTo>
                    <a:pt x="72" y="88"/>
                  </a:lnTo>
                  <a:lnTo>
                    <a:pt x="80" y="88"/>
                  </a:lnTo>
                  <a:lnTo>
                    <a:pt x="80" y="97"/>
                  </a:lnTo>
                  <a:lnTo>
                    <a:pt x="88" y="97"/>
                  </a:lnTo>
                  <a:lnTo>
                    <a:pt x="88" y="114"/>
                  </a:lnTo>
                  <a:lnTo>
                    <a:pt x="88" y="123"/>
                  </a:lnTo>
                  <a:lnTo>
                    <a:pt x="104" y="132"/>
                  </a:lnTo>
                  <a:lnTo>
                    <a:pt x="104" y="149"/>
                  </a:lnTo>
                  <a:lnTo>
                    <a:pt x="104" y="158"/>
                  </a:lnTo>
                  <a:lnTo>
                    <a:pt x="104" y="167"/>
                  </a:lnTo>
                  <a:lnTo>
                    <a:pt x="104" y="176"/>
                  </a:lnTo>
                  <a:lnTo>
                    <a:pt x="104"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38" name="Freeform 869"/>
            <p:cNvSpPr>
              <a:spLocks/>
            </p:cNvSpPr>
            <p:nvPr/>
          </p:nvSpPr>
          <p:spPr bwMode="auto">
            <a:xfrm>
              <a:off x="2779" y="3305"/>
              <a:ext cx="16" cy="106"/>
            </a:xfrm>
            <a:custGeom>
              <a:avLst/>
              <a:gdLst>
                <a:gd name="T0" fmla="*/ 8 w 16"/>
                <a:gd name="T1" fmla="*/ 0 h 106"/>
                <a:gd name="T2" fmla="*/ 8 w 16"/>
                <a:gd name="T3" fmla="*/ 9 h 106"/>
                <a:gd name="T4" fmla="*/ 8 w 16"/>
                <a:gd name="T5" fmla="*/ 26 h 106"/>
                <a:gd name="T6" fmla="*/ 8 w 16"/>
                <a:gd name="T7" fmla="*/ 35 h 106"/>
                <a:gd name="T8" fmla="*/ 16 w 16"/>
                <a:gd name="T9" fmla="*/ 35 h 106"/>
                <a:gd name="T10" fmla="*/ 16 w 16"/>
                <a:gd name="T11" fmla="*/ 44 h 106"/>
                <a:gd name="T12" fmla="*/ 16 w 16"/>
                <a:gd name="T13" fmla="*/ 62 h 106"/>
                <a:gd name="T14" fmla="*/ 8 w 16"/>
                <a:gd name="T15" fmla="*/ 70 h 106"/>
                <a:gd name="T16" fmla="*/ 8 w 16"/>
                <a:gd name="T17" fmla="*/ 79 h 106"/>
                <a:gd name="T18" fmla="*/ 0 w 16"/>
                <a:gd name="T19" fmla="*/ 88 h 106"/>
                <a:gd name="T20" fmla="*/ 0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16" y="35"/>
                  </a:lnTo>
                  <a:lnTo>
                    <a:pt x="16" y="44"/>
                  </a:lnTo>
                  <a:lnTo>
                    <a:pt x="16" y="62"/>
                  </a:lnTo>
                  <a:lnTo>
                    <a:pt x="8" y="70"/>
                  </a:lnTo>
                  <a:lnTo>
                    <a:pt x="8" y="79"/>
                  </a:lnTo>
                  <a:lnTo>
                    <a:pt x="0" y="88"/>
                  </a:lnTo>
                  <a:lnTo>
                    <a:pt x="0"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39" name="Freeform 870"/>
            <p:cNvSpPr>
              <a:spLocks/>
            </p:cNvSpPr>
            <p:nvPr/>
          </p:nvSpPr>
          <p:spPr bwMode="auto">
            <a:xfrm>
              <a:off x="2803" y="3375"/>
              <a:ext cx="16" cy="62"/>
            </a:xfrm>
            <a:custGeom>
              <a:avLst/>
              <a:gdLst>
                <a:gd name="T0" fmla="*/ 0 w 16"/>
                <a:gd name="T1" fmla="*/ 0 h 62"/>
                <a:gd name="T2" fmla="*/ 16 w 16"/>
                <a:gd name="T3" fmla="*/ 9 h 62"/>
                <a:gd name="T4" fmla="*/ 16 w 16"/>
                <a:gd name="T5" fmla="*/ 18 h 62"/>
                <a:gd name="T6" fmla="*/ 16 w 16"/>
                <a:gd name="T7" fmla="*/ 27 h 62"/>
                <a:gd name="T8" fmla="*/ 16 w 16"/>
                <a:gd name="T9" fmla="*/ 44 h 62"/>
                <a:gd name="T10" fmla="*/ 16 w 16"/>
                <a:gd name="T11" fmla="*/ 53 h 62"/>
                <a:gd name="T12" fmla="*/ 16 w 16"/>
                <a:gd name="T13" fmla="*/ 62 h 62"/>
                <a:gd name="T14" fmla="*/ 0 60000 65536"/>
                <a:gd name="T15" fmla="*/ 0 60000 65536"/>
                <a:gd name="T16" fmla="*/ 0 60000 65536"/>
                <a:gd name="T17" fmla="*/ 0 60000 65536"/>
                <a:gd name="T18" fmla="*/ 0 60000 65536"/>
                <a:gd name="T19" fmla="*/ 0 60000 65536"/>
                <a:gd name="T20" fmla="*/ 0 60000 65536"/>
                <a:gd name="T21" fmla="*/ 0 w 16"/>
                <a:gd name="T22" fmla="*/ 0 h 62"/>
                <a:gd name="T23" fmla="*/ 16 w 16"/>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2">
                  <a:moveTo>
                    <a:pt x="0" y="0"/>
                  </a:moveTo>
                  <a:lnTo>
                    <a:pt x="16" y="9"/>
                  </a:lnTo>
                  <a:lnTo>
                    <a:pt x="16" y="18"/>
                  </a:lnTo>
                  <a:lnTo>
                    <a:pt x="16" y="27"/>
                  </a:lnTo>
                  <a:lnTo>
                    <a:pt x="16" y="44"/>
                  </a:lnTo>
                  <a:lnTo>
                    <a:pt x="16" y="53"/>
                  </a:lnTo>
                  <a:lnTo>
                    <a:pt x="16"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40" name="Freeform 871"/>
            <p:cNvSpPr>
              <a:spLocks/>
            </p:cNvSpPr>
            <p:nvPr/>
          </p:nvSpPr>
          <p:spPr bwMode="auto">
            <a:xfrm>
              <a:off x="2731" y="3340"/>
              <a:ext cx="40" cy="79"/>
            </a:xfrm>
            <a:custGeom>
              <a:avLst/>
              <a:gdLst>
                <a:gd name="T0" fmla="*/ 32 w 40"/>
                <a:gd name="T1" fmla="*/ 0 h 79"/>
                <a:gd name="T2" fmla="*/ 40 w 40"/>
                <a:gd name="T3" fmla="*/ 9 h 79"/>
                <a:gd name="T4" fmla="*/ 32 w 40"/>
                <a:gd name="T5" fmla="*/ 18 h 79"/>
                <a:gd name="T6" fmla="*/ 32 w 40"/>
                <a:gd name="T7" fmla="*/ 35 h 79"/>
                <a:gd name="T8" fmla="*/ 24 w 40"/>
                <a:gd name="T9" fmla="*/ 35 h 79"/>
                <a:gd name="T10" fmla="*/ 8 w 40"/>
                <a:gd name="T11" fmla="*/ 44 h 79"/>
                <a:gd name="T12" fmla="*/ 0 w 40"/>
                <a:gd name="T13" fmla="*/ 53 h 79"/>
                <a:gd name="T14" fmla="*/ 0 w 40"/>
                <a:gd name="T15" fmla="*/ 62 h 79"/>
                <a:gd name="T16" fmla="*/ 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32" y="0"/>
                  </a:moveTo>
                  <a:lnTo>
                    <a:pt x="40" y="9"/>
                  </a:lnTo>
                  <a:lnTo>
                    <a:pt x="32" y="18"/>
                  </a:lnTo>
                  <a:lnTo>
                    <a:pt x="32" y="35"/>
                  </a:lnTo>
                  <a:lnTo>
                    <a:pt x="24" y="35"/>
                  </a:lnTo>
                  <a:lnTo>
                    <a:pt x="8" y="44"/>
                  </a:lnTo>
                  <a:lnTo>
                    <a:pt x="0" y="53"/>
                  </a:lnTo>
                  <a:lnTo>
                    <a:pt x="0" y="62"/>
                  </a:lnTo>
                  <a:lnTo>
                    <a:pt x="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41" name="Freeform 872"/>
            <p:cNvSpPr>
              <a:spLocks/>
            </p:cNvSpPr>
            <p:nvPr/>
          </p:nvSpPr>
          <p:spPr bwMode="auto">
            <a:xfrm>
              <a:off x="2715" y="3288"/>
              <a:ext cx="56" cy="70"/>
            </a:xfrm>
            <a:custGeom>
              <a:avLst/>
              <a:gdLst>
                <a:gd name="T0" fmla="*/ 56 w 56"/>
                <a:gd name="T1" fmla="*/ 0 h 70"/>
                <a:gd name="T2" fmla="*/ 48 w 56"/>
                <a:gd name="T3" fmla="*/ 0 h 70"/>
                <a:gd name="T4" fmla="*/ 40 w 56"/>
                <a:gd name="T5" fmla="*/ 0 h 70"/>
                <a:gd name="T6" fmla="*/ 24 w 56"/>
                <a:gd name="T7" fmla="*/ 17 h 70"/>
                <a:gd name="T8" fmla="*/ 16 w 56"/>
                <a:gd name="T9" fmla="*/ 17 h 70"/>
                <a:gd name="T10" fmla="*/ 16 w 56"/>
                <a:gd name="T11" fmla="*/ 26 h 70"/>
                <a:gd name="T12" fmla="*/ 8 w 56"/>
                <a:gd name="T13" fmla="*/ 26 h 70"/>
                <a:gd name="T14" fmla="*/ 8 w 56"/>
                <a:gd name="T15" fmla="*/ 35 h 70"/>
                <a:gd name="T16" fmla="*/ 8 w 56"/>
                <a:gd name="T17" fmla="*/ 52 h 70"/>
                <a:gd name="T18" fmla="*/ 0 w 56"/>
                <a:gd name="T19" fmla="*/ 61 h 70"/>
                <a:gd name="T20" fmla="*/ 0 w 56"/>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6"/>
                <a:gd name="T34" fmla="*/ 0 h 70"/>
                <a:gd name="T35" fmla="*/ 56 w 56"/>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6" h="70">
                  <a:moveTo>
                    <a:pt x="56" y="0"/>
                  </a:moveTo>
                  <a:lnTo>
                    <a:pt x="48" y="0"/>
                  </a:lnTo>
                  <a:lnTo>
                    <a:pt x="40" y="0"/>
                  </a:lnTo>
                  <a:lnTo>
                    <a:pt x="24" y="17"/>
                  </a:lnTo>
                  <a:lnTo>
                    <a:pt x="16" y="17"/>
                  </a:lnTo>
                  <a:lnTo>
                    <a:pt x="16" y="26"/>
                  </a:lnTo>
                  <a:lnTo>
                    <a:pt x="8" y="26"/>
                  </a:lnTo>
                  <a:lnTo>
                    <a:pt x="8" y="35"/>
                  </a:lnTo>
                  <a:lnTo>
                    <a:pt x="8" y="52"/>
                  </a:lnTo>
                  <a:lnTo>
                    <a:pt x="0" y="61"/>
                  </a:lnTo>
                  <a:lnTo>
                    <a:pt x="0"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42" name="Freeform 873"/>
            <p:cNvSpPr>
              <a:spLocks/>
            </p:cNvSpPr>
            <p:nvPr/>
          </p:nvSpPr>
          <p:spPr bwMode="auto">
            <a:xfrm>
              <a:off x="2979" y="3331"/>
              <a:ext cx="72" cy="80"/>
            </a:xfrm>
            <a:custGeom>
              <a:avLst/>
              <a:gdLst>
                <a:gd name="T0" fmla="*/ 0 w 72"/>
                <a:gd name="T1" fmla="*/ 0 h 80"/>
                <a:gd name="T2" fmla="*/ 0 w 72"/>
                <a:gd name="T3" fmla="*/ 9 h 80"/>
                <a:gd name="T4" fmla="*/ 8 w 72"/>
                <a:gd name="T5" fmla="*/ 9 h 80"/>
                <a:gd name="T6" fmla="*/ 16 w 72"/>
                <a:gd name="T7" fmla="*/ 9 h 80"/>
                <a:gd name="T8" fmla="*/ 32 w 72"/>
                <a:gd name="T9" fmla="*/ 18 h 80"/>
                <a:gd name="T10" fmla="*/ 40 w 72"/>
                <a:gd name="T11" fmla="*/ 36 h 80"/>
                <a:gd name="T12" fmla="*/ 48 w 72"/>
                <a:gd name="T13" fmla="*/ 44 h 80"/>
                <a:gd name="T14" fmla="*/ 64 w 72"/>
                <a:gd name="T15" fmla="*/ 53 h 80"/>
                <a:gd name="T16" fmla="*/ 64 w 72"/>
                <a:gd name="T17" fmla="*/ 62 h 80"/>
                <a:gd name="T18" fmla="*/ 64 w 72"/>
                <a:gd name="T19" fmla="*/ 80 h 80"/>
                <a:gd name="T20" fmla="*/ 72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0" y="0"/>
                  </a:moveTo>
                  <a:lnTo>
                    <a:pt x="0" y="9"/>
                  </a:lnTo>
                  <a:lnTo>
                    <a:pt x="8" y="9"/>
                  </a:lnTo>
                  <a:lnTo>
                    <a:pt x="16" y="9"/>
                  </a:lnTo>
                  <a:lnTo>
                    <a:pt x="32" y="18"/>
                  </a:lnTo>
                  <a:lnTo>
                    <a:pt x="40" y="36"/>
                  </a:lnTo>
                  <a:lnTo>
                    <a:pt x="48" y="44"/>
                  </a:lnTo>
                  <a:lnTo>
                    <a:pt x="64" y="53"/>
                  </a:lnTo>
                  <a:lnTo>
                    <a:pt x="64" y="62"/>
                  </a:lnTo>
                  <a:lnTo>
                    <a:pt x="64" y="80"/>
                  </a:lnTo>
                  <a:lnTo>
                    <a:pt x="72"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43" name="Freeform 874"/>
            <p:cNvSpPr>
              <a:spLocks/>
            </p:cNvSpPr>
            <p:nvPr/>
          </p:nvSpPr>
          <p:spPr bwMode="auto">
            <a:xfrm>
              <a:off x="2931" y="3323"/>
              <a:ext cx="40" cy="105"/>
            </a:xfrm>
            <a:custGeom>
              <a:avLst/>
              <a:gdLst>
                <a:gd name="T0" fmla="*/ 40 w 40"/>
                <a:gd name="T1" fmla="*/ 0 h 105"/>
                <a:gd name="T2" fmla="*/ 32 w 40"/>
                <a:gd name="T3" fmla="*/ 17 h 105"/>
                <a:gd name="T4" fmla="*/ 32 w 40"/>
                <a:gd name="T5" fmla="*/ 26 h 105"/>
                <a:gd name="T6" fmla="*/ 32 w 40"/>
                <a:gd name="T7" fmla="*/ 35 h 105"/>
                <a:gd name="T8" fmla="*/ 24 w 40"/>
                <a:gd name="T9" fmla="*/ 35 h 105"/>
                <a:gd name="T10" fmla="*/ 24 w 40"/>
                <a:gd name="T11" fmla="*/ 52 h 105"/>
                <a:gd name="T12" fmla="*/ 8 w 40"/>
                <a:gd name="T13" fmla="*/ 61 h 105"/>
                <a:gd name="T14" fmla="*/ 0 w 40"/>
                <a:gd name="T15" fmla="*/ 70 h 105"/>
                <a:gd name="T16" fmla="*/ 0 w 40"/>
                <a:gd name="T17" fmla="*/ 79 h 105"/>
                <a:gd name="T18" fmla="*/ 0 w 40"/>
                <a:gd name="T19" fmla="*/ 96 h 105"/>
                <a:gd name="T20" fmla="*/ 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40" y="0"/>
                  </a:moveTo>
                  <a:lnTo>
                    <a:pt x="32" y="17"/>
                  </a:lnTo>
                  <a:lnTo>
                    <a:pt x="32" y="26"/>
                  </a:lnTo>
                  <a:lnTo>
                    <a:pt x="32" y="35"/>
                  </a:lnTo>
                  <a:lnTo>
                    <a:pt x="24" y="35"/>
                  </a:lnTo>
                  <a:lnTo>
                    <a:pt x="24" y="52"/>
                  </a:lnTo>
                  <a:lnTo>
                    <a:pt x="8" y="61"/>
                  </a:lnTo>
                  <a:lnTo>
                    <a:pt x="0" y="70"/>
                  </a:lnTo>
                  <a:lnTo>
                    <a:pt x="0" y="79"/>
                  </a:lnTo>
                  <a:lnTo>
                    <a:pt x="0" y="96"/>
                  </a:lnTo>
                  <a:lnTo>
                    <a:pt x="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44" name="Freeform 875"/>
            <p:cNvSpPr>
              <a:spLocks/>
            </p:cNvSpPr>
            <p:nvPr/>
          </p:nvSpPr>
          <p:spPr bwMode="auto">
            <a:xfrm>
              <a:off x="2995" y="3411"/>
              <a:ext cx="48" cy="70"/>
            </a:xfrm>
            <a:custGeom>
              <a:avLst/>
              <a:gdLst>
                <a:gd name="T0" fmla="*/ 0 w 48"/>
                <a:gd name="T1" fmla="*/ 0 h 70"/>
                <a:gd name="T2" fmla="*/ 0 w 48"/>
                <a:gd name="T3" fmla="*/ 8 h 70"/>
                <a:gd name="T4" fmla="*/ 16 w 48"/>
                <a:gd name="T5" fmla="*/ 8 h 70"/>
                <a:gd name="T6" fmla="*/ 24 w 48"/>
                <a:gd name="T7" fmla="*/ 17 h 70"/>
                <a:gd name="T8" fmla="*/ 32 w 48"/>
                <a:gd name="T9" fmla="*/ 17 h 70"/>
                <a:gd name="T10" fmla="*/ 32 w 48"/>
                <a:gd name="T11" fmla="*/ 35 h 70"/>
                <a:gd name="T12" fmla="*/ 48 w 48"/>
                <a:gd name="T13" fmla="*/ 44 h 70"/>
                <a:gd name="T14" fmla="*/ 48 w 48"/>
                <a:gd name="T15" fmla="*/ 52 h 70"/>
                <a:gd name="T16" fmla="*/ 48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0" y="0"/>
                  </a:moveTo>
                  <a:lnTo>
                    <a:pt x="0" y="8"/>
                  </a:lnTo>
                  <a:lnTo>
                    <a:pt x="16" y="8"/>
                  </a:lnTo>
                  <a:lnTo>
                    <a:pt x="24" y="17"/>
                  </a:lnTo>
                  <a:lnTo>
                    <a:pt x="32" y="17"/>
                  </a:lnTo>
                  <a:lnTo>
                    <a:pt x="32" y="35"/>
                  </a:lnTo>
                  <a:lnTo>
                    <a:pt x="48" y="44"/>
                  </a:lnTo>
                  <a:lnTo>
                    <a:pt x="48" y="52"/>
                  </a:lnTo>
                  <a:lnTo>
                    <a:pt x="48"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45" name="Freeform 876"/>
            <p:cNvSpPr>
              <a:spLocks/>
            </p:cNvSpPr>
            <p:nvPr/>
          </p:nvSpPr>
          <p:spPr bwMode="auto">
            <a:xfrm>
              <a:off x="2907" y="3419"/>
              <a:ext cx="24" cy="71"/>
            </a:xfrm>
            <a:custGeom>
              <a:avLst/>
              <a:gdLst>
                <a:gd name="T0" fmla="*/ 0 w 24"/>
                <a:gd name="T1" fmla="*/ 0 h 71"/>
                <a:gd name="T2" fmla="*/ 0 w 24"/>
                <a:gd name="T3" fmla="*/ 9 h 71"/>
                <a:gd name="T4" fmla="*/ 8 w 24"/>
                <a:gd name="T5" fmla="*/ 27 h 71"/>
                <a:gd name="T6" fmla="*/ 16 w 24"/>
                <a:gd name="T7" fmla="*/ 36 h 71"/>
                <a:gd name="T8" fmla="*/ 16 w 24"/>
                <a:gd name="T9" fmla="*/ 44 h 71"/>
                <a:gd name="T10" fmla="*/ 16 w 24"/>
                <a:gd name="T11" fmla="*/ 62 h 71"/>
                <a:gd name="T12" fmla="*/ 24 w 24"/>
                <a:gd name="T13" fmla="*/ 62 h 71"/>
                <a:gd name="T14" fmla="*/ 24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0" y="0"/>
                  </a:moveTo>
                  <a:lnTo>
                    <a:pt x="0" y="9"/>
                  </a:lnTo>
                  <a:lnTo>
                    <a:pt x="8" y="27"/>
                  </a:lnTo>
                  <a:lnTo>
                    <a:pt x="16" y="36"/>
                  </a:lnTo>
                  <a:lnTo>
                    <a:pt x="16" y="44"/>
                  </a:lnTo>
                  <a:lnTo>
                    <a:pt x="16" y="62"/>
                  </a:lnTo>
                  <a:lnTo>
                    <a:pt x="24" y="62"/>
                  </a:lnTo>
                  <a:lnTo>
                    <a:pt x="24"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46" name="Freeform 877"/>
            <p:cNvSpPr>
              <a:spLocks/>
            </p:cNvSpPr>
            <p:nvPr/>
          </p:nvSpPr>
          <p:spPr bwMode="auto">
            <a:xfrm>
              <a:off x="2779" y="3419"/>
              <a:ext cx="48" cy="71"/>
            </a:xfrm>
            <a:custGeom>
              <a:avLst/>
              <a:gdLst>
                <a:gd name="T0" fmla="*/ 48 w 48"/>
                <a:gd name="T1" fmla="*/ 0 h 71"/>
                <a:gd name="T2" fmla="*/ 40 w 48"/>
                <a:gd name="T3" fmla="*/ 9 h 71"/>
                <a:gd name="T4" fmla="*/ 32 w 48"/>
                <a:gd name="T5" fmla="*/ 27 h 71"/>
                <a:gd name="T6" fmla="*/ 16 w 48"/>
                <a:gd name="T7" fmla="*/ 36 h 71"/>
                <a:gd name="T8" fmla="*/ 8 w 48"/>
                <a:gd name="T9" fmla="*/ 44 h 71"/>
                <a:gd name="T10" fmla="*/ 0 w 48"/>
                <a:gd name="T11" fmla="*/ 44 h 71"/>
                <a:gd name="T12" fmla="*/ 0 w 48"/>
                <a:gd name="T13" fmla="*/ 62 h 71"/>
                <a:gd name="T14" fmla="*/ 0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48" y="0"/>
                  </a:moveTo>
                  <a:lnTo>
                    <a:pt x="40" y="9"/>
                  </a:lnTo>
                  <a:lnTo>
                    <a:pt x="32" y="27"/>
                  </a:lnTo>
                  <a:lnTo>
                    <a:pt x="16" y="36"/>
                  </a:lnTo>
                  <a:lnTo>
                    <a:pt x="8" y="44"/>
                  </a:lnTo>
                  <a:lnTo>
                    <a:pt x="0" y="44"/>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47" name="Freeform 878"/>
            <p:cNvSpPr>
              <a:spLocks/>
            </p:cNvSpPr>
            <p:nvPr/>
          </p:nvSpPr>
          <p:spPr bwMode="auto">
            <a:xfrm>
              <a:off x="2787" y="3367"/>
              <a:ext cx="72" cy="123"/>
            </a:xfrm>
            <a:custGeom>
              <a:avLst/>
              <a:gdLst>
                <a:gd name="T0" fmla="*/ 8 w 72"/>
                <a:gd name="T1" fmla="*/ 0 h 123"/>
                <a:gd name="T2" fmla="*/ 0 w 72"/>
                <a:gd name="T3" fmla="*/ 8 h 123"/>
                <a:gd name="T4" fmla="*/ 8 w 72"/>
                <a:gd name="T5" fmla="*/ 17 h 123"/>
                <a:gd name="T6" fmla="*/ 8 w 72"/>
                <a:gd name="T7" fmla="*/ 26 h 123"/>
                <a:gd name="T8" fmla="*/ 24 w 72"/>
                <a:gd name="T9" fmla="*/ 44 h 123"/>
                <a:gd name="T10" fmla="*/ 32 w 72"/>
                <a:gd name="T11" fmla="*/ 52 h 123"/>
                <a:gd name="T12" fmla="*/ 40 w 72"/>
                <a:gd name="T13" fmla="*/ 61 h 123"/>
                <a:gd name="T14" fmla="*/ 56 w 72"/>
                <a:gd name="T15" fmla="*/ 79 h 123"/>
                <a:gd name="T16" fmla="*/ 64 w 72"/>
                <a:gd name="T17" fmla="*/ 88 h 123"/>
                <a:gd name="T18" fmla="*/ 72 w 72"/>
                <a:gd name="T19" fmla="*/ 96 h 123"/>
                <a:gd name="T20" fmla="*/ 72 w 72"/>
                <a:gd name="T21" fmla="*/ 114 h 123"/>
                <a:gd name="T22" fmla="*/ 72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8" y="0"/>
                  </a:moveTo>
                  <a:lnTo>
                    <a:pt x="0" y="8"/>
                  </a:lnTo>
                  <a:lnTo>
                    <a:pt x="8" y="17"/>
                  </a:lnTo>
                  <a:lnTo>
                    <a:pt x="8" y="26"/>
                  </a:lnTo>
                  <a:lnTo>
                    <a:pt x="24" y="44"/>
                  </a:lnTo>
                  <a:lnTo>
                    <a:pt x="32" y="52"/>
                  </a:lnTo>
                  <a:lnTo>
                    <a:pt x="40" y="61"/>
                  </a:lnTo>
                  <a:lnTo>
                    <a:pt x="56" y="79"/>
                  </a:lnTo>
                  <a:lnTo>
                    <a:pt x="64" y="88"/>
                  </a:lnTo>
                  <a:lnTo>
                    <a:pt x="72" y="96"/>
                  </a:lnTo>
                  <a:lnTo>
                    <a:pt x="72" y="114"/>
                  </a:lnTo>
                  <a:lnTo>
                    <a:pt x="72"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48" name="Freeform 879"/>
            <p:cNvSpPr>
              <a:spLocks/>
            </p:cNvSpPr>
            <p:nvPr/>
          </p:nvSpPr>
          <p:spPr bwMode="auto">
            <a:xfrm>
              <a:off x="2731" y="3331"/>
              <a:ext cx="16" cy="115"/>
            </a:xfrm>
            <a:custGeom>
              <a:avLst/>
              <a:gdLst>
                <a:gd name="T0" fmla="*/ 0 w 16"/>
                <a:gd name="T1" fmla="*/ 0 h 115"/>
                <a:gd name="T2" fmla="*/ 16 w 16"/>
                <a:gd name="T3" fmla="*/ 18 h 115"/>
                <a:gd name="T4" fmla="*/ 16 w 16"/>
                <a:gd name="T5" fmla="*/ 36 h 115"/>
                <a:gd name="T6" fmla="*/ 16 w 16"/>
                <a:gd name="T7" fmla="*/ 44 h 115"/>
                <a:gd name="T8" fmla="*/ 16 w 16"/>
                <a:gd name="T9" fmla="*/ 53 h 115"/>
                <a:gd name="T10" fmla="*/ 0 w 16"/>
                <a:gd name="T11" fmla="*/ 62 h 115"/>
                <a:gd name="T12" fmla="*/ 0 w 16"/>
                <a:gd name="T13" fmla="*/ 80 h 115"/>
                <a:gd name="T14" fmla="*/ 0 w 16"/>
                <a:gd name="T15" fmla="*/ 88 h 115"/>
                <a:gd name="T16" fmla="*/ 0 w 16"/>
                <a:gd name="T17" fmla="*/ 97 h 115"/>
                <a:gd name="T18" fmla="*/ 0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0" y="0"/>
                  </a:moveTo>
                  <a:lnTo>
                    <a:pt x="16" y="18"/>
                  </a:lnTo>
                  <a:lnTo>
                    <a:pt x="16" y="36"/>
                  </a:lnTo>
                  <a:lnTo>
                    <a:pt x="16" y="44"/>
                  </a:lnTo>
                  <a:lnTo>
                    <a:pt x="16" y="53"/>
                  </a:lnTo>
                  <a:lnTo>
                    <a:pt x="0" y="62"/>
                  </a:lnTo>
                  <a:lnTo>
                    <a:pt x="0" y="80"/>
                  </a:lnTo>
                  <a:lnTo>
                    <a:pt x="0" y="88"/>
                  </a:lnTo>
                  <a:lnTo>
                    <a:pt x="0" y="97"/>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49" name="Freeform 880"/>
            <p:cNvSpPr>
              <a:spLocks/>
            </p:cNvSpPr>
            <p:nvPr/>
          </p:nvSpPr>
          <p:spPr bwMode="auto">
            <a:xfrm>
              <a:off x="2755" y="3393"/>
              <a:ext cx="8" cy="97"/>
            </a:xfrm>
            <a:custGeom>
              <a:avLst/>
              <a:gdLst>
                <a:gd name="T0" fmla="*/ 0 w 8"/>
                <a:gd name="T1" fmla="*/ 0 h 97"/>
                <a:gd name="T2" fmla="*/ 0 w 8"/>
                <a:gd name="T3" fmla="*/ 18 h 97"/>
                <a:gd name="T4" fmla="*/ 8 w 8"/>
                <a:gd name="T5" fmla="*/ 26 h 97"/>
                <a:gd name="T6" fmla="*/ 8 w 8"/>
                <a:gd name="T7" fmla="*/ 35 h 97"/>
                <a:gd name="T8" fmla="*/ 8 w 8"/>
                <a:gd name="T9" fmla="*/ 53 h 97"/>
                <a:gd name="T10" fmla="*/ 8 w 8"/>
                <a:gd name="T11" fmla="*/ 62 h 97"/>
                <a:gd name="T12" fmla="*/ 8 w 8"/>
                <a:gd name="T13" fmla="*/ 70 h 97"/>
                <a:gd name="T14" fmla="*/ 8 w 8"/>
                <a:gd name="T15" fmla="*/ 88 h 97"/>
                <a:gd name="T16" fmla="*/ 0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0" y="0"/>
                  </a:moveTo>
                  <a:lnTo>
                    <a:pt x="0" y="18"/>
                  </a:lnTo>
                  <a:lnTo>
                    <a:pt x="8" y="26"/>
                  </a:lnTo>
                  <a:lnTo>
                    <a:pt x="8" y="35"/>
                  </a:lnTo>
                  <a:lnTo>
                    <a:pt x="8" y="53"/>
                  </a:lnTo>
                  <a:lnTo>
                    <a:pt x="8" y="62"/>
                  </a:lnTo>
                  <a:lnTo>
                    <a:pt x="8" y="70"/>
                  </a:lnTo>
                  <a:lnTo>
                    <a:pt x="8" y="88"/>
                  </a:lnTo>
                  <a:lnTo>
                    <a:pt x="0"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50" name="Freeform 881"/>
            <p:cNvSpPr>
              <a:spLocks/>
            </p:cNvSpPr>
            <p:nvPr/>
          </p:nvSpPr>
          <p:spPr bwMode="auto">
            <a:xfrm>
              <a:off x="2691" y="3411"/>
              <a:ext cx="40" cy="70"/>
            </a:xfrm>
            <a:custGeom>
              <a:avLst/>
              <a:gdLst>
                <a:gd name="T0" fmla="*/ 40 w 40"/>
                <a:gd name="T1" fmla="*/ 0 h 70"/>
                <a:gd name="T2" fmla="*/ 32 w 40"/>
                <a:gd name="T3" fmla="*/ 8 h 70"/>
                <a:gd name="T4" fmla="*/ 32 w 40"/>
                <a:gd name="T5" fmla="*/ 17 h 70"/>
                <a:gd name="T6" fmla="*/ 24 w 40"/>
                <a:gd name="T7" fmla="*/ 35 h 70"/>
                <a:gd name="T8" fmla="*/ 16 w 40"/>
                <a:gd name="T9" fmla="*/ 35 h 70"/>
                <a:gd name="T10" fmla="*/ 16 w 40"/>
                <a:gd name="T11" fmla="*/ 44 h 70"/>
                <a:gd name="T12" fmla="*/ 0 w 40"/>
                <a:gd name="T13" fmla="*/ 44 h 70"/>
                <a:gd name="T14" fmla="*/ 0 w 40"/>
                <a:gd name="T15" fmla="*/ 52 h 70"/>
                <a:gd name="T16" fmla="*/ 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40" y="0"/>
                  </a:moveTo>
                  <a:lnTo>
                    <a:pt x="32" y="8"/>
                  </a:lnTo>
                  <a:lnTo>
                    <a:pt x="32" y="17"/>
                  </a:lnTo>
                  <a:lnTo>
                    <a:pt x="24" y="35"/>
                  </a:lnTo>
                  <a:lnTo>
                    <a:pt x="16" y="35"/>
                  </a:lnTo>
                  <a:lnTo>
                    <a:pt x="16" y="44"/>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51" name="Freeform 882"/>
            <p:cNvSpPr>
              <a:spLocks/>
            </p:cNvSpPr>
            <p:nvPr/>
          </p:nvSpPr>
          <p:spPr bwMode="auto">
            <a:xfrm>
              <a:off x="2859" y="3419"/>
              <a:ext cx="56" cy="115"/>
            </a:xfrm>
            <a:custGeom>
              <a:avLst/>
              <a:gdLst>
                <a:gd name="T0" fmla="*/ 0 w 56"/>
                <a:gd name="T1" fmla="*/ 0 h 115"/>
                <a:gd name="T2" fmla="*/ 24 w 56"/>
                <a:gd name="T3" fmla="*/ 27 h 115"/>
                <a:gd name="T4" fmla="*/ 32 w 56"/>
                <a:gd name="T5" fmla="*/ 36 h 115"/>
                <a:gd name="T6" fmla="*/ 32 w 56"/>
                <a:gd name="T7" fmla="*/ 44 h 115"/>
                <a:gd name="T8" fmla="*/ 32 w 56"/>
                <a:gd name="T9" fmla="*/ 62 h 115"/>
                <a:gd name="T10" fmla="*/ 48 w 56"/>
                <a:gd name="T11" fmla="*/ 71 h 115"/>
                <a:gd name="T12" fmla="*/ 48 w 56"/>
                <a:gd name="T13" fmla="*/ 79 h 115"/>
                <a:gd name="T14" fmla="*/ 48 w 56"/>
                <a:gd name="T15" fmla="*/ 88 h 115"/>
                <a:gd name="T16" fmla="*/ 56 w 56"/>
                <a:gd name="T17" fmla="*/ 106 h 115"/>
                <a:gd name="T18" fmla="*/ 56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0" y="0"/>
                  </a:moveTo>
                  <a:lnTo>
                    <a:pt x="24" y="27"/>
                  </a:lnTo>
                  <a:lnTo>
                    <a:pt x="32" y="36"/>
                  </a:lnTo>
                  <a:lnTo>
                    <a:pt x="32" y="44"/>
                  </a:lnTo>
                  <a:lnTo>
                    <a:pt x="32" y="62"/>
                  </a:lnTo>
                  <a:lnTo>
                    <a:pt x="48" y="71"/>
                  </a:lnTo>
                  <a:lnTo>
                    <a:pt x="48" y="79"/>
                  </a:lnTo>
                  <a:lnTo>
                    <a:pt x="48" y="88"/>
                  </a:lnTo>
                  <a:lnTo>
                    <a:pt x="56" y="106"/>
                  </a:lnTo>
                  <a:lnTo>
                    <a:pt x="5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52" name="Freeform 883"/>
            <p:cNvSpPr>
              <a:spLocks/>
            </p:cNvSpPr>
            <p:nvPr/>
          </p:nvSpPr>
          <p:spPr bwMode="auto">
            <a:xfrm>
              <a:off x="2995" y="3455"/>
              <a:ext cx="48" cy="79"/>
            </a:xfrm>
            <a:custGeom>
              <a:avLst/>
              <a:gdLst>
                <a:gd name="T0" fmla="*/ 48 w 48"/>
                <a:gd name="T1" fmla="*/ 0 h 79"/>
                <a:gd name="T2" fmla="*/ 32 w 48"/>
                <a:gd name="T3" fmla="*/ 8 h 79"/>
                <a:gd name="T4" fmla="*/ 24 w 48"/>
                <a:gd name="T5" fmla="*/ 26 h 79"/>
                <a:gd name="T6" fmla="*/ 16 w 48"/>
                <a:gd name="T7" fmla="*/ 35 h 79"/>
                <a:gd name="T8" fmla="*/ 0 w 48"/>
                <a:gd name="T9" fmla="*/ 35 h 79"/>
                <a:gd name="T10" fmla="*/ 0 w 48"/>
                <a:gd name="T11" fmla="*/ 43 h 79"/>
                <a:gd name="T12" fmla="*/ 0 w 48"/>
                <a:gd name="T13" fmla="*/ 52 h 79"/>
                <a:gd name="T14" fmla="*/ 0 w 48"/>
                <a:gd name="T15" fmla="*/ 70 h 79"/>
                <a:gd name="T16" fmla="*/ 0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48" y="0"/>
                  </a:moveTo>
                  <a:lnTo>
                    <a:pt x="32" y="8"/>
                  </a:lnTo>
                  <a:lnTo>
                    <a:pt x="24" y="26"/>
                  </a:lnTo>
                  <a:lnTo>
                    <a:pt x="16" y="35"/>
                  </a:lnTo>
                  <a:lnTo>
                    <a:pt x="0" y="35"/>
                  </a:lnTo>
                  <a:lnTo>
                    <a:pt x="0" y="43"/>
                  </a:lnTo>
                  <a:lnTo>
                    <a:pt x="0" y="52"/>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53" name="Freeform 884"/>
            <p:cNvSpPr>
              <a:spLocks/>
            </p:cNvSpPr>
            <p:nvPr/>
          </p:nvSpPr>
          <p:spPr bwMode="auto">
            <a:xfrm>
              <a:off x="2843" y="3481"/>
              <a:ext cx="48" cy="79"/>
            </a:xfrm>
            <a:custGeom>
              <a:avLst/>
              <a:gdLst>
                <a:gd name="T0" fmla="*/ 48 w 48"/>
                <a:gd name="T1" fmla="*/ 0 h 79"/>
                <a:gd name="T2" fmla="*/ 48 w 48"/>
                <a:gd name="T3" fmla="*/ 9 h 79"/>
                <a:gd name="T4" fmla="*/ 40 w 48"/>
                <a:gd name="T5" fmla="*/ 9 h 79"/>
                <a:gd name="T6" fmla="*/ 40 w 48"/>
                <a:gd name="T7" fmla="*/ 17 h 79"/>
                <a:gd name="T8" fmla="*/ 32 w 48"/>
                <a:gd name="T9" fmla="*/ 17 h 79"/>
                <a:gd name="T10" fmla="*/ 32 w 48"/>
                <a:gd name="T11" fmla="*/ 26 h 79"/>
                <a:gd name="T12" fmla="*/ 16 w 48"/>
                <a:gd name="T13" fmla="*/ 26 h 79"/>
                <a:gd name="T14" fmla="*/ 16 w 48"/>
                <a:gd name="T15" fmla="*/ 44 h 79"/>
                <a:gd name="T16" fmla="*/ 8 w 48"/>
                <a:gd name="T17" fmla="*/ 44 h 79"/>
                <a:gd name="T18" fmla="*/ 8 w 48"/>
                <a:gd name="T19" fmla="*/ 53 h 79"/>
                <a:gd name="T20" fmla="*/ 0 w 48"/>
                <a:gd name="T21" fmla="*/ 61 h 79"/>
                <a:gd name="T22" fmla="*/ 8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48" y="0"/>
                  </a:moveTo>
                  <a:lnTo>
                    <a:pt x="48" y="9"/>
                  </a:lnTo>
                  <a:lnTo>
                    <a:pt x="40" y="9"/>
                  </a:lnTo>
                  <a:lnTo>
                    <a:pt x="40" y="17"/>
                  </a:lnTo>
                  <a:lnTo>
                    <a:pt x="32" y="17"/>
                  </a:lnTo>
                  <a:lnTo>
                    <a:pt x="32" y="26"/>
                  </a:lnTo>
                  <a:lnTo>
                    <a:pt x="16" y="26"/>
                  </a:lnTo>
                  <a:lnTo>
                    <a:pt x="16" y="44"/>
                  </a:lnTo>
                  <a:lnTo>
                    <a:pt x="8" y="44"/>
                  </a:lnTo>
                  <a:lnTo>
                    <a:pt x="8" y="53"/>
                  </a:lnTo>
                  <a:lnTo>
                    <a:pt x="0" y="61"/>
                  </a:lnTo>
                  <a:lnTo>
                    <a:pt x="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54" name="Freeform 885"/>
            <p:cNvSpPr>
              <a:spLocks/>
            </p:cNvSpPr>
            <p:nvPr/>
          </p:nvSpPr>
          <p:spPr bwMode="auto">
            <a:xfrm>
              <a:off x="2795" y="3455"/>
              <a:ext cx="16" cy="114"/>
            </a:xfrm>
            <a:custGeom>
              <a:avLst/>
              <a:gdLst>
                <a:gd name="T0" fmla="*/ 0 w 16"/>
                <a:gd name="T1" fmla="*/ 0 h 114"/>
                <a:gd name="T2" fmla="*/ 0 w 16"/>
                <a:gd name="T3" fmla="*/ 26 h 114"/>
                <a:gd name="T4" fmla="*/ 0 w 16"/>
                <a:gd name="T5" fmla="*/ 35 h 114"/>
                <a:gd name="T6" fmla="*/ 0 w 16"/>
                <a:gd name="T7" fmla="*/ 43 h 114"/>
                <a:gd name="T8" fmla="*/ 0 w 16"/>
                <a:gd name="T9" fmla="*/ 52 h 114"/>
                <a:gd name="T10" fmla="*/ 0 w 16"/>
                <a:gd name="T11" fmla="*/ 70 h 114"/>
                <a:gd name="T12" fmla="*/ 16 w 16"/>
                <a:gd name="T13" fmla="*/ 79 h 114"/>
                <a:gd name="T14" fmla="*/ 16 w 16"/>
                <a:gd name="T15" fmla="*/ 87 h 114"/>
                <a:gd name="T16" fmla="*/ 16 w 16"/>
                <a:gd name="T17" fmla="*/ 105 h 114"/>
                <a:gd name="T18" fmla="*/ 16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0" y="0"/>
                  </a:moveTo>
                  <a:lnTo>
                    <a:pt x="0" y="26"/>
                  </a:lnTo>
                  <a:lnTo>
                    <a:pt x="0" y="35"/>
                  </a:lnTo>
                  <a:lnTo>
                    <a:pt x="0" y="43"/>
                  </a:lnTo>
                  <a:lnTo>
                    <a:pt x="0" y="52"/>
                  </a:lnTo>
                  <a:lnTo>
                    <a:pt x="0" y="70"/>
                  </a:lnTo>
                  <a:lnTo>
                    <a:pt x="16" y="79"/>
                  </a:lnTo>
                  <a:lnTo>
                    <a:pt x="16" y="87"/>
                  </a:lnTo>
                  <a:lnTo>
                    <a:pt x="16" y="105"/>
                  </a:lnTo>
                  <a:lnTo>
                    <a:pt x="16"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55" name="Freeform 886"/>
            <p:cNvSpPr>
              <a:spLocks/>
            </p:cNvSpPr>
            <p:nvPr/>
          </p:nvSpPr>
          <p:spPr bwMode="auto">
            <a:xfrm>
              <a:off x="2731" y="3463"/>
              <a:ext cx="32" cy="79"/>
            </a:xfrm>
            <a:custGeom>
              <a:avLst/>
              <a:gdLst>
                <a:gd name="T0" fmla="*/ 32 w 32"/>
                <a:gd name="T1" fmla="*/ 0 h 79"/>
                <a:gd name="T2" fmla="*/ 32 w 32"/>
                <a:gd name="T3" fmla="*/ 18 h 79"/>
                <a:gd name="T4" fmla="*/ 24 w 32"/>
                <a:gd name="T5" fmla="*/ 27 h 79"/>
                <a:gd name="T6" fmla="*/ 16 w 32"/>
                <a:gd name="T7" fmla="*/ 27 h 79"/>
                <a:gd name="T8" fmla="*/ 16 w 32"/>
                <a:gd name="T9" fmla="*/ 35 h 79"/>
                <a:gd name="T10" fmla="*/ 0 w 32"/>
                <a:gd name="T11" fmla="*/ 44 h 79"/>
                <a:gd name="T12" fmla="*/ 0 w 32"/>
                <a:gd name="T13" fmla="*/ 62 h 79"/>
                <a:gd name="T14" fmla="*/ 0 w 32"/>
                <a:gd name="T15" fmla="*/ 71 h 79"/>
                <a:gd name="T16" fmla="*/ 0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32" y="0"/>
                  </a:moveTo>
                  <a:lnTo>
                    <a:pt x="32" y="18"/>
                  </a:lnTo>
                  <a:lnTo>
                    <a:pt x="24" y="27"/>
                  </a:lnTo>
                  <a:lnTo>
                    <a:pt x="16" y="27"/>
                  </a:lnTo>
                  <a:lnTo>
                    <a:pt x="16" y="35"/>
                  </a:lnTo>
                  <a:lnTo>
                    <a:pt x="0" y="44"/>
                  </a:lnTo>
                  <a:lnTo>
                    <a:pt x="0" y="62"/>
                  </a:lnTo>
                  <a:lnTo>
                    <a:pt x="0" y="71"/>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56" name="Freeform 887"/>
            <p:cNvSpPr>
              <a:spLocks/>
            </p:cNvSpPr>
            <p:nvPr/>
          </p:nvSpPr>
          <p:spPr bwMode="auto">
            <a:xfrm>
              <a:off x="2691" y="3446"/>
              <a:ext cx="24" cy="149"/>
            </a:xfrm>
            <a:custGeom>
              <a:avLst/>
              <a:gdLst>
                <a:gd name="T0" fmla="*/ 24 w 24"/>
                <a:gd name="T1" fmla="*/ 0 h 149"/>
                <a:gd name="T2" fmla="*/ 24 w 24"/>
                <a:gd name="T3" fmla="*/ 9 h 149"/>
                <a:gd name="T4" fmla="*/ 24 w 24"/>
                <a:gd name="T5" fmla="*/ 35 h 149"/>
                <a:gd name="T6" fmla="*/ 24 w 24"/>
                <a:gd name="T7" fmla="*/ 44 h 149"/>
                <a:gd name="T8" fmla="*/ 24 w 24"/>
                <a:gd name="T9" fmla="*/ 52 h 149"/>
                <a:gd name="T10" fmla="*/ 16 w 24"/>
                <a:gd name="T11" fmla="*/ 61 h 149"/>
                <a:gd name="T12" fmla="*/ 16 w 24"/>
                <a:gd name="T13" fmla="*/ 88 h 149"/>
                <a:gd name="T14" fmla="*/ 0 w 24"/>
                <a:gd name="T15" fmla="*/ 96 h 149"/>
                <a:gd name="T16" fmla="*/ 0 w 24"/>
                <a:gd name="T17" fmla="*/ 114 h 149"/>
                <a:gd name="T18" fmla="*/ 0 w 24"/>
                <a:gd name="T19" fmla="*/ 123 h 149"/>
                <a:gd name="T20" fmla="*/ 0 w 24"/>
                <a:gd name="T21" fmla="*/ 132 h 149"/>
                <a:gd name="T22" fmla="*/ 16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24" y="0"/>
                  </a:moveTo>
                  <a:lnTo>
                    <a:pt x="24" y="9"/>
                  </a:lnTo>
                  <a:lnTo>
                    <a:pt x="24" y="35"/>
                  </a:lnTo>
                  <a:lnTo>
                    <a:pt x="24" y="44"/>
                  </a:lnTo>
                  <a:lnTo>
                    <a:pt x="24" y="52"/>
                  </a:lnTo>
                  <a:lnTo>
                    <a:pt x="16" y="61"/>
                  </a:lnTo>
                  <a:lnTo>
                    <a:pt x="16" y="88"/>
                  </a:lnTo>
                  <a:lnTo>
                    <a:pt x="0" y="96"/>
                  </a:lnTo>
                  <a:lnTo>
                    <a:pt x="0" y="114"/>
                  </a:lnTo>
                  <a:lnTo>
                    <a:pt x="0" y="123"/>
                  </a:lnTo>
                  <a:lnTo>
                    <a:pt x="0" y="132"/>
                  </a:lnTo>
                  <a:lnTo>
                    <a:pt x="16"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57" name="Freeform 888"/>
            <p:cNvSpPr>
              <a:spLocks/>
            </p:cNvSpPr>
            <p:nvPr/>
          </p:nvSpPr>
          <p:spPr bwMode="auto">
            <a:xfrm>
              <a:off x="2659" y="3384"/>
              <a:ext cx="72" cy="114"/>
            </a:xfrm>
            <a:custGeom>
              <a:avLst/>
              <a:gdLst>
                <a:gd name="T0" fmla="*/ 72 w 72"/>
                <a:gd name="T1" fmla="*/ 0 h 114"/>
                <a:gd name="T2" fmla="*/ 64 w 72"/>
                <a:gd name="T3" fmla="*/ 9 h 114"/>
                <a:gd name="T4" fmla="*/ 56 w 72"/>
                <a:gd name="T5" fmla="*/ 27 h 114"/>
                <a:gd name="T6" fmla="*/ 48 w 72"/>
                <a:gd name="T7" fmla="*/ 27 h 114"/>
                <a:gd name="T8" fmla="*/ 32 w 72"/>
                <a:gd name="T9" fmla="*/ 35 h 114"/>
                <a:gd name="T10" fmla="*/ 24 w 72"/>
                <a:gd name="T11" fmla="*/ 44 h 114"/>
                <a:gd name="T12" fmla="*/ 16 w 72"/>
                <a:gd name="T13" fmla="*/ 62 h 114"/>
                <a:gd name="T14" fmla="*/ 16 w 72"/>
                <a:gd name="T15" fmla="*/ 71 h 114"/>
                <a:gd name="T16" fmla="*/ 16 w 72"/>
                <a:gd name="T17" fmla="*/ 79 h 114"/>
                <a:gd name="T18" fmla="*/ 16 w 72"/>
                <a:gd name="T19" fmla="*/ 97 h 114"/>
                <a:gd name="T20" fmla="*/ 0 w 72"/>
                <a:gd name="T21" fmla="*/ 106 h 114"/>
                <a:gd name="T22" fmla="*/ 0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72" y="0"/>
                  </a:moveTo>
                  <a:lnTo>
                    <a:pt x="64" y="9"/>
                  </a:lnTo>
                  <a:lnTo>
                    <a:pt x="56" y="27"/>
                  </a:lnTo>
                  <a:lnTo>
                    <a:pt x="48" y="27"/>
                  </a:lnTo>
                  <a:lnTo>
                    <a:pt x="32" y="35"/>
                  </a:lnTo>
                  <a:lnTo>
                    <a:pt x="24" y="44"/>
                  </a:lnTo>
                  <a:lnTo>
                    <a:pt x="16" y="62"/>
                  </a:lnTo>
                  <a:lnTo>
                    <a:pt x="16" y="71"/>
                  </a:lnTo>
                  <a:lnTo>
                    <a:pt x="16" y="79"/>
                  </a:lnTo>
                  <a:lnTo>
                    <a:pt x="16" y="97"/>
                  </a:lnTo>
                  <a:lnTo>
                    <a:pt x="0" y="106"/>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58" name="Freeform 889"/>
            <p:cNvSpPr>
              <a:spLocks/>
            </p:cNvSpPr>
            <p:nvPr/>
          </p:nvSpPr>
          <p:spPr bwMode="auto">
            <a:xfrm>
              <a:off x="3027" y="3446"/>
              <a:ext cx="48" cy="88"/>
            </a:xfrm>
            <a:custGeom>
              <a:avLst/>
              <a:gdLst>
                <a:gd name="T0" fmla="*/ 0 w 48"/>
                <a:gd name="T1" fmla="*/ 0 h 88"/>
                <a:gd name="T2" fmla="*/ 16 w 48"/>
                <a:gd name="T3" fmla="*/ 0 h 88"/>
                <a:gd name="T4" fmla="*/ 24 w 48"/>
                <a:gd name="T5" fmla="*/ 9 h 88"/>
                <a:gd name="T6" fmla="*/ 24 w 48"/>
                <a:gd name="T7" fmla="*/ 17 h 88"/>
                <a:gd name="T8" fmla="*/ 24 w 48"/>
                <a:gd name="T9" fmla="*/ 35 h 88"/>
                <a:gd name="T10" fmla="*/ 24 w 48"/>
                <a:gd name="T11" fmla="*/ 44 h 88"/>
                <a:gd name="T12" fmla="*/ 32 w 48"/>
                <a:gd name="T13" fmla="*/ 52 h 88"/>
                <a:gd name="T14" fmla="*/ 32 w 48"/>
                <a:gd name="T15" fmla="*/ 61 h 88"/>
                <a:gd name="T16" fmla="*/ 32 w 48"/>
                <a:gd name="T17" fmla="*/ 79 h 88"/>
                <a:gd name="T18" fmla="*/ 32 w 48"/>
                <a:gd name="T19" fmla="*/ 88 h 88"/>
                <a:gd name="T20" fmla="*/ 48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0" y="0"/>
                  </a:moveTo>
                  <a:lnTo>
                    <a:pt x="16" y="0"/>
                  </a:lnTo>
                  <a:lnTo>
                    <a:pt x="24" y="9"/>
                  </a:lnTo>
                  <a:lnTo>
                    <a:pt x="24" y="17"/>
                  </a:lnTo>
                  <a:lnTo>
                    <a:pt x="24" y="35"/>
                  </a:lnTo>
                  <a:lnTo>
                    <a:pt x="24" y="44"/>
                  </a:lnTo>
                  <a:lnTo>
                    <a:pt x="32" y="52"/>
                  </a:lnTo>
                  <a:lnTo>
                    <a:pt x="32" y="61"/>
                  </a:lnTo>
                  <a:lnTo>
                    <a:pt x="32" y="79"/>
                  </a:lnTo>
                  <a:lnTo>
                    <a:pt x="32" y="88"/>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59" name="Freeform 890"/>
            <p:cNvSpPr>
              <a:spLocks/>
            </p:cNvSpPr>
            <p:nvPr/>
          </p:nvSpPr>
          <p:spPr bwMode="auto">
            <a:xfrm>
              <a:off x="2955" y="3498"/>
              <a:ext cx="40" cy="80"/>
            </a:xfrm>
            <a:custGeom>
              <a:avLst/>
              <a:gdLst>
                <a:gd name="T0" fmla="*/ 40 w 40"/>
                <a:gd name="T1" fmla="*/ 0 h 80"/>
                <a:gd name="T2" fmla="*/ 24 w 40"/>
                <a:gd name="T3" fmla="*/ 0 h 80"/>
                <a:gd name="T4" fmla="*/ 8 w 40"/>
                <a:gd name="T5" fmla="*/ 0 h 80"/>
                <a:gd name="T6" fmla="*/ 8 w 40"/>
                <a:gd name="T7" fmla="*/ 9 h 80"/>
                <a:gd name="T8" fmla="*/ 0 w 40"/>
                <a:gd name="T9" fmla="*/ 27 h 80"/>
                <a:gd name="T10" fmla="*/ 0 w 40"/>
                <a:gd name="T11" fmla="*/ 36 h 80"/>
                <a:gd name="T12" fmla="*/ 0 w 40"/>
                <a:gd name="T13" fmla="*/ 44 h 80"/>
                <a:gd name="T14" fmla="*/ 0 w 40"/>
                <a:gd name="T15" fmla="*/ 62 h 80"/>
                <a:gd name="T16" fmla="*/ 0 w 40"/>
                <a:gd name="T17" fmla="*/ 71 h 80"/>
                <a:gd name="T18" fmla="*/ 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40" y="0"/>
                  </a:moveTo>
                  <a:lnTo>
                    <a:pt x="24" y="0"/>
                  </a:lnTo>
                  <a:lnTo>
                    <a:pt x="8" y="0"/>
                  </a:lnTo>
                  <a:lnTo>
                    <a:pt x="8" y="9"/>
                  </a:lnTo>
                  <a:lnTo>
                    <a:pt x="0" y="27"/>
                  </a:lnTo>
                  <a:lnTo>
                    <a:pt x="0" y="36"/>
                  </a:lnTo>
                  <a:lnTo>
                    <a:pt x="0" y="44"/>
                  </a:lnTo>
                  <a:lnTo>
                    <a:pt x="0" y="62"/>
                  </a:lnTo>
                  <a:lnTo>
                    <a:pt x="0" y="71"/>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60" name="Freeform 891"/>
            <p:cNvSpPr>
              <a:spLocks/>
            </p:cNvSpPr>
            <p:nvPr/>
          </p:nvSpPr>
          <p:spPr bwMode="auto">
            <a:xfrm>
              <a:off x="2963" y="3411"/>
              <a:ext cx="32" cy="79"/>
            </a:xfrm>
            <a:custGeom>
              <a:avLst/>
              <a:gdLst>
                <a:gd name="T0" fmla="*/ 32 w 32"/>
                <a:gd name="T1" fmla="*/ 8 h 79"/>
                <a:gd name="T2" fmla="*/ 24 w 32"/>
                <a:gd name="T3" fmla="*/ 0 h 79"/>
                <a:gd name="T4" fmla="*/ 24 w 32"/>
                <a:gd name="T5" fmla="*/ 8 h 79"/>
                <a:gd name="T6" fmla="*/ 24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0 w 32"/>
                <a:gd name="T19" fmla="*/ 70 h 79"/>
                <a:gd name="T20" fmla="*/ 0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32" y="8"/>
                  </a:moveTo>
                  <a:lnTo>
                    <a:pt x="24" y="0"/>
                  </a:lnTo>
                  <a:lnTo>
                    <a:pt x="24" y="8"/>
                  </a:lnTo>
                  <a:lnTo>
                    <a:pt x="24" y="17"/>
                  </a:lnTo>
                  <a:lnTo>
                    <a:pt x="16" y="17"/>
                  </a:lnTo>
                  <a:lnTo>
                    <a:pt x="16" y="35"/>
                  </a:lnTo>
                  <a:lnTo>
                    <a:pt x="16" y="44"/>
                  </a:lnTo>
                  <a:lnTo>
                    <a:pt x="16" y="52"/>
                  </a:lnTo>
                  <a:lnTo>
                    <a:pt x="16" y="70"/>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61" name="Freeform 892"/>
            <p:cNvSpPr>
              <a:spLocks/>
            </p:cNvSpPr>
            <p:nvPr/>
          </p:nvSpPr>
          <p:spPr bwMode="auto">
            <a:xfrm>
              <a:off x="2763" y="3534"/>
              <a:ext cx="48" cy="79"/>
            </a:xfrm>
            <a:custGeom>
              <a:avLst/>
              <a:gdLst>
                <a:gd name="T0" fmla="*/ 48 w 48"/>
                <a:gd name="T1" fmla="*/ 0 h 79"/>
                <a:gd name="T2" fmla="*/ 32 w 48"/>
                <a:gd name="T3" fmla="*/ 8 h 79"/>
                <a:gd name="T4" fmla="*/ 32 w 48"/>
                <a:gd name="T5" fmla="*/ 26 h 79"/>
                <a:gd name="T6" fmla="*/ 24 w 48"/>
                <a:gd name="T7" fmla="*/ 35 h 79"/>
                <a:gd name="T8" fmla="*/ 16 w 48"/>
                <a:gd name="T9" fmla="*/ 35 h 79"/>
                <a:gd name="T10" fmla="*/ 16 w 48"/>
                <a:gd name="T11" fmla="*/ 44 h 79"/>
                <a:gd name="T12" fmla="*/ 0 w 48"/>
                <a:gd name="T13" fmla="*/ 44 h 79"/>
                <a:gd name="T14" fmla="*/ 0 w 48"/>
                <a:gd name="T15" fmla="*/ 61 h 79"/>
                <a:gd name="T16" fmla="*/ 0 w 48"/>
                <a:gd name="T17" fmla="*/ 70 h 79"/>
                <a:gd name="T18" fmla="*/ 0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48" y="0"/>
                  </a:moveTo>
                  <a:lnTo>
                    <a:pt x="32" y="8"/>
                  </a:lnTo>
                  <a:lnTo>
                    <a:pt x="32" y="26"/>
                  </a:lnTo>
                  <a:lnTo>
                    <a:pt x="24" y="35"/>
                  </a:lnTo>
                  <a:lnTo>
                    <a:pt x="16" y="35"/>
                  </a:lnTo>
                  <a:lnTo>
                    <a:pt x="16" y="44"/>
                  </a:lnTo>
                  <a:lnTo>
                    <a:pt x="0" y="44"/>
                  </a:lnTo>
                  <a:lnTo>
                    <a:pt x="0" y="61"/>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62" name="Freeform 893"/>
            <p:cNvSpPr>
              <a:spLocks/>
            </p:cNvSpPr>
            <p:nvPr/>
          </p:nvSpPr>
          <p:spPr bwMode="auto">
            <a:xfrm>
              <a:off x="2731" y="3455"/>
              <a:ext cx="64" cy="35"/>
            </a:xfrm>
            <a:custGeom>
              <a:avLst/>
              <a:gdLst>
                <a:gd name="T0" fmla="*/ 64 w 64"/>
                <a:gd name="T1" fmla="*/ 0 h 35"/>
                <a:gd name="T2" fmla="*/ 56 w 64"/>
                <a:gd name="T3" fmla="*/ 0 h 35"/>
                <a:gd name="T4" fmla="*/ 48 w 64"/>
                <a:gd name="T5" fmla="*/ 0 h 35"/>
                <a:gd name="T6" fmla="*/ 32 w 64"/>
                <a:gd name="T7" fmla="*/ 0 h 35"/>
                <a:gd name="T8" fmla="*/ 32 w 64"/>
                <a:gd name="T9" fmla="*/ 8 h 35"/>
                <a:gd name="T10" fmla="*/ 24 w 64"/>
                <a:gd name="T11" fmla="*/ 8 h 35"/>
                <a:gd name="T12" fmla="*/ 16 w 64"/>
                <a:gd name="T13" fmla="*/ 26 h 35"/>
                <a:gd name="T14" fmla="*/ 0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64" y="0"/>
                  </a:moveTo>
                  <a:lnTo>
                    <a:pt x="56" y="0"/>
                  </a:lnTo>
                  <a:lnTo>
                    <a:pt x="48" y="0"/>
                  </a:lnTo>
                  <a:lnTo>
                    <a:pt x="32" y="0"/>
                  </a:lnTo>
                  <a:lnTo>
                    <a:pt x="32" y="8"/>
                  </a:lnTo>
                  <a:lnTo>
                    <a:pt x="24" y="8"/>
                  </a:lnTo>
                  <a:lnTo>
                    <a:pt x="16"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63" name="Freeform 894"/>
            <p:cNvSpPr>
              <a:spLocks/>
            </p:cNvSpPr>
            <p:nvPr/>
          </p:nvSpPr>
          <p:spPr bwMode="auto">
            <a:xfrm>
              <a:off x="2811" y="3455"/>
              <a:ext cx="16" cy="123"/>
            </a:xfrm>
            <a:custGeom>
              <a:avLst/>
              <a:gdLst>
                <a:gd name="T0" fmla="*/ 0 w 16"/>
                <a:gd name="T1" fmla="*/ 0 h 123"/>
                <a:gd name="T2" fmla="*/ 0 w 16"/>
                <a:gd name="T3" fmla="*/ 35 h 123"/>
                <a:gd name="T4" fmla="*/ 0 w 16"/>
                <a:gd name="T5" fmla="*/ 43 h 123"/>
                <a:gd name="T6" fmla="*/ 0 w 16"/>
                <a:gd name="T7" fmla="*/ 70 h 123"/>
                <a:gd name="T8" fmla="*/ 8 w 16"/>
                <a:gd name="T9" fmla="*/ 70 h 123"/>
                <a:gd name="T10" fmla="*/ 8 w 16"/>
                <a:gd name="T11" fmla="*/ 79 h 123"/>
                <a:gd name="T12" fmla="*/ 8 w 16"/>
                <a:gd name="T13" fmla="*/ 87 h 123"/>
                <a:gd name="T14" fmla="*/ 8 w 16"/>
                <a:gd name="T15" fmla="*/ 105 h 123"/>
                <a:gd name="T16" fmla="*/ 16 w 16"/>
                <a:gd name="T17" fmla="*/ 114 h 123"/>
                <a:gd name="T18" fmla="*/ 16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0" y="0"/>
                  </a:moveTo>
                  <a:lnTo>
                    <a:pt x="0" y="35"/>
                  </a:lnTo>
                  <a:lnTo>
                    <a:pt x="0" y="43"/>
                  </a:lnTo>
                  <a:lnTo>
                    <a:pt x="0" y="70"/>
                  </a:lnTo>
                  <a:lnTo>
                    <a:pt x="8" y="70"/>
                  </a:lnTo>
                  <a:lnTo>
                    <a:pt x="8" y="79"/>
                  </a:lnTo>
                  <a:lnTo>
                    <a:pt x="8" y="87"/>
                  </a:lnTo>
                  <a:lnTo>
                    <a:pt x="8" y="105"/>
                  </a:lnTo>
                  <a:lnTo>
                    <a:pt x="16" y="114"/>
                  </a:lnTo>
                  <a:lnTo>
                    <a:pt x="16"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64" name="Freeform 895"/>
            <p:cNvSpPr>
              <a:spLocks/>
            </p:cNvSpPr>
            <p:nvPr/>
          </p:nvSpPr>
          <p:spPr bwMode="auto">
            <a:xfrm>
              <a:off x="2843" y="3481"/>
              <a:ext cx="16" cy="61"/>
            </a:xfrm>
            <a:custGeom>
              <a:avLst/>
              <a:gdLst>
                <a:gd name="T0" fmla="*/ 16 w 16"/>
                <a:gd name="T1" fmla="*/ 0 h 61"/>
                <a:gd name="T2" fmla="*/ 8 w 16"/>
                <a:gd name="T3" fmla="*/ 9 h 61"/>
                <a:gd name="T4" fmla="*/ 0 w 16"/>
                <a:gd name="T5" fmla="*/ 17 h 61"/>
                <a:gd name="T6" fmla="*/ 0 w 16"/>
                <a:gd name="T7" fmla="*/ 26 h 61"/>
                <a:gd name="T8" fmla="*/ 0 w 16"/>
                <a:gd name="T9" fmla="*/ 44 h 61"/>
                <a:gd name="T10" fmla="*/ 0 w 16"/>
                <a:gd name="T11" fmla="*/ 53 h 61"/>
                <a:gd name="T12" fmla="*/ 0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16" y="0"/>
                  </a:moveTo>
                  <a:lnTo>
                    <a:pt x="8" y="9"/>
                  </a:lnTo>
                  <a:lnTo>
                    <a:pt x="0" y="17"/>
                  </a:lnTo>
                  <a:lnTo>
                    <a:pt x="0" y="26"/>
                  </a:lnTo>
                  <a:lnTo>
                    <a:pt x="0" y="44"/>
                  </a:lnTo>
                  <a:lnTo>
                    <a:pt x="0" y="53"/>
                  </a:lnTo>
                  <a:lnTo>
                    <a:pt x="0"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65" name="Freeform 896"/>
            <p:cNvSpPr>
              <a:spLocks/>
            </p:cNvSpPr>
            <p:nvPr/>
          </p:nvSpPr>
          <p:spPr bwMode="auto">
            <a:xfrm>
              <a:off x="2875" y="3507"/>
              <a:ext cx="16" cy="88"/>
            </a:xfrm>
            <a:custGeom>
              <a:avLst/>
              <a:gdLst>
                <a:gd name="T0" fmla="*/ 0 w 16"/>
                <a:gd name="T1" fmla="*/ 0 h 88"/>
                <a:gd name="T2" fmla="*/ 0 w 16"/>
                <a:gd name="T3" fmla="*/ 27 h 88"/>
                <a:gd name="T4" fmla="*/ 8 w 16"/>
                <a:gd name="T5" fmla="*/ 35 h 88"/>
                <a:gd name="T6" fmla="*/ 8 w 16"/>
                <a:gd name="T7" fmla="*/ 53 h 88"/>
                <a:gd name="T8" fmla="*/ 16 w 16"/>
                <a:gd name="T9" fmla="*/ 62 h 88"/>
                <a:gd name="T10" fmla="*/ 16 w 16"/>
                <a:gd name="T11" fmla="*/ 71 h 88"/>
                <a:gd name="T12" fmla="*/ 16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0" y="0"/>
                  </a:moveTo>
                  <a:lnTo>
                    <a:pt x="0" y="27"/>
                  </a:lnTo>
                  <a:lnTo>
                    <a:pt x="8" y="35"/>
                  </a:lnTo>
                  <a:lnTo>
                    <a:pt x="8" y="53"/>
                  </a:lnTo>
                  <a:lnTo>
                    <a:pt x="16" y="62"/>
                  </a:lnTo>
                  <a:lnTo>
                    <a:pt x="16" y="71"/>
                  </a:lnTo>
                  <a:lnTo>
                    <a:pt x="16"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66" name="Freeform 897"/>
            <p:cNvSpPr>
              <a:spLocks/>
            </p:cNvSpPr>
            <p:nvPr/>
          </p:nvSpPr>
          <p:spPr bwMode="auto">
            <a:xfrm>
              <a:off x="2915" y="3455"/>
              <a:ext cx="16" cy="123"/>
            </a:xfrm>
            <a:custGeom>
              <a:avLst/>
              <a:gdLst>
                <a:gd name="T0" fmla="*/ 8 w 16"/>
                <a:gd name="T1" fmla="*/ 0 h 123"/>
                <a:gd name="T2" fmla="*/ 8 w 16"/>
                <a:gd name="T3" fmla="*/ 8 h 123"/>
                <a:gd name="T4" fmla="*/ 0 w 16"/>
                <a:gd name="T5" fmla="*/ 26 h 123"/>
                <a:gd name="T6" fmla="*/ 0 w 16"/>
                <a:gd name="T7" fmla="*/ 35 h 123"/>
                <a:gd name="T8" fmla="*/ 8 w 16"/>
                <a:gd name="T9" fmla="*/ 43 h 123"/>
                <a:gd name="T10" fmla="*/ 8 w 16"/>
                <a:gd name="T11" fmla="*/ 52 h 123"/>
                <a:gd name="T12" fmla="*/ 8 w 16"/>
                <a:gd name="T13" fmla="*/ 70 h 123"/>
                <a:gd name="T14" fmla="*/ 8 w 16"/>
                <a:gd name="T15" fmla="*/ 79 h 123"/>
                <a:gd name="T16" fmla="*/ 16 w 16"/>
                <a:gd name="T17" fmla="*/ 87 h 123"/>
                <a:gd name="T18" fmla="*/ 16 w 16"/>
                <a:gd name="T19" fmla="*/ 105 h 123"/>
                <a:gd name="T20" fmla="*/ 16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0" y="26"/>
                  </a:lnTo>
                  <a:lnTo>
                    <a:pt x="0" y="35"/>
                  </a:lnTo>
                  <a:lnTo>
                    <a:pt x="8" y="43"/>
                  </a:lnTo>
                  <a:lnTo>
                    <a:pt x="8" y="52"/>
                  </a:lnTo>
                  <a:lnTo>
                    <a:pt x="8" y="70"/>
                  </a:lnTo>
                  <a:lnTo>
                    <a:pt x="8" y="79"/>
                  </a:lnTo>
                  <a:lnTo>
                    <a:pt x="16" y="87"/>
                  </a:lnTo>
                  <a:lnTo>
                    <a:pt x="16" y="105"/>
                  </a:lnTo>
                  <a:lnTo>
                    <a:pt x="16"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67" name="Freeform 898"/>
            <p:cNvSpPr>
              <a:spLocks/>
            </p:cNvSpPr>
            <p:nvPr/>
          </p:nvSpPr>
          <p:spPr bwMode="auto">
            <a:xfrm>
              <a:off x="3011" y="3490"/>
              <a:ext cx="40" cy="105"/>
            </a:xfrm>
            <a:custGeom>
              <a:avLst/>
              <a:gdLst>
                <a:gd name="T0" fmla="*/ 8 w 40"/>
                <a:gd name="T1" fmla="*/ 0 h 105"/>
                <a:gd name="T2" fmla="*/ 0 w 40"/>
                <a:gd name="T3" fmla="*/ 8 h 105"/>
                <a:gd name="T4" fmla="*/ 8 w 40"/>
                <a:gd name="T5" fmla="*/ 17 h 105"/>
                <a:gd name="T6" fmla="*/ 16 w 40"/>
                <a:gd name="T7" fmla="*/ 35 h 105"/>
                <a:gd name="T8" fmla="*/ 32 w 40"/>
                <a:gd name="T9" fmla="*/ 44 h 105"/>
                <a:gd name="T10" fmla="*/ 32 w 40"/>
                <a:gd name="T11" fmla="*/ 52 h 105"/>
                <a:gd name="T12" fmla="*/ 40 w 40"/>
                <a:gd name="T13" fmla="*/ 70 h 105"/>
                <a:gd name="T14" fmla="*/ 40 w 40"/>
                <a:gd name="T15" fmla="*/ 79 h 105"/>
                <a:gd name="T16" fmla="*/ 40 w 40"/>
                <a:gd name="T17" fmla="*/ 88 h 105"/>
                <a:gd name="T18" fmla="*/ 4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8" y="0"/>
                  </a:moveTo>
                  <a:lnTo>
                    <a:pt x="0" y="8"/>
                  </a:lnTo>
                  <a:lnTo>
                    <a:pt x="8" y="17"/>
                  </a:lnTo>
                  <a:lnTo>
                    <a:pt x="16" y="35"/>
                  </a:lnTo>
                  <a:lnTo>
                    <a:pt x="32" y="44"/>
                  </a:lnTo>
                  <a:lnTo>
                    <a:pt x="32" y="52"/>
                  </a:lnTo>
                  <a:lnTo>
                    <a:pt x="40" y="70"/>
                  </a:lnTo>
                  <a:lnTo>
                    <a:pt x="40" y="79"/>
                  </a:lnTo>
                  <a:lnTo>
                    <a:pt x="40" y="88"/>
                  </a:lnTo>
                  <a:lnTo>
                    <a:pt x="4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68" name="Freeform 899"/>
            <p:cNvSpPr>
              <a:spLocks/>
            </p:cNvSpPr>
            <p:nvPr/>
          </p:nvSpPr>
          <p:spPr bwMode="auto">
            <a:xfrm>
              <a:off x="3051" y="3463"/>
              <a:ext cx="64" cy="115"/>
            </a:xfrm>
            <a:custGeom>
              <a:avLst/>
              <a:gdLst>
                <a:gd name="T0" fmla="*/ 0 w 64"/>
                <a:gd name="T1" fmla="*/ 0 h 115"/>
                <a:gd name="T2" fmla="*/ 8 w 64"/>
                <a:gd name="T3" fmla="*/ 18 h 115"/>
                <a:gd name="T4" fmla="*/ 8 w 64"/>
                <a:gd name="T5" fmla="*/ 27 h 115"/>
                <a:gd name="T6" fmla="*/ 24 w 64"/>
                <a:gd name="T7" fmla="*/ 27 h 115"/>
                <a:gd name="T8" fmla="*/ 32 w 64"/>
                <a:gd name="T9" fmla="*/ 27 h 115"/>
                <a:gd name="T10" fmla="*/ 32 w 64"/>
                <a:gd name="T11" fmla="*/ 35 h 115"/>
                <a:gd name="T12" fmla="*/ 32 w 64"/>
                <a:gd name="T13" fmla="*/ 44 h 115"/>
                <a:gd name="T14" fmla="*/ 40 w 64"/>
                <a:gd name="T15" fmla="*/ 62 h 115"/>
                <a:gd name="T16" fmla="*/ 48 w 64"/>
                <a:gd name="T17" fmla="*/ 71 h 115"/>
                <a:gd name="T18" fmla="*/ 48 w 64"/>
                <a:gd name="T19" fmla="*/ 79 h 115"/>
                <a:gd name="T20" fmla="*/ 48 w 64"/>
                <a:gd name="T21" fmla="*/ 97 h 115"/>
                <a:gd name="T22" fmla="*/ 64 w 64"/>
                <a:gd name="T23" fmla="*/ 97 h 115"/>
                <a:gd name="T24" fmla="*/ 64 w 64"/>
                <a:gd name="T25" fmla="*/ 106 h 115"/>
                <a:gd name="T26" fmla="*/ 64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0" y="0"/>
                  </a:moveTo>
                  <a:lnTo>
                    <a:pt x="8" y="18"/>
                  </a:lnTo>
                  <a:lnTo>
                    <a:pt x="8" y="27"/>
                  </a:lnTo>
                  <a:lnTo>
                    <a:pt x="24" y="27"/>
                  </a:lnTo>
                  <a:lnTo>
                    <a:pt x="32" y="27"/>
                  </a:lnTo>
                  <a:lnTo>
                    <a:pt x="32" y="35"/>
                  </a:lnTo>
                  <a:lnTo>
                    <a:pt x="32" y="44"/>
                  </a:lnTo>
                  <a:lnTo>
                    <a:pt x="40" y="62"/>
                  </a:lnTo>
                  <a:lnTo>
                    <a:pt x="48" y="71"/>
                  </a:lnTo>
                  <a:lnTo>
                    <a:pt x="48" y="79"/>
                  </a:lnTo>
                  <a:lnTo>
                    <a:pt x="48" y="97"/>
                  </a:lnTo>
                  <a:lnTo>
                    <a:pt x="64" y="97"/>
                  </a:lnTo>
                  <a:lnTo>
                    <a:pt x="64" y="106"/>
                  </a:lnTo>
                  <a:lnTo>
                    <a:pt x="64"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69" name="Freeform 900"/>
            <p:cNvSpPr>
              <a:spLocks/>
            </p:cNvSpPr>
            <p:nvPr/>
          </p:nvSpPr>
          <p:spPr bwMode="auto">
            <a:xfrm>
              <a:off x="2659" y="3507"/>
              <a:ext cx="48" cy="88"/>
            </a:xfrm>
            <a:custGeom>
              <a:avLst/>
              <a:gdLst>
                <a:gd name="T0" fmla="*/ 48 w 48"/>
                <a:gd name="T1" fmla="*/ 0 h 88"/>
                <a:gd name="T2" fmla="*/ 48 w 48"/>
                <a:gd name="T3" fmla="*/ 18 h 88"/>
                <a:gd name="T4" fmla="*/ 48 w 48"/>
                <a:gd name="T5" fmla="*/ 27 h 88"/>
                <a:gd name="T6" fmla="*/ 32 w 48"/>
                <a:gd name="T7" fmla="*/ 27 h 88"/>
                <a:gd name="T8" fmla="*/ 32 w 48"/>
                <a:gd name="T9" fmla="*/ 35 h 88"/>
                <a:gd name="T10" fmla="*/ 24 w 48"/>
                <a:gd name="T11" fmla="*/ 35 h 88"/>
                <a:gd name="T12" fmla="*/ 16 w 48"/>
                <a:gd name="T13" fmla="*/ 53 h 88"/>
                <a:gd name="T14" fmla="*/ 0 w 48"/>
                <a:gd name="T15" fmla="*/ 62 h 88"/>
                <a:gd name="T16" fmla="*/ 0 w 48"/>
                <a:gd name="T17" fmla="*/ 71 h 88"/>
                <a:gd name="T18" fmla="*/ 0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48" y="0"/>
                  </a:moveTo>
                  <a:lnTo>
                    <a:pt x="48" y="18"/>
                  </a:lnTo>
                  <a:lnTo>
                    <a:pt x="48" y="27"/>
                  </a:lnTo>
                  <a:lnTo>
                    <a:pt x="32" y="27"/>
                  </a:lnTo>
                  <a:lnTo>
                    <a:pt x="32" y="35"/>
                  </a:lnTo>
                  <a:lnTo>
                    <a:pt x="24" y="35"/>
                  </a:lnTo>
                  <a:lnTo>
                    <a:pt x="16"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70" name="Freeform 901"/>
            <p:cNvSpPr>
              <a:spLocks/>
            </p:cNvSpPr>
            <p:nvPr/>
          </p:nvSpPr>
          <p:spPr bwMode="auto">
            <a:xfrm>
              <a:off x="2683" y="3314"/>
              <a:ext cx="64" cy="53"/>
            </a:xfrm>
            <a:custGeom>
              <a:avLst/>
              <a:gdLst>
                <a:gd name="T0" fmla="*/ 64 w 64"/>
                <a:gd name="T1" fmla="*/ 0 h 53"/>
                <a:gd name="T2" fmla="*/ 40 w 64"/>
                <a:gd name="T3" fmla="*/ 17 h 53"/>
                <a:gd name="T4" fmla="*/ 32 w 64"/>
                <a:gd name="T5" fmla="*/ 17 h 53"/>
                <a:gd name="T6" fmla="*/ 24 w 64"/>
                <a:gd name="T7" fmla="*/ 17 h 53"/>
                <a:gd name="T8" fmla="*/ 8 w 64"/>
                <a:gd name="T9" fmla="*/ 17 h 53"/>
                <a:gd name="T10" fmla="*/ 0 w 64"/>
                <a:gd name="T11" fmla="*/ 26 h 53"/>
                <a:gd name="T12" fmla="*/ 0 w 64"/>
                <a:gd name="T13" fmla="*/ 35 h 53"/>
                <a:gd name="T14" fmla="*/ 0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64" y="0"/>
                  </a:moveTo>
                  <a:lnTo>
                    <a:pt x="40" y="17"/>
                  </a:lnTo>
                  <a:lnTo>
                    <a:pt x="32" y="17"/>
                  </a:lnTo>
                  <a:lnTo>
                    <a:pt x="24" y="17"/>
                  </a:lnTo>
                  <a:lnTo>
                    <a:pt x="8" y="17"/>
                  </a:lnTo>
                  <a:lnTo>
                    <a:pt x="0" y="26"/>
                  </a:lnTo>
                  <a:lnTo>
                    <a:pt x="0" y="35"/>
                  </a:lnTo>
                  <a:lnTo>
                    <a:pt x="0"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71" name="Freeform 902"/>
            <p:cNvSpPr>
              <a:spLocks/>
            </p:cNvSpPr>
            <p:nvPr/>
          </p:nvSpPr>
          <p:spPr bwMode="auto">
            <a:xfrm>
              <a:off x="2963" y="3314"/>
              <a:ext cx="96" cy="35"/>
            </a:xfrm>
            <a:custGeom>
              <a:avLst/>
              <a:gdLst>
                <a:gd name="T0" fmla="*/ 0 w 96"/>
                <a:gd name="T1" fmla="*/ 0 h 35"/>
                <a:gd name="T2" fmla="*/ 16 w 96"/>
                <a:gd name="T3" fmla="*/ 0 h 35"/>
                <a:gd name="T4" fmla="*/ 24 w 96"/>
                <a:gd name="T5" fmla="*/ 0 h 35"/>
                <a:gd name="T6" fmla="*/ 32 w 96"/>
                <a:gd name="T7" fmla="*/ 0 h 35"/>
                <a:gd name="T8" fmla="*/ 48 w 96"/>
                <a:gd name="T9" fmla="*/ 0 h 35"/>
                <a:gd name="T10" fmla="*/ 56 w 96"/>
                <a:gd name="T11" fmla="*/ 0 h 35"/>
                <a:gd name="T12" fmla="*/ 64 w 96"/>
                <a:gd name="T13" fmla="*/ 0 h 35"/>
                <a:gd name="T14" fmla="*/ 80 w 96"/>
                <a:gd name="T15" fmla="*/ 17 h 35"/>
                <a:gd name="T16" fmla="*/ 88 w 96"/>
                <a:gd name="T17" fmla="*/ 26 h 35"/>
                <a:gd name="T18" fmla="*/ 96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0" y="0"/>
                  </a:moveTo>
                  <a:lnTo>
                    <a:pt x="16" y="0"/>
                  </a:lnTo>
                  <a:lnTo>
                    <a:pt x="24" y="0"/>
                  </a:lnTo>
                  <a:lnTo>
                    <a:pt x="32" y="0"/>
                  </a:lnTo>
                  <a:lnTo>
                    <a:pt x="48" y="0"/>
                  </a:lnTo>
                  <a:lnTo>
                    <a:pt x="56" y="0"/>
                  </a:lnTo>
                  <a:lnTo>
                    <a:pt x="64" y="0"/>
                  </a:lnTo>
                  <a:lnTo>
                    <a:pt x="80" y="17"/>
                  </a:lnTo>
                  <a:lnTo>
                    <a:pt x="88" y="26"/>
                  </a:lnTo>
                  <a:lnTo>
                    <a:pt x="96"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72" name="Freeform 903"/>
            <p:cNvSpPr>
              <a:spLocks/>
            </p:cNvSpPr>
            <p:nvPr/>
          </p:nvSpPr>
          <p:spPr bwMode="auto">
            <a:xfrm>
              <a:off x="2947" y="3296"/>
              <a:ext cx="112" cy="44"/>
            </a:xfrm>
            <a:custGeom>
              <a:avLst/>
              <a:gdLst>
                <a:gd name="T0" fmla="*/ 0 w 112"/>
                <a:gd name="T1" fmla="*/ 0 h 44"/>
                <a:gd name="T2" fmla="*/ 8 w 112"/>
                <a:gd name="T3" fmla="*/ 0 h 44"/>
                <a:gd name="T4" fmla="*/ 16 w 112"/>
                <a:gd name="T5" fmla="*/ 0 h 44"/>
                <a:gd name="T6" fmla="*/ 32 w 112"/>
                <a:gd name="T7" fmla="*/ 0 h 44"/>
                <a:gd name="T8" fmla="*/ 40 w 112"/>
                <a:gd name="T9" fmla="*/ 0 h 44"/>
                <a:gd name="T10" fmla="*/ 48 w 112"/>
                <a:gd name="T11" fmla="*/ 0 h 44"/>
                <a:gd name="T12" fmla="*/ 64 w 112"/>
                <a:gd name="T13" fmla="*/ 0 h 44"/>
                <a:gd name="T14" fmla="*/ 72 w 112"/>
                <a:gd name="T15" fmla="*/ 9 h 44"/>
                <a:gd name="T16" fmla="*/ 80 w 112"/>
                <a:gd name="T17" fmla="*/ 9 h 44"/>
                <a:gd name="T18" fmla="*/ 80 w 112"/>
                <a:gd name="T19" fmla="*/ 18 h 44"/>
                <a:gd name="T20" fmla="*/ 96 w 112"/>
                <a:gd name="T21" fmla="*/ 18 h 44"/>
                <a:gd name="T22" fmla="*/ 104 w 112"/>
                <a:gd name="T23" fmla="*/ 35 h 44"/>
                <a:gd name="T24" fmla="*/ 112 w 112"/>
                <a:gd name="T25" fmla="*/ 35 h 44"/>
                <a:gd name="T26" fmla="*/ 112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0" y="0"/>
                  </a:moveTo>
                  <a:lnTo>
                    <a:pt x="8" y="0"/>
                  </a:lnTo>
                  <a:lnTo>
                    <a:pt x="16" y="0"/>
                  </a:lnTo>
                  <a:lnTo>
                    <a:pt x="32" y="0"/>
                  </a:lnTo>
                  <a:lnTo>
                    <a:pt x="40" y="0"/>
                  </a:lnTo>
                  <a:lnTo>
                    <a:pt x="48" y="0"/>
                  </a:lnTo>
                  <a:lnTo>
                    <a:pt x="64" y="0"/>
                  </a:lnTo>
                  <a:lnTo>
                    <a:pt x="72" y="9"/>
                  </a:lnTo>
                  <a:lnTo>
                    <a:pt x="80" y="9"/>
                  </a:lnTo>
                  <a:lnTo>
                    <a:pt x="80" y="18"/>
                  </a:lnTo>
                  <a:lnTo>
                    <a:pt x="96" y="18"/>
                  </a:lnTo>
                  <a:lnTo>
                    <a:pt x="104" y="35"/>
                  </a:lnTo>
                  <a:lnTo>
                    <a:pt x="112" y="35"/>
                  </a:lnTo>
                  <a:lnTo>
                    <a:pt x="112"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73" name="Freeform 904"/>
            <p:cNvSpPr>
              <a:spLocks/>
            </p:cNvSpPr>
            <p:nvPr/>
          </p:nvSpPr>
          <p:spPr bwMode="auto">
            <a:xfrm>
              <a:off x="3027" y="3375"/>
              <a:ext cx="64" cy="71"/>
            </a:xfrm>
            <a:custGeom>
              <a:avLst/>
              <a:gdLst>
                <a:gd name="T0" fmla="*/ 0 w 64"/>
                <a:gd name="T1" fmla="*/ 0 h 71"/>
                <a:gd name="T2" fmla="*/ 16 w 64"/>
                <a:gd name="T3" fmla="*/ 0 h 71"/>
                <a:gd name="T4" fmla="*/ 24 w 64"/>
                <a:gd name="T5" fmla="*/ 9 h 71"/>
                <a:gd name="T6" fmla="*/ 32 w 64"/>
                <a:gd name="T7" fmla="*/ 18 h 71"/>
                <a:gd name="T8" fmla="*/ 32 w 64"/>
                <a:gd name="T9" fmla="*/ 36 h 71"/>
                <a:gd name="T10" fmla="*/ 48 w 64"/>
                <a:gd name="T11" fmla="*/ 44 h 71"/>
                <a:gd name="T12" fmla="*/ 48 w 64"/>
                <a:gd name="T13" fmla="*/ 53 h 71"/>
                <a:gd name="T14" fmla="*/ 56 w 64"/>
                <a:gd name="T15" fmla="*/ 53 h 71"/>
                <a:gd name="T16" fmla="*/ 64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0" y="0"/>
                  </a:moveTo>
                  <a:lnTo>
                    <a:pt x="16" y="0"/>
                  </a:lnTo>
                  <a:lnTo>
                    <a:pt x="24" y="9"/>
                  </a:lnTo>
                  <a:lnTo>
                    <a:pt x="32" y="18"/>
                  </a:lnTo>
                  <a:lnTo>
                    <a:pt x="32" y="36"/>
                  </a:lnTo>
                  <a:lnTo>
                    <a:pt x="48" y="44"/>
                  </a:lnTo>
                  <a:lnTo>
                    <a:pt x="48" y="53"/>
                  </a:lnTo>
                  <a:lnTo>
                    <a:pt x="56" y="53"/>
                  </a:lnTo>
                  <a:lnTo>
                    <a:pt x="64"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74" name="Freeform 905"/>
            <p:cNvSpPr>
              <a:spLocks/>
            </p:cNvSpPr>
            <p:nvPr/>
          </p:nvSpPr>
          <p:spPr bwMode="auto">
            <a:xfrm>
              <a:off x="3051" y="3455"/>
              <a:ext cx="96" cy="43"/>
            </a:xfrm>
            <a:custGeom>
              <a:avLst/>
              <a:gdLst>
                <a:gd name="T0" fmla="*/ 0 w 96"/>
                <a:gd name="T1" fmla="*/ 0 h 43"/>
                <a:gd name="T2" fmla="*/ 8 w 96"/>
                <a:gd name="T3" fmla="*/ 0 h 43"/>
                <a:gd name="T4" fmla="*/ 24 w 96"/>
                <a:gd name="T5" fmla="*/ 8 h 43"/>
                <a:gd name="T6" fmla="*/ 32 w 96"/>
                <a:gd name="T7" fmla="*/ 8 h 43"/>
                <a:gd name="T8" fmla="*/ 40 w 96"/>
                <a:gd name="T9" fmla="*/ 26 h 43"/>
                <a:gd name="T10" fmla="*/ 48 w 96"/>
                <a:gd name="T11" fmla="*/ 26 h 43"/>
                <a:gd name="T12" fmla="*/ 64 w 96"/>
                <a:gd name="T13" fmla="*/ 26 h 43"/>
                <a:gd name="T14" fmla="*/ 72 w 96"/>
                <a:gd name="T15" fmla="*/ 26 h 43"/>
                <a:gd name="T16" fmla="*/ 80 w 96"/>
                <a:gd name="T17" fmla="*/ 35 h 43"/>
                <a:gd name="T18" fmla="*/ 96 w 96"/>
                <a:gd name="T19" fmla="*/ 35 h 43"/>
                <a:gd name="T20" fmla="*/ 96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0" y="0"/>
                  </a:moveTo>
                  <a:lnTo>
                    <a:pt x="8" y="0"/>
                  </a:lnTo>
                  <a:lnTo>
                    <a:pt x="24" y="8"/>
                  </a:lnTo>
                  <a:lnTo>
                    <a:pt x="32" y="8"/>
                  </a:lnTo>
                  <a:lnTo>
                    <a:pt x="40" y="26"/>
                  </a:lnTo>
                  <a:lnTo>
                    <a:pt x="48" y="26"/>
                  </a:lnTo>
                  <a:lnTo>
                    <a:pt x="64" y="26"/>
                  </a:lnTo>
                  <a:lnTo>
                    <a:pt x="72" y="26"/>
                  </a:lnTo>
                  <a:lnTo>
                    <a:pt x="80" y="35"/>
                  </a:lnTo>
                  <a:lnTo>
                    <a:pt x="96" y="35"/>
                  </a:lnTo>
                  <a:lnTo>
                    <a:pt x="96"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8576" name="Group 906"/>
          <p:cNvGrpSpPr>
            <a:grpSpLocks/>
          </p:cNvGrpSpPr>
          <p:nvPr/>
        </p:nvGrpSpPr>
        <p:grpSpPr bwMode="auto">
          <a:xfrm>
            <a:off x="-19050" y="2395538"/>
            <a:ext cx="774700" cy="725487"/>
            <a:chOff x="2611" y="2760"/>
            <a:chExt cx="488" cy="457"/>
          </a:xfrm>
        </p:grpSpPr>
        <p:sp>
          <p:nvSpPr>
            <p:cNvPr id="109216" name="Freeform 907"/>
            <p:cNvSpPr>
              <a:spLocks/>
            </p:cNvSpPr>
            <p:nvPr/>
          </p:nvSpPr>
          <p:spPr bwMode="auto">
            <a:xfrm>
              <a:off x="2859" y="3006"/>
              <a:ext cx="240" cy="211"/>
            </a:xfrm>
            <a:custGeom>
              <a:avLst/>
              <a:gdLst>
                <a:gd name="T0" fmla="*/ 0 w 240"/>
                <a:gd name="T1" fmla="*/ 211 h 211"/>
                <a:gd name="T2" fmla="*/ 0 w 240"/>
                <a:gd name="T3" fmla="*/ 194 h 211"/>
                <a:gd name="T4" fmla="*/ 0 w 240"/>
                <a:gd name="T5" fmla="*/ 194 h 211"/>
                <a:gd name="T6" fmla="*/ 0 w 240"/>
                <a:gd name="T7" fmla="*/ 194 h 211"/>
                <a:gd name="T8" fmla="*/ 0 w 240"/>
                <a:gd name="T9" fmla="*/ 185 h 211"/>
                <a:gd name="T10" fmla="*/ 16 w 240"/>
                <a:gd name="T11" fmla="*/ 176 h 211"/>
                <a:gd name="T12" fmla="*/ 16 w 240"/>
                <a:gd name="T13" fmla="*/ 158 h 211"/>
                <a:gd name="T14" fmla="*/ 16 w 240"/>
                <a:gd name="T15" fmla="*/ 150 h 211"/>
                <a:gd name="T16" fmla="*/ 24 w 240"/>
                <a:gd name="T17" fmla="*/ 141 h 211"/>
                <a:gd name="T18" fmla="*/ 32 w 240"/>
                <a:gd name="T19" fmla="*/ 123 h 211"/>
                <a:gd name="T20" fmla="*/ 32 w 240"/>
                <a:gd name="T21" fmla="*/ 114 h 211"/>
                <a:gd name="T22" fmla="*/ 48 w 240"/>
                <a:gd name="T23" fmla="*/ 106 h 211"/>
                <a:gd name="T24" fmla="*/ 56 w 240"/>
                <a:gd name="T25" fmla="*/ 97 h 211"/>
                <a:gd name="T26" fmla="*/ 64 w 240"/>
                <a:gd name="T27" fmla="*/ 79 h 211"/>
                <a:gd name="T28" fmla="*/ 64 w 240"/>
                <a:gd name="T29" fmla="*/ 71 h 211"/>
                <a:gd name="T30" fmla="*/ 72 w 240"/>
                <a:gd name="T31" fmla="*/ 71 h 211"/>
                <a:gd name="T32" fmla="*/ 88 w 240"/>
                <a:gd name="T33" fmla="*/ 62 h 211"/>
                <a:gd name="T34" fmla="*/ 96 w 240"/>
                <a:gd name="T35" fmla="*/ 44 h 211"/>
                <a:gd name="T36" fmla="*/ 104 w 240"/>
                <a:gd name="T37" fmla="*/ 35 h 211"/>
                <a:gd name="T38" fmla="*/ 128 w 240"/>
                <a:gd name="T39" fmla="*/ 35 h 211"/>
                <a:gd name="T40" fmla="*/ 136 w 240"/>
                <a:gd name="T41" fmla="*/ 27 h 211"/>
                <a:gd name="T42" fmla="*/ 160 w 240"/>
                <a:gd name="T43" fmla="*/ 27 h 211"/>
                <a:gd name="T44" fmla="*/ 168 w 240"/>
                <a:gd name="T45" fmla="*/ 27 h 211"/>
                <a:gd name="T46" fmla="*/ 192 w 240"/>
                <a:gd name="T47" fmla="*/ 9 h 211"/>
                <a:gd name="T48" fmla="*/ 200 w 240"/>
                <a:gd name="T49" fmla="*/ 9 h 211"/>
                <a:gd name="T50" fmla="*/ 216 w 240"/>
                <a:gd name="T51" fmla="*/ 9 h 211"/>
                <a:gd name="T52" fmla="*/ 224 w 240"/>
                <a:gd name="T53" fmla="*/ 9 h 211"/>
                <a:gd name="T54" fmla="*/ 232 w 240"/>
                <a:gd name="T55" fmla="*/ 9 h 211"/>
                <a:gd name="T56" fmla="*/ 232 w 240"/>
                <a:gd name="T57" fmla="*/ 9 h 211"/>
                <a:gd name="T58" fmla="*/ 232 w 240"/>
                <a:gd name="T59" fmla="*/ 0 h 211"/>
                <a:gd name="T60" fmla="*/ 240 w 240"/>
                <a:gd name="T61" fmla="*/ 9 h 211"/>
                <a:gd name="T62" fmla="*/ 232 w 240"/>
                <a:gd name="T63" fmla="*/ 9 h 211"/>
                <a:gd name="T64" fmla="*/ 232 w 240"/>
                <a:gd name="T65" fmla="*/ 9 h 211"/>
                <a:gd name="T66" fmla="*/ 224 w 240"/>
                <a:gd name="T67" fmla="*/ 9 h 211"/>
                <a:gd name="T68" fmla="*/ 224 w 240"/>
                <a:gd name="T69" fmla="*/ 9 h 211"/>
                <a:gd name="T70" fmla="*/ 216 w 240"/>
                <a:gd name="T71" fmla="*/ 27 h 211"/>
                <a:gd name="T72" fmla="*/ 200 w 240"/>
                <a:gd name="T73" fmla="*/ 27 h 211"/>
                <a:gd name="T74" fmla="*/ 192 w 240"/>
                <a:gd name="T75" fmla="*/ 27 h 211"/>
                <a:gd name="T76" fmla="*/ 168 w 240"/>
                <a:gd name="T77" fmla="*/ 35 h 211"/>
                <a:gd name="T78" fmla="*/ 160 w 240"/>
                <a:gd name="T79" fmla="*/ 44 h 211"/>
                <a:gd name="T80" fmla="*/ 152 w 240"/>
                <a:gd name="T81" fmla="*/ 44 h 211"/>
                <a:gd name="T82" fmla="*/ 136 w 240"/>
                <a:gd name="T83" fmla="*/ 62 h 211"/>
                <a:gd name="T84" fmla="*/ 128 w 240"/>
                <a:gd name="T85" fmla="*/ 71 h 211"/>
                <a:gd name="T86" fmla="*/ 120 w 240"/>
                <a:gd name="T87" fmla="*/ 79 h 211"/>
                <a:gd name="T88" fmla="*/ 104 w 240"/>
                <a:gd name="T89" fmla="*/ 79 h 211"/>
                <a:gd name="T90" fmla="*/ 104 w 240"/>
                <a:gd name="T91" fmla="*/ 97 h 211"/>
                <a:gd name="T92" fmla="*/ 96 w 240"/>
                <a:gd name="T93" fmla="*/ 97 h 211"/>
                <a:gd name="T94" fmla="*/ 88 w 240"/>
                <a:gd name="T95" fmla="*/ 106 h 211"/>
                <a:gd name="T96" fmla="*/ 72 w 240"/>
                <a:gd name="T97" fmla="*/ 114 h 211"/>
                <a:gd name="T98" fmla="*/ 64 w 240"/>
                <a:gd name="T99" fmla="*/ 123 h 211"/>
                <a:gd name="T100" fmla="*/ 64 w 240"/>
                <a:gd name="T101" fmla="*/ 141 h 211"/>
                <a:gd name="T102" fmla="*/ 56 w 240"/>
                <a:gd name="T103" fmla="*/ 150 h 211"/>
                <a:gd name="T104" fmla="*/ 56 w 240"/>
                <a:gd name="T105" fmla="*/ 158 h 211"/>
                <a:gd name="T106" fmla="*/ 48 w 240"/>
                <a:gd name="T107" fmla="*/ 158 h 211"/>
                <a:gd name="T108" fmla="*/ 48 w 240"/>
                <a:gd name="T109" fmla="*/ 176 h 211"/>
                <a:gd name="T110" fmla="*/ 32 w 240"/>
                <a:gd name="T111" fmla="*/ 185 h 211"/>
                <a:gd name="T112" fmla="*/ 32 w 240"/>
                <a:gd name="T113" fmla="*/ 194 h 211"/>
                <a:gd name="T114" fmla="*/ 32 w 240"/>
                <a:gd name="T115" fmla="*/ 194 h 211"/>
                <a:gd name="T116" fmla="*/ 32 w 240"/>
                <a:gd name="T117" fmla="*/ 194 h 211"/>
                <a:gd name="T118" fmla="*/ 24 w 240"/>
                <a:gd name="T119" fmla="*/ 194 h 211"/>
                <a:gd name="T120" fmla="*/ 32 w 240"/>
                <a:gd name="T121" fmla="*/ 211 h 211"/>
                <a:gd name="T122" fmla="*/ 0 w 240"/>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0"/>
                <a:gd name="T187" fmla="*/ 0 h 211"/>
                <a:gd name="T188" fmla="*/ 240 w 240"/>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0" h="211">
                  <a:moveTo>
                    <a:pt x="0" y="211"/>
                  </a:moveTo>
                  <a:lnTo>
                    <a:pt x="0" y="194"/>
                  </a:lnTo>
                  <a:lnTo>
                    <a:pt x="0" y="185"/>
                  </a:lnTo>
                  <a:lnTo>
                    <a:pt x="16" y="176"/>
                  </a:lnTo>
                  <a:lnTo>
                    <a:pt x="16" y="158"/>
                  </a:lnTo>
                  <a:lnTo>
                    <a:pt x="16" y="150"/>
                  </a:lnTo>
                  <a:lnTo>
                    <a:pt x="24" y="141"/>
                  </a:lnTo>
                  <a:lnTo>
                    <a:pt x="32" y="123"/>
                  </a:lnTo>
                  <a:lnTo>
                    <a:pt x="32" y="114"/>
                  </a:lnTo>
                  <a:lnTo>
                    <a:pt x="48" y="106"/>
                  </a:lnTo>
                  <a:lnTo>
                    <a:pt x="56" y="97"/>
                  </a:lnTo>
                  <a:lnTo>
                    <a:pt x="64" y="79"/>
                  </a:lnTo>
                  <a:lnTo>
                    <a:pt x="64" y="71"/>
                  </a:lnTo>
                  <a:lnTo>
                    <a:pt x="72" y="71"/>
                  </a:lnTo>
                  <a:lnTo>
                    <a:pt x="88" y="62"/>
                  </a:lnTo>
                  <a:lnTo>
                    <a:pt x="96" y="44"/>
                  </a:lnTo>
                  <a:lnTo>
                    <a:pt x="104" y="35"/>
                  </a:lnTo>
                  <a:lnTo>
                    <a:pt x="128" y="35"/>
                  </a:lnTo>
                  <a:lnTo>
                    <a:pt x="136" y="27"/>
                  </a:lnTo>
                  <a:lnTo>
                    <a:pt x="160" y="27"/>
                  </a:lnTo>
                  <a:lnTo>
                    <a:pt x="168" y="27"/>
                  </a:lnTo>
                  <a:lnTo>
                    <a:pt x="192" y="9"/>
                  </a:lnTo>
                  <a:lnTo>
                    <a:pt x="200" y="9"/>
                  </a:lnTo>
                  <a:lnTo>
                    <a:pt x="216" y="9"/>
                  </a:lnTo>
                  <a:lnTo>
                    <a:pt x="224" y="9"/>
                  </a:lnTo>
                  <a:lnTo>
                    <a:pt x="232" y="9"/>
                  </a:lnTo>
                  <a:lnTo>
                    <a:pt x="232" y="0"/>
                  </a:lnTo>
                  <a:lnTo>
                    <a:pt x="240" y="9"/>
                  </a:lnTo>
                  <a:lnTo>
                    <a:pt x="232" y="9"/>
                  </a:lnTo>
                  <a:lnTo>
                    <a:pt x="224" y="9"/>
                  </a:lnTo>
                  <a:lnTo>
                    <a:pt x="216" y="27"/>
                  </a:lnTo>
                  <a:lnTo>
                    <a:pt x="200" y="27"/>
                  </a:lnTo>
                  <a:lnTo>
                    <a:pt x="192" y="27"/>
                  </a:lnTo>
                  <a:lnTo>
                    <a:pt x="168" y="35"/>
                  </a:lnTo>
                  <a:lnTo>
                    <a:pt x="160" y="44"/>
                  </a:lnTo>
                  <a:lnTo>
                    <a:pt x="152" y="44"/>
                  </a:lnTo>
                  <a:lnTo>
                    <a:pt x="136" y="62"/>
                  </a:lnTo>
                  <a:lnTo>
                    <a:pt x="128" y="71"/>
                  </a:lnTo>
                  <a:lnTo>
                    <a:pt x="120" y="79"/>
                  </a:lnTo>
                  <a:lnTo>
                    <a:pt x="104" y="79"/>
                  </a:lnTo>
                  <a:lnTo>
                    <a:pt x="104" y="97"/>
                  </a:lnTo>
                  <a:lnTo>
                    <a:pt x="96" y="97"/>
                  </a:lnTo>
                  <a:lnTo>
                    <a:pt x="88" y="106"/>
                  </a:lnTo>
                  <a:lnTo>
                    <a:pt x="72" y="114"/>
                  </a:lnTo>
                  <a:lnTo>
                    <a:pt x="64" y="123"/>
                  </a:lnTo>
                  <a:lnTo>
                    <a:pt x="64" y="141"/>
                  </a:lnTo>
                  <a:lnTo>
                    <a:pt x="56" y="150"/>
                  </a:lnTo>
                  <a:lnTo>
                    <a:pt x="56" y="158"/>
                  </a:lnTo>
                  <a:lnTo>
                    <a:pt x="48" y="158"/>
                  </a:lnTo>
                  <a:lnTo>
                    <a:pt x="48" y="176"/>
                  </a:lnTo>
                  <a:lnTo>
                    <a:pt x="32" y="185"/>
                  </a:lnTo>
                  <a:lnTo>
                    <a:pt x="32" y="194"/>
                  </a:lnTo>
                  <a:lnTo>
                    <a:pt x="24" y="194"/>
                  </a:lnTo>
                  <a:lnTo>
                    <a:pt x="32" y="211"/>
                  </a:lnTo>
                  <a:lnTo>
                    <a:pt x="0"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17" name="Freeform 908"/>
            <p:cNvSpPr>
              <a:spLocks/>
            </p:cNvSpPr>
            <p:nvPr/>
          </p:nvSpPr>
          <p:spPr bwMode="auto">
            <a:xfrm>
              <a:off x="2859" y="3006"/>
              <a:ext cx="240" cy="211"/>
            </a:xfrm>
            <a:custGeom>
              <a:avLst/>
              <a:gdLst>
                <a:gd name="T0" fmla="*/ 0 w 240"/>
                <a:gd name="T1" fmla="*/ 211 h 211"/>
                <a:gd name="T2" fmla="*/ 0 w 240"/>
                <a:gd name="T3" fmla="*/ 194 h 211"/>
                <a:gd name="T4" fmla="*/ 0 w 240"/>
                <a:gd name="T5" fmla="*/ 194 h 211"/>
                <a:gd name="T6" fmla="*/ 0 w 240"/>
                <a:gd name="T7" fmla="*/ 194 h 211"/>
                <a:gd name="T8" fmla="*/ 0 w 240"/>
                <a:gd name="T9" fmla="*/ 185 h 211"/>
                <a:gd name="T10" fmla="*/ 16 w 240"/>
                <a:gd name="T11" fmla="*/ 176 h 211"/>
                <a:gd name="T12" fmla="*/ 16 w 240"/>
                <a:gd name="T13" fmla="*/ 158 h 211"/>
                <a:gd name="T14" fmla="*/ 16 w 240"/>
                <a:gd name="T15" fmla="*/ 150 h 211"/>
                <a:gd name="T16" fmla="*/ 24 w 240"/>
                <a:gd name="T17" fmla="*/ 141 h 211"/>
                <a:gd name="T18" fmla="*/ 32 w 240"/>
                <a:gd name="T19" fmla="*/ 123 h 211"/>
                <a:gd name="T20" fmla="*/ 32 w 240"/>
                <a:gd name="T21" fmla="*/ 114 h 211"/>
                <a:gd name="T22" fmla="*/ 48 w 240"/>
                <a:gd name="T23" fmla="*/ 106 h 211"/>
                <a:gd name="T24" fmla="*/ 56 w 240"/>
                <a:gd name="T25" fmla="*/ 97 h 211"/>
                <a:gd name="T26" fmla="*/ 64 w 240"/>
                <a:gd name="T27" fmla="*/ 79 h 211"/>
                <a:gd name="T28" fmla="*/ 64 w 240"/>
                <a:gd name="T29" fmla="*/ 71 h 211"/>
                <a:gd name="T30" fmla="*/ 72 w 240"/>
                <a:gd name="T31" fmla="*/ 71 h 211"/>
                <a:gd name="T32" fmla="*/ 88 w 240"/>
                <a:gd name="T33" fmla="*/ 62 h 211"/>
                <a:gd name="T34" fmla="*/ 96 w 240"/>
                <a:gd name="T35" fmla="*/ 44 h 211"/>
                <a:gd name="T36" fmla="*/ 104 w 240"/>
                <a:gd name="T37" fmla="*/ 35 h 211"/>
                <a:gd name="T38" fmla="*/ 128 w 240"/>
                <a:gd name="T39" fmla="*/ 35 h 211"/>
                <a:gd name="T40" fmla="*/ 136 w 240"/>
                <a:gd name="T41" fmla="*/ 27 h 211"/>
                <a:gd name="T42" fmla="*/ 160 w 240"/>
                <a:gd name="T43" fmla="*/ 27 h 211"/>
                <a:gd name="T44" fmla="*/ 168 w 240"/>
                <a:gd name="T45" fmla="*/ 27 h 211"/>
                <a:gd name="T46" fmla="*/ 192 w 240"/>
                <a:gd name="T47" fmla="*/ 9 h 211"/>
                <a:gd name="T48" fmla="*/ 200 w 240"/>
                <a:gd name="T49" fmla="*/ 9 h 211"/>
                <a:gd name="T50" fmla="*/ 216 w 240"/>
                <a:gd name="T51" fmla="*/ 9 h 211"/>
                <a:gd name="T52" fmla="*/ 224 w 240"/>
                <a:gd name="T53" fmla="*/ 9 h 211"/>
                <a:gd name="T54" fmla="*/ 232 w 240"/>
                <a:gd name="T55" fmla="*/ 9 h 211"/>
                <a:gd name="T56" fmla="*/ 232 w 240"/>
                <a:gd name="T57" fmla="*/ 9 h 211"/>
                <a:gd name="T58" fmla="*/ 232 w 240"/>
                <a:gd name="T59" fmla="*/ 0 h 211"/>
                <a:gd name="T60" fmla="*/ 240 w 240"/>
                <a:gd name="T61" fmla="*/ 9 h 211"/>
                <a:gd name="T62" fmla="*/ 232 w 240"/>
                <a:gd name="T63" fmla="*/ 9 h 211"/>
                <a:gd name="T64" fmla="*/ 232 w 240"/>
                <a:gd name="T65" fmla="*/ 9 h 211"/>
                <a:gd name="T66" fmla="*/ 224 w 240"/>
                <a:gd name="T67" fmla="*/ 9 h 211"/>
                <a:gd name="T68" fmla="*/ 224 w 240"/>
                <a:gd name="T69" fmla="*/ 9 h 211"/>
                <a:gd name="T70" fmla="*/ 216 w 240"/>
                <a:gd name="T71" fmla="*/ 27 h 211"/>
                <a:gd name="T72" fmla="*/ 200 w 240"/>
                <a:gd name="T73" fmla="*/ 27 h 211"/>
                <a:gd name="T74" fmla="*/ 192 w 240"/>
                <a:gd name="T75" fmla="*/ 27 h 211"/>
                <a:gd name="T76" fmla="*/ 168 w 240"/>
                <a:gd name="T77" fmla="*/ 35 h 211"/>
                <a:gd name="T78" fmla="*/ 160 w 240"/>
                <a:gd name="T79" fmla="*/ 44 h 211"/>
                <a:gd name="T80" fmla="*/ 152 w 240"/>
                <a:gd name="T81" fmla="*/ 44 h 211"/>
                <a:gd name="T82" fmla="*/ 136 w 240"/>
                <a:gd name="T83" fmla="*/ 62 h 211"/>
                <a:gd name="T84" fmla="*/ 128 w 240"/>
                <a:gd name="T85" fmla="*/ 71 h 211"/>
                <a:gd name="T86" fmla="*/ 120 w 240"/>
                <a:gd name="T87" fmla="*/ 79 h 211"/>
                <a:gd name="T88" fmla="*/ 104 w 240"/>
                <a:gd name="T89" fmla="*/ 79 h 211"/>
                <a:gd name="T90" fmla="*/ 104 w 240"/>
                <a:gd name="T91" fmla="*/ 97 h 211"/>
                <a:gd name="T92" fmla="*/ 96 w 240"/>
                <a:gd name="T93" fmla="*/ 97 h 211"/>
                <a:gd name="T94" fmla="*/ 88 w 240"/>
                <a:gd name="T95" fmla="*/ 106 h 211"/>
                <a:gd name="T96" fmla="*/ 72 w 240"/>
                <a:gd name="T97" fmla="*/ 114 h 211"/>
                <a:gd name="T98" fmla="*/ 64 w 240"/>
                <a:gd name="T99" fmla="*/ 123 h 211"/>
                <a:gd name="T100" fmla="*/ 64 w 240"/>
                <a:gd name="T101" fmla="*/ 141 h 211"/>
                <a:gd name="T102" fmla="*/ 56 w 240"/>
                <a:gd name="T103" fmla="*/ 150 h 211"/>
                <a:gd name="T104" fmla="*/ 56 w 240"/>
                <a:gd name="T105" fmla="*/ 158 h 211"/>
                <a:gd name="T106" fmla="*/ 48 w 240"/>
                <a:gd name="T107" fmla="*/ 158 h 211"/>
                <a:gd name="T108" fmla="*/ 48 w 240"/>
                <a:gd name="T109" fmla="*/ 176 h 211"/>
                <a:gd name="T110" fmla="*/ 32 w 240"/>
                <a:gd name="T111" fmla="*/ 185 h 211"/>
                <a:gd name="T112" fmla="*/ 32 w 240"/>
                <a:gd name="T113" fmla="*/ 194 h 211"/>
                <a:gd name="T114" fmla="*/ 32 w 240"/>
                <a:gd name="T115" fmla="*/ 194 h 211"/>
                <a:gd name="T116" fmla="*/ 32 w 240"/>
                <a:gd name="T117" fmla="*/ 194 h 211"/>
                <a:gd name="T118" fmla="*/ 24 w 240"/>
                <a:gd name="T119" fmla="*/ 194 h 211"/>
                <a:gd name="T120" fmla="*/ 32 w 240"/>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0"/>
                <a:gd name="T184" fmla="*/ 0 h 211"/>
                <a:gd name="T185" fmla="*/ 240 w 240"/>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0" h="211">
                  <a:moveTo>
                    <a:pt x="0" y="211"/>
                  </a:moveTo>
                  <a:lnTo>
                    <a:pt x="0" y="194"/>
                  </a:lnTo>
                  <a:lnTo>
                    <a:pt x="0" y="185"/>
                  </a:lnTo>
                  <a:lnTo>
                    <a:pt x="16" y="176"/>
                  </a:lnTo>
                  <a:lnTo>
                    <a:pt x="16" y="158"/>
                  </a:lnTo>
                  <a:lnTo>
                    <a:pt x="16" y="150"/>
                  </a:lnTo>
                  <a:lnTo>
                    <a:pt x="24" y="141"/>
                  </a:lnTo>
                  <a:lnTo>
                    <a:pt x="32" y="123"/>
                  </a:lnTo>
                  <a:lnTo>
                    <a:pt x="32" y="114"/>
                  </a:lnTo>
                  <a:lnTo>
                    <a:pt x="48" y="106"/>
                  </a:lnTo>
                  <a:lnTo>
                    <a:pt x="56" y="97"/>
                  </a:lnTo>
                  <a:lnTo>
                    <a:pt x="64" y="79"/>
                  </a:lnTo>
                  <a:lnTo>
                    <a:pt x="64" y="71"/>
                  </a:lnTo>
                  <a:lnTo>
                    <a:pt x="72" y="71"/>
                  </a:lnTo>
                  <a:lnTo>
                    <a:pt x="88" y="62"/>
                  </a:lnTo>
                  <a:lnTo>
                    <a:pt x="96" y="44"/>
                  </a:lnTo>
                  <a:lnTo>
                    <a:pt x="104" y="35"/>
                  </a:lnTo>
                  <a:lnTo>
                    <a:pt x="128" y="35"/>
                  </a:lnTo>
                  <a:lnTo>
                    <a:pt x="136" y="27"/>
                  </a:lnTo>
                  <a:lnTo>
                    <a:pt x="160" y="27"/>
                  </a:lnTo>
                  <a:lnTo>
                    <a:pt x="168" y="27"/>
                  </a:lnTo>
                  <a:lnTo>
                    <a:pt x="192" y="9"/>
                  </a:lnTo>
                  <a:lnTo>
                    <a:pt x="200" y="9"/>
                  </a:lnTo>
                  <a:lnTo>
                    <a:pt x="216" y="9"/>
                  </a:lnTo>
                  <a:lnTo>
                    <a:pt x="224" y="9"/>
                  </a:lnTo>
                  <a:lnTo>
                    <a:pt x="232" y="9"/>
                  </a:lnTo>
                  <a:lnTo>
                    <a:pt x="232" y="0"/>
                  </a:lnTo>
                  <a:lnTo>
                    <a:pt x="240" y="9"/>
                  </a:lnTo>
                  <a:lnTo>
                    <a:pt x="232" y="9"/>
                  </a:lnTo>
                  <a:lnTo>
                    <a:pt x="224" y="9"/>
                  </a:lnTo>
                  <a:lnTo>
                    <a:pt x="216" y="27"/>
                  </a:lnTo>
                  <a:lnTo>
                    <a:pt x="200" y="27"/>
                  </a:lnTo>
                  <a:lnTo>
                    <a:pt x="192" y="27"/>
                  </a:lnTo>
                  <a:lnTo>
                    <a:pt x="168" y="35"/>
                  </a:lnTo>
                  <a:lnTo>
                    <a:pt x="160" y="44"/>
                  </a:lnTo>
                  <a:lnTo>
                    <a:pt x="152" y="44"/>
                  </a:lnTo>
                  <a:lnTo>
                    <a:pt x="136" y="62"/>
                  </a:lnTo>
                  <a:lnTo>
                    <a:pt x="128" y="71"/>
                  </a:lnTo>
                  <a:lnTo>
                    <a:pt x="120" y="79"/>
                  </a:lnTo>
                  <a:lnTo>
                    <a:pt x="104" y="79"/>
                  </a:lnTo>
                  <a:lnTo>
                    <a:pt x="104" y="97"/>
                  </a:lnTo>
                  <a:lnTo>
                    <a:pt x="96" y="97"/>
                  </a:lnTo>
                  <a:lnTo>
                    <a:pt x="88" y="106"/>
                  </a:lnTo>
                  <a:lnTo>
                    <a:pt x="72" y="114"/>
                  </a:lnTo>
                  <a:lnTo>
                    <a:pt x="64" y="123"/>
                  </a:lnTo>
                  <a:lnTo>
                    <a:pt x="64" y="141"/>
                  </a:lnTo>
                  <a:lnTo>
                    <a:pt x="56" y="150"/>
                  </a:lnTo>
                  <a:lnTo>
                    <a:pt x="56" y="158"/>
                  </a:lnTo>
                  <a:lnTo>
                    <a:pt x="48" y="158"/>
                  </a:lnTo>
                  <a:lnTo>
                    <a:pt x="48" y="176"/>
                  </a:lnTo>
                  <a:lnTo>
                    <a:pt x="32" y="185"/>
                  </a:lnTo>
                  <a:lnTo>
                    <a:pt x="32" y="194"/>
                  </a:lnTo>
                  <a:lnTo>
                    <a:pt x="24" y="194"/>
                  </a:lnTo>
                  <a:lnTo>
                    <a:pt x="32"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18" name="Freeform 909"/>
            <p:cNvSpPr>
              <a:spLocks/>
            </p:cNvSpPr>
            <p:nvPr/>
          </p:nvSpPr>
          <p:spPr bwMode="auto">
            <a:xfrm>
              <a:off x="2675" y="2962"/>
              <a:ext cx="200" cy="255"/>
            </a:xfrm>
            <a:custGeom>
              <a:avLst/>
              <a:gdLst>
                <a:gd name="T0" fmla="*/ 152 w 200"/>
                <a:gd name="T1" fmla="*/ 255 h 255"/>
                <a:gd name="T2" fmla="*/ 144 w 200"/>
                <a:gd name="T3" fmla="*/ 238 h 255"/>
                <a:gd name="T4" fmla="*/ 144 w 200"/>
                <a:gd name="T5" fmla="*/ 238 h 255"/>
                <a:gd name="T6" fmla="*/ 144 w 200"/>
                <a:gd name="T7" fmla="*/ 238 h 255"/>
                <a:gd name="T8" fmla="*/ 144 w 200"/>
                <a:gd name="T9" fmla="*/ 229 h 255"/>
                <a:gd name="T10" fmla="*/ 144 w 200"/>
                <a:gd name="T11" fmla="*/ 229 h 255"/>
                <a:gd name="T12" fmla="*/ 144 w 200"/>
                <a:gd name="T13" fmla="*/ 220 h 255"/>
                <a:gd name="T14" fmla="*/ 144 w 200"/>
                <a:gd name="T15" fmla="*/ 202 h 255"/>
                <a:gd name="T16" fmla="*/ 136 w 200"/>
                <a:gd name="T17" fmla="*/ 194 h 255"/>
                <a:gd name="T18" fmla="*/ 136 w 200"/>
                <a:gd name="T19" fmla="*/ 194 h 255"/>
                <a:gd name="T20" fmla="*/ 136 w 200"/>
                <a:gd name="T21" fmla="*/ 185 h 255"/>
                <a:gd name="T22" fmla="*/ 120 w 200"/>
                <a:gd name="T23" fmla="*/ 167 h 255"/>
                <a:gd name="T24" fmla="*/ 120 w 200"/>
                <a:gd name="T25" fmla="*/ 158 h 255"/>
                <a:gd name="T26" fmla="*/ 112 w 200"/>
                <a:gd name="T27" fmla="*/ 150 h 255"/>
                <a:gd name="T28" fmla="*/ 112 w 200"/>
                <a:gd name="T29" fmla="*/ 150 h 255"/>
                <a:gd name="T30" fmla="*/ 112 w 200"/>
                <a:gd name="T31" fmla="*/ 150 h 255"/>
                <a:gd name="T32" fmla="*/ 104 w 200"/>
                <a:gd name="T33" fmla="*/ 123 h 255"/>
                <a:gd name="T34" fmla="*/ 88 w 200"/>
                <a:gd name="T35" fmla="*/ 115 h 255"/>
                <a:gd name="T36" fmla="*/ 80 w 200"/>
                <a:gd name="T37" fmla="*/ 106 h 255"/>
                <a:gd name="T38" fmla="*/ 72 w 200"/>
                <a:gd name="T39" fmla="*/ 88 h 255"/>
                <a:gd name="T40" fmla="*/ 56 w 200"/>
                <a:gd name="T41" fmla="*/ 79 h 255"/>
                <a:gd name="T42" fmla="*/ 48 w 200"/>
                <a:gd name="T43" fmla="*/ 71 h 255"/>
                <a:gd name="T44" fmla="*/ 40 w 200"/>
                <a:gd name="T45" fmla="*/ 53 h 255"/>
                <a:gd name="T46" fmla="*/ 40 w 200"/>
                <a:gd name="T47" fmla="*/ 44 h 255"/>
                <a:gd name="T48" fmla="*/ 32 w 200"/>
                <a:gd name="T49" fmla="*/ 35 h 255"/>
                <a:gd name="T50" fmla="*/ 16 w 200"/>
                <a:gd name="T51" fmla="*/ 27 h 255"/>
                <a:gd name="T52" fmla="*/ 8 w 200"/>
                <a:gd name="T53" fmla="*/ 9 h 255"/>
                <a:gd name="T54" fmla="*/ 8 w 200"/>
                <a:gd name="T55" fmla="*/ 9 h 255"/>
                <a:gd name="T56" fmla="*/ 8 w 200"/>
                <a:gd name="T57" fmla="*/ 9 h 255"/>
                <a:gd name="T58" fmla="*/ 0 w 200"/>
                <a:gd name="T59" fmla="*/ 0 h 255"/>
                <a:gd name="T60" fmla="*/ 8 w 200"/>
                <a:gd name="T61" fmla="*/ 9 h 255"/>
                <a:gd name="T62" fmla="*/ 8 w 200"/>
                <a:gd name="T63" fmla="*/ 9 h 255"/>
                <a:gd name="T64" fmla="*/ 8 w 200"/>
                <a:gd name="T65" fmla="*/ 9 h 255"/>
                <a:gd name="T66" fmla="*/ 8 w 200"/>
                <a:gd name="T67" fmla="*/ 9 h 255"/>
                <a:gd name="T68" fmla="*/ 16 w 200"/>
                <a:gd name="T69" fmla="*/ 9 h 255"/>
                <a:gd name="T70" fmla="*/ 32 w 200"/>
                <a:gd name="T71" fmla="*/ 9 h 255"/>
                <a:gd name="T72" fmla="*/ 40 w 200"/>
                <a:gd name="T73" fmla="*/ 27 h 255"/>
                <a:gd name="T74" fmla="*/ 48 w 200"/>
                <a:gd name="T75" fmla="*/ 27 h 255"/>
                <a:gd name="T76" fmla="*/ 56 w 200"/>
                <a:gd name="T77" fmla="*/ 27 h 255"/>
                <a:gd name="T78" fmla="*/ 72 w 200"/>
                <a:gd name="T79" fmla="*/ 35 h 255"/>
                <a:gd name="T80" fmla="*/ 80 w 200"/>
                <a:gd name="T81" fmla="*/ 44 h 255"/>
                <a:gd name="T82" fmla="*/ 88 w 200"/>
                <a:gd name="T83" fmla="*/ 44 h 255"/>
                <a:gd name="T84" fmla="*/ 104 w 200"/>
                <a:gd name="T85" fmla="*/ 53 h 255"/>
                <a:gd name="T86" fmla="*/ 112 w 200"/>
                <a:gd name="T87" fmla="*/ 71 h 255"/>
                <a:gd name="T88" fmla="*/ 120 w 200"/>
                <a:gd name="T89" fmla="*/ 71 h 255"/>
                <a:gd name="T90" fmla="*/ 136 w 200"/>
                <a:gd name="T91" fmla="*/ 79 h 255"/>
                <a:gd name="T92" fmla="*/ 136 w 200"/>
                <a:gd name="T93" fmla="*/ 88 h 255"/>
                <a:gd name="T94" fmla="*/ 144 w 200"/>
                <a:gd name="T95" fmla="*/ 106 h 255"/>
                <a:gd name="T96" fmla="*/ 152 w 200"/>
                <a:gd name="T97" fmla="*/ 115 h 255"/>
                <a:gd name="T98" fmla="*/ 152 w 200"/>
                <a:gd name="T99" fmla="*/ 141 h 255"/>
                <a:gd name="T100" fmla="*/ 168 w 200"/>
                <a:gd name="T101" fmla="*/ 150 h 255"/>
                <a:gd name="T102" fmla="*/ 176 w 200"/>
                <a:gd name="T103" fmla="*/ 158 h 255"/>
                <a:gd name="T104" fmla="*/ 176 w 200"/>
                <a:gd name="T105" fmla="*/ 185 h 255"/>
                <a:gd name="T106" fmla="*/ 176 w 200"/>
                <a:gd name="T107" fmla="*/ 194 h 255"/>
                <a:gd name="T108" fmla="*/ 184 w 200"/>
                <a:gd name="T109" fmla="*/ 202 h 255"/>
                <a:gd name="T110" fmla="*/ 184 w 200"/>
                <a:gd name="T111" fmla="*/ 220 h 255"/>
                <a:gd name="T112" fmla="*/ 184 w 200"/>
                <a:gd name="T113" fmla="*/ 229 h 255"/>
                <a:gd name="T114" fmla="*/ 184 w 200"/>
                <a:gd name="T115" fmla="*/ 238 h 255"/>
                <a:gd name="T116" fmla="*/ 184 w 200"/>
                <a:gd name="T117" fmla="*/ 238 h 255"/>
                <a:gd name="T118" fmla="*/ 184 w 200"/>
                <a:gd name="T119" fmla="*/ 238 h 255"/>
                <a:gd name="T120" fmla="*/ 200 w 200"/>
                <a:gd name="T121" fmla="*/ 255 h 255"/>
                <a:gd name="T122" fmla="*/ 152 w 200"/>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0"/>
                <a:gd name="T187" fmla="*/ 0 h 255"/>
                <a:gd name="T188" fmla="*/ 200 w 200"/>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0" h="255">
                  <a:moveTo>
                    <a:pt x="152" y="255"/>
                  </a:moveTo>
                  <a:lnTo>
                    <a:pt x="144" y="238"/>
                  </a:lnTo>
                  <a:lnTo>
                    <a:pt x="144" y="229"/>
                  </a:lnTo>
                  <a:lnTo>
                    <a:pt x="144" y="220"/>
                  </a:lnTo>
                  <a:lnTo>
                    <a:pt x="144" y="202"/>
                  </a:lnTo>
                  <a:lnTo>
                    <a:pt x="136" y="194"/>
                  </a:lnTo>
                  <a:lnTo>
                    <a:pt x="136" y="185"/>
                  </a:lnTo>
                  <a:lnTo>
                    <a:pt x="120" y="167"/>
                  </a:lnTo>
                  <a:lnTo>
                    <a:pt x="120" y="158"/>
                  </a:lnTo>
                  <a:lnTo>
                    <a:pt x="112" y="150"/>
                  </a:lnTo>
                  <a:lnTo>
                    <a:pt x="104" y="123"/>
                  </a:lnTo>
                  <a:lnTo>
                    <a:pt x="88" y="115"/>
                  </a:lnTo>
                  <a:lnTo>
                    <a:pt x="80" y="106"/>
                  </a:lnTo>
                  <a:lnTo>
                    <a:pt x="72" y="88"/>
                  </a:lnTo>
                  <a:lnTo>
                    <a:pt x="56" y="79"/>
                  </a:lnTo>
                  <a:lnTo>
                    <a:pt x="48" y="71"/>
                  </a:lnTo>
                  <a:lnTo>
                    <a:pt x="40" y="53"/>
                  </a:lnTo>
                  <a:lnTo>
                    <a:pt x="40" y="44"/>
                  </a:lnTo>
                  <a:lnTo>
                    <a:pt x="32" y="35"/>
                  </a:lnTo>
                  <a:lnTo>
                    <a:pt x="16" y="27"/>
                  </a:lnTo>
                  <a:lnTo>
                    <a:pt x="8" y="9"/>
                  </a:lnTo>
                  <a:lnTo>
                    <a:pt x="0" y="0"/>
                  </a:lnTo>
                  <a:lnTo>
                    <a:pt x="8" y="9"/>
                  </a:lnTo>
                  <a:lnTo>
                    <a:pt x="16" y="9"/>
                  </a:lnTo>
                  <a:lnTo>
                    <a:pt x="32" y="9"/>
                  </a:lnTo>
                  <a:lnTo>
                    <a:pt x="40" y="27"/>
                  </a:lnTo>
                  <a:lnTo>
                    <a:pt x="48" y="27"/>
                  </a:lnTo>
                  <a:lnTo>
                    <a:pt x="56" y="27"/>
                  </a:lnTo>
                  <a:lnTo>
                    <a:pt x="72" y="35"/>
                  </a:lnTo>
                  <a:lnTo>
                    <a:pt x="80" y="44"/>
                  </a:lnTo>
                  <a:lnTo>
                    <a:pt x="88" y="44"/>
                  </a:lnTo>
                  <a:lnTo>
                    <a:pt x="104" y="53"/>
                  </a:lnTo>
                  <a:lnTo>
                    <a:pt x="112" y="71"/>
                  </a:lnTo>
                  <a:lnTo>
                    <a:pt x="120" y="71"/>
                  </a:lnTo>
                  <a:lnTo>
                    <a:pt x="136" y="79"/>
                  </a:lnTo>
                  <a:lnTo>
                    <a:pt x="136" y="88"/>
                  </a:lnTo>
                  <a:lnTo>
                    <a:pt x="144" y="106"/>
                  </a:lnTo>
                  <a:lnTo>
                    <a:pt x="152" y="115"/>
                  </a:lnTo>
                  <a:lnTo>
                    <a:pt x="152" y="141"/>
                  </a:lnTo>
                  <a:lnTo>
                    <a:pt x="168" y="150"/>
                  </a:lnTo>
                  <a:lnTo>
                    <a:pt x="176" y="158"/>
                  </a:lnTo>
                  <a:lnTo>
                    <a:pt x="176" y="185"/>
                  </a:lnTo>
                  <a:lnTo>
                    <a:pt x="176" y="194"/>
                  </a:lnTo>
                  <a:lnTo>
                    <a:pt x="184" y="202"/>
                  </a:lnTo>
                  <a:lnTo>
                    <a:pt x="184" y="220"/>
                  </a:lnTo>
                  <a:lnTo>
                    <a:pt x="184" y="229"/>
                  </a:lnTo>
                  <a:lnTo>
                    <a:pt x="184" y="238"/>
                  </a:lnTo>
                  <a:lnTo>
                    <a:pt x="200" y="255"/>
                  </a:lnTo>
                  <a:lnTo>
                    <a:pt x="152"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19" name="Freeform 910"/>
            <p:cNvSpPr>
              <a:spLocks/>
            </p:cNvSpPr>
            <p:nvPr/>
          </p:nvSpPr>
          <p:spPr bwMode="auto">
            <a:xfrm>
              <a:off x="2675" y="2962"/>
              <a:ext cx="200" cy="255"/>
            </a:xfrm>
            <a:custGeom>
              <a:avLst/>
              <a:gdLst>
                <a:gd name="T0" fmla="*/ 152 w 200"/>
                <a:gd name="T1" fmla="*/ 255 h 255"/>
                <a:gd name="T2" fmla="*/ 144 w 200"/>
                <a:gd name="T3" fmla="*/ 238 h 255"/>
                <a:gd name="T4" fmla="*/ 144 w 200"/>
                <a:gd name="T5" fmla="*/ 238 h 255"/>
                <a:gd name="T6" fmla="*/ 144 w 200"/>
                <a:gd name="T7" fmla="*/ 238 h 255"/>
                <a:gd name="T8" fmla="*/ 144 w 200"/>
                <a:gd name="T9" fmla="*/ 229 h 255"/>
                <a:gd name="T10" fmla="*/ 144 w 200"/>
                <a:gd name="T11" fmla="*/ 229 h 255"/>
                <a:gd name="T12" fmla="*/ 144 w 200"/>
                <a:gd name="T13" fmla="*/ 220 h 255"/>
                <a:gd name="T14" fmla="*/ 144 w 200"/>
                <a:gd name="T15" fmla="*/ 202 h 255"/>
                <a:gd name="T16" fmla="*/ 136 w 200"/>
                <a:gd name="T17" fmla="*/ 194 h 255"/>
                <a:gd name="T18" fmla="*/ 136 w 200"/>
                <a:gd name="T19" fmla="*/ 194 h 255"/>
                <a:gd name="T20" fmla="*/ 136 w 200"/>
                <a:gd name="T21" fmla="*/ 185 h 255"/>
                <a:gd name="T22" fmla="*/ 120 w 200"/>
                <a:gd name="T23" fmla="*/ 167 h 255"/>
                <a:gd name="T24" fmla="*/ 120 w 200"/>
                <a:gd name="T25" fmla="*/ 158 h 255"/>
                <a:gd name="T26" fmla="*/ 112 w 200"/>
                <a:gd name="T27" fmla="*/ 150 h 255"/>
                <a:gd name="T28" fmla="*/ 112 w 200"/>
                <a:gd name="T29" fmla="*/ 150 h 255"/>
                <a:gd name="T30" fmla="*/ 112 w 200"/>
                <a:gd name="T31" fmla="*/ 150 h 255"/>
                <a:gd name="T32" fmla="*/ 104 w 200"/>
                <a:gd name="T33" fmla="*/ 123 h 255"/>
                <a:gd name="T34" fmla="*/ 88 w 200"/>
                <a:gd name="T35" fmla="*/ 115 h 255"/>
                <a:gd name="T36" fmla="*/ 80 w 200"/>
                <a:gd name="T37" fmla="*/ 106 h 255"/>
                <a:gd name="T38" fmla="*/ 72 w 200"/>
                <a:gd name="T39" fmla="*/ 88 h 255"/>
                <a:gd name="T40" fmla="*/ 56 w 200"/>
                <a:gd name="T41" fmla="*/ 79 h 255"/>
                <a:gd name="T42" fmla="*/ 48 w 200"/>
                <a:gd name="T43" fmla="*/ 71 h 255"/>
                <a:gd name="T44" fmla="*/ 40 w 200"/>
                <a:gd name="T45" fmla="*/ 53 h 255"/>
                <a:gd name="T46" fmla="*/ 40 w 200"/>
                <a:gd name="T47" fmla="*/ 44 h 255"/>
                <a:gd name="T48" fmla="*/ 32 w 200"/>
                <a:gd name="T49" fmla="*/ 35 h 255"/>
                <a:gd name="T50" fmla="*/ 16 w 200"/>
                <a:gd name="T51" fmla="*/ 27 h 255"/>
                <a:gd name="T52" fmla="*/ 8 w 200"/>
                <a:gd name="T53" fmla="*/ 9 h 255"/>
                <a:gd name="T54" fmla="*/ 8 w 200"/>
                <a:gd name="T55" fmla="*/ 9 h 255"/>
                <a:gd name="T56" fmla="*/ 8 w 200"/>
                <a:gd name="T57" fmla="*/ 9 h 255"/>
                <a:gd name="T58" fmla="*/ 0 w 200"/>
                <a:gd name="T59" fmla="*/ 0 h 255"/>
                <a:gd name="T60" fmla="*/ 8 w 200"/>
                <a:gd name="T61" fmla="*/ 9 h 255"/>
                <a:gd name="T62" fmla="*/ 8 w 200"/>
                <a:gd name="T63" fmla="*/ 9 h 255"/>
                <a:gd name="T64" fmla="*/ 8 w 200"/>
                <a:gd name="T65" fmla="*/ 9 h 255"/>
                <a:gd name="T66" fmla="*/ 8 w 200"/>
                <a:gd name="T67" fmla="*/ 9 h 255"/>
                <a:gd name="T68" fmla="*/ 16 w 200"/>
                <a:gd name="T69" fmla="*/ 9 h 255"/>
                <a:gd name="T70" fmla="*/ 32 w 200"/>
                <a:gd name="T71" fmla="*/ 9 h 255"/>
                <a:gd name="T72" fmla="*/ 40 w 200"/>
                <a:gd name="T73" fmla="*/ 27 h 255"/>
                <a:gd name="T74" fmla="*/ 48 w 200"/>
                <a:gd name="T75" fmla="*/ 27 h 255"/>
                <a:gd name="T76" fmla="*/ 56 w 200"/>
                <a:gd name="T77" fmla="*/ 27 h 255"/>
                <a:gd name="T78" fmla="*/ 72 w 200"/>
                <a:gd name="T79" fmla="*/ 35 h 255"/>
                <a:gd name="T80" fmla="*/ 80 w 200"/>
                <a:gd name="T81" fmla="*/ 44 h 255"/>
                <a:gd name="T82" fmla="*/ 88 w 200"/>
                <a:gd name="T83" fmla="*/ 44 h 255"/>
                <a:gd name="T84" fmla="*/ 104 w 200"/>
                <a:gd name="T85" fmla="*/ 53 h 255"/>
                <a:gd name="T86" fmla="*/ 112 w 200"/>
                <a:gd name="T87" fmla="*/ 71 h 255"/>
                <a:gd name="T88" fmla="*/ 120 w 200"/>
                <a:gd name="T89" fmla="*/ 71 h 255"/>
                <a:gd name="T90" fmla="*/ 136 w 200"/>
                <a:gd name="T91" fmla="*/ 79 h 255"/>
                <a:gd name="T92" fmla="*/ 136 w 200"/>
                <a:gd name="T93" fmla="*/ 88 h 255"/>
                <a:gd name="T94" fmla="*/ 144 w 200"/>
                <a:gd name="T95" fmla="*/ 106 h 255"/>
                <a:gd name="T96" fmla="*/ 152 w 200"/>
                <a:gd name="T97" fmla="*/ 115 h 255"/>
                <a:gd name="T98" fmla="*/ 152 w 200"/>
                <a:gd name="T99" fmla="*/ 141 h 255"/>
                <a:gd name="T100" fmla="*/ 168 w 200"/>
                <a:gd name="T101" fmla="*/ 150 h 255"/>
                <a:gd name="T102" fmla="*/ 176 w 200"/>
                <a:gd name="T103" fmla="*/ 158 h 255"/>
                <a:gd name="T104" fmla="*/ 176 w 200"/>
                <a:gd name="T105" fmla="*/ 185 h 255"/>
                <a:gd name="T106" fmla="*/ 176 w 200"/>
                <a:gd name="T107" fmla="*/ 194 h 255"/>
                <a:gd name="T108" fmla="*/ 184 w 200"/>
                <a:gd name="T109" fmla="*/ 202 h 255"/>
                <a:gd name="T110" fmla="*/ 184 w 200"/>
                <a:gd name="T111" fmla="*/ 220 h 255"/>
                <a:gd name="T112" fmla="*/ 184 w 200"/>
                <a:gd name="T113" fmla="*/ 229 h 255"/>
                <a:gd name="T114" fmla="*/ 184 w 200"/>
                <a:gd name="T115" fmla="*/ 238 h 255"/>
                <a:gd name="T116" fmla="*/ 184 w 200"/>
                <a:gd name="T117" fmla="*/ 238 h 255"/>
                <a:gd name="T118" fmla="*/ 184 w 200"/>
                <a:gd name="T119" fmla="*/ 238 h 255"/>
                <a:gd name="T120" fmla="*/ 200 w 200"/>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0"/>
                <a:gd name="T184" fmla="*/ 0 h 255"/>
                <a:gd name="T185" fmla="*/ 200 w 200"/>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0" h="255">
                  <a:moveTo>
                    <a:pt x="152" y="255"/>
                  </a:moveTo>
                  <a:lnTo>
                    <a:pt x="144" y="238"/>
                  </a:lnTo>
                  <a:lnTo>
                    <a:pt x="144" y="229"/>
                  </a:lnTo>
                  <a:lnTo>
                    <a:pt x="144" y="220"/>
                  </a:lnTo>
                  <a:lnTo>
                    <a:pt x="144" y="202"/>
                  </a:lnTo>
                  <a:lnTo>
                    <a:pt x="136" y="194"/>
                  </a:lnTo>
                  <a:lnTo>
                    <a:pt x="136" y="185"/>
                  </a:lnTo>
                  <a:lnTo>
                    <a:pt x="120" y="167"/>
                  </a:lnTo>
                  <a:lnTo>
                    <a:pt x="120" y="158"/>
                  </a:lnTo>
                  <a:lnTo>
                    <a:pt x="112" y="150"/>
                  </a:lnTo>
                  <a:lnTo>
                    <a:pt x="104" y="123"/>
                  </a:lnTo>
                  <a:lnTo>
                    <a:pt x="88" y="115"/>
                  </a:lnTo>
                  <a:lnTo>
                    <a:pt x="80" y="106"/>
                  </a:lnTo>
                  <a:lnTo>
                    <a:pt x="72" y="88"/>
                  </a:lnTo>
                  <a:lnTo>
                    <a:pt x="56" y="79"/>
                  </a:lnTo>
                  <a:lnTo>
                    <a:pt x="48" y="71"/>
                  </a:lnTo>
                  <a:lnTo>
                    <a:pt x="40" y="53"/>
                  </a:lnTo>
                  <a:lnTo>
                    <a:pt x="40" y="44"/>
                  </a:lnTo>
                  <a:lnTo>
                    <a:pt x="32" y="35"/>
                  </a:lnTo>
                  <a:lnTo>
                    <a:pt x="16" y="27"/>
                  </a:lnTo>
                  <a:lnTo>
                    <a:pt x="8" y="9"/>
                  </a:lnTo>
                  <a:lnTo>
                    <a:pt x="0" y="0"/>
                  </a:lnTo>
                  <a:lnTo>
                    <a:pt x="8" y="9"/>
                  </a:lnTo>
                  <a:lnTo>
                    <a:pt x="16" y="9"/>
                  </a:lnTo>
                  <a:lnTo>
                    <a:pt x="32" y="9"/>
                  </a:lnTo>
                  <a:lnTo>
                    <a:pt x="40" y="27"/>
                  </a:lnTo>
                  <a:lnTo>
                    <a:pt x="48" y="27"/>
                  </a:lnTo>
                  <a:lnTo>
                    <a:pt x="56" y="27"/>
                  </a:lnTo>
                  <a:lnTo>
                    <a:pt x="72" y="35"/>
                  </a:lnTo>
                  <a:lnTo>
                    <a:pt x="80" y="44"/>
                  </a:lnTo>
                  <a:lnTo>
                    <a:pt x="88" y="44"/>
                  </a:lnTo>
                  <a:lnTo>
                    <a:pt x="104" y="53"/>
                  </a:lnTo>
                  <a:lnTo>
                    <a:pt x="112" y="71"/>
                  </a:lnTo>
                  <a:lnTo>
                    <a:pt x="120" y="71"/>
                  </a:lnTo>
                  <a:lnTo>
                    <a:pt x="136" y="79"/>
                  </a:lnTo>
                  <a:lnTo>
                    <a:pt x="136" y="88"/>
                  </a:lnTo>
                  <a:lnTo>
                    <a:pt x="144" y="106"/>
                  </a:lnTo>
                  <a:lnTo>
                    <a:pt x="152" y="115"/>
                  </a:lnTo>
                  <a:lnTo>
                    <a:pt x="152" y="141"/>
                  </a:lnTo>
                  <a:lnTo>
                    <a:pt x="168" y="150"/>
                  </a:lnTo>
                  <a:lnTo>
                    <a:pt x="176" y="158"/>
                  </a:lnTo>
                  <a:lnTo>
                    <a:pt x="176" y="185"/>
                  </a:lnTo>
                  <a:lnTo>
                    <a:pt x="176" y="194"/>
                  </a:lnTo>
                  <a:lnTo>
                    <a:pt x="184" y="202"/>
                  </a:lnTo>
                  <a:lnTo>
                    <a:pt x="184" y="220"/>
                  </a:lnTo>
                  <a:lnTo>
                    <a:pt x="184" y="229"/>
                  </a:lnTo>
                  <a:lnTo>
                    <a:pt x="184" y="238"/>
                  </a:lnTo>
                  <a:lnTo>
                    <a:pt x="200"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20" name="Freeform 911"/>
            <p:cNvSpPr>
              <a:spLocks/>
            </p:cNvSpPr>
            <p:nvPr/>
          </p:nvSpPr>
          <p:spPr bwMode="auto">
            <a:xfrm>
              <a:off x="2611" y="2857"/>
              <a:ext cx="272" cy="360"/>
            </a:xfrm>
            <a:custGeom>
              <a:avLst/>
              <a:gdLst>
                <a:gd name="T0" fmla="*/ 232 w 272"/>
                <a:gd name="T1" fmla="*/ 343 h 360"/>
                <a:gd name="T2" fmla="*/ 232 w 272"/>
                <a:gd name="T3" fmla="*/ 334 h 360"/>
                <a:gd name="T4" fmla="*/ 232 w 272"/>
                <a:gd name="T5" fmla="*/ 299 h 360"/>
                <a:gd name="T6" fmla="*/ 216 w 272"/>
                <a:gd name="T7" fmla="*/ 263 h 360"/>
                <a:gd name="T8" fmla="*/ 208 w 272"/>
                <a:gd name="T9" fmla="*/ 220 h 360"/>
                <a:gd name="T10" fmla="*/ 200 w 272"/>
                <a:gd name="T11" fmla="*/ 176 h 360"/>
                <a:gd name="T12" fmla="*/ 184 w 272"/>
                <a:gd name="T13" fmla="*/ 140 h 360"/>
                <a:gd name="T14" fmla="*/ 176 w 272"/>
                <a:gd name="T15" fmla="*/ 132 h 360"/>
                <a:gd name="T16" fmla="*/ 144 w 272"/>
                <a:gd name="T17" fmla="*/ 96 h 360"/>
                <a:gd name="T18" fmla="*/ 120 w 272"/>
                <a:gd name="T19" fmla="*/ 70 h 360"/>
                <a:gd name="T20" fmla="*/ 104 w 272"/>
                <a:gd name="T21" fmla="*/ 61 h 360"/>
                <a:gd name="T22" fmla="*/ 80 w 272"/>
                <a:gd name="T23" fmla="*/ 35 h 360"/>
                <a:gd name="T24" fmla="*/ 48 w 272"/>
                <a:gd name="T25" fmla="*/ 26 h 360"/>
                <a:gd name="T26" fmla="*/ 32 w 272"/>
                <a:gd name="T27" fmla="*/ 17 h 360"/>
                <a:gd name="T28" fmla="*/ 0 w 272"/>
                <a:gd name="T29" fmla="*/ 0 h 360"/>
                <a:gd name="T30" fmla="*/ 0 w 272"/>
                <a:gd name="T31" fmla="*/ 0 h 360"/>
                <a:gd name="T32" fmla="*/ 0 w 272"/>
                <a:gd name="T33" fmla="*/ 0 h 360"/>
                <a:gd name="T34" fmla="*/ 16 w 272"/>
                <a:gd name="T35" fmla="*/ 0 h 360"/>
                <a:gd name="T36" fmla="*/ 40 w 272"/>
                <a:gd name="T37" fmla="*/ 0 h 360"/>
                <a:gd name="T38" fmla="*/ 72 w 272"/>
                <a:gd name="T39" fmla="*/ 17 h 360"/>
                <a:gd name="T40" fmla="*/ 104 w 272"/>
                <a:gd name="T41" fmla="*/ 17 h 360"/>
                <a:gd name="T42" fmla="*/ 136 w 272"/>
                <a:gd name="T43" fmla="*/ 26 h 360"/>
                <a:gd name="T44" fmla="*/ 152 w 272"/>
                <a:gd name="T45" fmla="*/ 35 h 360"/>
                <a:gd name="T46" fmla="*/ 176 w 272"/>
                <a:gd name="T47" fmla="*/ 44 h 360"/>
                <a:gd name="T48" fmla="*/ 184 w 272"/>
                <a:gd name="T49" fmla="*/ 70 h 360"/>
                <a:gd name="T50" fmla="*/ 208 w 272"/>
                <a:gd name="T51" fmla="*/ 96 h 360"/>
                <a:gd name="T52" fmla="*/ 232 w 272"/>
                <a:gd name="T53" fmla="*/ 105 h 360"/>
                <a:gd name="T54" fmla="*/ 240 w 272"/>
                <a:gd name="T55" fmla="*/ 132 h 360"/>
                <a:gd name="T56" fmla="*/ 248 w 272"/>
                <a:gd name="T57" fmla="*/ 149 h 360"/>
                <a:gd name="T58" fmla="*/ 264 w 272"/>
                <a:gd name="T59" fmla="*/ 176 h 360"/>
                <a:gd name="T60" fmla="*/ 272 w 272"/>
                <a:gd name="T61" fmla="*/ 193 h 360"/>
                <a:gd name="T62" fmla="*/ 272 w 272"/>
                <a:gd name="T63" fmla="*/ 220 h 360"/>
                <a:gd name="T64" fmla="*/ 272 w 272"/>
                <a:gd name="T65" fmla="*/ 246 h 360"/>
                <a:gd name="T66" fmla="*/ 272 w 272"/>
                <a:gd name="T67" fmla="*/ 272 h 360"/>
                <a:gd name="T68" fmla="*/ 272 w 272"/>
                <a:gd name="T69" fmla="*/ 299 h 360"/>
                <a:gd name="T70" fmla="*/ 272 w 272"/>
                <a:gd name="T71" fmla="*/ 334 h 360"/>
                <a:gd name="T72" fmla="*/ 272 w 272"/>
                <a:gd name="T73" fmla="*/ 343 h 360"/>
                <a:gd name="T74" fmla="*/ 264 w 272"/>
                <a:gd name="T75" fmla="*/ 343 h 360"/>
                <a:gd name="T76" fmla="*/ 240 w 272"/>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72"/>
                <a:gd name="T118" fmla="*/ 0 h 360"/>
                <a:gd name="T119" fmla="*/ 272 w 272"/>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72" h="360">
                  <a:moveTo>
                    <a:pt x="240" y="360"/>
                  </a:moveTo>
                  <a:lnTo>
                    <a:pt x="232" y="343"/>
                  </a:lnTo>
                  <a:lnTo>
                    <a:pt x="232" y="334"/>
                  </a:lnTo>
                  <a:lnTo>
                    <a:pt x="232" y="325"/>
                  </a:lnTo>
                  <a:lnTo>
                    <a:pt x="232" y="299"/>
                  </a:lnTo>
                  <a:lnTo>
                    <a:pt x="232" y="290"/>
                  </a:lnTo>
                  <a:lnTo>
                    <a:pt x="216" y="263"/>
                  </a:lnTo>
                  <a:lnTo>
                    <a:pt x="216" y="246"/>
                  </a:lnTo>
                  <a:lnTo>
                    <a:pt x="208" y="220"/>
                  </a:lnTo>
                  <a:lnTo>
                    <a:pt x="208" y="193"/>
                  </a:lnTo>
                  <a:lnTo>
                    <a:pt x="200" y="176"/>
                  </a:lnTo>
                  <a:lnTo>
                    <a:pt x="184" y="158"/>
                  </a:lnTo>
                  <a:lnTo>
                    <a:pt x="184" y="140"/>
                  </a:lnTo>
                  <a:lnTo>
                    <a:pt x="176" y="132"/>
                  </a:lnTo>
                  <a:lnTo>
                    <a:pt x="152" y="105"/>
                  </a:lnTo>
                  <a:lnTo>
                    <a:pt x="144" y="96"/>
                  </a:lnTo>
                  <a:lnTo>
                    <a:pt x="136" y="79"/>
                  </a:lnTo>
                  <a:lnTo>
                    <a:pt x="120" y="70"/>
                  </a:lnTo>
                  <a:lnTo>
                    <a:pt x="112" y="61"/>
                  </a:lnTo>
                  <a:lnTo>
                    <a:pt x="104" y="61"/>
                  </a:lnTo>
                  <a:lnTo>
                    <a:pt x="96" y="44"/>
                  </a:lnTo>
                  <a:lnTo>
                    <a:pt x="80" y="35"/>
                  </a:lnTo>
                  <a:lnTo>
                    <a:pt x="64" y="35"/>
                  </a:lnTo>
                  <a:lnTo>
                    <a:pt x="48" y="26"/>
                  </a:lnTo>
                  <a:lnTo>
                    <a:pt x="40" y="26"/>
                  </a:lnTo>
                  <a:lnTo>
                    <a:pt x="32" y="17"/>
                  </a:lnTo>
                  <a:lnTo>
                    <a:pt x="8" y="0"/>
                  </a:lnTo>
                  <a:lnTo>
                    <a:pt x="0" y="0"/>
                  </a:lnTo>
                  <a:lnTo>
                    <a:pt x="8" y="0"/>
                  </a:lnTo>
                  <a:lnTo>
                    <a:pt x="16" y="0"/>
                  </a:lnTo>
                  <a:lnTo>
                    <a:pt x="32" y="0"/>
                  </a:lnTo>
                  <a:lnTo>
                    <a:pt x="40" y="0"/>
                  </a:lnTo>
                  <a:lnTo>
                    <a:pt x="48" y="0"/>
                  </a:lnTo>
                  <a:lnTo>
                    <a:pt x="72" y="17"/>
                  </a:lnTo>
                  <a:lnTo>
                    <a:pt x="80" y="17"/>
                  </a:lnTo>
                  <a:lnTo>
                    <a:pt x="104" y="17"/>
                  </a:lnTo>
                  <a:lnTo>
                    <a:pt x="112" y="26"/>
                  </a:lnTo>
                  <a:lnTo>
                    <a:pt x="136" y="26"/>
                  </a:lnTo>
                  <a:lnTo>
                    <a:pt x="144" y="35"/>
                  </a:lnTo>
                  <a:lnTo>
                    <a:pt x="152" y="35"/>
                  </a:lnTo>
                  <a:lnTo>
                    <a:pt x="168" y="44"/>
                  </a:lnTo>
                  <a:lnTo>
                    <a:pt x="176" y="44"/>
                  </a:lnTo>
                  <a:lnTo>
                    <a:pt x="184" y="61"/>
                  </a:lnTo>
                  <a:lnTo>
                    <a:pt x="184" y="70"/>
                  </a:lnTo>
                  <a:lnTo>
                    <a:pt x="200" y="79"/>
                  </a:lnTo>
                  <a:lnTo>
                    <a:pt x="208" y="96"/>
                  </a:lnTo>
                  <a:lnTo>
                    <a:pt x="216" y="96"/>
                  </a:lnTo>
                  <a:lnTo>
                    <a:pt x="232" y="105"/>
                  </a:lnTo>
                  <a:lnTo>
                    <a:pt x="232" y="114"/>
                  </a:lnTo>
                  <a:lnTo>
                    <a:pt x="240" y="132"/>
                  </a:lnTo>
                  <a:lnTo>
                    <a:pt x="240" y="140"/>
                  </a:lnTo>
                  <a:lnTo>
                    <a:pt x="248" y="149"/>
                  </a:lnTo>
                  <a:lnTo>
                    <a:pt x="264" y="158"/>
                  </a:lnTo>
                  <a:lnTo>
                    <a:pt x="264" y="176"/>
                  </a:lnTo>
                  <a:lnTo>
                    <a:pt x="264" y="184"/>
                  </a:lnTo>
                  <a:lnTo>
                    <a:pt x="272" y="193"/>
                  </a:lnTo>
                  <a:lnTo>
                    <a:pt x="272" y="211"/>
                  </a:lnTo>
                  <a:lnTo>
                    <a:pt x="272" y="220"/>
                  </a:lnTo>
                  <a:lnTo>
                    <a:pt x="272" y="228"/>
                  </a:lnTo>
                  <a:lnTo>
                    <a:pt x="272" y="246"/>
                  </a:lnTo>
                  <a:lnTo>
                    <a:pt x="272" y="263"/>
                  </a:lnTo>
                  <a:lnTo>
                    <a:pt x="272" y="272"/>
                  </a:lnTo>
                  <a:lnTo>
                    <a:pt x="272" y="290"/>
                  </a:lnTo>
                  <a:lnTo>
                    <a:pt x="272" y="299"/>
                  </a:lnTo>
                  <a:lnTo>
                    <a:pt x="272" y="325"/>
                  </a:lnTo>
                  <a:lnTo>
                    <a:pt x="272" y="334"/>
                  </a:lnTo>
                  <a:lnTo>
                    <a:pt x="272" y="343"/>
                  </a:lnTo>
                  <a:lnTo>
                    <a:pt x="264" y="343"/>
                  </a:lnTo>
                  <a:lnTo>
                    <a:pt x="272" y="360"/>
                  </a:lnTo>
                  <a:lnTo>
                    <a:pt x="2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21" name="Freeform 912"/>
            <p:cNvSpPr>
              <a:spLocks/>
            </p:cNvSpPr>
            <p:nvPr/>
          </p:nvSpPr>
          <p:spPr bwMode="auto">
            <a:xfrm>
              <a:off x="2611" y="2857"/>
              <a:ext cx="272" cy="360"/>
            </a:xfrm>
            <a:custGeom>
              <a:avLst/>
              <a:gdLst>
                <a:gd name="T0" fmla="*/ 232 w 272"/>
                <a:gd name="T1" fmla="*/ 343 h 360"/>
                <a:gd name="T2" fmla="*/ 232 w 272"/>
                <a:gd name="T3" fmla="*/ 334 h 360"/>
                <a:gd name="T4" fmla="*/ 232 w 272"/>
                <a:gd name="T5" fmla="*/ 299 h 360"/>
                <a:gd name="T6" fmla="*/ 216 w 272"/>
                <a:gd name="T7" fmla="*/ 263 h 360"/>
                <a:gd name="T8" fmla="*/ 208 w 272"/>
                <a:gd name="T9" fmla="*/ 220 h 360"/>
                <a:gd name="T10" fmla="*/ 200 w 272"/>
                <a:gd name="T11" fmla="*/ 176 h 360"/>
                <a:gd name="T12" fmla="*/ 184 w 272"/>
                <a:gd name="T13" fmla="*/ 140 h 360"/>
                <a:gd name="T14" fmla="*/ 176 w 272"/>
                <a:gd name="T15" fmla="*/ 132 h 360"/>
                <a:gd name="T16" fmla="*/ 144 w 272"/>
                <a:gd name="T17" fmla="*/ 96 h 360"/>
                <a:gd name="T18" fmla="*/ 120 w 272"/>
                <a:gd name="T19" fmla="*/ 70 h 360"/>
                <a:gd name="T20" fmla="*/ 104 w 272"/>
                <a:gd name="T21" fmla="*/ 61 h 360"/>
                <a:gd name="T22" fmla="*/ 80 w 272"/>
                <a:gd name="T23" fmla="*/ 35 h 360"/>
                <a:gd name="T24" fmla="*/ 48 w 272"/>
                <a:gd name="T25" fmla="*/ 26 h 360"/>
                <a:gd name="T26" fmla="*/ 32 w 272"/>
                <a:gd name="T27" fmla="*/ 17 h 360"/>
                <a:gd name="T28" fmla="*/ 0 w 272"/>
                <a:gd name="T29" fmla="*/ 0 h 360"/>
                <a:gd name="T30" fmla="*/ 0 w 272"/>
                <a:gd name="T31" fmla="*/ 0 h 360"/>
                <a:gd name="T32" fmla="*/ 0 w 272"/>
                <a:gd name="T33" fmla="*/ 0 h 360"/>
                <a:gd name="T34" fmla="*/ 16 w 272"/>
                <a:gd name="T35" fmla="*/ 0 h 360"/>
                <a:gd name="T36" fmla="*/ 40 w 272"/>
                <a:gd name="T37" fmla="*/ 0 h 360"/>
                <a:gd name="T38" fmla="*/ 72 w 272"/>
                <a:gd name="T39" fmla="*/ 17 h 360"/>
                <a:gd name="T40" fmla="*/ 104 w 272"/>
                <a:gd name="T41" fmla="*/ 17 h 360"/>
                <a:gd name="T42" fmla="*/ 136 w 272"/>
                <a:gd name="T43" fmla="*/ 26 h 360"/>
                <a:gd name="T44" fmla="*/ 152 w 272"/>
                <a:gd name="T45" fmla="*/ 35 h 360"/>
                <a:gd name="T46" fmla="*/ 176 w 272"/>
                <a:gd name="T47" fmla="*/ 44 h 360"/>
                <a:gd name="T48" fmla="*/ 184 w 272"/>
                <a:gd name="T49" fmla="*/ 70 h 360"/>
                <a:gd name="T50" fmla="*/ 208 w 272"/>
                <a:gd name="T51" fmla="*/ 96 h 360"/>
                <a:gd name="T52" fmla="*/ 232 w 272"/>
                <a:gd name="T53" fmla="*/ 105 h 360"/>
                <a:gd name="T54" fmla="*/ 240 w 272"/>
                <a:gd name="T55" fmla="*/ 132 h 360"/>
                <a:gd name="T56" fmla="*/ 248 w 272"/>
                <a:gd name="T57" fmla="*/ 149 h 360"/>
                <a:gd name="T58" fmla="*/ 264 w 272"/>
                <a:gd name="T59" fmla="*/ 176 h 360"/>
                <a:gd name="T60" fmla="*/ 272 w 272"/>
                <a:gd name="T61" fmla="*/ 193 h 360"/>
                <a:gd name="T62" fmla="*/ 272 w 272"/>
                <a:gd name="T63" fmla="*/ 220 h 360"/>
                <a:gd name="T64" fmla="*/ 272 w 272"/>
                <a:gd name="T65" fmla="*/ 246 h 360"/>
                <a:gd name="T66" fmla="*/ 272 w 272"/>
                <a:gd name="T67" fmla="*/ 272 h 360"/>
                <a:gd name="T68" fmla="*/ 272 w 272"/>
                <a:gd name="T69" fmla="*/ 299 h 360"/>
                <a:gd name="T70" fmla="*/ 272 w 272"/>
                <a:gd name="T71" fmla="*/ 334 h 360"/>
                <a:gd name="T72" fmla="*/ 272 w 272"/>
                <a:gd name="T73" fmla="*/ 343 h 360"/>
                <a:gd name="T74" fmla="*/ 264 w 272"/>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2"/>
                <a:gd name="T115" fmla="*/ 0 h 360"/>
                <a:gd name="T116" fmla="*/ 272 w 272"/>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2" h="360">
                  <a:moveTo>
                    <a:pt x="240" y="360"/>
                  </a:moveTo>
                  <a:lnTo>
                    <a:pt x="232" y="343"/>
                  </a:lnTo>
                  <a:lnTo>
                    <a:pt x="232" y="334"/>
                  </a:lnTo>
                  <a:lnTo>
                    <a:pt x="232" y="325"/>
                  </a:lnTo>
                  <a:lnTo>
                    <a:pt x="232" y="299"/>
                  </a:lnTo>
                  <a:lnTo>
                    <a:pt x="232" y="290"/>
                  </a:lnTo>
                  <a:lnTo>
                    <a:pt x="216" y="263"/>
                  </a:lnTo>
                  <a:lnTo>
                    <a:pt x="216" y="246"/>
                  </a:lnTo>
                  <a:lnTo>
                    <a:pt x="208" y="220"/>
                  </a:lnTo>
                  <a:lnTo>
                    <a:pt x="208" y="193"/>
                  </a:lnTo>
                  <a:lnTo>
                    <a:pt x="200" y="176"/>
                  </a:lnTo>
                  <a:lnTo>
                    <a:pt x="184" y="158"/>
                  </a:lnTo>
                  <a:lnTo>
                    <a:pt x="184" y="140"/>
                  </a:lnTo>
                  <a:lnTo>
                    <a:pt x="176" y="132"/>
                  </a:lnTo>
                  <a:lnTo>
                    <a:pt x="152" y="105"/>
                  </a:lnTo>
                  <a:lnTo>
                    <a:pt x="144" y="96"/>
                  </a:lnTo>
                  <a:lnTo>
                    <a:pt x="136" y="79"/>
                  </a:lnTo>
                  <a:lnTo>
                    <a:pt x="120" y="70"/>
                  </a:lnTo>
                  <a:lnTo>
                    <a:pt x="112" y="61"/>
                  </a:lnTo>
                  <a:lnTo>
                    <a:pt x="104" y="61"/>
                  </a:lnTo>
                  <a:lnTo>
                    <a:pt x="96" y="44"/>
                  </a:lnTo>
                  <a:lnTo>
                    <a:pt x="80" y="35"/>
                  </a:lnTo>
                  <a:lnTo>
                    <a:pt x="64" y="35"/>
                  </a:lnTo>
                  <a:lnTo>
                    <a:pt x="48" y="26"/>
                  </a:lnTo>
                  <a:lnTo>
                    <a:pt x="40" y="26"/>
                  </a:lnTo>
                  <a:lnTo>
                    <a:pt x="32" y="17"/>
                  </a:lnTo>
                  <a:lnTo>
                    <a:pt x="8" y="0"/>
                  </a:lnTo>
                  <a:lnTo>
                    <a:pt x="0" y="0"/>
                  </a:lnTo>
                  <a:lnTo>
                    <a:pt x="8" y="0"/>
                  </a:lnTo>
                  <a:lnTo>
                    <a:pt x="16" y="0"/>
                  </a:lnTo>
                  <a:lnTo>
                    <a:pt x="32" y="0"/>
                  </a:lnTo>
                  <a:lnTo>
                    <a:pt x="40" y="0"/>
                  </a:lnTo>
                  <a:lnTo>
                    <a:pt x="48" y="0"/>
                  </a:lnTo>
                  <a:lnTo>
                    <a:pt x="72" y="17"/>
                  </a:lnTo>
                  <a:lnTo>
                    <a:pt x="80" y="17"/>
                  </a:lnTo>
                  <a:lnTo>
                    <a:pt x="104" y="17"/>
                  </a:lnTo>
                  <a:lnTo>
                    <a:pt x="112" y="26"/>
                  </a:lnTo>
                  <a:lnTo>
                    <a:pt x="136" y="26"/>
                  </a:lnTo>
                  <a:lnTo>
                    <a:pt x="144" y="35"/>
                  </a:lnTo>
                  <a:lnTo>
                    <a:pt x="152" y="35"/>
                  </a:lnTo>
                  <a:lnTo>
                    <a:pt x="168" y="44"/>
                  </a:lnTo>
                  <a:lnTo>
                    <a:pt x="176" y="44"/>
                  </a:lnTo>
                  <a:lnTo>
                    <a:pt x="184" y="61"/>
                  </a:lnTo>
                  <a:lnTo>
                    <a:pt x="184" y="70"/>
                  </a:lnTo>
                  <a:lnTo>
                    <a:pt x="200" y="79"/>
                  </a:lnTo>
                  <a:lnTo>
                    <a:pt x="208" y="96"/>
                  </a:lnTo>
                  <a:lnTo>
                    <a:pt x="216" y="96"/>
                  </a:lnTo>
                  <a:lnTo>
                    <a:pt x="232" y="105"/>
                  </a:lnTo>
                  <a:lnTo>
                    <a:pt x="232" y="114"/>
                  </a:lnTo>
                  <a:lnTo>
                    <a:pt x="240" y="132"/>
                  </a:lnTo>
                  <a:lnTo>
                    <a:pt x="240" y="140"/>
                  </a:lnTo>
                  <a:lnTo>
                    <a:pt x="248" y="149"/>
                  </a:lnTo>
                  <a:lnTo>
                    <a:pt x="264" y="158"/>
                  </a:lnTo>
                  <a:lnTo>
                    <a:pt x="264" y="176"/>
                  </a:lnTo>
                  <a:lnTo>
                    <a:pt x="264" y="184"/>
                  </a:lnTo>
                  <a:lnTo>
                    <a:pt x="272" y="193"/>
                  </a:lnTo>
                  <a:lnTo>
                    <a:pt x="272" y="211"/>
                  </a:lnTo>
                  <a:lnTo>
                    <a:pt x="272" y="220"/>
                  </a:lnTo>
                  <a:lnTo>
                    <a:pt x="272" y="228"/>
                  </a:lnTo>
                  <a:lnTo>
                    <a:pt x="272" y="246"/>
                  </a:lnTo>
                  <a:lnTo>
                    <a:pt x="272" y="263"/>
                  </a:lnTo>
                  <a:lnTo>
                    <a:pt x="272" y="272"/>
                  </a:lnTo>
                  <a:lnTo>
                    <a:pt x="272" y="290"/>
                  </a:lnTo>
                  <a:lnTo>
                    <a:pt x="272" y="299"/>
                  </a:lnTo>
                  <a:lnTo>
                    <a:pt x="272" y="325"/>
                  </a:lnTo>
                  <a:lnTo>
                    <a:pt x="272" y="334"/>
                  </a:lnTo>
                  <a:lnTo>
                    <a:pt x="272" y="343"/>
                  </a:lnTo>
                  <a:lnTo>
                    <a:pt x="264" y="343"/>
                  </a:lnTo>
                  <a:lnTo>
                    <a:pt x="272"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22" name="Freeform 913"/>
            <p:cNvSpPr>
              <a:spLocks/>
            </p:cNvSpPr>
            <p:nvPr/>
          </p:nvSpPr>
          <p:spPr bwMode="auto">
            <a:xfrm>
              <a:off x="2723" y="2822"/>
              <a:ext cx="160" cy="395"/>
            </a:xfrm>
            <a:custGeom>
              <a:avLst/>
              <a:gdLst>
                <a:gd name="T0" fmla="*/ 128 w 160"/>
                <a:gd name="T1" fmla="*/ 395 h 395"/>
                <a:gd name="T2" fmla="*/ 120 w 160"/>
                <a:gd name="T3" fmla="*/ 378 h 395"/>
                <a:gd name="T4" fmla="*/ 120 w 160"/>
                <a:gd name="T5" fmla="*/ 378 h 395"/>
                <a:gd name="T6" fmla="*/ 120 w 160"/>
                <a:gd name="T7" fmla="*/ 369 h 395"/>
                <a:gd name="T8" fmla="*/ 120 w 160"/>
                <a:gd name="T9" fmla="*/ 360 h 395"/>
                <a:gd name="T10" fmla="*/ 120 w 160"/>
                <a:gd name="T11" fmla="*/ 342 h 395"/>
                <a:gd name="T12" fmla="*/ 120 w 160"/>
                <a:gd name="T13" fmla="*/ 334 h 395"/>
                <a:gd name="T14" fmla="*/ 120 w 160"/>
                <a:gd name="T15" fmla="*/ 307 h 395"/>
                <a:gd name="T16" fmla="*/ 120 w 160"/>
                <a:gd name="T17" fmla="*/ 298 h 395"/>
                <a:gd name="T18" fmla="*/ 120 w 160"/>
                <a:gd name="T19" fmla="*/ 281 h 395"/>
                <a:gd name="T20" fmla="*/ 104 w 160"/>
                <a:gd name="T21" fmla="*/ 263 h 395"/>
                <a:gd name="T22" fmla="*/ 104 w 160"/>
                <a:gd name="T23" fmla="*/ 246 h 395"/>
                <a:gd name="T24" fmla="*/ 104 w 160"/>
                <a:gd name="T25" fmla="*/ 219 h 395"/>
                <a:gd name="T26" fmla="*/ 96 w 160"/>
                <a:gd name="T27" fmla="*/ 211 h 395"/>
                <a:gd name="T28" fmla="*/ 96 w 160"/>
                <a:gd name="T29" fmla="*/ 193 h 395"/>
                <a:gd name="T30" fmla="*/ 96 w 160"/>
                <a:gd name="T31" fmla="*/ 193 h 395"/>
                <a:gd name="T32" fmla="*/ 88 w 160"/>
                <a:gd name="T33" fmla="*/ 175 h 395"/>
                <a:gd name="T34" fmla="*/ 72 w 160"/>
                <a:gd name="T35" fmla="*/ 149 h 395"/>
                <a:gd name="T36" fmla="*/ 72 w 160"/>
                <a:gd name="T37" fmla="*/ 140 h 395"/>
                <a:gd name="T38" fmla="*/ 64 w 160"/>
                <a:gd name="T39" fmla="*/ 114 h 395"/>
                <a:gd name="T40" fmla="*/ 56 w 160"/>
                <a:gd name="T41" fmla="*/ 105 h 395"/>
                <a:gd name="T42" fmla="*/ 56 w 160"/>
                <a:gd name="T43" fmla="*/ 79 h 395"/>
                <a:gd name="T44" fmla="*/ 40 w 160"/>
                <a:gd name="T45" fmla="*/ 70 h 395"/>
                <a:gd name="T46" fmla="*/ 32 w 160"/>
                <a:gd name="T47" fmla="*/ 61 h 395"/>
                <a:gd name="T48" fmla="*/ 24 w 160"/>
                <a:gd name="T49" fmla="*/ 52 h 395"/>
                <a:gd name="T50" fmla="*/ 24 w 160"/>
                <a:gd name="T51" fmla="*/ 35 h 395"/>
                <a:gd name="T52" fmla="*/ 8 w 160"/>
                <a:gd name="T53" fmla="*/ 26 h 395"/>
                <a:gd name="T54" fmla="*/ 8 w 160"/>
                <a:gd name="T55" fmla="*/ 17 h 395"/>
                <a:gd name="T56" fmla="*/ 8 w 160"/>
                <a:gd name="T57" fmla="*/ 17 h 395"/>
                <a:gd name="T58" fmla="*/ 0 w 160"/>
                <a:gd name="T59" fmla="*/ 0 h 395"/>
                <a:gd name="T60" fmla="*/ 8 w 160"/>
                <a:gd name="T61" fmla="*/ 17 h 395"/>
                <a:gd name="T62" fmla="*/ 8 w 160"/>
                <a:gd name="T63" fmla="*/ 17 h 395"/>
                <a:gd name="T64" fmla="*/ 8 w 160"/>
                <a:gd name="T65" fmla="*/ 17 h 395"/>
                <a:gd name="T66" fmla="*/ 8 w 160"/>
                <a:gd name="T67" fmla="*/ 17 h 395"/>
                <a:gd name="T68" fmla="*/ 24 w 160"/>
                <a:gd name="T69" fmla="*/ 17 h 395"/>
                <a:gd name="T70" fmla="*/ 32 w 160"/>
                <a:gd name="T71" fmla="*/ 26 h 395"/>
                <a:gd name="T72" fmla="*/ 40 w 160"/>
                <a:gd name="T73" fmla="*/ 26 h 395"/>
                <a:gd name="T74" fmla="*/ 56 w 160"/>
                <a:gd name="T75" fmla="*/ 35 h 395"/>
                <a:gd name="T76" fmla="*/ 64 w 160"/>
                <a:gd name="T77" fmla="*/ 52 h 395"/>
                <a:gd name="T78" fmla="*/ 72 w 160"/>
                <a:gd name="T79" fmla="*/ 61 h 395"/>
                <a:gd name="T80" fmla="*/ 88 w 160"/>
                <a:gd name="T81" fmla="*/ 61 h 395"/>
                <a:gd name="T82" fmla="*/ 88 w 160"/>
                <a:gd name="T83" fmla="*/ 70 h 395"/>
                <a:gd name="T84" fmla="*/ 96 w 160"/>
                <a:gd name="T85" fmla="*/ 79 h 395"/>
                <a:gd name="T86" fmla="*/ 104 w 160"/>
                <a:gd name="T87" fmla="*/ 96 h 395"/>
                <a:gd name="T88" fmla="*/ 104 w 160"/>
                <a:gd name="T89" fmla="*/ 105 h 395"/>
                <a:gd name="T90" fmla="*/ 120 w 160"/>
                <a:gd name="T91" fmla="*/ 114 h 395"/>
                <a:gd name="T92" fmla="*/ 120 w 160"/>
                <a:gd name="T93" fmla="*/ 131 h 395"/>
                <a:gd name="T94" fmla="*/ 128 w 160"/>
                <a:gd name="T95" fmla="*/ 149 h 395"/>
                <a:gd name="T96" fmla="*/ 136 w 160"/>
                <a:gd name="T97" fmla="*/ 175 h 395"/>
                <a:gd name="T98" fmla="*/ 136 w 160"/>
                <a:gd name="T99" fmla="*/ 211 h 395"/>
                <a:gd name="T100" fmla="*/ 152 w 160"/>
                <a:gd name="T101" fmla="*/ 228 h 395"/>
                <a:gd name="T102" fmla="*/ 152 w 160"/>
                <a:gd name="T103" fmla="*/ 255 h 395"/>
                <a:gd name="T104" fmla="*/ 152 w 160"/>
                <a:gd name="T105" fmla="*/ 281 h 395"/>
                <a:gd name="T106" fmla="*/ 152 w 160"/>
                <a:gd name="T107" fmla="*/ 298 h 395"/>
                <a:gd name="T108" fmla="*/ 160 w 160"/>
                <a:gd name="T109" fmla="*/ 325 h 395"/>
                <a:gd name="T110" fmla="*/ 160 w 160"/>
                <a:gd name="T111" fmla="*/ 342 h 395"/>
                <a:gd name="T112" fmla="*/ 160 w 160"/>
                <a:gd name="T113" fmla="*/ 360 h 395"/>
                <a:gd name="T114" fmla="*/ 160 w 160"/>
                <a:gd name="T115" fmla="*/ 369 h 395"/>
                <a:gd name="T116" fmla="*/ 160 w 160"/>
                <a:gd name="T117" fmla="*/ 378 h 395"/>
                <a:gd name="T118" fmla="*/ 152 w 160"/>
                <a:gd name="T119" fmla="*/ 378 h 395"/>
                <a:gd name="T120" fmla="*/ 160 w 160"/>
                <a:gd name="T121" fmla="*/ 395 h 395"/>
                <a:gd name="T122" fmla="*/ 128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128" y="395"/>
                  </a:moveTo>
                  <a:lnTo>
                    <a:pt x="120" y="378"/>
                  </a:lnTo>
                  <a:lnTo>
                    <a:pt x="120" y="369"/>
                  </a:lnTo>
                  <a:lnTo>
                    <a:pt x="120" y="360"/>
                  </a:lnTo>
                  <a:lnTo>
                    <a:pt x="120" y="342"/>
                  </a:lnTo>
                  <a:lnTo>
                    <a:pt x="120" y="334"/>
                  </a:lnTo>
                  <a:lnTo>
                    <a:pt x="120" y="307"/>
                  </a:lnTo>
                  <a:lnTo>
                    <a:pt x="120" y="298"/>
                  </a:lnTo>
                  <a:lnTo>
                    <a:pt x="120" y="281"/>
                  </a:lnTo>
                  <a:lnTo>
                    <a:pt x="104" y="263"/>
                  </a:lnTo>
                  <a:lnTo>
                    <a:pt x="104" y="246"/>
                  </a:lnTo>
                  <a:lnTo>
                    <a:pt x="104" y="219"/>
                  </a:lnTo>
                  <a:lnTo>
                    <a:pt x="96" y="211"/>
                  </a:lnTo>
                  <a:lnTo>
                    <a:pt x="96" y="193"/>
                  </a:lnTo>
                  <a:lnTo>
                    <a:pt x="88" y="175"/>
                  </a:lnTo>
                  <a:lnTo>
                    <a:pt x="72" y="149"/>
                  </a:lnTo>
                  <a:lnTo>
                    <a:pt x="72" y="140"/>
                  </a:lnTo>
                  <a:lnTo>
                    <a:pt x="64" y="114"/>
                  </a:lnTo>
                  <a:lnTo>
                    <a:pt x="56" y="105"/>
                  </a:lnTo>
                  <a:lnTo>
                    <a:pt x="56" y="79"/>
                  </a:lnTo>
                  <a:lnTo>
                    <a:pt x="40" y="70"/>
                  </a:lnTo>
                  <a:lnTo>
                    <a:pt x="32" y="61"/>
                  </a:lnTo>
                  <a:lnTo>
                    <a:pt x="24" y="52"/>
                  </a:lnTo>
                  <a:lnTo>
                    <a:pt x="24" y="35"/>
                  </a:lnTo>
                  <a:lnTo>
                    <a:pt x="8" y="26"/>
                  </a:lnTo>
                  <a:lnTo>
                    <a:pt x="8" y="17"/>
                  </a:lnTo>
                  <a:lnTo>
                    <a:pt x="0" y="0"/>
                  </a:lnTo>
                  <a:lnTo>
                    <a:pt x="8" y="17"/>
                  </a:lnTo>
                  <a:lnTo>
                    <a:pt x="24" y="17"/>
                  </a:lnTo>
                  <a:lnTo>
                    <a:pt x="32" y="26"/>
                  </a:lnTo>
                  <a:lnTo>
                    <a:pt x="40" y="26"/>
                  </a:lnTo>
                  <a:lnTo>
                    <a:pt x="56" y="35"/>
                  </a:lnTo>
                  <a:lnTo>
                    <a:pt x="64" y="52"/>
                  </a:lnTo>
                  <a:lnTo>
                    <a:pt x="72" y="61"/>
                  </a:lnTo>
                  <a:lnTo>
                    <a:pt x="88" y="61"/>
                  </a:lnTo>
                  <a:lnTo>
                    <a:pt x="88" y="70"/>
                  </a:lnTo>
                  <a:lnTo>
                    <a:pt x="96" y="79"/>
                  </a:lnTo>
                  <a:lnTo>
                    <a:pt x="104" y="96"/>
                  </a:lnTo>
                  <a:lnTo>
                    <a:pt x="104" y="105"/>
                  </a:lnTo>
                  <a:lnTo>
                    <a:pt x="120" y="114"/>
                  </a:lnTo>
                  <a:lnTo>
                    <a:pt x="120" y="131"/>
                  </a:lnTo>
                  <a:lnTo>
                    <a:pt x="128" y="149"/>
                  </a:lnTo>
                  <a:lnTo>
                    <a:pt x="136" y="175"/>
                  </a:lnTo>
                  <a:lnTo>
                    <a:pt x="136" y="211"/>
                  </a:lnTo>
                  <a:lnTo>
                    <a:pt x="152" y="228"/>
                  </a:lnTo>
                  <a:lnTo>
                    <a:pt x="152" y="255"/>
                  </a:lnTo>
                  <a:lnTo>
                    <a:pt x="152" y="281"/>
                  </a:lnTo>
                  <a:lnTo>
                    <a:pt x="152" y="298"/>
                  </a:lnTo>
                  <a:lnTo>
                    <a:pt x="160" y="325"/>
                  </a:lnTo>
                  <a:lnTo>
                    <a:pt x="160" y="342"/>
                  </a:lnTo>
                  <a:lnTo>
                    <a:pt x="160" y="360"/>
                  </a:lnTo>
                  <a:lnTo>
                    <a:pt x="160" y="369"/>
                  </a:lnTo>
                  <a:lnTo>
                    <a:pt x="160" y="378"/>
                  </a:lnTo>
                  <a:lnTo>
                    <a:pt x="152" y="378"/>
                  </a:lnTo>
                  <a:lnTo>
                    <a:pt x="160" y="395"/>
                  </a:lnTo>
                  <a:lnTo>
                    <a:pt x="128"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23" name="Freeform 914"/>
            <p:cNvSpPr>
              <a:spLocks/>
            </p:cNvSpPr>
            <p:nvPr/>
          </p:nvSpPr>
          <p:spPr bwMode="auto">
            <a:xfrm>
              <a:off x="2723" y="2822"/>
              <a:ext cx="160" cy="395"/>
            </a:xfrm>
            <a:custGeom>
              <a:avLst/>
              <a:gdLst>
                <a:gd name="T0" fmla="*/ 128 w 160"/>
                <a:gd name="T1" fmla="*/ 395 h 395"/>
                <a:gd name="T2" fmla="*/ 120 w 160"/>
                <a:gd name="T3" fmla="*/ 378 h 395"/>
                <a:gd name="T4" fmla="*/ 120 w 160"/>
                <a:gd name="T5" fmla="*/ 378 h 395"/>
                <a:gd name="T6" fmla="*/ 120 w 160"/>
                <a:gd name="T7" fmla="*/ 369 h 395"/>
                <a:gd name="T8" fmla="*/ 120 w 160"/>
                <a:gd name="T9" fmla="*/ 360 h 395"/>
                <a:gd name="T10" fmla="*/ 120 w 160"/>
                <a:gd name="T11" fmla="*/ 342 h 395"/>
                <a:gd name="T12" fmla="*/ 120 w 160"/>
                <a:gd name="T13" fmla="*/ 334 h 395"/>
                <a:gd name="T14" fmla="*/ 120 w 160"/>
                <a:gd name="T15" fmla="*/ 307 h 395"/>
                <a:gd name="T16" fmla="*/ 120 w 160"/>
                <a:gd name="T17" fmla="*/ 298 h 395"/>
                <a:gd name="T18" fmla="*/ 120 w 160"/>
                <a:gd name="T19" fmla="*/ 281 h 395"/>
                <a:gd name="T20" fmla="*/ 104 w 160"/>
                <a:gd name="T21" fmla="*/ 263 h 395"/>
                <a:gd name="T22" fmla="*/ 104 w 160"/>
                <a:gd name="T23" fmla="*/ 246 h 395"/>
                <a:gd name="T24" fmla="*/ 104 w 160"/>
                <a:gd name="T25" fmla="*/ 219 h 395"/>
                <a:gd name="T26" fmla="*/ 96 w 160"/>
                <a:gd name="T27" fmla="*/ 211 h 395"/>
                <a:gd name="T28" fmla="*/ 96 w 160"/>
                <a:gd name="T29" fmla="*/ 193 h 395"/>
                <a:gd name="T30" fmla="*/ 96 w 160"/>
                <a:gd name="T31" fmla="*/ 193 h 395"/>
                <a:gd name="T32" fmla="*/ 88 w 160"/>
                <a:gd name="T33" fmla="*/ 175 h 395"/>
                <a:gd name="T34" fmla="*/ 72 w 160"/>
                <a:gd name="T35" fmla="*/ 149 h 395"/>
                <a:gd name="T36" fmla="*/ 72 w 160"/>
                <a:gd name="T37" fmla="*/ 140 h 395"/>
                <a:gd name="T38" fmla="*/ 64 w 160"/>
                <a:gd name="T39" fmla="*/ 114 h 395"/>
                <a:gd name="T40" fmla="*/ 56 w 160"/>
                <a:gd name="T41" fmla="*/ 105 h 395"/>
                <a:gd name="T42" fmla="*/ 56 w 160"/>
                <a:gd name="T43" fmla="*/ 79 h 395"/>
                <a:gd name="T44" fmla="*/ 40 w 160"/>
                <a:gd name="T45" fmla="*/ 70 h 395"/>
                <a:gd name="T46" fmla="*/ 32 w 160"/>
                <a:gd name="T47" fmla="*/ 61 h 395"/>
                <a:gd name="T48" fmla="*/ 24 w 160"/>
                <a:gd name="T49" fmla="*/ 52 h 395"/>
                <a:gd name="T50" fmla="*/ 24 w 160"/>
                <a:gd name="T51" fmla="*/ 35 h 395"/>
                <a:gd name="T52" fmla="*/ 8 w 160"/>
                <a:gd name="T53" fmla="*/ 26 h 395"/>
                <a:gd name="T54" fmla="*/ 8 w 160"/>
                <a:gd name="T55" fmla="*/ 17 h 395"/>
                <a:gd name="T56" fmla="*/ 8 w 160"/>
                <a:gd name="T57" fmla="*/ 17 h 395"/>
                <a:gd name="T58" fmla="*/ 0 w 160"/>
                <a:gd name="T59" fmla="*/ 0 h 395"/>
                <a:gd name="T60" fmla="*/ 8 w 160"/>
                <a:gd name="T61" fmla="*/ 17 h 395"/>
                <a:gd name="T62" fmla="*/ 8 w 160"/>
                <a:gd name="T63" fmla="*/ 17 h 395"/>
                <a:gd name="T64" fmla="*/ 8 w 160"/>
                <a:gd name="T65" fmla="*/ 17 h 395"/>
                <a:gd name="T66" fmla="*/ 8 w 160"/>
                <a:gd name="T67" fmla="*/ 17 h 395"/>
                <a:gd name="T68" fmla="*/ 24 w 160"/>
                <a:gd name="T69" fmla="*/ 17 h 395"/>
                <a:gd name="T70" fmla="*/ 32 w 160"/>
                <a:gd name="T71" fmla="*/ 26 h 395"/>
                <a:gd name="T72" fmla="*/ 40 w 160"/>
                <a:gd name="T73" fmla="*/ 26 h 395"/>
                <a:gd name="T74" fmla="*/ 56 w 160"/>
                <a:gd name="T75" fmla="*/ 35 h 395"/>
                <a:gd name="T76" fmla="*/ 64 w 160"/>
                <a:gd name="T77" fmla="*/ 52 h 395"/>
                <a:gd name="T78" fmla="*/ 72 w 160"/>
                <a:gd name="T79" fmla="*/ 61 h 395"/>
                <a:gd name="T80" fmla="*/ 88 w 160"/>
                <a:gd name="T81" fmla="*/ 61 h 395"/>
                <a:gd name="T82" fmla="*/ 88 w 160"/>
                <a:gd name="T83" fmla="*/ 70 h 395"/>
                <a:gd name="T84" fmla="*/ 96 w 160"/>
                <a:gd name="T85" fmla="*/ 79 h 395"/>
                <a:gd name="T86" fmla="*/ 104 w 160"/>
                <a:gd name="T87" fmla="*/ 96 h 395"/>
                <a:gd name="T88" fmla="*/ 104 w 160"/>
                <a:gd name="T89" fmla="*/ 105 h 395"/>
                <a:gd name="T90" fmla="*/ 120 w 160"/>
                <a:gd name="T91" fmla="*/ 114 h 395"/>
                <a:gd name="T92" fmla="*/ 120 w 160"/>
                <a:gd name="T93" fmla="*/ 131 h 395"/>
                <a:gd name="T94" fmla="*/ 128 w 160"/>
                <a:gd name="T95" fmla="*/ 149 h 395"/>
                <a:gd name="T96" fmla="*/ 136 w 160"/>
                <a:gd name="T97" fmla="*/ 175 h 395"/>
                <a:gd name="T98" fmla="*/ 136 w 160"/>
                <a:gd name="T99" fmla="*/ 211 h 395"/>
                <a:gd name="T100" fmla="*/ 152 w 160"/>
                <a:gd name="T101" fmla="*/ 228 h 395"/>
                <a:gd name="T102" fmla="*/ 152 w 160"/>
                <a:gd name="T103" fmla="*/ 255 h 395"/>
                <a:gd name="T104" fmla="*/ 152 w 160"/>
                <a:gd name="T105" fmla="*/ 281 h 395"/>
                <a:gd name="T106" fmla="*/ 152 w 160"/>
                <a:gd name="T107" fmla="*/ 298 h 395"/>
                <a:gd name="T108" fmla="*/ 160 w 160"/>
                <a:gd name="T109" fmla="*/ 325 h 395"/>
                <a:gd name="T110" fmla="*/ 160 w 160"/>
                <a:gd name="T111" fmla="*/ 342 h 395"/>
                <a:gd name="T112" fmla="*/ 160 w 160"/>
                <a:gd name="T113" fmla="*/ 360 h 395"/>
                <a:gd name="T114" fmla="*/ 160 w 160"/>
                <a:gd name="T115" fmla="*/ 369 h 395"/>
                <a:gd name="T116" fmla="*/ 160 w 160"/>
                <a:gd name="T117" fmla="*/ 378 h 395"/>
                <a:gd name="T118" fmla="*/ 152 w 160"/>
                <a:gd name="T119" fmla="*/ 378 h 395"/>
                <a:gd name="T120" fmla="*/ 160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128" y="395"/>
                  </a:moveTo>
                  <a:lnTo>
                    <a:pt x="120" y="378"/>
                  </a:lnTo>
                  <a:lnTo>
                    <a:pt x="120" y="369"/>
                  </a:lnTo>
                  <a:lnTo>
                    <a:pt x="120" y="360"/>
                  </a:lnTo>
                  <a:lnTo>
                    <a:pt x="120" y="342"/>
                  </a:lnTo>
                  <a:lnTo>
                    <a:pt x="120" y="334"/>
                  </a:lnTo>
                  <a:lnTo>
                    <a:pt x="120" y="307"/>
                  </a:lnTo>
                  <a:lnTo>
                    <a:pt x="120" y="298"/>
                  </a:lnTo>
                  <a:lnTo>
                    <a:pt x="120" y="281"/>
                  </a:lnTo>
                  <a:lnTo>
                    <a:pt x="104" y="263"/>
                  </a:lnTo>
                  <a:lnTo>
                    <a:pt x="104" y="246"/>
                  </a:lnTo>
                  <a:lnTo>
                    <a:pt x="104" y="219"/>
                  </a:lnTo>
                  <a:lnTo>
                    <a:pt x="96" y="211"/>
                  </a:lnTo>
                  <a:lnTo>
                    <a:pt x="96" y="193"/>
                  </a:lnTo>
                  <a:lnTo>
                    <a:pt x="88" y="175"/>
                  </a:lnTo>
                  <a:lnTo>
                    <a:pt x="72" y="149"/>
                  </a:lnTo>
                  <a:lnTo>
                    <a:pt x="72" y="140"/>
                  </a:lnTo>
                  <a:lnTo>
                    <a:pt x="64" y="114"/>
                  </a:lnTo>
                  <a:lnTo>
                    <a:pt x="56" y="105"/>
                  </a:lnTo>
                  <a:lnTo>
                    <a:pt x="56" y="79"/>
                  </a:lnTo>
                  <a:lnTo>
                    <a:pt x="40" y="70"/>
                  </a:lnTo>
                  <a:lnTo>
                    <a:pt x="32" y="61"/>
                  </a:lnTo>
                  <a:lnTo>
                    <a:pt x="24" y="52"/>
                  </a:lnTo>
                  <a:lnTo>
                    <a:pt x="24" y="35"/>
                  </a:lnTo>
                  <a:lnTo>
                    <a:pt x="8" y="26"/>
                  </a:lnTo>
                  <a:lnTo>
                    <a:pt x="8" y="17"/>
                  </a:lnTo>
                  <a:lnTo>
                    <a:pt x="0" y="0"/>
                  </a:lnTo>
                  <a:lnTo>
                    <a:pt x="8" y="17"/>
                  </a:lnTo>
                  <a:lnTo>
                    <a:pt x="24" y="17"/>
                  </a:lnTo>
                  <a:lnTo>
                    <a:pt x="32" y="26"/>
                  </a:lnTo>
                  <a:lnTo>
                    <a:pt x="40" y="26"/>
                  </a:lnTo>
                  <a:lnTo>
                    <a:pt x="56" y="35"/>
                  </a:lnTo>
                  <a:lnTo>
                    <a:pt x="64" y="52"/>
                  </a:lnTo>
                  <a:lnTo>
                    <a:pt x="72" y="61"/>
                  </a:lnTo>
                  <a:lnTo>
                    <a:pt x="88" y="61"/>
                  </a:lnTo>
                  <a:lnTo>
                    <a:pt x="88" y="70"/>
                  </a:lnTo>
                  <a:lnTo>
                    <a:pt x="96" y="79"/>
                  </a:lnTo>
                  <a:lnTo>
                    <a:pt x="104" y="96"/>
                  </a:lnTo>
                  <a:lnTo>
                    <a:pt x="104" y="105"/>
                  </a:lnTo>
                  <a:lnTo>
                    <a:pt x="120" y="114"/>
                  </a:lnTo>
                  <a:lnTo>
                    <a:pt x="120" y="131"/>
                  </a:lnTo>
                  <a:lnTo>
                    <a:pt x="128" y="149"/>
                  </a:lnTo>
                  <a:lnTo>
                    <a:pt x="136" y="175"/>
                  </a:lnTo>
                  <a:lnTo>
                    <a:pt x="136" y="211"/>
                  </a:lnTo>
                  <a:lnTo>
                    <a:pt x="152" y="228"/>
                  </a:lnTo>
                  <a:lnTo>
                    <a:pt x="152" y="255"/>
                  </a:lnTo>
                  <a:lnTo>
                    <a:pt x="152" y="281"/>
                  </a:lnTo>
                  <a:lnTo>
                    <a:pt x="152" y="298"/>
                  </a:lnTo>
                  <a:lnTo>
                    <a:pt x="160" y="325"/>
                  </a:lnTo>
                  <a:lnTo>
                    <a:pt x="160" y="342"/>
                  </a:lnTo>
                  <a:lnTo>
                    <a:pt x="160" y="360"/>
                  </a:lnTo>
                  <a:lnTo>
                    <a:pt x="160" y="369"/>
                  </a:lnTo>
                  <a:lnTo>
                    <a:pt x="160" y="378"/>
                  </a:lnTo>
                  <a:lnTo>
                    <a:pt x="152" y="378"/>
                  </a:lnTo>
                  <a:lnTo>
                    <a:pt x="160"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24" name="Freeform 915"/>
            <p:cNvSpPr>
              <a:spLocks/>
            </p:cNvSpPr>
            <p:nvPr/>
          </p:nvSpPr>
          <p:spPr bwMode="auto">
            <a:xfrm>
              <a:off x="2843" y="2760"/>
              <a:ext cx="200" cy="457"/>
            </a:xfrm>
            <a:custGeom>
              <a:avLst/>
              <a:gdLst>
                <a:gd name="T0" fmla="*/ 0 w 200"/>
                <a:gd name="T1" fmla="*/ 440 h 457"/>
                <a:gd name="T2" fmla="*/ 0 w 200"/>
                <a:gd name="T3" fmla="*/ 431 h 457"/>
                <a:gd name="T4" fmla="*/ 0 w 200"/>
                <a:gd name="T5" fmla="*/ 404 h 457"/>
                <a:gd name="T6" fmla="*/ 0 w 200"/>
                <a:gd name="T7" fmla="*/ 387 h 457"/>
                <a:gd name="T8" fmla="*/ 0 w 200"/>
                <a:gd name="T9" fmla="*/ 352 h 457"/>
                <a:gd name="T10" fmla="*/ 8 w 200"/>
                <a:gd name="T11" fmla="*/ 317 h 457"/>
                <a:gd name="T12" fmla="*/ 8 w 200"/>
                <a:gd name="T13" fmla="*/ 281 h 457"/>
                <a:gd name="T14" fmla="*/ 16 w 200"/>
                <a:gd name="T15" fmla="*/ 273 h 457"/>
                <a:gd name="T16" fmla="*/ 16 w 200"/>
                <a:gd name="T17" fmla="*/ 237 h 457"/>
                <a:gd name="T18" fmla="*/ 32 w 200"/>
                <a:gd name="T19" fmla="*/ 229 h 457"/>
                <a:gd name="T20" fmla="*/ 40 w 200"/>
                <a:gd name="T21" fmla="*/ 202 h 457"/>
                <a:gd name="T22" fmla="*/ 40 w 200"/>
                <a:gd name="T23" fmla="*/ 176 h 457"/>
                <a:gd name="T24" fmla="*/ 48 w 200"/>
                <a:gd name="T25" fmla="*/ 158 h 457"/>
                <a:gd name="T26" fmla="*/ 64 w 200"/>
                <a:gd name="T27" fmla="*/ 141 h 457"/>
                <a:gd name="T28" fmla="*/ 72 w 200"/>
                <a:gd name="T29" fmla="*/ 123 h 457"/>
                <a:gd name="T30" fmla="*/ 80 w 200"/>
                <a:gd name="T31" fmla="*/ 97 h 457"/>
                <a:gd name="T32" fmla="*/ 104 w 200"/>
                <a:gd name="T33" fmla="*/ 79 h 457"/>
                <a:gd name="T34" fmla="*/ 120 w 200"/>
                <a:gd name="T35" fmla="*/ 53 h 457"/>
                <a:gd name="T36" fmla="*/ 144 w 200"/>
                <a:gd name="T37" fmla="*/ 44 h 457"/>
                <a:gd name="T38" fmla="*/ 168 w 200"/>
                <a:gd name="T39" fmla="*/ 18 h 457"/>
                <a:gd name="T40" fmla="*/ 184 w 200"/>
                <a:gd name="T41" fmla="*/ 9 h 457"/>
                <a:gd name="T42" fmla="*/ 184 w 200"/>
                <a:gd name="T43" fmla="*/ 9 h 457"/>
                <a:gd name="T44" fmla="*/ 200 w 200"/>
                <a:gd name="T45" fmla="*/ 9 h 457"/>
                <a:gd name="T46" fmla="*/ 184 w 200"/>
                <a:gd name="T47" fmla="*/ 9 h 457"/>
                <a:gd name="T48" fmla="*/ 176 w 200"/>
                <a:gd name="T49" fmla="*/ 18 h 457"/>
                <a:gd name="T50" fmla="*/ 168 w 200"/>
                <a:gd name="T51" fmla="*/ 44 h 457"/>
                <a:gd name="T52" fmla="*/ 152 w 200"/>
                <a:gd name="T53" fmla="*/ 62 h 457"/>
                <a:gd name="T54" fmla="*/ 136 w 200"/>
                <a:gd name="T55" fmla="*/ 88 h 457"/>
                <a:gd name="T56" fmla="*/ 120 w 200"/>
                <a:gd name="T57" fmla="*/ 123 h 457"/>
                <a:gd name="T58" fmla="*/ 112 w 200"/>
                <a:gd name="T59" fmla="*/ 141 h 457"/>
                <a:gd name="T60" fmla="*/ 104 w 200"/>
                <a:gd name="T61" fmla="*/ 158 h 457"/>
                <a:gd name="T62" fmla="*/ 88 w 200"/>
                <a:gd name="T63" fmla="*/ 176 h 457"/>
                <a:gd name="T64" fmla="*/ 80 w 200"/>
                <a:gd name="T65" fmla="*/ 202 h 457"/>
                <a:gd name="T66" fmla="*/ 72 w 200"/>
                <a:gd name="T67" fmla="*/ 211 h 457"/>
                <a:gd name="T68" fmla="*/ 64 w 200"/>
                <a:gd name="T69" fmla="*/ 237 h 457"/>
                <a:gd name="T70" fmla="*/ 64 w 200"/>
                <a:gd name="T71" fmla="*/ 255 h 457"/>
                <a:gd name="T72" fmla="*/ 48 w 200"/>
                <a:gd name="T73" fmla="*/ 281 h 457"/>
                <a:gd name="T74" fmla="*/ 48 w 200"/>
                <a:gd name="T75" fmla="*/ 308 h 457"/>
                <a:gd name="T76" fmla="*/ 40 w 200"/>
                <a:gd name="T77" fmla="*/ 325 h 457"/>
                <a:gd name="T78" fmla="*/ 40 w 200"/>
                <a:gd name="T79" fmla="*/ 352 h 457"/>
                <a:gd name="T80" fmla="*/ 32 w 200"/>
                <a:gd name="T81" fmla="*/ 387 h 457"/>
                <a:gd name="T82" fmla="*/ 32 w 200"/>
                <a:gd name="T83" fmla="*/ 404 h 457"/>
                <a:gd name="T84" fmla="*/ 32 w 200"/>
                <a:gd name="T85" fmla="*/ 431 h 457"/>
                <a:gd name="T86" fmla="*/ 32 w 200"/>
                <a:gd name="T87" fmla="*/ 440 h 457"/>
                <a:gd name="T88" fmla="*/ 16 w 200"/>
                <a:gd name="T89" fmla="*/ 440 h 457"/>
                <a:gd name="T90" fmla="*/ 0 w 200"/>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0"/>
                <a:gd name="T139" fmla="*/ 0 h 457"/>
                <a:gd name="T140" fmla="*/ 200 w 200"/>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0" h="457">
                  <a:moveTo>
                    <a:pt x="0" y="457"/>
                  </a:moveTo>
                  <a:lnTo>
                    <a:pt x="0" y="440"/>
                  </a:lnTo>
                  <a:lnTo>
                    <a:pt x="0" y="431"/>
                  </a:lnTo>
                  <a:lnTo>
                    <a:pt x="0" y="422"/>
                  </a:lnTo>
                  <a:lnTo>
                    <a:pt x="0" y="404"/>
                  </a:lnTo>
                  <a:lnTo>
                    <a:pt x="0" y="396"/>
                  </a:lnTo>
                  <a:lnTo>
                    <a:pt x="0" y="387"/>
                  </a:lnTo>
                  <a:lnTo>
                    <a:pt x="0" y="360"/>
                  </a:lnTo>
                  <a:lnTo>
                    <a:pt x="0" y="352"/>
                  </a:lnTo>
                  <a:lnTo>
                    <a:pt x="8" y="325"/>
                  </a:lnTo>
                  <a:lnTo>
                    <a:pt x="8" y="317"/>
                  </a:lnTo>
                  <a:lnTo>
                    <a:pt x="8" y="290"/>
                  </a:lnTo>
                  <a:lnTo>
                    <a:pt x="8" y="281"/>
                  </a:lnTo>
                  <a:lnTo>
                    <a:pt x="8" y="273"/>
                  </a:lnTo>
                  <a:lnTo>
                    <a:pt x="16" y="273"/>
                  </a:lnTo>
                  <a:lnTo>
                    <a:pt x="16" y="246"/>
                  </a:lnTo>
                  <a:lnTo>
                    <a:pt x="16" y="237"/>
                  </a:lnTo>
                  <a:lnTo>
                    <a:pt x="32" y="237"/>
                  </a:lnTo>
                  <a:lnTo>
                    <a:pt x="32" y="229"/>
                  </a:lnTo>
                  <a:lnTo>
                    <a:pt x="32" y="211"/>
                  </a:lnTo>
                  <a:lnTo>
                    <a:pt x="40" y="202"/>
                  </a:lnTo>
                  <a:lnTo>
                    <a:pt x="40" y="193"/>
                  </a:lnTo>
                  <a:lnTo>
                    <a:pt x="40" y="176"/>
                  </a:lnTo>
                  <a:lnTo>
                    <a:pt x="48" y="167"/>
                  </a:lnTo>
                  <a:lnTo>
                    <a:pt x="48" y="158"/>
                  </a:lnTo>
                  <a:lnTo>
                    <a:pt x="64" y="158"/>
                  </a:lnTo>
                  <a:lnTo>
                    <a:pt x="64" y="141"/>
                  </a:lnTo>
                  <a:lnTo>
                    <a:pt x="72" y="132"/>
                  </a:lnTo>
                  <a:lnTo>
                    <a:pt x="72" y="123"/>
                  </a:lnTo>
                  <a:lnTo>
                    <a:pt x="80" y="123"/>
                  </a:lnTo>
                  <a:lnTo>
                    <a:pt x="80" y="97"/>
                  </a:lnTo>
                  <a:lnTo>
                    <a:pt x="88" y="88"/>
                  </a:lnTo>
                  <a:lnTo>
                    <a:pt x="104" y="79"/>
                  </a:lnTo>
                  <a:lnTo>
                    <a:pt x="112" y="62"/>
                  </a:lnTo>
                  <a:lnTo>
                    <a:pt x="120" y="53"/>
                  </a:lnTo>
                  <a:lnTo>
                    <a:pt x="136" y="44"/>
                  </a:lnTo>
                  <a:lnTo>
                    <a:pt x="144" y="44"/>
                  </a:lnTo>
                  <a:lnTo>
                    <a:pt x="152" y="26"/>
                  </a:lnTo>
                  <a:lnTo>
                    <a:pt x="168" y="18"/>
                  </a:lnTo>
                  <a:lnTo>
                    <a:pt x="176" y="18"/>
                  </a:lnTo>
                  <a:lnTo>
                    <a:pt x="184" y="9"/>
                  </a:lnTo>
                  <a:lnTo>
                    <a:pt x="184" y="0"/>
                  </a:lnTo>
                  <a:lnTo>
                    <a:pt x="200" y="9"/>
                  </a:lnTo>
                  <a:lnTo>
                    <a:pt x="184" y="9"/>
                  </a:lnTo>
                  <a:lnTo>
                    <a:pt x="176" y="18"/>
                  </a:lnTo>
                  <a:lnTo>
                    <a:pt x="176" y="26"/>
                  </a:lnTo>
                  <a:lnTo>
                    <a:pt x="168" y="44"/>
                  </a:lnTo>
                  <a:lnTo>
                    <a:pt x="152" y="53"/>
                  </a:lnTo>
                  <a:lnTo>
                    <a:pt x="152" y="62"/>
                  </a:lnTo>
                  <a:lnTo>
                    <a:pt x="144" y="79"/>
                  </a:lnTo>
                  <a:lnTo>
                    <a:pt x="136" y="88"/>
                  </a:lnTo>
                  <a:lnTo>
                    <a:pt x="120" y="97"/>
                  </a:lnTo>
                  <a:lnTo>
                    <a:pt x="120" y="123"/>
                  </a:lnTo>
                  <a:lnTo>
                    <a:pt x="112" y="132"/>
                  </a:lnTo>
                  <a:lnTo>
                    <a:pt x="112" y="141"/>
                  </a:lnTo>
                  <a:lnTo>
                    <a:pt x="112" y="158"/>
                  </a:lnTo>
                  <a:lnTo>
                    <a:pt x="104" y="158"/>
                  </a:lnTo>
                  <a:lnTo>
                    <a:pt x="88" y="167"/>
                  </a:lnTo>
                  <a:lnTo>
                    <a:pt x="88" y="176"/>
                  </a:lnTo>
                  <a:lnTo>
                    <a:pt x="80" y="193"/>
                  </a:lnTo>
                  <a:lnTo>
                    <a:pt x="80" y="202"/>
                  </a:lnTo>
                  <a:lnTo>
                    <a:pt x="72" y="211"/>
                  </a:lnTo>
                  <a:lnTo>
                    <a:pt x="72" y="229"/>
                  </a:lnTo>
                  <a:lnTo>
                    <a:pt x="64" y="237"/>
                  </a:lnTo>
                  <a:lnTo>
                    <a:pt x="64" y="246"/>
                  </a:lnTo>
                  <a:lnTo>
                    <a:pt x="64" y="255"/>
                  </a:lnTo>
                  <a:lnTo>
                    <a:pt x="48" y="273"/>
                  </a:lnTo>
                  <a:lnTo>
                    <a:pt x="48" y="281"/>
                  </a:lnTo>
                  <a:lnTo>
                    <a:pt x="48" y="290"/>
                  </a:lnTo>
                  <a:lnTo>
                    <a:pt x="48" y="308"/>
                  </a:lnTo>
                  <a:lnTo>
                    <a:pt x="40" y="317"/>
                  </a:lnTo>
                  <a:lnTo>
                    <a:pt x="40" y="325"/>
                  </a:lnTo>
                  <a:lnTo>
                    <a:pt x="40" y="343"/>
                  </a:lnTo>
                  <a:lnTo>
                    <a:pt x="40" y="352"/>
                  </a:lnTo>
                  <a:lnTo>
                    <a:pt x="32" y="360"/>
                  </a:lnTo>
                  <a:lnTo>
                    <a:pt x="32" y="387"/>
                  </a:lnTo>
                  <a:lnTo>
                    <a:pt x="32" y="396"/>
                  </a:lnTo>
                  <a:lnTo>
                    <a:pt x="32" y="404"/>
                  </a:lnTo>
                  <a:lnTo>
                    <a:pt x="32" y="422"/>
                  </a:lnTo>
                  <a:lnTo>
                    <a:pt x="32" y="431"/>
                  </a:lnTo>
                  <a:lnTo>
                    <a:pt x="32" y="440"/>
                  </a:lnTo>
                  <a:lnTo>
                    <a:pt x="16" y="440"/>
                  </a:lnTo>
                  <a:lnTo>
                    <a:pt x="32" y="457"/>
                  </a:lnTo>
                  <a:lnTo>
                    <a:pt x="0"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25" name="Freeform 916"/>
            <p:cNvSpPr>
              <a:spLocks/>
            </p:cNvSpPr>
            <p:nvPr/>
          </p:nvSpPr>
          <p:spPr bwMode="auto">
            <a:xfrm>
              <a:off x="2843" y="2760"/>
              <a:ext cx="200" cy="457"/>
            </a:xfrm>
            <a:custGeom>
              <a:avLst/>
              <a:gdLst>
                <a:gd name="T0" fmla="*/ 0 w 200"/>
                <a:gd name="T1" fmla="*/ 440 h 457"/>
                <a:gd name="T2" fmla="*/ 0 w 200"/>
                <a:gd name="T3" fmla="*/ 431 h 457"/>
                <a:gd name="T4" fmla="*/ 0 w 200"/>
                <a:gd name="T5" fmla="*/ 404 h 457"/>
                <a:gd name="T6" fmla="*/ 0 w 200"/>
                <a:gd name="T7" fmla="*/ 387 h 457"/>
                <a:gd name="T8" fmla="*/ 0 w 200"/>
                <a:gd name="T9" fmla="*/ 352 h 457"/>
                <a:gd name="T10" fmla="*/ 8 w 200"/>
                <a:gd name="T11" fmla="*/ 317 h 457"/>
                <a:gd name="T12" fmla="*/ 8 w 200"/>
                <a:gd name="T13" fmla="*/ 281 h 457"/>
                <a:gd name="T14" fmla="*/ 16 w 200"/>
                <a:gd name="T15" fmla="*/ 273 h 457"/>
                <a:gd name="T16" fmla="*/ 16 w 200"/>
                <a:gd name="T17" fmla="*/ 237 h 457"/>
                <a:gd name="T18" fmla="*/ 32 w 200"/>
                <a:gd name="T19" fmla="*/ 229 h 457"/>
                <a:gd name="T20" fmla="*/ 40 w 200"/>
                <a:gd name="T21" fmla="*/ 202 h 457"/>
                <a:gd name="T22" fmla="*/ 40 w 200"/>
                <a:gd name="T23" fmla="*/ 176 h 457"/>
                <a:gd name="T24" fmla="*/ 48 w 200"/>
                <a:gd name="T25" fmla="*/ 158 h 457"/>
                <a:gd name="T26" fmla="*/ 64 w 200"/>
                <a:gd name="T27" fmla="*/ 141 h 457"/>
                <a:gd name="T28" fmla="*/ 72 w 200"/>
                <a:gd name="T29" fmla="*/ 123 h 457"/>
                <a:gd name="T30" fmla="*/ 80 w 200"/>
                <a:gd name="T31" fmla="*/ 97 h 457"/>
                <a:gd name="T32" fmla="*/ 104 w 200"/>
                <a:gd name="T33" fmla="*/ 79 h 457"/>
                <a:gd name="T34" fmla="*/ 120 w 200"/>
                <a:gd name="T35" fmla="*/ 53 h 457"/>
                <a:gd name="T36" fmla="*/ 144 w 200"/>
                <a:gd name="T37" fmla="*/ 44 h 457"/>
                <a:gd name="T38" fmla="*/ 168 w 200"/>
                <a:gd name="T39" fmla="*/ 18 h 457"/>
                <a:gd name="T40" fmla="*/ 184 w 200"/>
                <a:gd name="T41" fmla="*/ 9 h 457"/>
                <a:gd name="T42" fmla="*/ 184 w 200"/>
                <a:gd name="T43" fmla="*/ 9 h 457"/>
                <a:gd name="T44" fmla="*/ 200 w 200"/>
                <a:gd name="T45" fmla="*/ 9 h 457"/>
                <a:gd name="T46" fmla="*/ 184 w 200"/>
                <a:gd name="T47" fmla="*/ 9 h 457"/>
                <a:gd name="T48" fmla="*/ 176 w 200"/>
                <a:gd name="T49" fmla="*/ 18 h 457"/>
                <a:gd name="T50" fmla="*/ 168 w 200"/>
                <a:gd name="T51" fmla="*/ 44 h 457"/>
                <a:gd name="T52" fmla="*/ 152 w 200"/>
                <a:gd name="T53" fmla="*/ 62 h 457"/>
                <a:gd name="T54" fmla="*/ 136 w 200"/>
                <a:gd name="T55" fmla="*/ 88 h 457"/>
                <a:gd name="T56" fmla="*/ 120 w 200"/>
                <a:gd name="T57" fmla="*/ 123 h 457"/>
                <a:gd name="T58" fmla="*/ 112 w 200"/>
                <a:gd name="T59" fmla="*/ 141 h 457"/>
                <a:gd name="T60" fmla="*/ 104 w 200"/>
                <a:gd name="T61" fmla="*/ 158 h 457"/>
                <a:gd name="T62" fmla="*/ 88 w 200"/>
                <a:gd name="T63" fmla="*/ 176 h 457"/>
                <a:gd name="T64" fmla="*/ 80 w 200"/>
                <a:gd name="T65" fmla="*/ 202 h 457"/>
                <a:gd name="T66" fmla="*/ 72 w 200"/>
                <a:gd name="T67" fmla="*/ 211 h 457"/>
                <a:gd name="T68" fmla="*/ 64 w 200"/>
                <a:gd name="T69" fmla="*/ 237 h 457"/>
                <a:gd name="T70" fmla="*/ 64 w 200"/>
                <a:gd name="T71" fmla="*/ 255 h 457"/>
                <a:gd name="T72" fmla="*/ 48 w 200"/>
                <a:gd name="T73" fmla="*/ 281 h 457"/>
                <a:gd name="T74" fmla="*/ 48 w 200"/>
                <a:gd name="T75" fmla="*/ 308 h 457"/>
                <a:gd name="T76" fmla="*/ 40 w 200"/>
                <a:gd name="T77" fmla="*/ 325 h 457"/>
                <a:gd name="T78" fmla="*/ 40 w 200"/>
                <a:gd name="T79" fmla="*/ 352 h 457"/>
                <a:gd name="T80" fmla="*/ 32 w 200"/>
                <a:gd name="T81" fmla="*/ 387 h 457"/>
                <a:gd name="T82" fmla="*/ 32 w 200"/>
                <a:gd name="T83" fmla="*/ 404 h 457"/>
                <a:gd name="T84" fmla="*/ 32 w 200"/>
                <a:gd name="T85" fmla="*/ 431 h 457"/>
                <a:gd name="T86" fmla="*/ 32 w 200"/>
                <a:gd name="T87" fmla="*/ 440 h 457"/>
                <a:gd name="T88" fmla="*/ 16 w 200"/>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0"/>
                <a:gd name="T136" fmla="*/ 0 h 457"/>
                <a:gd name="T137" fmla="*/ 200 w 200"/>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0" h="457">
                  <a:moveTo>
                    <a:pt x="0" y="457"/>
                  </a:moveTo>
                  <a:lnTo>
                    <a:pt x="0" y="440"/>
                  </a:lnTo>
                  <a:lnTo>
                    <a:pt x="0" y="431"/>
                  </a:lnTo>
                  <a:lnTo>
                    <a:pt x="0" y="422"/>
                  </a:lnTo>
                  <a:lnTo>
                    <a:pt x="0" y="404"/>
                  </a:lnTo>
                  <a:lnTo>
                    <a:pt x="0" y="396"/>
                  </a:lnTo>
                  <a:lnTo>
                    <a:pt x="0" y="387"/>
                  </a:lnTo>
                  <a:lnTo>
                    <a:pt x="0" y="360"/>
                  </a:lnTo>
                  <a:lnTo>
                    <a:pt x="0" y="352"/>
                  </a:lnTo>
                  <a:lnTo>
                    <a:pt x="8" y="325"/>
                  </a:lnTo>
                  <a:lnTo>
                    <a:pt x="8" y="317"/>
                  </a:lnTo>
                  <a:lnTo>
                    <a:pt x="8" y="290"/>
                  </a:lnTo>
                  <a:lnTo>
                    <a:pt x="8" y="281"/>
                  </a:lnTo>
                  <a:lnTo>
                    <a:pt x="8" y="273"/>
                  </a:lnTo>
                  <a:lnTo>
                    <a:pt x="16" y="273"/>
                  </a:lnTo>
                  <a:lnTo>
                    <a:pt x="16" y="246"/>
                  </a:lnTo>
                  <a:lnTo>
                    <a:pt x="16" y="237"/>
                  </a:lnTo>
                  <a:lnTo>
                    <a:pt x="32" y="237"/>
                  </a:lnTo>
                  <a:lnTo>
                    <a:pt x="32" y="229"/>
                  </a:lnTo>
                  <a:lnTo>
                    <a:pt x="32" y="211"/>
                  </a:lnTo>
                  <a:lnTo>
                    <a:pt x="40" y="202"/>
                  </a:lnTo>
                  <a:lnTo>
                    <a:pt x="40" y="193"/>
                  </a:lnTo>
                  <a:lnTo>
                    <a:pt x="40" y="176"/>
                  </a:lnTo>
                  <a:lnTo>
                    <a:pt x="48" y="167"/>
                  </a:lnTo>
                  <a:lnTo>
                    <a:pt x="48" y="158"/>
                  </a:lnTo>
                  <a:lnTo>
                    <a:pt x="64" y="158"/>
                  </a:lnTo>
                  <a:lnTo>
                    <a:pt x="64" y="141"/>
                  </a:lnTo>
                  <a:lnTo>
                    <a:pt x="72" y="132"/>
                  </a:lnTo>
                  <a:lnTo>
                    <a:pt x="72" y="123"/>
                  </a:lnTo>
                  <a:lnTo>
                    <a:pt x="80" y="123"/>
                  </a:lnTo>
                  <a:lnTo>
                    <a:pt x="80" y="97"/>
                  </a:lnTo>
                  <a:lnTo>
                    <a:pt x="88" y="88"/>
                  </a:lnTo>
                  <a:lnTo>
                    <a:pt x="104" y="79"/>
                  </a:lnTo>
                  <a:lnTo>
                    <a:pt x="112" y="62"/>
                  </a:lnTo>
                  <a:lnTo>
                    <a:pt x="120" y="53"/>
                  </a:lnTo>
                  <a:lnTo>
                    <a:pt x="136" y="44"/>
                  </a:lnTo>
                  <a:lnTo>
                    <a:pt x="144" y="44"/>
                  </a:lnTo>
                  <a:lnTo>
                    <a:pt x="152" y="26"/>
                  </a:lnTo>
                  <a:lnTo>
                    <a:pt x="168" y="18"/>
                  </a:lnTo>
                  <a:lnTo>
                    <a:pt x="176" y="18"/>
                  </a:lnTo>
                  <a:lnTo>
                    <a:pt x="184" y="9"/>
                  </a:lnTo>
                  <a:lnTo>
                    <a:pt x="184" y="0"/>
                  </a:lnTo>
                  <a:lnTo>
                    <a:pt x="200" y="9"/>
                  </a:lnTo>
                  <a:lnTo>
                    <a:pt x="184" y="9"/>
                  </a:lnTo>
                  <a:lnTo>
                    <a:pt x="176" y="18"/>
                  </a:lnTo>
                  <a:lnTo>
                    <a:pt x="176" y="26"/>
                  </a:lnTo>
                  <a:lnTo>
                    <a:pt x="168" y="44"/>
                  </a:lnTo>
                  <a:lnTo>
                    <a:pt x="152" y="53"/>
                  </a:lnTo>
                  <a:lnTo>
                    <a:pt x="152" y="62"/>
                  </a:lnTo>
                  <a:lnTo>
                    <a:pt x="144" y="79"/>
                  </a:lnTo>
                  <a:lnTo>
                    <a:pt x="136" y="88"/>
                  </a:lnTo>
                  <a:lnTo>
                    <a:pt x="120" y="97"/>
                  </a:lnTo>
                  <a:lnTo>
                    <a:pt x="120" y="123"/>
                  </a:lnTo>
                  <a:lnTo>
                    <a:pt x="112" y="132"/>
                  </a:lnTo>
                  <a:lnTo>
                    <a:pt x="112" y="141"/>
                  </a:lnTo>
                  <a:lnTo>
                    <a:pt x="112" y="158"/>
                  </a:lnTo>
                  <a:lnTo>
                    <a:pt x="104" y="158"/>
                  </a:lnTo>
                  <a:lnTo>
                    <a:pt x="88" y="167"/>
                  </a:lnTo>
                  <a:lnTo>
                    <a:pt x="88" y="176"/>
                  </a:lnTo>
                  <a:lnTo>
                    <a:pt x="80" y="193"/>
                  </a:lnTo>
                  <a:lnTo>
                    <a:pt x="80" y="202"/>
                  </a:lnTo>
                  <a:lnTo>
                    <a:pt x="72" y="211"/>
                  </a:lnTo>
                  <a:lnTo>
                    <a:pt x="72" y="229"/>
                  </a:lnTo>
                  <a:lnTo>
                    <a:pt x="64" y="237"/>
                  </a:lnTo>
                  <a:lnTo>
                    <a:pt x="64" y="246"/>
                  </a:lnTo>
                  <a:lnTo>
                    <a:pt x="64" y="255"/>
                  </a:lnTo>
                  <a:lnTo>
                    <a:pt x="48" y="273"/>
                  </a:lnTo>
                  <a:lnTo>
                    <a:pt x="48" y="281"/>
                  </a:lnTo>
                  <a:lnTo>
                    <a:pt x="48" y="290"/>
                  </a:lnTo>
                  <a:lnTo>
                    <a:pt x="48" y="308"/>
                  </a:lnTo>
                  <a:lnTo>
                    <a:pt x="40" y="317"/>
                  </a:lnTo>
                  <a:lnTo>
                    <a:pt x="40" y="325"/>
                  </a:lnTo>
                  <a:lnTo>
                    <a:pt x="40" y="343"/>
                  </a:lnTo>
                  <a:lnTo>
                    <a:pt x="40" y="352"/>
                  </a:lnTo>
                  <a:lnTo>
                    <a:pt x="32" y="360"/>
                  </a:lnTo>
                  <a:lnTo>
                    <a:pt x="32" y="387"/>
                  </a:lnTo>
                  <a:lnTo>
                    <a:pt x="32" y="396"/>
                  </a:lnTo>
                  <a:lnTo>
                    <a:pt x="32" y="404"/>
                  </a:lnTo>
                  <a:lnTo>
                    <a:pt x="32" y="422"/>
                  </a:lnTo>
                  <a:lnTo>
                    <a:pt x="32" y="431"/>
                  </a:lnTo>
                  <a:lnTo>
                    <a:pt x="32" y="440"/>
                  </a:lnTo>
                  <a:lnTo>
                    <a:pt x="16" y="440"/>
                  </a:lnTo>
                  <a:lnTo>
                    <a:pt x="32"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26" name="Freeform 917"/>
            <p:cNvSpPr>
              <a:spLocks/>
            </p:cNvSpPr>
            <p:nvPr/>
          </p:nvSpPr>
          <p:spPr bwMode="auto">
            <a:xfrm>
              <a:off x="2859" y="2892"/>
              <a:ext cx="240" cy="325"/>
            </a:xfrm>
            <a:custGeom>
              <a:avLst/>
              <a:gdLst>
                <a:gd name="T0" fmla="*/ 0 w 240"/>
                <a:gd name="T1" fmla="*/ 325 h 325"/>
                <a:gd name="T2" fmla="*/ 0 w 240"/>
                <a:gd name="T3" fmla="*/ 308 h 325"/>
                <a:gd name="T4" fmla="*/ 0 w 240"/>
                <a:gd name="T5" fmla="*/ 308 h 325"/>
                <a:gd name="T6" fmla="*/ 0 w 240"/>
                <a:gd name="T7" fmla="*/ 299 h 325"/>
                <a:gd name="T8" fmla="*/ 0 w 240"/>
                <a:gd name="T9" fmla="*/ 290 h 325"/>
                <a:gd name="T10" fmla="*/ 0 w 240"/>
                <a:gd name="T11" fmla="*/ 272 h 325"/>
                <a:gd name="T12" fmla="*/ 0 w 240"/>
                <a:gd name="T13" fmla="*/ 255 h 325"/>
                <a:gd name="T14" fmla="*/ 0 w 240"/>
                <a:gd name="T15" fmla="*/ 237 h 325"/>
                <a:gd name="T16" fmla="*/ 16 w 240"/>
                <a:gd name="T17" fmla="*/ 220 h 325"/>
                <a:gd name="T18" fmla="*/ 16 w 240"/>
                <a:gd name="T19" fmla="*/ 211 h 325"/>
                <a:gd name="T20" fmla="*/ 24 w 240"/>
                <a:gd name="T21" fmla="*/ 185 h 325"/>
                <a:gd name="T22" fmla="*/ 24 w 240"/>
                <a:gd name="T23" fmla="*/ 176 h 325"/>
                <a:gd name="T24" fmla="*/ 32 w 240"/>
                <a:gd name="T25" fmla="*/ 149 h 325"/>
                <a:gd name="T26" fmla="*/ 48 w 240"/>
                <a:gd name="T27" fmla="*/ 141 h 325"/>
                <a:gd name="T28" fmla="*/ 48 w 240"/>
                <a:gd name="T29" fmla="*/ 123 h 325"/>
                <a:gd name="T30" fmla="*/ 56 w 240"/>
                <a:gd name="T31" fmla="*/ 123 h 325"/>
                <a:gd name="T32" fmla="*/ 64 w 240"/>
                <a:gd name="T33" fmla="*/ 105 h 325"/>
                <a:gd name="T34" fmla="*/ 72 w 240"/>
                <a:gd name="T35" fmla="*/ 97 h 325"/>
                <a:gd name="T36" fmla="*/ 96 w 240"/>
                <a:gd name="T37" fmla="*/ 79 h 325"/>
                <a:gd name="T38" fmla="*/ 104 w 240"/>
                <a:gd name="T39" fmla="*/ 70 h 325"/>
                <a:gd name="T40" fmla="*/ 128 w 240"/>
                <a:gd name="T41" fmla="*/ 61 h 325"/>
                <a:gd name="T42" fmla="*/ 152 w 240"/>
                <a:gd name="T43" fmla="*/ 44 h 325"/>
                <a:gd name="T44" fmla="*/ 160 w 240"/>
                <a:gd name="T45" fmla="*/ 35 h 325"/>
                <a:gd name="T46" fmla="*/ 184 w 240"/>
                <a:gd name="T47" fmla="*/ 35 h 325"/>
                <a:gd name="T48" fmla="*/ 192 w 240"/>
                <a:gd name="T49" fmla="*/ 26 h 325"/>
                <a:gd name="T50" fmla="*/ 216 w 240"/>
                <a:gd name="T51" fmla="*/ 9 h 325"/>
                <a:gd name="T52" fmla="*/ 224 w 240"/>
                <a:gd name="T53" fmla="*/ 9 h 325"/>
                <a:gd name="T54" fmla="*/ 232 w 240"/>
                <a:gd name="T55" fmla="*/ 9 h 325"/>
                <a:gd name="T56" fmla="*/ 232 w 240"/>
                <a:gd name="T57" fmla="*/ 9 h 325"/>
                <a:gd name="T58" fmla="*/ 232 w 240"/>
                <a:gd name="T59" fmla="*/ 0 h 325"/>
                <a:gd name="T60" fmla="*/ 240 w 240"/>
                <a:gd name="T61" fmla="*/ 9 h 325"/>
                <a:gd name="T62" fmla="*/ 232 w 240"/>
                <a:gd name="T63" fmla="*/ 9 h 325"/>
                <a:gd name="T64" fmla="*/ 232 w 240"/>
                <a:gd name="T65" fmla="*/ 9 h 325"/>
                <a:gd name="T66" fmla="*/ 224 w 240"/>
                <a:gd name="T67" fmla="*/ 9 h 325"/>
                <a:gd name="T68" fmla="*/ 216 w 240"/>
                <a:gd name="T69" fmla="*/ 26 h 325"/>
                <a:gd name="T70" fmla="*/ 200 w 240"/>
                <a:gd name="T71" fmla="*/ 26 h 325"/>
                <a:gd name="T72" fmla="*/ 192 w 240"/>
                <a:gd name="T73" fmla="*/ 35 h 325"/>
                <a:gd name="T74" fmla="*/ 184 w 240"/>
                <a:gd name="T75" fmla="*/ 44 h 325"/>
                <a:gd name="T76" fmla="*/ 168 w 240"/>
                <a:gd name="T77" fmla="*/ 44 h 325"/>
                <a:gd name="T78" fmla="*/ 152 w 240"/>
                <a:gd name="T79" fmla="*/ 61 h 325"/>
                <a:gd name="T80" fmla="*/ 136 w 240"/>
                <a:gd name="T81" fmla="*/ 70 h 325"/>
                <a:gd name="T82" fmla="*/ 120 w 240"/>
                <a:gd name="T83" fmla="*/ 79 h 325"/>
                <a:gd name="T84" fmla="*/ 104 w 240"/>
                <a:gd name="T85" fmla="*/ 97 h 325"/>
                <a:gd name="T86" fmla="*/ 96 w 240"/>
                <a:gd name="T87" fmla="*/ 105 h 325"/>
                <a:gd name="T88" fmla="*/ 88 w 240"/>
                <a:gd name="T89" fmla="*/ 114 h 325"/>
                <a:gd name="T90" fmla="*/ 88 w 240"/>
                <a:gd name="T91" fmla="*/ 123 h 325"/>
                <a:gd name="T92" fmla="*/ 72 w 240"/>
                <a:gd name="T93" fmla="*/ 141 h 325"/>
                <a:gd name="T94" fmla="*/ 64 w 240"/>
                <a:gd name="T95" fmla="*/ 149 h 325"/>
                <a:gd name="T96" fmla="*/ 56 w 240"/>
                <a:gd name="T97" fmla="*/ 176 h 325"/>
                <a:gd name="T98" fmla="*/ 56 w 240"/>
                <a:gd name="T99" fmla="*/ 185 h 325"/>
                <a:gd name="T100" fmla="*/ 48 w 240"/>
                <a:gd name="T101" fmla="*/ 211 h 325"/>
                <a:gd name="T102" fmla="*/ 32 w 240"/>
                <a:gd name="T103" fmla="*/ 228 h 325"/>
                <a:gd name="T104" fmla="*/ 32 w 240"/>
                <a:gd name="T105" fmla="*/ 237 h 325"/>
                <a:gd name="T106" fmla="*/ 32 w 240"/>
                <a:gd name="T107" fmla="*/ 264 h 325"/>
                <a:gd name="T108" fmla="*/ 24 w 240"/>
                <a:gd name="T109" fmla="*/ 272 h 325"/>
                <a:gd name="T110" fmla="*/ 24 w 240"/>
                <a:gd name="T111" fmla="*/ 290 h 325"/>
                <a:gd name="T112" fmla="*/ 24 w 240"/>
                <a:gd name="T113" fmla="*/ 299 h 325"/>
                <a:gd name="T114" fmla="*/ 24 w 240"/>
                <a:gd name="T115" fmla="*/ 308 h 325"/>
                <a:gd name="T116" fmla="*/ 24 w 240"/>
                <a:gd name="T117" fmla="*/ 308 h 325"/>
                <a:gd name="T118" fmla="*/ 16 w 240"/>
                <a:gd name="T119" fmla="*/ 308 h 325"/>
                <a:gd name="T120" fmla="*/ 24 w 240"/>
                <a:gd name="T121" fmla="*/ 325 h 325"/>
                <a:gd name="T122" fmla="*/ 0 w 240"/>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0"/>
                <a:gd name="T187" fmla="*/ 0 h 325"/>
                <a:gd name="T188" fmla="*/ 240 w 240"/>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0" h="325">
                  <a:moveTo>
                    <a:pt x="0" y="325"/>
                  </a:moveTo>
                  <a:lnTo>
                    <a:pt x="0" y="308"/>
                  </a:lnTo>
                  <a:lnTo>
                    <a:pt x="0" y="299"/>
                  </a:lnTo>
                  <a:lnTo>
                    <a:pt x="0" y="290"/>
                  </a:lnTo>
                  <a:lnTo>
                    <a:pt x="0" y="272"/>
                  </a:lnTo>
                  <a:lnTo>
                    <a:pt x="0" y="255"/>
                  </a:lnTo>
                  <a:lnTo>
                    <a:pt x="0" y="237"/>
                  </a:lnTo>
                  <a:lnTo>
                    <a:pt x="16" y="220"/>
                  </a:lnTo>
                  <a:lnTo>
                    <a:pt x="16" y="211"/>
                  </a:lnTo>
                  <a:lnTo>
                    <a:pt x="24" y="185"/>
                  </a:lnTo>
                  <a:lnTo>
                    <a:pt x="24" y="176"/>
                  </a:lnTo>
                  <a:lnTo>
                    <a:pt x="32" y="149"/>
                  </a:lnTo>
                  <a:lnTo>
                    <a:pt x="48" y="141"/>
                  </a:lnTo>
                  <a:lnTo>
                    <a:pt x="48" y="123"/>
                  </a:lnTo>
                  <a:lnTo>
                    <a:pt x="56" y="123"/>
                  </a:lnTo>
                  <a:lnTo>
                    <a:pt x="64" y="105"/>
                  </a:lnTo>
                  <a:lnTo>
                    <a:pt x="72" y="97"/>
                  </a:lnTo>
                  <a:lnTo>
                    <a:pt x="96" y="79"/>
                  </a:lnTo>
                  <a:lnTo>
                    <a:pt x="104" y="70"/>
                  </a:lnTo>
                  <a:lnTo>
                    <a:pt x="128" y="61"/>
                  </a:lnTo>
                  <a:lnTo>
                    <a:pt x="152" y="44"/>
                  </a:lnTo>
                  <a:lnTo>
                    <a:pt x="160" y="35"/>
                  </a:lnTo>
                  <a:lnTo>
                    <a:pt x="184" y="35"/>
                  </a:lnTo>
                  <a:lnTo>
                    <a:pt x="192" y="26"/>
                  </a:lnTo>
                  <a:lnTo>
                    <a:pt x="216" y="9"/>
                  </a:lnTo>
                  <a:lnTo>
                    <a:pt x="224" y="9"/>
                  </a:lnTo>
                  <a:lnTo>
                    <a:pt x="232" y="9"/>
                  </a:lnTo>
                  <a:lnTo>
                    <a:pt x="232" y="0"/>
                  </a:lnTo>
                  <a:lnTo>
                    <a:pt x="240" y="9"/>
                  </a:lnTo>
                  <a:lnTo>
                    <a:pt x="232" y="9"/>
                  </a:lnTo>
                  <a:lnTo>
                    <a:pt x="224" y="9"/>
                  </a:lnTo>
                  <a:lnTo>
                    <a:pt x="216" y="26"/>
                  </a:lnTo>
                  <a:lnTo>
                    <a:pt x="200" y="26"/>
                  </a:lnTo>
                  <a:lnTo>
                    <a:pt x="192" y="35"/>
                  </a:lnTo>
                  <a:lnTo>
                    <a:pt x="184" y="44"/>
                  </a:lnTo>
                  <a:lnTo>
                    <a:pt x="168" y="44"/>
                  </a:lnTo>
                  <a:lnTo>
                    <a:pt x="152" y="61"/>
                  </a:lnTo>
                  <a:lnTo>
                    <a:pt x="136" y="70"/>
                  </a:lnTo>
                  <a:lnTo>
                    <a:pt x="120" y="79"/>
                  </a:lnTo>
                  <a:lnTo>
                    <a:pt x="104" y="97"/>
                  </a:lnTo>
                  <a:lnTo>
                    <a:pt x="96" y="105"/>
                  </a:lnTo>
                  <a:lnTo>
                    <a:pt x="88" y="114"/>
                  </a:lnTo>
                  <a:lnTo>
                    <a:pt x="88" y="123"/>
                  </a:lnTo>
                  <a:lnTo>
                    <a:pt x="72" y="141"/>
                  </a:lnTo>
                  <a:lnTo>
                    <a:pt x="64" y="149"/>
                  </a:lnTo>
                  <a:lnTo>
                    <a:pt x="56" y="176"/>
                  </a:lnTo>
                  <a:lnTo>
                    <a:pt x="56" y="185"/>
                  </a:lnTo>
                  <a:lnTo>
                    <a:pt x="48" y="211"/>
                  </a:lnTo>
                  <a:lnTo>
                    <a:pt x="32" y="228"/>
                  </a:lnTo>
                  <a:lnTo>
                    <a:pt x="32" y="237"/>
                  </a:lnTo>
                  <a:lnTo>
                    <a:pt x="32" y="264"/>
                  </a:lnTo>
                  <a:lnTo>
                    <a:pt x="24" y="272"/>
                  </a:lnTo>
                  <a:lnTo>
                    <a:pt x="24" y="290"/>
                  </a:lnTo>
                  <a:lnTo>
                    <a:pt x="24" y="299"/>
                  </a:lnTo>
                  <a:lnTo>
                    <a:pt x="24" y="308"/>
                  </a:lnTo>
                  <a:lnTo>
                    <a:pt x="16" y="308"/>
                  </a:lnTo>
                  <a:lnTo>
                    <a:pt x="24" y="325"/>
                  </a:lnTo>
                  <a:lnTo>
                    <a:pt x="0"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27" name="Freeform 918"/>
            <p:cNvSpPr>
              <a:spLocks/>
            </p:cNvSpPr>
            <p:nvPr/>
          </p:nvSpPr>
          <p:spPr bwMode="auto">
            <a:xfrm>
              <a:off x="2859" y="2892"/>
              <a:ext cx="240" cy="325"/>
            </a:xfrm>
            <a:custGeom>
              <a:avLst/>
              <a:gdLst>
                <a:gd name="T0" fmla="*/ 0 w 240"/>
                <a:gd name="T1" fmla="*/ 325 h 325"/>
                <a:gd name="T2" fmla="*/ 0 w 240"/>
                <a:gd name="T3" fmla="*/ 308 h 325"/>
                <a:gd name="T4" fmla="*/ 0 w 240"/>
                <a:gd name="T5" fmla="*/ 308 h 325"/>
                <a:gd name="T6" fmla="*/ 0 w 240"/>
                <a:gd name="T7" fmla="*/ 299 h 325"/>
                <a:gd name="T8" fmla="*/ 0 w 240"/>
                <a:gd name="T9" fmla="*/ 290 h 325"/>
                <a:gd name="T10" fmla="*/ 0 w 240"/>
                <a:gd name="T11" fmla="*/ 272 h 325"/>
                <a:gd name="T12" fmla="*/ 0 w 240"/>
                <a:gd name="T13" fmla="*/ 255 h 325"/>
                <a:gd name="T14" fmla="*/ 0 w 240"/>
                <a:gd name="T15" fmla="*/ 237 h 325"/>
                <a:gd name="T16" fmla="*/ 16 w 240"/>
                <a:gd name="T17" fmla="*/ 220 h 325"/>
                <a:gd name="T18" fmla="*/ 16 w 240"/>
                <a:gd name="T19" fmla="*/ 211 h 325"/>
                <a:gd name="T20" fmla="*/ 24 w 240"/>
                <a:gd name="T21" fmla="*/ 185 h 325"/>
                <a:gd name="T22" fmla="*/ 24 w 240"/>
                <a:gd name="T23" fmla="*/ 176 h 325"/>
                <a:gd name="T24" fmla="*/ 32 w 240"/>
                <a:gd name="T25" fmla="*/ 149 h 325"/>
                <a:gd name="T26" fmla="*/ 48 w 240"/>
                <a:gd name="T27" fmla="*/ 141 h 325"/>
                <a:gd name="T28" fmla="*/ 48 w 240"/>
                <a:gd name="T29" fmla="*/ 123 h 325"/>
                <a:gd name="T30" fmla="*/ 56 w 240"/>
                <a:gd name="T31" fmla="*/ 123 h 325"/>
                <a:gd name="T32" fmla="*/ 64 w 240"/>
                <a:gd name="T33" fmla="*/ 105 h 325"/>
                <a:gd name="T34" fmla="*/ 72 w 240"/>
                <a:gd name="T35" fmla="*/ 97 h 325"/>
                <a:gd name="T36" fmla="*/ 96 w 240"/>
                <a:gd name="T37" fmla="*/ 79 h 325"/>
                <a:gd name="T38" fmla="*/ 104 w 240"/>
                <a:gd name="T39" fmla="*/ 70 h 325"/>
                <a:gd name="T40" fmla="*/ 128 w 240"/>
                <a:gd name="T41" fmla="*/ 61 h 325"/>
                <a:gd name="T42" fmla="*/ 152 w 240"/>
                <a:gd name="T43" fmla="*/ 44 h 325"/>
                <a:gd name="T44" fmla="*/ 160 w 240"/>
                <a:gd name="T45" fmla="*/ 35 h 325"/>
                <a:gd name="T46" fmla="*/ 184 w 240"/>
                <a:gd name="T47" fmla="*/ 35 h 325"/>
                <a:gd name="T48" fmla="*/ 192 w 240"/>
                <a:gd name="T49" fmla="*/ 26 h 325"/>
                <a:gd name="T50" fmla="*/ 216 w 240"/>
                <a:gd name="T51" fmla="*/ 9 h 325"/>
                <a:gd name="T52" fmla="*/ 224 w 240"/>
                <a:gd name="T53" fmla="*/ 9 h 325"/>
                <a:gd name="T54" fmla="*/ 232 w 240"/>
                <a:gd name="T55" fmla="*/ 9 h 325"/>
                <a:gd name="T56" fmla="*/ 232 w 240"/>
                <a:gd name="T57" fmla="*/ 9 h 325"/>
                <a:gd name="T58" fmla="*/ 232 w 240"/>
                <a:gd name="T59" fmla="*/ 0 h 325"/>
                <a:gd name="T60" fmla="*/ 240 w 240"/>
                <a:gd name="T61" fmla="*/ 9 h 325"/>
                <a:gd name="T62" fmla="*/ 232 w 240"/>
                <a:gd name="T63" fmla="*/ 9 h 325"/>
                <a:gd name="T64" fmla="*/ 232 w 240"/>
                <a:gd name="T65" fmla="*/ 9 h 325"/>
                <a:gd name="T66" fmla="*/ 224 w 240"/>
                <a:gd name="T67" fmla="*/ 9 h 325"/>
                <a:gd name="T68" fmla="*/ 216 w 240"/>
                <a:gd name="T69" fmla="*/ 26 h 325"/>
                <a:gd name="T70" fmla="*/ 200 w 240"/>
                <a:gd name="T71" fmla="*/ 26 h 325"/>
                <a:gd name="T72" fmla="*/ 192 w 240"/>
                <a:gd name="T73" fmla="*/ 35 h 325"/>
                <a:gd name="T74" fmla="*/ 184 w 240"/>
                <a:gd name="T75" fmla="*/ 44 h 325"/>
                <a:gd name="T76" fmla="*/ 168 w 240"/>
                <a:gd name="T77" fmla="*/ 44 h 325"/>
                <a:gd name="T78" fmla="*/ 152 w 240"/>
                <a:gd name="T79" fmla="*/ 61 h 325"/>
                <a:gd name="T80" fmla="*/ 136 w 240"/>
                <a:gd name="T81" fmla="*/ 70 h 325"/>
                <a:gd name="T82" fmla="*/ 120 w 240"/>
                <a:gd name="T83" fmla="*/ 79 h 325"/>
                <a:gd name="T84" fmla="*/ 104 w 240"/>
                <a:gd name="T85" fmla="*/ 97 h 325"/>
                <a:gd name="T86" fmla="*/ 96 w 240"/>
                <a:gd name="T87" fmla="*/ 105 h 325"/>
                <a:gd name="T88" fmla="*/ 88 w 240"/>
                <a:gd name="T89" fmla="*/ 114 h 325"/>
                <a:gd name="T90" fmla="*/ 88 w 240"/>
                <a:gd name="T91" fmla="*/ 123 h 325"/>
                <a:gd name="T92" fmla="*/ 72 w 240"/>
                <a:gd name="T93" fmla="*/ 141 h 325"/>
                <a:gd name="T94" fmla="*/ 64 w 240"/>
                <a:gd name="T95" fmla="*/ 149 h 325"/>
                <a:gd name="T96" fmla="*/ 56 w 240"/>
                <a:gd name="T97" fmla="*/ 176 h 325"/>
                <a:gd name="T98" fmla="*/ 56 w 240"/>
                <a:gd name="T99" fmla="*/ 185 h 325"/>
                <a:gd name="T100" fmla="*/ 48 w 240"/>
                <a:gd name="T101" fmla="*/ 211 h 325"/>
                <a:gd name="T102" fmla="*/ 32 w 240"/>
                <a:gd name="T103" fmla="*/ 228 h 325"/>
                <a:gd name="T104" fmla="*/ 32 w 240"/>
                <a:gd name="T105" fmla="*/ 237 h 325"/>
                <a:gd name="T106" fmla="*/ 32 w 240"/>
                <a:gd name="T107" fmla="*/ 264 h 325"/>
                <a:gd name="T108" fmla="*/ 24 w 240"/>
                <a:gd name="T109" fmla="*/ 272 h 325"/>
                <a:gd name="T110" fmla="*/ 24 w 240"/>
                <a:gd name="T111" fmla="*/ 290 h 325"/>
                <a:gd name="T112" fmla="*/ 24 w 240"/>
                <a:gd name="T113" fmla="*/ 299 h 325"/>
                <a:gd name="T114" fmla="*/ 24 w 240"/>
                <a:gd name="T115" fmla="*/ 308 h 325"/>
                <a:gd name="T116" fmla="*/ 24 w 240"/>
                <a:gd name="T117" fmla="*/ 308 h 325"/>
                <a:gd name="T118" fmla="*/ 16 w 240"/>
                <a:gd name="T119" fmla="*/ 308 h 325"/>
                <a:gd name="T120" fmla="*/ 24 w 240"/>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0"/>
                <a:gd name="T184" fmla="*/ 0 h 325"/>
                <a:gd name="T185" fmla="*/ 240 w 240"/>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0" h="325">
                  <a:moveTo>
                    <a:pt x="0" y="325"/>
                  </a:moveTo>
                  <a:lnTo>
                    <a:pt x="0" y="308"/>
                  </a:lnTo>
                  <a:lnTo>
                    <a:pt x="0" y="299"/>
                  </a:lnTo>
                  <a:lnTo>
                    <a:pt x="0" y="290"/>
                  </a:lnTo>
                  <a:lnTo>
                    <a:pt x="0" y="272"/>
                  </a:lnTo>
                  <a:lnTo>
                    <a:pt x="0" y="255"/>
                  </a:lnTo>
                  <a:lnTo>
                    <a:pt x="0" y="237"/>
                  </a:lnTo>
                  <a:lnTo>
                    <a:pt x="16" y="220"/>
                  </a:lnTo>
                  <a:lnTo>
                    <a:pt x="16" y="211"/>
                  </a:lnTo>
                  <a:lnTo>
                    <a:pt x="24" y="185"/>
                  </a:lnTo>
                  <a:lnTo>
                    <a:pt x="24" y="176"/>
                  </a:lnTo>
                  <a:lnTo>
                    <a:pt x="32" y="149"/>
                  </a:lnTo>
                  <a:lnTo>
                    <a:pt x="48" y="141"/>
                  </a:lnTo>
                  <a:lnTo>
                    <a:pt x="48" y="123"/>
                  </a:lnTo>
                  <a:lnTo>
                    <a:pt x="56" y="123"/>
                  </a:lnTo>
                  <a:lnTo>
                    <a:pt x="64" y="105"/>
                  </a:lnTo>
                  <a:lnTo>
                    <a:pt x="72" y="97"/>
                  </a:lnTo>
                  <a:lnTo>
                    <a:pt x="96" y="79"/>
                  </a:lnTo>
                  <a:lnTo>
                    <a:pt x="104" y="70"/>
                  </a:lnTo>
                  <a:lnTo>
                    <a:pt x="128" y="61"/>
                  </a:lnTo>
                  <a:lnTo>
                    <a:pt x="152" y="44"/>
                  </a:lnTo>
                  <a:lnTo>
                    <a:pt x="160" y="35"/>
                  </a:lnTo>
                  <a:lnTo>
                    <a:pt x="184" y="35"/>
                  </a:lnTo>
                  <a:lnTo>
                    <a:pt x="192" y="26"/>
                  </a:lnTo>
                  <a:lnTo>
                    <a:pt x="216" y="9"/>
                  </a:lnTo>
                  <a:lnTo>
                    <a:pt x="224" y="9"/>
                  </a:lnTo>
                  <a:lnTo>
                    <a:pt x="232" y="9"/>
                  </a:lnTo>
                  <a:lnTo>
                    <a:pt x="232" y="0"/>
                  </a:lnTo>
                  <a:lnTo>
                    <a:pt x="240" y="9"/>
                  </a:lnTo>
                  <a:lnTo>
                    <a:pt x="232" y="9"/>
                  </a:lnTo>
                  <a:lnTo>
                    <a:pt x="224" y="9"/>
                  </a:lnTo>
                  <a:lnTo>
                    <a:pt x="216" y="26"/>
                  </a:lnTo>
                  <a:lnTo>
                    <a:pt x="200" y="26"/>
                  </a:lnTo>
                  <a:lnTo>
                    <a:pt x="192" y="35"/>
                  </a:lnTo>
                  <a:lnTo>
                    <a:pt x="184" y="44"/>
                  </a:lnTo>
                  <a:lnTo>
                    <a:pt x="168" y="44"/>
                  </a:lnTo>
                  <a:lnTo>
                    <a:pt x="152" y="61"/>
                  </a:lnTo>
                  <a:lnTo>
                    <a:pt x="136" y="70"/>
                  </a:lnTo>
                  <a:lnTo>
                    <a:pt x="120" y="79"/>
                  </a:lnTo>
                  <a:lnTo>
                    <a:pt x="104" y="97"/>
                  </a:lnTo>
                  <a:lnTo>
                    <a:pt x="96" y="105"/>
                  </a:lnTo>
                  <a:lnTo>
                    <a:pt x="88" y="114"/>
                  </a:lnTo>
                  <a:lnTo>
                    <a:pt x="88" y="123"/>
                  </a:lnTo>
                  <a:lnTo>
                    <a:pt x="72" y="141"/>
                  </a:lnTo>
                  <a:lnTo>
                    <a:pt x="64" y="149"/>
                  </a:lnTo>
                  <a:lnTo>
                    <a:pt x="56" y="176"/>
                  </a:lnTo>
                  <a:lnTo>
                    <a:pt x="56" y="185"/>
                  </a:lnTo>
                  <a:lnTo>
                    <a:pt x="48" y="211"/>
                  </a:lnTo>
                  <a:lnTo>
                    <a:pt x="32" y="228"/>
                  </a:lnTo>
                  <a:lnTo>
                    <a:pt x="32" y="237"/>
                  </a:lnTo>
                  <a:lnTo>
                    <a:pt x="32" y="264"/>
                  </a:lnTo>
                  <a:lnTo>
                    <a:pt x="24" y="272"/>
                  </a:lnTo>
                  <a:lnTo>
                    <a:pt x="24" y="290"/>
                  </a:lnTo>
                  <a:lnTo>
                    <a:pt x="24" y="299"/>
                  </a:lnTo>
                  <a:lnTo>
                    <a:pt x="24" y="308"/>
                  </a:lnTo>
                  <a:lnTo>
                    <a:pt x="16" y="308"/>
                  </a:lnTo>
                  <a:lnTo>
                    <a:pt x="24"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8577" name="Group 919"/>
          <p:cNvGrpSpPr>
            <a:grpSpLocks/>
          </p:cNvGrpSpPr>
          <p:nvPr/>
        </p:nvGrpSpPr>
        <p:grpSpPr bwMode="auto">
          <a:xfrm>
            <a:off x="185738" y="3087688"/>
            <a:ext cx="774700" cy="614362"/>
            <a:chOff x="1692" y="3226"/>
            <a:chExt cx="488" cy="387"/>
          </a:xfrm>
        </p:grpSpPr>
        <p:sp>
          <p:nvSpPr>
            <p:cNvPr id="109169" name="Freeform 920"/>
            <p:cNvSpPr>
              <a:spLocks/>
            </p:cNvSpPr>
            <p:nvPr/>
          </p:nvSpPr>
          <p:spPr bwMode="auto">
            <a:xfrm>
              <a:off x="1996" y="3226"/>
              <a:ext cx="40" cy="53"/>
            </a:xfrm>
            <a:custGeom>
              <a:avLst/>
              <a:gdLst>
                <a:gd name="T0" fmla="*/ 0 w 40"/>
                <a:gd name="T1" fmla="*/ 0 h 53"/>
                <a:gd name="T2" fmla="*/ 0 w 40"/>
                <a:gd name="T3" fmla="*/ 9 h 53"/>
                <a:gd name="T4" fmla="*/ 0 w 40"/>
                <a:gd name="T5" fmla="*/ 18 h 53"/>
                <a:gd name="T6" fmla="*/ 8 w 40"/>
                <a:gd name="T7" fmla="*/ 18 h 53"/>
                <a:gd name="T8" fmla="*/ 24 w 40"/>
                <a:gd name="T9" fmla="*/ 18 h 53"/>
                <a:gd name="T10" fmla="*/ 24 w 40"/>
                <a:gd name="T11" fmla="*/ 35 h 53"/>
                <a:gd name="T12" fmla="*/ 32 w 40"/>
                <a:gd name="T13" fmla="*/ 35 h 53"/>
                <a:gd name="T14" fmla="*/ 32 w 40"/>
                <a:gd name="T15" fmla="*/ 44 h 53"/>
                <a:gd name="T16" fmla="*/ 40 w 40"/>
                <a:gd name="T17" fmla="*/ 44 h 53"/>
                <a:gd name="T18" fmla="*/ 4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0" y="0"/>
                  </a:moveTo>
                  <a:lnTo>
                    <a:pt x="0" y="9"/>
                  </a:lnTo>
                  <a:lnTo>
                    <a:pt x="0" y="18"/>
                  </a:lnTo>
                  <a:lnTo>
                    <a:pt x="8" y="18"/>
                  </a:lnTo>
                  <a:lnTo>
                    <a:pt x="24" y="18"/>
                  </a:lnTo>
                  <a:lnTo>
                    <a:pt x="24" y="35"/>
                  </a:lnTo>
                  <a:lnTo>
                    <a:pt x="32" y="35"/>
                  </a:lnTo>
                  <a:lnTo>
                    <a:pt x="32" y="44"/>
                  </a:lnTo>
                  <a:lnTo>
                    <a:pt x="40" y="44"/>
                  </a:lnTo>
                  <a:lnTo>
                    <a:pt x="4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70" name="Freeform 921"/>
            <p:cNvSpPr>
              <a:spLocks/>
            </p:cNvSpPr>
            <p:nvPr/>
          </p:nvSpPr>
          <p:spPr bwMode="auto">
            <a:xfrm>
              <a:off x="1940" y="3226"/>
              <a:ext cx="56" cy="97"/>
            </a:xfrm>
            <a:custGeom>
              <a:avLst/>
              <a:gdLst>
                <a:gd name="T0" fmla="*/ 56 w 56"/>
                <a:gd name="T1" fmla="*/ 0 h 97"/>
                <a:gd name="T2" fmla="*/ 56 w 56"/>
                <a:gd name="T3" fmla="*/ 9 h 97"/>
                <a:gd name="T4" fmla="*/ 56 w 56"/>
                <a:gd name="T5" fmla="*/ 18 h 97"/>
                <a:gd name="T6" fmla="*/ 48 w 56"/>
                <a:gd name="T7" fmla="*/ 35 h 97"/>
                <a:gd name="T8" fmla="*/ 32 w 56"/>
                <a:gd name="T9" fmla="*/ 44 h 97"/>
                <a:gd name="T10" fmla="*/ 24 w 56"/>
                <a:gd name="T11" fmla="*/ 53 h 97"/>
                <a:gd name="T12" fmla="*/ 16 w 56"/>
                <a:gd name="T13" fmla="*/ 62 h 97"/>
                <a:gd name="T14" fmla="*/ 0 w 56"/>
                <a:gd name="T15" fmla="*/ 79 h 97"/>
                <a:gd name="T16" fmla="*/ 0 w 56"/>
                <a:gd name="T17" fmla="*/ 88 h 97"/>
                <a:gd name="T18" fmla="*/ 0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56" y="0"/>
                  </a:moveTo>
                  <a:lnTo>
                    <a:pt x="56" y="9"/>
                  </a:lnTo>
                  <a:lnTo>
                    <a:pt x="56" y="18"/>
                  </a:lnTo>
                  <a:lnTo>
                    <a:pt x="48" y="35"/>
                  </a:lnTo>
                  <a:lnTo>
                    <a:pt x="32" y="44"/>
                  </a:lnTo>
                  <a:lnTo>
                    <a:pt x="24" y="53"/>
                  </a:lnTo>
                  <a:lnTo>
                    <a:pt x="16" y="62"/>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71" name="Freeform 922"/>
            <p:cNvSpPr>
              <a:spLocks/>
            </p:cNvSpPr>
            <p:nvPr/>
          </p:nvSpPr>
          <p:spPr bwMode="auto">
            <a:xfrm>
              <a:off x="1884" y="3226"/>
              <a:ext cx="80" cy="97"/>
            </a:xfrm>
            <a:custGeom>
              <a:avLst/>
              <a:gdLst>
                <a:gd name="T0" fmla="*/ 80 w 80"/>
                <a:gd name="T1" fmla="*/ 0 h 97"/>
                <a:gd name="T2" fmla="*/ 72 w 80"/>
                <a:gd name="T3" fmla="*/ 35 h 97"/>
                <a:gd name="T4" fmla="*/ 56 w 80"/>
                <a:gd name="T5" fmla="*/ 35 h 97"/>
                <a:gd name="T6" fmla="*/ 56 w 80"/>
                <a:gd name="T7" fmla="*/ 44 h 97"/>
                <a:gd name="T8" fmla="*/ 48 w 80"/>
                <a:gd name="T9" fmla="*/ 44 h 97"/>
                <a:gd name="T10" fmla="*/ 40 w 80"/>
                <a:gd name="T11" fmla="*/ 44 h 97"/>
                <a:gd name="T12" fmla="*/ 32 w 80"/>
                <a:gd name="T13" fmla="*/ 53 h 97"/>
                <a:gd name="T14" fmla="*/ 16 w 80"/>
                <a:gd name="T15" fmla="*/ 53 h 97"/>
                <a:gd name="T16" fmla="*/ 16 w 80"/>
                <a:gd name="T17" fmla="*/ 62 h 97"/>
                <a:gd name="T18" fmla="*/ 8 w 80"/>
                <a:gd name="T19" fmla="*/ 62 h 97"/>
                <a:gd name="T20" fmla="*/ 8 w 80"/>
                <a:gd name="T21" fmla="*/ 79 h 97"/>
                <a:gd name="T22" fmla="*/ 0 w 80"/>
                <a:gd name="T23" fmla="*/ 79 h 97"/>
                <a:gd name="T24" fmla="*/ 0 w 80"/>
                <a:gd name="T25" fmla="*/ 88 h 97"/>
                <a:gd name="T26" fmla="*/ 0 w 80"/>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
                <a:gd name="T43" fmla="*/ 0 h 97"/>
                <a:gd name="T44" fmla="*/ 80 w 80"/>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 h="97">
                  <a:moveTo>
                    <a:pt x="80" y="0"/>
                  </a:moveTo>
                  <a:lnTo>
                    <a:pt x="72" y="35"/>
                  </a:lnTo>
                  <a:lnTo>
                    <a:pt x="56" y="35"/>
                  </a:lnTo>
                  <a:lnTo>
                    <a:pt x="56" y="44"/>
                  </a:lnTo>
                  <a:lnTo>
                    <a:pt x="48" y="44"/>
                  </a:lnTo>
                  <a:lnTo>
                    <a:pt x="40" y="44"/>
                  </a:lnTo>
                  <a:lnTo>
                    <a:pt x="32" y="53"/>
                  </a:lnTo>
                  <a:lnTo>
                    <a:pt x="16" y="53"/>
                  </a:lnTo>
                  <a:lnTo>
                    <a:pt x="16" y="62"/>
                  </a:lnTo>
                  <a:lnTo>
                    <a:pt x="8" y="62"/>
                  </a:lnTo>
                  <a:lnTo>
                    <a:pt x="8" y="79"/>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72" name="Freeform 923"/>
            <p:cNvSpPr>
              <a:spLocks/>
            </p:cNvSpPr>
            <p:nvPr/>
          </p:nvSpPr>
          <p:spPr bwMode="auto">
            <a:xfrm>
              <a:off x="1972" y="3270"/>
              <a:ext cx="56" cy="114"/>
            </a:xfrm>
            <a:custGeom>
              <a:avLst/>
              <a:gdLst>
                <a:gd name="T0" fmla="*/ 0 w 56"/>
                <a:gd name="T1" fmla="*/ 0 h 114"/>
                <a:gd name="T2" fmla="*/ 0 w 56"/>
                <a:gd name="T3" fmla="*/ 9 h 114"/>
                <a:gd name="T4" fmla="*/ 0 w 56"/>
                <a:gd name="T5" fmla="*/ 18 h 114"/>
                <a:gd name="T6" fmla="*/ 0 w 56"/>
                <a:gd name="T7" fmla="*/ 35 h 114"/>
                <a:gd name="T8" fmla="*/ 16 w 56"/>
                <a:gd name="T9" fmla="*/ 44 h 114"/>
                <a:gd name="T10" fmla="*/ 24 w 56"/>
                <a:gd name="T11" fmla="*/ 53 h 114"/>
                <a:gd name="T12" fmla="*/ 48 w 56"/>
                <a:gd name="T13" fmla="*/ 70 h 114"/>
                <a:gd name="T14" fmla="*/ 48 w 56"/>
                <a:gd name="T15" fmla="*/ 79 h 114"/>
                <a:gd name="T16" fmla="*/ 48 w 56"/>
                <a:gd name="T17" fmla="*/ 88 h 114"/>
                <a:gd name="T18" fmla="*/ 56 w 56"/>
                <a:gd name="T19" fmla="*/ 88 h 114"/>
                <a:gd name="T20" fmla="*/ 56 w 56"/>
                <a:gd name="T21" fmla="*/ 105 h 114"/>
                <a:gd name="T22" fmla="*/ 56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0" y="0"/>
                  </a:moveTo>
                  <a:lnTo>
                    <a:pt x="0" y="9"/>
                  </a:lnTo>
                  <a:lnTo>
                    <a:pt x="0" y="18"/>
                  </a:lnTo>
                  <a:lnTo>
                    <a:pt x="0" y="35"/>
                  </a:lnTo>
                  <a:lnTo>
                    <a:pt x="16" y="44"/>
                  </a:lnTo>
                  <a:lnTo>
                    <a:pt x="24" y="53"/>
                  </a:lnTo>
                  <a:lnTo>
                    <a:pt x="48" y="70"/>
                  </a:lnTo>
                  <a:lnTo>
                    <a:pt x="48" y="79"/>
                  </a:lnTo>
                  <a:lnTo>
                    <a:pt x="48" y="88"/>
                  </a:lnTo>
                  <a:lnTo>
                    <a:pt x="56" y="88"/>
                  </a:lnTo>
                  <a:lnTo>
                    <a:pt x="56" y="105"/>
                  </a:lnTo>
                  <a:lnTo>
                    <a:pt x="5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73" name="Freeform 924"/>
            <p:cNvSpPr>
              <a:spLocks/>
            </p:cNvSpPr>
            <p:nvPr/>
          </p:nvSpPr>
          <p:spPr bwMode="auto">
            <a:xfrm>
              <a:off x="1900" y="3226"/>
              <a:ext cx="72" cy="158"/>
            </a:xfrm>
            <a:custGeom>
              <a:avLst/>
              <a:gdLst>
                <a:gd name="T0" fmla="*/ 72 w 72"/>
                <a:gd name="T1" fmla="*/ 0 h 158"/>
                <a:gd name="T2" fmla="*/ 64 w 72"/>
                <a:gd name="T3" fmla="*/ 44 h 158"/>
                <a:gd name="T4" fmla="*/ 64 w 72"/>
                <a:gd name="T5" fmla="*/ 53 h 158"/>
                <a:gd name="T6" fmla="*/ 56 w 72"/>
                <a:gd name="T7" fmla="*/ 53 h 158"/>
                <a:gd name="T8" fmla="*/ 56 w 72"/>
                <a:gd name="T9" fmla="*/ 62 h 158"/>
                <a:gd name="T10" fmla="*/ 40 w 72"/>
                <a:gd name="T11" fmla="*/ 79 h 158"/>
                <a:gd name="T12" fmla="*/ 32 w 72"/>
                <a:gd name="T13" fmla="*/ 79 h 158"/>
                <a:gd name="T14" fmla="*/ 32 w 72"/>
                <a:gd name="T15" fmla="*/ 88 h 158"/>
                <a:gd name="T16" fmla="*/ 24 w 72"/>
                <a:gd name="T17" fmla="*/ 88 h 158"/>
                <a:gd name="T18" fmla="*/ 24 w 72"/>
                <a:gd name="T19" fmla="*/ 97 h 158"/>
                <a:gd name="T20" fmla="*/ 24 w 72"/>
                <a:gd name="T21" fmla="*/ 114 h 158"/>
                <a:gd name="T22" fmla="*/ 16 w 72"/>
                <a:gd name="T23" fmla="*/ 114 h 158"/>
                <a:gd name="T24" fmla="*/ 16 w 72"/>
                <a:gd name="T25" fmla="*/ 123 h 158"/>
                <a:gd name="T26" fmla="*/ 0 w 72"/>
                <a:gd name="T27" fmla="*/ 132 h 158"/>
                <a:gd name="T28" fmla="*/ 0 w 72"/>
                <a:gd name="T29" fmla="*/ 149 h 158"/>
                <a:gd name="T30" fmla="*/ 16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72" y="0"/>
                  </a:moveTo>
                  <a:lnTo>
                    <a:pt x="64" y="44"/>
                  </a:lnTo>
                  <a:lnTo>
                    <a:pt x="64" y="53"/>
                  </a:lnTo>
                  <a:lnTo>
                    <a:pt x="56" y="53"/>
                  </a:lnTo>
                  <a:lnTo>
                    <a:pt x="56" y="62"/>
                  </a:lnTo>
                  <a:lnTo>
                    <a:pt x="40" y="79"/>
                  </a:lnTo>
                  <a:lnTo>
                    <a:pt x="32" y="79"/>
                  </a:lnTo>
                  <a:lnTo>
                    <a:pt x="32" y="88"/>
                  </a:lnTo>
                  <a:lnTo>
                    <a:pt x="24" y="88"/>
                  </a:lnTo>
                  <a:lnTo>
                    <a:pt x="24" y="97"/>
                  </a:lnTo>
                  <a:lnTo>
                    <a:pt x="24" y="114"/>
                  </a:lnTo>
                  <a:lnTo>
                    <a:pt x="16" y="114"/>
                  </a:lnTo>
                  <a:lnTo>
                    <a:pt x="16" y="123"/>
                  </a:lnTo>
                  <a:lnTo>
                    <a:pt x="0" y="132"/>
                  </a:lnTo>
                  <a:lnTo>
                    <a:pt x="0" y="149"/>
                  </a:lnTo>
                  <a:lnTo>
                    <a:pt x="16"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74" name="Freeform 925"/>
            <p:cNvSpPr>
              <a:spLocks/>
            </p:cNvSpPr>
            <p:nvPr/>
          </p:nvSpPr>
          <p:spPr bwMode="auto">
            <a:xfrm>
              <a:off x="1972" y="3226"/>
              <a:ext cx="96" cy="114"/>
            </a:xfrm>
            <a:custGeom>
              <a:avLst/>
              <a:gdLst>
                <a:gd name="T0" fmla="*/ 0 w 96"/>
                <a:gd name="T1" fmla="*/ 0 h 114"/>
                <a:gd name="T2" fmla="*/ 24 w 96"/>
                <a:gd name="T3" fmla="*/ 35 h 114"/>
                <a:gd name="T4" fmla="*/ 32 w 96"/>
                <a:gd name="T5" fmla="*/ 44 h 114"/>
                <a:gd name="T6" fmla="*/ 48 w 96"/>
                <a:gd name="T7" fmla="*/ 44 h 114"/>
                <a:gd name="T8" fmla="*/ 56 w 96"/>
                <a:gd name="T9" fmla="*/ 44 h 114"/>
                <a:gd name="T10" fmla="*/ 64 w 96"/>
                <a:gd name="T11" fmla="*/ 44 h 114"/>
                <a:gd name="T12" fmla="*/ 64 w 96"/>
                <a:gd name="T13" fmla="*/ 53 h 114"/>
                <a:gd name="T14" fmla="*/ 80 w 96"/>
                <a:gd name="T15" fmla="*/ 53 h 114"/>
                <a:gd name="T16" fmla="*/ 88 w 96"/>
                <a:gd name="T17" fmla="*/ 62 h 114"/>
                <a:gd name="T18" fmla="*/ 96 w 96"/>
                <a:gd name="T19" fmla="*/ 79 h 114"/>
                <a:gd name="T20" fmla="*/ 96 w 96"/>
                <a:gd name="T21" fmla="*/ 88 h 114"/>
                <a:gd name="T22" fmla="*/ 96 w 96"/>
                <a:gd name="T23" fmla="*/ 97 h 114"/>
                <a:gd name="T24" fmla="*/ 96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0" y="0"/>
                  </a:moveTo>
                  <a:lnTo>
                    <a:pt x="24" y="35"/>
                  </a:lnTo>
                  <a:lnTo>
                    <a:pt x="32" y="44"/>
                  </a:lnTo>
                  <a:lnTo>
                    <a:pt x="48" y="44"/>
                  </a:lnTo>
                  <a:lnTo>
                    <a:pt x="56" y="44"/>
                  </a:lnTo>
                  <a:lnTo>
                    <a:pt x="64" y="44"/>
                  </a:lnTo>
                  <a:lnTo>
                    <a:pt x="64" y="53"/>
                  </a:lnTo>
                  <a:lnTo>
                    <a:pt x="80" y="53"/>
                  </a:lnTo>
                  <a:lnTo>
                    <a:pt x="88" y="62"/>
                  </a:lnTo>
                  <a:lnTo>
                    <a:pt x="96" y="79"/>
                  </a:lnTo>
                  <a:lnTo>
                    <a:pt x="96" y="88"/>
                  </a:lnTo>
                  <a:lnTo>
                    <a:pt x="96" y="97"/>
                  </a:lnTo>
                  <a:lnTo>
                    <a:pt x="9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75" name="Freeform 926"/>
            <p:cNvSpPr>
              <a:spLocks/>
            </p:cNvSpPr>
            <p:nvPr/>
          </p:nvSpPr>
          <p:spPr bwMode="auto">
            <a:xfrm>
              <a:off x="1988" y="3270"/>
              <a:ext cx="40" cy="132"/>
            </a:xfrm>
            <a:custGeom>
              <a:avLst/>
              <a:gdLst>
                <a:gd name="T0" fmla="*/ 40 w 40"/>
                <a:gd name="T1" fmla="*/ 0 h 132"/>
                <a:gd name="T2" fmla="*/ 40 w 40"/>
                <a:gd name="T3" fmla="*/ 9 h 132"/>
                <a:gd name="T4" fmla="*/ 40 w 40"/>
                <a:gd name="T5" fmla="*/ 18 h 132"/>
                <a:gd name="T6" fmla="*/ 40 w 40"/>
                <a:gd name="T7" fmla="*/ 35 h 132"/>
                <a:gd name="T8" fmla="*/ 40 w 40"/>
                <a:gd name="T9" fmla="*/ 44 h 132"/>
                <a:gd name="T10" fmla="*/ 32 w 40"/>
                <a:gd name="T11" fmla="*/ 53 h 132"/>
                <a:gd name="T12" fmla="*/ 16 w 40"/>
                <a:gd name="T13" fmla="*/ 70 h 132"/>
                <a:gd name="T14" fmla="*/ 16 w 40"/>
                <a:gd name="T15" fmla="*/ 79 h 132"/>
                <a:gd name="T16" fmla="*/ 8 w 40"/>
                <a:gd name="T17" fmla="*/ 88 h 132"/>
                <a:gd name="T18" fmla="*/ 8 w 40"/>
                <a:gd name="T19" fmla="*/ 105 h 132"/>
                <a:gd name="T20" fmla="*/ 0 w 40"/>
                <a:gd name="T21" fmla="*/ 105 h 132"/>
                <a:gd name="T22" fmla="*/ 0 w 40"/>
                <a:gd name="T23" fmla="*/ 114 h 132"/>
                <a:gd name="T24" fmla="*/ 0 w 40"/>
                <a:gd name="T25" fmla="*/ 123 h 132"/>
                <a:gd name="T26" fmla="*/ 0 w 40"/>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132"/>
                <a:gd name="T44" fmla="*/ 40 w 40"/>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132">
                  <a:moveTo>
                    <a:pt x="40" y="0"/>
                  </a:moveTo>
                  <a:lnTo>
                    <a:pt x="40" y="9"/>
                  </a:lnTo>
                  <a:lnTo>
                    <a:pt x="40" y="18"/>
                  </a:lnTo>
                  <a:lnTo>
                    <a:pt x="40" y="35"/>
                  </a:lnTo>
                  <a:lnTo>
                    <a:pt x="40" y="44"/>
                  </a:lnTo>
                  <a:lnTo>
                    <a:pt x="32" y="53"/>
                  </a:lnTo>
                  <a:lnTo>
                    <a:pt x="16" y="70"/>
                  </a:lnTo>
                  <a:lnTo>
                    <a:pt x="16" y="79"/>
                  </a:lnTo>
                  <a:lnTo>
                    <a:pt x="8" y="88"/>
                  </a:lnTo>
                  <a:lnTo>
                    <a:pt x="8" y="105"/>
                  </a:lnTo>
                  <a:lnTo>
                    <a:pt x="0" y="105"/>
                  </a:lnTo>
                  <a:lnTo>
                    <a:pt x="0" y="114"/>
                  </a:lnTo>
                  <a:lnTo>
                    <a:pt x="0" y="123"/>
                  </a:lnTo>
                  <a:lnTo>
                    <a:pt x="0"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76" name="Freeform 927"/>
            <p:cNvSpPr>
              <a:spLocks/>
            </p:cNvSpPr>
            <p:nvPr/>
          </p:nvSpPr>
          <p:spPr bwMode="auto">
            <a:xfrm>
              <a:off x="1948" y="3305"/>
              <a:ext cx="40" cy="88"/>
            </a:xfrm>
            <a:custGeom>
              <a:avLst/>
              <a:gdLst>
                <a:gd name="T0" fmla="*/ 0 w 40"/>
                <a:gd name="T1" fmla="*/ 0 h 88"/>
                <a:gd name="T2" fmla="*/ 0 w 40"/>
                <a:gd name="T3" fmla="*/ 26 h 88"/>
                <a:gd name="T4" fmla="*/ 8 w 40"/>
                <a:gd name="T5" fmla="*/ 35 h 88"/>
                <a:gd name="T6" fmla="*/ 16 w 40"/>
                <a:gd name="T7" fmla="*/ 44 h 88"/>
                <a:gd name="T8" fmla="*/ 32 w 40"/>
                <a:gd name="T9" fmla="*/ 44 h 88"/>
                <a:gd name="T10" fmla="*/ 32 w 40"/>
                <a:gd name="T11" fmla="*/ 62 h 88"/>
                <a:gd name="T12" fmla="*/ 40 w 40"/>
                <a:gd name="T13" fmla="*/ 62 h 88"/>
                <a:gd name="T14" fmla="*/ 40 w 40"/>
                <a:gd name="T15" fmla="*/ 70 h 88"/>
                <a:gd name="T16" fmla="*/ 40 w 40"/>
                <a:gd name="T17" fmla="*/ 79 h 88"/>
                <a:gd name="T18" fmla="*/ 4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0" y="0"/>
                  </a:moveTo>
                  <a:lnTo>
                    <a:pt x="0" y="26"/>
                  </a:lnTo>
                  <a:lnTo>
                    <a:pt x="8" y="35"/>
                  </a:lnTo>
                  <a:lnTo>
                    <a:pt x="16" y="44"/>
                  </a:lnTo>
                  <a:lnTo>
                    <a:pt x="32" y="44"/>
                  </a:lnTo>
                  <a:lnTo>
                    <a:pt x="32" y="62"/>
                  </a:lnTo>
                  <a:lnTo>
                    <a:pt x="40" y="62"/>
                  </a:lnTo>
                  <a:lnTo>
                    <a:pt x="40" y="70"/>
                  </a:lnTo>
                  <a:lnTo>
                    <a:pt x="40" y="79"/>
                  </a:lnTo>
                  <a:lnTo>
                    <a:pt x="4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77" name="Freeform 928"/>
            <p:cNvSpPr>
              <a:spLocks/>
            </p:cNvSpPr>
            <p:nvPr/>
          </p:nvSpPr>
          <p:spPr bwMode="auto">
            <a:xfrm>
              <a:off x="1900" y="3279"/>
              <a:ext cx="64" cy="140"/>
            </a:xfrm>
            <a:custGeom>
              <a:avLst/>
              <a:gdLst>
                <a:gd name="T0" fmla="*/ 0 w 64"/>
                <a:gd name="T1" fmla="*/ 0 h 140"/>
                <a:gd name="T2" fmla="*/ 16 w 64"/>
                <a:gd name="T3" fmla="*/ 61 h 140"/>
                <a:gd name="T4" fmla="*/ 24 w 64"/>
                <a:gd name="T5" fmla="*/ 70 h 140"/>
                <a:gd name="T6" fmla="*/ 32 w 64"/>
                <a:gd name="T7" fmla="*/ 79 h 140"/>
                <a:gd name="T8" fmla="*/ 32 w 64"/>
                <a:gd name="T9" fmla="*/ 105 h 140"/>
                <a:gd name="T10" fmla="*/ 40 w 64"/>
                <a:gd name="T11" fmla="*/ 114 h 140"/>
                <a:gd name="T12" fmla="*/ 40 w 64"/>
                <a:gd name="T13" fmla="*/ 123 h 140"/>
                <a:gd name="T14" fmla="*/ 56 w 64"/>
                <a:gd name="T15" fmla="*/ 123 h 140"/>
                <a:gd name="T16" fmla="*/ 64 w 64"/>
                <a:gd name="T17" fmla="*/ 123 h 140"/>
                <a:gd name="T18" fmla="*/ 64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0" y="0"/>
                  </a:moveTo>
                  <a:lnTo>
                    <a:pt x="16" y="61"/>
                  </a:lnTo>
                  <a:lnTo>
                    <a:pt x="24" y="70"/>
                  </a:lnTo>
                  <a:lnTo>
                    <a:pt x="32" y="79"/>
                  </a:lnTo>
                  <a:lnTo>
                    <a:pt x="32" y="105"/>
                  </a:lnTo>
                  <a:lnTo>
                    <a:pt x="40" y="114"/>
                  </a:lnTo>
                  <a:lnTo>
                    <a:pt x="40" y="123"/>
                  </a:lnTo>
                  <a:lnTo>
                    <a:pt x="56" y="123"/>
                  </a:lnTo>
                  <a:lnTo>
                    <a:pt x="64" y="123"/>
                  </a:lnTo>
                  <a:lnTo>
                    <a:pt x="64"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78" name="Freeform 929"/>
            <p:cNvSpPr>
              <a:spLocks/>
            </p:cNvSpPr>
            <p:nvPr/>
          </p:nvSpPr>
          <p:spPr bwMode="auto">
            <a:xfrm>
              <a:off x="1852" y="3226"/>
              <a:ext cx="104" cy="193"/>
            </a:xfrm>
            <a:custGeom>
              <a:avLst/>
              <a:gdLst>
                <a:gd name="T0" fmla="*/ 104 w 104"/>
                <a:gd name="T1" fmla="*/ 0 h 193"/>
                <a:gd name="T2" fmla="*/ 80 w 104"/>
                <a:gd name="T3" fmla="*/ 18 h 193"/>
                <a:gd name="T4" fmla="*/ 72 w 104"/>
                <a:gd name="T5" fmla="*/ 35 h 193"/>
                <a:gd name="T6" fmla="*/ 64 w 104"/>
                <a:gd name="T7" fmla="*/ 44 h 193"/>
                <a:gd name="T8" fmla="*/ 64 w 104"/>
                <a:gd name="T9" fmla="*/ 53 h 193"/>
                <a:gd name="T10" fmla="*/ 48 w 104"/>
                <a:gd name="T11" fmla="*/ 53 h 193"/>
                <a:gd name="T12" fmla="*/ 48 w 104"/>
                <a:gd name="T13" fmla="*/ 62 h 193"/>
                <a:gd name="T14" fmla="*/ 40 w 104"/>
                <a:gd name="T15" fmla="*/ 62 h 193"/>
                <a:gd name="T16" fmla="*/ 32 w 104"/>
                <a:gd name="T17" fmla="*/ 79 h 193"/>
                <a:gd name="T18" fmla="*/ 32 w 104"/>
                <a:gd name="T19" fmla="*/ 88 h 193"/>
                <a:gd name="T20" fmla="*/ 16 w 104"/>
                <a:gd name="T21" fmla="*/ 88 h 193"/>
                <a:gd name="T22" fmla="*/ 16 w 104"/>
                <a:gd name="T23" fmla="*/ 97 h 193"/>
                <a:gd name="T24" fmla="*/ 8 w 104"/>
                <a:gd name="T25" fmla="*/ 97 h 193"/>
                <a:gd name="T26" fmla="*/ 8 w 104"/>
                <a:gd name="T27" fmla="*/ 114 h 193"/>
                <a:gd name="T28" fmla="*/ 8 w 104"/>
                <a:gd name="T29" fmla="*/ 123 h 193"/>
                <a:gd name="T30" fmla="*/ 0 w 104"/>
                <a:gd name="T31" fmla="*/ 132 h 193"/>
                <a:gd name="T32" fmla="*/ 0 w 104"/>
                <a:gd name="T33" fmla="*/ 149 h 193"/>
                <a:gd name="T34" fmla="*/ 0 w 104"/>
                <a:gd name="T35" fmla="*/ 158 h 193"/>
                <a:gd name="T36" fmla="*/ 0 w 104"/>
                <a:gd name="T37" fmla="*/ 167 h 193"/>
                <a:gd name="T38" fmla="*/ 0 w 104"/>
                <a:gd name="T39" fmla="*/ 176 h 193"/>
                <a:gd name="T40" fmla="*/ 0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104" y="0"/>
                  </a:moveTo>
                  <a:lnTo>
                    <a:pt x="80" y="18"/>
                  </a:lnTo>
                  <a:lnTo>
                    <a:pt x="72" y="35"/>
                  </a:lnTo>
                  <a:lnTo>
                    <a:pt x="64" y="44"/>
                  </a:lnTo>
                  <a:lnTo>
                    <a:pt x="64" y="53"/>
                  </a:lnTo>
                  <a:lnTo>
                    <a:pt x="48" y="53"/>
                  </a:lnTo>
                  <a:lnTo>
                    <a:pt x="48" y="62"/>
                  </a:lnTo>
                  <a:lnTo>
                    <a:pt x="40" y="62"/>
                  </a:lnTo>
                  <a:lnTo>
                    <a:pt x="32" y="79"/>
                  </a:lnTo>
                  <a:lnTo>
                    <a:pt x="32" y="88"/>
                  </a:lnTo>
                  <a:lnTo>
                    <a:pt x="16" y="88"/>
                  </a:lnTo>
                  <a:lnTo>
                    <a:pt x="16" y="97"/>
                  </a:lnTo>
                  <a:lnTo>
                    <a:pt x="8" y="97"/>
                  </a:lnTo>
                  <a:lnTo>
                    <a:pt x="8" y="114"/>
                  </a:lnTo>
                  <a:lnTo>
                    <a:pt x="8" y="123"/>
                  </a:lnTo>
                  <a:lnTo>
                    <a:pt x="0" y="132"/>
                  </a:lnTo>
                  <a:lnTo>
                    <a:pt x="0" y="149"/>
                  </a:lnTo>
                  <a:lnTo>
                    <a:pt x="0" y="158"/>
                  </a:lnTo>
                  <a:lnTo>
                    <a:pt x="0" y="167"/>
                  </a:lnTo>
                  <a:lnTo>
                    <a:pt x="0" y="176"/>
                  </a:lnTo>
                  <a:lnTo>
                    <a:pt x="0"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79" name="Freeform 930"/>
            <p:cNvSpPr>
              <a:spLocks/>
            </p:cNvSpPr>
            <p:nvPr/>
          </p:nvSpPr>
          <p:spPr bwMode="auto">
            <a:xfrm>
              <a:off x="2044" y="3305"/>
              <a:ext cx="16" cy="106"/>
            </a:xfrm>
            <a:custGeom>
              <a:avLst/>
              <a:gdLst>
                <a:gd name="T0" fmla="*/ 8 w 16"/>
                <a:gd name="T1" fmla="*/ 0 h 106"/>
                <a:gd name="T2" fmla="*/ 8 w 16"/>
                <a:gd name="T3" fmla="*/ 9 h 106"/>
                <a:gd name="T4" fmla="*/ 8 w 16"/>
                <a:gd name="T5" fmla="*/ 26 h 106"/>
                <a:gd name="T6" fmla="*/ 8 w 16"/>
                <a:gd name="T7" fmla="*/ 35 h 106"/>
                <a:gd name="T8" fmla="*/ 0 w 16"/>
                <a:gd name="T9" fmla="*/ 35 h 106"/>
                <a:gd name="T10" fmla="*/ 0 w 16"/>
                <a:gd name="T11" fmla="*/ 44 h 106"/>
                <a:gd name="T12" fmla="*/ 0 w 16"/>
                <a:gd name="T13" fmla="*/ 62 h 106"/>
                <a:gd name="T14" fmla="*/ 8 w 16"/>
                <a:gd name="T15" fmla="*/ 70 h 106"/>
                <a:gd name="T16" fmla="*/ 8 w 16"/>
                <a:gd name="T17" fmla="*/ 79 h 106"/>
                <a:gd name="T18" fmla="*/ 16 w 16"/>
                <a:gd name="T19" fmla="*/ 88 h 106"/>
                <a:gd name="T20" fmla="*/ 16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0" y="35"/>
                  </a:lnTo>
                  <a:lnTo>
                    <a:pt x="0" y="44"/>
                  </a:lnTo>
                  <a:lnTo>
                    <a:pt x="0" y="62"/>
                  </a:lnTo>
                  <a:lnTo>
                    <a:pt x="8" y="70"/>
                  </a:lnTo>
                  <a:lnTo>
                    <a:pt x="8" y="79"/>
                  </a:lnTo>
                  <a:lnTo>
                    <a:pt x="16" y="88"/>
                  </a:lnTo>
                  <a:lnTo>
                    <a:pt x="16"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80" name="Freeform 931"/>
            <p:cNvSpPr>
              <a:spLocks/>
            </p:cNvSpPr>
            <p:nvPr/>
          </p:nvSpPr>
          <p:spPr bwMode="auto">
            <a:xfrm>
              <a:off x="2020" y="3375"/>
              <a:ext cx="8" cy="62"/>
            </a:xfrm>
            <a:custGeom>
              <a:avLst/>
              <a:gdLst>
                <a:gd name="T0" fmla="*/ 8 w 8"/>
                <a:gd name="T1" fmla="*/ 0 h 62"/>
                <a:gd name="T2" fmla="*/ 0 w 8"/>
                <a:gd name="T3" fmla="*/ 9 h 62"/>
                <a:gd name="T4" fmla="*/ 0 w 8"/>
                <a:gd name="T5" fmla="*/ 18 h 62"/>
                <a:gd name="T6" fmla="*/ 0 w 8"/>
                <a:gd name="T7" fmla="*/ 27 h 62"/>
                <a:gd name="T8" fmla="*/ 0 w 8"/>
                <a:gd name="T9" fmla="*/ 44 h 62"/>
                <a:gd name="T10" fmla="*/ 0 w 8"/>
                <a:gd name="T11" fmla="*/ 53 h 62"/>
                <a:gd name="T12" fmla="*/ 0 w 8"/>
                <a:gd name="T13" fmla="*/ 62 h 62"/>
                <a:gd name="T14" fmla="*/ 0 60000 65536"/>
                <a:gd name="T15" fmla="*/ 0 60000 65536"/>
                <a:gd name="T16" fmla="*/ 0 60000 65536"/>
                <a:gd name="T17" fmla="*/ 0 60000 65536"/>
                <a:gd name="T18" fmla="*/ 0 60000 65536"/>
                <a:gd name="T19" fmla="*/ 0 60000 65536"/>
                <a:gd name="T20" fmla="*/ 0 60000 65536"/>
                <a:gd name="T21" fmla="*/ 0 w 8"/>
                <a:gd name="T22" fmla="*/ 0 h 62"/>
                <a:gd name="T23" fmla="*/ 8 w 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62">
                  <a:moveTo>
                    <a:pt x="8" y="0"/>
                  </a:moveTo>
                  <a:lnTo>
                    <a:pt x="0" y="9"/>
                  </a:lnTo>
                  <a:lnTo>
                    <a:pt x="0" y="18"/>
                  </a:lnTo>
                  <a:lnTo>
                    <a:pt x="0" y="27"/>
                  </a:lnTo>
                  <a:lnTo>
                    <a:pt x="0" y="44"/>
                  </a:lnTo>
                  <a:lnTo>
                    <a:pt x="0" y="53"/>
                  </a:lnTo>
                  <a:lnTo>
                    <a:pt x="0"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81" name="Freeform 932"/>
            <p:cNvSpPr>
              <a:spLocks/>
            </p:cNvSpPr>
            <p:nvPr/>
          </p:nvSpPr>
          <p:spPr bwMode="auto">
            <a:xfrm>
              <a:off x="2060" y="3340"/>
              <a:ext cx="40" cy="79"/>
            </a:xfrm>
            <a:custGeom>
              <a:avLst/>
              <a:gdLst>
                <a:gd name="T0" fmla="*/ 8 w 40"/>
                <a:gd name="T1" fmla="*/ 0 h 79"/>
                <a:gd name="T2" fmla="*/ 0 w 40"/>
                <a:gd name="T3" fmla="*/ 9 h 79"/>
                <a:gd name="T4" fmla="*/ 8 w 40"/>
                <a:gd name="T5" fmla="*/ 18 h 79"/>
                <a:gd name="T6" fmla="*/ 8 w 40"/>
                <a:gd name="T7" fmla="*/ 35 h 79"/>
                <a:gd name="T8" fmla="*/ 24 w 40"/>
                <a:gd name="T9" fmla="*/ 35 h 79"/>
                <a:gd name="T10" fmla="*/ 32 w 40"/>
                <a:gd name="T11" fmla="*/ 44 h 79"/>
                <a:gd name="T12" fmla="*/ 40 w 40"/>
                <a:gd name="T13" fmla="*/ 53 h 79"/>
                <a:gd name="T14" fmla="*/ 40 w 40"/>
                <a:gd name="T15" fmla="*/ 62 h 79"/>
                <a:gd name="T16" fmla="*/ 4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8" y="0"/>
                  </a:moveTo>
                  <a:lnTo>
                    <a:pt x="0" y="9"/>
                  </a:lnTo>
                  <a:lnTo>
                    <a:pt x="8" y="18"/>
                  </a:lnTo>
                  <a:lnTo>
                    <a:pt x="8" y="35"/>
                  </a:lnTo>
                  <a:lnTo>
                    <a:pt x="24" y="35"/>
                  </a:lnTo>
                  <a:lnTo>
                    <a:pt x="32" y="44"/>
                  </a:lnTo>
                  <a:lnTo>
                    <a:pt x="40" y="53"/>
                  </a:lnTo>
                  <a:lnTo>
                    <a:pt x="40" y="62"/>
                  </a:lnTo>
                  <a:lnTo>
                    <a:pt x="4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82" name="Freeform 933"/>
            <p:cNvSpPr>
              <a:spLocks/>
            </p:cNvSpPr>
            <p:nvPr/>
          </p:nvSpPr>
          <p:spPr bwMode="auto">
            <a:xfrm>
              <a:off x="2060" y="3288"/>
              <a:ext cx="64" cy="70"/>
            </a:xfrm>
            <a:custGeom>
              <a:avLst/>
              <a:gdLst>
                <a:gd name="T0" fmla="*/ 0 w 64"/>
                <a:gd name="T1" fmla="*/ 0 h 70"/>
                <a:gd name="T2" fmla="*/ 8 w 64"/>
                <a:gd name="T3" fmla="*/ 0 h 70"/>
                <a:gd name="T4" fmla="*/ 24 w 64"/>
                <a:gd name="T5" fmla="*/ 0 h 70"/>
                <a:gd name="T6" fmla="*/ 32 w 64"/>
                <a:gd name="T7" fmla="*/ 17 h 70"/>
                <a:gd name="T8" fmla="*/ 40 w 64"/>
                <a:gd name="T9" fmla="*/ 17 h 70"/>
                <a:gd name="T10" fmla="*/ 40 w 64"/>
                <a:gd name="T11" fmla="*/ 26 h 70"/>
                <a:gd name="T12" fmla="*/ 56 w 64"/>
                <a:gd name="T13" fmla="*/ 26 h 70"/>
                <a:gd name="T14" fmla="*/ 56 w 64"/>
                <a:gd name="T15" fmla="*/ 35 h 70"/>
                <a:gd name="T16" fmla="*/ 56 w 64"/>
                <a:gd name="T17" fmla="*/ 52 h 70"/>
                <a:gd name="T18" fmla="*/ 64 w 64"/>
                <a:gd name="T19" fmla="*/ 61 h 70"/>
                <a:gd name="T20" fmla="*/ 64 w 64"/>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70"/>
                <a:gd name="T35" fmla="*/ 64 w 64"/>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70">
                  <a:moveTo>
                    <a:pt x="0" y="0"/>
                  </a:moveTo>
                  <a:lnTo>
                    <a:pt x="8" y="0"/>
                  </a:lnTo>
                  <a:lnTo>
                    <a:pt x="24" y="0"/>
                  </a:lnTo>
                  <a:lnTo>
                    <a:pt x="32" y="17"/>
                  </a:lnTo>
                  <a:lnTo>
                    <a:pt x="40" y="17"/>
                  </a:lnTo>
                  <a:lnTo>
                    <a:pt x="40" y="26"/>
                  </a:lnTo>
                  <a:lnTo>
                    <a:pt x="56" y="26"/>
                  </a:lnTo>
                  <a:lnTo>
                    <a:pt x="56" y="35"/>
                  </a:lnTo>
                  <a:lnTo>
                    <a:pt x="56" y="52"/>
                  </a:lnTo>
                  <a:lnTo>
                    <a:pt x="64" y="61"/>
                  </a:lnTo>
                  <a:lnTo>
                    <a:pt x="64"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83" name="Freeform 934"/>
            <p:cNvSpPr>
              <a:spLocks/>
            </p:cNvSpPr>
            <p:nvPr/>
          </p:nvSpPr>
          <p:spPr bwMode="auto">
            <a:xfrm>
              <a:off x="1788" y="3331"/>
              <a:ext cx="72" cy="80"/>
            </a:xfrm>
            <a:custGeom>
              <a:avLst/>
              <a:gdLst>
                <a:gd name="T0" fmla="*/ 72 w 72"/>
                <a:gd name="T1" fmla="*/ 0 h 80"/>
                <a:gd name="T2" fmla="*/ 72 w 72"/>
                <a:gd name="T3" fmla="*/ 9 h 80"/>
                <a:gd name="T4" fmla="*/ 64 w 72"/>
                <a:gd name="T5" fmla="*/ 9 h 80"/>
                <a:gd name="T6" fmla="*/ 56 w 72"/>
                <a:gd name="T7" fmla="*/ 9 h 80"/>
                <a:gd name="T8" fmla="*/ 40 w 72"/>
                <a:gd name="T9" fmla="*/ 18 h 80"/>
                <a:gd name="T10" fmla="*/ 32 w 72"/>
                <a:gd name="T11" fmla="*/ 36 h 80"/>
                <a:gd name="T12" fmla="*/ 24 w 72"/>
                <a:gd name="T13" fmla="*/ 44 h 80"/>
                <a:gd name="T14" fmla="*/ 8 w 72"/>
                <a:gd name="T15" fmla="*/ 53 h 80"/>
                <a:gd name="T16" fmla="*/ 8 w 72"/>
                <a:gd name="T17" fmla="*/ 62 h 80"/>
                <a:gd name="T18" fmla="*/ 8 w 72"/>
                <a:gd name="T19" fmla="*/ 80 h 80"/>
                <a:gd name="T20" fmla="*/ 0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72" y="0"/>
                  </a:moveTo>
                  <a:lnTo>
                    <a:pt x="72" y="9"/>
                  </a:lnTo>
                  <a:lnTo>
                    <a:pt x="64" y="9"/>
                  </a:lnTo>
                  <a:lnTo>
                    <a:pt x="56" y="9"/>
                  </a:lnTo>
                  <a:lnTo>
                    <a:pt x="40" y="18"/>
                  </a:lnTo>
                  <a:lnTo>
                    <a:pt x="32" y="36"/>
                  </a:lnTo>
                  <a:lnTo>
                    <a:pt x="24" y="44"/>
                  </a:lnTo>
                  <a:lnTo>
                    <a:pt x="8" y="53"/>
                  </a:lnTo>
                  <a:lnTo>
                    <a:pt x="8" y="62"/>
                  </a:lnTo>
                  <a:lnTo>
                    <a:pt x="8" y="80"/>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84" name="Freeform 935"/>
            <p:cNvSpPr>
              <a:spLocks/>
            </p:cNvSpPr>
            <p:nvPr/>
          </p:nvSpPr>
          <p:spPr bwMode="auto">
            <a:xfrm>
              <a:off x="1860" y="3323"/>
              <a:ext cx="40" cy="105"/>
            </a:xfrm>
            <a:custGeom>
              <a:avLst/>
              <a:gdLst>
                <a:gd name="T0" fmla="*/ 0 w 40"/>
                <a:gd name="T1" fmla="*/ 0 h 105"/>
                <a:gd name="T2" fmla="*/ 8 w 40"/>
                <a:gd name="T3" fmla="*/ 17 h 105"/>
                <a:gd name="T4" fmla="*/ 8 w 40"/>
                <a:gd name="T5" fmla="*/ 26 h 105"/>
                <a:gd name="T6" fmla="*/ 8 w 40"/>
                <a:gd name="T7" fmla="*/ 35 h 105"/>
                <a:gd name="T8" fmla="*/ 24 w 40"/>
                <a:gd name="T9" fmla="*/ 35 h 105"/>
                <a:gd name="T10" fmla="*/ 24 w 40"/>
                <a:gd name="T11" fmla="*/ 52 h 105"/>
                <a:gd name="T12" fmla="*/ 32 w 40"/>
                <a:gd name="T13" fmla="*/ 61 h 105"/>
                <a:gd name="T14" fmla="*/ 40 w 40"/>
                <a:gd name="T15" fmla="*/ 70 h 105"/>
                <a:gd name="T16" fmla="*/ 40 w 40"/>
                <a:gd name="T17" fmla="*/ 79 h 105"/>
                <a:gd name="T18" fmla="*/ 40 w 40"/>
                <a:gd name="T19" fmla="*/ 96 h 105"/>
                <a:gd name="T20" fmla="*/ 4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0" y="0"/>
                  </a:moveTo>
                  <a:lnTo>
                    <a:pt x="8" y="17"/>
                  </a:lnTo>
                  <a:lnTo>
                    <a:pt x="8" y="26"/>
                  </a:lnTo>
                  <a:lnTo>
                    <a:pt x="8" y="35"/>
                  </a:lnTo>
                  <a:lnTo>
                    <a:pt x="24" y="35"/>
                  </a:lnTo>
                  <a:lnTo>
                    <a:pt x="24" y="52"/>
                  </a:lnTo>
                  <a:lnTo>
                    <a:pt x="32" y="61"/>
                  </a:lnTo>
                  <a:lnTo>
                    <a:pt x="40" y="70"/>
                  </a:lnTo>
                  <a:lnTo>
                    <a:pt x="40" y="79"/>
                  </a:lnTo>
                  <a:lnTo>
                    <a:pt x="40" y="96"/>
                  </a:lnTo>
                  <a:lnTo>
                    <a:pt x="4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85" name="Freeform 936"/>
            <p:cNvSpPr>
              <a:spLocks/>
            </p:cNvSpPr>
            <p:nvPr/>
          </p:nvSpPr>
          <p:spPr bwMode="auto">
            <a:xfrm>
              <a:off x="1796" y="3411"/>
              <a:ext cx="48" cy="70"/>
            </a:xfrm>
            <a:custGeom>
              <a:avLst/>
              <a:gdLst>
                <a:gd name="T0" fmla="*/ 48 w 48"/>
                <a:gd name="T1" fmla="*/ 0 h 70"/>
                <a:gd name="T2" fmla="*/ 48 w 48"/>
                <a:gd name="T3" fmla="*/ 8 h 70"/>
                <a:gd name="T4" fmla="*/ 32 w 48"/>
                <a:gd name="T5" fmla="*/ 8 h 70"/>
                <a:gd name="T6" fmla="*/ 24 w 48"/>
                <a:gd name="T7" fmla="*/ 17 h 70"/>
                <a:gd name="T8" fmla="*/ 16 w 48"/>
                <a:gd name="T9" fmla="*/ 17 h 70"/>
                <a:gd name="T10" fmla="*/ 16 w 48"/>
                <a:gd name="T11" fmla="*/ 35 h 70"/>
                <a:gd name="T12" fmla="*/ 0 w 48"/>
                <a:gd name="T13" fmla="*/ 44 h 70"/>
                <a:gd name="T14" fmla="*/ 0 w 48"/>
                <a:gd name="T15" fmla="*/ 52 h 70"/>
                <a:gd name="T16" fmla="*/ 0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48" y="0"/>
                  </a:moveTo>
                  <a:lnTo>
                    <a:pt x="48" y="8"/>
                  </a:lnTo>
                  <a:lnTo>
                    <a:pt x="32" y="8"/>
                  </a:lnTo>
                  <a:lnTo>
                    <a:pt x="24" y="17"/>
                  </a:lnTo>
                  <a:lnTo>
                    <a:pt x="16" y="17"/>
                  </a:lnTo>
                  <a:lnTo>
                    <a:pt x="16" y="35"/>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86" name="Freeform 937"/>
            <p:cNvSpPr>
              <a:spLocks/>
            </p:cNvSpPr>
            <p:nvPr/>
          </p:nvSpPr>
          <p:spPr bwMode="auto">
            <a:xfrm>
              <a:off x="1908" y="3419"/>
              <a:ext cx="24" cy="71"/>
            </a:xfrm>
            <a:custGeom>
              <a:avLst/>
              <a:gdLst>
                <a:gd name="T0" fmla="*/ 24 w 24"/>
                <a:gd name="T1" fmla="*/ 0 h 71"/>
                <a:gd name="T2" fmla="*/ 24 w 24"/>
                <a:gd name="T3" fmla="*/ 9 h 71"/>
                <a:gd name="T4" fmla="*/ 16 w 24"/>
                <a:gd name="T5" fmla="*/ 27 h 71"/>
                <a:gd name="T6" fmla="*/ 8 w 24"/>
                <a:gd name="T7" fmla="*/ 36 h 71"/>
                <a:gd name="T8" fmla="*/ 8 w 24"/>
                <a:gd name="T9" fmla="*/ 44 h 71"/>
                <a:gd name="T10" fmla="*/ 8 w 24"/>
                <a:gd name="T11" fmla="*/ 62 h 71"/>
                <a:gd name="T12" fmla="*/ 0 w 24"/>
                <a:gd name="T13" fmla="*/ 62 h 71"/>
                <a:gd name="T14" fmla="*/ 0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24" y="0"/>
                  </a:moveTo>
                  <a:lnTo>
                    <a:pt x="24" y="9"/>
                  </a:lnTo>
                  <a:lnTo>
                    <a:pt x="16" y="27"/>
                  </a:lnTo>
                  <a:lnTo>
                    <a:pt x="8" y="36"/>
                  </a:lnTo>
                  <a:lnTo>
                    <a:pt x="8" y="44"/>
                  </a:lnTo>
                  <a:lnTo>
                    <a:pt x="8" y="62"/>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87" name="Freeform 938"/>
            <p:cNvSpPr>
              <a:spLocks/>
            </p:cNvSpPr>
            <p:nvPr/>
          </p:nvSpPr>
          <p:spPr bwMode="auto">
            <a:xfrm>
              <a:off x="2012" y="3419"/>
              <a:ext cx="48" cy="71"/>
            </a:xfrm>
            <a:custGeom>
              <a:avLst/>
              <a:gdLst>
                <a:gd name="T0" fmla="*/ 0 w 48"/>
                <a:gd name="T1" fmla="*/ 0 h 71"/>
                <a:gd name="T2" fmla="*/ 8 w 48"/>
                <a:gd name="T3" fmla="*/ 9 h 71"/>
                <a:gd name="T4" fmla="*/ 16 w 48"/>
                <a:gd name="T5" fmla="*/ 27 h 71"/>
                <a:gd name="T6" fmla="*/ 32 w 48"/>
                <a:gd name="T7" fmla="*/ 36 h 71"/>
                <a:gd name="T8" fmla="*/ 40 w 48"/>
                <a:gd name="T9" fmla="*/ 44 h 71"/>
                <a:gd name="T10" fmla="*/ 48 w 48"/>
                <a:gd name="T11" fmla="*/ 44 h 71"/>
                <a:gd name="T12" fmla="*/ 48 w 48"/>
                <a:gd name="T13" fmla="*/ 62 h 71"/>
                <a:gd name="T14" fmla="*/ 48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0" y="0"/>
                  </a:moveTo>
                  <a:lnTo>
                    <a:pt x="8" y="9"/>
                  </a:lnTo>
                  <a:lnTo>
                    <a:pt x="16" y="27"/>
                  </a:lnTo>
                  <a:lnTo>
                    <a:pt x="32" y="36"/>
                  </a:lnTo>
                  <a:lnTo>
                    <a:pt x="40" y="44"/>
                  </a:lnTo>
                  <a:lnTo>
                    <a:pt x="48" y="44"/>
                  </a:lnTo>
                  <a:lnTo>
                    <a:pt x="48" y="62"/>
                  </a:lnTo>
                  <a:lnTo>
                    <a:pt x="48"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88" name="Freeform 939"/>
            <p:cNvSpPr>
              <a:spLocks/>
            </p:cNvSpPr>
            <p:nvPr/>
          </p:nvSpPr>
          <p:spPr bwMode="auto">
            <a:xfrm>
              <a:off x="1980" y="3367"/>
              <a:ext cx="72" cy="123"/>
            </a:xfrm>
            <a:custGeom>
              <a:avLst/>
              <a:gdLst>
                <a:gd name="T0" fmla="*/ 64 w 72"/>
                <a:gd name="T1" fmla="*/ 0 h 123"/>
                <a:gd name="T2" fmla="*/ 72 w 72"/>
                <a:gd name="T3" fmla="*/ 8 h 123"/>
                <a:gd name="T4" fmla="*/ 64 w 72"/>
                <a:gd name="T5" fmla="*/ 17 h 123"/>
                <a:gd name="T6" fmla="*/ 64 w 72"/>
                <a:gd name="T7" fmla="*/ 26 h 123"/>
                <a:gd name="T8" fmla="*/ 48 w 72"/>
                <a:gd name="T9" fmla="*/ 44 h 123"/>
                <a:gd name="T10" fmla="*/ 40 w 72"/>
                <a:gd name="T11" fmla="*/ 52 h 123"/>
                <a:gd name="T12" fmla="*/ 32 w 72"/>
                <a:gd name="T13" fmla="*/ 61 h 123"/>
                <a:gd name="T14" fmla="*/ 16 w 72"/>
                <a:gd name="T15" fmla="*/ 79 h 123"/>
                <a:gd name="T16" fmla="*/ 8 w 72"/>
                <a:gd name="T17" fmla="*/ 88 h 123"/>
                <a:gd name="T18" fmla="*/ 0 w 72"/>
                <a:gd name="T19" fmla="*/ 96 h 123"/>
                <a:gd name="T20" fmla="*/ 0 w 72"/>
                <a:gd name="T21" fmla="*/ 114 h 123"/>
                <a:gd name="T22" fmla="*/ 0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64" y="0"/>
                  </a:moveTo>
                  <a:lnTo>
                    <a:pt x="72" y="8"/>
                  </a:lnTo>
                  <a:lnTo>
                    <a:pt x="64" y="17"/>
                  </a:lnTo>
                  <a:lnTo>
                    <a:pt x="64" y="26"/>
                  </a:lnTo>
                  <a:lnTo>
                    <a:pt x="48" y="44"/>
                  </a:lnTo>
                  <a:lnTo>
                    <a:pt x="40" y="52"/>
                  </a:lnTo>
                  <a:lnTo>
                    <a:pt x="32" y="61"/>
                  </a:lnTo>
                  <a:lnTo>
                    <a:pt x="16" y="79"/>
                  </a:lnTo>
                  <a:lnTo>
                    <a:pt x="8" y="88"/>
                  </a:lnTo>
                  <a:lnTo>
                    <a:pt x="0" y="96"/>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89" name="Freeform 940"/>
            <p:cNvSpPr>
              <a:spLocks/>
            </p:cNvSpPr>
            <p:nvPr/>
          </p:nvSpPr>
          <p:spPr bwMode="auto">
            <a:xfrm>
              <a:off x="2092" y="3331"/>
              <a:ext cx="16" cy="115"/>
            </a:xfrm>
            <a:custGeom>
              <a:avLst/>
              <a:gdLst>
                <a:gd name="T0" fmla="*/ 16 w 16"/>
                <a:gd name="T1" fmla="*/ 0 h 115"/>
                <a:gd name="T2" fmla="*/ 0 w 16"/>
                <a:gd name="T3" fmla="*/ 18 h 115"/>
                <a:gd name="T4" fmla="*/ 0 w 16"/>
                <a:gd name="T5" fmla="*/ 36 h 115"/>
                <a:gd name="T6" fmla="*/ 0 w 16"/>
                <a:gd name="T7" fmla="*/ 44 h 115"/>
                <a:gd name="T8" fmla="*/ 0 w 16"/>
                <a:gd name="T9" fmla="*/ 53 h 115"/>
                <a:gd name="T10" fmla="*/ 16 w 16"/>
                <a:gd name="T11" fmla="*/ 62 h 115"/>
                <a:gd name="T12" fmla="*/ 16 w 16"/>
                <a:gd name="T13" fmla="*/ 80 h 115"/>
                <a:gd name="T14" fmla="*/ 16 w 16"/>
                <a:gd name="T15" fmla="*/ 88 h 115"/>
                <a:gd name="T16" fmla="*/ 16 w 16"/>
                <a:gd name="T17" fmla="*/ 97 h 115"/>
                <a:gd name="T18" fmla="*/ 16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16" y="0"/>
                  </a:moveTo>
                  <a:lnTo>
                    <a:pt x="0" y="18"/>
                  </a:lnTo>
                  <a:lnTo>
                    <a:pt x="0" y="36"/>
                  </a:lnTo>
                  <a:lnTo>
                    <a:pt x="0" y="44"/>
                  </a:lnTo>
                  <a:lnTo>
                    <a:pt x="0" y="53"/>
                  </a:lnTo>
                  <a:lnTo>
                    <a:pt x="16" y="62"/>
                  </a:lnTo>
                  <a:lnTo>
                    <a:pt x="16" y="80"/>
                  </a:lnTo>
                  <a:lnTo>
                    <a:pt x="16" y="88"/>
                  </a:lnTo>
                  <a:lnTo>
                    <a:pt x="16" y="97"/>
                  </a:lnTo>
                  <a:lnTo>
                    <a:pt x="1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90" name="Freeform 941"/>
            <p:cNvSpPr>
              <a:spLocks/>
            </p:cNvSpPr>
            <p:nvPr/>
          </p:nvSpPr>
          <p:spPr bwMode="auto">
            <a:xfrm>
              <a:off x="2076" y="3393"/>
              <a:ext cx="8" cy="97"/>
            </a:xfrm>
            <a:custGeom>
              <a:avLst/>
              <a:gdLst>
                <a:gd name="T0" fmla="*/ 8 w 8"/>
                <a:gd name="T1" fmla="*/ 0 h 97"/>
                <a:gd name="T2" fmla="*/ 8 w 8"/>
                <a:gd name="T3" fmla="*/ 18 h 97"/>
                <a:gd name="T4" fmla="*/ 0 w 8"/>
                <a:gd name="T5" fmla="*/ 26 h 97"/>
                <a:gd name="T6" fmla="*/ 0 w 8"/>
                <a:gd name="T7" fmla="*/ 35 h 97"/>
                <a:gd name="T8" fmla="*/ 0 w 8"/>
                <a:gd name="T9" fmla="*/ 53 h 97"/>
                <a:gd name="T10" fmla="*/ 0 w 8"/>
                <a:gd name="T11" fmla="*/ 62 h 97"/>
                <a:gd name="T12" fmla="*/ 0 w 8"/>
                <a:gd name="T13" fmla="*/ 70 h 97"/>
                <a:gd name="T14" fmla="*/ 0 w 8"/>
                <a:gd name="T15" fmla="*/ 88 h 97"/>
                <a:gd name="T16" fmla="*/ 8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8" y="0"/>
                  </a:moveTo>
                  <a:lnTo>
                    <a:pt x="8" y="18"/>
                  </a:lnTo>
                  <a:lnTo>
                    <a:pt x="0" y="26"/>
                  </a:lnTo>
                  <a:lnTo>
                    <a:pt x="0" y="35"/>
                  </a:lnTo>
                  <a:lnTo>
                    <a:pt x="0" y="53"/>
                  </a:lnTo>
                  <a:lnTo>
                    <a:pt x="0" y="62"/>
                  </a:lnTo>
                  <a:lnTo>
                    <a:pt x="0" y="70"/>
                  </a:lnTo>
                  <a:lnTo>
                    <a:pt x="0" y="88"/>
                  </a:lnTo>
                  <a:lnTo>
                    <a:pt x="8"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91" name="Freeform 942"/>
            <p:cNvSpPr>
              <a:spLocks/>
            </p:cNvSpPr>
            <p:nvPr/>
          </p:nvSpPr>
          <p:spPr bwMode="auto">
            <a:xfrm>
              <a:off x="2108" y="3411"/>
              <a:ext cx="40" cy="70"/>
            </a:xfrm>
            <a:custGeom>
              <a:avLst/>
              <a:gdLst>
                <a:gd name="T0" fmla="*/ 0 w 40"/>
                <a:gd name="T1" fmla="*/ 0 h 70"/>
                <a:gd name="T2" fmla="*/ 8 w 40"/>
                <a:gd name="T3" fmla="*/ 8 h 70"/>
                <a:gd name="T4" fmla="*/ 8 w 40"/>
                <a:gd name="T5" fmla="*/ 17 h 70"/>
                <a:gd name="T6" fmla="*/ 16 w 40"/>
                <a:gd name="T7" fmla="*/ 35 h 70"/>
                <a:gd name="T8" fmla="*/ 24 w 40"/>
                <a:gd name="T9" fmla="*/ 35 h 70"/>
                <a:gd name="T10" fmla="*/ 24 w 40"/>
                <a:gd name="T11" fmla="*/ 44 h 70"/>
                <a:gd name="T12" fmla="*/ 40 w 40"/>
                <a:gd name="T13" fmla="*/ 44 h 70"/>
                <a:gd name="T14" fmla="*/ 40 w 40"/>
                <a:gd name="T15" fmla="*/ 52 h 70"/>
                <a:gd name="T16" fmla="*/ 4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0" y="0"/>
                  </a:moveTo>
                  <a:lnTo>
                    <a:pt x="8" y="8"/>
                  </a:lnTo>
                  <a:lnTo>
                    <a:pt x="8" y="17"/>
                  </a:lnTo>
                  <a:lnTo>
                    <a:pt x="16" y="35"/>
                  </a:lnTo>
                  <a:lnTo>
                    <a:pt x="24" y="35"/>
                  </a:lnTo>
                  <a:lnTo>
                    <a:pt x="24" y="44"/>
                  </a:lnTo>
                  <a:lnTo>
                    <a:pt x="40" y="44"/>
                  </a:lnTo>
                  <a:lnTo>
                    <a:pt x="40" y="52"/>
                  </a:lnTo>
                  <a:lnTo>
                    <a:pt x="4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92" name="Freeform 943"/>
            <p:cNvSpPr>
              <a:spLocks/>
            </p:cNvSpPr>
            <p:nvPr/>
          </p:nvSpPr>
          <p:spPr bwMode="auto">
            <a:xfrm>
              <a:off x="1924" y="3419"/>
              <a:ext cx="56" cy="115"/>
            </a:xfrm>
            <a:custGeom>
              <a:avLst/>
              <a:gdLst>
                <a:gd name="T0" fmla="*/ 56 w 56"/>
                <a:gd name="T1" fmla="*/ 0 h 115"/>
                <a:gd name="T2" fmla="*/ 32 w 56"/>
                <a:gd name="T3" fmla="*/ 27 h 115"/>
                <a:gd name="T4" fmla="*/ 24 w 56"/>
                <a:gd name="T5" fmla="*/ 36 h 115"/>
                <a:gd name="T6" fmla="*/ 24 w 56"/>
                <a:gd name="T7" fmla="*/ 44 h 115"/>
                <a:gd name="T8" fmla="*/ 24 w 56"/>
                <a:gd name="T9" fmla="*/ 62 h 115"/>
                <a:gd name="T10" fmla="*/ 8 w 56"/>
                <a:gd name="T11" fmla="*/ 71 h 115"/>
                <a:gd name="T12" fmla="*/ 8 w 56"/>
                <a:gd name="T13" fmla="*/ 79 h 115"/>
                <a:gd name="T14" fmla="*/ 8 w 56"/>
                <a:gd name="T15" fmla="*/ 88 h 115"/>
                <a:gd name="T16" fmla="*/ 0 w 56"/>
                <a:gd name="T17" fmla="*/ 106 h 115"/>
                <a:gd name="T18" fmla="*/ 0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56" y="0"/>
                  </a:moveTo>
                  <a:lnTo>
                    <a:pt x="32" y="27"/>
                  </a:lnTo>
                  <a:lnTo>
                    <a:pt x="24" y="36"/>
                  </a:lnTo>
                  <a:lnTo>
                    <a:pt x="24" y="44"/>
                  </a:lnTo>
                  <a:lnTo>
                    <a:pt x="24" y="62"/>
                  </a:lnTo>
                  <a:lnTo>
                    <a:pt x="8" y="71"/>
                  </a:lnTo>
                  <a:lnTo>
                    <a:pt x="8" y="79"/>
                  </a:lnTo>
                  <a:lnTo>
                    <a:pt x="8" y="88"/>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93" name="Freeform 944"/>
            <p:cNvSpPr>
              <a:spLocks/>
            </p:cNvSpPr>
            <p:nvPr/>
          </p:nvSpPr>
          <p:spPr bwMode="auto">
            <a:xfrm>
              <a:off x="1796" y="3455"/>
              <a:ext cx="48" cy="79"/>
            </a:xfrm>
            <a:custGeom>
              <a:avLst/>
              <a:gdLst>
                <a:gd name="T0" fmla="*/ 0 w 48"/>
                <a:gd name="T1" fmla="*/ 0 h 79"/>
                <a:gd name="T2" fmla="*/ 16 w 48"/>
                <a:gd name="T3" fmla="*/ 8 h 79"/>
                <a:gd name="T4" fmla="*/ 24 w 48"/>
                <a:gd name="T5" fmla="*/ 26 h 79"/>
                <a:gd name="T6" fmla="*/ 32 w 48"/>
                <a:gd name="T7" fmla="*/ 35 h 79"/>
                <a:gd name="T8" fmla="*/ 48 w 48"/>
                <a:gd name="T9" fmla="*/ 35 h 79"/>
                <a:gd name="T10" fmla="*/ 48 w 48"/>
                <a:gd name="T11" fmla="*/ 43 h 79"/>
                <a:gd name="T12" fmla="*/ 48 w 48"/>
                <a:gd name="T13" fmla="*/ 52 h 79"/>
                <a:gd name="T14" fmla="*/ 48 w 48"/>
                <a:gd name="T15" fmla="*/ 70 h 79"/>
                <a:gd name="T16" fmla="*/ 48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0" y="0"/>
                  </a:moveTo>
                  <a:lnTo>
                    <a:pt x="16" y="8"/>
                  </a:lnTo>
                  <a:lnTo>
                    <a:pt x="24" y="26"/>
                  </a:lnTo>
                  <a:lnTo>
                    <a:pt x="32" y="35"/>
                  </a:lnTo>
                  <a:lnTo>
                    <a:pt x="48" y="35"/>
                  </a:lnTo>
                  <a:lnTo>
                    <a:pt x="48" y="43"/>
                  </a:lnTo>
                  <a:lnTo>
                    <a:pt x="48" y="52"/>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94" name="Freeform 945"/>
            <p:cNvSpPr>
              <a:spLocks/>
            </p:cNvSpPr>
            <p:nvPr/>
          </p:nvSpPr>
          <p:spPr bwMode="auto">
            <a:xfrm>
              <a:off x="1948" y="3481"/>
              <a:ext cx="48" cy="79"/>
            </a:xfrm>
            <a:custGeom>
              <a:avLst/>
              <a:gdLst>
                <a:gd name="T0" fmla="*/ 0 w 48"/>
                <a:gd name="T1" fmla="*/ 0 h 79"/>
                <a:gd name="T2" fmla="*/ 0 w 48"/>
                <a:gd name="T3" fmla="*/ 9 h 79"/>
                <a:gd name="T4" fmla="*/ 8 w 48"/>
                <a:gd name="T5" fmla="*/ 9 h 79"/>
                <a:gd name="T6" fmla="*/ 8 w 48"/>
                <a:gd name="T7" fmla="*/ 17 h 79"/>
                <a:gd name="T8" fmla="*/ 16 w 48"/>
                <a:gd name="T9" fmla="*/ 17 h 79"/>
                <a:gd name="T10" fmla="*/ 16 w 48"/>
                <a:gd name="T11" fmla="*/ 26 h 79"/>
                <a:gd name="T12" fmla="*/ 32 w 48"/>
                <a:gd name="T13" fmla="*/ 26 h 79"/>
                <a:gd name="T14" fmla="*/ 32 w 48"/>
                <a:gd name="T15" fmla="*/ 44 h 79"/>
                <a:gd name="T16" fmla="*/ 40 w 48"/>
                <a:gd name="T17" fmla="*/ 44 h 79"/>
                <a:gd name="T18" fmla="*/ 40 w 48"/>
                <a:gd name="T19" fmla="*/ 53 h 79"/>
                <a:gd name="T20" fmla="*/ 48 w 48"/>
                <a:gd name="T21" fmla="*/ 61 h 79"/>
                <a:gd name="T22" fmla="*/ 40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0" y="0"/>
                  </a:moveTo>
                  <a:lnTo>
                    <a:pt x="0" y="9"/>
                  </a:lnTo>
                  <a:lnTo>
                    <a:pt x="8" y="9"/>
                  </a:lnTo>
                  <a:lnTo>
                    <a:pt x="8" y="17"/>
                  </a:lnTo>
                  <a:lnTo>
                    <a:pt x="16" y="17"/>
                  </a:lnTo>
                  <a:lnTo>
                    <a:pt x="16" y="26"/>
                  </a:lnTo>
                  <a:lnTo>
                    <a:pt x="32" y="26"/>
                  </a:lnTo>
                  <a:lnTo>
                    <a:pt x="32" y="44"/>
                  </a:lnTo>
                  <a:lnTo>
                    <a:pt x="40" y="44"/>
                  </a:lnTo>
                  <a:lnTo>
                    <a:pt x="40" y="53"/>
                  </a:lnTo>
                  <a:lnTo>
                    <a:pt x="48" y="61"/>
                  </a:lnTo>
                  <a:lnTo>
                    <a:pt x="4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95" name="Freeform 946"/>
            <p:cNvSpPr>
              <a:spLocks/>
            </p:cNvSpPr>
            <p:nvPr/>
          </p:nvSpPr>
          <p:spPr bwMode="auto">
            <a:xfrm>
              <a:off x="2028" y="3455"/>
              <a:ext cx="16" cy="114"/>
            </a:xfrm>
            <a:custGeom>
              <a:avLst/>
              <a:gdLst>
                <a:gd name="T0" fmla="*/ 16 w 16"/>
                <a:gd name="T1" fmla="*/ 0 h 114"/>
                <a:gd name="T2" fmla="*/ 16 w 16"/>
                <a:gd name="T3" fmla="*/ 26 h 114"/>
                <a:gd name="T4" fmla="*/ 16 w 16"/>
                <a:gd name="T5" fmla="*/ 35 h 114"/>
                <a:gd name="T6" fmla="*/ 16 w 16"/>
                <a:gd name="T7" fmla="*/ 43 h 114"/>
                <a:gd name="T8" fmla="*/ 16 w 16"/>
                <a:gd name="T9" fmla="*/ 52 h 114"/>
                <a:gd name="T10" fmla="*/ 16 w 16"/>
                <a:gd name="T11" fmla="*/ 70 h 114"/>
                <a:gd name="T12" fmla="*/ 0 w 16"/>
                <a:gd name="T13" fmla="*/ 79 h 114"/>
                <a:gd name="T14" fmla="*/ 0 w 16"/>
                <a:gd name="T15" fmla="*/ 87 h 114"/>
                <a:gd name="T16" fmla="*/ 0 w 16"/>
                <a:gd name="T17" fmla="*/ 105 h 114"/>
                <a:gd name="T18" fmla="*/ 0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16" y="0"/>
                  </a:moveTo>
                  <a:lnTo>
                    <a:pt x="16" y="26"/>
                  </a:lnTo>
                  <a:lnTo>
                    <a:pt x="16" y="35"/>
                  </a:lnTo>
                  <a:lnTo>
                    <a:pt x="16" y="43"/>
                  </a:lnTo>
                  <a:lnTo>
                    <a:pt x="16" y="52"/>
                  </a:lnTo>
                  <a:lnTo>
                    <a:pt x="16" y="70"/>
                  </a:lnTo>
                  <a:lnTo>
                    <a:pt x="0" y="79"/>
                  </a:lnTo>
                  <a:lnTo>
                    <a:pt x="0" y="87"/>
                  </a:lnTo>
                  <a:lnTo>
                    <a:pt x="0" y="105"/>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96" name="Freeform 947"/>
            <p:cNvSpPr>
              <a:spLocks/>
            </p:cNvSpPr>
            <p:nvPr/>
          </p:nvSpPr>
          <p:spPr bwMode="auto">
            <a:xfrm>
              <a:off x="2076" y="3463"/>
              <a:ext cx="32" cy="79"/>
            </a:xfrm>
            <a:custGeom>
              <a:avLst/>
              <a:gdLst>
                <a:gd name="T0" fmla="*/ 0 w 32"/>
                <a:gd name="T1" fmla="*/ 0 h 79"/>
                <a:gd name="T2" fmla="*/ 0 w 32"/>
                <a:gd name="T3" fmla="*/ 18 h 79"/>
                <a:gd name="T4" fmla="*/ 8 w 32"/>
                <a:gd name="T5" fmla="*/ 27 h 79"/>
                <a:gd name="T6" fmla="*/ 16 w 32"/>
                <a:gd name="T7" fmla="*/ 27 h 79"/>
                <a:gd name="T8" fmla="*/ 16 w 32"/>
                <a:gd name="T9" fmla="*/ 35 h 79"/>
                <a:gd name="T10" fmla="*/ 32 w 32"/>
                <a:gd name="T11" fmla="*/ 44 h 79"/>
                <a:gd name="T12" fmla="*/ 32 w 32"/>
                <a:gd name="T13" fmla="*/ 62 h 79"/>
                <a:gd name="T14" fmla="*/ 32 w 32"/>
                <a:gd name="T15" fmla="*/ 71 h 79"/>
                <a:gd name="T16" fmla="*/ 32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0" y="0"/>
                  </a:moveTo>
                  <a:lnTo>
                    <a:pt x="0" y="18"/>
                  </a:lnTo>
                  <a:lnTo>
                    <a:pt x="8" y="27"/>
                  </a:lnTo>
                  <a:lnTo>
                    <a:pt x="16" y="27"/>
                  </a:lnTo>
                  <a:lnTo>
                    <a:pt x="16" y="35"/>
                  </a:lnTo>
                  <a:lnTo>
                    <a:pt x="32" y="44"/>
                  </a:lnTo>
                  <a:lnTo>
                    <a:pt x="32" y="62"/>
                  </a:lnTo>
                  <a:lnTo>
                    <a:pt x="32" y="71"/>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97" name="Freeform 948"/>
            <p:cNvSpPr>
              <a:spLocks/>
            </p:cNvSpPr>
            <p:nvPr/>
          </p:nvSpPr>
          <p:spPr bwMode="auto">
            <a:xfrm>
              <a:off x="2124" y="3446"/>
              <a:ext cx="24" cy="149"/>
            </a:xfrm>
            <a:custGeom>
              <a:avLst/>
              <a:gdLst>
                <a:gd name="T0" fmla="*/ 0 w 24"/>
                <a:gd name="T1" fmla="*/ 0 h 149"/>
                <a:gd name="T2" fmla="*/ 0 w 24"/>
                <a:gd name="T3" fmla="*/ 9 h 149"/>
                <a:gd name="T4" fmla="*/ 0 w 24"/>
                <a:gd name="T5" fmla="*/ 35 h 149"/>
                <a:gd name="T6" fmla="*/ 0 w 24"/>
                <a:gd name="T7" fmla="*/ 44 h 149"/>
                <a:gd name="T8" fmla="*/ 0 w 24"/>
                <a:gd name="T9" fmla="*/ 52 h 149"/>
                <a:gd name="T10" fmla="*/ 8 w 24"/>
                <a:gd name="T11" fmla="*/ 61 h 149"/>
                <a:gd name="T12" fmla="*/ 8 w 24"/>
                <a:gd name="T13" fmla="*/ 88 h 149"/>
                <a:gd name="T14" fmla="*/ 24 w 24"/>
                <a:gd name="T15" fmla="*/ 96 h 149"/>
                <a:gd name="T16" fmla="*/ 24 w 24"/>
                <a:gd name="T17" fmla="*/ 114 h 149"/>
                <a:gd name="T18" fmla="*/ 24 w 24"/>
                <a:gd name="T19" fmla="*/ 123 h 149"/>
                <a:gd name="T20" fmla="*/ 24 w 24"/>
                <a:gd name="T21" fmla="*/ 132 h 149"/>
                <a:gd name="T22" fmla="*/ 8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0" y="0"/>
                  </a:moveTo>
                  <a:lnTo>
                    <a:pt x="0" y="9"/>
                  </a:lnTo>
                  <a:lnTo>
                    <a:pt x="0" y="35"/>
                  </a:lnTo>
                  <a:lnTo>
                    <a:pt x="0" y="44"/>
                  </a:lnTo>
                  <a:lnTo>
                    <a:pt x="0" y="52"/>
                  </a:lnTo>
                  <a:lnTo>
                    <a:pt x="8" y="61"/>
                  </a:lnTo>
                  <a:lnTo>
                    <a:pt x="8" y="88"/>
                  </a:lnTo>
                  <a:lnTo>
                    <a:pt x="24" y="96"/>
                  </a:lnTo>
                  <a:lnTo>
                    <a:pt x="24" y="114"/>
                  </a:lnTo>
                  <a:lnTo>
                    <a:pt x="24" y="123"/>
                  </a:lnTo>
                  <a:lnTo>
                    <a:pt x="24" y="132"/>
                  </a:lnTo>
                  <a:lnTo>
                    <a:pt x="8"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98" name="Freeform 949"/>
            <p:cNvSpPr>
              <a:spLocks/>
            </p:cNvSpPr>
            <p:nvPr/>
          </p:nvSpPr>
          <p:spPr bwMode="auto">
            <a:xfrm>
              <a:off x="2108" y="3384"/>
              <a:ext cx="72" cy="114"/>
            </a:xfrm>
            <a:custGeom>
              <a:avLst/>
              <a:gdLst>
                <a:gd name="T0" fmla="*/ 0 w 72"/>
                <a:gd name="T1" fmla="*/ 0 h 114"/>
                <a:gd name="T2" fmla="*/ 8 w 72"/>
                <a:gd name="T3" fmla="*/ 9 h 114"/>
                <a:gd name="T4" fmla="*/ 16 w 72"/>
                <a:gd name="T5" fmla="*/ 27 h 114"/>
                <a:gd name="T6" fmla="*/ 24 w 72"/>
                <a:gd name="T7" fmla="*/ 27 h 114"/>
                <a:gd name="T8" fmla="*/ 40 w 72"/>
                <a:gd name="T9" fmla="*/ 35 h 114"/>
                <a:gd name="T10" fmla="*/ 48 w 72"/>
                <a:gd name="T11" fmla="*/ 44 h 114"/>
                <a:gd name="T12" fmla="*/ 56 w 72"/>
                <a:gd name="T13" fmla="*/ 62 h 114"/>
                <a:gd name="T14" fmla="*/ 56 w 72"/>
                <a:gd name="T15" fmla="*/ 71 h 114"/>
                <a:gd name="T16" fmla="*/ 56 w 72"/>
                <a:gd name="T17" fmla="*/ 79 h 114"/>
                <a:gd name="T18" fmla="*/ 56 w 72"/>
                <a:gd name="T19" fmla="*/ 97 h 114"/>
                <a:gd name="T20" fmla="*/ 72 w 72"/>
                <a:gd name="T21" fmla="*/ 106 h 114"/>
                <a:gd name="T22" fmla="*/ 72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0" y="0"/>
                  </a:moveTo>
                  <a:lnTo>
                    <a:pt x="8" y="9"/>
                  </a:lnTo>
                  <a:lnTo>
                    <a:pt x="16" y="27"/>
                  </a:lnTo>
                  <a:lnTo>
                    <a:pt x="24" y="27"/>
                  </a:lnTo>
                  <a:lnTo>
                    <a:pt x="40" y="35"/>
                  </a:lnTo>
                  <a:lnTo>
                    <a:pt x="48" y="44"/>
                  </a:lnTo>
                  <a:lnTo>
                    <a:pt x="56" y="62"/>
                  </a:lnTo>
                  <a:lnTo>
                    <a:pt x="56" y="71"/>
                  </a:lnTo>
                  <a:lnTo>
                    <a:pt x="56" y="79"/>
                  </a:lnTo>
                  <a:lnTo>
                    <a:pt x="56" y="97"/>
                  </a:lnTo>
                  <a:lnTo>
                    <a:pt x="72" y="106"/>
                  </a:lnTo>
                  <a:lnTo>
                    <a:pt x="72"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99" name="Freeform 950"/>
            <p:cNvSpPr>
              <a:spLocks/>
            </p:cNvSpPr>
            <p:nvPr/>
          </p:nvSpPr>
          <p:spPr bwMode="auto">
            <a:xfrm>
              <a:off x="1764" y="3446"/>
              <a:ext cx="48" cy="88"/>
            </a:xfrm>
            <a:custGeom>
              <a:avLst/>
              <a:gdLst>
                <a:gd name="T0" fmla="*/ 48 w 48"/>
                <a:gd name="T1" fmla="*/ 0 h 88"/>
                <a:gd name="T2" fmla="*/ 32 w 48"/>
                <a:gd name="T3" fmla="*/ 0 h 88"/>
                <a:gd name="T4" fmla="*/ 24 w 48"/>
                <a:gd name="T5" fmla="*/ 9 h 88"/>
                <a:gd name="T6" fmla="*/ 24 w 48"/>
                <a:gd name="T7" fmla="*/ 17 h 88"/>
                <a:gd name="T8" fmla="*/ 24 w 48"/>
                <a:gd name="T9" fmla="*/ 35 h 88"/>
                <a:gd name="T10" fmla="*/ 24 w 48"/>
                <a:gd name="T11" fmla="*/ 44 h 88"/>
                <a:gd name="T12" fmla="*/ 16 w 48"/>
                <a:gd name="T13" fmla="*/ 52 h 88"/>
                <a:gd name="T14" fmla="*/ 16 w 48"/>
                <a:gd name="T15" fmla="*/ 61 h 88"/>
                <a:gd name="T16" fmla="*/ 16 w 48"/>
                <a:gd name="T17" fmla="*/ 79 h 88"/>
                <a:gd name="T18" fmla="*/ 16 w 48"/>
                <a:gd name="T19" fmla="*/ 88 h 88"/>
                <a:gd name="T20" fmla="*/ 0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48" y="0"/>
                  </a:moveTo>
                  <a:lnTo>
                    <a:pt x="32" y="0"/>
                  </a:lnTo>
                  <a:lnTo>
                    <a:pt x="24" y="9"/>
                  </a:lnTo>
                  <a:lnTo>
                    <a:pt x="24" y="17"/>
                  </a:lnTo>
                  <a:lnTo>
                    <a:pt x="24" y="35"/>
                  </a:lnTo>
                  <a:lnTo>
                    <a:pt x="24" y="44"/>
                  </a:lnTo>
                  <a:lnTo>
                    <a:pt x="16" y="52"/>
                  </a:lnTo>
                  <a:lnTo>
                    <a:pt x="16" y="61"/>
                  </a:lnTo>
                  <a:lnTo>
                    <a:pt x="16" y="79"/>
                  </a:lnTo>
                  <a:lnTo>
                    <a:pt x="16" y="88"/>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00" name="Freeform 951"/>
            <p:cNvSpPr>
              <a:spLocks/>
            </p:cNvSpPr>
            <p:nvPr/>
          </p:nvSpPr>
          <p:spPr bwMode="auto">
            <a:xfrm>
              <a:off x="1844" y="3498"/>
              <a:ext cx="40" cy="80"/>
            </a:xfrm>
            <a:custGeom>
              <a:avLst/>
              <a:gdLst>
                <a:gd name="T0" fmla="*/ 0 w 40"/>
                <a:gd name="T1" fmla="*/ 0 h 80"/>
                <a:gd name="T2" fmla="*/ 16 w 40"/>
                <a:gd name="T3" fmla="*/ 0 h 80"/>
                <a:gd name="T4" fmla="*/ 32 w 40"/>
                <a:gd name="T5" fmla="*/ 0 h 80"/>
                <a:gd name="T6" fmla="*/ 32 w 40"/>
                <a:gd name="T7" fmla="*/ 9 h 80"/>
                <a:gd name="T8" fmla="*/ 40 w 40"/>
                <a:gd name="T9" fmla="*/ 27 h 80"/>
                <a:gd name="T10" fmla="*/ 40 w 40"/>
                <a:gd name="T11" fmla="*/ 36 h 80"/>
                <a:gd name="T12" fmla="*/ 40 w 40"/>
                <a:gd name="T13" fmla="*/ 44 h 80"/>
                <a:gd name="T14" fmla="*/ 40 w 40"/>
                <a:gd name="T15" fmla="*/ 62 h 80"/>
                <a:gd name="T16" fmla="*/ 40 w 40"/>
                <a:gd name="T17" fmla="*/ 71 h 80"/>
                <a:gd name="T18" fmla="*/ 4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0" y="0"/>
                  </a:moveTo>
                  <a:lnTo>
                    <a:pt x="16" y="0"/>
                  </a:lnTo>
                  <a:lnTo>
                    <a:pt x="32" y="0"/>
                  </a:lnTo>
                  <a:lnTo>
                    <a:pt x="32" y="9"/>
                  </a:lnTo>
                  <a:lnTo>
                    <a:pt x="40" y="27"/>
                  </a:lnTo>
                  <a:lnTo>
                    <a:pt x="40" y="36"/>
                  </a:lnTo>
                  <a:lnTo>
                    <a:pt x="40" y="44"/>
                  </a:lnTo>
                  <a:lnTo>
                    <a:pt x="40" y="62"/>
                  </a:lnTo>
                  <a:lnTo>
                    <a:pt x="40" y="71"/>
                  </a:lnTo>
                  <a:lnTo>
                    <a:pt x="4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01" name="Freeform 952"/>
            <p:cNvSpPr>
              <a:spLocks/>
            </p:cNvSpPr>
            <p:nvPr/>
          </p:nvSpPr>
          <p:spPr bwMode="auto">
            <a:xfrm>
              <a:off x="1844" y="3411"/>
              <a:ext cx="32" cy="79"/>
            </a:xfrm>
            <a:custGeom>
              <a:avLst/>
              <a:gdLst>
                <a:gd name="T0" fmla="*/ 0 w 32"/>
                <a:gd name="T1" fmla="*/ 8 h 79"/>
                <a:gd name="T2" fmla="*/ 8 w 32"/>
                <a:gd name="T3" fmla="*/ 0 h 79"/>
                <a:gd name="T4" fmla="*/ 8 w 32"/>
                <a:gd name="T5" fmla="*/ 8 h 79"/>
                <a:gd name="T6" fmla="*/ 8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32 w 32"/>
                <a:gd name="T19" fmla="*/ 70 h 79"/>
                <a:gd name="T20" fmla="*/ 32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0" y="8"/>
                  </a:moveTo>
                  <a:lnTo>
                    <a:pt x="8" y="0"/>
                  </a:lnTo>
                  <a:lnTo>
                    <a:pt x="8" y="8"/>
                  </a:lnTo>
                  <a:lnTo>
                    <a:pt x="8" y="17"/>
                  </a:lnTo>
                  <a:lnTo>
                    <a:pt x="16" y="17"/>
                  </a:lnTo>
                  <a:lnTo>
                    <a:pt x="16" y="35"/>
                  </a:lnTo>
                  <a:lnTo>
                    <a:pt x="16" y="44"/>
                  </a:lnTo>
                  <a:lnTo>
                    <a:pt x="16" y="52"/>
                  </a:lnTo>
                  <a:lnTo>
                    <a:pt x="16" y="70"/>
                  </a:lnTo>
                  <a:lnTo>
                    <a:pt x="32" y="70"/>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02" name="Freeform 953"/>
            <p:cNvSpPr>
              <a:spLocks/>
            </p:cNvSpPr>
            <p:nvPr/>
          </p:nvSpPr>
          <p:spPr bwMode="auto">
            <a:xfrm>
              <a:off x="2028" y="3534"/>
              <a:ext cx="48" cy="79"/>
            </a:xfrm>
            <a:custGeom>
              <a:avLst/>
              <a:gdLst>
                <a:gd name="T0" fmla="*/ 0 w 48"/>
                <a:gd name="T1" fmla="*/ 0 h 79"/>
                <a:gd name="T2" fmla="*/ 16 w 48"/>
                <a:gd name="T3" fmla="*/ 8 h 79"/>
                <a:gd name="T4" fmla="*/ 16 w 48"/>
                <a:gd name="T5" fmla="*/ 26 h 79"/>
                <a:gd name="T6" fmla="*/ 24 w 48"/>
                <a:gd name="T7" fmla="*/ 35 h 79"/>
                <a:gd name="T8" fmla="*/ 32 w 48"/>
                <a:gd name="T9" fmla="*/ 35 h 79"/>
                <a:gd name="T10" fmla="*/ 32 w 48"/>
                <a:gd name="T11" fmla="*/ 44 h 79"/>
                <a:gd name="T12" fmla="*/ 48 w 48"/>
                <a:gd name="T13" fmla="*/ 44 h 79"/>
                <a:gd name="T14" fmla="*/ 48 w 48"/>
                <a:gd name="T15" fmla="*/ 61 h 79"/>
                <a:gd name="T16" fmla="*/ 48 w 48"/>
                <a:gd name="T17" fmla="*/ 70 h 79"/>
                <a:gd name="T18" fmla="*/ 48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0" y="0"/>
                  </a:moveTo>
                  <a:lnTo>
                    <a:pt x="16" y="8"/>
                  </a:lnTo>
                  <a:lnTo>
                    <a:pt x="16" y="26"/>
                  </a:lnTo>
                  <a:lnTo>
                    <a:pt x="24" y="35"/>
                  </a:lnTo>
                  <a:lnTo>
                    <a:pt x="32" y="35"/>
                  </a:lnTo>
                  <a:lnTo>
                    <a:pt x="32" y="44"/>
                  </a:lnTo>
                  <a:lnTo>
                    <a:pt x="48" y="44"/>
                  </a:lnTo>
                  <a:lnTo>
                    <a:pt x="48" y="61"/>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03" name="Freeform 954"/>
            <p:cNvSpPr>
              <a:spLocks/>
            </p:cNvSpPr>
            <p:nvPr/>
          </p:nvSpPr>
          <p:spPr bwMode="auto">
            <a:xfrm>
              <a:off x="2044" y="3455"/>
              <a:ext cx="64" cy="35"/>
            </a:xfrm>
            <a:custGeom>
              <a:avLst/>
              <a:gdLst>
                <a:gd name="T0" fmla="*/ 0 w 64"/>
                <a:gd name="T1" fmla="*/ 0 h 35"/>
                <a:gd name="T2" fmla="*/ 8 w 64"/>
                <a:gd name="T3" fmla="*/ 0 h 35"/>
                <a:gd name="T4" fmla="*/ 16 w 64"/>
                <a:gd name="T5" fmla="*/ 0 h 35"/>
                <a:gd name="T6" fmla="*/ 32 w 64"/>
                <a:gd name="T7" fmla="*/ 0 h 35"/>
                <a:gd name="T8" fmla="*/ 32 w 64"/>
                <a:gd name="T9" fmla="*/ 8 h 35"/>
                <a:gd name="T10" fmla="*/ 40 w 64"/>
                <a:gd name="T11" fmla="*/ 8 h 35"/>
                <a:gd name="T12" fmla="*/ 48 w 64"/>
                <a:gd name="T13" fmla="*/ 26 h 35"/>
                <a:gd name="T14" fmla="*/ 64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0" y="0"/>
                  </a:moveTo>
                  <a:lnTo>
                    <a:pt x="8" y="0"/>
                  </a:lnTo>
                  <a:lnTo>
                    <a:pt x="16" y="0"/>
                  </a:lnTo>
                  <a:lnTo>
                    <a:pt x="32" y="0"/>
                  </a:lnTo>
                  <a:lnTo>
                    <a:pt x="32" y="8"/>
                  </a:lnTo>
                  <a:lnTo>
                    <a:pt x="40" y="8"/>
                  </a:lnTo>
                  <a:lnTo>
                    <a:pt x="48" y="26"/>
                  </a:lnTo>
                  <a:lnTo>
                    <a:pt x="64"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04" name="Freeform 955"/>
            <p:cNvSpPr>
              <a:spLocks/>
            </p:cNvSpPr>
            <p:nvPr/>
          </p:nvSpPr>
          <p:spPr bwMode="auto">
            <a:xfrm>
              <a:off x="2012" y="3455"/>
              <a:ext cx="16" cy="123"/>
            </a:xfrm>
            <a:custGeom>
              <a:avLst/>
              <a:gdLst>
                <a:gd name="T0" fmla="*/ 16 w 16"/>
                <a:gd name="T1" fmla="*/ 0 h 123"/>
                <a:gd name="T2" fmla="*/ 16 w 16"/>
                <a:gd name="T3" fmla="*/ 35 h 123"/>
                <a:gd name="T4" fmla="*/ 16 w 16"/>
                <a:gd name="T5" fmla="*/ 43 h 123"/>
                <a:gd name="T6" fmla="*/ 16 w 16"/>
                <a:gd name="T7" fmla="*/ 70 h 123"/>
                <a:gd name="T8" fmla="*/ 8 w 16"/>
                <a:gd name="T9" fmla="*/ 70 h 123"/>
                <a:gd name="T10" fmla="*/ 8 w 16"/>
                <a:gd name="T11" fmla="*/ 79 h 123"/>
                <a:gd name="T12" fmla="*/ 8 w 16"/>
                <a:gd name="T13" fmla="*/ 87 h 123"/>
                <a:gd name="T14" fmla="*/ 8 w 16"/>
                <a:gd name="T15" fmla="*/ 105 h 123"/>
                <a:gd name="T16" fmla="*/ 0 w 16"/>
                <a:gd name="T17" fmla="*/ 114 h 123"/>
                <a:gd name="T18" fmla="*/ 0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16" y="0"/>
                  </a:moveTo>
                  <a:lnTo>
                    <a:pt x="16" y="35"/>
                  </a:lnTo>
                  <a:lnTo>
                    <a:pt x="16" y="43"/>
                  </a:lnTo>
                  <a:lnTo>
                    <a:pt x="16" y="70"/>
                  </a:lnTo>
                  <a:lnTo>
                    <a:pt x="8" y="70"/>
                  </a:lnTo>
                  <a:lnTo>
                    <a:pt x="8" y="79"/>
                  </a:lnTo>
                  <a:lnTo>
                    <a:pt x="8" y="87"/>
                  </a:lnTo>
                  <a:lnTo>
                    <a:pt x="8" y="105"/>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05" name="Freeform 956"/>
            <p:cNvSpPr>
              <a:spLocks/>
            </p:cNvSpPr>
            <p:nvPr/>
          </p:nvSpPr>
          <p:spPr bwMode="auto">
            <a:xfrm>
              <a:off x="1980" y="3481"/>
              <a:ext cx="16" cy="61"/>
            </a:xfrm>
            <a:custGeom>
              <a:avLst/>
              <a:gdLst>
                <a:gd name="T0" fmla="*/ 0 w 16"/>
                <a:gd name="T1" fmla="*/ 0 h 61"/>
                <a:gd name="T2" fmla="*/ 8 w 16"/>
                <a:gd name="T3" fmla="*/ 9 h 61"/>
                <a:gd name="T4" fmla="*/ 16 w 16"/>
                <a:gd name="T5" fmla="*/ 17 h 61"/>
                <a:gd name="T6" fmla="*/ 16 w 16"/>
                <a:gd name="T7" fmla="*/ 26 h 61"/>
                <a:gd name="T8" fmla="*/ 16 w 16"/>
                <a:gd name="T9" fmla="*/ 44 h 61"/>
                <a:gd name="T10" fmla="*/ 16 w 16"/>
                <a:gd name="T11" fmla="*/ 53 h 61"/>
                <a:gd name="T12" fmla="*/ 16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0" y="0"/>
                  </a:moveTo>
                  <a:lnTo>
                    <a:pt x="8" y="9"/>
                  </a:lnTo>
                  <a:lnTo>
                    <a:pt x="16" y="17"/>
                  </a:lnTo>
                  <a:lnTo>
                    <a:pt x="16" y="26"/>
                  </a:lnTo>
                  <a:lnTo>
                    <a:pt x="16" y="44"/>
                  </a:lnTo>
                  <a:lnTo>
                    <a:pt x="16" y="53"/>
                  </a:lnTo>
                  <a:lnTo>
                    <a:pt x="16"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06" name="Freeform 957"/>
            <p:cNvSpPr>
              <a:spLocks/>
            </p:cNvSpPr>
            <p:nvPr/>
          </p:nvSpPr>
          <p:spPr bwMode="auto">
            <a:xfrm>
              <a:off x="1948" y="3507"/>
              <a:ext cx="16" cy="88"/>
            </a:xfrm>
            <a:custGeom>
              <a:avLst/>
              <a:gdLst>
                <a:gd name="T0" fmla="*/ 16 w 16"/>
                <a:gd name="T1" fmla="*/ 0 h 88"/>
                <a:gd name="T2" fmla="*/ 16 w 16"/>
                <a:gd name="T3" fmla="*/ 27 h 88"/>
                <a:gd name="T4" fmla="*/ 8 w 16"/>
                <a:gd name="T5" fmla="*/ 35 h 88"/>
                <a:gd name="T6" fmla="*/ 8 w 16"/>
                <a:gd name="T7" fmla="*/ 53 h 88"/>
                <a:gd name="T8" fmla="*/ 0 w 16"/>
                <a:gd name="T9" fmla="*/ 62 h 88"/>
                <a:gd name="T10" fmla="*/ 0 w 16"/>
                <a:gd name="T11" fmla="*/ 71 h 88"/>
                <a:gd name="T12" fmla="*/ 0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16" y="0"/>
                  </a:moveTo>
                  <a:lnTo>
                    <a:pt x="16" y="27"/>
                  </a:lnTo>
                  <a:lnTo>
                    <a:pt x="8" y="35"/>
                  </a:lnTo>
                  <a:lnTo>
                    <a:pt x="8"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07" name="Freeform 958"/>
            <p:cNvSpPr>
              <a:spLocks/>
            </p:cNvSpPr>
            <p:nvPr/>
          </p:nvSpPr>
          <p:spPr bwMode="auto">
            <a:xfrm>
              <a:off x="1908" y="3455"/>
              <a:ext cx="16" cy="123"/>
            </a:xfrm>
            <a:custGeom>
              <a:avLst/>
              <a:gdLst>
                <a:gd name="T0" fmla="*/ 8 w 16"/>
                <a:gd name="T1" fmla="*/ 0 h 123"/>
                <a:gd name="T2" fmla="*/ 8 w 16"/>
                <a:gd name="T3" fmla="*/ 8 h 123"/>
                <a:gd name="T4" fmla="*/ 16 w 16"/>
                <a:gd name="T5" fmla="*/ 26 h 123"/>
                <a:gd name="T6" fmla="*/ 16 w 16"/>
                <a:gd name="T7" fmla="*/ 35 h 123"/>
                <a:gd name="T8" fmla="*/ 8 w 16"/>
                <a:gd name="T9" fmla="*/ 43 h 123"/>
                <a:gd name="T10" fmla="*/ 8 w 16"/>
                <a:gd name="T11" fmla="*/ 52 h 123"/>
                <a:gd name="T12" fmla="*/ 8 w 16"/>
                <a:gd name="T13" fmla="*/ 70 h 123"/>
                <a:gd name="T14" fmla="*/ 8 w 16"/>
                <a:gd name="T15" fmla="*/ 79 h 123"/>
                <a:gd name="T16" fmla="*/ 0 w 16"/>
                <a:gd name="T17" fmla="*/ 87 h 123"/>
                <a:gd name="T18" fmla="*/ 0 w 16"/>
                <a:gd name="T19" fmla="*/ 105 h 123"/>
                <a:gd name="T20" fmla="*/ 0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16" y="26"/>
                  </a:lnTo>
                  <a:lnTo>
                    <a:pt x="16" y="35"/>
                  </a:lnTo>
                  <a:lnTo>
                    <a:pt x="8" y="43"/>
                  </a:lnTo>
                  <a:lnTo>
                    <a:pt x="8" y="52"/>
                  </a:lnTo>
                  <a:lnTo>
                    <a:pt x="8" y="70"/>
                  </a:lnTo>
                  <a:lnTo>
                    <a:pt x="8" y="79"/>
                  </a:lnTo>
                  <a:lnTo>
                    <a:pt x="0" y="87"/>
                  </a:lnTo>
                  <a:lnTo>
                    <a:pt x="0" y="105"/>
                  </a:lnTo>
                  <a:lnTo>
                    <a:pt x="0"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08" name="Freeform 959"/>
            <p:cNvSpPr>
              <a:spLocks/>
            </p:cNvSpPr>
            <p:nvPr/>
          </p:nvSpPr>
          <p:spPr bwMode="auto">
            <a:xfrm>
              <a:off x="1788" y="3490"/>
              <a:ext cx="40" cy="105"/>
            </a:xfrm>
            <a:custGeom>
              <a:avLst/>
              <a:gdLst>
                <a:gd name="T0" fmla="*/ 32 w 40"/>
                <a:gd name="T1" fmla="*/ 0 h 105"/>
                <a:gd name="T2" fmla="*/ 40 w 40"/>
                <a:gd name="T3" fmla="*/ 8 h 105"/>
                <a:gd name="T4" fmla="*/ 32 w 40"/>
                <a:gd name="T5" fmla="*/ 17 h 105"/>
                <a:gd name="T6" fmla="*/ 24 w 40"/>
                <a:gd name="T7" fmla="*/ 35 h 105"/>
                <a:gd name="T8" fmla="*/ 8 w 40"/>
                <a:gd name="T9" fmla="*/ 44 h 105"/>
                <a:gd name="T10" fmla="*/ 8 w 40"/>
                <a:gd name="T11" fmla="*/ 52 h 105"/>
                <a:gd name="T12" fmla="*/ 0 w 40"/>
                <a:gd name="T13" fmla="*/ 70 h 105"/>
                <a:gd name="T14" fmla="*/ 0 w 40"/>
                <a:gd name="T15" fmla="*/ 79 h 105"/>
                <a:gd name="T16" fmla="*/ 0 w 40"/>
                <a:gd name="T17" fmla="*/ 88 h 105"/>
                <a:gd name="T18" fmla="*/ 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32" y="0"/>
                  </a:moveTo>
                  <a:lnTo>
                    <a:pt x="40" y="8"/>
                  </a:lnTo>
                  <a:lnTo>
                    <a:pt x="32" y="17"/>
                  </a:lnTo>
                  <a:lnTo>
                    <a:pt x="24" y="35"/>
                  </a:lnTo>
                  <a:lnTo>
                    <a:pt x="8" y="44"/>
                  </a:lnTo>
                  <a:lnTo>
                    <a:pt x="8" y="52"/>
                  </a:lnTo>
                  <a:lnTo>
                    <a:pt x="0" y="70"/>
                  </a:lnTo>
                  <a:lnTo>
                    <a:pt x="0" y="79"/>
                  </a:lnTo>
                  <a:lnTo>
                    <a:pt x="0" y="88"/>
                  </a:lnTo>
                  <a:lnTo>
                    <a:pt x="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09" name="Freeform 960"/>
            <p:cNvSpPr>
              <a:spLocks/>
            </p:cNvSpPr>
            <p:nvPr/>
          </p:nvSpPr>
          <p:spPr bwMode="auto">
            <a:xfrm>
              <a:off x="1724" y="3463"/>
              <a:ext cx="64" cy="115"/>
            </a:xfrm>
            <a:custGeom>
              <a:avLst/>
              <a:gdLst>
                <a:gd name="T0" fmla="*/ 64 w 64"/>
                <a:gd name="T1" fmla="*/ 0 h 115"/>
                <a:gd name="T2" fmla="*/ 56 w 64"/>
                <a:gd name="T3" fmla="*/ 18 h 115"/>
                <a:gd name="T4" fmla="*/ 56 w 64"/>
                <a:gd name="T5" fmla="*/ 27 h 115"/>
                <a:gd name="T6" fmla="*/ 40 w 64"/>
                <a:gd name="T7" fmla="*/ 27 h 115"/>
                <a:gd name="T8" fmla="*/ 32 w 64"/>
                <a:gd name="T9" fmla="*/ 27 h 115"/>
                <a:gd name="T10" fmla="*/ 32 w 64"/>
                <a:gd name="T11" fmla="*/ 35 h 115"/>
                <a:gd name="T12" fmla="*/ 32 w 64"/>
                <a:gd name="T13" fmla="*/ 44 h 115"/>
                <a:gd name="T14" fmla="*/ 24 w 64"/>
                <a:gd name="T15" fmla="*/ 62 h 115"/>
                <a:gd name="T16" fmla="*/ 16 w 64"/>
                <a:gd name="T17" fmla="*/ 71 h 115"/>
                <a:gd name="T18" fmla="*/ 16 w 64"/>
                <a:gd name="T19" fmla="*/ 79 h 115"/>
                <a:gd name="T20" fmla="*/ 16 w 64"/>
                <a:gd name="T21" fmla="*/ 97 h 115"/>
                <a:gd name="T22" fmla="*/ 0 w 64"/>
                <a:gd name="T23" fmla="*/ 97 h 115"/>
                <a:gd name="T24" fmla="*/ 0 w 64"/>
                <a:gd name="T25" fmla="*/ 106 h 115"/>
                <a:gd name="T26" fmla="*/ 0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64" y="0"/>
                  </a:moveTo>
                  <a:lnTo>
                    <a:pt x="56" y="18"/>
                  </a:lnTo>
                  <a:lnTo>
                    <a:pt x="56" y="27"/>
                  </a:lnTo>
                  <a:lnTo>
                    <a:pt x="40" y="27"/>
                  </a:lnTo>
                  <a:lnTo>
                    <a:pt x="32" y="27"/>
                  </a:lnTo>
                  <a:lnTo>
                    <a:pt x="32" y="35"/>
                  </a:lnTo>
                  <a:lnTo>
                    <a:pt x="32" y="44"/>
                  </a:lnTo>
                  <a:lnTo>
                    <a:pt x="24" y="62"/>
                  </a:lnTo>
                  <a:lnTo>
                    <a:pt x="16" y="71"/>
                  </a:lnTo>
                  <a:lnTo>
                    <a:pt x="16" y="79"/>
                  </a:lnTo>
                  <a:lnTo>
                    <a:pt x="16" y="97"/>
                  </a:lnTo>
                  <a:lnTo>
                    <a:pt x="0" y="97"/>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10" name="Freeform 961"/>
            <p:cNvSpPr>
              <a:spLocks/>
            </p:cNvSpPr>
            <p:nvPr/>
          </p:nvSpPr>
          <p:spPr bwMode="auto">
            <a:xfrm>
              <a:off x="2132" y="3507"/>
              <a:ext cx="48" cy="88"/>
            </a:xfrm>
            <a:custGeom>
              <a:avLst/>
              <a:gdLst>
                <a:gd name="T0" fmla="*/ 0 w 48"/>
                <a:gd name="T1" fmla="*/ 0 h 88"/>
                <a:gd name="T2" fmla="*/ 0 w 48"/>
                <a:gd name="T3" fmla="*/ 18 h 88"/>
                <a:gd name="T4" fmla="*/ 0 w 48"/>
                <a:gd name="T5" fmla="*/ 27 h 88"/>
                <a:gd name="T6" fmla="*/ 16 w 48"/>
                <a:gd name="T7" fmla="*/ 27 h 88"/>
                <a:gd name="T8" fmla="*/ 16 w 48"/>
                <a:gd name="T9" fmla="*/ 35 h 88"/>
                <a:gd name="T10" fmla="*/ 24 w 48"/>
                <a:gd name="T11" fmla="*/ 35 h 88"/>
                <a:gd name="T12" fmla="*/ 32 w 48"/>
                <a:gd name="T13" fmla="*/ 53 h 88"/>
                <a:gd name="T14" fmla="*/ 48 w 48"/>
                <a:gd name="T15" fmla="*/ 62 h 88"/>
                <a:gd name="T16" fmla="*/ 48 w 48"/>
                <a:gd name="T17" fmla="*/ 71 h 88"/>
                <a:gd name="T18" fmla="*/ 48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0" y="0"/>
                  </a:moveTo>
                  <a:lnTo>
                    <a:pt x="0" y="18"/>
                  </a:lnTo>
                  <a:lnTo>
                    <a:pt x="0" y="27"/>
                  </a:lnTo>
                  <a:lnTo>
                    <a:pt x="16" y="27"/>
                  </a:lnTo>
                  <a:lnTo>
                    <a:pt x="16" y="35"/>
                  </a:lnTo>
                  <a:lnTo>
                    <a:pt x="24" y="35"/>
                  </a:lnTo>
                  <a:lnTo>
                    <a:pt x="32" y="53"/>
                  </a:lnTo>
                  <a:lnTo>
                    <a:pt x="48" y="62"/>
                  </a:lnTo>
                  <a:lnTo>
                    <a:pt x="48" y="71"/>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11" name="Freeform 962"/>
            <p:cNvSpPr>
              <a:spLocks/>
            </p:cNvSpPr>
            <p:nvPr/>
          </p:nvSpPr>
          <p:spPr bwMode="auto">
            <a:xfrm>
              <a:off x="2092" y="3314"/>
              <a:ext cx="64" cy="53"/>
            </a:xfrm>
            <a:custGeom>
              <a:avLst/>
              <a:gdLst>
                <a:gd name="T0" fmla="*/ 0 w 64"/>
                <a:gd name="T1" fmla="*/ 0 h 53"/>
                <a:gd name="T2" fmla="*/ 24 w 64"/>
                <a:gd name="T3" fmla="*/ 17 h 53"/>
                <a:gd name="T4" fmla="*/ 32 w 64"/>
                <a:gd name="T5" fmla="*/ 17 h 53"/>
                <a:gd name="T6" fmla="*/ 40 w 64"/>
                <a:gd name="T7" fmla="*/ 17 h 53"/>
                <a:gd name="T8" fmla="*/ 56 w 64"/>
                <a:gd name="T9" fmla="*/ 17 h 53"/>
                <a:gd name="T10" fmla="*/ 64 w 64"/>
                <a:gd name="T11" fmla="*/ 26 h 53"/>
                <a:gd name="T12" fmla="*/ 64 w 64"/>
                <a:gd name="T13" fmla="*/ 35 h 53"/>
                <a:gd name="T14" fmla="*/ 64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0" y="0"/>
                  </a:moveTo>
                  <a:lnTo>
                    <a:pt x="24" y="17"/>
                  </a:lnTo>
                  <a:lnTo>
                    <a:pt x="32" y="17"/>
                  </a:lnTo>
                  <a:lnTo>
                    <a:pt x="40" y="17"/>
                  </a:lnTo>
                  <a:lnTo>
                    <a:pt x="56" y="17"/>
                  </a:lnTo>
                  <a:lnTo>
                    <a:pt x="64" y="26"/>
                  </a:lnTo>
                  <a:lnTo>
                    <a:pt x="64" y="35"/>
                  </a:lnTo>
                  <a:lnTo>
                    <a:pt x="64"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12" name="Freeform 963"/>
            <p:cNvSpPr>
              <a:spLocks/>
            </p:cNvSpPr>
            <p:nvPr/>
          </p:nvSpPr>
          <p:spPr bwMode="auto">
            <a:xfrm>
              <a:off x="1780" y="3314"/>
              <a:ext cx="96" cy="35"/>
            </a:xfrm>
            <a:custGeom>
              <a:avLst/>
              <a:gdLst>
                <a:gd name="T0" fmla="*/ 96 w 96"/>
                <a:gd name="T1" fmla="*/ 0 h 35"/>
                <a:gd name="T2" fmla="*/ 80 w 96"/>
                <a:gd name="T3" fmla="*/ 0 h 35"/>
                <a:gd name="T4" fmla="*/ 72 w 96"/>
                <a:gd name="T5" fmla="*/ 0 h 35"/>
                <a:gd name="T6" fmla="*/ 64 w 96"/>
                <a:gd name="T7" fmla="*/ 0 h 35"/>
                <a:gd name="T8" fmla="*/ 48 w 96"/>
                <a:gd name="T9" fmla="*/ 0 h 35"/>
                <a:gd name="T10" fmla="*/ 40 w 96"/>
                <a:gd name="T11" fmla="*/ 0 h 35"/>
                <a:gd name="T12" fmla="*/ 32 w 96"/>
                <a:gd name="T13" fmla="*/ 0 h 35"/>
                <a:gd name="T14" fmla="*/ 16 w 96"/>
                <a:gd name="T15" fmla="*/ 17 h 35"/>
                <a:gd name="T16" fmla="*/ 8 w 96"/>
                <a:gd name="T17" fmla="*/ 26 h 35"/>
                <a:gd name="T18" fmla="*/ 0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96" y="0"/>
                  </a:moveTo>
                  <a:lnTo>
                    <a:pt x="80" y="0"/>
                  </a:lnTo>
                  <a:lnTo>
                    <a:pt x="72" y="0"/>
                  </a:lnTo>
                  <a:lnTo>
                    <a:pt x="64" y="0"/>
                  </a:lnTo>
                  <a:lnTo>
                    <a:pt x="48" y="0"/>
                  </a:lnTo>
                  <a:lnTo>
                    <a:pt x="40" y="0"/>
                  </a:lnTo>
                  <a:lnTo>
                    <a:pt x="32" y="0"/>
                  </a:lnTo>
                  <a:lnTo>
                    <a:pt x="16" y="17"/>
                  </a:lnTo>
                  <a:lnTo>
                    <a:pt x="8"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13" name="Freeform 964"/>
            <p:cNvSpPr>
              <a:spLocks/>
            </p:cNvSpPr>
            <p:nvPr/>
          </p:nvSpPr>
          <p:spPr bwMode="auto">
            <a:xfrm>
              <a:off x="1780" y="3296"/>
              <a:ext cx="112" cy="44"/>
            </a:xfrm>
            <a:custGeom>
              <a:avLst/>
              <a:gdLst>
                <a:gd name="T0" fmla="*/ 112 w 112"/>
                <a:gd name="T1" fmla="*/ 0 h 44"/>
                <a:gd name="T2" fmla="*/ 104 w 112"/>
                <a:gd name="T3" fmla="*/ 0 h 44"/>
                <a:gd name="T4" fmla="*/ 96 w 112"/>
                <a:gd name="T5" fmla="*/ 0 h 44"/>
                <a:gd name="T6" fmla="*/ 80 w 112"/>
                <a:gd name="T7" fmla="*/ 0 h 44"/>
                <a:gd name="T8" fmla="*/ 72 w 112"/>
                <a:gd name="T9" fmla="*/ 0 h 44"/>
                <a:gd name="T10" fmla="*/ 64 w 112"/>
                <a:gd name="T11" fmla="*/ 0 h 44"/>
                <a:gd name="T12" fmla="*/ 48 w 112"/>
                <a:gd name="T13" fmla="*/ 0 h 44"/>
                <a:gd name="T14" fmla="*/ 40 w 112"/>
                <a:gd name="T15" fmla="*/ 9 h 44"/>
                <a:gd name="T16" fmla="*/ 32 w 112"/>
                <a:gd name="T17" fmla="*/ 9 h 44"/>
                <a:gd name="T18" fmla="*/ 32 w 112"/>
                <a:gd name="T19" fmla="*/ 18 h 44"/>
                <a:gd name="T20" fmla="*/ 16 w 112"/>
                <a:gd name="T21" fmla="*/ 18 h 44"/>
                <a:gd name="T22" fmla="*/ 8 w 112"/>
                <a:gd name="T23" fmla="*/ 35 h 44"/>
                <a:gd name="T24" fmla="*/ 0 w 112"/>
                <a:gd name="T25" fmla="*/ 35 h 44"/>
                <a:gd name="T26" fmla="*/ 0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112" y="0"/>
                  </a:moveTo>
                  <a:lnTo>
                    <a:pt x="104" y="0"/>
                  </a:lnTo>
                  <a:lnTo>
                    <a:pt x="96" y="0"/>
                  </a:lnTo>
                  <a:lnTo>
                    <a:pt x="80" y="0"/>
                  </a:lnTo>
                  <a:lnTo>
                    <a:pt x="72" y="0"/>
                  </a:lnTo>
                  <a:lnTo>
                    <a:pt x="64" y="0"/>
                  </a:lnTo>
                  <a:lnTo>
                    <a:pt x="48" y="0"/>
                  </a:lnTo>
                  <a:lnTo>
                    <a:pt x="40" y="9"/>
                  </a:lnTo>
                  <a:lnTo>
                    <a:pt x="32" y="9"/>
                  </a:lnTo>
                  <a:lnTo>
                    <a:pt x="32" y="18"/>
                  </a:lnTo>
                  <a:lnTo>
                    <a:pt x="16" y="18"/>
                  </a:lnTo>
                  <a:lnTo>
                    <a:pt x="8" y="35"/>
                  </a:lnTo>
                  <a:lnTo>
                    <a:pt x="0" y="35"/>
                  </a:lnTo>
                  <a:lnTo>
                    <a:pt x="0"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14" name="Freeform 965"/>
            <p:cNvSpPr>
              <a:spLocks/>
            </p:cNvSpPr>
            <p:nvPr/>
          </p:nvSpPr>
          <p:spPr bwMode="auto">
            <a:xfrm>
              <a:off x="1748" y="3375"/>
              <a:ext cx="64" cy="71"/>
            </a:xfrm>
            <a:custGeom>
              <a:avLst/>
              <a:gdLst>
                <a:gd name="T0" fmla="*/ 64 w 64"/>
                <a:gd name="T1" fmla="*/ 0 h 71"/>
                <a:gd name="T2" fmla="*/ 48 w 64"/>
                <a:gd name="T3" fmla="*/ 0 h 71"/>
                <a:gd name="T4" fmla="*/ 40 w 64"/>
                <a:gd name="T5" fmla="*/ 9 h 71"/>
                <a:gd name="T6" fmla="*/ 32 w 64"/>
                <a:gd name="T7" fmla="*/ 18 h 71"/>
                <a:gd name="T8" fmla="*/ 32 w 64"/>
                <a:gd name="T9" fmla="*/ 36 h 71"/>
                <a:gd name="T10" fmla="*/ 16 w 64"/>
                <a:gd name="T11" fmla="*/ 44 h 71"/>
                <a:gd name="T12" fmla="*/ 16 w 64"/>
                <a:gd name="T13" fmla="*/ 53 h 71"/>
                <a:gd name="T14" fmla="*/ 8 w 64"/>
                <a:gd name="T15" fmla="*/ 53 h 71"/>
                <a:gd name="T16" fmla="*/ 0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64" y="0"/>
                  </a:moveTo>
                  <a:lnTo>
                    <a:pt x="48" y="0"/>
                  </a:lnTo>
                  <a:lnTo>
                    <a:pt x="40" y="9"/>
                  </a:lnTo>
                  <a:lnTo>
                    <a:pt x="32" y="18"/>
                  </a:lnTo>
                  <a:lnTo>
                    <a:pt x="32" y="36"/>
                  </a:lnTo>
                  <a:lnTo>
                    <a:pt x="16" y="44"/>
                  </a:lnTo>
                  <a:lnTo>
                    <a:pt x="16" y="53"/>
                  </a:lnTo>
                  <a:lnTo>
                    <a:pt x="8" y="53"/>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215" name="Freeform 966"/>
            <p:cNvSpPr>
              <a:spLocks/>
            </p:cNvSpPr>
            <p:nvPr/>
          </p:nvSpPr>
          <p:spPr bwMode="auto">
            <a:xfrm>
              <a:off x="1692" y="3455"/>
              <a:ext cx="96" cy="43"/>
            </a:xfrm>
            <a:custGeom>
              <a:avLst/>
              <a:gdLst>
                <a:gd name="T0" fmla="*/ 96 w 96"/>
                <a:gd name="T1" fmla="*/ 0 h 43"/>
                <a:gd name="T2" fmla="*/ 88 w 96"/>
                <a:gd name="T3" fmla="*/ 0 h 43"/>
                <a:gd name="T4" fmla="*/ 72 w 96"/>
                <a:gd name="T5" fmla="*/ 8 h 43"/>
                <a:gd name="T6" fmla="*/ 64 w 96"/>
                <a:gd name="T7" fmla="*/ 8 h 43"/>
                <a:gd name="T8" fmla="*/ 56 w 96"/>
                <a:gd name="T9" fmla="*/ 26 h 43"/>
                <a:gd name="T10" fmla="*/ 48 w 96"/>
                <a:gd name="T11" fmla="*/ 26 h 43"/>
                <a:gd name="T12" fmla="*/ 32 w 96"/>
                <a:gd name="T13" fmla="*/ 26 h 43"/>
                <a:gd name="T14" fmla="*/ 24 w 96"/>
                <a:gd name="T15" fmla="*/ 26 h 43"/>
                <a:gd name="T16" fmla="*/ 16 w 96"/>
                <a:gd name="T17" fmla="*/ 35 h 43"/>
                <a:gd name="T18" fmla="*/ 0 w 96"/>
                <a:gd name="T19" fmla="*/ 35 h 43"/>
                <a:gd name="T20" fmla="*/ 0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96" y="0"/>
                  </a:moveTo>
                  <a:lnTo>
                    <a:pt x="88" y="0"/>
                  </a:lnTo>
                  <a:lnTo>
                    <a:pt x="72" y="8"/>
                  </a:lnTo>
                  <a:lnTo>
                    <a:pt x="64" y="8"/>
                  </a:lnTo>
                  <a:lnTo>
                    <a:pt x="56" y="26"/>
                  </a:lnTo>
                  <a:lnTo>
                    <a:pt x="48" y="26"/>
                  </a:lnTo>
                  <a:lnTo>
                    <a:pt x="32" y="26"/>
                  </a:lnTo>
                  <a:lnTo>
                    <a:pt x="24" y="26"/>
                  </a:lnTo>
                  <a:lnTo>
                    <a:pt x="16" y="35"/>
                  </a:lnTo>
                  <a:lnTo>
                    <a:pt x="0" y="35"/>
                  </a:lnTo>
                  <a:lnTo>
                    <a:pt x="0"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8578" name="Group 967"/>
          <p:cNvGrpSpPr>
            <a:grpSpLocks/>
          </p:cNvGrpSpPr>
          <p:nvPr/>
        </p:nvGrpSpPr>
        <p:grpSpPr bwMode="auto">
          <a:xfrm>
            <a:off x="350838" y="2635250"/>
            <a:ext cx="609600" cy="496888"/>
            <a:chOff x="1748" y="2760"/>
            <a:chExt cx="480" cy="457"/>
          </a:xfrm>
        </p:grpSpPr>
        <p:sp>
          <p:nvSpPr>
            <p:cNvPr id="109157" name="Freeform 968"/>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232 w 232"/>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211"/>
                <a:gd name="T188" fmla="*/ 232 w 232"/>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lnTo>
                    <a:pt x="232"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58" name="Freeform 969"/>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211"/>
                <a:gd name="T185" fmla="*/ 232 w 232"/>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59" name="Freeform 970"/>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56 w 208"/>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8"/>
                <a:gd name="T187" fmla="*/ 0 h 255"/>
                <a:gd name="T188" fmla="*/ 208 w 208"/>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lnTo>
                    <a:pt x="56"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60" name="Freeform 971"/>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8"/>
                <a:gd name="T184" fmla="*/ 0 h 255"/>
                <a:gd name="T185" fmla="*/ 208 w 208"/>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61" name="Freeform 972"/>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40 w 280"/>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0"/>
                <a:gd name="T118" fmla="*/ 0 h 360"/>
                <a:gd name="T119" fmla="*/ 280 w 280"/>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lnTo>
                    <a:pt x="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62" name="Freeform 973"/>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80"/>
                <a:gd name="T115" fmla="*/ 0 h 360"/>
                <a:gd name="T116" fmla="*/ 280 w 280"/>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63" name="Freeform 974"/>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40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lnTo>
                    <a:pt x="40"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64" name="Freeform 975"/>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65" name="Freeform 976"/>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208 w 208"/>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8"/>
                <a:gd name="T139" fmla="*/ 0 h 457"/>
                <a:gd name="T140" fmla="*/ 208 w 208"/>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lnTo>
                    <a:pt x="208"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66" name="Freeform 977"/>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8"/>
                <a:gd name="T136" fmla="*/ 0 h 457"/>
                <a:gd name="T137" fmla="*/ 208 w 208"/>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67" name="Freeform 978"/>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232 w 232"/>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325"/>
                <a:gd name="T188" fmla="*/ 232 w 232"/>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lnTo>
                    <a:pt x="232"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68" name="Freeform 979"/>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325"/>
                <a:gd name="T185" fmla="*/ 232 w 232"/>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8579" name="Group 980"/>
          <p:cNvGrpSpPr>
            <a:grpSpLocks/>
          </p:cNvGrpSpPr>
          <p:nvPr/>
        </p:nvGrpSpPr>
        <p:grpSpPr bwMode="auto">
          <a:xfrm>
            <a:off x="503238" y="3119438"/>
            <a:ext cx="774700" cy="614362"/>
            <a:chOff x="1692" y="3226"/>
            <a:chExt cx="488" cy="387"/>
          </a:xfrm>
        </p:grpSpPr>
        <p:sp>
          <p:nvSpPr>
            <p:cNvPr id="109110" name="Freeform 981"/>
            <p:cNvSpPr>
              <a:spLocks/>
            </p:cNvSpPr>
            <p:nvPr/>
          </p:nvSpPr>
          <p:spPr bwMode="auto">
            <a:xfrm>
              <a:off x="1996" y="3226"/>
              <a:ext cx="40" cy="53"/>
            </a:xfrm>
            <a:custGeom>
              <a:avLst/>
              <a:gdLst>
                <a:gd name="T0" fmla="*/ 0 w 40"/>
                <a:gd name="T1" fmla="*/ 0 h 53"/>
                <a:gd name="T2" fmla="*/ 0 w 40"/>
                <a:gd name="T3" fmla="*/ 9 h 53"/>
                <a:gd name="T4" fmla="*/ 0 w 40"/>
                <a:gd name="T5" fmla="*/ 18 h 53"/>
                <a:gd name="T6" fmla="*/ 8 w 40"/>
                <a:gd name="T7" fmla="*/ 18 h 53"/>
                <a:gd name="T8" fmla="*/ 24 w 40"/>
                <a:gd name="T9" fmla="*/ 18 h 53"/>
                <a:gd name="T10" fmla="*/ 24 w 40"/>
                <a:gd name="T11" fmla="*/ 35 h 53"/>
                <a:gd name="T12" fmla="*/ 32 w 40"/>
                <a:gd name="T13" fmla="*/ 35 h 53"/>
                <a:gd name="T14" fmla="*/ 32 w 40"/>
                <a:gd name="T15" fmla="*/ 44 h 53"/>
                <a:gd name="T16" fmla="*/ 40 w 40"/>
                <a:gd name="T17" fmla="*/ 44 h 53"/>
                <a:gd name="T18" fmla="*/ 4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0" y="0"/>
                  </a:moveTo>
                  <a:lnTo>
                    <a:pt x="0" y="9"/>
                  </a:lnTo>
                  <a:lnTo>
                    <a:pt x="0" y="18"/>
                  </a:lnTo>
                  <a:lnTo>
                    <a:pt x="8" y="18"/>
                  </a:lnTo>
                  <a:lnTo>
                    <a:pt x="24" y="18"/>
                  </a:lnTo>
                  <a:lnTo>
                    <a:pt x="24" y="35"/>
                  </a:lnTo>
                  <a:lnTo>
                    <a:pt x="32" y="35"/>
                  </a:lnTo>
                  <a:lnTo>
                    <a:pt x="32" y="44"/>
                  </a:lnTo>
                  <a:lnTo>
                    <a:pt x="40" y="44"/>
                  </a:lnTo>
                  <a:lnTo>
                    <a:pt x="4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11" name="Freeform 982"/>
            <p:cNvSpPr>
              <a:spLocks/>
            </p:cNvSpPr>
            <p:nvPr/>
          </p:nvSpPr>
          <p:spPr bwMode="auto">
            <a:xfrm>
              <a:off x="1940" y="3226"/>
              <a:ext cx="56" cy="97"/>
            </a:xfrm>
            <a:custGeom>
              <a:avLst/>
              <a:gdLst>
                <a:gd name="T0" fmla="*/ 56 w 56"/>
                <a:gd name="T1" fmla="*/ 0 h 97"/>
                <a:gd name="T2" fmla="*/ 56 w 56"/>
                <a:gd name="T3" fmla="*/ 9 h 97"/>
                <a:gd name="T4" fmla="*/ 56 w 56"/>
                <a:gd name="T5" fmla="*/ 18 h 97"/>
                <a:gd name="T6" fmla="*/ 48 w 56"/>
                <a:gd name="T7" fmla="*/ 35 h 97"/>
                <a:gd name="T8" fmla="*/ 32 w 56"/>
                <a:gd name="T9" fmla="*/ 44 h 97"/>
                <a:gd name="T10" fmla="*/ 24 w 56"/>
                <a:gd name="T11" fmla="*/ 53 h 97"/>
                <a:gd name="T12" fmla="*/ 16 w 56"/>
                <a:gd name="T13" fmla="*/ 62 h 97"/>
                <a:gd name="T14" fmla="*/ 0 w 56"/>
                <a:gd name="T15" fmla="*/ 79 h 97"/>
                <a:gd name="T16" fmla="*/ 0 w 56"/>
                <a:gd name="T17" fmla="*/ 88 h 97"/>
                <a:gd name="T18" fmla="*/ 0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56" y="0"/>
                  </a:moveTo>
                  <a:lnTo>
                    <a:pt x="56" y="9"/>
                  </a:lnTo>
                  <a:lnTo>
                    <a:pt x="56" y="18"/>
                  </a:lnTo>
                  <a:lnTo>
                    <a:pt x="48" y="35"/>
                  </a:lnTo>
                  <a:lnTo>
                    <a:pt x="32" y="44"/>
                  </a:lnTo>
                  <a:lnTo>
                    <a:pt x="24" y="53"/>
                  </a:lnTo>
                  <a:lnTo>
                    <a:pt x="16" y="62"/>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12" name="Freeform 983"/>
            <p:cNvSpPr>
              <a:spLocks/>
            </p:cNvSpPr>
            <p:nvPr/>
          </p:nvSpPr>
          <p:spPr bwMode="auto">
            <a:xfrm>
              <a:off x="1884" y="3226"/>
              <a:ext cx="80" cy="97"/>
            </a:xfrm>
            <a:custGeom>
              <a:avLst/>
              <a:gdLst>
                <a:gd name="T0" fmla="*/ 80 w 80"/>
                <a:gd name="T1" fmla="*/ 0 h 97"/>
                <a:gd name="T2" fmla="*/ 72 w 80"/>
                <a:gd name="T3" fmla="*/ 35 h 97"/>
                <a:gd name="T4" fmla="*/ 56 w 80"/>
                <a:gd name="T5" fmla="*/ 35 h 97"/>
                <a:gd name="T6" fmla="*/ 56 w 80"/>
                <a:gd name="T7" fmla="*/ 44 h 97"/>
                <a:gd name="T8" fmla="*/ 48 w 80"/>
                <a:gd name="T9" fmla="*/ 44 h 97"/>
                <a:gd name="T10" fmla="*/ 40 w 80"/>
                <a:gd name="T11" fmla="*/ 44 h 97"/>
                <a:gd name="T12" fmla="*/ 32 w 80"/>
                <a:gd name="T13" fmla="*/ 53 h 97"/>
                <a:gd name="T14" fmla="*/ 16 w 80"/>
                <a:gd name="T15" fmla="*/ 53 h 97"/>
                <a:gd name="T16" fmla="*/ 16 w 80"/>
                <a:gd name="T17" fmla="*/ 62 h 97"/>
                <a:gd name="T18" fmla="*/ 8 w 80"/>
                <a:gd name="T19" fmla="*/ 62 h 97"/>
                <a:gd name="T20" fmla="*/ 8 w 80"/>
                <a:gd name="T21" fmla="*/ 79 h 97"/>
                <a:gd name="T22" fmla="*/ 0 w 80"/>
                <a:gd name="T23" fmla="*/ 79 h 97"/>
                <a:gd name="T24" fmla="*/ 0 w 80"/>
                <a:gd name="T25" fmla="*/ 88 h 97"/>
                <a:gd name="T26" fmla="*/ 0 w 80"/>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
                <a:gd name="T43" fmla="*/ 0 h 97"/>
                <a:gd name="T44" fmla="*/ 80 w 80"/>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 h="97">
                  <a:moveTo>
                    <a:pt x="80" y="0"/>
                  </a:moveTo>
                  <a:lnTo>
                    <a:pt x="72" y="35"/>
                  </a:lnTo>
                  <a:lnTo>
                    <a:pt x="56" y="35"/>
                  </a:lnTo>
                  <a:lnTo>
                    <a:pt x="56" y="44"/>
                  </a:lnTo>
                  <a:lnTo>
                    <a:pt x="48" y="44"/>
                  </a:lnTo>
                  <a:lnTo>
                    <a:pt x="40" y="44"/>
                  </a:lnTo>
                  <a:lnTo>
                    <a:pt x="32" y="53"/>
                  </a:lnTo>
                  <a:lnTo>
                    <a:pt x="16" y="53"/>
                  </a:lnTo>
                  <a:lnTo>
                    <a:pt x="16" y="62"/>
                  </a:lnTo>
                  <a:lnTo>
                    <a:pt x="8" y="62"/>
                  </a:lnTo>
                  <a:lnTo>
                    <a:pt x="8" y="79"/>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13" name="Freeform 984"/>
            <p:cNvSpPr>
              <a:spLocks/>
            </p:cNvSpPr>
            <p:nvPr/>
          </p:nvSpPr>
          <p:spPr bwMode="auto">
            <a:xfrm>
              <a:off x="1972" y="3270"/>
              <a:ext cx="56" cy="114"/>
            </a:xfrm>
            <a:custGeom>
              <a:avLst/>
              <a:gdLst>
                <a:gd name="T0" fmla="*/ 0 w 56"/>
                <a:gd name="T1" fmla="*/ 0 h 114"/>
                <a:gd name="T2" fmla="*/ 0 w 56"/>
                <a:gd name="T3" fmla="*/ 9 h 114"/>
                <a:gd name="T4" fmla="*/ 0 w 56"/>
                <a:gd name="T5" fmla="*/ 18 h 114"/>
                <a:gd name="T6" fmla="*/ 0 w 56"/>
                <a:gd name="T7" fmla="*/ 35 h 114"/>
                <a:gd name="T8" fmla="*/ 16 w 56"/>
                <a:gd name="T9" fmla="*/ 44 h 114"/>
                <a:gd name="T10" fmla="*/ 24 w 56"/>
                <a:gd name="T11" fmla="*/ 53 h 114"/>
                <a:gd name="T12" fmla="*/ 48 w 56"/>
                <a:gd name="T13" fmla="*/ 70 h 114"/>
                <a:gd name="T14" fmla="*/ 48 w 56"/>
                <a:gd name="T15" fmla="*/ 79 h 114"/>
                <a:gd name="T16" fmla="*/ 48 w 56"/>
                <a:gd name="T17" fmla="*/ 88 h 114"/>
                <a:gd name="T18" fmla="*/ 56 w 56"/>
                <a:gd name="T19" fmla="*/ 88 h 114"/>
                <a:gd name="T20" fmla="*/ 56 w 56"/>
                <a:gd name="T21" fmla="*/ 105 h 114"/>
                <a:gd name="T22" fmla="*/ 56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0" y="0"/>
                  </a:moveTo>
                  <a:lnTo>
                    <a:pt x="0" y="9"/>
                  </a:lnTo>
                  <a:lnTo>
                    <a:pt x="0" y="18"/>
                  </a:lnTo>
                  <a:lnTo>
                    <a:pt x="0" y="35"/>
                  </a:lnTo>
                  <a:lnTo>
                    <a:pt x="16" y="44"/>
                  </a:lnTo>
                  <a:lnTo>
                    <a:pt x="24" y="53"/>
                  </a:lnTo>
                  <a:lnTo>
                    <a:pt x="48" y="70"/>
                  </a:lnTo>
                  <a:lnTo>
                    <a:pt x="48" y="79"/>
                  </a:lnTo>
                  <a:lnTo>
                    <a:pt x="48" y="88"/>
                  </a:lnTo>
                  <a:lnTo>
                    <a:pt x="56" y="88"/>
                  </a:lnTo>
                  <a:lnTo>
                    <a:pt x="56" y="105"/>
                  </a:lnTo>
                  <a:lnTo>
                    <a:pt x="5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14" name="Freeform 985"/>
            <p:cNvSpPr>
              <a:spLocks/>
            </p:cNvSpPr>
            <p:nvPr/>
          </p:nvSpPr>
          <p:spPr bwMode="auto">
            <a:xfrm>
              <a:off x="1900" y="3226"/>
              <a:ext cx="72" cy="158"/>
            </a:xfrm>
            <a:custGeom>
              <a:avLst/>
              <a:gdLst>
                <a:gd name="T0" fmla="*/ 72 w 72"/>
                <a:gd name="T1" fmla="*/ 0 h 158"/>
                <a:gd name="T2" fmla="*/ 64 w 72"/>
                <a:gd name="T3" fmla="*/ 44 h 158"/>
                <a:gd name="T4" fmla="*/ 64 w 72"/>
                <a:gd name="T5" fmla="*/ 53 h 158"/>
                <a:gd name="T6" fmla="*/ 56 w 72"/>
                <a:gd name="T7" fmla="*/ 53 h 158"/>
                <a:gd name="T8" fmla="*/ 56 w 72"/>
                <a:gd name="T9" fmla="*/ 62 h 158"/>
                <a:gd name="T10" fmla="*/ 40 w 72"/>
                <a:gd name="T11" fmla="*/ 79 h 158"/>
                <a:gd name="T12" fmla="*/ 32 w 72"/>
                <a:gd name="T13" fmla="*/ 79 h 158"/>
                <a:gd name="T14" fmla="*/ 32 w 72"/>
                <a:gd name="T15" fmla="*/ 88 h 158"/>
                <a:gd name="T16" fmla="*/ 24 w 72"/>
                <a:gd name="T17" fmla="*/ 88 h 158"/>
                <a:gd name="T18" fmla="*/ 24 w 72"/>
                <a:gd name="T19" fmla="*/ 97 h 158"/>
                <a:gd name="T20" fmla="*/ 24 w 72"/>
                <a:gd name="T21" fmla="*/ 114 h 158"/>
                <a:gd name="T22" fmla="*/ 16 w 72"/>
                <a:gd name="T23" fmla="*/ 114 h 158"/>
                <a:gd name="T24" fmla="*/ 16 w 72"/>
                <a:gd name="T25" fmla="*/ 123 h 158"/>
                <a:gd name="T26" fmla="*/ 0 w 72"/>
                <a:gd name="T27" fmla="*/ 132 h 158"/>
                <a:gd name="T28" fmla="*/ 0 w 72"/>
                <a:gd name="T29" fmla="*/ 149 h 158"/>
                <a:gd name="T30" fmla="*/ 16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72" y="0"/>
                  </a:moveTo>
                  <a:lnTo>
                    <a:pt x="64" y="44"/>
                  </a:lnTo>
                  <a:lnTo>
                    <a:pt x="64" y="53"/>
                  </a:lnTo>
                  <a:lnTo>
                    <a:pt x="56" y="53"/>
                  </a:lnTo>
                  <a:lnTo>
                    <a:pt x="56" y="62"/>
                  </a:lnTo>
                  <a:lnTo>
                    <a:pt x="40" y="79"/>
                  </a:lnTo>
                  <a:lnTo>
                    <a:pt x="32" y="79"/>
                  </a:lnTo>
                  <a:lnTo>
                    <a:pt x="32" y="88"/>
                  </a:lnTo>
                  <a:lnTo>
                    <a:pt x="24" y="88"/>
                  </a:lnTo>
                  <a:lnTo>
                    <a:pt x="24" y="97"/>
                  </a:lnTo>
                  <a:lnTo>
                    <a:pt x="24" y="114"/>
                  </a:lnTo>
                  <a:lnTo>
                    <a:pt x="16" y="114"/>
                  </a:lnTo>
                  <a:lnTo>
                    <a:pt x="16" y="123"/>
                  </a:lnTo>
                  <a:lnTo>
                    <a:pt x="0" y="132"/>
                  </a:lnTo>
                  <a:lnTo>
                    <a:pt x="0" y="149"/>
                  </a:lnTo>
                  <a:lnTo>
                    <a:pt x="16"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15" name="Freeform 986"/>
            <p:cNvSpPr>
              <a:spLocks/>
            </p:cNvSpPr>
            <p:nvPr/>
          </p:nvSpPr>
          <p:spPr bwMode="auto">
            <a:xfrm>
              <a:off x="1972" y="3226"/>
              <a:ext cx="96" cy="114"/>
            </a:xfrm>
            <a:custGeom>
              <a:avLst/>
              <a:gdLst>
                <a:gd name="T0" fmla="*/ 0 w 96"/>
                <a:gd name="T1" fmla="*/ 0 h 114"/>
                <a:gd name="T2" fmla="*/ 24 w 96"/>
                <a:gd name="T3" fmla="*/ 35 h 114"/>
                <a:gd name="T4" fmla="*/ 32 w 96"/>
                <a:gd name="T5" fmla="*/ 44 h 114"/>
                <a:gd name="T6" fmla="*/ 48 w 96"/>
                <a:gd name="T7" fmla="*/ 44 h 114"/>
                <a:gd name="T8" fmla="*/ 56 w 96"/>
                <a:gd name="T9" fmla="*/ 44 h 114"/>
                <a:gd name="T10" fmla="*/ 64 w 96"/>
                <a:gd name="T11" fmla="*/ 44 h 114"/>
                <a:gd name="T12" fmla="*/ 64 w 96"/>
                <a:gd name="T13" fmla="*/ 53 h 114"/>
                <a:gd name="T14" fmla="*/ 80 w 96"/>
                <a:gd name="T15" fmla="*/ 53 h 114"/>
                <a:gd name="T16" fmla="*/ 88 w 96"/>
                <a:gd name="T17" fmla="*/ 62 h 114"/>
                <a:gd name="T18" fmla="*/ 96 w 96"/>
                <a:gd name="T19" fmla="*/ 79 h 114"/>
                <a:gd name="T20" fmla="*/ 96 w 96"/>
                <a:gd name="T21" fmla="*/ 88 h 114"/>
                <a:gd name="T22" fmla="*/ 96 w 96"/>
                <a:gd name="T23" fmla="*/ 97 h 114"/>
                <a:gd name="T24" fmla="*/ 96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0" y="0"/>
                  </a:moveTo>
                  <a:lnTo>
                    <a:pt x="24" y="35"/>
                  </a:lnTo>
                  <a:lnTo>
                    <a:pt x="32" y="44"/>
                  </a:lnTo>
                  <a:lnTo>
                    <a:pt x="48" y="44"/>
                  </a:lnTo>
                  <a:lnTo>
                    <a:pt x="56" y="44"/>
                  </a:lnTo>
                  <a:lnTo>
                    <a:pt x="64" y="44"/>
                  </a:lnTo>
                  <a:lnTo>
                    <a:pt x="64" y="53"/>
                  </a:lnTo>
                  <a:lnTo>
                    <a:pt x="80" y="53"/>
                  </a:lnTo>
                  <a:lnTo>
                    <a:pt x="88" y="62"/>
                  </a:lnTo>
                  <a:lnTo>
                    <a:pt x="96" y="79"/>
                  </a:lnTo>
                  <a:lnTo>
                    <a:pt x="96" y="88"/>
                  </a:lnTo>
                  <a:lnTo>
                    <a:pt x="96" y="97"/>
                  </a:lnTo>
                  <a:lnTo>
                    <a:pt x="9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16" name="Freeform 987"/>
            <p:cNvSpPr>
              <a:spLocks/>
            </p:cNvSpPr>
            <p:nvPr/>
          </p:nvSpPr>
          <p:spPr bwMode="auto">
            <a:xfrm>
              <a:off x="1988" y="3270"/>
              <a:ext cx="40" cy="132"/>
            </a:xfrm>
            <a:custGeom>
              <a:avLst/>
              <a:gdLst>
                <a:gd name="T0" fmla="*/ 40 w 40"/>
                <a:gd name="T1" fmla="*/ 0 h 132"/>
                <a:gd name="T2" fmla="*/ 40 w 40"/>
                <a:gd name="T3" fmla="*/ 9 h 132"/>
                <a:gd name="T4" fmla="*/ 40 w 40"/>
                <a:gd name="T5" fmla="*/ 18 h 132"/>
                <a:gd name="T6" fmla="*/ 40 w 40"/>
                <a:gd name="T7" fmla="*/ 35 h 132"/>
                <a:gd name="T8" fmla="*/ 40 w 40"/>
                <a:gd name="T9" fmla="*/ 44 h 132"/>
                <a:gd name="T10" fmla="*/ 32 w 40"/>
                <a:gd name="T11" fmla="*/ 53 h 132"/>
                <a:gd name="T12" fmla="*/ 16 w 40"/>
                <a:gd name="T13" fmla="*/ 70 h 132"/>
                <a:gd name="T14" fmla="*/ 16 w 40"/>
                <a:gd name="T15" fmla="*/ 79 h 132"/>
                <a:gd name="T16" fmla="*/ 8 w 40"/>
                <a:gd name="T17" fmla="*/ 88 h 132"/>
                <a:gd name="T18" fmla="*/ 8 w 40"/>
                <a:gd name="T19" fmla="*/ 105 h 132"/>
                <a:gd name="T20" fmla="*/ 0 w 40"/>
                <a:gd name="T21" fmla="*/ 105 h 132"/>
                <a:gd name="T22" fmla="*/ 0 w 40"/>
                <a:gd name="T23" fmla="*/ 114 h 132"/>
                <a:gd name="T24" fmla="*/ 0 w 40"/>
                <a:gd name="T25" fmla="*/ 123 h 132"/>
                <a:gd name="T26" fmla="*/ 0 w 40"/>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132"/>
                <a:gd name="T44" fmla="*/ 40 w 40"/>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132">
                  <a:moveTo>
                    <a:pt x="40" y="0"/>
                  </a:moveTo>
                  <a:lnTo>
                    <a:pt x="40" y="9"/>
                  </a:lnTo>
                  <a:lnTo>
                    <a:pt x="40" y="18"/>
                  </a:lnTo>
                  <a:lnTo>
                    <a:pt x="40" y="35"/>
                  </a:lnTo>
                  <a:lnTo>
                    <a:pt x="40" y="44"/>
                  </a:lnTo>
                  <a:lnTo>
                    <a:pt x="32" y="53"/>
                  </a:lnTo>
                  <a:lnTo>
                    <a:pt x="16" y="70"/>
                  </a:lnTo>
                  <a:lnTo>
                    <a:pt x="16" y="79"/>
                  </a:lnTo>
                  <a:lnTo>
                    <a:pt x="8" y="88"/>
                  </a:lnTo>
                  <a:lnTo>
                    <a:pt x="8" y="105"/>
                  </a:lnTo>
                  <a:lnTo>
                    <a:pt x="0" y="105"/>
                  </a:lnTo>
                  <a:lnTo>
                    <a:pt x="0" y="114"/>
                  </a:lnTo>
                  <a:lnTo>
                    <a:pt x="0" y="123"/>
                  </a:lnTo>
                  <a:lnTo>
                    <a:pt x="0"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17" name="Freeform 988"/>
            <p:cNvSpPr>
              <a:spLocks/>
            </p:cNvSpPr>
            <p:nvPr/>
          </p:nvSpPr>
          <p:spPr bwMode="auto">
            <a:xfrm>
              <a:off x="1948" y="3305"/>
              <a:ext cx="40" cy="88"/>
            </a:xfrm>
            <a:custGeom>
              <a:avLst/>
              <a:gdLst>
                <a:gd name="T0" fmla="*/ 0 w 40"/>
                <a:gd name="T1" fmla="*/ 0 h 88"/>
                <a:gd name="T2" fmla="*/ 0 w 40"/>
                <a:gd name="T3" fmla="*/ 26 h 88"/>
                <a:gd name="T4" fmla="*/ 8 w 40"/>
                <a:gd name="T5" fmla="*/ 35 h 88"/>
                <a:gd name="T6" fmla="*/ 16 w 40"/>
                <a:gd name="T7" fmla="*/ 44 h 88"/>
                <a:gd name="T8" fmla="*/ 32 w 40"/>
                <a:gd name="T9" fmla="*/ 44 h 88"/>
                <a:gd name="T10" fmla="*/ 32 w 40"/>
                <a:gd name="T11" fmla="*/ 62 h 88"/>
                <a:gd name="T12" fmla="*/ 40 w 40"/>
                <a:gd name="T13" fmla="*/ 62 h 88"/>
                <a:gd name="T14" fmla="*/ 40 w 40"/>
                <a:gd name="T15" fmla="*/ 70 h 88"/>
                <a:gd name="T16" fmla="*/ 40 w 40"/>
                <a:gd name="T17" fmla="*/ 79 h 88"/>
                <a:gd name="T18" fmla="*/ 4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0" y="0"/>
                  </a:moveTo>
                  <a:lnTo>
                    <a:pt x="0" y="26"/>
                  </a:lnTo>
                  <a:lnTo>
                    <a:pt x="8" y="35"/>
                  </a:lnTo>
                  <a:lnTo>
                    <a:pt x="16" y="44"/>
                  </a:lnTo>
                  <a:lnTo>
                    <a:pt x="32" y="44"/>
                  </a:lnTo>
                  <a:lnTo>
                    <a:pt x="32" y="62"/>
                  </a:lnTo>
                  <a:lnTo>
                    <a:pt x="40" y="62"/>
                  </a:lnTo>
                  <a:lnTo>
                    <a:pt x="40" y="70"/>
                  </a:lnTo>
                  <a:lnTo>
                    <a:pt x="40" y="79"/>
                  </a:lnTo>
                  <a:lnTo>
                    <a:pt x="4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18" name="Freeform 989"/>
            <p:cNvSpPr>
              <a:spLocks/>
            </p:cNvSpPr>
            <p:nvPr/>
          </p:nvSpPr>
          <p:spPr bwMode="auto">
            <a:xfrm>
              <a:off x="1900" y="3279"/>
              <a:ext cx="64" cy="140"/>
            </a:xfrm>
            <a:custGeom>
              <a:avLst/>
              <a:gdLst>
                <a:gd name="T0" fmla="*/ 0 w 64"/>
                <a:gd name="T1" fmla="*/ 0 h 140"/>
                <a:gd name="T2" fmla="*/ 16 w 64"/>
                <a:gd name="T3" fmla="*/ 61 h 140"/>
                <a:gd name="T4" fmla="*/ 24 w 64"/>
                <a:gd name="T5" fmla="*/ 70 h 140"/>
                <a:gd name="T6" fmla="*/ 32 w 64"/>
                <a:gd name="T7" fmla="*/ 79 h 140"/>
                <a:gd name="T8" fmla="*/ 32 w 64"/>
                <a:gd name="T9" fmla="*/ 105 h 140"/>
                <a:gd name="T10" fmla="*/ 40 w 64"/>
                <a:gd name="T11" fmla="*/ 114 h 140"/>
                <a:gd name="T12" fmla="*/ 40 w 64"/>
                <a:gd name="T13" fmla="*/ 123 h 140"/>
                <a:gd name="T14" fmla="*/ 56 w 64"/>
                <a:gd name="T15" fmla="*/ 123 h 140"/>
                <a:gd name="T16" fmla="*/ 64 w 64"/>
                <a:gd name="T17" fmla="*/ 123 h 140"/>
                <a:gd name="T18" fmla="*/ 64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0" y="0"/>
                  </a:moveTo>
                  <a:lnTo>
                    <a:pt x="16" y="61"/>
                  </a:lnTo>
                  <a:lnTo>
                    <a:pt x="24" y="70"/>
                  </a:lnTo>
                  <a:lnTo>
                    <a:pt x="32" y="79"/>
                  </a:lnTo>
                  <a:lnTo>
                    <a:pt x="32" y="105"/>
                  </a:lnTo>
                  <a:lnTo>
                    <a:pt x="40" y="114"/>
                  </a:lnTo>
                  <a:lnTo>
                    <a:pt x="40" y="123"/>
                  </a:lnTo>
                  <a:lnTo>
                    <a:pt x="56" y="123"/>
                  </a:lnTo>
                  <a:lnTo>
                    <a:pt x="64" y="123"/>
                  </a:lnTo>
                  <a:lnTo>
                    <a:pt x="64"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19" name="Freeform 990"/>
            <p:cNvSpPr>
              <a:spLocks/>
            </p:cNvSpPr>
            <p:nvPr/>
          </p:nvSpPr>
          <p:spPr bwMode="auto">
            <a:xfrm>
              <a:off x="1852" y="3226"/>
              <a:ext cx="104" cy="193"/>
            </a:xfrm>
            <a:custGeom>
              <a:avLst/>
              <a:gdLst>
                <a:gd name="T0" fmla="*/ 104 w 104"/>
                <a:gd name="T1" fmla="*/ 0 h 193"/>
                <a:gd name="T2" fmla="*/ 80 w 104"/>
                <a:gd name="T3" fmla="*/ 18 h 193"/>
                <a:gd name="T4" fmla="*/ 72 w 104"/>
                <a:gd name="T5" fmla="*/ 35 h 193"/>
                <a:gd name="T6" fmla="*/ 64 w 104"/>
                <a:gd name="T7" fmla="*/ 44 h 193"/>
                <a:gd name="T8" fmla="*/ 64 w 104"/>
                <a:gd name="T9" fmla="*/ 53 h 193"/>
                <a:gd name="T10" fmla="*/ 48 w 104"/>
                <a:gd name="T11" fmla="*/ 53 h 193"/>
                <a:gd name="T12" fmla="*/ 48 w 104"/>
                <a:gd name="T13" fmla="*/ 62 h 193"/>
                <a:gd name="T14" fmla="*/ 40 w 104"/>
                <a:gd name="T15" fmla="*/ 62 h 193"/>
                <a:gd name="T16" fmla="*/ 32 w 104"/>
                <a:gd name="T17" fmla="*/ 79 h 193"/>
                <a:gd name="T18" fmla="*/ 32 w 104"/>
                <a:gd name="T19" fmla="*/ 88 h 193"/>
                <a:gd name="T20" fmla="*/ 16 w 104"/>
                <a:gd name="T21" fmla="*/ 88 h 193"/>
                <a:gd name="T22" fmla="*/ 16 w 104"/>
                <a:gd name="T23" fmla="*/ 97 h 193"/>
                <a:gd name="T24" fmla="*/ 8 w 104"/>
                <a:gd name="T25" fmla="*/ 97 h 193"/>
                <a:gd name="T26" fmla="*/ 8 w 104"/>
                <a:gd name="T27" fmla="*/ 114 h 193"/>
                <a:gd name="T28" fmla="*/ 8 w 104"/>
                <a:gd name="T29" fmla="*/ 123 h 193"/>
                <a:gd name="T30" fmla="*/ 0 w 104"/>
                <a:gd name="T31" fmla="*/ 132 h 193"/>
                <a:gd name="T32" fmla="*/ 0 w 104"/>
                <a:gd name="T33" fmla="*/ 149 h 193"/>
                <a:gd name="T34" fmla="*/ 0 w 104"/>
                <a:gd name="T35" fmla="*/ 158 h 193"/>
                <a:gd name="T36" fmla="*/ 0 w 104"/>
                <a:gd name="T37" fmla="*/ 167 h 193"/>
                <a:gd name="T38" fmla="*/ 0 w 104"/>
                <a:gd name="T39" fmla="*/ 176 h 193"/>
                <a:gd name="T40" fmla="*/ 0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104" y="0"/>
                  </a:moveTo>
                  <a:lnTo>
                    <a:pt x="80" y="18"/>
                  </a:lnTo>
                  <a:lnTo>
                    <a:pt x="72" y="35"/>
                  </a:lnTo>
                  <a:lnTo>
                    <a:pt x="64" y="44"/>
                  </a:lnTo>
                  <a:lnTo>
                    <a:pt x="64" y="53"/>
                  </a:lnTo>
                  <a:lnTo>
                    <a:pt x="48" y="53"/>
                  </a:lnTo>
                  <a:lnTo>
                    <a:pt x="48" y="62"/>
                  </a:lnTo>
                  <a:lnTo>
                    <a:pt x="40" y="62"/>
                  </a:lnTo>
                  <a:lnTo>
                    <a:pt x="32" y="79"/>
                  </a:lnTo>
                  <a:lnTo>
                    <a:pt x="32" y="88"/>
                  </a:lnTo>
                  <a:lnTo>
                    <a:pt x="16" y="88"/>
                  </a:lnTo>
                  <a:lnTo>
                    <a:pt x="16" y="97"/>
                  </a:lnTo>
                  <a:lnTo>
                    <a:pt x="8" y="97"/>
                  </a:lnTo>
                  <a:lnTo>
                    <a:pt x="8" y="114"/>
                  </a:lnTo>
                  <a:lnTo>
                    <a:pt x="8" y="123"/>
                  </a:lnTo>
                  <a:lnTo>
                    <a:pt x="0" y="132"/>
                  </a:lnTo>
                  <a:lnTo>
                    <a:pt x="0" y="149"/>
                  </a:lnTo>
                  <a:lnTo>
                    <a:pt x="0" y="158"/>
                  </a:lnTo>
                  <a:lnTo>
                    <a:pt x="0" y="167"/>
                  </a:lnTo>
                  <a:lnTo>
                    <a:pt x="0" y="176"/>
                  </a:lnTo>
                  <a:lnTo>
                    <a:pt x="0"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20" name="Freeform 991"/>
            <p:cNvSpPr>
              <a:spLocks/>
            </p:cNvSpPr>
            <p:nvPr/>
          </p:nvSpPr>
          <p:spPr bwMode="auto">
            <a:xfrm>
              <a:off x="2044" y="3305"/>
              <a:ext cx="16" cy="106"/>
            </a:xfrm>
            <a:custGeom>
              <a:avLst/>
              <a:gdLst>
                <a:gd name="T0" fmla="*/ 8 w 16"/>
                <a:gd name="T1" fmla="*/ 0 h 106"/>
                <a:gd name="T2" fmla="*/ 8 w 16"/>
                <a:gd name="T3" fmla="*/ 9 h 106"/>
                <a:gd name="T4" fmla="*/ 8 w 16"/>
                <a:gd name="T5" fmla="*/ 26 h 106"/>
                <a:gd name="T6" fmla="*/ 8 w 16"/>
                <a:gd name="T7" fmla="*/ 35 h 106"/>
                <a:gd name="T8" fmla="*/ 0 w 16"/>
                <a:gd name="T9" fmla="*/ 35 h 106"/>
                <a:gd name="T10" fmla="*/ 0 w 16"/>
                <a:gd name="T11" fmla="*/ 44 h 106"/>
                <a:gd name="T12" fmla="*/ 0 w 16"/>
                <a:gd name="T13" fmla="*/ 62 h 106"/>
                <a:gd name="T14" fmla="*/ 8 w 16"/>
                <a:gd name="T15" fmla="*/ 70 h 106"/>
                <a:gd name="T16" fmla="*/ 8 w 16"/>
                <a:gd name="T17" fmla="*/ 79 h 106"/>
                <a:gd name="T18" fmla="*/ 16 w 16"/>
                <a:gd name="T19" fmla="*/ 88 h 106"/>
                <a:gd name="T20" fmla="*/ 16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0" y="35"/>
                  </a:lnTo>
                  <a:lnTo>
                    <a:pt x="0" y="44"/>
                  </a:lnTo>
                  <a:lnTo>
                    <a:pt x="0" y="62"/>
                  </a:lnTo>
                  <a:lnTo>
                    <a:pt x="8" y="70"/>
                  </a:lnTo>
                  <a:lnTo>
                    <a:pt x="8" y="79"/>
                  </a:lnTo>
                  <a:lnTo>
                    <a:pt x="16" y="88"/>
                  </a:lnTo>
                  <a:lnTo>
                    <a:pt x="16"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21" name="Freeform 992"/>
            <p:cNvSpPr>
              <a:spLocks/>
            </p:cNvSpPr>
            <p:nvPr/>
          </p:nvSpPr>
          <p:spPr bwMode="auto">
            <a:xfrm>
              <a:off x="2020" y="3375"/>
              <a:ext cx="8" cy="62"/>
            </a:xfrm>
            <a:custGeom>
              <a:avLst/>
              <a:gdLst>
                <a:gd name="T0" fmla="*/ 8 w 8"/>
                <a:gd name="T1" fmla="*/ 0 h 62"/>
                <a:gd name="T2" fmla="*/ 0 w 8"/>
                <a:gd name="T3" fmla="*/ 9 h 62"/>
                <a:gd name="T4" fmla="*/ 0 w 8"/>
                <a:gd name="T5" fmla="*/ 18 h 62"/>
                <a:gd name="T6" fmla="*/ 0 w 8"/>
                <a:gd name="T7" fmla="*/ 27 h 62"/>
                <a:gd name="T8" fmla="*/ 0 w 8"/>
                <a:gd name="T9" fmla="*/ 44 h 62"/>
                <a:gd name="T10" fmla="*/ 0 w 8"/>
                <a:gd name="T11" fmla="*/ 53 h 62"/>
                <a:gd name="T12" fmla="*/ 0 w 8"/>
                <a:gd name="T13" fmla="*/ 62 h 62"/>
                <a:gd name="T14" fmla="*/ 0 60000 65536"/>
                <a:gd name="T15" fmla="*/ 0 60000 65536"/>
                <a:gd name="T16" fmla="*/ 0 60000 65536"/>
                <a:gd name="T17" fmla="*/ 0 60000 65536"/>
                <a:gd name="T18" fmla="*/ 0 60000 65536"/>
                <a:gd name="T19" fmla="*/ 0 60000 65536"/>
                <a:gd name="T20" fmla="*/ 0 60000 65536"/>
                <a:gd name="T21" fmla="*/ 0 w 8"/>
                <a:gd name="T22" fmla="*/ 0 h 62"/>
                <a:gd name="T23" fmla="*/ 8 w 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62">
                  <a:moveTo>
                    <a:pt x="8" y="0"/>
                  </a:moveTo>
                  <a:lnTo>
                    <a:pt x="0" y="9"/>
                  </a:lnTo>
                  <a:lnTo>
                    <a:pt x="0" y="18"/>
                  </a:lnTo>
                  <a:lnTo>
                    <a:pt x="0" y="27"/>
                  </a:lnTo>
                  <a:lnTo>
                    <a:pt x="0" y="44"/>
                  </a:lnTo>
                  <a:lnTo>
                    <a:pt x="0" y="53"/>
                  </a:lnTo>
                  <a:lnTo>
                    <a:pt x="0"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22" name="Freeform 993"/>
            <p:cNvSpPr>
              <a:spLocks/>
            </p:cNvSpPr>
            <p:nvPr/>
          </p:nvSpPr>
          <p:spPr bwMode="auto">
            <a:xfrm>
              <a:off x="2060" y="3340"/>
              <a:ext cx="40" cy="79"/>
            </a:xfrm>
            <a:custGeom>
              <a:avLst/>
              <a:gdLst>
                <a:gd name="T0" fmla="*/ 8 w 40"/>
                <a:gd name="T1" fmla="*/ 0 h 79"/>
                <a:gd name="T2" fmla="*/ 0 w 40"/>
                <a:gd name="T3" fmla="*/ 9 h 79"/>
                <a:gd name="T4" fmla="*/ 8 w 40"/>
                <a:gd name="T5" fmla="*/ 18 h 79"/>
                <a:gd name="T6" fmla="*/ 8 w 40"/>
                <a:gd name="T7" fmla="*/ 35 h 79"/>
                <a:gd name="T8" fmla="*/ 24 w 40"/>
                <a:gd name="T9" fmla="*/ 35 h 79"/>
                <a:gd name="T10" fmla="*/ 32 w 40"/>
                <a:gd name="T11" fmla="*/ 44 h 79"/>
                <a:gd name="T12" fmla="*/ 40 w 40"/>
                <a:gd name="T13" fmla="*/ 53 h 79"/>
                <a:gd name="T14" fmla="*/ 40 w 40"/>
                <a:gd name="T15" fmla="*/ 62 h 79"/>
                <a:gd name="T16" fmla="*/ 4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8" y="0"/>
                  </a:moveTo>
                  <a:lnTo>
                    <a:pt x="0" y="9"/>
                  </a:lnTo>
                  <a:lnTo>
                    <a:pt x="8" y="18"/>
                  </a:lnTo>
                  <a:lnTo>
                    <a:pt x="8" y="35"/>
                  </a:lnTo>
                  <a:lnTo>
                    <a:pt x="24" y="35"/>
                  </a:lnTo>
                  <a:lnTo>
                    <a:pt x="32" y="44"/>
                  </a:lnTo>
                  <a:lnTo>
                    <a:pt x="40" y="53"/>
                  </a:lnTo>
                  <a:lnTo>
                    <a:pt x="40" y="62"/>
                  </a:lnTo>
                  <a:lnTo>
                    <a:pt x="4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23" name="Freeform 994"/>
            <p:cNvSpPr>
              <a:spLocks/>
            </p:cNvSpPr>
            <p:nvPr/>
          </p:nvSpPr>
          <p:spPr bwMode="auto">
            <a:xfrm>
              <a:off x="2060" y="3288"/>
              <a:ext cx="64" cy="70"/>
            </a:xfrm>
            <a:custGeom>
              <a:avLst/>
              <a:gdLst>
                <a:gd name="T0" fmla="*/ 0 w 64"/>
                <a:gd name="T1" fmla="*/ 0 h 70"/>
                <a:gd name="T2" fmla="*/ 8 w 64"/>
                <a:gd name="T3" fmla="*/ 0 h 70"/>
                <a:gd name="T4" fmla="*/ 24 w 64"/>
                <a:gd name="T5" fmla="*/ 0 h 70"/>
                <a:gd name="T6" fmla="*/ 32 w 64"/>
                <a:gd name="T7" fmla="*/ 17 h 70"/>
                <a:gd name="T8" fmla="*/ 40 w 64"/>
                <a:gd name="T9" fmla="*/ 17 h 70"/>
                <a:gd name="T10" fmla="*/ 40 w 64"/>
                <a:gd name="T11" fmla="*/ 26 h 70"/>
                <a:gd name="T12" fmla="*/ 56 w 64"/>
                <a:gd name="T13" fmla="*/ 26 h 70"/>
                <a:gd name="T14" fmla="*/ 56 w 64"/>
                <a:gd name="T15" fmla="*/ 35 h 70"/>
                <a:gd name="T16" fmla="*/ 56 w 64"/>
                <a:gd name="T17" fmla="*/ 52 h 70"/>
                <a:gd name="T18" fmla="*/ 64 w 64"/>
                <a:gd name="T19" fmla="*/ 61 h 70"/>
                <a:gd name="T20" fmla="*/ 64 w 64"/>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70"/>
                <a:gd name="T35" fmla="*/ 64 w 64"/>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70">
                  <a:moveTo>
                    <a:pt x="0" y="0"/>
                  </a:moveTo>
                  <a:lnTo>
                    <a:pt x="8" y="0"/>
                  </a:lnTo>
                  <a:lnTo>
                    <a:pt x="24" y="0"/>
                  </a:lnTo>
                  <a:lnTo>
                    <a:pt x="32" y="17"/>
                  </a:lnTo>
                  <a:lnTo>
                    <a:pt x="40" y="17"/>
                  </a:lnTo>
                  <a:lnTo>
                    <a:pt x="40" y="26"/>
                  </a:lnTo>
                  <a:lnTo>
                    <a:pt x="56" y="26"/>
                  </a:lnTo>
                  <a:lnTo>
                    <a:pt x="56" y="35"/>
                  </a:lnTo>
                  <a:lnTo>
                    <a:pt x="56" y="52"/>
                  </a:lnTo>
                  <a:lnTo>
                    <a:pt x="64" y="61"/>
                  </a:lnTo>
                  <a:lnTo>
                    <a:pt x="64"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24" name="Freeform 995"/>
            <p:cNvSpPr>
              <a:spLocks/>
            </p:cNvSpPr>
            <p:nvPr/>
          </p:nvSpPr>
          <p:spPr bwMode="auto">
            <a:xfrm>
              <a:off x="1788" y="3331"/>
              <a:ext cx="72" cy="80"/>
            </a:xfrm>
            <a:custGeom>
              <a:avLst/>
              <a:gdLst>
                <a:gd name="T0" fmla="*/ 72 w 72"/>
                <a:gd name="T1" fmla="*/ 0 h 80"/>
                <a:gd name="T2" fmla="*/ 72 w 72"/>
                <a:gd name="T3" fmla="*/ 9 h 80"/>
                <a:gd name="T4" fmla="*/ 64 w 72"/>
                <a:gd name="T5" fmla="*/ 9 h 80"/>
                <a:gd name="T6" fmla="*/ 56 w 72"/>
                <a:gd name="T7" fmla="*/ 9 h 80"/>
                <a:gd name="T8" fmla="*/ 40 w 72"/>
                <a:gd name="T9" fmla="*/ 18 h 80"/>
                <a:gd name="T10" fmla="*/ 32 w 72"/>
                <a:gd name="T11" fmla="*/ 36 h 80"/>
                <a:gd name="T12" fmla="*/ 24 w 72"/>
                <a:gd name="T13" fmla="*/ 44 h 80"/>
                <a:gd name="T14" fmla="*/ 8 w 72"/>
                <a:gd name="T15" fmla="*/ 53 h 80"/>
                <a:gd name="T16" fmla="*/ 8 w 72"/>
                <a:gd name="T17" fmla="*/ 62 h 80"/>
                <a:gd name="T18" fmla="*/ 8 w 72"/>
                <a:gd name="T19" fmla="*/ 80 h 80"/>
                <a:gd name="T20" fmla="*/ 0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72" y="0"/>
                  </a:moveTo>
                  <a:lnTo>
                    <a:pt x="72" y="9"/>
                  </a:lnTo>
                  <a:lnTo>
                    <a:pt x="64" y="9"/>
                  </a:lnTo>
                  <a:lnTo>
                    <a:pt x="56" y="9"/>
                  </a:lnTo>
                  <a:lnTo>
                    <a:pt x="40" y="18"/>
                  </a:lnTo>
                  <a:lnTo>
                    <a:pt x="32" y="36"/>
                  </a:lnTo>
                  <a:lnTo>
                    <a:pt x="24" y="44"/>
                  </a:lnTo>
                  <a:lnTo>
                    <a:pt x="8" y="53"/>
                  </a:lnTo>
                  <a:lnTo>
                    <a:pt x="8" y="62"/>
                  </a:lnTo>
                  <a:lnTo>
                    <a:pt x="8" y="80"/>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25" name="Freeform 996"/>
            <p:cNvSpPr>
              <a:spLocks/>
            </p:cNvSpPr>
            <p:nvPr/>
          </p:nvSpPr>
          <p:spPr bwMode="auto">
            <a:xfrm>
              <a:off x="1860" y="3323"/>
              <a:ext cx="40" cy="105"/>
            </a:xfrm>
            <a:custGeom>
              <a:avLst/>
              <a:gdLst>
                <a:gd name="T0" fmla="*/ 0 w 40"/>
                <a:gd name="T1" fmla="*/ 0 h 105"/>
                <a:gd name="T2" fmla="*/ 8 w 40"/>
                <a:gd name="T3" fmla="*/ 17 h 105"/>
                <a:gd name="T4" fmla="*/ 8 w 40"/>
                <a:gd name="T5" fmla="*/ 26 h 105"/>
                <a:gd name="T6" fmla="*/ 8 w 40"/>
                <a:gd name="T7" fmla="*/ 35 h 105"/>
                <a:gd name="T8" fmla="*/ 24 w 40"/>
                <a:gd name="T9" fmla="*/ 35 h 105"/>
                <a:gd name="T10" fmla="*/ 24 w 40"/>
                <a:gd name="T11" fmla="*/ 52 h 105"/>
                <a:gd name="T12" fmla="*/ 32 w 40"/>
                <a:gd name="T13" fmla="*/ 61 h 105"/>
                <a:gd name="T14" fmla="*/ 40 w 40"/>
                <a:gd name="T15" fmla="*/ 70 h 105"/>
                <a:gd name="T16" fmla="*/ 40 w 40"/>
                <a:gd name="T17" fmla="*/ 79 h 105"/>
                <a:gd name="T18" fmla="*/ 40 w 40"/>
                <a:gd name="T19" fmla="*/ 96 h 105"/>
                <a:gd name="T20" fmla="*/ 4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0" y="0"/>
                  </a:moveTo>
                  <a:lnTo>
                    <a:pt x="8" y="17"/>
                  </a:lnTo>
                  <a:lnTo>
                    <a:pt x="8" y="26"/>
                  </a:lnTo>
                  <a:lnTo>
                    <a:pt x="8" y="35"/>
                  </a:lnTo>
                  <a:lnTo>
                    <a:pt x="24" y="35"/>
                  </a:lnTo>
                  <a:lnTo>
                    <a:pt x="24" y="52"/>
                  </a:lnTo>
                  <a:lnTo>
                    <a:pt x="32" y="61"/>
                  </a:lnTo>
                  <a:lnTo>
                    <a:pt x="40" y="70"/>
                  </a:lnTo>
                  <a:lnTo>
                    <a:pt x="40" y="79"/>
                  </a:lnTo>
                  <a:lnTo>
                    <a:pt x="40" y="96"/>
                  </a:lnTo>
                  <a:lnTo>
                    <a:pt x="4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26" name="Freeform 997"/>
            <p:cNvSpPr>
              <a:spLocks/>
            </p:cNvSpPr>
            <p:nvPr/>
          </p:nvSpPr>
          <p:spPr bwMode="auto">
            <a:xfrm>
              <a:off x="1796" y="3411"/>
              <a:ext cx="48" cy="70"/>
            </a:xfrm>
            <a:custGeom>
              <a:avLst/>
              <a:gdLst>
                <a:gd name="T0" fmla="*/ 48 w 48"/>
                <a:gd name="T1" fmla="*/ 0 h 70"/>
                <a:gd name="T2" fmla="*/ 48 w 48"/>
                <a:gd name="T3" fmla="*/ 8 h 70"/>
                <a:gd name="T4" fmla="*/ 32 w 48"/>
                <a:gd name="T5" fmla="*/ 8 h 70"/>
                <a:gd name="T6" fmla="*/ 24 w 48"/>
                <a:gd name="T7" fmla="*/ 17 h 70"/>
                <a:gd name="T8" fmla="*/ 16 w 48"/>
                <a:gd name="T9" fmla="*/ 17 h 70"/>
                <a:gd name="T10" fmla="*/ 16 w 48"/>
                <a:gd name="T11" fmla="*/ 35 h 70"/>
                <a:gd name="T12" fmla="*/ 0 w 48"/>
                <a:gd name="T13" fmla="*/ 44 h 70"/>
                <a:gd name="T14" fmla="*/ 0 w 48"/>
                <a:gd name="T15" fmla="*/ 52 h 70"/>
                <a:gd name="T16" fmla="*/ 0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48" y="0"/>
                  </a:moveTo>
                  <a:lnTo>
                    <a:pt x="48" y="8"/>
                  </a:lnTo>
                  <a:lnTo>
                    <a:pt x="32" y="8"/>
                  </a:lnTo>
                  <a:lnTo>
                    <a:pt x="24" y="17"/>
                  </a:lnTo>
                  <a:lnTo>
                    <a:pt x="16" y="17"/>
                  </a:lnTo>
                  <a:lnTo>
                    <a:pt x="16" y="35"/>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27" name="Freeform 998"/>
            <p:cNvSpPr>
              <a:spLocks/>
            </p:cNvSpPr>
            <p:nvPr/>
          </p:nvSpPr>
          <p:spPr bwMode="auto">
            <a:xfrm>
              <a:off x="1908" y="3419"/>
              <a:ext cx="24" cy="71"/>
            </a:xfrm>
            <a:custGeom>
              <a:avLst/>
              <a:gdLst>
                <a:gd name="T0" fmla="*/ 24 w 24"/>
                <a:gd name="T1" fmla="*/ 0 h 71"/>
                <a:gd name="T2" fmla="*/ 24 w 24"/>
                <a:gd name="T3" fmla="*/ 9 h 71"/>
                <a:gd name="T4" fmla="*/ 16 w 24"/>
                <a:gd name="T5" fmla="*/ 27 h 71"/>
                <a:gd name="T6" fmla="*/ 8 w 24"/>
                <a:gd name="T7" fmla="*/ 36 h 71"/>
                <a:gd name="T8" fmla="*/ 8 w 24"/>
                <a:gd name="T9" fmla="*/ 44 h 71"/>
                <a:gd name="T10" fmla="*/ 8 w 24"/>
                <a:gd name="T11" fmla="*/ 62 h 71"/>
                <a:gd name="T12" fmla="*/ 0 w 24"/>
                <a:gd name="T13" fmla="*/ 62 h 71"/>
                <a:gd name="T14" fmla="*/ 0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24" y="0"/>
                  </a:moveTo>
                  <a:lnTo>
                    <a:pt x="24" y="9"/>
                  </a:lnTo>
                  <a:lnTo>
                    <a:pt x="16" y="27"/>
                  </a:lnTo>
                  <a:lnTo>
                    <a:pt x="8" y="36"/>
                  </a:lnTo>
                  <a:lnTo>
                    <a:pt x="8" y="44"/>
                  </a:lnTo>
                  <a:lnTo>
                    <a:pt x="8" y="62"/>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28" name="Freeform 999"/>
            <p:cNvSpPr>
              <a:spLocks/>
            </p:cNvSpPr>
            <p:nvPr/>
          </p:nvSpPr>
          <p:spPr bwMode="auto">
            <a:xfrm>
              <a:off x="2012" y="3419"/>
              <a:ext cx="48" cy="71"/>
            </a:xfrm>
            <a:custGeom>
              <a:avLst/>
              <a:gdLst>
                <a:gd name="T0" fmla="*/ 0 w 48"/>
                <a:gd name="T1" fmla="*/ 0 h 71"/>
                <a:gd name="T2" fmla="*/ 8 w 48"/>
                <a:gd name="T3" fmla="*/ 9 h 71"/>
                <a:gd name="T4" fmla="*/ 16 w 48"/>
                <a:gd name="T5" fmla="*/ 27 h 71"/>
                <a:gd name="T6" fmla="*/ 32 w 48"/>
                <a:gd name="T7" fmla="*/ 36 h 71"/>
                <a:gd name="T8" fmla="*/ 40 w 48"/>
                <a:gd name="T9" fmla="*/ 44 h 71"/>
                <a:gd name="T10" fmla="*/ 48 w 48"/>
                <a:gd name="T11" fmla="*/ 44 h 71"/>
                <a:gd name="T12" fmla="*/ 48 w 48"/>
                <a:gd name="T13" fmla="*/ 62 h 71"/>
                <a:gd name="T14" fmla="*/ 48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0" y="0"/>
                  </a:moveTo>
                  <a:lnTo>
                    <a:pt x="8" y="9"/>
                  </a:lnTo>
                  <a:lnTo>
                    <a:pt x="16" y="27"/>
                  </a:lnTo>
                  <a:lnTo>
                    <a:pt x="32" y="36"/>
                  </a:lnTo>
                  <a:lnTo>
                    <a:pt x="40" y="44"/>
                  </a:lnTo>
                  <a:lnTo>
                    <a:pt x="48" y="44"/>
                  </a:lnTo>
                  <a:lnTo>
                    <a:pt x="48" y="62"/>
                  </a:lnTo>
                  <a:lnTo>
                    <a:pt x="48"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29" name="Freeform 1000"/>
            <p:cNvSpPr>
              <a:spLocks/>
            </p:cNvSpPr>
            <p:nvPr/>
          </p:nvSpPr>
          <p:spPr bwMode="auto">
            <a:xfrm>
              <a:off x="1980" y="3367"/>
              <a:ext cx="72" cy="123"/>
            </a:xfrm>
            <a:custGeom>
              <a:avLst/>
              <a:gdLst>
                <a:gd name="T0" fmla="*/ 64 w 72"/>
                <a:gd name="T1" fmla="*/ 0 h 123"/>
                <a:gd name="T2" fmla="*/ 72 w 72"/>
                <a:gd name="T3" fmla="*/ 8 h 123"/>
                <a:gd name="T4" fmla="*/ 64 w 72"/>
                <a:gd name="T5" fmla="*/ 17 h 123"/>
                <a:gd name="T6" fmla="*/ 64 w 72"/>
                <a:gd name="T7" fmla="*/ 26 h 123"/>
                <a:gd name="T8" fmla="*/ 48 w 72"/>
                <a:gd name="T9" fmla="*/ 44 h 123"/>
                <a:gd name="T10" fmla="*/ 40 w 72"/>
                <a:gd name="T11" fmla="*/ 52 h 123"/>
                <a:gd name="T12" fmla="*/ 32 w 72"/>
                <a:gd name="T13" fmla="*/ 61 h 123"/>
                <a:gd name="T14" fmla="*/ 16 w 72"/>
                <a:gd name="T15" fmla="*/ 79 h 123"/>
                <a:gd name="T16" fmla="*/ 8 w 72"/>
                <a:gd name="T17" fmla="*/ 88 h 123"/>
                <a:gd name="T18" fmla="*/ 0 w 72"/>
                <a:gd name="T19" fmla="*/ 96 h 123"/>
                <a:gd name="T20" fmla="*/ 0 w 72"/>
                <a:gd name="T21" fmla="*/ 114 h 123"/>
                <a:gd name="T22" fmla="*/ 0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64" y="0"/>
                  </a:moveTo>
                  <a:lnTo>
                    <a:pt x="72" y="8"/>
                  </a:lnTo>
                  <a:lnTo>
                    <a:pt x="64" y="17"/>
                  </a:lnTo>
                  <a:lnTo>
                    <a:pt x="64" y="26"/>
                  </a:lnTo>
                  <a:lnTo>
                    <a:pt x="48" y="44"/>
                  </a:lnTo>
                  <a:lnTo>
                    <a:pt x="40" y="52"/>
                  </a:lnTo>
                  <a:lnTo>
                    <a:pt x="32" y="61"/>
                  </a:lnTo>
                  <a:lnTo>
                    <a:pt x="16" y="79"/>
                  </a:lnTo>
                  <a:lnTo>
                    <a:pt x="8" y="88"/>
                  </a:lnTo>
                  <a:lnTo>
                    <a:pt x="0" y="96"/>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30" name="Freeform 1001"/>
            <p:cNvSpPr>
              <a:spLocks/>
            </p:cNvSpPr>
            <p:nvPr/>
          </p:nvSpPr>
          <p:spPr bwMode="auto">
            <a:xfrm>
              <a:off x="2092" y="3331"/>
              <a:ext cx="16" cy="115"/>
            </a:xfrm>
            <a:custGeom>
              <a:avLst/>
              <a:gdLst>
                <a:gd name="T0" fmla="*/ 16 w 16"/>
                <a:gd name="T1" fmla="*/ 0 h 115"/>
                <a:gd name="T2" fmla="*/ 0 w 16"/>
                <a:gd name="T3" fmla="*/ 18 h 115"/>
                <a:gd name="T4" fmla="*/ 0 w 16"/>
                <a:gd name="T5" fmla="*/ 36 h 115"/>
                <a:gd name="T6" fmla="*/ 0 w 16"/>
                <a:gd name="T7" fmla="*/ 44 h 115"/>
                <a:gd name="T8" fmla="*/ 0 w 16"/>
                <a:gd name="T9" fmla="*/ 53 h 115"/>
                <a:gd name="T10" fmla="*/ 16 w 16"/>
                <a:gd name="T11" fmla="*/ 62 h 115"/>
                <a:gd name="T12" fmla="*/ 16 w 16"/>
                <a:gd name="T13" fmla="*/ 80 h 115"/>
                <a:gd name="T14" fmla="*/ 16 w 16"/>
                <a:gd name="T15" fmla="*/ 88 h 115"/>
                <a:gd name="T16" fmla="*/ 16 w 16"/>
                <a:gd name="T17" fmla="*/ 97 h 115"/>
                <a:gd name="T18" fmla="*/ 16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16" y="0"/>
                  </a:moveTo>
                  <a:lnTo>
                    <a:pt x="0" y="18"/>
                  </a:lnTo>
                  <a:lnTo>
                    <a:pt x="0" y="36"/>
                  </a:lnTo>
                  <a:lnTo>
                    <a:pt x="0" y="44"/>
                  </a:lnTo>
                  <a:lnTo>
                    <a:pt x="0" y="53"/>
                  </a:lnTo>
                  <a:lnTo>
                    <a:pt x="16" y="62"/>
                  </a:lnTo>
                  <a:lnTo>
                    <a:pt x="16" y="80"/>
                  </a:lnTo>
                  <a:lnTo>
                    <a:pt x="16" y="88"/>
                  </a:lnTo>
                  <a:lnTo>
                    <a:pt x="16" y="97"/>
                  </a:lnTo>
                  <a:lnTo>
                    <a:pt x="1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31" name="Freeform 1002"/>
            <p:cNvSpPr>
              <a:spLocks/>
            </p:cNvSpPr>
            <p:nvPr/>
          </p:nvSpPr>
          <p:spPr bwMode="auto">
            <a:xfrm>
              <a:off x="2076" y="3393"/>
              <a:ext cx="8" cy="97"/>
            </a:xfrm>
            <a:custGeom>
              <a:avLst/>
              <a:gdLst>
                <a:gd name="T0" fmla="*/ 8 w 8"/>
                <a:gd name="T1" fmla="*/ 0 h 97"/>
                <a:gd name="T2" fmla="*/ 8 w 8"/>
                <a:gd name="T3" fmla="*/ 18 h 97"/>
                <a:gd name="T4" fmla="*/ 0 w 8"/>
                <a:gd name="T5" fmla="*/ 26 h 97"/>
                <a:gd name="T6" fmla="*/ 0 w 8"/>
                <a:gd name="T7" fmla="*/ 35 h 97"/>
                <a:gd name="T8" fmla="*/ 0 w 8"/>
                <a:gd name="T9" fmla="*/ 53 h 97"/>
                <a:gd name="T10" fmla="*/ 0 w 8"/>
                <a:gd name="T11" fmla="*/ 62 h 97"/>
                <a:gd name="T12" fmla="*/ 0 w 8"/>
                <a:gd name="T13" fmla="*/ 70 h 97"/>
                <a:gd name="T14" fmla="*/ 0 w 8"/>
                <a:gd name="T15" fmla="*/ 88 h 97"/>
                <a:gd name="T16" fmla="*/ 8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8" y="0"/>
                  </a:moveTo>
                  <a:lnTo>
                    <a:pt x="8" y="18"/>
                  </a:lnTo>
                  <a:lnTo>
                    <a:pt x="0" y="26"/>
                  </a:lnTo>
                  <a:lnTo>
                    <a:pt x="0" y="35"/>
                  </a:lnTo>
                  <a:lnTo>
                    <a:pt x="0" y="53"/>
                  </a:lnTo>
                  <a:lnTo>
                    <a:pt x="0" y="62"/>
                  </a:lnTo>
                  <a:lnTo>
                    <a:pt x="0" y="70"/>
                  </a:lnTo>
                  <a:lnTo>
                    <a:pt x="0" y="88"/>
                  </a:lnTo>
                  <a:lnTo>
                    <a:pt x="8"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32" name="Freeform 1003"/>
            <p:cNvSpPr>
              <a:spLocks/>
            </p:cNvSpPr>
            <p:nvPr/>
          </p:nvSpPr>
          <p:spPr bwMode="auto">
            <a:xfrm>
              <a:off x="2108" y="3411"/>
              <a:ext cx="40" cy="70"/>
            </a:xfrm>
            <a:custGeom>
              <a:avLst/>
              <a:gdLst>
                <a:gd name="T0" fmla="*/ 0 w 40"/>
                <a:gd name="T1" fmla="*/ 0 h 70"/>
                <a:gd name="T2" fmla="*/ 8 w 40"/>
                <a:gd name="T3" fmla="*/ 8 h 70"/>
                <a:gd name="T4" fmla="*/ 8 w 40"/>
                <a:gd name="T5" fmla="*/ 17 h 70"/>
                <a:gd name="T6" fmla="*/ 16 w 40"/>
                <a:gd name="T7" fmla="*/ 35 h 70"/>
                <a:gd name="T8" fmla="*/ 24 w 40"/>
                <a:gd name="T9" fmla="*/ 35 h 70"/>
                <a:gd name="T10" fmla="*/ 24 w 40"/>
                <a:gd name="T11" fmla="*/ 44 h 70"/>
                <a:gd name="T12" fmla="*/ 40 w 40"/>
                <a:gd name="T13" fmla="*/ 44 h 70"/>
                <a:gd name="T14" fmla="*/ 40 w 40"/>
                <a:gd name="T15" fmla="*/ 52 h 70"/>
                <a:gd name="T16" fmla="*/ 4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0" y="0"/>
                  </a:moveTo>
                  <a:lnTo>
                    <a:pt x="8" y="8"/>
                  </a:lnTo>
                  <a:lnTo>
                    <a:pt x="8" y="17"/>
                  </a:lnTo>
                  <a:lnTo>
                    <a:pt x="16" y="35"/>
                  </a:lnTo>
                  <a:lnTo>
                    <a:pt x="24" y="35"/>
                  </a:lnTo>
                  <a:lnTo>
                    <a:pt x="24" y="44"/>
                  </a:lnTo>
                  <a:lnTo>
                    <a:pt x="40" y="44"/>
                  </a:lnTo>
                  <a:lnTo>
                    <a:pt x="40" y="52"/>
                  </a:lnTo>
                  <a:lnTo>
                    <a:pt x="4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33" name="Freeform 1004"/>
            <p:cNvSpPr>
              <a:spLocks/>
            </p:cNvSpPr>
            <p:nvPr/>
          </p:nvSpPr>
          <p:spPr bwMode="auto">
            <a:xfrm>
              <a:off x="1924" y="3419"/>
              <a:ext cx="56" cy="115"/>
            </a:xfrm>
            <a:custGeom>
              <a:avLst/>
              <a:gdLst>
                <a:gd name="T0" fmla="*/ 56 w 56"/>
                <a:gd name="T1" fmla="*/ 0 h 115"/>
                <a:gd name="T2" fmla="*/ 32 w 56"/>
                <a:gd name="T3" fmla="*/ 27 h 115"/>
                <a:gd name="T4" fmla="*/ 24 w 56"/>
                <a:gd name="T5" fmla="*/ 36 h 115"/>
                <a:gd name="T6" fmla="*/ 24 w 56"/>
                <a:gd name="T7" fmla="*/ 44 h 115"/>
                <a:gd name="T8" fmla="*/ 24 w 56"/>
                <a:gd name="T9" fmla="*/ 62 h 115"/>
                <a:gd name="T10" fmla="*/ 8 w 56"/>
                <a:gd name="T11" fmla="*/ 71 h 115"/>
                <a:gd name="T12" fmla="*/ 8 w 56"/>
                <a:gd name="T13" fmla="*/ 79 h 115"/>
                <a:gd name="T14" fmla="*/ 8 w 56"/>
                <a:gd name="T15" fmla="*/ 88 h 115"/>
                <a:gd name="T16" fmla="*/ 0 w 56"/>
                <a:gd name="T17" fmla="*/ 106 h 115"/>
                <a:gd name="T18" fmla="*/ 0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56" y="0"/>
                  </a:moveTo>
                  <a:lnTo>
                    <a:pt x="32" y="27"/>
                  </a:lnTo>
                  <a:lnTo>
                    <a:pt x="24" y="36"/>
                  </a:lnTo>
                  <a:lnTo>
                    <a:pt x="24" y="44"/>
                  </a:lnTo>
                  <a:lnTo>
                    <a:pt x="24" y="62"/>
                  </a:lnTo>
                  <a:lnTo>
                    <a:pt x="8" y="71"/>
                  </a:lnTo>
                  <a:lnTo>
                    <a:pt x="8" y="79"/>
                  </a:lnTo>
                  <a:lnTo>
                    <a:pt x="8" y="88"/>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34" name="Freeform 1005"/>
            <p:cNvSpPr>
              <a:spLocks/>
            </p:cNvSpPr>
            <p:nvPr/>
          </p:nvSpPr>
          <p:spPr bwMode="auto">
            <a:xfrm>
              <a:off x="1796" y="3455"/>
              <a:ext cx="48" cy="79"/>
            </a:xfrm>
            <a:custGeom>
              <a:avLst/>
              <a:gdLst>
                <a:gd name="T0" fmla="*/ 0 w 48"/>
                <a:gd name="T1" fmla="*/ 0 h 79"/>
                <a:gd name="T2" fmla="*/ 16 w 48"/>
                <a:gd name="T3" fmla="*/ 8 h 79"/>
                <a:gd name="T4" fmla="*/ 24 w 48"/>
                <a:gd name="T5" fmla="*/ 26 h 79"/>
                <a:gd name="T6" fmla="*/ 32 w 48"/>
                <a:gd name="T7" fmla="*/ 35 h 79"/>
                <a:gd name="T8" fmla="*/ 48 w 48"/>
                <a:gd name="T9" fmla="*/ 35 h 79"/>
                <a:gd name="T10" fmla="*/ 48 w 48"/>
                <a:gd name="T11" fmla="*/ 43 h 79"/>
                <a:gd name="T12" fmla="*/ 48 w 48"/>
                <a:gd name="T13" fmla="*/ 52 h 79"/>
                <a:gd name="T14" fmla="*/ 48 w 48"/>
                <a:gd name="T15" fmla="*/ 70 h 79"/>
                <a:gd name="T16" fmla="*/ 48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0" y="0"/>
                  </a:moveTo>
                  <a:lnTo>
                    <a:pt x="16" y="8"/>
                  </a:lnTo>
                  <a:lnTo>
                    <a:pt x="24" y="26"/>
                  </a:lnTo>
                  <a:lnTo>
                    <a:pt x="32" y="35"/>
                  </a:lnTo>
                  <a:lnTo>
                    <a:pt x="48" y="35"/>
                  </a:lnTo>
                  <a:lnTo>
                    <a:pt x="48" y="43"/>
                  </a:lnTo>
                  <a:lnTo>
                    <a:pt x="48" y="52"/>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35" name="Freeform 1006"/>
            <p:cNvSpPr>
              <a:spLocks/>
            </p:cNvSpPr>
            <p:nvPr/>
          </p:nvSpPr>
          <p:spPr bwMode="auto">
            <a:xfrm>
              <a:off x="1948" y="3481"/>
              <a:ext cx="48" cy="79"/>
            </a:xfrm>
            <a:custGeom>
              <a:avLst/>
              <a:gdLst>
                <a:gd name="T0" fmla="*/ 0 w 48"/>
                <a:gd name="T1" fmla="*/ 0 h 79"/>
                <a:gd name="T2" fmla="*/ 0 w 48"/>
                <a:gd name="T3" fmla="*/ 9 h 79"/>
                <a:gd name="T4" fmla="*/ 8 w 48"/>
                <a:gd name="T5" fmla="*/ 9 h 79"/>
                <a:gd name="T6" fmla="*/ 8 w 48"/>
                <a:gd name="T7" fmla="*/ 17 h 79"/>
                <a:gd name="T8" fmla="*/ 16 w 48"/>
                <a:gd name="T9" fmla="*/ 17 h 79"/>
                <a:gd name="T10" fmla="*/ 16 w 48"/>
                <a:gd name="T11" fmla="*/ 26 h 79"/>
                <a:gd name="T12" fmla="*/ 32 w 48"/>
                <a:gd name="T13" fmla="*/ 26 h 79"/>
                <a:gd name="T14" fmla="*/ 32 w 48"/>
                <a:gd name="T15" fmla="*/ 44 h 79"/>
                <a:gd name="T16" fmla="*/ 40 w 48"/>
                <a:gd name="T17" fmla="*/ 44 h 79"/>
                <a:gd name="T18" fmla="*/ 40 w 48"/>
                <a:gd name="T19" fmla="*/ 53 h 79"/>
                <a:gd name="T20" fmla="*/ 48 w 48"/>
                <a:gd name="T21" fmla="*/ 61 h 79"/>
                <a:gd name="T22" fmla="*/ 40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0" y="0"/>
                  </a:moveTo>
                  <a:lnTo>
                    <a:pt x="0" y="9"/>
                  </a:lnTo>
                  <a:lnTo>
                    <a:pt x="8" y="9"/>
                  </a:lnTo>
                  <a:lnTo>
                    <a:pt x="8" y="17"/>
                  </a:lnTo>
                  <a:lnTo>
                    <a:pt x="16" y="17"/>
                  </a:lnTo>
                  <a:lnTo>
                    <a:pt x="16" y="26"/>
                  </a:lnTo>
                  <a:lnTo>
                    <a:pt x="32" y="26"/>
                  </a:lnTo>
                  <a:lnTo>
                    <a:pt x="32" y="44"/>
                  </a:lnTo>
                  <a:lnTo>
                    <a:pt x="40" y="44"/>
                  </a:lnTo>
                  <a:lnTo>
                    <a:pt x="40" y="53"/>
                  </a:lnTo>
                  <a:lnTo>
                    <a:pt x="48" y="61"/>
                  </a:lnTo>
                  <a:lnTo>
                    <a:pt x="4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36" name="Freeform 1007"/>
            <p:cNvSpPr>
              <a:spLocks/>
            </p:cNvSpPr>
            <p:nvPr/>
          </p:nvSpPr>
          <p:spPr bwMode="auto">
            <a:xfrm>
              <a:off x="2028" y="3455"/>
              <a:ext cx="16" cy="114"/>
            </a:xfrm>
            <a:custGeom>
              <a:avLst/>
              <a:gdLst>
                <a:gd name="T0" fmla="*/ 16 w 16"/>
                <a:gd name="T1" fmla="*/ 0 h 114"/>
                <a:gd name="T2" fmla="*/ 16 w 16"/>
                <a:gd name="T3" fmla="*/ 26 h 114"/>
                <a:gd name="T4" fmla="*/ 16 w 16"/>
                <a:gd name="T5" fmla="*/ 35 h 114"/>
                <a:gd name="T6" fmla="*/ 16 w 16"/>
                <a:gd name="T7" fmla="*/ 43 h 114"/>
                <a:gd name="T8" fmla="*/ 16 w 16"/>
                <a:gd name="T9" fmla="*/ 52 h 114"/>
                <a:gd name="T10" fmla="*/ 16 w 16"/>
                <a:gd name="T11" fmla="*/ 70 h 114"/>
                <a:gd name="T12" fmla="*/ 0 w 16"/>
                <a:gd name="T13" fmla="*/ 79 h 114"/>
                <a:gd name="T14" fmla="*/ 0 w 16"/>
                <a:gd name="T15" fmla="*/ 87 h 114"/>
                <a:gd name="T16" fmla="*/ 0 w 16"/>
                <a:gd name="T17" fmla="*/ 105 h 114"/>
                <a:gd name="T18" fmla="*/ 0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16" y="0"/>
                  </a:moveTo>
                  <a:lnTo>
                    <a:pt x="16" y="26"/>
                  </a:lnTo>
                  <a:lnTo>
                    <a:pt x="16" y="35"/>
                  </a:lnTo>
                  <a:lnTo>
                    <a:pt x="16" y="43"/>
                  </a:lnTo>
                  <a:lnTo>
                    <a:pt x="16" y="52"/>
                  </a:lnTo>
                  <a:lnTo>
                    <a:pt x="16" y="70"/>
                  </a:lnTo>
                  <a:lnTo>
                    <a:pt x="0" y="79"/>
                  </a:lnTo>
                  <a:lnTo>
                    <a:pt x="0" y="87"/>
                  </a:lnTo>
                  <a:lnTo>
                    <a:pt x="0" y="105"/>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37" name="Freeform 1008"/>
            <p:cNvSpPr>
              <a:spLocks/>
            </p:cNvSpPr>
            <p:nvPr/>
          </p:nvSpPr>
          <p:spPr bwMode="auto">
            <a:xfrm>
              <a:off x="2076" y="3463"/>
              <a:ext cx="32" cy="79"/>
            </a:xfrm>
            <a:custGeom>
              <a:avLst/>
              <a:gdLst>
                <a:gd name="T0" fmla="*/ 0 w 32"/>
                <a:gd name="T1" fmla="*/ 0 h 79"/>
                <a:gd name="T2" fmla="*/ 0 w 32"/>
                <a:gd name="T3" fmla="*/ 18 h 79"/>
                <a:gd name="T4" fmla="*/ 8 w 32"/>
                <a:gd name="T5" fmla="*/ 27 h 79"/>
                <a:gd name="T6" fmla="*/ 16 w 32"/>
                <a:gd name="T7" fmla="*/ 27 h 79"/>
                <a:gd name="T8" fmla="*/ 16 w 32"/>
                <a:gd name="T9" fmla="*/ 35 h 79"/>
                <a:gd name="T10" fmla="*/ 32 w 32"/>
                <a:gd name="T11" fmla="*/ 44 h 79"/>
                <a:gd name="T12" fmla="*/ 32 w 32"/>
                <a:gd name="T13" fmla="*/ 62 h 79"/>
                <a:gd name="T14" fmla="*/ 32 w 32"/>
                <a:gd name="T15" fmla="*/ 71 h 79"/>
                <a:gd name="T16" fmla="*/ 32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0" y="0"/>
                  </a:moveTo>
                  <a:lnTo>
                    <a:pt x="0" y="18"/>
                  </a:lnTo>
                  <a:lnTo>
                    <a:pt x="8" y="27"/>
                  </a:lnTo>
                  <a:lnTo>
                    <a:pt x="16" y="27"/>
                  </a:lnTo>
                  <a:lnTo>
                    <a:pt x="16" y="35"/>
                  </a:lnTo>
                  <a:lnTo>
                    <a:pt x="32" y="44"/>
                  </a:lnTo>
                  <a:lnTo>
                    <a:pt x="32" y="62"/>
                  </a:lnTo>
                  <a:lnTo>
                    <a:pt x="32" y="71"/>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38" name="Freeform 1009"/>
            <p:cNvSpPr>
              <a:spLocks/>
            </p:cNvSpPr>
            <p:nvPr/>
          </p:nvSpPr>
          <p:spPr bwMode="auto">
            <a:xfrm>
              <a:off x="2124" y="3446"/>
              <a:ext cx="24" cy="149"/>
            </a:xfrm>
            <a:custGeom>
              <a:avLst/>
              <a:gdLst>
                <a:gd name="T0" fmla="*/ 0 w 24"/>
                <a:gd name="T1" fmla="*/ 0 h 149"/>
                <a:gd name="T2" fmla="*/ 0 w 24"/>
                <a:gd name="T3" fmla="*/ 9 h 149"/>
                <a:gd name="T4" fmla="*/ 0 w 24"/>
                <a:gd name="T5" fmla="*/ 35 h 149"/>
                <a:gd name="T6" fmla="*/ 0 w 24"/>
                <a:gd name="T7" fmla="*/ 44 h 149"/>
                <a:gd name="T8" fmla="*/ 0 w 24"/>
                <a:gd name="T9" fmla="*/ 52 h 149"/>
                <a:gd name="T10" fmla="*/ 8 w 24"/>
                <a:gd name="T11" fmla="*/ 61 h 149"/>
                <a:gd name="T12" fmla="*/ 8 w 24"/>
                <a:gd name="T13" fmla="*/ 88 h 149"/>
                <a:gd name="T14" fmla="*/ 24 w 24"/>
                <a:gd name="T15" fmla="*/ 96 h 149"/>
                <a:gd name="T16" fmla="*/ 24 w 24"/>
                <a:gd name="T17" fmla="*/ 114 h 149"/>
                <a:gd name="T18" fmla="*/ 24 w 24"/>
                <a:gd name="T19" fmla="*/ 123 h 149"/>
                <a:gd name="T20" fmla="*/ 24 w 24"/>
                <a:gd name="T21" fmla="*/ 132 h 149"/>
                <a:gd name="T22" fmla="*/ 8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0" y="0"/>
                  </a:moveTo>
                  <a:lnTo>
                    <a:pt x="0" y="9"/>
                  </a:lnTo>
                  <a:lnTo>
                    <a:pt x="0" y="35"/>
                  </a:lnTo>
                  <a:lnTo>
                    <a:pt x="0" y="44"/>
                  </a:lnTo>
                  <a:lnTo>
                    <a:pt x="0" y="52"/>
                  </a:lnTo>
                  <a:lnTo>
                    <a:pt x="8" y="61"/>
                  </a:lnTo>
                  <a:lnTo>
                    <a:pt x="8" y="88"/>
                  </a:lnTo>
                  <a:lnTo>
                    <a:pt x="24" y="96"/>
                  </a:lnTo>
                  <a:lnTo>
                    <a:pt x="24" y="114"/>
                  </a:lnTo>
                  <a:lnTo>
                    <a:pt x="24" y="123"/>
                  </a:lnTo>
                  <a:lnTo>
                    <a:pt x="24" y="132"/>
                  </a:lnTo>
                  <a:lnTo>
                    <a:pt x="8"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39" name="Freeform 1010"/>
            <p:cNvSpPr>
              <a:spLocks/>
            </p:cNvSpPr>
            <p:nvPr/>
          </p:nvSpPr>
          <p:spPr bwMode="auto">
            <a:xfrm>
              <a:off x="2108" y="3384"/>
              <a:ext cx="72" cy="114"/>
            </a:xfrm>
            <a:custGeom>
              <a:avLst/>
              <a:gdLst>
                <a:gd name="T0" fmla="*/ 0 w 72"/>
                <a:gd name="T1" fmla="*/ 0 h 114"/>
                <a:gd name="T2" fmla="*/ 8 w 72"/>
                <a:gd name="T3" fmla="*/ 9 h 114"/>
                <a:gd name="T4" fmla="*/ 16 w 72"/>
                <a:gd name="T5" fmla="*/ 27 h 114"/>
                <a:gd name="T6" fmla="*/ 24 w 72"/>
                <a:gd name="T7" fmla="*/ 27 h 114"/>
                <a:gd name="T8" fmla="*/ 40 w 72"/>
                <a:gd name="T9" fmla="*/ 35 h 114"/>
                <a:gd name="T10" fmla="*/ 48 w 72"/>
                <a:gd name="T11" fmla="*/ 44 h 114"/>
                <a:gd name="T12" fmla="*/ 56 w 72"/>
                <a:gd name="T13" fmla="*/ 62 h 114"/>
                <a:gd name="T14" fmla="*/ 56 w 72"/>
                <a:gd name="T15" fmla="*/ 71 h 114"/>
                <a:gd name="T16" fmla="*/ 56 w 72"/>
                <a:gd name="T17" fmla="*/ 79 h 114"/>
                <a:gd name="T18" fmla="*/ 56 w 72"/>
                <a:gd name="T19" fmla="*/ 97 h 114"/>
                <a:gd name="T20" fmla="*/ 72 w 72"/>
                <a:gd name="T21" fmla="*/ 106 h 114"/>
                <a:gd name="T22" fmla="*/ 72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0" y="0"/>
                  </a:moveTo>
                  <a:lnTo>
                    <a:pt x="8" y="9"/>
                  </a:lnTo>
                  <a:lnTo>
                    <a:pt x="16" y="27"/>
                  </a:lnTo>
                  <a:lnTo>
                    <a:pt x="24" y="27"/>
                  </a:lnTo>
                  <a:lnTo>
                    <a:pt x="40" y="35"/>
                  </a:lnTo>
                  <a:lnTo>
                    <a:pt x="48" y="44"/>
                  </a:lnTo>
                  <a:lnTo>
                    <a:pt x="56" y="62"/>
                  </a:lnTo>
                  <a:lnTo>
                    <a:pt x="56" y="71"/>
                  </a:lnTo>
                  <a:lnTo>
                    <a:pt x="56" y="79"/>
                  </a:lnTo>
                  <a:lnTo>
                    <a:pt x="56" y="97"/>
                  </a:lnTo>
                  <a:lnTo>
                    <a:pt x="72" y="106"/>
                  </a:lnTo>
                  <a:lnTo>
                    <a:pt x="72"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40" name="Freeform 1011"/>
            <p:cNvSpPr>
              <a:spLocks/>
            </p:cNvSpPr>
            <p:nvPr/>
          </p:nvSpPr>
          <p:spPr bwMode="auto">
            <a:xfrm>
              <a:off x="1764" y="3446"/>
              <a:ext cx="48" cy="88"/>
            </a:xfrm>
            <a:custGeom>
              <a:avLst/>
              <a:gdLst>
                <a:gd name="T0" fmla="*/ 48 w 48"/>
                <a:gd name="T1" fmla="*/ 0 h 88"/>
                <a:gd name="T2" fmla="*/ 32 w 48"/>
                <a:gd name="T3" fmla="*/ 0 h 88"/>
                <a:gd name="T4" fmla="*/ 24 w 48"/>
                <a:gd name="T5" fmla="*/ 9 h 88"/>
                <a:gd name="T6" fmla="*/ 24 w 48"/>
                <a:gd name="T7" fmla="*/ 17 h 88"/>
                <a:gd name="T8" fmla="*/ 24 w 48"/>
                <a:gd name="T9" fmla="*/ 35 h 88"/>
                <a:gd name="T10" fmla="*/ 24 w 48"/>
                <a:gd name="T11" fmla="*/ 44 h 88"/>
                <a:gd name="T12" fmla="*/ 16 w 48"/>
                <a:gd name="T13" fmla="*/ 52 h 88"/>
                <a:gd name="T14" fmla="*/ 16 w 48"/>
                <a:gd name="T15" fmla="*/ 61 h 88"/>
                <a:gd name="T16" fmla="*/ 16 w 48"/>
                <a:gd name="T17" fmla="*/ 79 h 88"/>
                <a:gd name="T18" fmla="*/ 16 w 48"/>
                <a:gd name="T19" fmla="*/ 88 h 88"/>
                <a:gd name="T20" fmla="*/ 0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48" y="0"/>
                  </a:moveTo>
                  <a:lnTo>
                    <a:pt x="32" y="0"/>
                  </a:lnTo>
                  <a:lnTo>
                    <a:pt x="24" y="9"/>
                  </a:lnTo>
                  <a:lnTo>
                    <a:pt x="24" y="17"/>
                  </a:lnTo>
                  <a:lnTo>
                    <a:pt x="24" y="35"/>
                  </a:lnTo>
                  <a:lnTo>
                    <a:pt x="24" y="44"/>
                  </a:lnTo>
                  <a:lnTo>
                    <a:pt x="16" y="52"/>
                  </a:lnTo>
                  <a:lnTo>
                    <a:pt x="16" y="61"/>
                  </a:lnTo>
                  <a:lnTo>
                    <a:pt x="16" y="79"/>
                  </a:lnTo>
                  <a:lnTo>
                    <a:pt x="16" y="88"/>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41" name="Freeform 1012"/>
            <p:cNvSpPr>
              <a:spLocks/>
            </p:cNvSpPr>
            <p:nvPr/>
          </p:nvSpPr>
          <p:spPr bwMode="auto">
            <a:xfrm>
              <a:off x="1844" y="3498"/>
              <a:ext cx="40" cy="80"/>
            </a:xfrm>
            <a:custGeom>
              <a:avLst/>
              <a:gdLst>
                <a:gd name="T0" fmla="*/ 0 w 40"/>
                <a:gd name="T1" fmla="*/ 0 h 80"/>
                <a:gd name="T2" fmla="*/ 16 w 40"/>
                <a:gd name="T3" fmla="*/ 0 h 80"/>
                <a:gd name="T4" fmla="*/ 32 w 40"/>
                <a:gd name="T5" fmla="*/ 0 h 80"/>
                <a:gd name="T6" fmla="*/ 32 w 40"/>
                <a:gd name="T7" fmla="*/ 9 h 80"/>
                <a:gd name="T8" fmla="*/ 40 w 40"/>
                <a:gd name="T9" fmla="*/ 27 h 80"/>
                <a:gd name="T10" fmla="*/ 40 w 40"/>
                <a:gd name="T11" fmla="*/ 36 h 80"/>
                <a:gd name="T12" fmla="*/ 40 w 40"/>
                <a:gd name="T13" fmla="*/ 44 h 80"/>
                <a:gd name="T14" fmla="*/ 40 w 40"/>
                <a:gd name="T15" fmla="*/ 62 h 80"/>
                <a:gd name="T16" fmla="*/ 40 w 40"/>
                <a:gd name="T17" fmla="*/ 71 h 80"/>
                <a:gd name="T18" fmla="*/ 4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0" y="0"/>
                  </a:moveTo>
                  <a:lnTo>
                    <a:pt x="16" y="0"/>
                  </a:lnTo>
                  <a:lnTo>
                    <a:pt x="32" y="0"/>
                  </a:lnTo>
                  <a:lnTo>
                    <a:pt x="32" y="9"/>
                  </a:lnTo>
                  <a:lnTo>
                    <a:pt x="40" y="27"/>
                  </a:lnTo>
                  <a:lnTo>
                    <a:pt x="40" y="36"/>
                  </a:lnTo>
                  <a:lnTo>
                    <a:pt x="40" y="44"/>
                  </a:lnTo>
                  <a:lnTo>
                    <a:pt x="40" y="62"/>
                  </a:lnTo>
                  <a:lnTo>
                    <a:pt x="40" y="71"/>
                  </a:lnTo>
                  <a:lnTo>
                    <a:pt x="4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42" name="Freeform 1013"/>
            <p:cNvSpPr>
              <a:spLocks/>
            </p:cNvSpPr>
            <p:nvPr/>
          </p:nvSpPr>
          <p:spPr bwMode="auto">
            <a:xfrm>
              <a:off x="1844" y="3411"/>
              <a:ext cx="32" cy="79"/>
            </a:xfrm>
            <a:custGeom>
              <a:avLst/>
              <a:gdLst>
                <a:gd name="T0" fmla="*/ 0 w 32"/>
                <a:gd name="T1" fmla="*/ 8 h 79"/>
                <a:gd name="T2" fmla="*/ 8 w 32"/>
                <a:gd name="T3" fmla="*/ 0 h 79"/>
                <a:gd name="T4" fmla="*/ 8 w 32"/>
                <a:gd name="T5" fmla="*/ 8 h 79"/>
                <a:gd name="T6" fmla="*/ 8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32 w 32"/>
                <a:gd name="T19" fmla="*/ 70 h 79"/>
                <a:gd name="T20" fmla="*/ 32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0" y="8"/>
                  </a:moveTo>
                  <a:lnTo>
                    <a:pt x="8" y="0"/>
                  </a:lnTo>
                  <a:lnTo>
                    <a:pt x="8" y="8"/>
                  </a:lnTo>
                  <a:lnTo>
                    <a:pt x="8" y="17"/>
                  </a:lnTo>
                  <a:lnTo>
                    <a:pt x="16" y="17"/>
                  </a:lnTo>
                  <a:lnTo>
                    <a:pt x="16" y="35"/>
                  </a:lnTo>
                  <a:lnTo>
                    <a:pt x="16" y="44"/>
                  </a:lnTo>
                  <a:lnTo>
                    <a:pt x="16" y="52"/>
                  </a:lnTo>
                  <a:lnTo>
                    <a:pt x="16" y="70"/>
                  </a:lnTo>
                  <a:lnTo>
                    <a:pt x="32" y="70"/>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43" name="Freeform 1014"/>
            <p:cNvSpPr>
              <a:spLocks/>
            </p:cNvSpPr>
            <p:nvPr/>
          </p:nvSpPr>
          <p:spPr bwMode="auto">
            <a:xfrm>
              <a:off x="2028" y="3534"/>
              <a:ext cx="48" cy="79"/>
            </a:xfrm>
            <a:custGeom>
              <a:avLst/>
              <a:gdLst>
                <a:gd name="T0" fmla="*/ 0 w 48"/>
                <a:gd name="T1" fmla="*/ 0 h 79"/>
                <a:gd name="T2" fmla="*/ 16 w 48"/>
                <a:gd name="T3" fmla="*/ 8 h 79"/>
                <a:gd name="T4" fmla="*/ 16 w 48"/>
                <a:gd name="T5" fmla="*/ 26 h 79"/>
                <a:gd name="T6" fmla="*/ 24 w 48"/>
                <a:gd name="T7" fmla="*/ 35 h 79"/>
                <a:gd name="T8" fmla="*/ 32 w 48"/>
                <a:gd name="T9" fmla="*/ 35 h 79"/>
                <a:gd name="T10" fmla="*/ 32 w 48"/>
                <a:gd name="T11" fmla="*/ 44 h 79"/>
                <a:gd name="T12" fmla="*/ 48 w 48"/>
                <a:gd name="T13" fmla="*/ 44 h 79"/>
                <a:gd name="T14" fmla="*/ 48 w 48"/>
                <a:gd name="T15" fmla="*/ 61 h 79"/>
                <a:gd name="T16" fmla="*/ 48 w 48"/>
                <a:gd name="T17" fmla="*/ 70 h 79"/>
                <a:gd name="T18" fmla="*/ 48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0" y="0"/>
                  </a:moveTo>
                  <a:lnTo>
                    <a:pt x="16" y="8"/>
                  </a:lnTo>
                  <a:lnTo>
                    <a:pt x="16" y="26"/>
                  </a:lnTo>
                  <a:lnTo>
                    <a:pt x="24" y="35"/>
                  </a:lnTo>
                  <a:lnTo>
                    <a:pt x="32" y="35"/>
                  </a:lnTo>
                  <a:lnTo>
                    <a:pt x="32" y="44"/>
                  </a:lnTo>
                  <a:lnTo>
                    <a:pt x="48" y="44"/>
                  </a:lnTo>
                  <a:lnTo>
                    <a:pt x="48" y="61"/>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44" name="Freeform 1015"/>
            <p:cNvSpPr>
              <a:spLocks/>
            </p:cNvSpPr>
            <p:nvPr/>
          </p:nvSpPr>
          <p:spPr bwMode="auto">
            <a:xfrm>
              <a:off x="2044" y="3455"/>
              <a:ext cx="64" cy="35"/>
            </a:xfrm>
            <a:custGeom>
              <a:avLst/>
              <a:gdLst>
                <a:gd name="T0" fmla="*/ 0 w 64"/>
                <a:gd name="T1" fmla="*/ 0 h 35"/>
                <a:gd name="T2" fmla="*/ 8 w 64"/>
                <a:gd name="T3" fmla="*/ 0 h 35"/>
                <a:gd name="T4" fmla="*/ 16 w 64"/>
                <a:gd name="T5" fmla="*/ 0 h 35"/>
                <a:gd name="T6" fmla="*/ 32 w 64"/>
                <a:gd name="T7" fmla="*/ 0 h 35"/>
                <a:gd name="T8" fmla="*/ 32 w 64"/>
                <a:gd name="T9" fmla="*/ 8 h 35"/>
                <a:gd name="T10" fmla="*/ 40 w 64"/>
                <a:gd name="T11" fmla="*/ 8 h 35"/>
                <a:gd name="T12" fmla="*/ 48 w 64"/>
                <a:gd name="T13" fmla="*/ 26 h 35"/>
                <a:gd name="T14" fmla="*/ 64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0" y="0"/>
                  </a:moveTo>
                  <a:lnTo>
                    <a:pt x="8" y="0"/>
                  </a:lnTo>
                  <a:lnTo>
                    <a:pt x="16" y="0"/>
                  </a:lnTo>
                  <a:lnTo>
                    <a:pt x="32" y="0"/>
                  </a:lnTo>
                  <a:lnTo>
                    <a:pt x="32" y="8"/>
                  </a:lnTo>
                  <a:lnTo>
                    <a:pt x="40" y="8"/>
                  </a:lnTo>
                  <a:lnTo>
                    <a:pt x="48" y="26"/>
                  </a:lnTo>
                  <a:lnTo>
                    <a:pt x="64"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45" name="Freeform 1016"/>
            <p:cNvSpPr>
              <a:spLocks/>
            </p:cNvSpPr>
            <p:nvPr/>
          </p:nvSpPr>
          <p:spPr bwMode="auto">
            <a:xfrm>
              <a:off x="2012" y="3455"/>
              <a:ext cx="16" cy="123"/>
            </a:xfrm>
            <a:custGeom>
              <a:avLst/>
              <a:gdLst>
                <a:gd name="T0" fmla="*/ 16 w 16"/>
                <a:gd name="T1" fmla="*/ 0 h 123"/>
                <a:gd name="T2" fmla="*/ 16 w 16"/>
                <a:gd name="T3" fmla="*/ 35 h 123"/>
                <a:gd name="T4" fmla="*/ 16 w 16"/>
                <a:gd name="T5" fmla="*/ 43 h 123"/>
                <a:gd name="T6" fmla="*/ 16 w 16"/>
                <a:gd name="T7" fmla="*/ 70 h 123"/>
                <a:gd name="T8" fmla="*/ 8 w 16"/>
                <a:gd name="T9" fmla="*/ 70 h 123"/>
                <a:gd name="T10" fmla="*/ 8 w 16"/>
                <a:gd name="T11" fmla="*/ 79 h 123"/>
                <a:gd name="T12" fmla="*/ 8 w 16"/>
                <a:gd name="T13" fmla="*/ 87 h 123"/>
                <a:gd name="T14" fmla="*/ 8 w 16"/>
                <a:gd name="T15" fmla="*/ 105 h 123"/>
                <a:gd name="T16" fmla="*/ 0 w 16"/>
                <a:gd name="T17" fmla="*/ 114 h 123"/>
                <a:gd name="T18" fmla="*/ 0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16" y="0"/>
                  </a:moveTo>
                  <a:lnTo>
                    <a:pt x="16" y="35"/>
                  </a:lnTo>
                  <a:lnTo>
                    <a:pt x="16" y="43"/>
                  </a:lnTo>
                  <a:lnTo>
                    <a:pt x="16" y="70"/>
                  </a:lnTo>
                  <a:lnTo>
                    <a:pt x="8" y="70"/>
                  </a:lnTo>
                  <a:lnTo>
                    <a:pt x="8" y="79"/>
                  </a:lnTo>
                  <a:lnTo>
                    <a:pt x="8" y="87"/>
                  </a:lnTo>
                  <a:lnTo>
                    <a:pt x="8" y="105"/>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46" name="Freeform 1017"/>
            <p:cNvSpPr>
              <a:spLocks/>
            </p:cNvSpPr>
            <p:nvPr/>
          </p:nvSpPr>
          <p:spPr bwMode="auto">
            <a:xfrm>
              <a:off x="1980" y="3481"/>
              <a:ext cx="16" cy="61"/>
            </a:xfrm>
            <a:custGeom>
              <a:avLst/>
              <a:gdLst>
                <a:gd name="T0" fmla="*/ 0 w 16"/>
                <a:gd name="T1" fmla="*/ 0 h 61"/>
                <a:gd name="T2" fmla="*/ 8 w 16"/>
                <a:gd name="T3" fmla="*/ 9 h 61"/>
                <a:gd name="T4" fmla="*/ 16 w 16"/>
                <a:gd name="T5" fmla="*/ 17 h 61"/>
                <a:gd name="T6" fmla="*/ 16 w 16"/>
                <a:gd name="T7" fmla="*/ 26 h 61"/>
                <a:gd name="T8" fmla="*/ 16 w 16"/>
                <a:gd name="T9" fmla="*/ 44 h 61"/>
                <a:gd name="T10" fmla="*/ 16 w 16"/>
                <a:gd name="T11" fmla="*/ 53 h 61"/>
                <a:gd name="T12" fmla="*/ 16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0" y="0"/>
                  </a:moveTo>
                  <a:lnTo>
                    <a:pt x="8" y="9"/>
                  </a:lnTo>
                  <a:lnTo>
                    <a:pt x="16" y="17"/>
                  </a:lnTo>
                  <a:lnTo>
                    <a:pt x="16" y="26"/>
                  </a:lnTo>
                  <a:lnTo>
                    <a:pt x="16" y="44"/>
                  </a:lnTo>
                  <a:lnTo>
                    <a:pt x="16" y="53"/>
                  </a:lnTo>
                  <a:lnTo>
                    <a:pt x="16"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47" name="Freeform 1018"/>
            <p:cNvSpPr>
              <a:spLocks/>
            </p:cNvSpPr>
            <p:nvPr/>
          </p:nvSpPr>
          <p:spPr bwMode="auto">
            <a:xfrm>
              <a:off x="1948" y="3507"/>
              <a:ext cx="16" cy="88"/>
            </a:xfrm>
            <a:custGeom>
              <a:avLst/>
              <a:gdLst>
                <a:gd name="T0" fmla="*/ 16 w 16"/>
                <a:gd name="T1" fmla="*/ 0 h 88"/>
                <a:gd name="T2" fmla="*/ 16 w 16"/>
                <a:gd name="T3" fmla="*/ 27 h 88"/>
                <a:gd name="T4" fmla="*/ 8 w 16"/>
                <a:gd name="T5" fmla="*/ 35 h 88"/>
                <a:gd name="T6" fmla="*/ 8 w 16"/>
                <a:gd name="T7" fmla="*/ 53 h 88"/>
                <a:gd name="T8" fmla="*/ 0 w 16"/>
                <a:gd name="T9" fmla="*/ 62 h 88"/>
                <a:gd name="T10" fmla="*/ 0 w 16"/>
                <a:gd name="T11" fmla="*/ 71 h 88"/>
                <a:gd name="T12" fmla="*/ 0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16" y="0"/>
                  </a:moveTo>
                  <a:lnTo>
                    <a:pt x="16" y="27"/>
                  </a:lnTo>
                  <a:lnTo>
                    <a:pt x="8" y="35"/>
                  </a:lnTo>
                  <a:lnTo>
                    <a:pt x="8"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48" name="Freeform 1019"/>
            <p:cNvSpPr>
              <a:spLocks/>
            </p:cNvSpPr>
            <p:nvPr/>
          </p:nvSpPr>
          <p:spPr bwMode="auto">
            <a:xfrm>
              <a:off x="1908" y="3455"/>
              <a:ext cx="16" cy="123"/>
            </a:xfrm>
            <a:custGeom>
              <a:avLst/>
              <a:gdLst>
                <a:gd name="T0" fmla="*/ 8 w 16"/>
                <a:gd name="T1" fmla="*/ 0 h 123"/>
                <a:gd name="T2" fmla="*/ 8 w 16"/>
                <a:gd name="T3" fmla="*/ 8 h 123"/>
                <a:gd name="T4" fmla="*/ 16 w 16"/>
                <a:gd name="T5" fmla="*/ 26 h 123"/>
                <a:gd name="T6" fmla="*/ 16 w 16"/>
                <a:gd name="T7" fmla="*/ 35 h 123"/>
                <a:gd name="T8" fmla="*/ 8 w 16"/>
                <a:gd name="T9" fmla="*/ 43 h 123"/>
                <a:gd name="T10" fmla="*/ 8 w 16"/>
                <a:gd name="T11" fmla="*/ 52 h 123"/>
                <a:gd name="T12" fmla="*/ 8 w 16"/>
                <a:gd name="T13" fmla="*/ 70 h 123"/>
                <a:gd name="T14" fmla="*/ 8 w 16"/>
                <a:gd name="T15" fmla="*/ 79 h 123"/>
                <a:gd name="T16" fmla="*/ 0 w 16"/>
                <a:gd name="T17" fmla="*/ 87 h 123"/>
                <a:gd name="T18" fmla="*/ 0 w 16"/>
                <a:gd name="T19" fmla="*/ 105 h 123"/>
                <a:gd name="T20" fmla="*/ 0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16" y="26"/>
                  </a:lnTo>
                  <a:lnTo>
                    <a:pt x="16" y="35"/>
                  </a:lnTo>
                  <a:lnTo>
                    <a:pt x="8" y="43"/>
                  </a:lnTo>
                  <a:lnTo>
                    <a:pt x="8" y="52"/>
                  </a:lnTo>
                  <a:lnTo>
                    <a:pt x="8" y="70"/>
                  </a:lnTo>
                  <a:lnTo>
                    <a:pt x="8" y="79"/>
                  </a:lnTo>
                  <a:lnTo>
                    <a:pt x="0" y="87"/>
                  </a:lnTo>
                  <a:lnTo>
                    <a:pt x="0" y="105"/>
                  </a:lnTo>
                  <a:lnTo>
                    <a:pt x="0"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49" name="Freeform 1020"/>
            <p:cNvSpPr>
              <a:spLocks/>
            </p:cNvSpPr>
            <p:nvPr/>
          </p:nvSpPr>
          <p:spPr bwMode="auto">
            <a:xfrm>
              <a:off x="1788" y="3490"/>
              <a:ext cx="40" cy="105"/>
            </a:xfrm>
            <a:custGeom>
              <a:avLst/>
              <a:gdLst>
                <a:gd name="T0" fmla="*/ 32 w 40"/>
                <a:gd name="T1" fmla="*/ 0 h 105"/>
                <a:gd name="T2" fmla="*/ 40 w 40"/>
                <a:gd name="T3" fmla="*/ 8 h 105"/>
                <a:gd name="T4" fmla="*/ 32 w 40"/>
                <a:gd name="T5" fmla="*/ 17 h 105"/>
                <a:gd name="T6" fmla="*/ 24 w 40"/>
                <a:gd name="T7" fmla="*/ 35 h 105"/>
                <a:gd name="T8" fmla="*/ 8 w 40"/>
                <a:gd name="T9" fmla="*/ 44 h 105"/>
                <a:gd name="T10" fmla="*/ 8 w 40"/>
                <a:gd name="T11" fmla="*/ 52 h 105"/>
                <a:gd name="T12" fmla="*/ 0 w 40"/>
                <a:gd name="T13" fmla="*/ 70 h 105"/>
                <a:gd name="T14" fmla="*/ 0 w 40"/>
                <a:gd name="T15" fmla="*/ 79 h 105"/>
                <a:gd name="T16" fmla="*/ 0 w 40"/>
                <a:gd name="T17" fmla="*/ 88 h 105"/>
                <a:gd name="T18" fmla="*/ 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32" y="0"/>
                  </a:moveTo>
                  <a:lnTo>
                    <a:pt x="40" y="8"/>
                  </a:lnTo>
                  <a:lnTo>
                    <a:pt x="32" y="17"/>
                  </a:lnTo>
                  <a:lnTo>
                    <a:pt x="24" y="35"/>
                  </a:lnTo>
                  <a:lnTo>
                    <a:pt x="8" y="44"/>
                  </a:lnTo>
                  <a:lnTo>
                    <a:pt x="8" y="52"/>
                  </a:lnTo>
                  <a:lnTo>
                    <a:pt x="0" y="70"/>
                  </a:lnTo>
                  <a:lnTo>
                    <a:pt x="0" y="79"/>
                  </a:lnTo>
                  <a:lnTo>
                    <a:pt x="0" y="88"/>
                  </a:lnTo>
                  <a:lnTo>
                    <a:pt x="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50" name="Freeform 1021"/>
            <p:cNvSpPr>
              <a:spLocks/>
            </p:cNvSpPr>
            <p:nvPr/>
          </p:nvSpPr>
          <p:spPr bwMode="auto">
            <a:xfrm>
              <a:off x="1724" y="3463"/>
              <a:ext cx="64" cy="115"/>
            </a:xfrm>
            <a:custGeom>
              <a:avLst/>
              <a:gdLst>
                <a:gd name="T0" fmla="*/ 64 w 64"/>
                <a:gd name="T1" fmla="*/ 0 h 115"/>
                <a:gd name="T2" fmla="*/ 56 w 64"/>
                <a:gd name="T3" fmla="*/ 18 h 115"/>
                <a:gd name="T4" fmla="*/ 56 w 64"/>
                <a:gd name="T5" fmla="*/ 27 h 115"/>
                <a:gd name="T6" fmla="*/ 40 w 64"/>
                <a:gd name="T7" fmla="*/ 27 h 115"/>
                <a:gd name="T8" fmla="*/ 32 w 64"/>
                <a:gd name="T9" fmla="*/ 27 h 115"/>
                <a:gd name="T10" fmla="*/ 32 w 64"/>
                <a:gd name="T11" fmla="*/ 35 h 115"/>
                <a:gd name="T12" fmla="*/ 32 w 64"/>
                <a:gd name="T13" fmla="*/ 44 h 115"/>
                <a:gd name="T14" fmla="*/ 24 w 64"/>
                <a:gd name="T15" fmla="*/ 62 h 115"/>
                <a:gd name="T16" fmla="*/ 16 w 64"/>
                <a:gd name="T17" fmla="*/ 71 h 115"/>
                <a:gd name="T18" fmla="*/ 16 w 64"/>
                <a:gd name="T19" fmla="*/ 79 h 115"/>
                <a:gd name="T20" fmla="*/ 16 w 64"/>
                <a:gd name="T21" fmla="*/ 97 h 115"/>
                <a:gd name="T22" fmla="*/ 0 w 64"/>
                <a:gd name="T23" fmla="*/ 97 h 115"/>
                <a:gd name="T24" fmla="*/ 0 w 64"/>
                <a:gd name="T25" fmla="*/ 106 h 115"/>
                <a:gd name="T26" fmla="*/ 0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64" y="0"/>
                  </a:moveTo>
                  <a:lnTo>
                    <a:pt x="56" y="18"/>
                  </a:lnTo>
                  <a:lnTo>
                    <a:pt x="56" y="27"/>
                  </a:lnTo>
                  <a:lnTo>
                    <a:pt x="40" y="27"/>
                  </a:lnTo>
                  <a:lnTo>
                    <a:pt x="32" y="27"/>
                  </a:lnTo>
                  <a:lnTo>
                    <a:pt x="32" y="35"/>
                  </a:lnTo>
                  <a:lnTo>
                    <a:pt x="32" y="44"/>
                  </a:lnTo>
                  <a:lnTo>
                    <a:pt x="24" y="62"/>
                  </a:lnTo>
                  <a:lnTo>
                    <a:pt x="16" y="71"/>
                  </a:lnTo>
                  <a:lnTo>
                    <a:pt x="16" y="79"/>
                  </a:lnTo>
                  <a:lnTo>
                    <a:pt x="16" y="97"/>
                  </a:lnTo>
                  <a:lnTo>
                    <a:pt x="0" y="97"/>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51" name="Freeform 1022"/>
            <p:cNvSpPr>
              <a:spLocks/>
            </p:cNvSpPr>
            <p:nvPr/>
          </p:nvSpPr>
          <p:spPr bwMode="auto">
            <a:xfrm>
              <a:off x="2132" y="3507"/>
              <a:ext cx="48" cy="88"/>
            </a:xfrm>
            <a:custGeom>
              <a:avLst/>
              <a:gdLst>
                <a:gd name="T0" fmla="*/ 0 w 48"/>
                <a:gd name="T1" fmla="*/ 0 h 88"/>
                <a:gd name="T2" fmla="*/ 0 w 48"/>
                <a:gd name="T3" fmla="*/ 18 h 88"/>
                <a:gd name="T4" fmla="*/ 0 w 48"/>
                <a:gd name="T5" fmla="*/ 27 h 88"/>
                <a:gd name="T6" fmla="*/ 16 w 48"/>
                <a:gd name="T7" fmla="*/ 27 h 88"/>
                <a:gd name="T8" fmla="*/ 16 w 48"/>
                <a:gd name="T9" fmla="*/ 35 h 88"/>
                <a:gd name="T10" fmla="*/ 24 w 48"/>
                <a:gd name="T11" fmla="*/ 35 h 88"/>
                <a:gd name="T12" fmla="*/ 32 w 48"/>
                <a:gd name="T13" fmla="*/ 53 h 88"/>
                <a:gd name="T14" fmla="*/ 48 w 48"/>
                <a:gd name="T15" fmla="*/ 62 h 88"/>
                <a:gd name="T16" fmla="*/ 48 w 48"/>
                <a:gd name="T17" fmla="*/ 71 h 88"/>
                <a:gd name="T18" fmla="*/ 48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0" y="0"/>
                  </a:moveTo>
                  <a:lnTo>
                    <a:pt x="0" y="18"/>
                  </a:lnTo>
                  <a:lnTo>
                    <a:pt x="0" y="27"/>
                  </a:lnTo>
                  <a:lnTo>
                    <a:pt x="16" y="27"/>
                  </a:lnTo>
                  <a:lnTo>
                    <a:pt x="16" y="35"/>
                  </a:lnTo>
                  <a:lnTo>
                    <a:pt x="24" y="35"/>
                  </a:lnTo>
                  <a:lnTo>
                    <a:pt x="32" y="53"/>
                  </a:lnTo>
                  <a:lnTo>
                    <a:pt x="48" y="62"/>
                  </a:lnTo>
                  <a:lnTo>
                    <a:pt x="48" y="71"/>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52" name="Freeform 1023"/>
            <p:cNvSpPr>
              <a:spLocks/>
            </p:cNvSpPr>
            <p:nvPr/>
          </p:nvSpPr>
          <p:spPr bwMode="auto">
            <a:xfrm>
              <a:off x="2092" y="3314"/>
              <a:ext cx="64" cy="53"/>
            </a:xfrm>
            <a:custGeom>
              <a:avLst/>
              <a:gdLst>
                <a:gd name="T0" fmla="*/ 0 w 64"/>
                <a:gd name="T1" fmla="*/ 0 h 53"/>
                <a:gd name="T2" fmla="*/ 24 w 64"/>
                <a:gd name="T3" fmla="*/ 17 h 53"/>
                <a:gd name="T4" fmla="*/ 32 w 64"/>
                <a:gd name="T5" fmla="*/ 17 h 53"/>
                <a:gd name="T6" fmla="*/ 40 w 64"/>
                <a:gd name="T7" fmla="*/ 17 h 53"/>
                <a:gd name="T8" fmla="*/ 56 w 64"/>
                <a:gd name="T9" fmla="*/ 17 h 53"/>
                <a:gd name="T10" fmla="*/ 64 w 64"/>
                <a:gd name="T11" fmla="*/ 26 h 53"/>
                <a:gd name="T12" fmla="*/ 64 w 64"/>
                <a:gd name="T13" fmla="*/ 35 h 53"/>
                <a:gd name="T14" fmla="*/ 64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0" y="0"/>
                  </a:moveTo>
                  <a:lnTo>
                    <a:pt x="24" y="17"/>
                  </a:lnTo>
                  <a:lnTo>
                    <a:pt x="32" y="17"/>
                  </a:lnTo>
                  <a:lnTo>
                    <a:pt x="40" y="17"/>
                  </a:lnTo>
                  <a:lnTo>
                    <a:pt x="56" y="17"/>
                  </a:lnTo>
                  <a:lnTo>
                    <a:pt x="64" y="26"/>
                  </a:lnTo>
                  <a:lnTo>
                    <a:pt x="64" y="35"/>
                  </a:lnTo>
                  <a:lnTo>
                    <a:pt x="64"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53" name="Freeform 1024"/>
            <p:cNvSpPr>
              <a:spLocks/>
            </p:cNvSpPr>
            <p:nvPr/>
          </p:nvSpPr>
          <p:spPr bwMode="auto">
            <a:xfrm>
              <a:off x="1780" y="3314"/>
              <a:ext cx="96" cy="35"/>
            </a:xfrm>
            <a:custGeom>
              <a:avLst/>
              <a:gdLst>
                <a:gd name="T0" fmla="*/ 96 w 96"/>
                <a:gd name="T1" fmla="*/ 0 h 35"/>
                <a:gd name="T2" fmla="*/ 80 w 96"/>
                <a:gd name="T3" fmla="*/ 0 h 35"/>
                <a:gd name="T4" fmla="*/ 72 w 96"/>
                <a:gd name="T5" fmla="*/ 0 h 35"/>
                <a:gd name="T6" fmla="*/ 64 w 96"/>
                <a:gd name="T7" fmla="*/ 0 h 35"/>
                <a:gd name="T8" fmla="*/ 48 w 96"/>
                <a:gd name="T9" fmla="*/ 0 h 35"/>
                <a:gd name="T10" fmla="*/ 40 w 96"/>
                <a:gd name="T11" fmla="*/ 0 h 35"/>
                <a:gd name="T12" fmla="*/ 32 w 96"/>
                <a:gd name="T13" fmla="*/ 0 h 35"/>
                <a:gd name="T14" fmla="*/ 16 w 96"/>
                <a:gd name="T15" fmla="*/ 17 h 35"/>
                <a:gd name="T16" fmla="*/ 8 w 96"/>
                <a:gd name="T17" fmla="*/ 26 h 35"/>
                <a:gd name="T18" fmla="*/ 0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96" y="0"/>
                  </a:moveTo>
                  <a:lnTo>
                    <a:pt x="80" y="0"/>
                  </a:lnTo>
                  <a:lnTo>
                    <a:pt x="72" y="0"/>
                  </a:lnTo>
                  <a:lnTo>
                    <a:pt x="64" y="0"/>
                  </a:lnTo>
                  <a:lnTo>
                    <a:pt x="48" y="0"/>
                  </a:lnTo>
                  <a:lnTo>
                    <a:pt x="40" y="0"/>
                  </a:lnTo>
                  <a:lnTo>
                    <a:pt x="32" y="0"/>
                  </a:lnTo>
                  <a:lnTo>
                    <a:pt x="16" y="17"/>
                  </a:lnTo>
                  <a:lnTo>
                    <a:pt x="8"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54" name="Freeform 1025"/>
            <p:cNvSpPr>
              <a:spLocks/>
            </p:cNvSpPr>
            <p:nvPr/>
          </p:nvSpPr>
          <p:spPr bwMode="auto">
            <a:xfrm>
              <a:off x="1780" y="3296"/>
              <a:ext cx="112" cy="44"/>
            </a:xfrm>
            <a:custGeom>
              <a:avLst/>
              <a:gdLst>
                <a:gd name="T0" fmla="*/ 112 w 112"/>
                <a:gd name="T1" fmla="*/ 0 h 44"/>
                <a:gd name="T2" fmla="*/ 104 w 112"/>
                <a:gd name="T3" fmla="*/ 0 h 44"/>
                <a:gd name="T4" fmla="*/ 96 w 112"/>
                <a:gd name="T5" fmla="*/ 0 h 44"/>
                <a:gd name="T6" fmla="*/ 80 w 112"/>
                <a:gd name="T7" fmla="*/ 0 h 44"/>
                <a:gd name="T8" fmla="*/ 72 w 112"/>
                <a:gd name="T9" fmla="*/ 0 h 44"/>
                <a:gd name="T10" fmla="*/ 64 w 112"/>
                <a:gd name="T11" fmla="*/ 0 h 44"/>
                <a:gd name="T12" fmla="*/ 48 w 112"/>
                <a:gd name="T13" fmla="*/ 0 h 44"/>
                <a:gd name="T14" fmla="*/ 40 w 112"/>
                <a:gd name="T15" fmla="*/ 9 h 44"/>
                <a:gd name="T16" fmla="*/ 32 w 112"/>
                <a:gd name="T17" fmla="*/ 9 h 44"/>
                <a:gd name="T18" fmla="*/ 32 w 112"/>
                <a:gd name="T19" fmla="*/ 18 h 44"/>
                <a:gd name="T20" fmla="*/ 16 w 112"/>
                <a:gd name="T21" fmla="*/ 18 h 44"/>
                <a:gd name="T22" fmla="*/ 8 w 112"/>
                <a:gd name="T23" fmla="*/ 35 h 44"/>
                <a:gd name="T24" fmla="*/ 0 w 112"/>
                <a:gd name="T25" fmla="*/ 35 h 44"/>
                <a:gd name="T26" fmla="*/ 0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112" y="0"/>
                  </a:moveTo>
                  <a:lnTo>
                    <a:pt x="104" y="0"/>
                  </a:lnTo>
                  <a:lnTo>
                    <a:pt x="96" y="0"/>
                  </a:lnTo>
                  <a:lnTo>
                    <a:pt x="80" y="0"/>
                  </a:lnTo>
                  <a:lnTo>
                    <a:pt x="72" y="0"/>
                  </a:lnTo>
                  <a:lnTo>
                    <a:pt x="64" y="0"/>
                  </a:lnTo>
                  <a:lnTo>
                    <a:pt x="48" y="0"/>
                  </a:lnTo>
                  <a:lnTo>
                    <a:pt x="40" y="9"/>
                  </a:lnTo>
                  <a:lnTo>
                    <a:pt x="32" y="9"/>
                  </a:lnTo>
                  <a:lnTo>
                    <a:pt x="32" y="18"/>
                  </a:lnTo>
                  <a:lnTo>
                    <a:pt x="16" y="18"/>
                  </a:lnTo>
                  <a:lnTo>
                    <a:pt x="8" y="35"/>
                  </a:lnTo>
                  <a:lnTo>
                    <a:pt x="0" y="35"/>
                  </a:lnTo>
                  <a:lnTo>
                    <a:pt x="0"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55" name="Freeform 1026"/>
            <p:cNvSpPr>
              <a:spLocks/>
            </p:cNvSpPr>
            <p:nvPr/>
          </p:nvSpPr>
          <p:spPr bwMode="auto">
            <a:xfrm>
              <a:off x="1748" y="3375"/>
              <a:ext cx="64" cy="71"/>
            </a:xfrm>
            <a:custGeom>
              <a:avLst/>
              <a:gdLst>
                <a:gd name="T0" fmla="*/ 64 w 64"/>
                <a:gd name="T1" fmla="*/ 0 h 71"/>
                <a:gd name="T2" fmla="*/ 48 w 64"/>
                <a:gd name="T3" fmla="*/ 0 h 71"/>
                <a:gd name="T4" fmla="*/ 40 w 64"/>
                <a:gd name="T5" fmla="*/ 9 h 71"/>
                <a:gd name="T6" fmla="*/ 32 w 64"/>
                <a:gd name="T7" fmla="*/ 18 h 71"/>
                <a:gd name="T8" fmla="*/ 32 w 64"/>
                <a:gd name="T9" fmla="*/ 36 h 71"/>
                <a:gd name="T10" fmla="*/ 16 w 64"/>
                <a:gd name="T11" fmla="*/ 44 h 71"/>
                <a:gd name="T12" fmla="*/ 16 w 64"/>
                <a:gd name="T13" fmla="*/ 53 h 71"/>
                <a:gd name="T14" fmla="*/ 8 w 64"/>
                <a:gd name="T15" fmla="*/ 53 h 71"/>
                <a:gd name="T16" fmla="*/ 0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64" y="0"/>
                  </a:moveTo>
                  <a:lnTo>
                    <a:pt x="48" y="0"/>
                  </a:lnTo>
                  <a:lnTo>
                    <a:pt x="40" y="9"/>
                  </a:lnTo>
                  <a:lnTo>
                    <a:pt x="32" y="18"/>
                  </a:lnTo>
                  <a:lnTo>
                    <a:pt x="32" y="36"/>
                  </a:lnTo>
                  <a:lnTo>
                    <a:pt x="16" y="44"/>
                  </a:lnTo>
                  <a:lnTo>
                    <a:pt x="16" y="53"/>
                  </a:lnTo>
                  <a:lnTo>
                    <a:pt x="8" y="53"/>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56" name="Freeform 1027"/>
            <p:cNvSpPr>
              <a:spLocks/>
            </p:cNvSpPr>
            <p:nvPr/>
          </p:nvSpPr>
          <p:spPr bwMode="auto">
            <a:xfrm>
              <a:off x="1692" y="3455"/>
              <a:ext cx="96" cy="43"/>
            </a:xfrm>
            <a:custGeom>
              <a:avLst/>
              <a:gdLst>
                <a:gd name="T0" fmla="*/ 96 w 96"/>
                <a:gd name="T1" fmla="*/ 0 h 43"/>
                <a:gd name="T2" fmla="*/ 88 w 96"/>
                <a:gd name="T3" fmla="*/ 0 h 43"/>
                <a:gd name="T4" fmla="*/ 72 w 96"/>
                <a:gd name="T5" fmla="*/ 8 h 43"/>
                <a:gd name="T6" fmla="*/ 64 w 96"/>
                <a:gd name="T7" fmla="*/ 8 h 43"/>
                <a:gd name="T8" fmla="*/ 56 w 96"/>
                <a:gd name="T9" fmla="*/ 26 h 43"/>
                <a:gd name="T10" fmla="*/ 48 w 96"/>
                <a:gd name="T11" fmla="*/ 26 h 43"/>
                <a:gd name="T12" fmla="*/ 32 w 96"/>
                <a:gd name="T13" fmla="*/ 26 h 43"/>
                <a:gd name="T14" fmla="*/ 24 w 96"/>
                <a:gd name="T15" fmla="*/ 26 h 43"/>
                <a:gd name="T16" fmla="*/ 16 w 96"/>
                <a:gd name="T17" fmla="*/ 35 h 43"/>
                <a:gd name="T18" fmla="*/ 0 w 96"/>
                <a:gd name="T19" fmla="*/ 35 h 43"/>
                <a:gd name="T20" fmla="*/ 0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96" y="0"/>
                  </a:moveTo>
                  <a:lnTo>
                    <a:pt x="88" y="0"/>
                  </a:lnTo>
                  <a:lnTo>
                    <a:pt x="72" y="8"/>
                  </a:lnTo>
                  <a:lnTo>
                    <a:pt x="64" y="8"/>
                  </a:lnTo>
                  <a:lnTo>
                    <a:pt x="56" y="26"/>
                  </a:lnTo>
                  <a:lnTo>
                    <a:pt x="48" y="26"/>
                  </a:lnTo>
                  <a:lnTo>
                    <a:pt x="32" y="26"/>
                  </a:lnTo>
                  <a:lnTo>
                    <a:pt x="24" y="26"/>
                  </a:lnTo>
                  <a:lnTo>
                    <a:pt x="16" y="35"/>
                  </a:lnTo>
                  <a:lnTo>
                    <a:pt x="0" y="35"/>
                  </a:lnTo>
                  <a:lnTo>
                    <a:pt x="0"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8580" name="Group 1028"/>
          <p:cNvGrpSpPr>
            <a:grpSpLocks/>
          </p:cNvGrpSpPr>
          <p:nvPr/>
        </p:nvGrpSpPr>
        <p:grpSpPr bwMode="auto">
          <a:xfrm>
            <a:off x="592138" y="2590800"/>
            <a:ext cx="685800" cy="573088"/>
            <a:chOff x="1748" y="2760"/>
            <a:chExt cx="480" cy="457"/>
          </a:xfrm>
        </p:grpSpPr>
        <p:sp>
          <p:nvSpPr>
            <p:cNvPr id="109098" name="Freeform 1029"/>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232 w 232"/>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211"/>
                <a:gd name="T188" fmla="*/ 232 w 232"/>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lnTo>
                    <a:pt x="232"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99" name="Freeform 1030"/>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211"/>
                <a:gd name="T185" fmla="*/ 232 w 232"/>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00" name="Freeform 1031"/>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56 w 208"/>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8"/>
                <a:gd name="T187" fmla="*/ 0 h 255"/>
                <a:gd name="T188" fmla="*/ 208 w 208"/>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lnTo>
                    <a:pt x="56"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01" name="Freeform 1032"/>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8"/>
                <a:gd name="T184" fmla="*/ 0 h 255"/>
                <a:gd name="T185" fmla="*/ 208 w 208"/>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02" name="Freeform 1033"/>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40 w 280"/>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0"/>
                <a:gd name="T118" fmla="*/ 0 h 360"/>
                <a:gd name="T119" fmla="*/ 280 w 280"/>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lnTo>
                    <a:pt x="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03" name="Freeform 1034"/>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80"/>
                <a:gd name="T115" fmla="*/ 0 h 360"/>
                <a:gd name="T116" fmla="*/ 280 w 280"/>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04" name="Freeform 1035"/>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40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lnTo>
                    <a:pt x="40"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05" name="Freeform 1036"/>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06" name="Freeform 1037"/>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208 w 208"/>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8"/>
                <a:gd name="T139" fmla="*/ 0 h 457"/>
                <a:gd name="T140" fmla="*/ 208 w 208"/>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lnTo>
                    <a:pt x="208"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07" name="Freeform 1038"/>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8"/>
                <a:gd name="T136" fmla="*/ 0 h 457"/>
                <a:gd name="T137" fmla="*/ 208 w 208"/>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08" name="Freeform 1039"/>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232 w 232"/>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325"/>
                <a:gd name="T188" fmla="*/ 232 w 232"/>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lnTo>
                    <a:pt x="232"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109" name="Freeform 1040"/>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325"/>
                <a:gd name="T185" fmla="*/ 232 w 232"/>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8581" name="Group 1041"/>
          <p:cNvGrpSpPr>
            <a:grpSpLocks/>
          </p:cNvGrpSpPr>
          <p:nvPr/>
        </p:nvGrpSpPr>
        <p:grpSpPr bwMode="auto">
          <a:xfrm>
            <a:off x="7847013" y="3119438"/>
            <a:ext cx="774700" cy="614362"/>
            <a:chOff x="2659" y="3226"/>
            <a:chExt cx="488" cy="387"/>
          </a:xfrm>
        </p:grpSpPr>
        <p:sp>
          <p:nvSpPr>
            <p:cNvPr id="109051" name="Freeform 1042"/>
            <p:cNvSpPr>
              <a:spLocks/>
            </p:cNvSpPr>
            <p:nvPr/>
          </p:nvSpPr>
          <p:spPr bwMode="auto">
            <a:xfrm>
              <a:off x="2795" y="3226"/>
              <a:ext cx="40" cy="53"/>
            </a:xfrm>
            <a:custGeom>
              <a:avLst/>
              <a:gdLst>
                <a:gd name="T0" fmla="*/ 40 w 40"/>
                <a:gd name="T1" fmla="*/ 0 h 53"/>
                <a:gd name="T2" fmla="*/ 40 w 40"/>
                <a:gd name="T3" fmla="*/ 9 h 53"/>
                <a:gd name="T4" fmla="*/ 40 w 40"/>
                <a:gd name="T5" fmla="*/ 18 h 53"/>
                <a:gd name="T6" fmla="*/ 32 w 40"/>
                <a:gd name="T7" fmla="*/ 18 h 53"/>
                <a:gd name="T8" fmla="*/ 24 w 40"/>
                <a:gd name="T9" fmla="*/ 18 h 53"/>
                <a:gd name="T10" fmla="*/ 24 w 40"/>
                <a:gd name="T11" fmla="*/ 35 h 53"/>
                <a:gd name="T12" fmla="*/ 8 w 40"/>
                <a:gd name="T13" fmla="*/ 35 h 53"/>
                <a:gd name="T14" fmla="*/ 8 w 40"/>
                <a:gd name="T15" fmla="*/ 44 h 53"/>
                <a:gd name="T16" fmla="*/ 0 w 40"/>
                <a:gd name="T17" fmla="*/ 44 h 53"/>
                <a:gd name="T18" fmla="*/ 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40" y="0"/>
                  </a:moveTo>
                  <a:lnTo>
                    <a:pt x="40" y="9"/>
                  </a:lnTo>
                  <a:lnTo>
                    <a:pt x="40" y="18"/>
                  </a:lnTo>
                  <a:lnTo>
                    <a:pt x="32" y="18"/>
                  </a:lnTo>
                  <a:lnTo>
                    <a:pt x="24" y="18"/>
                  </a:lnTo>
                  <a:lnTo>
                    <a:pt x="24" y="35"/>
                  </a:lnTo>
                  <a:lnTo>
                    <a:pt x="8" y="35"/>
                  </a:lnTo>
                  <a:lnTo>
                    <a:pt x="8" y="44"/>
                  </a:lnTo>
                  <a:lnTo>
                    <a:pt x="0" y="44"/>
                  </a:lnTo>
                  <a:lnTo>
                    <a:pt x="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52" name="Freeform 1043"/>
            <p:cNvSpPr>
              <a:spLocks/>
            </p:cNvSpPr>
            <p:nvPr/>
          </p:nvSpPr>
          <p:spPr bwMode="auto">
            <a:xfrm>
              <a:off x="2835" y="3226"/>
              <a:ext cx="56" cy="97"/>
            </a:xfrm>
            <a:custGeom>
              <a:avLst/>
              <a:gdLst>
                <a:gd name="T0" fmla="*/ 0 w 56"/>
                <a:gd name="T1" fmla="*/ 0 h 97"/>
                <a:gd name="T2" fmla="*/ 0 w 56"/>
                <a:gd name="T3" fmla="*/ 9 h 97"/>
                <a:gd name="T4" fmla="*/ 0 w 56"/>
                <a:gd name="T5" fmla="*/ 18 h 97"/>
                <a:gd name="T6" fmla="*/ 16 w 56"/>
                <a:gd name="T7" fmla="*/ 35 h 97"/>
                <a:gd name="T8" fmla="*/ 24 w 56"/>
                <a:gd name="T9" fmla="*/ 44 h 97"/>
                <a:gd name="T10" fmla="*/ 32 w 56"/>
                <a:gd name="T11" fmla="*/ 53 h 97"/>
                <a:gd name="T12" fmla="*/ 48 w 56"/>
                <a:gd name="T13" fmla="*/ 62 h 97"/>
                <a:gd name="T14" fmla="*/ 56 w 56"/>
                <a:gd name="T15" fmla="*/ 79 h 97"/>
                <a:gd name="T16" fmla="*/ 56 w 56"/>
                <a:gd name="T17" fmla="*/ 88 h 97"/>
                <a:gd name="T18" fmla="*/ 56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0" y="0"/>
                  </a:moveTo>
                  <a:lnTo>
                    <a:pt x="0" y="9"/>
                  </a:lnTo>
                  <a:lnTo>
                    <a:pt x="0" y="18"/>
                  </a:lnTo>
                  <a:lnTo>
                    <a:pt x="16" y="35"/>
                  </a:lnTo>
                  <a:lnTo>
                    <a:pt x="24" y="44"/>
                  </a:lnTo>
                  <a:lnTo>
                    <a:pt x="32" y="53"/>
                  </a:lnTo>
                  <a:lnTo>
                    <a:pt x="48" y="62"/>
                  </a:lnTo>
                  <a:lnTo>
                    <a:pt x="56" y="79"/>
                  </a:lnTo>
                  <a:lnTo>
                    <a:pt x="56" y="88"/>
                  </a:lnTo>
                  <a:lnTo>
                    <a:pt x="56"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53" name="Freeform 1044"/>
            <p:cNvSpPr>
              <a:spLocks/>
            </p:cNvSpPr>
            <p:nvPr/>
          </p:nvSpPr>
          <p:spPr bwMode="auto">
            <a:xfrm>
              <a:off x="2867" y="3226"/>
              <a:ext cx="88" cy="97"/>
            </a:xfrm>
            <a:custGeom>
              <a:avLst/>
              <a:gdLst>
                <a:gd name="T0" fmla="*/ 0 w 88"/>
                <a:gd name="T1" fmla="*/ 0 h 97"/>
                <a:gd name="T2" fmla="*/ 16 w 88"/>
                <a:gd name="T3" fmla="*/ 35 h 97"/>
                <a:gd name="T4" fmla="*/ 24 w 88"/>
                <a:gd name="T5" fmla="*/ 35 h 97"/>
                <a:gd name="T6" fmla="*/ 24 w 88"/>
                <a:gd name="T7" fmla="*/ 44 h 97"/>
                <a:gd name="T8" fmla="*/ 32 w 88"/>
                <a:gd name="T9" fmla="*/ 44 h 97"/>
                <a:gd name="T10" fmla="*/ 48 w 88"/>
                <a:gd name="T11" fmla="*/ 44 h 97"/>
                <a:gd name="T12" fmla="*/ 56 w 88"/>
                <a:gd name="T13" fmla="*/ 53 h 97"/>
                <a:gd name="T14" fmla="*/ 64 w 88"/>
                <a:gd name="T15" fmla="*/ 53 h 97"/>
                <a:gd name="T16" fmla="*/ 64 w 88"/>
                <a:gd name="T17" fmla="*/ 62 h 97"/>
                <a:gd name="T18" fmla="*/ 72 w 88"/>
                <a:gd name="T19" fmla="*/ 62 h 97"/>
                <a:gd name="T20" fmla="*/ 72 w 88"/>
                <a:gd name="T21" fmla="*/ 79 h 97"/>
                <a:gd name="T22" fmla="*/ 88 w 88"/>
                <a:gd name="T23" fmla="*/ 79 h 97"/>
                <a:gd name="T24" fmla="*/ 88 w 88"/>
                <a:gd name="T25" fmla="*/ 88 h 97"/>
                <a:gd name="T26" fmla="*/ 88 w 88"/>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8"/>
                <a:gd name="T43" fmla="*/ 0 h 97"/>
                <a:gd name="T44" fmla="*/ 88 w 88"/>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8" h="97">
                  <a:moveTo>
                    <a:pt x="0" y="0"/>
                  </a:moveTo>
                  <a:lnTo>
                    <a:pt x="16" y="35"/>
                  </a:lnTo>
                  <a:lnTo>
                    <a:pt x="24" y="35"/>
                  </a:lnTo>
                  <a:lnTo>
                    <a:pt x="24" y="44"/>
                  </a:lnTo>
                  <a:lnTo>
                    <a:pt x="32" y="44"/>
                  </a:lnTo>
                  <a:lnTo>
                    <a:pt x="48" y="44"/>
                  </a:lnTo>
                  <a:lnTo>
                    <a:pt x="56" y="53"/>
                  </a:lnTo>
                  <a:lnTo>
                    <a:pt x="64" y="53"/>
                  </a:lnTo>
                  <a:lnTo>
                    <a:pt x="64" y="62"/>
                  </a:lnTo>
                  <a:lnTo>
                    <a:pt x="72" y="62"/>
                  </a:lnTo>
                  <a:lnTo>
                    <a:pt x="72" y="79"/>
                  </a:lnTo>
                  <a:lnTo>
                    <a:pt x="88" y="79"/>
                  </a:lnTo>
                  <a:lnTo>
                    <a:pt x="88" y="88"/>
                  </a:lnTo>
                  <a:lnTo>
                    <a:pt x="88"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54" name="Freeform 1045"/>
            <p:cNvSpPr>
              <a:spLocks/>
            </p:cNvSpPr>
            <p:nvPr/>
          </p:nvSpPr>
          <p:spPr bwMode="auto">
            <a:xfrm>
              <a:off x="2803" y="3270"/>
              <a:ext cx="56" cy="114"/>
            </a:xfrm>
            <a:custGeom>
              <a:avLst/>
              <a:gdLst>
                <a:gd name="T0" fmla="*/ 56 w 56"/>
                <a:gd name="T1" fmla="*/ 0 h 114"/>
                <a:gd name="T2" fmla="*/ 56 w 56"/>
                <a:gd name="T3" fmla="*/ 9 h 114"/>
                <a:gd name="T4" fmla="*/ 56 w 56"/>
                <a:gd name="T5" fmla="*/ 18 h 114"/>
                <a:gd name="T6" fmla="*/ 56 w 56"/>
                <a:gd name="T7" fmla="*/ 35 h 114"/>
                <a:gd name="T8" fmla="*/ 48 w 56"/>
                <a:gd name="T9" fmla="*/ 44 h 114"/>
                <a:gd name="T10" fmla="*/ 32 w 56"/>
                <a:gd name="T11" fmla="*/ 53 h 114"/>
                <a:gd name="T12" fmla="*/ 16 w 56"/>
                <a:gd name="T13" fmla="*/ 70 h 114"/>
                <a:gd name="T14" fmla="*/ 16 w 56"/>
                <a:gd name="T15" fmla="*/ 79 h 114"/>
                <a:gd name="T16" fmla="*/ 16 w 56"/>
                <a:gd name="T17" fmla="*/ 88 h 114"/>
                <a:gd name="T18" fmla="*/ 0 w 56"/>
                <a:gd name="T19" fmla="*/ 88 h 114"/>
                <a:gd name="T20" fmla="*/ 0 w 56"/>
                <a:gd name="T21" fmla="*/ 105 h 114"/>
                <a:gd name="T22" fmla="*/ 0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56" y="0"/>
                  </a:moveTo>
                  <a:lnTo>
                    <a:pt x="56" y="9"/>
                  </a:lnTo>
                  <a:lnTo>
                    <a:pt x="56" y="18"/>
                  </a:lnTo>
                  <a:lnTo>
                    <a:pt x="56" y="35"/>
                  </a:lnTo>
                  <a:lnTo>
                    <a:pt x="48" y="44"/>
                  </a:lnTo>
                  <a:lnTo>
                    <a:pt x="32" y="53"/>
                  </a:lnTo>
                  <a:lnTo>
                    <a:pt x="16" y="70"/>
                  </a:lnTo>
                  <a:lnTo>
                    <a:pt x="16" y="79"/>
                  </a:lnTo>
                  <a:lnTo>
                    <a:pt x="16" y="88"/>
                  </a:lnTo>
                  <a:lnTo>
                    <a:pt x="0" y="88"/>
                  </a:lnTo>
                  <a:lnTo>
                    <a:pt x="0" y="105"/>
                  </a:lnTo>
                  <a:lnTo>
                    <a:pt x="0"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55" name="Freeform 1046"/>
            <p:cNvSpPr>
              <a:spLocks/>
            </p:cNvSpPr>
            <p:nvPr/>
          </p:nvSpPr>
          <p:spPr bwMode="auto">
            <a:xfrm>
              <a:off x="2859" y="3226"/>
              <a:ext cx="72" cy="158"/>
            </a:xfrm>
            <a:custGeom>
              <a:avLst/>
              <a:gdLst>
                <a:gd name="T0" fmla="*/ 0 w 72"/>
                <a:gd name="T1" fmla="*/ 0 h 158"/>
                <a:gd name="T2" fmla="*/ 8 w 72"/>
                <a:gd name="T3" fmla="*/ 44 h 158"/>
                <a:gd name="T4" fmla="*/ 8 w 72"/>
                <a:gd name="T5" fmla="*/ 53 h 158"/>
                <a:gd name="T6" fmla="*/ 24 w 72"/>
                <a:gd name="T7" fmla="*/ 53 h 158"/>
                <a:gd name="T8" fmla="*/ 24 w 72"/>
                <a:gd name="T9" fmla="*/ 62 h 158"/>
                <a:gd name="T10" fmla="*/ 32 w 72"/>
                <a:gd name="T11" fmla="*/ 79 h 158"/>
                <a:gd name="T12" fmla="*/ 40 w 72"/>
                <a:gd name="T13" fmla="*/ 79 h 158"/>
                <a:gd name="T14" fmla="*/ 40 w 72"/>
                <a:gd name="T15" fmla="*/ 88 h 158"/>
                <a:gd name="T16" fmla="*/ 56 w 72"/>
                <a:gd name="T17" fmla="*/ 88 h 158"/>
                <a:gd name="T18" fmla="*/ 56 w 72"/>
                <a:gd name="T19" fmla="*/ 97 h 158"/>
                <a:gd name="T20" fmla="*/ 56 w 72"/>
                <a:gd name="T21" fmla="*/ 114 h 158"/>
                <a:gd name="T22" fmla="*/ 64 w 72"/>
                <a:gd name="T23" fmla="*/ 114 h 158"/>
                <a:gd name="T24" fmla="*/ 64 w 72"/>
                <a:gd name="T25" fmla="*/ 123 h 158"/>
                <a:gd name="T26" fmla="*/ 72 w 72"/>
                <a:gd name="T27" fmla="*/ 132 h 158"/>
                <a:gd name="T28" fmla="*/ 72 w 72"/>
                <a:gd name="T29" fmla="*/ 149 h 158"/>
                <a:gd name="T30" fmla="*/ 64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0" y="0"/>
                  </a:moveTo>
                  <a:lnTo>
                    <a:pt x="8" y="44"/>
                  </a:lnTo>
                  <a:lnTo>
                    <a:pt x="8" y="53"/>
                  </a:lnTo>
                  <a:lnTo>
                    <a:pt x="24" y="53"/>
                  </a:lnTo>
                  <a:lnTo>
                    <a:pt x="24" y="62"/>
                  </a:lnTo>
                  <a:lnTo>
                    <a:pt x="32" y="79"/>
                  </a:lnTo>
                  <a:lnTo>
                    <a:pt x="40" y="79"/>
                  </a:lnTo>
                  <a:lnTo>
                    <a:pt x="40" y="88"/>
                  </a:lnTo>
                  <a:lnTo>
                    <a:pt x="56" y="88"/>
                  </a:lnTo>
                  <a:lnTo>
                    <a:pt x="56" y="97"/>
                  </a:lnTo>
                  <a:lnTo>
                    <a:pt x="56" y="114"/>
                  </a:lnTo>
                  <a:lnTo>
                    <a:pt x="64" y="114"/>
                  </a:lnTo>
                  <a:lnTo>
                    <a:pt x="64" y="123"/>
                  </a:lnTo>
                  <a:lnTo>
                    <a:pt x="72" y="132"/>
                  </a:lnTo>
                  <a:lnTo>
                    <a:pt x="72" y="149"/>
                  </a:lnTo>
                  <a:lnTo>
                    <a:pt x="64"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56" name="Freeform 1047"/>
            <p:cNvSpPr>
              <a:spLocks/>
            </p:cNvSpPr>
            <p:nvPr/>
          </p:nvSpPr>
          <p:spPr bwMode="auto">
            <a:xfrm>
              <a:off x="2763" y="3226"/>
              <a:ext cx="96" cy="114"/>
            </a:xfrm>
            <a:custGeom>
              <a:avLst/>
              <a:gdLst>
                <a:gd name="T0" fmla="*/ 96 w 96"/>
                <a:gd name="T1" fmla="*/ 0 h 114"/>
                <a:gd name="T2" fmla="*/ 72 w 96"/>
                <a:gd name="T3" fmla="*/ 35 h 114"/>
                <a:gd name="T4" fmla="*/ 64 w 96"/>
                <a:gd name="T5" fmla="*/ 44 h 114"/>
                <a:gd name="T6" fmla="*/ 56 w 96"/>
                <a:gd name="T7" fmla="*/ 44 h 114"/>
                <a:gd name="T8" fmla="*/ 40 w 96"/>
                <a:gd name="T9" fmla="*/ 44 h 114"/>
                <a:gd name="T10" fmla="*/ 32 w 96"/>
                <a:gd name="T11" fmla="*/ 44 h 114"/>
                <a:gd name="T12" fmla="*/ 32 w 96"/>
                <a:gd name="T13" fmla="*/ 53 h 114"/>
                <a:gd name="T14" fmla="*/ 24 w 96"/>
                <a:gd name="T15" fmla="*/ 53 h 114"/>
                <a:gd name="T16" fmla="*/ 8 w 96"/>
                <a:gd name="T17" fmla="*/ 62 h 114"/>
                <a:gd name="T18" fmla="*/ 0 w 96"/>
                <a:gd name="T19" fmla="*/ 79 h 114"/>
                <a:gd name="T20" fmla="*/ 0 w 96"/>
                <a:gd name="T21" fmla="*/ 88 h 114"/>
                <a:gd name="T22" fmla="*/ 0 w 96"/>
                <a:gd name="T23" fmla="*/ 97 h 114"/>
                <a:gd name="T24" fmla="*/ 0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96" y="0"/>
                  </a:moveTo>
                  <a:lnTo>
                    <a:pt x="72" y="35"/>
                  </a:lnTo>
                  <a:lnTo>
                    <a:pt x="64" y="44"/>
                  </a:lnTo>
                  <a:lnTo>
                    <a:pt x="56" y="44"/>
                  </a:lnTo>
                  <a:lnTo>
                    <a:pt x="40" y="44"/>
                  </a:lnTo>
                  <a:lnTo>
                    <a:pt x="32" y="44"/>
                  </a:lnTo>
                  <a:lnTo>
                    <a:pt x="32" y="53"/>
                  </a:lnTo>
                  <a:lnTo>
                    <a:pt x="24" y="53"/>
                  </a:lnTo>
                  <a:lnTo>
                    <a:pt x="8" y="62"/>
                  </a:lnTo>
                  <a:lnTo>
                    <a:pt x="0" y="79"/>
                  </a:lnTo>
                  <a:lnTo>
                    <a:pt x="0" y="88"/>
                  </a:lnTo>
                  <a:lnTo>
                    <a:pt x="0" y="97"/>
                  </a:lnTo>
                  <a:lnTo>
                    <a:pt x="0"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57" name="Freeform 1048"/>
            <p:cNvSpPr>
              <a:spLocks/>
            </p:cNvSpPr>
            <p:nvPr/>
          </p:nvSpPr>
          <p:spPr bwMode="auto">
            <a:xfrm>
              <a:off x="2803" y="3270"/>
              <a:ext cx="48" cy="132"/>
            </a:xfrm>
            <a:custGeom>
              <a:avLst/>
              <a:gdLst>
                <a:gd name="T0" fmla="*/ 0 w 48"/>
                <a:gd name="T1" fmla="*/ 0 h 132"/>
                <a:gd name="T2" fmla="*/ 0 w 48"/>
                <a:gd name="T3" fmla="*/ 9 h 132"/>
                <a:gd name="T4" fmla="*/ 0 w 48"/>
                <a:gd name="T5" fmla="*/ 18 h 132"/>
                <a:gd name="T6" fmla="*/ 0 w 48"/>
                <a:gd name="T7" fmla="*/ 35 h 132"/>
                <a:gd name="T8" fmla="*/ 0 w 48"/>
                <a:gd name="T9" fmla="*/ 44 h 132"/>
                <a:gd name="T10" fmla="*/ 16 w 48"/>
                <a:gd name="T11" fmla="*/ 53 h 132"/>
                <a:gd name="T12" fmla="*/ 24 w 48"/>
                <a:gd name="T13" fmla="*/ 70 h 132"/>
                <a:gd name="T14" fmla="*/ 24 w 48"/>
                <a:gd name="T15" fmla="*/ 79 h 132"/>
                <a:gd name="T16" fmla="*/ 32 w 48"/>
                <a:gd name="T17" fmla="*/ 88 h 132"/>
                <a:gd name="T18" fmla="*/ 32 w 48"/>
                <a:gd name="T19" fmla="*/ 105 h 132"/>
                <a:gd name="T20" fmla="*/ 48 w 48"/>
                <a:gd name="T21" fmla="*/ 105 h 132"/>
                <a:gd name="T22" fmla="*/ 48 w 48"/>
                <a:gd name="T23" fmla="*/ 114 h 132"/>
                <a:gd name="T24" fmla="*/ 48 w 48"/>
                <a:gd name="T25" fmla="*/ 123 h 132"/>
                <a:gd name="T26" fmla="*/ 48 w 48"/>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8"/>
                <a:gd name="T43" fmla="*/ 0 h 132"/>
                <a:gd name="T44" fmla="*/ 48 w 48"/>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8" h="132">
                  <a:moveTo>
                    <a:pt x="0" y="0"/>
                  </a:moveTo>
                  <a:lnTo>
                    <a:pt x="0" y="9"/>
                  </a:lnTo>
                  <a:lnTo>
                    <a:pt x="0" y="18"/>
                  </a:lnTo>
                  <a:lnTo>
                    <a:pt x="0" y="35"/>
                  </a:lnTo>
                  <a:lnTo>
                    <a:pt x="0" y="44"/>
                  </a:lnTo>
                  <a:lnTo>
                    <a:pt x="16" y="53"/>
                  </a:lnTo>
                  <a:lnTo>
                    <a:pt x="24" y="70"/>
                  </a:lnTo>
                  <a:lnTo>
                    <a:pt x="24" y="79"/>
                  </a:lnTo>
                  <a:lnTo>
                    <a:pt x="32" y="88"/>
                  </a:lnTo>
                  <a:lnTo>
                    <a:pt x="32" y="105"/>
                  </a:lnTo>
                  <a:lnTo>
                    <a:pt x="48" y="105"/>
                  </a:lnTo>
                  <a:lnTo>
                    <a:pt x="48" y="114"/>
                  </a:lnTo>
                  <a:lnTo>
                    <a:pt x="48" y="123"/>
                  </a:lnTo>
                  <a:lnTo>
                    <a:pt x="48"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58" name="Freeform 1049"/>
            <p:cNvSpPr>
              <a:spLocks/>
            </p:cNvSpPr>
            <p:nvPr/>
          </p:nvSpPr>
          <p:spPr bwMode="auto">
            <a:xfrm>
              <a:off x="2851" y="3305"/>
              <a:ext cx="40" cy="88"/>
            </a:xfrm>
            <a:custGeom>
              <a:avLst/>
              <a:gdLst>
                <a:gd name="T0" fmla="*/ 40 w 40"/>
                <a:gd name="T1" fmla="*/ 0 h 88"/>
                <a:gd name="T2" fmla="*/ 40 w 40"/>
                <a:gd name="T3" fmla="*/ 26 h 88"/>
                <a:gd name="T4" fmla="*/ 32 w 40"/>
                <a:gd name="T5" fmla="*/ 35 h 88"/>
                <a:gd name="T6" fmla="*/ 24 w 40"/>
                <a:gd name="T7" fmla="*/ 44 h 88"/>
                <a:gd name="T8" fmla="*/ 8 w 40"/>
                <a:gd name="T9" fmla="*/ 44 h 88"/>
                <a:gd name="T10" fmla="*/ 8 w 40"/>
                <a:gd name="T11" fmla="*/ 62 h 88"/>
                <a:gd name="T12" fmla="*/ 0 w 40"/>
                <a:gd name="T13" fmla="*/ 62 h 88"/>
                <a:gd name="T14" fmla="*/ 0 w 40"/>
                <a:gd name="T15" fmla="*/ 70 h 88"/>
                <a:gd name="T16" fmla="*/ 0 w 40"/>
                <a:gd name="T17" fmla="*/ 79 h 88"/>
                <a:gd name="T18" fmla="*/ 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40" y="0"/>
                  </a:moveTo>
                  <a:lnTo>
                    <a:pt x="40" y="26"/>
                  </a:lnTo>
                  <a:lnTo>
                    <a:pt x="32" y="35"/>
                  </a:lnTo>
                  <a:lnTo>
                    <a:pt x="24" y="44"/>
                  </a:lnTo>
                  <a:lnTo>
                    <a:pt x="8" y="44"/>
                  </a:lnTo>
                  <a:lnTo>
                    <a:pt x="8" y="62"/>
                  </a:lnTo>
                  <a:lnTo>
                    <a:pt x="0" y="62"/>
                  </a:lnTo>
                  <a:lnTo>
                    <a:pt x="0" y="70"/>
                  </a:lnTo>
                  <a:lnTo>
                    <a:pt x="0" y="79"/>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59" name="Freeform 1050"/>
            <p:cNvSpPr>
              <a:spLocks/>
            </p:cNvSpPr>
            <p:nvPr/>
          </p:nvSpPr>
          <p:spPr bwMode="auto">
            <a:xfrm>
              <a:off x="2867" y="3279"/>
              <a:ext cx="64" cy="140"/>
            </a:xfrm>
            <a:custGeom>
              <a:avLst/>
              <a:gdLst>
                <a:gd name="T0" fmla="*/ 64 w 64"/>
                <a:gd name="T1" fmla="*/ 0 h 140"/>
                <a:gd name="T2" fmla="*/ 56 w 64"/>
                <a:gd name="T3" fmla="*/ 61 h 140"/>
                <a:gd name="T4" fmla="*/ 48 w 64"/>
                <a:gd name="T5" fmla="*/ 70 h 140"/>
                <a:gd name="T6" fmla="*/ 32 w 64"/>
                <a:gd name="T7" fmla="*/ 79 h 140"/>
                <a:gd name="T8" fmla="*/ 32 w 64"/>
                <a:gd name="T9" fmla="*/ 105 h 140"/>
                <a:gd name="T10" fmla="*/ 24 w 64"/>
                <a:gd name="T11" fmla="*/ 114 h 140"/>
                <a:gd name="T12" fmla="*/ 24 w 64"/>
                <a:gd name="T13" fmla="*/ 123 h 140"/>
                <a:gd name="T14" fmla="*/ 16 w 64"/>
                <a:gd name="T15" fmla="*/ 123 h 140"/>
                <a:gd name="T16" fmla="*/ 0 w 64"/>
                <a:gd name="T17" fmla="*/ 123 h 140"/>
                <a:gd name="T18" fmla="*/ 0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64" y="0"/>
                  </a:moveTo>
                  <a:lnTo>
                    <a:pt x="56" y="61"/>
                  </a:lnTo>
                  <a:lnTo>
                    <a:pt x="48" y="70"/>
                  </a:lnTo>
                  <a:lnTo>
                    <a:pt x="32" y="79"/>
                  </a:lnTo>
                  <a:lnTo>
                    <a:pt x="32" y="105"/>
                  </a:lnTo>
                  <a:lnTo>
                    <a:pt x="24" y="114"/>
                  </a:lnTo>
                  <a:lnTo>
                    <a:pt x="24" y="123"/>
                  </a:lnTo>
                  <a:lnTo>
                    <a:pt x="16" y="123"/>
                  </a:lnTo>
                  <a:lnTo>
                    <a:pt x="0" y="123"/>
                  </a:lnTo>
                  <a:lnTo>
                    <a:pt x="0"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60" name="Freeform 1051"/>
            <p:cNvSpPr>
              <a:spLocks/>
            </p:cNvSpPr>
            <p:nvPr/>
          </p:nvSpPr>
          <p:spPr bwMode="auto">
            <a:xfrm>
              <a:off x="2883" y="3226"/>
              <a:ext cx="104" cy="193"/>
            </a:xfrm>
            <a:custGeom>
              <a:avLst/>
              <a:gdLst>
                <a:gd name="T0" fmla="*/ 0 w 104"/>
                <a:gd name="T1" fmla="*/ 0 h 193"/>
                <a:gd name="T2" fmla="*/ 16 w 104"/>
                <a:gd name="T3" fmla="*/ 18 h 193"/>
                <a:gd name="T4" fmla="*/ 32 w 104"/>
                <a:gd name="T5" fmla="*/ 35 h 193"/>
                <a:gd name="T6" fmla="*/ 40 w 104"/>
                <a:gd name="T7" fmla="*/ 44 h 193"/>
                <a:gd name="T8" fmla="*/ 40 w 104"/>
                <a:gd name="T9" fmla="*/ 53 h 193"/>
                <a:gd name="T10" fmla="*/ 48 w 104"/>
                <a:gd name="T11" fmla="*/ 53 h 193"/>
                <a:gd name="T12" fmla="*/ 48 w 104"/>
                <a:gd name="T13" fmla="*/ 62 h 193"/>
                <a:gd name="T14" fmla="*/ 56 w 104"/>
                <a:gd name="T15" fmla="*/ 62 h 193"/>
                <a:gd name="T16" fmla="*/ 72 w 104"/>
                <a:gd name="T17" fmla="*/ 79 h 193"/>
                <a:gd name="T18" fmla="*/ 72 w 104"/>
                <a:gd name="T19" fmla="*/ 88 h 193"/>
                <a:gd name="T20" fmla="*/ 80 w 104"/>
                <a:gd name="T21" fmla="*/ 88 h 193"/>
                <a:gd name="T22" fmla="*/ 80 w 104"/>
                <a:gd name="T23" fmla="*/ 97 h 193"/>
                <a:gd name="T24" fmla="*/ 88 w 104"/>
                <a:gd name="T25" fmla="*/ 97 h 193"/>
                <a:gd name="T26" fmla="*/ 88 w 104"/>
                <a:gd name="T27" fmla="*/ 114 h 193"/>
                <a:gd name="T28" fmla="*/ 88 w 104"/>
                <a:gd name="T29" fmla="*/ 123 h 193"/>
                <a:gd name="T30" fmla="*/ 104 w 104"/>
                <a:gd name="T31" fmla="*/ 132 h 193"/>
                <a:gd name="T32" fmla="*/ 104 w 104"/>
                <a:gd name="T33" fmla="*/ 149 h 193"/>
                <a:gd name="T34" fmla="*/ 104 w 104"/>
                <a:gd name="T35" fmla="*/ 158 h 193"/>
                <a:gd name="T36" fmla="*/ 104 w 104"/>
                <a:gd name="T37" fmla="*/ 167 h 193"/>
                <a:gd name="T38" fmla="*/ 104 w 104"/>
                <a:gd name="T39" fmla="*/ 176 h 193"/>
                <a:gd name="T40" fmla="*/ 104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0" y="0"/>
                  </a:moveTo>
                  <a:lnTo>
                    <a:pt x="16" y="18"/>
                  </a:lnTo>
                  <a:lnTo>
                    <a:pt x="32" y="35"/>
                  </a:lnTo>
                  <a:lnTo>
                    <a:pt x="40" y="44"/>
                  </a:lnTo>
                  <a:lnTo>
                    <a:pt x="40" y="53"/>
                  </a:lnTo>
                  <a:lnTo>
                    <a:pt x="48" y="53"/>
                  </a:lnTo>
                  <a:lnTo>
                    <a:pt x="48" y="62"/>
                  </a:lnTo>
                  <a:lnTo>
                    <a:pt x="56" y="62"/>
                  </a:lnTo>
                  <a:lnTo>
                    <a:pt x="72" y="79"/>
                  </a:lnTo>
                  <a:lnTo>
                    <a:pt x="72" y="88"/>
                  </a:lnTo>
                  <a:lnTo>
                    <a:pt x="80" y="88"/>
                  </a:lnTo>
                  <a:lnTo>
                    <a:pt x="80" y="97"/>
                  </a:lnTo>
                  <a:lnTo>
                    <a:pt x="88" y="97"/>
                  </a:lnTo>
                  <a:lnTo>
                    <a:pt x="88" y="114"/>
                  </a:lnTo>
                  <a:lnTo>
                    <a:pt x="88" y="123"/>
                  </a:lnTo>
                  <a:lnTo>
                    <a:pt x="104" y="132"/>
                  </a:lnTo>
                  <a:lnTo>
                    <a:pt x="104" y="149"/>
                  </a:lnTo>
                  <a:lnTo>
                    <a:pt x="104" y="158"/>
                  </a:lnTo>
                  <a:lnTo>
                    <a:pt x="104" y="167"/>
                  </a:lnTo>
                  <a:lnTo>
                    <a:pt x="104" y="176"/>
                  </a:lnTo>
                  <a:lnTo>
                    <a:pt x="104"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61" name="Freeform 1052"/>
            <p:cNvSpPr>
              <a:spLocks/>
            </p:cNvSpPr>
            <p:nvPr/>
          </p:nvSpPr>
          <p:spPr bwMode="auto">
            <a:xfrm>
              <a:off x="2779" y="3305"/>
              <a:ext cx="16" cy="106"/>
            </a:xfrm>
            <a:custGeom>
              <a:avLst/>
              <a:gdLst>
                <a:gd name="T0" fmla="*/ 8 w 16"/>
                <a:gd name="T1" fmla="*/ 0 h 106"/>
                <a:gd name="T2" fmla="*/ 8 w 16"/>
                <a:gd name="T3" fmla="*/ 9 h 106"/>
                <a:gd name="T4" fmla="*/ 8 w 16"/>
                <a:gd name="T5" fmla="*/ 26 h 106"/>
                <a:gd name="T6" fmla="*/ 8 w 16"/>
                <a:gd name="T7" fmla="*/ 35 h 106"/>
                <a:gd name="T8" fmla="*/ 16 w 16"/>
                <a:gd name="T9" fmla="*/ 35 h 106"/>
                <a:gd name="T10" fmla="*/ 16 w 16"/>
                <a:gd name="T11" fmla="*/ 44 h 106"/>
                <a:gd name="T12" fmla="*/ 16 w 16"/>
                <a:gd name="T13" fmla="*/ 62 h 106"/>
                <a:gd name="T14" fmla="*/ 8 w 16"/>
                <a:gd name="T15" fmla="*/ 70 h 106"/>
                <a:gd name="T16" fmla="*/ 8 w 16"/>
                <a:gd name="T17" fmla="*/ 79 h 106"/>
                <a:gd name="T18" fmla="*/ 0 w 16"/>
                <a:gd name="T19" fmla="*/ 88 h 106"/>
                <a:gd name="T20" fmla="*/ 0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16" y="35"/>
                  </a:lnTo>
                  <a:lnTo>
                    <a:pt x="16" y="44"/>
                  </a:lnTo>
                  <a:lnTo>
                    <a:pt x="16" y="62"/>
                  </a:lnTo>
                  <a:lnTo>
                    <a:pt x="8" y="70"/>
                  </a:lnTo>
                  <a:lnTo>
                    <a:pt x="8" y="79"/>
                  </a:lnTo>
                  <a:lnTo>
                    <a:pt x="0" y="88"/>
                  </a:lnTo>
                  <a:lnTo>
                    <a:pt x="0"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62" name="Freeform 1053"/>
            <p:cNvSpPr>
              <a:spLocks/>
            </p:cNvSpPr>
            <p:nvPr/>
          </p:nvSpPr>
          <p:spPr bwMode="auto">
            <a:xfrm>
              <a:off x="2803" y="3375"/>
              <a:ext cx="16" cy="62"/>
            </a:xfrm>
            <a:custGeom>
              <a:avLst/>
              <a:gdLst>
                <a:gd name="T0" fmla="*/ 0 w 16"/>
                <a:gd name="T1" fmla="*/ 0 h 62"/>
                <a:gd name="T2" fmla="*/ 16 w 16"/>
                <a:gd name="T3" fmla="*/ 9 h 62"/>
                <a:gd name="T4" fmla="*/ 16 w 16"/>
                <a:gd name="T5" fmla="*/ 18 h 62"/>
                <a:gd name="T6" fmla="*/ 16 w 16"/>
                <a:gd name="T7" fmla="*/ 27 h 62"/>
                <a:gd name="T8" fmla="*/ 16 w 16"/>
                <a:gd name="T9" fmla="*/ 44 h 62"/>
                <a:gd name="T10" fmla="*/ 16 w 16"/>
                <a:gd name="T11" fmla="*/ 53 h 62"/>
                <a:gd name="T12" fmla="*/ 16 w 16"/>
                <a:gd name="T13" fmla="*/ 62 h 62"/>
                <a:gd name="T14" fmla="*/ 0 60000 65536"/>
                <a:gd name="T15" fmla="*/ 0 60000 65536"/>
                <a:gd name="T16" fmla="*/ 0 60000 65536"/>
                <a:gd name="T17" fmla="*/ 0 60000 65536"/>
                <a:gd name="T18" fmla="*/ 0 60000 65536"/>
                <a:gd name="T19" fmla="*/ 0 60000 65536"/>
                <a:gd name="T20" fmla="*/ 0 60000 65536"/>
                <a:gd name="T21" fmla="*/ 0 w 16"/>
                <a:gd name="T22" fmla="*/ 0 h 62"/>
                <a:gd name="T23" fmla="*/ 16 w 16"/>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2">
                  <a:moveTo>
                    <a:pt x="0" y="0"/>
                  </a:moveTo>
                  <a:lnTo>
                    <a:pt x="16" y="9"/>
                  </a:lnTo>
                  <a:lnTo>
                    <a:pt x="16" y="18"/>
                  </a:lnTo>
                  <a:lnTo>
                    <a:pt x="16" y="27"/>
                  </a:lnTo>
                  <a:lnTo>
                    <a:pt x="16" y="44"/>
                  </a:lnTo>
                  <a:lnTo>
                    <a:pt x="16" y="53"/>
                  </a:lnTo>
                  <a:lnTo>
                    <a:pt x="16"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63" name="Freeform 1054"/>
            <p:cNvSpPr>
              <a:spLocks/>
            </p:cNvSpPr>
            <p:nvPr/>
          </p:nvSpPr>
          <p:spPr bwMode="auto">
            <a:xfrm>
              <a:off x="2731" y="3340"/>
              <a:ext cx="40" cy="79"/>
            </a:xfrm>
            <a:custGeom>
              <a:avLst/>
              <a:gdLst>
                <a:gd name="T0" fmla="*/ 32 w 40"/>
                <a:gd name="T1" fmla="*/ 0 h 79"/>
                <a:gd name="T2" fmla="*/ 40 w 40"/>
                <a:gd name="T3" fmla="*/ 9 h 79"/>
                <a:gd name="T4" fmla="*/ 32 w 40"/>
                <a:gd name="T5" fmla="*/ 18 h 79"/>
                <a:gd name="T6" fmla="*/ 32 w 40"/>
                <a:gd name="T7" fmla="*/ 35 h 79"/>
                <a:gd name="T8" fmla="*/ 24 w 40"/>
                <a:gd name="T9" fmla="*/ 35 h 79"/>
                <a:gd name="T10" fmla="*/ 8 w 40"/>
                <a:gd name="T11" fmla="*/ 44 h 79"/>
                <a:gd name="T12" fmla="*/ 0 w 40"/>
                <a:gd name="T13" fmla="*/ 53 h 79"/>
                <a:gd name="T14" fmla="*/ 0 w 40"/>
                <a:gd name="T15" fmla="*/ 62 h 79"/>
                <a:gd name="T16" fmla="*/ 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32" y="0"/>
                  </a:moveTo>
                  <a:lnTo>
                    <a:pt x="40" y="9"/>
                  </a:lnTo>
                  <a:lnTo>
                    <a:pt x="32" y="18"/>
                  </a:lnTo>
                  <a:lnTo>
                    <a:pt x="32" y="35"/>
                  </a:lnTo>
                  <a:lnTo>
                    <a:pt x="24" y="35"/>
                  </a:lnTo>
                  <a:lnTo>
                    <a:pt x="8" y="44"/>
                  </a:lnTo>
                  <a:lnTo>
                    <a:pt x="0" y="53"/>
                  </a:lnTo>
                  <a:lnTo>
                    <a:pt x="0" y="62"/>
                  </a:lnTo>
                  <a:lnTo>
                    <a:pt x="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64" name="Freeform 1055"/>
            <p:cNvSpPr>
              <a:spLocks/>
            </p:cNvSpPr>
            <p:nvPr/>
          </p:nvSpPr>
          <p:spPr bwMode="auto">
            <a:xfrm>
              <a:off x="2715" y="3288"/>
              <a:ext cx="56" cy="70"/>
            </a:xfrm>
            <a:custGeom>
              <a:avLst/>
              <a:gdLst>
                <a:gd name="T0" fmla="*/ 56 w 56"/>
                <a:gd name="T1" fmla="*/ 0 h 70"/>
                <a:gd name="T2" fmla="*/ 48 w 56"/>
                <a:gd name="T3" fmla="*/ 0 h 70"/>
                <a:gd name="T4" fmla="*/ 40 w 56"/>
                <a:gd name="T5" fmla="*/ 0 h 70"/>
                <a:gd name="T6" fmla="*/ 24 w 56"/>
                <a:gd name="T7" fmla="*/ 17 h 70"/>
                <a:gd name="T8" fmla="*/ 16 w 56"/>
                <a:gd name="T9" fmla="*/ 17 h 70"/>
                <a:gd name="T10" fmla="*/ 16 w 56"/>
                <a:gd name="T11" fmla="*/ 26 h 70"/>
                <a:gd name="T12" fmla="*/ 8 w 56"/>
                <a:gd name="T13" fmla="*/ 26 h 70"/>
                <a:gd name="T14" fmla="*/ 8 w 56"/>
                <a:gd name="T15" fmla="*/ 35 h 70"/>
                <a:gd name="T16" fmla="*/ 8 w 56"/>
                <a:gd name="T17" fmla="*/ 52 h 70"/>
                <a:gd name="T18" fmla="*/ 0 w 56"/>
                <a:gd name="T19" fmla="*/ 61 h 70"/>
                <a:gd name="T20" fmla="*/ 0 w 56"/>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6"/>
                <a:gd name="T34" fmla="*/ 0 h 70"/>
                <a:gd name="T35" fmla="*/ 56 w 56"/>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6" h="70">
                  <a:moveTo>
                    <a:pt x="56" y="0"/>
                  </a:moveTo>
                  <a:lnTo>
                    <a:pt x="48" y="0"/>
                  </a:lnTo>
                  <a:lnTo>
                    <a:pt x="40" y="0"/>
                  </a:lnTo>
                  <a:lnTo>
                    <a:pt x="24" y="17"/>
                  </a:lnTo>
                  <a:lnTo>
                    <a:pt x="16" y="17"/>
                  </a:lnTo>
                  <a:lnTo>
                    <a:pt x="16" y="26"/>
                  </a:lnTo>
                  <a:lnTo>
                    <a:pt x="8" y="26"/>
                  </a:lnTo>
                  <a:lnTo>
                    <a:pt x="8" y="35"/>
                  </a:lnTo>
                  <a:lnTo>
                    <a:pt x="8" y="52"/>
                  </a:lnTo>
                  <a:lnTo>
                    <a:pt x="0" y="61"/>
                  </a:lnTo>
                  <a:lnTo>
                    <a:pt x="0"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65" name="Freeform 1056"/>
            <p:cNvSpPr>
              <a:spLocks/>
            </p:cNvSpPr>
            <p:nvPr/>
          </p:nvSpPr>
          <p:spPr bwMode="auto">
            <a:xfrm>
              <a:off x="2979" y="3331"/>
              <a:ext cx="72" cy="80"/>
            </a:xfrm>
            <a:custGeom>
              <a:avLst/>
              <a:gdLst>
                <a:gd name="T0" fmla="*/ 0 w 72"/>
                <a:gd name="T1" fmla="*/ 0 h 80"/>
                <a:gd name="T2" fmla="*/ 0 w 72"/>
                <a:gd name="T3" fmla="*/ 9 h 80"/>
                <a:gd name="T4" fmla="*/ 8 w 72"/>
                <a:gd name="T5" fmla="*/ 9 h 80"/>
                <a:gd name="T6" fmla="*/ 16 w 72"/>
                <a:gd name="T7" fmla="*/ 9 h 80"/>
                <a:gd name="T8" fmla="*/ 32 w 72"/>
                <a:gd name="T9" fmla="*/ 18 h 80"/>
                <a:gd name="T10" fmla="*/ 40 w 72"/>
                <a:gd name="T11" fmla="*/ 36 h 80"/>
                <a:gd name="T12" fmla="*/ 48 w 72"/>
                <a:gd name="T13" fmla="*/ 44 h 80"/>
                <a:gd name="T14" fmla="*/ 64 w 72"/>
                <a:gd name="T15" fmla="*/ 53 h 80"/>
                <a:gd name="T16" fmla="*/ 64 w 72"/>
                <a:gd name="T17" fmla="*/ 62 h 80"/>
                <a:gd name="T18" fmla="*/ 64 w 72"/>
                <a:gd name="T19" fmla="*/ 80 h 80"/>
                <a:gd name="T20" fmla="*/ 72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0" y="0"/>
                  </a:moveTo>
                  <a:lnTo>
                    <a:pt x="0" y="9"/>
                  </a:lnTo>
                  <a:lnTo>
                    <a:pt x="8" y="9"/>
                  </a:lnTo>
                  <a:lnTo>
                    <a:pt x="16" y="9"/>
                  </a:lnTo>
                  <a:lnTo>
                    <a:pt x="32" y="18"/>
                  </a:lnTo>
                  <a:lnTo>
                    <a:pt x="40" y="36"/>
                  </a:lnTo>
                  <a:lnTo>
                    <a:pt x="48" y="44"/>
                  </a:lnTo>
                  <a:lnTo>
                    <a:pt x="64" y="53"/>
                  </a:lnTo>
                  <a:lnTo>
                    <a:pt x="64" y="62"/>
                  </a:lnTo>
                  <a:lnTo>
                    <a:pt x="64" y="80"/>
                  </a:lnTo>
                  <a:lnTo>
                    <a:pt x="72"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66" name="Freeform 1057"/>
            <p:cNvSpPr>
              <a:spLocks/>
            </p:cNvSpPr>
            <p:nvPr/>
          </p:nvSpPr>
          <p:spPr bwMode="auto">
            <a:xfrm>
              <a:off x="2931" y="3323"/>
              <a:ext cx="40" cy="105"/>
            </a:xfrm>
            <a:custGeom>
              <a:avLst/>
              <a:gdLst>
                <a:gd name="T0" fmla="*/ 40 w 40"/>
                <a:gd name="T1" fmla="*/ 0 h 105"/>
                <a:gd name="T2" fmla="*/ 32 w 40"/>
                <a:gd name="T3" fmla="*/ 17 h 105"/>
                <a:gd name="T4" fmla="*/ 32 w 40"/>
                <a:gd name="T5" fmla="*/ 26 h 105"/>
                <a:gd name="T6" fmla="*/ 32 w 40"/>
                <a:gd name="T7" fmla="*/ 35 h 105"/>
                <a:gd name="T8" fmla="*/ 24 w 40"/>
                <a:gd name="T9" fmla="*/ 35 h 105"/>
                <a:gd name="T10" fmla="*/ 24 w 40"/>
                <a:gd name="T11" fmla="*/ 52 h 105"/>
                <a:gd name="T12" fmla="*/ 8 w 40"/>
                <a:gd name="T13" fmla="*/ 61 h 105"/>
                <a:gd name="T14" fmla="*/ 0 w 40"/>
                <a:gd name="T15" fmla="*/ 70 h 105"/>
                <a:gd name="T16" fmla="*/ 0 w 40"/>
                <a:gd name="T17" fmla="*/ 79 h 105"/>
                <a:gd name="T18" fmla="*/ 0 w 40"/>
                <a:gd name="T19" fmla="*/ 96 h 105"/>
                <a:gd name="T20" fmla="*/ 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40" y="0"/>
                  </a:moveTo>
                  <a:lnTo>
                    <a:pt x="32" y="17"/>
                  </a:lnTo>
                  <a:lnTo>
                    <a:pt x="32" y="26"/>
                  </a:lnTo>
                  <a:lnTo>
                    <a:pt x="32" y="35"/>
                  </a:lnTo>
                  <a:lnTo>
                    <a:pt x="24" y="35"/>
                  </a:lnTo>
                  <a:lnTo>
                    <a:pt x="24" y="52"/>
                  </a:lnTo>
                  <a:lnTo>
                    <a:pt x="8" y="61"/>
                  </a:lnTo>
                  <a:lnTo>
                    <a:pt x="0" y="70"/>
                  </a:lnTo>
                  <a:lnTo>
                    <a:pt x="0" y="79"/>
                  </a:lnTo>
                  <a:lnTo>
                    <a:pt x="0" y="96"/>
                  </a:lnTo>
                  <a:lnTo>
                    <a:pt x="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67" name="Freeform 1058"/>
            <p:cNvSpPr>
              <a:spLocks/>
            </p:cNvSpPr>
            <p:nvPr/>
          </p:nvSpPr>
          <p:spPr bwMode="auto">
            <a:xfrm>
              <a:off x="2995" y="3411"/>
              <a:ext cx="48" cy="70"/>
            </a:xfrm>
            <a:custGeom>
              <a:avLst/>
              <a:gdLst>
                <a:gd name="T0" fmla="*/ 0 w 48"/>
                <a:gd name="T1" fmla="*/ 0 h 70"/>
                <a:gd name="T2" fmla="*/ 0 w 48"/>
                <a:gd name="T3" fmla="*/ 8 h 70"/>
                <a:gd name="T4" fmla="*/ 16 w 48"/>
                <a:gd name="T5" fmla="*/ 8 h 70"/>
                <a:gd name="T6" fmla="*/ 24 w 48"/>
                <a:gd name="T7" fmla="*/ 17 h 70"/>
                <a:gd name="T8" fmla="*/ 32 w 48"/>
                <a:gd name="T9" fmla="*/ 17 h 70"/>
                <a:gd name="T10" fmla="*/ 32 w 48"/>
                <a:gd name="T11" fmla="*/ 35 h 70"/>
                <a:gd name="T12" fmla="*/ 48 w 48"/>
                <a:gd name="T13" fmla="*/ 44 h 70"/>
                <a:gd name="T14" fmla="*/ 48 w 48"/>
                <a:gd name="T15" fmla="*/ 52 h 70"/>
                <a:gd name="T16" fmla="*/ 48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0" y="0"/>
                  </a:moveTo>
                  <a:lnTo>
                    <a:pt x="0" y="8"/>
                  </a:lnTo>
                  <a:lnTo>
                    <a:pt x="16" y="8"/>
                  </a:lnTo>
                  <a:lnTo>
                    <a:pt x="24" y="17"/>
                  </a:lnTo>
                  <a:lnTo>
                    <a:pt x="32" y="17"/>
                  </a:lnTo>
                  <a:lnTo>
                    <a:pt x="32" y="35"/>
                  </a:lnTo>
                  <a:lnTo>
                    <a:pt x="48" y="44"/>
                  </a:lnTo>
                  <a:lnTo>
                    <a:pt x="48" y="52"/>
                  </a:lnTo>
                  <a:lnTo>
                    <a:pt x="48"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68" name="Freeform 1059"/>
            <p:cNvSpPr>
              <a:spLocks/>
            </p:cNvSpPr>
            <p:nvPr/>
          </p:nvSpPr>
          <p:spPr bwMode="auto">
            <a:xfrm>
              <a:off x="2907" y="3419"/>
              <a:ext cx="24" cy="71"/>
            </a:xfrm>
            <a:custGeom>
              <a:avLst/>
              <a:gdLst>
                <a:gd name="T0" fmla="*/ 0 w 24"/>
                <a:gd name="T1" fmla="*/ 0 h 71"/>
                <a:gd name="T2" fmla="*/ 0 w 24"/>
                <a:gd name="T3" fmla="*/ 9 h 71"/>
                <a:gd name="T4" fmla="*/ 8 w 24"/>
                <a:gd name="T5" fmla="*/ 27 h 71"/>
                <a:gd name="T6" fmla="*/ 16 w 24"/>
                <a:gd name="T7" fmla="*/ 36 h 71"/>
                <a:gd name="T8" fmla="*/ 16 w 24"/>
                <a:gd name="T9" fmla="*/ 44 h 71"/>
                <a:gd name="T10" fmla="*/ 16 w 24"/>
                <a:gd name="T11" fmla="*/ 62 h 71"/>
                <a:gd name="T12" fmla="*/ 24 w 24"/>
                <a:gd name="T13" fmla="*/ 62 h 71"/>
                <a:gd name="T14" fmla="*/ 24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0" y="0"/>
                  </a:moveTo>
                  <a:lnTo>
                    <a:pt x="0" y="9"/>
                  </a:lnTo>
                  <a:lnTo>
                    <a:pt x="8" y="27"/>
                  </a:lnTo>
                  <a:lnTo>
                    <a:pt x="16" y="36"/>
                  </a:lnTo>
                  <a:lnTo>
                    <a:pt x="16" y="44"/>
                  </a:lnTo>
                  <a:lnTo>
                    <a:pt x="16" y="62"/>
                  </a:lnTo>
                  <a:lnTo>
                    <a:pt x="24" y="62"/>
                  </a:lnTo>
                  <a:lnTo>
                    <a:pt x="24"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69" name="Freeform 1060"/>
            <p:cNvSpPr>
              <a:spLocks/>
            </p:cNvSpPr>
            <p:nvPr/>
          </p:nvSpPr>
          <p:spPr bwMode="auto">
            <a:xfrm>
              <a:off x="2779" y="3419"/>
              <a:ext cx="48" cy="71"/>
            </a:xfrm>
            <a:custGeom>
              <a:avLst/>
              <a:gdLst>
                <a:gd name="T0" fmla="*/ 48 w 48"/>
                <a:gd name="T1" fmla="*/ 0 h 71"/>
                <a:gd name="T2" fmla="*/ 40 w 48"/>
                <a:gd name="T3" fmla="*/ 9 h 71"/>
                <a:gd name="T4" fmla="*/ 32 w 48"/>
                <a:gd name="T5" fmla="*/ 27 h 71"/>
                <a:gd name="T6" fmla="*/ 16 w 48"/>
                <a:gd name="T7" fmla="*/ 36 h 71"/>
                <a:gd name="T8" fmla="*/ 8 w 48"/>
                <a:gd name="T9" fmla="*/ 44 h 71"/>
                <a:gd name="T10" fmla="*/ 0 w 48"/>
                <a:gd name="T11" fmla="*/ 44 h 71"/>
                <a:gd name="T12" fmla="*/ 0 w 48"/>
                <a:gd name="T13" fmla="*/ 62 h 71"/>
                <a:gd name="T14" fmla="*/ 0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48" y="0"/>
                  </a:moveTo>
                  <a:lnTo>
                    <a:pt x="40" y="9"/>
                  </a:lnTo>
                  <a:lnTo>
                    <a:pt x="32" y="27"/>
                  </a:lnTo>
                  <a:lnTo>
                    <a:pt x="16" y="36"/>
                  </a:lnTo>
                  <a:lnTo>
                    <a:pt x="8" y="44"/>
                  </a:lnTo>
                  <a:lnTo>
                    <a:pt x="0" y="44"/>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70" name="Freeform 1061"/>
            <p:cNvSpPr>
              <a:spLocks/>
            </p:cNvSpPr>
            <p:nvPr/>
          </p:nvSpPr>
          <p:spPr bwMode="auto">
            <a:xfrm>
              <a:off x="2787" y="3367"/>
              <a:ext cx="72" cy="123"/>
            </a:xfrm>
            <a:custGeom>
              <a:avLst/>
              <a:gdLst>
                <a:gd name="T0" fmla="*/ 8 w 72"/>
                <a:gd name="T1" fmla="*/ 0 h 123"/>
                <a:gd name="T2" fmla="*/ 0 w 72"/>
                <a:gd name="T3" fmla="*/ 8 h 123"/>
                <a:gd name="T4" fmla="*/ 8 w 72"/>
                <a:gd name="T5" fmla="*/ 17 h 123"/>
                <a:gd name="T6" fmla="*/ 8 w 72"/>
                <a:gd name="T7" fmla="*/ 26 h 123"/>
                <a:gd name="T8" fmla="*/ 24 w 72"/>
                <a:gd name="T9" fmla="*/ 44 h 123"/>
                <a:gd name="T10" fmla="*/ 32 w 72"/>
                <a:gd name="T11" fmla="*/ 52 h 123"/>
                <a:gd name="T12" fmla="*/ 40 w 72"/>
                <a:gd name="T13" fmla="*/ 61 h 123"/>
                <a:gd name="T14" fmla="*/ 56 w 72"/>
                <a:gd name="T15" fmla="*/ 79 h 123"/>
                <a:gd name="T16" fmla="*/ 64 w 72"/>
                <a:gd name="T17" fmla="*/ 88 h 123"/>
                <a:gd name="T18" fmla="*/ 72 w 72"/>
                <a:gd name="T19" fmla="*/ 96 h 123"/>
                <a:gd name="T20" fmla="*/ 72 w 72"/>
                <a:gd name="T21" fmla="*/ 114 h 123"/>
                <a:gd name="T22" fmla="*/ 72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8" y="0"/>
                  </a:moveTo>
                  <a:lnTo>
                    <a:pt x="0" y="8"/>
                  </a:lnTo>
                  <a:lnTo>
                    <a:pt x="8" y="17"/>
                  </a:lnTo>
                  <a:lnTo>
                    <a:pt x="8" y="26"/>
                  </a:lnTo>
                  <a:lnTo>
                    <a:pt x="24" y="44"/>
                  </a:lnTo>
                  <a:lnTo>
                    <a:pt x="32" y="52"/>
                  </a:lnTo>
                  <a:lnTo>
                    <a:pt x="40" y="61"/>
                  </a:lnTo>
                  <a:lnTo>
                    <a:pt x="56" y="79"/>
                  </a:lnTo>
                  <a:lnTo>
                    <a:pt x="64" y="88"/>
                  </a:lnTo>
                  <a:lnTo>
                    <a:pt x="72" y="96"/>
                  </a:lnTo>
                  <a:lnTo>
                    <a:pt x="72" y="114"/>
                  </a:lnTo>
                  <a:lnTo>
                    <a:pt x="72"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71" name="Freeform 1062"/>
            <p:cNvSpPr>
              <a:spLocks/>
            </p:cNvSpPr>
            <p:nvPr/>
          </p:nvSpPr>
          <p:spPr bwMode="auto">
            <a:xfrm>
              <a:off x="2731" y="3331"/>
              <a:ext cx="16" cy="115"/>
            </a:xfrm>
            <a:custGeom>
              <a:avLst/>
              <a:gdLst>
                <a:gd name="T0" fmla="*/ 0 w 16"/>
                <a:gd name="T1" fmla="*/ 0 h 115"/>
                <a:gd name="T2" fmla="*/ 16 w 16"/>
                <a:gd name="T3" fmla="*/ 18 h 115"/>
                <a:gd name="T4" fmla="*/ 16 w 16"/>
                <a:gd name="T5" fmla="*/ 36 h 115"/>
                <a:gd name="T6" fmla="*/ 16 w 16"/>
                <a:gd name="T7" fmla="*/ 44 h 115"/>
                <a:gd name="T8" fmla="*/ 16 w 16"/>
                <a:gd name="T9" fmla="*/ 53 h 115"/>
                <a:gd name="T10" fmla="*/ 0 w 16"/>
                <a:gd name="T11" fmla="*/ 62 h 115"/>
                <a:gd name="T12" fmla="*/ 0 w 16"/>
                <a:gd name="T13" fmla="*/ 80 h 115"/>
                <a:gd name="T14" fmla="*/ 0 w 16"/>
                <a:gd name="T15" fmla="*/ 88 h 115"/>
                <a:gd name="T16" fmla="*/ 0 w 16"/>
                <a:gd name="T17" fmla="*/ 97 h 115"/>
                <a:gd name="T18" fmla="*/ 0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0" y="0"/>
                  </a:moveTo>
                  <a:lnTo>
                    <a:pt x="16" y="18"/>
                  </a:lnTo>
                  <a:lnTo>
                    <a:pt x="16" y="36"/>
                  </a:lnTo>
                  <a:lnTo>
                    <a:pt x="16" y="44"/>
                  </a:lnTo>
                  <a:lnTo>
                    <a:pt x="16" y="53"/>
                  </a:lnTo>
                  <a:lnTo>
                    <a:pt x="0" y="62"/>
                  </a:lnTo>
                  <a:lnTo>
                    <a:pt x="0" y="80"/>
                  </a:lnTo>
                  <a:lnTo>
                    <a:pt x="0" y="88"/>
                  </a:lnTo>
                  <a:lnTo>
                    <a:pt x="0" y="97"/>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72" name="Freeform 1063"/>
            <p:cNvSpPr>
              <a:spLocks/>
            </p:cNvSpPr>
            <p:nvPr/>
          </p:nvSpPr>
          <p:spPr bwMode="auto">
            <a:xfrm>
              <a:off x="2755" y="3393"/>
              <a:ext cx="8" cy="97"/>
            </a:xfrm>
            <a:custGeom>
              <a:avLst/>
              <a:gdLst>
                <a:gd name="T0" fmla="*/ 0 w 8"/>
                <a:gd name="T1" fmla="*/ 0 h 97"/>
                <a:gd name="T2" fmla="*/ 0 w 8"/>
                <a:gd name="T3" fmla="*/ 18 h 97"/>
                <a:gd name="T4" fmla="*/ 8 w 8"/>
                <a:gd name="T5" fmla="*/ 26 h 97"/>
                <a:gd name="T6" fmla="*/ 8 w 8"/>
                <a:gd name="T7" fmla="*/ 35 h 97"/>
                <a:gd name="T8" fmla="*/ 8 w 8"/>
                <a:gd name="T9" fmla="*/ 53 h 97"/>
                <a:gd name="T10" fmla="*/ 8 w 8"/>
                <a:gd name="T11" fmla="*/ 62 h 97"/>
                <a:gd name="T12" fmla="*/ 8 w 8"/>
                <a:gd name="T13" fmla="*/ 70 h 97"/>
                <a:gd name="T14" fmla="*/ 8 w 8"/>
                <a:gd name="T15" fmla="*/ 88 h 97"/>
                <a:gd name="T16" fmla="*/ 0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0" y="0"/>
                  </a:moveTo>
                  <a:lnTo>
                    <a:pt x="0" y="18"/>
                  </a:lnTo>
                  <a:lnTo>
                    <a:pt x="8" y="26"/>
                  </a:lnTo>
                  <a:lnTo>
                    <a:pt x="8" y="35"/>
                  </a:lnTo>
                  <a:lnTo>
                    <a:pt x="8" y="53"/>
                  </a:lnTo>
                  <a:lnTo>
                    <a:pt x="8" y="62"/>
                  </a:lnTo>
                  <a:lnTo>
                    <a:pt x="8" y="70"/>
                  </a:lnTo>
                  <a:lnTo>
                    <a:pt x="8" y="88"/>
                  </a:lnTo>
                  <a:lnTo>
                    <a:pt x="0"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73" name="Freeform 1064"/>
            <p:cNvSpPr>
              <a:spLocks/>
            </p:cNvSpPr>
            <p:nvPr/>
          </p:nvSpPr>
          <p:spPr bwMode="auto">
            <a:xfrm>
              <a:off x="2691" y="3411"/>
              <a:ext cx="40" cy="70"/>
            </a:xfrm>
            <a:custGeom>
              <a:avLst/>
              <a:gdLst>
                <a:gd name="T0" fmla="*/ 40 w 40"/>
                <a:gd name="T1" fmla="*/ 0 h 70"/>
                <a:gd name="T2" fmla="*/ 32 w 40"/>
                <a:gd name="T3" fmla="*/ 8 h 70"/>
                <a:gd name="T4" fmla="*/ 32 w 40"/>
                <a:gd name="T5" fmla="*/ 17 h 70"/>
                <a:gd name="T6" fmla="*/ 24 w 40"/>
                <a:gd name="T7" fmla="*/ 35 h 70"/>
                <a:gd name="T8" fmla="*/ 16 w 40"/>
                <a:gd name="T9" fmla="*/ 35 h 70"/>
                <a:gd name="T10" fmla="*/ 16 w 40"/>
                <a:gd name="T11" fmla="*/ 44 h 70"/>
                <a:gd name="T12" fmla="*/ 0 w 40"/>
                <a:gd name="T13" fmla="*/ 44 h 70"/>
                <a:gd name="T14" fmla="*/ 0 w 40"/>
                <a:gd name="T15" fmla="*/ 52 h 70"/>
                <a:gd name="T16" fmla="*/ 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40" y="0"/>
                  </a:moveTo>
                  <a:lnTo>
                    <a:pt x="32" y="8"/>
                  </a:lnTo>
                  <a:lnTo>
                    <a:pt x="32" y="17"/>
                  </a:lnTo>
                  <a:lnTo>
                    <a:pt x="24" y="35"/>
                  </a:lnTo>
                  <a:lnTo>
                    <a:pt x="16" y="35"/>
                  </a:lnTo>
                  <a:lnTo>
                    <a:pt x="16" y="44"/>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74" name="Freeform 1065"/>
            <p:cNvSpPr>
              <a:spLocks/>
            </p:cNvSpPr>
            <p:nvPr/>
          </p:nvSpPr>
          <p:spPr bwMode="auto">
            <a:xfrm>
              <a:off x="2859" y="3419"/>
              <a:ext cx="56" cy="115"/>
            </a:xfrm>
            <a:custGeom>
              <a:avLst/>
              <a:gdLst>
                <a:gd name="T0" fmla="*/ 0 w 56"/>
                <a:gd name="T1" fmla="*/ 0 h 115"/>
                <a:gd name="T2" fmla="*/ 24 w 56"/>
                <a:gd name="T3" fmla="*/ 27 h 115"/>
                <a:gd name="T4" fmla="*/ 32 w 56"/>
                <a:gd name="T5" fmla="*/ 36 h 115"/>
                <a:gd name="T6" fmla="*/ 32 w 56"/>
                <a:gd name="T7" fmla="*/ 44 h 115"/>
                <a:gd name="T8" fmla="*/ 32 w 56"/>
                <a:gd name="T9" fmla="*/ 62 h 115"/>
                <a:gd name="T10" fmla="*/ 48 w 56"/>
                <a:gd name="T11" fmla="*/ 71 h 115"/>
                <a:gd name="T12" fmla="*/ 48 w 56"/>
                <a:gd name="T13" fmla="*/ 79 h 115"/>
                <a:gd name="T14" fmla="*/ 48 w 56"/>
                <a:gd name="T15" fmla="*/ 88 h 115"/>
                <a:gd name="T16" fmla="*/ 56 w 56"/>
                <a:gd name="T17" fmla="*/ 106 h 115"/>
                <a:gd name="T18" fmla="*/ 56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0" y="0"/>
                  </a:moveTo>
                  <a:lnTo>
                    <a:pt x="24" y="27"/>
                  </a:lnTo>
                  <a:lnTo>
                    <a:pt x="32" y="36"/>
                  </a:lnTo>
                  <a:lnTo>
                    <a:pt x="32" y="44"/>
                  </a:lnTo>
                  <a:lnTo>
                    <a:pt x="32" y="62"/>
                  </a:lnTo>
                  <a:lnTo>
                    <a:pt x="48" y="71"/>
                  </a:lnTo>
                  <a:lnTo>
                    <a:pt x="48" y="79"/>
                  </a:lnTo>
                  <a:lnTo>
                    <a:pt x="48" y="88"/>
                  </a:lnTo>
                  <a:lnTo>
                    <a:pt x="56" y="106"/>
                  </a:lnTo>
                  <a:lnTo>
                    <a:pt x="5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75" name="Freeform 1066"/>
            <p:cNvSpPr>
              <a:spLocks/>
            </p:cNvSpPr>
            <p:nvPr/>
          </p:nvSpPr>
          <p:spPr bwMode="auto">
            <a:xfrm>
              <a:off x="2995" y="3455"/>
              <a:ext cx="48" cy="79"/>
            </a:xfrm>
            <a:custGeom>
              <a:avLst/>
              <a:gdLst>
                <a:gd name="T0" fmla="*/ 48 w 48"/>
                <a:gd name="T1" fmla="*/ 0 h 79"/>
                <a:gd name="T2" fmla="*/ 32 w 48"/>
                <a:gd name="T3" fmla="*/ 8 h 79"/>
                <a:gd name="T4" fmla="*/ 24 w 48"/>
                <a:gd name="T5" fmla="*/ 26 h 79"/>
                <a:gd name="T6" fmla="*/ 16 w 48"/>
                <a:gd name="T7" fmla="*/ 35 h 79"/>
                <a:gd name="T8" fmla="*/ 0 w 48"/>
                <a:gd name="T9" fmla="*/ 35 h 79"/>
                <a:gd name="T10" fmla="*/ 0 w 48"/>
                <a:gd name="T11" fmla="*/ 43 h 79"/>
                <a:gd name="T12" fmla="*/ 0 w 48"/>
                <a:gd name="T13" fmla="*/ 52 h 79"/>
                <a:gd name="T14" fmla="*/ 0 w 48"/>
                <a:gd name="T15" fmla="*/ 70 h 79"/>
                <a:gd name="T16" fmla="*/ 0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48" y="0"/>
                  </a:moveTo>
                  <a:lnTo>
                    <a:pt x="32" y="8"/>
                  </a:lnTo>
                  <a:lnTo>
                    <a:pt x="24" y="26"/>
                  </a:lnTo>
                  <a:lnTo>
                    <a:pt x="16" y="35"/>
                  </a:lnTo>
                  <a:lnTo>
                    <a:pt x="0" y="35"/>
                  </a:lnTo>
                  <a:lnTo>
                    <a:pt x="0" y="43"/>
                  </a:lnTo>
                  <a:lnTo>
                    <a:pt x="0" y="52"/>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76" name="Freeform 1067"/>
            <p:cNvSpPr>
              <a:spLocks/>
            </p:cNvSpPr>
            <p:nvPr/>
          </p:nvSpPr>
          <p:spPr bwMode="auto">
            <a:xfrm>
              <a:off x="2843" y="3481"/>
              <a:ext cx="48" cy="79"/>
            </a:xfrm>
            <a:custGeom>
              <a:avLst/>
              <a:gdLst>
                <a:gd name="T0" fmla="*/ 48 w 48"/>
                <a:gd name="T1" fmla="*/ 0 h 79"/>
                <a:gd name="T2" fmla="*/ 48 w 48"/>
                <a:gd name="T3" fmla="*/ 9 h 79"/>
                <a:gd name="T4" fmla="*/ 40 w 48"/>
                <a:gd name="T5" fmla="*/ 9 h 79"/>
                <a:gd name="T6" fmla="*/ 40 w 48"/>
                <a:gd name="T7" fmla="*/ 17 h 79"/>
                <a:gd name="T8" fmla="*/ 32 w 48"/>
                <a:gd name="T9" fmla="*/ 17 h 79"/>
                <a:gd name="T10" fmla="*/ 32 w 48"/>
                <a:gd name="T11" fmla="*/ 26 h 79"/>
                <a:gd name="T12" fmla="*/ 16 w 48"/>
                <a:gd name="T13" fmla="*/ 26 h 79"/>
                <a:gd name="T14" fmla="*/ 16 w 48"/>
                <a:gd name="T15" fmla="*/ 44 h 79"/>
                <a:gd name="T16" fmla="*/ 8 w 48"/>
                <a:gd name="T17" fmla="*/ 44 h 79"/>
                <a:gd name="T18" fmla="*/ 8 w 48"/>
                <a:gd name="T19" fmla="*/ 53 h 79"/>
                <a:gd name="T20" fmla="*/ 0 w 48"/>
                <a:gd name="T21" fmla="*/ 61 h 79"/>
                <a:gd name="T22" fmla="*/ 8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48" y="0"/>
                  </a:moveTo>
                  <a:lnTo>
                    <a:pt x="48" y="9"/>
                  </a:lnTo>
                  <a:lnTo>
                    <a:pt x="40" y="9"/>
                  </a:lnTo>
                  <a:lnTo>
                    <a:pt x="40" y="17"/>
                  </a:lnTo>
                  <a:lnTo>
                    <a:pt x="32" y="17"/>
                  </a:lnTo>
                  <a:lnTo>
                    <a:pt x="32" y="26"/>
                  </a:lnTo>
                  <a:lnTo>
                    <a:pt x="16" y="26"/>
                  </a:lnTo>
                  <a:lnTo>
                    <a:pt x="16" y="44"/>
                  </a:lnTo>
                  <a:lnTo>
                    <a:pt x="8" y="44"/>
                  </a:lnTo>
                  <a:lnTo>
                    <a:pt x="8" y="53"/>
                  </a:lnTo>
                  <a:lnTo>
                    <a:pt x="0" y="61"/>
                  </a:lnTo>
                  <a:lnTo>
                    <a:pt x="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77" name="Freeform 1068"/>
            <p:cNvSpPr>
              <a:spLocks/>
            </p:cNvSpPr>
            <p:nvPr/>
          </p:nvSpPr>
          <p:spPr bwMode="auto">
            <a:xfrm>
              <a:off x="2795" y="3455"/>
              <a:ext cx="16" cy="114"/>
            </a:xfrm>
            <a:custGeom>
              <a:avLst/>
              <a:gdLst>
                <a:gd name="T0" fmla="*/ 0 w 16"/>
                <a:gd name="T1" fmla="*/ 0 h 114"/>
                <a:gd name="T2" fmla="*/ 0 w 16"/>
                <a:gd name="T3" fmla="*/ 26 h 114"/>
                <a:gd name="T4" fmla="*/ 0 w 16"/>
                <a:gd name="T5" fmla="*/ 35 h 114"/>
                <a:gd name="T6" fmla="*/ 0 w 16"/>
                <a:gd name="T7" fmla="*/ 43 h 114"/>
                <a:gd name="T8" fmla="*/ 0 w 16"/>
                <a:gd name="T9" fmla="*/ 52 h 114"/>
                <a:gd name="T10" fmla="*/ 0 w 16"/>
                <a:gd name="T11" fmla="*/ 70 h 114"/>
                <a:gd name="T12" fmla="*/ 16 w 16"/>
                <a:gd name="T13" fmla="*/ 79 h 114"/>
                <a:gd name="T14" fmla="*/ 16 w 16"/>
                <a:gd name="T15" fmla="*/ 87 h 114"/>
                <a:gd name="T16" fmla="*/ 16 w 16"/>
                <a:gd name="T17" fmla="*/ 105 h 114"/>
                <a:gd name="T18" fmla="*/ 16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0" y="0"/>
                  </a:moveTo>
                  <a:lnTo>
                    <a:pt x="0" y="26"/>
                  </a:lnTo>
                  <a:lnTo>
                    <a:pt x="0" y="35"/>
                  </a:lnTo>
                  <a:lnTo>
                    <a:pt x="0" y="43"/>
                  </a:lnTo>
                  <a:lnTo>
                    <a:pt x="0" y="52"/>
                  </a:lnTo>
                  <a:lnTo>
                    <a:pt x="0" y="70"/>
                  </a:lnTo>
                  <a:lnTo>
                    <a:pt x="16" y="79"/>
                  </a:lnTo>
                  <a:lnTo>
                    <a:pt x="16" y="87"/>
                  </a:lnTo>
                  <a:lnTo>
                    <a:pt x="16" y="105"/>
                  </a:lnTo>
                  <a:lnTo>
                    <a:pt x="16"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78" name="Freeform 1069"/>
            <p:cNvSpPr>
              <a:spLocks/>
            </p:cNvSpPr>
            <p:nvPr/>
          </p:nvSpPr>
          <p:spPr bwMode="auto">
            <a:xfrm>
              <a:off x="2731" y="3463"/>
              <a:ext cx="32" cy="79"/>
            </a:xfrm>
            <a:custGeom>
              <a:avLst/>
              <a:gdLst>
                <a:gd name="T0" fmla="*/ 32 w 32"/>
                <a:gd name="T1" fmla="*/ 0 h 79"/>
                <a:gd name="T2" fmla="*/ 32 w 32"/>
                <a:gd name="T3" fmla="*/ 18 h 79"/>
                <a:gd name="T4" fmla="*/ 24 w 32"/>
                <a:gd name="T5" fmla="*/ 27 h 79"/>
                <a:gd name="T6" fmla="*/ 16 w 32"/>
                <a:gd name="T7" fmla="*/ 27 h 79"/>
                <a:gd name="T8" fmla="*/ 16 w 32"/>
                <a:gd name="T9" fmla="*/ 35 h 79"/>
                <a:gd name="T10" fmla="*/ 0 w 32"/>
                <a:gd name="T11" fmla="*/ 44 h 79"/>
                <a:gd name="T12" fmla="*/ 0 w 32"/>
                <a:gd name="T13" fmla="*/ 62 h 79"/>
                <a:gd name="T14" fmla="*/ 0 w 32"/>
                <a:gd name="T15" fmla="*/ 71 h 79"/>
                <a:gd name="T16" fmla="*/ 0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32" y="0"/>
                  </a:moveTo>
                  <a:lnTo>
                    <a:pt x="32" y="18"/>
                  </a:lnTo>
                  <a:lnTo>
                    <a:pt x="24" y="27"/>
                  </a:lnTo>
                  <a:lnTo>
                    <a:pt x="16" y="27"/>
                  </a:lnTo>
                  <a:lnTo>
                    <a:pt x="16" y="35"/>
                  </a:lnTo>
                  <a:lnTo>
                    <a:pt x="0" y="44"/>
                  </a:lnTo>
                  <a:lnTo>
                    <a:pt x="0" y="62"/>
                  </a:lnTo>
                  <a:lnTo>
                    <a:pt x="0" y="71"/>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79" name="Freeform 1070"/>
            <p:cNvSpPr>
              <a:spLocks/>
            </p:cNvSpPr>
            <p:nvPr/>
          </p:nvSpPr>
          <p:spPr bwMode="auto">
            <a:xfrm>
              <a:off x="2691" y="3446"/>
              <a:ext cx="24" cy="149"/>
            </a:xfrm>
            <a:custGeom>
              <a:avLst/>
              <a:gdLst>
                <a:gd name="T0" fmla="*/ 24 w 24"/>
                <a:gd name="T1" fmla="*/ 0 h 149"/>
                <a:gd name="T2" fmla="*/ 24 w 24"/>
                <a:gd name="T3" fmla="*/ 9 h 149"/>
                <a:gd name="T4" fmla="*/ 24 w 24"/>
                <a:gd name="T5" fmla="*/ 35 h 149"/>
                <a:gd name="T6" fmla="*/ 24 w 24"/>
                <a:gd name="T7" fmla="*/ 44 h 149"/>
                <a:gd name="T8" fmla="*/ 24 w 24"/>
                <a:gd name="T9" fmla="*/ 52 h 149"/>
                <a:gd name="T10" fmla="*/ 16 w 24"/>
                <a:gd name="T11" fmla="*/ 61 h 149"/>
                <a:gd name="T12" fmla="*/ 16 w 24"/>
                <a:gd name="T13" fmla="*/ 88 h 149"/>
                <a:gd name="T14" fmla="*/ 0 w 24"/>
                <a:gd name="T15" fmla="*/ 96 h 149"/>
                <a:gd name="T16" fmla="*/ 0 w 24"/>
                <a:gd name="T17" fmla="*/ 114 h 149"/>
                <a:gd name="T18" fmla="*/ 0 w 24"/>
                <a:gd name="T19" fmla="*/ 123 h 149"/>
                <a:gd name="T20" fmla="*/ 0 w 24"/>
                <a:gd name="T21" fmla="*/ 132 h 149"/>
                <a:gd name="T22" fmla="*/ 16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24" y="0"/>
                  </a:moveTo>
                  <a:lnTo>
                    <a:pt x="24" y="9"/>
                  </a:lnTo>
                  <a:lnTo>
                    <a:pt x="24" y="35"/>
                  </a:lnTo>
                  <a:lnTo>
                    <a:pt x="24" y="44"/>
                  </a:lnTo>
                  <a:lnTo>
                    <a:pt x="24" y="52"/>
                  </a:lnTo>
                  <a:lnTo>
                    <a:pt x="16" y="61"/>
                  </a:lnTo>
                  <a:lnTo>
                    <a:pt x="16" y="88"/>
                  </a:lnTo>
                  <a:lnTo>
                    <a:pt x="0" y="96"/>
                  </a:lnTo>
                  <a:lnTo>
                    <a:pt x="0" y="114"/>
                  </a:lnTo>
                  <a:lnTo>
                    <a:pt x="0" y="123"/>
                  </a:lnTo>
                  <a:lnTo>
                    <a:pt x="0" y="132"/>
                  </a:lnTo>
                  <a:lnTo>
                    <a:pt x="16"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80" name="Freeform 1071"/>
            <p:cNvSpPr>
              <a:spLocks/>
            </p:cNvSpPr>
            <p:nvPr/>
          </p:nvSpPr>
          <p:spPr bwMode="auto">
            <a:xfrm>
              <a:off x="2659" y="3384"/>
              <a:ext cx="72" cy="114"/>
            </a:xfrm>
            <a:custGeom>
              <a:avLst/>
              <a:gdLst>
                <a:gd name="T0" fmla="*/ 72 w 72"/>
                <a:gd name="T1" fmla="*/ 0 h 114"/>
                <a:gd name="T2" fmla="*/ 64 w 72"/>
                <a:gd name="T3" fmla="*/ 9 h 114"/>
                <a:gd name="T4" fmla="*/ 56 w 72"/>
                <a:gd name="T5" fmla="*/ 27 h 114"/>
                <a:gd name="T6" fmla="*/ 48 w 72"/>
                <a:gd name="T7" fmla="*/ 27 h 114"/>
                <a:gd name="T8" fmla="*/ 32 w 72"/>
                <a:gd name="T9" fmla="*/ 35 h 114"/>
                <a:gd name="T10" fmla="*/ 24 w 72"/>
                <a:gd name="T11" fmla="*/ 44 h 114"/>
                <a:gd name="T12" fmla="*/ 16 w 72"/>
                <a:gd name="T13" fmla="*/ 62 h 114"/>
                <a:gd name="T14" fmla="*/ 16 w 72"/>
                <a:gd name="T15" fmla="*/ 71 h 114"/>
                <a:gd name="T16" fmla="*/ 16 w 72"/>
                <a:gd name="T17" fmla="*/ 79 h 114"/>
                <a:gd name="T18" fmla="*/ 16 w 72"/>
                <a:gd name="T19" fmla="*/ 97 h 114"/>
                <a:gd name="T20" fmla="*/ 0 w 72"/>
                <a:gd name="T21" fmla="*/ 106 h 114"/>
                <a:gd name="T22" fmla="*/ 0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72" y="0"/>
                  </a:moveTo>
                  <a:lnTo>
                    <a:pt x="64" y="9"/>
                  </a:lnTo>
                  <a:lnTo>
                    <a:pt x="56" y="27"/>
                  </a:lnTo>
                  <a:lnTo>
                    <a:pt x="48" y="27"/>
                  </a:lnTo>
                  <a:lnTo>
                    <a:pt x="32" y="35"/>
                  </a:lnTo>
                  <a:lnTo>
                    <a:pt x="24" y="44"/>
                  </a:lnTo>
                  <a:lnTo>
                    <a:pt x="16" y="62"/>
                  </a:lnTo>
                  <a:lnTo>
                    <a:pt x="16" y="71"/>
                  </a:lnTo>
                  <a:lnTo>
                    <a:pt x="16" y="79"/>
                  </a:lnTo>
                  <a:lnTo>
                    <a:pt x="16" y="97"/>
                  </a:lnTo>
                  <a:lnTo>
                    <a:pt x="0" y="106"/>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81" name="Freeform 1072"/>
            <p:cNvSpPr>
              <a:spLocks/>
            </p:cNvSpPr>
            <p:nvPr/>
          </p:nvSpPr>
          <p:spPr bwMode="auto">
            <a:xfrm>
              <a:off x="3027" y="3446"/>
              <a:ext cx="48" cy="88"/>
            </a:xfrm>
            <a:custGeom>
              <a:avLst/>
              <a:gdLst>
                <a:gd name="T0" fmla="*/ 0 w 48"/>
                <a:gd name="T1" fmla="*/ 0 h 88"/>
                <a:gd name="T2" fmla="*/ 16 w 48"/>
                <a:gd name="T3" fmla="*/ 0 h 88"/>
                <a:gd name="T4" fmla="*/ 24 w 48"/>
                <a:gd name="T5" fmla="*/ 9 h 88"/>
                <a:gd name="T6" fmla="*/ 24 w 48"/>
                <a:gd name="T7" fmla="*/ 17 h 88"/>
                <a:gd name="T8" fmla="*/ 24 w 48"/>
                <a:gd name="T9" fmla="*/ 35 h 88"/>
                <a:gd name="T10" fmla="*/ 24 w 48"/>
                <a:gd name="T11" fmla="*/ 44 h 88"/>
                <a:gd name="T12" fmla="*/ 32 w 48"/>
                <a:gd name="T13" fmla="*/ 52 h 88"/>
                <a:gd name="T14" fmla="*/ 32 w 48"/>
                <a:gd name="T15" fmla="*/ 61 h 88"/>
                <a:gd name="T16" fmla="*/ 32 w 48"/>
                <a:gd name="T17" fmla="*/ 79 h 88"/>
                <a:gd name="T18" fmla="*/ 32 w 48"/>
                <a:gd name="T19" fmla="*/ 88 h 88"/>
                <a:gd name="T20" fmla="*/ 48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0" y="0"/>
                  </a:moveTo>
                  <a:lnTo>
                    <a:pt x="16" y="0"/>
                  </a:lnTo>
                  <a:lnTo>
                    <a:pt x="24" y="9"/>
                  </a:lnTo>
                  <a:lnTo>
                    <a:pt x="24" y="17"/>
                  </a:lnTo>
                  <a:lnTo>
                    <a:pt x="24" y="35"/>
                  </a:lnTo>
                  <a:lnTo>
                    <a:pt x="24" y="44"/>
                  </a:lnTo>
                  <a:lnTo>
                    <a:pt x="32" y="52"/>
                  </a:lnTo>
                  <a:lnTo>
                    <a:pt x="32" y="61"/>
                  </a:lnTo>
                  <a:lnTo>
                    <a:pt x="32" y="79"/>
                  </a:lnTo>
                  <a:lnTo>
                    <a:pt x="32" y="88"/>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82" name="Freeform 1073"/>
            <p:cNvSpPr>
              <a:spLocks/>
            </p:cNvSpPr>
            <p:nvPr/>
          </p:nvSpPr>
          <p:spPr bwMode="auto">
            <a:xfrm>
              <a:off x="2955" y="3498"/>
              <a:ext cx="40" cy="80"/>
            </a:xfrm>
            <a:custGeom>
              <a:avLst/>
              <a:gdLst>
                <a:gd name="T0" fmla="*/ 40 w 40"/>
                <a:gd name="T1" fmla="*/ 0 h 80"/>
                <a:gd name="T2" fmla="*/ 24 w 40"/>
                <a:gd name="T3" fmla="*/ 0 h 80"/>
                <a:gd name="T4" fmla="*/ 8 w 40"/>
                <a:gd name="T5" fmla="*/ 0 h 80"/>
                <a:gd name="T6" fmla="*/ 8 w 40"/>
                <a:gd name="T7" fmla="*/ 9 h 80"/>
                <a:gd name="T8" fmla="*/ 0 w 40"/>
                <a:gd name="T9" fmla="*/ 27 h 80"/>
                <a:gd name="T10" fmla="*/ 0 w 40"/>
                <a:gd name="T11" fmla="*/ 36 h 80"/>
                <a:gd name="T12" fmla="*/ 0 w 40"/>
                <a:gd name="T13" fmla="*/ 44 h 80"/>
                <a:gd name="T14" fmla="*/ 0 w 40"/>
                <a:gd name="T15" fmla="*/ 62 h 80"/>
                <a:gd name="T16" fmla="*/ 0 w 40"/>
                <a:gd name="T17" fmla="*/ 71 h 80"/>
                <a:gd name="T18" fmla="*/ 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40" y="0"/>
                  </a:moveTo>
                  <a:lnTo>
                    <a:pt x="24" y="0"/>
                  </a:lnTo>
                  <a:lnTo>
                    <a:pt x="8" y="0"/>
                  </a:lnTo>
                  <a:lnTo>
                    <a:pt x="8" y="9"/>
                  </a:lnTo>
                  <a:lnTo>
                    <a:pt x="0" y="27"/>
                  </a:lnTo>
                  <a:lnTo>
                    <a:pt x="0" y="36"/>
                  </a:lnTo>
                  <a:lnTo>
                    <a:pt x="0" y="44"/>
                  </a:lnTo>
                  <a:lnTo>
                    <a:pt x="0" y="62"/>
                  </a:lnTo>
                  <a:lnTo>
                    <a:pt x="0" y="71"/>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83" name="Freeform 1074"/>
            <p:cNvSpPr>
              <a:spLocks/>
            </p:cNvSpPr>
            <p:nvPr/>
          </p:nvSpPr>
          <p:spPr bwMode="auto">
            <a:xfrm>
              <a:off x="2963" y="3411"/>
              <a:ext cx="32" cy="79"/>
            </a:xfrm>
            <a:custGeom>
              <a:avLst/>
              <a:gdLst>
                <a:gd name="T0" fmla="*/ 32 w 32"/>
                <a:gd name="T1" fmla="*/ 8 h 79"/>
                <a:gd name="T2" fmla="*/ 24 w 32"/>
                <a:gd name="T3" fmla="*/ 0 h 79"/>
                <a:gd name="T4" fmla="*/ 24 w 32"/>
                <a:gd name="T5" fmla="*/ 8 h 79"/>
                <a:gd name="T6" fmla="*/ 24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0 w 32"/>
                <a:gd name="T19" fmla="*/ 70 h 79"/>
                <a:gd name="T20" fmla="*/ 0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32" y="8"/>
                  </a:moveTo>
                  <a:lnTo>
                    <a:pt x="24" y="0"/>
                  </a:lnTo>
                  <a:lnTo>
                    <a:pt x="24" y="8"/>
                  </a:lnTo>
                  <a:lnTo>
                    <a:pt x="24" y="17"/>
                  </a:lnTo>
                  <a:lnTo>
                    <a:pt x="16" y="17"/>
                  </a:lnTo>
                  <a:lnTo>
                    <a:pt x="16" y="35"/>
                  </a:lnTo>
                  <a:lnTo>
                    <a:pt x="16" y="44"/>
                  </a:lnTo>
                  <a:lnTo>
                    <a:pt x="16" y="52"/>
                  </a:lnTo>
                  <a:lnTo>
                    <a:pt x="16" y="70"/>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84" name="Freeform 1075"/>
            <p:cNvSpPr>
              <a:spLocks/>
            </p:cNvSpPr>
            <p:nvPr/>
          </p:nvSpPr>
          <p:spPr bwMode="auto">
            <a:xfrm>
              <a:off x="2763" y="3534"/>
              <a:ext cx="48" cy="79"/>
            </a:xfrm>
            <a:custGeom>
              <a:avLst/>
              <a:gdLst>
                <a:gd name="T0" fmla="*/ 48 w 48"/>
                <a:gd name="T1" fmla="*/ 0 h 79"/>
                <a:gd name="T2" fmla="*/ 32 w 48"/>
                <a:gd name="T3" fmla="*/ 8 h 79"/>
                <a:gd name="T4" fmla="*/ 32 w 48"/>
                <a:gd name="T5" fmla="*/ 26 h 79"/>
                <a:gd name="T6" fmla="*/ 24 w 48"/>
                <a:gd name="T7" fmla="*/ 35 h 79"/>
                <a:gd name="T8" fmla="*/ 16 w 48"/>
                <a:gd name="T9" fmla="*/ 35 h 79"/>
                <a:gd name="T10" fmla="*/ 16 w 48"/>
                <a:gd name="T11" fmla="*/ 44 h 79"/>
                <a:gd name="T12" fmla="*/ 0 w 48"/>
                <a:gd name="T13" fmla="*/ 44 h 79"/>
                <a:gd name="T14" fmla="*/ 0 w 48"/>
                <a:gd name="T15" fmla="*/ 61 h 79"/>
                <a:gd name="T16" fmla="*/ 0 w 48"/>
                <a:gd name="T17" fmla="*/ 70 h 79"/>
                <a:gd name="T18" fmla="*/ 0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48" y="0"/>
                  </a:moveTo>
                  <a:lnTo>
                    <a:pt x="32" y="8"/>
                  </a:lnTo>
                  <a:lnTo>
                    <a:pt x="32" y="26"/>
                  </a:lnTo>
                  <a:lnTo>
                    <a:pt x="24" y="35"/>
                  </a:lnTo>
                  <a:lnTo>
                    <a:pt x="16" y="35"/>
                  </a:lnTo>
                  <a:lnTo>
                    <a:pt x="16" y="44"/>
                  </a:lnTo>
                  <a:lnTo>
                    <a:pt x="0" y="44"/>
                  </a:lnTo>
                  <a:lnTo>
                    <a:pt x="0" y="61"/>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85" name="Freeform 1076"/>
            <p:cNvSpPr>
              <a:spLocks/>
            </p:cNvSpPr>
            <p:nvPr/>
          </p:nvSpPr>
          <p:spPr bwMode="auto">
            <a:xfrm>
              <a:off x="2731" y="3455"/>
              <a:ext cx="64" cy="35"/>
            </a:xfrm>
            <a:custGeom>
              <a:avLst/>
              <a:gdLst>
                <a:gd name="T0" fmla="*/ 64 w 64"/>
                <a:gd name="T1" fmla="*/ 0 h 35"/>
                <a:gd name="T2" fmla="*/ 56 w 64"/>
                <a:gd name="T3" fmla="*/ 0 h 35"/>
                <a:gd name="T4" fmla="*/ 48 w 64"/>
                <a:gd name="T5" fmla="*/ 0 h 35"/>
                <a:gd name="T6" fmla="*/ 32 w 64"/>
                <a:gd name="T7" fmla="*/ 0 h 35"/>
                <a:gd name="T8" fmla="*/ 32 w 64"/>
                <a:gd name="T9" fmla="*/ 8 h 35"/>
                <a:gd name="T10" fmla="*/ 24 w 64"/>
                <a:gd name="T11" fmla="*/ 8 h 35"/>
                <a:gd name="T12" fmla="*/ 16 w 64"/>
                <a:gd name="T13" fmla="*/ 26 h 35"/>
                <a:gd name="T14" fmla="*/ 0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64" y="0"/>
                  </a:moveTo>
                  <a:lnTo>
                    <a:pt x="56" y="0"/>
                  </a:lnTo>
                  <a:lnTo>
                    <a:pt x="48" y="0"/>
                  </a:lnTo>
                  <a:lnTo>
                    <a:pt x="32" y="0"/>
                  </a:lnTo>
                  <a:lnTo>
                    <a:pt x="32" y="8"/>
                  </a:lnTo>
                  <a:lnTo>
                    <a:pt x="24" y="8"/>
                  </a:lnTo>
                  <a:lnTo>
                    <a:pt x="16"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86" name="Freeform 1077"/>
            <p:cNvSpPr>
              <a:spLocks/>
            </p:cNvSpPr>
            <p:nvPr/>
          </p:nvSpPr>
          <p:spPr bwMode="auto">
            <a:xfrm>
              <a:off x="2811" y="3455"/>
              <a:ext cx="16" cy="123"/>
            </a:xfrm>
            <a:custGeom>
              <a:avLst/>
              <a:gdLst>
                <a:gd name="T0" fmla="*/ 0 w 16"/>
                <a:gd name="T1" fmla="*/ 0 h 123"/>
                <a:gd name="T2" fmla="*/ 0 w 16"/>
                <a:gd name="T3" fmla="*/ 35 h 123"/>
                <a:gd name="T4" fmla="*/ 0 w 16"/>
                <a:gd name="T5" fmla="*/ 43 h 123"/>
                <a:gd name="T6" fmla="*/ 0 w 16"/>
                <a:gd name="T7" fmla="*/ 70 h 123"/>
                <a:gd name="T8" fmla="*/ 8 w 16"/>
                <a:gd name="T9" fmla="*/ 70 h 123"/>
                <a:gd name="T10" fmla="*/ 8 w 16"/>
                <a:gd name="T11" fmla="*/ 79 h 123"/>
                <a:gd name="T12" fmla="*/ 8 w 16"/>
                <a:gd name="T13" fmla="*/ 87 h 123"/>
                <a:gd name="T14" fmla="*/ 8 w 16"/>
                <a:gd name="T15" fmla="*/ 105 h 123"/>
                <a:gd name="T16" fmla="*/ 16 w 16"/>
                <a:gd name="T17" fmla="*/ 114 h 123"/>
                <a:gd name="T18" fmla="*/ 16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0" y="0"/>
                  </a:moveTo>
                  <a:lnTo>
                    <a:pt x="0" y="35"/>
                  </a:lnTo>
                  <a:lnTo>
                    <a:pt x="0" y="43"/>
                  </a:lnTo>
                  <a:lnTo>
                    <a:pt x="0" y="70"/>
                  </a:lnTo>
                  <a:lnTo>
                    <a:pt x="8" y="70"/>
                  </a:lnTo>
                  <a:lnTo>
                    <a:pt x="8" y="79"/>
                  </a:lnTo>
                  <a:lnTo>
                    <a:pt x="8" y="87"/>
                  </a:lnTo>
                  <a:lnTo>
                    <a:pt x="8" y="105"/>
                  </a:lnTo>
                  <a:lnTo>
                    <a:pt x="16" y="114"/>
                  </a:lnTo>
                  <a:lnTo>
                    <a:pt x="16"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87" name="Freeform 1078"/>
            <p:cNvSpPr>
              <a:spLocks/>
            </p:cNvSpPr>
            <p:nvPr/>
          </p:nvSpPr>
          <p:spPr bwMode="auto">
            <a:xfrm>
              <a:off x="2843" y="3481"/>
              <a:ext cx="16" cy="61"/>
            </a:xfrm>
            <a:custGeom>
              <a:avLst/>
              <a:gdLst>
                <a:gd name="T0" fmla="*/ 16 w 16"/>
                <a:gd name="T1" fmla="*/ 0 h 61"/>
                <a:gd name="T2" fmla="*/ 8 w 16"/>
                <a:gd name="T3" fmla="*/ 9 h 61"/>
                <a:gd name="T4" fmla="*/ 0 w 16"/>
                <a:gd name="T5" fmla="*/ 17 h 61"/>
                <a:gd name="T6" fmla="*/ 0 w 16"/>
                <a:gd name="T7" fmla="*/ 26 h 61"/>
                <a:gd name="T8" fmla="*/ 0 w 16"/>
                <a:gd name="T9" fmla="*/ 44 h 61"/>
                <a:gd name="T10" fmla="*/ 0 w 16"/>
                <a:gd name="T11" fmla="*/ 53 h 61"/>
                <a:gd name="T12" fmla="*/ 0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16" y="0"/>
                  </a:moveTo>
                  <a:lnTo>
                    <a:pt x="8" y="9"/>
                  </a:lnTo>
                  <a:lnTo>
                    <a:pt x="0" y="17"/>
                  </a:lnTo>
                  <a:lnTo>
                    <a:pt x="0" y="26"/>
                  </a:lnTo>
                  <a:lnTo>
                    <a:pt x="0" y="44"/>
                  </a:lnTo>
                  <a:lnTo>
                    <a:pt x="0" y="53"/>
                  </a:lnTo>
                  <a:lnTo>
                    <a:pt x="0"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88" name="Freeform 1079"/>
            <p:cNvSpPr>
              <a:spLocks/>
            </p:cNvSpPr>
            <p:nvPr/>
          </p:nvSpPr>
          <p:spPr bwMode="auto">
            <a:xfrm>
              <a:off x="2875" y="3507"/>
              <a:ext cx="16" cy="88"/>
            </a:xfrm>
            <a:custGeom>
              <a:avLst/>
              <a:gdLst>
                <a:gd name="T0" fmla="*/ 0 w 16"/>
                <a:gd name="T1" fmla="*/ 0 h 88"/>
                <a:gd name="T2" fmla="*/ 0 w 16"/>
                <a:gd name="T3" fmla="*/ 27 h 88"/>
                <a:gd name="T4" fmla="*/ 8 w 16"/>
                <a:gd name="T5" fmla="*/ 35 h 88"/>
                <a:gd name="T6" fmla="*/ 8 w 16"/>
                <a:gd name="T7" fmla="*/ 53 h 88"/>
                <a:gd name="T8" fmla="*/ 16 w 16"/>
                <a:gd name="T9" fmla="*/ 62 h 88"/>
                <a:gd name="T10" fmla="*/ 16 w 16"/>
                <a:gd name="T11" fmla="*/ 71 h 88"/>
                <a:gd name="T12" fmla="*/ 16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0" y="0"/>
                  </a:moveTo>
                  <a:lnTo>
                    <a:pt x="0" y="27"/>
                  </a:lnTo>
                  <a:lnTo>
                    <a:pt x="8" y="35"/>
                  </a:lnTo>
                  <a:lnTo>
                    <a:pt x="8" y="53"/>
                  </a:lnTo>
                  <a:lnTo>
                    <a:pt x="16" y="62"/>
                  </a:lnTo>
                  <a:lnTo>
                    <a:pt x="16" y="71"/>
                  </a:lnTo>
                  <a:lnTo>
                    <a:pt x="16"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89" name="Freeform 1080"/>
            <p:cNvSpPr>
              <a:spLocks/>
            </p:cNvSpPr>
            <p:nvPr/>
          </p:nvSpPr>
          <p:spPr bwMode="auto">
            <a:xfrm>
              <a:off x="2915" y="3455"/>
              <a:ext cx="16" cy="123"/>
            </a:xfrm>
            <a:custGeom>
              <a:avLst/>
              <a:gdLst>
                <a:gd name="T0" fmla="*/ 8 w 16"/>
                <a:gd name="T1" fmla="*/ 0 h 123"/>
                <a:gd name="T2" fmla="*/ 8 w 16"/>
                <a:gd name="T3" fmla="*/ 8 h 123"/>
                <a:gd name="T4" fmla="*/ 0 w 16"/>
                <a:gd name="T5" fmla="*/ 26 h 123"/>
                <a:gd name="T6" fmla="*/ 0 w 16"/>
                <a:gd name="T7" fmla="*/ 35 h 123"/>
                <a:gd name="T8" fmla="*/ 8 w 16"/>
                <a:gd name="T9" fmla="*/ 43 h 123"/>
                <a:gd name="T10" fmla="*/ 8 w 16"/>
                <a:gd name="T11" fmla="*/ 52 h 123"/>
                <a:gd name="T12" fmla="*/ 8 w 16"/>
                <a:gd name="T13" fmla="*/ 70 h 123"/>
                <a:gd name="T14" fmla="*/ 8 w 16"/>
                <a:gd name="T15" fmla="*/ 79 h 123"/>
                <a:gd name="T16" fmla="*/ 16 w 16"/>
                <a:gd name="T17" fmla="*/ 87 h 123"/>
                <a:gd name="T18" fmla="*/ 16 w 16"/>
                <a:gd name="T19" fmla="*/ 105 h 123"/>
                <a:gd name="T20" fmla="*/ 16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0" y="26"/>
                  </a:lnTo>
                  <a:lnTo>
                    <a:pt x="0" y="35"/>
                  </a:lnTo>
                  <a:lnTo>
                    <a:pt x="8" y="43"/>
                  </a:lnTo>
                  <a:lnTo>
                    <a:pt x="8" y="52"/>
                  </a:lnTo>
                  <a:lnTo>
                    <a:pt x="8" y="70"/>
                  </a:lnTo>
                  <a:lnTo>
                    <a:pt x="8" y="79"/>
                  </a:lnTo>
                  <a:lnTo>
                    <a:pt x="16" y="87"/>
                  </a:lnTo>
                  <a:lnTo>
                    <a:pt x="16" y="105"/>
                  </a:lnTo>
                  <a:lnTo>
                    <a:pt x="16"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90" name="Freeform 1081"/>
            <p:cNvSpPr>
              <a:spLocks/>
            </p:cNvSpPr>
            <p:nvPr/>
          </p:nvSpPr>
          <p:spPr bwMode="auto">
            <a:xfrm>
              <a:off x="3011" y="3490"/>
              <a:ext cx="40" cy="105"/>
            </a:xfrm>
            <a:custGeom>
              <a:avLst/>
              <a:gdLst>
                <a:gd name="T0" fmla="*/ 8 w 40"/>
                <a:gd name="T1" fmla="*/ 0 h 105"/>
                <a:gd name="T2" fmla="*/ 0 w 40"/>
                <a:gd name="T3" fmla="*/ 8 h 105"/>
                <a:gd name="T4" fmla="*/ 8 w 40"/>
                <a:gd name="T5" fmla="*/ 17 h 105"/>
                <a:gd name="T6" fmla="*/ 16 w 40"/>
                <a:gd name="T7" fmla="*/ 35 h 105"/>
                <a:gd name="T8" fmla="*/ 32 w 40"/>
                <a:gd name="T9" fmla="*/ 44 h 105"/>
                <a:gd name="T10" fmla="*/ 32 w 40"/>
                <a:gd name="T11" fmla="*/ 52 h 105"/>
                <a:gd name="T12" fmla="*/ 40 w 40"/>
                <a:gd name="T13" fmla="*/ 70 h 105"/>
                <a:gd name="T14" fmla="*/ 40 w 40"/>
                <a:gd name="T15" fmla="*/ 79 h 105"/>
                <a:gd name="T16" fmla="*/ 40 w 40"/>
                <a:gd name="T17" fmla="*/ 88 h 105"/>
                <a:gd name="T18" fmla="*/ 4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8" y="0"/>
                  </a:moveTo>
                  <a:lnTo>
                    <a:pt x="0" y="8"/>
                  </a:lnTo>
                  <a:lnTo>
                    <a:pt x="8" y="17"/>
                  </a:lnTo>
                  <a:lnTo>
                    <a:pt x="16" y="35"/>
                  </a:lnTo>
                  <a:lnTo>
                    <a:pt x="32" y="44"/>
                  </a:lnTo>
                  <a:lnTo>
                    <a:pt x="32" y="52"/>
                  </a:lnTo>
                  <a:lnTo>
                    <a:pt x="40" y="70"/>
                  </a:lnTo>
                  <a:lnTo>
                    <a:pt x="40" y="79"/>
                  </a:lnTo>
                  <a:lnTo>
                    <a:pt x="40" y="88"/>
                  </a:lnTo>
                  <a:lnTo>
                    <a:pt x="4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91" name="Freeform 1082"/>
            <p:cNvSpPr>
              <a:spLocks/>
            </p:cNvSpPr>
            <p:nvPr/>
          </p:nvSpPr>
          <p:spPr bwMode="auto">
            <a:xfrm>
              <a:off x="3051" y="3463"/>
              <a:ext cx="64" cy="115"/>
            </a:xfrm>
            <a:custGeom>
              <a:avLst/>
              <a:gdLst>
                <a:gd name="T0" fmla="*/ 0 w 64"/>
                <a:gd name="T1" fmla="*/ 0 h 115"/>
                <a:gd name="T2" fmla="*/ 8 w 64"/>
                <a:gd name="T3" fmla="*/ 18 h 115"/>
                <a:gd name="T4" fmla="*/ 8 w 64"/>
                <a:gd name="T5" fmla="*/ 27 h 115"/>
                <a:gd name="T6" fmla="*/ 24 w 64"/>
                <a:gd name="T7" fmla="*/ 27 h 115"/>
                <a:gd name="T8" fmla="*/ 32 w 64"/>
                <a:gd name="T9" fmla="*/ 27 h 115"/>
                <a:gd name="T10" fmla="*/ 32 w 64"/>
                <a:gd name="T11" fmla="*/ 35 h 115"/>
                <a:gd name="T12" fmla="*/ 32 w 64"/>
                <a:gd name="T13" fmla="*/ 44 h 115"/>
                <a:gd name="T14" fmla="*/ 40 w 64"/>
                <a:gd name="T15" fmla="*/ 62 h 115"/>
                <a:gd name="T16" fmla="*/ 48 w 64"/>
                <a:gd name="T17" fmla="*/ 71 h 115"/>
                <a:gd name="T18" fmla="*/ 48 w 64"/>
                <a:gd name="T19" fmla="*/ 79 h 115"/>
                <a:gd name="T20" fmla="*/ 48 w 64"/>
                <a:gd name="T21" fmla="*/ 97 h 115"/>
                <a:gd name="T22" fmla="*/ 64 w 64"/>
                <a:gd name="T23" fmla="*/ 97 h 115"/>
                <a:gd name="T24" fmla="*/ 64 w 64"/>
                <a:gd name="T25" fmla="*/ 106 h 115"/>
                <a:gd name="T26" fmla="*/ 64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0" y="0"/>
                  </a:moveTo>
                  <a:lnTo>
                    <a:pt x="8" y="18"/>
                  </a:lnTo>
                  <a:lnTo>
                    <a:pt x="8" y="27"/>
                  </a:lnTo>
                  <a:lnTo>
                    <a:pt x="24" y="27"/>
                  </a:lnTo>
                  <a:lnTo>
                    <a:pt x="32" y="27"/>
                  </a:lnTo>
                  <a:lnTo>
                    <a:pt x="32" y="35"/>
                  </a:lnTo>
                  <a:lnTo>
                    <a:pt x="32" y="44"/>
                  </a:lnTo>
                  <a:lnTo>
                    <a:pt x="40" y="62"/>
                  </a:lnTo>
                  <a:lnTo>
                    <a:pt x="48" y="71"/>
                  </a:lnTo>
                  <a:lnTo>
                    <a:pt x="48" y="79"/>
                  </a:lnTo>
                  <a:lnTo>
                    <a:pt x="48" y="97"/>
                  </a:lnTo>
                  <a:lnTo>
                    <a:pt x="64" y="97"/>
                  </a:lnTo>
                  <a:lnTo>
                    <a:pt x="64" y="106"/>
                  </a:lnTo>
                  <a:lnTo>
                    <a:pt x="64"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92" name="Freeform 1083"/>
            <p:cNvSpPr>
              <a:spLocks/>
            </p:cNvSpPr>
            <p:nvPr/>
          </p:nvSpPr>
          <p:spPr bwMode="auto">
            <a:xfrm>
              <a:off x="2659" y="3507"/>
              <a:ext cx="48" cy="88"/>
            </a:xfrm>
            <a:custGeom>
              <a:avLst/>
              <a:gdLst>
                <a:gd name="T0" fmla="*/ 48 w 48"/>
                <a:gd name="T1" fmla="*/ 0 h 88"/>
                <a:gd name="T2" fmla="*/ 48 w 48"/>
                <a:gd name="T3" fmla="*/ 18 h 88"/>
                <a:gd name="T4" fmla="*/ 48 w 48"/>
                <a:gd name="T5" fmla="*/ 27 h 88"/>
                <a:gd name="T6" fmla="*/ 32 w 48"/>
                <a:gd name="T7" fmla="*/ 27 h 88"/>
                <a:gd name="T8" fmla="*/ 32 w 48"/>
                <a:gd name="T9" fmla="*/ 35 h 88"/>
                <a:gd name="T10" fmla="*/ 24 w 48"/>
                <a:gd name="T11" fmla="*/ 35 h 88"/>
                <a:gd name="T12" fmla="*/ 16 w 48"/>
                <a:gd name="T13" fmla="*/ 53 h 88"/>
                <a:gd name="T14" fmla="*/ 0 w 48"/>
                <a:gd name="T15" fmla="*/ 62 h 88"/>
                <a:gd name="T16" fmla="*/ 0 w 48"/>
                <a:gd name="T17" fmla="*/ 71 h 88"/>
                <a:gd name="T18" fmla="*/ 0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48" y="0"/>
                  </a:moveTo>
                  <a:lnTo>
                    <a:pt x="48" y="18"/>
                  </a:lnTo>
                  <a:lnTo>
                    <a:pt x="48" y="27"/>
                  </a:lnTo>
                  <a:lnTo>
                    <a:pt x="32" y="27"/>
                  </a:lnTo>
                  <a:lnTo>
                    <a:pt x="32" y="35"/>
                  </a:lnTo>
                  <a:lnTo>
                    <a:pt x="24" y="35"/>
                  </a:lnTo>
                  <a:lnTo>
                    <a:pt x="16"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93" name="Freeform 1084"/>
            <p:cNvSpPr>
              <a:spLocks/>
            </p:cNvSpPr>
            <p:nvPr/>
          </p:nvSpPr>
          <p:spPr bwMode="auto">
            <a:xfrm>
              <a:off x="2683" y="3314"/>
              <a:ext cx="64" cy="53"/>
            </a:xfrm>
            <a:custGeom>
              <a:avLst/>
              <a:gdLst>
                <a:gd name="T0" fmla="*/ 64 w 64"/>
                <a:gd name="T1" fmla="*/ 0 h 53"/>
                <a:gd name="T2" fmla="*/ 40 w 64"/>
                <a:gd name="T3" fmla="*/ 17 h 53"/>
                <a:gd name="T4" fmla="*/ 32 w 64"/>
                <a:gd name="T5" fmla="*/ 17 h 53"/>
                <a:gd name="T6" fmla="*/ 24 w 64"/>
                <a:gd name="T7" fmla="*/ 17 h 53"/>
                <a:gd name="T8" fmla="*/ 8 w 64"/>
                <a:gd name="T9" fmla="*/ 17 h 53"/>
                <a:gd name="T10" fmla="*/ 0 w 64"/>
                <a:gd name="T11" fmla="*/ 26 h 53"/>
                <a:gd name="T12" fmla="*/ 0 w 64"/>
                <a:gd name="T13" fmla="*/ 35 h 53"/>
                <a:gd name="T14" fmla="*/ 0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64" y="0"/>
                  </a:moveTo>
                  <a:lnTo>
                    <a:pt x="40" y="17"/>
                  </a:lnTo>
                  <a:lnTo>
                    <a:pt x="32" y="17"/>
                  </a:lnTo>
                  <a:lnTo>
                    <a:pt x="24" y="17"/>
                  </a:lnTo>
                  <a:lnTo>
                    <a:pt x="8" y="17"/>
                  </a:lnTo>
                  <a:lnTo>
                    <a:pt x="0" y="26"/>
                  </a:lnTo>
                  <a:lnTo>
                    <a:pt x="0" y="35"/>
                  </a:lnTo>
                  <a:lnTo>
                    <a:pt x="0"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94" name="Freeform 1085"/>
            <p:cNvSpPr>
              <a:spLocks/>
            </p:cNvSpPr>
            <p:nvPr/>
          </p:nvSpPr>
          <p:spPr bwMode="auto">
            <a:xfrm>
              <a:off x="2963" y="3314"/>
              <a:ext cx="96" cy="35"/>
            </a:xfrm>
            <a:custGeom>
              <a:avLst/>
              <a:gdLst>
                <a:gd name="T0" fmla="*/ 0 w 96"/>
                <a:gd name="T1" fmla="*/ 0 h 35"/>
                <a:gd name="T2" fmla="*/ 16 w 96"/>
                <a:gd name="T3" fmla="*/ 0 h 35"/>
                <a:gd name="T4" fmla="*/ 24 w 96"/>
                <a:gd name="T5" fmla="*/ 0 h 35"/>
                <a:gd name="T6" fmla="*/ 32 w 96"/>
                <a:gd name="T7" fmla="*/ 0 h 35"/>
                <a:gd name="T8" fmla="*/ 48 w 96"/>
                <a:gd name="T9" fmla="*/ 0 h 35"/>
                <a:gd name="T10" fmla="*/ 56 w 96"/>
                <a:gd name="T11" fmla="*/ 0 h 35"/>
                <a:gd name="T12" fmla="*/ 64 w 96"/>
                <a:gd name="T13" fmla="*/ 0 h 35"/>
                <a:gd name="T14" fmla="*/ 80 w 96"/>
                <a:gd name="T15" fmla="*/ 17 h 35"/>
                <a:gd name="T16" fmla="*/ 88 w 96"/>
                <a:gd name="T17" fmla="*/ 26 h 35"/>
                <a:gd name="T18" fmla="*/ 96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0" y="0"/>
                  </a:moveTo>
                  <a:lnTo>
                    <a:pt x="16" y="0"/>
                  </a:lnTo>
                  <a:lnTo>
                    <a:pt x="24" y="0"/>
                  </a:lnTo>
                  <a:lnTo>
                    <a:pt x="32" y="0"/>
                  </a:lnTo>
                  <a:lnTo>
                    <a:pt x="48" y="0"/>
                  </a:lnTo>
                  <a:lnTo>
                    <a:pt x="56" y="0"/>
                  </a:lnTo>
                  <a:lnTo>
                    <a:pt x="64" y="0"/>
                  </a:lnTo>
                  <a:lnTo>
                    <a:pt x="80" y="17"/>
                  </a:lnTo>
                  <a:lnTo>
                    <a:pt x="88" y="26"/>
                  </a:lnTo>
                  <a:lnTo>
                    <a:pt x="96"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95" name="Freeform 1086"/>
            <p:cNvSpPr>
              <a:spLocks/>
            </p:cNvSpPr>
            <p:nvPr/>
          </p:nvSpPr>
          <p:spPr bwMode="auto">
            <a:xfrm>
              <a:off x="2947" y="3296"/>
              <a:ext cx="112" cy="44"/>
            </a:xfrm>
            <a:custGeom>
              <a:avLst/>
              <a:gdLst>
                <a:gd name="T0" fmla="*/ 0 w 112"/>
                <a:gd name="T1" fmla="*/ 0 h 44"/>
                <a:gd name="T2" fmla="*/ 8 w 112"/>
                <a:gd name="T3" fmla="*/ 0 h 44"/>
                <a:gd name="T4" fmla="*/ 16 w 112"/>
                <a:gd name="T5" fmla="*/ 0 h 44"/>
                <a:gd name="T6" fmla="*/ 32 w 112"/>
                <a:gd name="T7" fmla="*/ 0 h 44"/>
                <a:gd name="T8" fmla="*/ 40 w 112"/>
                <a:gd name="T9" fmla="*/ 0 h 44"/>
                <a:gd name="T10" fmla="*/ 48 w 112"/>
                <a:gd name="T11" fmla="*/ 0 h 44"/>
                <a:gd name="T12" fmla="*/ 64 w 112"/>
                <a:gd name="T13" fmla="*/ 0 h 44"/>
                <a:gd name="T14" fmla="*/ 72 w 112"/>
                <a:gd name="T15" fmla="*/ 9 h 44"/>
                <a:gd name="T16" fmla="*/ 80 w 112"/>
                <a:gd name="T17" fmla="*/ 9 h 44"/>
                <a:gd name="T18" fmla="*/ 80 w 112"/>
                <a:gd name="T19" fmla="*/ 18 h 44"/>
                <a:gd name="T20" fmla="*/ 96 w 112"/>
                <a:gd name="T21" fmla="*/ 18 h 44"/>
                <a:gd name="T22" fmla="*/ 104 w 112"/>
                <a:gd name="T23" fmla="*/ 35 h 44"/>
                <a:gd name="T24" fmla="*/ 112 w 112"/>
                <a:gd name="T25" fmla="*/ 35 h 44"/>
                <a:gd name="T26" fmla="*/ 112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0" y="0"/>
                  </a:moveTo>
                  <a:lnTo>
                    <a:pt x="8" y="0"/>
                  </a:lnTo>
                  <a:lnTo>
                    <a:pt x="16" y="0"/>
                  </a:lnTo>
                  <a:lnTo>
                    <a:pt x="32" y="0"/>
                  </a:lnTo>
                  <a:lnTo>
                    <a:pt x="40" y="0"/>
                  </a:lnTo>
                  <a:lnTo>
                    <a:pt x="48" y="0"/>
                  </a:lnTo>
                  <a:lnTo>
                    <a:pt x="64" y="0"/>
                  </a:lnTo>
                  <a:lnTo>
                    <a:pt x="72" y="9"/>
                  </a:lnTo>
                  <a:lnTo>
                    <a:pt x="80" y="9"/>
                  </a:lnTo>
                  <a:lnTo>
                    <a:pt x="80" y="18"/>
                  </a:lnTo>
                  <a:lnTo>
                    <a:pt x="96" y="18"/>
                  </a:lnTo>
                  <a:lnTo>
                    <a:pt x="104" y="35"/>
                  </a:lnTo>
                  <a:lnTo>
                    <a:pt x="112" y="35"/>
                  </a:lnTo>
                  <a:lnTo>
                    <a:pt x="112"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96" name="Freeform 1087"/>
            <p:cNvSpPr>
              <a:spLocks/>
            </p:cNvSpPr>
            <p:nvPr/>
          </p:nvSpPr>
          <p:spPr bwMode="auto">
            <a:xfrm>
              <a:off x="3027" y="3375"/>
              <a:ext cx="64" cy="71"/>
            </a:xfrm>
            <a:custGeom>
              <a:avLst/>
              <a:gdLst>
                <a:gd name="T0" fmla="*/ 0 w 64"/>
                <a:gd name="T1" fmla="*/ 0 h 71"/>
                <a:gd name="T2" fmla="*/ 16 w 64"/>
                <a:gd name="T3" fmla="*/ 0 h 71"/>
                <a:gd name="T4" fmla="*/ 24 w 64"/>
                <a:gd name="T5" fmla="*/ 9 h 71"/>
                <a:gd name="T6" fmla="*/ 32 w 64"/>
                <a:gd name="T7" fmla="*/ 18 h 71"/>
                <a:gd name="T8" fmla="*/ 32 w 64"/>
                <a:gd name="T9" fmla="*/ 36 h 71"/>
                <a:gd name="T10" fmla="*/ 48 w 64"/>
                <a:gd name="T11" fmla="*/ 44 h 71"/>
                <a:gd name="T12" fmla="*/ 48 w 64"/>
                <a:gd name="T13" fmla="*/ 53 h 71"/>
                <a:gd name="T14" fmla="*/ 56 w 64"/>
                <a:gd name="T15" fmla="*/ 53 h 71"/>
                <a:gd name="T16" fmla="*/ 64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0" y="0"/>
                  </a:moveTo>
                  <a:lnTo>
                    <a:pt x="16" y="0"/>
                  </a:lnTo>
                  <a:lnTo>
                    <a:pt x="24" y="9"/>
                  </a:lnTo>
                  <a:lnTo>
                    <a:pt x="32" y="18"/>
                  </a:lnTo>
                  <a:lnTo>
                    <a:pt x="32" y="36"/>
                  </a:lnTo>
                  <a:lnTo>
                    <a:pt x="48" y="44"/>
                  </a:lnTo>
                  <a:lnTo>
                    <a:pt x="48" y="53"/>
                  </a:lnTo>
                  <a:lnTo>
                    <a:pt x="56" y="53"/>
                  </a:lnTo>
                  <a:lnTo>
                    <a:pt x="64"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97" name="Freeform 1088"/>
            <p:cNvSpPr>
              <a:spLocks/>
            </p:cNvSpPr>
            <p:nvPr/>
          </p:nvSpPr>
          <p:spPr bwMode="auto">
            <a:xfrm>
              <a:off x="3051" y="3455"/>
              <a:ext cx="96" cy="43"/>
            </a:xfrm>
            <a:custGeom>
              <a:avLst/>
              <a:gdLst>
                <a:gd name="T0" fmla="*/ 0 w 96"/>
                <a:gd name="T1" fmla="*/ 0 h 43"/>
                <a:gd name="T2" fmla="*/ 8 w 96"/>
                <a:gd name="T3" fmla="*/ 0 h 43"/>
                <a:gd name="T4" fmla="*/ 24 w 96"/>
                <a:gd name="T5" fmla="*/ 8 h 43"/>
                <a:gd name="T6" fmla="*/ 32 w 96"/>
                <a:gd name="T7" fmla="*/ 8 h 43"/>
                <a:gd name="T8" fmla="*/ 40 w 96"/>
                <a:gd name="T9" fmla="*/ 26 h 43"/>
                <a:gd name="T10" fmla="*/ 48 w 96"/>
                <a:gd name="T11" fmla="*/ 26 h 43"/>
                <a:gd name="T12" fmla="*/ 64 w 96"/>
                <a:gd name="T13" fmla="*/ 26 h 43"/>
                <a:gd name="T14" fmla="*/ 72 w 96"/>
                <a:gd name="T15" fmla="*/ 26 h 43"/>
                <a:gd name="T16" fmla="*/ 80 w 96"/>
                <a:gd name="T17" fmla="*/ 35 h 43"/>
                <a:gd name="T18" fmla="*/ 96 w 96"/>
                <a:gd name="T19" fmla="*/ 35 h 43"/>
                <a:gd name="T20" fmla="*/ 96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0" y="0"/>
                  </a:moveTo>
                  <a:lnTo>
                    <a:pt x="8" y="0"/>
                  </a:lnTo>
                  <a:lnTo>
                    <a:pt x="24" y="8"/>
                  </a:lnTo>
                  <a:lnTo>
                    <a:pt x="32" y="8"/>
                  </a:lnTo>
                  <a:lnTo>
                    <a:pt x="40" y="26"/>
                  </a:lnTo>
                  <a:lnTo>
                    <a:pt x="48" y="26"/>
                  </a:lnTo>
                  <a:lnTo>
                    <a:pt x="64" y="26"/>
                  </a:lnTo>
                  <a:lnTo>
                    <a:pt x="72" y="26"/>
                  </a:lnTo>
                  <a:lnTo>
                    <a:pt x="80" y="35"/>
                  </a:lnTo>
                  <a:lnTo>
                    <a:pt x="96" y="35"/>
                  </a:lnTo>
                  <a:lnTo>
                    <a:pt x="96"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8582" name="Group 1089"/>
          <p:cNvGrpSpPr>
            <a:grpSpLocks/>
          </p:cNvGrpSpPr>
          <p:nvPr/>
        </p:nvGrpSpPr>
        <p:grpSpPr bwMode="auto">
          <a:xfrm>
            <a:off x="7770813" y="2395538"/>
            <a:ext cx="774700" cy="725487"/>
            <a:chOff x="2611" y="2760"/>
            <a:chExt cx="488" cy="457"/>
          </a:xfrm>
        </p:grpSpPr>
        <p:sp>
          <p:nvSpPr>
            <p:cNvPr id="109039" name="Freeform 1090"/>
            <p:cNvSpPr>
              <a:spLocks/>
            </p:cNvSpPr>
            <p:nvPr/>
          </p:nvSpPr>
          <p:spPr bwMode="auto">
            <a:xfrm>
              <a:off x="2859" y="3006"/>
              <a:ext cx="240" cy="211"/>
            </a:xfrm>
            <a:custGeom>
              <a:avLst/>
              <a:gdLst>
                <a:gd name="T0" fmla="*/ 0 w 240"/>
                <a:gd name="T1" fmla="*/ 211 h 211"/>
                <a:gd name="T2" fmla="*/ 0 w 240"/>
                <a:gd name="T3" fmla="*/ 194 h 211"/>
                <a:gd name="T4" fmla="*/ 0 w 240"/>
                <a:gd name="T5" fmla="*/ 194 h 211"/>
                <a:gd name="T6" fmla="*/ 0 w 240"/>
                <a:gd name="T7" fmla="*/ 194 h 211"/>
                <a:gd name="T8" fmla="*/ 0 w 240"/>
                <a:gd name="T9" fmla="*/ 185 h 211"/>
                <a:gd name="T10" fmla="*/ 16 w 240"/>
                <a:gd name="T11" fmla="*/ 176 h 211"/>
                <a:gd name="T12" fmla="*/ 16 w 240"/>
                <a:gd name="T13" fmla="*/ 158 h 211"/>
                <a:gd name="T14" fmla="*/ 16 w 240"/>
                <a:gd name="T15" fmla="*/ 150 h 211"/>
                <a:gd name="T16" fmla="*/ 24 w 240"/>
                <a:gd name="T17" fmla="*/ 141 h 211"/>
                <a:gd name="T18" fmla="*/ 32 w 240"/>
                <a:gd name="T19" fmla="*/ 123 h 211"/>
                <a:gd name="T20" fmla="*/ 32 w 240"/>
                <a:gd name="T21" fmla="*/ 114 h 211"/>
                <a:gd name="T22" fmla="*/ 48 w 240"/>
                <a:gd name="T23" fmla="*/ 106 h 211"/>
                <a:gd name="T24" fmla="*/ 56 w 240"/>
                <a:gd name="T25" fmla="*/ 97 h 211"/>
                <a:gd name="T26" fmla="*/ 64 w 240"/>
                <a:gd name="T27" fmla="*/ 79 h 211"/>
                <a:gd name="T28" fmla="*/ 64 w 240"/>
                <a:gd name="T29" fmla="*/ 71 h 211"/>
                <a:gd name="T30" fmla="*/ 72 w 240"/>
                <a:gd name="T31" fmla="*/ 71 h 211"/>
                <a:gd name="T32" fmla="*/ 88 w 240"/>
                <a:gd name="T33" fmla="*/ 62 h 211"/>
                <a:gd name="T34" fmla="*/ 96 w 240"/>
                <a:gd name="T35" fmla="*/ 44 h 211"/>
                <a:gd name="T36" fmla="*/ 104 w 240"/>
                <a:gd name="T37" fmla="*/ 35 h 211"/>
                <a:gd name="T38" fmla="*/ 128 w 240"/>
                <a:gd name="T39" fmla="*/ 35 h 211"/>
                <a:gd name="T40" fmla="*/ 136 w 240"/>
                <a:gd name="T41" fmla="*/ 27 h 211"/>
                <a:gd name="T42" fmla="*/ 160 w 240"/>
                <a:gd name="T43" fmla="*/ 27 h 211"/>
                <a:gd name="T44" fmla="*/ 168 w 240"/>
                <a:gd name="T45" fmla="*/ 27 h 211"/>
                <a:gd name="T46" fmla="*/ 192 w 240"/>
                <a:gd name="T47" fmla="*/ 9 h 211"/>
                <a:gd name="T48" fmla="*/ 200 w 240"/>
                <a:gd name="T49" fmla="*/ 9 h 211"/>
                <a:gd name="T50" fmla="*/ 216 w 240"/>
                <a:gd name="T51" fmla="*/ 9 h 211"/>
                <a:gd name="T52" fmla="*/ 224 w 240"/>
                <a:gd name="T53" fmla="*/ 9 h 211"/>
                <a:gd name="T54" fmla="*/ 232 w 240"/>
                <a:gd name="T55" fmla="*/ 9 h 211"/>
                <a:gd name="T56" fmla="*/ 232 w 240"/>
                <a:gd name="T57" fmla="*/ 9 h 211"/>
                <a:gd name="T58" fmla="*/ 232 w 240"/>
                <a:gd name="T59" fmla="*/ 0 h 211"/>
                <a:gd name="T60" fmla="*/ 240 w 240"/>
                <a:gd name="T61" fmla="*/ 9 h 211"/>
                <a:gd name="T62" fmla="*/ 232 w 240"/>
                <a:gd name="T63" fmla="*/ 9 h 211"/>
                <a:gd name="T64" fmla="*/ 232 w 240"/>
                <a:gd name="T65" fmla="*/ 9 h 211"/>
                <a:gd name="T66" fmla="*/ 224 w 240"/>
                <a:gd name="T67" fmla="*/ 9 h 211"/>
                <a:gd name="T68" fmla="*/ 224 w 240"/>
                <a:gd name="T69" fmla="*/ 9 h 211"/>
                <a:gd name="T70" fmla="*/ 216 w 240"/>
                <a:gd name="T71" fmla="*/ 27 h 211"/>
                <a:gd name="T72" fmla="*/ 200 w 240"/>
                <a:gd name="T73" fmla="*/ 27 h 211"/>
                <a:gd name="T74" fmla="*/ 192 w 240"/>
                <a:gd name="T75" fmla="*/ 27 h 211"/>
                <a:gd name="T76" fmla="*/ 168 w 240"/>
                <a:gd name="T77" fmla="*/ 35 h 211"/>
                <a:gd name="T78" fmla="*/ 160 w 240"/>
                <a:gd name="T79" fmla="*/ 44 h 211"/>
                <a:gd name="T80" fmla="*/ 152 w 240"/>
                <a:gd name="T81" fmla="*/ 44 h 211"/>
                <a:gd name="T82" fmla="*/ 136 w 240"/>
                <a:gd name="T83" fmla="*/ 62 h 211"/>
                <a:gd name="T84" fmla="*/ 128 w 240"/>
                <a:gd name="T85" fmla="*/ 71 h 211"/>
                <a:gd name="T86" fmla="*/ 120 w 240"/>
                <a:gd name="T87" fmla="*/ 79 h 211"/>
                <a:gd name="T88" fmla="*/ 104 w 240"/>
                <a:gd name="T89" fmla="*/ 79 h 211"/>
                <a:gd name="T90" fmla="*/ 104 w 240"/>
                <a:gd name="T91" fmla="*/ 97 h 211"/>
                <a:gd name="T92" fmla="*/ 96 w 240"/>
                <a:gd name="T93" fmla="*/ 97 h 211"/>
                <a:gd name="T94" fmla="*/ 88 w 240"/>
                <a:gd name="T95" fmla="*/ 106 h 211"/>
                <a:gd name="T96" fmla="*/ 72 w 240"/>
                <a:gd name="T97" fmla="*/ 114 h 211"/>
                <a:gd name="T98" fmla="*/ 64 w 240"/>
                <a:gd name="T99" fmla="*/ 123 h 211"/>
                <a:gd name="T100" fmla="*/ 64 w 240"/>
                <a:gd name="T101" fmla="*/ 141 h 211"/>
                <a:gd name="T102" fmla="*/ 56 w 240"/>
                <a:gd name="T103" fmla="*/ 150 h 211"/>
                <a:gd name="T104" fmla="*/ 56 w 240"/>
                <a:gd name="T105" fmla="*/ 158 h 211"/>
                <a:gd name="T106" fmla="*/ 48 w 240"/>
                <a:gd name="T107" fmla="*/ 158 h 211"/>
                <a:gd name="T108" fmla="*/ 48 w 240"/>
                <a:gd name="T109" fmla="*/ 176 h 211"/>
                <a:gd name="T110" fmla="*/ 32 w 240"/>
                <a:gd name="T111" fmla="*/ 185 h 211"/>
                <a:gd name="T112" fmla="*/ 32 w 240"/>
                <a:gd name="T113" fmla="*/ 194 h 211"/>
                <a:gd name="T114" fmla="*/ 32 w 240"/>
                <a:gd name="T115" fmla="*/ 194 h 211"/>
                <a:gd name="T116" fmla="*/ 32 w 240"/>
                <a:gd name="T117" fmla="*/ 194 h 211"/>
                <a:gd name="T118" fmla="*/ 24 w 240"/>
                <a:gd name="T119" fmla="*/ 194 h 211"/>
                <a:gd name="T120" fmla="*/ 32 w 240"/>
                <a:gd name="T121" fmla="*/ 211 h 211"/>
                <a:gd name="T122" fmla="*/ 0 w 240"/>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0"/>
                <a:gd name="T187" fmla="*/ 0 h 211"/>
                <a:gd name="T188" fmla="*/ 240 w 240"/>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0" h="211">
                  <a:moveTo>
                    <a:pt x="0" y="211"/>
                  </a:moveTo>
                  <a:lnTo>
                    <a:pt x="0" y="194"/>
                  </a:lnTo>
                  <a:lnTo>
                    <a:pt x="0" y="185"/>
                  </a:lnTo>
                  <a:lnTo>
                    <a:pt x="16" y="176"/>
                  </a:lnTo>
                  <a:lnTo>
                    <a:pt x="16" y="158"/>
                  </a:lnTo>
                  <a:lnTo>
                    <a:pt x="16" y="150"/>
                  </a:lnTo>
                  <a:lnTo>
                    <a:pt x="24" y="141"/>
                  </a:lnTo>
                  <a:lnTo>
                    <a:pt x="32" y="123"/>
                  </a:lnTo>
                  <a:lnTo>
                    <a:pt x="32" y="114"/>
                  </a:lnTo>
                  <a:lnTo>
                    <a:pt x="48" y="106"/>
                  </a:lnTo>
                  <a:lnTo>
                    <a:pt x="56" y="97"/>
                  </a:lnTo>
                  <a:lnTo>
                    <a:pt x="64" y="79"/>
                  </a:lnTo>
                  <a:lnTo>
                    <a:pt x="64" y="71"/>
                  </a:lnTo>
                  <a:lnTo>
                    <a:pt x="72" y="71"/>
                  </a:lnTo>
                  <a:lnTo>
                    <a:pt x="88" y="62"/>
                  </a:lnTo>
                  <a:lnTo>
                    <a:pt x="96" y="44"/>
                  </a:lnTo>
                  <a:lnTo>
                    <a:pt x="104" y="35"/>
                  </a:lnTo>
                  <a:lnTo>
                    <a:pt x="128" y="35"/>
                  </a:lnTo>
                  <a:lnTo>
                    <a:pt x="136" y="27"/>
                  </a:lnTo>
                  <a:lnTo>
                    <a:pt x="160" y="27"/>
                  </a:lnTo>
                  <a:lnTo>
                    <a:pt x="168" y="27"/>
                  </a:lnTo>
                  <a:lnTo>
                    <a:pt x="192" y="9"/>
                  </a:lnTo>
                  <a:lnTo>
                    <a:pt x="200" y="9"/>
                  </a:lnTo>
                  <a:lnTo>
                    <a:pt x="216" y="9"/>
                  </a:lnTo>
                  <a:lnTo>
                    <a:pt x="224" y="9"/>
                  </a:lnTo>
                  <a:lnTo>
                    <a:pt x="232" y="9"/>
                  </a:lnTo>
                  <a:lnTo>
                    <a:pt x="232" y="0"/>
                  </a:lnTo>
                  <a:lnTo>
                    <a:pt x="240" y="9"/>
                  </a:lnTo>
                  <a:lnTo>
                    <a:pt x="232" y="9"/>
                  </a:lnTo>
                  <a:lnTo>
                    <a:pt x="224" y="9"/>
                  </a:lnTo>
                  <a:lnTo>
                    <a:pt x="216" y="27"/>
                  </a:lnTo>
                  <a:lnTo>
                    <a:pt x="200" y="27"/>
                  </a:lnTo>
                  <a:lnTo>
                    <a:pt x="192" y="27"/>
                  </a:lnTo>
                  <a:lnTo>
                    <a:pt x="168" y="35"/>
                  </a:lnTo>
                  <a:lnTo>
                    <a:pt x="160" y="44"/>
                  </a:lnTo>
                  <a:lnTo>
                    <a:pt x="152" y="44"/>
                  </a:lnTo>
                  <a:lnTo>
                    <a:pt x="136" y="62"/>
                  </a:lnTo>
                  <a:lnTo>
                    <a:pt x="128" y="71"/>
                  </a:lnTo>
                  <a:lnTo>
                    <a:pt x="120" y="79"/>
                  </a:lnTo>
                  <a:lnTo>
                    <a:pt x="104" y="79"/>
                  </a:lnTo>
                  <a:lnTo>
                    <a:pt x="104" y="97"/>
                  </a:lnTo>
                  <a:lnTo>
                    <a:pt x="96" y="97"/>
                  </a:lnTo>
                  <a:lnTo>
                    <a:pt x="88" y="106"/>
                  </a:lnTo>
                  <a:lnTo>
                    <a:pt x="72" y="114"/>
                  </a:lnTo>
                  <a:lnTo>
                    <a:pt x="64" y="123"/>
                  </a:lnTo>
                  <a:lnTo>
                    <a:pt x="64" y="141"/>
                  </a:lnTo>
                  <a:lnTo>
                    <a:pt x="56" y="150"/>
                  </a:lnTo>
                  <a:lnTo>
                    <a:pt x="56" y="158"/>
                  </a:lnTo>
                  <a:lnTo>
                    <a:pt x="48" y="158"/>
                  </a:lnTo>
                  <a:lnTo>
                    <a:pt x="48" y="176"/>
                  </a:lnTo>
                  <a:lnTo>
                    <a:pt x="32" y="185"/>
                  </a:lnTo>
                  <a:lnTo>
                    <a:pt x="32" y="194"/>
                  </a:lnTo>
                  <a:lnTo>
                    <a:pt x="24" y="194"/>
                  </a:lnTo>
                  <a:lnTo>
                    <a:pt x="32" y="211"/>
                  </a:lnTo>
                  <a:lnTo>
                    <a:pt x="0"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40" name="Freeform 1091"/>
            <p:cNvSpPr>
              <a:spLocks/>
            </p:cNvSpPr>
            <p:nvPr/>
          </p:nvSpPr>
          <p:spPr bwMode="auto">
            <a:xfrm>
              <a:off x="2859" y="3006"/>
              <a:ext cx="240" cy="211"/>
            </a:xfrm>
            <a:custGeom>
              <a:avLst/>
              <a:gdLst>
                <a:gd name="T0" fmla="*/ 0 w 240"/>
                <a:gd name="T1" fmla="*/ 211 h 211"/>
                <a:gd name="T2" fmla="*/ 0 w 240"/>
                <a:gd name="T3" fmla="*/ 194 h 211"/>
                <a:gd name="T4" fmla="*/ 0 w 240"/>
                <a:gd name="T5" fmla="*/ 194 h 211"/>
                <a:gd name="T6" fmla="*/ 0 w 240"/>
                <a:gd name="T7" fmla="*/ 194 h 211"/>
                <a:gd name="T8" fmla="*/ 0 w 240"/>
                <a:gd name="T9" fmla="*/ 185 h 211"/>
                <a:gd name="T10" fmla="*/ 16 w 240"/>
                <a:gd name="T11" fmla="*/ 176 h 211"/>
                <a:gd name="T12" fmla="*/ 16 w 240"/>
                <a:gd name="T13" fmla="*/ 158 h 211"/>
                <a:gd name="T14" fmla="*/ 16 w 240"/>
                <a:gd name="T15" fmla="*/ 150 h 211"/>
                <a:gd name="T16" fmla="*/ 24 w 240"/>
                <a:gd name="T17" fmla="*/ 141 h 211"/>
                <a:gd name="T18" fmla="*/ 32 w 240"/>
                <a:gd name="T19" fmla="*/ 123 h 211"/>
                <a:gd name="T20" fmla="*/ 32 w 240"/>
                <a:gd name="T21" fmla="*/ 114 h 211"/>
                <a:gd name="T22" fmla="*/ 48 w 240"/>
                <a:gd name="T23" fmla="*/ 106 h 211"/>
                <a:gd name="T24" fmla="*/ 56 w 240"/>
                <a:gd name="T25" fmla="*/ 97 h 211"/>
                <a:gd name="T26" fmla="*/ 64 w 240"/>
                <a:gd name="T27" fmla="*/ 79 h 211"/>
                <a:gd name="T28" fmla="*/ 64 w 240"/>
                <a:gd name="T29" fmla="*/ 71 h 211"/>
                <a:gd name="T30" fmla="*/ 72 w 240"/>
                <a:gd name="T31" fmla="*/ 71 h 211"/>
                <a:gd name="T32" fmla="*/ 88 w 240"/>
                <a:gd name="T33" fmla="*/ 62 h 211"/>
                <a:gd name="T34" fmla="*/ 96 w 240"/>
                <a:gd name="T35" fmla="*/ 44 h 211"/>
                <a:gd name="T36" fmla="*/ 104 w 240"/>
                <a:gd name="T37" fmla="*/ 35 h 211"/>
                <a:gd name="T38" fmla="*/ 128 w 240"/>
                <a:gd name="T39" fmla="*/ 35 h 211"/>
                <a:gd name="T40" fmla="*/ 136 w 240"/>
                <a:gd name="T41" fmla="*/ 27 h 211"/>
                <a:gd name="T42" fmla="*/ 160 w 240"/>
                <a:gd name="T43" fmla="*/ 27 h 211"/>
                <a:gd name="T44" fmla="*/ 168 w 240"/>
                <a:gd name="T45" fmla="*/ 27 h 211"/>
                <a:gd name="T46" fmla="*/ 192 w 240"/>
                <a:gd name="T47" fmla="*/ 9 h 211"/>
                <a:gd name="T48" fmla="*/ 200 w 240"/>
                <a:gd name="T49" fmla="*/ 9 h 211"/>
                <a:gd name="T50" fmla="*/ 216 w 240"/>
                <a:gd name="T51" fmla="*/ 9 h 211"/>
                <a:gd name="T52" fmla="*/ 224 w 240"/>
                <a:gd name="T53" fmla="*/ 9 h 211"/>
                <a:gd name="T54" fmla="*/ 232 w 240"/>
                <a:gd name="T55" fmla="*/ 9 h 211"/>
                <a:gd name="T56" fmla="*/ 232 w 240"/>
                <a:gd name="T57" fmla="*/ 9 h 211"/>
                <a:gd name="T58" fmla="*/ 232 w 240"/>
                <a:gd name="T59" fmla="*/ 0 h 211"/>
                <a:gd name="T60" fmla="*/ 240 w 240"/>
                <a:gd name="T61" fmla="*/ 9 h 211"/>
                <a:gd name="T62" fmla="*/ 232 w 240"/>
                <a:gd name="T63" fmla="*/ 9 h 211"/>
                <a:gd name="T64" fmla="*/ 232 w 240"/>
                <a:gd name="T65" fmla="*/ 9 h 211"/>
                <a:gd name="T66" fmla="*/ 224 w 240"/>
                <a:gd name="T67" fmla="*/ 9 h 211"/>
                <a:gd name="T68" fmla="*/ 224 w 240"/>
                <a:gd name="T69" fmla="*/ 9 h 211"/>
                <a:gd name="T70" fmla="*/ 216 w 240"/>
                <a:gd name="T71" fmla="*/ 27 h 211"/>
                <a:gd name="T72" fmla="*/ 200 w 240"/>
                <a:gd name="T73" fmla="*/ 27 h 211"/>
                <a:gd name="T74" fmla="*/ 192 w 240"/>
                <a:gd name="T75" fmla="*/ 27 h 211"/>
                <a:gd name="T76" fmla="*/ 168 w 240"/>
                <a:gd name="T77" fmla="*/ 35 h 211"/>
                <a:gd name="T78" fmla="*/ 160 w 240"/>
                <a:gd name="T79" fmla="*/ 44 h 211"/>
                <a:gd name="T80" fmla="*/ 152 w 240"/>
                <a:gd name="T81" fmla="*/ 44 h 211"/>
                <a:gd name="T82" fmla="*/ 136 w 240"/>
                <a:gd name="T83" fmla="*/ 62 h 211"/>
                <a:gd name="T84" fmla="*/ 128 w 240"/>
                <a:gd name="T85" fmla="*/ 71 h 211"/>
                <a:gd name="T86" fmla="*/ 120 w 240"/>
                <a:gd name="T87" fmla="*/ 79 h 211"/>
                <a:gd name="T88" fmla="*/ 104 w 240"/>
                <a:gd name="T89" fmla="*/ 79 h 211"/>
                <a:gd name="T90" fmla="*/ 104 w 240"/>
                <a:gd name="T91" fmla="*/ 97 h 211"/>
                <a:gd name="T92" fmla="*/ 96 w 240"/>
                <a:gd name="T93" fmla="*/ 97 h 211"/>
                <a:gd name="T94" fmla="*/ 88 w 240"/>
                <a:gd name="T95" fmla="*/ 106 h 211"/>
                <a:gd name="T96" fmla="*/ 72 w 240"/>
                <a:gd name="T97" fmla="*/ 114 h 211"/>
                <a:gd name="T98" fmla="*/ 64 w 240"/>
                <a:gd name="T99" fmla="*/ 123 h 211"/>
                <a:gd name="T100" fmla="*/ 64 w 240"/>
                <a:gd name="T101" fmla="*/ 141 h 211"/>
                <a:gd name="T102" fmla="*/ 56 w 240"/>
                <a:gd name="T103" fmla="*/ 150 h 211"/>
                <a:gd name="T104" fmla="*/ 56 w 240"/>
                <a:gd name="T105" fmla="*/ 158 h 211"/>
                <a:gd name="T106" fmla="*/ 48 w 240"/>
                <a:gd name="T107" fmla="*/ 158 h 211"/>
                <a:gd name="T108" fmla="*/ 48 w 240"/>
                <a:gd name="T109" fmla="*/ 176 h 211"/>
                <a:gd name="T110" fmla="*/ 32 w 240"/>
                <a:gd name="T111" fmla="*/ 185 h 211"/>
                <a:gd name="T112" fmla="*/ 32 w 240"/>
                <a:gd name="T113" fmla="*/ 194 h 211"/>
                <a:gd name="T114" fmla="*/ 32 w 240"/>
                <a:gd name="T115" fmla="*/ 194 h 211"/>
                <a:gd name="T116" fmla="*/ 32 w 240"/>
                <a:gd name="T117" fmla="*/ 194 h 211"/>
                <a:gd name="T118" fmla="*/ 24 w 240"/>
                <a:gd name="T119" fmla="*/ 194 h 211"/>
                <a:gd name="T120" fmla="*/ 32 w 240"/>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0"/>
                <a:gd name="T184" fmla="*/ 0 h 211"/>
                <a:gd name="T185" fmla="*/ 240 w 240"/>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0" h="211">
                  <a:moveTo>
                    <a:pt x="0" y="211"/>
                  </a:moveTo>
                  <a:lnTo>
                    <a:pt x="0" y="194"/>
                  </a:lnTo>
                  <a:lnTo>
                    <a:pt x="0" y="185"/>
                  </a:lnTo>
                  <a:lnTo>
                    <a:pt x="16" y="176"/>
                  </a:lnTo>
                  <a:lnTo>
                    <a:pt x="16" y="158"/>
                  </a:lnTo>
                  <a:lnTo>
                    <a:pt x="16" y="150"/>
                  </a:lnTo>
                  <a:lnTo>
                    <a:pt x="24" y="141"/>
                  </a:lnTo>
                  <a:lnTo>
                    <a:pt x="32" y="123"/>
                  </a:lnTo>
                  <a:lnTo>
                    <a:pt x="32" y="114"/>
                  </a:lnTo>
                  <a:lnTo>
                    <a:pt x="48" y="106"/>
                  </a:lnTo>
                  <a:lnTo>
                    <a:pt x="56" y="97"/>
                  </a:lnTo>
                  <a:lnTo>
                    <a:pt x="64" y="79"/>
                  </a:lnTo>
                  <a:lnTo>
                    <a:pt x="64" y="71"/>
                  </a:lnTo>
                  <a:lnTo>
                    <a:pt x="72" y="71"/>
                  </a:lnTo>
                  <a:lnTo>
                    <a:pt x="88" y="62"/>
                  </a:lnTo>
                  <a:lnTo>
                    <a:pt x="96" y="44"/>
                  </a:lnTo>
                  <a:lnTo>
                    <a:pt x="104" y="35"/>
                  </a:lnTo>
                  <a:lnTo>
                    <a:pt x="128" y="35"/>
                  </a:lnTo>
                  <a:lnTo>
                    <a:pt x="136" y="27"/>
                  </a:lnTo>
                  <a:lnTo>
                    <a:pt x="160" y="27"/>
                  </a:lnTo>
                  <a:lnTo>
                    <a:pt x="168" y="27"/>
                  </a:lnTo>
                  <a:lnTo>
                    <a:pt x="192" y="9"/>
                  </a:lnTo>
                  <a:lnTo>
                    <a:pt x="200" y="9"/>
                  </a:lnTo>
                  <a:lnTo>
                    <a:pt x="216" y="9"/>
                  </a:lnTo>
                  <a:lnTo>
                    <a:pt x="224" y="9"/>
                  </a:lnTo>
                  <a:lnTo>
                    <a:pt x="232" y="9"/>
                  </a:lnTo>
                  <a:lnTo>
                    <a:pt x="232" y="0"/>
                  </a:lnTo>
                  <a:lnTo>
                    <a:pt x="240" y="9"/>
                  </a:lnTo>
                  <a:lnTo>
                    <a:pt x="232" y="9"/>
                  </a:lnTo>
                  <a:lnTo>
                    <a:pt x="224" y="9"/>
                  </a:lnTo>
                  <a:lnTo>
                    <a:pt x="216" y="27"/>
                  </a:lnTo>
                  <a:lnTo>
                    <a:pt x="200" y="27"/>
                  </a:lnTo>
                  <a:lnTo>
                    <a:pt x="192" y="27"/>
                  </a:lnTo>
                  <a:lnTo>
                    <a:pt x="168" y="35"/>
                  </a:lnTo>
                  <a:lnTo>
                    <a:pt x="160" y="44"/>
                  </a:lnTo>
                  <a:lnTo>
                    <a:pt x="152" y="44"/>
                  </a:lnTo>
                  <a:lnTo>
                    <a:pt x="136" y="62"/>
                  </a:lnTo>
                  <a:lnTo>
                    <a:pt x="128" y="71"/>
                  </a:lnTo>
                  <a:lnTo>
                    <a:pt x="120" y="79"/>
                  </a:lnTo>
                  <a:lnTo>
                    <a:pt x="104" y="79"/>
                  </a:lnTo>
                  <a:lnTo>
                    <a:pt x="104" y="97"/>
                  </a:lnTo>
                  <a:lnTo>
                    <a:pt x="96" y="97"/>
                  </a:lnTo>
                  <a:lnTo>
                    <a:pt x="88" y="106"/>
                  </a:lnTo>
                  <a:lnTo>
                    <a:pt x="72" y="114"/>
                  </a:lnTo>
                  <a:lnTo>
                    <a:pt x="64" y="123"/>
                  </a:lnTo>
                  <a:lnTo>
                    <a:pt x="64" y="141"/>
                  </a:lnTo>
                  <a:lnTo>
                    <a:pt x="56" y="150"/>
                  </a:lnTo>
                  <a:lnTo>
                    <a:pt x="56" y="158"/>
                  </a:lnTo>
                  <a:lnTo>
                    <a:pt x="48" y="158"/>
                  </a:lnTo>
                  <a:lnTo>
                    <a:pt x="48" y="176"/>
                  </a:lnTo>
                  <a:lnTo>
                    <a:pt x="32" y="185"/>
                  </a:lnTo>
                  <a:lnTo>
                    <a:pt x="32" y="194"/>
                  </a:lnTo>
                  <a:lnTo>
                    <a:pt x="24" y="194"/>
                  </a:lnTo>
                  <a:lnTo>
                    <a:pt x="32"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41" name="Freeform 1092"/>
            <p:cNvSpPr>
              <a:spLocks/>
            </p:cNvSpPr>
            <p:nvPr/>
          </p:nvSpPr>
          <p:spPr bwMode="auto">
            <a:xfrm>
              <a:off x="2675" y="2962"/>
              <a:ext cx="200" cy="255"/>
            </a:xfrm>
            <a:custGeom>
              <a:avLst/>
              <a:gdLst>
                <a:gd name="T0" fmla="*/ 152 w 200"/>
                <a:gd name="T1" fmla="*/ 255 h 255"/>
                <a:gd name="T2" fmla="*/ 144 w 200"/>
                <a:gd name="T3" fmla="*/ 238 h 255"/>
                <a:gd name="T4" fmla="*/ 144 w 200"/>
                <a:gd name="T5" fmla="*/ 238 h 255"/>
                <a:gd name="T6" fmla="*/ 144 w 200"/>
                <a:gd name="T7" fmla="*/ 238 h 255"/>
                <a:gd name="T8" fmla="*/ 144 w 200"/>
                <a:gd name="T9" fmla="*/ 229 h 255"/>
                <a:gd name="T10" fmla="*/ 144 w 200"/>
                <a:gd name="T11" fmla="*/ 229 h 255"/>
                <a:gd name="T12" fmla="*/ 144 w 200"/>
                <a:gd name="T13" fmla="*/ 220 h 255"/>
                <a:gd name="T14" fmla="*/ 144 w 200"/>
                <a:gd name="T15" fmla="*/ 202 h 255"/>
                <a:gd name="T16" fmla="*/ 136 w 200"/>
                <a:gd name="T17" fmla="*/ 194 h 255"/>
                <a:gd name="T18" fmla="*/ 136 w 200"/>
                <a:gd name="T19" fmla="*/ 194 h 255"/>
                <a:gd name="T20" fmla="*/ 136 w 200"/>
                <a:gd name="T21" fmla="*/ 185 h 255"/>
                <a:gd name="T22" fmla="*/ 120 w 200"/>
                <a:gd name="T23" fmla="*/ 167 h 255"/>
                <a:gd name="T24" fmla="*/ 120 w 200"/>
                <a:gd name="T25" fmla="*/ 158 h 255"/>
                <a:gd name="T26" fmla="*/ 112 w 200"/>
                <a:gd name="T27" fmla="*/ 150 h 255"/>
                <a:gd name="T28" fmla="*/ 112 w 200"/>
                <a:gd name="T29" fmla="*/ 150 h 255"/>
                <a:gd name="T30" fmla="*/ 112 w 200"/>
                <a:gd name="T31" fmla="*/ 150 h 255"/>
                <a:gd name="T32" fmla="*/ 104 w 200"/>
                <a:gd name="T33" fmla="*/ 123 h 255"/>
                <a:gd name="T34" fmla="*/ 88 w 200"/>
                <a:gd name="T35" fmla="*/ 115 h 255"/>
                <a:gd name="T36" fmla="*/ 80 w 200"/>
                <a:gd name="T37" fmla="*/ 106 h 255"/>
                <a:gd name="T38" fmla="*/ 72 w 200"/>
                <a:gd name="T39" fmla="*/ 88 h 255"/>
                <a:gd name="T40" fmla="*/ 56 w 200"/>
                <a:gd name="T41" fmla="*/ 79 h 255"/>
                <a:gd name="T42" fmla="*/ 48 w 200"/>
                <a:gd name="T43" fmla="*/ 71 h 255"/>
                <a:gd name="T44" fmla="*/ 40 w 200"/>
                <a:gd name="T45" fmla="*/ 53 h 255"/>
                <a:gd name="T46" fmla="*/ 40 w 200"/>
                <a:gd name="T47" fmla="*/ 44 h 255"/>
                <a:gd name="T48" fmla="*/ 32 w 200"/>
                <a:gd name="T49" fmla="*/ 35 h 255"/>
                <a:gd name="T50" fmla="*/ 16 w 200"/>
                <a:gd name="T51" fmla="*/ 27 h 255"/>
                <a:gd name="T52" fmla="*/ 8 w 200"/>
                <a:gd name="T53" fmla="*/ 9 h 255"/>
                <a:gd name="T54" fmla="*/ 8 w 200"/>
                <a:gd name="T55" fmla="*/ 9 h 255"/>
                <a:gd name="T56" fmla="*/ 8 w 200"/>
                <a:gd name="T57" fmla="*/ 9 h 255"/>
                <a:gd name="T58" fmla="*/ 0 w 200"/>
                <a:gd name="T59" fmla="*/ 0 h 255"/>
                <a:gd name="T60" fmla="*/ 8 w 200"/>
                <a:gd name="T61" fmla="*/ 9 h 255"/>
                <a:gd name="T62" fmla="*/ 8 w 200"/>
                <a:gd name="T63" fmla="*/ 9 h 255"/>
                <a:gd name="T64" fmla="*/ 8 w 200"/>
                <a:gd name="T65" fmla="*/ 9 h 255"/>
                <a:gd name="T66" fmla="*/ 8 w 200"/>
                <a:gd name="T67" fmla="*/ 9 h 255"/>
                <a:gd name="T68" fmla="*/ 16 w 200"/>
                <a:gd name="T69" fmla="*/ 9 h 255"/>
                <a:gd name="T70" fmla="*/ 32 w 200"/>
                <a:gd name="T71" fmla="*/ 9 h 255"/>
                <a:gd name="T72" fmla="*/ 40 w 200"/>
                <a:gd name="T73" fmla="*/ 27 h 255"/>
                <a:gd name="T74" fmla="*/ 48 w 200"/>
                <a:gd name="T75" fmla="*/ 27 h 255"/>
                <a:gd name="T76" fmla="*/ 56 w 200"/>
                <a:gd name="T77" fmla="*/ 27 h 255"/>
                <a:gd name="T78" fmla="*/ 72 w 200"/>
                <a:gd name="T79" fmla="*/ 35 h 255"/>
                <a:gd name="T80" fmla="*/ 80 w 200"/>
                <a:gd name="T81" fmla="*/ 44 h 255"/>
                <a:gd name="T82" fmla="*/ 88 w 200"/>
                <a:gd name="T83" fmla="*/ 44 h 255"/>
                <a:gd name="T84" fmla="*/ 104 w 200"/>
                <a:gd name="T85" fmla="*/ 53 h 255"/>
                <a:gd name="T86" fmla="*/ 112 w 200"/>
                <a:gd name="T87" fmla="*/ 71 h 255"/>
                <a:gd name="T88" fmla="*/ 120 w 200"/>
                <a:gd name="T89" fmla="*/ 71 h 255"/>
                <a:gd name="T90" fmla="*/ 136 w 200"/>
                <a:gd name="T91" fmla="*/ 79 h 255"/>
                <a:gd name="T92" fmla="*/ 136 w 200"/>
                <a:gd name="T93" fmla="*/ 88 h 255"/>
                <a:gd name="T94" fmla="*/ 144 w 200"/>
                <a:gd name="T95" fmla="*/ 106 h 255"/>
                <a:gd name="T96" fmla="*/ 152 w 200"/>
                <a:gd name="T97" fmla="*/ 115 h 255"/>
                <a:gd name="T98" fmla="*/ 152 w 200"/>
                <a:gd name="T99" fmla="*/ 141 h 255"/>
                <a:gd name="T100" fmla="*/ 168 w 200"/>
                <a:gd name="T101" fmla="*/ 150 h 255"/>
                <a:gd name="T102" fmla="*/ 176 w 200"/>
                <a:gd name="T103" fmla="*/ 158 h 255"/>
                <a:gd name="T104" fmla="*/ 176 w 200"/>
                <a:gd name="T105" fmla="*/ 185 h 255"/>
                <a:gd name="T106" fmla="*/ 176 w 200"/>
                <a:gd name="T107" fmla="*/ 194 h 255"/>
                <a:gd name="T108" fmla="*/ 184 w 200"/>
                <a:gd name="T109" fmla="*/ 202 h 255"/>
                <a:gd name="T110" fmla="*/ 184 w 200"/>
                <a:gd name="T111" fmla="*/ 220 h 255"/>
                <a:gd name="T112" fmla="*/ 184 w 200"/>
                <a:gd name="T113" fmla="*/ 229 h 255"/>
                <a:gd name="T114" fmla="*/ 184 w 200"/>
                <a:gd name="T115" fmla="*/ 238 h 255"/>
                <a:gd name="T116" fmla="*/ 184 w 200"/>
                <a:gd name="T117" fmla="*/ 238 h 255"/>
                <a:gd name="T118" fmla="*/ 184 w 200"/>
                <a:gd name="T119" fmla="*/ 238 h 255"/>
                <a:gd name="T120" fmla="*/ 200 w 200"/>
                <a:gd name="T121" fmla="*/ 255 h 255"/>
                <a:gd name="T122" fmla="*/ 152 w 200"/>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0"/>
                <a:gd name="T187" fmla="*/ 0 h 255"/>
                <a:gd name="T188" fmla="*/ 200 w 200"/>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0" h="255">
                  <a:moveTo>
                    <a:pt x="152" y="255"/>
                  </a:moveTo>
                  <a:lnTo>
                    <a:pt x="144" y="238"/>
                  </a:lnTo>
                  <a:lnTo>
                    <a:pt x="144" y="229"/>
                  </a:lnTo>
                  <a:lnTo>
                    <a:pt x="144" y="220"/>
                  </a:lnTo>
                  <a:lnTo>
                    <a:pt x="144" y="202"/>
                  </a:lnTo>
                  <a:lnTo>
                    <a:pt x="136" y="194"/>
                  </a:lnTo>
                  <a:lnTo>
                    <a:pt x="136" y="185"/>
                  </a:lnTo>
                  <a:lnTo>
                    <a:pt x="120" y="167"/>
                  </a:lnTo>
                  <a:lnTo>
                    <a:pt x="120" y="158"/>
                  </a:lnTo>
                  <a:lnTo>
                    <a:pt x="112" y="150"/>
                  </a:lnTo>
                  <a:lnTo>
                    <a:pt x="104" y="123"/>
                  </a:lnTo>
                  <a:lnTo>
                    <a:pt x="88" y="115"/>
                  </a:lnTo>
                  <a:lnTo>
                    <a:pt x="80" y="106"/>
                  </a:lnTo>
                  <a:lnTo>
                    <a:pt x="72" y="88"/>
                  </a:lnTo>
                  <a:lnTo>
                    <a:pt x="56" y="79"/>
                  </a:lnTo>
                  <a:lnTo>
                    <a:pt x="48" y="71"/>
                  </a:lnTo>
                  <a:lnTo>
                    <a:pt x="40" y="53"/>
                  </a:lnTo>
                  <a:lnTo>
                    <a:pt x="40" y="44"/>
                  </a:lnTo>
                  <a:lnTo>
                    <a:pt x="32" y="35"/>
                  </a:lnTo>
                  <a:lnTo>
                    <a:pt x="16" y="27"/>
                  </a:lnTo>
                  <a:lnTo>
                    <a:pt x="8" y="9"/>
                  </a:lnTo>
                  <a:lnTo>
                    <a:pt x="0" y="0"/>
                  </a:lnTo>
                  <a:lnTo>
                    <a:pt x="8" y="9"/>
                  </a:lnTo>
                  <a:lnTo>
                    <a:pt x="16" y="9"/>
                  </a:lnTo>
                  <a:lnTo>
                    <a:pt x="32" y="9"/>
                  </a:lnTo>
                  <a:lnTo>
                    <a:pt x="40" y="27"/>
                  </a:lnTo>
                  <a:lnTo>
                    <a:pt x="48" y="27"/>
                  </a:lnTo>
                  <a:lnTo>
                    <a:pt x="56" y="27"/>
                  </a:lnTo>
                  <a:lnTo>
                    <a:pt x="72" y="35"/>
                  </a:lnTo>
                  <a:lnTo>
                    <a:pt x="80" y="44"/>
                  </a:lnTo>
                  <a:lnTo>
                    <a:pt x="88" y="44"/>
                  </a:lnTo>
                  <a:lnTo>
                    <a:pt x="104" y="53"/>
                  </a:lnTo>
                  <a:lnTo>
                    <a:pt x="112" y="71"/>
                  </a:lnTo>
                  <a:lnTo>
                    <a:pt x="120" y="71"/>
                  </a:lnTo>
                  <a:lnTo>
                    <a:pt x="136" y="79"/>
                  </a:lnTo>
                  <a:lnTo>
                    <a:pt x="136" y="88"/>
                  </a:lnTo>
                  <a:lnTo>
                    <a:pt x="144" y="106"/>
                  </a:lnTo>
                  <a:lnTo>
                    <a:pt x="152" y="115"/>
                  </a:lnTo>
                  <a:lnTo>
                    <a:pt x="152" y="141"/>
                  </a:lnTo>
                  <a:lnTo>
                    <a:pt x="168" y="150"/>
                  </a:lnTo>
                  <a:lnTo>
                    <a:pt x="176" y="158"/>
                  </a:lnTo>
                  <a:lnTo>
                    <a:pt x="176" y="185"/>
                  </a:lnTo>
                  <a:lnTo>
                    <a:pt x="176" y="194"/>
                  </a:lnTo>
                  <a:lnTo>
                    <a:pt x="184" y="202"/>
                  </a:lnTo>
                  <a:lnTo>
                    <a:pt x="184" y="220"/>
                  </a:lnTo>
                  <a:lnTo>
                    <a:pt x="184" y="229"/>
                  </a:lnTo>
                  <a:lnTo>
                    <a:pt x="184" y="238"/>
                  </a:lnTo>
                  <a:lnTo>
                    <a:pt x="200" y="255"/>
                  </a:lnTo>
                  <a:lnTo>
                    <a:pt x="152"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42" name="Freeform 1093"/>
            <p:cNvSpPr>
              <a:spLocks/>
            </p:cNvSpPr>
            <p:nvPr/>
          </p:nvSpPr>
          <p:spPr bwMode="auto">
            <a:xfrm>
              <a:off x="2675" y="2962"/>
              <a:ext cx="200" cy="255"/>
            </a:xfrm>
            <a:custGeom>
              <a:avLst/>
              <a:gdLst>
                <a:gd name="T0" fmla="*/ 152 w 200"/>
                <a:gd name="T1" fmla="*/ 255 h 255"/>
                <a:gd name="T2" fmla="*/ 144 w 200"/>
                <a:gd name="T3" fmla="*/ 238 h 255"/>
                <a:gd name="T4" fmla="*/ 144 w 200"/>
                <a:gd name="T5" fmla="*/ 238 h 255"/>
                <a:gd name="T6" fmla="*/ 144 w 200"/>
                <a:gd name="T7" fmla="*/ 238 h 255"/>
                <a:gd name="T8" fmla="*/ 144 w 200"/>
                <a:gd name="T9" fmla="*/ 229 h 255"/>
                <a:gd name="T10" fmla="*/ 144 w 200"/>
                <a:gd name="T11" fmla="*/ 229 h 255"/>
                <a:gd name="T12" fmla="*/ 144 w 200"/>
                <a:gd name="T13" fmla="*/ 220 h 255"/>
                <a:gd name="T14" fmla="*/ 144 w 200"/>
                <a:gd name="T15" fmla="*/ 202 h 255"/>
                <a:gd name="T16" fmla="*/ 136 w 200"/>
                <a:gd name="T17" fmla="*/ 194 h 255"/>
                <a:gd name="T18" fmla="*/ 136 w 200"/>
                <a:gd name="T19" fmla="*/ 194 h 255"/>
                <a:gd name="T20" fmla="*/ 136 w 200"/>
                <a:gd name="T21" fmla="*/ 185 h 255"/>
                <a:gd name="T22" fmla="*/ 120 w 200"/>
                <a:gd name="T23" fmla="*/ 167 h 255"/>
                <a:gd name="T24" fmla="*/ 120 w 200"/>
                <a:gd name="T25" fmla="*/ 158 h 255"/>
                <a:gd name="T26" fmla="*/ 112 w 200"/>
                <a:gd name="T27" fmla="*/ 150 h 255"/>
                <a:gd name="T28" fmla="*/ 112 w 200"/>
                <a:gd name="T29" fmla="*/ 150 h 255"/>
                <a:gd name="T30" fmla="*/ 112 w 200"/>
                <a:gd name="T31" fmla="*/ 150 h 255"/>
                <a:gd name="T32" fmla="*/ 104 w 200"/>
                <a:gd name="T33" fmla="*/ 123 h 255"/>
                <a:gd name="T34" fmla="*/ 88 w 200"/>
                <a:gd name="T35" fmla="*/ 115 h 255"/>
                <a:gd name="T36" fmla="*/ 80 w 200"/>
                <a:gd name="T37" fmla="*/ 106 h 255"/>
                <a:gd name="T38" fmla="*/ 72 w 200"/>
                <a:gd name="T39" fmla="*/ 88 h 255"/>
                <a:gd name="T40" fmla="*/ 56 w 200"/>
                <a:gd name="T41" fmla="*/ 79 h 255"/>
                <a:gd name="T42" fmla="*/ 48 w 200"/>
                <a:gd name="T43" fmla="*/ 71 h 255"/>
                <a:gd name="T44" fmla="*/ 40 w 200"/>
                <a:gd name="T45" fmla="*/ 53 h 255"/>
                <a:gd name="T46" fmla="*/ 40 w 200"/>
                <a:gd name="T47" fmla="*/ 44 h 255"/>
                <a:gd name="T48" fmla="*/ 32 w 200"/>
                <a:gd name="T49" fmla="*/ 35 h 255"/>
                <a:gd name="T50" fmla="*/ 16 w 200"/>
                <a:gd name="T51" fmla="*/ 27 h 255"/>
                <a:gd name="T52" fmla="*/ 8 w 200"/>
                <a:gd name="T53" fmla="*/ 9 h 255"/>
                <a:gd name="T54" fmla="*/ 8 w 200"/>
                <a:gd name="T55" fmla="*/ 9 h 255"/>
                <a:gd name="T56" fmla="*/ 8 w 200"/>
                <a:gd name="T57" fmla="*/ 9 h 255"/>
                <a:gd name="T58" fmla="*/ 0 w 200"/>
                <a:gd name="T59" fmla="*/ 0 h 255"/>
                <a:gd name="T60" fmla="*/ 8 w 200"/>
                <a:gd name="T61" fmla="*/ 9 h 255"/>
                <a:gd name="T62" fmla="*/ 8 w 200"/>
                <a:gd name="T63" fmla="*/ 9 h 255"/>
                <a:gd name="T64" fmla="*/ 8 w 200"/>
                <a:gd name="T65" fmla="*/ 9 h 255"/>
                <a:gd name="T66" fmla="*/ 8 w 200"/>
                <a:gd name="T67" fmla="*/ 9 h 255"/>
                <a:gd name="T68" fmla="*/ 16 w 200"/>
                <a:gd name="T69" fmla="*/ 9 h 255"/>
                <a:gd name="T70" fmla="*/ 32 w 200"/>
                <a:gd name="T71" fmla="*/ 9 h 255"/>
                <a:gd name="T72" fmla="*/ 40 w 200"/>
                <a:gd name="T73" fmla="*/ 27 h 255"/>
                <a:gd name="T74" fmla="*/ 48 w 200"/>
                <a:gd name="T75" fmla="*/ 27 h 255"/>
                <a:gd name="T76" fmla="*/ 56 w 200"/>
                <a:gd name="T77" fmla="*/ 27 h 255"/>
                <a:gd name="T78" fmla="*/ 72 w 200"/>
                <a:gd name="T79" fmla="*/ 35 h 255"/>
                <a:gd name="T80" fmla="*/ 80 w 200"/>
                <a:gd name="T81" fmla="*/ 44 h 255"/>
                <a:gd name="T82" fmla="*/ 88 w 200"/>
                <a:gd name="T83" fmla="*/ 44 h 255"/>
                <a:gd name="T84" fmla="*/ 104 w 200"/>
                <a:gd name="T85" fmla="*/ 53 h 255"/>
                <a:gd name="T86" fmla="*/ 112 w 200"/>
                <a:gd name="T87" fmla="*/ 71 h 255"/>
                <a:gd name="T88" fmla="*/ 120 w 200"/>
                <a:gd name="T89" fmla="*/ 71 h 255"/>
                <a:gd name="T90" fmla="*/ 136 w 200"/>
                <a:gd name="T91" fmla="*/ 79 h 255"/>
                <a:gd name="T92" fmla="*/ 136 w 200"/>
                <a:gd name="T93" fmla="*/ 88 h 255"/>
                <a:gd name="T94" fmla="*/ 144 w 200"/>
                <a:gd name="T95" fmla="*/ 106 h 255"/>
                <a:gd name="T96" fmla="*/ 152 w 200"/>
                <a:gd name="T97" fmla="*/ 115 h 255"/>
                <a:gd name="T98" fmla="*/ 152 w 200"/>
                <a:gd name="T99" fmla="*/ 141 h 255"/>
                <a:gd name="T100" fmla="*/ 168 w 200"/>
                <a:gd name="T101" fmla="*/ 150 h 255"/>
                <a:gd name="T102" fmla="*/ 176 w 200"/>
                <a:gd name="T103" fmla="*/ 158 h 255"/>
                <a:gd name="T104" fmla="*/ 176 w 200"/>
                <a:gd name="T105" fmla="*/ 185 h 255"/>
                <a:gd name="T106" fmla="*/ 176 w 200"/>
                <a:gd name="T107" fmla="*/ 194 h 255"/>
                <a:gd name="T108" fmla="*/ 184 w 200"/>
                <a:gd name="T109" fmla="*/ 202 h 255"/>
                <a:gd name="T110" fmla="*/ 184 w 200"/>
                <a:gd name="T111" fmla="*/ 220 h 255"/>
                <a:gd name="T112" fmla="*/ 184 w 200"/>
                <a:gd name="T113" fmla="*/ 229 h 255"/>
                <a:gd name="T114" fmla="*/ 184 w 200"/>
                <a:gd name="T115" fmla="*/ 238 h 255"/>
                <a:gd name="T116" fmla="*/ 184 w 200"/>
                <a:gd name="T117" fmla="*/ 238 h 255"/>
                <a:gd name="T118" fmla="*/ 184 w 200"/>
                <a:gd name="T119" fmla="*/ 238 h 255"/>
                <a:gd name="T120" fmla="*/ 200 w 200"/>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0"/>
                <a:gd name="T184" fmla="*/ 0 h 255"/>
                <a:gd name="T185" fmla="*/ 200 w 200"/>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0" h="255">
                  <a:moveTo>
                    <a:pt x="152" y="255"/>
                  </a:moveTo>
                  <a:lnTo>
                    <a:pt x="144" y="238"/>
                  </a:lnTo>
                  <a:lnTo>
                    <a:pt x="144" y="229"/>
                  </a:lnTo>
                  <a:lnTo>
                    <a:pt x="144" y="220"/>
                  </a:lnTo>
                  <a:lnTo>
                    <a:pt x="144" y="202"/>
                  </a:lnTo>
                  <a:lnTo>
                    <a:pt x="136" y="194"/>
                  </a:lnTo>
                  <a:lnTo>
                    <a:pt x="136" y="185"/>
                  </a:lnTo>
                  <a:lnTo>
                    <a:pt x="120" y="167"/>
                  </a:lnTo>
                  <a:lnTo>
                    <a:pt x="120" y="158"/>
                  </a:lnTo>
                  <a:lnTo>
                    <a:pt x="112" y="150"/>
                  </a:lnTo>
                  <a:lnTo>
                    <a:pt x="104" y="123"/>
                  </a:lnTo>
                  <a:lnTo>
                    <a:pt x="88" y="115"/>
                  </a:lnTo>
                  <a:lnTo>
                    <a:pt x="80" y="106"/>
                  </a:lnTo>
                  <a:lnTo>
                    <a:pt x="72" y="88"/>
                  </a:lnTo>
                  <a:lnTo>
                    <a:pt x="56" y="79"/>
                  </a:lnTo>
                  <a:lnTo>
                    <a:pt x="48" y="71"/>
                  </a:lnTo>
                  <a:lnTo>
                    <a:pt x="40" y="53"/>
                  </a:lnTo>
                  <a:lnTo>
                    <a:pt x="40" y="44"/>
                  </a:lnTo>
                  <a:lnTo>
                    <a:pt x="32" y="35"/>
                  </a:lnTo>
                  <a:lnTo>
                    <a:pt x="16" y="27"/>
                  </a:lnTo>
                  <a:lnTo>
                    <a:pt x="8" y="9"/>
                  </a:lnTo>
                  <a:lnTo>
                    <a:pt x="0" y="0"/>
                  </a:lnTo>
                  <a:lnTo>
                    <a:pt x="8" y="9"/>
                  </a:lnTo>
                  <a:lnTo>
                    <a:pt x="16" y="9"/>
                  </a:lnTo>
                  <a:lnTo>
                    <a:pt x="32" y="9"/>
                  </a:lnTo>
                  <a:lnTo>
                    <a:pt x="40" y="27"/>
                  </a:lnTo>
                  <a:lnTo>
                    <a:pt x="48" y="27"/>
                  </a:lnTo>
                  <a:lnTo>
                    <a:pt x="56" y="27"/>
                  </a:lnTo>
                  <a:lnTo>
                    <a:pt x="72" y="35"/>
                  </a:lnTo>
                  <a:lnTo>
                    <a:pt x="80" y="44"/>
                  </a:lnTo>
                  <a:lnTo>
                    <a:pt x="88" y="44"/>
                  </a:lnTo>
                  <a:lnTo>
                    <a:pt x="104" y="53"/>
                  </a:lnTo>
                  <a:lnTo>
                    <a:pt x="112" y="71"/>
                  </a:lnTo>
                  <a:lnTo>
                    <a:pt x="120" y="71"/>
                  </a:lnTo>
                  <a:lnTo>
                    <a:pt x="136" y="79"/>
                  </a:lnTo>
                  <a:lnTo>
                    <a:pt x="136" y="88"/>
                  </a:lnTo>
                  <a:lnTo>
                    <a:pt x="144" y="106"/>
                  </a:lnTo>
                  <a:lnTo>
                    <a:pt x="152" y="115"/>
                  </a:lnTo>
                  <a:lnTo>
                    <a:pt x="152" y="141"/>
                  </a:lnTo>
                  <a:lnTo>
                    <a:pt x="168" y="150"/>
                  </a:lnTo>
                  <a:lnTo>
                    <a:pt x="176" y="158"/>
                  </a:lnTo>
                  <a:lnTo>
                    <a:pt x="176" y="185"/>
                  </a:lnTo>
                  <a:lnTo>
                    <a:pt x="176" y="194"/>
                  </a:lnTo>
                  <a:lnTo>
                    <a:pt x="184" y="202"/>
                  </a:lnTo>
                  <a:lnTo>
                    <a:pt x="184" y="220"/>
                  </a:lnTo>
                  <a:lnTo>
                    <a:pt x="184" y="229"/>
                  </a:lnTo>
                  <a:lnTo>
                    <a:pt x="184" y="238"/>
                  </a:lnTo>
                  <a:lnTo>
                    <a:pt x="200"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43" name="Freeform 1094"/>
            <p:cNvSpPr>
              <a:spLocks/>
            </p:cNvSpPr>
            <p:nvPr/>
          </p:nvSpPr>
          <p:spPr bwMode="auto">
            <a:xfrm>
              <a:off x="2611" y="2857"/>
              <a:ext cx="272" cy="360"/>
            </a:xfrm>
            <a:custGeom>
              <a:avLst/>
              <a:gdLst>
                <a:gd name="T0" fmla="*/ 232 w 272"/>
                <a:gd name="T1" fmla="*/ 343 h 360"/>
                <a:gd name="T2" fmla="*/ 232 w 272"/>
                <a:gd name="T3" fmla="*/ 334 h 360"/>
                <a:gd name="T4" fmla="*/ 232 w 272"/>
                <a:gd name="T5" fmla="*/ 299 h 360"/>
                <a:gd name="T6" fmla="*/ 216 w 272"/>
                <a:gd name="T7" fmla="*/ 263 h 360"/>
                <a:gd name="T8" fmla="*/ 208 w 272"/>
                <a:gd name="T9" fmla="*/ 220 h 360"/>
                <a:gd name="T10" fmla="*/ 200 w 272"/>
                <a:gd name="T11" fmla="*/ 176 h 360"/>
                <a:gd name="T12" fmla="*/ 184 w 272"/>
                <a:gd name="T13" fmla="*/ 140 h 360"/>
                <a:gd name="T14" fmla="*/ 176 w 272"/>
                <a:gd name="T15" fmla="*/ 132 h 360"/>
                <a:gd name="T16" fmla="*/ 144 w 272"/>
                <a:gd name="T17" fmla="*/ 96 h 360"/>
                <a:gd name="T18" fmla="*/ 120 w 272"/>
                <a:gd name="T19" fmla="*/ 70 h 360"/>
                <a:gd name="T20" fmla="*/ 104 w 272"/>
                <a:gd name="T21" fmla="*/ 61 h 360"/>
                <a:gd name="T22" fmla="*/ 80 w 272"/>
                <a:gd name="T23" fmla="*/ 35 h 360"/>
                <a:gd name="T24" fmla="*/ 48 w 272"/>
                <a:gd name="T25" fmla="*/ 26 h 360"/>
                <a:gd name="T26" fmla="*/ 32 w 272"/>
                <a:gd name="T27" fmla="*/ 17 h 360"/>
                <a:gd name="T28" fmla="*/ 0 w 272"/>
                <a:gd name="T29" fmla="*/ 0 h 360"/>
                <a:gd name="T30" fmla="*/ 0 w 272"/>
                <a:gd name="T31" fmla="*/ 0 h 360"/>
                <a:gd name="T32" fmla="*/ 0 w 272"/>
                <a:gd name="T33" fmla="*/ 0 h 360"/>
                <a:gd name="T34" fmla="*/ 16 w 272"/>
                <a:gd name="T35" fmla="*/ 0 h 360"/>
                <a:gd name="T36" fmla="*/ 40 w 272"/>
                <a:gd name="T37" fmla="*/ 0 h 360"/>
                <a:gd name="T38" fmla="*/ 72 w 272"/>
                <a:gd name="T39" fmla="*/ 17 h 360"/>
                <a:gd name="T40" fmla="*/ 104 w 272"/>
                <a:gd name="T41" fmla="*/ 17 h 360"/>
                <a:gd name="T42" fmla="*/ 136 w 272"/>
                <a:gd name="T43" fmla="*/ 26 h 360"/>
                <a:gd name="T44" fmla="*/ 152 w 272"/>
                <a:gd name="T45" fmla="*/ 35 h 360"/>
                <a:gd name="T46" fmla="*/ 176 w 272"/>
                <a:gd name="T47" fmla="*/ 44 h 360"/>
                <a:gd name="T48" fmla="*/ 184 w 272"/>
                <a:gd name="T49" fmla="*/ 70 h 360"/>
                <a:gd name="T50" fmla="*/ 208 w 272"/>
                <a:gd name="T51" fmla="*/ 96 h 360"/>
                <a:gd name="T52" fmla="*/ 232 w 272"/>
                <a:gd name="T53" fmla="*/ 105 h 360"/>
                <a:gd name="T54" fmla="*/ 240 w 272"/>
                <a:gd name="T55" fmla="*/ 132 h 360"/>
                <a:gd name="T56" fmla="*/ 248 w 272"/>
                <a:gd name="T57" fmla="*/ 149 h 360"/>
                <a:gd name="T58" fmla="*/ 264 w 272"/>
                <a:gd name="T59" fmla="*/ 176 h 360"/>
                <a:gd name="T60" fmla="*/ 272 w 272"/>
                <a:gd name="T61" fmla="*/ 193 h 360"/>
                <a:gd name="T62" fmla="*/ 272 w 272"/>
                <a:gd name="T63" fmla="*/ 220 h 360"/>
                <a:gd name="T64" fmla="*/ 272 w 272"/>
                <a:gd name="T65" fmla="*/ 246 h 360"/>
                <a:gd name="T66" fmla="*/ 272 w 272"/>
                <a:gd name="T67" fmla="*/ 272 h 360"/>
                <a:gd name="T68" fmla="*/ 272 w 272"/>
                <a:gd name="T69" fmla="*/ 299 h 360"/>
                <a:gd name="T70" fmla="*/ 272 w 272"/>
                <a:gd name="T71" fmla="*/ 334 h 360"/>
                <a:gd name="T72" fmla="*/ 272 w 272"/>
                <a:gd name="T73" fmla="*/ 343 h 360"/>
                <a:gd name="T74" fmla="*/ 264 w 272"/>
                <a:gd name="T75" fmla="*/ 343 h 360"/>
                <a:gd name="T76" fmla="*/ 240 w 272"/>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72"/>
                <a:gd name="T118" fmla="*/ 0 h 360"/>
                <a:gd name="T119" fmla="*/ 272 w 272"/>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72" h="360">
                  <a:moveTo>
                    <a:pt x="240" y="360"/>
                  </a:moveTo>
                  <a:lnTo>
                    <a:pt x="232" y="343"/>
                  </a:lnTo>
                  <a:lnTo>
                    <a:pt x="232" y="334"/>
                  </a:lnTo>
                  <a:lnTo>
                    <a:pt x="232" y="325"/>
                  </a:lnTo>
                  <a:lnTo>
                    <a:pt x="232" y="299"/>
                  </a:lnTo>
                  <a:lnTo>
                    <a:pt x="232" y="290"/>
                  </a:lnTo>
                  <a:lnTo>
                    <a:pt x="216" y="263"/>
                  </a:lnTo>
                  <a:lnTo>
                    <a:pt x="216" y="246"/>
                  </a:lnTo>
                  <a:lnTo>
                    <a:pt x="208" y="220"/>
                  </a:lnTo>
                  <a:lnTo>
                    <a:pt x="208" y="193"/>
                  </a:lnTo>
                  <a:lnTo>
                    <a:pt x="200" y="176"/>
                  </a:lnTo>
                  <a:lnTo>
                    <a:pt x="184" y="158"/>
                  </a:lnTo>
                  <a:lnTo>
                    <a:pt x="184" y="140"/>
                  </a:lnTo>
                  <a:lnTo>
                    <a:pt x="176" y="132"/>
                  </a:lnTo>
                  <a:lnTo>
                    <a:pt x="152" y="105"/>
                  </a:lnTo>
                  <a:lnTo>
                    <a:pt x="144" y="96"/>
                  </a:lnTo>
                  <a:lnTo>
                    <a:pt x="136" y="79"/>
                  </a:lnTo>
                  <a:lnTo>
                    <a:pt x="120" y="70"/>
                  </a:lnTo>
                  <a:lnTo>
                    <a:pt x="112" y="61"/>
                  </a:lnTo>
                  <a:lnTo>
                    <a:pt x="104" y="61"/>
                  </a:lnTo>
                  <a:lnTo>
                    <a:pt x="96" y="44"/>
                  </a:lnTo>
                  <a:lnTo>
                    <a:pt x="80" y="35"/>
                  </a:lnTo>
                  <a:lnTo>
                    <a:pt x="64" y="35"/>
                  </a:lnTo>
                  <a:lnTo>
                    <a:pt x="48" y="26"/>
                  </a:lnTo>
                  <a:lnTo>
                    <a:pt x="40" y="26"/>
                  </a:lnTo>
                  <a:lnTo>
                    <a:pt x="32" y="17"/>
                  </a:lnTo>
                  <a:lnTo>
                    <a:pt x="8" y="0"/>
                  </a:lnTo>
                  <a:lnTo>
                    <a:pt x="0" y="0"/>
                  </a:lnTo>
                  <a:lnTo>
                    <a:pt x="8" y="0"/>
                  </a:lnTo>
                  <a:lnTo>
                    <a:pt x="16" y="0"/>
                  </a:lnTo>
                  <a:lnTo>
                    <a:pt x="32" y="0"/>
                  </a:lnTo>
                  <a:lnTo>
                    <a:pt x="40" y="0"/>
                  </a:lnTo>
                  <a:lnTo>
                    <a:pt x="48" y="0"/>
                  </a:lnTo>
                  <a:lnTo>
                    <a:pt x="72" y="17"/>
                  </a:lnTo>
                  <a:lnTo>
                    <a:pt x="80" y="17"/>
                  </a:lnTo>
                  <a:lnTo>
                    <a:pt x="104" y="17"/>
                  </a:lnTo>
                  <a:lnTo>
                    <a:pt x="112" y="26"/>
                  </a:lnTo>
                  <a:lnTo>
                    <a:pt x="136" y="26"/>
                  </a:lnTo>
                  <a:lnTo>
                    <a:pt x="144" y="35"/>
                  </a:lnTo>
                  <a:lnTo>
                    <a:pt x="152" y="35"/>
                  </a:lnTo>
                  <a:lnTo>
                    <a:pt x="168" y="44"/>
                  </a:lnTo>
                  <a:lnTo>
                    <a:pt x="176" y="44"/>
                  </a:lnTo>
                  <a:lnTo>
                    <a:pt x="184" y="61"/>
                  </a:lnTo>
                  <a:lnTo>
                    <a:pt x="184" y="70"/>
                  </a:lnTo>
                  <a:lnTo>
                    <a:pt x="200" y="79"/>
                  </a:lnTo>
                  <a:lnTo>
                    <a:pt x="208" y="96"/>
                  </a:lnTo>
                  <a:lnTo>
                    <a:pt x="216" y="96"/>
                  </a:lnTo>
                  <a:lnTo>
                    <a:pt x="232" y="105"/>
                  </a:lnTo>
                  <a:lnTo>
                    <a:pt x="232" y="114"/>
                  </a:lnTo>
                  <a:lnTo>
                    <a:pt x="240" y="132"/>
                  </a:lnTo>
                  <a:lnTo>
                    <a:pt x="240" y="140"/>
                  </a:lnTo>
                  <a:lnTo>
                    <a:pt x="248" y="149"/>
                  </a:lnTo>
                  <a:lnTo>
                    <a:pt x="264" y="158"/>
                  </a:lnTo>
                  <a:lnTo>
                    <a:pt x="264" y="176"/>
                  </a:lnTo>
                  <a:lnTo>
                    <a:pt x="264" y="184"/>
                  </a:lnTo>
                  <a:lnTo>
                    <a:pt x="272" y="193"/>
                  </a:lnTo>
                  <a:lnTo>
                    <a:pt x="272" y="211"/>
                  </a:lnTo>
                  <a:lnTo>
                    <a:pt x="272" y="220"/>
                  </a:lnTo>
                  <a:lnTo>
                    <a:pt x="272" y="228"/>
                  </a:lnTo>
                  <a:lnTo>
                    <a:pt x="272" y="246"/>
                  </a:lnTo>
                  <a:lnTo>
                    <a:pt x="272" y="263"/>
                  </a:lnTo>
                  <a:lnTo>
                    <a:pt x="272" y="272"/>
                  </a:lnTo>
                  <a:lnTo>
                    <a:pt x="272" y="290"/>
                  </a:lnTo>
                  <a:lnTo>
                    <a:pt x="272" y="299"/>
                  </a:lnTo>
                  <a:lnTo>
                    <a:pt x="272" y="325"/>
                  </a:lnTo>
                  <a:lnTo>
                    <a:pt x="272" y="334"/>
                  </a:lnTo>
                  <a:lnTo>
                    <a:pt x="272" y="343"/>
                  </a:lnTo>
                  <a:lnTo>
                    <a:pt x="264" y="343"/>
                  </a:lnTo>
                  <a:lnTo>
                    <a:pt x="272" y="360"/>
                  </a:lnTo>
                  <a:lnTo>
                    <a:pt x="2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44" name="Freeform 1095"/>
            <p:cNvSpPr>
              <a:spLocks/>
            </p:cNvSpPr>
            <p:nvPr/>
          </p:nvSpPr>
          <p:spPr bwMode="auto">
            <a:xfrm>
              <a:off x="2611" y="2857"/>
              <a:ext cx="272" cy="360"/>
            </a:xfrm>
            <a:custGeom>
              <a:avLst/>
              <a:gdLst>
                <a:gd name="T0" fmla="*/ 232 w 272"/>
                <a:gd name="T1" fmla="*/ 343 h 360"/>
                <a:gd name="T2" fmla="*/ 232 w 272"/>
                <a:gd name="T3" fmla="*/ 334 h 360"/>
                <a:gd name="T4" fmla="*/ 232 w 272"/>
                <a:gd name="T5" fmla="*/ 299 h 360"/>
                <a:gd name="T6" fmla="*/ 216 w 272"/>
                <a:gd name="T7" fmla="*/ 263 h 360"/>
                <a:gd name="T8" fmla="*/ 208 w 272"/>
                <a:gd name="T9" fmla="*/ 220 h 360"/>
                <a:gd name="T10" fmla="*/ 200 w 272"/>
                <a:gd name="T11" fmla="*/ 176 h 360"/>
                <a:gd name="T12" fmla="*/ 184 w 272"/>
                <a:gd name="T13" fmla="*/ 140 h 360"/>
                <a:gd name="T14" fmla="*/ 176 w 272"/>
                <a:gd name="T15" fmla="*/ 132 h 360"/>
                <a:gd name="T16" fmla="*/ 144 w 272"/>
                <a:gd name="T17" fmla="*/ 96 h 360"/>
                <a:gd name="T18" fmla="*/ 120 w 272"/>
                <a:gd name="T19" fmla="*/ 70 h 360"/>
                <a:gd name="T20" fmla="*/ 104 w 272"/>
                <a:gd name="T21" fmla="*/ 61 h 360"/>
                <a:gd name="T22" fmla="*/ 80 w 272"/>
                <a:gd name="T23" fmla="*/ 35 h 360"/>
                <a:gd name="T24" fmla="*/ 48 w 272"/>
                <a:gd name="T25" fmla="*/ 26 h 360"/>
                <a:gd name="T26" fmla="*/ 32 w 272"/>
                <a:gd name="T27" fmla="*/ 17 h 360"/>
                <a:gd name="T28" fmla="*/ 0 w 272"/>
                <a:gd name="T29" fmla="*/ 0 h 360"/>
                <a:gd name="T30" fmla="*/ 0 w 272"/>
                <a:gd name="T31" fmla="*/ 0 h 360"/>
                <a:gd name="T32" fmla="*/ 0 w 272"/>
                <a:gd name="T33" fmla="*/ 0 h 360"/>
                <a:gd name="T34" fmla="*/ 16 w 272"/>
                <a:gd name="T35" fmla="*/ 0 h 360"/>
                <a:gd name="T36" fmla="*/ 40 w 272"/>
                <a:gd name="T37" fmla="*/ 0 h 360"/>
                <a:gd name="T38" fmla="*/ 72 w 272"/>
                <a:gd name="T39" fmla="*/ 17 h 360"/>
                <a:gd name="T40" fmla="*/ 104 w 272"/>
                <a:gd name="T41" fmla="*/ 17 h 360"/>
                <a:gd name="T42" fmla="*/ 136 w 272"/>
                <a:gd name="T43" fmla="*/ 26 h 360"/>
                <a:gd name="T44" fmla="*/ 152 w 272"/>
                <a:gd name="T45" fmla="*/ 35 h 360"/>
                <a:gd name="T46" fmla="*/ 176 w 272"/>
                <a:gd name="T47" fmla="*/ 44 h 360"/>
                <a:gd name="T48" fmla="*/ 184 w 272"/>
                <a:gd name="T49" fmla="*/ 70 h 360"/>
                <a:gd name="T50" fmla="*/ 208 w 272"/>
                <a:gd name="T51" fmla="*/ 96 h 360"/>
                <a:gd name="T52" fmla="*/ 232 w 272"/>
                <a:gd name="T53" fmla="*/ 105 h 360"/>
                <a:gd name="T54" fmla="*/ 240 w 272"/>
                <a:gd name="T55" fmla="*/ 132 h 360"/>
                <a:gd name="T56" fmla="*/ 248 w 272"/>
                <a:gd name="T57" fmla="*/ 149 h 360"/>
                <a:gd name="T58" fmla="*/ 264 w 272"/>
                <a:gd name="T59" fmla="*/ 176 h 360"/>
                <a:gd name="T60" fmla="*/ 272 w 272"/>
                <a:gd name="T61" fmla="*/ 193 h 360"/>
                <a:gd name="T62" fmla="*/ 272 w 272"/>
                <a:gd name="T63" fmla="*/ 220 h 360"/>
                <a:gd name="T64" fmla="*/ 272 w 272"/>
                <a:gd name="T65" fmla="*/ 246 h 360"/>
                <a:gd name="T66" fmla="*/ 272 w 272"/>
                <a:gd name="T67" fmla="*/ 272 h 360"/>
                <a:gd name="T68" fmla="*/ 272 w 272"/>
                <a:gd name="T69" fmla="*/ 299 h 360"/>
                <a:gd name="T70" fmla="*/ 272 w 272"/>
                <a:gd name="T71" fmla="*/ 334 h 360"/>
                <a:gd name="T72" fmla="*/ 272 w 272"/>
                <a:gd name="T73" fmla="*/ 343 h 360"/>
                <a:gd name="T74" fmla="*/ 264 w 272"/>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2"/>
                <a:gd name="T115" fmla="*/ 0 h 360"/>
                <a:gd name="T116" fmla="*/ 272 w 272"/>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2" h="360">
                  <a:moveTo>
                    <a:pt x="240" y="360"/>
                  </a:moveTo>
                  <a:lnTo>
                    <a:pt x="232" y="343"/>
                  </a:lnTo>
                  <a:lnTo>
                    <a:pt x="232" y="334"/>
                  </a:lnTo>
                  <a:lnTo>
                    <a:pt x="232" y="325"/>
                  </a:lnTo>
                  <a:lnTo>
                    <a:pt x="232" y="299"/>
                  </a:lnTo>
                  <a:lnTo>
                    <a:pt x="232" y="290"/>
                  </a:lnTo>
                  <a:lnTo>
                    <a:pt x="216" y="263"/>
                  </a:lnTo>
                  <a:lnTo>
                    <a:pt x="216" y="246"/>
                  </a:lnTo>
                  <a:lnTo>
                    <a:pt x="208" y="220"/>
                  </a:lnTo>
                  <a:lnTo>
                    <a:pt x="208" y="193"/>
                  </a:lnTo>
                  <a:lnTo>
                    <a:pt x="200" y="176"/>
                  </a:lnTo>
                  <a:lnTo>
                    <a:pt x="184" y="158"/>
                  </a:lnTo>
                  <a:lnTo>
                    <a:pt x="184" y="140"/>
                  </a:lnTo>
                  <a:lnTo>
                    <a:pt x="176" y="132"/>
                  </a:lnTo>
                  <a:lnTo>
                    <a:pt x="152" y="105"/>
                  </a:lnTo>
                  <a:lnTo>
                    <a:pt x="144" y="96"/>
                  </a:lnTo>
                  <a:lnTo>
                    <a:pt x="136" y="79"/>
                  </a:lnTo>
                  <a:lnTo>
                    <a:pt x="120" y="70"/>
                  </a:lnTo>
                  <a:lnTo>
                    <a:pt x="112" y="61"/>
                  </a:lnTo>
                  <a:lnTo>
                    <a:pt x="104" y="61"/>
                  </a:lnTo>
                  <a:lnTo>
                    <a:pt x="96" y="44"/>
                  </a:lnTo>
                  <a:lnTo>
                    <a:pt x="80" y="35"/>
                  </a:lnTo>
                  <a:lnTo>
                    <a:pt x="64" y="35"/>
                  </a:lnTo>
                  <a:lnTo>
                    <a:pt x="48" y="26"/>
                  </a:lnTo>
                  <a:lnTo>
                    <a:pt x="40" y="26"/>
                  </a:lnTo>
                  <a:lnTo>
                    <a:pt x="32" y="17"/>
                  </a:lnTo>
                  <a:lnTo>
                    <a:pt x="8" y="0"/>
                  </a:lnTo>
                  <a:lnTo>
                    <a:pt x="0" y="0"/>
                  </a:lnTo>
                  <a:lnTo>
                    <a:pt x="8" y="0"/>
                  </a:lnTo>
                  <a:lnTo>
                    <a:pt x="16" y="0"/>
                  </a:lnTo>
                  <a:lnTo>
                    <a:pt x="32" y="0"/>
                  </a:lnTo>
                  <a:lnTo>
                    <a:pt x="40" y="0"/>
                  </a:lnTo>
                  <a:lnTo>
                    <a:pt x="48" y="0"/>
                  </a:lnTo>
                  <a:lnTo>
                    <a:pt x="72" y="17"/>
                  </a:lnTo>
                  <a:lnTo>
                    <a:pt x="80" y="17"/>
                  </a:lnTo>
                  <a:lnTo>
                    <a:pt x="104" y="17"/>
                  </a:lnTo>
                  <a:lnTo>
                    <a:pt x="112" y="26"/>
                  </a:lnTo>
                  <a:lnTo>
                    <a:pt x="136" y="26"/>
                  </a:lnTo>
                  <a:lnTo>
                    <a:pt x="144" y="35"/>
                  </a:lnTo>
                  <a:lnTo>
                    <a:pt x="152" y="35"/>
                  </a:lnTo>
                  <a:lnTo>
                    <a:pt x="168" y="44"/>
                  </a:lnTo>
                  <a:lnTo>
                    <a:pt x="176" y="44"/>
                  </a:lnTo>
                  <a:lnTo>
                    <a:pt x="184" y="61"/>
                  </a:lnTo>
                  <a:lnTo>
                    <a:pt x="184" y="70"/>
                  </a:lnTo>
                  <a:lnTo>
                    <a:pt x="200" y="79"/>
                  </a:lnTo>
                  <a:lnTo>
                    <a:pt x="208" y="96"/>
                  </a:lnTo>
                  <a:lnTo>
                    <a:pt x="216" y="96"/>
                  </a:lnTo>
                  <a:lnTo>
                    <a:pt x="232" y="105"/>
                  </a:lnTo>
                  <a:lnTo>
                    <a:pt x="232" y="114"/>
                  </a:lnTo>
                  <a:lnTo>
                    <a:pt x="240" y="132"/>
                  </a:lnTo>
                  <a:lnTo>
                    <a:pt x="240" y="140"/>
                  </a:lnTo>
                  <a:lnTo>
                    <a:pt x="248" y="149"/>
                  </a:lnTo>
                  <a:lnTo>
                    <a:pt x="264" y="158"/>
                  </a:lnTo>
                  <a:lnTo>
                    <a:pt x="264" y="176"/>
                  </a:lnTo>
                  <a:lnTo>
                    <a:pt x="264" y="184"/>
                  </a:lnTo>
                  <a:lnTo>
                    <a:pt x="272" y="193"/>
                  </a:lnTo>
                  <a:lnTo>
                    <a:pt x="272" y="211"/>
                  </a:lnTo>
                  <a:lnTo>
                    <a:pt x="272" y="220"/>
                  </a:lnTo>
                  <a:lnTo>
                    <a:pt x="272" y="228"/>
                  </a:lnTo>
                  <a:lnTo>
                    <a:pt x="272" y="246"/>
                  </a:lnTo>
                  <a:lnTo>
                    <a:pt x="272" y="263"/>
                  </a:lnTo>
                  <a:lnTo>
                    <a:pt x="272" y="272"/>
                  </a:lnTo>
                  <a:lnTo>
                    <a:pt x="272" y="290"/>
                  </a:lnTo>
                  <a:lnTo>
                    <a:pt x="272" y="299"/>
                  </a:lnTo>
                  <a:lnTo>
                    <a:pt x="272" y="325"/>
                  </a:lnTo>
                  <a:lnTo>
                    <a:pt x="272" y="334"/>
                  </a:lnTo>
                  <a:lnTo>
                    <a:pt x="272" y="343"/>
                  </a:lnTo>
                  <a:lnTo>
                    <a:pt x="264" y="343"/>
                  </a:lnTo>
                  <a:lnTo>
                    <a:pt x="272"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45" name="Freeform 1096"/>
            <p:cNvSpPr>
              <a:spLocks/>
            </p:cNvSpPr>
            <p:nvPr/>
          </p:nvSpPr>
          <p:spPr bwMode="auto">
            <a:xfrm>
              <a:off x="2723" y="2822"/>
              <a:ext cx="160" cy="395"/>
            </a:xfrm>
            <a:custGeom>
              <a:avLst/>
              <a:gdLst>
                <a:gd name="T0" fmla="*/ 128 w 160"/>
                <a:gd name="T1" fmla="*/ 395 h 395"/>
                <a:gd name="T2" fmla="*/ 120 w 160"/>
                <a:gd name="T3" fmla="*/ 378 h 395"/>
                <a:gd name="T4" fmla="*/ 120 w 160"/>
                <a:gd name="T5" fmla="*/ 378 h 395"/>
                <a:gd name="T6" fmla="*/ 120 w 160"/>
                <a:gd name="T7" fmla="*/ 369 h 395"/>
                <a:gd name="T8" fmla="*/ 120 w 160"/>
                <a:gd name="T9" fmla="*/ 360 h 395"/>
                <a:gd name="T10" fmla="*/ 120 w 160"/>
                <a:gd name="T11" fmla="*/ 342 h 395"/>
                <a:gd name="T12" fmla="*/ 120 w 160"/>
                <a:gd name="T13" fmla="*/ 334 h 395"/>
                <a:gd name="T14" fmla="*/ 120 w 160"/>
                <a:gd name="T15" fmla="*/ 307 h 395"/>
                <a:gd name="T16" fmla="*/ 120 w 160"/>
                <a:gd name="T17" fmla="*/ 298 h 395"/>
                <a:gd name="T18" fmla="*/ 120 w 160"/>
                <a:gd name="T19" fmla="*/ 281 h 395"/>
                <a:gd name="T20" fmla="*/ 104 w 160"/>
                <a:gd name="T21" fmla="*/ 263 h 395"/>
                <a:gd name="T22" fmla="*/ 104 w 160"/>
                <a:gd name="T23" fmla="*/ 246 h 395"/>
                <a:gd name="T24" fmla="*/ 104 w 160"/>
                <a:gd name="T25" fmla="*/ 219 h 395"/>
                <a:gd name="T26" fmla="*/ 96 w 160"/>
                <a:gd name="T27" fmla="*/ 211 h 395"/>
                <a:gd name="T28" fmla="*/ 96 w 160"/>
                <a:gd name="T29" fmla="*/ 193 h 395"/>
                <a:gd name="T30" fmla="*/ 96 w 160"/>
                <a:gd name="T31" fmla="*/ 193 h 395"/>
                <a:gd name="T32" fmla="*/ 88 w 160"/>
                <a:gd name="T33" fmla="*/ 175 h 395"/>
                <a:gd name="T34" fmla="*/ 72 w 160"/>
                <a:gd name="T35" fmla="*/ 149 h 395"/>
                <a:gd name="T36" fmla="*/ 72 w 160"/>
                <a:gd name="T37" fmla="*/ 140 h 395"/>
                <a:gd name="T38" fmla="*/ 64 w 160"/>
                <a:gd name="T39" fmla="*/ 114 h 395"/>
                <a:gd name="T40" fmla="*/ 56 w 160"/>
                <a:gd name="T41" fmla="*/ 105 h 395"/>
                <a:gd name="T42" fmla="*/ 56 w 160"/>
                <a:gd name="T43" fmla="*/ 79 h 395"/>
                <a:gd name="T44" fmla="*/ 40 w 160"/>
                <a:gd name="T45" fmla="*/ 70 h 395"/>
                <a:gd name="T46" fmla="*/ 32 w 160"/>
                <a:gd name="T47" fmla="*/ 61 h 395"/>
                <a:gd name="T48" fmla="*/ 24 w 160"/>
                <a:gd name="T49" fmla="*/ 52 h 395"/>
                <a:gd name="T50" fmla="*/ 24 w 160"/>
                <a:gd name="T51" fmla="*/ 35 h 395"/>
                <a:gd name="T52" fmla="*/ 8 w 160"/>
                <a:gd name="T53" fmla="*/ 26 h 395"/>
                <a:gd name="T54" fmla="*/ 8 w 160"/>
                <a:gd name="T55" fmla="*/ 17 h 395"/>
                <a:gd name="T56" fmla="*/ 8 w 160"/>
                <a:gd name="T57" fmla="*/ 17 h 395"/>
                <a:gd name="T58" fmla="*/ 0 w 160"/>
                <a:gd name="T59" fmla="*/ 0 h 395"/>
                <a:gd name="T60" fmla="*/ 8 w 160"/>
                <a:gd name="T61" fmla="*/ 17 h 395"/>
                <a:gd name="T62" fmla="*/ 8 w 160"/>
                <a:gd name="T63" fmla="*/ 17 h 395"/>
                <a:gd name="T64" fmla="*/ 8 w 160"/>
                <a:gd name="T65" fmla="*/ 17 h 395"/>
                <a:gd name="T66" fmla="*/ 8 w 160"/>
                <a:gd name="T67" fmla="*/ 17 h 395"/>
                <a:gd name="T68" fmla="*/ 24 w 160"/>
                <a:gd name="T69" fmla="*/ 17 h 395"/>
                <a:gd name="T70" fmla="*/ 32 w 160"/>
                <a:gd name="T71" fmla="*/ 26 h 395"/>
                <a:gd name="T72" fmla="*/ 40 w 160"/>
                <a:gd name="T73" fmla="*/ 26 h 395"/>
                <a:gd name="T74" fmla="*/ 56 w 160"/>
                <a:gd name="T75" fmla="*/ 35 h 395"/>
                <a:gd name="T76" fmla="*/ 64 w 160"/>
                <a:gd name="T77" fmla="*/ 52 h 395"/>
                <a:gd name="T78" fmla="*/ 72 w 160"/>
                <a:gd name="T79" fmla="*/ 61 h 395"/>
                <a:gd name="T80" fmla="*/ 88 w 160"/>
                <a:gd name="T81" fmla="*/ 61 h 395"/>
                <a:gd name="T82" fmla="*/ 88 w 160"/>
                <a:gd name="T83" fmla="*/ 70 h 395"/>
                <a:gd name="T84" fmla="*/ 96 w 160"/>
                <a:gd name="T85" fmla="*/ 79 h 395"/>
                <a:gd name="T86" fmla="*/ 104 w 160"/>
                <a:gd name="T87" fmla="*/ 96 h 395"/>
                <a:gd name="T88" fmla="*/ 104 w 160"/>
                <a:gd name="T89" fmla="*/ 105 h 395"/>
                <a:gd name="T90" fmla="*/ 120 w 160"/>
                <a:gd name="T91" fmla="*/ 114 h 395"/>
                <a:gd name="T92" fmla="*/ 120 w 160"/>
                <a:gd name="T93" fmla="*/ 131 h 395"/>
                <a:gd name="T94" fmla="*/ 128 w 160"/>
                <a:gd name="T95" fmla="*/ 149 h 395"/>
                <a:gd name="T96" fmla="*/ 136 w 160"/>
                <a:gd name="T97" fmla="*/ 175 h 395"/>
                <a:gd name="T98" fmla="*/ 136 w 160"/>
                <a:gd name="T99" fmla="*/ 211 h 395"/>
                <a:gd name="T100" fmla="*/ 152 w 160"/>
                <a:gd name="T101" fmla="*/ 228 h 395"/>
                <a:gd name="T102" fmla="*/ 152 w 160"/>
                <a:gd name="T103" fmla="*/ 255 h 395"/>
                <a:gd name="T104" fmla="*/ 152 w 160"/>
                <a:gd name="T105" fmla="*/ 281 h 395"/>
                <a:gd name="T106" fmla="*/ 152 w 160"/>
                <a:gd name="T107" fmla="*/ 298 h 395"/>
                <a:gd name="T108" fmla="*/ 160 w 160"/>
                <a:gd name="T109" fmla="*/ 325 h 395"/>
                <a:gd name="T110" fmla="*/ 160 w 160"/>
                <a:gd name="T111" fmla="*/ 342 h 395"/>
                <a:gd name="T112" fmla="*/ 160 w 160"/>
                <a:gd name="T113" fmla="*/ 360 h 395"/>
                <a:gd name="T114" fmla="*/ 160 w 160"/>
                <a:gd name="T115" fmla="*/ 369 h 395"/>
                <a:gd name="T116" fmla="*/ 160 w 160"/>
                <a:gd name="T117" fmla="*/ 378 h 395"/>
                <a:gd name="T118" fmla="*/ 152 w 160"/>
                <a:gd name="T119" fmla="*/ 378 h 395"/>
                <a:gd name="T120" fmla="*/ 160 w 160"/>
                <a:gd name="T121" fmla="*/ 395 h 395"/>
                <a:gd name="T122" fmla="*/ 128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128" y="395"/>
                  </a:moveTo>
                  <a:lnTo>
                    <a:pt x="120" y="378"/>
                  </a:lnTo>
                  <a:lnTo>
                    <a:pt x="120" y="369"/>
                  </a:lnTo>
                  <a:lnTo>
                    <a:pt x="120" y="360"/>
                  </a:lnTo>
                  <a:lnTo>
                    <a:pt x="120" y="342"/>
                  </a:lnTo>
                  <a:lnTo>
                    <a:pt x="120" y="334"/>
                  </a:lnTo>
                  <a:lnTo>
                    <a:pt x="120" y="307"/>
                  </a:lnTo>
                  <a:lnTo>
                    <a:pt x="120" y="298"/>
                  </a:lnTo>
                  <a:lnTo>
                    <a:pt x="120" y="281"/>
                  </a:lnTo>
                  <a:lnTo>
                    <a:pt x="104" y="263"/>
                  </a:lnTo>
                  <a:lnTo>
                    <a:pt x="104" y="246"/>
                  </a:lnTo>
                  <a:lnTo>
                    <a:pt x="104" y="219"/>
                  </a:lnTo>
                  <a:lnTo>
                    <a:pt x="96" y="211"/>
                  </a:lnTo>
                  <a:lnTo>
                    <a:pt x="96" y="193"/>
                  </a:lnTo>
                  <a:lnTo>
                    <a:pt x="88" y="175"/>
                  </a:lnTo>
                  <a:lnTo>
                    <a:pt x="72" y="149"/>
                  </a:lnTo>
                  <a:lnTo>
                    <a:pt x="72" y="140"/>
                  </a:lnTo>
                  <a:lnTo>
                    <a:pt x="64" y="114"/>
                  </a:lnTo>
                  <a:lnTo>
                    <a:pt x="56" y="105"/>
                  </a:lnTo>
                  <a:lnTo>
                    <a:pt x="56" y="79"/>
                  </a:lnTo>
                  <a:lnTo>
                    <a:pt x="40" y="70"/>
                  </a:lnTo>
                  <a:lnTo>
                    <a:pt x="32" y="61"/>
                  </a:lnTo>
                  <a:lnTo>
                    <a:pt x="24" y="52"/>
                  </a:lnTo>
                  <a:lnTo>
                    <a:pt x="24" y="35"/>
                  </a:lnTo>
                  <a:lnTo>
                    <a:pt x="8" y="26"/>
                  </a:lnTo>
                  <a:lnTo>
                    <a:pt x="8" y="17"/>
                  </a:lnTo>
                  <a:lnTo>
                    <a:pt x="0" y="0"/>
                  </a:lnTo>
                  <a:lnTo>
                    <a:pt x="8" y="17"/>
                  </a:lnTo>
                  <a:lnTo>
                    <a:pt x="24" y="17"/>
                  </a:lnTo>
                  <a:lnTo>
                    <a:pt x="32" y="26"/>
                  </a:lnTo>
                  <a:lnTo>
                    <a:pt x="40" y="26"/>
                  </a:lnTo>
                  <a:lnTo>
                    <a:pt x="56" y="35"/>
                  </a:lnTo>
                  <a:lnTo>
                    <a:pt x="64" y="52"/>
                  </a:lnTo>
                  <a:lnTo>
                    <a:pt x="72" y="61"/>
                  </a:lnTo>
                  <a:lnTo>
                    <a:pt x="88" y="61"/>
                  </a:lnTo>
                  <a:lnTo>
                    <a:pt x="88" y="70"/>
                  </a:lnTo>
                  <a:lnTo>
                    <a:pt x="96" y="79"/>
                  </a:lnTo>
                  <a:lnTo>
                    <a:pt x="104" y="96"/>
                  </a:lnTo>
                  <a:lnTo>
                    <a:pt x="104" y="105"/>
                  </a:lnTo>
                  <a:lnTo>
                    <a:pt x="120" y="114"/>
                  </a:lnTo>
                  <a:lnTo>
                    <a:pt x="120" y="131"/>
                  </a:lnTo>
                  <a:lnTo>
                    <a:pt x="128" y="149"/>
                  </a:lnTo>
                  <a:lnTo>
                    <a:pt x="136" y="175"/>
                  </a:lnTo>
                  <a:lnTo>
                    <a:pt x="136" y="211"/>
                  </a:lnTo>
                  <a:lnTo>
                    <a:pt x="152" y="228"/>
                  </a:lnTo>
                  <a:lnTo>
                    <a:pt x="152" y="255"/>
                  </a:lnTo>
                  <a:lnTo>
                    <a:pt x="152" y="281"/>
                  </a:lnTo>
                  <a:lnTo>
                    <a:pt x="152" y="298"/>
                  </a:lnTo>
                  <a:lnTo>
                    <a:pt x="160" y="325"/>
                  </a:lnTo>
                  <a:lnTo>
                    <a:pt x="160" y="342"/>
                  </a:lnTo>
                  <a:lnTo>
                    <a:pt x="160" y="360"/>
                  </a:lnTo>
                  <a:lnTo>
                    <a:pt x="160" y="369"/>
                  </a:lnTo>
                  <a:lnTo>
                    <a:pt x="160" y="378"/>
                  </a:lnTo>
                  <a:lnTo>
                    <a:pt x="152" y="378"/>
                  </a:lnTo>
                  <a:lnTo>
                    <a:pt x="160" y="395"/>
                  </a:lnTo>
                  <a:lnTo>
                    <a:pt x="128"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46" name="Freeform 1097"/>
            <p:cNvSpPr>
              <a:spLocks/>
            </p:cNvSpPr>
            <p:nvPr/>
          </p:nvSpPr>
          <p:spPr bwMode="auto">
            <a:xfrm>
              <a:off x="2723" y="2822"/>
              <a:ext cx="160" cy="395"/>
            </a:xfrm>
            <a:custGeom>
              <a:avLst/>
              <a:gdLst>
                <a:gd name="T0" fmla="*/ 128 w 160"/>
                <a:gd name="T1" fmla="*/ 395 h 395"/>
                <a:gd name="T2" fmla="*/ 120 w 160"/>
                <a:gd name="T3" fmla="*/ 378 h 395"/>
                <a:gd name="T4" fmla="*/ 120 w 160"/>
                <a:gd name="T5" fmla="*/ 378 h 395"/>
                <a:gd name="T6" fmla="*/ 120 w 160"/>
                <a:gd name="T7" fmla="*/ 369 h 395"/>
                <a:gd name="T8" fmla="*/ 120 w 160"/>
                <a:gd name="T9" fmla="*/ 360 h 395"/>
                <a:gd name="T10" fmla="*/ 120 w 160"/>
                <a:gd name="T11" fmla="*/ 342 h 395"/>
                <a:gd name="T12" fmla="*/ 120 w 160"/>
                <a:gd name="T13" fmla="*/ 334 h 395"/>
                <a:gd name="T14" fmla="*/ 120 w 160"/>
                <a:gd name="T15" fmla="*/ 307 h 395"/>
                <a:gd name="T16" fmla="*/ 120 w 160"/>
                <a:gd name="T17" fmla="*/ 298 h 395"/>
                <a:gd name="T18" fmla="*/ 120 w 160"/>
                <a:gd name="T19" fmla="*/ 281 h 395"/>
                <a:gd name="T20" fmla="*/ 104 w 160"/>
                <a:gd name="T21" fmla="*/ 263 h 395"/>
                <a:gd name="T22" fmla="*/ 104 w 160"/>
                <a:gd name="T23" fmla="*/ 246 h 395"/>
                <a:gd name="T24" fmla="*/ 104 w 160"/>
                <a:gd name="T25" fmla="*/ 219 h 395"/>
                <a:gd name="T26" fmla="*/ 96 w 160"/>
                <a:gd name="T27" fmla="*/ 211 h 395"/>
                <a:gd name="T28" fmla="*/ 96 w 160"/>
                <a:gd name="T29" fmla="*/ 193 h 395"/>
                <a:gd name="T30" fmla="*/ 96 w 160"/>
                <a:gd name="T31" fmla="*/ 193 h 395"/>
                <a:gd name="T32" fmla="*/ 88 w 160"/>
                <a:gd name="T33" fmla="*/ 175 h 395"/>
                <a:gd name="T34" fmla="*/ 72 w 160"/>
                <a:gd name="T35" fmla="*/ 149 h 395"/>
                <a:gd name="T36" fmla="*/ 72 w 160"/>
                <a:gd name="T37" fmla="*/ 140 h 395"/>
                <a:gd name="T38" fmla="*/ 64 w 160"/>
                <a:gd name="T39" fmla="*/ 114 h 395"/>
                <a:gd name="T40" fmla="*/ 56 w 160"/>
                <a:gd name="T41" fmla="*/ 105 h 395"/>
                <a:gd name="T42" fmla="*/ 56 w 160"/>
                <a:gd name="T43" fmla="*/ 79 h 395"/>
                <a:gd name="T44" fmla="*/ 40 w 160"/>
                <a:gd name="T45" fmla="*/ 70 h 395"/>
                <a:gd name="T46" fmla="*/ 32 w 160"/>
                <a:gd name="T47" fmla="*/ 61 h 395"/>
                <a:gd name="T48" fmla="*/ 24 w 160"/>
                <a:gd name="T49" fmla="*/ 52 h 395"/>
                <a:gd name="T50" fmla="*/ 24 w 160"/>
                <a:gd name="T51" fmla="*/ 35 h 395"/>
                <a:gd name="T52" fmla="*/ 8 w 160"/>
                <a:gd name="T53" fmla="*/ 26 h 395"/>
                <a:gd name="T54" fmla="*/ 8 w 160"/>
                <a:gd name="T55" fmla="*/ 17 h 395"/>
                <a:gd name="T56" fmla="*/ 8 w 160"/>
                <a:gd name="T57" fmla="*/ 17 h 395"/>
                <a:gd name="T58" fmla="*/ 0 w 160"/>
                <a:gd name="T59" fmla="*/ 0 h 395"/>
                <a:gd name="T60" fmla="*/ 8 w 160"/>
                <a:gd name="T61" fmla="*/ 17 h 395"/>
                <a:gd name="T62" fmla="*/ 8 w 160"/>
                <a:gd name="T63" fmla="*/ 17 h 395"/>
                <a:gd name="T64" fmla="*/ 8 w 160"/>
                <a:gd name="T65" fmla="*/ 17 h 395"/>
                <a:gd name="T66" fmla="*/ 8 w 160"/>
                <a:gd name="T67" fmla="*/ 17 h 395"/>
                <a:gd name="T68" fmla="*/ 24 w 160"/>
                <a:gd name="T69" fmla="*/ 17 h 395"/>
                <a:gd name="T70" fmla="*/ 32 w 160"/>
                <a:gd name="T71" fmla="*/ 26 h 395"/>
                <a:gd name="T72" fmla="*/ 40 w 160"/>
                <a:gd name="T73" fmla="*/ 26 h 395"/>
                <a:gd name="T74" fmla="*/ 56 w 160"/>
                <a:gd name="T75" fmla="*/ 35 h 395"/>
                <a:gd name="T76" fmla="*/ 64 w 160"/>
                <a:gd name="T77" fmla="*/ 52 h 395"/>
                <a:gd name="T78" fmla="*/ 72 w 160"/>
                <a:gd name="T79" fmla="*/ 61 h 395"/>
                <a:gd name="T80" fmla="*/ 88 w 160"/>
                <a:gd name="T81" fmla="*/ 61 h 395"/>
                <a:gd name="T82" fmla="*/ 88 w 160"/>
                <a:gd name="T83" fmla="*/ 70 h 395"/>
                <a:gd name="T84" fmla="*/ 96 w 160"/>
                <a:gd name="T85" fmla="*/ 79 h 395"/>
                <a:gd name="T86" fmla="*/ 104 w 160"/>
                <a:gd name="T87" fmla="*/ 96 h 395"/>
                <a:gd name="T88" fmla="*/ 104 w 160"/>
                <a:gd name="T89" fmla="*/ 105 h 395"/>
                <a:gd name="T90" fmla="*/ 120 w 160"/>
                <a:gd name="T91" fmla="*/ 114 h 395"/>
                <a:gd name="T92" fmla="*/ 120 w 160"/>
                <a:gd name="T93" fmla="*/ 131 h 395"/>
                <a:gd name="T94" fmla="*/ 128 w 160"/>
                <a:gd name="T95" fmla="*/ 149 h 395"/>
                <a:gd name="T96" fmla="*/ 136 w 160"/>
                <a:gd name="T97" fmla="*/ 175 h 395"/>
                <a:gd name="T98" fmla="*/ 136 w 160"/>
                <a:gd name="T99" fmla="*/ 211 h 395"/>
                <a:gd name="T100" fmla="*/ 152 w 160"/>
                <a:gd name="T101" fmla="*/ 228 h 395"/>
                <a:gd name="T102" fmla="*/ 152 w 160"/>
                <a:gd name="T103" fmla="*/ 255 h 395"/>
                <a:gd name="T104" fmla="*/ 152 w 160"/>
                <a:gd name="T105" fmla="*/ 281 h 395"/>
                <a:gd name="T106" fmla="*/ 152 w 160"/>
                <a:gd name="T107" fmla="*/ 298 h 395"/>
                <a:gd name="T108" fmla="*/ 160 w 160"/>
                <a:gd name="T109" fmla="*/ 325 h 395"/>
                <a:gd name="T110" fmla="*/ 160 w 160"/>
                <a:gd name="T111" fmla="*/ 342 h 395"/>
                <a:gd name="T112" fmla="*/ 160 w 160"/>
                <a:gd name="T113" fmla="*/ 360 h 395"/>
                <a:gd name="T114" fmla="*/ 160 w 160"/>
                <a:gd name="T115" fmla="*/ 369 h 395"/>
                <a:gd name="T116" fmla="*/ 160 w 160"/>
                <a:gd name="T117" fmla="*/ 378 h 395"/>
                <a:gd name="T118" fmla="*/ 152 w 160"/>
                <a:gd name="T119" fmla="*/ 378 h 395"/>
                <a:gd name="T120" fmla="*/ 160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128" y="395"/>
                  </a:moveTo>
                  <a:lnTo>
                    <a:pt x="120" y="378"/>
                  </a:lnTo>
                  <a:lnTo>
                    <a:pt x="120" y="369"/>
                  </a:lnTo>
                  <a:lnTo>
                    <a:pt x="120" y="360"/>
                  </a:lnTo>
                  <a:lnTo>
                    <a:pt x="120" y="342"/>
                  </a:lnTo>
                  <a:lnTo>
                    <a:pt x="120" y="334"/>
                  </a:lnTo>
                  <a:lnTo>
                    <a:pt x="120" y="307"/>
                  </a:lnTo>
                  <a:lnTo>
                    <a:pt x="120" y="298"/>
                  </a:lnTo>
                  <a:lnTo>
                    <a:pt x="120" y="281"/>
                  </a:lnTo>
                  <a:lnTo>
                    <a:pt x="104" y="263"/>
                  </a:lnTo>
                  <a:lnTo>
                    <a:pt x="104" y="246"/>
                  </a:lnTo>
                  <a:lnTo>
                    <a:pt x="104" y="219"/>
                  </a:lnTo>
                  <a:lnTo>
                    <a:pt x="96" y="211"/>
                  </a:lnTo>
                  <a:lnTo>
                    <a:pt x="96" y="193"/>
                  </a:lnTo>
                  <a:lnTo>
                    <a:pt x="88" y="175"/>
                  </a:lnTo>
                  <a:lnTo>
                    <a:pt x="72" y="149"/>
                  </a:lnTo>
                  <a:lnTo>
                    <a:pt x="72" y="140"/>
                  </a:lnTo>
                  <a:lnTo>
                    <a:pt x="64" y="114"/>
                  </a:lnTo>
                  <a:lnTo>
                    <a:pt x="56" y="105"/>
                  </a:lnTo>
                  <a:lnTo>
                    <a:pt x="56" y="79"/>
                  </a:lnTo>
                  <a:lnTo>
                    <a:pt x="40" y="70"/>
                  </a:lnTo>
                  <a:lnTo>
                    <a:pt x="32" y="61"/>
                  </a:lnTo>
                  <a:lnTo>
                    <a:pt x="24" y="52"/>
                  </a:lnTo>
                  <a:lnTo>
                    <a:pt x="24" y="35"/>
                  </a:lnTo>
                  <a:lnTo>
                    <a:pt x="8" y="26"/>
                  </a:lnTo>
                  <a:lnTo>
                    <a:pt x="8" y="17"/>
                  </a:lnTo>
                  <a:lnTo>
                    <a:pt x="0" y="0"/>
                  </a:lnTo>
                  <a:lnTo>
                    <a:pt x="8" y="17"/>
                  </a:lnTo>
                  <a:lnTo>
                    <a:pt x="24" y="17"/>
                  </a:lnTo>
                  <a:lnTo>
                    <a:pt x="32" y="26"/>
                  </a:lnTo>
                  <a:lnTo>
                    <a:pt x="40" y="26"/>
                  </a:lnTo>
                  <a:lnTo>
                    <a:pt x="56" y="35"/>
                  </a:lnTo>
                  <a:lnTo>
                    <a:pt x="64" y="52"/>
                  </a:lnTo>
                  <a:lnTo>
                    <a:pt x="72" y="61"/>
                  </a:lnTo>
                  <a:lnTo>
                    <a:pt x="88" y="61"/>
                  </a:lnTo>
                  <a:lnTo>
                    <a:pt x="88" y="70"/>
                  </a:lnTo>
                  <a:lnTo>
                    <a:pt x="96" y="79"/>
                  </a:lnTo>
                  <a:lnTo>
                    <a:pt x="104" y="96"/>
                  </a:lnTo>
                  <a:lnTo>
                    <a:pt x="104" y="105"/>
                  </a:lnTo>
                  <a:lnTo>
                    <a:pt x="120" y="114"/>
                  </a:lnTo>
                  <a:lnTo>
                    <a:pt x="120" y="131"/>
                  </a:lnTo>
                  <a:lnTo>
                    <a:pt x="128" y="149"/>
                  </a:lnTo>
                  <a:lnTo>
                    <a:pt x="136" y="175"/>
                  </a:lnTo>
                  <a:lnTo>
                    <a:pt x="136" y="211"/>
                  </a:lnTo>
                  <a:lnTo>
                    <a:pt x="152" y="228"/>
                  </a:lnTo>
                  <a:lnTo>
                    <a:pt x="152" y="255"/>
                  </a:lnTo>
                  <a:lnTo>
                    <a:pt x="152" y="281"/>
                  </a:lnTo>
                  <a:lnTo>
                    <a:pt x="152" y="298"/>
                  </a:lnTo>
                  <a:lnTo>
                    <a:pt x="160" y="325"/>
                  </a:lnTo>
                  <a:lnTo>
                    <a:pt x="160" y="342"/>
                  </a:lnTo>
                  <a:lnTo>
                    <a:pt x="160" y="360"/>
                  </a:lnTo>
                  <a:lnTo>
                    <a:pt x="160" y="369"/>
                  </a:lnTo>
                  <a:lnTo>
                    <a:pt x="160" y="378"/>
                  </a:lnTo>
                  <a:lnTo>
                    <a:pt x="152" y="378"/>
                  </a:lnTo>
                  <a:lnTo>
                    <a:pt x="160"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47" name="Freeform 1098"/>
            <p:cNvSpPr>
              <a:spLocks/>
            </p:cNvSpPr>
            <p:nvPr/>
          </p:nvSpPr>
          <p:spPr bwMode="auto">
            <a:xfrm>
              <a:off x="2843" y="2760"/>
              <a:ext cx="200" cy="457"/>
            </a:xfrm>
            <a:custGeom>
              <a:avLst/>
              <a:gdLst>
                <a:gd name="T0" fmla="*/ 0 w 200"/>
                <a:gd name="T1" fmla="*/ 440 h 457"/>
                <a:gd name="T2" fmla="*/ 0 w 200"/>
                <a:gd name="T3" fmla="*/ 431 h 457"/>
                <a:gd name="T4" fmla="*/ 0 w 200"/>
                <a:gd name="T5" fmla="*/ 404 h 457"/>
                <a:gd name="T6" fmla="*/ 0 w 200"/>
                <a:gd name="T7" fmla="*/ 387 h 457"/>
                <a:gd name="T8" fmla="*/ 0 w 200"/>
                <a:gd name="T9" fmla="*/ 352 h 457"/>
                <a:gd name="T10" fmla="*/ 8 w 200"/>
                <a:gd name="T11" fmla="*/ 317 h 457"/>
                <a:gd name="T12" fmla="*/ 8 w 200"/>
                <a:gd name="T13" fmla="*/ 281 h 457"/>
                <a:gd name="T14" fmla="*/ 16 w 200"/>
                <a:gd name="T15" fmla="*/ 273 h 457"/>
                <a:gd name="T16" fmla="*/ 16 w 200"/>
                <a:gd name="T17" fmla="*/ 237 h 457"/>
                <a:gd name="T18" fmla="*/ 32 w 200"/>
                <a:gd name="T19" fmla="*/ 229 h 457"/>
                <a:gd name="T20" fmla="*/ 40 w 200"/>
                <a:gd name="T21" fmla="*/ 202 h 457"/>
                <a:gd name="T22" fmla="*/ 40 w 200"/>
                <a:gd name="T23" fmla="*/ 176 h 457"/>
                <a:gd name="T24" fmla="*/ 48 w 200"/>
                <a:gd name="T25" fmla="*/ 158 h 457"/>
                <a:gd name="T26" fmla="*/ 64 w 200"/>
                <a:gd name="T27" fmla="*/ 141 h 457"/>
                <a:gd name="T28" fmla="*/ 72 w 200"/>
                <a:gd name="T29" fmla="*/ 123 h 457"/>
                <a:gd name="T30" fmla="*/ 80 w 200"/>
                <a:gd name="T31" fmla="*/ 97 h 457"/>
                <a:gd name="T32" fmla="*/ 104 w 200"/>
                <a:gd name="T33" fmla="*/ 79 h 457"/>
                <a:gd name="T34" fmla="*/ 120 w 200"/>
                <a:gd name="T35" fmla="*/ 53 h 457"/>
                <a:gd name="T36" fmla="*/ 144 w 200"/>
                <a:gd name="T37" fmla="*/ 44 h 457"/>
                <a:gd name="T38" fmla="*/ 168 w 200"/>
                <a:gd name="T39" fmla="*/ 18 h 457"/>
                <a:gd name="T40" fmla="*/ 184 w 200"/>
                <a:gd name="T41" fmla="*/ 9 h 457"/>
                <a:gd name="T42" fmla="*/ 184 w 200"/>
                <a:gd name="T43" fmla="*/ 9 h 457"/>
                <a:gd name="T44" fmla="*/ 200 w 200"/>
                <a:gd name="T45" fmla="*/ 9 h 457"/>
                <a:gd name="T46" fmla="*/ 184 w 200"/>
                <a:gd name="T47" fmla="*/ 9 h 457"/>
                <a:gd name="T48" fmla="*/ 176 w 200"/>
                <a:gd name="T49" fmla="*/ 18 h 457"/>
                <a:gd name="T50" fmla="*/ 168 w 200"/>
                <a:gd name="T51" fmla="*/ 44 h 457"/>
                <a:gd name="T52" fmla="*/ 152 w 200"/>
                <a:gd name="T53" fmla="*/ 62 h 457"/>
                <a:gd name="T54" fmla="*/ 136 w 200"/>
                <a:gd name="T55" fmla="*/ 88 h 457"/>
                <a:gd name="T56" fmla="*/ 120 w 200"/>
                <a:gd name="T57" fmla="*/ 123 h 457"/>
                <a:gd name="T58" fmla="*/ 112 w 200"/>
                <a:gd name="T59" fmla="*/ 141 h 457"/>
                <a:gd name="T60" fmla="*/ 104 w 200"/>
                <a:gd name="T61" fmla="*/ 158 h 457"/>
                <a:gd name="T62" fmla="*/ 88 w 200"/>
                <a:gd name="T63" fmla="*/ 176 h 457"/>
                <a:gd name="T64" fmla="*/ 80 w 200"/>
                <a:gd name="T65" fmla="*/ 202 h 457"/>
                <a:gd name="T66" fmla="*/ 72 w 200"/>
                <a:gd name="T67" fmla="*/ 211 h 457"/>
                <a:gd name="T68" fmla="*/ 64 w 200"/>
                <a:gd name="T69" fmla="*/ 237 h 457"/>
                <a:gd name="T70" fmla="*/ 64 w 200"/>
                <a:gd name="T71" fmla="*/ 255 h 457"/>
                <a:gd name="T72" fmla="*/ 48 w 200"/>
                <a:gd name="T73" fmla="*/ 281 h 457"/>
                <a:gd name="T74" fmla="*/ 48 w 200"/>
                <a:gd name="T75" fmla="*/ 308 h 457"/>
                <a:gd name="T76" fmla="*/ 40 w 200"/>
                <a:gd name="T77" fmla="*/ 325 h 457"/>
                <a:gd name="T78" fmla="*/ 40 w 200"/>
                <a:gd name="T79" fmla="*/ 352 h 457"/>
                <a:gd name="T80" fmla="*/ 32 w 200"/>
                <a:gd name="T81" fmla="*/ 387 h 457"/>
                <a:gd name="T82" fmla="*/ 32 w 200"/>
                <a:gd name="T83" fmla="*/ 404 h 457"/>
                <a:gd name="T84" fmla="*/ 32 w 200"/>
                <a:gd name="T85" fmla="*/ 431 h 457"/>
                <a:gd name="T86" fmla="*/ 32 w 200"/>
                <a:gd name="T87" fmla="*/ 440 h 457"/>
                <a:gd name="T88" fmla="*/ 16 w 200"/>
                <a:gd name="T89" fmla="*/ 440 h 457"/>
                <a:gd name="T90" fmla="*/ 0 w 200"/>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0"/>
                <a:gd name="T139" fmla="*/ 0 h 457"/>
                <a:gd name="T140" fmla="*/ 200 w 200"/>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0" h="457">
                  <a:moveTo>
                    <a:pt x="0" y="457"/>
                  </a:moveTo>
                  <a:lnTo>
                    <a:pt x="0" y="440"/>
                  </a:lnTo>
                  <a:lnTo>
                    <a:pt x="0" y="431"/>
                  </a:lnTo>
                  <a:lnTo>
                    <a:pt x="0" y="422"/>
                  </a:lnTo>
                  <a:lnTo>
                    <a:pt x="0" y="404"/>
                  </a:lnTo>
                  <a:lnTo>
                    <a:pt x="0" y="396"/>
                  </a:lnTo>
                  <a:lnTo>
                    <a:pt x="0" y="387"/>
                  </a:lnTo>
                  <a:lnTo>
                    <a:pt x="0" y="360"/>
                  </a:lnTo>
                  <a:lnTo>
                    <a:pt x="0" y="352"/>
                  </a:lnTo>
                  <a:lnTo>
                    <a:pt x="8" y="325"/>
                  </a:lnTo>
                  <a:lnTo>
                    <a:pt x="8" y="317"/>
                  </a:lnTo>
                  <a:lnTo>
                    <a:pt x="8" y="290"/>
                  </a:lnTo>
                  <a:lnTo>
                    <a:pt x="8" y="281"/>
                  </a:lnTo>
                  <a:lnTo>
                    <a:pt x="8" y="273"/>
                  </a:lnTo>
                  <a:lnTo>
                    <a:pt x="16" y="273"/>
                  </a:lnTo>
                  <a:lnTo>
                    <a:pt x="16" y="246"/>
                  </a:lnTo>
                  <a:lnTo>
                    <a:pt x="16" y="237"/>
                  </a:lnTo>
                  <a:lnTo>
                    <a:pt x="32" y="237"/>
                  </a:lnTo>
                  <a:lnTo>
                    <a:pt x="32" y="229"/>
                  </a:lnTo>
                  <a:lnTo>
                    <a:pt x="32" y="211"/>
                  </a:lnTo>
                  <a:lnTo>
                    <a:pt x="40" y="202"/>
                  </a:lnTo>
                  <a:lnTo>
                    <a:pt x="40" y="193"/>
                  </a:lnTo>
                  <a:lnTo>
                    <a:pt x="40" y="176"/>
                  </a:lnTo>
                  <a:lnTo>
                    <a:pt x="48" y="167"/>
                  </a:lnTo>
                  <a:lnTo>
                    <a:pt x="48" y="158"/>
                  </a:lnTo>
                  <a:lnTo>
                    <a:pt x="64" y="158"/>
                  </a:lnTo>
                  <a:lnTo>
                    <a:pt x="64" y="141"/>
                  </a:lnTo>
                  <a:lnTo>
                    <a:pt x="72" y="132"/>
                  </a:lnTo>
                  <a:lnTo>
                    <a:pt x="72" y="123"/>
                  </a:lnTo>
                  <a:lnTo>
                    <a:pt x="80" y="123"/>
                  </a:lnTo>
                  <a:lnTo>
                    <a:pt x="80" y="97"/>
                  </a:lnTo>
                  <a:lnTo>
                    <a:pt x="88" y="88"/>
                  </a:lnTo>
                  <a:lnTo>
                    <a:pt x="104" y="79"/>
                  </a:lnTo>
                  <a:lnTo>
                    <a:pt x="112" y="62"/>
                  </a:lnTo>
                  <a:lnTo>
                    <a:pt x="120" y="53"/>
                  </a:lnTo>
                  <a:lnTo>
                    <a:pt x="136" y="44"/>
                  </a:lnTo>
                  <a:lnTo>
                    <a:pt x="144" y="44"/>
                  </a:lnTo>
                  <a:lnTo>
                    <a:pt x="152" y="26"/>
                  </a:lnTo>
                  <a:lnTo>
                    <a:pt x="168" y="18"/>
                  </a:lnTo>
                  <a:lnTo>
                    <a:pt x="176" y="18"/>
                  </a:lnTo>
                  <a:lnTo>
                    <a:pt x="184" y="9"/>
                  </a:lnTo>
                  <a:lnTo>
                    <a:pt x="184" y="0"/>
                  </a:lnTo>
                  <a:lnTo>
                    <a:pt x="200" y="9"/>
                  </a:lnTo>
                  <a:lnTo>
                    <a:pt x="184" y="9"/>
                  </a:lnTo>
                  <a:lnTo>
                    <a:pt x="176" y="18"/>
                  </a:lnTo>
                  <a:lnTo>
                    <a:pt x="176" y="26"/>
                  </a:lnTo>
                  <a:lnTo>
                    <a:pt x="168" y="44"/>
                  </a:lnTo>
                  <a:lnTo>
                    <a:pt x="152" y="53"/>
                  </a:lnTo>
                  <a:lnTo>
                    <a:pt x="152" y="62"/>
                  </a:lnTo>
                  <a:lnTo>
                    <a:pt x="144" y="79"/>
                  </a:lnTo>
                  <a:lnTo>
                    <a:pt x="136" y="88"/>
                  </a:lnTo>
                  <a:lnTo>
                    <a:pt x="120" y="97"/>
                  </a:lnTo>
                  <a:lnTo>
                    <a:pt x="120" y="123"/>
                  </a:lnTo>
                  <a:lnTo>
                    <a:pt x="112" y="132"/>
                  </a:lnTo>
                  <a:lnTo>
                    <a:pt x="112" y="141"/>
                  </a:lnTo>
                  <a:lnTo>
                    <a:pt x="112" y="158"/>
                  </a:lnTo>
                  <a:lnTo>
                    <a:pt x="104" y="158"/>
                  </a:lnTo>
                  <a:lnTo>
                    <a:pt x="88" y="167"/>
                  </a:lnTo>
                  <a:lnTo>
                    <a:pt x="88" y="176"/>
                  </a:lnTo>
                  <a:lnTo>
                    <a:pt x="80" y="193"/>
                  </a:lnTo>
                  <a:lnTo>
                    <a:pt x="80" y="202"/>
                  </a:lnTo>
                  <a:lnTo>
                    <a:pt x="72" y="211"/>
                  </a:lnTo>
                  <a:lnTo>
                    <a:pt x="72" y="229"/>
                  </a:lnTo>
                  <a:lnTo>
                    <a:pt x="64" y="237"/>
                  </a:lnTo>
                  <a:lnTo>
                    <a:pt x="64" y="246"/>
                  </a:lnTo>
                  <a:lnTo>
                    <a:pt x="64" y="255"/>
                  </a:lnTo>
                  <a:lnTo>
                    <a:pt x="48" y="273"/>
                  </a:lnTo>
                  <a:lnTo>
                    <a:pt x="48" y="281"/>
                  </a:lnTo>
                  <a:lnTo>
                    <a:pt x="48" y="290"/>
                  </a:lnTo>
                  <a:lnTo>
                    <a:pt x="48" y="308"/>
                  </a:lnTo>
                  <a:lnTo>
                    <a:pt x="40" y="317"/>
                  </a:lnTo>
                  <a:lnTo>
                    <a:pt x="40" y="325"/>
                  </a:lnTo>
                  <a:lnTo>
                    <a:pt x="40" y="343"/>
                  </a:lnTo>
                  <a:lnTo>
                    <a:pt x="40" y="352"/>
                  </a:lnTo>
                  <a:lnTo>
                    <a:pt x="32" y="360"/>
                  </a:lnTo>
                  <a:lnTo>
                    <a:pt x="32" y="387"/>
                  </a:lnTo>
                  <a:lnTo>
                    <a:pt x="32" y="396"/>
                  </a:lnTo>
                  <a:lnTo>
                    <a:pt x="32" y="404"/>
                  </a:lnTo>
                  <a:lnTo>
                    <a:pt x="32" y="422"/>
                  </a:lnTo>
                  <a:lnTo>
                    <a:pt x="32" y="431"/>
                  </a:lnTo>
                  <a:lnTo>
                    <a:pt x="32" y="440"/>
                  </a:lnTo>
                  <a:lnTo>
                    <a:pt x="16" y="440"/>
                  </a:lnTo>
                  <a:lnTo>
                    <a:pt x="32" y="457"/>
                  </a:lnTo>
                  <a:lnTo>
                    <a:pt x="0"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48" name="Freeform 1099"/>
            <p:cNvSpPr>
              <a:spLocks/>
            </p:cNvSpPr>
            <p:nvPr/>
          </p:nvSpPr>
          <p:spPr bwMode="auto">
            <a:xfrm>
              <a:off x="2843" y="2760"/>
              <a:ext cx="200" cy="457"/>
            </a:xfrm>
            <a:custGeom>
              <a:avLst/>
              <a:gdLst>
                <a:gd name="T0" fmla="*/ 0 w 200"/>
                <a:gd name="T1" fmla="*/ 440 h 457"/>
                <a:gd name="T2" fmla="*/ 0 w 200"/>
                <a:gd name="T3" fmla="*/ 431 h 457"/>
                <a:gd name="T4" fmla="*/ 0 w 200"/>
                <a:gd name="T5" fmla="*/ 404 h 457"/>
                <a:gd name="T6" fmla="*/ 0 w 200"/>
                <a:gd name="T7" fmla="*/ 387 h 457"/>
                <a:gd name="T8" fmla="*/ 0 w 200"/>
                <a:gd name="T9" fmla="*/ 352 h 457"/>
                <a:gd name="T10" fmla="*/ 8 w 200"/>
                <a:gd name="T11" fmla="*/ 317 h 457"/>
                <a:gd name="T12" fmla="*/ 8 w 200"/>
                <a:gd name="T13" fmla="*/ 281 h 457"/>
                <a:gd name="T14" fmla="*/ 16 w 200"/>
                <a:gd name="T15" fmla="*/ 273 h 457"/>
                <a:gd name="T16" fmla="*/ 16 w 200"/>
                <a:gd name="T17" fmla="*/ 237 h 457"/>
                <a:gd name="T18" fmla="*/ 32 w 200"/>
                <a:gd name="T19" fmla="*/ 229 h 457"/>
                <a:gd name="T20" fmla="*/ 40 w 200"/>
                <a:gd name="T21" fmla="*/ 202 h 457"/>
                <a:gd name="T22" fmla="*/ 40 w 200"/>
                <a:gd name="T23" fmla="*/ 176 h 457"/>
                <a:gd name="T24" fmla="*/ 48 w 200"/>
                <a:gd name="T25" fmla="*/ 158 h 457"/>
                <a:gd name="T26" fmla="*/ 64 w 200"/>
                <a:gd name="T27" fmla="*/ 141 h 457"/>
                <a:gd name="T28" fmla="*/ 72 w 200"/>
                <a:gd name="T29" fmla="*/ 123 h 457"/>
                <a:gd name="T30" fmla="*/ 80 w 200"/>
                <a:gd name="T31" fmla="*/ 97 h 457"/>
                <a:gd name="T32" fmla="*/ 104 w 200"/>
                <a:gd name="T33" fmla="*/ 79 h 457"/>
                <a:gd name="T34" fmla="*/ 120 w 200"/>
                <a:gd name="T35" fmla="*/ 53 h 457"/>
                <a:gd name="T36" fmla="*/ 144 w 200"/>
                <a:gd name="T37" fmla="*/ 44 h 457"/>
                <a:gd name="T38" fmla="*/ 168 w 200"/>
                <a:gd name="T39" fmla="*/ 18 h 457"/>
                <a:gd name="T40" fmla="*/ 184 w 200"/>
                <a:gd name="T41" fmla="*/ 9 h 457"/>
                <a:gd name="T42" fmla="*/ 184 w 200"/>
                <a:gd name="T43" fmla="*/ 9 h 457"/>
                <a:gd name="T44" fmla="*/ 200 w 200"/>
                <a:gd name="T45" fmla="*/ 9 h 457"/>
                <a:gd name="T46" fmla="*/ 184 w 200"/>
                <a:gd name="T47" fmla="*/ 9 h 457"/>
                <a:gd name="T48" fmla="*/ 176 w 200"/>
                <a:gd name="T49" fmla="*/ 18 h 457"/>
                <a:gd name="T50" fmla="*/ 168 w 200"/>
                <a:gd name="T51" fmla="*/ 44 h 457"/>
                <a:gd name="T52" fmla="*/ 152 w 200"/>
                <a:gd name="T53" fmla="*/ 62 h 457"/>
                <a:gd name="T54" fmla="*/ 136 w 200"/>
                <a:gd name="T55" fmla="*/ 88 h 457"/>
                <a:gd name="T56" fmla="*/ 120 w 200"/>
                <a:gd name="T57" fmla="*/ 123 h 457"/>
                <a:gd name="T58" fmla="*/ 112 w 200"/>
                <a:gd name="T59" fmla="*/ 141 h 457"/>
                <a:gd name="T60" fmla="*/ 104 w 200"/>
                <a:gd name="T61" fmla="*/ 158 h 457"/>
                <a:gd name="T62" fmla="*/ 88 w 200"/>
                <a:gd name="T63" fmla="*/ 176 h 457"/>
                <a:gd name="T64" fmla="*/ 80 w 200"/>
                <a:gd name="T65" fmla="*/ 202 h 457"/>
                <a:gd name="T66" fmla="*/ 72 w 200"/>
                <a:gd name="T67" fmla="*/ 211 h 457"/>
                <a:gd name="T68" fmla="*/ 64 w 200"/>
                <a:gd name="T69" fmla="*/ 237 h 457"/>
                <a:gd name="T70" fmla="*/ 64 w 200"/>
                <a:gd name="T71" fmla="*/ 255 h 457"/>
                <a:gd name="T72" fmla="*/ 48 w 200"/>
                <a:gd name="T73" fmla="*/ 281 h 457"/>
                <a:gd name="T74" fmla="*/ 48 w 200"/>
                <a:gd name="T75" fmla="*/ 308 h 457"/>
                <a:gd name="T76" fmla="*/ 40 w 200"/>
                <a:gd name="T77" fmla="*/ 325 h 457"/>
                <a:gd name="T78" fmla="*/ 40 w 200"/>
                <a:gd name="T79" fmla="*/ 352 h 457"/>
                <a:gd name="T80" fmla="*/ 32 w 200"/>
                <a:gd name="T81" fmla="*/ 387 h 457"/>
                <a:gd name="T82" fmla="*/ 32 w 200"/>
                <a:gd name="T83" fmla="*/ 404 h 457"/>
                <a:gd name="T84" fmla="*/ 32 w 200"/>
                <a:gd name="T85" fmla="*/ 431 h 457"/>
                <a:gd name="T86" fmla="*/ 32 w 200"/>
                <a:gd name="T87" fmla="*/ 440 h 457"/>
                <a:gd name="T88" fmla="*/ 16 w 200"/>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0"/>
                <a:gd name="T136" fmla="*/ 0 h 457"/>
                <a:gd name="T137" fmla="*/ 200 w 200"/>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0" h="457">
                  <a:moveTo>
                    <a:pt x="0" y="457"/>
                  </a:moveTo>
                  <a:lnTo>
                    <a:pt x="0" y="440"/>
                  </a:lnTo>
                  <a:lnTo>
                    <a:pt x="0" y="431"/>
                  </a:lnTo>
                  <a:lnTo>
                    <a:pt x="0" y="422"/>
                  </a:lnTo>
                  <a:lnTo>
                    <a:pt x="0" y="404"/>
                  </a:lnTo>
                  <a:lnTo>
                    <a:pt x="0" y="396"/>
                  </a:lnTo>
                  <a:lnTo>
                    <a:pt x="0" y="387"/>
                  </a:lnTo>
                  <a:lnTo>
                    <a:pt x="0" y="360"/>
                  </a:lnTo>
                  <a:lnTo>
                    <a:pt x="0" y="352"/>
                  </a:lnTo>
                  <a:lnTo>
                    <a:pt x="8" y="325"/>
                  </a:lnTo>
                  <a:lnTo>
                    <a:pt x="8" y="317"/>
                  </a:lnTo>
                  <a:lnTo>
                    <a:pt x="8" y="290"/>
                  </a:lnTo>
                  <a:lnTo>
                    <a:pt x="8" y="281"/>
                  </a:lnTo>
                  <a:lnTo>
                    <a:pt x="8" y="273"/>
                  </a:lnTo>
                  <a:lnTo>
                    <a:pt x="16" y="273"/>
                  </a:lnTo>
                  <a:lnTo>
                    <a:pt x="16" y="246"/>
                  </a:lnTo>
                  <a:lnTo>
                    <a:pt x="16" y="237"/>
                  </a:lnTo>
                  <a:lnTo>
                    <a:pt x="32" y="237"/>
                  </a:lnTo>
                  <a:lnTo>
                    <a:pt x="32" y="229"/>
                  </a:lnTo>
                  <a:lnTo>
                    <a:pt x="32" y="211"/>
                  </a:lnTo>
                  <a:lnTo>
                    <a:pt x="40" y="202"/>
                  </a:lnTo>
                  <a:lnTo>
                    <a:pt x="40" y="193"/>
                  </a:lnTo>
                  <a:lnTo>
                    <a:pt x="40" y="176"/>
                  </a:lnTo>
                  <a:lnTo>
                    <a:pt x="48" y="167"/>
                  </a:lnTo>
                  <a:lnTo>
                    <a:pt x="48" y="158"/>
                  </a:lnTo>
                  <a:lnTo>
                    <a:pt x="64" y="158"/>
                  </a:lnTo>
                  <a:lnTo>
                    <a:pt x="64" y="141"/>
                  </a:lnTo>
                  <a:lnTo>
                    <a:pt x="72" y="132"/>
                  </a:lnTo>
                  <a:lnTo>
                    <a:pt x="72" y="123"/>
                  </a:lnTo>
                  <a:lnTo>
                    <a:pt x="80" y="123"/>
                  </a:lnTo>
                  <a:lnTo>
                    <a:pt x="80" y="97"/>
                  </a:lnTo>
                  <a:lnTo>
                    <a:pt x="88" y="88"/>
                  </a:lnTo>
                  <a:lnTo>
                    <a:pt x="104" y="79"/>
                  </a:lnTo>
                  <a:lnTo>
                    <a:pt x="112" y="62"/>
                  </a:lnTo>
                  <a:lnTo>
                    <a:pt x="120" y="53"/>
                  </a:lnTo>
                  <a:lnTo>
                    <a:pt x="136" y="44"/>
                  </a:lnTo>
                  <a:lnTo>
                    <a:pt x="144" y="44"/>
                  </a:lnTo>
                  <a:lnTo>
                    <a:pt x="152" y="26"/>
                  </a:lnTo>
                  <a:lnTo>
                    <a:pt x="168" y="18"/>
                  </a:lnTo>
                  <a:lnTo>
                    <a:pt x="176" y="18"/>
                  </a:lnTo>
                  <a:lnTo>
                    <a:pt x="184" y="9"/>
                  </a:lnTo>
                  <a:lnTo>
                    <a:pt x="184" y="0"/>
                  </a:lnTo>
                  <a:lnTo>
                    <a:pt x="200" y="9"/>
                  </a:lnTo>
                  <a:lnTo>
                    <a:pt x="184" y="9"/>
                  </a:lnTo>
                  <a:lnTo>
                    <a:pt x="176" y="18"/>
                  </a:lnTo>
                  <a:lnTo>
                    <a:pt x="176" y="26"/>
                  </a:lnTo>
                  <a:lnTo>
                    <a:pt x="168" y="44"/>
                  </a:lnTo>
                  <a:lnTo>
                    <a:pt x="152" y="53"/>
                  </a:lnTo>
                  <a:lnTo>
                    <a:pt x="152" y="62"/>
                  </a:lnTo>
                  <a:lnTo>
                    <a:pt x="144" y="79"/>
                  </a:lnTo>
                  <a:lnTo>
                    <a:pt x="136" y="88"/>
                  </a:lnTo>
                  <a:lnTo>
                    <a:pt x="120" y="97"/>
                  </a:lnTo>
                  <a:lnTo>
                    <a:pt x="120" y="123"/>
                  </a:lnTo>
                  <a:lnTo>
                    <a:pt x="112" y="132"/>
                  </a:lnTo>
                  <a:lnTo>
                    <a:pt x="112" y="141"/>
                  </a:lnTo>
                  <a:lnTo>
                    <a:pt x="112" y="158"/>
                  </a:lnTo>
                  <a:lnTo>
                    <a:pt x="104" y="158"/>
                  </a:lnTo>
                  <a:lnTo>
                    <a:pt x="88" y="167"/>
                  </a:lnTo>
                  <a:lnTo>
                    <a:pt x="88" y="176"/>
                  </a:lnTo>
                  <a:lnTo>
                    <a:pt x="80" y="193"/>
                  </a:lnTo>
                  <a:lnTo>
                    <a:pt x="80" y="202"/>
                  </a:lnTo>
                  <a:lnTo>
                    <a:pt x="72" y="211"/>
                  </a:lnTo>
                  <a:lnTo>
                    <a:pt x="72" y="229"/>
                  </a:lnTo>
                  <a:lnTo>
                    <a:pt x="64" y="237"/>
                  </a:lnTo>
                  <a:lnTo>
                    <a:pt x="64" y="246"/>
                  </a:lnTo>
                  <a:lnTo>
                    <a:pt x="64" y="255"/>
                  </a:lnTo>
                  <a:lnTo>
                    <a:pt x="48" y="273"/>
                  </a:lnTo>
                  <a:lnTo>
                    <a:pt x="48" y="281"/>
                  </a:lnTo>
                  <a:lnTo>
                    <a:pt x="48" y="290"/>
                  </a:lnTo>
                  <a:lnTo>
                    <a:pt x="48" y="308"/>
                  </a:lnTo>
                  <a:lnTo>
                    <a:pt x="40" y="317"/>
                  </a:lnTo>
                  <a:lnTo>
                    <a:pt x="40" y="325"/>
                  </a:lnTo>
                  <a:lnTo>
                    <a:pt x="40" y="343"/>
                  </a:lnTo>
                  <a:lnTo>
                    <a:pt x="40" y="352"/>
                  </a:lnTo>
                  <a:lnTo>
                    <a:pt x="32" y="360"/>
                  </a:lnTo>
                  <a:lnTo>
                    <a:pt x="32" y="387"/>
                  </a:lnTo>
                  <a:lnTo>
                    <a:pt x="32" y="396"/>
                  </a:lnTo>
                  <a:lnTo>
                    <a:pt x="32" y="404"/>
                  </a:lnTo>
                  <a:lnTo>
                    <a:pt x="32" y="422"/>
                  </a:lnTo>
                  <a:lnTo>
                    <a:pt x="32" y="431"/>
                  </a:lnTo>
                  <a:lnTo>
                    <a:pt x="32" y="440"/>
                  </a:lnTo>
                  <a:lnTo>
                    <a:pt x="16" y="440"/>
                  </a:lnTo>
                  <a:lnTo>
                    <a:pt x="32"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49" name="Freeform 1100"/>
            <p:cNvSpPr>
              <a:spLocks/>
            </p:cNvSpPr>
            <p:nvPr/>
          </p:nvSpPr>
          <p:spPr bwMode="auto">
            <a:xfrm>
              <a:off x="2859" y="2892"/>
              <a:ext cx="240" cy="325"/>
            </a:xfrm>
            <a:custGeom>
              <a:avLst/>
              <a:gdLst>
                <a:gd name="T0" fmla="*/ 0 w 240"/>
                <a:gd name="T1" fmla="*/ 325 h 325"/>
                <a:gd name="T2" fmla="*/ 0 w 240"/>
                <a:gd name="T3" fmla="*/ 308 h 325"/>
                <a:gd name="T4" fmla="*/ 0 w 240"/>
                <a:gd name="T5" fmla="*/ 308 h 325"/>
                <a:gd name="T6" fmla="*/ 0 w 240"/>
                <a:gd name="T7" fmla="*/ 299 h 325"/>
                <a:gd name="T8" fmla="*/ 0 w 240"/>
                <a:gd name="T9" fmla="*/ 290 h 325"/>
                <a:gd name="T10" fmla="*/ 0 w 240"/>
                <a:gd name="T11" fmla="*/ 272 h 325"/>
                <a:gd name="T12" fmla="*/ 0 w 240"/>
                <a:gd name="T13" fmla="*/ 255 h 325"/>
                <a:gd name="T14" fmla="*/ 0 w 240"/>
                <a:gd name="T15" fmla="*/ 237 h 325"/>
                <a:gd name="T16" fmla="*/ 16 w 240"/>
                <a:gd name="T17" fmla="*/ 220 h 325"/>
                <a:gd name="T18" fmla="*/ 16 w 240"/>
                <a:gd name="T19" fmla="*/ 211 h 325"/>
                <a:gd name="T20" fmla="*/ 24 w 240"/>
                <a:gd name="T21" fmla="*/ 185 h 325"/>
                <a:gd name="T22" fmla="*/ 24 w 240"/>
                <a:gd name="T23" fmla="*/ 176 h 325"/>
                <a:gd name="T24" fmla="*/ 32 w 240"/>
                <a:gd name="T25" fmla="*/ 149 h 325"/>
                <a:gd name="T26" fmla="*/ 48 w 240"/>
                <a:gd name="T27" fmla="*/ 141 h 325"/>
                <a:gd name="T28" fmla="*/ 48 w 240"/>
                <a:gd name="T29" fmla="*/ 123 h 325"/>
                <a:gd name="T30" fmla="*/ 56 w 240"/>
                <a:gd name="T31" fmla="*/ 123 h 325"/>
                <a:gd name="T32" fmla="*/ 64 w 240"/>
                <a:gd name="T33" fmla="*/ 105 h 325"/>
                <a:gd name="T34" fmla="*/ 72 w 240"/>
                <a:gd name="T35" fmla="*/ 97 h 325"/>
                <a:gd name="T36" fmla="*/ 96 w 240"/>
                <a:gd name="T37" fmla="*/ 79 h 325"/>
                <a:gd name="T38" fmla="*/ 104 w 240"/>
                <a:gd name="T39" fmla="*/ 70 h 325"/>
                <a:gd name="T40" fmla="*/ 128 w 240"/>
                <a:gd name="T41" fmla="*/ 61 h 325"/>
                <a:gd name="T42" fmla="*/ 152 w 240"/>
                <a:gd name="T43" fmla="*/ 44 h 325"/>
                <a:gd name="T44" fmla="*/ 160 w 240"/>
                <a:gd name="T45" fmla="*/ 35 h 325"/>
                <a:gd name="T46" fmla="*/ 184 w 240"/>
                <a:gd name="T47" fmla="*/ 35 h 325"/>
                <a:gd name="T48" fmla="*/ 192 w 240"/>
                <a:gd name="T49" fmla="*/ 26 h 325"/>
                <a:gd name="T50" fmla="*/ 216 w 240"/>
                <a:gd name="T51" fmla="*/ 9 h 325"/>
                <a:gd name="T52" fmla="*/ 224 w 240"/>
                <a:gd name="T53" fmla="*/ 9 h 325"/>
                <a:gd name="T54" fmla="*/ 232 w 240"/>
                <a:gd name="T55" fmla="*/ 9 h 325"/>
                <a:gd name="T56" fmla="*/ 232 w 240"/>
                <a:gd name="T57" fmla="*/ 9 h 325"/>
                <a:gd name="T58" fmla="*/ 232 w 240"/>
                <a:gd name="T59" fmla="*/ 0 h 325"/>
                <a:gd name="T60" fmla="*/ 240 w 240"/>
                <a:gd name="T61" fmla="*/ 9 h 325"/>
                <a:gd name="T62" fmla="*/ 232 w 240"/>
                <a:gd name="T63" fmla="*/ 9 h 325"/>
                <a:gd name="T64" fmla="*/ 232 w 240"/>
                <a:gd name="T65" fmla="*/ 9 h 325"/>
                <a:gd name="T66" fmla="*/ 224 w 240"/>
                <a:gd name="T67" fmla="*/ 9 h 325"/>
                <a:gd name="T68" fmla="*/ 216 w 240"/>
                <a:gd name="T69" fmla="*/ 26 h 325"/>
                <a:gd name="T70" fmla="*/ 200 w 240"/>
                <a:gd name="T71" fmla="*/ 26 h 325"/>
                <a:gd name="T72" fmla="*/ 192 w 240"/>
                <a:gd name="T73" fmla="*/ 35 h 325"/>
                <a:gd name="T74" fmla="*/ 184 w 240"/>
                <a:gd name="T75" fmla="*/ 44 h 325"/>
                <a:gd name="T76" fmla="*/ 168 w 240"/>
                <a:gd name="T77" fmla="*/ 44 h 325"/>
                <a:gd name="T78" fmla="*/ 152 w 240"/>
                <a:gd name="T79" fmla="*/ 61 h 325"/>
                <a:gd name="T80" fmla="*/ 136 w 240"/>
                <a:gd name="T81" fmla="*/ 70 h 325"/>
                <a:gd name="T82" fmla="*/ 120 w 240"/>
                <a:gd name="T83" fmla="*/ 79 h 325"/>
                <a:gd name="T84" fmla="*/ 104 w 240"/>
                <a:gd name="T85" fmla="*/ 97 h 325"/>
                <a:gd name="T86" fmla="*/ 96 w 240"/>
                <a:gd name="T87" fmla="*/ 105 h 325"/>
                <a:gd name="T88" fmla="*/ 88 w 240"/>
                <a:gd name="T89" fmla="*/ 114 h 325"/>
                <a:gd name="T90" fmla="*/ 88 w 240"/>
                <a:gd name="T91" fmla="*/ 123 h 325"/>
                <a:gd name="T92" fmla="*/ 72 w 240"/>
                <a:gd name="T93" fmla="*/ 141 h 325"/>
                <a:gd name="T94" fmla="*/ 64 w 240"/>
                <a:gd name="T95" fmla="*/ 149 h 325"/>
                <a:gd name="T96" fmla="*/ 56 w 240"/>
                <a:gd name="T97" fmla="*/ 176 h 325"/>
                <a:gd name="T98" fmla="*/ 56 w 240"/>
                <a:gd name="T99" fmla="*/ 185 h 325"/>
                <a:gd name="T100" fmla="*/ 48 w 240"/>
                <a:gd name="T101" fmla="*/ 211 h 325"/>
                <a:gd name="T102" fmla="*/ 32 w 240"/>
                <a:gd name="T103" fmla="*/ 228 h 325"/>
                <a:gd name="T104" fmla="*/ 32 w 240"/>
                <a:gd name="T105" fmla="*/ 237 h 325"/>
                <a:gd name="T106" fmla="*/ 32 w 240"/>
                <a:gd name="T107" fmla="*/ 264 h 325"/>
                <a:gd name="T108" fmla="*/ 24 w 240"/>
                <a:gd name="T109" fmla="*/ 272 h 325"/>
                <a:gd name="T110" fmla="*/ 24 w 240"/>
                <a:gd name="T111" fmla="*/ 290 h 325"/>
                <a:gd name="T112" fmla="*/ 24 w 240"/>
                <a:gd name="T113" fmla="*/ 299 h 325"/>
                <a:gd name="T114" fmla="*/ 24 w 240"/>
                <a:gd name="T115" fmla="*/ 308 h 325"/>
                <a:gd name="T116" fmla="*/ 24 w 240"/>
                <a:gd name="T117" fmla="*/ 308 h 325"/>
                <a:gd name="T118" fmla="*/ 16 w 240"/>
                <a:gd name="T119" fmla="*/ 308 h 325"/>
                <a:gd name="T120" fmla="*/ 24 w 240"/>
                <a:gd name="T121" fmla="*/ 325 h 325"/>
                <a:gd name="T122" fmla="*/ 0 w 240"/>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0"/>
                <a:gd name="T187" fmla="*/ 0 h 325"/>
                <a:gd name="T188" fmla="*/ 240 w 240"/>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0" h="325">
                  <a:moveTo>
                    <a:pt x="0" y="325"/>
                  </a:moveTo>
                  <a:lnTo>
                    <a:pt x="0" y="308"/>
                  </a:lnTo>
                  <a:lnTo>
                    <a:pt x="0" y="299"/>
                  </a:lnTo>
                  <a:lnTo>
                    <a:pt x="0" y="290"/>
                  </a:lnTo>
                  <a:lnTo>
                    <a:pt x="0" y="272"/>
                  </a:lnTo>
                  <a:lnTo>
                    <a:pt x="0" y="255"/>
                  </a:lnTo>
                  <a:lnTo>
                    <a:pt x="0" y="237"/>
                  </a:lnTo>
                  <a:lnTo>
                    <a:pt x="16" y="220"/>
                  </a:lnTo>
                  <a:lnTo>
                    <a:pt x="16" y="211"/>
                  </a:lnTo>
                  <a:lnTo>
                    <a:pt x="24" y="185"/>
                  </a:lnTo>
                  <a:lnTo>
                    <a:pt x="24" y="176"/>
                  </a:lnTo>
                  <a:lnTo>
                    <a:pt x="32" y="149"/>
                  </a:lnTo>
                  <a:lnTo>
                    <a:pt x="48" y="141"/>
                  </a:lnTo>
                  <a:lnTo>
                    <a:pt x="48" y="123"/>
                  </a:lnTo>
                  <a:lnTo>
                    <a:pt x="56" y="123"/>
                  </a:lnTo>
                  <a:lnTo>
                    <a:pt x="64" y="105"/>
                  </a:lnTo>
                  <a:lnTo>
                    <a:pt x="72" y="97"/>
                  </a:lnTo>
                  <a:lnTo>
                    <a:pt x="96" y="79"/>
                  </a:lnTo>
                  <a:lnTo>
                    <a:pt x="104" y="70"/>
                  </a:lnTo>
                  <a:lnTo>
                    <a:pt x="128" y="61"/>
                  </a:lnTo>
                  <a:lnTo>
                    <a:pt x="152" y="44"/>
                  </a:lnTo>
                  <a:lnTo>
                    <a:pt x="160" y="35"/>
                  </a:lnTo>
                  <a:lnTo>
                    <a:pt x="184" y="35"/>
                  </a:lnTo>
                  <a:lnTo>
                    <a:pt x="192" y="26"/>
                  </a:lnTo>
                  <a:lnTo>
                    <a:pt x="216" y="9"/>
                  </a:lnTo>
                  <a:lnTo>
                    <a:pt x="224" y="9"/>
                  </a:lnTo>
                  <a:lnTo>
                    <a:pt x="232" y="9"/>
                  </a:lnTo>
                  <a:lnTo>
                    <a:pt x="232" y="0"/>
                  </a:lnTo>
                  <a:lnTo>
                    <a:pt x="240" y="9"/>
                  </a:lnTo>
                  <a:lnTo>
                    <a:pt x="232" y="9"/>
                  </a:lnTo>
                  <a:lnTo>
                    <a:pt x="224" y="9"/>
                  </a:lnTo>
                  <a:lnTo>
                    <a:pt x="216" y="26"/>
                  </a:lnTo>
                  <a:lnTo>
                    <a:pt x="200" y="26"/>
                  </a:lnTo>
                  <a:lnTo>
                    <a:pt x="192" y="35"/>
                  </a:lnTo>
                  <a:lnTo>
                    <a:pt x="184" y="44"/>
                  </a:lnTo>
                  <a:lnTo>
                    <a:pt x="168" y="44"/>
                  </a:lnTo>
                  <a:lnTo>
                    <a:pt x="152" y="61"/>
                  </a:lnTo>
                  <a:lnTo>
                    <a:pt x="136" y="70"/>
                  </a:lnTo>
                  <a:lnTo>
                    <a:pt x="120" y="79"/>
                  </a:lnTo>
                  <a:lnTo>
                    <a:pt x="104" y="97"/>
                  </a:lnTo>
                  <a:lnTo>
                    <a:pt x="96" y="105"/>
                  </a:lnTo>
                  <a:lnTo>
                    <a:pt x="88" y="114"/>
                  </a:lnTo>
                  <a:lnTo>
                    <a:pt x="88" y="123"/>
                  </a:lnTo>
                  <a:lnTo>
                    <a:pt x="72" y="141"/>
                  </a:lnTo>
                  <a:lnTo>
                    <a:pt x="64" y="149"/>
                  </a:lnTo>
                  <a:lnTo>
                    <a:pt x="56" y="176"/>
                  </a:lnTo>
                  <a:lnTo>
                    <a:pt x="56" y="185"/>
                  </a:lnTo>
                  <a:lnTo>
                    <a:pt x="48" y="211"/>
                  </a:lnTo>
                  <a:lnTo>
                    <a:pt x="32" y="228"/>
                  </a:lnTo>
                  <a:lnTo>
                    <a:pt x="32" y="237"/>
                  </a:lnTo>
                  <a:lnTo>
                    <a:pt x="32" y="264"/>
                  </a:lnTo>
                  <a:lnTo>
                    <a:pt x="24" y="272"/>
                  </a:lnTo>
                  <a:lnTo>
                    <a:pt x="24" y="290"/>
                  </a:lnTo>
                  <a:lnTo>
                    <a:pt x="24" y="299"/>
                  </a:lnTo>
                  <a:lnTo>
                    <a:pt x="24" y="308"/>
                  </a:lnTo>
                  <a:lnTo>
                    <a:pt x="16" y="308"/>
                  </a:lnTo>
                  <a:lnTo>
                    <a:pt x="24" y="325"/>
                  </a:lnTo>
                  <a:lnTo>
                    <a:pt x="0"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50" name="Freeform 1101"/>
            <p:cNvSpPr>
              <a:spLocks/>
            </p:cNvSpPr>
            <p:nvPr/>
          </p:nvSpPr>
          <p:spPr bwMode="auto">
            <a:xfrm>
              <a:off x="2859" y="2892"/>
              <a:ext cx="240" cy="325"/>
            </a:xfrm>
            <a:custGeom>
              <a:avLst/>
              <a:gdLst>
                <a:gd name="T0" fmla="*/ 0 w 240"/>
                <a:gd name="T1" fmla="*/ 325 h 325"/>
                <a:gd name="T2" fmla="*/ 0 w 240"/>
                <a:gd name="T3" fmla="*/ 308 h 325"/>
                <a:gd name="T4" fmla="*/ 0 w 240"/>
                <a:gd name="T5" fmla="*/ 308 h 325"/>
                <a:gd name="T6" fmla="*/ 0 w 240"/>
                <a:gd name="T7" fmla="*/ 299 h 325"/>
                <a:gd name="T8" fmla="*/ 0 w 240"/>
                <a:gd name="T9" fmla="*/ 290 h 325"/>
                <a:gd name="T10" fmla="*/ 0 w 240"/>
                <a:gd name="T11" fmla="*/ 272 h 325"/>
                <a:gd name="T12" fmla="*/ 0 w 240"/>
                <a:gd name="T13" fmla="*/ 255 h 325"/>
                <a:gd name="T14" fmla="*/ 0 w 240"/>
                <a:gd name="T15" fmla="*/ 237 h 325"/>
                <a:gd name="T16" fmla="*/ 16 w 240"/>
                <a:gd name="T17" fmla="*/ 220 h 325"/>
                <a:gd name="T18" fmla="*/ 16 w 240"/>
                <a:gd name="T19" fmla="*/ 211 h 325"/>
                <a:gd name="T20" fmla="*/ 24 w 240"/>
                <a:gd name="T21" fmla="*/ 185 h 325"/>
                <a:gd name="T22" fmla="*/ 24 w 240"/>
                <a:gd name="T23" fmla="*/ 176 h 325"/>
                <a:gd name="T24" fmla="*/ 32 w 240"/>
                <a:gd name="T25" fmla="*/ 149 h 325"/>
                <a:gd name="T26" fmla="*/ 48 w 240"/>
                <a:gd name="T27" fmla="*/ 141 h 325"/>
                <a:gd name="T28" fmla="*/ 48 w 240"/>
                <a:gd name="T29" fmla="*/ 123 h 325"/>
                <a:gd name="T30" fmla="*/ 56 w 240"/>
                <a:gd name="T31" fmla="*/ 123 h 325"/>
                <a:gd name="T32" fmla="*/ 64 w 240"/>
                <a:gd name="T33" fmla="*/ 105 h 325"/>
                <a:gd name="T34" fmla="*/ 72 w 240"/>
                <a:gd name="T35" fmla="*/ 97 h 325"/>
                <a:gd name="T36" fmla="*/ 96 w 240"/>
                <a:gd name="T37" fmla="*/ 79 h 325"/>
                <a:gd name="T38" fmla="*/ 104 w 240"/>
                <a:gd name="T39" fmla="*/ 70 h 325"/>
                <a:gd name="T40" fmla="*/ 128 w 240"/>
                <a:gd name="T41" fmla="*/ 61 h 325"/>
                <a:gd name="T42" fmla="*/ 152 w 240"/>
                <a:gd name="T43" fmla="*/ 44 h 325"/>
                <a:gd name="T44" fmla="*/ 160 w 240"/>
                <a:gd name="T45" fmla="*/ 35 h 325"/>
                <a:gd name="T46" fmla="*/ 184 w 240"/>
                <a:gd name="T47" fmla="*/ 35 h 325"/>
                <a:gd name="T48" fmla="*/ 192 w 240"/>
                <a:gd name="T49" fmla="*/ 26 h 325"/>
                <a:gd name="T50" fmla="*/ 216 w 240"/>
                <a:gd name="T51" fmla="*/ 9 h 325"/>
                <a:gd name="T52" fmla="*/ 224 w 240"/>
                <a:gd name="T53" fmla="*/ 9 h 325"/>
                <a:gd name="T54" fmla="*/ 232 w 240"/>
                <a:gd name="T55" fmla="*/ 9 h 325"/>
                <a:gd name="T56" fmla="*/ 232 w 240"/>
                <a:gd name="T57" fmla="*/ 9 h 325"/>
                <a:gd name="T58" fmla="*/ 232 w 240"/>
                <a:gd name="T59" fmla="*/ 0 h 325"/>
                <a:gd name="T60" fmla="*/ 240 w 240"/>
                <a:gd name="T61" fmla="*/ 9 h 325"/>
                <a:gd name="T62" fmla="*/ 232 w 240"/>
                <a:gd name="T63" fmla="*/ 9 h 325"/>
                <a:gd name="T64" fmla="*/ 232 w 240"/>
                <a:gd name="T65" fmla="*/ 9 h 325"/>
                <a:gd name="T66" fmla="*/ 224 w 240"/>
                <a:gd name="T67" fmla="*/ 9 h 325"/>
                <a:gd name="T68" fmla="*/ 216 w 240"/>
                <a:gd name="T69" fmla="*/ 26 h 325"/>
                <a:gd name="T70" fmla="*/ 200 w 240"/>
                <a:gd name="T71" fmla="*/ 26 h 325"/>
                <a:gd name="T72" fmla="*/ 192 w 240"/>
                <a:gd name="T73" fmla="*/ 35 h 325"/>
                <a:gd name="T74" fmla="*/ 184 w 240"/>
                <a:gd name="T75" fmla="*/ 44 h 325"/>
                <a:gd name="T76" fmla="*/ 168 w 240"/>
                <a:gd name="T77" fmla="*/ 44 h 325"/>
                <a:gd name="T78" fmla="*/ 152 w 240"/>
                <a:gd name="T79" fmla="*/ 61 h 325"/>
                <a:gd name="T80" fmla="*/ 136 w 240"/>
                <a:gd name="T81" fmla="*/ 70 h 325"/>
                <a:gd name="T82" fmla="*/ 120 w 240"/>
                <a:gd name="T83" fmla="*/ 79 h 325"/>
                <a:gd name="T84" fmla="*/ 104 w 240"/>
                <a:gd name="T85" fmla="*/ 97 h 325"/>
                <a:gd name="T86" fmla="*/ 96 w 240"/>
                <a:gd name="T87" fmla="*/ 105 h 325"/>
                <a:gd name="T88" fmla="*/ 88 w 240"/>
                <a:gd name="T89" fmla="*/ 114 h 325"/>
                <a:gd name="T90" fmla="*/ 88 w 240"/>
                <a:gd name="T91" fmla="*/ 123 h 325"/>
                <a:gd name="T92" fmla="*/ 72 w 240"/>
                <a:gd name="T93" fmla="*/ 141 h 325"/>
                <a:gd name="T94" fmla="*/ 64 w 240"/>
                <a:gd name="T95" fmla="*/ 149 h 325"/>
                <a:gd name="T96" fmla="*/ 56 w 240"/>
                <a:gd name="T97" fmla="*/ 176 h 325"/>
                <a:gd name="T98" fmla="*/ 56 w 240"/>
                <a:gd name="T99" fmla="*/ 185 h 325"/>
                <a:gd name="T100" fmla="*/ 48 w 240"/>
                <a:gd name="T101" fmla="*/ 211 h 325"/>
                <a:gd name="T102" fmla="*/ 32 w 240"/>
                <a:gd name="T103" fmla="*/ 228 h 325"/>
                <a:gd name="T104" fmla="*/ 32 w 240"/>
                <a:gd name="T105" fmla="*/ 237 h 325"/>
                <a:gd name="T106" fmla="*/ 32 w 240"/>
                <a:gd name="T107" fmla="*/ 264 h 325"/>
                <a:gd name="T108" fmla="*/ 24 w 240"/>
                <a:gd name="T109" fmla="*/ 272 h 325"/>
                <a:gd name="T110" fmla="*/ 24 w 240"/>
                <a:gd name="T111" fmla="*/ 290 h 325"/>
                <a:gd name="T112" fmla="*/ 24 w 240"/>
                <a:gd name="T113" fmla="*/ 299 h 325"/>
                <a:gd name="T114" fmla="*/ 24 w 240"/>
                <a:gd name="T115" fmla="*/ 308 h 325"/>
                <a:gd name="T116" fmla="*/ 24 w 240"/>
                <a:gd name="T117" fmla="*/ 308 h 325"/>
                <a:gd name="T118" fmla="*/ 16 w 240"/>
                <a:gd name="T119" fmla="*/ 308 h 325"/>
                <a:gd name="T120" fmla="*/ 24 w 240"/>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0"/>
                <a:gd name="T184" fmla="*/ 0 h 325"/>
                <a:gd name="T185" fmla="*/ 240 w 240"/>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0" h="325">
                  <a:moveTo>
                    <a:pt x="0" y="325"/>
                  </a:moveTo>
                  <a:lnTo>
                    <a:pt x="0" y="308"/>
                  </a:lnTo>
                  <a:lnTo>
                    <a:pt x="0" y="299"/>
                  </a:lnTo>
                  <a:lnTo>
                    <a:pt x="0" y="290"/>
                  </a:lnTo>
                  <a:lnTo>
                    <a:pt x="0" y="272"/>
                  </a:lnTo>
                  <a:lnTo>
                    <a:pt x="0" y="255"/>
                  </a:lnTo>
                  <a:lnTo>
                    <a:pt x="0" y="237"/>
                  </a:lnTo>
                  <a:lnTo>
                    <a:pt x="16" y="220"/>
                  </a:lnTo>
                  <a:lnTo>
                    <a:pt x="16" y="211"/>
                  </a:lnTo>
                  <a:lnTo>
                    <a:pt x="24" y="185"/>
                  </a:lnTo>
                  <a:lnTo>
                    <a:pt x="24" y="176"/>
                  </a:lnTo>
                  <a:lnTo>
                    <a:pt x="32" y="149"/>
                  </a:lnTo>
                  <a:lnTo>
                    <a:pt x="48" y="141"/>
                  </a:lnTo>
                  <a:lnTo>
                    <a:pt x="48" y="123"/>
                  </a:lnTo>
                  <a:lnTo>
                    <a:pt x="56" y="123"/>
                  </a:lnTo>
                  <a:lnTo>
                    <a:pt x="64" y="105"/>
                  </a:lnTo>
                  <a:lnTo>
                    <a:pt x="72" y="97"/>
                  </a:lnTo>
                  <a:lnTo>
                    <a:pt x="96" y="79"/>
                  </a:lnTo>
                  <a:lnTo>
                    <a:pt x="104" y="70"/>
                  </a:lnTo>
                  <a:lnTo>
                    <a:pt x="128" y="61"/>
                  </a:lnTo>
                  <a:lnTo>
                    <a:pt x="152" y="44"/>
                  </a:lnTo>
                  <a:lnTo>
                    <a:pt x="160" y="35"/>
                  </a:lnTo>
                  <a:lnTo>
                    <a:pt x="184" y="35"/>
                  </a:lnTo>
                  <a:lnTo>
                    <a:pt x="192" y="26"/>
                  </a:lnTo>
                  <a:lnTo>
                    <a:pt x="216" y="9"/>
                  </a:lnTo>
                  <a:lnTo>
                    <a:pt x="224" y="9"/>
                  </a:lnTo>
                  <a:lnTo>
                    <a:pt x="232" y="9"/>
                  </a:lnTo>
                  <a:lnTo>
                    <a:pt x="232" y="0"/>
                  </a:lnTo>
                  <a:lnTo>
                    <a:pt x="240" y="9"/>
                  </a:lnTo>
                  <a:lnTo>
                    <a:pt x="232" y="9"/>
                  </a:lnTo>
                  <a:lnTo>
                    <a:pt x="224" y="9"/>
                  </a:lnTo>
                  <a:lnTo>
                    <a:pt x="216" y="26"/>
                  </a:lnTo>
                  <a:lnTo>
                    <a:pt x="200" y="26"/>
                  </a:lnTo>
                  <a:lnTo>
                    <a:pt x="192" y="35"/>
                  </a:lnTo>
                  <a:lnTo>
                    <a:pt x="184" y="44"/>
                  </a:lnTo>
                  <a:lnTo>
                    <a:pt x="168" y="44"/>
                  </a:lnTo>
                  <a:lnTo>
                    <a:pt x="152" y="61"/>
                  </a:lnTo>
                  <a:lnTo>
                    <a:pt x="136" y="70"/>
                  </a:lnTo>
                  <a:lnTo>
                    <a:pt x="120" y="79"/>
                  </a:lnTo>
                  <a:lnTo>
                    <a:pt x="104" y="97"/>
                  </a:lnTo>
                  <a:lnTo>
                    <a:pt x="96" y="105"/>
                  </a:lnTo>
                  <a:lnTo>
                    <a:pt x="88" y="114"/>
                  </a:lnTo>
                  <a:lnTo>
                    <a:pt x="88" y="123"/>
                  </a:lnTo>
                  <a:lnTo>
                    <a:pt x="72" y="141"/>
                  </a:lnTo>
                  <a:lnTo>
                    <a:pt x="64" y="149"/>
                  </a:lnTo>
                  <a:lnTo>
                    <a:pt x="56" y="176"/>
                  </a:lnTo>
                  <a:lnTo>
                    <a:pt x="56" y="185"/>
                  </a:lnTo>
                  <a:lnTo>
                    <a:pt x="48" y="211"/>
                  </a:lnTo>
                  <a:lnTo>
                    <a:pt x="32" y="228"/>
                  </a:lnTo>
                  <a:lnTo>
                    <a:pt x="32" y="237"/>
                  </a:lnTo>
                  <a:lnTo>
                    <a:pt x="32" y="264"/>
                  </a:lnTo>
                  <a:lnTo>
                    <a:pt x="24" y="272"/>
                  </a:lnTo>
                  <a:lnTo>
                    <a:pt x="24" y="290"/>
                  </a:lnTo>
                  <a:lnTo>
                    <a:pt x="24" y="299"/>
                  </a:lnTo>
                  <a:lnTo>
                    <a:pt x="24" y="308"/>
                  </a:lnTo>
                  <a:lnTo>
                    <a:pt x="16" y="308"/>
                  </a:lnTo>
                  <a:lnTo>
                    <a:pt x="24"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8583" name="Group 1102"/>
          <p:cNvGrpSpPr>
            <a:grpSpLocks/>
          </p:cNvGrpSpPr>
          <p:nvPr/>
        </p:nvGrpSpPr>
        <p:grpSpPr bwMode="auto">
          <a:xfrm>
            <a:off x="7975600" y="3087688"/>
            <a:ext cx="774700" cy="614362"/>
            <a:chOff x="1692" y="3226"/>
            <a:chExt cx="488" cy="387"/>
          </a:xfrm>
        </p:grpSpPr>
        <p:sp>
          <p:nvSpPr>
            <p:cNvPr id="108992" name="Freeform 1103"/>
            <p:cNvSpPr>
              <a:spLocks/>
            </p:cNvSpPr>
            <p:nvPr/>
          </p:nvSpPr>
          <p:spPr bwMode="auto">
            <a:xfrm>
              <a:off x="1996" y="3226"/>
              <a:ext cx="40" cy="53"/>
            </a:xfrm>
            <a:custGeom>
              <a:avLst/>
              <a:gdLst>
                <a:gd name="T0" fmla="*/ 0 w 40"/>
                <a:gd name="T1" fmla="*/ 0 h 53"/>
                <a:gd name="T2" fmla="*/ 0 w 40"/>
                <a:gd name="T3" fmla="*/ 9 h 53"/>
                <a:gd name="T4" fmla="*/ 0 w 40"/>
                <a:gd name="T5" fmla="*/ 18 h 53"/>
                <a:gd name="T6" fmla="*/ 8 w 40"/>
                <a:gd name="T7" fmla="*/ 18 h 53"/>
                <a:gd name="T8" fmla="*/ 24 w 40"/>
                <a:gd name="T9" fmla="*/ 18 h 53"/>
                <a:gd name="T10" fmla="*/ 24 w 40"/>
                <a:gd name="T11" fmla="*/ 35 h 53"/>
                <a:gd name="T12" fmla="*/ 32 w 40"/>
                <a:gd name="T13" fmla="*/ 35 h 53"/>
                <a:gd name="T14" fmla="*/ 32 w 40"/>
                <a:gd name="T15" fmla="*/ 44 h 53"/>
                <a:gd name="T16" fmla="*/ 40 w 40"/>
                <a:gd name="T17" fmla="*/ 44 h 53"/>
                <a:gd name="T18" fmla="*/ 4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0" y="0"/>
                  </a:moveTo>
                  <a:lnTo>
                    <a:pt x="0" y="9"/>
                  </a:lnTo>
                  <a:lnTo>
                    <a:pt x="0" y="18"/>
                  </a:lnTo>
                  <a:lnTo>
                    <a:pt x="8" y="18"/>
                  </a:lnTo>
                  <a:lnTo>
                    <a:pt x="24" y="18"/>
                  </a:lnTo>
                  <a:lnTo>
                    <a:pt x="24" y="35"/>
                  </a:lnTo>
                  <a:lnTo>
                    <a:pt x="32" y="35"/>
                  </a:lnTo>
                  <a:lnTo>
                    <a:pt x="32" y="44"/>
                  </a:lnTo>
                  <a:lnTo>
                    <a:pt x="40" y="44"/>
                  </a:lnTo>
                  <a:lnTo>
                    <a:pt x="4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93" name="Freeform 1104"/>
            <p:cNvSpPr>
              <a:spLocks/>
            </p:cNvSpPr>
            <p:nvPr/>
          </p:nvSpPr>
          <p:spPr bwMode="auto">
            <a:xfrm>
              <a:off x="1940" y="3226"/>
              <a:ext cx="56" cy="97"/>
            </a:xfrm>
            <a:custGeom>
              <a:avLst/>
              <a:gdLst>
                <a:gd name="T0" fmla="*/ 56 w 56"/>
                <a:gd name="T1" fmla="*/ 0 h 97"/>
                <a:gd name="T2" fmla="*/ 56 w 56"/>
                <a:gd name="T3" fmla="*/ 9 h 97"/>
                <a:gd name="T4" fmla="*/ 56 w 56"/>
                <a:gd name="T5" fmla="*/ 18 h 97"/>
                <a:gd name="T6" fmla="*/ 48 w 56"/>
                <a:gd name="T7" fmla="*/ 35 h 97"/>
                <a:gd name="T8" fmla="*/ 32 w 56"/>
                <a:gd name="T9" fmla="*/ 44 h 97"/>
                <a:gd name="T10" fmla="*/ 24 w 56"/>
                <a:gd name="T11" fmla="*/ 53 h 97"/>
                <a:gd name="T12" fmla="*/ 16 w 56"/>
                <a:gd name="T13" fmla="*/ 62 h 97"/>
                <a:gd name="T14" fmla="*/ 0 w 56"/>
                <a:gd name="T15" fmla="*/ 79 h 97"/>
                <a:gd name="T16" fmla="*/ 0 w 56"/>
                <a:gd name="T17" fmla="*/ 88 h 97"/>
                <a:gd name="T18" fmla="*/ 0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56" y="0"/>
                  </a:moveTo>
                  <a:lnTo>
                    <a:pt x="56" y="9"/>
                  </a:lnTo>
                  <a:lnTo>
                    <a:pt x="56" y="18"/>
                  </a:lnTo>
                  <a:lnTo>
                    <a:pt x="48" y="35"/>
                  </a:lnTo>
                  <a:lnTo>
                    <a:pt x="32" y="44"/>
                  </a:lnTo>
                  <a:lnTo>
                    <a:pt x="24" y="53"/>
                  </a:lnTo>
                  <a:lnTo>
                    <a:pt x="16" y="62"/>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94" name="Freeform 1105"/>
            <p:cNvSpPr>
              <a:spLocks/>
            </p:cNvSpPr>
            <p:nvPr/>
          </p:nvSpPr>
          <p:spPr bwMode="auto">
            <a:xfrm>
              <a:off x="1884" y="3226"/>
              <a:ext cx="80" cy="97"/>
            </a:xfrm>
            <a:custGeom>
              <a:avLst/>
              <a:gdLst>
                <a:gd name="T0" fmla="*/ 80 w 80"/>
                <a:gd name="T1" fmla="*/ 0 h 97"/>
                <a:gd name="T2" fmla="*/ 72 w 80"/>
                <a:gd name="T3" fmla="*/ 35 h 97"/>
                <a:gd name="T4" fmla="*/ 56 w 80"/>
                <a:gd name="T5" fmla="*/ 35 h 97"/>
                <a:gd name="T6" fmla="*/ 56 w 80"/>
                <a:gd name="T7" fmla="*/ 44 h 97"/>
                <a:gd name="T8" fmla="*/ 48 w 80"/>
                <a:gd name="T9" fmla="*/ 44 h 97"/>
                <a:gd name="T10" fmla="*/ 40 w 80"/>
                <a:gd name="T11" fmla="*/ 44 h 97"/>
                <a:gd name="T12" fmla="*/ 32 w 80"/>
                <a:gd name="T13" fmla="*/ 53 h 97"/>
                <a:gd name="T14" fmla="*/ 16 w 80"/>
                <a:gd name="T15" fmla="*/ 53 h 97"/>
                <a:gd name="T16" fmla="*/ 16 w 80"/>
                <a:gd name="T17" fmla="*/ 62 h 97"/>
                <a:gd name="T18" fmla="*/ 8 w 80"/>
                <a:gd name="T19" fmla="*/ 62 h 97"/>
                <a:gd name="T20" fmla="*/ 8 w 80"/>
                <a:gd name="T21" fmla="*/ 79 h 97"/>
                <a:gd name="T22" fmla="*/ 0 w 80"/>
                <a:gd name="T23" fmla="*/ 79 h 97"/>
                <a:gd name="T24" fmla="*/ 0 w 80"/>
                <a:gd name="T25" fmla="*/ 88 h 97"/>
                <a:gd name="T26" fmla="*/ 0 w 80"/>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
                <a:gd name="T43" fmla="*/ 0 h 97"/>
                <a:gd name="T44" fmla="*/ 80 w 80"/>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 h="97">
                  <a:moveTo>
                    <a:pt x="80" y="0"/>
                  </a:moveTo>
                  <a:lnTo>
                    <a:pt x="72" y="35"/>
                  </a:lnTo>
                  <a:lnTo>
                    <a:pt x="56" y="35"/>
                  </a:lnTo>
                  <a:lnTo>
                    <a:pt x="56" y="44"/>
                  </a:lnTo>
                  <a:lnTo>
                    <a:pt x="48" y="44"/>
                  </a:lnTo>
                  <a:lnTo>
                    <a:pt x="40" y="44"/>
                  </a:lnTo>
                  <a:lnTo>
                    <a:pt x="32" y="53"/>
                  </a:lnTo>
                  <a:lnTo>
                    <a:pt x="16" y="53"/>
                  </a:lnTo>
                  <a:lnTo>
                    <a:pt x="16" y="62"/>
                  </a:lnTo>
                  <a:lnTo>
                    <a:pt x="8" y="62"/>
                  </a:lnTo>
                  <a:lnTo>
                    <a:pt x="8" y="79"/>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95" name="Freeform 1106"/>
            <p:cNvSpPr>
              <a:spLocks/>
            </p:cNvSpPr>
            <p:nvPr/>
          </p:nvSpPr>
          <p:spPr bwMode="auto">
            <a:xfrm>
              <a:off x="1972" y="3270"/>
              <a:ext cx="56" cy="114"/>
            </a:xfrm>
            <a:custGeom>
              <a:avLst/>
              <a:gdLst>
                <a:gd name="T0" fmla="*/ 0 w 56"/>
                <a:gd name="T1" fmla="*/ 0 h 114"/>
                <a:gd name="T2" fmla="*/ 0 w 56"/>
                <a:gd name="T3" fmla="*/ 9 h 114"/>
                <a:gd name="T4" fmla="*/ 0 w 56"/>
                <a:gd name="T5" fmla="*/ 18 h 114"/>
                <a:gd name="T6" fmla="*/ 0 w 56"/>
                <a:gd name="T7" fmla="*/ 35 h 114"/>
                <a:gd name="T8" fmla="*/ 16 w 56"/>
                <a:gd name="T9" fmla="*/ 44 h 114"/>
                <a:gd name="T10" fmla="*/ 24 w 56"/>
                <a:gd name="T11" fmla="*/ 53 h 114"/>
                <a:gd name="T12" fmla="*/ 48 w 56"/>
                <a:gd name="T13" fmla="*/ 70 h 114"/>
                <a:gd name="T14" fmla="*/ 48 w 56"/>
                <a:gd name="T15" fmla="*/ 79 h 114"/>
                <a:gd name="T16" fmla="*/ 48 w 56"/>
                <a:gd name="T17" fmla="*/ 88 h 114"/>
                <a:gd name="T18" fmla="*/ 56 w 56"/>
                <a:gd name="T19" fmla="*/ 88 h 114"/>
                <a:gd name="T20" fmla="*/ 56 w 56"/>
                <a:gd name="T21" fmla="*/ 105 h 114"/>
                <a:gd name="T22" fmla="*/ 56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0" y="0"/>
                  </a:moveTo>
                  <a:lnTo>
                    <a:pt x="0" y="9"/>
                  </a:lnTo>
                  <a:lnTo>
                    <a:pt x="0" y="18"/>
                  </a:lnTo>
                  <a:lnTo>
                    <a:pt x="0" y="35"/>
                  </a:lnTo>
                  <a:lnTo>
                    <a:pt x="16" y="44"/>
                  </a:lnTo>
                  <a:lnTo>
                    <a:pt x="24" y="53"/>
                  </a:lnTo>
                  <a:lnTo>
                    <a:pt x="48" y="70"/>
                  </a:lnTo>
                  <a:lnTo>
                    <a:pt x="48" y="79"/>
                  </a:lnTo>
                  <a:lnTo>
                    <a:pt x="48" y="88"/>
                  </a:lnTo>
                  <a:lnTo>
                    <a:pt x="56" y="88"/>
                  </a:lnTo>
                  <a:lnTo>
                    <a:pt x="56" y="105"/>
                  </a:lnTo>
                  <a:lnTo>
                    <a:pt x="5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96" name="Freeform 1107"/>
            <p:cNvSpPr>
              <a:spLocks/>
            </p:cNvSpPr>
            <p:nvPr/>
          </p:nvSpPr>
          <p:spPr bwMode="auto">
            <a:xfrm>
              <a:off x="1900" y="3226"/>
              <a:ext cx="72" cy="158"/>
            </a:xfrm>
            <a:custGeom>
              <a:avLst/>
              <a:gdLst>
                <a:gd name="T0" fmla="*/ 72 w 72"/>
                <a:gd name="T1" fmla="*/ 0 h 158"/>
                <a:gd name="T2" fmla="*/ 64 w 72"/>
                <a:gd name="T3" fmla="*/ 44 h 158"/>
                <a:gd name="T4" fmla="*/ 64 w 72"/>
                <a:gd name="T5" fmla="*/ 53 h 158"/>
                <a:gd name="T6" fmla="*/ 56 w 72"/>
                <a:gd name="T7" fmla="*/ 53 h 158"/>
                <a:gd name="T8" fmla="*/ 56 w 72"/>
                <a:gd name="T9" fmla="*/ 62 h 158"/>
                <a:gd name="T10" fmla="*/ 40 w 72"/>
                <a:gd name="T11" fmla="*/ 79 h 158"/>
                <a:gd name="T12" fmla="*/ 32 w 72"/>
                <a:gd name="T13" fmla="*/ 79 h 158"/>
                <a:gd name="T14" fmla="*/ 32 w 72"/>
                <a:gd name="T15" fmla="*/ 88 h 158"/>
                <a:gd name="T16" fmla="*/ 24 w 72"/>
                <a:gd name="T17" fmla="*/ 88 h 158"/>
                <a:gd name="T18" fmla="*/ 24 w 72"/>
                <a:gd name="T19" fmla="*/ 97 h 158"/>
                <a:gd name="T20" fmla="*/ 24 w 72"/>
                <a:gd name="T21" fmla="*/ 114 h 158"/>
                <a:gd name="T22" fmla="*/ 16 w 72"/>
                <a:gd name="T23" fmla="*/ 114 h 158"/>
                <a:gd name="T24" fmla="*/ 16 w 72"/>
                <a:gd name="T25" fmla="*/ 123 h 158"/>
                <a:gd name="T26" fmla="*/ 0 w 72"/>
                <a:gd name="T27" fmla="*/ 132 h 158"/>
                <a:gd name="T28" fmla="*/ 0 w 72"/>
                <a:gd name="T29" fmla="*/ 149 h 158"/>
                <a:gd name="T30" fmla="*/ 16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72" y="0"/>
                  </a:moveTo>
                  <a:lnTo>
                    <a:pt x="64" y="44"/>
                  </a:lnTo>
                  <a:lnTo>
                    <a:pt x="64" y="53"/>
                  </a:lnTo>
                  <a:lnTo>
                    <a:pt x="56" y="53"/>
                  </a:lnTo>
                  <a:lnTo>
                    <a:pt x="56" y="62"/>
                  </a:lnTo>
                  <a:lnTo>
                    <a:pt x="40" y="79"/>
                  </a:lnTo>
                  <a:lnTo>
                    <a:pt x="32" y="79"/>
                  </a:lnTo>
                  <a:lnTo>
                    <a:pt x="32" y="88"/>
                  </a:lnTo>
                  <a:lnTo>
                    <a:pt x="24" y="88"/>
                  </a:lnTo>
                  <a:lnTo>
                    <a:pt x="24" y="97"/>
                  </a:lnTo>
                  <a:lnTo>
                    <a:pt x="24" y="114"/>
                  </a:lnTo>
                  <a:lnTo>
                    <a:pt x="16" y="114"/>
                  </a:lnTo>
                  <a:lnTo>
                    <a:pt x="16" y="123"/>
                  </a:lnTo>
                  <a:lnTo>
                    <a:pt x="0" y="132"/>
                  </a:lnTo>
                  <a:lnTo>
                    <a:pt x="0" y="149"/>
                  </a:lnTo>
                  <a:lnTo>
                    <a:pt x="16"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97" name="Freeform 1108"/>
            <p:cNvSpPr>
              <a:spLocks/>
            </p:cNvSpPr>
            <p:nvPr/>
          </p:nvSpPr>
          <p:spPr bwMode="auto">
            <a:xfrm>
              <a:off x="1972" y="3226"/>
              <a:ext cx="96" cy="114"/>
            </a:xfrm>
            <a:custGeom>
              <a:avLst/>
              <a:gdLst>
                <a:gd name="T0" fmla="*/ 0 w 96"/>
                <a:gd name="T1" fmla="*/ 0 h 114"/>
                <a:gd name="T2" fmla="*/ 24 w 96"/>
                <a:gd name="T3" fmla="*/ 35 h 114"/>
                <a:gd name="T4" fmla="*/ 32 w 96"/>
                <a:gd name="T5" fmla="*/ 44 h 114"/>
                <a:gd name="T6" fmla="*/ 48 w 96"/>
                <a:gd name="T7" fmla="*/ 44 h 114"/>
                <a:gd name="T8" fmla="*/ 56 w 96"/>
                <a:gd name="T9" fmla="*/ 44 h 114"/>
                <a:gd name="T10" fmla="*/ 64 w 96"/>
                <a:gd name="T11" fmla="*/ 44 h 114"/>
                <a:gd name="T12" fmla="*/ 64 w 96"/>
                <a:gd name="T13" fmla="*/ 53 h 114"/>
                <a:gd name="T14" fmla="*/ 80 w 96"/>
                <a:gd name="T15" fmla="*/ 53 h 114"/>
                <a:gd name="T16" fmla="*/ 88 w 96"/>
                <a:gd name="T17" fmla="*/ 62 h 114"/>
                <a:gd name="T18" fmla="*/ 96 w 96"/>
                <a:gd name="T19" fmla="*/ 79 h 114"/>
                <a:gd name="T20" fmla="*/ 96 w 96"/>
                <a:gd name="T21" fmla="*/ 88 h 114"/>
                <a:gd name="T22" fmla="*/ 96 w 96"/>
                <a:gd name="T23" fmla="*/ 97 h 114"/>
                <a:gd name="T24" fmla="*/ 96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0" y="0"/>
                  </a:moveTo>
                  <a:lnTo>
                    <a:pt x="24" y="35"/>
                  </a:lnTo>
                  <a:lnTo>
                    <a:pt x="32" y="44"/>
                  </a:lnTo>
                  <a:lnTo>
                    <a:pt x="48" y="44"/>
                  </a:lnTo>
                  <a:lnTo>
                    <a:pt x="56" y="44"/>
                  </a:lnTo>
                  <a:lnTo>
                    <a:pt x="64" y="44"/>
                  </a:lnTo>
                  <a:lnTo>
                    <a:pt x="64" y="53"/>
                  </a:lnTo>
                  <a:lnTo>
                    <a:pt x="80" y="53"/>
                  </a:lnTo>
                  <a:lnTo>
                    <a:pt x="88" y="62"/>
                  </a:lnTo>
                  <a:lnTo>
                    <a:pt x="96" y="79"/>
                  </a:lnTo>
                  <a:lnTo>
                    <a:pt x="96" y="88"/>
                  </a:lnTo>
                  <a:lnTo>
                    <a:pt x="96" y="97"/>
                  </a:lnTo>
                  <a:lnTo>
                    <a:pt x="9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98" name="Freeform 1109"/>
            <p:cNvSpPr>
              <a:spLocks/>
            </p:cNvSpPr>
            <p:nvPr/>
          </p:nvSpPr>
          <p:spPr bwMode="auto">
            <a:xfrm>
              <a:off x="1988" y="3270"/>
              <a:ext cx="40" cy="132"/>
            </a:xfrm>
            <a:custGeom>
              <a:avLst/>
              <a:gdLst>
                <a:gd name="T0" fmla="*/ 40 w 40"/>
                <a:gd name="T1" fmla="*/ 0 h 132"/>
                <a:gd name="T2" fmla="*/ 40 w 40"/>
                <a:gd name="T3" fmla="*/ 9 h 132"/>
                <a:gd name="T4" fmla="*/ 40 w 40"/>
                <a:gd name="T5" fmla="*/ 18 h 132"/>
                <a:gd name="T6" fmla="*/ 40 w 40"/>
                <a:gd name="T7" fmla="*/ 35 h 132"/>
                <a:gd name="T8" fmla="*/ 40 w 40"/>
                <a:gd name="T9" fmla="*/ 44 h 132"/>
                <a:gd name="T10" fmla="*/ 32 w 40"/>
                <a:gd name="T11" fmla="*/ 53 h 132"/>
                <a:gd name="T12" fmla="*/ 16 w 40"/>
                <a:gd name="T13" fmla="*/ 70 h 132"/>
                <a:gd name="T14" fmla="*/ 16 w 40"/>
                <a:gd name="T15" fmla="*/ 79 h 132"/>
                <a:gd name="T16" fmla="*/ 8 w 40"/>
                <a:gd name="T17" fmla="*/ 88 h 132"/>
                <a:gd name="T18" fmla="*/ 8 w 40"/>
                <a:gd name="T19" fmla="*/ 105 h 132"/>
                <a:gd name="T20" fmla="*/ 0 w 40"/>
                <a:gd name="T21" fmla="*/ 105 h 132"/>
                <a:gd name="T22" fmla="*/ 0 w 40"/>
                <a:gd name="T23" fmla="*/ 114 h 132"/>
                <a:gd name="T24" fmla="*/ 0 w 40"/>
                <a:gd name="T25" fmla="*/ 123 h 132"/>
                <a:gd name="T26" fmla="*/ 0 w 40"/>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132"/>
                <a:gd name="T44" fmla="*/ 40 w 40"/>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132">
                  <a:moveTo>
                    <a:pt x="40" y="0"/>
                  </a:moveTo>
                  <a:lnTo>
                    <a:pt x="40" y="9"/>
                  </a:lnTo>
                  <a:lnTo>
                    <a:pt x="40" y="18"/>
                  </a:lnTo>
                  <a:lnTo>
                    <a:pt x="40" y="35"/>
                  </a:lnTo>
                  <a:lnTo>
                    <a:pt x="40" y="44"/>
                  </a:lnTo>
                  <a:lnTo>
                    <a:pt x="32" y="53"/>
                  </a:lnTo>
                  <a:lnTo>
                    <a:pt x="16" y="70"/>
                  </a:lnTo>
                  <a:lnTo>
                    <a:pt x="16" y="79"/>
                  </a:lnTo>
                  <a:lnTo>
                    <a:pt x="8" y="88"/>
                  </a:lnTo>
                  <a:lnTo>
                    <a:pt x="8" y="105"/>
                  </a:lnTo>
                  <a:lnTo>
                    <a:pt x="0" y="105"/>
                  </a:lnTo>
                  <a:lnTo>
                    <a:pt x="0" y="114"/>
                  </a:lnTo>
                  <a:lnTo>
                    <a:pt x="0" y="123"/>
                  </a:lnTo>
                  <a:lnTo>
                    <a:pt x="0"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99" name="Freeform 1110"/>
            <p:cNvSpPr>
              <a:spLocks/>
            </p:cNvSpPr>
            <p:nvPr/>
          </p:nvSpPr>
          <p:spPr bwMode="auto">
            <a:xfrm>
              <a:off x="1948" y="3305"/>
              <a:ext cx="40" cy="88"/>
            </a:xfrm>
            <a:custGeom>
              <a:avLst/>
              <a:gdLst>
                <a:gd name="T0" fmla="*/ 0 w 40"/>
                <a:gd name="T1" fmla="*/ 0 h 88"/>
                <a:gd name="T2" fmla="*/ 0 w 40"/>
                <a:gd name="T3" fmla="*/ 26 h 88"/>
                <a:gd name="T4" fmla="*/ 8 w 40"/>
                <a:gd name="T5" fmla="*/ 35 h 88"/>
                <a:gd name="T6" fmla="*/ 16 w 40"/>
                <a:gd name="T7" fmla="*/ 44 h 88"/>
                <a:gd name="T8" fmla="*/ 32 w 40"/>
                <a:gd name="T9" fmla="*/ 44 h 88"/>
                <a:gd name="T10" fmla="*/ 32 w 40"/>
                <a:gd name="T11" fmla="*/ 62 h 88"/>
                <a:gd name="T12" fmla="*/ 40 w 40"/>
                <a:gd name="T13" fmla="*/ 62 h 88"/>
                <a:gd name="T14" fmla="*/ 40 w 40"/>
                <a:gd name="T15" fmla="*/ 70 h 88"/>
                <a:gd name="T16" fmla="*/ 40 w 40"/>
                <a:gd name="T17" fmla="*/ 79 h 88"/>
                <a:gd name="T18" fmla="*/ 4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0" y="0"/>
                  </a:moveTo>
                  <a:lnTo>
                    <a:pt x="0" y="26"/>
                  </a:lnTo>
                  <a:lnTo>
                    <a:pt x="8" y="35"/>
                  </a:lnTo>
                  <a:lnTo>
                    <a:pt x="16" y="44"/>
                  </a:lnTo>
                  <a:lnTo>
                    <a:pt x="32" y="44"/>
                  </a:lnTo>
                  <a:lnTo>
                    <a:pt x="32" y="62"/>
                  </a:lnTo>
                  <a:lnTo>
                    <a:pt x="40" y="62"/>
                  </a:lnTo>
                  <a:lnTo>
                    <a:pt x="40" y="70"/>
                  </a:lnTo>
                  <a:lnTo>
                    <a:pt x="40" y="79"/>
                  </a:lnTo>
                  <a:lnTo>
                    <a:pt x="4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00" name="Freeform 1111"/>
            <p:cNvSpPr>
              <a:spLocks/>
            </p:cNvSpPr>
            <p:nvPr/>
          </p:nvSpPr>
          <p:spPr bwMode="auto">
            <a:xfrm>
              <a:off x="1900" y="3279"/>
              <a:ext cx="64" cy="140"/>
            </a:xfrm>
            <a:custGeom>
              <a:avLst/>
              <a:gdLst>
                <a:gd name="T0" fmla="*/ 0 w 64"/>
                <a:gd name="T1" fmla="*/ 0 h 140"/>
                <a:gd name="T2" fmla="*/ 16 w 64"/>
                <a:gd name="T3" fmla="*/ 61 h 140"/>
                <a:gd name="T4" fmla="*/ 24 w 64"/>
                <a:gd name="T5" fmla="*/ 70 h 140"/>
                <a:gd name="T6" fmla="*/ 32 w 64"/>
                <a:gd name="T7" fmla="*/ 79 h 140"/>
                <a:gd name="T8" fmla="*/ 32 w 64"/>
                <a:gd name="T9" fmla="*/ 105 h 140"/>
                <a:gd name="T10" fmla="*/ 40 w 64"/>
                <a:gd name="T11" fmla="*/ 114 h 140"/>
                <a:gd name="T12" fmla="*/ 40 w 64"/>
                <a:gd name="T13" fmla="*/ 123 h 140"/>
                <a:gd name="T14" fmla="*/ 56 w 64"/>
                <a:gd name="T15" fmla="*/ 123 h 140"/>
                <a:gd name="T16" fmla="*/ 64 w 64"/>
                <a:gd name="T17" fmla="*/ 123 h 140"/>
                <a:gd name="T18" fmla="*/ 64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0" y="0"/>
                  </a:moveTo>
                  <a:lnTo>
                    <a:pt x="16" y="61"/>
                  </a:lnTo>
                  <a:lnTo>
                    <a:pt x="24" y="70"/>
                  </a:lnTo>
                  <a:lnTo>
                    <a:pt x="32" y="79"/>
                  </a:lnTo>
                  <a:lnTo>
                    <a:pt x="32" y="105"/>
                  </a:lnTo>
                  <a:lnTo>
                    <a:pt x="40" y="114"/>
                  </a:lnTo>
                  <a:lnTo>
                    <a:pt x="40" y="123"/>
                  </a:lnTo>
                  <a:lnTo>
                    <a:pt x="56" y="123"/>
                  </a:lnTo>
                  <a:lnTo>
                    <a:pt x="64" y="123"/>
                  </a:lnTo>
                  <a:lnTo>
                    <a:pt x="64"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01" name="Freeform 1112"/>
            <p:cNvSpPr>
              <a:spLocks/>
            </p:cNvSpPr>
            <p:nvPr/>
          </p:nvSpPr>
          <p:spPr bwMode="auto">
            <a:xfrm>
              <a:off x="1852" y="3226"/>
              <a:ext cx="104" cy="193"/>
            </a:xfrm>
            <a:custGeom>
              <a:avLst/>
              <a:gdLst>
                <a:gd name="T0" fmla="*/ 104 w 104"/>
                <a:gd name="T1" fmla="*/ 0 h 193"/>
                <a:gd name="T2" fmla="*/ 80 w 104"/>
                <a:gd name="T3" fmla="*/ 18 h 193"/>
                <a:gd name="T4" fmla="*/ 72 w 104"/>
                <a:gd name="T5" fmla="*/ 35 h 193"/>
                <a:gd name="T6" fmla="*/ 64 w 104"/>
                <a:gd name="T7" fmla="*/ 44 h 193"/>
                <a:gd name="T8" fmla="*/ 64 w 104"/>
                <a:gd name="T9" fmla="*/ 53 h 193"/>
                <a:gd name="T10" fmla="*/ 48 w 104"/>
                <a:gd name="T11" fmla="*/ 53 h 193"/>
                <a:gd name="T12" fmla="*/ 48 w 104"/>
                <a:gd name="T13" fmla="*/ 62 h 193"/>
                <a:gd name="T14" fmla="*/ 40 w 104"/>
                <a:gd name="T15" fmla="*/ 62 h 193"/>
                <a:gd name="T16" fmla="*/ 32 w 104"/>
                <a:gd name="T17" fmla="*/ 79 h 193"/>
                <a:gd name="T18" fmla="*/ 32 w 104"/>
                <a:gd name="T19" fmla="*/ 88 h 193"/>
                <a:gd name="T20" fmla="*/ 16 w 104"/>
                <a:gd name="T21" fmla="*/ 88 h 193"/>
                <a:gd name="T22" fmla="*/ 16 w 104"/>
                <a:gd name="T23" fmla="*/ 97 h 193"/>
                <a:gd name="T24" fmla="*/ 8 w 104"/>
                <a:gd name="T25" fmla="*/ 97 h 193"/>
                <a:gd name="T26" fmla="*/ 8 w 104"/>
                <a:gd name="T27" fmla="*/ 114 h 193"/>
                <a:gd name="T28" fmla="*/ 8 w 104"/>
                <a:gd name="T29" fmla="*/ 123 h 193"/>
                <a:gd name="T30" fmla="*/ 0 w 104"/>
                <a:gd name="T31" fmla="*/ 132 h 193"/>
                <a:gd name="T32" fmla="*/ 0 w 104"/>
                <a:gd name="T33" fmla="*/ 149 h 193"/>
                <a:gd name="T34" fmla="*/ 0 w 104"/>
                <a:gd name="T35" fmla="*/ 158 h 193"/>
                <a:gd name="T36" fmla="*/ 0 w 104"/>
                <a:gd name="T37" fmla="*/ 167 h 193"/>
                <a:gd name="T38" fmla="*/ 0 w 104"/>
                <a:gd name="T39" fmla="*/ 176 h 193"/>
                <a:gd name="T40" fmla="*/ 0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104" y="0"/>
                  </a:moveTo>
                  <a:lnTo>
                    <a:pt x="80" y="18"/>
                  </a:lnTo>
                  <a:lnTo>
                    <a:pt x="72" y="35"/>
                  </a:lnTo>
                  <a:lnTo>
                    <a:pt x="64" y="44"/>
                  </a:lnTo>
                  <a:lnTo>
                    <a:pt x="64" y="53"/>
                  </a:lnTo>
                  <a:lnTo>
                    <a:pt x="48" y="53"/>
                  </a:lnTo>
                  <a:lnTo>
                    <a:pt x="48" y="62"/>
                  </a:lnTo>
                  <a:lnTo>
                    <a:pt x="40" y="62"/>
                  </a:lnTo>
                  <a:lnTo>
                    <a:pt x="32" y="79"/>
                  </a:lnTo>
                  <a:lnTo>
                    <a:pt x="32" y="88"/>
                  </a:lnTo>
                  <a:lnTo>
                    <a:pt x="16" y="88"/>
                  </a:lnTo>
                  <a:lnTo>
                    <a:pt x="16" y="97"/>
                  </a:lnTo>
                  <a:lnTo>
                    <a:pt x="8" y="97"/>
                  </a:lnTo>
                  <a:lnTo>
                    <a:pt x="8" y="114"/>
                  </a:lnTo>
                  <a:lnTo>
                    <a:pt x="8" y="123"/>
                  </a:lnTo>
                  <a:lnTo>
                    <a:pt x="0" y="132"/>
                  </a:lnTo>
                  <a:lnTo>
                    <a:pt x="0" y="149"/>
                  </a:lnTo>
                  <a:lnTo>
                    <a:pt x="0" y="158"/>
                  </a:lnTo>
                  <a:lnTo>
                    <a:pt x="0" y="167"/>
                  </a:lnTo>
                  <a:lnTo>
                    <a:pt x="0" y="176"/>
                  </a:lnTo>
                  <a:lnTo>
                    <a:pt x="0"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02" name="Freeform 1113"/>
            <p:cNvSpPr>
              <a:spLocks/>
            </p:cNvSpPr>
            <p:nvPr/>
          </p:nvSpPr>
          <p:spPr bwMode="auto">
            <a:xfrm>
              <a:off x="2044" y="3305"/>
              <a:ext cx="16" cy="106"/>
            </a:xfrm>
            <a:custGeom>
              <a:avLst/>
              <a:gdLst>
                <a:gd name="T0" fmla="*/ 8 w 16"/>
                <a:gd name="T1" fmla="*/ 0 h 106"/>
                <a:gd name="T2" fmla="*/ 8 w 16"/>
                <a:gd name="T3" fmla="*/ 9 h 106"/>
                <a:gd name="T4" fmla="*/ 8 w 16"/>
                <a:gd name="T5" fmla="*/ 26 h 106"/>
                <a:gd name="T6" fmla="*/ 8 w 16"/>
                <a:gd name="T7" fmla="*/ 35 h 106"/>
                <a:gd name="T8" fmla="*/ 0 w 16"/>
                <a:gd name="T9" fmla="*/ 35 h 106"/>
                <a:gd name="T10" fmla="*/ 0 w 16"/>
                <a:gd name="T11" fmla="*/ 44 h 106"/>
                <a:gd name="T12" fmla="*/ 0 w 16"/>
                <a:gd name="T13" fmla="*/ 62 h 106"/>
                <a:gd name="T14" fmla="*/ 8 w 16"/>
                <a:gd name="T15" fmla="*/ 70 h 106"/>
                <a:gd name="T16" fmla="*/ 8 w 16"/>
                <a:gd name="T17" fmla="*/ 79 h 106"/>
                <a:gd name="T18" fmla="*/ 16 w 16"/>
                <a:gd name="T19" fmla="*/ 88 h 106"/>
                <a:gd name="T20" fmla="*/ 16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0" y="35"/>
                  </a:lnTo>
                  <a:lnTo>
                    <a:pt x="0" y="44"/>
                  </a:lnTo>
                  <a:lnTo>
                    <a:pt x="0" y="62"/>
                  </a:lnTo>
                  <a:lnTo>
                    <a:pt x="8" y="70"/>
                  </a:lnTo>
                  <a:lnTo>
                    <a:pt x="8" y="79"/>
                  </a:lnTo>
                  <a:lnTo>
                    <a:pt x="16" y="88"/>
                  </a:lnTo>
                  <a:lnTo>
                    <a:pt x="16"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03" name="Freeform 1114"/>
            <p:cNvSpPr>
              <a:spLocks/>
            </p:cNvSpPr>
            <p:nvPr/>
          </p:nvSpPr>
          <p:spPr bwMode="auto">
            <a:xfrm>
              <a:off x="2020" y="3375"/>
              <a:ext cx="8" cy="62"/>
            </a:xfrm>
            <a:custGeom>
              <a:avLst/>
              <a:gdLst>
                <a:gd name="T0" fmla="*/ 8 w 8"/>
                <a:gd name="T1" fmla="*/ 0 h 62"/>
                <a:gd name="T2" fmla="*/ 0 w 8"/>
                <a:gd name="T3" fmla="*/ 9 h 62"/>
                <a:gd name="T4" fmla="*/ 0 w 8"/>
                <a:gd name="T5" fmla="*/ 18 h 62"/>
                <a:gd name="T6" fmla="*/ 0 w 8"/>
                <a:gd name="T7" fmla="*/ 27 h 62"/>
                <a:gd name="T8" fmla="*/ 0 w 8"/>
                <a:gd name="T9" fmla="*/ 44 h 62"/>
                <a:gd name="T10" fmla="*/ 0 w 8"/>
                <a:gd name="T11" fmla="*/ 53 h 62"/>
                <a:gd name="T12" fmla="*/ 0 w 8"/>
                <a:gd name="T13" fmla="*/ 62 h 62"/>
                <a:gd name="T14" fmla="*/ 0 60000 65536"/>
                <a:gd name="T15" fmla="*/ 0 60000 65536"/>
                <a:gd name="T16" fmla="*/ 0 60000 65536"/>
                <a:gd name="T17" fmla="*/ 0 60000 65536"/>
                <a:gd name="T18" fmla="*/ 0 60000 65536"/>
                <a:gd name="T19" fmla="*/ 0 60000 65536"/>
                <a:gd name="T20" fmla="*/ 0 60000 65536"/>
                <a:gd name="T21" fmla="*/ 0 w 8"/>
                <a:gd name="T22" fmla="*/ 0 h 62"/>
                <a:gd name="T23" fmla="*/ 8 w 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62">
                  <a:moveTo>
                    <a:pt x="8" y="0"/>
                  </a:moveTo>
                  <a:lnTo>
                    <a:pt x="0" y="9"/>
                  </a:lnTo>
                  <a:lnTo>
                    <a:pt x="0" y="18"/>
                  </a:lnTo>
                  <a:lnTo>
                    <a:pt x="0" y="27"/>
                  </a:lnTo>
                  <a:lnTo>
                    <a:pt x="0" y="44"/>
                  </a:lnTo>
                  <a:lnTo>
                    <a:pt x="0" y="53"/>
                  </a:lnTo>
                  <a:lnTo>
                    <a:pt x="0"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04" name="Freeform 1115"/>
            <p:cNvSpPr>
              <a:spLocks/>
            </p:cNvSpPr>
            <p:nvPr/>
          </p:nvSpPr>
          <p:spPr bwMode="auto">
            <a:xfrm>
              <a:off x="2060" y="3340"/>
              <a:ext cx="40" cy="79"/>
            </a:xfrm>
            <a:custGeom>
              <a:avLst/>
              <a:gdLst>
                <a:gd name="T0" fmla="*/ 8 w 40"/>
                <a:gd name="T1" fmla="*/ 0 h 79"/>
                <a:gd name="T2" fmla="*/ 0 w 40"/>
                <a:gd name="T3" fmla="*/ 9 h 79"/>
                <a:gd name="T4" fmla="*/ 8 w 40"/>
                <a:gd name="T5" fmla="*/ 18 h 79"/>
                <a:gd name="T6" fmla="*/ 8 w 40"/>
                <a:gd name="T7" fmla="*/ 35 h 79"/>
                <a:gd name="T8" fmla="*/ 24 w 40"/>
                <a:gd name="T9" fmla="*/ 35 h 79"/>
                <a:gd name="T10" fmla="*/ 32 w 40"/>
                <a:gd name="T11" fmla="*/ 44 h 79"/>
                <a:gd name="T12" fmla="*/ 40 w 40"/>
                <a:gd name="T13" fmla="*/ 53 h 79"/>
                <a:gd name="T14" fmla="*/ 40 w 40"/>
                <a:gd name="T15" fmla="*/ 62 h 79"/>
                <a:gd name="T16" fmla="*/ 4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8" y="0"/>
                  </a:moveTo>
                  <a:lnTo>
                    <a:pt x="0" y="9"/>
                  </a:lnTo>
                  <a:lnTo>
                    <a:pt x="8" y="18"/>
                  </a:lnTo>
                  <a:lnTo>
                    <a:pt x="8" y="35"/>
                  </a:lnTo>
                  <a:lnTo>
                    <a:pt x="24" y="35"/>
                  </a:lnTo>
                  <a:lnTo>
                    <a:pt x="32" y="44"/>
                  </a:lnTo>
                  <a:lnTo>
                    <a:pt x="40" y="53"/>
                  </a:lnTo>
                  <a:lnTo>
                    <a:pt x="40" y="62"/>
                  </a:lnTo>
                  <a:lnTo>
                    <a:pt x="4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05" name="Freeform 1116"/>
            <p:cNvSpPr>
              <a:spLocks/>
            </p:cNvSpPr>
            <p:nvPr/>
          </p:nvSpPr>
          <p:spPr bwMode="auto">
            <a:xfrm>
              <a:off x="2060" y="3288"/>
              <a:ext cx="64" cy="70"/>
            </a:xfrm>
            <a:custGeom>
              <a:avLst/>
              <a:gdLst>
                <a:gd name="T0" fmla="*/ 0 w 64"/>
                <a:gd name="T1" fmla="*/ 0 h 70"/>
                <a:gd name="T2" fmla="*/ 8 w 64"/>
                <a:gd name="T3" fmla="*/ 0 h 70"/>
                <a:gd name="T4" fmla="*/ 24 w 64"/>
                <a:gd name="T5" fmla="*/ 0 h 70"/>
                <a:gd name="T6" fmla="*/ 32 w 64"/>
                <a:gd name="T7" fmla="*/ 17 h 70"/>
                <a:gd name="T8" fmla="*/ 40 w 64"/>
                <a:gd name="T9" fmla="*/ 17 h 70"/>
                <a:gd name="T10" fmla="*/ 40 w 64"/>
                <a:gd name="T11" fmla="*/ 26 h 70"/>
                <a:gd name="T12" fmla="*/ 56 w 64"/>
                <a:gd name="T13" fmla="*/ 26 h 70"/>
                <a:gd name="T14" fmla="*/ 56 w 64"/>
                <a:gd name="T15" fmla="*/ 35 h 70"/>
                <a:gd name="T16" fmla="*/ 56 w 64"/>
                <a:gd name="T17" fmla="*/ 52 h 70"/>
                <a:gd name="T18" fmla="*/ 64 w 64"/>
                <a:gd name="T19" fmla="*/ 61 h 70"/>
                <a:gd name="T20" fmla="*/ 64 w 64"/>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70"/>
                <a:gd name="T35" fmla="*/ 64 w 64"/>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70">
                  <a:moveTo>
                    <a:pt x="0" y="0"/>
                  </a:moveTo>
                  <a:lnTo>
                    <a:pt x="8" y="0"/>
                  </a:lnTo>
                  <a:lnTo>
                    <a:pt x="24" y="0"/>
                  </a:lnTo>
                  <a:lnTo>
                    <a:pt x="32" y="17"/>
                  </a:lnTo>
                  <a:lnTo>
                    <a:pt x="40" y="17"/>
                  </a:lnTo>
                  <a:lnTo>
                    <a:pt x="40" y="26"/>
                  </a:lnTo>
                  <a:lnTo>
                    <a:pt x="56" y="26"/>
                  </a:lnTo>
                  <a:lnTo>
                    <a:pt x="56" y="35"/>
                  </a:lnTo>
                  <a:lnTo>
                    <a:pt x="56" y="52"/>
                  </a:lnTo>
                  <a:lnTo>
                    <a:pt x="64" y="61"/>
                  </a:lnTo>
                  <a:lnTo>
                    <a:pt x="64"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06" name="Freeform 1117"/>
            <p:cNvSpPr>
              <a:spLocks/>
            </p:cNvSpPr>
            <p:nvPr/>
          </p:nvSpPr>
          <p:spPr bwMode="auto">
            <a:xfrm>
              <a:off x="1788" y="3331"/>
              <a:ext cx="72" cy="80"/>
            </a:xfrm>
            <a:custGeom>
              <a:avLst/>
              <a:gdLst>
                <a:gd name="T0" fmla="*/ 72 w 72"/>
                <a:gd name="T1" fmla="*/ 0 h 80"/>
                <a:gd name="T2" fmla="*/ 72 w 72"/>
                <a:gd name="T3" fmla="*/ 9 h 80"/>
                <a:gd name="T4" fmla="*/ 64 w 72"/>
                <a:gd name="T5" fmla="*/ 9 h 80"/>
                <a:gd name="T6" fmla="*/ 56 w 72"/>
                <a:gd name="T7" fmla="*/ 9 h 80"/>
                <a:gd name="T8" fmla="*/ 40 w 72"/>
                <a:gd name="T9" fmla="*/ 18 h 80"/>
                <a:gd name="T10" fmla="*/ 32 w 72"/>
                <a:gd name="T11" fmla="*/ 36 h 80"/>
                <a:gd name="T12" fmla="*/ 24 w 72"/>
                <a:gd name="T13" fmla="*/ 44 h 80"/>
                <a:gd name="T14" fmla="*/ 8 w 72"/>
                <a:gd name="T15" fmla="*/ 53 h 80"/>
                <a:gd name="T16" fmla="*/ 8 w 72"/>
                <a:gd name="T17" fmla="*/ 62 h 80"/>
                <a:gd name="T18" fmla="*/ 8 w 72"/>
                <a:gd name="T19" fmla="*/ 80 h 80"/>
                <a:gd name="T20" fmla="*/ 0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72" y="0"/>
                  </a:moveTo>
                  <a:lnTo>
                    <a:pt x="72" y="9"/>
                  </a:lnTo>
                  <a:lnTo>
                    <a:pt x="64" y="9"/>
                  </a:lnTo>
                  <a:lnTo>
                    <a:pt x="56" y="9"/>
                  </a:lnTo>
                  <a:lnTo>
                    <a:pt x="40" y="18"/>
                  </a:lnTo>
                  <a:lnTo>
                    <a:pt x="32" y="36"/>
                  </a:lnTo>
                  <a:lnTo>
                    <a:pt x="24" y="44"/>
                  </a:lnTo>
                  <a:lnTo>
                    <a:pt x="8" y="53"/>
                  </a:lnTo>
                  <a:lnTo>
                    <a:pt x="8" y="62"/>
                  </a:lnTo>
                  <a:lnTo>
                    <a:pt x="8" y="80"/>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07" name="Freeform 1118"/>
            <p:cNvSpPr>
              <a:spLocks/>
            </p:cNvSpPr>
            <p:nvPr/>
          </p:nvSpPr>
          <p:spPr bwMode="auto">
            <a:xfrm>
              <a:off x="1860" y="3323"/>
              <a:ext cx="40" cy="105"/>
            </a:xfrm>
            <a:custGeom>
              <a:avLst/>
              <a:gdLst>
                <a:gd name="T0" fmla="*/ 0 w 40"/>
                <a:gd name="T1" fmla="*/ 0 h 105"/>
                <a:gd name="T2" fmla="*/ 8 w 40"/>
                <a:gd name="T3" fmla="*/ 17 h 105"/>
                <a:gd name="T4" fmla="*/ 8 w 40"/>
                <a:gd name="T5" fmla="*/ 26 h 105"/>
                <a:gd name="T6" fmla="*/ 8 w 40"/>
                <a:gd name="T7" fmla="*/ 35 h 105"/>
                <a:gd name="T8" fmla="*/ 24 w 40"/>
                <a:gd name="T9" fmla="*/ 35 h 105"/>
                <a:gd name="T10" fmla="*/ 24 w 40"/>
                <a:gd name="T11" fmla="*/ 52 h 105"/>
                <a:gd name="T12" fmla="*/ 32 w 40"/>
                <a:gd name="T13" fmla="*/ 61 h 105"/>
                <a:gd name="T14" fmla="*/ 40 w 40"/>
                <a:gd name="T15" fmla="*/ 70 h 105"/>
                <a:gd name="T16" fmla="*/ 40 w 40"/>
                <a:gd name="T17" fmla="*/ 79 h 105"/>
                <a:gd name="T18" fmla="*/ 40 w 40"/>
                <a:gd name="T19" fmla="*/ 96 h 105"/>
                <a:gd name="T20" fmla="*/ 4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0" y="0"/>
                  </a:moveTo>
                  <a:lnTo>
                    <a:pt x="8" y="17"/>
                  </a:lnTo>
                  <a:lnTo>
                    <a:pt x="8" y="26"/>
                  </a:lnTo>
                  <a:lnTo>
                    <a:pt x="8" y="35"/>
                  </a:lnTo>
                  <a:lnTo>
                    <a:pt x="24" y="35"/>
                  </a:lnTo>
                  <a:lnTo>
                    <a:pt x="24" y="52"/>
                  </a:lnTo>
                  <a:lnTo>
                    <a:pt x="32" y="61"/>
                  </a:lnTo>
                  <a:lnTo>
                    <a:pt x="40" y="70"/>
                  </a:lnTo>
                  <a:lnTo>
                    <a:pt x="40" y="79"/>
                  </a:lnTo>
                  <a:lnTo>
                    <a:pt x="40" y="96"/>
                  </a:lnTo>
                  <a:lnTo>
                    <a:pt x="4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08" name="Freeform 1119"/>
            <p:cNvSpPr>
              <a:spLocks/>
            </p:cNvSpPr>
            <p:nvPr/>
          </p:nvSpPr>
          <p:spPr bwMode="auto">
            <a:xfrm>
              <a:off x="1796" y="3411"/>
              <a:ext cx="48" cy="70"/>
            </a:xfrm>
            <a:custGeom>
              <a:avLst/>
              <a:gdLst>
                <a:gd name="T0" fmla="*/ 48 w 48"/>
                <a:gd name="T1" fmla="*/ 0 h 70"/>
                <a:gd name="T2" fmla="*/ 48 w 48"/>
                <a:gd name="T3" fmla="*/ 8 h 70"/>
                <a:gd name="T4" fmla="*/ 32 w 48"/>
                <a:gd name="T5" fmla="*/ 8 h 70"/>
                <a:gd name="T6" fmla="*/ 24 w 48"/>
                <a:gd name="T7" fmla="*/ 17 h 70"/>
                <a:gd name="T8" fmla="*/ 16 w 48"/>
                <a:gd name="T9" fmla="*/ 17 h 70"/>
                <a:gd name="T10" fmla="*/ 16 w 48"/>
                <a:gd name="T11" fmla="*/ 35 h 70"/>
                <a:gd name="T12" fmla="*/ 0 w 48"/>
                <a:gd name="T13" fmla="*/ 44 h 70"/>
                <a:gd name="T14" fmla="*/ 0 w 48"/>
                <a:gd name="T15" fmla="*/ 52 h 70"/>
                <a:gd name="T16" fmla="*/ 0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48" y="0"/>
                  </a:moveTo>
                  <a:lnTo>
                    <a:pt x="48" y="8"/>
                  </a:lnTo>
                  <a:lnTo>
                    <a:pt x="32" y="8"/>
                  </a:lnTo>
                  <a:lnTo>
                    <a:pt x="24" y="17"/>
                  </a:lnTo>
                  <a:lnTo>
                    <a:pt x="16" y="17"/>
                  </a:lnTo>
                  <a:lnTo>
                    <a:pt x="16" y="35"/>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09" name="Freeform 1120"/>
            <p:cNvSpPr>
              <a:spLocks/>
            </p:cNvSpPr>
            <p:nvPr/>
          </p:nvSpPr>
          <p:spPr bwMode="auto">
            <a:xfrm>
              <a:off x="1908" y="3419"/>
              <a:ext cx="24" cy="71"/>
            </a:xfrm>
            <a:custGeom>
              <a:avLst/>
              <a:gdLst>
                <a:gd name="T0" fmla="*/ 24 w 24"/>
                <a:gd name="T1" fmla="*/ 0 h 71"/>
                <a:gd name="T2" fmla="*/ 24 w 24"/>
                <a:gd name="T3" fmla="*/ 9 h 71"/>
                <a:gd name="T4" fmla="*/ 16 w 24"/>
                <a:gd name="T5" fmla="*/ 27 h 71"/>
                <a:gd name="T6" fmla="*/ 8 w 24"/>
                <a:gd name="T7" fmla="*/ 36 h 71"/>
                <a:gd name="T8" fmla="*/ 8 w 24"/>
                <a:gd name="T9" fmla="*/ 44 h 71"/>
                <a:gd name="T10" fmla="*/ 8 w 24"/>
                <a:gd name="T11" fmla="*/ 62 h 71"/>
                <a:gd name="T12" fmla="*/ 0 w 24"/>
                <a:gd name="T13" fmla="*/ 62 h 71"/>
                <a:gd name="T14" fmla="*/ 0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24" y="0"/>
                  </a:moveTo>
                  <a:lnTo>
                    <a:pt x="24" y="9"/>
                  </a:lnTo>
                  <a:lnTo>
                    <a:pt x="16" y="27"/>
                  </a:lnTo>
                  <a:lnTo>
                    <a:pt x="8" y="36"/>
                  </a:lnTo>
                  <a:lnTo>
                    <a:pt x="8" y="44"/>
                  </a:lnTo>
                  <a:lnTo>
                    <a:pt x="8" y="62"/>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10" name="Freeform 1121"/>
            <p:cNvSpPr>
              <a:spLocks/>
            </p:cNvSpPr>
            <p:nvPr/>
          </p:nvSpPr>
          <p:spPr bwMode="auto">
            <a:xfrm>
              <a:off x="2012" y="3419"/>
              <a:ext cx="48" cy="71"/>
            </a:xfrm>
            <a:custGeom>
              <a:avLst/>
              <a:gdLst>
                <a:gd name="T0" fmla="*/ 0 w 48"/>
                <a:gd name="T1" fmla="*/ 0 h 71"/>
                <a:gd name="T2" fmla="*/ 8 w 48"/>
                <a:gd name="T3" fmla="*/ 9 h 71"/>
                <a:gd name="T4" fmla="*/ 16 w 48"/>
                <a:gd name="T5" fmla="*/ 27 h 71"/>
                <a:gd name="T6" fmla="*/ 32 w 48"/>
                <a:gd name="T7" fmla="*/ 36 h 71"/>
                <a:gd name="T8" fmla="*/ 40 w 48"/>
                <a:gd name="T9" fmla="*/ 44 h 71"/>
                <a:gd name="T10" fmla="*/ 48 w 48"/>
                <a:gd name="T11" fmla="*/ 44 h 71"/>
                <a:gd name="T12" fmla="*/ 48 w 48"/>
                <a:gd name="T13" fmla="*/ 62 h 71"/>
                <a:gd name="T14" fmla="*/ 48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0" y="0"/>
                  </a:moveTo>
                  <a:lnTo>
                    <a:pt x="8" y="9"/>
                  </a:lnTo>
                  <a:lnTo>
                    <a:pt x="16" y="27"/>
                  </a:lnTo>
                  <a:lnTo>
                    <a:pt x="32" y="36"/>
                  </a:lnTo>
                  <a:lnTo>
                    <a:pt x="40" y="44"/>
                  </a:lnTo>
                  <a:lnTo>
                    <a:pt x="48" y="44"/>
                  </a:lnTo>
                  <a:lnTo>
                    <a:pt x="48" y="62"/>
                  </a:lnTo>
                  <a:lnTo>
                    <a:pt x="48"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11" name="Freeform 1122"/>
            <p:cNvSpPr>
              <a:spLocks/>
            </p:cNvSpPr>
            <p:nvPr/>
          </p:nvSpPr>
          <p:spPr bwMode="auto">
            <a:xfrm>
              <a:off x="1980" y="3367"/>
              <a:ext cx="72" cy="123"/>
            </a:xfrm>
            <a:custGeom>
              <a:avLst/>
              <a:gdLst>
                <a:gd name="T0" fmla="*/ 64 w 72"/>
                <a:gd name="T1" fmla="*/ 0 h 123"/>
                <a:gd name="T2" fmla="*/ 72 w 72"/>
                <a:gd name="T3" fmla="*/ 8 h 123"/>
                <a:gd name="T4" fmla="*/ 64 w 72"/>
                <a:gd name="T5" fmla="*/ 17 h 123"/>
                <a:gd name="T6" fmla="*/ 64 w 72"/>
                <a:gd name="T7" fmla="*/ 26 h 123"/>
                <a:gd name="T8" fmla="*/ 48 w 72"/>
                <a:gd name="T9" fmla="*/ 44 h 123"/>
                <a:gd name="T10" fmla="*/ 40 w 72"/>
                <a:gd name="T11" fmla="*/ 52 h 123"/>
                <a:gd name="T12" fmla="*/ 32 w 72"/>
                <a:gd name="T13" fmla="*/ 61 h 123"/>
                <a:gd name="T14" fmla="*/ 16 w 72"/>
                <a:gd name="T15" fmla="*/ 79 h 123"/>
                <a:gd name="T16" fmla="*/ 8 w 72"/>
                <a:gd name="T17" fmla="*/ 88 h 123"/>
                <a:gd name="T18" fmla="*/ 0 w 72"/>
                <a:gd name="T19" fmla="*/ 96 h 123"/>
                <a:gd name="T20" fmla="*/ 0 w 72"/>
                <a:gd name="T21" fmla="*/ 114 h 123"/>
                <a:gd name="T22" fmla="*/ 0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64" y="0"/>
                  </a:moveTo>
                  <a:lnTo>
                    <a:pt x="72" y="8"/>
                  </a:lnTo>
                  <a:lnTo>
                    <a:pt x="64" y="17"/>
                  </a:lnTo>
                  <a:lnTo>
                    <a:pt x="64" y="26"/>
                  </a:lnTo>
                  <a:lnTo>
                    <a:pt x="48" y="44"/>
                  </a:lnTo>
                  <a:lnTo>
                    <a:pt x="40" y="52"/>
                  </a:lnTo>
                  <a:lnTo>
                    <a:pt x="32" y="61"/>
                  </a:lnTo>
                  <a:lnTo>
                    <a:pt x="16" y="79"/>
                  </a:lnTo>
                  <a:lnTo>
                    <a:pt x="8" y="88"/>
                  </a:lnTo>
                  <a:lnTo>
                    <a:pt x="0" y="96"/>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12" name="Freeform 1123"/>
            <p:cNvSpPr>
              <a:spLocks/>
            </p:cNvSpPr>
            <p:nvPr/>
          </p:nvSpPr>
          <p:spPr bwMode="auto">
            <a:xfrm>
              <a:off x="2092" y="3331"/>
              <a:ext cx="16" cy="115"/>
            </a:xfrm>
            <a:custGeom>
              <a:avLst/>
              <a:gdLst>
                <a:gd name="T0" fmla="*/ 16 w 16"/>
                <a:gd name="T1" fmla="*/ 0 h 115"/>
                <a:gd name="T2" fmla="*/ 0 w 16"/>
                <a:gd name="T3" fmla="*/ 18 h 115"/>
                <a:gd name="T4" fmla="*/ 0 w 16"/>
                <a:gd name="T5" fmla="*/ 36 h 115"/>
                <a:gd name="T6" fmla="*/ 0 w 16"/>
                <a:gd name="T7" fmla="*/ 44 h 115"/>
                <a:gd name="T8" fmla="*/ 0 w 16"/>
                <a:gd name="T9" fmla="*/ 53 h 115"/>
                <a:gd name="T10" fmla="*/ 16 w 16"/>
                <a:gd name="T11" fmla="*/ 62 h 115"/>
                <a:gd name="T12" fmla="*/ 16 w 16"/>
                <a:gd name="T13" fmla="*/ 80 h 115"/>
                <a:gd name="T14" fmla="*/ 16 w 16"/>
                <a:gd name="T15" fmla="*/ 88 h 115"/>
                <a:gd name="T16" fmla="*/ 16 w 16"/>
                <a:gd name="T17" fmla="*/ 97 h 115"/>
                <a:gd name="T18" fmla="*/ 16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16" y="0"/>
                  </a:moveTo>
                  <a:lnTo>
                    <a:pt x="0" y="18"/>
                  </a:lnTo>
                  <a:lnTo>
                    <a:pt x="0" y="36"/>
                  </a:lnTo>
                  <a:lnTo>
                    <a:pt x="0" y="44"/>
                  </a:lnTo>
                  <a:lnTo>
                    <a:pt x="0" y="53"/>
                  </a:lnTo>
                  <a:lnTo>
                    <a:pt x="16" y="62"/>
                  </a:lnTo>
                  <a:lnTo>
                    <a:pt x="16" y="80"/>
                  </a:lnTo>
                  <a:lnTo>
                    <a:pt x="16" y="88"/>
                  </a:lnTo>
                  <a:lnTo>
                    <a:pt x="16" y="97"/>
                  </a:lnTo>
                  <a:lnTo>
                    <a:pt x="1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13" name="Freeform 1124"/>
            <p:cNvSpPr>
              <a:spLocks/>
            </p:cNvSpPr>
            <p:nvPr/>
          </p:nvSpPr>
          <p:spPr bwMode="auto">
            <a:xfrm>
              <a:off x="2076" y="3393"/>
              <a:ext cx="8" cy="97"/>
            </a:xfrm>
            <a:custGeom>
              <a:avLst/>
              <a:gdLst>
                <a:gd name="T0" fmla="*/ 8 w 8"/>
                <a:gd name="T1" fmla="*/ 0 h 97"/>
                <a:gd name="T2" fmla="*/ 8 w 8"/>
                <a:gd name="T3" fmla="*/ 18 h 97"/>
                <a:gd name="T4" fmla="*/ 0 w 8"/>
                <a:gd name="T5" fmla="*/ 26 h 97"/>
                <a:gd name="T6" fmla="*/ 0 w 8"/>
                <a:gd name="T7" fmla="*/ 35 h 97"/>
                <a:gd name="T8" fmla="*/ 0 w 8"/>
                <a:gd name="T9" fmla="*/ 53 h 97"/>
                <a:gd name="T10" fmla="*/ 0 w 8"/>
                <a:gd name="T11" fmla="*/ 62 h 97"/>
                <a:gd name="T12" fmla="*/ 0 w 8"/>
                <a:gd name="T13" fmla="*/ 70 h 97"/>
                <a:gd name="T14" fmla="*/ 0 w 8"/>
                <a:gd name="T15" fmla="*/ 88 h 97"/>
                <a:gd name="T16" fmla="*/ 8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8" y="0"/>
                  </a:moveTo>
                  <a:lnTo>
                    <a:pt x="8" y="18"/>
                  </a:lnTo>
                  <a:lnTo>
                    <a:pt x="0" y="26"/>
                  </a:lnTo>
                  <a:lnTo>
                    <a:pt x="0" y="35"/>
                  </a:lnTo>
                  <a:lnTo>
                    <a:pt x="0" y="53"/>
                  </a:lnTo>
                  <a:lnTo>
                    <a:pt x="0" y="62"/>
                  </a:lnTo>
                  <a:lnTo>
                    <a:pt x="0" y="70"/>
                  </a:lnTo>
                  <a:lnTo>
                    <a:pt x="0" y="88"/>
                  </a:lnTo>
                  <a:lnTo>
                    <a:pt x="8"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14" name="Freeform 1125"/>
            <p:cNvSpPr>
              <a:spLocks/>
            </p:cNvSpPr>
            <p:nvPr/>
          </p:nvSpPr>
          <p:spPr bwMode="auto">
            <a:xfrm>
              <a:off x="2108" y="3411"/>
              <a:ext cx="40" cy="70"/>
            </a:xfrm>
            <a:custGeom>
              <a:avLst/>
              <a:gdLst>
                <a:gd name="T0" fmla="*/ 0 w 40"/>
                <a:gd name="T1" fmla="*/ 0 h 70"/>
                <a:gd name="T2" fmla="*/ 8 w 40"/>
                <a:gd name="T3" fmla="*/ 8 h 70"/>
                <a:gd name="T4" fmla="*/ 8 w 40"/>
                <a:gd name="T5" fmla="*/ 17 h 70"/>
                <a:gd name="T6" fmla="*/ 16 w 40"/>
                <a:gd name="T7" fmla="*/ 35 h 70"/>
                <a:gd name="T8" fmla="*/ 24 w 40"/>
                <a:gd name="T9" fmla="*/ 35 h 70"/>
                <a:gd name="T10" fmla="*/ 24 w 40"/>
                <a:gd name="T11" fmla="*/ 44 h 70"/>
                <a:gd name="T12" fmla="*/ 40 w 40"/>
                <a:gd name="T13" fmla="*/ 44 h 70"/>
                <a:gd name="T14" fmla="*/ 40 w 40"/>
                <a:gd name="T15" fmla="*/ 52 h 70"/>
                <a:gd name="T16" fmla="*/ 4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0" y="0"/>
                  </a:moveTo>
                  <a:lnTo>
                    <a:pt x="8" y="8"/>
                  </a:lnTo>
                  <a:lnTo>
                    <a:pt x="8" y="17"/>
                  </a:lnTo>
                  <a:lnTo>
                    <a:pt x="16" y="35"/>
                  </a:lnTo>
                  <a:lnTo>
                    <a:pt x="24" y="35"/>
                  </a:lnTo>
                  <a:lnTo>
                    <a:pt x="24" y="44"/>
                  </a:lnTo>
                  <a:lnTo>
                    <a:pt x="40" y="44"/>
                  </a:lnTo>
                  <a:lnTo>
                    <a:pt x="40" y="52"/>
                  </a:lnTo>
                  <a:lnTo>
                    <a:pt x="4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15" name="Freeform 1126"/>
            <p:cNvSpPr>
              <a:spLocks/>
            </p:cNvSpPr>
            <p:nvPr/>
          </p:nvSpPr>
          <p:spPr bwMode="auto">
            <a:xfrm>
              <a:off x="1924" y="3419"/>
              <a:ext cx="56" cy="115"/>
            </a:xfrm>
            <a:custGeom>
              <a:avLst/>
              <a:gdLst>
                <a:gd name="T0" fmla="*/ 56 w 56"/>
                <a:gd name="T1" fmla="*/ 0 h 115"/>
                <a:gd name="T2" fmla="*/ 32 w 56"/>
                <a:gd name="T3" fmla="*/ 27 h 115"/>
                <a:gd name="T4" fmla="*/ 24 w 56"/>
                <a:gd name="T5" fmla="*/ 36 h 115"/>
                <a:gd name="T6" fmla="*/ 24 w 56"/>
                <a:gd name="T7" fmla="*/ 44 h 115"/>
                <a:gd name="T8" fmla="*/ 24 w 56"/>
                <a:gd name="T9" fmla="*/ 62 h 115"/>
                <a:gd name="T10" fmla="*/ 8 w 56"/>
                <a:gd name="T11" fmla="*/ 71 h 115"/>
                <a:gd name="T12" fmla="*/ 8 w 56"/>
                <a:gd name="T13" fmla="*/ 79 h 115"/>
                <a:gd name="T14" fmla="*/ 8 w 56"/>
                <a:gd name="T15" fmla="*/ 88 h 115"/>
                <a:gd name="T16" fmla="*/ 0 w 56"/>
                <a:gd name="T17" fmla="*/ 106 h 115"/>
                <a:gd name="T18" fmla="*/ 0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56" y="0"/>
                  </a:moveTo>
                  <a:lnTo>
                    <a:pt x="32" y="27"/>
                  </a:lnTo>
                  <a:lnTo>
                    <a:pt x="24" y="36"/>
                  </a:lnTo>
                  <a:lnTo>
                    <a:pt x="24" y="44"/>
                  </a:lnTo>
                  <a:lnTo>
                    <a:pt x="24" y="62"/>
                  </a:lnTo>
                  <a:lnTo>
                    <a:pt x="8" y="71"/>
                  </a:lnTo>
                  <a:lnTo>
                    <a:pt x="8" y="79"/>
                  </a:lnTo>
                  <a:lnTo>
                    <a:pt x="8" y="88"/>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16" name="Freeform 1127"/>
            <p:cNvSpPr>
              <a:spLocks/>
            </p:cNvSpPr>
            <p:nvPr/>
          </p:nvSpPr>
          <p:spPr bwMode="auto">
            <a:xfrm>
              <a:off x="1796" y="3455"/>
              <a:ext cx="48" cy="79"/>
            </a:xfrm>
            <a:custGeom>
              <a:avLst/>
              <a:gdLst>
                <a:gd name="T0" fmla="*/ 0 w 48"/>
                <a:gd name="T1" fmla="*/ 0 h 79"/>
                <a:gd name="T2" fmla="*/ 16 w 48"/>
                <a:gd name="T3" fmla="*/ 8 h 79"/>
                <a:gd name="T4" fmla="*/ 24 w 48"/>
                <a:gd name="T5" fmla="*/ 26 h 79"/>
                <a:gd name="T6" fmla="*/ 32 w 48"/>
                <a:gd name="T7" fmla="*/ 35 h 79"/>
                <a:gd name="T8" fmla="*/ 48 w 48"/>
                <a:gd name="T9" fmla="*/ 35 h 79"/>
                <a:gd name="T10" fmla="*/ 48 w 48"/>
                <a:gd name="T11" fmla="*/ 43 h 79"/>
                <a:gd name="T12" fmla="*/ 48 w 48"/>
                <a:gd name="T13" fmla="*/ 52 h 79"/>
                <a:gd name="T14" fmla="*/ 48 w 48"/>
                <a:gd name="T15" fmla="*/ 70 h 79"/>
                <a:gd name="T16" fmla="*/ 48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0" y="0"/>
                  </a:moveTo>
                  <a:lnTo>
                    <a:pt x="16" y="8"/>
                  </a:lnTo>
                  <a:lnTo>
                    <a:pt x="24" y="26"/>
                  </a:lnTo>
                  <a:lnTo>
                    <a:pt x="32" y="35"/>
                  </a:lnTo>
                  <a:lnTo>
                    <a:pt x="48" y="35"/>
                  </a:lnTo>
                  <a:lnTo>
                    <a:pt x="48" y="43"/>
                  </a:lnTo>
                  <a:lnTo>
                    <a:pt x="48" y="52"/>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17" name="Freeform 1128"/>
            <p:cNvSpPr>
              <a:spLocks/>
            </p:cNvSpPr>
            <p:nvPr/>
          </p:nvSpPr>
          <p:spPr bwMode="auto">
            <a:xfrm>
              <a:off x="1948" y="3481"/>
              <a:ext cx="48" cy="79"/>
            </a:xfrm>
            <a:custGeom>
              <a:avLst/>
              <a:gdLst>
                <a:gd name="T0" fmla="*/ 0 w 48"/>
                <a:gd name="T1" fmla="*/ 0 h 79"/>
                <a:gd name="T2" fmla="*/ 0 w 48"/>
                <a:gd name="T3" fmla="*/ 9 h 79"/>
                <a:gd name="T4" fmla="*/ 8 w 48"/>
                <a:gd name="T5" fmla="*/ 9 h 79"/>
                <a:gd name="T6" fmla="*/ 8 w 48"/>
                <a:gd name="T7" fmla="*/ 17 h 79"/>
                <a:gd name="T8" fmla="*/ 16 w 48"/>
                <a:gd name="T9" fmla="*/ 17 h 79"/>
                <a:gd name="T10" fmla="*/ 16 w 48"/>
                <a:gd name="T11" fmla="*/ 26 h 79"/>
                <a:gd name="T12" fmla="*/ 32 w 48"/>
                <a:gd name="T13" fmla="*/ 26 h 79"/>
                <a:gd name="T14" fmla="*/ 32 w 48"/>
                <a:gd name="T15" fmla="*/ 44 h 79"/>
                <a:gd name="T16" fmla="*/ 40 w 48"/>
                <a:gd name="T17" fmla="*/ 44 h 79"/>
                <a:gd name="T18" fmla="*/ 40 w 48"/>
                <a:gd name="T19" fmla="*/ 53 h 79"/>
                <a:gd name="T20" fmla="*/ 48 w 48"/>
                <a:gd name="T21" fmla="*/ 61 h 79"/>
                <a:gd name="T22" fmla="*/ 40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0" y="0"/>
                  </a:moveTo>
                  <a:lnTo>
                    <a:pt x="0" y="9"/>
                  </a:lnTo>
                  <a:lnTo>
                    <a:pt x="8" y="9"/>
                  </a:lnTo>
                  <a:lnTo>
                    <a:pt x="8" y="17"/>
                  </a:lnTo>
                  <a:lnTo>
                    <a:pt x="16" y="17"/>
                  </a:lnTo>
                  <a:lnTo>
                    <a:pt x="16" y="26"/>
                  </a:lnTo>
                  <a:lnTo>
                    <a:pt x="32" y="26"/>
                  </a:lnTo>
                  <a:lnTo>
                    <a:pt x="32" y="44"/>
                  </a:lnTo>
                  <a:lnTo>
                    <a:pt x="40" y="44"/>
                  </a:lnTo>
                  <a:lnTo>
                    <a:pt x="40" y="53"/>
                  </a:lnTo>
                  <a:lnTo>
                    <a:pt x="48" y="61"/>
                  </a:lnTo>
                  <a:lnTo>
                    <a:pt x="4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18" name="Freeform 1129"/>
            <p:cNvSpPr>
              <a:spLocks/>
            </p:cNvSpPr>
            <p:nvPr/>
          </p:nvSpPr>
          <p:spPr bwMode="auto">
            <a:xfrm>
              <a:off x="2028" y="3455"/>
              <a:ext cx="16" cy="114"/>
            </a:xfrm>
            <a:custGeom>
              <a:avLst/>
              <a:gdLst>
                <a:gd name="T0" fmla="*/ 16 w 16"/>
                <a:gd name="T1" fmla="*/ 0 h 114"/>
                <a:gd name="T2" fmla="*/ 16 w 16"/>
                <a:gd name="T3" fmla="*/ 26 h 114"/>
                <a:gd name="T4" fmla="*/ 16 w 16"/>
                <a:gd name="T5" fmla="*/ 35 h 114"/>
                <a:gd name="T6" fmla="*/ 16 w 16"/>
                <a:gd name="T7" fmla="*/ 43 h 114"/>
                <a:gd name="T8" fmla="*/ 16 w 16"/>
                <a:gd name="T9" fmla="*/ 52 h 114"/>
                <a:gd name="T10" fmla="*/ 16 w 16"/>
                <a:gd name="T11" fmla="*/ 70 h 114"/>
                <a:gd name="T12" fmla="*/ 0 w 16"/>
                <a:gd name="T13" fmla="*/ 79 h 114"/>
                <a:gd name="T14" fmla="*/ 0 w 16"/>
                <a:gd name="T15" fmla="*/ 87 h 114"/>
                <a:gd name="T16" fmla="*/ 0 w 16"/>
                <a:gd name="T17" fmla="*/ 105 h 114"/>
                <a:gd name="T18" fmla="*/ 0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16" y="0"/>
                  </a:moveTo>
                  <a:lnTo>
                    <a:pt x="16" y="26"/>
                  </a:lnTo>
                  <a:lnTo>
                    <a:pt x="16" y="35"/>
                  </a:lnTo>
                  <a:lnTo>
                    <a:pt x="16" y="43"/>
                  </a:lnTo>
                  <a:lnTo>
                    <a:pt x="16" y="52"/>
                  </a:lnTo>
                  <a:lnTo>
                    <a:pt x="16" y="70"/>
                  </a:lnTo>
                  <a:lnTo>
                    <a:pt x="0" y="79"/>
                  </a:lnTo>
                  <a:lnTo>
                    <a:pt x="0" y="87"/>
                  </a:lnTo>
                  <a:lnTo>
                    <a:pt x="0" y="105"/>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19" name="Freeform 1130"/>
            <p:cNvSpPr>
              <a:spLocks/>
            </p:cNvSpPr>
            <p:nvPr/>
          </p:nvSpPr>
          <p:spPr bwMode="auto">
            <a:xfrm>
              <a:off x="2076" y="3463"/>
              <a:ext cx="32" cy="79"/>
            </a:xfrm>
            <a:custGeom>
              <a:avLst/>
              <a:gdLst>
                <a:gd name="T0" fmla="*/ 0 w 32"/>
                <a:gd name="T1" fmla="*/ 0 h 79"/>
                <a:gd name="T2" fmla="*/ 0 w 32"/>
                <a:gd name="T3" fmla="*/ 18 h 79"/>
                <a:gd name="T4" fmla="*/ 8 w 32"/>
                <a:gd name="T5" fmla="*/ 27 h 79"/>
                <a:gd name="T6" fmla="*/ 16 w 32"/>
                <a:gd name="T7" fmla="*/ 27 h 79"/>
                <a:gd name="T8" fmla="*/ 16 w 32"/>
                <a:gd name="T9" fmla="*/ 35 h 79"/>
                <a:gd name="T10" fmla="*/ 32 w 32"/>
                <a:gd name="T11" fmla="*/ 44 h 79"/>
                <a:gd name="T12" fmla="*/ 32 w 32"/>
                <a:gd name="T13" fmla="*/ 62 h 79"/>
                <a:gd name="T14" fmla="*/ 32 w 32"/>
                <a:gd name="T15" fmla="*/ 71 h 79"/>
                <a:gd name="T16" fmla="*/ 32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0" y="0"/>
                  </a:moveTo>
                  <a:lnTo>
                    <a:pt x="0" y="18"/>
                  </a:lnTo>
                  <a:lnTo>
                    <a:pt x="8" y="27"/>
                  </a:lnTo>
                  <a:lnTo>
                    <a:pt x="16" y="27"/>
                  </a:lnTo>
                  <a:lnTo>
                    <a:pt x="16" y="35"/>
                  </a:lnTo>
                  <a:lnTo>
                    <a:pt x="32" y="44"/>
                  </a:lnTo>
                  <a:lnTo>
                    <a:pt x="32" y="62"/>
                  </a:lnTo>
                  <a:lnTo>
                    <a:pt x="32" y="71"/>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20" name="Freeform 1131"/>
            <p:cNvSpPr>
              <a:spLocks/>
            </p:cNvSpPr>
            <p:nvPr/>
          </p:nvSpPr>
          <p:spPr bwMode="auto">
            <a:xfrm>
              <a:off x="2124" y="3446"/>
              <a:ext cx="24" cy="149"/>
            </a:xfrm>
            <a:custGeom>
              <a:avLst/>
              <a:gdLst>
                <a:gd name="T0" fmla="*/ 0 w 24"/>
                <a:gd name="T1" fmla="*/ 0 h 149"/>
                <a:gd name="T2" fmla="*/ 0 w 24"/>
                <a:gd name="T3" fmla="*/ 9 h 149"/>
                <a:gd name="T4" fmla="*/ 0 w 24"/>
                <a:gd name="T5" fmla="*/ 35 h 149"/>
                <a:gd name="T6" fmla="*/ 0 w 24"/>
                <a:gd name="T7" fmla="*/ 44 h 149"/>
                <a:gd name="T8" fmla="*/ 0 w 24"/>
                <a:gd name="T9" fmla="*/ 52 h 149"/>
                <a:gd name="T10" fmla="*/ 8 w 24"/>
                <a:gd name="T11" fmla="*/ 61 h 149"/>
                <a:gd name="T12" fmla="*/ 8 w 24"/>
                <a:gd name="T13" fmla="*/ 88 h 149"/>
                <a:gd name="T14" fmla="*/ 24 w 24"/>
                <a:gd name="T15" fmla="*/ 96 h 149"/>
                <a:gd name="T16" fmla="*/ 24 w 24"/>
                <a:gd name="T17" fmla="*/ 114 h 149"/>
                <a:gd name="T18" fmla="*/ 24 w 24"/>
                <a:gd name="T19" fmla="*/ 123 h 149"/>
                <a:gd name="T20" fmla="*/ 24 w 24"/>
                <a:gd name="T21" fmla="*/ 132 h 149"/>
                <a:gd name="T22" fmla="*/ 8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0" y="0"/>
                  </a:moveTo>
                  <a:lnTo>
                    <a:pt x="0" y="9"/>
                  </a:lnTo>
                  <a:lnTo>
                    <a:pt x="0" y="35"/>
                  </a:lnTo>
                  <a:lnTo>
                    <a:pt x="0" y="44"/>
                  </a:lnTo>
                  <a:lnTo>
                    <a:pt x="0" y="52"/>
                  </a:lnTo>
                  <a:lnTo>
                    <a:pt x="8" y="61"/>
                  </a:lnTo>
                  <a:lnTo>
                    <a:pt x="8" y="88"/>
                  </a:lnTo>
                  <a:lnTo>
                    <a:pt x="24" y="96"/>
                  </a:lnTo>
                  <a:lnTo>
                    <a:pt x="24" y="114"/>
                  </a:lnTo>
                  <a:lnTo>
                    <a:pt x="24" y="123"/>
                  </a:lnTo>
                  <a:lnTo>
                    <a:pt x="24" y="132"/>
                  </a:lnTo>
                  <a:lnTo>
                    <a:pt x="8"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21" name="Freeform 1132"/>
            <p:cNvSpPr>
              <a:spLocks/>
            </p:cNvSpPr>
            <p:nvPr/>
          </p:nvSpPr>
          <p:spPr bwMode="auto">
            <a:xfrm>
              <a:off x="2108" y="3384"/>
              <a:ext cx="72" cy="114"/>
            </a:xfrm>
            <a:custGeom>
              <a:avLst/>
              <a:gdLst>
                <a:gd name="T0" fmla="*/ 0 w 72"/>
                <a:gd name="T1" fmla="*/ 0 h 114"/>
                <a:gd name="T2" fmla="*/ 8 w 72"/>
                <a:gd name="T3" fmla="*/ 9 h 114"/>
                <a:gd name="T4" fmla="*/ 16 w 72"/>
                <a:gd name="T5" fmla="*/ 27 h 114"/>
                <a:gd name="T6" fmla="*/ 24 w 72"/>
                <a:gd name="T7" fmla="*/ 27 h 114"/>
                <a:gd name="T8" fmla="*/ 40 w 72"/>
                <a:gd name="T9" fmla="*/ 35 h 114"/>
                <a:gd name="T10" fmla="*/ 48 w 72"/>
                <a:gd name="T11" fmla="*/ 44 h 114"/>
                <a:gd name="T12" fmla="*/ 56 w 72"/>
                <a:gd name="T13" fmla="*/ 62 h 114"/>
                <a:gd name="T14" fmla="*/ 56 w 72"/>
                <a:gd name="T15" fmla="*/ 71 h 114"/>
                <a:gd name="T16" fmla="*/ 56 w 72"/>
                <a:gd name="T17" fmla="*/ 79 h 114"/>
                <a:gd name="T18" fmla="*/ 56 w 72"/>
                <a:gd name="T19" fmla="*/ 97 h 114"/>
                <a:gd name="T20" fmla="*/ 72 w 72"/>
                <a:gd name="T21" fmla="*/ 106 h 114"/>
                <a:gd name="T22" fmla="*/ 72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0" y="0"/>
                  </a:moveTo>
                  <a:lnTo>
                    <a:pt x="8" y="9"/>
                  </a:lnTo>
                  <a:lnTo>
                    <a:pt x="16" y="27"/>
                  </a:lnTo>
                  <a:lnTo>
                    <a:pt x="24" y="27"/>
                  </a:lnTo>
                  <a:lnTo>
                    <a:pt x="40" y="35"/>
                  </a:lnTo>
                  <a:lnTo>
                    <a:pt x="48" y="44"/>
                  </a:lnTo>
                  <a:lnTo>
                    <a:pt x="56" y="62"/>
                  </a:lnTo>
                  <a:lnTo>
                    <a:pt x="56" y="71"/>
                  </a:lnTo>
                  <a:lnTo>
                    <a:pt x="56" y="79"/>
                  </a:lnTo>
                  <a:lnTo>
                    <a:pt x="56" y="97"/>
                  </a:lnTo>
                  <a:lnTo>
                    <a:pt x="72" y="106"/>
                  </a:lnTo>
                  <a:lnTo>
                    <a:pt x="72"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22" name="Freeform 1133"/>
            <p:cNvSpPr>
              <a:spLocks/>
            </p:cNvSpPr>
            <p:nvPr/>
          </p:nvSpPr>
          <p:spPr bwMode="auto">
            <a:xfrm>
              <a:off x="1764" y="3446"/>
              <a:ext cx="48" cy="88"/>
            </a:xfrm>
            <a:custGeom>
              <a:avLst/>
              <a:gdLst>
                <a:gd name="T0" fmla="*/ 48 w 48"/>
                <a:gd name="T1" fmla="*/ 0 h 88"/>
                <a:gd name="T2" fmla="*/ 32 w 48"/>
                <a:gd name="T3" fmla="*/ 0 h 88"/>
                <a:gd name="T4" fmla="*/ 24 w 48"/>
                <a:gd name="T5" fmla="*/ 9 h 88"/>
                <a:gd name="T6" fmla="*/ 24 w 48"/>
                <a:gd name="T7" fmla="*/ 17 h 88"/>
                <a:gd name="T8" fmla="*/ 24 w 48"/>
                <a:gd name="T9" fmla="*/ 35 h 88"/>
                <a:gd name="T10" fmla="*/ 24 w 48"/>
                <a:gd name="T11" fmla="*/ 44 h 88"/>
                <a:gd name="T12" fmla="*/ 16 w 48"/>
                <a:gd name="T13" fmla="*/ 52 h 88"/>
                <a:gd name="T14" fmla="*/ 16 w 48"/>
                <a:gd name="T15" fmla="*/ 61 h 88"/>
                <a:gd name="T16" fmla="*/ 16 w 48"/>
                <a:gd name="T17" fmla="*/ 79 h 88"/>
                <a:gd name="T18" fmla="*/ 16 w 48"/>
                <a:gd name="T19" fmla="*/ 88 h 88"/>
                <a:gd name="T20" fmla="*/ 0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48" y="0"/>
                  </a:moveTo>
                  <a:lnTo>
                    <a:pt x="32" y="0"/>
                  </a:lnTo>
                  <a:lnTo>
                    <a:pt x="24" y="9"/>
                  </a:lnTo>
                  <a:lnTo>
                    <a:pt x="24" y="17"/>
                  </a:lnTo>
                  <a:lnTo>
                    <a:pt x="24" y="35"/>
                  </a:lnTo>
                  <a:lnTo>
                    <a:pt x="24" y="44"/>
                  </a:lnTo>
                  <a:lnTo>
                    <a:pt x="16" y="52"/>
                  </a:lnTo>
                  <a:lnTo>
                    <a:pt x="16" y="61"/>
                  </a:lnTo>
                  <a:lnTo>
                    <a:pt x="16" y="79"/>
                  </a:lnTo>
                  <a:lnTo>
                    <a:pt x="16" y="88"/>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23" name="Freeform 1134"/>
            <p:cNvSpPr>
              <a:spLocks/>
            </p:cNvSpPr>
            <p:nvPr/>
          </p:nvSpPr>
          <p:spPr bwMode="auto">
            <a:xfrm>
              <a:off x="1844" y="3498"/>
              <a:ext cx="40" cy="80"/>
            </a:xfrm>
            <a:custGeom>
              <a:avLst/>
              <a:gdLst>
                <a:gd name="T0" fmla="*/ 0 w 40"/>
                <a:gd name="T1" fmla="*/ 0 h 80"/>
                <a:gd name="T2" fmla="*/ 16 w 40"/>
                <a:gd name="T3" fmla="*/ 0 h 80"/>
                <a:gd name="T4" fmla="*/ 32 w 40"/>
                <a:gd name="T5" fmla="*/ 0 h 80"/>
                <a:gd name="T6" fmla="*/ 32 w 40"/>
                <a:gd name="T7" fmla="*/ 9 h 80"/>
                <a:gd name="T8" fmla="*/ 40 w 40"/>
                <a:gd name="T9" fmla="*/ 27 h 80"/>
                <a:gd name="T10" fmla="*/ 40 w 40"/>
                <a:gd name="T11" fmla="*/ 36 h 80"/>
                <a:gd name="T12" fmla="*/ 40 w 40"/>
                <a:gd name="T13" fmla="*/ 44 h 80"/>
                <a:gd name="T14" fmla="*/ 40 w 40"/>
                <a:gd name="T15" fmla="*/ 62 h 80"/>
                <a:gd name="T16" fmla="*/ 40 w 40"/>
                <a:gd name="T17" fmla="*/ 71 h 80"/>
                <a:gd name="T18" fmla="*/ 4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0" y="0"/>
                  </a:moveTo>
                  <a:lnTo>
                    <a:pt x="16" y="0"/>
                  </a:lnTo>
                  <a:lnTo>
                    <a:pt x="32" y="0"/>
                  </a:lnTo>
                  <a:lnTo>
                    <a:pt x="32" y="9"/>
                  </a:lnTo>
                  <a:lnTo>
                    <a:pt x="40" y="27"/>
                  </a:lnTo>
                  <a:lnTo>
                    <a:pt x="40" y="36"/>
                  </a:lnTo>
                  <a:lnTo>
                    <a:pt x="40" y="44"/>
                  </a:lnTo>
                  <a:lnTo>
                    <a:pt x="40" y="62"/>
                  </a:lnTo>
                  <a:lnTo>
                    <a:pt x="40" y="71"/>
                  </a:lnTo>
                  <a:lnTo>
                    <a:pt x="4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24" name="Freeform 1135"/>
            <p:cNvSpPr>
              <a:spLocks/>
            </p:cNvSpPr>
            <p:nvPr/>
          </p:nvSpPr>
          <p:spPr bwMode="auto">
            <a:xfrm>
              <a:off x="1844" y="3411"/>
              <a:ext cx="32" cy="79"/>
            </a:xfrm>
            <a:custGeom>
              <a:avLst/>
              <a:gdLst>
                <a:gd name="T0" fmla="*/ 0 w 32"/>
                <a:gd name="T1" fmla="*/ 8 h 79"/>
                <a:gd name="T2" fmla="*/ 8 w 32"/>
                <a:gd name="T3" fmla="*/ 0 h 79"/>
                <a:gd name="T4" fmla="*/ 8 w 32"/>
                <a:gd name="T5" fmla="*/ 8 h 79"/>
                <a:gd name="T6" fmla="*/ 8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32 w 32"/>
                <a:gd name="T19" fmla="*/ 70 h 79"/>
                <a:gd name="T20" fmla="*/ 32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0" y="8"/>
                  </a:moveTo>
                  <a:lnTo>
                    <a:pt x="8" y="0"/>
                  </a:lnTo>
                  <a:lnTo>
                    <a:pt x="8" y="8"/>
                  </a:lnTo>
                  <a:lnTo>
                    <a:pt x="8" y="17"/>
                  </a:lnTo>
                  <a:lnTo>
                    <a:pt x="16" y="17"/>
                  </a:lnTo>
                  <a:lnTo>
                    <a:pt x="16" y="35"/>
                  </a:lnTo>
                  <a:lnTo>
                    <a:pt x="16" y="44"/>
                  </a:lnTo>
                  <a:lnTo>
                    <a:pt x="16" y="52"/>
                  </a:lnTo>
                  <a:lnTo>
                    <a:pt x="16" y="70"/>
                  </a:lnTo>
                  <a:lnTo>
                    <a:pt x="32" y="70"/>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25" name="Freeform 1136"/>
            <p:cNvSpPr>
              <a:spLocks/>
            </p:cNvSpPr>
            <p:nvPr/>
          </p:nvSpPr>
          <p:spPr bwMode="auto">
            <a:xfrm>
              <a:off x="2028" y="3534"/>
              <a:ext cx="48" cy="79"/>
            </a:xfrm>
            <a:custGeom>
              <a:avLst/>
              <a:gdLst>
                <a:gd name="T0" fmla="*/ 0 w 48"/>
                <a:gd name="T1" fmla="*/ 0 h 79"/>
                <a:gd name="T2" fmla="*/ 16 w 48"/>
                <a:gd name="T3" fmla="*/ 8 h 79"/>
                <a:gd name="T4" fmla="*/ 16 w 48"/>
                <a:gd name="T5" fmla="*/ 26 h 79"/>
                <a:gd name="T6" fmla="*/ 24 w 48"/>
                <a:gd name="T7" fmla="*/ 35 h 79"/>
                <a:gd name="T8" fmla="*/ 32 w 48"/>
                <a:gd name="T9" fmla="*/ 35 h 79"/>
                <a:gd name="T10" fmla="*/ 32 w 48"/>
                <a:gd name="T11" fmla="*/ 44 h 79"/>
                <a:gd name="T12" fmla="*/ 48 w 48"/>
                <a:gd name="T13" fmla="*/ 44 h 79"/>
                <a:gd name="T14" fmla="*/ 48 w 48"/>
                <a:gd name="T15" fmla="*/ 61 h 79"/>
                <a:gd name="T16" fmla="*/ 48 w 48"/>
                <a:gd name="T17" fmla="*/ 70 h 79"/>
                <a:gd name="T18" fmla="*/ 48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0" y="0"/>
                  </a:moveTo>
                  <a:lnTo>
                    <a:pt x="16" y="8"/>
                  </a:lnTo>
                  <a:lnTo>
                    <a:pt x="16" y="26"/>
                  </a:lnTo>
                  <a:lnTo>
                    <a:pt x="24" y="35"/>
                  </a:lnTo>
                  <a:lnTo>
                    <a:pt x="32" y="35"/>
                  </a:lnTo>
                  <a:lnTo>
                    <a:pt x="32" y="44"/>
                  </a:lnTo>
                  <a:lnTo>
                    <a:pt x="48" y="44"/>
                  </a:lnTo>
                  <a:lnTo>
                    <a:pt x="48" y="61"/>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26" name="Freeform 1137"/>
            <p:cNvSpPr>
              <a:spLocks/>
            </p:cNvSpPr>
            <p:nvPr/>
          </p:nvSpPr>
          <p:spPr bwMode="auto">
            <a:xfrm>
              <a:off x="2044" y="3455"/>
              <a:ext cx="64" cy="35"/>
            </a:xfrm>
            <a:custGeom>
              <a:avLst/>
              <a:gdLst>
                <a:gd name="T0" fmla="*/ 0 w 64"/>
                <a:gd name="T1" fmla="*/ 0 h 35"/>
                <a:gd name="T2" fmla="*/ 8 w 64"/>
                <a:gd name="T3" fmla="*/ 0 h 35"/>
                <a:gd name="T4" fmla="*/ 16 w 64"/>
                <a:gd name="T5" fmla="*/ 0 h 35"/>
                <a:gd name="T6" fmla="*/ 32 w 64"/>
                <a:gd name="T7" fmla="*/ 0 h 35"/>
                <a:gd name="T8" fmla="*/ 32 w 64"/>
                <a:gd name="T9" fmla="*/ 8 h 35"/>
                <a:gd name="T10" fmla="*/ 40 w 64"/>
                <a:gd name="T11" fmla="*/ 8 h 35"/>
                <a:gd name="T12" fmla="*/ 48 w 64"/>
                <a:gd name="T13" fmla="*/ 26 h 35"/>
                <a:gd name="T14" fmla="*/ 64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0" y="0"/>
                  </a:moveTo>
                  <a:lnTo>
                    <a:pt x="8" y="0"/>
                  </a:lnTo>
                  <a:lnTo>
                    <a:pt x="16" y="0"/>
                  </a:lnTo>
                  <a:lnTo>
                    <a:pt x="32" y="0"/>
                  </a:lnTo>
                  <a:lnTo>
                    <a:pt x="32" y="8"/>
                  </a:lnTo>
                  <a:lnTo>
                    <a:pt x="40" y="8"/>
                  </a:lnTo>
                  <a:lnTo>
                    <a:pt x="48" y="26"/>
                  </a:lnTo>
                  <a:lnTo>
                    <a:pt x="64"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27" name="Freeform 1138"/>
            <p:cNvSpPr>
              <a:spLocks/>
            </p:cNvSpPr>
            <p:nvPr/>
          </p:nvSpPr>
          <p:spPr bwMode="auto">
            <a:xfrm>
              <a:off x="2012" y="3455"/>
              <a:ext cx="16" cy="123"/>
            </a:xfrm>
            <a:custGeom>
              <a:avLst/>
              <a:gdLst>
                <a:gd name="T0" fmla="*/ 16 w 16"/>
                <a:gd name="T1" fmla="*/ 0 h 123"/>
                <a:gd name="T2" fmla="*/ 16 w 16"/>
                <a:gd name="T3" fmla="*/ 35 h 123"/>
                <a:gd name="T4" fmla="*/ 16 w 16"/>
                <a:gd name="T5" fmla="*/ 43 h 123"/>
                <a:gd name="T6" fmla="*/ 16 w 16"/>
                <a:gd name="T7" fmla="*/ 70 h 123"/>
                <a:gd name="T8" fmla="*/ 8 w 16"/>
                <a:gd name="T9" fmla="*/ 70 h 123"/>
                <a:gd name="T10" fmla="*/ 8 w 16"/>
                <a:gd name="T11" fmla="*/ 79 h 123"/>
                <a:gd name="T12" fmla="*/ 8 w 16"/>
                <a:gd name="T13" fmla="*/ 87 h 123"/>
                <a:gd name="T14" fmla="*/ 8 w 16"/>
                <a:gd name="T15" fmla="*/ 105 h 123"/>
                <a:gd name="T16" fmla="*/ 0 w 16"/>
                <a:gd name="T17" fmla="*/ 114 h 123"/>
                <a:gd name="T18" fmla="*/ 0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16" y="0"/>
                  </a:moveTo>
                  <a:lnTo>
                    <a:pt x="16" y="35"/>
                  </a:lnTo>
                  <a:lnTo>
                    <a:pt x="16" y="43"/>
                  </a:lnTo>
                  <a:lnTo>
                    <a:pt x="16" y="70"/>
                  </a:lnTo>
                  <a:lnTo>
                    <a:pt x="8" y="70"/>
                  </a:lnTo>
                  <a:lnTo>
                    <a:pt x="8" y="79"/>
                  </a:lnTo>
                  <a:lnTo>
                    <a:pt x="8" y="87"/>
                  </a:lnTo>
                  <a:lnTo>
                    <a:pt x="8" y="105"/>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28" name="Freeform 1139"/>
            <p:cNvSpPr>
              <a:spLocks/>
            </p:cNvSpPr>
            <p:nvPr/>
          </p:nvSpPr>
          <p:spPr bwMode="auto">
            <a:xfrm>
              <a:off x="1980" y="3481"/>
              <a:ext cx="16" cy="61"/>
            </a:xfrm>
            <a:custGeom>
              <a:avLst/>
              <a:gdLst>
                <a:gd name="T0" fmla="*/ 0 w 16"/>
                <a:gd name="T1" fmla="*/ 0 h 61"/>
                <a:gd name="T2" fmla="*/ 8 w 16"/>
                <a:gd name="T3" fmla="*/ 9 h 61"/>
                <a:gd name="T4" fmla="*/ 16 w 16"/>
                <a:gd name="T5" fmla="*/ 17 h 61"/>
                <a:gd name="T6" fmla="*/ 16 w 16"/>
                <a:gd name="T7" fmla="*/ 26 h 61"/>
                <a:gd name="T8" fmla="*/ 16 w 16"/>
                <a:gd name="T9" fmla="*/ 44 h 61"/>
                <a:gd name="T10" fmla="*/ 16 w 16"/>
                <a:gd name="T11" fmla="*/ 53 h 61"/>
                <a:gd name="T12" fmla="*/ 16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0" y="0"/>
                  </a:moveTo>
                  <a:lnTo>
                    <a:pt x="8" y="9"/>
                  </a:lnTo>
                  <a:lnTo>
                    <a:pt x="16" y="17"/>
                  </a:lnTo>
                  <a:lnTo>
                    <a:pt x="16" y="26"/>
                  </a:lnTo>
                  <a:lnTo>
                    <a:pt x="16" y="44"/>
                  </a:lnTo>
                  <a:lnTo>
                    <a:pt x="16" y="53"/>
                  </a:lnTo>
                  <a:lnTo>
                    <a:pt x="16"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29" name="Freeform 1140"/>
            <p:cNvSpPr>
              <a:spLocks/>
            </p:cNvSpPr>
            <p:nvPr/>
          </p:nvSpPr>
          <p:spPr bwMode="auto">
            <a:xfrm>
              <a:off x="1948" y="3507"/>
              <a:ext cx="16" cy="88"/>
            </a:xfrm>
            <a:custGeom>
              <a:avLst/>
              <a:gdLst>
                <a:gd name="T0" fmla="*/ 16 w 16"/>
                <a:gd name="T1" fmla="*/ 0 h 88"/>
                <a:gd name="T2" fmla="*/ 16 w 16"/>
                <a:gd name="T3" fmla="*/ 27 h 88"/>
                <a:gd name="T4" fmla="*/ 8 w 16"/>
                <a:gd name="T5" fmla="*/ 35 h 88"/>
                <a:gd name="T6" fmla="*/ 8 w 16"/>
                <a:gd name="T7" fmla="*/ 53 h 88"/>
                <a:gd name="T8" fmla="*/ 0 w 16"/>
                <a:gd name="T9" fmla="*/ 62 h 88"/>
                <a:gd name="T10" fmla="*/ 0 w 16"/>
                <a:gd name="T11" fmla="*/ 71 h 88"/>
                <a:gd name="T12" fmla="*/ 0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16" y="0"/>
                  </a:moveTo>
                  <a:lnTo>
                    <a:pt x="16" y="27"/>
                  </a:lnTo>
                  <a:lnTo>
                    <a:pt x="8" y="35"/>
                  </a:lnTo>
                  <a:lnTo>
                    <a:pt x="8"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30" name="Freeform 1141"/>
            <p:cNvSpPr>
              <a:spLocks/>
            </p:cNvSpPr>
            <p:nvPr/>
          </p:nvSpPr>
          <p:spPr bwMode="auto">
            <a:xfrm>
              <a:off x="1908" y="3455"/>
              <a:ext cx="16" cy="123"/>
            </a:xfrm>
            <a:custGeom>
              <a:avLst/>
              <a:gdLst>
                <a:gd name="T0" fmla="*/ 8 w 16"/>
                <a:gd name="T1" fmla="*/ 0 h 123"/>
                <a:gd name="T2" fmla="*/ 8 w 16"/>
                <a:gd name="T3" fmla="*/ 8 h 123"/>
                <a:gd name="T4" fmla="*/ 16 w 16"/>
                <a:gd name="T5" fmla="*/ 26 h 123"/>
                <a:gd name="T6" fmla="*/ 16 w 16"/>
                <a:gd name="T7" fmla="*/ 35 h 123"/>
                <a:gd name="T8" fmla="*/ 8 w 16"/>
                <a:gd name="T9" fmla="*/ 43 h 123"/>
                <a:gd name="T10" fmla="*/ 8 w 16"/>
                <a:gd name="T11" fmla="*/ 52 h 123"/>
                <a:gd name="T12" fmla="*/ 8 w 16"/>
                <a:gd name="T13" fmla="*/ 70 h 123"/>
                <a:gd name="T14" fmla="*/ 8 w 16"/>
                <a:gd name="T15" fmla="*/ 79 h 123"/>
                <a:gd name="T16" fmla="*/ 0 w 16"/>
                <a:gd name="T17" fmla="*/ 87 h 123"/>
                <a:gd name="T18" fmla="*/ 0 w 16"/>
                <a:gd name="T19" fmla="*/ 105 h 123"/>
                <a:gd name="T20" fmla="*/ 0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16" y="26"/>
                  </a:lnTo>
                  <a:lnTo>
                    <a:pt x="16" y="35"/>
                  </a:lnTo>
                  <a:lnTo>
                    <a:pt x="8" y="43"/>
                  </a:lnTo>
                  <a:lnTo>
                    <a:pt x="8" y="52"/>
                  </a:lnTo>
                  <a:lnTo>
                    <a:pt x="8" y="70"/>
                  </a:lnTo>
                  <a:lnTo>
                    <a:pt x="8" y="79"/>
                  </a:lnTo>
                  <a:lnTo>
                    <a:pt x="0" y="87"/>
                  </a:lnTo>
                  <a:lnTo>
                    <a:pt x="0" y="105"/>
                  </a:lnTo>
                  <a:lnTo>
                    <a:pt x="0"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31" name="Freeform 1142"/>
            <p:cNvSpPr>
              <a:spLocks/>
            </p:cNvSpPr>
            <p:nvPr/>
          </p:nvSpPr>
          <p:spPr bwMode="auto">
            <a:xfrm>
              <a:off x="1788" y="3490"/>
              <a:ext cx="40" cy="105"/>
            </a:xfrm>
            <a:custGeom>
              <a:avLst/>
              <a:gdLst>
                <a:gd name="T0" fmla="*/ 32 w 40"/>
                <a:gd name="T1" fmla="*/ 0 h 105"/>
                <a:gd name="T2" fmla="*/ 40 w 40"/>
                <a:gd name="T3" fmla="*/ 8 h 105"/>
                <a:gd name="T4" fmla="*/ 32 w 40"/>
                <a:gd name="T5" fmla="*/ 17 h 105"/>
                <a:gd name="T6" fmla="*/ 24 w 40"/>
                <a:gd name="T7" fmla="*/ 35 h 105"/>
                <a:gd name="T8" fmla="*/ 8 w 40"/>
                <a:gd name="T9" fmla="*/ 44 h 105"/>
                <a:gd name="T10" fmla="*/ 8 w 40"/>
                <a:gd name="T11" fmla="*/ 52 h 105"/>
                <a:gd name="T12" fmla="*/ 0 w 40"/>
                <a:gd name="T13" fmla="*/ 70 h 105"/>
                <a:gd name="T14" fmla="*/ 0 w 40"/>
                <a:gd name="T15" fmla="*/ 79 h 105"/>
                <a:gd name="T16" fmla="*/ 0 w 40"/>
                <a:gd name="T17" fmla="*/ 88 h 105"/>
                <a:gd name="T18" fmla="*/ 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32" y="0"/>
                  </a:moveTo>
                  <a:lnTo>
                    <a:pt x="40" y="8"/>
                  </a:lnTo>
                  <a:lnTo>
                    <a:pt x="32" y="17"/>
                  </a:lnTo>
                  <a:lnTo>
                    <a:pt x="24" y="35"/>
                  </a:lnTo>
                  <a:lnTo>
                    <a:pt x="8" y="44"/>
                  </a:lnTo>
                  <a:lnTo>
                    <a:pt x="8" y="52"/>
                  </a:lnTo>
                  <a:lnTo>
                    <a:pt x="0" y="70"/>
                  </a:lnTo>
                  <a:lnTo>
                    <a:pt x="0" y="79"/>
                  </a:lnTo>
                  <a:lnTo>
                    <a:pt x="0" y="88"/>
                  </a:lnTo>
                  <a:lnTo>
                    <a:pt x="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32" name="Freeform 1143"/>
            <p:cNvSpPr>
              <a:spLocks/>
            </p:cNvSpPr>
            <p:nvPr/>
          </p:nvSpPr>
          <p:spPr bwMode="auto">
            <a:xfrm>
              <a:off x="1724" y="3463"/>
              <a:ext cx="64" cy="115"/>
            </a:xfrm>
            <a:custGeom>
              <a:avLst/>
              <a:gdLst>
                <a:gd name="T0" fmla="*/ 64 w 64"/>
                <a:gd name="T1" fmla="*/ 0 h 115"/>
                <a:gd name="T2" fmla="*/ 56 w 64"/>
                <a:gd name="T3" fmla="*/ 18 h 115"/>
                <a:gd name="T4" fmla="*/ 56 w 64"/>
                <a:gd name="T5" fmla="*/ 27 h 115"/>
                <a:gd name="T6" fmla="*/ 40 w 64"/>
                <a:gd name="T7" fmla="*/ 27 h 115"/>
                <a:gd name="T8" fmla="*/ 32 w 64"/>
                <a:gd name="T9" fmla="*/ 27 h 115"/>
                <a:gd name="T10" fmla="*/ 32 w 64"/>
                <a:gd name="T11" fmla="*/ 35 h 115"/>
                <a:gd name="T12" fmla="*/ 32 w 64"/>
                <a:gd name="T13" fmla="*/ 44 h 115"/>
                <a:gd name="T14" fmla="*/ 24 w 64"/>
                <a:gd name="T15" fmla="*/ 62 h 115"/>
                <a:gd name="T16" fmla="*/ 16 w 64"/>
                <a:gd name="T17" fmla="*/ 71 h 115"/>
                <a:gd name="T18" fmla="*/ 16 w 64"/>
                <a:gd name="T19" fmla="*/ 79 h 115"/>
                <a:gd name="T20" fmla="*/ 16 w 64"/>
                <a:gd name="T21" fmla="*/ 97 h 115"/>
                <a:gd name="T22" fmla="*/ 0 w 64"/>
                <a:gd name="T23" fmla="*/ 97 h 115"/>
                <a:gd name="T24" fmla="*/ 0 w 64"/>
                <a:gd name="T25" fmla="*/ 106 h 115"/>
                <a:gd name="T26" fmla="*/ 0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64" y="0"/>
                  </a:moveTo>
                  <a:lnTo>
                    <a:pt x="56" y="18"/>
                  </a:lnTo>
                  <a:lnTo>
                    <a:pt x="56" y="27"/>
                  </a:lnTo>
                  <a:lnTo>
                    <a:pt x="40" y="27"/>
                  </a:lnTo>
                  <a:lnTo>
                    <a:pt x="32" y="27"/>
                  </a:lnTo>
                  <a:lnTo>
                    <a:pt x="32" y="35"/>
                  </a:lnTo>
                  <a:lnTo>
                    <a:pt x="32" y="44"/>
                  </a:lnTo>
                  <a:lnTo>
                    <a:pt x="24" y="62"/>
                  </a:lnTo>
                  <a:lnTo>
                    <a:pt x="16" y="71"/>
                  </a:lnTo>
                  <a:lnTo>
                    <a:pt x="16" y="79"/>
                  </a:lnTo>
                  <a:lnTo>
                    <a:pt x="16" y="97"/>
                  </a:lnTo>
                  <a:lnTo>
                    <a:pt x="0" y="97"/>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33" name="Freeform 1144"/>
            <p:cNvSpPr>
              <a:spLocks/>
            </p:cNvSpPr>
            <p:nvPr/>
          </p:nvSpPr>
          <p:spPr bwMode="auto">
            <a:xfrm>
              <a:off x="2132" y="3507"/>
              <a:ext cx="48" cy="88"/>
            </a:xfrm>
            <a:custGeom>
              <a:avLst/>
              <a:gdLst>
                <a:gd name="T0" fmla="*/ 0 w 48"/>
                <a:gd name="T1" fmla="*/ 0 h 88"/>
                <a:gd name="T2" fmla="*/ 0 w 48"/>
                <a:gd name="T3" fmla="*/ 18 h 88"/>
                <a:gd name="T4" fmla="*/ 0 w 48"/>
                <a:gd name="T5" fmla="*/ 27 h 88"/>
                <a:gd name="T6" fmla="*/ 16 w 48"/>
                <a:gd name="T7" fmla="*/ 27 h 88"/>
                <a:gd name="T8" fmla="*/ 16 w 48"/>
                <a:gd name="T9" fmla="*/ 35 h 88"/>
                <a:gd name="T10" fmla="*/ 24 w 48"/>
                <a:gd name="T11" fmla="*/ 35 h 88"/>
                <a:gd name="T12" fmla="*/ 32 w 48"/>
                <a:gd name="T13" fmla="*/ 53 h 88"/>
                <a:gd name="T14" fmla="*/ 48 w 48"/>
                <a:gd name="T15" fmla="*/ 62 h 88"/>
                <a:gd name="T16" fmla="*/ 48 w 48"/>
                <a:gd name="T17" fmla="*/ 71 h 88"/>
                <a:gd name="T18" fmla="*/ 48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0" y="0"/>
                  </a:moveTo>
                  <a:lnTo>
                    <a:pt x="0" y="18"/>
                  </a:lnTo>
                  <a:lnTo>
                    <a:pt x="0" y="27"/>
                  </a:lnTo>
                  <a:lnTo>
                    <a:pt x="16" y="27"/>
                  </a:lnTo>
                  <a:lnTo>
                    <a:pt x="16" y="35"/>
                  </a:lnTo>
                  <a:lnTo>
                    <a:pt x="24" y="35"/>
                  </a:lnTo>
                  <a:lnTo>
                    <a:pt x="32" y="53"/>
                  </a:lnTo>
                  <a:lnTo>
                    <a:pt x="48" y="62"/>
                  </a:lnTo>
                  <a:lnTo>
                    <a:pt x="48" y="71"/>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34" name="Freeform 1145"/>
            <p:cNvSpPr>
              <a:spLocks/>
            </p:cNvSpPr>
            <p:nvPr/>
          </p:nvSpPr>
          <p:spPr bwMode="auto">
            <a:xfrm>
              <a:off x="2092" y="3314"/>
              <a:ext cx="64" cy="53"/>
            </a:xfrm>
            <a:custGeom>
              <a:avLst/>
              <a:gdLst>
                <a:gd name="T0" fmla="*/ 0 w 64"/>
                <a:gd name="T1" fmla="*/ 0 h 53"/>
                <a:gd name="T2" fmla="*/ 24 w 64"/>
                <a:gd name="T3" fmla="*/ 17 h 53"/>
                <a:gd name="T4" fmla="*/ 32 w 64"/>
                <a:gd name="T5" fmla="*/ 17 h 53"/>
                <a:gd name="T6" fmla="*/ 40 w 64"/>
                <a:gd name="T7" fmla="*/ 17 h 53"/>
                <a:gd name="T8" fmla="*/ 56 w 64"/>
                <a:gd name="T9" fmla="*/ 17 h 53"/>
                <a:gd name="T10" fmla="*/ 64 w 64"/>
                <a:gd name="T11" fmla="*/ 26 h 53"/>
                <a:gd name="T12" fmla="*/ 64 w 64"/>
                <a:gd name="T13" fmla="*/ 35 h 53"/>
                <a:gd name="T14" fmla="*/ 64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0" y="0"/>
                  </a:moveTo>
                  <a:lnTo>
                    <a:pt x="24" y="17"/>
                  </a:lnTo>
                  <a:lnTo>
                    <a:pt x="32" y="17"/>
                  </a:lnTo>
                  <a:lnTo>
                    <a:pt x="40" y="17"/>
                  </a:lnTo>
                  <a:lnTo>
                    <a:pt x="56" y="17"/>
                  </a:lnTo>
                  <a:lnTo>
                    <a:pt x="64" y="26"/>
                  </a:lnTo>
                  <a:lnTo>
                    <a:pt x="64" y="35"/>
                  </a:lnTo>
                  <a:lnTo>
                    <a:pt x="64"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35" name="Freeform 1146"/>
            <p:cNvSpPr>
              <a:spLocks/>
            </p:cNvSpPr>
            <p:nvPr/>
          </p:nvSpPr>
          <p:spPr bwMode="auto">
            <a:xfrm>
              <a:off x="1780" y="3314"/>
              <a:ext cx="96" cy="35"/>
            </a:xfrm>
            <a:custGeom>
              <a:avLst/>
              <a:gdLst>
                <a:gd name="T0" fmla="*/ 96 w 96"/>
                <a:gd name="T1" fmla="*/ 0 h 35"/>
                <a:gd name="T2" fmla="*/ 80 w 96"/>
                <a:gd name="T3" fmla="*/ 0 h 35"/>
                <a:gd name="T4" fmla="*/ 72 w 96"/>
                <a:gd name="T5" fmla="*/ 0 h 35"/>
                <a:gd name="T6" fmla="*/ 64 w 96"/>
                <a:gd name="T7" fmla="*/ 0 h 35"/>
                <a:gd name="T8" fmla="*/ 48 w 96"/>
                <a:gd name="T9" fmla="*/ 0 h 35"/>
                <a:gd name="T10" fmla="*/ 40 w 96"/>
                <a:gd name="T11" fmla="*/ 0 h 35"/>
                <a:gd name="T12" fmla="*/ 32 w 96"/>
                <a:gd name="T13" fmla="*/ 0 h 35"/>
                <a:gd name="T14" fmla="*/ 16 w 96"/>
                <a:gd name="T15" fmla="*/ 17 h 35"/>
                <a:gd name="T16" fmla="*/ 8 w 96"/>
                <a:gd name="T17" fmla="*/ 26 h 35"/>
                <a:gd name="T18" fmla="*/ 0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96" y="0"/>
                  </a:moveTo>
                  <a:lnTo>
                    <a:pt x="80" y="0"/>
                  </a:lnTo>
                  <a:lnTo>
                    <a:pt x="72" y="0"/>
                  </a:lnTo>
                  <a:lnTo>
                    <a:pt x="64" y="0"/>
                  </a:lnTo>
                  <a:lnTo>
                    <a:pt x="48" y="0"/>
                  </a:lnTo>
                  <a:lnTo>
                    <a:pt x="40" y="0"/>
                  </a:lnTo>
                  <a:lnTo>
                    <a:pt x="32" y="0"/>
                  </a:lnTo>
                  <a:lnTo>
                    <a:pt x="16" y="17"/>
                  </a:lnTo>
                  <a:lnTo>
                    <a:pt x="8"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36" name="Freeform 1147"/>
            <p:cNvSpPr>
              <a:spLocks/>
            </p:cNvSpPr>
            <p:nvPr/>
          </p:nvSpPr>
          <p:spPr bwMode="auto">
            <a:xfrm>
              <a:off x="1780" y="3296"/>
              <a:ext cx="112" cy="44"/>
            </a:xfrm>
            <a:custGeom>
              <a:avLst/>
              <a:gdLst>
                <a:gd name="T0" fmla="*/ 112 w 112"/>
                <a:gd name="T1" fmla="*/ 0 h 44"/>
                <a:gd name="T2" fmla="*/ 104 w 112"/>
                <a:gd name="T3" fmla="*/ 0 h 44"/>
                <a:gd name="T4" fmla="*/ 96 w 112"/>
                <a:gd name="T5" fmla="*/ 0 h 44"/>
                <a:gd name="T6" fmla="*/ 80 w 112"/>
                <a:gd name="T7" fmla="*/ 0 h 44"/>
                <a:gd name="T8" fmla="*/ 72 w 112"/>
                <a:gd name="T9" fmla="*/ 0 h 44"/>
                <a:gd name="T10" fmla="*/ 64 w 112"/>
                <a:gd name="T11" fmla="*/ 0 h 44"/>
                <a:gd name="T12" fmla="*/ 48 w 112"/>
                <a:gd name="T13" fmla="*/ 0 h 44"/>
                <a:gd name="T14" fmla="*/ 40 w 112"/>
                <a:gd name="T15" fmla="*/ 9 h 44"/>
                <a:gd name="T16" fmla="*/ 32 w 112"/>
                <a:gd name="T17" fmla="*/ 9 h 44"/>
                <a:gd name="T18" fmla="*/ 32 w 112"/>
                <a:gd name="T19" fmla="*/ 18 h 44"/>
                <a:gd name="T20" fmla="*/ 16 w 112"/>
                <a:gd name="T21" fmla="*/ 18 h 44"/>
                <a:gd name="T22" fmla="*/ 8 w 112"/>
                <a:gd name="T23" fmla="*/ 35 h 44"/>
                <a:gd name="T24" fmla="*/ 0 w 112"/>
                <a:gd name="T25" fmla="*/ 35 h 44"/>
                <a:gd name="T26" fmla="*/ 0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112" y="0"/>
                  </a:moveTo>
                  <a:lnTo>
                    <a:pt x="104" y="0"/>
                  </a:lnTo>
                  <a:lnTo>
                    <a:pt x="96" y="0"/>
                  </a:lnTo>
                  <a:lnTo>
                    <a:pt x="80" y="0"/>
                  </a:lnTo>
                  <a:lnTo>
                    <a:pt x="72" y="0"/>
                  </a:lnTo>
                  <a:lnTo>
                    <a:pt x="64" y="0"/>
                  </a:lnTo>
                  <a:lnTo>
                    <a:pt x="48" y="0"/>
                  </a:lnTo>
                  <a:lnTo>
                    <a:pt x="40" y="9"/>
                  </a:lnTo>
                  <a:lnTo>
                    <a:pt x="32" y="9"/>
                  </a:lnTo>
                  <a:lnTo>
                    <a:pt x="32" y="18"/>
                  </a:lnTo>
                  <a:lnTo>
                    <a:pt x="16" y="18"/>
                  </a:lnTo>
                  <a:lnTo>
                    <a:pt x="8" y="35"/>
                  </a:lnTo>
                  <a:lnTo>
                    <a:pt x="0" y="35"/>
                  </a:lnTo>
                  <a:lnTo>
                    <a:pt x="0"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37" name="Freeform 1148"/>
            <p:cNvSpPr>
              <a:spLocks/>
            </p:cNvSpPr>
            <p:nvPr/>
          </p:nvSpPr>
          <p:spPr bwMode="auto">
            <a:xfrm>
              <a:off x="1748" y="3375"/>
              <a:ext cx="64" cy="71"/>
            </a:xfrm>
            <a:custGeom>
              <a:avLst/>
              <a:gdLst>
                <a:gd name="T0" fmla="*/ 64 w 64"/>
                <a:gd name="T1" fmla="*/ 0 h 71"/>
                <a:gd name="T2" fmla="*/ 48 w 64"/>
                <a:gd name="T3" fmla="*/ 0 h 71"/>
                <a:gd name="T4" fmla="*/ 40 w 64"/>
                <a:gd name="T5" fmla="*/ 9 h 71"/>
                <a:gd name="T6" fmla="*/ 32 w 64"/>
                <a:gd name="T7" fmla="*/ 18 h 71"/>
                <a:gd name="T8" fmla="*/ 32 w 64"/>
                <a:gd name="T9" fmla="*/ 36 h 71"/>
                <a:gd name="T10" fmla="*/ 16 w 64"/>
                <a:gd name="T11" fmla="*/ 44 h 71"/>
                <a:gd name="T12" fmla="*/ 16 w 64"/>
                <a:gd name="T13" fmla="*/ 53 h 71"/>
                <a:gd name="T14" fmla="*/ 8 w 64"/>
                <a:gd name="T15" fmla="*/ 53 h 71"/>
                <a:gd name="T16" fmla="*/ 0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64" y="0"/>
                  </a:moveTo>
                  <a:lnTo>
                    <a:pt x="48" y="0"/>
                  </a:lnTo>
                  <a:lnTo>
                    <a:pt x="40" y="9"/>
                  </a:lnTo>
                  <a:lnTo>
                    <a:pt x="32" y="18"/>
                  </a:lnTo>
                  <a:lnTo>
                    <a:pt x="32" y="36"/>
                  </a:lnTo>
                  <a:lnTo>
                    <a:pt x="16" y="44"/>
                  </a:lnTo>
                  <a:lnTo>
                    <a:pt x="16" y="53"/>
                  </a:lnTo>
                  <a:lnTo>
                    <a:pt x="8" y="53"/>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9038" name="Freeform 1149"/>
            <p:cNvSpPr>
              <a:spLocks/>
            </p:cNvSpPr>
            <p:nvPr/>
          </p:nvSpPr>
          <p:spPr bwMode="auto">
            <a:xfrm>
              <a:off x="1692" y="3455"/>
              <a:ext cx="96" cy="43"/>
            </a:xfrm>
            <a:custGeom>
              <a:avLst/>
              <a:gdLst>
                <a:gd name="T0" fmla="*/ 96 w 96"/>
                <a:gd name="T1" fmla="*/ 0 h 43"/>
                <a:gd name="T2" fmla="*/ 88 w 96"/>
                <a:gd name="T3" fmla="*/ 0 h 43"/>
                <a:gd name="T4" fmla="*/ 72 w 96"/>
                <a:gd name="T5" fmla="*/ 8 h 43"/>
                <a:gd name="T6" fmla="*/ 64 w 96"/>
                <a:gd name="T7" fmla="*/ 8 h 43"/>
                <a:gd name="T8" fmla="*/ 56 w 96"/>
                <a:gd name="T9" fmla="*/ 26 h 43"/>
                <a:gd name="T10" fmla="*/ 48 w 96"/>
                <a:gd name="T11" fmla="*/ 26 h 43"/>
                <a:gd name="T12" fmla="*/ 32 w 96"/>
                <a:gd name="T13" fmla="*/ 26 h 43"/>
                <a:gd name="T14" fmla="*/ 24 w 96"/>
                <a:gd name="T15" fmla="*/ 26 h 43"/>
                <a:gd name="T16" fmla="*/ 16 w 96"/>
                <a:gd name="T17" fmla="*/ 35 h 43"/>
                <a:gd name="T18" fmla="*/ 0 w 96"/>
                <a:gd name="T19" fmla="*/ 35 h 43"/>
                <a:gd name="T20" fmla="*/ 0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96" y="0"/>
                  </a:moveTo>
                  <a:lnTo>
                    <a:pt x="88" y="0"/>
                  </a:lnTo>
                  <a:lnTo>
                    <a:pt x="72" y="8"/>
                  </a:lnTo>
                  <a:lnTo>
                    <a:pt x="64" y="8"/>
                  </a:lnTo>
                  <a:lnTo>
                    <a:pt x="56" y="26"/>
                  </a:lnTo>
                  <a:lnTo>
                    <a:pt x="48" y="26"/>
                  </a:lnTo>
                  <a:lnTo>
                    <a:pt x="32" y="26"/>
                  </a:lnTo>
                  <a:lnTo>
                    <a:pt x="24" y="26"/>
                  </a:lnTo>
                  <a:lnTo>
                    <a:pt x="16" y="35"/>
                  </a:lnTo>
                  <a:lnTo>
                    <a:pt x="0" y="35"/>
                  </a:lnTo>
                  <a:lnTo>
                    <a:pt x="0"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8584" name="Group 1150"/>
          <p:cNvGrpSpPr>
            <a:grpSpLocks/>
          </p:cNvGrpSpPr>
          <p:nvPr/>
        </p:nvGrpSpPr>
        <p:grpSpPr bwMode="auto">
          <a:xfrm>
            <a:off x="8140700" y="2635250"/>
            <a:ext cx="609600" cy="496888"/>
            <a:chOff x="1748" y="2760"/>
            <a:chExt cx="480" cy="457"/>
          </a:xfrm>
        </p:grpSpPr>
        <p:sp>
          <p:nvSpPr>
            <p:cNvPr id="108980" name="Freeform 1151"/>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232 w 232"/>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211"/>
                <a:gd name="T188" fmla="*/ 232 w 232"/>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lnTo>
                    <a:pt x="232"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81" name="Freeform 1152"/>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211"/>
                <a:gd name="T185" fmla="*/ 232 w 232"/>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82" name="Freeform 1153"/>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56 w 208"/>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8"/>
                <a:gd name="T187" fmla="*/ 0 h 255"/>
                <a:gd name="T188" fmla="*/ 208 w 208"/>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lnTo>
                    <a:pt x="56"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83" name="Freeform 1154"/>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8"/>
                <a:gd name="T184" fmla="*/ 0 h 255"/>
                <a:gd name="T185" fmla="*/ 208 w 208"/>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84" name="Freeform 1155"/>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40 w 280"/>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0"/>
                <a:gd name="T118" fmla="*/ 0 h 360"/>
                <a:gd name="T119" fmla="*/ 280 w 280"/>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lnTo>
                    <a:pt x="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85" name="Freeform 1156"/>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80"/>
                <a:gd name="T115" fmla="*/ 0 h 360"/>
                <a:gd name="T116" fmla="*/ 280 w 280"/>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86" name="Freeform 1157"/>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40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lnTo>
                    <a:pt x="40"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87" name="Freeform 1158"/>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88" name="Freeform 1159"/>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208 w 208"/>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8"/>
                <a:gd name="T139" fmla="*/ 0 h 457"/>
                <a:gd name="T140" fmla="*/ 208 w 208"/>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lnTo>
                    <a:pt x="208"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89" name="Freeform 1160"/>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8"/>
                <a:gd name="T136" fmla="*/ 0 h 457"/>
                <a:gd name="T137" fmla="*/ 208 w 208"/>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90" name="Freeform 1161"/>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232 w 232"/>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325"/>
                <a:gd name="T188" fmla="*/ 232 w 232"/>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lnTo>
                    <a:pt x="232"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91" name="Freeform 1162"/>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325"/>
                <a:gd name="T185" fmla="*/ 232 w 232"/>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8585" name="Group 1163"/>
          <p:cNvGrpSpPr>
            <a:grpSpLocks/>
          </p:cNvGrpSpPr>
          <p:nvPr/>
        </p:nvGrpSpPr>
        <p:grpSpPr bwMode="auto">
          <a:xfrm>
            <a:off x="8293100" y="3119438"/>
            <a:ext cx="774700" cy="614362"/>
            <a:chOff x="1692" y="3226"/>
            <a:chExt cx="488" cy="387"/>
          </a:xfrm>
        </p:grpSpPr>
        <p:sp>
          <p:nvSpPr>
            <p:cNvPr id="108933" name="Freeform 1164"/>
            <p:cNvSpPr>
              <a:spLocks/>
            </p:cNvSpPr>
            <p:nvPr/>
          </p:nvSpPr>
          <p:spPr bwMode="auto">
            <a:xfrm>
              <a:off x="1996" y="3226"/>
              <a:ext cx="40" cy="53"/>
            </a:xfrm>
            <a:custGeom>
              <a:avLst/>
              <a:gdLst>
                <a:gd name="T0" fmla="*/ 0 w 40"/>
                <a:gd name="T1" fmla="*/ 0 h 53"/>
                <a:gd name="T2" fmla="*/ 0 w 40"/>
                <a:gd name="T3" fmla="*/ 9 h 53"/>
                <a:gd name="T4" fmla="*/ 0 w 40"/>
                <a:gd name="T5" fmla="*/ 18 h 53"/>
                <a:gd name="T6" fmla="*/ 8 w 40"/>
                <a:gd name="T7" fmla="*/ 18 h 53"/>
                <a:gd name="T8" fmla="*/ 24 w 40"/>
                <a:gd name="T9" fmla="*/ 18 h 53"/>
                <a:gd name="T10" fmla="*/ 24 w 40"/>
                <a:gd name="T11" fmla="*/ 35 h 53"/>
                <a:gd name="T12" fmla="*/ 32 w 40"/>
                <a:gd name="T13" fmla="*/ 35 h 53"/>
                <a:gd name="T14" fmla="*/ 32 w 40"/>
                <a:gd name="T15" fmla="*/ 44 h 53"/>
                <a:gd name="T16" fmla="*/ 40 w 40"/>
                <a:gd name="T17" fmla="*/ 44 h 53"/>
                <a:gd name="T18" fmla="*/ 4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0" y="0"/>
                  </a:moveTo>
                  <a:lnTo>
                    <a:pt x="0" y="9"/>
                  </a:lnTo>
                  <a:lnTo>
                    <a:pt x="0" y="18"/>
                  </a:lnTo>
                  <a:lnTo>
                    <a:pt x="8" y="18"/>
                  </a:lnTo>
                  <a:lnTo>
                    <a:pt x="24" y="18"/>
                  </a:lnTo>
                  <a:lnTo>
                    <a:pt x="24" y="35"/>
                  </a:lnTo>
                  <a:lnTo>
                    <a:pt x="32" y="35"/>
                  </a:lnTo>
                  <a:lnTo>
                    <a:pt x="32" y="44"/>
                  </a:lnTo>
                  <a:lnTo>
                    <a:pt x="40" y="44"/>
                  </a:lnTo>
                  <a:lnTo>
                    <a:pt x="4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34" name="Freeform 1165"/>
            <p:cNvSpPr>
              <a:spLocks/>
            </p:cNvSpPr>
            <p:nvPr/>
          </p:nvSpPr>
          <p:spPr bwMode="auto">
            <a:xfrm>
              <a:off x="1940" y="3226"/>
              <a:ext cx="56" cy="97"/>
            </a:xfrm>
            <a:custGeom>
              <a:avLst/>
              <a:gdLst>
                <a:gd name="T0" fmla="*/ 56 w 56"/>
                <a:gd name="T1" fmla="*/ 0 h 97"/>
                <a:gd name="T2" fmla="*/ 56 w 56"/>
                <a:gd name="T3" fmla="*/ 9 h 97"/>
                <a:gd name="T4" fmla="*/ 56 w 56"/>
                <a:gd name="T5" fmla="*/ 18 h 97"/>
                <a:gd name="T6" fmla="*/ 48 w 56"/>
                <a:gd name="T7" fmla="*/ 35 h 97"/>
                <a:gd name="T8" fmla="*/ 32 w 56"/>
                <a:gd name="T9" fmla="*/ 44 h 97"/>
                <a:gd name="T10" fmla="*/ 24 w 56"/>
                <a:gd name="T11" fmla="*/ 53 h 97"/>
                <a:gd name="T12" fmla="*/ 16 w 56"/>
                <a:gd name="T13" fmla="*/ 62 h 97"/>
                <a:gd name="T14" fmla="*/ 0 w 56"/>
                <a:gd name="T15" fmla="*/ 79 h 97"/>
                <a:gd name="T16" fmla="*/ 0 w 56"/>
                <a:gd name="T17" fmla="*/ 88 h 97"/>
                <a:gd name="T18" fmla="*/ 0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56" y="0"/>
                  </a:moveTo>
                  <a:lnTo>
                    <a:pt x="56" y="9"/>
                  </a:lnTo>
                  <a:lnTo>
                    <a:pt x="56" y="18"/>
                  </a:lnTo>
                  <a:lnTo>
                    <a:pt x="48" y="35"/>
                  </a:lnTo>
                  <a:lnTo>
                    <a:pt x="32" y="44"/>
                  </a:lnTo>
                  <a:lnTo>
                    <a:pt x="24" y="53"/>
                  </a:lnTo>
                  <a:lnTo>
                    <a:pt x="16" y="62"/>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35" name="Freeform 1166"/>
            <p:cNvSpPr>
              <a:spLocks/>
            </p:cNvSpPr>
            <p:nvPr/>
          </p:nvSpPr>
          <p:spPr bwMode="auto">
            <a:xfrm>
              <a:off x="1884" y="3226"/>
              <a:ext cx="80" cy="97"/>
            </a:xfrm>
            <a:custGeom>
              <a:avLst/>
              <a:gdLst>
                <a:gd name="T0" fmla="*/ 80 w 80"/>
                <a:gd name="T1" fmla="*/ 0 h 97"/>
                <a:gd name="T2" fmla="*/ 72 w 80"/>
                <a:gd name="T3" fmla="*/ 35 h 97"/>
                <a:gd name="T4" fmla="*/ 56 w 80"/>
                <a:gd name="T5" fmla="*/ 35 h 97"/>
                <a:gd name="T6" fmla="*/ 56 w 80"/>
                <a:gd name="T7" fmla="*/ 44 h 97"/>
                <a:gd name="T8" fmla="*/ 48 w 80"/>
                <a:gd name="T9" fmla="*/ 44 h 97"/>
                <a:gd name="T10" fmla="*/ 40 w 80"/>
                <a:gd name="T11" fmla="*/ 44 h 97"/>
                <a:gd name="T12" fmla="*/ 32 w 80"/>
                <a:gd name="T13" fmla="*/ 53 h 97"/>
                <a:gd name="T14" fmla="*/ 16 w 80"/>
                <a:gd name="T15" fmla="*/ 53 h 97"/>
                <a:gd name="T16" fmla="*/ 16 w 80"/>
                <a:gd name="T17" fmla="*/ 62 h 97"/>
                <a:gd name="T18" fmla="*/ 8 w 80"/>
                <a:gd name="T19" fmla="*/ 62 h 97"/>
                <a:gd name="T20" fmla="*/ 8 w 80"/>
                <a:gd name="T21" fmla="*/ 79 h 97"/>
                <a:gd name="T22" fmla="*/ 0 w 80"/>
                <a:gd name="T23" fmla="*/ 79 h 97"/>
                <a:gd name="T24" fmla="*/ 0 w 80"/>
                <a:gd name="T25" fmla="*/ 88 h 97"/>
                <a:gd name="T26" fmla="*/ 0 w 80"/>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
                <a:gd name="T43" fmla="*/ 0 h 97"/>
                <a:gd name="T44" fmla="*/ 80 w 80"/>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 h="97">
                  <a:moveTo>
                    <a:pt x="80" y="0"/>
                  </a:moveTo>
                  <a:lnTo>
                    <a:pt x="72" y="35"/>
                  </a:lnTo>
                  <a:lnTo>
                    <a:pt x="56" y="35"/>
                  </a:lnTo>
                  <a:lnTo>
                    <a:pt x="56" y="44"/>
                  </a:lnTo>
                  <a:lnTo>
                    <a:pt x="48" y="44"/>
                  </a:lnTo>
                  <a:lnTo>
                    <a:pt x="40" y="44"/>
                  </a:lnTo>
                  <a:lnTo>
                    <a:pt x="32" y="53"/>
                  </a:lnTo>
                  <a:lnTo>
                    <a:pt x="16" y="53"/>
                  </a:lnTo>
                  <a:lnTo>
                    <a:pt x="16" y="62"/>
                  </a:lnTo>
                  <a:lnTo>
                    <a:pt x="8" y="62"/>
                  </a:lnTo>
                  <a:lnTo>
                    <a:pt x="8" y="79"/>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36" name="Freeform 1167"/>
            <p:cNvSpPr>
              <a:spLocks/>
            </p:cNvSpPr>
            <p:nvPr/>
          </p:nvSpPr>
          <p:spPr bwMode="auto">
            <a:xfrm>
              <a:off x="1972" y="3270"/>
              <a:ext cx="56" cy="114"/>
            </a:xfrm>
            <a:custGeom>
              <a:avLst/>
              <a:gdLst>
                <a:gd name="T0" fmla="*/ 0 w 56"/>
                <a:gd name="T1" fmla="*/ 0 h 114"/>
                <a:gd name="T2" fmla="*/ 0 w 56"/>
                <a:gd name="T3" fmla="*/ 9 h 114"/>
                <a:gd name="T4" fmla="*/ 0 w 56"/>
                <a:gd name="T5" fmla="*/ 18 h 114"/>
                <a:gd name="T6" fmla="*/ 0 w 56"/>
                <a:gd name="T7" fmla="*/ 35 h 114"/>
                <a:gd name="T8" fmla="*/ 16 w 56"/>
                <a:gd name="T9" fmla="*/ 44 h 114"/>
                <a:gd name="T10" fmla="*/ 24 w 56"/>
                <a:gd name="T11" fmla="*/ 53 h 114"/>
                <a:gd name="T12" fmla="*/ 48 w 56"/>
                <a:gd name="T13" fmla="*/ 70 h 114"/>
                <a:gd name="T14" fmla="*/ 48 w 56"/>
                <a:gd name="T15" fmla="*/ 79 h 114"/>
                <a:gd name="T16" fmla="*/ 48 w 56"/>
                <a:gd name="T17" fmla="*/ 88 h 114"/>
                <a:gd name="T18" fmla="*/ 56 w 56"/>
                <a:gd name="T19" fmla="*/ 88 h 114"/>
                <a:gd name="T20" fmla="*/ 56 w 56"/>
                <a:gd name="T21" fmla="*/ 105 h 114"/>
                <a:gd name="T22" fmla="*/ 56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0" y="0"/>
                  </a:moveTo>
                  <a:lnTo>
                    <a:pt x="0" y="9"/>
                  </a:lnTo>
                  <a:lnTo>
                    <a:pt x="0" y="18"/>
                  </a:lnTo>
                  <a:lnTo>
                    <a:pt x="0" y="35"/>
                  </a:lnTo>
                  <a:lnTo>
                    <a:pt x="16" y="44"/>
                  </a:lnTo>
                  <a:lnTo>
                    <a:pt x="24" y="53"/>
                  </a:lnTo>
                  <a:lnTo>
                    <a:pt x="48" y="70"/>
                  </a:lnTo>
                  <a:lnTo>
                    <a:pt x="48" y="79"/>
                  </a:lnTo>
                  <a:lnTo>
                    <a:pt x="48" y="88"/>
                  </a:lnTo>
                  <a:lnTo>
                    <a:pt x="56" y="88"/>
                  </a:lnTo>
                  <a:lnTo>
                    <a:pt x="56" y="105"/>
                  </a:lnTo>
                  <a:lnTo>
                    <a:pt x="5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37" name="Freeform 1168"/>
            <p:cNvSpPr>
              <a:spLocks/>
            </p:cNvSpPr>
            <p:nvPr/>
          </p:nvSpPr>
          <p:spPr bwMode="auto">
            <a:xfrm>
              <a:off x="1900" y="3226"/>
              <a:ext cx="72" cy="158"/>
            </a:xfrm>
            <a:custGeom>
              <a:avLst/>
              <a:gdLst>
                <a:gd name="T0" fmla="*/ 72 w 72"/>
                <a:gd name="T1" fmla="*/ 0 h 158"/>
                <a:gd name="T2" fmla="*/ 64 w 72"/>
                <a:gd name="T3" fmla="*/ 44 h 158"/>
                <a:gd name="T4" fmla="*/ 64 w 72"/>
                <a:gd name="T5" fmla="*/ 53 h 158"/>
                <a:gd name="T6" fmla="*/ 56 w 72"/>
                <a:gd name="T7" fmla="*/ 53 h 158"/>
                <a:gd name="T8" fmla="*/ 56 w 72"/>
                <a:gd name="T9" fmla="*/ 62 h 158"/>
                <a:gd name="T10" fmla="*/ 40 w 72"/>
                <a:gd name="T11" fmla="*/ 79 h 158"/>
                <a:gd name="T12" fmla="*/ 32 w 72"/>
                <a:gd name="T13" fmla="*/ 79 h 158"/>
                <a:gd name="T14" fmla="*/ 32 w 72"/>
                <a:gd name="T15" fmla="*/ 88 h 158"/>
                <a:gd name="T16" fmla="*/ 24 w 72"/>
                <a:gd name="T17" fmla="*/ 88 h 158"/>
                <a:gd name="T18" fmla="*/ 24 w 72"/>
                <a:gd name="T19" fmla="*/ 97 h 158"/>
                <a:gd name="T20" fmla="*/ 24 w 72"/>
                <a:gd name="T21" fmla="*/ 114 h 158"/>
                <a:gd name="T22" fmla="*/ 16 w 72"/>
                <a:gd name="T23" fmla="*/ 114 h 158"/>
                <a:gd name="T24" fmla="*/ 16 w 72"/>
                <a:gd name="T25" fmla="*/ 123 h 158"/>
                <a:gd name="T26" fmla="*/ 0 w 72"/>
                <a:gd name="T27" fmla="*/ 132 h 158"/>
                <a:gd name="T28" fmla="*/ 0 w 72"/>
                <a:gd name="T29" fmla="*/ 149 h 158"/>
                <a:gd name="T30" fmla="*/ 16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72" y="0"/>
                  </a:moveTo>
                  <a:lnTo>
                    <a:pt x="64" y="44"/>
                  </a:lnTo>
                  <a:lnTo>
                    <a:pt x="64" y="53"/>
                  </a:lnTo>
                  <a:lnTo>
                    <a:pt x="56" y="53"/>
                  </a:lnTo>
                  <a:lnTo>
                    <a:pt x="56" y="62"/>
                  </a:lnTo>
                  <a:lnTo>
                    <a:pt x="40" y="79"/>
                  </a:lnTo>
                  <a:lnTo>
                    <a:pt x="32" y="79"/>
                  </a:lnTo>
                  <a:lnTo>
                    <a:pt x="32" y="88"/>
                  </a:lnTo>
                  <a:lnTo>
                    <a:pt x="24" y="88"/>
                  </a:lnTo>
                  <a:lnTo>
                    <a:pt x="24" y="97"/>
                  </a:lnTo>
                  <a:lnTo>
                    <a:pt x="24" y="114"/>
                  </a:lnTo>
                  <a:lnTo>
                    <a:pt x="16" y="114"/>
                  </a:lnTo>
                  <a:lnTo>
                    <a:pt x="16" y="123"/>
                  </a:lnTo>
                  <a:lnTo>
                    <a:pt x="0" y="132"/>
                  </a:lnTo>
                  <a:lnTo>
                    <a:pt x="0" y="149"/>
                  </a:lnTo>
                  <a:lnTo>
                    <a:pt x="16"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38" name="Freeform 1169"/>
            <p:cNvSpPr>
              <a:spLocks/>
            </p:cNvSpPr>
            <p:nvPr/>
          </p:nvSpPr>
          <p:spPr bwMode="auto">
            <a:xfrm>
              <a:off x="1972" y="3226"/>
              <a:ext cx="96" cy="114"/>
            </a:xfrm>
            <a:custGeom>
              <a:avLst/>
              <a:gdLst>
                <a:gd name="T0" fmla="*/ 0 w 96"/>
                <a:gd name="T1" fmla="*/ 0 h 114"/>
                <a:gd name="T2" fmla="*/ 24 w 96"/>
                <a:gd name="T3" fmla="*/ 35 h 114"/>
                <a:gd name="T4" fmla="*/ 32 w 96"/>
                <a:gd name="T5" fmla="*/ 44 h 114"/>
                <a:gd name="T6" fmla="*/ 48 w 96"/>
                <a:gd name="T7" fmla="*/ 44 h 114"/>
                <a:gd name="T8" fmla="*/ 56 w 96"/>
                <a:gd name="T9" fmla="*/ 44 h 114"/>
                <a:gd name="T10" fmla="*/ 64 w 96"/>
                <a:gd name="T11" fmla="*/ 44 h 114"/>
                <a:gd name="T12" fmla="*/ 64 w 96"/>
                <a:gd name="T13" fmla="*/ 53 h 114"/>
                <a:gd name="T14" fmla="*/ 80 w 96"/>
                <a:gd name="T15" fmla="*/ 53 h 114"/>
                <a:gd name="T16" fmla="*/ 88 w 96"/>
                <a:gd name="T17" fmla="*/ 62 h 114"/>
                <a:gd name="T18" fmla="*/ 96 w 96"/>
                <a:gd name="T19" fmla="*/ 79 h 114"/>
                <a:gd name="T20" fmla="*/ 96 w 96"/>
                <a:gd name="T21" fmla="*/ 88 h 114"/>
                <a:gd name="T22" fmla="*/ 96 w 96"/>
                <a:gd name="T23" fmla="*/ 97 h 114"/>
                <a:gd name="T24" fmla="*/ 96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0" y="0"/>
                  </a:moveTo>
                  <a:lnTo>
                    <a:pt x="24" y="35"/>
                  </a:lnTo>
                  <a:lnTo>
                    <a:pt x="32" y="44"/>
                  </a:lnTo>
                  <a:lnTo>
                    <a:pt x="48" y="44"/>
                  </a:lnTo>
                  <a:lnTo>
                    <a:pt x="56" y="44"/>
                  </a:lnTo>
                  <a:lnTo>
                    <a:pt x="64" y="44"/>
                  </a:lnTo>
                  <a:lnTo>
                    <a:pt x="64" y="53"/>
                  </a:lnTo>
                  <a:lnTo>
                    <a:pt x="80" y="53"/>
                  </a:lnTo>
                  <a:lnTo>
                    <a:pt x="88" y="62"/>
                  </a:lnTo>
                  <a:lnTo>
                    <a:pt x="96" y="79"/>
                  </a:lnTo>
                  <a:lnTo>
                    <a:pt x="96" y="88"/>
                  </a:lnTo>
                  <a:lnTo>
                    <a:pt x="96" y="97"/>
                  </a:lnTo>
                  <a:lnTo>
                    <a:pt x="9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39" name="Freeform 1170"/>
            <p:cNvSpPr>
              <a:spLocks/>
            </p:cNvSpPr>
            <p:nvPr/>
          </p:nvSpPr>
          <p:spPr bwMode="auto">
            <a:xfrm>
              <a:off x="1988" y="3270"/>
              <a:ext cx="40" cy="132"/>
            </a:xfrm>
            <a:custGeom>
              <a:avLst/>
              <a:gdLst>
                <a:gd name="T0" fmla="*/ 40 w 40"/>
                <a:gd name="T1" fmla="*/ 0 h 132"/>
                <a:gd name="T2" fmla="*/ 40 w 40"/>
                <a:gd name="T3" fmla="*/ 9 h 132"/>
                <a:gd name="T4" fmla="*/ 40 w 40"/>
                <a:gd name="T5" fmla="*/ 18 h 132"/>
                <a:gd name="T6" fmla="*/ 40 w 40"/>
                <a:gd name="T7" fmla="*/ 35 h 132"/>
                <a:gd name="T8" fmla="*/ 40 w 40"/>
                <a:gd name="T9" fmla="*/ 44 h 132"/>
                <a:gd name="T10" fmla="*/ 32 w 40"/>
                <a:gd name="T11" fmla="*/ 53 h 132"/>
                <a:gd name="T12" fmla="*/ 16 w 40"/>
                <a:gd name="T13" fmla="*/ 70 h 132"/>
                <a:gd name="T14" fmla="*/ 16 w 40"/>
                <a:gd name="T15" fmla="*/ 79 h 132"/>
                <a:gd name="T16" fmla="*/ 8 w 40"/>
                <a:gd name="T17" fmla="*/ 88 h 132"/>
                <a:gd name="T18" fmla="*/ 8 w 40"/>
                <a:gd name="T19" fmla="*/ 105 h 132"/>
                <a:gd name="T20" fmla="*/ 0 w 40"/>
                <a:gd name="T21" fmla="*/ 105 h 132"/>
                <a:gd name="T22" fmla="*/ 0 w 40"/>
                <a:gd name="T23" fmla="*/ 114 h 132"/>
                <a:gd name="T24" fmla="*/ 0 w 40"/>
                <a:gd name="T25" fmla="*/ 123 h 132"/>
                <a:gd name="T26" fmla="*/ 0 w 40"/>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132"/>
                <a:gd name="T44" fmla="*/ 40 w 40"/>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132">
                  <a:moveTo>
                    <a:pt x="40" y="0"/>
                  </a:moveTo>
                  <a:lnTo>
                    <a:pt x="40" y="9"/>
                  </a:lnTo>
                  <a:lnTo>
                    <a:pt x="40" y="18"/>
                  </a:lnTo>
                  <a:lnTo>
                    <a:pt x="40" y="35"/>
                  </a:lnTo>
                  <a:lnTo>
                    <a:pt x="40" y="44"/>
                  </a:lnTo>
                  <a:lnTo>
                    <a:pt x="32" y="53"/>
                  </a:lnTo>
                  <a:lnTo>
                    <a:pt x="16" y="70"/>
                  </a:lnTo>
                  <a:lnTo>
                    <a:pt x="16" y="79"/>
                  </a:lnTo>
                  <a:lnTo>
                    <a:pt x="8" y="88"/>
                  </a:lnTo>
                  <a:lnTo>
                    <a:pt x="8" y="105"/>
                  </a:lnTo>
                  <a:lnTo>
                    <a:pt x="0" y="105"/>
                  </a:lnTo>
                  <a:lnTo>
                    <a:pt x="0" y="114"/>
                  </a:lnTo>
                  <a:lnTo>
                    <a:pt x="0" y="123"/>
                  </a:lnTo>
                  <a:lnTo>
                    <a:pt x="0"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40" name="Freeform 1171"/>
            <p:cNvSpPr>
              <a:spLocks/>
            </p:cNvSpPr>
            <p:nvPr/>
          </p:nvSpPr>
          <p:spPr bwMode="auto">
            <a:xfrm>
              <a:off x="1948" y="3305"/>
              <a:ext cx="40" cy="88"/>
            </a:xfrm>
            <a:custGeom>
              <a:avLst/>
              <a:gdLst>
                <a:gd name="T0" fmla="*/ 0 w 40"/>
                <a:gd name="T1" fmla="*/ 0 h 88"/>
                <a:gd name="T2" fmla="*/ 0 w 40"/>
                <a:gd name="T3" fmla="*/ 26 h 88"/>
                <a:gd name="T4" fmla="*/ 8 w 40"/>
                <a:gd name="T5" fmla="*/ 35 h 88"/>
                <a:gd name="T6" fmla="*/ 16 w 40"/>
                <a:gd name="T7" fmla="*/ 44 h 88"/>
                <a:gd name="T8" fmla="*/ 32 w 40"/>
                <a:gd name="T9" fmla="*/ 44 h 88"/>
                <a:gd name="T10" fmla="*/ 32 w 40"/>
                <a:gd name="T11" fmla="*/ 62 h 88"/>
                <a:gd name="T12" fmla="*/ 40 w 40"/>
                <a:gd name="T13" fmla="*/ 62 h 88"/>
                <a:gd name="T14" fmla="*/ 40 w 40"/>
                <a:gd name="T15" fmla="*/ 70 h 88"/>
                <a:gd name="T16" fmla="*/ 40 w 40"/>
                <a:gd name="T17" fmla="*/ 79 h 88"/>
                <a:gd name="T18" fmla="*/ 4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0" y="0"/>
                  </a:moveTo>
                  <a:lnTo>
                    <a:pt x="0" y="26"/>
                  </a:lnTo>
                  <a:lnTo>
                    <a:pt x="8" y="35"/>
                  </a:lnTo>
                  <a:lnTo>
                    <a:pt x="16" y="44"/>
                  </a:lnTo>
                  <a:lnTo>
                    <a:pt x="32" y="44"/>
                  </a:lnTo>
                  <a:lnTo>
                    <a:pt x="32" y="62"/>
                  </a:lnTo>
                  <a:lnTo>
                    <a:pt x="40" y="62"/>
                  </a:lnTo>
                  <a:lnTo>
                    <a:pt x="40" y="70"/>
                  </a:lnTo>
                  <a:lnTo>
                    <a:pt x="40" y="79"/>
                  </a:lnTo>
                  <a:lnTo>
                    <a:pt x="4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41" name="Freeform 1172"/>
            <p:cNvSpPr>
              <a:spLocks/>
            </p:cNvSpPr>
            <p:nvPr/>
          </p:nvSpPr>
          <p:spPr bwMode="auto">
            <a:xfrm>
              <a:off x="1900" y="3279"/>
              <a:ext cx="64" cy="140"/>
            </a:xfrm>
            <a:custGeom>
              <a:avLst/>
              <a:gdLst>
                <a:gd name="T0" fmla="*/ 0 w 64"/>
                <a:gd name="T1" fmla="*/ 0 h 140"/>
                <a:gd name="T2" fmla="*/ 16 w 64"/>
                <a:gd name="T3" fmla="*/ 61 h 140"/>
                <a:gd name="T4" fmla="*/ 24 w 64"/>
                <a:gd name="T5" fmla="*/ 70 h 140"/>
                <a:gd name="T6" fmla="*/ 32 w 64"/>
                <a:gd name="T7" fmla="*/ 79 h 140"/>
                <a:gd name="T8" fmla="*/ 32 w 64"/>
                <a:gd name="T9" fmla="*/ 105 h 140"/>
                <a:gd name="T10" fmla="*/ 40 w 64"/>
                <a:gd name="T11" fmla="*/ 114 h 140"/>
                <a:gd name="T12" fmla="*/ 40 w 64"/>
                <a:gd name="T13" fmla="*/ 123 h 140"/>
                <a:gd name="T14" fmla="*/ 56 w 64"/>
                <a:gd name="T15" fmla="*/ 123 h 140"/>
                <a:gd name="T16" fmla="*/ 64 w 64"/>
                <a:gd name="T17" fmla="*/ 123 h 140"/>
                <a:gd name="T18" fmla="*/ 64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0" y="0"/>
                  </a:moveTo>
                  <a:lnTo>
                    <a:pt x="16" y="61"/>
                  </a:lnTo>
                  <a:lnTo>
                    <a:pt x="24" y="70"/>
                  </a:lnTo>
                  <a:lnTo>
                    <a:pt x="32" y="79"/>
                  </a:lnTo>
                  <a:lnTo>
                    <a:pt x="32" y="105"/>
                  </a:lnTo>
                  <a:lnTo>
                    <a:pt x="40" y="114"/>
                  </a:lnTo>
                  <a:lnTo>
                    <a:pt x="40" y="123"/>
                  </a:lnTo>
                  <a:lnTo>
                    <a:pt x="56" y="123"/>
                  </a:lnTo>
                  <a:lnTo>
                    <a:pt x="64" y="123"/>
                  </a:lnTo>
                  <a:lnTo>
                    <a:pt x="64"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42" name="Freeform 1173"/>
            <p:cNvSpPr>
              <a:spLocks/>
            </p:cNvSpPr>
            <p:nvPr/>
          </p:nvSpPr>
          <p:spPr bwMode="auto">
            <a:xfrm>
              <a:off x="1852" y="3226"/>
              <a:ext cx="104" cy="193"/>
            </a:xfrm>
            <a:custGeom>
              <a:avLst/>
              <a:gdLst>
                <a:gd name="T0" fmla="*/ 104 w 104"/>
                <a:gd name="T1" fmla="*/ 0 h 193"/>
                <a:gd name="T2" fmla="*/ 80 w 104"/>
                <a:gd name="T3" fmla="*/ 18 h 193"/>
                <a:gd name="T4" fmla="*/ 72 w 104"/>
                <a:gd name="T5" fmla="*/ 35 h 193"/>
                <a:gd name="T6" fmla="*/ 64 w 104"/>
                <a:gd name="T7" fmla="*/ 44 h 193"/>
                <a:gd name="T8" fmla="*/ 64 w 104"/>
                <a:gd name="T9" fmla="*/ 53 h 193"/>
                <a:gd name="T10" fmla="*/ 48 w 104"/>
                <a:gd name="T11" fmla="*/ 53 h 193"/>
                <a:gd name="T12" fmla="*/ 48 w 104"/>
                <a:gd name="T13" fmla="*/ 62 h 193"/>
                <a:gd name="T14" fmla="*/ 40 w 104"/>
                <a:gd name="T15" fmla="*/ 62 h 193"/>
                <a:gd name="T16" fmla="*/ 32 w 104"/>
                <a:gd name="T17" fmla="*/ 79 h 193"/>
                <a:gd name="T18" fmla="*/ 32 w 104"/>
                <a:gd name="T19" fmla="*/ 88 h 193"/>
                <a:gd name="T20" fmla="*/ 16 w 104"/>
                <a:gd name="T21" fmla="*/ 88 h 193"/>
                <a:gd name="T22" fmla="*/ 16 w 104"/>
                <a:gd name="T23" fmla="*/ 97 h 193"/>
                <a:gd name="T24" fmla="*/ 8 w 104"/>
                <a:gd name="T25" fmla="*/ 97 h 193"/>
                <a:gd name="T26" fmla="*/ 8 w 104"/>
                <a:gd name="T27" fmla="*/ 114 h 193"/>
                <a:gd name="T28" fmla="*/ 8 w 104"/>
                <a:gd name="T29" fmla="*/ 123 h 193"/>
                <a:gd name="T30" fmla="*/ 0 w 104"/>
                <a:gd name="T31" fmla="*/ 132 h 193"/>
                <a:gd name="T32" fmla="*/ 0 w 104"/>
                <a:gd name="T33" fmla="*/ 149 h 193"/>
                <a:gd name="T34" fmla="*/ 0 w 104"/>
                <a:gd name="T35" fmla="*/ 158 h 193"/>
                <a:gd name="T36" fmla="*/ 0 w 104"/>
                <a:gd name="T37" fmla="*/ 167 h 193"/>
                <a:gd name="T38" fmla="*/ 0 w 104"/>
                <a:gd name="T39" fmla="*/ 176 h 193"/>
                <a:gd name="T40" fmla="*/ 0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104" y="0"/>
                  </a:moveTo>
                  <a:lnTo>
                    <a:pt x="80" y="18"/>
                  </a:lnTo>
                  <a:lnTo>
                    <a:pt x="72" y="35"/>
                  </a:lnTo>
                  <a:lnTo>
                    <a:pt x="64" y="44"/>
                  </a:lnTo>
                  <a:lnTo>
                    <a:pt x="64" y="53"/>
                  </a:lnTo>
                  <a:lnTo>
                    <a:pt x="48" y="53"/>
                  </a:lnTo>
                  <a:lnTo>
                    <a:pt x="48" y="62"/>
                  </a:lnTo>
                  <a:lnTo>
                    <a:pt x="40" y="62"/>
                  </a:lnTo>
                  <a:lnTo>
                    <a:pt x="32" y="79"/>
                  </a:lnTo>
                  <a:lnTo>
                    <a:pt x="32" y="88"/>
                  </a:lnTo>
                  <a:lnTo>
                    <a:pt x="16" y="88"/>
                  </a:lnTo>
                  <a:lnTo>
                    <a:pt x="16" y="97"/>
                  </a:lnTo>
                  <a:lnTo>
                    <a:pt x="8" y="97"/>
                  </a:lnTo>
                  <a:lnTo>
                    <a:pt x="8" y="114"/>
                  </a:lnTo>
                  <a:lnTo>
                    <a:pt x="8" y="123"/>
                  </a:lnTo>
                  <a:lnTo>
                    <a:pt x="0" y="132"/>
                  </a:lnTo>
                  <a:lnTo>
                    <a:pt x="0" y="149"/>
                  </a:lnTo>
                  <a:lnTo>
                    <a:pt x="0" y="158"/>
                  </a:lnTo>
                  <a:lnTo>
                    <a:pt x="0" y="167"/>
                  </a:lnTo>
                  <a:lnTo>
                    <a:pt x="0" y="176"/>
                  </a:lnTo>
                  <a:lnTo>
                    <a:pt x="0"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43" name="Freeform 1174"/>
            <p:cNvSpPr>
              <a:spLocks/>
            </p:cNvSpPr>
            <p:nvPr/>
          </p:nvSpPr>
          <p:spPr bwMode="auto">
            <a:xfrm>
              <a:off x="2044" y="3305"/>
              <a:ext cx="16" cy="106"/>
            </a:xfrm>
            <a:custGeom>
              <a:avLst/>
              <a:gdLst>
                <a:gd name="T0" fmla="*/ 8 w 16"/>
                <a:gd name="T1" fmla="*/ 0 h 106"/>
                <a:gd name="T2" fmla="*/ 8 w 16"/>
                <a:gd name="T3" fmla="*/ 9 h 106"/>
                <a:gd name="T4" fmla="*/ 8 w 16"/>
                <a:gd name="T5" fmla="*/ 26 h 106"/>
                <a:gd name="T6" fmla="*/ 8 w 16"/>
                <a:gd name="T7" fmla="*/ 35 h 106"/>
                <a:gd name="T8" fmla="*/ 0 w 16"/>
                <a:gd name="T9" fmla="*/ 35 h 106"/>
                <a:gd name="T10" fmla="*/ 0 w 16"/>
                <a:gd name="T11" fmla="*/ 44 h 106"/>
                <a:gd name="T12" fmla="*/ 0 w 16"/>
                <a:gd name="T13" fmla="*/ 62 h 106"/>
                <a:gd name="T14" fmla="*/ 8 w 16"/>
                <a:gd name="T15" fmla="*/ 70 h 106"/>
                <a:gd name="T16" fmla="*/ 8 w 16"/>
                <a:gd name="T17" fmla="*/ 79 h 106"/>
                <a:gd name="T18" fmla="*/ 16 w 16"/>
                <a:gd name="T19" fmla="*/ 88 h 106"/>
                <a:gd name="T20" fmla="*/ 16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0" y="35"/>
                  </a:lnTo>
                  <a:lnTo>
                    <a:pt x="0" y="44"/>
                  </a:lnTo>
                  <a:lnTo>
                    <a:pt x="0" y="62"/>
                  </a:lnTo>
                  <a:lnTo>
                    <a:pt x="8" y="70"/>
                  </a:lnTo>
                  <a:lnTo>
                    <a:pt x="8" y="79"/>
                  </a:lnTo>
                  <a:lnTo>
                    <a:pt x="16" y="88"/>
                  </a:lnTo>
                  <a:lnTo>
                    <a:pt x="16"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44" name="Freeform 1175"/>
            <p:cNvSpPr>
              <a:spLocks/>
            </p:cNvSpPr>
            <p:nvPr/>
          </p:nvSpPr>
          <p:spPr bwMode="auto">
            <a:xfrm>
              <a:off x="2020" y="3375"/>
              <a:ext cx="8" cy="62"/>
            </a:xfrm>
            <a:custGeom>
              <a:avLst/>
              <a:gdLst>
                <a:gd name="T0" fmla="*/ 8 w 8"/>
                <a:gd name="T1" fmla="*/ 0 h 62"/>
                <a:gd name="T2" fmla="*/ 0 w 8"/>
                <a:gd name="T3" fmla="*/ 9 h 62"/>
                <a:gd name="T4" fmla="*/ 0 w 8"/>
                <a:gd name="T5" fmla="*/ 18 h 62"/>
                <a:gd name="T6" fmla="*/ 0 w 8"/>
                <a:gd name="T7" fmla="*/ 27 h 62"/>
                <a:gd name="T8" fmla="*/ 0 w 8"/>
                <a:gd name="T9" fmla="*/ 44 h 62"/>
                <a:gd name="T10" fmla="*/ 0 w 8"/>
                <a:gd name="T11" fmla="*/ 53 h 62"/>
                <a:gd name="T12" fmla="*/ 0 w 8"/>
                <a:gd name="T13" fmla="*/ 62 h 62"/>
                <a:gd name="T14" fmla="*/ 0 60000 65536"/>
                <a:gd name="T15" fmla="*/ 0 60000 65536"/>
                <a:gd name="T16" fmla="*/ 0 60000 65536"/>
                <a:gd name="T17" fmla="*/ 0 60000 65536"/>
                <a:gd name="T18" fmla="*/ 0 60000 65536"/>
                <a:gd name="T19" fmla="*/ 0 60000 65536"/>
                <a:gd name="T20" fmla="*/ 0 60000 65536"/>
                <a:gd name="T21" fmla="*/ 0 w 8"/>
                <a:gd name="T22" fmla="*/ 0 h 62"/>
                <a:gd name="T23" fmla="*/ 8 w 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62">
                  <a:moveTo>
                    <a:pt x="8" y="0"/>
                  </a:moveTo>
                  <a:lnTo>
                    <a:pt x="0" y="9"/>
                  </a:lnTo>
                  <a:lnTo>
                    <a:pt x="0" y="18"/>
                  </a:lnTo>
                  <a:lnTo>
                    <a:pt x="0" y="27"/>
                  </a:lnTo>
                  <a:lnTo>
                    <a:pt x="0" y="44"/>
                  </a:lnTo>
                  <a:lnTo>
                    <a:pt x="0" y="53"/>
                  </a:lnTo>
                  <a:lnTo>
                    <a:pt x="0"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45" name="Freeform 1176"/>
            <p:cNvSpPr>
              <a:spLocks/>
            </p:cNvSpPr>
            <p:nvPr/>
          </p:nvSpPr>
          <p:spPr bwMode="auto">
            <a:xfrm>
              <a:off x="2060" y="3340"/>
              <a:ext cx="40" cy="79"/>
            </a:xfrm>
            <a:custGeom>
              <a:avLst/>
              <a:gdLst>
                <a:gd name="T0" fmla="*/ 8 w 40"/>
                <a:gd name="T1" fmla="*/ 0 h 79"/>
                <a:gd name="T2" fmla="*/ 0 w 40"/>
                <a:gd name="T3" fmla="*/ 9 h 79"/>
                <a:gd name="T4" fmla="*/ 8 w 40"/>
                <a:gd name="T5" fmla="*/ 18 h 79"/>
                <a:gd name="T6" fmla="*/ 8 w 40"/>
                <a:gd name="T7" fmla="*/ 35 h 79"/>
                <a:gd name="T8" fmla="*/ 24 w 40"/>
                <a:gd name="T9" fmla="*/ 35 h 79"/>
                <a:gd name="T10" fmla="*/ 32 w 40"/>
                <a:gd name="T11" fmla="*/ 44 h 79"/>
                <a:gd name="T12" fmla="*/ 40 w 40"/>
                <a:gd name="T13" fmla="*/ 53 h 79"/>
                <a:gd name="T14" fmla="*/ 40 w 40"/>
                <a:gd name="T15" fmla="*/ 62 h 79"/>
                <a:gd name="T16" fmla="*/ 4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8" y="0"/>
                  </a:moveTo>
                  <a:lnTo>
                    <a:pt x="0" y="9"/>
                  </a:lnTo>
                  <a:lnTo>
                    <a:pt x="8" y="18"/>
                  </a:lnTo>
                  <a:lnTo>
                    <a:pt x="8" y="35"/>
                  </a:lnTo>
                  <a:lnTo>
                    <a:pt x="24" y="35"/>
                  </a:lnTo>
                  <a:lnTo>
                    <a:pt x="32" y="44"/>
                  </a:lnTo>
                  <a:lnTo>
                    <a:pt x="40" y="53"/>
                  </a:lnTo>
                  <a:lnTo>
                    <a:pt x="40" y="62"/>
                  </a:lnTo>
                  <a:lnTo>
                    <a:pt x="4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46" name="Freeform 1177"/>
            <p:cNvSpPr>
              <a:spLocks/>
            </p:cNvSpPr>
            <p:nvPr/>
          </p:nvSpPr>
          <p:spPr bwMode="auto">
            <a:xfrm>
              <a:off x="2060" y="3288"/>
              <a:ext cx="64" cy="70"/>
            </a:xfrm>
            <a:custGeom>
              <a:avLst/>
              <a:gdLst>
                <a:gd name="T0" fmla="*/ 0 w 64"/>
                <a:gd name="T1" fmla="*/ 0 h 70"/>
                <a:gd name="T2" fmla="*/ 8 w 64"/>
                <a:gd name="T3" fmla="*/ 0 h 70"/>
                <a:gd name="T4" fmla="*/ 24 w 64"/>
                <a:gd name="T5" fmla="*/ 0 h 70"/>
                <a:gd name="T6" fmla="*/ 32 w 64"/>
                <a:gd name="T7" fmla="*/ 17 h 70"/>
                <a:gd name="T8" fmla="*/ 40 w 64"/>
                <a:gd name="T9" fmla="*/ 17 h 70"/>
                <a:gd name="T10" fmla="*/ 40 w 64"/>
                <a:gd name="T11" fmla="*/ 26 h 70"/>
                <a:gd name="T12" fmla="*/ 56 w 64"/>
                <a:gd name="T13" fmla="*/ 26 h 70"/>
                <a:gd name="T14" fmla="*/ 56 w 64"/>
                <a:gd name="T15" fmla="*/ 35 h 70"/>
                <a:gd name="T16" fmla="*/ 56 w 64"/>
                <a:gd name="T17" fmla="*/ 52 h 70"/>
                <a:gd name="T18" fmla="*/ 64 w 64"/>
                <a:gd name="T19" fmla="*/ 61 h 70"/>
                <a:gd name="T20" fmla="*/ 64 w 64"/>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70"/>
                <a:gd name="T35" fmla="*/ 64 w 64"/>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70">
                  <a:moveTo>
                    <a:pt x="0" y="0"/>
                  </a:moveTo>
                  <a:lnTo>
                    <a:pt x="8" y="0"/>
                  </a:lnTo>
                  <a:lnTo>
                    <a:pt x="24" y="0"/>
                  </a:lnTo>
                  <a:lnTo>
                    <a:pt x="32" y="17"/>
                  </a:lnTo>
                  <a:lnTo>
                    <a:pt x="40" y="17"/>
                  </a:lnTo>
                  <a:lnTo>
                    <a:pt x="40" y="26"/>
                  </a:lnTo>
                  <a:lnTo>
                    <a:pt x="56" y="26"/>
                  </a:lnTo>
                  <a:lnTo>
                    <a:pt x="56" y="35"/>
                  </a:lnTo>
                  <a:lnTo>
                    <a:pt x="56" y="52"/>
                  </a:lnTo>
                  <a:lnTo>
                    <a:pt x="64" y="61"/>
                  </a:lnTo>
                  <a:lnTo>
                    <a:pt x="64"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47" name="Freeform 1178"/>
            <p:cNvSpPr>
              <a:spLocks/>
            </p:cNvSpPr>
            <p:nvPr/>
          </p:nvSpPr>
          <p:spPr bwMode="auto">
            <a:xfrm>
              <a:off x="1788" y="3331"/>
              <a:ext cx="72" cy="80"/>
            </a:xfrm>
            <a:custGeom>
              <a:avLst/>
              <a:gdLst>
                <a:gd name="T0" fmla="*/ 72 w 72"/>
                <a:gd name="T1" fmla="*/ 0 h 80"/>
                <a:gd name="T2" fmla="*/ 72 w 72"/>
                <a:gd name="T3" fmla="*/ 9 h 80"/>
                <a:gd name="T4" fmla="*/ 64 w 72"/>
                <a:gd name="T5" fmla="*/ 9 h 80"/>
                <a:gd name="T6" fmla="*/ 56 w 72"/>
                <a:gd name="T7" fmla="*/ 9 h 80"/>
                <a:gd name="T8" fmla="*/ 40 w 72"/>
                <a:gd name="T9" fmla="*/ 18 h 80"/>
                <a:gd name="T10" fmla="*/ 32 w 72"/>
                <a:gd name="T11" fmla="*/ 36 h 80"/>
                <a:gd name="T12" fmla="*/ 24 w 72"/>
                <a:gd name="T13" fmla="*/ 44 h 80"/>
                <a:gd name="T14" fmla="*/ 8 w 72"/>
                <a:gd name="T15" fmla="*/ 53 h 80"/>
                <a:gd name="T16" fmla="*/ 8 w 72"/>
                <a:gd name="T17" fmla="*/ 62 h 80"/>
                <a:gd name="T18" fmla="*/ 8 w 72"/>
                <a:gd name="T19" fmla="*/ 80 h 80"/>
                <a:gd name="T20" fmla="*/ 0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72" y="0"/>
                  </a:moveTo>
                  <a:lnTo>
                    <a:pt x="72" y="9"/>
                  </a:lnTo>
                  <a:lnTo>
                    <a:pt x="64" y="9"/>
                  </a:lnTo>
                  <a:lnTo>
                    <a:pt x="56" y="9"/>
                  </a:lnTo>
                  <a:lnTo>
                    <a:pt x="40" y="18"/>
                  </a:lnTo>
                  <a:lnTo>
                    <a:pt x="32" y="36"/>
                  </a:lnTo>
                  <a:lnTo>
                    <a:pt x="24" y="44"/>
                  </a:lnTo>
                  <a:lnTo>
                    <a:pt x="8" y="53"/>
                  </a:lnTo>
                  <a:lnTo>
                    <a:pt x="8" y="62"/>
                  </a:lnTo>
                  <a:lnTo>
                    <a:pt x="8" y="80"/>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48" name="Freeform 1179"/>
            <p:cNvSpPr>
              <a:spLocks/>
            </p:cNvSpPr>
            <p:nvPr/>
          </p:nvSpPr>
          <p:spPr bwMode="auto">
            <a:xfrm>
              <a:off x="1860" y="3323"/>
              <a:ext cx="40" cy="105"/>
            </a:xfrm>
            <a:custGeom>
              <a:avLst/>
              <a:gdLst>
                <a:gd name="T0" fmla="*/ 0 w 40"/>
                <a:gd name="T1" fmla="*/ 0 h 105"/>
                <a:gd name="T2" fmla="*/ 8 w 40"/>
                <a:gd name="T3" fmla="*/ 17 h 105"/>
                <a:gd name="T4" fmla="*/ 8 w 40"/>
                <a:gd name="T5" fmla="*/ 26 h 105"/>
                <a:gd name="T6" fmla="*/ 8 w 40"/>
                <a:gd name="T7" fmla="*/ 35 h 105"/>
                <a:gd name="T8" fmla="*/ 24 w 40"/>
                <a:gd name="T9" fmla="*/ 35 h 105"/>
                <a:gd name="T10" fmla="*/ 24 w 40"/>
                <a:gd name="T11" fmla="*/ 52 h 105"/>
                <a:gd name="T12" fmla="*/ 32 w 40"/>
                <a:gd name="T13" fmla="*/ 61 h 105"/>
                <a:gd name="T14" fmla="*/ 40 w 40"/>
                <a:gd name="T15" fmla="*/ 70 h 105"/>
                <a:gd name="T16" fmla="*/ 40 w 40"/>
                <a:gd name="T17" fmla="*/ 79 h 105"/>
                <a:gd name="T18" fmla="*/ 40 w 40"/>
                <a:gd name="T19" fmla="*/ 96 h 105"/>
                <a:gd name="T20" fmla="*/ 4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0" y="0"/>
                  </a:moveTo>
                  <a:lnTo>
                    <a:pt x="8" y="17"/>
                  </a:lnTo>
                  <a:lnTo>
                    <a:pt x="8" y="26"/>
                  </a:lnTo>
                  <a:lnTo>
                    <a:pt x="8" y="35"/>
                  </a:lnTo>
                  <a:lnTo>
                    <a:pt x="24" y="35"/>
                  </a:lnTo>
                  <a:lnTo>
                    <a:pt x="24" y="52"/>
                  </a:lnTo>
                  <a:lnTo>
                    <a:pt x="32" y="61"/>
                  </a:lnTo>
                  <a:lnTo>
                    <a:pt x="40" y="70"/>
                  </a:lnTo>
                  <a:lnTo>
                    <a:pt x="40" y="79"/>
                  </a:lnTo>
                  <a:lnTo>
                    <a:pt x="40" y="96"/>
                  </a:lnTo>
                  <a:lnTo>
                    <a:pt x="4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49" name="Freeform 1180"/>
            <p:cNvSpPr>
              <a:spLocks/>
            </p:cNvSpPr>
            <p:nvPr/>
          </p:nvSpPr>
          <p:spPr bwMode="auto">
            <a:xfrm>
              <a:off x="1796" y="3411"/>
              <a:ext cx="48" cy="70"/>
            </a:xfrm>
            <a:custGeom>
              <a:avLst/>
              <a:gdLst>
                <a:gd name="T0" fmla="*/ 48 w 48"/>
                <a:gd name="T1" fmla="*/ 0 h 70"/>
                <a:gd name="T2" fmla="*/ 48 w 48"/>
                <a:gd name="T3" fmla="*/ 8 h 70"/>
                <a:gd name="T4" fmla="*/ 32 w 48"/>
                <a:gd name="T5" fmla="*/ 8 h 70"/>
                <a:gd name="T6" fmla="*/ 24 w 48"/>
                <a:gd name="T7" fmla="*/ 17 h 70"/>
                <a:gd name="T8" fmla="*/ 16 w 48"/>
                <a:gd name="T9" fmla="*/ 17 h 70"/>
                <a:gd name="T10" fmla="*/ 16 w 48"/>
                <a:gd name="T11" fmla="*/ 35 h 70"/>
                <a:gd name="T12" fmla="*/ 0 w 48"/>
                <a:gd name="T13" fmla="*/ 44 h 70"/>
                <a:gd name="T14" fmla="*/ 0 w 48"/>
                <a:gd name="T15" fmla="*/ 52 h 70"/>
                <a:gd name="T16" fmla="*/ 0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48" y="0"/>
                  </a:moveTo>
                  <a:lnTo>
                    <a:pt x="48" y="8"/>
                  </a:lnTo>
                  <a:lnTo>
                    <a:pt x="32" y="8"/>
                  </a:lnTo>
                  <a:lnTo>
                    <a:pt x="24" y="17"/>
                  </a:lnTo>
                  <a:lnTo>
                    <a:pt x="16" y="17"/>
                  </a:lnTo>
                  <a:lnTo>
                    <a:pt x="16" y="35"/>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50" name="Freeform 1181"/>
            <p:cNvSpPr>
              <a:spLocks/>
            </p:cNvSpPr>
            <p:nvPr/>
          </p:nvSpPr>
          <p:spPr bwMode="auto">
            <a:xfrm>
              <a:off x="1908" y="3419"/>
              <a:ext cx="24" cy="71"/>
            </a:xfrm>
            <a:custGeom>
              <a:avLst/>
              <a:gdLst>
                <a:gd name="T0" fmla="*/ 24 w 24"/>
                <a:gd name="T1" fmla="*/ 0 h 71"/>
                <a:gd name="T2" fmla="*/ 24 w 24"/>
                <a:gd name="T3" fmla="*/ 9 h 71"/>
                <a:gd name="T4" fmla="*/ 16 w 24"/>
                <a:gd name="T5" fmla="*/ 27 h 71"/>
                <a:gd name="T6" fmla="*/ 8 w 24"/>
                <a:gd name="T7" fmla="*/ 36 h 71"/>
                <a:gd name="T8" fmla="*/ 8 w 24"/>
                <a:gd name="T9" fmla="*/ 44 h 71"/>
                <a:gd name="T10" fmla="*/ 8 w 24"/>
                <a:gd name="T11" fmla="*/ 62 h 71"/>
                <a:gd name="T12" fmla="*/ 0 w 24"/>
                <a:gd name="T13" fmla="*/ 62 h 71"/>
                <a:gd name="T14" fmla="*/ 0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24" y="0"/>
                  </a:moveTo>
                  <a:lnTo>
                    <a:pt x="24" y="9"/>
                  </a:lnTo>
                  <a:lnTo>
                    <a:pt x="16" y="27"/>
                  </a:lnTo>
                  <a:lnTo>
                    <a:pt x="8" y="36"/>
                  </a:lnTo>
                  <a:lnTo>
                    <a:pt x="8" y="44"/>
                  </a:lnTo>
                  <a:lnTo>
                    <a:pt x="8" y="62"/>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51" name="Freeform 1182"/>
            <p:cNvSpPr>
              <a:spLocks/>
            </p:cNvSpPr>
            <p:nvPr/>
          </p:nvSpPr>
          <p:spPr bwMode="auto">
            <a:xfrm>
              <a:off x="2012" y="3419"/>
              <a:ext cx="48" cy="71"/>
            </a:xfrm>
            <a:custGeom>
              <a:avLst/>
              <a:gdLst>
                <a:gd name="T0" fmla="*/ 0 w 48"/>
                <a:gd name="T1" fmla="*/ 0 h 71"/>
                <a:gd name="T2" fmla="*/ 8 w 48"/>
                <a:gd name="T3" fmla="*/ 9 h 71"/>
                <a:gd name="T4" fmla="*/ 16 w 48"/>
                <a:gd name="T5" fmla="*/ 27 h 71"/>
                <a:gd name="T6" fmla="*/ 32 w 48"/>
                <a:gd name="T7" fmla="*/ 36 h 71"/>
                <a:gd name="T8" fmla="*/ 40 w 48"/>
                <a:gd name="T9" fmla="*/ 44 h 71"/>
                <a:gd name="T10" fmla="*/ 48 w 48"/>
                <a:gd name="T11" fmla="*/ 44 h 71"/>
                <a:gd name="T12" fmla="*/ 48 w 48"/>
                <a:gd name="T13" fmla="*/ 62 h 71"/>
                <a:gd name="T14" fmla="*/ 48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0" y="0"/>
                  </a:moveTo>
                  <a:lnTo>
                    <a:pt x="8" y="9"/>
                  </a:lnTo>
                  <a:lnTo>
                    <a:pt x="16" y="27"/>
                  </a:lnTo>
                  <a:lnTo>
                    <a:pt x="32" y="36"/>
                  </a:lnTo>
                  <a:lnTo>
                    <a:pt x="40" y="44"/>
                  </a:lnTo>
                  <a:lnTo>
                    <a:pt x="48" y="44"/>
                  </a:lnTo>
                  <a:lnTo>
                    <a:pt x="48" y="62"/>
                  </a:lnTo>
                  <a:lnTo>
                    <a:pt x="48"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52" name="Freeform 1183"/>
            <p:cNvSpPr>
              <a:spLocks/>
            </p:cNvSpPr>
            <p:nvPr/>
          </p:nvSpPr>
          <p:spPr bwMode="auto">
            <a:xfrm>
              <a:off x="1980" y="3367"/>
              <a:ext cx="72" cy="123"/>
            </a:xfrm>
            <a:custGeom>
              <a:avLst/>
              <a:gdLst>
                <a:gd name="T0" fmla="*/ 64 w 72"/>
                <a:gd name="T1" fmla="*/ 0 h 123"/>
                <a:gd name="T2" fmla="*/ 72 w 72"/>
                <a:gd name="T3" fmla="*/ 8 h 123"/>
                <a:gd name="T4" fmla="*/ 64 w 72"/>
                <a:gd name="T5" fmla="*/ 17 h 123"/>
                <a:gd name="T6" fmla="*/ 64 w 72"/>
                <a:gd name="T7" fmla="*/ 26 h 123"/>
                <a:gd name="T8" fmla="*/ 48 w 72"/>
                <a:gd name="T9" fmla="*/ 44 h 123"/>
                <a:gd name="T10" fmla="*/ 40 w 72"/>
                <a:gd name="T11" fmla="*/ 52 h 123"/>
                <a:gd name="T12" fmla="*/ 32 w 72"/>
                <a:gd name="T13" fmla="*/ 61 h 123"/>
                <a:gd name="T14" fmla="*/ 16 w 72"/>
                <a:gd name="T15" fmla="*/ 79 h 123"/>
                <a:gd name="T16" fmla="*/ 8 w 72"/>
                <a:gd name="T17" fmla="*/ 88 h 123"/>
                <a:gd name="T18" fmla="*/ 0 w 72"/>
                <a:gd name="T19" fmla="*/ 96 h 123"/>
                <a:gd name="T20" fmla="*/ 0 w 72"/>
                <a:gd name="T21" fmla="*/ 114 h 123"/>
                <a:gd name="T22" fmla="*/ 0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64" y="0"/>
                  </a:moveTo>
                  <a:lnTo>
                    <a:pt x="72" y="8"/>
                  </a:lnTo>
                  <a:lnTo>
                    <a:pt x="64" y="17"/>
                  </a:lnTo>
                  <a:lnTo>
                    <a:pt x="64" y="26"/>
                  </a:lnTo>
                  <a:lnTo>
                    <a:pt x="48" y="44"/>
                  </a:lnTo>
                  <a:lnTo>
                    <a:pt x="40" y="52"/>
                  </a:lnTo>
                  <a:lnTo>
                    <a:pt x="32" y="61"/>
                  </a:lnTo>
                  <a:lnTo>
                    <a:pt x="16" y="79"/>
                  </a:lnTo>
                  <a:lnTo>
                    <a:pt x="8" y="88"/>
                  </a:lnTo>
                  <a:lnTo>
                    <a:pt x="0" y="96"/>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53" name="Freeform 1184"/>
            <p:cNvSpPr>
              <a:spLocks/>
            </p:cNvSpPr>
            <p:nvPr/>
          </p:nvSpPr>
          <p:spPr bwMode="auto">
            <a:xfrm>
              <a:off x="2092" y="3331"/>
              <a:ext cx="16" cy="115"/>
            </a:xfrm>
            <a:custGeom>
              <a:avLst/>
              <a:gdLst>
                <a:gd name="T0" fmla="*/ 16 w 16"/>
                <a:gd name="T1" fmla="*/ 0 h 115"/>
                <a:gd name="T2" fmla="*/ 0 w 16"/>
                <a:gd name="T3" fmla="*/ 18 h 115"/>
                <a:gd name="T4" fmla="*/ 0 w 16"/>
                <a:gd name="T5" fmla="*/ 36 h 115"/>
                <a:gd name="T6" fmla="*/ 0 w 16"/>
                <a:gd name="T7" fmla="*/ 44 h 115"/>
                <a:gd name="T8" fmla="*/ 0 w 16"/>
                <a:gd name="T9" fmla="*/ 53 h 115"/>
                <a:gd name="T10" fmla="*/ 16 w 16"/>
                <a:gd name="T11" fmla="*/ 62 h 115"/>
                <a:gd name="T12" fmla="*/ 16 w 16"/>
                <a:gd name="T13" fmla="*/ 80 h 115"/>
                <a:gd name="T14" fmla="*/ 16 w 16"/>
                <a:gd name="T15" fmla="*/ 88 h 115"/>
                <a:gd name="T16" fmla="*/ 16 w 16"/>
                <a:gd name="T17" fmla="*/ 97 h 115"/>
                <a:gd name="T18" fmla="*/ 16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16" y="0"/>
                  </a:moveTo>
                  <a:lnTo>
                    <a:pt x="0" y="18"/>
                  </a:lnTo>
                  <a:lnTo>
                    <a:pt x="0" y="36"/>
                  </a:lnTo>
                  <a:lnTo>
                    <a:pt x="0" y="44"/>
                  </a:lnTo>
                  <a:lnTo>
                    <a:pt x="0" y="53"/>
                  </a:lnTo>
                  <a:lnTo>
                    <a:pt x="16" y="62"/>
                  </a:lnTo>
                  <a:lnTo>
                    <a:pt x="16" y="80"/>
                  </a:lnTo>
                  <a:lnTo>
                    <a:pt x="16" y="88"/>
                  </a:lnTo>
                  <a:lnTo>
                    <a:pt x="16" y="97"/>
                  </a:lnTo>
                  <a:lnTo>
                    <a:pt x="1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54" name="Freeform 1185"/>
            <p:cNvSpPr>
              <a:spLocks/>
            </p:cNvSpPr>
            <p:nvPr/>
          </p:nvSpPr>
          <p:spPr bwMode="auto">
            <a:xfrm>
              <a:off x="2076" y="3393"/>
              <a:ext cx="8" cy="97"/>
            </a:xfrm>
            <a:custGeom>
              <a:avLst/>
              <a:gdLst>
                <a:gd name="T0" fmla="*/ 8 w 8"/>
                <a:gd name="T1" fmla="*/ 0 h 97"/>
                <a:gd name="T2" fmla="*/ 8 w 8"/>
                <a:gd name="T3" fmla="*/ 18 h 97"/>
                <a:gd name="T4" fmla="*/ 0 w 8"/>
                <a:gd name="T5" fmla="*/ 26 h 97"/>
                <a:gd name="T6" fmla="*/ 0 w 8"/>
                <a:gd name="T7" fmla="*/ 35 h 97"/>
                <a:gd name="T8" fmla="*/ 0 w 8"/>
                <a:gd name="T9" fmla="*/ 53 h 97"/>
                <a:gd name="T10" fmla="*/ 0 w 8"/>
                <a:gd name="T11" fmla="*/ 62 h 97"/>
                <a:gd name="T12" fmla="*/ 0 w 8"/>
                <a:gd name="T13" fmla="*/ 70 h 97"/>
                <a:gd name="T14" fmla="*/ 0 w 8"/>
                <a:gd name="T15" fmla="*/ 88 h 97"/>
                <a:gd name="T16" fmla="*/ 8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8" y="0"/>
                  </a:moveTo>
                  <a:lnTo>
                    <a:pt x="8" y="18"/>
                  </a:lnTo>
                  <a:lnTo>
                    <a:pt x="0" y="26"/>
                  </a:lnTo>
                  <a:lnTo>
                    <a:pt x="0" y="35"/>
                  </a:lnTo>
                  <a:lnTo>
                    <a:pt x="0" y="53"/>
                  </a:lnTo>
                  <a:lnTo>
                    <a:pt x="0" y="62"/>
                  </a:lnTo>
                  <a:lnTo>
                    <a:pt x="0" y="70"/>
                  </a:lnTo>
                  <a:lnTo>
                    <a:pt x="0" y="88"/>
                  </a:lnTo>
                  <a:lnTo>
                    <a:pt x="8"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55" name="Freeform 1186"/>
            <p:cNvSpPr>
              <a:spLocks/>
            </p:cNvSpPr>
            <p:nvPr/>
          </p:nvSpPr>
          <p:spPr bwMode="auto">
            <a:xfrm>
              <a:off x="2108" y="3411"/>
              <a:ext cx="40" cy="70"/>
            </a:xfrm>
            <a:custGeom>
              <a:avLst/>
              <a:gdLst>
                <a:gd name="T0" fmla="*/ 0 w 40"/>
                <a:gd name="T1" fmla="*/ 0 h 70"/>
                <a:gd name="T2" fmla="*/ 8 w 40"/>
                <a:gd name="T3" fmla="*/ 8 h 70"/>
                <a:gd name="T4" fmla="*/ 8 w 40"/>
                <a:gd name="T5" fmla="*/ 17 h 70"/>
                <a:gd name="T6" fmla="*/ 16 w 40"/>
                <a:gd name="T7" fmla="*/ 35 h 70"/>
                <a:gd name="T8" fmla="*/ 24 w 40"/>
                <a:gd name="T9" fmla="*/ 35 h 70"/>
                <a:gd name="T10" fmla="*/ 24 w 40"/>
                <a:gd name="T11" fmla="*/ 44 h 70"/>
                <a:gd name="T12" fmla="*/ 40 w 40"/>
                <a:gd name="T13" fmla="*/ 44 h 70"/>
                <a:gd name="T14" fmla="*/ 40 w 40"/>
                <a:gd name="T15" fmla="*/ 52 h 70"/>
                <a:gd name="T16" fmla="*/ 4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0" y="0"/>
                  </a:moveTo>
                  <a:lnTo>
                    <a:pt x="8" y="8"/>
                  </a:lnTo>
                  <a:lnTo>
                    <a:pt x="8" y="17"/>
                  </a:lnTo>
                  <a:lnTo>
                    <a:pt x="16" y="35"/>
                  </a:lnTo>
                  <a:lnTo>
                    <a:pt x="24" y="35"/>
                  </a:lnTo>
                  <a:lnTo>
                    <a:pt x="24" y="44"/>
                  </a:lnTo>
                  <a:lnTo>
                    <a:pt x="40" y="44"/>
                  </a:lnTo>
                  <a:lnTo>
                    <a:pt x="40" y="52"/>
                  </a:lnTo>
                  <a:lnTo>
                    <a:pt x="4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56" name="Freeform 1187"/>
            <p:cNvSpPr>
              <a:spLocks/>
            </p:cNvSpPr>
            <p:nvPr/>
          </p:nvSpPr>
          <p:spPr bwMode="auto">
            <a:xfrm>
              <a:off x="1924" y="3419"/>
              <a:ext cx="56" cy="115"/>
            </a:xfrm>
            <a:custGeom>
              <a:avLst/>
              <a:gdLst>
                <a:gd name="T0" fmla="*/ 56 w 56"/>
                <a:gd name="T1" fmla="*/ 0 h 115"/>
                <a:gd name="T2" fmla="*/ 32 w 56"/>
                <a:gd name="T3" fmla="*/ 27 h 115"/>
                <a:gd name="T4" fmla="*/ 24 w 56"/>
                <a:gd name="T5" fmla="*/ 36 h 115"/>
                <a:gd name="T6" fmla="*/ 24 w 56"/>
                <a:gd name="T7" fmla="*/ 44 h 115"/>
                <a:gd name="T8" fmla="*/ 24 w 56"/>
                <a:gd name="T9" fmla="*/ 62 h 115"/>
                <a:gd name="T10" fmla="*/ 8 w 56"/>
                <a:gd name="T11" fmla="*/ 71 h 115"/>
                <a:gd name="T12" fmla="*/ 8 w 56"/>
                <a:gd name="T13" fmla="*/ 79 h 115"/>
                <a:gd name="T14" fmla="*/ 8 w 56"/>
                <a:gd name="T15" fmla="*/ 88 h 115"/>
                <a:gd name="T16" fmla="*/ 0 w 56"/>
                <a:gd name="T17" fmla="*/ 106 h 115"/>
                <a:gd name="T18" fmla="*/ 0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56" y="0"/>
                  </a:moveTo>
                  <a:lnTo>
                    <a:pt x="32" y="27"/>
                  </a:lnTo>
                  <a:lnTo>
                    <a:pt x="24" y="36"/>
                  </a:lnTo>
                  <a:lnTo>
                    <a:pt x="24" y="44"/>
                  </a:lnTo>
                  <a:lnTo>
                    <a:pt x="24" y="62"/>
                  </a:lnTo>
                  <a:lnTo>
                    <a:pt x="8" y="71"/>
                  </a:lnTo>
                  <a:lnTo>
                    <a:pt x="8" y="79"/>
                  </a:lnTo>
                  <a:lnTo>
                    <a:pt x="8" y="88"/>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57" name="Freeform 1188"/>
            <p:cNvSpPr>
              <a:spLocks/>
            </p:cNvSpPr>
            <p:nvPr/>
          </p:nvSpPr>
          <p:spPr bwMode="auto">
            <a:xfrm>
              <a:off x="1796" y="3455"/>
              <a:ext cx="48" cy="79"/>
            </a:xfrm>
            <a:custGeom>
              <a:avLst/>
              <a:gdLst>
                <a:gd name="T0" fmla="*/ 0 w 48"/>
                <a:gd name="T1" fmla="*/ 0 h 79"/>
                <a:gd name="T2" fmla="*/ 16 w 48"/>
                <a:gd name="T3" fmla="*/ 8 h 79"/>
                <a:gd name="T4" fmla="*/ 24 w 48"/>
                <a:gd name="T5" fmla="*/ 26 h 79"/>
                <a:gd name="T6" fmla="*/ 32 w 48"/>
                <a:gd name="T7" fmla="*/ 35 h 79"/>
                <a:gd name="T8" fmla="*/ 48 w 48"/>
                <a:gd name="T9" fmla="*/ 35 h 79"/>
                <a:gd name="T10" fmla="*/ 48 w 48"/>
                <a:gd name="T11" fmla="*/ 43 h 79"/>
                <a:gd name="T12" fmla="*/ 48 w 48"/>
                <a:gd name="T13" fmla="*/ 52 h 79"/>
                <a:gd name="T14" fmla="*/ 48 w 48"/>
                <a:gd name="T15" fmla="*/ 70 h 79"/>
                <a:gd name="T16" fmla="*/ 48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0" y="0"/>
                  </a:moveTo>
                  <a:lnTo>
                    <a:pt x="16" y="8"/>
                  </a:lnTo>
                  <a:lnTo>
                    <a:pt x="24" y="26"/>
                  </a:lnTo>
                  <a:lnTo>
                    <a:pt x="32" y="35"/>
                  </a:lnTo>
                  <a:lnTo>
                    <a:pt x="48" y="35"/>
                  </a:lnTo>
                  <a:lnTo>
                    <a:pt x="48" y="43"/>
                  </a:lnTo>
                  <a:lnTo>
                    <a:pt x="48" y="52"/>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58" name="Freeform 1189"/>
            <p:cNvSpPr>
              <a:spLocks/>
            </p:cNvSpPr>
            <p:nvPr/>
          </p:nvSpPr>
          <p:spPr bwMode="auto">
            <a:xfrm>
              <a:off x="1948" y="3481"/>
              <a:ext cx="48" cy="79"/>
            </a:xfrm>
            <a:custGeom>
              <a:avLst/>
              <a:gdLst>
                <a:gd name="T0" fmla="*/ 0 w 48"/>
                <a:gd name="T1" fmla="*/ 0 h 79"/>
                <a:gd name="T2" fmla="*/ 0 w 48"/>
                <a:gd name="T3" fmla="*/ 9 h 79"/>
                <a:gd name="T4" fmla="*/ 8 w 48"/>
                <a:gd name="T5" fmla="*/ 9 h 79"/>
                <a:gd name="T6" fmla="*/ 8 w 48"/>
                <a:gd name="T7" fmla="*/ 17 h 79"/>
                <a:gd name="T8" fmla="*/ 16 w 48"/>
                <a:gd name="T9" fmla="*/ 17 h 79"/>
                <a:gd name="T10" fmla="*/ 16 w 48"/>
                <a:gd name="T11" fmla="*/ 26 h 79"/>
                <a:gd name="T12" fmla="*/ 32 w 48"/>
                <a:gd name="T13" fmla="*/ 26 h 79"/>
                <a:gd name="T14" fmla="*/ 32 w 48"/>
                <a:gd name="T15" fmla="*/ 44 h 79"/>
                <a:gd name="T16" fmla="*/ 40 w 48"/>
                <a:gd name="T17" fmla="*/ 44 h 79"/>
                <a:gd name="T18" fmla="*/ 40 w 48"/>
                <a:gd name="T19" fmla="*/ 53 h 79"/>
                <a:gd name="T20" fmla="*/ 48 w 48"/>
                <a:gd name="T21" fmla="*/ 61 h 79"/>
                <a:gd name="T22" fmla="*/ 40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0" y="0"/>
                  </a:moveTo>
                  <a:lnTo>
                    <a:pt x="0" y="9"/>
                  </a:lnTo>
                  <a:lnTo>
                    <a:pt x="8" y="9"/>
                  </a:lnTo>
                  <a:lnTo>
                    <a:pt x="8" y="17"/>
                  </a:lnTo>
                  <a:lnTo>
                    <a:pt x="16" y="17"/>
                  </a:lnTo>
                  <a:lnTo>
                    <a:pt x="16" y="26"/>
                  </a:lnTo>
                  <a:lnTo>
                    <a:pt x="32" y="26"/>
                  </a:lnTo>
                  <a:lnTo>
                    <a:pt x="32" y="44"/>
                  </a:lnTo>
                  <a:lnTo>
                    <a:pt x="40" y="44"/>
                  </a:lnTo>
                  <a:lnTo>
                    <a:pt x="40" y="53"/>
                  </a:lnTo>
                  <a:lnTo>
                    <a:pt x="48" y="61"/>
                  </a:lnTo>
                  <a:lnTo>
                    <a:pt x="4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59" name="Freeform 1190"/>
            <p:cNvSpPr>
              <a:spLocks/>
            </p:cNvSpPr>
            <p:nvPr/>
          </p:nvSpPr>
          <p:spPr bwMode="auto">
            <a:xfrm>
              <a:off x="2028" y="3455"/>
              <a:ext cx="16" cy="114"/>
            </a:xfrm>
            <a:custGeom>
              <a:avLst/>
              <a:gdLst>
                <a:gd name="T0" fmla="*/ 16 w 16"/>
                <a:gd name="T1" fmla="*/ 0 h 114"/>
                <a:gd name="T2" fmla="*/ 16 w 16"/>
                <a:gd name="T3" fmla="*/ 26 h 114"/>
                <a:gd name="T4" fmla="*/ 16 w 16"/>
                <a:gd name="T5" fmla="*/ 35 h 114"/>
                <a:gd name="T6" fmla="*/ 16 w 16"/>
                <a:gd name="T7" fmla="*/ 43 h 114"/>
                <a:gd name="T8" fmla="*/ 16 w 16"/>
                <a:gd name="T9" fmla="*/ 52 h 114"/>
                <a:gd name="T10" fmla="*/ 16 w 16"/>
                <a:gd name="T11" fmla="*/ 70 h 114"/>
                <a:gd name="T12" fmla="*/ 0 w 16"/>
                <a:gd name="T13" fmla="*/ 79 h 114"/>
                <a:gd name="T14" fmla="*/ 0 w 16"/>
                <a:gd name="T15" fmla="*/ 87 h 114"/>
                <a:gd name="T16" fmla="*/ 0 w 16"/>
                <a:gd name="T17" fmla="*/ 105 h 114"/>
                <a:gd name="T18" fmla="*/ 0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16" y="0"/>
                  </a:moveTo>
                  <a:lnTo>
                    <a:pt x="16" y="26"/>
                  </a:lnTo>
                  <a:lnTo>
                    <a:pt x="16" y="35"/>
                  </a:lnTo>
                  <a:lnTo>
                    <a:pt x="16" y="43"/>
                  </a:lnTo>
                  <a:lnTo>
                    <a:pt x="16" y="52"/>
                  </a:lnTo>
                  <a:lnTo>
                    <a:pt x="16" y="70"/>
                  </a:lnTo>
                  <a:lnTo>
                    <a:pt x="0" y="79"/>
                  </a:lnTo>
                  <a:lnTo>
                    <a:pt x="0" y="87"/>
                  </a:lnTo>
                  <a:lnTo>
                    <a:pt x="0" y="105"/>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60" name="Freeform 1191"/>
            <p:cNvSpPr>
              <a:spLocks/>
            </p:cNvSpPr>
            <p:nvPr/>
          </p:nvSpPr>
          <p:spPr bwMode="auto">
            <a:xfrm>
              <a:off x="2076" y="3463"/>
              <a:ext cx="32" cy="79"/>
            </a:xfrm>
            <a:custGeom>
              <a:avLst/>
              <a:gdLst>
                <a:gd name="T0" fmla="*/ 0 w 32"/>
                <a:gd name="T1" fmla="*/ 0 h 79"/>
                <a:gd name="T2" fmla="*/ 0 w 32"/>
                <a:gd name="T3" fmla="*/ 18 h 79"/>
                <a:gd name="T4" fmla="*/ 8 w 32"/>
                <a:gd name="T5" fmla="*/ 27 h 79"/>
                <a:gd name="T6" fmla="*/ 16 w 32"/>
                <a:gd name="T7" fmla="*/ 27 h 79"/>
                <a:gd name="T8" fmla="*/ 16 w 32"/>
                <a:gd name="T9" fmla="*/ 35 h 79"/>
                <a:gd name="T10" fmla="*/ 32 w 32"/>
                <a:gd name="T11" fmla="*/ 44 h 79"/>
                <a:gd name="T12" fmla="*/ 32 w 32"/>
                <a:gd name="T13" fmla="*/ 62 h 79"/>
                <a:gd name="T14" fmla="*/ 32 w 32"/>
                <a:gd name="T15" fmla="*/ 71 h 79"/>
                <a:gd name="T16" fmla="*/ 32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0" y="0"/>
                  </a:moveTo>
                  <a:lnTo>
                    <a:pt x="0" y="18"/>
                  </a:lnTo>
                  <a:lnTo>
                    <a:pt x="8" y="27"/>
                  </a:lnTo>
                  <a:lnTo>
                    <a:pt x="16" y="27"/>
                  </a:lnTo>
                  <a:lnTo>
                    <a:pt x="16" y="35"/>
                  </a:lnTo>
                  <a:lnTo>
                    <a:pt x="32" y="44"/>
                  </a:lnTo>
                  <a:lnTo>
                    <a:pt x="32" y="62"/>
                  </a:lnTo>
                  <a:lnTo>
                    <a:pt x="32" y="71"/>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61" name="Freeform 1192"/>
            <p:cNvSpPr>
              <a:spLocks/>
            </p:cNvSpPr>
            <p:nvPr/>
          </p:nvSpPr>
          <p:spPr bwMode="auto">
            <a:xfrm>
              <a:off x="2124" y="3446"/>
              <a:ext cx="24" cy="149"/>
            </a:xfrm>
            <a:custGeom>
              <a:avLst/>
              <a:gdLst>
                <a:gd name="T0" fmla="*/ 0 w 24"/>
                <a:gd name="T1" fmla="*/ 0 h 149"/>
                <a:gd name="T2" fmla="*/ 0 w 24"/>
                <a:gd name="T3" fmla="*/ 9 h 149"/>
                <a:gd name="T4" fmla="*/ 0 w 24"/>
                <a:gd name="T5" fmla="*/ 35 h 149"/>
                <a:gd name="T6" fmla="*/ 0 w 24"/>
                <a:gd name="T7" fmla="*/ 44 h 149"/>
                <a:gd name="T8" fmla="*/ 0 w 24"/>
                <a:gd name="T9" fmla="*/ 52 h 149"/>
                <a:gd name="T10" fmla="*/ 8 w 24"/>
                <a:gd name="T11" fmla="*/ 61 h 149"/>
                <a:gd name="T12" fmla="*/ 8 w 24"/>
                <a:gd name="T13" fmla="*/ 88 h 149"/>
                <a:gd name="T14" fmla="*/ 24 w 24"/>
                <a:gd name="T15" fmla="*/ 96 h 149"/>
                <a:gd name="T16" fmla="*/ 24 w 24"/>
                <a:gd name="T17" fmla="*/ 114 h 149"/>
                <a:gd name="T18" fmla="*/ 24 w 24"/>
                <a:gd name="T19" fmla="*/ 123 h 149"/>
                <a:gd name="T20" fmla="*/ 24 w 24"/>
                <a:gd name="T21" fmla="*/ 132 h 149"/>
                <a:gd name="T22" fmla="*/ 8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0" y="0"/>
                  </a:moveTo>
                  <a:lnTo>
                    <a:pt x="0" y="9"/>
                  </a:lnTo>
                  <a:lnTo>
                    <a:pt x="0" y="35"/>
                  </a:lnTo>
                  <a:lnTo>
                    <a:pt x="0" y="44"/>
                  </a:lnTo>
                  <a:lnTo>
                    <a:pt x="0" y="52"/>
                  </a:lnTo>
                  <a:lnTo>
                    <a:pt x="8" y="61"/>
                  </a:lnTo>
                  <a:lnTo>
                    <a:pt x="8" y="88"/>
                  </a:lnTo>
                  <a:lnTo>
                    <a:pt x="24" y="96"/>
                  </a:lnTo>
                  <a:lnTo>
                    <a:pt x="24" y="114"/>
                  </a:lnTo>
                  <a:lnTo>
                    <a:pt x="24" y="123"/>
                  </a:lnTo>
                  <a:lnTo>
                    <a:pt x="24" y="132"/>
                  </a:lnTo>
                  <a:lnTo>
                    <a:pt x="8"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62" name="Freeform 1193"/>
            <p:cNvSpPr>
              <a:spLocks/>
            </p:cNvSpPr>
            <p:nvPr/>
          </p:nvSpPr>
          <p:spPr bwMode="auto">
            <a:xfrm>
              <a:off x="2108" y="3384"/>
              <a:ext cx="72" cy="114"/>
            </a:xfrm>
            <a:custGeom>
              <a:avLst/>
              <a:gdLst>
                <a:gd name="T0" fmla="*/ 0 w 72"/>
                <a:gd name="T1" fmla="*/ 0 h 114"/>
                <a:gd name="T2" fmla="*/ 8 w 72"/>
                <a:gd name="T3" fmla="*/ 9 h 114"/>
                <a:gd name="T4" fmla="*/ 16 w 72"/>
                <a:gd name="T5" fmla="*/ 27 h 114"/>
                <a:gd name="T6" fmla="*/ 24 w 72"/>
                <a:gd name="T7" fmla="*/ 27 h 114"/>
                <a:gd name="T8" fmla="*/ 40 w 72"/>
                <a:gd name="T9" fmla="*/ 35 h 114"/>
                <a:gd name="T10" fmla="*/ 48 w 72"/>
                <a:gd name="T11" fmla="*/ 44 h 114"/>
                <a:gd name="T12" fmla="*/ 56 w 72"/>
                <a:gd name="T13" fmla="*/ 62 h 114"/>
                <a:gd name="T14" fmla="*/ 56 w 72"/>
                <a:gd name="T15" fmla="*/ 71 h 114"/>
                <a:gd name="T16" fmla="*/ 56 w 72"/>
                <a:gd name="T17" fmla="*/ 79 h 114"/>
                <a:gd name="T18" fmla="*/ 56 w 72"/>
                <a:gd name="T19" fmla="*/ 97 h 114"/>
                <a:gd name="T20" fmla="*/ 72 w 72"/>
                <a:gd name="T21" fmla="*/ 106 h 114"/>
                <a:gd name="T22" fmla="*/ 72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0" y="0"/>
                  </a:moveTo>
                  <a:lnTo>
                    <a:pt x="8" y="9"/>
                  </a:lnTo>
                  <a:lnTo>
                    <a:pt x="16" y="27"/>
                  </a:lnTo>
                  <a:lnTo>
                    <a:pt x="24" y="27"/>
                  </a:lnTo>
                  <a:lnTo>
                    <a:pt x="40" y="35"/>
                  </a:lnTo>
                  <a:lnTo>
                    <a:pt x="48" y="44"/>
                  </a:lnTo>
                  <a:lnTo>
                    <a:pt x="56" y="62"/>
                  </a:lnTo>
                  <a:lnTo>
                    <a:pt x="56" y="71"/>
                  </a:lnTo>
                  <a:lnTo>
                    <a:pt x="56" y="79"/>
                  </a:lnTo>
                  <a:lnTo>
                    <a:pt x="56" y="97"/>
                  </a:lnTo>
                  <a:lnTo>
                    <a:pt x="72" y="106"/>
                  </a:lnTo>
                  <a:lnTo>
                    <a:pt x="72"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63" name="Freeform 1194"/>
            <p:cNvSpPr>
              <a:spLocks/>
            </p:cNvSpPr>
            <p:nvPr/>
          </p:nvSpPr>
          <p:spPr bwMode="auto">
            <a:xfrm>
              <a:off x="1764" y="3446"/>
              <a:ext cx="48" cy="88"/>
            </a:xfrm>
            <a:custGeom>
              <a:avLst/>
              <a:gdLst>
                <a:gd name="T0" fmla="*/ 48 w 48"/>
                <a:gd name="T1" fmla="*/ 0 h 88"/>
                <a:gd name="T2" fmla="*/ 32 w 48"/>
                <a:gd name="T3" fmla="*/ 0 h 88"/>
                <a:gd name="T4" fmla="*/ 24 w 48"/>
                <a:gd name="T5" fmla="*/ 9 h 88"/>
                <a:gd name="T6" fmla="*/ 24 w 48"/>
                <a:gd name="T7" fmla="*/ 17 h 88"/>
                <a:gd name="T8" fmla="*/ 24 w 48"/>
                <a:gd name="T9" fmla="*/ 35 h 88"/>
                <a:gd name="T10" fmla="*/ 24 w 48"/>
                <a:gd name="T11" fmla="*/ 44 h 88"/>
                <a:gd name="T12" fmla="*/ 16 w 48"/>
                <a:gd name="T13" fmla="*/ 52 h 88"/>
                <a:gd name="T14" fmla="*/ 16 w 48"/>
                <a:gd name="T15" fmla="*/ 61 h 88"/>
                <a:gd name="T16" fmla="*/ 16 w 48"/>
                <a:gd name="T17" fmla="*/ 79 h 88"/>
                <a:gd name="T18" fmla="*/ 16 w 48"/>
                <a:gd name="T19" fmla="*/ 88 h 88"/>
                <a:gd name="T20" fmla="*/ 0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48" y="0"/>
                  </a:moveTo>
                  <a:lnTo>
                    <a:pt x="32" y="0"/>
                  </a:lnTo>
                  <a:lnTo>
                    <a:pt x="24" y="9"/>
                  </a:lnTo>
                  <a:lnTo>
                    <a:pt x="24" y="17"/>
                  </a:lnTo>
                  <a:lnTo>
                    <a:pt x="24" y="35"/>
                  </a:lnTo>
                  <a:lnTo>
                    <a:pt x="24" y="44"/>
                  </a:lnTo>
                  <a:lnTo>
                    <a:pt x="16" y="52"/>
                  </a:lnTo>
                  <a:lnTo>
                    <a:pt x="16" y="61"/>
                  </a:lnTo>
                  <a:lnTo>
                    <a:pt x="16" y="79"/>
                  </a:lnTo>
                  <a:lnTo>
                    <a:pt x="16" y="88"/>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64" name="Freeform 1195"/>
            <p:cNvSpPr>
              <a:spLocks/>
            </p:cNvSpPr>
            <p:nvPr/>
          </p:nvSpPr>
          <p:spPr bwMode="auto">
            <a:xfrm>
              <a:off x="1844" y="3498"/>
              <a:ext cx="40" cy="80"/>
            </a:xfrm>
            <a:custGeom>
              <a:avLst/>
              <a:gdLst>
                <a:gd name="T0" fmla="*/ 0 w 40"/>
                <a:gd name="T1" fmla="*/ 0 h 80"/>
                <a:gd name="T2" fmla="*/ 16 w 40"/>
                <a:gd name="T3" fmla="*/ 0 h 80"/>
                <a:gd name="T4" fmla="*/ 32 w 40"/>
                <a:gd name="T5" fmla="*/ 0 h 80"/>
                <a:gd name="T6" fmla="*/ 32 w 40"/>
                <a:gd name="T7" fmla="*/ 9 h 80"/>
                <a:gd name="T8" fmla="*/ 40 w 40"/>
                <a:gd name="T9" fmla="*/ 27 h 80"/>
                <a:gd name="T10" fmla="*/ 40 w 40"/>
                <a:gd name="T11" fmla="*/ 36 h 80"/>
                <a:gd name="T12" fmla="*/ 40 w 40"/>
                <a:gd name="T13" fmla="*/ 44 h 80"/>
                <a:gd name="T14" fmla="*/ 40 w 40"/>
                <a:gd name="T15" fmla="*/ 62 h 80"/>
                <a:gd name="T16" fmla="*/ 40 w 40"/>
                <a:gd name="T17" fmla="*/ 71 h 80"/>
                <a:gd name="T18" fmla="*/ 4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0" y="0"/>
                  </a:moveTo>
                  <a:lnTo>
                    <a:pt x="16" y="0"/>
                  </a:lnTo>
                  <a:lnTo>
                    <a:pt x="32" y="0"/>
                  </a:lnTo>
                  <a:lnTo>
                    <a:pt x="32" y="9"/>
                  </a:lnTo>
                  <a:lnTo>
                    <a:pt x="40" y="27"/>
                  </a:lnTo>
                  <a:lnTo>
                    <a:pt x="40" y="36"/>
                  </a:lnTo>
                  <a:lnTo>
                    <a:pt x="40" y="44"/>
                  </a:lnTo>
                  <a:lnTo>
                    <a:pt x="40" y="62"/>
                  </a:lnTo>
                  <a:lnTo>
                    <a:pt x="40" y="71"/>
                  </a:lnTo>
                  <a:lnTo>
                    <a:pt x="4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65" name="Freeform 1196"/>
            <p:cNvSpPr>
              <a:spLocks/>
            </p:cNvSpPr>
            <p:nvPr/>
          </p:nvSpPr>
          <p:spPr bwMode="auto">
            <a:xfrm>
              <a:off x="1844" y="3411"/>
              <a:ext cx="32" cy="79"/>
            </a:xfrm>
            <a:custGeom>
              <a:avLst/>
              <a:gdLst>
                <a:gd name="T0" fmla="*/ 0 w 32"/>
                <a:gd name="T1" fmla="*/ 8 h 79"/>
                <a:gd name="T2" fmla="*/ 8 w 32"/>
                <a:gd name="T3" fmla="*/ 0 h 79"/>
                <a:gd name="T4" fmla="*/ 8 w 32"/>
                <a:gd name="T5" fmla="*/ 8 h 79"/>
                <a:gd name="T6" fmla="*/ 8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32 w 32"/>
                <a:gd name="T19" fmla="*/ 70 h 79"/>
                <a:gd name="T20" fmla="*/ 32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0" y="8"/>
                  </a:moveTo>
                  <a:lnTo>
                    <a:pt x="8" y="0"/>
                  </a:lnTo>
                  <a:lnTo>
                    <a:pt x="8" y="8"/>
                  </a:lnTo>
                  <a:lnTo>
                    <a:pt x="8" y="17"/>
                  </a:lnTo>
                  <a:lnTo>
                    <a:pt x="16" y="17"/>
                  </a:lnTo>
                  <a:lnTo>
                    <a:pt x="16" y="35"/>
                  </a:lnTo>
                  <a:lnTo>
                    <a:pt x="16" y="44"/>
                  </a:lnTo>
                  <a:lnTo>
                    <a:pt x="16" y="52"/>
                  </a:lnTo>
                  <a:lnTo>
                    <a:pt x="16" y="70"/>
                  </a:lnTo>
                  <a:lnTo>
                    <a:pt x="32" y="70"/>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66" name="Freeform 1197"/>
            <p:cNvSpPr>
              <a:spLocks/>
            </p:cNvSpPr>
            <p:nvPr/>
          </p:nvSpPr>
          <p:spPr bwMode="auto">
            <a:xfrm>
              <a:off x="2028" y="3534"/>
              <a:ext cx="48" cy="79"/>
            </a:xfrm>
            <a:custGeom>
              <a:avLst/>
              <a:gdLst>
                <a:gd name="T0" fmla="*/ 0 w 48"/>
                <a:gd name="T1" fmla="*/ 0 h 79"/>
                <a:gd name="T2" fmla="*/ 16 w 48"/>
                <a:gd name="T3" fmla="*/ 8 h 79"/>
                <a:gd name="T4" fmla="*/ 16 w 48"/>
                <a:gd name="T5" fmla="*/ 26 h 79"/>
                <a:gd name="T6" fmla="*/ 24 w 48"/>
                <a:gd name="T7" fmla="*/ 35 h 79"/>
                <a:gd name="T8" fmla="*/ 32 w 48"/>
                <a:gd name="T9" fmla="*/ 35 h 79"/>
                <a:gd name="T10" fmla="*/ 32 w 48"/>
                <a:gd name="T11" fmla="*/ 44 h 79"/>
                <a:gd name="T12" fmla="*/ 48 w 48"/>
                <a:gd name="T13" fmla="*/ 44 h 79"/>
                <a:gd name="T14" fmla="*/ 48 w 48"/>
                <a:gd name="T15" fmla="*/ 61 h 79"/>
                <a:gd name="T16" fmla="*/ 48 w 48"/>
                <a:gd name="T17" fmla="*/ 70 h 79"/>
                <a:gd name="T18" fmla="*/ 48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0" y="0"/>
                  </a:moveTo>
                  <a:lnTo>
                    <a:pt x="16" y="8"/>
                  </a:lnTo>
                  <a:lnTo>
                    <a:pt x="16" y="26"/>
                  </a:lnTo>
                  <a:lnTo>
                    <a:pt x="24" y="35"/>
                  </a:lnTo>
                  <a:lnTo>
                    <a:pt x="32" y="35"/>
                  </a:lnTo>
                  <a:lnTo>
                    <a:pt x="32" y="44"/>
                  </a:lnTo>
                  <a:lnTo>
                    <a:pt x="48" y="44"/>
                  </a:lnTo>
                  <a:lnTo>
                    <a:pt x="48" y="61"/>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67" name="Freeform 1198"/>
            <p:cNvSpPr>
              <a:spLocks/>
            </p:cNvSpPr>
            <p:nvPr/>
          </p:nvSpPr>
          <p:spPr bwMode="auto">
            <a:xfrm>
              <a:off x="2044" y="3455"/>
              <a:ext cx="64" cy="35"/>
            </a:xfrm>
            <a:custGeom>
              <a:avLst/>
              <a:gdLst>
                <a:gd name="T0" fmla="*/ 0 w 64"/>
                <a:gd name="T1" fmla="*/ 0 h 35"/>
                <a:gd name="T2" fmla="*/ 8 w 64"/>
                <a:gd name="T3" fmla="*/ 0 h 35"/>
                <a:gd name="T4" fmla="*/ 16 w 64"/>
                <a:gd name="T5" fmla="*/ 0 h 35"/>
                <a:gd name="T6" fmla="*/ 32 w 64"/>
                <a:gd name="T7" fmla="*/ 0 h 35"/>
                <a:gd name="T8" fmla="*/ 32 w 64"/>
                <a:gd name="T9" fmla="*/ 8 h 35"/>
                <a:gd name="T10" fmla="*/ 40 w 64"/>
                <a:gd name="T11" fmla="*/ 8 h 35"/>
                <a:gd name="T12" fmla="*/ 48 w 64"/>
                <a:gd name="T13" fmla="*/ 26 h 35"/>
                <a:gd name="T14" fmla="*/ 64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0" y="0"/>
                  </a:moveTo>
                  <a:lnTo>
                    <a:pt x="8" y="0"/>
                  </a:lnTo>
                  <a:lnTo>
                    <a:pt x="16" y="0"/>
                  </a:lnTo>
                  <a:lnTo>
                    <a:pt x="32" y="0"/>
                  </a:lnTo>
                  <a:lnTo>
                    <a:pt x="32" y="8"/>
                  </a:lnTo>
                  <a:lnTo>
                    <a:pt x="40" y="8"/>
                  </a:lnTo>
                  <a:lnTo>
                    <a:pt x="48" y="26"/>
                  </a:lnTo>
                  <a:lnTo>
                    <a:pt x="64"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68" name="Freeform 1199"/>
            <p:cNvSpPr>
              <a:spLocks/>
            </p:cNvSpPr>
            <p:nvPr/>
          </p:nvSpPr>
          <p:spPr bwMode="auto">
            <a:xfrm>
              <a:off x="2012" y="3455"/>
              <a:ext cx="16" cy="123"/>
            </a:xfrm>
            <a:custGeom>
              <a:avLst/>
              <a:gdLst>
                <a:gd name="T0" fmla="*/ 16 w 16"/>
                <a:gd name="T1" fmla="*/ 0 h 123"/>
                <a:gd name="T2" fmla="*/ 16 w 16"/>
                <a:gd name="T3" fmla="*/ 35 h 123"/>
                <a:gd name="T4" fmla="*/ 16 w 16"/>
                <a:gd name="T5" fmla="*/ 43 h 123"/>
                <a:gd name="T6" fmla="*/ 16 w 16"/>
                <a:gd name="T7" fmla="*/ 70 h 123"/>
                <a:gd name="T8" fmla="*/ 8 w 16"/>
                <a:gd name="T9" fmla="*/ 70 h 123"/>
                <a:gd name="T10" fmla="*/ 8 w 16"/>
                <a:gd name="T11" fmla="*/ 79 h 123"/>
                <a:gd name="T12" fmla="*/ 8 w 16"/>
                <a:gd name="T13" fmla="*/ 87 h 123"/>
                <a:gd name="T14" fmla="*/ 8 w 16"/>
                <a:gd name="T15" fmla="*/ 105 h 123"/>
                <a:gd name="T16" fmla="*/ 0 w 16"/>
                <a:gd name="T17" fmla="*/ 114 h 123"/>
                <a:gd name="T18" fmla="*/ 0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16" y="0"/>
                  </a:moveTo>
                  <a:lnTo>
                    <a:pt x="16" y="35"/>
                  </a:lnTo>
                  <a:lnTo>
                    <a:pt x="16" y="43"/>
                  </a:lnTo>
                  <a:lnTo>
                    <a:pt x="16" y="70"/>
                  </a:lnTo>
                  <a:lnTo>
                    <a:pt x="8" y="70"/>
                  </a:lnTo>
                  <a:lnTo>
                    <a:pt x="8" y="79"/>
                  </a:lnTo>
                  <a:lnTo>
                    <a:pt x="8" y="87"/>
                  </a:lnTo>
                  <a:lnTo>
                    <a:pt x="8" y="105"/>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69" name="Freeform 1200"/>
            <p:cNvSpPr>
              <a:spLocks/>
            </p:cNvSpPr>
            <p:nvPr/>
          </p:nvSpPr>
          <p:spPr bwMode="auto">
            <a:xfrm>
              <a:off x="1980" y="3481"/>
              <a:ext cx="16" cy="61"/>
            </a:xfrm>
            <a:custGeom>
              <a:avLst/>
              <a:gdLst>
                <a:gd name="T0" fmla="*/ 0 w 16"/>
                <a:gd name="T1" fmla="*/ 0 h 61"/>
                <a:gd name="T2" fmla="*/ 8 w 16"/>
                <a:gd name="T3" fmla="*/ 9 h 61"/>
                <a:gd name="T4" fmla="*/ 16 w 16"/>
                <a:gd name="T5" fmla="*/ 17 h 61"/>
                <a:gd name="T6" fmla="*/ 16 w 16"/>
                <a:gd name="T7" fmla="*/ 26 h 61"/>
                <a:gd name="T8" fmla="*/ 16 w 16"/>
                <a:gd name="T9" fmla="*/ 44 h 61"/>
                <a:gd name="T10" fmla="*/ 16 w 16"/>
                <a:gd name="T11" fmla="*/ 53 h 61"/>
                <a:gd name="T12" fmla="*/ 16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0" y="0"/>
                  </a:moveTo>
                  <a:lnTo>
                    <a:pt x="8" y="9"/>
                  </a:lnTo>
                  <a:lnTo>
                    <a:pt x="16" y="17"/>
                  </a:lnTo>
                  <a:lnTo>
                    <a:pt x="16" y="26"/>
                  </a:lnTo>
                  <a:lnTo>
                    <a:pt x="16" y="44"/>
                  </a:lnTo>
                  <a:lnTo>
                    <a:pt x="16" y="53"/>
                  </a:lnTo>
                  <a:lnTo>
                    <a:pt x="16"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70" name="Freeform 1201"/>
            <p:cNvSpPr>
              <a:spLocks/>
            </p:cNvSpPr>
            <p:nvPr/>
          </p:nvSpPr>
          <p:spPr bwMode="auto">
            <a:xfrm>
              <a:off x="1948" y="3507"/>
              <a:ext cx="16" cy="88"/>
            </a:xfrm>
            <a:custGeom>
              <a:avLst/>
              <a:gdLst>
                <a:gd name="T0" fmla="*/ 16 w 16"/>
                <a:gd name="T1" fmla="*/ 0 h 88"/>
                <a:gd name="T2" fmla="*/ 16 w 16"/>
                <a:gd name="T3" fmla="*/ 27 h 88"/>
                <a:gd name="T4" fmla="*/ 8 w 16"/>
                <a:gd name="T5" fmla="*/ 35 h 88"/>
                <a:gd name="T6" fmla="*/ 8 w 16"/>
                <a:gd name="T7" fmla="*/ 53 h 88"/>
                <a:gd name="T8" fmla="*/ 0 w 16"/>
                <a:gd name="T9" fmla="*/ 62 h 88"/>
                <a:gd name="T10" fmla="*/ 0 w 16"/>
                <a:gd name="T11" fmla="*/ 71 h 88"/>
                <a:gd name="T12" fmla="*/ 0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16" y="0"/>
                  </a:moveTo>
                  <a:lnTo>
                    <a:pt x="16" y="27"/>
                  </a:lnTo>
                  <a:lnTo>
                    <a:pt x="8" y="35"/>
                  </a:lnTo>
                  <a:lnTo>
                    <a:pt x="8"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71" name="Freeform 1202"/>
            <p:cNvSpPr>
              <a:spLocks/>
            </p:cNvSpPr>
            <p:nvPr/>
          </p:nvSpPr>
          <p:spPr bwMode="auto">
            <a:xfrm>
              <a:off x="1908" y="3455"/>
              <a:ext cx="16" cy="123"/>
            </a:xfrm>
            <a:custGeom>
              <a:avLst/>
              <a:gdLst>
                <a:gd name="T0" fmla="*/ 8 w 16"/>
                <a:gd name="T1" fmla="*/ 0 h 123"/>
                <a:gd name="T2" fmla="*/ 8 w 16"/>
                <a:gd name="T3" fmla="*/ 8 h 123"/>
                <a:gd name="T4" fmla="*/ 16 w 16"/>
                <a:gd name="T5" fmla="*/ 26 h 123"/>
                <a:gd name="T6" fmla="*/ 16 w 16"/>
                <a:gd name="T7" fmla="*/ 35 h 123"/>
                <a:gd name="T8" fmla="*/ 8 w 16"/>
                <a:gd name="T9" fmla="*/ 43 h 123"/>
                <a:gd name="T10" fmla="*/ 8 w 16"/>
                <a:gd name="T11" fmla="*/ 52 h 123"/>
                <a:gd name="T12" fmla="*/ 8 w 16"/>
                <a:gd name="T13" fmla="*/ 70 h 123"/>
                <a:gd name="T14" fmla="*/ 8 w 16"/>
                <a:gd name="T15" fmla="*/ 79 h 123"/>
                <a:gd name="T16" fmla="*/ 0 w 16"/>
                <a:gd name="T17" fmla="*/ 87 h 123"/>
                <a:gd name="T18" fmla="*/ 0 w 16"/>
                <a:gd name="T19" fmla="*/ 105 h 123"/>
                <a:gd name="T20" fmla="*/ 0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16" y="26"/>
                  </a:lnTo>
                  <a:lnTo>
                    <a:pt x="16" y="35"/>
                  </a:lnTo>
                  <a:lnTo>
                    <a:pt x="8" y="43"/>
                  </a:lnTo>
                  <a:lnTo>
                    <a:pt x="8" y="52"/>
                  </a:lnTo>
                  <a:lnTo>
                    <a:pt x="8" y="70"/>
                  </a:lnTo>
                  <a:lnTo>
                    <a:pt x="8" y="79"/>
                  </a:lnTo>
                  <a:lnTo>
                    <a:pt x="0" y="87"/>
                  </a:lnTo>
                  <a:lnTo>
                    <a:pt x="0" y="105"/>
                  </a:lnTo>
                  <a:lnTo>
                    <a:pt x="0"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72" name="Freeform 1203"/>
            <p:cNvSpPr>
              <a:spLocks/>
            </p:cNvSpPr>
            <p:nvPr/>
          </p:nvSpPr>
          <p:spPr bwMode="auto">
            <a:xfrm>
              <a:off x="1788" y="3490"/>
              <a:ext cx="40" cy="105"/>
            </a:xfrm>
            <a:custGeom>
              <a:avLst/>
              <a:gdLst>
                <a:gd name="T0" fmla="*/ 32 w 40"/>
                <a:gd name="T1" fmla="*/ 0 h 105"/>
                <a:gd name="T2" fmla="*/ 40 w 40"/>
                <a:gd name="T3" fmla="*/ 8 h 105"/>
                <a:gd name="T4" fmla="*/ 32 w 40"/>
                <a:gd name="T5" fmla="*/ 17 h 105"/>
                <a:gd name="T6" fmla="*/ 24 w 40"/>
                <a:gd name="T7" fmla="*/ 35 h 105"/>
                <a:gd name="T8" fmla="*/ 8 w 40"/>
                <a:gd name="T9" fmla="*/ 44 h 105"/>
                <a:gd name="T10" fmla="*/ 8 w 40"/>
                <a:gd name="T11" fmla="*/ 52 h 105"/>
                <a:gd name="T12" fmla="*/ 0 w 40"/>
                <a:gd name="T13" fmla="*/ 70 h 105"/>
                <a:gd name="T14" fmla="*/ 0 w 40"/>
                <a:gd name="T15" fmla="*/ 79 h 105"/>
                <a:gd name="T16" fmla="*/ 0 w 40"/>
                <a:gd name="T17" fmla="*/ 88 h 105"/>
                <a:gd name="T18" fmla="*/ 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32" y="0"/>
                  </a:moveTo>
                  <a:lnTo>
                    <a:pt x="40" y="8"/>
                  </a:lnTo>
                  <a:lnTo>
                    <a:pt x="32" y="17"/>
                  </a:lnTo>
                  <a:lnTo>
                    <a:pt x="24" y="35"/>
                  </a:lnTo>
                  <a:lnTo>
                    <a:pt x="8" y="44"/>
                  </a:lnTo>
                  <a:lnTo>
                    <a:pt x="8" y="52"/>
                  </a:lnTo>
                  <a:lnTo>
                    <a:pt x="0" y="70"/>
                  </a:lnTo>
                  <a:lnTo>
                    <a:pt x="0" y="79"/>
                  </a:lnTo>
                  <a:lnTo>
                    <a:pt x="0" y="88"/>
                  </a:lnTo>
                  <a:lnTo>
                    <a:pt x="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73" name="Freeform 1204"/>
            <p:cNvSpPr>
              <a:spLocks/>
            </p:cNvSpPr>
            <p:nvPr/>
          </p:nvSpPr>
          <p:spPr bwMode="auto">
            <a:xfrm>
              <a:off x="1724" y="3463"/>
              <a:ext cx="64" cy="115"/>
            </a:xfrm>
            <a:custGeom>
              <a:avLst/>
              <a:gdLst>
                <a:gd name="T0" fmla="*/ 64 w 64"/>
                <a:gd name="T1" fmla="*/ 0 h 115"/>
                <a:gd name="T2" fmla="*/ 56 w 64"/>
                <a:gd name="T3" fmla="*/ 18 h 115"/>
                <a:gd name="T4" fmla="*/ 56 w 64"/>
                <a:gd name="T5" fmla="*/ 27 h 115"/>
                <a:gd name="T6" fmla="*/ 40 w 64"/>
                <a:gd name="T7" fmla="*/ 27 h 115"/>
                <a:gd name="T8" fmla="*/ 32 w 64"/>
                <a:gd name="T9" fmla="*/ 27 h 115"/>
                <a:gd name="T10" fmla="*/ 32 w 64"/>
                <a:gd name="T11" fmla="*/ 35 h 115"/>
                <a:gd name="T12" fmla="*/ 32 w 64"/>
                <a:gd name="T13" fmla="*/ 44 h 115"/>
                <a:gd name="T14" fmla="*/ 24 w 64"/>
                <a:gd name="T15" fmla="*/ 62 h 115"/>
                <a:gd name="T16" fmla="*/ 16 w 64"/>
                <a:gd name="T17" fmla="*/ 71 h 115"/>
                <a:gd name="T18" fmla="*/ 16 w 64"/>
                <a:gd name="T19" fmla="*/ 79 h 115"/>
                <a:gd name="T20" fmla="*/ 16 w 64"/>
                <a:gd name="T21" fmla="*/ 97 h 115"/>
                <a:gd name="T22" fmla="*/ 0 w 64"/>
                <a:gd name="T23" fmla="*/ 97 h 115"/>
                <a:gd name="T24" fmla="*/ 0 w 64"/>
                <a:gd name="T25" fmla="*/ 106 h 115"/>
                <a:gd name="T26" fmla="*/ 0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64" y="0"/>
                  </a:moveTo>
                  <a:lnTo>
                    <a:pt x="56" y="18"/>
                  </a:lnTo>
                  <a:lnTo>
                    <a:pt x="56" y="27"/>
                  </a:lnTo>
                  <a:lnTo>
                    <a:pt x="40" y="27"/>
                  </a:lnTo>
                  <a:lnTo>
                    <a:pt x="32" y="27"/>
                  </a:lnTo>
                  <a:lnTo>
                    <a:pt x="32" y="35"/>
                  </a:lnTo>
                  <a:lnTo>
                    <a:pt x="32" y="44"/>
                  </a:lnTo>
                  <a:lnTo>
                    <a:pt x="24" y="62"/>
                  </a:lnTo>
                  <a:lnTo>
                    <a:pt x="16" y="71"/>
                  </a:lnTo>
                  <a:lnTo>
                    <a:pt x="16" y="79"/>
                  </a:lnTo>
                  <a:lnTo>
                    <a:pt x="16" y="97"/>
                  </a:lnTo>
                  <a:lnTo>
                    <a:pt x="0" y="97"/>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74" name="Freeform 1205"/>
            <p:cNvSpPr>
              <a:spLocks/>
            </p:cNvSpPr>
            <p:nvPr/>
          </p:nvSpPr>
          <p:spPr bwMode="auto">
            <a:xfrm>
              <a:off x="2132" y="3507"/>
              <a:ext cx="48" cy="88"/>
            </a:xfrm>
            <a:custGeom>
              <a:avLst/>
              <a:gdLst>
                <a:gd name="T0" fmla="*/ 0 w 48"/>
                <a:gd name="T1" fmla="*/ 0 h 88"/>
                <a:gd name="T2" fmla="*/ 0 w 48"/>
                <a:gd name="T3" fmla="*/ 18 h 88"/>
                <a:gd name="T4" fmla="*/ 0 w 48"/>
                <a:gd name="T5" fmla="*/ 27 h 88"/>
                <a:gd name="T6" fmla="*/ 16 w 48"/>
                <a:gd name="T7" fmla="*/ 27 h 88"/>
                <a:gd name="T8" fmla="*/ 16 w 48"/>
                <a:gd name="T9" fmla="*/ 35 h 88"/>
                <a:gd name="T10" fmla="*/ 24 w 48"/>
                <a:gd name="T11" fmla="*/ 35 h 88"/>
                <a:gd name="T12" fmla="*/ 32 w 48"/>
                <a:gd name="T13" fmla="*/ 53 h 88"/>
                <a:gd name="T14" fmla="*/ 48 w 48"/>
                <a:gd name="T15" fmla="*/ 62 h 88"/>
                <a:gd name="T16" fmla="*/ 48 w 48"/>
                <a:gd name="T17" fmla="*/ 71 h 88"/>
                <a:gd name="T18" fmla="*/ 48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0" y="0"/>
                  </a:moveTo>
                  <a:lnTo>
                    <a:pt x="0" y="18"/>
                  </a:lnTo>
                  <a:lnTo>
                    <a:pt x="0" y="27"/>
                  </a:lnTo>
                  <a:lnTo>
                    <a:pt x="16" y="27"/>
                  </a:lnTo>
                  <a:lnTo>
                    <a:pt x="16" y="35"/>
                  </a:lnTo>
                  <a:lnTo>
                    <a:pt x="24" y="35"/>
                  </a:lnTo>
                  <a:lnTo>
                    <a:pt x="32" y="53"/>
                  </a:lnTo>
                  <a:lnTo>
                    <a:pt x="48" y="62"/>
                  </a:lnTo>
                  <a:lnTo>
                    <a:pt x="48" y="71"/>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75" name="Freeform 1206"/>
            <p:cNvSpPr>
              <a:spLocks/>
            </p:cNvSpPr>
            <p:nvPr/>
          </p:nvSpPr>
          <p:spPr bwMode="auto">
            <a:xfrm>
              <a:off x="2092" y="3314"/>
              <a:ext cx="64" cy="53"/>
            </a:xfrm>
            <a:custGeom>
              <a:avLst/>
              <a:gdLst>
                <a:gd name="T0" fmla="*/ 0 w 64"/>
                <a:gd name="T1" fmla="*/ 0 h 53"/>
                <a:gd name="T2" fmla="*/ 24 w 64"/>
                <a:gd name="T3" fmla="*/ 17 h 53"/>
                <a:gd name="T4" fmla="*/ 32 w 64"/>
                <a:gd name="T5" fmla="*/ 17 h 53"/>
                <a:gd name="T6" fmla="*/ 40 w 64"/>
                <a:gd name="T7" fmla="*/ 17 h 53"/>
                <a:gd name="T8" fmla="*/ 56 w 64"/>
                <a:gd name="T9" fmla="*/ 17 h 53"/>
                <a:gd name="T10" fmla="*/ 64 w 64"/>
                <a:gd name="T11" fmla="*/ 26 h 53"/>
                <a:gd name="T12" fmla="*/ 64 w 64"/>
                <a:gd name="T13" fmla="*/ 35 h 53"/>
                <a:gd name="T14" fmla="*/ 64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0" y="0"/>
                  </a:moveTo>
                  <a:lnTo>
                    <a:pt x="24" y="17"/>
                  </a:lnTo>
                  <a:lnTo>
                    <a:pt x="32" y="17"/>
                  </a:lnTo>
                  <a:lnTo>
                    <a:pt x="40" y="17"/>
                  </a:lnTo>
                  <a:lnTo>
                    <a:pt x="56" y="17"/>
                  </a:lnTo>
                  <a:lnTo>
                    <a:pt x="64" y="26"/>
                  </a:lnTo>
                  <a:lnTo>
                    <a:pt x="64" y="35"/>
                  </a:lnTo>
                  <a:lnTo>
                    <a:pt x="64"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76" name="Freeform 1207"/>
            <p:cNvSpPr>
              <a:spLocks/>
            </p:cNvSpPr>
            <p:nvPr/>
          </p:nvSpPr>
          <p:spPr bwMode="auto">
            <a:xfrm>
              <a:off x="1780" y="3314"/>
              <a:ext cx="96" cy="35"/>
            </a:xfrm>
            <a:custGeom>
              <a:avLst/>
              <a:gdLst>
                <a:gd name="T0" fmla="*/ 96 w 96"/>
                <a:gd name="T1" fmla="*/ 0 h 35"/>
                <a:gd name="T2" fmla="*/ 80 w 96"/>
                <a:gd name="T3" fmla="*/ 0 h 35"/>
                <a:gd name="T4" fmla="*/ 72 w 96"/>
                <a:gd name="T5" fmla="*/ 0 h 35"/>
                <a:gd name="T6" fmla="*/ 64 w 96"/>
                <a:gd name="T7" fmla="*/ 0 h 35"/>
                <a:gd name="T8" fmla="*/ 48 w 96"/>
                <a:gd name="T9" fmla="*/ 0 h 35"/>
                <a:gd name="T10" fmla="*/ 40 w 96"/>
                <a:gd name="T11" fmla="*/ 0 h 35"/>
                <a:gd name="T12" fmla="*/ 32 w 96"/>
                <a:gd name="T13" fmla="*/ 0 h 35"/>
                <a:gd name="T14" fmla="*/ 16 w 96"/>
                <a:gd name="T15" fmla="*/ 17 h 35"/>
                <a:gd name="T16" fmla="*/ 8 w 96"/>
                <a:gd name="T17" fmla="*/ 26 h 35"/>
                <a:gd name="T18" fmla="*/ 0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96" y="0"/>
                  </a:moveTo>
                  <a:lnTo>
                    <a:pt x="80" y="0"/>
                  </a:lnTo>
                  <a:lnTo>
                    <a:pt x="72" y="0"/>
                  </a:lnTo>
                  <a:lnTo>
                    <a:pt x="64" y="0"/>
                  </a:lnTo>
                  <a:lnTo>
                    <a:pt x="48" y="0"/>
                  </a:lnTo>
                  <a:lnTo>
                    <a:pt x="40" y="0"/>
                  </a:lnTo>
                  <a:lnTo>
                    <a:pt x="32" y="0"/>
                  </a:lnTo>
                  <a:lnTo>
                    <a:pt x="16" y="17"/>
                  </a:lnTo>
                  <a:lnTo>
                    <a:pt x="8"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77" name="Freeform 1208"/>
            <p:cNvSpPr>
              <a:spLocks/>
            </p:cNvSpPr>
            <p:nvPr/>
          </p:nvSpPr>
          <p:spPr bwMode="auto">
            <a:xfrm>
              <a:off x="1780" y="3296"/>
              <a:ext cx="112" cy="44"/>
            </a:xfrm>
            <a:custGeom>
              <a:avLst/>
              <a:gdLst>
                <a:gd name="T0" fmla="*/ 112 w 112"/>
                <a:gd name="T1" fmla="*/ 0 h 44"/>
                <a:gd name="T2" fmla="*/ 104 w 112"/>
                <a:gd name="T3" fmla="*/ 0 h 44"/>
                <a:gd name="T4" fmla="*/ 96 w 112"/>
                <a:gd name="T5" fmla="*/ 0 h 44"/>
                <a:gd name="T6" fmla="*/ 80 w 112"/>
                <a:gd name="T7" fmla="*/ 0 h 44"/>
                <a:gd name="T8" fmla="*/ 72 w 112"/>
                <a:gd name="T9" fmla="*/ 0 h 44"/>
                <a:gd name="T10" fmla="*/ 64 w 112"/>
                <a:gd name="T11" fmla="*/ 0 h 44"/>
                <a:gd name="T12" fmla="*/ 48 w 112"/>
                <a:gd name="T13" fmla="*/ 0 h 44"/>
                <a:gd name="T14" fmla="*/ 40 w 112"/>
                <a:gd name="T15" fmla="*/ 9 h 44"/>
                <a:gd name="T16" fmla="*/ 32 w 112"/>
                <a:gd name="T17" fmla="*/ 9 h 44"/>
                <a:gd name="T18" fmla="*/ 32 w 112"/>
                <a:gd name="T19" fmla="*/ 18 h 44"/>
                <a:gd name="T20" fmla="*/ 16 w 112"/>
                <a:gd name="T21" fmla="*/ 18 h 44"/>
                <a:gd name="T22" fmla="*/ 8 w 112"/>
                <a:gd name="T23" fmla="*/ 35 h 44"/>
                <a:gd name="T24" fmla="*/ 0 w 112"/>
                <a:gd name="T25" fmla="*/ 35 h 44"/>
                <a:gd name="T26" fmla="*/ 0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112" y="0"/>
                  </a:moveTo>
                  <a:lnTo>
                    <a:pt x="104" y="0"/>
                  </a:lnTo>
                  <a:lnTo>
                    <a:pt x="96" y="0"/>
                  </a:lnTo>
                  <a:lnTo>
                    <a:pt x="80" y="0"/>
                  </a:lnTo>
                  <a:lnTo>
                    <a:pt x="72" y="0"/>
                  </a:lnTo>
                  <a:lnTo>
                    <a:pt x="64" y="0"/>
                  </a:lnTo>
                  <a:lnTo>
                    <a:pt x="48" y="0"/>
                  </a:lnTo>
                  <a:lnTo>
                    <a:pt x="40" y="9"/>
                  </a:lnTo>
                  <a:lnTo>
                    <a:pt x="32" y="9"/>
                  </a:lnTo>
                  <a:lnTo>
                    <a:pt x="32" y="18"/>
                  </a:lnTo>
                  <a:lnTo>
                    <a:pt x="16" y="18"/>
                  </a:lnTo>
                  <a:lnTo>
                    <a:pt x="8" y="35"/>
                  </a:lnTo>
                  <a:lnTo>
                    <a:pt x="0" y="35"/>
                  </a:lnTo>
                  <a:lnTo>
                    <a:pt x="0"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78" name="Freeform 1209"/>
            <p:cNvSpPr>
              <a:spLocks/>
            </p:cNvSpPr>
            <p:nvPr/>
          </p:nvSpPr>
          <p:spPr bwMode="auto">
            <a:xfrm>
              <a:off x="1748" y="3375"/>
              <a:ext cx="64" cy="71"/>
            </a:xfrm>
            <a:custGeom>
              <a:avLst/>
              <a:gdLst>
                <a:gd name="T0" fmla="*/ 64 w 64"/>
                <a:gd name="T1" fmla="*/ 0 h 71"/>
                <a:gd name="T2" fmla="*/ 48 w 64"/>
                <a:gd name="T3" fmla="*/ 0 h 71"/>
                <a:gd name="T4" fmla="*/ 40 w 64"/>
                <a:gd name="T5" fmla="*/ 9 h 71"/>
                <a:gd name="T6" fmla="*/ 32 w 64"/>
                <a:gd name="T7" fmla="*/ 18 h 71"/>
                <a:gd name="T8" fmla="*/ 32 w 64"/>
                <a:gd name="T9" fmla="*/ 36 h 71"/>
                <a:gd name="T10" fmla="*/ 16 w 64"/>
                <a:gd name="T11" fmla="*/ 44 h 71"/>
                <a:gd name="T12" fmla="*/ 16 w 64"/>
                <a:gd name="T13" fmla="*/ 53 h 71"/>
                <a:gd name="T14" fmla="*/ 8 w 64"/>
                <a:gd name="T15" fmla="*/ 53 h 71"/>
                <a:gd name="T16" fmla="*/ 0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64" y="0"/>
                  </a:moveTo>
                  <a:lnTo>
                    <a:pt x="48" y="0"/>
                  </a:lnTo>
                  <a:lnTo>
                    <a:pt x="40" y="9"/>
                  </a:lnTo>
                  <a:lnTo>
                    <a:pt x="32" y="18"/>
                  </a:lnTo>
                  <a:lnTo>
                    <a:pt x="32" y="36"/>
                  </a:lnTo>
                  <a:lnTo>
                    <a:pt x="16" y="44"/>
                  </a:lnTo>
                  <a:lnTo>
                    <a:pt x="16" y="53"/>
                  </a:lnTo>
                  <a:lnTo>
                    <a:pt x="8" y="53"/>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79" name="Freeform 1210"/>
            <p:cNvSpPr>
              <a:spLocks/>
            </p:cNvSpPr>
            <p:nvPr/>
          </p:nvSpPr>
          <p:spPr bwMode="auto">
            <a:xfrm>
              <a:off x="1692" y="3455"/>
              <a:ext cx="96" cy="43"/>
            </a:xfrm>
            <a:custGeom>
              <a:avLst/>
              <a:gdLst>
                <a:gd name="T0" fmla="*/ 96 w 96"/>
                <a:gd name="T1" fmla="*/ 0 h 43"/>
                <a:gd name="T2" fmla="*/ 88 w 96"/>
                <a:gd name="T3" fmla="*/ 0 h 43"/>
                <a:gd name="T4" fmla="*/ 72 w 96"/>
                <a:gd name="T5" fmla="*/ 8 h 43"/>
                <a:gd name="T6" fmla="*/ 64 w 96"/>
                <a:gd name="T7" fmla="*/ 8 h 43"/>
                <a:gd name="T8" fmla="*/ 56 w 96"/>
                <a:gd name="T9" fmla="*/ 26 h 43"/>
                <a:gd name="T10" fmla="*/ 48 w 96"/>
                <a:gd name="T11" fmla="*/ 26 h 43"/>
                <a:gd name="T12" fmla="*/ 32 w 96"/>
                <a:gd name="T13" fmla="*/ 26 h 43"/>
                <a:gd name="T14" fmla="*/ 24 w 96"/>
                <a:gd name="T15" fmla="*/ 26 h 43"/>
                <a:gd name="T16" fmla="*/ 16 w 96"/>
                <a:gd name="T17" fmla="*/ 35 h 43"/>
                <a:gd name="T18" fmla="*/ 0 w 96"/>
                <a:gd name="T19" fmla="*/ 35 h 43"/>
                <a:gd name="T20" fmla="*/ 0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96" y="0"/>
                  </a:moveTo>
                  <a:lnTo>
                    <a:pt x="88" y="0"/>
                  </a:lnTo>
                  <a:lnTo>
                    <a:pt x="72" y="8"/>
                  </a:lnTo>
                  <a:lnTo>
                    <a:pt x="64" y="8"/>
                  </a:lnTo>
                  <a:lnTo>
                    <a:pt x="56" y="26"/>
                  </a:lnTo>
                  <a:lnTo>
                    <a:pt x="48" y="26"/>
                  </a:lnTo>
                  <a:lnTo>
                    <a:pt x="32" y="26"/>
                  </a:lnTo>
                  <a:lnTo>
                    <a:pt x="24" y="26"/>
                  </a:lnTo>
                  <a:lnTo>
                    <a:pt x="16" y="35"/>
                  </a:lnTo>
                  <a:lnTo>
                    <a:pt x="0" y="35"/>
                  </a:lnTo>
                  <a:lnTo>
                    <a:pt x="0"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8586" name="Group 1211"/>
          <p:cNvGrpSpPr>
            <a:grpSpLocks/>
          </p:cNvGrpSpPr>
          <p:nvPr/>
        </p:nvGrpSpPr>
        <p:grpSpPr bwMode="auto">
          <a:xfrm>
            <a:off x="8382000" y="2590800"/>
            <a:ext cx="685800" cy="573088"/>
            <a:chOff x="1748" y="2760"/>
            <a:chExt cx="480" cy="457"/>
          </a:xfrm>
        </p:grpSpPr>
        <p:sp>
          <p:nvSpPr>
            <p:cNvPr id="108921" name="Freeform 1212"/>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232 w 232"/>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211"/>
                <a:gd name="T188" fmla="*/ 232 w 232"/>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lnTo>
                    <a:pt x="232"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22" name="Freeform 1213"/>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211"/>
                <a:gd name="T185" fmla="*/ 232 w 232"/>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23" name="Freeform 1214"/>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56 w 208"/>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8"/>
                <a:gd name="T187" fmla="*/ 0 h 255"/>
                <a:gd name="T188" fmla="*/ 208 w 208"/>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lnTo>
                    <a:pt x="56"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24" name="Freeform 1215"/>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8"/>
                <a:gd name="T184" fmla="*/ 0 h 255"/>
                <a:gd name="T185" fmla="*/ 208 w 208"/>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25" name="Freeform 1216"/>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40 w 280"/>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0"/>
                <a:gd name="T118" fmla="*/ 0 h 360"/>
                <a:gd name="T119" fmla="*/ 280 w 280"/>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lnTo>
                    <a:pt x="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26" name="Freeform 1217"/>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80"/>
                <a:gd name="T115" fmla="*/ 0 h 360"/>
                <a:gd name="T116" fmla="*/ 280 w 280"/>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27" name="Freeform 1218"/>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40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lnTo>
                    <a:pt x="40"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28" name="Freeform 1219"/>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29" name="Freeform 1220"/>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208 w 208"/>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8"/>
                <a:gd name="T139" fmla="*/ 0 h 457"/>
                <a:gd name="T140" fmla="*/ 208 w 208"/>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lnTo>
                    <a:pt x="208"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30" name="Freeform 1221"/>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8"/>
                <a:gd name="T136" fmla="*/ 0 h 457"/>
                <a:gd name="T137" fmla="*/ 208 w 208"/>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31" name="Freeform 1222"/>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232 w 232"/>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325"/>
                <a:gd name="T188" fmla="*/ 232 w 232"/>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lnTo>
                    <a:pt x="232"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32" name="Freeform 1223"/>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325"/>
                <a:gd name="T185" fmla="*/ 232 w 232"/>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8587" name="Group 1224"/>
          <p:cNvGrpSpPr>
            <a:grpSpLocks/>
          </p:cNvGrpSpPr>
          <p:nvPr/>
        </p:nvGrpSpPr>
        <p:grpSpPr bwMode="auto">
          <a:xfrm>
            <a:off x="5867400" y="3086100"/>
            <a:ext cx="774700" cy="614363"/>
            <a:chOff x="2659" y="3226"/>
            <a:chExt cx="488" cy="387"/>
          </a:xfrm>
        </p:grpSpPr>
        <p:sp>
          <p:nvSpPr>
            <p:cNvPr id="108874" name="Freeform 1225"/>
            <p:cNvSpPr>
              <a:spLocks/>
            </p:cNvSpPr>
            <p:nvPr/>
          </p:nvSpPr>
          <p:spPr bwMode="auto">
            <a:xfrm>
              <a:off x="2795" y="3226"/>
              <a:ext cx="40" cy="53"/>
            </a:xfrm>
            <a:custGeom>
              <a:avLst/>
              <a:gdLst>
                <a:gd name="T0" fmla="*/ 40 w 40"/>
                <a:gd name="T1" fmla="*/ 0 h 53"/>
                <a:gd name="T2" fmla="*/ 40 w 40"/>
                <a:gd name="T3" fmla="*/ 9 h 53"/>
                <a:gd name="T4" fmla="*/ 40 w 40"/>
                <a:gd name="T5" fmla="*/ 18 h 53"/>
                <a:gd name="T6" fmla="*/ 32 w 40"/>
                <a:gd name="T7" fmla="*/ 18 h 53"/>
                <a:gd name="T8" fmla="*/ 24 w 40"/>
                <a:gd name="T9" fmla="*/ 18 h 53"/>
                <a:gd name="T10" fmla="*/ 24 w 40"/>
                <a:gd name="T11" fmla="*/ 35 h 53"/>
                <a:gd name="T12" fmla="*/ 8 w 40"/>
                <a:gd name="T13" fmla="*/ 35 h 53"/>
                <a:gd name="T14" fmla="*/ 8 w 40"/>
                <a:gd name="T15" fmla="*/ 44 h 53"/>
                <a:gd name="T16" fmla="*/ 0 w 40"/>
                <a:gd name="T17" fmla="*/ 44 h 53"/>
                <a:gd name="T18" fmla="*/ 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40" y="0"/>
                  </a:moveTo>
                  <a:lnTo>
                    <a:pt x="40" y="9"/>
                  </a:lnTo>
                  <a:lnTo>
                    <a:pt x="40" y="18"/>
                  </a:lnTo>
                  <a:lnTo>
                    <a:pt x="32" y="18"/>
                  </a:lnTo>
                  <a:lnTo>
                    <a:pt x="24" y="18"/>
                  </a:lnTo>
                  <a:lnTo>
                    <a:pt x="24" y="35"/>
                  </a:lnTo>
                  <a:lnTo>
                    <a:pt x="8" y="35"/>
                  </a:lnTo>
                  <a:lnTo>
                    <a:pt x="8" y="44"/>
                  </a:lnTo>
                  <a:lnTo>
                    <a:pt x="0" y="44"/>
                  </a:lnTo>
                  <a:lnTo>
                    <a:pt x="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75" name="Freeform 1226"/>
            <p:cNvSpPr>
              <a:spLocks/>
            </p:cNvSpPr>
            <p:nvPr/>
          </p:nvSpPr>
          <p:spPr bwMode="auto">
            <a:xfrm>
              <a:off x="2835" y="3226"/>
              <a:ext cx="56" cy="97"/>
            </a:xfrm>
            <a:custGeom>
              <a:avLst/>
              <a:gdLst>
                <a:gd name="T0" fmla="*/ 0 w 56"/>
                <a:gd name="T1" fmla="*/ 0 h 97"/>
                <a:gd name="T2" fmla="*/ 0 w 56"/>
                <a:gd name="T3" fmla="*/ 9 h 97"/>
                <a:gd name="T4" fmla="*/ 0 w 56"/>
                <a:gd name="T5" fmla="*/ 18 h 97"/>
                <a:gd name="T6" fmla="*/ 16 w 56"/>
                <a:gd name="T7" fmla="*/ 35 h 97"/>
                <a:gd name="T8" fmla="*/ 24 w 56"/>
                <a:gd name="T9" fmla="*/ 44 h 97"/>
                <a:gd name="T10" fmla="*/ 32 w 56"/>
                <a:gd name="T11" fmla="*/ 53 h 97"/>
                <a:gd name="T12" fmla="*/ 48 w 56"/>
                <a:gd name="T13" fmla="*/ 62 h 97"/>
                <a:gd name="T14" fmla="*/ 56 w 56"/>
                <a:gd name="T15" fmla="*/ 79 h 97"/>
                <a:gd name="T16" fmla="*/ 56 w 56"/>
                <a:gd name="T17" fmla="*/ 88 h 97"/>
                <a:gd name="T18" fmla="*/ 56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0" y="0"/>
                  </a:moveTo>
                  <a:lnTo>
                    <a:pt x="0" y="9"/>
                  </a:lnTo>
                  <a:lnTo>
                    <a:pt x="0" y="18"/>
                  </a:lnTo>
                  <a:lnTo>
                    <a:pt x="16" y="35"/>
                  </a:lnTo>
                  <a:lnTo>
                    <a:pt x="24" y="44"/>
                  </a:lnTo>
                  <a:lnTo>
                    <a:pt x="32" y="53"/>
                  </a:lnTo>
                  <a:lnTo>
                    <a:pt x="48" y="62"/>
                  </a:lnTo>
                  <a:lnTo>
                    <a:pt x="56" y="79"/>
                  </a:lnTo>
                  <a:lnTo>
                    <a:pt x="56" y="88"/>
                  </a:lnTo>
                  <a:lnTo>
                    <a:pt x="56"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76" name="Freeform 1227"/>
            <p:cNvSpPr>
              <a:spLocks/>
            </p:cNvSpPr>
            <p:nvPr/>
          </p:nvSpPr>
          <p:spPr bwMode="auto">
            <a:xfrm>
              <a:off x="2867" y="3226"/>
              <a:ext cx="88" cy="97"/>
            </a:xfrm>
            <a:custGeom>
              <a:avLst/>
              <a:gdLst>
                <a:gd name="T0" fmla="*/ 0 w 88"/>
                <a:gd name="T1" fmla="*/ 0 h 97"/>
                <a:gd name="T2" fmla="*/ 16 w 88"/>
                <a:gd name="T3" fmla="*/ 35 h 97"/>
                <a:gd name="T4" fmla="*/ 24 w 88"/>
                <a:gd name="T5" fmla="*/ 35 h 97"/>
                <a:gd name="T6" fmla="*/ 24 w 88"/>
                <a:gd name="T7" fmla="*/ 44 h 97"/>
                <a:gd name="T8" fmla="*/ 32 w 88"/>
                <a:gd name="T9" fmla="*/ 44 h 97"/>
                <a:gd name="T10" fmla="*/ 48 w 88"/>
                <a:gd name="T11" fmla="*/ 44 h 97"/>
                <a:gd name="T12" fmla="*/ 56 w 88"/>
                <a:gd name="T13" fmla="*/ 53 h 97"/>
                <a:gd name="T14" fmla="*/ 64 w 88"/>
                <a:gd name="T15" fmla="*/ 53 h 97"/>
                <a:gd name="T16" fmla="*/ 64 w 88"/>
                <a:gd name="T17" fmla="*/ 62 h 97"/>
                <a:gd name="T18" fmla="*/ 72 w 88"/>
                <a:gd name="T19" fmla="*/ 62 h 97"/>
                <a:gd name="T20" fmla="*/ 72 w 88"/>
                <a:gd name="T21" fmla="*/ 79 h 97"/>
                <a:gd name="T22" fmla="*/ 88 w 88"/>
                <a:gd name="T23" fmla="*/ 79 h 97"/>
                <a:gd name="T24" fmla="*/ 88 w 88"/>
                <a:gd name="T25" fmla="*/ 88 h 97"/>
                <a:gd name="T26" fmla="*/ 88 w 88"/>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8"/>
                <a:gd name="T43" fmla="*/ 0 h 97"/>
                <a:gd name="T44" fmla="*/ 88 w 88"/>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8" h="97">
                  <a:moveTo>
                    <a:pt x="0" y="0"/>
                  </a:moveTo>
                  <a:lnTo>
                    <a:pt x="16" y="35"/>
                  </a:lnTo>
                  <a:lnTo>
                    <a:pt x="24" y="35"/>
                  </a:lnTo>
                  <a:lnTo>
                    <a:pt x="24" y="44"/>
                  </a:lnTo>
                  <a:lnTo>
                    <a:pt x="32" y="44"/>
                  </a:lnTo>
                  <a:lnTo>
                    <a:pt x="48" y="44"/>
                  </a:lnTo>
                  <a:lnTo>
                    <a:pt x="56" y="53"/>
                  </a:lnTo>
                  <a:lnTo>
                    <a:pt x="64" y="53"/>
                  </a:lnTo>
                  <a:lnTo>
                    <a:pt x="64" y="62"/>
                  </a:lnTo>
                  <a:lnTo>
                    <a:pt x="72" y="62"/>
                  </a:lnTo>
                  <a:lnTo>
                    <a:pt x="72" y="79"/>
                  </a:lnTo>
                  <a:lnTo>
                    <a:pt x="88" y="79"/>
                  </a:lnTo>
                  <a:lnTo>
                    <a:pt x="88" y="88"/>
                  </a:lnTo>
                  <a:lnTo>
                    <a:pt x="88"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77" name="Freeform 1228"/>
            <p:cNvSpPr>
              <a:spLocks/>
            </p:cNvSpPr>
            <p:nvPr/>
          </p:nvSpPr>
          <p:spPr bwMode="auto">
            <a:xfrm>
              <a:off x="2803" y="3270"/>
              <a:ext cx="56" cy="114"/>
            </a:xfrm>
            <a:custGeom>
              <a:avLst/>
              <a:gdLst>
                <a:gd name="T0" fmla="*/ 56 w 56"/>
                <a:gd name="T1" fmla="*/ 0 h 114"/>
                <a:gd name="T2" fmla="*/ 56 w 56"/>
                <a:gd name="T3" fmla="*/ 9 h 114"/>
                <a:gd name="T4" fmla="*/ 56 w 56"/>
                <a:gd name="T5" fmla="*/ 18 h 114"/>
                <a:gd name="T6" fmla="*/ 56 w 56"/>
                <a:gd name="T7" fmla="*/ 35 h 114"/>
                <a:gd name="T8" fmla="*/ 48 w 56"/>
                <a:gd name="T9" fmla="*/ 44 h 114"/>
                <a:gd name="T10" fmla="*/ 32 w 56"/>
                <a:gd name="T11" fmla="*/ 53 h 114"/>
                <a:gd name="T12" fmla="*/ 16 w 56"/>
                <a:gd name="T13" fmla="*/ 70 h 114"/>
                <a:gd name="T14" fmla="*/ 16 w 56"/>
                <a:gd name="T15" fmla="*/ 79 h 114"/>
                <a:gd name="T16" fmla="*/ 16 w 56"/>
                <a:gd name="T17" fmla="*/ 88 h 114"/>
                <a:gd name="T18" fmla="*/ 0 w 56"/>
                <a:gd name="T19" fmla="*/ 88 h 114"/>
                <a:gd name="T20" fmla="*/ 0 w 56"/>
                <a:gd name="T21" fmla="*/ 105 h 114"/>
                <a:gd name="T22" fmla="*/ 0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56" y="0"/>
                  </a:moveTo>
                  <a:lnTo>
                    <a:pt x="56" y="9"/>
                  </a:lnTo>
                  <a:lnTo>
                    <a:pt x="56" y="18"/>
                  </a:lnTo>
                  <a:lnTo>
                    <a:pt x="56" y="35"/>
                  </a:lnTo>
                  <a:lnTo>
                    <a:pt x="48" y="44"/>
                  </a:lnTo>
                  <a:lnTo>
                    <a:pt x="32" y="53"/>
                  </a:lnTo>
                  <a:lnTo>
                    <a:pt x="16" y="70"/>
                  </a:lnTo>
                  <a:lnTo>
                    <a:pt x="16" y="79"/>
                  </a:lnTo>
                  <a:lnTo>
                    <a:pt x="16" y="88"/>
                  </a:lnTo>
                  <a:lnTo>
                    <a:pt x="0" y="88"/>
                  </a:lnTo>
                  <a:lnTo>
                    <a:pt x="0" y="105"/>
                  </a:lnTo>
                  <a:lnTo>
                    <a:pt x="0"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78" name="Freeform 1229"/>
            <p:cNvSpPr>
              <a:spLocks/>
            </p:cNvSpPr>
            <p:nvPr/>
          </p:nvSpPr>
          <p:spPr bwMode="auto">
            <a:xfrm>
              <a:off x="2859" y="3226"/>
              <a:ext cx="72" cy="158"/>
            </a:xfrm>
            <a:custGeom>
              <a:avLst/>
              <a:gdLst>
                <a:gd name="T0" fmla="*/ 0 w 72"/>
                <a:gd name="T1" fmla="*/ 0 h 158"/>
                <a:gd name="T2" fmla="*/ 8 w 72"/>
                <a:gd name="T3" fmla="*/ 44 h 158"/>
                <a:gd name="T4" fmla="*/ 8 w 72"/>
                <a:gd name="T5" fmla="*/ 53 h 158"/>
                <a:gd name="T6" fmla="*/ 24 w 72"/>
                <a:gd name="T7" fmla="*/ 53 h 158"/>
                <a:gd name="T8" fmla="*/ 24 w 72"/>
                <a:gd name="T9" fmla="*/ 62 h 158"/>
                <a:gd name="T10" fmla="*/ 32 w 72"/>
                <a:gd name="T11" fmla="*/ 79 h 158"/>
                <a:gd name="T12" fmla="*/ 40 w 72"/>
                <a:gd name="T13" fmla="*/ 79 h 158"/>
                <a:gd name="T14" fmla="*/ 40 w 72"/>
                <a:gd name="T15" fmla="*/ 88 h 158"/>
                <a:gd name="T16" fmla="*/ 56 w 72"/>
                <a:gd name="T17" fmla="*/ 88 h 158"/>
                <a:gd name="T18" fmla="*/ 56 w 72"/>
                <a:gd name="T19" fmla="*/ 97 h 158"/>
                <a:gd name="T20" fmla="*/ 56 w 72"/>
                <a:gd name="T21" fmla="*/ 114 h 158"/>
                <a:gd name="T22" fmla="*/ 64 w 72"/>
                <a:gd name="T23" fmla="*/ 114 h 158"/>
                <a:gd name="T24" fmla="*/ 64 w 72"/>
                <a:gd name="T25" fmla="*/ 123 h 158"/>
                <a:gd name="T26" fmla="*/ 72 w 72"/>
                <a:gd name="T27" fmla="*/ 132 h 158"/>
                <a:gd name="T28" fmla="*/ 72 w 72"/>
                <a:gd name="T29" fmla="*/ 149 h 158"/>
                <a:gd name="T30" fmla="*/ 64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0" y="0"/>
                  </a:moveTo>
                  <a:lnTo>
                    <a:pt x="8" y="44"/>
                  </a:lnTo>
                  <a:lnTo>
                    <a:pt x="8" y="53"/>
                  </a:lnTo>
                  <a:lnTo>
                    <a:pt x="24" y="53"/>
                  </a:lnTo>
                  <a:lnTo>
                    <a:pt x="24" y="62"/>
                  </a:lnTo>
                  <a:lnTo>
                    <a:pt x="32" y="79"/>
                  </a:lnTo>
                  <a:lnTo>
                    <a:pt x="40" y="79"/>
                  </a:lnTo>
                  <a:lnTo>
                    <a:pt x="40" y="88"/>
                  </a:lnTo>
                  <a:lnTo>
                    <a:pt x="56" y="88"/>
                  </a:lnTo>
                  <a:lnTo>
                    <a:pt x="56" y="97"/>
                  </a:lnTo>
                  <a:lnTo>
                    <a:pt x="56" y="114"/>
                  </a:lnTo>
                  <a:lnTo>
                    <a:pt x="64" y="114"/>
                  </a:lnTo>
                  <a:lnTo>
                    <a:pt x="64" y="123"/>
                  </a:lnTo>
                  <a:lnTo>
                    <a:pt x="72" y="132"/>
                  </a:lnTo>
                  <a:lnTo>
                    <a:pt x="72" y="149"/>
                  </a:lnTo>
                  <a:lnTo>
                    <a:pt x="64"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79" name="Freeform 1230"/>
            <p:cNvSpPr>
              <a:spLocks/>
            </p:cNvSpPr>
            <p:nvPr/>
          </p:nvSpPr>
          <p:spPr bwMode="auto">
            <a:xfrm>
              <a:off x="2763" y="3226"/>
              <a:ext cx="96" cy="114"/>
            </a:xfrm>
            <a:custGeom>
              <a:avLst/>
              <a:gdLst>
                <a:gd name="T0" fmla="*/ 96 w 96"/>
                <a:gd name="T1" fmla="*/ 0 h 114"/>
                <a:gd name="T2" fmla="*/ 72 w 96"/>
                <a:gd name="T3" fmla="*/ 35 h 114"/>
                <a:gd name="T4" fmla="*/ 64 w 96"/>
                <a:gd name="T5" fmla="*/ 44 h 114"/>
                <a:gd name="T6" fmla="*/ 56 w 96"/>
                <a:gd name="T7" fmla="*/ 44 h 114"/>
                <a:gd name="T8" fmla="*/ 40 w 96"/>
                <a:gd name="T9" fmla="*/ 44 h 114"/>
                <a:gd name="T10" fmla="*/ 32 w 96"/>
                <a:gd name="T11" fmla="*/ 44 h 114"/>
                <a:gd name="T12" fmla="*/ 32 w 96"/>
                <a:gd name="T13" fmla="*/ 53 h 114"/>
                <a:gd name="T14" fmla="*/ 24 w 96"/>
                <a:gd name="T15" fmla="*/ 53 h 114"/>
                <a:gd name="T16" fmla="*/ 8 w 96"/>
                <a:gd name="T17" fmla="*/ 62 h 114"/>
                <a:gd name="T18" fmla="*/ 0 w 96"/>
                <a:gd name="T19" fmla="*/ 79 h 114"/>
                <a:gd name="T20" fmla="*/ 0 w 96"/>
                <a:gd name="T21" fmla="*/ 88 h 114"/>
                <a:gd name="T22" fmla="*/ 0 w 96"/>
                <a:gd name="T23" fmla="*/ 97 h 114"/>
                <a:gd name="T24" fmla="*/ 0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96" y="0"/>
                  </a:moveTo>
                  <a:lnTo>
                    <a:pt x="72" y="35"/>
                  </a:lnTo>
                  <a:lnTo>
                    <a:pt x="64" y="44"/>
                  </a:lnTo>
                  <a:lnTo>
                    <a:pt x="56" y="44"/>
                  </a:lnTo>
                  <a:lnTo>
                    <a:pt x="40" y="44"/>
                  </a:lnTo>
                  <a:lnTo>
                    <a:pt x="32" y="44"/>
                  </a:lnTo>
                  <a:lnTo>
                    <a:pt x="32" y="53"/>
                  </a:lnTo>
                  <a:lnTo>
                    <a:pt x="24" y="53"/>
                  </a:lnTo>
                  <a:lnTo>
                    <a:pt x="8" y="62"/>
                  </a:lnTo>
                  <a:lnTo>
                    <a:pt x="0" y="79"/>
                  </a:lnTo>
                  <a:lnTo>
                    <a:pt x="0" y="88"/>
                  </a:lnTo>
                  <a:lnTo>
                    <a:pt x="0" y="97"/>
                  </a:lnTo>
                  <a:lnTo>
                    <a:pt x="0"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80" name="Freeform 1231"/>
            <p:cNvSpPr>
              <a:spLocks/>
            </p:cNvSpPr>
            <p:nvPr/>
          </p:nvSpPr>
          <p:spPr bwMode="auto">
            <a:xfrm>
              <a:off x="2803" y="3270"/>
              <a:ext cx="48" cy="132"/>
            </a:xfrm>
            <a:custGeom>
              <a:avLst/>
              <a:gdLst>
                <a:gd name="T0" fmla="*/ 0 w 48"/>
                <a:gd name="T1" fmla="*/ 0 h 132"/>
                <a:gd name="T2" fmla="*/ 0 w 48"/>
                <a:gd name="T3" fmla="*/ 9 h 132"/>
                <a:gd name="T4" fmla="*/ 0 w 48"/>
                <a:gd name="T5" fmla="*/ 18 h 132"/>
                <a:gd name="T6" fmla="*/ 0 w 48"/>
                <a:gd name="T7" fmla="*/ 35 h 132"/>
                <a:gd name="T8" fmla="*/ 0 w 48"/>
                <a:gd name="T9" fmla="*/ 44 h 132"/>
                <a:gd name="T10" fmla="*/ 16 w 48"/>
                <a:gd name="T11" fmla="*/ 53 h 132"/>
                <a:gd name="T12" fmla="*/ 24 w 48"/>
                <a:gd name="T13" fmla="*/ 70 h 132"/>
                <a:gd name="T14" fmla="*/ 24 w 48"/>
                <a:gd name="T15" fmla="*/ 79 h 132"/>
                <a:gd name="T16" fmla="*/ 32 w 48"/>
                <a:gd name="T17" fmla="*/ 88 h 132"/>
                <a:gd name="T18" fmla="*/ 32 w 48"/>
                <a:gd name="T19" fmla="*/ 105 h 132"/>
                <a:gd name="T20" fmla="*/ 48 w 48"/>
                <a:gd name="T21" fmla="*/ 105 h 132"/>
                <a:gd name="T22" fmla="*/ 48 w 48"/>
                <a:gd name="T23" fmla="*/ 114 h 132"/>
                <a:gd name="T24" fmla="*/ 48 w 48"/>
                <a:gd name="T25" fmla="*/ 123 h 132"/>
                <a:gd name="T26" fmla="*/ 48 w 48"/>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8"/>
                <a:gd name="T43" fmla="*/ 0 h 132"/>
                <a:gd name="T44" fmla="*/ 48 w 48"/>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8" h="132">
                  <a:moveTo>
                    <a:pt x="0" y="0"/>
                  </a:moveTo>
                  <a:lnTo>
                    <a:pt x="0" y="9"/>
                  </a:lnTo>
                  <a:lnTo>
                    <a:pt x="0" y="18"/>
                  </a:lnTo>
                  <a:lnTo>
                    <a:pt x="0" y="35"/>
                  </a:lnTo>
                  <a:lnTo>
                    <a:pt x="0" y="44"/>
                  </a:lnTo>
                  <a:lnTo>
                    <a:pt x="16" y="53"/>
                  </a:lnTo>
                  <a:lnTo>
                    <a:pt x="24" y="70"/>
                  </a:lnTo>
                  <a:lnTo>
                    <a:pt x="24" y="79"/>
                  </a:lnTo>
                  <a:lnTo>
                    <a:pt x="32" y="88"/>
                  </a:lnTo>
                  <a:lnTo>
                    <a:pt x="32" y="105"/>
                  </a:lnTo>
                  <a:lnTo>
                    <a:pt x="48" y="105"/>
                  </a:lnTo>
                  <a:lnTo>
                    <a:pt x="48" y="114"/>
                  </a:lnTo>
                  <a:lnTo>
                    <a:pt x="48" y="123"/>
                  </a:lnTo>
                  <a:lnTo>
                    <a:pt x="48"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81" name="Freeform 1232"/>
            <p:cNvSpPr>
              <a:spLocks/>
            </p:cNvSpPr>
            <p:nvPr/>
          </p:nvSpPr>
          <p:spPr bwMode="auto">
            <a:xfrm>
              <a:off x="2851" y="3305"/>
              <a:ext cx="40" cy="88"/>
            </a:xfrm>
            <a:custGeom>
              <a:avLst/>
              <a:gdLst>
                <a:gd name="T0" fmla="*/ 40 w 40"/>
                <a:gd name="T1" fmla="*/ 0 h 88"/>
                <a:gd name="T2" fmla="*/ 40 w 40"/>
                <a:gd name="T3" fmla="*/ 26 h 88"/>
                <a:gd name="T4" fmla="*/ 32 w 40"/>
                <a:gd name="T5" fmla="*/ 35 h 88"/>
                <a:gd name="T6" fmla="*/ 24 w 40"/>
                <a:gd name="T7" fmla="*/ 44 h 88"/>
                <a:gd name="T8" fmla="*/ 8 w 40"/>
                <a:gd name="T9" fmla="*/ 44 h 88"/>
                <a:gd name="T10" fmla="*/ 8 w 40"/>
                <a:gd name="T11" fmla="*/ 62 h 88"/>
                <a:gd name="T12" fmla="*/ 0 w 40"/>
                <a:gd name="T13" fmla="*/ 62 h 88"/>
                <a:gd name="T14" fmla="*/ 0 w 40"/>
                <a:gd name="T15" fmla="*/ 70 h 88"/>
                <a:gd name="T16" fmla="*/ 0 w 40"/>
                <a:gd name="T17" fmla="*/ 79 h 88"/>
                <a:gd name="T18" fmla="*/ 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40" y="0"/>
                  </a:moveTo>
                  <a:lnTo>
                    <a:pt x="40" y="26"/>
                  </a:lnTo>
                  <a:lnTo>
                    <a:pt x="32" y="35"/>
                  </a:lnTo>
                  <a:lnTo>
                    <a:pt x="24" y="44"/>
                  </a:lnTo>
                  <a:lnTo>
                    <a:pt x="8" y="44"/>
                  </a:lnTo>
                  <a:lnTo>
                    <a:pt x="8" y="62"/>
                  </a:lnTo>
                  <a:lnTo>
                    <a:pt x="0" y="62"/>
                  </a:lnTo>
                  <a:lnTo>
                    <a:pt x="0" y="70"/>
                  </a:lnTo>
                  <a:lnTo>
                    <a:pt x="0" y="79"/>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82" name="Freeform 1233"/>
            <p:cNvSpPr>
              <a:spLocks/>
            </p:cNvSpPr>
            <p:nvPr/>
          </p:nvSpPr>
          <p:spPr bwMode="auto">
            <a:xfrm>
              <a:off x="2867" y="3279"/>
              <a:ext cx="64" cy="140"/>
            </a:xfrm>
            <a:custGeom>
              <a:avLst/>
              <a:gdLst>
                <a:gd name="T0" fmla="*/ 64 w 64"/>
                <a:gd name="T1" fmla="*/ 0 h 140"/>
                <a:gd name="T2" fmla="*/ 56 w 64"/>
                <a:gd name="T3" fmla="*/ 61 h 140"/>
                <a:gd name="T4" fmla="*/ 48 w 64"/>
                <a:gd name="T5" fmla="*/ 70 h 140"/>
                <a:gd name="T6" fmla="*/ 32 w 64"/>
                <a:gd name="T7" fmla="*/ 79 h 140"/>
                <a:gd name="T8" fmla="*/ 32 w 64"/>
                <a:gd name="T9" fmla="*/ 105 h 140"/>
                <a:gd name="T10" fmla="*/ 24 w 64"/>
                <a:gd name="T11" fmla="*/ 114 h 140"/>
                <a:gd name="T12" fmla="*/ 24 w 64"/>
                <a:gd name="T13" fmla="*/ 123 h 140"/>
                <a:gd name="T14" fmla="*/ 16 w 64"/>
                <a:gd name="T15" fmla="*/ 123 h 140"/>
                <a:gd name="T16" fmla="*/ 0 w 64"/>
                <a:gd name="T17" fmla="*/ 123 h 140"/>
                <a:gd name="T18" fmla="*/ 0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64" y="0"/>
                  </a:moveTo>
                  <a:lnTo>
                    <a:pt x="56" y="61"/>
                  </a:lnTo>
                  <a:lnTo>
                    <a:pt x="48" y="70"/>
                  </a:lnTo>
                  <a:lnTo>
                    <a:pt x="32" y="79"/>
                  </a:lnTo>
                  <a:lnTo>
                    <a:pt x="32" y="105"/>
                  </a:lnTo>
                  <a:lnTo>
                    <a:pt x="24" y="114"/>
                  </a:lnTo>
                  <a:lnTo>
                    <a:pt x="24" y="123"/>
                  </a:lnTo>
                  <a:lnTo>
                    <a:pt x="16" y="123"/>
                  </a:lnTo>
                  <a:lnTo>
                    <a:pt x="0" y="123"/>
                  </a:lnTo>
                  <a:lnTo>
                    <a:pt x="0"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83" name="Freeform 1234"/>
            <p:cNvSpPr>
              <a:spLocks/>
            </p:cNvSpPr>
            <p:nvPr/>
          </p:nvSpPr>
          <p:spPr bwMode="auto">
            <a:xfrm>
              <a:off x="2883" y="3226"/>
              <a:ext cx="104" cy="193"/>
            </a:xfrm>
            <a:custGeom>
              <a:avLst/>
              <a:gdLst>
                <a:gd name="T0" fmla="*/ 0 w 104"/>
                <a:gd name="T1" fmla="*/ 0 h 193"/>
                <a:gd name="T2" fmla="*/ 16 w 104"/>
                <a:gd name="T3" fmla="*/ 18 h 193"/>
                <a:gd name="T4" fmla="*/ 32 w 104"/>
                <a:gd name="T5" fmla="*/ 35 h 193"/>
                <a:gd name="T6" fmla="*/ 40 w 104"/>
                <a:gd name="T7" fmla="*/ 44 h 193"/>
                <a:gd name="T8" fmla="*/ 40 w 104"/>
                <a:gd name="T9" fmla="*/ 53 h 193"/>
                <a:gd name="T10" fmla="*/ 48 w 104"/>
                <a:gd name="T11" fmla="*/ 53 h 193"/>
                <a:gd name="T12" fmla="*/ 48 w 104"/>
                <a:gd name="T13" fmla="*/ 62 h 193"/>
                <a:gd name="T14" fmla="*/ 56 w 104"/>
                <a:gd name="T15" fmla="*/ 62 h 193"/>
                <a:gd name="T16" fmla="*/ 72 w 104"/>
                <a:gd name="T17" fmla="*/ 79 h 193"/>
                <a:gd name="T18" fmla="*/ 72 w 104"/>
                <a:gd name="T19" fmla="*/ 88 h 193"/>
                <a:gd name="T20" fmla="*/ 80 w 104"/>
                <a:gd name="T21" fmla="*/ 88 h 193"/>
                <a:gd name="T22" fmla="*/ 80 w 104"/>
                <a:gd name="T23" fmla="*/ 97 h 193"/>
                <a:gd name="T24" fmla="*/ 88 w 104"/>
                <a:gd name="T25" fmla="*/ 97 h 193"/>
                <a:gd name="T26" fmla="*/ 88 w 104"/>
                <a:gd name="T27" fmla="*/ 114 h 193"/>
                <a:gd name="T28" fmla="*/ 88 w 104"/>
                <a:gd name="T29" fmla="*/ 123 h 193"/>
                <a:gd name="T30" fmla="*/ 104 w 104"/>
                <a:gd name="T31" fmla="*/ 132 h 193"/>
                <a:gd name="T32" fmla="*/ 104 w 104"/>
                <a:gd name="T33" fmla="*/ 149 h 193"/>
                <a:gd name="T34" fmla="*/ 104 w 104"/>
                <a:gd name="T35" fmla="*/ 158 h 193"/>
                <a:gd name="T36" fmla="*/ 104 w 104"/>
                <a:gd name="T37" fmla="*/ 167 h 193"/>
                <a:gd name="T38" fmla="*/ 104 w 104"/>
                <a:gd name="T39" fmla="*/ 176 h 193"/>
                <a:gd name="T40" fmla="*/ 104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0" y="0"/>
                  </a:moveTo>
                  <a:lnTo>
                    <a:pt x="16" y="18"/>
                  </a:lnTo>
                  <a:lnTo>
                    <a:pt x="32" y="35"/>
                  </a:lnTo>
                  <a:lnTo>
                    <a:pt x="40" y="44"/>
                  </a:lnTo>
                  <a:lnTo>
                    <a:pt x="40" y="53"/>
                  </a:lnTo>
                  <a:lnTo>
                    <a:pt x="48" y="53"/>
                  </a:lnTo>
                  <a:lnTo>
                    <a:pt x="48" y="62"/>
                  </a:lnTo>
                  <a:lnTo>
                    <a:pt x="56" y="62"/>
                  </a:lnTo>
                  <a:lnTo>
                    <a:pt x="72" y="79"/>
                  </a:lnTo>
                  <a:lnTo>
                    <a:pt x="72" y="88"/>
                  </a:lnTo>
                  <a:lnTo>
                    <a:pt x="80" y="88"/>
                  </a:lnTo>
                  <a:lnTo>
                    <a:pt x="80" y="97"/>
                  </a:lnTo>
                  <a:lnTo>
                    <a:pt x="88" y="97"/>
                  </a:lnTo>
                  <a:lnTo>
                    <a:pt x="88" y="114"/>
                  </a:lnTo>
                  <a:lnTo>
                    <a:pt x="88" y="123"/>
                  </a:lnTo>
                  <a:lnTo>
                    <a:pt x="104" y="132"/>
                  </a:lnTo>
                  <a:lnTo>
                    <a:pt x="104" y="149"/>
                  </a:lnTo>
                  <a:lnTo>
                    <a:pt x="104" y="158"/>
                  </a:lnTo>
                  <a:lnTo>
                    <a:pt x="104" y="167"/>
                  </a:lnTo>
                  <a:lnTo>
                    <a:pt x="104" y="176"/>
                  </a:lnTo>
                  <a:lnTo>
                    <a:pt x="104"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84" name="Freeform 1235"/>
            <p:cNvSpPr>
              <a:spLocks/>
            </p:cNvSpPr>
            <p:nvPr/>
          </p:nvSpPr>
          <p:spPr bwMode="auto">
            <a:xfrm>
              <a:off x="2779" y="3305"/>
              <a:ext cx="16" cy="106"/>
            </a:xfrm>
            <a:custGeom>
              <a:avLst/>
              <a:gdLst>
                <a:gd name="T0" fmla="*/ 8 w 16"/>
                <a:gd name="T1" fmla="*/ 0 h 106"/>
                <a:gd name="T2" fmla="*/ 8 w 16"/>
                <a:gd name="T3" fmla="*/ 9 h 106"/>
                <a:gd name="T4" fmla="*/ 8 w 16"/>
                <a:gd name="T5" fmla="*/ 26 h 106"/>
                <a:gd name="T6" fmla="*/ 8 w 16"/>
                <a:gd name="T7" fmla="*/ 35 h 106"/>
                <a:gd name="T8" fmla="*/ 16 w 16"/>
                <a:gd name="T9" fmla="*/ 35 h 106"/>
                <a:gd name="T10" fmla="*/ 16 w 16"/>
                <a:gd name="T11" fmla="*/ 44 h 106"/>
                <a:gd name="T12" fmla="*/ 16 w 16"/>
                <a:gd name="T13" fmla="*/ 62 h 106"/>
                <a:gd name="T14" fmla="*/ 8 w 16"/>
                <a:gd name="T15" fmla="*/ 70 h 106"/>
                <a:gd name="T16" fmla="*/ 8 w 16"/>
                <a:gd name="T17" fmla="*/ 79 h 106"/>
                <a:gd name="T18" fmla="*/ 0 w 16"/>
                <a:gd name="T19" fmla="*/ 88 h 106"/>
                <a:gd name="T20" fmla="*/ 0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16" y="35"/>
                  </a:lnTo>
                  <a:lnTo>
                    <a:pt x="16" y="44"/>
                  </a:lnTo>
                  <a:lnTo>
                    <a:pt x="16" y="62"/>
                  </a:lnTo>
                  <a:lnTo>
                    <a:pt x="8" y="70"/>
                  </a:lnTo>
                  <a:lnTo>
                    <a:pt x="8" y="79"/>
                  </a:lnTo>
                  <a:lnTo>
                    <a:pt x="0" y="88"/>
                  </a:lnTo>
                  <a:lnTo>
                    <a:pt x="0"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85" name="Freeform 1236"/>
            <p:cNvSpPr>
              <a:spLocks/>
            </p:cNvSpPr>
            <p:nvPr/>
          </p:nvSpPr>
          <p:spPr bwMode="auto">
            <a:xfrm>
              <a:off x="2803" y="3375"/>
              <a:ext cx="16" cy="62"/>
            </a:xfrm>
            <a:custGeom>
              <a:avLst/>
              <a:gdLst>
                <a:gd name="T0" fmla="*/ 0 w 16"/>
                <a:gd name="T1" fmla="*/ 0 h 62"/>
                <a:gd name="T2" fmla="*/ 16 w 16"/>
                <a:gd name="T3" fmla="*/ 9 h 62"/>
                <a:gd name="T4" fmla="*/ 16 w 16"/>
                <a:gd name="T5" fmla="*/ 18 h 62"/>
                <a:gd name="T6" fmla="*/ 16 w 16"/>
                <a:gd name="T7" fmla="*/ 27 h 62"/>
                <a:gd name="T8" fmla="*/ 16 w 16"/>
                <a:gd name="T9" fmla="*/ 44 h 62"/>
                <a:gd name="T10" fmla="*/ 16 w 16"/>
                <a:gd name="T11" fmla="*/ 53 h 62"/>
                <a:gd name="T12" fmla="*/ 16 w 16"/>
                <a:gd name="T13" fmla="*/ 62 h 62"/>
                <a:gd name="T14" fmla="*/ 0 60000 65536"/>
                <a:gd name="T15" fmla="*/ 0 60000 65536"/>
                <a:gd name="T16" fmla="*/ 0 60000 65536"/>
                <a:gd name="T17" fmla="*/ 0 60000 65536"/>
                <a:gd name="T18" fmla="*/ 0 60000 65536"/>
                <a:gd name="T19" fmla="*/ 0 60000 65536"/>
                <a:gd name="T20" fmla="*/ 0 60000 65536"/>
                <a:gd name="T21" fmla="*/ 0 w 16"/>
                <a:gd name="T22" fmla="*/ 0 h 62"/>
                <a:gd name="T23" fmla="*/ 16 w 16"/>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2">
                  <a:moveTo>
                    <a:pt x="0" y="0"/>
                  </a:moveTo>
                  <a:lnTo>
                    <a:pt x="16" y="9"/>
                  </a:lnTo>
                  <a:lnTo>
                    <a:pt x="16" y="18"/>
                  </a:lnTo>
                  <a:lnTo>
                    <a:pt x="16" y="27"/>
                  </a:lnTo>
                  <a:lnTo>
                    <a:pt x="16" y="44"/>
                  </a:lnTo>
                  <a:lnTo>
                    <a:pt x="16" y="53"/>
                  </a:lnTo>
                  <a:lnTo>
                    <a:pt x="16"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86" name="Freeform 1237"/>
            <p:cNvSpPr>
              <a:spLocks/>
            </p:cNvSpPr>
            <p:nvPr/>
          </p:nvSpPr>
          <p:spPr bwMode="auto">
            <a:xfrm>
              <a:off x="2731" y="3340"/>
              <a:ext cx="40" cy="79"/>
            </a:xfrm>
            <a:custGeom>
              <a:avLst/>
              <a:gdLst>
                <a:gd name="T0" fmla="*/ 32 w 40"/>
                <a:gd name="T1" fmla="*/ 0 h 79"/>
                <a:gd name="T2" fmla="*/ 40 w 40"/>
                <a:gd name="T3" fmla="*/ 9 h 79"/>
                <a:gd name="T4" fmla="*/ 32 w 40"/>
                <a:gd name="T5" fmla="*/ 18 h 79"/>
                <a:gd name="T6" fmla="*/ 32 w 40"/>
                <a:gd name="T7" fmla="*/ 35 h 79"/>
                <a:gd name="T8" fmla="*/ 24 w 40"/>
                <a:gd name="T9" fmla="*/ 35 h 79"/>
                <a:gd name="T10" fmla="*/ 8 w 40"/>
                <a:gd name="T11" fmla="*/ 44 h 79"/>
                <a:gd name="T12" fmla="*/ 0 w 40"/>
                <a:gd name="T13" fmla="*/ 53 h 79"/>
                <a:gd name="T14" fmla="*/ 0 w 40"/>
                <a:gd name="T15" fmla="*/ 62 h 79"/>
                <a:gd name="T16" fmla="*/ 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32" y="0"/>
                  </a:moveTo>
                  <a:lnTo>
                    <a:pt x="40" y="9"/>
                  </a:lnTo>
                  <a:lnTo>
                    <a:pt x="32" y="18"/>
                  </a:lnTo>
                  <a:lnTo>
                    <a:pt x="32" y="35"/>
                  </a:lnTo>
                  <a:lnTo>
                    <a:pt x="24" y="35"/>
                  </a:lnTo>
                  <a:lnTo>
                    <a:pt x="8" y="44"/>
                  </a:lnTo>
                  <a:lnTo>
                    <a:pt x="0" y="53"/>
                  </a:lnTo>
                  <a:lnTo>
                    <a:pt x="0" y="62"/>
                  </a:lnTo>
                  <a:lnTo>
                    <a:pt x="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87" name="Freeform 1238"/>
            <p:cNvSpPr>
              <a:spLocks/>
            </p:cNvSpPr>
            <p:nvPr/>
          </p:nvSpPr>
          <p:spPr bwMode="auto">
            <a:xfrm>
              <a:off x="2715" y="3288"/>
              <a:ext cx="56" cy="70"/>
            </a:xfrm>
            <a:custGeom>
              <a:avLst/>
              <a:gdLst>
                <a:gd name="T0" fmla="*/ 56 w 56"/>
                <a:gd name="T1" fmla="*/ 0 h 70"/>
                <a:gd name="T2" fmla="*/ 48 w 56"/>
                <a:gd name="T3" fmla="*/ 0 h 70"/>
                <a:gd name="T4" fmla="*/ 40 w 56"/>
                <a:gd name="T5" fmla="*/ 0 h 70"/>
                <a:gd name="T6" fmla="*/ 24 w 56"/>
                <a:gd name="T7" fmla="*/ 17 h 70"/>
                <a:gd name="T8" fmla="*/ 16 w 56"/>
                <a:gd name="T9" fmla="*/ 17 h 70"/>
                <a:gd name="T10" fmla="*/ 16 w 56"/>
                <a:gd name="T11" fmla="*/ 26 h 70"/>
                <a:gd name="T12" fmla="*/ 8 w 56"/>
                <a:gd name="T13" fmla="*/ 26 h 70"/>
                <a:gd name="T14" fmla="*/ 8 w 56"/>
                <a:gd name="T15" fmla="*/ 35 h 70"/>
                <a:gd name="T16" fmla="*/ 8 w 56"/>
                <a:gd name="T17" fmla="*/ 52 h 70"/>
                <a:gd name="T18" fmla="*/ 0 w 56"/>
                <a:gd name="T19" fmla="*/ 61 h 70"/>
                <a:gd name="T20" fmla="*/ 0 w 56"/>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6"/>
                <a:gd name="T34" fmla="*/ 0 h 70"/>
                <a:gd name="T35" fmla="*/ 56 w 56"/>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6" h="70">
                  <a:moveTo>
                    <a:pt x="56" y="0"/>
                  </a:moveTo>
                  <a:lnTo>
                    <a:pt x="48" y="0"/>
                  </a:lnTo>
                  <a:lnTo>
                    <a:pt x="40" y="0"/>
                  </a:lnTo>
                  <a:lnTo>
                    <a:pt x="24" y="17"/>
                  </a:lnTo>
                  <a:lnTo>
                    <a:pt x="16" y="17"/>
                  </a:lnTo>
                  <a:lnTo>
                    <a:pt x="16" y="26"/>
                  </a:lnTo>
                  <a:lnTo>
                    <a:pt x="8" y="26"/>
                  </a:lnTo>
                  <a:lnTo>
                    <a:pt x="8" y="35"/>
                  </a:lnTo>
                  <a:lnTo>
                    <a:pt x="8" y="52"/>
                  </a:lnTo>
                  <a:lnTo>
                    <a:pt x="0" y="61"/>
                  </a:lnTo>
                  <a:lnTo>
                    <a:pt x="0"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88" name="Freeform 1239"/>
            <p:cNvSpPr>
              <a:spLocks/>
            </p:cNvSpPr>
            <p:nvPr/>
          </p:nvSpPr>
          <p:spPr bwMode="auto">
            <a:xfrm>
              <a:off x="2979" y="3331"/>
              <a:ext cx="72" cy="80"/>
            </a:xfrm>
            <a:custGeom>
              <a:avLst/>
              <a:gdLst>
                <a:gd name="T0" fmla="*/ 0 w 72"/>
                <a:gd name="T1" fmla="*/ 0 h 80"/>
                <a:gd name="T2" fmla="*/ 0 w 72"/>
                <a:gd name="T3" fmla="*/ 9 h 80"/>
                <a:gd name="T4" fmla="*/ 8 w 72"/>
                <a:gd name="T5" fmla="*/ 9 h 80"/>
                <a:gd name="T6" fmla="*/ 16 w 72"/>
                <a:gd name="T7" fmla="*/ 9 h 80"/>
                <a:gd name="T8" fmla="*/ 32 w 72"/>
                <a:gd name="T9" fmla="*/ 18 h 80"/>
                <a:gd name="T10" fmla="*/ 40 w 72"/>
                <a:gd name="T11" fmla="*/ 36 h 80"/>
                <a:gd name="T12" fmla="*/ 48 w 72"/>
                <a:gd name="T13" fmla="*/ 44 h 80"/>
                <a:gd name="T14" fmla="*/ 64 w 72"/>
                <a:gd name="T15" fmla="*/ 53 h 80"/>
                <a:gd name="T16" fmla="*/ 64 w 72"/>
                <a:gd name="T17" fmla="*/ 62 h 80"/>
                <a:gd name="T18" fmla="*/ 64 w 72"/>
                <a:gd name="T19" fmla="*/ 80 h 80"/>
                <a:gd name="T20" fmla="*/ 72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0" y="0"/>
                  </a:moveTo>
                  <a:lnTo>
                    <a:pt x="0" y="9"/>
                  </a:lnTo>
                  <a:lnTo>
                    <a:pt x="8" y="9"/>
                  </a:lnTo>
                  <a:lnTo>
                    <a:pt x="16" y="9"/>
                  </a:lnTo>
                  <a:lnTo>
                    <a:pt x="32" y="18"/>
                  </a:lnTo>
                  <a:lnTo>
                    <a:pt x="40" y="36"/>
                  </a:lnTo>
                  <a:lnTo>
                    <a:pt x="48" y="44"/>
                  </a:lnTo>
                  <a:lnTo>
                    <a:pt x="64" y="53"/>
                  </a:lnTo>
                  <a:lnTo>
                    <a:pt x="64" y="62"/>
                  </a:lnTo>
                  <a:lnTo>
                    <a:pt x="64" y="80"/>
                  </a:lnTo>
                  <a:lnTo>
                    <a:pt x="72"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89" name="Freeform 1240"/>
            <p:cNvSpPr>
              <a:spLocks/>
            </p:cNvSpPr>
            <p:nvPr/>
          </p:nvSpPr>
          <p:spPr bwMode="auto">
            <a:xfrm>
              <a:off x="2931" y="3323"/>
              <a:ext cx="40" cy="105"/>
            </a:xfrm>
            <a:custGeom>
              <a:avLst/>
              <a:gdLst>
                <a:gd name="T0" fmla="*/ 40 w 40"/>
                <a:gd name="T1" fmla="*/ 0 h 105"/>
                <a:gd name="T2" fmla="*/ 32 w 40"/>
                <a:gd name="T3" fmla="*/ 17 h 105"/>
                <a:gd name="T4" fmla="*/ 32 w 40"/>
                <a:gd name="T5" fmla="*/ 26 h 105"/>
                <a:gd name="T6" fmla="*/ 32 w 40"/>
                <a:gd name="T7" fmla="*/ 35 h 105"/>
                <a:gd name="T8" fmla="*/ 24 w 40"/>
                <a:gd name="T9" fmla="*/ 35 h 105"/>
                <a:gd name="T10" fmla="*/ 24 w 40"/>
                <a:gd name="T11" fmla="*/ 52 h 105"/>
                <a:gd name="T12" fmla="*/ 8 w 40"/>
                <a:gd name="T13" fmla="*/ 61 h 105"/>
                <a:gd name="T14" fmla="*/ 0 w 40"/>
                <a:gd name="T15" fmla="*/ 70 h 105"/>
                <a:gd name="T16" fmla="*/ 0 w 40"/>
                <a:gd name="T17" fmla="*/ 79 h 105"/>
                <a:gd name="T18" fmla="*/ 0 w 40"/>
                <a:gd name="T19" fmla="*/ 96 h 105"/>
                <a:gd name="T20" fmla="*/ 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40" y="0"/>
                  </a:moveTo>
                  <a:lnTo>
                    <a:pt x="32" y="17"/>
                  </a:lnTo>
                  <a:lnTo>
                    <a:pt x="32" y="26"/>
                  </a:lnTo>
                  <a:lnTo>
                    <a:pt x="32" y="35"/>
                  </a:lnTo>
                  <a:lnTo>
                    <a:pt x="24" y="35"/>
                  </a:lnTo>
                  <a:lnTo>
                    <a:pt x="24" y="52"/>
                  </a:lnTo>
                  <a:lnTo>
                    <a:pt x="8" y="61"/>
                  </a:lnTo>
                  <a:lnTo>
                    <a:pt x="0" y="70"/>
                  </a:lnTo>
                  <a:lnTo>
                    <a:pt x="0" y="79"/>
                  </a:lnTo>
                  <a:lnTo>
                    <a:pt x="0" y="96"/>
                  </a:lnTo>
                  <a:lnTo>
                    <a:pt x="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90" name="Freeform 1241"/>
            <p:cNvSpPr>
              <a:spLocks/>
            </p:cNvSpPr>
            <p:nvPr/>
          </p:nvSpPr>
          <p:spPr bwMode="auto">
            <a:xfrm>
              <a:off x="2995" y="3411"/>
              <a:ext cx="48" cy="70"/>
            </a:xfrm>
            <a:custGeom>
              <a:avLst/>
              <a:gdLst>
                <a:gd name="T0" fmla="*/ 0 w 48"/>
                <a:gd name="T1" fmla="*/ 0 h 70"/>
                <a:gd name="T2" fmla="*/ 0 w 48"/>
                <a:gd name="T3" fmla="*/ 8 h 70"/>
                <a:gd name="T4" fmla="*/ 16 w 48"/>
                <a:gd name="T5" fmla="*/ 8 h 70"/>
                <a:gd name="T6" fmla="*/ 24 w 48"/>
                <a:gd name="T7" fmla="*/ 17 h 70"/>
                <a:gd name="T8" fmla="*/ 32 w 48"/>
                <a:gd name="T9" fmla="*/ 17 h 70"/>
                <a:gd name="T10" fmla="*/ 32 w 48"/>
                <a:gd name="T11" fmla="*/ 35 h 70"/>
                <a:gd name="T12" fmla="*/ 48 w 48"/>
                <a:gd name="T13" fmla="*/ 44 h 70"/>
                <a:gd name="T14" fmla="*/ 48 w 48"/>
                <a:gd name="T15" fmla="*/ 52 h 70"/>
                <a:gd name="T16" fmla="*/ 48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0" y="0"/>
                  </a:moveTo>
                  <a:lnTo>
                    <a:pt x="0" y="8"/>
                  </a:lnTo>
                  <a:lnTo>
                    <a:pt x="16" y="8"/>
                  </a:lnTo>
                  <a:lnTo>
                    <a:pt x="24" y="17"/>
                  </a:lnTo>
                  <a:lnTo>
                    <a:pt x="32" y="17"/>
                  </a:lnTo>
                  <a:lnTo>
                    <a:pt x="32" y="35"/>
                  </a:lnTo>
                  <a:lnTo>
                    <a:pt x="48" y="44"/>
                  </a:lnTo>
                  <a:lnTo>
                    <a:pt x="48" y="52"/>
                  </a:lnTo>
                  <a:lnTo>
                    <a:pt x="48"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91" name="Freeform 1242"/>
            <p:cNvSpPr>
              <a:spLocks/>
            </p:cNvSpPr>
            <p:nvPr/>
          </p:nvSpPr>
          <p:spPr bwMode="auto">
            <a:xfrm>
              <a:off x="2907" y="3419"/>
              <a:ext cx="24" cy="71"/>
            </a:xfrm>
            <a:custGeom>
              <a:avLst/>
              <a:gdLst>
                <a:gd name="T0" fmla="*/ 0 w 24"/>
                <a:gd name="T1" fmla="*/ 0 h 71"/>
                <a:gd name="T2" fmla="*/ 0 w 24"/>
                <a:gd name="T3" fmla="*/ 9 h 71"/>
                <a:gd name="T4" fmla="*/ 8 w 24"/>
                <a:gd name="T5" fmla="*/ 27 h 71"/>
                <a:gd name="T6" fmla="*/ 16 w 24"/>
                <a:gd name="T7" fmla="*/ 36 h 71"/>
                <a:gd name="T8" fmla="*/ 16 w 24"/>
                <a:gd name="T9" fmla="*/ 44 h 71"/>
                <a:gd name="T10" fmla="*/ 16 w 24"/>
                <a:gd name="T11" fmla="*/ 62 h 71"/>
                <a:gd name="T12" fmla="*/ 24 w 24"/>
                <a:gd name="T13" fmla="*/ 62 h 71"/>
                <a:gd name="T14" fmla="*/ 24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0" y="0"/>
                  </a:moveTo>
                  <a:lnTo>
                    <a:pt x="0" y="9"/>
                  </a:lnTo>
                  <a:lnTo>
                    <a:pt x="8" y="27"/>
                  </a:lnTo>
                  <a:lnTo>
                    <a:pt x="16" y="36"/>
                  </a:lnTo>
                  <a:lnTo>
                    <a:pt x="16" y="44"/>
                  </a:lnTo>
                  <a:lnTo>
                    <a:pt x="16" y="62"/>
                  </a:lnTo>
                  <a:lnTo>
                    <a:pt x="24" y="62"/>
                  </a:lnTo>
                  <a:lnTo>
                    <a:pt x="24"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92" name="Freeform 1243"/>
            <p:cNvSpPr>
              <a:spLocks/>
            </p:cNvSpPr>
            <p:nvPr/>
          </p:nvSpPr>
          <p:spPr bwMode="auto">
            <a:xfrm>
              <a:off x="2779" y="3419"/>
              <a:ext cx="48" cy="71"/>
            </a:xfrm>
            <a:custGeom>
              <a:avLst/>
              <a:gdLst>
                <a:gd name="T0" fmla="*/ 48 w 48"/>
                <a:gd name="T1" fmla="*/ 0 h 71"/>
                <a:gd name="T2" fmla="*/ 40 w 48"/>
                <a:gd name="T3" fmla="*/ 9 h 71"/>
                <a:gd name="T4" fmla="*/ 32 w 48"/>
                <a:gd name="T5" fmla="*/ 27 h 71"/>
                <a:gd name="T6" fmla="*/ 16 w 48"/>
                <a:gd name="T7" fmla="*/ 36 h 71"/>
                <a:gd name="T8" fmla="*/ 8 w 48"/>
                <a:gd name="T9" fmla="*/ 44 h 71"/>
                <a:gd name="T10" fmla="*/ 0 w 48"/>
                <a:gd name="T11" fmla="*/ 44 h 71"/>
                <a:gd name="T12" fmla="*/ 0 w 48"/>
                <a:gd name="T13" fmla="*/ 62 h 71"/>
                <a:gd name="T14" fmla="*/ 0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48" y="0"/>
                  </a:moveTo>
                  <a:lnTo>
                    <a:pt x="40" y="9"/>
                  </a:lnTo>
                  <a:lnTo>
                    <a:pt x="32" y="27"/>
                  </a:lnTo>
                  <a:lnTo>
                    <a:pt x="16" y="36"/>
                  </a:lnTo>
                  <a:lnTo>
                    <a:pt x="8" y="44"/>
                  </a:lnTo>
                  <a:lnTo>
                    <a:pt x="0" y="44"/>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93" name="Freeform 1244"/>
            <p:cNvSpPr>
              <a:spLocks/>
            </p:cNvSpPr>
            <p:nvPr/>
          </p:nvSpPr>
          <p:spPr bwMode="auto">
            <a:xfrm>
              <a:off x="2787" y="3367"/>
              <a:ext cx="72" cy="123"/>
            </a:xfrm>
            <a:custGeom>
              <a:avLst/>
              <a:gdLst>
                <a:gd name="T0" fmla="*/ 8 w 72"/>
                <a:gd name="T1" fmla="*/ 0 h 123"/>
                <a:gd name="T2" fmla="*/ 0 w 72"/>
                <a:gd name="T3" fmla="*/ 8 h 123"/>
                <a:gd name="T4" fmla="*/ 8 w 72"/>
                <a:gd name="T5" fmla="*/ 17 h 123"/>
                <a:gd name="T6" fmla="*/ 8 w 72"/>
                <a:gd name="T7" fmla="*/ 26 h 123"/>
                <a:gd name="T8" fmla="*/ 24 w 72"/>
                <a:gd name="T9" fmla="*/ 44 h 123"/>
                <a:gd name="T10" fmla="*/ 32 w 72"/>
                <a:gd name="T11" fmla="*/ 52 h 123"/>
                <a:gd name="T12" fmla="*/ 40 w 72"/>
                <a:gd name="T13" fmla="*/ 61 h 123"/>
                <a:gd name="T14" fmla="*/ 56 w 72"/>
                <a:gd name="T15" fmla="*/ 79 h 123"/>
                <a:gd name="T16" fmla="*/ 64 w 72"/>
                <a:gd name="T17" fmla="*/ 88 h 123"/>
                <a:gd name="T18" fmla="*/ 72 w 72"/>
                <a:gd name="T19" fmla="*/ 96 h 123"/>
                <a:gd name="T20" fmla="*/ 72 w 72"/>
                <a:gd name="T21" fmla="*/ 114 h 123"/>
                <a:gd name="T22" fmla="*/ 72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8" y="0"/>
                  </a:moveTo>
                  <a:lnTo>
                    <a:pt x="0" y="8"/>
                  </a:lnTo>
                  <a:lnTo>
                    <a:pt x="8" y="17"/>
                  </a:lnTo>
                  <a:lnTo>
                    <a:pt x="8" y="26"/>
                  </a:lnTo>
                  <a:lnTo>
                    <a:pt x="24" y="44"/>
                  </a:lnTo>
                  <a:lnTo>
                    <a:pt x="32" y="52"/>
                  </a:lnTo>
                  <a:lnTo>
                    <a:pt x="40" y="61"/>
                  </a:lnTo>
                  <a:lnTo>
                    <a:pt x="56" y="79"/>
                  </a:lnTo>
                  <a:lnTo>
                    <a:pt x="64" y="88"/>
                  </a:lnTo>
                  <a:lnTo>
                    <a:pt x="72" y="96"/>
                  </a:lnTo>
                  <a:lnTo>
                    <a:pt x="72" y="114"/>
                  </a:lnTo>
                  <a:lnTo>
                    <a:pt x="72"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94" name="Freeform 1245"/>
            <p:cNvSpPr>
              <a:spLocks/>
            </p:cNvSpPr>
            <p:nvPr/>
          </p:nvSpPr>
          <p:spPr bwMode="auto">
            <a:xfrm>
              <a:off x="2731" y="3331"/>
              <a:ext cx="16" cy="115"/>
            </a:xfrm>
            <a:custGeom>
              <a:avLst/>
              <a:gdLst>
                <a:gd name="T0" fmla="*/ 0 w 16"/>
                <a:gd name="T1" fmla="*/ 0 h 115"/>
                <a:gd name="T2" fmla="*/ 16 w 16"/>
                <a:gd name="T3" fmla="*/ 18 h 115"/>
                <a:gd name="T4" fmla="*/ 16 w 16"/>
                <a:gd name="T5" fmla="*/ 36 h 115"/>
                <a:gd name="T6" fmla="*/ 16 w 16"/>
                <a:gd name="T7" fmla="*/ 44 h 115"/>
                <a:gd name="T8" fmla="*/ 16 w 16"/>
                <a:gd name="T9" fmla="*/ 53 h 115"/>
                <a:gd name="T10" fmla="*/ 0 w 16"/>
                <a:gd name="T11" fmla="*/ 62 h 115"/>
                <a:gd name="T12" fmla="*/ 0 w 16"/>
                <a:gd name="T13" fmla="*/ 80 h 115"/>
                <a:gd name="T14" fmla="*/ 0 w 16"/>
                <a:gd name="T15" fmla="*/ 88 h 115"/>
                <a:gd name="T16" fmla="*/ 0 w 16"/>
                <a:gd name="T17" fmla="*/ 97 h 115"/>
                <a:gd name="T18" fmla="*/ 0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0" y="0"/>
                  </a:moveTo>
                  <a:lnTo>
                    <a:pt x="16" y="18"/>
                  </a:lnTo>
                  <a:lnTo>
                    <a:pt x="16" y="36"/>
                  </a:lnTo>
                  <a:lnTo>
                    <a:pt x="16" y="44"/>
                  </a:lnTo>
                  <a:lnTo>
                    <a:pt x="16" y="53"/>
                  </a:lnTo>
                  <a:lnTo>
                    <a:pt x="0" y="62"/>
                  </a:lnTo>
                  <a:lnTo>
                    <a:pt x="0" y="80"/>
                  </a:lnTo>
                  <a:lnTo>
                    <a:pt x="0" y="88"/>
                  </a:lnTo>
                  <a:lnTo>
                    <a:pt x="0" y="97"/>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95" name="Freeform 1246"/>
            <p:cNvSpPr>
              <a:spLocks/>
            </p:cNvSpPr>
            <p:nvPr/>
          </p:nvSpPr>
          <p:spPr bwMode="auto">
            <a:xfrm>
              <a:off x="2755" y="3393"/>
              <a:ext cx="8" cy="97"/>
            </a:xfrm>
            <a:custGeom>
              <a:avLst/>
              <a:gdLst>
                <a:gd name="T0" fmla="*/ 0 w 8"/>
                <a:gd name="T1" fmla="*/ 0 h 97"/>
                <a:gd name="T2" fmla="*/ 0 w 8"/>
                <a:gd name="T3" fmla="*/ 18 h 97"/>
                <a:gd name="T4" fmla="*/ 8 w 8"/>
                <a:gd name="T5" fmla="*/ 26 h 97"/>
                <a:gd name="T6" fmla="*/ 8 w 8"/>
                <a:gd name="T7" fmla="*/ 35 h 97"/>
                <a:gd name="T8" fmla="*/ 8 w 8"/>
                <a:gd name="T9" fmla="*/ 53 h 97"/>
                <a:gd name="T10" fmla="*/ 8 w 8"/>
                <a:gd name="T11" fmla="*/ 62 h 97"/>
                <a:gd name="T12" fmla="*/ 8 w 8"/>
                <a:gd name="T13" fmla="*/ 70 h 97"/>
                <a:gd name="T14" fmla="*/ 8 w 8"/>
                <a:gd name="T15" fmla="*/ 88 h 97"/>
                <a:gd name="T16" fmla="*/ 0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0" y="0"/>
                  </a:moveTo>
                  <a:lnTo>
                    <a:pt x="0" y="18"/>
                  </a:lnTo>
                  <a:lnTo>
                    <a:pt x="8" y="26"/>
                  </a:lnTo>
                  <a:lnTo>
                    <a:pt x="8" y="35"/>
                  </a:lnTo>
                  <a:lnTo>
                    <a:pt x="8" y="53"/>
                  </a:lnTo>
                  <a:lnTo>
                    <a:pt x="8" y="62"/>
                  </a:lnTo>
                  <a:lnTo>
                    <a:pt x="8" y="70"/>
                  </a:lnTo>
                  <a:lnTo>
                    <a:pt x="8" y="88"/>
                  </a:lnTo>
                  <a:lnTo>
                    <a:pt x="0"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96" name="Freeform 1247"/>
            <p:cNvSpPr>
              <a:spLocks/>
            </p:cNvSpPr>
            <p:nvPr/>
          </p:nvSpPr>
          <p:spPr bwMode="auto">
            <a:xfrm>
              <a:off x="2691" y="3411"/>
              <a:ext cx="40" cy="70"/>
            </a:xfrm>
            <a:custGeom>
              <a:avLst/>
              <a:gdLst>
                <a:gd name="T0" fmla="*/ 40 w 40"/>
                <a:gd name="T1" fmla="*/ 0 h 70"/>
                <a:gd name="T2" fmla="*/ 32 w 40"/>
                <a:gd name="T3" fmla="*/ 8 h 70"/>
                <a:gd name="T4" fmla="*/ 32 w 40"/>
                <a:gd name="T5" fmla="*/ 17 h 70"/>
                <a:gd name="T6" fmla="*/ 24 w 40"/>
                <a:gd name="T7" fmla="*/ 35 h 70"/>
                <a:gd name="T8" fmla="*/ 16 w 40"/>
                <a:gd name="T9" fmla="*/ 35 h 70"/>
                <a:gd name="T10" fmla="*/ 16 w 40"/>
                <a:gd name="T11" fmla="*/ 44 h 70"/>
                <a:gd name="T12" fmla="*/ 0 w 40"/>
                <a:gd name="T13" fmla="*/ 44 h 70"/>
                <a:gd name="T14" fmla="*/ 0 w 40"/>
                <a:gd name="T15" fmla="*/ 52 h 70"/>
                <a:gd name="T16" fmla="*/ 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40" y="0"/>
                  </a:moveTo>
                  <a:lnTo>
                    <a:pt x="32" y="8"/>
                  </a:lnTo>
                  <a:lnTo>
                    <a:pt x="32" y="17"/>
                  </a:lnTo>
                  <a:lnTo>
                    <a:pt x="24" y="35"/>
                  </a:lnTo>
                  <a:lnTo>
                    <a:pt x="16" y="35"/>
                  </a:lnTo>
                  <a:lnTo>
                    <a:pt x="16" y="44"/>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97" name="Freeform 1248"/>
            <p:cNvSpPr>
              <a:spLocks/>
            </p:cNvSpPr>
            <p:nvPr/>
          </p:nvSpPr>
          <p:spPr bwMode="auto">
            <a:xfrm>
              <a:off x="2859" y="3419"/>
              <a:ext cx="56" cy="115"/>
            </a:xfrm>
            <a:custGeom>
              <a:avLst/>
              <a:gdLst>
                <a:gd name="T0" fmla="*/ 0 w 56"/>
                <a:gd name="T1" fmla="*/ 0 h 115"/>
                <a:gd name="T2" fmla="*/ 24 w 56"/>
                <a:gd name="T3" fmla="*/ 27 h 115"/>
                <a:gd name="T4" fmla="*/ 32 w 56"/>
                <a:gd name="T5" fmla="*/ 36 h 115"/>
                <a:gd name="T6" fmla="*/ 32 w 56"/>
                <a:gd name="T7" fmla="*/ 44 h 115"/>
                <a:gd name="T8" fmla="*/ 32 w 56"/>
                <a:gd name="T9" fmla="*/ 62 h 115"/>
                <a:gd name="T10" fmla="*/ 48 w 56"/>
                <a:gd name="T11" fmla="*/ 71 h 115"/>
                <a:gd name="T12" fmla="*/ 48 w 56"/>
                <a:gd name="T13" fmla="*/ 79 h 115"/>
                <a:gd name="T14" fmla="*/ 48 w 56"/>
                <a:gd name="T15" fmla="*/ 88 h 115"/>
                <a:gd name="T16" fmla="*/ 56 w 56"/>
                <a:gd name="T17" fmla="*/ 106 h 115"/>
                <a:gd name="T18" fmla="*/ 56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0" y="0"/>
                  </a:moveTo>
                  <a:lnTo>
                    <a:pt x="24" y="27"/>
                  </a:lnTo>
                  <a:lnTo>
                    <a:pt x="32" y="36"/>
                  </a:lnTo>
                  <a:lnTo>
                    <a:pt x="32" y="44"/>
                  </a:lnTo>
                  <a:lnTo>
                    <a:pt x="32" y="62"/>
                  </a:lnTo>
                  <a:lnTo>
                    <a:pt x="48" y="71"/>
                  </a:lnTo>
                  <a:lnTo>
                    <a:pt x="48" y="79"/>
                  </a:lnTo>
                  <a:lnTo>
                    <a:pt x="48" y="88"/>
                  </a:lnTo>
                  <a:lnTo>
                    <a:pt x="56" y="106"/>
                  </a:lnTo>
                  <a:lnTo>
                    <a:pt x="5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98" name="Freeform 1249"/>
            <p:cNvSpPr>
              <a:spLocks/>
            </p:cNvSpPr>
            <p:nvPr/>
          </p:nvSpPr>
          <p:spPr bwMode="auto">
            <a:xfrm>
              <a:off x="2995" y="3455"/>
              <a:ext cx="48" cy="79"/>
            </a:xfrm>
            <a:custGeom>
              <a:avLst/>
              <a:gdLst>
                <a:gd name="T0" fmla="*/ 48 w 48"/>
                <a:gd name="T1" fmla="*/ 0 h 79"/>
                <a:gd name="T2" fmla="*/ 32 w 48"/>
                <a:gd name="T3" fmla="*/ 8 h 79"/>
                <a:gd name="T4" fmla="*/ 24 w 48"/>
                <a:gd name="T5" fmla="*/ 26 h 79"/>
                <a:gd name="T6" fmla="*/ 16 w 48"/>
                <a:gd name="T7" fmla="*/ 35 h 79"/>
                <a:gd name="T8" fmla="*/ 0 w 48"/>
                <a:gd name="T9" fmla="*/ 35 h 79"/>
                <a:gd name="T10" fmla="*/ 0 w 48"/>
                <a:gd name="T11" fmla="*/ 43 h 79"/>
                <a:gd name="T12" fmla="*/ 0 w 48"/>
                <a:gd name="T13" fmla="*/ 52 h 79"/>
                <a:gd name="T14" fmla="*/ 0 w 48"/>
                <a:gd name="T15" fmla="*/ 70 h 79"/>
                <a:gd name="T16" fmla="*/ 0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48" y="0"/>
                  </a:moveTo>
                  <a:lnTo>
                    <a:pt x="32" y="8"/>
                  </a:lnTo>
                  <a:lnTo>
                    <a:pt x="24" y="26"/>
                  </a:lnTo>
                  <a:lnTo>
                    <a:pt x="16" y="35"/>
                  </a:lnTo>
                  <a:lnTo>
                    <a:pt x="0" y="35"/>
                  </a:lnTo>
                  <a:lnTo>
                    <a:pt x="0" y="43"/>
                  </a:lnTo>
                  <a:lnTo>
                    <a:pt x="0" y="52"/>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99" name="Freeform 1250"/>
            <p:cNvSpPr>
              <a:spLocks/>
            </p:cNvSpPr>
            <p:nvPr/>
          </p:nvSpPr>
          <p:spPr bwMode="auto">
            <a:xfrm>
              <a:off x="2843" y="3481"/>
              <a:ext cx="48" cy="79"/>
            </a:xfrm>
            <a:custGeom>
              <a:avLst/>
              <a:gdLst>
                <a:gd name="T0" fmla="*/ 48 w 48"/>
                <a:gd name="T1" fmla="*/ 0 h 79"/>
                <a:gd name="T2" fmla="*/ 48 w 48"/>
                <a:gd name="T3" fmla="*/ 9 h 79"/>
                <a:gd name="T4" fmla="*/ 40 w 48"/>
                <a:gd name="T5" fmla="*/ 9 h 79"/>
                <a:gd name="T6" fmla="*/ 40 w 48"/>
                <a:gd name="T7" fmla="*/ 17 h 79"/>
                <a:gd name="T8" fmla="*/ 32 w 48"/>
                <a:gd name="T9" fmla="*/ 17 h 79"/>
                <a:gd name="T10" fmla="*/ 32 w 48"/>
                <a:gd name="T11" fmla="*/ 26 h 79"/>
                <a:gd name="T12" fmla="*/ 16 w 48"/>
                <a:gd name="T13" fmla="*/ 26 h 79"/>
                <a:gd name="T14" fmla="*/ 16 w 48"/>
                <a:gd name="T15" fmla="*/ 44 h 79"/>
                <a:gd name="T16" fmla="*/ 8 w 48"/>
                <a:gd name="T17" fmla="*/ 44 h 79"/>
                <a:gd name="T18" fmla="*/ 8 w 48"/>
                <a:gd name="T19" fmla="*/ 53 h 79"/>
                <a:gd name="T20" fmla="*/ 0 w 48"/>
                <a:gd name="T21" fmla="*/ 61 h 79"/>
                <a:gd name="T22" fmla="*/ 8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48" y="0"/>
                  </a:moveTo>
                  <a:lnTo>
                    <a:pt x="48" y="9"/>
                  </a:lnTo>
                  <a:lnTo>
                    <a:pt x="40" y="9"/>
                  </a:lnTo>
                  <a:lnTo>
                    <a:pt x="40" y="17"/>
                  </a:lnTo>
                  <a:lnTo>
                    <a:pt x="32" y="17"/>
                  </a:lnTo>
                  <a:lnTo>
                    <a:pt x="32" y="26"/>
                  </a:lnTo>
                  <a:lnTo>
                    <a:pt x="16" y="26"/>
                  </a:lnTo>
                  <a:lnTo>
                    <a:pt x="16" y="44"/>
                  </a:lnTo>
                  <a:lnTo>
                    <a:pt x="8" y="44"/>
                  </a:lnTo>
                  <a:lnTo>
                    <a:pt x="8" y="53"/>
                  </a:lnTo>
                  <a:lnTo>
                    <a:pt x="0" y="61"/>
                  </a:lnTo>
                  <a:lnTo>
                    <a:pt x="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00" name="Freeform 1251"/>
            <p:cNvSpPr>
              <a:spLocks/>
            </p:cNvSpPr>
            <p:nvPr/>
          </p:nvSpPr>
          <p:spPr bwMode="auto">
            <a:xfrm>
              <a:off x="2795" y="3455"/>
              <a:ext cx="16" cy="114"/>
            </a:xfrm>
            <a:custGeom>
              <a:avLst/>
              <a:gdLst>
                <a:gd name="T0" fmla="*/ 0 w 16"/>
                <a:gd name="T1" fmla="*/ 0 h 114"/>
                <a:gd name="T2" fmla="*/ 0 w 16"/>
                <a:gd name="T3" fmla="*/ 26 h 114"/>
                <a:gd name="T4" fmla="*/ 0 w 16"/>
                <a:gd name="T5" fmla="*/ 35 h 114"/>
                <a:gd name="T6" fmla="*/ 0 w 16"/>
                <a:gd name="T7" fmla="*/ 43 h 114"/>
                <a:gd name="T8" fmla="*/ 0 w 16"/>
                <a:gd name="T9" fmla="*/ 52 h 114"/>
                <a:gd name="T10" fmla="*/ 0 w 16"/>
                <a:gd name="T11" fmla="*/ 70 h 114"/>
                <a:gd name="T12" fmla="*/ 16 w 16"/>
                <a:gd name="T13" fmla="*/ 79 h 114"/>
                <a:gd name="T14" fmla="*/ 16 w 16"/>
                <a:gd name="T15" fmla="*/ 87 h 114"/>
                <a:gd name="T16" fmla="*/ 16 w 16"/>
                <a:gd name="T17" fmla="*/ 105 h 114"/>
                <a:gd name="T18" fmla="*/ 16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0" y="0"/>
                  </a:moveTo>
                  <a:lnTo>
                    <a:pt x="0" y="26"/>
                  </a:lnTo>
                  <a:lnTo>
                    <a:pt x="0" y="35"/>
                  </a:lnTo>
                  <a:lnTo>
                    <a:pt x="0" y="43"/>
                  </a:lnTo>
                  <a:lnTo>
                    <a:pt x="0" y="52"/>
                  </a:lnTo>
                  <a:lnTo>
                    <a:pt x="0" y="70"/>
                  </a:lnTo>
                  <a:lnTo>
                    <a:pt x="16" y="79"/>
                  </a:lnTo>
                  <a:lnTo>
                    <a:pt x="16" y="87"/>
                  </a:lnTo>
                  <a:lnTo>
                    <a:pt x="16" y="105"/>
                  </a:lnTo>
                  <a:lnTo>
                    <a:pt x="16"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01" name="Freeform 1252"/>
            <p:cNvSpPr>
              <a:spLocks/>
            </p:cNvSpPr>
            <p:nvPr/>
          </p:nvSpPr>
          <p:spPr bwMode="auto">
            <a:xfrm>
              <a:off x="2731" y="3463"/>
              <a:ext cx="32" cy="79"/>
            </a:xfrm>
            <a:custGeom>
              <a:avLst/>
              <a:gdLst>
                <a:gd name="T0" fmla="*/ 32 w 32"/>
                <a:gd name="T1" fmla="*/ 0 h 79"/>
                <a:gd name="T2" fmla="*/ 32 w 32"/>
                <a:gd name="T3" fmla="*/ 18 h 79"/>
                <a:gd name="T4" fmla="*/ 24 w 32"/>
                <a:gd name="T5" fmla="*/ 27 h 79"/>
                <a:gd name="T6" fmla="*/ 16 w 32"/>
                <a:gd name="T7" fmla="*/ 27 h 79"/>
                <a:gd name="T8" fmla="*/ 16 w 32"/>
                <a:gd name="T9" fmla="*/ 35 h 79"/>
                <a:gd name="T10" fmla="*/ 0 w 32"/>
                <a:gd name="T11" fmla="*/ 44 h 79"/>
                <a:gd name="T12" fmla="*/ 0 w 32"/>
                <a:gd name="T13" fmla="*/ 62 h 79"/>
                <a:gd name="T14" fmla="*/ 0 w 32"/>
                <a:gd name="T15" fmla="*/ 71 h 79"/>
                <a:gd name="T16" fmla="*/ 0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32" y="0"/>
                  </a:moveTo>
                  <a:lnTo>
                    <a:pt x="32" y="18"/>
                  </a:lnTo>
                  <a:lnTo>
                    <a:pt x="24" y="27"/>
                  </a:lnTo>
                  <a:lnTo>
                    <a:pt x="16" y="27"/>
                  </a:lnTo>
                  <a:lnTo>
                    <a:pt x="16" y="35"/>
                  </a:lnTo>
                  <a:lnTo>
                    <a:pt x="0" y="44"/>
                  </a:lnTo>
                  <a:lnTo>
                    <a:pt x="0" y="62"/>
                  </a:lnTo>
                  <a:lnTo>
                    <a:pt x="0" y="71"/>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02" name="Freeform 1253"/>
            <p:cNvSpPr>
              <a:spLocks/>
            </p:cNvSpPr>
            <p:nvPr/>
          </p:nvSpPr>
          <p:spPr bwMode="auto">
            <a:xfrm>
              <a:off x="2691" y="3446"/>
              <a:ext cx="24" cy="149"/>
            </a:xfrm>
            <a:custGeom>
              <a:avLst/>
              <a:gdLst>
                <a:gd name="T0" fmla="*/ 24 w 24"/>
                <a:gd name="T1" fmla="*/ 0 h 149"/>
                <a:gd name="T2" fmla="*/ 24 w 24"/>
                <a:gd name="T3" fmla="*/ 9 h 149"/>
                <a:gd name="T4" fmla="*/ 24 w 24"/>
                <a:gd name="T5" fmla="*/ 35 h 149"/>
                <a:gd name="T6" fmla="*/ 24 w 24"/>
                <a:gd name="T7" fmla="*/ 44 h 149"/>
                <a:gd name="T8" fmla="*/ 24 w 24"/>
                <a:gd name="T9" fmla="*/ 52 h 149"/>
                <a:gd name="T10" fmla="*/ 16 w 24"/>
                <a:gd name="T11" fmla="*/ 61 h 149"/>
                <a:gd name="T12" fmla="*/ 16 w 24"/>
                <a:gd name="T13" fmla="*/ 88 h 149"/>
                <a:gd name="T14" fmla="*/ 0 w 24"/>
                <a:gd name="T15" fmla="*/ 96 h 149"/>
                <a:gd name="T16" fmla="*/ 0 w 24"/>
                <a:gd name="T17" fmla="*/ 114 h 149"/>
                <a:gd name="T18" fmla="*/ 0 w 24"/>
                <a:gd name="T19" fmla="*/ 123 h 149"/>
                <a:gd name="T20" fmla="*/ 0 w 24"/>
                <a:gd name="T21" fmla="*/ 132 h 149"/>
                <a:gd name="T22" fmla="*/ 16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24" y="0"/>
                  </a:moveTo>
                  <a:lnTo>
                    <a:pt x="24" y="9"/>
                  </a:lnTo>
                  <a:lnTo>
                    <a:pt x="24" y="35"/>
                  </a:lnTo>
                  <a:lnTo>
                    <a:pt x="24" y="44"/>
                  </a:lnTo>
                  <a:lnTo>
                    <a:pt x="24" y="52"/>
                  </a:lnTo>
                  <a:lnTo>
                    <a:pt x="16" y="61"/>
                  </a:lnTo>
                  <a:lnTo>
                    <a:pt x="16" y="88"/>
                  </a:lnTo>
                  <a:lnTo>
                    <a:pt x="0" y="96"/>
                  </a:lnTo>
                  <a:lnTo>
                    <a:pt x="0" y="114"/>
                  </a:lnTo>
                  <a:lnTo>
                    <a:pt x="0" y="123"/>
                  </a:lnTo>
                  <a:lnTo>
                    <a:pt x="0" y="132"/>
                  </a:lnTo>
                  <a:lnTo>
                    <a:pt x="16"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03" name="Freeform 1254"/>
            <p:cNvSpPr>
              <a:spLocks/>
            </p:cNvSpPr>
            <p:nvPr/>
          </p:nvSpPr>
          <p:spPr bwMode="auto">
            <a:xfrm>
              <a:off x="2659" y="3384"/>
              <a:ext cx="72" cy="114"/>
            </a:xfrm>
            <a:custGeom>
              <a:avLst/>
              <a:gdLst>
                <a:gd name="T0" fmla="*/ 72 w 72"/>
                <a:gd name="T1" fmla="*/ 0 h 114"/>
                <a:gd name="T2" fmla="*/ 64 w 72"/>
                <a:gd name="T3" fmla="*/ 9 h 114"/>
                <a:gd name="T4" fmla="*/ 56 w 72"/>
                <a:gd name="T5" fmla="*/ 27 h 114"/>
                <a:gd name="T6" fmla="*/ 48 w 72"/>
                <a:gd name="T7" fmla="*/ 27 h 114"/>
                <a:gd name="T8" fmla="*/ 32 w 72"/>
                <a:gd name="T9" fmla="*/ 35 h 114"/>
                <a:gd name="T10" fmla="*/ 24 w 72"/>
                <a:gd name="T11" fmla="*/ 44 h 114"/>
                <a:gd name="T12" fmla="*/ 16 w 72"/>
                <a:gd name="T13" fmla="*/ 62 h 114"/>
                <a:gd name="T14" fmla="*/ 16 w 72"/>
                <a:gd name="T15" fmla="*/ 71 h 114"/>
                <a:gd name="T16" fmla="*/ 16 w 72"/>
                <a:gd name="T17" fmla="*/ 79 h 114"/>
                <a:gd name="T18" fmla="*/ 16 w 72"/>
                <a:gd name="T19" fmla="*/ 97 h 114"/>
                <a:gd name="T20" fmla="*/ 0 w 72"/>
                <a:gd name="T21" fmla="*/ 106 h 114"/>
                <a:gd name="T22" fmla="*/ 0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72" y="0"/>
                  </a:moveTo>
                  <a:lnTo>
                    <a:pt x="64" y="9"/>
                  </a:lnTo>
                  <a:lnTo>
                    <a:pt x="56" y="27"/>
                  </a:lnTo>
                  <a:lnTo>
                    <a:pt x="48" y="27"/>
                  </a:lnTo>
                  <a:lnTo>
                    <a:pt x="32" y="35"/>
                  </a:lnTo>
                  <a:lnTo>
                    <a:pt x="24" y="44"/>
                  </a:lnTo>
                  <a:lnTo>
                    <a:pt x="16" y="62"/>
                  </a:lnTo>
                  <a:lnTo>
                    <a:pt x="16" y="71"/>
                  </a:lnTo>
                  <a:lnTo>
                    <a:pt x="16" y="79"/>
                  </a:lnTo>
                  <a:lnTo>
                    <a:pt x="16" y="97"/>
                  </a:lnTo>
                  <a:lnTo>
                    <a:pt x="0" y="106"/>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04" name="Freeform 1255"/>
            <p:cNvSpPr>
              <a:spLocks/>
            </p:cNvSpPr>
            <p:nvPr/>
          </p:nvSpPr>
          <p:spPr bwMode="auto">
            <a:xfrm>
              <a:off x="3027" y="3446"/>
              <a:ext cx="48" cy="88"/>
            </a:xfrm>
            <a:custGeom>
              <a:avLst/>
              <a:gdLst>
                <a:gd name="T0" fmla="*/ 0 w 48"/>
                <a:gd name="T1" fmla="*/ 0 h 88"/>
                <a:gd name="T2" fmla="*/ 16 w 48"/>
                <a:gd name="T3" fmla="*/ 0 h 88"/>
                <a:gd name="T4" fmla="*/ 24 w 48"/>
                <a:gd name="T5" fmla="*/ 9 h 88"/>
                <a:gd name="T6" fmla="*/ 24 w 48"/>
                <a:gd name="T7" fmla="*/ 17 h 88"/>
                <a:gd name="T8" fmla="*/ 24 w 48"/>
                <a:gd name="T9" fmla="*/ 35 h 88"/>
                <a:gd name="T10" fmla="*/ 24 w 48"/>
                <a:gd name="T11" fmla="*/ 44 h 88"/>
                <a:gd name="T12" fmla="*/ 32 w 48"/>
                <a:gd name="T13" fmla="*/ 52 h 88"/>
                <a:gd name="T14" fmla="*/ 32 w 48"/>
                <a:gd name="T15" fmla="*/ 61 h 88"/>
                <a:gd name="T16" fmla="*/ 32 w 48"/>
                <a:gd name="T17" fmla="*/ 79 h 88"/>
                <a:gd name="T18" fmla="*/ 32 w 48"/>
                <a:gd name="T19" fmla="*/ 88 h 88"/>
                <a:gd name="T20" fmla="*/ 48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0" y="0"/>
                  </a:moveTo>
                  <a:lnTo>
                    <a:pt x="16" y="0"/>
                  </a:lnTo>
                  <a:lnTo>
                    <a:pt x="24" y="9"/>
                  </a:lnTo>
                  <a:lnTo>
                    <a:pt x="24" y="17"/>
                  </a:lnTo>
                  <a:lnTo>
                    <a:pt x="24" y="35"/>
                  </a:lnTo>
                  <a:lnTo>
                    <a:pt x="24" y="44"/>
                  </a:lnTo>
                  <a:lnTo>
                    <a:pt x="32" y="52"/>
                  </a:lnTo>
                  <a:lnTo>
                    <a:pt x="32" y="61"/>
                  </a:lnTo>
                  <a:lnTo>
                    <a:pt x="32" y="79"/>
                  </a:lnTo>
                  <a:lnTo>
                    <a:pt x="32" y="88"/>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05" name="Freeform 1256"/>
            <p:cNvSpPr>
              <a:spLocks/>
            </p:cNvSpPr>
            <p:nvPr/>
          </p:nvSpPr>
          <p:spPr bwMode="auto">
            <a:xfrm>
              <a:off x="2955" y="3498"/>
              <a:ext cx="40" cy="80"/>
            </a:xfrm>
            <a:custGeom>
              <a:avLst/>
              <a:gdLst>
                <a:gd name="T0" fmla="*/ 40 w 40"/>
                <a:gd name="T1" fmla="*/ 0 h 80"/>
                <a:gd name="T2" fmla="*/ 24 w 40"/>
                <a:gd name="T3" fmla="*/ 0 h 80"/>
                <a:gd name="T4" fmla="*/ 8 w 40"/>
                <a:gd name="T5" fmla="*/ 0 h 80"/>
                <a:gd name="T6" fmla="*/ 8 w 40"/>
                <a:gd name="T7" fmla="*/ 9 h 80"/>
                <a:gd name="T8" fmla="*/ 0 w 40"/>
                <a:gd name="T9" fmla="*/ 27 h 80"/>
                <a:gd name="T10" fmla="*/ 0 w 40"/>
                <a:gd name="T11" fmla="*/ 36 h 80"/>
                <a:gd name="T12" fmla="*/ 0 w 40"/>
                <a:gd name="T13" fmla="*/ 44 h 80"/>
                <a:gd name="T14" fmla="*/ 0 w 40"/>
                <a:gd name="T15" fmla="*/ 62 h 80"/>
                <a:gd name="T16" fmla="*/ 0 w 40"/>
                <a:gd name="T17" fmla="*/ 71 h 80"/>
                <a:gd name="T18" fmla="*/ 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40" y="0"/>
                  </a:moveTo>
                  <a:lnTo>
                    <a:pt x="24" y="0"/>
                  </a:lnTo>
                  <a:lnTo>
                    <a:pt x="8" y="0"/>
                  </a:lnTo>
                  <a:lnTo>
                    <a:pt x="8" y="9"/>
                  </a:lnTo>
                  <a:lnTo>
                    <a:pt x="0" y="27"/>
                  </a:lnTo>
                  <a:lnTo>
                    <a:pt x="0" y="36"/>
                  </a:lnTo>
                  <a:lnTo>
                    <a:pt x="0" y="44"/>
                  </a:lnTo>
                  <a:lnTo>
                    <a:pt x="0" y="62"/>
                  </a:lnTo>
                  <a:lnTo>
                    <a:pt x="0" y="71"/>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06" name="Freeform 1257"/>
            <p:cNvSpPr>
              <a:spLocks/>
            </p:cNvSpPr>
            <p:nvPr/>
          </p:nvSpPr>
          <p:spPr bwMode="auto">
            <a:xfrm>
              <a:off x="2963" y="3411"/>
              <a:ext cx="32" cy="79"/>
            </a:xfrm>
            <a:custGeom>
              <a:avLst/>
              <a:gdLst>
                <a:gd name="T0" fmla="*/ 32 w 32"/>
                <a:gd name="T1" fmla="*/ 8 h 79"/>
                <a:gd name="T2" fmla="*/ 24 w 32"/>
                <a:gd name="T3" fmla="*/ 0 h 79"/>
                <a:gd name="T4" fmla="*/ 24 w 32"/>
                <a:gd name="T5" fmla="*/ 8 h 79"/>
                <a:gd name="T6" fmla="*/ 24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0 w 32"/>
                <a:gd name="T19" fmla="*/ 70 h 79"/>
                <a:gd name="T20" fmla="*/ 0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32" y="8"/>
                  </a:moveTo>
                  <a:lnTo>
                    <a:pt x="24" y="0"/>
                  </a:lnTo>
                  <a:lnTo>
                    <a:pt x="24" y="8"/>
                  </a:lnTo>
                  <a:lnTo>
                    <a:pt x="24" y="17"/>
                  </a:lnTo>
                  <a:lnTo>
                    <a:pt x="16" y="17"/>
                  </a:lnTo>
                  <a:lnTo>
                    <a:pt x="16" y="35"/>
                  </a:lnTo>
                  <a:lnTo>
                    <a:pt x="16" y="44"/>
                  </a:lnTo>
                  <a:lnTo>
                    <a:pt x="16" y="52"/>
                  </a:lnTo>
                  <a:lnTo>
                    <a:pt x="16" y="70"/>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07" name="Freeform 1258"/>
            <p:cNvSpPr>
              <a:spLocks/>
            </p:cNvSpPr>
            <p:nvPr/>
          </p:nvSpPr>
          <p:spPr bwMode="auto">
            <a:xfrm>
              <a:off x="2763" y="3534"/>
              <a:ext cx="48" cy="79"/>
            </a:xfrm>
            <a:custGeom>
              <a:avLst/>
              <a:gdLst>
                <a:gd name="T0" fmla="*/ 48 w 48"/>
                <a:gd name="T1" fmla="*/ 0 h 79"/>
                <a:gd name="T2" fmla="*/ 32 w 48"/>
                <a:gd name="T3" fmla="*/ 8 h 79"/>
                <a:gd name="T4" fmla="*/ 32 w 48"/>
                <a:gd name="T5" fmla="*/ 26 h 79"/>
                <a:gd name="T6" fmla="*/ 24 w 48"/>
                <a:gd name="T7" fmla="*/ 35 h 79"/>
                <a:gd name="T8" fmla="*/ 16 w 48"/>
                <a:gd name="T9" fmla="*/ 35 h 79"/>
                <a:gd name="T10" fmla="*/ 16 w 48"/>
                <a:gd name="T11" fmla="*/ 44 h 79"/>
                <a:gd name="T12" fmla="*/ 0 w 48"/>
                <a:gd name="T13" fmla="*/ 44 h 79"/>
                <a:gd name="T14" fmla="*/ 0 w 48"/>
                <a:gd name="T15" fmla="*/ 61 h 79"/>
                <a:gd name="T16" fmla="*/ 0 w 48"/>
                <a:gd name="T17" fmla="*/ 70 h 79"/>
                <a:gd name="T18" fmla="*/ 0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48" y="0"/>
                  </a:moveTo>
                  <a:lnTo>
                    <a:pt x="32" y="8"/>
                  </a:lnTo>
                  <a:lnTo>
                    <a:pt x="32" y="26"/>
                  </a:lnTo>
                  <a:lnTo>
                    <a:pt x="24" y="35"/>
                  </a:lnTo>
                  <a:lnTo>
                    <a:pt x="16" y="35"/>
                  </a:lnTo>
                  <a:lnTo>
                    <a:pt x="16" y="44"/>
                  </a:lnTo>
                  <a:lnTo>
                    <a:pt x="0" y="44"/>
                  </a:lnTo>
                  <a:lnTo>
                    <a:pt x="0" y="61"/>
                  </a:lnTo>
                  <a:lnTo>
                    <a:pt x="0" y="70"/>
                  </a:lnTo>
                  <a:lnTo>
                    <a:pt x="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08" name="Freeform 1259"/>
            <p:cNvSpPr>
              <a:spLocks/>
            </p:cNvSpPr>
            <p:nvPr/>
          </p:nvSpPr>
          <p:spPr bwMode="auto">
            <a:xfrm>
              <a:off x="2731" y="3455"/>
              <a:ext cx="64" cy="35"/>
            </a:xfrm>
            <a:custGeom>
              <a:avLst/>
              <a:gdLst>
                <a:gd name="T0" fmla="*/ 64 w 64"/>
                <a:gd name="T1" fmla="*/ 0 h 35"/>
                <a:gd name="T2" fmla="*/ 56 w 64"/>
                <a:gd name="T3" fmla="*/ 0 h 35"/>
                <a:gd name="T4" fmla="*/ 48 w 64"/>
                <a:gd name="T5" fmla="*/ 0 h 35"/>
                <a:gd name="T6" fmla="*/ 32 w 64"/>
                <a:gd name="T7" fmla="*/ 0 h 35"/>
                <a:gd name="T8" fmla="*/ 32 w 64"/>
                <a:gd name="T9" fmla="*/ 8 h 35"/>
                <a:gd name="T10" fmla="*/ 24 w 64"/>
                <a:gd name="T11" fmla="*/ 8 h 35"/>
                <a:gd name="T12" fmla="*/ 16 w 64"/>
                <a:gd name="T13" fmla="*/ 26 h 35"/>
                <a:gd name="T14" fmla="*/ 0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64" y="0"/>
                  </a:moveTo>
                  <a:lnTo>
                    <a:pt x="56" y="0"/>
                  </a:lnTo>
                  <a:lnTo>
                    <a:pt x="48" y="0"/>
                  </a:lnTo>
                  <a:lnTo>
                    <a:pt x="32" y="0"/>
                  </a:lnTo>
                  <a:lnTo>
                    <a:pt x="32" y="8"/>
                  </a:lnTo>
                  <a:lnTo>
                    <a:pt x="24" y="8"/>
                  </a:lnTo>
                  <a:lnTo>
                    <a:pt x="16"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09" name="Freeform 1260"/>
            <p:cNvSpPr>
              <a:spLocks/>
            </p:cNvSpPr>
            <p:nvPr/>
          </p:nvSpPr>
          <p:spPr bwMode="auto">
            <a:xfrm>
              <a:off x="2811" y="3455"/>
              <a:ext cx="16" cy="123"/>
            </a:xfrm>
            <a:custGeom>
              <a:avLst/>
              <a:gdLst>
                <a:gd name="T0" fmla="*/ 0 w 16"/>
                <a:gd name="T1" fmla="*/ 0 h 123"/>
                <a:gd name="T2" fmla="*/ 0 w 16"/>
                <a:gd name="T3" fmla="*/ 35 h 123"/>
                <a:gd name="T4" fmla="*/ 0 w 16"/>
                <a:gd name="T5" fmla="*/ 43 h 123"/>
                <a:gd name="T6" fmla="*/ 0 w 16"/>
                <a:gd name="T7" fmla="*/ 70 h 123"/>
                <a:gd name="T8" fmla="*/ 8 w 16"/>
                <a:gd name="T9" fmla="*/ 70 h 123"/>
                <a:gd name="T10" fmla="*/ 8 w 16"/>
                <a:gd name="T11" fmla="*/ 79 h 123"/>
                <a:gd name="T12" fmla="*/ 8 w 16"/>
                <a:gd name="T13" fmla="*/ 87 h 123"/>
                <a:gd name="T14" fmla="*/ 8 w 16"/>
                <a:gd name="T15" fmla="*/ 105 h 123"/>
                <a:gd name="T16" fmla="*/ 16 w 16"/>
                <a:gd name="T17" fmla="*/ 114 h 123"/>
                <a:gd name="T18" fmla="*/ 16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0" y="0"/>
                  </a:moveTo>
                  <a:lnTo>
                    <a:pt x="0" y="35"/>
                  </a:lnTo>
                  <a:lnTo>
                    <a:pt x="0" y="43"/>
                  </a:lnTo>
                  <a:lnTo>
                    <a:pt x="0" y="70"/>
                  </a:lnTo>
                  <a:lnTo>
                    <a:pt x="8" y="70"/>
                  </a:lnTo>
                  <a:lnTo>
                    <a:pt x="8" y="79"/>
                  </a:lnTo>
                  <a:lnTo>
                    <a:pt x="8" y="87"/>
                  </a:lnTo>
                  <a:lnTo>
                    <a:pt x="8" y="105"/>
                  </a:lnTo>
                  <a:lnTo>
                    <a:pt x="16" y="114"/>
                  </a:lnTo>
                  <a:lnTo>
                    <a:pt x="16"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10" name="Freeform 1261"/>
            <p:cNvSpPr>
              <a:spLocks/>
            </p:cNvSpPr>
            <p:nvPr/>
          </p:nvSpPr>
          <p:spPr bwMode="auto">
            <a:xfrm>
              <a:off x="2843" y="3481"/>
              <a:ext cx="16" cy="61"/>
            </a:xfrm>
            <a:custGeom>
              <a:avLst/>
              <a:gdLst>
                <a:gd name="T0" fmla="*/ 16 w 16"/>
                <a:gd name="T1" fmla="*/ 0 h 61"/>
                <a:gd name="T2" fmla="*/ 8 w 16"/>
                <a:gd name="T3" fmla="*/ 9 h 61"/>
                <a:gd name="T4" fmla="*/ 0 w 16"/>
                <a:gd name="T5" fmla="*/ 17 h 61"/>
                <a:gd name="T6" fmla="*/ 0 w 16"/>
                <a:gd name="T7" fmla="*/ 26 h 61"/>
                <a:gd name="T8" fmla="*/ 0 w 16"/>
                <a:gd name="T9" fmla="*/ 44 h 61"/>
                <a:gd name="T10" fmla="*/ 0 w 16"/>
                <a:gd name="T11" fmla="*/ 53 h 61"/>
                <a:gd name="T12" fmla="*/ 0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16" y="0"/>
                  </a:moveTo>
                  <a:lnTo>
                    <a:pt x="8" y="9"/>
                  </a:lnTo>
                  <a:lnTo>
                    <a:pt x="0" y="17"/>
                  </a:lnTo>
                  <a:lnTo>
                    <a:pt x="0" y="26"/>
                  </a:lnTo>
                  <a:lnTo>
                    <a:pt x="0" y="44"/>
                  </a:lnTo>
                  <a:lnTo>
                    <a:pt x="0" y="53"/>
                  </a:lnTo>
                  <a:lnTo>
                    <a:pt x="0"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11" name="Freeform 1262"/>
            <p:cNvSpPr>
              <a:spLocks/>
            </p:cNvSpPr>
            <p:nvPr/>
          </p:nvSpPr>
          <p:spPr bwMode="auto">
            <a:xfrm>
              <a:off x="2875" y="3507"/>
              <a:ext cx="16" cy="88"/>
            </a:xfrm>
            <a:custGeom>
              <a:avLst/>
              <a:gdLst>
                <a:gd name="T0" fmla="*/ 0 w 16"/>
                <a:gd name="T1" fmla="*/ 0 h 88"/>
                <a:gd name="T2" fmla="*/ 0 w 16"/>
                <a:gd name="T3" fmla="*/ 27 h 88"/>
                <a:gd name="T4" fmla="*/ 8 w 16"/>
                <a:gd name="T5" fmla="*/ 35 h 88"/>
                <a:gd name="T6" fmla="*/ 8 w 16"/>
                <a:gd name="T7" fmla="*/ 53 h 88"/>
                <a:gd name="T8" fmla="*/ 16 w 16"/>
                <a:gd name="T9" fmla="*/ 62 h 88"/>
                <a:gd name="T10" fmla="*/ 16 w 16"/>
                <a:gd name="T11" fmla="*/ 71 h 88"/>
                <a:gd name="T12" fmla="*/ 16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0" y="0"/>
                  </a:moveTo>
                  <a:lnTo>
                    <a:pt x="0" y="27"/>
                  </a:lnTo>
                  <a:lnTo>
                    <a:pt x="8" y="35"/>
                  </a:lnTo>
                  <a:lnTo>
                    <a:pt x="8" y="53"/>
                  </a:lnTo>
                  <a:lnTo>
                    <a:pt x="16" y="62"/>
                  </a:lnTo>
                  <a:lnTo>
                    <a:pt x="16" y="71"/>
                  </a:lnTo>
                  <a:lnTo>
                    <a:pt x="16"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12" name="Freeform 1263"/>
            <p:cNvSpPr>
              <a:spLocks/>
            </p:cNvSpPr>
            <p:nvPr/>
          </p:nvSpPr>
          <p:spPr bwMode="auto">
            <a:xfrm>
              <a:off x="2915" y="3455"/>
              <a:ext cx="16" cy="123"/>
            </a:xfrm>
            <a:custGeom>
              <a:avLst/>
              <a:gdLst>
                <a:gd name="T0" fmla="*/ 8 w 16"/>
                <a:gd name="T1" fmla="*/ 0 h 123"/>
                <a:gd name="T2" fmla="*/ 8 w 16"/>
                <a:gd name="T3" fmla="*/ 8 h 123"/>
                <a:gd name="T4" fmla="*/ 0 w 16"/>
                <a:gd name="T5" fmla="*/ 26 h 123"/>
                <a:gd name="T6" fmla="*/ 0 w 16"/>
                <a:gd name="T7" fmla="*/ 35 h 123"/>
                <a:gd name="T8" fmla="*/ 8 w 16"/>
                <a:gd name="T9" fmla="*/ 43 h 123"/>
                <a:gd name="T10" fmla="*/ 8 w 16"/>
                <a:gd name="T11" fmla="*/ 52 h 123"/>
                <a:gd name="T12" fmla="*/ 8 w 16"/>
                <a:gd name="T13" fmla="*/ 70 h 123"/>
                <a:gd name="T14" fmla="*/ 8 w 16"/>
                <a:gd name="T15" fmla="*/ 79 h 123"/>
                <a:gd name="T16" fmla="*/ 16 w 16"/>
                <a:gd name="T17" fmla="*/ 87 h 123"/>
                <a:gd name="T18" fmla="*/ 16 w 16"/>
                <a:gd name="T19" fmla="*/ 105 h 123"/>
                <a:gd name="T20" fmla="*/ 16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0" y="26"/>
                  </a:lnTo>
                  <a:lnTo>
                    <a:pt x="0" y="35"/>
                  </a:lnTo>
                  <a:lnTo>
                    <a:pt x="8" y="43"/>
                  </a:lnTo>
                  <a:lnTo>
                    <a:pt x="8" y="52"/>
                  </a:lnTo>
                  <a:lnTo>
                    <a:pt x="8" y="70"/>
                  </a:lnTo>
                  <a:lnTo>
                    <a:pt x="8" y="79"/>
                  </a:lnTo>
                  <a:lnTo>
                    <a:pt x="16" y="87"/>
                  </a:lnTo>
                  <a:lnTo>
                    <a:pt x="16" y="105"/>
                  </a:lnTo>
                  <a:lnTo>
                    <a:pt x="16"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13" name="Freeform 1264"/>
            <p:cNvSpPr>
              <a:spLocks/>
            </p:cNvSpPr>
            <p:nvPr/>
          </p:nvSpPr>
          <p:spPr bwMode="auto">
            <a:xfrm>
              <a:off x="3011" y="3490"/>
              <a:ext cx="40" cy="105"/>
            </a:xfrm>
            <a:custGeom>
              <a:avLst/>
              <a:gdLst>
                <a:gd name="T0" fmla="*/ 8 w 40"/>
                <a:gd name="T1" fmla="*/ 0 h 105"/>
                <a:gd name="T2" fmla="*/ 0 w 40"/>
                <a:gd name="T3" fmla="*/ 8 h 105"/>
                <a:gd name="T4" fmla="*/ 8 w 40"/>
                <a:gd name="T5" fmla="*/ 17 h 105"/>
                <a:gd name="T6" fmla="*/ 16 w 40"/>
                <a:gd name="T7" fmla="*/ 35 h 105"/>
                <a:gd name="T8" fmla="*/ 32 w 40"/>
                <a:gd name="T9" fmla="*/ 44 h 105"/>
                <a:gd name="T10" fmla="*/ 32 w 40"/>
                <a:gd name="T11" fmla="*/ 52 h 105"/>
                <a:gd name="T12" fmla="*/ 40 w 40"/>
                <a:gd name="T13" fmla="*/ 70 h 105"/>
                <a:gd name="T14" fmla="*/ 40 w 40"/>
                <a:gd name="T15" fmla="*/ 79 h 105"/>
                <a:gd name="T16" fmla="*/ 40 w 40"/>
                <a:gd name="T17" fmla="*/ 88 h 105"/>
                <a:gd name="T18" fmla="*/ 4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8" y="0"/>
                  </a:moveTo>
                  <a:lnTo>
                    <a:pt x="0" y="8"/>
                  </a:lnTo>
                  <a:lnTo>
                    <a:pt x="8" y="17"/>
                  </a:lnTo>
                  <a:lnTo>
                    <a:pt x="16" y="35"/>
                  </a:lnTo>
                  <a:lnTo>
                    <a:pt x="32" y="44"/>
                  </a:lnTo>
                  <a:lnTo>
                    <a:pt x="32" y="52"/>
                  </a:lnTo>
                  <a:lnTo>
                    <a:pt x="40" y="70"/>
                  </a:lnTo>
                  <a:lnTo>
                    <a:pt x="40" y="79"/>
                  </a:lnTo>
                  <a:lnTo>
                    <a:pt x="40" y="88"/>
                  </a:lnTo>
                  <a:lnTo>
                    <a:pt x="4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14" name="Freeform 1265"/>
            <p:cNvSpPr>
              <a:spLocks/>
            </p:cNvSpPr>
            <p:nvPr/>
          </p:nvSpPr>
          <p:spPr bwMode="auto">
            <a:xfrm>
              <a:off x="3051" y="3463"/>
              <a:ext cx="64" cy="115"/>
            </a:xfrm>
            <a:custGeom>
              <a:avLst/>
              <a:gdLst>
                <a:gd name="T0" fmla="*/ 0 w 64"/>
                <a:gd name="T1" fmla="*/ 0 h 115"/>
                <a:gd name="T2" fmla="*/ 8 w 64"/>
                <a:gd name="T3" fmla="*/ 18 h 115"/>
                <a:gd name="T4" fmla="*/ 8 w 64"/>
                <a:gd name="T5" fmla="*/ 27 h 115"/>
                <a:gd name="T6" fmla="*/ 24 w 64"/>
                <a:gd name="T7" fmla="*/ 27 h 115"/>
                <a:gd name="T8" fmla="*/ 32 w 64"/>
                <a:gd name="T9" fmla="*/ 27 h 115"/>
                <a:gd name="T10" fmla="*/ 32 w 64"/>
                <a:gd name="T11" fmla="*/ 35 h 115"/>
                <a:gd name="T12" fmla="*/ 32 w 64"/>
                <a:gd name="T13" fmla="*/ 44 h 115"/>
                <a:gd name="T14" fmla="*/ 40 w 64"/>
                <a:gd name="T15" fmla="*/ 62 h 115"/>
                <a:gd name="T16" fmla="*/ 48 w 64"/>
                <a:gd name="T17" fmla="*/ 71 h 115"/>
                <a:gd name="T18" fmla="*/ 48 w 64"/>
                <a:gd name="T19" fmla="*/ 79 h 115"/>
                <a:gd name="T20" fmla="*/ 48 w 64"/>
                <a:gd name="T21" fmla="*/ 97 h 115"/>
                <a:gd name="T22" fmla="*/ 64 w 64"/>
                <a:gd name="T23" fmla="*/ 97 h 115"/>
                <a:gd name="T24" fmla="*/ 64 w 64"/>
                <a:gd name="T25" fmla="*/ 106 h 115"/>
                <a:gd name="T26" fmla="*/ 64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0" y="0"/>
                  </a:moveTo>
                  <a:lnTo>
                    <a:pt x="8" y="18"/>
                  </a:lnTo>
                  <a:lnTo>
                    <a:pt x="8" y="27"/>
                  </a:lnTo>
                  <a:lnTo>
                    <a:pt x="24" y="27"/>
                  </a:lnTo>
                  <a:lnTo>
                    <a:pt x="32" y="27"/>
                  </a:lnTo>
                  <a:lnTo>
                    <a:pt x="32" y="35"/>
                  </a:lnTo>
                  <a:lnTo>
                    <a:pt x="32" y="44"/>
                  </a:lnTo>
                  <a:lnTo>
                    <a:pt x="40" y="62"/>
                  </a:lnTo>
                  <a:lnTo>
                    <a:pt x="48" y="71"/>
                  </a:lnTo>
                  <a:lnTo>
                    <a:pt x="48" y="79"/>
                  </a:lnTo>
                  <a:lnTo>
                    <a:pt x="48" y="97"/>
                  </a:lnTo>
                  <a:lnTo>
                    <a:pt x="64" y="97"/>
                  </a:lnTo>
                  <a:lnTo>
                    <a:pt x="64" y="106"/>
                  </a:lnTo>
                  <a:lnTo>
                    <a:pt x="64"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15" name="Freeform 1266"/>
            <p:cNvSpPr>
              <a:spLocks/>
            </p:cNvSpPr>
            <p:nvPr/>
          </p:nvSpPr>
          <p:spPr bwMode="auto">
            <a:xfrm>
              <a:off x="2659" y="3507"/>
              <a:ext cx="48" cy="88"/>
            </a:xfrm>
            <a:custGeom>
              <a:avLst/>
              <a:gdLst>
                <a:gd name="T0" fmla="*/ 48 w 48"/>
                <a:gd name="T1" fmla="*/ 0 h 88"/>
                <a:gd name="T2" fmla="*/ 48 w 48"/>
                <a:gd name="T3" fmla="*/ 18 h 88"/>
                <a:gd name="T4" fmla="*/ 48 w 48"/>
                <a:gd name="T5" fmla="*/ 27 h 88"/>
                <a:gd name="T6" fmla="*/ 32 w 48"/>
                <a:gd name="T7" fmla="*/ 27 h 88"/>
                <a:gd name="T8" fmla="*/ 32 w 48"/>
                <a:gd name="T9" fmla="*/ 35 h 88"/>
                <a:gd name="T10" fmla="*/ 24 w 48"/>
                <a:gd name="T11" fmla="*/ 35 h 88"/>
                <a:gd name="T12" fmla="*/ 16 w 48"/>
                <a:gd name="T13" fmla="*/ 53 h 88"/>
                <a:gd name="T14" fmla="*/ 0 w 48"/>
                <a:gd name="T15" fmla="*/ 62 h 88"/>
                <a:gd name="T16" fmla="*/ 0 w 48"/>
                <a:gd name="T17" fmla="*/ 71 h 88"/>
                <a:gd name="T18" fmla="*/ 0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48" y="0"/>
                  </a:moveTo>
                  <a:lnTo>
                    <a:pt x="48" y="18"/>
                  </a:lnTo>
                  <a:lnTo>
                    <a:pt x="48" y="27"/>
                  </a:lnTo>
                  <a:lnTo>
                    <a:pt x="32" y="27"/>
                  </a:lnTo>
                  <a:lnTo>
                    <a:pt x="32" y="35"/>
                  </a:lnTo>
                  <a:lnTo>
                    <a:pt x="24" y="35"/>
                  </a:lnTo>
                  <a:lnTo>
                    <a:pt x="16"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16" name="Freeform 1267"/>
            <p:cNvSpPr>
              <a:spLocks/>
            </p:cNvSpPr>
            <p:nvPr/>
          </p:nvSpPr>
          <p:spPr bwMode="auto">
            <a:xfrm>
              <a:off x="2683" y="3314"/>
              <a:ext cx="64" cy="53"/>
            </a:xfrm>
            <a:custGeom>
              <a:avLst/>
              <a:gdLst>
                <a:gd name="T0" fmla="*/ 64 w 64"/>
                <a:gd name="T1" fmla="*/ 0 h 53"/>
                <a:gd name="T2" fmla="*/ 40 w 64"/>
                <a:gd name="T3" fmla="*/ 17 h 53"/>
                <a:gd name="T4" fmla="*/ 32 w 64"/>
                <a:gd name="T5" fmla="*/ 17 h 53"/>
                <a:gd name="T6" fmla="*/ 24 w 64"/>
                <a:gd name="T7" fmla="*/ 17 h 53"/>
                <a:gd name="T8" fmla="*/ 8 w 64"/>
                <a:gd name="T9" fmla="*/ 17 h 53"/>
                <a:gd name="T10" fmla="*/ 0 w 64"/>
                <a:gd name="T11" fmla="*/ 26 h 53"/>
                <a:gd name="T12" fmla="*/ 0 w 64"/>
                <a:gd name="T13" fmla="*/ 35 h 53"/>
                <a:gd name="T14" fmla="*/ 0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64" y="0"/>
                  </a:moveTo>
                  <a:lnTo>
                    <a:pt x="40" y="17"/>
                  </a:lnTo>
                  <a:lnTo>
                    <a:pt x="32" y="17"/>
                  </a:lnTo>
                  <a:lnTo>
                    <a:pt x="24" y="17"/>
                  </a:lnTo>
                  <a:lnTo>
                    <a:pt x="8" y="17"/>
                  </a:lnTo>
                  <a:lnTo>
                    <a:pt x="0" y="26"/>
                  </a:lnTo>
                  <a:lnTo>
                    <a:pt x="0" y="35"/>
                  </a:lnTo>
                  <a:lnTo>
                    <a:pt x="0"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17" name="Freeform 1268"/>
            <p:cNvSpPr>
              <a:spLocks/>
            </p:cNvSpPr>
            <p:nvPr/>
          </p:nvSpPr>
          <p:spPr bwMode="auto">
            <a:xfrm>
              <a:off x="2963" y="3314"/>
              <a:ext cx="96" cy="35"/>
            </a:xfrm>
            <a:custGeom>
              <a:avLst/>
              <a:gdLst>
                <a:gd name="T0" fmla="*/ 0 w 96"/>
                <a:gd name="T1" fmla="*/ 0 h 35"/>
                <a:gd name="T2" fmla="*/ 16 w 96"/>
                <a:gd name="T3" fmla="*/ 0 h 35"/>
                <a:gd name="T4" fmla="*/ 24 w 96"/>
                <a:gd name="T5" fmla="*/ 0 h 35"/>
                <a:gd name="T6" fmla="*/ 32 w 96"/>
                <a:gd name="T7" fmla="*/ 0 h 35"/>
                <a:gd name="T8" fmla="*/ 48 w 96"/>
                <a:gd name="T9" fmla="*/ 0 h 35"/>
                <a:gd name="T10" fmla="*/ 56 w 96"/>
                <a:gd name="T11" fmla="*/ 0 h 35"/>
                <a:gd name="T12" fmla="*/ 64 w 96"/>
                <a:gd name="T13" fmla="*/ 0 h 35"/>
                <a:gd name="T14" fmla="*/ 80 w 96"/>
                <a:gd name="T15" fmla="*/ 17 h 35"/>
                <a:gd name="T16" fmla="*/ 88 w 96"/>
                <a:gd name="T17" fmla="*/ 26 h 35"/>
                <a:gd name="T18" fmla="*/ 96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0" y="0"/>
                  </a:moveTo>
                  <a:lnTo>
                    <a:pt x="16" y="0"/>
                  </a:lnTo>
                  <a:lnTo>
                    <a:pt x="24" y="0"/>
                  </a:lnTo>
                  <a:lnTo>
                    <a:pt x="32" y="0"/>
                  </a:lnTo>
                  <a:lnTo>
                    <a:pt x="48" y="0"/>
                  </a:lnTo>
                  <a:lnTo>
                    <a:pt x="56" y="0"/>
                  </a:lnTo>
                  <a:lnTo>
                    <a:pt x="64" y="0"/>
                  </a:lnTo>
                  <a:lnTo>
                    <a:pt x="80" y="17"/>
                  </a:lnTo>
                  <a:lnTo>
                    <a:pt x="88" y="26"/>
                  </a:lnTo>
                  <a:lnTo>
                    <a:pt x="96"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18" name="Freeform 1269"/>
            <p:cNvSpPr>
              <a:spLocks/>
            </p:cNvSpPr>
            <p:nvPr/>
          </p:nvSpPr>
          <p:spPr bwMode="auto">
            <a:xfrm>
              <a:off x="2947" y="3296"/>
              <a:ext cx="112" cy="44"/>
            </a:xfrm>
            <a:custGeom>
              <a:avLst/>
              <a:gdLst>
                <a:gd name="T0" fmla="*/ 0 w 112"/>
                <a:gd name="T1" fmla="*/ 0 h 44"/>
                <a:gd name="T2" fmla="*/ 8 w 112"/>
                <a:gd name="T3" fmla="*/ 0 h 44"/>
                <a:gd name="T4" fmla="*/ 16 w 112"/>
                <a:gd name="T5" fmla="*/ 0 h 44"/>
                <a:gd name="T6" fmla="*/ 32 w 112"/>
                <a:gd name="T7" fmla="*/ 0 h 44"/>
                <a:gd name="T8" fmla="*/ 40 w 112"/>
                <a:gd name="T9" fmla="*/ 0 h 44"/>
                <a:gd name="T10" fmla="*/ 48 w 112"/>
                <a:gd name="T11" fmla="*/ 0 h 44"/>
                <a:gd name="T12" fmla="*/ 64 w 112"/>
                <a:gd name="T13" fmla="*/ 0 h 44"/>
                <a:gd name="T14" fmla="*/ 72 w 112"/>
                <a:gd name="T15" fmla="*/ 9 h 44"/>
                <a:gd name="T16" fmla="*/ 80 w 112"/>
                <a:gd name="T17" fmla="*/ 9 h 44"/>
                <a:gd name="T18" fmla="*/ 80 w 112"/>
                <a:gd name="T19" fmla="*/ 18 h 44"/>
                <a:gd name="T20" fmla="*/ 96 w 112"/>
                <a:gd name="T21" fmla="*/ 18 h 44"/>
                <a:gd name="T22" fmla="*/ 104 w 112"/>
                <a:gd name="T23" fmla="*/ 35 h 44"/>
                <a:gd name="T24" fmla="*/ 112 w 112"/>
                <a:gd name="T25" fmla="*/ 35 h 44"/>
                <a:gd name="T26" fmla="*/ 112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0" y="0"/>
                  </a:moveTo>
                  <a:lnTo>
                    <a:pt x="8" y="0"/>
                  </a:lnTo>
                  <a:lnTo>
                    <a:pt x="16" y="0"/>
                  </a:lnTo>
                  <a:lnTo>
                    <a:pt x="32" y="0"/>
                  </a:lnTo>
                  <a:lnTo>
                    <a:pt x="40" y="0"/>
                  </a:lnTo>
                  <a:lnTo>
                    <a:pt x="48" y="0"/>
                  </a:lnTo>
                  <a:lnTo>
                    <a:pt x="64" y="0"/>
                  </a:lnTo>
                  <a:lnTo>
                    <a:pt x="72" y="9"/>
                  </a:lnTo>
                  <a:lnTo>
                    <a:pt x="80" y="9"/>
                  </a:lnTo>
                  <a:lnTo>
                    <a:pt x="80" y="18"/>
                  </a:lnTo>
                  <a:lnTo>
                    <a:pt x="96" y="18"/>
                  </a:lnTo>
                  <a:lnTo>
                    <a:pt x="104" y="35"/>
                  </a:lnTo>
                  <a:lnTo>
                    <a:pt x="112" y="35"/>
                  </a:lnTo>
                  <a:lnTo>
                    <a:pt x="112"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19" name="Freeform 1270"/>
            <p:cNvSpPr>
              <a:spLocks/>
            </p:cNvSpPr>
            <p:nvPr/>
          </p:nvSpPr>
          <p:spPr bwMode="auto">
            <a:xfrm>
              <a:off x="3027" y="3375"/>
              <a:ext cx="64" cy="71"/>
            </a:xfrm>
            <a:custGeom>
              <a:avLst/>
              <a:gdLst>
                <a:gd name="T0" fmla="*/ 0 w 64"/>
                <a:gd name="T1" fmla="*/ 0 h 71"/>
                <a:gd name="T2" fmla="*/ 16 w 64"/>
                <a:gd name="T3" fmla="*/ 0 h 71"/>
                <a:gd name="T4" fmla="*/ 24 w 64"/>
                <a:gd name="T5" fmla="*/ 9 h 71"/>
                <a:gd name="T6" fmla="*/ 32 w 64"/>
                <a:gd name="T7" fmla="*/ 18 h 71"/>
                <a:gd name="T8" fmla="*/ 32 w 64"/>
                <a:gd name="T9" fmla="*/ 36 h 71"/>
                <a:gd name="T10" fmla="*/ 48 w 64"/>
                <a:gd name="T11" fmla="*/ 44 h 71"/>
                <a:gd name="T12" fmla="*/ 48 w 64"/>
                <a:gd name="T13" fmla="*/ 53 h 71"/>
                <a:gd name="T14" fmla="*/ 56 w 64"/>
                <a:gd name="T15" fmla="*/ 53 h 71"/>
                <a:gd name="T16" fmla="*/ 64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0" y="0"/>
                  </a:moveTo>
                  <a:lnTo>
                    <a:pt x="16" y="0"/>
                  </a:lnTo>
                  <a:lnTo>
                    <a:pt x="24" y="9"/>
                  </a:lnTo>
                  <a:lnTo>
                    <a:pt x="32" y="18"/>
                  </a:lnTo>
                  <a:lnTo>
                    <a:pt x="32" y="36"/>
                  </a:lnTo>
                  <a:lnTo>
                    <a:pt x="48" y="44"/>
                  </a:lnTo>
                  <a:lnTo>
                    <a:pt x="48" y="53"/>
                  </a:lnTo>
                  <a:lnTo>
                    <a:pt x="56" y="53"/>
                  </a:lnTo>
                  <a:lnTo>
                    <a:pt x="64"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920" name="Freeform 1271"/>
            <p:cNvSpPr>
              <a:spLocks/>
            </p:cNvSpPr>
            <p:nvPr/>
          </p:nvSpPr>
          <p:spPr bwMode="auto">
            <a:xfrm>
              <a:off x="3051" y="3455"/>
              <a:ext cx="96" cy="43"/>
            </a:xfrm>
            <a:custGeom>
              <a:avLst/>
              <a:gdLst>
                <a:gd name="T0" fmla="*/ 0 w 96"/>
                <a:gd name="T1" fmla="*/ 0 h 43"/>
                <a:gd name="T2" fmla="*/ 8 w 96"/>
                <a:gd name="T3" fmla="*/ 0 h 43"/>
                <a:gd name="T4" fmla="*/ 24 w 96"/>
                <a:gd name="T5" fmla="*/ 8 h 43"/>
                <a:gd name="T6" fmla="*/ 32 w 96"/>
                <a:gd name="T7" fmla="*/ 8 h 43"/>
                <a:gd name="T8" fmla="*/ 40 w 96"/>
                <a:gd name="T9" fmla="*/ 26 h 43"/>
                <a:gd name="T10" fmla="*/ 48 w 96"/>
                <a:gd name="T11" fmla="*/ 26 h 43"/>
                <a:gd name="T12" fmla="*/ 64 w 96"/>
                <a:gd name="T13" fmla="*/ 26 h 43"/>
                <a:gd name="T14" fmla="*/ 72 w 96"/>
                <a:gd name="T15" fmla="*/ 26 h 43"/>
                <a:gd name="T16" fmla="*/ 80 w 96"/>
                <a:gd name="T17" fmla="*/ 35 h 43"/>
                <a:gd name="T18" fmla="*/ 96 w 96"/>
                <a:gd name="T19" fmla="*/ 35 h 43"/>
                <a:gd name="T20" fmla="*/ 96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0" y="0"/>
                  </a:moveTo>
                  <a:lnTo>
                    <a:pt x="8" y="0"/>
                  </a:lnTo>
                  <a:lnTo>
                    <a:pt x="24" y="8"/>
                  </a:lnTo>
                  <a:lnTo>
                    <a:pt x="32" y="8"/>
                  </a:lnTo>
                  <a:lnTo>
                    <a:pt x="40" y="26"/>
                  </a:lnTo>
                  <a:lnTo>
                    <a:pt x="48" y="26"/>
                  </a:lnTo>
                  <a:lnTo>
                    <a:pt x="64" y="26"/>
                  </a:lnTo>
                  <a:lnTo>
                    <a:pt x="72" y="26"/>
                  </a:lnTo>
                  <a:lnTo>
                    <a:pt x="80" y="35"/>
                  </a:lnTo>
                  <a:lnTo>
                    <a:pt x="96" y="35"/>
                  </a:lnTo>
                  <a:lnTo>
                    <a:pt x="96"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8588" name="Group 1272"/>
          <p:cNvGrpSpPr>
            <a:grpSpLocks/>
          </p:cNvGrpSpPr>
          <p:nvPr/>
        </p:nvGrpSpPr>
        <p:grpSpPr bwMode="auto">
          <a:xfrm>
            <a:off x="5791200" y="2362200"/>
            <a:ext cx="774700" cy="725488"/>
            <a:chOff x="2611" y="2760"/>
            <a:chExt cx="488" cy="457"/>
          </a:xfrm>
        </p:grpSpPr>
        <p:sp>
          <p:nvSpPr>
            <p:cNvPr id="108862" name="Freeform 1273"/>
            <p:cNvSpPr>
              <a:spLocks/>
            </p:cNvSpPr>
            <p:nvPr/>
          </p:nvSpPr>
          <p:spPr bwMode="auto">
            <a:xfrm>
              <a:off x="2859" y="3006"/>
              <a:ext cx="240" cy="211"/>
            </a:xfrm>
            <a:custGeom>
              <a:avLst/>
              <a:gdLst>
                <a:gd name="T0" fmla="*/ 0 w 240"/>
                <a:gd name="T1" fmla="*/ 211 h 211"/>
                <a:gd name="T2" fmla="*/ 0 w 240"/>
                <a:gd name="T3" fmla="*/ 194 h 211"/>
                <a:gd name="T4" fmla="*/ 0 w 240"/>
                <a:gd name="T5" fmla="*/ 194 h 211"/>
                <a:gd name="T6" fmla="*/ 0 w 240"/>
                <a:gd name="T7" fmla="*/ 194 h 211"/>
                <a:gd name="T8" fmla="*/ 0 w 240"/>
                <a:gd name="T9" fmla="*/ 185 h 211"/>
                <a:gd name="T10" fmla="*/ 16 w 240"/>
                <a:gd name="T11" fmla="*/ 176 h 211"/>
                <a:gd name="T12" fmla="*/ 16 w 240"/>
                <a:gd name="T13" fmla="*/ 158 h 211"/>
                <a:gd name="T14" fmla="*/ 16 w 240"/>
                <a:gd name="T15" fmla="*/ 150 h 211"/>
                <a:gd name="T16" fmla="*/ 24 w 240"/>
                <a:gd name="T17" fmla="*/ 141 h 211"/>
                <a:gd name="T18" fmla="*/ 32 w 240"/>
                <a:gd name="T19" fmla="*/ 123 h 211"/>
                <a:gd name="T20" fmla="*/ 32 w 240"/>
                <a:gd name="T21" fmla="*/ 114 h 211"/>
                <a:gd name="T22" fmla="*/ 48 w 240"/>
                <a:gd name="T23" fmla="*/ 106 h 211"/>
                <a:gd name="T24" fmla="*/ 56 w 240"/>
                <a:gd name="T25" fmla="*/ 97 h 211"/>
                <a:gd name="T26" fmla="*/ 64 w 240"/>
                <a:gd name="T27" fmla="*/ 79 h 211"/>
                <a:gd name="T28" fmla="*/ 64 w 240"/>
                <a:gd name="T29" fmla="*/ 71 h 211"/>
                <a:gd name="T30" fmla="*/ 72 w 240"/>
                <a:gd name="T31" fmla="*/ 71 h 211"/>
                <a:gd name="T32" fmla="*/ 88 w 240"/>
                <a:gd name="T33" fmla="*/ 62 h 211"/>
                <a:gd name="T34" fmla="*/ 96 w 240"/>
                <a:gd name="T35" fmla="*/ 44 h 211"/>
                <a:gd name="T36" fmla="*/ 104 w 240"/>
                <a:gd name="T37" fmla="*/ 35 h 211"/>
                <a:gd name="T38" fmla="*/ 128 w 240"/>
                <a:gd name="T39" fmla="*/ 35 h 211"/>
                <a:gd name="T40" fmla="*/ 136 w 240"/>
                <a:gd name="T41" fmla="*/ 27 h 211"/>
                <a:gd name="T42" fmla="*/ 160 w 240"/>
                <a:gd name="T43" fmla="*/ 27 h 211"/>
                <a:gd name="T44" fmla="*/ 168 w 240"/>
                <a:gd name="T45" fmla="*/ 27 h 211"/>
                <a:gd name="T46" fmla="*/ 192 w 240"/>
                <a:gd name="T47" fmla="*/ 9 h 211"/>
                <a:gd name="T48" fmla="*/ 200 w 240"/>
                <a:gd name="T49" fmla="*/ 9 h 211"/>
                <a:gd name="T50" fmla="*/ 216 w 240"/>
                <a:gd name="T51" fmla="*/ 9 h 211"/>
                <a:gd name="T52" fmla="*/ 224 w 240"/>
                <a:gd name="T53" fmla="*/ 9 h 211"/>
                <a:gd name="T54" fmla="*/ 232 w 240"/>
                <a:gd name="T55" fmla="*/ 9 h 211"/>
                <a:gd name="T56" fmla="*/ 232 w 240"/>
                <a:gd name="T57" fmla="*/ 9 h 211"/>
                <a:gd name="T58" fmla="*/ 232 w 240"/>
                <a:gd name="T59" fmla="*/ 0 h 211"/>
                <a:gd name="T60" fmla="*/ 240 w 240"/>
                <a:gd name="T61" fmla="*/ 9 h 211"/>
                <a:gd name="T62" fmla="*/ 232 w 240"/>
                <a:gd name="T63" fmla="*/ 9 h 211"/>
                <a:gd name="T64" fmla="*/ 232 w 240"/>
                <a:gd name="T65" fmla="*/ 9 h 211"/>
                <a:gd name="T66" fmla="*/ 224 w 240"/>
                <a:gd name="T67" fmla="*/ 9 h 211"/>
                <a:gd name="T68" fmla="*/ 224 w 240"/>
                <a:gd name="T69" fmla="*/ 9 h 211"/>
                <a:gd name="T70" fmla="*/ 216 w 240"/>
                <a:gd name="T71" fmla="*/ 27 h 211"/>
                <a:gd name="T72" fmla="*/ 200 w 240"/>
                <a:gd name="T73" fmla="*/ 27 h 211"/>
                <a:gd name="T74" fmla="*/ 192 w 240"/>
                <a:gd name="T75" fmla="*/ 27 h 211"/>
                <a:gd name="T76" fmla="*/ 168 w 240"/>
                <a:gd name="T77" fmla="*/ 35 h 211"/>
                <a:gd name="T78" fmla="*/ 160 w 240"/>
                <a:gd name="T79" fmla="*/ 44 h 211"/>
                <a:gd name="T80" fmla="*/ 152 w 240"/>
                <a:gd name="T81" fmla="*/ 44 h 211"/>
                <a:gd name="T82" fmla="*/ 136 w 240"/>
                <a:gd name="T83" fmla="*/ 62 h 211"/>
                <a:gd name="T84" fmla="*/ 128 w 240"/>
                <a:gd name="T85" fmla="*/ 71 h 211"/>
                <a:gd name="T86" fmla="*/ 120 w 240"/>
                <a:gd name="T87" fmla="*/ 79 h 211"/>
                <a:gd name="T88" fmla="*/ 104 w 240"/>
                <a:gd name="T89" fmla="*/ 79 h 211"/>
                <a:gd name="T90" fmla="*/ 104 w 240"/>
                <a:gd name="T91" fmla="*/ 97 h 211"/>
                <a:gd name="T92" fmla="*/ 96 w 240"/>
                <a:gd name="T93" fmla="*/ 97 h 211"/>
                <a:gd name="T94" fmla="*/ 88 w 240"/>
                <a:gd name="T95" fmla="*/ 106 h 211"/>
                <a:gd name="T96" fmla="*/ 72 w 240"/>
                <a:gd name="T97" fmla="*/ 114 h 211"/>
                <a:gd name="T98" fmla="*/ 64 w 240"/>
                <a:gd name="T99" fmla="*/ 123 h 211"/>
                <a:gd name="T100" fmla="*/ 64 w 240"/>
                <a:gd name="T101" fmla="*/ 141 h 211"/>
                <a:gd name="T102" fmla="*/ 56 w 240"/>
                <a:gd name="T103" fmla="*/ 150 h 211"/>
                <a:gd name="T104" fmla="*/ 56 w 240"/>
                <a:gd name="T105" fmla="*/ 158 h 211"/>
                <a:gd name="T106" fmla="*/ 48 w 240"/>
                <a:gd name="T107" fmla="*/ 158 h 211"/>
                <a:gd name="T108" fmla="*/ 48 w 240"/>
                <a:gd name="T109" fmla="*/ 176 h 211"/>
                <a:gd name="T110" fmla="*/ 32 w 240"/>
                <a:gd name="T111" fmla="*/ 185 h 211"/>
                <a:gd name="T112" fmla="*/ 32 w 240"/>
                <a:gd name="T113" fmla="*/ 194 h 211"/>
                <a:gd name="T114" fmla="*/ 32 w 240"/>
                <a:gd name="T115" fmla="*/ 194 h 211"/>
                <a:gd name="T116" fmla="*/ 32 w 240"/>
                <a:gd name="T117" fmla="*/ 194 h 211"/>
                <a:gd name="T118" fmla="*/ 24 w 240"/>
                <a:gd name="T119" fmla="*/ 194 h 211"/>
                <a:gd name="T120" fmla="*/ 32 w 240"/>
                <a:gd name="T121" fmla="*/ 211 h 211"/>
                <a:gd name="T122" fmla="*/ 0 w 240"/>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0"/>
                <a:gd name="T187" fmla="*/ 0 h 211"/>
                <a:gd name="T188" fmla="*/ 240 w 240"/>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0" h="211">
                  <a:moveTo>
                    <a:pt x="0" y="211"/>
                  </a:moveTo>
                  <a:lnTo>
                    <a:pt x="0" y="194"/>
                  </a:lnTo>
                  <a:lnTo>
                    <a:pt x="0" y="185"/>
                  </a:lnTo>
                  <a:lnTo>
                    <a:pt x="16" y="176"/>
                  </a:lnTo>
                  <a:lnTo>
                    <a:pt x="16" y="158"/>
                  </a:lnTo>
                  <a:lnTo>
                    <a:pt x="16" y="150"/>
                  </a:lnTo>
                  <a:lnTo>
                    <a:pt x="24" y="141"/>
                  </a:lnTo>
                  <a:lnTo>
                    <a:pt x="32" y="123"/>
                  </a:lnTo>
                  <a:lnTo>
                    <a:pt x="32" y="114"/>
                  </a:lnTo>
                  <a:lnTo>
                    <a:pt x="48" y="106"/>
                  </a:lnTo>
                  <a:lnTo>
                    <a:pt x="56" y="97"/>
                  </a:lnTo>
                  <a:lnTo>
                    <a:pt x="64" y="79"/>
                  </a:lnTo>
                  <a:lnTo>
                    <a:pt x="64" y="71"/>
                  </a:lnTo>
                  <a:lnTo>
                    <a:pt x="72" y="71"/>
                  </a:lnTo>
                  <a:lnTo>
                    <a:pt x="88" y="62"/>
                  </a:lnTo>
                  <a:lnTo>
                    <a:pt x="96" y="44"/>
                  </a:lnTo>
                  <a:lnTo>
                    <a:pt x="104" y="35"/>
                  </a:lnTo>
                  <a:lnTo>
                    <a:pt x="128" y="35"/>
                  </a:lnTo>
                  <a:lnTo>
                    <a:pt x="136" y="27"/>
                  </a:lnTo>
                  <a:lnTo>
                    <a:pt x="160" y="27"/>
                  </a:lnTo>
                  <a:lnTo>
                    <a:pt x="168" y="27"/>
                  </a:lnTo>
                  <a:lnTo>
                    <a:pt x="192" y="9"/>
                  </a:lnTo>
                  <a:lnTo>
                    <a:pt x="200" y="9"/>
                  </a:lnTo>
                  <a:lnTo>
                    <a:pt x="216" y="9"/>
                  </a:lnTo>
                  <a:lnTo>
                    <a:pt x="224" y="9"/>
                  </a:lnTo>
                  <a:lnTo>
                    <a:pt x="232" y="9"/>
                  </a:lnTo>
                  <a:lnTo>
                    <a:pt x="232" y="0"/>
                  </a:lnTo>
                  <a:lnTo>
                    <a:pt x="240" y="9"/>
                  </a:lnTo>
                  <a:lnTo>
                    <a:pt x="232" y="9"/>
                  </a:lnTo>
                  <a:lnTo>
                    <a:pt x="224" y="9"/>
                  </a:lnTo>
                  <a:lnTo>
                    <a:pt x="216" y="27"/>
                  </a:lnTo>
                  <a:lnTo>
                    <a:pt x="200" y="27"/>
                  </a:lnTo>
                  <a:lnTo>
                    <a:pt x="192" y="27"/>
                  </a:lnTo>
                  <a:lnTo>
                    <a:pt x="168" y="35"/>
                  </a:lnTo>
                  <a:lnTo>
                    <a:pt x="160" y="44"/>
                  </a:lnTo>
                  <a:lnTo>
                    <a:pt x="152" y="44"/>
                  </a:lnTo>
                  <a:lnTo>
                    <a:pt x="136" y="62"/>
                  </a:lnTo>
                  <a:lnTo>
                    <a:pt x="128" y="71"/>
                  </a:lnTo>
                  <a:lnTo>
                    <a:pt x="120" y="79"/>
                  </a:lnTo>
                  <a:lnTo>
                    <a:pt x="104" y="79"/>
                  </a:lnTo>
                  <a:lnTo>
                    <a:pt x="104" y="97"/>
                  </a:lnTo>
                  <a:lnTo>
                    <a:pt x="96" y="97"/>
                  </a:lnTo>
                  <a:lnTo>
                    <a:pt x="88" y="106"/>
                  </a:lnTo>
                  <a:lnTo>
                    <a:pt x="72" y="114"/>
                  </a:lnTo>
                  <a:lnTo>
                    <a:pt x="64" y="123"/>
                  </a:lnTo>
                  <a:lnTo>
                    <a:pt x="64" y="141"/>
                  </a:lnTo>
                  <a:lnTo>
                    <a:pt x="56" y="150"/>
                  </a:lnTo>
                  <a:lnTo>
                    <a:pt x="56" y="158"/>
                  </a:lnTo>
                  <a:lnTo>
                    <a:pt x="48" y="158"/>
                  </a:lnTo>
                  <a:lnTo>
                    <a:pt x="48" y="176"/>
                  </a:lnTo>
                  <a:lnTo>
                    <a:pt x="32" y="185"/>
                  </a:lnTo>
                  <a:lnTo>
                    <a:pt x="32" y="194"/>
                  </a:lnTo>
                  <a:lnTo>
                    <a:pt x="24" y="194"/>
                  </a:lnTo>
                  <a:lnTo>
                    <a:pt x="32" y="211"/>
                  </a:lnTo>
                  <a:lnTo>
                    <a:pt x="0"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63" name="Freeform 1274"/>
            <p:cNvSpPr>
              <a:spLocks/>
            </p:cNvSpPr>
            <p:nvPr/>
          </p:nvSpPr>
          <p:spPr bwMode="auto">
            <a:xfrm>
              <a:off x="2859" y="3006"/>
              <a:ext cx="240" cy="211"/>
            </a:xfrm>
            <a:custGeom>
              <a:avLst/>
              <a:gdLst>
                <a:gd name="T0" fmla="*/ 0 w 240"/>
                <a:gd name="T1" fmla="*/ 211 h 211"/>
                <a:gd name="T2" fmla="*/ 0 w 240"/>
                <a:gd name="T3" fmla="*/ 194 h 211"/>
                <a:gd name="T4" fmla="*/ 0 w 240"/>
                <a:gd name="T5" fmla="*/ 194 h 211"/>
                <a:gd name="T6" fmla="*/ 0 w 240"/>
                <a:gd name="T7" fmla="*/ 194 h 211"/>
                <a:gd name="T8" fmla="*/ 0 w 240"/>
                <a:gd name="T9" fmla="*/ 185 h 211"/>
                <a:gd name="T10" fmla="*/ 16 w 240"/>
                <a:gd name="T11" fmla="*/ 176 h 211"/>
                <a:gd name="T12" fmla="*/ 16 w 240"/>
                <a:gd name="T13" fmla="*/ 158 h 211"/>
                <a:gd name="T14" fmla="*/ 16 w 240"/>
                <a:gd name="T15" fmla="*/ 150 h 211"/>
                <a:gd name="T16" fmla="*/ 24 w 240"/>
                <a:gd name="T17" fmla="*/ 141 h 211"/>
                <a:gd name="T18" fmla="*/ 32 w 240"/>
                <a:gd name="T19" fmla="*/ 123 h 211"/>
                <a:gd name="T20" fmla="*/ 32 w 240"/>
                <a:gd name="T21" fmla="*/ 114 h 211"/>
                <a:gd name="T22" fmla="*/ 48 w 240"/>
                <a:gd name="T23" fmla="*/ 106 h 211"/>
                <a:gd name="T24" fmla="*/ 56 w 240"/>
                <a:gd name="T25" fmla="*/ 97 h 211"/>
                <a:gd name="T26" fmla="*/ 64 w 240"/>
                <a:gd name="T27" fmla="*/ 79 h 211"/>
                <a:gd name="T28" fmla="*/ 64 w 240"/>
                <a:gd name="T29" fmla="*/ 71 h 211"/>
                <a:gd name="T30" fmla="*/ 72 w 240"/>
                <a:gd name="T31" fmla="*/ 71 h 211"/>
                <a:gd name="T32" fmla="*/ 88 w 240"/>
                <a:gd name="T33" fmla="*/ 62 h 211"/>
                <a:gd name="T34" fmla="*/ 96 w 240"/>
                <a:gd name="T35" fmla="*/ 44 h 211"/>
                <a:gd name="T36" fmla="*/ 104 w 240"/>
                <a:gd name="T37" fmla="*/ 35 h 211"/>
                <a:gd name="T38" fmla="*/ 128 w 240"/>
                <a:gd name="T39" fmla="*/ 35 h 211"/>
                <a:gd name="T40" fmla="*/ 136 w 240"/>
                <a:gd name="T41" fmla="*/ 27 h 211"/>
                <a:gd name="T42" fmla="*/ 160 w 240"/>
                <a:gd name="T43" fmla="*/ 27 h 211"/>
                <a:gd name="T44" fmla="*/ 168 w 240"/>
                <a:gd name="T45" fmla="*/ 27 h 211"/>
                <a:gd name="T46" fmla="*/ 192 w 240"/>
                <a:gd name="T47" fmla="*/ 9 h 211"/>
                <a:gd name="T48" fmla="*/ 200 w 240"/>
                <a:gd name="T49" fmla="*/ 9 h 211"/>
                <a:gd name="T50" fmla="*/ 216 w 240"/>
                <a:gd name="T51" fmla="*/ 9 h 211"/>
                <a:gd name="T52" fmla="*/ 224 w 240"/>
                <a:gd name="T53" fmla="*/ 9 h 211"/>
                <a:gd name="T54" fmla="*/ 232 w 240"/>
                <a:gd name="T55" fmla="*/ 9 h 211"/>
                <a:gd name="T56" fmla="*/ 232 w 240"/>
                <a:gd name="T57" fmla="*/ 9 h 211"/>
                <a:gd name="T58" fmla="*/ 232 w 240"/>
                <a:gd name="T59" fmla="*/ 0 h 211"/>
                <a:gd name="T60" fmla="*/ 240 w 240"/>
                <a:gd name="T61" fmla="*/ 9 h 211"/>
                <a:gd name="T62" fmla="*/ 232 w 240"/>
                <a:gd name="T63" fmla="*/ 9 h 211"/>
                <a:gd name="T64" fmla="*/ 232 w 240"/>
                <a:gd name="T65" fmla="*/ 9 h 211"/>
                <a:gd name="T66" fmla="*/ 224 w 240"/>
                <a:gd name="T67" fmla="*/ 9 h 211"/>
                <a:gd name="T68" fmla="*/ 224 w 240"/>
                <a:gd name="T69" fmla="*/ 9 h 211"/>
                <a:gd name="T70" fmla="*/ 216 w 240"/>
                <a:gd name="T71" fmla="*/ 27 h 211"/>
                <a:gd name="T72" fmla="*/ 200 w 240"/>
                <a:gd name="T73" fmla="*/ 27 h 211"/>
                <a:gd name="T74" fmla="*/ 192 w 240"/>
                <a:gd name="T75" fmla="*/ 27 h 211"/>
                <a:gd name="T76" fmla="*/ 168 w 240"/>
                <a:gd name="T77" fmla="*/ 35 h 211"/>
                <a:gd name="T78" fmla="*/ 160 w 240"/>
                <a:gd name="T79" fmla="*/ 44 h 211"/>
                <a:gd name="T80" fmla="*/ 152 w 240"/>
                <a:gd name="T81" fmla="*/ 44 h 211"/>
                <a:gd name="T82" fmla="*/ 136 w 240"/>
                <a:gd name="T83" fmla="*/ 62 h 211"/>
                <a:gd name="T84" fmla="*/ 128 w 240"/>
                <a:gd name="T85" fmla="*/ 71 h 211"/>
                <a:gd name="T86" fmla="*/ 120 w 240"/>
                <a:gd name="T87" fmla="*/ 79 h 211"/>
                <a:gd name="T88" fmla="*/ 104 w 240"/>
                <a:gd name="T89" fmla="*/ 79 h 211"/>
                <a:gd name="T90" fmla="*/ 104 w 240"/>
                <a:gd name="T91" fmla="*/ 97 h 211"/>
                <a:gd name="T92" fmla="*/ 96 w 240"/>
                <a:gd name="T93" fmla="*/ 97 h 211"/>
                <a:gd name="T94" fmla="*/ 88 w 240"/>
                <a:gd name="T95" fmla="*/ 106 h 211"/>
                <a:gd name="T96" fmla="*/ 72 w 240"/>
                <a:gd name="T97" fmla="*/ 114 h 211"/>
                <a:gd name="T98" fmla="*/ 64 w 240"/>
                <a:gd name="T99" fmla="*/ 123 h 211"/>
                <a:gd name="T100" fmla="*/ 64 w 240"/>
                <a:gd name="T101" fmla="*/ 141 h 211"/>
                <a:gd name="T102" fmla="*/ 56 w 240"/>
                <a:gd name="T103" fmla="*/ 150 h 211"/>
                <a:gd name="T104" fmla="*/ 56 w 240"/>
                <a:gd name="T105" fmla="*/ 158 h 211"/>
                <a:gd name="T106" fmla="*/ 48 w 240"/>
                <a:gd name="T107" fmla="*/ 158 h 211"/>
                <a:gd name="T108" fmla="*/ 48 w 240"/>
                <a:gd name="T109" fmla="*/ 176 h 211"/>
                <a:gd name="T110" fmla="*/ 32 w 240"/>
                <a:gd name="T111" fmla="*/ 185 h 211"/>
                <a:gd name="T112" fmla="*/ 32 w 240"/>
                <a:gd name="T113" fmla="*/ 194 h 211"/>
                <a:gd name="T114" fmla="*/ 32 w 240"/>
                <a:gd name="T115" fmla="*/ 194 h 211"/>
                <a:gd name="T116" fmla="*/ 32 w 240"/>
                <a:gd name="T117" fmla="*/ 194 h 211"/>
                <a:gd name="T118" fmla="*/ 24 w 240"/>
                <a:gd name="T119" fmla="*/ 194 h 211"/>
                <a:gd name="T120" fmla="*/ 32 w 240"/>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0"/>
                <a:gd name="T184" fmla="*/ 0 h 211"/>
                <a:gd name="T185" fmla="*/ 240 w 240"/>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0" h="211">
                  <a:moveTo>
                    <a:pt x="0" y="211"/>
                  </a:moveTo>
                  <a:lnTo>
                    <a:pt x="0" y="194"/>
                  </a:lnTo>
                  <a:lnTo>
                    <a:pt x="0" y="185"/>
                  </a:lnTo>
                  <a:lnTo>
                    <a:pt x="16" y="176"/>
                  </a:lnTo>
                  <a:lnTo>
                    <a:pt x="16" y="158"/>
                  </a:lnTo>
                  <a:lnTo>
                    <a:pt x="16" y="150"/>
                  </a:lnTo>
                  <a:lnTo>
                    <a:pt x="24" y="141"/>
                  </a:lnTo>
                  <a:lnTo>
                    <a:pt x="32" y="123"/>
                  </a:lnTo>
                  <a:lnTo>
                    <a:pt x="32" y="114"/>
                  </a:lnTo>
                  <a:lnTo>
                    <a:pt x="48" y="106"/>
                  </a:lnTo>
                  <a:lnTo>
                    <a:pt x="56" y="97"/>
                  </a:lnTo>
                  <a:lnTo>
                    <a:pt x="64" y="79"/>
                  </a:lnTo>
                  <a:lnTo>
                    <a:pt x="64" y="71"/>
                  </a:lnTo>
                  <a:lnTo>
                    <a:pt x="72" y="71"/>
                  </a:lnTo>
                  <a:lnTo>
                    <a:pt x="88" y="62"/>
                  </a:lnTo>
                  <a:lnTo>
                    <a:pt x="96" y="44"/>
                  </a:lnTo>
                  <a:lnTo>
                    <a:pt x="104" y="35"/>
                  </a:lnTo>
                  <a:lnTo>
                    <a:pt x="128" y="35"/>
                  </a:lnTo>
                  <a:lnTo>
                    <a:pt x="136" y="27"/>
                  </a:lnTo>
                  <a:lnTo>
                    <a:pt x="160" y="27"/>
                  </a:lnTo>
                  <a:lnTo>
                    <a:pt x="168" y="27"/>
                  </a:lnTo>
                  <a:lnTo>
                    <a:pt x="192" y="9"/>
                  </a:lnTo>
                  <a:lnTo>
                    <a:pt x="200" y="9"/>
                  </a:lnTo>
                  <a:lnTo>
                    <a:pt x="216" y="9"/>
                  </a:lnTo>
                  <a:lnTo>
                    <a:pt x="224" y="9"/>
                  </a:lnTo>
                  <a:lnTo>
                    <a:pt x="232" y="9"/>
                  </a:lnTo>
                  <a:lnTo>
                    <a:pt x="232" y="0"/>
                  </a:lnTo>
                  <a:lnTo>
                    <a:pt x="240" y="9"/>
                  </a:lnTo>
                  <a:lnTo>
                    <a:pt x="232" y="9"/>
                  </a:lnTo>
                  <a:lnTo>
                    <a:pt x="224" y="9"/>
                  </a:lnTo>
                  <a:lnTo>
                    <a:pt x="216" y="27"/>
                  </a:lnTo>
                  <a:lnTo>
                    <a:pt x="200" y="27"/>
                  </a:lnTo>
                  <a:lnTo>
                    <a:pt x="192" y="27"/>
                  </a:lnTo>
                  <a:lnTo>
                    <a:pt x="168" y="35"/>
                  </a:lnTo>
                  <a:lnTo>
                    <a:pt x="160" y="44"/>
                  </a:lnTo>
                  <a:lnTo>
                    <a:pt x="152" y="44"/>
                  </a:lnTo>
                  <a:lnTo>
                    <a:pt x="136" y="62"/>
                  </a:lnTo>
                  <a:lnTo>
                    <a:pt x="128" y="71"/>
                  </a:lnTo>
                  <a:lnTo>
                    <a:pt x="120" y="79"/>
                  </a:lnTo>
                  <a:lnTo>
                    <a:pt x="104" y="79"/>
                  </a:lnTo>
                  <a:lnTo>
                    <a:pt x="104" y="97"/>
                  </a:lnTo>
                  <a:lnTo>
                    <a:pt x="96" y="97"/>
                  </a:lnTo>
                  <a:lnTo>
                    <a:pt x="88" y="106"/>
                  </a:lnTo>
                  <a:lnTo>
                    <a:pt x="72" y="114"/>
                  </a:lnTo>
                  <a:lnTo>
                    <a:pt x="64" y="123"/>
                  </a:lnTo>
                  <a:lnTo>
                    <a:pt x="64" y="141"/>
                  </a:lnTo>
                  <a:lnTo>
                    <a:pt x="56" y="150"/>
                  </a:lnTo>
                  <a:lnTo>
                    <a:pt x="56" y="158"/>
                  </a:lnTo>
                  <a:lnTo>
                    <a:pt x="48" y="158"/>
                  </a:lnTo>
                  <a:lnTo>
                    <a:pt x="48" y="176"/>
                  </a:lnTo>
                  <a:lnTo>
                    <a:pt x="32" y="185"/>
                  </a:lnTo>
                  <a:lnTo>
                    <a:pt x="32" y="194"/>
                  </a:lnTo>
                  <a:lnTo>
                    <a:pt x="24" y="194"/>
                  </a:lnTo>
                  <a:lnTo>
                    <a:pt x="32"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64" name="Freeform 1275"/>
            <p:cNvSpPr>
              <a:spLocks/>
            </p:cNvSpPr>
            <p:nvPr/>
          </p:nvSpPr>
          <p:spPr bwMode="auto">
            <a:xfrm>
              <a:off x="2675" y="2962"/>
              <a:ext cx="200" cy="255"/>
            </a:xfrm>
            <a:custGeom>
              <a:avLst/>
              <a:gdLst>
                <a:gd name="T0" fmla="*/ 152 w 200"/>
                <a:gd name="T1" fmla="*/ 255 h 255"/>
                <a:gd name="T2" fmla="*/ 144 w 200"/>
                <a:gd name="T3" fmla="*/ 238 h 255"/>
                <a:gd name="T4" fmla="*/ 144 w 200"/>
                <a:gd name="T5" fmla="*/ 238 h 255"/>
                <a:gd name="T6" fmla="*/ 144 w 200"/>
                <a:gd name="T7" fmla="*/ 238 h 255"/>
                <a:gd name="T8" fmla="*/ 144 w 200"/>
                <a:gd name="T9" fmla="*/ 229 h 255"/>
                <a:gd name="T10" fmla="*/ 144 w 200"/>
                <a:gd name="T11" fmla="*/ 229 h 255"/>
                <a:gd name="T12" fmla="*/ 144 w 200"/>
                <a:gd name="T13" fmla="*/ 220 h 255"/>
                <a:gd name="T14" fmla="*/ 144 w 200"/>
                <a:gd name="T15" fmla="*/ 202 h 255"/>
                <a:gd name="T16" fmla="*/ 136 w 200"/>
                <a:gd name="T17" fmla="*/ 194 h 255"/>
                <a:gd name="T18" fmla="*/ 136 w 200"/>
                <a:gd name="T19" fmla="*/ 194 h 255"/>
                <a:gd name="T20" fmla="*/ 136 w 200"/>
                <a:gd name="T21" fmla="*/ 185 h 255"/>
                <a:gd name="T22" fmla="*/ 120 w 200"/>
                <a:gd name="T23" fmla="*/ 167 h 255"/>
                <a:gd name="T24" fmla="*/ 120 w 200"/>
                <a:gd name="T25" fmla="*/ 158 h 255"/>
                <a:gd name="T26" fmla="*/ 112 w 200"/>
                <a:gd name="T27" fmla="*/ 150 h 255"/>
                <a:gd name="T28" fmla="*/ 112 w 200"/>
                <a:gd name="T29" fmla="*/ 150 h 255"/>
                <a:gd name="T30" fmla="*/ 112 w 200"/>
                <a:gd name="T31" fmla="*/ 150 h 255"/>
                <a:gd name="T32" fmla="*/ 104 w 200"/>
                <a:gd name="T33" fmla="*/ 123 h 255"/>
                <a:gd name="T34" fmla="*/ 88 w 200"/>
                <a:gd name="T35" fmla="*/ 115 h 255"/>
                <a:gd name="T36" fmla="*/ 80 w 200"/>
                <a:gd name="T37" fmla="*/ 106 h 255"/>
                <a:gd name="T38" fmla="*/ 72 w 200"/>
                <a:gd name="T39" fmla="*/ 88 h 255"/>
                <a:gd name="T40" fmla="*/ 56 w 200"/>
                <a:gd name="T41" fmla="*/ 79 h 255"/>
                <a:gd name="T42" fmla="*/ 48 w 200"/>
                <a:gd name="T43" fmla="*/ 71 h 255"/>
                <a:gd name="T44" fmla="*/ 40 w 200"/>
                <a:gd name="T45" fmla="*/ 53 h 255"/>
                <a:gd name="T46" fmla="*/ 40 w 200"/>
                <a:gd name="T47" fmla="*/ 44 h 255"/>
                <a:gd name="T48" fmla="*/ 32 w 200"/>
                <a:gd name="T49" fmla="*/ 35 h 255"/>
                <a:gd name="T50" fmla="*/ 16 w 200"/>
                <a:gd name="T51" fmla="*/ 27 h 255"/>
                <a:gd name="T52" fmla="*/ 8 w 200"/>
                <a:gd name="T53" fmla="*/ 9 h 255"/>
                <a:gd name="T54" fmla="*/ 8 w 200"/>
                <a:gd name="T55" fmla="*/ 9 h 255"/>
                <a:gd name="T56" fmla="*/ 8 w 200"/>
                <a:gd name="T57" fmla="*/ 9 h 255"/>
                <a:gd name="T58" fmla="*/ 0 w 200"/>
                <a:gd name="T59" fmla="*/ 0 h 255"/>
                <a:gd name="T60" fmla="*/ 8 w 200"/>
                <a:gd name="T61" fmla="*/ 9 h 255"/>
                <a:gd name="T62" fmla="*/ 8 w 200"/>
                <a:gd name="T63" fmla="*/ 9 h 255"/>
                <a:gd name="T64" fmla="*/ 8 w 200"/>
                <a:gd name="T65" fmla="*/ 9 h 255"/>
                <a:gd name="T66" fmla="*/ 8 w 200"/>
                <a:gd name="T67" fmla="*/ 9 h 255"/>
                <a:gd name="T68" fmla="*/ 16 w 200"/>
                <a:gd name="T69" fmla="*/ 9 h 255"/>
                <a:gd name="T70" fmla="*/ 32 w 200"/>
                <a:gd name="T71" fmla="*/ 9 h 255"/>
                <a:gd name="T72" fmla="*/ 40 w 200"/>
                <a:gd name="T73" fmla="*/ 27 h 255"/>
                <a:gd name="T74" fmla="*/ 48 w 200"/>
                <a:gd name="T75" fmla="*/ 27 h 255"/>
                <a:gd name="T76" fmla="*/ 56 w 200"/>
                <a:gd name="T77" fmla="*/ 27 h 255"/>
                <a:gd name="T78" fmla="*/ 72 w 200"/>
                <a:gd name="T79" fmla="*/ 35 h 255"/>
                <a:gd name="T80" fmla="*/ 80 w 200"/>
                <a:gd name="T81" fmla="*/ 44 h 255"/>
                <a:gd name="T82" fmla="*/ 88 w 200"/>
                <a:gd name="T83" fmla="*/ 44 h 255"/>
                <a:gd name="T84" fmla="*/ 104 w 200"/>
                <a:gd name="T85" fmla="*/ 53 h 255"/>
                <a:gd name="T86" fmla="*/ 112 w 200"/>
                <a:gd name="T87" fmla="*/ 71 h 255"/>
                <a:gd name="T88" fmla="*/ 120 w 200"/>
                <a:gd name="T89" fmla="*/ 71 h 255"/>
                <a:gd name="T90" fmla="*/ 136 w 200"/>
                <a:gd name="T91" fmla="*/ 79 h 255"/>
                <a:gd name="T92" fmla="*/ 136 w 200"/>
                <a:gd name="T93" fmla="*/ 88 h 255"/>
                <a:gd name="T94" fmla="*/ 144 w 200"/>
                <a:gd name="T95" fmla="*/ 106 h 255"/>
                <a:gd name="T96" fmla="*/ 152 w 200"/>
                <a:gd name="T97" fmla="*/ 115 h 255"/>
                <a:gd name="T98" fmla="*/ 152 w 200"/>
                <a:gd name="T99" fmla="*/ 141 h 255"/>
                <a:gd name="T100" fmla="*/ 168 w 200"/>
                <a:gd name="T101" fmla="*/ 150 h 255"/>
                <a:gd name="T102" fmla="*/ 176 w 200"/>
                <a:gd name="T103" fmla="*/ 158 h 255"/>
                <a:gd name="T104" fmla="*/ 176 w 200"/>
                <a:gd name="T105" fmla="*/ 185 h 255"/>
                <a:gd name="T106" fmla="*/ 176 w 200"/>
                <a:gd name="T107" fmla="*/ 194 h 255"/>
                <a:gd name="T108" fmla="*/ 184 w 200"/>
                <a:gd name="T109" fmla="*/ 202 h 255"/>
                <a:gd name="T110" fmla="*/ 184 w 200"/>
                <a:gd name="T111" fmla="*/ 220 h 255"/>
                <a:gd name="T112" fmla="*/ 184 w 200"/>
                <a:gd name="T113" fmla="*/ 229 h 255"/>
                <a:gd name="T114" fmla="*/ 184 w 200"/>
                <a:gd name="T115" fmla="*/ 238 h 255"/>
                <a:gd name="T116" fmla="*/ 184 w 200"/>
                <a:gd name="T117" fmla="*/ 238 h 255"/>
                <a:gd name="T118" fmla="*/ 184 w 200"/>
                <a:gd name="T119" fmla="*/ 238 h 255"/>
                <a:gd name="T120" fmla="*/ 200 w 200"/>
                <a:gd name="T121" fmla="*/ 255 h 255"/>
                <a:gd name="T122" fmla="*/ 152 w 200"/>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0"/>
                <a:gd name="T187" fmla="*/ 0 h 255"/>
                <a:gd name="T188" fmla="*/ 200 w 200"/>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0" h="255">
                  <a:moveTo>
                    <a:pt x="152" y="255"/>
                  </a:moveTo>
                  <a:lnTo>
                    <a:pt x="144" y="238"/>
                  </a:lnTo>
                  <a:lnTo>
                    <a:pt x="144" y="229"/>
                  </a:lnTo>
                  <a:lnTo>
                    <a:pt x="144" y="220"/>
                  </a:lnTo>
                  <a:lnTo>
                    <a:pt x="144" y="202"/>
                  </a:lnTo>
                  <a:lnTo>
                    <a:pt x="136" y="194"/>
                  </a:lnTo>
                  <a:lnTo>
                    <a:pt x="136" y="185"/>
                  </a:lnTo>
                  <a:lnTo>
                    <a:pt x="120" y="167"/>
                  </a:lnTo>
                  <a:lnTo>
                    <a:pt x="120" y="158"/>
                  </a:lnTo>
                  <a:lnTo>
                    <a:pt x="112" y="150"/>
                  </a:lnTo>
                  <a:lnTo>
                    <a:pt x="104" y="123"/>
                  </a:lnTo>
                  <a:lnTo>
                    <a:pt x="88" y="115"/>
                  </a:lnTo>
                  <a:lnTo>
                    <a:pt x="80" y="106"/>
                  </a:lnTo>
                  <a:lnTo>
                    <a:pt x="72" y="88"/>
                  </a:lnTo>
                  <a:lnTo>
                    <a:pt x="56" y="79"/>
                  </a:lnTo>
                  <a:lnTo>
                    <a:pt x="48" y="71"/>
                  </a:lnTo>
                  <a:lnTo>
                    <a:pt x="40" y="53"/>
                  </a:lnTo>
                  <a:lnTo>
                    <a:pt x="40" y="44"/>
                  </a:lnTo>
                  <a:lnTo>
                    <a:pt x="32" y="35"/>
                  </a:lnTo>
                  <a:lnTo>
                    <a:pt x="16" y="27"/>
                  </a:lnTo>
                  <a:lnTo>
                    <a:pt x="8" y="9"/>
                  </a:lnTo>
                  <a:lnTo>
                    <a:pt x="0" y="0"/>
                  </a:lnTo>
                  <a:lnTo>
                    <a:pt x="8" y="9"/>
                  </a:lnTo>
                  <a:lnTo>
                    <a:pt x="16" y="9"/>
                  </a:lnTo>
                  <a:lnTo>
                    <a:pt x="32" y="9"/>
                  </a:lnTo>
                  <a:lnTo>
                    <a:pt x="40" y="27"/>
                  </a:lnTo>
                  <a:lnTo>
                    <a:pt x="48" y="27"/>
                  </a:lnTo>
                  <a:lnTo>
                    <a:pt x="56" y="27"/>
                  </a:lnTo>
                  <a:lnTo>
                    <a:pt x="72" y="35"/>
                  </a:lnTo>
                  <a:lnTo>
                    <a:pt x="80" y="44"/>
                  </a:lnTo>
                  <a:lnTo>
                    <a:pt x="88" y="44"/>
                  </a:lnTo>
                  <a:lnTo>
                    <a:pt x="104" y="53"/>
                  </a:lnTo>
                  <a:lnTo>
                    <a:pt x="112" y="71"/>
                  </a:lnTo>
                  <a:lnTo>
                    <a:pt x="120" y="71"/>
                  </a:lnTo>
                  <a:lnTo>
                    <a:pt x="136" y="79"/>
                  </a:lnTo>
                  <a:lnTo>
                    <a:pt x="136" y="88"/>
                  </a:lnTo>
                  <a:lnTo>
                    <a:pt x="144" y="106"/>
                  </a:lnTo>
                  <a:lnTo>
                    <a:pt x="152" y="115"/>
                  </a:lnTo>
                  <a:lnTo>
                    <a:pt x="152" y="141"/>
                  </a:lnTo>
                  <a:lnTo>
                    <a:pt x="168" y="150"/>
                  </a:lnTo>
                  <a:lnTo>
                    <a:pt x="176" y="158"/>
                  </a:lnTo>
                  <a:lnTo>
                    <a:pt x="176" y="185"/>
                  </a:lnTo>
                  <a:lnTo>
                    <a:pt x="176" y="194"/>
                  </a:lnTo>
                  <a:lnTo>
                    <a:pt x="184" y="202"/>
                  </a:lnTo>
                  <a:lnTo>
                    <a:pt x="184" y="220"/>
                  </a:lnTo>
                  <a:lnTo>
                    <a:pt x="184" y="229"/>
                  </a:lnTo>
                  <a:lnTo>
                    <a:pt x="184" y="238"/>
                  </a:lnTo>
                  <a:lnTo>
                    <a:pt x="200" y="255"/>
                  </a:lnTo>
                  <a:lnTo>
                    <a:pt x="152"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65" name="Freeform 1276"/>
            <p:cNvSpPr>
              <a:spLocks/>
            </p:cNvSpPr>
            <p:nvPr/>
          </p:nvSpPr>
          <p:spPr bwMode="auto">
            <a:xfrm>
              <a:off x="2675" y="2962"/>
              <a:ext cx="200" cy="255"/>
            </a:xfrm>
            <a:custGeom>
              <a:avLst/>
              <a:gdLst>
                <a:gd name="T0" fmla="*/ 152 w 200"/>
                <a:gd name="T1" fmla="*/ 255 h 255"/>
                <a:gd name="T2" fmla="*/ 144 w 200"/>
                <a:gd name="T3" fmla="*/ 238 h 255"/>
                <a:gd name="T4" fmla="*/ 144 w 200"/>
                <a:gd name="T5" fmla="*/ 238 h 255"/>
                <a:gd name="T6" fmla="*/ 144 w 200"/>
                <a:gd name="T7" fmla="*/ 238 h 255"/>
                <a:gd name="T8" fmla="*/ 144 w 200"/>
                <a:gd name="T9" fmla="*/ 229 h 255"/>
                <a:gd name="T10" fmla="*/ 144 w 200"/>
                <a:gd name="T11" fmla="*/ 229 h 255"/>
                <a:gd name="T12" fmla="*/ 144 w 200"/>
                <a:gd name="T13" fmla="*/ 220 h 255"/>
                <a:gd name="T14" fmla="*/ 144 w 200"/>
                <a:gd name="T15" fmla="*/ 202 h 255"/>
                <a:gd name="T16" fmla="*/ 136 w 200"/>
                <a:gd name="T17" fmla="*/ 194 h 255"/>
                <a:gd name="T18" fmla="*/ 136 w 200"/>
                <a:gd name="T19" fmla="*/ 194 h 255"/>
                <a:gd name="T20" fmla="*/ 136 w 200"/>
                <a:gd name="T21" fmla="*/ 185 h 255"/>
                <a:gd name="T22" fmla="*/ 120 w 200"/>
                <a:gd name="T23" fmla="*/ 167 h 255"/>
                <a:gd name="T24" fmla="*/ 120 w 200"/>
                <a:gd name="T25" fmla="*/ 158 h 255"/>
                <a:gd name="T26" fmla="*/ 112 w 200"/>
                <a:gd name="T27" fmla="*/ 150 h 255"/>
                <a:gd name="T28" fmla="*/ 112 w 200"/>
                <a:gd name="T29" fmla="*/ 150 h 255"/>
                <a:gd name="T30" fmla="*/ 112 w 200"/>
                <a:gd name="T31" fmla="*/ 150 h 255"/>
                <a:gd name="T32" fmla="*/ 104 w 200"/>
                <a:gd name="T33" fmla="*/ 123 h 255"/>
                <a:gd name="T34" fmla="*/ 88 w 200"/>
                <a:gd name="T35" fmla="*/ 115 h 255"/>
                <a:gd name="T36" fmla="*/ 80 w 200"/>
                <a:gd name="T37" fmla="*/ 106 h 255"/>
                <a:gd name="T38" fmla="*/ 72 w 200"/>
                <a:gd name="T39" fmla="*/ 88 h 255"/>
                <a:gd name="T40" fmla="*/ 56 w 200"/>
                <a:gd name="T41" fmla="*/ 79 h 255"/>
                <a:gd name="T42" fmla="*/ 48 w 200"/>
                <a:gd name="T43" fmla="*/ 71 h 255"/>
                <a:gd name="T44" fmla="*/ 40 w 200"/>
                <a:gd name="T45" fmla="*/ 53 h 255"/>
                <a:gd name="T46" fmla="*/ 40 w 200"/>
                <a:gd name="T47" fmla="*/ 44 h 255"/>
                <a:gd name="T48" fmla="*/ 32 w 200"/>
                <a:gd name="T49" fmla="*/ 35 h 255"/>
                <a:gd name="T50" fmla="*/ 16 w 200"/>
                <a:gd name="T51" fmla="*/ 27 h 255"/>
                <a:gd name="T52" fmla="*/ 8 w 200"/>
                <a:gd name="T53" fmla="*/ 9 h 255"/>
                <a:gd name="T54" fmla="*/ 8 w 200"/>
                <a:gd name="T55" fmla="*/ 9 h 255"/>
                <a:gd name="T56" fmla="*/ 8 w 200"/>
                <a:gd name="T57" fmla="*/ 9 h 255"/>
                <a:gd name="T58" fmla="*/ 0 w 200"/>
                <a:gd name="T59" fmla="*/ 0 h 255"/>
                <a:gd name="T60" fmla="*/ 8 w 200"/>
                <a:gd name="T61" fmla="*/ 9 h 255"/>
                <a:gd name="T62" fmla="*/ 8 w 200"/>
                <a:gd name="T63" fmla="*/ 9 h 255"/>
                <a:gd name="T64" fmla="*/ 8 w 200"/>
                <a:gd name="T65" fmla="*/ 9 h 255"/>
                <a:gd name="T66" fmla="*/ 8 w 200"/>
                <a:gd name="T67" fmla="*/ 9 h 255"/>
                <a:gd name="T68" fmla="*/ 16 w 200"/>
                <a:gd name="T69" fmla="*/ 9 h 255"/>
                <a:gd name="T70" fmla="*/ 32 w 200"/>
                <a:gd name="T71" fmla="*/ 9 h 255"/>
                <a:gd name="T72" fmla="*/ 40 w 200"/>
                <a:gd name="T73" fmla="*/ 27 h 255"/>
                <a:gd name="T74" fmla="*/ 48 w 200"/>
                <a:gd name="T75" fmla="*/ 27 h 255"/>
                <a:gd name="T76" fmla="*/ 56 w 200"/>
                <a:gd name="T77" fmla="*/ 27 h 255"/>
                <a:gd name="T78" fmla="*/ 72 w 200"/>
                <a:gd name="T79" fmla="*/ 35 h 255"/>
                <a:gd name="T80" fmla="*/ 80 w 200"/>
                <a:gd name="T81" fmla="*/ 44 h 255"/>
                <a:gd name="T82" fmla="*/ 88 w 200"/>
                <a:gd name="T83" fmla="*/ 44 h 255"/>
                <a:gd name="T84" fmla="*/ 104 w 200"/>
                <a:gd name="T85" fmla="*/ 53 h 255"/>
                <a:gd name="T86" fmla="*/ 112 w 200"/>
                <a:gd name="T87" fmla="*/ 71 h 255"/>
                <a:gd name="T88" fmla="*/ 120 w 200"/>
                <a:gd name="T89" fmla="*/ 71 h 255"/>
                <a:gd name="T90" fmla="*/ 136 w 200"/>
                <a:gd name="T91" fmla="*/ 79 h 255"/>
                <a:gd name="T92" fmla="*/ 136 w 200"/>
                <a:gd name="T93" fmla="*/ 88 h 255"/>
                <a:gd name="T94" fmla="*/ 144 w 200"/>
                <a:gd name="T95" fmla="*/ 106 h 255"/>
                <a:gd name="T96" fmla="*/ 152 w 200"/>
                <a:gd name="T97" fmla="*/ 115 h 255"/>
                <a:gd name="T98" fmla="*/ 152 w 200"/>
                <a:gd name="T99" fmla="*/ 141 h 255"/>
                <a:gd name="T100" fmla="*/ 168 w 200"/>
                <a:gd name="T101" fmla="*/ 150 h 255"/>
                <a:gd name="T102" fmla="*/ 176 w 200"/>
                <a:gd name="T103" fmla="*/ 158 h 255"/>
                <a:gd name="T104" fmla="*/ 176 w 200"/>
                <a:gd name="T105" fmla="*/ 185 h 255"/>
                <a:gd name="T106" fmla="*/ 176 w 200"/>
                <a:gd name="T107" fmla="*/ 194 h 255"/>
                <a:gd name="T108" fmla="*/ 184 w 200"/>
                <a:gd name="T109" fmla="*/ 202 h 255"/>
                <a:gd name="T110" fmla="*/ 184 w 200"/>
                <a:gd name="T111" fmla="*/ 220 h 255"/>
                <a:gd name="T112" fmla="*/ 184 w 200"/>
                <a:gd name="T113" fmla="*/ 229 h 255"/>
                <a:gd name="T114" fmla="*/ 184 w 200"/>
                <a:gd name="T115" fmla="*/ 238 h 255"/>
                <a:gd name="T116" fmla="*/ 184 w 200"/>
                <a:gd name="T117" fmla="*/ 238 h 255"/>
                <a:gd name="T118" fmla="*/ 184 w 200"/>
                <a:gd name="T119" fmla="*/ 238 h 255"/>
                <a:gd name="T120" fmla="*/ 200 w 200"/>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0"/>
                <a:gd name="T184" fmla="*/ 0 h 255"/>
                <a:gd name="T185" fmla="*/ 200 w 200"/>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0" h="255">
                  <a:moveTo>
                    <a:pt x="152" y="255"/>
                  </a:moveTo>
                  <a:lnTo>
                    <a:pt x="144" y="238"/>
                  </a:lnTo>
                  <a:lnTo>
                    <a:pt x="144" y="229"/>
                  </a:lnTo>
                  <a:lnTo>
                    <a:pt x="144" y="220"/>
                  </a:lnTo>
                  <a:lnTo>
                    <a:pt x="144" y="202"/>
                  </a:lnTo>
                  <a:lnTo>
                    <a:pt x="136" y="194"/>
                  </a:lnTo>
                  <a:lnTo>
                    <a:pt x="136" y="185"/>
                  </a:lnTo>
                  <a:lnTo>
                    <a:pt x="120" y="167"/>
                  </a:lnTo>
                  <a:lnTo>
                    <a:pt x="120" y="158"/>
                  </a:lnTo>
                  <a:lnTo>
                    <a:pt x="112" y="150"/>
                  </a:lnTo>
                  <a:lnTo>
                    <a:pt x="104" y="123"/>
                  </a:lnTo>
                  <a:lnTo>
                    <a:pt x="88" y="115"/>
                  </a:lnTo>
                  <a:lnTo>
                    <a:pt x="80" y="106"/>
                  </a:lnTo>
                  <a:lnTo>
                    <a:pt x="72" y="88"/>
                  </a:lnTo>
                  <a:lnTo>
                    <a:pt x="56" y="79"/>
                  </a:lnTo>
                  <a:lnTo>
                    <a:pt x="48" y="71"/>
                  </a:lnTo>
                  <a:lnTo>
                    <a:pt x="40" y="53"/>
                  </a:lnTo>
                  <a:lnTo>
                    <a:pt x="40" y="44"/>
                  </a:lnTo>
                  <a:lnTo>
                    <a:pt x="32" y="35"/>
                  </a:lnTo>
                  <a:lnTo>
                    <a:pt x="16" y="27"/>
                  </a:lnTo>
                  <a:lnTo>
                    <a:pt x="8" y="9"/>
                  </a:lnTo>
                  <a:lnTo>
                    <a:pt x="0" y="0"/>
                  </a:lnTo>
                  <a:lnTo>
                    <a:pt x="8" y="9"/>
                  </a:lnTo>
                  <a:lnTo>
                    <a:pt x="16" y="9"/>
                  </a:lnTo>
                  <a:lnTo>
                    <a:pt x="32" y="9"/>
                  </a:lnTo>
                  <a:lnTo>
                    <a:pt x="40" y="27"/>
                  </a:lnTo>
                  <a:lnTo>
                    <a:pt x="48" y="27"/>
                  </a:lnTo>
                  <a:lnTo>
                    <a:pt x="56" y="27"/>
                  </a:lnTo>
                  <a:lnTo>
                    <a:pt x="72" y="35"/>
                  </a:lnTo>
                  <a:lnTo>
                    <a:pt x="80" y="44"/>
                  </a:lnTo>
                  <a:lnTo>
                    <a:pt x="88" y="44"/>
                  </a:lnTo>
                  <a:lnTo>
                    <a:pt x="104" y="53"/>
                  </a:lnTo>
                  <a:lnTo>
                    <a:pt x="112" y="71"/>
                  </a:lnTo>
                  <a:lnTo>
                    <a:pt x="120" y="71"/>
                  </a:lnTo>
                  <a:lnTo>
                    <a:pt x="136" y="79"/>
                  </a:lnTo>
                  <a:lnTo>
                    <a:pt x="136" y="88"/>
                  </a:lnTo>
                  <a:lnTo>
                    <a:pt x="144" y="106"/>
                  </a:lnTo>
                  <a:lnTo>
                    <a:pt x="152" y="115"/>
                  </a:lnTo>
                  <a:lnTo>
                    <a:pt x="152" y="141"/>
                  </a:lnTo>
                  <a:lnTo>
                    <a:pt x="168" y="150"/>
                  </a:lnTo>
                  <a:lnTo>
                    <a:pt x="176" y="158"/>
                  </a:lnTo>
                  <a:lnTo>
                    <a:pt x="176" y="185"/>
                  </a:lnTo>
                  <a:lnTo>
                    <a:pt x="176" y="194"/>
                  </a:lnTo>
                  <a:lnTo>
                    <a:pt x="184" y="202"/>
                  </a:lnTo>
                  <a:lnTo>
                    <a:pt x="184" y="220"/>
                  </a:lnTo>
                  <a:lnTo>
                    <a:pt x="184" y="229"/>
                  </a:lnTo>
                  <a:lnTo>
                    <a:pt x="184" y="238"/>
                  </a:lnTo>
                  <a:lnTo>
                    <a:pt x="200"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66" name="Freeform 1277"/>
            <p:cNvSpPr>
              <a:spLocks/>
            </p:cNvSpPr>
            <p:nvPr/>
          </p:nvSpPr>
          <p:spPr bwMode="auto">
            <a:xfrm>
              <a:off x="2611" y="2857"/>
              <a:ext cx="272" cy="360"/>
            </a:xfrm>
            <a:custGeom>
              <a:avLst/>
              <a:gdLst>
                <a:gd name="T0" fmla="*/ 232 w 272"/>
                <a:gd name="T1" fmla="*/ 343 h 360"/>
                <a:gd name="T2" fmla="*/ 232 w 272"/>
                <a:gd name="T3" fmla="*/ 334 h 360"/>
                <a:gd name="T4" fmla="*/ 232 w 272"/>
                <a:gd name="T5" fmla="*/ 299 h 360"/>
                <a:gd name="T6" fmla="*/ 216 w 272"/>
                <a:gd name="T7" fmla="*/ 263 h 360"/>
                <a:gd name="T8" fmla="*/ 208 w 272"/>
                <a:gd name="T9" fmla="*/ 220 h 360"/>
                <a:gd name="T10" fmla="*/ 200 w 272"/>
                <a:gd name="T11" fmla="*/ 176 h 360"/>
                <a:gd name="T12" fmla="*/ 184 w 272"/>
                <a:gd name="T13" fmla="*/ 140 h 360"/>
                <a:gd name="T14" fmla="*/ 176 w 272"/>
                <a:gd name="T15" fmla="*/ 132 h 360"/>
                <a:gd name="T16" fmla="*/ 144 w 272"/>
                <a:gd name="T17" fmla="*/ 96 h 360"/>
                <a:gd name="T18" fmla="*/ 120 w 272"/>
                <a:gd name="T19" fmla="*/ 70 h 360"/>
                <a:gd name="T20" fmla="*/ 104 w 272"/>
                <a:gd name="T21" fmla="*/ 61 h 360"/>
                <a:gd name="T22" fmla="*/ 80 w 272"/>
                <a:gd name="T23" fmla="*/ 35 h 360"/>
                <a:gd name="T24" fmla="*/ 48 w 272"/>
                <a:gd name="T25" fmla="*/ 26 h 360"/>
                <a:gd name="T26" fmla="*/ 32 w 272"/>
                <a:gd name="T27" fmla="*/ 17 h 360"/>
                <a:gd name="T28" fmla="*/ 0 w 272"/>
                <a:gd name="T29" fmla="*/ 0 h 360"/>
                <a:gd name="T30" fmla="*/ 0 w 272"/>
                <a:gd name="T31" fmla="*/ 0 h 360"/>
                <a:gd name="T32" fmla="*/ 0 w 272"/>
                <a:gd name="T33" fmla="*/ 0 h 360"/>
                <a:gd name="T34" fmla="*/ 16 w 272"/>
                <a:gd name="T35" fmla="*/ 0 h 360"/>
                <a:gd name="T36" fmla="*/ 40 w 272"/>
                <a:gd name="T37" fmla="*/ 0 h 360"/>
                <a:gd name="T38" fmla="*/ 72 w 272"/>
                <a:gd name="T39" fmla="*/ 17 h 360"/>
                <a:gd name="T40" fmla="*/ 104 w 272"/>
                <a:gd name="T41" fmla="*/ 17 h 360"/>
                <a:gd name="T42" fmla="*/ 136 w 272"/>
                <a:gd name="T43" fmla="*/ 26 h 360"/>
                <a:gd name="T44" fmla="*/ 152 w 272"/>
                <a:gd name="T45" fmla="*/ 35 h 360"/>
                <a:gd name="T46" fmla="*/ 176 w 272"/>
                <a:gd name="T47" fmla="*/ 44 h 360"/>
                <a:gd name="T48" fmla="*/ 184 w 272"/>
                <a:gd name="T49" fmla="*/ 70 h 360"/>
                <a:gd name="T50" fmla="*/ 208 w 272"/>
                <a:gd name="T51" fmla="*/ 96 h 360"/>
                <a:gd name="T52" fmla="*/ 232 w 272"/>
                <a:gd name="T53" fmla="*/ 105 h 360"/>
                <a:gd name="T54" fmla="*/ 240 w 272"/>
                <a:gd name="T55" fmla="*/ 132 h 360"/>
                <a:gd name="T56" fmla="*/ 248 w 272"/>
                <a:gd name="T57" fmla="*/ 149 h 360"/>
                <a:gd name="T58" fmla="*/ 264 w 272"/>
                <a:gd name="T59" fmla="*/ 176 h 360"/>
                <a:gd name="T60" fmla="*/ 272 w 272"/>
                <a:gd name="T61" fmla="*/ 193 h 360"/>
                <a:gd name="T62" fmla="*/ 272 w 272"/>
                <a:gd name="T63" fmla="*/ 220 h 360"/>
                <a:gd name="T64" fmla="*/ 272 w 272"/>
                <a:gd name="T65" fmla="*/ 246 h 360"/>
                <a:gd name="T66" fmla="*/ 272 w 272"/>
                <a:gd name="T67" fmla="*/ 272 h 360"/>
                <a:gd name="T68" fmla="*/ 272 w 272"/>
                <a:gd name="T69" fmla="*/ 299 h 360"/>
                <a:gd name="T70" fmla="*/ 272 w 272"/>
                <a:gd name="T71" fmla="*/ 334 h 360"/>
                <a:gd name="T72" fmla="*/ 272 w 272"/>
                <a:gd name="T73" fmla="*/ 343 h 360"/>
                <a:gd name="T74" fmla="*/ 264 w 272"/>
                <a:gd name="T75" fmla="*/ 343 h 360"/>
                <a:gd name="T76" fmla="*/ 240 w 272"/>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72"/>
                <a:gd name="T118" fmla="*/ 0 h 360"/>
                <a:gd name="T119" fmla="*/ 272 w 272"/>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72" h="360">
                  <a:moveTo>
                    <a:pt x="240" y="360"/>
                  </a:moveTo>
                  <a:lnTo>
                    <a:pt x="232" y="343"/>
                  </a:lnTo>
                  <a:lnTo>
                    <a:pt x="232" y="334"/>
                  </a:lnTo>
                  <a:lnTo>
                    <a:pt x="232" y="325"/>
                  </a:lnTo>
                  <a:lnTo>
                    <a:pt x="232" y="299"/>
                  </a:lnTo>
                  <a:lnTo>
                    <a:pt x="232" y="290"/>
                  </a:lnTo>
                  <a:lnTo>
                    <a:pt x="216" y="263"/>
                  </a:lnTo>
                  <a:lnTo>
                    <a:pt x="216" y="246"/>
                  </a:lnTo>
                  <a:lnTo>
                    <a:pt x="208" y="220"/>
                  </a:lnTo>
                  <a:lnTo>
                    <a:pt x="208" y="193"/>
                  </a:lnTo>
                  <a:lnTo>
                    <a:pt x="200" y="176"/>
                  </a:lnTo>
                  <a:lnTo>
                    <a:pt x="184" y="158"/>
                  </a:lnTo>
                  <a:lnTo>
                    <a:pt x="184" y="140"/>
                  </a:lnTo>
                  <a:lnTo>
                    <a:pt x="176" y="132"/>
                  </a:lnTo>
                  <a:lnTo>
                    <a:pt x="152" y="105"/>
                  </a:lnTo>
                  <a:lnTo>
                    <a:pt x="144" y="96"/>
                  </a:lnTo>
                  <a:lnTo>
                    <a:pt x="136" y="79"/>
                  </a:lnTo>
                  <a:lnTo>
                    <a:pt x="120" y="70"/>
                  </a:lnTo>
                  <a:lnTo>
                    <a:pt x="112" y="61"/>
                  </a:lnTo>
                  <a:lnTo>
                    <a:pt x="104" y="61"/>
                  </a:lnTo>
                  <a:lnTo>
                    <a:pt x="96" y="44"/>
                  </a:lnTo>
                  <a:lnTo>
                    <a:pt x="80" y="35"/>
                  </a:lnTo>
                  <a:lnTo>
                    <a:pt x="64" y="35"/>
                  </a:lnTo>
                  <a:lnTo>
                    <a:pt x="48" y="26"/>
                  </a:lnTo>
                  <a:lnTo>
                    <a:pt x="40" y="26"/>
                  </a:lnTo>
                  <a:lnTo>
                    <a:pt x="32" y="17"/>
                  </a:lnTo>
                  <a:lnTo>
                    <a:pt x="8" y="0"/>
                  </a:lnTo>
                  <a:lnTo>
                    <a:pt x="0" y="0"/>
                  </a:lnTo>
                  <a:lnTo>
                    <a:pt x="8" y="0"/>
                  </a:lnTo>
                  <a:lnTo>
                    <a:pt x="16" y="0"/>
                  </a:lnTo>
                  <a:lnTo>
                    <a:pt x="32" y="0"/>
                  </a:lnTo>
                  <a:lnTo>
                    <a:pt x="40" y="0"/>
                  </a:lnTo>
                  <a:lnTo>
                    <a:pt x="48" y="0"/>
                  </a:lnTo>
                  <a:lnTo>
                    <a:pt x="72" y="17"/>
                  </a:lnTo>
                  <a:lnTo>
                    <a:pt x="80" y="17"/>
                  </a:lnTo>
                  <a:lnTo>
                    <a:pt x="104" y="17"/>
                  </a:lnTo>
                  <a:lnTo>
                    <a:pt x="112" y="26"/>
                  </a:lnTo>
                  <a:lnTo>
                    <a:pt x="136" y="26"/>
                  </a:lnTo>
                  <a:lnTo>
                    <a:pt x="144" y="35"/>
                  </a:lnTo>
                  <a:lnTo>
                    <a:pt x="152" y="35"/>
                  </a:lnTo>
                  <a:lnTo>
                    <a:pt x="168" y="44"/>
                  </a:lnTo>
                  <a:lnTo>
                    <a:pt x="176" y="44"/>
                  </a:lnTo>
                  <a:lnTo>
                    <a:pt x="184" y="61"/>
                  </a:lnTo>
                  <a:lnTo>
                    <a:pt x="184" y="70"/>
                  </a:lnTo>
                  <a:lnTo>
                    <a:pt x="200" y="79"/>
                  </a:lnTo>
                  <a:lnTo>
                    <a:pt x="208" y="96"/>
                  </a:lnTo>
                  <a:lnTo>
                    <a:pt x="216" y="96"/>
                  </a:lnTo>
                  <a:lnTo>
                    <a:pt x="232" y="105"/>
                  </a:lnTo>
                  <a:lnTo>
                    <a:pt x="232" y="114"/>
                  </a:lnTo>
                  <a:lnTo>
                    <a:pt x="240" y="132"/>
                  </a:lnTo>
                  <a:lnTo>
                    <a:pt x="240" y="140"/>
                  </a:lnTo>
                  <a:lnTo>
                    <a:pt x="248" y="149"/>
                  </a:lnTo>
                  <a:lnTo>
                    <a:pt x="264" y="158"/>
                  </a:lnTo>
                  <a:lnTo>
                    <a:pt x="264" y="176"/>
                  </a:lnTo>
                  <a:lnTo>
                    <a:pt x="264" y="184"/>
                  </a:lnTo>
                  <a:lnTo>
                    <a:pt x="272" y="193"/>
                  </a:lnTo>
                  <a:lnTo>
                    <a:pt x="272" y="211"/>
                  </a:lnTo>
                  <a:lnTo>
                    <a:pt x="272" y="220"/>
                  </a:lnTo>
                  <a:lnTo>
                    <a:pt x="272" y="228"/>
                  </a:lnTo>
                  <a:lnTo>
                    <a:pt x="272" y="246"/>
                  </a:lnTo>
                  <a:lnTo>
                    <a:pt x="272" y="263"/>
                  </a:lnTo>
                  <a:lnTo>
                    <a:pt x="272" y="272"/>
                  </a:lnTo>
                  <a:lnTo>
                    <a:pt x="272" y="290"/>
                  </a:lnTo>
                  <a:lnTo>
                    <a:pt x="272" y="299"/>
                  </a:lnTo>
                  <a:lnTo>
                    <a:pt x="272" y="325"/>
                  </a:lnTo>
                  <a:lnTo>
                    <a:pt x="272" y="334"/>
                  </a:lnTo>
                  <a:lnTo>
                    <a:pt x="272" y="343"/>
                  </a:lnTo>
                  <a:lnTo>
                    <a:pt x="264" y="343"/>
                  </a:lnTo>
                  <a:lnTo>
                    <a:pt x="272" y="360"/>
                  </a:lnTo>
                  <a:lnTo>
                    <a:pt x="2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67" name="Freeform 1278"/>
            <p:cNvSpPr>
              <a:spLocks/>
            </p:cNvSpPr>
            <p:nvPr/>
          </p:nvSpPr>
          <p:spPr bwMode="auto">
            <a:xfrm>
              <a:off x="2611" y="2857"/>
              <a:ext cx="272" cy="360"/>
            </a:xfrm>
            <a:custGeom>
              <a:avLst/>
              <a:gdLst>
                <a:gd name="T0" fmla="*/ 232 w 272"/>
                <a:gd name="T1" fmla="*/ 343 h 360"/>
                <a:gd name="T2" fmla="*/ 232 w 272"/>
                <a:gd name="T3" fmla="*/ 334 h 360"/>
                <a:gd name="T4" fmla="*/ 232 w 272"/>
                <a:gd name="T5" fmla="*/ 299 h 360"/>
                <a:gd name="T6" fmla="*/ 216 w 272"/>
                <a:gd name="T7" fmla="*/ 263 h 360"/>
                <a:gd name="T8" fmla="*/ 208 w 272"/>
                <a:gd name="T9" fmla="*/ 220 h 360"/>
                <a:gd name="T10" fmla="*/ 200 w 272"/>
                <a:gd name="T11" fmla="*/ 176 h 360"/>
                <a:gd name="T12" fmla="*/ 184 w 272"/>
                <a:gd name="T13" fmla="*/ 140 h 360"/>
                <a:gd name="T14" fmla="*/ 176 w 272"/>
                <a:gd name="T15" fmla="*/ 132 h 360"/>
                <a:gd name="T16" fmla="*/ 144 w 272"/>
                <a:gd name="T17" fmla="*/ 96 h 360"/>
                <a:gd name="T18" fmla="*/ 120 w 272"/>
                <a:gd name="T19" fmla="*/ 70 h 360"/>
                <a:gd name="T20" fmla="*/ 104 w 272"/>
                <a:gd name="T21" fmla="*/ 61 h 360"/>
                <a:gd name="T22" fmla="*/ 80 w 272"/>
                <a:gd name="T23" fmla="*/ 35 h 360"/>
                <a:gd name="T24" fmla="*/ 48 w 272"/>
                <a:gd name="T25" fmla="*/ 26 h 360"/>
                <a:gd name="T26" fmla="*/ 32 w 272"/>
                <a:gd name="T27" fmla="*/ 17 h 360"/>
                <a:gd name="T28" fmla="*/ 0 w 272"/>
                <a:gd name="T29" fmla="*/ 0 h 360"/>
                <a:gd name="T30" fmla="*/ 0 w 272"/>
                <a:gd name="T31" fmla="*/ 0 h 360"/>
                <a:gd name="T32" fmla="*/ 0 w 272"/>
                <a:gd name="T33" fmla="*/ 0 h 360"/>
                <a:gd name="T34" fmla="*/ 16 w 272"/>
                <a:gd name="T35" fmla="*/ 0 h 360"/>
                <a:gd name="T36" fmla="*/ 40 w 272"/>
                <a:gd name="T37" fmla="*/ 0 h 360"/>
                <a:gd name="T38" fmla="*/ 72 w 272"/>
                <a:gd name="T39" fmla="*/ 17 h 360"/>
                <a:gd name="T40" fmla="*/ 104 w 272"/>
                <a:gd name="T41" fmla="*/ 17 h 360"/>
                <a:gd name="T42" fmla="*/ 136 w 272"/>
                <a:gd name="T43" fmla="*/ 26 h 360"/>
                <a:gd name="T44" fmla="*/ 152 w 272"/>
                <a:gd name="T45" fmla="*/ 35 h 360"/>
                <a:gd name="T46" fmla="*/ 176 w 272"/>
                <a:gd name="T47" fmla="*/ 44 h 360"/>
                <a:gd name="T48" fmla="*/ 184 w 272"/>
                <a:gd name="T49" fmla="*/ 70 h 360"/>
                <a:gd name="T50" fmla="*/ 208 w 272"/>
                <a:gd name="T51" fmla="*/ 96 h 360"/>
                <a:gd name="T52" fmla="*/ 232 w 272"/>
                <a:gd name="T53" fmla="*/ 105 h 360"/>
                <a:gd name="T54" fmla="*/ 240 w 272"/>
                <a:gd name="T55" fmla="*/ 132 h 360"/>
                <a:gd name="T56" fmla="*/ 248 w 272"/>
                <a:gd name="T57" fmla="*/ 149 h 360"/>
                <a:gd name="T58" fmla="*/ 264 w 272"/>
                <a:gd name="T59" fmla="*/ 176 h 360"/>
                <a:gd name="T60" fmla="*/ 272 w 272"/>
                <a:gd name="T61" fmla="*/ 193 h 360"/>
                <a:gd name="T62" fmla="*/ 272 w 272"/>
                <a:gd name="T63" fmla="*/ 220 h 360"/>
                <a:gd name="T64" fmla="*/ 272 w 272"/>
                <a:gd name="T65" fmla="*/ 246 h 360"/>
                <a:gd name="T66" fmla="*/ 272 w 272"/>
                <a:gd name="T67" fmla="*/ 272 h 360"/>
                <a:gd name="T68" fmla="*/ 272 w 272"/>
                <a:gd name="T69" fmla="*/ 299 h 360"/>
                <a:gd name="T70" fmla="*/ 272 w 272"/>
                <a:gd name="T71" fmla="*/ 334 h 360"/>
                <a:gd name="T72" fmla="*/ 272 w 272"/>
                <a:gd name="T73" fmla="*/ 343 h 360"/>
                <a:gd name="T74" fmla="*/ 264 w 272"/>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2"/>
                <a:gd name="T115" fmla="*/ 0 h 360"/>
                <a:gd name="T116" fmla="*/ 272 w 272"/>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2" h="360">
                  <a:moveTo>
                    <a:pt x="240" y="360"/>
                  </a:moveTo>
                  <a:lnTo>
                    <a:pt x="232" y="343"/>
                  </a:lnTo>
                  <a:lnTo>
                    <a:pt x="232" y="334"/>
                  </a:lnTo>
                  <a:lnTo>
                    <a:pt x="232" y="325"/>
                  </a:lnTo>
                  <a:lnTo>
                    <a:pt x="232" y="299"/>
                  </a:lnTo>
                  <a:lnTo>
                    <a:pt x="232" y="290"/>
                  </a:lnTo>
                  <a:lnTo>
                    <a:pt x="216" y="263"/>
                  </a:lnTo>
                  <a:lnTo>
                    <a:pt x="216" y="246"/>
                  </a:lnTo>
                  <a:lnTo>
                    <a:pt x="208" y="220"/>
                  </a:lnTo>
                  <a:lnTo>
                    <a:pt x="208" y="193"/>
                  </a:lnTo>
                  <a:lnTo>
                    <a:pt x="200" y="176"/>
                  </a:lnTo>
                  <a:lnTo>
                    <a:pt x="184" y="158"/>
                  </a:lnTo>
                  <a:lnTo>
                    <a:pt x="184" y="140"/>
                  </a:lnTo>
                  <a:lnTo>
                    <a:pt x="176" y="132"/>
                  </a:lnTo>
                  <a:lnTo>
                    <a:pt x="152" y="105"/>
                  </a:lnTo>
                  <a:lnTo>
                    <a:pt x="144" y="96"/>
                  </a:lnTo>
                  <a:lnTo>
                    <a:pt x="136" y="79"/>
                  </a:lnTo>
                  <a:lnTo>
                    <a:pt x="120" y="70"/>
                  </a:lnTo>
                  <a:lnTo>
                    <a:pt x="112" y="61"/>
                  </a:lnTo>
                  <a:lnTo>
                    <a:pt x="104" y="61"/>
                  </a:lnTo>
                  <a:lnTo>
                    <a:pt x="96" y="44"/>
                  </a:lnTo>
                  <a:lnTo>
                    <a:pt x="80" y="35"/>
                  </a:lnTo>
                  <a:lnTo>
                    <a:pt x="64" y="35"/>
                  </a:lnTo>
                  <a:lnTo>
                    <a:pt x="48" y="26"/>
                  </a:lnTo>
                  <a:lnTo>
                    <a:pt x="40" y="26"/>
                  </a:lnTo>
                  <a:lnTo>
                    <a:pt x="32" y="17"/>
                  </a:lnTo>
                  <a:lnTo>
                    <a:pt x="8" y="0"/>
                  </a:lnTo>
                  <a:lnTo>
                    <a:pt x="0" y="0"/>
                  </a:lnTo>
                  <a:lnTo>
                    <a:pt x="8" y="0"/>
                  </a:lnTo>
                  <a:lnTo>
                    <a:pt x="16" y="0"/>
                  </a:lnTo>
                  <a:lnTo>
                    <a:pt x="32" y="0"/>
                  </a:lnTo>
                  <a:lnTo>
                    <a:pt x="40" y="0"/>
                  </a:lnTo>
                  <a:lnTo>
                    <a:pt x="48" y="0"/>
                  </a:lnTo>
                  <a:lnTo>
                    <a:pt x="72" y="17"/>
                  </a:lnTo>
                  <a:lnTo>
                    <a:pt x="80" y="17"/>
                  </a:lnTo>
                  <a:lnTo>
                    <a:pt x="104" y="17"/>
                  </a:lnTo>
                  <a:lnTo>
                    <a:pt x="112" y="26"/>
                  </a:lnTo>
                  <a:lnTo>
                    <a:pt x="136" y="26"/>
                  </a:lnTo>
                  <a:lnTo>
                    <a:pt x="144" y="35"/>
                  </a:lnTo>
                  <a:lnTo>
                    <a:pt x="152" y="35"/>
                  </a:lnTo>
                  <a:lnTo>
                    <a:pt x="168" y="44"/>
                  </a:lnTo>
                  <a:lnTo>
                    <a:pt x="176" y="44"/>
                  </a:lnTo>
                  <a:lnTo>
                    <a:pt x="184" y="61"/>
                  </a:lnTo>
                  <a:lnTo>
                    <a:pt x="184" y="70"/>
                  </a:lnTo>
                  <a:lnTo>
                    <a:pt x="200" y="79"/>
                  </a:lnTo>
                  <a:lnTo>
                    <a:pt x="208" y="96"/>
                  </a:lnTo>
                  <a:lnTo>
                    <a:pt x="216" y="96"/>
                  </a:lnTo>
                  <a:lnTo>
                    <a:pt x="232" y="105"/>
                  </a:lnTo>
                  <a:lnTo>
                    <a:pt x="232" y="114"/>
                  </a:lnTo>
                  <a:lnTo>
                    <a:pt x="240" y="132"/>
                  </a:lnTo>
                  <a:lnTo>
                    <a:pt x="240" y="140"/>
                  </a:lnTo>
                  <a:lnTo>
                    <a:pt x="248" y="149"/>
                  </a:lnTo>
                  <a:lnTo>
                    <a:pt x="264" y="158"/>
                  </a:lnTo>
                  <a:lnTo>
                    <a:pt x="264" y="176"/>
                  </a:lnTo>
                  <a:lnTo>
                    <a:pt x="264" y="184"/>
                  </a:lnTo>
                  <a:lnTo>
                    <a:pt x="272" y="193"/>
                  </a:lnTo>
                  <a:lnTo>
                    <a:pt x="272" y="211"/>
                  </a:lnTo>
                  <a:lnTo>
                    <a:pt x="272" y="220"/>
                  </a:lnTo>
                  <a:lnTo>
                    <a:pt x="272" y="228"/>
                  </a:lnTo>
                  <a:lnTo>
                    <a:pt x="272" y="246"/>
                  </a:lnTo>
                  <a:lnTo>
                    <a:pt x="272" y="263"/>
                  </a:lnTo>
                  <a:lnTo>
                    <a:pt x="272" y="272"/>
                  </a:lnTo>
                  <a:lnTo>
                    <a:pt x="272" y="290"/>
                  </a:lnTo>
                  <a:lnTo>
                    <a:pt x="272" y="299"/>
                  </a:lnTo>
                  <a:lnTo>
                    <a:pt x="272" y="325"/>
                  </a:lnTo>
                  <a:lnTo>
                    <a:pt x="272" y="334"/>
                  </a:lnTo>
                  <a:lnTo>
                    <a:pt x="272" y="343"/>
                  </a:lnTo>
                  <a:lnTo>
                    <a:pt x="264" y="343"/>
                  </a:lnTo>
                  <a:lnTo>
                    <a:pt x="272"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68" name="Freeform 1279"/>
            <p:cNvSpPr>
              <a:spLocks/>
            </p:cNvSpPr>
            <p:nvPr/>
          </p:nvSpPr>
          <p:spPr bwMode="auto">
            <a:xfrm>
              <a:off x="2723" y="2822"/>
              <a:ext cx="160" cy="395"/>
            </a:xfrm>
            <a:custGeom>
              <a:avLst/>
              <a:gdLst>
                <a:gd name="T0" fmla="*/ 128 w 160"/>
                <a:gd name="T1" fmla="*/ 395 h 395"/>
                <a:gd name="T2" fmla="*/ 120 w 160"/>
                <a:gd name="T3" fmla="*/ 378 h 395"/>
                <a:gd name="T4" fmla="*/ 120 w 160"/>
                <a:gd name="T5" fmla="*/ 378 h 395"/>
                <a:gd name="T6" fmla="*/ 120 w 160"/>
                <a:gd name="T7" fmla="*/ 369 h 395"/>
                <a:gd name="T8" fmla="*/ 120 w 160"/>
                <a:gd name="T9" fmla="*/ 360 h 395"/>
                <a:gd name="T10" fmla="*/ 120 w 160"/>
                <a:gd name="T11" fmla="*/ 342 h 395"/>
                <a:gd name="T12" fmla="*/ 120 w 160"/>
                <a:gd name="T13" fmla="*/ 334 h 395"/>
                <a:gd name="T14" fmla="*/ 120 w 160"/>
                <a:gd name="T15" fmla="*/ 307 h 395"/>
                <a:gd name="T16" fmla="*/ 120 w 160"/>
                <a:gd name="T17" fmla="*/ 298 h 395"/>
                <a:gd name="T18" fmla="*/ 120 w 160"/>
                <a:gd name="T19" fmla="*/ 281 h 395"/>
                <a:gd name="T20" fmla="*/ 104 w 160"/>
                <a:gd name="T21" fmla="*/ 263 h 395"/>
                <a:gd name="T22" fmla="*/ 104 w 160"/>
                <a:gd name="T23" fmla="*/ 246 h 395"/>
                <a:gd name="T24" fmla="*/ 104 w 160"/>
                <a:gd name="T25" fmla="*/ 219 h 395"/>
                <a:gd name="T26" fmla="*/ 96 w 160"/>
                <a:gd name="T27" fmla="*/ 211 h 395"/>
                <a:gd name="T28" fmla="*/ 96 w 160"/>
                <a:gd name="T29" fmla="*/ 193 h 395"/>
                <a:gd name="T30" fmla="*/ 96 w 160"/>
                <a:gd name="T31" fmla="*/ 193 h 395"/>
                <a:gd name="T32" fmla="*/ 88 w 160"/>
                <a:gd name="T33" fmla="*/ 175 h 395"/>
                <a:gd name="T34" fmla="*/ 72 w 160"/>
                <a:gd name="T35" fmla="*/ 149 h 395"/>
                <a:gd name="T36" fmla="*/ 72 w 160"/>
                <a:gd name="T37" fmla="*/ 140 h 395"/>
                <a:gd name="T38" fmla="*/ 64 w 160"/>
                <a:gd name="T39" fmla="*/ 114 h 395"/>
                <a:gd name="T40" fmla="*/ 56 w 160"/>
                <a:gd name="T41" fmla="*/ 105 h 395"/>
                <a:gd name="T42" fmla="*/ 56 w 160"/>
                <a:gd name="T43" fmla="*/ 79 h 395"/>
                <a:gd name="T44" fmla="*/ 40 w 160"/>
                <a:gd name="T45" fmla="*/ 70 h 395"/>
                <a:gd name="T46" fmla="*/ 32 w 160"/>
                <a:gd name="T47" fmla="*/ 61 h 395"/>
                <a:gd name="T48" fmla="*/ 24 w 160"/>
                <a:gd name="T49" fmla="*/ 52 h 395"/>
                <a:gd name="T50" fmla="*/ 24 w 160"/>
                <a:gd name="T51" fmla="*/ 35 h 395"/>
                <a:gd name="T52" fmla="*/ 8 w 160"/>
                <a:gd name="T53" fmla="*/ 26 h 395"/>
                <a:gd name="T54" fmla="*/ 8 w 160"/>
                <a:gd name="T55" fmla="*/ 17 h 395"/>
                <a:gd name="T56" fmla="*/ 8 w 160"/>
                <a:gd name="T57" fmla="*/ 17 h 395"/>
                <a:gd name="T58" fmla="*/ 0 w 160"/>
                <a:gd name="T59" fmla="*/ 0 h 395"/>
                <a:gd name="T60" fmla="*/ 8 w 160"/>
                <a:gd name="T61" fmla="*/ 17 h 395"/>
                <a:gd name="T62" fmla="*/ 8 w 160"/>
                <a:gd name="T63" fmla="*/ 17 h 395"/>
                <a:gd name="T64" fmla="*/ 8 w 160"/>
                <a:gd name="T65" fmla="*/ 17 h 395"/>
                <a:gd name="T66" fmla="*/ 8 w 160"/>
                <a:gd name="T67" fmla="*/ 17 h 395"/>
                <a:gd name="T68" fmla="*/ 24 w 160"/>
                <a:gd name="T69" fmla="*/ 17 h 395"/>
                <a:gd name="T70" fmla="*/ 32 w 160"/>
                <a:gd name="T71" fmla="*/ 26 h 395"/>
                <a:gd name="T72" fmla="*/ 40 w 160"/>
                <a:gd name="T73" fmla="*/ 26 h 395"/>
                <a:gd name="T74" fmla="*/ 56 w 160"/>
                <a:gd name="T75" fmla="*/ 35 h 395"/>
                <a:gd name="T76" fmla="*/ 64 w 160"/>
                <a:gd name="T77" fmla="*/ 52 h 395"/>
                <a:gd name="T78" fmla="*/ 72 w 160"/>
                <a:gd name="T79" fmla="*/ 61 h 395"/>
                <a:gd name="T80" fmla="*/ 88 w 160"/>
                <a:gd name="T81" fmla="*/ 61 h 395"/>
                <a:gd name="T82" fmla="*/ 88 w 160"/>
                <a:gd name="T83" fmla="*/ 70 h 395"/>
                <a:gd name="T84" fmla="*/ 96 w 160"/>
                <a:gd name="T85" fmla="*/ 79 h 395"/>
                <a:gd name="T86" fmla="*/ 104 w 160"/>
                <a:gd name="T87" fmla="*/ 96 h 395"/>
                <a:gd name="T88" fmla="*/ 104 w 160"/>
                <a:gd name="T89" fmla="*/ 105 h 395"/>
                <a:gd name="T90" fmla="*/ 120 w 160"/>
                <a:gd name="T91" fmla="*/ 114 h 395"/>
                <a:gd name="T92" fmla="*/ 120 w 160"/>
                <a:gd name="T93" fmla="*/ 131 h 395"/>
                <a:gd name="T94" fmla="*/ 128 w 160"/>
                <a:gd name="T95" fmla="*/ 149 h 395"/>
                <a:gd name="T96" fmla="*/ 136 w 160"/>
                <a:gd name="T97" fmla="*/ 175 h 395"/>
                <a:gd name="T98" fmla="*/ 136 w 160"/>
                <a:gd name="T99" fmla="*/ 211 h 395"/>
                <a:gd name="T100" fmla="*/ 152 w 160"/>
                <a:gd name="T101" fmla="*/ 228 h 395"/>
                <a:gd name="T102" fmla="*/ 152 w 160"/>
                <a:gd name="T103" fmla="*/ 255 h 395"/>
                <a:gd name="T104" fmla="*/ 152 w 160"/>
                <a:gd name="T105" fmla="*/ 281 h 395"/>
                <a:gd name="T106" fmla="*/ 152 w 160"/>
                <a:gd name="T107" fmla="*/ 298 h 395"/>
                <a:gd name="T108" fmla="*/ 160 w 160"/>
                <a:gd name="T109" fmla="*/ 325 h 395"/>
                <a:gd name="T110" fmla="*/ 160 w 160"/>
                <a:gd name="T111" fmla="*/ 342 h 395"/>
                <a:gd name="T112" fmla="*/ 160 w 160"/>
                <a:gd name="T113" fmla="*/ 360 h 395"/>
                <a:gd name="T114" fmla="*/ 160 w 160"/>
                <a:gd name="T115" fmla="*/ 369 h 395"/>
                <a:gd name="T116" fmla="*/ 160 w 160"/>
                <a:gd name="T117" fmla="*/ 378 h 395"/>
                <a:gd name="T118" fmla="*/ 152 w 160"/>
                <a:gd name="T119" fmla="*/ 378 h 395"/>
                <a:gd name="T120" fmla="*/ 160 w 160"/>
                <a:gd name="T121" fmla="*/ 395 h 395"/>
                <a:gd name="T122" fmla="*/ 128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128" y="395"/>
                  </a:moveTo>
                  <a:lnTo>
                    <a:pt x="120" y="378"/>
                  </a:lnTo>
                  <a:lnTo>
                    <a:pt x="120" y="369"/>
                  </a:lnTo>
                  <a:lnTo>
                    <a:pt x="120" y="360"/>
                  </a:lnTo>
                  <a:lnTo>
                    <a:pt x="120" y="342"/>
                  </a:lnTo>
                  <a:lnTo>
                    <a:pt x="120" y="334"/>
                  </a:lnTo>
                  <a:lnTo>
                    <a:pt x="120" y="307"/>
                  </a:lnTo>
                  <a:lnTo>
                    <a:pt x="120" y="298"/>
                  </a:lnTo>
                  <a:lnTo>
                    <a:pt x="120" y="281"/>
                  </a:lnTo>
                  <a:lnTo>
                    <a:pt x="104" y="263"/>
                  </a:lnTo>
                  <a:lnTo>
                    <a:pt x="104" y="246"/>
                  </a:lnTo>
                  <a:lnTo>
                    <a:pt x="104" y="219"/>
                  </a:lnTo>
                  <a:lnTo>
                    <a:pt x="96" y="211"/>
                  </a:lnTo>
                  <a:lnTo>
                    <a:pt x="96" y="193"/>
                  </a:lnTo>
                  <a:lnTo>
                    <a:pt x="88" y="175"/>
                  </a:lnTo>
                  <a:lnTo>
                    <a:pt x="72" y="149"/>
                  </a:lnTo>
                  <a:lnTo>
                    <a:pt x="72" y="140"/>
                  </a:lnTo>
                  <a:lnTo>
                    <a:pt x="64" y="114"/>
                  </a:lnTo>
                  <a:lnTo>
                    <a:pt x="56" y="105"/>
                  </a:lnTo>
                  <a:lnTo>
                    <a:pt x="56" y="79"/>
                  </a:lnTo>
                  <a:lnTo>
                    <a:pt x="40" y="70"/>
                  </a:lnTo>
                  <a:lnTo>
                    <a:pt x="32" y="61"/>
                  </a:lnTo>
                  <a:lnTo>
                    <a:pt x="24" y="52"/>
                  </a:lnTo>
                  <a:lnTo>
                    <a:pt x="24" y="35"/>
                  </a:lnTo>
                  <a:lnTo>
                    <a:pt x="8" y="26"/>
                  </a:lnTo>
                  <a:lnTo>
                    <a:pt x="8" y="17"/>
                  </a:lnTo>
                  <a:lnTo>
                    <a:pt x="0" y="0"/>
                  </a:lnTo>
                  <a:lnTo>
                    <a:pt x="8" y="17"/>
                  </a:lnTo>
                  <a:lnTo>
                    <a:pt x="24" y="17"/>
                  </a:lnTo>
                  <a:lnTo>
                    <a:pt x="32" y="26"/>
                  </a:lnTo>
                  <a:lnTo>
                    <a:pt x="40" y="26"/>
                  </a:lnTo>
                  <a:lnTo>
                    <a:pt x="56" y="35"/>
                  </a:lnTo>
                  <a:lnTo>
                    <a:pt x="64" y="52"/>
                  </a:lnTo>
                  <a:lnTo>
                    <a:pt x="72" y="61"/>
                  </a:lnTo>
                  <a:lnTo>
                    <a:pt x="88" y="61"/>
                  </a:lnTo>
                  <a:lnTo>
                    <a:pt x="88" y="70"/>
                  </a:lnTo>
                  <a:lnTo>
                    <a:pt x="96" y="79"/>
                  </a:lnTo>
                  <a:lnTo>
                    <a:pt x="104" y="96"/>
                  </a:lnTo>
                  <a:lnTo>
                    <a:pt x="104" y="105"/>
                  </a:lnTo>
                  <a:lnTo>
                    <a:pt x="120" y="114"/>
                  </a:lnTo>
                  <a:lnTo>
                    <a:pt x="120" y="131"/>
                  </a:lnTo>
                  <a:lnTo>
                    <a:pt x="128" y="149"/>
                  </a:lnTo>
                  <a:lnTo>
                    <a:pt x="136" y="175"/>
                  </a:lnTo>
                  <a:lnTo>
                    <a:pt x="136" y="211"/>
                  </a:lnTo>
                  <a:lnTo>
                    <a:pt x="152" y="228"/>
                  </a:lnTo>
                  <a:lnTo>
                    <a:pt x="152" y="255"/>
                  </a:lnTo>
                  <a:lnTo>
                    <a:pt x="152" y="281"/>
                  </a:lnTo>
                  <a:lnTo>
                    <a:pt x="152" y="298"/>
                  </a:lnTo>
                  <a:lnTo>
                    <a:pt x="160" y="325"/>
                  </a:lnTo>
                  <a:lnTo>
                    <a:pt x="160" y="342"/>
                  </a:lnTo>
                  <a:lnTo>
                    <a:pt x="160" y="360"/>
                  </a:lnTo>
                  <a:lnTo>
                    <a:pt x="160" y="369"/>
                  </a:lnTo>
                  <a:lnTo>
                    <a:pt x="160" y="378"/>
                  </a:lnTo>
                  <a:lnTo>
                    <a:pt x="152" y="378"/>
                  </a:lnTo>
                  <a:lnTo>
                    <a:pt x="160" y="395"/>
                  </a:lnTo>
                  <a:lnTo>
                    <a:pt x="128"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69" name="Freeform 1280"/>
            <p:cNvSpPr>
              <a:spLocks/>
            </p:cNvSpPr>
            <p:nvPr/>
          </p:nvSpPr>
          <p:spPr bwMode="auto">
            <a:xfrm>
              <a:off x="2723" y="2822"/>
              <a:ext cx="160" cy="395"/>
            </a:xfrm>
            <a:custGeom>
              <a:avLst/>
              <a:gdLst>
                <a:gd name="T0" fmla="*/ 128 w 160"/>
                <a:gd name="T1" fmla="*/ 395 h 395"/>
                <a:gd name="T2" fmla="*/ 120 w 160"/>
                <a:gd name="T3" fmla="*/ 378 h 395"/>
                <a:gd name="T4" fmla="*/ 120 w 160"/>
                <a:gd name="T5" fmla="*/ 378 h 395"/>
                <a:gd name="T6" fmla="*/ 120 w 160"/>
                <a:gd name="T7" fmla="*/ 369 h 395"/>
                <a:gd name="T8" fmla="*/ 120 w 160"/>
                <a:gd name="T9" fmla="*/ 360 h 395"/>
                <a:gd name="T10" fmla="*/ 120 w 160"/>
                <a:gd name="T11" fmla="*/ 342 h 395"/>
                <a:gd name="T12" fmla="*/ 120 w 160"/>
                <a:gd name="T13" fmla="*/ 334 h 395"/>
                <a:gd name="T14" fmla="*/ 120 w 160"/>
                <a:gd name="T15" fmla="*/ 307 h 395"/>
                <a:gd name="T16" fmla="*/ 120 w 160"/>
                <a:gd name="T17" fmla="*/ 298 h 395"/>
                <a:gd name="T18" fmla="*/ 120 w 160"/>
                <a:gd name="T19" fmla="*/ 281 h 395"/>
                <a:gd name="T20" fmla="*/ 104 w 160"/>
                <a:gd name="T21" fmla="*/ 263 h 395"/>
                <a:gd name="T22" fmla="*/ 104 w 160"/>
                <a:gd name="T23" fmla="*/ 246 h 395"/>
                <a:gd name="T24" fmla="*/ 104 w 160"/>
                <a:gd name="T25" fmla="*/ 219 h 395"/>
                <a:gd name="T26" fmla="*/ 96 w 160"/>
                <a:gd name="T27" fmla="*/ 211 h 395"/>
                <a:gd name="T28" fmla="*/ 96 w 160"/>
                <a:gd name="T29" fmla="*/ 193 h 395"/>
                <a:gd name="T30" fmla="*/ 96 w 160"/>
                <a:gd name="T31" fmla="*/ 193 h 395"/>
                <a:gd name="T32" fmla="*/ 88 w 160"/>
                <a:gd name="T33" fmla="*/ 175 h 395"/>
                <a:gd name="T34" fmla="*/ 72 w 160"/>
                <a:gd name="T35" fmla="*/ 149 h 395"/>
                <a:gd name="T36" fmla="*/ 72 w 160"/>
                <a:gd name="T37" fmla="*/ 140 h 395"/>
                <a:gd name="T38" fmla="*/ 64 w 160"/>
                <a:gd name="T39" fmla="*/ 114 h 395"/>
                <a:gd name="T40" fmla="*/ 56 w 160"/>
                <a:gd name="T41" fmla="*/ 105 h 395"/>
                <a:gd name="T42" fmla="*/ 56 w 160"/>
                <a:gd name="T43" fmla="*/ 79 h 395"/>
                <a:gd name="T44" fmla="*/ 40 w 160"/>
                <a:gd name="T45" fmla="*/ 70 h 395"/>
                <a:gd name="T46" fmla="*/ 32 w 160"/>
                <a:gd name="T47" fmla="*/ 61 h 395"/>
                <a:gd name="T48" fmla="*/ 24 w 160"/>
                <a:gd name="T49" fmla="*/ 52 h 395"/>
                <a:gd name="T50" fmla="*/ 24 w 160"/>
                <a:gd name="T51" fmla="*/ 35 h 395"/>
                <a:gd name="T52" fmla="*/ 8 w 160"/>
                <a:gd name="T53" fmla="*/ 26 h 395"/>
                <a:gd name="T54" fmla="*/ 8 w 160"/>
                <a:gd name="T55" fmla="*/ 17 h 395"/>
                <a:gd name="T56" fmla="*/ 8 w 160"/>
                <a:gd name="T57" fmla="*/ 17 h 395"/>
                <a:gd name="T58" fmla="*/ 0 w 160"/>
                <a:gd name="T59" fmla="*/ 0 h 395"/>
                <a:gd name="T60" fmla="*/ 8 w 160"/>
                <a:gd name="T61" fmla="*/ 17 h 395"/>
                <a:gd name="T62" fmla="*/ 8 w 160"/>
                <a:gd name="T63" fmla="*/ 17 h 395"/>
                <a:gd name="T64" fmla="*/ 8 w 160"/>
                <a:gd name="T65" fmla="*/ 17 h 395"/>
                <a:gd name="T66" fmla="*/ 8 w 160"/>
                <a:gd name="T67" fmla="*/ 17 h 395"/>
                <a:gd name="T68" fmla="*/ 24 w 160"/>
                <a:gd name="T69" fmla="*/ 17 h 395"/>
                <a:gd name="T70" fmla="*/ 32 w 160"/>
                <a:gd name="T71" fmla="*/ 26 h 395"/>
                <a:gd name="T72" fmla="*/ 40 w 160"/>
                <a:gd name="T73" fmla="*/ 26 h 395"/>
                <a:gd name="T74" fmla="*/ 56 w 160"/>
                <a:gd name="T75" fmla="*/ 35 h 395"/>
                <a:gd name="T76" fmla="*/ 64 w 160"/>
                <a:gd name="T77" fmla="*/ 52 h 395"/>
                <a:gd name="T78" fmla="*/ 72 w 160"/>
                <a:gd name="T79" fmla="*/ 61 h 395"/>
                <a:gd name="T80" fmla="*/ 88 w 160"/>
                <a:gd name="T81" fmla="*/ 61 h 395"/>
                <a:gd name="T82" fmla="*/ 88 w 160"/>
                <a:gd name="T83" fmla="*/ 70 h 395"/>
                <a:gd name="T84" fmla="*/ 96 w 160"/>
                <a:gd name="T85" fmla="*/ 79 h 395"/>
                <a:gd name="T86" fmla="*/ 104 w 160"/>
                <a:gd name="T87" fmla="*/ 96 h 395"/>
                <a:gd name="T88" fmla="*/ 104 w 160"/>
                <a:gd name="T89" fmla="*/ 105 h 395"/>
                <a:gd name="T90" fmla="*/ 120 w 160"/>
                <a:gd name="T91" fmla="*/ 114 h 395"/>
                <a:gd name="T92" fmla="*/ 120 w 160"/>
                <a:gd name="T93" fmla="*/ 131 h 395"/>
                <a:gd name="T94" fmla="*/ 128 w 160"/>
                <a:gd name="T95" fmla="*/ 149 h 395"/>
                <a:gd name="T96" fmla="*/ 136 w 160"/>
                <a:gd name="T97" fmla="*/ 175 h 395"/>
                <a:gd name="T98" fmla="*/ 136 w 160"/>
                <a:gd name="T99" fmla="*/ 211 h 395"/>
                <a:gd name="T100" fmla="*/ 152 w 160"/>
                <a:gd name="T101" fmla="*/ 228 h 395"/>
                <a:gd name="T102" fmla="*/ 152 w 160"/>
                <a:gd name="T103" fmla="*/ 255 h 395"/>
                <a:gd name="T104" fmla="*/ 152 w 160"/>
                <a:gd name="T105" fmla="*/ 281 h 395"/>
                <a:gd name="T106" fmla="*/ 152 w 160"/>
                <a:gd name="T107" fmla="*/ 298 h 395"/>
                <a:gd name="T108" fmla="*/ 160 w 160"/>
                <a:gd name="T109" fmla="*/ 325 h 395"/>
                <a:gd name="T110" fmla="*/ 160 w 160"/>
                <a:gd name="T111" fmla="*/ 342 h 395"/>
                <a:gd name="T112" fmla="*/ 160 w 160"/>
                <a:gd name="T113" fmla="*/ 360 h 395"/>
                <a:gd name="T114" fmla="*/ 160 w 160"/>
                <a:gd name="T115" fmla="*/ 369 h 395"/>
                <a:gd name="T116" fmla="*/ 160 w 160"/>
                <a:gd name="T117" fmla="*/ 378 h 395"/>
                <a:gd name="T118" fmla="*/ 152 w 160"/>
                <a:gd name="T119" fmla="*/ 378 h 395"/>
                <a:gd name="T120" fmla="*/ 160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128" y="395"/>
                  </a:moveTo>
                  <a:lnTo>
                    <a:pt x="120" y="378"/>
                  </a:lnTo>
                  <a:lnTo>
                    <a:pt x="120" y="369"/>
                  </a:lnTo>
                  <a:lnTo>
                    <a:pt x="120" y="360"/>
                  </a:lnTo>
                  <a:lnTo>
                    <a:pt x="120" y="342"/>
                  </a:lnTo>
                  <a:lnTo>
                    <a:pt x="120" y="334"/>
                  </a:lnTo>
                  <a:lnTo>
                    <a:pt x="120" y="307"/>
                  </a:lnTo>
                  <a:lnTo>
                    <a:pt x="120" y="298"/>
                  </a:lnTo>
                  <a:lnTo>
                    <a:pt x="120" y="281"/>
                  </a:lnTo>
                  <a:lnTo>
                    <a:pt x="104" y="263"/>
                  </a:lnTo>
                  <a:lnTo>
                    <a:pt x="104" y="246"/>
                  </a:lnTo>
                  <a:lnTo>
                    <a:pt x="104" y="219"/>
                  </a:lnTo>
                  <a:lnTo>
                    <a:pt x="96" y="211"/>
                  </a:lnTo>
                  <a:lnTo>
                    <a:pt x="96" y="193"/>
                  </a:lnTo>
                  <a:lnTo>
                    <a:pt x="88" y="175"/>
                  </a:lnTo>
                  <a:lnTo>
                    <a:pt x="72" y="149"/>
                  </a:lnTo>
                  <a:lnTo>
                    <a:pt x="72" y="140"/>
                  </a:lnTo>
                  <a:lnTo>
                    <a:pt x="64" y="114"/>
                  </a:lnTo>
                  <a:lnTo>
                    <a:pt x="56" y="105"/>
                  </a:lnTo>
                  <a:lnTo>
                    <a:pt x="56" y="79"/>
                  </a:lnTo>
                  <a:lnTo>
                    <a:pt x="40" y="70"/>
                  </a:lnTo>
                  <a:lnTo>
                    <a:pt x="32" y="61"/>
                  </a:lnTo>
                  <a:lnTo>
                    <a:pt x="24" y="52"/>
                  </a:lnTo>
                  <a:lnTo>
                    <a:pt x="24" y="35"/>
                  </a:lnTo>
                  <a:lnTo>
                    <a:pt x="8" y="26"/>
                  </a:lnTo>
                  <a:lnTo>
                    <a:pt x="8" y="17"/>
                  </a:lnTo>
                  <a:lnTo>
                    <a:pt x="0" y="0"/>
                  </a:lnTo>
                  <a:lnTo>
                    <a:pt x="8" y="17"/>
                  </a:lnTo>
                  <a:lnTo>
                    <a:pt x="24" y="17"/>
                  </a:lnTo>
                  <a:lnTo>
                    <a:pt x="32" y="26"/>
                  </a:lnTo>
                  <a:lnTo>
                    <a:pt x="40" y="26"/>
                  </a:lnTo>
                  <a:lnTo>
                    <a:pt x="56" y="35"/>
                  </a:lnTo>
                  <a:lnTo>
                    <a:pt x="64" y="52"/>
                  </a:lnTo>
                  <a:lnTo>
                    <a:pt x="72" y="61"/>
                  </a:lnTo>
                  <a:lnTo>
                    <a:pt x="88" y="61"/>
                  </a:lnTo>
                  <a:lnTo>
                    <a:pt x="88" y="70"/>
                  </a:lnTo>
                  <a:lnTo>
                    <a:pt x="96" y="79"/>
                  </a:lnTo>
                  <a:lnTo>
                    <a:pt x="104" y="96"/>
                  </a:lnTo>
                  <a:lnTo>
                    <a:pt x="104" y="105"/>
                  </a:lnTo>
                  <a:lnTo>
                    <a:pt x="120" y="114"/>
                  </a:lnTo>
                  <a:lnTo>
                    <a:pt x="120" y="131"/>
                  </a:lnTo>
                  <a:lnTo>
                    <a:pt x="128" y="149"/>
                  </a:lnTo>
                  <a:lnTo>
                    <a:pt x="136" y="175"/>
                  </a:lnTo>
                  <a:lnTo>
                    <a:pt x="136" y="211"/>
                  </a:lnTo>
                  <a:lnTo>
                    <a:pt x="152" y="228"/>
                  </a:lnTo>
                  <a:lnTo>
                    <a:pt x="152" y="255"/>
                  </a:lnTo>
                  <a:lnTo>
                    <a:pt x="152" y="281"/>
                  </a:lnTo>
                  <a:lnTo>
                    <a:pt x="152" y="298"/>
                  </a:lnTo>
                  <a:lnTo>
                    <a:pt x="160" y="325"/>
                  </a:lnTo>
                  <a:lnTo>
                    <a:pt x="160" y="342"/>
                  </a:lnTo>
                  <a:lnTo>
                    <a:pt x="160" y="360"/>
                  </a:lnTo>
                  <a:lnTo>
                    <a:pt x="160" y="369"/>
                  </a:lnTo>
                  <a:lnTo>
                    <a:pt x="160" y="378"/>
                  </a:lnTo>
                  <a:lnTo>
                    <a:pt x="152" y="378"/>
                  </a:lnTo>
                  <a:lnTo>
                    <a:pt x="160"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70" name="Freeform 1281"/>
            <p:cNvSpPr>
              <a:spLocks/>
            </p:cNvSpPr>
            <p:nvPr/>
          </p:nvSpPr>
          <p:spPr bwMode="auto">
            <a:xfrm>
              <a:off x="2843" y="2760"/>
              <a:ext cx="200" cy="457"/>
            </a:xfrm>
            <a:custGeom>
              <a:avLst/>
              <a:gdLst>
                <a:gd name="T0" fmla="*/ 0 w 200"/>
                <a:gd name="T1" fmla="*/ 440 h 457"/>
                <a:gd name="T2" fmla="*/ 0 w 200"/>
                <a:gd name="T3" fmla="*/ 431 h 457"/>
                <a:gd name="T4" fmla="*/ 0 w 200"/>
                <a:gd name="T5" fmla="*/ 404 h 457"/>
                <a:gd name="T6" fmla="*/ 0 w 200"/>
                <a:gd name="T7" fmla="*/ 387 h 457"/>
                <a:gd name="T8" fmla="*/ 0 w 200"/>
                <a:gd name="T9" fmla="*/ 352 h 457"/>
                <a:gd name="T10" fmla="*/ 8 w 200"/>
                <a:gd name="T11" fmla="*/ 317 h 457"/>
                <a:gd name="T12" fmla="*/ 8 w 200"/>
                <a:gd name="T13" fmla="*/ 281 h 457"/>
                <a:gd name="T14" fmla="*/ 16 w 200"/>
                <a:gd name="T15" fmla="*/ 273 h 457"/>
                <a:gd name="T16" fmla="*/ 16 w 200"/>
                <a:gd name="T17" fmla="*/ 237 h 457"/>
                <a:gd name="T18" fmla="*/ 32 w 200"/>
                <a:gd name="T19" fmla="*/ 229 h 457"/>
                <a:gd name="T20" fmla="*/ 40 w 200"/>
                <a:gd name="T21" fmla="*/ 202 h 457"/>
                <a:gd name="T22" fmla="*/ 40 w 200"/>
                <a:gd name="T23" fmla="*/ 176 h 457"/>
                <a:gd name="T24" fmla="*/ 48 w 200"/>
                <a:gd name="T25" fmla="*/ 158 h 457"/>
                <a:gd name="T26" fmla="*/ 64 w 200"/>
                <a:gd name="T27" fmla="*/ 141 h 457"/>
                <a:gd name="T28" fmla="*/ 72 w 200"/>
                <a:gd name="T29" fmla="*/ 123 h 457"/>
                <a:gd name="T30" fmla="*/ 80 w 200"/>
                <a:gd name="T31" fmla="*/ 97 h 457"/>
                <a:gd name="T32" fmla="*/ 104 w 200"/>
                <a:gd name="T33" fmla="*/ 79 h 457"/>
                <a:gd name="T34" fmla="*/ 120 w 200"/>
                <a:gd name="T35" fmla="*/ 53 h 457"/>
                <a:gd name="T36" fmla="*/ 144 w 200"/>
                <a:gd name="T37" fmla="*/ 44 h 457"/>
                <a:gd name="T38" fmla="*/ 168 w 200"/>
                <a:gd name="T39" fmla="*/ 18 h 457"/>
                <a:gd name="T40" fmla="*/ 184 w 200"/>
                <a:gd name="T41" fmla="*/ 9 h 457"/>
                <a:gd name="T42" fmla="*/ 184 w 200"/>
                <a:gd name="T43" fmla="*/ 9 h 457"/>
                <a:gd name="T44" fmla="*/ 200 w 200"/>
                <a:gd name="T45" fmla="*/ 9 h 457"/>
                <a:gd name="T46" fmla="*/ 184 w 200"/>
                <a:gd name="T47" fmla="*/ 9 h 457"/>
                <a:gd name="T48" fmla="*/ 176 w 200"/>
                <a:gd name="T49" fmla="*/ 18 h 457"/>
                <a:gd name="T50" fmla="*/ 168 w 200"/>
                <a:gd name="T51" fmla="*/ 44 h 457"/>
                <a:gd name="T52" fmla="*/ 152 w 200"/>
                <a:gd name="T53" fmla="*/ 62 h 457"/>
                <a:gd name="T54" fmla="*/ 136 w 200"/>
                <a:gd name="T55" fmla="*/ 88 h 457"/>
                <a:gd name="T56" fmla="*/ 120 w 200"/>
                <a:gd name="T57" fmla="*/ 123 h 457"/>
                <a:gd name="T58" fmla="*/ 112 w 200"/>
                <a:gd name="T59" fmla="*/ 141 h 457"/>
                <a:gd name="T60" fmla="*/ 104 w 200"/>
                <a:gd name="T61" fmla="*/ 158 h 457"/>
                <a:gd name="T62" fmla="*/ 88 w 200"/>
                <a:gd name="T63" fmla="*/ 176 h 457"/>
                <a:gd name="T64" fmla="*/ 80 w 200"/>
                <a:gd name="T65" fmla="*/ 202 h 457"/>
                <a:gd name="T66" fmla="*/ 72 w 200"/>
                <a:gd name="T67" fmla="*/ 211 h 457"/>
                <a:gd name="T68" fmla="*/ 64 w 200"/>
                <a:gd name="T69" fmla="*/ 237 h 457"/>
                <a:gd name="T70" fmla="*/ 64 w 200"/>
                <a:gd name="T71" fmla="*/ 255 h 457"/>
                <a:gd name="T72" fmla="*/ 48 w 200"/>
                <a:gd name="T73" fmla="*/ 281 h 457"/>
                <a:gd name="T74" fmla="*/ 48 w 200"/>
                <a:gd name="T75" fmla="*/ 308 h 457"/>
                <a:gd name="T76" fmla="*/ 40 w 200"/>
                <a:gd name="T77" fmla="*/ 325 h 457"/>
                <a:gd name="T78" fmla="*/ 40 w 200"/>
                <a:gd name="T79" fmla="*/ 352 h 457"/>
                <a:gd name="T80" fmla="*/ 32 w 200"/>
                <a:gd name="T81" fmla="*/ 387 h 457"/>
                <a:gd name="T82" fmla="*/ 32 w 200"/>
                <a:gd name="T83" fmla="*/ 404 h 457"/>
                <a:gd name="T84" fmla="*/ 32 w 200"/>
                <a:gd name="T85" fmla="*/ 431 h 457"/>
                <a:gd name="T86" fmla="*/ 32 w 200"/>
                <a:gd name="T87" fmla="*/ 440 h 457"/>
                <a:gd name="T88" fmla="*/ 16 w 200"/>
                <a:gd name="T89" fmla="*/ 440 h 457"/>
                <a:gd name="T90" fmla="*/ 0 w 200"/>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0"/>
                <a:gd name="T139" fmla="*/ 0 h 457"/>
                <a:gd name="T140" fmla="*/ 200 w 200"/>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0" h="457">
                  <a:moveTo>
                    <a:pt x="0" y="457"/>
                  </a:moveTo>
                  <a:lnTo>
                    <a:pt x="0" y="440"/>
                  </a:lnTo>
                  <a:lnTo>
                    <a:pt x="0" y="431"/>
                  </a:lnTo>
                  <a:lnTo>
                    <a:pt x="0" y="422"/>
                  </a:lnTo>
                  <a:lnTo>
                    <a:pt x="0" y="404"/>
                  </a:lnTo>
                  <a:lnTo>
                    <a:pt x="0" y="396"/>
                  </a:lnTo>
                  <a:lnTo>
                    <a:pt x="0" y="387"/>
                  </a:lnTo>
                  <a:lnTo>
                    <a:pt x="0" y="360"/>
                  </a:lnTo>
                  <a:lnTo>
                    <a:pt x="0" y="352"/>
                  </a:lnTo>
                  <a:lnTo>
                    <a:pt x="8" y="325"/>
                  </a:lnTo>
                  <a:lnTo>
                    <a:pt x="8" y="317"/>
                  </a:lnTo>
                  <a:lnTo>
                    <a:pt x="8" y="290"/>
                  </a:lnTo>
                  <a:lnTo>
                    <a:pt x="8" y="281"/>
                  </a:lnTo>
                  <a:lnTo>
                    <a:pt x="8" y="273"/>
                  </a:lnTo>
                  <a:lnTo>
                    <a:pt x="16" y="273"/>
                  </a:lnTo>
                  <a:lnTo>
                    <a:pt x="16" y="246"/>
                  </a:lnTo>
                  <a:lnTo>
                    <a:pt x="16" y="237"/>
                  </a:lnTo>
                  <a:lnTo>
                    <a:pt x="32" y="237"/>
                  </a:lnTo>
                  <a:lnTo>
                    <a:pt x="32" y="229"/>
                  </a:lnTo>
                  <a:lnTo>
                    <a:pt x="32" y="211"/>
                  </a:lnTo>
                  <a:lnTo>
                    <a:pt x="40" y="202"/>
                  </a:lnTo>
                  <a:lnTo>
                    <a:pt x="40" y="193"/>
                  </a:lnTo>
                  <a:lnTo>
                    <a:pt x="40" y="176"/>
                  </a:lnTo>
                  <a:lnTo>
                    <a:pt x="48" y="167"/>
                  </a:lnTo>
                  <a:lnTo>
                    <a:pt x="48" y="158"/>
                  </a:lnTo>
                  <a:lnTo>
                    <a:pt x="64" y="158"/>
                  </a:lnTo>
                  <a:lnTo>
                    <a:pt x="64" y="141"/>
                  </a:lnTo>
                  <a:lnTo>
                    <a:pt x="72" y="132"/>
                  </a:lnTo>
                  <a:lnTo>
                    <a:pt x="72" y="123"/>
                  </a:lnTo>
                  <a:lnTo>
                    <a:pt x="80" y="123"/>
                  </a:lnTo>
                  <a:lnTo>
                    <a:pt x="80" y="97"/>
                  </a:lnTo>
                  <a:lnTo>
                    <a:pt x="88" y="88"/>
                  </a:lnTo>
                  <a:lnTo>
                    <a:pt x="104" y="79"/>
                  </a:lnTo>
                  <a:lnTo>
                    <a:pt x="112" y="62"/>
                  </a:lnTo>
                  <a:lnTo>
                    <a:pt x="120" y="53"/>
                  </a:lnTo>
                  <a:lnTo>
                    <a:pt x="136" y="44"/>
                  </a:lnTo>
                  <a:lnTo>
                    <a:pt x="144" y="44"/>
                  </a:lnTo>
                  <a:lnTo>
                    <a:pt x="152" y="26"/>
                  </a:lnTo>
                  <a:lnTo>
                    <a:pt x="168" y="18"/>
                  </a:lnTo>
                  <a:lnTo>
                    <a:pt x="176" y="18"/>
                  </a:lnTo>
                  <a:lnTo>
                    <a:pt x="184" y="9"/>
                  </a:lnTo>
                  <a:lnTo>
                    <a:pt x="184" y="0"/>
                  </a:lnTo>
                  <a:lnTo>
                    <a:pt x="200" y="9"/>
                  </a:lnTo>
                  <a:lnTo>
                    <a:pt x="184" y="9"/>
                  </a:lnTo>
                  <a:lnTo>
                    <a:pt x="176" y="18"/>
                  </a:lnTo>
                  <a:lnTo>
                    <a:pt x="176" y="26"/>
                  </a:lnTo>
                  <a:lnTo>
                    <a:pt x="168" y="44"/>
                  </a:lnTo>
                  <a:lnTo>
                    <a:pt x="152" y="53"/>
                  </a:lnTo>
                  <a:lnTo>
                    <a:pt x="152" y="62"/>
                  </a:lnTo>
                  <a:lnTo>
                    <a:pt x="144" y="79"/>
                  </a:lnTo>
                  <a:lnTo>
                    <a:pt x="136" y="88"/>
                  </a:lnTo>
                  <a:lnTo>
                    <a:pt x="120" y="97"/>
                  </a:lnTo>
                  <a:lnTo>
                    <a:pt x="120" y="123"/>
                  </a:lnTo>
                  <a:lnTo>
                    <a:pt x="112" y="132"/>
                  </a:lnTo>
                  <a:lnTo>
                    <a:pt x="112" y="141"/>
                  </a:lnTo>
                  <a:lnTo>
                    <a:pt x="112" y="158"/>
                  </a:lnTo>
                  <a:lnTo>
                    <a:pt x="104" y="158"/>
                  </a:lnTo>
                  <a:lnTo>
                    <a:pt x="88" y="167"/>
                  </a:lnTo>
                  <a:lnTo>
                    <a:pt x="88" y="176"/>
                  </a:lnTo>
                  <a:lnTo>
                    <a:pt x="80" y="193"/>
                  </a:lnTo>
                  <a:lnTo>
                    <a:pt x="80" y="202"/>
                  </a:lnTo>
                  <a:lnTo>
                    <a:pt x="72" y="211"/>
                  </a:lnTo>
                  <a:lnTo>
                    <a:pt x="72" y="229"/>
                  </a:lnTo>
                  <a:lnTo>
                    <a:pt x="64" y="237"/>
                  </a:lnTo>
                  <a:lnTo>
                    <a:pt x="64" y="246"/>
                  </a:lnTo>
                  <a:lnTo>
                    <a:pt x="64" y="255"/>
                  </a:lnTo>
                  <a:lnTo>
                    <a:pt x="48" y="273"/>
                  </a:lnTo>
                  <a:lnTo>
                    <a:pt x="48" y="281"/>
                  </a:lnTo>
                  <a:lnTo>
                    <a:pt x="48" y="290"/>
                  </a:lnTo>
                  <a:lnTo>
                    <a:pt x="48" y="308"/>
                  </a:lnTo>
                  <a:lnTo>
                    <a:pt x="40" y="317"/>
                  </a:lnTo>
                  <a:lnTo>
                    <a:pt x="40" y="325"/>
                  </a:lnTo>
                  <a:lnTo>
                    <a:pt x="40" y="343"/>
                  </a:lnTo>
                  <a:lnTo>
                    <a:pt x="40" y="352"/>
                  </a:lnTo>
                  <a:lnTo>
                    <a:pt x="32" y="360"/>
                  </a:lnTo>
                  <a:lnTo>
                    <a:pt x="32" y="387"/>
                  </a:lnTo>
                  <a:lnTo>
                    <a:pt x="32" y="396"/>
                  </a:lnTo>
                  <a:lnTo>
                    <a:pt x="32" y="404"/>
                  </a:lnTo>
                  <a:lnTo>
                    <a:pt x="32" y="422"/>
                  </a:lnTo>
                  <a:lnTo>
                    <a:pt x="32" y="431"/>
                  </a:lnTo>
                  <a:lnTo>
                    <a:pt x="32" y="440"/>
                  </a:lnTo>
                  <a:lnTo>
                    <a:pt x="16" y="440"/>
                  </a:lnTo>
                  <a:lnTo>
                    <a:pt x="32" y="457"/>
                  </a:lnTo>
                  <a:lnTo>
                    <a:pt x="0"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71" name="Freeform 1282"/>
            <p:cNvSpPr>
              <a:spLocks/>
            </p:cNvSpPr>
            <p:nvPr/>
          </p:nvSpPr>
          <p:spPr bwMode="auto">
            <a:xfrm>
              <a:off x="2843" y="2760"/>
              <a:ext cx="200" cy="457"/>
            </a:xfrm>
            <a:custGeom>
              <a:avLst/>
              <a:gdLst>
                <a:gd name="T0" fmla="*/ 0 w 200"/>
                <a:gd name="T1" fmla="*/ 440 h 457"/>
                <a:gd name="T2" fmla="*/ 0 w 200"/>
                <a:gd name="T3" fmla="*/ 431 h 457"/>
                <a:gd name="T4" fmla="*/ 0 w 200"/>
                <a:gd name="T5" fmla="*/ 404 h 457"/>
                <a:gd name="T6" fmla="*/ 0 w 200"/>
                <a:gd name="T7" fmla="*/ 387 h 457"/>
                <a:gd name="T8" fmla="*/ 0 w 200"/>
                <a:gd name="T9" fmla="*/ 352 h 457"/>
                <a:gd name="T10" fmla="*/ 8 w 200"/>
                <a:gd name="T11" fmla="*/ 317 h 457"/>
                <a:gd name="T12" fmla="*/ 8 w 200"/>
                <a:gd name="T13" fmla="*/ 281 h 457"/>
                <a:gd name="T14" fmla="*/ 16 w 200"/>
                <a:gd name="T15" fmla="*/ 273 h 457"/>
                <a:gd name="T16" fmla="*/ 16 w 200"/>
                <a:gd name="T17" fmla="*/ 237 h 457"/>
                <a:gd name="T18" fmla="*/ 32 w 200"/>
                <a:gd name="T19" fmla="*/ 229 h 457"/>
                <a:gd name="T20" fmla="*/ 40 w 200"/>
                <a:gd name="T21" fmla="*/ 202 h 457"/>
                <a:gd name="T22" fmla="*/ 40 w 200"/>
                <a:gd name="T23" fmla="*/ 176 h 457"/>
                <a:gd name="T24" fmla="*/ 48 w 200"/>
                <a:gd name="T25" fmla="*/ 158 h 457"/>
                <a:gd name="T26" fmla="*/ 64 w 200"/>
                <a:gd name="T27" fmla="*/ 141 h 457"/>
                <a:gd name="T28" fmla="*/ 72 w 200"/>
                <a:gd name="T29" fmla="*/ 123 h 457"/>
                <a:gd name="T30" fmla="*/ 80 w 200"/>
                <a:gd name="T31" fmla="*/ 97 h 457"/>
                <a:gd name="T32" fmla="*/ 104 w 200"/>
                <a:gd name="T33" fmla="*/ 79 h 457"/>
                <a:gd name="T34" fmla="*/ 120 w 200"/>
                <a:gd name="T35" fmla="*/ 53 h 457"/>
                <a:gd name="T36" fmla="*/ 144 w 200"/>
                <a:gd name="T37" fmla="*/ 44 h 457"/>
                <a:gd name="T38" fmla="*/ 168 w 200"/>
                <a:gd name="T39" fmla="*/ 18 h 457"/>
                <a:gd name="T40" fmla="*/ 184 w 200"/>
                <a:gd name="T41" fmla="*/ 9 h 457"/>
                <a:gd name="T42" fmla="*/ 184 w 200"/>
                <a:gd name="T43" fmla="*/ 9 h 457"/>
                <a:gd name="T44" fmla="*/ 200 w 200"/>
                <a:gd name="T45" fmla="*/ 9 h 457"/>
                <a:gd name="T46" fmla="*/ 184 w 200"/>
                <a:gd name="T47" fmla="*/ 9 h 457"/>
                <a:gd name="T48" fmla="*/ 176 w 200"/>
                <a:gd name="T49" fmla="*/ 18 h 457"/>
                <a:gd name="T50" fmla="*/ 168 w 200"/>
                <a:gd name="T51" fmla="*/ 44 h 457"/>
                <a:gd name="T52" fmla="*/ 152 w 200"/>
                <a:gd name="T53" fmla="*/ 62 h 457"/>
                <a:gd name="T54" fmla="*/ 136 w 200"/>
                <a:gd name="T55" fmla="*/ 88 h 457"/>
                <a:gd name="T56" fmla="*/ 120 w 200"/>
                <a:gd name="T57" fmla="*/ 123 h 457"/>
                <a:gd name="T58" fmla="*/ 112 w 200"/>
                <a:gd name="T59" fmla="*/ 141 h 457"/>
                <a:gd name="T60" fmla="*/ 104 w 200"/>
                <a:gd name="T61" fmla="*/ 158 h 457"/>
                <a:gd name="T62" fmla="*/ 88 w 200"/>
                <a:gd name="T63" fmla="*/ 176 h 457"/>
                <a:gd name="T64" fmla="*/ 80 w 200"/>
                <a:gd name="T65" fmla="*/ 202 h 457"/>
                <a:gd name="T66" fmla="*/ 72 w 200"/>
                <a:gd name="T67" fmla="*/ 211 h 457"/>
                <a:gd name="T68" fmla="*/ 64 w 200"/>
                <a:gd name="T69" fmla="*/ 237 h 457"/>
                <a:gd name="T70" fmla="*/ 64 w 200"/>
                <a:gd name="T71" fmla="*/ 255 h 457"/>
                <a:gd name="T72" fmla="*/ 48 w 200"/>
                <a:gd name="T73" fmla="*/ 281 h 457"/>
                <a:gd name="T74" fmla="*/ 48 w 200"/>
                <a:gd name="T75" fmla="*/ 308 h 457"/>
                <a:gd name="T76" fmla="*/ 40 w 200"/>
                <a:gd name="T77" fmla="*/ 325 h 457"/>
                <a:gd name="T78" fmla="*/ 40 w 200"/>
                <a:gd name="T79" fmla="*/ 352 h 457"/>
                <a:gd name="T80" fmla="*/ 32 w 200"/>
                <a:gd name="T81" fmla="*/ 387 h 457"/>
                <a:gd name="T82" fmla="*/ 32 w 200"/>
                <a:gd name="T83" fmla="*/ 404 h 457"/>
                <a:gd name="T84" fmla="*/ 32 w 200"/>
                <a:gd name="T85" fmla="*/ 431 h 457"/>
                <a:gd name="T86" fmla="*/ 32 w 200"/>
                <a:gd name="T87" fmla="*/ 440 h 457"/>
                <a:gd name="T88" fmla="*/ 16 w 200"/>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0"/>
                <a:gd name="T136" fmla="*/ 0 h 457"/>
                <a:gd name="T137" fmla="*/ 200 w 200"/>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0" h="457">
                  <a:moveTo>
                    <a:pt x="0" y="457"/>
                  </a:moveTo>
                  <a:lnTo>
                    <a:pt x="0" y="440"/>
                  </a:lnTo>
                  <a:lnTo>
                    <a:pt x="0" y="431"/>
                  </a:lnTo>
                  <a:lnTo>
                    <a:pt x="0" y="422"/>
                  </a:lnTo>
                  <a:lnTo>
                    <a:pt x="0" y="404"/>
                  </a:lnTo>
                  <a:lnTo>
                    <a:pt x="0" y="396"/>
                  </a:lnTo>
                  <a:lnTo>
                    <a:pt x="0" y="387"/>
                  </a:lnTo>
                  <a:lnTo>
                    <a:pt x="0" y="360"/>
                  </a:lnTo>
                  <a:lnTo>
                    <a:pt x="0" y="352"/>
                  </a:lnTo>
                  <a:lnTo>
                    <a:pt x="8" y="325"/>
                  </a:lnTo>
                  <a:lnTo>
                    <a:pt x="8" y="317"/>
                  </a:lnTo>
                  <a:lnTo>
                    <a:pt x="8" y="290"/>
                  </a:lnTo>
                  <a:lnTo>
                    <a:pt x="8" y="281"/>
                  </a:lnTo>
                  <a:lnTo>
                    <a:pt x="8" y="273"/>
                  </a:lnTo>
                  <a:lnTo>
                    <a:pt x="16" y="273"/>
                  </a:lnTo>
                  <a:lnTo>
                    <a:pt x="16" y="246"/>
                  </a:lnTo>
                  <a:lnTo>
                    <a:pt x="16" y="237"/>
                  </a:lnTo>
                  <a:lnTo>
                    <a:pt x="32" y="237"/>
                  </a:lnTo>
                  <a:lnTo>
                    <a:pt x="32" y="229"/>
                  </a:lnTo>
                  <a:lnTo>
                    <a:pt x="32" y="211"/>
                  </a:lnTo>
                  <a:lnTo>
                    <a:pt x="40" y="202"/>
                  </a:lnTo>
                  <a:lnTo>
                    <a:pt x="40" y="193"/>
                  </a:lnTo>
                  <a:lnTo>
                    <a:pt x="40" y="176"/>
                  </a:lnTo>
                  <a:lnTo>
                    <a:pt x="48" y="167"/>
                  </a:lnTo>
                  <a:lnTo>
                    <a:pt x="48" y="158"/>
                  </a:lnTo>
                  <a:lnTo>
                    <a:pt x="64" y="158"/>
                  </a:lnTo>
                  <a:lnTo>
                    <a:pt x="64" y="141"/>
                  </a:lnTo>
                  <a:lnTo>
                    <a:pt x="72" y="132"/>
                  </a:lnTo>
                  <a:lnTo>
                    <a:pt x="72" y="123"/>
                  </a:lnTo>
                  <a:lnTo>
                    <a:pt x="80" y="123"/>
                  </a:lnTo>
                  <a:lnTo>
                    <a:pt x="80" y="97"/>
                  </a:lnTo>
                  <a:lnTo>
                    <a:pt x="88" y="88"/>
                  </a:lnTo>
                  <a:lnTo>
                    <a:pt x="104" y="79"/>
                  </a:lnTo>
                  <a:lnTo>
                    <a:pt x="112" y="62"/>
                  </a:lnTo>
                  <a:lnTo>
                    <a:pt x="120" y="53"/>
                  </a:lnTo>
                  <a:lnTo>
                    <a:pt x="136" y="44"/>
                  </a:lnTo>
                  <a:lnTo>
                    <a:pt x="144" y="44"/>
                  </a:lnTo>
                  <a:lnTo>
                    <a:pt x="152" y="26"/>
                  </a:lnTo>
                  <a:lnTo>
                    <a:pt x="168" y="18"/>
                  </a:lnTo>
                  <a:lnTo>
                    <a:pt x="176" y="18"/>
                  </a:lnTo>
                  <a:lnTo>
                    <a:pt x="184" y="9"/>
                  </a:lnTo>
                  <a:lnTo>
                    <a:pt x="184" y="0"/>
                  </a:lnTo>
                  <a:lnTo>
                    <a:pt x="200" y="9"/>
                  </a:lnTo>
                  <a:lnTo>
                    <a:pt x="184" y="9"/>
                  </a:lnTo>
                  <a:lnTo>
                    <a:pt x="176" y="18"/>
                  </a:lnTo>
                  <a:lnTo>
                    <a:pt x="176" y="26"/>
                  </a:lnTo>
                  <a:lnTo>
                    <a:pt x="168" y="44"/>
                  </a:lnTo>
                  <a:lnTo>
                    <a:pt x="152" y="53"/>
                  </a:lnTo>
                  <a:lnTo>
                    <a:pt x="152" y="62"/>
                  </a:lnTo>
                  <a:lnTo>
                    <a:pt x="144" y="79"/>
                  </a:lnTo>
                  <a:lnTo>
                    <a:pt x="136" y="88"/>
                  </a:lnTo>
                  <a:lnTo>
                    <a:pt x="120" y="97"/>
                  </a:lnTo>
                  <a:lnTo>
                    <a:pt x="120" y="123"/>
                  </a:lnTo>
                  <a:lnTo>
                    <a:pt x="112" y="132"/>
                  </a:lnTo>
                  <a:lnTo>
                    <a:pt x="112" y="141"/>
                  </a:lnTo>
                  <a:lnTo>
                    <a:pt x="112" y="158"/>
                  </a:lnTo>
                  <a:lnTo>
                    <a:pt x="104" y="158"/>
                  </a:lnTo>
                  <a:lnTo>
                    <a:pt x="88" y="167"/>
                  </a:lnTo>
                  <a:lnTo>
                    <a:pt x="88" y="176"/>
                  </a:lnTo>
                  <a:lnTo>
                    <a:pt x="80" y="193"/>
                  </a:lnTo>
                  <a:lnTo>
                    <a:pt x="80" y="202"/>
                  </a:lnTo>
                  <a:lnTo>
                    <a:pt x="72" y="211"/>
                  </a:lnTo>
                  <a:lnTo>
                    <a:pt x="72" y="229"/>
                  </a:lnTo>
                  <a:lnTo>
                    <a:pt x="64" y="237"/>
                  </a:lnTo>
                  <a:lnTo>
                    <a:pt x="64" y="246"/>
                  </a:lnTo>
                  <a:lnTo>
                    <a:pt x="64" y="255"/>
                  </a:lnTo>
                  <a:lnTo>
                    <a:pt x="48" y="273"/>
                  </a:lnTo>
                  <a:lnTo>
                    <a:pt x="48" y="281"/>
                  </a:lnTo>
                  <a:lnTo>
                    <a:pt x="48" y="290"/>
                  </a:lnTo>
                  <a:lnTo>
                    <a:pt x="48" y="308"/>
                  </a:lnTo>
                  <a:lnTo>
                    <a:pt x="40" y="317"/>
                  </a:lnTo>
                  <a:lnTo>
                    <a:pt x="40" y="325"/>
                  </a:lnTo>
                  <a:lnTo>
                    <a:pt x="40" y="343"/>
                  </a:lnTo>
                  <a:lnTo>
                    <a:pt x="40" y="352"/>
                  </a:lnTo>
                  <a:lnTo>
                    <a:pt x="32" y="360"/>
                  </a:lnTo>
                  <a:lnTo>
                    <a:pt x="32" y="387"/>
                  </a:lnTo>
                  <a:lnTo>
                    <a:pt x="32" y="396"/>
                  </a:lnTo>
                  <a:lnTo>
                    <a:pt x="32" y="404"/>
                  </a:lnTo>
                  <a:lnTo>
                    <a:pt x="32" y="422"/>
                  </a:lnTo>
                  <a:lnTo>
                    <a:pt x="32" y="431"/>
                  </a:lnTo>
                  <a:lnTo>
                    <a:pt x="32" y="440"/>
                  </a:lnTo>
                  <a:lnTo>
                    <a:pt x="16" y="440"/>
                  </a:lnTo>
                  <a:lnTo>
                    <a:pt x="32"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72" name="Freeform 1283"/>
            <p:cNvSpPr>
              <a:spLocks/>
            </p:cNvSpPr>
            <p:nvPr/>
          </p:nvSpPr>
          <p:spPr bwMode="auto">
            <a:xfrm>
              <a:off x="2859" y="2892"/>
              <a:ext cx="240" cy="325"/>
            </a:xfrm>
            <a:custGeom>
              <a:avLst/>
              <a:gdLst>
                <a:gd name="T0" fmla="*/ 0 w 240"/>
                <a:gd name="T1" fmla="*/ 325 h 325"/>
                <a:gd name="T2" fmla="*/ 0 w 240"/>
                <a:gd name="T3" fmla="*/ 308 h 325"/>
                <a:gd name="T4" fmla="*/ 0 w 240"/>
                <a:gd name="T5" fmla="*/ 308 h 325"/>
                <a:gd name="T6" fmla="*/ 0 w 240"/>
                <a:gd name="T7" fmla="*/ 299 h 325"/>
                <a:gd name="T8" fmla="*/ 0 w 240"/>
                <a:gd name="T9" fmla="*/ 290 h 325"/>
                <a:gd name="T10" fmla="*/ 0 w 240"/>
                <a:gd name="T11" fmla="*/ 272 h 325"/>
                <a:gd name="T12" fmla="*/ 0 w 240"/>
                <a:gd name="T13" fmla="*/ 255 h 325"/>
                <a:gd name="T14" fmla="*/ 0 w 240"/>
                <a:gd name="T15" fmla="*/ 237 h 325"/>
                <a:gd name="T16" fmla="*/ 16 w 240"/>
                <a:gd name="T17" fmla="*/ 220 h 325"/>
                <a:gd name="T18" fmla="*/ 16 w 240"/>
                <a:gd name="T19" fmla="*/ 211 h 325"/>
                <a:gd name="T20" fmla="*/ 24 w 240"/>
                <a:gd name="T21" fmla="*/ 185 h 325"/>
                <a:gd name="T22" fmla="*/ 24 w 240"/>
                <a:gd name="T23" fmla="*/ 176 h 325"/>
                <a:gd name="T24" fmla="*/ 32 w 240"/>
                <a:gd name="T25" fmla="*/ 149 h 325"/>
                <a:gd name="T26" fmla="*/ 48 w 240"/>
                <a:gd name="T27" fmla="*/ 141 h 325"/>
                <a:gd name="T28" fmla="*/ 48 w 240"/>
                <a:gd name="T29" fmla="*/ 123 h 325"/>
                <a:gd name="T30" fmla="*/ 56 w 240"/>
                <a:gd name="T31" fmla="*/ 123 h 325"/>
                <a:gd name="T32" fmla="*/ 64 w 240"/>
                <a:gd name="T33" fmla="*/ 105 h 325"/>
                <a:gd name="T34" fmla="*/ 72 w 240"/>
                <a:gd name="T35" fmla="*/ 97 h 325"/>
                <a:gd name="T36" fmla="*/ 96 w 240"/>
                <a:gd name="T37" fmla="*/ 79 h 325"/>
                <a:gd name="T38" fmla="*/ 104 w 240"/>
                <a:gd name="T39" fmla="*/ 70 h 325"/>
                <a:gd name="T40" fmla="*/ 128 w 240"/>
                <a:gd name="T41" fmla="*/ 61 h 325"/>
                <a:gd name="T42" fmla="*/ 152 w 240"/>
                <a:gd name="T43" fmla="*/ 44 h 325"/>
                <a:gd name="T44" fmla="*/ 160 w 240"/>
                <a:gd name="T45" fmla="*/ 35 h 325"/>
                <a:gd name="T46" fmla="*/ 184 w 240"/>
                <a:gd name="T47" fmla="*/ 35 h 325"/>
                <a:gd name="T48" fmla="*/ 192 w 240"/>
                <a:gd name="T49" fmla="*/ 26 h 325"/>
                <a:gd name="T50" fmla="*/ 216 w 240"/>
                <a:gd name="T51" fmla="*/ 9 h 325"/>
                <a:gd name="T52" fmla="*/ 224 w 240"/>
                <a:gd name="T53" fmla="*/ 9 h 325"/>
                <a:gd name="T54" fmla="*/ 232 w 240"/>
                <a:gd name="T55" fmla="*/ 9 h 325"/>
                <a:gd name="T56" fmla="*/ 232 w 240"/>
                <a:gd name="T57" fmla="*/ 9 h 325"/>
                <a:gd name="T58" fmla="*/ 232 w 240"/>
                <a:gd name="T59" fmla="*/ 0 h 325"/>
                <a:gd name="T60" fmla="*/ 240 w 240"/>
                <a:gd name="T61" fmla="*/ 9 h 325"/>
                <a:gd name="T62" fmla="*/ 232 w 240"/>
                <a:gd name="T63" fmla="*/ 9 h 325"/>
                <a:gd name="T64" fmla="*/ 232 w 240"/>
                <a:gd name="T65" fmla="*/ 9 h 325"/>
                <a:gd name="T66" fmla="*/ 224 w 240"/>
                <a:gd name="T67" fmla="*/ 9 h 325"/>
                <a:gd name="T68" fmla="*/ 216 w 240"/>
                <a:gd name="T69" fmla="*/ 26 h 325"/>
                <a:gd name="T70" fmla="*/ 200 w 240"/>
                <a:gd name="T71" fmla="*/ 26 h 325"/>
                <a:gd name="T72" fmla="*/ 192 w 240"/>
                <a:gd name="T73" fmla="*/ 35 h 325"/>
                <a:gd name="T74" fmla="*/ 184 w 240"/>
                <a:gd name="T75" fmla="*/ 44 h 325"/>
                <a:gd name="T76" fmla="*/ 168 w 240"/>
                <a:gd name="T77" fmla="*/ 44 h 325"/>
                <a:gd name="T78" fmla="*/ 152 w 240"/>
                <a:gd name="T79" fmla="*/ 61 h 325"/>
                <a:gd name="T80" fmla="*/ 136 w 240"/>
                <a:gd name="T81" fmla="*/ 70 h 325"/>
                <a:gd name="T82" fmla="*/ 120 w 240"/>
                <a:gd name="T83" fmla="*/ 79 h 325"/>
                <a:gd name="T84" fmla="*/ 104 w 240"/>
                <a:gd name="T85" fmla="*/ 97 h 325"/>
                <a:gd name="T86" fmla="*/ 96 w 240"/>
                <a:gd name="T87" fmla="*/ 105 h 325"/>
                <a:gd name="T88" fmla="*/ 88 w 240"/>
                <a:gd name="T89" fmla="*/ 114 h 325"/>
                <a:gd name="T90" fmla="*/ 88 w 240"/>
                <a:gd name="T91" fmla="*/ 123 h 325"/>
                <a:gd name="T92" fmla="*/ 72 w 240"/>
                <a:gd name="T93" fmla="*/ 141 h 325"/>
                <a:gd name="T94" fmla="*/ 64 w 240"/>
                <a:gd name="T95" fmla="*/ 149 h 325"/>
                <a:gd name="T96" fmla="*/ 56 w 240"/>
                <a:gd name="T97" fmla="*/ 176 h 325"/>
                <a:gd name="T98" fmla="*/ 56 w 240"/>
                <a:gd name="T99" fmla="*/ 185 h 325"/>
                <a:gd name="T100" fmla="*/ 48 w 240"/>
                <a:gd name="T101" fmla="*/ 211 h 325"/>
                <a:gd name="T102" fmla="*/ 32 w 240"/>
                <a:gd name="T103" fmla="*/ 228 h 325"/>
                <a:gd name="T104" fmla="*/ 32 w 240"/>
                <a:gd name="T105" fmla="*/ 237 h 325"/>
                <a:gd name="T106" fmla="*/ 32 w 240"/>
                <a:gd name="T107" fmla="*/ 264 h 325"/>
                <a:gd name="T108" fmla="*/ 24 w 240"/>
                <a:gd name="T109" fmla="*/ 272 h 325"/>
                <a:gd name="T110" fmla="*/ 24 w 240"/>
                <a:gd name="T111" fmla="*/ 290 h 325"/>
                <a:gd name="T112" fmla="*/ 24 w 240"/>
                <a:gd name="T113" fmla="*/ 299 h 325"/>
                <a:gd name="T114" fmla="*/ 24 w 240"/>
                <a:gd name="T115" fmla="*/ 308 h 325"/>
                <a:gd name="T116" fmla="*/ 24 w 240"/>
                <a:gd name="T117" fmla="*/ 308 h 325"/>
                <a:gd name="T118" fmla="*/ 16 w 240"/>
                <a:gd name="T119" fmla="*/ 308 h 325"/>
                <a:gd name="T120" fmla="*/ 24 w 240"/>
                <a:gd name="T121" fmla="*/ 325 h 325"/>
                <a:gd name="T122" fmla="*/ 0 w 240"/>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0"/>
                <a:gd name="T187" fmla="*/ 0 h 325"/>
                <a:gd name="T188" fmla="*/ 240 w 240"/>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0" h="325">
                  <a:moveTo>
                    <a:pt x="0" y="325"/>
                  </a:moveTo>
                  <a:lnTo>
                    <a:pt x="0" y="308"/>
                  </a:lnTo>
                  <a:lnTo>
                    <a:pt x="0" y="299"/>
                  </a:lnTo>
                  <a:lnTo>
                    <a:pt x="0" y="290"/>
                  </a:lnTo>
                  <a:lnTo>
                    <a:pt x="0" y="272"/>
                  </a:lnTo>
                  <a:lnTo>
                    <a:pt x="0" y="255"/>
                  </a:lnTo>
                  <a:lnTo>
                    <a:pt x="0" y="237"/>
                  </a:lnTo>
                  <a:lnTo>
                    <a:pt x="16" y="220"/>
                  </a:lnTo>
                  <a:lnTo>
                    <a:pt x="16" y="211"/>
                  </a:lnTo>
                  <a:lnTo>
                    <a:pt x="24" y="185"/>
                  </a:lnTo>
                  <a:lnTo>
                    <a:pt x="24" y="176"/>
                  </a:lnTo>
                  <a:lnTo>
                    <a:pt x="32" y="149"/>
                  </a:lnTo>
                  <a:lnTo>
                    <a:pt x="48" y="141"/>
                  </a:lnTo>
                  <a:lnTo>
                    <a:pt x="48" y="123"/>
                  </a:lnTo>
                  <a:lnTo>
                    <a:pt x="56" y="123"/>
                  </a:lnTo>
                  <a:lnTo>
                    <a:pt x="64" y="105"/>
                  </a:lnTo>
                  <a:lnTo>
                    <a:pt x="72" y="97"/>
                  </a:lnTo>
                  <a:lnTo>
                    <a:pt x="96" y="79"/>
                  </a:lnTo>
                  <a:lnTo>
                    <a:pt x="104" y="70"/>
                  </a:lnTo>
                  <a:lnTo>
                    <a:pt x="128" y="61"/>
                  </a:lnTo>
                  <a:lnTo>
                    <a:pt x="152" y="44"/>
                  </a:lnTo>
                  <a:lnTo>
                    <a:pt x="160" y="35"/>
                  </a:lnTo>
                  <a:lnTo>
                    <a:pt x="184" y="35"/>
                  </a:lnTo>
                  <a:lnTo>
                    <a:pt x="192" y="26"/>
                  </a:lnTo>
                  <a:lnTo>
                    <a:pt x="216" y="9"/>
                  </a:lnTo>
                  <a:lnTo>
                    <a:pt x="224" y="9"/>
                  </a:lnTo>
                  <a:lnTo>
                    <a:pt x="232" y="9"/>
                  </a:lnTo>
                  <a:lnTo>
                    <a:pt x="232" y="0"/>
                  </a:lnTo>
                  <a:lnTo>
                    <a:pt x="240" y="9"/>
                  </a:lnTo>
                  <a:lnTo>
                    <a:pt x="232" y="9"/>
                  </a:lnTo>
                  <a:lnTo>
                    <a:pt x="224" y="9"/>
                  </a:lnTo>
                  <a:lnTo>
                    <a:pt x="216" y="26"/>
                  </a:lnTo>
                  <a:lnTo>
                    <a:pt x="200" y="26"/>
                  </a:lnTo>
                  <a:lnTo>
                    <a:pt x="192" y="35"/>
                  </a:lnTo>
                  <a:lnTo>
                    <a:pt x="184" y="44"/>
                  </a:lnTo>
                  <a:lnTo>
                    <a:pt x="168" y="44"/>
                  </a:lnTo>
                  <a:lnTo>
                    <a:pt x="152" y="61"/>
                  </a:lnTo>
                  <a:lnTo>
                    <a:pt x="136" y="70"/>
                  </a:lnTo>
                  <a:lnTo>
                    <a:pt x="120" y="79"/>
                  </a:lnTo>
                  <a:lnTo>
                    <a:pt x="104" y="97"/>
                  </a:lnTo>
                  <a:lnTo>
                    <a:pt x="96" y="105"/>
                  </a:lnTo>
                  <a:lnTo>
                    <a:pt x="88" y="114"/>
                  </a:lnTo>
                  <a:lnTo>
                    <a:pt x="88" y="123"/>
                  </a:lnTo>
                  <a:lnTo>
                    <a:pt x="72" y="141"/>
                  </a:lnTo>
                  <a:lnTo>
                    <a:pt x="64" y="149"/>
                  </a:lnTo>
                  <a:lnTo>
                    <a:pt x="56" y="176"/>
                  </a:lnTo>
                  <a:lnTo>
                    <a:pt x="56" y="185"/>
                  </a:lnTo>
                  <a:lnTo>
                    <a:pt x="48" y="211"/>
                  </a:lnTo>
                  <a:lnTo>
                    <a:pt x="32" y="228"/>
                  </a:lnTo>
                  <a:lnTo>
                    <a:pt x="32" y="237"/>
                  </a:lnTo>
                  <a:lnTo>
                    <a:pt x="32" y="264"/>
                  </a:lnTo>
                  <a:lnTo>
                    <a:pt x="24" y="272"/>
                  </a:lnTo>
                  <a:lnTo>
                    <a:pt x="24" y="290"/>
                  </a:lnTo>
                  <a:lnTo>
                    <a:pt x="24" y="299"/>
                  </a:lnTo>
                  <a:lnTo>
                    <a:pt x="24" y="308"/>
                  </a:lnTo>
                  <a:lnTo>
                    <a:pt x="16" y="308"/>
                  </a:lnTo>
                  <a:lnTo>
                    <a:pt x="24" y="325"/>
                  </a:lnTo>
                  <a:lnTo>
                    <a:pt x="0"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73" name="Freeform 1284"/>
            <p:cNvSpPr>
              <a:spLocks/>
            </p:cNvSpPr>
            <p:nvPr/>
          </p:nvSpPr>
          <p:spPr bwMode="auto">
            <a:xfrm>
              <a:off x="2859" y="2892"/>
              <a:ext cx="240" cy="325"/>
            </a:xfrm>
            <a:custGeom>
              <a:avLst/>
              <a:gdLst>
                <a:gd name="T0" fmla="*/ 0 w 240"/>
                <a:gd name="T1" fmla="*/ 325 h 325"/>
                <a:gd name="T2" fmla="*/ 0 w 240"/>
                <a:gd name="T3" fmla="*/ 308 h 325"/>
                <a:gd name="T4" fmla="*/ 0 w 240"/>
                <a:gd name="T5" fmla="*/ 308 h 325"/>
                <a:gd name="T6" fmla="*/ 0 w 240"/>
                <a:gd name="T7" fmla="*/ 299 h 325"/>
                <a:gd name="T8" fmla="*/ 0 w 240"/>
                <a:gd name="T9" fmla="*/ 290 h 325"/>
                <a:gd name="T10" fmla="*/ 0 w 240"/>
                <a:gd name="T11" fmla="*/ 272 h 325"/>
                <a:gd name="T12" fmla="*/ 0 w 240"/>
                <a:gd name="T13" fmla="*/ 255 h 325"/>
                <a:gd name="T14" fmla="*/ 0 w 240"/>
                <a:gd name="T15" fmla="*/ 237 h 325"/>
                <a:gd name="T16" fmla="*/ 16 w 240"/>
                <a:gd name="T17" fmla="*/ 220 h 325"/>
                <a:gd name="T18" fmla="*/ 16 w 240"/>
                <a:gd name="T19" fmla="*/ 211 h 325"/>
                <a:gd name="T20" fmla="*/ 24 w 240"/>
                <a:gd name="T21" fmla="*/ 185 h 325"/>
                <a:gd name="T22" fmla="*/ 24 w 240"/>
                <a:gd name="T23" fmla="*/ 176 h 325"/>
                <a:gd name="T24" fmla="*/ 32 w 240"/>
                <a:gd name="T25" fmla="*/ 149 h 325"/>
                <a:gd name="T26" fmla="*/ 48 w 240"/>
                <a:gd name="T27" fmla="*/ 141 h 325"/>
                <a:gd name="T28" fmla="*/ 48 w 240"/>
                <a:gd name="T29" fmla="*/ 123 h 325"/>
                <a:gd name="T30" fmla="*/ 56 w 240"/>
                <a:gd name="T31" fmla="*/ 123 h 325"/>
                <a:gd name="T32" fmla="*/ 64 w 240"/>
                <a:gd name="T33" fmla="*/ 105 h 325"/>
                <a:gd name="T34" fmla="*/ 72 w 240"/>
                <a:gd name="T35" fmla="*/ 97 h 325"/>
                <a:gd name="T36" fmla="*/ 96 w 240"/>
                <a:gd name="T37" fmla="*/ 79 h 325"/>
                <a:gd name="T38" fmla="*/ 104 w 240"/>
                <a:gd name="T39" fmla="*/ 70 h 325"/>
                <a:gd name="T40" fmla="*/ 128 w 240"/>
                <a:gd name="T41" fmla="*/ 61 h 325"/>
                <a:gd name="T42" fmla="*/ 152 w 240"/>
                <a:gd name="T43" fmla="*/ 44 h 325"/>
                <a:gd name="T44" fmla="*/ 160 w 240"/>
                <a:gd name="T45" fmla="*/ 35 h 325"/>
                <a:gd name="T46" fmla="*/ 184 w 240"/>
                <a:gd name="T47" fmla="*/ 35 h 325"/>
                <a:gd name="T48" fmla="*/ 192 w 240"/>
                <a:gd name="T49" fmla="*/ 26 h 325"/>
                <a:gd name="T50" fmla="*/ 216 w 240"/>
                <a:gd name="T51" fmla="*/ 9 h 325"/>
                <a:gd name="T52" fmla="*/ 224 w 240"/>
                <a:gd name="T53" fmla="*/ 9 h 325"/>
                <a:gd name="T54" fmla="*/ 232 w 240"/>
                <a:gd name="T55" fmla="*/ 9 h 325"/>
                <a:gd name="T56" fmla="*/ 232 w 240"/>
                <a:gd name="T57" fmla="*/ 9 h 325"/>
                <a:gd name="T58" fmla="*/ 232 w 240"/>
                <a:gd name="T59" fmla="*/ 0 h 325"/>
                <a:gd name="T60" fmla="*/ 240 w 240"/>
                <a:gd name="T61" fmla="*/ 9 h 325"/>
                <a:gd name="T62" fmla="*/ 232 w 240"/>
                <a:gd name="T63" fmla="*/ 9 h 325"/>
                <a:gd name="T64" fmla="*/ 232 w 240"/>
                <a:gd name="T65" fmla="*/ 9 h 325"/>
                <a:gd name="T66" fmla="*/ 224 w 240"/>
                <a:gd name="T67" fmla="*/ 9 h 325"/>
                <a:gd name="T68" fmla="*/ 216 w 240"/>
                <a:gd name="T69" fmla="*/ 26 h 325"/>
                <a:gd name="T70" fmla="*/ 200 w 240"/>
                <a:gd name="T71" fmla="*/ 26 h 325"/>
                <a:gd name="T72" fmla="*/ 192 w 240"/>
                <a:gd name="T73" fmla="*/ 35 h 325"/>
                <a:gd name="T74" fmla="*/ 184 w 240"/>
                <a:gd name="T75" fmla="*/ 44 h 325"/>
                <a:gd name="T76" fmla="*/ 168 w 240"/>
                <a:gd name="T77" fmla="*/ 44 h 325"/>
                <a:gd name="T78" fmla="*/ 152 w 240"/>
                <a:gd name="T79" fmla="*/ 61 h 325"/>
                <a:gd name="T80" fmla="*/ 136 w 240"/>
                <a:gd name="T81" fmla="*/ 70 h 325"/>
                <a:gd name="T82" fmla="*/ 120 w 240"/>
                <a:gd name="T83" fmla="*/ 79 h 325"/>
                <a:gd name="T84" fmla="*/ 104 w 240"/>
                <a:gd name="T85" fmla="*/ 97 h 325"/>
                <a:gd name="T86" fmla="*/ 96 w 240"/>
                <a:gd name="T87" fmla="*/ 105 h 325"/>
                <a:gd name="T88" fmla="*/ 88 w 240"/>
                <a:gd name="T89" fmla="*/ 114 h 325"/>
                <a:gd name="T90" fmla="*/ 88 w 240"/>
                <a:gd name="T91" fmla="*/ 123 h 325"/>
                <a:gd name="T92" fmla="*/ 72 w 240"/>
                <a:gd name="T93" fmla="*/ 141 h 325"/>
                <a:gd name="T94" fmla="*/ 64 w 240"/>
                <a:gd name="T95" fmla="*/ 149 h 325"/>
                <a:gd name="T96" fmla="*/ 56 w 240"/>
                <a:gd name="T97" fmla="*/ 176 h 325"/>
                <a:gd name="T98" fmla="*/ 56 w 240"/>
                <a:gd name="T99" fmla="*/ 185 h 325"/>
                <a:gd name="T100" fmla="*/ 48 w 240"/>
                <a:gd name="T101" fmla="*/ 211 h 325"/>
                <a:gd name="T102" fmla="*/ 32 w 240"/>
                <a:gd name="T103" fmla="*/ 228 h 325"/>
                <a:gd name="T104" fmla="*/ 32 w 240"/>
                <a:gd name="T105" fmla="*/ 237 h 325"/>
                <a:gd name="T106" fmla="*/ 32 w 240"/>
                <a:gd name="T107" fmla="*/ 264 h 325"/>
                <a:gd name="T108" fmla="*/ 24 w 240"/>
                <a:gd name="T109" fmla="*/ 272 h 325"/>
                <a:gd name="T110" fmla="*/ 24 w 240"/>
                <a:gd name="T111" fmla="*/ 290 h 325"/>
                <a:gd name="T112" fmla="*/ 24 w 240"/>
                <a:gd name="T113" fmla="*/ 299 h 325"/>
                <a:gd name="T114" fmla="*/ 24 w 240"/>
                <a:gd name="T115" fmla="*/ 308 h 325"/>
                <a:gd name="T116" fmla="*/ 24 w 240"/>
                <a:gd name="T117" fmla="*/ 308 h 325"/>
                <a:gd name="T118" fmla="*/ 16 w 240"/>
                <a:gd name="T119" fmla="*/ 308 h 325"/>
                <a:gd name="T120" fmla="*/ 24 w 240"/>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0"/>
                <a:gd name="T184" fmla="*/ 0 h 325"/>
                <a:gd name="T185" fmla="*/ 240 w 240"/>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0" h="325">
                  <a:moveTo>
                    <a:pt x="0" y="325"/>
                  </a:moveTo>
                  <a:lnTo>
                    <a:pt x="0" y="308"/>
                  </a:lnTo>
                  <a:lnTo>
                    <a:pt x="0" y="299"/>
                  </a:lnTo>
                  <a:lnTo>
                    <a:pt x="0" y="290"/>
                  </a:lnTo>
                  <a:lnTo>
                    <a:pt x="0" y="272"/>
                  </a:lnTo>
                  <a:lnTo>
                    <a:pt x="0" y="255"/>
                  </a:lnTo>
                  <a:lnTo>
                    <a:pt x="0" y="237"/>
                  </a:lnTo>
                  <a:lnTo>
                    <a:pt x="16" y="220"/>
                  </a:lnTo>
                  <a:lnTo>
                    <a:pt x="16" y="211"/>
                  </a:lnTo>
                  <a:lnTo>
                    <a:pt x="24" y="185"/>
                  </a:lnTo>
                  <a:lnTo>
                    <a:pt x="24" y="176"/>
                  </a:lnTo>
                  <a:lnTo>
                    <a:pt x="32" y="149"/>
                  </a:lnTo>
                  <a:lnTo>
                    <a:pt x="48" y="141"/>
                  </a:lnTo>
                  <a:lnTo>
                    <a:pt x="48" y="123"/>
                  </a:lnTo>
                  <a:lnTo>
                    <a:pt x="56" y="123"/>
                  </a:lnTo>
                  <a:lnTo>
                    <a:pt x="64" y="105"/>
                  </a:lnTo>
                  <a:lnTo>
                    <a:pt x="72" y="97"/>
                  </a:lnTo>
                  <a:lnTo>
                    <a:pt x="96" y="79"/>
                  </a:lnTo>
                  <a:lnTo>
                    <a:pt x="104" y="70"/>
                  </a:lnTo>
                  <a:lnTo>
                    <a:pt x="128" y="61"/>
                  </a:lnTo>
                  <a:lnTo>
                    <a:pt x="152" y="44"/>
                  </a:lnTo>
                  <a:lnTo>
                    <a:pt x="160" y="35"/>
                  </a:lnTo>
                  <a:lnTo>
                    <a:pt x="184" y="35"/>
                  </a:lnTo>
                  <a:lnTo>
                    <a:pt x="192" y="26"/>
                  </a:lnTo>
                  <a:lnTo>
                    <a:pt x="216" y="9"/>
                  </a:lnTo>
                  <a:lnTo>
                    <a:pt x="224" y="9"/>
                  </a:lnTo>
                  <a:lnTo>
                    <a:pt x="232" y="9"/>
                  </a:lnTo>
                  <a:lnTo>
                    <a:pt x="232" y="0"/>
                  </a:lnTo>
                  <a:lnTo>
                    <a:pt x="240" y="9"/>
                  </a:lnTo>
                  <a:lnTo>
                    <a:pt x="232" y="9"/>
                  </a:lnTo>
                  <a:lnTo>
                    <a:pt x="224" y="9"/>
                  </a:lnTo>
                  <a:lnTo>
                    <a:pt x="216" y="26"/>
                  </a:lnTo>
                  <a:lnTo>
                    <a:pt x="200" y="26"/>
                  </a:lnTo>
                  <a:lnTo>
                    <a:pt x="192" y="35"/>
                  </a:lnTo>
                  <a:lnTo>
                    <a:pt x="184" y="44"/>
                  </a:lnTo>
                  <a:lnTo>
                    <a:pt x="168" y="44"/>
                  </a:lnTo>
                  <a:lnTo>
                    <a:pt x="152" y="61"/>
                  </a:lnTo>
                  <a:lnTo>
                    <a:pt x="136" y="70"/>
                  </a:lnTo>
                  <a:lnTo>
                    <a:pt x="120" y="79"/>
                  </a:lnTo>
                  <a:lnTo>
                    <a:pt x="104" y="97"/>
                  </a:lnTo>
                  <a:lnTo>
                    <a:pt x="96" y="105"/>
                  </a:lnTo>
                  <a:lnTo>
                    <a:pt x="88" y="114"/>
                  </a:lnTo>
                  <a:lnTo>
                    <a:pt x="88" y="123"/>
                  </a:lnTo>
                  <a:lnTo>
                    <a:pt x="72" y="141"/>
                  </a:lnTo>
                  <a:lnTo>
                    <a:pt x="64" y="149"/>
                  </a:lnTo>
                  <a:lnTo>
                    <a:pt x="56" y="176"/>
                  </a:lnTo>
                  <a:lnTo>
                    <a:pt x="56" y="185"/>
                  </a:lnTo>
                  <a:lnTo>
                    <a:pt x="48" y="211"/>
                  </a:lnTo>
                  <a:lnTo>
                    <a:pt x="32" y="228"/>
                  </a:lnTo>
                  <a:lnTo>
                    <a:pt x="32" y="237"/>
                  </a:lnTo>
                  <a:lnTo>
                    <a:pt x="32" y="264"/>
                  </a:lnTo>
                  <a:lnTo>
                    <a:pt x="24" y="272"/>
                  </a:lnTo>
                  <a:lnTo>
                    <a:pt x="24" y="290"/>
                  </a:lnTo>
                  <a:lnTo>
                    <a:pt x="24" y="299"/>
                  </a:lnTo>
                  <a:lnTo>
                    <a:pt x="24" y="308"/>
                  </a:lnTo>
                  <a:lnTo>
                    <a:pt x="16" y="308"/>
                  </a:lnTo>
                  <a:lnTo>
                    <a:pt x="24"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8589" name="Group 1285"/>
          <p:cNvGrpSpPr>
            <a:grpSpLocks/>
          </p:cNvGrpSpPr>
          <p:nvPr/>
        </p:nvGrpSpPr>
        <p:grpSpPr bwMode="auto">
          <a:xfrm>
            <a:off x="5995988" y="3054350"/>
            <a:ext cx="774700" cy="614363"/>
            <a:chOff x="1692" y="3226"/>
            <a:chExt cx="488" cy="387"/>
          </a:xfrm>
        </p:grpSpPr>
        <p:sp>
          <p:nvSpPr>
            <p:cNvPr id="108815" name="Freeform 1286"/>
            <p:cNvSpPr>
              <a:spLocks/>
            </p:cNvSpPr>
            <p:nvPr/>
          </p:nvSpPr>
          <p:spPr bwMode="auto">
            <a:xfrm>
              <a:off x="1996" y="3226"/>
              <a:ext cx="40" cy="53"/>
            </a:xfrm>
            <a:custGeom>
              <a:avLst/>
              <a:gdLst>
                <a:gd name="T0" fmla="*/ 0 w 40"/>
                <a:gd name="T1" fmla="*/ 0 h 53"/>
                <a:gd name="T2" fmla="*/ 0 w 40"/>
                <a:gd name="T3" fmla="*/ 9 h 53"/>
                <a:gd name="T4" fmla="*/ 0 w 40"/>
                <a:gd name="T5" fmla="*/ 18 h 53"/>
                <a:gd name="T6" fmla="*/ 8 w 40"/>
                <a:gd name="T7" fmla="*/ 18 h 53"/>
                <a:gd name="T8" fmla="*/ 24 w 40"/>
                <a:gd name="T9" fmla="*/ 18 h 53"/>
                <a:gd name="T10" fmla="*/ 24 w 40"/>
                <a:gd name="T11" fmla="*/ 35 h 53"/>
                <a:gd name="T12" fmla="*/ 32 w 40"/>
                <a:gd name="T13" fmla="*/ 35 h 53"/>
                <a:gd name="T14" fmla="*/ 32 w 40"/>
                <a:gd name="T15" fmla="*/ 44 h 53"/>
                <a:gd name="T16" fmla="*/ 40 w 40"/>
                <a:gd name="T17" fmla="*/ 44 h 53"/>
                <a:gd name="T18" fmla="*/ 4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0" y="0"/>
                  </a:moveTo>
                  <a:lnTo>
                    <a:pt x="0" y="9"/>
                  </a:lnTo>
                  <a:lnTo>
                    <a:pt x="0" y="18"/>
                  </a:lnTo>
                  <a:lnTo>
                    <a:pt x="8" y="18"/>
                  </a:lnTo>
                  <a:lnTo>
                    <a:pt x="24" y="18"/>
                  </a:lnTo>
                  <a:lnTo>
                    <a:pt x="24" y="35"/>
                  </a:lnTo>
                  <a:lnTo>
                    <a:pt x="32" y="35"/>
                  </a:lnTo>
                  <a:lnTo>
                    <a:pt x="32" y="44"/>
                  </a:lnTo>
                  <a:lnTo>
                    <a:pt x="40" y="44"/>
                  </a:lnTo>
                  <a:lnTo>
                    <a:pt x="4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16" name="Freeform 1287"/>
            <p:cNvSpPr>
              <a:spLocks/>
            </p:cNvSpPr>
            <p:nvPr/>
          </p:nvSpPr>
          <p:spPr bwMode="auto">
            <a:xfrm>
              <a:off x="1940" y="3226"/>
              <a:ext cx="56" cy="97"/>
            </a:xfrm>
            <a:custGeom>
              <a:avLst/>
              <a:gdLst>
                <a:gd name="T0" fmla="*/ 56 w 56"/>
                <a:gd name="T1" fmla="*/ 0 h 97"/>
                <a:gd name="T2" fmla="*/ 56 w 56"/>
                <a:gd name="T3" fmla="*/ 9 h 97"/>
                <a:gd name="T4" fmla="*/ 56 w 56"/>
                <a:gd name="T5" fmla="*/ 18 h 97"/>
                <a:gd name="T6" fmla="*/ 48 w 56"/>
                <a:gd name="T7" fmla="*/ 35 h 97"/>
                <a:gd name="T8" fmla="*/ 32 w 56"/>
                <a:gd name="T9" fmla="*/ 44 h 97"/>
                <a:gd name="T10" fmla="*/ 24 w 56"/>
                <a:gd name="T11" fmla="*/ 53 h 97"/>
                <a:gd name="T12" fmla="*/ 16 w 56"/>
                <a:gd name="T13" fmla="*/ 62 h 97"/>
                <a:gd name="T14" fmla="*/ 0 w 56"/>
                <a:gd name="T15" fmla="*/ 79 h 97"/>
                <a:gd name="T16" fmla="*/ 0 w 56"/>
                <a:gd name="T17" fmla="*/ 88 h 97"/>
                <a:gd name="T18" fmla="*/ 0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56" y="0"/>
                  </a:moveTo>
                  <a:lnTo>
                    <a:pt x="56" y="9"/>
                  </a:lnTo>
                  <a:lnTo>
                    <a:pt x="56" y="18"/>
                  </a:lnTo>
                  <a:lnTo>
                    <a:pt x="48" y="35"/>
                  </a:lnTo>
                  <a:lnTo>
                    <a:pt x="32" y="44"/>
                  </a:lnTo>
                  <a:lnTo>
                    <a:pt x="24" y="53"/>
                  </a:lnTo>
                  <a:lnTo>
                    <a:pt x="16" y="62"/>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17" name="Freeform 1288"/>
            <p:cNvSpPr>
              <a:spLocks/>
            </p:cNvSpPr>
            <p:nvPr/>
          </p:nvSpPr>
          <p:spPr bwMode="auto">
            <a:xfrm>
              <a:off x="1884" y="3226"/>
              <a:ext cx="80" cy="97"/>
            </a:xfrm>
            <a:custGeom>
              <a:avLst/>
              <a:gdLst>
                <a:gd name="T0" fmla="*/ 80 w 80"/>
                <a:gd name="T1" fmla="*/ 0 h 97"/>
                <a:gd name="T2" fmla="*/ 72 w 80"/>
                <a:gd name="T3" fmla="*/ 35 h 97"/>
                <a:gd name="T4" fmla="*/ 56 w 80"/>
                <a:gd name="T5" fmla="*/ 35 h 97"/>
                <a:gd name="T6" fmla="*/ 56 w 80"/>
                <a:gd name="T7" fmla="*/ 44 h 97"/>
                <a:gd name="T8" fmla="*/ 48 w 80"/>
                <a:gd name="T9" fmla="*/ 44 h 97"/>
                <a:gd name="T10" fmla="*/ 40 w 80"/>
                <a:gd name="T11" fmla="*/ 44 h 97"/>
                <a:gd name="T12" fmla="*/ 32 w 80"/>
                <a:gd name="T13" fmla="*/ 53 h 97"/>
                <a:gd name="T14" fmla="*/ 16 w 80"/>
                <a:gd name="T15" fmla="*/ 53 h 97"/>
                <a:gd name="T16" fmla="*/ 16 w 80"/>
                <a:gd name="T17" fmla="*/ 62 h 97"/>
                <a:gd name="T18" fmla="*/ 8 w 80"/>
                <a:gd name="T19" fmla="*/ 62 h 97"/>
                <a:gd name="T20" fmla="*/ 8 w 80"/>
                <a:gd name="T21" fmla="*/ 79 h 97"/>
                <a:gd name="T22" fmla="*/ 0 w 80"/>
                <a:gd name="T23" fmla="*/ 79 h 97"/>
                <a:gd name="T24" fmla="*/ 0 w 80"/>
                <a:gd name="T25" fmla="*/ 88 h 97"/>
                <a:gd name="T26" fmla="*/ 0 w 80"/>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
                <a:gd name="T43" fmla="*/ 0 h 97"/>
                <a:gd name="T44" fmla="*/ 80 w 80"/>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 h="97">
                  <a:moveTo>
                    <a:pt x="80" y="0"/>
                  </a:moveTo>
                  <a:lnTo>
                    <a:pt x="72" y="35"/>
                  </a:lnTo>
                  <a:lnTo>
                    <a:pt x="56" y="35"/>
                  </a:lnTo>
                  <a:lnTo>
                    <a:pt x="56" y="44"/>
                  </a:lnTo>
                  <a:lnTo>
                    <a:pt x="48" y="44"/>
                  </a:lnTo>
                  <a:lnTo>
                    <a:pt x="40" y="44"/>
                  </a:lnTo>
                  <a:lnTo>
                    <a:pt x="32" y="53"/>
                  </a:lnTo>
                  <a:lnTo>
                    <a:pt x="16" y="53"/>
                  </a:lnTo>
                  <a:lnTo>
                    <a:pt x="16" y="62"/>
                  </a:lnTo>
                  <a:lnTo>
                    <a:pt x="8" y="62"/>
                  </a:lnTo>
                  <a:lnTo>
                    <a:pt x="8" y="79"/>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18" name="Freeform 1289"/>
            <p:cNvSpPr>
              <a:spLocks/>
            </p:cNvSpPr>
            <p:nvPr/>
          </p:nvSpPr>
          <p:spPr bwMode="auto">
            <a:xfrm>
              <a:off x="1972" y="3270"/>
              <a:ext cx="56" cy="114"/>
            </a:xfrm>
            <a:custGeom>
              <a:avLst/>
              <a:gdLst>
                <a:gd name="T0" fmla="*/ 0 w 56"/>
                <a:gd name="T1" fmla="*/ 0 h 114"/>
                <a:gd name="T2" fmla="*/ 0 w 56"/>
                <a:gd name="T3" fmla="*/ 9 h 114"/>
                <a:gd name="T4" fmla="*/ 0 w 56"/>
                <a:gd name="T5" fmla="*/ 18 h 114"/>
                <a:gd name="T6" fmla="*/ 0 w 56"/>
                <a:gd name="T7" fmla="*/ 35 h 114"/>
                <a:gd name="T8" fmla="*/ 16 w 56"/>
                <a:gd name="T9" fmla="*/ 44 h 114"/>
                <a:gd name="T10" fmla="*/ 24 w 56"/>
                <a:gd name="T11" fmla="*/ 53 h 114"/>
                <a:gd name="T12" fmla="*/ 48 w 56"/>
                <a:gd name="T13" fmla="*/ 70 h 114"/>
                <a:gd name="T14" fmla="*/ 48 w 56"/>
                <a:gd name="T15" fmla="*/ 79 h 114"/>
                <a:gd name="T16" fmla="*/ 48 w 56"/>
                <a:gd name="T17" fmla="*/ 88 h 114"/>
                <a:gd name="T18" fmla="*/ 56 w 56"/>
                <a:gd name="T19" fmla="*/ 88 h 114"/>
                <a:gd name="T20" fmla="*/ 56 w 56"/>
                <a:gd name="T21" fmla="*/ 105 h 114"/>
                <a:gd name="T22" fmla="*/ 56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0" y="0"/>
                  </a:moveTo>
                  <a:lnTo>
                    <a:pt x="0" y="9"/>
                  </a:lnTo>
                  <a:lnTo>
                    <a:pt x="0" y="18"/>
                  </a:lnTo>
                  <a:lnTo>
                    <a:pt x="0" y="35"/>
                  </a:lnTo>
                  <a:lnTo>
                    <a:pt x="16" y="44"/>
                  </a:lnTo>
                  <a:lnTo>
                    <a:pt x="24" y="53"/>
                  </a:lnTo>
                  <a:lnTo>
                    <a:pt x="48" y="70"/>
                  </a:lnTo>
                  <a:lnTo>
                    <a:pt x="48" y="79"/>
                  </a:lnTo>
                  <a:lnTo>
                    <a:pt x="48" y="88"/>
                  </a:lnTo>
                  <a:lnTo>
                    <a:pt x="56" y="88"/>
                  </a:lnTo>
                  <a:lnTo>
                    <a:pt x="56" y="105"/>
                  </a:lnTo>
                  <a:lnTo>
                    <a:pt x="5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19" name="Freeform 1290"/>
            <p:cNvSpPr>
              <a:spLocks/>
            </p:cNvSpPr>
            <p:nvPr/>
          </p:nvSpPr>
          <p:spPr bwMode="auto">
            <a:xfrm>
              <a:off x="1900" y="3226"/>
              <a:ext cx="72" cy="158"/>
            </a:xfrm>
            <a:custGeom>
              <a:avLst/>
              <a:gdLst>
                <a:gd name="T0" fmla="*/ 72 w 72"/>
                <a:gd name="T1" fmla="*/ 0 h 158"/>
                <a:gd name="T2" fmla="*/ 64 w 72"/>
                <a:gd name="T3" fmla="*/ 44 h 158"/>
                <a:gd name="T4" fmla="*/ 64 w 72"/>
                <a:gd name="T5" fmla="*/ 53 h 158"/>
                <a:gd name="T6" fmla="*/ 56 w 72"/>
                <a:gd name="T7" fmla="*/ 53 h 158"/>
                <a:gd name="T8" fmla="*/ 56 w 72"/>
                <a:gd name="T9" fmla="*/ 62 h 158"/>
                <a:gd name="T10" fmla="*/ 40 w 72"/>
                <a:gd name="T11" fmla="*/ 79 h 158"/>
                <a:gd name="T12" fmla="*/ 32 w 72"/>
                <a:gd name="T13" fmla="*/ 79 h 158"/>
                <a:gd name="T14" fmla="*/ 32 w 72"/>
                <a:gd name="T15" fmla="*/ 88 h 158"/>
                <a:gd name="T16" fmla="*/ 24 w 72"/>
                <a:gd name="T17" fmla="*/ 88 h 158"/>
                <a:gd name="T18" fmla="*/ 24 w 72"/>
                <a:gd name="T19" fmla="*/ 97 h 158"/>
                <a:gd name="T20" fmla="*/ 24 w 72"/>
                <a:gd name="T21" fmla="*/ 114 h 158"/>
                <a:gd name="T22" fmla="*/ 16 w 72"/>
                <a:gd name="T23" fmla="*/ 114 h 158"/>
                <a:gd name="T24" fmla="*/ 16 w 72"/>
                <a:gd name="T25" fmla="*/ 123 h 158"/>
                <a:gd name="T26" fmla="*/ 0 w 72"/>
                <a:gd name="T27" fmla="*/ 132 h 158"/>
                <a:gd name="T28" fmla="*/ 0 w 72"/>
                <a:gd name="T29" fmla="*/ 149 h 158"/>
                <a:gd name="T30" fmla="*/ 16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72" y="0"/>
                  </a:moveTo>
                  <a:lnTo>
                    <a:pt x="64" y="44"/>
                  </a:lnTo>
                  <a:lnTo>
                    <a:pt x="64" y="53"/>
                  </a:lnTo>
                  <a:lnTo>
                    <a:pt x="56" y="53"/>
                  </a:lnTo>
                  <a:lnTo>
                    <a:pt x="56" y="62"/>
                  </a:lnTo>
                  <a:lnTo>
                    <a:pt x="40" y="79"/>
                  </a:lnTo>
                  <a:lnTo>
                    <a:pt x="32" y="79"/>
                  </a:lnTo>
                  <a:lnTo>
                    <a:pt x="32" y="88"/>
                  </a:lnTo>
                  <a:lnTo>
                    <a:pt x="24" y="88"/>
                  </a:lnTo>
                  <a:lnTo>
                    <a:pt x="24" y="97"/>
                  </a:lnTo>
                  <a:lnTo>
                    <a:pt x="24" y="114"/>
                  </a:lnTo>
                  <a:lnTo>
                    <a:pt x="16" y="114"/>
                  </a:lnTo>
                  <a:lnTo>
                    <a:pt x="16" y="123"/>
                  </a:lnTo>
                  <a:lnTo>
                    <a:pt x="0" y="132"/>
                  </a:lnTo>
                  <a:lnTo>
                    <a:pt x="0" y="149"/>
                  </a:lnTo>
                  <a:lnTo>
                    <a:pt x="16"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20" name="Freeform 1291"/>
            <p:cNvSpPr>
              <a:spLocks/>
            </p:cNvSpPr>
            <p:nvPr/>
          </p:nvSpPr>
          <p:spPr bwMode="auto">
            <a:xfrm>
              <a:off x="1972" y="3226"/>
              <a:ext cx="96" cy="114"/>
            </a:xfrm>
            <a:custGeom>
              <a:avLst/>
              <a:gdLst>
                <a:gd name="T0" fmla="*/ 0 w 96"/>
                <a:gd name="T1" fmla="*/ 0 h 114"/>
                <a:gd name="T2" fmla="*/ 24 w 96"/>
                <a:gd name="T3" fmla="*/ 35 h 114"/>
                <a:gd name="T4" fmla="*/ 32 w 96"/>
                <a:gd name="T5" fmla="*/ 44 h 114"/>
                <a:gd name="T6" fmla="*/ 48 w 96"/>
                <a:gd name="T7" fmla="*/ 44 h 114"/>
                <a:gd name="T8" fmla="*/ 56 w 96"/>
                <a:gd name="T9" fmla="*/ 44 h 114"/>
                <a:gd name="T10" fmla="*/ 64 w 96"/>
                <a:gd name="T11" fmla="*/ 44 h 114"/>
                <a:gd name="T12" fmla="*/ 64 w 96"/>
                <a:gd name="T13" fmla="*/ 53 h 114"/>
                <a:gd name="T14" fmla="*/ 80 w 96"/>
                <a:gd name="T15" fmla="*/ 53 h 114"/>
                <a:gd name="T16" fmla="*/ 88 w 96"/>
                <a:gd name="T17" fmla="*/ 62 h 114"/>
                <a:gd name="T18" fmla="*/ 96 w 96"/>
                <a:gd name="T19" fmla="*/ 79 h 114"/>
                <a:gd name="T20" fmla="*/ 96 w 96"/>
                <a:gd name="T21" fmla="*/ 88 h 114"/>
                <a:gd name="T22" fmla="*/ 96 w 96"/>
                <a:gd name="T23" fmla="*/ 97 h 114"/>
                <a:gd name="T24" fmla="*/ 96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0" y="0"/>
                  </a:moveTo>
                  <a:lnTo>
                    <a:pt x="24" y="35"/>
                  </a:lnTo>
                  <a:lnTo>
                    <a:pt x="32" y="44"/>
                  </a:lnTo>
                  <a:lnTo>
                    <a:pt x="48" y="44"/>
                  </a:lnTo>
                  <a:lnTo>
                    <a:pt x="56" y="44"/>
                  </a:lnTo>
                  <a:lnTo>
                    <a:pt x="64" y="44"/>
                  </a:lnTo>
                  <a:lnTo>
                    <a:pt x="64" y="53"/>
                  </a:lnTo>
                  <a:lnTo>
                    <a:pt x="80" y="53"/>
                  </a:lnTo>
                  <a:lnTo>
                    <a:pt x="88" y="62"/>
                  </a:lnTo>
                  <a:lnTo>
                    <a:pt x="96" y="79"/>
                  </a:lnTo>
                  <a:lnTo>
                    <a:pt x="96" y="88"/>
                  </a:lnTo>
                  <a:lnTo>
                    <a:pt x="96" y="97"/>
                  </a:lnTo>
                  <a:lnTo>
                    <a:pt x="9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21" name="Freeform 1292"/>
            <p:cNvSpPr>
              <a:spLocks/>
            </p:cNvSpPr>
            <p:nvPr/>
          </p:nvSpPr>
          <p:spPr bwMode="auto">
            <a:xfrm>
              <a:off x="1988" y="3270"/>
              <a:ext cx="40" cy="132"/>
            </a:xfrm>
            <a:custGeom>
              <a:avLst/>
              <a:gdLst>
                <a:gd name="T0" fmla="*/ 40 w 40"/>
                <a:gd name="T1" fmla="*/ 0 h 132"/>
                <a:gd name="T2" fmla="*/ 40 w 40"/>
                <a:gd name="T3" fmla="*/ 9 h 132"/>
                <a:gd name="T4" fmla="*/ 40 w 40"/>
                <a:gd name="T5" fmla="*/ 18 h 132"/>
                <a:gd name="T6" fmla="*/ 40 w 40"/>
                <a:gd name="T7" fmla="*/ 35 h 132"/>
                <a:gd name="T8" fmla="*/ 40 w 40"/>
                <a:gd name="T9" fmla="*/ 44 h 132"/>
                <a:gd name="T10" fmla="*/ 32 w 40"/>
                <a:gd name="T11" fmla="*/ 53 h 132"/>
                <a:gd name="T12" fmla="*/ 16 w 40"/>
                <a:gd name="T13" fmla="*/ 70 h 132"/>
                <a:gd name="T14" fmla="*/ 16 w 40"/>
                <a:gd name="T15" fmla="*/ 79 h 132"/>
                <a:gd name="T16" fmla="*/ 8 w 40"/>
                <a:gd name="T17" fmla="*/ 88 h 132"/>
                <a:gd name="T18" fmla="*/ 8 w 40"/>
                <a:gd name="T19" fmla="*/ 105 h 132"/>
                <a:gd name="T20" fmla="*/ 0 w 40"/>
                <a:gd name="T21" fmla="*/ 105 h 132"/>
                <a:gd name="T22" fmla="*/ 0 w 40"/>
                <a:gd name="T23" fmla="*/ 114 h 132"/>
                <a:gd name="T24" fmla="*/ 0 w 40"/>
                <a:gd name="T25" fmla="*/ 123 h 132"/>
                <a:gd name="T26" fmla="*/ 0 w 40"/>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132"/>
                <a:gd name="T44" fmla="*/ 40 w 40"/>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132">
                  <a:moveTo>
                    <a:pt x="40" y="0"/>
                  </a:moveTo>
                  <a:lnTo>
                    <a:pt x="40" y="9"/>
                  </a:lnTo>
                  <a:lnTo>
                    <a:pt x="40" y="18"/>
                  </a:lnTo>
                  <a:lnTo>
                    <a:pt x="40" y="35"/>
                  </a:lnTo>
                  <a:lnTo>
                    <a:pt x="40" y="44"/>
                  </a:lnTo>
                  <a:lnTo>
                    <a:pt x="32" y="53"/>
                  </a:lnTo>
                  <a:lnTo>
                    <a:pt x="16" y="70"/>
                  </a:lnTo>
                  <a:lnTo>
                    <a:pt x="16" y="79"/>
                  </a:lnTo>
                  <a:lnTo>
                    <a:pt x="8" y="88"/>
                  </a:lnTo>
                  <a:lnTo>
                    <a:pt x="8" y="105"/>
                  </a:lnTo>
                  <a:lnTo>
                    <a:pt x="0" y="105"/>
                  </a:lnTo>
                  <a:lnTo>
                    <a:pt x="0" y="114"/>
                  </a:lnTo>
                  <a:lnTo>
                    <a:pt x="0" y="123"/>
                  </a:lnTo>
                  <a:lnTo>
                    <a:pt x="0"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22" name="Freeform 1293"/>
            <p:cNvSpPr>
              <a:spLocks/>
            </p:cNvSpPr>
            <p:nvPr/>
          </p:nvSpPr>
          <p:spPr bwMode="auto">
            <a:xfrm>
              <a:off x="1948" y="3305"/>
              <a:ext cx="40" cy="88"/>
            </a:xfrm>
            <a:custGeom>
              <a:avLst/>
              <a:gdLst>
                <a:gd name="T0" fmla="*/ 0 w 40"/>
                <a:gd name="T1" fmla="*/ 0 h 88"/>
                <a:gd name="T2" fmla="*/ 0 w 40"/>
                <a:gd name="T3" fmla="*/ 26 h 88"/>
                <a:gd name="T4" fmla="*/ 8 w 40"/>
                <a:gd name="T5" fmla="*/ 35 h 88"/>
                <a:gd name="T6" fmla="*/ 16 w 40"/>
                <a:gd name="T7" fmla="*/ 44 h 88"/>
                <a:gd name="T8" fmla="*/ 32 w 40"/>
                <a:gd name="T9" fmla="*/ 44 h 88"/>
                <a:gd name="T10" fmla="*/ 32 w 40"/>
                <a:gd name="T11" fmla="*/ 62 h 88"/>
                <a:gd name="T12" fmla="*/ 40 w 40"/>
                <a:gd name="T13" fmla="*/ 62 h 88"/>
                <a:gd name="T14" fmla="*/ 40 w 40"/>
                <a:gd name="T15" fmla="*/ 70 h 88"/>
                <a:gd name="T16" fmla="*/ 40 w 40"/>
                <a:gd name="T17" fmla="*/ 79 h 88"/>
                <a:gd name="T18" fmla="*/ 4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0" y="0"/>
                  </a:moveTo>
                  <a:lnTo>
                    <a:pt x="0" y="26"/>
                  </a:lnTo>
                  <a:lnTo>
                    <a:pt x="8" y="35"/>
                  </a:lnTo>
                  <a:lnTo>
                    <a:pt x="16" y="44"/>
                  </a:lnTo>
                  <a:lnTo>
                    <a:pt x="32" y="44"/>
                  </a:lnTo>
                  <a:lnTo>
                    <a:pt x="32" y="62"/>
                  </a:lnTo>
                  <a:lnTo>
                    <a:pt x="40" y="62"/>
                  </a:lnTo>
                  <a:lnTo>
                    <a:pt x="40" y="70"/>
                  </a:lnTo>
                  <a:lnTo>
                    <a:pt x="40" y="79"/>
                  </a:lnTo>
                  <a:lnTo>
                    <a:pt x="4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23" name="Freeform 1294"/>
            <p:cNvSpPr>
              <a:spLocks/>
            </p:cNvSpPr>
            <p:nvPr/>
          </p:nvSpPr>
          <p:spPr bwMode="auto">
            <a:xfrm>
              <a:off x="1900" y="3279"/>
              <a:ext cx="64" cy="140"/>
            </a:xfrm>
            <a:custGeom>
              <a:avLst/>
              <a:gdLst>
                <a:gd name="T0" fmla="*/ 0 w 64"/>
                <a:gd name="T1" fmla="*/ 0 h 140"/>
                <a:gd name="T2" fmla="*/ 16 w 64"/>
                <a:gd name="T3" fmla="*/ 61 h 140"/>
                <a:gd name="T4" fmla="*/ 24 w 64"/>
                <a:gd name="T5" fmla="*/ 70 h 140"/>
                <a:gd name="T6" fmla="*/ 32 w 64"/>
                <a:gd name="T7" fmla="*/ 79 h 140"/>
                <a:gd name="T8" fmla="*/ 32 w 64"/>
                <a:gd name="T9" fmla="*/ 105 h 140"/>
                <a:gd name="T10" fmla="*/ 40 w 64"/>
                <a:gd name="T11" fmla="*/ 114 h 140"/>
                <a:gd name="T12" fmla="*/ 40 w 64"/>
                <a:gd name="T13" fmla="*/ 123 h 140"/>
                <a:gd name="T14" fmla="*/ 56 w 64"/>
                <a:gd name="T15" fmla="*/ 123 h 140"/>
                <a:gd name="T16" fmla="*/ 64 w 64"/>
                <a:gd name="T17" fmla="*/ 123 h 140"/>
                <a:gd name="T18" fmla="*/ 64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0" y="0"/>
                  </a:moveTo>
                  <a:lnTo>
                    <a:pt x="16" y="61"/>
                  </a:lnTo>
                  <a:lnTo>
                    <a:pt x="24" y="70"/>
                  </a:lnTo>
                  <a:lnTo>
                    <a:pt x="32" y="79"/>
                  </a:lnTo>
                  <a:lnTo>
                    <a:pt x="32" y="105"/>
                  </a:lnTo>
                  <a:lnTo>
                    <a:pt x="40" y="114"/>
                  </a:lnTo>
                  <a:lnTo>
                    <a:pt x="40" y="123"/>
                  </a:lnTo>
                  <a:lnTo>
                    <a:pt x="56" y="123"/>
                  </a:lnTo>
                  <a:lnTo>
                    <a:pt x="64" y="123"/>
                  </a:lnTo>
                  <a:lnTo>
                    <a:pt x="64"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24" name="Freeform 1295"/>
            <p:cNvSpPr>
              <a:spLocks/>
            </p:cNvSpPr>
            <p:nvPr/>
          </p:nvSpPr>
          <p:spPr bwMode="auto">
            <a:xfrm>
              <a:off x="1852" y="3226"/>
              <a:ext cx="104" cy="193"/>
            </a:xfrm>
            <a:custGeom>
              <a:avLst/>
              <a:gdLst>
                <a:gd name="T0" fmla="*/ 104 w 104"/>
                <a:gd name="T1" fmla="*/ 0 h 193"/>
                <a:gd name="T2" fmla="*/ 80 w 104"/>
                <a:gd name="T3" fmla="*/ 18 h 193"/>
                <a:gd name="T4" fmla="*/ 72 w 104"/>
                <a:gd name="T5" fmla="*/ 35 h 193"/>
                <a:gd name="T6" fmla="*/ 64 w 104"/>
                <a:gd name="T7" fmla="*/ 44 h 193"/>
                <a:gd name="T8" fmla="*/ 64 w 104"/>
                <a:gd name="T9" fmla="*/ 53 h 193"/>
                <a:gd name="T10" fmla="*/ 48 w 104"/>
                <a:gd name="T11" fmla="*/ 53 h 193"/>
                <a:gd name="T12" fmla="*/ 48 w 104"/>
                <a:gd name="T13" fmla="*/ 62 h 193"/>
                <a:gd name="T14" fmla="*/ 40 w 104"/>
                <a:gd name="T15" fmla="*/ 62 h 193"/>
                <a:gd name="T16" fmla="*/ 32 w 104"/>
                <a:gd name="T17" fmla="*/ 79 h 193"/>
                <a:gd name="T18" fmla="*/ 32 w 104"/>
                <a:gd name="T19" fmla="*/ 88 h 193"/>
                <a:gd name="T20" fmla="*/ 16 w 104"/>
                <a:gd name="T21" fmla="*/ 88 h 193"/>
                <a:gd name="T22" fmla="*/ 16 w 104"/>
                <a:gd name="T23" fmla="*/ 97 h 193"/>
                <a:gd name="T24" fmla="*/ 8 w 104"/>
                <a:gd name="T25" fmla="*/ 97 h 193"/>
                <a:gd name="T26" fmla="*/ 8 w 104"/>
                <a:gd name="T27" fmla="*/ 114 h 193"/>
                <a:gd name="T28" fmla="*/ 8 w 104"/>
                <a:gd name="T29" fmla="*/ 123 h 193"/>
                <a:gd name="T30" fmla="*/ 0 w 104"/>
                <a:gd name="T31" fmla="*/ 132 h 193"/>
                <a:gd name="T32" fmla="*/ 0 w 104"/>
                <a:gd name="T33" fmla="*/ 149 h 193"/>
                <a:gd name="T34" fmla="*/ 0 w 104"/>
                <a:gd name="T35" fmla="*/ 158 h 193"/>
                <a:gd name="T36" fmla="*/ 0 w 104"/>
                <a:gd name="T37" fmla="*/ 167 h 193"/>
                <a:gd name="T38" fmla="*/ 0 w 104"/>
                <a:gd name="T39" fmla="*/ 176 h 193"/>
                <a:gd name="T40" fmla="*/ 0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104" y="0"/>
                  </a:moveTo>
                  <a:lnTo>
                    <a:pt x="80" y="18"/>
                  </a:lnTo>
                  <a:lnTo>
                    <a:pt x="72" y="35"/>
                  </a:lnTo>
                  <a:lnTo>
                    <a:pt x="64" y="44"/>
                  </a:lnTo>
                  <a:lnTo>
                    <a:pt x="64" y="53"/>
                  </a:lnTo>
                  <a:lnTo>
                    <a:pt x="48" y="53"/>
                  </a:lnTo>
                  <a:lnTo>
                    <a:pt x="48" y="62"/>
                  </a:lnTo>
                  <a:lnTo>
                    <a:pt x="40" y="62"/>
                  </a:lnTo>
                  <a:lnTo>
                    <a:pt x="32" y="79"/>
                  </a:lnTo>
                  <a:lnTo>
                    <a:pt x="32" y="88"/>
                  </a:lnTo>
                  <a:lnTo>
                    <a:pt x="16" y="88"/>
                  </a:lnTo>
                  <a:lnTo>
                    <a:pt x="16" y="97"/>
                  </a:lnTo>
                  <a:lnTo>
                    <a:pt x="8" y="97"/>
                  </a:lnTo>
                  <a:lnTo>
                    <a:pt x="8" y="114"/>
                  </a:lnTo>
                  <a:lnTo>
                    <a:pt x="8" y="123"/>
                  </a:lnTo>
                  <a:lnTo>
                    <a:pt x="0" y="132"/>
                  </a:lnTo>
                  <a:lnTo>
                    <a:pt x="0" y="149"/>
                  </a:lnTo>
                  <a:lnTo>
                    <a:pt x="0" y="158"/>
                  </a:lnTo>
                  <a:lnTo>
                    <a:pt x="0" y="167"/>
                  </a:lnTo>
                  <a:lnTo>
                    <a:pt x="0" y="176"/>
                  </a:lnTo>
                  <a:lnTo>
                    <a:pt x="0"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25" name="Freeform 1296"/>
            <p:cNvSpPr>
              <a:spLocks/>
            </p:cNvSpPr>
            <p:nvPr/>
          </p:nvSpPr>
          <p:spPr bwMode="auto">
            <a:xfrm>
              <a:off x="2044" y="3305"/>
              <a:ext cx="16" cy="106"/>
            </a:xfrm>
            <a:custGeom>
              <a:avLst/>
              <a:gdLst>
                <a:gd name="T0" fmla="*/ 8 w 16"/>
                <a:gd name="T1" fmla="*/ 0 h 106"/>
                <a:gd name="T2" fmla="*/ 8 w 16"/>
                <a:gd name="T3" fmla="*/ 9 h 106"/>
                <a:gd name="T4" fmla="*/ 8 w 16"/>
                <a:gd name="T5" fmla="*/ 26 h 106"/>
                <a:gd name="T6" fmla="*/ 8 w 16"/>
                <a:gd name="T7" fmla="*/ 35 h 106"/>
                <a:gd name="T8" fmla="*/ 0 w 16"/>
                <a:gd name="T9" fmla="*/ 35 h 106"/>
                <a:gd name="T10" fmla="*/ 0 w 16"/>
                <a:gd name="T11" fmla="*/ 44 h 106"/>
                <a:gd name="T12" fmla="*/ 0 w 16"/>
                <a:gd name="T13" fmla="*/ 62 h 106"/>
                <a:gd name="T14" fmla="*/ 8 w 16"/>
                <a:gd name="T15" fmla="*/ 70 h 106"/>
                <a:gd name="T16" fmla="*/ 8 w 16"/>
                <a:gd name="T17" fmla="*/ 79 h 106"/>
                <a:gd name="T18" fmla="*/ 16 w 16"/>
                <a:gd name="T19" fmla="*/ 88 h 106"/>
                <a:gd name="T20" fmla="*/ 16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0" y="35"/>
                  </a:lnTo>
                  <a:lnTo>
                    <a:pt x="0" y="44"/>
                  </a:lnTo>
                  <a:lnTo>
                    <a:pt x="0" y="62"/>
                  </a:lnTo>
                  <a:lnTo>
                    <a:pt x="8" y="70"/>
                  </a:lnTo>
                  <a:lnTo>
                    <a:pt x="8" y="79"/>
                  </a:lnTo>
                  <a:lnTo>
                    <a:pt x="16" y="88"/>
                  </a:lnTo>
                  <a:lnTo>
                    <a:pt x="16"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26" name="Freeform 1297"/>
            <p:cNvSpPr>
              <a:spLocks/>
            </p:cNvSpPr>
            <p:nvPr/>
          </p:nvSpPr>
          <p:spPr bwMode="auto">
            <a:xfrm>
              <a:off x="2020" y="3375"/>
              <a:ext cx="8" cy="62"/>
            </a:xfrm>
            <a:custGeom>
              <a:avLst/>
              <a:gdLst>
                <a:gd name="T0" fmla="*/ 8 w 8"/>
                <a:gd name="T1" fmla="*/ 0 h 62"/>
                <a:gd name="T2" fmla="*/ 0 w 8"/>
                <a:gd name="T3" fmla="*/ 9 h 62"/>
                <a:gd name="T4" fmla="*/ 0 w 8"/>
                <a:gd name="T5" fmla="*/ 18 h 62"/>
                <a:gd name="T6" fmla="*/ 0 w 8"/>
                <a:gd name="T7" fmla="*/ 27 h 62"/>
                <a:gd name="T8" fmla="*/ 0 w 8"/>
                <a:gd name="T9" fmla="*/ 44 h 62"/>
                <a:gd name="T10" fmla="*/ 0 w 8"/>
                <a:gd name="T11" fmla="*/ 53 h 62"/>
                <a:gd name="T12" fmla="*/ 0 w 8"/>
                <a:gd name="T13" fmla="*/ 62 h 62"/>
                <a:gd name="T14" fmla="*/ 0 60000 65536"/>
                <a:gd name="T15" fmla="*/ 0 60000 65536"/>
                <a:gd name="T16" fmla="*/ 0 60000 65536"/>
                <a:gd name="T17" fmla="*/ 0 60000 65536"/>
                <a:gd name="T18" fmla="*/ 0 60000 65536"/>
                <a:gd name="T19" fmla="*/ 0 60000 65536"/>
                <a:gd name="T20" fmla="*/ 0 60000 65536"/>
                <a:gd name="T21" fmla="*/ 0 w 8"/>
                <a:gd name="T22" fmla="*/ 0 h 62"/>
                <a:gd name="T23" fmla="*/ 8 w 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62">
                  <a:moveTo>
                    <a:pt x="8" y="0"/>
                  </a:moveTo>
                  <a:lnTo>
                    <a:pt x="0" y="9"/>
                  </a:lnTo>
                  <a:lnTo>
                    <a:pt x="0" y="18"/>
                  </a:lnTo>
                  <a:lnTo>
                    <a:pt x="0" y="27"/>
                  </a:lnTo>
                  <a:lnTo>
                    <a:pt x="0" y="44"/>
                  </a:lnTo>
                  <a:lnTo>
                    <a:pt x="0" y="53"/>
                  </a:lnTo>
                  <a:lnTo>
                    <a:pt x="0"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27" name="Freeform 1298"/>
            <p:cNvSpPr>
              <a:spLocks/>
            </p:cNvSpPr>
            <p:nvPr/>
          </p:nvSpPr>
          <p:spPr bwMode="auto">
            <a:xfrm>
              <a:off x="2060" y="3340"/>
              <a:ext cx="40" cy="79"/>
            </a:xfrm>
            <a:custGeom>
              <a:avLst/>
              <a:gdLst>
                <a:gd name="T0" fmla="*/ 8 w 40"/>
                <a:gd name="T1" fmla="*/ 0 h 79"/>
                <a:gd name="T2" fmla="*/ 0 w 40"/>
                <a:gd name="T3" fmla="*/ 9 h 79"/>
                <a:gd name="T4" fmla="*/ 8 w 40"/>
                <a:gd name="T5" fmla="*/ 18 h 79"/>
                <a:gd name="T6" fmla="*/ 8 w 40"/>
                <a:gd name="T7" fmla="*/ 35 h 79"/>
                <a:gd name="T8" fmla="*/ 24 w 40"/>
                <a:gd name="T9" fmla="*/ 35 h 79"/>
                <a:gd name="T10" fmla="*/ 32 w 40"/>
                <a:gd name="T11" fmla="*/ 44 h 79"/>
                <a:gd name="T12" fmla="*/ 40 w 40"/>
                <a:gd name="T13" fmla="*/ 53 h 79"/>
                <a:gd name="T14" fmla="*/ 40 w 40"/>
                <a:gd name="T15" fmla="*/ 62 h 79"/>
                <a:gd name="T16" fmla="*/ 4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8" y="0"/>
                  </a:moveTo>
                  <a:lnTo>
                    <a:pt x="0" y="9"/>
                  </a:lnTo>
                  <a:lnTo>
                    <a:pt x="8" y="18"/>
                  </a:lnTo>
                  <a:lnTo>
                    <a:pt x="8" y="35"/>
                  </a:lnTo>
                  <a:lnTo>
                    <a:pt x="24" y="35"/>
                  </a:lnTo>
                  <a:lnTo>
                    <a:pt x="32" y="44"/>
                  </a:lnTo>
                  <a:lnTo>
                    <a:pt x="40" y="53"/>
                  </a:lnTo>
                  <a:lnTo>
                    <a:pt x="40" y="62"/>
                  </a:lnTo>
                  <a:lnTo>
                    <a:pt x="4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28" name="Freeform 1299"/>
            <p:cNvSpPr>
              <a:spLocks/>
            </p:cNvSpPr>
            <p:nvPr/>
          </p:nvSpPr>
          <p:spPr bwMode="auto">
            <a:xfrm>
              <a:off x="2060" y="3288"/>
              <a:ext cx="64" cy="70"/>
            </a:xfrm>
            <a:custGeom>
              <a:avLst/>
              <a:gdLst>
                <a:gd name="T0" fmla="*/ 0 w 64"/>
                <a:gd name="T1" fmla="*/ 0 h 70"/>
                <a:gd name="T2" fmla="*/ 8 w 64"/>
                <a:gd name="T3" fmla="*/ 0 h 70"/>
                <a:gd name="T4" fmla="*/ 24 w 64"/>
                <a:gd name="T5" fmla="*/ 0 h 70"/>
                <a:gd name="T6" fmla="*/ 32 w 64"/>
                <a:gd name="T7" fmla="*/ 17 h 70"/>
                <a:gd name="T8" fmla="*/ 40 w 64"/>
                <a:gd name="T9" fmla="*/ 17 h 70"/>
                <a:gd name="T10" fmla="*/ 40 w 64"/>
                <a:gd name="T11" fmla="*/ 26 h 70"/>
                <a:gd name="T12" fmla="*/ 56 w 64"/>
                <a:gd name="T13" fmla="*/ 26 h 70"/>
                <a:gd name="T14" fmla="*/ 56 w 64"/>
                <a:gd name="T15" fmla="*/ 35 h 70"/>
                <a:gd name="T16" fmla="*/ 56 w 64"/>
                <a:gd name="T17" fmla="*/ 52 h 70"/>
                <a:gd name="T18" fmla="*/ 64 w 64"/>
                <a:gd name="T19" fmla="*/ 61 h 70"/>
                <a:gd name="T20" fmla="*/ 64 w 64"/>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70"/>
                <a:gd name="T35" fmla="*/ 64 w 64"/>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70">
                  <a:moveTo>
                    <a:pt x="0" y="0"/>
                  </a:moveTo>
                  <a:lnTo>
                    <a:pt x="8" y="0"/>
                  </a:lnTo>
                  <a:lnTo>
                    <a:pt x="24" y="0"/>
                  </a:lnTo>
                  <a:lnTo>
                    <a:pt x="32" y="17"/>
                  </a:lnTo>
                  <a:lnTo>
                    <a:pt x="40" y="17"/>
                  </a:lnTo>
                  <a:lnTo>
                    <a:pt x="40" y="26"/>
                  </a:lnTo>
                  <a:lnTo>
                    <a:pt x="56" y="26"/>
                  </a:lnTo>
                  <a:lnTo>
                    <a:pt x="56" y="35"/>
                  </a:lnTo>
                  <a:lnTo>
                    <a:pt x="56" y="52"/>
                  </a:lnTo>
                  <a:lnTo>
                    <a:pt x="64" y="61"/>
                  </a:lnTo>
                  <a:lnTo>
                    <a:pt x="64"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29" name="Freeform 1300"/>
            <p:cNvSpPr>
              <a:spLocks/>
            </p:cNvSpPr>
            <p:nvPr/>
          </p:nvSpPr>
          <p:spPr bwMode="auto">
            <a:xfrm>
              <a:off x="1788" y="3331"/>
              <a:ext cx="72" cy="80"/>
            </a:xfrm>
            <a:custGeom>
              <a:avLst/>
              <a:gdLst>
                <a:gd name="T0" fmla="*/ 72 w 72"/>
                <a:gd name="T1" fmla="*/ 0 h 80"/>
                <a:gd name="T2" fmla="*/ 72 w 72"/>
                <a:gd name="T3" fmla="*/ 9 h 80"/>
                <a:gd name="T4" fmla="*/ 64 w 72"/>
                <a:gd name="T5" fmla="*/ 9 h 80"/>
                <a:gd name="T6" fmla="*/ 56 w 72"/>
                <a:gd name="T7" fmla="*/ 9 h 80"/>
                <a:gd name="T8" fmla="*/ 40 w 72"/>
                <a:gd name="T9" fmla="*/ 18 h 80"/>
                <a:gd name="T10" fmla="*/ 32 w 72"/>
                <a:gd name="T11" fmla="*/ 36 h 80"/>
                <a:gd name="T12" fmla="*/ 24 w 72"/>
                <a:gd name="T13" fmla="*/ 44 h 80"/>
                <a:gd name="T14" fmla="*/ 8 w 72"/>
                <a:gd name="T15" fmla="*/ 53 h 80"/>
                <a:gd name="T16" fmla="*/ 8 w 72"/>
                <a:gd name="T17" fmla="*/ 62 h 80"/>
                <a:gd name="T18" fmla="*/ 8 w 72"/>
                <a:gd name="T19" fmla="*/ 80 h 80"/>
                <a:gd name="T20" fmla="*/ 0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72" y="0"/>
                  </a:moveTo>
                  <a:lnTo>
                    <a:pt x="72" y="9"/>
                  </a:lnTo>
                  <a:lnTo>
                    <a:pt x="64" y="9"/>
                  </a:lnTo>
                  <a:lnTo>
                    <a:pt x="56" y="9"/>
                  </a:lnTo>
                  <a:lnTo>
                    <a:pt x="40" y="18"/>
                  </a:lnTo>
                  <a:lnTo>
                    <a:pt x="32" y="36"/>
                  </a:lnTo>
                  <a:lnTo>
                    <a:pt x="24" y="44"/>
                  </a:lnTo>
                  <a:lnTo>
                    <a:pt x="8" y="53"/>
                  </a:lnTo>
                  <a:lnTo>
                    <a:pt x="8" y="62"/>
                  </a:lnTo>
                  <a:lnTo>
                    <a:pt x="8" y="80"/>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30" name="Freeform 1301"/>
            <p:cNvSpPr>
              <a:spLocks/>
            </p:cNvSpPr>
            <p:nvPr/>
          </p:nvSpPr>
          <p:spPr bwMode="auto">
            <a:xfrm>
              <a:off x="1860" y="3323"/>
              <a:ext cx="40" cy="105"/>
            </a:xfrm>
            <a:custGeom>
              <a:avLst/>
              <a:gdLst>
                <a:gd name="T0" fmla="*/ 0 w 40"/>
                <a:gd name="T1" fmla="*/ 0 h 105"/>
                <a:gd name="T2" fmla="*/ 8 w 40"/>
                <a:gd name="T3" fmla="*/ 17 h 105"/>
                <a:gd name="T4" fmla="*/ 8 w 40"/>
                <a:gd name="T5" fmla="*/ 26 h 105"/>
                <a:gd name="T6" fmla="*/ 8 w 40"/>
                <a:gd name="T7" fmla="*/ 35 h 105"/>
                <a:gd name="T8" fmla="*/ 24 w 40"/>
                <a:gd name="T9" fmla="*/ 35 h 105"/>
                <a:gd name="T10" fmla="*/ 24 w 40"/>
                <a:gd name="T11" fmla="*/ 52 h 105"/>
                <a:gd name="T12" fmla="*/ 32 w 40"/>
                <a:gd name="T13" fmla="*/ 61 h 105"/>
                <a:gd name="T14" fmla="*/ 40 w 40"/>
                <a:gd name="T15" fmla="*/ 70 h 105"/>
                <a:gd name="T16" fmla="*/ 40 w 40"/>
                <a:gd name="T17" fmla="*/ 79 h 105"/>
                <a:gd name="T18" fmla="*/ 40 w 40"/>
                <a:gd name="T19" fmla="*/ 96 h 105"/>
                <a:gd name="T20" fmla="*/ 4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0" y="0"/>
                  </a:moveTo>
                  <a:lnTo>
                    <a:pt x="8" y="17"/>
                  </a:lnTo>
                  <a:lnTo>
                    <a:pt x="8" y="26"/>
                  </a:lnTo>
                  <a:lnTo>
                    <a:pt x="8" y="35"/>
                  </a:lnTo>
                  <a:lnTo>
                    <a:pt x="24" y="35"/>
                  </a:lnTo>
                  <a:lnTo>
                    <a:pt x="24" y="52"/>
                  </a:lnTo>
                  <a:lnTo>
                    <a:pt x="32" y="61"/>
                  </a:lnTo>
                  <a:lnTo>
                    <a:pt x="40" y="70"/>
                  </a:lnTo>
                  <a:lnTo>
                    <a:pt x="40" y="79"/>
                  </a:lnTo>
                  <a:lnTo>
                    <a:pt x="40" y="96"/>
                  </a:lnTo>
                  <a:lnTo>
                    <a:pt x="4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31" name="Freeform 1302"/>
            <p:cNvSpPr>
              <a:spLocks/>
            </p:cNvSpPr>
            <p:nvPr/>
          </p:nvSpPr>
          <p:spPr bwMode="auto">
            <a:xfrm>
              <a:off x="1796" y="3411"/>
              <a:ext cx="48" cy="70"/>
            </a:xfrm>
            <a:custGeom>
              <a:avLst/>
              <a:gdLst>
                <a:gd name="T0" fmla="*/ 48 w 48"/>
                <a:gd name="T1" fmla="*/ 0 h 70"/>
                <a:gd name="T2" fmla="*/ 48 w 48"/>
                <a:gd name="T3" fmla="*/ 8 h 70"/>
                <a:gd name="T4" fmla="*/ 32 w 48"/>
                <a:gd name="T5" fmla="*/ 8 h 70"/>
                <a:gd name="T6" fmla="*/ 24 w 48"/>
                <a:gd name="T7" fmla="*/ 17 h 70"/>
                <a:gd name="T8" fmla="*/ 16 w 48"/>
                <a:gd name="T9" fmla="*/ 17 h 70"/>
                <a:gd name="T10" fmla="*/ 16 w 48"/>
                <a:gd name="T11" fmla="*/ 35 h 70"/>
                <a:gd name="T12" fmla="*/ 0 w 48"/>
                <a:gd name="T13" fmla="*/ 44 h 70"/>
                <a:gd name="T14" fmla="*/ 0 w 48"/>
                <a:gd name="T15" fmla="*/ 52 h 70"/>
                <a:gd name="T16" fmla="*/ 0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48" y="0"/>
                  </a:moveTo>
                  <a:lnTo>
                    <a:pt x="48" y="8"/>
                  </a:lnTo>
                  <a:lnTo>
                    <a:pt x="32" y="8"/>
                  </a:lnTo>
                  <a:lnTo>
                    <a:pt x="24" y="17"/>
                  </a:lnTo>
                  <a:lnTo>
                    <a:pt x="16" y="17"/>
                  </a:lnTo>
                  <a:lnTo>
                    <a:pt x="16" y="35"/>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32" name="Freeform 1303"/>
            <p:cNvSpPr>
              <a:spLocks/>
            </p:cNvSpPr>
            <p:nvPr/>
          </p:nvSpPr>
          <p:spPr bwMode="auto">
            <a:xfrm>
              <a:off x="1908" y="3419"/>
              <a:ext cx="24" cy="71"/>
            </a:xfrm>
            <a:custGeom>
              <a:avLst/>
              <a:gdLst>
                <a:gd name="T0" fmla="*/ 24 w 24"/>
                <a:gd name="T1" fmla="*/ 0 h 71"/>
                <a:gd name="T2" fmla="*/ 24 w 24"/>
                <a:gd name="T3" fmla="*/ 9 h 71"/>
                <a:gd name="T4" fmla="*/ 16 w 24"/>
                <a:gd name="T5" fmla="*/ 27 h 71"/>
                <a:gd name="T6" fmla="*/ 8 w 24"/>
                <a:gd name="T7" fmla="*/ 36 h 71"/>
                <a:gd name="T8" fmla="*/ 8 w 24"/>
                <a:gd name="T9" fmla="*/ 44 h 71"/>
                <a:gd name="T10" fmla="*/ 8 w 24"/>
                <a:gd name="T11" fmla="*/ 62 h 71"/>
                <a:gd name="T12" fmla="*/ 0 w 24"/>
                <a:gd name="T13" fmla="*/ 62 h 71"/>
                <a:gd name="T14" fmla="*/ 0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24" y="0"/>
                  </a:moveTo>
                  <a:lnTo>
                    <a:pt x="24" y="9"/>
                  </a:lnTo>
                  <a:lnTo>
                    <a:pt x="16" y="27"/>
                  </a:lnTo>
                  <a:lnTo>
                    <a:pt x="8" y="36"/>
                  </a:lnTo>
                  <a:lnTo>
                    <a:pt x="8" y="44"/>
                  </a:lnTo>
                  <a:lnTo>
                    <a:pt x="8" y="62"/>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33" name="Freeform 1304"/>
            <p:cNvSpPr>
              <a:spLocks/>
            </p:cNvSpPr>
            <p:nvPr/>
          </p:nvSpPr>
          <p:spPr bwMode="auto">
            <a:xfrm>
              <a:off x="2012" y="3419"/>
              <a:ext cx="48" cy="71"/>
            </a:xfrm>
            <a:custGeom>
              <a:avLst/>
              <a:gdLst>
                <a:gd name="T0" fmla="*/ 0 w 48"/>
                <a:gd name="T1" fmla="*/ 0 h 71"/>
                <a:gd name="T2" fmla="*/ 8 w 48"/>
                <a:gd name="T3" fmla="*/ 9 h 71"/>
                <a:gd name="T4" fmla="*/ 16 w 48"/>
                <a:gd name="T5" fmla="*/ 27 h 71"/>
                <a:gd name="T6" fmla="*/ 32 w 48"/>
                <a:gd name="T7" fmla="*/ 36 h 71"/>
                <a:gd name="T8" fmla="*/ 40 w 48"/>
                <a:gd name="T9" fmla="*/ 44 h 71"/>
                <a:gd name="T10" fmla="*/ 48 w 48"/>
                <a:gd name="T11" fmla="*/ 44 h 71"/>
                <a:gd name="T12" fmla="*/ 48 w 48"/>
                <a:gd name="T13" fmla="*/ 62 h 71"/>
                <a:gd name="T14" fmla="*/ 48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0" y="0"/>
                  </a:moveTo>
                  <a:lnTo>
                    <a:pt x="8" y="9"/>
                  </a:lnTo>
                  <a:lnTo>
                    <a:pt x="16" y="27"/>
                  </a:lnTo>
                  <a:lnTo>
                    <a:pt x="32" y="36"/>
                  </a:lnTo>
                  <a:lnTo>
                    <a:pt x="40" y="44"/>
                  </a:lnTo>
                  <a:lnTo>
                    <a:pt x="48" y="44"/>
                  </a:lnTo>
                  <a:lnTo>
                    <a:pt x="48" y="62"/>
                  </a:lnTo>
                  <a:lnTo>
                    <a:pt x="48"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34" name="Freeform 1305"/>
            <p:cNvSpPr>
              <a:spLocks/>
            </p:cNvSpPr>
            <p:nvPr/>
          </p:nvSpPr>
          <p:spPr bwMode="auto">
            <a:xfrm>
              <a:off x="1980" y="3367"/>
              <a:ext cx="72" cy="123"/>
            </a:xfrm>
            <a:custGeom>
              <a:avLst/>
              <a:gdLst>
                <a:gd name="T0" fmla="*/ 64 w 72"/>
                <a:gd name="T1" fmla="*/ 0 h 123"/>
                <a:gd name="T2" fmla="*/ 72 w 72"/>
                <a:gd name="T3" fmla="*/ 8 h 123"/>
                <a:gd name="T4" fmla="*/ 64 w 72"/>
                <a:gd name="T5" fmla="*/ 17 h 123"/>
                <a:gd name="T6" fmla="*/ 64 w 72"/>
                <a:gd name="T7" fmla="*/ 26 h 123"/>
                <a:gd name="T8" fmla="*/ 48 w 72"/>
                <a:gd name="T9" fmla="*/ 44 h 123"/>
                <a:gd name="T10" fmla="*/ 40 w 72"/>
                <a:gd name="T11" fmla="*/ 52 h 123"/>
                <a:gd name="T12" fmla="*/ 32 w 72"/>
                <a:gd name="T13" fmla="*/ 61 h 123"/>
                <a:gd name="T14" fmla="*/ 16 w 72"/>
                <a:gd name="T15" fmla="*/ 79 h 123"/>
                <a:gd name="T16" fmla="*/ 8 w 72"/>
                <a:gd name="T17" fmla="*/ 88 h 123"/>
                <a:gd name="T18" fmla="*/ 0 w 72"/>
                <a:gd name="T19" fmla="*/ 96 h 123"/>
                <a:gd name="T20" fmla="*/ 0 w 72"/>
                <a:gd name="T21" fmla="*/ 114 h 123"/>
                <a:gd name="T22" fmla="*/ 0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64" y="0"/>
                  </a:moveTo>
                  <a:lnTo>
                    <a:pt x="72" y="8"/>
                  </a:lnTo>
                  <a:lnTo>
                    <a:pt x="64" y="17"/>
                  </a:lnTo>
                  <a:lnTo>
                    <a:pt x="64" y="26"/>
                  </a:lnTo>
                  <a:lnTo>
                    <a:pt x="48" y="44"/>
                  </a:lnTo>
                  <a:lnTo>
                    <a:pt x="40" y="52"/>
                  </a:lnTo>
                  <a:lnTo>
                    <a:pt x="32" y="61"/>
                  </a:lnTo>
                  <a:lnTo>
                    <a:pt x="16" y="79"/>
                  </a:lnTo>
                  <a:lnTo>
                    <a:pt x="8" y="88"/>
                  </a:lnTo>
                  <a:lnTo>
                    <a:pt x="0" y="96"/>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35" name="Freeform 1306"/>
            <p:cNvSpPr>
              <a:spLocks/>
            </p:cNvSpPr>
            <p:nvPr/>
          </p:nvSpPr>
          <p:spPr bwMode="auto">
            <a:xfrm>
              <a:off x="2092" y="3331"/>
              <a:ext cx="16" cy="115"/>
            </a:xfrm>
            <a:custGeom>
              <a:avLst/>
              <a:gdLst>
                <a:gd name="T0" fmla="*/ 16 w 16"/>
                <a:gd name="T1" fmla="*/ 0 h 115"/>
                <a:gd name="T2" fmla="*/ 0 w 16"/>
                <a:gd name="T3" fmla="*/ 18 h 115"/>
                <a:gd name="T4" fmla="*/ 0 w 16"/>
                <a:gd name="T5" fmla="*/ 36 h 115"/>
                <a:gd name="T6" fmla="*/ 0 w 16"/>
                <a:gd name="T7" fmla="*/ 44 h 115"/>
                <a:gd name="T8" fmla="*/ 0 w 16"/>
                <a:gd name="T9" fmla="*/ 53 h 115"/>
                <a:gd name="T10" fmla="*/ 16 w 16"/>
                <a:gd name="T11" fmla="*/ 62 h 115"/>
                <a:gd name="T12" fmla="*/ 16 w 16"/>
                <a:gd name="T13" fmla="*/ 80 h 115"/>
                <a:gd name="T14" fmla="*/ 16 w 16"/>
                <a:gd name="T15" fmla="*/ 88 h 115"/>
                <a:gd name="T16" fmla="*/ 16 w 16"/>
                <a:gd name="T17" fmla="*/ 97 h 115"/>
                <a:gd name="T18" fmla="*/ 16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16" y="0"/>
                  </a:moveTo>
                  <a:lnTo>
                    <a:pt x="0" y="18"/>
                  </a:lnTo>
                  <a:lnTo>
                    <a:pt x="0" y="36"/>
                  </a:lnTo>
                  <a:lnTo>
                    <a:pt x="0" y="44"/>
                  </a:lnTo>
                  <a:lnTo>
                    <a:pt x="0" y="53"/>
                  </a:lnTo>
                  <a:lnTo>
                    <a:pt x="16" y="62"/>
                  </a:lnTo>
                  <a:lnTo>
                    <a:pt x="16" y="80"/>
                  </a:lnTo>
                  <a:lnTo>
                    <a:pt x="16" y="88"/>
                  </a:lnTo>
                  <a:lnTo>
                    <a:pt x="16" y="97"/>
                  </a:lnTo>
                  <a:lnTo>
                    <a:pt x="1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36" name="Freeform 1307"/>
            <p:cNvSpPr>
              <a:spLocks/>
            </p:cNvSpPr>
            <p:nvPr/>
          </p:nvSpPr>
          <p:spPr bwMode="auto">
            <a:xfrm>
              <a:off x="2076" y="3393"/>
              <a:ext cx="8" cy="97"/>
            </a:xfrm>
            <a:custGeom>
              <a:avLst/>
              <a:gdLst>
                <a:gd name="T0" fmla="*/ 8 w 8"/>
                <a:gd name="T1" fmla="*/ 0 h 97"/>
                <a:gd name="T2" fmla="*/ 8 w 8"/>
                <a:gd name="T3" fmla="*/ 18 h 97"/>
                <a:gd name="T4" fmla="*/ 0 w 8"/>
                <a:gd name="T5" fmla="*/ 26 h 97"/>
                <a:gd name="T6" fmla="*/ 0 w 8"/>
                <a:gd name="T7" fmla="*/ 35 h 97"/>
                <a:gd name="T8" fmla="*/ 0 w 8"/>
                <a:gd name="T9" fmla="*/ 53 h 97"/>
                <a:gd name="T10" fmla="*/ 0 w 8"/>
                <a:gd name="T11" fmla="*/ 62 h 97"/>
                <a:gd name="T12" fmla="*/ 0 w 8"/>
                <a:gd name="T13" fmla="*/ 70 h 97"/>
                <a:gd name="T14" fmla="*/ 0 w 8"/>
                <a:gd name="T15" fmla="*/ 88 h 97"/>
                <a:gd name="T16" fmla="*/ 8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8" y="0"/>
                  </a:moveTo>
                  <a:lnTo>
                    <a:pt x="8" y="18"/>
                  </a:lnTo>
                  <a:lnTo>
                    <a:pt x="0" y="26"/>
                  </a:lnTo>
                  <a:lnTo>
                    <a:pt x="0" y="35"/>
                  </a:lnTo>
                  <a:lnTo>
                    <a:pt x="0" y="53"/>
                  </a:lnTo>
                  <a:lnTo>
                    <a:pt x="0" y="62"/>
                  </a:lnTo>
                  <a:lnTo>
                    <a:pt x="0" y="70"/>
                  </a:lnTo>
                  <a:lnTo>
                    <a:pt x="0" y="88"/>
                  </a:lnTo>
                  <a:lnTo>
                    <a:pt x="8"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37" name="Freeform 1308"/>
            <p:cNvSpPr>
              <a:spLocks/>
            </p:cNvSpPr>
            <p:nvPr/>
          </p:nvSpPr>
          <p:spPr bwMode="auto">
            <a:xfrm>
              <a:off x="2108" y="3411"/>
              <a:ext cx="40" cy="70"/>
            </a:xfrm>
            <a:custGeom>
              <a:avLst/>
              <a:gdLst>
                <a:gd name="T0" fmla="*/ 0 w 40"/>
                <a:gd name="T1" fmla="*/ 0 h 70"/>
                <a:gd name="T2" fmla="*/ 8 w 40"/>
                <a:gd name="T3" fmla="*/ 8 h 70"/>
                <a:gd name="T4" fmla="*/ 8 w 40"/>
                <a:gd name="T5" fmla="*/ 17 h 70"/>
                <a:gd name="T6" fmla="*/ 16 w 40"/>
                <a:gd name="T7" fmla="*/ 35 h 70"/>
                <a:gd name="T8" fmla="*/ 24 w 40"/>
                <a:gd name="T9" fmla="*/ 35 h 70"/>
                <a:gd name="T10" fmla="*/ 24 w 40"/>
                <a:gd name="T11" fmla="*/ 44 h 70"/>
                <a:gd name="T12" fmla="*/ 40 w 40"/>
                <a:gd name="T13" fmla="*/ 44 h 70"/>
                <a:gd name="T14" fmla="*/ 40 w 40"/>
                <a:gd name="T15" fmla="*/ 52 h 70"/>
                <a:gd name="T16" fmla="*/ 4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0" y="0"/>
                  </a:moveTo>
                  <a:lnTo>
                    <a:pt x="8" y="8"/>
                  </a:lnTo>
                  <a:lnTo>
                    <a:pt x="8" y="17"/>
                  </a:lnTo>
                  <a:lnTo>
                    <a:pt x="16" y="35"/>
                  </a:lnTo>
                  <a:lnTo>
                    <a:pt x="24" y="35"/>
                  </a:lnTo>
                  <a:lnTo>
                    <a:pt x="24" y="44"/>
                  </a:lnTo>
                  <a:lnTo>
                    <a:pt x="40" y="44"/>
                  </a:lnTo>
                  <a:lnTo>
                    <a:pt x="40" y="52"/>
                  </a:lnTo>
                  <a:lnTo>
                    <a:pt x="4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38" name="Freeform 1309"/>
            <p:cNvSpPr>
              <a:spLocks/>
            </p:cNvSpPr>
            <p:nvPr/>
          </p:nvSpPr>
          <p:spPr bwMode="auto">
            <a:xfrm>
              <a:off x="1924" y="3419"/>
              <a:ext cx="56" cy="115"/>
            </a:xfrm>
            <a:custGeom>
              <a:avLst/>
              <a:gdLst>
                <a:gd name="T0" fmla="*/ 56 w 56"/>
                <a:gd name="T1" fmla="*/ 0 h 115"/>
                <a:gd name="T2" fmla="*/ 32 w 56"/>
                <a:gd name="T3" fmla="*/ 27 h 115"/>
                <a:gd name="T4" fmla="*/ 24 w 56"/>
                <a:gd name="T5" fmla="*/ 36 h 115"/>
                <a:gd name="T6" fmla="*/ 24 w 56"/>
                <a:gd name="T7" fmla="*/ 44 h 115"/>
                <a:gd name="T8" fmla="*/ 24 w 56"/>
                <a:gd name="T9" fmla="*/ 62 h 115"/>
                <a:gd name="T10" fmla="*/ 8 w 56"/>
                <a:gd name="T11" fmla="*/ 71 h 115"/>
                <a:gd name="T12" fmla="*/ 8 w 56"/>
                <a:gd name="T13" fmla="*/ 79 h 115"/>
                <a:gd name="T14" fmla="*/ 8 w 56"/>
                <a:gd name="T15" fmla="*/ 88 h 115"/>
                <a:gd name="T16" fmla="*/ 0 w 56"/>
                <a:gd name="T17" fmla="*/ 106 h 115"/>
                <a:gd name="T18" fmla="*/ 0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56" y="0"/>
                  </a:moveTo>
                  <a:lnTo>
                    <a:pt x="32" y="27"/>
                  </a:lnTo>
                  <a:lnTo>
                    <a:pt x="24" y="36"/>
                  </a:lnTo>
                  <a:lnTo>
                    <a:pt x="24" y="44"/>
                  </a:lnTo>
                  <a:lnTo>
                    <a:pt x="24" y="62"/>
                  </a:lnTo>
                  <a:lnTo>
                    <a:pt x="8" y="71"/>
                  </a:lnTo>
                  <a:lnTo>
                    <a:pt x="8" y="79"/>
                  </a:lnTo>
                  <a:lnTo>
                    <a:pt x="8" y="88"/>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39" name="Freeform 1310"/>
            <p:cNvSpPr>
              <a:spLocks/>
            </p:cNvSpPr>
            <p:nvPr/>
          </p:nvSpPr>
          <p:spPr bwMode="auto">
            <a:xfrm>
              <a:off x="1796" y="3455"/>
              <a:ext cx="48" cy="79"/>
            </a:xfrm>
            <a:custGeom>
              <a:avLst/>
              <a:gdLst>
                <a:gd name="T0" fmla="*/ 0 w 48"/>
                <a:gd name="T1" fmla="*/ 0 h 79"/>
                <a:gd name="T2" fmla="*/ 16 w 48"/>
                <a:gd name="T3" fmla="*/ 8 h 79"/>
                <a:gd name="T4" fmla="*/ 24 w 48"/>
                <a:gd name="T5" fmla="*/ 26 h 79"/>
                <a:gd name="T6" fmla="*/ 32 w 48"/>
                <a:gd name="T7" fmla="*/ 35 h 79"/>
                <a:gd name="T8" fmla="*/ 48 w 48"/>
                <a:gd name="T9" fmla="*/ 35 h 79"/>
                <a:gd name="T10" fmla="*/ 48 w 48"/>
                <a:gd name="T11" fmla="*/ 43 h 79"/>
                <a:gd name="T12" fmla="*/ 48 w 48"/>
                <a:gd name="T13" fmla="*/ 52 h 79"/>
                <a:gd name="T14" fmla="*/ 48 w 48"/>
                <a:gd name="T15" fmla="*/ 70 h 79"/>
                <a:gd name="T16" fmla="*/ 48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0" y="0"/>
                  </a:moveTo>
                  <a:lnTo>
                    <a:pt x="16" y="8"/>
                  </a:lnTo>
                  <a:lnTo>
                    <a:pt x="24" y="26"/>
                  </a:lnTo>
                  <a:lnTo>
                    <a:pt x="32" y="35"/>
                  </a:lnTo>
                  <a:lnTo>
                    <a:pt x="48" y="35"/>
                  </a:lnTo>
                  <a:lnTo>
                    <a:pt x="48" y="43"/>
                  </a:lnTo>
                  <a:lnTo>
                    <a:pt x="48" y="52"/>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40" name="Freeform 1311"/>
            <p:cNvSpPr>
              <a:spLocks/>
            </p:cNvSpPr>
            <p:nvPr/>
          </p:nvSpPr>
          <p:spPr bwMode="auto">
            <a:xfrm>
              <a:off x="1948" y="3481"/>
              <a:ext cx="48" cy="79"/>
            </a:xfrm>
            <a:custGeom>
              <a:avLst/>
              <a:gdLst>
                <a:gd name="T0" fmla="*/ 0 w 48"/>
                <a:gd name="T1" fmla="*/ 0 h 79"/>
                <a:gd name="T2" fmla="*/ 0 w 48"/>
                <a:gd name="T3" fmla="*/ 9 h 79"/>
                <a:gd name="T4" fmla="*/ 8 w 48"/>
                <a:gd name="T5" fmla="*/ 9 h 79"/>
                <a:gd name="T6" fmla="*/ 8 w 48"/>
                <a:gd name="T7" fmla="*/ 17 h 79"/>
                <a:gd name="T8" fmla="*/ 16 w 48"/>
                <a:gd name="T9" fmla="*/ 17 h 79"/>
                <a:gd name="T10" fmla="*/ 16 w 48"/>
                <a:gd name="T11" fmla="*/ 26 h 79"/>
                <a:gd name="T12" fmla="*/ 32 w 48"/>
                <a:gd name="T13" fmla="*/ 26 h 79"/>
                <a:gd name="T14" fmla="*/ 32 w 48"/>
                <a:gd name="T15" fmla="*/ 44 h 79"/>
                <a:gd name="T16" fmla="*/ 40 w 48"/>
                <a:gd name="T17" fmla="*/ 44 h 79"/>
                <a:gd name="T18" fmla="*/ 40 w 48"/>
                <a:gd name="T19" fmla="*/ 53 h 79"/>
                <a:gd name="T20" fmla="*/ 48 w 48"/>
                <a:gd name="T21" fmla="*/ 61 h 79"/>
                <a:gd name="T22" fmla="*/ 40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0" y="0"/>
                  </a:moveTo>
                  <a:lnTo>
                    <a:pt x="0" y="9"/>
                  </a:lnTo>
                  <a:lnTo>
                    <a:pt x="8" y="9"/>
                  </a:lnTo>
                  <a:lnTo>
                    <a:pt x="8" y="17"/>
                  </a:lnTo>
                  <a:lnTo>
                    <a:pt x="16" y="17"/>
                  </a:lnTo>
                  <a:lnTo>
                    <a:pt x="16" y="26"/>
                  </a:lnTo>
                  <a:lnTo>
                    <a:pt x="32" y="26"/>
                  </a:lnTo>
                  <a:lnTo>
                    <a:pt x="32" y="44"/>
                  </a:lnTo>
                  <a:lnTo>
                    <a:pt x="40" y="44"/>
                  </a:lnTo>
                  <a:lnTo>
                    <a:pt x="40" y="53"/>
                  </a:lnTo>
                  <a:lnTo>
                    <a:pt x="48" y="61"/>
                  </a:lnTo>
                  <a:lnTo>
                    <a:pt x="4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41" name="Freeform 1312"/>
            <p:cNvSpPr>
              <a:spLocks/>
            </p:cNvSpPr>
            <p:nvPr/>
          </p:nvSpPr>
          <p:spPr bwMode="auto">
            <a:xfrm>
              <a:off x="2028" y="3455"/>
              <a:ext cx="16" cy="114"/>
            </a:xfrm>
            <a:custGeom>
              <a:avLst/>
              <a:gdLst>
                <a:gd name="T0" fmla="*/ 16 w 16"/>
                <a:gd name="T1" fmla="*/ 0 h 114"/>
                <a:gd name="T2" fmla="*/ 16 w 16"/>
                <a:gd name="T3" fmla="*/ 26 h 114"/>
                <a:gd name="T4" fmla="*/ 16 w 16"/>
                <a:gd name="T5" fmla="*/ 35 h 114"/>
                <a:gd name="T6" fmla="*/ 16 w 16"/>
                <a:gd name="T7" fmla="*/ 43 h 114"/>
                <a:gd name="T8" fmla="*/ 16 w 16"/>
                <a:gd name="T9" fmla="*/ 52 h 114"/>
                <a:gd name="T10" fmla="*/ 16 w 16"/>
                <a:gd name="T11" fmla="*/ 70 h 114"/>
                <a:gd name="T12" fmla="*/ 0 w 16"/>
                <a:gd name="T13" fmla="*/ 79 h 114"/>
                <a:gd name="T14" fmla="*/ 0 w 16"/>
                <a:gd name="T15" fmla="*/ 87 h 114"/>
                <a:gd name="T16" fmla="*/ 0 w 16"/>
                <a:gd name="T17" fmla="*/ 105 h 114"/>
                <a:gd name="T18" fmla="*/ 0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16" y="0"/>
                  </a:moveTo>
                  <a:lnTo>
                    <a:pt x="16" y="26"/>
                  </a:lnTo>
                  <a:lnTo>
                    <a:pt x="16" y="35"/>
                  </a:lnTo>
                  <a:lnTo>
                    <a:pt x="16" y="43"/>
                  </a:lnTo>
                  <a:lnTo>
                    <a:pt x="16" y="52"/>
                  </a:lnTo>
                  <a:lnTo>
                    <a:pt x="16" y="70"/>
                  </a:lnTo>
                  <a:lnTo>
                    <a:pt x="0" y="79"/>
                  </a:lnTo>
                  <a:lnTo>
                    <a:pt x="0" y="87"/>
                  </a:lnTo>
                  <a:lnTo>
                    <a:pt x="0" y="105"/>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42" name="Freeform 1313"/>
            <p:cNvSpPr>
              <a:spLocks/>
            </p:cNvSpPr>
            <p:nvPr/>
          </p:nvSpPr>
          <p:spPr bwMode="auto">
            <a:xfrm>
              <a:off x="2076" y="3463"/>
              <a:ext cx="32" cy="79"/>
            </a:xfrm>
            <a:custGeom>
              <a:avLst/>
              <a:gdLst>
                <a:gd name="T0" fmla="*/ 0 w 32"/>
                <a:gd name="T1" fmla="*/ 0 h 79"/>
                <a:gd name="T2" fmla="*/ 0 w 32"/>
                <a:gd name="T3" fmla="*/ 18 h 79"/>
                <a:gd name="T4" fmla="*/ 8 w 32"/>
                <a:gd name="T5" fmla="*/ 27 h 79"/>
                <a:gd name="T6" fmla="*/ 16 w 32"/>
                <a:gd name="T7" fmla="*/ 27 h 79"/>
                <a:gd name="T8" fmla="*/ 16 w 32"/>
                <a:gd name="T9" fmla="*/ 35 h 79"/>
                <a:gd name="T10" fmla="*/ 32 w 32"/>
                <a:gd name="T11" fmla="*/ 44 h 79"/>
                <a:gd name="T12" fmla="*/ 32 w 32"/>
                <a:gd name="T13" fmla="*/ 62 h 79"/>
                <a:gd name="T14" fmla="*/ 32 w 32"/>
                <a:gd name="T15" fmla="*/ 71 h 79"/>
                <a:gd name="T16" fmla="*/ 32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0" y="0"/>
                  </a:moveTo>
                  <a:lnTo>
                    <a:pt x="0" y="18"/>
                  </a:lnTo>
                  <a:lnTo>
                    <a:pt x="8" y="27"/>
                  </a:lnTo>
                  <a:lnTo>
                    <a:pt x="16" y="27"/>
                  </a:lnTo>
                  <a:lnTo>
                    <a:pt x="16" y="35"/>
                  </a:lnTo>
                  <a:lnTo>
                    <a:pt x="32" y="44"/>
                  </a:lnTo>
                  <a:lnTo>
                    <a:pt x="32" y="62"/>
                  </a:lnTo>
                  <a:lnTo>
                    <a:pt x="32" y="71"/>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43" name="Freeform 1314"/>
            <p:cNvSpPr>
              <a:spLocks/>
            </p:cNvSpPr>
            <p:nvPr/>
          </p:nvSpPr>
          <p:spPr bwMode="auto">
            <a:xfrm>
              <a:off x="2124" y="3446"/>
              <a:ext cx="24" cy="149"/>
            </a:xfrm>
            <a:custGeom>
              <a:avLst/>
              <a:gdLst>
                <a:gd name="T0" fmla="*/ 0 w 24"/>
                <a:gd name="T1" fmla="*/ 0 h 149"/>
                <a:gd name="T2" fmla="*/ 0 w 24"/>
                <a:gd name="T3" fmla="*/ 9 h 149"/>
                <a:gd name="T4" fmla="*/ 0 w 24"/>
                <a:gd name="T5" fmla="*/ 35 h 149"/>
                <a:gd name="T6" fmla="*/ 0 w 24"/>
                <a:gd name="T7" fmla="*/ 44 h 149"/>
                <a:gd name="T8" fmla="*/ 0 w 24"/>
                <a:gd name="T9" fmla="*/ 52 h 149"/>
                <a:gd name="T10" fmla="*/ 8 w 24"/>
                <a:gd name="T11" fmla="*/ 61 h 149"/>
                <a:gd name="T12" fmla="*/ 8 w 24"/>
                <a:gd name="T13" fmla="*/ 88 h 149"/>
                <a:gd name="T14" fmla="*/ 24 w 24"/>
                <a:gd name="T15" fmla="*/ 96 h 149"/>
                <a:gd name="T16" fmla="*/ 24 w 24"/>
                <a:gd name="T17" fmla="*/ 114 h 149"/>
                <a:gd name="T18" fmla="*/ 24 w 24"/>
                <a:gd name="T19" fmla="*/ 123 h 149"/>
                <a:gd name="T20" fmla="*/ 24 w 24"/>
                <a:gd name="T21" fmla="*/ 132 h 149"/>
                <a:gd name="T22" fmla="*/ 8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0" y="0"/>
                  </a:moveTo>
                  <a:lnTo>
                    <a:pt x="0" y="9"/>
                  </a:lnTo>
                  <a:lnTo>
                    <a:pt x="0" y="35"/>
                  </a:lnTo>
                  <a:lnTo>
                    <a:pt x="0" y="44"/>
                  </a:lnTo>
                  <a:lnTo>
                    <a:pt x="0" y="52"/>
                  </a:lnTo>
                  <a:lnTo>
                    <a:pt x="8" y="61"/>
                  </a:lnTo>
                  <a:lnTo>
                    <a:pt x="8" y="88"/>
                  </a:lnTo>
                  <a:lnTo>
                    <a:pt x="24" y="96"/>
                  </a:lnTo>
                  <a:lnTo>
                    <a:pt x="24" y="114"/>
                  </a:lnTo>
                  <a:lnTo>
                    <a:pt x="24" y="123"/>
                  </a:lnTo>
                  <a:lnTo>
                    <a:pt x="24" y="132"/>
                  </a:lnTo>
                  <a:lnTo>
                    <a:pt x="8"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44" name="Freeform 1315"/>
            <p:cNvSpPr>
              <a:spLocks/>
            </p:cNvSpPr>
            <p:nvPr/>
          </p:nvSpPr>
          <p:spPr bwMode="auto">
            <a:xfrm>
              <a:off x="2108" y="3384"/>
              <a:ext cx="72" cy="114"/>
            </a:xfrm>
            <a:custGeom>
              <a:avLst/>
              <a:gdLst>
                <a:gd name="T0" fmla="*/ 0 w 72"/>
                <a:gd name="T1" fmla="*/ 0 h 114"/>
                <a:gd name="T2" fmla="*/ 8 w 72"/>
                <a:gd name="T3" fmla="*/ 9 h 114"/>
                <a:gd name="T4" fmla="*/ 16 w 72"/>
                <a:gd name="T5" fmla="*/ 27 h 114"/>
                <a:gd name="T6" fmla="*/ 24 w 72"/>
                <a:gd name="T7" fmla="*/ 27 h 114"/>
                <a:gd name="T8" fmla="*/ 40 w 72"/>
                <a:gd name="T9" fmla="*/ 35 h 114"/>
                <a:gd name="T10" fmla="*/ 48 w 72"/>
                <a:gd name="T11" fmla="*/ 44 h 114"/>
                <a:gd name="T12" fmla="*/ 56 w 72"/>
                <a:gd name="T13" fmla="*/ 62 h 114"/>
                <a:gd name="T14" fmla="*/ 56 w 72"/>
                <a:gd name="T15" fmla="*/ 71 h 114"/>
                <a:gd name="T16" fmla="*/ 56 w 72"/>
                <a:gd name="T17" fmla="*/ 79 h 114"/>
                <a:gd name="T18" fmla="*/ 56 w 72"/>
                <a:gd name="T19" fmla="*/ 97 h 114"/>
                <a:gd name="T20" fmla="*/ 72 w 72"/>
                <a:gd name="T21" fmla="*/ 106 h 114"/>
                <a:gd name="T22" fmla="*/ 72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0" y="0"/>
                  </a:moveTo>
                  <a:lnTo>
                    <a:pt x="8" y="9"/>
                  </a:lnTo>
                  <a:lnTo>
                    <a:pt x="16" y="27"/>
                  </a:lnTo>
                  <a:lnTo>
                    <a:pt x="24" y="27"/>
                  </a:lnTo>
                  <a:lnTo>
                    <a:pt x="40" y="35"/>
                  </a:lnTo>
                  <a:lnTo>
                    <a:pt x="48" y="44"/>
                  </a:lnTo>
                  <a:lnTo>
                    <a:pt x="56" y="62"/>
                  </a:lnTo>
                  <a:lnTo>
                    <a:pt x="56" y="71"/>
                  </a:lnTo>
                  <a:lnTo>
                    <a:pt x="56" y="79"/>
                  </a:lnTo>
                  <a:lnTo>
                    <a:pt x="56" y="97"/>
                  </a:lnTo>
                  <a:lnTo>
                    <a:pt x="72" y="106"/>
                  </a:lnTo>
                  <a:lnTo>
                    <a:pt x="72"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45" name="Freeform 1316"/>
            <p:cNvSpPr>
              <a:spLocks/>
            </p:cNvSpPr>
            <p:nvPr/>
          </p:nvSpPr>
          <p:spPr bwMode="auto">
            <a:xfrm>
              <a:off x="1764" y="3446"/>
              <a:ext cx="48" cy="88"/>
            </a:xfrm>
            <a:custGeom>
              <a:avLst/>
              <a:gdLst>
                <a:gd name="T0" fmla="*/ 48 w 48"/>
                <a:gd name="T1" fmla="*/ 0 h 88"/>
                <a:gd name="T2" fmla="*/ 32 w 48"/>
                <a:gd name="T3" fmla="*/ 0 h 88"/>
                <a:gd name="T4" fmla="*/ 24 w 48"/>
                <a:gd name="T5" fmla="*/ 9 h 88"/>
                <a:gd name="T6" fmla="*/ 24 w 48"/>
                <a:gd name="T7" fmla="*/ 17 h 88"/>
                <a:gd name="T8" fmla="*/ 24 w 48"/>
                <a:gd name="T9" fmla="*/ 35 h 88"/>
                <a:gd name="T10" fmla="*/ 24 w 48"/>
                <a:gd name="T11" fmla="*/ 44 h 88"/>
                <a:gd name="T12" fmla="*/ 16 w 48"/>
                <a:gd name="T13" fmla="*/ 52 h 88"/>
                <a:gd name="T14" fmla="*/ 16 w 48"/>
                <a:gd name="T15" fmla="*/ 61 h 88"/>
                <a:gd name="T16" fmla="*/ 16 w 48"/>
                <a:gd name="T17" fmla="*/ 79 h 88"/>
                <a:gd name="T18" fmla="*/ 16 w 48"/>
                <a:gd name="T19" fmla="*/ 88 h 88"/>
                <a:gd name="T20" fmla="*/ 0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48" y="0"/>
                  </a:moveTo>
                  <a:lnTo>
                    <a:pt x="32" y="0"/>
                  </a:lnTo>
                  <a:lnTo>
                    <a:pt x="24" y="9"/>
                  </a:lnTo>
                  <a:lnTo>
                    <a:pt x="24" y="17"/>
                  </a:lnTo>
                  <a:lnTo>
                    <a:pt x="24" y="35"/>
                  </a:lnTo>
                  <a:lnTo>
                    <a:pt x="24" y="44"/>
                  </a:lnTo>
                  <a:lnTo>
                    <a:pt x="16" y="52"/>
                  </a:lnTo>
                  <a:lnTo>
                    <a:pt x="16" y="61"/>
                  </a:lnTo>
                  <a:lnTo>
                    <a:pt x="16" y="79"/>
                  </a:lnTo>
                  <a:lnTo>
                    <a:pt x="16" y="88"/>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46" name="Freeform 1317"/>
            <p:cNvSpPr>
              <a:spLocks/>
            </p:cNvSpPr>
            <p:nvPr/>
          </p:nvSpPr>
          <p:spPr bwMode="auto">
            <a:xfrm>
              <a:off x="1844" y="3498"/>
              <a:ext cx="40" cy="80"/>
            </a:xfrm>
            <a:custGeom>
              <a:avLst/>
              <a:gdLst>
                <a:gd name="T0" fmla="*/ 0 w 40"/>
                <a:gd name="T1" fmla="*/ 0 h 80"/>
                <a:gd name="T2" fmla="*/ 16 w 40"/>
                <a:gd name="T3" fmla="*/ 0 h 80"/>
                <a:gd name="T4" fmla="*/ 32 w 40"/>
                <a:gd name="T5" fmla="*/ 0 h 80"/>
                <a:gd name="T6" fmla="*/ 32 w 40"/>
                <a:gd name="T7" fmla="*/ 9 h 80"/>
                <a:gd name="T8" fmla="*/ 40 w 40"/>
                <a:gd name="T9" fmla="*/ 27 h 80"/>
                <a:gd name="T10" fmla="*/ 40 w 40"/>
                <a:gd name="T11" fmla="*/ 36 h 80"/>
                <a:gd name="T12" fmla="*/ 40 w 40"/>
                <a:gd name="T13" fmla="*/ 44 h 80"/>
                <a:gd name="T14" fmla="*/ 40 w 40"/>
                <a:gd name="T15" fmla="*/ 62 h 80"/>
                <a:gd name="T16" fmla="*/ 40 w 40"/>
                <a:gd name="T17" fmla="*/ 71 h 80"/>
                <a:gd name="T18" fmla="*/ 4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0" y="0"/>
                  </a:moveTo>
                  <a:lnTo>
                    <a:pt x="16" y="0"/>
                  </a:lnTo>
                  <a:lnTo>
                    <a:pt x="32" y="0"/>
                  </a:lnTo>
                  <a:lnTo>
                    <a:pt x="32" y="9"/>
                  </a:lnTo>
                  <a:lnTo>
                    <a:pt x="40" y="27"/>
                  </a:lnTo>
                  <a:lnTo>
                    <a:pt x="40" y="36"/>
                  </a:lnTo>
                  <a:lnTo>
                    <a:pt x="40" y="44"/>
                  </a:lnTo>
                  <a:lnTo>
                    <a:pt x="40" y="62"/>
                  </a:lnTo>
                  <a:lnTo>
                    <a:pt x="40" y="71"/>
                  </a:lnTo>
                  <a:lnTo>
                    <a:pt x="4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47" name="Freeform 1318"/>
            <p:cNvSpPr>
              <a:spLocks/>
            </p:cNvSpPr>
            <p:nvPr/>
          </p:nvSpPr>
          <p:spPr bwMode="auto">
            <a:xfrm>
              <a:off x="1844" y="3411"/>
              <a:ext cx="32" cy="79"/>
            </a:xfrm>
            <a:custGeom>
              <a:avLst/>
              <a:gdLst>
                <a:gd name="T0" fmla="*/ 0 w 32"/>
                <a:gd name="T1" fmla="*/ 8 h 79"/>
                <a:gd name="T2" fmla="*/ 8 w 32"/>
                <a:gd name="T3" fmla="*/ 0 h 79"/>
                <a:gd name="T4" fmla="*/ 8 w 32"/>
                <a:gd name="T5" fmla="*/ 8 h 79"/>
                <a:gd name="T6" fmla="*/ 8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32 w 32"/>
                <a:gd name="T19" fmla="*/ 70 h 79"/>
                <a:gd name="T20" fmla="*/ 32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0" y="8"/>
                  </a:moveTo>
                  <a:lnTo>
                    <a:pt x="8" y="0"/>
                  </a:lnTo>
                  <a:lnTo>
                    <a:pt x="8" y="8"/>
                  </a:lnTo>
                  <a:lnTo>
                    <a:pt x="8" y="17"/>
                  </a:lnTo>
                  <a:lnTo>
                    <a:pt x="16" y="17"/>
                  </a:lnTo>
                  <a:lnTo>
                    <a:pt x="16" y="35"/>
                  </a:lnTo>
                  <a:lnTo>
                    <a:pt x="16" y="44"/>
                  </a:lnTo>
                  <a:lnTo>
                    <a:pt x="16" y="52"/>
                  </a:lnTo>
                  <a:lnTo>
                    <a:pt x="16" y="70"/>
                  </a:lnTo>
                  <a:lnTo>
                    <a:pt x="32" y="70"/>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48" name="Freeform 1319"/>
            <p:cNvSpPr>
              <a:spLocks/>
            </p:cNvSpPr>
            <p:nvPr/>
          </p:nvSpPr>
          <p:spPr bwMode="auto">
            <a:xfrm>
              <a:off x="2028" y="3534"/>
              <a:ext cx="48" cy="79"/>
            </a:xfrm>
            <a:custGeom>
              <a:avLst/>
              <a:gdLst>
                <a:gd name="T0" fmla="*/ 0 w 48"/>
                <a:gd name="T1" fmla="*/ 0 h 79"/>
                <a:gd name="T2" fmla="*/ 16 w 48"/>
                <a:gd name="T3" fmla="*/ 8 h 79"/>
                <a:gd name="T4" fmla="*/ 16 w 48"/>
                <a:gd name="T5" fmla="*/ 26 h 79"/>
                <a:gd name="T6" fmla="*/ 24 w 48"/>
                <a:gd name="T7" fmla="*/ 35 h 79"/>
                <a:gd name="T8" fmla="*/ 32 w 48"/>
                <a:gd name="T9" fmla="*/ 35 h 79"/>
                <a:gd name="T10" fmla="*/ 32 w 48"/>
                <a:gd name="T11" fmla="*/ 44 h 79"/>
                <a:gd name="T12" fmla="*/ 48 w 48"/>
                <a:gd name="T13" fmla="*/ 44 h 79"/>
                <a:gd name="T14" fmla="*/ 48 w 48"/>
                <a:gd name="T15" fmla="*/ 61 h 79"/>
                <a:gd name="T16" fmla="*/ 48 w 48"/>
                <a:gd name="T17" fmla="*/ 70 h 79"/>
                <a:gd name="T18" fmla="*/ 48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0" y="0"/>
                  </a:moveTo>
                  <a:lnTo>
                    <a:pt x="16" y="8"/>
                  </a:lnTo>
                  <a:lnTo>
                    <a:pt x="16" y="26"/>
                  </a:lnTo>
                  <a:lnTo>
                    <a:pt x="24" y="35"/>
                  </a:lnTo>
                  <a:lnTo>
                    <a:pt x="32" y="35"/>
                  </a:lnTo>
                  <a:lnTo>
                    <a:pt x="32" y="44"/>
                  </a:lnTo>
                  <a:lnTo>
                    <a:pt x="48" y="44"/>
                  </a:lnTo>
                  <a:lnTo>
                    <a:pt x="48" y="61"/>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49" name="Freeform 1320"/>
            <p:cNvSpPr>
              <a:spLocks/>
            </p:cNvSpPr>
            <p:nvPr/>
          </p:nvSpPr>
          <p:spPr bwMode="auto">
            <a:xfrm>
              <a:off x="2044" y="3455"/>
              <a:ext cx="64" cy="35"/>
            </a:xfrm>
            <a:custGeom>
              <a:avLst/>
              <a:gdLst>
                <a:gd name="T0" fmla="*/ 0 w 64"/>
                <a:gd name="T1" fmla="*/ 0 h 35"/>
                <a:gd name="T2" fmla="*/ 8 w 64"/>
                <a:gd name="T3" fmla="*/ 0 h 35"/>
                <a:gd name="T4" fmla="*/ 16 w 64"/>
                <a:gd name="T5" fmla="*/ 0 h 35"/>
                <a:gd name="T6" fmla="*/ 32 w 64"/>
                <a:gd name="T7" fmla="*/ 0 h 35"/>
                <a:gd name="T8" fmla="*/ 32 w 64"/>
                <a:gd name="T9" fmla="*/ 8 h 35"/>
                <a:gd name="T10" fmla="*/ 40 w 64"/>
                <a:gd name="T11" fmla="*/ 8 h 35"/>
                <a:gd name="T12" fmla="*/ 48 w 64"/>
                <a:gd name="T13" fmla="*/ 26 h 35"/>
                <a:gd name="T14" fmla="*/ 64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0" y="0"/>
                  </a:moveTo>
                  <a:lnTo>
                    <a:pt x="8" y="0"/>
                  </a:lnTo>
                  <a:lnTo>
                    <a:pt x="16" y="0"/>
                  </a:lnTo>
                  <a:lnTo>
                    <a:pt x="32" y="0"/>
                  </a:lnTo>
                  <a:lnTo>
                    <a:pt x="32" y="8"/>
                  </a:lnTo>
                  <a:lnTo>
                    <a:pt x="40" y="8"/>
                  </a:lnTo>
                  <a:lnTo>
                    <a:pt x="48" y="26"/>
                  </a:lnTo>
                  <a:lnTo>
                    <a:pt x="64"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50" name="Freeform 1321"/>
            <p:cNvSpPr>
              <a:spLocks/>
            </p:cNvSpPr>
            <p:nvPr/>
          </p:nvSpPr>
          <p:spPr bwMode="auto">
            <a:xfrm>
              <a:off x="2012" y="3455"/>
              <a:ext cx="16" cy="123"/>
            </a:xfrm>
            <a:custGeom>
              <a:avLst/>
              <a:gdLst>
                <a:gd name="T0" fmla="*/ 16 w 16"/>
                <a:gd name="T1" fmla="*/ 0 h 123"/>
                <a:gd name="T2" fmla="*/ 16 w 16"/>
                <a:gd name="T3" fmla="*/ 35 h 123"/>
                <a:gd name="T4" fmla="*/ 16 w 16"/>
                <a:gd name="T5" fmla="*/ 43 h 123"/>
                <a:gd name="T6" fmla="*/ 16 w 16"/>
                <a:gd name="T7" fmla="*/ 70 h 123"/>
                <a:gd name="T8" fmla="*/ 8 w 16"/>
                <a:gd name="T9" fmla="*/ 70 h 123"/>
                <a:gd name="T10" fmla="*/ 8 w 16"/>
                <a:gd name="T11" fmla="*/ 79 h 123"/>
                <a:gd name="T12" fmla="*/ 8 w 16"/>
                <a:gd name="T13" fmla="*/ 87 h 123"/>
                <a:gd name="T14" fmla="*/ 8 w 16"/>
                <a:gd name="T15" fmla="*/ 105 h 123"/>
                <a:gd name="T16" fmla="*/ 0 w 16"/>
                <a:gd name="T17" fmla="*/ 114 h 123"/>
                <a:gd name="T18" fmla="*/ 0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16" y="0"/>
                  </a:moveTo>
                  <a:lnTo>
                    <a:pt x="16" y="35"/>
                  </a:lnTo>
                  <a:lnTo>
                    <a:pt x="16" y="43"/>
                  </a:lnTo>
                  <a:lnTo>
                    <a:pt x="16" y="70"/>
                  </a:lnTo>
                  <a:lnTo>
                    <a:pt x="8" y="70"/>
                  </a:lnTo>
                  <a:lnTo>
                    <a:pt x="8" y="79"/>
                  </a:lnTo>
                  <a:lnTo>
                    <a:pt x="8" y="87"/>
                  </a:lnTo>
                  <a:lnTo>
                    <a:pt x="8" y="105"/>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51" name="Freeform 1322"/>
            <p:cNvSpPr>
              <a:spLocks/>
            </p:cNvSpPr>
            <p:nvPr/>
          </p:nvSpPr>
          <p:spPr bwMode="auto">
            <a:xfrm>
              <a:off x="1980" y="3481"/>
              <a:ext cx="16" cy="61"/>
            </a:xfrm>
            <a:custGeom>
              <a:avLst/>
              <a:gdLst>
                <a:gd name="T0" fmla="*/ 0 w 16"/>
                <a:gd name="T1" fmla="*/ 0 h 61"/>
                <a:gd name="T2" fmla="*/ 8 w 16"/>
                <a:gd name="T3" fmla="*/ 9 h 61"/>
                <a:gd name="T4" fmla="*/ 16 w 16"/>
                <a:gd name="T5" fmla="*/ 17 h 61"/>
                <a:gd name="T6" fmla="*/ 16 w 16"/>
                <a:gd name="T7" fmla="*/ 26 h 61"/>
                <a:gd name="T8" fmla="*/ 16 w 16"/>
                <a:gd name="T9" fmla="*/ 44 h 61"/>
                <a:gd name="T10" fmla="*/ 16 w 16"/>
                <a:gd name="T11" fmla="*/ 53 h 61"/>
                <a:gd name="T12" fmla="*/ 16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0" y="0"/>
                  </a:moveTo>
                  <a:lnTo>
                    <a:pt x="8" y="9"/>
                  </a:lnTo>
                  <a:lnTo>
                    <a:pt x="16" y="17"/>
                  </a:lnTo>
                  <a:lnTo>
                    <a:pt x="16" y="26"/>
                  </a:lnTo>
                  <a:lnTo>
                    <a:pt x="16" y="44"/>
                  </a:lnTo>
                  <a:lnTo>
                    <a:pt x="16" y="53"/>
                  </a:lnTo>
                  <a:lnTo>
                    <a:pt x="16"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52" name="Freeform 1323"/>
            <p:cNvSpPr>
              <a:spLocks/>
            </p:cNvSpPr>
            <p:nvPr/>
          </p:nvSpPr>
          <p:spPr bwMode="auto">
            <a:xfrm>
              <a:off x="1948" y="3507"/>
              <a:ext cx="16" cy="88"/>
            </a:xfrm>
            <a:custGeom>
              <a:avLst/>
              <a:gdLst>
                <a:gd name="T0" fmla="*/ 16 w 16"/>
                <a:gd name="T1" fmla="*/ 0 h 88"/>
                <a:gd name="T2" fmla="*/ 16 w 16"/>
                <a:gd name="T3" fmla="*/ 27 h 88"/>
                <a:gd name="T4" fmla="*/ 8 w 16"/>
                <a:gd name="T5" fmla="*/ 35 h 88"/>
                <a:gd name="T6" fmla="*/ 8 w 16"/>
                <a:gd name="T7" fmla="*/ 53 h 88"/>
                <a:gd name="T8" fmla="*/ 0 w 16"/>
                <a:gd name="T9" fmla="*/ 62 h 88"/>
                <a:gd name="T10" fmla="*/ 0 w 16"/>
                <a:gd name="T11" fmla="*/ 71 h 88"/>
                <a:gd name="T12" fmla="*/ 0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16" y="0"/>
                  </a:moveTo>
                  <a:lnTo>
                    <a:pt x="16" y="27"/>
                  </a:lnTo>
                  <a:lnTo>
                    <a:pt x="8" y="35"/>
                  </a:lnTo>
                  <a:lnTo>
                    <a:pt x="8"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53" name="Freeform 1324"/>
            <p:cNvSpPr>
              <a:spLocks/>
            </p:cNvSpPr>
            <p:nvPr/>
          </p:nvSpPr>
          <p:spPr bwMode="auto">
            <a:xfrm>
              <a:off x="1908" y="3455"/>
              <a:ext cx="16" cy="123"/>
            </a:xfrm>
            <a:custGeom>
              <a:avLst/>
              <a:gdLst>
                <a:gd name="T0" fmla="*/ 8 w 16"/>
                <a:gd name="T1" fmla="*/ 0 h 123"/>
                <a:gd name="T2" fmla="*/ 8 w 16"/>
                <a:gd name="T3" fmla="*/ 8 h 123"/>
                <a:gd name="T4" fmla="*/ 16 w 16"/>
                <a:gd name="T5" fmla="*/ 26 h 123"/>
                <a:gd name="T6" fmla="*/ 16 w 16"/>
                <a:gd name="T7" fmla="*/ 35 h 123"/>
                <a:gd name="T8" fmla="*/ 8 w 16"/>
                <a:gd name="T9" fmla="*/ 43 h 123"/>
                <a:gd name="T10" fmla="*/ 8 w 16"/>
                <a:gd name="T11" fmla="*/ 52 h 123"/>
                <a:gd name="T12" fmla="*/ 8 w 16"/>
                <a:gd name="T13" fmla="*/ 70 h 123"/>
                <a:gd name="T14" fmla="*/ 8 w 16"/>
                <a:gd name="T15" fmla="*/ 79 h 123"/>
                <a:gd name="T16" fmla="*/ 0 w 16"/>
                <a:gd name="T17" fmla="*/ 87 h 123"/>
                <a:gd name="T18" fmla="*/ 0 w 16"/>
                <a:gd name="T19" fmla="*/ 105 h 123"/>
                <a:gd name="T20" fmla="*/ 0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16" y="26"/>
                  </a:lnTo>
                  <a:lnTo>
                    <a:pt x="16" y="35"/>
                  </a:lnTo>
                  <a:lnTo>
                    <a:pt x="8" y="43"/>
                  </a:lnTo>
                  <a:lnTo>
                    <a:pt x="8" y="52"/>
                  </a:lnTo>
                  <a:lnTo>
                    <a:pt x="8" y="70"/>
                  </a:lnTo>
                  <a:lnTo>
                    <a:pt x="8" y="79"/>
                  </a:lnTo>
                  <a:lnTo>
                    <a:pt x="0" y="87"/>
                  </a:lnTo>
                  <a:lnTo>
                    <a:pt x="0" y="105"/>
                  </a:lnTo>
                  <a:lnTo>
                    <a:pt x="0"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54" name="Freeform 1325"/>
            <p:cNvSpPr>
              <a:spLocks/>
            </p:cNvSpPr>
            <p:nvPr/>
          </p:nvSpPr>
          <p:spPr bwMode="auto">
            <a:xfrm>
              <a:off x="1788" y="3490"/>
              <a:ext cx="40" cy="105"/>
            </a:xfrm>
            <a:custGeom>
              <a:avLst/>
              <a:gdLst>
                <a:gd name="T0" fmla="*/ 32 w 40"/>
                <a:gd name="T1" fmla="*/ 0 h 105"/>
                <a:gd name="T2" fmla="*/ 40 w 40"/>
                <a:gd name="T3" fmla="*/ 8 h 105"/>
                <a:gd name="T4" fmla="*/ 32 w 40"/>
                <a:gd name="T5" fmla="*/ 17 h 105"/>
                <a:gd name="T6" fmla="*/ 24 w 40"/>
                <a:gd name="T7" fmla="*/ 35 h 105"/>
                <a:gd name="T8" fmla="*/ 8 w 40"/>
                <a:gd name="T9" fmla="*/ 44 h 105"/>
                <a:gd name="T10" fmla="*/ 8 w 40"/>
                <a:gd name="T11" fmla="*/ 52 h 105"/>
                <a:gd name="T12" fmla="*/ 0 w 40"/>
                <a:gd name="T13" fmla="*/ 70 h 105"/>
                <a:gd name="T14" fmla="*/ 0 w 40"/>
                <a:gd name="T15" fmla="*/ 79 h 105"/>
                <a:gd name="T16" fmla="*/ 0 w 40"/>
                <a:gd name="T17" fmla="*/ 88 h 105"/>
                <a:gd name="T18" fmla="*/ 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32" y="0"/>
                  </a:moveTo>
                  <a:lnTo>
                    <a:pt x="40" y="8"/>
                  </a:lnTo>
                  <a:lnTo>
                    <a:pt x="32" y="17"/>
                  </a:lnTo>
                  <a:lnTo>
                    <a:pt x="24" y="35"/>
                  </a:lnTo>
                  <a:lnTo>
                    <a:pt x="8" y="44"/>
                  </a:lnTo>
                  <a:lnTo>
                    <a:pt x="8" y="52"/>
                  </a:lnTo>
                  <a:lnTo>
                    <a:pt x="0" y="70"/>
                  </a:lnTo>
                  <a:lnTo>
                    <a:pt x="0" y="79"/>
                  </a:lnTo>
                  <a:lnTo>
                    <a:pt x="0" y="88"/>
                  </a:lnTo>
                  <a:lnTo>
                    <a:pt x="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55" name="Freeform 1326"/>
            <p:cNvSpPr>
              <a:spLocks/>
            </p:cNvSpPr>
            <p:nvPr/>
          </p:nvSpPr>
          <p:spPr bwMode="auto">
            <a:xfrm>
              <a:off x="1724" y="3463"/>
              <a:ext cx="64" cy="115"/>
            </a:xfrm>
            <a:custGeom>
              <a:avLst/>
              <a:gdLst>
                <a:gd name="T0" fmla="*/ 64 w 64"/>
                <a:gd name="T1" fmla="*/ 0 h 115"/>
                <a:gd name="T2" fmla="*/ 56 w 64"/>
                <a:gd name="T3" fmla="*/ 18 h 115"/>
                <a:gd name="T4" fmla="*/ 56 w 64"/>
                <a:gd name="T5" fmla="*/ 27 h 115"/>
                <a:gd name="T6" fmla="*/ 40 w 64"/>
                <a:gd name="T7" fmla="*/ 27 h 115"/>
                <a:gd name="T8" fmla="*/ 32 w 64"/>
                <a:gd name="T9" fmla="*/ 27 h 115"/>
                <a:gd name="T10" fmla="*/ 32 w 64"/>
                <a:gd name="T11" fmla="*/ 35 h 115"/>
                <a:gd name="T12" fmla="*/ 32 w 64"/>
                <a:gd name="T13" fmla="*/ 44 h 115"/>
                <a:gd name="T14" fmla="*/ 24 w 64"/>
                <a:gd name="T15" fmla="*/ 62 h 115"/>
                <a:gd name="T16" fmla="*/ 16 w 64"/>
                <a:gd name="T17" fmla="*/ 71 h 115"/>
                <a:gd name="T18" fmla="*/ 16 w 64"/>
                <a:gd name="T19" fmla="*/ 79 h 115"/>
                <a:gd name="T20" fmla="*/ 16 w 64"/>
                <a:gd name="T21" fmla="*/ 97 h 115"/>
                <a:gd name="T22" fmla="*/ 0 w 64"/>
                <a:gd name="T23" fmla="*/ 97 h 115"/>
                <a:gd name="T24" fmla="*/ 0 w 64"/>
                <a:gd name="T25" fmla="*/ 106 h 115"/>
                <a:gd name="T26" fmla="*/ 0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64" y="0"/>
                  </a:moveTo>
                  <a:lnTo>
                    <a:pt x="56" y="18"/>
                  </a:lnTo>
                  <a:lnTo>
                    <a:pt x="56" y="27"/>
                  </a:lnTo>
                  <a:lnTo>
                    <a:pt x="40" y="27"/>
                  </a:lnTo>
                  <a:lnTo>
                    <a:pt x="32" y="27"/>
                  </a:lnTo>
                  <a:lnTo>
                    <a:pt x="32" y="35"/>
                  </a:lnTo>
                  <a:lnTo>
                    <a:pt x="32" y="44"/>
                  </a:lnTo>
                  <a:lnTo>
                    <a:pt x="24" y="62"/>
                  </a:lnTo>
                  <a:lnTo>
                    <a:pt x="16" y="71"/>
                  </a:lnTo>
                  <a:lnTo>
                    <a:pt x="16" y="79"/>
                  </a:lnTo>
                  <a:lnTo>
                    <a:pt x="16" y="97"/>
                  </a:lnTo>
                  <a:lnTo>
                    <a:pt x="0" y="97"/>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56" name="Freeform 1327"/>
            <p:cNvSpPr>
              <a:spLocks/>
            </p:cNvSpPr>
            <p:nvPr/>
          </p:nvSpPr>
          <p:spPr bwMode="auto">
            <a:xfrm>
              <a:off x="2132" y="3507"/>
              <a:ext cx="48" cy="88"/>
            </a:xfrm>
            <a:custGeom>
              <a:avLst/>
              <a:gdLst>
                <a:gd name="T0" fmla="*/ 0 w 48"/>
                <a:gd name="T1" fmla="*/ 0 h 88"/>
                <a:gd name="T2" fmla="*/ 0 w 48"/>
                <a:gd name="T3" fmla="*/ 18 h 88"/>
                <a:gd name="T4" fmla="*/ 0 w 48"/>
                <a:gd name="T5" fmla="*/ 27 h 88"/>
                <a:gd name="T6" fmla="*/ 16 w 48"/>
                <a:gd name="T7" fmla="*/ 27 h 88"/>
                <a:gd name="T8" fmla="*/ 16 w 48"/>
                <a:gd name="T9" fmla="*/ 35 h 88"/>
                <a:gd name="T10" fmla="*/ 24 w 48"/>
                <a:gd name="T11" fmla="*/ 35 h 88"/>
                <a:gd name="T12" fmla="*/ 32 w 48"/>
                <a:gd name="T13" fmla="*/ 53 h 88"/>
                <a:gd name="T14" fmla="*/ 48 w 48"/>
                <a:gd name="T15" fmla="*/ 62 h 88"/>
                <a:gd name="T16" fmla="*/ 48 w 48"/>
                <a:gd name="T17" fmla="*/ 71 h 88"/>
                <a:gd name="T18" fmla="*/ 48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0" y="0"/>
                  </a:moveTo>
                  <a:lnTo>
                    <a:pt x="0" y="18"/>
                  </a:lnTo>
                  <a:lnTo>
                    <a:pt x="0" y="27"/>
                  </a:lnTo>
                  <a:lnTo>
                    <a:pt x="16" y="27"/>
                  </a:lnTo>
                  <a:lnTo>
                    <a:pt x="16" y="35"/>
                  </a:lnTo>
                  <a:lnTo>
                    <a:pt x="24" y="35"/>
                  </a:lnTo>
                  <a:lnTo>
                    <a:pt x="32" y="53"/>
                  </a:lnTo>
                  <a:lnTo>
                    <a:pt x="48" y="62"/>
                  </a:lnTo>
                  <a:lnTo>
                    <a:pt x="48" y="71"/>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57" name="Freeform 1328"/>
            <p:cNvSpPr>
              <a:spLocks/>
            </p:cNvSpPr>
            <p:nvPr/>
          </p:nvSpPr>
          <p:spPr bwMode="auto">
            <a:xfrm>
              <a:off x="2092" y="3314"/>
              <a:ext cx="64" cy="53"/>
            </a:xfrm>
            <a:custGeom>
              <a:avLst/>
              <a:gdLst>
                <a:gd name="T0" fmla="*/ 0 w 64"/>
                <a:gd name="T1" fmla="*/ 0 h 53"/>
                <a:gd name="T2" fmla="*/ 24 w 64"/>
                <a:gd name="T3" fmla="*/ 17 h 53"/>
                <a:gd name="T4" fmla="*/ 32 w 64"/>
                <a:gd name="T5" fmla="*/ 17 h 53"/>
                <a:gd name="T6" fmla="*/ 40 w 64"/>
                <a:gd name="T7" fmla="*/ 17 h 53"/>
                <a:gd name="T8" fmla="*/ 56 w 64"/>
                <a:gd name="T9" fmla="*/ 17 h 53"/>
                <a:gd name="T10" fmla="*/ 64 w 64"/>
                <a:gd name="T11" fmla="*/ 26 h 53"/>
                <a:gd name="T12" fmla="*/ 64 w 64"/>
                <a:gd name="T13" fmla="*/ 35 h 53"/>
                <a:gd name="T14" fmla="*/ 64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0" y="0"/>
                  </a:moveTo>
                  <a:lnTo>
                    <a:pt x="24" y="17"/>
                  </a:lnTo>
                  <a:lnTo>
                    <a:pt x="32" y="17"/>
                  </a:lnTo>
                  <a:lnTo>
                    <a:pt x="40" y="17"/>
                  </a:lnTo>
                  <a:lnTo>
                    <a:pt x="56" y="17"/>
                  </a:lnTo>
                  <a:lnTo>
                    <a:pt x="64" y="26"/>
                  </a:lnTo>
                  <a:lnTo>
                    <a:pt x="64" y="35"/>
                  </a:lnTo>
                  <a:lnTo>
                    <a:pt x="64"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58" name="Freeform 1329"/>
            <p:cNvSpPr>
              <a:spLocks/>
            </p:cNvSpPr>
            <p:nvPr/>
          </p:nvSpPr>
          <p:spPr bwMode="auto">
            <a:xfrm>
              <a:off x="1780" y="3314"/>
              <a:ext cx="96" cy="35"/>
            </a:xfrm>
            <a:custGeom>
              <a:avLst/>
              <a:gdLst>
                <a:gd name="T0" fmla="*/ 96 w 96"/>
                <a:gd name="T1" fmla="*/ 0 h 35"/>
                <a:gd name="T2" fmla="*/ 80 w 96"/>
                <a:gd name="T3" fmla="*/ 0 h 35"/>
                <a:gd name="T4" fmla="*/ 72 w 96"/>
                <a:gd name="T5" fmla="*/ 0 h 35"/>
                <a:gd name="T6" fmla="*/ 64 w 96"/>
                <a:gd name="T7" fmla="*/ 0 h 35"/>
                <a:gd name="T8" fmla="*/ 48 w 96"/>
                <a:gd name="T9" fmla="*/ 0 h 35"/>
                <a:gd name="T10" fmla="*/ 40 w 96"/>
                <a:gd name="T11" fmla="*/ 0 h 35"/>
                <a:gd name="T12" fmla="*/ 32 w 96"/>
                <a:gd name="T13" fmla="*/ 0 h 35"/>
                <a:gd name="T14" fmla="*/ 16 w 96"/>
                <a:gd name="T15" fmla="*/ 17 h 35"/>
                <a:gd name="T16" fmla="*/ 8 w 96"/>
                <a:gd name="T17" fmla="*/ 26 h 35"/>
                <a:gd name="T18" fmla="*/ 0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96" y="0"/>
                  </a:moveTo>
                  <a:lnTo>
                    <a:pt x="80" y="0"/>
                  </a:lnTo>
                  <a:lnTo>
                    <a:pt x="72" y="0"/>
                  </a:lnTo>
                  <a:lnTo>
                    <a:pt x="64" y="0"/>
                  </a:lnTo>
                  <a:lnTo>
                    <a:pt x="48" y="0"/>
                  </a:lnTo>
                  <a:lnTo>
                    <a:pt x="40" y="0"/>
                  </a:lnTo>
                  <a:lnTo>
                    <a:pt x="32" y="0"/>
                  </a:lnTo>
                  <a:lnTo>
                    <a:pt x="16" y="17"/>
                  </a:lnTo>
                  <a:lnTo>
                    <a:pt x="8"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59" name="Freeform 1330"/>
            <p:cNvSpPr>
              <a:spLocks/>
            </p:cNvSpPr>
            <p:nvPr/>
          </p:nvSpPr>
          <p:spPr bwMode="auto">
            <a:xfrm>
              <a:off x="1780" y="3296"/>
              <a:ext cx="112" cy="44"/>
            </a:xfrm>
            <a:custGeom>
              <a:avLst/>
              <a:gdLst>
                <a:gd name="T0" fmla="*/ 112 w 112"/>
                <a:gd name="T1" fmla="*/ 0 h 44"/>
                <a:gd name="T2" fmla="*/ 104 w 112"/>
                <a:gd name="T3" fmla="*/ 0 h 44"/>
                <a:gd name="T4" fmla="*/ 96 w 112"/>
                <a:gd name="T5" fmla="*/ 0 h 44"/>
                <a:gd name="T6" fmla="*/ 80 w 112"/>
                <a:gd name="T7" fmla="*/ 0 h 44"/>
                <a:gd name="T8" fmla="*/ 72 w 112"/>
                <a:gd name="T9" fmla="*/ 0 h 44"/>
                <a:gd name="T10" fmla="*/ 64 w 112"/>
                <a:gd name="T11" fmla="*/ 0 h 44"/>
                <a:gd name="T12" fmla="*/ 48 w 112"/>
                <a:gd name="T13" fmla="*/ 0 h 44"/>
                <a:gd name="T14" fmla="*/ 40 w 112"/>
                <a:gd name="T15" fmla="*/ 9 h 44"/>
                <a:gd name="T16" fmla="*/ 32 w 112"/>
                <a:gd name="T17" fmla="*/ 9 h 44"/>
                <a:gd name="T18" fmla="*/ 32 w 112"/>
                <a:gd name="T19" fmla="*/ 18 h 44"/>
                <a:gd name="T20" fmla="*/ 16 w 112"/>
                <a:gd name="T21" fmla="*/ 18 h 44"/>
                <a:gd name="T22" fmla="*/ 8 w 112"/>
                <a:gd name="T23" fmla="*/ 35 h 44"/>
                <a:gd name="T24" fmla="*/ 0 w 112"/>
                <a:gd name="T25" fmla="*/ 35 h 44"/>
                <a:gd name="T26" fmla="*/ 0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112" y="0"/>
                  </a:moveTo>
                  <a:lnTo>
                    <a:pt x="104" y="0"/>
                  </a:lnTo>
                  <a:lnTo>
                    <a:pt x="96" y="0"/>
                  </a:lnTo>
                  <a:lnTo>
                    <a:pt x="80" y="0"/>
                  </a:lnTo>
                  <a:lnTo>
                    <a:pt x="72" y="0"/>
                  </a:lnTo>
                  <a:lnTo>
                    <a:pt x="64" y="0"/>
                  </a:lnTo>
                  <a:lnTo>
                    <a:pt x="48" y="0"/>
                  </a:lnTo>
                  <a:lnTo>
                    <a:pt x="40" y="9"/>
                  </a:lnTo>
                  <a:lnTo>
                    <a:pt x="32" y="9"/>
                  </a:lnTo>
                  <a:lnTo>
                    <a:pt x="32" y="18"/>
                  </a:lnTo>
                  <a:lnTo>
                    <a:pt x="16" y="18"/>
                  </a:lnTo>
                  <a:lnTo>
                    <a:pt x="8" y="35"/>
                  </a:lnTo>
                  <a:lnTo>
                    <a:pt x="0" y="35"/>
                  </a:lnTo>
                  <a:lnTo>
                    <a:pt x="0"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60" name="Freeform 1331"/>
            <p:cNvSpPr>
              <a:spLocks/>
            </p:cNvSpPr>
            <p:nvPr/>
          </p:nvSpPr>
          <p:spPr bwMode="auto">
            <a:xfrm>
              <a:off x="1748" y="3375"/>
              <a:ext cx="64" cy="71"/>
            </a:xfrm>
            <a:custGeom>
              <a:avLst/>
              <a:gdLst>
                <a:gd name="T0" fmla="*/ 64 w 64"/>
                <a:gd name="T1" fmla="*/ 0 h 71"/>
                <a:gd name="T2" fmla="*/ 48 w 64"/>
                <a:gd name="T3" fmla="*/ 0 h 71"/>
                <a:gd name="T4" fmla="*/ 40 w 64"/>
                <a:gd name="T5" fmla="*/ 9 h 71"/>
                <a:gd name="T6" fmla="*/ 32 w 64"/>
                <a:gd name="T7" fmla="*/ 18 h 71"/>
                <a:gd name="T8" fmla="*/ 32 w 64"/>
                <a:gd name="T9" fmla="*/ 36 h 71"/>
                <a:gd name="T10" fmla="*/ 16 w 64"/>
                <a:gd name="T11" fmla="*/ 44 h 71"/>
                <a:gd name="T12" fmla="*/ 16 w 64"/>
                <a:gd name="T13" fmla="*/ 53 h 71"/>
                <a:gd name="T14" fmla="*/ 8 w 64"/>
                <a:gd name="T15" fmla="*/ 53 h 71"/>
                <a:gd name="T16" fmla="*/ 0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64" y="0"/>
                  </a:moveTo>
                  <a:lnTo>
                    <a:pt x="48" y="0"/>
                  </a:lnTo>
                  <a:lnTo>
                    <a:pt x="40" y="9"/>
                  </a:lnTo>
                  <a:lnTo>
                    <a:pt x="32" y="18"/>
                  </a:lnTo>
                  <a:lnTo>
                    <a:pt x="32" y="36"/>
                  </a:lnTo>
                  <a:lnTo>
                    <a:pt x="16" y="44"/>
                  </a:lnTo>
                  <a:lnTo>
                    <a:pt x="16" y="53"/>
                  </a:lnTo>
                  <a:lnTo>
                    <a:pt x="8" y="53"/>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61" name="Freeform 1332"/>
            <p:cNvSpPr>
              <a:spLocks/>
            </p:cNvSpPr>
            <p:nvPr/>
          </p:nvSpPr>
          <p:spPr bwMode="auto">
            <a:xfrm>
              <a:off x="1692" y="3455"/>
              <a:ext cx="96" cy="43"/>
            </a:xfrm>
            <a:custGeom>
              <a:avLst/>
              <a:gdLst>
                <a:gd name="T0" fmla="*/ 96 w 96"/>
                <a:gd name="T1" fmla="*/ 0 h 43"/>
                <a:gd name="T2" fmla="*/ 88 w 96"/>
                <a:gd name="T3" fmla="*/ 0 h 43"/>
                <a:gd name="T4" fmla="*/ 72 w 96"/>
                <a:gd name="T5" fmla="*/ 8 h 43"/>
                <a:gd name="T6" fmla="*/ 64 w 96"/>
                <a:gd name="T7" fmla="*/ 8 h 43"/>
                <a:gd name="T8" fmla="*/ 56 w 96"/>
                <a:gd name="T9" fmla="*/ 26 h 43"/>
                <a:gd name="T10" fmla="*/ 48 w 96"/>
                <a:gd name="T11" fmla="*/ 26 h 43"/>
                <a:gd name="T12" fmla="*/ 32 w 96"/>
                <a:gd name="T13" fmla="*/ 26 h 43"/>
                <a:gd name="T14" fmla="*/ 24 w 96"/>
                <a:gd name="T15" fmla="*/ 26 h 43"/>
                <a:gd name="T16" fmla="*/ 16 w 96"/>
                <a:gd name="T17" fmla="*/ 35 h 43"/>
                <a:gd name="T18" fmla="*/ 0 w 96"/>
                <a:gd name="T19" fmla="*/ 35 h 43"/>
                <a:gd name="T20" fmla="*/ 0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96" y="0"/>
                  </a:moveTo>
                  <a:lnTo>
                    <a:pt x="88" y="0"/>
                  </a:lnTo>
                  <a:lnTo>
                    <a:pt x="72" y="8"/>
                  </a:lnTo>
                  <a:lnTo>
                    <a:pt x="64" y="8"/>
                  </a:lnTo>
                  <a:lnTo>
                    <a:pt x="56" y="26"/>
                  </a:lnTo>
                  <a:lnTo>
                    <a:pt x="48" y="26"/>
                  </a:lnTo>
                  <a:lnTo>
                    <a:pt x="32" y="26"/>
                  </a:lnTo>
                  <a:lnTo>
                    <a:pt x="24" y="26"/>
                  </a:lnTo>
                  <a:lnTo>
                    <a:pt x="16" y="35"/>
                  </a:lnTo>
                  <a:lnTo>
                    <a:pt x="0" y="35"/>
                  </a:lnTo>
                  <a:lnTo>
                    <a:pt x="0"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8590" name="Group 1333"/>
          <p:cNvGrpSpPr>
            <a:grpSpLocks/>
          </p:cNvGrpSpPr>
          <p:nvPr/>
        </p:nvGrpSpPr>
        <p:grpSpPr bwMode="auto">
          <a:xfrm>
            <a:off x="6161088" y="2601913"/>
            <a:ext cx="609600" cy="496887"/>
            <a:chOff x="1748" y="2760"/>
            <a:chExt cx="480" cy="457"/>
          </a:xfrm>
        </p:grpSpPr>
        <p:sp>
          <p:nvSpPr>
            <p:cNvPr id="108803" name="Freeform 1334"/>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232 w 232"/>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211"/>
                <a:gd name="T188" fmla="*/ 232 w 232"/>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lnTo>
                    <a:pt x="232"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04" name="Freeform 1335"/>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211"/>
                <a:gd name="T185" fmla="*/ 232 w 232"/>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05" name="Freeform 1336"/>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56 w 208"/>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8"/>
                <a:gd name="T187" fmla="*/ 0 h 255"/>
                <a:gd name="T188" fmla="*/ 208 w 208"/>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lnTo>
                    <a:pt x="56"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06" name="Freeform 1337"/>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8"/>
                <a:gd name="T184" fmla="*/ 0 h 255"/>
                <a:gd name="T185" fmla="*/ 208 w 208"/>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07" name="Freeform 1338"/>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40 w 280"/>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0"/>
                <a:gd name="T118" fmla="*/ 0 h 360"/>
                <a:gd name="T119" fmla="*/ 280 w 280"/>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lnTo>
                    <a:pt x="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08" name="Freeform 1339"/>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80"/>
                <a:gd name="T115" fmla="*/ 0 h 360"/>
                <a:gd name="T116" fmla="*/ 280 w 280"/>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09" name="Freeform 1340"/>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40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lnTo>
                    <a:pt x="40"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10" name="Freeform 1341"/>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11" name="Freeform 1342"/>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208 w 208"/>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8"/>
                <a:gd name="T139" fmla="*/ 0 h 457"/>
                <a:gd name="T140" fmla="*/ 208 w 208"/>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lnTo>
                    <a:pt x="208"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12" name="Freeform 1343"/>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8"/>
                <a:gd name="T136" fmla="*/ 0 h 457"/>
                <a:gd name="T137" fmla="*/ 208 w 208"/>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13" name="Freeform 1344"/>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232 w 232"/>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325"/>
                <a:gd name="T188" fmla="*/ 232 w 232"/>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lnTo>
                    <a:pt x="232"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14" name="Freeform 1345"/>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325"/>
                <a:gd name="T185" fmla="*/ 232 w 232"/>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8591" name="Group 1346"/>
          <p:cNvGrpSpPr>
            <a:grpSpLocks/>
          </p:cNvGrpSpPr>
          <p:nvPr/>
        </p:nvGrpSpPr>
        <p:grpSpPr bwMode="auto">
          <a:xfrm>
            <a:off x="6313488" y="3086100"/>
            <a:ext cx="774700" cy="614363"/>
            <a:chOff x="1692" y="3226"/>
            <a:chExt cx="488" cy="387"/>
          </a:xfrm>
        </p:grpSpPr>
        <p:sp>
          <p:nvSpPr>
            <p:cNvPr id="108756" name="Freeform 1347"/>
            <p:cNvSpPr>
              <a:spLocks/>
            </p:cNvSpPr>
            <p:nvPr/>
          </p:nvSpPr>
          <p:spPr bwMode="auto">
            <a:xfrm>
              <a:off x="1996" y="3226"/>
              <a:ext cx="40" cy="53"/>
            </a:xfrm>
            <a:custGeom>
              <a:avLst/>
              <a:gdLst>
                <a:gd name="T0" fmla="*/ 0 w 40"/>
                <a:gd name="T1" fmla="*/ 0 h 53"/>
                <a:gd name="T2" fmla="*/ 0 w 40"/>
                <a:gd name="T3" fmla="*/ 9 h 53"/>
                <a:gd name="T4" fmla="*/ 0 w 40"/>
                <a:gd name="T5" fmla="*/ 18 h 53"/>
                <a:gd name="T6" fmla="*/ 8 w 40"/>
                <a:gd name="T7" fmla="*/ 18 h 53"/>
                <a:gd name="T8" fmla="*/ 24 w 40"/>
                <a:gd name="T9" fmla="*/ 18 h 53"/>
                <a:gd name="T10" fmla="*/ 24 w 40"/>
                <a:gd name="T11" fmla="*/ 35 h 53"/>
                <a:gd name="T12" fmla="*/ 32 w 40"/>
                <a:gd name="T13" fmla="*/ 35 h 53"/>
                <a:gd name="T14" fmla="*/ 32 w 40"/>
                <a:gd name="T15" fmla="*/ 44 h 53"/>
                <a:gd name="T16" fmla="*/ 40 w 40"/>
                <a:gd name="T17" fmla="*/ 44 h 53"/>
                <a:gd name="T18" fmla="*/ 4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0" y="0"/>
                  </a:moveTo>
                  <a:lnTo>
                    <a:pt x="0" y="9"/>
                  </a:lnTo>
                  <a:lnTo>
                    <a:pt x="0" y="18"/>
                  </a:lnTo>
                  <a:lnTo>
                    <a:pt x="8" y="18"/>
                  </a:lnTo>
                  <a:lnTo>
                    <a:pt x="24" y="18"/>
                  </a:lnTo>
                  <a:lnTo>
                    <a:pt x="24" y="35"/>
                  </a:lnTo>
                  <a:lnTo>
                    <a:pt x="32" y="35"/>
                  </a:lnTo>
                  <a:lnTo>
                    <a:pt x="32" y="44"/>
                  </a:lnTo>
                  <a:lnTo>
                    <a:pt x="40" y="44"/>
                  </a:lnTo>
                  <a:lnTo>
                    <a:pt x="4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57" name="Freeform 1348"/>
            <p:cNvSpPr>
              <a:spLocks/>
            </p:cNvSpPr>
            <p:nvPr/>
          </p:nvSpPr>
          <p:spPr bwMode="auto">
            <a:xfrm>
              <a:off x="1940" y="3226"/>
              <a:ext cx="56" cy="97"/>
            </a:xfrm>
            <a:custGeom>
              <a:avLst/>
              <a:gdLst>
                <a:gd name="T0" fmla="*/ 56 w 56"/>
                <a:gd name="T1" fmla="*/ 0 h 97"/>
                <a:gd name="T2" fmla="*/ 56 w 56"/>
                <a:gd name="T3" fmla="*/ 9 h 97"/>
                <a:gd name="T4" fmla="*/ 56 w 56"/>
                <a:gd name="T5" fmla="*/ 18 h 97"/>
                <a:gd name="T6" fmla="*/ 48 w 56"/>
                <a:gd name="T7" fmla="*/ 35 h 97"/>
                <a:gd name="T8" fmla="*/ 32 w 56"/>
                <a:gd name="T9" fmla="*/ 44 h 97"/>
                <a:gd name="T10" fmla="*/ 24 w 56"/>
                <a:gd name="T11" fmla="*/ 53 h 97"/>
                <a:gd name="T12" fmla="*/ 16 w 56"/>
                <a:gd name="T13" fmla="*/ 62 h 97"/>
                <a:gd name="T14" fmla="*/ 0 w 56"/>
                <a:gd name="T15" fmla="*/ 79 h 97"/>
                <a:gd name="T16" fmla="*/ 0 w 56"/>
                <a:gd name="T17" fmla="*/ 88 h 97"/>
                <a:gd name="T18" fmla="*/ 0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56" y="0"/>
                  </a:moveTo>
                  <a:lnTo>
                    <a:pt x="56" y="9"/>
                  </a:lnTo>
                  <a:lnTo>
                    <a:pt x="56" y="18"/>
                  </a:lnTo>
                  <a:lnTo>
                    <a:pt x="48" y="35"/>
                  </a:lnTo>
                  <a:lnTo>
                    <a:pt x="32" y="44"/>
                  </a:lnTo>
                  <a:lnTo>
                    <a:pt x="24" y="53"/>
                  </a:lnTo>
                  <a:lnTo>
                    <a:pt x="16" y="62"/>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58" name="Freeform 1349"/>
            <p:cNvSpPr>
              <a:spLocks/>
            </p:cNvSpPr>
            <p:nvPr/>
          </p:nvSpPr>
          <p:spPr bwMode="auto">
            <a:xfrm>
              <a:off x="1884" y="3226"/>
              <a:ext cx="80" cy="97"/>
            </a:xfrm>
            <a:custGeom>
              <a:avLst/>
              <a:gdLst>
                <a:gd name="T0" fmla="*/ 80 w 80"/>
                <a:gd name="T1" fmla="*/ 0 h 97"/>
                <a:gd name="T2" fmla="*/ 72 w 80"/>
                <a:gd name="T3" fmla="*/ 35 h 97"/>
                <a:gd name="T4" fmla="*/ 56 w 80"/>
                <a:gd name="T5" fmla="*/ 35 h 97"/>
                <a:gd name="T6" fmla="*/ 56 w 80"/>
                <a:gd name="T7" fmla="*/ 44 h 97"/>
                <a:gd name="T8" fmla="*/ 48 w 80"/>
                <a:gd name="T9" fmla="*/ 44 h 97"/>
                <a:gd name="T10" fmla="*/ 40 w 80"/>
                <a:gd name="T11" fmla="*/ 44 h 97"/>
                <a:gd name="T12" fmla="*/ 32 w 80"/>
                <a:gd name="T13" fmla="*/ 53 h 97"/>
                <a:gd name="T14" fmla="*/ 16 w 80"/>
                <a:gd name="T15" fmla="*/ 53 h 97"/>
                <a:gd name="T16" fmla="*/ 16 w 80"/>
                <a:gd name="T17" fmla="*/ 62 h 97"/>
                <a:gd name="T18" fmla="*/ 8 w 80"/>
                <a:gd name="T19" fmla="*/ 62 h 97"/>
                <a:gd name="T20" fmla="*/ 8 w 80"/>
                <a:gd name="T21" fmla="*/ 79 h 97"/>
                <a:gd name="T22" fmla="*/ 0 w 80"/>
                <a:gd name="T23" fmla="*/ 79 h 97"/>
                <a:gd name="T24" fmla="*/ 0 w 80"/>
                <a:gd name="T25" fmla="*/ 88 h 97"/>
                <a:gd name="T26" fmla="*/ 0 w 80"/>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
                <a:gd name="T43" fmla="*/ 0 h 97"/>
                <a:gd name="T44" fmla="*/ 80 w 80"/>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 h="97">
                  <a:moveTo>
                    <a:pt x="80" y="0"/>
                  </a:moveTo>
                  <a:lnTo>
                    <a:pt x="72" y="35"/>
                  </a:lnTo>
                  <a:lnTo>
                    <a:pt x="56" y="35"/>
                  </a:lnTo>
                  <a:lnTo>
                    <a:pt x="56" y="44"/>
                  </a:lnTo>
                  <a:lnTo>
                    <a:pt x="48" y="44"/>
                  </a:lnTo>
                  <a:lnTo>
                    <a:pt x="40" y="44"/>
                  </a:lnTo>
                  <a:lnTo>
                    <a:pt x="32" y="53"/>
                  </a:lnTo>
                  <a:lnTo>
                    <a:pt x="16" y="53"/>
                  </a:lnTo>
                  <a:lnTo>
                    <a:pt x="16" y="62"/>
                  </a:lnTo>
                  <a:lnTo>
                    <a:pt x="8" y="62"/>
                  </a:lnTo>
                  <a:lnTo>
                    <a:pt x="8" y="79"/>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59" name="Freeform 1350"/>
            <p:cNvSpPr>
              <a:spLocks/>
            </p:cNvSpPr>
            <p:nvPr/>
          </p:nvSpPr>
          <p:spPr bwMode="auto">
            <a:xfrm>
              <a:off x="1972" y="3270"/>
              <a:ext cx="56" cy="114"/>
            </a:xfrm>
            <a:custGeom>
              <a:avLst/>
              <a:gdLst>
                <a:gd name="T0" fmla="*/ 0 w 56"/>
                <a:gd name="T1" fmla="*/ 0 h 114"/>
                <a:gd name="T2" fmla="*/ 0 w 56"/>
                <a:gd name="T3" fmla="*/ 9 h 114"/>
                <a:gd name="T4" fmla="*/ 0 w 56"/>
                <a:gd name="T5" fmla="*/ 18 h 114"/>
                <a:gd name="T6" fmla="*/ 0 w 56"/>
                <a:gd name="T7" fmla="*/ 35 h 114"/>
                <a:gd name="T8" fmla="*/ 16 w 56"/>
                <a:gd name="T9" fmla="*/ 44 h 114"/>
                <a:gd name="T10" fmla="*/ 24 w 56"/>
                <a:gd name="T11" fmla="*/ 53 h 114"/>
                <a:gd name="T12" fmla="*/ 48 w 56"/>
                <a:gd name="T13" fmla="*/ 70 h 114"/>
                <a:gd name="T14" fmla="*/ 48 w 56"/>
                <a:gd name="T15" fmla="*/ 79 h 114"/>
                <a:gd name="T16" fmla="*/ 48 w 56"/>
                <a:gd name="T17" fmla="*/ 88 h 114"/>
                <a:gd name="T18" fmla="*/ 56 w 56"/>
                <a:gd name="T19" fmla="*/ 88 h 114"/>
                <a:gd name="T20" fmla="*/ 56 w 56"/>
                <a:gd name="T21" fmla="*/ 105 h 114"/>
                <a:gd name="T22" fmla="*/ 56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0" y="0"/>
                  </a:moveTo>
                  <a:lnTo>
                    <a:pt x="0" y="9"/>
                  </a:lnTo>
                  <a:lnTo>
                    <a:pt x="0" y="18"/>
                  </a:lnTo>
                  <a:lnTo>
                    <a:pt x="0" y="35"/>
                  </a:lnTo>
                  <a:lnTo>
                    <a:pt x="16" y="44"/>
                  </a:lnTo>
                  <a:lnTo>
                    <a:pt x="24" y="53"/>
                  </a:lnTo>
                  <a:lnTo>
                    <a:pt x="48" y="70"/>
                  </a:lnTo>
                  <a:lnTo>
                    <a:pt x="48" y="79"/>
                  </a:lnTo>
                  <a:lnTo>
                    <a:pt x="48" y="88"/>
                  </a:lnTo>
                  <a:lnTo>
                    <a:pt x="56" y="88"/>
                  </a:lnTo>
                  <a:lnTo>
                    <a:pt x="56" y="105"/>
                  </a:lnTo>
                  <a:lnTo>
                    <a:pt x="5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60" name="Freeform 1351"/>
            <p:cNvSpPr>
              <a:spLocks/>
            </p:cNvSpPr>
            <p:nvPr/>
          </p:nvSpPr>
          <p:spPr bwMode="auto">
            <a:xfrm>
              <a:off x="1900" y="3226"/>
              <a:ext cx="72" cy="158"/>
            </a:xfrm>
            <a:custGeom>
              <a:avLst/>
              <a:gdLst>
                <a:gd name="T0" fmla="*/ 72 w 72"/>
                <a:gd name="T1" fmla="*/ 0 h 158"/>
                <a:gd name="T2" fmla="*/ 64 w 72"/>
                <a:gd name="T3" fmla="*/ 44 h 158"/>
                <a:gd name="T4" fmla="*/ 64 w 72"/>
                <a:gd name="T5" fmla="*/ 53 h 158"/>
                <a:gd name="T6" fmla="*/ 56 w 72"/>
                <a:gd name="T7" fmla="*/ 53 h 158"/>
                <a:gd name="T8" fmla="*/ 56 w 72"/>
                <a:gd name="T9" fmla="*/ 62 h 158"/>
                <a:gd name="T10" fmla="*/ 40 w 72"/>
                <a:gd name="T11" fmla="*/ 79 h 158"/>
                <a:gd name="T12" fmla="*/ 32 w 72"/>
                <a:gd name="T13" fmla="*/ 79 h 158"/>
                <a:gd name="T14" fmla="*/ 32 w 72"/>
                <a:gd name="T15" fmla="*/ 88 h 158"/>
                <a:gd name="T16" fmla="*/ 24 w 72"/>
                <a:gd name="T17" fmla="*/ 88 h 158"/>
                <a:gd name="T18" fmla="*/ 24 w 72"/>
                <a:gd name="T19" fmla="*/ 97 h 158"/>
                <a:gd name="T20" fmla="*/ 24 w 72"/>
                <a:gd name="T21" fmla="*/ 114 h 158"/>
                <a:gd name="T22" fmla="*/ 16 w 72"/>
                <a:gd name="T23" fmla="*/ 114 h 158"/>
                <a:gd name="T24" fmla="*/ 16 w 72"/>
                <a:gd name="T25" fmla="*/ 123 h 158"/>
                <a:gd name="T26" fmla="*/ 0 w 72"/>
                <a:gd name="T27" fmla="*/ 132 h 158"/>
                <a:gd name="T28" fmla="*/ 0 w 72"/>
                <a:gd name="T29" fmla="*/ 149 h 158"/>
                <a:gd name="T30" fmla="*/ 16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72" y="0"/>
                  </a:moveTo>
                  <a:lnTo>
                    <a:pt x="64" y="44"/>
                  </a:lnTo>
                  <a:lnTo>
                    <a:pt x="64" y="53"/>
                  </a:lnTo>
                  <a:lnTo>
                    <a:pt x="56" y="53"/>
                  </a:lnTo>
                  <a:lnTo>
                    <a:pt x="56" y="62"/>
                  </a:lnTo>
                  <a:lnTo>
                    <a:pt x="40" y="79"/>
                  </a:lnTo>
                  <a:lnTo>
                    <a:pt x="32" y="79"/>
                  </a:lnTo>
                  <a:lnTo>
                    <a:pt x="32" y="88"/>
                  </a:lnTo>
                  <a:lnTo>
                    <a:pt x="24" y="88"/>
                  </a:lnTo>
                  <a:lnTo>
                    <a:pt x="24" y="97"/>
                  </a:lnTo>
                  <a:lnTo>
                    <a:pt x="24" y="114"/>
                  </a:lnTo>
                  <a:lnTo>
                    <a:pt x="16" y="114"/>
                  </a:lnTo>
                  <a:lnTo>
                    <a:pt x="16" y="123"/>
                  </a:lnTo>
                  <a:lnTo>
                    <a:pt x="0" y="132"/>
                  </a:lnTo>
                  <a:lnTo>
                    <a:pt x="0" y="149"/>
                  </a:lnTo>
                  <a:lnTo>
                    <a:pt x="16"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61" name="Freeform 1352"/>
            <p:cNvSpPr>
              <a:spLocks/>
            </p:cNvSpPr>
            <p:nvPr/>
          </p:nvSpPr>
          <p:spPr bwMode="auto">
            <a:xfrm>
              <a:off x="1972" y="3226"/>
              <a:ext cx="96" cy="114"/>
            </a:xfrm>
            <a:custGeom>
              <a:avLst/>
              <a:gdLst>
                <a:gd name="T0" fmla="*/ 0 w 96"/>
                <a:gd name="T1" fmla="*/ 0 h 114"/>
                <a:gd name="T2" fmla="*/ 24 w 96"/>
                <a:gd name="T3" fmla="*/ 35 h 114"/>
                <a:gd name="T4" fmla="*/ 32 w 96"/>
                <a:gd name="T5" fmla="*/ 44 h 114"/>
                <a:gd name="T6" fmla="*/ 48 w 96"/>
                <a:gd name="T7" fmla="*/ 44 h 114"/>
                <a:gd name="T8" fmla="*/ 56 w 96"/>
                <a:gd name="T9" fmla="*/ 44 h 114"/>
                <a:gd name="T10" fmla="*/ 64 w 96"/>
                <a:gd name="T11" fmla="*/ 44 h 114"/>
                <a:gd name="T12" fmla="*/ 64 w 96"/>
                <a:gd name="T13" fmla="*/ 53 h 114"/>
                <a:gd name="T14" fmla="*/ 80 w 96"/>
                <a:gd name="T15" fmla="*/ 53 h 114"/>
                <a:gd name="T16" fmla="*/ 88 w 96"/>
                <a:gd name="T17" fmla="*/ 62 h 114"/>
                <a:gd name="T18" fmla="*/ 96 w 96"/>
                <a:gd name="T19" fmla="*/ 79 h 114"/>
                <a:gd name="T20" fmla="*/ 96 w 96"/>
                <a:gd name="T21" fmla="*/ 88 h 114"/>
                <a:gd name="T22" fmla="*/ 96 w 96"/>
                <a:gd name="T23" fmla="*/ 97 h 114"/>
                <a:gd name="T24" fmla="*/ 96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0" y="0"/>
                  </a:moveTo>
                  <a:lnTo>
                    <a:pt x="24" y="35"/>
                  </a:lnTo>
                  <a:lnTo>
                    <a:pt x="32" y="44"/>
                  </a:lnTo>
                  <a:lnTo>
                    <a:pt x="48" y="44"/>
                  </a:lnTo>
                  <a:lnTo>
                    <a:pt x="56" y="44"/>
                  </a:lnTo>
                  <a:lnTo>
                    <a:pt x="64" y="44"/>
                  </a:lnTo>
                  <a:lnTo>
                    <a:pt x="64" y="53"/>
                  </a:lnTo>
                  <a:lnTo>
                    <a:pt x="80" y="53"/>
                  </a:lnTo>
                  <a:lnTo>
                    <a:pt x="88" y="62"/>
                  </a:lnTo>
                  <a:lnTo>
                    <a:pt x="96" y="79"/>
                  </a:lnTo>
                  <a:lnTo>
                    <a:pt x="96" y="88"/>
                  </a:lnTo>
                  <a:lnTo>
                    <a:pt x="96" y="97"/>
                  </a:lnTo>
                  <a:lnTo>
                    <a:pt x="9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62" name="Freeform 1353"/>
            <p:cNvSpPr>
              <a:spLocks/>
            </p:cNvSpPr>
            <p:nvPr/>
          </p:nvSpPr>
          <p:spPr bwMode="auto">
            <a:xfrm>
              <a:off x="1988" y="3270"/>
              <a:ext cx="40" cy="132"/>
            </a:xfrm>
            <a:custGeom>
              <a:avLst/>
              <a:gdLst>
                <a:gd name="T0" fmla="*/ 40 w 40"/>
                <a:gd name="T1" fmla="*/ 0 h 132"/>
                <a:gd name="T2" fmla="*/ 40 w 40"/>
                <a:gd name="T3" fmla="*/ 9 h 132"/>
                <a:gd name="T4" fmla="*/ 40 w 40"/>
                <a:gd name="T5" fmla="*/ 18 h 132"/>
                <a:gd name="T6" fmla="*/ 40 w 40"/>
                <a:gd name="T7" fmla="*/ 35 h 132"/>
                <a:gd name="T8" fmla="*/ 40 w 40"/>
                <a:gd name="T9" fmla="*/ 44 h 132"/>
                <a:gd name="T10" fmla="*/ 32 w 40"/>
                <a:gd name="T11" fmla="*/ 53 h 132"/>
                <a:gd name="T12" fmla="*/ 16 w 40"/>
                <a:gd name="T13" fmla="*/ 70 h 132"/>
                <a:gd name="T14" fmla="*/ 16 w 40"/>
                <a:gd name="T15" fmla="*/ 79 h 132"/>
                <a:gd name="T16" fmla="*/ 8 w 40"/>
                <a:gd name="T17" fmla="*/ 88 h 132"/>
                <a:gd name="T18" fmla="*/ 8 w 40"/>
                <a:gd name="T19" fmla="*/ 105 h 132"/>
                <a:gd name="T20" fmla="*/ 0 w 40"/>
                <a:gd name="T21" fmla="*/ 105 h 132"/>
                <a:gd name="T22" fmla="*/ 0 w 40"/>
                <a:gd name="T23" fmla="*/ 114 h 132"/>
                <a:gd name="T24" fmla="*/ 0 w 40"/>
                <a:gd name="T25" fmla="*/ 123 h 132"/>
                <a:gd name="T26" fmla="*/ 0 w 40"/>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132"/>
                <a:gd name="T44" fmla="*/ 40 w 40"/>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132">
                  <a:moveTo>
                    <a:pt x="40" y="0"/>
                  </a:moveTo>
                  <a:lnTo>
                    <a:pt x="40" y="9"/>
                  </a:lnTo>
                  <a:lnTo>
                    <a:pt x="40" y="18"/>
                  </a:lnTo>
                  <a:lnTo>
                    <a:pt x="40" y="35"/>
                  </a:lnTo>
                  <a:lnTo>
                    <a:pt x="40" y="44"/>
                  </a:lnTo>
                  <a:lnTo>
                    <a:pt x="32" y="53"/>
                  </a:lnTo>
                  <a:lnTo>
                    <a:pt x="16" y="70"/>
                  </a:lnTo>
                  <a:lnTo>
                    <a:pt x="16" y="79"/>
                  </a:lnTo>
                  <a:lnTo>
                    <a:pt x="8" y="88"/>
                  </a:lnTo>
                  <a:lnTo>
                    <a:pt x="8" y="105"/>
                  </a:lnTo>
                  <a:lnTo>
                    <a:pt x="0" y="105"/>
                  </a:lnTo>
                  <a:lnTo>
                    <a:pt x="0" y="114"/>
                  </a:lnTo>
                  <a:lnTo>
                    <a:pt x="0" y="123"/>
                  </a:lnTo>
                  <a:lnTo>
                    <a:pt x="0"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63" name="Freeform 1354"/>
            <p:cNvSpPr>
              <a:spLocks/>
            </p:cNvSpPr>
            <p:nvPr/>
          </p:nvSpPr>
          <p:spPr bwMode="auto">
            <a:xfrm>
              <a:off x="1948" y="3305"/>
              <a:ext cx="40" cy="88"/>
            </a:xfrm>
            <a:custGeom>
              <a:avLst/>
              <a:gdLst>
                <a:gd name="T0" fmla="*/ 0 w 40"/>
                <a:gd name="T1" fmla="*/ 0 h 88"/>
                <a:gd name="T2" fmla="*/ 0 w 40"/>
                <a:gd name="T3" fmla="*/ 26 h 88"/>
                <a:gd name="T4" fmla="*/ 8 w 40"/>
                <a:gd name="T5" fmla="*/ 35 h 88"/>
                <a:gd name="T6" fmla="*/ 16 w 40"/>
                <a:gd name="T7" fmla="*/ 44 h 88"/>
                <a:gd name="T8" fmla="*/ 32 w 40"/>
                <a:gd name="T9" fmla="*/ 44 h 88"/>
                <a:gd name="T10" fmla="*/ 32 w 40"/>
                <a:gd name="T11" fmla="*/ 62 h 88"/>
                <a:gd name="T12" fmla="*/ 40 w 40"/>
                <a:gd name="T13" fmla="*/ 62 h 88"/>
                <a:gd name="T14" fmla="*/ 40 w 40"/>
                <a:gd name="T15" fmla="*/ 70 h 88"/>
                <a:gd name="T16" fmla="*/ 40 w 40"/>
                <a:gd name="T17" fmla="*/ 79 h 88"/>
                <a:gd name="T18" fmla="*/ 4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0" y="0"/>
                  </a:moveTo>
                  <a:lnTo>
                    <a:pt x="0" y="26"/>
                  </a:lnTo>
                  <a:lnTo>
                    <a:pt x="8" y="35"/>
                  </a:lnTo>
                  <a:lnTo>
                    <a:pt x="16" y="44"/>
                  </a:lnTo>
                  <a:lnTo>
                    <a:pt x="32" y="44"/>
                  </a:lnTo>
                  <a:lnTo>
                    <a:pt x="32" y="62"/>
                  </a:lnTo>
                  <a:lnTo>
                    <a:pt x="40" y="62"/>
                  </a:lnTo>
                  <a:lnTo>
                    <a:pt x="40" y="70"/>
                  </a:lnTo>
                  <a:lnTo>
                    <a:pt x="40" y="79"/>
                  </a:lnTo>
                  <a:lnTo>
                    <a:pt x="4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64" name="Freeform 1355"/>
            <p:cNvSpPr>
              <a:spLocks/>
            </p:cNvSpPr>
            <p:nvPr/>
          </p:nvSpPr>
          <p:spPr bwMode="auto">
            <a:xfrm>
              <a:off x="1900" y="3279"/>
              <a:ext cx="64" cy="140"/>
            </a:xfrm>
            <a:custGeom>
              <a:avLst/>
              <a:gdLst>
                <a:gd name="T0" fmla="*/ 0 w 64"/>
                <a:gd name="T1" fmla="*/ 0 h 140"/>
                <a:gd name="T2" fmla="*/ 16 w 64"/>
                <a:gd name="T3" fmla="*/ 61 h 140"/>
                <a:gd name="T4" fmla="*/ 24 w 64"/>
                <a:gd name="T5" fmla="*/ 70 h 140"/>
                <a:gd name="T6" fmla="*/ 32 w 64"/>
                <a:gd name="T7" fmla="*/ 79 h 140"/>
                <a:gd name="T8" fmla="*/ 32 w 64"/>
                <a:gd name="T9" fmla="*/ 105 h 140"/>
                <a:gd name="T10" fmla="*/ 40 w 64"/>
                <a:gd name="T11" fmla="*/ 114 h 140"/>
                <a:gd name="T12" fmla="*/ 40 w 64"/>
                <a:gd name="T13" fmla="*/ 123 h 140"/>
                <a:gd name="T14" fmla="*/ 56 w 64"/>
                <a:gd name="T15" fmla="*/ 123 h 140"/>
                <a:gd name="T16" fmla="*/ 64 w 64"/>
                <a:gd name="T17" fmla="*/ 123 h 140"/>
                <a:gd name="T18" fmla="*/ 64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0" y="0"/>
                  </a:moveTo>
                  <a:lnTo>
                    <a:pt x="16" y="61"/>
                  </a:lnTo>
                  <a:lnTo>
                    <a:pt x="24" y="70"/>
                  </a:lnTo>
                  <a:lnTo>
                    <a:pt x="32" y="79"/>
                  </a:lnTo>
                  <a:lnTo>
                    <a:pt x="32" y="105"/>
                  </a:lnTo>
                  <a:lnTo>
                    <a:pt x="40" y="114"/>
                  </a:lnTo>
                  <a:lnTo>
                    <a:pt x="40" y="123"/>
                  </a:lnTo>
                  <a:lnTo>
                    <a:pt x="56" y="123"/>
                  </a:lnTo>
                  <a:lnTo>
                    <a:pt x="64" y="123"/>
                  </a:lnTo>
                  <a:lnTo>
                    <a:pt x="64"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65" name="Freeform 1356"/>
            <p:cNvSpPr>
              <a:spLocks/>
            </p:cNvSpPr>
            <p:nvPr/>
          </p:nvSpPr>
          <p:spPr bwMode="auto">
            <a:xfrm>
              <a:off x="1852" y="3226"/>
              <a:ext cx="104" cy="193"/>
            </a:xfrm>
            <a:custGeom>
              <a:avLst/>
              <a:gdLst>
                <a:gd name="T0" fmla="*/ 104 w 104"/>
                <a:gd name="T1" fmla="*/ 0 h 193"/>
                <a:gd name="T2" fmla="*/ 80 w 104"/>
                <a:gd name="T3" fmla="*/ 18 h 193"/>
                <a:gd name="T4" fmla="*/ 72 w 104"/>
                <a:gd name="T5" fmla="*/ 35 h 193"/>
                <a:gd name="T6" fmla="*/ 64 w 104"/>
                <a:gd name="T7" fmla="*/ 44 h 193"/>
                <a:gd name="T8" fmla="*/ 64 w 104"/>
                <a:gd name="T9" fmla="*/ 53 h 193"/>
                <a:gd name="T10" fmla="*/ 48 w 104"/>
                <a:gd name="T11" fmla="*/ 53 h 193"/>
                <a:gd name="T12" fmla="*/ 48 w 104"/>
                <a:gd name="T13" fmla="*/ 62 h 193"/>
                <a:gd name="T14" fmla="*/ 40 w 104"/>
                <a:gd name="T15" fmla="*/ 62 h 193"/>
                <a:gd name="T16" fmla="*/ 32 w 104"/>
                <a:gd name="T17" fmla="*/ 79 h 193"/>
                <a:gd name="T18" fmla="*/ 32 w 104"/>
                <a:gd name="T19" fmla="*/ 88 h 193"/>
                <a:gd name="T20" fmla="*/ 16 w 104"/>
                <a:gd name="T21" fmla="*/ 88 h 193"/>
                <a:gd name="T22" fmla="*/ 16 w 104"/>
                <a:gd name="T23" fmla="*/ 97 h 193"/>
                <a:gd name="T24" fmla="*/ 8 w 104"/>
                <a:gd name="T25" fmla="*/ 97 h 193"/>
                <a:gd name="T26" fmla="*/ 8 w 104"/>
                <a:gd name="T27" fmla="*/ 114 h 193"/>
                <a:gd name="T28" fmla="*/ 8 w 104"/>
                <a:gd name="T29" fmla="*/ 123 h 193"/>
                <a:gd name="T30" fmla="*/ 0 w 104"/>
                <a:gd name="T31" fmla="*/ 132 h 193"/>
                <a:gd name="T32" fmla="*/ 0 w 104"/>
                <a:gd name="T33" fmla="*/ 149 h 193"/>
                <a:gd name="T34" fmla="*/ 0 w 104"/>
                <a:gd name="T35" fmla="*/ 158 h 193"/>
                <a:gd name="T36" fmla="*/ 0 w 104"/>
                <a:gd name="T37" fmla="*/ 167 h 193"/>
                <a:gd name="T38" fmla="*/ 0 w 104"/>
                <a:gd name="T39" fmla="*/ 176 h 193"/>
                <a:gd name="T40" fmla="*/ 0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104" y="0"/>
                  </a:moveTo>
                  <a:lnTo>
                    <a:pt x="80" y="18"/>
                  </a:lnTo>
                  <a:lnTo>
                    <a:pt x="72" y="35"/>
                  </a:lnTo>
                  <a:lnTo>
                    <a:pt x="64" y="44"/>
                  </a:lnTo>
                  <a:lnTo>
                    <a:pt x="64" y="53"/>
                  </a:lnTo>
                  <a:lnTo>
                    <a:pt x="48" y="53"/>
                  </a:lnTo>
                  <a:lnTo>
                    <a:pt x="48" y="62"/>
                  </a:lnTo>
                  <a:lnTo>
                    <a:pt x="40" y="62"/>
                  </a:lnTo>
                  <a:lnTo>
                    <a:pt x="32" y="79"/>
                  </a:lnTo>
                  <a:lnTo>
                    <a:pt x="32" y="88"/>
                  </a:lnTo>
                  <a:lnTo>
                    <a:pt x="16" y="88"/>
                  </a:lnTo>
                  <a:lnTo>
                    <a:pt x="16" y="97"/>
                  </a:lnTo>
                  <a:lnTo>
                    <a:pt x="8" y="97"/>
                  </a:lnTo>
                  <a:lnTo>
                    <a:pt x="8" y="114"/>
                  </a:lnTo>
                  <a:lnTo>
                    <a:pt x="8" y="123"/>
                  </a:lnTo>
                  <a:lnTo>
                    <a:pt x="0" y="132"/>
                  </a:lnTo>
                  <a:lnTo>
                    <a:pt x="0" y="149"/>
                  </a:lnTo>
                  <a:lnTo>
                    <a:pt x="0" y="158"/>
                  </a:lnTo>
                  <a:lnTo>
                    <a:pt x="0" y="167"/>
                  </a:lnTo>
                  <a:lnTo>
                    <a:pt x="0" y="176"/>
                  </a:lnTo>
                  <a:lnTo>
                    <a:pt x="0"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66" name="Freeform 1357"/>
            <p:cNvSpPr>
              <a:spLocks/>
            </p:cNvSpPr>
            <p:nvPr/>
          </p:nvSpPr>
          <p:spPr bwMode="auto">
            <a:xfrm>
              <a:off x="2044" y="3305"/>
              <a:ext cx="16" cy="106"/>
            </a:xfrm>
            <a:custGeom>
              <a:avLst/>
              <a:gdLst>
                <a:gd name="T0" fmla="*/ 8 w 16"/>
                <a:gd name="T1" fmla="*/ 0 h 106"/>
                <a:gd name="T2" fmla="*/ 8 w 16"/>
                <a:gd name="T3" fmla="*/ 9 h 106"/>
                <a:gd name="T4" fmla="*/ 8 w 16"/>
                <a:gd name="T5" fmla="*/ 26 h 106"/>
                <a:gd name="T6" fmla="*/ 8 w 16"/>
                <a:gd name="T7" fmla="*/ 35 h 106"/>
                <a:gd name="T8" fmla="*/ 0 w 16"/>
                <a:gd name="T9" fmla="*/ 35 h 106"/>
                <a:gd name="T10" fmla="*/ 0 w 16"/>
                <a:gd name="T11" fmla="*/ 44 h 106"/>
                <a:gd name="T12" fmla="*/ 0 w 16"/>
                <a:gd name="T13" fmla="*/ 62 h 106"/>
                <a:gd name="T14" fmla="*/ 8 w 16"/>
                <a:gd name="T15" fmla="*/ 70 h 106"/>
                <a:gd name="T16" fmla="*/ 8 w 16"/>
                <a:gd name="T17" fmla="*/ 79 h 106"/>
                <a:gd name="T18" fmla="*/ 16 w 16"/>
                <a:gd name="T19" fmla="*/ 88 h 106"/>
                <a:gd name="T20" fmla="*/ 16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0" y="35"/>
                  </a:lnTo>
                  <a:lnTo>
                    <a:pt x="0" y="44"/>
                  </a:lnTo>
                  <a:lnTo>
                    <a:pt x="0" y="62"/>
                  </a:lnTo>
                  <a:lnTo>
                    <a:pt x="8" y="70"/>
                  </a:lnTo>
                  <a:lnTo>
                    <a:pt x="8" y="79"/>
                  </a:lnTo>
                  <a:lnTo>
                    <a:pt x="16" y="88"/>
                  </a:lnTo>
                  <a:lnTo>
                    <a:pt x="16"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67" name="Freeform 1358"/>
            <p:cNvSpPr>
              <a:spLocks/>
            </p:cNvSpPr>
            <p:nvPr/>
          </p:nvSpPr>
          <p:spPr bwMode="auto">
            <a:xfrm>
              <a:off x="2020" y="3375"/>
              <a:ext cx="8" cy="62"/>
            </a:xfrm>
            <a:custGeom>
              <a:avLst/>
              <a:gdLst>
                <a:gd name="T0" fmla="*/ 8 w 8"/>
                <a:gd name="T1" fmla="*/ 0 h 62"/>
                <a:gd name="T2" fmla="*/ 0 w 8"/>
                <a:gd name="T3" fmla="*/ 9 h 62"/>
                <a:gd name="T4" fmla="*/ 0 w 8"/>
                <a:gd name="T5" fmla="*/ 18 h 62"/>
                <a:gd name="T6" fmla="*/ 0 w 8"/>
                <a:gd name="T7" fmla="*/ 27 h 62"/>
                <a:gd name="T8" fmla="*/ 0 w 8"/>
                <a:gd name="T9" fmla="*/ 44 h 62"/>
                <a:gd name="T10" fmla="*/ 0 w 8"/>
                <a:gd name="T11" fmla="*/ 53 h 62"/>
                <a:gd name="T12" fmla="*/ 0 w 8"/>
                <a:gd name="T13" fmla="*/ 62 h 62"/>
                <a:gd name="T14" fmla="*/ 0 60000 65536"/>
                <a:gd name="T15" fmla="*/ 0 60000 65536"/>
                <a:gd name="T16" fmla="*/ 0 60000 65536"/>
                <a:gd name="T17" fmla="*/ 0 60000 65536"/>
                <a:gd name="T18" fmla="*/ 0 60000 65536"/>
                <a:gd name="T19" fmla="*/ 0 60000 65536"/>
                <a:gd name="T20" fmla="*/ 0 60000 65536"/>
                <a:gd name="T21" fmla="*/ 0 w 8"/>
                <a:gd name="T22" fmla="*/ 0 h 62"/>
                <a:gd name="T23" fmla="*/ 8 w 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62">
                  <a:moveTo>
                    <a:pt x="8" y="0"/>
                  </a:moveTo>
                  <a:lnTo>
                    <a:pt x="0" y="9"/>
                  </a:lnTo>
                  <a:lnTo>
                    <a:pt x="0" y="18"/>
                  </a:lnTo>
                  <a:lnTo>
                    <a:pt x="0" y="27"/>
                  </a:lnTo>
                  <a:lnTo>
                    <a:pt x="0" y="44"/>
                  </a:lnTo>
                  <a:lnTo>
                    <a:pt x="0" y="53"/>
                  </a:lnTo>
                  <a:lnTo>
                    <a:pt x="0"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68" name="Freeform 1359"/>
            <p:cNvSpPr>
              <a:spLocks/>
            </p:cNvSpPr>
            <p:nvPr/>
          </p:nvSpPr>
          <p:spPr bwMode="auto">
            <a:xfrm>
              <a:off x="2060" y="3340"/>
              <a:ext cx="40" cy="79"/>
            </a:xfrm>
            <a:custGeom>
              <a:avLst/>
              <a:gdLst>
                <a:gd name="T0" fmla="*/ 8 w 40"/>
                <a:gd name="T1" fmla="*/ 0 h 79"/>
                <a:gd name="T2" fmla="*/ 0 w 40"/>
                <a:gd name="T3" fmla="*/ 9 h 79"/>
                <a:gd name="T4" fmla="*/ 8 w 40"/>
                <a:gd name="T5" fmla="*/ 18 h 79"/>
                <a:gd name="T6" fmla="*/ 8 w 40"/>
                <a:gd name="T7" fmla="*/ 35 h 79"/>
                <a:gd name="T8" fmla="*/ 24 w 40"/>
                <a:gd name="T9" fmla="*/ 35 h 79"/>
                <a:gd name="T10" fmla="*/ 32 w 40"/>
                <a:gd name="T11" fmla="*/ 44 h 79"/>
                <a:gd name="T12" fmla="*/ 40 w 40"/>
                <a:gd name="T13" fmla="*/ 53 h 79"/>
                <a:gd name="T14" fmla="*/ 40 w 40"/>
                <a:gd name="T15" fmla="*/ 62 h 79"/>
                <a:gd name="T16" fmla="*/ 4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8" y="0"/>
                  </a:moveTo>
                  <a:lnTo>
                    <a:pt x="0" y="9"/>
                  </a:lnTo>
                  <a:lnTo>
                    <a:pt x="8" y="18"/>
                  </a:lnTo>
                  <a:lnTo>
                    <a:pt x="8" y="35"/>
                  </a:lnTo>
                  <a:lnTo>
                    <a:pt x="24" y="35"/>
                  </a:lnTo>
                  <a:lnTo>
                    <a:pt x="32" y="44"/>
                  </a:lnTo>
                  <a:lnTo>
                    <a:pt x="40" y="53"/>
                  </a:lnTo>
                  <a:lnTo>
                    <a:pt x="40" y="62"/>
                  </a:lnTo>
                  <a:lnTo>
                    <a:pt x="4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69" name="Freeform 1360"/>
            <p:cNvSpPr>
              <a:spLocks/>
            </p:cNvSpPr>
            <p:nvPr/>
          </p:nvSpPr>
          <p:spPr bwMode="auto">
            <a:xfrm>
              <a:off x="2060" y="3288"/>
              <a:ext cx="64" cy="70"/>
            </a:xfrm>
            <a:custGeom>
              <a:avLst/>
              <a:gdLst>
                <a:gd name="T0" fmla="*/ 0 w 64"/>
                <a:gd name="T1" fmla="*/ 0 h 70"/>
                <a:gd name="T2" fmla="*/ 8 w 64"/>
                <a:gd name="T3" fmla="*/ 0 h 70"/>
                <a:gd name="T4" fmla="*/ 24 w 64"/>
                <a:gd name="T5" fmla="*/ 0 h 70"/>
                <a:gd name="T6" fmla="*/ 32 w 64"/>
                <a:gd name="T7" fmla="*/ 17 h 70"/>
                <a:gd name="T8" fmla="*/ 40 w 64"/>
                <a:gd name="T9" fmla="*/ 17 h 70"/>
                <a:gd name="T10" fmla="*/ 40 w 64"/>
                <a:gd name="T11" fmla="*/ 26 h 70"/>
                <a:gd name="T12" fmla="*/ 56 w 64"/>
                <a:gd name="T13" fmla="*/ 26 h 70"/>
                <a:gd name="T14" fmla="*/ 56 w 64"/>
                <a:gd name="T15" fmla="*/ 35 h 70"/>
                <a:gd name="T16" fmla="*/ 56 w 64"/>
                <a:gd name="T17" fmla="*/ 52 h 70"/>
                <a:gd name="T18" fmla="*/ 64 w 64"/>
                <a:gd name="T19" fmla="*/ 61 h 70"/>
                <a:gd name="T20" fmla="*/ 64 w 64"/>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70"/>
                <a:gd name="T35" fmla="*/ 64 w 64"/>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70">
                  <a:moveTo>
                    <a:pt x="0" y="0"/>
                  </a:moveTo>
                  <a:lnTo>
                    <a:pt x="8" y="0"/>
                  </a:lnTo>
                  <a:lnTo>
                    <a:pt x="24" y="0"/>
                  </a:lnTo>
                  <a:lnTo>
                    <a:pt x="32" y="17"/>
                  </a:lnTo>
                  <a:lnTo>
                    <a:pt x="40" y="17"/>
                  </a:lnTo>
                  <a:lnTo>
                    <a:pt x="40" y="26"/>
                  </a:lnTo>
                  <a:lnTo>
                    <a:pt x="56" y="26"/>
                  </a:lnTo>
                  <a:lnTo>
                    <a:pt x="56" y="35"/>
                  </a:lnTo>
                  <a:lnTo>
                    <a:pt x="56" y="52"/>
                  </a:lnTo>
                  <a:lnTo>
                    <a:pt x="64" y="61"/>
                  </a:lnTo>
                  <a:lnTo>
                    <a:pt x="64"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70" name="Freeform 1361"/>
            <p:cNvSpPr>
              <a:spLocks/>
            </p:cNvSpPr>
            <p:nvPr/>
          </p:nvSpPr>
          <p:spPr bwMode="auto">
            <a:xfrm>
              <a:off x="1788" y="3331"/>
              <a:ext cx="72" cy="80"/>
            </a:xfrm>
            <a:custGeom>
              <a:avLst/>
              <a:gdLst>
                <a:gd name="T0" fmla="*/ 72 w 72"/>
                <a:gd name="T1" fmla="*/ 0 h 80"/>
                <a:gd name="T2" fmla="*/ 72 w 72"/>
                <a:gd name="T3" fmla="*/ 9 h 80"/>
                <a:gd name="T4" fmla="*/ 64 w 72"/>
                <a:gd name="T5" fmla="*/ 9 h 80"/>
                <a:gd name="T6" fmla="*/ 56 w 72"/>
                <a:gd name="T7" fmla="*/ 9 h 80"/>
                <a:gd name="T8" fmla="*/ 40 w 72"/>
                <a:gd name="T9" fmla="*/ 18 h 80"/>
                <a:gd name="T10" fmla="*/ 32 w 72"/>
                <a:gd name="T11" fmla="*/ 36 h 80"/>
                <a:gd name="T12" fmla="*/ 24 w 72"/>
                <a:gd name="T13" fmla="*/ 44 h 80"/>
                <a:gd name="T14" fmla="*/ 8 w 72"/>
                <a:gd name="T15" fmla="*/ 53 h 80"/>
                <a:gd name="T16" fmla="*/ 8 w 72"/>
                <a:gd name="T17" fmla="*/ 62 h 80"/>
                <a:gd name="T18" fmla="*/ 8 w 72"/>
                <a:gd name="T19" fmla="*/ 80 h 80"/>
                <a:gd name="T20" fmla="*/ 0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72" y="0"/>
                  </a:moveTo>
                  <a:lnTo>
                    <a:pt x="72" y="9"/>
                  </a:lnTo>
                  <a:lnTo>
                    <a:pt x="64" y="9"/>
                  </a:lnTo>
                  <a:lnTo>
                    <a:pt x="56" y="9"/>
                  </a:lnTo>
                  <a:lnTo>
                    <a:pt x="40" y="18"/>
                  </a:lnTo>
                  <a:lnTo>
                    <a:pt x="32" y="36"/>
                  </a:lnTo>
                  <a:lnTo>
                    <a:pt x="24" y="44"/>
                  </a:lnTo>
                  <a:lnTo>
                    <a:pt x="8" y="53"/>
                  </a:lnTo>
                  <a:lnTo>
                    <a:pt x="8" y="62"/>
                  </a:lnTo>
                  <a:lnTo>
                    <a:pt x="8" y="80"/>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71" name="Freeform 1362"/>
            <p:cNvSpPr>
              <a:spLocks/>
            </p:cNvSpPr>
            <p:nvPr/>
          </p:nvSpPr>
          <p:spPr bwMode="auto">
            <a:xfrm>
              <a:off x="1860" y="3323"/>
              <a:ext cx="40" cy="105"/>
            </a:xfrm>
            <a:custGeom>
              <a:avLst/>
              <a:gdLst>
                <a:gd name="T0" fmla="*/ 0 w 40"/>
                <a:gd name="T1" fmla="*/ 0 h 105"/>
                <a:gd name="T2" fmla="*/ 8 w 40"/>
                <a:gd name="T3" fmla="*/ 17 h 105"/>
                <a:gd name="T4" fmla="*/ 8 w 40"/>
                <a:gd name="T5" fmla="*/ 26 h 105"/>
                <a:gd name="T6" fmla="*/ 8 w 40"/>
                <a:gd name="T7" fmla="*/ 35 h 105"/>
                <a:gd name="T8" fmla="*/ 24 w 40"/>
                <a:gd name="T9" fmla="*/ 35 h 105"/>
                <a:gd name="T10" fmla="*/ 24 w 40"/>
                <a:gd name="T11" fmla="*/ 52 h 105"/>
                <a:gd name="T12" fmla="*/ 32 w 40"/>
                <a:gd name="T13" fmla="*/ 61 h 105"/>
                <a:gd name="T14" fmla="*/ 40 w 40"/>
                <a:gd name="T15" fmla="*/ 70 h 105"/>
                <a:gd name="T16" fmla="*/ 40 w 40"/>
                <a:gd name="T17" fmla="*/ 79 h 105"/>
                <a:gd name="T18" fmla="*/ 40 w 40"/>
                <a:gd name="T19" fmla="*/ 96 h 105"/>
                <a:gd name="T20" fmla="*/ 4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0" y="0"/>
                  </a:moveTo>
                  <a:lnTo>
                    <a:pt x="8" y="17"/>
                  </a:lnTo>
                  <a:lnTo>
                    <a:pt x="8" y="26"/>
                  </a:lnTo>
                  <a:lnTo>
                    <a:pt x="8" y="35"/>
                  </a:lnTo>
                  <a:lnTo>
                    <a:pt x="24" y="35"/>
                  </a:lnTo>
                  <a:lnTo>
                    <a:pt x="24" y="52"/>
                  </a:lnTo>
                  <a:lnTo>
                    <a:pt x="32" y="61"/>
                  </a:lnTo>
                  <a:lnTo>
                    <a:pt x="40" y="70"/>
                  </a:lnTo>
                  <a:lnTo>
                    <a:pt x="40" y="79"/>
                  </a:lnTo>
                  <a:lnTo>
                    <a:pt x="40" y="96"/>
                  </a:lnTo>
                  <a:lnTo>
                    <a:pt x="4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72" name="Freeform 1363"/>
            <p:cNvSpPr>
              <a:spLocks/>
            </p:cNvSpPr>
            <p:nvPr/>
          </p:nvSpPr>
          <p:spPr bwMode="auto">
            <a:xfrm>
              <a:off x="1796" y="3411"/>
              <a:ext cx="48" cy="70"/>
            </a:xfrm>
            <a:custGeom>
              <a:avLst/>
              <a:gdLst>
                <a:gd name="T0" fmla="*/ 48 w 48"/>
                <a:gd name="T1" fmla="*/ 0 h 70"/>
                <a:gd name="T2" fmla="*/ 48 w 48"/>
                <a:gd name="T3" fmla="*/ 8 h 70"/>
                <a:gd name="T4" fmla="*/ 32 w 48"/>
                <a:gd name="T5" fmla="*/ 8 h 70"/>
                <a:gd name="T6" fmla="*/ 24 w 48"/>
                <a:gd name="T7" fmla="*/ 17 h 70"/>
                <a:gd name="T8" fmla="*/ 16 w 48"/>
                <a:gd name="T9" fmla="*/ 17 h 70"/>
                <a:gd name="T10" fmla="*/ 16 w 48"/>
                <a:gd name="T11" fmla="*/ 35 h 70"/>
                <a:gd name="T12" fmla="*/ 0 w 48"/>
                <a:gd name="T13" fmla="*/ 44 h 70"/>
                <a:gd name="T14" fmla="*/ 0 w 48"/>
                <a:gd name="T15" fmla="*/ 52 h 70"/>
                <a:gd name="T16" fmla="*/ 0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48" y="0"/>
                  </a:moveTo>
                  <a:lnTo>
                    <a:pt x="48" y="8"/>
                  </a:lnTo>
                  <a:lnTo>
                    <a:pt x="32" y="8"/>
                  </a:lnTo>
                  <a:lnTo>
                    <a:pt x="24" y="17"/>
                  </a:lnTo>
                  <a:lnTo>
                    <a:pt x="16" y="17"/>
                  </a:lnTo>
                  <a:lnTo>
                    <a:pt x="16" y="35"/>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73" name="Freeform 1364"/>
            <p:cNvSpPr>
              <a:spLocks/>
            </p:cNvSpPr>
            <p:nvPr/>
          </p:nvSpPr>
          <p:spPr bwMode="auto">
            <a:xfrm>
              <a:off x="1908" y="3419"/>
              <a:ext cx="24" cy="71"/>
            </a:xfrm>
            <a:custGeom>
              <a:avLst/>
              <a:gdLst>
                <a:gd name="T0" fmla="*/ 24 w 24"/>
                <a:gd name="T1" fmla="*/ 0 h 71"/>
                <a:gd name="T2" fmla="*/ 24 w 24"/>
                <a:gd name="T3" fmla="*/ 9 h 71"/>
                <a:gd name="T4" fmla="*/ 16 w 24"/>
                <a:gd name="T5" fmla="*/ 27 h 71"/>
                <a:gd name="T6" fmla="*/ 8 w 24"/>
                <a:gd name="T7" fmla="*/ 36 h 71"/>
                <a:gd name="T8" fmla="*/ 8 w 24"/>
                <a:gd name="T9" fmla="*/ 44 h 71"/>
                <a:gd name="T10" fmla="*/ 8 w 24"/>
                <a:gd name="T11" fmla="*/ 62 h 71"/>
                <a:gd name="T12" fmla="*/ 0 w 24"/>
                <a:gd name="T13" fmla="*/ 62 h 71"/>
                <a:gd name="T14" fmla="*/ 0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24" y="0"/>
                  </a:moveTo>
                  <a:lnTo>
                    <a:pt x="24" y="9"/>
                  </a:lnTo>
                  <a:lnTo>
                    <a:pt x="16" y="27"/>
                  </a:lnTo>
                  <a:lnTo>
                    <a:pt x="8" y="36"/>
                  </a:lnTo>
                  <a:lnTo>
                    <a:pt x="8" y="44"/>
                  </a:lnTo>
                  <a:lnTo>
                    <a:pt x="8" y="62"/>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74" name="Freeform 1365"/>
            <p:cNvSpPr>
              <a:spLocks/>
            </p:cNvSpPr>
            <p:nvPr/>
          </p:nvSpPr>
          <p:spPr bwMode="auto">
            <a:xfrm>
              <a:off x="2012" y="3419"/>
              <a:ext cx="48" cy="71"/>
            </a:xfrm>
            <a:custGeom>
              <a:avLst/>
              <a:gdLst>
                <a:gd name="T0" fmla="*/ 0 w 48"/>
                <a:gd name="T1" fmla="*/ 0 h 71"/>
                <a:gd name="T2" fmla="*/ 8 w 48"/>
                <a:gd name="T3" fmla="*/ 9 h 71"/>
                <a:gd name="T4" fmla="*/ 16 w 48"/>
                <a:gd name="T5" fmla="*/ 27 h 71"/>
                <a:gd name="T6" fmla="*/ 32 w 48"/>
                <a:gd name="T7" fmla="*/ 36 h 71"/>
                <a:gd name="T8" fmla="*/ 40 w 48"/>
                <a:gd name="T9" fmla="*/ 44 h 71"/>
                <a:gd name="T10" fmla="*/ 48 w 48"/>
                <a:gd name="T11" fmla="*/ 44 h 71"/>
                <a:gd name="T12" fmla="*/ 48 w 48"/>
                <a:gd name="T13" fmla="*/ 62 h 71"/>
                <a:gd name="T14" fmla="*/ 48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0" y="0"/>
                  </a:moveTo>
                  <a:lnTo>
                    <a:pt x="8" y="9"/>
                  </a:lnTo>
                  <a:lnTo>
                    <a:pt x="16" y="27"/>
                  </a:lnTo>
                  <a:lnTo>
                    <a:pt x="32" y="36"/>
                  </a:lnTo>
                  <a:lnTo>
                    <a:pt x="40" y="44"/>
                  </a:lnTo>
                  <a:lnTo>
                    <a:pt x="48" y="44"/>
                  </a:lnTo>
                  <a:lnTo>
                    <a:pt x="48" y="62"/>
                  </a:lnTo>
                  <a:lnTo>
                    <a:pt x="48"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75" name="Freeform 1366"/>
            <p:cNvSpPr>
              <a:spLocks/>
            </p:cNvSpPr>
            <p:nvPr/>
          </p:nvSpPr>
          <p:spPr bwMode="auto">
            <a:xfrm>
              <a:off x="1980" y="3367"/>
              <a:ext cx="72" cy="123"/>
            </a:xfrm>
            <a:custGeom>
              <a:avLst/>
              <a:gdLst>
                <a:gd name="T0" fmla="*/ 64 w 72"/>
                <a:gd name="T1" fmla="*/ 0 h 123"/>
                <a:gd name="T2" fmla="*/ 72 w 72"/>
                <a:gd name="T3" fmla="*/ 8 h 123"/>
                <a:gd name="T4" fmla="*/ 64 w 72"/>
                <a:gd name="T5" fmla="*/ 17 h 123"/>
                <a:gd name="T6" fmla="*/ 64 w 72"/>
                <a:gd name="T7" fmla="*/ 26 h 123"/>
                <a:gd name="T8" fmla="*/ 48 w 72"/>
                <a:gd name="T9" fmla="*/ 44 h 123"/>
                <a:gd name="T10" fmla="*/ 40 w 72"/>
                <a:gd name="T11" fmla="*/ 52 h 123"/>
                <a:gd name="T12" fmla="*/ 32 w 72"/>
                <a:gd name="T13" fmla="*/ 61 h 123"/>
                <a:gd name="T14" fmla="*/ 16 w 72"/>
                <a:gd name="T15" fmla="*/ 79 h 123"/>
                <a:gd name="T16" fmla="*/ 8 w 72"/>
                <a:gd name="T17" fmla="*/ 88 h 123"/>
                <a:gd name="T18" fmla="*/ 0 w 72"/>
                <a:gd name="T19" fmla="*/ 96 h 123"/>
                <a:gd name="T20" fmla="*/ 0 w 72"/>
                <a:gd name="T21" fmla="*/ 114 h 123"/>
                <a:gd name="T22" fmla="*/ 0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64" y="0"/>
                  </a:moveTo>
                  <a:lnTo>
                    <a:pt x="72" y="8"/>
                  </a:lnTo>
                  <a:lnTo>
                    <a:pt x="64" y="17"/>
                  </a:lnTo>
                  <a:lnTo>
                    <a:pt x="64" y="26"/>
                  </a:lnTo>
                  <a:lnTo>
                    <a:pt x="48" y="44"/>
                  </a:lnTo>
                  <a:lnTo>
                    <a:pt x="40" y="52"/>
                  </a:lnTo>
                  <a:lnTo>
                    <a:pt x="32" y="61"/>
                  </a:lnTo>
                  <a:lnTo>
                    <a:pt x="16" y="79"/>
                  </a:lnTo>
                  <a:lnTo>
                    <a:pt x="8" y="88"/>
                  </a:lnTo>
                  <a:lnTo>
                    <a:pt x="0" y="96"/>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76" name="Freeform 1367"/>
            <p:cNvSpPr>
              <a:spLocks/>
            </p:cNvSpPr>
            <p:nvPr/>
          </p:nvSpPr>
          <p:spPr bwMode="auto">
            <a:xfrm>
              <a:off x="2092" y="3331"/>
              <a:ext cx="16" cy="115"/>
            </a:xfrm>
            <a:custGeom>
              <a:avLst/>
              <a:gdLst>
                <a:gd name="T0" fmla="*/ 16 w 16"/>
                <a:gd name="T1" fmla="*/ 0 h 115"/>
                <a:gd name="T2" fmla="*/ 0 w 16"/>
                <a:gd name="T3" fmla="*/ 18 h 115"/>
                <a:gd name="T4" fmla="*/ 0 w 16"/>
                <a:gd name="T5" fmla="*/ 36 h 115"/>
                <a:gd name="T6" fmla="*/ 0 w 16"/>
                <a:gd name="T7" fmla="*/ 44 h 115"/>
                <a:gd name="T8" fmla="*/ 0 w 16"/>
                <a:gd name="T9" fmla="*/ 53 h 115"/>
                <a:gd name="T10" fmla="*/ 16 w 16"/>
                <a:gd name="T11" fmla="*/ 62 h 115"/>
                <a:gd name="T12" fmla="*/ 16 w 16"/>
                <a:gd name="T13" fmla="*/ 80 h 115"/>
                <a:gd name="T14" fmla="*/ 16 w 16"/>
                <a:gd name="T15" fmla="*/ 88 h 115"/>
                <a:gd name="T16" fmla="*/ 16 w 16"/>
                <a:gd name="T17" fmla="*/ 97 h 115"/>
                <a:gd name="T18" fmla="*/ 16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16" y="0"/>
                  </a:moveTo>
                  <a:lnTo>
                    <a:pt x="0" y="18"/>
                  </a:lnTo>
                  <a:lnTo>
                    <a:pt x="0" y="36"/>
                  </a:lnTo>
                  <a:lnTo>
                    <a:pt x="0" y="44"/>
                  </a:lnTo>
                  <a:lnTo>
                    <a:pt x="0" y="53"/>
                  </a:lnTo>
                  <a:lnTo>
                    <a:pt x="16" y="62"/>
                  </a:lnTo>
                  <a:lnTo>
                    <a:pt x="16" y="80"/>
                  </a:lnTo>
                  <a:lnTo>
                    <a:pt x="16" y="88"/>
                  </a:lnTo>
                  <a:lnTo>
                    <a:pt x="16" y="97"/>
                  </a:lnTo>
                  <a:lnTo>
                    <a:pt x="1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77" name="Freeform 1368"/>
            <p:cNvSpPr>
              <a:spLocks/>
            </p:cNvSpPr>
            <p:nvPr/>
          </p:nvSpPr>
          <p:spPr bwMode="auto">
            <a:xfrm>
              <a:off x="2076" y="3393"/>
              <a:ext cx="8" cy="97"/>
            </a:xfrm>
            <a:custGeom>
              <a:avLst/>
              <a:gdLst>
                <a:gd name="T0" fmla="*/ 8 w 8"/>
                <a:gd name="T1" fmla="*/ 0 h 97"/>
                <a:gd name="T2" fmla="*/ 8 w 8"/>
                <a:gd name="T3" fmla="*/ 18 h 97"/>
                <a:gd name="T4" fmla="*/ 0 w 8"/>
                <a:gd name="T5" fmla="*/ 26 h 97"/>
                <a:gd name="T6" fmla="*/ 0 w 8"/>
                <a:gd name="T7" fmla="*/ 35 h 97"/>
                <a:gd name="T8" fmla="*/ 0 w 8"/>
                <a:gd name="T9" fmla="*/ 53 h 97"/>
                <a:gd name="T10" fmla="*/ 0 w 8"/>
                <a:gd name="T11" fmla="*/ 62 h 97"/>
                <a:gd name="T12" fmla="*/ 0 w 8"/>
                <a:gd name="T13" fmla="*/ 70 h 97"/>
                <a:gd name="T14" fmla="*/ 0 w 8"/>
                <a:gd name="T15" fmla="*/ 88 h 97"/>
                <a:gd name="T16" fmla="*/ 8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8" y="0"/>
                  </a:moveTo>
                  <a:lnTo>
                    <a:pt x="8" y="18"/>
                  </a:lnTo>
                  <a:lnTo>
                    <a:pt x="0" y="26"/>
                  </a:lnTo>
                  <a:lnTo>
                    <a:pt x="0" y="35"/>
                  </a:lnTo>
                  <a:lnTo>
                    <a:pt x="0" y="53"/>
                  </a:lnTo>
                  <a:lnTo>
                    <a:pt x="0" y="62"/>
                  </a:lnTo>
                  <a:lnTo>
                    <a:pt x="0" y="70"/>
                  </a:lnTo>
                  <a:lnTo>
                    <a:pt x="0" y="88"/>
                  </a:lnTo>
                  <a:lnTo>
                    <a:pt x="8"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78" name="Freeform 1369"/>
            <p:cNvSpPr>
              <a:spLocks/>
            </p:cNvSpPr>
            <p:nvPr/>
          </p:nvSpPr>
          <p:spPr bwMode="auto">
            <a:xfrm>
              <a:off x="2108" y="3411"/>
              <a:ext cx="40" cy="70"/>
            </a:xfrm>
            <a:custGeom>
              <a:avLst/>
              <a:gdLst>
                <a:gd name="T0" fmla="*/ 0 w 40"/>
                <a:gd name="T1" fmla="*/ 0 h 70"/>
                <a:gd name="T2" fmla="*/ 8 w 40"/>
                <a:gd name="T3" fmla="*/ 8 h 70"/>
                <a:gd name="T4" fmla="*/ 8 w 40"/>
                <a:gd name="T5" fmla="*/ 17 h 70"/>
                <a:gd name="T6" fmla="*/ 16 w 40"/>
                <a:gd name="T7" fmla="*/ 35 h 70"/>
                <a:gd name="T8" fmla="*/ 24 w 40"/>
                <a:gd name="T9" fmla="*/ 35 h 70"/>
                <a:gd name="T10" fmla="*/ 24 w 40"/>
                <a:gd name="T11" fmla="*/ 44 h 70"/>
                <a:gd name="T12" fmla="*/ 40 w 40"/>
                <a:gd name="T13" fmla="*/ 44 h 70"/>
                <a:gd name="T14" fmla="*/ 40 w 40"/>
                <a:gd name="T15" fmla="*/ 52 h 70"/>
                <a:gd name="T16" fmla="*/ 4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0" y="0"/>
                  </a:moveTo>
                  <a:lnTo>
                    <a:pt x="8" y="8"/>
                  </a:lnTo>
                  <a:lnTo>
                    <a:pt x="8" y="17"/>
                  </a:lnTo>
                  <a:lnTo>
                    <a:pt x="16" y="35"/>
                  </a:lnTo>
                  <a:lnTo>
                    <a:pt x="24" y="35"/>
                  </a:lnTo>
                  <a:lnTo>
                    <a:pt x="24" y="44"/>
                  </a:lnTo>
                  <a:lnTo>
                    <a:pt x="40" y="44"/>
                  </a:lnTo>
                  <a:lnTo>
                    <a:pt x="40" y="52"/>
                  </a:lnTo>
                  <a:lnTo>
                    <a:pt x="4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79" name="Freeform 1370"/>
            <p:cNvSpPr>
              <a:spLocks/>
            </p:cNvSpPr>
            <p:nvPr/>
          </p:nvSpPr>
          <p:spPr bwMode="auto">
            <a:xfrm>
              <a:off x="1924" y="3419"/>
              <a:ext cx="56" cy="115"/>
            </a:xfrm>
            <a:custGeom>
              <a:avLst/>
              <a:gdLst>
                <a:gd name="T0" fmla="*/ 56 w 56"/>
                <a:gd name="T1" fmla="*/ 0 h 115"/>
                <a:gd name="T2" fmla="*/ 32 w 56"/>
                <a:gd name="T3" fmla="*/ 27 h 115"/>
                <a:gd name="T4" fmla="*/ 24 w 56"/>
                <a:gd name="T5" fmla="*/ 36 h 115"/>
                <a:gd name="T6" fmla="*/ 24 w 56"/>
                <a:gd name="T7" fmla="*/ 44 h 115"/>
                <a:gd name="T8" fmla="*/ 24 w 56"/>
                <a:gd name="T9" fmla="*/ 62 h 115"/>
                <a:gd name="T10" fmla="*/ 8 w 56"/>
                <a:gd name="T11" fmla="*/ 71 h 115"/>
                <a:gd name="T12" fmla="*/ 8 w 56"/>
                <a:gd name="T13" fmla="*/ 79 h 115"/>
                <a:gd name="T14" fmla="*/ 8 w 56"/>
                <a:gd name="T15" fmla="*/ 88 h 115"/>
                <a:gd name="T16" fmla="*/ 0 w 56"/>
                <a:gd name="T17" fmla="*/ 106 h 115"/>
                <a:gd name="T18" fmla="*/ 0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56" y="0"/>
                  </a:moveTo>
                  <a:lnTo>
                    <a:pt x="32" y="27"/>
                  </a:lnTo>
                  <a:lnTo>
                    <a:pt x="24" y="36"/>
                  </a:lnTo>
                  <a:lnTo>
                    <a:pt x="24" y="44"/>
                  </a:lnTo>
                  <a:lnTo>
                    <a:pt x="24" y="62"/>
                  </a:lnTo>
                  <a:lnTo>
                    <a:pt x="8" y="71"/>
                  </a:lnTo>
                  <a:lnTo>
                    <a:pt x="8" y="79"/>
                  </a:lnTo>
                  <a:lnTo>
                    <a:pt x="8" y="88"/>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80" name="Freeform 1371"/>
            <p:cNvSpPr>
              <a:spLocks/>
            </p:cNvSpPr>
            <p:nvPr/>
          </p:nvSpPr>
          <p:spPr bwMode="auto">
            <a:xfrm>
              <a:off x="1796" y="3455"/>
              <a:ext cx="48" cy="79"/>
            </a:xfrm>
            <a:custGeom>
              <a:avLst/>
              <a:gdLst>
                <a:gd name="T0" fmla="*/ 0 w 48"/>
                <a:gd name="T1" fmla="*/ 0 h 79"/>
                <a:gd name="T2" fmla="*/ 16 w 48"/>
                <a:gd name="T3" fmla="*/ 8 h 79"/>
                <a:gd name="T4" fmla="*/ 24 w 48"/>
                <a:gd name="T5" fmla="*/ 26 h 79"/>
                <a:gd name="T6" fmla="*/ 32 w 48"/>
                <a:gd name="T7" fmla="*/ 35 h 79"/>
                <a:gd name="T8" fmla="*/ 48 w 48"/>
                <a:gd name="T9" fmla="*/ 35 h 79"/>
                <a:gd name="T10" fmla="*/ 48 w 48"/>
                <a:gd name="T11" fmla="*/ 43 h 79"/>
                <a:gd name="T12" fmla="*/ 48 w 48"/>
                <a:gd name="T13" fmla="*/ 52 h 79"/>
                <a:gd name="T14" fmla="*/ 48 w 48"/>
                <a:gd name="T15" fmla="*/ 70 h 79"/>
                <a:gd name="T16" fmla="*/ 48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0" y="0"/>
                  </a:moveTo>
                  <a:lnTo>
                    <a:pt x="16" y="8"/>
                  </a:lnTo>
                  <a:lnTo>
                    <a:pt x="24" y="26"/>
                  </a:lnTo>
                  <a:lnTo>
                    <a:pt x="32" y="35"/>
                  </a:lnTo>
                  <a:lnTo>
                    <a:pt x="48" y="35"/>
                  </a:lnTo>
                  <a:lnTo>
                    <a:pt x="48" y="43"/>
                  </a:lnTo>
                  <a:lnTo>
                    <a:pt x="48" y="52"/>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81" name="Freeform 1372"/>
            <p:cNvSpPr>
              <a:spLocks/>
            </p:cNvSpPr>
            <p:nvPr/>
          </p:nvSpPr>
          <p:spPr bwMode="auto">
            <a:xfrm>
              <a:off x="1948" y="3481"/>
              <a:ext cx="48" cy="79"/>
            </a:xfrm>
            <a:custGeom>
              <a:avLst/>
              <a:gdLst>
                <a:gd name="T0" fmla="*/ 0 w 48"/>
                <a:gd name="T1" fmla="*/ 0 h 79"/>
                <a:gd name="T2" fmla="*/ 0 w 48"/>
                <a:gd name="T3" fmla="*/ 9 h 79"/>
                <a:gd name="T4" fmla="*/ 8 w 48"/>
                <a:gd name="T5" fmla="*/ 9 h 79"/>
                <a:gd name="T6" fmla="*/ 8 w 48"/>
                <a:gd name="T7" fmla="*/ 17 h 79"/>
                <a:gd name="T8" fmla="*/ 16 w 48"/>
                <a:gd name="T9" fmla="*/ 17 h 79"/>
                <a:gd name="T10" fmla="*/ 16 w 48"/>
                <a:gd name="T11" fmla="*/ 26 h 79"/>
                <a:gd name="T12" fmla="*/ 32 w 48"/>
                <a:gd name="T13" fmla="*/ 26 h 79"/>
                <a:gd name="T14" fmla="*/ 32 w 48"/>
                <a:gd name="T15" fmla="*/ 44 h 79"/>
                <a:gd name="T16" fmla="*/ 40 w 48"/>
                <a:gd name="T17" fmla="*/ 44 h 79"/>
                <a:gd name="T18" fmla="*/ 40 w 48"/>
                <a:gd name="T19" fmla="*/ 53 h 79"/>
                <a:gd name="T20" fmla="*/ 48 w 48"/>
                <a:gd name="T21" fmla="*/ 61 h 79"/>
                <a:gd name="T22" fmla="*/ 40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0" y="0"/>
                  </a:moveTo>
                  <a:lnTo>
                    <a:pt x="0" y="9"/>
                  </a:lnTo>
                  <a:lnTo>
                    <a:pt x="8" y="9"/>
                  </a:lnTo>
                  <a:lnTo>
                    <a:pt x="8" y="17"/>
                  </a:lnTo>
                  <a:lnTo>
                    <a:pt x="16" y="17"/>
                  </a:lnTo>
                  <a:lnTo>
                    <a:pt x="16" y="26"/>
                  </a:lnTo>
                  <a:lnTo>
                    <a:pt x="32" y="26"/>
                  </a:lnTo>
                  <a:lnTo>
                    <a:pt x="32" y="44"/>
                  </a:lnTo>
                  <a:lnTo>
                    <a:pt x="40" y="44"/>
                  </a:lnTo>
                  <a:lnTo>
                    <a:pt x="40" y="53"/>
                  </a:lnTo>
                  <a:lnTo>
                    <a:pt x="48" y="61"/>
                  </a:lnTo>
                  <a:lnTo>
                    <a:pt x="4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82" name="Freeform 1373"/>
            <p:cNvSpPr>
              <a:spLocks/>
            </p:cNvSpPr>
            <p:nvPr/>
          </p:nvSpPr>
          <p:spPr bwMode="auto">
            <a:xfrm>
              <a:off x="2028" y="3455"/>
              <a:ext cx="16" cy="114"/>
            </a:xfrm>
            <a:custGeom>
              <a:avLst/>
              <a:gdLst>
                <a:gd name="T0" fmla="*/ 16 w 16"/>
                <a:gd name="T1" fmla="*/ 0 h 114"/>
                <a:gd name="T2" fmla="*/ 16 w 16"/>
                <a:gd name="T3" fmla="*/ 26 h 114"/>
                <a:gd name="T4" fmla="*/ 16 w 16"/>
                <a:gd name="T5" fmla="*/ 35 h 114"/>
                <a:gd name="T6" fmla="*/ 16 w 16"/>
                <a:gd name="T7" fmla="*/ 43 h 114"/>
                <a:gd name="T8" fmla="*/ 16 w 16"/>
                <a:gd name="T9" fmla="*/ 52 h 114"/>
                <a:gd name="T10" fmla="*/ 16 w 16"/>
                <a:gd name="T11" fmla="*/ 70 h 114"/>
                <a:gd name="T12" fmla="*/ 0 w 16"/>
                <a:gd name="T13" fmla="*/ 79 h 114"/>
                <a:gd name="T14" fmla="*/ 0 w 16"/>
                <a:gd name="T15" fmla="*/ 87 h 114"/>
                <a:gd name="T16" fmla="*/ 0 w 16"/>
                <a:gd name="T17" fmla="*/ 105 h 114"/>
                <a:gd name="T18" fmla="*/ 0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16" y="0"/>
                  </a:moveTo>
                  <a:lnTo>
                    <a:pt x="16" y="26"/>
                  </a:lnTo>
                  <a:lnTo>
                    <a:pt x="16" y="35"/>
                  </a:lnTo>
                  <a:lnTo>
                    <a:pt x="16" y="43"/>
                  </a:lnTo>
                  <a:lnTo>
                    <a:pt x="16" y="52"/>
                  </a:lnTo>
                  <a:lnTo>
                    <a:pt x="16" y="70"/>
                  </a:lnTo>
                  <a:lnTo>
                    <a:pt x="0" y="79"/>
                  </a:lnTo>
                  <a:lnTo>
                    <a:pt x="0" y="87"/>
                  </a:lnTo>
                  <a:lnTo>
                    <a:pt x="0" y="105"/>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83" name="Freeform 1374"/>
            <p:cNvSpPr>
              <a:spLocks/>
            </p:cNvSpPr>
            <p:nvPr/>
          </p:nvSpPr>
          <p:spPr bwMode="auto">
            <a:xfrm>
              <a:off x="2076" y="3463"/>
              <a:ext cx="32" cy="79"/>
            </a:xfrm>
            <a:custGeom>
              <a:avLst/>
              <a:gdLst>
                <a:gd name="T0" fmla="*/ 0 w 32"/>
                <a:gd name="T1" fmla="*/ 0 h 79"/>
                <a:gd name="T2" fmla="*/ 0 w 32"/>
                <a:gd name="T3" fmla="*/ 18 h 79"/>
                <a:gd name="T4" fmla="*/ 8 w 32"/>
                <a:gd name="T5" fmla="*/ 27 h 79"/>
                <a:gd name="T6" fmla="*/ 16 w 32"/>
                <a:gd name="T7" fmla="*/ 27 h 79"/>
                <a:gd name="T8" fmla="*/ 16 w 32"/>
                <a:gd name="T9" fmla="*/ 35 h 79"/>
                <a:gd name="T10" fmla="*/ 32 w 32"/>
                <a:gd name="T11" fmla="*/ 44 h 79"/>
                <a:gd name="T12" fmla="*/ 32 w 32"/>
                <a:gd name="T13" fmla="*/ 62 h 79"/>
                <a:gd name="T14" fmla="*/ 32 w 32"/>
                <a:gd name="T15" fmla="*/ 71 h 79"/>
                <a:gd name="T16" fmla="*/ 32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0" y="0"/>
                  </a:moveTo>
                  <a:lnTo>
                    <a:pt x="0" y="18"/>
                  </a:lnTo>
                  <a:lnTo>
                    <a:pt x="8" y="27"/>
                  </a:lnTo>
                  <a:lnTo>
                    <a:pt x="16" y="27"/>
                  </a:lnTo>
                  <a:lnTo>
                    <a:pt x="16" y="35"/>
                  </a:lnTo>
                  <a:lnTo>
                    <a:pt x="32" y="44"/>
                  </a:lnTo>
                  <a:lnTo>
                    <a:pt x="32" y="62"/>
                  </a:lnTo>
                  <a:lnTo>
                    <a:pt x="32" y="71"/>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84" name="Freeform 1375"/>
            <p:cNvSpPr>
              <a:spLocks/>
            </p:cNvSpPr>
            <p:nvPr/>
          </p:nvSpPr>
          <p:spPr bwMode="auto">
            <a:xfrm>
              <a:off x="2124" y="3446"/>
              <a:ext cx="24" cy="149"/>
            </a:xfrm>
            <a:custGeom>
              <a:avLst/>
              <a:gdLst>
                <a:gd name="T0" fmla="*/ 0 w 24"/>
                <a:gd name="T1" fmla="*/ 0 h 149"/>
                <a:gd name="T2" fmla="*/ 0 w 24"/>
                <a:gd name="T3" fmla="*/ 9 h 149"/>
                <a:gd name="T4" fmla="*/ 0 w 24"/>
                <a:gd name="T5" fmla="*/ 35 h 149"/>
                <a:gd name="T6" fmla="*/ 0 w 24"/>
                <a:gd name="T7" fmla="*/ 44 h 149"/>
                <a:gd name="T8" fmla="*/ 0 w 24"/>
                <a:gd name="T9" fmla="*/ 52 h 149"/>
                <a:gd name="T10" fmla="*/ 8 w 24"/>
                <a:gd name="T11" fmla="*/ 61 h 149"/>
                <a:gd name="T12" fmla="*/ 8 w 24"/>
                <a:gd name="T13" fmla="*/ 88 h 149"/>
                <a:gd name="T14" fmla="*/ 24 w 24"/>
                <a:gd name="T15" fmla="*/ 96 h 149"/>
                <a:gd name="T16" fmla="*/ 24 w 24"/>
                <a:gd name="T17" fmla="*/ 114 h 149"/>
                <a:gd name="T18" fmla="*/ 24 w 24"/>
                <a:gd name="T19" fmla="*/ 123 h 149"/>
                <a:gd name="T20" fmla="*/ 24 w 24"/>
                <a:gd name="T21" fmla="*/ 132 h 149"/>
                <a:gd name="T22" fmla="*/ 8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0" y="0"/>
                  </a:moveTo>
                  <a:lnTo>
                    <a:pt x="0" y="9"/>
                  </a:lnTo>
                  <a:lnTo>
                    <a:pt x="0" y="35"/>
                  </a:lnTo>
                  <a:lnTo>
                    <a:pt x="0" y="44"/>
                  </a:lnTo>
                  <a:lnTo>
                    <a:pt x="0" y="52"/>
                  </a:lnTo>
                  <a:lnTo>
                    <a:pt x="8" y="61"/>
                  </a:lnTo>
                  <a:lnTo>
                    <a:pt x="8" y="88"/>
                  </a:lnTo>
                  <a:lnTo>
                    <a:pt x="24" y="96"/>
                  </a:lnTo>
                  <a:lnTo>
                    <a:pt x="24" y="114"/>
                  </a:lnTo>
                  <a:lnTo>
                    <a:pt x="24" y="123"/>
                  </a:lnTo>
                  <a:lnTo>
                    <a:pt x="24" y="132"/>
                  </a:lnTo>
                  <a:lnTo>
                    <a:pt x="8"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85" name="Freeform 1376"/>
            <p:cNvSpPr>
              <a:spLocks/>
            </p:cNvSpPr>
            <p:nvPr/>
          </p:nvSpPr>
          <p:spPr bwMode="auto">
            <a:xfrm>
              <a:off x="2108" y="3384"/>
              <a:ext cx="72" cy="114"/>
            </a:xfrm>
            <a:custGeom>
              <a:avLst/>
              <a:gdLst>
                <a:gd name="T0" fmla="*/ 0 w 72"/>
                <a:gd name="T1" fmla="*/ 0 h 114"/>
                <a:gd name="T2" fmla="*/ 8 w 72"/>
                <a:gd name="T3" fmla="*/ 9 h 114"/>
                <a:gd name="T4" fmla="*/ 16 w 72"/>
                <a:gd name="T5" fmla="*/ 27 h 114"/>
                <a:gd name="T6" fmla="*/ 24 w 72"/>
                <a:gd name="T7" fmla="*/ 27 h 114"/>
                <a:gd name="T8" fmla="*/ 40 w 72"/>
                <a:gd name="T9" fmla="*/ 35 h 114"/>
                <a:gd name="T10" fmla="*/ 48 w 72"/>
                <a:gd name="T11" fmla="*/ 44 h 114"/>
                <a:gd name="T12" fmla="*/ 56 w 72"/>
                <a:gd name="T13" fmla="*/ 62 h 114"/>
                <a:gd name="T14" fmla="*/ 56 w 72"/>
                <a:gd name="T15" fmla="*/ 71 h 114"/>
                <a:gd name="T16" fmla="*/ 56 w 72"/>
                <a:gd name="T17" fmla="*/ 79 h 114"/>
                <a:gd name="T18" fmla="*/ 56 w 72"/>
                <a:gd name="T19" fmla="*/ 97 h 114"/>
                <a:gd name="T20" fmla="*/ 72 w 72"/>
                <a:gd name="T21" fmla="*/ 106 h 114"/>
                <a:gd name="T22" fmla="*/ 72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0" y="0"/>
                  </a:moveTo>
                  <a:lnTo>
                    <a:pt x="8" y="9"/>
                  </a:lnTo>
                  <a:lnTo>
                    <a:pt x="16" y="27"/>
                  </a:lnTo>
                  <a:lnTo>
                    <a:pt x="24" y="27"/>
                  </a:lnTo>
                  <a:lnTo>
                    <a:pt x="40" y="35"/>
                  </a:lnTo>
                  <a:lnTo>
                    <a:pt x="48" y="44"/>
                  </a:lnTo>
                  <a:lnTo>
                    <a:pt x="56" y="62"/>
                  </a:lnTo>
                  <a:lnTo>
                    <a:pt x="56" y="71"/>
                  </a:lnTo>
                  <a:lnTo>
                    <a:pt x="56" y="79"/>
                  </a:lnTo>
                  <a:lnTo>
                    <a:pt x="56" y="97"/>
                  </a:lnTo>
                  <a:lnTo>
                    <a:pt x="72" y="106"/>
                  </a:lnTo>
                  <a:lnTo>
                    <a:pt x="72"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86" name="Freeform 1377"/>
            <p:cNvSpPr>
              <a:spLocks/>
            </p:cNvSpPr>
            <p:nvPr/>
          </p:nvSpPr>
          <p:spPr bwMode="auto">
            <a:xfrm>
              <a:off x="1764" y="3446"/>
              <a:ext cx="48" cy="88"/>
            </a:xfrm>
            <a:custGeom>
              <a:avLst/>
              <a:gdLst>
                <a:gd name="T0" fmla="*/ 48 w 48"/>
                <a:gd name="T1" fmla="*/ 0 h 88"/>
                <a:gd name="T2" fmla="*/ 32 w 48"/>
                <a:gd name="T3" fmla="*/ 0 h 88"/>
                <a:gd name="T4" fmla="*/ 24 w 48"/>
                <a:gd name="T5" fmla="*/ 9 h 88"/>
                <a:gd name="T6" fmla="*/ 24 w 48"/>
                <a:gd name="T7" fmla="*/ 17 h 88"/>
                <a:gd name="T8" fmla="*/ 24 w 48"/>
                <a:gd name="T9" fmla="*/ 35 h 88"/>
                <a:gd name="T10" fmla="*/ 24 w 48"/>
                <a:gd name="T11" fmla="*/ 44 h 88"/>
                <a:gd name="T12" fmla="*/ 16 w 48"/>
                <a:gd name="T13" fmla="*/ 52 h 88"/>
                <a:gd name="T14" fmla="*/ 16 w 48"/>
                <a:gd name="T15" fmla="*/ 61 h 88"/>
                <a:gd name="T16" fmla="*/ 16 w 48"/>
                <a:gd name="T17" fmla="*/ 79 h 88"/>
                <a:gd name="T18" fmla="*/ 16 w 48"/>
                <a:gd name="T19" fmla="*/ 88 h 88"/>
                <a:gd name="T20" fmla="*/ 0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48" y="0"/>
                  </a:moveTo>
                  <a:lnTo>
                    <a:pt x="32" y="0"/>
                  </a:lnTo>
                  <a:lnTo>
                    <a:pt x="24" y="9"/>
                  </a:lnTo>
                  <a:lnTo>
                    <a:pt x="24" y="17"/>
                  </a:lnTo>
                  <a:lnTo>
                    <a:pt x="24" y="35"/>
                  </a:lnTo>
                  <a:lnTo>
                    <a:pt x="24" y="44"/>
                  </a:lnTo>
                  <a:lnTo>
                    <a:pt x="16" y="52"/>
                  </a:lnTo>
                  <a:lnTo>
                    <a:pt x="16" y="61"/>
                  </a:lnTo>
                  <a:lnTo>
                    <a:pt x="16" y="79"/>
                  </a:lnTo>
                  <a:lnTo>
                    <a:pt x="16" y="88"/>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87" name="Freeform 1378"/>
            <p:cNvSpPr>
              <a:spLocks/>
            </p:cNvSpPr>
            <p:nvPr/>
          </p:nvSpPr>
          <p:spPr bwMode="auto">
            <a:xfrm>
              <a:off x="1844" y="3498"/>
              <a:ext cx="40" cy="80"/>
            </a:xfrm>
            <a:custGeom>
              <a:avLst/>
              <a:gdLst>
                <a:gd name="T0" fmla="*/ 0 w 40"/>
                <a:gd name="T1" fmla="*/ 0 h 80"/>
                <a:gd name="T2" fmla="*/ 16 w 40"/>
                <a:gd name="T3" fmla="*/ 0 h 80"/>
                <a:gd name="T4" fmla="*/ 32 w 40"/>
                <a:gd name="T5" fmla="*/ 0 h 80"/>
                <a:gd name="T6" fmla="*/ 32 w 40"/>
                <a:gd name="T7" fmla="*/ 9 h 80"/>
                <a:gd name="T8" fmla="*/ 40 w 40"/>
                <a:gd name="T9" fmla="*/ 27 h 80"/>
                <a:gd name="T10" fmla="*/ 40 w 40"/>
                <a:gd name="T11" fmla="*/ 36 h 80"/>
                <a:gd name="T12" fmla="*/ 40 w 40"/>
                <a:gd name="T13" fmla="*/ 44 h 80"/>
                <a:gd name="T14" fmla="*/ 40 w 40"/>
                <a:gd name="T15" fmla="*/ 62 h 80"/>
                <a:gd name="T16" fmla="*/ 40 w 40"/>
                <a:gd name="T17" fmla="*/ 71 h 80"/>
                <a:gd name="T18" fmla="*/ 4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0" y="0"/>
                  </a:moveTo>
                  <a:lnTo>
                    <a:pt x="16" y="0"/>
                  </a:lnTo>
                  <a:lnTo>
                    <a:pt x="32" y="0"/>
                  </a:lnTo>
                  <a:lnTo>
                    <a:pt x="32" y="9"/>
                  </a:lnTo>
                  <a:lnTo>
                    <a:pt x="40" y="27"/>
                  </a:lnTo>
                  <a:lnTo>
                    <a:pt x="40" y="36"/>
                  </a:lnTo>
                  <a:lnTo>
                    <a:pt x="40" y="44"/>
                  </a:lnTo>
                  <a:lnTo>
                    <a:pt x="40" y="62"/>
                  </a:lnTo>
                  <a:lnTo>
                    <a:pt x="40" y="71"/>
                  </a:lnTo>
                  <a:lnTo>
                    <a:pt x="4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88" name="Freeform 1379"/>
            <p:cNvSpPr>
              <a:spLocks/>
            </p:cNvSpPr>
            <p:nvPr/>
          </p:nvSpPr>
          <p:spPr bwMode="auto">
            <a:xfrm>
              <a:off x="1844" y="3411"/>
              <a:ext cx="32" cy="79"/>
            </a:xfrm>
            <a:custGeom>
              <a:avLst/>
              <a:gdLst>
                <a:gd name="T0" fmla="*/ 0 w 32"/>
                <a:gd name="T1" fmla="*/ 8 h 79"/>
                <a:gd name="T2" fmla="*/ 8 w 32"/>
                <a:gd name="T3" fmla="*/ 0 h 79"/>
                <a:gd name="T4" fmla="*/ 8 w 32"/>
                <a:gd name="T5" fmla="*/ 8 h 79"/>
                <a:gd name="T6" fmla="*/ 8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32 w 32"/>
                <a:gd name="T19" fmla="*/ 70 h 79"/>
                <a:gd name="T20" fmla="*/ 32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0" y="8"/>
                  </a:moveTo>
                  <a:lnTo>
                    <a:pt x="8" y="0"/>
                  </a:lnTo>
                  <a:lnTo>
                    <a:pt x="8" y="8"/>
                  </a:lnTo>
                  <a:lnTo>
                    <a:pt x="8" y="17"/>
                  </a:lnTo>
                  <a:lnTo>
                    <a:pt x="16" y="17"/>
                  </a:lnTo>
                  <a:lnTo>
                    <a:pt x="16" y="35"/>
                  </a:lnTo>
                  <a:lnTo>
                    <a:pt x="16" y="44"/>
                  </a:lnTo>
                  <a:lnTo>
                    <a:pt x="16" y="52"/>
                  </a:lnTo>
                  <a:lnTo>
                    <a:pt x="16" y="70"/>
                  </a:lnTo>
                  <a:lnTo>
                    <a:pt x="32" y="70"/>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89" name="Freeform 1380"/>
            <p:cNvSpPr>
              <a:spLocks/>
            </p:cNvSpPr>
            <p:nvPr/>
          </p:nvSpPr>
          <p:spPr bwMode="auto">
            <a:xfrm>
              <a:off x="2028" y="3534"/>
              <a:ext cx="48" cy="79"/>
            </a:xfrm>
            <a:custGeom>
              <a:avLst/>
              <a:gdLst>
                <a:gd name="T0" fmla="*/ 0 w 48"/>
                <a:gd name="T1" fmla="*/ 0 h 79"/>
                <a:gd name="T2" fmla="*/ 16 w 48"/>
                <a:gd name="T3" fmla="*/ 8 h 79"/>
                <a:gd name="T4" fmla="*/ 16 w 48"/>
                <a:gd name="T5" fmla="*/ 26 h 79"/>
                <a:gd name="T6" fmla="*/ 24 w 48"/>
                <a:gd name="T7" fmla="*/ 35 h 79"/>
                <a:gd name="T8" fmla="*/ 32 w 48"/>
                <a:gd name="T9" fmla="*/ 35 h 79"/>
                <a:gd name="T10" fmla="*/ 32 w 48"/>
                <a:gd name="T11" fmla="*/ 44 h 79"/>
                <a:gd name="T12" fmla="*/ 48 w 48"/>
                <a:gd name="T13" fmla="*/ 44 h 79"/>
                <a:gd name="T14" fmla="*/ 48 w 48"/>
                <a:gd name="T15" fmla="*/ 61 h 79"/>
                <a:gd name="T16" fmla="*/ 48 w 48"/>
                <a:gd name="T17" fmla="*/ 70 h 79"/>
                <a:gd name="T18" fmla="*/ 48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0" y="0"/>
                  </a:moveTo>
                  <a:lnTo>
                    <a:pt x="16" y="8"/>
                  </a:lnTo>
                  <a:lnTo>
                    <a:pt x="16" y="26"/>
                  </a:lnTo>
                  <a:lnTo>
                    <a:pt x="24" y="35"/>
                  </a:lnTo>
                  <a:lnTo>
                    <a:pt x="32" y="35"/>
                  </a:lnTo>
                  <a:lnTo>
                    <a:pt x="32" y="44"/>
                  </a:lnTo>
                  <a:lnTo>
                    <a:pt x="48" y="44"/>
                  </a:lnTo>
                  <a:lnTo>
                    <a:pt x="48" y="61"/>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90" name="Freeform 1381"/>
            <p:cNvSpPr>
              <a:spLocks/>
            </p:cNvSpPr>
            <p:nvPr/>
          </p:nvSpPr>
          <p:spPr bwMode="auto">
            <a:xfrm>
              <a:off x="2044" y="3455"/>
              <a:ext cx="64" cy="35"/>
            </a:xfrm>
            <a:custGeom>
              <a:avLst/>
              <a:gdLst>
                <a:gd name="T0" fmla="*/ 0 w 64"/>
                <a:gd name="T1" fmla="*/ 0 h 35"/>
                <a:gd name="T2" fmla="*/ 8 w 64"/>
                <a:gd name="T3" fmla="*/ 0 h 35"/>
                <a:gd name="T4" fmla="*/ 16 w 64"/>
                <a:gd name="T5" fmla="*/ 0 h 35"/>
                <a:gd name="T6" fmla="*/ 32 w 64"/>
                <a:gd name="T7" fmla="*/ 0 h 35"/>
                <a:gd name="T8" fmla="*/ 32 w 64"/>
                <a:gd name="T9" fmla="*/ 8 h 35"/>
                <a:gd name="T10" fmla="*/ 40 w 64"/>
                <a:gd name="T11" fmla="*/ 8 h 35"/>
                <a:gd name="T12" fmla="*/ 48 w 64"/>
                <a:gd name="T13" fmla="*/ 26 h 35"/>
                <a:gd name="T14" fmla="*/ 64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0" y="0"/>
                  </a:moveTo>
                  <a:lnTo>
                    <a:pt x="8" y="0"/>
                  </a:lnTo>
                  <a:lnTo>
                    <a:pt x="16" y="0"/>
                  </a:lnTo>
                  <a:lnTo>
                    <a:pt x="32" y="0"/>
                  </a:lnTo>
                  <a:lnTo>
                    <a:pt x="32" y="8"/>
                  </a:lnTo>
                  <a:lnTo>
                    <a:pt x="40" y="8"/>
                  </a:lnTo>
                  <a:lnTo>
                    <a:pt x="48" y="26"/>
                  </a:lnTo>
                  <a:lnTo>
                    <a:pt x="64"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91" name="Freeform 1382"/>
            <p:cNvSpPr>
              <a:spLocks/>
            </p:cNvSpPr>
            <p:nvPr/>
          </p:nvSpPr>
          <p:spPr bwMode="auto">
            <a:xfrm>
              <a:off x="2012" y="3455"/>
              <a:ext cx="16" cy="123"/>
            </a:xfrm>
            <a:custGeom>
              <a:avLst/>
              <a:gdLst>
                <a:gd name="T0" fmla="*/ 16 w 16"/>
                <a:gd name="T1" fmla="*/ 0 h 123"/>
                <a:gd name="T2" fmla="*/ 16 w 16"/>
                <a:gd name="T3" fmla="*/ 35 h 123"/>
                <a:gd name="T4" fmla="*/ 16 w 16"/>
                <a:gd name="T5" fmla="*/ 43 h 123"/>
                <a:gd name="T6" fmla="*/ 16 w 16"/>
                <a:gd name="T7" fmla="*/ 70 h 123"/>
                <a:gd name="T8" fmla="*/ 8 w 16"/>
                <a:gd name="T9" fmla="*/ 70 h 123"/>
                <a:gd name="T10" fmla="*/ 8 w 16"/>
                <a:gd name="T11" fmla="*/ 79 h 123"/>
                <a:gd name="T12" fmla="*/ 8 w 16"/>
                <a:gd name="T13" fmla="*/ 87 h 123"/>
                <a:gd name="T14" fmla="*/ 8 w 16"/>
                <a:gd name="T15" fmla="*/ 105 h 123"/>
                <a:gd name="T16" fmla="*/ 0 w 16"/>
                <a:gd name="T17" fmla="*/ 114 h 123"/>
                <a:gd name="T18" fmla="*/ 0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16" y="0"/>
                  </a:moveTo>
                  <a:lnTo>
                    <a:pt x="16" y="35"/>
                  </a:lnTo>
                  <a:lnTo>
                    <a:pt x="16" y="43"/>
                  </a:lnTo>
                  <a:lnTo>
                    <a:pt x="16" y="70"/>
                  </a:lnTo>
                  <a:lnTo>
                    <a:pt x="8" y="70"/>
                  </a:lnTo>
                  <a:lnTo>
                    <a:pt x="8" y="79"/>
                  </a:lnTo>
                  <a:lnTo>
                    <a:pt x="8" y="87"/>
                  </a:lnTo>
                  <a:lnTo>
                    <a:pt x="8" y="105"/>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92" name="Freeform 1383"/>
            <p:cNvSpPr>
              <a:spLocks/>
            </p:cNvSpPr>
            <p:nvPr/>
          </p:nvSpPr>
          <p:spPr bwMode="auto">
            <a:xfrm>
              <a:off x="1980" y="3481"/>
              <a:ext cx="16" cy="61"/>
            </a:xfrm>
            <a:custGeom>
              <a:avLst/>
              <a:gdLst>
                <a:gd name="T0" fmla="*/ 0 w 16"/>
                <a:gd name="T1" fmla="*/ 0 h 61"/>
                <a:gd name="T2" fmla="*/ 8 w 16"/>
                <a:gd name="T3" fmla="*/ 9 h 61"/>
                <a:gd name="T4" fmla="*/ 16 w 16"/>
                <a:gd name="T5" fmla="*/ 17 h 61"/>
                <a:gd name="T6" fmla="*/ 16 w 16"/>
                <a:gd name="T7" fmla="*/ 26 h 61"/>
                <a:gd name="T8" fmla="*/ 16 w 16"/>
                <a:gd name="T9" fmla="*/ 44 h 61"/>
                <a:gd name="T10" fmla="*/ 16 w 16"/>
                <a:gd name="T11" fmla="*/ 53 h 61"/>
                <a:gd name="T12" fmla="*/ 16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0" y="0"/>
                  </a:moveTo>
                  <a:lnTo>
                    <a:pt x="8" y="9"/>
                  </a:lnTo>
                  <a:lnTo>
                    <a:pt x="16" y="17"/>
                  </a:lnTo>
                  <a:lnTo>
                    <a:pt x="16" y="26"/>
                  </a:lnTo>
                  <a:lnTo>
                    <a:pt x="16" y="44"/>
                  </a:lnTo>
                  <a:lnTo>
                    <a:pt x="16" y="53"/>
                  </a:lnTo>
                  <a:lnTo>
                    <a:pt x="16"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93" name="Freeform 1384"/>
            <p:cNvSpPr>
              <a:spLocks/>
            </p:cNvSpPr>
            <p:nvPr/>
          </p:nvSpPr>
          <p:spPr bwMode="auto">
            <a:xfrm>
              <a:off x="1948" y="3507"/>
              <a:ext cx="16" cy="88"/>
            </a:xfrm>
            <a:custGeom>
              <a:avLst/>
              <a:gdLst>
                <a:gd name="T0" fmla="*/ 16 w 16"/>
                <a:gd name="T1" fmla="*/ 0 h 88"/>
                <a:gd name="T2" fmla="*/ 16 w 16"/>
                <a:gd name="T3" fmla="*/ 27 h 88"/>
                <a:gd name="T4" fmla="*/ 8 w 16"/>
                <a:gd name="T5" fmla="*/ 35 h 88"/>
                <a:gd name="T6" fmla="*/ 8 w 16"/>
                <a:gd name="T7" fmla="*/ 53 h 88"/>
                <a:gd name="T8" fmla="*/ 0 w 16"/>
                <a:gd name="T9" fmla="*/ 62 h 88"/>
                <a:gd name="T10" fmla="*/ 0 w 16"/>
                <a:gd name="T11" fmla="*/ 71 h 88"/>
                <a:gd name="T12" fmla="*/ 0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16" y="0"/>
                  </a:moveTo>
                  <a:lnTo>
                    <a:pt x="16" y="27"/>
                  </a:lnTo>
                  <a:lnTo>
                    <a:pt x="8" y="35"/>
                  </a:lnTo>
                  <a:lnTo>
                    <a:pt x="8"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94" name="Freeform 1385"/>
            <p:cNvSpPr>
              <a:spLocks/>
            </p:cNvSpPr>
            <p:nvPr/>
          </p:nvSpPr>
          <p:spPr bwMode="auto">
            <a:xfrm>
              <a:off x="1908" y="3455"/>
              <a:ext cx="16" cy="123"/>
            </a:xfrm>
            <a:custGeom>
              <a:avLst/>
              <a:gdLst>
                <a:gd name="T0" fmla="*/ 8 w 16"/>
                <a:gd name="T1" fmla="*/ 0 h 123"/>
                <a:gd name="T2" fmla="*/ 8 w 16"/>
                <a:gd name="T3" fmla="*/ 8 h 123"/>
                <a:gd name="T4" fmla="*/ 16 w 16"/>
                <a:gd name="T5" fmla="*/ 26 h 123"/>
                <a:gd name="T6" fmla="*/ 16 w 16"/>
                <a:gd name="T7" fmla="*/ 35 h 123"/>
                <a:gd name="T8" fmla="*/ 8 w 16"/>
                <a:gd name="T9" fmla="*/ 43 h 123"/>
                <a:gd name="T10" fmla="*/ 8 w 16"/>
                <a:gd name="T11" fmla="*/ 52 h 123"/>
                <a:gd name="T12" fmla="*/ 8 w 16"/>
                <a:gd name="T13" fmla="*/ 70 h 123"/>
                <a:gd name="T14" fmla="*/ 8 w 16"/>
                <a:gd name="T15" fmla="*/ 79 h 123"/>
                <a:gd name="T16" fmla="*/ 0 w 16"/>
                <a:gd name="T17" fmla="*/ 87 h 123"/>
                <a:gd name="T18" fmla="*/ 0 w 16"/>
                <a:gd name="T19" fmla="*/ 105 h 123"/>
                <a:gd name="T20" fmla="*/ 0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16" y="26"/>
                  </a:lnTo>
                  <a:lnTo>
                    <a:pt x="16" y="35"/>
                  </a:lnTo>
                  <a:lnTo>
                    <a:pt x="8" y="43"/>
                  </a:lnTo>
                  <a:lnTo>
                    <a:pt x="8" y="52"/>
                  </a:lnTo>
                  <a:lnTo>
                    <a:pt x="8" y="70"/>
                  </a:lnTo>
                  <a:lnTo>
                    <a:pt x="8" y="79"/>
                  </a:lnTo>
                  <a:lnTo>
                    <a:pt x="0" y="87"/>
                  </a:lnTo>
                  <a:lnTo>
                    <a:pt x="0" y="105"/>
                  </a:lnTo>
                  <a:lnTo>
                    <a:pt x="0"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95" name="Freeform 1386"/>
            <p:cNvSpPr>
              <a:spLocks/>
            </p:cNvSpPr>
            <p:nvPr/>
          </p:nvSpPr>
          <p:spPr bwMode="auto">
            <a:xfrm>
              <a:off x="1788" y="3490"/>
              <a:ext cx="40" cy="105"/>
            </a:xfrm>
            <a:custGeom>
              <a:avLst/>
              <a:gdLst>
                <a:gd name="T0" fmla="*/ 32 w 40"/>
                <a:gd name="T1" fmla="*/ 0 h 105"/>
                <a:gd name="T2" fmla="*/ 40 w 40"/>
                <a:gd name="T3" fmla="*/ 8 h 105"/>
                <a:gd name="T4" fmla="*/ 32 w 40"/>
                <a:gd name="T5" fmla="*/ 17 h 105"/>
                <a:gd name="T6" fmla="*/ 24 w 40"/>
                <a:gd name="T7" fmla="*/ 35 h 105"/>
                <a:gd name="T8" fmla="*/ 8 w 40"/>
                <a:gd name="T9" fmla="*/ 44 h 105"/>
                <a:gd name="T10" fmla="*/ 8 w 40"/>
                <a:gd name="T11" fmla="*/ 52 h 105"/>
                <a:gd name="T12" fmla="*/ 0 w 40"/>
                <a:gd name="T13" fmla="*/ 70 h 105"/>
                <a:gd name="T14" fmla="*/ 0 w 40"/>
                <a:gd name="T15" fmla="*/ 79 h 105"/>
                <a:gd name="T16" fmla="*/ 0 w 40"/>
                <a:gd name="T17" fmla="*/ 88 h 105"/>
                <a:gd name="T18" fmla="*/ 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32" y="0"/>
                  </a:moveTo>
                  <a:lnTo>
                    <a:pt x="40" y="8"/>
                  </a:lnTo>
                  <a:lnTo>
                    <a:pt x="32" y="17"/>
                  </a:lnTo>
                  <a:lnTo>
                    <a:pt x="24" y="35"/>
                  </a:lnTo>
                  <a:lnTo>
                    <a:pt x="8" y="44"/>
                  </a:lnTo>
                  <a:lnTo>
                    <a:pt x="8" y="52"/>
                  </a:lnTo>
                  <a:lnTo>
                    <a:pt x="0" y="70"/>
                  </a:lnTo>
                  <a:lnTo>
                    <a:pt x="0" y="79"/>
                  </a:lnTo>
                  <a:lnTo>
                    <a:pt x="0" y="88"/>
                  </a:lnTo>
                  <a:lnTo>
                    <a:pt x="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96" name="Freeform 1387"/>
            <p:cNvSpPr>
              <a:spLocks/>
            </p:cNvSpPr>
            <p:nvPr/>
          </p:nvSpPr>
          <p:spPr bwMode="auto">
            <a:xfrm>
              <a:off x="1724" y="3463"/>
              <a:ext cx="64" cy="115"/>
            </a:xfrm>
            <a:custGeom>
              <a:avLst/>
              <a:gdLst>
                <a:gd name="T0" fmla="*/ 64 w 64"/>
                <a:gd name="T1" fmla="*/ 0 h 115"/>
                <a:gd name="T2" fmla="*/ 56 w 64"/>
                <a:gd name="T3" fmla="*/ 18 h 115"/>
                <a:gd name="T4" fmla="*/ 56 w 64"/>
                <a:gd name="T5" fmla="*/ 27 h 115"/>
                <a:gd name="T6" fmla="*/ 40 w 64"/>
                <a:gd name="T7" fmla="*/ 27 h 115"/>
                <a:gd name="T8" fmla="*/ 32 w 64"/>
                <a:gd name="T9" fmla="*/ 27 h 115"/>
                <a:gd name="T10" fmla="*/ 32 w 64"/>
                <a:gd name="T11" fmla="*/ 35 h 115"/>
                <a:gd name="T12" fmla="*/ 32 w 64"/>
                <a:gd name="T13" fmla="*/ 44 h 115"/>
                <a:gd name="T14" fmla="*/ 24 w 64"/>
                <a:gd name="T15" fmla="*/ 62 h 115"/>
                <a:gd name="T16" fmla="*/ 16 w 64"/>
                <a:gd name="T17" fmla="*/ 71 h 115"/>
                <a:gd name="T18" fmla="*/ 16 w 64"/>
                <a:gd name="T19" fmla="*/ 79 h 115"/>
                <a:gd name="T20" fmla="*/ 16 w 64"/>
                <a:gd name="T21" fmla="*/ 97 h 115"/>
                <a:gd name="T22" fmla="*/ 0 w 64"/>
                <a:gd name="T23" fmla="*/ 97 h 115"/>
                <a:gd name="T24" fmla="*/ 0 w 64"/>
                <a:gd name="T25" fmla="*/ 106 h 115"/>
                <a:gd name="T26" fmla="*/ 0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64" y="0"/>
                  </a:moveTo>
                  <a:lnTo>
                    <a:pt x="56" y="18"/>
                  </a:lnTo>
                  <a:lnTo>
                    <a:pt x="56" y="27"/>
                  </a:lnTo>
                  <a:lnTo>
                    <a:pt x="40" y="27"/>
                  </a:lnTo>
                  <a:lnTo>
                    <a:pt x="32" y="27"/>
                  </a:lnTo>
                  <a:lnTo>
                    <a:pt x="32" y="35"/>
                  </a:lnTo>
                  <a:lnTo>
                    <a:pt x="32" y="44"/>
                  </a:lnTo>
                  <a:lnTo>
                    <a:pt x="24" y="62"/>
                  </a:lnTo>
                  <a:lnTo>
                    <a:pt x="16" y="71"/>
                  </a:lnTo>
                  <a:lnTo>
                    <a:pt x="16" y="79"/>
                  </a:lnTo>
                  <a:lnTo>
                    <a:pt x="16" y="97"/>
                  </a:lnTo>
                  <a:lnTo>
                    <a:pt x="0" y="97"/>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97" name="Freeform 1388"/>
            <p:cNvSpPr>
              <a:spLocks/>
            </p:cNvSpPr>
            <p:nvPr/>
          </p:nvSpPr>
          <p:spPr bwMode="auto">
            <a:xfrm>
              <a:off x="2132" y="3507"/>
              <a:ext cx="48" cy="88"/>
            </a:xfrm>
            <a:custGeom>
              <a:avLst/>
              <a:gdLst>
                <a:gd name="T0" fmla="*/ 0 w 48"/>
                <a:gd name="T1" fmla="*/ 0 h 88"/>
                <a:gd name="T2" fmla="*/ 0 w 48"/>
                <a:gd name="T3" fmla="*/ 18 h 88"/>
                <a:gd name="T4" fmla="*/ 0 w 48"/>
                <a:gd name="T5" fmla="*/ 27 h 88"/>
                <a:gd name="T6" fmla="*/ 16 w 48"/>
                <a:gd name="T7" fmla="*/ 27 h 88"/>
                <a:gd name="T8" fmla="*/ 16 w 48"/>
                <a:gd name="T9" fmla="*/ 35 h 88"/>
                <a:gd name="T10" fmla="*/ 24 w 48"/>
                <a:gd name="T11" fmla="*/ 35 h 88"/>
                <a:gd name="T12" fmla="*/ 32 w 48"/>
                <a:gd name="T13" fmla="*/ 53 h 88"/>
                <a:gd name="T14" fmla="*/ 48 w 48"/>
                <a:gd name="T15" fmla="*/ 62 h 88"/>
                <a:gd name="T16" fmla="*/ 48 w 48"/>
                <a:gd name="T17" fmla="*/ 71 h 88"/>
                <a:gd name="T18" fmla="*/ 48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0" y="0"/>
                  </a:moveTo>
                  <a:lnTo>
                    <a:pt x="0" y="18"/>
                  </a:lnTo>
                  <a:lnTo>
                    <a:pt x="0" y="27"/>
                  </a:lnTo>
                  <a:lnTo>
                    <a:pt x="16" y="27"/>
                  </a:lnTo>
                  <a:lnTo>
                    <a:pt x="16" y="35"/>
                  </a:lnTo>
                  <a:lnTo>
                    <a:pt x="24" y="35"/>
                  </a:lnTo>
                  <a:lnTo>
                    <a:pt x="32" y="53"/>
                  </a:lnTo>
                  <a:lnTo>
                    <a:pt x="48" y="62"/>
                  </a:lnTo>
                  <a:lnTo>
                    <a:pt x="48" y="71"/>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98" name="Freeform 1389"/>
            <p:cNvSpPr>
              <a:spLocks/>
            </p:cNvSpPr>
            <p:nvPr/>
          </p:nvSpPr>
          <p:spPr bwMode="auto">
            <a:xfrm>
              <a:off x="2092" y="3314"/>
              <a:ext cx="64" cy="53"/>
            </a:xfrm>
            <a:custGeom>
              <a:avLst/>
              <a:gdLst>
                <a:gd name="T0" fmla="*/ 0 w 64"/>
                <a:gd name="T1" fmla="*/ 0 h 53"/>
                <a:gd name="T2" fmla="*/ 24 w 64"/>
                <a:gd name="T3" fmla="*/ 17 h 53"/>
                <a:gd name="T4" fmla="*/ 32 w 64"/>
                <a:gd name="T5" fmla="*/ 17 h 53"/>
                <a:gd name="T6" fmla="*/ 40 w 64"/>
                <a:gd name="T7" fmla="*/ 17 h 53"/>
                <a:gd name="T8" fmla="*/ 56 w 64"/>
                <a:gd name="T9" fmla="*/ 17 h 53"/>
                <a:gd name="T10" fmla="*/ 64 w 64"/>
                <a:gd name="T11" fmla="*/ 26 h 53"/>
                <a:gd name="T12" fmla="*/ 64 w 64"/>
                <a:gd name="T13" fmla="*/ 35 h 53"/>
                <a:gd name="T14" fmla="*/ 64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0" y="0"/>
                  </a:moveTo>
                  <a:lnTo>
                    <a:pt x="24" y="17"/>
                  </a:lnTo>
                  <a:lnTo>
                    <a:pt x="32" y="17"/>
                  </a:lnTo>
                  <a:lnTo>
                    <a:pt x="40" y="17"/>
                  </a:lnTo>
                  <a:lnTo>
                    <a:pt x="56" y="17"/>
                  </a:lnTo>
                  <a:lnTo>
                    <a:pt x="64" y="26"/>
                  </a:lnTo>
                  <a:lnTo>
                    <a:pt x="64" y="35"/>
                  </a:lnTo>
                  <a:lnTo>
                    <a:pt x="64"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99" name="Freeform 1390"/>
            <p:cNvSpPr>
              <a:spLocks/>
            </p:cNvSpPr>
            <p:nvPr/>
          </p:nvSpPr>
          <p:spPr bwMode="auto">
            <a:xfrm>
              <a:off x="1780" y="3314"/>
              <a:ext cx="96" cy="35"/>
            </a:xfrm>
            <a:custGeom>
              <a:avLst/>
              <a:gdLst>
                <a:gd name="T0" fmla="*/ 96 w 96"/>
                <a:gd name="T1" fmla="*/ 0 h 35"/>
                <a:gd name="T2" fmla="*/ 80 w 96"/>
                <a:gd name="T3" fmla="*/ 0 h 35"/>
                <a:gd name="T4" fmla="*/ 72 w 96"/>
                <a:gd name="T5" fmla="*/ 0 h 35"/>
                <a:gd name="T6" fmla="*/ 64 w 96"/>
                <a:gd name="T7" fmla="*/ 0 h 35"/>
                <a:gd name="T8" fmla="*/ 48 w 96"/>
                <a:gd name="T9" fmla="*/ 0 h 35"/>
                <a:gd name="T10" fmla="*/ 40 w 96"/>
                <a:gd name="T11" fmla="*/ 0 h 35"/>
                <a:gd name="T12" fmla="*/ 32 w 96"/>
                <a:gd name="T13" fmla="*/ 0 h 35"/>
                <a:gd name="T14" fmla="*/ 16 w 96"/>
                <a:gd name="T15" fmla="*/ 17 h 35"/>
                <a:gd name="T16" fmla="*/ 8 w 96"/>
                <a:gd name="T17" fmla="*/ 26 h 35"/>
                <a:gd name="T18" fmla="*/ 0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96" y="0"/>
                  </a:moveTo>
                  <a:lnTo>
                    <a:pt x="80" y="0"/>
                  </a:lnTo>
                  <a:lnTo>
                    <a:pt x="72" y="0"/>
                  </a:lnTo>
                  <a:lnTo>
                    <a:pt x="64" y="0"/>
                  </a:lnTo>
                  <a:lnTo>
                    <a:pt x="48" y="0"/>
                  </a:lnTo>
                  <a:lnTo>
                    <a:pt x="40" y="0"/>
                  </a:lnTo>
                  <a:lnTo>
                    <a:pt x="32" y="0"/>
                  </a:lnTo>
                  <a:lnTo>
                    <a:pt x="16" y="17"/>
                  </a:lnTo>
                  <a:lnTo>
                    <a:pt x="8"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00" name="Freeform 1391"/>
            <p:cNvSpPr>
              <a:spLocks/>
            </p:cNvSpPr>
            <p:nvPr/>
          </p:nvSpPr>
          <p:spPr bwMode="auto">
            <a:xfrm>
              <a:off x="1780" y="3296"/>
              <a:ext cx="112" cy="44"/>
            </a:xfrm>
            <a:custGeom>
              <a:avLst/>
              <a:gdLst>
                <a:gd name="T0" fmla="*/ 112 w 112"/>
                <a:gd name="T1" fmla="*/ 0 h 44"/>
                <a:gd name="T2" fmla="*/ 104 w 112"/>
                <a:gd name="T3" fmla="*/ 0 h 44"/>
                <a:gd name="T4" fmla="*/ 96 w 112"/>
                <a:gd name="T5" fmla="*/ 0 h 44"/>
                <a:gd name="T6" fmla="*/ 80 w 112"/>
                <a:gd name="T7" fmla="*/ 0 h 44"/>
                <a:gd name="T8" fmla="*/ 72 w 112"/>
                <a:gd name="T9" fmla="*/ 0 h 44"/>
                <a:gd name="T10" fmla="*/ 64 w 112"/>
                <a:gd name="T11" fmla="*/ 0 h 44"/>
                <a:gd name="T12" fmla="*/ 48 w 112"/>
                <a:gd name="T13" fmla="*/ 0 h 44"/>
                <a:gd name="T14" fmla="*/ 40 w 112"/>
                <a:gd name="T15" fmla="*/ 9 h 44"/>
                <a:gd name="T16" fmla="*/ 32 w 112"/>
                <a:gd name="T17" fmla="*/ 9 h 44"/>
                <a:gd name="T18" fmla="*/ 32 w 112"/>
                <a:gd name="T19" fmla="*/ 18 h 44"/>
                <a:gd name="T20" fmla="*/ 16 w 112"/>
                <a:gd name="T21" fmla="*/ 18 h 44"/>
                <a:gd name="T22" fmla="*/ 8 w 112"/>
                <a:gd name="T23" fmla="*/ 35 h 44"/>
                <a:gd name="T24" fmla="*/ 0 w 112"/>
                <a:gd name="T25" fmla="*/ 35 h 44"/>
                <a:gd name="T26" fmla="*/ 0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112" y="0"/>
                  </a:moveTo>
                  <a:lnTo>
                    <a:pt x="104" y="0"/>
                  </a:lnTo>
                  <a:lnTo>
                    <a:pt x="96" y="0"/>
                  </a:lnTo>
                  <a:lnTo>
                    <a:pt x="80" y="0"/>
                  </a:lnTo>
                  <a:lnTo>
                    <a:pt x="72" y="0"/>
                  </a:lnTo>
                  <a:lnTo>
                    <a:pt x="64" y="0"/>
                  </a:lnTo>
                  <a:lnTo>
                    <a:pt x="48" y="0"/>
                  </a:lnTo>
                  <a:lnTo>
                    <a:pt x="40" y="9"/>
                  </a:lnTo>
                  <a:lnTo>
                    <a:pt x="32" y="9"/>
                  </a:lnTo>
                  <a:lnTo>
                    <a:pt x="32" y="18"/>
                  </a:lnTo>
                  <a:lnTo>
                    <a:pt x="16" y="18"/>
                  </a:lnTo>
                  <a:lnTo>
                    <a:pt x="8" y="35"/>
                  </a:lnTo>
                  <a:lnTo>
                    <a:pt x="0" y="35"/>
                  </a:lnTo>
                  <a:lnTo>
                    <a:pt x="0"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01" name="Freeform 1392"/>
            <p:cNvSpPr>
              <a:spLocks/>
            </p:cNvSpPr>
            <p:nvPr/>
          </p:nvSpPr>
          <p:spPr bwMode="auto">
            <a:xfrm>
              <a:off x="1748" y="3375"/>
              <a:ext cx="64" cy="71"/>
            </a:xfrm>
            <a:custGeom>
              <a:avLst/>
              <a:gdLst>
                <a:gd name="T0" fmla="*/ 64 w 64"/>
                <a:gd name="T1" fmla="*/ 0 h 71"/>
                <a:gd name="T2" fmla="*/ 48 w 64"/>
                <a:gd name="T3" fmla="*/ 0 h 71"/>
                <a:gd name="T4" fmla="*/ 40 w 64"/>
                <a:gd name="T5" fmla="*/ 9 h 71"/>
                <a:gd name="T6" fmla="*/ 32 w 64"/>
                <a:gd name="T7" fmla="*/ 18 h 71"/>
                <a:gd name="T8" fmla="*/ 32 w 64"/>
                <a:gd name="T9" fmla="*/ 36 h 71"/>
                <a:gd name="T10" fmla="*/ 16 w 64"/>
                <a:gd name="T11" fmla="*/ 44 h 71"/>
                <a:gd name="T12" fmla="*/ 16 w 64"/>
                <a:gd name="T13" fmla="*/ 53 h 71"/>
                <a:gd name="T14" fmla="*/ 8 w 64"/>
                <a:gd name="T15" fmla="*/ 53 h 71"/>
                <a:gd name="T16" fmla="*/ 0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64" y="0"/>
                  </a:moveTo>
                  <a:lnTo>
                    <a:pt x="48" y="0"/>
                  </a:lnTo>
                  <a:lnTo>
                    <a:pt x="40" y="9"/>
                  </a:lnTo>
                  <a:lnTo>
                    <a:pt x="32" y="18"/>
                  </a:lnTo>
                  <a:lnTo>
                    <a:pt x="32" y="36"/>
                  </a:lnTo>
                  <a:lnTo>
                    <a:pt x="16" y="44"/>
                  </a:lnTo>
                  <a:lnTo>
                    <a:pt x="16" y="53"/>
                  </a:lnTo>
                  <a:lnTo>
                    <a:pt x="8" y="53"/>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802" name="Freeform 1393"/>
            <p:cNvSpPr>
              <a:spLocks/>
            </p:cNvSpPr>
            <p:nvPr/>
          </p:nvSpPr>
          <p:spPr bwMode="auto">
            <a:xfrm>
              <a:off x="1692" y="3455"/>
              <a:ext cx="96" cy="43"/>
            </a:xfrm>
            <a:custGeom>
              <a:avLst/>
              <a:gdLst>
                <a:gd name="T0" fmla="*/ 96 w 96"/>
                <a:gd name="T1" fmla="*/ 0 h 43"/>
                <a:gd name="T2" fmla="*/ 88 w 96"/>
                <a:gd name="T3" fmla="*/ 0 h 43"/>
                <a:gd name="T4" fmla="*/ 72 w 96"/>
                <a:gd name="T5" fmla="*/ 8 h 43"/>
                <a:gd name="T6" fmla="*/ 64 w 96"/>
                <a:gd name="T7" fmla="*/ 8 h 43"/>
                <a:gd name="T8" fmla="*/ 56 w 96"/>
                <a:gd name="T9" fmla="*/ 26 h 43"/>
                <a:gd name="T10" fmla="*/ 48 w 96"/>
                <a:gd name="T11" fmla="*/ 26 h 43"/>
                <a:gd name="T12" fmla="*/ 32 w 96"/>
                <a:gd name="T13" fmla="*/ 26 h 43"/>
                <a:gd name="T14" fmla="*/ 24 w 96"/>
                <a:gd name="T15" fmla="*/ 26 h 43"/>
                <a:gd name="T16" fmla="*/ 16 w 96"/>
                <a:gd name="T17" fmla="*/ 35 h 43"/>
                <a:gd name="T18" fmla="*/ 0 w 96"/>
                <a:gd name="T19" fmla="*/ 35 h 43"/>
                <a:gd name="T20" fmla="*/ 0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96" y="0"/>
                  </a:moveTo>
                  <a:lnTo>
                    <a:pt x="88" y="0"/>
                  </a:lnTo>
                  <a:lnTo>
                    <a:pt x="72" y="8"/>
                  </a:lnTo>
                  <a:lnTo>
                    <a:pt x="64" y="8"/>
                  </a:lnTo>
                  <a:lnTo>
                    <a:pt x="56" y="26"/>
                  </a:lnTo>
                  <a:lnTo>
                    <a:pt x="48" y="26"/>
                  </a:lnTo>
                  <a:lnTo>
                    <a:pt x="32" y="26"/>
                  </a:lnTo>
                  <a:lnTo>
                    <a:pt x="24" y="26"/>
                  </a:lnTo>
                  <a:lnTo>
                    <a:pt x="16" y="35"/>
                  </a:lnTo>
                  <a:lnTo>
                    <a:pt x="0" y="35"/>
                  </a:lnTo>
                  <a:lnTo>
                    <a:pt x="0"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8592" name="Group 1394"/>
          <p:cNvGrpSpPr>
            <a:grpSpLocks/>
          </p:cNvGrpSpPr>
          <p:nvPr/>
        </p:nvGrpSpPr>
        <p:grpSpPr bwMode="auto">
          <a:xfrm>
            <a:off x="6402388" y="2557463"/>
            <a:ext cx="685800" cy="573087"/>
            <a:chOff x="1748" y="2760"/>
            <a:chExt cx="480" cy="457"/>
          </a:xfrm>
        </p:grpSpPr>
        <p:sp>
          <p:nvSpPr>
            <p:cNvPr id="108744" name="Freeform 1395"/>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232 w 232"/>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211"/>
                <a:gd name="T188" fmla="*/ 232 w 232"/>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lnTo>
                    <a:pt x="232"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45" name="Freeform 1396"/>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211"/>
                <a:gd name="T185" fmla="*/ 232 w 232"/>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46" name="Freeform 1397"/>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56 w 208"/>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8"/>
                <a:gd name="T187" fmla="*/ 0 h 255"/>
                <a:gd name="T188" fmla="*/ 208 w 208"/>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lnTo>
                    <a:pt x="56"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47" name="Freeform 1398"/>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8"/>
                <a:gd name="T184" fmla="*/ 0 h 255"/>
                <a:gd name="T185" fmla="*/ 208 w 208"/>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48" name="Freeform 1399"/>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40 w 280"/>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0"/>
                <a:gd name="T118" fmla="*/ 0 h 360"/>
                <a:gd name="T119" fmla="*/ 280 w 280"/>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lnTo>
                    <a:pt x="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49" name="Freeform 1400"/>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80"/>
                <a:gd name="T115" fmla="*/ 0 h 360"/>
                <a:gd name="T116" fmla="*/ 280 w 280"/>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50" name="Freeform 1401"/>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40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lnTo>
                    <a:pt x="40"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51" name="Freeform 1402"/>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52" name="Freeform 1403"/>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208 w 208"/>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8"/>
                <a:gd name="T139" fmla="*/ 0 h 457"/>
                <a:gd name="T140" fmla="*/ 208 w 208"/>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lnTo>
                    <a:pt x="208"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53" name="Freeform 1404"/>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8"/>
                <a:gd name="T136" fmla="*/ 0 h 457"/>
                <a:gd name="T137" fmla="*/ 208 w 208"/>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54" name="Freeform 1405"/>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232 w 232"/>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325"/>
                <a:gd name="T188" fmla="*/ 232 w 232"/>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lnTo>
                    <a:pt x="232"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55" name="Freeform 1406"/>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325"/>
                <a:gd name="T185" fmla="*/ 232 w 232"/>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8593" name="Group 1407"/>
          <p:cNvGrpSpPr>
            <a:grpSpLocks/>
          </p:cNvGrpSpPr>
          <p:nvPr/>
        </p:nvGrpSpPr>
        <p:grpSpPr bwMode="auto">
          <a:xfrm>
            <a:off x="6629400" y="3086100"/>
            <a:ext cx="774700" cy="614363"/>
            <a:chOff x="1692" y="3226"/>
            <a:chExt cx="488" cy="387"/>
          </a:xfrm>
        </p:grpSpPr>
        <p:sp>
          <p:nvSpPr>
            <p:cNvPr id="108697" name="Freeform 1408"/>
            <p:cNvSpPr>
              <a:spLocks/>
            </p:cNvSpPr>
            <p:nvPr/>
          </p:nvSpPr>
          <p:spPr bwMode="auto">
            <a:xfrm>
              <a:off x="1996" y="3226"/>
              <a:ext cx="40" cy="53"/>
            </a:xfrm>
            <a:custGeom>
              <a:avLst/>
              <a:gdLst>
                <a:gd name="T0" fmla="*/ 0 w 40"/>
                <a:gd name="T1" fmla="*/ 0 h 53"/>
                <a:gd name="T2" fmla="*/ 0 w 40"/>
                <a:gd name="T3" fmla="*/ 9 h 53"/>
                <a:gd name="T4" fmla="*/ 0 w 40"/>
                <a:gd name="T5" fmla="*/ 18 h 53"/>
                <a:gd name="T6" fmla="*/ 8 w 40"/>
                <a:gd name="T7" fmla="*/ 18 h 53"/>
                <a:gd name="T8" fmla="*/ 24 w 40"/>
                <a:gd name="T9" fmla="*/ 18 h 53"/>
                <a:gd name="T10" fmla="*/ 24 w 40"/>
                <a:gd name="T11" fmla="*/ 35 h 53"/>
                <a:gd name="T12" fmla="*/ 32 w 40"/>
                <a:gd name="T13" fmla="*/ 35 h 53"/>
                <a:gd name="T14" fmla="*/ 32 w 40"/>
                <a:gd name="T15" fmla="*/ 44 h 53"/>
                <a:gd name="T16" fmla="*/ 40 w 40"/>
                <a:gd name="T17" fmla="*/ 44 h 53"/>
                <a:gd name="T18" fmla="*/ 40 w 40"/>
                <a:gd name="T19" fmla="*/ 53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53"/>
                <a:gd name="T32" fmla="*/ 40 w 40"/>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53">
                  <a:moveTo>
                    <a:pt x="0" y="0"/>
                  </a:moveTo>
                  <a:lnTo>
                    <a:pt x="0" y="9"/>
                  </a:lnTo>
                  <a:lnTo>
                    <a:pt x="0" y="18"/>
                  </a:lnTo>
                  <a:lnTo>
                    <a:pt x="8" y="18"/>
                  </a:lnTo>
                  <a:lnTo>
                    <a:pt x="24" y="18"/>
                  </a:lnTo>
                  <a:lnTo>
                    <a:pt x="24" y="35"/>
                  </a:lnTo>
                  <a:lnTo>
                    <a:pt x="32" y="35"/>
                  </a:lnTo>
                  <a:lnTo>
                    <a:pt x="32" y="44"/>
                  </a:lnTo>
                  <a:lnTo>
                    <a:pt x="40" y="44"/>
                  </a:lnTo>
                  <a:lnTo>
                    <a:pt x="40" y="5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98" name="Freeform 1409"/>
            <p:cNvSpPr>
              <a:spLocks/>
            </p:cNvSpPr>
            <p:nvPr/>
          </p:nvSpPr>
          <p:spPr bwMode="auto">
            <a:xfrm>
              <a:off x="1940" y="3226"/>
              <a:ext cx="56" cy="97"/>
            </a:xfrm>
            <a:custGeom>
              <a:avLst/>
              <a:gdLst>
                <a:gd name="T0" fmla="*/ 56 w 56"/>
                <a:gd name="T1" fmla="*/ 0 h 97"/>
                <a:gd name="T2" fmla="*/ 56 w 56"/>
                <a:gd name="T3" fmla="*/ 9 h 97"/>
                <a:gd name="T4" fmla="*/ 56 w 56"/>
                <a:gd name="T5" fmla="*/ 18 h 97"/>
                <a:gd name="T6" fmla="*/ 48 w 56"/>
                <a:gd name="T7" fmla="*/ 35 h 97"/>
                <a:gd name="T8" fmla="*/ 32 w 56"/>
                <a:gd name="T9" fmla="*/ 44 h 97"/>
                <a:gd name="T10" fmla="*/ 24 w 56"/>
                <a:gd name="T11" fmla="*/ 53 h 97"/>
                <a:gd name="T12" fmla="*/ 16 w 56"/>
                <a:gd name="T13" fmla="*/ 62 h 97"/>
                <a:gd name="T14" fmla="*/ 0 w 56"/>
                <a:gd name="T15" fmla="*/ 79 h 97"/>
                <a:gd name="T16" fmla="*/ 0 w 56"/>
                <a:gd name="T17" fmla="*/ 88 h 97"/>
                <a:gd name="T18" fmla="*/ 0 w 56"/>
                <a:gd name="T19" fmla="*/ 97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97"/>
                <a:gd name="T32" fmla="*/ 56 w 56"/>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97">
                  <a:moveTo>
                    <a:pt x="56" y="0"/>
                  </a:moveTo>
                  <a:lnTo>
                    <a:pt x="56" y="9"/>
                  </a:lnTo>
                  <a:lnTo>
                    <a:pt x="56" y="18"/>
                  </a:lnTo>
                  <a:lnTo>
                    <a:pt x="48" y="35"/>
                  </a:lnTo>
                  <a:lnTo>
                    <a:pt x="32" y="44"/>
                  </a:lnTo>
                  <a:lnTo>
                    <a:pt x="24" y="53"/>
                  </a:lnTo>
                  <a:lnTo>
                    <a:pt x="16" y="62"/>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99" name="Freeform 1410"/>
            <p:cNvSpPr>
              <a:spLocks/>
            </p:cNvSpPr>
            <p:nvPr/>
          </p:nvSpPr>
          <p:spPr bwMode="auto">
            <a:xfrm>
              <a:off x="1884" y="3226"/>
              <a:ext cx="80" cy="97"/>
            </a:xfrm>
            <a:custGeom>
              <a:avLst/>
              <a:gdLst>
                <a:gd name="T0" fmla="*/ 80 w 80"/>
                <a:gd name="T1" fmla="*/ 0 h 97"/>
                <a:gd name="T2" fmla="*/ 72 w 80"/>
                <a:gd name="T3" fmla="*/ 35 h 97"/>
                <a:gd name="T4" fmla="*/ 56 w 80"/>
                <a:gd name="T5" fmla="*/ 35 h 97"/>
                <a:gd name="T6" fmla="*/ 56 w 80"/>
                <a:gd name="T7" fmla="*/ 44 h 97"/>
                <a:gd name="T8" fmla="*/ 48 w 80"/>
                <a:gd name="T9" fmla="*/ 44 h 97"/>
                <a:gd name="T10" fmla="*/ 40 w 80"/>
                <a:gd name="T11" fmla="*/ 44 h 97"/>
                <a:gd name="T12" fmla="*/ 32 w 80"/>
                <a:gd name="T13" fmla="*/ 53 h 97"/>
                <a:gd name="T14" fmla="*/ 16 w 80"/>
                <a:gd name="T15" fmla="*/ 53 h 97"/>
                <a:gd name="T16" fmla="*/ 16 w 80"/>
                <a:gd name="T17" fmla="*/ 62 h 97"/>
                <a:gd name="T18" fmla="*/ 8 w 80"/>
                <a:gd name="T19" fmla="*/ 62 h 97"/>
                <a:gd name="T20" fmla="*/ 8 w 80"/>
                <a:gd name="T21" fmla="*/ 79 h 97"/>
                <a:gd name="T22" fmla="*/ 0 w 80"/>
                <a:gd name="T23" fmla="*/ 79 h 97"/>
                <a:gd name="T24" fmla="*/ 0 w 80"/>
                <a:gd name="T25" fmla="*/ 88 h 97"/>
                <a:gd name="T26" fmla="*/ 0 w 80"/>
                <a:gd name="T27" fmla="*/ 9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
                <a:gd name="T43" fmla="*/ 0 h 97"/>
                <a:gd name="T44" fmla="*/ 80 w 80"/>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 h="97">
                  <a:moveTo>
                    <a:pt x="80" y="0"/>
                  </a:moveTo>
                  <a:lnTo>
                    <a:pt x="72" y="35"/>
                  </a:lnTo>
                  <a:lnTo>
                    <a:pt x="56" y="35"/>
                  </a:lnTo>
                  <a:lnTo>
                    <a:pt x="56" y="44"/>
                  </a:lnTo>
                  <a:lnTo>
                    <a:pt x="48" y="44"/>
                  </a:lnTo>
                  <a:lnTo>
                    <a:pt x="40" y="44"/>
                  </a:lnTo>
                  <a:lnTo>
                    <a:pt x="32" y="53"/>
                  </a:lnTo>
                  <a:lnTo>
                    <a:pt x="16" y="53"/>
                  </a:lnTo>
                  <a:lnTo>
                    <a:pt x="16" y="62"/>
                  </a:lnTo>
                  <a:lnTo>
                    <a:pt x="8" y="62"/>
                  </a:lnTo>
                  <a:lnTo>
                    <a:pt x="8" y="79"/>
                  </a:lnTo>
                  <a:lnTo>
                    <a:pt x="0" y="79"/>
                  </a:lnTo>
                  <a:lnTo>
                    <a:pt x="0" y="88"/>
                  </a:lnTo>
                  <a:lnTo>
                    <a:pt x="0" y="97"/>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00" name="Freeform 1411"/>
            <p:cNvSpPr>
              <a:spLocks/>
            </p:cNvSpPr>
            <p:nvPr/>
          </p:nvSpPr>
          <p:spPr bwMode="auto">
            <a:xfrm>
              <a:off x="1972" y="3270"/>
              <a:ext cx="56" cy="114"/>
            </a:xfrm>
            <a:custGeom>
              <a:avLst/>
              <a:gdLst>
                <a:gd name="T0" fmla="*/ 0 w 56"/>
                <a:gd name="T1" fmla="*/ 0 h 114"/>
                <a:gd name="T2" fmla="*/ 0 w 56"/>
                <a:gd name="T3" fmla="*/ 9 h 114"/>
                <a:gd name="T4" fmla="*/ 0 w 56"/>
                <a:gd name="T5" fmla="*/ 18 h 114"/>
                <a:gd name="T6" fmla="*/ 0 w 56"/>
                <a:gd name="T7" fmla="*/ 35 h 114"/>
                <a:gd name="T8" fmla="*/ 16 w 56"/>
                <a:gd name="T9" fmla="*/ 44 h 114"/>
                <a:gd name="T10" fmla="*/ 24 w 56"/>
                <a:gd name="T11" fmla="*/ 53 h 114"/>
                <a:gd name="T12" fmla="*/ 48 w 56"/>
                <a:gd name="T13" fmla="*/ 70 h 114"/>
                <a:gd name="T14" fmla="*/ 48 w 56"/>
                <a:gd name="T15" fmla="*/ 79 h 114"/>
                <a:gd name="T16" fmla="*/ 48 w 56"/>
                <a:gd name="T17" fmla="*/ 88 h 114"/>
                <a:gd name="T18" fmla="*/ 56 w 56"/>
                <a:gd name="T19" fmla="*/ 88 h 114"/>
                <a:gd name="T20" fmla="*/ 56 w 56"/>
                <a:gd name="T21" fmla="*/ 105 h 114"/>
                <a:gd name="T22" fmla="*/ 56 w 56"/>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14"/>
                <a:gd name="T38" fmla="*/ 56 w 56"/>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14">
                  <a:moveTo>
                    <a:pt x="0" y="0"/>
                  </a:moveTo>
                  <a:lnTo>
                    <a:pt x="0" y="9"/>
                  </a:lnTo>
                  <a:lnTo>
                    <a:pt x="0" y="18"/>
                  </a:lnTo>
                  <a:lnTo>
                    <a:pt x="0" y="35"/>
                  </a:lnTo>
                  <a:lnTo>
                    <a:pt x="16" y="44"/>
                  </a:lnTo>
                  <a:lnTo>
                    <a:pt x="24" y="53"/>
                  </a:lnTo>
                  <a:lnTo>
                    <a:pt x="48" y="70"/>
                  </a:lnTo>
                  <a:lnTo>
                    <a:pt x="48" y="79"/>
                  </a:lnTo>
                  <a:lnTo>
                    <a:pt x="48" y="88"/>
                  </a:lnTo>
                  <a:lnTo>
                    <a:pt x="56" y="88"/>
                  </a:lnTo>
                  <a:lnTo>
                    <a:pt x="56" y="105"/>
                  </a:lnTo>
                  <a:lnTo>
                    <a:pt x="5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01" name="Freeform 1412"/>
            <p:cNvSpPr>
              <a:spLocks/>
            </p:cNvSpPr>
            <p:nvPr/>
          </p:nvSpPr>
          <p:spPr bwMode="auto">
            <a:xfrm>
              <a:off x="1900" y="3226"/>
              <a:ext cx="72" cy="158"/>
            </a:xfrm>
            <a:custGeom>
              <a:avLst/>
              <a:gdLst>
                <a:gd name="T0" fmla="*/ 72 w 72"/>
                <a:gd name="T1" fmla="*/ 0 h 158"/>
                <a:gd name="T2" fmla="*/ 64 w 72"/>
                <a:gd name="T3" fmla="*/ 44 h 158"/>
                <a:gd name="T4" fmla="*/ 64 w 72"/>
                <a:gd name="T5" fmla="*/ 53 h 158"/>
                <a:gd name="T6" fmla="*/ 56 w 72"/>
                <a:gd name="T7" fmla="*/ 53 h 158"/>
                <a:gd name="T8" fmla="*/ 56 w 72"/>
                <a:gd name="T9" fmla="*/ 62 h 158"/>
                <a:gd name="T10" fmla="*/ 40 w 72"/>
                <a:gd name="T11" fmla="*/ 79 h 158"/>
                <a:gd name="T12" fmla="*/ 32 w 72"/>
                <a:gd name="T13" fmla="*/ 79 h 158"/>
                <a:gd name="T14" fmla="*/ 32 w 72"/>
                <a:gd name="T15" fmla="*/ 88 h 158"/>
                <a:gd name="T16" fmla="*/ 24 w 72"/>
                <a:gd name="T17" fmla="*/ 88 h 158"/>
                <a:gd name="T18" fmla="*/ 24 w 72"/>
                <a:gd name="T19" fmla="*/ 97 h 158"/>
                <a:gd name="T20" fmla="*/ 24 w 72"/>
                <a:gd name="T21" fmla="*/ 114 h 158"/>
                <a:gd name="T22" fmla="*/ 16 w 72"/>
                <a:gd name="T23" fmla="*/ 114 h 158"/>
                <a:gd name="T24" fmla="*/ 16 w 72"/>
                <a:gd name="T25" fmla="*/ 123 h 158"/>
                <a:gd name="T26" fmla="*/ 0 w 72"/>
                <a:gd name="T27" fmla="*/ 132 h 158"/>
                <a:gd name="T28" fmla="*/ 0 w 72"/>
                <a:gd name="T29" fmla="*/ 149 h 158"/>
                <a:gd name="T30" fmla="*/ 16 w 72"/>
                <a:gd name="T31" fmla="*/ 158 h 1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58"/>
                <a:gd name="T50" fmla="*/ 72 w 72"/>
                <a:gd name="T51" fmla="*/ 158 h 1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58">
                  <a:moveTo>
                    <a:pt x="72" y="0"/>
                  </a:moveTo>
                  <a:lnTo>
                    <a:pt x="64" y="44"/>
                  </a:lnTo>
                  <a:lnTo>
                    <a:pt x="64" y="53"/>
                  </a:lnTo>
                  <a:lnTo>
                    <a:pt x="56" y="53"/>
                  </a:lnTo>
                  <a:lnTo>
                    <a:pt x="56" y="62"/>
                  </a:lnTo>
                  <a:lnTo>
                    <a:pt x="40" y="79"/>
                  </a:lnTo>
                  <a:lnTo>
                    <a:pt x="32" y="79"/>
                  </a:lnTo>
                  <a:lnTo>
                    <a:pt x="32" y="88"/>
                  </a:lnTo>
                  <a:lnTo>
                    <a:pt x="24" y="88"/>
                  </a:lnTo>
                  <a:lnTo>
                    <a:pt x="24" y="97"/>
                  </a:lnTo>
                  <a:lnTo>
                    <a:pt x="24" y="114"/>
                  </a:lnTo>
                  <a:lnTo>
                    <a:pt x="16" y="114"/>
                  </a:lnTo>
                  <a:lnTo>
                    <a:pt x="16" y="123"/>
                  </a:lnTo>
                  <a:lnTo>
                    <a:pt x="0" y="132"/>
                  </a:lnTo>
                  <a:lnTo>
                    <a:pt x="0" y="149"/>
                  </a:lnTo>
                  <a:lnTo>
                    <a:pt x="16" y="158"/>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02" name="Freeform 1413"/>
            <p:cNvSpPr>
              <a:spLocks/>
            </p:cNvSpPr>
            <p:nvPr/>
          </p:nvSpPr>
          <p:spPr bwMode="auto">
            <a:xfrm>
              <a:off x="1972" y="3226"/>
              <a:ext cx="96" cy="114"/>
            </a:xfrm>
            <a:custGeom>
              <a:avLst/>
              <a:gdLst>
                <a:gd name="T0" fmla="*/ 0 w 96"/>
                <a:gd name="T1" fmla="*/ 0 h 114"/>
                <a:gd name="T2" fmla="*/ 24 w 96"/>
                <a:gd name="T3" fmla="*/ 35 h 114"/>
                <a:gd name="T4" fmla="*/ 32 w 96"/>
                <a:gd name="T5" fmla="*/ 44 h 114"/>
                <a:gd name="T6" fmla="*/ 48 w 96"/>
                <a:gd name="T7" fmla="*/ 44 h 114"/>
                <a:gd name="T8" fmla="*/ 56 w 96"/>
                <a:gd name="T9" fmla="*/ 44 h 114"/>
                <a:gd name="T10" fmla="*/ 64 w 96"/>
                <a:gd name="T11" fmla="*/ 44 h 114"/>
                <a:gd name="T12" fmla="*/ 64 w 96"/>
                <a:gd name="T13" fmla="*/ 53 h 114"/>
                <a:gd name="T14" fmla="*/ 80 w 96"/>
                <a:gd name="T15" fmla="*/ 53 h 114"/>
                <a:gd name="T16" fmla="*/ 88 w 96"/>
                <a:gd name="T17" fmla="*/ 62 h 114"/>
                <a:gd name="T18" fmla="*/ 96 w 96"/>
                <a:gd name="T19" fmla="*/ 79 h 114"/>
                <a:gd name="T20" fmla="*/ 96 w 96"/>
                <a:gd name="T21" fmla="*/ 88 h 114"/>
                <a:gd name="T22" fmla="*/ 96 w 96"/>
                <a:gd name="T23" fmla="*/ 97 h 114"/>
                <a:gd name="T24" fmla="*/ 96 w 96"/>
                <a:gd name="T25" fmla="*/ 114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114"/>
                <a:gd name="T41" fmla="*/ 96 w 96"/>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114">
                  <a:moveTo>
                    <a:pt x="0" y="0"/>
                  </a:moveTo>
                  <a:lnTo>
                    <a:pt x="24" y="35"/>
                  </a:lnTo>
                  <a:lnTo>
                    <a:pt x="32" y="44"/>
                  </a:lnTo>
                  <a:lnTo>
                    <a:pt x="48" y="44"/>
                  </a:lnTo>
                  <a:lnTo>
                    <a:pt x="56" y="44"/>
                  </a:lnTo>
                  <a:lnTo>
                    <a:pt x="64" y="44"/>
                  </a:lnTo>
                  <a:lnTo>
                    <a:pt x="64" y="53"/>
                  </a:lnTo>
                  <a:lnTo>
                    <a:pt x="80" y="53"/>
                  </a:lnTo>
                  <a:lnTo>
                    <a:pt x="88" y="62"/>
                  </a:lnTo>
                  <a:lnTo>
                    <a:pt x="96" y="79"/>
                  </a:lnTo>
                  <a:lnTo>
                    <a:pt x="96" y="88"/>
                  </a:lnTo>
                  <a:lnTo>
                    <a:pt x="96" y="97"/>
                  </a:lnTo>
                  <a:lnTo>
                    <a:pt x="96" y="114"/>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03" name="Freeform 1414"/>
            <p:cNvSpPr>
              <a:spLocks/>
            </p:cNvSpPr>
            <p:nvPr/>
          </p:nvSpPr>
          <p:spPr bwMode="auto">
            <a:xfrm>
              <a:off x="1988" y="3270"/>
              <a:ext cx="40" cy="132"/>
            </a:xfrm>
            <a:custGeom>
              <a:avLst/>
              <a:gdLst>
                <a:gd name="T0" fmla="*/ 40 w 40"/>
                <a:gd name="T1" fmla="*/ 0 h 132"/>
                <a:gd name="T2" fmla="*/ 40 w 40"/>
                <a:gd name="T3" fmla="*/ 9 h 132"/>
                <a:gd name="T4" fmla="*/ 40 w 40"/>
                <a:gd name="T5" fmla="*/ 18 h 132"/>
                <a:gd name="T6" fmla="*/ 40 w 40"/>
                <a:gd name="T7" fmla="*/ 35 h 132"/>
                <a:gd name="T8" fmla="*/ 40 w 40"/>
                <a:gd name="T9" fmla="*/ 44 h 132"/>
                <a:gd name="T10" fmla="*/ 32 w 40"/>
                <a:gd name="T11" fmla="*/ 53 h 132"/>
                <a:gd name="T12" fmla="*/ 16 w 40"/>
                <a:gd name="T13" fmla="*/ 70 h 132"/>
                <a:gd name="T14" fmla="*/ 16 w 40"/>
                <a:gd name="T15" fmla="*/ 79 h 132"/>
                <a:gd name="T16" fmla="*/ 8 w 40"/>
                <a:gd name="T17" fmla="*/ 88 h 132"/>
                <a:gd name="T18" fmla="*/ 8 w 40"/>
                <a:gd name="T19" fmla="*/ 105 h 132"/>
                <a:gd name="T20" fmla="*/ 0 w 40"/>
                <a:gd name="T21" fmla="*/ 105 h 132"/>
                <a:gd name="T22" fmla="*/ 0 w 40"/>
                <a:gd name="T23" fmla="*/ 114 h 132"/>
                <a:gd name="T24" fmla="*/ 0 w 40"/>
                <a:gd name="T25" fmla="*/ 123 h 132"/>
                <a:gd name="T26" fmla="*/ 0 w 40"/>
                <a:gd name="T27" fmla="*/ 132 h 1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132"/>
                <a:gd name="T44" fmla="*/ 40 w 40"/>
                <a:gd name="T45" fmla="*/ 132 h 1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132">
                  <a:moveTo>
                    <a:pt x="40" y="0"/>
                  </a:moveTo>
                  <a:lnTo>
                    <a:pt x="40" y="9"/>
                  </a:lnTo>
                  <a:lnTo>
                    <a:pt x="40" y="18"/>
                  </a:lnTo>
                  <a:lnTo>
                    <a:pt x="40" y="35"/>
                  </a:lnTo>
                  <a:lnTo>
                    <a:pt x="40" y="44"/>
                  </a:lnTo>
                  <a:lnTo>
                    <a:pt x="32" y="53"/>
                  </a:lnTo>
                  <a:lnTo>
                    <a:pt x="16" y="70"/>
                  </a:lnTo>
                  <a:lnTo>
                    <a:pt x="16" y="79"/>
                  </a:lnTo>
                  <a:lnTo>
                    <a:pt x="8" y="88"/>
                  </a:lnTo>
                  <a:lnTo>
                    <a:pt x="8" y="105"/>
                  </a:lnTo>
                  <a:lnTo>
                    <a:pt x="0" y="105"/>
                  </a:lnTo>
                  <a:lnTo>
                    <a:pt x="0" y="114"/>
                  </a:lnTo>
                  <a:lnTo>
                    <a:pt x="0" y="123"/>
                  </a:lnTo>
                  <a:lnTo>
                    <a:pt x="0" y="13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04" name="Freeform 1415"/>
            <p:cNvSpPr>
              <a:spLocks/>
            </p:cNvSpPr>
            <p:nvPr/>
          </p:nvSpPr>
          <p:spPr bwMode="auto">
            <a:xfrm>
              <a:off x="1948" y="3305"/>
              <a:ext cx="40" cy="88"/>
            </a:xfrm>
            <a:custGeom>
              <a:avLst/>
              <a:gdLst>
                <a:gd name="T0" fmla="*/ 0 w 40"/>
                <a:gd name="T1" fmla="*/ 0 h 88"/>
                <a:gd name="T2" fmla="*/ 0 w 40"/>
                <a:gd name="T3" fmla="*/ 26 h 88"/>
                <a:gd name="T4" fmla="*/ 8 w 40"/>
                <a:gd name="T5" fmla="*/ 35 h 88"/>
                <a:gd name="T6" fmla="*/ 16 w 40"/>
                <a:gd name="T7" fmla="*/ 44 h 88"/>
                <a:gd name="T8" fmla="*/ 32 w 40"/>
                <a:gd name="T9" fmla="*/ 44 h 88"/>
                <a:gd name="T10" fmla="*/ 32 w 40"/>
                <a:gd name="T11" fmla="*/ 62 h 88"/>
                <a:gd name="T12" fmla="*/ 40 w 40"/>
                <a:gd name="T13" fmla="*/ 62 h 88"/>
                <a:gd name="T14" fmla="*/ 40 w 40"/>
                <a:gd name="T15" fmla="*/ 70 h 88"/>
                <a:gd name="T16" fmla="*/ 40 w 40"/>
                <a:gd name="T17" fmla="*/ 79 h 88"/>
                <a:gd name="T18" fmla="*/ 40 w 40"/>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8"/>
                <a:gd name="T32" fmla="*/ 40 w 40"/>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8">
                  <a:moveTo>
                    <a:pt x="0" y="0"/>
                  </a:moveTo>
                  <a:lnTo>
                    <a:pt x="0" y="26"/>
                  </a:lnTo>
                  <a:lnTo>
                    <a:pt x="8" y="35"/>
                  </a:lnTo>
                  <a:lnTo>
                    <a:pt x="16" y="44"/>
                  </a:lnTo>
                  <a:lnTo>
                    <a:pt x="32" y="44"/>
                  </a:lnTo>
                  <a:lnTo>
                    <a:pt x="32" y="62"/>
                  </a:lnTo>
                  <a:lnTo>
                    <a:pt x="40" y="62"/>
                  </a:lnTo>
                  <a:lnTo>
                    <a:pt x="40" y="70"/>
                  </a:lnTo>
                  <a:lnTo>
                    <a:pt x="40" y="79"/>
                  </a:lnTo>
                  <a:lnTo>
                    <a:pt x="4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05" name="Freeform 1416"/>
            <p:cNvSpPr>
              <a:spLocks/>
            </p:cNvSpPr>
            <p:nvPr/>
          </p:nvSpPr>
          <p:spPr bwMode="auto">
            <a:xfrm>
              <a:off x="1900" y="3279"/>
              <a:ext cx="64" cy="140"/>
            </a:xfrm>
            <a:custGeom>
              <a:avLst/>
              <a:gdLst>
                <a:gd name="T0" fmla="*/ 0 w 64"/>
                <a:gd name="T1" fmla="*/ 0 h 140"/>
                <a:gd name="T2" fmla="*/ 16 w 64"/>
                <a:gd name="T3" fmla="*/ 61 h 140"/>
                <a:gd name="T4" fmla="*/ 24 w 64"/>
                <a:gd name="T5" fmla="*/ 70 h 140"/>
                <a:gd name="T6" fmla="*/ 32 w 64"/>
                <a:gd name="T7" fmla="*/ 79 h 140"/>
                <a:gd name="T8" fmla="*/ 32 w 64"/>
                <a:gd name="T9" fmla="*/ 105 h 140"/>
                <a:gd name="T10" fmla="*/ 40 w 64"/>
                <a:gd name="T11" fmla="*/ 114 h 140"/>
                <a:gd name="T12" fmla="*/ 40 w 64"/>
                <a:gd name="T13" fmla="*/ 123 h 140"/>
                <a:gd name="T14" fmla="*/ 56 w 64"/>
                <a:gd name="T15" fmla="*/ 123 h 140"/>
                <a:gd name="T16" fmla="*/ 64 w 64"/>
                <a:gd name="T17" fmla="*/ 123 h 140"/>
                <a:gd name="T18" fmla="*/ 64 w 64"/>
                <a:gd name="T19" fmla="*/ 14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40"/>
                <a:gd name="T32" fmla="*/ 64 w 64"/>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40">
                  <a:moveTo>
                    <a:pt x="0" y="0"/>
                  </a:moveTo>
                  <a:lnTo>
                    <a:pt x="16" y="61"/>
                  </a:lnTo>
                  <a:lnTo>
                    <a:pt x="24" y="70"/>
                  </a:lnTo>
                  <a:lnTo>
                    <a:pt x="32" y="79"/>
                  </a:lnTo>
                  <a:lnTo>
                    <a:pt x="32" y="105"/>
                  </a:lnTo>
                  <a:lnTo>
                    <a:pt x="40" y="114"/>
                  </a:lnTo>
                  <a:lnTo>
                    <a:pt x="40" y="123"/>
                  </a:lnTo>
                  <a:lnTo>
                    <a:pt x="56" y="123"/>
                  </a:lnTo>
                  <a:lnTo>
                    <a:pt x="64" y="123"/>
                  </a:lnTo>
                  <a:lnTo>
                    <a:pt x="64" y="14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06" name="Freeform 1417"/>
            <p:cNvSpPr>
              <a:spLocks/>
            </p:cNvSpPr>
            <p:nvPr/>
          </p:nvSpPr>
          <p:spPr bwMode="auto">
            <a:xfrm>
              <a:off x="1852" y="3226"/>
              <a:ext cx="104" cy="193"/>
            </a:xfrm>
            <a:custGeom>
              <a:avLst/>
              <a:gdLst>
                <a:gd name="T0" fmla="*/ 104 w 104"/>
                <a:gd name="T1" fmla="*/ 0 h 193"/>
                <a:gd name="T2" fmla="*/ 80 w 104"/>
                <a:gd name="T3" fmla="*/ 18 h 193"/>
                <a:gd name="T4" fmla="*/ 72 w 104"/>
                <a:gd name="T5" fmla="*/ 35 h 193"/>
                <a:gd name="T6" fmla="*/ 64 w 104"/>
                <a:gd name="T7" fmla="*/ 44 h 193"/>
                <a:gd name="T8" fmla="*/ 64 w 104"/>
                <a:gd name="T9" fmla="*/ 53 h 193"/>
                <a:gd name="T10" fmla="*/ 48 w 104"/>
                <a:gd name="T11" fmla="*/ 53 h 193"/>
                <a:gd name="T12" fmla="*/ 48 w 104"/>
                <a:gd name="T13" fmla="*/ 62 h 193"/>
                <a:gd name="T14" fmla="*/ 40 w 104"/>
                <a:gd name="T15" fmla="*/ 62 h 193"/>
                <a:gd name="T16" fmla="*/ 32 w 104"/>
                <a:gd name="T17" fmla="*/ 79 h 193"/>
                <a:gd name="T18" fmla="*/ 32 w 104"/>
                <a:gd name="T19" fmla="*/ 88 h 193"/>
                <a:gd name="T20" fmla="*/ 16 w 104"/>
                <a:gd name="T21" fmla="*/ 88 h 193"/>
                <a:gd name="T22" fmla="*/ 16 w 104"/>
                <a:gd name="T23" fmla="*/ 97 h 193"/>
                <a:gd name="T24" fmla="*/ 8 w 104"/>
                <a:gd name="T25" fmla="*/ 97 h 193"/>
                <a:gd name="T26" fmla="*/ 8 w 104"/>
                <a:gd name="T27" fmla="*/ 114 h 193"/>
                <a:gd name="T28" fmla="*/ 8 w 104"/>
                <a:gd name="T29" fmla="*/ 123 h 193"/>
                <a:gd name="T30" fmla="*/ 0 w 104"/>
                <a:gd name="T31" fmla="*/ 132 h 193"/>
                <a:gd name="T32" fmla="*/ 0 w 104"/>
                <a:gd name="T33" fmla="*/ 149 h 193"/>
                <a:gd name="T34" fmla="*/ 0 w 104"/>
                <a:gd name="T35" fmla="*/ 158 h 193"/>
                <a:gd name="T36" fmla="*/ 0 w 104"/>
                <a:gd name="T37" fmla="*/ 167 h 193"/>
                <a:gd name="T38" fmla="*/ 0 w 104"/>
                <a:gd name="T39" fmla="*/ 176 h 193"/>
                <a:gd name="T40" fmla="*/ 0 w 104"/>
                <a:gd name="T41" fmla="*/ 193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104" y="0"/>
                  </a:moveTo>
                  <a:lnTo>
                    <a:pt x="80" y="18"/>
                  </a:lnTo>
                  <a:lnTo>
                    <a:pt x="72" y="35"/>
                  </a:lnTo>
                  <a:lnTo>
                    <a:pt x="64" y="44"/>
                  </a:lnTo>
                  <a:lnTo>
                    <a:pt x="64" y="53"/>
                  </a:lnTo>
                  <a:lnTo>
                    <a:pt x="48" y="53"/>
                  </a:lnTo>
                  <a:lnTo>
                    <a:pt x="48" y="62"/>
                  </a:lnTo>
                  <a:lnTo>
                    <a:pt x="40" y="62"/>
                  </a:lnTo>
                  <a:lnTo>
                    <a:pt x="32" y="79"/>
                  </a:lnTo>
                  <a:lnTo>
                    <a:pt x="32" y="88"/>
                  </a:lnTo>
                  <a:lnTo>
                    <a:pt x="16" y="88"/>
                  </a:lnTo>
                  <a:lnTo>
                    <a:pt x="16" y="97"/>
                  </a:lnTo>
                  <a:lnTo>
                    <a:pt x="8" y="97"/>
                  </a:lnTo>
                  <a:lnTo>
                    <a:pt x="8" y="114"/>
                  </a:lnTo>
                  <a:lnTo>
                    <a:pt x="8" y="123"/>
                  </a:lnTo>
                  <a:lnTo>
                    <a:pt x="0" y="132"/>
                  </a:lnTo>
                  <a:lnTo>
                    <a:pt x="0" y="149"/>
                  </a:lnTo>
                  <a:lnTo>
                    <a:pt x="0" y="158"/>
                  </a:lnTo>
                  <a:lnTo>
                    <a:pt x="0" y="167"/>
                  </a:lnTo>
                  <a:lnTo>
                    <a:pt x="0" y="176"/>
                  </a:lnTo>
                  <a:lnTo>
                    <a:pt x="0" y="193"/>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07" name="Freeform 1418"/>
            <p:cNvSpPr>
              <a:spLocks/>
            </p:cNvSpPr>
            <p:nvPr/>
          </p:nvSpPr>
          <p:spPr bwMode="auto">
            <a:xfrm>
              <a:off x="2044" y="3305"/>
              <a:ext cx="16" cy="106"/>
            </a:xfrm>
            <a:custGeom>
              <a:avLst/>
              <a:gdLst>
                <a:gd name="T0" fmla="*/ 8 w 16"/>
                <a:gd name="T1" fmla="*/ 0 h 106"/>
                <a:gd name="T2" fmla="*/ 8 w 16"/>
                <a:gd name="T3" fmla="*/ 9 h 106"/>
                <a:gd name="T4" fmla="*/ 8 w 16"/>
                <a:gd name="T5" fmla="*/ 26 h 106"/>
                <a:gd name="T6" fmla="*/ 8 w 16"/>
                <a:gd name="T7" fmla="*/ 35 h 106"/>
                <a:gd name="T8" fmla="*/ 0 w 16"/>
                <a:gd name="T9" fmla="*/ 35 h 106"/>
                <a:gd name="T10" fmla="*/ 0 w 16"/>
                <a:gd name="T11" fmla="*/ 44 h 106"/>
                <a:gd name="T12" fmla="*/ 0 w 16"/>
                <a:gd name="T13" fmla="*/ 62 h 106"/>
                <a:gd name="T14" fmla="*/ 8 w 16"/>
                <a:gd name="T15" fmla="*/ 70 h 106"/>
                <a:gd name="T16" fmla="*/ 8 w 16"/>
                <a:gd name="T17" fmla="*/ 79 h 106"/>
                <a:gd name="T18" fmla="*/ 16 w 16"/>
                <a:gd name="T19" fmla="*/ 88 h 106"/>
                <a:gd name="T20" fmla="*/ 16 w 16"/>
                <a:gd name="T21" fmla="*/ 106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06"/>
                <a:gd name="T35" fmla="*/ 16 w 16"/>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06">
                  <a:moveTo>
                    <a:pt x="8" y="0"/>
                  </a:moveTo>
                  <a:lnTo>
                    <a:pt x="8" y="9"/>
                  </a:lnTo>
                  <a:lnTo>
                    <a:pt x="8" y="26"/>
                  </a:lnTo>
                  <a:lnTo>
                    <a:pt x="8" y="35"/>
                  </a:lnTo>
                  <a:lnTo>
                    <a:pt x="0" y="35"/>
                  </a:lnTo>
                  <a:lnTo>
                    <a:pt x="0" y="44"/>
                  </a:lnTo>
                  <a:lnTo>
                    <a:pt x="0" y="62"/>
                  </a:lnTo>
                  <a:lnTo>
                    <a:pt x="8" y="70"/>
                  </a:lnTo>
                  <a:lnTo>
                    <a:pt x="8" y="79"/>
                  </a:lnTo>
                  <a:lnTo>
                    <a:pt x="16" y="88"/>
                  </a:lnTo>
                  <a:lnTo>
                    <a:pt x="16" y="106"/>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08" name="Freeform 1419"/>
            <p:cNvSpPr>
              <a:spLocks/>
            </p:cNvSpPr>
            <p:nvPr/>
          </p:nvSpPr>
          <p:spPr bwMode="auto">
            <a:xfrm>
              <a:off x="2020" y="3375"/>
              <a:ext cx="8" cy="62"/>
            </a:xfrm>
            <a:custGeom>
              <a:avLst/>
              <a:gdLst>
                <a:gd name="T0" fmla="*/ 8 w 8"/>
                <a:gd name="T1" fmla="*/ 0 h 62"/>
                <a:gd name="T2" fmla="*/ 0 w 8"/>
                <a:gd name="T3" fmla="*/ 9 h 62"/>
                <a:gd name="T4" fmla="*/ 0 w 8"/>
                <a:gd name="T5" fmla="*/ 18 h 62"/>
                <a:gd name="T6" fmla="*/ 0 w 8"/>
                <a:gd name="T7" fmla="*/ 27 h 62"/>
                <a:gd name="T8" fmla="*/ 0 w 8"/>
                <a:gd name="T9" fmla="*/ 44 h 62"/>
                <a:gd name="T10" fmla="*/ 0 w 8"/>
                <a:gd name="T11" fmla="*/ 53 h 62"/>
                <a:gd name="T12" fmla="*/ 0 w 8"/>
                <a:gd name="T13" fmla="*/ 62 h 62"/>
                <a:gd name="T14" fmla="*/ 0 60000 65536"/>
                <a:gd name="T15" fmla="*/ 0 60000 65536"/>
                <a:gd name="T16" fmla="*/ 0 60000 65536"/>
                <a:gd name="T17" fmla="*/ 0 60000 65536"/>
                <a:gd name="T18" fmla="*/ 0 60000 65536"/>
                <a:gd name="T19" fmla="*/ 0 60000 65536"/>
                <a:gd name="T20" fmla="*/ 0 60000 65536"/>
                <a:gd name="T21" fmla="*/ 0 w 8"/>
                <a:gd name="T22" fmla="*/ 0 h 62"/>
                <a:gd name="T23" fmla="*/ 8 w 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62">
                  <a:moveTo>
                    <a:pt x="8" y="0"/>
                  </a:moveTo>
                  <a:lnTo>
                    <a:pt x="0" y="9"/>
                  </a:lnTo>
                  <a:lnTo>
                    <a:pt x="0" y="18"/>
                  </a:lnTo>
                  <a:lnTo>
                    <a:pt x="0" y="27"/>
                  </a:lnTo>
                  <a:lnTo>
                    <a:pt x="0" y="44"/>
                  </a:lnTo>
                  <a:lnTo>
                    <a:pt x="0" y="53"/>
                  </a:lnTo>
                  <a:lnTo>
                    <a:pt x="0" y="62"/>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09" name="Freeform 1420"/>
            <p:cNvSpPr>
              <a:spLocks/>
            </p:cNvSpPr>
            <p:nvPr/>
          </p:nvSpPr>
          <p:spPr bwMode="auto">
            <a:xfrm>
              <a:off x="2060" y="3340"/>
              <a:ext cx="40" cy="79"/>
            </a:xfrm>
            <a:custGeom>
              <a:avLst/>
              <a:gdLst>
                <a:gd name="T0" fmla="*/ 8 w 40"/>
                <a:gd name="T1" fmla="*/ 0 h 79"/>
                <a:gd name="T2" fmla="*/ 0 w 40"/>
                <a:gd name="T3" fmla="*/ 9 h 79"/>
                <a:gd name="T4" fmla="*/ 8 w 40"/>
                <a:gd name="T5" fmla="*/ 18 h 79"/>
                <a:gd name="T6" fmla="*/ 8 w 40"/>
                <a:gd name="T7" fmla="*/ 35 h 79"/>
                <a:gd name="T8" fmla="*/ 24 w 40"/>
                <a:gd name="T9" fmla="*/ 35 h 79"/>
                <a:gd name="T10" fmla="*/ 32 w 40"/>
                <a:gd name="T11" fmla="*/ 44 h 79"/>
                <a:gd name="T12" fmla="*/ 40 w 40"/>
                <a:gd name="T13" fmla="*/ 53 h 79"/>
                <a:gd name="T14" fmla="*/ 40 w 40"/>
                <a:gd name="T15" fmla="*/ 62 h 79"/>
                <a:gd name="T16" fmla="*/ 40 w 40"/>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9"/>
                <a:gd name="T29" fmla="*/ 40 w 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9">
                  <a:moveTo>
                    <a:pt x="8" y="0"/>
                  </a:moveTo>
                  <a:lnTo>
                    <a:pt x="0" y="9"/>
                  </a:lnTo>
                  <a:lnTo>
                    <a:pt x="8" y="18"/>
                  </a:lnTo>
                  <a:lnTo>
                    <a:pt x="8" y="35"/>
                  </a:lnTo>
                  <a:lnTo>
                    <a:pt x="24" y="35"/>
                  </a:lnTo>
                  <a:lnTo>
                    <a:pt x="32" y="44"/>
                  </a:lnTo>
                  <a:lnTo>
                    <a:pt x="40" y="53"/>
                  </a:lnTo>
                  <a:lnTo>
                    <a:pt x="40" y="62"/>
                  </a:lnTo>
                  <a:lnTo>
                    <a:pt x="40" y="79"/>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10" name="Freeform 1421"/>
            <p:cNvSpPr>
              <a:spLocks/>
            </p:cNvSpPr>
            <p:nvPr/>
          </p:nvSpPr>
          <p:spPr bwMode="auto">
            <a:xfrm>
              <a:off x="2060" y="3288"/>
              <a:ext cx="64" cy="70"/>
            </a:xfrm>
            <a:custGeom>
              <a:avLst/>
              <a:gdLst>
                <a:gd name="T0" fmla="*/ 0 w 64"/>
                <a:gd name="T1" fmla="*/ 0 h 70"/>
                <a:gd name="T2" fmla="*/ 8 w 64"/>
                <a:gd name="T3" fmla="*/ 0 h 70"/>
                <a:gd name="T4" fmla="*/ 24 w 64"/>
                <a:gd name="T5" fmla="*/ 0 h 70"/>
                <a:gd name="T6" fmla="*/ 32 w 64"/>
                <a:gd name="T7" fmla="*/ 17 h 70"/>
                <a:gd name="T8" fmla="*/ 40 w 64"/>
                <a:gd name="T9" fmla="*/ 17 h 70"/>
                <a:gd name="T10" fmla="*/ 40 w 64"/>
                <a:gd name="T11" fmla="*/ 26 h 70"/>
                <a:gd name="T12" fmla="*/ 56 w 64"/>
                <a:gd name="T13" fmla="*/ 26 h 70"/>
                <a:gd name="T14" fmla="*/ 56 w 64"/>
                <a:gd name="T15" fmla="*/ 35 h 70"/>
                <a:gd name="T16" fmla="*/ 56 w 64"/>
                <a:gd name="T17" fmla="*/ 52 h 70"/>
                <a:gd name="T18" fmla="*/ 64 w 64"/>
                <a:gd name="T19" fmla="*/ 61 h 70"/>
                <a:gd name="T20" fmla="*/ 64 w 64"/>
                <a:gd name="T21" fmla="*/ 70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70"/>
                <a:gd name="T35" fmla="*/ 64 w 64"/>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70">
                  <a:moveTo>
                    <a:pt x="0" y="0"/>
                  </a:moveTo>
                  <a:lnTo>
                    <a:pt x="8" y="0"/>
                  </a:lnTo>
                  <a:lnTo>
                    <a:pt x="24" y="0"/>
                  </a:lnTo>
                  <a:lnTo>
                    <a:pt x="32" y="17"/>
                  </a:lnTo>
                  <a:lnTo>
                    <a:pt x="40" y="17"/>
                  </a:lnTo>
                  <a:lnTo>
                    <a:pt x="40" y="26"/>
                  </a:lnTo>
                  <a:lnTo>
                    <a:pt x="56" y="26"/>
                  </a:lnTo>
                  <a:lnTo>
                    <a:pt x="56" y="35"/>
                  </a:lnTo>
                  <a:lnTo>
                    <a:pt x="56" y="52"/>
                  </a:lnTo>
                  <a:lnTo>
                    <a:pt x="64" y="61"/>
                  </a:lnTo>
                  <a:lnTo>
                    <a:pt x="64" y="70"/>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11" name="Freeform 1422"/>
            <p:cNvSpPr>
              <a:spLocks/>
            </p:cNvSpPr>
            <p:nvPr/>
          </p:nvSpPr>
          <p:spPr bwMode="auto">
            <a:xfrm>
              <a:off x="1788" y="3331"/>
              <a:ext cx="72" cy="80"/>
            </a:xfrm>
            <a:custGeom>
              <a:avLst/>
              <a:gdLst>
                <a:gd name="T0" fmla="*/ 72 w 72"/>
                <a:gd name="T1" fmla="*/ 0 h 80"/>
                <a:gd name="T2" fmla="*/ 72 w 72"/>
                <a:gd name="T3" fmla="*/ 9 h 80"/>
                <a:gd name="T4" fmla="*/ 64 w 72"/>
                <a:gd name="T5" fmla="*/ 9 h 80"/>
                <a:gd name="T6" fmla="*/ 56 w 72"/>
                <a:gd name="T7" fmla="*/ 9 h 80"/>
                <a:gd name="T8" fmla="*/ 40 w 72"/>
                <a:gd name="T9" fmla="*/ 18 h 80"/>
                <a:gd name="T10" fmla="*/ 32 w 72"/>
                <a:gd name="T11" fmla="*/ 36 h 80"/>
                <a:gd name="T12" fmla="*/ 24 w 72"/>
                <a:gd name="T13" fmla="*/ 44 h 80"/>
                <a:gd name="T14" fmla="*/ 8 w 72"/>
                <a:gd name="T15" fmla="*/ 53 h 80"/>
                <a:gd name="T16" fmla="*/ 8 w 72"/>
                <a:gd name="T17" fmla="*/ 62 h 80"/>
                <a:gd name="T18" fmla="*/ 8 w 72"/>
                <a:gd name="T19" fmla="*/ 80 h 80"/>
                <a:gd name="T20" fmla="*/ 0 w 72"/>
                <a:gd name="T21" fmla="*/ 8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80"/>
                <a:gd name="T35" fmla="*/ 72 w 7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80">
                  <a:moveTo>
                    <a:pt x="72" y="0"/>
                  </a:moveTo>
                  <a:lnTo>
                    <a:pt x="72" y="9"/>
                  </a:lnTo>
                  <a:lnTo>
                    <a:pt x="64" y="9"/>
                  </a:lnTo>
                  <a:lnTo>
                    <a:pt x="56" y="9"/>
                  </a:lnTo>
                  <a:lnTo>
                    <a:pt x="40" y="18"/>
                  </a:lnTo>
                  <a:lnTo>
                    <a:pt x="32" y="36"/>
                  </a:lnTo>
                  <a:lnTo>
                    <a:pt x="24" y="44"/>
                  </a:lnTo>
                  <a:lnTo>
                    <a:pt x="8" y="53"/>
                  </a:lnTo>
                  <a:lnTo>
                    <a:pt x="8" y="62"/>
                  </a:lnTo>
                  <a:lnTo>
                    <a:pt x="8" y="80"/>
                  </a:lnTo>
                  <a:lnTo>
                    <a:pt x="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12" name="Freeform 1423"/>
            <p:cNvSpPr>
              <a:spLocks/>
            </p:cNvSpPr>
            <p:nvPr/>
          </p:nvSpPr>
          <p:spPr bwMode="auto">
            <a:xfrm>
              <a:off x="1860" y="3323"/>
              <a:ext cx="40" cy="105"/>
            </a:xfrm>
            <a:custGeom>
              <a:avLst/>
              <a:gdLst>
                <a:gd name="T0" fmla="*/ 0 w 40"/>
                <a:gd name="T1" fmla="*/ 0 h 105"/>
                <a:gd name="T2" fmla="*/ 8 w 40"/>
                <a:gd name="T3" fmla="*/ 17 h 105"/>
                <a:gd name="T4" fmla="*/ 8 w 40"/>
                <a:gd name="T5" fmla="*/ 26 h 105"/>
                <a:gd name="T6" fmla="*/ 8 w 40"/>
                <a:gd name="T7" fmla="*/ 35 h 105"/>
                <a:gd name="T8" fmla="*/ 24 w 40"/>
                <a:gd name="T9" fmla="*/ 35 h 105"/>
                <a:gd name="T10" fmla="*/ 24 w 40"/>
                <a:gd name="T11" fmla="*/ 52 h 105"/>
                <a:gd name="T12" fmla="*/ 32 w 40"/>
                <a:gd name="T13" fmla="*/ 61 h 105"/>
                <a:gd name="T14" fmla="*/ 40 w 40"/>
                <a:gd name="T15" fmla="*/ 70 h 105"/>
                <a:gd name="T16" fmla="*/ 40 w 40"/>
                <a:gd name="T17" fmla="*/ 79 h 105"/>
                <a:gd name="T18" fmla="*/ 40 w 40"/>
                <a:gd name="T19" fmla="*/ 96 h 105"/>
                <a:gd name="T20" fmla="*/ 40 w 40"/>
                <a:gd name="T21" fmla="*/ 105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05"/>
                <a:gd name="T35" fmla="*/ 40 w 40"/>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05">
                  <a:moveTo>
                    <a:pt x="0" y="0"/>
                  </a:moveTo>
                  <a:lnTo>
                    <a:pt x="8" y="17"/>
                  </a:lnTo>
                  <a:lnTo>
                    <a:pt x="8" y="26"/>
                  </a:lnTo>
                  <a:lnTo>
                    <a:pt x="8" y="35"/>
                  </a:lnTo>
                  <a:lnTo>
                    <a:pt x="24" y="35"/>
                  </a:lnTo>
                  <a:lnTo>
                    <a:pt x="24" y="52"/>
                  </a:lnTo>
                  <a:lnTo>
                    <a:pt x="32" y="61"/>
                  </a:lnTo>
                  <a:lnTo>
                    <a:pt x="40" y="70"/>
                  </a:lnTo>
                  <a:lnTo>
                    <a:pt x="40" y="79"/>
                  </a:lnTo>
                  <a:lnTo>
                    <a:pt x="40" y="96"/>
                  </a:lnTo>
                  <a:lnTo>
                    <a:pt x="40" y="105"/>
                  </a:lnTo>
                </a:path>
              </a:pathLst>
            </a:custGeom>
            <a:solidFill>
              <a:schemeClr val="tx1"/>
            </a:solidFill>
            <a:ln w="381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13" name="Freeform 1424"/>
            <p:cNvSpPr>
              <a:spLocks/>
            </p:cNvSpPr>
            <p:nvPr/>
          </p:nvSpPr>
          <p:spPr bwMode="auto">
            <a:xfrm>
              <a:off x="1796" y="3411"/>
              <a:ext cx="48" cy="70"/>
            </a:xfrm>
            <a:custGeom>
              <a:avLst/>
              <a:gdLst>
                <a:gd name="T0" fmla="*/ 48 w 48"/>
                <a:gd name="T1" fmla="*/ 0 h 70"/>
                <a:gd name="T2" fmla="*/ 48 w 48"/>
                <a:gd name="T3" fmla="*/ 8 h 70"/>
                <a:gd name="T4" fmla="*/ 32 w 48"/>
                <a:gd name="T5" fmla="*/ 8 h 70"/>
                <a:gd name="T6" fmla="*/ 24 w 48"/>
                <a:gd name="T7" fmla="*/ 17 h 70"/>
                <a:gd name="T8" fmla="*/ 16 w 48"/>
                <a:gd name="T9" fmla="*/ 17 h 70"/>
                <a:gd name="T10" fmla="*/ 16 w 48"/>
                <a:gd name="T11" fmla="*/ 35 h 70"/>
                <a:gd name="T12" fmla="*/ 0 w 48"/>
                <a:gd name="T13" fmla="*/ 44 h 70"/>
                <a:gd name="T14" fmla="*/ 0 w 48"/>
                <a:gd name="T15" fmla="*/ 52 h 70"/>
                <a:gd name="T16" fmla="*/ 0 w 48"/>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0"/>
                <a:gd name="T29" fmla="*/ 48 w 48"/>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0">
                  <a:moveTo>
                    <a:pt x="48" y="0"/>
                  </a:moveTo>
                  <a:lnTo>
                    <a:pt x="48" y="8"/>
                  </a:lnTo>
                  <a:lnTo>
                    <a:pt x="32" y="8"/>
                  </a:lnTo>
                  <a:lnTo>
                    <a:pt x="24" y="17"/>
                  </a:lnTo>
                  <a:lnTo>
                    <a:pt x="16" y="17"/>
                  </a:lnTo>
                  <a:lnTo>
                    <a:pt x="16" y="35"/>
                  </a:lnTo>
                  <a:lnTo>
                    <a:pt x="0" y="44"/>
                  </a:lnTo>
                  <a:lnTo>
                    <a:pt x="0" y="52"/>
                  </a:lnTo>
                  <a:lnTo>
                    <a:pt x="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14" name="Freeform 1425"/>
            <p:cNvSpPr>
              <a:spLocks/>
            </p:cNvSpPr>
            <p:nvPr/>
          </p:nvSpPr>
          <p:spPr bwMode="auto">
            <a:xfrm>
              <a:off x="1908" y="3419"/>
              <a:ext cx="24" cy="71"/>
            </a:xfrm>
            <a:custGeom>
              <a:avLst/>
              <a:gdLst>
                <a:gd name="T0" fmla="*/ 24 w 24"/>
                <a:gd name="T1" fmla="*/ 0 h 71"/>
                <a:gd name="T2" fmla="*/ 24 w 24"/>
                <a:gd name="T3" fmla="*/ 9 h 71"/>
                <a:gd name="T4" fmla="*/ 16 w 24"/>
                <a:gd name="T5" fmla="*/ 27 h 71"/>
                <a:gd name="T6" fmla="*/ 8 w 24"/>
                <a:gd name="T7" fmla="*/ 36 h 71"/>
                <a:gd name="T8" fmla="*/ 8 w 24"/>
                <a:gd name="T9" fmla="*/ 44 h 71"/>
                <a:gd name="T10" fmla="*/ 8 w 24"/>
                <a:gd name="T11" fmla="*/ 62 h 71"/>
                <a:gd name="T12" fmla="*/ 0 w 24"/>
                <a:gd name="T13" fmla="*/ 62 h 71"/>
                <a:gd name="T14" fmla="*/ 0 w 24"/>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71"/>
                <a:gd name="T26" fmla="*/ 24 w 24"/>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71">
                  <a:moveTo>
                    <a:pt x="24" y="0"/>
                  </a:moveTo>
                  <a:lnTo>
                    <a:pt x="24" y="9"/>
                  </a:lnTo>
                  <a:lnTo>
                    <a:pt x="16" y="27"/>
                  </a:lnTo>
                  <a:lnTo>
                    <a:pt x="8" y="36"/>
                  </a:lnTo>
                  <a:lnTo>
                    <a:pt x="8" y="44"/>
                  </a:lnTo>
                  <a:lnTo>
                    <a:pt x="8" y="62"/>
                  </a:lnTo>
                  <a:lnTo>
                    <a:pt x="0" y="62"/>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15" name="Freeform 1426"/>
            <p:cNvSpPr>
              <a:spLocks/>
            </p:cNvSpPr>
            <p:nvPr/>
          </p:nvSpPr>
          <p:spPr bwMode="auto">
            <a:xfrm>
              <a:off x="2012" y="3419"/>
              <a:ext cx="48" cy="71"/>
            </a:xfrm>
            <a:custGeom>
              <a:avLst/>
              <a:gdLst>
                <a:gd name="T0" fmla="*/ 0 w 48"/>
                <a:gd name="T1" fmla="*/ 0 h 71"/>
                <a:gd name="T2" fmla="*/ 8 w 48"/>
                <a:gd name="T3" fmla="*/ 9 h 71"/>
                <a:gd name="T4" fmla="*/ 16 w 48"/>
                <a:gd name="T5" fmla="*/ 27 h 71"/>
                <a:gd name="T6" fmla="*/ 32 w 48"/>
                <a:gd name="T7" fmla="*/ 36 h 71"/>
                <a:gd name="T8" fmla="*/ 40 w 48"/>
                <a:gd name="T9" fmla="*/ 44 h 71"/>
                <a:gd name="T10" fmla="*/ 48 w 48"/>
                <a:gd name="T11" fmla="*/ 44 h 71"/>
                <a:gd name="T12" fmla="*/ 48 w 48"/>
                <a:gd name="T13" fmla="*/ 62 h 71"/>
                <a:gd name="T14" fmla="*/ 48 w 48"/>
                <a:gd name="T15" fmla="*/ 71 h 71"/>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1"/>
                <a:gd name="T26" fmla="*/ 48 w 48"/>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1">
                  <a:moveTo>
                    <a:pt x="0" y="0"/>
                  </a:moveTo>
                  <a:lnTo>
                    <a:pt x="8" y="9"/>
                  </a:lnTo>
                  <a:lnTo>
                    <a:pt x="16" y="27"/>
                  </a:lnTo>
                  <a:lnTo>
                    <a:pt x="32" y="36"/>
                  </a:lnTo>
                  <a:lnTo>
                    <a:pt x="40" y="44"/>
                  </a:lnTo>
                  <a:lnTo>
                    <a:pt x="48" y="44"/>
                  </a:lnTo>
                  <a:lnTo>
                    <a:pt x="48" y="62"/>
                  </a:lnTo>
                  <a:lnTo>
                    <a:pt x="48"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16" name="Freeform 1427"/>
            <p:cNvSpPr>
              <a:spLocks/>
            </p:cNvSpPr>
            <p:nvPr/>
          </p:nvSpPr>
          <p:spPr bwMode="auto">
            <a:xfrm>
              <a:off x="1980" y="3367"/>
              <a:ext cx="72" cy="123"/>
            </a:xfrm>
            <a:custGeom>
              <a:avLst/>
              <a:gdLst>
                <a:gd name="T0" fmla="*/ 64 w 72"/>
                <a:gd name="T1" fmla="*/ 0 h 123"/>
                <a:gd name="T2" fmla="*/ 72 w 72"/>
                <a:gd name="T3" fmla="*/ 8 h 123"/>
                <a:gd name="T4" fmla="*/ 64 w 72"/>
                <a:gd name="T5" fmla="*/ 17 h 123"/>
                <a:gd name="T6" fmla="*/ 64 w 72"/>
                <a:gd name="T7" fmla="*/ 26 h 123"/>
                <a:gd name="T8" fmla="*/ 48 w 72"/>
                <a:gd name="T9" fmla="*/ 44 h 123"/>
                <a:gd name="T10" fmla="*/ 40 w 72"/>
                <a:gd name="T11" fmla="*/ 52 h 123"/>
                <a:gd name="T12" fmla="*/ 32 w 72"/>
                <a:gd name="T13" fmla="*/ 61 h 123"/>
                <a:gd name="T14" fmla="*/ 16 w 72"/>
                <a:gd name="T15" fmla="*/ 79 h 123"/>
                <a:gd name="T16" fmla="*/ 8 w 72"/>
                <a:gd name="T17" fmla="*/ 88 h 123"/>
                <a:gd name="T18" fmla="*/ 0 w 72"/>
                <a:gd name="T19" fmla="*/ 96 h 123"/>
                <a:gd name="T20" fmla="*/ 0 w 72"/>
                <a:gd name="T21" fmla="*/ 114 h 123"/>
                <a:gd name="T22" fmla="*/ 0 w 72"/>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23"/>
                <a:gd name="T38" fmla="*/ 72 w 72"/>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23">
                  <a:moveTo>
                    <a:pt x="64" y="0"/>
                  </a:moveTo>
                  <a:lnTo>
                    <a:pt x="72" y="8"/>
                  </a:lnTo>
                  <a:lnTo>
                    <a:pt x="64" y="17"/>
                  </a:lnTo>
                  <a:lnTo>
                    <a:pt x="64" y="26"/>
                  </a:lnTo>
                  <a:lnTo>
                    <a:pt x="48" y="44"/>
                  </a:lnTo>
                  <a:lnTo>
                    <a:pt x="40" y="52"/>
                  </a:lnTo>
                  <a:lnTo>
                    <a:pt x="32" y="61"/>
                  </a:lnTo>
                  <a:lnTo>
                    <a:pt x="16" y="79"/>
                  </a:lnTo>
                  <a:lnTo>
                    <a:pt x="8" y="88"/>
                  </a:lnTo>
                  <a:lnTo>
                    <a:pt x="0" y="96"/>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17" name="Freeform 1428"/>
            <p:cNvSpPr>
              <a:spLocks/>
            </p:cNvSpPr>
            <p:nvPr/>
          </p:nvSpPr>
          <p:spPr bwMode="auto">
            <a:xfrm>
              <a:off x="2092" y="3331"/>
              <a:ext cx="16" cy="115"/>
            </a:xfrm>
            <a:custGeom>
              <a:avLst/>
              <a:gdLst>
                <a:gd name="T0" fmla="*/ 16 w 16"/>
                <a:gd name="T1" fmla="*/ 0 h 115"/>
                <a:gd name="T2" fmla="*/ 0 w 16"/>
                <a:gd name="T3" fmla="*/ 18 h 115"/>
                <a:gd name="T4" fmla="*/ 0 w 16"/>
                <a:gd name="T5" fmla="*/ 36 h 115"/>
                <a:gd name="T6" fmla="*/ 0 w 16"/>
                <a:gd name="T7" fmla="*/ 44 h 115"/>
                <a:gd name="T8" fmla="*/ 0 w 16"/>
                <a:gd name="T9" fmla="*/ 53 h 115"/>
                <a:gd name="T10" fmla="*/ 16 w 16"/>
                <a:gd name="T11" fmla="*/ 62 h 115"/>
                <a:gd name="T12" fmla="*/ 16 w 16"/>
                <a:gd name="T13" fmla="*/ 80 h 115"/>
                <a:gd name="T14" fmla="*/ 16 w 16"/>
                <a:gd name="T15" fmla="*/ 88 h 115"/>
                <a:gd name="T16" fmla="*/ 16 w 16"/>
                <a:gd name="T17" fmla="*/ 97 h 115"/>
                <a:gd name="T18" fmla="*/ 16 w 1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5"/>
                <a:gd name="T32" fmla="*/ 16 w 1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5">
                  <a:moveTo>
                    <a:pt x="16" y="0"/>
                  </a:moveTo>
                  <a:lnTo>
                    <a:pt x="0" y="18"/>
                  </a:lnTo>
                  <a:lnTo>
                    <a:pt x="0" y="36"/>
                  </a:lnTo>
                  <a:lnTo>
                    <a:pt x="0" y="44"/>
                  </a:lnTo>
                  <a:lnTo>
                    <a:pt x="0" y="53"/>
                  </a:lnTo>
                  <a:lnTo>
                    <a:pt x="16" y="62"/>
                  </a:lnTo>
                  <a:lnTo>
                    <a:pt x="16" y="80"/>
                  </a:lnTo>
                  <a:lnTo>
                    <a:pt x="16" y="88"/>
                  </a:lnTo>
                  <a:lnTo>
                    <a:pt x="16" y="97"/>
                  </a:lnTo>
                  <a:lnTo>
                    <a:pt x="16"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18" name="Freeform 1429"/>
            <p:cNvSpPr>
              <a:spLocks/>
            </p:cNvSpPr>
            <p:nvPr/>
          </p:nvSpPr>
          <p:spPr bwMode="auto">
            <a:xfrm>
              <a:off x="2076" y="3393"/>
              <a:ext cx="8" cy="97"/>
            </a:xfrm>
            <a:custGeom>
              <a:avLst/>
              <a:gdLst>
                <a:gd name="T0" fmla="*/ 8 w 8"/>
                <a:gd name="T1" fmla="*/ 0 h 97"/>
                <a:gd name="T2" fmla="*/ 8 w 8"/>
                <a:gd name="T3" fmla="*/ 18 h 97"/>
                <a:gd name="T4" fmla="*/ 0 w 8"/>
                <a:gd name="T5" fmla="*/ 26 h 97"/>
                <a:gd name="T6" fmla="*/ 0 w 8"/>
                <a:gd name="T7" fmla="*/ 35 h 97"/>
                <a:gd name="T8" fmla="*/ 0 w 8"/>
                <a:gd name="T9" fmla="*/ 53 h 97"/>
                <a:gd name="T10" fmla="*/ 0 w 8"/>
                <a:gd name="T11" fmla="*/ 62 h 97"/>
                <a:gd name="T12" fmla="*/ 0 w 8"/>
                <a:gd name="T13" fmla="*/ 70 h 97"/>
                <a:gd name="T14" fmla="*/ 0 w 8"/>
                <a:gd name="T15" fmla="*/ 88 h 97"/>
                <a:gd name="T16" fmla="*/ 8 w 8"/>
                <a:gd name="T17" fmla="*/ 97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7"/>
                <a:gd name="T29" fmla="*/ 8 w 8"/>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7">
                  <a:moveTo>
                    <a:pt x="8" y="0"/>
                  </a:moveTo>
                  <a:lnTo>
                    <a:pt x="8" y="18"/>
                  </a:lnTo>
                  <a:lnTo>
                    <a:pt x="0" y="26"/>
                  </a:lnTo>
                  <a:lnTo>
                    <a:pt x="0" y="35"/>
                  </a:lnTo>
                  <a:lnTo>
                    <a:pt x="0" y="53"/>
                  </a:lnTo>
                  <a:lnTo>
                    <a:pt x="0" y="62"/>
                  </a:lnTo>
                  <a:lnTo>
                    <a:pt x="0" y="70"/>
                  </a:lnTo>
                  <a:lnTo>
                    <a:pt x="0" y="88"/>
                  </a:lnTo>
                  <a:lnTo>
                    <a:pt x="8" y="97"/>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19" name="Freeform 1430"/>
            <p:cNvSpPr>
              <a:spLocks/>
            </p:cNvSpPr>
            <p:nvPr/>
          </p:nvSpPr>
          <p:spPr bwMode="auto">
            <a:xfrm>
              <a:off x="2108" y="3411"/>
              <a:ext cx="40" cy="70"/>
            </a:xfrm>
            <a:custGeom>
              <a:avLst/>
              <a:gdLst>
                <a:gd name="T0" fmla="*/ 0 w 40"/>
                <a:gd name="T1" fmla="*/ 0 h 70"/>
                <a:gd name="T2" fmla="*/ 8 w 40"/>
                <a:gd name="T3" fmla="*/ 8 h 70"/>
                <a:gd name="T4" fmla="*/ 8 w 40"/>
                <a:gd name="T5" fmla="*/ 17 h 70"/>
                <a:gd name="T6" fmla="*/ 16 w 40"/>
                <a:gd name="T7" fmla="*/ 35 h 70"/>
                <a:gd name="T8" fmla="*/ 24 w 40"/>
                <a:gd name="T9" fmla="*/ 35 h 70"/>
                <a:gd name="T10" fmla="*/ 24 w 40"/>
                <a:gd name="T11" fmla="*/ 44 h 70"/>
                <a:gd name="T12" fmla="*/ 40 w 40"/>
                <a:gd name="T13" fmla="*/ 44 h 70"/>
                <a:gd name="T14" fmla="*/ 40 w 40"/>
                <a:gd name="T15" fmla="*/ 52 h 70"/>
                <a:gd name="T16" fmla="*/ 40 w 40"/>
                <a:gd name="T17" fmla="*/ 7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70"/>
                <a:gd name="T29" fmla="*/ 40 w 4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70">
                  <a:moveTo>
                    <a:pt x="0" y="0"/>
                  </a:moveTo>
                  <a:lnTo>
                    <a:pt x="8" y="8"/>
                  </a:lnTo>
                  <a:lnTo>
                    <a:pt x="8" y="17"/>
                  </a:lnTo>
                  <a:lnTo>
                    <a:pt x="16" y="35"/>
                  </a:lnTo>
                  <a:lnTo>
                    <a:pt x="24" y="35"/>
                  </a:lnTo>
                  <a:lnTo>
                    <a:pt x="24" y="44"/>
                  </a:lnTo>
                  <a:lnTo>
                    <a:pt x="40" y="44"/>
                  </a:lnTo>
                  <a:lnTo>
                    <a:pt x="40" y="52"/>
                  </a:lnTo>
                  <a:lnTo>
                    <a:pt x="40" y="7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20" name="Freeform 1431"/>
            <p:cNvSpPr>
              <a:spLocks/>
            </p:cNvSpPr>
            <p:nvPr/>
          </p:nvSpPr>
          <p:spPr bwMode="auto">
            <a:xfrm>
              <a:off x="1924" y="3419"/>
              <a:ext cx="56" cy="115"/>
            </a:xfrm>
            <a:custGeom>
              <a:avLst/>
              <a:gdLst>
                <a:gd name="T0" fmla="*/ 56 w 56"/>
                <a:gd name="T1" fmla="*/ 0 h 115"/>
                <a:gd name="T2" fmla="*/ 32 w 56"/>
                <a:gd name="T3" fmla="*/ 27 h 115"/>
                <a:gd name="T4" fmla="*/ 24 w 56"/>
                <a:gd name="T5" fmla="*/ 36 h 115"/>
                <a:gd name="T6" fmla="*/ 24 w 56"/>
                <a:gd name="T7" fmla="*/ 44 h 115"/>
                <a:gd name="T8" fmla="*/ 24 w 56"/>
                <a:gd name="T9" fmla="*/ 62 h 115"/>
                <a:gd name="T10" fmla="*/ 8 w 56"/>
                <a:gd name="T11" fmla="*/ 71 h 115"/>
                <a:gd name="T12" fmla="*/ 8 w 56"/>
                <a:gd name="T13" fmla="*/ 79 h 115"/>
                <a:gd name="T14" fmla="*/ 8 w 56"/>
                <a:gd name="T15" fmla="*/ 88 h 115"/>
                <a:gd name="T16" fmla="*/ 0 w 56"/>
                <a:gd name="T17" fmla="*/ 106 h 115"/>
                <a:gd name="T18" fmla="*/ 0 w 56"/>
                <a:gd name="T19" fmla="*/ 115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15"/>
                <a:gd name="T32" fmla="*/ 56 w 56"/>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15">
                  <a:moveTo>
                    <a:pt x="56" y="0"/>
                  </a:moveTo>
                  <a:lnTo>
                    <a:pt x="32" y="27"/>
                  </a:lnTo>
                  <a:lnTo>
                    <a:pt x="24" y="36"/>
                  </a:lnTo>
                  <a:lnTo>
                    <a:pt x="24" y="44"/>
                  </a:lnTo>
                  <a:lnTo>
                    <a:pt x="24" y="62"/>
                  </a:lnTo>
                  <a:lnTo>
                    <a:pt x="8" y="71"/>
                  </a:lnTo>
                  <a:lnTo>
                    <a:pt x="8" y="79"/>
                  </a:lnTo>
                  <a:lnTo>
                    <a:pt x="8" y="88"/>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21" name="Freeform 1432"/>
            <p:cNvSpPr>
              <a:spLocks/>
            </p:cNvSpPr>
            <p:nvPr/>
          </p:nvSpPr>
          <p:spPr bwMode="auto">
            <a:xfrm>
              <a:off x="1796" y="3455"/>
              <a:ext cx="48" cy="79"/>
            </a:xfrm>
            <a:custGeom>
              <a:avLst/>
              <a:gdLst>
                <a:gd name="T0" fmla="*/ 0 w 48"/>
                <a:gd name="T1" fmla="*/ 0 h 79"/>
                <a:gd name="T2" fmla="*/ 16 w 48"/>
                <a:gd name="T3" fmla="*/ 8 h 79"/>
                <a:gd name="T4" fmla="*/ 24 w 48"/>
                <a:gd name="T5" fmla="*/ 26 h 79"/>
                <a:gd name="T6" fmla="*/ 32 w 48"/>
                <a:gd name="T7" fmla="*/ 35 h 79"/>
                <a:gd name="T8" fmla="*/ 48 w 48"/>
                <a:gd name="T9" fmla="*/ 35 h 79"/>
                <a:gd name="T10" fmla="*/ 48 w 48"/>
                <a:gd name="T11" fmla="*/ 43 h 79"/>
                <a:gd name="T12" fmla="*/ 48 w 48"/>
                <a:gd name="T13" fmla="*/ 52 h 79"/>
                <a:gd name="T14" fmla="*/ 48 w 48"/>
                <a:gd name="T15" fmla="*/ 70 h 79"/>
                <a:gd name="T16" fmla="*/ 48 w 48"/>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79"/>
                <a:gd name="T29" fmla="*/ 48 w 48"/>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79">
                  <a:moveTo>
                    <a:pt x="0" y="0"/>
                  </a:moveTo>
                  <a:lnTo>
                    <a:pt x="16" y="8"/>
                  </a:lnTo>
                  <a:lnTo>
                    <a:pt x="24" y="26"/>
                  </a:lnTo>
                  <a:lnTo>
                    <a:pt x="32" y="35"/>
                  </a:lnTo>
                  <a:lnTo>
                    <a:pt x="48" y="35"/>
                  </a:lnTo>
                  <a:lnTo>
                    <a:pt x="48" y="43"/>
                  </a:lnTo>
                  <a:lnTo>
                    <a:pt x="48" y="52"/>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22" name="Freeform 1433"/>
            <p:cNvSpPr>
              <a:spLocks/>
            </p:cNvSpPr>
            <p:nvPr/>
          </p:nvSpPr>
          <p:spPr bwMode="auto">
            <a:xfrm>
              <a:off x="1948" y="3481"/>
              <a:ext cx="48" cy="79"/>
            </a:xfrm>
            <a:custGeom>
              <a:avLst/>
              <a:gdLst>
                <a:gd name="T0" fmla="*/ 0 w 48"/>
                <a:gd name="T1" fmla="*/ 0 h 79"/>
                <a:gd name="T2" fmla="*/ 0 w 48"/>
                <a:gd name="T3" fmla="*/ 9 h 79"/>
                <a:gd name="T4" fmla="*/ 8 w 48"/>
                <a:gd name="T5" fmla="*/ 9 h 79"/>
                <a:gd name="T6" fmla="*/ 8 w 48"/>
                <a:gd name="T7" fmla="*/ 17 h 79"/>
                <a:gd name="T8" fmla="*/ 16 w 48"/>
                <a:gd name="T9" fmla="*/ 17 h 79"/>
                <a:gd name="T10" fmla="*/ 16 w 48"/>
                <a:gd name="T11" fmla="*/ 26 h 79"/>
                <a:gd name="T12" fmla="*/ 32 w 48"/>
                <a:gd name="T13" fmla="*/ 26 h 79"/>
                <a:gd name="T14" fmla="*/ 32 w 48"/>
                <a:gd name="T15" fmla="*/ 44 h 79"/>
                <a:gd name="T16" fmla="*/ 40 w 48"/>
                <a:gd name="T17" fmla="*/ 44 h 79"/>
                <a:gd name="T18" fmla="*/ 40 w 48"/>
                <a:gd name="T19" fmla="*/ 53 h 79"/>
                <a:gd name="T20" fmla="*/ 48 w 48"/>
                <a:gd name="T21" fmla="*/ 61 h 79"/>
                <a:gd name="T22" fmla="*/ 40 w 48"/>
                <a:gd name="T23" fmla="*/ 79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79"/>
                <a:gd name="T38" fmla="*/ 48 w 48"/>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79">
                  <a:moveTo>
                    <a:pt x="0" y="0"/>
                  </a:moveTo>
                  <a:lnTo>
                    <a:pt x="0" y="9"/>
                  </a:lnTo>
                  <a:lnTo>
                    <a:pt x="8" y="9"/>
                  </a:lnTo>
                  <a:lnTo>
                    <a:pt x="8" y="17"/>
                  </a:lnTo>
                  <a:lnTo>
                    <a:pt x="16" y="17"/>
                  </a:lnTo>
                  <a:lnTo>
                    <a:pt x="16" y="26"/>
                  </a:lnTo>
                  <a:lnTo>
                    <a:pt x="32" y="26"/>
                  </a:lnTo>
                  <a:lnTo>
                    <a:pt x="32" y="44"/>
                  </a:lnTo>
                  <a:lnTo>
                    <a:pt x="40" y="44"/>
                  </a:lnTo>
                  <a:lnTo>
                    <a:pt x="40" y="53"/>
                  </a:lnTo>
                  <a:lnTo>
                    <a:pt x="48" y="61"/>
                  </a:lnTo>
                  <a:lnTo>
                    <a:pt x="40"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23" name="Freeform 1434"/>
            <p:cNvSpPr>
              <a:spLocks/>
            </p:cNvSpPr>
            <p:nvPr/>
          </p:nvSpPr>
          <p:spPr bwMode="auto">
            <a:xfrm>
              <a:off x="2028" y="3455"/>
              <a:ext cx="16" cy="114"/>
            </a:xfrm>
            <a:custGeom>
              <a:avLst/>
              <a:gdLst>
                <a:gd name="T0" fmla="*/ 16 w 16"/>
                <a:gd name="T1" fmla="*/ 0 h 114"/>
                <a:gd name="T2" fmla="*/ 16 w 16"/>
                <a:gd name="T3" fmla="*/ 26 h 114"/>
                <a:gd name="T4" fmla="*/ 16 w 16"/>
                <a:gd name="T5" fmla="*/ 35 h 114"/>
                <a:gd name="T6" fmla="*/ 16 w 16"/>
                <a:gd name="T7" fmla="*/ 43 h 114"/>
                <a:gd name="T8" fmla="*/ 16 w 16"/>
                <a:gd name="T9" fmla="*/ 52 h 114"/>
                <a:gd name="T10" fmla="*/ 16 w 16"/>
                <a:gd name="T11" fmla="*/ 70 h 114"/>
                <a:gd name="T12" fmla="*/ 0 w 16"/>
                <a:gd name="T13" fmla="*/ 79 h 114"/>
                <a:gd name="T14" fmla="*/ 0 w 16"/>
                <a:gd name="T15" fmla="*/ 87 h 114"/>
                <a:gd name="T16" fmla="*/ 0 w 16"/>
                <a:gd name="T17" fmla="*/ 105 h 114"/>
                <a:gd name="T18" fmla="*/ 0 w 16"/>
                <a:gd name="T19" fmla="*/ 114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4"/>
                <a:gd name="T32" fmla="*/ 16 w 1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4">
                  <a:moveTo>
                    <a:pt x="16" y="0"/>
                  </a:moveTo>
                  <a:lnTo>
                    <a:pt x="16" y="26"/>
                  </a:lnTo>
                  <a:lnTo>
                    <a:pt x="16" y="35"/>
                  </a:lnTo>
                  <a:lnTo>
                    <a:pt x="16" y="43"/>
                  </a:lnTo>
                  <a:lnTo>
                    <a:pt x="16" y="52"/>
                  </a:lnTo>
                  <a:lnTo>
                    <a:pt x="16" y="70"/>
                  </a:lnTo>
                  <a:lnTo>
                    <a:pt x="0" y="79"/>
                  </a:lnTo>
                  <a:lnTo>
                    <a:pt x="0" y="87"/>
                  </a:lnTo>
                  <a:lnTo>
                    <a:pt x="0" y="105"/>
                  </a:lnTo>
                  <a:lnTo>
                    <a:pt x="0"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24" name="Freeform 1435"/>
            <p:cNvSpPr>
              <a:spLocks/>
            </p:cNvSpPr>
            <p:nvPr/>
          </p:nvSpPr>
          <p:spPr bwMode="auto">
            <a:xfrm>
              <a:off x="2076" y="3463"/>
              <a:ext cx="32" cy="79"/>
            </a:xfrm>
            <a:custGeom>
              <a:avLst/>
              <a:gdLst>
                <a:gd name="T0" fmla="*/ 0 w 32"/>
                <a:gd name="T1" fmla="*/ 0 h 79"/>
                <a:gd name="T2" fmla="*/ 0 w 32"/>
                <a:gd name="T3" fmla="*/ 18 h 79"/>
                <a:gd name="T4" fmla="*/ 8 w 32"/>
                <a:gd name="T5" fmla="*/ 27 h 79"/>
                <a:gd name="T6" fmla="*/ 16 w 32"/>
                <a:gd name="T7" fmla="*/ 27 h 79"/>
                <a:gd name="T8" fmla="*/ 16 w 32"/>
                <a:gd name="T9" fmla="*/ 35 h 79"/>
                <a:gd name="T10" fmla="*/ 32 w 32"/>
                <a:gd name="T11" fmla="*/ 44 h 79"/>
                <a:gd name="T12" fmla="*/ 32 w 32"/>
                <a:gd name="T13" fmla="*/ 62 h 79"/>
                <a:gd name="T14" fmla="*/ 32 w 32"/>
                <a:gd name="T15" fmla="*/ 71 h 79"/>
                <a:gd name="T16" fmla="*/ 32 w 32"/>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9"/>
                <a:gd name="T29" fmla="*/ 32 w 32"/>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9">
                  <a:moveTo>
                    <a:pt x="0" y="0"/>
                  </a:moveTo>
                  <a:lnTo>
                    <a:pt x="0" y="18"/>
                  </a:lnTo>
                  <a:lnTo>
                    <a:pt x="8" y="27"/>
                  </a:lnTo>
                  <a:lnTo>
                    <a:pt x="16" y="27"/>
                  </a:lnTo>
                  <a:lnTo>
                    <a:pt x="16" y="35"/>
                  </a:lnTo>
                  <a:lnTo>
                    <a:pt x="32" y="44"/>
                  </a:lnTo>
                  <a:lnTo>
                    <a:pt x="32" y="62"/>
                  </a:lnTo>
                  <a:lnTo>
                    <a:pt x="32" y="71"/>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25" name="Freeform 1436"/>
            <p:cNvSpPr>
              <a:spLocks/>
            </p:cNvSpPr>
            <p:nvPr/>
          </p:nvSpPr>
          <p:spPr bwMode="auto">
            <a:xfrm>
              <a:off x="2124" y="3446"/>
              <a:ext cx="24" cy="149"/>
            </a:xfrm>
            <a:custGeom>
              <a:avLst/>
              <a:gdLst>
                <a:gd name="T0" fmla="*/ 0 w 24"/>
                <a:gd name="T1" fmla="*/ 0 h 149"/>
                <a:gd name="T2" fmla="*/ 0 w 24"/>
                <a:gd name="T3" fmla="*/ 9 h 149"/>
                <a:gd name="T4" fmla="*/ 0 w 24"/>
                <a:gd name="T5" fmla="*/ 35 h 149"/>
                <a:gd name="T6" fmla="*/ 0 w 24"/>
                <a:gd name="T7" fmla="*/ 44 h 149"/>
                <a:gd name="T8" fmla="*/ 0 w 24"/>
                <a:gd name="T9" fmla="*/ 52 h 149"/>
                <a:gd name="T10" fmla="*/ 8 w 24"/>
                <a:gd name="T11" fmla="*/ 61 h 149"/>
                <a:gd name="T12" fmla="*/ 8 w 24"/>
                <a:gd name="T13" fmla="*/ 88 h 149"/>
                <a:gd name="T14" fmla="*/ 24 w 24"/>
                <a:gd name="T15" fmla="*/ 96 h 149"/>
                <a:gd name="T16" fmla="*/ 24 w 24"/>
                <a:gd name="T17" fmla="*/ 114 h 149"/>
                <a:gd name="T18" fmla="*/ 24 w 24"/>
                <a:gd name="T19" fmla="*/ 123 h 149"/>
                <a:gd name="T20" fmla="*/ 24 w 24"/>
                <a:gd name="T21" fmla="*/ 132 h 149"/>
                <a:gd name="T22" fmla="*/ 8 w 24"/>
                <a:gd name="T23" fmla="*/ 149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149"/>
                <a:gd name="T38" fmla="*/ 24 w 24"/>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149">
                  <a:moveTo>
                    <a:pt x="0" y="0"/>
                  </a:moveTo>
                  <a:lnTo>
                    <a:pt x="0" y="9"/>
                  </a:lnTo>
                  <a:lnTo>
                    <a:pt x="0" y="35"/>
                  </a:lnTo>
                  <a:lnTo>
                    <a:pt x="0" y="44"/>
                  </a:lnTo>
                  <a:lnTo>
                    <a:pt x="0" y="52"/>
                  </a:lnTo>
                  <a:lnTo>
                    <a:pt x="8" y="61"/>
                  </a:lnTo>
                  <a:lnTo>
                    <a:pt x="8" y="88"/>
                  </a:lnTo>
                  <a:lnTo>
                    <a:pt x="24" y="96"/>
                  </a:lnTo>
                  <a:lnTo>
                    <a:pt x="24" y="114"/>
                  </a:lnTo>
                  <a:lnTo>
                    <a:pt x="24" y="123"/>
                  </a:lnTo>
                  <a:lnTo>
                    <a:pt x="24" y="132"/>
                  </a:lnTo>
                  <a:lnTo>
                    <a:pt x="8" y="14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26" name="Freeform 1437"/>
            <p:cNvSpPr>
              <a:spLocks/>
            </p:cNvSpPr>
            <p:nvPr/>
          </p:nvSpPr>
          <p:spPr bwMode="auto">
            <a:xfrm>
              <a:off x="2108" y="3384"/>
              <a:ext cx="72" cy="114"/>
            </a:xfrm>
            <a:custGeom>
              <a:avLst/>
              <a:gdLst>
                <a:gd name="T0" fmla="*/ 0 w 72"/>
                <a:gd name="T1" fmla="*/ 0 h 114"/>
                <a:gd name="T2" fmla="*/ 8 w 72"/>
                <a:gd name="T3" fmla="*/ 9 h 114"/>
                <a:gd name="T4" fmla="*/ 16 w 72"/>
                <a:gd name="T5" fmla="*/ 27 h 114"/>
                <a:gd name="T6" fmla="*/ 24 w 72"/>
                <a:gd name="T7" fmla="*/ 27 h 114"/>
                <a:gd name="T8" fmla="*/ 40 w 72"/>
                <a:gd name="T9" fmla="*/ 35 h 114"/>
                <a:gd name="T10" fmla="*/ 48 w 72"/>
                <a:gd name="T11" fmla="*/ 44 h 114"/>
                <a:gd name="T12" fmla="*/ 56 w 72"/>
                <a:gd name="T13" fmla="*/ 62 h 114"/>
                <a:gd name="T14" fmla="*/ 56 w 72"/>
                <a:gd name="T15" fmla="*/ 71 h 114"/>
                <a:gd name="T16" fmla="*/ 56 w 72"/>
                <a:gd name="T17" fmla="*/ 79 h 114"/>
                <a:gd name="T18" fmla="*/ 56 w 72"/>
                <a:gd name="T19" fmla="*/ 97 h 114"/>
                <a:gd name="T20" fmla="*/ 72 w 72"/>
                <a:gd name="T21" fmla="*/ 106 h 114"/>
                <a:gd name="T22" fmla="*/ 72 w 72"/>
                <a:gd name="T23" fmla="*/ 114 h 1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114"/>
                <a:gd name="T38" fmla="*/ 72 w 72"/>
                <a:gd name="T39" fmla="*/ 114 h 1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114">
                  <a:moveTo>
                    <a:pt x="0" y="0"/>
                  </a:moveTo>
                  <a:lnTo>
                    <a:pt x="8" y="9"/>
                  </a:lnTo>
                  <a:lnTo>
                    <a:pt x="16" y="27"/>
                  </a:lnTo>
                  <a:lnTo>
                    <a:pt x="24" y="27"/>
                  </a:lnTo>
                  <a:lnTo>
                    <a:pt x="40" y="35"/>
                  </a:lnTo>
                  <a:lnTo>
                    <a:pt x="48" y="44"/>
                  </a:lnTo>
                  <a:lnTo>
                    <a:pt x="56" y="62"/>
                  </a:lnTo>
                  <a:lnTo>
                    <a:pt x="56" y="71"/>
                  </a:lnTo>
                  <a:lnTo>
                    <a:pt x="56" y="79"/>
                  </a:lnTo>
                  <a:lnTo>
                    <a:pt x="56" y="97"/>
                  </a:lnTo>
                  <a:lnTo>
                    <a:pt x="72" y="106"/>
                  </a:lnTo>
                  <a:lnTo>
                    <a:pt x="72" y="11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27" name="Freeform 1438"/>
            <p:cNvSpPr>
              <a:spLocks/>
            </p:cNvSpPr>
            <p:nvPr/>
          </p:nvSpPr>
          <p:spPr bwMode="auto">
            <a:xfrm>
              <a:off x="1764" y="3446"/>
              <a:ext cx="48" cy="88"/>
            </a:xfrm>
            <a:custGeom>
              <a:avLst/>
              <a:gdLst>
                <a:gd name="T0" fmla="*/ 48 w 48"/>
                <a:gd name="T1" fmla="*/ 0 h 88"/>
                <a:gd name="T2" fmla="*/ 32 w 48"/>
                <a:gd name="T3" fmla="*/ 0 h 88"/>
                <a:gd name="T4" fmla="*/ 24 w 48"/>
                <a:gd name="T5" fmla="*/ 9 h 88"/>
                <a:gd name="T6" fmla="*/ 24 w 48"/>
                <a:gd name="T7" fmla="*/ 17 h 88"/>
                <a:gd name="T8" fmla="*/ 24 w 48"/>
                <a:gd name="T9" fmla="*/ 35 h 88"/>
                <a:gd name="T10" fmla="*/ 24 w 48"/>
                <a:gd name="T11" fmla="*/ 44 h 88"/>
                <a:gd name="T12" fmla="*/ 16 w 48"/>
                <a:gd name="T13" fmla="*/ 52 h 88"/>
                <a:gd name="T14" fmla="*/ 16 w 48"/>
                <a:gd name="T15" fmla="*/ 61 h 88"/>
                <a:gd name="T16" fmla="*/ 16 w 48"/>
                <a:gd name="T17" fmla="*/ 79 h 88"/>
                <a:gd name="T18" fmla="*/ 16 w 48"/>
                <a:gd name="T19" fmla="*/ 88 h 88"/>
                <a:gd name="T20" fmla="*/ 0 w 48"/>
                <a:gd name="T21" fmla="*/ 88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88"/>
                <a:gd name="T35" fmla="*/ 48 w 4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88">
                  <a:moveTo>
                    <a:pt x="48" y="0"/>
                  </a:moveTo>
                  <a:lnTo>
                    <a:pt x="32" y="0"/>
                  </a:lnTo>
                  <a:lnTo>
                    <a:pt x="24" y="9"/>
                  </a:lnTo>
                  <a:lnTo>
                    <a:pt x="24" y="17"/>
                  </a:lnTo>
                  <a:lnTo>
                    <a:pt x="24" y="35"/>
                  </a:lnTo>
                  <a:lnTo>
                    <a:pt x="24" y="44"/>
                  </a:lnTo>
                  <a:lnTo>
                    <a:pt x="16" y="52"/>
                  </a:lnTo>
                  <a:lnTo>
                    <a:pt x="16" y="61"/>
                  </a:lnTo>
                  <a:lnTo>
                    <a:pt x="16" y="79"/>
                  </a:lnTo>
                  <a:lnTo>
                    <a:pt x="16" y="88"/>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28" name="Freeform 1439"/>
            <p:cNvSpPr>
              <a:spLocks/>
            </p:cNvSpPr>
            <p:nvPr/>
          </p:nvSpPr>
          <p:spPr bwMode="auto">
            <a:xfrm>
              <a:off x="1844" y="3498"/>
              <a:ext cx="40" cy="80"/>
            </a:xfrm>
            <a:custGeom>
              <a:avLst/>
              <a:gdLst>
                <a:gd name="T0" fmla="*/ 0 w 40"/>
                <a:gd name="T1" fmla="*/ 0 h 80"/>
                <a:gd name="T2" fmla="*/ 16 w 40"/>
                <a:gd name="T3" fmla="*/ 0 h 80"/>
                <a:gd name="T4" fmla="*/ 32 w 40"/>
                <a:gd name="T5" fmla="*/ 0 h 80"/>
                <a:gd name="T6" fmla="*/ 32 w 40"/>
                <a:gd name="T7" fmla="*/ 9 h 80"/>
                <a:gd name="T8" fmla="*/ 40 w 40"/>
                <a:gd name="T9" fmla="*/ 27 h 80"/>
                <a:gd name="T10" fmla="*/ 40 w 40"/>
                <a:gd name="T11" fmla="*/ 36 h 80"/>
                <a:gd name="T12" fmla="*/ 40 w 40"/>
                <a:gd name="T13" fmla="*/ 44 h 80"/>
                <a:gd name="T14" fmla="*/ 40 w 40"/>
                <a:gd name="T15" fmla="*/ 62 h 80"/>
                <a:gd name="T16" fmla="*/ 40 w 40"/>
                <a:gd name="T17" fmla="*/ 71 h 80"/>
                <a:gd name="T18" fmla="*/ 40 w 40"/>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80"/>
                <a:gd name="T32" fmla="*/ 40 w 40"/>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80">
                  <a:moveTo>
                    <a:pt x="0" y="0"/>
                  </a:moveTo>
                  <a:lnTo>
                    <a:pt x="16" y="0"/>
                  </a:lnTo>
                  <a:lnTo>
                    <a:pt x="32" y="0"/>
                  </a:lnTo>
                  <a:lnTo>
                    <a:pt x="32" y="9"/>
                  </a:lnTo>
                  <a:lnTo>
                    <a:pt x="40" y="27"/>
                  </a:lnTo>
                  <a:lnTo>
                    <a:pt x="40" y="36"/>
                  </a:lnTo>
                  <a:lnTo>
                    <a:pt x="40" y="44"/>
                  </a:lnTo>
                  <a:lnTo>
                    <a:pt x="40" y="62"/>
                  </a:lnTo>
                  <a:lnTo>
                    <a:pt x="40" y="71"/>
                  </a:lnTo>
                  <a:lnTo>
                    <a:pt x="40" y="80"/>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29" name="Freeform 1440"/>
            <p:cNvSpPr>
              <a:spLocks/>
            </p:cNvSpPr>
            <p:nvPr/>
          </p:nvSpPr>
          <p:spPr bwMode="auto">
            <a:xfrm>
              <a:off x="1844" y="3411"/>
              <a:ext cx="32" cy="79"/>
            </a:xfrm>
            <a:custGeom>
              <a:avLst/>
              <a:gdLst>
                <a:gd name="T0" fmla="*/ 0 w 32"/>
                <a:gd name="T1" fmla="*/ 8 h 79"/>
                <a:gd name="T2" fmla="*/ 8 w 32"/>
                <a:gd name="T3" fmla="*/ 0 h 79"/>
                <a:gd name="T4" fmla="*/ 8 w 32"/>
                <a:gd name="T5" fmla="*/ 8 h 79"/>
                <a:gd name="T6" fmla="*/ 8 w 32"/>
                <a:gd name="T7" fmla="*/ 17 h 79"/>
                <a:gd name="T8" fmla="*/ 16 w 32"/>
                <a:gd name="T9" fmla="*/ 17 h 79"/>
                <a:gd name="T10" fmla="*/ 16 w 32"/>
                <a:gd name="T11" fmla="*/ 35 h 79"/>
                <a:gd name="T12" fmla="*/ 16 w 32"/>
                <a:gd name="T13" fmla="*/ 44 h 79"/>
                <a:gd name="T14" fmla="*/ 16 w 32"/>
                <a:gd name="T15" fmla="*/ 52 h 79"/>
                <a:gd name="T16" fmla="*/ 16 w 32"/>
                <a:gd name="T17" fmla="*/ 70 h 79"/>
                <a:gd name="T18" fmla="*/ 32 w 32"/>
                <a:gd name="T19" fmla="*/ 70 h 79"/>
                <a:gd name="T20" fmla="*/ 32 w 32"/>
                <a:gd name="T21" fmla="*/ 7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79"/>
                <a:gd name="T35" fmla="*/ 32 w 32"/>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79">
                  <a:moveTo>
                    <a:pt x="0" y="8"/>
                  </a:moveTo>
                  <a:lnTo>
                    <a:pt x="8" y="0"/>
                  </a:lnTo>
                  <a:lnTo>
                    <a:pt x="8" y="8"/>
                  </a:lnTo>
                  <a:lnTo>
                    <a:pt x="8" y="17"/>
                  </a:lnTo>
                  <a:lnTo>
                    <a:pt x="16" y="17"/>
                  </a:lnTo>
                  <a:lnTo>
                    <a:pt x="16" y="35"/>
                  </a:lnTo>
                  <a:lnTo>
                    <a:pt x="16" y="44"/>
                  </a:lnTo>
                  <a:lnTo>
                    <a:pt x="16" y="52"/>
                  </a:lnTo>
                  <a:lnTo>
                    <a:pt x="16" y="70"/>
                  </a:lnTo>
                  <a:lnTo>
                    <a:pt x="32" y="70"/>
                  </a:lnTo>
                  <a:lnTo>
                    <a:pt x="32"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30" name="Freeform 1441"/>
            <p:cNvSpPr>
              <a:spLocks/>
            </p:cNvSpPr>
            <p:nvPr/>
          </p:nvSpPr>
          <p:spPr bwMode="auto">
            <a:xfrm>
              <a:off x="2028" y="3534"/>
              <a:ext cx="48" cy="79"/>
            </a:xfrm>
            <a:custGeom>
              <a:avLst/>
              <a:gdLst>
                <a:gd name="T0" fmla="*/ 0 w 48"/>
                <a:gd name="T1" fmla="*/ 0 h 79"/>
                <a:gd name="T2" fmla="*/ 16 w 48"/>
                <a:gd name="T3" fmla="*/ 8 h 79"/>
                <a:gd name="T4" fmla="*/ 16 w 48"/>
                <a:gd name="T5" fmla="*/ 26 h 79"/>
                <a:gd name="T6" fmla="*/ 24 w 48"/>
                <a:gd name="T7" fmla="*/ 35 h 79"/>
                <a:gd name="T8" fmla="*/ 32 w 48"/>
                <a:gd name="T9" fmla="*/ 35 h 79"/>
                <a:gd name="T10" fmla="*/ 32 w 48"/>
                <a:gd name="T11" fmla="*/ 44 h 79"/>
                <a:gd name="T12" fmla="*/ 48 w 48"/>
                <a:gd name="T13" fmla="*/ 44 h 79"/>
                <a:gd name="T14" fmla="*/ 48 w 48"/>
                <a:gd name="T15" fmla="*/ 61 h 79"/>
                <a:gd name="T16" fmla="*/ 48 w 48"/>
                <a:gd name="T17" fmla="*/ 70 h 79"/>
                <a:gd name="T18" fmla="*/ 48 w 48"/>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79"/>
                <a:gd name="T32" fmla="*/ 48 w 48"/>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79">
                  <a:moveTo>
                    <a:pt x="0" y="0"/>
                  </a:moveTo>
                  <a:lnTo>
                    <a:pt x="16" y="8"/>
                  </a:lnTo>
                  <a:lnTo>
                    <a:pt x="16" y="26"/>
                  </a:lnTo>
                  <a:lnTo>
                    <a:pt x="24" y="35"/>
                  </a:lnTo>
                  <a:lnTo>
                    <a:pt x="32" y="35"/>
                  </a:lnTo>
                  <a:lnTo>
                    <a:pt x="32" y="44"/>
                  </a:lnTo>
                  <a:lnTo>
                    <a:pt x="48" y="44"/>
                  </a:lnTo>
                  <a:lnTo>
                    <a:pt x="48" y="61"/>
                  </a:lnTo>
                  <a:lnTo>
                    <a:pt x="48" y="70"/>
                  </a:lnTo>
                  <a:lnTo>
                    <a:pt x="48" y="79"/>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31" name="Freeform 1442"/>
            <p:cNvSpPr>
              <a:spLocks/>
            </p:cNvSpPr>
            <p:nvPr/>
          </p:nvSpPr>
          <p:spPr bwMode="auto">
            <a:xfrm>
              <a:off x="2044" y="3455"/>
              <a:ext cx="64" cy="35"/>
            </a:xfrm>
            <a:custGeom>
              <a:avLst/>
              <a:gdLst>
                <a:gd name="T0" fmla="*/ 0 w 64"/>
                <a:gd name="T1" fmla="*/ 0 h 35"/>
                <a:gd name="T2" fmla="*/ 8 w 64"/>
                <a:gd name="T3" fmla="*/ 0 h 35"/>
                <a:gd name="T4" fmla="*/ 16 w 64"/>
                <a:gd name="T5" fmla="*/ 0 h 35"/>
                <a:gd name="T6" fmla="*/ 32 w 64"/>
                <a:gd name="T7" fmla="*/ 0 h 35"/>
                <a:gd name="T8" fmla="*/ 32 w 64"/>
                <a:gd name="T9" fmla="*/ 8 h 35"/>
                <a:gd name="T10" fmla="*/ 40 w 64"/>
                <a:gd name="T11" fmla="*/ 8 h 35"/>
                <a:gd name="T12" fmla="*/ 48 w 64"/>
                <a:gd name="T13" fmla="*/ 26 h 35"/>
                <a:gd name="T14" fmla="*/ 64 w 64"/>
                <a:gd name="T15" fmla="*/ 35 h 35"/>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35"/>
                <a:gd name="T26" fmla="*/ 64 w 6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35">
                  <a:moveTo>
                    <a:pt x="0" y="0"/>
                  </a:moveTo>
                  <a:lnTo>
                    <a:pt x="8" y="0"/>
                  </a:lnTo>
                  <a:lnTo>
                    <a:pt x="16" y="0"/>
                  </a:lnTo>
                  <a:lnTo>
                    <a:pt x="32" y="0"/>
                  </a:lnTo>
                  <a:lnTo>
                    <a:pt x="32" y="8"/>
                  </a:lnTo>
                  <a:lnTo>
                    <a:pt x="40" y="8"/>
                  </a:lnTo>
                  <a:lnTo>
                    <a:pt x="48" y="26"/>
                  </a:lnTo>
                  <a:lnTo>
                    <a:pt x="64"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32" name="Freeform 1443"/>
            <p:cNvSpPr>
              <a:spLocks/>
            </p:cNvSpPr>
            <p:nvPr/>
          </p:nvSpPr>
          <p:spPr bwMode="auto">
            <a:xfrm>
              <a:off x="2012" y="3455"/>
              <a:ext cx="16" cy="123"/>
            </a:xfrm>
            <a:custGeom>
              <a:avLst/>
              <a:gdLst>
                <a:gd name="T0" fmla="*/ 16 w 16"/>
                <a:gd name="T1" fmla="*/ 0 h 123"/>
                <a:gd name="T2" fmla="*/ 16 w 16"/>
                <a:gd name="T3" fmla="*/ 35 h 123"/>
                <a:gd name="T4" fmla="*/ 16 w 16"/>
                <a:gd name="T5" fmla="*/ 43 h 123"/>
                <a:gd name="T6" fmla="*/ 16 w 16"/>
                <a:gd name="T7" fmla="*/ 70 h 123"/>
                <a:gd name="T8" fmla="*/ 8 w 16"/>
                <a:gd name="T9" fmla="*/ 70 h 123"/>
                <a:gd name="T10" fmla="*/ 8 w 16"/>
                <a:gd name="T11" fmla="*/ 79 h 123"/>
                <a:gd name="T12" fmla="*/ 8 w 16"/>
                <a:gd name="T13" fmla="*/ 87 h 123"/>
                <a:gd name="T14" fmla="*/ 8 w 16"/>
                <a:gd name="T15" fmla="*/ 105 h 123"/>
                <a:gd name="T16" fmla="*/ 0 w 16"/>
                <a:gd name="T17" fmla="*/ 114 h 123"/>
                <a:gd name="T18" fmla="*/ 0 w 16"/>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23"/>
                <a:gd name="T32" fmla="*/ 16 w 1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23">
                  <a:moveTo>
                    <a:pt x="16" y="0"/>
                  </a:moveTo>
                  <a:lnTo>
                    <a:pt x="16" y="35"/>
                  </a:lnTo>
                  <a:lnTo>
                    <a:pt x="16" y="43"/>
                  </a:lnTo>
                  <a:lnTo>
                    <a:pt x="16" y="70"/>
                  </a:lnTo>
                  <a:lnTo>
                    <a:pt x="8" y="70"/>
                  </a:lnTo>
                  <a:lnTo>
                    <a:pt x="8" y="79"/>
                  </a:lnTo>
                  <a:lnTo>
                    <a:pt x="8" y="87"/>
                  </a:lnTo>
                  <a:lnTo>
                    <a:pt x="8" y="105"/>
                  </a:lnTo>
                  <a:lnTo>
                    <a:pt x="0" y="114"/>
                  </a:lnTo>
                  <a:lnTo>
                    <a:pt x="0"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33" name="Freeform 1444"/>
            <p:cNvSpPr>
              <a:spLocks/>
            </p:cNvSpPr>
            <p:nvPr/>
          </p:nvSpPr>
          <p:spPr bwMode="auto">
            <a:xfrm>
              <a:off x="1980" y="3481"/>
              <a:ext cx="16" cy="61"/>
            </a:xfrm>
            <a:custGeom>
              <a:avLst/>
              <a:gdLst>
                <a:gd name="T0" fmla="*/ 0 w 16"/>
                <a:gd name="T1" fmla="*/ 0 h 61"/>
                <a:gd name="T2" fmla="*/ 8 w 16"/>
                <a:gd name="T3" fmla="*/ 9 h 61"/>
                <a:gd name="T4" fmla="*/ 16 w 16"/>
                <a:gd name="T5" fmla="*/ 17 h 61"/>
                <a:gd name="T6" fmla="*/ 16 w 16"/>
                <a:gd name="T7" fmla="*/ 26 h 61"/>
                <a:gd name="T8" fmla="*/ 16 w 16"/>
                <a:gd name="T9" fmla="*/ 44 h 61"/>
                <a:gd name="T10" fmla="*/ 16 w 16"/>
                <a:gd name="T11" fmla="*/ 53 h 61"/>
                <a:gd name="T12" fmla="*/ 16 w 16"/>
                <a:gd name="T13" fmla="*/ 61 h 61"/>
                <a:gd name="T14" fmla="*/ 0 60000 65536"/>
                <a:gd name="T15" fmla="*/ 0 60000 65536"/>
                <a:gd name="T16" fmla="*/ 0 60000 65536"/>
                <a:gd name="T17" fmla="*/ 0 60000 65536"/>
                <a:gd name="T18" fmla="*/ 0 60000 65536"/>
                <a:gd name="T19" fmla="*/ 0 60000 65536"/>
                <a:gd name="T20" fmla="*/ 0 60000 65536"/>
                <a:gd name="T21" fmla="*/ 0 w 16"/>
                <a:gd name="T22" fmla="*/ 0 h 61"/>
                <a:gd name="T23" fmla="*/ 16 w 1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1">
                  <a:moveTo>
                    <a:pt x="0" y="0"/>
                  </a:moveTo>
                  <a:lnTo>
                    <a:pt x="8" y="9"/>
                  </a:lnTo>
                  <a:lnTo>
                    <a:pt x="16" y="17"/>
                  </a:lnTo>
                  <a:lnTo>
                    <a:pt x="16" y="26"/>
                  </a:lnTo>
                  <a:lnTo>
                    <a:pt x="16" y="44"/>
                  </a:lnTo>
                  <a:lnTo>
                    <a:pt x="16" y="53"/>
                  </a:lnTo>
                  <a:lnTo>
                    <a:pt x="16" y="6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34" name="Freeform 1445"/>
            <p:cNvSpPr>
              <a:spLocks/>
            </p:cNvSpPr>
            <p:nvPr/>
          </p:nvSpPr>
          <p:spPr bwMode="auto">
            <a:xfrm>
              <a:off x="1948" y="3507"/>
              <a:ext cx="16" cy="88"/>
            </a:xfrm>
            <a:custGeom>
              <a:avLst/>
              <a:gdLst>
                <a:gd name="T0" fmla="*/ 16 w 16"/>
                <a:gd name="T1" fmla="*/ 0 h 88"/>
                <a:gd name="T2" fmla="*/ 16 w 16"/>
                <a:gd name="T3" fmla="*/ 27 h 88"/>
                <a:gd name="T4" fmla="*/ 8 w 16"/>
                <a:gd name="T5" fmla="*/ 35 h 88"/>
                <a:gd name="T6" fmla="*/ 8 w 16"/>
                <a:gd name="T7" fmla="*/ 53 h 88"/>
                <a:gd name="T8" fmla="*/ 0 w 16"/>
                <a:gd name="T9" fmla="*/ 62 h 88"/>
                <a:gd name="T10" fmla="*/ 0 w 16"/>
                <a:gd name="T11" fmla="*/ 71 h 88"/>
                <a:gd name="T12" fmla="*/ 0 w 16"/>
                <a:gd name="T13" fmla="*/ 88 h 88"/>
                <a:gd name="T14" fmla="*/ 0 60000 65536"/>
                <a:gd name="T15" fmla="*/ 0 60000 65536"/>
                <a:gd name="T16" fmla="*/ 0 60000 65536"/>
                <a:gd name="T17" fmla="*/ 0 60000 65536"/>
                <a:gd name="T18" fmla="*/ 0 60000 65536"/>
                <a:gd name="T19" fmla="*/ 0 60000 65536"/>
                <a:gd name="T20" fmla="*/ 0 60000 65536"/>
                <a:gd name="T21" fmla="*/ 0 w 16"/>
                <a:gd name="T22" fmla="*/ 0 h 88"/>
                <a:gd name="T23" fmla="*/ 16 w 16"/>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88">
                  <a:moveTo>
                    <a:pt x="16" y="0"/>
                  </a:moveTo>
                  <a:lnTo>
                    <a:pt x="16" y="27"/>
                  </a:lnTo>
                  <a:lnTo>
                    <a:pt x="8" y="35"/>
                  </a:lnTo>
                  <a:lnTo>
                    <a:pt x="8" y="53"/>
                  </a:lnTo>
                  <a:lnTo>
                    <a:pt x="0" y="62"/>
                  </a:lnTo>
                  <a:lnTo>
                    <a:pt x="0" y="71"/>
                  </a:lnTo>
                  <a:lnTo>
                    <a:pt x="0"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35" name="Freeform 1446"/>
            <p:cNvSpPr>
              <a:spLocks/>
            </p:cNvSpPr>
            <p:nvPr/>
          </p:nvSpPr>
          <p:spPr bwMode="auto">
            <a:xfrm>
              <a:off x="1908" y="3455"/>
              <a:ext cx="16" cy="123"/>
            </a:xfrm>
            <a:custGeom>
              <a:avLst/>
              <a:gdLst>
                <a:gd name="T0" fmla="*/ 8 w 16"/>
                <a:gd name="T1" fmla="*/ 0 h 123"/>
                <a:gd name="T2" fmla="*/ 8 w 16"/>
                <a:gd name="T3" fmla="*/ 8 h 123"/>
                <a:gd name="T4" fmla="*/ 16 w 16"/>
                <a:gd name="T5" fmla="*/ 26 h 123"/>
                <a:gd name="T6" fmla="*/ 16 w 16"/>
                <a:gd name="T7" fmla="*/ 35 h 123"/>
                <a:gd name="T8" fmla="*/ 8 w 16"/>
                <a:gd name="T9" fmla="*/ 43 h 123"/>
                <a:gd name="T10" fmla="*/ 8 w 16"/>
                <a:gd name="T11" fmla="*/ 52 h 123"/>
                <a:gd name="T12" fmla="*/ 8 w 16"/>
                <a:gd name="T13" fmla="*/ 70 h 123"/>
                <a:gd name="T14" fmla="*/ 8 w 16"/>
                <a:gd name="T15" fmla="*/ 79 h 123"/>
                <a:gd name="T16" fmla="*/ 0 w 16"/>
                <a:gd name="T17" fmla="*/ 87 h 123"/>
                <a:gd name="T18" fmla="*/ 0 w 16"/>
                <a:gd name="T19" fmla="*/ 105 h 123"/>
                <a:gd name="T20" fmla="*/ 0 w 16"/>
                <a:gd name="T21" fmla="*/ 114 h 123"/>
                <a:gd name="T22" fmla="*/ 8 w 16"/>
                <a:gd name="T23" fmla="*/ 123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3"/>
                <a:gd name="T38" fmla="*/ 16 w 16"/>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3">
                  <a:moveTo>
                    <a:pt x="8" y="0"/>
                  </a:moveTo>
                  <a:lnTo>
                    <a:pt x="8" y="8"/>
                  </a:lnTo>
                  <a:lnTo>
                    <a:pt x="16" y="26"/>
                  </a:lnTo>
                  <a:lnTo>
                    <a:pt x="16" y="35"/>
                  </a:lnTo>
                  <a:lnTo>
                    <a:pt x="8" y="43"/>
                  </a:lnTo>
                  <a:lnTo>
                    <a:pt x="8" y="52"/>
                  </a:lnTo>
                  <a:lnTo>
                    <a:pt x="8" y="70"/>
                  </a:lnTo>
                  <a:lnTo>
                    <a:pt x="8" y="79"/>
                  </a:lnTo>
                  <a:lnTo>
                    <a:pt x="0" y="87"/>
                  </a:lnTo>
                  <a:lnTo>
                    <a:pt x="0" y="105"/>
                  </a:lnTo>
                  <a:lnTo>
                    <a:pt x="0" y="114"/>
                  </a:lnTo>
                  <a:lnTo>
                    <a:pt x="8" y="12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36" name="Freeform 1447"/>
            <p:cNvSpPr>
              <a:spLocks/>
            </p:cNvSpPr>
            <p:nvPr/>
          </p:nvSpPr>
          <p:spPr bwMode="auto">
            <a:xfrm>
              <a:off x="1788" y="3490"/>
              <a:ext cx="40" cy="105"/>
            </a:xfrm>
            <a:custGeom>
              <a:avLst/>
              <a:gdLst>
                <a:gd name="T0" fmla="*/ 32 w 40"/>
                <a:gd name="T1" fmla="*/ 0 h 105"/>
                <a:gd name="T2" fmla="*/ 40 w 40"/>
                <a:gd name="T3" fmla="*/ 8 h 105"/>
                <a:gd name="T4" fmla="*/ 32 w 40"/>
                <a:gd name="T5" fmla="*/ 17 h 105"/>
                <a:gd name="T6" fmla="*/ 24 w 40"/>
                <a:gd name="T7" fmla="*/ 35 h 105"/>
                <a:gd name="T8" fmla="*/ 8 w 40"/>
                <a:gd name="T9" fmla="*/ 44 h 105"/>
                <a:gd name="T10" fmla="*/ 8 w 40"/>
                <a:gd name="T11" fmla="*/ 52 h 105"/>
                <a:gd name="T12" fmla="*/ 0 w 40"/>
                <a:gd name="T13" fmla="*/ 70 h 105"/>
                <a:gd name="T14" fmla="*/ 0 w 40"/>
                <a:gd name="T15" fmla="*/ 79 h 105"/>
                <a:gd name="T16" fmla="*/ 0 w 40"/>
                <a:gd name="T17" fmla="*/ 88 h 105"/>
                <a:gd name="T18" fmla="*/ 0 w 40"/>
                <a:gd name="T19" fmla="*/ 105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05"/>
                <a:gd name="T32" fmla="*/ 40 w 40"/>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05">
                  <a:moveTo>
                    <a:pt x="32" y="0"/>
                  </a:moveTo>
                  <a:lnTo>
                    <a:pt x="40" y="8"/>
                  </a:lnTo>
                  <a:lnTo>
                    <a:pt x="32" y="17"/>
                  </a:lnTo>
                  <a:lnTo>
                    <a:pt x="24" y="35"/>
                  </a:lnTo>
                  <a:lnTo>
                    <a:pt x="8" y="44"/>
                  </a:lnTo>
                  <a:lnTo>
                    <a:pt x="8" y="52"/>
                  </a:lnTo>
                  <a:lnTo>
                    <a:pt x="0" y="70"/>
                  </a:lnTo>
                  <a:lnTo>
                    <a:pt x="0" y="79"/>
                  </a:lnTo>
                  <a:lnTo>
                    <a:pt x="0" y="88"/>
                  </a:lnTo>
                  <a:lnTo>
                    <a:pt x="0" y="10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37" name="Freeform 1448"/>
            <p:cNvSpPr>
              <a:spLocks/>
            </p:cNvSpPr>
            <p:nvPr/>
          </p:nvSpPr>
          <p:spPr bwMode="auto">
            <a:xfrm>
              <a:off x="1724" y="3463"/>
              <a:ext cx="64" cy="115"/>
            </a:xfrm>
            <a:custGeom>
              <a:avLst/>
              <a:gdLst>
                <a:gd name="T0" fmla="*/ 64 w 64"/>
                <a:gd name="T1" fmla="*/ 0 h 115"/>
                <a:gd name="T2" fmla="*/ 56 w 64"/>
                <a:gd name="T3" fmla="*/ 18 h 115"/>
                <a:gd name="T4" fmla="*/ 56 w 64"/>
                <a:gd name="T5" fmla="*/ 27 h 115"/>
                <a:gd name="T6" fmla="*/ 40 w 64"/>
                <a:gd name="T7" fmla="*/ 27 h 115"/>
                <a:gd name="T8" fmla="*/ 32 w 64"/>
                <a:gd name="T9" fmla="*/ 27 h 115"/>
                <a:gd name="T10" fmla="*/ 32 w 64"/>
                <a:gd name="T11" fmla="*/ 35 h 115"/>
                <a:gd name="T12" fmla="*/ 32 w 64"/>
                <a:gd name="T13" fmla="*/ 44 h 115"/>
                <a:gd name="T14" fmla="*/ 24 w 64"/>
                <a:gd name="T15" fmla="*/ 62 h 115"/>
                <a:gd name="T16" fmla="*/ 16 w 64"/>
                <a:gd name="T17" fmla="*/ 71 h 115"/>
                <a:gd name="T18" fmla="*/ 16 w 64"/>
                <a:gd name="T19" fmla="*/ 79 h 115"/>
                <a:gd name="T20" fmla="*/ 16 w 64"/>
                <a:gd name="T21" fmla="*/ 97 h 115"/>
                <a:gd name="T22" fmla="*/ 0 w 64"/>
                <a:gd name="T23" fmla="*/ 97 h 115"/>
                <a:gd name="T24" fmla="*/ 0 w 64"/>
                <a:gd name="T25" fmla="*/ 106 h 115"/>
                <a:gd name="T26" fmla="*/ 0 w 64"/>
                <a:gd name="T27" fmla="*/ 115 h 1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115"/>
                <a:gd name="T44" fmla="*/ 64 w 64"/>
                <a:gd name="T45" fmla="*/ 115 h 1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115">
                  <a:moveTo>
                    <a:pt x="64" y="0"/>
                  </a:moveTo>
                  <a:lnTo>
                    <a:pt x="56" y="18"/>
                  </a:lnTo>
                  <a:lnTo>
                    <a:pt x="56" y="27"/>
                  </a:lnTo>
                  <a:lnTo>
                    <a:pt x="40" y="27"/>
                  </a:lnTo>
                  <a:lnTo>
                    <a:pt x="32" y="27"/>
                  </a:lnTo>
                  <a:lnTo>
                    <a:pt x="32" y="35"/>
                  </a:lnTo>
                  <a:lnTo>
                    <a:pt x="32" y="44"/>
                  </a:lnTo>
                  <a:lnTo>
                    <a:pt x="24" y="62"/>
                  </a:lnTo>
                  <a:lnTo>
                    <a:pt x="16" y="71"/>
                  </a:lnTo>
                  <a:lnTo>
                    <a:pt x="16" y="79"/>
                  </a:lnTo>
                  <a:lnTo>
                    <a:pt x="16" y="97"/>
                  </a:lnTo>
                  <a:lnTo>
                    <a:pt x="0" y="97"/>
                  </a:lnTo>
                  <a:lnTo>
                    <a:pt x="0" y="106"/>
                  </a:lnTo>
                  <a:lnTo>
                    <a:pt x="0" y="11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38" name="Freeform 1449"/>
            <p:cNvSpPr>
              <a:spLocks/>
            </p:cNvSpPr>
            <p:nvPr/>
          </p:nvSpPr>
          <p:spPr bwMode="auto">
            <a:xfrm>
              <a:off x="2132" y="3507"/>
              <a:ext cx="48" cy="88"/>
            </a:xfrm>
            <a:custGeom>
              <a:avLst/>
              <a:gdLst>
                <a:gd name="T0" fmla="*/ 0 w 48"/>
                <a:gd name="T1" fmla="*/ 0 h 88"/>
                <a:gd name="T2" fmla="*/ 0 w 48"/>
                <a:gd name="T3" fmla="*/ 18 h 88"/>
                <a:gd name="T4" fmla="*/ 0 w 48"/>
                <a:gd name="T5" fmla="*/ 27 h 88"/>
                <a:gd name="T6" fmla="*/ 16 w 48"/>
                <a:gd name="T7" fmla="*/ 27 h 88"/>
                <a:gd name="T8" fmla="*/ 16 w 48"/>
                <a:gd name="T9" fmla="*/ 35 h 88"/>
                <a:gd name="T10" fmla="*/ 24 w 48"/>
                <a:gd name="T11" fmla="*/ 35 h 88"/>
                <a:gd name="T12" fmla="*/ 32 w 48"/>
                <a:gd name="T13" fmla="*/ 53 h 88"/>
                <a:gd name="T14" fmla="*/ 48 w 48"/>
                <a:gd name="T15" fmla="*/ 62 h 88"/>
                <a:gd name="T16" fmla="*/ 48 w 48"/>
                <a:gd name="T17" fmla="*/ 71 h 88"/>
                <a:gd name="T18" fmla="*/ 48 w 48"/>
                <a:gd name="T19" fmla="*/ 88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8"/>
                <a:gd name="T32" fmla="*/ 48 w 48"/>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8">
                  <a:moveTo>
                    <a:pt x="0" y="0"/>
                  </a:moveTo>
                  <a:lnTo>
                    <a:pt x="0" y="18"/>
                  </a:lnTo>
                  <a:lnTo>
                    <a:pt x="0" y="27"/>
                  </a:lnTo>
                  <a:lnTo>
                    <a:pt x="16" y="27"/>
                  </a:lnTo>
                  <a:lnTo>
                    <a:pt x="16" y="35"/>
                  </a:lnTo>
                  <a:lnTo>
                    <a:pt x="24" y="35"/>
                  </a:lnTo>
                  <a:lnTo>
                    <a:pt x="32" y="53"/>
                  </a:lnTo>
                  <a:lnTo>
                    <a:pt x="48" y="62"/>
                  </a:lnTo>
                  <a:lnTo>
                    <a:pt x="48" y="71"/>
                  </a:lnTo>
                  <a:lnTo>
                    <a:pt x="48" y="88"/>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39" name="Freeform 1450"/>
            <p:cNvSpPr>
              <a:spLocks/>
            </p:cNvSpPr>
            <p:nvPr/>
          </p:nvSpPr>
          <p:spPr bwMode="auto">
            <a:xfrm>
              <a:off x="2092" y="3314"/>
              <a:ext cx="64" cy="53"/>
            </a:xfrm>
            <a:custGeom>
              <a:avLst/>
              <a:gdLst>
                <a:gd name="T0" fmla="*/ 0 w 64"/>
                <a:gd name="T1" fmla="*/ 0 h 53"/>
                <a:gd name="T2" fmla="*/ 24 w 64"/>
                <a:gd name="T3" fmla="*/ 17 h 53"/>
                <a:gd name="T4" fmla="*/ 32 w 64"/>
                <a:gd name="T5" fmla="*/ 17 h 53"/>
                <a:gd name="T6" fmla="*/ 40 w 64"/>
                <a:gd name="T7" fmla="*/ 17 h 53"/>
                <a:gd name="T8" fmla="*/ 56 w 64"/>
                <a:gd name="T9" fmla="*/ 17 h 53"/>
                <a:gd name="T10" fmla="*/ 64 w 64"/>
                <a:gd name="T11" fmla="*/ 26 h 53"/>
                <a:gd name="T12" fmla="*/ 64 w 64"/>
                <a:gd name="T13" fmla="*/ 35 h 53"/>
                <a:gd name="T14" fmla="*/ 64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53"/>
                <a:gd name="T26" fmla="*/ 64 w 6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53">
                  <a:moveTo>
                    <a:pt x="0" y="0"/>
                  </a:moveTo>
                  <a:lnTo>
                    <a:pt x="24" y="17"/>
                  </a:lnTo>
                  <a:lnTo>
                    <a:pt x="32" y="17"/>
                  </a:lnTo>
                  <a:lnTo>
                    <a:pt x="40" y="17"/>
                  </a:lnTo>
                  <a:lnTo>
                    <a:pt x="56" y="17"/>
                  </a:lnTo>
                  <a:lnTo>
                    <a:pt x="64" y="26"/>
                  </a:lnTo>
                  <a:lnTo>
                    <a:pt x="64" y="35"/>
                  </a:lnTo>
                  <a:lnTo>
                    <a:pt x="64" y="5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40" name="Freeform 1451"/>
            <p:cNvSpPr>
              <a:spLocks/>
            </p:cNvSpPr>
            <p:nvPr/>
          </p:nvSpPr>
          <p:spPr bwMode="auto">
            <a:xfrm>
              <a:off x="1780" y="3314"/>
              <a:ext cx="96" cy="35"/>
            </a:xfrm>
            <a:custGeom>
              <a:avLst/>
              <a:gdLst>
                <a:gd name="T0" fmla="*/ 96 w 96"/>
                <a:gd name="T1" fmla="*/ 0 h 35"/>
                <a:gd name="T2" fmla="*/ 80 w 96"/>
                <a:gd name="T3" fmla="*/ 0 h 35"/>
                <a:gd name="T4" fmla="*/ 72 w 96"/>
                <a:gd name="T5" fmla="*/ 0 h 35"/>
                <a:gd name="T6" fmla="*/ 64 w 96"/>
                <a:gd name="T7" fmla="*/ 0 h 35"/>
                <a:gd name="T8" fmla="*/ 48 w 96"/>
                <a:gd name="T9" fmla="*/ 0 h 35"/>
                <a:gd name="T10" fmla="*/ 40 w 96"/>
                <a:gd name="T11" fmla="*/ 0 h 35"/>
                <a:gd name="T12" fmla="*/ 32 w 96"/>
                <a:gd name="T13" fmla="*/ 0 h 35"/>
                <a:gd name="T14" fmla="*/ 16 w 96"/>
                <a:gd name="T15" fmla="*/ 17 h 35"/>
                <a:gd name="T16" fmla="*/ 8 w 96"/>
                <a:gd name="T17" fmla="*/ 26 h 35"/>
                <a:gd name="T18" fmla="*/ 0 w 96"/>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35"/>
                <a:gd name="T32" fmla="*/ 96 w 96"/>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35">
                  <a:moveTo>
                    <a:pt x="96" y="0"/>
                  </a:moveTo>
                  <a:lnTo>
                    <a:pt x="80" y="0"/>
                  </a:lnTo>
                  <a:lnTo>
                    <a:pt x="72" y="0"/>
                  </a:lnTo>
                  <a:lnTo>
                    <a:pt x="64" y="0"/>
                  </a:lnTo>
                  <a:lnTo>
                    <a:pt x="48" y="0"/>
                  </a:lnTo>
                  <a:lnTo>
                    <a:pt x="40" y="0"/>
                  </a:lnTo>
                  <a:lnTo>
                    <a:pt x="32" y="0"/>
                  </a:lnTo>
                  <a:lnTo>
                    <a:pt x="16" y="17"/>
                  </a:lnTo>
                  <a:lnTo>
                    <a:pt x="8" y="26"/>
                  </a:lnTo>
                  <a:lnTo>
                    <a:pt x="0" y="35"/>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41" name="Freeform 1452"/>
            <p:cNvSpPr>
              <a:spLocks/>
            </p:cNvSpPr>
            <p:nvPr/>
          </p:nvSpPr>
          <p:spPr bwMode="auto">
            <a:xfrm>
              <a:off x="1780" y="3296"/>
              <a:ext cx="112" cy="44"/>
            </a:xfrm>
            <a:custGeom>
              <a:avLst/>
              <a:gdLst>
                <a:gd name="T0" fmla="*/ 112 w 112"/>
                <a:gd name="T1" fmla="*/ 0 h 44"/>
                <a:gd name="T2" fmla="*/ 104 w 112"/>
                <a:gd name="T3" fmla="*/ 0 h 44"/>
                <a:gd name="T4" fmla="*/ 96 w 112"/>
                <a:gd name="T5" fmla="*/ 0 h 44"/>
                <a:gd name="T6" fmla="*/ 80 w 112"/>
                <a:gd name="T7" fmla="*/ 0 h 44"/>
                <a:gd name="T8" fmla="*/ 72 w 112"/>
                <a:gd name="T9" fmla="*/ 0 h 44"/>
                <a:gd name="T10" fmla="*/ 64 w 112"/>
                <a:gd name="T11" fmla="*/ 0 h 44"/>
                <a:gd name="T12" fmla="*/ 48 w 112"/>
                <a:gd name="T13" fmla="*/ 0 h 44"/>
                <a:gd name="T14" fmla="*/ 40 w 112"/>
                <a:gd name="T15" fmla="*/ 9 h 44"/>
                <a:gd name="T16" fmla="*/ 32 w 112"/>
                <a:gd name="T17" fmla="*/ 9 h 44"/>
                <a:gd name="T18" fmla="*/ 32 w 112"/>
                <a:gd name="T19" fmla="*/ 18 h 44"/>
                <a:gd name="T20" fmla="*/ 16 w 112"/>
                <a:gd name="T21" fmla="*/ 18 h 44"/>
                <a:gd name="T22" fmla="*/ 8 w 112"/>
                <a:gd name="T23" fmla="*/ 35 h 44"/>
                <a:gd name="T24" fmla="*/ 0 w 112"/>
                <a:gd name="T25" fmla="*/ 35 h 44"/>
                <a:gd name="T26" fmla="*/ 0 w 112"/>
                <a:gd name="T27" fmla="*/ 44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44"/>
                <a:gd name="T44" fmla="*/ 112 w 112"/>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44">
                  <a:moveTo>
                    <a:pt x="112" y="0"/>
                  </a:moveTo>
                  <a:lnTo>
                    <a:pt x="104" y="0"/>
                  </a:lnTo>
                  <a:lnTo>
                    <a:pt x="96" y="0"/>
                  </a:lnTo>
                  <a:lnTo>
                    <a:pt x="80" y="0"/>
                  </a:lnTo>
                  <a:lnTo>
                    <a:pt x="72" y="0"/>
                  </a:lnTo>
                  <a:lnTo>
                    <a:pt x="64" y="0"/>
                  </a:lnTo>
                  <a:lnTo>
                    <a:pt x="48" y="0"/>
                  </a:lnTo>
                  <a:lnTo>
                    <a:pt x="40" y="9"/>
                  </a:lnTo>
                  <a:lnTo>
                    <a:pt x="32" y="9"/>
                  </a:lnTo>
                  <a:lnTo>
                    <a:pt x="32" y="18"/>
                  </a:lnTo>
                  <a:lnTo>
                    <a:pt x="16" y="18"/>
                  </a:lnTo>
                  <a:lnTo>
                    <a:pt x="8" y="35"/>
                  </a:lnTo>
                  <a:lnTo>
                    <a:pt x="0" y="35"/>
                  </a:lnTo>
                  <a:lnTo>
                    <a:pt x="0" y="44"/>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42" name="Freeform 1453"/>
            <p:cNvSpPr>
              <a:spLocks/>
            </p:cNvSpPr>
            <p:nvPr/>
          </p:nvSpPr>
          <p:spPr bwMode="auto">
            <a:xfrm>
              <a:off x="1748" y="3375"/>
              <a:ext cx="64" cy="71"/>
            </a:xfrm>
            <a:custGeom>
              <a:avLst/>
              <a:gdLst>
                <a:gd name="T0" fmla="*/ 64 w 64"/>
                <a:gd name="T1" fmla="*/ 0 h 71"/>
                <a:gd name="T2" fmla="*/ 48 w 64"/>
                <a:gd name="T3" fmla="*/ 0 h 71"/>
                <a:gd name="T4" fmla="*/ 40 w 64"/>
                <a:gd name="T5" fmla="*/ 9 h 71"/>
                <a:gd name="T6" fmla="*/ 32 w 64"/>
                <a:gd name="T7" fmla="*/ 18 h 71"/>
                <a:gd name="T8" fmla="*/ 32 w 64"/>
                <a:gd name="T9" fmla="*/ 36 h 71"/>
                <a:gd name="T10" fmla="*/ 16 w 64"/>
                <a:gd name="T11" fmla="*/ 44 h 71"/>
                <a:gd name="T12" fmla="*/ 16 w 64"/>
                <a:gd name="T13" fmla="*/ 53 h 71"/>
                <a:gd name="T14" fmla="*/ 8 w 64"/>
                <a:gd name="T15" fmla="*/ 53 h 71"/>
                <a:gd name="T16" fmla="*/ 0 w 6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71"/>
                <a:gd name="T29" fmla="*/ 64 w 64"/>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71">
                  <a:moveTo>
                    <a:pt x="64" y="0"/>
                  </a:moveTo>
                  <a:lnTo>
                    <a:pt x="48" y="0"/>
                  </a:lnTo>
                  <a:lnTo>
                    <a:pt x="40" y="9"/>
                  </a:lnTo>
                  <a:lnTo>
                    <a:pt x="32" y="18"/>
                  </a:lnTo>
                  <a:lnTo>
                    <a:pt x="32" y="36"/>
                  </a:lnTo>
                  <a:lnTo>
                    <a:pt x="16" y="44"/>
                  </a:lnTo>
                  <a:lnTo>
                    <a:pt x="16" y="53"/>
                  </a:lnTo>
                  <a:lnTo>
                    <a:pt x="8" y="53"/>
                  </a:lnTo>
                  <a:lnTo>
                    <a:pt x="0" y="71"/>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743" name="Freeform 1454"/>
            <p:cNvSpPr>
              <a:spLocks/>
            </p:cNvSpPr>
            <p:nvPr/>
          </p:nvSpPr>
          <p:spPr bwMode="auto">
            <a:xfrm>
              <a:off x="1692" y="3455"/>
              <a:ext cx="96" cy="43"/>
            </a:xfrm>
            <a:custGeom>
              <a:avLst/>
              <a:gdLst>
                <a:gd name="T0" fmla="*/ 96 w 96"/>
                <a:gd name="T1" fmla="*/ 0 h 43"/>
                <a:gd name="T2" fmla="*/ 88 w 96"/>
                <a:gd name="T3" fmla="*/ 0 h 43"/>
                <a:gd name="T4" fmla="*/ 72 w 96"/>
                <a:gd name="T5" fmla="*/ 8 h 43"/>
                <a:gd name="T6" fmla="*/ 64 w 96"/>
                <a:gd name="T7" fmla="*/ 8 h 43"/>
                <a:gd name="T8" fmla="*/ 56 w 96"/>
                <a:gd name="T9" fmla="*/ 26 h 43"/>
                <a:gd name="T10" fmla="*/ 48 w 96"/>
                <a:gd name="T11" fmla="*/ 26 h 43"/>
                <a:gd name="T12" fmla="*/ 32 w 96"/>
                <a:gd name="T13" fmla="*/ 26 h 43"/>
                <a:gd name="T14" fmla="*/ 24 w 96"/>
                <a:gd name="T15" fmla="*/ 26 h 43"/>
                <a:gd name="T16" fmla="*/ 16 w 96"/>
                <a:gd name="T17" fmla="*/ 35 h 43"/>
                <a:gd name="T18" fmla="*/ 0 w 96"/>
                <a:gd name="T19" fmla="*/ 35 h 43"/>
                <a:gd name="T20" fmla="*/ 0 w 96"/>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43"/>
                <a:gd name="T35" fmla="*/ 96 w 96"/>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43">
                  <a:moveTo>
                    <a:pt x="96" y="0"/>
                  </a:moveTo>
                  <a:lnTo>
                    <a:pt x="88" y="0"/>
                  </a:lnTo>
                  <a:lnTo>
                    <a:pt x="72" y="8"/>
                  </a:lnTo>
                  <a:lnTo>
                    <a:pt x="64" y="8"/>
                  </a:lnTo>
                  <a:lnTo>
                    <a:pt x="56" y="26"/>
                  </a:lnTo>
                  <a:lnTo>
                    <a:pt x="48" y="26"/>
                  </a:lnTo>
                  <a:lnTo>
                    <a:pt x="32" y="26"/>
                  </a:lnTo>
                  <a:lnTo>
                    <a:pt x="24" y="26"/>
                  </a:lnTo>
                  <a:lnTo>
                    <a:pt x="16" y="35"/>
                  </a:lnTo>
                  <a:lnTo>
                    <a:pt x="0" y="35"/>
                  </a:lnTo>
                  <a:lnTo>
                    <a:pt x="0" y="43"/>
                  </a:lnTo>
                </a:path>
              </a:pathLst>
            </a:custGeom>
            <a:solidFill>
              <a:schemeClr val="tx1"/>
            </a:solidFill>
            <a:ln w="12700">
              <a:solidFill>
                <a:srgbClr val="996600"/>
              </a:solidFill>
              <a:prstDash val="solid"/>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8594" name="Group 1455"/>
          <p:cNvGrpSpPr>
            <a:grpSpLocks/>
          </p:cNvGrpSpPr>
          <p:nvPr/>
        </p:nvGrpSpPr>
        <p:grpSpPr bwMode="auto">
          <a:xfrm>
            <a:off x="6718300" y="2557463"/>
            <a:ext cx="685800" cy="573087"/>
            <a:chOff x="1748" y="2760"/>
            <a:chExt cx="480" cy="457"/>
          </a:xfrm>
        </p:grpSpPr>
        <p:sp>
          <p:nvSpPr>
            <p:cNvPr id="108685" name="Freeform 1456"/>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232 w 232"/>
                <a:gd name="T123" fmla="*/ 211 h 2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211"/>
                <a:gd name="T188" fmla="*/ 232 w 232"/>
                <a:gd name="T189" fmla="*/ 211 h 2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lnTo>
                    <a:pt x="232" y="211"/>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86" name="Freeform 1457"/>
            <p:cNvSpPr>
              <a:spLocks/>
            </p:cNvSpPr>
            <p:nvPr/>
          </p:nvSpPr>
          <p:spPr bwMode="auto">
            <a:xfrm>
              <a:off x="1748" y="3006"/>
              <a:ext cx="232" cy="211"/>
            </a:xfrm>
            <a:custGeom>
              <a:avLst/>
              <a:gdLst>
                <a:gd name="T0" fmla="*/ 232 w 232"/>
                <a:gd name="T1" fmla="*/ 211 h 211"/>
                <a:gd name="T2" fmla="*/ 216 w 232"/>
                <a:gd name="T3" fmla="*/ 194 h 211"/>
                <a:gd name="T4" fmla="*/ 216 w 232"/>
                <a:gd name="T5" fmla="*/ 194 h 211"/>
                <a:gd name="T6" fmla="*/ 216 w 232"/>
                <a:gd name="T7" fmla="*/ 194 h 211"/>
                <a:gd name="T8" fmla="*/ 216 w 232"/>
                <a:gd name="T9" fmla="*/ 185 h 211"/>
                <a:gd name="T10" fmla="*/ 216 w 232"/>
                <a:gd name="T11" fmla="*/ 176 h 211"/>
                <a:gd name="T12" fmla="*/ 208 w 232"/>
                <a:gd name="T13" fmla="*/ 158 h 211"/>
                <a:gd name="T14" fmla="*/ 208 w 232"/>
                <a:gd name="T15" fmla="*/ 150 h 211"/>
                <a:gd name="T16" fmla="*/ 200 w 232"/>
                <a:gd name="T17" fmla="*/ 141 h 211"/>
                <a:gd name="T18" fmla="*/ 200 w 232"/>
                <a:gd name="T19" fmla="*/ 123 h 211"/>
                <a:gd name="T20" fmla="*/ 184 w 232"/>
                <a:gd name="T21" fmla="*/ 114 h 211"/>
                <a:gd name="T22" fmla="*/ 176 w 232"/>
                <a:gd name="T23" fmla="*/ 106 h 211"/>
                <a:gd name="T24" fmla="*/ 176 w 232"/>
                <a:gd name="T25" fmla="*/ 97 h 211"/>
                <a:gd name="T26" fmla="*/ 168 w 232"/>
                <a:gd name="T27" fmla="*/ 79 h 211"/>
                <a:gd name="T28" fmla="*/ 160 w 232"/>
                <a:gd name="T29" fmla="*/ 71 h 211"/>
                <a:gd name="T30" fmla="*/ 160 w 232"/>
                <a:gd name="T31" fmla="*/ 71 h 211"/>
                <a:gd name="T32" fmla="*/ 136 w 232"/>
                <a:gd name="T33" fmla="*/ 62 h 211"/>
                <a:gd name="T34" fmla="*/ 128 w 232"/>
                <a:gd name="T35" fmla="*/ 44 h 211"/>
                <a:gd name="T36" fmla="*/ 112 w 232"/>
                <a:gd name="T37" fmla="*/ 35 h 211"/>
                <a:gd name="T38" fmla="*/ 96 w 232"/>
                <a:gd name="T39" fmla="*/ 35 h 211"/>
                <a:gd name="T40" fmla="*/ 80 w 232"/>
                <a:gd name="T41" fmla="*/ 27 h 211"/>
                <a:gd name="T42" fmla="*/ 72 w 232"/>
                <a:gd name="T43" fmla="*/ 27 h 211"/>
                <a:gd name="T44" fmla="*/ 48 w 232"/>
                <a:gd name="T45" fmla="*/ 27 h 211"/>
                <a:gd name="T46" fmla="*/ 40 w 232"/>
                <a:gd name="T47" fmla="*/ 9 h 211"/>
                <a:gd name="T48" fmla="*/ 32 w 232"/>
                <a:gd name="T49" fmla="*/ 9 h 211"/>
                <a:gd name="T50" fmla="*/ 16 w 232"/>
                <a:gd name="T51" fmla="*/ 9 h 211"/>
                <a:gd name="T52" fmla="*/ 8 w 232"/>
                <a:gd name="T53" fmla="*/ 9 h 211"/>
                <a:gd name="T54" fmla="*/ 0 w 232"/>
                <a:gd name="T55" fmla="*/ 9 h 211"/>
                <a:gd name="T56" fmla="*/ 0 w 232"/>
                <a:gd name="T57" fmla="*/ 9 h 211"/>
                <a:gd name="T58" fmla="*/ 0 w 232"/>
                <a:gd name="T59" fmla="*/ 0 h 211"/>
                <a:gd name="T60" fmla="*/ 0 w 232"/>
                <a:gd name="T61" fmla="*/ 9 h 211"/>
                <a:gd name="T62" fmla="*/ 0 w 232"/>
                <a:gd name="T63" fmla="*/ 9 h 211"/>
                <a:gd name="T64" fmla="*/ 0 w 232"/>
                <a:gd name="T65" fmla="*/ 9 h 211"/>
                <a:gd name="T66" fmla="*/ 0 w 232"/>
                <a:gd name="T67" fmla="*/ 9 h 211"/>
                <a:gd name="T68" fmla="*/ 8 w 232"/>
                <a:gd name="T69" fmla="*/ 9 h 211"/>
                <a:gd name="T70" fmla="*/ 16 w 232"/>
                <a:gd name="T71" fmla="*/ 27 h 211"/>
                <a:gd name="T72" fmla="*/ 32 w 232"/>
                <a:gd name="T73" fmla="*/ 27 h 211"/>
                <a:gd name="T74" fmla="*/ 40 w 232"/>
                <a:gd name="T75" fmla="*/ 27 h 211"/>
                <a:gd name="T76" fmla="*/ 48 w 232"/>
                <a:gd name="T77" fmla="*/ 35 h 211"/>
                <a:gd name="T78" fmla="*/ 64 w 232"/>
                <a:gd name="T79" fmla="*/ 44 h 211"/>
                <a:gd name="T80" fmla="*/ 72 w 232"/>
                <a:gd name="T81" fmla="*/ 44 h 211"/>
                <a:gd name="T82" fmla="*/ 80 w 232"/>
                <a:gd name="T83" fmla="*/ 62 h 211"/>
                <a:gd name="T84" fmla="*/ 96 w 232"/>
                <a:gd name="T85" fmla="*/ 71 h 211"/>
                <a:gd name="T86" fmla="*/ 104 w 232"/>
                <a:gd name="T87" fmla="*/ 79 h 211"/>
                <a:gd name="T88" fmla="*/ 112 w 232"/>
                <a:gd name="T89" fmla="*/ 79 h 211"/>
                <a:gd name="T90" fmla="*/ 128 w 232"/>
                <a:gd name="T91" fmla="*/ 97 h 211"/>
                <a:gd name="T92" fmla="*/ 128 w 232"/>
                <a:gd name="T93" fmla="*/ 97 h 211"/>
                <a:gd name="T94" fmla="*/ 136 w 232"/>
                <a:gd name="T95" fmla="*/ 106 h 211"/>
                <a:gd name="T96" fmla="*/ 144 w 232"/>
                <a:gd name="T97" fmla="*/ 114 h 211"/>
                <a:gd name="T98" fmla="*/ 160 w 232"/>
                <a:gd name="T99" fmla="*/ 123 h 211"/>
                <a:gd name="T100" fmla="*/ 160 w 232"/>
                <a:gd name="T101" fmla="*/ 141 h 211"/>
                <a:gd name="T102" fmla="*/ 168 w 232"/>
                <a:gd name="T103" fmla="*/ 150 h 211"/>
                <a:gd name="T104" fmla="*/ 168 w 232"/>
                <a:gd name="T105" fmla="*/ 158 h 211"/>
                <a:gd name="T106" fmla="*/ 176 w 232"/>
                <a:gd name="T107" fmla="*/ 158 h 211"/>
                <a:gd name="T108" fmla="*/ 176 w 232"/>
                <a:gd name="T109" fmla="*/ 176 h 211"/>
                <a:gd name="T110" fmla="*/ 184 w 232"/>
                <a:gd name="T111" fmla="*/ 185 h 211"/>
                <a:gd name="T112" fmla="*/ 184 w 232"/>
                <a:gd name="T113" fmla="*/ 194 h 211"/>
                <a:gd name="T114" fmla="*/ 184 w 232"/>
                <a:gd name="T115" fmla="*/ 194 h 211"/>
                <a:gd name="T116" fmla="*/ 184 w 232"/>
                <a:gd name="T117" fmla="*/ 194 h 211"/>
                <a:gd name="T118" fmla="*/ 184 w 232"/>
                <a:gd name="T119" fmla="*/ 194 h 211"/>
                <a:gd name="T120" fmla="*/ 200 w 232"/>
                <a:gd name="T121" fmla="*/ 21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211"/>
                <a:gd name="T185" fmla="*/ 232 w 232"/>
                <a:gd name="T186" fmla="*/ 211 h 2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211">
                  <a:moveTo>
                    <a:pt x="232" y="211"/>
                  </a:moveTo>
                  <a:lnTo>
                    <a:pt x="216" y="194"/>
                  </a:lnTo>
                  <a:lnTo>
                    <a:pt x="216" y="185"/>
                  </a:lnTo>
                  <a:lnTo>
                    <a:pt x="216" y="176"/>
                  </a:lnTo>
                  <a:lnTo>
                    <a:pt x="208" y="158"/>
                  </a:lnTo>
                  <a:lnTo>
                    <a:pt x="208" y="150"/>
                  </a:lnTo>
                  <a:lnTo>
                    <a:pt x="200" y="141"/>
                  </a:lnTo>
                  <a:lnTo>
                    <a:pt x="200" y="123"/>
                  </a:lnTo>
                  <a:lnTo>
                    <a:pt x="184" y="114"/>
                  </a:lnTo>
                  <a:lnTo>
                    <a:pt x="176" y="106"/>
                  </a:lnTo>
                  <a:lnTo>
                    <a:pt x="176" y="97"/>
                  </a:lnTo>
                  <a:lnTo>
                    <a:pt x="168" y="79"/>
                  </a:lnTo>
                  <a:lnTo>
                    <a:pt x="160" y="71"/>
                  </a:lnTo>
                  <a:lnTo>
                    <a:pt x="136" y="62"/>
                  </a:lnTo>
                  <a:lnTo>
                    <a:pt x="128" y="44"/>
                  </a:lnTo>
                  <a:lnTo>
                    <a:pt x="112" y="35"/>
                  </a:lnTo>
                  <a:lnTo>
                    <a:pt x="96" y="35"/>
                  </a:lnTo>
                  <a:lnTo>
                    <a:pt x="80" y="27"/>
                  </a:lnTo>
                  <a:lnTo>
                    <a:pt x="72" y="27"/>
                  </a:lnTo>
                  <a:lnTo>
                    <a:pt x="48" y="27"/>
                  </a:lnTo>
                  <a:lnTo>
                    <a:pt x="40" y="9"/>
                  </a:lnTo>
                  <a:lnTo>
                    <a:pt x="32" y="9"/>
                  </a:lnTo>
                  <a:lnTo>
                    <a:pt x="16" y="9"/>
                  </a:lnTo>
                  <a:lnTo>
                    <a:pt x="8" y="9"/>
                  </a:lnTo>
                  <a:lnTo>
                    <a:pt x="0" y="9"/>
                  </a:lnTo>
                  <a:lnTo>
                    <a:pt x="0" y="0"/>
                  </a:lnTo>
                  <a:lnTo>
                    <a:pt x="0" y="9"/>
                  </a:lnTo>
                  <a:lnTo>
                    <a:pt x="8" y="9"/>
                  </a:lnTo>
                  <a:lnTo>
                    <a:pt x="16" y="27"/>
                  </a:lnTo>
                  <a:lnTo>
                    <a:pt x="32" y="27"/>
                  </a:lnTo>
                  <a:lnTo>
                    <a:pt x="40" y="27"/>
                  </a:lnTo>
                  <a:lnTo>
                    <a:pt x="48" y="35"/>
                  </a:lnTo>
                  <a:lnTo>
                    <a:pt x="64" y="44"/>
                  </a:lnTo>
                  <a:lnTo>
                    <a:pt x="72" y="44"/>
                  </a:lnTo>
                  <a:lnTo>
                    <a:pt x="80" y="62"/>
                  </a:lnTo>
                  <a:lnTo>
                    <a:pt x="96" y="71"/>
                  </a:lnTo>
                  <a:lnTo>
                    <a:pt x="104" y="79"/>
                  </a:lnTo>
                  <a:lnTo>
                    <a:pt x="112" y="79"/>
                  </a:lnTo>
                  <a:lnTo>
                    <a:pt x="128" y="97"/>
                  </a:lnTo>
                  <a:lnTo>
                    <a:pt x="136" y="106"/>
                  </a:lnTo>
                  <a:lnTo>
                    <a:pt x="144" y="114"/>
                  </a:lnTo>
                  <a:lnTo>
                    <a:pt x="160" y="123"/>
                  </a:lnTo>
                  <a:lnTo>
                    <a:pt x="160" y="141"/>
                  </a:lnTo>
                  <a:lnTo>
                    <a:pt x="168" y="150"/>
                  </a:lnTo>
                  <a:lnTo>
                    <a:pt x="168" y="158"/>
                  </a:lnTo>
                  <a:lnTo>
                    <a:pt x="176" y="158"/>
                  </a:lnTo>
                  <a:lnTo>
                    <a:pt x="176" y="176"/>
                  </a:lnTo>
                  <a:lnTo>
                    <a:pt x="184" y="185"/>
                  </a:lnTo>
                  <a:lnTo>
                    <a:pt x="184" y="194"/>
                  </a:lnTo>
                  <a:lnTo>
                    <a:pt x="200" y="211"/>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87" name="Freeform 1458"/>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56 w 208"/>
                <a:gd name="T123" fmla="*/ 255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8"/>
                <a:gd name="T187" fmla="*/ 0 h 255"/>
                <a:gd name="T188" fmla="*/ 208 w 208"/>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lnTo>
                    <a:pt x="56" y="25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88" name="Freeform 1459"/>
            <p:cNvSpPr>
              <a:spLocks/>
            </p:cNvSpPr>
            <p:nvPr/>
          </p:nvSpPr>
          <p:spPr bwMode="auto">
            <a:xfrm>
              <a:off x="1956" y="2962"/>
              <a:ext cx="208" cy="255"/>
            </a:xfrm>
            <a:custGeom>
              <a:avLst/>
              <a:gdLst>
                <a:gd name="T0" fmla="*/ 56 w 208"/>
                <a:gd name="T1" fmla="*/ 255 h 255"/>
                <a:gd name="T2" fmla="*/ 56 w 208"/>
                <a:gd name="T3" fmla="*/ 238 h 255"/>
                <a:gd name="T4" fmla="*/ 56 w 208"/>
                <a:gd name="T5" fmla="*/ 238 h 255"/>
                <a:gd name="T6" fmla="*/ 56 w 208"/>
                <a:gd name="T7" fmla="*/ 238 h 255"/>
                <a:gd name="T8" fmla="*/ 56 w 208"/>
                <a:gd name="T9" fmla="*/ 229 h 255"/>
                <a:gd name="T10" fmla="*/ 56 w 208"/>
                <a:gd name="T11" fmla="*/ 229 h 255"/>
                <a:gd name="T12" fmla="*/ 56 w 208"/>
                <a:gd name="T13" fmla="*/ 220 h 255"/>
                <a:gd name="T14" fmla="*/ 64 w 208"/>
                <a:gd name="T15" fmla="*/ 202 h 255"/>
                <a:gd name="T16" fmla="*/ 64 w 208"/>
                <a:gd name="T17" fmla="*/ 194 h 255"/>
                <a:gd name="T18" fmla="*/ 64 w 208"/>
                <a:gd name="T19" fmla="*/ 194 h 255"/>
                <a:gd name="T20" fmla="*/ 72 w 208"/>
                <a:gd name="T21" fmla="*/ 185 h 255"/>
                <a:gd name="T22" fmla="*/ 72 w 208"/>
                <a:gd name="T23" fmla="*/ 167 h 255"/>
                <a:gd name="T24" fmla="*/ 88 w 208"/>
                <a:gd name="T25" fmla="*/ 158 h 255"/>
                <a:gd name="T26" fmla="*/ 88 w 208"/>
                <a:gd name="T27" fmla="*/ 150 h 255"/>
                <a:gd name="T28" fmla="*/ 88 w 208"/>
                <a:gd name="T29" fmla="*/ 150 h 255"/>
                <a:gd name="T30" fmla="*/ 96 w 208"/>
                <a:gd name="T31" fmla="*/ 150 h 255"/>
                <a:gd name="T32" fmla="*/ 96 w 208"/>
                <a:gd name="T33" fmla="*/ 123 h 255"/>
                <a:gd name="T34" fmla="*/ 104 w 208"/>
                <a:gd name="T35" fmla="*/ 115 h 255"/>
                <a:gd name="T36" fmla="*/ 120 w 208"/>
                <a:gd name="T37" fmla="*/ 106 h 255"/>
                <a:gd name="T38" fmla="*/ 128 w 208"/>
                <a:gd name="T39" fmla="*/ 88 h 255"/>
                <a:gd name="T40" fmla="*/ 136 w 208"/>
                <a:gd name="T41" fmla="*/ 79 h 255"/>
                <a:gd name="T42" fmla="*/ 152 w 208"/>
                <a:gd name="T43" fmla="*/ 71 h 255"/>
                <a:gd name="T44" fmla="*/ 160 w 208"/>
                <a:gd name="T45" fmla="*/ 53 h 255"/>
                <a:gd name="T46" fmla="*/ 168 w 208"/>
                <a:gd name="T47" fmla="*/ 44 h 255"/>
                <a:gd name="T48" fmla="*/ 176 w 208"/>
                <a:gd name="T49" fmla="*/ 35 h 255"/>
                <a:gd name="T50" fmla="*/ 192 w 208"/>
                <a:gd name="T51" fmla="*/ 27 h 255"/>
                <a:gd name="T52" fmla="*/ 192 w 208"/>
                <a:gd name="T53" fmla="*/ 9 h 255"/>
                <a:gd name="T54" fmla="*/ 200 w 208"/>
                <a:gd name="T55" fmla="*/ 9 h 255"/>
                <a:gd name="T56" fmla="*/ 200 w 208"/>
                <a:gd name="T57" fmla="*/ 9 h 255"/>
                <a:gd name="T58" fmla="*/ 200 w 208"/>
                <a:gd name="T59" fmla="*/ 0 h 255"/>
                <a:gd name="T60" fmla="*/ 208 w 208"/>
                <a:gd name="T61" fmla="*/ 9 h 255"/>
                <a:gd name="T62" fmla="*/ 200 w 208"/>
                <a:gd name="T63" fmla="*/ 9 h 255"/>
                <a:gd name="T64" fmla="*/ 200 w 208"/>
                <a:gd name="T65" fmla="*/ 9 h 255"/>
                <a:gd name="T66" fmla="*/ 192 w 208"/>
                <a:gd name="T67" fmla="*/ 9 h 255"/>
                <a:gd name="T68" fmla="*/ 192 w 208"/>
                <a:gd name="T69" fmla="*/ 9 h 255"/>
                <a:gd name="T70" fmla="*/ 176 w 208"/>
                <a:gd name="T71" fmla="*/ 9 h 255"/>
                <a:gd name="T72" fmla="*/ 168 w 208"/>
                <a:gd name="T73" fmla="*/ 27 h 255"/>
                <a:gd name="T74" fmla="*/ 160 w 208"/>
                <a:gd name="T75" fmla="*/ 27 h 255"/>
                <a:gd name="T76" fmla="*/ 136 w 208"/>
                <a:gd name="T77" fmla="*/ 27 h 255"/>
                <a:gd name="T78" fmla="*/ 128 w 208"/>
                <a:gd name="T79" fmla="*/ 35 h 255"/>
                <a:gd name="T80" fmla="*/ 120 w 208"/>
                <a:gd name="T81" fmla="*/ 44 h 255"/>
                <a:gd name="T82" fmla="*/ 104 w 208"/>
                <a:gd name="T83" fmla="*/ 44 h 255"/>
                <a:gd name="T84" fmla="*/ 96 w 208"/>
                <a:gd name="T85" fmla="*/ 53 h 255"/>
                <a:gd name="T86" fmla="*/ 88 w 208"/>
                <a:gd name="T87" fmla="*/ 71 h 255"/>
                <a:gd name="T88" fmla="*/ 72 w 208"/>
                <a:gd name="T89" fmla="*/ 71 h 255"/>
                <a:gd name="T90" fmla="*/ 72 w 208"/>
                <a:gd name="T91" fmla="*/ 79 h 255"/>
                <a:gd name="T92" fmla="*/ 64 w 208"/>
                <a:gd name="T93" fmla="*/ 88 h 255"/>
                <a:gd name="T94" fmla="*/ 56 w 208"/>
                <a:gd name="T95" fmla="*/ 106 h 255"/>
                <a:gd name="T96" fmla="*/ 40 w 208"/>
                <a:gd name="T97" fmla="*/ 115 h 255"/>
                <a:gd name="T98" fmla="*/ 40 w 208"/>
                <a:gd name="T99" fmla="*/ 141 h 255"/>
                <a:gd name="T100" fmla="*/ 32 w 208"/>
                <a:gd name="T101" fmla="*/ 150 h 255"/>
                <a:gd name="T102" fmla="*/ 24 w 208"/>
                <a:gd name="T103" fmla="*/ 158 h 255"/>
                <a:gd name="T104" fmla="*/ 24 w 208"/>
                <a:gd name="T105" fmla="*/ 185 h 255"/>
                <a:gd name="T106" fmla="*/ 24 w 208"/>
                <a:gd name="T107" fmla="*/ 194 h 255"/>
                <a:gd name="T108" fmla="*/ 8 w 208"/>
                <a:gd name="T109" fmla="*/ 202 h 255"/>
                <a:gd name="T110" fmla="*/ 8 w 208"/>
                <a:gd name="T111" fmla="*/ 220 h 255"/>
                <a:gd name="T112" fmla="*/ 8 w 208"/>
                <a:gd name="T113" fmla="*/ 229 h 255"/>
                <a:gd name="T114" fmla="*/ 8 w 208"/>
                <a:gd name="T115" fmla="*/ 238 h 255"/>
                <a:gd name="T116" fmla="*/ 8 w 208"/>
                <a:gd name="T117" fmla="*/ 238 h 255"/>
                <a:gd name="T118" fmla="*/ 0 w 208"/>
                <a:gd name="T119" fmla="*/ 238 h 255"/>
                <a:gd name="T120" fmla="*/ 8 w 208"/>
                <a:gd name="T121" fmla="*/ 255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8"/>
                <a:gd name="T184" fmla="*/ 0 h 255"/>
                <a:gd name="T185" fmla="*/ 208 w 208"/>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8" h="255">
                  <a:moveTo>
                    <a:pt x="56" y="255"/>
                  </a:moveTo>
                  <a:lnTo>
                    <a:pt x="56" y="238"/>
                  </a:lnTo>
                  <a:lnTo>
                    <a:pt x="56" y="229"/>
                  </a:lnTo>
                  <a:lnTo>
                    <a:pt x="56" y="220"/>
                  </a:lnTo>
                  <a:lnTo>
                    <a:pt x="64" y="202"/>
                  </a:lnTo>
                  <a:lnTo>
                    <a:pt x="64" y="194"/>
                  </a:lnTo>
                  <a:lnTo>
                    <a:pt x="72" y="185"/>
                  </a:lnTo>
                  <a:lnTo>
                    <a:pt x="72" y="167"/>
                  </a:lnTo>
                  <a:lnTo>
                    <a:pt x="88" y="158"/>
                  </a:lnTo>
                  <a:lnTo>
                    <a:pt x="88" y="150"/>
                  </a:lnTo>
                  <a:lnTo>
                    <a:pt x="96" y="150"/>
                  </a:lnTo>
                  <a:lnTo>
                    <a:pt x="96" y="123"/>
                  </a:lnTo>
                  <a:lnTo>
                    <a:pt x="104" y="115"/>
                  </a:lnTo>
                  <a:lnTo>
                    <a:pt x="120" y="106"/>
                  </a:lnTo>
                  <a:lnTo>
                    <a:pt x="128" y="88"/>
                  </a:lnTo>
                  <a:lnTo>
                    <a:pt x="136" y="79"/>
                  </a:lnTo>
                  <a:lnTo>
                    <a:pt x="152" y="71"/>
                  </a:lnTo>
                  <a:lnTo>
                    <a:pt x="160" y="53"/>
                  </a:lnTo>
                  <a:lnTo>
                    <a:pt x="168" y="44"/>
                  </a:lnTo>
                  <a:lnTo>
                    <a:pt x="176" y="35"/>
                  </a:lnTo>
                  <a:lnTo>
                    <a:pt x="192" y="27"/>
                  </a:lnTo>
                  <a:lnTo>
                    <a:pt x="192" y="9"/>
                  </a:lnTo>
                  <a:lnTo>
                    <a:pt x="200" y="9"/>
                  </a:lnTo>
                  <a:lnTo>
                    <a:pt x="200" y="0"/>
                  </a:lnTo>
                  <a:lnTo>
                    <a:pt x="208" y="9"/>
                  </a:lnTo>
                  <a:lnTo>
                    <a:pt x="200" y="9"/>
                  </a:lnTo>
                  <a:lnTo>
                    <a:pt x="192" y="9"/>
                  </a:lnTo>
                  <a:lnTo>
                    <a:pt x="176" y="9"/>
                  </a:lnTo>
                  <a:lnTo>
                    <a:pt x="168" y="27"/>
                  </a:lnTo>
                  <a:lnTo>
                    <a:pt x="160" y="27"/>
                  </a:lnTo>
                  <a:lnTo>
                    <a:pt x="136" y="27"/>
                  </a:lnTo>
                  <a:lnTo>
                    <a:pt x="128" y="35"/>
                  </a:lnTo>
                  <a:lnTo>
                    <a:pt x="120" y="44"/>
                  </a:lnTo>
                  <a:lnTo>
                    <a:pt x="104" y="44"/>
                  </a:lnTo>
                  <a:lnTo>
                    <a:pt x="96" y="53"/>
                  </a:lnTo>
                  <a:lnTo>
                    <a:pt x="88" y="71"/>
                  </a:lnTo>
                  <a:lnTo>
                    <a:pt x="72" y="71"/>
                  </a:lnTo>
                  <a:lnTo>
                    <a:pt x="72" y="79"/>
                  </a:lnTo>
                  <a:lnTo>
                    <a:pt x="64" y="88"/>
                  </a:lnTo>
                  <a:lnTo>
                    <a:pt x="56" y="106"/>
                  </a:lnTo>
                  <a:lnTo>
                    <a:pt x="40" y="115"/>
                  </a:lnTo>
                  <a:lnTo>
                    <a:pt x="40" y="141"/>
                  </a:lnTo>
                  <a:lnTo>
                    <a:pt x="32" y="150"/>
                  </a:lnTo>
                  <a:lnTo>
                    <a:pt x="24" y="158"/>
                  </a:lnTo>
                  <a:lnTo>
                    <a:pt x="24" y="185"/>
                  </a:lnTo>
                  <a:lnTo>
                    <a:pt x="24" y="194"/>
                  </a:lnTo>
                  <a:lnTo>
                    <a:pt x="8" y="202"/>
                  </a:lnTo>
                  <a:lnTo>
                    <a:pt x="8" y="220"/>
                  </a:lnTo>
                  <a:lnTo>
                    <a:pt x="8" y="229"/>
                  </a:lnTo>
                  <a:lnTo>
                    <a:pt x="8" y="238"/>
                  </a:lnTo>
                  <a:lnTo>
                    <a:pt x="0" y="238"/>
                  </a:lnTo>
                  <a:lnTo>
                    <a:pt x="8" y="25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89" name="Freeform 1460"/>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40 w 280"/>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0"/>
                <a:gd name="T118" fmla="*/ 0 h 360"/>
                <a:gd name="T119" fmla="*/ 280 w 280"/>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lnTo>
                    <a:pt x="40" y="360"/>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90" name="Freeform 1461"/>
            <p:cNvSpPr>
              <a:spLocks/>
            </p:cNvSpPr>
            <p:nvPr/>
          </p:nvSpPr>
          <p:spPr bwMode="auto">
            <a:xfrm>
              <a:off x="1948" y="2857"/>
              <a:ext cx="280" cy="360"/>
            </a:xfrm>
            <a:custGeom>
              <a:avLst/>
              <a:gdLst>
                <a:gd name="T0" fmla="*/ 40 w 280"/>
                <a:gd name="T1" fmla="*/ 343 h 360"/>
                <a:gd name="T2" fmla="*/ 40 w 280"/>
                <a:gd name="T3" fmla="*/ 334 h 360"/>
                <a:gd name="T4" fmla="*/ 40 w 280"/>
                <a:gd name="T5" fmla="*/ 299 h 360"/>
                <a:gd name="T6" fmla="*/ 48 w 280"/>
                <a:gd name="T7" fmla="*/ 263 h 360"/>
                <a:gd name="T8" fmla="*/ 48 w 280"/>
                <a:gd name="T9" fmla="*/ 220 h 360"/>
                <a:gd name="T10" fmla="*/ 72 w 280"/>
                <a:gd name="T11" fmla="*/ 176 h 360"/>
                <a:gd name="T12" fmla="*/ 80 w 280"/>
                <a:gd name="T13" fmla="*/ 140 h 360"/>
                <a:gd name="T14" fmla="*/ 104 w 280"/>
                <a:gd name="T15" fmla="*/ 132 h 360"/>
                <a:gd name="T16" fmla="*/ 128 w 280"/>
                <a:gd name="T17" fmla="*/ 96 h 360"/>
                <a:gd name="T18" fmla="*/ 144 w 280"/>
                <a:gd name="T19" fmla="*/ 70 h 360"/>
                <a:gd name="T20" fmla="*/ 168 w 280"/>
                <a:gd name="T21" fmla="*/ 61 h 360"/>
                <a:gd name="T22" fmla="*/ 200 w 280"/>
                <a:gd name="T23" fmla="*/ 35 h 360"/>
                <a:gd name="T24" fmla="*/ 216 w 280"/>
                <a:gd name="T25" fmla="*/ 26 h 360"/>
                <a:gd name="T26" fmla="*/ 248 w 280"/>
                <a:gd name="T27" fmla="*/ 17 h 360"/>
                <a:gd name="T28" fmla="*/ 272 w 280"/>
                <a:gd name="T29" fmla="*/ 0 h 360"/>
                <a:gd name="T30" fmla="*/ 280 w 280"/>
                <a:gd name="T31" fmla="*/ 0 h 360"/>
                <a:gd name="T32" fmla="*/ 272 w 280"/>
                <a:gd name="T33" fmla="*/ 0 h 360"/>
                <a:gd name="T34" fmla="*/ 248 w 280"/>
                <a:gd name="T35" fmla="*/ 0 h 360"/>
                <a:gd name="T36" fmla="*/ 232 w 280"/>
                <a:gd name="T37" fmla="*/ 0 h 360"/>
                <a:gd name="T38" fmla="*/ 208 w 280"/>
                <a:gd name="T39" fmla="*/ 17 h 360"/>
                <a:gd name="T40" fmla="*/ 176 w 280"/>
                <a:gd name="T41" fmla="*/ 17 h 360"/>
                <a:gd name="T42" fmla="*/ 144 w 280"/>
                <a:gd name="T43" fmla="*/ 26 h 360"/>
                <a:gd name="T44" fmla="*/ 128 w 280"/>
                <a:gd name="T45" fmla="*/ 35 h 360"/>
                <a:gd name="T46" fmla="*/ 104 w 280"/>
                <a:gd name="T47" fmla="*/ 44 h 360"/>
                <a:gd name="T48" fmla="*/ 80 w 280"/>
                <a:gd name="T49" fmla="*/ 70 h 360"/>
                <a:gd name="T50" fmla="*/ 64 w 280"/>
                <a:gd name="T51" fmla="*/ 96 h 360"/>
                <a:gd name="T52" fmla="*/ 48 w 280"/>
                <a:gd name="T53" fmla="*/ 105 h 360"/>
                <a:gd name="T54" fmla="*/ 40 w 280"/>
                <a:gd name="T55" fmla="*/ 132 h 360"/>
                <a:gd name="T56" fmla="*/ 32 w 280"/>
                <a:gd name="T57" fmla="*/ 149 h 360"/>
                <a:gd name="T58" fmla="*/ 16 w 280"/>
                <a:gd name="T59" fmla="*/ 176 h 360"/>
                <a:gd name="T60" fmla="*/ 16 w 280"/>
                <a:gd name="T61" fmla="*/ 193 h 360"/>
                <a:gd name="T62" fmla="*/ 8 w 280"/>
                <a:gd name="T63" fmla="*/ 220 h 360"/>
                <a:gd name="T64" fmla="*/ 0 w 280"/>
                <a:gd name="T65" fmla="*/ 246 h 360"/>
                <a:gd name="T66" fmla="*/ 0 w 280"/>
                <a:gd name="T67" fmla="*/ 272 h 360"/>
                <a:gd name="T68" fmla="*/ 0 w 280"/>
                <a:gd name="T69" fmla="*/ 299 h 360"/>
                <a:gd name="T70" fmla="*/ 0 w 280"/>
                <a:gd name="T71" fmla="*/ 334 h 360"/>
                <a:gd name="T72" fmla="*/ 0 w 280"/>
                <a:gd name="T73" fmla="*/ 343 h 360"/>
                <a:gd name="T74" fmla="*/ 0 w 280"/>
                <a:gd name="T75" fmla="*/ 343 h 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80"/>
                <a:gd name="T115" fmla="*/ 0 h 360"/>
                <a:gd name="T116" fmla="*/ 280 w 280"/>
                <a:gd name="T117" fmla="*/ 360 h 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80" h="360">
                  <a:moveTo>
                    <a:pt x="40" y="360"/>
                  </a:moveTo>
                  <a:lnTo>
                    <a:pt x="40" y="343"/>
                  </a:lnTo>
                  <a:lnTo>
                    <a:pt x="40" y="334"/>
                  </a:lnTo>
                  <a:lnTo>
                    <a:pt x="40" y="325"/>
                  </a:lnTo>
                  <a:lnTo>
                    <a:pt x="40" y="299"/>
                  </a:lnTo>
                  <a:lnTo>
                    <a:pt x="40" y="290"/>
                  </a:lnTo>
                  <a:lnTo>
                    <a:pt x="48" y="263"/>
                  </a:lnTo>
                  <a:lnTo>
                    <a:pt x="48" y="246"/>
                  </a:lnTo>
                  <a:lnTo>
                    <a:pt x="48" y="220"/>
                  </a:lnTo>
                  <a:lnTo>
                    <a:pt x="64" y="193"/>
                  </a:lnTo>
                  <a:lnTo>
                    <a:pt x="72" y="176"/>
                  </a:lnTo>
                  <a:lnTo>
                    <a:pt x="80" y="158"/>
                  </a:lnTo>
                  <a:lnTo>
                    <a:pt x="80" y="140"/>
                  </a:lnTo>
                  <a:lnTo>
                    <a:pt x="96" y="132"/>
                  </a:lnTo>
                  <a:lnTo>
                    <a:pt x="104" y="132"/>
                  </a:lnTo>
                  <a:lnTo>
                    <a:pt x="112" y="105"/>
                  </a:lnTo>
                  <a:lnTo>
                    <a:pt x="128" y="96"/>
                  </a:lnTo>
                  <a:lnTo>
                    <a:pt x="136" y="79"/>
                  </a:lnTo>
                  <a:lnTo>
                    <a:pt x="144" y="70"/>
                  </a:lnTo>
                  <a:lnTo>
                    <a:pt x="160" y="61"/>
                  </a:lnTo>
                  <a:lnTo>
                    <a:pt x="168" y="61"/>
                  </a:lnTo>
                  <a:lnTo>
                    <a:pt x="184" y="44"/>
                  </a:lnTo>
                  <a:lnTo>
                    <a:pt x="200" y="35"/>
                  </a:lnTo>
                  <a:lnTo>
                    <a:pt x="208" y="35"/>
                  </a:lnTo>
                  <a:lnTo>
                    <a:pt x="216" y="26"/>
                  </a:lnTo>
                  <a:lnTo>
                    <a:pt x="240" y="26"/>
                  </a:lnTo>
                  <a:lnTo>
                    <a:pt x="248" y="17"/>
                  </a:lnTo>
                  <a:lnTo>
                    <a:pt x="264" y="0"/>
                  </a:lnTo>
                  <a:lnTo>
                    <a:pt x="272" y="0"/>
                  </a:lnTo>
                  <a:lnTo>
                    <a:pt x="280" y="0"/>
                  </a:lnTo>
                  <a:lnTo>
                    <a:pt x="272" y="0"/>
                  </a:lnTo>
                  <a:lnTo>
                    <a:pt x="264" y="0"/>
                  </a:lnTo>
                  <a:lnTo>
                    <a:pt x="248" y="0"/>
                  </a:lnTo>
                  <a:lnTo>
                    <a:pt x="240" y="0"/>
                  </a:lnTo>
                  <a:lnTo>
                    <a:pt x="232" y="0"/>
                  </a:lnTo>
                  <a:lnTo>
                    <a:pt x="216" y="0"/>
                  </a:lnTo>
                  <a:lnTo>
                    <a:pt x="208" y="17"/>
                  </a:lnTo>
                  <a:lnTo>
                    <a:pt x="184" y="17"/>
                  </a:lnTo>
                  <a:lnTo>
                    <a:pt x="176" y="17"/>
                  </a:lnTo>
                  <a:lnTo>
                    <a:pt x="160" y="26"/>
                  </a:lnTo>
                  <a:lnTo>
                    <a:pt x="144" y="26"/>
                  </a:lnTo>
                  <a:lnTo>
                    <a:pt x="136" y="35"/>
                  </a:lnTo>
                  <a:lnTo>
                    <a:pt x="128" y="35"/>
                  </a:lnTo>
                  <a:lnTo>
                    <a:pt x="128" y="44"/>
                  </a:lnTo>
                  <a:lnTo>
                    <a:pt x="104" y="44"/>
                  </a:lnTo>
                  <a:lnTo>
                    <a:pt x="96" y="61"/>
                  </a:lnTo>
                  <a:lnTo>
                    <a:pt x="80" y="70"/>
                  </a:lnTo>
                  <a:lnTo>
                    <a:pt x="72" y="79"/>
                  </a:lnTo>
                  <a:lnTo>
                    <a:pt x="64" y="96"/>
                  </a:lnTo>
                  <a:lnTo>
                    <a:pt x="48" y="105"/>
                  </a:lnTo>
                  <a:lnTo>
                    <a:pt x="40" y="114"/>
                  </a:lnTo>
                  <a:lnTo>
                    <a:pt x="40" y="132"/>
                  </a:lnTo>
                  <a:lnTo>
                    <a:pt x="32" y="140"/>
                  </a:lnTo>
                  <a:lnTo>
                    <a:pt x="32" y="149"/>
                  </a:lnTo>
                  <a:lnTo>
                    <a:pt x="16" y="158"/>
                  </a:lnTo>
                  <a:lnTo>
                    <a:pt x="16" y="176"/>
                  </a:lnTo>
                  <a:lnTo>
                    <a:pt x="16" y="184"/>
                  </a:lnTo>
                  <a:lnTo>
                    <a:pt x="16" y="193"/>
                  </a:lnTo>
                  <a:lnTo>
                    <a:pt x="8" y="211"/>
                  </a:lnTo>
                  <a:lnTo>
                    <a:pt x="8" y="220"/>
                  </a:lnTo>
                  <a:lnTo>
                    <a:pt x="8" y="228"/>
                  </a:lnTo>
                  <a:lnTo>
                    <a:pt x="0" y="246"/>
                  </a:lnTo>
                  <a:lnTo>
                    <a:pt x="0" y="263"/>
                  </a:lnTo>
                  <a:lnTo>
                    <a:pt x="0" y="272"/>
                  </a:lnTo>
                  <a:lnTo>
                    <a:pt x="0" y="290"/>
                  </a:lnTo>
                  <a:lnTo>
                    <a:pt x="0" y="299"/>
                  </a:lnTo>
                  <a:lnTo>
                    <a:pt x="0" y="325"/>
                  </a:lnTo>
                  <a:lnTo>
                    <a:pt x="0" y="334"/>
                  </a:lnTo>
                  <a:lnTo>
                    <a:pt x="0" y="343"/>
                  </a:lnTo>
                  <a:lnTo>
                    <a:pt x="8" y="360"/>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91" name="Freeform 1462"/>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40 w 160"/>
                <a:gd name="T123" fmla="*/ 395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395"/>
                <a:gd name="T188" fmla="*/ 160 w 160"/>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lnTo>
                    <a:pt x="40" y="39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92" name="Freeform 1463"/>
            <p:cNvSpPr>
              <a:spLocks/>
            </p:cNvSpPr>
            <p:nvPr/>
          </p:nvSpPr>
          <p:spPr bwMode="auto">
            <a:xfrm>
              <a:off x="1948" y="2822"/>
              <a:ext cx="160" cy="395"/>
            </a:xfrm>
            <a:custGeom>
              <a:avLst/>
              <a:gdLst>
                <a:gd name="T0" fmla="*/ 40 w 160"/>
                <a:gd name="T1" fmla="*/ 395 h 395"/>
                <a:gd name="T2" fmla="*/ 40 w 160"/>
                <a:gd name="T3" fmla="*/ 378 h 395"/>
                <a:gd name="T4" fmla="*/ 40 w 160"/>
                <a:gd name="T5" fmla="*/ 378 h 395"/>
                <a:gd name="T6" fmla="*/ 40 w 160"/>
                <a:gd name="T7" fmla="*/ 369 h 395"/>
                <a:gd name="T8" fmla="*/ 40 w 160"/>
                <a:gd name="T9" fmla="*/ 360 h 395"/>
                <a:gd name="T10" fmla="*/ 40 w 160"/>
                <a:gd name="T11" fmla="*/ 342 h 395"/>
                <a:gd name="T12" fmla="*/ 40 w 160"/>
                <a:gd name="T13" fmla="*/ 334 h 395"/>
                <a:gd name="T14" fmla="*/ 40 w 160"/>
                <a:gd name="T15" fmla="*/ 307 h 395"/>
                <a:gd name="T16" fmla="*/ 40 w 160"/>
                <a:gd name="T17" fmla="*/ 298 h 395"/>
                <a:gd name="T18" fmla="*/ 48 w 160"/>
                <a:gd name="T19" fmla="*/ 281 h 395"/>
                <a:gd name="T20" fmla="*/ 48 w 160"/>
                <a:gd name="T21" fmla="*/ 263 h 395"/>
                <a:gd name="T22" fmla="*/ 48 w 160"/>
                <a:gd name="T23" fmla="*/ 246 h 395"/>
                <a:gd name="T24" fmla="*/ 64 w 160"/>
                <a:gd name="T25" fmla="*/ 219 h 395"/>
                <a:gd name="T26" fmla="*/ 64 w 160"/>
                <a:gd name="T27" fmla="*/ 211 h 395"/>
                <a:gd name="T28" fmla="*/ 64 w 160"/>
                <a:gd name="T29" fmla="*/ 193 h 395"/>
                <a:gd name="T30" fmla="*/ 72 w 160"/>
                <a:gd name="T31" fmla="*/ 193 h 395"/>
                <a:gd name="T32" fmla="*/ 72 w 160"/>
                <a:gd name="T33" fmla="*/ 175 h 395"/>
                <a:gd name="T34" fmla="*/ 80 w 160"/>
                <a:gd name="T35" fmla="*/ 149 h 395"/>
                <a:gd name="T36" fmla="*/ 80 w 160"/>
                <a:gd name="T37" fmla="*/ 140 h 395"/>
                <a:gd name="T38" fmla="*/ 96 w 160"/>
                <a:gd name="T39" fmla="*/ 114 h 395"/>
                <a:gd name="T40" fmla="*/ 104 w 160"/>
                <a:gd name="T41" fmla="*/ 105 h 395"/>
                <a:gd name="T42" fmla="*/ 104 w 160"/>
                <a:gd name="T43" fmla="*/ 79 h 395"/>
                <a:gd name="T44" fmla="*/ 112 w 160"/>
                <a:gd name="T45" fmla="*/ 70 h 395"/>
                <a:gd name="T46" fmla="*/ 128 w 160"/>
                <a:gd name="T47" fmla="*/ 61 h 395"/>
                <a:gd name="T48" fmla="*/ 136 w 160"/>
                <a:gd name="T49" fmla="*/ 52 h 395"/>
                <a:gd name="T50" fmla="*/ 136 w 160"/>
                <a:gd name="T51" fmla="*/ 35 h 395"/>
                <a:gd name="T52" fmla="*/ 144 w 160"/>
                <a:gd name="T53" fmla="*/ 26 h 395"/>
                <a:gd name="T54" fmla="*/ 144 w 160"/>
                <a:gd name="T55" fmla="*/ 17 h 395"/>
                <a:gd name="T56" fmla="*/ 144 w 160"/>
                <a:gd name="T57" fmla="*/ 17 h 395"/>
                <a:gd name="T58" fmla="*/ 144 w 160"/>
                <a:gd name="T59" fmla="*/ 0 h 395"/>
                <a:gd name="T60" fmla="*/ 160 w 160"/>
                <a:gd name="T61" fmla="*/ 17 h 395"/>
                <a:gd name="T62" fmla="*/ 144 w 160"/>
                <a:gd name="T63" fmla="*/ 17 h 395"/>
                <a:gd name="T64" fmla="*/ 144 w 160"/>
                <a:gd name="T65" fmla="*/ 17 h 395"/>
                <a:gd name="T66" fmla="*/ 144 w 160"/>
                <a:gd name="T67" fmla="*/ 17 h 395"/>
                <a:gd name="T68" fmla="*/ 136 w 160"/>
                <a:gd name="T69" fmla="*/ 17 h 395"/>
                <a:gd name="T70" fmla="*/ 128 w 160"/>
                <a:gd name="T71" fmla="*/ 26 h 395"/>
                <a:gd name="T72" fmla="*/ 128 w 160"/>
                <a:gd name="T73" fmla="*/ 26 h 395"/>
                <a:gd name="T74" fmla="*/ 112 w 160"/>
                <a:gd name="T75" fmla="*/ 35 h 395"/>
                <a:gd name="T76" fmla="*/ 104 w 160"/>
                <a:gd name="T77" fmla="*/ 52 h 395"/>
                <a:gd name="T78" fmla="*/ 96 w 160"/>
                <a:gd name="T79" fmla="*/ 61 h 395"/>
                <a:gd name="T80" fmla="*/ 80 w 160"/>
                <a:gd name="T81" fmla="*/ 61 h 395"/>
                <a:gd name="T82" fmla="*/ 72 w 160"/>
                <a:gd name="T83" fmla="*/ 70 h 395"/>
                <a:gd name="T84" fmla="*/ 64 w 160"/>
                <a:gd name="T85" fmla="*/ 79 h 395"/>
                <a:gd name="T86" fmla="*/ 48 w 160"/>
                <a:gd name="T87" fmla="*/ 96 h 395"/>
                <a:gd name="T88" fmla="*/ 48 w 160"/>
                <a:gd name="T89" fmla="*/ 105 h 395"/>
                <a:gd name="T90" fmla="*/ 48 w 160"/>
                <a:gd name="T91" fmla="*/ 114 h 395"/>
                <a:gd name="T92" fmla="*/ 40 w 160"/>
                <a:gd name="T93" fmla="*/ 131 h 395"/>
                <a:gd name="T94" fmla="*/ 32 w 160"/>
                <a:gd name="T95" fmla="*/ 149 h 395"/>
                <a:gd name="T96" fmla="*/ 16 w 160"/>
                <a:gd name="T97" fmla="*/ 175 h 395"/>
                <a:gd name="T98" fmla="*/ 16 w 160"/>
                <a:gd name="T99" fmla="*/ 211 h 395"/>
                <a:gd name="T100" fmla="*/ 8 w 160"/>
                <a:gd name="T101" fmla="*/ 228 h 395"/>
                <a:gd name="T102" fmla="*/ 8 w 160"/>
                <a:gd name="T103" fmla="*/ 255 h 395"/>
                <a:gd name="T104" fmla="*/ 8 w 160"/>
                <a:gd name="T105" fmla="*/ 281 h 395"/>
                <a:gd name="T106" fmla="*/ 8 w 160"/>
                <a:gd name="T107" fmla="*/ 298 h 395"/>
                <a:gd name="T108" fmla="*/ 0 w 160"/>
                <a:gd name="T109" fmla="*/ 325 h 395"/>
                <a:gd name="T110" fmla="*/ 0 w 160"/>
                <a:gd name="T111" fmla="*/ 342 h 395"/>
                <a:gd name="T112" fmla="*/ 0 w 160"/>
                <a:gd name="T113" fmla="*/ 360 h 395"/>
                <a:gd name="T114" fmla="*/ 0 w 160"/>
                <a:gd name="T115" fmla="*/ 369 h 395"/>
                <a:gd name="T116" fmla="*/ 0 w 160"/>
                <a:gd name="T117" fmla="*/ 378 h 395"/>
                <a:gd name="T118" fmla="*/ 0 w 160"/>
                <a:gd name="T119" fmla="*/ 378 h 395"/>
                <a:gd name="T120" fmla="*/ 8 w 160"/>
                <a:gd name="T121" fmla="*/ 395 h 3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95"/>
                <a:gd name="T185" fmla="*/ 160 w 160"/>
                <a:gd name="T186" fmla="*/ 395 h 3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95">
                  <a:moveTo>
                    <a:pt x="40" y="395"/>
                  </a:moveTo>
                  <a:lnTo>
                    <a:pt x="40" y="378"/>
                  </a:lnTo>
                  <a:lnTo>
                    <a:pt x="40" y="369"/>
                  </a:lnTo>
                  <a:lnTo>
                    <a:pt x="40" y="360"/>
                  </a:lnTo>
                  <a:lnTo>
                    <a:pt x="40" y="342"/>
                  </a:lnTo>
                  <a:lnTo>
                    <a:pt x="40" y="334"/>
                  </a:lnTo>
                  <a:lnTo>
                    <a:pt x="40" y="307"/>
                  </a:lnTo>
                  <a:lnTo>
                    <a:pt x="40" y="298"/>
                  </a:lnTo>
                  <a:lnTo>
                    <a:pt x="48" y="281"/>
                  </a:lnTo>
                  <a:lnTo>
                    <a:pt x="48" y="263"/>
                  </a:lnTo>
                  <a:lnTo>
                    <a:pt x="48" y="246"/>
                  </a:lnTo>
                  <a:lnTo>
                    <a:pt x="64" y="219"/>
                  </a:lnTo>
                  <a:lnTo>
                    <a:pt x="64" y="211"/>
                  </a:lnTo>
                  <a:lnTo>
                    <a:pt x="64" y="193"/>
                  </a:lnTo>
                  <a:lnTo>
                    <a:pt x="72" y="193"/>
                  </a:lnTo>
                  <a:lnTo>
                    <a:pt x="72" y="175"/>
                  </a:lnTo>
                  <a:lnTo>
                    <a:pt x="80" y="149"/>
                  </a:lnTo>
                  <a:lnTo>
                    <a:pt x="80" y="140"/>
                  </a:lnTo>
                  <a:lnTo>
                    <a:pt x="96" y="114"/>
                  </a:lnTo>
                  <a:lnTo>
                    <a:pt x="104" y="105"/>
                  </a:lnTo>
                  <a:lnTo>
                    <a:pt x="104" y="79"/>
                  </a:lnTo>
                  <a:lnTo>
                    <a:pt x="112" y="70"/>
                  </a:lnTo>
                  <a:lnTo>
                    <a:pt x="128" y="61"/>
                  </a:lnTo>
                  <a:lnTo>
                    <a:pt x="136" y="52"/>
                  </a:lnTo>
                  <a:lnTo>
                    <a:pt x="136" y="35"/>
                  </a:lnTo>
                  <a:lnTo>
                    <a:pt x="144" y="26"/>
                  </a:lnTo>
                  <a:lnTo>
                    <a:pt x="144" y="17"/>
                  </a:lnTo>
                  <a:lnTo>
                    <a:pt x="144" y="0"/>
                  </a:lnTo>
                  <a:lnTo>
                    <a:pt x="160" y="17"/>
                  </a:lnTo>
                  <a:lnTo>
                    <a:pt x="144" y="17"/>
                  </a:lnTo>
                  <a:lnTo>
                    <a:pt x="136" y="17"/>
                  </a:lnTo>
                  <a:lnTo>
                    <a:pt x="128" y="26"/>
                  </a:lnTo>
                  <a:lnTo>
                    <a:pt x="112" y="35"/>
                  </a:lnTo>
                  <a:lnTo>
                    <a:pt x="104" y="52"/>
                  </a:lnTo>
                  <a:lnTo>
                    <a:pt x="96" y="61"/>
                  </a:lnTo>
                  <a:lnTo>
                    <a:pt x="80" y="61"/>
                  </a:lnTo>
                  <a:lnTo>
                    <a:pt x="72" y="70"/>
                  </a:lnTo>
                  <a:lnTo>
                    <a:pt x="64" y="79"/>
                  </a:lnTo>
                  <a:lnTo>
                    <a:pt x="48" y="96"/>
                  </a:lnTo>
                  <a:lnTo>
                    <a:pt x="48" y="105"/>
                  </a:lnTo>
                  <a:lnTo>
                    <a:pt x="48" y="114"/>
                  </a:lnTo>
                  <a:lnTo>
                    <a:pt x="40" y="131"/>
                  </a:lnTo>
                  <a:lnTo>
                    <a:pt x="32" y="149"/>
                  </a:lnTo>
                  <a:lnTo>
                    <a:pt x="16" y="175"/>
                  </a:lnTo>
                  <a:lnTo>
                    <a:pt x="16" y="211"/>
                  </a:lnTo>
                  <a:lnTo>
                    <a:pt x="8" y="228"/>
                  </a:lnTo>
                  <a:lnTo>
                    <a:pt x="8" y="255"/>
                  </a:lnTo>
                  <a:lnTo>
                    <a:pt x="8" y="281"/>
                  </a:lnTo>
                  <a:lnTo>
                    <a:pt x="8" y="298"/>
                  </a:lnTo>
                  <a:lnTo>
                    <a:pt x="0" y="325"/>
                  </a:lnTo>
                  <a:lnTo>
                    <a:pt x="0" y="342"/>
                  </a:lnTo>
                  <a:lnTo>
                    <a:pt x="0" y="360"/>
                  </a:lnTo>
                  <a:lnTo>
                    <a:pt x="0" y="369"/>
                  </a:lnTo>
                  <a:lnTo>
                    <a:pt x="0" y="378"/>
                  </a:lnTo>
                  <a:lnTo>
                    <a:pt x="8" y="39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93" name="Freeform 1464"/>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208 w 208"/>
                <a:gd name="T91" fmla="*/ 457 h 4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8"/>
                <a:gd name="T139" fmla="*/ 0 h 457"/>
                <a:gd name="T140" fmla="*/ 208 w 208"/>
                <a:gd name="T141" fmla="*/ 457 h 4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lnTo>
                    <a:pt x="208" y="457"/>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94" name="Freeform 1465"/>
            <p:cNvSpPr>
              <a:spLocks/>
            </p:cNvSpPr>
            <p:nvPr/>
          </p:nvSpPr>
          <p:spPr bwMode="auto">
            <a:xfrm>
              <a:off x="1788" y="2760"/>
              <a:ext cx="208" cy="457"/>
            </a:xfrm>
            <a:custGeom>
              <a:avLst/>
              <a:gdLst>
                <a:gd name="T0" fmla="*/ 200 w 208"/>
                <a:gd name="T1" fmla="*/ 440 h 457"/>
                <a:gd name="T2" fmla="*/ 200 w 208"/>
                <a:gd name="T3" fmla="*/ 431 h 457"/>
                <a:gd name="T4" fmla="*/ 200 w 208"/>
                <a:gd name="T5" fmla="*/ 404 h 457"/>
                <a:gd name="T6" fmla="*/ 200 w 208"/>
                <a:gd name="T7" fmla="*/ 387 h 457"/>
                <a:gd name="T8" fmla="*/ 200 w 208"/>
                <a:gd name="T9" fmla="*/ 352 h 457"/>
                <a:gd name="T10" fmla="*/ 200 w 208"/>
                <a:gd name="T11" fmla="*/ 317 h 457"/>
                <a:gd name="T12" fmla="*/ 192 w 208"/>
                <a:gd name="T13" fmla="*/ 281 h 457"/>
                <a:gd name="T14" fmla="*/ 192 w 208"/>
                <a:gd name="T15" fmla="*/ 273 h 457"/>
                <a:gd name="T16" fmla="*/ 176 w 208"/>
                <a:gd name="T17" fmla="*/ 237 h 457"/>
                <a:gd name="T18" fmla="*/ 168 w 208"/>
                <a:gd name="T19" fmla="*/ 229 h 457"/>
                <a:gd name="T20" fmla="*/ 168 w 208"/>
                <a:gd name="T21" fmla="*/ 202 h 457"/>
                <a:gd name="T22" fmla="*/ 160 w 208"/>
                <a:gd name="T23" fmla="*/ 176 h 457"/>
                <a:gd name="T24" fmla="*/ 144 w 208"/>
                <a:gd name="T25" fmla="*/ 158 h 457"/>
                <a:gd name="T26" fmla="*/ 136 w 208"/>
                <a:gd name="T27" fmla="*/ 141 h 457"/>
                <a:gd name="T28" fmla="*/ 128 w 208"/>
                <a:gd name="T29" fmla="*/ 123 h 457"/>
                <a:gd name="T30" fmla="*/ 120 w 208"/>
                <a:gd name="T31" fmla="*/ 97 h 457"/>
                <a:gd name="T32" fmla="*/ 96 w 208"/>
                <a:gd name="T33" fmla="*/ 79 h 457"/>
                <a:gd name="T34" fmla="*/ 72 w 208"/>
                <a:gd name="T35" fmla="*/ 53 h 457"/>
                <a:gd name="T36" fmla="*/ 56 w 208"/>
                <a:gd name="T37" fmla="*/ 44 h 457"/>
                <a:gd name="T38" fmla="*/ 32 w 208"/>
                <a:gd name="T39" fmla="*/ 18 h 457"/>
                <a:gd name="T40" fmla="*/ 24 w 208"/>
                <a:gd name="T41" fmla="*/ 9 h 457"/>
                <a:gd name="T42" fmla="*/ 8 w 208"/>
                <a:gd name="T43" fmla="*/ 9 h 457"/>
                <a:gd name="T44" fmla="*/ 8 w 208"/>
                <a:gd name="T45" fmla="*/ 9 h 457"/>
                <a:gd name="T46" fmla="*/ 8 w 208"/>
                <a:gd name="T47" fmla="*/ 9 h 457"/>
                <a:gd name="T48" fmla="*/ 24 w 208"/>
                <a:gd name="T49" fmla="*/ 18 h 457"/>
                <a:gd name="T50" fmla="*/ 32 w 208"/>
                <a:gd name="T51" fmla="*/ 44 h 457"/>
                <a:gd name="T52" fmla="*/ 56 w 208"/>
                <a:gd name="T53" fmla="*/ 62 h 457"/>
                <a:gd name="T54" fmla="*/ 64 w 208"/>
                <a:gd name="T55" fmla="*/ 88 h 457"/>
                <a:gd name="T56" fmla="*/ 88 w 208"/>
                <a:gd name="T57" fmla="*/ 123 h 457"/>
                <a:gd name="T58" fmla="*/ 96 w 208"/>
                <a:gd name="T59" fmla="*/ 141 h 457"/>
                <a:gd name="T60" fmla="*/ 104 w 208"/>
                <a:gd name="T61" fmla="*/ 158 h 457"/>
                <a:gd name="T62" fmla="*/ 120 w 208"/>
                <a:gd name="T63" fmla="*/ 176 h 457"/>
                <a:gd name="T64" fmla="*/ 128 w 208"/>
                <a:gd name="T65" fmla="*/ 202 h 457"/>
                <a:gd name="T66" fmla="*/ 128 w 208"/>
                <a:gd name="T67" fmla="*/ 211 h 457"/>
                <a:gd name="T68" fmla="*/ 136 w 208"/>
                <a:gd name="T69" fmla="*/ 237 h 457"/>
                <a:gd name="T70" fmla="*/ 144 w 208"/>
                <a:gd name="T71" fmla="*/ 255 h 457"/>
                <a:gd name="T72" fmla="*/ 144 w 208"/>
                <a:gd name="T73" fmla="*/ 281 h 457"/>
                <a:gd name="T74" fmla="*/ 160 w 208"/>
                <a:gd name="T75" fmla="*/ 308 h 457"/>
                <a:gd name="T76" fmla="*/ 160 w 208"/>
                <a:gd name="T77" fmla="*/ 325 h 457"/>
                <a:gd name="T78" fmla="*/ 160 w 208"/>
                <a:gd name="T79" fmla="*/ 352 h 457"/>
                <a:gd name="T80" fmla="*/ 168 w 208"/>
                <a:gd name="T81" fmla="*/ 387 h 457"/>
                <a:gd name="T82" fmla="*/ 168 w 208"/>
                <a:gd name="T83" fmla="*/ 404 h 457"/>
                <a:gd name="T84" fmla="*/ 168 w 208"/>
                <a:gd name="T85" fmla="*/ 431 h 457"/>
                <a:gd name="T86" fmla="*/ 168 w 208"/>
                <a:gd name="T87" fmla="*/ 440 h 457"/>
                <a:gd name="T88" fmla="*/ 168 w 208"/>
                <a:gd name="T89" fmla="*/ 440 h 4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8"/>
                <a:gd name="T136" fmla="*/ 0 h 457"/>
                <a:gd name="T137" fmla="*/ 208 w 208"/>
                <a:gd name="T138" fmla="*/ 457 h 4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8" h="457">
                  <a:moveTo>
                    <a:pt x="208" y="457"/>
                  </a:moveTo>
                  <a:lnTo>
                    <a:pt x="200" y="440"/>
                  </a:lnTo>
                  <a:lnTo>
                    <a:pt x="200" y="431"/>
                  </a:lnTo>
                  <a:lnTo>
                    <a:pt x="200" y="422"/>
                  </a:lnTo>
                  <a:lnTo>
                    <a:pt x="200" y="404"/>
                  </a:lnTo>
                  <a:lnTo>
                    <a:pt x="200" y="396"/>
                  </a:lnTo>
                  <a:lnTo>
                    <a:pt x="200" y="387"/>
                  </a:lnTo>
                  <a:lnTo>
                    <a:pt x="200" y="360"/>
                  </a:lnTo>
                  <a:lnTo>
                    <a:pt x="200" y="352"/>
                  </a:lnTo>
                  <a:lnTo>
                    <a:pt x="200" y="325"/>
                  </a:lnTo>
                  <a:lnTo>
                    <a:pt x="200" y="317"/>
                  </a:lnTo>
                  <a:lnTo>
                    <a:pt x="192" y="290"/>
                  </a:lnTo>
                  <a:lnTo>
                    <a:pt x="192" y="281"/>
                  </a:lnTo>
                  <a:lnTo>
                    <a:pt x="192" y="273"/>
                  </a:lnTo>
                  <a:lnTo>
                    <a:pt x="176" y="246"/>
                  </a:lnTo>
                  <a:lnTo>
                    <a:pt x="176" y="237"/>
                  </a:lnTo>
                  <a:lnTo>
                    <a:pt x="168" y="229"/>
                  </a:lnTo>
                  <a:lnTo>
                    <a:pt x="168" y="211"/>
                  </a:lnTo>
                  <a:lnTo>
                    <a:pt x="168" y="202"/>
                  </a:lnTo>
                  <a:lnTo>
                    <a:pt x="160" y="193"/>
                  </a:lnTo>
                  <a:lnTo>
                    <a:pt x="160" y="176"/>
                  </a:lnTo>
                  <a:lnTo>
                    <a:pt x="144" y="167"/>
                  </a:lnTo>
                  <a:lnTo>
                    <a:pt x="144" y="158"/>
                  </a:lnTo>
                  <a:lnTo>
                    <a:pt x="136" y="158"/>
                  </a:lnTo>
                  <a:lnTo>
                    <a:pt x="136" y="141"/>
                  </a:lnTo>
                  <a:lnTo>
                    <a:pt x="128" y="132"/>
                  </a:lnTo>
                  <a:lnTo>
                    <a:pt x="128" y="123"/>
                  </a:lnTo>
                  <a:lnTo>
                    <a:pt x="120" y="97"/>
                  </a:lnTo>
                  <a:lnTo>
                    <a:pt x="104" y="88"/>
                  </a:lnTo>
                  <a:lnTo>
                    <a:pt x="96" y="79"/>
                  </a:lnTo>
                  <a:lnTo>
                    <a:pt x="88" y="62"/>
                  </a:lnTo>
                  <a:lnTo>
                    <a:pt x="72" y="53"/>
                  </a:lnTo>
                  <a:lnTo>
                    <a:pt x="64" y="44"/>
                  </a:lnTo>
                  <a:lnTo>
                    <a:pt x="56" y="44"/>
                  </a:lnTo>
                  <a:lnTo>
                    <a:pt x="40" y="26"/>
                  </a:lnTo>
                  <a:lnTo>
                    <a:pt x="32" y="18"/>
                  </a:lnTo>
                  <a:lnTo>
                    <a:pt x="24" y="18"/>
                  </a:lnTo>
                  <a:lnTo>
                    <a:pt x="24" y="9"/>
                  </a:lnTo>
                  <a:lnTo>
                    <a:pt x="8" y="9"/>
                  </a:lnTo>
                  <a:lnTo>
                    <a:pt x="0" y="0"/>
                  </a:lnTo>
                  <a:lnTo>
                    <a:pt x="8" y="9"/>
                  </a:lnTo>
                  <a:lnTo>
                    <a:pt x="24" y="18"/>
                  </a:lnTo>
                  <a:lnTo>
                    <a:pt x="24" y="26"/>
                  </a:lnTo>
                  <a:lnTo>
                    <a:pt x="32" y="44"/>
                  </a:lnTo>
                  <a:lnTo>
                    <a:pt x="40" y="53"/>
                  </a:lnTo>
                  <a:lnTo>
                    <a:pt x="56" y="62"/>
                  </a:lnTo>
                  <a:lnTo>
                    <a:pt x="56" y="79"/>
                  </a:lnTo>
                  <a:lnTo>
                    <a:pt x="64" y="88"/>
                  </a:lnTo>
                  <a:lnTo>
                    <a:pt x="72" y="97"/>
                  </a:lnTo>
                  <a:lnTo>
                    <a:pt x="88" y="123"/>
                  </a:lnTo>
                  <a:lnTo>
                    <a:pt x="96" y="132"/>
                  </a:lnTo>
                  <a:lnTo>
                    <a:pt x="96" y="141"/>
                  </a:lnTo>
                  <a:lnTo>
                    <a:pt x="104" y="158"/>
                  </a:lnTo>
                  <a:lnTo>
                    <a:pt x="104" y="167"/>
                  </a:lnTo>
                  <a:lnTo>
                    <a:pt x="120" y="176"/>
                  </a:lnTo>
                  <a:lnTo>
                    <a:pt x="120" y="193"/>
                  </a:lnTo>
                  <a:lnTo>
                    <a:pt x="128" y="202"/>
                  </a:lnTo>
                  <a:lnTo>
                    <a:pt x="128" y="211"/>
                  </a:lnTo>
                  <a:lnTo>
                    <a:pt x="136" y="229"/>
                  </a:lnTo>
                  <a:lnTo>
                    <a:pt x="136" y="237"/>
                  </a:lnTo>
                  <a:lnTo>
                    <a:pt x="136" y="246"/>
                  </a:lnTo>
                  <a:lnTo>
                    <a:pt x="144" y="255"/>
                  </a:lnTo>
                  <a:lnTo>
                    <a:pt x="144" y="273"/>
                  </a:lnTo>
                  <a:lnTo>
                    <a:pt x="144" y="281"/>
                  </a:lnTo>
                  <a:lnTo>
                    <a:pt x="144" y="290"/>
                  </a:lnTo>
                  <a:lnTo>
                    <a:pt x="160" y="308"/>
                  </a:lnTo>
                  <a:lnTo>
                    <a:pt x="160" y="317"/>
                  </a:lnTo>
                  <a:lnTo>
                    <a:pt x="160" y="325"/>
                  </a:lnTo>
                  <a:lnTo>
                    <a:pt x="160" y="343"/>
                  </a:lnTo>
                  <a:lnTo>
                    <a:pt x="160" y="352"/>
                  </a:lnTo>
                  <a:lnTo>
                    <a:pt x="168" y="360"/>
                  </a:lnTo>
                  <a:lnTo>
                    <a:pt x="168" y="387"/>
                  </a:lnTo>
                  <a:lnTo>
                    <a:pt x="168" y="396"/>
                  </a:lnTo>
                  <a:lnTo>
                    <a:pt x="168" y="404"/>
                  </a:lnTo>
                  <a:lnTo>
                    <a:pt x="168" y="422"/>
                  </a:lnTo>
                  <a:lnTo>
                    <a:pt x="168" y="431"/>
                  </a:lnTo>
                  <a:lnTo>
                    <a:pt x="168" y="440"/>
                  </a:lnTo>
                  <a:lnTo>
                    <a:pt x="176" y="457"/>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95" name="Freeform 1466"/>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232 w 232"/>
                <a:gd name="T123" fmla="*/ 325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
                <a:gd name="T187" fmla="*/ 0 h 325"/>
                <a:gd name="T188" fmla="*/ 232 w 232"/>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lnTo>
                    <a:pt x="232" y="325"/>
                  </a:lnTo>
                  <a:close/>
                </a:path>
              </a:pathLst>
            </a:custGeom>
            <a:solidFill>
              <a:srgbClr val="0080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96" name="Freeform 1467"/>
            <p:cNvSpPr>
              <a:spLocks/>
            </p:cNvSpPr>
            <p:nvPr/>
          </p:nvSpPr>
          <p:spPr bwMode="auto">
            <a:xfrm>
              <a:off x="1748" y="2892"/>
              <a:ext cx="232" cy="325"/>
            </a:xfrm>
            <a:custGeom>
              <a:avLst/>
              <a:gdLst>
                <a:gd name="T0" fmla="*/ 232 w 232"/>
                <a:gd name="T1" fmla="*/ 325 h 325"/>
                <a:gd name="T2" fmla="*/ 216 w 232"/>
                <a:gd name="T3" fmla="*/ 308 h 325"/>
                <a:gd name="T4" fmla="*/ 216 w 232"/>
                <a:gd name="T5" fmla="*/ 308 h 325"/>
                <a:gd name="T6" fmla="*/ 216 w 232"/>
                <a:gd name="T7" fmla="*/ 299 h 325"/>
                <a:gd name="T8" fmla="*/ 216 w 232"/>
                <a:gd name="T9" fmla="*/ 290 h 325"/>
                <a:gd name="T10" fmla="*/ 216 w 232"/>
                <a:gd name="T11" fmla="*/ 272 h 325"/>
                <a:gd name="T12" fmla="*/ 216 w 232"/>
                <a:gd name="T13" fmla="*/ 255 h 325"/>
                <a:gd name="T14" fmla="*/ 216 w 232"/>
                <a:gd name="T15" fmla="*/ 237 h 325"/>
                <a:gd name="T16" fmla="*/ 208 w 232"/>
                <a:gd name="T17" fmla="*/ 220 h 325"/>
                <a:gd name="T18" fmla="*/ 208 w 232"/>
                <a:gd name="T19" fmla="*/ 211 h 325"/>
                <a:gd name="T20" fmla="*/ 200 w 232"/>
                <a:gd name="T21" fmla="*/ 185 h 325"/>
                <a:gd name="T22" fmla="*/ 200 w 232"/>
                <a:gd name="T23" fmla="*/ 176 h 325"/>
                <a:gd name="T24" fmla="*/ 184 w 232"/>
                <a:gd name="T25" fmla="*/ 149 h 325"/>
                <a:gd name="T26" fmla="*/ 176 w 232"/>
                <a:gd name="T27" fmla="*/ 141 h 325"/>
                <a:gd name="T28" fmla="*/ 176 w 232"/>
                <a:gd name="T29" fmla="*/ 123 h 325"/>
                <a:gd name="T30" fmla="*/ 176 w 232"/>
                <a:gd name="T31" fmla="*/ 123 h 325"/>
                <a:gd name="T32" fmla="*/ 160 w 232"/>
                <a:gd name="T33" fmla="*/ 105 h 325"/>
                <a:gd name="T34" fmla="*/ 144 w 232"/>
                <a:gd name="T35" fmla="*/ 97 h 325"/>
                <a:gd name="T36" fmla="*/ 136 w 232"/>
                <a:gd name="T37" fmla="*/ 79 h 325"/>
                <a:gd name="T38" fmla="*/ 112 w 232"/>
                <a:gd name="T39" fmla="*/ 70 h 325"/>
                <a:gd name="T40" fmla="*/ 96 w 232"/>
                <a:gd name="T41" fmla="*/ 61 h 325"/>
                <a:gd name="T42" fmla="*/ 80 w 232"/>
                <a:gd name="T43" fmla="*/ 44 h 325"/>
                <a:gd name="T44" fmla="*/ 64 w 232"/>
                <a:gd name="T45" fmla="*/ 35 h 325"/>
                <a:gd name="T46" fmla="*/ 48 w 232"/>
                <a:gd name="T47" fmla="*/ 35 h 325"/>
                <a:gd name="T48" fmla="*/ 32 w 232"/>
                <a:gd name="T49" fmla="*/ 26 h 325"/>
                <a:gd name="T50" fmla="*/ 16 w 232"/>
                <a:gd name="T51" fmla="*/ 9 h 325"/>
                <a:gd name="T52" fmla="*/ 8 w 232"/>
                <a:gd name="T53" fmla="*/ 9 h 325"/>
                <a:gd name="T54" fmla="*/ 0 w 232"/>
                <a:gd name="T55" fmla="*/ 9 h 325"/>
                <a:gd name="T56" fmla="*/ 0 w 232"/>
                <a:gd name="T57" fmla="*/ 9 h 325"/>
                <a:gd name="T58" fmla="*/ 0 w 232"/>
                <a:gd name="T59" fmla="*/ 0 h 325"/>
                <a:gd name="T60" fmla="*/ 0 w 232"/>
                <a:gd name="T61" fmla="*/ 9 h 325"/>
                <a:gd name="T62" fmla="*/ 0 w 232"/>
                <a:gd name="T63" fmla="*/ 9 h 325"/>
                <a:gd name="T64" fmla="*/ 0 w 232"/>
                <a:gd name="T65" fmla="*/ 9 h 325"/>
                <a:gd name="T66" fmla="*/ 8 w 232"/>
                <a:gd name="T67" fmla="*/ 9 h 325"/>
                <a:gd name="T68" fmla="*/ 16 w 232"/>
                <a:gd name="T69" fmla="*/ 26 h 325"/>
                <a:gd name="T70" fmla="*/ 32 w 232"/>
                <a:gd name="T71" fmla="*/ 26 h 325"/>
                <a:gd name="T72" fmla="*/ 40 w 232"/>
                <a:gd name="T73" fmla="*/ 35 h 325"/>
                <a:gd name="T74" fmla="*/ 48 w 232"/>
                <a:gd name="T75" fmla="*/ 44 h 325"/>
                <a:gd name="T76" fmla="*/ 64 w 232"/>
                <a:gd name="T77" fmla="*/ 44 h 325"/>
                <a:gd name="T78" fmla="*/ 80 w 232"/>
                <a:gd name="T79" fmla="*/ 61 h 325"/>
                <a:gd name="T80" fmla="*/ 96 w 232"/>
                <a:gd name="T81" fmla="*/ 70 h 325"/>
                <a:gd name="T82" fmla="*/ 104 w 232"/>
                <a:gd name="T83" fmla="*/ 79 h 325"/>
                <a:gd name="T84" fmla="*/ 112 w 232"/>
                <a:gd name="T85" fmla="*/ 97 h 325"/>
                <a:gd name="T86" fmla="*/ 128 w 232"/>
                <a:gd name="T87" fmla="*/ 105 h 325"/>
                <a:gd name="T88" fmla="*/ 136 w 232"/>
                <a:gd name="T89" fmla="*/ 114 h 325"/>
                <a:gd name="T90" fmla="*/ 144 w 232"/>
                <a:gd name="T91" fmla="*/ 123 h 325"/>
                <a:gd name="T92" fmla="*/ 144 w 232"/>
                <a:gd name="T93" fmla="*/ 141 h 325"/>
                <a:gd name="T94" fmla="*/ 160 w 232"/>
                <a:gd name="T95" fmla="*/ 149 h 325"/>
                <a:gd name="T96" fmla="*/ 168 w 232"/>
                <a:gd name="T97" fmla="*/ 176 h 325"/>
                <a:gd name="T98" fmla="*/ 168 w 232"/>
                <a:gd name="T99" fmla="*/ 185 h 325"/>
                <a:gd name="T100" fmla="*/ 176 w 232"/>
                <a:gd name="T101" fmla="*/ 211 h 325"/>
                <a:gd name="T102" fmla="*/ 184 w 232"/>
                <a:gd name="T103" fmla="*/ 228 h 325"/>
                <a:gd name="T104" fmla="*/ 184 w 232"/>
                <a:gd name="T105" fmla="*/ 237 h 325"/>
                <a:gd name="T106" fmla="*/ 184 w 232"/>
                <a:gd name="T107" fmla="*/ 264 h 325"/>
                <a:gd name="T108" fmla="*/ 200 w 232"/>
                <a:gd name="T109" fmla="*/ 272 h 325"/>
                <a:gd name="T110" fmla="*/ 200 w 232"/>
                <a:gd name="T111" fmla="*/ 290 h 325"/>
                <a:gd name="T112" fmla="*/ 200 w 232"/>
                <a:gd name="T113" fmla="*/ 299 h 325"/>
                <a:gd name="T114" fmla="*/ 200 w 232"/>
                <a:gd name="T115" fmla="*/ 308 h 325"/>
                <a:gd name="T116" fmla="*/ 200 w 232"/>
                <a:gd name="T117" fmla="*/ 308 h 325"/>
                <a:gd name="T118" fmla="*/ 200 w 232"/>
                <a:gd name="T119" fmla="*/ 308 h 325"/>
                <a:gd name="T120" fmla="*/ 208 w 232"/>
                <a:gd name="T121" fmla="*/ 325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
                <a:gd name="T184" fmla="*/ 0 h 325"/>
                <a:gd name="T185" fmla="*/ 232 w 232"/>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 h="325">
                  <a:moveTo>
                    <a:pt x="232" y="325"/>
                  </a:moveTo>
                  <a:lnTo>
                    <a:pt x="216" y="308"/>
                  </a:lnTo>
                  <a:lnTo>
                    <a:pt x="216" y="299"/>
                  </a:lnTo>
                  <a:lnTo>
                    <a:pt x="216" y="290"/>
                  </a:lnTo>
                  <a:lnTo>
                    <a:pt x="216" y="272"/>
                  </a:lnTo>
                  <a:lnTo>
                    <a:pt x="216" y="255"/>
                  </a:lnTo>
                  <a:lnTo>
                    <a:pt x="216" y="237"/>
                  </a:lnTo>
                  <a:lnTo>
                    <a:pt x="208" y="220"/>
                  </a:lnTo>
                  <a:lnTo>
                    <a:pt x="208" y="211"/>
                  </a:lnTo>
                  <a:lnTo>
                    <a:pt x="200" y="185"/>
                  </a:lnTo>
                  <a:lnTo>
                    <a:pt x="200" y="176"/>
                  </a:lnTo>
                  <a:lnTo>
                    <a:pt x="184" y="149"/>
                  </a:lnTo>
                  <a:lnTo>
                    <a:pt x="176" y="141"/>
                  </a:lnTo>
                  <a:lnTo>
                    <a:pt x="176" y="123"/>
                  </a:lnTo>
                  <a:lnTo>
                    <a:pt x="160" y="105"/>
                  </a:lnTo>
                  <a:lnTo>
                    <a:pt x="144" y="97"/>
                  </a:lnTo>
                  <a:lnTo>
                    <a:pt x="136" y="79"/>
                  </a:lnTo>
                  <a:lnTo>
                    <a:pt x="112" y="70"/>
                  </a:lnTo>
                  <a:lnTo>
                    <a:pt x="96" y="61"/>
                  </a:lnTo>
                  <a:lnTo>
                    <a:pt x="80" y="44"/>
                  </a:lnTo>
                  <a:lnTo>
                    <a:pt x="64" y="35"/>
                  </a:lnTo>
                  <a:lnTo>
                    <a:pt x="48" y="35"/>
                  </a:lnTo>
                  <a:lnTo>
                    <a:pt x="32" y="26"/>
                  </a:lnTo>
                  <a:lnTo>
                    <a:pt x="16" y="9"/>
                  </a:lnTo>
                  <a:lnTo>
                    <a:pt x="8" y="9"/>
                  </a:lnTo>
                  <a:lnTo>
                    <a:pt x="0" y="9"/>
                  </a:lnTo>
                  <a:lnTo>
                    <a:pt x="0" y="0"/>
                  </a:lnTo>
                  <a:lnTo>
                    <a:pt x="0" y="9"/>
                  </a:lnTo>
                  <a:lnTo>
                    <a:pt x="8" y="9"/>
                  </a:lnTo>
                  <a:lnTo>
                    <a:pt x="16" y="26"/>
                  </a:lnTo>
                  <a:lnTo>
                    <a:pt x="32" y="26"/>
                  </a:lnTo>
                  <a:lnTo>
                    <a:pt x="40" y="35"/>
                  </a:lnTo>
                  <a:lnTo>
                    <a:pt x="48" y="44"/>
                  </a:lnTo>
                  <a:lnTo>
                    <a:pt x="64" y="44"/>
                  </a:lnTo>
                  <a:lnTo>
                    <a:pt x="80" y="61"/>
                  </a:lnTo>
                  <a:lnTo>
                    <a:pt x="96" y="70"/>
                  </a:lnTo>
                  <a:lnTo>
                    <a:pt x="104" y="79"/>
                  </a:lnTo>
                  <a:lnTo>
                    <a:pt x="112" y="97"/>
                  </a:lnTo>
                  <a:lnTo>
                    <a:pt x="128" y="105"/>
                  </a:lnTo>
                  <a:lnTo>
                    <a:pt x="136" y="114"/>
                  </a:lnTo>
                  <a:lnTo>
                    <a:pt x="144" y="123"/>
                  </a:lnTo>
                  <a:lnTo>
                    <a:pt x="144" y="141"/>
                  </a:lnTo>
                  <a:lnTo>
                    <a:pt x="160" y="149"/>
                  </a:lnTo>
                  <a:lnTo>
                    <a:pt x="168" y="176"/>
                  </a:lnTo>
                  <a:lnTo>
                    <a:pt x="168" y="185"/>
                  </a:lnTo>
                  <a:lnTo>
                    <a:pt x="176" y="211"/>
                  </a:lnTo>
                  <a:lnTo>
                    <a:pt x="184" y="228"/>
                  </a:lnTo>
                  <a:lnTo>
                    <a:pt x="184" y="237"/>
                  </a:lnTo>
                  <a:lnTo>
                    <a:pt x="184" y="264"/>
                  </a:lnTo>
                  <a:lnTo>
                    <a:pt x="200" y="272"/>
                  </a:lnTo>
                  <a:lnTo>
                    <a:pt x="200" y="290"/>
                  </a:lnTo>
                  <a:lnTo>
                    <a:pt x="200" y="299"/>
                  </a:lnTo>
                  <a:lnTo>
                    <a:pt x="200" y="308"/>
                  </a:lnTo>
                  <a:lnTo>
                    <a:pt x="208" y="325"/>
                  </a:lnTo>
                </a:path>
              </a:pathLst>
            </a:custGeom>
            <a:noFill/>
            <a:ln w="12700">
              <a:solidFill>
                <a:srgbClr val="005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8595" name="Group 1468"/>
          <p:cNvGrpSpPr>
            <a:grpSpLocks/>
          </p:cNvGrpSpPr>
          <p:nvPr/>
        </p:nvGrpSpPr>
        <p:grpSpPr bwMode="auto">
          <a:xfrm>
            <a:off x="7239000" y="1981200"/>
            <a:ext cx="685800" cy="2819400"/>
            <a:chOff x="4224" y="528"/>
            <a:chExt cx="912" cy="3168"/>
          </a:xfrm>
        </p:grpSpPr>
        <p:sp>
          <p:nvSpPr>
            <p:cNvPr id="108660" name="Freeform 1469"/>
            <p:cNvSpPr>
              <a:spLocks/>
            </p:cNvSpPr>
            <p:nvPr/>
          </p:nvSpPr>
          <p:spPr bwMode="auto">
            <a:xfrm>
              <a:off x="4224" y="1776"/>
              <a:ext cx="912" cy="144"/>
            </a:xfrm>
            <a:custGeom>
              <a:avLst/>
              <a:gdLst>
                <a:gd name="T0" fmla="*/ 912 w 912"/>
                <a:gd name="T1" fmla="*/ 144 h 144"/>
                <a:gd name="T2" fmla="*/ 0 w 912"/>
                <a:gd name="T3" fmla="*/ 144 h 144"/>
                <a:gd name="T4" fmla="*/ 48 w 912"/>
                <a:gd name="T5" fmla="*/ 0 h 144"/>
                <a:gd name="T6" fmla="*/ 864 w 912"/>
                <a:gd name="T7" fmla="*/ 0 h 144"/>
                <a:gd name="T8" fmla="*/ 912 w 912"/>
                <a:gd name="T9" fmla="*/ 144 h 144"/>
                <a:gd name="T10" fmla="*/ 0 60000 65536"/>
                <a:gd name="T11" fmla="*/ 0 60000 65536"/>
                <a:gd name="T12" fmla="*/ 0 60000 65536"/>
                <a:gd name="T13" fmla="*/ 0 60000 65536"/>
                <a:gd name="T14" fmla="*/ 0 60000 65536"/>
                <a:gd name="T15" fmla="*/ 0 w 912"/>
                <a:gd name="T16" fmla="*/ 0 h 144"/>
                <a:gd name="T17" fmla="*/ 912 w 912"/>
                <a:gd name="T18" fmla="*/ 144 h 144"/>
              </a:gdLst>
              <a:ahLst/>
              <a:cxnLst>
                <a:cxn ang="T10">
                  <a:pos x="T0" y="T1"/>
                </a:cxn>
                <a:cxn ang="T11">
                  <a:pos x="T2" y="T3"/>
                </a:cxn>
                <a:cxn ang="T12">
                  <a:pos x="T4" y="T5"/>
                </a:cxn>
                <a:cxn ang="T13">
                  <a:pos x="T6" y="T7"/>
                </a:cxn>
                <a:cxn ang="T14">
                  <a:pos x="T8" y="T9"/>
                </a:cxn>
              </a:cxnLst>
              <a:rect l="T15" t="T16" r="T17" b="T18"/>
              <a:pathLst>
                <a:path w="912" h="144">
                  <a:moveTo>
                    <a:pt x="912" y="144"/>
                  </a:moveTo>
                  <a:lnTo>
                    <a:pt x="0" y="144"/>
                  </a:lnTo>
                  <a:lnTo>
                    <a:pt x="48" y="0"/>
                  </a:lnTo>
                  <a:lnTo>
                    <a:pt x="864" y="0"/>
                  </a:lnTo>
                  <a:lnTo>
                    <a:pt x="912" y="144"/>
                  </a:lnTo>
                  <a:close/>
                </a:path>
              </a:pathLst>
            </a:custGeom>
            <a:solidFill>
              <a:srgbClr val="292929"/>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61" name="Freeform 1470"/>
            <p:cNvSpPr>
              <a:spLocks/>
            </p:cNvSpPr>
            <p:nvPr/>
          </p:nvSpPr>
          <p:spPr bwMode="auto">
            <a:xfrm rot="10800000">
              <a:off x="4224" y="1920"/>
              <a:ext cx="912" cy="144"/>
            </a:xfrm>
            <a:custGeom>
              <a:avLst/>
              <a:gdLst>
                <a:gd name="T0" fmla="*/ 912 w 912"/>
                <a:gd name="T1" fmla="*/ 144 h 144"/>
                <a:gd name="T2" fmla="*/ 0 w 912"/>
                <a:gd name="T3" fmla="*/ 144 h 144"/>
                <a:gd name="T4" fmla="*/ 48 w 912"/>
                <a:gd name="T5" fmla="*/ 0 h 144"/>
                <a:gd name="T6" fmla="*/ 864 w 912"/>
                <a:gd name="T7" fmla="*/ 0 h 144"/>
                <a:gd name="T8" fmla="*/ 912 w 912"/>
                <a:gd name="T9" fmla="*/ 144 h 144"/>
                <a:gd name="T10" fmla="*/ 0 60000 65536"/>
                <a:gd name="T11" fmla="*/ 0 60000 65536"/>
                <a:gd name="T12" fmla="*/ 0 60000 65536"/>
                <a:gd name="T13" fmla="*/ 0 60000 65536"/>
                <a:gd name="T14" fmla="*/ 0 60000 65536"/>
                <a:gd name="T15" fmla="*/ 0 w 912"/>
                <a:gd name="T16" fmla="*/ 0 h 144"/>
                <a:gd name="T17" fmla="*/ 912 w 912"/>
                <a:gd name="T18" fmla="*/ 144 h 144"/>
              </a:gdLst>
              <a:ahLst/>
              <a:cxnLst>
                <a:cxn ang="T10">
                  <a:pos x="T0" y="T1"/>
                </a:cxn>
                <a:cxn ang="T11">
                  <a:pos x="T2" y="T3"/>
                </a:cxn>
                <a:cxn ang="T12">
                  <a:pos x="T4" y="T5"/>
                </a:cxn>
                <a:cxn ang="T13">
                  <a:pos x="T6" y="T7"/>
                </a:cxn>
                <a:cxn ang="T14">
                  <a:pos x="T8" y="T9"/>
                </a:cxn>
              </a:cxnLst>
              <a:rect l="T15" t="T16" r="T17" b="T18"/>
              <a:pathLst>
                <a:path w="912" h="144">
                  <a:moveTo>
                    <a:pt x="912" y="144"/>
                  </a:moveTo>
                  <a:lnTo>
                    <a:pt x="0" y="144"/>
                  </a:lnTo>
                  <a:lnTo>
                    <a:pt x="48" y="0"/>
                  </a:lnTo>
                  <a:lnTo>
                    <a:pt x="864" y="0"/>
                  </a:lnTo>
                  <a:lnTo>
                    <a:pt x="912" y="144"/>
                  </a:lnTo>
                  <a:close/>
                </a:path>
              </a:pathLst>
            </a:custGeom>
            <a:solidFill>
              <a:srgbClr val="292929"/>
            </a:solidFill>
            <a:ln w="12700" cmpd="sng">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nvGrpSpPr>
            <p:cNvPr id="108662" name="Group 1471"/>
            <p:cNvGrpSpPr>
              <a:grpSpLocks/>
            </p:cNvGrpSpPr>
            <p:nvPr/>
          </p:nvGrpSpPr>
          <p:grpSpPr bwMode="auto">
            <a:xfrm>
              <a:off x="4272" y="1968"/>
              <a:ext cx="816" cy="96"/>
              <a:chOff x="2592" y="2208"/>
              <a:chExt cx="816" cy="144"/>
            </a:xfrm>
          </p:grpSpPr>
          <p:sp>
            <p:nvSpPr>
              <p:cNvPr id="108676" name="Rectangle 1472"/>
              <p:cNvSpPr>
                <a:spLocks noChangeArrowheads="1"/>
              </p:cNvSpPr>
              <p:nvPr/>
            </p:nvSpPr>
            <p:spPr bwMode="auto">
              <a:xfrm>
                <a:off x="2592"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77" name="Rectangle 1473"/>
              <p:cNvSpPr>
                <a:spLocks noChangeArrowheads="1"/>
              </p:cNvSpPr>
              <p:nvPr/>
            </p:nvSpPr>
            <p:spPr bwMode="auto">
              <a:xfrm>
                <a:off x="2688"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78" name="Rectangle 1474"/>
              <p:cNvSpPr>
                <a:spLocks noChangeArrowheads="1"/>
              </p:cNvSpPr>
              <p:nvPr/>
            </p:nvSpPr>
            <p:spPr bwMode="auto">
              <a:xfrm>
                <a:off x="2784"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79" name="Rectangle 1475"/>
              <p:cNvSpPr>
                <a:spLocks noChangeArrowheads="1"/>
              </p:cNvSpPr>
              <p:nvPr/>
            </p:nvSpPr>
            <p:spPr bwMode="auto">
              <a:xfrm>
                <a:off x="2880"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80" name="Rectangle 1476"/>
              <p:cNvSpPr>
                <a:spLocks noChangeArrowheads="1"/>
              </p:cNvSpPr>
              <p:nvPr/>
            </p:nvSpPr>
            <p:spPr bwMode="auto">
              <a:xfrm>
                <a:off x="2976"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81" name="Rectangle 1477"/>
              <p:cNvSpPr>
                <a:spLocks noChangeArrowheads="1"/>
              </p:cNvSpPr>
              <p:nvPr/>
            </p:nvSpPr>
            <p:spPr bwMode="auto">
              <a:xfrm>
                <a:off x="3072"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82" name="Rectangle 1478"/>
              <p:cNvSpPr>
                <a:spLocks noChangeArrowheads="1"/>
              </p:cNvSpPr>
              <p:nvPr/>
            </p:nvSpPr>
            <p:spPr bwMode="auto">
              <a:xfrm>
                <a:off x="3168"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83" name="Rectangle 1479"/>
              <p:cNvSpPr>
                <a:spLocks noChangeArrowheads="1"/>
              </p:cNvSpPr>
              <p:nvPr/>
            </p:nvSpPr>
            <p:spPr bwMode="auto">
              <a:xfrm>
                <a:off x="3264"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84" name="Rectangle 1480"/>
              <p:cNvSpPr>
                <a:spLocks noChangeArrowheads="1"/>
              </p:cNvSpPr>
              <p:nvPr/>
            </p:nvSpPr>
            <p:spPr bwMode="auto">
              <a:xfrm>
                <a:off x="3360"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8663" name="Group 1481"/>
            <p:cNvGrpSpPr>
              <a:grpSpLocks/>
            </p:cNvGrpSpPr>
            <p:nvPr/>
          </p:nvGrpSpPr>
          <p:grpSpPr bwMode="auto">
            <a:xfrm>
              <a:off x="4272" y="1776"/>
              <a:ext cx="816" cy="96"/>
              <a:chOff x="2592" y="2208"/>
              <a:chExt cx="816" cy="144"/>
            </a:xfrm>
          </p:grpSpPr>
          <p:sp>
            <p:nvSpPr>
              <p:cNvPr id="108667" name="Rectangle 1482"/>
              <p:cNvSpPr>
                <a:spLocks noChangeArrowheads="1"/>
              </p:cNvSpPr>
              <p:nvPr/>
            </p:nvSpPr>
            <p:spPr bwMode="auto">
              <a:xfrm>
                <a:off x="2592"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68" name="Rectangle 1483"/>
              <p:cNvSpPr>
                <a:spLocks noChangeArrowheads="1"/>
              </p:cNvSpPr>
              <p:nvPr/>
            </p:nvSpPr>
            <p:spPr bwMode="auto">
              <a:xfrm>
                <a:off x="2688"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69" name="Rectangle 1484"/>
              <p:cNvSpPr>
                <a:spLocks noChangeArrowheads="1"/>
              </p:cNvSpPr>
              <p:nvPr/>
            </p:nvSpPr>
            <p:spPr bwMode="auto">
              <a:xfrm>
                <a:off x="2784"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70" name="Rectangle 1485"/>
              <p:cNvSpPr>
                <a:spLocks noChangeArrowheads="1"/>
              </p:cNvSpPr>
              <p:nvPr/>
            </p:nvSpPr>
            <p:spPr bwMode="auto">
              <a:xfrm>
                <a:off x="2880"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71" name="Rectangle 1486"/>
              <p:cNvSpPr>
                <a:spLocks noChangeArrowheads="1"/>
              </p:cNvSpPr>
              <p:nvPr/>
            </p:nvSpPr>
            <p:spPr bwMode="auto">
              <a:xfrm>
                <a:off x="2976"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72" name="Rectangle 1487"/>
              <p:cNvSpPr>
                <a:spLocks noChangeArrowheads="1"/>
              </p:cNvSpPr>
              <p:nvPr/>
            </p:nvSpPr>
            <p:spPr bwMode="auto">
              <a:xfrm>
                <a:off x="3072"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73" name="Rectangle 1488"/>
              <p:cNvSpPr>
                <a:spLocks noChangeArrowheads="1"/>
              </p:cNvSpPr>
              <p:nvPr/>
            </p:nvSpPr>
            <p:spPr bwMode="auto">
              <a:xfrm>
                <a:off x="3168"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74" name="Rectangle 1489"/>
              <p:cNvSpPr>
                <a:spLocks noChangeArrowheads="1"/>
              </p:cNvSpPr>
              <p:nvPr/>
            </p:nvSpPr>
            <p:spPr bwMode="auto">
              <a:xfrm>
                <a:off x="3264"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75" name="Rectangle 1490"/>
              <p:cNvSpPr>
                <a:spLocks noChangeArrowheads="1"/>
              </p:cNvSpPr>
              <p:nvPr/>
            </p:nvSpPr>
            <p:spPr bwMode="auto">
              <a:xfrm>
                <a:off x="3360"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sp>
          <p:nvSpPr>
            <p:cNvPr id="108664" name="Rectangle 1491"/>
            <p:cNvSpPr>
              <a:spLocks noChangeArrowheads="1"/>
            </p:cNvSpPr>
            <p:nvPr/>
          </p:nvSpPr>
          <p:spPr bwMode="auto">
            <a:xfrm>
              <a:off x="4512" y="576"/>
              <a:ext cx="336" cy="1200"/>
            </a:xfrm>
            <a:prstGeom prst="rect">
              <a:avLst/>
            </a:prstGeom>
            <a:solidFill>
              <a:srgbClr val="292929"/>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65" name="Rectangle 1492"/>
            <p:cNvSpPr>
              <a:spLocks noChangeArrowheads="1"/>
            </p:cNvSpPr>
            <p:nvPr/>
          </p:nvSpPr>
          <p:spPr bwMode="auto">
            <a:xfrm>
              <a:off x="4368" y="2064"/>
              <a:ext cx="624" cy="1632"/>
            </a:xfrm>
            <a:prstGeom prst="rect">
              <a:avLst/>
            </a:prstGeom>
            <a:solidFill>
              <a:srgbClr val="292929"/>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66" name="Freeform 1493"/>
            <p:cNvSpPr>
              <a:spLocks/>
            </p:cNvSpPr>
            <p:nvPr/>
          </p:nvSpPr>
          <p:spPr bwMode="auto">
            <a:xfrm>
              <a:off x="4464" y="528"/>
              <a:ext cx="432" cy="48"/>
            </a:xfrm>
            <a:custGeom>
              <a:avLst/>
              <a:gdLst>
                <a:gd name="T0" fmla="*/ 384 w 432"/>
                <a:gd name="T1" fmla="*/ 48 h 48"/>
                <a:gd name="T2" fmla="*/ 48 w 432"/>
                <a:gd name="T3" fmla="*/ 48 h 48"/>
                <a:gd name="T4" fmla="*/ 0 w 432"/>
                <a:gd name="T5" fmla="*/ 0 h 48"/>
                <a:gd name="T6" fmla="*/ 432 w 432"/>
                <a:gd name="T7" fmla="*/ 0 h 48"/>
                <a:gd name="T8" fmla="*/ 384 w 432"/>
                <a:gd name="T9" fmla="*/ 48 h 48"/>
                <a:gd name="T10" fmla="*/ 0 60000 65536"/>
                <a:gd name="T11" fmla="*/ 0 60000 65536"/>
                <a:gd name="T12" fmla="*/ 0 60000 65536"/>
                <a:gd name="T13" fmla="*/ 0 60000 65536"/>
                <a:gd name="T14" fmla="*/ 0 60000 65536"/>
                <a:gd name="T15" fmla="*/ 0 w 432"/>
                <a:gd name="T16" fmla="*/ 0 h 48"/>
                <a:gd name="T17" fmla="*/ 432 w 432"/>
                <a:gd name="T18" fmla="*/ 48 h 48"/>
              </a:gdLst>
              <a:ahLst/>
              <a:cxnLst>
                <a:cxn ang="T10">
                  <a:pos x="T0" y="T1"/>
                </a:cxn>
                <a:cxn ang="T11">
                  <a:pos x="T2" y="T3"/>
                </a:cxn>
                <a:cxn ang="T12">
                  <a:pos x="T4" y="T5"/>
                </a:cxn>
                <a:cxn ang="T13">
                  <a:pos x="T6" y="T7"/>
                </a:cxn>
                <a:cxn ang="T14">
                  <a:pos x="T8" y="T9"/>
                </a:cxn>
              </a:cxnLst>
              <a:rect l="T15" t="T16" r="T17" b="T18"/>
              <a:pathLst>
                <a:path w="432" h="48">
                  <a:moveTo>
                    <a:pt x="384" y="48"/>
                  </a:moveTo>
                  <a:lnTo>
                    <a:pt x="48" y="48"/>
                  </a:lnTo>
                  <a:lnTo>
                    <a:pt x="0" y="0"/>
                  </a:lnTo>
                  <a:lnTo>
                    <a:pt x="432" y="0"/>
                  </a:lnTo>
                  <a:lnTo>
                    <a:pt x="384" y="48"/>
                  </a:lnTo>
                  <a:close/>
                </a:path>
              </a:pathLst>
            </a:custGeom>
            <a:solidFill>
              <a:srgbClr val="000000"/>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8596" name="Group 1494"/>
          <p:cNvGrpSpPr>
            <a:grpSpLocks/>
          </p:cNvGrpSpPr>
          <p:nvPr/>
        </p:nvGrpSpPr>
        <p:grpSpPr bwMode="auto">
          <a:xfrm>
            <a:off x="1123950" y="1981200"/>
            <a:ext cx="685800" cy="2819400"/>
            <a:chOff x="4224" y="528"/>
            <a:chExt cx="912" cy="3168"/>
          </a:xfrm>
        </p:grpSpPr>
        <p:sp>
          <p:nvSpPr>
            <p:cNvPr id="108635" name="Freeform 1495"/>
            <p:cNvSpPr>
              <a:spLocks/>
            </p:cNvSpPr>
            <p:nvPr/>
          </p:nvSpPr>
          <p:spPr bwMode="auto">
            <a:xfrm>
              <a:off x="4224" y="1776"/>
              <a:ext cx="912" cy="144"/>
            </a:xfrm>
            <a:custGeom>
              <a:avLst/>
              <a:gdLst>
                <a:gd name="T0" fmla="*/ 912 w 912"/>
                <a:gd name="T1" fmla="*/ 144 h 144"/>
                <a:gd name="T2" fmla="*/ 0 w 912"/>
                <a:gd name="T3" fmla="*/ 144 h 144"/>
                <a:gd name="T4" fmla="*/ 48 w 912"/>
                <a:gd name="T5" fmla="*/ 0 h 144"/>
                <a:gd name="T6" fmla="*/ 864 w 912"/>
                <a:gd name="T7" fmla="*/ 0 h 144"/>
                <a:gd name="T8" fmla="*/ 912 w 912"/>
                <a:gd name="T9" fmla="*/ 144 h 144"/>
                <a:gd name="T10" fmla="*/ 0 60000 65536"/>
                <a:gd name="T11" fmla="*/ 0 60000 65536"/>
                <a:gd name="T12" fmla="*/ 0 60000 65536"/>
                <a:gd name="T13" fmla="*/ 0 60000 65536"/>
                <a:gd name="T14" fmla="*/ 0 60000 65536"/>
                <a:gd name="T15" fmla="*/ 0 w 912"/>
                <a:gd name="T16" fmla="*/ 0 h 144"/>
                <a:gd name="T17" fmla="*/ 912 w 912"/>
                <a:gd name="T18" fmla="*/ 144 h 144"/>
              </a:gdLst>
              <a:ahLst/>
              <a:cxnLst>
                <a:cxn ang="T10">
                  <a:pos x="T0" y="T1"/>
                </a:cxn>
                <a:cxn ang="T11">
                  <a:pos x="T2" y="T3"/>
                </a:cxn>
                <a:cxn ang="T12">
                  <a:pos x="T4" y="T5"/>
                </a:cxn>
                <a:cxn ang="T13">
                  <a:pos x="T6" y="T7"/>
                </a:cxn>
                <a:cxn ang="T14">
                  <a:pos x="T8" y="T9"/>
                </a:cxn>
              </a:cxnLst>
              <a:rect l="T15" t="T16" r="T17" b="T18"/>
              <a:pathLst>
                <a:path w="912" h="144">
                  <a:moveTo>
                    <a:pt x="912" y="144"/>
                  </a:moveTo>
                  <a:lnTo>
                    <a:pt x="0" y="144"/>
                  </a:lnTo>
                  <a:lnTo>
                    <a:pt x="48" y="0"/>
                  </a:lnTo>
                  <a:lnTo>
                    <a:pt x="864" y="0"/>
                  </a:lnTo>
                  <a:lnTo>
                    <a:pt x="912" y="144"/>
                  </a:lnTo>
                  <a:close/>
                </a:path>
              </a:pathLst>
            </a:custGeom>
            <a:solidFill>
              <a:srgbClr val="292929"/>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36" name="Freeform 1496"/>
            <p:cNvSpPr>
              <a:spLocks/>
            </p:cNvSpPr>
            <p:nvPr/>
          </p:nvSpPr>
          <p:spPr bwMode="auto">
            <a:xfrm rot="10800000">
              <a:off x="4224" y="1920"/>
              <a:ext cx="912" cy="144"/>
            </a:xfrm>
            <a:custGeom>
              <a:avLst/>
              <a:gdLst>
                <a:gd name="T0" fmla="*/ 912 w 912"/>
                <a:gd name="T1" fmla="*/ 144 h 144"/>
                <a:gd name="T2" fmla="*/ 0 w 912"/>
                <a:gd name="T3" fmla="*/ 144 h 144"/>
                <a:gd name="T4" fmla="*/ 48 w 912"/>
                <a:gd name="T5" fmla="*/ 0 h 144"/>
                <a:gd name="T6" fmla="*/ 864 w 912"/>
                <a:gd name="T7" fmla="*/ 0 h 144"/>
                <a:gd name="T8" fmla="*/ 912 w 912"/>
                <a:gd name="T9" fmla="*/ 144 h 144"/>
                <a:gd name="T10" fmla="*/ 0 60000 65536"/>
                <a:gd name="T11" fmla="*/ 0 60000 65536"/>
                <a:gd name="T12" fmla="*/ 0 60000 65536"/>
                <a:gd name="T13" fmla="*/ 0 60000 65536"/>
                <a:gd name="T14" fmla="*/ 0 60000 65536"/>
                <a:gd name="T15" fmla="*/ 0 w 912"/>
                <a:gd name="T16" fmla="*/ 0 h 144"/>
                <a:gd name="T17" fmla="*/ 912 w 912"/>
                <a:gd name="T18" fmla="*/ 144 h 144"/>
              </a:gdLst>
              <a:ahLst/>
              <a:cxnLst>
                <a:cxn ang="T10">
                  <a:pos x="T0" y="T1"/>
                </a:cxn>
                <a:cxn ang="T11">
                  <a:pos x="T2" y="T3"/>
                </a:cxn>
                <a:cxn ang="T12">
                  <a:pos x="T4" y="T5"/>
                </a:cxn>
                <a:cxn ang="T13">
                  <a:pos x="T6" y="T7"/>
                </a:cxn>
                <a:cxn ang="T14">
                  <a:pos x="T8" y="T9"/>
                </a:cxn>
              </a:cxnLst>
              <a:rect l="T15" t="T16" r="T17" b="T18"/>
              <a:pathLst>
                <a:path w="912" h="144">
                  <a:moveTo>
                    <a:pt x="912" y="144"/>
                  </a:moveTo>
                  <a:lnTo>
                    <a:pt x="0" y="144"/>
                  </a:lnTo>
                  <a:lnTo>
                    <a:pt x="48" y="0"/>
                  </a:lnTo>
                  <a:lnTo>
                    <a:pt x="864" y="0"/>
                  </a:lnTo>
                  <a:lnTo>
                    <a:pt x="912" y="144"/>
                  </a:lnTo>
                  <a:close/>
                </a:path>
              </a:pathLst>
            </a:custGeom>
            <a:solidFill>
              <a:srgbClr val="292929"/>
            </a:solidFill>
            <a:ln w="12700" cmpd="sng">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nvGrpSpPr>
            <p:cNvPr id="108637" name="Group 1497"/>
            <p:cNvGrpSpPr>
              <a:grpSpLocks/>
            </p:cNvGrpSpPr>
            <p:nvPr/>
          </p:nvGrpSpPr>
          <p:grpSpPr bwMode="auto">
            <a:xfrm>
              <a:off x="4272" y="1968"/>
              <a:ext cx="816" cy="96"/>
              <a:chOff x="2592" y="2208"/>
              <a:chExt cx="816" cy="144"/>
            </a:xfrm>
          </p:grpSpPr>
          <p:sp>
            <p:nvSpPr>
              <p:cNvPr id="108651" name="Rectangle 1498"/>
              <p:cNvSpPr>
                <a:spLocks noChangeArrowheads="1"/>
              </p:cNvSpPr>
              <p:nvPr/>
            </p:nvSpPr>
            <p:spPr bwMode="auto">
              <a:xfrm>
                <a:off x="2592"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52" name="Rectangle 1499"/>
              <p:cNvSpPr>
                <a:spLocks noChangeArrowheads="1"/>
              </p:cNvSpPr>
              <p:nvPr/>
            </p:nvSpPr>
            <p:spPr bwMode="auto">
              <a:xfrm>
                <a:off x="2688"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53" name="Rectangle 1500"/>
              <p:cNvSpPr>
                <a:spLocks noChangeArrowheads="1"/>
              </p:cNvSpPr>
              <p:nvPr/>
            </p:nvSpPr>
            <p:spPr bwMode="auto">
              <a:xfrm>
                <a:off x="2784"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54" name="Rectangle 1501"/>
              <p:cNvSpPr>
                <a:spLocks noChangeArrowheads="1"/>
              </p:cNvSpPr>
              <p:nvPr/>
            </p:nvSpPr>
            <p:spPr bwMode="auto">
              <a:xfrm>
                <a:off x="2880"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55" name="Rectangle 1502"/>
              <p:cNvSpPr>
                <a:spLocks noChangeArrowheads="1"/>
              </p:cNvSpPr>
              <p:nvPr/>
            </p:nvSpPr>
            <p:spPr bwMode="auto">
              <a:xfrm>
                <a:off x="2976"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56" name="Rectangle 1503"/>
              <p:cNvSpPr>
                <a:spLocks noChangeArrowheads="1"/>
              </p:cNvSpPr>
              <p:nvPr/>
            </p:nvSpPr>
            <p:spPr bwMode="auto">
              <a:xfrm>
                <a:off x="3072"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57" name="Rectangle 1504"/>
              <p:cNvSpPr>
                <a:spLocks noChangeArrowheads="1"/>
              </p:cNvSpPr>
              <p:nvPr/>
            </p:nvSpPr>
            <p:spPr bwMode="auto">
              <a:xfrm>
                <a:off x="3168"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58" name="Rectangle 1505"/>
              <p:cNvSpPr>
                <a:spLocks noChangeArrowheads="1"/>
              </p:cNvSpPr>
              <p:nvPr/>
            </p:nvSpPr>
            <p:spPr bwMode="auto">
              <a:xfrm>
                <a:off x="3264"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59" name="Rectangle 1506"/>
              <p:cNvSpPr>
                <a:spLocks noChangeArrowheads="1"/>
              </p:cNvSpPr>
              <p:nvPr/>
            </p:nvSpPr>
            <p:spPr bwMode="auto">
              <a:xfrm>
                <a:off x="3360"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grpSp>
          <p:nvGrpSpPr>
            <p:cNvPr id="108638" name="Group 1507"/>
            <p:cNvGrpSpPr>
              <a:grpSpLocks/>
            </p:cNvGrpSpPr>
            <p:nvPr/>
          </p:nvGrpSpPr>
          <p:grpSpPr bwMode="auto">
            <a:xfrm>
              <a:off x="4272" y="1776"/>
              <a:ext cx="816" cy="96"/>
              <a:chOff x="2592" y="2208"/>
              <a:chExt cx="816" cy="144"/>
            </a:xfrm>
          </p:grpSpPr>
          <p:sp>
            <p:nvSpPr>
              <p:cNvPr id="108642" name="Rectangle 1508"/>
              <p:cNvSpPr>
                <a:spLocks noChangeArrowheads="1"/>
              </p:cNvSpPr>
              <p:nvPr/>
            </p:nvSpPr>
            <p:spPr bwMode="auto">
              <a:xfrm>
                <a:off x="2592"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43" name="Rectangle 1509"/>
              <p:cNvSpPr>
                <a:spLocks noChangeArrowheads="1"/>
              </p:cNvSpPr>
              <p:nvPr/>
            </p:nvSpPr>
            <p:spPr bwMode="auto">
              <a:xfrm>
                <a:off x="2688"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44" name="Rectangle 1510"/>
              <p:cNvSpPr>
                <a:spLocks noChangeArrowheads="1"/>
              </p:cNvSpPr>
              <p:nvPr/>
            </p:nvSpPr>
            <p:spPr bwMode="auto">
              <a:xfrm>
                <a:off x="2784"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45" name="Rectangle 1511"/>
              <p:cNvSpPr>
                <a:spLocks noChangeArrowheads="1"/>
              </p:cNvSpPr>
              <p:nvPr/>
            </p:nvSpPr>
            <p:spPr bwMode="auto">
              <a:xfrm>
                <a:off x="2880"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46" name="Rectangle 1512"/>
              <p:cNvSpPr>
                <a:spLocks noChangeArrowheads="1"/>
              </p:cNvSpPr>
              <p:nvPr/>
            </p:nvSpPr>
            <p:spPr bwMode="auto">
              <a:xfrm>
                <a:off x="2976"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47" name="Rectangle 1513"/>
              <p:cNvSpPr>
                <a:spLocks noChangeArrowheads="1"/>
              </p:cNvSpPr>
              <p:nvPr/>
            </p:nvSpPr>
            <p:spPr bwMode="auto">
              <a:xfrm>
                <a:off x="3072"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48" name="Rectangle 1514"/>
              <p:cNvSpPr>
                <a:spLocks noChangeArrowheads="1"/>
              </p:cNvSpPr>
              <p:nvPr/>
            </p:nvSpPr>
            <p:spPr bwMode="auto">
              <a:xfrm>
                <a:off x="3168"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49" name="Rectangle 1515"/>
              <p:cNvSpPr>
                <a:spLocks noChangeArrowheads="1"/>
              </p:cNvSpPr>
              <p:nvPr/>
            </p:nvSpPr>
            <p:spPr bwMode="auto">
              <a:xfrm>
                <a:off x="3264"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50" name="Rectangle 1516"/>
              <p:cNvSpPr>
                <a:spLocks noChangeArrowheads="1"/>
              </p:cNvSpPr>
              <p:nvPr/>
            </p:nvSpPr>
            <p:spPr bwMode="auto">
              <a:xfrm>
                <a:off x="3360" y="2208"/>
                <a:ext cx="48" cy="144"/>
              </a:xfrm>
              <a:prstGeom prst="rect">
                <a:avLst/>
              </a:prstGeom>
              <a:solidFill>
                <a:srgbClr val="0000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sp>
          <p:nvSpPr>
            <p:cNvPr id="108639" name="Rectangle 1517"/>
            <p:cNvSpPr>
              <a:spLocks noChangeArrowheads="1"/>
            </p:cNvSpPr>
            <p:nvPr/>
          </p:nvSpPr>
          <p:spPr bwMode="auto">
            <a:xfrm>
              <a:off x="4512" y="576"/>
              <a:ext cx="336" cy="1200"/>
            </a:xfrm>
            <a:prstGeom prst="rect">
              <a:avLst/>
            </a:prstGeom>
            <a:solidFill>
              <a:srgbClr val="292929"/>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40" name="Rectangle 1518"/>
            <p:cNvSpPr>
              <a:spLocks noChangeArrowheads="1"/>
            </p:cNvSpPr>
            <p:nvPr/>
          </p:nvSpPr>
          <p:spPr bwMode="auto">
            <a:xfrm>
              <a:off x="4368" y="2064"/>
              <a:ext cx="624" cy="1632"/>
            </a:xfrm>
            <a:prstGeom prst="rect">
              <a:avLst/>
            </a:prstGeom>
            <a:solidFill>
              <a:srgbClr val="292929"/>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41" name="Freeform 1519"/>
            <p:cNvSpPr>
              <a:spLocks/>
            </p:cNvSpPr>
            <p:nvPr/>
          </p:nvSpPr>
          <p:spPr bwMode="auto">
            <a:xfrm>
              <a:off x="4464" y="528"/>
              <a:ext cx="432" cy="48"/>
            </a:xfrm>
            <a:custGeom>
              <a:avLst/>
              <a:gdLst>
                <a:gd name="T0" fmla="*/ 384 w 432"/>
                <a:gd name="T1" fmla="*/ 48 h 48"/>
                <a:gd name="T2" fmla="*/ 48 w 432"/>
                <a:gd name="T3" fmla="*/ 48 h 48"/>
                <a:gd name="T4" fmla="*/ 0 w 432"/>
                <a:gd name="T5" fmla="*/ 0 h 48"/>
                <a:gd name="T6" fmla="*/ 432 w 432"/>
                <a:gd name="T7" fmla="*/ 0 h 48"/>
                <a:gd name="T8" fmla="*/ 384 w 432"/>
                <a:gd name="T9" fmla="*/ 48 h 48"/>
                <a:gd name="T10" fmla="*/ 0 60000 65536"/>
                <a:gd name="T11" fmla="*/ 0 60000 65536"/>
                <a:gd name="T12" fmla="*/ 0 60000 65536"/>
                <a:gd name="T13" fmla="*/ 0 60000 65536"/>
                <a:gd name="T14" fmla="*/ 0 60000 65536"/>
                <a:gd name="T15" fmla="*/ 0 w 432"/>
                <a:gd name="T16" fmla="*/ 0 h 48"/>
                <a:gd name="T17" fmla="*/ 432 w 432"/>
                <a:gd name="T18" fmla="*/ 48 h 48"/>
              </a:gdLst>
              <a:ahLst/>
              <a:cxnLst>
                <a:cxn ang="T10">
                  <a:pos x="T0" y="T1"/>
                </a:cxn>
                <a:cxn ang="T11">
                  <a:pos x="T2" y="T3"/>
                </a:cxn>
                <a:cxn ang="T12">
                  <a:pos x="T4" y="T5"/>
                </a:cxn>
                <a:cxn ang="T13">
                  <a:pos x="T6" y="T7"/>
                </a:cxn>
                <a:cxn ang="T14">
                  <a:pos x="T8" y="T9"/>
                </a:cxn>
              </a:cxnLst>
              <a:rect l="T15" t="T16" r="T17" b="T18"/>
              <a:pathLst>
                <a:path w="432" h="48">
                  <a:moveTo>
                    <a:pt x="384" y="48"/>
                  </a:moveTo>
                  <a:lnTo>
                    <a:pt x="48" y="48"/>
                  </a:lnTo>
                  <a:lnTo>
                    <a:pt x="0" y="0"/>
                  </a:lnTo>
                  <a:lnTo>
                    <a:pt x="432" y="0"/>
                  </a:lnTo>
                  <a:lnTo>
                    <a:pt x="384" y="48"/>
                  </a:lnTo>
                  <a:close/>
                </a:path>
              </a:pathLst>
            </a:custGeom>
            <a:solidFill>
              <a:srgbClr val="000000"/>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sp>
        <p:nvSpPr>
          <p:cNvPr id="108597" name="AutoShape 1520"/>
          <p:cNvSpPr>
            <a:spLocks noChangeArrowheads="1"/>
          </p:cNvSpPr>
          <p:nvPr/>
        </p:nvSpPr>
        <p:spPr bwMode="auto">
          <a:xfrm rot="10800000" flipH="1">
            <a:off x="1371600" y="3124200"/>
            <a:ext cx="6705600" cy="838200"/>
          </a:xfrm>
          <a:prstGeom prst="rtTriangle">
            <a:avLst/>
          </a:prstGeom>
          <a:solidFill>
            <a:srgbClr val="66CCFF"/>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18321" name="AutoShape 1521"/>
          <p:cNvSpPr>
            <a:spLocks noChangeArrowheads="1"/>
          </p:cNvSpPr>
          <p:nvPr/>
        </p:nvSpPr>
        <p:spPr bwMode="auto">
          <a:xfrm rot="10800000">
            <a:off x="838200" y="3124200"/>
            <a:ext cx="6858000" cy="838200"/>
          </a:xfrm>
          <a:prstGeom prst="rtTriangle">
            <a:avLst/>
          </a:prstGeom>
          <a:solidFill>
            <a:srgbClr val="66CCFF"/>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599" name="Rectangle 1522"/>
          <p:cNvSpPr>
            <a:spLocks noChangeArrowheads="1"/>
          </p:cNvSpPr>
          <p:nvPr/>
        </p:nvSpPr>
        <p:spPr bwMode="auto">
          <a:xfrm>
            <a:off x="1295400" y="4800600"/>
            <a:ext cx="304800" cy="685800"/>
          </a:xfrm>
          <a:prstGeom prst="rect">
            <a:avLst/>
          </a:prstGeom>
          <a:solidFill>
            <a:srgbClr val="00FF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00" name="Rectangle 1523"/>
          <p:cNvSpPr>
            <a:spLocks noChangeArrowheads="1"/>
          </p:cNvSpPr>
          <p:nvPr/>
        </p:nvSpPr>
        <p:spPr bwMode="auto">
          <a:xfrm>
            <a:off x="7391400" y="4800600"/>
            <a:ext cx="304800" cy="685800"/>
          </a:xfrm>
          <a:prstGeom prst="rect">
            <a:avLst/>
          </a:prstGeom>
          <a:solidFill>
            <a:srgbClr val="00FF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01" name="Line 1524"/>
          <p:cNvSpPr>
            <a:spLocks noChangeShapeType="1"/>
          </p:cNvSpPr>
          <p:nvPr/>
        </p:nvSpPr>
        <p:spPr bwMode="auto">
          <a:xfrm flipV="1">
            <a:off x="1295400" y="4800600"/>
            <a:ext cx="304800" cy="762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02" name="Line 1525"/>
          <p:cNvSpPr>
            <a:spLocks noChangeShapeType="1"/>
          </p:cNvSpPr>
          <p:nvPr/>
        </p:nvSpPr>
        <p:spPr bwMode="auto">
          <a:xfrm flipV="1">
            <a:off x="1295400" y="4876800"/>
            <a:ext cx="304800" cy="762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03" name="Line 1526"/>
          <p:cNvSpPr>
            <a:spLocks noChangeShapeType="1"/>
          </p:cNvSpPr>
          <p:nvPr/>
        </p:nvSpPr>
        <p:spPr bwMode="auto">
          <a:xfrm flipV="1">
            <a:off x="1295400" y="4953000"/>
            <a:ext cx="304800" cy="762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04" name="Line 1527"/>
          <p:cNvSpPr>
            <a:spLocks noChangeShapeType="1"/>
          </p:cNvSpPr>
          <p:nvPr/>
        </p:nvSpPr>
        <p:spPr bwMode="auto">
          <a:xfrm>
            <a:off x="1295400" y="5410200"/>
            <a:ext cx="304800" cy="762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05" name="Line 1528"/>
          <p:cNvSpPr>
            <a:spLocks noChangeShapeType="1"/>
          </p:cNvSpPr>
          <p:nvPr/>
        </p:nvSpPr>
        <p:spPr bwMode="auto">
          <a:xfrm>
            <a:off x="1295400" y="5334000"/>
            <a:ext cx="304800" cy="762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06" name="Line 1529"/>
          <p:cNvSpPr>
            <a:spLocks noChangeShapeType="1"/>
          </p:cNvSpPr>
          <p:nvPr/>
        </p:nvSpPr>
        <p:spPr bwMode="auto">
          <a:xfrm>
            <a:off x="1295400" y="5257800"/>
            <a:ext cx="304800" cy="762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07" name="Line 1530"/>
          <p:cNvSpPr>
            <a:spLocks noChangeShapeType="1"/>
          </p:cNvSpPr>
          <p:nvPr/>
        </p:nvSpPr>
        <p:spPr bwMode="auto">
          <a:xfrm>
            <a:off x="1295400" y="5181600"/>
            <a:ext cx="304800" cy="762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08" name="Line 1531"/>
          <p:cNvSpPr>
            <a:spLocks noChangeShapeType="1"/>
          </p:cNvSpPr>
          <p:nvPr/>
        </p:nvSpPr>
        <p:spPr bwMode="auto">
          <a:xfrm flipV="1">
            <a:off x="1295400" y="5029200"/>
            <a:ext cx="304800" cy="762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09" name="Line 1532"/>
          <p:cNvSpPr>
            <a:spLocks noChangeShapeType="1"/>
          </p:cNvSpPr>
          <p:nvPr/>
        </p:nvSpPr>
        <p:spPr bwMode="auto">
          <a:xfrm flipH="1">
            <a:off x="1295400" y="5105400"/>
            <a:ext cx="304800"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10" name="Line 1533"/>
          <p:cNvSpPr>
            <a:spLocks noChangeShapeType="1"/>
          </p:cNvSpPr>
          <p:nvPr/>
        </p:nvSpPr>
        <p:spPr bwMode="auto">
          <a:xfrm flipV="1">
            <a:off x="7391400" y="4800600"/>
            <a:ext cx="304800" cy="762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11" name="Line 1534"/>
          <p:cNvSpPr>
            <a:spLocks noChangeShapeType="1"/>
          </p:cNvSpPr>
          <p:nvPr/>
        </p:nvSpPr>
        <p:spPr bwMode="auto">
          <a:xfrm flipV="1">
            <a:off x="7391400" y="4876800"/>
            <a:ext cx="304800" cy="762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12" name="Line 1535"/>
          <p:cNvSpPr>
            <a:spLocks noChangeShapeType="1"/>
          </p:cNvSpPr>
          <p:nvPr/>
        </p:nvSpPr>
        <p:spPr bwMode="auto">
          <a:xfrm flipV="1">
            <a:off x="7391400" y="4953000"/>
            <a:ext cx="304800" cy="762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13" name="Line 1536"/>
          <p:cNvSpPr>
            <a:spLocks noChangeShapeType="1"/>
          </p:cNvSpPr>
          <p:nvPr/>
        </p:nvSpPr>
        <p:spPr bwMode="auto">
          <a:xfrm>
            <a:off x="7391400" y="5410200"/>
            <a:ext cx="304800" cy="762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14" name="Line 1537"/>
          <p:cNvSpPr>
            <a:spLocks noChangeShapeType="1"/>
          </p:cNvSpPr>
          <p:nvPr/>
        </p:nvSpPr>
        <p:spPr bwMode="auto">
          <a:xfrm>
            <a:off x="7391400" y="5334000"/>
            <a:ext cx="304800" cy="762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15" name="Line 1538"/>
          <p:cNvSpPr>
            <a:spLocks noChangeShapeType="1"/>
          </p:cNvSpPr>
          <p:nvPr/>
        </p:nvSpPr>
        <p:spPr bwMode="auto">
          <a:xfrm>
            <a:off x="7391400" y="5257800"/>
            <a:ext cx="304800" cy="762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16" name="Line 1539"/>
          <p:cNvSpPr>
            <a:spLocks noChangeShapeType="1"/>
          </p:cNvSpPr>
          <p:nvPr/>
        </p:nvSpPr>
        <p:spPr bwMode="auto">
          <a:xfrm>
            <a:off x="7391400" y="5181600"/>
            <a:ext cx="304800" cy="762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17" name="Line 1540"/>
          <p:cNvSpPr>
            <a:spLocks noChangeShapeType="1"/>
          </p:cNvSpPr>
          <p:nvPr/>
        </p:nvSpPr>
        <p:spPr bwMode="auto">
          <a:xfrm flipV="1">
            <a:off x="7391400" y="5029200"/>
            <a:ext cx="304800" cy="762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18" name="Line 1541"/>
          <p:cNvSpPr>
            <a:spLocks noChangeShapeType="1"/>
          </p:cNvSpPr>
          <p:nvPr/>
        </p:nvSpPr>
        <p:spPr bwMode="auto">
          <a:xfrm flipH="1">
            <a:off x="7391400" y="5105400"/>
            <a:ext cx="304800"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19" name="Freeform 1542"/>
          <p:cNvSpPr>
            <a:spLocks/>
          </p:cNvSpPr>
          <p:nvPr/>
        </p:nvSpPr>
        <p:spPr bwMode="auto">
          <a:xfrm>
            <a:off x="838200" y="5486400"/>
            <a:ext cx="1219200" cy="762000"/>
          </a:xfrm>
          <a:custGeom>
            <a:avLst/>
            <a:gdLst>
              <a:gd name="T0" fmla="*/ 604837500 w 768"/>
              <a:gd name="T1" fmla="*/ 0 h 480"/>
              <a:gd name="T2" fmla="*/ 1330642500 w 768"/>
              <a:gd name="T3" fmla="*/ 0 h 480"/>
              <a:gd name="T4" fmla="*/ 1330642500 w 768"/>
              <a:gd name="T5" fmla="*/ 483870000 h 480"/>
              <a:gd name="T6" fmla="*/ 1935480000 w 768"/>
              <a:gd name="T7" fmla="*/ 483870000 h 480"/>
              <a:gd name="T8" fmla="*/ 1935480000 w 768"/>
              <a:gd name="T9" fmla="*/ 1209675000 h 480"/>
              <a:gd name="T10" fmla="*/ 0 w 768"/>
              <a:gd name="T11" fmla="*/ 1209675000 h 480"/>
              <a:gd name="T12" fmla="*/ 0 w 768"/>
              <a:gd name="T13" fmla="*/ 483870000 h 480"/>
              <a:gd name="T14" fmla="*/ 604837500 w 768"/>
              <a:gd name="T15" fmla="*/ 483870000 h 480"/>
              <a:gd name="T16" fmla="*/ 604837500 w 768"/>
              <a:gd name="T17" fmla="*/ 0 h 4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8"/>
              <a:gd name="T28" fmla="*/ 0 h 480"/>
              <a:gd name="T29" fmla="*/ 768 w 768"/>
              <a:gd name="T30" fmla="*/ 480 h 48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8" h="480">
                <a:moveTo>
                  <a:pt x="240" y="0"/>
                </a:moveTo>
                <a:lnTo>
                  <a:pt x="528" y="0"/>
                </a:lnTo>
                <a:lnTo>
                  <a:pt x="528" y="192"/>
                </a:lnTo>
                <a:lnTo>
                  <a:pt x="768" y="192"/>
                </a:lnTo>
                <a:lnTo>
                  <a:pt x="768" y="480"/>
                </a:lnTo>
                <a:lnTo>
                  <a:pt x="0" y="480"/>
                </a:lnTo>
                <a:lnTo>
                  <a:pt x="0" y="192"/>
                </a:lnTo>
                <a:lnTo>
                  <a:pt x="240" y="192"/>
                </a:lnTo>
                <a:lnTo>
                  <a:pt x="240" y="0"/>
                </a:lnTo>
                <a:close/>
              </a:path>
            </a:pathLst>
          </a:custGeom>
          <a:solidFill>
            <a:schemeClr val="bg1"/>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20" name="Freeform 1543"/>
          <p:cNvSpPr>
            <a:spLocks/>
          </p:cNvSpPr>
          <p:nvPr/>
        </p:nvSpPr>
        <p:spPr bwMode="auto">
          <a:xfrm>
            <a:off x="6934200" y="5486400"/>
            <a:ext cx="1219200" cy="762000"/>
          </a:xfrm>
          <a:custGeom>
            <a:avLst/>
            <a:gdLst>
              <a:gd name="T0" fmla="*/ 604837500 w 768"/>
              <a:gd name="T1" fmla="*/ 0 h 480"/>
              <a:gd name="T2" fmla="*/ 1330642500 w 768"/>
              <a:gd name="T3" fmla="*/ 0 h 480"/>
              <a:gd name="T4" fmla="*/ 1330642500 w 768"/>
              <a:gd name="T5" fmla="*/ 483870000 h 480"/>
              <a:gd name="T6" fmla="*/ 1935480000 w 768"/>
              <a:gd name="T7" fmla="*/ 483870000 h 480"/>
              <a:gd name="T8" fmla="*/ 1935480000 w 768"/>
              <a:gd name="T9" fmla="*/ 1209675000 h 480"/>
              <a:gd name="T10" fmla="*/ 0 w 768"/>
              <a:gd name="T11" fmla="*/ 1209675000 h 480"/>
              <a:gd name="T12" fmla="*/ 0 w 768"/>
              <a:gd name="T13" fmla="*/ 483870000 h 480"/>
              <a:gd name="T14" fmla="*/ 604837500 w 768"/>
              <a:gd name="T15" fmla="*/ 483870000 h 480"/>
              <a:gd name="T16" fmla="*/ 604837500 w 768"/>
              <a:gd name="T17" fmla="*/ 0 h 4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8"/>
              <a:gd name="T28" fmla="*/ 0 h 480"/>
              <a:gd name="T29" fmla="*/ 768 w 768"/>
              <a:gd name="T30" fmla="*/ 480 h 48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8" h="480">
                <a:moveTo>
                  <a:pt x="240" y="0"/>
                </a:moveTo>
                <a:lnTo>
                  <a:pt x="528" y="0"/>
                </a:lnTo>
                <a:lnTo>
                  <a:pt x="528" y="192"/>
                </a:lnTo>
                <a:lnTo>
                  <a:pt x="768" y="192"/>
                </a:lnTo>
                <a:lnTo>
                  <a:pt x="768" y="480"/>
                </a:lnTo>
                <a:lnTo>
                  <a:pt x="0" y="480"/>
                </a:lnTo>
                <a:lnTo>
                  <a:pt x="0" y="192"/>
                </a:lnTo>
                <a:lnTo>
                  <a:pt x="240" y="192"/>
                </a:lnTo>
                <a:lnTo>
                  <a:pt x="240" y="0"/>
                </a:lnTo>
                <a:close/>
              </a:path>
            </a:pathLst>
          </a:custGeom>
          <a:solidFill>
            <a:schemeClr val="bg1"/>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21" name="Rectangle 1544"/>
          <p:cNvSpPr>
            <a:spLocks noChangeArrowheads="1"/>
          </p:cNvSpPr>
          <p:nvPr/>
        </p:nvSpPr>
        <p:spPr bwMode="auto">
          <a:xfrm>
            <a:off x="2057400" y="5867400"/>
            <a:ext cx="4876800" cy="304800"/>
          </a:xfrm>
          <a:prstGeom prst="rect">
            <a:avLst/>
          </a:prstGeom>
          <a:solidFill>
            <a:schemeClr val="bg1"/>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22" name="Rectangle 1545"/>
          <p:cNvSpPr>
            <a:spLocks noChangeArrowheads="1"/>
          </p:cNvSpPr>
          <p:nvPr/>
        </p:nvSpPr>
        <p:spPr bwMode="auto">
          <a:xfrm>
            <a:off x="8153400" y="5867400"/>
            <a:ext cx="1143000" cy="304800"/>
          </a:xfrm>
          <a:prstGeom prst="rect">
            <a:avLst/>
          </a:prstGeom>
          <a:solidFill>
            <a:schemeClr val="bg1"/>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23" name="Rectangle 1546"/>
          <p:cNvSpPr>
            <a:spLocks noChangeArrowheads="1"/>
          </p:cNvSpPr>
          <p:nvPr/>
        </p:nvSpPr>
        <p:spPr bwMode="auto">
          <a:xfrm>
            <a:off x="-152400" y="5867400"/>
            <a:ext cx="990600" cy="304800"/>
          </a:xfrm>
          <a:prstGeom prst="rect">
            <a:avLst/>
          </a:prstGeom>
          <a:solidFill>
            <a:schemeClr val="bg1"/>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8624" name="Text Box 1547"/>
          <p:cNvSpPr txBox="1">
            <a:spLocks noChangeArrowheads="1"/>
          </p:cNvSpPr>
          <p:nvPr/>
        </p:nvSpPr>
        <p:spPr bwMode="auto">
          <a:xfrm>
            <a:off x="1752600" y="3967163"/>
            <a:ext cx="762000" cy="376237"/>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spcBef>
                <a:spcPct val="50000"/>
              </a:spcBef>
              <a:spcAft>
                <a:spcPct val="0"/>
              </a:spcAft>
            </a:pPr>
            <a:r>
              <a:rPr lang="en-US" sz="1800" smtClean="0">
                <a:solidFill>
                  <a:srgbClr val="000000"/>
                </a:solidFill>
              </a:rPr>
              <a:t>0.75</a:t>
            </a:r>
            <a:r>
              <a:rPr lang="ja-JP" altLang="en-US" sz="1800" smtClean="0">
                <a:solidFill>
                  <a:srgbClr val="000000"/>
                </a:solidFill>
              </a:rPr>
              <a:t>”</a:t>
            </a:r>
            <a:endParaRPr lang="en-US" sz="1800" smtClean="0">
              <a:solidFill>
                <a:srgbClr val="000000"/>
              </a:solidFill>
            </a:endParaRPr>
          </a:p>
        </p:txBody>
      </p:sp>
      <p:sp>
        <p:nvSpPr>
          <p:cNvPr id="108625" name="Text Box 1548"/>
          <p:cNvSpPr txBox="1">
            <a:spLocks noChangeArrowheads="1"/>
          </p:cNvSpPr>
          <p:nvPr/>
        </p:nvSpPr>
        <p:spPr bwMode="auto">
          <a:xfrm>
            <a:off x="4191000" y="3967163"/>
            <a:ext cx="762000" cy="376237"/>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spcBef>
                <a:spcPct val="50000"/>
              </a:spcBef>
              <a:spcAft>
                <a:spcPct val="0"/>
              </a:spcAft>
            </a:pPr>
            <a:r>
              <a:rPr lang="en-US" sz="1800" smtClean="0">
                <a:solidFill>
                  <a:srgbClr val="000000"/>
                </a:solidFill>
              </a:rPr>
              <a:t>0.50</a:t>
            </a:r>
            <a:r>
              <a:rPr lang="ja-JP" altLang="en-US" sz="1800" smtClean="0">
                <a:solidFill>
                  <a:srgbClr val="000000"/>
                </a:solidFill>
              </a:rPr>
              <a:t>”</a:t>
            </a:r>
            <a:endParaRPr lang="en-US" sz="1800" smtClean="0">
              <a:solidFill>
                <a:srgbClr val="000000"/>
              </a:solidFill>
            </a:endParaRPr>
          </a:p>
        </p:txBody>
      </p:sp>
      <p:sp>
        <p:nvSpPr>
          <p:cNvPr id="108626" name="Text Box 1549"/>
          <p:cNvSpPr txBox="1">
            <a:spLocks noChangeArrowheads="1"/>
          </p:cNvSpPr>
          <p:nvPr/>
        </p:nvSpPr>
        <p:spPr bwMode="auto">
          <a:xfrm>
            <a:off x="6400800" y="3967163"/>
            <a:ext cx="762000" cy="376237"/>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spcBef>
                <a:spcPct val="50000"/>
              </a:spcBef>
              <a:spcAft>
                <a:spcPct val="0"/>
              </a:spcAft>
            </a:pPr>
            <a:r>
              <a:rPr lang="en-US" sz="1800" smtClean="0">
                <a:solidFill>
                  <a:srgbClr val="000000"/>
                </a:solidFill>
              </a:rPr>
              <a:t>0.25</a:t>
            </a:r>
            <a:r>
              <a:rPr lang="ja-JP" altLang="en-US" sz="1800" smtClean="0">
                <a:solidFill>
                  <a:srgbClr val="000000"/>
                </a:solidFill>
              </a:rPr>
              <a:t>”</a:t>
            </a:r>
            <a:endParaRPr lang="en-US" sz="1800" smtClean="0">
              <a:solidFill>
                <a:srgbClr val="000000"/>
              </a:solidFill>
            </a:endParaRPr>
          </a:p>
        </p:txBody>
      </p:sp>
      <p:sp>
        <p:nvSpPr>
          <p:cNvPr id="718350" name="Text Box 1550"/>
          <p:cNvSpPr txBox="1">
            <a:spLocks noChangeArrowheads="1"/>
          </p:cNvSpPr>
          <p:nvPr/>
        </p:nvSpPr>
        <p:spPr bwMode="auto">
          <a:xfrm>
            <a:off x="6400800" y="4348163"/>
            <a:ext cx="762000" cy="376237"/>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spcBef>
                <a:spcPct val="50000"/>
              </a:spcBef>
              <a:spcAft>
                <a:spcPct val="0"/>
              </a:spcAft>
            </a:pPr>
            <a:r>
              <a:rPr lang="en-US" sz="1800" smtClean="0">
                <a:solidFill>
                  <a:srgbClr val="333399"/>
                </a:solidFill>
              </a:rPr>
              <a:t>0.75</a:t>
            </a:r>
            <a:r>
              <a:rPr lang="ja-JP" altLang="en-US" sz="1800" smtClean="0">
                <a:solidFill>
                  <a:srgbClr val="333399"/>
                </a:solidFill>
              </a:rPr>
              <a:t>”</a:t>
            </a:r>
            <a:endParaRPr lang="en-US" sz="1800" smtClean="0">
              <a:solidFill>
                <a:srgbClr val="333399"/>
              </a:solidFill>
            </a:endParaRPr>
          </a:p>
        </p:txBody>
      </p:sp>
      <p:sp>
        <p:nvSpPr>
          <p:cNvPr id="718351" name="Text Box 1551"/>
          <p:cNvSpPr txBox="1">
            <a:spLocks noChangeArrowheads="1"/>
          </p:cNvSpPr>
          <p:nvPr/>
        </p:nvSpPr>
        <p:spPr bwMode="auto">
          <a:xfrm>
            <a:off x="4191000" y="4343400"/>
            <a:ext cx="762000" cy="376238"/>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spcBef>
                <a:spcPct val="50000"/>
              </a:spcBef>
              <a:spcAft>
                <a:spcPct val="0"/>
              </a:spcAft>
            </a:pPr>
            <a:r>
              <a:rPr lang="en-US" sz="1800" smtClean="0">
                <a:solidFill>
                  <a:srgbClr val="333399"/>
                </a:solidFill>
              </a:rPr>
              <a:t>0.50</a:t>
            </a:r>
            <a:r>
              <a:rPr lang="ja-JP" altLang="en-US" sz="1800" smtClean="0">
                <a:solidFill>
                  <a:srgbClr val="333399"/>
                </a:solidFill>
              </a:rPr>
              <a:t>”</a:t>
            </a:r>
            <a:endParaRPr lang="en-US" sz="1800" smtClean="0">
              <a:solidFill>
                <a:srgbClr val="333399"/>
              </a:solidFill>
            </a:endParaRPr>
          </a:p>
        </p:txBody>
      </p:sp>
      <p:sp>
        <p:nvSpPr>
          <p:cNvPr id="718352" name="Text Box 1552"/>
          <p:cNvSpPr txBox="1">
            <a:spLocks noChangeArrowheads="1"/>
          </p:cNvSpPr>
          <p:nvPr/>
        </p:nvSpPr>
        <p:spPr bwMode="auto">
          <a:xfrm>
            <a:off x="1752600" y="4348163"/>
            <a:ext cx="762000" cy="376237"/>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spcBef>
                <a:spcPct val="50000"/>
              </a:spcBef>
              <a:spcAft>
                <a:spcPct val="0"/>
              </a:spcAft>
            </a:pPr>
            <a:r>
              <a:rPr lang="en-US" sz="1800" smtClean="0">
                <a:solidFill>
                  <a:srgbClr val="333399"/>
                </a:solidFill>
              </a:rPr>
              <a:t>0.25</a:t>
            </a:r>
            <a:r>
              <a:rPr lang="ja-JP" altLang="en-US" sz="1800" smtClean="0">
                <a:solidFill>
                  <a:srgbClr val="333399"/>
                </a:solidFill>
              </a:rPr>
              <a:t>”</a:t>
            </a:r>
            <a:endParaRPr lang="en-US" sz="1800" smtClean="0">
              <a:solidFill>
                <a:srgbClr val="333399"/>
              </a:solidFill>
            </a:endParaRPr>
          </a:p>
        </p:txBody>
      </p:sp>
      <p:sp>
        <p:nvSpPr>
          <p:cNvPr id="718353" name="Line 1553"/>
          <p:cNvSpPr>
            <a:spLocks noChangeShapeType="1"/>
          </p:cNvSpPr>
          <p:nvPr/>
        </p:nvSpPr>
        <p:spPr bwMode="auto">
          <a:xfrm>
            <a:off x="1752600" y="4800600"/>
            <a:ext cx="5410200" cy="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18354" name="Text Box 1554"/>
          <p:cNvSpPr txBox="1">
            <a:spLocks noChangeArrowheads="1"/>
          </p:cNvSpPr>
          <p:nvPr/>
        </p:nvSpPr>
        <p:spPr bwMode="auto">
          <a:xfrm>
            <a:off x="6400800" y="4957763"/>
            <a:ext cx="762000" cy="376237"/>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50000"/>
              </a:spcBef>
              <a:spcAft>
                <a:spcPct val="0"/>
              </a:spcAft>
            </a:pPr>
            <a:r>
              <a:rPr lang="en-US" sz="1800" smtClean="0">
                <a:solidFill>
                  <a:srgbClr val="FF0000"/>
                </a:solidFill>
              </a:rPr>
              <a:t>1.0</a:t>
            </a:r>
            <a:r>
              <a:rPr lang="ja-JP" altLang="en-US" sz="1800" smtClean="0">
                <a:solidFill>
                  <a:srgbClr val="FF0000"/>
                </a:solidFill>
              </a:rPr>
              <a:t>”</a:t>
            </a:r>
            <a:endParaRPr lang="en-US" sz="1800" smtClean="0">
              <a:solidFill>
                <a:srgbClr val="FF0000"/>
              </a:solidFill>
            </a:endParaRPr>
          </a:p>
        </p:txBody>
      </p:sp>
      <p:sp>
        <p:nvSpPr>
          <p:cNvPr id="718355" name="Text Box 1555"/>
          <p:cNvSpPr txBox="1">
            <a:spLocks noChangeArrowheads="1"/>
          </p:cNvSpPr>
          <p:nvPr/>
        </p:nvSpPr>
        <p:spPr bwMode="auto">
          <a:xfrm>
            <a:off x="4191000" y="4957763"/>
            <a:ext cx="762000" cy="376237"/>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50000"/>
              </a:spcBef>
              <a:spcAft>
                <a:spcPct val="0"/>
              </a:spcAft>
            </a:pPr>
            <a:r>
              <a:rPr lang="en-US" sz="1800" smtClean="0">
                <a:solidFill>
                  <a:srgbClr val="FF0000"/>
                </a:solidFill>
              </a:rPr>
              <a:t>1.0</a:t>
            </a:r>
            <a:r>
              <a:rPr lang="ja-JP" altLang="en-US" sz="1800" smtClean="0">
                <a:solidFill>
                  <a:srgbClr val="FF0000"/>
                </a:solidFill>
              </a:rPr>
              <a:t>”</a:t>
            </a:r>
            <a:endParaRPr lang="en-US" sz="1800" smtClean="0">
              <a:solidFill>
                <a:srgbClr val="FF0000"/>
              </a:solidFill>
            </a:endParaRPr>
          </a:p>
        </p:txBody>
      </p:sp>
      <p:sp>
        <p:nvSpPr>
          <p:cNvPr id="718356" name="Text Box 1556"/>
          <p:cNvSpPr txBox="1">
            <a:spLocks noChangeArrowheads="1"/>
          </p:cNvSpPr>
          <p:nvPr/>
        </p:nvSpPr>
        <p:spPr bwMode="auto">
          <a:xfrm>
            <a:off x="1752600" y="4953000"/>
            <a:ext cx="762000" cy="376238"/>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50000"/>
              </a:spcBef>
              <a:spcAft>
                <a:spcPct val="0"/>
              </a:spcAft>
            </a:pPr>
            <a:r>
              <a:rPr lang="en-US" sz="1800" smtClean="0">
                <a:solidFill>
                  <a:srgbClr val="FF0000"/>
                </a:solidFill>
              </a:rPr>
              <a:t>1.0</a:t>
            </a:r>
            <a:r>
              <a:rPr lang="ja-JP" altLang="en-US" sz="1800" smtClean="0">
                <a:solidFill>
                  <a:srgbClr val="FF0000"/>
                </a:solidFill>
              </a:rPr>
              <a:t>”</a:t>
            </a:r>
            <a:endParaRPr lang="en-US" sz="1800" smtClean="0">
              <a:solidFill>
                <a:srgbClr val="FF0000"/>
              </a:solidFill>
            </a:endParaRPr>
          </a:p>
        </p:txBody>
      </p:sp>
      <p:sp>
        <p:nvSpPr>
          <p:cNvPr id="108634" name="Text Box 1557"/>
          <p:cNvSpPr txBox="1">
            <a:spLocks noChangeArrowheads="1"/>
          </p:cNvSpPr>
          <p:nvPr/>
        </p:nvSpPr>
        <p:spPr bwMode="auto">
          <a:xfrm>
            <a:off x="609600" y="228600"/>
            <a:ext cx="7848600" cy="64135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50000"/>
              </a:spcBef>
              <a:spcAft>
                <a:spcPct val="0"/>
              </a:spcAft>
            </a:pPr>
            <a:r>
              <a:rPr lang="en-US" sz="3600" smtClean="0">
                <a:solidFill>
                  <a:srgbClr val="FFFFFF"/>
                </a:solidFill>
                <a:latin typeface="Times New Roman" charset="0"/>
                <a:cs typeface="Times New Roman" charset="0"/>
              </a:rPr>
              <a:t>Why </a:t>
            </a:r>
            <a:r>
              <a:rPr lang="ja-JP" altLang="en-US" sz="3600" smtClean="0">
                <a:solidFill>
                  <a:srgbClr val="FFFFFF"/>
                </a:solidFill>
                <a:latin typeface="Times New Roman" charset="0"/>
                <a:cs typeface="Times New Roman" charset="0"/>
              </a:rPr>
              <a:t>“</a:t>
            </a:r>
            <a:r>
              <a:rPr lang="en-US" altLang="ja-JP" sz="3600" smtClean="0">
                <a:solidFill>
                  <a:srgbClr val="FFFFFF"/>
                </a:solidFill>
                <a:latin typeface="Times New Roman" charset="0"/>
                <a:cs typeface="Times New Roman" charset="0"/>
              </a:rPr>
              <a:t>Head to Head</a:t>
            </a:r>
            <a:r>
              <a:rPr lang="ja-JP" altLang="en-US" sz="3600" smtClean="0">
                <a:solidFill>
                  <a:srgbClr val="FFFFFF"/>
                </a:solidFill>
                <a:latin typeface="Times New Roman" charset="0"/>
                <a:cs typeface="Times New Roman" charset="0"/>
              </a:rPr>
              <a:t>”</a:t>
            </a:r>
            <a:r>
              <a:rPr lang="en-US" altLang="ja-JP" sz="3600" smtClean="0">
                <a:solidFill>
                  <a:srgbClr val="FFFFFF"/>
                </a:solidFill>
                <a:latin typeface="Times New Roman" charset="0"/>
                <a:cs typeface="Times New Roman" charset="0"/>
              </a:rPr>
              <a:t> spacing? </a:t>
            </a:r>
            <a:endParaRPr lang="en-US" sz="3600" smtClean="0">
              <a:solidFill>
                <a:srgbClr val="FFFFFF"/>
              </a:solidFill>
              <a:latin typeface="Times New Roman" charset="0"/>
              <a:cs typeface="Times New Roman" charset="0"/>
            </a:endParaRPr>
          </a:p>
        </p:txBody>
      </p:sp>
    </p:spTree>
    <p:extLst>
      <p:ext uri="{BB962C8B-B14F-4D97-AF65-F5344CB8AC3E}">
        <p14:creationId xmlns:p14="http://schemas.microsoft.com/office/powerpoint/2010/main" val="297511751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718321"/>
                                        </p:tgtEl>
                                        <p:attrNameLst>
                                          <p:attrName>style.visibility</p:attrName>
                                        </p:attrNameLst>
                                      </p:cBhvr>
                                      <p:to>
                                        <p:strVal val="visible"/>
                                      </p:to>
                                    </p:set>
                                    <p:animEffect transition="in" filter="wipe(right)">
                                      <p:cBhvr>
                                        <p:cTn id="7" dur="1000"/>
                                        <p:tgtEl>
                                          <p:spTgt spid="71832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718350"/>
                                        </p:tgtEl>
                                        <p:attrNameLst>
                                          <p:attrName>style.visibility</p:attrName>
                                        </p:attrNameLst>
                                      </p:cBhvr>
                                      <p:to>
                                        <p:strVal val="visible"/>
                                      </p:to>
                                    </p:set>
                                  </p:childTnLst>
                                </p:cTn>
                              </p:par>
                            </p:childTnLst>
                          </p:cTn>
                        </p:par>
                        <p:par>
                          <p:cTn id="12" fill="hold" nodeType="afterGroup">
                            <p:stCondLst>
                              <p:cond delay="0"/>
                            </p:stCondLst>
                            <p:childTnLst>
                              <p:par>
                                <p:cTn id="13" presetID="1" presetClass="entr" presetSubtype="0" fill="hold" grpId="0" nodeType="afterEffect">
                                  <p:stCondLst>
                                    <p:cond delay="500"/>
                                  </p:stCondLst>
                                  <p:childTnLst>
                                    <p:set>
                                      <p:cBhvr>
                                        <p:cTn id="14" dur="1" fill="hold">
                                          <p:stCondLst>
                                            <p:cond delay="0"/>
                                          </p:stCondLst>
                                        </p:cTn>
                                        <p:tgtEl>
                                          <p:spTgt spid="718351"/>
                                        </p:tgtEl>
                                        <p:attrNameLst>
                                          <p:attrName>style.visibility</p:attrName>
                                        </p:attrNameLst>
                                      </p:cBhvr>
                                      <p:to>
                                        <p:strVal val="visible"/>
                                      </p:to>
                                    </p:set>
                                  </p:childTnLst>
                                </p:cTn>
                              </p:par>
                            </p:childTnLst>
                          </p:cTn>
                        </p:par>
                        <p:par>
                          <p:cTn id="15" fill="hold" nodeType="afterGroup">
                            <p:stCondLst>
                              <p:cond delay="500"/>
                            </p:stCondLst>
                            <p:childTnLst>
                              <p:par>
                                <p:cTn id="16" presetID="1" presetClass="entr" presetSubtype="0" fill="hold" grpId="0" nodeType="afterEffect">
                                  <p:stCondLst>
                                    <p:cond delay="500"/>
                                  </p:stCondLst>
                                  <p:childTnLst>
                                    <p:set>
                                      <p:cBhvr>
                                        <p:cTn id="17" dur="1" fill="hold">
                                          <p:stCondLst>
                                            <p:cond delay="0"/>
                                          </p:stCondLst>
                                        </p:cTn>
                                        <p:tgtEl>
                                          <p:spTgt spid="718352"/>
                                        </p:tgtEl>
                                        <p:attrNameLst>
                                          <p:attrName>style.visibility</p:attrName>
                                        </p:attrNameLst>
                                      </p:cBhvr>
                                      <p:to>
                                        <p:strVal val="visible"/>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18353"/>
                                        </p:tgtEl>
                                        <p:attrNameLst>
                                          <p:attrName>style.visibility</p:attrName>
                                        </p:attrNameLst>
                                      </p:cBhvr>
                                      <p:to>
                                        <p:strVal val="visible"/>
                                      </p:to>
                                    </p:set>
                                    <p:animEffect transition="in" filter="dissolve">
                                      <p:cBhvr>
                                        <p:cTn id="22" dur="500"/>
                                        <p:tgtEl>
                                          <p:spTgt spid="718353"/>
                                        </p:tgtEl>
                                      </p:cBhvr>
                                    </p:animEffect>
                                  </p:childTnLst>
                                </p:cTn>
                              </p:par>
                            </p:childTnLst>
                          </p:cTn>
                        </p:par>
                        <p:par>
                          <p:cTn id="23" fill="hold" nodeType="afterGroup">
                            <p:stCondLst>
                              <p:cond delay="500"/>
                            </p:stCondLst>
                            <p:childTnLst>
                              <p:par>
                                <p:cTn id="24" presetID="1" presetClass="entr" presetSubtype="0" fill="hold" grpId="0" nodeType="afterEffect">
                                  <p:stCondLst>
                                    <p:cond delay="500"/>
                                  </p:stCondLst>
                                  <p:childTnLst>
                                    <p:set>
                                      <p:cBhvr>
                                        <p:cTn id="25" dur="1" fill="hold">
                                          <p:stCondLst>
                                            <p:cond delay="0"/>
                                          </p:stCondLst>
                                        </p:cTn>
                                        <p:tgtEl>
                                          <p:spTgt spid="718354"/>
                                        </p:tgtEl>
                                        <p:attrNameLst>
                                          <p:attrName>style.visibility</p:attrName>
                                        </p:attrNameLst>
                                      </p:cBhvr>
                                      <p:to>
                                        <p:strVal val="visible"/>
                                      </p:to>
                                    </p:set>
                                  </p:childTnLst>
                                </p:cTn>
                              </p:par>
                            </p:childTnLst>
                          </p:cTn>
                        </p:par>
                        <p:par>
                          <p:cTn id="26" fill="hold" nodeType="afterGroup">
                            <p:stCondLst>
                              <p:cond delay="1000"/>
                            </p:stCondLst>
                            <p:childTnLst>
                              <p:par>
                                <p:cTn id="27" presetID="1" presetClass="entr" presetSubtype="0" fill="hold" grpId="0" nodeType="afterEffect">
                                  <p:stCondLst>
                                    <p:cond delay="0"/>
                                  </p:stCondLst>
                                  <p:childTnLst>
                                    <p:set>
                                      <p:cBhvr>
                                        <p:cTn id="28" dur="1" fill="hold">
                                          <p:stCondLst>
                                            <p:cond delay="0"/>
                                          </p:stCondLst>
                                        </p:cTn>
                                        <p:tgtEl>
                                          <p:spTgt spid="718355"/>
                                        </p:tgtEl>
                                        <p:attrNameLst>
                                          <p:attrName>style.visibility</p:attrName>
                                        </p:attrNameLst>
                                      </p:cBhvr>
                                      <p:to>
                                        <p:strVal val="visible"/>
                                      </p:to>
                                    </p:set>
                                  </p:childTnLst>
                                </p:cTn>
                              </p:par>
                            </p:childTnLst>
                          </p:cTn>
                        </p:par>
                        <p:par>
                          <p:cTn id="29" fill="hold" nodeType="afterGroup">
                            <p:stCondLst>
                              <p:cond delay="1000"/>
                            </p:stCondLst>
                            <p:childTnLst>
                              <p:par>
                                <p:cTn id="30" presetID="1" presetClass="entr" presetSubtype="0" fill="hold" grpId="0" nodeType="afterEffect">
                                  <p:stCondLst>
                                    <p:cond delay="0"/>
                                  </p:stCondLst>
                                  <p:childTnLst>
                                    <p:set>
                                      <p:cBhvr>
                                        <p:cTn id="31" dur="1" fill="hold">
                                          <p:stCondLst>
                                            <p:cond delay="0"/>
                                          </p:stCondLst>
                                        </p:cTn>
                                        <p:tgtEl>
                                          <p:spTgt spid="71835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8321" grpId="0" animBg="1"/>
      <p:bldP spid="718350" grpId="0" animBg="1"/>
      <p:bldP spid="718351" grpId="0" animBg="1"/>
      <p:bldP spid="718352" grpId="0" animBg="1"/>
      <p:bldP spid="718353" grpId="0" animBg="1"/>
      <p:bldP spid="718354" grpId="0" animBg="1"/>
      <p:bldP spid="718355" grpId="0" animBg="1"/>
      <p:bldP spid="718356"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2438400"/>
            <a:ext cx="8229600" cy="3687763"/>
          </a:xfrm>
        </p:spPr>
        <p:txBody>
          <a:bodyPr/>
          <a:lstStyle/>
          <a:p>
            <a:pPr algn="ctr">
              <a:buNone/>
            </a:pPr>
            <a:r>
              <a:rPr lang="en-US" dirty="0">
                <a:latin typeface="Foundry Sterling Bold" pitchFamily="50" charset="0"/>
              </a:rPr>
              <a:t>Thank you!</a:t>
            </a:r>
          </a:p>
          <a:p>
            <a:pPr algn="ctr">
              <a:buNone/>
            </a:pPr>
            <a:endParaRPr lang="en-US" dirty="0">
              <a:latin typeface="Foundry Sterling Bold" pitchFamily="50" charset="0"/>
            </a:endParaRPr>
          </a:p>
          <a:p>
            <a:pPr algn="ctr">
              <a:buNone/>
            </a:pPr>
            <a:r>
              <a:rPr lang="en-US" sz="2400" dirty="0" smtClean="0">
                <a:latin typeface="Foundry Sterling Bold" pitchFamily="50" charset="0"/>
              </a:rPr>
              <a:t>Jeffrey Knight</a:t>
            </a:r>
          </a:p>
          <a:p>
            <a:pPr algn="ctr">
              <a:buNone/>
            </a:pPr>
            <a:r>
              <a:rPr lang="en-US" sz="2400" dirty="0" smtClean="0">
                <a:latin typeface="Foundry Sterling Bold" pitchFamily="50" charset="0"/>
              </a:rPr>
              <a:t>806-786-3065</a:t>
            </a:r>
          </a:p>
          <a:p>
            <a:pPr algn="ctr">
              <a:buNone/>
            </a:pPr>
            <a:r>
              <a:rPr lang="en-US" sz="2400" dirty="0" err="1" smtClean="0">
                <a:latin typeface="Foundry Sterling Bold" pitchFamily="50" charset="0"/>
              </a:rPr>
              <a:t>jknight@ewing</a:t>
            </a:r>
            <a:r>
              <a:rPr lang="en-US" sz="2400" dirty="0" err="1" smtClean="0">
                <a:latin typeface="Foundry Sterling Bold" pitchFamily="50" charset="0"/>
              </a:rPr>
              <a:t>irrigation.com</a:t>
            </a:r>
            <a:endParaRPr lang="en-US" sz="2400" dirty="0">
              <a:latin typeface="Foundry Sterling Bold" pitchFamily="50" charset="0"/>
            </a:endParaRPr>
          </a:p>
        </p:txBody>
      </p:sp>
      <p:pic>
        <p:nvPicPr>
          <p:cNvPr id="5" name="Picture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354782" y="77837"/>
            <a:ext cx="4226584" cy="1750963"/>
          </a:xfrm>
          <a:prstGeom prst="rect">
            <a:avLst/>
          </a:prstGeom>
        </p:spPr>
      </p:pic>
    </p:spTree>
    <p:extLst>
      <p:ext uri="{BB962C8B-B14F-4D97-AF65-F5344CB8AC3E}">
        <p14:creationId xmlns:p14="http://schemas.microsoft.com/office/powerpoint/2010/main" val="309203854"/>
      </p:ext>
    </p:extLst>
  </p:cSld>
  <p:clrMapOvr>
    <a:masterClrMapping/>
  </p:clrMapOvr>
  <p:timing>
    <p:tnLst>
      <p:par>
        <p:cTn xmlns:p14="http://schemas.microsoft.com/office/powerpoint/2010/mai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a:grpSpLocks/>
          </p:cNvGrpSpPr>
          <p:nvPr/>
        </p:nvGrpSpPr>
        <p:grpSpPr bwMode="auto">
          <a:xfrm>
            <a:off x="304800" y="1371600"/>
            <a:ext cx="8077200" cy="4343400"/>
            <a:chOff x="192" y="960"/>
            <a:chExt cx="5088" cy="2736"/>
          </a:xfrm>
        </p:grpSpPr>
        <p:sp>
          <p:nvSpPr>
            <p:cNvPr id="6" name="Line 5"/>
            <p:cNvSpPr>
              <a:spLocks noChangeShapeType="1"/>
            </p:cNvSpPr>
            <p:nvPr/>
          </p:nvSpPr>
          <p:spPr bwMode="auto">
            <a:xfrm>
              <a:off x="3552" y="1584"/>
              <a:ext cx="0" cy="2064"/>
            </a:xfrm>
            <a:prstGeom prst="line">
              <a:avLst/>
            </a:prstGeom>
            <a:noFill/>
            <a:ln w="57150">
              <a:solidFill>
                <a:srgbClr val="0099FF"/>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7" name="Line 6"/>
            <p:cNvSpPr>
              <a:spLocks noChangeShapeType="1"/>
            </p:cNvSpPr>
            <p:nvPr/>
          </p:nvSpPr>
          <p:spPr bwMode="auto">
            <a:xfrm flipV="1">
              <a:off x="192" y="1014"/>
              <a:ext cx="384" cy="1488"/>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8" name="Arc 7"/>
            <p:cNvSpPr>
              <a:spLocks/>
            </p:cNvSpPr>
            <p:nvPr/>
          </p:nvSpPr>
          <p:spPr bwMode="auto">
            <a:xfrm>
              <a:off x="576" y="966"/>
              <a:ext cx="144" cy="672"/>
            </a:xfrm>
            <a:custGeom>
              <a:avLst/>
              <a:gdLst>
                <a:gd name="T0" fmla="*/ 0 w 17291"/>
                <a:gd name="T1" fmla="*/ 0 h 21600"/>
                <a:gd name="T2" fmla="*/ 0 w 17291"/>
                <a:gd name="T3" fmla="*/ 0 h 21600"/>
                <a:gd name="T4" fmla="*/ 0 w 17291"/>
                <a:gd name="T5" fmla="*/ 0 h 21600"/>
                <a:gd name="T6" fmla="*/ 0 60000 65536"/>
                <a:gd name="T7" fmla="*/ 0 60000 65536"/>
                <a:gd name="T8" fmla="*/ 0 60000 65536"/>
                <a:gd name="T9" fmla="*/ 0 w 17291"/>
                <a:gd name="T10" fmla="*/ 0 h 21600"/>
                <a:gd name="T11" fmla="*/ 17291 w 17291"/>
                <a:gd name="T12" fmla="*/ 21600 h 21600"/>
              </a:gdLst>
              <a:ahLst/>
              <a:cxnLst>
                <a:cxn ang="T6">
                  <a:pos x="T0" y="T1"/>
                </a:cxn>
                <a:cxn ang="T7">
                  <a:pos x="T2" y="T3"/>
                </a:cxn>
                <a:cxn ang="T8">
                  <a:pos x="T4" y="T5"/>
                </a:cxn>
              </a:cxnLst>
              <a:rect l="T9" t="T10" r="T11" b="T12"/>
              <a:pathLst>
                <a:path w="17291" h="21600" fill="none" extrusionOk="0">
                  <a:moveTo>
                    <a:pt x="0" y="1720"/>
                  </a:moveTo>
                  <a:cubicBezTo>
                    <a:pt x="2671" y="585"/>
                    <a:pt x="5544" y="-1"/>
                    <a:pt x="8447" y="0"/>
                  </a:cubicBezTo>
                  <a:cubicBezTo>
                    <a:pt x="11495" y="0"/>
                    <a:pt x="14509" y="645"/>
                    <a:pt x="17291" y="1893"/>
                  </a:cubicBezTo>
                </a:path>
                <a:path w="17291" h="21600" stroke="0" extrusionOk="0">
                  <a:moveTo>
                    <a:pt x="0" y="1720"/>
                  </a:moveTo>
                  <a:cubicBezTo>
                    <a:pt x="2671" y="585"/>
                    <a:pt x="5544" y="-1"/>
                    <a:pt x="8447" y="0"/>
                  </a:cubicBezTo>
                  <a:cubicBezTo>
                    <a:pt x="11495" y="0"/>
                    <a:pt x="14509" y="645"/>
                    <a:pt x="17291" y="1893"/>
                  </a:cubicBezTo>
                  <a:lnTo>
                    <a:pt x="8447" y="21600"/>
                  </a:lnTo>
                  <a:lnTo>
                    <a:pt x="0" y="1720"/>
                  </a:lnTo>
                  <a:close/>
                </a:path>
              </a:pathLst>
            </a:custGeom>
            <a:noFill/>
            <a:ln w="9525">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9" name="Freeform 8"/>
            <p:cNvSpPr>
              <a:spLocks/>
            </p:cNvSpPr>
            <p:nvPr/>
          </p:nvSpPr>
          <p:spPr bwMode="auto">
            <a:xfrm>
              <a:off x="192" y="960"/>
              <a:ext cx="528" cy="1542"/>
            </a:xfrm>
            <a:custGeom>
              <a:avLst/>
              <a:gdLst>
                <a:gd name="T0" fmla="*/ 0 w 528"/>
                <a:gd name="T1" fmla="*/ 1494 h 1542"/>
                <a:gd name="T2" fmla="*/ 384 w 528"/>
                <a:gd name="T3" fmla="*/ 54 h 1542"/>
                <a:gd name="T4" fmla="*/ 408 w 528"/>
                <a:gd name="T5" fmla="*/ 12 h 1542"/>
                <a:gd name="T6" fmla="*/ 456 w 528"/>
                <a:gd name="T7" fmla="*/ 0 h 1542"/>
                <a:gd name="T8" fmla="*/ 498 w 528"/>
                <a:gd name="T9" fmla="*/ 9 h 1542"/>
                <a:gd name="T10" fmla="*/ 516 w 528"/>
                <a:gd name="T11" fmla="*/ 30 h 1542"/>
                <a:gd name="T12" fmla="*/ 528 w 528"/>
                <a:gd name="T13" fmla="*/ 54 h 1542"/>
                <a:gd name="T14" fmla="*/ 384 w 528"/>
                <a:gd name="T15" fmla="*/ 1542 h 1542"/>
                <a:gd name="T16" fmla="*/ 384 w 528"/>
                <a:gd name="T17" fmla="*/ 1494 h 1542"/>
                <a:gd name="T18" fmla="*/ 336 w 528"/>
                <a:gd name="T19" fmla="*/ 1446 h 1542"/>
                <a:gd name="T20" fmla="*/ 288 w 528"/>
                <a:gd name="T21" fmla="*/ 1398 h 1542"/>
                <a:gd name="T22" fmla="*/ 246 w 528"/>
                <a:gd name="T23" fmla="*/ 1365 h 1542"/>
                <a:gd name="T24" fmla="*/ 189 w 528"/>
                <a:gd name="T25" fmla="*/ 1356 h 1542"/>
                <a:gd name="T26" fmla="*/ 138 w 528"/>
                <a:gd name="T27" fmla="*/ 1362 h 1542"/>
                <a:gd name="T28" fmla="*/ 96 w 528"/>
                <a:gd name="T29" fmla="*/ 1398 h 1542"/>
                <a:gd name="T30" fmla="*/ 0 w 528"/>
                <a:gd name="T31" fmla="*/ 1494 h 154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28"/>
                <a:gd name="T49" fmla="*/ 0 h 1542"/>
                <a:gd name="T50" fmla="*/ 528 w 528"/>
                <a:gd name="T51" fmla="*/ 1542 h 154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28" h="1542">
                  <a:moveTo>
                    <a:pt x="0" y="1494"/>
                  </a:moveTo>
                  <a:lnTo>
                    <a:pt x="384" y="54"/>
                  </a:lnTo>
                  <a:lnTo>
                    <a:pt x="408" y="12"/>
                  </a:lnTo>
                  <a:cubicBezTo>
                    <a:pt x="420" y="3"/>
                    <a:pt x="441" y="0"/>
                    <a:pt x="456" y="0"/>
                  </a:cubicBezTo>
                  <a:cubicBezTo>
                    <a:pt x="472" y="1"/>
                    <a:pt x="486" y="0"/>
                    <a:pt x="498" y="9"/>
                  </a:cubicBezTo>
                  <a:lnTo>
                    <a:pt x="516" y="30"/>
                  </a:lnTo>
                  <a:lnTo>
                    <a:pt x="528" y="54"/>
                  </a:lnTo>
                  <a:lnTo>
                    <a:pt x="384" y="1542"/>
                  </a:lnTo>
                  <a:lnTo>
                    <a:pt x="384" y="1494"/>
                  </a:lnTo>
                  <a:lnTo>
                    <a:pt x="336" y="1446"/>
                  </a:lnTo>
                  <a:lnTo>
                    <a:pt x="288" y="1398"/>
                  </a:lnTo>
                  <a:lnTo>
                    <a:pt x="246" y="1365"/>
                  </a:lnTo>
                  <a:lnTo>
                    <a:pt x="189" y="1356"/>
                  </a:lnTo>
                  <a:lnTo>
                    <a:pt x="138" y="1362"/>
                  </a:lnTo>
                  <a:lnTo>
                    <a:pt x="96" y="1398"/>
                  </a:lnTo>
                  <a:lnTo>
                    <a:pt x="0" y="1494"/>
                  </a:lnTo>
                  <a:close/>
                </a:path>
              </a:pathLst>
            </a:custGeom>
            <a:solidFill>
              <a:schemeClr val="bg1"/>
            </a:solidFill>
            <a:ln w="9525">
              <a:solidFill>
                <a:schemeClr val="tx1"/>
              </a:solidFill>
              <a:round/>
              <a:headEnd/>
              <a:tailEnd/>
            </a:ln>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10" name="Oval 9"/>
            <p:cNvSpPr>
              <a:spLocks noChangeArrowheads="1"/>
            </p:cNvSpPr>
            <p:nvPr/>
          </p:nvSpPr>
          <p:spPr bwMode="auto">
            <a:xfrm>
              <a:off x="192" y="2310"/>
              <a:ext cx="384" cy="384"/>
            </a:xfrm>
            <a:prstGeom prst="ellipse">
              <a:avLst/>
            </a:prstGeom>
            <a:solidFill>
              <a:schemeClr val="tx1"/>
            </a:solidFill>
            <a:ln w="9525">
              <a:solidFill>
                <a:schemeClr val="bg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1" name="Freeform 10"/>
            <p:cNvSpPr>
              <a:spLocks/>
            </p:cNvSpPr>
            <p:nvPr/>
          </p:nvSpPr>
          <p:spPr bwMode="auto">
            <a:xfrm>
              <a:off x="576" y="1456"/>
              <a:ext cx="505" cy="230"/>
            </a:xfrm>
            <a:custGeom>
              <a:avLst/>
              <a:gdLst>
                <a:gd name="T0" fmla="*/ 0 w 505"/>
                <a:gd name="T1" fmla="*/ 230 h 230"/>
                <a:gd name="T2" fmla="*/ 96 w 505"/>
                <a:gd name="T3" fmla="*/ 38 h 230"/>
                <a:gd name="T4" fmla="*/ 505 w 505"/>
                <a:gd name="T5" fmla="*/ 2 h 230"/>
                <a:gd name="T6" fmla="*/ 0 60000 65536"/>
                <a:gd name="T7" fmla="*/ 0 60000 65536"/>
                <a:gd name="T8" fmla="*/ 0 60000 65536"/>
                <a:gd name="T9" fmla="*/ 0 w 505"/>
                <a:gd name="T10" fmla="*/ 0 h 230"/>
                <a:gd name="T11" fmla="*/ 505 w 505"/>
                <a:gd name="T12" fmla="*/ 230 h 230"/>
              </a:gdLst>
              <a:ahLst/>
              <a:cxnLst>
                <a:cxn ang="T6">
                  <a:pos x="T0" y="T1"/>
                </a:cxn>
                <a:cxn ang="T7">
                  <a:pos x="T2" y="T3"/>
                </a:cxn>
                <a:cxn ang="T8">
                  <a:pos x="T4" y="T5"/>
                </a:cxn>
              </a:cxnLst>
              <a:rect l="T9" t="T10" r="T11" b="T12"/>
              <a:pathLst>
                <a:path w="505" h="230">
                  <a:moveTo>
                    <a:pt x="0" y="230"/>
                  </a:moveTo>
                  <a:cubicBezTo>
                    <a:pt x="12" y="154"/>
                    <a:pt x="12" y="76"/>
                    <a:pt x="96" y="38"/>
                  </a:cubicBezTo>
                  <a:cubicBezTo>
                    <a:pt x="180" y="0"/>
                    <a:pt x="420" y="9"/>
                    <a:pt x="505" y="2"/>
                  </a:cubicBezTo>
                </a:path>
              </a:pathLst>
            </a:custGeom>
            <a:noFill/>
            <a:ln w="127000" cmpd="sng">
              <a:solidFill>
                <a:srgbClr val="0099FF"/>
              </a:solidFill>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12" name="Line 11"/>
            <p:cNvSpPr>
              <a:spLocks noChangeShapeType="1"/>
            </p:cNvSpPr>
            <p:nvPr/>
          </p:nvSpPr>
          <p:spPr bwMode="auto">
            <a:xfrm>
              <a:off x="1248" y="1447"/>
              <a:ext cx="288" cy="0"/>
            </a:xfrm>
            <a:prstGeom prst="line">
              <a:avLst/>
            </a:prstGeom>
            <a:noFill/>
            <a:ln w="127000">
              <a:solidFill>
                <a:srgbClr val="0099FF"/>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13" name="Rectangle 12"/>
            <p:cNvSpPr>
              <a:spLocks noChangeArrowheads="1"/>
            </p:cNvSpPr>
            <p:nvPr/>
          </p:nvSpPr>
          <p:spPr bwMode="auto">
            <a:xfrm>
              <a:off x="960" y="1303"/>
              <a:ext cx="288" cy="288"/>
            </a:xfrm>
            <a:prstGeom prst="rect">
              <a:avLst/>
            </a:prstGeom>
            <a:solidFill>
              <a:srgbClr val="0099FF"/>
            </a:solidFill>
            <a:ln w="9525">
              <a:solidFill>
                <a:schemeClr val="tx1"/>
              </a:solidFill>
              <a:miter lim="800000"/>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4" name="Text Box 13"/>
            <p:cNvSpPr txBox="1">
              <a:spLocks noChangeArrowheads="1"/>
            </p:cNvSpPr>
            <p:nvPr/>
          </p:nvSpPr>
          <p:spPr bwMode="auto">
            <a:xfrm>
              <a:off x="960" y="1303"/>
              <a:ext cx="288"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1" fontAlgn="base" hangingPunct="1">
                <a:spcBef>
                  <a:spcPct val="50000"/>
                </a:spcBef>
                <a:spcAft>
                  <a:spcPct val="0"/>
                </a:spcAft>
              </a:pPr>
              <a:r>
                <a:rPr lang="en-US">
                  <a:solidFill>
                    <a:srgbClr val="000000"/>
                  </a:solidFill>
                </a:rPr>
                <a:t>M</a:t>
              </a:r>
            </a:p>
          </p:txBody>
        </p:sp>
        <p:grpSp>
          <p:nvGrpSpPr>
            <p:cNvPr id="15" name="Group 14"/>
            <p:cNvGrpSpPr>
              <a:grpSpLocks/>
            </p:cNvGrpSpPr>
            <p:nvPr/>
          </p:nvGrpSpPr>
          <p:grpSpPr bwMode="auto">
            <a:xfrm>
              <a:off x="3408" y="1296"/>
              <a:ext cx="288" cy="288"/>
              <a:chOff x="3408" y="1296"/>
              <a:chExt cx="288" cy="288"/>
            </a:xfrm>
          </p:grpSpPr>
          <p:sp>
            <p:nvSpPr>
              <p:cNvPr id="32" name="Oval 15"/>
              <p:cNvSpPr>
                <a:spLocks noChangeArrowheads="1"/>
              </p:cNvSpPr>
              <p:nvPr/>
            </p:nvSpPr>
            <p:spPr bwMode="auto">
              <a:xfrm>
                <a:off x="3408" y="1296"/>
                <a:ext cx="288" cy="288"/>
              </a:xfrm>
              <a:prstGeom prst="ellipse">
                <a:avLst/>
              </a:prstGeom>
              <a:solidFill>
                <a:srgbClr val="0099FF"/>
              </a:solidFill>
              <a:ln w="38100">
                <a:solidFill>
                  <a:schemeClr val="tx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33" name="Line 16"/>
              <p:cNvSpPr>
                <a:spLocks noChangeShapeType="1"/>
              </p:cNvSpPr>
              <p:nvPr/>
            </p:nvSpPr>
            <p:spPr bwMode="auto">
              <a:xfrm>
                <a:off x="3552" y="1296"/>
                <a:ext cx="0" cy="2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34" name="Line 17"/>
              <p:cNvSpPr>
                <a:spLocks noChangeShapeType="1"/>
              </p:cNvSpPr>
              <p:nvPr/>
            </p:nvSpPr>
            <p:spPr bwMode="auto">
              <a:xfrm>
                <a:off x="3408" y="1440"/>
                <a:ext cx="28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35" name="Oval 18"/>
              <p:cNvSpPr>
                <a:spLocks noChangeArrowheads="1"/>
              </p:cNvSpPr>
              <p:nvPr/>
            </p:nvSpPr>
            <p:spPr bwMode="auto">
              <a:xfrm>
                <a:off x="3456" y="1488"/>
                <a:ext cx="96" cy="48"/>
              </a:xfrm>
              <a:prstGeom prst="ellipse">
                <a:avLst/>
              </a:prstGeom>
              <a:solidFill>
                <a:schemeClr val="tx1"/>
              </a:solidFill>
              <a:ln w="9525">
                <a:solidFill>
                  <a:schemeClr val="tx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36" name="Oval 19"/>
              <p:cNvSpPr>
                <a:spLocks noChangeArrowheads="1"/>
              </p:cNvSpPr>
              <p:nvPr/>
            </p:nvSpPr>
            <p:spPr bwMode="auto">
              <a:xfrm>
                <a:off x="3456" y="1440"/>
                <a:ext cx="96" cy="48"/>
              </a:xfrm>
              <a:prstGeom prst="ellipse">
                <a:avLst/>
              </a:prstGeom>
              <a:solidFill>
                <a:schemeClr val="tx1"/>
              </a:solidFill>
              <a:ln w="9525">
                <a:solidFill>
                  <a:schemeClr val="tx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37" name="Oval 20"/>
              <p:cNvSpPr>
                <a:spLocks noChangeArrowheads="1"/>
              </p:cNvSpPr>
              <p:nvPr/>
            </p:nvSpPr>
            <p:spPr bwMode="auto">
              <a:xfrm>
                <a:off x="3408" y="1440"/>
                <a:ext cx="96" cy="48"/>
              </a:xfrm>
              <a:prstGeom prst="ellipse">
                <a:avLst/>
              </a:prstGeom>
              <a:solidFill>
                <a:schemeClr val="tx1"/>
              </a:solidFill>
              <a:ln w="9525">
                <a:solidFill>
                  <a:schemeClr val="tx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38" name="Oval 21"/>
              <p:cNvSpPr>
                <a:spLocks noChangeArrowheads="1"/>
              </p:cNvSpPr>
              <p:nvPr/>
            </p:nvSpPr>
            <p:spPr bwMode="auto">
              <a:xfrm>
                <a:off x="3504" y="1536"/>
                <a:ext cx="48" cy="48"/>
              </a:xfrm>
              <a:prstGeom prst="ellipse">
                <a:avLst/>
              </a:prstGeom>
              <a:solidFill>
                <a:schemeClr val="tx1"/>
              </a:solidFill>
              <a:ln w="9525">
                <a:solidFill>
                  <a:schemeClr val="tx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39" name="Oval 22"/>
              <p:cNvSpPr>
                <a:spLocks noChangeArrowheads="1"/>
              </p:cNvSpPr>
              <p:nvPr/>
            </p:nvSpPr>
            <p:spPr bwMode="auto">
              <a:xfrm>
                <a:off x="3504" y="1488"/>
                <a:ext cx="48" cy="48"/>
              </a:xfrm>
              <a:prstGeom prst="ellipse">
                <a:avLst/>
              </a:prstGeom>
              <a:solidFill>
                <a:schemeClr val="tx1"/>
              </a:solidFill>
              <a:ln w="9525">
                <a:solidFill>
                  <a:schemeClr val="tx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40" name="Oval 23"/>
              <p:cNvSpPr>
                <a:spLocks noChangeArrowheads="1"/>
              </p:cNvSpPr>
              <p:nvPr/>
            </p:nvSpPr>
            <p:spPr bwMode="auto">
              <a:xfrm>
                <a:off x="3552" y="1392"/>
                <a:ext cx="48" cy="48"/>
              </a:xfrm>
              <a:prstGeom prst="ellipse">
                <a:avLst/>
              </a:prstGeom>
              <a:solidFill>
                <a:schemeClr val="tx1"/>
              </a:solidFill>
              <a:ln w="9525">
                <a:solidFill>
                  <a:schemeClr val="tx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41" name="Freeform 24"/>
              <p:cNvSpPr>
                <a:spLocks/>
              </p:cNvSpPr>
              <p:nvPr/>
            </p:nvSpPr>
            <p:spPr bwMode="auto">
              <a:xfrm>
                <a:off x="3408" y="1440"/>
                <a:ext cx="144" cy="144"/>
              </a:xfrm>
              <a:custGeom>
                <a:avLst/>
                <a:gdLst>
                  <a:gd name="T0" fmla="*/ 144 w 144"/>
                  <a:gd name="T1" fmla="*/ 0 h 144"/>
                  <a:gd name="T2" fmla="*/ 144 w 144"/>
                  <a:gd name="T3" fmla="*/ 144 h 144"/>
                  <a:gd name="T4" fmla="*/ 96 w 144"/>
                  <a:gd name="T5" fmla="*/ 132 h 144"/>
                  <a:gd name="T6" fmla="*/ 64 w 144"/>
                  <a:gd name="T7" fmla="*/ 116 h 144"/>
                  <a:gd name="T8" fmla="*/ 24 w 144"/>
                  <a:gd name="T9" fmla="*/ 84 h 144"/>
                  <a:gd name="T10" fmla="*/ 4 w 144"/>
                  <a:gd name="T11" fmla="*/ 44 h 144"/>
                  <a:gd name="T12" fmla="*/ 0 w 144"/>
                  <a:gd name="T13" fmla="*/ 0 h 144"/>
                  <a:gd name="T14" fmla="*/ 144 w 144"/>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144"/>
                  <a:gd name="T26" fmla="*/ 144 w 144"/>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144">
                    <a:moveTo>
                      <a:pt x="144" y="0"/>
                    </a:moveTo>
                    <a:lnTo>
                      <a:pt x="144" y="144"/>
                    </a:lnTo>
                    <a:lnTo>
                      <a:pt x="96" y="132"/>
                    </a:lnTo>
                    <a:lnTo>
                      <a:pt x="64" y="116"/>
                    </a:lnTo>
                    <a:lnTo>
                      <a:pt x="24" y="84"/>
                    </a:lnTo>
                    <a:lnTo>
                      <a:pt x="4" y="44"/>
                    </a:lnTo>
                    <a:lnTo>
                      <a:pt x="0" y="0"/>
                    </a:lnTo>
                    <a:lnTo>
                      <a:pt x="144" y="0"/>
                    </a:lnTo>
                    <a:close/>
                  </a:path>
                </a:pathLst>
              </a:custGeom>
              <a:solidFill>
                <a:schemeClr val="tx1"/>
              </a:solidFill>
              <a:ln w="9525">
                <a:solidFill>
                  <a:schemeClr val="tx1"/>
                </a:solidFill>
                <a:round/>
                <a:headEnd/>
                <a:tailEnd/>
              </a:ln>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42" name="Freeform 25"/>
              <p:cNvSpPr>
                <a:spLocks/>
              </p:cNvSpPr>
              <p:nvPr/>
            </p:nvSpPr>
            <p:spPr bwMode="auto">
              <a:xfrm rot="10800000">
                <a:off x="3552" y="1296"/>
                <a:ext cx="144" cy="144"/>
              </a:xfrm>
              <a:custGeom>
                <a:avLst/>
                <a:gdLst>
                  <a:gd name="T0" fmla="*/ 144 w 144"/>
                  <a:gd name="T1" fmla="*/ 0 h 144"/>
                  <a:gd name="T2" fmla="*/ 144 w 144"/>
                  <a:gd name="T3" fmla="*/ 144 h 144"/>
                  <a:gd name="T4" fmla="*/ 96 w 144"/>
                  <a:gd name="T5" fmla="*/ 132 h 144"/>
                  <a:gd name="T6" fmla="*/ 64 w 144"/>
                  <a:gd name="T7" fmla="*/ 116 h 144"/>
                  <a:gd name="T8" fmla="*/ 24 w 144"/>
                  <a:gd name="T9" fmla="*/ 84 h 144"/>
                  <a:gd name="T10" fmla="*/ 4 w 144"/>
                  <a:gd name="T11" fmla="*/ 44 h 144"/>
                  <a:gd name="T12" fmla="*/ 0 w 144"/>
                  <a:gd name="T13" fmla="*/ 0 h 144"/>
                  <a:gd name="T14" fmla="*/ 144 w 144"/>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144"/>
                  <a:gd name="T26" fmla="*/ 144 w 144"/>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144">
                    <a:moveTo>
                      <a:pt x="144" y="0"/>
                    </a:moveTo>
                    <a:lnTo>
                      <a:pt x="144" y="144"/>
                    </a:lnTo>
                    <a:lnTo>
                      <a:pt x="96" y="132"/>
                    </a:lnTo>
                    <a:lnTo>
                      <a:pt x="64" y="116"/>
                    </a:lnTo>
                    <a:lnTo>
                      <a:pt x="24" y="84"/>
                    </a:lnTo>
                    <a:lnTo>
                      <a:pt x="4" y="44"/>
                    </a:lnTo>
                    <a:lnTo>
                      <a:pt x="0" y="0"/>
                    </a:lnTo>
                    <a:lnTo>
                      <a:pt x="144" y="0"/>
                    </a:lnTo>
                    <a:close/>
                  </a:path>
                </a:pathLst>
              </a:custGeom>
              <a:solidFill>
                <a:schemeClr val="tx1"/>
              </a:solidFill>
              <a:ln w="9525">
                <a:solidFill>
                  <a:schemeClr val="tx1"/>
                </a:solidFill>
                <a:round/>
                <a:headEnd/>
                <a:tailEnd/>
              </a:ln>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grpSp>
        <p:sp>
          <p:nvSpPr>
            <p:cNvPr id="16" name="Line 26"/>
            <p:cNvSpPr>
              <a:spLocks noChangeShapeType="1"/>
            </p:cNvSpPr>
            <p:nvPr/>
          </p:nvSpPr>
          <p:spPr bwMode="auto">
            <a:xfrm>
              <a:off x="1728" y="1440"/>
              <a:ext cx="288" cy="0"/>
            </a:xfrm>
            <a:prstGeom prst="line">
              <a:avLst/>
            </a:prstGeom>
            <a:noFill/>
            <a:ln w="127000">
              <a:solidFill>
                <a:srgbClr val="0099FF"/>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17" name="Line 27"/>
            <p:cNvSpPr>
              <a:spLocks noChangeShapeType="1"/>
            </p:cNvSpPr>
            <p:nvPr/>
          </p:nvSpPr>
          <p:spPr bwMode="auto">
            <a:xfrm>
              <a:off x="2064" y="1440"/>
              <a:ext cx="288" cy="0"/>
            </a:xfrm>
            <a:prstGeom prst="line">
              <a:avLst/>
            </a:prstGeom>
            <a:noFill/>
            <a:ln w="127000">
              <a:solidFill>
                <a:srgbClr val="0099FF"/>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18" name="Line 28"/>
            <p:cNvSpPr>
              <a:spLocks noChangeShapeType="1"/>
            </p:cNvSpPr>
            <p:nvPr/>
          </p:nvSpPr>
          <p:spPr bwMode="auto">
            <a:xfrm>
              <a:off x="2400" y="1440"/>
              <a:ext cx="288" cy="0"/>
            </a:xfrm>
            <a:prstGeom prst="line">
              <a:avLst/>
            </a:prstGeom>
            <a:noFill/>
            <a:ln w="127000">
              <a:solidFill>
                <a:srgbClr val="0099FF"/>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19" name="Line 29"/>
            <p:cNvSpPr>
              <a:spLocks noChangeShapeType="1"/>
            </p:cNvSpPr>
            <p:nvPr/>
          </p:nvSpPr>
          <p:spPr bwMode="auto">
            <a:xfrm>
              <a:off x="2736" y="1440"/>
              <a:ext cx="288" cy="0"/>
            </a:xfrm>
            <a:prstGeom prst="line">
              <a:avLst/>
            </a:prstGeom>
            <a:noFill/>
            <a:ln w="127000">
              <a:solidFill>
                <a:srgbClr val="0099FF"/>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20" name="Line 30"/>
            <p:cNvSpPr>
              <a:spLocks noChangeShapeType="1"/>
            </p:cNvSpPr>
            <p:nvPr/>
          </p:nvSpPr>
          <p:spPr bwMode="auto">
            <a:xfrm>
              <a:off x="3072" y="1440"/>
              <a:ext cx="288" cy="0"/>
            </a:xfrm>
            <a:prstGeom prst="line">
              <a:avLst/>
            </a:prstGeom>
            <a:noFill/>
            <a:ln w="127000">
              <a:solidFill>
                <a:srgbClr val="0099FF"/>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21" name="Line 31"/>
            <p:cNvSpPr>
              <a:spLocks noChangeShapeType="1"/>
            </p:cNvSpPr>
            <p:nvPr/>
          </p:nvSpPr>
          <p:spPr bwMode="auto">
            <a:xfrm>
              <a:off x="1824" y="3648"/>
              <a:ext cx="3408" cy="0"/>
            </a:xfrm>
            <a:prstGeom prst="line">
              <a:avLst/>
            </a:prstGeom>
            <a:noFill/>
            <a:ln w="57150">
              <a:solidFill>
                <a:srgbClr val="0099FF"/>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22" name="Line 32"/>
            <p:cNvSpPr>
              <a:spLocks noChangeShapeType="1"/>
            </p:cNvSpPr>
            <p:nvPr/>
          </p:nvSpPr>
          <p:spPr bwMode="auto">
            <a:xfrm>
              <a:off x="1776" y="2496"/>
              <a:ext cx="3408" cy="0"/>
            </a:xfrm>
            <a:prstGeom prst="line">
              <a:avLst/>
            </a:prstGeom>
            <a:noFill/>
            <a:ln w="57150">
              <a:solidFill>
                <a:srgbClr val="0099FF"/>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23" name="Oval 33"/>
            <p:cNvSpPr>
              <a:spLocks noChangeArrowheads="1"/>
            </p:cNvSpPr>
            <p:nvPr/>
          </p:nvSpPr>
          <p:spPr bwMode="auto">
            <a:xfrm>
              <a:off x="1680" y="3552"/>
              <a:ext cx="144" cy="144"/>
            </a:xfrm>
            <a:prstGeom prst="ellipse">
              <a:avLst/>
            </a:prstGeom>
            <a:solidFill>
              <a:srgbClr val="0099FF"/>
            </a:solidFill>
            <a:ln w="9525">
              <a:solidFill>
                <a:schemeClr val="tx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24" name="Oval 34"/>
            <p:cNvSpPr>
              <a:spLocks noChangeArrowheads="1"/>
            </p:cNvSpPr>
            <p:nvPr/>
          </p:nvSpPr>
          <p:spPr bwMode="auto">
            <a:xfrm>
              <a:off x="2832" y="3552"/>
              <a:ext cx="144" cy="144"/>
            </a:xfrm>
            <a:prstGeom prst="ellipse">
              <a:avLst/>
            </a:prstGeom>
            <a:solidFill>
              <a:srgbClr val="0099FF"/>
            </a:solidFill>
            <a:ln w="9525">
              <a:solidFill>
                <a:schemeClr val="tx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25" name="Oval 35"/>
            <p:cNvSpPr>
              <a:spLocks noChangeArrowheads="1"/>
            </p:cNvSpPr>
            <p:nvPr/>
          </p:nvSpPr>
          <p:spPr bwMode="auto">
            <a:xfrm>
              <a:off x="5136" y="3552"/>
              <a:ext cx="144" cy="144"/>
            </a:xfrm>
            <a:prstGeom prst="ellipse">
              <a:avLst/>
            </a:prstGeom>
            <a:solidFill>
              <a:srgbClr val="0099FF"/>
            </a:solidFill>
            <a:ln w="9525">
              <a:solidFill>
                <a:schemeClr val="tx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26" name="Oval 36"/>
            <p:cNvSpPr>
              <a:spLocks noChangeArrowheads="1"/>
            </p:cNvSpPr>
            <p:nvPr/>
          </p:nvSpPr>
          <p:spPr bwMode="auto">
            <a:xfrm>
              <a:off x="3984" y="3552"/>
              <a:ext cx="144" cy="144"/>
            </a:xfrm>
            <a:prstGeom prst="ellipse">
              <a:avLst/>
            </a:prstGeom>
            <a:solidFill>
              <a:srgbClr val="0099FF"/>
            </a:solidFill>
            <a:ln w="9525">
              <a:solidFill>
                <a:schemeClr val="tx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27" name="Oval 37"/>
            <p:cNvSpPr>
              <a:spLocks noChangeArrowheads="1"/>
            </p:cNvSpPr>
            <p:nvPr/>
          </p:nvSpPr>
          <p:spPr bwMode="auto">
            <a:xfrm>
              <a:off x="5136" y="2400"/>
              <a:ext cx="144" cy="144"/>
            </a:xfrm>
            <a:prstGeom prst="ellipse">
              <a:avLst/>
            </a:prstGeom>
            <a:solidFill>
              <a:srgbClr val="0099FF"/>
            </a:solidFill>
            <a:ln w="9525">
              <a:solidFill>
                <a:schemeClr val="tx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28" name="Oval 38"/>
            <p:cNvSpPr>
              <a:spLocks noChangeArrowheads="1"/>
            </p:cNvSpPr>
            <p:nvPr/>
          </p:nvSpPr>
          <p:spPr bwMode="auto">
            <a:xfrm>
              <a:off x="3984" y="2400"/>
              <a:ext cx="144" cy="144"/>
            </a:xfrm>
            <a:prstGeom prst="ellipse">
              <a:avLst/>
            </a:prstGeom>
            <a:solidFill>
              <a:srgbClr val="0099FF"/>
            </a:solidFill>
            <a:ln w="9525">
              <a:solidFill>
                <a:schemeClr val="tx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29" name="Oval 39"/>
            <p:cNvSpPr>
              <a:spLocks noChangeArrowheads="1"/>
            </p:cNvSpPr>
            <p:nvPr/>
          </p:nvSpPr>
          <p:spPr bwMode="auto">
            <a:xfrm>
              <a:off x="2832" y="2400"/>
              <a:ext cx="144" cy="144"/>
            </a:xfrm>
            <a:prstGeom prst="ellipse">
              <a:avLst/>
            </a:prstGeom>
            <a:solidFill>
              <a:srgbClr val="0099FF"/>
            </a:solidFill>
            <a:ln w="9525">
              <a:solidFill>
                <a:schemeClr val="tx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30" name="Oval 40"/>
            <p:cNvSpPr>
              <a:spLocks noChangeArrowheads="1"/>
            </p:cNvSpPr>
            <p:nvPr/>
          </p:nvSpPr>
          <p:spPr bwMode="auto">
            <a:xfrm>
              <a:off x="1680" y="2400"/>
              <a:ext cx="144" cy="144"/>
            </a:xfrm>
            <a:prstGeom prst="ellipse">
              <a:avLst/>
            </a:prstGeom>
            <a:solidFill>
              <a:srgbClr val="0099FF"/>
            </a:solidFill>
            <a:ln w="9525">
              <a:solidFill>
                <a:schemeClr val="tx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31" name="Freeform 41"/>
            <p:cNvSpPr>
              <a:spLocks/>
            </p:cNvSpPr>
            <p:nvPr/>
          </p:nvSpPr>
          <p:spPr bwMode="auto">
            <a:xfrm>
              <a:off x="1488" y="1303"/>
              <a:ext cx="240" cy="288"/>
            </a:xfrm>
            <a:custGeom>
              <a:avLst/>
              <a:gdLst>
                <a:gd name="T0" fmla="*/ 0 w 336"/>
                <a:gd name="T1" fmla="*/ 0 h 288"/>
                <a:gd name="T2" fmla="*/ 0 w 336"/>
                <a:gd name="T3" fmla="*/ 288 h 288"/>
                <a:gd name="T4" fmla="*/ 44 w 336"/>
                <a:gd name="T5" fmla="*/ 0 h 288"/>
                <a:gd name="T6" fmla="*/ 44 w 336"/>
                <a:gd name="T7" fmla="*/ 288 h 288"/>
                <a:gd name="T8" fmla="*/ 0 w 336"/>
                <a:gd name="T9" fmla="*/ 0 h 288"/>
                <a:gd name="T10" fmla="*/ 0 60000 65536"/>
                <a:gd name="T11" fmla="*/ 0 60000 65536"/>
                <a:gd name="T12" fmla="*/ 0 60000 65536"/>
                <a:gd name="T13" fmla="*/ 0 60000 65536"/>
                <a:gd name="T14" fmla="*/ 0 60000 65536"/>
                <a:gd name="T15" fmla="*/ 0 w 336"/>
                <a:gd name="T16" fmla="*/ 0 h 288"/>
                <a:gd name="T17" fmla="*/ 336 w 336"/>
                <a:gd name="T18" fmla="*/ 288 h 288"/>
              </a:gdLst>
              <a:ahLst/>
              <a:cxnLst>
                <a:cxn ang="T10">
                  <a:pos x="T0" y="T1"/>
                </a:cxn>
                <a:cxn ang="T11">
                  <a:pos x="T2" y="T3"/>
                </a:cxn>
                <a:cxn ang="T12">
                  <a:pos x="T4" y="T5"/>
                </a:cxn>
                <a:cxn ang="T13">
                  <a:pos x="T6" y="T7"/>
                </a:cxn>
                <a:cxn ang="T14">
                  <a:pos x="T8" y="T9"/>
                </a:cxn>
              </a:cxnLst>
              <a:rect l="T15" t="T16" r="T17" b="T18"/>
              <a:pathLst>
                <a:path w="336" h="288">
                  <a:moveTo>
                    <a:pt x="0" y="0"/>
                  </a:moveTo>
                  <a:lnTo>
                    <a:pt x="0" y="288"/>
                  </a:lnTo>
                  <a:lnTo>
                    <a:pt x="336" y="0"/>
                  </a:lnTo>
                  <a:lnTo>
                    <a:pt x="336" y="288"/>
                  </a:lnTo>
                  <a:lnTo>
                    <a:pt x="0" y="0"/>
                  </a:lnTo>
                  <a:close/>
                </a:path>
              </a:pathLst>
            </a:custGeom>
            <a:solidFill>
              <a:srgbClr val="0099FF"/>
            </a:solidFill>
            <a:ln w="9525">
              <a:solidFill>
                <a:schemeClr val="tx1"/>
              </a:solidFill>
              <a:round/>
              <a:headEnd/>
              <a:tailEnd/>
            </a:ln>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grpSp>
      <p:sp>
        <p:nvSpPr>
          <p:cNvPr id="64" name="Text Box 3"/>
          <p:cNvSpPr txBox="1">
            <a:spLocks noChangeArrowheads="1"/>
          </p:cNvSpPr>
          <p:nvPr/>
        </p:nvSpPr>
        <p:spPr bwMode="auto">
          <a:xfrm>
            <a:off x="533400" y="152400"/>
            <a:ext cx="8001000" cy="579438"/>
          </a:xfrm>
          <a:prstGeom prst="rect">
            <a:avLst/>
          </a:prstGeom>
          <a:solidFill>
            <a:schemeClr val="bg1"/>
          </a:solidFill>
          <a:ln w="9525">
            <a:solidFill>
              <a:srgbClr val="000000"/>
            </a:solidFill>
            <a:miter lim="800000"/>
            <a:headEnd/>
            <a:tailEnd/>
          </a:ln>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1" fontAlgn="base" hangingPunct="1">
              <a:spcBef>
                <a:spcPct val="50000"/>
              </a:spcBef>
              <a:spcAft>
                <a:spcPct val="0"/>
              </a:spcAft>
            </a:pPr>
            <a:r>
              <a:rPr lang="en-US" sz="3200" dirty="0">
                <a:solidFill>
                  <a:srgbClr val="000090"/>
                </a:solidFill>
              </a:rPr>
              <a:t>How much </a:t>
            </a:r>
            <a:r>
              <a:rPr lang="en-US" sz="3200" b="1" dirty="0">
                <a:solidFill>
                  <a:srgbClr val="000090"/>
                </a:solidFill>
              </a:rPr>
              <a:t>PRESSURE</a:t>
            </a:r>
            <a:r>
              <a:rPr lang="en-US" sz="3200" dirty="0">
                <a:solidFill>
                  <a:srgbClr val="000090"/>
                </a:solidFill>
              </a:rPr>
              <a:t> do we </a:t>
            </a:r>
            <a:r>
              <a:rPr lang="en-US" sz="3200" b="1" dirty="0">
                <a:solidFill>
                  <a:srgbClr val="000090"/>
                </a:solidFill>
              </a:rPr>
              <a:t>need</a:t>
            </a:r>
            <a:r>
              <a:rPr lang="en-US" sz="3200" dirty="0">
                <a:solidFill>
                  <a:srgbClr val="000090"/>
                </a:solidFill>
              </a:rPr>
              <a:t>?</a:t>
            </a:r>
          </a:p>
        </p:txBody>
      </p:sp>
      <p:pic>
        <p:nvPicPr>
          <p:cNvPr id="65" name="Picture 42" descr="PA310121"/>
          <p:cNvPicPr>
            <a:picLocks noChangeAspect="1" noChangeArrowheads="1"/>
          </p:cNvPicPr>
          <p:nvPr/>
        </p:nvPicPr>
        <p:blipFill>
          <a:blip r:embed="rId2">
            <a:extLst>
              <a:ext uri="{28A0092B-C50C-407E-A947-70E740481C1C}">
                <a14:useLocalDpi xmlns:a14="http://schemas.microsoft.com/office/drawing/2010/main" val="0"/>
              </a:ext>
            </a:extLst>
          </a:blip>
          <a:srcRect r="5882" b="16339"/>
          <a:stretch>
            <a:fillRect/>
          </a:stretch>
        </p:blipFill>
        <p:spPr bwMode="auto">
          <a:xfrm>
            <a:off x="5943600" y="1219200"/>
            <a:ext cx="3200400" cy="213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 name="Picture 43"/>
          <p:cNvPicPr>
            <a:picLocks noChangeAspect="1" noChangeArrowheads="1"/>
          </p:cNvPicPr>
          <p:nvPr/>
        </p:nvPicPr>
        <p:blipFill rotWithShape="1">
          <a:blip r:embed="rId3">
            <a:extLst>
              <a:ext uri="{28A0092B-C50C-407E-A947-70E740481C1C}">
                <a14:useLocalDpi xmlns:a14="http://schemas.microsoft.com/office/drawing/2010/main" val="0"/>
              </a:ext>
            </a:extLst>
          </a:blip>
          <a:srcRect t="6214"/>
          <a:stretch/>
        </p:blipFill>
        <p:spPr bwMode="auto">
          <a:xfrm>
            <a:off x="304800" y="1256108"/>
            <a:ext cx="5562600" cy="5157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 name="Rectangle 44"/>
          <p:cNvSpPr>
            <a:spLocks noChangeArrowheads="1"/>
          </p:cNvSpPr>
          <p:nvPr/>
        </p:nvSpPr>
        <p:spPr bwMode="auto">
          <a:xfrm>
            <a:off x="304800" y="4191000"/>
            <a:ext cx="5562600" cy="1143000"/>
          </a:xfrm>
          <a:prstGeom prst="rect">
            <a:avLst/>
          </a:prstGeom>
          <a:noFill/>
          <a:ln w="762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68" name="Rectangle 45"/>
          <p:cNvSpPr>
            <a:spLocks noChangeArrowheads="1"/>
          </p:cNvSpPr>
          <p:nvPr/>
        </p:nvSpPr>
        <p:spPr bwMode="auto">
          <a:xfrm>
            <a:off x="1295400" y="1371600"/>
            <a:ext cx="1143000" cy="609600"/>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69" name="Rectangle 46"/>
          <p:cNvSpPr>
            <a:spLocks noChangeArrowheads="1"/>
          </p:cNvSpPr>
          <p:nvPr/>
        </p:nvSpPr>
        <p:spPr bwMode="auto">
          <a:xfrm>
            <a:off x="1524000" y="4419600"/>
            <a:ext cx="762000" cy="304800"/>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70" name="Line 47"/>
          <p:cNvSpPr>
            <a:spLocks noChangeShapeType="1"/>
          </p:cNvSpPr>
          <p:nvPr/>
        </p:nvSpPr>
        <p:spPr bwMode="auto">
          <a:xfrm>
            <a:off x="1905000" y="1981200"/>
            <a:ext cx="0" cy="243840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71" name="Oval 48"/>
          <p:cNvSpPr>
            <a:spLocks noChangeArrowheads="1"/>
          </p:cNvSpPr>
          <p:nvPr/>
        </p:nvSpPr>
        <p:spPr bwMode="auto">
          <a:xfrm>
            <a:off x="3276600" y="4343400"/>
            <a:ext cx="838200" cy="457200"/>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72" name="Text Box 49"/>
          <p:cNvSpPr txBox="1">
            <a:spLocks noChangeArrowheads="1"/>
          </p:cNvSpPr>
          <p:nvPr/>
        </p:nvSpPr>
        <p:spPr bwMode="auto">
          <a:xfrm>
            <a:off x="2133600" y="2209800"/>
            <a:ext cx="3657600" cy="118745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1" fontAlgn="base" hangingPunct="1">
              <a:spcBef>
                <a:spcPct val="50000"/>
              </a:spcBef>
              <a:spcAft>
                <a:spcPct val="0"/>
              </a:spcAft>
            </a:pPr>
            <a:r>
              <a:rPr lang="en-US" b="1" dirty="0">
                <a:solidFill>
                  <a:srgbClr val="FFFFFF"/>
                </a:solidFill>
              </a:rPr>
              <a:t>What is the minimum and maximum pressure required?</a:t>
            </a:r>
          </a:p>
        </p:txBody>
      </p:sp>
      <p:sp>
        <p:nvSpPr>
          <p:cNvPr id="73" name="Rectangle 50"/>
          <p:cNvSpPr>
            <a:spLocks noChangeArrowheads="1"/>
          </p:cNvSpPr>
          <p:nvPr/>
        </p:nvSpPr>
        <p:spPr bwMode="auto">
          <a:xfrm>
            <a:off x="1600200" y="4953000"/>
            <a:ext cx="609600" cy="304800"/>
          </a:xfrm>
          <a:prstGeom prst="rect">
            <a:avLst/>
          </a:prstGeom>
          <a:noFill/>
          <a:ln w="57150">
            <a:solidFill>
              <a:srgbClr val="00009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74" name="Rectangle 51"/>
          <p:cNvSpPr>
            <a:spLocks noChangeArrowheads="1"/>
          </p:cNvSpPr>
          <p:nvPr/>
        </p:nvSpPr>
        <p:spPr bwMode="auto">
          <a:xfrm>
            <a:off x="1600200" y="4191000"/>
            <a:ext cx="609600" cy="304800"/>
          </a:xfrm>
          <a:prstGeom prst="rect">
            <a:avLst/>
          </a:prstGeom>
          <a:noFill/>
          <a:ln w="57150">
            <a:solidFill>
              <a:srgbClr val="00009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2" name="Oval 1"/>
          <p:cNvSpPr/>
          <p:nvPr/>
        </p:nvSpPr>
        <p:spPr>
          <a:xfrm>
            <a:off x="7772400" y="5105400"/>
            <a:ext cx="1005840" cy="1005840"/>
          </a:xfrm>
          <a:prstGeom prst="ellipse">
            <a:avLst/>
          </a:prstGeom>
          <a:noFill/>
          <a:ln w="76200" cmpd="sng"/>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5360779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2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nodeType="clickEffect">
                                  <p:stCondLst>
                                    <p:cond delay="0"/>
                                  </p:stCondLst>
                                  <p:childTnLst>
                                    <p:set>
                                      <p:cBhvr>
                                        <p:cTn id="15" dur="1" fill="hold">
                                          <p:stCondLst>
                                            <p:cond delay="0"/>
                                          </p:stCondLst>
                                        </p:cTn>
                                        <p:tgtEl>
                                          <p:spTgt spid="65"/>
                                        </p:tgtEl>
                                        <p:attrNameLst>
                                          <p:attrName>style.visibility</p:attrName>
                                        </p:attrNameLst>
                                      </p:cBhvr>
                                      <p:to>
                                        <p:strVal val="visible"/>
                                      </p:to>
                                    </p:set>
                                    <p:anim calcmode="lin" valueType="num">
                                      <p:cBhvr>
                                        <p:cTn id="16" dur="1000" fill="hold"/>
                                        <p:tgtEl>
                                          <p:spTgt spid="65"/>
                                        </p:tgtEl>
                                        <p:attrNameLst>
                                          <p:attrName>ppt_w</p:attrName>
                                        </p:attrNameLst>
                                      </p:cBhvr>
                                      <p:tavLst>
                                        <p:tav tm="0">
                                          <p:val>
                                            <p:strVal val="#ppt_w*0.70"/>
                                          </p:val>
                                        </p:tav>
                                        <p:tav tm="100000">
                                          <p:val>
                                            <p:strVal val="#ppt_w"/>
                                          </p:val>
                                        </p:tav>
                                      </p:tavLst>
                                    </p:anim>
                                    <p:anim calcmode="lin" valueType="num">
                                      <p:cBhvr>
                                        <p:cTn id="17" dur="1000" fill="hold"/>
                                        <p:tgtEl>
                                          <p:spTgt spid="65"/>
                                        </p:tgtEl>
                                        <p:attrNameLst>
                                          <p:attrName>ppt_h</p:attrName>
                                        </p:attrNameLst>
                                      </p:cBhvr>
                                      <p:tavLst>
                                        <p:tav tm="0">
                                          <p:val>
                                            <p:strVal val="#ppt_h"/>
                                          </p:val>
                                        </p:tav>
                                        <p:tav tm="100000">
                                          <p:val>
                                            <p:strVal val="#ppt_h"/>
                                          </p:val>
                                        </p:tav>
                                      </p:tavLst>
                                    </p:anim>
                                    <p:animEffect transition="in" filter="fade">
                                      <p:cBhvr>
                                        <p:cTn id="18" dur="1000"/>
                                        <p:tgtEl>
                                          <p:spTgt spid="65"/>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66"/>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55" presetClass="entr" presetSubtype="0" fill="hold" grpId="0" nodeType="click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p:cTn id="27" dur="1000" fill="hold"/>
                                        <p:tgtEl>
                                          <p:spTgt spid="67"/>
                                        </p:tgtEl>
                                        <p:attrNameLst>
                                          <p:attrName>ppt_w</p:attrName>
                                        </p:attrNameLst>
                                      </p:cBhvr>
                                      <p:tavLst>
                                        <p:tav tm="0">
                                          <p:val>
                                            <p:strVal val="#ppt_w*0.70"/>
                                          </p:val>
                                        </p:tav>
                                        <p:tav tm="100000">
                                          <p:val>
                                            <p:strVal val="#ppt_w"/>
                                          </p:val>
                                        </p:tav>
                                      </p:tavLst>
                                    </p:anim>
                                    <p:anim calcmode="lin" valueType="num">
                                      <p:cBhvr>
                                        <p:cTn id="28" dur="1000" fill="hold"/>
                                        <p:tgtEl>
                                          <p:spTgt spid="67"/>
                                        </p:tgtEl>
                                        <p:attrNameLst>
                                          <p:attrName>ppt_h</p:attrName>
                                        </p:attrNameLst>
                                      </p:cBhvr>
                                      <p:tavLst>
                                        <p:tav tm="0">
                                          <p:val>
                                            <p:strVal val="#ppt_h"/>
                                          </p:val>
                                        </p:tav>
                                        <p:tav tm="100000">
                                          <p:val>
                                            <p:strVal val="#ppt_h"/>
                                          </p:val>
                                        </p:tav>
                                      </p:tavLst>
                                    </p:anim>
                                    <p:animEffect transition="in" filter="fade">
                                      <p:cBhvr>
                                        <p:cTn id="29" dur="1000"/>
                                        <p:tgtEl>
                                          <p:spTgt spid="67"/>
                                        </p:tgtEl>
                                      </p:cBhvr>
                                    </p:animEffec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grpId="0" nodeType="clickEffect">
                                  <p:stCondLst>
                                    <p:cond delay="0"/>
                                  </p:stCondLst>
                                  <p:childTnLst>
                                    <p:set>
                                      <p:cBhvr>
                                        <p:cTn id="33" dur="1" fill="hold">
                                          <p:stCondLst>
                                            <p:cond delay="0"/>
                                          </p:stCondLst>
                                        </p:cTn>
                                        <p:tgtEl>
                                          <p:spTgt spid="72"/>
                                        </p:tgtEl>
                                        <p:attrNameLst>
                                          <p:attrName>style.visibility</p:attrName>
                                        </p:attrNameLst>
                                      </p:cBhvr>
                                      <p:to>
                                        <p:strVal val="visible"/>
                                      </p:to>
                                    </p:se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grpId="0" nodeType="clickEffect">
                                  <p:stCondLst>
                                    <p:cond delay="0"/>
                                  </p:stCondLst>
                                  <p:childTnLst>
                                    <p:set>
                                      <p:cBhvr>
                                        <p:cTn id="37" dur="1" fill="hold">
                                          <p:stCondLst>
                                            <p:cond delay="0"/>
                                          </p:stCondLst>
                                        </p:cTn>
                                        <p:tgtEl>
                                          <p:spTgt spid="74"/>
                                        </p:tgtEl>
                                        <p:attrNameLst>
                                          <p:attrName>style.visibility</p:attrName>
                                        </p:attrNameLst>
                                      </p:cBhvr>
                                      <p:to>
                                        <p:strVal val="visible"/>
                                      </p:to>
                                    </p:set>
                                  </p:childTnLst>
                                </p:cTn>
                              </p:par>
                              <p:par>
                                <p:cTn id="38" presetID="1" presetClass="entr" presetSubtype="0" fill="hold" grpId="0" nodeType="withEffect">
                                  <p:stCondLst>
                                    <p:cond delay="0"/>
                                  </p:stCondLst>
                                  <p:childTnLst>
                                    <p:set>
                                      <p:cBhvr>
                                        <p:cTn id="39" dur="1" fill="hold">
                                          <p:stCondLst>
                                            <p:cond delay="0"/>
                                          </p:stCondLst>
                                        </p:cTn>
                                        <p:tgtEl>
                                          <p:spTgt spid="73"/>
                                        </p:tgtEl>
                                        <p:attrNameLst>
                                          <p:attrName>style.visibility</p:attrName>
                                        </p:attrNameLst>
                                      </p:cBhvr>
                                      <p:to>
                                        <p:strVal val="visible"/>
                                      </p:to>
                                    </p:set>
                                  </p:childTnLst>
                                </p:cTn>
                              </p:par>
                            </p:childTnLst>
                          </p:cTn>
                        </p:par>
                      </p:childTnLst>
                    </p:cTn>
                  </p:par>
                  <p:par>
                    <p:cTn id="40" fill="hold">
                      <p:stCondLst>
                        <p:cond delay="indefinite"/>
                      </p:stCondLst>
                      <p:childTnLst>
                        <p:par>
                          <p:cTn id="41" fill="hold">
                            <p:stCondLst>
                              <p:cond delay="0"/>
                            </p:stCondLst>
                            <p:childTnLst>
                              <p:par>
                                <p:cTn id="42" presetID="1" presetClass="exit" presetSubtype="0" fill="hold" grpId="1" nodeType="clickEffect">
                                  <p:stCondLst>
                                    <p:cond delay="0"/>
                                  </p:stCondLst>
                                  <p:childTnLst>
                                    <p:set>
                                      <p:cBhvr>
                                        <p:cTn id="43" dur="1" fill="hold">
                                          <p:stCondLst>
                                            <p:cond delay="0"/>
                                          </p:stCondLst>
                                        </p:cTn>
                                        <p:tgtEl>
                                          <p:spTgt spid="74"/>
                                        </p:tgtEl>
                                        <p:attrNameLst>
                                          <p:attrName>style.visibility</p:attrName>
                                        </p:attrNameLst>
                                      </p:cBhvr>
                                      <p:to>
                                        <p:strVal val="hidden"/>
                                      </p:to>
                                    </p:set>
                                  </p:childTnLst>
                                </p:cTn>
                              </p:par>
                              <p:par>
                                <p:cTn id="44" presetID="1" presetClass="exit" presetSubtype="0" fill="hold" grpId="1" nodeType="withEffect">
                                  <p:stCondLst>
                                    <p:cond delay="0"/>
                                  </p:stCondLst>
                                  <p:childTnLst>
                                    <p:set>
                                      <p:cBhvr>
                                        <p:cTn id="45" dur="1" fill="hold">
                                          <p:stCondLst>
                                            <p:cond delay="0"/>
                                          </p:stCondLst>
                                        </p:cTn>
                                        <p:tgtEl>
                                          <p:spTgt spid="73"/>
                                        </p:tgtEl>
                                        <p:attrNameLst>
                                          <p:attrName>style.visibility</p:attrName>
                                        </p:attrNameLst>
                                      </p:cBhvr>
                                      <p:to>
                                        <p:strVal val="hidden"/>
                                      </p:to>
                                    </p:set>
                                  </p:childTnLst>
                                </p:cTn>
                              </p:par>
                            </p:childTnLst>
                          </p:cTn>
                        </p:par>
                      </p:childTnLst>
                    </p:cTn>
                  </p:par>
                  <p:par>
                    <p:cTn id="46" fill="hold">
                      <p:stCondLst>
                        <p:cond delay="indefinite"/>
                      </p:stCondLst>
                      <p:childTnLst>
                        <p:par>
                          <p:cTn id="47" fill="hold">
                            <p:stCondLst>
                              <p:cond delay="0"/>
                            </p:stCondLst>
                            <p:childTnLst>
                              <p:par>
                                <p:cTn id="48" presetID="1" presetClass="entr" presetSubtype="0" fill="hold" grpId="0" nodeType="clickEffect">
                                  <p:stCondLst>
                                    <p:cond delay="0"/>
                                  </p:stCondLst>
                                  <p:childTnLst>
                                    <p:set>
                                      <p:cBhvr>
                                        <p:cTn id="49" dur="1" fill="hold">
                                          <p:stCondLst>
                                            <p:cond delay="0"/>
                                          </p:stCondLst>
                                        </p:cTn>
                                        <p:tgtEl>
                                          <p:spTgt spid="68"/>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22" presetClass="entr" presetSubtype="1" fill="hold" grpId="0" nodeType="clickEffect">
                                  <p:stCondLst>
                                    <p:cond delay="0"/>
                                  </p:stCondLst>
                                  <p:childTnLst>
                                    <p:set>
                                      <p:cBhvr>
                                        <p:cTn id="53" dur="1" fill="hold">
                                          <p:stCondLst>
                                            <p:cond delay="0"/>
                                          </p:stCondLst>
                                        </p:cTn>
                                        <p:tgtEl>
                                          <p:spTgt spid="70"/>
                                        </p:tgtEl>
                                        <p:attrNameLst>
                                          <p:attrName>style.visibility</p:attrName>
                                        </p:attrNameLst>
                                      </p:cBhvr>
                                      <p:to>
                                        <p:strVal val="visible"/>
                                      </p:to>
                                    </p:set>
                                    <p:animEffect transition="in" filter="wipe(up)">
                                      <p:cBhvr>
                                        <p:cTn id="54" dur="500"/>
                                        <p:tgtEl>
                                          <p:spTgt spid="70"/>
                                        </p:tgtEl>
                                      </p:cBhvr>
                                    </p:animEffect>
                                  </p:childTnLst>
                                </p:cTn>
                              </p:par>
                            </p:childTnLst>
                          </p:cTn>
                        </p:par>
                        <p:par>
                          <p:cTn id="55" fill="hold">
                            <p:stCondLst>
                              <p:cond delay="500"/>
                            </p:stCondLst>
                            <p:childTnLst>
                              <p:par>
                                <p:cTn id="56" presetID="22" presetClass="entr" presetSubtype="1" fill="hold" grpId="0" nodeType="afterEffect">
                                  <p:stCondLst>
                                    <p:cond delay="0"/>
                                  </p:stCondLst>
                                  <p:childTnLst>
                                    <p:set>
                                      <p:cBhvr>
                                        <p:cTn id="57" dur="1" fill="hold">
                                          <p:stCondLst>
                                            <p:cond delay="0"/>
                                          </p:stCondLst>
                                        </p:cTn>
                                        <p:tgtEl>
                                          <p:spTgt spid="69"/>
                                        </p:tgtEl>
                                        <p:attrNameLst>
                                          <p:attrName>style.visibility</p:attrName>
                                        </p:attrNameLst>
                                      </p:cBhvr>
                                      <p:to>
                                        <p:strVal val="visible"/>
                                      </p:to>
                                    </p:set>
                                    <p:animEffect transition="in" filter="wipe(up)">
                                      <p:cBhvr>
                                        <p:cTn id="58" dur="500"/>
                                        <p:tgtEl>
                                          <p:spTgt spid="69"/>
                                        </p:tgtEl>
                                      </p:cBhvr>
                                    </p:animEffec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7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9" grpId="0" animBg="1"/>
      <p:bldP spid="70" grpId="0" animBg="1"/>
      <p:bldP spid="71" grpId="0" animBg="1"/>
      <p:bldP spid="72" grpId="0" animBg="1"/>
      <p:bldP spid="73" grpId="0" animBg="1"/>
      <p:bldP spid="73" grpId="1" animBg="1"/>
      <p:bldP spid="74" grpId="0" animBg="1"/>
      <p:bldP spid="74" grpId="1" animBg="1"/>
      <p:bldP spid="2"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a:grpSpLocks/>
          </p:cNvGrpSpPr>
          <p:nvPr/>
        </p:nvGrpSpPr>
        <p:grpSpPr bwMode="auto">
          <a:xfrm>
            <a:off x="304800" y="1371600"/>
            <a:ext cx="8077200" cy="4343400"/>
            <a:chOff x="192" y="960"/>
            <a:chExt cx="5088" cy="2736"/>
          </a:xfrm>
        </p:grpSpPr>
        <p:sp>
          <p:nvSpPr>
            <p:cNvPr id="6" name="Line 5"/>
            <p:cNvSpPr>
              <a:spLocks noChangeShapeType="1"/>
            </p:cNvSpPr>
            <p:nvPr/>
          </p:nvSpPr>
          <p:spPr bwMode="auto">
            <a:xfrm>
              <a:off x="3552" y="1584"/>
              <a:ext cx="0" cy="2064"/>
            </a:xfrm>
            <a:prstGeom prst="line">
              <a:avLst/>
            </a:prstGeom>
            <a:noFill/>
            <a:ln w="57150">
              <a:solidFill>
                <a:srgbClr val="0099FF"/>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7" name="Line 6"/>
            <p:cNvSpPr>
              <a:spLocks noChangeShapeType="1"/>
            </p:cNvSpPr>
            <p:nvPr/>
          </p:nvSpPr>
          <p:spPr bwMode="auto">
            <a:xfrm flipV="1">
              <a:off x="192" y="1014"/>
              <a:ext cx="384" cy="1488"/>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8" name="Arc 7"/>
            <p:cNvSpPr>
              <a:spLocks/>
            </p:cNvSpPr>
            <p:nvPr/>
          </p:nvSpPr>
          <p:spPr bwMode="auto">
            <a:xfrm>
              <a:off x="576" y="966"/>
              <a:ext cx="144" cy="672"/>
            </a:xfrm>
            <a:custGeom>
              <a:avLst/>
              <a:gdLst>
                <a:gd name="T0" fmla="*/ 0 w 17291"/>
                <a:gd name="T1" fmla="*/ 0 h 21600"/>
                <a:gd name="T2" fmla="*/ 0 w 17291"/>
                <a:gd name="T3" fmla="*/ 0 h 21600"/>
                <a:gd name="T4" fmla="*/ 0 w 17291"/>
                <a:gd name="T5" fmla="*/ 0 h 21600"/>
                <a:gd name="T6" fmla="*/ 0 60000 65536"/>
                <a:gd name="T7" fmla="*/ 0 60000 65536"/>
                <a:gd name="T8" fmla="*/ 0 60000 65536"/>
                <a:gd name="T9" fmla="*/ 0 w 17291"/>
                <a:gd name="T10" fmla="*/ 0 h 21600"/>
                <a:gd name="T11" fmla="*/ 17291 w 17291"/>
                <a:gd name="T12" fmla="*/ 21600 h 21600"/>
              </a:gdLst>
              <a:ahLst/>
              <a:cxnLst>
                <a:cxn ang="T6">
                  <a:pos x="T0" y="T1"/>
                </a:cxn>
                <a:cxn ang="T7">
                  <a:pos x="T2" y="T3"/>
                </a:cxn>
                <a:cxn ang="T8">
                  <a:pos x="T4" y="T5"/>
                </a:cxn>
              </a:cxnLst>
              <a:rect l="T9" t="T10" r="T11" b="T12"/>
              <a:pathLst>
                <a:path w="17291" h="21600" fill="none" extrusionOk="0">
                  <a:moveTo>
                    <a:pt x="0" y="1720"/>
                  </a:moveTo>
                  <a:cubicBezTo>
                    <a:pt x="2671" y="585"/>
                    <a:pt x="5544" y="-1"/>
                    <a:pt x="8447" y="0"/>
                  </a:cubicBezTo>
                  <a:cubicBezTo>
                    <a:pt x="11495" y="0"/>
                    <a:pt x="14509" y="645"/>
                    <a:pt x="17291" y="1893"/>
                  </a:cubicBezTo>
                </a:path>
                <a:path w="17291" h="21600" stroke="0" extrusionOk="0">
                  <a:moveTo>
                    <a:pt x="0" y="1720"/>
                  </a:moveTo>
                  <a:cubicBezTo>
                    <a:pt x="2671" y="585"/>
                    <a:pt x="5544" y="-1"/>
                    <a:pt x="8447" y="0"/>
                  </a:cubicBezTo>
                  <a:cubicBezTo>
                    <a:pt x="11495" y="0"/>
                    <a:pt x="14509" y="645"/>
                    <a:pt x="17291" y="1893"/>
                  </a:cubicBezTo>
                  <a:lnTo>
                    <a:pt x="8447" y="21600"/>
                  </a:lnTo>
                  <a:lnTo>
                    <a:pt x="0" y="1720"/>
                  </a:lnTo>
                  <a:close/>
                </a:path>
              </a:pathLst>
            </a:custGeom>
            <a:noFill/>
            <a:ln w="9525">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9" name="Freeform 8"/>
            <p:cNvSpPr>
              <a:spLocks/>
            </p:cNvSpPr>
            <p:nvPr/>
          </p:nvSpPr>
          <p:spPr bwMode="auto">
            <a:xfrm>
              <a:off x="192" y="960"/>
              <a:ext cx="528" cy="1542"/>
            </a:xfrm>
            <a:custGeom>
              <a:avLst/>
              <a:gdLst>
                <a:gd name="T0" fmla="*/ 0 w 528"/>
                <a:gd name="T1" fmla="*/ 1494 h 1542"/>
                <a:gd name="T2" fmla="*/ 384 w 528"/>
                <a:gd name="T3" fmla="*/ 54 h 1542"/>
                <a:gd name="T4" fmla="*/ 408 w 528"/>
                <a:gd name="T5" fmla="*/ 12 h 1542"/>
                <a:gd name="T6" fmla="*/ 456 w 528"/>
                <a:gd name="T7" fmla="*/ 0 h 1542"/>
                <a:gd name="T8" fmla="*/ 498 w 528"/>
                <a:gd name="T9" fmla="*/ 9 h 1542"/>
                <a:gd name="T10" fmla="*/ 516 w 528"/>
                <a:gd name="T11" fmla="*/ 30 h 1542"/>
                <a:gd name="T12" fmla="*/ 528 w 528"/>
                <a:gd name="T13" fmla="*/ 54 h 1542"/>
                <a:gd name="T14" fmla="*/ 384 w 528"/>
                <a:gd name="T15" fmla="*/ 1542 h 1542"/>
                <a:gd name="T16" fmla="*/ 384 w 528"/>
                <a:gd name="T17" fmla="*/ 1494 h 1542"/>
                <a:gd name="T18" fmla="*/ 336 w 528"/>
                <a:gd name="T19" fmla="*/ 1446 h 1542"/>
                <a:gd name="T20" fmla="*/ 288 w 528"/>
                <a:gd name="T21" fmla="*/ 1398 h 1542"/>
                <a:gd name="T22" fmla="*/ 246 w 528"/>
                <a:gd name="T23" fmla="*/ 1365 h 1542"/>
                <a:gd name="T24" fmla="*/ 189 w 528"/>
                <a:gd name="T25" fmla="*/ 1356 h 1542"/>
                <a:gd name="T26" fmla="*/ 138 w 528"/>
                <a:gd name="T27" fmla="*/ 1362 h 1542"/>
                <a:gd name="T28" fmla="*/ 96 w 528"/>
                <a:gd name="T29" fmla="*/ 1398 h 1542"/>
                <a:gd name="T30" fmla="*/ 0 w 528"/>
                <a:gd name="T31" fmla="*/ 1494 h 154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28"/>
                <a:gd name="T49" fmla="*/ 0 h 1542"/>
                <a:gd name="T50" fmla="*/ 528 w 528"/>
                <a:gd name="T51" fmla="*/ 1542 h 154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28" h="1542">
                  <a:moveTo>
                    <a:pt x="0" y="1494"/>
                  </a:moveTo>
                  <a:lnTo>
                    <a:pt x="384" y="54"/>
                  </a:lnTo>
                  <a:lnTo>
                    <a:pt x="408" y="12"/>
                  </a:lnTo>
                  <a:cubicBezTo>
                    <a:pt x="420" y="3"/>
                    <a:pt x="441" y="0"/>
                    <a:pt x="456" y="0"/>
                  </a:cubicBezTo>
                  <a:cubicBezTo>
                    <a:pt x="472" y="1"/>
                    <a:pt x="486" y="0"/>
                    <a:pt x="498" y="9"/>
                  </a:cubicBezTo>
                  <a:lnTo>
                    <a:pt x="516" y="30"/>
                  </a:lnTo>
                  <a:lnTo>
                    <a:pt x="528" y="54"/>
                  </a:lnTo>
                  <a:lnTo>
                    <a:pt x="384" y="1542"/>
                  </a:lnTo>
                  <a:lnTo>
                    <a:pt x="384" y="1494"/>
                  </a:lnTo>
                  <a:lnTo>
                    <a:pt x="336" y="1446"/>
                  </a:lnTo>
                  <a:lnTo>
                    <a:pt x="288" y="1398"/>
                  </a:lnTo>
                  <a:lnTo>
                    <a:pt x="246" y="1365"/>
                  </a:lnTo>
                  <a:lnTo>
                    <a:pt x="189" y="1356"/>
                  </a:lnTo>
                  <a:lnTo>
                    <a:pt x="138" y="1362"/>
                  </a:lnTo>
                  <a:lnTo>
                    <a:pt x="96" y="1398"/>
                  </a:lnTo>
                  <a:lnTo>
                    <a:pt x="0" y="1494"/>
                  </a:lnTo>
                  <a:close/>
                </a:path>
              </a:pathLst>
            </a:custGeom>
            <a:solidFill>
              <a:schemeClr val="bg1"/>
            </a:solidFill>
            <a:ln w="9525">
              <a:solidFill>
                <a:schemeClr val="tx1"/>
              </a:solidFill>
              <a:round/>
              <a:headEnd/>
              <a:tailEnd/>
            </a:ln>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10" name="Oval 9"/>
            <p:cNvSpPr>
              <a:spLocks noChangeArrowheads="1"/>
            </p:cNvSpPr>
            <p:nvPr/>
          </p:nvSpPr>
          <p:spPr bwMode="auto">
            <a:xfrm>
              <a:off x="192" y="2310"/>
              <a:ext cx="384" cy="384"/>
            </a:xfrm>
            <a:prstGeom prst="ellipse">
              <a:avLst/>
            </a:prstGeom>
            <a:solidFill>
              <a:schemeClr val="tx1"/>
            </a:solidFill>
            <a:ln w="9525">
              <a:solidFill>
                <a:schemeClr val="bg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1" name="Freeform 10"/>
            <p:cNvSpPr>
              <a:spLocks/>
            </p:cNvSpPr>
            <p:nvPr/>
          </p:nvSpPr>
          <p:spPr bwMode="auto">
            <a:xfrm>
              <a:off x="576" y="1456"/>
              <a:ext cx="505" cy="230"/>
            </a:xfrm>
            <a:custGeom>
              <a:avLst/>
              <a:gdLst>
                <a:gd name="T0" fmla="*/ 0 w 505"/>
                <a:gd name="T1" fmla="*/ 230 h 230"/>
                <a:gd name="T2" fmla="*/ 96 w 505"/>
                <a:gd name="T3" fmla="*/ 38 h 230"/>
                <a:gd name="T4" fmla="*/ 505 w 505"/>
                <a:gd name="T5" fmla="*/ 2 h 230"/>
                <a:gd name="T6" fmla="*/ 0 60000 65536"/>
                <a:gd name="T7" fmla="*/ 0 60000 65536"/>
                <a:gd name="T8" fmla="*/ 0 60000 65536"/>
                <a:gd name="T9" fmla="*/ 0 w 505"/>
                <a:gd name="T10" fmla="*/ 0 h 230"/>
                <a:gd name="T11" fmla="*/ 505 w 505"/>
                <a:gd name="T12" fmla="*/ 230 h 230"/>
              </a:gdLst>
              <a:ahLst/>
              <a:cxnLst>
                <a:cxn ang="T6">
                  <a:pos x="T0" y="T1"/>
                </a:cxn>
                <a:cxn ang="T7">
                  <a:pos x="T2" y="T3"/>
                </a:cxn>
                <a:cxn ang="T8">
                  <a:pos x="T4" y="T5"/>
                </a:cxn>
              </a:cxnLst>
              <a:rect l="T9" t="T10" r="T11" b="T12"/>
              <a:pathLst>
                <a:path w="505" h="230">
                  <a:moveTo>
                    <a:pt x="0" y="230"/>
                  </a:moveTo>
                  <a:cubicBezTo>
                    <a:pt x="12" y="154"/>
                    <a:pt x="12" y="76"/>
                    <a:pt x="96" y="38"/>
                  </a:cubicBezTo>
                  <a:cubicBezTo>
                    <a:pt x="180" y="0"/>
                    <a:pt x="420" y="9"/>
                    <a:pt x="505" y="2"/>
                  </a:cubicBezTo>
                </a:path>
              </a:pathLst>
            </a:custGeom>
            <a:noFill/>
            <a:ln w="127000" cmpd="sng">
              <a:solidFill>
                <a:srgbClr val="0099FF"/>
              </a:solidFill>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12" name="Line 11"/>
            <p:cNvSpPr>
              <a:spLocks noChangeShapeType="1"/>
            </p:cNvSpPr>
            <p:nvPr/>
          </p:nvSpPr>
          <p:spPr bwMode="auto">
            <a:xfrm>
              <a:off x="1248" y="1447"/>
              <a:ext cx="288" cy="0"/>
            </a:xfrm>
            <a:prstGeom prst="line">
              <a:avLst/>
            </a:prstGeom>
            <a:noFill/>
            <a:ln w="127000">
              <a:solidFill>
                <a:srgbClr val="0099FF"/>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13" name="Rectangle 12"/>
            <p:cNvSpPr>
              <a:spLocks noChangeArrowheads="1"/>
            </p:cNvSpPr>
            <p:nvPr/>
          </p:nvSpPr>
          <p:spPr bwMode="auto">
            <a:xfrm>
              <a:off x="960" y="1303"/>
              <a:ext cx="288" cy="288"/>
            </a:xfrm>
            <a:prstGeom prst="rect">
              <a:avLst/>
            </a:prstGeom>
            <a:solidFill>
              <a:srgbClr val="0099FF"/>
            </a:solidFill>
            <a:ln w="9525">
              <a:solidFill>
                <a:schemeClr val="tx1"/>
              </a:solidFill>
              <a:miter lim="800000"/>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4" name="Text Box 13"/>
            <p:cNvSpPr txBox="1">
              <a:spLocks noChangeArrowheads="1"/>
            </p:cNvSpPr>
            <p:nvPr/>
          </p:nvSpPr>
          <p:spPr bwMode="auto">
            <a:xfrm>
              <a:off x="960" y="1303"/>
              <a:ext cx="288"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1" fontAlgn="base" hangingPunct="1">
                <a:spcBef>
                  <a:spcPct val="50000"/>
                </a:spcBef>
                <a:spcAft>
                  <a:spcPct val="0"/>
                </a:spcAft>
              </a:pPr>
              <a:r>
                <a:rPr lang="en-US">
                  <a:solidFill>
                    <a:srgbClr val="000000"/>
                  </a:solidFill>
                </a:rPr>
                <a:t>M</a:t>
              </a:r>
            </a:p>
          </p:txBody>
        </p:sp>
        <p:grpSp>
          <p:nvGrpSpPr>
            <p:cNvPr id="15" name="Group 14"/>
            <p:cNvGrpSpPr>
              <a:grpSpLocks/>
            </p:cNvGrpSpPr>
            <p:nvPr/>
          </p:nvGrpSpPr>
          <p:grpSpPr bwMode="auto">
            <a:xfrm>
              <a:off x="3408" y="1296"/>
              <a:ext cx="288" cy="288"/>
              <a:chOff x="3408" y="1296"/>
              <a:chExt cx="288" cy="288"/>
            </a:xfrm>
          </p:grpSpPr>
          <p:sp>
            <p:nvSpPr>
              <p:cNvPr id="32" name="Oval 15"/>
              <p:cNvSpPr>
                <a:spLocks noChangeArrowheads="1"/>
              </p:cNvSpPr>
              <p:nvPr/>
            </p:nvSpPr>
            <p:spPr bwMode="auto">
              <a:xfrm>
                <a:off x="3408" y="1296"/>
                <a:ext cx="288" cy="288"/>
              </a:xfrm>
              <a:prstGeom prst="ellipse">
                <a:avLst/>
              </a:prstGeom>
              <a:solidFill>
                <a:srgbClr val="0099FF"/>
              </a:solidFill>
              <a:ln w="38100">
                <a:solidFill>
                  <a:schemeClr val="tx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33" name="Line 16"/>
              <p:cNvSpPr>
                <a:spLocks noChangeShapeType="1"/>
              </p:cNvSpPr>
              <p:nvPr/>
            </p:nvSpPr>
            <p:spPr bwMode="auto">
              <a:xfrm>
                <a:off x="3552" y="1296"/>
                <a:ext cx="0" cy="2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34" name="Line 17"/>
              <p:cNvSpPr>
                <a:spLocks noChangeShapeType="1"/>
              </p:cNvSpPr>
              <p:nvPr/>
            </p:nvSpPr>
            <p:spPr bwMode="auto">
              <a:xfrm>
                <a:off x="3408" y="1440"/>
                <a:ext cx="28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35" name="Oval 18"/>
              <p:cNvSpPr>
                <a:spLocks noChangeArrowheads="1"/>
              </p:cNvSpPr>
              <p:nvPr/>
            </p:nvSpPr>
            <p:spPr bwMode="auto">
              <a:xfrm>
                <a:off x="3456" y="1488"/>
                <a:ext cx="96" cy="48"/>
              </a:xfrm>
              <a:prstGeom prst="ellipse">
                <a:avLst/>
              </a:prstGeom>
              <a:solidFill>
                <a:schemeClr val="tx1"/>
              </a:solidFill>
              <a:ln w="9525">
                <a:solidFill>
                  <a:schemeClr val="tx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36" name="Oval 19"/>
              <p:cNvSpPr>
                <a:spLocks noChangeArrowheads="1"/>
              </p:cNvSpPr>
              <p:nvPr/>
            </p:nvSpPr>
            <p:spPr bwMode="auto">
              <a:xfrm>
                <a:off x="3456" y="1440"/>
                <a:ext cx="96" cy="48"/>
              </a:xfrm>
              <a:prstGeom prst="ellipse">
                <a:avLst/>
              </a:prstGeom>
              <a:solidFill>
                <a:schemeClr val="tx1"/>
              </a:solidFill>
              <a:ln w="9525">
                <a:solidFill>
                  <a:schemeClr val="tx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37" name="Oval 20"/>
              <p:cNvSpPr>
                <a:spLocks noChangeArrowheads="1"/>
              </p:cNvSpPr>
              <p:nvPr/>
            </p:nvSpPr>
            <p:spPr bwMode="auto">
              <a:xfrm>
                <a:off x="3408" y="1440"/>
                <a:ext cx="96" cy="48"/>
              </a:xfrm>
              <a:prstGeom prst="ellipse">
                <a:avLst/>
              </a:prstGeom>
              <a:solidFill>
                <a:schemeClr val="tx1"/>
              </a:solidFill>
              <a:ln w="9525">
                <a:solidFill>
                  <a:schemeClr val="tx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38" name="Oval 21"/>
              <p:cNvSpPr>
                <a:spLocks noChangeArrowheads="1"/>
              </p:cNvSpPr>
              <p:nvPr/>
            </p:nvSpPr>
            <p:spPr bwMode="auto">
              <a:xfrm>
                <a:off x="3504" y="1536"/>
                <a:ext cx="48" cy="48"/>
              </a:xfrm>
              <a:prstGeom prst="ellipse">
                <a:avLst/>
              </a:prstGeom>
              <a:solidFill>
                <a:schemeClr val="tx1"/>
              </a:solidFill>
              <a:ln w="9525">
                <a:solidFill>
                  <a:schemeClr val="tx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39" name="Oval 22"/>
              <p:cNvSpPr>
                <a:spLocks noChangeArrowheads="1"/>
              </p:cNvSpPr>
              <p:nvPr/>
            </p:nvSpPr>
            <p:spPr bwMode="auto">
              <a:xfrm>
                <a:off x="3504" y="1488"/>
                <a:ext cx="48" cy="48"/>
              </a:xfrm>
              <a:prstGeom prst="ellipse">
                <a:avLst/>
              </a:prstGeom>
              <a:solidFill>
                <a:schemeClr val="tx1"/>
              </a:solidFill>
              <a:ln w="9525">
                <a:solidFill>
                  <a:schemeClr val="tx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40" name="Oval 23"/>
              <p:cNvSpPr>
                <a:spLocks noChangeArrowheads="1"/>
              </p:cNvSpPr>
              <p:nvPr/>
            </p:nvSpPr>
            <p:spPr bwMode="auto">
              <a:xfrm>
                <a:off x="3552" y="1392"/>
                <a:ext cx="48" cy="48"/>
              </a:xfrm>
              <a:prstGeom prst="ellipse">
                <a:avLst/>
              </a:prstGeom>
              <a:solidFill>
                <a:schemeClr val="tx1"/>
              </a:solidFill>
              <a:ln w="9525">
                <a:solidFill>
                  <a:schemeClr val="tx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41" name="Freeform 24"/>
              <p:cNvSpPr>
                <a:spLocks/>
              </p:cNvSpPr>
              <p:nvPr/>
            </p:nvSpPr>
            <p:spPr bwMode="auto">
              <a:xfrm>
                <a:off x="3408" y="1440"/>
                <a:ext cx="144" cy="144"/>
              </a:xfrm>
              <a:custGeom>
                <a:avLst/>
                <a:gdLst>
                  <a:gd name="T0" fmla="*/ 144 w 144"/>
                  <a:gd name="T1" fmla="*/ 0 h 144"/>
                  <a:gd name="T2" fmla="*/ 144 w 144"/>
                  <a:gd name="T3" fmla="*/ 144 h 144"/>
                  <a:gd name="T4" fmla="*/ 96 w 144"/>
                  <a:gd name="T5" fmla="*/ 132 h 144"/>
                  <a:gd name="T6" fmla="*/ 64 w 144"/>
                  <a:gd name="T7" fmla="*/ 116 h 144"/>
                  <a:gd name="T8" fmla="*/ 24 w 144"/>
                  <a:gd name="T9" fmla="*/ 84 h 144"/>
                  <a:gd name="T10" fmla="*/ 4 w 144"/>
                  <a:gd name="T11" fmla="*/ 44 h 144"/>
                  <a:gd name="T12" fmla="*/ 0 w 144"/>
                  <a:gd name="T13" fmla="*/ 0 h 144"/>
                  <a:gd name="T14" fmla="*/ 144 w 144"/>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144"/>
                  <a:gd name="T26" fmla="*/ 144 w 144"/>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144">
                    <a:moveTo>
                      <a:pt x="144" y="0"/>
                    </a:moveTo>
                    <a:lnTo>
                      <a:pt x="144" y="144"/>
                    </a:lnTo>
                    <a:lnTo>
                      <a:pt x="96" y="132"/>
                    </a:lnTo>
                    <a:lnTo>
                      <a:pt x="64" y="116"/>
                    </a:lnTo>
                    <a:lnTo>
                      <a:pt x="24" y="84"/>
                    </a:lnTo>
                    <a:lnTo>
                      <a:pt x="4" y="44"/>
                    </a:lnTo>
                    <a:lnTo>
                      <a:pt x="0" y="0"/>
                    </a:lnTo>
                    <a:lnTo>
                      <a:pt x="144" y="0"/>
                    </a:lnTo>
                    <a:close/>
                  </a:path>
                </a:pathLst>
              </a:custGeom>
              <a:solidFill>
                <a:schemeClr val="tx1"/>
              </a:solidFill>
              <a:ln w="9525">
                <a:solidFill>
                  <a:schemeClr val="tx1"/>
                </a:solidFill>
                <a:round/>
                <a:headEnd/>
                <a:tailEnd/>
              </a:ln>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42" name="Freeform 25"/>
              <p:cNvSpPr>
                <a:spLocks/>
              </p:cNvSpPr>
              <p:nvPr/>
            </p:nvSpPr>
            <p:spPr bwMode="auto">
              <a:xfrm rot="10800000">
                <a:off x="3552" y="1296"/>
                <a:ext cx="144" cy="144"/>
              </a:xfrm>
              <a:custGeom>
                <a:avLst/>
                <a:gdLst>
                  <a:gd name="T0" fmla="*/ 144 w 144"/>
                  <a:gd name="T1" fmla="*/ 0 h 144"/>
                  <a:gd name="T2" fmla="*/ 144 w 144"/>
                  <a:gd name="T3" fmla="*/ 144 h 144"/>
                  <a:gd name="T4" fmla="*/ 96 w 144"/>
                  <a:gd name="T5" fmla="*/ 132 h 144"/>
                  <a:gd name="T6" fmla="*/ 64 w 144"/>
                  <a:gd name="T7" fmla="*/ 116 h 144"/>
                  <a:gd name="T8" fmla="*/ 24 w 144"/>
                  <a:gd name="T9" fmla="*/ 84 h 144"/>
                  <a:gd name="T10" fmla="*/ 4 w 144"/>
                  <a:gd name="T11" fmla="*/ 44 h 144"/>
                  <a:gd name="T12" fmla="*/ 0 w 144"/>
                  <a:gd name="T13" fmla="*/ 0 h 144"/>
                  <a:gd name="T14" fmla="*/ 144 w 144"/>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144"/>
                  <a:gd name="T26" fmla="*/ 144 w 144"/>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144">
                    <a:moveTo>
                      <a:pt x="144" y="0"/>
                    </a:moveTo>
                    <a:lnTo>
                      <a:pt x="144" y="144"/>
                    </a:lnTo>
                    <a:lnTo>
                      <a:pt x="96" y="132"/>
                    </a:lnTo>
                    <a:lnTo>
                      <a:pt x="64" y="116"/>
                    </a:lnTo>
                    <a:lnTo>
                      <a:pt x="24" y="84"/>
                    </a:lnTo>
                    <a:lnTo>
                      <a:pt x="4" y="44"/>
                    </a:lnTo>
                    <a:lnTo>
                      <a:pt x="0" y="0"/>
                    </a:lnTo>
                    <a:lnTo>
                      <a:pt x="144" y="0"/>
                    </a:lnTo>
                    <a:close/>
                  </a:path>
                </a:pathLst>
              </a:custGeom>
              <a:solidFill>
                <a:schemeClr val="tx1"/>
              </a:solidFill>
              <a:ln w="9525">
                <a:solidFill>
                  <a:schemeClr val="tx1"/>
                </a:solidFill>
                <a:round/>
                <a:headEnd/>
                <a:tailEnd/>
              </a:ln>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grpSp>
        <p:sp>
          <p:nvSpPr>
            <p:cNvPr id="16" name="Line 26"/>
            <p:cNvSpPr>
              <a:spLocks noChangeShapeType="1"/>
            </p:cNvSpPr>
            <p:nvPr/>
          </p:nvSpPr>
          <p:spPr bwMode="auto">
            <a:xfrm>
              <a:off x="1728" y="1440"/>
              <a:ext cx="288" cy="0"/>
            </a:xfrm>
            <a:prstGeom prst="line">
              <a:avLst/>
            </a:prstGeom>
            <a:noFill/>
            <a:ln w="127000">
              <a:solidFill>
                <a:srgbClr val="0099FF"/>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17" name="Line 27"/>
            <p:cNvSpPr>
              <a:spLocks noChangeShapeType="1"/>
            </p:cNvSpPr>
            <p:nvPr/>
          </p:nvSpPr>
          <p:spPr bwMode="auto">
            <a:xfrm>
              <a:off x="2064" y="1440"/>
              <a:ext cx="288" cy="0"/>
            </a:xfrm>
            <a:prstGeom prst="line">
              <a:avLst/>
            </a:prstGeom>
            <a:noFill/>
            <a:ln w="127000">
              <a:solidFill>
                <a:srgbClr val="0099FF"/>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18" name="Line 28"/>
            <p:cNvSpPr>
              <a:spLocks noChangeShapeType="1"/>
            </p:cNvSpPr>
            <p:nvPr/>
          </p:nvSpPr>
          <p:spPr bwMode="auto">
            <a:xfrm>
              <a:off x="2400" y="1440"/>
              <a:ext cx="288" cy="0"/>
            </a:xfrm>
            <a:prstGeom prst="line">
              <a:avLst/>
            </a:prstGeom>
            <a:noFill/>
            <a:ln w="127000">
              <a:solidFill>
                <a:srgbClr val="0099FF"/>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19" name="Line 29"/>
            <p:cNvSpPr>
              <a:spLocks noChangeShapeType="1"/>
            </p:cNvSpPr>
            <p:nvPr/>
          </p:nvSpPr>
          <p:spPr bwMode="auto">
            <a:xfrm>
              <a:off x="2736" y="1440"/>
              <a:ext cx="288" cy="0"/>
            </a:xfrm>
            <a:prstGeom prst="line">
              <a:avLst/>
            </a:prstGeom>
            <a:noFill/>
            <a:ln w="127000">
              <a:solidFill>
                <a:srgbClr val="0099FF"/>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20" name="Line 30"/>
            <p:cNvSpPr>
              <a:spLocks noChangeShapeType="1"/>
            </p:cNvSpPr>
            <p:nvPr/>
          </p:nvSpPr>
          <p:spPr bwMode="auto">
            <a:xfrm>
              <a:off x="3072" y="1440"/>
              <a:ext cx="288" cy="0"/>
            </a:xfrm>
            <a:prstGeom prst="line">
              <a:avLst/>
            </a:prstGeom>
            <a:noFill/>
            <a:ln w="127000">
              <a:solidFill>
                <a:srgbClr val="0099FF"/>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21" name="Line 31"/>
            <p:cNvSpPr>
              <a:spLocks noChangeShapeType="1"/>
            </p:cNvSpPr>
            <p:nvPr/>
          </p:nvSpPr>
          <p:spPr bwMode="auto">
            <a:xfrm>
              <a:off x="1824" y="3648"/>
              <a:ext cx="3408" cy="0"/>
            </a:xfrm>
            <a:prstGeom prst="line">
              <a:avLst/>
            </a:prstGeom>
            <a:noFill/>
            <a:ln w="57150">
              <a:solidFill>
                <a:srgbClr val="0099FF"/>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22" name="Line 32"/>
            <p:cNvSpPr>
              <a:spLocks noChangeShapeType="1"/>
            </p:cNvSpPr>
            <p:nvPr/>
          </p:nvSpPr>
          <p:spPr bwMode="auto">
            <a:xfrm>
              <a:off x="1776" y="2496"/>
              <a:ext cx="3408" cy="0"/>
            </a:xfrm>
            <a:prstGeom prst="line">
              <a:avLst/>
            </a:prstGeom>
            <a:noFill/>
            <a:ln w="57150">
              <a:solidFill>
                <a:srgbClr val="0099FF"/>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23" name="Oval 33"/>
            <p:cNvSpPr>
              <a:spLocks noChangeArrowheads="1"/>
            </p:cNvSpPr>
            <p:nvPr/>
          </p:nvSpPr>
          <p:spPr bwMode="auto">
            <a:xfrm>
              <a:off x="1680" y="3552"/>
              <a:ext cx="144" cy="144"/>
            </a:xfrm>
            <a:prstGeom prst="ellipse">
              <a:avLst/>
            </a:prstGeom>
            <a:solidFill>
              <a:srgbClr val="0099FF"/>
            </a:solidFill>
            <a:ln w="9525">
              <a:solidFill>
                <a:schemeClr val="tx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24" name="Oval 34"/>
            <p:cNvSpPr>
              <a:spLocks noChangeArrowheads="1"/>
            </p:cNvSpPr>
            <p:nvPr/>
          </p:nvSpPr>
          <p:spPr bwMode="auto">
            <a:xfrm>
              <a:off x="2832" y="3552"/>
              <a:ext cx="144" cy="144"/>
            </a:xfrm>
            <a:prstGeom prst="ellipse">
              <a:avLst/>
            </a:prstGeom>
            <a:solidFill>
              <a:srgbClr val="0099FF"/>
            </a:solidFill>
            <a:ln w="9525">
              <a:solidFill>
                <a:schemeClr val="tx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25" name="Oval 35"/>
            <p:cNvSpPr>
              <a:spLocks noChangeArrowheads="1"/>
            </p:cNvSpPr>
            <p:nvPr/>
          </p:nvSpPr>
          <p:spPr bwMode="auto">
            <a:xfrm>
              <a:off x="5136" y="3552"/>
              <a:ext cx="144" cy="144"/>
            </a:xfrm>
            <a:prstGeom prst="ellipse">
              <a:avLst/>
            </a:prstGeom>
            <a:solidFill>
              <a:srgbClr val="0099FF"/>
            </a:solidFill>
            <a:ln w="9525">
              <a:solidFill>
                <a:schemeClr val="tx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26" name="Oval 36"/>
            <p:cNvSpPr>
              <a:spLocks noChangeArrowheads="1"/>
            </p:cNvSpPr>
            <p:nvPr/>
          </p:nvSpPr>
          <p:spPr bwMode="auto">
            <a:xfrm>
              <a:off x="3984" y="3552"/>
              <a:ext cx="144" cy="144"/>
            </a:xfrm>
            <a:prstGeom prst="ellipse">
              <a:avLst/>
            </a:prstGeom>
            <a:solidFill>
              <a:srgbClr val="0099FF"/>
            </a:solidFill>
            <a:ln w="9525">
              <a:solidFill>
                <a:schemeClr val="tx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27" name="Oval 37"/>
            <p:cNvSpPr>
              <a:spLocks noChangeArrowheads="1"/>
            </p:cNvSpPr>
            <p:nvPr/>
          </p:nvSpPr>
          <p:spPr bwMode="auto">
            <a:xfrm>
              <a:off x="5136" y="2400"/>
              <a:ext cx="144" cy="144"/>
            </a:xfrm>
            <a:prstGeom prst="ellipse">
              <a:avLst/>
            </a:prstGeom>
            <a:solidFill>
              <a:srgbClr val="0099FF"/>
            </a:solidFill>
            <a:ln w="9525">
              <a:solidFill>
                <a:schemeClr val="tx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28" name="Oval 38"/>
            <p:cNvSpPr>
              <a:spLocks noChangeArrowheads="1"/>
            </p:cNvSpPr>
            <p:nvPr/>
          </p:nvSpPr>
          <p:spPr bwMode="auto">
            <a:xfrm>
              <a:off x="3984" y="2400"/>
              <a:ext cx="144" cy="144"/>
            </a:xfrm>
            <a:prstGeom prst="ellipse">
              <a:avLst/>
            </a:prstGeom>
            <a:solidFill>
              <a:srgbClr val="0099FF"/>
            </a:solidFill>
            <a:ln w="9525">
              <a:solidFill>
                <a:schemeClr val="tx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29" name="Oval 39"/>
            <p:cNvSpPr>
              <a:spLocks noChangeArrowheads="1"/>
            </p:cNvSpPr>
            <p:nvPr/>
          </p:nvSpPr>
          <p:spPr bwMode="auto">
            <a:xfrm>
              <a:off x="2832" y="2400"/>
              <a:ext cx="144" cy="144"/>
            </a:xfrm>
            <a:prstGeom prst="ellipse">
              <a:avLst/>
            </a:prstGeom>
            <a:solidFill>
              <a:srgbClr val="0099FF"/>
            </a:solidFill>
            <a:ln w="9525">
              <a:solidFill>
                <a:schemeClr val="tx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30" name="Oval 40"/>
            <p:cNvSpPr>
              <a:spLocks noChangeArrowheads="1"/>
            </p:cNvSpPr>
            <p:nvPr/>
          </p:nvSpPr>
          <p:spPr bwMode="auto">
            <a:xfrm>
              <a:off x="1680" y="2400"/>
              <a:ext cx="144" cy="144"/>
            </a:xfrm>
            <a:prstGeom prst="ellipse">
              <a:avLst/>
            </a:prstGeom>
            <a:solidFill>
              <a:srgbClr val="0099FF"/>
            </a:solidFill>
            <a:ln w="9525">
              <a:solidFill>
                <a:schemeClr val="tx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31" name="Freeform 41"/>
            <p:cNvSpPr>
              <a:spLocks/>
            </p:cNvSpPr>
            <p:nvPr/>
          </p:nvSpPr>
          <p:spPr bwMode="auto">
            <a:xfrm>
              <a:off x="1488" y="1303"/>
              <a:ext cx="240" cy="288"/>
            </a:xfrm>
            <a:custGeom>
              <a:avLst/>
              <a:gdLst>
                <a:gd name="T0" fmla="*/ 0 w 336"/>
                <a:gd name="T1" fmla="*/ 0 h 288"/>
                <a:gd name="T2" fmla="*/ 0 w 336"/>
                <a:gd name="T3" fmla="*/ 288 h 288"/>
                <a:gd name="T4" fmla="*/ 44 w 336"/>
                <a:gd name="T5" fmla="*/ 0 h 288"/>
                <a:gd name="T6" fmla="*/ 44 w 336"/>
                <a:gd name="T7" fmla="*/ 288 h 288"/>
                <a:gd name="T8" fmla="*/ 0 w 336"/>
                <a:gd name="T9" fmla="*/ 0 h 288"/>
                <a:gd name="T10" fmla="*/ 0 60000 65536"/>
                <a:gd name="T11" fmla="*/ 0 60000 65536"/>
                <a:gd name="T12" fmla="*/ 0 60000 65536"/>
                <a:gd name="T13" fmla="*/ 0 60000 65536"/>
                <a:gd name="T14" fmla="*/ 0 60000 65536"/>
                <a:gd name="T15" fmla="*/ 0 w 336"/>
                <a:gd name="T16" fmla="*/ 0 h 288"/>
                <a:gd name="T17" fmla="*/ 336 w 336"/>
                <a:gd name="T18" fmla="*/ 288 h 288"/>
              </a:gdLst>
              <a:ahLst/>
              <a:cxnLst>
                <a:cxn ang="T10">
                  <a:pos x="T0" y="T1"/>
                </a:cxn>
                <a:cxn ang="T11">
                  <a:pos x="T2" y="T3"/>
                </a:cxn>
                <a:cxn ang="T12">
                  <a:pos x="T4" y="T5"/>
                </a:cxn>
                <a:cxn ang="T13">
                  <a:pos x="T6" y="T7"/>
                </a:cxn>
                <a:cxn ang="T14">
                  <a:pos x="T8" y="T9"/>
                </a:cxn>
              </a:cxnLst>
              <a:rect l="T15" t="T16" r="T17" b="T18"/>
              <a:pathLst>
                <a:path w="336" h="288">
                  <a:moveTo>
                    <a:pt x="0" y="0"/>
                  </a:moveTo>
                  <a:lnTo>
                    <a:pt x="0" y="288"/>
                  </a:lnTo>
                  <a:lnTo>
                    <a:pt x="336" y="0"/>
                  </a:lnTo>
                  <a:lnTo>
                    <a:pt x="336" y="288"/>
                  </a:lnTo>
                  <a:lnTo>
                    <a:pt x="0" y="0"/>
                  </a:lnTo>
                  <a:close/>
                </a:path>
              </a:pathLst>
            </a:custGeom>
            <a:solidFill>
              <a:srgbClr val="0099FF"/>
            </a:solidFill>
            <a:ln w="9525">
              <a:solidFill>
                <a:schemeClr val="tx1"/>
              </a:solidFill>
              <a:round/>
              <a:headEnd/>
              <a:tailEnd/>
            </a:ln>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grpSp>
      <p:sp>
        <p:nvSpPr>
          <p:cNvPr id="2" name="Oval 1"/>
          <p:cNvSpPr/>
          <p:nvPr/>
        </p:nvSpPr>
        <p:spPr>
          <a:xfrm>
            <a:off x="7772400" y="5105400"/>
            <a:ext cx="1005840" cy="1005840"/>
          </a:xfrm>
          <a:prstGeom prst="ellipse">
            <a:avLst/>
          </a:prstGeom>
          <a:noFill/>
          <a:ln w="76200" cmpd="sng"/>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2" name="Oval 34"/>
          <p:cNvSpPr>
            <a:spLocks noChangeArrowheads="1"/>
          </p:cNvSpPr>
          <p:nvPr/>
        </p:nvSpPr>
        <p:spPr bwMode="auto">
          <a:xfrm>
            <a:off x="8153400" y="5486400"/>
            <a:ext cx="228600" cy="228600"/>
          </a:xfrm>
          <a:prstGeom prst="ellipse">
            <a:avLst/>
          </a:prstGeom>
          <a:solidFill>
            <a:srgbClr val="FF0000"/>
          </a:solidFill>
          <a:ln w="9525">
            <a:solidFill>
              <a:schemeClr val="tx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53" name="Text Box 41"/>
          <p:cNvSpPr txBox="1">
            <a:spLocks noChangeArrowheads="1"/>
          </p:cNvSpPr>
          <p:nvPr/>
        </p:nvSpPr>
        <p:spPr bwMode="auto">
          <a:xfrm>
            <a:off x="7772400" y="4572000"/>
            <a:ext cx="1066800" cy="466725"/>
          </a:xfrm>
          <a:prstGeom prst="rect">
            <a:avLst/>
          </a:prstGeom>
          <a:solidFill>
            <a:srgbClr val="FFFFFF"/>
          </a:solidFill>
          <a:ln w="9525">
            <a:solidFill>
              <a:srgbClr val="000090"/>
            </a:solidFill>
            <a:miter lim="800000"/>
            <a:headEnd/>
            <a:tailEnd/>
          </a:ln>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1" fontAlgn="base" hangingPunct="1">
              <a:spcBef>
                <a:spcPct val="50000"/>
              </a:spcBef>
              <a:spcAft>
                <a:spcPct val="0"/>
              </a:spcAft>
            </a:pPr>
            <a:r>
              <a:rPr lang="en-US" b="1">
                <a:solidFill>
                  <a:srgbClr val="000090"/>
                </a:solidFill>
              </a:rPr>
              <a:t>50 psi</a:t>
            </a:r>
          </a:p>
        </p:txBody>
      </p:sp>
      <p:sp>
        <p:nvSpPr>
          <p:cNvPr id="54" name="Text Box 42"/>
          <p:cNvSpPr txBox="1">
            <a:spLocks noChangeArrowheads="1"/>
          </p:cNvSpPr>
          <p:nvPr/>
        </p:nvSpPr>
        <p:spPr bwMode="auto">
          <a:xfrm>
            <a:off x="990600" y="852488"/>
            <a:ext cx="7162800" cy="519112"/>
          </a:xfrm>
          <a:prstGeom prst="rect">
            <a:avLst/>
          </a:prstGeom>
          <a:solidFill>
            <a:schemeClr val="bg1"/>
          </a:solidFill>
          <a:ln w="9525">
            <a:solidFill>
              <a:srgbClr val="000000"/>
            </a:solidFill>
            <a:miter lim="800000"/>
            <a:headEnd/>
            <a:tailEnd/>
          </a:ln>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1" fontAlgn="base" hangingPunct="1">
              <a:spcBef>
                <a:spcPct val="50000"/>
              </a:spcBef>
              <a:spcAft>
                <a:spcPct val="0"/>
              </a:spcAft>
            </a:pPr>
            <a:r>
              <a:rPr lang="en-US" sz="2800" b="1" dirty="0">
                <a:solidFill>
                  <a:srgbClr val="FF0000"/>
                </a:solidFill>
              </a:rPr>
              <a:t>Static Pressure </a:t>
            </a:r>
            <a:r>
              <a:rPr lang="en-US" sz="2800" b="1" dirty="0">
                <a:solidFill>
                  <a:srgbClr val="000000"/>
                </a:solidFill>
              </a:rPr>
              <a:t>– Desired Head Pressure</a:t>
            </a:r>
            <a:endParaRPr lang="en-US" sz="2800" b="1" dirty="0">
              <a:solidFill>
                <a:srgbClr val="FF0000"/>
              </a:solidFill>
            </a:endParaRPr>
          </a:p>
        </p:txBody>
      </p:sp>
      <p:sp>
        <p:nvSpPr>
          <p:cNvPr id="55" name="Text Box 43"/>
          <p:cNvSpPr txBox="1">
            <a:spLocks noChangeArrowheads="1"/>
          </p:cNvSpPr>
          <p:nvPr/>
        </p:nvSpPr>
        <p:spPr bwMode="auto">
          <a:xfrm>
            <a:off x="1219200" y="2505075"/>
            <a:ext cx="1066800" cy="831850"/>
          </a:xfrm>
          <a:prstGeom prst="rect">
            <a:avLst/>
          </a:prstGeom>
          <a:solidFill>
            <a:srgbClr val="FFFFFF"/>
          </a:solidFill>
          <a:ln w="9525">
            <a:solidFill>
              <a:srgbClr val="000090"/>
            </a:solidFill>
            <a:miter lim="800000"/>
            <a:headEnd/>
            <a:tailEnd/>
          </a:ln>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1" fontAlgn="base" hangingPunct="1">
              <a:spcBef>
                <a:spcPct val="50000"/>
              </a:spcBef>
              <a:spcAft>
                <a:spcPct val="0"/>
              </a:spcAft>
            </a:pPr>
            <a:r>
              <a:rPr lang="en-US" b="1" dirty="0">
                <a:solidFill>
                  <a:srgbClr val="000090"/>
                </a:solidFill>
              </a:rPr>
              <a:t>90 psi static</a:t>
            </a:r>
          </a:p>
        </p:txBody>
      </p:sp>
      <p:sp>
        <p:nvSpPr>
          <p:cNvPr id="56" name="Freeform 44"/>
          <p:cNvSpPr>
            <a:spLocks/>
          </p:cNvSpPr>
          <p:nvPr/>
        </p:nvSpPr>
        <p:spPr bwMode="auto">
          <a:xfrm>
            <a:off x="914400" y="2133600"/>
            <a:ext cx="801688" cy="365125"/>
          </a:xfrm>
          <a:custGeom>
            <a:avLst/>
            <a:gdLst>
              <a:gd name="T0" fmla="*/ 0 w 505"/>
              <a:gd name="T1" fmla="*/ 2147483647 h 230"/>
              <a:gd name="T2" fmla="*/ 2147483647 w 505"/>
              <a:gd name="T3" fmla="*/ 2147483647 h 230"/>
              <a:gd name="T4" fmla="*/ 2147483647 w 505"/>
              <a:gd name="T5" fmla="*/ 2147483647 h 230"/>
              <a:gd name="T6" fmla="*/ 0 60000 65536"/>
              <a:gd name="T7" fmla="*/ 0 60000 65536"/>
              <a:gd name="T8" fmla="*/ 0 60000 65536"/>
              <a:gd name="T9" fmla="*/ 0 w 505"/>
              <a:gd name="T10" fmla="*/ 0 h 230"/>
              <a:gd name="T11" fmla="*/ 505 w 505"/>
              <a:gd name="T12" fmla="*/ 230 h 230"/>
            </a:gdLst>
            <a:ahLst/>
            <a:cxnLst>
              <a:cxn ang="T6">
                <a:pos x="T0" y="T1"/>
              </a:cxn>
              <a:cxn ang="T7">
                <a:pos x="T2" y="T3"/>
              </a:cxn>
              <a:cxn ang="T8">
                <a:pos x="T4" y="T5"/>
              </a:cxn>
            </a:cxnLst>
            <a:rect l="T9" t="T10" r="T11" b="T12"/>
            <a:pathLst>
              <a:path w="505" h="230">
                <a:moveTo>
                  <a:pt x="0" y="230"/>
                </a:moveTo>
                <a:cubicBezTo>
                  <a:pt x="12" y="154"/>
                  <a:pt x="12" y="76"/>
                  <a:pt x="96" y="38"/>
                </a:cubicBezTo>
                <a:cubicBezTo>
                  <a:pt x="180" y="0"/>
                  <a:pt x="420" y="9"/>
                  <a:pt x="505" y="2"/>
                </a:cubicBezTo>
              </a:path>
            </a:pathLst>
          </a:custGeom>
          <a:noFill/>
          <a:ln w="127000" cmpd="sng">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57" name="Line 45"/>
          <p:cNvSpPr>
            <a:spLocks noChangeShapeType="1"/>
          </p:cNvSpPr>
          <p:nvPr/>
        </p:nvSpPr>
        <p:spPr bwMode="auto">
          <a:xfrm>
            <a:off x="1676400" y="2133600"/>
            <a:ext cx="3962400" cy="0"/>
          </a:xfrm>
          <a:prstGeom prst="line">
            <a:avLst/>
          </a:prstGeom>
          <a:noFill/>
          <a:ln w="127000">
            <a:solidFill>
              <a:srgbClr val="FF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58" name="Line 46"/>
          <p:cNvSpPr>
            <a:spLocks noChangeShapeType="1"/>
          </p:cNvSpPr>
          <p:nvPr/>
        </p:nvSpPr>
        <p:spPr bwMode="auto">
          <a:xfrm flipV="1">
            <a:off x="5638800" y="2133600"/>
            <a:ext cx="0" cy="3505200"/>
          </a:xfrm>
          <a:prstGeom prst="line">
            <a:avLst/>
          </a:prstGeom>
          <a:noFill/>
          <a:ln w="127000">
            <a:solidFill>
              <a:srgbClr val="FF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59" name="Line 47"/>
          <p:cNvSpPr>
            <a:spLocks noChangeShapeType="1"/>
          </p:cNvSpPr>
          <p:nvPr/>
        </p:nvSpPr>
        <p:spPr bwMode="auto">
          <a:xfrm>
            <a:off x="5638800" y="5638800"/>
            <a:ext cx="2667000" cy="0"/>
          </a:xfrm>
          <a:prstGeom prst="line">
            <a:avLst/>
          </a:prstGeom>
          <a:noFill/>
          <a:ln w="127000">
            <a:solidFill>
              <a:srgbClr val="FF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60" name="Text Box 48"/>
          <p:cNvSpPr txBox="1">
            <a:spLocks noChangeArrowheads="1"/>
          </p:cNvSpPr>
          <p:nvPr/>
        </p:nvSpPr>
        <p:spPr bwMode="auto">
          <a:xfrm>
            <a:off x="1066800" y="4038600"/>
            <a:ext cx="4191000" cy="396875"/>
          </a:xfrm>
          <a:prstGeom prst="rect">
            <a:avLst/>
          </a:prstGeom>
          <a:solidFill>
            <a:schemeClr val="bg1"/>
          </a:solidFill>
          <a:ln w="9525">
            <a:solidFill>
              <a:srgbClr val="000000"/>
            </a:solidFill>
            <a:miter lim="800000"/>
            <a:headEnd/>
            <a:tailEnd/>
          </a:ln>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1" fontAlgn="base" hangingPunct="1">
              <a:spcBef>
                <a:spcPct val="50000"/>
              </a:spcBef>
              <a:spcAft>
                <a:spcPct val="0"/>
              </a:spcAft>
            </a:pPr>
            <a:r>
              <a:rPr lang="en-US" sz="2000" b="1" dirty="0">
                <a:solidFill>
                  <a:srgbClr val="000090"/>
                </a:solidFill>
              </a:rPr>
              <a:t>What happens if we lose 10 psi?</a:t>
            </a:r>
          </a:p>
        </p:txBody>
      </p:sp>
      <p:sp>
        <p:nvSpPr>
          <p:cNvPr id="3" name="TextBox 2"/>
          <p:cNvSpPr txBox="1"/>
          <p:nvPr/>
        </p:nvSpPr>
        <p:spPr>
          <a:xfrm>
            <a:off x="-1088488" y="5666442"/>
            <a:ext cx="184666" cy="369332"/>
          </a:xfrm>
          <a:prstGeom prst="rect">
            <a:avLst/>
          </a:prstGeom>
          <a:noFill/>
        </p:spPr>
        <p:txBody>
          <a:bodyPr wrap="none" rtlCol="0">
            <a:spAutoFit/>
          </a:bodyPr>
          <a:lstStyle/>
          <a:p>
            <a:endParaRPr lang="en-US" dirty="0"/>
          </a:p>
        </p:txBody>
      </p:sp>
      <p:sp>
        <p:nvSpPr>
          <p:cNvPr id="62" name="Text Box 3"/>
          <p:cNvSpPr txBox="1">
            <a:spLocks noChangeArrowheads="1"/>
          </p:cNvSpPr>
          <p:nvPr/>
        </p:nvSpPr>
        <p:spPr bwMode="auto">
          <a:xfrm>
            <a:off x="990600" y="173038"/>
            <a:ext cx="7315200" cy="588962"/>
          </a:xfrm>
          <a:prstGeom prst="rect">
            <a:avLst/>
          </a:prstGeom>
          <a:solidFill>
            <a:srgbClr val="000090"/>
          </a:solidFill>
          <a:ln w="9525">
            <a:solidFill>
              <a:srgbClr val="000090"/>
            </a:solidFill>
            <a:miter lim="800000"/>
            <a:headEnd/>
            <a:tailEnd/>
          </a:ln>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1" fontAlgn="base" hangingPunct="1">
              <a:spcBef>
                <a:spcPct val="50000"/>
              </a:spcBef>
              <a:spcAft>
                <a:spcPct val="0"/>
              </a:spcAft>
            </a:pPr>
            <a:r>
              <a:rPr lang="en-US" sz="3200" dirty="0">
                <a:solidFill>
                  <a:schemeClr val="bg1"/>
                </a:solidFill>
              </a:rPr>
              <a:t>How much </a:t>
            </a:r>
            <a:r>
              <a:rPr lang="en-US" sz="3200" b="1" dirty="0">
                <a:solidFill>
                  <a:schemeClr val="bg1"/>
                </a:solidFill>
              </a:rPr>
              <a:t>PRESSURE</a:t>
            </a:r>
            <a:r>
              <a:rPr lang="en-US" sz="3200" dirty="0">
                <a:solidFill>
                  <a:schemeClr val="bg1"/>
                </a:solidFill>
              </a:rPr>
              <a:t> can we </a:t>
            </a:r>
            <a:r>
              <a:rPr lang="en-US" sz="3200" b="1" dirty="0">
                <a:solidFill>
                  <a:srgbClr val="FFFF00"/>
                </a:solidFill>
              </a:rPr>
              <a:t>lose</a:t>
            </a:r>
            <a:r>
              <a:rPr lang="en-US" sz="3200" dirty="0">
                <a:solidFill>
                  <a:schemeClr val="bg1"/>
                </a:solidFill>
              </a:rPr>
              <a:t>?</a:t>
            </a:r>
          </a:p>
        </p:txBody>
      </p:sp>
    </p:spTree>
    <p:extLst>
      <p:ext uri="{BB962C8B-B14F-4D97-AF65-F5344CB8AC3E}">
        <p14:creationId xmlns:p14="http://schemas.microsoft.com/office/powerpoint/2010/main" val="239930616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56"/>
                                        </p:tgtEl>
                                        <p:attrNameLst>
                                          <p:attrName>style.visibility</p:attrName>
                                        </p:attrNameLst>
                                      </p:cBhvr>
                                      <p:to>
                                        <p:strVal val="visible"/>
                                      </p:to>
                                    </p:set>
                                    <p:animEffect transition="in" filter="wipe(left)">
                                      <p:cBhvr>
                                        <p:cTn id="23" dur="500"/>
                                        <p:tgtEl>
                                          <p:spTgt spid="56"/>
                                        </p:tgtEl>
                                      </p:cBhvr>
                                    </p:animEffect>
                                  </p:childTnLst>
                                </p:cTn>
                              </p:par>
                            </p:childTnLst>
                          </p:cTn>
                        </p:par>
                        <p:par>
                          <p:cTn id="24" fill="hold">
                            <p:stCondLst>
                              <p:cond delay="500"/>
                            </p:stCondLst>
                            <p:childTnLst>
                              <p:par>
                                <p:cTn id="25" presetID="22" presetClass="entr" presetSubtype="8" fill="hold" grpId="0" nodeType="afterEffect">
                                  <p:stCondLst>
                                    <p:cond delay="0"/>
                                  </p:stCondLst>
                                  <p:childTnLst>
                                    <p:set>
                                      <p:cBhvr>
                                        <p:cTn id="26" dur="1" fill="hold">
                                          <p:stCondLst>
                                            <p:cond delay="0"/>
                                          </p:stCondLst>
                                        </p:cTn>
                                        <p:tgtEl>
                                          <p:spTgt spid="57"/>
                                        </p:tgtEl>
                                        <p:attrNameLst>
                                          <p:attrName>style.visibility</p:attrName>
                                        </p:attrNameLst>
                                      </p:cBhvr>
                                      <p:to>
                                        <p:strVal val="visible"/>
                                      </p:to>
                                    </p:set>
                                    <p:animEffect transition="in" filter="wipe(left)">
                                      <p:cBhvr>
                                        <p:cTn id="27" dur="1000"/>
                                        <p:tgtEl>
                                          <p:spTgt spid="57"/>
                                        </p:tgtEl>
                                      </p:cBhvr>
                                    </p:animEffect>
                                  </p:childTnLst>
                                </p:cTn>
                              </p:par>
                            </p:childTnLst>
                          </p:cTn>
                        </p:par>
                        <p:par>
                          <p:cTn id="28" fill="hold">
                            <p:stCondLst>
                              <p:cond delay="1500"/>
                            </p:stCondLst>
                            <p:childTnLst>
                              <p:par>
                                <p:cTn id="29" presetID="22" presetClass="entr" presetSubtype="1" fill="hold" grpId="0" nodeType="afterEffect">
                                  <p:stCondLst>
                                    <p:cond delay="0"/>
                                  </p:stCondLst>
                                  <p:childTnLst>
                                    <p:set>
                                      <p:cBhvr>
                                        <p:cTn id="30" dur="1" fill="hold">
                                          <p:stCondLst>
                                            <p:cond delay="0"/>
                                          </p:stCondLst>
                                        </p:cTn>
                                        <p:tgtEl>
                                          <p:spTgt spid="58"/>
                                        </p:tgtEl>
                                        <p:attrNameLst>
                                          <p:attrName>style.visibility</p:attrName>
                                        </p:attrNameLst>
                                      </p:cBhvr>
                                      <p:to>
                                        <p:strVal val="visible"/>
                                      </p:to>
                                    </p:set>
                                    <p:animEffect transition="in" filter="wipe(up)">
                                      <p:cBhvr>
                                        <p:cTn id="31" dur="1000"/>
                                        <p:tgtEl>
                                          <p:spTgt spid="58"/>
                                        </p:tgtEl>
                                      </p:cBhvr>
                                    </p:animEffect>
                                  </p:childTnLst>
                                </p:cTn>
                              </p:par>
                            </p:childTnLst>
                          </p:cTn>
                        </p:par>
                        <p:par>
                          <p:cTn id="32" fill="hold">
                            <p:stCondLst>
                              <p:cond delay="2500"/>
                            </p:stCondLst>
                            <p:childTnLst>
                              <p:par>
                                <p:cTn id="33" presetID="22" presetClass="entr" presetSubtype="8" fill="hold" grpId="0" nodeType="afterEffect">
                                  <p:stCondLst>
                                    <p:cond delay="0"/>
                                  </p:stCondLst>
                                  <p:childTnLst>
                                    <p:set>
                                      <p:cBhvr>
                                        <p:cTn id="34" dur="1" fill="hold">
                                          <p:stCondLst>
                                            <p:cond delay="0"/>
                                          </p:stCondLst>
                                        </p:cTn>
                                        <p:tgtEl>
                                          <p:spTgt spid="59"/>
                                        </p:tgtEl>
                                        <p:attrNameLst>
                                          <p:attrName>style.visibility</p:attrName>
                                        </p:attrNameLst>
                                      </p:cBhvr>
                                      <p:to>
                                        <p:strVal val="visible"/>
                                      </p:to>
                                    </p:set>
                                    <p:animEffect transition="in" filter="wipe(left)">
                                      <p:cBhvr>
                                        <p:cTn id="35" dur="500"/>
                                        <p:tgtEl>
                                          <p:spTgt spid="59"/>
                                        </p:tgtEl>
                                      </p:cBhvr>
                                    </p:animEffect>
                                  </p:childTnLst>
                                </p:cTn>
                              </p:par>
                            </p:childTnLst>
                          </p:cTn>
                        </p:par>
                      </p:childTnLst>
                    </p:cTn>
                  </p:par>
                  <p:par>
                    <p:cTn id="36" fill="hold">
                      <p:stCondLst>
                        <p:cond delay="indefinite"/>
                      </p:stCondLst>
                      <p:childTnLst>
                        <p:par>
                          <p:cTn id="37" fill="hold">
                            <p:stCondLst>
                              <p:cond delay="0"/>
                            </p:stCondLst>
                            <p:childTnLst>
                              <p:par>
                                <p:cTn id="38" presetID="1" presetClass="entr" presetSubtype="0" fill="hold" grpId="0" nodeType="clickEffect">
                                  <p:stCondLst>
                                    <p:cond delay="0"/>
                                  </p:stCondLst>
                                  <p:childTnLst>
                                    <p:set>
                                      <p:cBhvr>
                                        <p:cTn id="39" dur="1" fill="hold">
                                          <p:stCondLst>
                                            <p:cond delay="0"/>
                                          </p:stCondLst>
                                        </p:cTn>
                                        <p:tgtEl>
                                          <p:spTgt spid="6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3" grpId="0" animBg="1"/>
      <p:bldP spid="54" grpId="0" animBg="1"/>
      <p:bldP spid="55" grpId="0" animBg="1"/>
      <p:bldP spid="56" grpId="0" animBg="1"/>
      <p:bldP spid="57" grpId="0" animBg="1"/>
      <p:bldP spid="58" grpId="0" animBg="1"/>
      <p:bldP spid="59" grpId="0" animBg="1"/>
      <p:bldP spid="60"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Old Faithful.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9973" y="21962"/>
            <a:ext cx="9114716" cy="6836037"/>
          </a:xfrm>
          <a:prstGeom prst="rect">
            <a:avLst/>
          </a:prstGeom>
        </p:spPr>
      </p:pic>
    </p:spTree>
    <p:extLst>
      <p:ext uri="{BB962C8B-B14F-4D97-AF65-F5344CB8AC3E}">
        <p14:creationId xmlns:p14="http://schemas.microsoft.com/office/powerpoint/2010/main" val="3204290084"/>
      </p:ext>
    </p:extLst>
  </p:cSld>
  <p:clrMapOvr>
    <a:masterClrMapping/>
  </p:clrMapOvr>
  <p:timing>
    <p:tnLst>
      <p:par>
        <p:cTn xmlns:p14="http://schemas.microsoft.com/office/powerpoint/2010/mai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fogging.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71712" y="0"/>
            <a:ext cx="4586288" cy="6858000"/>
          </a:xfrm>
          <a:prstGeom prst="rect">
            <a:avLst/>
          </a:prstGeom>
        </p:spPr>
      </p:pic>
    </p:spTree>
    <p:extLst>
      <p:ext uri="{BB962C8B-B14F-4D97-AF65-F5344CB8AC3E}">
        <p14:creationId xmlns:p14="http://schemas.microsoft.com/office/powerpoint/2010/main" val="2695066794"/>
      </p:ext>
    </p:extLst>
  </p:cSld>
  <p:clrMapOvr>
    <a:masterClrMapping/>
  </p:clrMapOvr>
  <p:timing>
    <p:tnLst>
      <p:par>
        <p:cTn xmlns:p14="http://schemas.microsoft.com/office/powerpoint/2010/mai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pic>
        <p:nvPicPr>
          <p:cNvPr id="4" name="Picture 3" descr="overspray.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61302" cy="6858000"/>
          </a:xfrm>
          <a:prstGeom prst="rect">
            <a:avLst/>
          </a:prstGeom>
        </p:spPr>
      </p:pic>
    </p:spTree>
    <p:extLst>
      <p:ext uri="{BB962C8B-B14F-4D97-AF65-F5344CB8AC3E}">
        <p14:creationId xmlns:p14="http://schemas.microsoft.com/office/powerpoint/2010/main" val="3257079550"/>
      </p:ext>
    </p:extLst>
  </p:cSld>
  <p:clrMapOvr>
    <a:masterClrMapping/>
  </p:clrMapOvr>
  <p:timing>
    <p:tnLst>
      <p:par>
        <p:cTn xmlns:p14="http://schemas.microsoft.com/office/powerpoint/2010/mai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a:grpSpLocks/>
          </p:cNvGrpSpPr>
          <p:nvPr/>
        </p:nvGrpSpPr>
        <p:grpSpPr bwMode="auto">
          <a:xfrm>
            <a:off x="304800" y="1371600"/>
            <a:ext cx="8077200" cy="4343400"/>
            <a:chOff x="192" y="960"/>
            <a:chExt cx="5088" cy="2736"/>
          </a:xfrm>
        </p:grpSpPr>
        <p:sp>
          <p:nvSpPr>
            <p:cNvPr id="6" name="Line 5"/>
            <p:cNvSpPr>
              <a:spLocks noChangeShapeType="1"/>
            </p:cNvSpPr>
            <p:nvPr/>
          </p:nvSpPr>
          <p:spPr bwMode="auto">
            <a:xfrm>
              <a:off x="3552" y="1584"/>
              <a:ext cx="0" cy="2064"/>
            </a:xfrm>
            <a:prstGeom prst="line">
              <a:avLst/>
            </a:prstGeom>
            <a:noFill/>
            <a:ln w="57150">
              <a:solidFill>
                <a:srgbClr val="0099FF"/>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7" name="Line 6"/>
            <p:cNvSpPr>
              <a:spLocks noChangeShapeType="1"/>
            </p:cNvSpPr>
            <p:nvPr/>
          </p:nvSpPr>
          <p:spPr bwMode="auto">
            <a:xfrm flipV="1">
              <a:off x="192" y="1014"/>
              <a:ext cx="384" cy="1488"/>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8" name="Arc 7"/>
            <p:cNvSpPr>
              <a:spLocks/>
            </p:cNvSpPr>
            <p:nvPr/>
          </p:nvSpPr>
          <p:spPr bwMode="auto">
            <a:xfrm>
              <a:off x="576" y="966"/>
              <a:ext cx="144" cy="672"/>
            </a:xfrm>
            <a:custGeom>
              <a:avLst/>
              <a:gdLst>
                <a:gd name="T0" fmla="*/ 0 w 17291"/>
                <a:gd name="T1" fmla="*/ 0 h 21600"/>
                <a:gd name="T2" fmla="*/ 0 w 17291"/>
                <a:gd name="T3" fmla="*/ 0 h 21600"/>
                <a:gd name="T4" fmla="*/ 0 w 17291"/>
                <a:gd name="T5" fmla="*/ 0 h 21600"/>
                <a:gd name="T6" fmla="*/ 0 60000 65536"/>
                <a:gd name="T7" fmla="*/ 0 60000 65536"/>
                <a:gd name="T8" fmla="*/ 0 60000 65536"/>
                <a:gd name="T9" fmla="*/ 0 w 17291"/>
                <a:gd name="T10" fmla="*/ 0 h 21600"/>
                <a:gd name="T11" fmla="*/ 17291 w 17291"/>
                <a:gd name="T12" fmla="*/ 21600 h 21600"/>
              </a:gdLst>
              <a:ahLst/>
              <a:cxnLst>
                <a:cxn ang="T6">
                  <a:pos x="T0" y="T1"/>
                </a:cxn>
                <a:cxn ang="T7">
                  <a:pos x="T2" y="T3"/>
                </a:cxn>
                <a:cxn ang="T8">
                  <a:pos x="T4" y="T5"/>
                </a:cxn>
              </a:cxnLst>
              <a:rect l="T9" t="T10" r="T11" b="T12"/>
              <a:pathLst>
                <a:path w="17291" h="21600" fill="none" extrusionOk="0">
                  <a:moveTo>
                    <a:pt x="0" y="1720"/>
                  </a:moveTo>
                  <a:cubicBezTo>
                    <a:pt x="2671" y="585"/>
                    <a:pt x="5544" y="-1"/>
                    <a:pt x="8447" y="0"/>
                  </a:cubicBezTo>
                  <a:cubicBezTo>
                    <a:pt x="11495" y="0"/>
                    <a:pt x="14509" y="645"/>
                    <a:pt x="17291" y="1893"/>
                  </a:cubicBezTo>
                </a:path>
                <a:path w="17291" h="21600" stroke="0" extrusionOk="0">
                  <a:moveTo>
                    <a:pt x="0" y="1720"/>
                  </a:moveTo>
                  <a:cubicBezTo>
                    <a:pt x="2671" y="585"/>
                    <a:pt x="5544" y="-1"/>
                    <a:pt x="8447" y="0"/>
                  </a:cubicBezTo>
                  <a:cubicBezTo>
                    <a:pt x="11495" y="0"/>
                    <a:pt x="14509" y="645"/>
                    <a:pt x="17291" y="1893"/>
                  </a:cubicBezTo>
                  <a:lnTo>
                    <a:pt x="8447" y="21600"/>
                  </a:lnTo>
                  <a:lnTo>
                    <a:pt x="0" y="1720"/>
                  </a:lnTo>
                  <a:close/>
                </a:path>
              </a:pathLst>
            </a:custGeom>
            <a:noFill/>
            <a:ln w="9525">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9" name="Freeform 8"/>
            <p:cNvSpPr>
              <a:spLocks/>
            </p:cNvSpPr>
            <p:nvPr/>
          </p:nvSpPr>
          <p:spPr bwMode="auto">
            <a:xfrm>
              <a:off x="192" y="960"/>
              <a:ext cx="528" cy="1542"/>
            </a:xfrm>
            <a:custGeom>
              <a:avLst/>
              <a:gdLst>
                <a:gd name="T0" fmla="*/ 0 w 528"/>
                <a:gd name="T1" fmla="*/ 1494 h 1542"/>
                <a:gd name="T2" fmla="*/ 384 w 528"/>
                <a:gd name="T3" fmla="*/ 54 h 1542"/>
                <a:gd name="T4" fmla="*/ 408 w 528"/>
                <a:gd name="T5" fmla="*/ 12 h 1542"/>
                <a:gd name="T6" fmla="*/ 456 w 528"/>
                <a:gd name="T7" fmla="*/ 0 h 1542"/>
                <a:gd name="T8" fmla="*/ 498 w 528"/>
                <a:gd name="T9" fmla="*/ 9 h 1542"/>
                <a:gd name="T10" fmla="*/ 516 w 528"/>
                <a:gd name="T11" fmla="*/ 30 h 1542"/>
                <a:gd name="T12" fmla="*/ 528 w 528"/>
                <a:gd name="T13" fmla="*/ 54 h 1542"/>
                <a:gd name="T14" fmla="*/ 384 w 528"/>
                <a:gd name="T15" fmla="*/ 1542 h 1542"/>
                <a:gd name="T16" fmla="*/ 384 w 528"/>
                <a:gd name="T17" fmla="*/ 1494 h 1542"/>
                <a:gd name="T18" fmla="*/ 336 w 528"/>
                <a:gd name="T19" fmla="*/ 1446 h 1542"/>
                <a:gd name="T20" fmla="*/ 288 w 528"/>
                <a:gd name="T21" fmla="*/ 1398 h 1542"/>
                <a:gd name="T22" fmla="*/ 246 w 528"/>
                <a:gd name="T23" fmla="*/ 1365 h 1542"/>
                <a:gd name="T24" fmla="*/ 189 w 528"/>
                <a:gd name="T25" fmla="*/ 1356 h 1542"/>
                <a:gd name="T26" fmla="*/ 138 w 528"/>
                <a:gd name="T27" fmla="*/ 1362 h 1542"/>
                <a:gd name="T28" fmla="*/ 96 w 528"/>
                <a:gd name="T29" fmla="*/ 1398 h 1542"/>
                <a:gd name="T30" fmla="*/ 0 w 528"/>
                <a:gd name="T31" fmla="*/ 1494 h 154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28"/>
                <a:gd name="T49" fmla="*/ 0 h 1542"/>
                <a:gd name="T50" fmla="*/ 528 w 528"/>
                <a:gd name="T51" fmla="*/ 1542 h 154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28" h="1542">
                  <a:moveTo>
                    <a:pt x="0" y="1494"/>
                  </a:moveTo>
                  <a:lnTo>
                    <a:pt x="384" y="54"/>
                  </a:lnTo>
                  <a:lnTo>
                    <a:pt x="408" y="12"/>
                  </a:lnTo>
                  <a:cubicBezTo>
                    <a:pt x="420" y="3"/>
                    <a:pt x="441" y="0"/>
                    <a:pt x="456" y="0"/>
                  </a:cubicBezTo>
                  <a:cubicBezTo>
                    <a:pt x="472" y="1"/>
                    <a:pt x="486" y="0"/>
                    <a:pt x="498" y="9"/>
                  </a:cubicBezTo>
                  <a:lnTo>
                    <a:pt x="516" y="30"/>
                  </a:lnTo>
                  <a:lnTo>
                    <a:pt x="528" y="54"/>
                  </a:lnTo>
                  <a:lnTo>
                    <a:pt x="384" y="1542"/>
                  </a:lnTo>
                  <a:lnTo>
                    <a:pt x="384" y="1494"/>
                  </a:lnTo>
                  <a:lnTo>
                    <a:pt x="336" y="1446"/>
                  </a:lnTo>
                  <a:lnTo>
                    <a:pt x="288" y="1398"/>
                  </a:lnTo>
                  <a:lnTo>
                    <a:pt x="246" y="1365"/>
                  </a:lnTo>
                  <a:lnTo>
                    <a:pt x="189" y="1356"/>
                  </a:lnTo>
                  <a:lnTo>
                    <a:pt x="138" y="1362"/>
                  </a:lnTo>
                  <a:lnTo>
                    <a:pt x="96" y="1398"/>
                  </a:lnTo>
                  <a:lnTo>
                    <a:pt x="0" y="1494"/>
                  </a:lnTo>
                  <a:close/>
                </a:path>
              </a:pathLst>
            </a:custGeom>
            <a:solidFill>
              <a:schemeClr val="bg1"/>
            </a:solidFill>
            <a:ln w="9525">
              <a:solidFill>
                <a:schemeClr val="tx1"/>
              </a:solidFill>
              <a:round/>
              <a:headEnd/>
              <a:tailEnd/>
            </a:ln>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10" name="Oval 9"/>
            <p:cNvSpPr>
              <a:spLocks noChangeArrowheads="1"/>
            </p:cNvSpPr>
            <p:nvPr/>
          </p:nvSpPr>
          <p:spPr bwMode="auto">
            <a:xfrm>
              <a:off x="192" y="2310"/>
              <a:ext cx="384" cy="384"/>
            </a:xfrm>
            <a:prstGeom prst="ellipse">
              <a:avLst/>
            </a:prstGeom>
            <a:solidFill>
              <a:schemeClr val="tx1"/>
            </a:solidFill>
            <a:ln w="9525">
              <a:solidFill>
                <a:schemeClr val="bg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1" name="Freeform 10"/>
            <p:cNvSpPr>
              <a:spLocks/>
            </p:cNvSpPr>
            <p:nvPr/>
          </p:nvSpPr>
          <p:spPr bwMode="auto">
            <a:xfrm>
              <a:off x="576" y="1456"/>
              <a:ext cx="505" cy="230"/>
            </a:xfrm>
            <a:custGeom>
              <a:avLst/>
              <a:gdLst>
                <a:gd name="T0" fmla="*/ 0 w 505"/>
                <a:gd name="T1" fmla="*/ 230 h 230"/>
                <a:gd name="T2" fmla="*/ 96 w 505"/>
                <a:gd name="T3" fmla="*/ 38 h 230"/>
                <a:gd name="T4" fmla="*/ 505 w 505"/>
                <a:gd name="T5" fmla="*/ 2 h 230"/>
                <a:gd name="T6" fmla="*/ 0 60000 65536"/>
                <a:gd name="T7" fmla="*/ 0 60000 65536"/>
                <a:gd name="T8" fmla="*/ 0 60000 65536"/>
                <a:gd name="T9" fmla="*/ 0 w 505"/>
                <a:gd name="T10" fmla="*/ 0 h 230"/>
                <a:gd name="T11" fmla="*/ 505 w 505"/>
                <a:gd name="T12" fmla="*/ 230 h 230"/>
              </a:gdLst>
              <a:ahLst/>
              <a:cxnLst>
                <a:cxn ang="T6">
                  <a:pos x="T0" y="T1"/>
                </a:cxn>
                <a:cxn ang="T7">
                  <a:pos x="T2" y="T3"/>
                </a:cxn>
                <a:cxn ang="T8">
                  <a:pos x="T4" y="T5"/>
                </a:cxn>
              </a:cxnLst>
              <a:rect l="T9" t="T10" r="T11" b="T12"/>
              <a:pathLst>
                <a:path w="505" h="230">
                  <a:moveTo>
                    <a:pt x="0" y="230"/>
                  </a:moveTo>
                  <a:cubicBezTo>
                    <a:pt x="12" y="154"/>
                    <a:pt x="12" y="76"/>
                    <a:pt x="96" y="38"/>
                  </a:cubicBezTo>
                  <a:cubicBezTo>
                    <a:pt x="180" y="0"/>
                    <a:pt x="420" y="9"/>
                    <a:pt x="505" y="2"/>
                  </a:cubicBezTo>
                </a:path>
              </a:pathLst>
            </a:custGeom>
            <a:noFill/>
            <a:ln w="127000" cmpd="sng">
              <a:solidFill>
                <a:srgbClr val="0099FF"/>
              </a:solidFill>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12" name="Line 11"/>
            <p:cNvSpPr>
              <a:spLocks noChangeShapeType="1"/>
            </p:cNvSpPr>
            <p:nvPr/>
          </p:nvSpPr>
          <p:spPr bwMode="auto">
            <a:xfrm>
              <a:off x="1248" y="1447"/>
              <a:ext cx="288" cy="0"/>
            </a:xfrm>
            <a:prstGeom prst="line">
              <a:avLst/>
            </a:prstGeom>
            <a:noFill/>
            <a:ln w="127000">
              <a:solidFill>
                <a:srgbClr val="0099FF"/>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13" name="Rectangle 12"/>
            <p:cNvSpPr>
              <a:spLocks noChangeArrowheads="1"/>
            </p:cNvSpPr>
            <p:nvPr/>
          </p:nvSpPr>
          <p:spPr bwMode="auto">
            <a:xfrm>
              <a:off x="960" y="1303"/>
              <a:ext cx="288" cy="288"/>
            </a:xfrm>
            <a:prstGeom prst="rect">
              <a:avLst/>
            </a:prstGeom>
            <a:solidFill>
              <a:srgbClr val="0099FF"/>
            </a:solidFill>
            <a:ln w="9525">
              <a:solidFill>
                <a:schemeClr val="tx1"/>
              </a:solidFill>
              <a:miter lim="800000"/>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4" name="Text Box 13"/>
            <p:cNvSpPr txBox="1">
              <a:spLocks noChangeArrowheads="1"/>
            </p:cNvSpPr>
            <p:nvPr/>
          </p:nvSpPr>
          <p:spPr bwMode="auto">
            <a:xfrm>
              <a:off x="960" y="1303"/>
              <a:ext cx="288"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1" fontAlgn="base" hangingPunct="1">
                <a:spcBef>
                  <a:spcPct val="50000"/>
                </a:spcBef>
                <a:spcAft>
                  <a:spcPct val="0"/>
                </a:spcAft>
              </a:pPr>
              <a:r>
                <a:rPr lang="en-US">
                  <a:solidFill>
                    <a:srgbClr val="000000"/>
                  </a:solidFill>
                </a:rPr>
                <a:t>M</a:t>
              </a:r>
            </a:p>
          </p:txBody>
        </p:sp>
        <p:grpSp>
          <p:nvGrpSpPr>
            <p:cNvPr id="15" name="Group 14"/>
            <p:cNvGrpSpPr>
              <a:grpSpLocks/>
            </p:cNvGrpSpPr>
            <p:nvPr/>
          </p:nvGrpSpPr>
          <p:grpSpPr bwMode="auto">
            <a:xfrm>
              <a:off x="3408" y="1296"/>
              <a:ext cx="288" cy="288"/>
              <a:chOff x="3408" y="1296"/>
              <a:chExt cx="288" cy="288"/>
            </a:xfrm>
          </p:grpSpPr>
          <p:sp>
            <p:nvSpPr>
              <p:cNvPr id="32" name="Oval 15"/>
              <p:cNvSpPr>
                <a:spLocks noChangeArrowheads="1"/>
              </p:cNvSpPr>
              <p:nvPr/>
            </p:nvSpPr>
            <p:spPr bwMode="auto">
              <a:xfrm>
                <a:off x="3408" y="1296"/>
                <a:ext cx="288" cy="288"/>
              </a:xfrm>
              <a:prstGeom prst="ellipse">
                <a:avLst/>
              </a:prstGeom>
              <a:solidFill>
                <a:srgbClr val="0099FF"/>
              </a:solidFill>
              <a:ln w="38100">
                <a:solidFill>
                  <a:schemeClr val="tx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33" name="Line 16"/>
              <p:cNvSpPr>
                <a:spLocks noChangeShapeType="1"/>
              </p:cNvSpPr>
              <p:nvPr/>
            </p:nvSpPr>
            <p:spPr bwMode="auto">
              <a:xfrm>
                <a:off x="3552" y="1296"/>
                <a:ext cx="0" cy="2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34" name="Line 17"/>
              <p:cNvSpPr>
                <a:spLocks noChangeShapeType="1"/>
              </p:cNvSpPr>
              <p:nvPr/>
            </p:nvSpPr>
            <p:spPr bwMode="auto">
              <a:xfrm>
                <a:off x="3408" y="1440"/>
                <a:ext cx="28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35" name="Oval 18"/>
              <p:cNvSpPr>
                <a:spLocks noChangeArrowheads="1"/>
              </p:cNvSpPr>
              <p:nvPr/>
            </p:nvSpPr>
            <p:spPr bwMode="auto">
              <a:xfrm>
                <a:off x="3456" y="1488"/>
                <a:ext cx="96" cy="48"/>
              </a:xfrm>
              <a:prstGeom prst="ellipse">
                <a:avLst/>
              </a:prstGeom>
              <a:solidFill>
                <a:schemeClr val="tx1"/>
              </a:solidFill>
              <a:ln w="9525">
                <a:solidFill>
                  <a:schemeClr val="tx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36" name="Oval 19"/>
              <p:cNvSpPr>
                <a:spLocks noChangeArrowheads="1"/>
              </p:cNvSpPr>
              <p:nvPr/>
            </p:nvSpPr>
            <p:spPr bwMode="auto">
              <a:xfrm>
                <a:off x="3456" y="1440"/>
                <a:ext cx="96" cy="48"/>
              </a:xfrm>
              <a:prstGeom prst="ellipse">
                <a:avLst/>
              </a:prstGeom>
              <a:solidFill>
                <a:schemeClr val="tx1"/>
              </a:solidFill>
              <a:ln w="9525">
                <a:solidFill>
                  <a:schemeClr val="tx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37" name="Oval 20"/>
              <p:cNvSpPr>
                <a:spLocks noChangeArrowheads="1"/>
              </p:cNvSpPr>
              <p:nvPr/>
            </p:nvSpPr>
            <p:spPr bwMode="auto">
              <a:xfrm>
                <a:off x="3408" y="1440"/>
                <a:ext cx="96" cy="48"/>
              </a:xfrm>
              <a:prstGeom prst="ellipse">
                <a:avLst/>
              </a:prstGeom>
              <a:solidFill>
                <a:schemeClr val="tx1"/>
              </a:solidFill>
              <a:ln w="9525">
                <a:solidFill>
                  <a:schemeClr val="tx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38" name="Oval 21"/>
              <p:cNvSpPr>
                <a:spLocks noChangeArrowheads="1"/>
              </p:cNvSpPr>
              <p:nvPr/>
            </p:nvSpPr>
            <p:spPr bwMode="auto">
              <a:xfrm>
                <a:off x="3504" y="1536"/>
                <a:ext cx="48" cy="48"/>
              </a:xfrm>
              <a:prstGeom prst="ellipse">
                <a:avLst/>
              </a:prstGeom>
              <a:solidFill>
                <a:schemeClr val="tx1"/>
              </a:solidFill>
              <a:ln w="9525">
                <a:solidFill>
                  <a:schemeClr val="tx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39" name="Oval 22"/>
              <p:cNvSpPr>
                <a:spLocks noChangeArrowheads="1"/>
              </p:cNvSpPr>
              <p:nvPr/>
            </p:nvSpPr>
            <p:spPr bwMode="auto">
              <a:xfrm>
                <a:off x="3504" y="1488"/>
                <a:ext cx="48" cy="48"/>
              </a:xfrm>
              <a:prstGeom prst="ellipse">
                <a:avLst/>
              </a:prstGeom>
              <a:solidFill>
                <a:schemeClr val="tx1"/>
              </a:solidFill>
              <a:ln w="9525">
                <a:solidFill>
                  <a:schemeClr val="tx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40" name="Oval 23"/>
              <p:cNvSpPr>
                <a:spLocks noChangeArrowheads="1"/>
              </p:cNvSpPr>
              <p:nvPr/>
            </p:nvSpPr>
            <p:spPr bwMode="auto">
              <a:xfrm>
                <a:off x="3552" y="1392"/>
                <a:ext cx="48" cy="48"/>
              </a:xfrm>
              <a:prstGeom prst="ellipse">
                <a:avLst/>
              </a:prstGeom>
              <a:solidFill>
                <a:schemeClr val="tx1"/>
              </a:solidFill>
              <a:ln w="9525">
                <a:solidFill>
                  <a:schemeClr val="tx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41" name="Freeform 24"/>
              <p:cNvSpPr>
                <a:spLocks/>
              </p:cNvSpPr>
              <p:nvPr/>
            </p:nvSpPr>
            <p:spPr bwMode="auto">
              <a:xfrm>
                <a:off x="3408" y="1440"/>
                <a:ext cx="144" cy="144"/>
              </a:xfrm>
              <a:custGeom>
                <a:avLst/>
                <a:gdLst>
                  <a:gd name="T0" fmla="*/ 144 w 144"/>
                  <a:gd name="T1" fmla="*/ 0 h 144"/>
                  <a:gd name="T2" fmla="*/ 144 w 144"/>
                  <a:gd name="T3" fmla="*/ 144 h 144"/>
                  <a:gd name="T4" fmla="*/ 96 w 144"/>
                  <a:gd name="T5" fmla="*/ 132 h 144"/>
                  <a:gd name="T6" fmla="*/ 64 w 144"/>
                  <a:gd name="T7" fmla="*/ 116 h 144"/>
                  <a:gd name="T8" fmla="*/ 24 w 144"/>
                  <a:gd name="T9" fmla="*/ 84 h 144"/>
                  <a:gd name="T10" fmla="*/ 4 w 144"/>
                  <a:gd name="T11" fmla="*/ 44 h 144"/>
                  <a:gd name="T12" fmla="*/ 0 w 144"/>
                  <a:gd name="T13" fmla="*/ 0 h 144"/>
                  <a:gd name="T14" fmla="*/ 144 w 144"/>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144"/>
                  <a:gd name="T26" fmla="*/ 144 w 144"/>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144">
                    <a:moveTo>
                      <a:pt x="144" y="0"/>
                    </a:moveTo>
                    <a:lnTo>
                      <a:pt x="144" y="144"/>
                    </a:lnTo>
                    <a:lnTo>
                      <a:pt x="96" y="132"/>
                    </a:lnTo>
                    <a:lnTo>
                      <a:pt x="64" y="116"/>
                    </a:lnTo>
                    <a:lnTo>
                      <a:pt x="24" y="84"/>
                    </a:lnTo>
                    <a:lnTo>
                      <a:pt x="4" y="44"/>
                    </a:lnTo>
                    <a:lnTo>
                      <a:pt x="0" y="0"/>
                    </a:lnTo>
                    <a:lnTo>
                      <a:pt x="144" y="0"/>
                    </a:lnTo>
                    <a:close/>
                  </a:path>
                </a:pathLst>
              </a:custGeom>
              <a:solidFill>
                <a:schemeClr val="tx1"/>
              </a:solidFill>
              <a:ln w="9525">
                <a:solidFill>
                  <a:schemeClr val="tx1"/>
                </a:solidFill>
                <a:round/>
                <a:headEnd/>
                <a:tailEnd/>
              </a:ln>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42" name="Freeform 25"/>
              <p:cNvSpPr>
                <a:spLocks/>
              </p:cNvSpPr>
              <p:nvPr/>
            </p:nvSpPr>
            <p:spPr bwMode="auto">
              <a:xfrm rot="10800000">
                <a:off x="3552" y="1296"/>
                <a:ext cx="144" cy="144"/>
              </a:xfrm>
              <a:custGeom>
                <a:avLst/>
                <a:gdLst>
                  <a:gd name="T0" fmla="*/ 144 w 144"/>
                  <a:gd name="T1" fmla="*/ 0 h 144"/>
                  <a:gd name="T2" fmla="*/ 144 w 144"/>
                  <a:gd name="T3" fmla="*/ 144 h 144"/>
                  <a:gd name="T4" fmla="*/ 96 w 144"/>
                  <a:gd name="T5" fmla="*/ 132 h 144"/>
                  <a:gd name="T6" fmla="*/ 64 w 144"/>
                  <a:gd name="T7" fmla="*/ 116 h 144"/>
                  <a:gd name="T8" fmla="*/ 24 w 144"/>
                  <a:gd name="T9" fmla="*/ 84 h 144"/>
                  <a:gd name="T10" fmla="*/ 4 w 144"/>
                  <a:gd name="T11" fmla="*/ 44 h 144"/>
                  <a:gd name="T12" fmla="*/ 0 w 144"/>
                  <a:gd name="T13" fmla="*/ 0 h 144"/>
                  <a:gd name="T14" fmla="*/ 144 w 144"/>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144"/>
                  <a:gd name="T26" fmla="*/ 144 w 144"/>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144">
                    <a:moveTo>
                      <a:pt x="144" y="0"/>
                    </a:moveTo>
                    <a:lnTo>
                      <a:pt x="144" y="144"/>
                    </a:lnTo>
                    <a:lnTo>
                      <a:pt x="96" y="132"/>
                    </a:lnTo>
                    <a:lnTo>
                      <a:pt x="64" y="116"/>
                    </a:lnTo>
                    <a:lnTo>
                      <a:pt x="24" y="84"/>
                    </a:lnTo>
                    <a:lnTo>
                      <a:pt x="4" y="44"/>
                    </a:lnTo>
                    <a:lnTo>
                      <a:pt x="0" y="0"/>
                    </a:lnTo>
                    <a:lnTo>
                      <a:pt x="144" y="0"/>
                    </a:lnTo>
                    <a:close/>
                  </a:path>
                </a:pathLst>
              </a:custGeom>
              <a:solidFill>
                <a:schemeClr val="tx1"/>
              </a:solidFill>
              <a:ln w="9525">
                <a:solidFill>
                  <a:schemeClr val="tx1"/>
                </a:solidFill>
                <a:round/>
                <a:headEnd/>
                <a:tailEnd/>
              </a:ln>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grpSp>
        <p:sp>
          <p:nvSpPr>
            <p:cNvPr id="16" name="Line 26"/>
            <p:cNvSpPr>
              <a:spLocks noChangeShapeType="1"/>
            </p:cNvSpPr>
            <p:nvPr/>
          </p:nvSpPr>
          <p:spPr bwMode="auto">
            <a:xfrm>
              <a:off x="1728" y="1440"/>
              <a:ext cx="288" cy="0"/>
            </a:xfrm>
            <a:prstGeom prst="line">
              <a:avLst/>
            </a:prstGeom>
            <a:noFill/>
            <a:ln w="127000">
              <a:solidFill>
                <a:srgbClr val="0099FF"/>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17" name="Line 27"/>
            <p:cNvSpPr>
              <a:spLocks noChangeShapeType="1"/>
            </p:cNvSpPr>
            <p:nvPr/>
          </p:nvSpPr>
          <p:spPr bwMode="auto">
            <a:xfrm>
              <a:off x="2064" y="1440"/>
              <a:ext cx="288" cy="0"/>
            </a:xfrm>
            <a:prstGeom prst="line">
              <a:avLst/>
            </a:prstGeom>
            <a:noFill/>
            <a:ln w="127000">
              <a:solidFill>
                <a:srgbClr val="0099FF"/>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18" name="Line 28"/>
            <p:cNvSpPr>
              <a:spLocks noChangeShapeType="1"/>
            </p:cNvSpPr>
            <p:nvPr/>
          </p:nvSpPr>
          <p:spPr bwMode="auto">
            <a:xfrm>
              <a:off x="2400" y="1440"/>
              <a:ext cx="288" cy="0"/>
            </a:xfrm>
            <a:prstGeom prst="line">
              <a:avLst/>
            </a:prstGeom>
            <a:noFill/>
            <a:ln w="127000">
              <a:solidFill>
                <a:srgbClr val="0099FF"/>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19" name="Line 29"/>
            <p:cNvSpPr>
              <a:spLocks noChangeShapeType="1"/>
            </p:cNvSpPr>
            <p:nvPr/>
          </p:nvSpPr>
          <p:spPr bwMode="auto">
            <a:xfrm>
              <a:off x="2736" y="1440"/>
              <a:ext cx="288" cy="0"/>
            </a:xfrm>
            <a:prstGeom prst="line">
              <a:avLst/>
            </a:prstGeom>
            <a:noFill/>
            <a:ln w="127000">
              <a:solidFill>
                <a:srgbClr val="0099FF"/>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20" name="Line 30"/>
            <p:cNvSpPr>
              <a:spLocks noChangeShapeType="1"/>
            </p:cNvSpPr>
            <p:nvPr/>
          </p:nvSpPr>
          <p:spPr bwMode="auto">
            <a:xfrm>
              <a:off x="3072" y="1440"/>
              <a:ext cx="288" cy="0"/>
            </a:xfrm>
            <a:prstGeom prst="line">
              <a:avLst/>
            </a:prstGeom>
            <a:noFill/>
            <a:ln w="127000">
              <a:solidFill>
                <a:srgbClr val="0099FF"/>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21" name="Line 31"/>
            <p:cNvSpPr>
              <a:spLocks noChangeShapeType="1"/>
            </p:cNvSpPr>
            <p:nvPr/>
          </p:nvSpPr>
          <p:spPr bwMode="auto">
            <a:xfrm>
              <a:off x="1824" y="3648"/>
              <a:ext cx="3408" cy="0"/>
            </a:xfrm>
            <a:prstGeom prst="line">
              <a:avLst/>
            </a:prstGeom>
            <a:noFill/>
            <a:ln w="57150">
              <a:solidFill>
                <a:srgbClr val="0099FF"/>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22" name="Line 32"/>
            <p:cNvSpPr>
              <a:spLocks noChangeShapeType="1"/>
            </p:cNvSpPr>
            <p:nvPr/>
          </p:nvSpPr>
          <p:spPr bwMode="auto">
            <a:xfrm>
              <a:off x="1776" y="2496"/>
              <a:ext cx="3408" cy="0"/>
            </a:xfrm>
            <a:prstGeom prst="line">
              <a:avLst/>
            </a:prstGeom>
            <a:noFill/>
            <a:ln w="57150">
              <a:solidFill>
                <a:srgbClr val="0099FF"/>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23" name="Oval 33"/>
            <p:cNvSpPr>
              <a:spLocks noChangeArrowheads="1"/>
            </p:cNvSpPr>
            <p:nvPr/>
          </p:nvSpPr>
          <p:spPr bwMode="auto">
            <a:xfrm>
              <a:off x="1680" y="3552"/>
              <a:ext cx="144" cy="144"/>
            </a:xfrm>
            <a:prstGeom prst="ellipse">
              <a:avLst/>
            </a:prstGeom>
            <a:solidFill>
              <a:srgbClr val="0099FF"/>
            </a:solidFill>
            <a:ln w="9525">
              <a:solidFill>
                <a:schemeClr val="tx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24" name="Oval 34"/>
            <p:cNvSpPr>
              <a:spLocks noChangeArrowheads="1"/>
            </p:cNvSpPr>
            <p:nvPr/>
          </p:nvSpPr>
          <p:spPr bwMode="auto">
            <a:xfrm>
              <a:off x="2832" y="3552"/>
              <a:ext cx="144" cy="144"/>
            </a:xfrm>
            <a:prstGeom prst="ellipse">
              <a:avLst/>
            </a:prstGeom>
            <a:solidFill>
              <a:srgbClr val="0099FF"/>
            </a:solidFill>
            <a:ln w="9525">
              <a:solidFill>
                <a:schemeClr val="tx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25" name="Oval 35"/>
            <p:cNvSpPr>
              <a:spLocks noChangeArrowheads="1"/>
            </p:cNvSpPr>
            <p:nvPr/>
          </p:nvSpPr>
          <p:spPr bwMode="auto">
            <a:xfrm>
              <a:off x="5136" y="3552"/>
              <a:ext cx="144" cy="144"/>
            </a:xfrm>
            <a:prstGeom prst="ellipse">
              <a:avLst/>
            </a:prstGeom>
            <a:solidFill>
              <a:srgbClr val="0099FF"/>
            </a:solidFill>
            <a:ln w="9525">
              <a:solidFill>
                <a:schemeClr val="tx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26" name="Oval 36"/>
            <p:cNvSpPr>
              <a:spLocks noChangeArrowheads="1"/>
            </p:cNvSpPr>
            <p:nvPr/>
          </p:nvSpPr>
          <p:spPr bwMode="auto">
            <a:xfrm>
              <a:off x="3984" y="3552"/>
              <a:ext cx="144" cy="144"/>
            </a:xfrm>
            <a:prstGeom prst="ellipse">
              <a:avLst/>
            </a:prstGeom>
            <a:solidFill>
              <a:srgbClr val="0099FF"/>
            </a:solidFill>
            <a:ln w="9525">
              <a:solidFill>
                <a:schemeClr val="tx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27" name="Oval 37"/>
            <p:cNvSpPr>
              <a:spLocks noChangeArrowheads="1"/>
            </p:cNvSpPr>
            <p:nvPr/>
          </p:nvSpPr>
          <p:spPr bwMode="auto">
            <a:xfrm>
              <a:off x="5136" y="2400"/>
              <a:ext cx="144" cy="144"/>
            </a:xfrm>
            <a:prstGeom prst="ellipse">
              <a:avLst/>
            </a:prstGeom>
            <a:solidFill>
              <a:srgbClr val="0099FF"/>
            </a:solidFill>
            <a:ln w="9525">
              <a:solidFill>
                <a:schemeClr val="tx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28" name="Oval 38"/>
            <p:cNvSpPr>
              <a:spLocks noChangeArrowheads="1"/>
            </p:cNvSpPr>
            <p:nvPr/>
          </p:nvSpPr>
          <p:spPr bwMode="auto">
            <a:xfrm>
              <a:off x="3984" y="2400"/>
              <a:ext cx="144" cy="144"/>
            </a:xfrm>
            <a:prstGeom prst="ellipse">
              <a:avLst/>
            </a:prstGeom>
            <a:solidFill>
              <a:srgbClr val="0099FF"/>
            </a:solidFill>
            <a:ln w="9525">
              <a:solidFill>
                <a:schemeClr val="tx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29" name="Oval 39"/>
            <p:cNvSpPr>
              <a:spLocks noChangeArrowheads="1"/>
            </p:cNvSpPr>
            <p:nvPr/>
          </p:nvSpPr>
          <p:spPr bwMode="auto">
            <a:xfrm>
              <a:off x="2832" y="2400"/>
              <a:ext cx="144" cy="144"/>
            </a:xfrm>
            <a:prstGeom prst="ellipse">
              <a:avLst/>
            </a:prstGeom>
            <a:solidFill>
              <a:srgbClr val="0099FF"/>
            </a:solidFill>
            <a:ln w="9525">
              <a:solidFill>
                <a:schemeClr val="tx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30" name="Oval 40"/>
            <p:cNvSpPr>
              <a:spLocks noChangeArrowheads="1"/>
            </p:cNvSpPr>
            <p:nvPr/>
          </p:nvSpPr>
          <p:spPr bwMode="auto">
            <a:xfrm>
              <a:off x="1680" y="2400"/>
              <a:ext cx="144" cy="144"/>
            </a:xfrm>
            <a:prstGeom prst="ellipse">
              <a:avLst/>
            </a:prstGeom>
            <a:solidFill>
              <a:srgbClr val="0099FF"/>
            </a:solidFill>
            <a:ln w="9525">
              <a:solidFill>
                <a:schemeClr val="tx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31" name="Freeform 41"/>
            <p:cNvSpPr>
              <a:spLocks/>
            </p:cNvSpPr>
            <p:nvPr/>
          </p:nvSpPr>
          <p:spPr bwMode="auto">
            <a:xfrm>
              <a:off x="1488" y="1303"/>
              <a:ext cx="240" cy="288"/>
            </a:xfrm>
            <a:custGeom>
              <a:avLst/>
              <a:gdLst>
                <a:gd name="T0" fmla="*/ 0 w 336"/>
                <a:gd name="T1" fmla="*/ 0 h 288"/>
                <a:gd name="T2" fmla="*/ 0 w 336"/>
                <a:gd name="T3" fmla="*/ 288 h 288"/>
                <a:gd name="T4" fmla="*/ 44 w 336"/>
                <a:gd name="T5" fmla="*/ 0 h 288"/>
                <a:gd name="T6" fmla="*/ 44 w 336"/>
                <a:gd name="T7" fmla="*/ 288 h 288"/>
                <a:gd name="T8" fmla="*/ 0 w 336"/>
                <a:gd name="T9" fmla="*/ 0 h 288"/>
                <a:gd name="T10" fmla="*/ 0 60000 65536"/>
                <a:gd name="T11" fmla="*/ 0 60000 65536"/>
                <a:gd name="T12" fmla="*/ 0 60000 65536"/>
                <a:gd name="T13" fmla="*/ 0 60000 65536"/>
                <a:gd name="T14" fmla="*/ 0 60000 65536"/>
                <a:gd name="T15" fmla="*/ 0 w 336"/>
                <a:gd name="T16" fmla="*/ 0 h 288"/>
                <a:gd name="T17" fmla="*/ 336 w 336"/>
                <a:gd name="T18" fmla="*/ 288 h 288"/>
              </a:gdLst>
              <a:ahLst/>
              <a:cxnLst>
                <a:cxn ang="T10">
                  <a:pos x="T0" y="T1"/>
                </a:cxn>
                <a:cxn ang="T11">
                  <a:pos x="T2" y="T3"/>
                </a:cxn>
                <a:cxn ang="T12">
                  <a:pos x="T4" y="T5"/>
                </a:cxn>
                <a:cxn ang="T13">
                  <a:pos x="T6" y="T7"/>
                </a:cxn>
                <a:cxn ang="T14">
                  <a:pos x="T8" y="T9"/>
                </a:cxn>
              </a:cxnLst>
              <a:rect l="T15" t="T16" r="T17" b="T18"/>
              <a:pathLst>
                <a:path w="336" h="288">
                  <a:moveTo>
                    <a:pt x="0" y="0"/>
                  </a:moveTo>
                  <a:lnTo>
                    <a:pt x="0" y="288"/>
                  </a:lnTo>
                  <a:lnTo>
                    <a:pt x="336" y="0"/>
                  </a:lnTo>
                  <a:lnTo>
                    <a:pt x="336" y="288"/>
                  </a:lnTo>
                  <a:lnTo>
                    <a:pt x="0" y="0"/>
                  </a:lnTo>
                  <a:close/>
                </a:path>
              </a:pathLst>
            </a:custGeom>
            <a:solidFill>
              <a:srgbClr val="0099FF"/>
            </a:solidFill>
            <a:ln w="9525">
              <a:solidFill>
                <a:schemeClr val="tx1"/>
              </a:solidFill>
              <a:round/>
              <a:headEnd/>
              <a:tailEnd/>
            </a:ln>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grpSp>
      <p:sp>
        <p:nvSpPr>
          <p:cNvPr id="2" name="Oval 1"/>
          <p:cNvSpPr/>
          <p:nvPr/>
        </p:nvSpPr>
        <p:spPr>
          <a:xfrm>
            <a:off x="7772400" y="5105400"/>
            <a:ext cx="1005840" cy="1005840"/>
          </a:xfrm>
          <a:prstGeom prst="ellipse">
            <a:avLst/>
          </a:prstGeom>
          <a:noFill/>
          <a:ln w="76200" cmpd="sng"/>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2" name="Oval 34"/>
          <p:cNvSpPr>
            <a:spLocks noChangeArrowheads="1"/>
          </p:cNvSpPr>
          <p:nvPr/>
        </p:nvSpPr>
        <p:spPr bwMode="auto">
          <a:xfrm>
            <a:off x="8153400" y="5486400"/>
            <a:ext cx="228600" cy="228600"/>
          </a:xfrm>
          <a:prstGeom prst="ellipse">
            <a:avLst/>
          </a:prstGeom>
          <a:solidFill>
            <a:srgbClr val="FF0000"/>
          </a:solidFill>
          <a:ln w="9525">
            <a:solidFill>
              <a:schemeClr val="tx1"/>
            </a:solidFill>
            <a:round/>
            <a:headEnd/>
            <a:tailEnd/>
          </a:ln>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53" name="Text Box 41"/>
          <p:cNvSpPr txBox="1">
            <a:spLocks noChangeArrowheads="1"/>
          </p:cNvSpPr>
          <p:nvPr/>
        </p:nvSpPr>
        <p:spPr bwMode="auto">
          <a:xfrm>
            <a:off x="7772400" y="4572000"/>
            <a:ext cx="1066800" cy="466725"/>
          </a:xfrm>
          <a:prstGeom prst="rect">
            <a:avLst/>
          </a:prstGeom>
          <a:solidFill>
            <a:srgbClr val="FFFFFF"/>
          </a:solidFill>
          <a:ln w="9525">
            <a:solidFill>
              <a:srgbClr val="000090"/>
            </a:solidFill>
            <a:miter lim="800000"/>
            <a:headEnd/>
            <a:tailEnd/>
          </a:ln>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1" fontAlgn="base" hangingPunct="1">
              <a:spcBef>
                <a:spcPct val="50000"/>
              </a:spcBef>
              <a:spcAft>
                <a:spcPct val="0"/>
              </a:spcAft>
            </a:pPr>
            <a:r>
              <a:rPr lang="en-US" b="1">
                <a:solidFill>
                  <a:srgbClr val="000090"/>
                </a:solidFill>
              </a:rPr>
              <a:t>50 psi</a:t>
            </a:r>
          </a:p>
        </p:txBody>
      </p:sp>
      <p:sp>
        <p:nvSpPr>
          <p:cNvPr id="54" name="Text Box 42"/>
          <p:cNvSpPr txBox="1">
            <a:spLocks noChangeArrowheads="1"/>
          </p:cNvSpPr>
          <p:nvPr/>
        </p:nvSpPr>
        <p:spPr bwMode="auto">
          <a:xfrm>
            <a:off x="990600" y="852488"/>
            <a:ext cx="7162800" cy="519112"/>
          </a:xfrm>
          <a:prstGeom prst="rect">
            <a:avLst/>
          </a:prstGeom>
          <a:solidFill>
            <a:schemeClr val="bg1"/>
          </a:solidFill>
          <a:ln w="9525">
            <a:solidFill>
              <a:srgbClr val="000000"/>
            </a:solidFill>
            <a:miter lim="800000"/>
            <a:headEnd/>
            <a:tailEnd/>
          </a:ln>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1" fontAlgn="base" hangingPunct="1">
              <a:spcBef>
                <a:spcPct val="50000"/>
              </a:spcBef>
              <a:spcAft>
                <a:spcPct val="0"/>
              </a:spcAft>
            </a:pPr>
            <a:r>
              <a:rPr lang="en-US" sz="2800" b="1" dirty="0">
                <a:solidFill>
                  <a:srgbClr val="FF0000"/>
                </a:solidFill>
              </a:rPr>
              <a:t>Static Pressure </a:t>
            </a:r>
            <a:r>
              <a:rPr lang="en-US" sz="2800" b="1" dirty="0">
                <a:solidFill>
                  <a:srgbClr val="000000"/>
                </a:solidFill>
              </a:rPr>
              <a:t>– Desired Head Pressure</a:t>
            </a:r>
            <a:endParaRPr lang="en-US" sz="2800" b="1" dirty="0">
              <a:solidFill>
                <a:srgbClr val="FF0000"/>
              </a:solidFill>
            </a:endParaRPr>
          </a:p>
        </p:txBody>
      </p:sp>
      <p:sp>
        <p:nvSpPr>
          <p:cNvPr id="55" name="Text Box 43"/>
          <p:cNvSpPr txBox="1">
            <a:spLocks noChangeArrowheads="1"/>
          </p:cNvSpPr>
          <p:nvPr/>
        </p:nvSpPr>
        <p:spPr bwMode="auto">
          <a:xfrm>
            <a:off x="1219200" y="2505075"/>
            <a:ext cx="1066800" cy="831850"/>
          </a:xfrm>
          <a:prstGeom prst="rect">
            <a:avLst/>
          </a:prstGeom>
          <a:solidFill>
            <a:srgbClr val="FFFFFF"/>
          </a:solidFill>
          <a:ln w="9525">
            <a:solidFill>
              <a:srgbClr val="000090"/>
            </a:solidFill>
            <a:miter lim="800000"/>
            <a:headEnd/>
            <a:tailEnd/>
          </a:ln>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1" fontAlgn="base" hangingPunct="1">
              <a:spcBef>
                <a:spcPct val="50000"/>
              </a:spcBef>
              <a:spcAft>
                <a:spcPct val="0"/>
              </a:spcAft>
            </a:pPr>
            <a:r>
              <a:rPr lang="en-US" b="1" dirty="0">
                <a:solidFill>
                  <a:srgbClr val="000090"/>
                </a:solidFill>
              </a:rPr>
              <a:t>90 psi static</a:t>
            </a:r>
          </a:p>
        </p:txBody>
      </p:sp>
      <p:sp>
        <p:nvSpPr>
          <p:cNvPr id="56" name="Freeform 44"/>
          <p:cNvSpPr>
            <a:spLocks/>
          </p:cNvSpPr>
          <p:nvPr/>
        </p:nvSpPr>
        <p:spPr bwMode="auto">
          <a:xfrm>
            <a:off x="914400" y="2133600"/>
            <a:ext cx="801688" cy="365125"/>
          </a:xfrm>
          <a:custGeom>
            <a:avLst/>
            <a:gdLst>
              <a:gd name="T0" fmla="*/ 0 w 505"/>
              <a:gd name="T1" fmla="*/ 2147483647 h 230"/>
              <a:gd name="T2" fmla="*/ 2147483647 w 505"/>
              <a:gd name="T3" fmla="*/ 2147483647 h 230"/>
              <a:gd name="T4" fmla="*/ 2147483647 w 505"/>
              <a:gd name="T5" fmla="*/ 2147483647 h 230"/>
              <a:gd name="T6" fmla="*/ 0 60000 65536"/>
              <a:gd name="T7" fmla="*/ 0 60000 65536"/>
              <a:gd name="T8" fmla="*/ 0 60000 65536"/>
              <a:gd name="T9" fmla="*/ 0 w 505"/>
              <a:gd name="T10" fmla="*/ 0 h 230"/>
              <a:gd name="T11" fmla="*/ 505 w 505"/>
              <a:gd name="T12" fmla="*/ 230 h 230"/>
            </a:gdLst>
            <a:ahLst/>
            <a:cxnLst>
              <a:cxn ang="T6">
                <a:pos x="T0" y="T1"/>
              </a:cxn>
              <a:cxn ang="T7">
                <a:pos x="T2" y="T3"/>
              </a:cxn>
              <a:cxn ang="T8">
                <a:pos x="T4" y="T5"/>
              </a:cxn>
            </a:cxnLst>
            <a:rect l="T9" t="T10" r="T11" b="T12"/>
            <a:pathLst>
              <a:path w="505" h="230">
                <a:moveTo>
                  <a:pt x="0" y="230"/>
                </a:moveTo>
                <a:cubicBezTo>
                  <a:pt x="12" y="154"/>
                  <a:pt x="12" y="76"/>
                  <a:pt x="96" y="38"/>
                </a:cubicBezTo>
                <a:cubicBezTo>
                  <a:pt x="180" y="0"/>
                  <a:pt x="420" y="9"/>
                  <a:pt x="505" y="2"/>
                </a:cubicBezTo>
              </a:path>
            </a:pathLst>
          </a:custGeom>
          <a:noFill/>
          <a:ln w="127000" cmpd="sng">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57" name="Line 45"/>
          <p:cNvSpPr>
            <a:spLocks noChangeShapeType="1"/>
          </p:cNvSpPr>
          <p:nvPr/>
        </p:nvSpPr>
        <p:spPr bwMode="auto">
          <a:xfrm>
            <a:off x="1676400" y="2133600"/>
            <a:ext cx="3962400" cy="0"/>
          </a:xfrm>
          <a:prstGeom prst="line">
            <a:avLst/>
          </a:prstGeom>
          <a:noFill/>
          <a:ln w="127000">
            <a:solidFill>
              <a:srgbClr val="FF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58" name="Line 46"/>
          <p:cNvSpPr>
            <a:spLocks noChangeShapeType="1"/>
          </p:cNvSpPr>
          <p:nvPr/>
        </p:nvSpPr>
        <p:spPr bwMode="auto">
          <a:xfrm flipV="1">
            <a:off x="5638800" y="2133600"/>
            <a:ext cx="0" cy="3505200"/>
          </a:xfrm>
          <a:prstGeom prst="line">
            <a:avLst/>
          </a:prstGeom>
          <a:noFill/>
          <a:ln w="127000">
            <a:solidFill>
              <a:srgbClr val="FF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59" name="Line 47"/>
          <p:cNvSpPr>
            <a:spLocks noChangeShapeType="1"/>
          </p:cNvSpPr>
          <p:nvPr/>
        </p:nvSpPr>
        <p:spPr bwMode="auto">
          <a:xfrm>
            <a:off x="5638800" y="5638800"/>
            <a:ext cx="2667000" cy="0"/>
          </a:xfrm>
          <a:prstGeom prst="line">
            <a:avLst/>
          </a:prstGeom>
          <a:noFill/>
          <a:ln w="127000">
            <a:solidFill>
              <a:srgbClr val="FF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60" name="Text Box 48"/>
          <p:cNvSpPr txBox="1">
            <a:spLocks noChangeArrowheads="1"/>
          </p:cNvSpPr>
          <p:nvPr/>
        </p:nvSpPr>
        <p:spPr bwMode="auto">
          <a:xfrm>
            <a:off x="1066800" y="4038600"/>
            <a:ext cx="4191000" cy="396875"/>
          </a:xfrm>
          <a:prstGeom prst="rect">
            <a:avLst/>
          </a:prstGeom>
          <a:solidFill>
            <a:schemeClr val="tx1"/>
          </a:solidFill>
          <a:ln w="9525">
            <a:solidFill>
              <a:srgbClr val="000000"/>
            </a:solidFill>
            <a:miter lim="800000"/>
            <a:headEnd/>
            <a:tailEnd/>
          </a:ln>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1" fontAlgn="base" hangingPunct="1">
              <a:spcBef>
                <a:spcPct val="50000"/>
              </a:spcBef>
              <a:spcAft>
                <a:spcPct val="0"/>
              </a:spcAft>
            </a:pPr>
            <a:r>
              <a:rPr lang="en-US" sz="2000" b="1" dirty="0">
                <a:solidFill>
                  <a:schemeClr val="bg1"/>
                </a:solidFill>
              </a:rPr>
              <a:t>What happens if we lose </a:t>
            </a:r>
            <a:r>
              <a:rPr lang="en-US" sz="2000" b="1" dirty="0" smtClean="0">
                <a:solidFill>
                  <a:srgbClr val="FFFF00"/>
                </a:solidFill>
              </a:rPr>
              <a:t>60 </a:t>
            </a:r>
            <a:r>
              <a:rPr lang="en-US" sz="2000" b="1" dirty="0">
                <a:solidFill>
                  <a:srgbClr val="FFFF00"/>
                </a:solidFill>
              </a:rPr>
              <a:t>psi</a:t>
            </a:r>
            <a:r>
              <a:rPr lang="en-US" sz="2000" b="1" dirty="0">
                <a:solidFill>
                  <a:schemeClr val="bg1"/>
                </a:solidFill>
              </a:rPr>
              <a:t>?</a:t>
            </a:r>
          </a:p>
        </p:txBody>
      </p:sp>
      <p:sp>
        <p:nvSpPr>
          <p:cNvPr id="3" name="TextBox 2"/>
          <p:cNvSpPr txBox="1"/>
          <p:nvPr/>
        </p:nvSpPr>
        <p:spPr>
          <a:xfrm>
            <a:off x="-1088488" y="5666442"/>
            <a:ext cx="184666" cy="369332"/>
          </a:xfrm>
          <a:prstGeom prst="rect">
            <a:avLst/>
          </a:prstGeom>
          <a:noFill/>
        </p:spPr>
        <p:txBody>
          <a:bodyPr wrap="none" rtlCol="0">
            <a:spAutoFit/>
          </a:bodyPr>
          <a:lstStyle/>
          <a:p>
            <a:endParaRPr lang="en-US" dirty="0"/>
          </a:p>
        </p:txBody>
      </p:sp>
      <p:sp>
        <p:nvSpPr>
          <p:cNvPr id="62" name="Text Box 3"/>
          <p:cNvSpPr txBox="1">
            <a:spLocks noChangeArrowheads="1"/>
          </p:cNvSpPr>
          <p:nvPr/>
        </p:nvSpPr>
        <p:spPr bwMode="auto">
          <a:xfrm>
            <a:off x="990600" y="173038"/>
            <a:ext cx="7315200" cy="588962"/>
          </a:xfrm>
          <a:prstGeom prst="rect">
            <a:avLst/>
          </a:prstGeom>
          <a:solidFill>
            <a:srgbClr val="000090"/>
          </a:solidFill>
          <a:ln w="9525">
            <a:solidFill>
              <a:srgbClr val="000090"/>
            </a:solidFill>
            <a:miter lim="800000"/>
            <a:headEnd/>
            <a:tailEnd/>
          </a:ln>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1" fontAlgn="base" hangingPunct="1">
              <a:spcBef>
                <a:spcPct val="50000"/>
              </a:spcBef>
              <a:spcAft>
                <a:spcPct val="0"/>
              </a:spcAft>
            </a:pPr>
            <a:r>
              <a:rPr lang="en-US" sz="3200" dirty="0">
                <a:solidFill>
                  <a:schemeClr val="bg1"/>
                </a:solidFill>
              </a:rPr>
              <a:t>How much </a:t>
            </a:r>
            <a:r>
              <a:rPr lang="en-US" sz="3200" b="1" dirty="0">
                <a:solidFill>
                  <a:schemeClr val="bg1"/>
                </a:solidFill>
              </a:rPr>
              <a:t>PRESSURE</a:t>
            </a:r>
            <a:r>
              <a:rPr lang="en-US" sz="3200" dirty="0">
                <a:solidFill>
                  <a:schemeClr val="bg1"/>
                </a:solidFill>
              </a:rPr>
              <a:t> can we </a:t>
            </a:r>
            <a:r>
              <a:rPr lang="en-US" sz="3200" b="1" dirty="0">
                <a:solidFill>
                  <a:srgbClr val="FFFF00"/>
                </a:solidFill>
              </a:rPr>
              <a:t>lose</a:t>
            </a:r>
            <a:r>
              <a:rPr lang="en-US" sz="3200" dirty="0">
                <a:solidFill>
                  <a:schemeClr val="bg1"/>
                </a:solidFill>
              </a:rPr>
              <a:t>?</a:t>
            </a:r>
          </a:p>
        </p:txBody>
      </p:sp>
    </p:spTree>
    <p:extLst>
      <p:ext uri="{BB962C8B-B14F-4D97-AF65-F5344CB8AC3E}">
        <p14:creationId xmlns:p14="http://schemas.microsoft.com/office/powerpoint/2010/main" val="360493161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DSC_0015.JPG"/>
          <p:cNvPicPr>
            <a:picLocks noChangeAspect="1"/>
          </p:cNvPicPr>
          <p:nvPr/>
        </p:nvPicPr>
        <p:blipFill rotWithShape="1">
          <a:blip r:embed="rId2" cstate="print">
            <a:extLst>
              <a:ext uri="{28A0092B-C50C-407E-A947-70E740481C1C}">
                <a14:useLocalDpi xmlns:a14="http://schemas.microsoft.com/office/drawing/2010/main" val="0"/>
              </a:ext>
            </a:extLst>
          </a:blip>
          <a:srcRect l="12487" r="1" b="1149"/>
          <a:stretch/>
        </p:blipFill>
        <p:spPr>
          <a:xfrm>
            <a:off x="0" y="12172"/>
            <a:ext cx="9123503" cy="6845828"/>
          </a:xfrm>
          <a:prstGeom prst="rect">
            <a:avLst/>
          </a:prstGeom>
        </p:spPr>
      </p:pic>
    </p:spTree>
    <p:extLst>
      <p:ext uri="{BB962C8B-B14F-4D97-AF65-F5344CB8AC3E}">
        <p14:creationId xmlns:p14="http://schemas.microsoft.com/office/powerpoint/2010/main" val="1206438416"/>
      </p:ext>
    </p:extLst>
  </p:cSld>
  <p:clrMapOvr>
    <a:masterClrMapping/>
  </p:clrMapOvr>
  <p:timing>
    <p:tnLst>
      <p:par>
        <p:cTn xmlns:p14="http://schemas.microsoft.com/office/powerpoint/2010/main" id="1" dur="indefinite" restart="never" nodeType="tmRoot"/>
      </p:par>
    </p:tnLst>
  </p:timing>
</p:sld>
</file>

<file path=ppt/theme/theme1.xml><?xml version="1.0" encoding="utf-8"?>
<a:theme xmlns:a="http://schemas.openxmlformats.org/drawingml/2006/main" name="Office Theme">
  <a:themeElements>
    <a:clrScheme name="PGE15">
      <a:dk1>
        <a:sysClr val="windowText" lastClr="000000"/>
      </a:dk1>
      <a:lt1>
        <a:sysClr val="window" lastClr="FFFFFF"/>
      </a:lt1>
      <a:dk2>
        <a:srgbClr val="32438C"/>
      </a:dk2>
      <a:lt2>
        <a:srgbClr val="EEECE1"/>
      </a:lt2>
      <a:accent1>
        <a:srgbClr val="32438C"/>
      </a:accent1>
      <a:accent2>
        <a:srgbClr val="6BA539"/>
      </a:accent2>
      <a:accent3>
        <a:srgbClr val="286140"/>
      </a:accent3>
      <a:accent4>
        <a:srgbClr val="F3DD00"/>
      </a:accent4>
      <a:accent5>
        <a:srgbClr val="F2A900"/>
      </a:accent5>
      <a:accent6>
        <a:srgbClr val="F79646"/>
      </a:accent6>
      <a:hlink>
        <a:srgbClr val="CE0037"/>
      </a:hlink>
      <a:folHlink>
        <a:srgbClr val="CE0037"/>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2_Office Theme">
  <a:themeElements>
    <a:clrScheme name="PGE15">
      <a:dk1>
        <a:sysClr val="windowText" lastClr="000000"/>
      </a:dk1>
      <a:lt1>
        <a:sysClr val="window" lastClr="FFFFFF"/>
      </a:lt1>
      <a:dk2>
        <a:srgbClr val="32438C"/>
      </a:dk2>
      <a:lt2>
        <a:srgbClr val="EEECE1"/>
      </a:lt2>
      <a:accent1>
        <a:srgbClr val="32438C"/>
      </a:accent1>
      <a:accent2>
        <a:srgbClr val="6BA539"/>
      </a:accent2>
      <a:accent3>
        <a:srgbClr val="286140"/>
      </a:accent3>
      <a:accent4>
        <a:srgbClr val="F3DD00"/>
      </a:accent4>
      <a:accent5>
        <a:srgbClr val="F2A900"/>
      </a:accent5>
      <a:accent6>
        <a:srgbClr val="F79646"/>
      </a:accent6>
      <a:hlink>
        <a:srgbClr val="CE0037"/>
      </a:hlink>
      <a:folHlink>
        <a:srgbClr val="CE0037"/>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otalTime>270</TotalTime>
  <Words>1186</Words>
  <Application>Microsoft Macintosh PowerPoint</Application>
  <PresentationFormat>On-screen Show (4:3)</PresentationFormat>
  <Paragraphs>124</Paragraphs>
  <Slides>26</Slides>
  <Notes>7</Notes>
  <HiddenSlides>0</HiddenSlides>
  <MMClips>2</MMClips>
  <ScaleCrop>false</ScaleCrop>
  <HeadingPairs>
    <vt:vector size="4" baseType="variant">
      <vt:variant>
        <vt:lpstr>Theme</vt:lpstr>
      </vt:variant>
      <vt:variant>
        <vt:i4>5</vt:i4>
      </vt:variant>
      <vt:variant>
        <vt:lpstr>Slide Titles</vt:lpstr>
      </vt:variant>
      <vt:variant>
        <vt:i4>26</vt:i4>
      </vt:variant>
    </vt:vector>
  </HeadingPairs>
  <TitlesOfParts>
    <vt:vector size="31" baseType="lpstr">
      <vt:lpstr>Office Theme</vt:lpstr>
      <vt:lpstr>1_Office Theme</vt:lpstr>
      <vt:lpstr>Default Design</vt:lpstr>
      <vt:lpstr>2_Office Theme</vt:lpstr>
      <vt:lpstr>1_Default Design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What is a “Good Rain”??</vt:lpstr>
      <vt:lpstr>PowerPoint Presentation</vt:lpstr>
      <vt:lpstr>PowerPoint Presentation</vt:lpstr>
      <vt:lpstr>PowerPoint Presentation</vt:lpstr>
      <vt:lpstr>PowerPoint Presentation</vt:lpstr>
      <vt:lpstr>PowerPoint Presentation</vt:lpstr>
      <vt:lpstr>Poor sprinkler selection without consideration for soil type and slope will lead to excessive runoff!</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Casey Vanderham</dc:creator>
  <cp:lastModifiedBy>NewUser</cp:lastModifiedBy>
  <cp:revision>23</cp:revision>
  <dcterms:created xsi:type="dcterms:W3CDTF">2014-10-21T21:16:53Z</dcterms:created>
  <dcterms:modified xsi:type="dcterms:W3CDTF">2018-01-16T19:38:29Z</dcterms:modified>
</cp:coreProperties>
</file>